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9"/>
  </p:notesMasterIdLst>
  <p:handoutMasterIdLst>
    <p:handoutMasterId r:id="rId30"/>
  </p:handoutMasterIdLst>
  <p:sldIdLst>
    <p:sldId id="4323" r:id="rId2"/>
    <p:sldId id="7696" r:id="rId3"/>
    <p:sldId id="6890" r:id="rId4"/>
    <p:sldId id="7153" r:id="rId5"/>
    <p:sldId id="7836" r:id="rId6"/>
    <p:sldId id="7810" r:id="rId7"/>
    <p:sldId id="7812" r:id="rId8"/>
    <p:sldId id="7811" r:id="rId9"/>
    <p:sldId id="7813" r:id="rId10"/>
    <p:sldId id="7814" r:id="rId11"/>
    <p:sldId id="7818" r:id="rId12"/>
    <p:sldId id="7822" r:id="rId13"/>
    <p:sldId id="7816" r:id="rId14"/>
    <p:sldId id="7823" r:id="rId15"/>
    <p:sldId id="7817" r:id="rId16"/>
    <p:sldId id="7819" r:id="rId17"/>
    <p:sldId id="7824" r:id="rId18"/>
    <p:sldId id="7825" r:id="rId19"/>
    <p:sldId id="7826" r:id="rId20"/>
    <p:sldId id="7828" r:id="rId21"/>
    <p:sldId id="7653" r:id="rId22"/>
    <p:sldId id="6940" r:id="rId23"/>
    <p:sldId id="6914" r:id="rId24"/>
    <p:sldId id="6938" r:id="rId25"/>
    <p:sldId id="6809" r:id="rId26"/>
    <p:sldId id="6909" r:id="rId27"/>
    <p:sldId id="770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390"/>
    <a:srgbClr val="494949"/>
    <a:srgbClr val="E96751"/>
    <a:srgbClr val="EC7C69"/>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793FFD-7AE1-9040-622F-90CAC7FBF1C7}" v="69" dt="2026-01-09T14:32:51.0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58" autoAdjust="0"/>
    <p:restoredTop sz="95082"/>
  </p:normalViewPr>
  <p:slideViewPr>
    <p:cSldViewPr snapToGrid="0" snapToObjects="1">
      <p:cViewPr varScale="1">
        <p:scale>
          <a:sx n="82" d="100"/>
          <a:sy n="82" d="100"/>
        </p:scale>
        <p:origin x="67"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microsoft.com/office/2018/10/relationships/authors" Target="author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4B793FFD-7AE1-9040-622F-90CAC7FBF1C7}"/>
    <pc:docChg chg="modSld">
      <pc:chgData name="Irena Krošl" userId="S::irenak@vsgt.si::6f871211-9d6e-4801-9f7a-49ad5e71b0eb" providerId="AD" clId="Web-{4B793FFD-7AE1-9040-622F-90CAC7FBF1C7}" dt="2026-01-09T14:32:51.077" v="68" actId="20577"/>
      <pc:docMkLst>
        <pc:docMk/>
      </pc:docMkLst>
      <pc:sldChg chg="modSp">
        <pc:chgData name="Irena Krošl" userId="S::irenak@vsgt.si::6f871211-9d6e-4801-9f7a-49ad5e71b0eb" providerId="AD" clId="Web-{4B793FFD-7AE1-9040-622F-90CAC7FBF1C7}" dt="2026-01-09T11:35:46.794" v="8" actId="1076"/>
        <pc:sldMkLst>
          <pc:docMk/>
          <pc:sldMk cId="4045904396" sldId="6890"/>
        </pc:sldMkLst>
        <pc:spChg chg="mod">
          <ac:chgData name="Irena Krošl" userId="S::irenak@vsgt.si::6f871211-9d6e-4801-9f7a-49ad5e71b0eb" providerId="AD" clId="Web-{4B793FFD-7AE1-9040-622F-90CAC7FBF1C7}" dt="2026-01-09T11:34:58.622" v="0"/>
          <ac:spMkLst>
            <pc:docMk/>
            <pc:sldMk cId="4045904396" sldId="6890"/>
            <ac:spMk id="12" creationId="{0AE82DF7-D3FC-C644-3730-C8A8A1C2ED40}"/>
          </ac:spMkLst>
        </pc:spChg>
        <pc:spChg chg="mod">
          <ac:chgData name="Irena Krošl" userId="S::irenak@vsgt.si::6f871211-9d6e-4801-9f7a-49ad5e71b0eb" providerId="AD" clId="Web-{4B793FFD-7AE1-9040-622F-90CAC7FBF1C7}" dt="2026-01-09T11:35:43.794" v="7" actId="1076"/>
          <ac:spMkLst>
            <pc:docMk/>
            <pc:sldMk cId="4045904396" sldId="6890"/>
            <ac:spMk id="15" creationId="{9AE19F5D-9CA3-8FC9-2652-2B43A132A2B0}"/>
          </ac:spMkLst>
        </pc:spChg>
        <pc:picChg chg="mod">
          <ac:chgData name="Irena Krošl" userId="S::irenak@vsgt.si::6f871211-9d6e-4801-9f7a-49ad5e71b0eb" providerId="AD" clId="Web-{4B793FFD-7AE1-9040-622F-90CAC7FBF1C7}" dt="2026-01-09T11:35:46.794" v="8" actId="1076"/>
          <ac:picMkLst>
            <pc:docMk/>
            <pc:sldMk cId="4045904396" sldId="6890"/>
            <ac:picMk id="6" creationId="{A8C25E09-4322-074D-EFF5-EBD6C8E31ACE}"/>
          </ac:picMkLst>
        </pc:picChg>
      </pc:sldChg>
      <pc:sldChg chg="modSp">
        <pc:chgData name="Irena Krošl" userId="S::irenak@vsgt.si::6f871211-9d6e-4801-9f7a-49ad5e71b0eb" providerId="AD" clId="Web-{4B793FFD-7AE1-9040-622F-90CAC7FBF1C7}" dt="2026-01-09T14:32:51.077" v="68" actId="20577"/>
        <pc:sldMkLst>
          <pc:docMk/>
          <pc:sldMk cId="2280458794" sldId="6938"/>
        </pc:sldMkLst>
        <pc:spChg chg="mod">
          <ac:chgData name="Irena Krošl" userId="S::irenak@vsgt.si::6f871211-9d6e-4801-9f7a-49ad5e71b0eb" providerId="AD" clId="Web-{4B793FFD-7AE1-9040-622F-90CAC7FBF1C7}" dt="2026-01-09T14:32:51.077" v="68" actId="20577"/>
          <ac:spMkLst>
            <pc:docMk/>
            <pc:sldMk cId="2280458794" sldId="6938"/>
            <ac:spMk id="6" creationId="{64AA188C-7ECC-3D33-BD33-BFD97B1FFCFC}"/>
          </ac:spMkLst>
        </pc:spChg>
      </pc:sldChg>
      <pc:sldChg chg="modSp">
        <pc:chgData name="Irena Krošl" userId="S::irenak@vsgt.si::6f871211-9d6e-4801-9f7a-49ad5e71b0eb" providerId="AD" clId="Web-{4B793FFD-7AE1-9040-622F-90CAC7FBF1C7}" dt="2026-01-09T14:32:32.810" v="65" actId="20577"/>
        <pc:sldMkLst>
          <pc:docMk/>
          <pc:sldMk cId="329175278" sldId="6940"/>
        </pc:sldMkLst>
        <pc:spChg chg="mod">
          <ac:chgData name="Irena Krošl" userId="S::irenak@vsgt.si::6f871211-9d6e-4801-9f7a-49ad5e71b0eb" providerId="AD" clId="Web-{4B793FFD-7AE1-9040-622F-90CAC7FBF1C7}" dt="2026-01-09T14:32:32.810" v="65" actId="20577"/>
          <ac:spMkLst>
            <pc:docMk/>
            <pc:sldMk cId="329175278" sldId="6940"/>
            <ac:spMk id="4" creationId="{97DE5D6E-F12A-6E97-940B-AB11646FAC15}"/>
          </ac:spMkLst>
        </pc:spChg>
      </pc:sldChg>
      <pc:sldChg chg="modSp">
        <pc:chgData name="Irena Krošl" userId="S::irenak@vsgt.si::6f871211-9d6e-4801-9f7a-49ad5e71b0eb" providerId="AD" clId="Web-{4B793FFD-7AE1-9040-622F-90CAC7FBF1C7}" dt="2026-01-09T11:36:05.388" v="9" actId="20577"/>
        <pc:sldMkLst>
          <pc:docMk/>
          <pc:sldMk cId="2193937125" sldId="7153"/>
        </pc:sldMkLst>
        <pc:spChg chg="mod">
          <ac:chgData name="Irena Krošl" userId="S::irenak@vsgt.si::6f871211-9d6e-4801-9f7a-49ad5e71b0eb" providerId="AD" clId="Web-{4B793FFD-7AE1-9040-622F-90CAC7FBF1C7}" dt="2026-01-09T11:36:05.388" v="9" actId="20577"/>
          <ac:spMkLst>
            <pc:docMk/>
            <pc:sldMk cId="2193937125" sldId="7153"/>
            <ac:spMk id="7" creationId="{B373ED95-3E15-D1E2-CA84-F88C2328A3B9}"/>
          </ac:spMkLst>
        </pc:spChg>
      </pc:sldChg>
      <pc:sldChg chg="modSp">
        <pc:chgData name="Irena Krošl" userId="S::irenak@vsgt.si::6f871211-9d6e-4801-9f7a-49ad5e71b0eb" providerId="AD" clId="Web-{4B793FFD-7AE1-9040-622F-90CAC7FBF1C7}" dt="2026-01-09T11:34:58.622" v="0"/>
        <pc:sldMkLst>
          <pc:docMk/>
          <pc:sldMk cId="1711125121" sldId="7653"/>
        </pc:sldMkLst>
        <pc:spChg chg="mod">
          <ac:chgData name="Irena Krošl" userId="S::irenak@vsgt.si::6f871211-9d6e-4801-9f7a-49ad5e71b0eb" providerId="AD" clId="Web-{4B793FFD-7AE1-9040-622F-90CAC7FBF1C7}" dt="2026-01-09T11:34:58.622" v="0"/>
          <ac:spMkLst>
            <pc:docMk/>
            <pc:sldMk cId="1711125121" sldId="7653"/>
            <ac:spMk id="8" creationId="{2801B3E8-C840-E307-3D60-BA9209CAA93E}"/>
          </ac:spMkLst>
        </pc:spChg>
      </pc:sldChg>
      <pc:sldChg chg="modSp">
        <pc:chgData name="Irena Krošl" userId="S::irenak@vsgt.si::6f871211-9d6e-4801-9f7a-49ad5e71b0eb" providerId="AD" clId="Web-{4B793FFD-7AE1-9040-622F-90CAC7FBF1C7}" dt="2026-01-09T11:35:28.841" v="6" actId="20577"/>
        <pc:sldMkLst>
          <pc:docMk/>
          <pc:sldMk cId="648164715" sldId="7696"/>
        </pc:sldMkLst>
        <pc:spChg chg="mod">
          <ac:chgData name="Irena Krošl" userId="S::irenak@vsgt.si::6f871211-9d6e-4801-9f7a-49ad5e71b0eb" providerId="AD" clId="Web-{4B793FFD-7AE1-9040-622F-90CAC7FBF1C7}" dt="2026-01-09T11:35:16.419" v="2" actId="1076"/>
          <ac:spMkLst>
            <pc:docMk/>
            <pc:sldMk cId="648164715" sldId="7696"/>
            <ac:spMk id="6" creationId="{43D63E27-25D9-4919-8DFB-F33F333C3548}"/>
          </ac:spMkLst>
        </pc:spChg>
        <pc:spChg chg="mod">
          <ac:chgData name="Irena Krošl" userId="S::irenak@vsgt.si::6f871211-9d6e-4801-9f7a-49ad5e71b0eb" providerId="AD" clId="Web-{4B793FFD-7AE1-9040-622F-90CAC7FBF1C7}" dt="2026-01-09T11:34:58.622" v="0"/>
          <ac:spMkLst>
            <pc:docMk/>
            <pc:sldMk cId="648164715" sldId="7696"/>
            <ac:spMk id="9" creationId="{4F1B31DF-1CFE-D018-6B75-87CD9C17B018}"/>
          </ac:spMkLst>
        </pc:spChg>
        <pc:spChg chg="mod">
          <ac:chgData name="Irena Krošl" userId="S::irenak@vsgt.si::6f871211-9d6e-4801-9f7a-49ad5e71b0eb" providerId="AD" clId="Web-{4B793FFD-7AE1-9040-622F-90CAC7FBF1C7}" dt="2026-01-09T11:35:28.841" v="6" actId="20577"/>
          <ac:spMkLst>
            <pc:docMk/>
            <pc:sldMk cId="648164715" sldId="7696"/>
            <ac:spMk id="11" creationId="{0D4384D8-C9BE-3A21-3637-568A04D30488}"/>
          </ac:spMkLst>
        </pc:spChg>
        <pc:spChg chg="mod">
          <ac:chgData name="Irena Krošl" userId="S::irenak@vsgt.si::6f871211-9d6e-4801-9f7a-49ad5e71b0eb" providerId="AD" clId="Web-{4B793FFD-7AE1-9040-622F-90CAC7FBF1C7}" dt="2026-01-09T11:35:13.856" v="1" actId="1076"/>
          <ac:spMkLst>
            <pc:docMk/>
            <pc:sldMk cId="648164715" sldId="7696"/>
            <ac:spMk id="18" creationId="{9B61029F-166A-BF4A-2B28-52ED1C3CA449}"/>
          </ac:spMkLst>
        </pc:spChg>
        <pc:cxnChg chg="mod">
          <ac:chgData name="Irena Krošl" userId="S::irenak@vsgt.si::6f871211-9d6e-4801-9f7a-49ad5e71b0eb" providerId="AD" clId="Web-{4B793FFD-7AE1-9040-622F-90CAC7FBF1C7}" dt="2026-01-09T11:35:18.200" v="3" actId="1076"/>
          <ac:cxnSpMkLst>
            <pc:docMk/>
            <pc:sldMk cId="648164715" sldId="7696"/>
            <ac:cxnSpMk id="34" creationId="{AE91B2BC-7D76-4B4D-B897-64B7D14505D7}"/>
          </ac:cxnSpMkLst>
        </pc:cxnChg>
      </pc:sldChg>
      <pc:sldChg chg="modSp">
        <pc:chgData name="Irena Krošl" userId="S::irenak@vsgt.si::6f871211-9d6e-4801-9f7a-49ad5e71b0eb" providerId="AD" clId="Web-{4B793FFD-7AE1-9040-622F-90CAC7FBF1C7}" dt="2026-01-09T11:36:57.847" v="18" actId="20577"/>
        <pc:sldMkLst>
          <pc:docMk/>
          <pc:sldMk cId="1583096482" sldId="7810"/>
        </pc:sldMkLst>
        <pc:spChg chg="mod">
          <ac:chgData name="Irena Krošl" userId="S::irenak@vsgt.si::6f871211-9d6e-4801-9f7a-49ad5e71b0eb" providerId="AD" clId="Web-{4B793FFD-7AE1-9040-622F-90CAC7FBF1C7}" dt="2026-01-09T11:36:57.847" v="18" actId="20577"/>
          <ac:spMkLst>
            <pc:docMk/>
            <pc:sldMk cId="1583096482" sldId="7810"/>
            <ac:spMk id="34" creationId="{AF4815E3-4359-AD54-4642-1CA768A7DB9A}"/>
          </ac:spMkLst>
        </pc:spChg>
      </pc:sldChg>
      <pc:sldChg chg="modSp">
        <pc:chgData name="Irena Krošl" userId="S::irenak@vsgt.si::6f871211-9d6e-4801-9f7a-49ad5e71b0eb" providerId="AD" clId="Web-{4B793FFD-7AE1-9040-622F-90CAC7FBF1C7}" dt="2026-01-09T11:37:56.180" v="26" actId="1076"/>
        <pc:sldMkLst>
          <pc:docMk/>
          <pc:sldMk cId="1003444057" sldId="7811"/>
        </pc:sldMkLst>
        <pc:spChg chg="mod">
          <ac:chgData name="Irena Krošl" userId="S::irenak@vsgt.si::6f871211-9d6e-4801-9f7a-49ad5e71b0eb" providerId="AD" clId="Web-{4B793FFD-7AE1-9040-622F-90CAC7FBF1C7}" dt="2026-01-09T11:37:54.180" v="25" actId="20577"/>
          <ac:spMkLst>
            <pc:docMk/>
            <pc:sldMk cId="1003444057" sldId="7811"/>
            <ac:spMk id="5" creationId="{831FC5AD-5828-8632-0773-E3BB2C67DDAB}"/>
          </ac:spMkLst>
        </pc:spChg>
        <pc:spChg chg="mod">
          <ac:chgData name="Irena Krošl" userId="S::irenak@vsgt.si::6f871211-9d6e-4801-9f7a-49ad5e71b0eb" providerId="AD" clId="Web-{4B793FFD-7AE1-9040-622F-90CAC7FBF1C7}" dt="2026-01-09T11:37:56.180" v="26" actId="1076"/>
          <ac:spMkLst>
            <pc:docMk/>
            <pc:sldMk cId="1003444057" sldId="7811"/>
            <ac:spMk id="19" creationId="{CA9F7C8D-1982-18EB-DDBC-D62022B4F0DC}"/>
          </ac:spMkLst>
        </pc:spChg>
      </pc:sldChg>
      <pc:sldChg chg="modSp">
        <pc:chgData name="Irena Krošl" userId="S::irenak@vsgt.si::6f871211-9d6e-4801-9f7a-49ad5e71b0eb" providerId="AD" clId="Web-{4B793FFD-7AE1-9040-622F-90CAC7FBF1C7}" dt="2026-01-09T11:37:27.552" v="21" actId="20577"/>
        <pc:sldMkLst>
          <pc:docMk/>
          <pc:sldMk cId="1532171857" sldId="7812"/>
        </pc:sldMkLst>
        <pc:spChg chg="mod">
          <ac:chgData name="Irena Krošl" userId="S::irenak@vsgt.si::6f871211-9d6e-4801-9f7a-49ad5e71b0eb" providerId="AD" clId="Web-{4B793FFD-7AE1-9040-622F-90CAC7FBF1C7}" dt="2026-01-09T11:37:27.552" v="21" actId="20577"/>
          <ac:spMkLst>
            <pc:docMk/>
            <pc:sldMk cId="1532171857" sldId="7812"/>
            <ac:spMk id="31" creationId="{C03E3144-B1A4-2F36-165D-A000B2E0C7DA}"/>
          </ac:spMkLst>
        </pc:spChg>
      </pc:sldChg>
      <pc:sldChg chg="modSp">
        <pc:chgData name="Irena Krošl" userId="S::irenak@vsgt.si::6f871211-9d6e-4801-9f7a-49ad5e71b0eb" providerId="AD" clId="Web-{4B793FFD-7AE1-9040-622F-90CAC7FBF1C7}" dt="2026-01-09T14:30:05.770" v="29" actId="1076"/>
        <pc:sldMkLst>
          <pc:docMk/>
          <pc:sldMk cId="1923355015" sldId="7813"/>
        </pc:sldMkLst>
        <pc:spChg chg="mod">
          <ac:chgData name="Irena Krošl" userId="S::irenak@vsgt.si::6f871211-9d6e-4801-9f7a-49ad5e71b0eb" providerId="AD" clId="Web-{4B793FFD-7AE1-9040-622F-90CAC7FBF1C7}" dt="2026-01-09T14:30:05.770" v="29" actId="1076"/>
          <ac:spMkLst>
            <pc:docMk/>
            <pc:sldMk cId="1923355015" sldId="7813"/>
            <ac:spMk id="3" creationId="{C308934A-696E-8E25-F401-CC799F092BB5}"/>
          </ac:spMkLst>
        </pc:spChg>
      </pc:sldChg>
      <pc:sldChg chg="modSp">
        <pc:chgData name="Irena Krošl" userId="S::irenak@vsgt.si::6f871211-9d6e-4801-9f7a-49ad5e71b0eb" providerId="AD" clId="Web-{4B793FFD-7AE1-9040-622F-90CAC7FBF1C7}" dt="2026-01-09T14:30:26.317" v="33" actId="1076"/>
        <pc:sldMkLst>
          <pc:docMk/>
          <pc:sldMk cId="191574033" sldId="7814"/>
        </pc:sldMkLst>
        <pc:spChg chg="mod">
          <ac:chgData name="Irena Krošl" userId="S::irenak@vsgt.si::6f871211-9d6e-4801-9f7a-49ad5e71b0eb" providerId="AD" clId="Web-{4B793FFD-7AE1-9040-622F-90CAC7FBF1C7}" dt="2026-01-09T14:30:26.317" v="33" actId="1076"/>
          <ac:spMkLst>
            <pc:docMk/>
            <pc:sldMk cId="191574033" sldId="7814"/>
            <ac:spMk id="19" creationId="{0F3821B5-8E00-131C-0B99-C6490AC55BBC}"/>
          </ac:spMkLst>
        </pc:spChg>
      </pc:sldChg>
      <pc:sldChg chg="modSp">
        <pc:chgData name="Irena Krošl" userId="S::irenak@vsgt.si::6f871211-9d6e-4801-9f7a-49ad5e71b0eb" providerId="AD" clId="Web-{4B793FFD-7AE1-9040-622F-90CAC7FBF1C7}" dt="2026-01-09T14:30:54.568" v="39" actId="20577"/>
        <pc:sldMkLst>
          <pc:docMk/>
          <pc:sldMk cId="2270044516" sldId="7816"/>
        </pc:sldMkLst>
        <pc:spChg chg="mod">
          <ac:chgData name="Irena Krošl" userId="S::irenak@vsgt.si::6f871211-9d6e-4801-9f7a-49ad5e71b0eb" providerId="AD" clId="Web-{4B793FFD-7AE1-9040-622F-90CAC7FBF1C7}" dt="2026-01-09T14:30:54.568" v="39" actId="20577"/>
          <ac:spMkLst>
            <pc:docMk/>
            <pc:sldMk cId="2270044516" sldId="7816"/>
            <ac:spMk id="19" creationId="{ACA634FF-FC84-8DEC-FA47-DB756F2C7FE3}"/>
          </ac:spMkLst>
        </pc:spChg>
      </pc:sldChg>
      <pc:sldChg chg="modSp">
        <pc:chgData name="Irena Krošl" userId="S::irenak@vsgt.si::6f871211-9d6e-4801-9f7a-49ad5e71b0eb" providerId="AD" clId="Web-{4B793FFD-7AE1-9040-622F-90CAC7FBF1C7}" dt="2026-01-09T14:31:19.336" v="46" actId="20577"/>
        <pc:sldMkLst>
          <pc:docMk/>
          <pc:sldMk cId="522813243" sldId="7817"/>
        </pc:sldMkLst>
        <pc:spChg chg="mod">
          <ac:chgData name="Irena Krošl" userId="S::irenak@vsgt.si::6f871211-9d6e-4801-9f7a-49ad5e71b0eb" providerId="AD" clId="Web-{4B793FFD-7AE1-9040-622F-90CAC7FBF1C7}" dt="2026-01-09T14:31:10.866" v="44" actId="1076"/>
          <ac:spMkLst>
            <pc:docMk/>
            <pc:sldMk cId="522813243" sldId="7817"/>
            <ac:spMk id="9" creationId="{6DC9DCA6-E31E-FD23-BC0A-B13A85D18931}"/>
          </ac:spMkLst>
        </pc:spChg>
        <pc:spChg chg="mod">
          <ac:chgData name="Irena Krošl" userId="S::irenak@vsgt.si::6f871211-9d6e-4801-9f7a-49ad5e71b0eb" providerId="AD" clId="Web-{4B793FFD-7AE1-9040-622F-90CAC7FBF1C7}" dt="2026-01-09T14:31:19.336" v="46" actId="20577"/>
          <ac:spMkLst>
            <pc:docMk/>
            <pc:sldMk cId="522813243" sldId="7817"/>
            <ac:spMk id="19" creationId="{361BE154-7ADC-40A6-A08E-78CDE7F559CB}"/>
          </ac:spMkLst>
        </pc:spChg>
      </pc:sldChg>
      <pc:sldChg chg="modSp">
        <pc:chgData name="Irena Krošl" userId="S::irenak@vsgt.si::6f871211-9d6e-4801-9f7a-49ad5e71b0eb" providerId="AD" clId="Web-{4B793FFD-7AE1-9040-622F-90CAC7FBF1C7}" dt="2026-01-09T14:30:36.395" v="35" actId="1076"/>
        <pc:sldMkLst>
          <pc:docMk/>
          <pc:sldMk cId="1875608908" sldId="7818"/>
        </pc:sldMkLst>
        <pc:spChg chg="mod">
          <ac:chgData name="Irena Krošl" userId="S::irenak@vsgt.si::6f871211-9d6e-4801-9f7a-49ad5e71b0eb" providerId="AD" clId="Web-{4B793FFD-7AE1-9040-622F-90CAC7FBF1C7}" dt="2026-01-09T14:30:36.395" v="35" actId="1076"/>
          <ac:spMkLst>
            <pc:docMk/>
            <pc:sldMk cId="1875608908" sldId="7818"/>
            <ac:spMk id="19" creationId="{188AAA16-6B09-EF32-EC0D-7965C54C708F}"/>
          </ac:spMkLst>
        </pc:spChg>
      </pc:sldChg>
      <pc:sldChg chg="modSp">
        <pc:chgData name="Irena Krošl" userId="S::irenak@vsgt.si::6f871211-9d6e-4801-9f7a-49ad5e71b0eb" providerId="AD" clId="Web-{4B793FFD-7AE1-9040-622F-90CAC7FBF1C7}" dt="2026-01-09T14:30:43.067" v="36" actId="1076"/>
        <pc:sldMkLst>
          <pc:docMk/>
          <pc:sldMk cId="1532179923" sldId="7822"/>
        </pc:sldMkLst>
        <pc:spChg chg="mod">
          <ac:chgData name="Irena Krošl" userId="S::irenak@vsgt.si::6f871211-9d6e-4801-9f7a-49ad5e71b0eb" providerId="AD" clId="Web-{4B793FFD-7AE1-9040-622F-90CAC7FBF1C7}" dt="2026-01-09T14:30:43.067" v="36" actId="1076"/>
          <ac:spMkLst>
            <pc:docMk/>
            <pc:sldMk cId="1532179923" sldId="7822"/>
            <ac:spMk id="19" creationId="{CB7B0070-EEB7-4965-27EF-864D5F968629}"/>
          </ac:spMkLst>
        </pc:spChg>
      </pc:sldChg>
      <pc:sldChg chg="modSp">
        <pc:chgData name="Irena Krošl" userId="S::irenak@vsgt.si::6f871211-9d6e-4801-9f7a-49ad5e71b0eb" providerId="AD" clId="Web-{4B793FFD-7AE1-9040-622F-90CAC7FBF1C7}" dt="2026-01-09T14:30:59.615" v="41" actId="1076"/>
        <pc:sldMkLst>
          <pc:docMk/>
          <pc:sldMk cId="3600589907" sldId="7823"/>
        </pc:sldMkLst>
        <pc:spChg chg="mod">
          <ac:chgData name="Irena Krošl" userId="S::irenak@vsgt.si::6f871211-9d6e-4801-9f7a-49ad5e71b0eb" providerId="AD" clId="Web-{4B793FFD-7AE1-9040-622F-90CAC7FBF1C7}" dt="2026-01-09T14:30:59.615" v="41" actId="1076"/>
          <ac:spMkLst>
            <pc:docMk/>
            <pc:sldMk cId="3600589907" sldId="7823"/>
            <ac:spMk id="3" creationId="{95B1A181-59C9-256F-5EDE-AF22A76BE58C}"/>
          </ac:spMkLst>
        </pc:spChg>
      </pc:sldChg>
      <pc:sldChg chg="modSp">
        <pc:chgData name="Irena Krošl" userId="S::irenak@vsgt.si::6f871211-9d6e-4801-9f7a-49ad5e71b0eb" providerId="AD" clId="Web-{4B793FFD-7AE1-9040-622F-90CAC7FBF1C7}" dt="2026-01-09T14:31:29.352" v="47" actId="1076"/>
        <pc:sldMkLst>
          <pc:docMk/>
          <pc:sldMk cId="3546559031" sldId="7824"/>
        </pc:sldMkLst>
        <pc:spChg chg="mod">
          <ac:chgData name="Irena Krošl" userId="S::irenak@vsgt.si::6f871211-9d6e-4801-9f7a-49ad5e71b0eb" providerId="AD" clId="Web-{4B793FFD-7AE1-9040-622F-90CAC7FBF1C7}" dt="2026-01-09T14:31:29.352" v="47" actId="1076"/>
          <ac:spMkLst>
            <pc:docMk/>
            <pc:sldMk cId="3546559031" sldId="7824"/>
            <ac:spMk id="9" creationId="{41F48076-A21F-0E8E-93D2-AC3A11427B5C}"/>
          </ac:spMkLst>
        </pc:spChg>
      </pc:sldChg>
      <pc:sldChg chg="modSp">
        <pc:chgData name="Irena Krošl" userId="S::irenak@vsgt.si::6f871211-9d6e-4801-9f7a-49ad5e71b0eb" providerId="AD" clId="Web-{4B793FFD-7AE1-9040-622F-90CAC7FBF1C7}" dt="2026-01-09T14:31:51.667" v="53" actId="1076"/>
        <pc:sldMkLst>
          <pc:docMk/>
          <pc:sldMk cId="650913578" sldId="7825"/>
        </pc:sldMkLst>
        <pc:spChg chg="mod">
          <ac:chgData name="Irena Krošl" userId="S::irenak@vsgt.si::6f871211-9d6e-4801-9f7a-49ad5e71b0eb" providerId="AD" clId="Web-{4B793FFD-7AE1-9040-622F-90CAC7FBF1C7}" dt="2026-01-09T14:31:51.667" v="53" actId="1076"/>
          <ac:spMkLst>
            <pc:docMk/>
            <pc:sldMk cId="650913578" sldId="7825"/>
            <ac:spMk id="19" creationId="{0F97BE25-78F4-FBFA-F2FA-1CEFE0D34FAF}"/>
          </ac:spMkLst>
        </pc:spChg>
      </pc:sldChg>
      <pc:sldChg chg="modSp">
        <pc:chgData name="Irena Krošl" userId="S::irenak@vsgt.si::6f871211-9d6e-4801-9f7a-49ad5e71b0eb" providerId="AD" clId="Web-{4B793FFD-7AE1-9040-622F-90CAC7FBF1C7}" dt="2026-01-09T14:32:08.824" v="59" actId="1076"/>
        <pc:sldMkLst>
          <pc:docMk/>
          <pc:sldMk cId="1447225873" sldId="7826"/>
        </pc:sldMkLst>
        <pc:spChg chg="mod">
          <ac:chgData name="Irena Krošl" userId="S::irenak@vsgt.si::6f871211-9d6e-4801-9f7a-49ad5e71b0eb" providerId="AD" clId="Web-{4B793FFD-7AE1-9040-622F-90CAC7FBF1C7}" dt="2026-01-09T14:32:08.824" v="59" actId="1076"/>
          <ac:spMkLst>
            <pc:docMk/>
            <pc:sldMk cId="1447225873" sldId="7826"/>
            <ac:spMk id="19" creationId="{E42D9374-EBD2-7A98-4F19-22CAFC4039CC}"/>
          </ac:spMkLst>
        </pc:spChg>
      </pc:sldChg>
      <pc:sldChg chg="modSp">
        <pc:chgData name="Irena Krošl" userId="S::irenak@vsgt.si::6f871211-9d6e-4801-9f7a-49ad5e71b0eb" providerId="AD" clId="Web-{4B793FFD-7AE1-9040-622F-90CAC7FBF1C7}" dt="2026-01-09T14:32:22.122" v="64" actId="1076"/>
        <pc:sldMkLst>
          <pc:docMk/>
          <pc:sldMk cId="3289200441" sldId="7828"/>
        </pc:sldMkLst>
        <pc:spChg chg="mod">
          <ac:chgData name="Irena Krošl" userId="S::irenak@vsgt.si::6f871211-9d6e-4801-9f7a-49ad5e71b0eb" providerId="AD" clId="Web-{4B793FFD-7AE1-9040-622F-90CAC7FBF1C7}" dt="2026-01-09T14:32:22.122" v="64" actId="1076"/>
          <ac:spMkLst>
            <pc:docMk/>
            <pc:sldMk cId="3289200441" sldId="7828"/>
            <ac:spMk id="19" creationId="{C58725FD-D3FA-D00A-0415-4EFADCD13F5E}"/>
          </ac:spMkLst>
        </pc:spChg>
      </pc:sldChg>
      <pc:sldChg chg="modSp">
        <pc:chgData name="Irena Krošl" userId="S::irenak@vsgt.si::6f871211-9d6e-4801-9f7a-49ad5e71b0eb" providerId="AD" clId="Web-{4B793FFD-7AE1-9040-622F-90CAC7FBF1C7}" dt="2026-01-09T11:36:35.766" v="11" actId="1076"/>
        <pc:sldMkLst>
          <pc:docMk/>
          <pc:sldMk cId="292272617" sldId="7836"/>
        </pc:sldMkLst>
        <pc:spChg chg="mod">
          <ac:chgData name="Irena Krošl" userId="S::irenak@vsgt.si::6f871211-9d6e-4801-9f7a-49ad5e71b0eb" providerId="AD" clId="Web-{4B793FFD-7AE1-9040-622F-90CAC7FBF1C7}" dt="2026-01-09T11:36:35.766" v="11" actId="1076"/>
          <ac:spMkLst>
            <pc:docMk/>
            <pc:sldMk cId="292272617" sldId="7836"/>
            <ac:spMk id="6" creationId="{19CB1A1F-17D6-3FA0-C519-9362DEB61052}"/>
          </ac:spMkLst>
        </pc:spChg>
        <pc:spChg chg="mod">
          <ac:chgData name="Irena Krošl" userId="S::irenak@vsgt.si::6f871211-9d6e-4801-9f7a-49ad5e71b0eb" providerId="AD" clId="Web-{4B793FFD-7AE1-9040-622F-90CAC7FBF1C7}" dt="2026-01-09T11:36:33.688" v="10" actId="1076"/>
          <ac:spMkLst>
            <pc:docMk/>
            <pc:sldMk cId="292272617" sldId="7836"/>
            <ac:spMk id="7" creationId="{B649C256-3165-9E8D-424F-057190BACD3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09/01/2026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raven</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0D457-8EEB-584F-9F35-AEC38B5B5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1E23E-8262-2B67-FD4E-FC0674F3B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8E784-4143-DFAF-FEDD-C8A93EA5157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C385AF-71CB-76F0-A95B-1852BF1BB9C3}"/>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946300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FAF0E-B091-22DA-BEC6-E51A74A7C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88BA0-616F-78F9-27D9-E362332E9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833FF-D3A9-748B-7D86-AB9929A3A3D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CC86313-C8B0-DAB3-A083-1DB0B4796457}"/>
              </a:ext>
            </a:extLst>
          </p:cNvPr>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84157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B5E20-ABEA-1B7F-B858-B209CA773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C8345-D711-2D79-D96B-81E47BA44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25BB09-66E1-2B3F-BB82-BFE387AE333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B574D69-0441-282A-8B41-F04C9DA2E6D9}"/>
              </a:ext>
            </a:extLst>
          </p:cNvPr>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969256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342C0-6D14-AC02-982D-D7BFD8012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9FFE0-7701-2A0B-14B5-880B399054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22B88-B28C-D1F5-3CC5-08F36B76AD8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5B74165-2FC1-FD36-1EEF-7C41CFE3B082}"/>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1074238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C8F75-2CEB-49A5-ADE5-E42458071E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23E3E-45EB-85CD-0F77-4A6E11C9C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1BD8B-B8E3-C323-8A59-2504FAC31E9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9E5EEFD-6B8D-FBB9-975A-C257ED5C3C40}"/>
              </a:ext>
            </a:extLst>
          </p:cNvPr>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1265870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2DF4F-8EF2-D479-CD36-67977F162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F3806-62AE-3E06-40DA-F3211F257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63BF7A-B205-6010-850E-C9DDB4488B1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68DFC-110D-3B05-424F-B6D310CEA81F}"/>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238947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F135A-976C-DFF5-3AD6-AF1670D74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B2FBD-4231-EFF8-CB0A-FD728309C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872DBA-7B90-3F8B-5894-6F7C3B9214F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ED24D1F-F71C-7737-9853-ABEE6D2B7F77}"/>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2246919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01C44-185D-2905-CED7-A8AADA594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4DFB3-B9EE-77F0-26B6-E63DFD068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5B9EF-05E1-E998-F444-D1C5CB65906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D112C31-05EE-52CC-B9CF-94AC422B828B}"/>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638406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ECE6A-096C-D1D1-FE43-994DBF092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90355-EF7A-7ECB-1C19-B1497D2CF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533F8-055D-65A1-A2E3-9260FEA46B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90D9EA6-AC80-7244-49B4-20FB07075A67}"/>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3309219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944B0-0FB3-B8CC-4E61-3E28EC06C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5142B-D38C-B20D-A143-1ECA74B26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D787E-F2B9-EA41-4155-EAD81C6D20E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C2789C1-9385-B33D-45F5-9986C9018D0E}"/>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1378045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3AAD0-A6A4-5ECE-9169-B33A9387D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57CCFA-EC06-C4C8-7005-AF5F2FDCC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74FD6-0261-A663-7674-E0EB0EB083A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63F1D1D-9492-5EA5-59E9-0D59679C7491}"/>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11937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2E518-EFFB-5680-156B-418E7FAB1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8470B-7C70-2B79-C8B2-697BBFDBB4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97988-0E9E-5A94-CC69-08D370D6872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A6372FB-AE71-5AFF-0A2A-9B11C7555C5F}"/>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701232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47C39-420C-0A16-19F0-7C3753AB3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3C296-6095-3E32-0FB9-0BED9364E7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ABC067-2348-18BC-144C-84A123E1A22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B885DB4-7385-6E04-8065-A256CF61672C}"/>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903431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FDC1B-C747-98C9-2B4D-6131E86FC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C6192-A82C-B94D-B97B-23A1C3F794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66BB6D-A43C-0C6A-9A6B-48220BD3523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C69873B-8BA7-C367-5AEF-C1CCA2912A9D}"/>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1592781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B555E-85D3-840A-969F-813E58020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16BE6-706F-08C9-8196-65D0C2E76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8D709-3AC0-DFE4-6E43-EC87AB417AB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AA8EABB-E5C6-D5DE-DFC1-B03B2979683C}"/>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4231780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202984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3"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www.northatlantic-islands.com/apply-now.com" TargetMode="External"/><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hyperlink" Target="https://www.ferdamalastofa.is/en/moya/news/apply-for-grant-from-nata-tourism-development-marketing-or-travel-support-2" TargetMode="External"/><Relationship Id="rId5" Type="http://schemas.openxmlformats.org/officeDocument/2006/relationships/hyperlink" Target="https://www.northatlantic-islands.com/apply-grant-from-nata-deadline-2nd-of-september-2024/" TargetMode="External"/><Relationship Id="rId4" Type="http://schemas.openxmlformats.org/officeDocument/2006/relationships/hyperlink" Target="https://www.northatlantic-islands.com/#:~:text=What%20is%20nata?,grants" TargetMode="External"/><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4.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hyperlink" Target="https://www.youtube.com/watch?v=uZHZG2NhlJQ" TargetMode="External"/><Relationship Id="rId11" Type="http://schemas.openxmlformats.org/officeDocument/2006/relationships/image" Target="../media/image28.jpeg"/><Relationship Id="rId5" Type="http://schemas.openxmlformats.org/officeDocument/2006/relationships/hyperlink" Target="https://trippz.com/tourist-tax/iceland#:~:text=FAQ%20about%20Trippz-,Is%20there%20a%20tourist%20tax%20in%20Iceland?,up%20to%2030%20consecutive%20days." TargetMode="External"/><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26.png"/><Relationship Id="rId5" Type="http://schemas.openxmlformats.org/officeDocument/2006/relationships/hyperlink" Target="https://www.skatturinn.is/" TargetMode="External"/><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hyperlink" Target="https://www.byggdastofnun.is/en/home" TargetMode="External"/><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www.nib.int/loan/byggdastofnun-icelandic-regional-development-institute-22267.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eif.org/InvestEU/news/2024/icelandic-small-businesses-to-get-eur-21-million-european-financing-boost.htm#:~:text=The%20European%20Investment%20Fund%20,populated%20countries%20in%20the%20world" TargetMode="External"/><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31.jpg"/><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10.sv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9.png"/><Relationship Id="rId5" Type="http://schemas.openxmlformats.org/officeDocument/2006/relationships/hyperlink" Target="https://www.ssne.is/static/files/Soknaraaetlun/Uppbyggingarsjodur/uppbyggingarsjodur-grant-allocation-rules-24-09-10.pdf" TargetMode="External"/><Relationship Id="rId10" Type="http://schemas.openxmlformats.org/officeDocument/2006/relationships/image" Target="../media/image32.png"/><Relationship Id="rId4" Type="http://schemas.openxmlformats.org/officeDocument/2006/relationships/image" Target="../media/image25.svg"/><Relationship Id="rId9"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8" Type="http://schemas.openxmlformats.org/officeDocument/2006/relationships/hyperlink" Target="https://www.ssne.is/static/files/Soknaraaetlun/Uppbyggingarsjodur/uppbyggingarsjodur-grant-allocation-rules-24-09-10.pdf" TargetMode="External"/><Relationship Id="rId3" Type="http://schemas.openxmlformats.org/officeDocument/2006/relationships/image" Target="../media/image24.png"/><Relationship Id="rId7" Type="http://schemas.openxmlformats.org/officeDocument/2006/relationships/image" Target="../media/image34.sv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33.png"/><Relationship Id="rId11" Type="http://schemas.openxmlformats.org/officeDocument/2006/relationships/hyperlink" Target="https://hfsu.is/en/what-service-do-residents-fear-losing-the-most-from-their-local-area/" TargetMode="External"/><Relationship Id="rId5" Type="http://schemas.openxmlformats.org/officeDocument/2006/relationships/image" Target="../media/image32.png"/><Relationship Id="rId10" Type="http://schemas.openxmlformats.org/officeDocument/2006/relationships/hyperlink" Target="https://www.sass.is/radgjof/uppbyggingarsjodur/english/" TargetMode="External"/><Relationship Id="rId4" Type="http://schemas.openxmlformats.org/officeDocument/2006/relationships/image" Target="../media/image25.svg"/><Relationship Id="rId9" Type="http://schemas.openxmlformats.org/officeDocument/2006/relationships/hyperlink" Target="https://natnorth.is/visions/iceland"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rannis.is/" TargetMode="External"/><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ec.europa.eu/docsroom/documents/22382/attachments/17/translations/en/renditions/native.com"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www.elevatepay.co/blog/banks-in-iceland" TargetMode="External"/><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hyperlink" Target="https://www.islandsbanki.is/en" TargetMode="External"/><Relationship Id="rId5" Type="http://schemas.openxmlformats.org/officeDocument/2006/relationships/hyperlink" Target="https://www.arionbanki.is/english/" TargetMode="External"/><Relationship Id="rId4" Type="http://schemas.openxmlformats.org/officeDocument/2006/relationships/hyperlink" Target="https://www.landsbankinn.is/e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www.landsbankinn.is/en/news/2017/09/29/growth-seeking-balance-economic-analysis-of-tourism-in-iceland" TargetMode="External"/><Relationship Id="rId3" Type="http://schemas.openxmlformats.org/officeDocument/2006/relationships/hyperlink" Target="https://thecrowdspace.com/platform/karolina-fund/#:~:text=Karolina%20Fund%20is%20an%20Icelandic,Fintech%20Startup%20in%20Iceland%202017." TargetMode="External"/><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hyperlink" Target="https://www.eif.org/InvestEU/news/2024/icelandic-small-businesses-to-get-eur-21-million-european-financing-boost.htm#:~:text=The%20European%20Investment%20Fund%20,populated%20countries%20in%20the%20world" TargetMode="External"/><Relationship Id="rId4" Type="http://schemas.openxmlformats.org/officeDocument/2006/relationships/hyperlink" Target="https://www.kickstarter.com/projects/tree-elements/treehouses" TargetMode="External"/><Relationship Id="rId9" Type="http://schemas.openxmlformats.org/officeDocument/2006/relationships/hyperlink" Target="https://fundamentalfinanceplaybook.com/iceland/icelandic-financial-institutions/" TargetMode="Externa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hyperlink" Target="https://www.mdpi.com/2076-3298/7/8/59.com" TargetMode="External"/><Relationship Id="rId2" Type="http://schemas.openxmlformats.org/officeDocument/2006/relationships/hyperlink" Target="https://www.government.is/topics/business-and-industry/tourism-in-iceland/funds-and-grants.com" TargetMode="Externa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hyperlink" Target="https://skemman.is/bitstream/1946/44390/1/Julia%20Kienzler%20-%20Public%20Right%20of%20Access%20in%20Times%20of%20Tourism%20Boom%20-%20Landowners%E2%80%99%20Perspectives.pdf.com" TargetMode="External"/><Relationship Id="rId7" Type="http://schemas.openxmlformats.org/officeDocument/2006/relationships/image" Target="../media/image38.png"/><Relationship Id="rId2" Type="http://schemas.openxmlformats.org/officeDocument/2006/relationships/hyperlink" Target="https://natnorth.is/visions/iceland.com" TargetMode="External"/><Relationship Id="rId1" Type="http://schemas.openxmlformats.org/officeDocument/2006/relationships/slideLayout" Target="../slideLayouts/slideLayout43.xml"/><Relationship Id="rId6" Type="http://schemas.openxmlformats.org/officeDocument/2006/relationships/hyperlink" Target="https://news.europawire.eu/eif-pledges-e70-million-to-boost-nordic-green-financing-with-nefco-partnership/eu-press-release/2025/03/26/14/56/51/150782.com" TargetMode="External"/><Relationship Id="rId5" Type="http://schemas.openxmlformats.org/officeDocument/2006/relationships/hyperlink" Target="https://www.nib.int/news/nib-and-byggdastofnun-open-a-loan-facility-for-icelandic-smes.com" TargetMode="External"/><Relationship Id="rId4" Type="http://schemas.openxmlformats.org/officeDocument/2006/relationships/hyperlink" Target="https://www.eif.org/what_we_do/guarantees/news/2020/european-union-backs-byggoastofnun-to-support-small-businesses-in-iceland.htm?language=en&amp;media=rss.co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islandsstofa.is/en/" TargetMode="External"/><Relationship Id="rId2" Type="http://schemas.openxmlformats.org/officeDocument/2006/relationships/hyperlink" Target="https://investinreykjavik.com/doing-business/tourism-cluster/#:~:text=The%20main%20objective%20of%20the,firms%2C%20educational%20institutions%20and%20retail." TargetMode="External"/><Relationship Id="rId1" Type="http://schemas.openxmlformats.org/officeDocument/2006/relationships/slideLayout" Target="../slideLayouts/slideLayout44.xml"/><Relationship Id="rId4" Type="http://schemas.openxmlformats.org/officeDocument/2006/relationships/hyperlink" Target="https://www.government.is/topics/business-and-industry/tourism-in-iceland/icelandic-tourist-board/#:~:text=The%20Icelandic%20Tourist%20Board%20is,in%20the%20field%20of%20touris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government.is/topics/business-and-industry/tourism-in-iceland/#:~:text=Tourism%20in%20Iceland%20The%20Department,executing%20an%20official%20tourism%20policy" TargetMode="External"/><Relationship Id="rId2" Type="http://schemas.openxmlformats.org/officeDocument/2006/relationships/hyperlink" Target="https://www.ferdamalastofa.is/en" TargetMode="Externa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https://www.ferdamalastofa.is/en/grants/the-tourist-site-protection-fund" TargetMode="Externa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www.ferdamalastofa.is/en/grants/the-tourist-site-protection-fund" TargetMode="External"/><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www.ferdamalastofa.is/en"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4.jpg"/><Relationship Id="rId5" Type="http://schemas.openxmlformats.org/officeDocument/2006/relationships/image" Target="../media/image13.svg"/><Relationship Id="rId10" Type="http://schemas.openxmlformats.org/officeDocument/2006/relationships/hyperlink" Target="https://www.ferdamalastofa.is/en" TargetMode="External"/><Relationship Id="rId4" Type="http://schemas.openxmlformats.org/officeDocument/2006/relationships/image" Target="../media/image12.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2.png"/><Relationship Id="rId7"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hyperlink" Target="https://www.ferdamalastofa.is/en" TargetMode="External"/><Relationship Id="rId5" Type="http://schemas.openxmlformats.org/officeDocument/2006/relationships/image" Target="../media/image11.png"/><Relationship Id="rId4" Type="http://schemas.openxmlformats.org/officeDocument/2006/relationships/image" Target="../media/image13.svg"/><Relationship Id="rId9"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hyperlink" Target="https://www.ferdamalastofa.is/en/grants/the-tourist-site-protection-fund" TargetMode="External"/><Relationship Id="rId3" Type="http://schemas.openxmlformats.org/officeDocument/2006/relationships/hyperlink" Target="https://island.is/en/tourist-site-protection-fund" TargetMode="External"/><Relationship Id="rId7" Type="http://schemas.openxmlformats.org/officeDocument/2006/relationships/hyperlink" Target="https://www.ferdamalastofa.is/en" TargetMode="External"/><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22.svg"/><Relationship Id="rId4" Type="http://schemas.openxmlformats.org/officeDocument/2006/relationships/image" Target="../media/image11.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582642" cy="697353"/>
          </a:xfrm>
        </p:spPr>
        <p:txBody>
          <a:bodyPr/>
          <a:lstStyle/>
          <a:p>
            <a:r>
              <a:rPr lang="en-GB" dirty="0"/>
              <a:t>Modul 7 </a:t>
            </a:r>
            <a:r>
              <a:rPr lang="en-GB" sz="4000" b="0" dirty="0"/>
              <a:t>(2. del)</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251774"/>
            <a:ext cx="5464465" cy="697353"/>
          </a:xfrm>
        </p:spPr>
        <p:txBody>
          <a:bodyPr>
            <a:noAutofit/>
          </a:bodyPr>
          <a:lstStyle/>
          <a:p>
            <a:pPr defTabSz="777514">
              <a:lnSpc>
                <a:spcPct val="100000"/>
              </a:lnSpc>
              <a:spcBef>
                <a:spcPts val="0"/>
              </a:spcBef>
              <a:spcAft>
                <a:spcPts val="600"/>
              </a:spcAft>
              <a:defRPr/>
            </a:pPr>
            <a:r>
              <a:rPr lang="en-US" b="1" dirty="0">
                <a:ln w="6600">
                  <a:solidFill>
                    <a:schemeClr val="accent2"/>
                  </a:solidFill>
                  <a:prstDash val="solid"/>
                </a:ln>
                <a:solidFill>
                  <a:srgbClr val="FFFFFF"/>
                </a:solidFill>
                <a:effectLst>
                  <a:outerShdw dist="38100" dir="2700000" algn="tl" rotWithShape="0">
                    <a:schemeClr val="accent2"/>
                  </a:outerShdw>
                </a:effectLst>
              </a:rPr>
              <a:t>Poiščite ustrezna sredstva – </a:t>
            </a:r>
            <a:r>
              <a:rPr lang="en-US" b="1" dirty="0" err="1">
                <a:ln w="6600">
                  <a:solidFill>
                    <a:schemeClr val="accent2"/>
                  </a:solidFill>
                  <a:prstDash val="solid"/>
                </a:ln>
                <a:solidFill>
                  <a:srgbClr val="FFFFFF"/>
                </a:solidFill>
                <a:effectLst>
                  <a:outerShdw dist="38100" dir="2700000" algn="tl" rotWithShape="0">
                    <a:schemeClr val="accent2"/>
                  </a:outerShdw>
                </a:effectLst>
              </a:rPr>
              <a:t>možnosti</a:t>
            </a:r>
            <a:r>
              <a:rPr lang="en-US" b="1" dirty="0">
                <a:ln w="6600">
                  <a:solidFill>
                    <a:schemeClr val="accent2"/>
                  </a:solidFill>
                  <a:prstDash val="solid"/>
                </a:ln>
                <a:solidFill>
                  <a:srgbClr val="FFFFFF"/>
                </a:solidFill>
                <a:effectLst>
                  <a:outerShdw dist="38100" dir="2700000" algn="tl" rotWithShape="0">
                    <a:schemeClr val="accent2"/>
                  </a:outerShdw>
                </a:effectLst>
              </a:rPr>
              <a:t> </a:t>
            </a:r>
            <a:r>
              <a:rPr lang="en-US" b="1" dirty="0" err="1">
                <a:ln w="6600">
                  <a:solidFill>
                    <a:schemeClr val="accent2"/>
                  </a:solidFill>
                  <a:prstDash val="solid"/>
                </a:ln>
                <a:solidFill>
                  <a:srgbClr val="FFFFFF"/>
                </a:solidFill>
                <a:effectLst>
                  <a:outerShdw dist="38100" dir="2700000" algn="tl" rotWithShape="0">
                    <a:schemeClr val="accent2"/>
                  </a:outerShdw>
                </a:effectLst>
              </a:rPr>
              <a:t>financiranj</a:t>
            </a:r>
            <a:r>
              <a:rPr lang="sl-SI" b="1" dirty="0">
                <a:ln w="6600">
                  <a:solidFill>
                    <a:schemeClr val="accent2"/>
                  </a:solidFill>
                  <a:prstDash val="solid"/>
                </a:ln>
                <a:solidFill>
                  <a:srgbClr val="FFFFFF"/>
                </a:solidFill>
                <a:effectLst>
                  <a:outerShdw dist="38100" dir="2700000" algn="tl" rotWithShape="0">
                    <a:schemeClr val="accent2"/>
                  </a:outerShdw>
                </a:effectLst>
              </a:rPr>
              <a:t>a</a:t>
            </a:r>
            <a:endParaRPr lang="en-US" b="1" dirty="0">
              <a:ln w="6600">
                <a:solidFill>
                  <a:schemeClr val="accent2"/>
                </a:solidFill>
                <a:prstDash val="solid"/>
              </a:ln>
              <a:solidFill>
                <a:srgbClr val="FFFFFF"/>
              </a:solidFill>
              <a:effectLst>
                <a:outerShdw dist="38100" dir="2700000" algn="tl" rotWithShape="0">
                  <a:schemeClr val="accent2"/>
                </a:outerShdw>
              </a:effectLst>
            </a:endParaRPr>
          </a:p>
          <a:p>
            <a:pPr defTabSz="777514">
              <a:lnSpc>
                <a:spcPct val="100000"/>
              </a:lnSpc>
              <a:spcBef>
                <a:spcPts val="0"/>
              </a:spcBef>
              <a:spcAft>
                <a:spcPts val="600"/>
              </a:spcAft>
              <a:defRPr/>
            </a:pPr>
            <a:r>
              <a:rPr lang="en-US" b="1" i="1" dirty="0"/>
              <a:t>Islandija</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www.epicstays.eu</a:t>
            </a:r>
          </a:p>
        </p:txBody>
      </p:sp>
      <p:pic>
        <p:nvPicPr>
          <p:cNvPr id="9" name="Picture Placeholder 8" descr="A blue and red flag&#10;&#10;AI-generated content may be incorrect.">
            <a:extLst>
              <a:ext uri="{FF2B5EF4-FFF2-40B4-BE49-F238E27FC236}">
                <a16:creationId xmlns:a16="http://schemas.microsoft.com/office/drawing/2014/main" id="{09511881-213E-7A98-5F01-967677F18A31}"/>
              </a:ext>
            </a:extLst>
          </p:cNvPr>
          <p:cNvPicPr>
            <a:picLocks noGrp="1" noChangeAspect="1"/>
          </p:cNvPicPr>
          <p:nvPr>
            <p:ph type="pic" sz="quarter" idx="19"/>
          </p:nvPr>
        </p:nvPicPr>
        <p:blipFill>
          <a:blip r:embed="rId2"/>
          <a:srcRect t="16331" b="16331"/>
          <a:stretch>
            <a:fillRect/>
          </a:stretch>
        </p:blipFill>
        <p:spPr/>
      </p:pic>
    </p:spTree>
    <p:extLst>
      <p:ext uri="{BB962C8B-B14F-4D97-AF65-F5344CB8AC3E}">
        <p14:creationId xmlns:p14="http://schemas.microsoft.com/office/powerpoint/2010/main" val="3291171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06DA5-D6F4-2209-DDC6-117783216B3F}"/>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7E39FF96-EF70-6191-66E5-C1BE6649D4AF}"/>
              </a:ext>
            </a:extLst>
          </p:cNvPr>
          <p:cNvSpPr/>
          <p:nvPr/>
        </p:nvSpPr>
        <p:spPr>
          <a:xfrm>
            <a:off x="1236438" y="1314194"/>
            <a:ext cx="10203087" cy="528076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0F3821B5-8E00-131C-0B99-C6490AC55BBC}"/>
              </a:ext>
            </a:extLst>
          </p:cNvPr>
          <p:cNvSpPr txBox="1">
            <a:spLocks/>
          </p:cNvSpPr>
          <p:nvPr/>
        </p:nvSpPr>
        <p:spPr>
          <a:xfrm>
            <a:off x="1885645" y="1509273"/>
            <a:ext cx="9558876" cy="616813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b="1" dirty="0">
                <a:solidFill>
                  <a:srgbClr val="E96751"/>
                </a:solidFill>
              </a:rPr>
              <a:t>Cilj </a:t>
            </a:r>
            <a:endParaRPr lang="en-US" sz="2200" b="1" dirty="0">
              <a:solidFill>
                <a:srgbClr val="494949"/>
              </a:solidFill>
            </a:endParaRPr>
          </a:p>
          <a:p>
            <a:pPr marL="0" indent="0">
              <a:spcAft>
                <a:spcPts val="600"/>
              </a:spcAft>
            </a:pPr>
            <a:r>
              <a:rPr lang="en-IE" sz="2100" b="1" dirty="0">
                <a:solidFill>
                  <a:srgbClr val="494949"/>
                </a:solidFill>
                <a:hlinkClick r:id="rId3">
                  <a:extLst>
                    <a:ext uri="{A12FA001-AC4F-418D-AE19-62706E023703}">
                      <ahyp:hlinkClr xmlns:ahyp="http://schemas.microsoft.com/office/drawing/2018/hyperlinkcolor" val="tx"/>
                    </a:ext>
                  </a:extLst>
                </a:hlinkClick>
              </a:rPr>
              <a:t>Dotacije NATA </a:t>
            </a:r>
            <a:r>
              <a:rPr lang="en-US" sz="2100" b="1" dirty="0">
                <a:solidFill>
                  <a:srgbClr val="494949"/>
                </a:solidFill>
              </a:rPr>
              <a:t> Severnoatlantsko turistično združenje (</a:t>
            </a:r>
            <a:r>
              <a:rPr lang="en-US" sz="2100" b="1" dirty="0">
                <a:solidFill>
                  <a:srgbClr val="494949"/>
                </a:solidFill>
                <a:hlinkClick r:id="rId4">
                  <a:extLst>
                    <a:ext uri="{A12FA001-AC4F-418D-AE19-62706E023703}">
                      <ahyp:hlinkClr xmlns:ahyp="http://schemas.microsoft.com/office/drawing/2018/hyperlinkcolor" val="tx"/>
                    </a:ext>
                  </a:extLst>
                </a:hlinkClick>
              </a:rPr>
              <a:t>NATA</a:t>
            </a:r>
            <a:r>
              <a:rPr lang="en-US" sz="2100" b="1" dirty="0">
                <a:solidFill>
                  <a:srgbClr val="494949"/>
                </a:solidFill>
              </a:rPr>
              <a:t>) </a:t>
            </a:r>
            <a:r>
              <a:rPr lang="en-US" sz="2100" dirty="0">
                <a:solidFill>
                  <a:srgbClr val="494949"/>
                </a:solidFill>
              </a:rPr>
              <a:t>podpira sodelovanje na področju turizma med </a:t>
            </a:r>
            <a:r>
              <a:rPr lang="en-US" sz="2100" b="1" dirty="0">
                <a:solidFill>
                  <a:srgbClr val="494949"/>
                </a:solidFill>
              </a:rPr>
              <a:t>Islandijo, Grenlandijo in Ferskimi otoki</a:t>
            </a:r>
            <a:r>
              <a:rPr lang="en-US" sz="2100" dirty="0">
                <a:solidFill>
                  <a:srgbClr val="494949"/>
                </a:solidFill>
              </a:rPr>
              <a:t>. Njihove dotacije so namenjene spodbujanju trajnostnih, inovativnih in sodelovalnih turističnih projektov.</a:t>
            </a:r>
            <a:endParaRPr lang="en-US" sz="2100" dirty="0">
              <a:solidFill>
                <a:srgbClr val="494949"/>
              </a:solidFill>
              <a:ea typeface="Calibri"/>
              <a:cs typeface="Calibri"/>
            </a:endParaRPr>
          </a:p>
          <a:p>
            <a:pPr marL="342900" indent="-342900">
              <a:spcBef>
                <a:spcPts val="0"/>
              </a:spcBef>
              <a:buFont typeface="Wingdings" panose="05000000000000000000" pitchFamily="2" charset="2"/>
              <a:buChar char="v"/>
            </a:pPr>
            <a:r>
              <a:rPr lang="en-US" sz="2100" dirty="0">
                <a:solidFill>
                  <a:srgbClr val="494949"/>
                </a:solidFill>
              </a:rPr>
              <a:t>V letu</a:t>
            </a:r>
            <a:r>
              <a:rPr lang="en-US" sz="2100" dirty="0">
                <a:solidFill>
                  <a:srgbClr val="494949"/>
                </a:solidFill>
                <a:hlinkClick r:id="rId5">
                  <a:extLst>
                    <a:ext uri="{A12FA001-AC4F-418D-AE19-62706E023703}">
                      <ahyp:hlinkClr xmlns:ahyp="http://schemas.microsoft.com/office/drawing/2018/hyperlinkcolor" val="tx"/>
                    </a:ext>
                  </a:extLst>
                </a:hlinkClick>
              </a:rPr>
              <a:t> 2024 </a:t>
            </a:r>
            <a:r>
              <a:rPr lang="en-US" sz="2100" dirty="0">
                <a:solidFill>
                  <a:srgbClr val="494949"/>
                </a:solidFill>
              </a:rPr>
              <a:t>je NATA pokazala posebno zanimanje za projekte</a:t>
            </a:r>
            <a:r>
              <a:rPr lang="en-US" sz="2100" dirty="0">
                <a:solidFill>
                  <a:srgbClr val="494949"/>
                </a:solidFill>
                <a:hlinkClick r:id="rId5">
                  <a:extLst>
                    <a:ext uri="{A12FA001-AC4F-418D-AE19-62706E023703}">
                      <ahyp:hlinkClr xmlns:ahyp="http://schemas.microsoft.com/office/drawing/2018/hyperlinkcolor" val="tx"/>
                    </a:ext>
                  </a:extLst>
                </a:hlinkClick>
              </a:rPr>
              <a:t>,</a:t>
            </a:r>
            <a:r>
              <a:rPr lang="en-US" sz="2100" dirty="0">
                <a:solidFill>
                  <a:srgbClr val="494949"/>
                </a:solidFill>
              </a:rPr>
              <a:t> ki se osredotočajo na trajnost in digitalizacijo v turizmu.</a:t>
            </a:r>
            <a:endParaRPr lang="en-US" sz="2100" dirty="0">
              <a:solidFill>
                <a:srgbClr val="494949"/>
              </a:solidFill>
              <a:ea typeface="Calibri"/>
              <a:cs typeface="Calibri"/>
            </a:endParaRPr>
          </a:p>
          <a:p>
            <a:pPr marL="342900" indent="-342900">
              <a:spcBef>
                <a:spcPts val="0"/>
              </a:spcBef>
              <a:buFont typeface="Wingdings" panose="05000000000000000000" pitchFamily="2" charset="2"/>
              <a:buChar char="v"/>
            </a:pPr>
            <a:r>
              <a:rPr lang="en-US" sz="2100" dirty="0">
                <a:solidFill>
                  <a:srgbClr val="494949"/>
                </a:solidFill>
              </a:rPr>
              <a:t>Trajnost v turizmu (ekološko oblikovanje, potovanja z majhnim vplivom na okolje)</a:t>
            </a:r>
            <a:endParaRPr lang="en-US" sz="2100" dirty="0">
              <a:solidFill>
                <a:srgbClr val="494949"/>
              </a:solidFill>
              <a:ea typeface="Calibri"/>
              <a:cs typeface="Calibri"/>
            </a:endParaRPr>
          </a:p>
          <a:p>
            <a:pPr marL="342900" indent="-342900">
              <a:spcBef>
                <a:spcPts val="0"/>
              </a:spcBef>
              <a:buFont typeface="Wingdings" panose="05000000000000000000" pitchFamily="2" charset="2"/>
              <a:buChar char="v"/>
            </a:pPr>
            <a:r>
              <a:rPr lang="en-IE" sz="2100" dirty="0">
                <a:solidFill>
                  <a:srgbClr val="494949"/>
                </a:solidFill>
              </a:rPr>
              <a:t>Digitalne inovacije (npr. pametni sistemi rezervacij, digitalno pripovedovanje zgodb)</a:t>
            </a:r>
            <a:endParaRPr lang="en-IE" sz="2100" dirty="0">
              <a:solidFill>
                <a:srgbClr val="494949"/>
              </a:solidFill>
              <a:ea typeface="Calibri"/>
              <a:cs typeface="Calibri"/>
            </a:endParaRPr>
          </a:p>
          <a:p>
            <a:pPr marL="342900" indent="-342900">
              <a:spcBef>
                <a:spcPts val="0"/>
              </a:spcBef>
              <a:buFont typeface="Wingdings" panose="05000000000000000000" pitchFamily="2" charset="2"/>
              <a:buChar char="v"/>
            </a:pPr>
            <a:r>
              <a:rPr lang="en-US" sz="2100" dirty="0">
                <a:solidFill>
                  <a:srgbClr val="494949"/>
                </a:solidFill>
              </a:rPr>
              <a:t>Skupno trženje in razvoj destinacij</a:t>
            </a:r>
            <a:endParaRPr lang="en-US" sz="2100" dirty="0">
              <a:solidFill>
                <a:srgbClr val="494949"/>
              </a:solidFill>
              <a:ea typeface="Calibri"/>
              <a:cs typeface="Calibri"/>
            </a:endParaRPr>
          </a:p>
          <a:p>
            <a:pPr marL="342900" indent="-342900">
              <a:spcBef>
                <a:spcPts val="0"/>
              </a:spcBef>
              <a:buFont typeface="Wingdings" panose="05000000000000000000" pitchFamily="2" charset="2"/>
              <a:buChar char="v"/>
            </a:pPr>
            <a:r>
              <a:rPr lang="en-IE" sz="2100" dirty="0">
                <a:solidFill>
                  <a:srgbClr val="494949"/>
                </a:solidFill>
              </a:rPr>
              <a:t>Turistična infrastruktura, ki temelji na naravi</a:t>
            </a:r>
            <a:endParaRPr lang="en-US" sz="2100" dirty="0">
              <a:solidFill>
                <a:srgbClr val="494949"/>
              </a:solidFill>
              <a:ea typeface="Calibri"/>
              <a:cs typeface="Calibri"/>
            </a:endParaRPr>
          </a:p>
          <a:p>
            <a:pPr marL="0" indent="0">
              <a:spcAft>
                <a:spcPts val="600"/>
              </a:spcAft>
            </a:pPr>
            <a:r>
              <a:rPr lang="en-US" sz="2100" dirty="0">
                <a:solidFill>
                  <a:srgbClr val="494949"/>
                </a:solidFill>
              </a:rPr>
              <a:t>Zneski se razlikujejo glede na podporo projektom razvoja turizma in trženja. Najvišji znesek nepovratnih sredstev je</a:t>
            </a:r>
            <a:r>
              <a:rPr lang="en-US" sz="2100" b="1" dirty="0">
                <a:solidFill>
                  <a:srgbClr val="494949"/>
                </a:solidFill>
                <a:hlinkClick r:id="rId6">
                  <a:extLst>
                    <a:ext uri="{A12FA001-AC4F-418D-AE19-62706E023703}">
                      <ahyp:hlinkClr xmlns:ahyp="http://schemas.microsoft.com/office/drawing/2018/hyperlinkcolor" val="tx"/>
                    </a:ext>
                  </a:extLst>
                </a:hlinkClick>
              </a:rPr>
              <a:t> 100.000 DKK </a:t>
            </a:r>
            <a:r>
              <a:rPr lang="en-IE" sz="2100" dirty="0">
                <a:solidFill>
                  <a:srgbClr val="494949"/>
                </a:solidFill>
              </a:rPr>
              <a:t>(približno</a:t>
            </a:r>
            <a:r>
              <a:rPr lang="en-IE" sz="2100" b="1" dirty="0">
                <a:solidFill>
                  <a:srgbClr val="494949"/>
                </a:solidFill>
              </a:rPr>
              <a:t> 13.400 </a:t>
            </a:r>
            <a:r>
              <a:rPr lang="en-IE" sz="2100" dirty="0">
                <a:solidFill>
                  <a:srgbClr val="494949"/>
                </a:solidFill>
              </a:rPr>
              <a:t>EUR) na osebo za potovanja med Islandijo. </a:t>
            </a:r>
            <a:r>
              <a:rPr lang="en-US" sz="2100" dirty="0">
                <a:solidFill>
                  <a:srgbClr val="494949"/>
                </a:solidFill>
              </a:rPr>
              <a:t>Projekti običajno vključujejo </a:t>
            </a:r>
            <a:r>
              <a:rPr lang="en-US" sz="2100" b="1" dirty="0">
                <a:solidFill>
                  <a:srgbClr val="494949"/>
                </a:solidFill>
              </a:rPr>
              <a:t>čezmejno sodelovanje </a:t>
            </a:r>
            <a:r>
              <a:rPr lang="en-US" sz="2100" dirty="0">
                <a:solidFill>
                  <a:srgbClr val="494949"/>
                </a:solidFill>
              </a:rPr>
              <a:t>(Islandija + vsaj ena druga država NATA) – </a:t>
            </a:r>
            <a:r>
              <a:rPr lang="en-US" sz="2100" b="1" dirty="0">
                <a:solidFill>
                  <a:srgbClr val="494949"/>
                </a:solidFill>
              </a:rPr>
              <a:t>ta znesek ne sme presegati 50 % celotnega financiranja projekta. </a:t>
            </a:r>
            <a:endParaRPr lang="en-IE" sz="2100" dirty="0">
              <a:solidFill>
                <a:srgbClr val="494949"/>
              </a:solidFill>
            </a:endParaRPr>
          </a:p>
        </p:txBody>
      </p:sp>
      <p:sp>
        <p:nvSpPr>
          <p:cNvPr id="33" name="Freeform 28">
            <a:extLst>
              <a:ext uri="{FF2B5EF4-FFF2-40B4-BE49-F238E27FC236}">
                <a16:creationId xmlns:a16="http://schemas.microsoft.com/office/drawing/2014/main" id="{AA9567D0-42A0-F615-1C46-05FBE8D183BF}"/>
              </a:ext>
            </a:extLst>
          </p:cNvPr>
          <p:cNvSpPr/>
          <p:nvPr/>
        </p:nvSpPr>
        <p:spPr>
          <a:xfrm>
            <a:off x="-15513" y="109727"/>
            <a:ext cx="9212105"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E4C5713C-6458-6EBE-EAF9-295D230966D8}"/>
              </a:ext>
            </a:extLst>
          </p:cNvPr>
          <p:cNvSpPr txBox="1">
            <a:spLocks/>
          </p:cNvSpPr>
          <p:nvPr/>
        </p:nvSpPr>
        <p:spPr>
          <a:xfrm>
            <a:off x="1512183" y="263037"/>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3200" b="1" dirty="0"/>
              <a:t>NATA (Severnoatlantsko turistično združenje)</a:t>
            </a:r>
          </a:p>
          <a:p>
            <a:pPr>
              <a:spcBef>
                <a:spcPts val="0"/>
              </a:spcBef>
              <a:spcAft>
                <a:spcPts val="600"/>
              </a:spcAft>
            </a:pPr>
            <a:r>
              <a:rPr lang="en-IE" sz="2800" dirty="0"/>
              <a:t>Regionalni program subvencij za turizem </a:t>
            </a:r>
          </a:p>
        </p:txBody>
      </p:sp>
      <p:cxnSp>
        <p:nvCxnSpPr>
          <p:cNvPr id="16" name="Straight Connector 15">
            <a:extLst>
              <a:ext uri="{FF2B5EF4-FFF2-40B4-BE49-F238E27FC236}">
                <a16:creationId xmlns:a16="http://schemas.microsoft.com/office/drawing/2014/main" id="{FF59F2D7-165A-3F7A-21AF-D3F2C918FE7B}"/>
              </a:ext>
            </a:extLst>
          </p:cNvPr>
          <p:cNvCxnSpPr>
            <a:cxnSpLocks/>
          </p:cNvCxnSpPr>
          <p:nvPr/>
        </p:nvCxnSpPr>
        <p:spPr>
          <a:xfrm>
            <a:off x="671522" y="2537188"/>
            <a:ext cx="564916"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405265-47D2-E705-D473-D8556F987263}"/>
              </a:ext>
            </a:extLst>
          </p:cNvPr>
          <p:cNvCxnSpPr>
            <a:cxnSpLocks/>
          </p:cNvCxnSpPr>
          <p:nvPr/>
        </p:nvCxnSpPr>
        <p:spPr>
          <a:xfrm>
            <a:off x="671522" y="1213191"/>
            <a:ext cx="0" cy="1323997"/>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DE1BF62-4B02-7AE8-CE7C-E9CDFA035AAC}"/>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ED6266CB-6CD4-7922-4596-F989BFE3D19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EF446CCE-46BF-F7CD-C181-0419886DEE9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4" name="Graphic 3" descr="Target with solid fill">
            <a:extLst>
              <a:ext uri="{FF2B5EF4-FFF2-40B4-BE49-F238E27FC236}">
                <a16:creationId xmlns:a16="http://schemas.microsoft.com/office/drawing/2014/main" id="{770444A1-2C55-B26C-FB6F-9F2C481B37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30927" y="1356740"/>
            <a:ext cx="633914" cy="633914"/>
          </a:xfrm>
          <a:prstGeom prst="rect">
            <a:avLst/>
          </a:prstGeom>
        </p:spPr>
      </p:pic>
      <p:pic>
        <p:nvPicPr>
          <p:cNvPr id="5" name="Picture 4">
            <a:extLst>
              <a:ext uri="{FF2B5EF4-FFF2-40B4-BE49-F238E27FC236}">
                <a16:creationId xmlns:a16="http://schemas.microsoft.com/office/drawing/2014/main" id="{82BEB391-B0D5-1643-CEF6-5E5D391E4A42}"/>
              </a:ext>
            </a:extLst>
          </p:cNvPr>
          <p:cNvPicPr>
            <a:picLocks noChangeAspect="1"/>
          </p:cNvPicPr>
          <p:nvPr/>
        </p:nvPicPr>
        <p:blipFill>
          <a:blip r:embed="rId9"/>
          <a:stretch>
            <a:fillRect/>
          </a:stretch>
        </p:blipFill>
        <p:spPr>
          <a:xfrm>
            <a:off x="9012024" y="83755"/>
            <a:ext cx="2525911" cy="1322228"/>
          </a:xfrm>
          <a:prstGeom prst="rect">
            <a:avLst/>
          </a:prstGeom>
        </p:spPr>
      </p:pic>
    </p:spTree>
    <p:extLst>
      <p:ext uri="{BB962C8B-B14F-4D97-AF65-F5344CB8AC3E}">
        <p14:creationId xmlns:p14="http://schemas.microsoft.com/office/powerpoint/2010/main" val="191574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106E-0A5C-ADA6-EA69-CC2AE1DACEF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F51BEE5-082D-6C97-9B33-CB2FDAAC82FA}"/>
              </a:ext>
            </a:extLst>
          </p:cNvPr>
          <p:cNvSpPr/>
          <p:nvPr/>
        </p:nvSpPr>
        <p:spPr>
          <a:xfrm>
            <a:off x="1188304" y="1423757"/>
            <a:ext cx="10136921" cy="289340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9E3461BC-9E1B-7DA3-3C5F-CE3BEBF9A9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A55AD60-405E-7946-5CE9-124789349595}"/>
              </a:ext>
            </a:extLst>
          </p:cNvPr>
          <p:cNvSpPr txBox="1">
            <a:spLocks/>
          </p:cNvSpPr>
          <p:nvPr/>
        </p:nvSpPr>
        <p:spPr>
          <a:xfrm>
            <a:off x="1872878" y="1563301"/>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Cilj: </a:t>
            </a:r>
            <a:r>
              <a:rPr lang="en-US" sz="2200" b="1" dirty="0">
                <a:solidFill>
                  <a:srgbClr val="494949"/>
                </a:solidFill>
                <a:hlinkClick r:id="rId5">
                  <a:extLst>
                    <a:ext uri="{A12FA001-AC4F-418D-AE19-62706E023703}">
                      <ahyp:hlinkClr xmlns:ahyp="http://schemas.microsoft.com/office/drawing/2018/hyperlinkcolor" val="tx"/>
                    </a:ext>
                  </a:extLst>
                </a:hlinkClick>
              </a:rPr>
              <a:t>Turistična taksa: </a:t>
            </a:r>
            <a:endParaRPr lang="en-US" sz="2200" b="1" dirty="0">
              <a:solidFill>
                <a:srgbClr val="494949"/>
              </a:solidFill>
            </a:endParaRPr>
          </a:p>
          <a:p>
            <a:pPr marL="0" indent="0">
              <a:spcAft>
                <a:spcPts val="600"/>
              </a:spcAft>
            </a:pPr>
            <a:r>
              <a:rPr lang="en-US" sz="2200" dirty="0">
                <a:solidFill>
                  <a:srgbClr val="494949"/>
                </a:solidFill>
              </a:rPr>
              <a:t>Za skladnost z zakonom je bistveno razumevanje turistične takse na Islandiji. To je obvezna taksa, ki velja za vse prenočitve v hotelih, penzionih, kampih, mobilnih domovih in celo na križarkah. </a:t>
            </a:r>
          </a:p>
          <a:p>
            <a:pPr marL="0" indent="0">
              <a:spcAft>
                <a:spcPts val="600"/>
              </a:spcAft>
            </a:pPr>
            <a:r>
              <a:rPr lang="en-US" sz="2200" dirty="0">
                <a:solidFill>
                  <a:srgbClr val="494949"/>
                </a:solidFill>
              </a:rPr>
              <a:t>Stopnje se razlikujejo, in sicer 1000 ISK za potniške ladje, 600 ISK na noč za hotelske sobe in 300 ISK na noč za kampinge in alternativne strukture, kot so glamping podi. </a:t>
            </a:r>
            <a:r>
              <a:rPr lang="en-US" sz="2200" i="1" dirty="0">
                <a:solidFill>
                  <a:srgbClr val="494949"/>
                </a:solidFill>
                <a:hlinkClick r:id="rId6">
                  <a:extLst>
                    <a:ext uri="{A12FA001-AC4F-418D-AE19-62706E023703}">
                      <ahyp:hlinkClr xmlns:ahyp="http://schemas.microsoft.com/office/drawing/2018/hyperlinkcolor" val="tx"/>
                    </a:ext>
                  </a:extLst>
                </a:hlinkClick>
              </a:rPr>
              <a:t>Za več informacij si oglejte video</a:t>
            </a:r>
            <a:r>
              <a:rPr lang="en-US" sz="2200" i="1" dirty="0">
                <a:solidFill>
                  <a:srgbClr val="494949"/>
                </a:solidFill>
              </a:rPr>
              <a:t>.</a:t>
            </a:r>
          </a:p>
          <a:p>
            <a:pPr marL="0" indent="0">
              <a:spcAft>
                <a:spcPts val="1200"/>
              </a:spcAft>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0B5C6C8A-A8D3-8DF8-881A-F0AB48CF8F4A}"/>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68E7FD8C-47B1-9F10-908C-700FA3D082C6}"/>
              </a:ext>
            </a:extLst>
          </p:cNvPr>
          <p:cNvSpPr/>
          <p:nvPr/>
        </p:nvSpPr>
        <p:spPr>
          <a:xfrm>
            <a:off x="-15514" y="109727"/>
            <a:ext cx="8530864"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39BA0FE8-374F-95D0-17CC-D1BFADE5105E}"/>
              </a:ext>
            </a:extLst>
          </p:cNvPr>
          <p:cNvSpPr txBox="1">
            <a:spLocks/>
          </p:cNvSpPr>
          <p:nvPr/>
        </p:nvSpPr>
        <p:spPr>
          <a:xfrm>
            <a:off x="1391786" y="426769"/>
            <a:ext cx="695211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Turistična taksa na Islandiji</a:t>
            </a:r>
          </a:p>
          <a:p>
            <a:pPr>
              <a:spcBef>
                <a:spcPts val="0"/>
              </a:spcBef>
            </a:pPr>
            <a:r>
              <a:rPr lang="en-IE" sz="2400" dirty="0"/>
              <a:t>Javno upravljana davčna obveznost za prenočišča</a:t>
            </a:r>
          </a:p>
          <a:p>
            <a:pPr>
              <a:spcBef>
                <a:spcPts val="0"/>
              </a:spcBef>
            </a:pPr>
            <a:endParaRPr lang="en-US" sz="3000" dirty="0"/>
          </a:p>
        </p:txBody>
      </p:sp>
      <p:pic>
        <p:nvPicPr>
          <p:cNvPr id="32" name="Graphic 31" descr="Target with solid fill">
            <a:extLst>
              <a:ext uri="{FF2B5EF4-FFF2-40B4-BE49-F238E27FC236}">
                <a16:creationId xmlns:a16="http://schemas.microsoft.com/office/drawing/2014/main" id="{673E29D2-76F4-F1D8-B227-C15F6D8807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8965" y="1771222"/>
            <a:ext cx="633914" cy="633914"/>
          </a:xfrm>
          <a:prstGeom prst="rect">
            <a:avLst/>
          </a:prstGeom>
        </p:spPr>
      </p:pic>
      <p:sp>
        <p:nvSpPr>
          <p:cNvPr id="18" name="Flowchart: Alternate Process 17">
            <a:extLst>
              <a:ext uri="{FF2B5EF4-FFF2-40B4-BE49-F238E27FC236}">
                <a16:creationId xmlns:a16="http://schemas.microsoft.com/office/drawing/2014/main" id="{4F9C7FCC-A314-3645-EB07-5655CA362E8C}"/>
              </a:ext>
            </a:extLst>
          </p:cNvPr>
          <p:cNvSpPr/>
          <p:nvPr/>
        </p:nvSpPr>
        <p:spPr>
          <a:xfrm>
            <a:off x="1761658" y="4525078"/>
            <a:ext cx="10029647" cy="220289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188AAA16-6B09-EF32-EC0D-7965C54C708F}"/>
              </a:ext>
            </a:extLst>
          </p:cNvPr>
          <p:cNvSpPr txBox="1">
            <a:spLocks/>
          </p:cNvSpPr>
          <p:nvPr/>
        </p:nvSpPr>
        <p:spPr>
          <a:xfrm>
            <a:off x="2610933" y="4741388"/>
            <a:ext cx="8994661" cy="12932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E96751"/>
                </a:solidFill>
              </a:rPr>
              <a:t>Kako deluje:</a:t>
            </a:r>
          </a:p>
          <a:p>
            <a:pPr marL="0" indent="0"/>
            <a:r>
              <a:rPr lang="en-US" sz="2200" dirty="0">
                <a:solidFill>
                  <a:srgbClr val="494949"/>
                </a:solidFill>
              </a:rPr>
              <a:t>Za alternativne turistične nastanitve Islandija zaračunava </a:t>
            </a:r>
            <a:r>
              <a:rPr lang="en-US" sz="2200" b="1" dirty="0">
                <a:solidFill>
                  <a:srgbClr val="494949"/>
                </a:solidFill>
              </a:rPr>
              <a:t>turistično takso (nočitev) </a:t>
            </a:r>
            <a:r>
              <a:rPr lang="en-US" sz="2200" dirty="0">
                <a:solidFill>
                  <a:srgbClr val="494949"/>
                </a:solidFill>
              </a:rPr>
              <a:t>na nočitev. Če gostite nočitev gostov – bodisi v podih, kočah, jurtah, penzionih, kampih, mobilnih domovih, kočah, celo v naravnih ali off-grid nastanitvah – morate pobrati in prijaviti to takso.</a:t>
            </a:r>
          </a:p>
          <a:p>
            <a:pPr marL="342900" indent="-342900">
              <a:buFont typeface="Wingdings" panose="05000000000000000000" pitchFamily="2" charset="2"/>
              <a:buChar char="v"/>
            </a:pPr>
            <a:endParaRPr lang="en-US" sz="2000" dirty="0"/>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1B0C9F98-8393-2D64-2D88-3885678520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72878" y="4642562"/>
            <a:ext cx="749373" cy="749373"/>
          </a:xfrm>
          <a:prstGeom prst="rect">
            <a:avLst/>
          </a:prstGeom>
        </p:spPr>
      </p:pic>
      <p:grpSp>
        <p:nvGrpSpPr>
          <p:cNvPr id="2" name="Group 1">
            <a:extLst>
              <a:ext uri="{FF2B5EF4-FFF2-40B4-BE49-F238E27FC236}">
                <a16:creationId xmlns:a16="http://schemas.microsoft.com/office/drawing/2014/main" id="{03E92D80-764B-9D94-8A72-E5E69C892365}"/>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97315F30-12F5-43A2-C7BB-CF233E2A920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B24608EF-211A-622E-C7F3-0E1AB7BF5D14}"/>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5" name="Picture 2" descr="YouTube">
            <a:extLst>
              <a:ext uri="{FF2B5EF4-FFF2-40B4-BE49-F238E27FC236}">
                <a16:creationId xmlns:a16="http://schemas.microsoft.com/office/drawing/2014/main" id="{F5C1AD96-AF7A-1953-BAFF-6531FD8A686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7623"/>
          <a:stretch>
            <a:fillRect/>
          </a:stretch>
        </p:blipFill>
        <p:spPr bwMode="auto">
          <a:xfrm>
            <a:off x="8424057" y="0"/>
            <a:ext cx="2819388" cy="1953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608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29E90-9DB2-6FC7-B650-561172DDB92C}"/>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E3CE88F6-5498-2AE3-7A7A-AC4DF79327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33" name="Freeform 28">
            <a:extLst>
              <a:ext uri="{FF2B5EF4-FFF2-40B4-BE49-F238E27FC236}">
                <a16:creationId xmlns:a16="http://schemas.microsoft.com/office/drawing/2014/main" id="{6830B60C-51D6-B68F-C59D-1806134B0ED6}"/>
              </a:ext>
            </a:extLst>
          </p:cNvPr>
          <p:cNvSpPr/>
          <p:nvPr/>
        </p:nvSpPr>
        <p:spPr>
          <a:xfrm>
            <a:off x="-15514" y="109727"/>
            <a:ext cx="8530864"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704EA33-B44D-9303-2130-8455C51A6BDD}"/>
              </a:ext>
            </a:extLst>
          </p:cNvPr>
          <p:cNvSpPr txBox="1">
            <a:spLocks/>
          </p:cNvSpPr>
          <p:nvPr/>
        </p:nvSpPr>
        <p:spPr>
          <a:xfrm>
            <a:off x="773861" y="426769"/>
            <a:ext cx="695211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Islandska turistična taksa</a:t>
            </a:r>
          </a:p>
          <a:p>
            <a:pPr>
              <a:spcBef>
                <a:spcPts val="0"/>
              </a:spcBef>
            </a:pPr>
            <a:r>
              <a:rPr lang="en-IE" sz="2400" dirty="0"/>
              <a:t>Javno upravljana davčna obveznost za prenočišča</a:t>
            </a:r>
          </a:p>
          <a:p>
            <a:pPr>
              <a:spcBef>
                <a:spcPts val="0"/>
              </a:spcBef>
            </a:pPr>
            <a:endParaRPr lang="en-US" sz="3000" dirty="0"/>
          </a:p>
        </p:txBody>
      </p:sp>
      <p:sp>
        <p:nvSpPr>
          <p:cNvPr id="18" name="Flowchart: Alternate Process 17">
            <a:extLst>
              <a:ext uri="{FF2B5EF4-FFF2-40B4-BE49-F238E27FC236}">
                <a16:creationId xmlns:a16="http://schemas.microsoft.com/office/drawing/2014/main" id="{5E4A0A73-6B31-5E56-CB9C-35D56B7C2654}"/>
              </a:ext>
            </a:extLst>
          </p:cNvPr>
          <p:cNvSpPr/>
          <p:nvPr/>
        </p:nvSpPr>
        <p:spPr>
          <a:xfrm>
            <a:off x="1160476" y="2121490"/>
            <a:ext cx="6565500" cy="278388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B7B0070-EEB7-4965-27EF-864D5F968629}"/>
              </a:ext>
            </a:extLst>
          </p:cNvPr>
          <p:cNvSpPr txBox="1">
            <a:spLocks/>
          </p:cNvSpPr>
          <p:nvPr/>
        </p:nvSpPr>
        <p:spPr>
          <a:xfrm>
            <a:off x="2272558" y="2288953"/>
            <a:ext cx="5380170" cy="33317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E96751"/>
                </a:solidFill>
              </a:rPr>
              <a:t>Kako deluje:</a:t>
            </a:r>
          </a:p>
          <a:p>
            <a:pPr marL="457200" indent="-457200">
              <a:spcBef>
                <a:spcPts val="0"/>
              </a:spcBef>
              <a:spcAft>
                <a:spcPts val="600"/>
              </a:spcAft>
              <a:buFont typeface="+mj-lt"/>
              <a:buAutoNum type="arabicPeriod"/>
            </a:pPr>
            <a:r>
              <a:rPr lang="en-US" sz="2200" dirty="0">
                <a:solidFill>
                  <a:srgbClr val="494949"/>
                </a:solidFill>
              </a:rPr>
              <a:t>Registrirati se morate pri </a:t>
            </a:r>
            <a:r>
              <a:rPr lang="en-US" sz="2200" dirty="0">
                <a:solidFill>
                  <a:srgbClr val="494949"/>
                </a:solidFill>
                <a:hlinkClick r:id="rId5">
                  <a:extLst>
                    <a:ext uri="{A12FA001-AC4F-418D-AE19-62706E023703}">
                      <ahyp:hlinkClr xmlns:ahyp="http://schemas.microsoft.com/office/drawing/2018/hyperlinkcolor" val="tx"/>
                    </a:ext>
                  </a:extLst>
                </a:hlinkClick>
              </a:rPr>
              <a:t>davčnem organu.</a:t>
            </a:r>
            <a:r>
              <a:rPr lang="en-US" sz="2200" dirty="0">
                <a:solidFill>
                  <a:srgbClr val="494949"/>
                </a:solidFill>
              </a:rPr>
              <a:t> </a:t>
            </a:r>
          </a:p>
          <a:p>
            <a:pPr marL="457200" indent="-457200">
              <a:spcBef>
                <a:spcPts val="0"/>
              </a:spcBef>
              <a:spcAft>
                <a:spcPts val="600"/>
              </a:spcAft>
              <a:buFont typeface="+mj-lt"/>
              <a:buAutoNum type="arabicPeriod"/>
            </a:pPr>
            <a:r>
              <a:rPr lang="en-US" sz="2200" dirty="0">
                <a:solidFill>
                  <a:srgbClr val="494949"/>
                </a:solidFill>
              </a:rPr>
              <a:t>Ob prijavi gostov pobirajte pravi znesek ali ga vključite v ceno rezervacije.</a:t>
            </a:r>
          </a:p>
          <a:p>
            <a:pPr marL="457200" indent="-457200">
              <a:spcBef>
                <a:spcPts val="0"/>
              </a:spcBef>
              <a:spcAft>
                <a:spcPts val="600"/>
              </a:spcAft>
              <a:buFont typeface="+mj-lt"/>
              <a:buAutoNum type="arabicPeriod"/>
            </a:pPr>
            <a:r>
              <a:rPr lang="en-US" sz="2200" dirty="0">
                <a:solidFill>
                  <a:srgbClr val="494949"/>
                </a:solidFill>
              </a:rPr>
              <a:t>Redno pošiljajte poročila in plačila islandskim davčnim organom.</a:t>
            </a:r>
            <a:endParaRPr lang="en-IE" sz="2200" dirty="0">
              <a:solidFill>
                <a:srgbClr val="494949"/>
              </a:solidFill>
            </a:endParaRPr>
          </a:p>
          <a:p>
            <a:pPr marL="342900" indent="-342900">
              <a:buFont typeface="Wingdings" panose="05000000000000000000" pitchFamily="2" charset="2"/>
              <a:buChar char="v"/>
            </a:pPr>
            <a:endParaRPr lang="en-US" sz="2000" dirty="0"/>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99CCF1D6-5D58-FB3B-2395-3067B9EDA9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1695" y="2238974"/>
            <a:ext cx="749373" cy="749373"/>
          </a:xfrm>
          <a:prstGeom prst="rect">
            <a:avLst/>
          </a:prstGeom>
        </p:spPr>
      </p:pic>
      <p:cxnSp>
        <p:nvCxnSpPr>
          <p:cNvPr id="6" name="Straight Connector 5">
            <a:extLst>
              <a:ext uri="{FF2B5EF4-FFF2-40B4-BE49-F238E27FC236}">
                <a16:creationId xmlns:a16="http://schemas.microsoft.com/office/drawing/2014/main" id="{02F6ABB4-4076-A1C1-F6DE-AF0D58BC83D8}"/>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8EEB946-2849-5811-26EA-9186FB4B6D74}"/>
              </a:ext>
            </a:extLst>
          </p:cNvPr>
          <p:cNvCxnSpPr>
            <a:cxnSpLocks/>
          </p:cNvCxnSpPr>
          <p:nvPr/>
        </p:nvCxnSpPr>
        <p:spPr>
          <a:xfrm>
            <a:off x="816119" y="4006050"/>
            <a:ext cx="344356"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6" name="Picture 15" descr="A barrel with a wooden barrel in front of a building&#10;&#10;AI-generated content may be incorrect.">
            <a:extLst>
              <a:ext uri="{FF2B5EF4-FFF2-40B4-BE49-F238E27FC236}">
                <a16:creationId xmlns:a16="http://schemas.microsoft.com/office/drawing/2014/main" id="{AEAEDFAA-BB66-4F42-19CF-FFAA61F915C5}"/>
              </a:ext>
            </a:extLst>
          </p:cNvPr>
          <p:cNvPicPr>
            <a:picLocks noChangeAspect="1"/>
          </p:cNvPicPr>
          <p:nvPr/>
        </p:nvPicPr>
        <p:blipFill>
          <a:blip r:embed="rId8"/>
          <a:srcRect l="18677"/>
          <a:stretch>
            <a:fillRect/>
          </a:stretch>
        </p:blipFill>
        <p:spPr>
          <a:xfrm>
            <a:off x="8387010" y="1"/>
            <a:ext cx="3650891" cy="6748274"/>
          </a:xfrm>
          <a:prstGeom prst="rect">
            <a:avLst/>
          </a:prstGeom>
        </p:spPr>
      </p:pic>
    </p:spTree>
    <p:extLst>
      <p:ext uri="{BB962C8B-B14F-4D97-AF65-F5344CB8AC3E}">
        <p14:creationId xmlns:p14="http://schemas.microsoft.com/office/powerpoint/2010/main" val="1532179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C5A24-6942-65B2-9304-B7E861C38AF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E6F490DE-9230-0F86-B828-3DEDF005BA9B}"/>
              </a:ext>
            </a:extLst>
          </p:cNvPr>
          <p:cNvSpPr/>
          <p:nvPr/>
        </p:nvSpPr>
        <p:spPr>
          <a:xfrm>
            <a:off x="1243725" y="1314193"/>
            <a:ext cx="10472025" cy="469011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ACA634FF-FC84-8DEC-FA47-DB756F2C7FE3}"/>
              </a:ext>
            </a:extLst>
          </p:cNvPr>
          <p:cNvSpPr txBox="1">
            <a:spLocks/>
          </p:cNvSpPr>
          <p:nvPr/>
        </p:nvSpPr>
        <p:spPr>
          <a:xfrm>
            <a:off x="2145732" y="1393791"/>
            <a:ext cx="9518409" cy="12835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Cilj</a:t>
            </a:r>
          </a:p>
          <a:p>
            <a:pPr marL="0" indent="0">
              <a:spcAft>
                <a:spcPts val="600"/>
              </a:spcAft>
            </a:pPr>
            <a:r>
              <a:rPr lang="en-US" sz="2100" b="1" dirty="0">
                <a:solidFill>
                  <a:srgbClr val="494949"/>
                </a:solidFill>
                <a:hlinkClick r:id="rId3">
                  <a:extLst>
                    <a:ext uri="{A12FA001-AC4F-418D-AE19-62706E023703}">
                      <ahyp:hlinkClr xmlns:ahyp="http://schemas.microsoft.com/office/drawing/2018/hyperlinkcolor" val="tx"/>
                    </a:ext>
                  </a:extLst>
                </a:hlinkClick>
              </a:rPr>
              <a:t>Byggðastofnun – Regional Development Support </a:t>
            </a:r>
            <a:r>
              <a:rPr lang="en-US" sz="2100" dirty="0">
                <a:solidFill>
                  <a:srgbClr val="494949"/>
                </a:solidFill>
              </a:rPr>
              <a:t>je državna ustanova, ki zagotavlja </a:t>
            </a:r>
            <a:r>
              <a:rPr lang="en-US" sz="2100" b="1" dirty="0">
                <a:solidFill>
                  <a:srgbClr val="494949"/>
                </a:solidFill>
              </a:rPr>
              <a:t>posojila in sofinanciranje </a:t>
            </a:r>
            <a:r>
              <a:rPr lang="en-US" sz="2100" dirty="0">
                <a:solidFill>
                  <a:srgbClr val="494949"/>
                </a:solidFill>
              </a:rPr>
              <a:t>za mala in srednja podjetja na podeželju, vključno s turističnimi podjetji.</a:t>
            </a:r>
            <a:endParaRPr lang="en-US" sz="2100" dirty="0">
              <a:solidFill>
                <a:srgbClr val="494949"/>
              </a:solidFill>
              <a:ea typeface="Calibri"/>
              <a:cs typeface="Calibri"/>
            </a:endParaRPr>
          </a:p>
          <a:p>
            <a:pPr marL="0" indent="0">
              <a:spcAft>
                <a:spcPts val="600"/>
              </a:spcAft>
            </a:pPr>
            <a:r>
              <a:rPr lang="en-US" sz="2100" dirty="0">
                <a:solidFill>
                  <a:srgbClr val="494949"/>
                </a:solidFill>
              </a:rPr>
              <a:t>V sodelovanju z </a:t>
            </a:r>
            <a:r>
              <a:rPr lang="en-US" sz="2100" dirty="0">
                <a:solidFill>
                  <a:srgbClr val="494949"/>
                </a:solidFill>
                <a:hlinkClick r:id="rId4">
                  <a:extLst>
                    <a:ext uri="{A12FA001-AC4F-418D-AE19-62706E023703}">
                      <ahyp:hlinkClr xmlns:ahyp="http://schemas.microsoft.com/office/drawing/2018/hyperlinkcolor" val="tx"/>
                    </a:ext>
                  </a:extLst>
                </a:hlinkClick>
              </a:rPr>
              <a:t>Nordijsko investicijsko banko </a:t>
            </a:r>
            <a:r>
              <a:rPr lang="en-US" sz="2100" err="1">
                <a:solidFill>
                  <a:srgbClr val="494949"/>
                </a:solidFill>
              </a:rPr>
              <a:t>Byggðastofnun</a:t>
            </a:r>
            <a:r>
              <a:rPr lang="en-US" sz="2100" dirty="0">
                <a:solidFill>
                  <a:srgbClr val="494949"/>
                </a:solidFill>
              </a:rPr>
              <a:t> ponuja posojila </a:t>
            </a:r>
            <a:r>
              <a:rPr lang="en-US" sz="2100" b="1" dirty="0">
                <a:solidFill>
                  <a:srgbClr val="494949"/>
                </a:solidFill>
              </a:rPr>
              <a:t>v skupni vrednosti</a:t>
            </a:r>
            <a:r>
              <a:rPr lang="en-US" sz="2100" dirty="0">
                <a:solidFill>
                  <a:srgbClr val="494949"/>
                </a:solidFill>
              </a:rPr>
              <a:t> približno</a:t>
            </a:r>
            <a:r>
              <a:rPr lang="en-US" sz="2100" b="1" dirty="0">
                <a:solidFill>
                  <a:srgbClr val="494949"/>
                </a:solidFill>
              </a:rPr>
              <a:t> 12 milijonov evrov za mala in srednja podjetja</a:t>
            </a:r>
            <a:r>
              <a:rPr lang="en-US" sz="2100" dirty="0">
                <a:solidFill>
                  <a:srgbClr val="494949"/>
                </a:solidFill>
              </a:rPr>
              <a:t>, pri čemer </a:t>
            </a:r>
            <a:r>
              <a:rPr lang="en-US" sz="2100" b="1" dirty="0">
                <a:solidFill>
                  <a:srgbClr val="494949"/>
                </a:solidFill>
              </a:rPr>
              <a:t>turistični projekti predstavljajo 30 % strank. </a:t>
            </a:r>
            <a:r>
              <a:rPr lang="en-US" sz="2100" dirty="0">
                <a:solidFill>
                  <a:srgbClr val="494949"/>
                </a:solidFill>
              </a:rPr>
              <a:t>Tipična posojila se lahko uporabijo za financiranje </a:t>
            </a:r>
            <a:r>
              <a:rPr lang="en-US" sz="2100" b="1" dirty="0">
                <a:solidFill>
                  <a:srgbClr val="494949"/>
                </a:solidFill>
              </a:rPr>
              <a:t>opreme, infrastrukture lokacije ali preureditev stavb</a:t>
            </a:r>
            <a:r>
              <a:rPr lang="en-US" sz="2100" dirty="0">
                <a:solidFill>
                  <a:srgbClr val="494949"/>
                </a:solidFill>
              </a:rPr>
              <a:t>. Idealno za: </a:t>
            </a:r>
            <a:endParaRPr lang="en-US" sz="2100" dirty="0">
              <a:solidFill>
                <a:srgbClr val="494949"/>
              </a:solidFill>
              <a:ea typeface="Calibri"/>
              <a:cs typeface="Calibri"/>
            </a:endParaRPr>
          </a:p>
          <a:p>
            <a:pPr marL="342900" indent="-342900">
              <a:spcAft>
                <a:spcPts val="600"/>
              </a:spcAft>
              <a:buFont typeface="Wingdings" panose="05000000000000000000" pitchFamily="2" charset="2"/>
              <a:buChar char="v"/>
            </a:pPr>
            <a:r>
              <a:rPr lang="en-US" sz="2100" b="1" dirty="0">
                <a:solidFill>
                  <a:srgbClr val="494949"/>
                </a:solidFill>
              </a:rPr>
              <a:t>Eko-koče ali kmetije </a:t>
            </a:r>
            <a:r>
              <a:rPr lang="en-US" sz="2100" dirty="0">
                <a:solidFill>
                  <a:srgbClr val="494949"/>
                </a:solidFill>
              </a:rPr>
              <a:t>v majhnih skupnostih</a:t>
            </a:r>
            <a:endParaRPr lang="en-US" sz="2100" dirty="0">
              <a:solidFill>
                <a:srgbClr val="494949"/>
              </a:solidFill>
              <a:ea typeface="Calibri"/>
              <a:cs typeface="Calibri"/>
            </a:endParaRPr>
          </a:p>
          <a:p>
            <a:pPr marL="342900" indent="-342900">
              <a:spcAft>
                <a:spcPts val="600"/>
              </a:spcAft>
              <a:buFont typeface="Wingdings" panose="05000000000000000000" pitchFamily="2" charset="2"/>
              <a:buChar char="v"/>
            </a:pPr>
            <a:r>
              <a:rPr lang="en-US" sz="2100" dirty="0">
                <a:solidFill>
                  <a:srgbClr val="494949"/>
                </a:solidFill>
              </a:rPr>
              <a:t>Prenovo skednjev ali hiš iz šote v nastanitvene objekte</a:t>
            </a:r>
            <a:endParaRPr lang="en-US" sz="2100" dirty="0">
              <a:solidFill>
                <a:srgbClr val="494949"/>
              </a:solidFill>
              <a:ea typeface="Calibri"/>
              <a:cs typeface="Calibri"/>
            </a:endParaRPr>
          </a:p>
          <a:p>
            <a:pPr marL="342900" indent="-342900">
              <a:spcAft>
                <a:spcPts val="600"/>
              </a:spcAft>
              <a:buFont typeface="Wingdings" panose="05000000000000000000" pitchFamily="2" charset="2"/>
              <a:buChar char="v"/>
            </a:pPr>
            <a:r>
              <a:rPr lang="en-US" sz="2100" dirty="0">
                <a:solidFill>
                  <a:srgbClr val="494949"/>
                </a:solidFill>
              </a:rPr>
              <a:t>ustvarjanje lokalnih delovnih mest na podeželju</a:t>
            </a:r>
            <a:endParaRPr lang="en-US" sz="2100" dirty="0">
              <a:solidFill>
                <a:srgbClr val="494949"/>
              </a:solidFill>
              <a:ea typeface="Calibri"/>
              <a:cs typeface="Calibri"/>
            </a:endParaRPr>
          </a:p>
        </p:txBody>
      </p:sp>
      <p:sp>
        <p:nvSpPr>
          <p:cNvPr id="33" name="Freeform 28">
            <a:extLst>
              <a:ext uri="{FF2B5EF4-FFF2-40B4-BE49-F238E27FC236}">
                <a16:creationId xmlns:a16="http://schemas.microsoft.com/office/drawing/2014/main" id="{39F30813-89CF-782C-53ED-9E73B9392C44}"/>
              </a:ext>
            </a:extLst>
          </p:cNvPr>
          <p:cNvSpPr/>
          <p:nvPr/>
        </p:nvSpPr>
        <p:spPr>
          <a:xfrm>
            <a:off x="-15513" y="109727"/>
            <a:ext cx="8550967"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89B0610-2EAC-F4E7-D4C5-924F42F9B693}"/>
              </a:ext>
            </a:extLst>
          </p:cNvPr>
          <p:cNvSpPr txBox="1">
            <a:spLocks/>
          </p:cNvSpPr>
          <p:nvPr/>
        </p:nvSpPr>
        <p:spPr>
          <a:xfrm>
            <a:off x="1243725" y="253287"/>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Financiranje zagona: </a:t>
            </a:r>
            <a:r>
              <a:rPr lang="en-US" sz="2800" dirty="0"/>
              <a:t>Islandski inštitut za regionalni razvoj (</a:t>
            </a:r>
            <a:r>
              <a:rPr lang="en-US" sz="2800" dirty="0" err="1"/>
              <a:t>Byggðastofnun</a:t>
            </a:r>
            <a:r>
              <a:rPr lang="en-US" sz="2800" dirty="0"/>
              <a:t>)</a:t>
            </a:r>
          </a:p>
        </p:txBody>
      </p:sp>
      <p:cxnSp>
        <p:nvCxnSpPr>
          <p:cNvPr id="16" name="Straight Connector 15">
            <a:extLst>
              <a:ext uri="{FF2B5EF4-FFF2-40B4-BE49-F238E27FC236}">
                <a16:creationId xmlns:a16="http://schemas.microsoft.com/office/drawing/2014/main" id="{3DA0FBAF-7ED1-40B3-41CD-C50CBAB99071}"/>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1C41F6C5-B6FF-764E-7D31-802C3A4968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8288" y="1394351"/>
            <a:ext cx="633914" cy="633914"/>
          </a:xfrm>
          <a:prstGeom prst="rect">
            <a:avLst/>
          </a:prstGeom>
        </p:spPr>
      </p:pic>
      <p:pic>
        <p:nvPicPr>
          <p:cNvPr id="4098" name="Picture 2" descr="Byggðastofnun">
            <a:extLst>
              <a:ext uri="{FF2B5EF4-FFF2-40B4-BE49-F238E27FC236}">
                <a16:creationId xmlns:a16="http://schemas.microsoft.com/office/drawing/2014/main" id="{FFD26AB2-1DF3-82F6-4109-C04BDEFB6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5454" y="116425"/>
            <a:ext cx="3414450" cy="82178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7FE9571-347C-922F-48C5-5C9CDF4F3B39}"/>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862CFC7C-3D0B-4F14-24FD-0D0B6F19502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7AF63ABD-3C3A-7A75-6707-A4093B6D120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cxnSp>
        <p:nvCxnSpPr>
          <p:cNvPr id="11" name="Straight Connector 10">
            <a:extLst>
              <a:ext uri="{FF2B5EF4-FFF2-40B4-BE49-F238E27FC236}">
                <a16:creationId xmlns:a16="http://schemas.microsoft.com/office/drawing/2014/main" id="{E56A22D2-4C09-BE12-8148-E5B311000432}"/>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044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92830-76D3-39EF-331B-73FFF3E653E9}"/>
            </a:ext>
          </a:extLst>
        </p:cNvPr>
        <p:cNvGrpSpPr/>
        <p:nvPr/>
      </p:nvGrpSpPr>
      <p:grpSpPr>
        <a:xfrm>
          <a:off x="0" y="0"/>
          <a:ext cx="0" cy="0"/>
          <a:chOff x="0" y="0"/>
          <a:chExt cx="0" cy="0"/>
        </a:xfrm>
      </p:grpSpPr>
      <p:sp>
        <p:nvSpPr>
          <p:cNvPr id="33" name="Freeform 28">
            <a:extLst>
              <a:ext uri="{FF2B5EF4-FFF2-40B4-BE49-F238E27FC236}">
                <a16:creationId xmlns:a16="http://schemas.microsoft.com/office/drawing/2014/main" id="{C5467E69-7155-CB54-38DC-B7C680F55275}"/>
              </a:ext>
            </a:extLst>
          </p:cNvPr>
          <p:cNvSpPr/>
          <p:nvPr/>
        </p:nvSpPr>
        <p:spPr>
          <a:xfrm>
            <a:off x="-15513" y="109727"/>
            <a:ext cx="8550967"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630E16F-0194-655D-2E5A-0440AFA4AD95}"/>
              </a:ext>
            </a:extLst>
          </p:cNvPr>
          <p:cNvSpPr txBox="1">
            <a:spLocks/>
          </p:cNvSpPr>
          <p:nvPr/>
        </p:nvSpPr>
        <p:spPr>
          <a:xfrm>
            <a:off x="495982" y="281226"/>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Financiranje zagona: </a:t>
            </a:r>
            <a:r>
              <a:rPr lang="en-US" sz="2800" dirty="0"/>
              <a:t>Islandski inštitut za regionalni razvoj (</a:t>
            </a:r>
            <a:r>
              <a:rPr lang="en-US" sz="2800" dirty="0" err="1"/>
              <a:t>Byggðastofnun</a:t>
            </a:r>
            <a:r>
              <a:rPr lang="en-US" sz="2800" dirty="0"/>
              <a:t>)</a:t>
            </a:r>
          </a:p>
        </p:txBody>
      </p:sp>
      <p:sp>
        <p:nvSpPr>
          <p:cNvPr id="2" name="Flowchart: Alternate Process 1">
            <a:extLst>
              <a:ext uri="{FF2B5EF4-FFF2-40B4-BE49-F238E27FC236}">
                <a16:creationId xmlns:a16="http://schemas.microsoft.com/office/drawing/2014/main" id="{21F206CE-BFD5-460C-94D4-76C8F87AC4AD}"/>
              </a:ext>
            </a:extLst>
          </p:cNvPr>
          <p:cNvSpPr/>
          <p:nvPr/>
        </p:nvSpPr>
        <p:spPr>
          <a:xfrm>
            <a:off x="1276359" y="1377991"/>
            <a:ext cx="6362691" cy="476563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95B1A181-59C9-256F-5EDE-AF22A76BE58C}"/>
              </a:ext>
            </a:extLst>
          </p:cNvPr>
          <p:cNvSpPr txBox="1">
            <a:spLocks/>
          </p:cNvSpPr>
          <p:nvPr/>
        </p:nvSpPr>
        <p:spPr>
          <a:xfrm>
            <a:off x="2226987" y="1551350"/>
            <a:ext cx="5086747" cy="39618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Nasvet: </a:t>
            </a:r>
            <a:r>
              <a:rPr lang="en-US" sz="2200" dirty="0">
                <a:solidFill>
                  <a:srgbClr val="494949"/>
                </a:solidFill>
              </a:rPr>
              <a:t>Kmetija, ki predeluje gospodarsko poslopje v kabine z geotermalnim ogrevanjem, lahko pridobi soinvesticijsko posojilo, ki pokriva 30–50 % skupnih stroškov projekta.</a:t>
            </a:r>
          </a:p>
          <a:p>
            <a:pPr marL="0" indent="0">
              <a:spcAft>
                <a:spcPts val="600"/>
              </a:spcAft>
            </a:pPr>
            <a:r>
              <a:rPr lang="en-US" sz="2200" b="1" dirty="0">
                <a:solidFill>
                  <a:srgbClr val="0D9390"/>
                </a:solidFill>
              </a:rPr>
              <a:t>Opomba: </a:t>
            </a:r>
            <a:r>
              <a:rPr lang="en-US" altLang="en-US" sz="2200" dirty="0">
                <a:solidFill>
                  <a:srgbClr val="494949"/>
                </a:solidFill>
              </a:rPr>
              <a:t>Leta 2024 bo </a:t>
            </a:r>
            <a:r>
              <a:rPr lang="en-US" altLang="en-US" sz="2200" dirty="0" err="1">
                <a:solidFill>
                  <a:srgbClr val="494949"/>
                </a:solidFill>
                <a:hlinkClick r:id="rId3">
                  <a:extLst>
                    <a:ext uri="{A12FA001-AC4F-418D-AE19-62706E023703}">
                      <ahyp:hlinkClr xmlns:ahyp="http://schemas.microsoft.com/office/drawing/2018/hyperlinkcolor" val="tx"/>
                    </a:ext>
                  </a:extLst>
                </a:hlinkClick>
              </a:rPr>
              <a:t>Byggðastofnun</a:t>
            </a:r>
            <a:r>
              <a:rPr lang="en-US" altLang="en-US" sz="2200" dirty="0">
                <a:solidFill>
                  <a:srgbClr val="494949"/>
                </a:solidFill>
              </a:rPr>
              <a:t>, </a:t>
            </a:r>
            <a:r>
              <a:rPr lang="en-US" altLang="en-US" sz="2200" dirty="0">
                <a:solidFill>
                  <a:srgbClr val="494949"/>
                </a:solidFill>
                <a:hlinkClick r:id="rId3">
                  <a:extLst>
                    <a:ext uri="{A12FA001-AC4F-418D-AE19-62706E023703}">
                      <ahyp:hlinkClr xmlns:ahyp="http://schemas.microsoft.com/office/drawing/2018/hyperlinkcolor" val="tx"/>
                    </a:ext>
                  </a:extLst>
                </a:hlinkClick>
              </a:rPr>
              <a:t>ki ga podpira EU</a:t>
            </a:r>
            <a:r>
              <a:rPr lang="en-US" altLang="en-US" sz="2200" dirty="0">
                <a:solidFill>
                  <a:srgbClr val="494949"/>
                </a:solidFill>
              </a:rPr>
              <a:t>, malim podeželskim podjetjem posodil 21 milijonov evrov pod </a:t>
            </a:r>
            <a:r>
              <a:rPr lang="en-US" altLang="en-US" sz="2200" dirty="0" err="1">
                <a:solidFill>
                  <a:srgbClr val="494949"/>
                </a:solidFill>
              </a:rPr>
              <a:t>ugodnimi </a:t>
            </a:r>
            <a:r>
              <a:rPr lang="en-US" altLang="en-US" sz="2200" dirty="0">
                <a:solidFill>
                  <a:srgbClr val="494949"/>
                </a:solidFill>
              </a:rPr>
              <a:t>pogoji. </a:t>
            </a:r>
          </a:p>
          <a:p>
            <a:pPr marL="0" indent="0">
              <a:spcAft>
                <a:spcPts val="600"/>
              </a:spcAft>
            </a:pPr>
            <a:r>
              <a:rPr lang="en-US" altLang="en-US" sz="2200" dirty="0">
                <a:solidFill>
                  <a:srgbClr val="494949"/>
                </a:solidFill>
              </a:rPr>
              <a:t>To pomeni, da bi lahko turistični start-up na islandskem podeželju zaprosil za posojilo z nižjimi obrestmi in daljšimi roki odplačevanja, da bi podprl regionalno rast.</a:t>
            </a:r>
            <a:endParaRPr lang="en-IE" sz="2200" dirty="0">
              <a:solidFill>
                <a:srgbClr val="494949"/>
              </a:solidFill>
            </a:endParaRPr>
          </a:p>
          <a:p>
            <a:pPr marL="104775" indent="0"/>
            <a:endParaRPr lang="en-US" sz="2200" dirty="0">
              <a:solidFill>
                <a:srgbClr val="494949"/>
              </a:solidFill>
            </a:endParaRPr>
          </a:p>
        </p:txBody>
      </p:sp>
      <p:cxnSp>
        <p:nvCxnSpPr>
          <p:cNvPr id="16" name="Straight Connector 15">
            <a:extLst>
              <a:ext uri="{FF2B5EF4-FFF2-40B4-BE49-F238E27FC236}">
                <a16:creationId xmlns:a16="http://schemas.microsoft.com/office/drawing/2014/main" id="{825A44F8-3A55-9AF4-A1D8-5C05752D297C}"/>
              </a:ext>
            </a:extLst>
          </p:cNvPr>
          <p:cNvCxnSpPr>
            <a:cxnSpLocks/>
          </p:cNvCxnSpPr>
          <p:nvPr/>
        </p:nvCxnSpPr>
        <p:spPr>
          <a:xfrm>
            <a:off x="816119" y="2593996"/>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Excellent with solid fill">
            <a:extLst>
              <a:ext uri="{FF2B5EF4-FFF2-40B4-BE49-F238E27FC236}">
                <a16:creationId xmlns:a16="http://schemas.microsoft.com/office/drawing/2014/main" id="{E38C23FE-A41A-7288-4B91-8C33739AE3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5151" y="1441762"/>
            <a:ext cx="749373" cy="749373"/>
          </a:xfrm>
          <a:prstGeom prst="rect">
            <a:avLst/>
          </a:prstGeom>
        </p:spPr>
      </p:pic>
      <p:cxnSp>
        <p:nvCxnSpPr>
          <p:cNvPr id="5" name="Straight Connector 4">
            <a:extLst>
              <a:ext uri="{FF2B5EF4-FFF2-40B4-BE49-F238E27FC236}">
                <a16:creationId xmlns:a16="http://schemas.microsoft.com/office/drawing/2014/main" id="{B35015A4-0990-8A86-D693-B43CF19C78EF}"/>
              </a:ext>
            </a:extLst>
          </p:cNvPr>
          <p:cNvCxnSpPr>
            <a:cxnSpLocks/>
          </p:cNvCxnSpPr>
          <p:nvPr/>
        </p:nvCxnSpPr>
        <p:spPr>
          <a:xfrm>
            <a:off x="810495" y="1180141"/>
            <a:ext cx="5624" cy="1413855"/>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1" name="Picture 10" descr="A house with a glass door&#10;&#10;AI-generated content may be incorrect.">
            <a:extLst>
              <a:ext uri="{FF2B5EF4-FFF2-40B4-BE49-F238E27FC236}">
                <a16:creationId xmlns:a16="http://schemas.microsoft.com/office/drawing/2014/main" id="{694ACD1F-FBD9-9C26-616D-58A7D5D64DAB}"/>
              </a:ext>
            </a:extLst>
          </p:cNvPr>
          <p:cNvPicPr>
            <a:picLocks noChangeAspect="1"/>
          </p:cNvPicPr>
          <p:nvPr/>
        </p:nvPicPr>
        <p:blipFill>
          <a:blip r:embed="rId6"/>
          <a:srcRect l="14498" t="-1389"/>
          <a:stretch>
            <a:fillRect/>
          </a:stretch>
        </p:blipFill>
        <p:spPr>
          <a:xfrm>
            <a:off x="8301898" y="-95250"/>
            <a:ext cx="3909152" cy="6953250"/>
          </a:xfrm>
          <a:prstGeom prst="rect">
            <a:avLst/>
          </a:prstGeom>
        </p:spPr>
      </p:pic>
    </p:spTree>
    <p:extLst>
      <p:ext uri="{BB962C8B-B14F-4D97-AF65-F5344CB8AC3E}">
        <p14:creationId xmlns:p14="http://schemas.microsoft.com/office/powerpoint/2010/main" val="3600589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B6D58-C753-B865-0FAC-E0DB357884E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D14F8944-4CF4-2DEE-EE54-B6A935BA2074}"/>
              </a:ext>
            </a:extLst>
          </p:cNvPr>
          <p:cNvSpPr/>
          <p:nvPr/>
        </p:nvSpPr>
        <p:spPr>
          <a:xfrm>
            <a:off x="1188304" y="1423757"/>
            <a:ext cx="10136921" cy="26532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A6DA34C5-202D-5E95-972A-0313A8FDDE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DC9DCA6-E31E-FD23-BC0A-B13A85D18931}"/>
              </a:ext>
            </a:extLst>
          </p:cNvPr>
          <p:cNvSpPr txBox="1">
            <a:spLocks/>
          </p:cNvSpPr>
          <p:nvPr/>
        </p:nvSpPr>
        <p:spPr>
          <a:xfrm>
            <a:off x="1951032" y="1465609"/>
            <a:ext cx="9370567" cy="12835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100" b="1" dirty="0">
                <a:solidFill>
                  <a:srgbClr val="E96751"/>
                </a:solidFill>
              </a:rPr>
              <a:t>Cilj: </a:t>
            </a:r>
            <a:r>
              <a:rPr lang="en-US" sz="2100" b="1" dirty="0">
                <a:solidFill>
                  <a:srgbClr val="494949"/>
                </a:solidFill>
                <a:hlinkClick r:id="rId5">
                  <a:extLst>
                    <a:ext uri="{A12FA001-AC4F-418D-AE19-62706E023703}">
                      <ahyp:hlinkClr xmlns:ahyp="http://schemas.microsoft.com/office/drawing/2018/hyperlinkcolor" val="tx"/>
                    </a:ext>
                  </a:extLst>
                </a:hlinkClick>
              </a:rPr>
              <a:t>Islandski sporazumi o regionalni rasti </a:t>
            </a:r>
            <a:r>
              <a:rPr lang="en-US" sz="2100" dirty="0">
                <a:solidFill>
                  <a:srgbClr val="494949"/>
                </a:solidFill>
              </a:rPr>
              <a:t>zagotavljajo sredstva za projekte v posameznih regijah, ki pogosto vključujejo pobude na področju kulture, razvoja turizma, inovacij ter </a:t>
            </a:r>
            <a:r>
              <a:rPr lang="en-US" sz="2100" err="1">
                <a:solidFill>
                  <a:srgbClr val="494949"/>
                </a:solidFill>
              </a:rPr>
              <a:t>oživljanja</a:t>
            </a:r>
            <a:r>
              <a:rPr lang="en-US" sz="2100" dirty="0">
                <a:solidFill>
                  <a:srgbClr val="494949"/>
                </a:solidFill>
              </a:rPr>
              <a:t> skupnosti in podeželja. Takšne pobude lahko prek regionalnih organov pridobijo skromna nepovratna sredstva. Proračun znaša</a:t>
            </a:r>
            <a:r>
              <a:rPr lang="en-IE" sz="2100" b="1" dirty="0">
                <a:solidFill>
                  <a:srgbClr val="494949"/>
                </a:solidFill>
              </a:rPr>
              <a:t> 1–5 milijonov ISK (6,5–32 tisoč EUR).</a:t>
            </a:r>
            <a:endParaRPr lang="en-IE" sz="2100" b="1" dirty="0">
              <a:solidFill>
                <a:srgbClr val="494949"/>
              </a:solidFill>
              <a:ea typeface="Calibri"/>
              <a:cs typeface="Calibri"/>
            </a:endParaRPr>
          </a:p>
          <a:p>
            <a:pPr marL="0" indent="0">
              <a:spcAft>
                <a:spcPts val="600"/>
              </a:spcAft>
            </a:pPr>
            <a:r>
              <a:rPr lang="en-US" sz="2100" dirty="0">
                <a:solidFill>
                  <a:srgbClr val="494949"/>
                </a:solidFill>
              </a:rPr>
              <a:t>Dotacije so običajno v višini</a:t>
            </a:r>
            <a:r>
              <a:rPr lang="en-US" sz="2100" b="1" dirty="0">
                <a:solidFill>
                  <a:srgbClr val="494949"/>
                </a:solidFill>
              </a:rPr>
              <a:t> 1–5 milijonov ISK </a:t>
            </a:r>
            <a:r>
              <a:rPr lang="en-US" sz="2100" dirty="0">
                <a:solidFill>
                  <a:srgbClr val="494949"/>
                </a:solidFill>
              </a:rPr>
              <a:t>(približno</a:t>
            </a:r>
            <a:r>
              <a:rPr lang="en-US" sz="2100" b="1" dirty="0">
                <a:solidFill>
                  <a:srgbClr val="494949"/>
                </a:solidFill>
              </a:rPr>
              <a:t> 6500–32 000 EUR</a:t>
            </a:r>
            <a:r>
              <a:rPr lang="en-US" sz="2100" dirty="0">
                <a:solidFill>
                  <a:srgbClr val="494949"/>
                </a:solidFill>
              </a:rPr>
              <a:t>). Pogosto je potrebno sofinanciranje (npr. 50–70 % krije vlagatelj). Nekatere regije ponujajo </a:t>
            </a:r>
            <a:r>
              <a:rPr lang="en-US" sz="2100" b="1" dirty="0">
                <a:solidFill>
                  <a:srgbClr val="494949"/>
                </a:solidFill>
              </a:rPr>
              <a:t>večje zneske, </a:t>
            </a:r>
            <a:r>
              <a:rPr lang="en-US" sz="2100" dirty="0">
                <a:solidFill>
                  <a:srgbClr val="494949"/>
                </a:solidFill>
              </a:rPr>
              <a:t>če projekt kaže močan vpliv na skupnost ali okolje.</a:t>
            </a:r>
            <a:endParaRPr lang="en-US" sz="2100" dirty="0">
              <a:solidFill>
                <a:srgbClr val="494949"/>
              </a:solidFill>
              <a:ea typeface="Calibri"/>
              <a:cs typeface="Calibri"/>
            </a:endParaRPr>
          </a:p>
          <a:p>
            <a:pPr marL="0" indent="0">
              <a:spcAft>
                <a:spcPts val="600"/>
              </a:spcAft>
            </a:pPr>
            <a:endParaRPr lang="en-US" sz="2100" b="1" dirty="0">
              <a:solidFill>
                <a:srgbClr val="494949"/>
              </a:solidFill>
              <a:ea typeface="Calibri"/>
              <a:cs typeface="Calibri"/>
            </a:endParaRPr>
          </a:p>
        </p:txBody>
      </p:sp>
      <p:cxnSp>
        <p:nvCxnSpPr>
          <p:cNvPr id="15" name="Connector: Elbow 14">
            <a:extLst>
              <a:ext uri="{FF2B5EF4-FFF2-40B4-BE49-F238E27FC236}">
                <a16:creationId xmlns:a16="http://schemas.microsoft.com/office/drawing/2014/main" id="{FC502784-5EF8-18B4-3987-4A4AFD43AE2A}"/>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DD06A7A8-6617-75D0-47A7-1E58F6A9E20B}"/>
              </a:ext>
            </a:extLst>
          </p:cNvPr>
          <p:cNvSpPr/>
          <p:nvPr/>
        </p:nvSpPr>
        <p:spPr>
          <a:xfrm>
            <a:off x="-15514" y="109726"/>
            <a:ext cx="7968249" cy="1226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3B6F48F5-6DCD-BA75-BCE0-2A631419758F}"/>
              </a:ext>
            </a:extLst>
          </p:cNvPr>
          <p:cNvSpPr txBox="1">
            <a:spLocks/>
          </p:cNvSpPr>
          <p:nvPr/>
        </p:nvSpPr>
        <p:spPr>
          <a:xfrm>
            <a:off x="1505635" y="350899"/>
            <a:ext cx="646019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Dotacije nacionalne vlade</a:t>
            </a:r>
          </a:p>
          <a:p>
            <a:pPr>
              <a:spcBef>
                <a:spcPts val="0"/>
              </a:spcBef>
            </a:pPr>
            <a:r>
              <a:rPr lang="en-US" sz="2800" dirty="0"/>
              <a:t>Regionalni sporazumi o rasti</a:t>
            </a:r>
          </a:p>
          <a:p>
            <a:pPr>
              <a:spcBef>
                <a:spcPts val="0"/>
              </a:spcBef>
            </a:pPr>
            <a:r>
              <a:rPr lang="en-US" sz="2400" i="1" dirty="0"/>
              <a:t>(</a:t>
            </a:r>
            <a:r>
              <a:rPr lang="en-US" sz="2400" i="1" dirty="0" err="1"/>
              <a:t>Uppbyggingarsjóður</a:t>
            </a:r>
            <a:r>
              <a:rPr lang="en-US" sz="2400" i="1" dirty="0"/>
              <a:t>)</a:t>
            </a:r>
          </a:p>
        </p:txBody>
      </p:sp>
      <p:pic>
        <p:nvPicPr>
          <p:cNvPr id="32" name="Graphic 31" descr="Target with solid fill">
            <a:extLst>
              <a:ext uri="{FF2B5EF4-FFF2-40B4-BE49-F238E27FC236}">
                <a16:creationId xmlns:a16="http://schemas.microsoft.com/office/drawing/2014/main" id="{5C52BD99-C332-DAF3-96B5-0DF4985A78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38965" y="1771222"/>
            <a:ext cx="633914" cy="633914"/>
          </a:xfrm>
          <a:prstGeom prst="rect">
            <a:avLst/>
          </a:prstGeom>
        </p:spPr>
      </p:pic>
      <p:sp>
        <p:nvSpPr>
          <p:cNvPr id="18" name="Flowchart: Alternate Process 17">
            <a:extLst>
              <a:ext uri="{FF2B5EF4-FFF2-40B4-BE49-F238E27FC236}">
                <a16:creationId xmlns:a16="http://schemas.microsoft.com/office/drawing/2014/main" id="{0F00C222-22F8-79BC-3EDE-BC351F8C4468}"/>
              </a:ext>
            </a:extLst>
          </p:cNvPr>
          <p:cNvSpPr/>
          <p:nvPr/>
        </p:nvSpPr>
        <p:spPr>
          <a:xfrm>
            <a:off x="1826168" y="4289292"/>
            <a:ext cx="10029647" cy="229248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361BE154-7ADC-40A6-A08E-78CDE7F559CB}"/>
              </a:ext>
            </a:extLst>
          </p:cNvPr>
          <p:cNvSpPr txBox="1">
            <a:spLocks/>
          </p:cNvSpPr>
          <p:nvPr/>
        </p:nvSpPr>
        <p:spPr>
          <a:xfrm>
            <a:off x="2581625" y="4292680"/>
            <a:ext cx="9541737" cy="12835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E96751"/>
                </a:solidFill>
              </a:rPr>
              <a:t>Primer: </a:t>
            </a:r>
          </a:p>
          <a:p>
            <a:pPr marL="0" indent="0">
              <a:spcAft>
                <a:spcPts val="600"/>
              </a:spcAft>
            </a:pPr>
            <a:r>
              <a:rPr lang="en-US" sz="2100" dirty="0">
                <a:solidFill>
                  <a:srgbClr val="494949"/>
                </a:solidFill>
              </a:rPr>
              <a:t>Tu se lahko </a:t>
            </a:r>
            <a:r>
              <a:rPr lang="en-US" sz="2100" b="1" dirty="0">
                <a:solidFill>
                  <a:srgbClr val="494949"/>
                </a:solidFill>
              </a:rPr>
              <a:t>majhni turistični projekti</a:t>
            </a:r>
            <a:r>
              <a:rPr lang="en-US" sz="2100" dirty="0">
                <a:solidFill>
                  <a:srgbClr val="494949"/>
                </a:solidFill>
              </a:rPr>
              <a:t>, kot so </a:t>
            </a:r>
            <a:r>
              <a:rPr lang="en-US" sz="2100" b="1" dirty="0">
                <a:solidFill>
                  <a:srgbClr val="494949"/>
                </a:solidFill>
              </a:rPr>
              <a:t>glamping podi</a:t>
            </a:r>
            <a:r>
              <a:rPr lang="en-US" sz="2100" dirty="0">
                <a:solidFill>
                  <a:srgbClr val="494949"/>
                </a:solidFill>
              </a:rPr>
              <a:t>, </a:t>
            </a:r>
            <a:r>
              <a:rPr lang="en-US" sz="2100" b="1" dirty="0">
                <a:solidFill>
                  <a:srgbClr val="494949"/>
                </a:solidFill>
              </a:rPr>
              <a:t>nastanitve v zgodovinskih objektih </a:t>
            </a:r>
            <a:r>
              <a:rPr lang="en-US" sz="2100" dirty="0">
                <a:solidFill>
                  <a:srgbClr val="494949"/>
                </a:solidFill>
              </a:rPr>
              <a:t>ali </a:t>
            </a:r>
            <a:r>
              <a:rPr lang="en-US" sz="2100" b="1" dirty="0">
                <a:solidFill>
                  <a:srgbClr val="494949"/>
                </a:solidFill>
              </a:rPr>
              <a:t>ekološki oddihi</a:t>
            </a:r>
            <a:r>
              <a:rPr lang="en-US" sz="2100" dirty="0">
                <a:solidFill>
                  <a:srgbClr val="494949"/>
                </a:solidFill>
              </a:rPr>
              <a:t>, </a:t>
            </a:r>
            <a:r>
              <a:rPr lang="en-US" sz="2100" b="1" dirty="0">
                <a:solidFill>
                  <a:srgbClr val="494949"/>
                </a:solidFill>
              </a:rPr>
              <a:t>prijavijo za delno financiranje</a:t>
            </a:r>
            <a:r>
              <a:rPr lang="en-US" sz="2100" dirty="0">
                <a:solidFill>
                  <a:srgbClr val="494949"/>
                </a:solidFill>
              </a:rPr>
              <a:t>, zlasti če:</a:t>
            </a:r>
            <a:endParaRPr lang="en-US" sz="2100" dirty="0">
              <a:solidFill>
                <a:srgbClr val="494949"/>
              </a:solidFill>
              <a:ea typeface="Calibri"/>
              <a:cs typeface="Calibri"/>
            </a:endParaRPr>
          </a:p>
          <a:p>
            <a:pPr marL="342900" indent="-342900">
              <a:spcBef>
                <a:spcPts val="0"/>
              </a:spcBef>
              <a:buFont typeface="Wingdings" panose="05000000000000000000" pitchFamily="2" charset="2"/>
              <a:buChar char="v"/>
            </a:pPr>
            <a:r>
              <a:rPr lang="en-US" sz="2100" dirty="0">
                <a:solidFill>
                  <a:srgbClr val="494949"/>
                </a:solidFill>
              </a:rPr>
              <a:t>vključujejo kulturne elemente (npr. lokalne zgodbe, obrti, razlago narave)</a:t>
            </a:r>
            <a:endParaRPr lang="en-US" sz="2100" dirty="0">
              <a:solidFill>
                <a:srgbClr val="494949"/>
              </a:solidFill>
              <a:ea typeface="Calibri"/>
              <a:cs typeface="Calibri"/>
            </a:endParaRPr>
          </a:p>
          <a:p>
            <a:pPr marL="342900" indent="-342900">
              <a:spcBef>
                <a:spcPts val="0"/>
              </a:spcBef>
              <a:buFont typeface="Wingdings" panose="05000000000000000000" pitchFamily="2" charset="2"/>
              <a:buChar char="v"/>
            </a:pPr>
            <a:r>
              <a:rPr lang="en-US" sz="2100" dirty="0">
                <a:solidFill>
                  <a:srgbClr val="494949"/>
                </a:solidFill>
              </a:rPr>
              <a:t>ustvarjajo delovna mesta na podeželju ali turizem v območjih z manj prometa</a:t>
            </a:r>
            <a:endParaRPr lang="en-US" sz="2100" dirty="0">
              <a:solidFill>
                <a:srgbClr val="494949"/>
              </a:solidFill>
              <a:ea typeface="Calibri"/>
              <a:cs typeface="Calibri"/>
            </a:endParaRPr>
          </a:p>
          <a:p>
            <a:pPr marL="342900" indent="-342900">
              <a:spcBef>
                <a:spcPts val="0"/>
              </a:spcBef>
              <a:buFont typeface="Wingdings" panose="05000000000000000000" pitchFamily="2" charset="2"/>
              <a:buChar char="v"/>
            </a:pPr>
            <a:r>
              <a:rPr lang="en-US" sz="2100" dirty="0">
                <a:solidFill>
                  <a:srgbClr val="494949"/>
                </a:solidFill>
              </a:rPr>
              <a:t>vključujejo inovativne ali zelene oblikovalske elemente (npr. strehe iz mahu, kompostna stranišča)</a:t>
            </a:r>
            <a:endParaRPr lang="en-US" sz="2100" dirty="0">
              <a:solidFill>
                <a:srgbClr val="494949"/>
              </a:solidFill>
              <a:ea typeface="Calibri"/>
              <a:cs typeface="Calibri"/>
            </a:endParaRPr>
          </a:p>
        </p:txBody>
      </p:sp>
      <p:pic>
        <p:nvPicPr>
          <p:cNvPr id="43" name="Graphic 42" descr="Excellent with solid fill">
            <a:extLst>
              <a:ext uri="{FF2B5EF4-FFF2-40B4-BE49-F238E27FC236}">
                <a16:creationId xmlns:a16="http://schemas.microsoft.com/office/drawing/2014/main" id="{6AE5FC78-87BC-FC66-B199-B6E99331BC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26168" y="4449735"/>
            <a:ext cx="749373" cy="749373"/>
          </a:xfrm>
          <a:prstGeom prst="rect">
            <a:avLst/>
          </a:prstGeom>
        </p:spPr>
      </p:pic>
      <p:grpSp>
        <p:nvGrpSpPr>
          <p:cNvPr id="2" name="Group 1">
            <a:extLst>
              <a:ext uri="{FF2B5EF4-FFF2-40B4-BE49-F238E27FC236}">
                <a16:creationId xmlns:a16="http://schemas.microsoft.com/office/drawing/2014/main" id="{D9A23DD9-CB51-163D-4F4D-A2D46BB1B15D}"/>
              </a:ext>
            </a:extLst>
          </p:cNvPr>
          <p:cNvGrpSpPr/>
          <p:nvPr/>
        </p:nvGrpSpPr>
        <p:grpSpPr>
          <a:xfrm>
            <a:off x="274432" y="208891"/>
            <a:ext cx="1047896" cy="1049846"/>
            <a:chOff x="1016000" y="1137920"/>
            <a:chExt cx="1016000" cy="1016000"/>
          </a:xfrm>
        </p:grpSpPr>
        <p:sp>
          <p:nvSpPr>
            <p:cNvPr id="3" name="Oval 2">
              <a:extLst>
                <a:ext uri="{FF2B5EF4-FFF2-40B4-BE49-F238E27FC236}">
                  <a16:creationId xmlns:a16="http://schemas.microsoft.com/office/drawing/2014/main" id="{84BF248B-6BC4-F3F4-55A3-4E80A2D7EFBD}"/>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81BE418C-045F-31BD-F53B-A71F6E40E2F0}"/>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pic>
        <p:nvPicPr>
          <p:cNvPr id="5" name="Picture 4">
            <a:extLst>
              <a:ext uri="{FF2B5EF4-FFF2-40B4-BE49-F238E27FC236}">
                <a16:creationId xmlns:a16="http://schemas.microsoft.com/office/drawing/2014/main" id="{A9E71C94-DABC-8258-C7A0-73E7837A060C}"/>
              </a:ext>
            </a:extLst>
          </p:cNvPr>
          <p:cNvPicPr>
            <a:picLocks noChangeAspect="1"/>
          </p:cNvPicPr>
          <p:nvPr/>
        </p:nvPicPr>
        <p:blipFill>
          <a:blip r:embed="rId10"/>
          <a:srcRect r="7392"/>
          <a:stretch>
            <a:fillRect/>
          </a:stretch>
        </p:blipFill>
        <p:spPr>
          <a:xfrm>
            <a:off x="8323843" y="-13955"/>
            <a:ext cx="3217159" cy="1567108"/>
          </a:xfrm>
          <a:prstGeom prst="rect">
            <a:avLst/>
          </a:prstGeom>
        </p:spPr>
      </p:pic>
    </p:spTree>
    <p:extLst>
      <p:ext uri="{BB962C8B-B14F-4D97-AF65-F5344CB8AC3E}">
        <p14:creationId xmlns:p14="http://schemas.microsoft.com/office/powerpoint/2010/main" val="522813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073B6-9499-4730-CDCB-ED63525BAE66}"/>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AB271FA-2A69-C65E-C0E8-229A05F01E7B}"/>
              </a:ext>
            </a:extLst>
          </p:cNvPr>
          <p:cNvSpPr/>
          <p:nvPr/>
        </p:nvSpPr>
        <p:spPr>
          <a:xfrm>
            <a:off x="1170400" y="1423755"/>
            <a:ext cx="10370602" cy="521516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09C201F7-A8FA-EF06-F03B-E543A35D44D6}"/>
              </a:ext>
            </a:extLst>
          </p:cNvPr>
          <p:cNvSpPr txBox="1">
            <a:spLocks/>
          </p:cNvSpPr>
          <p:nvPr/>
        </p:nvSpPr>
        <p:spPr>
          <a:xfrm>
            <a:off x="2068250" y="1465550"/>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rgbClr val="E96751"/>
                </a:solidFill>
              </a:rPr>
              <a:t>Primer: </a:t>
            </a:r>
            <a:endParaRPr lang="en-US" dirty="0">
              <a:solidFill>
                <a:srgbClr val="494949"/>
              </a:solidFill>
            </a:endParaRPr>
          </a:p>
          <a:p>
            <a:pPr marL="0" indent="0">
              <a:spcAft>
                <a:spcPts val="600"/>
              </a:spcAft>
            </a:pPr>
            <a:r>
              <a:rPr lang="en-US" sz="2200" dirty="0">
                <a:solidFill>
                  <a:srgbClr val="494949"/>
                </a:solidFill>
              </a:rPr>
              <a:t>Majhen projekt glampinga bi lahko razmislil o prijavi za te subvencije (prijava bi se vložila prek regionalnega sveta, merila pa pogosto vključujejo kulturne/socialne vplive ter inovativnost). To bi lahko vključevalo izgradnjo treh hišic brez priključka na omrežje ob naravni poti. Od </a:t>
            </a:r>
            <a:r>
              <a:rPr lang="en-US" sz="2200" dirty="0" err="1">
                <a:solidFill>
                  <a:srgbClr val="494949"/>
                </a:solidFill>
              </a:rPr>
              <a:t>Uppbyggingarsjóður Austurlands </a:t>
            </a:r>
            <a:r>
              <a:rPr lang="en-US" sz="2200" dirty="0">
                <a:solidFill>
                  <a:srgbClr val="494949"/>
                </a:solidFill>
              </a:rPr>
              <a:t>bi lahko prejeli</a:t>
            </a:r>
            <a:r>
              <a:rPr lang="en-US" sz="2200" b="1" dirty="0">
                <a:solidFill>
                  <a:srgbClr val="494949"/>
                </a:solidFill>
              </a:rPr>
              <a:t> 3,5 milijona ISK (23.000 EUR) </a:t>
            </a:r>
            <a:r>
              <a:rPr lang="en-US" sz="2200" dirty="0">
                <a:solidFill>
                  <a:srgbClr val="494949"/>
                </a:solidFill>
              </a:rPr>
              <a:t>za: </a:t>
            </a:r>
          </a:p>
          <a:p>
            <a:pPr marL="0" indent="0">
              <a:spcAft>
                <a:spcPts val="600"/>
              </a:spcAft>
            </a:pPr>
            <a:endParaRPr lang="en-US" sz="1000" dirty="0">
              <a:solidFill>
                <a:srgbClr val="494949"/>
              </a:solidFill>
            </a:endParaRPr>
          </a:p>
          <a:p>
            <a:pPr marL="342900" indent="-342900">
              <a:spcBef>
                <a:spcPts val="0"/>
              </a:spcBef>
              <a:buFont typeface="Wingdings" panose="05000000000000000000" pitchFamily="2" charset="2"/>
              <a:buChar char="v"/>
            </a:pPr>
            <a:r>
              <a:rPr lang="en-US" sz="2200" dirty="0">
                <a:solidFill>
                  <a:srgbClr val="494949"/>
                </a:solidFill>
              </a:rPr>
              <a:t>Kulturne oznake in razlago poti. </a:t>
            </a:r>
          </a:p>
          <a:p>
            <a:pPr marL="342900" indent="-342900">
              <a:spcBef>
                <a:spcPts val="0"/>
              </a:spcBef>
              <a:buFont typeface="Wingdings" panose="05000000000000000000" pitchFamily="2" charset="2"/>
              <a:buChar char="v"/>
            </a:pPr>
            <a:r>
              <a:rPr lang="en-US" sz="2200" dirty="0">
                <a:solidFill>
                  <a:srgbClr val="494949"/>
                </a:solidFill>
              </a:rPr>
              <a:t>Namestitev kompostnih stranišč. </a:t>
            </a:r>
          </a:p>
          <a:p>
            <a:pPr marL="342900" indent="-342900">
              <a:spcBef>
                <a:spcPts val="0"/>
              </a:spcBef>
              <a:buFont typeface="Wingdings" panose="05000000000000000000" pitchFamily="2" charset="2"/>
              <a:buChar char="v"/>
            </a:pPr>
            <a:r>
              <a:rPr lang="en-US" sz="2200" dirty="0">
                <a:solidFill>
                  <a:srgbClr val="494949"/>
                </a:solidFill>
              </a:rPr>
              <a:t>Oblikovanje koč, pri katerem se uporablja lokalni les in travnik.</a:t>
            </a:r>
          </a:p>
          <a:p>
            <a:pPr marL="0" indent="0">
              <a:spcAft>
                <a:spcPts val="600"/>
              </a:spcAft>
            </a:pPr>
            <a:r>
              <a:rPr lang="en-US" sz="2200" dirty="0">
                <a:solidFill>
                  <a:srgbClr val="494949"/>
                </a:solidFill>
              </a:rPr>
              <a:t>Dotacijo so dopolnili z osebnim posojilom in sredstvi za razvoj podeželja iz programa LEADER. </a:t>
            </a:r>
          </a:p>
          <a:p>
            <a:pPr marL="0" indent="0">
              <a:spcAft>
                <a:spcPts val="600"/>
              </a:spcAft>
            </a:pPr>
            <a:r>
              <a:rPr lang="en-US" sz="2200" dirty="0">
                <a:solidFill>
                  <a:srgbClr val="494949"/>
                </a:solidFill>
              </a:rPr>
              <a:t>Čeprav so te subvencije manjše (približno</a:t>
            </a:r>
            <a:r>
              <a:rPr lang="en-US" sz="2200" b="1" dirty="0">
                <a:solidFill>
                  <a:srgbClr val="494949"/>
                </a:solidFill>
              </a:rPr>
              <a:t> 1–5 milijonov ISK</a:t>
            </a:r>
            <a:r>
              <a:rPr lang="en-US" sz="2200" dirty="0">
                <a:solidFill>
                  <a:srgbClr val="494949"/>
                </a:solidFill>
              </a:rPr>
              <a:t>, kar ustreza</a:t>
            </a:r>
            <a:r>
              <a:rPr lang="en-US" sz="2200" b="1" dirty="0">
                <a:solidFill>
                  <a:srgbClr val="494949"/>
                </a:solidFill>
              </a:rPr>
              <a:t> 6.000–30.000 EUR), </a:t>
            </a:r>
            <a:r>
              <a:rPr lang="en-US" sz="2200" dirty="0">
                <a:solidFill>
                  <a:srgbClr val="494949"/>
                </a:solidFill>
              </a:rPr>
              <a:t>jih je vredno preučiti za delno financiranje.</a:t>
            </a:r>
          </a:p>
          <a:p>
            <a:pPr marL="0" indent="0">
              <a:spcAft>
                <a:spcPts val="1200"/>
              </a:spcAft>
            </a:pPr>
            <a:endParaRPr lang="en-US" sz="2200" dirty="0">
              <a:solidFill>
                <a:srgbClr val="494949"/>
              </a:solidFill>
            </a:endParaRPr>
          </a:p>
        </p:txBody>
      </p:sp>
      <p:pic>
        <p:nvPicPr>
          <p:cNvPr id="5" name="Graphic 4" descr="Excellent with solid fill">
            <a:extLst>
              <a:ext uri="{FF2B5EF4-FFF2-40B4-BE49-F238E27FC236}">
                <a16:creationId xmlns:a16="http://schemas.microsoft.com/office/drawing/2014/main" id="{15F6E1A2-1642-A2F2-0A8E-A6A7A72C2A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4075" y="1570594"/>
            <a:ext cx="749373" cy="749373"/>
          </a:xfrm>
          <a:prstGeom prst="rect">
            <a:avLst/>
          </a:prstGeom>
        </p:spPr>
      </p:pic>
      <p:cxnSp>
        <p:nvCxnSpPr>
          <p:cNvPr id="2" name="Straight Connector 1">
            <a:extLst>
              <a:ext uri="{FF2B5EF4-FFF2-40B4-BE49-F238E27FC236}">
                <a16:creationId xmlns:a16="http://schemas.microsoft.com/office/drawing/2014/main" id="{A23191D9-711F-089D-F3FD-E5F950D57B17}"/>
              </a:ext>
            </a:extLst>
          </p:cNvPr>
          <p:cNvCxnSpPr>
            <a:cxnSpLocks/>
          </p:cNvCxnSpPr>
          <p:nvPr/>
        </p:nvCxnSpPr>
        <p:spPr>
          <a:xfrm>
            <a:off x="753183" y="1123333"/>
            <a:ext cx="5624" cy="147699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84DF6DB-34EF-55BE-AF24-0185B660B37F}"/>
              </a:ext>
            </a:extLst>
          </p:cNvPr>
          <p:cNvCxnSpPr>
            <a:cxnSpLocks/>
          </p:cNvCxnSpPr>
          <p:nvPr/>
        </p:nvCxnSpPr>
        <p:spPr>
          <a:xfrm>
            <a:off x="767985" y="25812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Signature with solid fill">
            <a:extLst>
              <a:ext uri="{FF2B5EF4-FFF2-40B4-BE49-F238E27FC236}">
                <a16:creationId xmlns:a16="http://schemas.microsoft.com/office/drawing/2014/main" id="{EBECC0CD-33FC-3353-B294-DD8F441067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236167"/>
            <a:ext cx="914400" cy="914400"/>
          </a:xfrm>
          <a:prstGeom prst="rect">
            <a:avLst/>
          </a:prstGeom>
        </p:spPr>
      </p:pic>
      <p:sp>
        <p:nvSpPr>
          <p:cNvPr id="8" name="Freeform 28">
            <a:extLst>
              <a:ext uri="{FF2B5EF4-FFF2-40B4-BE49-F238E27FC236}">
                <a16:creationId xmlns:a16="http://schemas.microsoft.com/office/drawing/2014/main" id="{E43AFCA7-6049-A43A-E1EC-13E58509A8FC}"/>
              </a:ext>
            </a:extLst>
          </p:cNvPr>
          <p:cNvSpPr/>
          <p:nvPr/>
        </p:nvSpPr>
        <p:spPr>
          <a:xfrm>
            <a:off x="-15514" y="109726"/>
            <a:ext cx="7968249" cy="1226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Text Placeholder 5">
            <a:extLst>
              <a:ext uri="{FF2B5EF4-FFF2-40B4-BE49-F238E27FC236}">
                <a16:creationId xmlns:a16="http://schemas.microsoft.com/office/drawing/2014/main" id="{3DF368D8-7075-B6C3-9AD3-8274689123F6}"/>
              </a:ext>
            </a:extLst>
          </p:cNvPr>
          <p:cNvSpPr txBox="1">
            <a:spLocks/>
          </p:cNvSpPr>
          <p:nvPr/>
        </p:nvSpPr>
        <p:spPr>
          <a:xfrm>
            <a:off x="381685" y="361316"/>
            <a:ext cx="735261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Državne subvencije</a:t>
            </a:r>
          </a:p>
          <a:p>
            <a:pPr>
              <a:spcBef>
                <a:spcPts val="0"/>
              </a:spcBef>
            </a:pPr>
            <a:r>
              <a:rPr lang="en-US" sz="2800" dirty="0"/>
              <a:t>Regionalni sporazumi o rasti</a:t>
            </a:r>
          </a:p>
          <a:p>
            <a:pPr>
              <a:spcBef>
                <a:spcPts val="0"/>
              </a:spcBef>
            </a:pPr>
            <a:r>
              <a:rPr lang="en-US" sz="2400" i="1" dirty="0"/>
              <a:t>(</a:t>
            </a:r>
            <a:r>
              <a:rPr lang="en-US" sz="2400" i="1" dirty="0" err="1"/>
              <a:t>Uppbyggingarsjóður</a:t>
            </a:r>
            <a:r>
              <a:rPr lang="en-US" sz="2400" i="1" dirty="0"/>
              <a:t>)</a:t>
            </a:r>
          </a:p>
        </p:txBody>
      </p:sp>
      <p:pic>
        <p:nvPicPr>
          <p:cNvPr id="17" name="Picture 16">
            <a:extLst>
              <a:ext uri="{FF2B5EF4-FFF2-40B4-BE49-F238E27FC236}">
                <a16:creationId xmlns:a16="http://schemas.microsoft.com/office/drawing/2014/main" id="{728E7BDC-8B5B-F7B1-3DF8-52F09D3A027C}"/>
              </a:ext>
            </a:extLst>
          </p:cNvPr>
          <p:cNvPicPr>
            <a:picLocks noChangeAspect="1"/>
          </p:cNvPicPr>
          <p:nvPr/>
        </p:nvPicPr>
        <p:blipFill>
          <a:blip r:embed="rId7"/>
          <a:srcRect r="7392" b="13831"/>
          <a:stretch>
            <a:fillRect/>
          </a:stretch>
        </p:blipFill>
        <p:spPr>
          <a:xfrm>
            <a:off x="8323843" y="-13955"/>
            <a:ext cx="3217159" cy="1350356"/>
          </a:xfrm>
          <a:prstGeom prst="rect">
            <a:avLst/>
          </a:prstGeom>
        </p:spPr>
      </p:pic>
    </p:spTree>
    <p:extLst>
      <p:ext uri="{BB962C8B-B14F-4D97-AF65-F5344CB8AC3E}">
        <p14:creationId xmlns:p14="http://schemas.microsoft.com/office/powerpoint/2010/main" val="4073636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3BBDA-B86F-D3D6-E27A-EE3F241BFD26}"/>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E83CEB7E-8A0E-41D3-9374-13E59DA58996}"/>
              </a:ext>
            </a:extLst>
          </p:cNvPr>
          <p:cNvSpPr/>
          <p:nvPr/>
        </p:nvSpPr>
        <p:spPr>
          <a:xfrm>
            <a:off x="1170400" y="1423756"/>
            <a:ext cx="10370602" cy="376240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41F48076-A21F-0E8E-93D2-AC3A11427B5C}"/>
              </a:ext>
            </a:extLst>
          </p:cNvPr>
          <p:cNvSpPr txBox="1">
            <a:spLocks/>
          </p:cNvSpPr>
          <p:nvPr/>
        </p:nvSpPr>
        <p:spPr>
          <a:xfrm>
            <a:off x="2170679" y="1427865"/>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rgbClr val="E96751"/>
                </a:solidFill>
              </a:rPr>
              <a:t>Dodatno: </a:t>
            </a:r>
            <a:r>
              <a:rPr lang="en-US" sz="2200" dirty="0">
                <a:solidFill>
                  <a:srgbClr val="494949"/>
                </a:solidFill>
              </a:rPr>
              <a:t>Razmislite o </a:t>
            </a:r>
            <a:r>
              <a:rPr lang="en-US" sz="2200" b="1" dirty="0">
                <a:solidFill>
                  <a:srgbClr val="494949"/>
                </a:solidFill>
              </a:rPr>
              <a:t>inovacijah ali zelenih spodbudah</a:t>
            </a:r>
            <a:r>
              <a:rPr lang="en-US" sz="2200" dirty="0">
                <a:solidFill>
                  <a:srgbClr val="494949"/>
                </a:solidFill>
              </a:rPr>
              <a:t>: če ima vaš projekt inovativen vidik (na primer nov tip ekološkega nastanitvenega objekta), lahko zaprosite za nepovratna sredstva iz Sklada za razvoj tehnologije ali podobnih </a:t>
            </a:r>
            <a:r>
              <a:rPr lang="en-US" sz="2200" dirty="0" err="1">
                <a:solidFill>
                  <a:srgbClr val="494949"/>
                </a:solidFill>
              </a:rPr>
              <a:t>organizacij </a:t>
            </a:r>
            <a:r>
              <a:rPr lang="en-US" sz="2200" dirty="0">
                <a:solidFill>
                  <a:srgbClr val="494949"/>
                </a:solidFill>
              </a:rPr>
              <a:t>(konkurenčno, vendar mogoče). </a:t>
            </a:r>
          </a:p>
          <a:p>
            <a:pPr>
              <a:spcAft>
                <a:spcPts val="600"/>
              </a:spcAft>
            </a:pPr>
            <a:r>
              <a:rPr lang="en-US" sz="2200" b="1" dirty="0">
                <a:solidFill>
                  <a:srgbClr val="494949"/>
                </a:solidFill>
              </a:rPr>
              <a:t>Ustrezni projekti nastanitve: </a:t>
            </a:r>
          </a:p>
          <a:p>
            <a:pPr marL="342900" indent="-342900">
              <a:spcBef>
                <a:spcPts val="0"/>
              </a:spcBef>
              <a:buFont typeface="Wingdings" panose="05000000000000000000" pitchFamily="2" charset="2"/>
              <a:buChar char="v"/>
            </a:pPr>
            <a:r>
              <a:rPr lang="en-US" sz="2200" dirty="0">
                <a:solidFill>
                  <a:srgbClr val="494949"/>
                </a:solidFill>
              </a:rPr>
              <a:t>Preureditev zgodovinske skednje ali hiše iz šote v gostišče s kulturnim programom</a:t>
            </a:r>
          </a:p>
          <a:p>
            <a:pPr marL="342900" indent="-342900">
              <a:spcBef>
                <a:spcPts val="0"/>
              </a:spcBef>
              <a:buFont typeface="Wingdings" panose="05000000000000000000" pitchFamily="2" charset="2"/>
              <a:buChar char="v"/>
            </a:pPr>
            <a:r>
              <a:rPr lang="en-US" sz="2200" dirty="0">
                <a:solidFill>
                  <a:srgbClr val="494949"/>
                </a:solidFill>
              </a:rPr>
              <a:t>Majhne skupine ekoloških koč, ki izboljšujejo celoletni turizem</a:t>
            </a:r>
          </a:p>
          <a:p>
            <a:pPr marL="342900" indent="-342900">
              <a:spcBef>
                <a:spcPts val="0"/>
              </a:spcBef>
              <a:buFont typeface="Wingdings" panose="05000000000000000000" pitchFamily="2" charset="2"/>
              <a:buChar char="v"/>
            </a:pPr>
            <a:r>
              <a:rPr lang="en-US" sz="2200" dirty="0">
                <a:solidFill>
                  <a:srgbClr val="494949"/>
                </a:solidFill>
              </a:rPr>
              <a:t>Glamping ali wellness centri, ki podpirajo lokalne obrtnike ali vodnike</a:t>
            </a:r>
          </a:p>
          <a:p>
            <a:pPr marL="342900" indent="-342900">
              <a:spcBef>
                <a:spcPts val="0"/>
              </a:spcBef>
              <a:buFont typeface="Wingdings" panose="05000000000000000000" pitchFamily="2" charset="2"/>
              <a:buChar char="v"/>
            </a:pPr>
            <a:r>
              <a:rPr lang="en-US" sz="2200" dirty="0">
                <a:solidFill>
                  <a:srgbClr val="494949"/>
                </a:solidFill>
              </a:rPr>
              <a:t>Interpretacijske koče ali prenočišča, povezana z naravnimi potmi ali lokalnimi zgodbami</a:t>
            </a:r>
          </a:p>
          <a:p>
            <a:pPr marL="0" indent="0">
              <a:spcAft>
                <a:spcPts val="1200"/>
              </a:spcAft>
            </a:pPr>
            <a:endParaRPr lang="en-US" sz="2200" dirty="0">
              <a:solidFill>
                <a:srgbClr val="494949"/>
              </a:solidFill>
            </a:endParaRPr>
          </a:p>
        </p:txBody>
      </p:sp>
      <p:cxnSp>
        <p:nvCxnSpPr>
          <p:cNvPr id="2" name="Straight Connector 1">
            <a:extLst>
              <a:ext uri="{FF2B5EF4-FFF2-40B4-BE49-F238E27FC236}">
                <a16:creationId xmlns:a16="http://schemas.microsoft.com/office/drawing/2014/main" id="{E6B4486F-FF66-D9C1-B7D2-0AF1CEB77591}"/>
              </a:ext>
            </a:extLst>
          </p:cNvPr>
          <p:cNvCxnSpPr>
            <a:cxnSpLocks/>
          </p:cNvCxnSpPr>
          <p:nvPr/>
        </p:nvCxnSpPr>
        <p:spPr>
          <a:xfrm>
            <a:off x="753183" y="1123333"/>
            <a:ext cx="5624" cy="147699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C7CC695-302F-0F61-C867-798BC9A7C123}"/>
              </a:ext>
            </a:extLst>
          </p:cNvPr>
          <p:cNvCxnSpPr>
            <a:cxnSpLocks/>
          </p:cNvCxnSpPr>
          <p:nvPr/>
        </p:nvCxnSpPr>
        <p:spPr>
          <a:xfrm>
            <a:off x="767985" y="25812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Signature with solid fill">
            <a:extLst>
              <a:ext uri="{FF2B5EF4-FFF2-40B4-BE49-F238E27FC236}">
                <a16:creationId xmlns:a16="http://schemas.microsoft.com/office/drawing/2014/main" id="{D03631FB-F0EA-9F7B-D47E-C6C20B431F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8" name="Freeform 28">
            <a:extLst>
              <a:ext uri="{FF2B5EF4-FFF2-40B4-BE49-F238E27FC236}">
                <a16:creationId xmlns:a16="http://schemas.microsoft.com/office/drawing/2014/main" id="{0EE4C9F6-1BF0-2AC9-9D17-CA08DF727F73}"/>
              </a:ext>
            </a:extLst>
          </p:cNvPr>
          <p:cNvSpPr/>
          <p:nvPr/>
        </p:nvSpPr>
        <p:spPr>
          <a:xfrm>
            <a:off x="-15514" y="109726"/>
            <a:ext cx="7968249" cy="1226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Text Placeholder 5">
            <a:extLst>
              <a:ext uri="{FF2B5EF4-FFF2-40B4-BE49-F238E27FC236}">
                <a16:creationId xmlns:a16="http://schemas.microsoft.com/office/drawing/2014/main" id="{A3F2872A-F992-04B4-67FB-1D379E695CD2}"/>
              </a:ext>
            </a:extLst>
          </p:cNvPr>
          <p:cNvSpPr txBox="1">
            <a:spLocks/>
          </p:cNvSpPr>
          <p:nvPr/>
        </p:nvSpPr>
        <p:spPr>
          <a:xfrm>
            <a:off x="381685" y="361316"/>
            <a:ext cx="735261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Državne subvencije</a:t>
            </a:r>
          </a:p>
          <a:p>
            <a:pPr>
              <a:spcBef>
                <a:spcPts val="0"/>
              </a:spcBef>
            </a:pPr>
            <a:r>
              <a:rPr lang="en-US" sz="2800" dirty="0"/>
              <a:t>Regionalni sporazumi o rasti</a:t>
            </a:r>
          </a:p>
          <a:p>
            <a:pPr>
              <a:spcBef>
                <a:spcPts val="0"/>
              </a:spcBef>
            </a:pPr>
            <a:r>
              <a:rPr lang="en-US" sz="2400" i="1" dirty="0"/>
              <a:t>(</a:t>
            </a:r>
            <a:r>
              <a:rPr lang="en-US" sz="2400" i="1" dirty="0" err="1"/>
              <a:t>Uppbyggingarsjóður</a:t>
            </a:r>
            <a:r>
              <a:rPr lang="en-US" sz="2400" i="1" dirty="0"/>
              <a:t>)</a:t>
            </a:r>
          </a:p>
        </p:txBody>
      </p:sp>
      <p:pic>
        <p:nvPicPr>
          <p:cNvPr id="17" name="Picture 16">
            <a:extLst>
              <a:ext uri="{FF2B5EF4-FFF2-40B4-BE49-F238E27FC236}">
                <a16:creationId xmlns:a16="http://schemas.microsoft.com/office/drawing/2014/main" id="{59DDDEAC-1D55-972F-157B-11A4440EADAC}"/>
              </a:ext>
            </a:extLst>
          </p:cNvPr>
          <p:cNvPicPr>
            <a:picLocks noChangeAspect="1"/>
          </p:cNvPicPr>
          <p:nvPr/>
        </p:nvPicPr>
        <p:blipFill>
          <a:blip r:embed="rId5"/>
          <a:srcRect r="7392"/>
          <a:stretch>
            <a:fillRect/>
          </a:stretch>
        </p:blipFill>
        <p:spPr>
          <a:xfrm>
            <a:off x="8323843" y="-13955"/>
            <a:ext cx="3217159" cy="1567108"/>
          </a:xfrm>
          <a:prstGeom prst="rect">
            <a:avLst/>
          </a:prstGeom>
        </p:spPr>
      </p:pic>
      <p:pic>
        <p:nvPicPr>
          <p:cNvPr id="6" name="Graphic 5" descr="Postit Notes with solid fill">
            <a:extLst>
              <a:ext uri="{FF2B5EF4-FFF2-40B4-BE49-F238E27FC236}">
                <a16:creationId xmlns:a16="http://schemas.microsoft.com/office/drawing/2014/main" id="{18796ACC-2F09-6A64-4489-70D64119D5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9741" y="1573995"/>
            <a:ext cx="914400" cy="914400"/>
          </a:xfrm>
          <a:prstGeom prst="rect">
            <a:avLst/>
          </a:prstGeom>
        </p:spPr>
      </p:pic>
      <p:sp>
        <p:nvSpPr>
          <p:cNvPr id="10" name="TextBox 9">
            <a:extLst>
              <a:ext uri="{FF2B5EF4-FFF2-40B4-BE49-F238E27FC236}">
                <a16:creationId xmlns:a16="http://schemas.microsoft.com/office/drawing/2014/main" id="{67B5113C-7C77-D949-2018-9544236763FA}"/>
              </a:ext>
            </a:extLst>
          </p:cNvPr>
          <p:cNvSpPr txBox="1"/>
          <p:nvPr/>
        </p:nvSpPr>
        <p:spPr>
          <a:xfrm>
            <a:off x="1061108" y="5186163"/>
            <a:ext cx="10073617" cy="1477328"/>
          </a:xfrm>
          <a:prstGeom prst="rect">
            <a:avLst/>
          </a:prstGeom>
          <a:noFill/>
        </p:spPr>
        <p:txBody>
          <a:bodyPr wrap="square">
            <a:spAutoFit/>
          </a:bodyPr>
          <a:lstStyle/>
          <a:p>
            <a:r>
              <a:rPr lang="en-US" b="1" i="1" dirty="0">
                <a:solidFill>
                  <a:srgbClr val="494949"/>
                </a:solidFill>
                <a:latin typeface="Google Sans"/>
              </a:rPr>
              <a:t>Priporočena literatura</a:t>
            </a:r>
          </a:p>
          <a:p>
            <a:pPr marL="285750" indent="-285750">
              <a:buFont typeface="Arial" panose="020B0604020202020204" pitchFamily="34" charset="0"/>
              <a:buChar char="•"/>
            </a:pPr>
            <a:r>
              <a:rPr lang="en-US" dirty="0">
                <a:solidFill>
                  <a:srgbClr val="0D9390"/>
                </a:solidFill>
                <a:hlinkClick r:id="rId8">
                  <a:extLst>
                    <a:ext uri="{A12FA001-AC4F-418D-AE19-62706E023703}">
                      <ahyp:hlinkClr xmlns:ahyp="http://schemas.microsoft.com/office/drawing/2018/hyperlinkcolor" val="tx"/>
                    </a:ext>
                  </a:extLst>
                </a:hlinkClick>
              </a:rPr>
              <a:t>Sklad za razvoj severovzhodne Islandije – pravila za dodeljevanje subvencij </a:t>
            </a:r>
            <a:r>
              <a:rPr lang="en-US" dirty="0" err="1">
                <a:solidFill>
                  <a:srgbClr val="0D9390"/>
                </a:solidFill>
                <a:hlinkClick r:id="rId8">
                  <a:extLst>
                    <a:ext uri="{A12FA001-AC4F-418D-AE19-62706E023703}">
                      <ahyp:hlinkClr xmlns:ahyp="http://schemas.microsoft.com/office/drawing/2018/hyperlinkcolor" val="tx"/>
                    </a:ext>
                  </a:extLst>
                </a:hlinkClick>
              </a:rPr>
              <a:t>Uppbyggingarsjóður</a:t>
            </a:r>
            <a:endParaRPr lang="en-US" dirty="0">
              <a:solidFill>
                <a:srgbClr val="0D9390"/>
              </a:solidFill>
            </a:endParaRPr>
          </a:p>
          <a:p>
            <a:pPr marL="285750" indent="-285750">
              <a:buFont typeface="Arial" panose="020B0604020202020204" pitchFamily="34" charset="0"/>
              <a:buChar char="•"/>
            </a:pPr>
            <a:r>
              <a:rPr lang="en-US" dirty="0">
                <a:solidFill>
                  <a:srgbClr val="0D9390"/>
                </a:solidFill>
                <a:hlinkClick r:id="rId9">
                  <a:extLst>
                    <a:ext uri="{A12FA001-AC4F-418D-AE19-62706E023703}">
                      <ahyp:hlinkClr xmlns:ahyp="http://schemas.microsoft.com/office/drawing/2018/hyperlinkcolor" val="tx"/>
                    </a:ext>
                  </a:extLst>
                </a:hlinkClick>
              </a:rPr>
              <a:t>Trajnostni razvoj turizma na Islandiji </a:t>
            </a:r>
            <a:endParaRPr lang="en-US" dirty="0">
              <a:solidFill>
                <a:srgbClr val="0D9390"/>
              </a:solidFill>
            </a:endParaRPr>
          </a:p>
          <a:p>
            <a:pPr marL="285750" indent="-285750">
              <a:buFont typeface="Arial" panose="020B0604020202020204" pitchFamily="34" charset="0"/>
              <a:buChar char="•"/>
            </a:pPr>
            <a:r>
              <a:rPr lang="en-US" dirty="0">
                <a:solidFill>
                  <a:srgbClr val="0D9390"/>
                </a:solidFill>
                <a:hlinkClick r:id="rId10">
                  <a:extLst>
                    <a:ext uri="{A12FA001-AC4F-418D-AE19-62706E023703}">
                      <ahyp:hlinkClr xmlns:ahyp="http://schemas.microsoft.com/office/drawing/2018/hyperlinkcolor" val="tx"/>
                    </a:ext>
                  </a:extLst>
                </a:hlinkClick>
              </a:rPr>
              <a:t>Razvojni sklad za jug Islandije</a:t>
            </a:r>
            <a:endParaRPr lang="en-US" dirty="0">
              <a:solidFill>
                <a:srgbClr val="0D9390"/>
              </a:solidFill>
            </a:endParaRPr>
          </a:p>
          <a:p>
            <a:pPr marL="285750" indent="-285750">
              <a:buFont typeface="Arial" panose="020B0604020202020204" pitchFamily="34" charset="0"/>
              <a:buChar char="•"/>
            </a:pPr>
            <a:r>
              <a:rPr lang="en-US" dirty="0">
                <a:solidFill>
                  <a:srgbClr val="0D9390"/>
                </a:solidFill>
                <a:hlinkClick r:id="rId11">
                  <a:extLst>
                    <a:ext uri="{A12FA001-AC4F-418D-AE19-62706E023703}">
                      <ahyp:hlinkClr xmlns:ahyp="http://schemas.microsoft.com/office/drawing/2018/hyperlinkcolor" val="tx"/>
                    </a:ext>
                  </a:extLst>
                </a:hlinkClick>
              </a:rPr>
              <a:t>Razvojni sklad za jug Islandije je odprl prijave za jesensko dodelitev sredstev za leto 2024.</a:t>
            </a:r>
            <a:endParaRPr lang="en-US" dirty="0">
              <a:solidFill>
                <a:srgbClr val="0D9390"/>
              </a:solidFill>
            </a:endParaRPr>
          </a:p>
        </p:txBody>
      </p:sp>
      <p:pic>
        <p:nvPicPr>
          <p:cNvPr id="13" name="Picture 12">
            <a:extLst>
              <a:ext uri="{FF2B5EF4-FFF2-40B4-BE49-F238E27FC236}">
                <a16:creationId xmlns:a16="http://schemas.microsoft.com/office/drawing/2014/main" id="{608565A6-B581-C073-90EF-F5CCB941A8F4}"/>
              </a:ext>
            </a:extLst>
          </p:cNvPr>
          <p:cNvPicPr>
            <a:picLocks noChangeAspect="1"/>
          </p:cNvPicPr>
          <p:nvPr/>
        </p:nvPicPr>
        <p:blipFill>
          <a:blip r:embed="rId12"/>
          <a:stretch>
            <a:fillRect/>
          </a:stretch>
        </p:blipFill>
        <p:spPr>
          <a:xfrm>
            <a:off x="210519" y="5554840"/>
            <a:ext cx="850589" cy="846711"/>
          </a:xfrm>
          <a:prstGeom prst="rect">
            <a:avLst/>
          </a:prstGeom>
        </p:spPr>
      </p:pic>
    </p:spTree>
    <p:extLst>
      <p:ext uri="{BB962C8B-B14F-4D97-AF65-F5344CB8AC3E}">
        <p14:creationId xmlns:p14="http://schemas.microsoft.com/office/powerpoint/2010/main" val="3546559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9913D-A430-977D-5364-B8B325A69DE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C1051BFB-1AB0-B7B5-E63E-FB326943CE41}"/>
              </a:ext>
            </a:extLst>
          </p:cNvPr>
          <p:cNvSpPr/>
          <p:nvPr/>
        </p:nvSpPr>
        <p:spPr>
          <a:xfrm>
            <a:off x="1243725" y="1314193"/>
            <a:ext cx="10029647" cy="509613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0F97BE25-78F4-FBFA-F2FA-1CEFE0D34FAF}"/>
              </a:ext>
            </a:extLst>
          </p:cNvPr>
          <p:cNvSpPr txBox="1">
            <a:spLocks/>
          </p:cNvSpPr>
          <p:nvPr/>
        </p:nvSpPr>
        <p:spPr>
          <a:xfrm>
            <a:off x="1996828" y="1380718"/>
            <a:ext cx="9098333" cy="12835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Cilj</a:t>
            </a:r>
          </a:p>
          <a:p>
            <a:pPr marL="0" indent="0">
              <a:spcAft>
                <a:spcPts val="600"/>
              </a:spcAft>
            </a:pPr>
            <a:r>
              <a:rPr lang="en-IE" sz="2000" b="1" dirty="0">
                <a:solidFill>
                  <a:srgbClr val="494949"/>
                </a:solidFill>
                <a:hlinkClick r:id="rId3">
                  <a:extLst>
                    <a:ext uri="{A12FA001-AC4F-418D-AE19-62706E023703}">
                      <ahyp:hlinkClr xmlns:ahyp="http://schemas.microsoft.com/office/drawing/2018/hyperlinkcolor" val="tx"/>
                    </a:ext>
                  </a:extLst>
                </a:hlinkClick>
              </a:rPr>
              <a:t>„Fræ” Seed Grant (Rannís prek TDF) </a:t>
            </a:r>
            <a:r>
              <a:rPr lang="en-IE" sz="2000" dirty="0">
                <a:solidFill>
                  <a:srgbClr val="494949"/>
                </a:solidFill>
              </a:rPr>
              <a:t>je mikro subvencija </a:t>
            </a:r>
            <a:r>
              <a:rPr lang="en-US" sz="2000" dirty="0">
                <a:solidFill>
                  <a:srgbClr val="494949"/>
                </a:solidFill>
              </a:rPr>
              <a:t>za posameznike ali mlada podjetja za testiranje nove tehnologije ali koncepta – v bistvu gre za sklad za preverjanje koncepta. Znesek znaša približno</a:t>
            </a:r>
            <a:r>
              <a:rPr lang="en-US" sz="2000" b="1" dirty="0">
                <a:solidFill>
                  <a:srgbClr val="494949"/>
                </a:solidFill>
              </a:rPr>
              <a:t> 10.000 EUR (1,5 milijona ISK) </a:t>
            </a:r>
            <a:r>
              <a:rPr lang="en-US" sz="2000" dirty="0">
                <a:solidFill>
                  <a:srgbClr val="494949"/>
                </a:solidFill>
              </a:rPr>
              <a:t>za obdobje do petih mesecev. Vir </a:t>
            </a:r>
            <a:r>
              <a:rPr lang="en-US" sz="2000" dirty="0">
                <a:solidFill>
                  <a:srgbClr val="494949"/>
                </a:solidFill>
                <a:hlinkClick r:id="rId4">
                  <a:extLst>
                    <a:ext uri="{A12FA001-AC4F-418D-AE19-62706E023703}">
                      <ahyp:hlinkClr xmlns:ahyp="http://schemas.microsoft.com/office/drawing/2018/hyperlinkcolor" val="tx"/>
                    </a:ext>
                  </a:extLst>
                </a:hlinkClick>
              </a:rPr>
              <a:t>Zakon o malih podjetjih</a:t>
            </a:r>
            <a:endParaRPr lang="en-US" sz="2000">
              <a:solidFill>
                <a:srgbClr val="494949"/>
              </a:solidFill>
              <a:ea typeface="Calibri"/>
              <a:cs typeface="Calibri"/>
            </a:endParaRPr>
          </a:p>
          <a:p>
            <a:pPr marL="342900" indent="-342900">
              <a:spcAft>
                <a:spcPts val="600"/>
              </a:spcAft>
              <a:buFont typeface="Wingdings" panose="05000000000000000000" pitchFamily="2" charset="2"/>
              <a:buChar char="Ø"/>
            </a:pPr>
            <a:r>
              <a:rPr lang="en-US" sz="2000" b="1" dirty="0">
                <a:solidFill>
                  <a:srgbClr val="494949"/>
                </a:solidFill>
              </a:rPr>
              <a:t>Idealno za: </a:t>
            </a:r>
            <a:r>
              <a:rPr lang="en-US" sz="2000" dirty="0">
                <a:solidFill>
                  <a:srgbClr val="494949"/>
                </a:solidFill>
              </a:rPr>
              <a:t>pilotni projekt </a:t>
            </a:r>
            <a:r>
              <a:rPr lang="en-US" sz="2000" b="1" dirty="0">
                <a:solidFill>
                  <a:srgbClr val="494949"/>
                </a:solidFill>
              </a:rPr>
              <a:t>majhne gostinske koče brez omrežne priključitve </a:t>
            </a:r>
            <a:r>
              <a:rPr lang="en-US" sz="2000" dirty="0">
                <a:solidFill>
                  <a:srgbClr val="494949"/>
                </a:solidFill>
              </a:rPr>
              <a:t>s kompostnim straniščem ali </a:t>
            </a:r>
            <a:r>
              <a:rPr lang="en-IE" sz="2000" dirty="0">
                <a:solidFill>
                  <a:srgbClr val="494949"/>
                </a:solidFill>
              </a:rPr>
              <a:t>testiranje </a:t>
            </a:r>
            <a:r>
              <a:rPr lang="en-IE" sz="2000" b="1" dirty="0">
                <a:solidFill>
                  <a:srgbClr val="494949"/>
                </a:solidFill>
              </a:rPr>
              <a:t>digitalne aplikacije </a:t>
            </a:r>
            <a:r>
              <a:rPr lang="en-IE" sz="2000" dirty="0">
                <a:solidFill>
                  <a:srgbClr val="494949"/>
                </a:solidFill>
              </a:rPr>
              <a:t>za </a:t>
            </a:r>
            <a:r>
              <a:rPr lang="en-IE" sz="2000" b="1" dirty="0">
                <a:solidFill>
                  <a:srgbClr val="494949"/>
                </a:solidFill>
              </a:rPr>
              <a:t>razlago </a:t>
            </a:r>
            <a:r>
              <a:rPr lang="en-IE" sz="2000" dirty="0">
                <a:solidFill>
                  <a:srgbClr val="494949"/>
                </a:solidFill>
              </a:rPr>
              <a:t>naravoslovnih poti</a:t>
            </a:r>
            <a:endParaRPr lang="en-IE" sz="2000">
              <a:solidFill>
                <a:srgbClr val="494949"/>
              </a:solidFill>
              <a:ea typeface="Calibri"/>
              <a:cs typeface="Calibri"/>
            </a:endParaRPr>
          </a:p>
          <a:p>
            <a:pPr marL="0" indent="0">
              <a:spcAft>
                <a:spcPts val="600"/>
              </a:spcAft>
            </a:pPr>
            <a:r>
              <a:rPr lang="en-US" sz="2000" dirty="0">
                <a:solidFill>
                  <a:srgbClr val="494949"/>
                </a:solidFill>
              </a:rPr>
              <a:t>Informacije so pogosto na voljo na strani </a:t>
            </a:r>
            <a:r>
              <a:rPr lang="en-US" sz="2000" err="1">
                <a:solidFill>
                  <a:srgbClr val="494949"/>
                </a:solidFill>
              </a:rPr>
              <a:t>Rannís</a:t>
            </a:r>
            <a:r>
              <a:rPr lang="en-US" sz="2000" dirty="0">
                <a:solidFill>
                  <a:srgbClr val="494949"/>
                </a:solidFill>
              </a:rPr>
              <a:t> za zagonske subvencije; poiščite „</a:t>
            </a:r>
            <a:r>
              <a:rPr lang="en-US" sz="2000" err="1">
                <a:solidFill>
                  <a:srgbClr val="494949"/>
                </a:solidFill>
              </a:rPr>
              <a:t>Fræ</a:t>
            </a:r>
            <a:r>
              <a:rPr lang="en-US" sz="2000" dirty="0">
                <a:solidFill>
                  <a:srgbClr val="494949"/>
                </a:solidFill>
              </a:rPr>
              <a:t>“ ali „Seed Grant </a:t>
            </a:r>
            <a:r>
              <a:rPr lang="en-US" sz="2000" err="1">
                <a:solidFill>
                  <a:srgbClr val="494949"/>
                </a:solidFill>
              </a:rPr>
              <a:t>Rannís</a:t>
            </a:r>
            <a:r>
              <a:rPr lang="en-US" sz="2000" b="1" dirty="0">
                <a:solidFill>
                  <a:srgbClr val="494949"/>
                </a:solidFill>
              </a:rPr>
              <a:t>“. </a:t>
            </a:r>
            <a:r>
              <a:rPr lang="en-US" sz="2000" dirty="0">
                <a:solidFill>
                  <a:srgbClr val="494949"/>
                </a:solidFill>
              </a:rPr>
              <a:t>Ali pa poskusite s subvencijami </a:t>
            </a:r>
            <a:r>
              <a:rPr lang="en-IE" sz="2000" err="1">
                <a:solidFill>
                  <a:srgbClr val="494949"/>
                </a:solidFill>
              </a:rPr>
              <a:t>Ranní</a:t>
            </a:r>
            <a:r>
              <a:rPr lang="en-IE" sz="2000" dirty="0">
                <a:solidFill>
                  <a:srgbClr val="494949"/>
                </a:solidFill>
              </a:rPr>
              <a:t> </a:t>
            </a:r>
            <a:r>
              <a:rPr lang="en-US" sz="2000" b="1" dirty="0">
                <a:solidFill>
                  <a:srgbClr val="494949"/>
                </a:solidFill>
              </a:rPr>
              <a:t>Circular Economy / Green Pilot Grants, </a:t>
            </a:r>
            <a:r>
              <a:rPr lang="en-US" sz="2000" dirty="0">
                <a:solidFill>
                  <a:srgbClr val="494949"/>
                </a:solidFill>
              </a:rPr>
              <a:t>ki so včasih namenjene turizmu (npr. gostinstvo brez plastike). Odvisno od razpisa, vendar podobno kot subvencije za inovacije (do 300.000 EUR). </a:t>
            </a:r>
            <a:endParaRPr lang="en-US" sz="2000">
              <a:solidFill>
                <a:srgbClr val="494949"/>
              </a:solidFill>
              <a:ea typeface="Calibri"/>
              <a:cs typeface="Calibri"/>
            </a:endParaRPr>
          </a:p>
          <a:p>
            <a:pPr marL="342900" indent="-342900">
              <a:spcAft>
                <a:spcPts val="600"/>
              </a:spcAft>
              <a:buFont typeface="Wingdings" panose="05000000000000000000" pitchFamily="2" charset="2"/>
              <a:buChar char="Ø"/>
            </a:pPr>
            <a:r>
              <a:rPr lang="en-US" sz="2000" b="1" dirty="0">
                <a:solidFill>
                  <a:srgbClr val="494949"/>
                </a:solidFill>
              </a:rPr>
              <a:t>Idealno za </a:t>
            </a:r>
            <a:r>
              <a:rPr lang="en-US" sz="2000" dirty="0">
                <a:solidFill>
                  <a:srgbClr val="494949"/>
                </a:solidFill>
              </a:rPr>
              <a:t>projekte koč z neto ničelnimi emisijami, koče iz recikliranih materialov ali sanitarne sisteme na kompostni osnovi. Spremljajte njihove razpise za financiranje. </a:t>
            </a:r>
            <a:endParaRPr lang="en-US" sz="2000" b="1" dirty="0">
              <a:solidFill>
                <a:srgbClr val="494949"/>
              </a:solidFill>
            </a:endParaRP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33" name="Freeform 28">
            <a:extLst>
              <a:ext uri="{FF2B5EF4-FFF2-40B4-BE49-F238E27FC236}">
                <a16:creationId xmlns:a16="http://schemas.microsoft.com/office/drawing/2014/main" id="{E304D5A6-F442-6974-AF73-23075A9201EB}"/>
              </a:ext>
            </a:extLst>
          </p:cNvPr>
          <p:cNvSpPr/>
          <p:nvPr/>
        </p:nvSpPr>
        <p:spPr>
          <a:xfrm>
            <a:off x="-15513" y="109727"/>
            <a:ext cx="8550967"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F59620E-B899-BBE1-D971-F81656D151B6}"/>
              </a:ext>
            </a:extLst>
          </p:cNvPr>
          <p:cNvSpPr txBox="1">
            <a:spLocks/>
          </p:cNvSpPr>
          <p:nvPr/>
        </p:nvSpPr>
        <p:spPr>
          <a:xfrm>
            <a:off x="1243725" y="277882"/>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Vladna mikro subvencija</a:t>
            </a:r>
          </a:p>
          <a:p>
            <a:pPr>
              <a:spcBef>
                <a:spcPts val="0"/>
              </a:spcBef>
              <a:spcAft>
                <a:spcPts val="600"/>
              </a:spcAft>
            </a:pPr>
            <a:r>
              <a:rPr lang="en-IE" sz="3200" dirty="0"/>
              <a:t>„Fræ“ subvencija za zagon (</a:t>
            </a:r>
            <a:r>
              <a:rPr lang="en-IE" sz="3200" dirty="0" err="1"/>
              <a:t>Rannís </a:t>
            </a:r>
            <a:r>
              <a:rPr lang="en-IE" sz="3200" dirty="0"/>
              <a:t>prek TDF)</a:t>
            </a:r>
            <a:endParaRPr lang="en-US" sz="2800" dirty="0"/>
          </a:p>
        </p:txBody>
      </p:sp>
      <p:cxnSp>
        <p:nvCxnSpPr>
          <p:cNvPr id="16" name="Straight Connector 15">
            <a:extLst>
              <a:ext uri="{FF2B5EF4-FFF2-40B4-BE49-F238E27FC236}">
                <a16:creationId xmlns:a16="http://schemas.microsoft.com/office/drawing/2014/main" id="{20A66DDF-3403-4950-8C5C-E1276C5FD3CE}"/>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3DE54E9A-D033-1B8A-C6BC-B6D7C303A5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8288" y="1394351"/>
            <a:ext cx="633914" cy="633914"/>
          </a:xfrm>
          <a:prstGeom prst="rect">
            <a:avLst/>
          </a:prstGeom>
        </p:spPr>
      </p:pic>
      <p:grpSp>
        <p:nvGrpSpPr>
          <p:cNvPr id="5" name="Group 4">
            <a:extLst>
              <a:ext uri="{FF2B5EF4-FFF2-40B4-BE49-F238E27FC236}">
                <a16:creationId xmlns:a16="http://schemas.microsoft.com/office/drawing/2014/main" id="{700B762F-392E-6944-4462-843A66960448}"/>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A61186EF-4AA7-325C-3946-CE98699B023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58ED56B2-1ABE-C2EA-E0EF-D661B3DC9FC1}"/>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cxnSp>
        <p:nvCxnSpPr>
          <p:cNvPr id="11" name="Straight Connector 10">
            <a:extLst>
              <a:ext uri="{FF2B5EF4-FFF2-40B4-BE49-F238E27FC236}">
                <a16:creationId xmlns:a16="http://schemas.microsoft.com/office/drawing/2014/main" id="{43AC0965-1AE1-0A8D-A53A-F6FA11206460}"/>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99C040D-8FEB-32A9-55C0-4A05278E3F18}"/>
              </a:ext>
            </a:extLst>
          </p:cNvPr>
          <p:cNvPicPr>
            <a:picLocks noChangeAspect="1"/>
          </p:cNvPicPr>
          <p:nvPr/>
        </p:nvPicPr>
        <p:blipFill>
          <a:blip r:embed="rId7"/>
          <a:stretch>
            <a:fillRect/>
          </a:stretch>
        </p:blipFill>
        <p:spPr>
          <a:xfrm>
            <a:off x="8568199" y="310315"/>
            <a:ext cx="3172683" cy="702287"/>
          </a:xfrm>
          <a:prstGeom prst="rect">
            <a:avLst/>
          </a:prstGeom>
        </p:spPr>
      </p:pic>
    </p:spTree>
    <p:extLst>
      <p:ext uri="{BB962C8B-B14F-4D97-AF65-F5344CB8AC3E}">
        <p14:creationId xmlns:p14="http://schemas.microsoft.com/office/powerpoint/2010/main" val="650913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F1303-7770-851F-A00C-CF762EFE192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D7C2D8A4-78D8-1D31-C4DE-0F230E6ECD3F}"/>
              </a:ext>
            </a:extLst>
          </p:cNvPr>
          <p:cNvSpPr/>
          <p:nvPr/>
        </p:nvSpPr>
        <p:spPr>
          <a:xfrm>
            <a:off x="1243725" y="1314193"/>
            <a:ext cx="10029647" cy="526592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E42D9374-EBD2-7A98-4F19-22CAFC4039CC}"/>
              </a:ext>
            </a:extLst>
          </p:cNvPr>
          <p:cNvSpPr txBox="1">
            <a:spLocks/>
          </p:cNvSpPr>
          <p:nvPr/>
        </p:nvSpPr>
        <p:spPr>
          <a:xfrm>
            <a:off x="1977289" y="1497950"/>
            <a:ext cx="9147179" cy="12835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Cilj</a:t>
            </a:r>
          </a:p>
          <a:p>
            <a:pPr marL="0" indent="0">
              <a:spcAft>
                <a:spcPts val="600"/>
              </a:spcAft>
            </a:pPr>
            <a:r>
              <a:rPr lang="en-US" sz="2000" dirty="0">
                <a:solidFill>
                  <a:srgbClr val="494949"/>
                </a:solidFill>
              </a:rPr>
              <a:t>Večje </a:t>
            </a:r>
            <a:r>
              <a:rPr lang="en-US" sz="2000" b="1" dirty="0">
                <a:solidFill>
                  <a:srgbClr val="494949"/>
                </a:solidFill>
                <a:hlinkClick r:id="rId3">
                  <a:extLst>
                    <a:ext uri="{A12FA001-AC4F-418D-AE19-62706E023703}">
                      <ahyp:hlinkClr xmlns:ahyp="http://schemas.microsoft.com/office/drawing/2018/hyperlinkcolor" val="tx"/>
                    </a:ext>
                  </a:extLst>
                </a:hlinkClick>
              </a:rPr>
              <a:t>komercialne banke </a:t>
            </a:r>
            <a:r>
              <a:rPr lang="en-US" sz="2000" dirty="0">
                <a:solidFill>
                  <a:srgbClr val="494949"/>
                </a:solidFill>
              </a:rPr>
              <a:t>na Islandiji (</a:t>
            </a:r>
            <a:r>
              <a:rPr lang="en-US" sz="2000" dirty="0">
                <a:solidFill>
                  <a:srgbClr val="494949"/>
                </a:solidFill>
                <a:hlinkClick r:id="rId4">
                  <a:extLst>
                    <a:ext uri="{A12FA001-AC4F-418D-AE19-62706E023703}">
                      <ahyp:hlinkClr xmlns:ahyp="http://schemas.microsoft.com/office/drawing/2018/hyperlinkcolor" val="tx"/>
                    </a:ext>
                  </a:extLst>
                </a:hlinkClick>
              </a:rPr>
              <a:t>Landsbankinn</a:t>
            </a:r>
            <a:r>
              <a:rPr lang="en-US" sz="2000" dirty="0">
                <a:solidFill>
                  <a:srgbClr val="494949"/>
                </a:solidFill>
              </a:rPr>
              <a:t>, </a:t>
            </a:r>
            <a:r>
              <a:rPr lang="en-US" sz="2000" dirty="0">
                <a:solidFill>
                  <a:srgbClr val="494949"/>
                </a:solidFill>
                <a:hlinkClick r:id="rId5">
                  <a:extLst>
                    <a:ext uri="{A12FA001-AC4F-418D-AE19-62706E023703}">
                      <ahyp:hlinkClr xmlns:ahyp="http://schemas.microsoft.com/office/drawing/2018/hyperlinkcolor" val="tx"/>
                    </a:ext>
                  </a:extLst>
                </a:hlinkClick>
              </a:rPr>
              <a:t>Arion</a:t>
            </a:r>
            <a:r>
              <a:rPr lang="en-US" sz="2000" dirty="0">
                <a:solidFill>
                  <a:srgbClr val="494949"/>
                </a:solidFill>
              </a:rPr>
              <a:t>, </a:t>
            </a:r>
            <a:r>
              <a:rPr lang="en-US" sz="2000" dirty="0">
                <a:solidFill>
                  <a:srgbClr val="494949"/>
                </a:solidFill>
                <a:hlinkClick r:id="rId6">
                  <a:extLst>
                    <a:ext uri="{A12FA001-AC4F-418D-AE19-62706E023703}">
                      <ahyp:hlinkClr xmlns:ahyp="http://schemas.microsoft.com/office/drawing/2018/hyperlinkcolor" val="tx"/>
                    </a:ext>
                  </a:extLst>
                </a:hlinkClick>
              </a:rPr>
              <a:t>Íslandsbanki</a:t>
            </a:r>
            <a:r>
              <a:rPr lang="en-US" sz="2000" dirty="0">
                <a:solidFill>
                  <a:srgbClr val="494949"/>
                </a:solidFill>
              </a:rPr>
              <a:t>) so bile med turističnim razcvetom precej vključene v financiranje turističnih podjetij. Predvsem zagotavljajo </a:t>
            </a:r>
            <a:r>
              <a:rPr lang="en-US" sz="2000" b="1" dirty="0">
                <a:solidFill>
                  <a:srgbClr val="494949"/>
                </a:solidFill>
              </a:rPr>
              <a:t>komercialna posojila</a:t>
            </a:r>
            <a:r>
              <a:rPr lang="en-US" sz="2000" dirty="0">
                <a:solidFill>
                  <a:srgbClr val="494949"/>
                </a:solidFill>
              </a:rPr>
              <a:t>, svetovalne storitve in prilagojene finančne produkte za sektorja turizma in razvoja podeželja.</a:t>
            </a:r>
            <a:endParaRPr lang="en-US" sz="2000" dirty="0">
              <a:solidFill>
                <a:srgbClr val="494949"/>
              </a:solidFill>
              <a:ea typeface="Calibri"/>
              <a:cs typeface="Calibri"/>
            </a:endParaRPr>
          </a:p>
          <a:p>
            <a:pPr marL="342900" indent="-342900">
              <a:spcBef>
                <a:spcPts val="0"/>
              </a:spcBef>
              <a:buFont typeface="Wingdings" panose="05000000000000000000" pitchFamily="2" charset="2"/>
              <a:buChar char="v"/>
            </a:pPr>
            <a:r>
              <a:rPr lang="en-IE" sz="2000" b="1" dirty="0">
                <a:solidFill>
                  <a:srgbClr val="494949"/>
                </a:solidFill>
              </a:rPr>
              <a:t>Landsbankinn: </a:t>
            </a:r>
            <a:r>
              <a:rPr lang="en-US" sz="2000" dirty="0">
                <a:solidFill>
                  <a:srgbClr val="494949"/>
                </a:solidFill>
              </a:rPr>
              <a:t>Osredotoča se na podeželsko in turistično MSP, ponuja dolgoročna investicijska posojila za koče, zemljišča in infrastrukturo.</a:t>
            </a:r>
            <a:endParaRPr lang="en-US" sz="2000" dirty="0">
              <a:solidFill>
                <a:srgbClr val="494949"/>
              </a:solidFill>
              <a:ea typeface="Calibri"/>
              <a:cs typeface="Calibri"/>
            </a:endParaRPr>
          </a:p>
          <a:p>
            <a:pPr marL="342900" indent="-342900">
              <a:spcBef>
                <a:spcPts val="0"/>
              </a:spcBef>
              <a:buFont typeface="Wingdings" panose="05000000000000000000" pitchFamily="2" charset="2"/>
              <a:buChar char="v"/>
            </a:pPr>
            <a:r>
              <a:rPr lang="en-IE" sz="2000" b="1" dirty="0">
                <a:solidFill>
                  <a:srgbClr val="494949"/>
                </a:solidFill>
              </a:rPr>
              <a:t>Arion Bank: </a:t>
            </a:r>
            <a:r>
              <a:rPr lang="en-US" sz="2000" dirty="0">
                <a:solidFill>
                  <a:srgbClr val="494949"/>
                </a:solidFill>
              </a:rPr>
              <a:t>ima poseben tim za posojila v turističnem sektorju; sodeluje pri financiranju projektov za glamping lokacije, ekološke hotele</a:t>
            </a:r>
            <a:endParaRPr lang="en-US" sz="2000" dirty="0">
              <a:solidFill>
                <a:srgbClr val="494949"/>
              </a:solidFill>
              <a:ea typeface="Calibri"/>
              <a:cs typeface="Calibri"/>
            </a:endParaRPr>
          </a:p>
          <a:p>
            <a:pPr marL="342900" indent="-342900">
              <a:spcBef>
                <a:spcPts val="0"/>
              </a:spcBef>
              <a:buFont typeface="Wingdings" panose="05000000000000000000" pitchFamily="2" charset="2"/>
              <a:buChar char="v"/>
            </a:pPr>
            <a:r>
              <a:rPr lang="en-IE" sz="2000" b="1" err="1">
                <a:solidFill>
                  <a:srgbClr val="494949"/>
                </a:solidFill>
              </a:rPr>
              <a:t>Íslandsbanki</a:t>
            </a:r>
            <a:r>
              <a:rPr lang="en-IE" sz="2000" b="1" dirty="0">
                <a:solidFill>
                  <a:srgbClr val="494949"/>
                </a:solidFill>
              </a:rPr>
              <a:t>: </a:t>
            </a:r>
            <a:r>
              <a:rPr lang="en-US" sz="2000" dirty="0">
                <a:solidFill>
                  <a:srgbClr val="494949"/>
                </a:solidFill>
              </a:rPr>
              <a:t>močna na področju zelenih posojil in naložb v turizem, usklajenih z ESG (okoljskimi, socialnimi in upravnimi) merili.</a:t>
            </a:r>
            <a:endParaRPr lang="en-US" sz="2000" dirty="0">
              <a:solidFill>
                <a:srgbClr val="494949"/>
              </a:solidFill>
              <a:ea typeface="Calibri"/>
              <a:cs typeface="Calibri"/>
            </a:endParaRPr>
          </a:p>
          <a:p>
            <a:pPr marL="0" indent="0">
              <a:spcAft>
                <a:spcPts val="600"/>
              </a:spcAft>
            </a:pPr>
            <a:r>
              <a:rPr lang="en-US" sz="2000" dirty="0">
                <a:solidFill>
                  <a:srgbClr val="494949"/>
                </a:solidFill>
              </a:rPr>
              <a:t>Zahtevajo trdne napovedi, vendar če že imate zemljišče ali nepremičnino, lahko to uporabite kot zavarovanje za posojilo za gradnjo počitniških hišic. Obrestne mere na Islandiji so lahko visoke, zato razmislite tudi o</a:t>
            </a:r>
            <a:r>
              <a:rPr lang="en-US" sz="2000" b="1" dirty="0">
                <a:solidFill>
                  <a:srgbClr val="494949"/>
                </a:solidFill>
              </a:rPr>
              <a:t> najemnih pogodbah </a:t>
            </a:r>
            <a:r>
              <a:rPr lang="en-US" sz="2000" dirty="0">
                <a:solidFill>
                  <a:srgbClr val="494949"/>
                </a:solidFill>
              </a:rPr>
              <a:t>(nekatera podjetja vam lahko najamejo glamping strukture ali opremo).</a:t>
            </a:r>
            <a:endParaRPr lang="en-US" sz="2000" dirty="0">
              <a:solidFill>
                <a:srgbClr val="494949"/>
              </a:solidFill>
              <a:ea typeface="Calibri"/>
              <a:cs typeface="Calibri"/>
            </a:endParaRP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33" name="Freeform 28">
            <a:extLst>
              <a:ext uri="{FF2B5EF4-FFF2-40B4-BE49-F238E27FC236}">
                <a16:creationId xmlns:a16="http://schemas.microsoft.com/office/drawing/2014/main" id="{13F106DA-47CB-45B6-04BF-0615F2F47DC1}"/>
              </a:ext>
            </a:extLst>
          </p:cNvPr>
          <p:cNvSpPr/>
          <p:nvPr/>
        </p:nvSpPr>
        <p:spPr>
          <a:xfrm>
            <a:off x="-15513" y="109727"/>
            <a:ext cx="9054738"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7DBA265-3D72-E0EC-A2B8-FB681DF5B7CB}"/>
              </a:ext>
            </a:extLst>
          </p:cNvPr>
          <p:cNvSpPr txBox="1">
            <a:spLocks/>
          </p:cNvSpPr>
          <p:nvPr/>
        </p:nvSpPr>
        <p:spPr>
          <a:xfrm>
            <a:off x="1243725" y="277882"/>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Komercialne banke</a:t>
            </a:r>
          </a:p>
          <a:p>
            <a:pPr>
              <a:spcBef>
                <a:spcPts val="0"/>
              </a:spcBef>
              <a:spcAft>
                <a:spcPts val="600"/>
              </a:spcAft>
            </a:pPr>
            <a:r>
              <a:rPr lang="en-IE" sz="3200" dirty="0"/>
              <a:t>Landsbankinn, Arion Bank in </a:t>
            </a:r>
            <a:r>
              <a:rPr lang="en-IE" sz="3200" dirty="0" err="1"/>
              <a:t>Íslandsbanki</a:t>
            </a:r>
            <a:endParaRPr lang="en-US" sz="2800" dirty="0"/>
          </a:p>
        </p:txBody>
      </p:sp>
      <p:cxnSp>
        <p:nvCxnSpPr>
          <p:cNvPr id="16" name="Straight Connector 15">
            <a:extLst>
              <a:ext uri="{FF2B5EF4-FFF2-40B4-BE49-F238E27FC236}">
                <a16:creationId xmlns:a16="http://schemas.microsoft.com/office/drawing/2014/main" id="{CE921953-D369-4E51-D8A3-9DA96EDE3024}"/>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3E86FF00-97EC-02A2-C382-56719F8836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8288" y="1394351"/>
            <a:ext cx="633914" cy="633914"/>
          </a:xfrm>
          <a:prstGeom prst="rect">
            <a:avLst/>
          </a:prstGeom>
        </p:spPr>
      </p:pic>
      <p:grpSp>
        <p:nvGrpSpPr>
          <p:cNvPr id="5" name="Group 4">
            <a:extLst>
              <a:ext uri="{FF2B5EF4-FFF2-40B4-BE49-F238E27FC236}">
                <a16:creationId xmlns:a16="http://schemas.microsoft.com/office/drawing/2014/main" id="{83D62F6A-EF6F-2698-4AF5-F263E85B569A}"/>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D6C8903C-5652-3BF8-ED67-D7B968CA3AF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1F79EBB9-C4ED-3E0D-2F98-E296D2B7D3F9}"/>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cxnSp>
        <p:nvCxnSpPr>
          <p:cNvPr id="11" name="Straight Connector 10">
            <a:extLst>
              <a:ext uri="{FF2B5EF4-FFF2-40B4-BE49-F238E27FC236}">
                <a16:creationId xmlns:a16="http://schemas.microsoft.com/office/drawing/2014/main" id="{AD1C82EE-440B-0915-7C63-907BC5D9666C}"/>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225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000649" y="803774"/>
            <a:ext cx="4561589" cy="689519"/>
          </a:xfrm>
        </p:spPr>
        <p:txBody>
          <a:bodyPr anchor="t"/>
          <a:lstStyle/>
          <a:p>
            <a:pPr>
              <a:lnSpc>
                <a:spcPts val="2240"/>
              </a:lnSpc>
            </a:pPr>
            <a:r>
              <a:rPr lang="en-US" sz="2800" b="1" kern="1200" dirty="0">
                <a:solidFill>
                  <a:srgbClr val="EC7C69"/>
                </a:solidFill>
                <a:latin typeface="+mn-lt"/>
                <a:ea typeface="+mn-ea"/>
                <a:cs typeface="+mn-cs"/>
              </a:rPr>
              <a:t>Možnosti financiranja za posamezne države</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210368"/>
            <a:ext cx="5636567" cy="4246763"/>
          </a:xfrm>
        </p:spPr>
        <p:txBody>
          <a:bodyPr/>
          <a:lstStyle/>
          <a:p>
            <a:pPr marL="0" indent="0"/>
            <a:r>
              <a:rPr lang="en-US" sz="2300" dirty="0"/>
              <a:t>Najdi ustrezna sredstva – možnosti financiranja in financiranja. </a:t>
            </a:r>
            <a:r>
              <a:rPr lang="en-US" sz="2300" b="0" dirty="0"/>
              <a:t>Drugi del modula raziskuje prilagojene možnosti financiranja za alternativne turistične nastanitve na Irskem, v Sloveniji, Islandiji, Italiji in na Nizozemskem. Ta del se osredotoča na Islandijo. Naučite se, kako identificirati, primerjati in oceniti vire financiranja, ki najbolj ustrezajo vašemu poslovnemu modelu in ciljem. Poudarek je na usklajevanju s ključnimi prednostnimi nalogami, kot so obnova, nizkoogljična rast in vrednost skupnosti. Na koncu boste sposobni oceniti upravičenost, se znajti v nacionalnih in evropskih shemah ter izbrati prave poti financiranja za uspeh trajnostnega turizma.</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836752" y="1610576"/>
            <a:ext cx="5170082" cy="570200"/>
          </a:xfrm>
        </p:spPr>
        <p:txBody>
          <a:bodyPr lIns="91440" tIns="45720" rIns="91440" bIns="45720" anchor="t">
            <a:noAutofit/>
          </a:bodyPr>
          <a:lstStyle/>
          <a:p>
            <a:pPr marL="342900" indent="-342900">
              <a:buFont typeface="Arial" panose="020B0604020202020204" pitchFamily="34" charset="0"/>
              <a:buChar char="•"/>
            </a:pPr>
            <a:r>
              <a:rPr lang="en-US" sz="1900" dirty="0">
                <a:solidFill>
                  <a:srgbClr val="494949"/>
                </a:solidFill>
              </a:rPr>
              <a:t>Prepoznajte </a:t>
            </a:r>
            <a:r>
              <a:rPr lang="en-US" sz="1900" b="1" dirty="0">
                <a:solidFill>
                  <a:srgbClr val="494949"/>
                </a:solidFill>
              </a:rPr>
              <a:t>glavne možnosti financiranja </a:t>
            </a:r>
            <a:r>
              <a:rPr lang="en-US" sz="1900" dirty="0">
                <a:solidFill>
                  <a:srgbClr val="494949"/>
                </a:solidFill>
              </a:rPr>
              <a:t>na Islandiji</a:t>
            </a:r>
            <a:r>
              <a:rPr lang="en-US" sz="1900" b="1" dirty="0">
                <a:solidFill>
                  <a:srgbClr val="494949"/>
                </a:solidFill>
              </a:rPr>
              <a:t>, </a:t>
            </a:r>
            <a:r>
              <a:rPr lang="en-US" sz="1900" dirty="0">
                <a:solidFill>
                  <a:srgbClr val="494949"/>
                </a:solidFill>
              </a:rPr>
              <a:t>vključno s skladom za zaščito turističnih znamenitosti, regionalnimi skladi, posojili za podeželje in subvencijami NATA.</a:t>
            </a:r>
            <a:endParaRPr lang="en-US" sz="1900" dirty="0">
              <a:solidFill>
                <a:srgbClr val="494949"/>
              </a:solidFill>
              <a:ea typeface="Calibri"/>
              <a:cs typeface="Calibri"/>
            </a:endParaRPr>
          </a:p>
          <a:p>
            <a:pPr marL="342900" indent="-342900">
              <a:buFont typeface="Arial" panose="020B0604020202020204" pitchFamily="34" charset="0"/>
              <a:buChar char="•"/>
            </a:pPr>
            <a:r>
              <a:rPr lang="en-US" sz="1900" dirty="0">
                <a:solidFill>
                  <a:srgbClr val="494949"/>
                </a:solidFill>
              </a:rPr>
              <a:t>Razumite </a:t>
            </a:r>
            <a:r>
              <a:rPr lang="en-US" sz="1900" b="1" dirty="0">
                <a:solidFill>
                  <a:srgbClr val="494949"/>
                </a:solidFill>
              </a:rPr>
              <a:t>vlogo infrastrukture in okoljskega financiranja </a:t>
            </a:r>
            <a:r>
              <a:rPr lang="en-US" sz="1900" dirty="0">
                <a:solidFill>
                  <a:srgbClr val="494949"/>
                </a:solidFill>
              </a:rPr>
              <a:t>projektov Epic Stays.</a:t>
            </a:r>
            <a:endParaRPr lang="en-US" sz="1900" dirty="0">
              <a:solidFill>
                <a:srgbClr val="494949"/>
              </a:solidFill>
              <a:ea typeface="Calibri"/>
              <a:cs typeface="Calibri"/>
            </a:endParaRPr>
          </a:p>
          <a:p>
            <a:pPr marL="342900" indent="-342900">
              <a:buFont typeface="Arial" panose="020B0604020202020204" pitchFamily="34" charset="0"/>
              <a:buChar char="•"/>
            </a:pPr>
            <a:r>
              <a:rPr lang="en-US" sz="1900" dirty="0">
                <a:solidFill>
                  <a:srgbClr val="494949"/>
                </a:solidFill>
              </a:rPr>
              <a:t>Spoznajte, kako nordijske in EU podprte zelene garancije za posojila podpirajo geotermalne, ekološke gradnje in rešitve brez omrežja.</a:t>
            </a:r>
            <a:endParaRPr lang="en-US" sz="1900" dirty="0">
              <a:solidFill>
                <a:srgbClr val="494949"/>
              </a:solidFill>
              <a:ea typeface="Calibri"/>
              <a:cs typeface="Calibri"/>
            </a:endParaRPr>
          </a:p>
          <a:p>
            <a:pPr marL="342900" indent="-342900">
              <a:buFont typeface="Arial" panose="020B0604020202020204" pitchFamily="34" charset="0"/>
              <a:buChar char="•"/>
            </a:pPr>
            <a:r>
              <a:rPr lang="en-US" sz="1900" dirty="0">
                <a:solidFill>
                  <a:srgbClr val="494949"/>
                </a:solidFill>
              </a:rPr>
              <a:t>Ocenite, kako </a:t>
            </a:r>
            <a:r>
              <a:rPr lang="en-US" sz="1900" b="1" dirty="0">
                <a:solidFill>
                  <a:srgbClr val="494949"/>
                </a:solidFill>
              </a:rPr>
              <a:t>uskladiti projekte s prioritetami Islandije – </a:t>
            </a:r>
            <a:r>
              <a:rPr lang="en-US" sz="1900" dirty="0">
                <a:solidFill>
                  <a:srgbClr val="494949"/>
                </a:solidFill>
              </a:rPr>
              <a:t>zaščita narave, razpršitev turizma in ekološka občutljivost.</a:t>
            </a:r>
            <a:endParaRPr lang="en-US" sz="1900" dirty="0">
              <a:solidFill>
                <a:srgbClr val="494949"/>
              </a:solidFill>
              <a:ea typeface="Calibri"/>
              <a:cs typeface="Calibri"/>
            </a:endParaRPr>
          </a:p>
          <a:p>
            <a:pPr marL="342900" indent="-342900">
              <a:buFont typeface="Arial" panose="020B0604020202020204" pitchFamily="34" charset="0"/>
              <a:buChar char="•"/>
            </a:pPr>
            <a:r>
              <a:rPr lang="en-US" sz="1900" dirty="0">
                <a:solidFill>
                  <a:srgbClr val="494949"/>
                </a:solidFill>
              </a:rPr>
              <a:t>Predstavite </a:t>
            </a:r>
            <a:r>
              <a:rPr lang="en-US" sz="1900" b="1" dirty="0">
                <a:solidFill>
                  <a:srgbClr val="494949"/>
                </a:solidFill>
              </a:rPr>
              <a:t>strategije za zmanjšanje obremenitve </a:t>
            </a:r>
            <a:r>
              <a:rPr lang="en-US" sz="1900" dirty="0">
                <a:solidFill>
                  <a:srgbClr val="494949"/>
                </a:solidFill>
              </a:rPr>
              <a:t>naravnih lokacij.</a:t>
            </a:r>
            <a:endParaRPr lang="en-US" sz="1900" dirty="0">
              <a:solidFill>
                <a:srgbClr val="494949"/>
              </a:solidFill>
              <a:ea typeface="Calibri"/>
              <a:cs typeface="Calibri"/>
            </a:endParaRPr>
          </a:p>
          <a:p>
            <a:pPr marL="342900" indent="-342900">
              <a:buFont typeface="Arial" panose="020B0604020202020204" pitchFamily="34" charset="0"/>
              <a:buChar char="•"/>
            </a:pPr>
            <a:r>
              <a:rPr lang="en-US" sz="1900" b="1" dirty="0">
                <a:solidFill>
                  <a:srgbClr val="494949"/>
                </a:solidFill>
              </a:rPr>
              <a:t>Okrepite projektne predloge </a:t>
            </a:r>
            <a:r>
              <a:rPr lang="en-US" sz="1900" dirty="0">
                <a:solidFill>
                  <a:srgbClr val="494949"/>
                </a:solidFill>
              </a:rPr>
              <a:t>s sodelovanjem z lokalnimi organi.</a:t>
            </a:r>
            <a:endParaRPr lang="en-US" sz="1900" dirty="0">
              <a:solidFill>
                <a:srgbClr val="494949"/>
              </a:solidFill>
              <a:ea typeface="Calibri"/>
              <a:cs typeface="Calibri"/>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 7 (2. del) Pregled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6655072" y="1549413"/>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000649" y="158690"/>
            <a:ext cx="4335238" cy="646331"/>
          </a:xfrm>
          <a:prstGeom prst="rect">
            <a:avLst/>
          </a:prstGeom>
          <a:noFill/>
        </p:spPr>
        <p:txBody>
          <a:bodyPr wrap="square" rtlCol="0">
            <a:spAutoFit/>
          </a:bodyPr>
          <a:lstStyle/>
          <a:p>
            <a:r>
              <a:rPr lang="en-IE" sz="3600" b="1" dirty="0">
                <a:solidFill>
                  <a:srgbClr val="459597"/>
                </a:solidFill>
              </a:rPr>
              <a:t>Učni izidi</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F28E4-95C7-8DBD-03F3-CF306D417238}"/>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88C5F34B-4B07-E83B-341E-5C5341F0EF9E}"/>
              </a:ext>
            </a:extLst>
          </p:cNvPr>
          <p:cNvSpPr/>
          <p:nvPr/>
        </p:nvSpPr>
        <p:spPr>
          <a:xfrm>
            <a:off x="1243725" y="1314194"/>
            <a:ext cx="10029647" cy="444843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58725FD-D3FA-D00A-0415-4EFADCD13F5E}"/>
              </a:ext>
            </a:extLst>
          </p:cNvPr>
          <p:cNvSpPr txBox="1">
            <a:spLocks/>
          </p:cNvSpPr>
          <p:nvPr/>
        </p:nvSpPr>
        <p:spPr>
          <a:xfrm>
            <a:off x="1820981" y="1312334"/>
            <a:ext cx="9127524" cy="12737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Cilj</a:t>
            </a:r>
          </a:p>
          <a:p>
            <a:pPr marL="342900" indent="-342900">
              <a:spcAft>
                <a:spcPts val="600"/>
              </a:spcAft>
              <a:buFont typeface="Wingdings" panose="05000000000000000000" pitchFamily="2" charset="2"/>
              <a:buChar char="Ø"/>
            </a:pPr>
            <a:r>
              <a:rPr lang="en-US" sz="2000" dirty="0">
                <a:solidFill>
                  <a:srgbClr val="494949"/>
                </a:solidFill>
              </a:rPr>
              <a:t>Crowdfunding in skupnost: Islandija ima živahno lokalno skupnost in tudi podporno mednarodno bazo oboževalcev (ljudi, ki ljubijo Islandijo). Nekateri projekti so bili financirani s crowdfundingom, s katerim so se obrnili na te skupine. Na primer, s pomočjo platform, kot </a:t>
            </a:r>
            <a:r>
              <a:rPr lang="en-US" sz="2000" dirty="0">
                <a:solidFill>
                  <a:srgbClr val="494949"/>
                </a:solidFill>
                <a:hlinkClick r:id="rId3">
                  <a:extLst>
                    <a:ext uri="{A12FA001-AC4F-418D-AE19-62706E023703}">
                      <ahyp:hlinkClr xmlns:ahyp="http://schemas.microsoft.com/office/drawing/2018/hyperlinkcolor" val="tx"/>
                    </a:ext>
                  </a:extLst>
                </a:hlinkClick>
              </a:rPr>
              <a:t>sta Karolina Fund </a:t>
            </a:r>
            <a:r>
              <a:rPr lang="en-US" sz="2000" dirty="0">
                <a:solidFill>
                  <a:srgbClr val="494949"/>
                </a:solidFill>
              </a:rPr>
              <a:t>(islandska crowdfunding stran za ustvarjalne projekte) ali celo </a:t>
            </a:r>
            <a:r>
              <a:rPr lang="en-US" sz="2000" dirty="0">
                <a:solidFill>
                  <a:srgbClr val="494949"/>
                </a:solidFill>
                <a:hlinkClick r:id="rId4">
                  <a:extLst>
                    <a:ext uri="{A12FA001-AC4F-418D-AE19-62706E023703}">
                      <ahyp:hlinkClr xmlns:ahyp="http://schemas.microsoft.com/office/drawing/2018/hyperlinkcolor" val="tx"/>
                    </a:ext>
                  </a:extLst>
                </a:hlinkClick>
              </a:rPr>
              <a:t>Kickstarter</a:t>
            </a:r>
            <a:r>
              <a:rPr lang="en-US" sz="2000" dirty="0">
                <a:solidFill>
                  <a:srgbClr val="494949"/>
                </a:solidFill>
              </a:rPr>
              <a:t>, so povabili ljubitelje Islandije po vsem svetu, da podprejo ekološko prijazno zatočišče v islandski naravi (z nagradami, kot so bivanje v njem, ko bo zgrajeno).</a:t>
            </a:r>
            <a:endParaRPr lang="en-US" sz="2000" dirty="0">
              <a:solidFill>
                <a:srgbClr val="494949"/>
              </a:solidFill>
              <a:ea typeface="Calibri"/>
              <a:cs typeface="Calibri"/>
            </a:endParaRPr>
          </a:p>
          <a:p>
            <a:pPr marL="342900" indent="-342900">
              <a:spcAft>
                <a:spcPts val="600"/>
              </a:spcAft>
              <a:buFont typeface="Wingdings" panose="05000000000000000000" pitchFamily="2" charset="2"/>
              <a:buChar char="Ø"/>
            </a:pPr>
            <a:r>
              <a:rPr lang="en-US" sz="2000" b="1" dirty="0">
                <a:solidFill>
                  <a:srgbClr val="494949"/>
                </a:solidFill>
              </a:rPr>
              <a:t>Turistična distribucija: </a:t>
            </a:r>
            <a:r>
              <a:rPr lang="en-US" sz="2000" dirty="0">
                <a:solidFill>
                  <a:srgbClr val="494949"/>
                </a:solidFill>
              </a:rPr>
              <a:t>Čeprav je obseg manjši, islandski sistem financiranja nagrajuje projekte, ki pomagajo enakomerneje in trajnostno razporediti turiste. Če je vaša alternativna namestitev zunaj območij z veliko turističnim prometom in spodbuja celoletni turizem, to </a:t>
            </a:r>
            <a:r>
              <a:rPr lang="en-US" sz="2000" err="1">
                <a:solidFill>
                  <a:srgbClr val="494949"/>
                </a:solidFill>
              </a:rPr>
              <a:t>poudarite</a:t>
            </a:r>
            <a:r>
              <a:rPr lang="en-US" sz="2000" dirty="0">
                <a:solidFill>
                  <a:srgbClr val="494949"/>
                </a:solidFill>
              </a:rPr>
              <a:t> v vlogah za financiranje – to je v skladu s cilji islandške politike. Glejte primer množičnega financiranja na naslednji diapozitivi. </a:t>
            </a:r>
            <a:endParaRPr lang="en-US" sz="2000" dirty="0">
              <a:solidFill>
                <a:srgbClr val="494949"/>
              </a:solidFill>
              <a:ea typeface="Calibri"/>
              <a:cs typeface="Calibri"/>
            </a:endParaRPr>
          </a:p>
          <a:p>
            <a:pPr marL="342900" indent="-342900">
              <a:spcAft>
                <a:spcPts val="600"/>
              </a:spcAft>
              <a:buFont typeface="Wingdings" panose="05000000000000000000" pitchFamily="2" charset="2"/>
              <a:buChar char="v"/>
            </a:pPr>
            <a:endParaRPr lang="en-US" sz="2000" dirty="0">
              <a:solidFill>
                <a:srgbClr val="494949"/>
              </a:solidFill>
              <a:ea typeface="Calibri"/>
              <a:cs typeface="Calibri"/>
            </a:endParaRPr>
          </a:p>
        </p:txBody>
      </p:sp>
      <p:sp>
        <p:nvSpPr>
          <p:cNvPr id="33" name="Freeform 28">
            <a:extLst>
              <a:ext uri="{FF2B5EF4-FFF2-40B4-BE49-F238E27FC236}">
                <a16:creationId xmlns:a16="http://schemas.microsoft.com/office/drawing/2014/main" id="{40DA32D5-803B-F280-7136-F51226CD2D4B}"/>
              </a:ext>
            </a:extLst>
          </p:cNvPr>
          <p:cNvSpPr/>
          <p:nvPr/>
        </p:nvSpPr>
        <p:spPr>
          <a:xfrm>
            <a:off x="-15513" y="109727"/>
            <a:ext cx="9054738"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2C00FD8-228A-51DC-D767-1D110F7C4A7E}"/>
              </a:ext>
            </a:extLst>
          </p:cNvPr>
          <p:cNvSpPr txBox="1">
            <a:spLocks/>
          </p:cNvSpPr>
          <p:nvPr/>
        </p:nvSpPr>
        <p:spPr>
          <a:xfrm>
            <a:off x="1243725" y="277882"/>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Množično financiranje in skupnost</a:t>
            </a:r>
          </a:p>
        </p:txBody>
      </p:sp>
      <p:cxnSp>
        <p:nvCxnSpPr>
          <p:cNvPr id="16" name="Straight Connector 15">
            <a:extLst>
              <a:ext uri="{FF2B5EF4-FFF2-40B4-BE49-F238E27FC236}">
                <a16:creationId xmlns:a16="http://schemas.microsoft.com/office/drawing/2014/main" id="{1271197A-B524-B1DE-53D8-AC19EA0C240C}"/>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FDF98DA6-0E52-AE0B-4670-F4A976FA76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8288" y="1394351"/>
            <a:ext cx="633914" cy="633914"/>
          </a:xfrm>
          <a:prstGeom prst="rect">
            <a:avLst/>
          </a:prstGeom>
        </p:spPr>
      </p:pic>
      <p:grpSp>
        <p:nvGrpSpPr>
          <p:cNvPr id="5" name="Group 4">
            <a:extLst>
              <a:ext uri="{FF2B5EF4-FFF2-40B4-BE49-F238E27FC236}">
                <a16:creationId xmlns:a16="http://schemas.microsoft.com/office/drawing/2014/main" id="{487201BF-E222-DD3D-E0E8-94833E3ADA0A}"/>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C1D77C32-83A6-455D-9BB9-E8E3110B190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00A99B67-32E8-85D2-9BA8-2CF4A07242D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8</a:t>
              </a:r>
            </a:p>
          </p:txBody>
        </p:sp>
      </p:grpSp>
      <p:cxnSp>
        <p:nvCxnSpPr>
          <p:cNvPr id="11" name="Straight Connector 10">
            <a:extLst>
              <a:ext uri="{FF2B5EF4-FFF2-40B4-BE49-F238E27FC236}">
                <a16:creationId xmlns:a16="http://schemas.microsoft.com/office/drawing/2014/main" id="{578AD72B-D1E3-0C35-5311-F1D618236D44}"/>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D3C5089-0964-DC29-3E04-5A663723B36D}"/>
              </a:ext>
            </a:extLst>
          </p:cNvPr>
          <p:cNvPicPr>
            <a:picLocks noChangeAspect="1"/>
          </p:cNvPicPr>
          <p:nvPr/>
        </p:nvPicPr>
        <p:blipFill>
          <a:blip r:embed="rId7"/>
          <a:stretch>
            <a:fillRect/>
          </a:stretch>
        </p:blipFill>
        <p:spPr>
          <a:xfrm>
            <a:off x="1733640" y="5842782"/>
            <a:ext cx="850589" cy="846711"/>
          </a:xfrm>
          <a:prstGeom prst="rect">
            <a:avLst/>
          </a:prstGeom>
        </p:spPr>
      </p:pic>
      <p:sp>
        <p:nvSpPr>
          <p:cNvPr id="6" name="TextBox 5">
            <a:extLst>
              <a:ext uri="{FF2B5EF4-FFF2-40B4-BE49-F238E27FC236}">
                <a16:creationId xmlns:a16="http://schemas.microsoft.com/office/drawing/2014/main" id="{A297108E-8410-3671-8686-2F705410C72E}"/>
              </a:ext>
            </a:extLst>
          </p:cNvPr>
          <p:cNvSpPr txBox="1"/>
          <p:nvPr/>
        </p:nvSpPr>
        <p:spPr>
          <a:xfrm>
            <a:off x="2718458" y="5678706"/>
            <a:ext cx="10073617" cy="1154162"/>
          </a:xfrm>
          <a:prstGeom prst="rect">
            <a:avLst/>
          </a:prstGeom>
          <a:noFill/>
        </p:spPr>
        <p:txBody>
          <a:bodyPr wrap="square">
            <a:spAutoFit/>
          </a:bodyPr>
          <a:lstStyle/>
          <a:p>
            <a:r>
              <a:rPr lang="en-US" b="1" i="1" dirty="0">
                <a:solidFill>
                  <a:srgbClr val="494949"/>
                </a:solidFill>
                <a:latin typeface="Google Sans"/>
              </a:rPr>
              <a:t>Priporočena literatura</a:t>
            </a:r>
          </a:p>
          <a:p>
            <a:pPr marL="285750" indent="-285750">
              <a:buFont typeface="Arial" panose="020B0604020202020204" pitchFamily="34" charset="0"/>
              <a:buChar char="•"/>
            </a:pPr>
            <a:r>
              <a:rPr lang="en-US" sz="1700" dirty="0">
                <a:solidFill>
                  <a:srgbClr val="00B0F0"/>
                </a:solidFill>
                <a:hlinkClick r:id="rId8">
                  <a:extLst>
                    <a:ext uri="{A12FA001-AC4F-418D-AE19-62706E023703}">
                      <ahyp:hlinkClr xmlns:ahyp="http://schemas.microsoft.com/office/drawing/2018/hyperlinkcolor" val="tx"/>
                    </a:ext>
                  </a:extLst>
                </a:hlinkClick>
              </a:rPr>
              <a:t>Landsbankinn: Rast v iskanju ravnovesja – ekonomska analiza turizma na Islandiji</a:t>
            </a:r>
            <a:endParaRPr lang="en-US" sz="1700" dirty="0">
              <a:solidFill>
                <a:srgbClr val="00B0F0"/>
              </a:solidFill>
            </a:endParaRPr>
          </a:p>
          <a:p>
            <a:pPr marL="285750" indent="-285750">
              <a:buFont typeface="Arial" panose="020B0604020202020204" pitchFamily="34" charset="0"/>
              <a:buChar char="•"/>
            </a:pPr>
            <a:r>
              <a:rPr lang="en-IE" sz="1700" dirty="0">
                <a:solidFill>
                  <a:srgbClr val="00B0F0"/>
                </a:solidFill>
                <a:hlinkClick r:id="rId9">
                  <a:extLst>
                    <a:ext uri="{A12FA001-AC4F-418D-AE19-62706E023703}">
                      <ahyp:hlinkClr xmlns:ahyp="http://schemas.microsoft.com/office/drawing/2018/hyperlinkcolor" val="tx"/>
                    </a:ext>
                  </a:extLst>
                </a:hlinkClick>
              </a:rPr>
              <a:t>Islandske finančne institucije</a:t>
            </a:r>
            <a:endParaRPr lang="en-IE" sz="1700" dirty="0">
              <a:solidFill>
                <a:srgbClr val="00B0F0"/>
              </a:solidFill>
            </a:endParaRPr>
          </a:p>
          <a:p>
            <a:pPr marL="285750" indent="-285750">
              <a:buFont typeface="Arial" panose="020B0604020202020204" pitchFamily="34" charset="0"/>
              <a:buChar char="•"/>
            </a:pPr>
            <a:r>
              <a:rPr lang="en-IE" sz="1700" dirty="0">
                <a:solidFill>
                  <a:srgbClr val="00B0F0"/>
                </a:solidFill>
                <a:hlinkClick r:id="rId10">
                  <a:extLst>
                    <a:ext uri="{A12FA001-AC4F-418D-AE19-62706E023703}">
                      <ahyp:hlinkClr xmlns:ahyp="http://schemas.microsoft.com/office/drawing/2018/hyperlinkcolor" val="tx"/>
                    </a:ext>
                  </a:extLst>
                </a:hlinkClick>
              </a:rPr>
              <a:t>Islandska mala podjetja bodo prejela 21 milijonov evrov evropske finančne podpore</a:t>
            </a:r>
            <a:endParaRPr lang="en-US" dirty="0">
              <a:solidFill>
                <a:srgbClr val="494949"/>
              </a:solidFill>
            </a:endParaRPr>
          </a:p>
        </p:txBody>
      </p:sp>
    </p:spTree>
    <p:extLst>
      <p:ext uri="{BB962C8B-B14F-4D97-AF65-F5344CB8AC3E}">
        <p14:creationId xmlns:p14="http://schemas.microsoft.com/office/powerpoint/2010/main" val="3289200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01051-7CAB-5297-61B1-1C457019DC6E}"/>
            </a:ext>
          </a:extLst>
        </p:cNvPr>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AF819C75-96C4-7B06-A13E-1C35F8027EBC}"/>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2801B3E8-C840-E307-3D60-BA9209CAA93E}"/>
              </a:ext>
            </a:extLst>
          </p:cNvPr>
          <p:cNvSpPr txBox="1">
            <a:spLocks/>
          </p:cNvSpPr>
          <p:nvPr/>
        </p:nvSpPr>
        <p:spPr>
          <a:xfrm>
            <a:off x="1419225" y="403860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Zeleno financiranje za alternativne turistične nastanitve na podeželju</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1711125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DE5D6E-F12A-6E97-940B-AB11646FAC15}"/>
              </a:ext>
            </a:extLst>
          </p:cNvPr>
          <p:cNvSpPr>
            <a:spLocks noGrp="1"/>
          </p:cNvSpPr>
          <p:nvPr>
            <p:ph type="body" sz="quarter" idx="18"/>
          </p:nvPr>
        </p:nvSpPr>
        <p:spPr>
          <a:xfrm>
            <a:off x="903156" y="988429"/>
            <a:ext cx="10784019" cy="3849918"/>
          </a:xfrm>
        </p:spPr>
        <p:txBody>
          <a:bodyPr lIns="91440" tIns="45720" rIns="91440" bIns="45720" anchor="t"/>
          <a:lstStyle/>
          <a:p>
            <a:r>
              <a:rPr lang="en-US" sz="2100" b="1" dirty="0"/>
              <a:t>Razmišljate o tem, da bi svoje podjetje za podeželski turizem naredili bolj zeleno? </a:t>
            </a:r>
            <a:r>
              <a:rPr lang="en-US" sz="2100" dirty="0"/>
              <a:t>Ne glede na to, ali upravljate glamping, ekološko kočo ali kmetijo, države, kot so </a:t>
            </a:r>
            <a:r>
              <a:rPr lang="en-US" sz="2100" b="1" dirty="0"/>
              <a:t>Irska, Slovenija, Islandija, Nizozemska in Italija</a:t>
            </a:r>
            <a:r>
              <a:rPr lang="en-US" sz="2100" dirty="0"/>
              <a:t>, ponujajo </a:t>
            </a:r>
            <a:r>
              <a:rPr lang="en-US" sz="2100" i="1" dirty="0"/>
              <a:t>zelene subvencije in posojila, </a:t>
            </a:r>
            <a:r>
              <a:rPr lang="en-US" sz="2100" dirty="0"/>
              <a:t>da bi malim turističnim podjetjem pomagale postati bolj trajnostna.</a:t>
            </a:r>
            <a:endParaRPr lang="en-US" sz="2100" dirty="0">
              <a:ea typeface="Calibri"/>
              <a:cs typeface="Calibri"/>
            </a:endParaRPr>
          </a:p>
          <a:p>
            <a:r>
              <a:rPr lang="en-US" sz="2100" dirty="0"/>
              <a:t>Lahko pridobite sredstva za nadgradnje, kot so </a:t>
            </a:r>
            <a:r>
              <a:rPr lang="en-US" sz="2100" b="1" dirty="0"/>
              <a:t>sončni kolektorji, izolacija, toplotne črpalke ali celo ekološke certifikacije</a:t>
            </a:r>
            <a:r>
              <a:rPr lang="en-US" sz="2100" dirty="0"/>
              <a:t>. </a:t>
            </a:r>
            <a:endParaRPr lang="en-US" sz="2100" dirty="0">
              <a:ea typeface="Calibri"/>
              <a:cs typeface="Calibri"/>
            </a:endParaRPr>
          </a:p>
          <a:p>
            <a:r>
              <a:rPr lang="en-US" sz="2100" b="1" dirty="0">
                <a:solidFill>
                  <a:srgbClr val="E96751"/>
                </a:solidFill>
              </a:rPr>
              <a:t>Na primer, </a:t>
            </a:r>
            <a:r>
              <a:rPr lang="en-US" sz="2100" dirty="0"/>
              <a:t>irska agencija SEAI ponuja subvencije za energetsko nadgradnjo, slovenski Ekološki sklad podpira zelene prenove, Italija pa ima 500 milijonov evrov sredstev za bolj trajnostni turizem. Na Islandiji se podeželske gostišča lahko prijavijo za regionalne razvojne ali inovacijske sklade, Nizozemska pa ponuja velikodušne davčne olajšave in subvencije za energetsko učinkovite izboljšave.</a:t>
            </a:r>
            <a:endParaRPr lang="en-US" sz="2100" dirty="0">
              <a:ea typeface="Calibri"/>
              <a:cs typeface="Calibri"/>
            </a:endParaRPr>
          </a:p>
          <a:p>
            <a:r>
              <a:rPr lang="en-US" sz="2100" dirty="0"/>
              <a:t>Prehod na zeleno ni dober samo za planet – zmanjša tudi vaše stroške za energijo, izboljša vaš ugled pri ekološko ozaveščenih gostih in zagotovi prihodnost vašega podjetja. In najboljše od vsega? Mnoge od teh shem so prilagojene majhnim podeželskim turističnim nastanitvam, kot je vaša.</a:t>
            </a:r>
            <a:endParaRPr lang="en-US" sz="2100" dirty="0">
              <a:ea typeface="Calibri"/>
              <a:cs typeface="Calibri"/>
            </a:endParaRPr>
          </a:p>
          <a:p>
            <a:r>
              <a:rPr lang="en-US" sz="2100" dirty="0"/>
              <a:t>Raziskajmo, kaj je na voljo in kako lahko izkoristite te odlične priložnosti!</a:t>
            </a:r>
            <a:endParaRPr lang="en-US" sz="2100" dirty="0">
              <a:ea typeface="Calibri"/>
              <a:cs typeface="Calibri"/>
            </a:endParaRPr>
          </a:p>
          <a:p>
            <a:endParaRPr lang="en-IE" dirty="0"/>
          </a:p>
        </p:txBody>
      </p:sp>
      <p:sp>
        <p:nvSpPr>
          <p:cNvPr id="3" name="Text Placeholder 2">
            <a:extLst>
              <a:ext uri="{FF2B5EF4-FFF2-40B4-BE49-F238E27FC236}">
                <a16:creationId xmlns:a16="http://schemas.microsoft.com/office/drawing/2014/main" id="{2065E42C-C130-09F1-B204-22190E51918A}"/>
              </a:ext>
            </a:extLst>
          </p:cNvPr>
          <p:cNvSpPr>
            <a:spLocks noGrp="1"/>
          </p:cNvSpPr>
          <p:nvPr>
            <p:ph type="body" sz="quarter" idx="16"/>
          </p:nvPr>
        </p:nvSpPr>
        <p:spPr>
          <a:xfrm>
            <a:off x="798381" y="499100"/>
            <a:ext cx="10595237" cy="803654"/>
          </a:xfrm>
        </p:spPr>
        <p:txBody>
          <a:bodyPr/>
          <a:lstStyle/>
          <a:p>
            <a:r>
              <a:rPr lang="en-US" dirty="0"/>
              <a:t>Zelena sredstva za podeželsko alternativno turistično nastanitev</a:t>
            </a:r>
            <a:endParaRPr lang="en-IE" dirty="0"/>
          </a:p>
          <a:p>
            <a:endParaRPr lang="en-IE" dirty="0"/>
          </a:p>
        </p:txBody>
      </p:sp>
    </p:spTree>
    <p:extLst>
      <p:ext uri="{BB962C8B-B14F-4D97-AF65-F5344CB8AC3E}">
        <p14:creationId xmlns:p14="http://schemas.microsoft.com/office/powerpoint/2010/main" val="329175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48AE6-6CBE-DFDA-74CB-AD49793E37A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BE8ACDE-BA3C-915B-ACA3-75AC000C9B82}"/>
              </a:ext>
            </a:extLst>
          </p:cNvPr>
          <p:cNvSpPr>
            <a:spLocks noGrp="1"/>
          </p:cNvSpPr>
          <p:nvPr>
            <p:ph type="body" sz="quarter" idx="18"/>
          </p:nvPr>
        </p:nvSpPr>
        <p:spPr>
          <a:xfrm>
            <a:off x="3676252" y="1711957"/>
            <a:ext cx="7534674" cy="3849918"/>
          </a:xfrm>
        </p:spPr>
        <p:txBody>
          <a:bodyPr/>
          <a:lstStyle/>
          <a:p>
            <a:pPr>
              <a:lnSpc>
                <a:spcPct val="100000"/>
              </a:lnSpc>
              <a:spcBef>
                <a:spcPts val="0"/>
              </a:spcBef>
              <a:spcAft>
                <a:spcPts val="600"/>
              </a:spcAft>
            </a:pPr>
            <a:r>
              <a:rPr lang="en-US" sz="2800" b="1" dirty="0">
                <a:solidFill>
                  <a:srgbClr val="459597"/>
                </a:solidFill>
                <a:hlinkClick r:id="rId2">
                  <a:extLst>
                    <a:ext uri="{A12FA001-AC4F-418D-AE19-62706E023703}">
                      <ahyp:hlinkClr xmlns:ahyp="http://schemas.microsoft.com/office/drawing/2018/hyperlinkcolor" val="tx"/>
                    </a:ext>
                  </a:extLst>
                </a:hlinkClick>
              </a:rPr>
              <a:t>Sklad za zaščito turističnih znamenitosti </a:t>
            </a:r>
            <a:r>
              <a:rPr lang="en-US" dirty="0"/>
              <a:t>(</a:t>
            </a:r>
            <a:r>
              <a:rPr lang="en-US" dirty="0" err="1"/>
              <a:t>Framkvæmdasjóður ferðamannastaða</a:t>
            </a:r>
            <a:r>
              <a:rPr lang="en-US" dirty="0"/>
              <a:t>)</a:t>
            </a:r>
          </a:p>
          <a:p>
            <a:pPr>
              <a:lnSpc>
                <a:spcPct val="100000"/>
              </a:lnSpc>
              <a:spcBef>
                <a:spcPts val="0"/>
              </a:spcBef>
              <a:spcAft>
                <a:spcPts val="600"/>
              </a:spcAft>
            </a:pPr>
            <a:r>
              <a:rPr lang="en-IE" dirty="0"/>
              <a:t>Nudi subvencije za </a:t>
            </a:r>
            <a:r>
              <a:rPr lang="en-IE" b="1" dirty="0"/>
              <a:t>razvoj in vzdrževanje infrastrukture za obiskovalce</a:t>
            </a:r>
            <a:r>
              <a:rPr lang="en-IE" dirty="0"/>
              <a:t>, </a:t>
            </a:r>
            <a:r>
              <a:rPr lang="en-US" dirty="0"/>
              <a:t>kot so poti, promenade, razgledne točke, sistemi za ravnanje z odpadki in sanitarije, da </a:t>
            </a:r>
            <a:r>
              <a:rPr lang="en-US" dirty="0" err="1"/>
              <a:t>se čim bolj zmanjša </a:t>
            </a:r>
            <a:r>
              <a:rPr lang="en-IE" b="1" dirty="0"/>
              <a:t>vpliv na okolje.</a:t>
            </a:r>
          </a:p>
          <a:p>
            <a:pPr>
              <a:lnSpc>
                <a:spcPct val="100000"/>
              </a:lnSpc>
              <a:spcBef>
                <a:spcPts val="0"/>
              </a:spcBef>
              <a:spcAft>
                <a:spcPts val="600"/>
              </a:spcAft>
            </a:pPr>
            <a:r>
              <a:rPr lang="en-IE" b="1" dirty="0"/>
              <a:t>Za </a:t>
            </a:r>
            <a:r>
              <a:rPr lang="en-IE" dirty="0"/>
              <a:t>občine, lastnike zemljišč, turistične ponudnike, razvijalce glampinga in počitniških hišic. Prednost imajo projekti, ki </a:t>
            </a:r>
            <a:r>
              <a:rPr lang="en-IE" b="1" dirty="0"/>
              <a:t>varujejo naravo, izboljšujejo varnost </a:t>
            </a:r>
            <a:r>
              <a:rPr lang="en-IE" dirty="0"/>
              <a:t>ali </a:t>
            </a:r>
            <a:r>
              <a:rPr lang="en-IE" dirty="0">
                <a:solidFill>
                  <a:srgbClr val="E96751"/>
                </a:solidFill>
                <a:hlinkClick r:id="rId3">
                  <a:extLst>
                    <a:ext uri="{A12FA001-AC4F-418D-AE19-62706E023703}">
                      <ahyp:hlinkClr xmlns:ahyp="http://schemas.microsoft.com/office/drawing/2018/hyperlinkcolor" val="tx"/>
                    </a:ext>
                  </a:extLst>
                </a:hlinkClick>
              </a:rPr>
              <a:t>razporedijo turistične tokove</a:t>
            </a:r>
            <a:r>
              <a:rPr lang="en-IE" dirty="0"/>
              <a:t>.</a:t>
            </a:r>
          </a:p>
          <a:p>
            <a:pPr>
              <a:lnSpc>
                <a:spcPct val="100000"/>
              </a:lnSpc>
              <a:spcBef>
                <a:spcPts val="0"/>
              </a:spcBef>
              <a:spcAft>
                <a:spcPts val="600"/>
              </a:spcAft>
            </a:pPr>
            <a:r>
              <a:rPr lang="en-US" b="1" dirty="0">
                <a:solidFill>
                  <a:srgbClr val="E96751"/>
                </a:solidFill>
              </a:rPr>
              <a:t>Primer</a:t>
            </a:r>
            <a:r>
              <a:rPr lang="en-US" dirty="0">
                <a:solidFill>
                  <a:srgbClr val="E96751"/>
                </a:solidFill>
              </a:rPr>
              <a:t>: </a:t>
            </a:r>
            <a:r>
              <a:rPr lang="en-US" dirty="0"/>
              <a:t>Ekološka namestitev na zasebnem zemljišču namesti trajnostne poti in označbe.</a:t>
            </a:r>
          </a:p>
          <a:p>
            <a:pPr>
              <a:lnSpc>
                <a:spcPct val="100000"/>
              </a:lnSpc>
              <a:spcBef>
                <a:spcPts val="0"/>
              </a:spcBef>
              <a:spcAft>
                <a:spcPts val="600"/>
              </a:spcAft>
            </a:pPr>
            <a:endParaRPr lang="en-IE" dirty="0"/>
          </a:p>
        </p:txBody>
      </p:sp>
      <p:sp>
        <p:nvSpPr>
          <p:cNvPr id="5" name="Text Placeholder 4">
            <a:extLst>
              <a:ext uri="{FF2B5EF4-FFF2-40B4-BE49-F238E27FC236}">
                <a16:creationId xmlns:a16="http://schemas.microsoft.com/office/drawing/2014/main" id="{BAC5A896-B3EF-003B-6BE4-6E282B661C38}"/>
              </a:ext>
            </a:extLst>
          </p:cNvPr>
          <p:cNvSpPr>
            <a:spLocks noGrp="1"/>
          </p:cNvSpPr>
          <p:nvPr>
            <p:ph type="body" sz="quarter" idx="16"/>
          </p:nvPr>
        </p:nvSpPr>
        <p:spPr>
          <a:xfrm>
            <a:off x="3562350" y="936084"/>
            <a:ext cx="10595237" cy="803654"/>
          </a:xfrm>
        </p:spPr>
        <p:txBody>
          <a:bodyPr/>
          <a:lstStyle/>
          <a:p>
            <a:r>
              <a:rPr lang="en-IE" sz="4000" dirty="0">
                <a:solidFill>
                  <a:srgbClr val="00B050"/>
                </a:solidFill>
              </a:rPr>
              <a:t>Zelene subvencije in financiranje (Islandija)</a:t>
            </a:r>
          </a:p>
        </p:txBody>
      </p:sp>
      <p:pic>
        <p:nvPicPr>
          <p:cNvPr id="3" name="Picture 2">
            <a:extLst>
              <a:ext uri="{FF2B5EF4-FFF2-40B4-BE49-F238E27FC236}">
                <a16:creationId xmlns:a16="http://schemas.microsoft.com/office/drawing/2014/main" id="{B652714A-3413-1C07-F73B-0B3BB9C02395}"/>
              </a:ext>
            </a:extLst>
          </p:cNvPr>
          <p:cNvPicPr>
            <a:picLocks noChangeAspect="1"/>
          </p:cNvPicPr>
          <p:nvPr/>
        </p:nvPicPr>
        <p:blipFill>
          <a:blip r:embed="rId4"/>
          <a:stretch>
            <a:fillRect/>
          </a:stretch>
        </p:blipFill>
        <p:spPr>
          <a:xfrm>
            <a:off x="432487" y="2257425"/>
            <a:ext cx="2396438" cy="2562614"/>
          </a:xfrm>
          <a:prstGeom prst="rect">
            <a:avLst/>
          </a:prstGeom>
        </p:spPr>
      </p:pic>
      <p:pic>
        <p:nvPicPr>
          <p:cNvPr id="8" name="Picture 7" descr="A blue and red flag&#10;&#10;AI-generated content may be incorrect.">
            <a:extLst>
              <a:ext uri="{FF2B5EF4-FFF2-40B4-BE49-F238E27FC236}">
                <a16:creationId xmlns:a16="http://schemas.microsoft.com/office/drawing/2014/main" id="{A0EF1856-5155-20D3-E58F-F15150A59F1C}"/>
              </a:ext>
            </a:extLst>
          </p:cNvPr>
          <p:cNvPicPr>
            <a:picLocks noChangeAspect="1"/>
          </p:cNvPicPr>
          <p:nvPr/>
        </p:nvPicPr>
        <p:blipFill>
          <a:blip r:embed="rId5"/>
          <a:srcRect l="3833" t="19167" b="19500"/>
          <a:stretch>
            <a:fillRect/>
          </a:stretch>
        </p:blipFill>
        <p:spPr>
          <a:xfrm>
            <a:off x="542923" y="616354"/>
            <a:ext cx="2257826" cy="1440000"/>
          </a:xfrm>
          <a:prstGeom prst="rect">
            <a:avLst/>
          </a:prstGeom>
        </p:spPr>
      </p:pic>
      <p:grpSp>
        <p:nvGrpSpPr>
          <p:cNvPr id="2" name="Group 1">
            <a:extLst>
              <a:ext uri="{FF2B5EF4-FFF2-40B4-BE49-F238E27FC236}">
                <a16:creationId xmlns:a16="http://schemas.microsoft.com/office/drawing/2014/main" id="{DC263D9D-D806-0ADC-0D48-3B00C56DA49A}"/>
              </a:ext>
            </a:extLst>
          </p:cNvPr>
          <p:cNvGrpSpPr/>
          <p:nvPr/>
        </p:nvGrpSpPr>
        <p:grpSpPr>
          <a:xfrm>
            <a:off x="2927402" y="1739738"/>
            <a:ext cx="720674" cy="861774"/>
            <a:chOff x="1015048" y="996928"/>
            <a:chExt cx="1016952" cy="1216059"/>
          </a:xfrm>
        </p:grpSpPr>
        <p:sp>
          <p:nvSpPr>
            <p:cNvPr id="4" name="Oval 3">
              <a:extLst>
                <a:ext uri="{FF2B5EF4-FFF2-40B4-BE49-F238E27FC236}">
                  <a16:creationId xmlns:a16="http://schemas.microsoft.com/office/drawing/2014/main" id="{BA42CC61-9C88-0B3B-B92F-011E2981D13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B8F2D764-8886-AF1A-10FC-A64E2B3075E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1858869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7C61B-175F-1843-0921-98432BAAF2E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4AA188C-7ECC-3D33-BD33-BFD97B1FFCFC}"/>
              </a:ext>
            </a:extLst>
          </p:cNvPr>
          <p:cNvSpPr>
            <a:spLocks noGrp="1"/>
          </p:cNvSpPr>
          <p:nvPr>
            <p:ph type="body" sz="quarter" idx="18"/>
          </p:nvPr>
        </p:nvSpPr>
        <p:spPr>
          <a:xfrm>
            <a:off x="2942826" y="574260"/>
            <a:ext cx="8601474" cy="3849918"/>
          </a:xfrm>
        </p:spPr>
        <p:txBody>
          <a:bodyPr lIns="91440" tIns="45720" rIns="91440" bIns="45720" anchor="t"/>
          <a:lstStyle/>
          <a:p>
            <a:r>
              <a:rPr lang="en-IE" sz="2000" b="1" dirty="0">
                <a:solidFill>
                  <a:srgbClr val="E96751"/>
                </a:solidFill>
              </a:rPr>
              <a:t>Primer</a:t>
            </a:r>
            <a:r>
              <a:rPr lang="en-IE" sz="2000" dirty="0">
                <a:solidFill>
                  <a:srgbClr val="E96751"/>
                </a:solidFill>
              </a:rPr>
              <a:t>: </a:t>
            </a:r>
            <a:r>
              <a:rPr lang="en-IE" sz="2000" dirty="0"/>
              <a:t>Leta 2013 je </a:t>
            </a:r>
            <a:r>
              <a:rPr lang="en-IE" sz="2000" b="1" err="1"/>
              <a:t>Hveravellir</a:t>
            </a:r>
            <a:r>
              <a:rPr lang="en-IE" sz="2000" b="1" dirty="0"/>
              <a:t> </a:t>
            </a:r>
            <a:r>
              <a:rPr lang="en-IE" sz="2000" dirty="0"/>
              <a:t>prejel</a:t>
            </a:r>
            <a:r>
              <a:rPr lang="en-IE" sz="2000" b="1" dirty="0"/>
              <a:t> 10 milijonov ISK (približno</a:t>
            </a:r>
            <a:r>
              <a:rPr lang="en-IE" sz="2000" dirty="0"/>
              <a:t> 60.000 EUR) za namestitev </a:t>
            </a:r>
            <a:r>
              <a:rPr lang="en-IE" sz="2000" b="1" dirty="0"/>
              <a:t>geotermalnih energetskih in vodnih sistemov. </a:t>
            </a:r>
            <a:r>
              <a:rPr lang="en-IE" sz="2000" dirty="0"/>
              <a:t>Na desetine vpisov letno:</a:t>
            </a:r>
            <a:br>
              <a:rPr lang="en-IE" sz="2000" dirty="0"/>
            </a:br>
            <a:r>
              <a:rPr lang="en-IE" sz="2000" dirty="0"/>
              <a:t>  • Med letoma 2012 in 2020 </a:t>
            </a:r>
            <a:r>
              <a:rPr lang="en-IE" sz="2000" dirty="0">
                <a:solidFill>
                  <a:srgbClr val="E96751"/>
                </a:solidFill>
                <a:hlinkClick r:id="rId2">
                  <a:extLst>
                    <a:ext uri="{A12FA001-AC4F-418D-AE19-62706E023703}">
                      <ahyp:hlinkClr xmlns:ahyp="http://schemas.microsoft.com/office/drawing/2018/hyperlinkcolor" val="tx"/>
                    </a:ext>
                  </a:extLst>
                </a:hlinkClick>
              </a:rPr>
              <a:t>je bilo financiranih </a:t>
            </a:r>
            <a:r>
              <a:rPr lang="en-IE" sz="2000" dirty="0"/>
              <a:t>več kot</a:t>
            </a:r>
            <a:r>
              <a:rPr lang="en-IE" sz="2000" dirty="0">
                <a:solidFill>
                  <a:srgbClr val="E96751"/>
                </a:solidFill>
                <a:hlinkClick r:id="rId2">
                  <a:extLst>
                    <a:ext uri="{A12FA001-AC4F-418D-AE19-62706E023703}">
                      <ahyp:hlinkClr xmlns:ahyp="http://schemas.microsoft.com/office/drawing/2018/hyperlinkcolor" val="tx"/>
                    </a:ext>
                  </a:extLst>
                </a:hlinkClick>
              </a:rPr>
              <a:t> 700 projektov </a:t>
            </a:r>
            <a:r>
              <a:rPr lang="en-IE" sz="2000" dirty="0"/>
              <a:t>(5,5 milijarde ISK).</a:t>
            </a:r>
            <a:br>
              <a:rPr lang="en-IE" sz="2000" dirty="0"/>
            </a:br>
            <a:r>
              <a:rPr lang="en-IE" sz="2000" dirty="0"/>
              <a:t>  • Leta</a:t>
            </a:r>
            <a:r>
              <a:rPr lang="en-IE" sz="2000" dirty="0">
                <a:solidFill>
                  <a:srgbClr val="E96751"/>
                </a:solidFill>
                <a:hlinkClick r:id="rId3">
                  <a:extLst>
                    <a:ext uri="{A12FA001-AC4F-418D-AE19-62706E023703}">
                      <ahyp:hlinkClr xmlns:ahyp="http://schemas.microsoft.com/office/drawing/2018/hyperlinkcolor" val="tx"/>
                    </a:ext>
                  </a:extLst>
                </a:hlinkClick>
              </a:rPr>
              <a:t> 2021 </a:t>
            </a:r>
            <a:r>
              <a:rPr lang="en-IE" sz="2000" dirty="0"/>
              <a:t>je sklad zagotovil</a:t>
            </a:r>
            <a:r>
              <a:rPr lang="en-IE" sz="2000" b="1" dirty="0"/>
              <a:t> 65 milijonov ISK</a:t>
            </a:r>
            <a:r>
              <a:rPr lang="en-IE" sz="2000" dirty="0"/>
              <a:t> </a:t>
            </a:r>
            <a:endParaRPr lang="en-IE" sz="2000" dirty="0">
              <a:ea typeface="Calibri"/>
              <a:cs typeface="Calibri"/>
            </a:endParaRPr>
          </a:p>
          <a:p>
            <a:endParaRPr lang="en-IE" sz="2000" dirty="0">
              <a:ea typeface="Calibri"/>
              <a:cs typeface="Calibri"/>
            </a:endParaRPr>
          </a:p>
          <a:p>
            <a:r>
              <a:rPr lang="en-IE" sz="2000" b="1" dirty="0">
                <a:solidFill>
                  <a:srgbClr val="459597"/>
                </a:solidFill>
                <a:hlinkClick r:id="rId4">
                  <a:extLst>
                    <a:ext uri="{A12FA001-AC4F-418D-AE19-62706E023703}">
                      <ahyp:hlinkClr xmlns:ahyp="http://schemas.microsoft.com/office/drawing/2018/hyperlinkcolor" val="tx"/>
                    </a:ext>
                  </a:extLst>
                </a:hlinkClick>
              </a:rPr>
              <a:t>COSME – Prejšnja podpora zelenim posojilom</a:t>
            </a:r>
            <a:endParaRPr lang="en-IE" sz="2000" b="1">
              <a:solidFill>
                <a:srgbClr val="459597"/>
              </a:solidFill>
              <a:ea typeface="Calibri"/>
              <a:cs typeface="Calibri"/>
            </a:endParaRPr>
          </a:p>
          <a:p>
            <a:r>
              <a:rPr lang="en-IE" sz="2000" dirty="0"/>
              <a:t>V sodelovanju z EIF je pred letom 2020 prek </a:t>
            </a:r>
            <a:r>
              <a:rPr lang="en-IE" sz="2000" err="1"/>
              <a:t>Byggðastofnun</a:t>
            </a:r>
            <a:r>
              <a:rPr lang="en-IE" sz="2000" dirty="0"/>
              <a:t> podprl zelena posojila za 100 MSP, vključno s projekti na področju podeželskega turizma in okolja. </a:t>
            </a:r>
            <a:endParaRPr lang="en-IE" sz="2000" dirty="0">
              <a:ea typeface="Calibri"/>
              <a:cs typeface="Calibri"/>
            </a:endParaRPr>
          </a:p>
          <a:p>
            <a:r>
              <a:rPr lang="en-IE" sz="2000" b="1" dirty="0">
                <a:solidFill>
                  <a:srgbClr val="459597"/>
                </a:solidFill>
                <a:hlinkClick r:id="rId5">
                  <a:extLst>
                    <a:ext uri="{A12FA001-AC4F-418D-AE19-62706E023703}">
                      <ahyp:hlinkClr xmlns:ahyp="http://schemas.microsoft.com/office/drawing/2018/hyperlinkcolor" val="tx"/>
                    </a:ext>
                  </a:extLst>
                </a:hlinkClick>
              </a:rPr>
              <a:t>NIB – Posojila Byggðastofnun</a:t>
            </a:r>
            <a:endParaRPr lang="en-IE" sz="2000" b="1">
              <a:solidFill>
                <a:srgbClr val="459597"/>
              </a:solidFill>
              <a:ea typeface="Calibri"/>
              <a:cs typeface="Calibri"/>
            </a:endParaRPr>
          </a:p>
          <a:p>
            <a:r>
              <a:rPr lang="en-IE" sz="2000" dirty="0"/>
              <a:t>Dvostranska posojilna shema NIB z </a:t>
            </a:r>
            <a:r>
              <a:rPr lang="en-IE" sz="2000" err="1"/>
              <a:t>Byggðastofnun</a:t>
            </a:r>
            <a:r>
              <a:rPr lang="en-IE" sz="2000" dirty="0"/>
              <a:t> (npr. 12 milijonov EUR v letu 2015; skupaj 135 milijonov EUR) podpira </a:t>
            </a:r>
            <a:r>
              <a:rPr lang="en-IE" sz="2000" b="1" dirty="0"/>
              <a:t>naložbe MSP v ekološko infrastrukturo</a:t>
            </a:r>
            <a:r>
              <a:rPr lang="en-IE" sz="2000" dirty="0"/>
              <a:t>. </a:t>
            </a:r>
            <a:endParaRPr lang="en-IE" sz="2000" dirty="0">
              <a:ea typeface="Calibri"/>
              <a:cs typeface="Calibri"/>
            </a:endParaRPr>
          </a:p>
          <a:p>
            <a:r>
              <a:rPr lang="en-IE" sz="2000" b="1" dirty="0">
                <a:solidFill>
                  <a:srgbClr val="459597"/>
                </a:solidFill>
                <a:hlinkClick r:id="rId6">
                  <a:extLst>
                    <a:ext uri="{A12FA001-AC4F-418D-AE19-62706E023703}">
                      <ahyp:hlinkClr xmlns:ahyp="http://schemas.microsoft.com/office/drawing/2018/hyperlinkcolor" val="tx"/>
                    </a:ext>
                  </a:extLst>
                </a:hlinkClick>
              </a:rPr>
              <a:t>Nefco–EIF jamstvo za zelena MSP (vse nordijske države)</a:t>
            </a:r>
            <a:endParaRPr lang="en-IE" sz="2000" b="1">
              <a:solidFill>
                <a:srgbClr val="459597"/>
              </a:solidFill>
              <a:ea typeface="Calibri"/>
              <a:cs typeface="Calibri"/>
            </a:endParaRPr>
          </a:p>
          <a:p>
            <a:r>
              <a:rPr lang="en-IE" sz="2000" dirty="0"/>
              <a:t>Od marca 2025 jamstvo</a:t>
            </a:r>
            <a:r>
              <a:rPr lang="en-IE" sz="2000" b="1" dirty="0"/>
              <a:t> v višini 70 milijonov EUR </a:t>
            </a:r>
            <a:r>
              <a:rPr lang="en-IE" sz="2000" dirty="0"/>
              <a:t>prek InvestEU omogoča Nefco, da na Islandiji zagotavlja </a:t>
            </a:r>
            <a:r>
              <a:rPr lang="en-IE" sz="2000" b="1" dirty="0"/>
              <a:t>preferencialna zelena posojila</a:t>
            </a:r>
            <a:endParaRPr lang="en-IE" sz="2000" b="1">
              <a:ea typeface="Calibri"/>
              <a:cs typeface="Calibri"/>
            </a:endParaRPr>
          </a:p>
        </p:txBody>
      </p:sp>
      <p:pic>
        <p:nvPicPr>
          <p:cNvPr id="3" name="Picture 2">
            <a:extLst>
              <a:ext uri="{FF2B5EF4-FFF2-40B4-BE49-F238E27FC236}">
                <a16:creationId xmlns:a16="http://schemas.microsoft.com/office/drawing/2014/main" id="{67A1F3F9-AEDB-7BC2-E168-2DBA0DA5DDF3}"/>
              </a:ext>
            </a:extLst>
          </p:cNvPr>
          <p:cNvPicPr>
            <a:picLocks noChangeAspect="1"/>
          </p:cNvPicPr>
          <p:nvPr/>
        </p:nvPicPr>
        <p:blipFill>
          <a:blip r:embed="rId7"/>
          <a:stretch>
            <a:fillRect/>
          </a:stretch>
        </p:blipFill>
        <p:spPr>
          <a:xfrm>
            <a:off x="382153" y="2349896"/>
            <a:ext cx="1811000" cy="1936580"/>
          </a:xfrm>
          <a:prstGeom prst="rect">
            <a:avLst/>
          </a:prstGeom>
        </p:spPr>
      </p:pic>
      <p:grpSp>
        <p:nvGrpSpPr>
          <p:cNvPr id="2" name="Group 1">
            <a:extLst>
              <a:ext uri="{FF2B5EF4-FFF2-40B4-BE49-F238E27FC236}">
                <a16:creationId xmlns:a16="http://schemas.microsoft.com/office/drawing/2014/main" id="{7DB70B98-7CF3-B2C8-23E9-E38E26D66BEA}"/>
              </a:ext>
            </a:extLst>
          </p:cNvPr>
          <p:cNvGrpSpPr/>
          <p:nvPr/>
        </p:nvGrpSpPr>
        <p:grpSpPr>
          <a:xfrm>
            <a:off x="2175478" y="2281915"/>
            <a:ext cx="720674" cy="861774"/>
            <a:chOff x="1015048" y="996928"/>
            <a:chExt cx="1016952" cy="1216059"/>
          </a:xfrm>
        </p:grpSpPr>
        <p:sp>
          <p:nvSpPr>
            <p:cNvPr id="4" name="Oval 3">
              <a:extLst>
                <a:ext uri="{FF2B5EF4-FFF2-40B4-BE49-F238E27FC236}">
                  <a16:creationId xmlns:a16="http://schemas.microsoft.com/office/drawing/2014/main" id="{28F75152-1AAA-DCDB-B014-0880950C27D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0DDF0001-6983-676C-3001-7EEED7108FF3}"/>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grpSp>
        <p:nvGrpSpPr>
          <p:cNvPr id="11" name="Group 10">
            <a:extLst>
              <a:ext uri="{FF2B5EF4-FFF2-40B4-BE49-F238E27FC236}">
                <a16:creationId xmlns:a16="http://schemas.microsoft.com/office/drawing/2014/main" id="{10AC0D4B-2350-ED5E-9A94-DC6B6FFDC86A}"/>
              </a:ext>
            </a:extLst>
          </p:cNvPr>
          <p:cNvGrpSpPr/>
          <p:nvPr/>
        </p:nvGrpSpPr>
        <p:grpSpPr>
          <a:xfrm>
            <a:off x="2160978" y="3524618"/>
            <a:ext cx="720674" cy="861774"/>
            <a:chOff x="1015048" y="996928"/>
            <a:chExt cx="1016952" cy="1216059"/>
          </a:xfrm>
        </p:grpSpPr>
        <p:sp>
          <p:nvSpPr>
            <p:cNvPr id="12" name="Oval 11">
              <a:extLst>
                <a:ext uri="{FF2B5EF4-FFF2-40B4-BE49-F238E27FC236}">
                  <a16:creationId xmlns:a16="http://schemas.microsoft.com/office/drawing/2014/main" id="{897B17BC-E893-0888-1939-D5D8D6DCFD0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1D760FDF-C23B-4275-2A6F-F07EF80FC098}"/>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grpSp>
        <p:nvGrpSpPr>
          <p:cNvPr id="14" name="Group 13">
            <a:extLst>
              <a:ext uri="{FF2B5EF4-FFF2-40B4-BE49-F238E27FC236}">
                <a16:creationId xmlns:a16="http://schemas.microsoft.com/office/drawing/2014/main" id="{EF7736F4-7EDC-17B7-3263-99C0A96B4315}"/>
              </a:ext>
            </a:extLst>
          </p:cNvPr>
          <p:cNvGrpSpPr/>
          <p:nvPr/>
        </p:nvGrpSpPr>
        <p:grpSpPr>
          <a:xfrm>
            <a:off x="2193153" y="4791614"/>
            <a:ext cx="720674" cy="861774"/>
            <a:chOff x="1015048" y="996928"/>
            <a:chExt cx="1016952" cy="1216059"/>
          </a:xfrm>
        </p:grpSpPr>
        <p:sp>
          <p:nvSpPr>
            <p:cNvPr id="15" name="Oval 14">
              <a:extLst>
                <a:ext uri="{FF2B5EF4-FFF2-40B4-BE49-F238E27FC236}">
                  <a16:creationId xmlns:a16="http://schemas.microsoft.com/office/drawing/2014/main" id="{C06F5CF6-9C94-90AE-ACFD-39A112DF6BF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C7B56C4C-44B7-32A4-E180-1F190AABA95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2280458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2F66D-9F88-354B-C769-0A98A85CAB4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5E408D-4F31-0143-E20A-35BEAF010CD6}"/>
              </a:ext>
            </a:extLst>
          </p:cNvPr>
          <p:cNvSpPr>
            <a:spLocks noGrp="1"/>
          </p:cNvSpPr>
          <p:nvPr>
            <p:ph type="body" sz="quarter" idx="18"/>
          </p:nvPr>
        </p:nvSpPr>
        <p:spPr>
          <a:xfrm>
            <a:off x="5098219" y="463128"/>
            <a:ext cx="6565143" cy="2213420"/>
          </a:xfrm>
        </p:spPr>
        <p:txBody>
          <a:bodyPr/>
          <a:lstStyle/>
          <a:p>
            <a:r>
              <a:rPr lang="en-US" dirty="0"/>
              <a:t>Razmislite o pridružitvi </a:t>
            </a:r>
            <a:r>
              <a:rPr lang="en-US" dirty="0" err="1"/>
              <a:t>organizacijam</a:t>
            </a:r>
            <a:r>
              <a:rPr lang="en-US" dirty="0"/>
              <a:t> </a:t>
            </a:r>
            <a:r>
              <a:rPr lang="en-US" b="1" dirty="0">
                <a:solidFill>
                  <a:srgbClr val="E96751"/>
                </a:solidFill>
                <a:hlinkClick r:id="rId2">
                  <a:extLst>
                    <a:ext uri="{A12FA001-AC4F-418D-AE19-62706E023703}">
                      <ahyp:hlinkClr xmlns:ahyp="http://schemas.microsoft.com/office/drawing/2018/hyperlinkcolor" val="tx"/>
                    </a:ext>
                  </a:extLst>
                </a:hlinkClick>
              </a:rPr>
              <a:t>Iceland Tourism Cluster </a:t>
            </a:r>
            <a:r>
              <a:rPr lang="en-US" dirty="0"/>
              <a:t>ali lokalnim turističnim svetom (nekatere regije imajo turistične odbore). Mreženje vam lahko pomaga izvedeti več o ad hoc pobudah za financiranje. </a:t>
            </a:r>
          </a:p>
          <a:p>
            <a:r>
              <a:rPr lang="en-US" b="1" dirty="0">
                <a:solidFill>
                  <a:srgbClr val="E96751"/>
                </a:solidFill>
                <a:hlinkClick r:id="rId3">
                  <a:extLst>
                    <a:ext uri="{A12FA001-AC4F-418D-AE19-62706E023703}">
                      <ahyp:hlinkClr xmlns:ahyp="http://schemas.microsoft.com/office/drawing/2018/hyperlinkcolor" val="tx"/>
                    </a:ext>
                  </a:extLst>
                </a:hlinkClick>
              </a:rPr>
              <a:t>Business Iceland </a:t>
            </a:r>
            <a:r>
              <a:rPr lang="en-US" dirty="0"/>
              <a:t>(</a:t>
            </a:r>
            <a:r>
              <a:rPr lang="en-US" dirty="0" err="1"/>
              <a:t>Íslandsstofa</a:t>
            </a:r>
            <a:r>
              <a:rPr lang="en-US" dirty="0"/>
              <a:t>) se osredotoča na promocijo Islandije v tujini, vendar lahko kot podjetje izkoristite njihovo podporo pri trženju (pogosto imajo programe sodelovanja pri trženju, v okviru katerih lahko mala podjetja sodelujejo na sejmih pod nacionalno okriljem).</a:t>
            </a:r>
          </a:p>
        </p:txBody>
      </p:sp>
      <p:cxnSp>
        <p:nvCxnSpPr>
          <p:cNvPr id="7" name="Straight Connector 6">
            <a:extLst>
              <a:ext uri="{FF2B5EF4-FFF2-40B4-BE49-F238E27FC236}">
                <a16:creationId xmlns:a16="http://schemas.microsoft.com/office/drawing/2014/main" id="{4F9A4EF4-79C7-5F0D-1487-3CDA9FFC768D}"/>
              </a:ext>
            </a:extLst>
          </p:cNvPr>
          <p:cNvCxnSpPr/>
          <p:nvPr/>
        </p:nvCxnSpPr>
        <p:spPr>
          <a:xfrm>
            <a:off x="1290918" y="36400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754A5E7E-F0F1-0CF3-382B-6126667F5B5D}"/>
              </a:ext>
            </a:extLst>
          </p:cNvPr>
          <p:cNvSpPr txBox="1">
            <a:spLocks/>
          </p:cNvSpPr>
          <p:nvPr/>
        </p:nvSpPr>
        <p:spPr>
          <a:xfrm>
            <a:off x="5098219" y="3753969"/>
            <a:ext cx="6565143"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494949"/>
                </a:solidFill>
              </a:rPr>
              <a:t>Dovoljenja in načrtovanje: </a:t>
            </a:r>
            <a:r>
              <a:rPr lang="en-US" sz="2200" b="1" dirty="0">
                <a:solidFill>
                  <a:srgbClr val="E96751"/>
                </a:solidFill>
                <a:hlinkClick r:id="rId4">
                  <a:extLst>
                    <a:ext uri="{A12FA001-AC4F-418D-AE19-62706E023703}">
                      <ahyp:hlinkClr xmlns:ahyp="http://schemas.microsoft.com/office/drawing/2018/hyperlinkcolor" val="tx"/>
                    </a:ext>
                  </a:extLst>
                </a:hlinkClick>
              </a:rPr>
              <a:t>Islandski turistični urad </a:t>
            </a:r>
            <a:r>
              <a:rPr lang="en-US" sz="2200" dirty="0">
                <a:solidFill>
                  <a:srgbClr val="494949"/>
                </a:solidFill>
              </a:rPr>
              <a:t>(</a:t>
            </a:r>
            <a:r>
              <a:rPr lang="en-US" sz="2200" dirty="0" err="1">
                <a:solidFill>
                  <a:srgbClr val="494949"/>
                </a:solidFill>
              </a:rPr>
              <a:t>Ferðamálastofa</a:t>
            </a:r>
            <a:r>
              <a:rPr lang="en-US" sz="2200" dirty="0">
                <a:solidFill>
                  <a:srgbClr val="494949"/>
                </a:solidFill>
              </a:rPr>
              <a:t>) je glavna agencija, odgovorna za načrtovanje in upravljanje turizma na Islandiji. </a:t>
            </a:r>
          </a:p>
          <a:p>
            <a:pPr marL="0" indent="0"/>
            <a:r>
              <a:rPr lang="en-US" sz="2200" dirty="0">
                <a:solidFill>
                  <a:srgbClr val="494949"/>
                </a:solidFill>
              </a:rPr>
              <a:t>Ima različne naloge, med drugim izdaja licence za potovalne agencije in organizatorje potovanj, nadzoruje njihove dejavnosti in razvija načrte za upravljanje destinacij (DMP) za različne regije. </a:t>
            </a:r>
          </a:p>
        </p:txBody>
      </p:sp>
      <p:sp>
        <p:nvSpPr>
          <p:cNvPr id="13" name="Freeform 28">
            <a:extLst>
              <a:ext uri="{FF2B5EF4-FFF2-40B4-BE49-F238E27FC236}">
                <a16:creationId xmlns:a16="http://schemas.microsoft.com/office/drawing/2014/main" id="{64818C28-3B64-2F55-40C1-4602FAFAAEFF}"/>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8196E177-23A9-3303-AB90-72EE077F207E}"/>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Viri in podpora</a:t>
            </a:r>
          </a:p>
        </p:txBody>
      </p:sp>
      <p:sp>
        <p:nvSpPr>
          <p:cNvPr id="4" name="TextBox 3">
            <a:extLst>
              <a:ext uri="{FF2B5EF4-FFF2-40B4-BE49-F238E27FC236}">
                <a16:creationId xmlns:a16="http://schemas.microsoft.com/office/drawing/2014/main" id="{F752993E-8B68-596D-E73A-5123F45157E6}"/>
              </a:ext>
            </a:extLst>
          </p:cNvPr>
          <p:cNvSpPr txBox="1"/>
          <p:nvPr/>
        </p:nvSpPr>
        <p:spPr>
          <a:xfrm>
            <a:off x="1053897" y="1817014"/>
            <a:ext cx="3675375" cy="1569660"/>
          </a:xfrm>
          <a:prstGeom prst="rect">
            <a:avLst/>
          </a:prstGeom>
          <a:noFill/>
        </p:spPr>
        <p:txBody>
          <a:bodyPr wrap="square">
            <a:spAutoFit/>
          </a:bodyPr>
          <a:lstStyle/>
          <a:p>
            <a:pPr algn="ctr"/>
            <a:r>
              <a:rPr lang="en-US" sz="3200" b="1" dirty="0">
                <a:solidFill>
                  <a:srgbClr val="494949"/>
                </a:solidFill>
              </a:rPr>
              <a:t>Pobuda za turistični grozd Islandije</a:t>
            </a:r>
          </a:p>
          <a:p>
            <a:pPr algn="ctr"/>
            <a:r>
              <a:rPr lang="en-US" sz="3200" b="1" dirty="0">
                <a:solidFill>
                  <a:srgbClr val="494949"/>
                </a:solidFill>
              </a:rPr>
              <a:t>in Business Iceland</a:t>
            </a:r>
            <a:endParaRPr lang="en-IE" sz="3200" dirty="0">
              <a:solidFill>
                <a:srgbClr val="494949"/>
              </a:solidFill>
            </a:endParaRPr>
          </a:p>
        </p:txBody>
      </p:sp>
      <p:sp>
        <p:nvSpPr>
          <p:cNvPr id="5" name="TextBox 4">
            <a:extLst>
              <a:ext uri="{FF2B5EF4-FFF2-40B4-BE49-F238E27FC236}">
                <a16:creationId xmlns:a16="http://schemas.microsoft.com/office/drawing/2014/main" id="{BB21420A-A4F3-D19A-B1DA-52EF5B51CFA0}"/>
              </a:ext>
            </a:extLst>
          </p:cNvPr>
          <p:cNvSpPr txBox="1"/>
          <p:nvPr/>
        </p:nvSpPr>
        <p:spPr>
          <a:xfrm>
            <a:off x="1053897" y="4245871"/>
            <a:ext cx="3675375" cy="1077218"/>
          </a:xfrm>
          <a:prstGeom prst="rect">
            <a:avLst/>
          </a:prstGeom>
          <a:noFill/>
        </p:spPr>
        <p:txBody>
          <a:bodyPr wrap="square">
            <a:spAutoFit/>
          </a:bodyPr>
          <a:lstStyle/>
          <a:p>
            <a:pPr algn="ctr"/>
            <a:r>
              <a:rPr lang="en-US" sz="3200" b="1" dirty="0">
                <a:solidFill>
                  <a:srgbClr val="494949"/>
                </a:solidFill>
              </a:rPr>
              <a:t>Islandska agencija za načrtovanje turizma </a:t>
            </a:r>
            <a:endParaRPr lang="en-IE" sz="3200" dirty="0">
              <a:solidFill>
                <a:srgbClr val="494949"/>
              </a:solidFill>
            </a:endParaRPr>
          </a:p>
        </p:txBody>
      </p:sp>
    </p:spTree>
    <p:extLst>
      <p:ext uri="{BB962C8B-B14F-4D97-AF65-F5344CB8AC3E}">
        <p14:creationId xmlns:p14="http://schemas.microsoft.com/office/powerpoint/2010/main" val="2979973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21321-F7AC-FE36-C468-64795D10057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19EFE96-09EC-CB37-80CB-3D6FAE99C61B}"/>
              </a:ext>
            </a:extLst>
          </p:cNvPr>
          <p:cNvSpPr>
            <a:spLocks noGrp="1"/>
          </p:cNvSpPr>
          <p:nvPr>
            <p:ph type="body" sz="quarter" idx="18"/>
          </p:nvPr>
        </p:nvSpPr>
        <p:spPr>
          <a:xfrm>
            <a:off x="5175443" y="981751"/>
            <a:ext cx="6340282" cy="2213420"/>
          </a:xfrm>
        </p:spPr>
        <p:txBody>
          <a:bodyPr/>
          <a:lstStyle/>
          <a:p>
            <a:r>
              <a:rPr lang="en-US" dirty="0"/>
              <a:t>Vsaka islandska občina ima sklad za razvoj kulture ali podjetništva (pogosto majhen). Poleg tega </a:t>
            </a:r>
            <a:r>
              <a:rPr lang="en-US" b="1" dirty="0">
                <a:solidFill>
                  <a:srgbClr val="E96751"/>
                </a:solidFill>
                <a:hlinkClick r:id="rId2">
                  <a:extLst>
                    <a:ext uri="{A12FA001-AC4F-418D-AE19-62706E023703}">
                      <ahyp:hlinkClr xmlns:ahyp="http://schemas.microsoft.com/office/drawing/2018/hyperlinkcolor" val="tx"/>
                    </a:ext>
                  </a:extLst>
                </a:hlinkClick>
              </a:rPr>
              <a:t>islandska turistična organizacija </a:t>
            </a:r>
            <a:r>
              <a:rPr lang="en-US" dirty="0"/>
              <a:t>včasih dodeli </a:t>
            </a:r>
            <a:r>
              <a:rPr lang="en-US" b="1" dirty="0"/>
              <a:t>razvojne subvencije </a:t>
            </a:r>
            <a:r>
              <a:rPr lang="en-US" dirty="0"/>
              <a:t>za posebne turistične teme (npr. za izboljšanje dostopnosti ali inovativnosti v turizmu). Spremljajte obvestila Ministrstva za kulturo in podjetništvo (ki nadzira turizem) na </a:t>
            </a:r>
            <a:r>
              <a:rPr lang="en-US" dirty="0">
                <a:solidFill>
                  <a:srgbClr val="E96751"/>
                </a:solidFill>
                <a:hlinkClick r:id="rId3">
                  <a:extLst>
                    <a:ext uri="{A12FA001-AC4F-418D-AE19-62706E023703}">
                      <ahyp:hlinkClr xmlns:ahyp="http://schemas.microsoft.com/office/drawing/2018/hyperlinkcolor" val="tx"/>
                    </a:ext>
                  </a:extLst>
                </a:hlinkClick>
              </a:rPr>
              <a:t>spletni strani government</a:t>
            </a:r>
            <a:r>
              <a:rPr lang="en-US" dirty="0">
                <a:solidFill>
                  <a:srgbClr val="E96751"/>
                </a:solidFill>
              </a:rPr>
              <a:t>.</a:t>
            </a:r>
            <a:r>
              <a:rPr lang="en-US" dirty="0">
                <a:solidFill>
                  <a:srgbClr val="E96751"/>
                </a:solidFill>
                <a:hlinkClick r:id="rId3">
                  <a:extLst>
                    <a:ext uri="{A12FA001-AC4F-418D-AE19-62706E023703}">
                      <ahyp:hlinkClr xmlns:ahyp="http://schemas.microsoft.com/office/drawing/2018/hyperlinkcolor" val="tx"/>
                    </a:ext>
                  </a:extLst>
                </a:hlinkClick>
              </a:rPr>
              <a:t>is</a:t>
            </a:r>
            <a:r>
              <a:rPr lang="en-US" dirty="0">
                <a:solidFill>
                  <a:srgbClr val="E96751"/>
                </a:solidFill>
              </a:rPr>
              <a:t>.</a:t>
            </a:r>
          </a:p>
        </p:txBody>
      </p:sp>
      <p:cxnSp>
        <p:nvCxnSpPr>
          <p:cNvPr id="7" name="Straight Connector 6">
            <a:extLst>
              <a:ext uri="{FF2B5EF4-FFF2-40B4-BE49-F238E27FC236}">
                <a16:creationId xmlns:a16="http://schemas.microsoft.com/office/drawing/2014/main" id="{C3DDDCD7-F18D-50FE-FF07-6AEEFB47A0F2}"/>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3" name="Freeform 28">
            <a:extLst>
              <a:ext uri="{FF2B5EF4-FFF2-40B4-BE49-F238E27FC236}">
                <a16:creationId xmlns:a16="http://schemas.microsoft.com/office/drawing/2014/main" id="{0BF85034-955B-9EB2-0AF8-6C2319C0DFCD}"/>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214D52FC-8515-FD45-7F41-C9307A06E0C2}"/>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Viri in podpora</a:t>
            </a:r>
          </a:p>
        </p:txBody>
      </p:sp>
      <p:sp>
        <p:nvSpPr>
          <p:cNvPr id="4" name="TextBox 3">
            <a:extLst>
              <a:ext uri="{FF2B5EF4-FFF2-40B4-BE49-F238E27FC236}">
                <a16:creationId xmlns:a16="http://schemas.microsoft.com/office/drawing/2014/main" id="{CD0A1504-5A87-ADD3-C3D7-694836F5D910}"/>
              </a:ext>
            </a:extLst>
          </p:cNvPr>
          <p:cNvSpPr txBox="1"/>
          <p:nvPr/>
        </p:nvSpPr>
        <p:spPr>
          <a:xfrm>
            <a:off x="1053897" y="1817014"/>
            <a:ext cx="3675375" cy="1077218"/>
          </a:xfrm>
          <a:prstGeom prst="rect">
            <a:avLst/>
          </a:prstGeom>
          <a:noFill/>
        </p:spPr>
        <p:txBody>
          <a:bodyPr wrap="square">
            <a:spAutoFit/>
          </a:bodyPr>
          <a:lstStyle/>
          <a:p>
            <a:pPr algn="ctr"/>
            <a:r>
              <a:rPr lang="en-US" sz="3200" b="1" dirty="0">
                <a:solidFill>
                  <a:srgbClr val="494949"/>
                </a:solidFill>
              </a:rPr>
              <a:t>Islandska turistična organizacija</a:t>
            </a:r>
            <a:endParaRPr lang="en-IE" sz="3200" dirty="0">
              <a:solidFill>
                <a:srgbClr val="494949"/>
              </a:solidFill>
            </a:endParaRPr>
          </a:p>
        </p:txBody>
      </p:sp>
    </p:spTree>
    <p:extLst>
      <p:ext uri="{BB962C8B-B14F-4D97-AF65-F5344CB8AC3E}">
        <p14:creationId xmlns:p14="http://schemas.microsoft.com/office/powerpoint/2010/main" val="281965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Zaključili ste…             Modul 7 (2. del)</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Poiščite ustrezna sredstva</a:t>
            </a:r>
          </a:p>
          <a:p>
            <a:pPr algn="ctr">
              <a:lnSpc>
                <a:spcPts val="2520"/>
              </a:lnSpc>
            </a:pPr>
            <a:r>
              <a:rPr lang="en-IE" sz="2400" dirty="0">
                <a:solidFill>
                  <a:srgbClr val="414141"/>
                </a:solidFill>
              </a:rPr>
              <a:t>Islandija</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7 (3. del)</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Naložbe, vloge za subvencije in predstavitev vaše ideje</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Naslednje je...</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Dobro opravljeno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F9BF0-357B-0721-5EC0-4043B72115D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50AEB0C-A9F6-9008-6895-A6876C2DA721}"/>
              </a:ext>
            </a:extLst>
          </p:cNvPr>
          <p:cNvSpPr>
            <a:spLocks noGrp="1"/>
          </p:cNvSpPr>
          <p:nvPr>
            <p:ph type="body" sz="quarter" idx="17"/>
          </p:nvPr>
        </p:nvSpPr>
        <p:spPr/>
        <p:txBody>
          <a:bodyPr/>
          <a:lstStyle/>
          <a:p>
            <a:r>
              <a:rPr lang="en-IE" dirty="0"/>
              <a:t>07</a:t>
            </a:r>
          </a:p>
        </p:txBody>
      </p:sp>
      <p:sp>
        <p:nvSpPr>
          <p:cNvPr id="12" name="Text Placeholder 8">
            <a:extLst>
              <a:ext uri="{FF2B5EF4-FFF2-40B4-BE49-F238E27FC236}">
                <a16:creationId xmlns:a16="http://schemas.microsoft.com/office/drawing/2014/main" id="{0AE82DF7-D3FC-C644-3730-C8A8A1C2ED40}"/>
              </a:ext>
            </a:extLst>
          </p:cNvPr>
          <p:cNvSpPr>
            <a:spLocks noGrp="1"/>
          </p:cNvSpPr>
          <p:nvPr>
            <p:ph type="body" sz="quarter" idx="16"/>
          </p:nvPr>
        </p:nvSpPr>
        <p:spPr>
          <a:xfrm>
            <a:off x="352931" y="2487978"/>
            <a:ext cx="5282339" cy="3066422"/>
          </a:xfrm>
        </p:spPr>
        <p:txBody>
          <a:bodyPr/>
          <a:lstStyle/>
          <a:p>
            <a:r>
              <a:rPr lang="en-IE" sz="4000" b="1" dirty="0"/>
              <a:t>Možnosti financiranja na Islandiji</a:t>
            </a:r>
          </a:p>
          <a:p>
            <a:r>
              <a:rPr lang="en-IE" sz="2800" dirty="0"/>
              <a:t>Za alternativne turistične nastanitve</a:t>
            </a:r>
          </a:p>
        </p:txBody>
      </p:sp>
      <p:sp>
        <p:nvSpPr>
          <p:cNvPr id="15" name="TextBox 14">
            <a:extLst>
              <a:ext uri="{FF2B5EF4-FFF2-40B4-BE49-F238E27FC236}">
                <a16:creationId xmlns:a16="http://schemas.microsoft.com/office/drawing/2014/main" id="{9AE19F5D-9CA3-8FC9-2652-2B43A132A2B0}"/>
              </a:ext>
            </a:extLst>
          </p:cNvPr>
          <p:cNvSpPr txBox="1"/>
          <p:nvPr/>
        </p:nvSpPr>
        <p:spPr>
          <a:xfrm>
            <a:off x="159818" y="5069533"/>
            <a:ext cx="11863878" cy="1631216"/>
          </a:xfrm>
          <a:prstGeom prst="rect">
            <a:avLst/>
          </a:prstGeom>
          <a:noFill/>
        </p:spPr>
        <p:txBody>
          <a:bodyPr wrap="square" rtlCol="0">
            <a:spAutoFit/>
          </a:bodyPr>
          <a:lstStyle/>
          <a:p>
            <a:r>
              <a:rPr lang="en-US" sz="2000" dirty="0">
                <a:solidFill>
                  <a:srgbClr val="494949"/>
                </a:solidFill>
              </a:rPr>
              <a:t>Islandija ponuja vrsto možnosti financiranja za alternativni turizem, vključno z javnimi subvencijami za infrastrukturo, regionalnimi skladi „Uppbyggingarsjóður“, posojili za podeželje prek Byggðastofnun in podporo inovacijam iz Sklada za razvoj tehnologije. Sklad za zaščito turističnih znamenitosti in subvencije NATA prav tako podpirajo trajnostni turizem, medtem ko lokalne občine in banke zagotavljajo dodatno podporo. Vse to skupaj Islandijo naredi za močno okolje za zagon okolju prijaznih projektov glampinga in podeželskih namestitev.</a:t>
            </a:r>
            <a:endParaRPr lang="en-IE" sz="2000" dirty="0">
              <a:solidFill>
                <a:srgbClr val="494949"/>
              </a:solidFill>
            </a:endParaRPr>
          </a:p>
        </p:txBody>
      </p:sp>
      <p:pic>
        <p:nvPicPr>
          <p:cNvPr id="6" name="Picture Placeholder 5" descr="A blue and red flag&#10;&#10;AI-generated content may be incorrect.">
            <a:extLst>
              <a:ext uri="{FF2B5EF4-FFF2-40B4-BE49-F238E27FC236}">
                <a16:creationId xmlns:a16="http://schemas.microsoft.com/office/drawing/2014/main" id="{A8C25E09-4322-074D-EFF5-EBD6C8E31ACE}"/>
              </a:ext>
            </a:extLst>
          </p:cNvPr>
          <p:cNvPicPr>
            <a:picLocks noGrp="1" noChangeAspect="1"/>
          </p:cNvPicPr>
          <p:nvPr>
            <p:ph type="pic" sz="quarter" idx="19"/>
          </p:nvPr>
        </p:nvPicPr>
        <p:blipFill>
          <a:blip r:embed="rId2"/>
          <a:srcRect l="5231" t="15117" r="-5231" b="15441"/>
          <a:stretch>
            <a:fillRect/>
          </a:stretch>
        </p:blipFill>
        <p:spPr>
          <a:xfrm>
            <a:off x="5631710" y="516330"/>
            <a:ext cx="6560312" cy="4556399"/>
          </a:xfrm>
        </p:spPr>
      </p:pic>
    </p:spTree>
    <p:extLst>
      <p:ext uri="{BB962C8B-B14F-4D97-AF65-F5344CB8AC3E}">
        <p14:creationId xmlns:p14="http://schemas.microsoft.com/office/powerpoint/2010/main" val="4045904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7ECC8-4AAC-9FF4-F22D-DF5FBB1A03E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373ED95-3E15-D1E2-CA84-F88C2328A3B9}"/>
              </a:ext>
            </a:extLst>
          </p:cNvPr>
          <p:cNvSpPr>
            <a:spLocks noGrp="1"/>
          </p:cNvSpPr>
          <p:nvPr>
            <p:ph type="body" sz="quarter" idx="18"/>
          </p:nvPr>
        </p:nvSpPr>
        <p:spPr>
          <a:xfrm>
            <a:off x="795582" y="1679408"/>
            <a:ext cx="10600833" cy="3499183"/>
          </a:xfrm>
        </p:spPr>
        <p:txBody>
          <a:bodyPr lIns="91440" tIns="45720" rIns="91440" bIns="45720" anchor="t"/>
          <a:lstStyle/>
          <a:p>
            <a:pPr>
              <a:spcAft>
                <a:spcPts val="600"/>
              </a:spcAft>
            </a:pPr>
            <a:r>
              <a:rPr lang="en-US" sz="2100" dirty="0"/>
              <a:t>Financiranje zelenega turizma na Islandiji je v prvi vrsti usmerjeno v varstvo narave, regionalno razpršitev turizma in razvoj okoljske infrastrukture. </a:t>
            </a:r>
            <a:endParaRPr lang="en-US" sz="2100" dirty="0">
              <a:ea typeface="Calibri"/>
              <a:cs typeface="Calibri"/>
            </a:endParaRPr>
          </a:p>
          <a:p>
            <a:pPr>
              <a:spcAft>
                <a:spcPts val="600"/>
              </a:spcAft>
            </a:pPr>
            <a:endParaRPr lang="en-US" sz="2100" dirty="0">
              <a:ea typeface="Calibri"/>
              <a:cs typeface="Calibri"/>
            </a:endParaRPr>
          </a:p>
          <a:p>
            <a:pPr>
              <a:spcAft>
                <a:spcPts val="600"/>
              </a:spcAft>
            </a:pPr>
            <a:r>
              <a:rPr lang="en-US" sz="2100" dirty="0"/>
              <a:t>Glavni mehanizem podpore – </a:t>
            </a:r>
            <a:r>
              <a:rPr lang="en-IE" sz="2100" b="1" dirty="0">
                <a:hlinkClick r:id="rId2">
                  <a:extLst>
                    <a:ext uri="{A12FA001-AC4F-418D-AE19-62706E023703}">
                      <ahyp:hlinkClr xmlns:ahyp="http://schemas.microsoft.com/office/drawing/2018/hyperlinkcolor" val="tx"/>
                    </a:ext>
                  </a:extLst>
                </a:hlinkClick>
              </a:rPr>
              <a:t>Sklad za zaščito turističnih lokacij </a:t>
            </a:r>
            <a:r>
              <a:rPr lang="en-US" sz="2100" b="1" dirty="0">
                <a:hlinkClick r:id="rId2">
                  <a:extLst>
                    <a:ext uri="{A12FA001-AC4F-418D-AE19-62706E023703}">
                      <ahyp:hlinkClr xmlns:ahyp="http://schemas.microsoft.com/office/drawing/2018/hyperlinkcolor" val="tx"/>
                    </a:ext>
                  </a:extLst>
                </a:hlinkClick>
              </a:rPr>
              <a:t>Islandskega turističnega sveta </a:t>
            </a:r>
            <a:r>
              <a:rPr lang="en-US" sz="2100" dirty="0"/>
              <a:t>– financira poti, sisteme za ravnanje z odpadki, sanitarne bloke in naprave za obnovljivo energijo v bližini ali okoli turističnih lokacij. Čeprav sklad ni omejen na zasebna podjetja, neposredno koristi kočam in glamping lokacijam, ki delujejo v bližini zaščitenih krajin. </a:t>
            </a:r>
            <a:endParaRPr lang="en-US" sz="2100" dirty="0">
              <a:ea typeface="Calibri"/>
              <a:cs typeface="Calibri"/>
            </a:endParaRPr>
          </a:p>
          <a:p>
            <a:pPr>
              <a:spcAft>
                <a:spcPts val="600"/>
              </a:spcAft>
            </a:pPr>
            <a:endParaRPr lang="en-US" sz="2100" dirty="0">
              <a:ea typeface="Calibri"/>
              <a:cs typeface="Calibri"/>
            </a:endParaRPr>
          </a:p>
          <a:p>
            <a:pPr>
              <a:spcAft>
                <a:spcPts val="600"/>
              </a:spcAft>
            </a:pPr>
            <a:r>
              <a:rPr lang="en-US" sz="2100" dirty="0"/>
              <a:t>Druga podpora prihaja iz </a:t>
            </a:r>
            <a:r>
              <a:rPr lang="en-US" sz="2100" b="1" dirty="0"/>
              <a:t>nordijskih in EU podprtih zelenih garancij za posojila, </a:t>
            </a:r>
            <a:r>
              <a:rPr lang="en-US" sz="2100" dirty="0"/>
              <a:t>ki omogočajo malim in srednjim podjetjem na podeželju dostop do cenovno dostopnega financiranja za geotermalne energetske sisteme, ekološko gradnjo in rešitve za namestitev zunaj omrežja. Da bi se uskladili s prioritetami financiranja Islandije, mora vaš projekt temeljiti na </a:t>
            </a:r>
            <a:r>
              <a:rPr lang="en-US" sz="2100" b="1" dirty="0"/>
              <a:t>ekološki občutljivosti in trajnosti, specifični za lokacijo</a:t>
            </a:r>
            <a:r>
              <a:rPr lang="en-US" sz="2100" dirty="0"/>
              <a:t>. </a:t>
            </a:r>
            <a:endParaRPr lang="en-IE" sz="2100">
              <a:ea typeface="Calibri"/>
              <a:cs typeface="Calibri"/>
            </a:endParaRPr>
          </a:p>
        </p:txBody>
      </p:sp>
      <p:sp>
        <p:nvSpPr>
          <p:cNvPr id="6" name="Text Placeholder 5">
            <a:extLst>
              <a:ext uri="{FF2B5EF4-FFF2-40B4-BE49-F238E27FC236}">
                <a16:creationId xmlns:a16="http://schemas.microsoft.com/office/drawing/2014/main" id="{4DBD134B-893F-A74B-E574-DBE421F00D2C}"/>
              </a:ext>
            </a:extLst>
          </p:cNvPr>
          <p:cNvSpPr>
            <a:spLocks noGrp="1"/>
          </p:cNvSpPr>
          <p:nvPr>
            <p:ph type="body" sz="quarter" idx="16"/>
          </p:nvPr>
        </p:nvSpPr>
        <p:spPr>
          <a:xfrm>
            <a:off x="788656" y="158725"/>
            <a:ext cx="10614687" cy="803654"/>
          </a:xfrm>
        </p:spPr>
        <p:txBody>
          <a:bodyPr/>
          <a:lstStyle/>
          <a:p>
            <a:r>
              <a:rPr lang="en-IE" sz="3200" dirty="0"/>
              <a:t>Uvod: </a:t>
            </a:r>
            <a:r>
              <a:rPr lang="en-IE" sz="3200" b="0" dirty="0"/>
              <a:t>Islandije prednostne naloge financiranja</a:t>
            </a:r>
          </a:p>
          <a:p>
            <a:endParaRPr lang="en-IE" sz="3200" dirty="0"/>
          </a:p>
        </p:txBody>
      </p:sp>
      <p:sp>
        <p:nvSpPr>
          <p:cNvPr id="8" name="Text Placeholder 7">
            <a:extLst>
              <a:ext uri="{FF2B5EF4-FFF2-40B4-BE49-F238E27FC236}">
                <a16:creationId xmlns:a16="http://schemas.microsoft.com/office/drawing/2014/main" id="{98C58A6C-8716-F9F1-DAC5-D1F9C4A3B88A}"/>
              </a:ext>
            </a:extLst>
          </p:cNvPr>
          <p:cNvSpPr>
            <a:spLocks noGrp="1"/>
          </p:cNvSpPr>
          <p:nvPr>
            <p:ph type="body" sz="quarter" idx="19"/>
          </p:nvPr>
        </p:nvSpPr>
        <p:spPr>
          <a:xfrm>
            <a:off x="802510" y="770435"/>
            <a:ext cx="10970390" cy="803654"/>
          </a:xfrm>
        </p:spPr>
        <p:txBody>
          <a:bodyPr/>
          <a:lstStyle/>
          <a:p>
            <a:r>
              <a:rPr lang="en-IE" dirty="0"/>
              <a:t>Zeleni turizem, varstvo narave, regionalna razpršenost turizma, razvoj okoljske infrastrukture, ekološka občutljivost, trajnost, prilagojena lokaciji.</a:t>
            </a:r>
          </a:p>
        </p:txBody>
      </p:sp>
    </p:spTree>
    <p:extLst>
      <p:ext uri="{BB962C8B-B14F-4D97-AF65-F5344CB8AC3E}">
        <p14:creationId xmlns:p14="http://schemas.microsoft.com/office/powerpoint/2010/main" val="2193937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83011-07F8-3BFB-0D29-CC3C589C4E4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649C256-3165-9E8D-424F-057190BACD3E}"/>
              </a:ext>
            </a:extLst>
          </p:cNvPr>
          <p:cNvSpPr>
            <a:spLocks noGrp="1"/>
          </p:cNvSpPr>
          <p:nvPr>
            <p:ph type="body" sz="quarter" idx="18"/>
          </p:nvPr>
        </p:nvSpPr>
        <p:spPr>
          <a:xfrm>
            <a:off x="788656" y="1598512"/>
            <a:ext cx="10155569" cy="3499183"/>
          </a:xfrm>
        </p:spPr>
        <p:txBody>
          <a:bodyPr/>
          <a:lstStyle/>
          <a:p>
            <a:pPr>
              <a:spcAft>
                <a:spcPts val="600"/>
              </a:spcAft>
            </a:pPr>
            <a:r>
              <a:rPr lang="en-US" dirty="0"/>
              <a:t>Podjetja, ki </a:t>
            </a:r>
            <a:r>
              <a:rPr lang="en-US" b="1" dirty="0"/>
              <a:t>zmanjšujejo obremenitev naravnih območij </a:t>
            </a:r>
            <a:r>
              <a:rPr lang="en-US" dirty="0"/>
              <a:t>– z uporabo lesene poti, ukrepov za preprečevanje erozije ali sistemov za varčevanje z vodo – so primerna.</a:t>
            </a:r>
          </a:p>
          <a:p>
            <a:pPr>
              <a:spcAft>
                <a:spcPts val="600"/>
              </a:spcAft>
            </a:pPr>
            <a:r>
              <a:rPr lang="en-US" dirty="0"/>
              <a:t> </a:t>
            </a:r>
          </a:p>
          <a:p>
            <a:pPr>
              <a:spcAft>
                <a:spcPts val="600"/>
              </a:spcAft>
            </a:pPr>
            <a:r>
              <a:rPr lang="en-US" dirty="0"/>
              <a:t>Če poslujete v oddaljenem območju, pokažite, kako vaša nastanitev pomaga </a:t>
            </a:r>
            <a:r>
              <a:rPr lang="en-US" b="1" dirty="0"/>
              <a:t>razporediti turistične tokove stran od Reykjavíka </a:t>
            </a:r>
            <a:r>
              <a:rPr lang="en-US" dirty="0"/>
              <a:t>in hkrati ohranja občutljivo okolje Islandije.</a:t>
            </a:r>
          </a:p>
          <a:p>
            <a:pPr>
              <a:spcAft>
                <a:spcPts val="600"/>
              </a:spcAft>
            </a:pPr>
            <a:r>
              <a:rPr lang="en-US" dirty="0"/>
              <a:t> </a:t>
            </a:r>
          </a:p>
          <a:p>
            <a:pPr>
              <a:spcAft>
                <a:spcPts val="600"/>
              </a:spcAft>
            </a:pPr>
            <a:r>
              <a:rPr lang="en-US" dirty="0"/>
              <a:t>Sodelovanje z lokalnimi organi, upravitelji parkov ali vlaganje prošenj za sofinancirane okoljske izboljšave bo okrepilo vaš položaj. Projekti, ki izkazujejo inovativnost, obnovo in jasne okoljske koristi, imajo najboljše možnosti za pridobitev podpore.</a:t>
            </a:r>
          </a:p>
          <a:p>
            <a:pPr>
              <a:spcAft>
                <a:spcPts val="600"/>
              </a:spcAft>
            </a:pPr>
            <a:endParaRPr lang="en-IE" dirty="0"/>
          </a:p>
        </p:txBody>
      </p:sp>
      <p:sp>
        <p:nvSpPr>
          <p:cNvPr id="6" name="Text Placeholder 5">
            <a:extLst>
              <a:ext uri="{FF2B5EF4-FFF2-40B4-BE49-F238E27FC236}">
                <a16:creationId xmlns:a16="http://schemas.microsoft.com/office/drawing/2014/main" id="{19CB1A1F-17D6-3FA0-C519-9362DEB61052}"/>
              </a:ext>
            </a:extLst>
          </p:cNvPr>
          <p:cNvSpPr>
            <a:spLocks noGrp="1"/>
          </p:cNvSpPr>
          <p:nvPr>
            <p:ph type="body" sz="quarter" idx="16"/>
          </p:nvPr>
        </p:nvSpPr>
        <p:spPr>
          <a:xfrm>
            <a:off x="788656" y="510417"/>
            <a:ext cx="10614687" cy="803654"/>
          </a:xfrm>
        </p:spPr>
        <p:txBody>
          <a:bodyPr/>
          <a:lstStyle/>
          <a:p>
            <a:r>
              <a:rPr lang="en-IE" sz="3200" dirty="0"/>
              <a:t>Uvod: </a:t>
            </a:r>
            <a:r>
              <a:rPr lang="en-IE" sz="3200" b="0" dirty="0"/>
              <a:t>Prednostne naloge Islandije na področju financiranja</a:t>
            </a:r>
          </a:p>
          <a:p>
            <a:endParaRPr lang="en-IE" sz="3200" dirty="0"/>
          </a:p>
        </p:txBody>
      </p:sp>
    </p:spTree>
    <p:extLst>
      <p:ext uri="{BB962C8B-B14F-4D97-AF65-F5344CB8AC3E}">
        <p14:creationId xmlns:p14="http://schemas.microsoft.com/office/powerpoint/2010/main" val="292272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7E7B3-C471-7685-DB6F-DAF2E2B16A7C}"/>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2C96B0E8-C0DE-96F8-B5E7-70C15AF84510}"/>
              </a:ext>
            </a:extLst>
          </p:cNvPr>
          <p:cNvSpPr/>
          <p:nvPr/>
        </p:nvSpPr>
        <p:spPr>
          <a:xfrm>
            <a:off x="1232877" y="2495993"/>
            <a:ext cx="10029647" cy="427657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BA21803F-AEE9-2E9F-68E7-AE79788EC39A}"/>
              </a:ext>
            </a:extLst>
          </p:cNvPr>
          <p:cNvSpPr txBox="1">
            <a:spLocks/>
          </p:cNvSpPr>
          <p:nvPr/>
        </p:nvSpPr>
        <p:spPr>
          <a:xfrm>
            <a:off x="1976424" y="2611419"/>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Cilj: </a:t>
            </a:r>
            <a:r>
              <a:rPr lang="en-IE" sz="2200" b="1" dirty="0">
                <a:solidFill>
                  <a:srgbClr val="494949"/>
                </a:solidFill>
                <a:hlinkClick r:id="rId3">
                  <a:extLst>
                    <a:ext uri="{A12FA001-AC4F-418D-AE19-62706E023703}">
                      <ahyp:hlinkClr xmlns:ahyp="http://schemas.microsoft.com/office/drawing/2018/hyperlinkcolor" val="tx"/>
                    </a:ext>
                  </a:extLst>
                </a:hlinkClick>
              </a:rPr>
              <a:t>Sklad za zaščito turističnih znamenitosti </a:t>
            </a:r>
            <a:r>
              <a:rPr lang="en-US" sz="2200" b="1" dirty="0">
                <a:solidFill>
                  <a:srgbClr val="494949"/>
                </a:solidFill>
                <a:hlinkClick r:id="rId4">
                  <a:extLst>
                    <a:ext uri="{A12FA001-AC4F-418D-AE19-62706E023703}">
                      <ahyp:hlinkClr xmlns:ahyp="http://schemas.microsoft.com/office/drawing/2018/hyperlinkcolor" val="tx"/>
                    </a:ext>
                  </a:extLst>
                </a:hlinkClick>
              </a:rPr>
              <a:t>Islandskega turističnega sveta </a:t>
            </a:r>
            <a:r>
              <a:rPr lang="en-IE" sz="2200" dirty="0">
                <a:solidFill>
                  <a:srgbClr val="494949"/>
                </a:solidFill>
              </a:rPr>
              <a:t>(</a:t>
            </a:r>
            <a:r>
              <a:rPr lang="en-IE" sz="2200" dirty="0" err="1">
                <a:solidFill>
                  <a:srgbClr val="494949"/>
                </a:solidFill>
              </a:rPr>
              <a:t>Framkvæmdasjóður ferðamannastaða</a:t>
            </a:r>
            <a:r>
              <a:rPr lang="en-IE" sz="2200" dirty="0">
                <a:solidFill>
                  <a:srgbClr val="494949"/>
                </a:solidFill>
              </a:rPr>
              <a:t>) je sklad ali subvencija </a:t>
            </a:r>
            <a:r>
              <a:rPr lang="en-US" sz="2200" dirty="0">
                <a:solidFill>
                  <a:srgbClr val="494949"/>
                </a:solidFill>
              </a:rPr>
              <a:t>za</a:t>
            </a:r>
            <a:r>
              <a:rPr lang="en-IE" sz="2200" dirty="0">
                <a:solidFill>
                  <a:srgbClr val="494949"/>
                </a:solidFill>
              </a:rPr>
              <a:t> „turistične znamenitosti“</a:t>
            </a:r>
            <a:r>
              <a:rPr lang="en-US" sz="2200" dirty="0">
                <a:solidFill>
                  <a:srgbClr val="494949"/>
                </a:solidFill>
              </a:rPr>
              <a:t>, namenjen zaščiti, podpori in razvoju turističnih znamenitosti, infrastrukture, ohranjanju narave in kulturne dediščine. </a:t>
            </a:r>
          </a:p>
          <a:p>
            <a:pPr marL="0" indent="0">
              <a:spcAft>
                <a:spcPts val="600"/>
              </a:spcAft>
            </a:pPr>
            <a:r>
              <a:rPr lang="en-US" sz="2200" b="1" dirty="0">
                <a:solidFill>
                  <a:srgbClr val="494949"/>
                </a:solidFill>
              </a:rPr>
              <a:t>Izboljšanje dostopa in infrastrukture: </a:t>
            </a:r>
            <a:r>
              <a:rPr lang="en-US" sz="2200" dirty="0">
                <a:solidFill>
                  <a:srgbClr val="494949"/>
                </a:solidFill>
              </a:rPr>
              <a:t>Če delujete na podeželju v bližini priljubljenih naravnih znamenitosti (npr. slapov, geotermalnih izvirov, pohodniških poti), je vaš projekt morda upravičen do financiranja za:</a:t>
            </a:r>
          </a:p>
          <a:p>
            <a:pPr marL="0" indent="0">
              <a:spcAft>
                <a:spcPts val="600"/>
              </a:spcAft>
            </a:pPr>
            <a:r>
              <a:rPr lang="en-US" sz="2200" dirty="0">
                <a:solidFill>
                  <a:srgbClr val="494949"/>
                </a:solidFill>
              </a:rPr>
              <a:t>izboljšanje dostopnih cest ali </a:t>
            </a:r>
            <a:r>
              <a:rPr lang="en-US" sz="2200" b="1" dirty="0">
                <a:solidFill>
                  <a:srgbClr val="494949"/>
                </a:solidFill>
              </a:rPr>
              <a:t>pešpoti, </a:t>
            </a:r>
            <a:r>
              <a:rPr lang="en-US" sz="2200" dirty="0">
                <a:solidFill>
                  <a:srgbClr val="494949"/>
                </a:solidFill>
              </a:rPr>
              <a:t>ki vodijo do vaše nastanitve ali okoli nje. ustvarjanje ali vzdrževanje </a:t>
            </a:r>
            <a:r>
              <a:rPr lang="en-US" sz="2200" b="1" dirty="0">
                <a:solidFill>
                  <a:srgbClr val="494949"/>
                </a:solidFill>
              </a:rPr>
              <a:t>parkirišč, označb </a:t>
            </a:r>
            <a:r>
              <a:rPr lang="en-US" sz="2200" dirty="0">
                <a:solidFill>
                  <a:srgbClr val="494949"/>
                </a:solidFill>
              </a:rPr>
              <a:t>ali </a:t>
            </a:r>
            <a:r>
              <a:rPr lang="en-US" sz="2200" b="1" dirty="0">
                <a:solidFill>
                  <a:srgbClr val="494949"/>
                </a:solidFill>
              </a:rPr>
              <a:t>razglednih ploščadi. </a:t>
            </a:r>
            <a:r>
              <a:rPr lang="en-US" sz="2200" dirty="0">
                <a:solidFill>
                  <a:srgbClr val="494949"/>
                </a:solidFill>
              </a:rPr>
              <a:t>dodajanje varnostne infrastrukture, kot so </a:t>
            </a:r>
            <a:r>
              <a:rPr lang="en-US" sz="2200" b="1" dirty="0">
                <a:solidFill>
                  <a:srgbClr val="494949"/>
                </a:solidFill>
              </a:rPr>
              <a:t>ograje, razsvetljava </a:t>
            </a:r>
            <a:r>
              <a:rPr lang="en-US" sz="2200" dirty="0">
                <a:solidFill>
                  <a:srgbClr val="494949"/>
                </a:solidFill>
              </a:rPr>
              <a:t>ali </a:t>
            </a:r>
            <a:r>
              <a:rPr lang="en-US" sz="2200" b="1" dirty="0">
                <a:solidFill>
                  <a:srgbClr val="494949"/>
                </a:solidFill>
              </a:rPr>
              <a:t>izboljšave poti</a:t>
            </a:r>
            <a:r>
              <a:rPr lang="en-US" sz="2200" dirty="0">
                <a:solidFill>
                  <a:srgbClr val="494949"/>
                </a:solidFill>
              </a:rPr>
              <a:t>.</a:t>
            </a:r>
          </a:p>
          <a:p>
            <a:pPr marL="0" indent="0">
              <a:spcAft>
                <a:spcPts val="600"/>
              </a:spcAft>
            </a:pPr>
            <a:r>
              <a:rPr lang="en-US" sz="2200" dirty="0">
                <a:solidFill>
                  <a:srgbClr val="494949"/>
                </a:solidFill>
              </a:rPr>
              <a:t>To izboljša izkušnjo gostov in podpira </a:t>
            </a:r>
            <a:r>
              <a:rPr lang="en-US" sz="2000" dirty="0">
                <a:solidFill>
                  <a:srgbClr val="494949"/>
                </a:solidFill>
              </a:rPr>
              <a:t>trajnostni pretok obiskovalcev.</a:t>
            </a:r>
          </a:p>
        </p:txBody>
      </p:sp>
      <p:sp>
        <p:nvSpPr>
          <p:cNvPr id="33" name="Freeform 28">
            <a:extLst>
              <a:ext uri="{FF2B5EF4-FFF2-40B4-BE49-F238E27FC236}">
                <a16:creationId xmlns:a16="http://schemas.microsoft.com/office/drawing/2014/main" id="{2642F097-4F36-BD63-C9E1-B46A801130C9}"/>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F4815E3-4359-AD54-4642-1CA768A7DB9A}"/>
              </a:ext>
            </a:extLst>
          </p:cNvPr>
          <p:cNvSpPr txBox="1">
            <a:spLocks/>
          </p:cNvSpPr>
          <p:nvPr/>
        </p:nvSpPr>
        <p:spPr>
          <a:xfrm>
            <a:off x="1320974" y="85161"/>
            <a:ext cx="7339473" cy="1043135"/>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600" dirty="0">
                <a:hlinkClick r:id="rId4">
                  <a:extLst>
                    <a:ext uri="{A12FA001-AC4F-418D-AE19-62706E023703}">
                      <ahyp:hlinkClr xmlns:ahyp="http://schemas.microsoft.com/office/drawing/2018/hyperlinkcolor" val="tx"/>
                    </a:ext>
                  </a:extLst>
                </a:hlinkClick>
              </a:rPr>
              <a:t>Islandska turistična organizacija </a:t>
            </a:r>
            <a:r>
              <a:rPr lang="en-IE" sz="2600" dirty="0">
                <a:hlinkClick r:id="rId4">
                  <a:extLst>
                    <a:ext uri="{A12FA001-AC4F-418D-AE19-62706E023703}">
                      <ahyp:hlinkClr xmlns:ahyp="http://schemas.microsoft.com/office/drawing/2018/hyperlinkcolor" val="tx"/>
                    </a:ext>
                  </a:extLst>
                </a:hlinkClick>
              </a:rPr>
              <a:t>Sklad za zaščito turističnih znamenitosti</a:t>
            </a:r>
          </a:p>
          <a:p>
            <a:pPr>
              <a:spcBef>
                <a:spcPts val="0"/>
              </a:spcBef>
            </a:pPr>
            <a:r>
              <a:rPr lang="en-IE" sz="2400" i="1" dirty="0"/>
              <a:t>(</a:t>
            </a:r>
            <a:r>
              <a:rPr lang="en-IE" sz="2400" i="1" err="1"/>
              <a:t>Framkvæmdasjóður</a:t>
            </a:r>
            <a:r>
              <a:rPr lang="en-IE" sz="2400" i="1" dirty="0"/>
              <a:t> </a:t>
            </a:r>
            <a:r>
              <a:rPr lang="en-IE" sz="2400" i="1" err="1"/>
              <a:t>ferðamannastaða</a:t>
            </a:r>
            <a:r>
              <a:rPr lang="en-IE" sz="2400" i="1" dirty="0"/>
              <a:t>)</a:t>
            </a:r>
            <a:endParaRPr lang="en-US" sz="2400" i="1" dirty="0"/>
          </a:p>
        </p:txBody>
      </p:sp>
      <p:cxnSp>
        <p:nvCxnSpPr>
          <p:cNvPr id="16" name="Straight Connector 15">
            <a:extLst>
              <a:ext uri="{FF2B5EF4-FFF2-40B4-BE49-F238E27FC236}">
                <a16:creationId xmlns:a16="http://schemas.microsoft.com/office/drawing/2014/main" id="{3709AEA7-D867-9C62-47A5-B63BC0916825}"/>
              </a:ext>
            </a:extLst>
          </p:cNvPr>
          <p:cNvCxnSpPr/>
          <p:nvPr/>
        </p:nvCxnSpPr>
        <p:spPr>
          <a:xfrm>
            <a:off x="477458" y="372982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473998-3711-EC04-DA30-D49CF1C4882A}"/>
              </a:ext>
            </a:extLst>
          </p:cNvPr>
          <p:cNvCxnSpPr>
            <a:cxnSpLocks/>
          </p:cNvCxnSpPr>
          <p:nvPr/>
        </p:nvCxnSpPr>
        <p:spPr>
          <a:xfrm>
            <a:off x="458939" y="1123333"/>
            <a:ext cx="18519" cy="260649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A7EB6660-1EC2-BC99-BA2F-BF2D55E63F8B}"/>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1E5CCAF5-BB00-33EC-4736-369DFFA50AB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86B3EA76-BA1B-2CB6-30BC-197E34368D7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4" name="Graphic 3" descr="Target with solid fill">
            <a:extLst>
              <a:ext uri="{FF2B5EF4-FFF2-40B4-BE49-F238E27FC236}">
                <a16:creationId xmlns:a16="http://schemas.microsoft.com/office/drawing/2014/main" id="{E01F3ED2-AE21-1C55-0E68-6104158164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9687" y="2611419"/>
            <a:ext cx="633914" cy="633914"/>
          </a:xfrm>
          <a:prstGeom prst="rect">
            <a:avLst/>
          </a:prstGeom>
        </p:spPr>
      </p:pic>
      <p:sp>
        <p:nvSpPr>
          <p:cNvPr id="7" name="Flowchart: Alternate Process 6">
            <a:extLst>
              <a:ext uri="{FF2B5EF4-FFF2-40B4-BE49-F238E27FC236}">
                <a16:creationId xmlns:a16="http://schemas.microsoft.com/office/drawing/2014/main" id="{7F88A12F-D9D9-2B72-DB82-CC17B69BEBD4}"/>
              </a:ext>
            </a:extLst>
          </p:cNvPr>
          <p:cNvSpPr/>
          <p:nvPr/>
        </p:nvSpPr>
        <p:spPr>
          <a:xfrm>
            <a:off x="1035945" y="1245513"/>
            <a:ext cx="10131080" cy="1144102"/>
          </a:xfrm>
          <a:prstGeom prst="flowChartAlternateProcess">
            <a:avLst/>
          </a:prstGeom>
          <a:solidFill>
            <a:srgbClr val="3B7F8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Text Placeholder 5">
            <a:extLst>
              <a:ext uri="{FF2B5EF4-FFF2-40B4-BE49-F238E27FC236}">
                <a16:creationId xmlns:a16="http://schemas.microsoft.com/office/drawing/2014/main" id="{C0DEA3BA-7CB7-337D-7310-F00A0811474E}"/>
              </a:ext>
            </a:extLst>
          </p:cNvPr>
          <p:cNvSpPr txBox="1">
            <a:spLocks/>
          </p:cNvSpPr>
          <p:nvPr/>
        </p:nvSpPr>
        <p:spPr>
          <a:xfrm>
            <a:off x="1512183" y="1409840"/>
            <a:ext cx="9388142"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200" b="1" dirty="0">
                <a:solidFill>
                  <a:schemeClr val="bg1"/>
                </a:solidFill>
              </a:rPr>
              <a:t>Islandija ni članica EU, ampak del EGP </a:t>
            </a:r>
            <a:r>
              <a:rPr lang="en-US" sz="2200" dirty="0">
                <a:solidFill>
                  <a:schemeClr val="bg1"/>
                </a:solidFill>
              </a:rPr>
              <a:t>– ima cvetoči turistični sektor in nekaj podpore za podeželski in trajnostni turizem, vendar ima nekaj podpore za podeželski in trajnostni turizem.</a:t>
            </a:r>
          </a:p>
        </p:txBody>
      </p:sp>
      <p:pic>
        <p:nvPicPr>
          <p:cNvPr id="9" name="Picture 8">
            <a:extLst>
              <a:ext uri="{FF2B5EF4-FFF2-40B4-BE49-F238E27FC236}">
                <a16:creationId xmlns:a16="http://schemas.microsoft.com/office/drawing/2014/main" id="{D591B1CC-2216-8BD5-E9D4-F9BBE7A22444}"/>
              </a:ext>
            </a:extLst>
          </p:cNvPr>
          <p:cNvPicPr>
            <a:picLocks noChangeAspect="1"/>
          </p:cNvPicPr>
          <p:nvPr/>
        </p:nvPicPr>
        <p:blipFill>
          <a:blip r:embed="rId7"/>
          <a:srcRect r="8617" b="25770"/>
          <a:stretch>
            <a:fillRect/>
          </a:stretch>
        </p:blipFill>
        <p:spPr>
          <a:xfrm>
            <a:off x="8670355" y="55612"/>
            <a:ext cx="3487270" cy="1144102"/>
          </a:xfrm>
          <a:prstGeom prst="rect">
            <a:avLst/>
          </a:prstGeom>
        </p:spPr>
      </p:pic>
      <p:cxnSp>
        <p:nvCxnSpPr>
          <p:cNvPr id="11" name="Straight Connector 10">
            <a:extLst>
              <a:ext uri="{FF2B5EF4-FFF2-40B4-BE49-F238E27FC236}">
                <a16:creationId xmlns:a16="http://schemas.microsoft.com/office/drawing/2014/main" id="{1869FEC4-D7B6-1023-7496-A55CAFE0E7A8}"/>
              </a:ext>
            </a:extLst>
          </p:cNvPr>
          <p:cNvCxnSpPr>
            <a:cxnSpLocks/>
          </p:cNvCxnSpPr>
          <p:nvPr/>
        </p:nvCxnSpPr>
        <p:spPr>
          <a:xfrm flipV="1">
            <a:off x="464563" y="1798514"/>
            <a:ext cx="571382" cy="4818"/>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096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08A1A-32DB-8D3C-84AB-31D06D1FBE57}"/>
            </a:ext>
          </a:extLst>
        </p:cNvPr>
        <p:cNvGrpSpPr/>
        <p:nvPr/>
      </p:nvGrpSpPr>
      <p:grpSpPr>
        <a:xfrm>
          <a:off x="0" y="0"/>
          <a:ext cx="0" cy="0"/>
          <a:chOff x="0" y="0"/>
          <a:chExt cx="0" cy="0"/>
        </a:xfrm>
      </p:grpSpPr>
      <p:sp>
        <p:nvSpPr>
          <p:cNvPr id="33" name="Freeform 28">
            <a:extLst>
              <a:ext uri="{FF2B5EF4-FFF2-40B4-BE49-F238E27FC236}">
                <a16:creationId xmlns:a16="http://schemas.microsoft.com/office/drawing/2014/main" id="{662271C4-90DC-EA7F-F9FD-295AA605C287}"/>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 name="Flowchart: Alternate Process 1">
            <a:extLst>
              <a:ext uri="{FF2B5EF4-FFF2-40B4-BE49-F238E27FC236}">
                <a16:creationId xmlns:a16="http://schemas.microsoft.com/office/drawing/2014/main" id="{A3039701-399D-168D-4D1B-2370C131C32C}"/>
              </a:ext>
            </a:extLst>
          </p:cNvPr>
          <p:cNvSpPr/>
          <p:nvPr/>
        </p:nvSpPr>
        <p:spPr>
          <a:xfrm>
            <a:off x="1043979" y="1235907"/>
            <a:ext cx="10029647" cy="349151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F975DFD3-6CD5-6335-2E3A-6DA7208C9EE3}"/>
              </a:ext>
            </a:extLst>
          </p:cNvPr>
          <p:cNvSpPr txBox="1">
            <a:spLocks/>
          </p:cNvSpPr>
          <p:nvPr/>
        </p:nvSpPr>
        <p:spPr>
          <a:xfrm>
            <a:off x="1876980" y="1438172"/>
            <a:ext cx="89439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Varstvo narave in kulturne dediščine: </a:t>
            </a:r>
            <a:r>
              <a:rPr lang="en-US" sz="2200" dirty="0">
                <a:solidFill>
                  <a:srgbClr val="494949"/>
                </a:solidFill>
              </a:rPr>
              <a:t>Če je vaš glamping, ekološka koča ali gostišče vključeno v naravne ali kulturne znamenitosti (npr. hiše iz mahu, lavna polja, zgodovinske kmetije), lahko sklad podpre prizadevanja za:</a:t>
            </a:r>
          </a:p>
          <a:p>
            <a:pPr marL="0" indent="0">
              <a:spcAft>
                <a:spcPts val="600"/>
              </a:spcAft>
            </a:pPr>
            <a:r>
              <a:rPr lang="en-IE" sz="2200" dirty="0">
                <a:solidFill>
                  <a:srgbClr val="494949"/>
                </a:solidFill>
              </a:rPr>
              <a:t>Obnovo ali </a:t>
            </a:r>
            <a:r>
              <a:rPr lang="en-IE" sz="2200" b="1" dirty="0">
                <a:solidFill>
                  <a:srgbClr val="494949"/>
                </a:solidFill>
              </a:rPr>
              <a:t>ohranjanje kulturnih struktur</a:t>
            </a:r>
            <a:r>
              <a:rPr lang="en-IE" sz="2200" dirty="0">
                <a:solidFill>
                  <a:srgbClr val="494949"/>
                </a:solidFill>
              </a:rPr>
              <a:t>. </a:t>
            </a:r>
            <a:r>
              <a:rPr lang="en-US" sz="2200" dirty="0">
                <a:solidFill>
                  <a:srgbClr val="494949"/>
                </a:solidFill>
              </a:rPr>
              <a:t>Upravljanje </a:t>
            </a:r>
            <a:r>
              <a:rPr lang="en-US" sz="2200" b="1" dirty="0">
                <a:solidFill>
                  <a:srgbClr val="494949"/>
                </a:solidFill>
              </a:rPr>
              <a:t>vplivov narave </a:t>
            </a:r>
            <a:r>
              <a:rPr lang="en-US" sz="2200" dirty="0">
                <a:solidFill>
                  <a:srgbClr val="494949"/>
                </a:solidFill>
              </a:rPr>
              <a:t>(npr. ograjevanje občutljive flore, </a:t>
            </a:r>
            <a:r>
              <a:rPr lang="en-US" sz="2200" dirty="0" err="1">
                <a:solidFill>
                  <a:srgbClr val="494949"/>
                </a:solidFill>
              </a:rPr>
              <a:t>stabilizacija</a:t>
            </a:r>
            <a:r>
              <a:rPr lang="en-US" sz="2200" dirty="0">
                <a:solidFill>
                  <a:srgbClr val="494949"/>
                </a:solidFill>
              </a:rPr>
              <a:t> tal). Namestitev </a:t>
            </a:r>
            <a:r>
              <a:rPr lang="en-US" sz="2200" b="1" dirty="0">
                <a:solidFill>
                  <a:srgbClr val="494949"/>
                </a:solidFill>
              </a:rPr>
              <a:t>izobraževalnih tabel </a:t>
            </a:r>
            <a:r>
              <a:rPr lang="en-US" sz="2200" dirty="0">
                <a:solidFill>
                  <a:srgbClr val="494949"/>
                </a:solidFill>
              </a:rPr>
              <a:t>ali razlagalnih panojev</a:t>
            </a:r>
          </a:p>
          <a:p>
            <a:pPr marL="0" indent="0">
              <a:spcAft>
                <a:spcPts val="600"/>
              </a:spcAft>
            </a:pPr>
            <a:r>
              <a:rPr lang="en-US" sz="2200" dirty="0">
                <a:solidFill>
                  <a:srgbClr val="494949"/>
                </a:solidFill>
              </a:rPr>
              <a:t>To lahko povežete z blagovno znamko vaše nastanitve kot ekološko ozaveščeno ali na dediščini temelječo izkušnjo.</a:t>
            </a:r>
          </a:p>
          <a:p>
            <a:pPr marL="104775" indent="0"/>
            <a:endParaRPr lang="en-US" sz="2200" dirty="0">
              <a:solidFill>
                <a:srgbClr val="494949"/>
              </a:solidFill>
            </a:endParaRPr>
          </a:p>
        </p:txBody>
      </p:sp>
      <p:cxnSp>
        <p:nvCxnSpPr>
          <p:cNvPr id="17" name="Straight Connector 16">
            <a:extLst>
              <a:ext uri="{FF2B5EF4-FFF2-40B4-BE49-F238E27FC236}">
                <a16:creationId xmlns:a16="http://schemas.microsoft.com/office/drawing/2014/main" id="{9F36EC35-C96B-A98E-3F6A-7AE902DE2211}"/>
              </a:ext>
            </a:extLst>
          </p:cNvPr>
          <p:cNvCxnSpPr>
            <a:cxnSpLocks/>
          </p:cNvCxnSpPr>
          <p:nvPr/>
        </p:nvCxnSpPr>
        <p:spPr>
          <a:xfrm>
            <a:off x="458939" y="1123333"/>
            <a:ext cx="5624" cy="476703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ED3A405-4405-F1A0-969E-C6C19B64A935}"/>
              </a:ext>
            </a:extLst>
          </p:cNvPr>
          <p:cNvPicPr>
            <a:picLocks noChangeAspect="1"/>
          </p:cNvPicPr>
          <p:nvPr/>
        </p:nvPicPr>
        <p:blipFill>
          <a:blip r:embed="rId3"/>
          <a:srcRect r="8617" b="25770"/>
          <a:stretch>
            <a:fillRect/>
          </a:stretch>
        </p:blipFill>
        <p:spPr>
          <a:xfrm>
            <a:off x="7653364" y="55612"/>
            <a:ext cx="3487270" cy="1144102"/>
          </a:xfrm>
          <a:prstGeom prst="rect">
            <a:avLst/>
          </a:prstGeom>
        </p:spPr>
      </p:pic>
      <p:cxnSp>
        <p:nvCxnSpPr>
          <p:cNvPr id="11" name="Straight Connector 10">
            <a:extLst>
              <a:ext uri="{FF2B5EF4-FFF2-40B4-BE49-F238E27FC236}">
                <a16:creationId xmlns:a16="http://schemas.microsoft.com/office/drawing/2014/main" id="{DDF7485D-7F10-395E-976A-86E52C7EC786}"/>
              </a:ext>
            </a:extLst>
          </p:cNvPr>
          <p:cNvCxnSpPr>
            <a:cxnSpLocks/>
          </p:cNvCxnSpPr>
          <p:nvPr/>
        </p:nvCxnSpPr>
        <p:spPr>
          <a:xfrm flipV="1">
            <a:off x="464563" y="1798514"/>
            <a:ext cx="571382" cy="4818"/>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0" name="Graphic 9" descr="Share with solid fill">
            <a:extLst>
              <a:ext uri="{FF2B5EF4-FFF2-40B4-BE49-F238E27FC236}">
                <a16:creationId xmlns:a16="http://schemas.microsoft.com/office/drawing/2014/main" id="{65C09BE2-0FF8-61EB-A458-37CBDB730A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9498" y="1477930"/>
            <a:ext cx="650804" cy="650804"/>
          </a:xfrm>
          <a:prstGeom prst="rect">
            <a:avLst/>
          </a:prstGeom>
        </p:spPr>
      </p:pic>
      <p:pic>
        <p:nvPicPr>
          <p:cNvPr id="20" name="Picture 19" descr="A house with a fence and grass&#10;&#10;AI-generated content may be incorrect.">
            <a:extLst>
              <a:ext uri="{FF2B5EF4-FFF2-40B4-BE49-F238E27FC236}">
                <a16:creationId xmlns:a16="http://schemas.microsoft.com/office/drawing/2014/main" id="{693DF29F-51CF-BD8A-1221-002336BE65CD}"/>
              </a:ext>
            </a:extLst>
          </p:cNvPr>
          <p:cNvPicPr>
            <a:picLocks noChangeAspect="1"/>
          </p:cNvPicPr>
          <p:nvPr/>
        </p:nvPicPr>
        <p:blipFill>
          <a:blip r:embed="rId6"/>
          <a:stretch>
            <a:fillRect/>
          </a:stretch>
        </p:blipFill>
        <p:spPr>
          <a:xfrm>
            <a:off x="477386" y="4842547"/>
            <a:ext cx="2834873" cy="1892277"/>
          </a:xfrm>
          <a:prstGeom prst="rect">
            <a:avLst/>
          </a:prstGeom>
        </p:spPr>
      </p:pic>
      <p:pic>
        <p:nvPicPr>
          <p:cNvPr id="22" name="Picture 21" descr="A white building with a steeple&#10;&#10;AI-generated content may be incorrect.">
            <a:extLst>
              <a:ext uri="{FF2B5EF4-FFF2-40B4-BE49-F238E27FC236}">
                <a16:creationId xmlns:a16="http://schemas.microsoft.com/office/drawing/2014/main" id="{688BAB78-8F9F-8D73-9A70-3DCC02D53783}"/>
              </a:ext>
            </a:extLst>
          </p:cNvPr>
          <p:cNvPicPr>
            <a:picLocks noChangeAspect="1"/>
          </p:cNvPicPr>
          <p:nvPr/>
        </p:nvPicPr>
        <p:blipFill>
          <a:blip r:embed="rId7"/>
          <a:stretch>
            <a:fillRect/>
          </a:stretch>
        </p:blipFill>
        <p:spPr>
          <a:xfrm>
            <a:off x="3325082" y="4847360"/>
            <a:ext cx="3355895" cy="1887691"/>
          </a:xfrm>
          <a:prstGeom prst="rect">
            <a:avLst/>
          </a:prstGeom>
        </p:spPr>
      </p:pic>
      <p:pic>
        <p:nvPicPr>
          <p:cNvPr id="25" name="Picture 24" descr="A building with cars parked in front of it&#10;&#10;AI-generated content may be incorrect.">
            <a:extLst>
              <a:ext uri="{FF2B5EF4-FFF2-40B4-BE49-F238E27FC236}">
                <a16:creationId xmlns:a16="http://schemas.microsoft.com/office/drawing/2014/main" id="{00B70D95-AC45-B2E4-9F1A-5BBAA979AC1A}"/>
              </a:ext>
            </a:extLst>
          </p:cNvPr>
          <p:cNvPicPr>
            <a:picLocks noChangeAspect="1"/>
          </p:cNvPicPr>
          <p:nvPr/>
        </p:nvPicPr>
        <p:blipFill>
          <a:blip r:embed="rId8"/>
          <a:stretch>
            <a:fillRect/>
          </a:stretch>
        </p:blipFill>
        <p:spPr>
          <a:xfrm>
            <a:off x="6680977" y="4839992"/>
            <a:ext cx="2834873" cy="1887986"/>
          </a:xfrm>
          <a:prstGeom prst="rect">
            <a:avLst/>
          </a:prstGeom>
        </p:spPr>
      </p:pic>
      <p:pic>
        <p:nvPicPr>
          <p:cNvPr id="30" name="Picture 29" descr="A person standing in front of a hot tub&#10;&#10;AI-generated content may be incorrect.">
            <a:extLst>
              <a:ext uri="{FF2B5EF4-FFF2-40B4-BE49-F238E27FC236}">
                <a16:creationId xmlns:a16="http://schemas.microsoft.com/office/drawing/2014/main" id="{8E1FEE5F-526C-0BE8-D14D-BFC40B8093DD}"/>
              </a:ext>
            </a:extLst>
          </p:cNvPr>
          <p:cNvPicPr>
            <a:picLocks noChangeAspect="1"/>
          </p:cNvPicPr>
          <p:nvPr/>
        </p:nvPicPr>
        <p:blipFill>
          <a:blip r:embed="rId9"/>
          <a:stretch>
            <a:fillRect/>
          </a:stretch>
        </p:blipFill>
        <p:spPr>
          <a:xfrm>
            <a:off x="9340807" y="4828045"/>
            <a:ext cx="2851194" cy="1899932"/>
          </a:xfrm>
          <a:prstGeom prst="rect">
            <a:avLst/>
          </a:prstGeom>
        </p:spPr>
      </p:pic>
      <p:sp>
        <p:nvSpPr>
          <p:cNvPr id="31" name="Text Placeholder 5">
            <a:extLst>
              <a:ext uri="{FF2B5EF4-FFF2-40B4-BE49-F238E27FC236}">
                <a16:creationId xmlns:a16="http://schemas.microsoft.com/office/drawing/2014/main" id="{C03E3144-B1A4-2F36-165D-A000B2E0C7DA}"/>
              </a:ext>
            </a:extLst>
          </p:cNvPr>
          <p:cNvSpPr txBox="1">
            <a:spLocks/>
          </p:cNvSpPr>
          <p:nvPr/>
        </p:nvSpPr>
        <p:spPr>
          <a:xfrm>
            <a:off x="412290" y="-1737"/>
            <a:ext cx="7945166" cy="1238520"/>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600" dirty="0">
                <a:hlinkClick r:id="rId10">
                  <a:extLst>
                    <a:ext uri="{A12FA001-AC4F-418D-AE19-62706E023703}">
                      <ahyp:hlinkClr xmlns:ahyp="http://schemas.microsoft.com/office/drawing/2018/hyperlinkcolor" val="tx"/>
                    </a:ext>
                  </a:extLst>
                </a:hlinkClick>
              </a:rPr>
              <a:t>Islandski turistični svet </a:t>
            </a:r>
            <a:r>
              <a:rPr lang="en-IE" sz="2600" dirty="0">
                <a:hlinkClick r:id="rId10">
                  <a:extLst>
                    <a:ext uri="{A12FA001-AC4F-418D-AE19-62706E023703}">
                      <ahyp:hlinkClr xmlns:ahyp="http://schemas.microsoft.com/office/drawing/2018/hyperlinkcolor" val="tx"/>
                    </a:ext>
                  </a:extLst>
                </a:hlinkClick>
              </a:rPr>
              <a:t>Sklad za zaščito turističnih znamenitosti</a:t>
            </a:r>
            <a:endParaRPr lang="en-IE" sz="2600">
              <a:ea typeface="Calibri"/>
              <a:cs typeface="Calibri"/>
              <a:hlinkClick r:id="rId10">
                <a:extLst>
                  <a:ext uri="{A12FA001-AC4F-418D-AE19-62706E023703}">
                    <ahyp:hlinkClr xmlns:ahyp="http://schemas.microsoft.com/office/drawing/2018/hyperlinkcolor" val="tx"/>
                  </a:ext>
                </a:extLst>
              </a:hlinkClick>
            </a:endParaRPr>
          </a:p>
          <a:p>
            <a:pPr>
              <a:spcBef>
                <a:spcPts val="0"/>
              </a:spcBef>
            </a:pPr>
            <a:r>
              <a:rPr lang="en-IE" sz="2600" i="1" dirty="0"/>
              <a:t>(</a:t>
            </a:r>
            <a:r>
              <a:rPr lang="en-IE" sz="2600" i="1" dirty="0" err="1"/>
              <a:t>Framkvæmdasjóður</a:t>
            </a:r>
            <a:r>
              <a:rPr lang="en-IE" sz="2600" i="1" dirty="0"/>
              <a:t> </a:t>
            </a:r>
            <a:r>
              <a:rPr lang="en-IE" sz="2600" i="1" dirty="0" err="1"/>
              <a:t>ferðamannastaða</a:t>
            </a:r>
            <a:r>
              <a:rPr lang="en-IE" sz="2600" i="1" dirty="0"/>
              <a:t>)</a:t>
            </a:r>
            <a:endParaRPr lang="en-US" sz="2600" i="1">
              <a:ea typeface="Calibri"/>
              <a:cs typeface="Calibri"/>
            </a:endParaRPr>
          </a:p>
        </p:txBody>
      </p:sp>
    </p:spTree>
    <p:extLst>
      <p:ext uri="{BB962C8B-B14F-4D97-AF65-F5344CB8AC3E}">
        <p14:creationId xmlns:p14="http://schemas.microsoft.com/office/powerpoint/2010/main" val="1532171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B423-EC38-4290-4E12-C019037CBDAE}"/>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50480FCB-8E58-9056-E606-386140EF3AAF}"/>
              </a:ext>
            </a:extLst>
          </p:cNvPr>
          <p:cNvSpPr/>
          <p:nvPr/>
        </p:nvSpPr>
        <p:spPr>
          <a:xfrm>
            <a:off x="1225518" y="1303356"/>
            <a:ext cx="10029647" cy="319244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A9F7C8D-1982-18EB-DDBC-D62022B4F0DC}"/>
              </a:ext>
            </a:extLst>
          </p:cNvPr>
          <p:cNvSpPr txBox="1">
            <a:spLocks/>
          </p:cNvSpPr>
          <p:nvPr/>
        </p:nvSpPr>
        <p:spPr>
          <a:xfrm>
            <a:off x="2021154" y="1622235"/>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Partnerstva z občinami ali lokalnimi turističnimi organizacijami: </a:t>
            </a:r>
            <a:r>
              <a:rPr lang="en-US" sz="2200" dirty="0">
                <a:solidFill>
                  <a:srgbClr val="494949"/>
                </a:solidFill>
              </a:rPr>
              <a:t>Medtem ko sklad upravlja Islandski turistični urad, </a:t>
            </a:r>
            <a:r>
              <a:rPr lang="en-US" sz="2200" b="1" dirty="0">
                <a:solidFill>
                  <a:srgbClr val="494949"/>
                </a:solidFill>
              </a:rPr>
              <a:t>morajo projekte nadzorovati občine ali lastniki zemljišč</a:t>
            </a:r>
            <a:r>
              <a:rPr lang="en-US" sz="2200" dirty="0">
                <a:solidFill>
                  <a:srgbClr val="494949"/>
                </a:solidFill>
              </a:rPr>
              <a:t>. Lahko: </a:t>
            </a:r>
          </a:p>
          <a:p>
            <a:pPr marL="0" indent="0">
              <a:spcAft>
                <a:spcPts val="600"/>
              </a:spcAft>
            </a:pPr>
            <a:r>
              <a:rPr lang="en-US" sz="2200" dirty="0">
                <a:solidFill>
                  <a:srgbClr val="494949"/>
                </a:solidFill>
              </a:rPr>
              <a:t>Sodelujete z lokalno občino ali </a:t>
            </a:r>
            <a:r>
              <a:rPr lang="en-US" sz="2200" b="1" dirty="0">
                <a:solidFill>
                  <a:srgbClr val="494949"/>
                </a:solidFill>
              </a:rPr>
              <a:t>lokalno</a:t>
            </a:r>
            <a:r>
              <a:rPr lang="en-US" sz="2200" dirty="0">
                <a:solidFill>
                  <a:srgbClr val="494949"/>
                </a:solidFill>
              </a:rPr>
              <a:t> </a:t>
            </a:r>
            <a:r>
              <a:rPr lang="en-US" sz="2200" dirty="0" err="1">
                <a:solidFill>
                  <a:srgbClr val="494949"/>
                </a:solidFill>
              </a:rPr>
              <a:t>organizacijo za upravljanje</a:t>
            </a:r>
            <a:r>
              <a:rPr lang="en-US" sz="2200" dirty="0">
                <a:solidFill>
                  <a:srgbClr val="494949"/>
                </a:solidFill>
              </a:rPr>
              <a:t> destinacij (</a:t>
            </a:r>
            <a:r>
              <a:rPr lang="en-US" sz="2200" b="1" dirty="0">
                <a:solidFill>
                  <a:srgbClr val="494949"/>
                </a:solidFill>
              </a:rPr>
              <a:t>DMO</a:t>
            </a:r>
            <a:r>
              <a:rPr lang="en-US" sz="2200" dirty="0">
                <a:solidFill>
                  <a:srgbClr val="494949"/>
                </a:solidFill>
              </a:rPr>
              <a:t>). Sodelujete z bližnjimi </a:t>
            </a:r>
            <a:r>
              <a:rPr lang="en-US" sz="2200" b="1" dirty="0">
                <a:solidFill>
                  <a:srgbClr val="494949"/>
                </a:solidFill>
              </a:rPr>
              <a:t>kmeti, vodniki ali lastniki zemljišč, </a:t>
            </a:r>
            <a:r>
              <a:rPr lang="en-US" sz="2200" dirty="0">
                <a:solidFill>
                  <a:srgbClr val="494949"/>
                </a:solidFill>
              </a:rPr>
              <a:t>da se prijavite za skupno nadgradnjo infrastrukture. Predlagate svojo namestitev kot izhodišče za </a:t>
            </a:r>
            <a:r>
              <a:rPr lang="en-US" sz="2200" b="1" dirty="0">
                <a:solidFill>
                  <a:srgbClr val="494949"/>
                </a:solidFill>
              </a:rPr>
              <a:t>raziskovanje narave ali kulturno izobraževanje.</a:t>
            </a:r>
          </a:p>
          <a:p>
            <a:pPr marL="0" indent="0">
              <a:spcAft>
                <a:spcPts val="1200"/>
              </a:spcAft>
            </a:pPr>
            <a:endParaRPr lang="en-US" sz="2200" dirty="0">
              <a:solidFill>
                <a:srgbClr val="494949"/>
              </a:solidFill>
            </a:endParaRPr>
          </a:p>
        </p:txBody>
      </p:sp>
      <p:cxnSp>
        <p:nvCxnSpPr>
          <p:cNvPr id="16" name="Straight Connector 15">
            <a:extLst>
              <a:ext uri="{FF2B5EF4-FFF2-40B4-BE49-F238E27FC236}">
                <a16:creationId xmlns:a16="http://schemas.microsoft.com/office/drawing/2014/main" id="{516FCCC3-7A66-7FF0-85EE-16E26DC8C8C9}"/>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 name="Graphic 1" descr="Share with solid fill">
            <a:extLst>
              <a:ext uri="{FF2B5EF4-FFF2-40B4-BE49-F238E27FC236}">
                <a16:creationId xmlns:a16="http://schemas.microsoft.com/office/drawing/2014/main" id="{D3BD7A14-6E59-8BEC-1826-A1DAE718D1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1042" y="1477930"/>
            <a:ext cx="650804" cy="650804"/>
          </a:xfrm>
          <a:prstGeom prst="rect">
            <a:avLst/>
          </a:prstGeom>
        </p:spPr>
      </p:pic>
      <p:sp>
        <p:nvSpPr>
          <p:cNvPr id="3" name="Freeform 28">
            <a:extLst>
              <a:ext uri="{FF2B5EF4-FFF2-40B4-BE49-F238E27FC236}">
                <a16:creationId xmlns:a16="http://schemas.microsoft.com/office/drawing/2014/main" id="{50448C09-5EA2-A18E-4EF5-ADE52ED8389E}"/>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4" name="Picture 3">
            <a:extLst>
              <a:ext uri="{FF2B5EF4-FFF2-40B4-BE49-F238E27FC236}">
                <a16:creationId xmlns:a16="http://schemas.microsoft.com/office/drawing/2014/main" id="{FBFD0FD5-A487-B5E5-175F-CE78181169D9}"/>
              </a:ext>
            </a:extLst>
          </p:cNvPr>
          <p:cNvPicPr>
            <a:picLocks noChangeAspect="1"/>
          </p:cNvPicPr>
          <p:nvPr/>
        </p:nvPicPr>
        <p:blipFill>
          <a:blip r:embed="rId5"/>
          <a:srcRect r="8617" b="25770"/>
          <a:stretch>
            <a:fillRect/>
          </a:stretch>
        </p:blipFill>
        <p:spPr>
          <a:xfrm>
            <a:off x="7653364" y="55612"/>
            <a:ext cx="3487270" cy="1144102"/>
          </a:xfrm>
          <a:prstGeom prst="rect">
            <a:avLst/>
          </a:prstGeom>
        </p:spPr>
      </p:pic>
      <p:sp>
        <p:nvSpPr>
          <p:cNvPr id="5" name="Text Placeholder 5">
            <a:extLst>
              <a:ext uri="{FF2B5EF4-FFF2-40B4-BE49-F238E27FC236}">
                <a16:creationId xmlns:a16="http://schemas.microsoft.com/office/drawing/2014/main" id="{831FC5AD-5828-8632-0773-E3BB2C67DDAB}"/>
              </a:ext>
            </a:extLst>
          </p:cNvPr>
          <p:cNvSpPr txBox="1">
            <a:spLocks/>
          </p:cNvSpPr>
          <p:nvPr/>
        </p:nvSpPr>
        <p:spPr>
          <a:xfrm>
            <a:off x="422059" y="47109"/>
            <a:ext cx="7935397" cy="114082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600" dirty="0">
                <a:hlinkClick r:id="rId6">
                  <a:extLst>
                    <a:ext uri="{A12FA001-AC4F-418D-AE19-62706E023703}">
                      <ahyp:hlinkClr xmlns:ahyp="http://schemas.microsoft.com/office/drawing/2018/hyperlinkcolor" val="tx"/>
                    </a:ext>
                  </a:extLst>
                </a:hlinkClick>
              </a:rPr>
              <a:t>Islandska turistična organizacija </a:t>
            </a:r>
            <a:r>
              <a:rPr lang="en-IE" sz="2600" dirty="0">
                <a:hlinkClick r:id="rId6">
                  <a:extLst>
                    <a:ext uri="{A12FA001-AC4F-418D-AE19-62706E023703}">
                      <ahyp:hlinkClr xmlns:ahyp="http://schemas.microsoft.com/office/drawing/2018/hyperlinkcolor" val="tx"/>
                    </a:ext>
                  </a:extLst>
                </a:hlinkClick>
              </a:rPr>
              <a:t>Sklad za zaščito turističnih znamenitosti</a:t>
            </a:r>
            <a:endParaRPr lang="en-IE" sz="2600">
              <a:ea typeface="Calibri"/>
              <a:cs typeface="Calibri"/>
              <a:hlinkClick r:id="rId6">
                <a:extLst>
                  <a:ext uri="{A12FA001-AC4F-418D-AE19-62706E023703}">
                    <ahyp:hlinkClr xmlns:ahyp="http://schemas.microsoft.com/office/drawing/2018/hyperlinkcolor" val="tx"/>
                  </a:ext>
                </a:extLst>
              </a:hlinkClick>
            </a:endParaRPr>
          </a:p>
          <a:p>
            <a:pPr>
              <a:spcBef>
                <a:spcPts val="0"/>
              </a:spcBef>
            </a:pPr>
            <a:r>
              <a:rPr lang="en-IE" sz="2600" i="1" dirty="0"/>
              <a:t>(</a:t>
            </a:r>
            <a:r>
              <a:rPr lang="en-IE" sz="2600" i="1" err="1"/>
              <a:t>Framkvæmdasjóður</a:t>
            </a:r>
            <a:r>
              <a:rPr lang="en-IE" sz="2600" i="1" dirty="0"/>
              <a:t> </a:t>
            </a:r>
            <a:r>
              <a:rPr lang="en-IE" sz="2600" i="1" err="1"/>
              <a:t>ferðamannastaða</a:t>
            </a:r>
            <a:r>
              <a:rPr lang="en-IE" sz="2600" i="1" dirty="0"/>
              <a:t>)</a:t>
            </a:r>
            <a:endParaRPr lang="en-US" sz="2600" i="1">
              <a:ea typeface="Calibri"/>
              <a:cs typeface="Calibri"/>
            </a:endParaRPr>
          </a:p>
        </p:txBody>
      </p:sp>
      <p:pic>
        <p:nvPicPr>
          <p:cNvPr id="6" name="Picture 5" descr="A group of houses in a grassy field&#10;&#10;AI-generated content may be incorrect.">
            <a:extLst>
              <a:ext uri="{FF2B5EF4-FFF2-40B4-BE49-F238E27FC236}">
                <a16:creationId xmlns:a16="http://schemas.microsoft.com/office/drawing/2014/main" id="{BE4A2650-A6C5-0AC1-A040-C4EE6734EE9E}"/>
              </a:ext>
            </a:extLst>
          </p:cNvPr>
          <p:cNvPicPr>
            <a:picLocks noChangeAspect="1"/>
          </p:cNvPicPr>
          <p:nvPr/>
        </p:nvPicPr>
        <p:blipFill>
          <a:blip r:embed="rId7"/>
          <a:stretch>
            <a:fillRect/>
          </a:stretch>
        </p:blipFill>
        <p:spPr>
          <a:xfrm>
            <a:off x="0" y="4599442"/>
            <a:ext cx="3174847" cy="2117598"/>
          </a:xfrm>
          <a:prstGeom prst="rect">
            <a:avLst/>
          </a:prstGeom>
        </p:spPr>
      </p:pic>
      <p:pic>
        <p:nvPicPr>
          <p:cNvPr id="7" name="Picture 6" descr="A black building with a roof&#10;&#10;AI-generated content may be incorrect.">
            <a:extLst>
              <a:ext uri="{FF2B5EF4-FFF2-40B4-BE49-F238E27FC236}">
                <a16:creationId xmlns:a16="http://schemas.microsoft.com/office/drawing/2014/main" id="{D3AC5BDF-0F44-2CB7-2707-FC887160ED0A}"/>
              </a:ext>
            </a:extLst>
          </p:cNvPr>
          <p:cNvPicPr>
            <a:picLocks noChangeAspect="1"/>
          </p:cNvPicPr>
          <p:nvPr/>
        </p:nvPicPr>
        <p:blipFill>
          <a:blip r:embed="rId8"/>
          <a:srcRect t="9647" b="8665"/>
          <a:stretch>
            <a:fillRect/>
          </a:stretch>
        </p:blipFill>
        <p:spPr>
          <a:xfrm>
            <a:off x="3174846" y="4599442"/>
            <a:ext cx="3886501" cy="2117598"/>
          </a:xfrm>
          <a:prstGeom prst="rect">
            <a:avLst/>
          </a:prstGeom>
        </p:spPr>
      </p:pic>
      <p:pic>
        <p:nvPicPr>
          <p:cNvPr id="11" name="Picture 10" descr="A bed in a glass dome&#10;&#10;AI-generated content may be incorrect.">
            <a:extLst>
              <a:ext uri="{FF2B5EF4-FFF2-40B4-BE49-F238E27FC236}">
                <a16:creationId xmlns:a16="http://schemas.microsoft.com/office/drawing/2014/main" id="{4FD14974-8923-0DEB-E3FB-50E82593339B}"/>
              </a:ext>
            </a:extLst>
          </p:cNvPr>
          <p:cNvPicPr>
            <a:picLocks noChangeAspect="1"/>
          </p:cNvPicPr>
          <p:nvPr/>
        </p:nvPicPr>
        <p:blipFill>
          <a:blip r:embed="rId9"/>
          <a:srcRect t="15997"/>
          <a:stretch>
            <a:fillRect/>
          </a:stretch>
        </p:blipFill>
        <p:spPr>
          <a:xfrm>
            <a:off x="7068634" y="4599442"/>
            <a:ext cx="3782764" cy="2117598"/>
          </a:xfrm>
          <a:prstGeom prst="rect">
            <a:avLst/>
          </a:prstGeom>
        </p:spPr>
      </p:pic>
      <p:cxnSp>
        <p:nvCxnSpPr>
          <p:cNvPr id="8" name="Straight Connector 7">
            <a:extLst>
              <a:ext uri="{FF2B5EF4-FFF2-40B4-BE49-F238E27FC236}">
                <a16:creationId xmlns:a16="http://schemas.microsoft.com/office/drawing/2014/main" id="{2CF0F5F2-8A58-D842-D059-782CFD013247}"/>
              </a:ext>
            </a:extLst>
          </p:cNvPr>
          <p:cNvCxnSpPr>
            <a:cxnSpLocks/>
          </p:cNvCxnSpPr>
          <p:nvPr/>
        </p:nvCxnSpPr>
        <p:spPr>
          <a:xfrm flipH="1">
            <a:off x="468198" y="1123333"/>
            <a:ext cx="1901" cy="1413855"/>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444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42350-CC0E-1FEF-B61E-EB8D5F215C86}"/>
            </a:ext>
          </a:extLst>
        </p:cNvPr>
        <p:cNvGrpSpPr/>
        <p:nvPr/>
      </p:nvGrpSpPr>
      <p:grpSpPr>
        <a:xfrm>
          <a:off x="0" y="0"/>
          <a:ext cx="0" cy="0"/>
          <a:chOff x="0" y="0"/>
          <a:chExt cx="0" cy="0"/>
        </a:xfrm>
      </p:grpSpPr>
      <p:sp>
        <p:nvSpPr>
          <p:cNvPr id="33" name="Freeform 28">
            <a:extLst>
              <a:ext uri="{FF2B5EF4-FFF2-40B4-BE49-F238E27FC236}">
                <a16:creationId xmlns:a16="http://schemas.microsoft.com/office/drawing/2014/main" id="{74909052-A1E4-E11F-3C58-A01F6AB72328}"/>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 name="Flowchart: Alternate Process 1">
            <a:extLst>
              <a:ext uri="{FF2B5EF4-FFF2-40B4-BE49-F238E27FC236}">
                <a16:creationId xmlns:a16="http://schemas.microsoft.com/office/drawing/2014/main" id="{CB023C2D-8062-C52C-1B33-19F930A060B0}"/>
              </a:ext>
            </a:extLst>
          </p:cNvPr>
          <p:cNvSpPr/>
          <p:nvPr/>
        </p:nvSpPr>
        <p:spPr>
          <a:xfrm>
            <a:off x="1043979" y="1235907"/>
            <a:ext cx="10029647" cy="404565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C308934A-696E-8E25-F401-CC799F092BB5}"/>
              </a:ext>
            </a:extLst>
          </p:cNvPr>
          <p:cNvSpPr txBox="1">
            <a:spLocks/>
          </p:cNvSpPr>
          <p:nvPr/>
        </p:nvSpPr>
        <p:spPr>
          <a:xfrm>
            <a:off x="1906288" y="1379556"/>
            <a:ext cx="8943995" cy="12835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100" dirty="0">
                <a:solidFill>
                  <a:srgbClr val="494949"/>
                </a:solidFill>
              </a:rPr>
              <a:t>To krepi vezi z lokalno skupnostjo in naredi vaš projekt privlačnejši za vlagatelje.</a:t>
            </a:r>
            <a:endParaRPr lang="en-US" sz="2100" b="1" dirty="0">
              <a:solidFill>
                <a:srgbClr val="494949"/>
              </a:solidFill>
              <a:ea typeface="Calibri"/>
              <a:cs typeface="Calibri"/>
            </a:endParaRPr>
          </a:p>
          <a:p>
            <a:pPr marL="342900" indent="-342900">
              <a:spcAft>
                <a:spcPts val="600"/>
              </a:spcAft>
              <a:buFont typeface="Wingdings" panose="05000000000000000000" pitchFamily="2" charset="2"/>
              <a:buChar char="v"/>
            </a:pPr>
            <a:r>
              <a:rPr lang="en-US" sz="2100" b="1" dirty="0">
                <a:solidFill>
                  <a:srgbClr val="494949"/>
                </a:solidFill>
              </a:rPr>
              <a:t>Zasebni lastniki zemljišč </a:t>
            </a:r>
            <a:r>
              <a:rPr lang="en-US" sz="2100" dirty="0">
                <a:solidFill>
                  <a:srgbClr val="494949"/>
                </a:solidFill>
              </a:rPr>
              <a:t>lahko dobijo podporo, če je projekt namenjen zaščiti naravnih območij ali infrastrukture, ki </a:t>
            </a:r>
            <a:r>
              <a:rPr lang="en-US" sz="2100" dirty="0">
                <a:solidFill>
                  <a:srgbClr val="494949"/>
                </a:solidFill>
                <a:hlinkClick r:id="rId3">
                  <a:extLst>
                    <a:ext uri="{A12FA001-AC4F-418D-AE19-62706E023703}">
                      <ahyp:hlinkClr xmlns:ahyp="http://schemas.microsoft.com/office/drawing/2018/hyperlinkcolor" val="tx"/>
                    </a:ext>
                  </a:extLst>
                </a:hlinkClick>
              </a:rPr>
              <a:t>koristi obiskovalcem</a:t>
            </a:r>
            <a:r>
              <a:rPr lang="en-US" sz="2100" dirty="0">
                <a:solidFill>
                  <a:srgbClr val="494949"/>
                </a:solidFill>
              </a:rPr>
              <a:t>. </a:t>
            </a:r>
            <a:endParaRPr lang="en-US" sz="2100" dirty="0">
              <a:solidFill>
                <a:srgbClr val="494949"/>
              </a:solidFill>
              <a:ea typeface="Calibri"/>
              <a:cs typeface="Calibri"/>
            </a:endParaRPr>
          </a:p>
          <a:p>
            <a:pPr marL="342900" indent="-342900">
              <a:spcAft>
                <a:spcPts val="600"/>
              </a:spcAft>
              <a:buFont typeface="Wingdings" panose="05000000000000000000" pitchFamily="2" charset="2"/>
              <a:buChar char="v"/>
            </a:pPr>
            <a:r>
              <a:rPr lang="en-US" sz="2100" b="1" dirty="0">
                <a:solidFill>
                  <a:srgbClr val="494949"/>
                </a:solidFill>
              </a:rPr>
              <a:t>Dokazati morate, da vaš projekt koristi obiskovalcem</a:t>
            </a:r>
            <a:r>
              <a:rPr lang="en-US" sz="2100" dirty="0">
                <a:solidFill>
                  <a:srgbClr val="494949"/>
                </a:solidFill>
              </a:rPr>
              <a:t>, ne le zasebnemu dobičku. </a:t>
            </a:r>
            <a:endParaRPr lang="en-US" sz="2100" dirty="0">
              <a:solidFill>
                <a:srgbClr val="494949"/>
              </a:solidFill>
              <a:ea typeface="Calibri"/>
              <a:cs typeface="Calibri"/>
            </a:endParaRPr>
          </a:p>
          <a:p>
            <a:pPr marL="342900" indent="-342900">
              <a:spcAft>
                <a:spcPts val="600"/>
              </a:spcAft>
              <a:buFont typeface="Wingdings" panose="05000000000000000000" pitchFamily="2" charset="2"/>
              <a:buChar char="v"/>
            </a:pPr>
            <a:r>
              <a:rPr lang="en-US" sz="2100" b="1" dirty="0">
                <a:solidFill>
                  <a:srgbClr val="494949"/>
                </a:solidFill>
              </a:rPr>
              <a:t>Lahko ste zasebni lastnik zemljišča</a:t>
            </a:r>
            <a:r>
              <a:rPr lang="en-US" sz="2100" dirty="0">
                <a:solidFill>
                  <a:srgbClr val="494949"/>
                </a:solidFill>
              </a:rPr>
              <a:t>, vendar morate sodelovati z lokalnimi organi ali predložiti projekte, ki so usklajeni s turizmom/javnim dobrim.</a:t>
            </a:r>
            <a:r>
              <a:rPr lang="en-US" sz="2100" b="1" dirty="0">
                <a:solidFill>
                  <a:srgbClr val="494949"/>
                </a:solidFill>
              </a:rPr>
              <a:t> </a:t>
            </a:r>
            <a:endParaRPr lang="en-US" sz="2100" b="1" dirty="0">
              <a:solidFill>
                <a:srgbClr val="494949"/>
              </a:solidFill>
              <a:ea typeface="Calibri"/>
              <a:cs typeface="Calibri"/>
            </a:endParaRPr>
          </a:p>
          <a:p>
            <a:pPr marL="342900" indent="-342900">
              <a:spcAft>
                <a:spcPts val="600"/>
              </a:spcAft>
              <a:buFont typeface="Wingdings" panose="05000000000000000000" pitchFamily="2" charset="2"/>
              <a:buChar char="v"/>
            </a:pPr>
            <a:r>
              <a:rPr lang="en-US" sz="2100" b="1" dirty="0">
                <a:solidFill>
                  <a:srgbClr val="494949"/>
                </a:solidFill>
              </a:rPr>
              <a:t>Donacije niso namenjene neposredno za gradnjo koč ali počitniških hišic</a:t>
            </a:r>
            <a:r>
              <a:rPr lang="en-US" sz="2100" dirty="0">
                <a:solidFill>
                  <a:srgbClr val="494949"/>
                </a:solidFill>
              </a:rPr>
              <a:t>, ampak za okoliško infrastrukturo, ki turizem naredi bolj trajnostnega in varnega.</a:t>
            </a:r>
            <a:endParaRPr lang="en-US" sz="2100" dirty="0">
              <a:solidFill>
                <a:srgbClr val="494949"/>
              </a:solidFill>
              <a:ea typeface="Calibri"/>
              <a:cs typeface="Calibri"/>
            </a:endParaRPr>
          </a:p>
          <a:p>
            <a:pPr marL="104775" indent="0"/>
            <a:endParaRPr lang="en-US" sz="2100" dirty="0">
              <a:solidFill>
                <a:srgbClr val="494949"/>
              </a:solidFill>
              <a:ea typeface="Calibri"/>
              <a:cs typeface="Calibri"/>
            </a:endParaRPr>
          </a:p>
        </p:txBody>
      </p:sp>
      <p:cxnSp>
        <p:nvCxnSpPr>
          <p:cNvPr id="17" name="Straight Connector 16">
            <a:extLst>
              <a:ext uri="{FF2B5EF4-FFF2-40B4-BE49-F238E27FC236}">
                <a16:creationId xmlns:a16="http://schemas.microsoft.com/office/drawing/2014/main" id="{7B7E2E14-AF05-E92E-4EDC-38940716936D}"/>
              </a:ext>
            </a:extLst>
          </p:cNvPr>
          <p:cNvCxnSpPr>
            <a:cxnSpLocks/>
          </p:cNvCxnSpPr>
          <p:nvPr/>
        </p:nvCxnSpPr>
        <p:spPr>
          <a:xfrm>
            <a:off x="458939" y="1123333"/>
            <a:ext cx="5624" cy="476703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E7F905A-B1F5-2F42-CEDD-FD28C57098F2}"/>
              </a:ext>
            </a:extLst>
          </p:cNvPr>
          <p:cNvPicPr>
            <a:picLocks noChangeAspect="1"/>
          </p:cNvPicPr>
          <p:nvPr/>
        </p:nvPicPr>
        <p:blipFill>
          <a:blip r:embed="rId4"/>
          <a:srcRect r="8617" b="25770"/>
          <a:stretch>
            <a:fillRect/>
          </a:stretch>
        </p:blipFill>
        <p:spPr>
          <a:xfrm>
            <a:off x="7653364" y="55612"/>
            <a:ext cx="3487270" cy="1144102"/>
          </a:xfrm>
          <a:prstGeom prst="rect">
            <a:avLst/>
          </a:prstGeom>
        </p:spPr>
      </p:pic>
      <p:cxnSp>
        <p:nvCxnSpPr>
          <p:cNvPr id="11" name="Straight Connector 10">
            <a:extLst>
              <a:ext uri="{FF2B5EF4-FFF2-40B4-BE49-F238E27FC236}">
                <a16:creationId xmlns:a16="http://schemas.microsoft.com/office/drawing/2014/main" id="{46D3027B-8E8E-5E45-A9B6-3DC1A5B465CA}"/>
              </a:ext>
            </a:extLst>
          </p:cNvPr>
          <p:cNvCxnSpPr>
            <a:cxnSpLocks/>
          </p:cNvCxnSpPr>
          <p:nvPr/>
        </p:nvCxnSpPr>
        <p:spPr>
          <a:xfrm flipV="1">
            <a:off x="464563" y="1798514"/>
            <a:ext cx="571382" cy="4818"/>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0" name="Graphic 9" descr="Share with solid fill">
            <a:extLst>
              <a:ext uri="{FF2B5EF4-FFF2-40B4-BE49-F238E27FC236}">
                <a16:creationId xmlns:a16="http://schemas.microsoft.com/office/drawing/2014/main" id="{3329C10F-C04B-B9A4-A759-10938399FB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9498" y="1477930"/>
            <a:ext cx="650804" cy="650804"/>
          </a:xfrm>
          <a:prstGeom prst="rect">
            <a:avLst/>
          </a:prstGeom>
        </p:spPr>
      </p:pic>
      <p:sp>
        <p:nvSpPr>
          <p:cNvPr id="31" name="Text Placeholder 5">
            <a:extLst>
              <a:ext uri="{FF2B5EF4-FFF2-40B4-BE49-F238E27FC236}">
                <a16:creationId xmlns:a16="http://schemas.microsoft.com/office/drawing/2014/main" id="{CA7325AD-3644-A62C-60D2-73376E12F93A}"/>
              </a:ext>
            </a:extLst>
          </p:cNvPr>
          <p:cNvSpPr txBox="1">
            <a:spLocks/>
          </p:cNvSpPr>
          <p:nvPr/>
        </p:nvSpPr>
        <p:spPr>
          <a:xfrm>
            <a:off x="373214" y="281570"/>
            <a:ext cx="79842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dirty="0">
                <a:hlinkClick r:id="rId7">
                  <a:extLst>
                    <a:ext uri="{A12FA001-AC4F-418D-AE19-62706E023703}">
                      <ahyp:hlinkClr xmlns:ahyp="http://schemas.microsoft.com/office/drawing/2018/hyperlinkcolor" val="tx"/>
                    </a:ext>
                  </a:extLst>
                </a:hlinkClick>
              </a:rPr>
              <a:t>Islandska turistična organizacija </a:t>
            </a:r>
            <a:r>
              <a:rPr lang="en-IE" sz="2800" dirty="0">
                <a:hlinkClick r:id="rId8">
                  <a:extLst>
                    <a:ext uri="{A12FA001-AC4F-418D-AE19-62706E023703}">
                      <ahyp:hlinkClr xmlns:ahyp="http://schemas.microsoft.com/office/drawing/2018/hyperlinkcolor" val="tx"/>
                    </a:ext>
                  </a:extLst>
                </a:hlinkClick>
              </a:rPr>
              <a:t>Sklad za zaščito turističnih znamenitosti</a:t>
            </a:r>
            <a:endParaRPr lang="en-IE" sz="2800" dirty="0"/>
          </a:p>
          <a:p>
            <a:pPr>
              <a:spcBef>
                <a:spcPts val="0"/>
              </a:spcBef>
            </a:pPr>
            <a:r>
              <a:rPr lang="en-IE" sz="2800" i="1" dirty="0"/>
              <a:t>(</a:t>
            </a:r>
            <a:r>
              <a:rPr lang="en-IE" sz="2800" i="1" dirty="0" err="1"/>
              <a:t>Framkvæmdasjóður ferðamannastaða</a:t>
            </a:r>
            <a:r>
              <a:rPr lang="en-IE" sz="2800" i="1" dirty="0"/>
              <a:t>)</a:t>
            </a:r>
            <a:endParaRPr lang="en-US" sz="2800" i="1" dirty="0"/>
          </a:p>
        </p:txBody>
      </p:sp>
      <p:sp>
        <p:nvSpPr>
          <p:cNvPr id="4" name="Flowchart: Alternate Process 3">
            <a:extLst>
              <a:ext uri="{FF2B5EF4-FFF2-40B4-BE49-F238E27FC236}">
                <a16:creationId xmlns:a16="http://schemas.microsoft.com/office/drawing/2014/main" id="{B70DAC71-D754-C2AB-15D2-079B0E647FC1}"/>
              </a:ext>
            </a:extLst>
          </p:cNvPr>
          <p:cNvSpPr/>
          <p:nvPr/>
        </p:nvSpPr>
        <p:spPr>
          <a:xfrm>
            <a:off x="458939" y="5512046"/>
            <a:ext cx="10708086" cy="1139284"/>
          </a:xfrm>
          <a:prstGeom prst="flowChartAlternateProcess">
            <a:avLst/>
          </a:prstGeom>
          <a:solidFill>
            <a:srgbClr val="3B7F8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 name="Text Placeholder 5">
            <a:extLst>
              <a:ext uri="{FF2B5EF4-FFF2-40B4-BE49-F238E27FC236}">
                <a16:creationId xmlns:a16="http://schemas.microsoft.com/office/drawing/2014/main" id="{558F3212-E2CF-9A9D-8E43-E923FFB000DD}"/>
              </a:ext>
            </a:extLst>
          </p:cNvPr>
          <p:cNvSpPr txBox="1">
            <a:spLocks/>
          </p:cNvSpPr>
          <p:nvPr/>
        </p:nvSpPr>
        <p:spPr>
          <a:xfrm>
            <a:off x="1512183" y="5737857"/>
            <a:ext cx="9388142"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b="1" dirty="0">
                <a:solidFill>
                  <a:schemeClr val="bg1"/>
                </a:solidFill>
              </a:rPr>
              <a:t>Primer: </a:t>
            </a:r>
            <a:r>
              <a:rPr lang="en-US" sz="2200" dirty="0">
                <a:solidFill>
                  <a:schemeClr val="bg1"/>
                </a:solidFill>
              </a:rPr>
              <a:t>Če vaš glamping zahteva izgradnjo trajnostne sprehajalne poti do naravne znamenitosti ali vzpostavitev varnostnih ukrepov v bližini bližnje znamenitosti, lahko dobite pomoč iz tega sklada.</a:t>
            </a:r>
          </a:p>
        </p:txBody>
      </p:sp>
      <p:pic>
        <p:nvPicPr>
          <p:cNvPr id="6" name="Graphic 5" descr="Excellent with solid fill">
            <a:extLst>
              <a:ext uri="{FF2B5EF4-FFF2-40B4-BE49-F238E27FC236}">
                <a16:creationId xmlns:a16="http://schemas.microsoft.com/office/drawing/2014/main" id="{A091E4A7-FD13-03F7-1441-98FB8C0107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1520" y="5537027"/>
            <a:ext cx="749373" cy="749373"/>
          </a:xfrm>
          <a:prstGeom prst="rect">
            <a:avLst/>
          </a:prstGeom>
        </p:spPr>
      </p:pic>
    </p:spTree>
    <p:extLst>
      <p:ext uri="{BB962C8B-B14F-4D97-AF65-F5344CB8AC3E}">
        <p14:creationId xmlns:p14="http://schemas.microsoft.com/office/powerpoint/2010/main" val="192335501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EADCAB4-364A-42DC-8AC8-F547939495B1}"/>
</file>

<file path=customXml/itemProps2.xml><?xml version="1.0" encoding="utf-8"?>
<ds:datastoreItem xmlns:ds="http://schemas.openxmlformats.org/officeDocument/2006/customXml" ds:itemID="{C087879B-8B3C-4B95-AC2B-8189784865E1}"/>
</file>

<file path=customXml/itemProps3.xml><?xml version="1.0" encoding="utf-8"?>
<ds:datastoreItem xmlns:ds="http://schemas.openxmlformats.org/officeDocument/2006/customXml" ds:itemID="{3E9D2762-D3E4-4919-B849-47603F99E2F3}"/>
</file>

<file path=docProps/app.xml><?xml version="1.0" encoding="utf-8"?>
<Properties xmlns="http://schemas.openxmlformats.org/officeDocument/2006/extended-properties" xmlns:vt="http://schemas.openxmlformats.org/officeDocument/2006/docPropsVTypes">
  <Template/>
  <TotalTime>32</TotalTime>
  <Words>3337</Words>
  <Application>Microsoft Office PowerPoint</Application>
  <PresentationFormat>Širokozaslonsko</PresentationFormat>
  <Paragraphs>213</Paragraphs>
  <Slides>27</Slides>
  <Notes>15</Notes>
  <HiddenSlides>0</HiddenSlides>
  <MMClips>0</MMClips>
  <ScaleCrop>false</ScaleCrop>
  <HeadingPairs>
    <vt:vector size="4" baseType="variant">
      <vt:variant>
        <vt:lpstr>Tema</vt:lpstr>
      </vt:variant>
      <vt:variant>
        <vt:i4>1</vt:i4>
      </vt:variant>
      <vt:variant>
        <vt:lpstr>Naslovi diapozitivov</vt:lpstr>
      </vt:variant>
      <vt:variant>
        <vt:i4>27</vt:i4>
      </vt:variant>
    </vt:vector>
  </HeadingPairs>
  <TitlesOfParts>
    <vt:vector size="28"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docId:41BA760FD17099F9DEBC171C89D4D697</cp:keywords>
  <cp:lastModifiedBy>Tatjana Klakočar</cp:lastModifiedBy>
  <cp:revision>609</cp:revision>
  <dcterms:created xsi:type="dcterms:W3CDTF">2020-10-14T13:32:04Z</dcterms:created>
  <dcterms:modified xsi:type="dcterms:W3CDTF">2026-01-09T14:32:52Z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