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31.xml" ContentType="application/vnd.openxmlformats-officedocument.presentationml.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3"/>
  </p:notesMasterIdLst>
  <p:handoutMasterIdLst>
    <p:handoutMasterId r:id="rId34"/>
  </p:handoutMasterIdLst>
  <p:sldIdLst>
    <p:sldId id="7830" r:id="rId2"/>
    <p:sldId id="7696" r:id="rId3"/>
    <p:sldId id="6857" r:id="rId4"/>
    <p:sldId id="7152" r:id="rId5"/>
    <p:sldId id="7796" r:id="rId6"/>
    <p:sldId id="7706" r:id="rId7"/>
    <p:sldId id="7707" r:id="rId8"/>
    <p:sldId id="7797" r:id="rId9"/>
    <p:sldId id="7798" r:id="rId10"/>
    <p:sldId id="7799" r:id="rId11"/>
    <p:sldId id="7800" r:id="rId12"/>
    <p:sldId id="7803" r:id="rId13"/>
    <p:sldId id="7801" r:id="rId14"/>
    <p:sldId id="7802" r:id="rId15"/>
    <p:sldId id="7804" r:id="rId16"/>
    <p:sldId id="7805" r:id="rId17"/>
    <p:sldId id="7806" r:id="rId18"/>
    <p:sldId id="7807" r:id="rId19"/>
    <p:sldId id="7809" r:id="rId20"/>
    <p:sldId id="7808" r:id="rId21"/>
    <p:sldId id="7652" r:id="rId22"/>
    <p:sldId id="6948" r:id="rId23"/>
    <p:sldId id="6927" r:id="rId24"/>
    <p:sldId id="6928" r:id="rId25"/>
    <p:sldId id="6930" r:id="rId26"/>
    <p:sldId id="6931" r:id="rId27"/>
    <p:sldId id="6933" r:id="rId28"/>
    <p:sldId id="6934" r:id="rId29"/>
    <p:sldId id="6808" r:id="rId30"/>
    <p:sldId id="6883" r:id="rId31"/>
    <p:sldId id="77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949"/>
    <a:srgbClr val="E96751"/>
    <a:srgbClr val="0D9390"/>
    <a:srgbClr val="EC7C69"/>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41B10B-D569-4492-F548-3173EA3EDF3F}" v="112" dt="2026-01-09T11:34:20.1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58" autoAdjust="0"/>
    <p:restoredTop sz="95082"/>
  </p:normalViewPr>
  <p:slideViewPr>
    <p:cSldViewPr snapToGrid="0" snapToObjects="1">
      <p:cViewPr varScale="1">
        <p:scale>
          <a:sx n="82" d="100"/>
          <a:sy n="82" d="100"/>
        </p:scale>
        <p:origin x="67"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9841B10B-D569-4492-F548-3173EA3EDF3F}"/>
    <pc:docChg chg="modSld">
      <pc:chgData name="Irena Krošl" userId="S::irenak@vsgt.si::6f871211-9d6e-4801-9f7a-49ad5e71b0eb" providerId="AD" clId="Web-{9841B10B-D569-4492-F548-3173EA3EDF3F}" dt="2026-01-09T11:34:20.195" v="104" actId="20577"/>
      <pc:docMkLst>
        <pc:docMk/>
      </pc:docMkLst>
      <pc:sldChg chg="modSp">
        <pc:chgData name="Irena Krošl" userId="S::irenak@vsgt.si::6f871211-9d6e-4801-9f7a-49ad5e71b0eb" providerId="AD" clId="Web-{9841B10B-D569-4492-F548-3173EA3EDF3F}" dt="2026-01-09T11:33:31.038" v="93" actId="1076"/>
        <pc:sldMkLst>
          <pc:docMk/>
          <pc:sldMk cId="3827109336" sldId="6808"/>
        </pc:sldMkLst>
        <pc:spChg chg="mod">
          <ac:chgData name="Irena Krošl" userId="S::irenak@vsgt.si::6f871211-9d6e-4801-9f7a-49ad5e71b0eb" providerId="AD" clId="Web-{9841B10B-D569-4492-F548-3173EA3EDF3F}" dt="2026-01-09T11:33:31.038" v="93" actId="1076"/>
          <ac:spMkLst>
            <pc:docMk/>
            <pc:sldMk cId="3827109336" sldId="6808"/>
            <ac:spMk id="4" creationId="{E0017601-5D06-5AB1-2DC8-07D5AB9C6A91}"/>
          </ac:spMkLst>
        </pc:spChg>
      </pc:sldChg>
      <pc:sldChg chg="modSp">
        <pc:chgData name="Irena Krošl" userId="S::irenak@vsgt.si::6f871211-9d6e-4801-9f7a-49ad5e71b0eb" providerId="AD" clId="Web-{9841B10B-D569-4492-F548-3173EA3EDF3F}" dt="2026-01-09T11:24:20.001" v="17" actId="14100"/>
        <pc:sldMkLst>
          <pc:docMk/>
          <pc:sldMk cId="2046574734" sldId="6857"/>
        </pc:sldMkLst>
        <pc:spChg chg="mod">
          <ac:chgData name="Irena Krošl" userId="S::irenak@vsgt.si::6f871211-9d6e-4801-9f7a-49ad5e71b0eb" providerId="AD" clId="Web-{9841B10B-D569-4492-F548-3173EA3EDF3F}" dt="2026-01-09T11:24:01.702" v="13"/>
          <ac:spMkLst>
            <pc:docMk/>
            <pc:sldMk cId="2046574734" sldId="6857"/>
            <ac:spMk id="12" creationId="{BFFBC204-D644-3404-050C-89B83A24C22C}"/>
          </ac:spMkLst>
        </pc:spChg>
        <pc:spChg chg="mod">
          <ac:chgData name="Irena Krošl" userId="S::irenak@vsgt.si::6f871211-9d6e-4801-9f7a-49ad5e71b0eb" providerId="AD" clId="Web-{9841B10B-D569-4492-F548-3173EA3EDF3F}" dt="2026-01-09T11:24:20.001" v="17" actId="14100"/>
          <ac:spMkLst>
            <pc:docMk/>
            <pc:sldMk cId="2046574734" sldId="6857"/>
            <ac:spMk id="15" creationId="{D2548C70-43A8-5CD6-A992-6144619A1459}"/>
          </ac:spMkLst>
        </pc:spChg>
      </pc:sldChg>
      <pc:sldChg chg="modSp">
        <pc:chgData name="Irena Krošl" userId="S::irenak@vsgt.si::6f871211-9d6e-4801-9f7a-49ad5e71b0eb" providerId="AD" clId="Web-{9841B10B-D569-4492-F548-3173EA3EDF3F}" dt="2026-01-09T11:34:00.179" v="94" actId="1076"/>
        <pc:sldMkLst>
          <pc:docMk/>
          <pc:sldMk cId="1688937611" sldId="6883"/>
        </pc:sldMkLst>
        <pc:spChg chg="mod">
          <ac:chgData name="Irena Krošl" userId="S::irenak@vsgt.si::6f871211-9d6e-4801-9f7a-49ad5e71b0eb" providerId="AD" clId="Web-{9841B10B-D569-4492-F548-3173EA3EDF3F}" dt="2026-01-09T11:34:00.179" v="94" actId="1076"/>
          <ac:spMkLst>
            <pc:docMk/>
            <pc:sldMk cId="1688937611" sldId="6883"/>
            <ac:spMk id="5" creationId="{18A62E60-5E49-AC3A-3F39-3C4B16114870}"/>
          </ac:spMkLst>
        </pc:spChg>
      </pc:sldChg>
      <pc:sldChg chg="modSp">
        <pc:chgData name="Irena Krošl" userId="S::irenak@vsgt.si::6f871211-9d6e-4801-9f7a-49ad5e71b0eb" providerId="AD" clId="Web-{9841B10B-D569-4492-F548-3173EA3EDF3F}" dt="2026-01-09T11:31:49.489" v="76" actId="20577"/>
        <pc:sldMkLst>
          <pc:docMk/>
          <pc:sldMk cId="3932377516" sldId="6927"/>
        </pc:sldMkLst>
        <pc:spChg chg="mod">
          <ac:chgData name="Irena Krošl" userId="S::irenak@vsgt.si::6f871211-9d6e-4801-9f7a-49ad5e71b0eb" providerId="AD" clId="Web-{9841B10B-D569-4492-F548-3173EA3EDF3F}" dt="2026-01-09T11:31:49.489" v="76" actId="20577"/>
          <ac:spMkLst>
            <pc:docMk/>
            <pc:sldMk cId="3932377516" sldId="6927"/>
            <ac:spMk id="6" creationId="{C57ECEEC-82DA-DF78-80DB-4B2124AD7A49}"/>
          </ac:spMkLst>
        </pc:spChg>
      </pc:sldChg>
      <pc:sldChg chg="modSp">
        <pc:chgData name="Irena Krošl" userId="S::irenak@vsgt.si::6f871211-9d6e-4801-9f7a-49ad5e71b0eb" providerId="AD" clId="Web-{9841B10B-D569-4492-F548-3173EA3EDF3F}" dt="2026-01-09T11:32:05.271" v="78" actId="20577"/>
        <pc:sldMkLst>
          <pc:docMk/>
          <pc:sldMk cId="2693009425" sldId="6928"/>
        </pc:sldMkLst>
        <pc:spChg chg="mod">
          <ac:chgData name="Irena Krošl" userId="S::irenak@vsgt.si::6f871211-9d6e-4801-9f7a-49ad5e71b0eb" providerId="AD" clId="Web-{9841B10B-D569-4492-F548-3173EA3EDF3F}" dt="2026-01-09T11:32:05.271" v="78" actId="20577"/>
          <ac:spMkLst>
            <pc:docMk/>
            <pc:sldMk cId="2693009425" sldId="6928"/>
            <ac:spMk id="6" creationId="{1F05A066-E310-F18A-39F6-FBB410493F18}"/>
          </ac:spMkLst>
        </pc:spChg>
      </pc:sldChg>
      <pc:sldChg chg="modSp">
        <pc:chgData name="Irena Krošl" userId="S::irenak@vsgt.si::6f871211-9d6e-4801-9f7a-49ad5e71b0eb" providerId="AD" clId="Web-{9841B10B-D569-4492-F548-3173EA3EDF3F}" dt="2026-01-09T11:32:43.647" v="87" actId="1076"/>
        <pc:sldMkLst>
          <pc:docMk/>
          <pc:sldMk cId="4189026845" sldId="6931"/>
        </pc:sldMkLst>
        <pc:spChg chg="mod">
          <ac:chgData name="Irena Krošl" userId="S::irenak@vsgt.si::6f871211-9d6e-4801-9f7a-49ad5e71b0eb" providerId="AD" clId="Web-{9841B10B-D569-4492-F548-3173EA3EDF3F}" dt="2026-01-09T11:32:43.647" v="87" actId="1076"/>
          <ac:spMkLst>
            <pc:docMk/>
            <pc:sldMk cId="4189026845" sldId="6931"/>
            <ac:spMk id="6" creationId="{623EABF4-B929-AC71-C50E-65ED58A2F552}"/>
          </ac:spMkLst>
        </pc:spChg>
      </pc:sldChg>
      <pc:sldChg chg="modSp">
        <pc:chgData name="Irena Krošl" userId="S::irenak@vsgt.si::6f871211-9d6e-4801-9f7a-49ad5e71b0eb" providerId="AD" clId="Web-{9841B10B-D569-4492-F548-3173EA3EDF3F}" dt="2026-01-09T11:33:06.538" v="91" actId="1076"/>
        <pc:sldMkLst>
          <pc:docMk/>
          <pc:sldMk cId="2792450079" sldId="6933"/>
        </pc:sldMkLst>
        <pc:spChg chg="mod">
          <ac:chgData name="Irena Krošl" userId="S::irenak@vsgt.si::6f871211-9d6e-4801-9f7a-49ad5e71b0eb" providerId="AD" clId="Web-{9841B10B-D569-4492-F548-3173EA3EDF3F}" dt="2026-01-09T11:33:06.538" v="91" actId="1076"/>
          <ac:spMkLst>
            <pc:docMk/>
            <pc:sldMk cId="2792450079" sldId="6933"/>
            <ac:spMk id="6" creationId="{3420C0E9-F103-BA4C-39E2-C82CF25F7A58}"/>
          </ac:spMkLst>
        </pc:spChg>
      </pc:sldChg>
      <pc:sldChg chg="modSp">
        <pc:chgData name="Irena Krošl" userId="S::irenak@vsgt.si::6f871211-9d6e-4801-9f7a-49ad5e71b0eb" providerId="AD" clId="Web-{9841B10B-D569-4492-F548-3173EA3EDF3F}" dt="2026-01-09T11:33:22.413" v="92" actId="1076"/>
        <pc:sldMkLst>
          <pc:docMk/>
          <pc:sldMk cId="2309502268" sldId="6934"/>
        </pc:sldMkLst>
        <pc:spChg chg="mod">
          <ac:chgData name="Irena Krošl" userId="S::irenak@vsgt.si::6f871211-9d6e-4801-9f7a-49ad5e71b0eb" providerId="AD" clId="Web-{9841B10B-D569-4492-F548-3173EA3EDF3F}" dt="2026-01-09T11:33:22.413" v="92" actId="1076"/>
          <ac:spMkLst>
            <pc:docMk/>
            <pc:sldMk cId="2309502268" sldId="6934"/>
            <ac:spMk id="6" creationId="{74CDFB9D-C917-CD92-6BD6-0E7DA70C63F6}"/>
          </ac:spMkLst>
        </pc:spChg>
      </pc:sldChg>
      <pc:sldChg chg="modSp">
        <pc:chgData name="Irena Krošl" userId="S::irenak@vsgt.si::6f871211-9d6e-4801-9f7a-49ad5e71b0eb" providerId="AD" clId="Web-{9841B10B-D569-4492-F548-3173EA3EDF3F}" dt="2026-01-09T11:31:22.254" v="72" actId="20577"/>
        <pc:sldMkLst>
          <pc:docMk/>
          <pc:sldMk cId="3216671423" sldId="6948"/>
        </pc:sldMkLst>
        <pc:spChg chg="mod">
          <ac:chgData name="Irena Krošl" userId="S::irenak@vsgt.si::6f871211-9d6e-4801-9f7a-49ad5e71b0eb" providerId="AD" clId="Web-{9841B10B-D569-4492-F548-3173EA3EDF3F}" dt="2026-01-09T11:31:09.817" v="66" actId="1076"/>
          <ac:spMkLst>
            <pc:docMk/>
            <pc:sldMk cId="3216671423" sldId="6948"/>
            <ac:spMk id="3" creationId="{7EB79B94-BEF8-C8E4-5271-E286095EC074}"/>
          </ac:spMkLst>
        </pc:spChg>
        <pc:spChg chg="mod">
          <ac:chgData name="Irena Krošl" userId="S::irenak@vsgt.si::6f871211-9d6e-4801-9f7a-49ad5e71b0eb" providerId="AD" clId="Web-{9841B10B-D569-4492-F548-3173EA3EDF3F}" dt="2026-01-09T11:31:22.254" v="72" actId="20577"/>
          <ac:spMkLst>
            <pc:docMk/>
            <pc:sldMk cId="3216671423" sldId="6948"/>
            <ac:spMk id="4" creationId="{8E182FF8-A0B4-C993-191B-22317422108E}"/>
          </ac:spMkLst>
        </pc:spChg>
      </pc:sldChg>
      <pc:sldChg chg="modSp">
        <pc:chgData name="Irena Krošl" userId="S::irenak@vsgt.si::6f871211-9d6e-4801-9f7a-49ad5e71b0eb" providerId="AD" clId="Web-{9841B10B-D569-4492-F548-3173EA3EDF3F}" dt="2026-01-09T11:24:35.002" v="21" actId="14100"/>
        <pc:sldMkLst>
          <pc:docMk/>
          <pc:sldMk cId="1343372189" sldId="7152"/>
        </pc:sldMkLst>
        <pc:spChg chg="mod">
          <ac:chgData name="Irena Krošl" userId="S::irenak@vsgt.si::6f871211-9d6e-4801-9f7a-49ad5e71b0eb" providerId="AD" clId="Web-{9841B10B-D569-4492-F548-3173EA3EDF3F}" dt="2026-01-09T11:24:31.080" v="20" actId="1076"/>
          <ac:spMkLst>
            <pc:docMk/>
            <pc:sldMk cId="1343372189" sldId="7152"/>
            <ac:spMk id="6" creationId="{8A9B637C-CA96-A786-9B11-758A30723E03}"/>
          </ac:spMkLst>
        </pc:spChg>
        <pc:spChg chg="mod">
          <ac:chgData name="Irena Krošl" userId="S::irenak@vsgt.si::6f871211-9d6e-4801-9f7a-49ad5e71b0eb" providerId="AD" clId="Web-{9841B10B-D569-4492-F548-3173EA3EDF3F}" dt="2026-01-09T11:24:35.002" v="21" actId="14100"/>
          <ac:spMkLst>
            <pc:docMk/>
            <pc:sldMk cId="1343372189" sldId="7152"/>
            <ac:spMk id="7" creationId="{4862B7C2-3A16-652C-29CE-0A6D6414592A}"/>
          </ac:spMkLst>
        </pc:spChg>
        <pc:spChg chg="mod">
          <ac:chgData name="Irena Krošl" userId="S::irenak@vsgt.si::6f871211-9d6e-4801-9f7a-49ad5e71b0eb" providerId="AD" clId="Web-{9841B10B-D569-4492-F548-3173EA3EDF3F}" dt="2026-01-09T11:24:27.283" v="19" actId="1076"/>
          <ac:spMkLst>
            <pc:docMk/>
            <pc:sldMk cId="1343372189" sldId="7152"/>
            <ac:spMk id="8" creationId="{CBC72C12-82AA-4BE8-85C4-51EE2D331EC4}"/>
          </ac:spMkLst>
        </pc:spChg>
      </pc:sldChg>
      <pc:sldChg chg="modSp">
        <pc:chgData name="Irena Krošl" userId="S::irenak@vsgt.si::6f871211-9d6e-4801-9f7a-49ad5e71b0eb" providerId="AD" clId="Web-{9841B10B-D569-4492-F548-3173EA3EDF3F}" dt="2026-01-09T11:24:01.702" v="13"/>
        <pc:sldMkLst>
          <pc:docMk/>
          <pc:sldMk cId="3090659876" sldId="7652"/>
        </pc:sldMkLst>
        <pc:spChg chg="mod">
          <ac:chgData name="Irena Krošl" userId="S::irenak@vsgt.si::6f871211-9d6e-4801-9f7a-49ad5e71b0eb" providerId="AD" clId="Web-{9841B10B-D569-4492-F548-3173EA3EDF3F}" dt="2026-01-09T11:24:01.702" v="13"/>
          <ac:spMkLst>
            <pc:docMk/>
            <pc:sldMk cId="3090659876" sldId="7652"/>
            <ac:spMk id="8" creationId="{6822D87A-F747-5D3F-F726-D77BC5DD63D6}"/>
          </ac:spMkLst>
        </pc:spChg>
      </pc:sldChg>
      <pc:sldChg chg="modSp">
        <pc:chgData name="Irena Krošl" userId="S::irenak@vsgt.si::6f871211-9d6e-4801-9f7a-49ad5e71b0eb" providerId="AD" clId="Web-{9841B10B-D569-4492-F548-3173EA3EDF3F}" dt="2026-01-09T11:24:01.702" v="13"/>
        <pc:sldMkLst>
          <pc:docMk/>
          <pc:sldMk cId="648164715" sldId="7696"/>
        </pc:sldMkLst>
        <pc:spChg chg="mod">
          <ac:chgData name="Irena Krošl" userId="S::irenak@vsgt.si::6f871211-9d6e-4801-9f7a-49ad5e71b0eb" providerId="AD" clId="Web-{9841B10B-D569-4492-F548-3173EA3EDF3F}" dt="2026-01-09T11:24:01.702" v="13"/>
          <ac:spMkLst>
            <pc:docMk/>
            <pc:sldMk cId="648164715" sldId="7696"/>
            <ac:spMk id="9" creationId="{4F1B31DF-1CFE-D018-6B75-87CD9C17B018}"/>
          </ac:spMkLst>
        </pc:spChg>
        <pc:spChg chg="mod">
          <ac:chgData name="Irena Krošl" userId="S::irenak@vsgt.si::6f871211-9d6e-4801-9f7a-49ad5e71b0eb" providerId="AD" clId="Web-{9841B10B-D569-4492-F548-3173EA3EDF3F}" dt="2026-01-09T11:23:36.856" v="12" actId="14100"/>
          <ac:spMkLst>
            <pc:docMk/>
            <pc:sldMk cId="648164715" sldId="7696"/>
            <ac:spMk id="11" creationId="{0D4384D8-C9BE-3A21-3637-568A04D30488}"/>
          </ac:spMkLst>
        </pc:spChg>
        <pc:cxnChg chg="mod">
          <ac:chgData name="Irena Krošl" userId="S::irenak@vsgt.si::6f871211-9d6e-4801-9f7a-49ad5e71b0eb" providerId="AD" clId="Web-{9841B10B-D569-4492-F548-3173EA3EDF3F}" dt="2026-01-09T11:22:54.102" v="2" actId="1076"/>
          <ac:cxnSpMkLst>
            <pc:docMk/>
            <pc:sldMk cId="648164715" sldId="7696"/>
            <ac:cxnSpMk id="34" creationId="{AE91B2BC-7D76-4B4D-B897-64B7D14505D7}"/>
          </ac:cxnSpMkLst>
        </pc:cxnChg>
      </pc:sldChg>
      <pc:sldChg chg="modSp">
        <pc:chgData name="Irena Krošl" userId="S::irenak@vsgt.si::6f871211-9d6e-4801-9f7a-49ad5e71b0eb" providerId="AD" clId="Web-{9841B10B-D569-4492-F548-3173EA3EDF3F}" dt="2026-01-09T11:34:20.195" v="104" actId="20577"/>
        <pc:sldMkLst>
          <pc:docMk/>
          <pc:sldMk cId="2961207069" sldId="7702"/>
        </pc:sldMkLst>
        <pc:spChg chg="mod">
          <ac:chgData name="Irena Krošl" userId="S::irenak@vsgt.si::6f871211-9d6e-4801-9f7a-49ad5e71b0eb" providerId="AD" clId="Web-{9841B10B-D569-4492-F548-3173EA3EDF3F}" dt="2026-01-09T11:34:10.773" v="98" actId="1076"/>
          <ac:spMkLst>
            <pc:docMk/>
            <pc:sldMk cId="2961207069" sldId="7702"/>
            <ac:spMk id="12" creationId="{A258AFCB-3ABF-C161-3419-10F437108D7D}"/>
          </ac:spMkLst>
        </pc:spChg>
        <pc:spChg chg="mod">
          <ac:chgData name="Irena Krošl" userId="S::irenak@vsgt.si::6f871211-9d6e-4801-9f7a-49ad5e71b0eb" providerId="AD" clId="Web-{9841B10B-D569-4492-F548-3173EA3EDF3F}" dt="2026-01-09T11:34:13.601" v="100" actId="20577"/>
          <ac:spMkLst>
            <pc:docMk/>
            <pc:sldMk cId="2961207069" sldId="7702"/>
            <ac:spMk id="14" creationId="{D038243F-8340-B1BF-D76B-D388040AA801}"/>
          </ac:spMkLst>
        </pc:spChg>
        <pc:spChg chg="mod">
          <ac:chgData name="Irena Krošl" userId="S::irenak@vsgt.si::6f871211-9d6e-4801-9f7a-49ad5e71b0eb" providerId="AD" clId="Web-{9841B10B-D569-4492-F548-3173EA3EDF3F}" dt="2026-01-09T11:34:20.195" v="104" actId="20577"/>
          <ac:spMkLst>
            <pc:docMk/>
            <pc:sldMk cId="2961207069" sldId="7702"/>
            <ac:spMk id="54" creationId="{4065BC51-B524-FC95-B65C-14FE7E10D2B1}"/>
          </ac:spMkLst>
        </pc:spChg>
      </pc:sldChg>
      <pc:sldChg chg="modSp">
        <pc:chgData name="Irena Krošl" userId="S::irenak@vsgt.si::6f871211-9d6e-4801-9f7a-49ad5e71b0eb" providerId="AD" clId="Web-{9841B10B-D569-4492-F548-3173EA3EDF3F}" dt="2026-01-09T11:25:34.975" v="33" actId="1076"/>
        <pc:sldMkLst>
          <pc:docMk/>
          <pc:sldMk cId="1885592330" sldId="7706"/>
        </pc:sldMkLst>
        <pc:spChg chg="mod">
          <ac:chgData name="Irena Krošl" userId="S::irenak@vsgt.si::6f871211-9d6e-4801-9f7a-49ad5e71b0eb" providerId="AD" clId="Web-{9841B10B-D569-4492-F548-3173EA3EDF3F}" dt="2026-01-09T11:25:34.975" v="33" actId="1076"/>
          <ac:spMkLst>
            <pc:docMk/>
            <pc:sldMk cId="1885592330" sldId="7706"/>
            <ac:spMk id="9" creationId="{7EFAFE67-F8A3-77FA-65A2-89C2F36F3FF6}"/>
          </ac:spMkLst>
        </pc:spChg>
        <pc:spChg chg="mod">
          <ac:chgData name="Irena Krošl" userId="S::irenak@vsgt.si::6f871211-9d6e-4801-9f7a-49ad5e71b0eb" providerId="AD" clId="Web-{9841B10B-D569-4492-F548-3173EA3EDF3F}" dt="2026-01-09T11:25:29.975" v="32" actId="20577"/>
          <ac:spMkLst>
            <pc:docMk/>
            <pc:sldMk cId="1885592330" sldId="7706"/>
            <ac:spMk id="34" creationId="{109C11E4-74C2-E90E-6F90-9044799FD2E5}"/>
          </ac:spMkLst>
        </pc:spChg>
      </pc:sldChg>
      <pc:sldChg chg="modSp">
        <pc:chgData name="Irena Krošl" userId="S::irenak@vsgt.si::6f871211-9d6e-4801-9f7a-49ad5e71b0eb" providerId="AD" clId="Web-{9841B10B-D569-4492-F548-3173EA3EDF3F}" dt="2026-01-09T11:25:02.285" v="24" actId="1076"/>
        <pc:sldMkLst>
          <pc:docMk/>
          <pc:sldMk cId="3582314130" sldId="7796"/>
        </pc:sldMkLst>
        <pc:spChg chg="mod">
          <ac:chgData name="Irena Krošl" userId="S::irenak@vsgt.si::6f871211-9d6e-4801-9f7a-49ad5e71b0eb" providerId="AD" clId="Web-{9841B10B-D569-4492-F548-3173EA3EDF3F}" dt="2026-01-09T11:25:02.285" v="24" actId="1076"/>
          <ac:spMkLst>
            <pc:docMk/>
            <pc:sldMk cId="3582314130" sldId="7796"/>
            <ac:spMk id="6" creationId="{081488D1-98B7-24B4-336C-E7AE2FCCB907}"/>
          </ac:spMkLst>
        </pc:spChg>
        <pc:spChg chg="mod">
          <ac:chgData name="Irena Krošl" userId="S::irenak@vsgt.si::6f871211-9d6e-4801-9f7a-49ad5e71b0eb" providerId="AD" clId="Web-{9841B10B-D569-4492-F548-3173EA3EDF3F}" dt="2026-01-09T11:24:58.285" v="22" actId="1076"/>
          <ac:spMkLst>
            <pc:docMk/>
            <pc:sldMk cId="3582314130" sldId="7796"/>
            <ac:spMk id="7" creationId="{A8014912-1339-A3FE-E734-74948A9B199F}"/>
          </ac:spMkLst>
        </pc:spChg>
        <pc:spChg chg="mod">
          <ac:chgData name="Irena Krošl" userId="S::irenak@vsgt.si::6f871211-9d6e-4801-9f7a-49ad5e71b0eb" providerId="AD" clId="Web-{9841B10B-D569-4492-F548-3173EA3EDF3F}" dt="2026-01-09T11:25:00.160" v="23" actId="1076"/>
          <ac:spMkLst>
            <pc:docMk/>
            <pc:sldMk cId="3582314130" sldId="7796"/>
            <ac:spMk id="8" creationId="{BC3BA64E-BE0E-CFB6-06EE-2AC24E6E4B99}"/>
          </ac:spMkLst>
        </pc:spChg>
      </pc:sldChg>
      <pc:sldChg chg="modSp">
        <pc:chgData name="Irena Krošl" userId="S::irenak@vsgt.si::6f871211-9d6e-4801-9f7a-49ad5e71b0eb" providerId="AD" clId="Web-{9841B10B-D569-4492-F548-3173EA3EDF3F}" dt="2026-01-09T11:28:20.171" v="36" actId="1076"/>
        <pc:sldMkLst>
          <pc:docMk/>
          <pc:sldMk cId="2845029974" sldId="7798"/>
        </pc:sldMkLst>
        <pc:spChg chg="mod">
          <ac:chgData name="Irena Krošl" userId="S::irenak@vsgt.si::6f871211-9d6e-4801-9f7a-49ad5e71b0eb" providerId="AD" clId="Web-{9841B10B-D569-4492-F548-3173EA3EDF3F}" dt="2026-01-09T11:28:20.171" v="36" actId="1076"/>
          <ac:spMkLst>
            <pc:docMk/>
            <pc:sldMk cId="2845029974" sldId="7798"/>
            <ac:spMk id="3" creationId="{FCEDAF04-87BB-89DF-DA3F-6DB732CD6930}"/>
          </ac:spMkLst>
        </pc:spChg>
        <pc:spChg chg="mod">
          <ac:chgData name="Irena Krošl" userId="S::irenak@vsgt.si::6f871211-9d6e-4801-9f7a-49ad5e71b0eb" providerId="AD" clId="Web-{9841B10B-D569-4492-F548-3173EA3EDF3F}" dt="2026-01-09T11:28:15.467" v="35" actId="1076"/>
          <ac:spMkLst>
            <pc:docMk/>
            <pc:sldMk cId="2845029974" sldId="7798"/>
            <ac:spMk id="19" creationId="{8348BDD5-14E5-0952-2471-E6D9F88C20A4}"/>
          </ac:spMkLst>
        </pc:spChg>
        <pc:spChg chg="mod">
          <ac:chgData name="Irena Krošl" userId="S::irenak@vsgt.si::6f871211-9d6e-4801-9f7a-49ad5e71b0eb" providerId="AD" clId="Web-{9841B10B-D569-4492-F548-3173EA3EDF3F}" dt="2026-01-09T11:28:11.561" v="34" actId="20577"/>
          <ac:spMkLst>
            <pc:docMk/>
            <pc:sldMk cId="2845029974" sldId="7798"/>
            <ac:spMk id="34" creationId="{5E0DEC83-0F92-ED3C-9075-0AD72671C30F}"/>
          </ac:spMkLst>
        </pc:spChg>
      </pc:sldChg>
      <pc:sldChg chg="modSp">
        <pc:chgData name="Irena Krošl" userId="S::irenak@vsgt.si::6f871211-9d6e-4801-9f7a-49ad5e71b0eb" providerId="AD" clId="Web-{9841B10B-D569-4492-F548-3173EA3EDF3F}" dt="2026-01-09T11:28:44.562" v="40" actId="1076"/>
        <pc:sldMkLst>
          <pc:docMk/>
          <pc:sldMk cId="3310902569" sldId="7799"/>
        </pc:sldMkLst>
        <pc:spChg chg="mod">
          <ac:chgData name="Irena Krošl" userId="S::irenak@vsgt.si::6f871211-9d6e-4801-9f7a-49ad5e71b0eb" providerId="AD" clId="Web-{9841B10B-D569-4492-F548-3173EA3EDF3F}" dt="2026-01-09T11:28:44.562" v="40" actId="1076"/>
          <ac:spMkLst>
            <pc:docMk/>
            <pc:sldMk cId="3310902569" sldId="7799"/>
            <ac:spMk id="19" creationId="{5E49E801-335B-5AA0-4AB8-7B3AF3C839AE}"/>
          </ac:spMkLst>
        </pc:spChg>
        <pc:spChg chg="mod">
          <ac:chgData name="Irena Krošl" userId="S::irenak@vsgt.si::6f871211-9d6e-4801-9f7a-49ad5e71b0eb" providerId="AD" clId="Web-{9841B10B-D569-4492-F548-3173EA3EDF3F}" dt="2026-01-09T11:28:28.484" v="37" actId="20577"/>
          <ac:spMkLst>
            <pc:docMk/>
            <pc:sldMk cId="3310902569" sldId="7799"/>
            <ac:spMk id="34" creationId="{6E2CC80F-A4E1-4205-CE5F-4A240182695B}"/>
          </ac:spMkLst>
        </pc:spChg>
      </pc:sldChg>
      <pc:sldChg chg="modSp">
        <pc:chgData name="Irena Krošl" userId="S::irenak@vsgt.si::6f871211-9d6e-4801-9f7a-49ad5e71b0eb" providerId="AD" clId="Web-{9841B10B-D569-4492-F548-3173EA3EDF3F}" dt="2026-01-09T11:29:20.985" v="47" actId="1076"/>
        <pc:sldMkLst>
          <pc:docMk/>
          <pc:sldMk cId="1144560757" sldId="7800"/>
        </pc:sldMkLst>
        <pc:spChg chg="mod">
          <ac:chgData name="Irena Krošl" userId="S::irenak@vsgt.si::6f871211-9d6e-4801-9f7a-49ad5e71b0eb" providerId="AD" clId="Web-{9841B10B-D569-4492-F548-3173EA3EDF3F}" dt="2026-01-09T11:29:00.875" v="41" actId="1076"/>
          <ac:spMkLst>
            <pc:docMk/>
            <pc:sldMk cId="1144560757" sldId="7800"/>
            <ac:spMk id="3" creationId="{F047FD47-673C-2FB1-2A9F-29E2472D5E7C}"/>
          </ac:spMkLst>
        </pc:spChg>
        <pc:spChg chg="mod">
          <ac:chgData name="Irena Krošl" userId="S::irenak@vsgt.si::6f871211-9d6e-4801-9f7a-49ad5e71b0eb" providerId="AD" clId="Web-{9841B10B-D569-4492-F548-3173EA3EDF3F}" dt="2026-01-09T11:29:14.626" v="44" actId="1076"/>
          <ac:spMkLst>
            <pc:docMk/>
            <pc:sldMk cId="1144560757" sldId="7800"/>
            <ac:spMk id="21" creationId="{CC131DA9-DA16-637E-7E77-F8CE366A5B8C}"/>
          </ac:spMkLst>
        </pc:spChg>
        <pc:spChg chg="mod">
          <ac:chgData name="Irena Krošl" userId="S::irenak@vsgt.si::6f871211-9d6e-4801-9f7a-49ad5e71b0eb" providerId="AD" clId="Web-{9841B10B-D569-4492-F548-3173EA3EDF3F}" dt="2026-01-09T11:29:20.985" v="47" actId="1076"/>
          <ac:spMkLst>
            <pc:docMk/>
            <pc:sldMk cId="1144560757" sldId="7800"/>
            <ac:spMk id="23" creationId="{28670937-450C-CB28-637E-C45FDEEA72A7}"/>
          </ac:spMkLst>
        </pc:spChg>
      </pc:sldChg>
      <pc:sldChg chg="modSp">
        <pc:chgData name="Irena Krošl" userId="S::irenak@vsgt.si::6f871211-9d6e-4801-9f7a-49ad5e71b0eb" providerId="AD" clId="Web-{9841B10B-D569-4492-F548-3173EA3EDF3F}" dt="2026-01-09T11:29:34.142" v="48" actId="1076"/>
        <pc:sldMkLst>
          <pc:docMk/>
          <pc:sldMk cId="3000554548" sldId="7801"/>
        </pc:sldMkLst>
        <pc:spChg chg="mod">
          <ac:chgData name="Irena Krošl" userId="S::irenak@vsgt.si::6f871211-9d6e-4801-9f7a-49ad5e71b0eb" providerId="AD" clId="Web-{9841B10B-D569-4492-F548-3173EA3EDF3F}" dt="2026-01-09T11:29:34.142" v="48" actId="1076"/>
          <ac:spMkLst>
            <pc:docMk/>
            <pc:sldMk cId="3000554548" sldId="7801"/>
            <ac:spMk id="9" creationId="{3C7D6D6D-EDE1-2246-E052-1CB3B3EF7BA2}"/>
          </ac:spMkLst>
        </pc:spChg>
      </pc:sldChg>
      <pc:sldChg chg="modSp">
        <pc:chgData name="Irena Krošl" userId="S::irenak@vsgt.si::6f871211-9d6e-4801-9f7a-49ad5e71b0eb" providerId="AD" clId="Web-{9841B10B-D569-4492-F548-3173EA3EDF3F}" dt="2026-01-09T11:29:47.564" v="52" actId="1076"/>
        <pc:sldMkLst>
          <pc:docMk/>
          <pc:sldMk cId="2774752358" sldId="7802"/>
        </pc:sldMkLst>
        <pc:spChg chg="mod">
          <ac:chgData name="Irena Krošl" userId="S::irenak@vsgt.si::6f871211-9d6e-4801-9f7a-49ad5e71b0eb" providerId="AD" clId="Web-{9841B10B-D569-4492-F548-3173EA3EDF3F}" dt="2026-01-09T11:29:47.564" v="52" actId="1076"/>
          <ac:spMkLst>
            <pc:docMk/>
            <pc:sldMk cId="2774752358" sldId="7802"/>
            <ac:spMk id="2" creationId="{DA635A6F-08B0-E2B4-2080-C8FD31360AFF}"/>
          </ac:spMkLst>
        </pc:spChg>
      </pc:sldChg>
      <pc:sldChg chg="modSp">
        <pc:chgData name="Irena Krošl" userId="S::irenak@vsgt.si::6f871211-9d6e-4801-9f7a-49ad5e71b0eb" providerId="AD" clId="Web-{9841B10B-D569-4492-F548-3173EA3EDF3F}" dt="2026-01-09T11:29:54.721" v="53" actId="1076"/>
        <pc:sldMkLst>
          <pc:docMk/>
          <pc:sldMk cId="2680167741" sldId="7804"/>
        </pc:sldMkLst>
        <pc:spChg chg="mod">
          <ac:chgData name="Irena Krošl" userId="S::irenak@vsgt.si::6f871211-9d6e-4801-9f7a-49ad5e71b0eb" providerId="AD" clId="Web-{9841B10B-D569-4492-F548-3173EA3EDF3F}" dt="2026-01-09T11:29:54.721" v="53" actId="1076"/>
          <ac:spMkLst>
            <pc:docMk/>
            <pc:sldMk cId="2680167741" sldId="7804"/>
            <ac:spMk id="9" creationId="{7D414CFB-E378-DE5E-6FF4-3154895A6DFA}"/>
          </ac:spMkLst>
        </pc:spChg>
      </pc:sldChg>
      <pc:sldChg chg="modSp">
        <pc:chgData name="Irena Krošl" userId="S::irenak@vsgt.si::6f871211-9d6e-4801-9f7a-49ad5e71b0eb" providerId="AD" clId="Web-{9841B10B-D569-4492-F548-3173EA3EDF3F}" dt="2026-01-09T11:30:14.784" v="58" actId="1076"/>
        <pc:sldMkLst>
          <pc:docMk/>
          <pc:sldMk cId="1369967033" sldId="7805"/>
        </pc:sldMkLst>
        <pc:spChg chg="mod">
          <ac:chgData name="Irena Krošl" userId="S::irenak@vsgt.si::6f871211-9d6e-4801-9f7a-49ad5e71b0eb" providerId="AD" clId="Web-{9841B10B-D569-4492-F548-3173EA3EDF3F}" dt="2026-01-09T11:30:04.815" v="54" actId="14100"/>
          <ac:spMkLst>
            <pc:docMk/>
            <pc:sldMk cId="1369967033" sldId="7805"/>
            <ac:spMk id="9" creationId="{7D414CFB-E378-DE5E-6FF4-3154895A6DFA}"/>
          </ac:spMkLst>
        </pc:spChg>
        <pc:spChg chg="mod">
          <ac:chgData name="Irena Krošl" userId="S::irenak@vsgt.si::6f871211-9d6e-4801-9f7a-49ad5e71b0eb" providerId="AD" clId="Web-{9841B10B-D569-4492-F548-3173EA3EDF3F}" dt="2026-01-09T11:30:14.784" v="58" actId="1076"/>
          <ac:spMkLst>
            <pc:docMk/>
            <pc:sldMk cId="1369967033" sldId="7805"/>
            <ac:spMk id="14" creationId="{EF1E7EB6-A6DA-DEB1-D574-E46DF29162AA}"/>
          </ac:spMkLst>
        </pc:spChg>
      </pc:sldChg>
      <pc:sldChg chg="modSp">
        <pc:chgData name="Irena Krošl" userId="S::irenak@vsgt.si::6f871211-9d6e-4801-9f7a-49ad5e71b0eb" providerId="AD" clId="Web-{9841B10B-D569-4492-F548-3173EA3EDF3F}" dt="2026-01-09T11:30:35.034" v="61" actId="1076"/>
        <pc:sldMkLst>
          <pc:docMk/>
          <pc:sldMk cId="2918172967" sldId="7806"/>
        </pc:sldMkLst>
        <pc:spChg chg="mod">
          <ac:chgData name="Irena Krošl" userId="S::irenak@vsgt.si::6f871211-9d6e-4801-9f7a-49ad5e71b0eb" providerId="AD" clId="Web-{9841B10B-D569-4492-F548-3173EA3EDF3F}" dt="2026-01-09T11:30:35.034" v="61" actId="1076"/>
          <ac:spMkLst>
            <pc:docMk/>
            <pc:sldMk cId="2918172967" sldId="7806"/>
            <ac:spMk id="8" creationId="{19D400C2-D571-B5B8-A786-BDFAFBF189B5}"/>
          </ac:spMkLst>
        </pc:spChg>
      </pc:sldChg>
      <pc:sldChg chg="modSp">
        <pc:chgData name="Irena Krošl" userId="S::irenak@vsgt.si::6f871211-9d6e-4801-9f7a-49ad5e71b0eb" providerId="AD" clId="Web-{9841B10B-D569-4492-F548-3173EA3EDF3F}" dt="2026-01-09T11:30:42.191" v="62" actId="1076"/>
        <pc:sldMkLst>
          <pc:docMk/>
          <pc:sldMk cId="3642218985" sldId="7807"/>
        </pc:sldMkLst>
        <pc:spChg chg="mod">
          <ac:chgData name="Irena Krošl" userId="S::irenak@vsgt.si::6f871211-9d6e-4801-9f7a-49ad5e71b0eb" providerId="AD" clId="Web-{9841B10B-D569-4492-F548-3173EA3EDF3F}" dt="2026-01-09T11:30:42.191" v="62" actId="1076"/>
          <ac:spMkLst>
            <pc:docMk/>
            <pc:sldMk cId="3642218985" sldId="7807"/>
            <ac:spMk id="9" creationId="{61F4AA31-45B6-9036-934C-546658CB14BB}"/>
          </ac:spMkLst>
        </pc:spChg>
      </pc:sldChg>
      <pc:sldChg chg="modSp">
        <pc:chgData name="Irena Krošl" userId="S::irenak@vsgt.si::6f871211-9d6e-4801-9f7a-49ad5e71b0eb" providerId="AD" clId="Web-{9841B10B-D569-4492-F548-3173EA3EDF3F}" dt="2026-01-09T11:31:00.019" v="64" actId="20577"/>
        <pc:sldMkLst>
          <pc:docMk/>
          <pc:sldMk cId="3111423127" sldId="7808"/>
        </pc:sldMkLst>
        <pc:spChg chg="mod">
          <ac:chgData name="Irena Krošl" userId="S::irenak@vsgt.si::6f871211-9d6e-4801-9f7a-49ad5e71b0eb" providerId="AD" clId="Web-{9841B10B-D569-4492-F548-3173EA3EDF3F}" dt="2026-01-09T11:31:00.019" v="64" actId="20577"/>
          <ac:spMkLst>
            <pc:docMk/>
            <pc:sldMk cId="3111423127" sldId="7808"/>
            <ac:spMk id="7" creationId="{6C9727D1-7E3A-23A3-17B2-FBF7833BB320}"/>
          </ac:spMkLst>
        </pc:spChg>
      </pc:sldChg>
      <pc:sldChg chg="modSp">
        <pc:chgData name="Irena Krošl" userId="S::irenak@vsgt.si::6f871211-9d6e-4801-9f7a-49ad5e71b0eb" providerId="AD" clId="Web-{9841B10B-D569-4492-F548-3173EA3EDF3F}" dt="2026-01-09T11:22:46.460" v="1" actId="1076"/>
        <pc:sldMkLst>
          <pc:docMk/>
          <pc:sldMk cId="2999767029" sldId="7830"/>
        </pc:sldMkLst>
        <pc:spChg chg="mod">
          <ac:chgData name="Irena Krošl" userId="S::irenak@vsgt.si::6f871211-9d6e-4801-9f7a-49ad5e71b0eb" providerId="AD" clId="Web-{9841B10B-D569-4492-F548-3173EA3EDF3F}" dt="2026-01-09T11:22:39.038" v="0" actId="1076"/>
          <ac:spMkLst>
            <pc:docMk/>
            <pc:sldMk cId="2999767029" sldId="7830"/>
            <ac:spMk id="3" creationId="{01FABA94-C94B-C9C5-D5DE-64EDBEF603D1}"/>
          </ac:spMkLst>
        </pc:spChg>
        <pc:spChg chg="mod">
          <ac:chgData name="Irena Krošl" userId="S::irenak@vsgt.si::6f871211-9d6e-4801-9f7a-49ad5e71b0eb" providerId="AD" clId="Web-{9841B10B-D569-4492-F548-3173EA3EDF3F}" dt="2026-01-09T11:22:46.460" v="1" actId="1076"/>
          <ac:spMkLst>
            <pc:docMk/>
            <pc:sldMk cId="2999767029" sldId="7830"/>
            <ac:spMk id="4" creationId="{DBE7B35A-8005-C91E-5654-96A2A0BFA34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09/01/2026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stopnja</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F5A1B-1A88-B904-3901-D5447A08AF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E815C-C798-FCBE-B5FC-AE2CAAED8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05934-2039-FEAE-DFA6-2AF2817DFC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FC74D2-04AF-6CA6-3BBE-6362F55A2243}"/>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542034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F72BF-D4FD-25F6-27FD-EF4768801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C5577-26EA-2B76-96BD-D35D48AC0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EF504-A81E-8893-09FC-3B19FD6B1A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39B1CC-A6E0-6738-3428-84A5A54258C4}"/>
              </a:ext>
            </a:extLst>
          </p:cNvPr>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2032536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F72BF-D4FD-25F6-27FD-EF4768801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C5577-26EA-2B76-96BD-D35D48AC0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EF504-A81E-8893-09FC-3B19FD6B1A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39B1CC-A6E0-6738-3428-84A5A54258C4}"/>
              </a:ext>
            </a:extLst>
          </p:cNvPr>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2032536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61ECD-40D9-6A3C-73DB-2C2AC5E94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6F890-CDA9-403C-2172-19F7AF0B84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2973A-2E54-9B9C-C0CF-3EE274A071D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03E5B7C-AEAE-7FB2-87E3-BFF8FAF27D31}"/>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2538727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7EE51-A17D-B8BB-F44F-8D62CAA54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472E5-25CC-1ADC-E2A0-BF732E95C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39019-9863-10F1-79F4-9595CF50436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8D93BF-9514-C63B-444E-932F23907896}"/>
              </a:ext>
            </a:extLst>
          </p:cNvPr>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3968052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FF0BA-C7EB-091C-5F74-692FCBDB76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B9B91-18EF-84DF-E323-2F5AC8B05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6FCA2-AC05-EA26-69CE-5BDBF458462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BB65B4-0512-6065-0CDE-B28787933386}"/>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4275097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B636-351E-9EFE-93DF-B048E645E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AA1D0-B7CA-8D5C-43E5-5148E367D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B7D66-A35A-B80E-BEE0-721EDFBF82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6969B79-9759-CED9-EB48-3B712198F9F9}"/>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65105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B6298-FC55-24F4-46DE-695807D5C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B577B-74A7-09A5-FA4E-F1768F2276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76866-C4EA-7611-F28F-58365FB31C8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922131-239F-60F0-B95D-27F41A3D8F9C}"/>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087866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3FAFB-4168-EED7-0E51-1C92B3B27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AEFA6-38DC-510D-0602-2B608D529F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33876-A720-8DE3-C350-57EC7F4BBD0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8E0ACA5-5B1E-EFAD-3AA3-A6F625A8E822}"/>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1965229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8A4C5-E14C-0B79-0F84-B5A35C012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20D8C-946B-7BF1-A9A5-68DD0E918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1D41C-4D87-853C-75F3-57A30676EE3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209321E-CD5D-BEE8-4CFE-A35DD3AB981A}"/>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2678429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4258E-6BFB-76A3-3E34-EA5FB233A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8EDFC3-5D54-5DCC-21DB-5F179DB57E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231448-2D14-BE4D-EA20-6AEC75A7F56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9289B4B-7FE9-BA1D-9AD4-AEA344A5A49E}"/>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649092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43B1A-2A5B-3A5C-BA6A-4D2DB3F52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7DC22-057F-4076-5D0A-D6DAFA599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B35AE-54E9-ACB3-E5DE-E3FB953C36E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0074356-ABF9-4619-97DD-9DB66E89F942}"/>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569412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7B5A9-4E85-CE3B-C052-DDDB71AF8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BE2609-8D63-2E39-ABBD-BA132E4D2B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35092-ADE3-ED76-F650-B5D159D0D82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2C903D-D902-07BF-3DFD-63B82B450E4B}"/>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2315171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F15D9-4FB3-FDE2-6CCB-504A95CA2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B2FA7-8ABF-4C3D-13DA-AE1DDF9E1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B4D03-3BFF-AF9C-29A8-38D769EFF9F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11BD9C7-126A-C2D6-81F5-D6E03386ADD3}"/>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3877481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7AC77-9785-B244-CEB4-353BDD0453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97E35-C53B-6EDD-271D-3360894CB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BB379-ACD7-B37C-1DD4-06E88FAB6E3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482FDB-2ED1-E1D6-6AB9-0333C66C1545}"/>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3973894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03832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3"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gov.si/en/news/2025-01-27-a-prosperous-year-for-slovenian-tourism-in-2024-optimistic-outlook-despite-challenges.com" TargetMode="External"/><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www.interregeurope.eu/good-practices/development-of-innovative-tourism-in-slovenia" TargetMode="External"/><Relationship Id="rId10" Type="http://schemas.openxmlformats.org/officeDocument/2006/relationships/image" Target="../media/image22.png"/><Relationship Id="rId4" Type="http://schemas.openxmlformats.org/officeDocument/2006/relationships/hyperlink" Target="https://www.gov.si/en/state-authorities/ministries/ministry-of-the-economy-tourism-and-sport/" TargetMode="External"/><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hyperlink" Target="https://www.podjetniskisklad.si/en/" TargetMode="External"/><Relationship Id="rId13" Type="http://schemas.openxmlformats.org/officeDocument/2006/relationships/hyperlink" Target="https://www.slovenia.info/en/business/innovative-projects/innovativeness" TargetMode="External"/><Relationship Id="rId3" Type="http://schemas.openxmlformats.org/officeDocument/2006/relationships/hyperlink" Target="https://www.ekosklad.si/english" TargetMode="External"/><Relationship Id="rId7" Type="http://schemas.openxmlformats.org/officeDocument/2006/relationships/image" Target="../media/image21.svg"/><Relationship Id="rId12" Type="http://schemas.openxmlformats.org/officeDocument/2006/relationships/hyperlink" Target="https://www.slovenia.info/en/business" TargetMode="External"/><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0.png"/><Relationship Id="rId11" Type="http://schemas.openxmlformats.org/officeDocument/2006/relationships/image" Target="../media/image16.png"/><Relationship Id="rId5" Type="http://schemas.openxmlformats.org/officeDocument/2006/relationships/hyperlink" Target="https://www.facebook.com/story.php?id=149077228440738&amp;m_entstream_source=timeline&amp;story_fbid=6733885159959879&amp;com" TargetMode="External"/><Relationship Id="rId10" Type="http://schemas.openxmlformats.org/officeDocument/2006/relationships/hyperlink" Target="https://www.gov.si/assets/ministrstva/MGTS/Dokumenti/DTUR/Strategija-slovenskega-turizma-20222028-/SLOVENIAN-TOURISM-STRATEGY-2022-2028-v2.pdf" TargetMode="External"/><Relationship Id="rId4" Type="http://schemas.openxmlformats.org/officeDocument/2006/relationships/hyperlink" Target="https://www.feantsaresearch.org/public/user/Resources/reports/2023/Renovation_case_studies/Slovenia_Booklet.pdf.com" TargetMode="External"/><Relationship Id="rId9" Type="http://schemas.openxmlformats.org/officeDocument/2006/relationships/hyperlink" Target="https://www.slovenia-green.si/o-slovenia-green/#:~:text=The%20Green%20Scheme%20of%20Slovenian%20Tourism%20is%20a%20national%20tool,tourism%20principles%20into%20their%20operations."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sloveniabusiness.eu/" TargetMode="External"/><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hyperlink" Target="https://www.spiritslovenia.si/" TargetMode="External"/><Relationship Id="rId10" Type="http://schemas.openxmlformats.org/officeDocument/2006/relationships/image" Target="../media/image15.svg"/><Relationship Id="rId4" Type="http://schemas.openxmlformats.org/officeDocument/2006/relationships/image" Target="../media/image10.sv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www.srrs.si/" TargetMode="External"/><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hyperlink" Target="https://www.bled.si/sl/informacije/poslovne-strani/novice/2025010310405221/javni-razpis-za-popolno-prenovo-ali-izgradnjo-novih-turisticnih-nastanitvenih-obratov/#:~:text=Javni%20razpis%20za%20popolno%20prenovo,1%2C8%20milijona%20evrov%20za" TargetMode="External"/><Relationship Id="rId3" Type="http://schemas.openxmlformats.org/officeDocument/2006/relationships/image" Target="../media/image9.png"/><Relationship Id="rId7" Type="http://schemas.openxmlformats.org/officeDocument/2006/relationships/hyperlink" Target="https://www.gov.si/en/news/2024-10-25-planned-calls-for-proposals-in-the-field-of-regional-development-in-2024-and-2025/" TargetMode="External"/><Relationship Id="rId12"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15.svg"/><Relationship Id="rId11" Type="http://schemas.openxmlformats.org/officeDocument/2006/relationships/image" Target="../media/image25.jpg"/><Relationship Id="rId5" Type="http://schemas.openxmlformats.org/officeDocument/2006/relationships/image" Target="../media/image14.png"/><Relationship Id="rId10" Type="http://schemas.openxmlformats.org/officeDocument/2006/relationships/image" Target="../media/image24.jpg"/><Relationship Id="rId4" Type="http://schemas.openxmlformats.org/officeDocument/2006/relationships/image" Target="../media/image10.sv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ec.europa.eu/enrd/news-events/news/leaderclld-supporting-rural-tourism-slovenia_en.html" TargetMode="External"/><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hyperlink" Target="https://www.gov.si/en/state-authorities/ministries/ministry-of-agriculture-forestry-and-food/" TargetMode="External"/><Relationship Id="rId2" Type="http://schemas.openxmlformats.org/officeDocument/2006/relationships/notesSlide" Target="../notesSlides/notesSlide11.xml"/><Relationship Id="rId1" Type="http://schemas.openxmlformats.org/officeDocument/2006/relationships/slideLayout" Target="../slideLayouts/slideLayout42.xml"/><Relationship Id="rId5" Type="http://schemas.openxmlformats.org/officeDocument/2006/relationships/image" Target="../media/image28.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s://ec.europa.eu/enrd/news-events/news/discover-leader-lags-active-slovenia_en.html" TargetMode="External"/><Relationship Id="rId3" Type="http://schemas.openxmlformats.org/officeDocument/2006/relationships/hyperlink" Target="https://evropskasredstva.si/en/media-center/all-media/community-led-local-development-in-slovenia-a-success-story-at-european-level/" TargetMode="External"/><Relationship Id="rId7" Type="http://schemas.openxmlformats.org/officeDocument/2006/relationships/image" Target="../media/image15.svg"/><Relationship Id="rId12" Type="http://schemas.openxmlformats.org/officeDocument/2006/relationships/hyperlink" Target="https://elard.eu/leader-clld/" TargetMode="External"/><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14.png"/><Relationship Id="rId11" Type="http://schemas.openxmlformats.org/officeDocument/2006/relationships/hyperlink" Target="https://eu-cap-network.ec.europa.eu/news/slovenias-simplified-community-led-local-development_en" TargetMode="External"/><Relationship Id="rId5" Type="http://schemas.openxmlformats.org/officeDocument/2006/relationships/image" Target="../media/image10.svg"/><Relationship Id="rId10" Type="http://schemas.openxmlformats.org/officeDocument/2006/relationships/image" Target="../media/image12.sv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www.sid.si/en" TargetMode="External"/><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14.png"/><Relationship Id="rId7"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16.png"/><Relationship Id="rId5" Type="http://schemas.openxmlformats.org/officeDocument/2006/relationships/hyperlink" Target="https://sibiz.eu/an-overview-of-some-of-the-current-financing-and-lending-schemes-available-to-companies-in-the-republic-of-slovenia-through-sid-banka/" TargetMode="External"/><Relationship Id="rId4" Type="http://schemas.openxmlformats.org/officeDocument/2006/relationships/image" Target="../media/image31.svg"/><Relationship Id="rId9"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hyperlink" Target="https://www.interregeurope.eu/good-practices/the-green-scheme-of-slovenian-tourism-gsst" TargetMode="External"/><Relationship Id="rId2" Type="http://schemas.openxmlformats.org/officeDocument/2006/relationships/hyperlink" Target="https://www.slovenia.info/sl/novinarsko-sredisce/novice/31205-objavljen-je-javni-razpis-v-vrednosti-15-2-mio-eur-za-popolno-prenovo-ali-izgradnjo-novih-turisticnih-nastanitvenih-obratov#:~:text=Ministrstvo%20za%20gospodarstvo%2C%20turizem%20in,zgolj%20visoko%20okoljsko%20trajnostne%20investicije" TargetMode="Externa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slovenia.info/sl/novinarsko-sredisce/novice/31205-objavljen-je-javni-razpis-v-vrednosti-15-2-mio-eur-za-popolno-prenovo-ali-izgradnjo-novih-turisticnih-nastanitvenih-obratov#:~:text=Ministrstvo%20za%20gospodarstvo%2C%20turizem%20in,zgolj%20visoko%20okoljsko%20trajnostne%20investicije" TargetMode="Externa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hyperlink" Target="https://www.srrs.si/dobre-prakse/" TargetMode="External"/><Relationship Id="rId2" Type="http://schemas.openxmlformats.org/officeDocument/2006/relationships/hyperlink" Target="https://www.srrs.si/" TargetMode="External"/><Relationship Id="rId1" Type="http://schemas.openxmlformats.org/officeDocument/2006/relationships/slideLayout" Target="../slideLayouts/slideLayout44.xml"/><Relationship Id="rId4" Type="http://schemas.openxmlformats.org/officeDocument/2006/relationships/hyperlink" Target="https://www.slovenia.info/en/business/about-slovenian-tourist-boar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www.chandlerinstitute.org/governancematters/slovenias-playbook-to-level-the-playing-field" TargetMode="External"/><Relationship Id="rId2" Type="http://schemas.openxmlformats.org/officeDocument/2006/relationships/hyperlink" Target="https://spot.gov.si/en/activities-and-professions/permits-and-declarations/" TargetMode="Externa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hyperlink" Target="https://digi-si.eu/en/event/incentives-for-the-launch-of-innovative-companies-p2-2025.com" TargetMode="External"/><Relationship Id="rId5" Type="http://schemas.openxmlformats.org/officeDocument/2006/relationships/hyperlink" Target="https://www.podjetniskisklad.si/en/" TargetMode="External"/><Relationship Id="rId4" Type="http://schemas.openxmlformats.org/officeDocument/2006/relationships/image" Target="../media/image10.sv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spot.gov.si/en/info/considering-doing-business-in-slovenia/enterprise-incentives.com" TargetMode="External"/><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hyperlink" Target="https://spot.gov.si/en/info/considering-doing-business-in-slovenia/enterprise-incentives.com" TargetMode="External"/><Relationship Id="rId3" Type="http://schemas.openxmlformats.org/officeDocument/2006/relationships/image" Target="../media/image9.png"/><Relationship Id="rId7" Type="http://schemas.openxmlformats.org/officeDocument/2006/relationships/image" Target="../media/image15.sv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14.png"/><Relationship Id="rId11" Type="http://schemas.openxmlformats.org/officeDocument/2006/relationships/hyperlink" Target="https://www.startup.si/en-us/startup-map/public-institutions/slovenski-podjetniski-sklad#:~:text=Slovene%20Enterprise%20Fund%20,euros%2C%20which%20enables%20young" TargetMode="External"/><Relationship Id="rId5" Type="http://schemas.openxmlformats.org/officeDocument/2006/relationships/image" Target="../media/image13.png"/><Relationship Id="rId10" Type="http://schemas.openxmlformats.org/officeDocument/2006/relationships/hyperlink" Target="https://www.podjetniskisklad.si/en/" TargetMode="External"/><Relationship Id="rId4" Type="http://schemas.openxmlformats.org/officeDocument/2006/relationships/image" Target="../media/image10.svg"/><Relationship Id="rId9" Type="http://schemas.openxmlformats.org/officeDocument/2006/relationships/hyperlink" Target="https://www.startup.si/en-u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hyperlink" Target="https://www.gov.si/en/state-authorities/ministries/ministry-of-the-economy-tourism-and-sport/" TargetMode="External"/><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www.gov.si/en/news/2023-02-14-eur-634-4-million-for-economic-development-tourism-and-sport-this-year/#:~:text=match%20at%20L85%20,7%20per%20cent" TargetMode="Externa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430127"/>
            <a:ext cx="5582642" cy="697353"/>
          </a:xfrm>
        </p:spPr>
        <p:txBody>
          <a:bodyPr/>
          <a:lstStyle/>
          <a:p>
            <a:r>
              <a:rPr lang="en-GB" dirty="0"/>
              <a:t>Modul 7 </a:t>
            </a:r>
            <a:r>
              <a:rPr lang="en-GB" sz="4000" b="0" dirty="0"/>
              <a:t>(2. del)</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2978236"/>
            <a:ext cx="5464465" cy="697353"/>
          </a:xfrm>
        </p:spPr>
        <p:txBody>
          <a:bodyPr>
            <a:noAutofit/>
          </a:bodyPr>
          <a:lstStyle/>
          <a:p>
            <a:pPr defTabSz="777514">
              <a:lnSpc>
                <a:spcPct val="100000"/>
              </a:lnSpc>
              <a:spcBef>
                <a:spcPts val="0"/>
              </a:spcBef>
              <a:spcAft>
                <a:spcPts val="600"/>
              </a:spcAft>
              <a:defRPr/>
            </a:pPr>
            <a:r>
              <a:rPr lang="en-US" b="1" dirty="0">
                <a:ln w="6600">
                  <a:solidFill>
                    <a:schemeClr val="accent2"/>
                  </a:solidFill>
                  <a:prstDash val="solid"/>
                </a:ln>
                <a:solidFill>
                  <a:srgbClr val="FFFFFF"/>
                </a:solidFill>
                <a:effectLst>
                  <a:outerShdw dist="38100" dir="2700000" algn="tl" rotWithShape="0">
                    <a:schemeClr val="accent2"/>
                  </a:outerShdw>
                </a:effectLst>
              </a:rPr>
              <a:t>Poiščite ustrezna sredstva – možnosti financiranja in financiranja</a:t>
            </a:r>
          </a:p>
          <a:p>
            <a:pPr defTabSz="777514">
              <a:lnSpc>
                <a:spcPct val="100000"/>
              </a:lnSpc>
              <a:spcBef>
                <a:spcPts val="0"/>
              </a:spcBef>
              <a:spcAft>
                <a:spcPts val="600"/>
              </a:spcAft>
              <a:defRPr/>
            </a:pPr>
            <a:r>
              <a:rPr lang="en-GB" sz="2800" i="1" dirty="0"/>
              <a:t>Finančno načrtovanje in financiranje </a:t>
            </a:r>
          </a:p>
          <a:p>
            <a:pPr defTabSz="777514">
              <a:lnSpc>
                <a:spcPct val="100000"/>
              </a:lnSpc>
              <a:spcBef>
                <a:spcPts val="0"/>
              </a:spcBef>
              <a:spcAft>
                <a:spcPts val="600"/>
              </a:spcAft>
              <a:defRPr/>
            </a:pPr>
            <a:r>
              <a:rPr lang="en-US" sz="2800" i="1" dirty="0"/>
              <a:t>Slovenija</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www.epicstays.eu</a:t>
            </a:r>
          </a:p>
        </p:txBody>
      </p:sp>
      <p:pic>
        <p:nvPicPr>
          <p:cNvPr id="9" name="Picture Placeholder 8" descr="A flag with a blue and red stripe&#10;&#10;AI-generated content may be incorrect.">
            <a:extLst>
              <a:ext uri="{FF2B5EF4-FFF2-40B4-BE49-F238E27FC236}">
                <a16:creationId xmlns:a16="http://schemas.microsoft.com/office/drawing/2014/main" id="{56677300-B9A0-0A85-2AA6-D736E93C423B}"/>
              </a:ext>
            </a:extLst>
          </p:cNvPr>
          <p:cNvPicPr>
            <a:picLocks noGrp="1" noChangeAspect="1"/>
          </p:cNvPicPr>
          <p:nvPr>
            <p:ph type="pic" sz="quarter" idx="19"/>
          </p:nvPr>
        </p:nvPicPr>
        <p:blipFill>
          <a:blip r:embed="rId2"/>
          <a:srcRect l="12873" r="12873"/>
          <a:stretch>
            <a:fillRect/>
          </a:stretch>
        </p:blipFill>
        <p:spPr/>
      </p:pic>
    </p:spTree>
    <p:extLst>
      <p:ext uri="{BB962C8B-B14F-4D97-AF65-F5344CB8AC3E}">
        <p14:creationId xmlns:p14="http://schemas.microsoft.com/office/powerpoint/2010/main" val="299976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7C577-E2C5-648F-9058-0A906D796834}"/>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1318C33C-FF5A-5B27-276A-58733B197E38}"/>
              </a:ext>
            </a:extLst>
          </p:cNvPr>
          <p:cNvSpPr/>
          <p:nvPr/>
        </p:nvSpPr>
        <p:spPr>
          <a:xfrm>
            <a:off x="1266401" y="1303356"/>
            <a:ext cx="10142774" cy="350676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5E49E801-335B-5AA0-4AB8-7B3AF3C839AE}"/>
              </a:ext>
            </a:extLst>
          </p:cNvPr>
          <p:cNvSpPr txBox="1">
            <a:spLocks/>
          </p:cNvSpPr>
          <p:nvPr/>
        </p:nvSpPr>
        <p:spPr>
          <a:xfrm>
            <a:off x="2126551" y="1604278"/>
            <a:ext cx="9246363" cy="12835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100" b="1" dirty="0">
                <a:solidFill>
                  <a:srgbClr val="E96751"/>
                </a:solidFill>
              </a:rPr>
              <a:t>Cilj: </a:t>
            </a:r>
            <a:r>
              <a:rPr lang="en-US" sz="2100" b="1" dirty="0">
                <a:solidFill>
                  <a:srgbClr val="494949"/>
                </a:solidFill>
                <a:hlinkClick r:id="rId3">
                  <a:extLst>
                    <a:ext uri="{A12FA001-AC4F-418D-AE19-62706E023703}">
                      <ahyp:hlinkClr xmlns:ahyp="http://schemas.microsoft.com/office/drawing/2018/hyperlinkcolor" val="tx"/>
                    </a:ext>
                  </a:extLst>
                </a:hlinkClick>
              </a:rPr>
              <a:t>Spodbujanje trajnostnih turističnih praks</a:t>
            </a:r>
            <a:r>
              <a:rPr lang="en-US" sz="2100" dirty="0">
                <a:solidFill>
                  <a:srgbClr val="494949"/>
                </a:solidFill>
              </a:rPr>
              <a:t>: </a:t>
            </a:r>
            <a:r>
              <a:rPr lang="en-IE" sz="2100" dirty="0">
                <a:solidFill>
                  <a:srgbClr val="494949"/>
                </a:solidFill>
              </a:rPr>
              <a:t>Slovenska turistična organizacija (</a:t>
            </a:r>
            <a:r>
              <a:rPr lang="en-US" sz="2100" dirty="0">
                <a:solidFill>
                  <a:srgbClr val="494949"/>
                </a:solidFill>
              </a:rPr>
              <a:t>STO) promovira Slovenijo kot turistično destinacijo in podpira inovativne turistične projekte. Ponudnikom storitev podeljuje nagrade in priznanja za ustvarjalne in trajnostne turistične pobude. Upravlja turistične pobude, politike ali programe, namenjene spodbujanju okoljsko, družbeno in gospodarsko odgovornega turizma. </a:t>
            </a:r>
            <a:endParaRPr lang="en-US" sz="2100" dirty="0">
              <a:solidFill>
                <a:srgbClr val="494949"/>
              </a:solidFill>
              <a:ea typeface="Calibri"/>
              <a:cs typeface="Calibri"/>
            </a:endParaRPr>
          </a:p>
          <a:p>
            <a:pPr marL="0" indent="0">
              <a:spcAft>
                <a:spcPts val="600"/>
              </a:spcAft>
            </a:pPr>
            <a:r>
              <a:rPr lang="en-US" sz="2100" dirty="0">
                <a:solidFill>
                  <a:srgbClr val="494949"/>
                </a:solidFill>
              </a:rPr>
              <a:t>Za </a:t>
            </a:r>
            <a:r>
              <a:rPr lang="en-US" sz="2100" b="1" dirty="0">
                <a:solidFill>
                  <a:srgbClr val="494949"/>
                </a:solidFill>
              </a:rPr>
              <a:t>alternativne turistične nastanitve (ATA) </a:t>
            </a:r>
            <a:r>
              <a:rPr lang="en-US" sz="2100" dirty="0">
                <a:solidFill>
                  <a:srgbClr val="494949"/>
                </a:solidFill>
              </a:rPr>
              <a:t>lahko ta promocija ponudi </a:t>
            </a:r>
            <a:r>
              <a:rPr lang="en-US" sz="2100" b="1" dirty="0">
                <a:solidFill>
                  <a:srgbClr val="494949"/>
                </a:solidFill>
              </a:rPr>
              <a:t>pomembne prednosti</a:t>
            </a:r>
            <a:r>
              <a:rPr lang="en-US" sz="2100" dirty="0">
                <a:solidFill>
                  <a:srgbClr val="494949"/>
                </a:solidFill>
              </a:rPr>
              <a:t>, vključno s podporo, prepoznavnostjo in dostopom do financiranja. Če je vaša ATA (npr. glamping, ekološki oddih, kulturno bivanje pri domačinih), ste upravičeni do </a:t>
            </a:r>
            <a:r>
              <a:rPr lang="en-US" sz="2100" b="1" dirty="0">
                <a:solidFill>
                  <a:srgbClr val="494949"/>
                </a:solidFill>
              </a:rPr>
              <a:t>nacionalne in EU sofinancirane podpore in nagrad</a:t>
            </a:r>
            <a:r>
              <a:rPr lang="en-US" sz="2100" dirty="0">
                <a:solidFill>
                  <a:srgbClr val="494949"/>
                </a:solidFill>
              </a:rPr>
              <a:t>, kot so:</a:t>
            </a:r>
            <a:endParaRPr lang="en-US" sz="2100" dirty="0">
              <a:solidFill>
                <a:srgbClr val="494949"/>
              </a:solidFill>
              <a:ea typeface="Calibri"/>
              <a:cs typeface="Calibri"/>
            </a:endParaRPr>
          </a:p>
          <a:p>
            <a:pPr marL="447675" indent="0"/>
            <a:endParaRPr lang="en-US" sz="2100" dirty="0">
              <a:solidFill>
                <a:srgbClr val="494949"/>
              </a:solidFill>
              <a:ea typeface="Calibri"/>
              <a:cs typeface="Calibri"/>
            </a:endParaRPr>
          </a:p>
        </p:txBody>
      </p:sp>
      <p:sp>
        <p:nvSpPr>
          <p:cNvPr id="33" name="Freeform 28">
            <a:extLst>
              <a:ext uri="{FF2B5EF4-FFF2-40B4-BE49-F238E27FC236}">
                <a16:creationId xmlns:a16="http://schemas.microsoft.com/office/drawing/2014/main" id="{F678BE75-42E5-B636-7CDD-776F6B84116F}"/>
              </a:ext>
            </a:extLst>
          </p:cNvPr>
          <p:cNvSpPr/>
          <p:nvPr/>
        </p:nvSpPr>
        <p:spPr>
          <a:xfrm>
            <a:off x="-15513" y="109727"/>
            <a:ext cx="92738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6E2CC80F-A4E1-4205-CE5F-4A240182695B}"/>
              </a:ext>
            </a:extLst>
          </p:cNvPr>
          <p:cNvSpPr txBox="1">
            <a:spLocks/>
          </p:cNvSpPr>
          <p:nvPr/>
        </p:nvSpPr>
        <p:spPr>
          <a:xfrm>
            <a:off x="1512183" y="263037"/>
            <a:ext cx="7346067" cy="720752"/>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b="1" dirty="0">
                <a:hlinkClick r:id="rId4">
                  <a:extLst>
                    <a:ext uri="{A12FA001-AC4F-418D-AE19-62706E023703}">
                      <ahyp:hlinkClr xmlns:ahyp="http://schemas.microsoft.com/office/drawing/2018/hyperlinkcolor" val="tx"/>
                    </a:ext>
                  </a:extLst>
                </a:hlinkClick>
              </a:rPr>
              <a:t>Ministrstvo za gospodarstvo, turizem in šport</a:t>
            </a:r>
            <a:endParaRPr lang="en-US" sz="2800" b="1">
              <a:ea typeface="Calibri"/>
              <a:cs typeface="Calibri"/>
            </a:endParaRPr>
          </a:p>
          <a:p>
            <a:pPr>
              <a:spcBef>
                <a:spcPts val="0"/>
              </a:spcBef>
            </a:pPr>
            <a:r>
              <a:rPr lang="en-US" sz="2400" dirty="0"/>
              <a:t>Sofinanciranje kakovosti nastanitev</a:t>
            </a:r>
          </a:p>
        </p:txBody>
      </p:sp>
      <p:sp>
        <p:nvSpPr>
          <p:cNvPr id="2" name="Flowchart: Alternate Process 1">
            <a:extLst>
              <a:ext uri="{FF2B5EF4-FFF2-40B4-BE49-F238E27FC236}">
                <a16:creationId xmlns:a16="http://schemas.microsoft.com/office/drawing/2014/main" id="{9191B80F-34A7-89FC-DFD2-817B87B30ECB}"/>
              </a:ext>
            </a:extLst>
          </p:cNvPr>
          <p:cNvSpPr/>
          <p:nvPr/>
        </p:nvSpPr>
        <p:spPr>
          <a:xfrm>
            <a:off x="1269608" y="5033865"/>
            <a:ext cx="10098684" cy="1677827"/>
          </a:xfrm>
          <a:prstGeom prst="flowChartAlternateProcess">
            <a:avLst/>
          </a:prstGeom>
          <a:solidFill>
            <a:srgbClr val="0D9390"/>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64886A89-29C8-2F2C-E37B-6379F067E66E}"/>
              </a:ext>
            </a:extLst>
          </p:cNvPr>
          <p:cNvSpPr txBox="1">
            <a:spLocks/>
          </p:cNvSpPr>
          <p:nvPr/>
        </p:nvSpPr>
        <p:spPr>
          <a:xfrm>
            <a:off x="2129980" y="5077266"/>
            <a:ext cx="90963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chemeClr val="bg1"/>
                </a:solidFill>
                <a:hlinkClick r:id="rId5">
                  <a:extLst>
                    <a:ext uri="{A12FA001-AC4F-418D-AE19-62706E023703}">
                      <ahyp:hlinkClr xmlns:ahyp="http://schemas.microsoft.com/office/drawing/2018/hyperlinkcolor" val="tx"/>
                    </a:ext>
                  </a:extLst>
                </a:hlinkClick>
              </a:rPr>
              <a:t>Nagrade </a:t>
            </a:r>
            <a:r>
              <a:rPr lang="en-US" sz="2200" dirty="0">
                <a:solidFill>
                  <a:schemeClr val="bg1"/>
                </a:solidFill>
              </a:rPr>
              <a:t>za</a:t>
            </a:r>
            <a:r>
              <a:rPr lang="en-US" sz="2200" b="1" dirty="0">
                <a:solidFill>
                  <a:schemeClr val="bg1"/>
                </a:solidFill>
                <a:hlinkClick r:id="rId5">
                  <a:extLst>
                    <a:ext uri="{A12FA001-AC4F-418D-AE19-62706E023703}">
                      <ahyp:hlinkClr xmlns:ahyp="http://schemas.microsoft.com/office/drawing/2018/hyperlinkcolor" val="tx"/>
                    </a:ext>
                  </a:extLst>
                </a:hlinkClick>
              </a:rPr>
              <a:t> inovativnost </a:t>
            </a:r>
            <a:r>
              <a:rPr lang="en-US" sz="2200" b="1" dirty="0" err="1">
                <a:solidFill>
                  <a:schemeClr val="bg1"/>
                </a:solidFill>
                <a:hlinkClick r:id="rId5">
                  <a:extLst>
                    <a:ext uri="{A12FA001-AC4F-418D-AE19-62706E023703}">
                      <ahyp:hlinkClr xmlns:ahyp="http://schemas.microsoft.com/office/drawing/2018/hyperlinkcolor" val="tx"/>
                    </a:ext>
                  </a:extLst>
                </a:hlinkClick>
              </a:rPr>
              <a:t>Snovalec</a:t>
            </a:r>
            <a:r>
              <a:rPr lang="en-US" sz="2200" b="1" dirty="0">
                <a:solidFill>
                  <a:schemeClr val="bg1"/>
                </a:solidFill>
              </a:rPr>
              <a:t>. </a:t>
            </a:r>
            <a:r>
              <a:rPr lang="en-US" sz="2200" dirty="0">
                <a:solidFill>
                  <a:schemeClr val="bg1"/>
                </a:solidFill>
              </a:rPr>
              <a:t>Zagotavlja začetno financiranje in promocijo inovativnih turističnih idej, do 5000 EUR za nove koncepte. Nagrada </a:t>
            </a:r>
            <a:r>
              <a:rPr lang="en-US" sz="2200" dirty="0" err="1">
                <a:solidFill>
                  <a:schemeClr val="bg1"/>
                </a:solidFill>
              </a:rPr>
              <a:t>Snovalec </a:t>
            </a:r>
            <a:r>
              <a:rPr lang="en-US" sz="2200" dirty="0">
                <a:solidFill>
                  <a:schemeClr val="bg1"/>
                </a:solidFill>
              </a:rPr>
              <a:t>podpira uresničevanje kreativnih in inovativnih idej v turizmu. Zagotavlja finančno, promocijsko in strokovno podporo, ki vam pomaga uresničiti vašo inovativno turistično idejo. </a:t>
            </a:r>
          </a:p>
          <a:p>
            <a:pPr marL="104775" indent="0"/>
            <a:endParaRPr lang="en-US" sz="2200" dirty="0">
              <a:solidFill>
                <a:srgbClr val="494949"/>
              </a:solidFill>
            </a:endParaRPr>
          </a:p>
        </p:txBody>
      </p:sp>
      <p:cxnSp>
        <p:nvCxnSpPr>
          <p:cNvPr id="6" name="Straight Connector 5">
            <a:extLst>
              <a:ext uri="{FF2B5EF4-FFF2-40B4-BE49-F238E27FC236}">
                <a16:creationId xmlns:a16="http://schemas.microsoft.com/office/drawing/2014/main" id="{D0BE865A-F9FF-1360-1C1D-022B2C425F67}"/>
              </a:ext>
            </a:extLst>
          </p:cNvPr>
          <p:cNvCxnSpPr/>
          <p:nvPr/>
        </p:nvCxnSpPr>
        <p:spPr>
          <a:xfrm>
            <a:off x="523244" y="5359267"/>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EA139C1-B97A-81DE-677C-986D8A8E6D07}"/>
              </a:ext>
            </a:extLst>
          </p:cNvPr>
          <p:cNvCxnSpPr/>
          <p:nvPr/>
        </p:nvCxnSpPr>
        <p:spPr>
          <a:xfrm>
            <a:off x="503269" y="2847239"/>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051435-E5F3-8203-3941-6664AD4687B1}"/>
              </a:ext>
            </a:extLst>
          </p:cNvPr>
          <p:cNvCxnSpPr>
            <a:cxnSpLocks/>
          </p:cNvCxnSpPr>
          <p:nvPr/>
        </p:nvCxnSpPr>
        <p:spPr>
          <a:xfrm flipH="1">
            <a:off x="505330" y="2843701"/>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43D8821-FEBF-250F-6057-FDC589EA51C1}"/>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74BB7112-7EB7-BF34-3903-722EF9E286E3}"/>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0253AFF2-5945-2EC6-6ED3-60E87EA5D83E}"/>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4" name="Graphic 3" descr="Target with solid fill">
            <a:extLst>
              <a:ext uri="{FF2B5EF4-FFF2-40B4-BE49-F238E27FC236}">
                <a16:creationId xmlns:a16="http://schemas.microsoft.com/office/drawing/2014/main" id="{C0C9F8B7-C2F8-7B03-97B3-82493F128C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47026" y="1392608"/>
            <a:ext cx="633914" cy="633914"/>
          </a:xfrm>
          <a:prstGeom prst="rect">
            <a:avLst/>
          </a:prstGeom>
        </p:spPr>
      </p:pic>
      <p:pic>
        <p:nvPicPr>
          <p:cNvPr id="7" name="Graphic 6" descr="Share with solid fill">
            <a:extLst>
              <a:ext uri="{FF2B5EF4-FFF2-40B4-BE49-F238E27FC236}">
                <a16:creationId xmlns:a16="http://schemas.microsoft.com/office/drawing/2014/main" id="{BB2C7D7D-8330-E07A-C539-33B701CA91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7026" y="5033865"/>
            <a:ext cx="650804" cy="650804"/>
          </a:xfrm>
          <a:prstGeom prst="rect">
            <a:avLst/>
          </a:prstGeom>
        </p:spPr>
      </p:pic>
      <p:pic>
        <p:nvPicPr>
          <p:cNvPr id="21506" name="Picture 2" descr="Slovenian Tourist Board | One Planet network">
            <a:extLst>
              <a:ext uri="{FF2B5EF4-FFF2-40B4-BE49-F238E27FC236}">
                <a16:creationId xmlns:a16="http://schemas.microsoft.com/office/drawing/2014/main" id="{104B4DA3-7829-08DE-890E-4A2FCBB09B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77736" y="57871"/>
            <a:ext cx="3070207" cy="107740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FF8D45BA-3B27-0EC0-D012-97459BCD512F}"/>
              </a:ext>
            </a:extLst>
          </p:cNvPr>
          <p:cNvCxnSpPr>
            <a:cxnSpLocks/>
          </p:cNvCxnSpPr>
          <p:nvPr/>
        </p:nvCxnSpPr>
        <p:spPr>
          <a:xfrm flipV="1">
            <a:off x="503269" y="1123333"/>
            <a:ext cx="0" cy="187630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902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1CCF6-4843-0422-1AF3-2B97BE8C2D61}"/>
            </a:ext>
          </a:extLst>
        </p:cNvPr>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0AF9002E-9A7F-2461-1FB1-176BF979DCD2}"/>
              </a:ext>
            </a:extLst>
          </p:cNvPr>
          <p:cNvSpPr/>
          <p:nvPr/>
        </p:nvSpPr>
        <p:spPr>
          <a:xfrm>
            <a:off x="1435368" y="130023"/>
            <a:ext cx="10098684" cy="3390059"/>
          </a:xfrm>
          <a:prstGeom prst="flowChartAlternateProcess">
            <a:avLst/>
          </a:prstGeom>
          <a:solidFill>
            <a:srgbClr val="0D9390"/>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047FD47-673C-2FB1-2A9F-29E2472D5E7C}"/>
              </a:ext>
            </a:extLst>
          </p:cNvPr>
          <p:cNvSpPr txBox="1">
            <a:spLocks/>
          </p:cNvSpPr>
          <p:nvPr/>
        </p:nvSpPr>
        <p:spPr>
          <a:xfrm>
            <a:off x="2373894" y="280887"/>
            <a:ext cx="90963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chemeClr val="bg1"/>
                </a:solidFill>
                <a:hlinkClick r:id="rId3">
                  <a:extLst>
                    <a:ext uri="{A12FA001-AC4F-418D-AE19-62706E023703}">
                      <ahyp:hlinkClr xmlns:ahyp="http://schemas.microsoft.com/office/drawing/2018/hyperlinkcolor" val="tx"/>
                    </a:ext>
                  </a:extLst>
                </a:hlinkClick>
              </a:rPr>
              <a:t>Eko </a:t>
            </a:r>
            <a:r>
              <a:rPr lang="en-US" sz="2200" b="1" dirty="0" err="1">
                <a:solidFill>
                  <a:schemeClr val="bg1"/>
                </a:solidFill>
                <a:hlinkClick r:id="rId3">
                  <a:extLst>
                    <a:ext uri="{A12FA001-AC4F-418D-AE19-62706E023703}">
                      <ahyp:hlinkClr xmlns:ahyp="http://schemas.microsoft.com/office/drawing/2018/hyperlinkcolor" val="tx"/>
                    </a:ext>
                  </a:extLst>
                </a:hlinkClick>
              </a:rPr>
              <a:t>Sklad </a:t>
            </a:r>
            <a:r>
              <a:rPr lang="en-US" sz="2200" dirty="0">
                <a:solidFill>
                  <a:schemeClr val="bg1"/>
                </a:solidFill>
              </a:rPr>
              <a:t>je slovenski javni sklad za okolje, ki spodbuja varstvo okolja z zagotavljanjem finančnih spodbud, vključno z ugodnimi posojili in nepovratnimi sredstvi, za različne naložbe v okolje. </a:t>
            </a:r>
            <a:r>
              <a:rPr lang="en-US" sz="2200" dirty="0">
                <a:solidFill>
                  <a:schemeClr val="bg1"/>
                </a:solidFill>
                <a:hlinkClick r:id="rId4">
                  <a:extLst>
                    <a:ext uri="{A12FA001-AC4F-418D-AE19-62706E023703}">
                      <ahyp:hlinkClr xmlns:ahyp="http://schemas.microsoft.com/office/drawing/2018/hyperlinkcolor" val="tx"/>
                    </a:ext>
                  </a:extLst>
                </a:hlinkClick>
              </a:rPr>
              <a:t>Eko sklad </a:t>
            </a:r>
            <a:r>
              <a:rPr lang="en-US" sz="2200" dirty="0">
                <a:solidFill>
                  <a:schemeClr val="bg1"/>
                </a:solidFill>
              </a:rPr>
              <a:t>ponuja posojila, nepovratna sredstva in subvencije za </a:t>
            </a:r>
            <a:r>
              <a:rPr lang="en-IE" sz="2200" dirty="0">
                <a:solidFill>
                  <a:schemeClr val="bg1"/>
                </a:solidFill>
              </a:rPr>
              <a:t>izboljšanje učinkovitosti, namestitev naprav za obnovljivo energijo in trajnostno gradnjo.</a:t>
            </a:r>
          </a:p>
          <a:p>
            <a:pPr marL="0" indent="0">
              <a:spcAft>
                <a:spcPts val="600"/>
              </a:spcAft>
            </a:pPr>
            <a:r>
              <a:rPr lang="en-IE" sz="2200" b="1" dirty="0">
                <a:solidFill>
                  <a:schemeClr val="bg1"/>
                </a:solidFill>
                <a:hlinkClick r:id="rId5">
                  <a:extLst>
                    <a:ext uri="{A12FA001-AC4F-418D-AE19-62706E023703}">
                      <ahyp:hlinkClr xmlns:ahyp="http://schemas.microsoft.com/office/drawing/2018/hyperlinkcolor" val="tx"/>
                    </a:ext>
                  </a:extLst>
                </a:hlinkClick>
              </a:rPr>
              <a:t>Primer: </a:t>
            </a:r>
            <a:r>
              <a:rPr lang="en-US" sz="2200" dirty="0">
                <a:solidFill>
                  <a:schemeClr val="bg1"/>
                </a:solidFill>
              </a:rPr>
              <a:t>Sklad je podprl energetsko obnovo starih stavb, s čimer je izboljšal energetsko učinkovitost in spodbujal okoljsko trajnost. Prijavite se za </a:t>
            </a:r>
            <a:r>
              <a:rPr lang="en-US" sz="2200" b="1" dirty="0">
                <a:solidFill>
                  <a:schemeClr val="bg1"/>
                </a:solidFill>
              </a:rPr>
              <a:t>nepovratna sredstva LEADER ali </a:t>
            </a:r>
            <a:r>
              <a:rPr lang="en-US" sz="2200" dirty="0">
                <a:solidFill>
                  <a:schemeClr val="bg1"/>
                </a:solidFill>
              </a:rPr>
              <a:t>za</a:t>
            </a:r>
            <a:r>
              <a:rPr lang="en-US" sz="2200" b="1" dirty="0">
                <a:solidFill>
                  <a:schemeClr val="bg1"/>
                </a:solidFill>
              </a:rPr>
              <a:t> razvoj podeželja </a:t>
            </a:r>
            <a:r>
              <a:rPr lang="en-US" sz="2200" dirty="0">
                <a:solidFill>
                  <a:schemeClr val="bg1"/>
                </a:solidFill>
              </a:rPr>
              <a:t>za sofinanciranje podeželskega ali naravno integriranega turizma</a:t>
            </a:r>
          </a:p>
          <a:p>
            <a:pPr marL="104775" indent="0"/>
            <a:endParaRPr lang="en-US" sz="2200" dirty="0">
              <a:solidFill>
                <a:srgbClr val="494949"/>
              </a:solidFill>
            </a:endParaRPr>
          </a:p>
        </p:txBody>
      </p:sp>
      <p:cxnSp>
        <p:nvCxnSpPr>
          <p:cNvPr id="16" name="Straight Connector 15">
            <a:extLst>
              <a:ext uri="{FF2B5EF4-FFF2-40B4-BE49-F238E27FC236}">
                <a16:creationId xmlns:a16="http://schemas.microsoft.com/office/drawing/2014/main" id="{604C9882-3CBF-B22F-4F58-75970732EB91}"/>
              </a:ext>
            </a:extLst>
          </p:cNvPr>
          <p:cNvCxnSpPr>
            <a:cxnSpLocks/>
          </p:cNvCxnSpPr>
          <p:nvPr/>
        </p:nvCxnSpPr>
        <p:spPr>
          <a:xfrm>
            <a:off x="578157" y="973007"/>
            <a:ext cx="857211"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81797D-2E69-C03A-089B-FAD7C545D735}"/>
              </a:ext>
            </a:extLst>
          </p:cNvPr>
          <p:cNvCxnSpPr>
            <a:cxnSpLocks/>
          </p:cNvCxnSpPr>
          <p:nvPr/>
        </p:nvCxnSpPr>
        <p:spPr>
          <a:xfrm>
            <a:off x="594699" y="962845"/>
            <a:ext cx="63249" cy="3732661"/>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Share with solid fill">
            <a:extLst>
              <a:ext uri="{FF2B5EF4-FFF2-40B4-BE49-F238E27FC236}">
                <a16:creationId xmlns:a16="http://schemas.microsoft.com/office/drawing/2014/main" id="{B3277EFB-CA06-B55D-9B8C-2EC7DC07C4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5313" y="183866"/>
            <a:ext cx="650804" cy="650804"/>
          </a:xfrm>
          <a:prstGeom prst="rect">
            <a:avLst/>
          </a:prstGeom>
        </p:spPr>
      </p:pic>
      <p:cxnSp>
        <p:nvCxnSpPr>
          <p:cNvPr id="5" name="Straight Connector 4">
            <a:extLst>
              <a:ext uri="{FF2B5EF4-FFF2-40B4-BE49-F238E27FC236}">
                <a16:creationId xmlns:a16="http://schemas.microsoft.com/office/drawing/2014/main" id="{51AFDDF2-4015-88A1-C60F-FF947B9A3853}"/>
              </a:ext>
            </a:extLst>
          </p:cNvPr>
          <p:cNvCxnSpPr>
            <a:cxnSpLocks/>
          </p:cNvCxnSpPr>
          <p:nvPr/>
        </p:nvCxnSpPr>
        <p:spPr>
          <a:xfrm flipH="1" flipV="1">
            <a:off x="578157" y="0"/>
            <a:ext cx="9525" cy="962845"/>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
        <p:nvSpPr>
          <p:cNvPr id="10" name="Flowchart: Alternate Process 9">
            <a:extLst>
              <a:ext uri="{FF2B5EF4-FFF2-40B4-BE49-F238E27FC236}">
                <a16:creationId xmlns:a16="http://schemas.microsoft.com/office/drawing/2014/main" id="{76FF4916-0096-8668-F1E1-388C04AF7745}"/>
              </a:ext>
            </a:extLst>
          </p:cNvPr>
          <p:cNvSpPr/>
          <p:nvPr/>
        </p:nvSpPr>
        <p:spPr>
          <a:xfrm>
            <a:off x="1430235" y="3668099"/>
            <a:ext cx="10098684" cy="2413526"/>
          </a:xfrm>
          <a:prstGeom prst="flowChartAlternateProcess">
            <a:avLst/>
          </a:prstGeom>
          <a:solidFill>
            <a:srgbClr val="0D9390"/>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5">
            <a:extLst>
              <a:ext uri="{FF2B5EF4-FFF2-40B4-BE49-F238E27FC236}">
                <a16:creationId xmlns:a16="http://schemas.microsoft.com/office/drawing/2014/main" id="{77ECB6CC-CA38-1B8E-751E-53193DF3019B}"/>
              </a:ext>
            </a:extLst>
          </p:cNvPr>
          <p:cNvSpPr txBox="1">
            <a:spLocks/>
          </p:cNvSpPr>
          <p:nvPr/>
        </p:nvSpPr>
        <p:spPr>
          <a:xfrm>
            <a:off x="2290607" y="3839348"/>
            <a:ext cx="90963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200" b="1" dirty="0" err="1">
                <a:solidFill>
                  <a:schemeClr val="bg1"/>
                </a:solidFill>
                <a:hlinkClick r:id="rId8">
                  <a:extLst>
                    <a:ext uri="{A12FA001-AC4F-418D-AE19-62706E023703}">
                      <ahyp:hlinkClr xmlns:ahyp="http://schemas.microsoft.com/office/drawing/2018/hyperlinkcolor" val="tx"/>
                    </a:ext>
                  </a:extLst>
                </a:hlinkClick>
              </a:rPr>
              <a:t>Podjetniški sklad </a:t>
            </a:r>
            <a:r>
              <a:rPr lang="en-IE" sz="2200" b="1" dirty="0">
                <a:solidFill>
                  <a:schemeClr val="bg1"/>
                </a:solidFill>
                <a:hlinkClick r:id="rId8">
                  <a:extLst>
                    <a:ext uri="{A12FA001-AC4F-418D-AE19-62706E023703}">
                      <ahyp:hlinkClr xmlns:ahyp="http://schemas.microsoft.com/office/drawing/2018/hyperlinkcolor" val="tx"/>
                    </a:ext>
                  </a:extLst>
                </a:hlinkClick>
              </a:rPr>
              <a:t>(SEF) </a:t>
            </a:r>
            <a:r>
              <a:rPr lang="en-US" sz="2200" dirty="0">
                <a:solidFill>
                  <a:schemeClr val="bg1"/>
                </a:solidFill>
              </a:rPr>
              <a:t>zagotavlja nepovratna sredstva za zagon in mikrokredite za mala in srednja podjetja ter ekološka podjetja.</a:t>
            </a:r>
          </a:p>
          <a:p>
            <a:pPr marL="0" indent="0">
              <a:spcAft>
                <a:spcPts val="600"/>
              </a:spcAft>
            </a:pPr>
            <a:r>
              <a:rPr lang="en-US" sz="2200" b="1" dirty="0">
                <a:solidFill>
                  <a:schemeClr val="bg1"/>
                </a:solidFill>
                <a:hlinkClick r:id="rId9">
                  <a:extLst>
                    <a:ext uri="{A12FA001-AC4F-418D-AE19-62706E023703}">
                      <ahyp:hlinkClr xmlns:ahyp="http://schemas.microsoft.com/office/drawing/2018/hyperlinkcolor" val="tx"/>
                    </a:ext>
                  </a:extLst>
                </a:hlinkClick>
              </a:rPr>
              <a:t>Zeleni sistem slovenskega turizma (ZSST). </a:t>
            </a:r>
            <a:r>
              <a:rPr lang="en-US" sz="2200" dirty="0">
                <a:solidFill>
                  <a:schemeClr val="bg1"/>
                </a:solidFill>
              </a:rPr>
              <a:t>GSST je nacionalni certifikacijski program, ki spodbuja trajnostni turizem. Zagotavlja orodja in strokovno pomoč za razvoj destinacij in turističnih podjetij, vključno z </a:t>
            </a:r>
            <a:r>
              <a:rPr lang="en-US" sz="2000" dirty="0">
                <a:solidFill>
                  <a:schemeClr val="bg1"/>
                </a:solidFill>
              </a:rPr>
              <a:t>nastanitvami, za oceno in izboljšanje njihove trajnostne uspešnosti.</a:t>
            </a:r>
            <a:endParaRPr lang="en-US" sz="2000" b="1" dirty="0">
              <a:solidFill>
                <a:schemeClr val="bg1"/>
              </a:solidFill>
            </a:endParaRPr>
          </a:p>
          <a:p>
            <a:pPr marL="104775" indent="0"/>
            <a:endParaRPr lang="en-US" sz="2200" dirty="0">
              <a:solidFill>
                <a:schemeClr val="bg1"/>
              </a:solidFill>
            </a:endParaRPr>
          </a:p>
        </p:txBody>
      </p:sp>
      <p:pic>
        <p:nvPicPr>
          <p:cNvPr id="12" name="Graphic 11" descr="Share with solid fill">
            <a:extLst>
              <a:ext uri="{FF2B5EF4-FFF2-40B4-BE49-F238E27FC236}">
                <a16:creationId xmlns:a16="http://schemas.microsoft.com/office/drawing/2014/main" id="{7CBD28B3-1503-964B-76D9-060531065B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4936" y="3830305"/>
            <a:ext cx="650804" cy="650804"/>
          </a:xfrm>
          <a:prstGeom prst="rect">
            <a:avLst/>
          </a:prstGeom>
        </p:spPr>
      </p:pic>
      <p:pic>
        <p:nvPicPr>
          <p:cNvPr id="13" name="Graphic 12" descr="Share with solid fill">
            <a:extLst>
              <a:ext uri="{FF2B5EF4-FFF2-40B4-BE49-F238E27FC236}">
                <a16:creationId xmlns:a16="http://schemas.microsoft.com/office/drawing/2014/main" id="{37B680AB-BF63-A2BD-9DE7-039C0640F9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39803" y="4618212"/>
            <a:ext cx="650804" cy="650804"/>
          </a:xfrm>
          <a:prstGeom prst="rect">
            <a:avLst/>
          </a:prstGeom>
        </p:spPr>
      </p:pic>
      <p:cxnSp>
        <p:nvCxnSpPr>
          <p:cNvPr id="14" name="Straight Connector 13">
            <a:extLst>
              <a:ext uri="{FF2B5EF4-FFF2-40B4-BE49-F238E27FC236}">
                <a16:creationId xmlns:a16="http://schemas.microsoft.com/office/drawing/2014/main" id="{C932BF3D-0092-247F-D09F-7F2AE6985625}"/>
              </a:ext>
            </a:extLst>
          </p:cNvPr>
          <p:cNvCxnSpPr>
            <a:cxnSpLocks/>
          </p:cNvCxnSpPr>
          <p:nvPr/>
        </p:nvCxnSpPr>
        <p:spPr>
          <a:xfrm>
            <a:off x="657948" y="4695506"/>
            <a:ext cx="777420"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C131DA9-DA16-637E-7E77-F8CE366A5B8C}"/>
              </a:ext>
            </a:extLst>
          </p:cNvPr>
          <p:cNvSpPr txBox="1"/>
          <p:nvPr/>
        </p:nvSpPr>
        <p:spPr>
          <a:xfrm>
            <a:off x="1440004" y="6155475"/>
            <a:ext cx="5673067" cy="523220"/>
          </a:xfrm>
          <a:prstGeom prst="rect">
            <a:avLst/>
          </a:prstGeom>
          <a:noFill/>
        </p:spPr>
        <p:txBody>
          <a:bodyPr wrap="square" lIns="91440" tIns="45720" rIns="91440" bIns="45720" anchor="t">
            <a:spAutoFit/>
          </a:bodyPr>
          <a:lstStyle/>
          <a:p>
            <a:r>
              <a:rPr lang="en-US" sz="1400" b="1" i="1" dirty="0">
                <a:solidFill>
                  <a:srgbClr val="494949"/>
                </a:solidFill>
                <a:latin typeface="Google Sans"/>
              </a:rPr>
              <a:t>Priporočena literatura</a:t>
            </a:r>
          </a:p>
          <a:p>
            <a:pPr marL="285750" indent="-285750">
              <a:buFont typeface="Arial" panose="020B0604020202020204" pitchFamily="34" charset="0"/>
              <a:buChar char="•"/>
            </a:pPr>
            <a:r>
              <a:rPr lang="en-US" sz="1400" dirty="0">
                <a:solidFill>
                  <a:srgbClr val="0D9390"/>
                </a:solidFill>
                <a:hlinkClick r:id="rId10">
                  <a:extLst>
                    <a:ext uri="{A12FA001-AC4F-418D-AE19-62706E023703}">
                      <ahyp:hlinkClr xmlns:ahyp="http://schemas.microsoft.com/office/drawing/2018/hyperlinkcolor" val="tx"/>
                    </a:ext>
                  </a:extLst>
                </a:hlinkClick>
              </a:rPr>
              <a:t>Turistična strategija Slovenije 2022–2028</a:t>
            </a:r>
            <a:endParaRPr lang="en-US" sz="1400">
              <a:solidFill>
                <a:srgbClr val="0D9390"/>
              </a:solidFill>
              <a:ea typeface="Calibri"/>
              <a:cs typeface="Calibri"/>
            </a:endParaRPr>
          </a:p>
        </p:txBody>
      </p:sp>
      <p:pic>
        <p:nvPicPr>
          <p:cNvPr id="22" name="Picture 21">
            <a:extLst>
              <a:ext uri="{FF2B5EF4-FFF2-40B4-BE49-F238E27FC236}">
                <a16:creationId xmlns:a16="http://schemas.microsoft.com/office/drawing/2014/main" id="{5E9B4794-691D-4F0F-DE48-E420DB6BCA6F}"/>
              </a:ext>
            </a:extLst>
          </p:cNvPr>
          <p:cNvPicPr>
            <a:picLocks noChangeAspect="1"/>
          </p:cNvPicPr>
          <p:nvPr/>
        </p:nvPicPr>
        <p:blipFill>
          <a:blip r:embed="rId11"/>
          <a:stretch>
            <a:fillRect/>
          </a:stretch>
        </p:blipFill>
        <p:spPr>
          <a:xfrm>
            <a:off x="507115" y="5825135"/>
            <a:ext cx="850589" cy="846711"/>
          </a:xfrm>
          <a:prstGeom prst="rect">
            <a:avLst/>
          </a:prstGeom>
        </p:spPr>
      </p:pic>
      <p:sp>
        <p:nvSpPr>
          <p:cNvPr id="23" name="TextBox 22">
            <a:extLst>
              <a:ext uri="{FF2B5EF4-FFF2-40B4-BE49-F238E27FC236}">
                <a16:creationId xmlns:a16="http://schemas.microsoft.com/office/drawing/2014/main" id="{28670937-450C-CB28-637E-C45FDEEA72A7}"/>
              </a:ext>
            </a:extLst>
          </p:cNvPr>
          <p:cNvSpPr txBox="1"/>
          <p:nvPr/>
        </p:nvSpPr>
        <p:spPr>
          <a:xfrm>
            <a:off x="5699256" y="6160674"/>
            <a:ext cx="7635744" cy="52322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400" dirty="0">
                <a:solidFill>
                  <a:srgbClr val="0D9390"/>
                </a:solidFill>
                <a:hlinkClick r:id="rId12">
                  <a:extLst>
                    <a:ext uri="{A12FA001-AC4F-418D-AE19-62706E023703}">
                      <ahyp:hlinkClr xmlns:ahyp="http://schemas.microsoft.com/office/drawing/2018/hyperlinkcolor" val="tx"/>
                    </a:ext>
                  </a:extLst>
                </a:hlinkClick>
              </a:rPr>
              <a:t>Dobrodošli na spletni strani Turistične organizacije Slovenije Poslovne strani</a:t>
            </a:r>
            <a:endParaRPr lang="en-US" sz="1400">
              <a:solidFill>
                <a:srgbClr val="0D9390"/>
              </a:solidFill>
              <a:ea typeface="Calibri"/>
              <a:cs typeface="Calibri"/>
            </a:endParaRPr>
          </a:p>
          <a:p>
            <a:pPr marL="285750" indent="-285750">
              <a:buFont typeface="Arial" panose="020B0604020202020204" pitchFamily="34" charset="0"/>
              <a:buChar char="•"/>
            </a:pPr>
            <a:r>
              <a:rPr lang="en-IE" sz="1400" dirty="0">
                <a:solidFill>
                  <a:srgbClr val="0D9390"/>
                </a:solidFill>
                <a:hlinkClick r:id="rId13">
                  <a:extLst>
                    <a:ext uri="{A12FA001-AC4F-418D-AE19-62706E023703}">
                      <ahyp:hlinkClr xmlns:ahyp="http://schemas.microsoft.com/office/drawing/2018/hyperlinkcolor" val="tx"/>
                    </a:ext>
                  </a:extLst>
                </a:hlinkClick>
              </a:rPr>
              <a:t>SEJALEC – Zmagovalci inovacij 2024</a:t>
            </a:r>
            <a:endParaRPr lang="en-US" sz="1400" dirty="0">
              <a:solidFill>
                <a:srgbClr val="0D9390"/>
              </a:solidFill>
            </a:endParaRPr>
          </a:p>
        </p:txBody>
      </p:sp>
    </p:spTree>
    <p:extLst>
      <p:ext uri="{BB962C8B-B14F-4D97-AF65-F5344CB8AC3E}">
        <p14:creationId xmlns:p14="http://schemas.microsoft.com/office/powerpoint/2010/main" val="1144560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6A0D9-1EE3-3A85-0FFF-210D788BDE8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4AB62EE-AEFF-2F56-BB74-3F6987659251}"/>
              </a:ext>
            </a:extLst>
          </p:cNvPr>
          <p:cNvSpPr/>
          <p:nvPr/>
        </p:nvSpPr>
        <p:spPr>
          <a:xfrm>
            <a:off x="1419695" y="1245371"/>
            <a:ext cx="10029648" cy="275443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93C510A0-FCC4-A7F3-5C30-C62389F104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A4AC598F-E2FF-FC9E-C17E-3D37E91BF5FF}"/>
              </a:ext>
            </a:extLst>
          </p:cNvPr>
          <p:cNvSpPr txBox="1">
            <a:spLocks/>
          </p:cNvSpPr>
          <p:nvPr/>
        </p:nvSpPr>
        <p:spPr>
          <a:xfrm>
            <a:off x="2182532" y="1372673"/>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Cilj: </a:t>
            </a:r>
            <a:r>
              <a:rPr lang="en-US" sz="2200" b="1" dirty="0">
                <a:solidFill>
                  <a:srgbClr val="494949"/>
                </a:solidFill>
                <a:hlinkClick r:id="rId5">
                  <a:extLst>
                    <a:ext uri="{A12FA001-AC4F-418D-AE19-62706E023703}">
                      <ahyp:hlinkClr xmlns:ahyp="http://schemas.microsoft.com/office/drawing/2018/hyperlinkcolor" val="tx"/>
                    </a:ext>
                  </a:extLst>
                </a:hlinkClick>
              </a:rPr>
              <a:t>SPIRIT Slovenija </a:t>
            </a:r>
            <a:r>
              <a:rPr lang="en-US" sz="2200" dirty="0">
                <a:solidFill>
                  <a:srgbClr val="494949"/>
                </a:solidFill>
              </a:rPr>
              <a:t>je javna agencija, ki spodbuja podjetništvo, </a:t>
            </a:r>
            <a:r>
              <a:rPr lang="en-US" sz="2200" dirty="0" err="1">
                <a:solidFill>
                  <a:srgbClr val="494949"/>
                </a:solidFill>
              </a:rPr>
              <a:t>internacionalizacijo</a:t>
            </a:r>
            <a:r>
              <a:rPr lang="en-US" sz="2200" dirty="0">
                <a:solidFill>
                  <a:srgbClr val="494949"/>
                </a:solidFill>
              </a:rPr>
              <a:t>, tuje naložbe in tehnologijo. Nudi pomoč pri vstopu na tuje trge in navezovanju stikov z vlagatelji. Od leta 2023 se ukvarja tudi s </a:t>
            </a:r>
            <a:r>
              <a:rPr lang="en-US" sz="2200" b="1" dirty="0">
                <a:solidFill>
                  <a:srgbClr val="494949"/>
                </a:solidFill>
              </a:rPr>
              <a:t>promocijo turizma</a:t>
            </a:r>
            <a:r>
              <a:rPr lang="en-US" sz="2200" dirty="0">
                <a:solidFill>
                  <a:srgbClr val="494949"/>
                </a:solidFill>
              </a:rPr>
              <a:t>. V letu 2024 je SPIRIT podjetjem izplačal</a:t>
            </a:r>
            <a:r>
              <a:rPr lang="en-US" sz="2200" b="1" dirty="0">
                <a:solidFill>
                  <a:srgbClr val="494949"/>
                </a:solidFill>
              </a:rPr>
              <a:t> 30 milijonov </a:t>
            </a:r>
            <a:r>
              <a:rPr lang="en-US" sz="2200" dirty="0">
                <a:solidFill>
                  <a:srgbClr val="494949"/>
                </a:solidFill>
              </a:rPr>
              <a:t>evrov spodbud.</a:t>
            </a:r>
          </a:p>
          <a:p>
            <a:pPr marL="0" indent="0">
              <a:spcAft>
                <a:spcPts val="600"/>
              </a:spcAft>
            </a:pPr>
            <a:r>
              <a:rPr lang="en-US" sz="2200" dirty="0">
                <a:solidFill>
                  <a:srgbClr val="494949"/>
                </a:solidFill>
              </a:rPr>
              <a:t>Podjetjem nudi celovito podporo, vključno s finančnimi spodbudami, strateškim svetovanjem in pomočjo pri širitvi na tuje trge.</a:t>
            </a:r>
          </a:p>
          <a:p>
            <a:pPr marL="104775" indent="0">
              <a:spcBef>
                <a:spcPts val="600"/>
              </a:spcBef>
            </a:pPr>
            <a:endParaRPr lang="en-US" sz="2200" dirty="0">
              <a:solidFill>
                <a:srgbClr val="494949"/>
              </a:solidFill>
            </a:endParaRPr>
          </a:p>
        </p:txBody>
      </p:sp>
      <p:sp>
        <p:nvSpPr>
          <p:cNvPr id="33" name="Freeform 28">
            <a:extLst>
              <a:ext uri="{FF2B5EF4-FFF2-40B4-BE49-F238E27FC236}">
                <a16:creationId xmlns:a16="http://schemas.microsoft.com/office/drawing/2014/main" id="{69C77AED-3B85-3CE0-C419-2FC9522D7A35}"/>
              </a:ext>
            </a:extLst>
          </p:cNvPr>
          <p:cNvSpPr/>
          <p:nvPr/>
        </p:nvSpPr>
        <p:spPr>
          <a:xfrm>
            <a:off x="0" y="136796"/>
            <a:ext cx="11367052"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239AFF3-283D-293B-6EBC-2F566BC6794B}"/>
              </a:ext>
            </a:extLst>
          </p:cNvPr>
          <p:cNvSpPr txBox="1">
            <a:spLocks/>
          </p:cNvSpPr>
          <p:nvPr/>
        </p:nvSpPr>
        <p:spPr>
          <a:xfrm>
            <a:off x="1428865" y="299929"/>
            <a:ext cx="1066110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a:t>SPIRIT Slovenija </a:t>
            </a:r>
          </a:p>
          <a:p>
            <a:pPr>
              <a:spcBef>
                <a:spcPts val="600"/>
              </a:spcBef>
            </a:pPr>
            <a:r>
              <a:rPr lang="en-US" sz="2800" dirty="0"/>
              <a:t>Agencija za razvoj podjetništva</a:t>
            </a:r>
          </a:p>
        </p:txBody>
      </p:sp>
      <p:pic>
        <p:nvPicPr>
          <p:cNvPr id="32" name="Graphic 31" descr="Target with solid fill">
            <a:extLst>
              <a:ext uri="{FF2B5EF4-FFF2-40B4-BE49-F238E27FC236}">
                <a16:creationId xmlns:a16="http://schemas.microsoft.com/office/drawing/2014/main" id="{A1E46585-9654-34CA-9498-0CDF1E73C9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0355" y="1343419"/>
            <a:ext cx="633914" cy="633914"/>
          </a:xfrm>
          <a:prstGeom prst="rect">
            <a:avLst/>
          </a:prstGeom>
        </p:spPr>
      </p:pic>
      <p:sp>
        <p:nvSpPr>
          <p:cNvPr id="25" name="Flowchart: Alternate Process 24">
            <a:extLst>
              <a:ext uri="{FF2B5EF4-FFF2-40B4-BE49-F238E27FC236}">
                <a16:creationId xmlns:a16="http://schemas.microsoft.com/office/drawing/2014/main" id="{CF427875-BFD3-0DFB-43DD-27DFEEEA6186}"/>
              </a:ext>
            </a:extLst>
          </p:cNvPr>
          <p:cNvSpPr/>
          <p:nvPr/>
        </p:nvSpPr>
        <p:spPr>
          <a:xfrm>
            <a:off x="1955506" y="4146683"/>
            <a:ext cx="10029647" cy="241138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2F5297DE-3FDD-E8C1-A13D-2DA3C47E5E81}"/>
              </a:ext>
            </a:extLst>
          </p:cNvPr>
          <p:cNvSpPr txBox="1">
            <a:spLocks/>
          </p:cNvSpPr>
          <p:nvPr/>
        </p:nvSpPr>
        <p:spPr>
          <a:xfrm>
            <a:off x="2711930" y="4276405"/>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Primer: </a:t>
            </a:r>
            <a:r>
              <a:rPr lang="en-US" sz="2200" dirty="0">
                <a:solidFill>
                  <a:srgbClr val="494949"/>
                </a:solidFill>
              </a:rPr>
              <a:t>Ekološki resort, ki želi privabiti mednarodne turiste, lahko za širitev na trg </a:t>
            </a:r>
            <a:r>
              <a:rPr lang="en-US" sz="2200" dirty="0" err="1">
                <a:solidFill>
                  <a:srgbClr val="494949"/>
                </a:solidFill>
              </a:rPr>
              <a:t>izkoristi </a:t>
            </a:r>
            <a:r>
              <a:rPr lang="en-US" sz="2200" dirty="0">
                <a:solidFill>
                  <a:srgbClr val="494949"/>
                </a:solidFill>
              </a:rPr>
              <a:t>storitve agencije SPIRIT. Agencija izvaja programe in objavlja </a:t>
            </a:r>
            <a:r>
              <a:rPr lang="en-US" sz="2200" dirty="0" err="1">
                <a:solidFill>
                  <a:srgbClr val="494949"/>
                </a:solidFill>
              </a:rPr>
              <a:t>razpise </a:t>
            </a:r>
            <a:r>
              <a:rPr lang="en-US" sz="2200" dirty="0">
                <a:solidFill>
                  <a:srgbClr val="494949"/>
                </a:solidFill>
              </a:rPr>
              <a:t>za turizem (zlasti iz sredstev načrta za oživitev gospodarstva). </a:t>
            </a:r>
          </a:p>
          <a:p>
            <a:pPr marL="0" indent="0">
              <a:spcAft>
                <a:spcPts val="600"/>
              </a:spcAft>
            </a:pPr>
            <a:r>
              <a:rPr lang="en-US" sz="2200" dirty="0">
                <a:solidFill>
                  <a:srgbClr val="494949"/>
                </a:solidFill>
              </a:rPr>
              <a:t>Na njihovem </a:t>
            </a:r>
            <a:r>
              <a:rPr lang="en-US" sz="2200" dirty="0">
                <a:solidFill>
                  <a:srgbClr val="494949"/>
                </a:solidFill>
                <a:hlinkClick r:id="rId8">
                  <a:extLst>
                    <a:ext uri="{A12FA001-AC4F-418D-AE19-62706E023703}">
                      <ahyp:hlinkClr xmlns:ahyp="http://schemas.microsoft.com/office/drawing/2018/hyperlinkcolor" val="tx"/>
                    </a:ext>
                  </a:extLst>
                </a:hlinkClick>
              </a:rPr>
              <a:t>poslovnem portalu </a:t>
            </a:r>
            <a:r>
              <a:rPr lang="en-US" sz="2200" dirty="0">
                <a:solidFill>
                  <a:srgbClr val="494949"/>
                </a:solidFill>
              </a:rPr>
              <a:t>ali v rubriki z novicami preverite razpise, na primer za digitalno preoblikovanje v turizmu itd. Pogosto imajo tudi seznam vseh </a:t>
            </a:r>
            <a:r>
              <a:rPr lang="en-US" sz="2200" b="1" dirty="0">
                <a:solidFill>
                  <a:srgbClr val="494949"/>
                </a:solidFill>
              </a:rPr>
              <a:t>trenutnih spodbud</a:t>
            </a:r>
            <a:r>
              <a:rPr lang="en-US" sz="2200" dirty="0">
                <a:solidFill>
                  <a:srgbClr val="494949"/>
                </a:solidFill>
              </a:rPr>
              <a:t>, ki jih ponujajo ministrstva.</a:t>
            </a:r>
          </a:p>
          <a:p>
            <a:pPr marL="447675" indent="0"/>
            <a:endParaRPr lang="en-US" sz="2200" i="1" dirty="0"/>
          </a:p>
        </p:txBody>
      </p:sp>
      <p:pic>
        <p:nvPicPr>
          <p:cNvPr id="28" name="Graphic 27" descr="Excellent with solid fill">
            <a:extLst>
              <a:ext uri="{FF2B5EF4-FFF2-40B4-BE49-F238E27FC236}">
                <a16:creationId xmlns:a16="http://schemas.microsoft.com/office/drawing/2014/main" id="{C09FF2CE-FDC4-E0D9-1722-6AABA3DCC5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18610" y="4216992"/>
            <a:ext cx="658720" cy="658720"/>
          </a:xfrm>
          <a:prstGeom prst="rect">
            <a:avLst/>
          </a:prstGeom>
        </p:spPr>
      </p:pic>
      <p:grpSp>
        <p:nvGrpSpPr>
          <p:cNvPr id="2" name="Group 1">
            <a:extLst>
              <a:ext uri="{FF2B5EF4-FFF2-40B4-BE49-F238E27FC236}">
                <a16:creationId xmlns:a16="http://schemas.microsoft.com/office/drawing/2014/main" id="{4C0FA60A-B80B-AD7F-49FB-4E32C285198B}"/>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C7B09269-A239-9682-FA1E-A34E6372155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184C39B8-D9E0-05B6-AA3C-BDA00671B73C}"/>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8" name="Picture 2" descr="Spirit Slovenia - European Commission">
            <a:extLst>
              <a:ext uri="{FF2B5EF4-FFF2-40B4-BE49-F238E27FC236}">
                <a16:creationId xmlns:a16="http://schemas.microsoft.com/office/drawing/2014/main" id="{F5756E7F-F695-0765-8EF1-F2F4A75185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2147" y="-698"/>
            <a:ext cx="3135191" cy="132200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30E515D6-C0BE-8F3C-CA39-8CEFBB6D880A}"/>
              </a:ext>
            </a:extLst>
          </p:cNvPr>
          <p:cNvCxnSpPr>
            <a:cxnSpLocks/>
          </p:cNvCxnSpPr>
          <p:nvPr/>
        </p:nvCxnSpPr>
        <p:spPr>
          <a:xfrm>
            <a:off x="824948" y="4573962"/>
            <a:ext cx="1130558" cy="12833"/>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AFF8FA6A-7F04-0C43-BBE6-19A1935CD9E5}"/>
              </a:ext>
            </a:extLst>
          </p:cNvPr>
          <p:cNvCxnSpPr>
            <a:cxnSpLocks/>
          </p:cNvCxnSpPr>
          <p:nvPr/>
        </p:nvCxnSpPr>
        <p:spPr>
          <a:xfrm rot="16200000" flipV="1">
            <a:off x="-1050236" y="2711611"/>
            <a:ext cx="3451516" cy="298852"/>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64A2269-7FB8-FEEA-1E68-8FA4D3B85252}"/>
              </a:ext>
            </a:extLst>
          </p:cNvPr>
          <p:cNvCxnSpPr>
            <a:cxnSpLocks/>
          </p:cNvCxnSpPr>
          <p:nvPr/>
        </p:nvCxnSpPr>
        <p:spPr>
          <a:xfrm>
            <a:off x="824948" y="2861427"/>
            <a:ext cx="594747"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029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62C37-9519-259A-84E9-2CC681BCA06A}"/>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1E0DC082-FD6B-779C-46A5-79028537ECC0}"/>
              </a:ext>
            </a:extLst>
          </p:cNvPr>
          <p:cNvSpPr/>
          <p:nvPr/>
        </p:nvSpPr>
        <p:spPr>
          <a:xfrm>
            <a:off x="1168453" y="1245812"/>
            <a:ext cx="10029648" cy="531270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5399B128-FE80-EB48-AD4B-BCD3A82546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3C7D6D6D-EDE1-2246-E052-1CB3B3EF7BA2}"/>
              </a:ext>
            </a:extLst>
          </p:cNvPr>
          <p:cNvSpPr txBox="1">
            <a:spLocks/>
          </p:cNvSpPr>
          <p:nvPr/>
        </p:nvSpPr>
        <p:spPr>
          <a:xfrm>
            <a:off x="2141591" y="1499824"/>
            <a:ext cx="874719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Cilj: </a:t>
            </a:r>
            <a:r>
              <a:rPr lang="en-US" sz="2200" b="1" dirty="0">
                <a:solidFill>
                  <a:srgbClr val="494949"/>
                </a:solidFill>
                <a:hlinkClick r:id="rId5">
                  <a:extLst>
                    <a:ext uri="{A12FA001-AC4F-418D-AE19-62706E023703}">
                      <ahyp:hlinkClr xmlns:ahyp="http://schemas.microsoft.com/office/drawing/2018/hyperlinkcolor" val="tx"/>
                    </a:ext>
                  </a:extLst>
                </a:hlinkClick>
              </a:rPr>
              <a:t>Slovenski </a:t>
            </a:r>
            <a:r>
              <a:rPr lang="en-US" sz="2200" b="1" dirty="0" err="1">
                <a:solidFill>
                  <a:srgbClr val="494949"/>
                </a:solidFill>
                <a:hlinkClick r:id="rId5">
                  <a:extLst>
                    <a:ext uri="{A12FA001-AC4F-418D-AE19-62706E023703}">
                      <ahyp:hlinkClr xmlns:ahyp="http://schemas.microsoft.com/office/drawing/2018/hyperlinkcolor" val="tx"/>
                    </a:ext>
                  </a:extLst>
                </a:hlinkClick>
              </a:rPr>
              <a:t>regionalni</a:t>
            </a:r>
            <a:r>
              <a:rPr lang="en-US" sz="2200" b="1" dirty="0">
                <a:solidFill>
                  <a:srgbClr val="494949"/>
                </a:solidFill>
              </a:rPr>
              <a:t> </a:t>
            </a:r>
            <a:r>
              <a:rPr lang="en-US" sz="2200" b="1" dirty="0" err="1">
                <a:solidFill>
                  <a:srgbClr val="494949"/>
                </a:solidFill>
                <a:hlinkClick r:id="rId5">
                  <a:extLst>
                    <a:ext uri="{A12FA001-AC4F-418D-AE19-62706E023703}">
                      <ahyp:hlinkClr xmlns:ahyp="http://schemas.microsoft.com/office/drawing/2018/hyperlinkcolor" val="tx"/>
                    </a:ext>
                  </a:extLst>
                </a:hlinkClick>
              </a:rPr>
              <a:t>razvojni</a:t>
            </a:r>
            <a:r>
              <a:rPr lang="en-US" sz="2200" b="1" dirty="0">
                <a:solidFill>
                  <a:srgbClr val="494949"/>
                </a:solidFill>
              </a:rPr>
              <a:t> </a:t>
            </a:r>
            <a:r>
              <a:rPr lang="en-US" sz="2200" b="1" dirty="0" err="1">
                <a:solidFill>
                  <a:srgbClr val="494949"/>
                </a:solidFill>
                <a:hlinkClick r:id="rId5">
                  <a:extLst>
                    <a:ext uri="{A12FA001-AC4F-418D-AE19-62706E023703}">
                      <ahyp:hlinkClr xmlns:ahyp="http://schemas.microsoft.com/office/drawing/2018/hyperlinkcolor" val="tx"/>
                    </a:ext>
                  </a:extLst>
                </a:hlinkClick>
              </a:rPr>
              <a:t>sklad</a:t>
            </a:r>
            <a:r>
              <a:rPr lang="en-US" sz="2200" b="1" dirty="0">
                <a:solidFill>
                  <a:srgbClr val="494949"/>
                </a:solidFill>
              </a:rPr>
              <a:t> (</a:t>
            </a:r>
            <a:r>
              <a:rPr lang="en-US" sz="2200" b="1" dirty="0">
                <a:solidFill>
                  <a:srgbClr val="494949"/>
                </a:solidFill>
                <a:hlinkClick r:id="rId5">
                  <a:extLst>
                    <a:ext uri="{A12FA001-AC4F-418D-AE19-62706E023703}">
                      <ahyp:hlinkClr xmlns:ahyp="http://schemas.microsoft.com/office/drawing/2018/hyperlinkcolor" val="tx"/>
                    </a:ext>
                  </a:extLst>
                </a:hlinkClick>
              </a:rPr>
              <a:t>SRRS) </a:t>
            </a:r>
            <a:endParaRPr lang="en-US" sz="2200" b="1" dirty="0">
              <a:solidFill>
                <a:srgbClr val="494949"/>
              </a:solidFill>
            </a:endParaRPr>
          </a:p>
          <a:p>
            <a:pPr marL="0" indent="0">
              <a:spcAft>
                <a:spcPts val="600"/>
              </a:spcAft>
            </a:pPr>
            <a:r>
              <a:rPr lang="en-US" sz="2200" dirty="0">
                <a:solidFill>
                  <a:srgbClr val="494949"/>
                </a:solidFill>
              </a:rPr>
              <a:t>SRDF zagotavlja finančne spodbude za podjetja in občine, s poudarkom na uravnoteženem regionalnem razvoju, zlasti v problematičnih obmejnih območjih. </a:t>
            </a:r>
            <a:r>
              <a:rPr lang="en-US" sz="2200" b="1" dirty="0">
                <a:solidFill>
                  <a:srgbClr val="494949"/>
                </a:solidFill>
                <a:hlinkClick r:id="rId5">
                  <a:extLst>
                    <a:ext uri="{A12FA001-AC4F-418D-AE19-62706E023703}">
                      <ahyp:hlinkClr xmlns:ahyp="http://schemas.microsoft.com/office/drawing/2018/hyperlinkcolor" val="tx"/>
                    </a:ext>
                  </a:extLst>
                </a:hlinkClick>
              </a:rPr>
              <a:t>Slovenski </a:t>
            </a:r>
            <a:r>
              <a:rPr lang="en-US" sz="2200" b="1" dirty="0" err="1">
                <a:solidFill>
                  <a:srgbClr val="494949"/>
                </a:solidFill>
                <a:hlinkClick r:id="rId5">
                  <a:extLst>
                    <a:ext uri="{A12FA001-AC4F-418D-AE19-62706E023703}">
                      <ahyp:hlinkClr xmlns:ahyp="http://schemas.microsoft.com/office/drawing/2018/hyperlinkcolor" val="tx"/>
                    </a:ext>
                  </a:extLst>
                </a:hlinkClick>
              </a:rPr>
              <a:t>regionalno razvojni sklad </a:t>
            </a:r>
            <a:r>
              <a:rPr lang="en-US" sz="2200" b="1" dirty="0">
                <a:solidFill>
                  <a:srgbClr val="494949"/>
                </a:solidFill>
                <a:hlinkClick r:id="rId5">
                  <a:extLst>
                    <a:ext uri="{A12FA001-AC4F-418D-AE19-62706E023703}">
                      <ahyp:hlinkClr xmlns:ahyp="http://schemas.microsoft.com/office/drawing/2018/hyperlinkcolor" val="tx"/>
                    </a:ext>
                  </a:extLst>
                </a:hlinkClick>
              </a:rPr>
              <a:t>(SRRS) </a:t>
            </a:r>
            <a:r>
              <a:rPr lang="en-US" sz="2200" dirty="0">
                <a:solidFill>
                  <a:srgbClr val="494949"/>
                </a:solidFill>
              </a:rPr>
              <a:t>– Slovenski regionalni razvojni sklad – pogosto objavlja </a:t>
            </a:r>
            <a:r>
              <a:rPr lang="en-US" sz="2200" dirty="0" err="1">
                <a:solidFill>
                  <a:srgbClr val="494949"/>
                </a:solidFill>
              </a:rPr>
              <a:t>razpise </a:t>
            </a:r>
            <a:r>
              <a:rPr lang="en-US" sz="2200" dirty="0">
                <a:solidFill>
                  <a:srgbClr val="494949"/>
                </a:solidFill>
              </a:rPr>
              <a:t>za naložbe v turizem, zlasti v manj razvitih območjih. V </a:t>
            </a:r>
            <a:r>
              <a:rPr lang="en-US" sz="2200" b="1" dirty="0">
                <a:solidFill>
                  <a:srgbClr val="494949"/>
                </a:solidFill>
              </a:rPr>
              <a:t>letih 2023–2024 </a:t>
            </a:r>
            <a:r>
              <a:rPr lang="en-US" sz="2200" dirty="0">
                <a:solidFill>
                  <a:srgbClr val="494949"/>
                </a:solidFill>
              </a:rPr>
              <a:t>je SRRS objavil </a:t>
            </a:r>
            <a:r>
              <a:rPr lang="en-US" sz="2200" dirty="0" err="1">
                <a:solidFill>
                  <a:srgbClr val="494949"/>
                </a:solidFill>
              </a:rPr>
              <a:t>razpis </a:t>
            </a:r>
            <a:r>
              <a:rPr lang="en-US" sz="2200" dirty="0">
                <a:solidFill>
                  <a:srgbClr val="494949"/>
                </a:solidFill>
              </a:rPr>
              <a:t>za turizem v obmejnih regijah s sofinanciranjem projektov nastanitve v višini do</a:t>
            </a:r>
            <a:r>
              <a:rPr lang="en-US" sz="2200" b="1" dirty="0">
                <a:solidFill>
                  <a:srgbClr val="494949"/>
                </a:solidFill>
              </a:rPr>
              <a:t> 1,8 milijona evrov. </a:t>
            </a:r>
            <a:r>
              <a:rPr lang="en-US" sz="2200" dirty="0">
                <a:solidFill>
                  <a:srgbClr val="494949"/>
                </a:solidFill>
              </a:rPr>
              <a:t>Sheme financiranja:</a:t>
            </a:r>
          </a:p>
          <a:p>
            <a:pPr marL="342900" indent="-342900">
              <a:buFont typeface="Wingdings" panose="05000000000000000000" pitchFamily="2" charset="2"/>
              <a:buChar char="Ø"/>
            </a:pPr>
            <a:r>
              <a:rPr lang="en-US" sz="2200" b="1" dirty="0">
                <a:solidFill>
                  <a:srgbClr val="494949"/>
                </a:solidFill>
              </a:rPr>
              <a:t>Donacije in posojila: </a:t>
            </a:r>
            <a:r>
              <a:rPr lang="en-US" sz="2200" dirty="0">
                <a:solidFill>
                  <a:srgbClr val="494949"/>
                </a:solidFill>
              </a:rPr>
              <a:t>V </a:t>
            </a:r>
            <a:r>
              <a:rPr lang="en-US" sz="2200" b="1" dirty="0">
                <a:solidFill>
                  <a:srgbClr val="494949"/>
                </a:solidFill>
              </a:rPr>
              <a:t>letu 2025 </a:t>
            </a:r>
            <a:r>
              <a:rPr lang="en-US" sz="2200" dirty="0">
                <a:solidFill>
                  <a:srgbClr val="494949"/>
                </a:solidFill>
              </a:rPr>
              <a:t>je za podjetja namenjenih</a:t>
            </a:r>
            <a:r>
              <a:rPr lang="en-US" sz="2200" b="1" dirty="0">
                <a:solidFill>
                  <a:srgbClr val="494949"/>
                </a:solidFill>
              </a:rPr>
              <a:t> 49,3 milijona evrov</a:t>
            </a:r>
            <a:r>
              <a:rPr lang="en-US" sz="2200" dirty="0">
                <a:solidFill>
                  <a:srgbClr val="494949"/>
                </a:solidFill>
              </a:rPr>
              <a:t>, od tega</a:t>
            </a:r>
            <a:r>
              <a:rPr lang="en-US" sz="2200" b="1" dirty="0">
                <a:solidFill>
                  <a:srgbClr val="494949"/>
                </a:solidFill>
              </a:rPr>
              <a:t> 3,3 milijona ev</a:t>
            </a:r>
            <a:r>
              <a:rPr lang="en-US" sz="2200" dirty="0">
                <a:solidFill>
                  <a:srgbClr val="494949"/>
                </a:solidFill>
              </a:rPr>
              <a:t>rov v obliki donacij in</a:t>
            </a:r>
            <a:r>
              <a:rPr lang="en-US" sz="2200" b="1" dirty="0">
                <a:solidFill>
                  <a:srgbClr val="494949"/>
                </a:solidFill>
              </a:rPr>
              <a:t> 46 milijonov evrov </a:t>
            </a:r>
            <a:r>
              <a:rPr lang="en-US" sz="2200" dirty="0">
                <a:solidFill>
                  <a:srgbClr val="494949"/>
                </a:solidFill>
              </a:rPr>
              <a:t>v obliki vračljivih finančnih spodbud.</a:t>
            </a:r>
          </a:p>
          <a:p>
            <a:pPr marL="342900" indent="-342900">
              <a:buFont typeface="Wingdings" panose="05000000000000000000" pitchFamily="2" charset="2"/>
              <a:buChar char="Ø"/>
            </a:pPr>
            <a:r>
              <a:rPr lang="en-US" sz="2200" b="1" dirty="0">
                <a:solidFill>
                  <a:srgbClr val="494949"/>
                </a:solidFill>
              </a:rPr>
              <a:t>Turistična infrastruktura: </a:t>
            </a:r>
            <a:r>
              <a:rPr lang="en-US" sz="2200" dirty="0">
                <a:solidFill>
                  <a:srgbClr val="494949"/>
                </a:solidFill>
              </a:rPr>
              <a:t>Podpira gradnjo javne turistične infrastrukture v problematičnih obmejnih območjih.</a:t>
            </a:r>
          </a:p>
          <a:p>
            <a:pPr marL="104775" indent="0">
              <a:spcBef>
                <a:spcPts val="600"/>
              </a:spcBef>
            </a:pPr>
            <a:endParaRPr lang="en-US" sz="2200" dirty="0">
              <a:solidFill>
                <a:srgbClr val="494949"/>
              </a:solidFill>
            </a:endParaRPr>
          </a:p>
        </p:txBody>
      </p:sp>
      <p:sp>
        <p:nvSpPr>
          <p:cNvPr id="33" name="Freeform 28">
            <a:extLst>
              <a:ext uri="{FF2B5EF4-FFF2-40B4-BE49-F238E27FC236}">
                <a16:creationId xmlns:a16="http://schemas.microsoft.com/office/drawing/2014/main" id="{28A8C09F-D319-A047-3F6A-0CE3DB12CEC9}"/>
              </a:ext>
            </a:extLst>
          </p:cNvPr>
          <p:cNvSpPr/>
          <p:nvPr/>
        </p:nvSpPr>
        <p:spPr>
          <a:xfrm>
            <a:off x="0" y="136796"/>
            <a:ext cx="11367052"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7B044777-7552-7A28-F457-F288901BD97F}"/>
              </a:ext>
            </a:extLst>
          </p:cNvPr>
          <p:cNvSpPr txBox="1">
            <a:spLocks/>
          </p:cNvSpPr>
          <p:nvPr/>
        </p:nvSpPr>
        <p:spPr>
          <a:xfrm>
            <a:off x="1470355" y="282536"/>
            <a:ext cx="1066110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a:t>Slovenski regionalni razvojni sklad (SRDF) </a:t>
            </a:r>
          </a:p>
          <a:p>
            <a:pPr>
              <a:spcBef>
                <a:spcPts val="600"/>
              </a:spcBef>
            </a:pPr>
            <a:r>
              <a:rPr lang="en-US" sz="2800" i="1" dirty="0"/>
              <a:t>Slovenski </a:t>
            </a:r>
            <a:r>
              <a:rPr lang="en-US" sz="2800" i="1" dirty="0" err="1"/>
              <a:t>regionalno razvojni sklad </a:t>
            </a:r>
            <a:r>
              <a:rPr lang="en-US" sz="2800" i="1" dirty="0"/>
              <a:t>(SRRS)</a:t>
            </a:r>
            <a:endParaRPr lang="en-US" sz="3000" dirty="0"/>
          </a:p>
        </p:txBody>
      </p:sp>
      <p:pic>
        <p:nvPicPr>
          <p:cNvPr id="32" name="Graphic 31" descr="Target with solid fill">
            <a:extLst>
              <a:ext uri="{FF2B5EF4-FFF2-40B4-BE49-F238E27FC236}">
                <a16:creationId xmlns:a16="http://schemas.microsoft.com/office/drawing/2014/main" id="{DAB26AF5-5832-BC1E-8909-D7B442E41E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0355" y="1343419"/>
            <a:ext cx="633914" cy="633914"/>
          </a:xfrm>
          <a:prstGeom prst="rect">
            <a:avLst/>
          </a:prstGeom>
        </p:spPr>
      </p:pic>
      <p:cxnSp>
        <p:nvCxnSpPr>
          <p:cNvPr id="17" name="Connector: Elbow 16">
            <a:extLst>
              <a:ext uri="{FF2B5EF4-FFF2-40B4-BE49-F238E27FC236}">
                <a16:creationId xmlns:a16="http://schemas.microsoft.com/office/drawing/2014/main" id="{AFAEBC2F-A821-8E05-ACB2-4B426F6505D8}"/>
              </a:ext>
            </a:extLst>
          </p:cNvPr>
          <p:cNvCxnSpPr>
            <a:cxnSpLocks/>
          </p:cNvCxnSpPr>
          <p:nvPr/>
        </p:nvCxnSpPr>
        <p:spPr>
          <a:xfrm rot="10800000" flipH="1" flipV="1">
            <a:off x="517020" y="1150402"/>
            <a:ext cx="640367" cy="2679624"/>
          </a:xfrm>
          <a:prstGeom prst="bentConnector3">
            <a:avLst>
              <a:gd name="adj1" fmla="val 223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33C07A3-8EC1-E121-9EFF-D80E389D1A92}"/>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92C9B0F6-F3BB-04D5-659E-EC87F06C0DF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9539B45B-0317-F2CE-CD25-1573DCACE2C1}"/>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Tree>
    <p:extLst>
      <p:ext uri="{BB962C8B-B14F-4D97-AF65-F5344CB8AC3E}">
        <p14:creationId xmlns:p14="http://schemas.microsoft.com/office/powerpoint/2010/main" val="3000554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58FE5-369D-651C-FA25-F7EEBAE45406}"/>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FCF23E2F-8715-FBF7-77A7-C7A3D8D2BC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18" name="Flowchart: Alternate Process 17">
            <a:extLst>
              <a:ext uri="{FF2B5EF4-FFF2-40B4-BE49-F238E27FC236}">
                <a16:creationId xmlns:a16="http://schemas.microsoft.com/office/drawing/2014/main" id="{F0860238-2657-BDFD-90A0-EE2EB332484C}"/>
              </a:ext>
            </a:extLst>
          </p:cNvPr>
          <p:cNvSpPr/>
          <p:nvPr/>
        </p:nvSpPr>
        <p:spPr>
          <a:xfrm>
            <a:off x="1463952" y="1473290"/>
            <a:ext cx="10029647" cy="141324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FCB9C5F8-F29C-C64F-3854-7DE581C06A21}"/>
              </a:ext>
            </a:extLst>
          </p:cNvPr>
          <p:cNvSpPr txBox="1">
            <a:spLocks/>
          </p:cNvSpPr>
          <p:nvPr/>
        </p:nvSpPr>
        <p:spPr>
          <a:xfrm>
            <a:off x="1764549" y="1603012"/>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200" b="1" dirty="0">
                <a:solidFill>
                  <a:srgbClr val="E96751"/>
                </a:solidFill>
              </a:rPr>
              <a:t>Primer </a:t>
            </a:r>
          </a:p>
          <a:p>
            <a:pPr marL="447675" indent="0"/>
            <a:r>
              <a:rPr lang="en-US" sz="2200" dirty="0">
                <a:solidFill>
                  <a:srgbClr val="494949"/>
                </a:solidFill>
              </a:rPr>
              <a:t>Glamping v obmejnem območju, ki želi izboljšati svoje zmogljivosti, bi lahko zaprosil za sofinanciranje iz SRDF.</a:t>
            </a:r>
          </a:p>
        </p:txBody>
      </p:sp>
      <p:sp>
        <p:nvSpPr>
          <p:cNvPr id="33" name="Freeform 28">
            <a:extLst>
              <a:ext uri="{FF2B5EF4-FFF2-40B4-BE49-F238E27FC236}">
                <a16:creationId xmlns:a16="http://schemas.microsoft.com/office/drawing/2014/main" id="{34F2C415-8FE5-E86E-EFBB-DA49E1AD684D}"/>
              </a:ext>
            </a:extLst>
          </p:cNvPr>
          <p:cNvSpPr/>
          <p:nvPr/>
        </p:nvSpPr>
        <p:spPr>
          <a:xfrm>
            <a:off x="0" y="136796"/>
            <a:ext cx="11367052"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CE3DCA1E-28DC-D5C6-B582-97B33817AF22}"/>
              </a:ext>
            </a:extLst>
          </p:cNvPr>
          <p:cNvSpPr txBox="1">
            <a:spLocks/>
          </p:cNvSpPr>
          <p:nvPr/>
        </p:nvSpPr>
        <p:spPr>
          <a:xfrm>
            <a:off x="392458" y="306893"/>
            <a:ext cx="1066110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a:t>Slovenski regionalni razvojni sklad (SRDF) </a:t>
            </a:r>
          </a:p>
          <a:p>
            <a:pPr>
              <a:spcBef>
                <a:spcPts val="600"/>
              </a:spcBef>
            </a:pPr>
            <a:r>
              <a:rPr lang="en-US" sz="2800" i="1" dirty="0"/>
              <a:t>Slovenski </a:t>
            </a:r>
            <a:r>
              <a:rPr lang="en-US" sz="2800" i="1" dirty="0" err="1"/>
              <a:t>regionalno razvojni sklad </a:t>
            </a:r>
            <a:r>
              <a:rPr lang="en-US" sz="2800" i="1" dirty="0"/>
              <a:t>(SRRS)</a:t>
            </a:r>
            <a:endParaRPr lang="en-US" sz="3000" dirty="0"/>
          </a:p>
        </p:txBody>
      </p:sp>
      <p:pic>
        <p:nvPicPr>
          <p:cNvPr id="43" name="Graphic 42" descr="Excellent with solid fill">
            <a:extLst>
              <a:ext uri="{FF2B5EF4-FFF2-40B4-BE49-F238E27FC236}">
                <a16:creationId xmlns:a16="http://schemas.microsoft.com/office/drawing/2014/main" id="{34F54E9F-20A9-78AB-3459-F94FFF6D78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7056" y="1543599"/>
            <a:ext cx="658720" cy="658720"/>
          </a:xfrm>
          <a:prstGeom prst="rect">
            <a:avLst/>
          </a:prstGeom>
        </p:spPr>
      </p:pic>
      <p:cxnSp>
        <p:nvCxnSpPr>
          <p:cNvPr id="16" name="Connector: Elbow 15">
            <a:extLst>
              <a:ext uri="{FF2B5EF4-FFF2-40B4-BE49-F238E27FC236}">
                <a16:creationId xmlns:a16="http://schemas.microsoft.com/office/drawing/2014/main" id="{3899B552-CC32-24DD-C7FC-D6F193B8C74E}"/>
              </a:ext>
            </a:extLst>
          </p:cNvPr>
          <p:cNvCxnSpPr>
            <a:cxnSpLocks/>
          </p:cNvCxnSpPr>
          <p:nvPr/>
        </p:nvCxnSpPr>
        <p:spPr>
          <a:xfrm rot="16200000" flipH="1">
            <a:off x="612793" y="1331835"/>
            <a:ext cx="1016349" cy="6213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A635A6F-08B0-E2B4-2080-C8FD31360AFF}"/>
              </a:ext>
            </a:extLst>
          </p:cNvPr>
          <p:cNvSpPr txBox="1"/>
          <p:nvPr/>
        </p:nvSpPr>
        <p:spPr>
          <a:xfrm>
            <a:off x="1216553" y="5796046"/>
            <a:ext cx="10760524" cy="954107"/>
          </a:xfrm>
          <a:prstGeom prst="rect">
            <a:avLst/>
          </a:prstGeom>
          <a:noFill/>
        </p:spPr>
        <p:txBody>
          <a:bodyPr wrap="square" lIns="91440" tIns="45720" rIns="91440" bIns="45720" anchor="t">
            <a:spAutoFit/>
          </a:bodyPr>
          <a:lstStyle/>
          <a:p>
            <a:r>
              <a:rPr lang="en-US" sz="1400" b="1" i="1" dirty="0">
                <a:solidFill>
                  <a:srgbClr val="494949"/>
                </a:solidFill>
                <a:latin typeface="Google Sans"/>
              </a:rPr>
              <a:t>Priporočena literatura</a:t>
            </a:r>
          </a:p>
          <a:p>
            <a:pPr marL="285750" indent="-285750" fontAlgn="base">
              <a:buFont typeface="Arial" panose="020B0604020202020204" pitchFamily="34" charset="0"/>
              <a:buChar char="•"/>
            </a:pPr>
            <a:r>
              <a:rPr lang="en-US" sz="1400" dirty="0">
                <a:solidFill>
                  <a:srgbClr val="00B0F0"/>
                </a:solidFill>
                <a:hlinkClick r:id="rId7">
                  <a:extLst>
                    <a:ext uri="{A12FA001-AC4F-418D-AE19-62706E023703}">
                      <ahyp:hlinkClr xmlns:ahyp="http://schemas.microsoft.com/office/drawing/2018/hyperlinkcolor" val="tx"/>
                    </a:ext>
                  </a:extLst>
                </a:hlinkClick>
              </a:rPr>
              <a:t>SSRS &amp; SSRDF Načrtovani razpisi za zbiranje predlogov na področju regionalnega razvoja v letih 2024 in 2025</a:t>
            </a:r>
            <a:endParaRPr lang="en-US" sz="1400" dirty="0">
              <a:solidFill>
                <a:srgbClr val="00B0F0"/>
              </a:solidFill>
              <a:ea typeface="Calibri"/>
              <a:cs typeface="Calibri"/>
            </a:endParaRPr>
          </a:p>
          <a:p>
            <a:pPr marL="285750" indent="-285750" fontAlgn="base">
              <a:buFont typeface="Arial" panose="020B0604020202020204" pitchFamily="34" charset="0"/>
              <a:buChar char="•"/>
            </a:pPr>
            <a:r>
              <a:rPr lang="en-US" sz="1400" dirty="0">
                <a:solidFill>
                  <a:srgbClr val="00B0F0"/>
                </a:solidFill>
                <a:hlinkClick r:id="rId8">
                  <a:extLst>
                    <a:ext uri="{A12FA001-AC4F-418D-AE19-62706E023703}">
                      <ahyp:hlinkClr xmlns:ahyp="http://schemas.microsoft.com/office/drawing/2018/hyperlinkcolor" val="tx"/>
                    </a:ext>
                  </a:extLst>
                </a:hlinkClick>
              </a:rPr>
              <a:t>Javni razpis za popolno obnovo ali gradnjo novih turističnih nastanitvenih objektov</a:t>
            </a:r>
            <a:endParaRPr lang="en-US" sz="1400" dirty="0">
              <a:solidFill>
                <a:srgbClr val="00B0F0"/>
              </a:solidFill>
              <a:ea typeface="Calibri"/>
              <a:cs typeface="Calibri"/>
            </a:endParaRPr>
          </a:p>
          <a:p>
            <a:pPr fontAlgn="base"/>
            <a:endParaRPr lang="en-US" sz="1400" dirty="0">
              <a:solidFill>
                <a:srgbClr val="00B0F0"/>
              </a:solidFill>
              <a:ea typeface="Calibri"/>
              <a:cs typeface="Calibri"/>
            </a:endParaRPr>
          </a:p>
        </p:txBody>
      </p:sp>
      <p:pic>
        <p:nvPicPr>
          <p:cNvPr id="3" name="Picture 2">
            <a:extLst>
              <a:ext uri="{FF2B5EF4-FFF2-40B4-BE49-F238E27FC236}">
                <a16:creationId xmlns:a16="http://schemas.microsoft.com/office/drawing/2014/main" id="{B0C8009E-F76D-AF7C-2E7F-DD429DA040E0}"/>
              </a:ext>
            </a:extLst>
          </p:cNvPr>
          <p:cNvPicPr>
            <a:picLocks noChangeAspect="1"/>
          </p:cNvPicPr>
          <p:nvPr/>
        </p:nvPicPr>
        <p:blipFill>
          <a:blip r:embed="rId9"/>
          <a:stretch>
            <a:fillRect/>
          </a:stretch>
        </p:blipFill>
        <p:spPr>
          <a:xfrm>
            <a:off x="168951" y="5659277"/>
            <a:ext cx="850589" cy="846711"/>
          </a:xfrm>
          <a:prstGeom prst="rect">
            <a:avLst/>
          </a:prstGeom>
        </p:spPr>
      </p:pic>
      <p:pic>
        <p:nvPicPr>
          <p:cNvPr id="5" name="Picture 4" descr="A room with a table and chairs&#10;&#10;AI-generated content may be incorrect.">
            <a:extLst>
              <a:ext uri="{FF2B5EF4-FFF2-40B4-BE49-F238E27FC236}">
                <a16:creationId xmlns:a16="http://schemas.microsoft.com/office/drawing/2014/main" id="{DD7135E9-647B-A1BC-A7FA-33D97AF295BF}"/>
              </a:ext>
            </a:extLst>
          </p:cNvPr>
          <p:cNvPicPr>
            <a:picLocks noChangeAspect="1"/>
          </p:cNvPicPr>
          <p:nvPr/>
        </p:nvPicPr>
        <p:blipFill>
          <a:blip r:embed="rId10"/>
          <a:stretch>
            <a:fillRect/>
          </a:stretch>
        </p:blipFill>
        <p:spPr>
          <a:xfrm>
            <a:off x="477384" y="3126726"/>
            <a:ext cx="3495675" cy="2332983"/>
          </a:xfrm>
          <a:prstGeom prst="rect">
            <a:avLst/>
          </a:prstGeom>
        </p:spPr>
      </p:pic>
      <p:pic>
        <p:nvPicPr>
          <p:cNvPr id="8" name="Picture 7">
            <a:extLst>
              <a:ext uri="{FF2B5EF4-FFF2-40B4-BE49-F238E27FC236}">
                <a16:creationId xmlns:a16="http://schemas.microsoft.com/office/drawing/2014/main" id="{BFCF523D-9C51-AF63-67FA-927CFA8664F4}"/>
              </a:ext>
            </a:extLst>
          </p:cNvPr>
          <p:cNvPicPr>
            <a:picLocks noChangeAspect="1"/>
          </p:cNvPicPr>
          <p:nvPr/>
        </p:nvPicPr>
        <p:blipFill>
          <a:blip r:embed="rId11"/>
          <a:stretch>
            <a:fillRect/>
          </a:stretch>
        </p:blipFill>
        <p:spPr>
          <a:xfrm>
            <a:off x="3971659" y="3126726"/>
            <a:ext cx="3110644" cy="2332983"/>
          </a:xfrm>
          <a:prstGeom prst="rect">
            <a:avLst/>
          </a:prstGeom>
        </p:spPr>
      </p:pic>
      <p:pic>
        <p:nvPicPr>
          <p:cNvPr id="15" name="Picture 14" descr="A pink bicycle parked in front of a brick building&#10;&#10;AI-generated content may be incorrect.">
            <a:extLst>
              <a:ext uri="{FF2B5EF4-FFF2-40B4-BE49-F238E27FC236}">
                <a16:creationId xmlns:a16="http://schemas.microsoft.com/office/drawing/2014/main" id="{DBB55528-5710-AE36-328C-D6426142F7AA}"/>
              </a:ext>
            </a:extLst>
          </p:cNvPr>
          <p:cNvPicPr>
            <a:picLocks noChangeAspect="1"/>
          </p:cNvPicPr>
          <p:nvPr/>
        </p:nvPicPr>
        <p:blipFill>
          <a:blip r:embed="rId12"/>
          <a:stretch>
            <a:fillRect/>
          </a:stretch>
        </p:blipFill>
        <p:spPr>
          <a:xfrm>
            <a:off x="7081436" y="3127190"/>
            <a:ext cx="4168723" cy="2344907"/>
          </a:xfrm>
          <a:prstGeom prst="rect">
            <a:avLst/>
          </a:prstGeom>
        </p:spPr>
      </p:pic>
    </p:spTree>
    <p:extLst>
      <p:ext uri="{BB962C8B-B14F-4D97-AF65-F5344CB8AC3E}">
        <p14:creationId xmlns:p14="http://schemas.microsoft.com/office/powerpoint/2010/main" val="2774752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487A6-0602-BAE9-F6BA-5BCA830C6FD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AA406278-CF96-1972-6E31-EAB9A76E774F}"/>
              </a:ext>
            </a:extLst>
          </p:cNvPr>
          <p:cNvSpPr/>
          <p:nvPr/>
        </p:nvSpPr>
        <p:spPr>
          <a:xfrm>
            <a:off x="1419695" y="1245371"/>
            <a:ext cx="10029648" cy="505065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945E2216-D3E6-52B9-6475-D69295249B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7D414CFB-E378-DE5E-6FF4-3154895A6DFA}"/>
              </a:ext>
            </a:extLst>
          </p:cNvPr>
          <p:cNvSpPr txBox="1">
            <a:spLocks/>
          </p:cNvSpPr>
          <p:nvPr/>
        </p:nvSpPr>
        <p:spPr>
          <a:xfrm>
            <a:off x="2289995" y="1343664"/>
            <a:ext cx="903884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Cilj: </a:t>
            </a:r>
            <a:r>
              <a:rPr lang="en-US" sz="2200" b="1" dirty="0">
                <a:solidFill>
                  <a:srgbClr val="494949"/>
                </a:solidFill>
                <a:hlinkClick r:id="rId5">
                  <a:extLst>
                    <a:ext uri="{A12FA001-AC4F-418D-AE19-62706E023703}">
                      <ahyp:hlinkClr xmlns:ahyp="http://schemas.microsoft.com/office/drawing/2018/hyperlinkcolor" val="tx"/>
                    </a:ext>
                  </a:extLst>
                </a:hlinkClick>
              </a:rPr>
              <a:t>Program razvoja podeželja (PRP) in CLLD </a:t>
            </a:r>
            <a:r>
              <a:rPr lang="en-US" sz="2200" dirty="0">
                <a:solidFill>
                  <a:srgbClr val="494949"/>
                </a:solidFill>
              </a:rPr>
              <a:t> upravlja Ministrstvo za kmetijstvo, gozdarstvo in prehrano (MKGP). Poleg tega je CLLD (razvoj na ravni lokalne skupnosti) podoben prejšnjemu instrumentu. Na podeželju se uporablja pristop od spodaj navzgor za izvajanje majhnih, lokalno usmerjenih projektov. To je slovenska nacionalna izvedba skupne kmetijske politike (SKP) EU za podporo razvoju podeželja. Sofinancira ga </a:t>
            </a:r>
            <a:r>
              <a:rPr lang="en-US" sz="2200" b="1" dirty="0">
                <a:solidFill>
                  <a:srgbClr val="494949"/>
                </a:solidFill>
              </a:rPr>
              <a:t>Evropski kmetijski sklad za razvoj podeželja (EKSRP)</a:t>
            </a:r>
            <a:r>
              <a:rPr lang="en-US" sz="2200" dirty="0">
                <a:solidFill>
                  <a:srgbClr val="494949"/>
                </a:solidFill>
              </a:rPr>
              <a:t>.</a:t>
            </a:r>
          </a:p>
          <a:p>
            <a:pPr marL="0" indent="0">
              <a:spcAft>
                <a:spcPts val="600"/>
              </a:spcAft>
            </a:pPr>
            <a:r>
              <a:rPr lang="en-US" sz="2200" b="1" dirty="0">
                <a:solidFill>
                  <a:srgbClr val="494949"/>
                </a:solidFill>
              </a:rPr>
              <a:t>Glavni poudarek: </a:t>
            </a:r>
            <a:r>
              <a:rPr lang="en-US" sz="2200" dirty="0" err="1">
                <a:solidFill>
                  <a:srgbClr val="494949"/>
                </a:solidFill>
              </a:rPr>
              <a:t>modernizacija</a:t>
            </a:r>
            <a:r>
              <a:rPr lang="en-US" sz="2200" dirty="0">
                <a:solidFill>
                  <a:srgbClr val="494949"/>
                </a:solidFill>
              </a:rPr>
              <a:t> kmetijstva, trajnostno gospodarjenje z zemljišči, diverzifikacija podeželskega gospodarstva – vključno s </a:t>
            </a:r>
            <a:r>
              <a:rPr lang="en-US" sz="2200" b="1" dirty="0">
                <a:solidFill>
                  <a:srgbClr val="494949"/>
                </a:solidFill>
              </a:rPr>
              <a:t>kmetijskim turizmom in ekološkimi nastanitvami</a:t>
            </a:r>
            <a:r>
              <a:rPr lang="en-US" sz="2200" dirty="0">
                <a:solidFill>
                  <a:srgbClr val="494949"/>
                </a:solidFill>
              </a:rPr>
              <a:t>. Primerno za kmete, podeželske podjetnike ali skupnosti</a:t>
            </a:r>
            <a:r>
              <a:rPr lang="fr-FR" sz="2200" dirty="0">
                <a:solidFill>
                  <a:srgbClr val="494949"/>
                </a:solidFill>
              </a:rPr>
              <a:t>.</a:t>
            </a:r>
            <a:endParaRPr lang="en-US" sz="2200" dirty="0">
              <a:solidFill>
                <a:srgbClr val="494949"/>
              </a:solidFill>
            </a:endParaRPr>
          </a:p>
          <a:p>
            <a:pPr marL="0" indent="0">
              <a:spcAft>
                <a:spcPts val="600"/>
              </a:spcAft>
            </a:pPr>
            <a:r>
              <a:rPr lang="en-US" sz="2200" b="1" dirty="0">
                <a:solidFill>
                  <a:srgbClr val="494949"/>
                </a:solidFill>
              </a:rPr>
              <a:t>Financiranje: </a:t>
            </a:r>
            <a:r>
              <a:rPr lang="en-US" sz="2200" dirty="0">
                <a:solidFill>
                  <a:srgbClr val="494949"/>
                </a:solidFill>
              </a:rPr>
              <a:t>PRP ima posebni </a:t>
            </a:r>
            <a:r>
              <a:rPr lang="en-US" sz="2200" b="1" dirty="0">
                <a:solidFill>
                  <a:srgbClr val="494949"/>
                </a:solidFill>
              </a:rPr>
              <a:t>ukrep 6.4 </a:t>
            </a:r>
            <a:r>
              <a:rPr lang="en-US" sz="2200" dirty="0">
                <a:solidFill>
                  <a:srgbClr val="494949"/>
                </a:solidFill>
              </a:rPr>
              <a:t>(Podpora naložbam v nekmetijske dejavnosti), ki zagotavlja sredstva kmetom, ki del svojih zemljišč preoblikujejo v majhne turistične nastanitve (npr. glamping podi, kmetijski turizem</a:t>
            </a:r>
            <a:r>
              <a:rPr lang="en-US" sz="2000" dirty="0">
                <a:solidFill>
                  <a:srgbClr val="494949"/>
                </a:solidFill>
              </a:rPr>
              <a:t>). </a:t>
            </a:r>
            <a:endParaRPr lang="en-US" sz="2000" b="1" dirty="0">
              <a:solidFill>
                <a:srgbClr val="494949"/>
              </a:solidFill>
            </a:endParaRPr>
          </a:p>
          <a:p>
            <a:pPr marL="104775" indent="0">
              <a:spcBef>
                <a:spcPts val="600"/>
              </a:spcBef>
            </a:pPr>
            <a:endParaRPr lang="en-US" sz="2200" dirty="0">
              <a:solidFill>
                <a:srgbClr val="494949"/>
              </a:solidFill>
            </a:endParaRPr>
          </a:p>
        </p:txBody>
      </p:sp>
      <p:sp>
        <p:nvSpPr>
          <p:cNvPr id="33" name="Freeform 28">
            <a:extLst>
              <a:ext uri="{FF2B5EF4-FFF2-40B4-BE49-F238E27FC236}">
                <a16:creationId xmlns:a16="http://schemas.microsoft.com/office/drawing/2014/main" id="{9448849E-1F30-8155-C8B9-189A4D839023}"/>
              </a:ext>
            </a:extLst>
          </p:cNvPr>
          <p:cNvSpPr/>
          <p:nvPr/>
        </p:nvSpPr>
        <p:spPr>
          <a:xfrm>
            <a:off x="0" y="136796"/>
            <a:ext cx="11367052"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A74E075-CDA4-A737-8B4A-D165CADECE5E}"/>
              </a:ext>
            </a:extLst>
          </p:cNvPr>
          <p:cNvSpPr txBox="1">
            <a:spLocks/>
          </p:cNvSpPr>
          <p:nvPr/>
        </p:nvSpPr>
        <p:spPr>
          <a:xfrm>
            <a:off x="1428865" y="299929"/>
            <a:ext cx="1066110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a:t>Program za razvoj podeželja (PRP) in CLLD </a:t>
            </a:r>
            <a:endParaRPr lang="en-US" sz="2800" dirty="0"/>
          </a:p>
        </p:txBody>
      </p:sp>
      <p:pic>
        <p:nvPicPr>
          <p:cNvPr id="32" name="Graphic 31" descr="Target with solid fill">
            <a:extLst>
              <a:ext uri="{FF2B5EF4-FFF2-40B4-BE49-F238E27FC236}">
                <a16:creationId xmlns:a16="http://schemas.microsoft.com/office/drawing/2014/main" id="{99666B27-B9E2-75F5-14B6-5D3BA47E0A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57035" y="1343419"/>
            <a:ext cx="633914" cy="633914"/>
          </a:xfrm>
          <a:prstGeom prst="rect">
            <a:avLst/>
          </a:prstGeom>
        </p:spPr>
      </p:pic>
      <p:grpSp>
        <p:nvGrpSpPr>
          <p:cNvPr id="2" name="Group 1">
            <a:extLst>
              <a:ext uri="{FF2B5EF4-FFF2-40B4-BE49-F238E27FC236}">
                <a16:creationId xmlns:a16="http://schemas.microsoft.com/office/drawing/2014/main" id="{6909DD09-1FF9-AD7C-F932-862150B14F7F}"/>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238DDF64-C317-C247-E178-6BF612F30BE3}"/>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357ECDDA-9CC9-24CE-CCCB-09BE5A08C68C}"/>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cxnSp>
        <p:nvCxnSpPr>
          <p:cNvPr id="5" name="Connector: Elbow 4">
            <a:extLst>
              <a:ext uri="{FF2B5EF4-FFF2-40B4-BE49-F238E27FC236}">
                <a16:creationId xmlns:a16="http://schemas.microsoft.com/office/drawing/2014/main" id="{6E4A643F-CB80-DC75-32BB-B9A16503A128}"/>
              </a:ext>
            </a:extLst>
          </p:cNvPr>
          <p:cNvCxnSpPr>
            <a:cxnSpLocks/>
          </p:cNvCxnSpPr>
          <p:nvPr/>
        </p:nvCxnSpPr>
        <p:spPr>
          <a:xfrm rot="16200000" flipH="1">
            <a:off x="-245660" y="2055320"/>
            <a:ext cx="2495573" cy="693027"/>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0167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487A6-0602-BAE9-F6BA-5BCA830C6FD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AA406278-CF96-1972-6E31-EAB9A76E774F}"/>
              </a:ext>
            </a:extLst>
          </p:cNvPr>
          <p:cNvSpPr/>
          <p:nvPr/>
        </p:nvSpPr>
        <p:spPr>
          <a:xfrm>
            <a:off x="1428865" y="371475"/>
            <a:ext cx="10029648" cy="218362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7D414CFB-E378-DE5E-6FF4-3154895A6DFA}"/>
              </a:ext>
            </a:extLst>
          </p:cNvPr>
          <p:cNvSpPr txBox="1">
            <a:spLocks/>
          </p:cNvSpPr>
          <p:nvPr/>
        </p:nvSpPr>
        <p:spPr>
          <a:xfrm>
            <a:off x="1973711" y="513429"/>
            <a:ext cx="9214692" cy="12444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Financiranje PRP: </a:t>
            </a:r>
            <a:r>
              <a:rPr lang="en-US" sz="2200" dirty="0">
                <a:solidFill>
                  <a:srgbClr val="494949"/>
                </a:solidFill>
              </a:rPr>
              <a:t>Nepovratna sredstva lahko znašajo do</a:t>
            </a:r>
            <a:r>
              <a:rPr lang="en-US" sz="2200" b="1" dirty="0">
                <a:solidFill>
                  <a:srgbClr val="494949"/>
                </a:solidFill>
              </a:rPr>
              <a:t> 70.000 </a:t>
            </a:r>
            <a:r>
              <a:rPr lang="en-US" sz="2200" dirty="0">
                <a:solidFill>
                  <a:srgbClr val="494949"/>
                </a:solidFill>
              </a:rPr>
              <a:t>EUR s</a:t>
            </a:r>
            <a:r>
              <a:rPr lang="en-US" sz="2200" b="1" dirty="0">
                <a:solidFill>
                  <a:srgbClr val="494949"/>
                </a:solidFill>
              </a:rPr>
              <a:t> 50-odstotnim sofinanciranjem. </a:t>
            </a:r>
            <a:r>
              <a:rPr lang="en-US" sz="2200" dirty="0">
                <a:solidFill>
                  <a:srgbClr val="494949"/>
                </a:solidFill>
              </a:rPr>
              <a:t>Pogosto so dostopna prek svetovalnih </a:t>
            </a:r>
            <a:r>
              <a:rPr lang="en-US" sz="2200" dirty="0" err="1">
                <a:solidFill>
                  <a:srgbClr val="494949"/>
                </a:solidFill>
              </a:rPr>
              <a:t>centrov </a:t>
            </a:r>
            <a:r>
              <a:rPr lang="en-US" sz="2200" b="1" dirty="0">
                <a:solidFill>
                  <a:srgbClr val="494949"/>
                </a:solidFill>
              </a:rPr>
              <a:t>SPOT ali KGZS</a:t>
            </a:r>
            <a:r>
              <a:rPr lang="en-US" sz="2200" dirty="0">
                <a:solidFill>
                  <a:srgbClr val="494949"/>
                </a:solidFill>
              </a:rPr>
              <a:t>. Informacije o njih najdete na spletni strani </a:t>
            </a:r>
            <a:r>
              <a:rPr lang="en-US" sz="2200" dirty="0">
                <a:solidFill>
                  <a:srgbClr val="494949"/>
                </a:solidFill>
                <a:hlinkClick r:id="rId3">
                  <a:extLst>
                    <a:ext uri="{A12FA001-AC4F-418D-AE19-62706E023703}">
                      <ahyp:hlinkClr xmlns:ahyp="http://schemas.microsoft.com/office/drawing/2018/hyperlinkcolor" val="tx"/>
                    </a:ext>
                  </a:extLst>
                </a:hlinkClick>
              </a:rPr>
              <a:t>Ministrstva za </a:t>
            </a:r>
            <a:r>
              <a:rPr lang="en-US" sz="2200" dirty="0">
                <a:solidFill>
                  <a:srgbClr val="494949"/>
                </a:solidFill>
              </a:rPr>
              <a:t>kmetijstvo ali prek lokalnih akcijskih skupin. Lokalne akcijske skupine (LAS) v Sloveniji v okviru CLLD lahko objavijo razpise, ki se prekrivajo s turizmom, kulturo, dediščino – preverite LAS za vaše območje.</a:t>
            </a:r>
          </a:p>
          <a:p>
            <a:pPr marL="104775" indent="0">
              <a:spcBef>
                <a:spcPts val="600"/>
              </a:spcBef>
            </a:pPr>
            <a:endParaRPr lang="en-US" sz="2200" dirty="0">
              <a:solidFill>
                <a:srgbClr val="494949"/>
              </a:solidFill>
            </a:endParaRPr>
          </a:p>
        </p:txBody>
      </p:sp>
      <p:sp>
        <p:nvSpPr>
          <p:cNvPr id="6" name="Flowchart: Alternate Process 5">
            <a:extLst>
              <a:ext uri="{FF2B5EF4-FFF2-40B4-BE49-F238E27FC236}">
                <a16:creationId xmlns:a16="http://schemas.microsoft.com/office/drawing/2014/main" id="{422E8FAC-2522-571F-ADB3-F0208F896E81}"/>
              </a:ext>
            </a:extLst>
          </p:cNvPr>
          <p:cNvSpPr/>
          <p:nvPr/>
        </p:nvSpPr>
        <p:spPr>
          <a:xfrm>
            <a:off x="1428865" y="2706583"/>
            <a:ext cx="10029648" cy="391112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endParaRPr lang="en-US" sz="2200" dirty="0">
              <a:solidFill>
                <a:srgbClr val="494949"/>
              </a:solidFill>
            </a:endParaRPr>
          </a:p>
        </p:txBody>
      </p:sp>
      <p:pic>
        <p:nvPicPr>
          <p:cNvPr id="13" name="Graphic 12" descr="Postit Notes with solid fill">
            <a:extLst>
              <a:ext uri="{FF2B5EF4-FFF2-40B4-BE49-F238E27FC236}">
                <a16:creationId xmlns:a16="http://schemas.microsoft.com/office/drawing/2014/main" id="{53EB9832-DF2A-25E2-38F4-AF0F7DE97F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8841" y="2907294"/>
            <a:ext cx="914400" cy="914400"/>
          </a:xfrm>
          <a:prstGeom prst="rect">
            <a:avLst/>
          </a:prstGeom>
        </p:spPr>
      </p:pic>
      <p:sp>
        <p:nvSpPr>
          <p:cNvPr id="14" name="TextBox 13">
            <a:extLst>
              <a:ext uri="{FF2B5EF4-FFF2-40B4-BE49-F238E27FC236}">
                <a16:creationId xmlns:a16="http://schemas.microsoft.com/office/drawing/2014/main" id="{EF1E7EB6-A6DA-DEB1-D574-E46DF29162AA}"/>
              </a:ext>
            </a:extLst>
          </p:cNvPr>
          <p:cNvSpPr txBox="1"/>
          <p:nvPr/>
        </p:nvSpPr>
        <p:spPr>
          <a:xfrm>
            <a:off x="2563101" y="2911861"/>
            <a:ext cx="8898566" cy="3708708"/>
          </a:xfrm>
          <a:prstGeom prst="rect">
            <a:avLst/>
          </a:prstGeom>
          <a:noFill/>
        </p:spPr>
        <p:txBody>
          <a:bodyPr wrap="square" lIns="91440" tIns="45720" rIns="91440" bIns="45720" rtlCol="0" anchor="t">
            <a:spAutoFit/>
          </a:bodyPr>
          <a:lstStyle/>
          <a:p>
            <a:pPr>
              <a:spcAft>
                <a:spcPts val="600"/>
              </a:spcAft>
            </a:pPr>
            <a:r>
              <a:rPr lang="en-US" sz="2000" b="1" dirty="0">
                <a:solidFill>
                  <a:srgbClr val="E96751"/>
                </a:solidFill>
              </a:rPr>
              <a:t>Pojasnilo: </a:t>
            </a:r>
            <a:r>
              <a:rPr lang="en-US" sz="2000" dirty="0">
                <a:solidFill>
                  <a:srgbClr val="494949"/>
                </a:solidFill>
              </a:rPr>
              <a:t>PRP je bolj </a:t>
            </a:r>
            <a:r>
              <a:rPr lang="en-US" sz="2000" b="1" dirty="0">
                <a:solidFill>
                  <a:srgbClr val="494949"/>
                </a:solidFill>
              </a:rPr>
              <a:t>od zgoraj navzdol usmerjen</a:t>
            </a:r>
            <a:r>
              <a:rPr lang="en-US" sz="2000" dirty="0">
                <a:solidFill>
                  <a:srgbClr val="494949"/>
                </a:solidFill>
              </a:rPr>
              <a:t>, strateški in nacionalnega obsega. CLLD je </a:t>
            </a:r>
            <a:r>
              <a:rPr lang="en-US" sz="2000" b="1" dirty="0">
                <a:solidFill>
                  <a:srgbClr val="494949"/>
                </a:solidFill>
              </a:rPr>
              <a:t>pobuda od spodaj navzgor, ki jo vodi skupnost in je osredotočena na projekte</a:t>
            </a:r>
            <a:r>
              <a:rPr lang="en-US" sz="2000" dirty="0">
                <a:solidFill>
                  <a:srgbClr val="494949"/>
                </a:solidFill>
              </a:rPr>
              <a:t>.</a:t>
            </a:r>
            <a:endParaRPr lang="en-US" sz="2000" dirty="0">
              <a:solidFill>
                <a:srgbClr val="494949"/>
              </a:solidFill>
              <a:ea typeface="Calibri"/>
              <a:cs typeface="Calibri"/>
            </a:endParaRPr>
          </a:p>
          <a:p>
            <a:pPr marL="342900" indent="-342900">
              <a:spcAft>
                <a:spcPts val="600"/>
              </a:spcAft>
              <a:buFont typeface="Arial" panose="020B0604020202020204" pitchFamily="34" charset="0"/>
              <a:buChar char="•"/>
            </a:pPr>
            <a:r>
              <a:rPr lang="en-IE" sz="2000" b="1" dirty="0">
                <a:solidFill>
                  <a:srgbClr val="494949"/>
                </a:solidFill>
              </a:rPr>
              <a:t>Program razvoja podeželja </a:t>
            </a:r>
            <a:r>
              <a:rPr lang="en-US" sz="2000" b="1" dirty="0">
                <a:solidFill>
                  <a:srgbClr val="494949"/>
                </a:solidFill>
              </a:rPr>
              <a:t>PRP </a:t>
            </a:r>
            <a:r>
              <a:rPr lang="en-IE" sz="2000" dirty="0">
                <a:solidFill>
                  <a:srgbClr val="494949"/>
                </a:solidFill>
              </a:rPr>
              <a:t>(Program </a:t>
            </a:r>
            <a:r>
              <a:rPr lang="en-IE" sz="2000" err="1">
                <a:solidFill>
                  <a:srgbClr val="494949"/>
                </a:solidFill>
              </a:rPr>
              <a:t>razvoja</a:t>
            </a:r>
            <a:r>
              <a:rPr lang="en-IE" sz="2000" dirty="0">
                <a:solidFill>
                  <a:srgbClr val="494949"/>
                </a:solidFill>
              </a:rPr>
              <a:t> </a:t>
            </a:r>
            <a:r>
              <a:rPr lang="en-IE" sz="2000" err="1">
                <a:solidFill>
                  <a:srgbClr val="494949"/>
                </a:solidFill>
              </a:rPr>
              <a:t>podeželja</a:t>
            </a:r>
            <a:r>
              <a:rPr lang="en-IE" sz="2000" dirty="0">
                <a:solidFill>
                  <a:srgbClr val="494949"/>
                </a:solidFill>
              </a:rPr>
              <a:t>) </a:t>
            </a:r>
            <a:r>
              <a:rPr lang="en-US" sz="2000" b="1" dirty="0">
                <a:solidFill>
                  <a:srgbClr val="494949"/>
                </a:solidFill>
              </a:rPr>
              <a:t>(ukrep 6.4) </a:t>
            </a:r>
            <a:r>
              <a:rPr lang="en-IE" sz="2000" dirty="0">
                <a:solidFill>
                  <a:srgbClr val="494949"/>
                </a:solidFill>
              </a:rPr>
              <a:t>upravlja Ministrstvo za kmetijstvo. Do</a:t>
            </a:r>
            <a:r>
              <a:rPr lang="en-IE" sz="2000" b="1" dirty="0">
                <a:solidFill>
                  <a:srgbClr val="494949"/>
                </a:solidFill>
              </a:rPr>
              <a:t> 70.000 EUR (50 %) za podporo kmetom</a:t>
            </a:r>
            <a:r>
              <a:rPr lang="en-IE" sz="2000" dirty="0">
                <a:solidFill>
                  <a:srgbClr val="494949"/>
                </a:solidFill>
              </a:rPr>
              <a:t>, </a:t>
            </a:r>
            <a:r>
              <a:rPr lang="en-US" sz="2000" dirty="0">
                <a:solidFill>
                  <a:srgbClr val="494949"/>
                </a:solidFill>
              </a:rPr>
              <a:t>kmetijskim turističnim kmetijam, podeželskim penzionom, glampingom</a:t>
            </a:r>
            <a:endParaRPr lang="en-US" sz="2000" dirty="0">
              <a:solidFill>
                <a:srgbClr val="494949"/>
              </a:solidFill>
              <a:ea typeface="Calibri"/>
              <a:cs typeface="Calibri"/>
            </a:endParaRPr>
          </a:p>
          <a:p>
            <a:pPr marL="342900" indent="-342900">
              <a:spcAft>
                <a:spcPts val="600"/>
              </a:spcAft>
              <a:buFont typeface="Arial" panose="020B0604020202020204" pitchFamily="34" charset="0"/>
              <a:buChar char="•"/>
            </a:pPr>
            <a:r>
              <a:rPr lang="en-US" sz="2000" b="1" dirty="0">
                <a:solidFill>
                  <a:srgbClr val="494949"/>
                </a:solidFill>
              </a:rPr>
              <a:t>CLLD je del PRP, </a:t>
            </a:r>
            <a:r>
              <a:rPr lang="en-US" sz="2000" dirty="0">
                <a:solidFill>
                  <a:srgbClr val="494949"/>
                </a:solidFill>
              </a:rPr>
              <a:t>LEADER/CLLD pa je </a:t>
            </a:r>
            <a:r>
              <a:rPr lang="en-US" sz="2000" b="1" dirty="0">
                <a:solidFill>
                  <a:srgbClr val="494949"/>
                </a:solidFill>
              </a:rPr>
              <a:t>podprogram </a:t>
            </a:r>
            <a:r>
              <a:rPr lang="en-US" sz="2000" b="1" err="1">
                <a:solidFill>
                  <a:srgbClr val="494949"/>
                </a:solidFill>
              </a:rPr>
              <a:t>Programa</a:t>
            </a:r>
            <a:r>
              <a:rPr lang="en-US" sz="2000" b="1" dirty="0">
                <a:solidFill>
                  <a:srgbClr val="494949"/>
                </a:solidFill>
              </a:rPr>
              <a:t> razvoja podeželja (PRP)</a:t>
            </a:r>
            <a:r>
              <a:rPr lang="en-US" sz="2000" dirty="0">
                <a:solidFill>
                  <a:srgbClr val="494949"/>
                </a:solidFill>
              </a:rPr>
              <a:t>. CLLD/LEADER je </a:t>
            </a:r>
            <a:r>
              <a:rPr lang="en-IE" sz="2000" dirty="0">
                <a:solidFill>
                  <a:srgbClr val="494949"/>
                </a:solidFill>
              </a:rPr>
              <a:t>lokalna akcijska skupina (LAS) za </a:t>
            </a:r>
            <a:r>
              <a:rPr lang="en-IE" sz="2000" b="1" dirty="0">
                <a:solidFill>
                  <a:srgbClr val="494949"/>
                </a:solidFill>
              </a:rPr>
              <a:t>lokalni razvoj</a:t>
            </a:r>
            <a:r>
              <a:rPr lang="en-IE" sz="2000" dirty="0">
                <a:solidFill>
                  <a:srgbClr val="494949"/>
                </a:solidFill>
              </a:rPr>
              <a:t>. Od</a:t>
            </a:r>
            <a:r>
              <a:rPr lang="en-US" sz="2000" dirty="0">
                <a:solidFill>
                  <a:srgbClr val="494949"/>
                </a:solidFill>
              </a:rPr>
              <a:t> 10.000 do 50.000 EUR (do 80 %) za obnovo vaškega turizma, zadrug in lokalnih poti. Primerno za </a:t>
            </a:r>
            <a:r>
              <a:rPr lang="en-IE" sz="2000" dirty="0">
                <a:solidFill>
                  <a:srgbClr val="494949"/>
                </a:solidFill>
              </a:rPr>
              <a:t>nevladne organizacije, mala podjetja in skupnosti.</a:t>
            </a:r>
            <a:endParaRPr lang="en-US" sz="2000" dirty="0">
              <a:solidFill>
                <a:srgbClr val="494949"/>
              </a:solidFill>
              <a:ea typeface="Calibri"/>
              <a:cs typeface="Calibri"/>
            </a:endParaRPr>
          </a:p>
          <a:p>
            <a:endParaRPr lang="en-IE" sz="2000" dirty="0">
              <a:ea typeface="Calibri"/>
              <a:cs typeface="Calibri"/>
            </a:endParaRPr>
          </a:p>
        </p:txBody>
      </p:sp>
      <p:cxnSp>
        <p:nvCxnSpPr>
          <p:cNvPr id="2" name="Straight Connector 1">
            <a:extLst>
              <a:ext uri="{FF2B5EF4-FFF2-40B4-BE49-F238E27FC236}">
                <a16:creationId xmlns:a16="http://schemas.microsoft.com/office/drawing/2014/main" id="{45AE7D20-6E6D-DC55-7341-477801931F25}"/>
              </a:ext>
            </a:extLst>
          </p:cNvPr>
          <p:cNvCxnSpPr>
            <a:cxnSpLocks/>
          </p:cNvCxnSpPr>
          <p:nvPr/>
        </p:nvCxnSpPr>
        <p:spPr>
          <a:xfrm flipV="1">
            <a:off x="1135546" y="3411371"/>
            <a:ext cx="293319" cy="479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3" name="Connector: Elbow 2">
            <a:extLst>
              <a:ext uri="{FF2B5EF4-FFF2-40B4-BE49-F238E27FC236}">
                <a16:creationId xmlns:a16="http://schemas.microsoft.com/office/drawing/2014/main" id="{5A5CC792-71DA-933A-758F-6A59AF55C3B3}"/>
              </a:ext>
            </a:extLst>
          </p:cNvPr>
          <p:cNvCxnSpPr>
            <a:cxnSpLocks/>
          </p:cNvCxnSpPr>
          <p:nvPr/>
        </p:nvCxnSpPr>
        <p:spPr>
          <a:xfrm rot="16200000" flipV="1">
            <a:off x="-739639" y="1553816"/>
            <a:ext cx="3451516" cy="298852"/>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4D365E7-DAF2-0349-FCB3-CBE08D381111}"/>
              </a:ext>
            </a:extLst>
          </p:cNvPr>
          <p:cNvCxnSpPr>
            <a:cxnSpLocks/>
          </p:cNvCxnSpPr>
          <p:nvPr/>
        </p:nvCxnSpPr>
        <p:spPr>
          <a:xfrm>
            <a:off x="836692" y="1703632"/>
            <a:ext cx="594747"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967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2F33-ECC3-129C-33FD-673D8C3E7BA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9B46FC7B-0FA7-126F-4F00-B334BBE05006}"/>
              </a:ext>
            </a:extLst>
          </p:cNvPr>
          <p:cNvSpPr/>
          <p:nvPr/>
        </p:nvSpPr>
        <p:spPr>
          <a:xfrm>
            <a:off x="1539330" y="1308876"/>
            <a:ext cx="9910693" cy="284499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219E4D3B-3287-3782-EE67-712C735B5943}"/>
              </a:ext>
            </a:extLst>
          </p:cNvPr>
          <p:cNvSpPr txBox="1">
            <a:spLocks/>
          </p:cNvSpPr>
          <p:nvPr/>
        </p:nvSpPr>
        <p:spPr>
          <a:xfrm>
            <a:off x="2188240" y="1374960"/>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Cilj: </a:t>
            </a:r>
            <a:r>
              <a:rPr lang="en-US" sz="2200" b="1" dirty="0">
                <a:solidFill>
                  <a:srgbClr val="494949"/>
                </a:solidFill>
                <a:hlinkClick r:id="rId3">
                  <a:extLst>
                    <a:ext uri="{A12FA001-AC4F-418D-AE19-62706E023703}">
                      <ahyp:hlinkClr xmlns:ahyp="http://schemas.microsoft.com/office/drawing/2018/hyperlinkcolor" val="tx"/>
                    </a:ext>
                  </a:extLst>
                </a:hlinkClick>
              </a:rPr>
              <a:t>LEADER (CLLD) </a:t>
            </a:r>
            <a:r>
              <a:rPr lang="en-US" sz="2200" dirty="0">
                <a:solidFill>
                  <a:srgbClr val="494949"/>
                </a:solidFill>
              </a:rPr>
              <a:t>je znan kot lokalni razvoj, ki ga vodi skupnost (CLLD), in se izvaja prek lokalnih akcijskih skupin (LAG). LAS pokrivajo različna podeželska območja. Podpirajo lokalni in podeželski razvoj ter pobude, ki jih vodi skupnost. </a:t>
            </a:r>
          </a:p>
          <a:p>
            <a:pPr marL="0" indent="0">
              <a:spcAft>
                <a:spcPts val="600"/>
              </a:spcAft>
            </a:pPr>
            <a:r>
              <a:rPr lang="en-US" sz="2200" dirty="0">
                <a:solidFill>
                  <a:srgbClr val="494949"/>
                </a:solidFill>
              </a:rPr>
              <a:t>Je </a:t>
            </a:r>
            <a:r>
              <a:rPr lang="en-US" sz="2200" b="1" dirty="0">
                <a:solidFill>
                  <a:srgbClr val="494949"/>
                </a:solidFill>
              </a:rPr>
              <a:t>podprogram </a:t>
            </a:r>
            <a:r>
              <a:rPr lang="en-US" sz="2200" b="1" dirty="0" err="1">
                <a:solidFill>
                  <a:srgbClr val="494949"/>
                </a:solidFill>
              </a:rPr>
              <a:t>Programa</a:t>
            </a:r>
            <a:r>
              <a:rPr lang="en-US" sz="2200" b="1" dirty="0">
                <a:solidFill>
                  <a:srgbClr val="494949"/>
                </a:solidFill>
              </a:rPr>
              <a:t> za razvoj podeželja (PRP)</a:t>
            </a:r>
            <a:r>
              <a:rPr lang="en-US" sz="2200" dirty="0">
                <a:solidFill>
                  <a:srgbClr val="494949"/>
                </a:solidFill>
              </a:rPr>
              <a:t>. V Sloveniji LEADER financira projekte na področju kmetijstva in turizma. Poiščite primerne turistične teme. Projekti lahko prejmejo nepovratna sredstva v višini od</a:t>
            </a:r>
            <a:r>
              <a:rPr lang="en-US" sz="2200" b="1" dirty="0">
                <a:solidFill>
                  <a:srgbClr val="494949"/>
                </a:solidFill>
              </a:rPr>
              <a:t> 5.000 do 200.000 evrov, </a:t>
            </a:r>
            <a:r>
              <a:rPr lang="en-US" sz="2200" dirty="0">
                <a:solidFill>
                  <a:srgbClr val="494949"/>
                </a:solidFill>
              </a:rPr>
              <a:t>s stopnjo sofinanciranja do</a:t>
            </a:r>
            <a:r>
              <a:rPr lang="en-US" sz="2200" b="1" dirty="0">
                <a:solidFill>
                  <a:srgbClr val="494949"/>
                </a:solidFill>
              </a:rPr>
              <a:t> 75 %.</a:t>
            </a:r>
          </a:p>
        </p:txBody>
      </p:sp>
      <p:pic>
        <p:nvPicPr>
          <p:cNvPr id="3" name="Graphic 2" descr="Signature with solid fill">
            <a:extLst>
              <a:ext uri="{FF2B5EF4-FFF2-40B4-BE49-F238E27FC236}">
                <a16:creationId xmlns:a16="http://schemas.microsoft.com/office/drawing/2014/main" id="{EB558DC5-FA16-B74B-B8C0-270228EDAE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36167"/>
            <a:ext cx="914400" cy="914400"/>
          </a:xfrm>
          <a:prstGeom prst="rect">
            <a:avLst/>
          </a:prstGeom>
        </p:spPr>
      </p:pic>
      <p:sp>
        <p:nvSpPr>
          <p:cNvPr id="6" name="Freeform 28">
            <a:extLst>
              <a:ext uri="{FF2B5EF4-FFF2-40B4-BE49-F238E27FC236}">
                <a16:creationId xmlns:a16="http://schemas.microsoft.com/office/drawing/2014/main" id="{6985ED41-F3CF-821F-1FD9-7F1B389D9D31}"/>
              </a:ext>
            </a:extLst>
          </p:cNvPr>
          <p:cNvSpPr/>
          <p:nvPr/>
        </p:nvSpPr>
        <p:spPr>
          <a:xfrm>
            <a:off x="-15513" y="109727"/>
            <a:ext cx="8073663" cy="110719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5">
            <a:extLst>
              <a:ext uri="{FF2B5EF4-FFF2-40B4-BE49-F238E27FC236}">
                <a16:creationId xmlns:a16="http://schemas.microsoft.com/office/drawing/2014/main" id="{1221D9B6-B7EF-2D7F-19B0-A5FAA4B18017}"/>
              </a:ext>
            </a:extLst>
          </p:cNvPr>
          <p:cNvSpPr txBox="1">
            <a:spLocks/>
          </p:cNvSpPr>
          <p:nvPr/>
        </p:nvSpPr>
        <p:spPr>
          <a:xfrm>
            <a:off x="411595" y="330032"/>
            <a:ext cx="773716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3200" b="1" dirty="0"/>
              <a:t>LEADER/CLLD – Lokalni razvoj, ki ga vodi skupnost</a:t>
            </a:r>
            <a:endParaRPr lang="en-IE" sz="2800" dirty="0"/>
          </a:p>
        </p:txBody>
      </p:sp>
      <p:sp>
        <p:nvSpPr>
          <p:cNvPr id="16" name="Flowchart: Alternate Process 15">
            <a:extLst>
              <a:ext uri="{FF2B5EF4-FFF2-40B4-BE49-F238E27FC236}">
                <a16:creationId xmlns:a16="http://schemas.microsoft.com/office/drawing/2014/main" id="{16BAE079-309B-4706-B773-1A79C554F646}"/>
              </a:ext>
            </a:extLst>
          </p:cNvPr>
          <p:cNvSpPr/>
          <p:nvPr/>
        </p:nvSpPr>
        <p:spPr>
          <a:xfrm>
            <a:off x="1439207" y="4300734"/>
            <a:ext cx="10046406" cy="153106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364268CE-4D86-815E-9E81-742240E99F7F}"/>
              </a:ext>
            </a:extLst>
          </p:cNvPr>
          <p:cNvSpPr txBox="1">
            <a:spLocks/>
          </p:cNvSpPr>
          <p:nvPr/>
        </p:nvSpPr>
        <p:spPr>
          <a:xfrm>
            <a:off x="2344050" y="4309503"/>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b="1" dirty="0">
                <a:solidFill>
                  <a:srgbClr val="EC7C69"/>
                </a:solidFill>
              </a:rPr>
              <a:t>Primer </a:t>
            </a:r>
            <a:r>
              <a:rPr lang="en-US" sz="2200" dirty="0">
                <a:solidFill>
                  <a:srgbClr val="494949"/>
                </a:solidFill>
              </a:rPr>
              <a:t>Zadruga v majhni vasi bi lahko prejela podporo CLLD za obnovo starih skednjev v zelene gostišča, kombinirane z lokalnim kulinaričnim turizmom.</a:t>
            </a:r>
          </a:p>
          <a:p>
            <a:pPr marL="0" indent="0">
              <a:spcAft>
                <a:spcPts val="600"/>
              </a:spcAft>
            </a:pPr>
            <a:r>
              <a:rPr lang="en-US" sz="2200" b="1" dirty="0">
                <a:solidFill>
                  <a:srgbClr val="494949"/>
                </a:solidFill>
              </a:rPr>
              <a:t>Nasvet: </a:t>
            </a:r>
            <a:r>
              <a:rPr lang="en-US" sz="2200" dirty="0">
                <a:solidFill>
                  <a:srgbClr val="494949"/>
                </a:solidFill>
              </a:rPr>
              <a:t>Obrnite se na regionalnega koordinatorja LAS – ti vas lahko obvestijo, ali je razpis odprt, in vam pomagajo pri prijavnem postopku.</a:t>
            </a:r>
          </a:p>
          <a:p>
            <a:pPr marL="0" indent="0">
              <a:spcAft>
                <a:spcPts val="600"/>
              </a:spcAft>
            </a:pPr>
            <a:endParaRPr lang="en-US" sz="2200" dirty="0">
              <a:solidFill>
                <a:srgbClr val="494949"/>
              </a:solidFill>
            </a:endParaRPr>
          </a:p>
        </p:txBody>
      </p:sp>
      <p:pic>
        <p:nvPicPr>
          <p:cNvPr id="20" name="Graphic 19" descr="Excellent with solid fill">
            <a:extLst>
              <a:ext uri="{FF2B5EF4-FFF2-40B4-BE49-F238E27FC236}">
                <a16:creationId xmlns:a16="http://schemas.microsoft.com/office/drawing/2014/main" id="{00B1F639-6D2A-DE87-26B1-E880440D76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7059" y="4425965"/>
            <a:ext cx="749373" cy="749373"/>
          </a:xfrm>
          <a:prstGeom prst="rect">
            <a:avLst/>
          </a:prstGeom>
        </p:spPr>
      </p:pic>
      <p:pic>
        <p:nvPicPr>
          <p:cNvPr id="2" name="Picture 1">
            <a:extLst>
              <a:ext uri="{FF2B5EF4-FFF2-40B4-BE49-F238E27FC236}">
                <a16:creationId xmlns:a16="http://schemas.microsoft.com/office/drawing/2014/main" id="{92AFAEE1-0F2D-3096-EFFC-5914B3811FA8}"/>
              </a:ext>
            </a:extLst>
          </p:cNvPr>
          <p:cNvPicPr>
            <a:picLocks noChangeAspect="1"/>
          </p:cNvPicPr>
          <p:nvPr/>
        </p:nvPicPr>
        <p:blipFill>
          <a:blip r:embed="rId8"/>
          <a:stretch>
            <a:fillRect/>
          </a:stretch>
        </p:blipFill>
        <p:spPr>
          <a:xfrm>
            <a:off x="8318351" y="55563"/>
            <a:ext cx="2800741" cy="1448002"/>
          </a:xfrm>
          <a:prstGeom prst="rect">
            <a:avLst/>
          </a:prstGeom>
        </p:spPr>
      </p:pic>
      <p:pic>
        <p:nvPicPr>
          <p:cNvPr id="4" name="Graphic 3" descr="Target with solid fill">
            <a:extLst>
              <a:ext uri="{FF2B5EF4-FFF2-40B4-BE49-F238E27FC236}">
                <a16:creationId xmlns:a16="http://schemas.microsoft.com/office/drawing/2014/main" id="{C870937E-FFEE-CE68-28DF-89B127762E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97059" y="1382807"/>
            <a:ext cx="633914" cy="633914"/>
          </a:xfrm>
          <a:prstGeom prst="rect">
            <a:avLst/>
          </a:prstGeom>
        </p:spPr>
      </p:pic>
      <p:sp>
        <p:nvSpPr>
          <p:cNvPr id="8" name="TextBox 7">
            <a:extLst>
              <a:ext uri="{FF2B5EF4-FFF2-40B4-BE49-F238E27FC236}">
                <a16:creationId xmlns:a16="http://schemas.microsoft.com/office/drawing/2014/main" id="{19D400C2-D571-B5B8-A786-BDFAFBF189B5}"/>
              </a:ext>
            </a:extLst>
          </p:cNvPr>
          <p:cNvSpPr txBox="1"/>
          <p:nvPr/>
        </p:nvSpPr>
        <p:spPr>
          <a:xfrm>
            <a:off x="1205053" y="6011136"/>
            <a:ext cx="7006567" cy="954107"/>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400" dirty="0">
                <a:solidFill>
                  <a:srgbClr val="0D9390"/>
                </a:solidFill>
                <a:hlinkClick r:id="rId11">
                  <a:extLst>
                    <a:ext uri="{A12FA001-AC4F-418D-AE19-62706E023703}">
                      <ahyp:hlinkClr xmlns:ahyp="http://schemas.microsoft.com/office/drawing/2018/hyperlinkcolor" val="tx"/>
                    </a:ext>
                  </a:extLst>
                </a:hlinkClick>
              </a:rPr>
              <a:t>Poenostavljen lokalni razvoj, ki ga vodi skupnost, v Sloveniji</a:t>
            </a:r>
            <a:endParaRPr lang="en-US" sz="1400" dirty="0">
              <a:solidFill>
                <a:srgbClr val="0D9390"/>
              </a:solidFill>
              <a:ea typeface="Calibri"/>
              <a:cs typeface="Calibri"/>
            </a:endParaRPr>
          </a:p>
          <a:p>
            <a:pPr marL="285750" indent="-285750">
              <a:buFont typeface="Arial" panose="020B0604020202020204" pitchFamily="34" charset="0"/>
              <a:buChar char="•"/>
            </a:pPr>
            <a:r>
              <a:rPr lang="en-US" sz="1400" dirty="0">
                <a:solidFill>
                  <a:srgbClr val="0D9390"/>
                </a:solidFill>
                <a:hlinkClick r:id="rId12">
                  <a:extLst>
                    <a:ext uri="{A12FA001-AC4F-418D-AE19-62706E023703}">
                      <ahyp:hlinkClr xmlns:ahyp="http://schemas.microsoft.com/office/drawing/2018/hyperlinkcolor" val="tx"/>
                    </a:ext>
                  </a:extLst>
                </a:hlinkClick>
              </a:rPr>
              <a:t>ELARD – Evropsko združenje LEADER za razvoj podeželja</a:t>
            </a:r>
            <a:endParaRPr lang="en-US" sz="1400" dirty="0">
              <a:solidFill>
                <a:srgbClr val="0D9390"/>
              </a:solidFill>
              <a:ea typeface="Calibri"/>
              <a:cs typeface="Calibri"/>
            </a:endParaRPr>
          </a:p>
          <a:p>
            <a:pPr marL="285750" indent="-285750">
              <a:buFont typeface="Arial" panose="020B0604020202020204" pitchFamily="34" charset="0"/>
              <a:buChar char="•"/>
            </a:pPr>
            <a:r>
              <a:rPr lang="en-US" sz="1400" dirty="0">
                <a:solidFill>
                  <a:srgbClr val="0D9390"/>
                </a:solidFill>
                <a:hlinkClick r:id="rId13">
                  <a:extLst>
                    <a:ext uri="{A12FA001-AC4F-418D-AE19-62706E023703}">
                      <ahyp:hlinkClr xmlns:ahyp="http://schemas.microsoft.com/office/drawing/2018/hyperlinkcolor" val="tx"/>
                    </a:ext>
                  </a:extLst>
                </a:hlinkClick>
              </a:rPr>
              <a:t>Odkrijte LEADER LAG, ki delujejo v Sloveniji</a:t>
            </a:r>
            <a:endParaRPr lang="en-US" sz="1400" dirty="0">
              <a:solidFill>
                <a:srgbClr val="0D9390"/>
              </a:solidFill>
              <a:ea typeface="Calibri"/>
              <a:cs typeface="Calibri"/>
            </a:endParaRPr>
          </a:p>
          <a:p>
            <a:pPr marL="285750" indent="-285750">
              <a:buFont typeface="Arial" panose="020B0604020202020204" pitchFamily="34" charset="0"/>
              <a:buChar char="•"/>
            </a:pPr>
            <a:endParaRPr lang="en-US" sz="1400" dirty="0">
              <a:solidFill>
                <a:srgbClr val="0D9390"/>
              </a:solidFill>
              <a:ea typeface="Calibri"/>
              <a:cs typeface="Calibri"/>
            </a:endParaRPr>
          </a:p>
        </p:txBody>
      </p:sp>
      <p:pic>
        <p:nvPicPr>
          <p:cNvPr id="5" name="Picture 4">
            <a:extLst>
              <a:ext uri="{FF2B5EF4-FFF2-40B4-BE49-F238E27FC236}">
                <a16:creationId xmlns:a16="http://schemas.microsoft.com/office/drawing/2014/main" id="{84FF0E8C-1B5A-0245-BCE1-FE23E4C90CDB}"/>
              </a:ext>
            </a:extLst>
          </p:cNvPr>
          <p:cNvPicPr>
            <a:picLocks noChangeAspect="1"/>
          </p:cNvPicPr>
          <p:nvPr/>
        </p:nvPicPr>
        <p:blipFill>
          <a:blip r:embed="rId14"/>
          <a:stretch>
            <a:fillRect/>
          </a:stretch>
        </p:blipFill>
        <p:spPr>
          <a:xfrm>
            <a:off x="220296" y="5864598"/>
            <a:ext cx="850589" cy="846711"/>
          </a:xfrm>
          <a:prstGeom prst="rect">
            <a:avLst/>
          </a:prstGeom>
        </p:spPr>
      </p:pic>
      <p:cxnSp>
        <p:nvCxnSpPr>
          <p:cNvPr id="10" name="Straight Connector 9">
            <a:extLst>
              <a:ext uri="{FF2B5EF4-FFF2-40B4-BE49-F238E27FC236}">
                <a16:creationId xmlns:a16="http://schemas.microsoft.com/office/drawing/2014/main" id="{EF3EF51F-3D4B-CE30-ADA3-5B590230843F}"/>
              </a:ext>
            </a:extLst>
          </p:cNvPr>
          <p:cNvCxnSpPr>
            <a:cxnSpLocks/>
          </p:cNvCxnSpPr>
          <p:nvPr/>
        </p:nvCxnSpPr>
        <p:spPr>
          <a:xfrm flipV="1">
            <a:off x="1154810" y="4617251"/>
            <a:ext cx="293319" cy="479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AA0C16AD-0A05-F873-0F45-7A0542C461A2}"/>
              </a:ext>
            </a:extLst>
          </p:cNvPr>
          <p:cNvCxnSpPr>
            <a:cxnSpLocks/>
          </p:cNvCxnSpPr>
          <p:nvPr/>
        </p:nvCxnSpPr>
        <p:spPr>
          <a:xfrm rot="16200000" flipV="1">
            <a:off x="-720375" y="2759696"/>
            <a:ext cx="3451516" cy="298852"/>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1514A6-7068-F46F-E54E-63B2806D104A}"/>
              </a:ext>
            </a:extLst>
          </p:cNvPr>
          <p:cNvCxnSpPr>
            <a:cxnSpLocks/>
          </p:cNvCxnSpPr>
          <p:nvPr/>
        </p:nvCxnSpPr>
        <p:spPr>
          <a:xfrm>
            <a:off x="855956" y="2909512"/>
            <a:ext cx="711743"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172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B7B2D-5DA7-3D41-E497-35171C491ED1}"/>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A32F1CF1-38A9-C35E-BA9B-9B149751E2AD}"/>
              </a:ext>
            </a:extLst>
          </p:cNvPr>
          <p:cNvSpPr/>
          <p:nvPr/>
        </p:nvSpPr>
        <p:spPr>
          <a:xfrm>
            <a:off x="1018711" y="1784802"/>
            <a:ext cx="10154578" cy="470172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2DDDBE3-E58F-C82E-CE85-6527DBA0A8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1F4AA31-45B6-9036-934C-546658CB14BB}"/>
              </a:ext>
            </a:extLst>
          </p:cNvPr>
          <p:cNvSpPr txBox="1">
            <a:spLocks/>
          </p:cNvSpPr>
          <p:nvPr/>
        </p:nvSpPr>
        <p:spPr>
          <a:xfrm>
            <a:off x="2029317" y="1811788"/>
            <a:ext cx="907059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Cilj</a:t>
            </a:r>
            <a:r>
              <a:rPr lang="en-US" sz="2200" b="1" dirty="0">
                <a:solidFill>
                  <a:srgbClr val="E96751"/>
                </a:solidFill>
              </a:rPr>
              <a:t>: </a:t>
            </a:r>
            <a:r>
              <a:rPr lang="en-IE" sz="2200" b="1" dirty="0">
                <a:solidFill>
                  <a:srgbClr val="494949"/>
                </a:solidFill>
                <a:hlinkClick r:id="rId5">
                  <a:extLst>
                    <a:ext uri="{A12FA001-AC4F-418D-AE19-62706E023703}">
                      <ahyp:hlinkClr xmlns:ahyp="http://schemas.microsoft.com/office/drawing/2018/hyperlinkcolor" val="tx"/>
                    </a:ext>
                  </a:extLst>
                </a:hlinkClick>
              </a:rPr>
              <a:t>SID Banka </a:t>
            </a:r>
            <a:r>
              <a:rPr lang="en-IE" sz="2200" b="1" dirty="0">
                <a:solidFill>
                  <a:srgbClr val="494949"/>
                </a:solidFill>
              </a:rPr>
              <a:t>(</a:t>
            </a:r>
            <a:r>
              <a:rPr lang="en-IE" sz="2200" b="1" dirty="0" err="1">
                <a:solidFill>
                  <a:srgbClr val="494949"/>
                </a:solidFill>
              </a:rPr>
              <a:t>Slovenska izvozna </a:t>
            </a:r>
            <a:r>
              <a:rPr lang="en-IE" sz="2200" b="1" dirty="0">
                <a:solidFill>
                  <a:srgbClr val="494949"/>
                </a:solidFill>
              </a:rPr>
              <a:t>in </a:t>
            </a:r>
            <a:r>
              <a:rPr lang="en-IE" sz="2200" b="1" dirty="0" err="1">
                <a:solidFill>
                  <a:srgbClr val="494949"/>
                </a:solidFill>
              </a:rPr>
              <a:t>razvojna banka</a:t>
            </a:r>
            <a:r>
              <a:rPr lang="en-IE" sz="2200" b="1" dirty="0">
                <a:solidFill>
                  <a:srgbClr val="494949"/>
                </a:solidFill>
              </a:rPr>
              <a:t>) </a:t>
            </a:r>
            <a:r>
              <a:rPr lang="en-IE" sz="2200" dirty="0">
                <a:solidFill>
                  <a:srgbClr val="494949"/>
                </a:solidFill>
              </a:rPr>
              <a:t>je </a:t>
            </a:r>
            <a:r>
              <a:rPr lang="en-IE" sz="2200" b="1" dirty="0">
                <a:solidFill>
                  <a:srgbClr val="494949"/>
                </a:solidFill>
              </a:rPr>
              <a:t>državna, nekomercialna razvojna banka</a:t>
            </a:r>
            <a:r>
              <a:rPr lang="en-IE" sz="2200" dirty="0">
                <a:solidFill>
                  <a:srgbClr val="494949"/>
                </a:solidFill>
              </a:rPr>
              <a:t>, ki ni usmerjena v ustvarjanje dobička. </a:t>
            </a:r>
            <a:r>
              <a:rPr lang="en-US" sz="2200" dirty="0">
                <a:solidFill>
                  <a:srgbClr val="494949"/>
                </a:solidFill>
              </a:rPr>
              <a:t>Ima </a:t>
            </a:r>
            <a:r>
              <a:rPr lang="en-US" sz="2200" b="1" dirty="0">
                <a:solidFill>
                  <a:srgbClr val="494949"/>
                </a:solidFill>
              </a:rPr>
              <a:t>strateško vlogo pri financiranju projektov</a:t>
            </a:r>
            <a:r>
              <a:rPr lang="en-US" sz="2200" dirty="0">
                <a:solidFill>
                  <a:srgbClr val="494949"/>
                </a:solidFill>
              </a:rPr>
              <a:t>, ki krepijo nacionalno gospodarstvo. SID Banka ni sklad, namenjen izključno turizmu, vendar financira </a:t>
            </a:r>
            <a:r>
              <a:rPr lang="en-US" sz="2200" b="1" dirty="0">
                <a:solidFill>
                  <a:srgbClr val="494949"/>
                </a:solidFill>
              </a:rPr>
              <a:t>projekte, ki so v skladu z nacionalnimi razvojnimi prioritetami</a:t>
            </a:r>
            <a:r>
              <a:rPr lang="en-US" sz="2200" dirty="0">
                <a:solidFill>
                  <a:srgbClr val="494949"/>
                </a:solidFill>
              </a:rPr>
              <a:t>, med drugim:</a:t>
            </a:r>
          </a:p>
          <a:p>
            <a:pPr marL="342900" indent="-342900">
              <a:spcBef>
                <a:spcPts val="0"/>
              </a:spcBef>
              <a:buFont typeface="Arial" panose="020B0604020202020204" pitchFamily="34" charset="0"/>
              <a:buChar char="•"/>
            </a:pPr>
            <a:r>
              <a:rPr lang="en-US" sz="2200" dirty="0">
                <a:solidFill>
                  <a:srgbClr val="494949"/>
                </a:solidFill>
              </a:rPr>
              <a:t>trajnostno turistično infrastrukturo</a:t>
            </a:r>
          </a:p>
          <a:p>
            <a:pPr marL="342900" indent="-342900">
              <a:spcBef>
                <a:spcPts val="0"/>
              </a:spcBef>
              <a:buFont typeface="Arial" panose="020B0604020202020204" pitchFamily="34" charset="0"/>
              <a:buChar char="•"/>
            </a:pPr>
            <a:r>
              <a:rPr lang="en-US" sz="2200" dirty="0">
                <a:solidFill>
                  <a:srgbClr val="494949"/>
                </a:solidFill>
              </a:rPr>
              <a:t>Okolju prijazno infrastrukturo, obnovo ali gradnjo</a:t>
            </a:r>
          </a:p>
          <a:p>
            <a:pPr marL="342900" indent="-342900">
              <a:spcBef>
                <a:spcPts val="0"/>
              </a:spcBef>
              <a:buFont typeface="Arial" panose="020B0604020202020204" pitchFamily="34" charset="0"/>
              <a:buChar char="•"/>
            </a:pPr>
            <a:r>
              <a:rPr lang="en-US" sz="2200" dirty="0">
                <a:solidFill>
                  <a:srgbClr val="494949"/>
                </a:solidFill>
              </a:rPr>
              <a:t>vključevanjem zelene energije (npr. sončni kolektorji, toplotne črpalke)</a:t>
            </a:r>
          </a:p>
          <a:p>
            <a:pPr marL="342900" indent="-342900">
              <a:spcBef>
                <a:spcPts val="0"/>
              </a:spcBef>
              <a:buFont typeface="Arial" panose="020B0604020202020204" pitchFamily="34" charset="0"/>
              <a:buChar char="•"/>
            </a:pPr>
            <a:r>
              <a:rPr lang="en-US" sz="2200" dirty="0" err="1">
                <a:solidFill>
                  <a:srgbClr val="494949"/>
                </a:solidFill>
              </a:rPr>
              <a:t>Digitalizacijo </a:t>
            </a:r>
            <a:r>
              <a:rPr lang="en-US" sz="2200" dirty="0">
                <a:solidFill>
                  <a:srgbClr val="494949"/>
                </a:solidFill>
              </a:rPr>
              <a:t>in </a:t>
            </a:r>
            <a:r>
              <a:rPr lang="en-US" sz="2200" dirty="0" err="1">
                <a:solidFill>
                  <a:srgbClr val="494949"/>
                </a:solidFill>
              </a:rPr>
              <a:t>modernizacijo </a:t>
            </a:r>
            <a:r>
              <a:rPr lang="en-US" sz="2200" dirty="0">
                <a:solidFill>
                  <a:srgbClr val="494949"/>
                </a:solidFill>
              </a:rPr>
              <a:t>nastanitvenih objektov</a:t>
            </a:r>
          </a:p>
          <a:p>
            <a:pPr marL="342900" indent="-342900">
              <a:spcBef>
                <a:spcPts val="0"/>
              </a:spcBef>
              <a:buFont typeface="Arial" panose="020B0604020202020204" pitchFamily="34" charset="0"/>
              <a:buChar char="•"/>
            </a:pPr>
            <a:r>
              <a:rPr lang="en-US" sz="2200" dirty="0">
                <a:solidFill>
                  <a:srgbClr val="494949"/>
                </a:solidFill>
              </a:rPr>
              <a:t>Turizem in rast MSP</a:t>
            </a:r>
          </a:p>
          <a:p>
            <a:pPr marL="0" indent="0">
              <a:spcAft>
                <a:spcPts val="600"/>
              </a:spcAft>
            </a:pPr>
            <a:r>
              <a:rPr lang="en-US" sz="2200" dirty="0">
                <a:solidFill>
                  <a:srgbClr val="494949"/>
                </a:solidFill>
              </a:rPr>
              <a:t>Zagotavlja </a:t>
            </a:r>
            <a:r>
              <a:rPr lang="en-US" sz="2200" b="1" dirty="0">
                <a:solidFill>
                  <a:srgbClr val="494949"/>
                </a:solidFill>
              </a:rPr>
              <a:t>nizko obrestna ali </a:t>
            </a:r>
            <a:r>
              <a:rPr lang="en-US" sz="2200" b="1" dirty="0" err="1">
                <a:solidFill>
                  <a:srgbClr val="494949"/>
                </a:solidFill>
              </a:rPr>
              <a:t>subvencionirana </a:t>
            </a:r>
            <a:r>
              <a:rPr lang="en-US" sz="2200" b="1" dirty="0">
                <a:solidFill>
                  <a:srgbClr val="494949"/>
                </a:solidFill>
              </a:rPr>
              <a:t>posojila, garancije in finančne instrumente, </a:t>
            </a:r>
            <a:r>
              <a:rPr lang="en-US" sz="2200" dirty="0">
                <a:solidFill>
                  <a:srgbClr val="494949"/>
                </a:solidFill>
              </a:rPr>
              <a:t>ki jih zasebne banke običajno ne ponujajo, kar je še posebej koristno za startupe, ekološke projekte in razvoj na podeželju. </a:t>
            </a:r>
          </a:p>
        </p:txBody>
      </p:sp>
      <p:sp>
        <p:nvSpPr>
          <p:cNvPr id="33" name="Freeform 28">
            <a:extLst>
              <a:ext uri="{FF2B5EF4-FFF2-40B4-BE49-F238E27FC236}">
                <a16:creationId xmlns:a16="http://schemas.microsoft.com/office/drawing/2014/main" id="{64C8ECD6-C602-EB32-01D5-25C6E5314019}"/>
              </a:ext>
            </a:extLst>
          </p:cNvPr>
          <p:cNvSpPr/>
          <p:nvPr/>
        </p:nvSpPr>
        <p:spPr>
          <a:xfrm>
            <a:off x="-15513" y="109726"/>
            <a:ext cx="8553207" cy="1507297"/>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D654FB82-4A2F-B032-92F4-EF23EE3C24C7}"/>
              </a:ext>
            </a:extLst>
          </p:cNvPr>
          <p:cNvSpPr txBox="1">
            <a:spLocks/>
          </p:cNvSpPr>
          <p:nvPr/>
        </p:nvSpPr>
        <p:spPr>
          <a:xfrm>
            <a:off x="1512182" y="767362"/>
            <a:ext cx="7042778"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Državna, nekomercialna razvojna banka </a:t>
            </a:r>
          </a:p>
          <a:p>
            <a:r>
              <a:rPr lang="sv-SE" sz="2800" dirty="0"/>
              <a:t>SID banka (Slovenska izvozna in razvojna banka)</a:t>
            </a:r>
            <a:endParaRPr lang="en-IE" sz="2800" dirty="0"/>
          </a:p>
          <a:p>
            <a:endParaRPr lang="en-IE" sz="2800" dirty="0"/>
          </a:p>
        </p:txBody>
      </p:sp>
      <p:pic>
        <p:nvPicPr>
          <p:cNvPr id="32" name="Graphic 31" descr="Target with solid fill">
            <a:extLst>
              <a:ext uri="{FF2B5EF4-FFF2-40B4-BE49-F238E27FC236}">
                <a16:creationId xmlns:a16="http://schemas.microsoft.com/office/drawing/2014/main" id="{B95D1B40-0A7D-DD9B-F9FA-C867A78BD9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8528" y="1815621"/>
            <a:ext cx="633914" cy="633914"/>
          </a:xfrm>
          <a:prstGeom prst="rect">
            <a:avLst/>
          </a:prstGeom>
        </p:spPr>
      </p:pic>
      <p:grpSp>
        <p:nvGrpSpPr>
          <p:cNvPr id="5" name="Group 4">
            <a:extLst>
              <a:ext uri="{FF2B5EF4-FFF2-40B4-BE49-F238E27FC236}">
                <a16:creationId xmlns:a16="http://schemas.microsoft.com/office/drawing/2014/main" id="{81EA4D11-0140-EBE0-2F54-183195F6328E}"/>
              </a:ext>
            </a:extLst>
          </p:cNvPr>
          <p:cNvGrpSpPr/>
          <p:nvPr/>
        </p:nvGrpSpPr>
        <p:grpSpPr>
          <a:xfrm>
            <a:off x="274432" y="333949"/>
            <a:ext cx="1047896" cy="1049846"/>
            <a:chOff x="1016000" y="1137920"/>
            <a:chExt cx="1016000" cy="1016000"/>
          </a:xfrm>
        </p:grpSpPr>
        <p:sp>
          <p:nvSpPr>
            <p:cNvPr id="6" name="Oval 5">
              <a:extLst>
                <a:ext uri="{FF2B5EF4-FFF2-40B4-BE49-F238E27FC236}">
                  <a16:creationId xmlns:a16="http://schemas.microsoft.com/office/drawing/2014/main" id="{539F22DC-2E40-C73C-7C83-A11079BF637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F7D3AD9C-629B-A357-3EA9-D4E3FB91536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pic>
        <p:nvPicPr>
          <p:cNvPr id="35842" name="Picture 2">
            <a:extLst>
              <a:ext uri="{FF2B5EF4-FFF2-40B4-BE49-F238E27FC236}">
                <a16:creationId xmlns:a16="http://schemas.microsoft.com/office/drawing/2014/main" id="{6BF95AE5-63C2-CB6C-B47B-E45E9E54856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5890" b="16679"/>
          <a:stretch>
            <a:fillRect/>
          </a:stretch>
        </p:blipFill>
        <p:spPr bwMode="auto">
          <a:xfrm>
            <a:off x="8537694" y="136961"/>
            <a:ext cx="3176920" cy="101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218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01736-2FED-9648-182D-406888C731E3}"/>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85169A36-216F-767B-8087-0711A12FAC2B}"/>
              </a:ext>
            </a:extLst>
          </p:cNvPr>
          <p:cNvSpPr/>
          <p:nvPr/>
        </p:nvSpPr>
        <p:spPr>
          <a:xfrm>
            <a:off x="904661" y="432646"/>
            <a:ext cx="10136921" cy="4026779"/>
          </a:xfrm>
          <a:prstGeom prst="flowChartAlternateProcess">
            <a:avLst/>
          </a:prstGeom>
          <a:solidFill>
            <a:schemeClr val="bg1"/>
          </a:solidFill>
          <a:ln w="38100">
            <a:solidFill>
              <a:srgbClr val="0D9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185E184F-30FF-3390-139E-CF3FCD19A0D8}"/>
              </a:ext>
            </a:extLst>
          </p:cNvPr>
          <p:cNvSpPr txBox="1">
            <a:spLocks/>
          </p:cNvSpPr>
          <p:nvPr/>
        </p:nvSpPr>
        <p:spPr>
          <a:xfrm>
            <a:off x="1872877" y="506026"/>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SID Banka </a:t>
            </a:r>
            <a:r>
              <a:rPr lang="en-US" sz="2200" dirty="0">
                <a:solidFill>
                  <a:srgbClr val="494949"/>
                </a:solidFill>
              </a:rPr>
              <a:t>(slovenska razvojna banka) ponuja garancijske sheme in mikrokredite. </a:t>
            </a:r>
            <a:r>
              <a:rPr lang="en-US" sz="2200" b="1" dirty="0">
                <a:solidFill>
                  <a:srgbClr val="494949"/>
                </a:solidFill>
              </a:rPr>
              <a:t>Slovenska kreditna garancijska shema </a:t>
            </a:r>
            <a:r>
              <a:rPr lang="en-US" sz="2200" dirty="0">
                <a:solidFill>
                  <a:srgbClr val="494949"/>
                </a:solidFill>
              </a:rPr>
              <a:t>lahko na primer zavaruje del posojila za mala in srednja podjetja, zaradi česar so banke bolj pripravne odobriti posojila.</a:t>
            </a:r>
          </a:p>
          <a:p>
            <a:pPr marL="0" indent="0"/>
            <a:r>
              <a:rPr lang="en-US" b="1" dirty="0">
                <a:solidFill>
                  <a:srgbClr val="494949"/>
                </a:solidFill>
              </a:rPr>
              <a:t>Primer: </a:t>
            </a:r>
            <a:r>
              <a:rPr lang="en-US" sz="2200" dirty="0">
                <a:solidFill>
                  <a:srgbClr val="494949"/>
                </a:solidFill>
              </a:rPr>
              <a:t>Glamping resort ali ekološki resort, ki širi svoje storitve (npr. gradi nove energetsko učinkovite koče ali dodaja restavracijo brez odpadkov), lahko pri SID Bank zaprosi za </a:t>
            </a:r>
            <a:r>
              <a:rPr lang="en-US" sz="2200" b="1" dirty="0">
                <a:solidFill>
                  <a:srgbClr val="494949"/>
                </a:solidFill>
              </a:rPr>
              <a:t>dolgoročna investicijska posojila </a:t>
            </a:r>
            <a:r>
              <a:rPr lang="en-US" sz="2200" dirty="0">
                <a:solidFill>
                  <a:srgbClr val="494949"/>
                </a:solidFill>
              </a:rPr>
              <a:t>po nižjih obrestnih merah kot tradicionalna komercialna posojila.</a:t>
            </a:r>
          </a:p>
          <a:p>
            <a:pPr marL="0" indent="0"/>
            <a:r>
              <a:rPr lang="en-IE" sz="2200" b="1" dirty="0">
                <a:solidFill>
                  <a:srgbClr val="494949"/>
                </a:solidFill>
              </a:rPr>
              <a:t>Strateški poudarek </a:t>
            </a:r>
            <a:r>
              <a:rPr lang="en-IE" sz="2200" dirty="0">
                <a:solidFill>
                  <a:srgbClr val="494949"/>
                </a:solidFill>
              </a:rPr>
              <a:t>na </a:t>
            </a:r>
            <a:r>
              <a:rPr lang="en-US" sz="2200" dirty="0">
                <a:solidFill>
                  <a:srgbClr val="494949"/>
                </a:solidFill>
              </a:rPr>
              <a:t>zelenem prehodu, strategiji inovativnosti in ciljih trajnostnega turizma. </a:t>
            </a:r>
            <a:r>
              <a:rPr lang="en-US" sz="2200" b="1" dirty="0">
                <a:solidFill>
                  <a:srgbClr val="494949"/>
                </a:solidFill>
              </a:rPr>
              <a:t>Idealno za okolju prijazna podjetja</a:t>
            </a:r>
            <a:r>
              <a:rPr lang="en-US" sz="2200" dirty="0">
                <a:solidFill>
                  <a:srgbClr val="494949"/>
                </a:solidFill>
              </a:rPr>
              <a:t>, ki so lokalno ukoreninjena (npr. družinska nastanitvena podjetja, kmetije) ali se trajnostno širijo ali </a:t>
            </a:r>
            <a:r>
              <a:rPr lang="en-US" sz="2200" dirty="0" err="1">
                <a:solidFill>
                  <a:srgbClr val="494949"/>
                </a:solidFill>
              </a:rPr>
              <a:t>modernizirajo.</a:t>
            </a:r>
          </a:p>
          <a:p>
            <a:pPr marL="0" indent="0">
              <a:spcAft>
                <a:spcPts val="600"/>
              </a:spcAft>
            </a:pPr>
            <a:endParaRPr lang="en-US" sz="2200" dirty="0">
              <a:solidFill>
                <a:schemeClr val="bg1"/>
              </a:solidFill>
            </a:endParaRPr>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B4135419-A04E-F189-C26F-D19B7EC527E5}"/>
              </a:ext>
            </a:extLst>
          </p:cNvPr>
          <p:cNvCxnSpPr>
            <a:cxnSpLocks/>
          </p:cNvCxnSpPr>
          <p:nvPr/>
        </p:nvCxnSpPr>
        <p:spPr>
          <a:xfrm rot="10800000" flipH="1" flipV="1">
            <a:off x="883079" y="3193277"/>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95C3E176-D57B-547F-2ED0-1379B75561BA}"/>
              </a:ext>
            </a:extLst>
          </p:cNvPr>
          <p:cNvSpPr/>
          <p:nvPr/>
        </p:nvSpPr>
        <p:spPr>
          <a:xfrm>
            <a:off x="1872877" y="4532805"/>
            <a:ext cx="9178763" cy="2115645"/>
          </a:xfrm>
          <a:prstGeom prst="flowChartAlternateProcess">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FED20824-686A-E2D7-9BF2-5A4C0044B284}"/>
              </a:ext>
            </a:extLst>
          </p:cNvPr>
          <p:cNvSpPr txBox="1">
            <a:spLocks/>
          </p:cNvSpPr>
          <p:nvPr/>
        </p:nvSpPr>
        <p:spPr>
          <a:xfrm>
            <a:off x="2739236" y="4614126"/>
            <a:ext cx="806186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solidFill>
                  <a:srgbClr val="494949"/>
                </a:solidFill>
              </a:rPr>
              <a:t>Finančna podpora vključuje:</a:t>
            </a:r>
          </a:p>
          <a:p>
            <a:pPr marL="342900" indent="-342900">
              <a:buFont typeface="Arial" panose="020B0604020202020204" pitchFamily="34" charset="0"/>
              <a:buChar char="•"/>
            </a:pPr>
            <a:r>
              <a:rPr lang="en-US" sz="2200" b="1" dirty="0">
                <a:solidFill>
                  <a:srgbClr val="494949"/>
                </a:solidFill>
              </a:rPr>
              <a:t>Investicijska posojila</a:t>
            </a:r>
            <a:r>
              <a:rPr lang="en-US" sz="2200" dirty="0">
                <a:solidFill>
                  <a:srgbClr val="494949"/>
                </a:solidFill>
              </a:rPr>
              <a:t>: za nakup zemljišč, stavb, opreme ali gradnjo novih trajnostnih objektov.</a:t>
            </a:r>
          </a:p>
          <a:p>
            <a:pPr marL="342900" indent="-342900">
              <a:buFont typeface="Arial" panose="020B0604020202020204" pitchFamily="34" charset="0"/>
              <a:buChar char="•"/>
            </a:pPr>
            <a:r>
              <a:rPr lang="en-US" sz="2200" b="1" dirty="0">
                <a:solidFill>
                  <a:srgbClr val="494949"/>
                </a:solidFill>
              </a:rPr>
              <a:t>Razvojna jamstva</a:t>
            </a:r>
            <a:r>
              <a:rPr lang="en-US" sz="2200" dirty="0">
                <a:solidFill>
                  <a:srgbClr val="494949"/>
                </a:solidFill>
              </a:rPr>
              <a:t>: zmanjšujejo tveganje pri najemanju posojil pri komercialnih bankah.</a:t>
            </a:r>
          </a:p>
        </p:txBody>
      </p:sp>
      <p:pic>
        <p:nvPicPr>
          <p:cNvPr id="43" name="Graphic 42" descr="Excellent with solid fill">
            <a:extLst>
              <a:ext uri="{FF2B5EF4-FFF2-40B4-BE49-F238E27FC236}">
                <a16:creationId xmlns:a16="http://schemas.microsoft.com/office/drawing/2014/main" id="{0B467214-163F-84D6-EDBE-539E34C4E2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1370" y="4601148"/>
            <a:ext cx="749373" cy="749373"/>
          </a:xfrm>
          <a:prstGeom prst="rect">
            <a:avLst/>
          </a:prstGeom>
        </p:spPr>
      </p:pic>
      <p:pic>
        <p:nvPicPr>
          <p:cNvPr id="6" name="Graphic 5" descr="Excellent with solid fill">
            <a:extLst>
              <a:ext uri="{FF2B5EF4-FFF2-40B4-BE49-F238E27FC236}">
                <a16:creationId xmlns:a16="http://schemas.microsoft.com/office/drawing/2014/main" id="{E2536E27-501F-AFA3-1D67-F62F34ED82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1965" y="537070"/>
            <a:ext cx="749373" cy="749373"/>
          </a:xfrm>
          <a:prstGeom prst="rect">
            <a:avLst/>
          </a:prstGeom>
        </p:spPr>
      </p:pic>
      <p:cxnSp>
        <p:nvCxnSpPr>
          <p:cNvPr id="3" name="Straight Connector 2">
            <a:extLst>
              <a:ext uri="{FF2B5EF4-FFF2-40B4-BE49-F238E27FC236}">
                <a16:creationId xmlns:a16="http://schemas.microsoft.com/office/drawing/2014/main" id="{586A78BF-F7A9-F110-3869-6270F7ECBF61}"/>
              </a:ext>
            </a:extLst>
          </p:cNvPr>
          <p:cNvCxnSpPr/>
          <p:nvPr/>
        </p:nvCxnSpPr>
        <p:spPr>
          <a:xfrm>
            <a:off x="657225" y="0"/>
            <a:ext cx="0" cy="3193277"/>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553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1015569"/>
            <a:ext cx="4561589" cy="689519"/>
          </a:xfrm>
        </p:spPr>
        <p:txBody>
          <a:bodyPr anchor="t"/>
          <a:lstStyle/>
          <a:p>
            <a:pPr>
              <a:lnSpc>
                <a:spcPts val="2240"/>
              </a:lnSpc>
            </a:pPr>
            <a:r>
              <a:rPr lang="en-US" sz="2800" b="1" kern="1200" dirty="0">
                <a:solidFill>
                  <a:srgbClr val="EC7C69"/>
                </a:solidFill>
                <a:latin typeface="+mn-lt"/>
                <a:ea typeface="+mn-ea"/>
                <a:cs typeface="+mn-cs"/>
              </a:rPr>
              <a:t>Možnosti financiranja po posameznih državah</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366676"/>
            <a:ext cx="5783105" cy="4246763"/>
          </a:xfrm>
        </p:spPr>
        <p:txBody>
          <a:bodyPr lIns="91440" tIns="45720" rIns="91440" bIns="45720" anchor="t"/>
          <a:lstStyle/>
          <a:p>
            <a:pPr marL="0" indent="0"/>
            <a:r>
              <a:rPr lang="en-US" sz="2100" dirty="0"/>
              <a:t>Najdi ustrezna sredstva – možnosti financiranja in financiranja. </a:t>
            </a:r>
            <a:r>
              <a:rPr lang="en-US" sz="2100" b="0" dirty="0"/>
              <a:t>Drugi del modula raziskuje prilagojene možnosti financiranja za alternativne turistične nastanitve na Irskem, v Sloveniji, Islandiji, Italiji in na Nizozemskem. Ta del se osredotoča na Slovenijo. Nauči se, kako prepoznati, primerjati in oceniti vire financiranja, ki najbolje ustrezajo tvojemu poslovnemu modelu in ciljem. Poudarek je na usklajevanju s ključnimi prednostnimi nalogami, kot so obnova, nizkoogljična rast in vrednost skupnosti. Na koncu boste sposobni oceniti upravičenost, se znajti v nacionalnih in evropskih shemah ter izbrati prave poti financiranja za uspeh trajnostnega turizma.</a:t>
            </a:r>
            <a:endParaRPr lang="sl-SI" sz="2100">
              <a:ea typeface="Calibri"/>
              <a:cs typeface="Calibri"/>
            </a:endParaRP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943693" y="1815730"/>
            <a:ext cx="5063141" cy="570200"/>
          </a:xfrm>
        </p:spPr>
        <p:txBody>
          <a:bodyPr lIns="91440" tIns="45720" rIns="91440" bIns="45720" anchor="t">
            <a:noAutofit/>
          </a:bodyPr>
          <a:lstStyle/>
          <a:p>
            <a:pPr marL="342900" indent="-342900">
              <a:buFont typeface="Arial" panose="020B0604020202020204" pitchFamily="34" charset="0"/>
              <a:buChar char="•"/>
            </a:pPr>
            <a:r>
              <a:rPr lang="en-US" sz="1900" dirty="0">
                <a:solidFill>
                  <a:srgbClr val="494949"/>
                </a:solidFill>
              </a:rPr>
              <a:t>Raziščite </a:t>
            </a:r>
            <a:r>
              <a:rPr lang="en-US" sz="1900" b="1" dirty="0">
                <a:solidFill>
                  <a:srgbClr val="494949"/>
                </a:solidFill>
              </a:rPr>
              <a:t>glavne vire financiranja </a:t>
            </a:r>
            <a:r>
              <a:rPr lang="en-US" sz="1900" dirty="0">
                <a:solidFill>
                  <a:srgbClr val="494949"/>
                </a:solidFill>
              </a:rPr>
              <a:t>v Sloveniji, npr. nepovratna sredstva, mikrokredite in sofinanciranje iz nacionalnih in regionalnih programov.</a:t>
            </a:r>
            <a:endParaRPr lang="en-US" sz="1900" dirty="0">
              <a:solidFill>
                <a:srgbClr val="494949"/>
              </a:solidFill>
              <a:ea typeface="Calibri"/>
              <a:cs typeface="Calibri"/>
            </a:endParaRPr>
          </a:p>
          <a:p>
            <a:pPr marL="342900" indent="-342900">
              <a:buFont typeface="Arial" panose="020B0604020202020204" pitchFamily="34" charset="0"/>
              <a:buChar char="•"/>
            </a:pPr>
            <a:r>
              <a:rPr lang="en-US" sz="1900" dirty="0">
                <a:solidFill>
                  <a:srgbClr val="494949"/>
                </a:solidFill>
              </a:rPr>
              <a:t>Razumite vlogo </a:t>
            </a:r>
            <a:r>
              <a:rPr lang="en-US" sz="1900" b="1" dirty="0">
                <a:solidFill>
                  <a:srgbClr val="494949"/>
                </a:solidFill>
              </a:rPr>
              <a:t>programa Slovenia Green </a:t>
            </a:r>
            <a:r>
              <a:rPr lang="en-US" sz="1900" dirty="0">
                <a:solidFill>
                  <a:srgbClr val="494949"/>
                </a:solidFill>
              </a:rPr>
              <a:t>in kako ekološka certifikacija in standardi trajnosti vplivajo na upravičenost do financiranja.</a:t>
            </a:r>
            <a:endParaRPr lang="en-US" sz="1900" dirty="0">
              <a:solidFill>
                <a:srgbClr val="494949"/>
              </a:solidFill>
              <a:ea typeface="Calibri"/>
              <a:cs typeface="Calibri"/>
            </a:endParaRPr>
          </a:p>
          <a:p>
            <a:pPr marL="342900" indent="-342900">
              <a:buFont typeface="Arial" panose="020B0604020202020204" pitchFamily="34" charset="0"/>
              <a:buChar char="•"/>
            </a:pPr>
            <a:r>
              <a:rPr lang="en-US" sz="1900" b="1" dirty="0">
                <a:solidFill>
                  <a:srgbClr val="494949"/>
                </a:solidFill>
              </a:rPr>
              <a:t>Prepoznajte priložnosti </a:t>
            </a:r>
            <a:r>
              <a:rPr lang="en-US" sz="1900" dirty="0">
                <a:solidFill>
                  <a:srgbClr val="494949"/>
                </a:solidFill>
              </a:rPr>
              <a:t>za podporo, kot so sofinanciranje ekoznamk, posojila za okoljsko posodobitev in nepovratna sredstva LEADER za podeželje za projekte, kot so glamping ali eko-koče.</a:t>
            </a:r>
            <a:endParaRPr lang="en-US" sz="1900" dirty="0">
              <a:solidFill>
                <a:srgbClr val="494949"/>
              </a:solidFill>
              <a:ea typeface="Calibri"/>
              <a:cs typeface="Calibri"/>
            </a:endParaRPr>
          </a:p>
          <a:p>
            <a:pPr marL="342900" indent="-342900">
              <a:buFont typeface="Arial" panose="020B0604020202020204" pitchFamily="34" charset="0"/>
              <a:buChar char="•"/>
            </a:pPr>
            <a:r>
              <a:rPr lang="en-US" sz="1900" dirty="0">
                <a:solidFill>
                  <a:srgbClr val="494949"/>
                </a:solidFill>
              </a:rPr>
              <a:t>Ocenite, kako usklajevanje s slovensko prioritetami – ekološko certificiranje, lokalna avtentičnost, tradicionalna kultura – izboljša uspeh projekta.</a:t>
            </a:r>
            <a:endParaRPr lang="en-US" sz="1900" dirty="0">
              <a:solidFill>
                <a:srgbClr val="494949"/>
              </a:solidFill>
              <a:ea typeface="Calibri"/>
              <a:cs typeface="Calibri"/>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 7 (2. del) Pregled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6733226"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345554"/>
            <a:ext cx="4335238" cy="646331"/>
          </a:xfrm>
          <a:prstGeom prst="rect">
            <a:avLst/>
          </a:prstGeom>
          <a:noFill/>
        </p:spPr>
        <p:txBody>
          <a:bodyPr wrap="square" rtlCol="0">
            <a:spAutoFit/>
          </a:bodyPr>
          <a:lstStyle/>
          <a:p>
            <a:r>
              <a:rPr lang="en-IE" sz="3600" b="1" dirty="0">
                <a:solidFill>
                  <a:srgbClr val="459597"/>
                </a:solidFill>
              </a:rPr>
              <a:t>Učni izidi</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3E4A7-9771-0FC9-3941-3D609ECE59E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4CD5640F-BC6E-094D-BB60-7C8FDC75C99D}"/>
              </a:ext>
            </a:extLst>
          </p:cNvPr>
          <p:cNvSpPr/>
          <p:nvPr/>
        </p:nvSpPr>
        <p:spPr>
          <a:xfrm>
            <a:off x="1188303" y="366482"/>
            <a:ext cx="10136921" cy="1650016"/>
          </a:xfrm>
          <a:prstGeom prst="flowChartAlternateProcess">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5D5F7FAE-F4F3-8A24-3398-12D3DBAE76C8}"/>
              </a:ext>
            </a:extLst>
          </p:cNvPr>
          <p:cNvSpPr txBox="1">
            <a:spLocks/>
          </p:cNvSpPr>
          <p:nvPr/>
        </p:nvSpPr>
        <p:spPr>
          <a:xfrm>
            <a:off x="1978798" y="644682"/>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200" b="1" dirty="0">
                <a:solidFill>
                  <a:srgbClr val="494949"/>
                </a:solidFill>
              </a:rPr>
              <a:t>Sofinanciranje</a:t>
            </a:r>
            <a:r>
              <a:rPr lang="en-US" sz="2200" dirty="0">
                <a:solidFill>
                  <a:srgbClr val="494949"/>
                </a:solidFill>
              </a:rPr>
              <a:t>: SID banka lahko sodeluje z drugimi institucijami ali programi, ki jih podpira EU, za financiranje večjih turističnih ali inovacijskih projektov.</a:t>
            </a:r>
          </a:p>
          <a:p>
            <a:pPr marL="0" indent="0">
              <a:spcAft>
                <a:spcPts val="600"/>
              </a:spcAft>
            </a:pPr>
            <a:endParaRPr lang="en-US" sz="2200" dirty="0">
              <a:solidFill>
                <a:srgbClr val="494949"/>
              </a:solidFill>
            </a:endParaRPr>
          </a:p>
          <a:p>
            <a:pPr marL="104775" indent="0">
              <a:spcBef>
                <a:spcPts val="600"/>
              </a:spcBef>
            </a:pPr>
            <a:endParaRPr lang="en-US" sz="2200" dirty="0">
              <a:solidFill>
                <a:srgbClr val="494949"/>
              </a:solidFill>
            </a:endParaRPr>
          </a:p>
        </p:txBody>
      </p:sp>
      <p:pic>
        <p:nvPicPr>
          <p:cNvPr id="6" name="Graphic 5" descr="Excellent with solid fill">
            <a:extLst>
              <a:ext uri="{FF2B5EF4-FFF2-40B4-BE49-F238E27FC236}">
                <a16:creationId xmlns:a16="http://schemas.microsoft.com/office/drawing/2014/main" id="{B4CCA101-9EAE-3BB1-1881-957DA6368F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1965" y="537070"/>
            <a:ext cx="749373" cy="749373"/>
          </a:xfrm>
          <a:prstGeom prst="rect">
            <a:avLst/>
          </a:prstGeom>
        </p:spPr>
      </p:pic>
      <p:sp>
        <p:nvSpPr>
          <p:cNvPr id="7" name="TextBox 6">
            <a:extLst>
              <a:ext uri="{FF2B5EF4-FFF2-40B4-BE49-F238E27FC236}">
                <a16:creationId xmlns:a16="http://schemas.microsoft.com/office/drawing/2014/main" id="{6C9727D1-7E3A-23A3-17B2-FBF7833BB320}"/>
              </a:ext>
            </a:extLst>
          </p:cNvPr>
          <p:cNvSpPr txBox="1"/>
          <p:nvPr/>
        </p:nvSpPr>
        <p:spPr>
          <a:xfrm>
            <a:off x="1596651" y="6126885"/>
            <a:ext cx="9752714" cy="307777"/>
          </a:xfrm>
          <a:prstGeom prst="rect">
            <a:avLst/>
          </a:prstGeom>
          <a:noFill/>
        </p:spPr>
        <p:txBody>
          <a:bodyPr wrap="square" lIns="91440" tIns="45720" rIns="91440" bIns="45720" anchor="t">
            <a:spAutoFit/>
          </a:bodyPr>
          <a:lstStyle/>
          <a:p>
            <a:pPr algn="l"/>
            <a:r>
              <a:rPr lang="en-US" sz="1400" i="0" dirty="0">
                <a:solidFill>
                  <a:srgbClr val="00B0F0"/>
                </a:solidFill>
                <a:effectLst/>
                <a:latin typeface="Plus Jakarta Sans"/>
                <a:hlinkClick r:id="rId5">
                  <a:extLst>
                    <a:ext uri="{A12FA001-AC4F-418D-AE19-62706E023703}">
                      <ahyp:hlinkClr xmlns:ahyp="http://schemas.microsoft.com/office/drawing/2018/hyperlinkcolor" val="tx"/>
                    </a:ext>
                  </a:extLst>
                </a:hlinkClick>
              </a:rPr>
              <a:t>Trenutni programi financiranja in posojil, ki so na voljo podjetjem v Sloveniji prek banke SID.</a:t>
            </a:r>
            <a:endParaRPr lang="en-US" sz="1400" i="0">
              <a:solidFill>
                <a:srgbClr val="00B0F0"/>
              </a:solidFill>
              <a:effectLst/>
              <a:latin typeface="Plus Jakarta Sans"/>
            </a:endParaRPr>
          </a:p>
        </p:txBody>
      </p:sp>
      <p:pic>
        <p:nvPicPr>
          <p:cNvPr id="8" name="Picture 7">
            <a:extLst>
              <a:ext uri="{FF2B5EF4-FFF2-40B4-BE49-F238E27FC236}">
                <a16:creationId xmlns:a16="http://schemas.microsoft.com/office/drawing/2014/main" id="{DE35B6F8-FF0E-EA32-ADBA-AC6AB4CA9108}"/>
              </a:ext>
            </a:extLst>
          </p:cNvPr>
          <p:cNvPicPr>
            <a:picLocks noChangeAspect="1"/>
          </p:cNvPicPr>
          <p:nvPr/>
        </p:nvPicPr>
        <p:blipFill>
          <a:blip r:embed="rId6"/>
          <a:stretch>
            <a:fillRect/>
          </a:stretch>
        </p:blipFill>
        <p:spPr>
          <a:xfrm>
            <a:off x="735181" y="5897574"/>
            <a:ext cx="850589" cy="846711"/>
          </a:xfrm>
          <a:prstGeom prst="rect">
            <a:avLst/>
          </a:prstGeom>
        </p:spPr>
      </p:pic>
      <p:cxnSp>
        <p:nvCxnSpPr>
          <p:cNvPr id="14" name="Straight Connector 13">
            <a:extLst>
              <a:ext uri="{FF2B5EF4-FFF2-40B4-BE49-F238E27FC236}">
                <a16:creationId xmlns:a16="http://schemas.microsoft.com/office/drawing/2014/main" id="{6D8DFB11-0FEF-208E-022B-B18722B33F83}"/>
              </a:ext>
            </a:extLst>
          </p:cNvPr>
          <p:cNvCxnSpPr>
            <a:cxnSpLocks/>
          </p:cNvCxnSpPr>
          <p:nvPr/>
        </p:nvCxnSpPr>
        <p:spPr>
          <a:xfrm>
            <a:off x="657225" y="0"/>
            <a:ext cx="0" cy="114300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C5E229-47C1-374B-26DB-3948188E0F4E}"/>
              </a:ext>
            </a:extLst>
          </p:cNvPr>
          <p:cNvCxnSpPr>
            <a:cxnSpLocks/>
          </p:cNvCxnSpPr>
          <p:nvPr/>
        </p:nvCxnSpPr>
        <p:spPr>
          <a:xfrm flipH="1">
            <a:off x="638175" y="1143000"/>
            <a:ext cx="550128"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3" name="Picture 22" descr="A living room with a view of the ocean&#10;&#10;AI-generated content may be incorrect.">
            <a:extLst>
              <a:ext uri="{FF2B5EF4-FFF2-40B4-BE49-F238E27FC236}">
                <a16:creationId xmlns:a16="http://schemas.microsoft.com/office/drawing/2014/main" id="{818A9DF2-B011-498D-B94A-41D583059EA3}"/>
              </a:ext>
            </a:extLst>
          </p:cNvPr>
          <p:cNvPicPr>
            <a:picLocks noChangeAspect="1"/>
          </p:cNvPicPr>
          <p:nvPr/>
        </p:nvPicPr>
        <p:blipFill>
          <a:blip r:embed="rId7"/>
          <a:srcRect l="15691"/>
          <a:stretch>
            <a:fillRect/>
          </a:stretch>
        </p:blipFill>
        <p:spPr>
          <a:xfrm>
            <a:off x="-3653" y="2503799"/>
            <a:ext cx="3949981" cy="2981325"/>
          </a:xfrm>
          <a:prstGeom prst="rect">
            <a:avLst/>
          </a:prstGeom>
        </p:spPr>
      </p:pic>
      <p:pic>
        <p:nvPicPr>
          <p:cNvPr id="27" name="Picture 26" descr="A room with a view of water and red couches&#10;&#10;AI-generated content may be incorrect.">
            <a:extLst>
              <a:ext uri="{FF2B5EF4-FFF2-40B4-BE49-F238E27FC236}">
                <a16:creationId xmlns:a16="http://schemas.microsoft.com/office/drawing/2014/main" id="{59CC135E-7A2A-C8EC-9C7D-420A077BB615}"/>
              </a:ext>
            </a:extLst>
          </p:cNvPr>
          <p:cNvPicPr>
            <a:picLocks noChangeAspect="1"/>
          </p:cNvPicPr>
          <p:nvPr/>
        </p:nvPicPr>
        <p:blipFill>
          <a:blip r:embed="rId8"/>
          <a:stretch>
            <a:fillRect/>
          </a:stretch>
        </p:blipFill>
        <p:spPr>
          <a:xfrm>
            <a:off x="3946328" y="2503799"/>
            <a:ext cx="4463749" cy="2981325"/>
          </a:xfrm>
          <a:prstGeom prst="rect">
            <a:avLst/>
          </a:prstGeom>
        </p:spPr>
      </p:pic>
      <p:pic>
        <p:nvPicPr>
          <p:cNvPr id="29" name="Picture 28" descr="A courtyard with plants and a door&#10;&#10;AI-generated content may be incorrect.">
            <a:extLst>
              <a:ext uri="{FF2B5EF4-FFF2-40B4-BE49-F238E27FC236}">
                <a16:creationId xmlns:a16="http://schemas.microsoft.com/office/drawing/2014/main" id="{ACA2672A-8C1B-F65F-4544-59D745C37ABD}"/>
              </a:ext>
            </a:extLst>
          </p:cNvPr>
          <p:cNvPicPr>
            <a:picLocks noChangeAspect="1"/>
          </p:cNvPicPr>
          <p:nvPr/>
        </p:nvPicPr>
        <p:blipFill>
          <a:blip r:embed="rId9"/>
          <a:srcRect t="2230" r="3366"/>
          <a:stretch>
            <a:fillRect/>
          </a:stretch>
        </p:blipFill>
        <p:spPr>
          <a:xfrm>
            <a:off x="7750561" y="2483502"/>
            <a:ext cx="4441440" cy="3001622"/>
          </a:xfrm>
          <a:prstGeom prst="rect">
            <a:avLst/>
          </a:prstGeom>
        </p:spPr>
      </p:pic>
    </p:spTree>
    <p:extLst>
      <p:ext uri="{BB962C8B-B14F-4D97-AF65-F5344CB8AC3E}">
        <p14:creationId xmlns:p14="http://schemas.microsoft.com/office/powerpoint/2010/main" val="3111423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41435-171E-4B07-CFD9-24271CC0627F}"/>
            </a:ext>
          </a:extLst>
        </p:cNvPr>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2D9AFF09-424F-A9C7-599F-090344F14787}"/>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6822D87A-F747-5D3F-F726-D77BC5DD63D6}"/>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Zeleno financiranje za alternativne turistične nastanitve na podeželju</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3090659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D1A47-189D-EBFA-3D9D-3212A0C477F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E182FF8-A0B4-C993-191B-22317422108E}"/>
              </a:ext>
            </a:extLst>
          </p:cNvPr>
          <p:cNvSpPr>
            <a:spLocks noGrp="1"/>
          </p:cNvSpPr>
          <p:nvPr>
            <p:ph type="body" sz="quarter" idx="18"/>
          </p:nvPr>
        </p:nvSpPr>
        <p:spPr>
          <a:xfrm>
            <a:off x="805464" y="988429"/>
            <a:ext cx="10881711" cy="3849918"/>
          </a:xfrm>
        </p:spPr>
        <p:txBody>
          <a:bodyPr lIns="91440" tIns="45720" rIns="91440" bIns="45720" anchor="t"/>
          <a:lstStyle/>
          <a:p>
            <a:r>
              <a:rPr lang="en-US" sz="2100" b="1" dirty="0"/>
              <a:t>Razmišljate o tem, da bi svoje podjetje za podeželski turizem naredili bolj zeleno? </a:t>
            </a:r>
            <a:r>
              <a:rPr lang="en-US" sz="2100" dirty="0"/>
              <a:t>Ne glede na to, ali upravljate glamping, ekološko kočo ali kmetijo, države, kot so </a:t>
            </a:r>
            <a:r>
              <a:rPr lang="en-US" sz="2100" b="1" dirty="0"/>
              <a:t>Irska, Slovenija, Islandija, Nizozemska in Italija</a:t>
            </a:r>
            <a:r>
              <a:rPr lang="en-US" sz="2100" dirty="0"/>
              <a:t>, ponujajo </a:t>
            </a:r>
            <a:r>
              <a:rPr lang="en-US" sz="2100" i="1" dirty="0"/>
              <a:t>zelene subvencije in posojila, </a:t>
            </a:r>
            <a:r>
              <a:rPr lang="en-US" sz="2100" dirty="0"/>
              <a:t>da bi malim turističnim podjetjem pomagale postati bolj trajnostna.</a:t>
            </a:r>
            <a:endParaRPr lang="en-US" sz="2100" dirty="0">
              <a:ea typeface="Calibri"/>
              <a:cs typeface="Calibri"/>
            </a:endParaRPr>
          </a:p>
          <a:p>
            <a:r>
              <a:rPr lang="en-US" sz="2100" dirty="0"/>
              <a:t>Lahko pridobite sredstva za nadgradnje, kot so </a:t>
            </a:r>
            <a:r>
              <a:rPr lang="en-US" sz="2100" b="1" dirty="0"/>
              <a:t>sončni kolektorji, izolacija, toplotne črpalke ali celo ekološke certifikacije</a:t>
            </a:r>
            <a:r>
              <a:rPr lang="en-US" sz="2100" dirty="0"/>
              <a:t>. </a:t>
            </a:r>
            <a:endParaRPr lang="en-US" sz="2100" dirty="0">
              <a:ea typeface="Calibri"/>
              <a:cs typeface="Calibri"/>
            </a:endParaRPr>
          </a:p>
          <a:p>
            <a:r>
              <a:rPr lang="en-US" sz="2100" b="1" dirty="0">
                <a:solidFill>
                  <a:srgbClr val="E96751"/>
                </a:solidFill>
              </a:rPr>
              <a:t>Na primer, </a:t>
            </a:r>
            <a:r>
              <a:rPr lang="en-US" sz="2100" dirty="0"/>
              <a:t>irska agencija SEAI ponuja subvencije za energetsko nadgradnjo, slovenski Ekološki sklad podpira zelene prenove, Italija pa ima 500 milijonov evrov sredstev za bolj trajnostni turizem. Na Islandiji se podeželske gostišča lahko prijavijo za regionalne razvojne ali inovacijske sklade, Nizozemska pa ponuja velikodušne davčne olajšave in subvencije za energetsko učinkovite izboljšave.</a:t>
            </a:r>
            <a:endParaRPr lang="en-US" sz="2100" dirty="0">
              <a:ea typeface="Calibri"/>
              <a:cs typeface="Calibri"/>
            </a:endParaRPr>
          </a:p>
          <a:p>
            <a:r>
              <a:rPr lang="en-US" sz="2100" dirty="0"/>
              <a:t>Prehod na zeleno ni dober samo za planet – zmanjša tudi vaše stroške za energijo, izboljša vaš ugled pri ekološko ozaveščenih gostih in zagotovi prihodnost vašega podjetja. In najboljše od vsega? Mnoge od teh shem so prilagojene majhnim podeželskim turističnim nastanitvam, kot je vaša.</a:t>
            </a:r>
            <a:endParaRPr lang="en-US" sz="2100" dirty="0">
              <a:ea typeface="Calibri"/>
              <a:cs typeface="Calibri"/>
            </a:endParaRPr>
          </a:p>
          <a:p>
            <a:r>
              <a:rPr lang="en-US" sz="2100"/>
              <a:t>Raziščite, kaj je na voljo in kako lahko izkoristite te odlične priložnosti!</a:t>
            </a:r>
            <a:endParaRPr lang="en-US" sz="2100">
              <a:ea typeface="Calibri"/>
              <a:cs typeface="Calibri"/>
            </a:endParaRPr>
          </a:p>
          <a:p>
            <a:endParaRPr lang="en-IE" dirty="0"/>
          </a:p>
        </p:txBody>
      </p:sp>
      <p:sp>
        <p:nvSpPr>
          <p:cNvPr id="3" name="Text Placeholder 2">
            <a:extLst>
              <a:ext uri="{FF2B5EF4-FFF2-40B4-BE49-F238E27FC236}">
                <a16:creationId xmlns:a16="http://schemas.microsoft.com/office/drawing/2014/main" id="{7EB79B94-BEF8-C8E4-5271-E286095EC074}"/>
              </a:ext>
            </a:extLst>
          </p:cNvPr>
          <p:cNvSpPr>
            <a:spLocks noGrp="1"/>
          </p:cNvSpPr>
          <p:nvPr>
            <p:ph type="body" sz="quarter" idx="16"/>
          </p:nvPr>
        </p:nvSpPr>
        <p:spPr>
          <a:xfrm>
            <a:off x="798381" y="440485"/>
            <a:ext cx="10595237" cy="803654"/>
          </a:xfrm>
        </p:spPr>
        <p:txBody>
          <a:bodyPr/>
          <a:lstStyle/>
          <a:p>
            <a:r>
              <a:rPr lang="en-US" dirty="0"/>
              <a:t>Zelena sredstva za podeželsko alternativno turistično nastanitev</a:t>
            </a:r>
            <a:endParaRPr lang="en-IE" dirty="0"/>
          </a:p>
          <a:p>
            <a:endParaRPr lang="en-IE" dirty="0"/>
          </a:p>
        </p:txBody>
      </p:sp>
    </p:spTree>
    <p:extLst>
      <p:ext uri="{BB962C8B-B14F-4D97-AF65-F5344CB8AC3E}">
        <p14:creationId xmlns:p14="http://schemas.microsoft.com/office/powerpoint/2010/main" val="3216671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5A3F6-D453-8A53-8E6B-65237D6DDDC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57ECEEC-82DA-DF78-80DB-4B2124AD7A49}"/>
              </a:ext>
            </a:extLst>
          </p:cNvPr>
          <p:cNvSpPr>
            <a:spLocks noGrp="1"/>
          </p:cNvSpPr>
          <p:nvPr>
            <p:ph type="body" sz="quarter" idx="18"/>
          </p:nvPr>
        </p:nvSpPr>
        <p:spPr>
          <a:xfrm>
            <a:off x="3093908" y="1028606"/>
            <a:ext cx="8717092" cy="3849918"/>
          </a:xfrm>
        </p:spPr>
        <p:txBody>
          <a:bodyPr lIns="91440" tIns="45720" rIns="91440" bIns="45720" anchor="t"/>
          <a:lstStyle/>
          <a:p>
            <a:pPr>
              <a:lnSpc>
                <a:spcPct val="100000"/>
              </a:lnSpc>
              <a:spcBef>
                <a:spcPts val="0"/>
              </a:spcBef>
              <a:spcAft>
                <a:spcPts val="600"/>
              </a:spcAft>
            </a:pPr>
            <a:r>
              <a:rPr lang="en-US" dirty="0"/>
              <a:t>Slovenska vlada je uvedla obsežne subvencije za zeleni turizem. Januarja 2025 je Ministrstvo za turizem objavilo </a:t>
            </a:r>
            <a:r>
              <a:rPr lang="en-US" dirty="0">
                <a:solidFill>
                  <a:srgbClr val="E96751"/>
                </a:solidFill>
              </a:rPr>
              <a:t>razpis</a:t>
            </a:r>
            <a:r>
              <a:rPr lang="en-US" dirty="0"/>
              <a:t> </a:t>
            </a:r>
            <a:r>
              <a:rPr lang="en-US" dirty="0">
                <a:solidFill>
                  <a:srgbClr val="E96751"/>
                </a:solidFill>
                <a:hlinkClick r:id="rId2">
                  <a:extLst>
                    <a:ext uri="{A12FA001-AC4F-418D-AE19-62706E023703}">
                      <ahyp:hlinkClr xmlns:ahyp="http://schemas.microsoft.com/office/drawing/2018/hyperlinkcolor" val="tx"/>
                    </a:ext>
                  </a:extLst>
                </a:hlinkClick>
              </a:rPr>
              <a:t>v višini 15,2 </a:t>
            </a:r>
            <a:r>
              <a:rPr lang="en-US" dirty="0">
                <a:solidFill>
                  <a:srgbClr val="E96751"/>
                </a:solidFill>
              </a:rPr>
              <a:t>milijona evrov (sredstva iz programa PNRR/Recovery &amp; Resilience) za nove ali popolnoma prenovljene podeželske nastanitve – hotele, gostišča, penzione, turistične </a:t>
            </a:r>
            <a:r>
              <a:rPr lang="en-US">
                <a:solidFill>
                  <a:srgbClr val="E96751"/>
                </a:solidFill>
              </a:rPr>
              <a:t>kmetije, kampe </a:t>
            </a:r>
            <a:r>
              <a:rPr lang="en-US"/>
              <a:t>in glampinge – v skladu s strogimi okoljskimi merili. Dotacije </a:t>
            </a:r>
            <a:r>
              <a:rPr lang="en-US" dirty="0"/>
              <a:t>pokrivajo znaten delež stroškov </a:t>
            </a:r>
            <a:r>
              <a:rPr lang="en-US" b="1" dirty="0"/>
              <a:t>(10–60 %, do 70 % </a:t>
            </a:r>
            <a:r>
              <a:rPr lang="en-US" dirty="0"/>
              <a:t>v skladu s politiko EU „de minimis“). Upravičeni so le „zelo trajnostni“ projekti.</a:t>
            </a:r>
          </a:p>
          <a:p>
            <a:pPr>
              <a:lnSpc>
                <a:spcPct val="100000"/>
              </a:lnSpc>
              <a:spcBef>
                <a:spcPts val="0"/>
              </a:spcBef>
              <a:spcAft>
                <a:spcPts val="600"/>
              </a:spcAft>
            </a:pPr>
            <a:endParaRPr lang="en-US" sz="1000" dirty="0"/>
          </a:p>
          <a:p>
            <a:pPr>
              <a:lnSpc>
                <a:spcPct val="100000"/>
              </a:lnSpc>
              <a:spcBef>
                <a:spcPts val="0"/>
              </a:spcBef>
              <a:spcAft>
                <a:spcPts val="600"/>
              </a:spcAft>
            </a:pPr>
            <a:r>
              <a:rPr lang="en-IE" sz="2800" b="1" dirty="0">
                <a:solidFill>
                  <a:srgbClr val="459597"/>
                </a:solidFill>
                <a:hlinkClick r:id="rId3">
                  <a:extLst>
                    <a:ext uri="{A12FA001-AC4F-418D-AE19-62706E023703}">
                      <ahyp:hlinkClr xmlns:ahyp="http://schemas.microsoft.com/office/drawing/2018/hyperlinkcolor" val="tx"/>
                    </a:ext>
                  </a:extLst>
                </a:hlinkClick>
              </a:rPr>
              <a:t>Zeleni program slovenskega turizma (GSST): </a:t>
            </a:r>
            <a:r>
              <a:rPr lang="en-IE" sz="2400" dirty="0">
                <a:solidFill>
                  <a:srgbClr val="3B7F81"/>
                </a:solidFill>
              </a:rPr>
              <a:t>(program ekoznamke) </a:t>
            </a:r>
            <a:r>
              <a:rPr lang="en-IE" dirty="0"/>
              <a:t>je nacionalni program certificiranja za ponudnike trajnostnih namestitev. </a:t>
            </a:r>
            <a:r>
              <a:rPr lang="en-US" dirty="0"/>
              <a:t>Ne</a:t>
            </a:r>
            <a:r>
              <a:rPr lang="en-IE" dirty="0"/>
              <a:t> gre </a:t>
            </a:r>
            <a:r>
              <a:rPr lang="en-US" dirty="0"/>
              <a:t>za obsežen infrastrukturni sklad. Njegov cilj je podpreti oznako „Slovenia Green“, povečati </a:t>
            </a:r>
            <a:r>
              <a:rPr lang="en-IE" dirty="0"/>
              <a:t>prepoznavnost in povečati </a:t>
            </a:r>
            <a:r>
              <a:rPr lang="en-IE" b="1" dirty="0"/>
              <a:t>upravičenost do subvencij</a:t>
            </a:r>
            <a:r>
              <a:rPr lang="en-IE" dirty="0"/>
              <a:t>.</a:t>
            </a:r>
          </a:p>
        </p:txBody>
      </p:sp>
      <p:sp>
        <p:nvSpPr>
          <p:cNvPr id="5" name="Text Placeholder 4">
            <a:extLst>
              <a:ext uri="{FF2B5EF4-FFF2-40B4-BE49-F238E27FC236}">
                <a16:creationId xmlns:a16="http://schemas.microsoft.com/office/drawing/2014/main" id="{CFECEE4E-3B49-C5C1-EE17-4279DAA9A9F1}"/>
              </a:ext>
            </a:extLst>
          </p:cNvPr>
          <p:cNvSpPr>
            <a:spLocks noGrp="1"/>
          </p:cNvSpPr>
          <p:nvPr>
            <p:ph type="body" sz="quarter" idx="16"/>
          </p:nvPr>
        </p:nvSpPr>
        <p:spPr>
          <a:xfrm>
            <a:off x="3047507" y="454309"/>
            <a:ext cx="10595237" cy="803654"/>
          </a:xfrm>
        </p:spPr>
        <p:txBody>
          <a:bodyPr/>
          <a:lstStyle/>
          <a:p>
            <a:r>
              <a:rPr lang="en-IE" sz="4000" dirty="0">
                <a:solidFill>
                  <a:srgbClr val="00B050"/>
                </a:solidFill>
              </a:rPr>
              <a:t>Zelene subvencije in financiranje</a:t>
            </a:r>
          </a:p>
        </p:txBody>
      </p:sp>
      <p:pic>
        <p:nvPicPr>
          <p:cNvPr id="4" name="Picture 3">
            <a:extLst>
              <a:ext uri="{FF2B5EF4-FFF2-40B4-BE49-F238E27FC236}">
                <a16:creationId xmlns:a16="http://schemas.microsoft.com/office/drawing/2014/main" id="{AC14A6D9-581B-45A7-596C-1CD3429D50FA}"/>
              </a:ext>
            </a:extLst>
          </p:cNvPr>
          <p:cNvPicPr>
            <a:picLocks noChangeAspect="1"/>
          </p:cNvPicPr>
          <p:nvPr/>
        </p:nvPicPr>
        <p:blipFill>
          <a:blip r:embed="rId4"/>
          <a:srcRect l="7390"/>
          <a:stretch>
            <a:fillRect/>
          </a:stretch>
        </p:blipFill>
        <p:spPr>
          <a:xfrm>
            <a:off x="381000" y="1885283"/>
            <a:ext cx="1900106" cy="3247516"/>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C027F618-25EA-2C99-84F4-CF7F62DF3264}"/>
              </a:ext>
            </a:extLst>
          </p:cNvPr>
          <p:cNvPicPr>
            <a:picLocks noChangeAspect="1"/>
          </p:cNvPicPr>
          <p:nvPr/>
        </p:nvPicPr>
        <p:blipFill>
          <a:blip r:embed="rId5"/>
          <a:stretch>
            <a:fillRect/>
          </a:stretch>
        </p:blipFill>
        <p:spPr>
          <a:xfrm>
            <a:off x="381000" y="629839"/>
            <a:ext cx="2439472" cy="1219736"/>
          </a:xfrm>
          <a:prstGeom prst="rect">
            <a:avLst/>
          </a:prstGeom>
        </p:spPr>
      </p:pic>
      <p:grpSp>
        <p:nvGrpSpPr>
          <p:cNvPr id="3" name="Group 2">
            <a:extLst>
              <a:ext uri="{FF2B5EF4-FFF2-40B4-BE49-F238E27FC236}">
                <a16:creationId xmlns:a16="http://schemas.microsoft.com/office/drawing/2014/main" id="{5A8F3035-FD7A-D147-AC0B-E900978FBAF1}"/>
              </a:ext>
            </a:extLst>
          </p:cNvPr>
          <p:cNvGrpSpPr/>
          <p:nvPr/>
        </p:nvGrpSpPr>
        <p:grpSpPr>
          <a:xfrm>
            <a:off x="2336507" y="3656714"/>
            <a:ext cx="720000" cy="861774"/>
            <a:chOff x="1016000" y="1024973"/>
            <a:chExt cx="1016000" cy="1216059"/>
          </a:xfrm>
        </p:grpSpPr>
        <p:sp>
          <p:nvSpPr>
            <p:cNvPr id="7" name="Oval 6">
              <a:extLst>
                <a:ext uri="{FF2B5EF4-FFF2-40B4-BE49-F238E27FC236}">
                  <a16:creationId xmlns:a16="http://schemas.microsoft.com/office/drawing/2014/main" id="{9BCF28A1-D98C-CDEC-5C1E-6C738F2D5BA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9D52FB5E-11C9-4B66-C61A-D84B1E7C1CC2}"/>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3932377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5E831-F90F-9E62-4E97-D7D4F72AADC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F05A066-E310-F18A-39F6-FBB410493F18}"/>
              </a:ext>
            </a:extLst>
          </p:cNvPr>
          <p:cNvSpPr>
            <a:spLocks noGrp="1"/>
          </p:cNvSpPr>
          <p:nvPr>
            <p:ph type="body" sz="quarter" idx="18"/>
          </p:nvPr>
        </p:nvSpPr>
        <p:spPr>
          <a:xfrm>
            <a:off x="3517660" y="391714"/>
            <a:ext cx="8055215" cy="3849918"/>
          </a:xfrm>
        </p:spPr>
        <p:txBody>
          <a:bodyPr lIns="91440" tIns="45720" rIns="91440" bIns="45720" anchor="t"/>
          <a:lstStyle/>
          <a:p>
            <a:pPr>
              <a:lnSpc>
                <a:spcPct val="100000"/>
              </a:lnSpc>
              <a:spcBef>
                <a:spcPts val="0"/>
              </a:spcBef>
              <a:spcAft>
                <a:spcPts val="600"/>
              </a:spcAft>
            </a:pPr>
            <a:r>
              <a:rPr lang="en-US" sz="2100" dirty="0"/>
              <a:t>Pomaga turističnim podjetjem pri usklajevanju s standardi trajnosti. Gre za ukrep sofinanciranja, ki krije stroške certificiranja (npr. revizije, pridobitev oznake) in je potreben za upravičenost do spodaj navedenih večjih subvencij. </a:t>
            </a:r>
            <a:r>
              <a:rPr lang="en-IE" sz="2100" b="1" dirty="0">
                <a:solidFill>
                  <a:srgbClr val="E96751"/>
                </a:solidFill>
              </a:rPr>
              <a:t>Primer</a:t>
            </a:r>
            <a:r>
              <a:rPr lang="en-IE" sz="2100" dirty="0">
                <a:solidFill>
                  <a:srgbClr val="E96751"/>
                </a:solidFill>
              </a:rPr>
              <a:t>: </a:t>
            </a:r>
            <a:r>
              <a:rPr lang="en-IE" sz="2100" dirty="0"/>
              <a:t>Gozdna koča pridobi status GSST in postane upravičena do dodatne lokalne promocijske podpore. </a:t>
            </a:r>
            <a:endParaRPr lang="en-IE" sz="2100" dirty="0">
              <a:ea typeface="Calibri"/>
              <a:cs typeface="Calibri"/>
            </a:endParaRPr>
          </a:p>
          <a:p>
            <a:pPr>
              <a:lnSpc>
                <a:spcPct val="100000"/>
              </a:lnSpc>
              <a:spcBef>
                <a:spcPts val="0"/>
              </a:spcBef>
              <a:spcAft>
                <a:spcPts val="600"/>
              </a:spcAft>
            </a:pPr>
            <a:endParaRPr lang="en-IE" sz="1000" dirty="0"/>
          </a:p>
          <a:p>
            <a:pPr>
              <a:lnSpc>
                <a:spcPct val="100000"/>
              </a:lnSpc>
              <a:spcBef>
                <a:spcPts val="0"/>
              </a:spcBef>
              <a:spcAft>
                <a:spcPts val="600"/>
              </a:spcAft>
            </a:pPr>
            <a:r>
              <a:rPr lang="en-IE" sz="2800" b="1" dirty="0">
                <a:solidFill>
                  <a:srgbClr val="459597"/>
                </a:solidFill>
                <a:hlinkClick r:id="rId2">
                  <a:extLst>
                    <a:ext uri="{A12FA001-AC4F-418D-AE19-62706E023703}">
                      <ahyp:hlinkClr xmlns:ahyp="http://schemas.microsoft.com/office/drawing/2018/hyperlinkcolor" val="tx"/>
                    </a:ext>
                  </a:extLst>
                </a:hlinkClick>
              </a:rPr>
              <a:t>2025 RRP Glavni razpis </a:t>
            </a:r>
            <a:r>
              <a:rPr lang="en-US" sz="2800" b="1" dirty="0">
                <a:solidFill>
                  <a:srgbClr val="459597"/>
                </a:solidFill>
                <a:hlinkClick r:id="rId2">
                  <a:extLst>
                    <a:ext uri="{A12FA001-AC4F-418D-AE19-62706E023703}">
                      <ahyp:hlinkClr xmlns:ahyp="http://schemas.microsoft.com/office/drawing/2018/hyperlinkcolor" val="tx"/>
                    </a:ext>
                  </a:extLst>
                </a:hlinkClick>
              </a:rPr>
              <a:t>za</a:t>
            </a:r>
            <a:r>
              <a:rPr lang="en-IE" sz="2800" b="1" dirty="0">
                <a:solidFill>
                  <a:srgbClr val="459597"/>
                </a:solidFill>
                <a:hlinkClick r:id="rId2">
                  <a:extLst>
                    <a:ext uri="{A12FA001-AC4F-418D-AE19-62706E023703}">
                      <ahyp:hlinkClr xmlns:ahyp="http://schemas.microsoft.com/office/drawing/2018/hyperlinkcolor" val="tx"/>
                    </a:ext>
                  </a:extLst>
                </a:hlinkClick>
              </a:rPr>
              <a:t> subvencije </a:t>
            </a:r>
            <a:r>
              <a:rPr lang="en-US" sz="2800" b="1" dirty="0">
                <a:solidFill>
                  <a:srgbClr val="459597"/>
                </a:solidFill>
                <a:hlinkClick r:id="rId2">
                  <a:extLst>
                    <a:ext uri="{A12FA001-AC4F-418D-AE19-62706E023703}">
                      <ahyp:hlinkClr xmlns:ahyp="http://schemas.microsoft.com/office/drawing/2018/hyperlinkcolor" val="tx"/>
                    </a:ext>
                  </a:extLst>
                </a:hlinkClick>
              </a:rPr>
              <a:t>za energetsko učinkovite turistične projekte</a:t>
            </a:r>
            <a:endParaRPr lang="en-IE" sz="2800" b="1" dirty="0">
              <a:solidFill>
                <a:srgbClr val="459597"/>
              </a:solidFill>
            </a:endParaRPr>
          </a:p>
          <a:p>
            <a:pPr>
              <a:lnSpc>
                <a:spcPct val="100000"/>
              </a:lnSpc>
              <a:spcBef>
                <a:spcPts val="0"/>
              </a:spcBef>
              <a:spcAft>
                <a:spcPts val="600"/>
              </a:spcAft>
            </a:pPr>
            <a:r>
              <a:rPr lang="en-US" sz="2100" dirty="0"/>
              <a:t>Da bi lahko pridobili </a:t>
            </a:r>
            <a:r>
              <a:rPr lang="en-US" sz="2100" b="1" dirty="0"/>
              <a:t>spodaj navedene večje subvencije za infrastrukturo in gradnjo</a:t>
            </a:r>
            <a:r>
              <a:rPr lang="en-US" sz="2100" dirty="0"/>
              <a:t>, morajo prosilci </a:t>
            </a:r>
            <a:r>
              <a:rPr lang="en-US" sz="2100" b="1" dirty="0"/>
              <a:t>najprej sodelovati v programu Slovenia Green </a:t>
            </a:r>
            <a:r>
              <a:rPr lang="en-US" sz="2100" dirty="0"/>
              <a:t>in izpolnjevati visoke okoljske standarde za gradnjo – certifikacija je tako v bistvu </a:t>
            </a:r>
            <a:r>
              <a:rPr lang="en-US" sz="2100" b="1" dirty="0"/>
              <a:t>pogoj </a:t>
            </a:r>
            <a:r>
              <a:rPr lang="en-US" sz="2100" dirty="0"/>
              <a:t>za upravičenost do financiranja.</a:t>
            </a:r>
            <a:endParaRPr lang="en-US" sz="2100" dirty="0">
              <a:ea typeface="Calibri"/>
              <a:cs typeface="Calibri"/>
            </a:endParaRPr>
          </a:p>
          <a:p>
            <a:pPr>
              <a:lnSpc>
                <a:spcPct val="100000"/>
              </a:lnSpc>
              <a:spcBef>
                <a:spcPts val="0"/>
              </a:spcBef>
              <a:spcAft>
                <a:spcPts val="600"/>
              </a:spcAft>
            </a:pPr>
            <a:r>
              <a:rPr lang="en-US" sz="2100" dirty="0"/>
              <a:t>Projekti morajo vsaj 50 % svojega proračuna nameniti za </a:t>
            </a:r>
            <a:r>
              <a:rPr lang="en-US" sz="2100" b="1" dirty="0"/>
              <a:t>energetsko učinkovite posodobitve </a:t>
            </a:r>
            <a:r>
              <a:rPr lang="en-US" sz="2100" dirty="0"/>
              <a:t>(npr. izolacija, sončna energija, geotermalno ogrevanje, zbiranje deževnice itd. Dotacije lahko krijejo </a:t>
            </a:r>
            <a:r>
              <a:rPr lang="en-US" sz="2100" b="1" dirty="0"/>
              <a:t>stroške gradnje in opreme</a:t>
            </a:r>
            <a:r>
              <a:rPr lang="en-US" sz="2100" dirty="0"/>
              <a:t>, sončne kolektorje in stroške za pridobitev okoljske oznake.</a:t>
            </a:r>
            <a:endParaRPr lang="en-US" sz="2100" dirty="0">
              <a:ea typeface="Calibri"/>
              <a:cs typeface="Calibri"/>
            </a:endParaRPr>
          </a:p>
          <a:p>
            <a:pPr>
              <a:lnSpc>
                <a:spcPct val="100000"/>
              </a:lnSpc>
              <a:spcBef>
                <a:spcPts val="0"/>
              </a:spcBef>
              <a:spcAft>
                <a:spcPts val="600"/>
              </a:spcAft>
            </a:pPr>
            <a:endParaRPr lang="en-IE" sz="2100" dirty="0">
              <a:ea typeface="Calibri"/>
              <a:cs typeface="Calibri"/>
            </a:endParaRPr>
          </a:p>
        </p:txBody>
      </p:sp>
      <p:pic>
        <p:nvPicPr>
          <p:cNvPr id="4" name="Picture 3">
            <a:extLst>
              <a:ext uri="{FF2B5EF4-FFF2-40B4-BE49-F238E27FC236}">
                <a16:creationId xmlns:a16="http://schemas.microsoft.com/office/drawing/2014/main" id="{59B7A618-38E0-C688-2194-BF58510E3E09}"/>
              </a:ext>
            </a:extLst>
          </p:cNvPr>
          <p:cNvPicPr>
            <a:picLocks noChangeAspect="1"/>
          </p:cNvPicPr>
          <p:nvPr/>
        </p:nvPicPr>
        <p:blipFill>
          <a:blip r:embed="rId3"/>
          <a:srcRect l="7390"/>
          <a:stretch>
            <a:fillRect/>
          </a:stretch>
        </p:blipFill>
        <p:spPr>
          <a:xfrm>
            <a:off x="619125" y="1930629"/>
            <a:ext cx="2201347" cy="3762375"/>
          </a:xfrm>
          <a:prstGeom prst="rect">
            <a:avLst/>
          </a:prstGeom>
        </p:spPr>
      </p:pic>
      <p:grpSp>
        <p:nvGrpSpPr>
          <p:cNvPr id="11" name="Group 10">
            <a:extLst>
              <a:ext uri="{FF2B5EF4-FFF2-40B4-BE49-F238E27FC236}">
                <a16:creationId xmlns:a16="http://schemas.microsoft.com/office/drawing/2014/main" id="{A24D41A7-C9BD-56F7-4E19-842344BEC9CC}"/>
              </a:ext>
            </a:extLst>
          </p:cNvPr>
          <p:cNvGrpSpPr/>
          <p:nvPr/>
        </p:nvGrpSpPr>
        <p:grpSpPr>
          <a:xfrm>
            <a:off x="2666515" y="2473792"/>
            <a:ext cx="720000" cy="861774"/>
            <a:chOff x="1016000" y="1024973"/>
            <a:chExt cx="1016000" cy="1216059"/>
          </a:xfrm>
        </p:grpSpPr>
        <p:sp>
          <p:nvSpPr>
            <p:cNvPr id="12" name="Oval 11">
              <a:extLst>
                <a:ext uri="{FF2B5EF4-FFF2-40B4-BE49-F238E27FC236}">
                  <a16:creationId xmlns:a16="http://schemas.microsoft.com/office/drawing/2014/main" id="{D9E39E0A-D5B1-CA1B-61D7-5AB0D3DAC7A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7494F7E9-E104-71FE-E738-623FA669CD16}"/>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2693009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E8597-0046-D0B0-A268-034B5DE6A69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EB34A57-A08C-1607-6F0A-2295EDB6F432}"/>
              </a:ext>
            </a:extLst>
          </p:cNvPr>
          <p:cNvSpPr>
            <a:spLocks noGrp="1"/>
          </p:cNvSpPr>
          <p:nvPr>
            <p:ph type="body" sz="quarter" idx="18"/>
          </p:nvPr>
        </p:nvSpPr>
        <p:spPr>
          <a:xfrm>
            <a:off x="3198683" y="629839"/>
            <a:ext cx="8612317" cy="3849918"/>
          </a:xfrm>
        </p:spPr>
        <p:txBody>
          <a:bodyPr/>
          <a:lstStyle/>
          <a:p>
            <a:pPr>
              <a:lnSpc>
                <a:spcPct val="100000"/>
              </a:lnSpc>
              <a:spcBef>
                <a:spcPts val="0"/>
              </a:spcBef>
              <a:spcAft>
                <a:spcPts val="600"/>
              </a:spcAft>
            </a:pPr>
            <a:r>
              <a:rPr lang="en-US" sz="2400" b="1" dirty="0">
                <a:solidFill>
                  <a:srgbClr val="E96751"/>
                </a:solidFill>
              </a:rPr>
              <a:t>Primer: </a:t>
            </a:r>
            <a:r>
              <a:rPr lang="en-US" dirty="0"/>
              <a:t>Vlagatelji (MSP z </a:t>
            </a:r>
            <a:r>
              <a:rPr lang="en-IE" dirty="0"/>
              <a:t>najmanj dvema zaposlenima</a:t>
            </a:r>
            <a:r>
              <a:rPr lang="en-US" dirty="0"/>
              <a:t>) lahko prejmejo do </a:t>
            </a:r>
          </a:p>
          <a:p>
            <a:pPr>
              <a:lnSpc>
                <a:spcPct val="100000"/>
              </a:lnSpc>
              <a:spcBef>
                <a:spcPts val="0"/>
              </a:spcBef>
              <a:spcAft>
                <a:spcPts val="600"/>
              </a:spcAft>
            </a:pPr>
            <a:r>
              <a:rPr lang="en-US" b="1" dirty="0"/>
              <a:t>1,1 milijona evrov </a:t>
            </a:r>
            <a:r>
              <a:rPr lang="en-US" dirty="0"/>
              <a:t>za obnovitvene projekte</a:t>
            </a:r>
          </a:p>
          <a:p>
            <a:pPr>
              <a:lnSpc>
                <a:spcPct val="100000"/>
              </a:lnSpc>
              <a:spcBef>
                <a:spcPts val="0"/>
              </a:spcBef>
              <a:spcAft>
                <a:spcPts val="600"/>
              </a:spcAft>
            </a:pPr>
            <a:r>
              <a:rPr lang="en-US" b="1" dirty="0"/>
              <a:t>1,8 milijona evrov podpore za gradnjo novih ekoloških nastanitev in gradnjo </a:t>
            </a:r>
            <a:r>
              <a:rPr lang="en-US" dirty="0"/>
              <a:t>(če imajo trajnostni certifikat s 4 ali 5 zvezdicami). </a:t>
            </a:r>
          </a:p>
          <a:p>
            <a:pPr>
              <a:lnSpc>
                <a:spcPct val="100000"/>
              </a:lnSpc>
              <a:spcBef>
                <a:spcPts val="0"/>
              </a:spcBef>
              <a:spcAft>
                <a:spcPts val="600"/>
              </a:spcAft>
            </a:pPr>
            <a:r>
              <a:rPr lang="en-US" dirty="0"/>
              <a:t>Tako lahko slovenske podeželske nastanitve pridobijo veliko sofinanciranje za zelene naložbe.</a:t>
            </a:r>
          </a:p>
          <a:p>
            <a:pPr>
              <a:lnSpc>
                <a:spcPct val="100000"/>
              </a:lnSpc>
              <a:spcBef>
                <a:spcPts val="0"/>
              </a:spcBef>
              <a:spcAft>
                <a:spcPts val="600"/>
              </a:spcAft>
            </a:pPr>
            <a:r>
              <a:rPr lang="en-US" sz="2800" b="1" dirty="0">
                <a:solidFill>
                  <a:srgbClr val="459597"/>
                </a:solidFill>
              </a:rPr>
              <a:t>Eko sklad – Slovenski javni sklad za okolje (Eko </a:t>
            </a:r>
            <a:r>
              <a:rPr lang="en-US" sz="2800" b="1" dirty="0" err="1">
                <a:solidFill>
                  <a:srgbClr val="459597"/>
                </a:solidFill>
              </a:rPr>
              <a:t>Sklad</a:t>
            </a:r>
            <a:r>
              <a:rPr lang="en-US" sz="2800" b="1" dirty="0">
                <a:solidFill>
                  <a:srgbClr val="459597"/>
                </a:solidFill>
              </a:rPr>
              <a:t>) </a:t>
            </a:r>
            <a:r>
              <a:rPr lang="en-US" dirty="0"/>
              <a:t>je slovenski nacionalni finančni mehanizem za spodbujanje energetske učinkovitosti in okoljske trajnosti. </a:t>
            </a:r>
          </a:p>
          <a:p>
            <a:pPr>
              <a:lnSpc>
                <a:spcPct val="100000"/>
              </a:lnSpc>
              <a:spcBef>
                <a:spcPts val="0"/>
              </a:spcBef>
              <a:spcAft>
                <a:spcPts val="600"/>
              </a:spcAft>
            </a:pPr>
            <a:r>
              <a:rPr lang="en-US" dirty="0"/>
              <a:t>Podpira gospodinjstva, podjetja in turistične podjetnike pri izvajanju zelenih infrastrukturnih nadgradenj. </a:t>
            </a:r>
          </a:p>
          <a:p>
            <a:pPr>
              <a:lnSpc>
                <a:spcPct val="100000"/>
              </a:lnSpc>
              <a:spcBef>
                <a:spcPts val="0"/>
              </a:spcBef>
              <a:spcAft>
                <a:spcPts val="600"/>
              </a:spcAft>
            </a:pPr>
            <a:r>
              <a:rPr lang="en-US" dirty="0"/>
              <a:t>Posebej pomemben je za podeželsko in ekološko turistično nastanitev, zlasti v smislu vpliva na okolje.</a:t>
            </a:r>
            <a:endParaRPr lang="en-IE" dirty="0"/>
          </a:p>
        </p:txBody>
      </p:sp>
      <p:pic>
        <p:nvPicPr>
          <p:cNvPr id="4" name="Picture 3">
            <a:extLst>
              <a:ext uri="{FF2B5EF4-FFF2-40B4-BE49-F238E27FC236}">
                <a16:creationId xmlns:a16="http://schemas.microsoft.com/office/drawing/2014/main" id="{F56AC0C3-ACEC-BCF1-294F-F82BC6EFAD4D}"/>
              </a:ext>
            </a:extLst>
          </p:cNvPr>
          <p:cNvPicPr>
            <a:picLocks noChangeAspect="1"/>
          </p:cNvPicPr>
          <p:nvPr/>
        </p:nvPicPr>
        <p:blipFill>
          <a:blip r:embed="rId2"/>
          <a:srcRect l="7390"/>
          <a:stretch>
            <a:fillRect/>
          </a:stretch>
        </p:blipFill>
        <p:spPr>
          <a:xfrm>
            <a:off x="430864" y="1986606"/>
            <a:ext cx="2018253" cy="3449445"/>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81060DB5-E579-E442-EC7C-C08F66220D46}"/>
              </a:ext>
            </a:extLst>
          </p:cNvPr>
          <p:cNvPicPr>
            <a:picLocks noChangeAspect="1"/>
          </p:cNvPicPr>
          <p:nvPr/>
        </p:nvPicPr>
        <p:blipFill>
          <a:blip r:embed="rId3"/>
          <a:stretch>
            <a:fillRect/>
          </a:stretch>
        </p:blipFill>
        <p:spPr>
          <a:xfrm>
            <a:off x="381000" y="629839"/>
            <a:ext cx="2439472" cy="1219736"/>
          </a:xfrm>
          <a:prstGeom prst="rect">
            <a:avLst/>
          </a:prstGeom>
        </p:spPr>
      </p:pic>
      <p:grpSp>
        <p:nvGrpSpPr>
          <p:cNvPr id="2" name="Group 1">
            <a:extLst>
              <a:ext uri="{FF2B5EF4-FFF2-40B4-BE49-F238E27FC236}">
                <a16:creationId xmlns:a16="http://schemas.microsoft.com/office/drawing/2014/main" id="{B0606140-AAC8-FE03-78EB-BBB180EA2DD5}"/>
              </a:ext>
            </a:extLst>
          </p:cNvPr>
          <p:cNvGrpSpPr/>
          <p:nvPr/>
        </p:nvGrpSpPr>
        <p:grpSpPr>
          <a:xfrm>
            <a:off x="2460472" y="2911288"/>
            <a:ext cx="720000" cy="861774"/>
            <a:chOff x="1016000" y="1024973"/>
            <a:chExt cx="1016000" cy="1216059"/>
          </a:xfrm>
        </p:grpSpPr>
        <p:sp>
          <p:nvSpPr>
            <p:cNvPr id="3" name="Oval 2">
              <a:extLst>
                <a:ext uri="{FF2B5EF4-FFF2-40B4-BE49-F238E27FC236}">
                  <a16:creationId xmlns:a16="http://schemas.microsoft.com/office/drawing/2014/main" id="{B01F3C54-979B-F839-6927-8A0435E1E93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31E3054C-824B-4AAB-C4BD-1548A24950D3}"/>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3320402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CF1B-2E76-1178-4A4D-2B83ECB34F7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23EABF4-B929-AC71-C50E-65ED58A2F552}"/>
              </a:ext>
            </a:extLst>
          </p:cNvPr>
          <p:cNvSpPr>
            <a:spLocks noGrp="1"/>
          </p:cNvSpPr>
          <p:nvPr>
            <p:ph type="body" sz="quarter" idx="18"/>
          </p:nvPr>
        </p:nvSpPr>
        <p:spPr>
          <a:xfrm>
            <a:off x="3052145" y="630976"/>
            <a:ext cx="8758855" cy="3849918"/>
          </a:xfrm>
        </p:spPr>
        <p:txBody>
          <a:bodyPr lIns="91440" tIns="45720" rIns="91440" bIns="45720" anchor="t"/>
          <a:lstStyle/>
          <a:p>
            <a:pPr>
              <a:lnSpc>
                <a:spcPct val="100000"/>
              </a:lnSpc>
              <a:spcBef>
                <a:spcPts val="0"/>
              </a:spcBef>
              <a:spcAft>
                <a:spcPts val="1200"/>
              </a:spcAft>
            </a:pPr>
            <a:r>
              <a:rPr lang="en-US" sz="2100" b="1" dirty="0">
                <a:solidFill>
                  <a:srgbClr val="E96751"/>
                </a:solidFill>
              </a:rPr>
              <a:t>Financiranje: </a:t>
            </a:r>
            <a:r>
              <a:rPr lang="en-US" sz="2100" b="1" dirty="0" err="1"/>
              <a:t>Nizkoobrestna</a:t>
            </a:r>
            <a:r>
              <a:rPr lang="en-US" sz="2100" b="1" dirty="0"/>
              <a:t> „</a:t>
            </a:r>
            <a:r>
              <a:rPr lang="en-US" sz="2100" b="1" dirty="0" err="1"/>
              <a:t>mehka</a:t>
            </a:r>
            <a:r>
              <a:rPr lang="en-US" sz="2100" b="1" dirty="0"/>
              <a:t>“ </a:t>
            </a:r>
            <a:r>
              <a:rPr lang="en-US" sz="2100" b="1" dirty="0" err="1"/>
              <a:t>posojila</a:t>
            </a:r>
            <a:r>
              <a:rPr lang="en-US" sz="2100" b="1" dirty="0"/>
              <a:t> </a:t>
            </a:r>
            <a:r>
              <a:rPr lang="en-US" sz="2100" dirty="0"/>
              <a:t>z </a:t>
            </a:r>
            <a:r>
              <a:rPr lang="en-US" sz="2100" err="1"/>
              <a:t>ugodnimi</a:t>
            </a:r>
            <a:r>
              <a:rPr lang="en-US" sz="2100" dirty="0"/>
              <a:t> </a:t>
            </a:r>
            <a:r>
              <a:rPr lang="en-US" sz="2100" dirty="0" err="1"/>
              <a:t>pogoji</a:t>
            </a:r>
            <a:r>
              <a:rPr lang="en-US" sz="2100" dirty="0"/>
              <a:t> </a:t>
            </a:r>
            <a:r>
              <a:rPr lang="en-US" sz="2100" dirty="0" err="1"/>
              <a:t>odplačevanja</a:t>
            </a:r>
            <a:r>
              <a:rPr lang="en-US" sz="2100" dirty="0"/>
              <a:t> (</a:t>
            </a:r>
            <a:r>
              <a:rPr lang="en-US" sz="2100" dirty="0" err="1"/>
              <a:t>običajno</a:t>
            </a:r>
            <a:r>
              <a:rPr lang="en-US" sz="2100" dirty="0"/>
              <a:t> pod 2 % obresti) ali delne </a:t>
            </a:r>
            <a:r>
              <a:rPr lang="en-US" sz="2100" dirty="0" err="1"/>
              <a:t>subvencije</a:t>
            </a:r>
            <a:r>
              <a:rPr lang="en-US" sz="2100" dirty="0"/>
              <a:t>, ki </a:t>
            </a:r>
            <a:r>
              <a:rPr lang="en-US" sz="2100" dirty="0" err="1"/>
              <a:t>pokrivajo</a:t>
            </a:r>
            <a:r>
              <a:rPr lang="en-US" sz="2100" b="1" dirty="0"/>
              <a:t> 20 </a:t>
            </a:r>
            <a:r>
              <a:rPr lang="en-US" sz="2100" b="1"/>
              <a:t>% – 50 % skupnih </a:t>
            </a:r>
            <a:r>
              <a:rPr lang="en-US" sz="2100" dirty="0"/>
              <a:t>upravičenih stroškov projekta.</a:t>
            </a:r>
            <a:endParaRPr lang="en-US" sz="2100" dirty="0">
              <a:ea typeface="Calibri"/>
              <a:cs typeface="Calibri"/>
            </a:endParaRPr>
          </a:p>
          <a:p>
            <a:pPr marL="342900" indent="-342900">
              <a:lnSpc>
                <a:spcPct val="100000"/>
              </a:lnSpc>
              <a:spcBef>
                <a:spcPts val="0"/>
              </a:spcBef>
              <a:spcAft>
                <a:spcPts val="1200"/>
              </a:spcAft>
              <a:buFont typeface="Wingdings" panose="05000000000000000000" pitchFamily="2" charset="2"/>
              <a:buChar char="v"/>
            </a:pPr>
            <a:r>
              <a:rPr lang="en-US" sz="2100" dirty="0"/>
              <a:t>Natančna stopnja sofinanciranja je odvisna od:</a:t>
            </a:r>
            <a:endParaRPr lang="en-US" sz="2100" dirty="0">
              <a:ea typeface="Calibri"/>
              <a:cs typeface="Calibri"/>
            </a:endParaRPr>
          </a:p>
          <a:p>
            <a:pPr marL="342900" indent="-342900">
              <a:lnSpc>
                <a:spcPct val="100000"/>
              </a:lnSpc>
              <a:spcBef>
                <a:spcPts val="0"/>
              </a:spcBef>
              <a:spcAft>
                <a:spcPts val="1200"/>
              </a:spcAft>
              <a:buFont typeface="Wingdings" panose="05000000000000000000" pitchFamily="2" charset="2"/>
              <a:buChar char="v"/>
            </a:pPr>
            <a:r>
              <a:rPr lang="en-US" sz="2100" dirty="0"/>
              <a:t>vrste vlagatelja (podjetje, MSP, NVO itd.)</a:t>
            </a:r>
            <a:endParaRPr lang="en-US" sz="2100" dirty="0">
              <a:ea typeface="Calibri"/>
              <a:cs typeface="Calibri"/>
            </a:endParaRPr>
          </a:p>
          <a:p>
            <a:pPr marL="342900" indent="-342900">
              <a:lnSpc>
                <a:spcPct val="100000"/>
              </a:lnSpc>
              <a:spcBef>
                <a:spcPts val="0"/>
              </a:spcBef>
              <a:spcAft>
                <a:spcPts val="1200"/>
              </a:spcAft>
              <a:buFont typeface="Wingdings" panose="05000000000000000000" pitchFamily="2" charset="2"/>
              <a:buChar char="v"/>
            </a:pPr>
            <a:r>
              <a:rPr lang="en-US" sz="2100" dirty="0"/>
              <a:t>okoljske učinkovitosti naložbe</a:t>
            </a:r>
            <a:endParaRPr lang="en-US" sz="2100" dirty="0">
              <a:ea typeface="Calibri"/>
              <a:cs typeface="Calibri"/>
            </a:endParaRPr>
          </a:p>
          <a:p>
            <a:pPr marL="342900" indent="-342900">
              <a:lnSpc>
                <a:spcPct val="100000"/>
              </a:lnSpc>
              <a:spcBef>
                <a:spcPts val="0"/>
              </a:spcBef>
              <a:spcAft>
                <a:spcPts val="1200"/>
              </a:spcAft>
              <a:buFont typeface="Wingdings" panose="05000000000000000000" pitchFamily="2" charset="2"/>
              <a:buChar char="v"/>
            </a:pPr>
            <a:r>
              <a:rPr lang="en-US" sz="2100" dirty="0"/>
              <a:t>Lokacije (podeželje/odročna območja lahko prejmejo višjo podporo)</a:t>
            </a:r>
            <a:endParaRPr lang="en-US" sz="2100" dirty="0">
              <a:ea typeface="Calibri"/>
              <a:cs typeface="Calibri"/>
            </a:endParaRPr>
          </a:p>
          <a:p>
            <a:pPr>
              <a:lnSpc>
                <a:spcPct val="100000"/>
              </a:lnSpc>
              <a:spcBef>
                <a:spcPts val="0"/>
              </a:spcBef>
              <a:spcAft>
                <a:spcPts val="1200"/>
              </a:spcAft>
            </a:pPr>
            <a:r>
              <a:rPr lang="en-US" sz="2100" b="1" dirty="0">
                <a:solidFill>
                  <a:srgbClr val="E96751"/>
                </a:solidFill>
              </a:rPr>
              <a:t>Upravičenost: </a:t>
            </a:r>
            <a:r>
              <a:rPr lang="en-US" sz="2100" dirty="0"/>
              <a:t>Financiranje se lahko uporabi za nove gradbene projekte ali posodobitve obstoječih turističnih nastanitev. Financiranje je na voljo za </a:t>
            </a:r>
            <a:r>
              <a:rPr lang="en-US" sz="2100" b="1" dirty="0"/>
              <a:t>energetsko učinkovite prenove in nastanitve</a:t>
            </a:r>
            <a:r>
              <a:rPr lang="en-US" sz="2100" dirty="0"/>
              <a:t>, vključno z:</a:t>
            </a:r>
            <a:endParaRPr lang="en-US" sz="2100" dirty="0">
              <a:ea typeface="Calibri"/>
              <a:cs typeface="Calibri"/>
            </a:endParaRPr>
          </a:p>
          <a:p>
            <a:pPr marL="342900" lvl="0" indent="-342900" eaLnBrk="0" fontAlgn="base" hangingPunct="0">
              <a:lnSpc>
                <a:spcPct val="100000"/>
              </a:lnSpc>
              <a:spcBef>
                <a:spcPts val="0"/>
              </a:spcBef>
              <a:spcAft>
                <a:spcPts val="1200"/>
              </a:spcAft>
              <a:buFont typeface="Wingdings" panose="05000000000000000000" pitchFamily="2" charset="2"/>
              <a:buChar char="v"/>
            </a:pPr>
            <a:r>
              <a:rPr lang="en-US" altLang="en-US" sz="2100" b="1" dirty="0"/>
              <a:t>toplotne črpalke </a:t>
            </a:r>
            <a:r>
              <a:rPr lang="en-US" altLang="en-US" sz="2100" dirty="0"/>
              <a:t>(zrak-voda, zemlja) za ogrevanje in hlajenje z nizkimi emisijami</a:t>
            </a:r>
            <a:endParaRPr lang="en-US" altLang="en-US" sz="2100" dirty="0">
              <a:ea typeface="Calibri"/>
              <a:cs typeface="Calibri"/>
            </a:endParaRPr>
          </a:p>
          <a:p>
            <a:pPr marL="342900" lvl="0" indent="-342900" eaLnBrk="0" fontAlgn="base" hangingPunct="0">
              <a:lnSpc>
                <a:spcPct val="100000"/>
              </a:lnSpc>
              <a:spcBef>
                <a:spcPts val="0"/>
              </a:spcBef>
              <a:spcAft>
                <a:spcPts val="1200"/>
              </a:spcAft>
              <a:buFont typeface="Wingdings" panose="05000000000000000000" pitchFamily="2" charset="2"/>
              <a:buChar char="v"/>
            </a:pPr>
            <a:r>
              <a:rPr lang="en-US" altLang="en-US" sz="2100" b="1" dirty="0"/>
              <a:t>Sončne celice </a:t>
            </a:r>
            <a:r>
              <a:rPr lang="en-US" altLang="en-US" sz="2100" dirty="0"/>
              <a:t>(fotovoltaični sistemi) za električno energijo ali toplo vodo</a:t>
            </a:r>
            <a:endParaRPr lang="en-US" altLang="en-US" sz="2100" dirty="0">
              <a:ea typeface="Calibri"/>
              <a:cs typeface="Calibri"/>
            </a:endParaRPr>
          </a:p>
          <a:p>
            <a:pPr>
              <a:lnSpc>
                <a:spcPct val="100000"/>
              </a:lnSpc>
              <a:spcBef>
                <a:spcPts val="0"/>
              </a:spcBef>
              <a:spcAft>
                <a:spcPts val="1200"/>
              </a:spcAft>
            </a:pPr>
            <a:endParaRPr lang="en-US" sz="2100" dirty="0">
              <a:ea typeface="Calibri"/>
              <a:cs typeface="Calibri"/>
            </a:endParaRPr>
          </a:p>
        </p:txBody>
      </p:sp>
      <p:pic>
        <p:nvPicPr>
          <p:cNvPr id="4" name="Picture 3">
            <a:extLst>
              <a:ext uri="{FF2B5EF4-FFF2-40B4-BE49-F238E27FC236}">
                <a16:creationId xmlns:a16="http://schemas.microsoft.com/office/drawing/2014/main" id="{F1C3FACF-80C2-4482-CA60-F1DB8899E0EC}"/>
              </a:ext>
            </a:extLst>
          </p:cNvPr>
          <p:cNvPicPr>
            <a:picLocks noChangeAspect="1"/>
          </p:cNvPicPr>
          <p:nvPr/>
        </p:nvPicPr>
        <p:blipFill>
          <a:blip r:embed="rId2"/>
          <a:srcRect l="7390"/>
          <a:stretch>
            <a:fillRect/>
          </a:stretch>
        </p:blipFill>
        <p:spPr>
          <a:xfrm>
            <a:off x="564094" y="1930629"/>
            <a:ext cx="2018253" cy="3449445"/>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A417A6E6-2D42-66B6-D626-8C3CB19030F7}"/>
              </a:ext>
            </a:extLst>
          </p:cNvPr>
          <p:cNvPicPr>
            <a:picLocks noChangeAspect="1"/>
          </p:cNvPicPr>
          <p:nvPr/>
        </p:nvPicPr>
        <p:blipFill>
          <a:blip r:embed="rId3"/>
          <a:stretch>
            <a:fillRect/>
          </a:stretch>
        </p:blipFill>
        <p:spPr>
          <a:xfrm>
            <a:off x="381000" y="629839"/>
            <a:ext cx="2439472" cy="1219736"/>
          </a:xfrm>
          <a:prstGeom prst="rect">
            <a:avLst/>
          </a:prstGeom>
        </p:spPr>
      </p:pic>
    </p:spTree>
    <p:extLst>
      <p:ext uri="{BB962C8B-B14F-4D97-AF65-F5344CB8AC3E}">
        <p14:creationId xmlns:p14="http://schemas.microsoft.com/office/powerpoint/2010/main" val="4189026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A5AF5-3562-CB31-16B1-97B7BE47940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420C0E9-F103-BA4C-39E2-C82CF25F7A58}"/>
              </a:ext>
            </a:extLst>
          </p:cNvPr>
          <p:cNvSpPr>
            <a:spLocks noGrp="1"/>
          </p:cNvSpPr>
          <p:nvPr>
            <p:ph type="body" sz="quarter" idx="18"/>
          </p:nvPr>
        </p:nvSpPr>
        <p:spPr>
          <a:xfrm>
            <a:off x="3052144" y="532147"/>
            <a:ext cx="8612317" cy="3849918"/>
          </a:xfrm>
        </p:spPr>
        <p:txBody>
          <a:bodyPr lIns="91440" tIns="45720" rIns="91440" bIns="45720" anchor="t"/>
          <a:lstStyle/>
          <a:p>
            <a:pPr marL="342900" lvl="0" indent="-342900" eaLnBrk="0" fontAlgn="base" hangingPunct="0">
              <a:lnSpc>
                <a:spcPct val="100000"/>
              </a:lnSpc>
              <a:spcBef>
                <a:spcPts val="0"/>
              </a:spcBef>
              <a:spcAft>
                <a:spcPts val="600"/>
              </a:spcAft>
              <a:buFont typeface="Wingdings" panose="05000000000000000000" pitchFamily="2" charset="2"/>
              <a:buChar char="v"/>
            </a:pPr>
            <a:r>
              <a:rPr lang="en-US" altLang="en-US" sz="2000" b="1" dirty="0"/>
              <a:t>Zelene strehe ali fasade </a:t>
            </a:r>
            <a:r>
              <a:rPr lang="en-US" altLang="en-US" sz="2000" dirty="0"/>
              <a:t>za izolacijo, biotsko raznovrstnost in nadzor nad deževnico</a:t>
            </a:r>
            <a:endParaRPr lang="en-US" altLang="en-US" sz="2000" dirty="0">
              <a:ea typeface="Calibri"/>
              <a:cs typeface="Calibri"/>
            </a:endParaRPr>
          </a:p>
          <a:p>
            <a:pPr marL="342900" lvl="0" indent="-342900" eaLnBrk="0" fontAlgn="base" hangingPunct="0">
              <a:lnSpc>
                <a:spcPct val="100000"/>
              </a:lnSpc>
              <a:spcBef>
                <a:spcPts val="0"/>
              </a:spcBef>
              <a:spcAft>
                <a:spcPts val="600"/>
              </a:spcAft>
              <a:buFont typeface="Wingdings" panose="05000000000000000000" pitchFamily="2" charset="2"/>
              <a:buChar char="v"/>
            </a:pPr>
            <a:r>
              <a:rPr lang="en-US" altLang="en-US" sz="2000" dirty="0"/>
              <a:t>Sistemi </a:t>
            </a:r>
            <a:r>
              <a:rPr lang="en-US" altLang="en-US" sz="2000" b="1" dirty="0"/>
              <a:t>za čiščenje odpadne vode </a:t>
            </a:r>
            <a:r>
              <a:rPr lang="en-US" altLang="en-US" sz="2000" dirty="0"/>
              <a:t>in </a:t>
            </a:r>
            <a:r>
              <a:rPr lang="en-US" altLang="en-US" sz="2000" b="1" dirty="0"/>
              <a:t>zbiranje deževnice </a:t>
            </a:r>
            <a:r>
              <a:rPr lang="en-US" altLang="en-US" sz="2000" dirty="0"/>
              <a:t>za ponovno uporabo</a:t>
            </a:r>
            <a:endParaRPr lang="en-US" altLang="en-US" sz="2000" dirty="0">
              <a:ea typeface="Calibri"/>
              <a:cs typeface="Calibri"/>
            </a:endParaRPr>
          </a:p>
          <a:p>
            <a:pPr marL="342900" lvl="0" indent="-342900" eaLnBrk="0" fontAlgn="base" hangingPunct="0">
              <a:lnSpc>
                <a:spcPct val="100000"/>
              </a:lnSpc>
              <a:spcBef>
                <a:spcPts val="0"/>
              </a:spcBef>
              <a:spcAft>
                <a:spcPts val="600"/>
              </a:spcAft>
              <a:buFont typeface="Wingdings" panose="05000000000000000000" pitchFamily="2" charset="2"/>
              <a:buChar char="v"/>
            </a:pPr>
            <a:r>
              <a:rPr lang="en-US" altLang="en-US" sz="2000" dirty="0"/>
              <a:t>Sistemi </a:t>
            </a:r>
            <a:r>
              <a:rPr lang="en-US" altLang="en-US" sz="2000" b="1" dirty="0"/>
              <a:t>za shranjevanje energije </a:t>
            </a:r>
            <a:r>
              <a:rPr lang="en-US" altLang="en-US" sz="2000" dirty="0"/>
              <a:t>(npr. baterije, povezane s sončnimi kolektorji)</a:t>
            </a:r>
            <a:endParaRPr lang="en-US" altLang="en-US" sz="2000" dirty="0">
              <a:ea typeface="Calibri"/>
              <a:cs typeface="Calibri"/>
            </a:endParaRPr>
          </a:p>
          <a:p>
            <a:pPr marL="342900" lvl="0" indent="-342900" eaLnBrk="0" fontAlgn="base" hangingPunct="0">
              <a:lnSpc>
                <a:spcPct val="100000"/>
              </a:lnSpc>
              <a:spcBef>
                <a:spcPts val="0"/>
              </a:spcBef>
              <a:spcAft>
                <a:spcPts val="600"/>
              </a:spcAft>
              <a:buFont typeface="Wingdings" panose="05000000000000000000" pitchFamily="2" charset="2"/>
              <a:buChar char="v"/>
            </a:pPr>
            <a:endParaRPr lang="en-US" altLang="en-US" sz="2000" dirty="0">
              <a:ea typeface="Calibri"/>
              <a:cs typeface="Calibri"/>
            </a:endParaRPr>
          </a:p>
          <a:p>
            <a:r>
              <a:rPr lang="en-US" altLang="en-US" sz="2000" b="1" dirty="0">
                <a:solidFill>
                  <a:srgbClr val="E96751"/>
                </a:solidFill>
              </a:rPr>
              <a:t>Primer: </a:t>
            </a:r>
            <a:r>
              <a:rPr lang="en-US" sz="2000" b="1" dirty="0"/>
              <a:t>Glamping kamp </a:t>
            </a:r>
            <a:r>
              <a:rPr lang="en-US" sz="2000" dirty="0"/>
              <a:t>na podeželju Slovenije želi postati popolnoma neodvisen od omrežja in pridobiti ekološki certifikat. Pri Ekološkem skladu zaprosijo </a:t>
            </a:r>
            <a:r>
              <a:rPr lang="en-IE" sz="2000" dirty="0"/>
              <a:t>za ugodno posojilo za namestitev:</a:t>
            </a:r>
            <a:endParaRPr lang="en-IE" sz="2000" dirty="0">
              <a:ea typeface="Calibri"/>
              <a:cs typeface="Calibri"/>
            </a:endParaRPr>
          </a:p>
          <a:p>
            <a:endParaRPr lang="en-IE" sz="2000" dirty="0">
              <a:ea typeface="Calibri"/>
              <a:cs typeface="Calibri"/>
            </a:endParaRPr>
          </a:p>
          <a:p>
            <a:pPr marL="342900" indent="-342900">
              <a:buFont typeface="Wingdings" panose="05000000000000000000" pitchFamily="2" charset="2"/>
              <a:buChar char="v"/>
            </a:pPr>
            <a:r>
              <a:rPr lang="en-US" sz="2000" b="1" dirty="0"/>
              <a:t>Sončne kolektorje </a:t>
            </a:r>
            <a:r>
              <a:rPr lang="en-US" sz="2000" dirty="0"/>
              <a:t>za energetsko neodvisnost</a:t>
            </a:r>
            <a:endParaRPr lang="en-US" sz="2000">
              <a:ea typeface="Calibri"/>
              <a:cs typeface="Calibri"/>
            </a:endParaRPr>
          </a:p>
          <a:p>
            <a:pPr marL="342900" indent="-342900">
              <a:buFont typeface="Wingdings" panose="05000000000000000000" pitchFamily="2" charset="2"/>
              <a:buChar char="v"/>
            </a:pPr>
            <a:r>
              <a:rPr lang="en-US" sz="2000" b="1" dirty="0"/>
              <a:t>Sistema za zbiranje deževnice, </a:t>
            </a:r>
            <a:r>
              <a:rPr lang="en-US" sz="2000" dirty="0"/>
              <a:t>povezanega z ekološkimi tuši in stranišč</a:t>
            </a:r>
            <a:endParaRPr lang="en-US" sz="2000">
              <a:ea typeface="Calibri"/>
              <a:cs typeface="Calibri"/>
            </a:endParaRPr>
          </a:p>
          <a:p>
            <a:pPr marL="342900" indent="-342900">
              <a:buFont typeface="Wingdings" panose="05000000000000000000" pitchFamily="2" charset="2"/>
              <a:buChar char="v"/>
            </a:pPr>
            <a:r>
              <a:rPr lang="en-US" sz="2000" b="1" dirty="0"/>
              <a:t>Umetno mokrišče </a:t>
            </a:r>
            <a:r>
              <a:rPr lang="en-US" sz="2000" dirty="0"/>
              <a:t>za naravno čiščenje sive vode</a:t>
            </a:r>
            <a:endParaRPr lang="en-US" sz="2000">
              <a:ea typeface="Calibri"/>
              <a:cs typeface="Calibri"/>
            </a:endParaRPr>
          </a:p>
          <a:p>
            <a:r>
              <a:rPr lang="en-US" sz="2000" dirty="0"/>
              <a:t>→ Podjetje prejme </a:t>
            </a:r>
            <a:r>
              <a:rPr lang="en-US" sz="2000" b="1" dirty="0"/>
              <a:t>ugodno posojilo, ki pokriva 70 % začetnih stroškov, </a:t>
            </a:r>
            <a:r>
              <a:rPr lang="en-US" sz="2000" dirty="0"/>
              <a:t>in</a:t>
            </a:r>
            <a:r>
              <a:rPr lang="en-US" sz="2000" b="1" dirty="0"/>
              <a:t> 30 % subvencijo za določene ekološke tehnološke elemente</a:t>
            </a:r>
            <a:r>
              <a:rPr lang="en-US" sz="2000" dirty="0"/>
              <a:t>, kar znatno zmanjša njihove dolgoročne stroške komunalnih storitev in ogljični odtis.</a:t>
            </a:r>
            <a:endParaRPr lang="en-US" sz="2000">
              <a:ea typeface="Calibri"/>
              <a:cs typeface="Calibri"/>
            </a:endParaRPr>
          </a:p>
          <a:p>
            <a:pPr lvl="0" eaLnBrk="0" fontAlgn="base" hangingPunct="0">
              <a:lnSpc>
                <a:spcPct val="100000"/>
              </a:lnSpc>
              <a:spcBef>
                <a:spcPts val="0"/>
              </a:spcBef>
              <a:spcAft>
                <a:spcPts val="600"/>
              </a:spcAft>
            </a:pPr>
            <a:endParaRPr lang="en-US" altLang="en-US" sz="2000" dirty="0">
              <a:ea typeface="Calibri"/>
              <a:cs typeface="Calibri"/>
            </a:endParaRPr>
          </a:p>
          <a:p>
            <a:pPr>
              <a:lnSpc>
                <a:spcPct val="100000"/>
              </a:lnSpc>
              <a:spcBef>
                <a:spcPts val="0"/>
              </a:spcBef>
              <a:spcAft>
                <a:spcPts val="600"/>
              </a:spcAft>
            </a:pPr>
            <a:endParaRPr lang="en-US" sz="2000" dirty="0">
              <a:ea typeface="Calibri"/>
              <a:cs typeface="Calibri"/>
            </a:endParaRPr>
          </a:p>
          <a:p>
            <a:pPr>
              <a:lnSpc>
                <a:spcPct val="100000"/>
              </a:lnSpc>
              <a:spcBef>
                <a:spcPts val="0"/>
              </a:spcBef>
              <a:spcAft>
                <a:spcPts val="600"/>
              </a:spcAft>
            </a:pPr>
            <a:endParaRPr lang="en-IE" dirty="0"/>
          </a:p>
        </p:txBody>
      </p:sp>
      <p:pic>
        <p:nvPicPr>
          <p:cNvPr id="4" name="Picture 3">
            <a:extLst>
              <a:ext uri="{FF2B5EF4-FFF2-40B4-BE49-F238E27FC236}">
                <a16:creationId xmlns:a16="http://schemas.microsoft.com/office/drawing/2014/main" id="{CCDA4BC5-5161-AFA3-BDC3-D8A0AEB318D6}"/>
              </a:ext>
            </a:extLst>
          </p:cNvPr>
          <p:cNvPicPr>
            <a:picLocks noChangeAspect="1"/>
          </p:cNvPicPr>
          <p:nvPr/>
        </p:nvPicPr>
        <p:blipFill>
          <a:blip r:embed="rId2"/>
          <a:srcRect l="7390"/>
          <a:stretch>
            <a:fillRect/>
          </a:stretch>
        </p:blipFill>
        <p:spPr>
          <a:xfrm>
            <a:off x="564094" y="1930629"/>
            <a:ext cx="2018253" cy="3449445"/>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5EF61C1F-B4F1-5499-D91A-6EBA50FF8651}"/>
              </a:ext>
            </a:extLst>
          </p:cNvPr>
          <p:cNvPicPr>
            <a:picLocks noChangeAspect="1"/>
          </p:cNvPicPr>
          <p:nvPr/>
        </p:nvPicPr>
        <p:blipFill>
          <a:blip r:embed="rId3"/>
          <a:stretch>
            <a:fillRect/>
          </a:stretch>
        </p:blipFill>
        <p:spPr>
          <a:xfrm>
            <a:off x="381000" y="629839"/>
            <a:ext cx="2439472" cy="1219736"/>
          </a:xfrm>
          <a:prstGeom prst="rect">
            <a:avLst/>
          </a:prstGeom>
        </p:spPr>
      </p:pic>
    </p:spTree>
    <p:extLst>
      <p:ext uri="{BB962C8B-B14F-4D97-AF65-F5344CB8AC3E}">
        <p14:creationId xmlns:p14="http://schemas.microsoft.com/office/powerpoint/2010/main" val="2792450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DCEDA-E6FB-4ACA-E4A8-E295386E6DB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4CDFB9D-C917-CD92-6BD6-0E7DA70C63F6}"/>
              </a:ext>
            </a:extLst>
          </p:cNvPr>
          <p:cNvSpPr>
            <a:spLocks noGrp="1"/>
          </p:cNvSpPr>
          <p:nvPr>
            <p:ph type="body" sz="quarter" idx="18"/>
          </p:nvPr>
        </p:nvSpPr>
        <p:spPr>
          <a:xfrm>
            <a:off x="3227991" y="1157377"/>
            <a:ext cx="8612317" cy="3849918"/>
          </a:xfrm>
        </p:spPr>
        <p:txBody>
          <a:bodyPr/>
          <a:lstStyle/>
          <a:p>
            <a:r>
              <a:rPr lang="en-US" dirty="0"/>
              <a:t>Za čim večje financiranje in dostop do dodatnih subvencij, namenjenih turizmu, morajo prosilci tudi:</a:t>
            </a:r>
          </a:p>
          <a:p>
            <a:endParaRPr lang="en-US" dirty="0"/>
          </a:p>
          <a:p>
            <a:pPr marL="342900" indent="-342900">
              <a:buFont typeface="Wingdings" panose="05000000000000000000" pitchFamily="2" charset="2"/>
              <a:buChar char="v"/>
            </a:pPr>
            <a:r>
              <a:rPr lang="en-US" dirty="0"/>
              <a:t>pristopiti k </a:t>
            </a:r>
            <a:r>
              <a:rPr lang="en-US" b="1" dirty="0"/>
              <a:t>programu Slovenia Green</a:t>
            </a:r>
          </a:p>
          <a:p>
            <a:pPr marL="342900" indent="-342900">
              <a:buFont typeface="Wingdings" panose="05000000000000000000" pitchFamily="2" charset="2"/>
              <a:buChar char="v"/>
            </a:pPr>
            <a:r>
              <a:rPr lang="en-US" dirty="0"/>
              <a:t>pridobiti </a:t>
            </a:r>
            <a:r>
              <a:rPr lang="en-US" b="1" dirty="0"/>
              <a:t>certifikat EU Ecolabel </a:t>
            </a:r>
            <a:r>
              <a:rPr lang="en-US" dirty="0"/>
              <a:t>ali podobne sheme za svojo </a:t>
            </a:r>
            <a:r>
              <a:rPr lang="en-US" b="1" dirty="0"/>
              <a:t>lokacijo</a:t>
            </a:r>
          </a:p>
          <a:p>
            <a:pPr marL="342900" indent="-342900">
              <a:buFont typeface="Wingdings" panose="05000000000000000000" pitchFamily="2" charset="2"/>
              <a:buChar char="v"/>
            </a:pPr>
            <a:r>
              <a:rPr lang="en-US" dirty="0"/>
              <a:t>izkazati skladnost s </a:t>
            </a:r>
            <a:r>
              <a:rPr lang="en-US" b="1" dirty="0"/>
              <a:t>slovenskim nacionalnim energetskim in podnebnim načrtom (NECP) </a:t>
            </a:r>
            <a:r>
              <a:rPr lang="en-US" dirty="0"/>
              <a:t>ter </a:t>
            </a:r>
            <a:r>
              <a:rPr lang="en-US" b="1" dirty="0"/>
              <a:t>cilji zelenega prehoda.</a:t>
            </a:r>
          </a:p>
          <a:p>
            <a:pPr lvl="0" eaLnBrk="0" fontAlgn="base" hangingPunct="0">
              <a:lnSpc>
                <a:spcPct val="100000"/>
              </a:lnSpc>
              <a:spcBef>
                <a:spcPts val="0"/>
              </a:spcBef>
              <a:spcAft>
                <a:spcPts val="600"/>
              </a:spcAft>
            </a:pPr>
            <a:endParaRPr lang="en-US" altLang="en-US" dirty="0"/>
          </a:p>
          <a:p>
            <a:pPr>
              <a:lnSpc>
                <a:spcPct val="100000"/>
              </a:lnSpc>
              <a:spcBef>
                <a:spcPts val="0"/>
              </a:spcBef>
              <a:spcAft>
                <a:spcPts val="600"/>
              </a:spcAft>
            </a:pPr>
            <a:endParaRPr lang="en-US" dirty="0"/>
          </a:p>
          <a:p>
            <a:pPr>
              <a:lnSpc>
                <a:spcPct val="100000"/>
              </a:lnSpc>
              <a:spcBef>
                <a:spcPts val="0"/>
              </a:spcBef>
              <a:spcAft>
                <a:spcPts val="600"/>
              </a:spcAft>
            </a:pPr>
            <a:endParaRPr lang="en-IE" dirty="0"/>
          </a:p>
        </p:txBody>
      </p:sp>
      <p:pic>
        <p:nvPicPr>
          <p:cNvPr id="4" name="Picture 3">
            <a:extLst>
              <a:ext uri="{FF2B5EF4-FFF2-40B4-BE49-F238E27FC236}">
                <a16:creationId xmlns:a16="http://schemas.microsoft.com/office/drawing/2014/main" id="{2101EA29-4FA9-46A9-929E-DB7DDD940F02}"/>
              </a:ext>
            </a:extLst>
          </p:cNvPr>
          <p:cNvPicPr>
            <a:picLocks noChangeAspect="1"/>
          </p:cNvPicPr>
          <p:nvPr/>
        </p:nvPicPr>
        <p:blipFill>
          <a:blip r:embed="rId2"/>
          <a:srcRect l="7390"/>
          <a:stretch>
            <a:fillRect/>
          </a:stretch>
        </p:blipFill>
        <p:spPr>
          <a:xfrm>
            <a:off x="564094" y="1930629"/>
            <a:ext cx="2018253" cy="3449445"/>
          </a:xfrm>
          <a:prstGeom prst="rect">
            <a:avLst/>
          </a:prstGeom>
        </p:spPr>
      </p:pic>
      <p:pic>
        <p:nvPicPr>
          <p:cNvPr id="8" name="Picture 7" descr="A flag with a blue and red stripe&#10;&#10;AI-generated content may be incorrect.">
            <a:extLst>
              <a:ext uri="{FF2B5EF4-FFF2-40B4-BE49-F238E27FC236}">
                <a16:creationId xmlns:a16="http://schemas.microsoft.com/office/drawing/2014/main" id="{11847C93-E943-9C82-685F-5E1F22F8E656}"/>
              </a:ext>
            </a:extLst>
          </p:cNvPr>
          <p:cNvPicPr>
            <a:picLocks noChangeAspect="1"/>
          </p:cNvPicPr>
          <p:nvPr/>
        </p:nvPicPr>
        <p:blipFill>
          <a:blip r:embed="rId3"/>
          <a:stretch>
            <a:fillRect/>
          </a:stretch>
        </p:blipFill>
        <p:spPr>
          <a:xfrm>
            <a:off x="381000" y="629839"/>
            <a:ext cx="2439472" cy="1219736"/>
          </a:xfrm>
          <a:prstGeom prst="rect">
            <a:avLst/>
          </a:prstGeom>
        </p:spPr>
      </p:pic>
    </p:spTree>
    <p:extLst>
      <p:ext uri="{BB962C8B-B14F-4D97-AF65-F5344CB8AC3E}">
        <p14:creationId xmlns:p14="http://schemas.microsoft.com/office/powerpoint/2010/main" val="2309502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4979E-6A6E-8298-0C5E-5B4B16DD019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C7E221-82F1-944F-FBFC-79BBE97B8150}"/>
              </a:ext>
            </a:extLst>
          </p:cNvPr>
          <p:cNvSpPr>
            <a:spLocks noGrp="1"/>
          </p:cNvSpPr>
          <p:nvPr>
            <p:ph type="body" sz="quarter" idx="18"/>
          </p:nvPr>
        </p:nvSpPr>
        <p:spPr>
          <a:xfrm>
            <a:off x="4298562" y="1345195"/>
            <a:ext cx="7490027" cy="2213420"/>
          </a:xfrm>
        </p:spPr>
        <p:txBody>
          <a:bodyPr/>
          <a:lstStyle/>
          <a:p>
            <a:r>
              <a:rPr lang="en-US" dirty="0">
                <a:solidFill>
                  <a:srgbClr val="E96751"/>
                </a:solidFill>
                <a:hlinkClick r:id="rId2">
                  <a:extLst>
                    <a:ext uri="{A12FA001-AC4F-418D-AE19-62706E023703}">
                      <ahyp:hlinkClr xmlns:ahyp="http://schemas.microsoft.com/office/drawing/2018/hyperlinkcolor" val="tx"/>
                    </a:ext>
                  </a:extLst>
                </a:hlinkClick>
              </a:rPr>
              <a:t>Svetovanje in podpora: </a:t>
            </a:r>
            <a:r>
              <a:rPr lang="en-US" dirty="0"/>
              <a:t>V vseh delih Slovenije delujejo regionalni razvojni </a:t>
            </a:r>
            <a:r>
              <a:rPr lang="en-US" dirty="0" err="1"/>
              <a:t>centri </a:t>
            </a:r>
            <a:r>
              <a:rPr lang="en-US" dirty="0"/>
              <a:t>(RRA – </a:t>
            </a:r>
            <a:r>
              <a:rPr lang="en-US" dirty="0" err="1"/>
              <a:t>regionalni razvojni agenciji</a:t>
            </a:r>
            <a:r>
              <a:rPr lang="en-US" dirty="0"/>
              <a:t>). Ti vam lahko pomagajo in vas podpirajo pri turističnih programih ter svetujejo glede financiranja. Na primer, regija lahko ima sistem jamstev za posojila ali natečaj za start-up ideje. </a:t>
            </a:r>
            <a:r>
              <a:rPr lang="en-US" b="1" dirty="0"/>
              <a:t>Mreža podpore: </a:t>
            </a:r>
            <a:r>
              <a:rPr lang="en-US" dirty="0"/>
              <a:t>Sodelovanje z njimi vam lahko omogoči vključitev v lokalno mrežo podpore. </a:t>
            </a:r>
            <a:r>
              <a:rPr lang="en-US" dirty="0">
                <a:solidFill>
                  <a:srgbClr val="E96751"/>
                </a:solidFill>
                <a:hlinkClick r:id="rId3">
                  <a:extLst>
                    <a:ext uri="{A12FA001-AC4F-418D-AE19-62706E023703}">
                      <ahyp:hlinkClr xmlns:ahyp="http://schemas.microsoft.com/office/drawing/2018/hyperlinkcolor" val="tx"/>
                    </a:ext>
                  </a:extLst>
                </a:hlinkClick>
              </a:rPr>
              <a:t>Primeri dobrih praks </a:t>
            </a:r>
            <a:endParaRPr lang="en-US" dirty="0">
              <a:solidFill>
                <a:srgbClr val="E96751"/>
              </a:solidFill>
            </a:endParaRPr>
          </a:p>
        </p:txBody>
      </p:sp>
      <p:cxnSp>
        <p:nvCxnSpPr>
          <p:cNvPr id="7" name="Straight Connector 6">
            <a:extLst>
              <a:ext uri="{FF2B5EF4-FFF2-40B4-BE49-F238E27FC236}">
                <a16:creationId xmlns:a16="http://schemas.microsoft.com/office/drawing/2014/main" id="{C01DF11D-DCEF-4274-A17C-1A58468DFC4F}"/>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FB33CED5-BEE8-72FE-D366-514F6EFD36F0}"/>
              </a:ext>
            </a:extLst>
          </p:cNvPr>
          <p:cNvSpPr txBox="1">
            <a:spLocks/>
          </p:cNvSpPr>
          <p:nvPr/>
        </p:nvSpPr>
        <p:spPr>
          <a:xfrm>
            <a:off x="4262547" y="3882975"/>
            <a:ext cx="7526042"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E96751"/>
                </a:solidFill>
                <a:hlinkClick r:id="rId4">
                  <a:extLst>
                    <a:ext uri="{A12FA001-AC4F-418D-AE19-62706E023703}">
                      <ahyp:hlinkClr xmlns:ahyp="http://schemas.microsoft.com/office/drawing/2018/hyperlinkcolor" val="tx"/>
                    </a:ext>
                  </a:extLst>
                </a:hlinkClick>
              </a:rPr>
              <a:t>Slovenska turistična organizacija (STO) </a:t>
            </a:r>
            <a:r>
              <a:rPr lang="en-US" sz="2200" dirty="0">
                <a:solidFill>
                  <a:srgbClr val="494949"/>
                </a:solidFill>
              </a:rPr>
              <a:t>se osredotoča na trženje, vendar ima tudi poslovni portal, ki ponuja raziskave in občasno možnosti za skupno trženje za ponudnike (npr. lahko sofinancira udeležbo na sejmih ali vključitev v promocije). Na regionalni ravni se obrnite na </a:t>
            </a:r>
            <a:r>
              <a:rPr lang="en-US" sz="2200" b="1" dirty="0">
                <a:solidFill>
                  <a:srgbClr val="494949"/>
                </a:solidFill>
              </a:rPr>
              <a:t>lokalno turistično združenje </a:t>
            </a:r>
            <a:r>
              <a:rPr lang="en-US" sz="2200" dirty="0">
                <a:solidFill>
                  <a:srgbClr val="494949"/>
                </a:solidFill>
              </a:rPr>
              <a:t>ali regionalni turistični urad – ti včasih sodelujejo v projektih in lahko podprejo vloge za subvencije s podporno pismo ali podatki.</a:t>
            </a:r>
          </a:p>
        </p:txBody>
      </p:sp>
      <p:sp>
        <p:nvSpPr>
          <p:cNvPr id="13" name="Freeform 28">
            <a:extLst>
              <a:ext uri="{FF2B5EF4-FFF2-40B4-BE49-F238E27FC236}">
                <a16:creationId xmlns:a16="http://schemas.microsoft.com/office/drawing/2014/main" id="{ED135481-F135-1D94-EAB9-ECB969620E69}"/>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38F81FC4-EC0D-B9A2-F21F-52DC42C71645}"/>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Viri in podpora</a:t>
            </a:r>
          </a:p>
        </p:txBody>
      </p:sp>
      <p:sp>
        <p:nvSpPr>
          <p:cNvPr id="4" name="TextBox 3">
            <a:extLst>
              <a:ext uri="{FF2B5EF4-FFF2-40B4-BE49-F238E27FC236}">
                <a16:creationId xmlns:a16="http://schemas.microsoft.com/office/drawing/2014/main" id="{E0017601-5D06-5AB1-2DC8-07D5AB9C6A91}"/>
              </a:ext>
            </a:extLst>
          </p:cNvPr>
          <p:cNvSpPr txBox="1"/>
          <p:nvPr/>
        </p:nvSpPr>
        <p:spPr>
          <a:xfrm>
            <a:off x="587173" y="1220359"/>
            <a:ext cx="3675375" cy="2062103"/>
          </a:xfrm>
          <a:prstGeom prst="rect">
            <a:avLst/>
          </a:prstGeom>
          <a:noFill/>
        </p:spPr>
        <p:txBody>
          <a:bodyPr wrap="square">
            <a:spAutoFit/>
          </a:bodyPr>
          <a:lstStyle/>
          <a:p>
            <a:pPr algn="ctr"/>
            <a:r>
              <a:rPr lang="en-US" sz="3200" b="1" dirty="0">
                <a:solidFill>
                  <a:srgbClr val="E96751"/>
                </a:solidFill>
              </a:rPr>
              <a:t>Slovenski regionalni razvojni sklad (SRDF)</a:t>
            </a:r>
            <a:r>
              <a:rPr lang="en-US" sz="3200" dirty="0">
                <a:solidFill>
                  <a:srgbClr val="E96751"/>
                </a:solidFill>
              </a:rPr>
              <a:t> </a:t>
            </a:r>
          </a:p>
          <a:p>
            <a:pPr algn="ctr"/>
            <a:r>
              <a:rPr lang="en-US" sz="3200" dirty="0">
                <a:solidFill>
                  <a:srgbClr val="E96751"/>
                </a:solidFill>
              </a:rPr>
              <a:t>Svetovanje in podpora</a:t>
            </a:r>
            <a:endParaRPr lang="en-IE" sz="3200" dirty="0">
              <a:solidFill>
                <a:srgbClr val="E96751"/>
              </a:solidFill>
            </a:endParaRPr>
          </a:p>
        </p:txBody>
      </p:sp>
      <p:sp>
        <p:nvSpPr>
          <p:cNvPr id="5" name="TextBox 4">
            <a:extLst>
              <a:ext uri="{FF2B5EF4-FFF2-40B4-BE49-F238E27FC236}">
                <a16:creationId xmlns:a16="http://schemas.microsoft.com/office/drawing/2014/main" id="{9C77E273-C405-CBF9-62FB-9AD12211E1F5}"/>
              </a:ext>
            </a:extLst>
          </p:cNvPr>
          <p:cNvSpPr txBox="1"/>
          <p:nvPr/>
        </p:nvSpPr>
        <p:spPr>
          <a:xfrm>
            <a:off x="587172" y="4264310"/>
            <a:ext cx="3675375" cy="1077218"/>
          </a:xfrm>
          <a:prstGeom prst="rect">
            <a:avLst/>
          </a:prstGeom>
          <a:noFill/>
        </p:spPr>
        <p:txBody>
          <a:bodyPr wrap="square">
            <a:spAutoFit/>
          </a:bodyPr>
          <a:lstStyle/>
          <a:p>
            <a:pPr algn="ctr"/>
            <a:r>
              <a:rPr lang="en-US" sz="3200" b="1" dirty="0">
                <a:solidFill>
                  <a:srgbClr val="E96751"/>
                </a:solidFill>
              </a:rPr>
              <a:t>Svetovanje in podpora na področju turizma</a:t>
            </a:r>
            <a:endParaRPr lang="en-IE" sz="3200" dirty="0">
              <a:solidFill>
                <a:srgbClr val="E96751"/>
              </a:solidFill>
            </a:endParaRPr>
          </a:p>
        </p:txBody>
      </p:sp>
    </p:spTree>
    <p:extLst>
      <p:ext uri="{BB962C8B-B14F-4D97-AF65-F5344CB8AC3E}">
        <p14:creationId xmlns:p14="http://schemas.microsoft.com/office/powerpoint/2010/main" val="3827109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09B16-EE6D-D41F-41D8-AB9259AE3FD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82DA7FD-4713-E375-048C-ECF1696D1CBE}"/>
              </a:ext>
            </a:extLst>
          </p:cNvPr>
          <p:cNvSpPr>
            <a:spLocks noGrp="1"/>
          </p:cNvSpPr>
          <p:nvPr>
            <p:ph type="body" sz="quarter" idx="17"/>
          </p:nvPr>
        </p:nvSpPr>
        <p:spPr/>
        <p:txBody>
          <a:bodyPr/>
          <a:lstStyle/>
          <a:p>
            <a:r>
              <a:rPr lang="en-IE" dirty="0"/>
              <a:t>06</a:t>
            </a:r>
          </a:p>
        </p:txBody>
      </p:sp>
      <p:sp>
        <p:nvSpPr>
          <p:cNvPr id="12" name="Text Placeholder 8">
            <a:extLst>
              <a:ext uri="{FF2B5EF4-FFF2-40B4-BE49-F238E27FC236}">
                <a16:creationId xmlns:a16="http://schemas.microsoft.com/office/drawing/2014/main" id="{BFFBC204-D644-3404-050C-89B83A24C22C}"/>
              </a:ext>
            </a:extLst>
          </p:cNvPr>
          <p:cNvSpPr>
            <a:spLocks noGrp="1"/>
          </p:cNvSpPr>
          <p:nvPr>
            <p:ph type="body" sz="quarter" idx="16"/>
          </p:nvPr>
        </p:nvSpPr>
        <p:spPr>
          <a:xfrm>
            <a:off x="352931" y="2487978"/>
            <a:ext cx="5282339" cy="3066422"/>
          </a:xfrm>
        </p:spPr>
        <p:txBody>
          <a:bodyPr/>
          <a:lstStyle/>
          <a:p>
            <a:r>
              <a:rPr lang="en-IE" sz="4000" b="1" dirty="0"/>
              <a:t>Možnosti financiranja v Sloveniji</a:t>
            </a:r>
          </a:p>
          <a:p>
            <a:r>
              <a:rPr lang="en-IE" sz="2800" dirty="0"/>
              <a:t>za alternativne turistične nastanitve</a:t>
            </a:r>
          </a:p>
        </p:txBody>
      </p:sp>
      <p:sp>
        <p:nvSpPr>
          <p:cNvPr id="15" name="TextBox 14">
            <a:extLst>
              <a:ext uri="{FF2B5EF4-FFF2-40B4-BE49-F238E27FC236}">
                <a16:creationId xmlns:a16="http://schemas.microsoft.com/office/drawing/2014/main" id="{D2548C70-43A8-5CD6-A992-6144619A1459}"/>
              </a:ext>
            </a:extLst>
          </p:cNvPr>
          <p:cNvSpPr txBox="1"/>
          <p:nvPr/>
        </p:nvSpPr>
        <p:spPr>
          <a:xfrm>
            <a:off x="352931" y="5176994"/>
            <a:ext cx="11593599" cy="1680062"/>
          </a:xfrm>
          <a:prstGeom prst="rect">
            <a:avLst/>
          </a:prstGeom>
          <a:noFill/>
        </p:spPr>
        <p:txBody>
          <a:bodyPr wrap="square" lIns="91440" tIns="45720" rIns="91440" bIns="45720" rtlCol="0" anchor="t">
            <a:spAutoFit/>
          </a:bodyPr>
          <a:lstStyle/>
          <a:p>
            <a:r>
              <a:rPr lang="en-US" sz="2000" dirty="0">
                <a:solidFill>
                  <a:srgbClr val="494949"/>
                </a:solidFill>
              </a:rPr>
              <a:t>Slovenija je znana kot vodilna država na področju zelenega turizma, ki ponuja raznolika financiranja za alternativne nastanitve, kot so ekološke koče in glamping. Podjetniki lahko dostopajo do nepovratnih sredstev, mikrokreditov in sofinanciranja prek nacionalnih in regionalnih shem, vključno s Slovenskim podjetniškim skladom, SPIRIT Slovenija in programi za razvoj podeželja. Posebej se spodbujajo inovativni, trajnostni projekti, kar ustvarja idealno okolje za zagon ali rast namenskih turističnih podjetij.</a:t>
            </a:r>
            <a:endParaRPr lang="en-IE" sz="2000">
              <a:solidFill>
                <a:srgbClr val="494949"/>
              </a:solidFill>
              <a:ea typeface="Calibri"/>
              <a:cs typeface="Calibri"/>
            </a:endParaRPr>
          </a:p>
        </p:txBody>
      </p:sp>
      <p:pic>
        <p:nvPicPr>
          <p:cNvPr id="5" name="Picture Placeholder 4" descr="A flag with a blue and red stripe&#10;&#10;AI-generated content may be incorrect.">
            <a:extLst>
              <a:ext uri="{FF2B5EF4-FFF2-40B4-BE49-F238E27FC236}">
                <a16:creationId xmlns:a16="http://schemas.microsoft.com/office/drawing/2014/main" id="{57A7D157-49B4-3DE3-FD59-8485EC7932FA}"/>
              </a:ext>
            </a:extLst>
          </p:cNvPr>
          <p:cNvPicPr>
            <a:picLocks noGrp="1" noChangeAspect="1"/>
          </p:cNvPicPr>
          <p:nvPr>
            <p:ph type="pic" sz="quarter" idx="19"/>
          </p:nvPr>
        </p:nvPicPr>
        <p:blipFill>
          <a:blip r:embed="rId2"/>
          <a:srcRect l="13998" r="13998"/>
          <a:stretch>
            <a:fillRect/>
          </a:stretch>
        </p:blipFill>
        <p:spPr/>
      </p:pic>
    </p:spTree>
    <p:extLst>
      <p:ext uri="{BB962C8B-B14F-4D97-AF65-F5344CB8AC3E}">
        <p14:creationId xmlns:p14="http://schemas.microsoft.com/office/powerpoint/2010/main" val="2046574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657B8-8A2B-473E-3ED2-0244C9D4535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8AF4F62-48E0-1FDF-1802-01BEDA9DA0CB}"/>
              </a:ext>
            </a:extLst>
          </p:cNvPr>
          <p:cNvSpPr>
            <a:spLocks noGrp="1"/>
          </p:cNvSpPr>
          <p:nvPr>
            <p:ph type="body" sz="quarter" idx="18"/>
          </p:nvPr>
        </p:nvSpPr>
        <p:spPr>
          <a:xfrm>
            <a:off x="4444410" y="1219136"/>
            <a:ext cx="6379534" cy="2213420"/>
          </a:xfrm>
        </p:spPr>
        <p:txBody>
          <a:bodyPr/>
          <a:lstStyle/>
          <a:p>
            <a:r>
              <a:rPr lang="en-US" b="1" dirty="0">
                <a:solidFill>
                  <a:srgbClr val="E96751"/>
                </a:solidFill>
                <a:hlinkClick r:id="rId2">
                  <a:extLst>
                    <a:ext uri="{A12FA001-AC4F-418D-AE19-62706E023703}">
                      <ahyp:hlinkClr xmlns:ahyp="http://schemas.microsoft.com/office/drawing/2018/hyperlinkcolor" val="tx"/>
                    </a:ext>
                  </a:extLst>
                </a:hlinkClick>
              </a:rPr>
              <a:t>Dovoljenja in predpisi: </a:t>
            </a:r>
            <a:r>
              <a:rPr lang="en-US" dirty="0"/>
              <a:t>Pomemben vir informacij je portal SPOT, ki ponuja navodila o postopkih. Na primer, vam lahko pomaga pri registraciji dejavnosti nastanitve (sektor </a:t>
            </a:r>
            <a:r>
              <a:rPr lang="en-US" dirty="0" err="1"/>
              <a:t>gostinstvo-turizem</a:t>
            </a:r>
            <a:r>
              <a:rPr lang="en-US" dirty="0"/>
              <a:t>) in pri izbiri potrebnih certifikatov (kot je kategorizacija nastanitev).</a:t>
            </a:r>
          </a:p>
        </p:txBody>
      </p:sp>
      <p:cxnSp>
        <p:nvCxnSpPr>
          <p:cNvPr id="7" name="Straight Connector 6">
            <a:extLst>
              <a:ext uri="{FF2B5EF4-FFF2-40B4-BE49-F238E27FC236}">
                <a16:creationId xmlns:a16="http://schemas.microsoft.com/office/drawing/2014/main" id="{E43EB625-4CC1-B377-F841-BE8BA873084E}"/>
              </a:ext>
            </a:extLst>
          </p:cNvPr>
          <p:cNvCxnSpPr/>
          <p:nvPr/>
        </p:nvCxnSpPr>
        <p:spPr>
          <a:xfrm>
            <a:off x="1091116" y="3429000"/>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5B0385CD-1B47-E1CC-0F4B-97C1AA98679C}"/>
              </a:ext>
            </a:extLst>
          </p:cNvPr>
          <p:cNvSpPr txBox="1">
            <a:spLocks/>
          </p:cNvSpPr>
          <p:nvPr/>
        </p:nvSpPr>
        <p:spPr>
          <a:xfrm>
            <a:off x="4444410" y="3669941"/>
            <a:ext cx="7174058"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200" b="1" dirty="0">
                <a:solidFill>
                  <a:srgbClr val="E96751"/>
                </a:solidFill>
                <a:hlinkClick r:id="rId3">
                  <a:extLst>
                    <a:ext uri="{A12FA001-AC4F-418D-AE19-62706E023703}">
                      <ahyp:hlinkClr xmlns:ahyp="http://schemas.microsoft.com/office/drawing/2018/hyperlinkcolor" val="tx"/>
                    </a:ext>
                  </a:extLst>
                </a:hlinkClick>
              </a:rPr>
              <a:t>Slovenski priročnik za izenačenje konkurenčnih pogojev</a:t>
            </a:r>
            <a:endParaRPr lang="en-US" sz="2200" b="1" dirty="0">
              <a:solidFill>
                <a:srgbClr val="E96751"/>
              </a:solidFill>
            </a:endParaRPr>
          </a:p>
          <a:p>
            <a:pPr marL="0" indent="0">
              <a:spcAft>
                <a:spcPts val="600"/>
              </a:spcAft>
            </a:pPr>
            <a:r>
              <a:rPr lang="en-US" sz="2200" b="1" dirty="0">
                <a:solidFill>
                  <a:srgbClr val="494949"/>
                </a:solidFill>
              </a:rPr>
              <a:t>Ne pozabite: </a:t>
            </a:r>
            <a:r>
              <a:rPr lang="en-US" sz="2200" dirty="0">
                <a:solidFill>
                  <a:srgbClr val="494949"/>
                </a:solidFill>
              </a:rPr>
              <a:t>v Sloveniji so osebni odnosi in dober ugled zelo pomembni. Sodelujte s skupnostjo, turističnimi združenji in celo drugimi ponudniki glampinga (v Sloveniji je veliko ekoloških resortov – povežite se z njimi prek združenj ali Facebook skupin). Morda vam bodo dali nasvete, katera banka ali program jim je pomagal pri začetku.</a:t>
            </a:r>
          </a:p>
        </p:txBody>
      </p:sp>
      <p:sp>
        <p:nvSpPr>
          <p:cNvPr id="13" name="Freeform 28">
            <a:extLst>
              <a:ext uri="{FF2B5EF4-FFF2-40B4-BE49-F238E27FC236}">
                <a16:creationId xmlns:a16="http://schemas.microsoft.com/office/drawing/2014/main" id="{290FCACF-8745-9451-043A-E3D338226124}"/>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F0BDADDE-E2D0-E37A-4636-FABF3DD43B46}"/>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Viri in podpora</a:t>
            </a:r>
          </a:p>
        </p:txBody>
      </p:sp>
      <p:sp>
        <p:nvSpPr>
          <p:cNvPr id="5" name="TextBox 4">
            <a:extLst>
              <a:ext uri="{FF2B5EF4-FFF2-40B4-BE49-F238E27FC236}">
                <a16:creationId xmlns:a16="http://schemas.microsoft.com/office/drawing/2014/main" id="{18A62E60-5E49-AC3A-3F39-3C4B16114870}"/>
              </a:ext>
            </a:extLst>
          </p:cNvPr>
          <p:cNvSpPr txBox="1"/>
          <p:nvPr/>
        </p:nvSpPr>
        <p:spPr>
          <a:xfrm>
            <a:off x="907533" y="3474047"/>
            <a:ext cx="3122701" cy="2062103"/>
          </a:xfrm>
          <a:prstGeom prst="rect">
            <a:avLst/>
          </a:prstGeom>
          <a:noFill/>
        </p:spPr>
        <p:txBody>
          <a:bodyPr wrap="square">
            <a:spAutoFit/>
          </a:bodyPr>
          <a:lstStyle/>
          <a:p>
            <a:pPr algn="ctr"/>
            <a:r>
              <a:rPr lang="en-US" sz="3200" b="1" dirty="0">
                <a:solidFill>
                  <a:srgbClr val="E96751"/>
                </a:solidFill>
              </a:rPr>
              <a:t>Slovenski priročnik za izenačenje konkurenčnih pogojev</a:t>
            </a:r>
            <a:endParaRPr lang="en-IE" sz="3200" b="1" dirty="0">
              <a:solidFill>
                <a:srgbClr val="E96751"/>
              </a:solidFill>
            </a:endParaRPr>
          </a:p>
        </p:txBody>
      </p:sp>
      <p:sp>
        <p:nvSpPr>
          <p:cNvPr id="8" name="TextBox 7">
            <a:extLst>
              <a:ext uri="{FF2B5EF4-FFF2-40B4-BE49-F238E27FC236}">
                <a16:creationId xmlns:a16="http://schemas.microsoft.com/office/drawing/2014/main" id="{F7961AAB-D1C7-0291-B10F-99C04B267801}"/>
              </a:ext>
            </a:extLst>
          </p:cNvPr>
          <p:cNvSpPr txBox="1"/>
          <p:nvPr/>
        </p:nvSpPr>
        <p:spPr>
          <a:xfrm>
            <a:off x="907533" y="1374845"/>
            <a:ext cx="3122701" cy="1569660"/>
          </a:xfrm>
          <a:prstGeom prst="rect">
            <a:avLst/>
          </a:prstGeom>
          <a:noFill/>
        </p:spPr>
        <p:txBody>
          <a:bodyPr wrap="square">
            <a:spAutoFit/>
          </a:bodyPr>
          <a:lstStyle/>
          <a:p>
            <a:pPr algn="ctr"/>
            <a:r>
              <a:rPr lang="en-US" sz="3200" b="1" dirty="0">
                <a:solidFill>
                  <a:srgbClr val="E96751"/>
                </a:solidFill>
              </a:rPr>
              <a:t>Portal za dovoljenja in predpise</a:t>
            </a:r>
            <a:endParaRPr lang="en-IE" sz="3200" b="1" dirty="0">
              <a:solidFill>
                <a:srgbClr val="E96751"/>
              </a:solidFill>
            </a:endParaRPr>
          </a:p>
        </p:txBody>
      </p:sp>
    </p:spTree>
    <p:extLst>
      <p:ext uri="{BB962C8B-B14F-4D97-AF65-F5344CB8AC3E}">
        <p14:creationId xmlns:p14="http://schemas.microsoft.com/office/powerpoint/2010/main" val="1688937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err="1">
                <a:solidFill>
                  <a:srgbClr val="459597"/>
                </a:solidFill>
              </a:rPr>
              <a:t>Zaključili</a:t>
            </a:r>
            <a:r>
              <a:rPr lang="en-US" sz="3200" b="1" dirty="0">
                <a:solidFill>
                  <a:srgbClr val="459597"/>
                </a:solidFill>
              </a:rPr>
              <a:t> </a:t>
            </a:r>
            <a:r>
              <a:rPr lang="en-US" sz="3200" b="1" dirty="0" err="1">
                <a:solidFill>
                  <a:srgbClr val="459597"/>
                </a:solidFill>
              </a:rPr>
              <a:t>ste</a:t>
            </a:r>
            <a:r>
              <a:rPr lang="en-US" sz="3200" b="1" dirty="0">
                <a:solidFill>
                  <a:srgbClr val="459597"/>
                </a:solidFill>
              </a:rPr>
              <a:t> …             Modul 7 (2. del)</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Poiščite ustrezna sredstva</a:t>
            </a:r>
          </a:p>
          <a:p>
            <a:pPr algn="ctr">
              <a:lnSpc>
                <a:spcPts val="2520"/>
              </a:lnSpc>
            </a:pPr>
            <a:r>
              <a:rPr lang="en-IE" sz="2400" dirty="0">
                <a:solidFill>
                  <a:srgbClr val="414141"/>
                </a:solidFill>
              </a:rPr>
              <a:t>Sloveniji</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7 (3. del)</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Naložbe, vloge za subvencije in predstavitev vaše ideje</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605784" y="5083393"/>
            <a:ext cx="2133033" cy="990015"/>
          </a:xfrm>
          <a:prstGeom prst="rect">
            <a:avLst/>
          </a:prstGeom>
          <a:noFill/>
        </p:spPr>
        <p:txBody>
          <a:bodyPr wrap="square" lIns="91440" tIns="45720" rIns="91440" bIns="45720" anchor="t">
            <a:spAutoFit/>
          </a:bodyPr>
          <a:lstStyle/>
          <a:p>
            <a:pPr algn="ctr">
              <a:lnSpc>
                <a:spcPts val="3540"/>
              </a:lnSpc>
            </a:pPr>
            <a:r>
              <a:rPr lang="en-US" sz="3200" b="1" dirty="0">
                <a:solidFill>
                  <a:schemeClr val="bg1"/>
                </a:solidFill>
              </a:rPr>
              <a:t>Naslednje </a:t>
            </a:r>
            <a:r>
              <a:rPr lang="en-US" sz="3200" b="1">
                <a:solidFill>
                  <a:schemeClr val="bg1"/>
                </a:solidFill>
              </a:rPr>
              <a:t>je ...</a:t>
            </a:r>
            <a:endParaRPr lang="en-US" sz="320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3764963" y="979749"/>
            <a:ext cx="2029645" cy="941283"/>
          </a:xfrm>
          <a:prstGeom prst="rect">
            <a:avLst/>
          </a:prstGeom>
          <a:noFill/>
        </p:spPr>
        <p:txBody>
          <a:bodyPr wrap="square">
            <a:spAutoFit/>
          </a:bodyPr>
          <a:lstStyle/>
          <a:p>
            <a:pPr algn="ctr">
              <a:lnSpc>
                <a:spcPts val="3340"/>
              </a:lnSpc>
            </a:pPr>
            <a:r>
              <a:rPr lang="en-US" sz="3200" b="1" dirty="0">
                <a:solidFill>
                  <a:schemeClr val="bg1"/>
                </a:solidFill>
              </a:rPr>
              <a:t>Dobro opravljeno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7A37A-0D3C-516B-3968-CC4BFB5F0FF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862B7C2-3A16-652C-29CE-0A6D6414592A}"/>
              </a:ext>
            </a:extLst>
          </p:cNvPr>
          <p:cNvSpPr>
            <a:spLocks noGrp="1"/>
          </p:cNvSpPr>
          <p:nvPr>
            <p:ph type="body" sz="quarter" idx="18"/>
          </p:nvPr>
        </p:nvSpPr>
        <p:spPr>
          <a:xfrm>
            <a:off x="802510" y="2387268"/>
            <a:ext cx="10528576" cy="3499183"/>
          </a:xfrm>
        </p:spPr>
        <p:txBody>
          <a:bodyPr/>
          <a:lstStyle/>
          <a:p>
            <a:pPr>
              <a:spcAft>
                <a:spcPts val="600"/>
              </a:spcAft>
            </a:pPr>
            <a:r>
              <a:rPr lang="en-US" sz="2400" dirty="0"/>
              <a:t>Slovenija se pozicionira kot </a:t>
            </a:r>
            <a:r>
              <a:rPr lang="en-US" sz="2400" b="1" dirty="0"/>
              <a:t>zelena butična turistična destinacija</a:t>
            </a:r>
            <a:r>
              <a:rPr lang="en-US" sz="2400" dirty="0"/>
              <a:t>, kar se odraža tudi v njenem financiranju. Podpora vlade je tesno povezana s </a:t>
            </a:r>
            <a:r>
              <a:rPr lang="en-US" sz="2400" b="1" dirty="0"/>
              <a:t>programom Slovenia Green</a:t>
            </a:r>
            <a:r>
              <a:rPr lang="en-US" sz="2400" dirty="0"/>
              <a:t>, ki spodbuja turistična podjetja, da izpolnjujejo </a:t>
            </a:r>
            <a:r>
              <a:rPr lang="en-US" sz="2400" b="1" dirty="0"/>
              <a:t>certifikacijske standarde </a:t>
            </a:r>
            <a:r>
              <a:rPr lang="en-US" sz="2400" dirty="0"/>
              <a:t>in </a:t>
            </a:r>
            <a:r>
              <a:rPr lang="en-US" sz="2400" b="1" dirty="0"/>
              <a:t>trajnost vključijo </a:t>
            </a:r>
            <a:r>
              <a:rPr lang="en-US" sz="2400" dirty="0"/>
              <a:t>v svoje osnovne dejavnosti.</a:t>
            </a:r>
          </a:p>
          <a:p>
            <a:pPr>
              <a:spcAft>
                <a:spcPts val="600"/>
              </a:spcAft>
            </a:pPr>
            <a:r>
              <a:rPr lang="en-US" sz="2400" dirty="0"/>
              <a:t> </a:t>
            </a:r>
          </a:p>
          <a:p>
            <a:pPr>
              <a:spcAft>
                <a:spcPts val="600"/>
              </a:spcAft>
            </a:pPr>
            <a:r>
              <a:rPr lang="en-US" sz="2400" dirty="0"/>
              <a:t>Finančna podpora vključuje sofinanciranje certifikacije z okoljsko oznako, ugodna posojila in nepovratna sredstva za okoljske izboljšave prek EKO </a:t>
            </a:r>
            <a:r>
              <a:rPr lang="en-US" sz="2400" dirty="0" err="1"/>
              <a:t>Sklada </a:t>
            </a:r>
            <a:r>
              <a:rPr lang="en-US" sz="2400" dirty="0"/>
              <a:t>ter sredstva LEADER za podeželje za raznolike projekte nastanitve, kot so glamping, eko-koče ali digitalne pripovedne izkušnje.</a:t>
            </a:r>
          </a:p>
          <a:p>
            <a:pPr>
              <a:spcAft>
                <a:spcPts val="600"/>
              </a:spcAft>
            </a:pPr>
            <a:endParaRPr lang="en-IE" dirty="0"/>
          </a:p>
        </p:txBody>
      </p:sp>
      <p:sp>
        <p:nvSpPr>
          <p:cNvPr id="6" name="Text Placeholder 5">
            <a:extLst>
              <a:ext uri="{FF2B5EF4-FFF2-40B4-BE49-F238E27FC236}">
                <a16:creationId xmlns:a16="http://schemas.microsoft.com/office/drawing/2014/main" id="{8A9B637C-CA96-A786-9B11-758A30723E03}"/>
              </a:ext>
            </a:extLst>
          </p:cNvPr>
          <p:cNvSpPr>
            <a:spLocks noGrp="1"/>
          </p:cNvSpPr>
          <p:nvPr>
            <p:ph type="body" sz="quarter" idx="16"/>
          </p:nvPr>
        </p:nvSpPr>
        <p:spPr>
          <a:xfrm>
            <a:off x="798425" y="422494"/>
            <a:ext cx="10614687" cy="803654"/>
          </a:xfrm>
        </p:spPr>
        <p:txBody>
          <a:bodyPr/>
          <a:lstStyle/>
          <a:p>
            <a:r>
              <a:rPr lang="en-IE" sz="3200" dirty="0"/>
              <a:t>Uvod: </a:t>
            </a:r>
            <a:r>
              <a:rPr lang="en-IE" sz="3200" b="0" dirty="0"/>
              <a:t>Prednostne naloge Slovenije na področju financiranja</a:t>
            </a:r>
          </a:p>
          <a:p>
            <a:endParaRPr lang="en-IE" sz="3200" dirty="0"/>
          </a:p>
        </p:txBody>
      </p:sp>
      <p:sp>
        <p:nvSpPr>
          <p:cNvPr id="8" name="Text Placeholder 7">
            <a:extLst>
              <a:ext uri="{FF2B5EF4-FFF2-40B4-BE49-F238E27FC236}">
                <a16:creationId xmlns:a16="http://schemas.microsoft.com/office/drawing/2014/main" id="{CBC72C12-82AA-4BE8-85C4-51EE2D331EC4}"/>
              </a:ext>
            </a:extLst>
          </p:cNvPr>
          <p:cNvSpPr>
            <a:spLocks noGrp="1"/>
          </p:cNvSpPr>
          <p:nvPr>
            <p:ph type="body" sz="quarter" idx="19"/>
          </p:nvPr>
        </p:nvSpPr>
        <p:spPr>
          <a:xfrm>
            <a:off x="802510" y="1092820"/>
            <a:ext cx="10970390" cy="803654"/>
          </a:xfrm>
        </p:spPr>
        <p:txBody>
          <a:bodyPr/>
          <a:lstStyle/>
          <a:p>
            <a:r>
              <a:rPr lang="en-IE" dirty="0"/>
              <a:t>Zeleni in čisti turizem, certificirani standardi in trajnost, skrb za okolje, lokalna avtentičnost in lokalna partnerstva.</a:t>
            </a:r>
          </a:p>
        </p:txBody>
      </p:sp>
    </p:spTree>
    <p:extLst>
      <p:ext uri="{BB962C8B-B14F-4D97-AF65-F5344CB8AC3E}">
        <p14:creationId xmlns:p14="http://schemas.microsoft.com/office/powerpoint/2010/main" val="1343372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89161-EBBF-B9FF-AB76-1BE7A33A6F8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8014912-1339-A3FE-E734-74948A9B199F}"/>
              </a:ext>
            </a:extLst>
          </p:cNvPr>
          <p:cNvSpPr>
            <a:spLocks noGrp="1"/>
          </p:cNvSpPr>
          <p:nvPr>
            <p:ph type="body" sz="quarter" idx="18"/>
          </p:nvPr>
        </p:nvSpPr>
        <p:spPr>
          <a:xfrm>
            <a:off x="802510" y="2073187"/>
            <a:ext cx="10436990" cy="3499183"/>
          </a:xfrm>
        </p:spPr>
        <p:txBody>
          <a:bodyPr/>
          <a:lstStyle/>
          <a:p>
            <a:pPr>
              <a:spcAft>
                <a:spcPts val="600"/>
              </a:spcAft>
            </a:pPr>
            <a:r>
              <a:rPr lang="en-US" sz="2400" dirty="0"/>
              <a:t>Da bi pritegnili finančna sredstva, morajo podjetja upoštevati slovenski poudarek na </a:t>
            </a:r>
            <a:r>
              <a:rPr lang="en-US" sz="2400" b="1" dirty="0"/>
              <a:t>ekološki certifikaciji, lokalni avtentičnosti in skrbi za okolje</a:t>
            </a:r>
            <a:r>
              <a:rPr lang="en-US" sz="2400" dirty="0"/>
              <a:t>. Projekti, ki uporabljajo naravne materiale, promovirajo tradicionalno slovensko kulturo ali vključujejo sisteme za varčevanje z vodo in energijo, so običajno uspešni. Koristna so tudi </a:t>
            </a:r>
            <a:r>
              <a:rPr lang="en-US" sz="2400" b="1" dirty="0"/>
              <a:t>partnerstva z lokalnimi </a:t>
            </a:r>
            <a:r>
              <a:rPr lang="en-US" sz="2400" dirty="0"/>
              <a:t>obrtniki, kmetijami ali </a:t>
            </a:r>
            <a:r>
              <a:rPr lang="en-US" sz="2400" dirty="0" err="1"/>
              <a:t>organizacijami</a:t>
            </a:r>
            <a:r>
              <a:rPr lang="en-US" sz="2400" dirty="0"/>
              <a:t> za varstvo okolja. </a:t>
            </a:r>
          </a:p>
          <a:p>
            <a:pPr>
              <a:spcAft>
                <a:spcPts val="600"/>
              </a:spcAft>
            </a:pPr>
            <a:endParaRPr lang="en-US" sz="2400" dirty="0"/>
          </a:p>
          <a:p>
            <a:pPr>
              <a:spcAft>
                <a:spcPts val="600"/>
              </a:spcAft>
            </a:pPr>
            <a:r>
              <a:rPr lang="en-US" sz="2400" dirty="0"/>
              <a:t>Da bi se izstopali, mora vaš koncept nastanitve presegati zgolj »okolju prijaznost« – pokazati mora </a:t>
            </a:r>
            <a:r>
              <a:rPr lang="en-US" sz="2400" b="1" dirty="0"/>
              <a:t>merljive učinke </a:t>
            </a:r>
            <a:r>
              <a:rPr lang="en-US" sz="2400" dirty="0"/>
              <a:t>(npr. ponovna uporaba vode, varčevanje z energijo, nizkoogljična mobilnost) in pomembno prispevati k trajnostni turistični identiteti Slovenije.</a:t>
            </a:r>
          </a:p>
          <a:p>
            <a:pPr>
              <a:spcAft>
                <a:spcPts val="600"/>
              </a:spcAft>
            </a:pPr>
            <a:endParaRPr lang="en-IE" sz="2400" dirty="0"/>
          </a:p>
        </p:txBody>
      </p:sp>
      <p:sp>
        <p:nvSpPr>
          <p:cNvPr id="6" name="Text Placeholder 5">
            <a:extLst>
              <a:ext uri="{FF2B5EF4-FFF2-40B4-BE49-F238E27FC236}">
                <a16:creationId xmlns:a16="http://schemas.microsoft.com/office/drawing/2014/main" id="{081488D1-98B7-24B4-336C-E7AE2FCCB907}"/>
              </a:ext>
            </a:extLst>
          </p:cNvPr>
          <p:cNvSpPr>
            <a:spLocks noGrp="1"/>
          </p:cNvSpPr>
          <p:nvPr>
            <p:ph type="body" sz="quarter" idx="16"/>
          </p:nvPr>
        </p:nvSpPr>
        <p:spPr>
          <a:xfrm>
            <a:off x="788656" y="324802"/>
            <a:ext cx="10614687" cy="803654"/>
          </a:xfrm>
        </p:spPr>
        <p:txBody>
          <a:bodyPr/>
          <a:lstStyle/>
          <a:p>
            <a:r>
              <a:rPr lang="en-IE" sz="3200" dirty="0"/>
              <a:t>Uvod: </a:t>
            </a:r>
            <a:r>
              <a:rPr lang="en-IE" sz="3200" b="0" dirty="0"/>
              <a:t>Prednostne naloge Slovenije na področju financiranja</a:t>
            </a:r>
          </a:p>
          <a:p>
            <a:endParaRPr lang="en-IE" sz="3200" dirty="0"/>
          </a:p>
        </p:txBody>
      </p:sp>
      <p:sp>
        <p:nvSpPr>
          <p:cNvPr id="8" name="Text Placeholder 7">
            <a:extLst>
              <a:ext uri="{FF2B5EF4-FFF2-40B4-BE49-F238E27FC236}">
                <a16:creationId xmlns:a16="http://schemas.microsoft.com/office/drawing/2014/main" id="{BC3BA64E-BE0E-CFB6-06EE-2AC24E6E4B99}"/>
              </a:ext>
            </a:extLst>
          </p:cNvPr>
          <p:cNvSpPr>
            <a:spLocks noGrp="1"/>
          </p:cNvSpPr>
          <p:nvPr>
            <p:ph type="body" sz="quarter" idx="19"/>
          </p:nvPr>
        </p:nvSpPr>
        <p:spPr>
          <a:xfrm>
            <a:off x="802510" y="916974"/>
            <a:ext cx="10970390" cy="803654"/>
          </a:xfrm>
        </p:spPr>
        <p:txBody>
          <a:bodyPr/>
          <a:lstStyle/>
          <a:p>
            <a:r>
              <a:rPr lang="en-IE" dirty="0"/>
              <a:t>Zeleni in čisti turizem, certificirani standardi in trajnost, skrb za okolje, lokalna avtentičnost in lokalna partnerstva.</a:t>
            </a:r>
          </a:p>
        </p:txBody>
      </p:sp>
    </p:spTree>
    <p:extLst>
      <p:ext uri="{BB962C8B-B14F-4D97-AF65-F5344CB8AC3E}">
        <p14:creationId xmlns:p14="http://schemas.microsoft.com/office/powerpoint/2010/main" val="3582314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DDEE9-945E-C9B8-C147-2213132666EA}"/>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0DEB7BB9-42EB-E1A3-6928-8B8256091F9B}"/>
              </a:ext>
            </a:extLst>
          </p:cNvPr>
          <p:cNvSpPr/>
          <p:nvPr/>
        </p:nvSpPr>
        <p:spPr>
          <a:xfrm>
            <a:off x="1393537" y="2917286"/>
            <a:ext cx="10029648" cy="370258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3BB6C0FC-0D28-EAF6-0D64-0B9BD1616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5A58D40C-BD3B-DEF6-A911-A60BE9A09EF7}"/>
              </a:ext>
            </a:extLst>
          </p:cNvPr>
          <p:cNvSpPr/>
          <p:nvPr/>
        </p:nvSpPr>
        <p:spPr>
          <a:xfrm>
            <a:off x="951086" y="1828721"/>
            <a:ext cx="10270293"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448F09F1-8E42-5B5B-6407-145CB6DA0DD6}"/>
              </a:ext>
            </a:extLst>
          </p:cNvPr>
          <p:cNvSpPr txBox="1">
            <a:spLocks/>
          </p:cNvSpPr>
          <p:nvPr/>
        </p:nvSpPr>
        <p:spPr>
          <a:xfrm>
            <a:off x="1227695" y="1882473"/>
            <a:ext cx="9717074"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Slovenija je sicer majhna, vendar je vodilna v zelenem turizmu in ponuja različne možnosti financiranja.</a:t>
            </a:r>
          </a:p>
        </p:txBody>
      </p:sp>
      <p:sp>
        <p:nvSpPr>
          <p:cNvPr id="9" name="Text Placeholder 5">
            <a:extLst>
              <a:ext uri="{FF2B5EF4-FFF2-40B4-BE49-F238E27FC236}">
                <a16:creationId xmlns:a16="http://schemas.microsoft.com/office/drawing/2014/main" id="{7EFAFE67-F8A3-77FA-65A2-89C2F36F3FF6}"/>
              </a:ext>
            </a:extLst>
          </p:cNvPr>
          <p:cNvSpPr txBox="1">
            <a:spLocks/>
          </p:cNvSpPr>
          <p:nvPr/>
        </p:nvSpPr>
        <p:spPr>
          <a:xfrm>
            <a:off x="2108283" y="3075383"/>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Cilj: </a:t>
            </a:r>
            <a:r>
              <a:rPr lang="en-US" sz="2200" b="1" dirty="0">
                <a:solidFill>
                  <a:srgbClr val="494949"/>
                </a:solidFill>
                <a:hlinkClick r:id="rId5">
                  <a:extLst>
                    <a:ext uri="{A12FA001-AC4F-418D-AE19-62706E023703}">
                      <ahyp:hlinkClr xmlns:ahyp="http://schemas.microsoft.com/office/drawing/2018/hyperlinkcolor" val="tx"/>
                    </a:ext>
                  </a:extLst>
                </a:hlinkClick>
              </a:rPr>
              <a:t>Slovenski podjetniški sklad (SEF), </a:t>
            </a:r>
            <a:r>
              <a:rPr lang="en-US" sz="2200" dirty="0">
                <a:solidFill>
                  <a:srgbClr val="494949"/>
                </a:solidFill>
              </a:rPr>
              <a:t>lokalno znan kot </a:t>
            </a:r>
            <a:r>
              <a:rPr lang="en-US" sz="2200" b="1" dirty="0" err="1">
                <a:solidFill>
                  <a:srgbClr val="494949"/>
                </a:solidFill>
              </a:rPr>
              <a:t>Podjetniški sklad</a:t>
            </a:r>
            <a:r>
              <a:rPr lang="en-US" sz="2200" dirty="0">
                <a:solidFill>
                  <a:srgbClr val="494949"/>
                </a:solidFill>
              </a:rPr>
              <a:t>, je ključna institucija, ki podpira startupe in mala in srednja podjetja v Sloveniji. Ponuja različne finančne instrumente, vključno z nepovratnimi sredstvi, semenskimi posojili, mikrokrediti, sofinanciranjem in garancijami, za spodbujanje inovativnosti in podjetništva </a:t>
            </a:r>
            <a:r>
              <a:rPr lang="en-IE" sz="2200" dirty="0">
                <a:solidFill>
                  <a:srgbClr val="494949"/>
                </a:solidFill>
              </a:rPr>
              <a:t>ter inovativnih turističnih podjetij</a:t>
            </a:r>
            <a:r>
              <a:rPr lang="en-US" sz="2200" dirty="0">
                <a:solidFill>
                  <a:srgbClr val="494949"/>
                </a:solidFill>
              </a:rPr>
              <a:t>. </a:t>
            </a:r>
          </a:p>
          <a:p>
            <a:pPr marL="0" indent="0">
              <a:spcAft>
                <a:spcPts val="600"/>
              </a:spcAft>
            </a:pPr>
            <a:r>
              <a:rPr lang="en-IE" sz="2200" b="1" dirty="0">
                <a:solidFill>
                  <a:srgbClr val="494949"/>
                </a:solidFill>
              </a:rPr>
              <a:t>Idealno </a:t>
            </a:r>
            <a:r>
              <a:rPr lang="en-IE" sz="2200" dirty="0">
                <a:solidFill>
                  <a:srgbClr val="494949"/>
                </a:solidFill>
              </a:rPr>
              <a:t>za </a:t>
            </a:r>
            <a:r>
              <a:rPr lang="en-US" sz="2200" dirty="0">
                <a:solidFill>
                  <a:srgbClr val="494949"/>
                </a:solidFill>
              </a:rPr>
              <a:t>inovativna turistična start-up podjetja (npr. start-up podjetja na področju ekološkega turizma, inovativne nastanitve ali digitalne inovacije v turizmu). Glej vire financiranja:</a:t>
            </a:r>
            <a:r>
              <a:rPr lang="en-US" sz="2200" b="1" dirty="0">
                <a:solidFill>
                  <a:srgbClr val="494949"/>
                </a:solidFill>
              </a:rPr>
              <a:t> </a:t>
            </a:r>
          </a:p>
          <a:p>
            <a:pPr marL="457200" indent="-457200">
              <a:spcAft>
                <a:spcPts val="600"/>
              </a:spcAft>
              <a:buFont typeface="+mj-lt"/>
              <a:buAutoNum type="arabicPeriod"/>
            </a:pPr>
            <a:r>
              <a:rPr lang="en-US" sz="2200" b="1" dirty="0">
                <a:solidFill>
                  <a:srgbClr val="494949"/>
                </a:solidFill>
                <a:hlinkClick r:id="rId6">
                  <a:extLst>
                    <a:ext uri="{A12FA001-AC4F-418D-AE19-62706E023703}">
                      <ahyp:hlinkClr xmlns:ahyp="http://schemas.microsoft.com/office/drawing/2018/hyperlinkcolor" val="tx"/>
                    </a:ext>
                  </a:extLst>
                </a:hlinkClick>
              </a:rPr>
              <a:t>P2 Grant 2025</a:t>
            </a:r>
            <a:r>
              <a:rPr lang="en-US" sz="2200" b="1" dirty="0">
                <a:solidFill>
                  <a:srgbClr val="494949"/>
                </a:solidFill>
              </a:rPr>
              <a:t>: </a:t>
            </a:r>
            <a:r>
              <a:rPr lang="en-US" sz="2200" dirty="0">
                <a:solidFill>
                  <a:srgbClr val="494949"/>
                </a:solidFill>
              </a:rPr>
              <a:t>ponuja do</a:t>
            </a:r>
            <a:r>
              <a:rPr lang="en-US" sz="2200" b="1" dirty="0">
                <a:solidFill>
                  <a:srgbClr val="494949"/>
                </a:solidFill>
              </a:rPr>
              <a:t> 72.000 </a:t>
            </a:r>
            <a:r>
              <a:rPr lang="en-US" sz="2200" dirty="0">
                <a:solidFill>
                  <a:srgbClr val="494949"/>
                </a:solidFill>
              </a:rPr>
              <a:t>EUR nepovratnih sredstev za mlada inovativna podjetja za razvoj in lansiranje izdelkov.</a:t>
            </a:r>
          </a:p>
        </p:txBody>
      </p:sp>
      <p:cxnSp>
        <p:nvCxnSpPr>
          <p:cNvPr id="15" name="Connector: Elbow 14">
            <a:extLst>
              <a:ext uri="{FF2B5EF4-FFF2-40B4-BE49-F238E27FC236}">
                <a16:creationId xmlns:a16="http://schemas.microsoft.com/office/drawing/2014/main" id="{B1DD39C8-52A0-5DFA-DECE-EAB57241E0DC}"/>
              </a:ext>
            </a:extLst>
          </p:cNvPr>
          <p:cNvCxnSpPr>
            <a:cxnSpLocks/>
            <a:stCxn id="7" idx="1"/>
            <a:endCxn id="11" idx="1"/>
          </p:cNvCxnSpPr>
          <p:nvPr/>
        </p:nvCxnSpPr>
        <p:spPr>
          <a:xfrm rot="10800000" flipH="1" flipV="1">
            <a:off x="951085" y="2230547"/>
            <a:ext cx="442451" cy="2538033"/>
          </a:xfrm>
          <a:prstGeom prst="bentConnector3">
            <a:avLst>
              <a:gd name="adj1" fmla="val -51667"/>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686EEE03-A496-6F80-F786-FB43D06B39ED}"/>
              </a:ext>
            </a:extLst>
          </p:cNvPr>
          <p:cNvSpPr/>
          <p:nvPr/>
        </p:nvSpPr>
        <p:spPr>
          <a:xfrm>
            <a:off x="-15513" y="109727"/>
            <a:ext cx="8073663" cy="1486180"/>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109C11E4-74C2-E90E-6F90-9044799FD2E5}"/>
              </a:ext>
            </a:extLst>
          </p:cNvPr>
          <p:cNvSpPr txBox="1">
            <a:spLocks/>
          </p:cNvSpPr>
          <p:nvPr/>
        </p:nvSpPr>
        <p:spPr>
          <a:xfrm>
            <a:off x="1316691" y="18913"/>
            <a:ext cx="6669166" cy="2234983"/>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800" b="1" dirty="0"/>
              <a:t>Vladno financiranje neprofitnih organizacij</a:t>
            </a:r>
            <a:endParaRPr lang="en-IE" sz="2800" b="1" dirty="0">
              <a:ea typeface="Calibri"/>
              <a:cs typeface="Calibri"/>
            </a:endParaRPr>
          </a:p>
          <a:p>
            <a:pPr>
              <a:lnSpc>
                <a:spcPct val="100000"/>
              </a:lnSpc>
              <a:spcBef>
                <a:spcPts val="0"/>
              </a:spcBef>
            </a:pPr>
            <a:r>
              <a:rPr lang="en-IE" sz="2600" i="1" dirty="0"/>
              <a:t>Slovenski podjetniški sklad (SEF) – </a:t>
            </a:r>
            <a:endParaRPr lang="en-IE" sz="2600" i="1" dirty="0">
              <a:ea typeface="Calibri"/>
              <a:cs typeface="Calibri"/>
            </a:endParaRPr>
          </a:p>
          <a:p>
            <a:pPr>
              <a:lnSpc>
                <a:spcPct val="100000"/>
              </a:lnSpc>
              <a:spcBef>
                <a:spcPts val="0"/>
              </a:spcBef>
            </a:pPr>
            <a:r>
              <a:rPr lang="en-IE" sz="2600" i="1" err="1"/>
              <a:t>Podjetniški</a:t>
            </a:r>
            <a:r>
              <a:rPr lang="en-IE" sz="2600" i="1" dirty="0"/>
              <a:t> </a:t>
            </a:r>
            <a:r>
              <a:rPr lang="en-IE" sz="2600" i="1" err="1"/>
              <a:t>Sklad</a:t>
            </a:r>
            <a:endParaRPr lang="en-IE" sz="2600" i="1">
              <a:ea typeface="Calibri"/>
              <a:cs typeface="Calibri"/>
            </a:endParaRPr>
          </a:p>
          <a:p>
            <a:pPr>
              <a:lnSpc>
                <a:spcPct val="100000"/>
              </a:lnSpc>
              <a:spcBef>
                <a:spcPts val="600"/>
              </a:spcBef>
            </a:pPr>
            <a:endParaRPr lang="en-IE" sz="2600" dirty="0">
              <a:ea typeface="Calibri"/>
              <a:cs typeface="Calibri"/>
            </a:endParaRPr>
          </a:p>
        </p:txBody>
      </p:sp>
      <p:pic>
        <p:nvPicPr>
          <p:cNvPr id="32" name="Graphic 31" descr="Target with solid fill">
            <a:extLst>
              <a:ext uri="{FF2B5EF4-FFF2-40B4-BE49-F238E27FC236}">
                <a16:creationId xmlns:a16="http://schemas.microsoft.com/office/drawing/2014/main" id="{6B4BDF42-16BC-00F7-D26F-AE4F0FD48F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7739" y="3077330"/>
            <a:ext cx="633914" cy="633914"/>
          </a:xfrm>
          <a:prstGeom prst="rect">
            <a:avLst/>
          </a:prstGeom>
        </p:spPr>
      </p:pic>
      <p:grpSp>
        <p:nvGrpSpPr>
          <p:cNvPr id="2" name="Group 1">
            <a:extLst>
              <a:ext uri="{FF2B5EF4-FFF2-40B4-BE49-F238E27FC236}">
                <a16:creationId xmlns:a16="http://schemas.microsoft.com/office/drawing/2014/main" id="{137EBEFD-6AC4-C736-7F0B-C0FCFB81915B}"/>
              </a:ext>
            </a:extLst>
          </p:cNvPr>
          <p:cNvGrpSpPr/>
          <p:nvPr/>
        </p:nvGrpSpPr>
        <p:grpSpPr>
          <a:xfrm>
            <a:off x="274432" y="323391"/>
            <a:ext cx="1047896" cy="1049846"/>
            <a:chOff x="1016000" y="1137920"/>
            <a:chExt cx="1016000" cy="1016000"/>
          </a:xfrm>
        </p:grpSpPr>
        <p:sp>
          <p:nvSpPr>
            <p:cNvPr id="4" name="Oval 3">
              <a:extLst>
                <a:ext uri="{FF2B5EF4-FFF2-40B4-BE49-F238E27FC236}">
                  <a16:creationId xmlns:a16="http://schemas.microsoft.com/office/drawing/2014/main" id="{FCABFCD2-FCC9-1661-DDAA-0782FBCB8EC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89C23712-2FE1-E7F6-7789-BBFD4415715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3" name="Picture 2" descr="Slovenian Enterprise Fund – link to homepage">
            <a:extLst>
              <a:ext uri="{FF2B5EF4-FFF2-40B4-BE49-F238E27FC236}">
                <a16:creationId xmlns:a16="http://schemas.microsoft.com/office/drawing/2014/main" id="{8C65DA88-AE1A-A97E-A007-EEA9F82669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6987" y="109727"/>
            <a:ext cx="2992105" cy="157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592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6DC44-5007-1171-3236-5A413AB25B3E}"/>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C54F2DC-B650-E03D-0CF3-A1BB145D7EB4}"/>
              </a:ext>
            </a:extLst>
          </p:cNvPr>
          <p:cNvSpPr/>
          <p:nvPr/>
        </p:nvSpPr>
        <p:spPr>
          <a:xfrm>
            <a:off x="1529970" y="1896089"/>
            <a:ext cx="9676691" cy="210297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7578517F-8261-5DB5-4B32-8B5750B408A9}"/>
              </a:ext>
            </a:extLst>
          </p:cNvPr>
          <p:cNvSpPr txBox="1">
            <a:spLocks/>
          </p:cNvSpPr>
          <p:nvPr/>
        </p:nvSpPr>
        <p:spPr>
          <a:xfrm>
            <a:off x="2080466" y="2069650"/>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600"/>
              </a:spcAft>
              <a:buFont typeface="+mj-lt"/>
              <a:buAutoNum type="arabicPeriod" startAt="2"/>
            </a:pPr>
            <a:r>
              <a:rPr lang="en-IE" sz="2200" b="1" dirty="0">
                <a:solidFill>
                  <a:srgbClr val="494949"/>
                </a:solidFill>
                <a:hlinkClick r:id="rId3">
                  <a:extLst>
                    <a:ext uri="{A12FA001-AC4F-418D-AE19-62706E023703}">
                      <ahyp:hlinkClr xmlns:ahyp="http://schemas.microsoft.com/office/drawing/2018/hyperlinkcolor" val="tx"/>
                    </a:ext>
                  </a:extLst>
                </a:hlinkClick>
              </a:rPr>
              <a:t>Mikroposojila (P7, P7R, P7OR): </a:t>
            </a:r>
            <a:r>
              <a:rPr lang="en-IE" sz="2200" dirty="0">
                <a:solidFill>
                  <a:srgbClr val="494949"/>
                </a:solidFill>
              </a:rPr>
              <a:t>zagotavljajo ugodna posojila za manjše naložbe in obratni kapital. </a:t>
            </a:r>
          </a:p>
          <a:p>
            <a:pPr marL="457200" indent="-457200">
              <a:spcAft>
                <a:spcPts val="600"/>
              </a:spcAft>
              <a:buFont typeface="+mj-lt"/>
              <a:buAutoNum type="arabicPeriod" startAt="2"/>
            </a:pPr>
            <a:r>
              <a:rPr lang="en-IE" sz="2200" b="1" dirty="0">
                <a:solidFill>
                  <a:srgbClr val="494949"/>
                </a:solidFill>
                <a:hlinkClick r:id="rId3">
                  <a:extLst>
                    <a:ext uri="{A12FA001-AC4F-418D-AE19-62706E023703}">
                      <ahyp:hlinkClr xmlns:ahyp="http://schemas.microsoft.com/office/drawing/2018/hyperlinkcolor" val="tx"/>
                    </a:ext>
                  </a:extLst>
                </a:hlinkClick>
              </a:rPr>
              <a:t>Garancijske sheme (P1 plus): </a:t>
            </a:r>
            <a:r>
              <a:rPr lang="en-IE" sz="2200" dirty="0">
                <a:solidFill>
                  <a:srgbClr val="494949"/>
                </a:solidFill>
              </a:rPr>
              <a:t>Olajšujejo dostop do bančnih posojil z obrestnimi subvencijami. </a:t>
            </a:r>
            <a:endParaRPr lang="en-IE" sz="2200" b="1" dirty="0">
              <a:solidFill>
                <a:srgbClr val="494949"/>
              </a:solidFill>
            </a:endParaRPr>
          </a:p>
        </p:txBody>
      </p:sp>
      <p:pic>
        <p:nvPicPr>
          <p:cNvPr id="3" name="Graphic 2" descr="Signature with solid fill">
            <a:extLst>
              <a:ext uri="{FF2B5EF4-FFF2-40B4-BE49-F238E27FC236}">
                <a16:creationId xmlns:a16="http://schemas.microsoft.com/office/drawing/2014/main" id="{7C8A0C35-AD6A-CF0B-D011-1524BCB1EC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36167"/>
            <a:ext cx="914400" cy="914400"/>
          </a:xfrm>
          <a:prstGeom prst="rect">
            <a:avLst/>
          </a:prstGeom>
        </p:spPr>
      </p:pic>
      <p:sp>
        <p:nvSpPr>
          <p:cNvPr id="6" name="Freeform 28">
            <a:extLst>
              <a:ext uri="{FF2B5EF4-FFF2-40B4-BE49-F238E27FC236}">
                <a16:creationId xmlns:a16="http://schemas.microsoft.com/office/drawing/2014/main" id="{3BD95A69-E744-B2C0-27CF-405FFF6FB552}"/>
              </a:ext>
            </a:extLst>
          </p:cNvPr>
          <p:cNvSpPr/>
          <p:nvPr/>
        </p:nvSpPr>
        <p:spPr>
          <a:xfrm>
            <a:off x="-15513" y="109727"/>
            <a:ext cx="8073663" cy="1321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5">
            <a:extLst>
              <a:ext uri="{FF2B5EF4-FFF2-40B4-BE49-F238E27FC236}">
                <a16:creationId xmlns:a16="http://schemas.microsoft.com/office/drawing/2014/main" id="{7F29C5B0-8A31-425B-8F4D-4DDD1BB6D688}"/>
              </a:ext>
            </a:extLst>
          </p:cNvPr>
          <p:cNvSpPr txBox="1">
            <a:spLocks/>
          </p:cNvSpPr>
          <p:nvPr/>
        </p:nvSpPr>
        <p:spPr>
          <a:xfrm>
            <a:off x="389818" y="572477"/>
            <a:ext cx="773716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3200" b="1" dirty="0"/>
              <a:t>Vladno financiranje neprofitnih organizacij</a:t>
            </a:r>
          </a:p>
          <a:p>
            <a:pPr>
              <a:lnSpc>
                <a:spcPct val="100000"/>
              </a:lnSpc>
              <a:spcBef>
                <a:spcPts val="0"/>
              </a:spcBef>
            </a:pPr>
            <a:r>
              <a:rPr lang="en-IE" sz="2800" i="1" dirty="0"/>
              <a:t>Slovenski podjetniški sklad (SEF) – </a:t>
            </a:r>
            <a:r>
              <a:rPr lang="en-IE" sz="2800" i="1" dirty="0" err="1"/>
              <a:t>Podjetniški Sklad</a:t>
            </a:r>
            <a:endParaRPr lang="en-IE" sz="2800" i="1" dirty="0"/>
          </a:p>
          <a:p>
            <a:pPr>
              <a:lnSpc>
                <a:spcPct val="100000"/>
              </a:lnSpc>
              <a:spcBef>
                <a:spcPts val="600"/>
              </a:spcBef>
            </a:pPr>
            <a:endParaRPr lang="en-IE" sz="2800" dirty="0"/>
          </a:p>
        </p:txBody>
      </p:sp>
      <p:pic>
        <p:nvPicPr>
          <p:cNvPr id="15" name="Picture 14" descr="Slovenian Enterprise Fund – link to homepage">
            <a:extLst>
              <a:ext uri="{FF2B5EF4-FFF2-40B4-BE49-F238E27FC236}">
                <a16:creationId xmlns:a16="http://schemas.microsoft.com/office/drawing/2014/main" id="{C131138B-E7BB-C4E8-932C-DE1B9911A8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6987" y="109727"/>
            <a:ext cx="2992105" cy="1570466"/>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Alternate Process 15">
            <a:extLst>
              <a:ext uri="{FF2B5EF4-FFF2-40B4-BE49-F238E27FC236}">
                <a16:creationId xmlns:a16="http://schemas.microsoft.com/office/drawing/2014/main" id="{2FFE96D0-710B-7631-3B62-06190A6FD8AF}"/>
              </a:ext>
            </a:extLst>
          </p:cNvPr>
          <p:cNvSpPr/>
          <p:nvPr/>
        </p:nvSpPr>
        <p:spPr>
          <a:xfrm>
            <a:off x="1420624" y="4119479"/>
            <a:ext cx="9676691" cy="210297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2FC45DBC-AF8B-E9BF-0F90-7311036D8966}"/>
              </a:ext>
            </a:extLst>
          </p:cNvPr>
          <p:cNvSpPr txBox="1">
            <a:spLocks/>
          </p:cNvSpPr>
          <p:nvPr/>
        </p:nvSpPr>
        <p:spPr>
          <a:xfrm>
            <a:off x="2246368" y="4318220"/>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b="1" dirty="0">
                <a:solidFill>
                  <a:srgbClr val="EC7C69"/>
                </a:solidFill>
              </a:rPr>
              <a:t>Primer</a:t>
            </a:r>
            <a:endParaRPr lang="en-IE" b="1" dirty="0">
              <a:solidFill>
                <a:srgbClr val="EC7C69"/>
              </a:solidFill>
              <a:hlinkClick r:id="rId3">
                <a:extLst>
                  <a:ext uri="{A12FA001-AC4F-418D-AE19-62706E023703}">
                    <ahyp:hlinkClr xmlns:ahyp="http://schemas.microsoft.com/office/drawing/2018/hyperlinkcolor" val="tx"/>
                  </a:ext>
                </a:extLst>
              </a:hlinkClick>
            </a:endParaRPr>
          </a:p>
          <a:p>
            <a:pPr marL="0" indent="0">
              <a:spcAft>
                <a:spcPts val="600"/>
              </a:spcAft>
            </a:pPr>
            <a:r>
              <a:rPr lang="en-US" sz="2200" dirty="0">
                <a:solidFill>
                  <a:srgbClr val="494949"/>
                </a:solidFill>
              </a:rPr>
              <a:t>Dostop do </a:t>
            </a:r>
            <a:r>
              <a:rPr lang="en-US" sz="2200" b="1" dirty="0">
                <a:solidFill>
                  <a:srgbClr val="494949"/>
                </a:solidFill>
              </a:rPr>
              <a:t>nepovratnih sredstev P2 v višini 54.000 EUR </a:t>
            </a:r>
            <a:r>
              <a:rPr lang="en-US" sz="2200" dirty="0">
                <a:solidFill>
                  <a:srgbClr val="494949"/>
                </a:solidFill>
              </a:rPr>
              <a:t>za inovativna start-up podjetja na področju turističnih namestitev, ki </a:t>
            </a:r>
            <a:r>
              <a:rPr lang="en-US" sz="2200" b="1" dirty="0">
                <a:solidFill>
                  <a:srgbClr val="494949"/>
                </a:solidFill>
              </a:rPr>
              <a:t>so tehnološko usmerjena </a:t>
            </a:r>
            <a:r>
              <a:rPr lang="en-US" sz="2200" dirty="0">
                <a:solidFill>
                  <a:srgbClr val="494949"/>
                </a:solidFill>
              </a:rPr>
              <a:t>ali digitalno usklajena. </a:t>
            </a:r>
            <a:r>
              <a:rPr lang="en-US" altLang="en-US" sz="2200" dirty="0">
                <a:solidFill>
                  <a:srgbClr val="494949"/>
                </a:solidFill>
              </a:rPr>
              <a:t>Ta sredstva pogosto vključujejo nizke obresti in odlog plačila.</a:t>
            </a:r>
          </a:p>
          <a:p>
            <a:pPr marL="0" indent="0">
              <a:spcAft>
                <a:spcPts val="600"/>
              </a:spcAft>
            </a:pPr>
            <a:endParaRPr lang="en-US" sz="2200" dirty="0">
              <a:solidFill>
                <a:srgbClr val="494949"/>
              </a:solidFill>
            </a:endParaRPr>
          </a:p>
        </p:txBody>
      </p:sp>
      <p:pic>
        <p:nvPicPr>
          <p:cNvPr id="20" name="Graphic 19" descr="Excellent with solid fill">
            <a:extLst>
              <a:ext uri="{FF2B5EF4-FFF2-40B4-BE49-F238E27FC236}">
                <a16:creationId xmlns:a16="http://schemas.microsoft.com/office/drawing/2014/main" id="{A602DE60-E2D4-CDEB-A3DC-1BA358E4DF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9970" y="4227232"/>
            <a:ext cx="749373" cy="749373"/>
          </a:xfrm>
          <a:prstGeom prst="rect">
            <a:avLst/>
          </a:prstGeom>
        </p:spPr>
      </p:pic>
      <p:cxnSp>
        <p:nvCxnSpPr>
          <p:cNvPr id="22" name="Connector: Elbow 21">
            <a:extLst>
              <a:ext uri="{FF2B5EF4-FFF2-40B4-BE49-F238E27FC236}">
                <a16:creationId xmlns:a16="http://schemas.microsoft.com/office/drawing/2014/main" id="{CF49CB73-EAAC-B1A9-3567-07F19394C3DC}"/>
              </a:ext>
            </a:extLst>
          </p:cNvPr>
          <p:cNvCxnSpPr>
            <a:cxnSpLocks/>
          </p:cNvCxnSpPr>
          <p:nvPr/>
        </p:nvCxnSpPr>
        <p:spPr>
          <a:xfrm rot="10800000">
            <a:off x="1107327" y="1357806"/>
            <a:ext cx="298852" cy="3244112"/>
          </a:xfrm>
          <a:prstGeom prst="bentConnector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77E1B69-4C5B-C181-BA73-20C467A8C8B3}"/>
              </a:ext>
            </a:extLst>
          </p:cNvPr>
          <p:cNvCxnSpPr/>
          <p:nvPr/>
        </p:nvCxnSpPr>
        <p:spPr>
          <a:xfrm>
            <a:off x="1107327" y="2514600"/>
            <a:ext cx="422643"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954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6F683-A84D-C235-6D8E-E2BA191EE8CE}"/>
            </a:ext>
          </a:extLst>
        </p:cNvPr>
        <p:cNvGrpSpPr/>
        <p:nvPr/>
      </p:nvGrpSpPr>
      <p:grpSpPr>
        <a:xfrm>
          <a:off x="0" y="0"/>
          <a:ext cx="0" cy="0"/>
          <a:chOff x="0" y="0"/>
          <a:chExt cx="0" cy="0"/>
        </a:xfrm>
      </p:grpSpPr>
      <p:pic>
        <p:nvPicPr>
          <p:cNvPr id="3" name="Graphic 2" descr="Signature with solid fill">
            <a:extLst>
              <a:ext uri="{FF2B5EF4-FFF2-40B4-BE49-F238E27FC236}">
                <a16:creationId xmlns:a16="http://schemas.microsoft.com/office/drawing/2014/main" id="{7F4937F3-2A7C-476D-C1C0-1D22051E76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6" name="Freeform 28">
            <a:extLst>
              <a:ext uri="{FF2B5EF4-FFF2-40B4-BE49-F238E27FC236}">
                <a16:creationId xmlns:a16="http://schemas.microsoft.com/office/drawing/2014/main" id="{28EE226D-7AE9-D8CB-A8CF-FCD5A055FBED}"/>
              </a:ext>
            </a:extLst>
          </p:cNvPr>
          <p:cNvSpPr/>
          <p:nvPr/>
        </p:nvSpPr>
        <p:spPr>
          <a:xfrm>
            <a:off x="-15513" y="109727"/>
            <a:ext cx="8073663" cy="1321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5">
            <a:extLst>
              <a:ext uri="{FF2B5EF4-FFF2-40B4-BE49-F238E27FC236}">
                <a16:creationId xmlns:a16="http://schemas.microsoft.com/office/drawing/2014/main" id="{AC1E787F-61E4-A19D-75F2-E09137625E9D}"/>
              </a:ext>
            </a:extLst>
          </p:cNvPr>
          <p:cNvSpPr txBox="1">
            <a:spLocks/>
          </p:cNvSpPr>
          <p:nvPr/>
        </p:nvSpPr>
        <p:spPr>
          <a:xfrm>
            <a:off x="389818" y="572477"/>
            <a:ext cx="773716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3200" b="1" dirty="0"/>
              <a:t>Vladno financiranje neprofitnih organizacij</a:t>
            </a:r>
          </a:p>
          <a:p>
            <a:pPr>
              <a:lnSpc>
                <a:spcPct val="100000"/>
              </a:lnSpc>
              <a:spcBef>
                <a:spcPts val="0"/>
              </a:spcBef>
            </a:pPr>
            <a:r>
              <a:rPr lang="en-IE" sz="2800" i="1" dirty="0"/>
              <a:t>Slovenski podjetniški sklad (SEF) – </a:t>
            </a:r>
            <a:r>
              <a:rPr lang="en-IE" sz="2800" i="1" dirty="0" err="1"/>
              <a:t>Podjetniški sklad</a:t>
            </a:r>
            <a:endParaRPr lang="en-IE" sz="2800" i="1" dirty="0"/>
          </a:p>
          <a:p>
            <a:pPr>
              <a:lnSpc>
                <a:spcPct val="100000"/>
              </a:lnSpc>
              <a:spcBef>
                <a:spcPts val="600"/>
              </a:spcBef>
            </a:pPr>
            <a:endParaRPr lang="en-IE" sz="2800" dirty="0"/>
          </a:p>
        </p:txBody>
      </p:sp>
      <p:pic>
        <p:nvPicPr>
          <p:cNvPr id="15" name="Picture 14" descr="Slovenian Enterprise Fund – link to homepage">
            <a:extLst>
              <a:ext uri="{FF2B5EF4-FFF2-40B4-BE49-F238E27FC236}">
                <a16:creationId xmlns:a16="http://schemas.microsoft.com/office/drawing/2014/main" id="{462A3EF6-81DD-14BF-5497-5AE9235BFA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6987" y="109727"/>
            <a:ext cx="2992105" cy="1570466"/>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Alternate Process 15">
            <a:extLst>
              <a:ext uri="{FF2B5EF4-FFF2-40B4-BE49-F238E27FC236}">
                <a16:creationId xmlns:a16="http://schemas.microsoft.com/office/drawing/2014/main" id="{2D40A6DF-FD9A-3ACD-DDCE-4F2D18113CD1}"/>
              </a:ext>
            </a:extLst>
          </p:cNvPr>
          <p:cNvSpPr/>
          <p:nvPr/>
        </p:nvSpPr>
        <p:spPr>
          <a:xfrm>
            <a:off x="1481232" y="1981627"/>
            <a:ext cx="9676691" cy="288564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56AA44AF-CA19-C9D7-37B8-A331FC6F59C8}"/>
              </a:ext>
            </a:extLst>
          </p:cNvPr>
          <p:cNvSpPr txBox="1">
            <a:spLocks/>
          </p:cNvSpPr>
          <p:nvPr/>
        </p:nvSpPr>
        <p:spPr>
          <a:xfrm>
            <a:off x="2306976" y="2180368"/>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200" b="1" dirty="0">
                <a:solidFill>
                  <a:srgbClr val="494949"/>
                </a:solidFill>
              </a:rPr>
              <a:t>P2 </a:t>
            </a:r>
            <a:r>
              <a:rPr lang="en-IE" sz="2200" dirty="0">
                <a:solidFill>
                  <a:srgbClr val="494949"/>
                </a:solidFill>
              </a:rPr>
              <a:t>se lahko uporabi za inovativni startup</a:t>
            </a:r>
            <a:r>
              <a:rPr lang="en-US" sz="2200" dirty="0">
                <a:solidFill>
                  <a:srgbClr val="494949"/>
                </a:solidFill>
              </a:rPr>
              <a:t>, ki razvija visokotehnološki ekološki resort, </a:t>
            </a:r>
            <a:r>
              <a:rPr lang="en-IE" sz="2200" b="1" dirty="0">
                <a:solidFill>
                  <a:srgbClr val="494949"/>
                </a:solidFill>
              </a:rPr>
              <a:t>P1 Plus </a:t>
            </a:r>
            <a:r>
              <a:rPr lang="en-IE" sz="2200" dirty="0">
                <a:solidFill>
                  <a:srgbClr val="494949"/>
                </a:solidFill>
              </a:rPr>
              <a:t>pa za širitev poslovanja. </a:t>
            </a:r>
            <a:r>
              <a:rPr lang="en-US" sz="2200" dirty="0">
                <a:solidFill>
                  <a:srgbClr val="494949"/>
                </a:solidFill>
              </a:rPr>
              <a:t>Tudi če vaš glamping posel ni „startup“ v tradicionalnem smislu, lahko poskusite, če imate inovativen pristop (kot je ekološka tehnologija ali digitalna platforma). </a:t>
            </a:r>
            <a:endParaRPr lang="en-IE" sz="2200" dirty="0">
              <a:solidFill>
                <a:srgbClr val="494949"/>
              </a:solidFill>
            </a:endParaRPr>
          </a:p>
          <a:p>
            <a:pPr marL="0" indent="0">
              <a:spcAft>
                <a:spcPts val="600"/>
              </a:spcAft>
            </a:pPr>
            <a:r>
              <a:rPr lang="en-US" sz="2200" dirty="0">
                <a:solidFill>
                  <a:srgbClr val="494949"/>
                </a:solidFill>
              </a:rPr>
              <a:t>Poiščite razpise, kot so </a:t>
            </a:r>
            <a:r>
              <a:rPr lang="en-US" sz="2200" b="1" dirty="0">
                <a:solidFill>
                  <a:srgbClr val="494949"/>
                </a:solidFill>
              </a:rPr>
              <a:t>P2 (startup subvencija za inovativna podjetja) ali P7 (mikroposojila) </a:t>
            </a:r>
            <a:r>
              <a:rPr lang="en-US" sz="2200" dirty="0">
                <a:solidFill>
                  <a:srgbClr val="494949"/>
                </a:solidFill>
              </a:rPr>
              <a:t>in druge. Ponujajo tudi </a:t>
            </a:r>
            <a:r>
              <a:rPr lang="en-US" sz="2200" b="1" dirty="0">
                <a:solidFill>
                  <a:srgbClr val="494949"/>
                </a:solidFill>
              </a:rPr>
              <a:t>kupone </a:t>
            </a:r>
            <a:r>
              <a:rPr lang="en-US" sz="2200" dirty="0">
                <a:solidFill>
                  <a:srgbClr val="494949"/>
                </a:solidFill>
              </a:rPr>
              <a:t>za storitve, kot je digitalno trženje, ki jih lahko </a:t>
            </a:r>
            <a:r>
              <a:rPr lang="en-US" sz="2200" dirty="0" err="1">
                <a:solidFill>
                  <a:srgbClr val="494949"/>
                </a:solidFill>
              </a:rPr>
              <a:t>izkoristi</a:t>
            </a:r>
            <a:r>
              <a:rPr lang="en-US" sz="2200" dirty="0">
                <a:solidFill>
                  <a:srgbClr val="494949"/>
                </a:solidFill>
              </a:rPr>
              <a:t> turistični startup.</a:t>
            </a:r>
          </a:p>
        </p:txBody>
      </p:sp>
      <p:pic>
        <p:nvPicPr>
          <p:cNvPr id="20" name="Graphic 19" descr="Excellent with solid fill">
            <a:extLst>
              <a:ext uri="{FF2B5EF4-FFF2-40B4-BE49-F238E27FC236}">
                <a16:creationId xmlns:a16="http://schemas.microsoft.com/office/drawing/2014/main" id="{B58CB608-3E77-590D-6D12-439B6B1C40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0578" y="2089380"/>
            <a:ext cx="749373" cy="749373"/>
          </a:xfrm>
          <a:prstGeom prst="rect">
            <a:avLst/>
          </a:prstGeom>
        </p:spPr>
      </p:pic>
      <p:cxnSp>
        <p:nvCxnSpPr>
          <p:cNvPr id="4" name="Connector: Elbow 3">
            <a:extLst>
              <a:ext uri="{FF2B5EF4-FFF2-40B4-BE49-F238E27FC236}">
                <a16:creationId xmlns:a16="http://schemas.microsoft.com/office/drawing/2014/main" id="{BEBF2DD7-AAAE-D1FE-B2EE-4C7AA99B4C54}"/>
              </a:ext>
            </a:extLst>
          </p:cNvPr>
          <p:cNvCxnSpPr>
            <a:cxnSpLocks/>
          </p:cNvCxnSpPr>
          <p:nvPr/>
        </p:nvCxnSpPr>
        <p:spPr>
          <a:xfrm rot="16200000" flipV="1">
            <a:off x="198237" y="2421890"/>
            <a:ext cx="2280240" cy="298852"/>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DFCBDAE-10D3-CBFB-B025-33A5FB6DF19E}"/>
              </a:ext>
            </a:extLst>
          </p:cNvPr>
          <p:cNvSpPr txBox="1"/>
          <p:nvPr/>
        </p:nvSpPr>
        <p:spPr>
          <a:xfrm>
            <a:off x="2306976" y="5093679"/>
            <a:ext cx="8812116" cy="1754326"/>
          </a:xfrm>
          <a:prstGeom prst="rect">
            <a:avLst/>
          </a:prstGeom>
          <a:noFill/>
        </p:spPr>
        <p:txBody>
          <a:bodyPr wrap="square">
            <a:spAutoFit/>
          </a:bodyPr>
          <a:lstStyle/>
          <a:p>
            <a:r>
              <a:rPr lang="en-US" b="1" i="1" dirty="0">
                <a:solidFill>
                  <a:srgbClr val="494949"/>
                </a:solidFill>
                <a:latin typeface="Google Sans"/>
              </a:rPr>
              <a:t>Priporočena literatura</a:t>
            </a:r>
          </a:p>
          <a:p>
            <a:pPr marL="285750" indent="-285750">
              <a:buFont typeface="Arial" panose="020B0604020202020204" pitchFamily="34" charset="0"/>
              <a:buChar char="•"/>
            </a:pPr>
            <a:r>
              <a:rPr lang="en-US" dirty="0">
                <a:solidFill>
                  <a:srgbClr val="00B0F0"/>
                </a:solidFill>
                <a:hlinkClick r:id="rId8">
                  <a:extLst>
                    <a:ext uri="{A12FA001-AC4F-418D-AE19-62706E023703}">
                      <ahyp:hlinkClr xmlns:ahyp="http://schemas.microsoft.com/office/drawing/2018/hyperlinkcolor" val="tx"/>
                    </a:ext>
                  </a:extLst>
                </a:hlinkClick>
              </a:rPr>
              <a:t>Republika Slovenija SPOT Slovenija Poslovna točka</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9">
                  <a:extLst>
                    <a:ext uri="{A12FA001-AC4F-418D-AE19-62706E023703}">
                      <ahyp:hlinkClr xmlns:ahyp="http://schemas.microsoft.com/office/drawing/2018/hyperlinkcolor" val="tx"/>
                    </a:ext>
                  </a:extLst>
                </a:hlinkClick>
              </a:rPr>
              <a:t>Start Up Slovenia </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Svetovanje in podpora Slovenskega podjetniškega sklada.</a:t>
            </a:r>
            <a:endParaRPr lang="en-US" dirty="0">
              <a:solidFill>
                <a:srgbClr val="00B0F0"/>
              </a:solidFill>
            </a:endParaRPr>
          </a:p>
          <a:p>
            <a:pPr marL="285750" indent="-285750">
              <a:buFont typeface="Arial" panose="020B0604020202020204" pitchFamily="34" charset="0"/>
              <a:buChar char="•"/>
            </a:pPr>
            <a:r>
              <a:rPr lang="en-IE" dirty="0">
                <a:solidFill>
                  <a:srgbClr val="00B0F0"/>
                </a:solidFill>
                <a:hlinkClick r:id="rId11">
                  <a:extLst>
                    <a:ext uri="{A12FA001-AC4F-418D-AE19-62706E023703}">
                      <ahyp:hlinkClr xmlns:ahyp="http://schemas.microsoft.com/office/drawing/2018/hyperlinkcolor" val="tx"/>
                    </a:ext>
                  </a:extLst>
                </a:hlinkClick>
              </a:rPr>
              <a:t>Slovenski podjetniški sklad</a:t>
            </a:r>
            <a:endParaRPr lang="en-IE" dirty="0">
              <a:solidFill>
                <a:srgbClr val="00B0F0"/>
              </a:solidFill>
            </a:endParaRPr>
          </a:p>
          <a:p>
            <a:pPr marL="285750" indent="-285750">
              <a:buFont typeface="Arial" panose="020B0604020202020204" pitchFamily="34" charset="0"/>
              <a:buChar char="•"/>
            </a:pPr>
            <a:endParaRPr lang="en-US" i="0" dirty="0">
              <a:solidFill>
                <a:srgbClr val="00B0F0"/>
              </a:solidFill>
              <a:effectLst/>
            </a:endParaRPr>
          </a:p>
        </p:txBody>
      </p:sp>
      <p:pic>
        <p:nvPicPr>
          <p:cNvPr id="10" name="Picture 9">
            <a:extLst>
              <a:ext uri="{FF2B5EF4-FFF2-40B4-BE49-F238E27FC236}">
                <a16:creationId xmlns:a16="http://schemas.microsoft.com/office/drawing/2014/main" id="{22513C85-BEFF-739E-67F1-8DBEC3CCF2C9}"/>
              </a:ext>
            </a:extLst>
          </p:cNvPr>
          <p:cNvPicPr>
            <a:picLocks noChangeAspect="1"/>
          </p:cNvPicPr>
          <p:nvPr/>
        </p:nvPicPr>
        <p:blipFill>
          <a:blip r:embed="rId12"/>
          <a:stretch>
            <a:fillRect/>
          </a:stretch>
        </p:blipFill>
        <p:spPr>
          <a:xfrm>
            <a:off x="1456387" y="5544845"/>
            <a:ext cx="850589" cy="846711"/>
          </a:xfrm>
          <a:prstGeom prst="rect">
            <a:avLst/>
          </a:prstGeom>
        </p:spPr>
      </p:pic>
    </p:spTree>
    <p:extLst>
      <p:ext uri="{BB962C8B-B14F-4D97-AF65-F5344CB8AC3E}">
        <p14:creationId xmlns:p14="http://schemas.microsoft.com/office/powerpoint/2010/main" val="2694011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793C8-3406-7DF5-196D-9F1620FE3780}"/>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4B290CC0-ABCD-DBA4-3C10-8DC38F939864}"/>
              </a:ext>
            </a:extLst>
          </p:cNvPr>
          <p:cNvSpPr/>
          <p:nvPr/>
        </p:nvSpPr>
        <p:spPr>
          <a:xfrm>
            <a:off x="1225518" y="1303357"/>
            <a:ext cx="10142774" cy="219195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8348BDD5-14E5-0952-2471-E6D9F88C20A4}"/>
              </a:ext>
            </a:extLst>
          </p:cNvPr>
          <p:cNvSpPr txBox="1">
            <a:spLocks/>
          </p:cNvSpPr>
          <p:nvPr/>
        </p:nvSpPr>
        <p:spPr>
          <a:xfrm>
            <a:off x="1697510" y="1544067"/>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Cilj: </a:t>
            </a:r>
            <a:r>
              <a:rPr lang="en-US" sz="2200" b="1" dirty="0">
                <a:solidFill>
                  <a:srgbClr val="494949"/>
                </a:solidFill>
                <a:hlinkClick r:id="rId3">
                  <a:extLst>
                    <a:ext uri="{A12FA001-AC4F-418D-AE19-62706E023703}">
                      <ahyp:hlinkClr xmlns:ahyp="http://schemas.microsoft.com/office/drawing/2018/hyperlinkcolor" val="tx"/>
                    </a:ext>
                  </a:extLst>
                </a:hlinkClick>
              </a:rPr>
              <a:t>Ministrstvo za gospodarstvo, turizem in šport</a:t>
            </a:r>
            <a:r>
              <a:rPr lang="en-US" sz="2200" b="1" dirty="0">
                <a:solidFill>
                  <a:srgbClr val="494949"/>
                </a:solidFill>
              </a:rPr>
              <a:t>: </a:t>
            </a:r>
            <a:r>
              <a:rPr lang="en-US" sz="2200" dirty="0">
                <a:solidFill>
                  <a:srgbClr val="494949"/>
                </a:solidFill>
              </a:rPr>
              <a:t>Ministrstvo nadzira razvoj turizma, vključno z zakonodajnimi spremembami in spodbudami za naložbe. Osredotoča se na izboljšanje kakovosti nastanitev in spodbujanje trajnostnih turističnih projektov. Objavlja </a:t>
            </a:r>
            <a:r>
              <a:rPr lang="en-US" sz="2200" dirty="0" err="1">
                <a:solidFill>
                  <a:srgbClr val="494949"/>
                </a:solidFill>
              </a:rPr>
              <a:t>razpise </a:t>
            </a:r>
            <a:r>
              <a:rPr lang="en-US" sz="2200" dirty="0">
                <a:solidFill>
                  <a:srgbClr val="494949"/>
                </a:solidFill>
              </a:rPr>
              <a:t>za razvoj turizma – na primer subvencije za izboljšanje kakovosti nastanitev ali za digitalno trženje. </a:t>
            </a:r>
          </a:p>
        </p:txBody>
      </p:sp>
      <p:sp>
        <p:nvSpPr>
          <p:cNvPr id="33" name="Freeform 28">
            <a:extLst>
              <a:ext uri="{FF2B5EF4-FFF2-40B4-BE49-F238E27FC236}">
                <a16:creationId xmlns:a16="http://schemas.microsoft.com/office/drawing/2014/main" id="{3EF1FDB9-23D3-D4CE-1625-16675343CAD5}"/>
              </a:ext>
            </a:extLst>
          </p:cNvPr>
          <p:cNvSpPr/>
          <p:nvPr/>
        </p:nvSpPr>
        <p:spPr>
          <a:xfrm>
            <a:off x="-15513" y="109727"/>
            <a:ext cx="92738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5E0DEC83-0F92-ED3C-9075-0AD72671C30F}"/>
              </a:ext>
            </a:extLst>
          </p:cNvPr>
          <p:cNvSpPr txBox="1">
            <a:spLocks/>
          </p:cNvSpPr>
          <p:nvPr/>
        </p:nvSpPr>
        <p:spPr>
          <a:xfrm>
            <a:off x="1512183" y="263037"/>
            <a:ext cx="7346067" cy="720752"/>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b="1" dirty="0">
                <a:hlinkClick r:id="rId3">
                  <a:extLst>
                    <a:ext uri="{A12FA001-AC4F-418D-AE19-62706E023703}">
                      <ahyp:hlinkClr xmlns:ahyp="http://schemas.microsoft.com/office/drawing/2018/hyperlinkcolor" val="tx"/>
                    </a:ext>
                  </a:extLst>
                </a:hlinkClick>
              </a:rPr>
              <a:t>Ministrstvo za gospodarstvo, turizem in šport</a:t>
            </a:r>
            <a:endParaRPr lang="en-US" sz="2800" b="1">
              <a:ea typeface="Calibri"/>
              <a:cs typeface="Calibri"/>
            </a:endParaRPr>
          </a:p>
          <a:p>
            <a:pPr>
              <a:spcBef>
                <a:spcPts val="0"/>
              </a:spcBef>
            </a:pPr>
            <a:r>
              <a:rPr lang="en-US" sz="2400" dirty="0"/>
              <a:t>Sofinanciranje kakovosti nastanitev</a:t>
            </a:r>
          </a:p>
        </p:txBody>
      </p:sp>
      <p:sp>
        <p:nvSpPr>
          <p:cNvPr id="2" name="Flowchart: Alternate Process 1">
            <a:extLst>
              <a:ext uri="{FF2B5EF4-FFF2-40B4-BE49-F238E27FC236}">
                <a16:creationId xmlns:a16="http://schemas.microsoft.com/office/drawing/2014/main" id="{AE0D99E6-D9DB-F35F-1598-F33E6DB9B3C8}"/>
              </a:ext>
            </a:extLst>
          </p:cNvPr>
          <p:cNvSpPr/>
          <p:nvPr/>
        </p:nvSpPr>
        <p:spPr>
          <a:xfrm>
            <a:off x="1269608" y="3663390"/>
            <a:ext cx="10098684" cy="286123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CEDAF04-87BB-89DF-DA3F-6DB732CD6930}"/>
              </a:ext>
            </a:extLst>
          </p:cNvPr>
          <p:cNvSpPr txBox="1">
            <a:spLocks/>
          </p:cNvSpPr>
          <p:nvPr/>
        </p:nvSpPr>
        <p:spPr>
          <a:xfrm>
            <a:off x="2115994" y="3943345"/>
            <a:ext cx="90963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Sofinanciranje kakovosti nastanitev</a:t>
            </a:r>
            <a:r>
              <a:rPr lang="en-US" sz="2200" dirty="0">
                <a:solidFill>
                  <a:srgbClr val="494949"/>
                </a:solidFill>
              </a:rPr>
              <a:t>: Leta 2024 je ministrstvo objavilo razpis za sofinanciranje naložb, namenjenih izboljšanju kakovosti turističnih nastanitvenih objektov, vključno z obnovo in gradnjo novih objektov ter nadgradnjo obstoječih produktov, s proračunom v </a:t>
            </a:r>
            <a:r>
              <a:rPr lang="en-US" sz="2200" dirty="0">
                <a:solidFill>
                  <a:srgbClr val="494949"/>
                </a:solidFill>
                <a:hlinkClick r:id="rId4">
                  <a:extLst>
                    <a:ext uri="{A12FA001-AC4F-418D-AE19-62706E023703}">
                      <ahyp:hlinkClr xmlns:ahyp="http://schemas.microsoft.com/office/drawing/2018/hyperlinkcolor" val="tx"/>
                    </a:ext>
                  </a:extLst>
                </a:hlinkClick>
              </a:rPr>
              <a:t>višini več kot 10 milijonov </a:t>
            </a:r>
            <a:r>
              <a:rPr lang="en-US" sz="2200" dirty="0">
                <a:solidFill>
                  <a:srgbClr val="494949"/>
                </a:solidFill>
              </a:rPr>
              <a:t>evrov. Trenutno poteka 44 projektov. S temi pobudami bo za naložbe v nastanitvene zmogljivosti zagotovljenih skupaj 58 milijonov evrov. Novi razpis za </a:t>
            </a:r>
            <a:r>
              <a:rPr lang="en-US" sz="2200" b="1" dirty="0">
                <a:solidFill>
                  <a:srgbClr val="494949"/>
                </a:solidFill>
              </a:rPr>
              <a:t>trajnostne </a:t>
            </a:r>
            <a:r>
              <a:rPr lang="en-US" sz="2200" dirty="0">
                <a:solidFill>
                  <a:srgbClr val="494949"/>
                </a:solidFill>
              </a:rPr>
              <a:t>turistične projekte naj bi bil objavljen v letu</a:t>
            </a:r>
            <a:r>
              <a:rPr lang="en-US" sz="2200" b="1" dirty="0">
                <a:solidFill>
                  <a:srgbClr val="494949"/>
                </a:solidFill>
              </a:rPr>
              <a:t> 2025.</a:t>
            </a:r>
          </a:p>
          <a:p>
            <a:pPr marL="104775" indent="0"/>
            <a:endParaRPr lang="en-US" sz="2200" dirty="0">
              <a:solidFill>
                <a:srgbClr val="494949"/>
              </a:solidFill>
            </a:endParaRPr>
          </a:p>
        </p:txBody>
      </p:sp>
      <p:cxnSp>
        <p:nvCxnSpPr>
          <p:cNvPr id="6" name="Straight Connector 5">
            <a:extLst>
              <a:ext uri="{FF2B5EF4-FFF2-40B4-BE49-F238E27FC236}">
                <a16:creationId xmlns:a16="http://schemas.microsoft.com/office/drawing/2014/main" id="{6B66AF39-9777-5845-3FEE-976BEBA0C898}"/>
              </a:ext>
            </a:extLst>
          </p:cNvPr>
          <p:cNvCxnSpPr/>
          <p:nvPr/>
        </p:nvCxnSpPr>
        <p:spPr>
          <a:xfrm>
            <a:off x="495982" y="503386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B9CC4D-7568-3363-6FBC-33CA215CC4A9}"/>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D7D558-90C5-61D2-96CC-A195F47076EE}"/>
              </a:ext>
            </a:extLst>
          </p:cNvPr>
          <p:cNvCxnSpPr>
            <a:cxnSpLocks/>
          </p:cNvCxnSpPr>
          <p:nvPr/>
        </p:nvCxnSpPr>
        <p:spPr>
          <a:xfrm flipH="1">
            <a:off x="477386" y="2510203"/>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70E77FE-3B7F-E7D4-432D-263FD03801D4}"/>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87389D24-DE43-F77F-F871-5F28F8048264}"/>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66B09E21-0CD6-7310-E3D8-8CCAB320A65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4" name="Graphic 3" descr="Target with solid fill">
            <a:extLst>
              <a:ext uri="{FF2B5EF4-FFF2-40B4-BE49-F238E27FC236}">
                <a16:creationId xmlns:a16="http://schemas.microsoft.com/office/drawing/2014/main" id="{92CA85FB-FF01-C608-10CD-71D4E6E12F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2701" y="1360048"/>
            <a:ext cx="633914" cy="633914"/>
          </a:xfrm>
          <a:prstGeom prst="rect">
            <a:avLst/>
          </a:prstGeom>
        </p:spPr>
      </p:pic>
      <p:pic>
        <p:nvPicPr>
          <p:cNvPr id="7" name="Graphic 6" descr="Share with solid fill">
            <a:extLst>
              <a:ext uri="{FF2B5EF4-FFF2-40B4-BE49-F238E27FC236}">
                <a16:creationId xmlns:a16="http://schemas.microsoft.com/office/drawing/2014/main" id="{9CF6FA6C-4459-E2A9-A2C1-9639AF3341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2818" y="3845653"/>
            <a:ext cx="650804" cy="650804"/>
          </a:xfrm>
          <a:prstGeom prst="rect">
            <a:avLst/>
          </a:prstGeom>
        </p:spPr>
      </p:pic>
      <p:pic>
        <p:nvPicPr>
          <p:cNvPr id="8" name="Picture 7">
            <a:extLst>
              <a:ext uri="{FF2B5EF4-FFF2-40B4-BE49-F238E27FC236}">
                <a16:creationId xmlns:a16="http://schemas.microsoft.com/office/drawing/2014/main" id="{BD5DB177-F339-46E2-4841-272ADB5A484C}"/>
              </a:ext>
            </a:extLst>
          </p:cNvPr>
          <p:cNvPicPr>
            <a:picLocks noChangeAspect="1"/>
          </p:cNvPicPr>
          <p:nvPr/>
        </p:nvPicPr>
        <p:blipFill>
          <a:blip r:embed="rId9"/>
          <a:stretch>
            <a:fillRect/>
          </a:stretch>
        </p:blipFill>
        <p:spPr>
          <a:xfrm>
            <a:off x="8619770" y="-26771"/>
            <a:ext cx="2099411" cy="1460117"/>
          </a:xfrm>
          <a:prstGeom prst="rect">
            <a:avLst/>
          </a:prstGeom>
        </p:spPr>
      </p:pic>
    </p:spTree>
    <p:extLst>
      <p:ext uri="{BB962C8B-B14F-4D97-AF65-F5344CB8AC3E}">
        <p14:creationId xmlns:p14="http://schemas.microsoft.com/office/powerpoint/2010/main" val="284502997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1FC9092-8812-4201-9953-850A7BFB016C}"/>
</file>

<file path=customXml/itemProps2.xml><?xml version="1.0" encoding="utf-8"?>
<ds:datastoreItem xmlns:ds="http://schemas.openxmlformats.org/officeDocument/2006/customXml" ds:itemID="{E208BAF1-27B8-4E87-AFF8-F0C0CD0D0F74}"/>
</file>

<file path=customXml/itemProps3.xml><?xml version="1.0" encoding="utf-8"?>
<ds:datastoreItem xmlns:ds="http://schemas.openxmlformats.org/officeDocument/2006/customXml" ds:itemID="{23547B20-CCB0-4CEB-9E5B-0F1F42E96503}"/>
</file>

<file path=docProps/app.xml><?xml version="1.0" encoding="utf-8"?>
<Properties xmlns="http://schemas.openxmlformats.org/officeDocument/2006/extended-properties" xmlns:vt="http://schemas.openxmlformats.org/officeDocument/2006/docPropsVTypes">
  <Template/>
  <TotalTime>13679</TotalTime>
  <Words>3868</Words>
  <Application>Microsoft Office PowerPoint</Application>
  <PresentationFormat>Širokozaslonsko</PresentationFormat>
  <Paragraphs>211</Paragraphs>
  <Slides>31</Slides>
  <Notes>15</Notes>
  <HiddenSlides>0</HiddenSlides>
  <MMClips>0</MMClips>
  <ScaleCrop>false</ScaleCrop>
  <HeadingPairs>
    <vt:vector size="4" baseType="variant">
      <vt:variant>
        <vt:lpstr>Tema</vt:lpstr>
      </vt:variant>
      <vt:variant>
        <vt:i4>1</vt:i4>
      </vt:variant>
      <vt:variant>
        <vt:lpstr>Naslovi diapozitivov</vt:lpstr>
      </vt:variant>
      <vt:variant>
        <vt:i4>31</vt:i4>
      </vt:variant>
    </vt:vector>
  </HeadingPairs>
  <TitlesOfParts>
    <vt:vector size="32"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docId:FAA82EAF567A35595279067B290B1EE1</cp:keywords>
  <cp:lastModifiedBy>Tatjana Klakočar</cp:lastModifiedBy>
  <cp:revision>621</cp:revision>
  <dcterms:created xsi:type="dcterms:W3CDTF">2020-10-14T13:32:04Z</dcterms:created>
  <dcterms:modified xsi:type="dcterms:W3CDTF">2026-01-09T11:34:21Z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