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53"/>
  </p:notesMasterIdLst>
  <p:sldIdLst>
    <p:sldId id="7695" r:id="rId5"/>
    <p:sldId id="7774" r:id="rId6"/>
    <p:sldId id="4324" r:id="rId7"/>
    <p:sldId id="7696" r:id="rId8"/>
    <p:sldId id="7776" r:id="rId9"/>
    <p:sldId id="7732" r:id="rId10"/>
    <p:sldId id="7762" r:id="rId11"/>
    <p:sldId id="7777" r:id="rId12"/>
    <p:sldId id="7733" r:id="rId13"/>
    <p:sldId id="7778" r:id="rId14"/>
    <p:sldId id="7779" r:id="rId15"/>
    <p:sldId id="7780" r:id="rId16"/>
    <p:sldId id="7828" r:id="rId17"/>
    <p:sldId id="7827" r:id="rId18"/>
    <p:sldId id="7837" r:id="rId19"/>
    <p:sldId id="7832" r:id="rId20"/>
    <p:sldId id="7820" r:id="rId21"/>
    <p:sldId id="7810" r:id="rId22"/>
    <p:sldId id="7838" r:id="rId23"/>
    <p:sldId id="7839" r:id="rId24"/>
    <p:sldId id="7812" r:id="rId25"/>
    <p:sldId id="7840" r:id="rId26"/>
    <p:sldId id="7813" r:id="rId27"/>
    <p:sldId id="7846" r:id="rId28"/>
    <p:sldId id="7847" r:id="rId29"/>
    <p:sldId id="7848" r:id="rId30"/>
    <p:sldId id="7821" r:id="rId31"/>
    <p:sldId id="6461" r:id="rId32"/>
    <p:sldId id="7845" r:id="rId33"/>
    <p:sldId id="7849" r:id="rId34"/>
    <p:sldId id="7852" r:id="rId35"/>
    <p:sldId id="7826" r:id="rId36"/>
    <p:sldId id="7855" r:id="rId37"/>
    <p:sldId id="7856" r:id="rId38"/>
    <p:sldId id="7857" r:id="rId39"/>
    <p:sldId id="7858" r:id="rId40"/>
    <p:sldId id="7859" r:id="rId41"/>
    <p:sldId id="6451" r:id="rId42"/>
    <p:sldId id="7854" r:id="rId43"/>
    <p:sldId id="7843" r:id="rId44"/>
    <p:sldId id="7853" r:id="rId45"/>
    <p:sldId id="7818" r:id="rId46"/>
    <p:sldId id="7851" r:id="rId47"/>
    <p:sldId id="7740" r:id="rId48"/>
    <p:sldId id="7850" r:id="rId49"/>
    <p:sldId id="4334" r:id="rId50"/>
    <p:sldId id="4341" r:id="rId51"/>
    <p:sldId id="7702"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AC5C0C-A832-9207-444C-F7B11B4E8A97}" name="Laura Magan (MMS,Ireland)" initials="LM" userId="S::Laura@momentumconsulting.ie::c3f3bbb9-9632-4ba0-9147-5662ad5f24a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9597"/>
    <a:srgbClr val="414141"/>
    <a:srgbClr val="EC7C69"/>
    <a:srgbClr val="FBA63B"/>
    <a:srgbClr val="000000"/>
    <a:srgbClr val="82CCCA"/>
    <a:srgbClr val="E5BEAC"/>
    <a:srgbClr val="0C4659"/>
    <a:srgbClr val="F6BF8C"/>
    <a:srgbClr val="F1B4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F6793EB-ECBE-810D-97A9-527B1BC6E230}" v="356" dt="2026-01-06T13:39:46.1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73"/>
  </p:normalViewPr>
  <p:slideViewPr>
    <p:cSldViewPr snapToGrid="0">
      <p:cViewPr varScale="1">
        <p:scale>
          <a:sx n="66" d="100"/>
          <a:sy n="66" d="100"/>
        </p:scale>
        <p:origin x="972" y="60"/>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microsoft.com/office/2016/11/relationships/changesInfo" Target="changesInfos/changesInfo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rena Krošl" userId="S::irenak@vsgt.si::6f871211-9d6e-4801-9f7a-49ad5e71b0eb" providerId="AD" clId="Web-{7F6793EB-ECBE-810D-97A9-527B1BC6E230}"/>
    <pc:docChg chg="modSld">
      <pc:chgData name="Irena Krošl" userId="S::irenak@vsgt.si::6f871211-9d6e-4801-9f7a-49ad5e71b0eb" providerId="AD" clId="Web-{7F6793EB-ECBE-810D-97A9-527B1BC6E230}" dt="2026-01-06T13:39:46.167" v="329" actId="20577"/>
      <pc:docMkLst>
        <pc:docMk/>
      </pc:docMkLst>
      <pc:sldChg chg="modSp">
        <pc:chgData name="Irena Krošl" userId="S::irenak@vsgt.si::6f871211-9d6e-4801-9f7a-49ad5e71b0eb" providerId="AD" clId="Web-{7F6793EB-ECBE-810D-97A9-527B1BC6E230}" dt="2026-01-06T13:38:42.838" v="304" actId="20577"/>
        <pc:sldMkLst>
          <pc:docMk/>
          <pc:sldMk cId="2325923328" sldId="4334"/>
        </pc:sldMkLst>
        <pc:spChg chg="mod">
          <ac:chgData name="Irena Krošl" userId="S::irenak@vsgt.si::6f871211-9d6e-4801-9f7a-49ad5e71b0eb" providerId="AD" clId="Web-{7F6793EB-ECBE-810D-97A9-527B1BC6E230}" dt="2026-01-06T13:38:42.838" v="304" actId="20577"/>
          <ac:spMkLst>
            <pc:docMk/>
            <pc:sldMk cId="2325923328" sldId="4334"/>
            <ac:spMk id="4" creationId="{6C292DD5-930D-ECC3-8E2D-6881CFD6D595}"/>
          </ac:spMkLst>
        </pc:spChg>
      </pc:sldChg>
      <pc:sldChg chg="modSp">
        <pc:chgData name="Irena Krošl" userId="S::irenak@vsgt.si::6f871211-9d6e-4801-9f7a-49ad5e71b0eb" providerId="AD" clId="Web-{7F6793EB-ECBE-810D-97A9-527B1BC6E230}" dt="2026-01-06T13:39:04.542" v="319" actId="20577"/>
        <pc:sldMkLst>
          <pc:docMk/>
          <pc:sldMk cId="2099719695" sldId="4341"/>
        </pc:sldMkLst>
        <pc:spChg chg="mod">
          <ac:chgData name="Irena Krošl" userId="S::irenak@vsgt.si::6f871211-9d6e-4801-9f7a-49ad5e71b0eb" providerId="AD" clId="Web-{7F6793EB-ECBE-810D-97A9-527B1BC6E230}" dt="2026-01-06T13:39:04.542" v="319" actId="20577"/>
          <ac:spMkLst>
            <pc:docMk/>
            <pc:sldMk cId="2099719695" sldId="4341"/>
            <ac:spMk id="7" creationId="{C140A5BC-E742-77D0-11E1-7886935519C1}"/>
          </ac:spMkLst>
        </pc:spChg>
      </pc:sldChg>
      <pc:sldChg chg="modSp">
        <pc:chgData name="Irena Krošl" userId="S::irenak@vsgt.si::6f871211-9d6e-4801-9f7a-49ad5e71b0eb" providerId="AD" clId="Web-{7F6793EB-ECBE-810D-97A9-527B1BC6E230}" dt="2026-01-06T13:33:48.942" v="266" actId="1076"/>
        <pc:sldMkLst>
          <pc:docMk/>
          <pc:sldMk cId="2048951347" sldId="6451"/>
        </pc:sldMkLst>
        <pc:spChg chg="mod">
          <ac:chgData name="Irena Krošl" userId="S::irenak@vsgt.si::6f871211-9d6e-4801-9f7a-49ad5e71b0eb" providerId="AD" clId="Web-{7F6793EB-ECBE-810D-97A9-527B1BC6E230}" dt="2026-01-06T13:33:45.895" v="265" actId="14100"/>
          <ac:spMkLst>
            <pc:docMk/>
            <pc:sldMk cId="2048951347" sldId="6451"/>
            <ac:spMk id="4" creationId="{226B5366-1E7F-671B-E863-A20A4E96D7AA}"/>
          </ac:spMkLst>
        </pc:spChg>
        <pc:spChg chg="mod">
          <ac:chgData name="Irena Krošl" userId="S::irenak@vsgt.si::6f871211-9d6e-4801-9f7a-49ad5e71b0eb" providerId="AD" clId="Web-{7F6793EB-ECBE-810D-97A9-527B1BC6E230}" dt="2026-01-06T13:33:48.942" v="266" actId="1076"/>
          <ac:spMkLst>
            <pc:docMk/>
            <pc:sldMk cId="2048951347" sldId="6451"/>
            <ac:spMk id="12" creationId="{D6368C1C-D9D6-D62F-3591-6FE08770AF33}"/>
          </ac:spMkLst>
        </pc:spChg>
      </pc:sldChg>
      <pc:sldChg chg="modSp">
        <pc:chgData name="Irena Krošl" userId="S::irenak@vsgt.si::6f871211-9d6e-4801-9f7a-49ad5e71b0eb" providerId="AD" clId="Web-{7F6793EB-ECBE-810D-97A9-527B1BC6E230}" dt="2026-01-06T13:15:42.424" v="220" actId="1076"/>
        <pc:sldMkLst>
          <pc:docMk/>
          <pc:sldMk cId="1873882425" sldId="6461"/>
        </pc:sldMkLst>
        <pc:spChg chg="mod">
          <ac:chgData name="Irena Krošl" userId="S::irenak@vsgt.si::6f871211-9d6e-4801-9f7a-49ad5e71b0eb" providerId="AD" clId="Web-{7F6793EB-ECBE-810D-97A9-527B1BC6E230}" dt="2026-01-06T13:15:26.596" v="218" actId="1076"/>
          <ac:spMkLst>
            <pc:docMk/>
            <pc:sldMk cId="1873882425" sldId="6461"/>
            <ac:spMk id="7" creationId="{F7E1ED92-0E52-1E63-0E95-0923D5E57CE7}"/>
          </ac:spMkLst>
        </pc:spChg>
        <pc:spChg chg="mod">
          <ac:chgData name="Irena Krošl" userId="S::irenak@vsgt.si::6f871211-9d6e-4801-9f7a-49ad5e71b0eb" providerId="AD" clId="Web-{7F6793EB-ECBE-810D-97A9-527B1BC6E230}" dt="2026-01-06T13:15:22.659" v="217" actId="14100"/>
          <ac:spMkLst>
            <pc:docMk/>
            <pc:sldMk cId="1873882425" sldId="6461"/>
            <ac:spMk id="10" creationId="{16F721C9-65C7-E923-6BAA-C6CF14949653}"/>
          </ac:spMkLst>
        </pc:spChg>
        <pc:spChg chg="mod">
          <ac:chgData name="Irena Krošl" userId="S::irenak@vsgt.si::6f871211-9d6e-4801-9f7a-49ad5e71b0eb" providerId="AD" clId="Web-{7F6793EB-ECBE-810D-97A9-527B1BC6E230}" dt="2026-01-06T13:15:42.424" v="220" actId="1076"/>
          <ac:spMkLst>
            <pc:docMk/>
            <pc:sldMk cId="1873882425" sldId="6461"/>
            <ac:spMk id="11" creationId="{9215EC7A-CD02-B202-0746-4949BFDD07FC}"/>
          </ac:spMkLst>
        </pc:spChg>
        <pc:cxnChg chg="mod">
          <ac:chgData name="Irena Krošl" userId="S::irenak@vsgt.si::6f871211-9d6e-4801-9f7a-49ad5e71b0eb" providerId="AD" clId="Web-{7F6793EB-ECBE-810D-97A9-527B1BC6E230}" dt="2026-01-06T13:15:32.268" v="219" actId="14100"/>
          <ac:cxnSpMkLst>
            <pc:docMk/>
            <pc:sldMk cId="1873882425" sldId="6461"/>
            <ac:cxnSpMk id="9" creationId="{3CD4D576-51DA-7EA1-715C-E63C74F8354E}"/>
          </ac:cxnSpMkLst>
        </pc:cxnChg>
      </pc:sldChg>
      <pc:sldChg chg="modSp">
        <pc:chgData name="Irena Krošl" userId="S::irenak@vsgt.si::6f871211-9d6e-4801-9f7a-49ad5e71b0eb" providerId="AD" clId="Web-{7F6793EB-ECBE-810D-97A9-527B1BC6E230}" dt="2026-01-06T12:49:35.092" v="0"/>
        <pc:sldMkLst>
          <pc:docMk/>
          <pc:sldMk cId="2925093511" sldId="7695"/>
        </pc:sldMkLst>
        <pc:spChg chg="mod">
          <ac:chgData name="Irena Krošl" userId="S::irenak@vsgt.si::6f871211-9d6e-4801-9f7a-49ad5e71b0eb" providerId="AD" clId="Web-{7F6793EB-ECBE-810D-97A9-527B1BC6E230}" dt="2026-01-06T12:49:35.092" v="0"/>
          <ac:spMkLst>
            <pc:docMk/>
            <pc:sldMk cId="2925093511" sldId="7695"/>
            <ac:spMk id="4" creationId="{DBE7B35A-8005-C91E-5654-96A2A0BFA34E}"/>
          </ac:spMkLst>
        </pc:spChg>
      </pc:sldChg>
      <pc:sldChg chg="modSp">
        <pc:chgData name="Irena Krošl" userId="S::irenak@vsgt.si::6f871211-9d6e-4801-9f7a-49ad5e71b0eb" providerId="AD" clId="Web-{7F6793EB-ECBE-810D-97A9-527B1BC6E230}" dt="2026-01-06T12:52:03.176" v="29" actId="20577"/>
        <pc:sldMkLst>
          <pc:docMk/>
          <pc:sldMk cId="648164715" sldId="7696"/>
        </pc:sldMkLst>
        <pc:spChg chg="mod">
          <ac:chgData name="Irena Krošl" userId="S::irenak@vsgt.si::6f871211-9d6e-4801-9f7a-49ad5e71b0eb" providerId="AD" clId="Web-{7F6793EB-ECBE-810D-97A9-527B1BC6E230}" dt="2026-01-06T12:50:45.874" v="16" actId="1076"/>
          <ac:spMkLst>
            <pc:docMk/>
            <pc:sldMk cId="648164715" sldId="7696"/>
            <ac:spMk id="6" creationId="{43D63E27-25D9-4919-8DFB-F33F333C3548}"/>
          </ac:spMkLst>
        </pc:spChg>
        <pc:spChg chg="mod">
          <ac:chgData name="Irena Krošl" userId="S::irenak@vsgt.si::6f871211-9d6e-4801-9f7a-49ad5e71b0eb" providerId="AD" clId="Web-{7F6793EB-ECBE-810D-97A9-527B1BC6E230}" dt="2026-01-06T12:50:48.764" v="17" actId="1076"/>
          <ac:spMkLst>
            <pc:docMk/>
            <pc:sldMk cId="648164715" sldId="7696"/>
            <ac:spMk id="7" creationId="{35332716-96CE-5898-5483-AC9370A46FAC}"/>
          </ac:spMkLst>
        </pc:spChg>
        <pc:spChg chg="mod">
          <ac:chgData name="Irena Krošl" userId="S::irenak@vsgt.si::6f871211-9d6e-4801-9f7a-49ad5e71b0eb" providerId="AD" clId="Web-{7F6793EB-ECBE-810D-97A9-527B1BC6E230}" dt="2026-01-06T12:51:35.392" v="22" actId="20577"/>
          <ac:spMkLst>
            <pc:docMk/>
            <pc:sldMk cId="648164715" sldId="7696"/>
            <ac:spMk id="9" creationId="{4F1B31DF-1CFE-D018-6B75-87CD9C17B018}"/>
          </ac:spMkLst>
        </pc:spChg>
        <pc:spChg chg="mod">
          <ac:chgData name="Irena Krošl" userId="S::irenak@vsgt.si::6f871211-9d6e-4801-9f7a-49ad5e71b0eb" providerId="AD" clId="Web-{7F6793EB-ECBE-810D-97A9-527B1BC6E230}" dt="2026-01-06T12:52:03.176" v="29" actId="20577"/>
          <ac:spMkLst>
            <pc:docMk/>
            <pc:sldMk cId="648164715" sldId="7696"/>
            <ac:spMk id="24" creationId="{4D648581-A9C4-E21D-00F8-7FCCE057E492}"/>
          </ac:spMkLst>
        </pc:spChg>
      </pc:sldChg>
      <pc:sldChg chg="modSp">
        <pc:chgData name="Irena Krošl" userId="S::irenak@vsgt.si::6f871211-9d6e-4801-9f7a-49ad5e71b0eb" providerId="AD" clId="Web-{7F6793EB-ECBE-810D-97A9-527B1BC6E230}" dt="2026-01-06T13:39:46.167" v="329" actId="20577"/>
        <pc:sldMkLst>
          <pc:docMk/>
          <pc:sldMk cId="2961207069" sldId="7702"/>
        </pc:sldMkLst>
        <pc:spChg chg="mod">
          <ac:chgData name="Irena Krošl" userId="S::irenak@vsgt.si::6f871211-9d6e-4801-9f7a-49ad5e71b0eb" providerId="AD" clId="Web-{7F6793EB-ECBE-810D-97A9-527B1BC6E230}" dt="2026-01-06T13:39:10.151" v="321" actId="20577"/>
          <ac:spMkLst>
            <pc:docMk/>
            <pc:sldMk cId="2961207069" sldId="7702"/>
            <ac:spMk id="14" creationId="{D038243F-8340-B1BF-D76B-D388040AA801}"/>
          </ac:spMkLst>
        </pc:spChg>
        <pc:spChg chg="mod">
          <ac:chgData name="Irena Krošl" userId="S::irenak@vsgt.si::6f871211-9d6e-4801-9f7a-49ad5e71b0eb" providerId="AD" clId="Web-{7F6793EB-ECBE-810D-97A9-527B1BC6E230}" dt="2026-01-06T13:39:23.605" v="325" actId="20577"/>
          <ac:spMkLst>
            <pc:docMk/>
            <pc:sldMk cId="2961207069" sldId="7702"/>
            <ac:spMk id="20" creationId="{87309097-978B-53F0-9645-81ED56C71056}"/>
          </ac:spMkLst>
        </pc:spChg>
        <pc:spChg chg="mod">
          <ac:chgData name="Irena Krošl" userId="S::irenak@vsgt.si::6f871211-9d6e-4801-9f7a-49ad5e71b0eb" providerId="AD" clId="Web-{7F6793EB-ECBE-810D-97A9-527B1BC6E230}" dt="2026-01-06T13:39:46.167" v="329" actId="20577"/>
          <ac:spMkLst>
            <pc:docMk/>
            <pc:sldMk cId="2961207069" sldId="7702"/>
            <ac:spMk id="54" creationId="{4065BC51-B524-FC95-B65C-14FE7E10D2B1}"/>
          </ac:spMkLst>
        </pc:spChg>
      </pc:sldChg>
      <pc:sldChg chg="modSp">
        <pc:chgData name="Irena Krošl" userId="S::irenak@vsgt.si::6f871211-9d6e-4801-9f7a-49ad5e71b0eb" providerId="AD" clId="Web-{7F6793EB-ECBE-810D-97A9-527B1BC6E230}" dt="2026-01-06T13:00:37.681" v="78" actId="20577"/>
        <pc:sldMkLst>
          <pc:docMk/>
          <pc:sldMk cId="1164802475" sldId="7732"/>
        </pc:sldMkLst>
        <pc:spChg chg="mod">
          <ac:chgData name="Irena Krošl" userId="S::irenak@vsgt.si::6f871211-9d6e-4801-9f7a-49ad5e71b0eb" providerId="AD" clId="Web-{7F6793EB-ECBE-810D-97A9-527B1BC6E230}" dt="2026-01-06T12:53:03.009" v="46" actId="1076"/>
          <ac:spMkLst>
            <pc:docMk/>
            <pc:sldMk cId="1164802475" sldId="7732"/>
            <ac:spMk id="2" creationId="{60EE4489-BED2-40C4-B487-666D244E48C7}"/>
          </ac:spMkLst>
        </pc:spChg>
        <pc:spChg chg="mod">
          <ac:chgData name="Irena Krošl" userId="S::irenak@vsgt.si::6f871211-9d6e-4801-9f7a-49ad5e71b0eb" providerId="AD" clId="Web-{7F6793EB-ECBE-810D-97A9-527B1BC6E230}" dt="2026-01-06T12:52:57.227" v="45" actId="20577"/>
          <ac:spMkLst>
            <pc:docMk/>
            <pc:sldMk cId="1164802475" sldId="7732"/>
            <ac:spMk id="9" creationId="{E0FA48AE-5BFE-CED5-38B9-5D6312B6B077}"/>
          </ac:spMkLst>
        </pc:spChg>
        <pc:spChg chg="mod">
          <ac:chgData name="Irena Krošl" userId="S::irenak@vsgt.si::6f871211-9d6e-4801-9f7a-49ad5e71b0eb" providerId="AD" clId="Web-{7F6793EB-ECBE-810D-97A9-527B1BC6E230}" dt="2026-01-06T12:53:30.745" v="50" actId="1076"/>
          <ac:spMkLst>
            <pc:docMk/>
            <pc:sldMk cId="1164802475" sldId="7732"/>
            <ac:spMk id="25" creationId="{8D450DFA-D326-43D0-9DF1-C765CEBB9981}"/>
          </ac:spMkLst>
        </pc:spChg>
        <pc:spChg chg="mod">
          <ac:chgData name="Irena Krošl" userId="S::irenak@vsgt.si::6f871211-9d6e-4801-9f7a-49ad5e71b0eb" providerId="AD" clId="Web-{7F6793EB-ECBE-810D-97A9-527B1BC6E230}" dt="2026-01-06T13:00:37.681" v="78" actId="20577"/>
          <ac:spMkLst>
            <pc:docMk/>
            <pc:sldMk cId="1164802475" sldId="7732"/>
            <ac:spMk id="26" creationId="{E692E126-A856-F0CE-FE52-EDEEF84A76E2}"/>
          </ac:spMkLst>
        </pc:spChg>
        <pc:spChg chg="mod">
          <ac:chgData name="Irena Krošl" userId="S::irenak@vsgt.si::6f871211-9d6e-4801-9f7a-49ad5e71b0eb" providerId="AD" clId="Web-{7F6793EB-ECBE-810D-97A9-527B1BC6E230}" dt="2026-01-06T12:54:08.669" v="52" actId="20577"/>
          <ac:spMkLst>
            <pc:docMk/>
            <pc:sldMk cId="1164802475" sldId="7732"/>
            <ac:spMk id="27" creationId="{71E24FF5-0447-4C0E-374E-FA093D1717F6}"/>
          </ac:spMkLst>
        </pc:spChg>
      </pc:sldChg>
      <pc:sldChg chg="modSp">
        <pc:chgData name="Irena Krošl" userId="S::irenak@vsgt.si::6f871211-9d6e-4801-9f7a-49ad5e71b0eb" providerId="AD" clId="Web-{7F6793EB-ECBE-810D-97A9-527B1BC6E230}" dt="2026-01-06T13:02:03.407" v="94" actId="20577"/>
        <pc:sldMkLst>
          <pc:docMk/>
          <pc:sldMk cId="461981686" sldId="7733"/>
        </pc:sldMkLst>
        <pc:spChg chg="mod">
          <ac:chgData name="Irena Krošl" userId="S::irenak@vsgt.si::6f871211-9d6e-4801-9f7a-49ad5e71b0eb" providerId="AD" clId="Web-{7F6793EB-ECBE-810D-97A9-527B1BC6E230}" dt="2026-01-06T13:02:03.407" v="94" actId="20577"/>
          <ac:spMkLst>
            <pc:docMk/>
            <pc:sldMk cId="461981686" sldId="7733"/>
            <ac:spMk id="8" creationId="{433F1DBA-D3E1-15F1-6EC0-3F287C47D176}"/>
          </ac:spMkLst>
        </pc:spChg>
        <pc:spChg chg="mod">
          <ac:chgData name="Irena Krošl" userId="S::irenak@vsgt.si::6f871211-9d6e-4801-9f7a-49ad5e71b0eb" providerId="AD" clId="Web-{7F6793EB-ECBE-810D-97A9-527B1BC6E230}" dt="2026-01-06T13:01:43.656" v="90" actId="14100"/>
          <ac:spMkLst>
            <pc:docMk/>
            <pc:sldMk cId="461981686" sldId="7733"/>
            <ac:spMk id="11" creationId="{6B14956A-4F2E-99B5-AB95-F513417A9178}"/>
          </ac:spMkLst>
        </pc:spChg>
      </pc:sldChg>
      <pc:sldChg chg="modSp">
        <pc:chgData name="Irena Krošl" userId="S::irenak@vsgt.si::6f871211-9d6e-4801-9f7a-49ad5e71b0eb" providerId="AD" clId="Web-{7F6793EB-ECBE-810D-97A9-527B1BC6E230}" dt="2026-01-06T13:01:10.106" v="81" actId="20577"/>
        <pc:sldMkLst>
          <pc:docMk/>
          <pc:sldMk cId="2587697110" sldId="7762"/>
        </pc:sldMkLst>
        <pc:spChg chg="mod">
          <ac:chgData name="Irena Krošl" userId="S::irenak@vsgt.si::6f871211-9d6e-4801-9f7a-49ad5e71b0eb" providerId="AD" clId="Web-{7F6793EB-ECBE-810D-97A9-527B1BC6E230}" dt="2026-01-06T13:00:40.338" v="79" actId="14100"/>
          <ac:spMkLst>
            <pc:docMk/>
            <pc:sldMk cId="2587697110" sldId="7762"/>
            <ac:spMk id="9" creationId="{A5A24460-EC5F-02A8-8BFB-622B40009261}"/>
          </ac:spMkLst>
        </pc:spChg>
        <pc:spChg chg="mod">
          <ac:chgData name="Irena Krošl" userId="S::irenak@vsgt.si::6f871211-9d6e-4801-9f7a-49ad5e71b0eb" providerId="AD" clId="Web-{7F6793EB-ECBE-810D-97A9-527B1BC6E230}" dt="2026-01-06T13:01:10.106" v="81" actId="20577"/>
          <ac:spMkLst>
            <pc:docMk/>
            <pc:sldMk cId="2587697110" sldId="7762"/>
            <ac:spMk id="11" creationId="{BB94895A-0A35-FF41-1465-D835B90448ED}"/>
          </ac:spMkLst>
        </pc:spChg>
      </pc:sldChg>
      <pc:sldChg chg="modSp">
        <pc:chgData name="Irena Krošl" userId="S::irenak@vsgt.si::6f871211-9d6e-4801-9f7a-49ad5e71b0eb" providerId="AD" clId="Web-{7F6793EB-ECBE-810D-97A9-527B1BC6E230}" dt="2026-01-06T12:50:13.202" v="12" actId="1076"/>
        <pc:sldMkLst>
          <pc:docMk/>
          <pc:sldMk cId="1721721080" sldId="7774"/>
        </pc:sldMkLst>
        <pc:spChg chg="mod">
          <ac:chgData name="Irena Krošl" userId="S::irenak@vsgt.si::6f871211-9d6e-4801-9f7a-49ad5e71b0eb" providerId="AD" clId="Web-{7F6793EB-ECBE-810D-97A9-527B1BC6E230}" dt="2026-01-06T12:50:13.202" v="12" actId="1076"/>
          <ac:spMkLst>
            <pc:docMk/>
            <pc:sldMk cId="1721721080" sldId="7774"/>
            <ac:spMk id="2" creationId="{BA477325-FD39-810A-DCCC-E2BC43119A96}"/>
          </ac:spMkLst>
        </pc:spChg>
      </pc:sldChg>
      <pc:sldChg chg="addSp delSp modSp">
        <pc:chgData name="Irena Krošl" userId="S::irenak@vsgt.si::6f871211-9d6e-4801-9f7a-49ad5e71b0eb" providerId="AD" clId="Web-{7F6793EB-ECBE-810D-97A9-527B1BC6E230}" dt="2026-01-06T12:52:38.476" v="38" actId="20577"/>
        <pc:sldMkLst>
          <pc:docMk/>
          <pc:sldMk cId="3801510155" sldId="7776"/>
        </pc:sldMkLst>
        <pc:spChg chg="mod">
          <ac:chgData name="Irena Krošl" userId="S::irenak@vsgt.si::6f871211-9d6e-4801-9f7a-49ad5e71b0eb" providerId="AD" clId="Web-{7F6793EB-ECBE-810D-97A9-527B1BC6E230}" dt="2026-01-06T12:52:38.476" v="38" actId="20577"/>
          <ac:spMkLst>
            <pc:docMk/>
            <pc:sldMk cId="3801510155" sldId="7776"/>
            <ac:spMk id="2" creationId="{BA477325-FD39-810A-DCCC-E2BC43119A96}"/>
          </ac:spMkLst>
        </pc:spChg>
        <pc:spChg chg="add del mod">
          <ac:chgData name="Irena Krošl" userId="S::irenak@vsgt.si::6f871211-9d6e-4801-9f7a-49ad5e71b0eb" providerId="AD" clId="Web-{7F6793EB-ECBE-810D-97A9-527B1BC6E230}" dt="2026-01-06T12:52:27.053" v="35" actId="20577"/>
          <ac:spMkLst>
            <pc:docMk/>
            <pc:sldMk cId="3801510155" sldId="7776"/>
            <ac:spMk id="3" creationId="{A9176FE3-F725-B493-6590-4D70990DBECD}"/>
          </ac:spMkLst>
        </pc:spChg>
        <pc:spChg chg="add del mod">
          <ac:chgData name="Irena Krošl" userId="S::irenak@vsgt.si::6f871211-9d6e-4801-9f7a-49ad5e71b0eb" providerId="AD" clId="Web-{7F6793EB-ECBE-810D-97A9-527B1BC6E230}" dt="2026-01-06T12:52:20.131" v="31"/>
          <ac:spMkLst>
            <pc:docMk/>
            <pc:sldMk cId="3801510155" sldId="7776"/>
            <ac:spMk id="7" creationId="{BCFB5A85-4151-EA0C-3C6D-41F030DD6118}"/>
          </ac:spMkLst>
        </pc:spChg>
      </pc:sldChg>
      <pc:sldChg chg="modSp">
        <pc:chgData name="Irena Krošl" userId="S::irenak@vsgt.si::6f871211-9d6e-4801-9f7a-49ad5e71b0eb" providerId="AD" clId="Web-{7F6793EB-ECBE-810D-97A9-527B1BC6E230}" dt="2026-01-06T13:01:39.609" v="89" actId="20577"/>
        <pc:sldMkLst>
          <pc:docMk/>
          <pc:sldMk cId="971900900" sldId="7777"/>
        </pc:sldMkLst>
        <pc:spChg chg="mod">
          <ac:chgData name="Irena Krošl" userId="S::irenak@vsgt.si::6f871211-9d6e-4801-9f7a-49ad5e71b0eb" providerId="AD" clId="Web-{7F6793EB-ECBE-810D-97A9-527B1BC6E230}" dt="2026-01-06T13:01:13.013" v="82" actId="14100"/>
          <ac:spMkLst>
            <pc:docMk/>
            <pc:sldMk cId="971900900" sldId="7777"/>
            <ac:spMk id="9" creationId="{77D15847-B827-783F-A9DA-4F65BF03A9E6}"/>
          </ac:spMkLst>
        </pc:spChg>
        <pc:spChg chg="mod">
          <ac:chgData name="Irena Krošl" userId="S::irenak@vsgt.si::6f871211-9d6e-4801-9f7a-49ad5e71b0eb" providerId="AD" clId="Web-{7F6793EB-ECBE-810D-97A9-527B1BC6E230}" dt="2026-01-06T13:01:39.609" v="89" actId="20577"/>
          <ac:spMkLst>
            <pc:docMk/>
            <pc:sldMk cId="971900900" sldId="7777"/>
            <ac:spMk id="11" creationId="{F22F7DA5-EBC6-E7AD-C4FB-08DB7B939256}"/>
          </ac:spMkLst>
        </pc:spChg>
      </pc:sldChg>
      <pc:sldChg chg="modSp">
        <pc:chgData name="Irena Krošl" userId="S::irenak@vsgt.si::6f871211-9d6e-4801-9f7a-49ad5e71b0eb" providerId="AD" clId="Web-{7F6793EB-ECBE-810D-97A9-527B1BC6E230}" dt="2026-01-06T13:02:26.268" v="102" actId="14100"/>
        <pc:sldMkLst>
          <pc:docMk/>
          <pc:sldMk cId="1255195423" sldId="7778"/>
        </pc:sldMkLst>
        <pc:spChg chg="mod">
          <ac:chgData name="Irena Krošl" userId="S::irenak@vsgt.si::6f871211-9d6e-4801-9f7a-49ad5e71b0eb" providerId="AD" clId="Web-{7F6793EB-ECBE-810D-97A9-527B1BC6E230}" dt="2026-01-06T13:02:26.268" v="102" actId="14100"/>
          <ac:spMkLst>
            <pc:docMk/>
            <pc:sldMk cId="1255195423" sldId="7778"/>
            <ac:spMk id="8" creationId="{68FBDB0A-82E9-4AF6-4A09-7B9E3D9D6DD0}"/>
          </ac:spMkLst>
        </pc:spChg>
        <pc:spChg chg="mod">
          <ac:chgData name="Irena Krošl" userId="S::irenak@vsgt.si::6f871211-9d6e-4801-9f7a-49ad5e71b0eb" providerId="AD" clId="Web-{7F6793EB-ECBE-810D-97A9-527B1BC6E230}" dt="2026-01-06T13:02:11.454" v="96" actId="14100"/>
          <ac:spMkLst>
            <pc:docMk/>
            <pc:sldMk cId="1255195423" sldId="7778"/>
            <ac:spMk id="11" creationId="{78CB47E5-71C5-7A25-01F7-31B74D982373}"/>
          </ac:spMkLst>
        </pc:spChg>
      </pc:sldChg>
      <pc:sldChg chg="modSp">
        <pc:chgData name="Irena Krošl" userId="S::irenak@vsgt.si::6f871211-9d6e-4801-9f7a-49ad5e71b0eb" providerId="AD" clId="Web-{7F6793EB-ECBE-810D-97A9-527B1BC6E230}" dt="2026-01-06T13:03:01.676" v="109" actId="20577"/>
        <pc:sldMkLst>
          <pc:docMk/>
          <pc:sldMk cId="3813614794" sldId="7779"/>
        </pc:sldMkLst>
        <pc:spChg chg="mod">
          <ac:chgData name="Irena Krošl" userId="S::irenak@vsgt.si::6f871211-9d6e-4801-9f7a-49ad5e71b0eb" providerId="AD" clId="Web-{7F6793EB-ECBE-810D-97A9-527B1BC6E230}" dt="2026-01-06T13:03:01.676" v="109" actId="20577"/>
          <ac:spMkLst>
            <pc:docMk/>
            <pc:sldMk cId="3813614794" sldId="7779"/>
            <ac:spMk id="8" creationId="{210ACDDA-3BF4-2181-3E0B-EE731ABDA706}"/>
          </ac:spMkLst>
        </pc:spChg>
        <pc:spChg chg="mod">
          <ac:chgData name="Irena Krošl" userId="S::irenak@vsgt.si::6f871211-9d6e-4801-9f7a-49ad5e71b0eb" providerId="AD" clId="Web-{7F6793EB-ECBE-810D-97A9-527B1BC6E230}" dt="2026-01-06T13:02:39.347" v="103" actId="14100"/>
          <ac:spMkLst>
            <pc:docMk/>
            <pc:sldMk cId="3813614794" sldId="7779"/>
            <ac:spMk id="11" creationId="{7E52B4E8-F195-F91E-3B43-B3F429188075}"/>
          </ac:spMkLst>
        </pc:spChg>
      </pc:sldChg>
      <pc:sldChg chg="modSp">
        <pc:chgData name="Irena Krošl" userId="S::irenak@vsgt.si::6f871211-9d6e-4801-9f7a-49ad5e71b0eb" providerId="AD" clId="Web-{7F6793EB-ECBE-810D-97A9-527B1BC6E230}" dt="2026-01-06T13:03:21.348" v="113" actId="20577"/>
        <pc:sldMkLst>
          <pc:docMk/>
          <pc:sldMk cId="3133745623" sldId="7780"/>
        </pc:sldMkLst>
        <pc:spChg chg="mod">
          <ac:chgData name="Irena Krošl" userId="S::irenak@vsgt.si::6f871211-9d6e-4801-9f7a-49ad5e71b0eb" providerId="AD" clId="Web-{7F6793EB-ECBE-810D-97A9-527B1BC6E230}" dt="2026-01-06T13:03:21.348" v="113" actId="20577"/>
          <ac:spMkLst>
            <pc:docMk/>
            <pc:sldMk cId="3133745623" sldId="7780"/>
            <ac:spMk id="8" creationId="{3049A46D-2B75-CDA3-0CDD-4FCFF2F7712C}"/>
          </ac:spMkLst>
        </pc:spChg>
        <pc:spChg chg="mod">
          <ac:chgData name="Irena Krošl" userId="S::irenak@vsgt.si::6f871211-9d6e-4801-9f7a-49ad5e71b0eb" providerId="AD" clId="Web-{7F6793EB-ECBE-810D-97A9-527B1BC6E230}" dt="2026-01-06T13:03:05.238" v="110" actId="14100"/>
          <ac:spMkLst>
            <pc:docMk/>
            <pc:sldMk cId="3133745623" sldId="7780"/>
            <ac:spMk id="11" creationId="{7918DC37-380B-0FFF-369F-1A052AB6A091}"/>
          </ac:spMkLst>
        </pc:spChg>
      </pc:sldChg>
      <pc:sldChg chg="modSp">
        <pc:chgData name="Irena Krošl" userId="S::irenak@vsgt.si::6f871211-9d6e-4801-9f7a-49ad5e71b0eb" providerId="AD" clId="Web-{7F6793EB-ECBE-810D-97A9-527B1BC6E230}" dt="2026-01-06T12:49:35.092" v="0"/>
        <pc:sldMkLst>
          <pc:docMk/>
          <pc:sldMk cId="3823705933" sldId="7810"/>
        </pc:sldMkLst>
        <pc:spChg chg="mod">
          <ac:chgData name="Irena Krošl" userId="S::irenak@vsgt.si::6f871211-9d6e-4801-9f7a-49ad5e71b0eb" providerId="AD" clId="Web-{7F6793EB-ECBE-810D-97A9-527B1BC6E230}" dt="2026-01-06T12:49:35.092" v="0"/>
          <ac:spMkLst>
            <pc:docMk/>
            <pc:sldMk cId="3823705933" sldId="7810"/>
            <ac:spMk id="4" creationId="{BA9102F0-F3DE-CB6E-1E6D-EBA64EB77B8E}"/>
          </ac:spMkLst>
        </pc:spChg>
      </pc:sldChg>
      <pc:sldChg chg="modSp">
        <pc:chgData name="Irena Krošl" userId="S::irenak@vsgt.si::6f871211-9d6e-4801-9f7a-49ad5e71b0eb" providerId="AD" clId="Web-{7F6793EB-ECBE-810D-97A9-527B1BC6E230}" dt="2026-01-06T13:09:35.027" v="157" actId="1076"/>
        <pc:sldMkLst>
          <pc:docMk/>
          <pc:sldMk cId="3984304458" sldId="7812"/>
        </pc:sldMkLst>
        <pc:spChg chg="mod">
          <ac:chgData name="Irena Krošl" userId="S::irenak@vsgt.si::6f871211-9d6e-4801-9f7a-49ad5e71b0eb" providerId="AD" clId="Web-{7F6793EB-ECBE-810D-97A9-527B1BC6E230}" dt="2026-01-06T13:09:35.027" v="157" actId="1076"/>
          <ac:spMkLst>
            <pc:docMk/>
            <pc:sldMk cId="3984304458" sldId="7812"/>
            <ac:spMk id="4" creationId="{A967C370-516D-A378-FBAB-351283AC93C9}"/>
          </ac:spMkLst>
        </pc:spChg>
        <pc:spChg chg="mod">
          <ac:chgData name="Irena Krošl" userId="S::irenak@vsgt.si::6f871211-9d6e-4801-9f7a-49ad5e71b0eb" providerId="AD" clId="Web-{7F6793EB-ECBE-810D-97A9-527B1BC6E230}" dt="2026-01-06T12:49:35.092" v="0"/>
          <ac:spMkLst>
            <pc:docMk/>
            <pc:sldMk cId="3984304458" sldId="7812"/>
            <ac:spMk id="5" creationId="{EAF0BCB2-97E5-BCC9-E184-24B9956D3D48}"/>
          </ac:spMkLst>
        </pc:spChg>
      </pc:sldChg>
      <pc:sldChg chg="modSp">
        <pc:chgData name="Irena Krošl" userId="S::irenak@vsgt.si::6f871211-9d6e-4801-9f7a-49ad5e71b0eb" providerId="AD" clId="Web-{7F6793EB-ECBE-810D-97A9-527B1BC6E230}" dt="2026-01-06T13:11:28.436" v="167" actId="20577"/>
        <pc:sldMkLst>
          <pc:docMk/>
          <pc:sldMk cId="2306951370" sldId="7813"/>
        </pc:sldMkLst>
        <pc:spChg chg="mod">
          <ac:chgData name="Irena Krošl" userId="S::irenak@vsgt.si::6f871211-9d6e-4801-9f7a-49ad5e71b0eb" providerId="AD" clId="Web-{7F6793EB-ECBE-810D-97A9-527B1BC6E230}" dt="2026-01-06T13:10:48.686" v="165" actId="1076"/>
          <ac:spMkLst>
            <pc:docMk/>
            <pc:sldMk cId="2306951370" sldId="7813"/>
            <ac:spMk id="4" creationId="{AB99B5CF-4496-26DE-652A-6CE6FFE8FEF2}"/>
          </ac:spMkLst>
        </pc:spChg>
        <pc:spChg chg="mod">
          <ac:chgData name="Irena Krošl" userId="S::irenak@vsgt.si::6f871211-9d6e-4801-9f7a-49ad5e71b0eb" providerId="AD" clId="Web-{7F6793EB-ECBE-810D-97A9-527B1BC6E230}" dt="2026-01-06T13:11:28.436" v="167" actId="20577"/>
          <ac:spMkLst>
            <pc:docMk/>
            <pc:sldMk cId="2306951370" sldId="7813"/>
            <ac:spMk id="5" creationId="{7513CCC9-F3EB-D07C-96D9-35A610A850DD}"/>
          </ac:spMkLst>
        </pc:spChg>
        <pc:spChg chg="mod">
          <ac:chgData name="Irena Krošl" userId="S::irenak@vsgt.si::6f871211-9d6e-4801-9f7a-49ad5e71b0eb" providerId="AD" clId="Web-{7F6793EB-ECBE-810D-97A9-527B1BC6E230}" dt="2026-01-06T13:10:46.420" v="164" actId="1076"/>
          <ac:spMkLst>
            <pc:docMk/>
            <pc:sldMk cId="2306951370" sldId="7813"/>
            <ac:spMk id="9" creationId="{6B93F393-B21F-2062-B81A-CF7BEB010C82}"/>
          </ac:spMkLst>
        </pc:spChg>
        <pc:picChg chg="mod">
          <ac:chgData name="Irena Krošl" userId="S::irenak@vsgt.si::6f871211-9d6e-4801-9f7a-49ad5e71b0eb" providerId="AD" clId="Web-{7F6793EB-ECBE-810D-97A9-527B1BC6E230}" dt="2026-01-06T13:10:33.091" v="160" actId="1076"/>
          <ac:picMkLst>
            <pc:docMk/>
            <pc:sldMk cId="2306951370" sldId="7813"/>
            <ac:picMk id="13" creationId="{C6B0E933-1555-5395-E46A-F0C1160FD5E2}"/>
          </ac:picMkLst>
        </pc:picChg>
        <pc:cxnChg chg="mod">
          <ac:chgData name="Irena Krošl" userId="S::irenak@vsgt.si::6f871211-9d6e-4801-9f7a-49ad5e71b0eb" providerId="AD" clId="Web-{7F6793EB-ECBE-810D-97A9-527B1BC6E230}" dt="2026-01-06T13:10:43.904" v="163" actId="1076"/>
          <ac:cxnSpMkLst>
            <pc:docMk/>
            <pc:sldMk cId="2306951370" sldId="7813"/>
            <ac:cxnSpMk id="10" creationId="{22989568-67CB-604C-E888-036C6505C2CB}"/>
          </ac:cxnSpMkLst>
        </pc:cxnChg>
      </pc:sldChg>
      <pc:sldChg chg="modSp">
        <pc:chgData name="Irena Krošl" userId="S::irenak@vsgt.si::6f871211-9d6e-4801-9f7a-49ad5e71b0eb" providerId="AD" clId="Web-{7F6793EB-ECBE-810D-97A9-527B1BC6E230}" dt="2026-01-06T13:37:40.166" v="300" actId="20577"/>
        <pc:sldMkLst>
          <pc:docMk/>
          <pc:sldMk cId="2054698152" sldId="7818"/>
        </pc:sldMkLst>
        <pc:spChg chg="mod">
          <ac:chgData name="Irena Krošl" userId="S::irenak@vsgt.si::6f871211-9d6e-4801-9f7a-49ad5e71b0eb" providerId="AD" clId="Web-{7F6793EB-ECBE-810D-97A9-527B1BC6E230}" dt="2026-01-06T13:37:40.166" v="300" actId="20577"/>
          <ac:spMkLst>
            <pc:docMk/>
            <pc:sldMk cId="2054698152" sldId="7818"/>
            <ac:spMk id="3" creationId="{B77E17EE-4271-DC79-9742-762CB9B3BAAC}"/>
          </ac:spMkLst>
        </pc:spChg>
      </pc:sldChg>
      <pc:sldChg chg="modSp">
        <pc:chgData name="Irena Krošl" userId="S::irenak@vsgt.si::6f871211-9d6e-4801-9f7a-49ad5e71b0eb" providerId="AD" clId="Web-{7F6793EB-ECBE-810D-97A9-527B1BC6E230}" dt="2026-01-06T13:06:05.165" v="150" actId="1076"/>
        <pc:sldMkLst>
          <pc:docMk/>
          <pc:sldMk cId="4008714731" sldId="7820"/>
        </pc:sldMkLst>
        <pc:spChg chg="mod">
          <ac:chgData name="Irena Krošl" userId="S::irenak@vsgt.si::6f871211-9d6e-4801-9f7a-49ad5e71b0eb" providerId="AD" clId="Web-{7F6793EB-ECBE-810D-97A9-527B1BC6E230}" dt="2026-01-06T13:06:03.227" v="149" actId="1076"/>
          <ac:spMkLst>
            <pc:docMk/>
            <pc:sldMk cId="4008714731" sldId="7820"/>
            <ac:spMk id="8" creationId="{FDD53C6B-D0EB-B5C1-FC02-4297F12795BF}"/>
          </ac:spMkLst>
        </pc:spChg>
        <pc:spChg chg="mod">
          <ac:chgData name="Irena Krošl" userId="S::irenak@vsgt.si::6f871211-9d6e-4801-9f7a-49ad5e71b0eb" providerId="AD" clId="Web-{7F6793EB-ECBE-810D-97A9-527B1BC6E230}" dt="2026-01-06T13:06:05.165" v="150" actId="1076"/>
          <ac:spMkLst>
            <pc:docMk/>
            <pc:sldMk cId="4008714731" sldId="7820"/>
            <ac:spMk id="15" creationId="{D80316DC-D3D7-7804-6E4D-DFBE86FD1539}"/>
          </ac:spMkLst>
        </pc:spChg>
      </pc:sldChg>
      <pc:sldChg chg="modSp">
        <pc:chgData name="Irena Krošl" userId="S::irenak@vsgt.si::6f871211-9d6e-4801-9f7a-49ad5e71b0eb" providerId="AD" clId="Web-{7F6793EB-ECBE-810D-97A9-527B1BC6E230}" dt="2026-01-06T13:15:06.752" v="214" actId="1076"/>
        <pc:sldMkLst>
          <pc:docMk/>
          <pc:sldMk cId="3025311771" sldId="7821"/>
        </pc:sldMkLst>
        <pc:picChg chg="mod">
          <ac:chgData name="Irena Krošl" userId="S::irenak@vsgt.si::6f871211-9d6e-4801-9f7a-49ad5e71b0eb" providerId="AD" clId="Web-{7F6793EB-ECBE-810D-97A9-527B1BC6E230}" dt="2026-01-06T13:15:06.752" v="214" actId="1076"/>
          <ac:picMkLst>
            <pc:docMk/>
            <pc:sldMk cId="3025311771" sldId="7821"/>
            <ac:picMk id="6" creationId="{37554670-24F8-9FAD-8370-12406884F0AB}"/>
          </ac:picMkLst>
        </pc:picChg>
      </pc:sldChg>
      <pc:sldChg chg="modSp">
        <pc:chgData name="Irena Krošl" userId="S::irenak@vsgt.si::6f871211-9d6e-4801-9f7a-49ad5e71b0eb" providerId="AD" clId="Web-{7F6793EB-ECBE-810D-97A9-527B1BC6E230}" dt="2026-01-06T13:19:58.698" v="245" actId="20577"/>
        <pc:sldMkLst>
          <pc:docMk/>
          <pc:sldMk cId="1898698121" sldId="7826"/>
        </pc:sldMkLst>
        <pc:spChg chg="mod">
          <ac:chgData name="Irena Krošl" userId="S::irenak@vsgt.si::6f871211-9d6e-4801-9f7a-49ad5e71b0eb" providerId="AD" clId="Web-{7F6793EB-ECBE-810D-97A9-527B1BC6E230}" dt="2026-01-06T13:19:58.698" v="245" actId="20577"/>
          <ac:spMkLst>
            <pc:docMk/>
            <pc:sldMk cId="1898698121" sldId="7826"/>
            <ac:spMk id="3" creationId="{277FDAD7-5CFF-7EF4-5A64-320049ADEA9B}"/>
          </ac:spMkLst>
        </pc:spChg>
        <pc:spChg chg="mod">
          <ac:chgData name="Irena Krošl" userId="S::irenak@vsgt.si::6f871211-9d6e-4801-9f7a-49ad5e71b0eb" providerId="AD" clId="Web-{7F6793EB-ECBE-810D-97A9-527B1BC6E230}" dt="2026-01-06T13:19:04.368" v="237" actId="1076"/>
          <ac:spMkLst>
            <pc:docMk/>
            <pc:sldMk cId="1898698121" sldId="7826"/>
            <ac:spMk id="16" creationId="{C15149FC-9986-7DC9-98A4-F8ED7B4A4296}"/>
          </ac:spMkLst>
        </pc:spChg>
      </pc:sldChg>
      <pc:sldChg chg="modSp">
        <pc:chgData name="Irena Krošl" userId="S::irenak@vsgt.si::6f871211-9d6e-4801-9f7a-49ad5e71b0eb" providerId="AD" clId="Web-{7F6793EB-ECBE-810D-97A9-527B1BC6E230}" dt="2026-01-06T13:03:48.146" v="117" actId="14100"/>
        <pc:sldMkLst>
          <pc:docMk/>
          <pc:sldMk cId="1326477145" sldId="7827"/>
        </pc:sldMkLst>
        <pc:spChg chg="mod">
          <ac:chgData name="Irena Krošl" userId="S::irenak@vsgt.si::6f871211-9d6e-4801-9f7a-49ad5e71b0eb" providerId="AD" clId="Web-{7F6793EB-ECBE-810D-97A9-527B1BC6E230}" dt="2026-01-06T13:03:48.146" v="117" actId="14100"/>
          <ac:spMkLst>
            <pc:docMk/>
            <pc:sldMk cId="1326477145" sldId="7827"/>
            <ac:spMk id="4" creationId="{05390A09-8C8D-4886-3A99-7B2B325F180E}"/>
          </ac:spMkLst>
        </pc:spChg>
      </pc:sldChg>
      <pc:sldChg chg="modSp">
        <pc:chgData name="Irena Krošl" userId="S::irenak@vsgt.si::6f871211-9d6e-4801-9f7a-49ad5e71b0eb" providerId="AD" clId="Web-{7F6793EB-ECBE-810D-97A9-527B1BC6E230}" dt="2026-01-06T13:03:31.177" v="115" actId="1076"/>
        <pc:sldMkLst>
          <pc:docMk/>
          <pc:sldMk cId="2420806058" sldId="7828"/>
        </pc:sldMkLst>
        <pc:spChg chg="mod">
          <ac:chgData name="Irena Krošl" userId="S::irenak@vsgt.si::6f871211-9d6e-4801-9f7a-49ad5e71b0eb" providerId="AD" clId="Web-{7F6793EB-ECBE-810D-97A9-527B1BC6E230}" dt="2026-01-06T13:03:31.177" v="115" actId="1076"/>
          <ac:spMkLst>
            <pc:docMk/>
            <pc:sldMk cId="2420806058" sldId="7828"/>
            <ac:spMk id="4" creationId="{9862BC07-5394-0A22-B15A-F8E6041B0287}"/>
          </ac:spMkLst>
        </pc:spChg>
        <pc:spChg chg="mod">
          <ac:chgData name="Irena Krošl" userId="S::irenak@vsgt.si::6f871211-9d6e-4801-9f7a-49ad5e71b0eb" providerId="AD" clId="Web-{7F6793EB-ECBE-810D-97A9-527B1BC6E230}" dt="2026-01-06T13:03:28.958" v="114" actId="1076"/>
          <ac:spMkLst>
            <pc:docMk/>
            <pc:sldMk cId="2420806058" sldId="7828"/>
            <ac:spMk id="7" creationId="{2ACEA0ED-B006-5B3D-ECC4-3C3C8874799E}"/>
          </ac:spMkLst>
        </pc:spChg>
      </pc:sldChg>
      <pc:sldChg chg="modSp">
        <pc:chgData name="Irena Krošl" userId="S::irenak@vsgt.si::6f871211-9d6e-4801-9f7a-49ad5e71b0eb" providerId="AD" clId="Web-{7F6793EB-ECBE-810D-97A9-527B1BC6E230}" dt="2026-01-06T13:05:55.852" v="148" actId="20577"/>
        <pc:sldMkLst>
          <pc:docMk/>
          <pc:sldMk cId="2682339033" sldId="7832"/>
        </pc:sldMkLst>
        <pc:spChg chg="mod">
          <ac:chgData name="Irena Krošl" userId="S::irenak@vsgt.si::6f871211-9d6e-4801-9f7a-49ad5e71b0eb" providerId="AD" clId="Web-{7F6793EB-ECBE-810D-97A9-527B1BC6E230}" dt="2026-01-06T13:05:55.852" v="148" actId="20577"/>
          <ac:spMkLst>
            <pc:docMk/>
            <pc:sldMk cId="2682339033" sldId="7832"/>
            <ac:spMk id="3" creationId="{7E1024FE-19E7-D411-B853-EA91429CFBC4}"/>
          </ac:spMkLst>
        </pc:spChg>
        <pc:spChg chg="mod">
          <ac:chgData name="Irena Krošl" userId="S::irenak@vsgt.si::6f871211-9d6e-4801-9f7a-49ad5e71b0eb" providerId="AD" clId="Web-{7F6793EB-ECBE-810D-97A9-527B1BC6E230}" dt="2026-01-06T13:04:46.866" v="127" actId="1076"/>
          <ac:spMkLst>
            <pc:docMk/>
            <pc:sldMk cId="2682339033" sldId="7832"/>
            <ac:spMk id="17" creationId="{A25519D3-1667-DD9B-0CED-71FDE8BB92F3}"/>
          </ac:spMkLst>
        </pc:spChg>
        <pc:picChg chg="mod">
          <ac:chgData name="Irena Krošl" userId="S::irenak@vsgt.si::6f871211-9d6e-4801-9f7a-49ad5e71b0eb" providerId="AD" clId="Web-{7F6793EB-ECBE-810D-97A9-527B1BC6E230}" dt="2026-01-06T13:04:43.710" v="126" actId="1076"/>
          <ac:picMkLst>
            <pc:docMk/>
            <pc:sldMk cId="2682339033" sldId="7832"/>
            <ac:picMk id="6" creationId="{368DD797-FBA0-7E3A-1F70-9A334F59B724}"/>
          </ac:picMkLst>
        </pc:picChg>
      </pc:sldChg>
      <pc:sldChg chg="modSp">
        <pc:chgData name="Irena Krošl" userId="S::irenak@vsgt.si::6f871211-9d6e-4801-9f7a-49ad5e71b0eb" providerId="AD" clId="Web-{7F6793EB-ECBE-810D-97A9-527B1BC6E230}" dt="2026-01-06T13:04:18.678" v="124" actId="20577"/>
        <pc:sldMkLst>
          <pc:docMk/>
          <pc:sldMk cId="2680576778" sldId="7837"/>
        </pc:sldMkLst>
        <pc:spChg chg="mod">
          <ac:chgData name="Irena Krošl" userId="S::irenak@vsgt.si::6f871211-9d6e-4801-9f7a-49ad5e71b0eb" providerId="AD" clId="Web-{7F6793EB-ECBE-810D-97A9-527B1BC6E230}" dt="2026-01-06T13:04:18.678" v="124" actId="20577"/>
          <ac:spMkLst>
            <pc:docMk/>
            <pc:sldMk cId="2680576778" sldId="7837"/>
            <ac:spMk id="8" creationId="{384AB162-69DA-BDDC-BB66-BE3FCE00555F}"/>
          </ac:spMkLst>
        </pc:spChg>
        <pc:spChg chg="mod">
          <ac:chgData name="Irena Krošl" userId="S::irenak@vsgt.si::6f871211-9d6e-4801-9f7a-49ad5e71b0eb" providerId="AD" clId="Web-{7F6793EB-ECBE-810D-97A9-527B1BC6E230}" dt="2026-01-06T12:49:35.092" v="0"/>
          <ac:spMkLst>
            <pc:docMk/>
            <pc:sldMk cId="2680576778" sldId="7837"/>
            <ac:spMk id="17" creationId="{EC261F30-0DE2-C698-340C-0632DC7345C1}"/>
          </ac:spMkLst>
        </pc:spChg>
      </pc:sldChg>
      <pc:sldChg chg="modSp">
        <pc:chgData name="Irena Krošl" userId="S::irenak@vsgt.si::6f871211-9d6e-4801-9f7a-49ad5e71b0eb" providerId="AD" clId="Web-{7F6793EB-ECBE-810D-97A9-527B1BC6E230}" dt="2026-01-06T13:07:52.650" v="153" actId="14100"/>
        <pc:sldMkLst>
          <pc:docMk/>
          <pc:sldMk cId="125164667" sldId="7838"/>
        </pc:sldMkLst>
        <pc:spChg chg="mod">
          <ac:chgData name="Irena Krošl" userId="S::irenak@vsgt.si::6f871211-9d6e-4801-9f7a-49ad5e71b0eb" providerId="AD" clId="Web-{7F6793EB-ECBE-810D-97A9-527B1BC6E230}" dt="2026-01-06T13:07:52.650" v="153" actId="14100"/>
          <ac:spMkLst>
            <pc:docMk/>
            <pc:sldMk cId="125164667" sldId="7838"/>
            <ac:spMk id="4" creationId="{A7931646-13EE-1D1D-D577-AE4C30877861}"/>
          </ac:spMkLst>
        </pc:spChg>
        <pc:picChg chg="mod">
          <ac:chgData name="Irena Krošl" userId="S::irenak@vsgt.si::6f871211-9d6e-4801-9f7a-49ad5e71b0eb" providerId="AD" clId="Web-{7F6793EB-ECBE-810D-97A9-527B1BC6E230}" dt="2026-01-06T13:07:41.150" v="152" actId="1076"/>
          <ac:picMkLst>
            <pc:docMk/>
            <pc:sldMk cId="125164667" sldId="7838"/>
            <ac:picMk id="2" creationId="{19295679-265A-4B36-2CBE-5A6C9A1D3A4E}"/>
          </ac:picMkLst>
        </pc:picChg>
      </pc:sldChg>
      <pc:sldChg chg="modSp">
        <pc:chgData name="Irena Krošl" userId="S::irenak@vsgt.si::6f871211-9d6e-4801-9f7a-49ad5e71b0eb" providerId="AD" clId="Web-{7F6793EB-ECBE-810D-97A9-527B1BC6E230}" dt="2026-01-06T13:08:50.604" v="156" actId="14100"/>
        <pc:sldMkLst>
          <pc:docMk/>
          <pc:sldMk cId="2461136090" sldId="7839"/>
        </pc:sldMkLst>
        <pc:spChg chg="mod">
          <ac:chgData name="Irena Krošl" userId="S::irenak@vsgt.si::6f871211-9d6e-4801-9f7a-49ad5e71b0eb" providerId="AD" clId="Web-{7F6793EB-ECBE-810D-97A9-527B1BC6E230}" dt="2026-01-06T13:08:50.604" v="156" actId="14100"/>
          <ac:spMkLst>
            <pc:docMk/>
            <pc:sldMk cId="2461136090" sldId="7839"/>
            <ac:spMk id="4" creationId="{C52CC127-C8F0-0027-863E-F93044123B75}"/>
          </ac:spMkLst>
        </pc:spChg>
        <pc:picChg chg="mod">
          <ac:chgData name="Irena Krošl" userId="S::irenak@vsgt.si::6f871211-9d6e-4801-9f7a-49ad5e71b0eb" providerId="AD" clId="Web-{7F6793EB-ECBE-810D-97A9-527B1BC6E230}" dt="2026-01-06T13:08:43.979" v="154" actId="1076"/>
          <ac:picMkLst>
            <pc:docMk/>
            <pc:sldMk cId="2461136090" sldId="7839"/>
            <ac:picMk id="2" creationId="{3A37E080-4972-3F55-D747-1D52D1E76F3B}"/>
          </ac:picMkLst>
        </pc:picChg>
      </pc:sldChg>
      <pc:sldChg chg="modSp">
        <pc:chgData name="Irena Krošl" userId="S::irenak@vsgt.si::6f871211-9d6e-4801-9f7a-49ad5e71b0eb" providerId="AD" clId="Web-{7F6793EB-ECBE-810D-97A9-527B1BC6E230}" dt="2026-01-06T13:09:55.856" v="158" actId="14100"/>
        <pc:sldMkLst>
          <pc:docMk/>
          <pc:sldMk cId="2383967821" sldId="7840"/>
        </pc:sldMkLst>
        <pc:picChg chg="mod">
          <ac:chgData name="Irena Krošl" userId="S::irenak@vsgt.si::6f871211-9d6e-4801-9f7a-49ad5e71b0eb" providerId="AD" clId="Web-{7F6793EB-ECBE-810D-97A9-527B1BC6E230}" dt="2026-01-06T13:09:55.856" v="158" actId="14100"/>
          <ac:picMkLst>
            <pc:docMk/>
            <pc:sldMk cId="2383967821" sldId="7840"/>
            <ac:picMk id="6" creationId="{F64DFB52-88BE-CCE0-E0F3-B3D7E15FB45F}"/>
          </ac:picMkLst>
        </pc:picChg>
      </pc:sldChg>
      <pc:sldChg chg="modSp">
        <pc:chgData name="Irena Krošl" userId="S::irenak@vsgt.si::6f871211-9d6e-4801-9f7a-49ad5e71b0eb" providerId="AD" clId="Web-{7F6793EB-ECBE-810D-97A9-527B1BC6E230}" dt="2026-01-06T13:16:09.237" v="224" actId="1076"/>
        <pc:sldMkLst>
          <pc:docMk/>
          <pc:sldMk cId="2605854611" sldId="7845"/>
        </pc:sldMkLst>
        <pc:spChg chg="mod">
          <ac:chgData name="Irena Krošl" userId="S::irenak@vsgt.si::6f871211-9d6e-4801-9f7a-49ad5e71b0eb" providerId="AD" clId="Web-{7F6793EB-ECBE-810D-97A9-527B1BC6E230}" dt="2026-01-06T13:16:06.284" v="223" actId="14100"/>
          <ac:spMkLst>
            <pc:docMk/>
            <pc:sldMk cId="2605854611" sldId="7845"/>
            <ac:spMk id="4" creationId="{BA9102F0-F3DE-CB6E-1E6D-EBA64EB77B8E}"/>
          </ac:spMkLst>
        </pc:spChg>
        <pc:spChg chg="mod">
          <ac:chgData name="Irena Krošl" userId="S::irenak@vsgt.si::6f871211-9d6e-4801-9f7a-49ad5e71b0eb" providerId="AD" clId="Web-{7F6793EB-ECBE-810D-97A9-527B1BC6E230}" dt="2026-01-06T13:16:09.237" v="224" actId="1076"/>
          <ac:spMkLst>
            <pc:docMk/>
            <pc:sldMk cId="2605854611" sldId="7845"/>
            <ac:spMk id="7" creationId="{86D72953-939E-2EE5-3603-AC209AEA3BB4}"/>
          </ac:spMkLst>
        </pc:spChg>
      </pc:sldChg>
      <pc:sldChg chg="modSp">
        <pc:chgData name="Irena Krošl" userId="S::irenak@vsgt.si::6f871211-9d6e-4801-9f7a-49ad5e71b0eb" providerId="AD" clId="Web-{7F6793EB-ECBE-810D-97A9-527B1BC6E230}" dt="2026-01-06T13:12:20.453" v="180" actId="20577"/>
        <pc:sldMkLst>
          <pc:docMk/>
          <pc:sldMk cId="887381340" sldId="7846"/>
        </pc:sldMkLst>
        <pc:spChg chg="mod">
          <ac:chgData name="Irena Krošl" userId="S::irenak@vsgt.si::6f871211-9d6e-4801-9f7a-49ad5e71b0eb" providerId="AD" clId="Web-{7F6793EB-ECBE-810D-97A9-527B1BC6E230}" dt="2026-01-06T13:11:50.109" v="170" actId="14100"/>
          <ac:spMkLst>
            <pc:docMk/>
            <pc:sldMk cId="887381340" sldId="7846"/>
            <ac:spMk id="4" creationId="{AE5C821B-F86D-3107-49FC-1909CC4A9597}"/>
          </ac:spMkLst>
        </pc:spChg>
        <pc:spChg chg="mod">
          <ac:chgData name="Irena Krošl" userId="S::irenak@vsgt.si::6f871211-9d6e-4801-9f7a-49ad5e71b0eb" providerId="AD" clId="Web-{7F6793EB-ECBE-810D-97A9-527B1BC6E230}" dt="2026-01-06T13:12:20.453" v="180" actId="20577"/>
          <ac:spMkLst>
            <pc:docMk/>
            <pc:sldMk cId="887381340" sldId="7846"/>
            <ac:spMk id="7" creationId="{8984E0C6-202A-3531-3C29-B978B755E5C3}"/>
          </ac:spMkLst>
        </pc:spChg>
      </pc:sldChg>
      <pc:sldChg chg="modSp">
        <pc:chgData name="Irena Krošl" userId="S::irenak@vsgt.si::6f871211-9d6e-4801-9f7a-49ad5e71b0eb" providerId="AD" clId="Web-{7F6793EB-ECBE-810D-97A9-527B1BC6E230}" dt="2026-01-06T13:13:41.064" v="193" actId="20577"/>
        <pc:sldMkLst>
          <pc:docMk/>
          <pc:sldMk cId="732238697" sldId="7847"/>
        </pc:sldMkLst>
        <pc:spChg chg="mod">
          <ac:chgData name="Irena Krošl" userId="S::irenak@vsgt.si::6f871211-9d6e-4801-9f7a-49ad5e71b0eb" providerId="AD" clId="Web-{7F6793EB-ECBE-810D-97A9-527B1BC6E230}" dt="2026-01-06T13:12:44.219" v="181" actId="1076"/>
          <ac:spMkLst>
            <pc:docMk/>
            <pc:sldMk cId="732238697" sldId="7847"/>
            <ac:spMk id="4" creationId="{0593BA21-5D9E-0CFF-9883-1CD82F902588}"/>
          </ac:spMkLst>
        </pc:spChg>
        <pc:spChg chg="mod">
          <ac:chgData name="Irena Krošl" userId="S::irenak@vsgt.si::6f871211-9d6e-4801-9f7a-49ad5e71b0eb" providerId="AD" clId="Web-{7F6793EB-ECBE-810D-97A9-527B1BC6E230}" dt="2026-01-06T13:13:41.064" v="193" actId="20577"/>
          <ac:spMkLst>
            <pc:docMk/>
            <pc:sldMk cId="732238697" sldId="7847"/>
            <ac:spMk id="7" creationId="{56834B1A-E0DC-F9F6-938C-762F2B2EAB88}"/>
          </ac:spMkLst>
        </pc:spChg>
      </pc:sldChg>
      <pc:sldChg chg="modSp">
        <pc:chgData name="Irena Krošl" userId="S::irenak@vsgt.si::6f871211-9d6e-4801-9f7a-49ad5e71b0eb" providerId="AD" clId="Web-{7F6793EB-ECBE-810D-97A9-527B1BC6E230}" dt="2026-01-06T13:14:56.690" v="213" actId="20577"/>
        <pc:sldMkLst>
          <pc:docMk/>
          <pc:sldMk cId="2894137995" sldId="7848"/>
        </pc:sldMkLst>
        <pc:spChg chg="mod">
          <ac:chgData name="Irena Krošl" userId="S::irenak@vsgt.si::6f871211-9d6e-4801-9f7a-49ad5e71b0eb" providerId="AD" clId="Web-{7F6793EB-ECBE-810D-97A9-527B1BC6E230}" dt="2026-01-06T13:14:56.690" v="213" actId="20577"/>
          <ac:spMkLst>
            <pc:docMk/>
            <pc:sldMk cId="2894137995" sldId="7848"/>
            <ac:spMk id="3" creationId="{C2330A76-61B5-ADDD-5D2E-F5C71AD9D696}"/>
          </ac:spMkLst>
        </pc:spChg>
        <pc:spChg chg="mod">
          <ac:chgData name="Irena Krošl" userId="S::irenak@vsgt.si::6f871211-9d6e-4801-9f7a-49ad5e71b0eb" providerId="AD" clId="Web-{7F6793EB-ECBE-810D-97A9-527B1BC6E230}" dt="2026-01-06T13:13:59.454" v="197" actId="1076"/>
          <ac:spMkLst>
            <pc:docMk/>
            <pc:sldMk cId="2894137995" sldId="7848"/>
            <ac:spMk id="14" creationId="{B6AB79E7-7F8D-A515-32E2-A792946E0634}"/>
          </ac:spMkLst>
        </pc:spChg>
        <pc:spChg chg="mod">
          <ac:chgData name="Irena Krošl" userId="S::irenak@vsgt.si::6f871211-9d6e-4801-9f7a-49ad5e71b0eb" providerId="AD" clId="Web-{7F6793EB-ECBE-810D-97A9-527B1BC6E230}" dt="2026-01-06T13:13:50.142" v="195" actId="1076"/>
          <ac:spMkLst>
            <pc:docMk/>
            <pc:sldMk cId="2894137995" sldId="7848"/>
            <ac:spMk id="16" creationId="{5D5495E1-5046-F9A7-1EFE-E84AA90D9A22}"/>
          </ac:spMkLst>
        </pc:spChg>
        <pc:spChg chg="mod">
          <ac:chgData name="Irena Krošl" userId="S::irenak@vsgt.si::6f871211-9d6e-4801-9f7a-49ad5e71b0eb" providerId="AD" clId="Web-{7F6793EB-ECBE-810D-97A9-527B1BC6E230}" dt="2026-01-06T13:14:52.955" v="209" actId="20577"/>
          <ac:spMkLst>
            <pc:docMk/>
            <pc:sldMk cId="2894137995" sldId="7848"/>
            <ac:spMk id="17" creationId="{785B373F-AB34-AE26-EC8A-C0B24BD722CF}"/>
          </ac:spMkLst>
        </pc:spChg>
        <pc:picChg chg="mod">
          <ac:chgData name="Irena Krošl" userId="S::irenak@vsgt.si::6f871211-9d6e-4801-9f7a-49ad5e71b0eb" providerId="AD" clId="Web-{7F6793EB-ECBE-810D-97A9-527B1BC6E230}" dt="2026-01-06T13:13:44.064" v="194" actId="1076"/>
          <ac:picMkLst>
            <pc:docMk/>
            <pc:sldMk cId="2894137995" sldId="7848"/>
            <ac:picMk id="6" creationId="{754F4653-FD51-55DA-8064-E1A548FB1525}"/>
          </ac:picMkLst>
        </pc:picChg>
      </pc:sldChg>
      <pc:sldChg chg="modSp">
        <pc:chgData name="Irena Krošl" userId="S::irenak@vsgt.si::6f871211-9d6e-4801-9f7a-49ad5e71b0eb" providerId="AD" clId="Web-{7F6793EB-ECBE-810D-97A9-527B1BC6E230}" dt="2026-01-06T13:17:18.411" v="226" actId="14100"/>
        <pc:sldMkLst>
          <pc:docMk/>
          <pc:sldMk cId="4246363509" sldId="7849"/>
        </pc:sldMkLst>
        <pc:spChg chg="mod">
          <ac:chgData name="Irena Krošl" userId="S::irenak@vsgt.si::6f871211-9d6e-4801-9f7a-49ad5e71b0eb" providerId="AD" clId="Web-{7F6793EB-ECBE-810D-97A9-527B1BC6E230}" dt="2026-01-06T13:17:18.411" v="226" actId="14100"/>
          <ac:spMkLst>
            <pc:docMk/>
            <pc:sldMk cId="4246363509" sldId="7849"/>
            <ac:spMk id="4" creationId="{748A2341-3EB2-8A01-BC2A-C9131D5F768A}"/>
          </ac:spMkLst>
        </pc:spChg>
      </pc:sldChg>
      <pc:sldChg chg="modSp">
        <pc:chgData name="Irena Krošl" userId="S::irenak@vsgt.si::6f871211-9d6e-4801-9f7a-49ad5e71b0eb" providerId="AD" clId="Web-{7F6793EB-ECBE-810D-97A9-527B1BC6E230}" dt="2026-01-06T13:38:21.760" v="303" actId="20577"/>
        <pc:sldMkLst>
          <pc:docMk/>
          <pc:sldMk cId="30863344" sldId="7851"/>
        </pc:sldMkLst>
        <pc:spChg chg="mod">
          <ac:chgData name="Irena Krošl" userId="S::irenak@vsgt.si::6f871211-9d6e-4801-9f7a-49ad5e71b0eb" providerId="AD" clId="Web-{7F6793EB-ECBE-810D-97A9-527B1BC6E230}" dt="2026-01-06T13:38:21.760" v="303" actId="20577"/>
          <ac:spMkLst>
            <pc:docMk/>
            <pc:sldMk cId="30863344" sldId="7851"/>
            <ac:spMk id="3" creationId="{D368E03F-06EC-3E1C-3E50-4D5AD7B63151}"/>
          </ac:spMkLst>
        </pc:spChg>
      </pc:sldChg>
      <pc:sldChg chg="delSp modSp">
        <pc:chgData name="Irena Krošl" userId="S::irenak@vsgt.si::6f871211-9d6e-4801-9f7a-49ad5e71b0eb" providerId="AD" clId="Web-{7F6793EB-ECBE-810D-97A9-527B1BC6E230}" dt="2026-01-06T13:18:11.616" v="236" actId="14100"/>
        <pc:sldMkLst>
          <pc:docMk/>
          <pc:sldMk cId="219306069" sldId="7852"/>
        </pc:sldMkLst>
        <pc:spChg chg="mod">
          <ac:chgData name="Irena Krošl" userId="S::irenak@vsgt.si::6f871211-9d6e-4801-9f7a-49ad5e71b0eb" providerId="AD" clId="Web-{7F6793EB-ECBE-810D-97A9-527B1BC6E230}" dt="2026-01-06T13:17:49.287" v="229" actId="1076"/>
          <ac:spMkLst>
            <pc:docMk/>
            <pc:sldMk cId="219306069" sldId="7852"/>
            <ac:spMk id="8" creationId="{91B16BA8-B0A7-2B30-CB74-DF8E126741A7}"/>
          </ac:spMkLst>
        </pc:spChg>
        <pc:spChg chg="mod">
          <ac:chgData name="Irena Krošl" userId="S::irenak@vsgt.si::6f871211-9d6e-4801-9f7a-49ad5e71b0eb" providerId="AD" clId="Web-{7F6793EB-ECBE-810D-97A9-527B1BC6E230}" dt="2026-01-06T13:18:11.616" v="236" actId="14100"/>
          <ac:spMkLst>
            <pc:docMk/>
            <pc:sldMk cId="219306069" sldId="7852"/>
            <ac:spMk id="13" creationId="{BD857673-E4C9-C2D7-72CB-A026DA9D7D1A}"/>
          </ac:spMkLst>
        </pc:spChg>
        <pc:picChg chg="del">
          <ac:chgData name="Irena Krošl" userId="S::irenak@vsgt.si::6f871211-9d6e-4801-9f7a-49ad5e71b0eb" providerId="AD" clId="Web-{7F6793EB-ECBE-810D-97A9-527B1BC6E230}" dt="2026-01-06T13:17:56.241" v="231"/>
          <ac:picMkLst>
            <pc:docMk/>
            <pc:sldMk cId="219306069" sldId="7852"/>
            <ac:picMk id="2" creationId="{86837B17-0310-CFA0-1922-4CD100B199A6}"/>
          </ac:picMkLst>
        </pc:picChg>
        <pc:picChg chg="mod">
          <ac:chgData name="Irena Krošl" userId="S::irenak@vsgt.si::6f871211-9d6e-4801-9f7a-49ad5e71b0eb" providerId="AD" clId="Web-{7F6793EB-ECBE-810D-97A9-527B1BC6E230}" dt="2026-01-06T13:17:45.959" v="227" actId="1076"/>
          <ac:picMkLst>
            <pc:docMk/>
            <pc:sldMk cId="219306069" sldId="7852"/>
            <ac:picMk id="16" creationId="{FD78DBAC-0071-65E8-7645-2C5D31E48446}"/>
          </ac:picMkLst>
        </pc:picChg>
      </pc:sldChg>
      <pc:sldChg chg="modSp">
        <pc:chgData name="Irena Krošl" userId="S::irenak@vsgt.si::6f871211-9d6e-4801-9f7a-49ad5e71b0eb" providerId="AD" clId="Web-{7F6793EB-ECBE-810D-97A9-527B1BC6E230}" dt="2026-01-06T13:36:14.477" v="284" actId="20577"/>
        <pc:sldMkLst>
          <pc:docMk/>
          <pc:sldMk cId="487868615" sldId="7853"/>
        </pc:sldMkLst>
        <pc:spChg chg="mod">
          <ac:chgData name="Irena Krošl" userId="S::irenak@vsgt.si::6f871211-9d6e-4801-9f7a-49ad5e71b0eb" providerId="AD" clId="Web-{7F6793EB-ECBE-810D-97A9-527B1BC6E230}" dt="2026-01-06T13:36:14.477" v="284" actId="20577"/>
          <ac:spMkLst>
            <pc:docMk/>
            <pc:sldMk cId="487868615" sldId="7853"/>
            <ac:spMk id="12" creationId="{DF902B0A-E1E0-4E19-E0DB-15E19EF6E1E7}"/>
          </ac:spMkLst>
        </pc:spChg>
      </pc:sldChg>
      <pc:sldChg chg="modSp">
        <pc:chgData name="Irena Krošl" userId="S::irenak@vsgt.si::6f871211-9d6e-4801-9f7a-49ad5e71b0eb" providerId="AD" clId="Web-{7F6793EB-ECBE-810D-97A9-527B1BC6E230}" dt="2026-01-06T13:34:17.787" v="272" actId="14100"/>
        <pc:sldMkLst>
          <pc:docMk/>
          <pc:sldMk cId="779863508" sldId="7854"/>
        </pc:sldMkLst>
        <pc:spChg chg="mod">
          <ac:chgData name="Irena Krošl" userId="S::irenak@vsgt.si::6f871211-9d6e-4801-9f7a-49ad5e71b0eb" providerId="AD" clId="Web-{7F6793EB-ECBE-810D-97A9-527B1BC6E230}" dt="2026-01-06T13:34:08.865" v="267" actId="14100"/>
          <ac:spMkLst>
            <pc:docMk/>
            <pc:sldMk cId="779863508" sldId="7854"/>
            <ac:spMk id="4" creationId="{9861500C-BC70-BBD5-BF16-AA98A507D9E5}"/>
          </ac:spMkLst>
        </pc:spChg>
        <pc:spChg chg="mod">
          <ac:chgData name="Irena Krošl" userId="S::irenak@vsgt.si::6f871211-9d6e-4801-9f7a-49ad5e71b0eb" providerId="AD" clId="Web-{7F6793EB-ECBE-810D-97A9-527B1BC6E230}" dt="2026-01-06T13:34:17.787" v="272" actId="14100"/>
          <ac:spMkLst>
            <pc:docMk/>
            <pc:sldMk cId="779863508" sldId="7854"/>
            <ac:spMk id="12" creationId="{8F7C6786-18E3-E723-9887-35F6DF944ECC}"/>
          </ac:spMkLst>
        </pc:spChg>
      </pc:sldChg>
      <pc:sldChg chg="modSp">
        <pc:chgData name="Irena Krošl" userId="S::irenak@vsgt.si::6f871211-9d6e-4801-9f7a-49ad5e71b0eb" providerId="AD" clId="Web-{7F6793EB-ECBE-810D-97A9-527B1BC6E230}" dt="2026-01-06T13:28:43.841" v="252" actId="20577"/>
        <pc:sldMkLst>
          <pc:docMk/>
          <pc:sldMk cId="199048226" sldId="7855"/>
        </pc:sldMkLst>
        <pc:spChg chg="mod">
          <ac:chgData name="Irena Krošl" userId="S::irenak@vsgt.si::6f871211-9d6e-4801-9f7a-49ad5e71b0eb" providerId="AD" clId="Web-{7F6793EB-ECBE-810D-97A9-527B1BC6E230}" dt="2026-01-06T13:28:43.841" v="252" actId="20577"/>
          <ac:spMkLst>
            <pc:docMk/>
            <pc:sldMk cId="199048226" sldId="7855"/>
            <ac:spMk id="4" creationId="{BA9102F0-F3DE-CB6E-1E6D-EBA64EB77B8E}"/>
          </ac:spMkLst>
        </pc:spChg>
        <pc:spChg chg="mod">
          <ac:chgData name="Irena Krošl" userId="S::irenak@vsgt.si::6f871211-9d6e-4801-9f7a-49ad5e71b0eb" providerId="AD" clId="Web-{7F6793EB-ECBE-810D-97A9-527B1BC6E230}" dt="2026-01-06T13:20:08.152" v="246" actId="14100"/>
          <ac:spMkLst>
            <pc:docMk/>
            <pc:sldMk cId="199048226" sldId="7855"/>
            <ac:spMk id="7" creationId="{86D72953-939E-2EE5-3603-AC209AEA3BB4}"/>
          </ac:spMkLst>
        </pc:spChg>
      </pc:sldChg>
      <pc:sldChg chg="modSp">
        <pc:chgData name="Irena Krošl" userId="S::irenak@vsgt.si::6f871211-9d6e-4801-9f7a-49ad5e71b0eb" providerId="AD" clId="Web-{7F6793EB-ECBE-810D-97A9-527B1BC6E230}" dt="2026-01-06T13:29:08.435" v="254" actId="14100"/>
        <pc:sldMkLst>
          <pc:docMk/>
          <pc:sldMk cId="1374361586" sldId="7856"/>
        </pc:sldMkLst>
        <pc:spChg chg="mod">
          <ac:chgData name="Irena Krošl" userId="S::irenak@vsgt.si::6f871211-9d6e-4801-9f7a-49ad5e71b0eb" providerId="AD" clId="Web-{7F6793EB-ECBE-810D-97A9-527B1BC6E230}" dt="2026-01-06T13:29:08.435" v="254" actId="14100"/>
          <ac:spMkLst>
            <pc:docMk/>
            <pc:sldMk cId="1374361586" sldId="7856"/>
            <ac:spMk id="4" creationId="{C39D3002-1892-B3B9-217F-3CD172188B78}"/>
          </ac:spMkLst>
        </pc:spChg>
        <pc:spChg chg="mod">
          <ac:chgData name="Irena Krošl" userId="S::irenak@vsgt.si::6f871211-9d6e-4801-9f7a-49ad5e71b0eb" providerId="AD" clId="Web-{7F6793EB-ECBE-810D-97A9-527B1BC6E230}" dt="2026-01-06T12:49:35.092" v="0"/>
          <ac:spMkLst>
            <pc:docMk/>
            <pc:sldMk cId="1374361586" sldId="7856"/>
            <ac:spMk id="7" creationId="{29E8E001-658F-01DB-80F0-1AF03DA6015B}"/>
          </ac:spMkLst>
        </pc:spChg>
      </pc:sldChg>
      <pc:sldChg chg="modSp">
        <pc:chgData name="Irena Krošl" userId="S::irenak@vsgt.si::6f871211-9d6e-4801-9f7a-49ad5e71b0eb" providerId="AD" clId="Web-{7F6793EB-ECBE-810D-97A9-527B1BC6E230}" dt="2026-01-06T13:30:30.126" v="261" actId="1076"/>
        <pc:sldMkLst>
          <pc:docMk/>
          <pc:sldMk cId="277563236" sldId="7857"/>
        </pc:sldMkLst>
        <pc:spChg chg="mod">
          <ac:chgData name="Irena Krošl" userId="S::irenak@vsgt.si::6f871211-9d6e-4801-9f7a-49ad5e71b0eb" providerId="AD" clId="Web-{7F6793EB-ECBE-810D-97A9-527B1BC6E230}" dt="2026-01-06T13:30:30.126" v="261" actId="1076"/>
          <ac:spMkLst>
            <pc:docMk/>
            <pc:sldMk cId="277563236" sldId="7857"/>
            <ac:spMk id="4" creationId="{5C799759-5387-B13D-BBAC-F7C29053D1A1}"/>
          </ac:spMkLst>
        </pc:spChg>
        <pc:spChg chg="mod">
          <ac:chgData name="Irena Krošl" userId="S::irenak@vsgt.si::6f871211-9d6e-4801-9f7a-49ad5e71b0eb" providerId="AD" clId="Web-{7F6793EB-ECBE-810D-97A9-527B1BC6E230}" dt="2026-01-06T13:30:27" v="260" actId="1076"/>
          <ac:spMkLst>
            <pc:docMk/>
            <pc:sldMk cId="277563236" sldId="7857"/>
            <ac:spMk id="7" creationId="{87E9B167-989C-7B24-00B4-105B4DA0E856}"/>
          </ac:spMkLst>
        </pc:spChg>
      </pc:sldChg>
      <pc:sldChg chg="modSp">
        <pc:chgData name="Irena Krošl" userId="S::irenak@vsgt.si::6f871211-9d6e-4801-9f7a-49ad5e71b0eb" providerId="AD" clId="Web-{7F6793EB-ECBE-810D-97A9-527B1BC6E230}" dt="2026-01-06T13:32:43.410" v="263" actId="1076"/>
        <pc:sldMkLst>
          <pc:docMk/>
          <pc:sldMk cId="525822891" sldId="7858"/>
        </pc:sldMkLst>
        <pc:spChg chg="mod">
          <ac:chgData name="Irena Krošl" userId="S::irenak@vsgt.si::6f871211-9d6e-4801-9f7a-49ad5e71b0eb" providerId="AD" clId="Web-{7F6793EB-ECBE-810D-97A9-527B1BC6E230}" dt="2026-01-06T13:32:43.410" v="263" actId="1076"/>
          <ac:spMkLst>
            <pc:docMk/>
            <pc:sldMk cId="525822891" sldId="7858"/>
            <ac:spMk id="3" creationId="{5E942474-0065-B359-7E1B-9CE19BE2DF7F}"/>
          </ac:spMkLst>
        </pc:spChg>
        <pc:spChg chg="mod">
          <ac:chgData name="Irena Krošl" userId="S::irenak@vsgt.si::6f871211-9d6e-4801-9f7a-49ad5e71b0eb" providerId="AD" clId="Web-{7F6793EB-ECBE-810D-97A9-527B1BC6E230}" dt="2026-01-06T13:31:06.439" v="262" actId="1076"/>
          <ac:spMkLst>
            <pc:docMk/>
            <pc:sldMk cId="525822891" sldId="7858"/>
            <ac:spMk id="4" creationId="{573FF6F2-2E22-A314-F7AC-6C262DD4D72E}"/>
          </ac:spMkLst>
        </pc:spChg>
        <pc:spChg chg="mod">
          <ac:chgData name="Irena Krošl" userId="S::irenak@vsgt.si::6f871211-9d6e-4801-9f7a-49ad5e71b0eb" providerId="AD" clId="Web-{7F6793EB-ECBE-810D-97A9-527B1BC6E230}" dt="2026-01-06T12:49:35.092" v="0"/>
          <ac:spMkLst>
            <pc:docMk/>
            <pc:sldMk cId="525822891" sldId="7858"/>
            <ac:spMk id="7" creationId="{6EE0CE6C-CFAE-26C0-52AB-0F3BD2B1B57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Kliknite za urejanje glavnih slogov besedila</a:t>
            </a:r>
          </a:p>
          <a:p>
            <a:pPr lvl="1"/>
            <a:r>
              <a:rPr lang="en-GB"/>
              <a:t>Druga raven</a:t>
            </a:r>
          </a:p>
          <a:p>
            <a:pPr lvl="2"/>
            <a:r>
              <a:rPr lang="en-GB"/>
              <a:t>Tretja raven</a:t>
            </a:r>
          </a:p>
          <a:p>
            <a:pPr lvl="3"/>
            <a:r>
              <a:rPr lang="en-GB"/>
              <a:t>Četrta stopnja</a:t>
            </a:r>
          </a:p>
          <a:p>
            <a:pPr lvl="4"/>
            <a:r>
              <a:rPr lang="en-GB"/>
              <a:t>Peta stopnja</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29644765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13214-F8D5-379C-BBCA-55C4B0DB83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AF76BB-7853-3FC2-BD4C-614B558DF0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022AE2-23D3-FB4C-BA4C-750F8613F3B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F5C0C03-119B-FCFF-0461-936803825238}"/>
              </a:ext>
            </a:extLst>
          </p:cNvPr>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1853127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Epic Stays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a:p>
        </p:txBody>
      </p:sp>
      <p:sp>
        <p:nvSpPr>
          <p:cNvPr id="11" name="Picture Placeholder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FFABB2B-C2D1-A4B2-7A21-0B3BF435ED20}"/>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3">
            <a:extLst>
              <a:ext uri="{FF2B5EF4-FFF2-40B4-BE49-F238E27FC236}">
                <a16:creationId xmlns:a16="http://schemas.microsoft.com/office/drawing/2014/main" id="{539E77E7-D5B3-3E51-01A9-83E3BCCD8BDF}"/>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6" name="Freeform 5">
            <a:extLst>
              <a:ext uri="{FF2B5EF4-FFF2-40B4-BE49-F238E27FC236}">
                <a16:creationId xmlns:a16="http://schemas.microsoft.com/office/drawing/2014/main" id="{051DF509-695E-ADB0-365A-2D8CF8C3CCD8}"/>
              </a:ext>
            </a:extLst>
          </p:cNvPr>
          <p:cNvSpPr/>
          <p:nvPr userDrawn="1"/>
        </p:nvSpPr>
        <p:spPr>
          <a:xfrm rot="16200000">
            <a:off x="2292718" y="-1255664"/>
            <a:ext cx="5365386" cy="9950822"/>
          </a:xfrm>
          <a:custGeom>
            <a:avLst/>
            <a:gdLst>
              <a:gd name="connsiteX0" fmla="*/ 6169486 w 6169486"/>
              <a:gd name="connsiteY0" fmla="*/ 2360940 h 11442131"/>
              <a:gd name="connsiteX1" fmla="*/ 6169486 w 6169486"/>
              <a:gd name="connsiteY1" fmla="*/ 3979283 h 11442131"/>
              <a:gd name="connsiteX2" fmla="*/ 6169486 w 6169486"/>
              <a:gd name="connsiteY2" fmla="*/ 6173285 h 11442131"/>
              <a:gd name="connsiteX3" fmla="*/ 6169486 w 6169486"/>
              <a:gd name="connsiteY3" fmla="*/ 6368076 h 11442131"/>
              <a:gd name="connsiteX4" fmla="*/ 6169486 w 6169486"/>
              <a:gd name="connsiteY4" fmla="*/ 7791628 h 11442131"/>
              <a:gd name="connsiteX5" fmla="*/ 6163048 w 6169486"/>
              <a:gd name="connsiteY5" fmla="*/ 7791628 h 11442131"/>
              <a:gd name="connsiteX6" fmla="*/ 6169486 w 6169486"/>
              <a:gd name="connsiteY6" fmla="*/ 7986419 h 11442131"/>
              <a:gd name="connsiteX7" fmla="*/ 3084743 w 6169486"/>
              <a:gd name="connsiteY7" fmla="*/ 11442131 h 11442131"/>
              <a:gd name="connsiteX8" fmla="*/ 1 w 6169486"/>
              <a:gd name="connsiteY8" fmla="*/ 7986419 h 11442131"/>
              <a:gd name="connsiteX9" fmla="*/ 6440 w 6169486"/>
              <a:gd name="connsiteY9" fmla="*/ 7791628 h 11442131"/>
              <a:gd name="connsiteX10" fmla="*/ 1 w 6169486"/>
              <a:gd name="connsiteY10" fmla="*/ 7791628 h 11442131"/>
              <a:gd name="connsiteX11" fmla="*/ 1 w 6169486"/>
              <a:gd name="connsiteY11" fmla="*/ 6368076 h 11442131"/>
              <a:gd name="connsiteX12" fmla="*/ 1 w 6169486"/>
              <a:gd name="connsiteY12" fmla="*/ 6173285 h 11442131"/>
              <a:gd name="connsiteX13" fmla="*/ 1 w 6169486"/>
              <a:gd name="connsiteY13" fmla="*/ 5625507 h 11442131"/>
              <a:gd name="connsiteX14" fmla="*/ 0 w 6169486"/>
              <a:gd name="connsiteY14" fmla="*/ 5625479 h 11442131"/>
              <a:gd name="connsiteX15" fmla="*/ 1 w 6169486"/>
              <a:gd name="connsiteY15" fmla="*/ 5625330 h 11442131"/>
              <a:gd name="connsiteX16" fmla="*/ 1 w 6169486"/>
              <a:gd name="connsiteY16" fmla="*/ 5430689 h 11442131"/>
              <a:gd name="connsiteX17" fmla="*/ 0 w 6169486"/>
              <a:gd name="connsiteY17" fmla="*/ 5430689 h 11442131"/>
              <a:gd name="connsiteX18" fmla="*/ 0 w 6169486"/>
              <a:gd name="connsiteY18" fmla="*/ 4007136 h 11442131"/>
              <a:gd name="connsiteX19" fmla="*/ 0 w 6169486"/>
              <a:gd name="connsiteY19" fmla="*/ 3812346 h 11442131"/>
              <a:gd name="connsiteX20" fmla="*/ 0 w 6169486"/>
              <a:gd name="connsiteY20" fmla="*/ 1618343 h 11442131"/>
              <a:gd name="connsiteX21" fmla="*/ 0 w 6169486"/>
              <a:gd name="connsiteY21" fmla="*/ 0 h 11442131"/>
              <a:gd name="connsiteX22" fmla="*/ 6169485 w 6169486"/>
              <a:gd name="connsiteY22" fmla="*/ 0 h 11442131"/>
              <a:gd name="connsiteX23" fmla="*/ 6169485 w 6169486"/>
              <a:gd name="connsiteY23" fmla="*/ 1618343 h 11442131"/>
              <a:gd name="connsiteX24" fmla="*/ 6169485 w 6169486"/>
              <a:gd name="connsiteY24" fmla="*/ 2360940 h 1144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69486" h="11442131">
                <a:moveTo>
                  <a:pt x="6169486" y="2360940"/>
                </a:moveTo>
                <a:lnTo>
                  <a:pt x="6169486" y="3979283"/>
                </a:lnTo>
                <a:lnTo>
                  <a:pt x="6169486" y="6173285"/>
                </a:lnTo>
                <a:lnTo>
                  <a:pt x="6169486" y="6368076"/>
                </a:lnTo>
                <a:lnTo>
                  <a:pt x="6169486" y="7791628"/>
                </a:lnTo>
                <a:lnTo>
                  <a:pt x="6163048" y="7791628"/>
                </a:lnTo>
                <a:cubicBezTo>
                  <a:pt x="6169486" y="7856559"/>
                  <a:pt x="6169486" y="7921492"/>
                  <a:pt x="6169486" y="7986419"/>
                </a:cubicBezTo>
                <a:cubicBezTo>
                  <a:pt x="6169486" y="9898246"/>
                  <a:pt x="4791336" y="11442131"/>
                  <a:pt x="3084743" y="11442131"/>
                </a:cubicBezTo>
                <a:cubicBezTo>
                  <a:pt x="1378155" y="11442131"/>
                  <a:pt x="1" y="9891026"/>
                  <a:pt x="1" y="7986419"/>
                </a:cubicBezTo>
                <a:cubicBezTo>
                  <a:pt x="1" y="7921491"/>
                  <a:pt x="1" y="7849343"/>
                  <a:pt x="6440" y="7791628"/>
                </a:cubicBezTo>
                <a:lnTo>
                  <a:pt x="1" y="7791628"/>
                </a:lnTo>
                <a:lnTo>
                  <a:pt x="1" y="6368076"/>
                </a:lnTo>
                <a:lnTo>
                  <a:pt x="1" y="6173285"/>
                </a:lnTo>
                <a:lnTo>
                  <a:pt x="1" y="5625507"/>
                </a:lnTo>
                <a:lnTo>
                  <a:pt x="0" y="5625479"/>
                </a:lnTo>
                <a:lnTo>
                  <a:pt x="1" y="5625330"/>
                </a:lnTo>
                <a:lnTo>
                  <a:pt x="1" y="5430689"/>
                </a:lnTo>
                <a:lnTo>
                  <a:pt x="0" y="5430689"/>
                </a:lnTo>
                <a:lnTo>
                  <a:pt x="0" y="4007136"/>
                </a:lnTo>
                <a:lnTo>
                  <a:pt x="0" y="3812346"/>
                </a:lnTo>
                <a:lnTo>
                  <a:pt x="0" y="1618343"/>
                </a:lnTo>
                <a:lnTo>
                  <a:pt x="0" y="0"/>
                </a:lnTo>
                <a:lnTo>
                  <a:pt x="6169485" y="0"/>
                </a:lnTo>
                <a:lnTo>
                  <a:pt x="6169485" y="1618343"/>
                </a:lnTo>
                <a:lnTo>
                  <a:pt x="6169485" y="236094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8" name="Straight Connector 7">
            <a:extLst>
              <a:ext uri="{FF2B5EF4-FFF2-40B4-BE49-F238E27FC236}">
                <a16:creationId xmlns:a16="http://schemas.microsoft.com/office/drawing/2014/main" id="{6E9AC2C4-942E-634D-EB1B-33F5974644F2}"/>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7AB96666-0F41-1405-AF02-B97E9E77F623}"/>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
        <p:nvSpPr>
          <p:cNvPr id="10" name="Slide Number Placeholder 5">
            <a:extLst>
              <a:ext uri="{FF2B5EF4-FFF2-40B4-BE49-F238E27FC236}">
                <a16:creationId xmlns:a16="http://schemas.microsoft.com/office/drawing/2014/main" id="{F32C27F1-F232-9D96-0102-3957B641A55D}"/>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11" name="Picture Placeholder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818220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0372187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4AB11E17-22FE-A4CB-3498-701A0BCA4494}"/>
              </a:ext>
            </a:extLst>
          </p:cNvPr>
          <p:cNvSpPr/>
          <p:nvPr userDrawn="1"/>
        </p:nvSpPr>
        <p:spPr>
          <a:xfrm rot="5400000">
            <a:off x="8063787" y="-823539"/>
            <a:ext cx="2914257" cy="534216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531518DB-6E0F-1B42-D358-9C796D95E9D6}"/>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035A9541-93FC-D194-725D-00F122DA122F}"/>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Slide Number Placeholder 5">
            <a:extLst>
              <a:ext uri="{FF2B5EF4-FFF2-40B4-BE49-F238E27FC236}">
                <a16:creationId xmlns:a16="http://schemas.microsoft.com/office/drawing/2014/main" id="{B983E3C4-DEDE-417E-C3CC-40C7AE749EF7}"/>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5" name="Text Placeholder 17">
            <a:extLst>
              <a:ext uri="{FF2B5EF4-FFF2-40B4-BE49-F238E27FC236}">
                <a16:creationId xmlns:a16="http://schemas.microsoft.com/office/drawing/2014/main" id="{B109B459-47B1-1F9B-FCC8-020DDAD9EF0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6" name="Text Placeholder 23">
            <a:extLst>
              <a:ext uri="{FF2B5EF4-FFF2-40B4-BE49-F238E27FC236}">
                <a16:creationId xmlns:a16="http://schemas.microsoft.com/office/drawing/2014/main" id="{A7BDE420-83E1-6AE3-C5D5-87DC3B2840DA}"/>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7" name="Straight Connector 16">
            <a:extLst>
              <a:ext uri="{FF2B5EF4-FFF2-40B4-BE49-F238E27FC236}">
                <a16:creationId xmlns:a16="http://schemas.microsoft.com/office/drawing/2014/main" id="{02D2ABBD-A918-09BE-8409-4EFC2344F30B}"/>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Picture Placeholder 20">
            <a:extLst>
              <a:ext uri="{FF2B5EF4-FFF2-40B4-BE49-F238E27FC236}">
                <a16:creationId xmlns:a16="http://schemas.microsoft.com/office/drawing/2014/main" id="{3ACD18DE-3AED-2276-B5A0-EE7230AECD7A}"/>
              </a:ext>
            </a:extLst>
          </p:cNvPr>
          <p:cNvSpPr>
            <a:spLocks noGrp="1"/>
          </p:cNvSpPr>
          <p:nvPr>
            <p:ph type="pic" sz="quarter" idx="67"/>
          </p:nvPr>
        </p:nvSpPr>
        <p:spPr>
          <a:xfrm>
            <a:off x="-1" y="178005"/>
            <a:ext cx="7607445" cy="3354626"/>
          </a:xfrm>
          <a:custGeom>
            <a:avLst/>
            <a:gdLst>
              <a:gd name="connsiteX0" fmla="*/ 0 w 7607445"/>
              <a:gd name="connsiteY0" fmla="*/ 0 h 3354626"/>
              <a:gd name="connsiteX1" fmla="*/ 2057401 w 7607445"/>
              <a:gd name="connsiteY1" fmla="*/ 0 h 3354626"/>
              <a:gd name="connsiteX2" fmla="*/ 4013534 w 7607445"/>
              <a:gd name="connsiteY2" fmla="*/ 0 h 3354626"/>
              <a:gd name="connsiteX3" fmla="*/ 4127503 w 7607445"/>
              <a:gd name="connsiteY3" fmla="*/ 0 h 3354626"/>
              <a:gd name="connsiteX4" fmla="*/ 6070935 w 7607445"/>
              <a:gd name="connsiteY4" fmla="*/ 0 h 3354626"/>
              <a:gd name="connsiteX5" fmla="*/ 6070935 w 7607445"/>
              <a:gd name="connsiteY5" fmla="*/ 3501 h 3354626"/>
              <a:gd name="connsiteX6" fmla="*/ 6184905 w 7607445"/>
              <a:gd name="connsiteY6" fmla="*/ 0 h 3354626"/>
              <a:gd name="connsiteX7" fmla="*/ 7471829 w 7607445"/>
              <a:gd name="connsiteY7" fmla="*/ 382501 h 3354626"/>
              <a:gd name="connsiteX8" fmla="*/ 7598074 w 7607445"/>
              <a:gd name="connsiteY8" fmla="*/ 477664 h 3354626"/>
              <a:gd name="connsiteX9" fmla="*/ 7489864 w 7607445"/>
              <a:gd name="connsiteY9" fmla="*/ 544701 h 3354626"/>
              <a:gd name="connsiteX10" fmla="*/ 6849834 w 7607445"/>
              <a:gd name="connsiteY10" fmla="*/ 1669539 h 3354626"/>
              <a:gd name="connsiteX11" fmla="*/ 7488340 w 7607445"/>
              <a:gd name="connsiteY11" fmla="*/ 2794379 h 3354626"/>
              <a:gd name="connsiteX12" fmla="*/ 7607445 w 7607445"/>
              <a:gd name="connsiteY12" fmla="*/ 2868214 h 3354626"/>
              <a:gd name="connsiteX13" fmla="*/ 7596485 w 7607445"/>
              <a:gd name="connsiteY13" fmla="*/ 2878084 h 3354626"/>
              <a:gd name="connsiteX14" fmla="*/ 6184904 w 7607445"/>
              <a:gd name="connsiteY14" fmla="*/ 3354626 h 3354626"/>
              <a:gd name="connsiteX15" fmla="*/ 6070933 w 7607445"/>
              <a:gd name="connsiteY15" fmla="*/ 3351125 h 3354626"/>
              <a:gd name="connsiteX16" fmla="*/ 6070933 w 7607445"/>
              <a:gd name="connsiteY16" fmla="*/ 3354626 h 3354626"/>
              <a:gd name="connsiteX17" fmla="*/ 4127503 w 7607445"/>
              <a:gd name="connsiteY17" fmla="*/ 3354626 h 3354626"/>
              <a:gd name="connsiteX18" fmla="*/ 4013532 w 7607445"/>
              <a:gd name="connsiteY18" fmla="*/ 3354626 h 3354626"/>
              <a:gd name="connsiteX19" fmla="*/ 2057401 w 7607445"/>
              <a:gd name="connsiteY19" fmla="*/ 3354626 h 3354626"/>
              <a:gd name="connsiteX20" fmla="*/ 0 w 7607445"/>
              <a:gd name="connsiteY20" fmla="*/ 3354626 h 335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607445" h="3354626">
                <a:moveTo>
                  <a:pt x="0" y="0"/>
                </a:moveTo>
                <a:lnTo>
                  <a:pt x="2057401" y="0"/>
                </a:lnTo>
                <a:lnTo>
                  <a:pt x="4013534" y="0"/>
                </a:lnTo>
                <a:lnTo>
                  <a:pt x="4127503" y="0"/>
                </a:lnTo>
                <a:lnTo>
                  <a:pt x="6070935" y="0"/>
                </a:lnTo>
                <a:lnTo>
                  <a:pt x="6070935" y="3501"/>
                </a:lnTo>
                <a:cubicBezTo>
                  <a:pt x="6108924" y="0"/>
                  <a:pt x="6146915" y="0"/>
                  <a:pt x="6184905" y="0"/>
                </a:cubicBezTo>
                <a:cubicBezTo>
                  <a:pt x="6674291" y="0"/>
                  <a:pt x="7122472" y="143433"/>
                  <a:pt x="7471829" y="382501"/>
                </a:cubicBezTo>
                <a:lnTo>
                  <a:pt x="7598074" y="477664"/>
                </a:lnTo>
                <a:lnTo>
                  <a:pt x="7489864" y="544701"/>
                </a:lnTo>
                <a:cubicBezTo>
                  <a:pt x="7099290" y="811726"/>
                  <a:pt x="6849834" y="1216089"/>
                  <a:pt x="6849834" y="1669539"/>
                </a:cubicBezTo>
                <a:cubicBezTo>
                  <a:pt x="6849834" y="2122992"/>
                  <a:pt x="7098129" y="2527355"/>
                  <a:pt x="7488340" y="2794379"/>
                </a:cubicBezTo>
                <a:lnTo>
                  <a:pt x="7607445" y="2868214"/>
                </a:lnTo>
                <a:lnTo>
                  <a:pt x="7596485" y="2878084"/>
                </a:lnTo>
                <a:cubicBezTo>
                  <a:pt x="7231761" y="3173094"/>
                  <a:pt x="6733385" y="3354626"/>
                  <a:pt x="6184904" y="3354626"/>
                </a:cubicBezTo>
                <a:cubicBezTo>
                  <a:pt x="6146915" y="3354626"/>
                  <a:pt x="6104701" y="3354626"/>
                  <a:pt x="6070933" y="3351125"/>
                </a:cubicBezTo>
                <a:lnTo>
                  <a:pt x="6070933" y="3354626"/>
                </a:lnTo>
                <a:lnTo>
                  <a:pt x="4127503" y="3354626"/>
                </a:lnTo>
                <a:lnTo>
                  <a:pt x="4013532" y="3354626"/>
                </a:lnTo>
                <a:lnTo>
                  <a:pt x="2057401" y="3354626"/>
                </a:lnTo>
                <a:lnTo>
                  <a:pt x="0" y="33546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BF67A720-FD3B-683D-D8BA-616279560749}"/>
              </a:ext>
            </a:extLst>
          </p:cNvPr>
          <p:cNvSpPr/>
          <p:nvPr userDrawn="1"/>
        </p:nvSpPr>
        <p:spPr>
          <a:xfrm flipH="1">
            <a:off x="7210213" y="486667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4" name="Freeform 3">
            <a:extLst>
              <a:ext uri="{FF2B5EF4-FFF2-40B4-BE49-F238E27FC236}">
                <a16:creationId xmlns:a16="http://schemas.microsoft.com/office/drawing/2014/main" id="{EE03175D-02F8-EFBE-D97C-209A2C51F55D}"/>
              </a:ext>
            </a:extLst>
          </p:cNvPr>
          <p:cNvSpPr/>
          <p:nvPr userDrawn="1"/>
        </p:nvSpPr>
        <p:spPr>
          <a:xfrm>
            <a:off x="-39761" y="210639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object 3">
            <a:extLst>
              <a:ext uri="{FF2B5EF4-FFF2-40B4-BE49-F238E27FC236}">
                <a16:creationId xmlns:a16="http://schemas.microsoft.com/office/drawing/2014/main" id="{F0E6575D-242B-FD38-2674-9136716B8B4D}"/>
              </a:ext>
            </a:extLst>
          </p:cNvPr>
          <p:cNvSpPr/>
          <p:nvPr userDrawn="1"/>
        </p:nvSpPr>
        <p:spPr>
          <a:xfrm>
            <a:off x="9232269" y="77805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6" name="Picture Placeholder 29">
            <a:extLst>
              <a:ext uri="{FF2B5EF4-FFF2-40B4-BE49-F238E27FC236}">
                <a16:creationId xmlns:a16="http://schemas.microsoft.com/office/drawing/2014/main" id="{7548765E-23C9-DD8A-6045-5BE81135970F}"/>
              </a:ext>
            </a:extLst>
          </p:cNvPr>
          <p:cNvSpPr>
            <a:spLocks noGrp="1"/>
          </p:cNvSpPr>
          <p:nvPr>
            <p:ph type="pic" sz="quarter" idx="19"/>
          </p:nvPr>
        </p:nvSpPr>
        <p:spPr>
          <a:xfrm>
            <a:off x="5957002" y="100428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18684334-46C6-CBDA-5B7B-D83D2EC70EB6}"/>
              </a:ext>
            </a:extLst>
          </p:cNvPr>
          <p:cNvSpPr>
            <a:spLocks noGrp="1"/>
          </p:cNvSpPr>
          <p:nvPr>
            <p:ph type="body" sz="quarter" idx="15" hasCustomPrompt="1"/>
          </p:nvPr>
        </p:nvSpPr>
        <p:spPr>
          <a:xfrm>
            <a:off x="553654" y="388671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8" name="Text Placeholder 23">
            <a:extLst>
              <a:ext uri="{FF2B5EF4-FFF2-40B4-BE49-F238E27FC236}">
                <a16:creationId xmlns:a16="http://schemas.microsoft.com/office/drawing/2014/main" id="{7279A734-F75F-7511-68FB-DD980A6D04D6}"/>
              </a:ext>
            </a:extLst>
          </p:cNvPr>
          <p:cNvSpPr>
            <a:spLocks noGrp="1"/>
          </p:cNvSpPr>
          <p:nvPr>
            <p:ph type="body" sz="quarter" idx="16" hasCustomPrompt="1"/>
          </p:nvPr>
        </p:nvSpPr>
        <p:spPr>
          <a:xfrm>
            <a:off x="553654" y="326398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Your guide to</a:t>
            </a:r>
          </a:p>
        </p:txBody>
      </p:sp>
      <p:sp>
        <p:nvSpPr>
          <p:cNvPr id="9" name="Text Placeholder 23">
            <a:extLst>
              <a:ext uri="{FF2B5EF4-FFF2-40B4-BE49-F238E27FC236}">
                <a16:creationId xmlns:a16="http://schemas.microsoft.com/office/drawing/2014/main" id="{A6D0D106-452C-4970-B2B7-8CE8122BDA20}"/>
              </a:ext>
            </a:extLst>
          </p:cNvPr>
          <p:cNvSpPr>
            <a:spLocks noGrp="1"/>
          </p:cNvSpPr>
          <p:nvPr>
            <p:ph type="body" sz="quarter" idx="17" hasCustomPrompt="1"/>
          </p:nvPr>
        </p:nvSpPr>
        <p:spPr>
          <a:xfrm>
            <a:off x="7210213" y="502164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err="1"/>
              <a:t>www.epicstays.eu</a:t>
            </a:r>
            <a:endParaRPr lang="en-US"/>
          </a:p>
        </p:txBody>
      </p:sp>
      <p:pic>
        <p:nvPicPr>
          <p:cNvPr id="11" name="Picture 10">
            <a:extLst>
              <a:ext uri="{FF2B5EF4-FFF2-40B4-BE49-F238E27FC236}">
                <a16:creationId xmlns:a16="http://schemas.microsoft.com/office/drawing/2014/main" id="{AFC89069-F0CA-55F2-1C30-6E8B16FBB98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36176" y="150906"/>
            <a:ext cx="2882520" cy="1786177"/>
          </a:xfrm>
          <a:prstGeom prst="rect">
            <a:avLst/>
          </a:prstGeom>
        </p:spPr>
      </p:pic>
      <p:sp>
        <p:nvSpPr>
          <p:cNvPr id="13" name="Text Placeholder 23">
            <a:extLst>
              <a:ext uri="{FF2B5EF4-FFF2-40B4-BE49-F238E27FC236}">
                <a16:creationId xmlns:a16="http://schemas.microsoft.com/office/drawing/2014/main" id="{A18BF761-FD85-C8E1-6624-F90F90E6C4C9}"/>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grpSp>
        <p:nvGrpSpPr>
          <p:cNvPr id="18" name="Group 17">
            <a:extLst>
              <a:ext uri="{FF2B5EF4-FFF2-40B4-BE49-F238E27FC236}">
                <a16:creationId xmlns:a16="http://schemas.microsoft.com/office/drawing/2014/main" id="{50EFD270-D1DA-2254-E12E-B2C582FFEE5E}"/>
              </a:ext>
            </a:extLst>
          </p:cNvPr>
          <p:cNvGrpSpPr/>
          <p:nvPr userDrawn="1"/>
        </p:nvGrpSpPr>
        <p:grpSpPr>
          <a:xfrm>
            <a:off x="441852" y="5691396"/>
            <a:ext cx="6969049" cy="851642"/>
            <a:chOff x="441852" y="5691396"/>
            <a:chExt cx="6969049" cy="851642"/>
          </a:xfrm>
        </p:grpSpPr>
        <p:pic>
          <p:nvPicPr>
            <p:cNvPr id="20" name="Picture 19" descr="Co-funded by the European Union logo in png for web usage">
              <a:extLst>
                <a:ext uri="{FF2B5EF4-FFF2-40B4-BE49-F238E27FC236}">
                  <a16:creationId xmlns:a16="http://schemas.microsoft.com/office/drawing/2014/main" id="{4C815BC7-19C3-9C8B-1FF6-1FC0D68987E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22" name="Rectangle 21">
              <a:extLst>
                <a:ext uri="{FF2B5EF4-FFF2-40B4-BE49-F238E27FC236}">
                  <a16:creationId xmlns:a16="http://schemas.microsoft.com/office/drawing/2014/main" id="{DDBC00AC-A277-196A-19F1-8D1DCF61F2B0}"/>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23" name="Group 22">
              <a:extLst>
                <a:ext uri="{FF2B5EF4-FFF2-40B4-BE49-F238E27FC236}">
                  <a16:creationId xmlns:a16="http://schemas.microsoft.com/office/drawing/2014/main" id="{0098C2DF-C061-F57B-E9C1-3DB4927CAB61}"/>
                </a:ext>
              </a:extLst>
            </p:cNvPr>
            <p:cNvGrpSpPr/>
            <p:nvPr userDrawn="1"/>
          </p:nvGrpSpPr>
          <p:grpSpPr>
            <a:xfrm>
              <a:off x="441852" y="5691396"/>
              <a:ext cx="1307461" cy="742180"/>
              <a:chOff x="340586" y="8789227"/>
              <a:chExt cx="1307461" cy="742180"/>
            </a:xfrm>
          </p:grpSpPr>
          <p:sp>
            <p:nvSpPr>
              <p:cNvPr id="24" name="Rectangle 23">
                <a:extLst>
                  <a:ext uri="{FF2B5EF4-FFF2-40B4-BE49-F238E27FC236}">
                    <a16:creationId xmlns:a16="http://schemas.microsoft.com/office/drawing/2014/main" id="{160E25E8-C4E7-1021-4E43-38515B31E7B0}"/>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26" name="Picture 25">
                <a:extLst>
                  <a:ext uri="{FF2B5EF4-FFF2-40B4-BE49-F238E27FC236}">
                    <a16:creationId xmlns:a16="http://schemas.microsoft.com/office/drawing/2014/main" id="{F68A0CEB-62DF-F4CB-F883-C841DF8784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a:p>
          <a:p>
            <a:r>
              <a:rPr lang="en-US"/>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Picture Placeholder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0" name="Picture Placeholder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Picture Placeholder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 name="Picture Placeholder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err="1"/>
              <a:t>www.epicstays.eu</a:t>
            </a:r>
            <a:endParaRPr lang="en-US"/>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chemeClr val="tx1"/>
                  </a:solidFill>
                  <a:latin typeface="+mj-lt"/>
                </a:rPr>
                <a:t>EPIC STAYS is licensed </a:t>
              </a:r>
            </a:p>
            <a:p>
              <a:pPr algn="just"/>
              <a:r>
                <a:rPr lang="en-US" sz="900" b="1">
                  <a:solidFill>
                    <a:schemeClr val="tx1"/>
                  </a:solidFill>
                  <a:latin typeface="+mj-lt"/>
                </a:rPr>
                <a:t>under </a:t>
              </a:r>
              <a:r>
                <a:rPr lang="en-US" sz="900" b="1">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82CCCA"/>
          </a:solidFill>
          <a:ln w="3598" cap="flat">
            <a:noFill/>
            <a:prstDash val="solid"/>
            <a:miter/>
          </a:ln>
        </p:spPr>
        <p:txBody>
          <a:bodyPr rtlCol="0" anchor="ctr"/>
          <a:lstStyle/>
          <a:p>
            <a:endParaRPr lang="en-US" b="0" i="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Sub-heading</a:t>
            </a:r>
            <a:endParaRPr lang="en-US"/>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userDrawn="1">
  <p:cSld name="2_Overview/Content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9BF7EF2-70F1-7294-74D3-1B10CB9F1AF0}"/>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811C80BA-844F-0A1C-AE24-B14918D6EF05}"/>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4" name="Text Placeholder 17">
            <a:extLst>
              <a:ext uri="{FF2B5EF4-FFF2-40B4-BE49-F238E27FC236}">
                <a16:creationId xmlns:a16="http://schemas.microsoft.com/office/drawing/2014/main" id="{1CBEA73E-FBE4-D209-1CFB-5F788515A1E7}"/>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5" name="Text Placeholder 23">
            <a:extLst>
              <a:ext uri="{FF2B5EF4-FFF2-40B4-BE49-F238E27FC236}">
                <a16:creationId xmlns:a16="http://schemas.microsoft.com/office/drawing/2014/main" id="{EE8F2BAA-9996-28F5-9572-A88500D36C11}"/>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6" name="Picture 5">
            <a:extLst>
              <a:ext uri="{FF2B5EF4-FFF2-40B4-BE49-F238E27FC236}">
                <a16:creationId xmlns:a16="http://schemas.microsoft.com/office/drawing/2014/main" id="{F65165F8-71F4-B093-E41A-5AD6DACA993B}"/>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7" name="Straight Connector 6">
            <a:extLst>
              <a:ext uri="{FF2B5EF4-FFF2-40B4-BE49-F238E27FC236}">
                <a16:creationId xmlns:a16="http://schemas.microsoft.com/office/drawing/2014/main" id="{FB70FDB8-AE8B-958B-6D60-4C1B04658730}"/>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123E4262-B0FF-A98D-BE8C-4938D4D7FD33}"/>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9" name="Slide Number Placeholder 5">
            <a:extLst>
              <a:ext uri="{FF2B5EF4-FFF2-40B4-BE49-F238E27FC236}">
                <a16:creationId xmlns:a16="http://schemas.microsoft.com/office/drawing/2014/main" id="{B77630A6-8AE6-B05C-5CB9-5C821245CBC3}"/>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415419898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08B4066-5AC9-2DB3-48F9-68A0F0D3173C}"/>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a:extLst>
              <a:ext uri="{FF2B5EF4-FFF2-40B4-BE49-F238E27FC236}">
                <a16:creationId xmlns:a16="http://schemas.microsoft.com/office/drawing/2014/main" id="{F52C03E5-1134-DD9E-0E26-AE0426AC3E03}"/>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5" name="Text Placeholder 17">
            <a:extLst>
              <a:ext uri="{FF2B5EF4-FFF2-40B4-BE49-F238E27FC236}">
                <a16:creationId xmlns:a16="http://schemas.microsoft.com/office/drawing/2014/main" id="{5D4B03BB-3E52-55E1-AD6A-584EB8A50BCC}"/>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903430A4-E1BC-376C-76E2-D4173D122063}"/>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7" name="Picture 6">
            <a:extLst>
              <a:ext uri="{FF2B5EF4-FFF2-40B4-BE49-F238E27FC236}">
                <a16:creationId xmlns:a16="http://schemas.microsoft.com/office/drawing/2014/main" id="{612E53FB-AB5B-9A46-AC9B-37AC7111A83F}"/>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8" name="Straight Connector 7">
            <a:extLst>
              <a:ext uri="{FF2B5EF4-FFF2-40B4-BE49-F238E27FC236}">
                <a16:creationId xmlns:a16="http://schemas.microsoft.com/office/drawing/2014/main" id="{5EDBA755-C1FF-AE74-3707-FF69C1D72685}"/>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3E00EEE0-3D49-733B-A46C-82AA9A918FFB}"/>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11" name="Slide Number Placeholder 5">
            <a:extLst>
              <a:ext uri="{FF2B5EF4-FFF2-40B4-BE49-F238E27FC236}">
                <a16:creationId xmlns:a16="http://schemas.microsoft.com/office/drawing/2014/main" id="{7CC56E24-5C23-7457-0C6F-C0518EC6A4EB}"/>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737186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2" name="object 3">
            <a:extLst>
              <a:ext uri="{FF2B5EF4-FFF2-40B4-BE49-F238E27FC236}">
                <a16:creationId xmlns:a16="http://schemas.microsoft.com/office/drawing/2014/main" id="{AB58B100-F3B0-9F75-BCD6-CD01355380E3}"/>
              </a:ext>
            </a:extLst>
          </p:cNvPr>
          <p:cNvSpPr/>
          <p:nvPr userDrawn="1"/>
        </p:nvSpPr>
        <p:spPr>
          <a:xfrm rot="16200000">
            <a:off x="1049881" y="1286396"/>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3" name="Freeform 2">
            <a:extLst>
              <a:ext uri="{FF2B5EF4-FFF2-40B4-BE49-F238E27FC236}">
                <a16:creationId xmlns:a16="http://schemas.microsoft.com/office/drawing/2014/main" id="{5A6BB997-596E-4786-2F55-208C130FA1A6}"/>
              </a:ext>
            </a:extLst>
          </p:cNvPr>
          <p:cNvSpPr/>
          <p:nvPr userDrawn="1"/>
        </p:nvSpPr>
        <p:spPr>
          <a:xfrm>
            <a:off x="210220" y="2521176"/>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26">
            <a:extLst>
              <a:ext uri="{FF2B5EF4-FFF2-40B4-BE49-F238E27FC236}">
                <a16:creationId xmlns:a16="http://schemas.microsoft.com/office/drawing/2014/main" id="{222A47AC-E8AE-56CC-DCEC-85D7067A0FBE}"/>
              </a:ext>
            </a:extLst>
          </p:cNvPr>
          <p:cNvSpPr>
            <a:spLocks noGrp="1"/>
          </p:cNvSpPr>
          <p:nvPr>
            <p:ph type="pic" sz="quarter" idx="67"/>
          </p:nvPr>
        </p:nvSpPr>
        <p:spPr>
          <a:xfrm>
            <a:off x="210220" y="6"/>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6" name="Text Placeholder 32">
            <a:extLst>
              <a:ext uri="{FF2B5EF4-FFF2-40B4-BE49-F238E27FC236}">
                <a16:creationId xmlns:a16="http://schemas.microsoft.com/office/drawing/2014/main" id="{4001BD79-7C1D-4AEA-28DD-B4D32AD5877B}"/>
              </a:ext>
            </a:extLst>
          </p:cNvPr>
          <p:cNvSpPr>
            <a:spLocks noGrp="1"/>
          </p:cNvSpPr>
          <p:nvPr>
            <p:ph type="body" sz="quarter" idx="18" hasCustomPrompt="1"/>
          </p:nvPr>
        </p:nvSpPr>
        <p:spPr>
          <a:xfrm>
            <a:off x="309338" y="4383483"/>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 name="Text Placeholder 32">
            <a:extLst>
              <a:ext uri="{FF2B5EF4-FFF2-40B4-BE49-F238E27FC236}">
                <a16:creationId xmlns:a16="http://schemas.microsoft.com/office/drawing/2014/main" id="{67491A92-E816-1D3A-E5D6-EBF192255845}"/>
              </a:ext>
            </a:extLst>
          </p:cNvPr>
          <p:cNvSpPr>
            <a:spLocks noGrp="1"/>
          </p:cNvSpPr>
          <p:nvPr>
            <p:ph type="body" sz="quarter" idx="19" hasCustomPrompt="1"/>
          </p:nvPr>
        </p:nvSpPr>
        <p:spPr>
          <a:xfrm>
            <a:off x="251713" y="3505401"/>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2" name="Text Placeholder 32">
            <a:extLst>
              <a:ext uri="{FF2B5EF4-FFF2-40B4-BE49-F238E27FC236}">
                <a16:creationId xmlns:a16="http://schemas.microsoft.com/office/drawing/2014/main" id="{987EFA9A-2ED0-56D1-40B3-419FC3851D77}"/>
              </a:ext>
            </a:extLst>
          </p:cNvPr>
          <p:cNvSpPr>
            <a:spLocks noGrp="1"/>
          </p:cNvSpPr>
          <p:nvPr>
            <p:ph type="body" sz="quarter" idx="20" hasCustomPrompt="1"/>
          </p:nvPr>
        </p:nvSpPr>
        <p:spPr>
          <a:xfrm>
            <a:off x="1286928" y="3917325"/>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3" name="Text Placeholder 23">
            <a:extLst>
              <a:ext uri="{FF2B5EF4-FFF2-40B4-BE49-F238E27FC236}">
                <a16:creationId xmlns:a16="http://schemas.microsoft.com/office/drawing/2014/main" id="{03661970-41DC-FEFA-3751-A94EF54BBECA}"/>
              </a:ext>
            </a:extLst>
          </p:cNvPr>
          <p:cNvSpPr>
            <a:spLocks noGrp="1"/>
          </p:cNvSpPr>
          <p:nvPr>
            <p:ph type="body" sz="quarter" idx="66" hasCustomPrompt="1"/>
          </p:nvPr>
        </p:nvSpPr>
        <p:spPr>
          <a:xfrm rot="16200000">
            <a:off x="1061980" y="1299791"/>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4" name="Straight Connector 13">
            <a:extLst>
              <a:ext uri="{FF2B5EF4-FFF2-40B4-BE49-F238E27FC236}">
                <a16:creationId xmlns:a16="http://schemas.microsoft.com/office/drawing/2014/main" id="{97B18728-F186-A8AC-4AD7-600B58C667B4}"/>
              </a:ext>
            </a:extLst>
          </p:cNvPr>
          <p:cNvCxnSpPr>
            <a:cxnSpLocks/>
          </p:cNvCxnSpPr>
          <p:nvPr userDrawn="1"/>
        </p:nvCxnSpPr>
        <p:spPr>
          <a:xfrm flipV="1">
            <a:off x="213223" y="4140322"/>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56BC89A4-DD24-2C25-BFA4-C7F92035029F}"/>
              </a:ext>
            </a:extLst>
          </p:cNvPr>
          <p:cNvSpPr/>
          <p:nvPr userDrawn="1"/>
        </p:nvSpPr>
        <p:spPr>
          <a:xfrm rot="10800000">
            <a:off x="3009806" y="313144"/>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object 3">
            <a:extLst>
              <a:ext uri="{FF2B5EF4-FFF2-40B4-BE49-F238E27FC236}">
                <a16:creationId xmlns:a16="http://schemas.microsoft.com/office/drawing/2014/main" id="{13DEC2A7-8A35-A10B-354E-B48ACD1AC720}"/>
              </a:ext>
            </a:extLst>
          </p:cNvPr>
          <p:cNvSpPr/>
          <p:nvPr userDrawn="1"/>
        </p:nvSpPr>
        <p:spPr>
          <a:xfrm rot="5400000">
            <a:off x="3851599" y="5170247"/>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a:p>
        </p:txBody>
      </p:sp>
      <p:sp>
        <p:nvSpPr>
          <p:cNvPr id="17" name="Picture Placeholder 63">
            <a:extLst>
              <a:ext uri="{FF2B5EF4-FFF2-40B4-BE49-F238E27FC236}">
                <a16:creationId xmlns:a16="http://schemas.microsoft.com/office/drawing/2014/main" id="{3F69ECB2-5E5E-6F96-31CC-D27D9FAE69FD}"/>
              </a:ext>
            </a:extLst>
          </p:cNvPr>
          <p:cNvSpPr>
            <a:spLocks noGrp="1"/>
          </p:cNvSpPr>
          <p:nvPr>
            <p:ph type="pic" sz="quarter" idx="85"/>
          </p:nvPr>
        </p:nvSpPr>
        <p:spPr>
          <a:xfrm>
            <a:off x="3007378" y="3506784"/>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dirty="0"/>
          </a:p>
        </p:txBody>
      </p:sp>
      <p:sp>
        <p:nvSpPr>
          <p:cNvPr id="18" name="Text Placeholder 32">
            <a:extLst>
              <a:ext uri="{FF2B5EF4-FFF2-40B4-BE49-F238E27FC236}">
                <a16:creationId xmlns:a16="http://schemas.microsoft.com/office/drawing/2014/main" id="{76079F84-B306-F7E7-A066-B14BCD193490}"/>
              </a:ext>
            </a:extLst>
          </p:cNvPr>
          <p:cNvSpPr>
            <a:spLocks noGrp="1"/>
          </p:cNvSpPr>
          <p:nvPr>
            <p:ph type="body" sz="quarter" idx="86" hasCustomPrompt="1"/>
          </p:nvPr>
        </p:nvSpPr>
        <p:spPr>
          <a:xfrm>
            <a:off x="3114205" y="180119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A4012D8B-03FF-7AB7-2352-50B881B6772F}"/>
              </a:ext>
            </a:extLst>
          </p:cNvPr>
          <p:cNvSpPr>
            <a:spLocks noGrp="1"/>
          </p:cNvSpPr>
          <p:nvPr>
            <p:ph type="body" sz="quarter" idx="87" hasCustomPrompt="1"/>
          </p:nvPr>
        </p:nvSpPr>
        <p:spPr>
          <a:xfrm>
            <a:off x="3056580" y="92311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20" name="Text Placeholder 32">
            <a:extLst>
              <a:ext uri="{FF2B5EF4-FFF2-40B4-BE49-F238E27FC236}">
                <a16:creationId xmlns:a16="http://schemas.microsoft.com/office/drawing/2014/main" id="{9576CC2E-339A-8170-905A-A21C9CAE4146}"/>
              </a:ext>
            </a:extLst>
          </p:cNvPr>
          <p:cNvSpPr>
            <a:spLocks noGrp="1"/>
          </p:cNvSpPr>
          <p:nvPr>
            <p:ph type="body" sz="quarter" idx="88" hasCustomPrompt="1"/>
          </p:nvPr>
        </p:nvSpPr>
        <p:spPr>
          <a:xfrm>
            <a:off x="4091795" y="133504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1" name="Straight Connector 20">
            <a:extLst>
              <a:ext uri="{FF2B5EF4-FFF2-40B4-BE49-F238E27FC236}">
                <a16:creationId xmlns:a16="http://schemas.microsoft.com/office/drawing/2014/main" id="{FE694A44-1BDC-AFDB-FF67-66ADDE7DB91A}"/>
              </a:ext>
            </a:extLst>
          </p:cNvPr>
          <p:cNvCxnSpPr>
            <a:cxnSpLocks/>
          </p:cNvCxnSpPr>
          <p:nvPr userDrawn="1"/>
        </p:nvCxnSpPr>
        <p:spPr>
          <a:xfrm flipV="1">
            <a:off x="3018090" y="155803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object 3">
            <a:extLst>
              <a:ext uri="{FF2B5EF4-FFF2-40B4-BE49-F238E27FC236}">
                <a16:creationId xmlns:a16="http://schemas.microsoft.com/office/drawing/2014/main" id="{75BA7323-31AB-B9AD-9AF6-A0EE0CE9268B}"/>
              </a:ext>
            </a:extLst>
          </p:cNvPr>
          <p:cNvSpPr/>
          <p:nvPr userDrawn="1"/>
        </p:nvSpPr>
        <p:spPr>
          <a:xfrm rot="16200000">
            <a:off x="6631589" y="1290171"/>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FBA63B"/>
          </a:solidFill>
        </p:spPr>
        <p:txBody>
          <a:bodyPr wrap="square" lIns="0" tIns="0" rIns="0" bIns="0" rtlCol="0"/>
          <a:lstStyle/>
          <a:p>
            <a:endParaRPr/>
          </a:p>
        </p:txBody>
      </p:sp>
      <p:sp>
        <p:nvSpPr>
          <p:cNvPr id="24" name="Freeform 23">
            <a:extLst>
              <a:ext uri="{FF2B5EF4-FFF2-40B4-BE49-F238E27FC236}">
                <a16:creationId xmlns:a16="http://schemas.microsoft.com/office/drawing/2014/main" id="{B48294FA-6206-DC27-6E44-D4BB7C2C8DC7}"/>
              </a:ext>
            </a:extLst>
          </p:cNvPr>
          <p:cNvSpPr/>
          <p:nvPr userDrawn="1"/>
        </p:nvSpPr>
        <p:spPr>
          <a:xfrm>
            <a:off x="5791928" y="2524951"/>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Picture Placeholder 26">
            <a:extLst>
              <a:ext uri="{FF2B5EF4-FFF2-40B4-BE49-F238E27FC236}">
                <a16:creationId xmlns:a16="http://schemas.microsoft.com/office/drawing/2014/main" id="{DBFAC1F1-D0E5-BCB9-86E9-2EA24562BF8D}"/>
              </a:ext>
            </a:extLst>
          </p:cNvPr>
          <p:cNvSpPr>
            <a:spLocks noGrp="1"/>
          </p:cNvSpPr>
          <p:nvPr>
            <p:ph type="pic" sz="quarter" idx="89"/>
          </p:nvPr>
        </p:nvSpPr>
        <p:spPr>
          <a:xfrm>
            <a:off x="5791928" y="3781"/>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6" name="Text Placeholder 32">
            <a:extLst>
              <a:ext uri="{FF2B5EF4-FFF2-40B4-BE49-F238E27FC236}">
                <a16:creationId xmlns:a16="http://schemas.microsoft.com/office/drawing/2014/main" id="{56C07F70-6842-66F8-7253-081C5AFCB97F}"/>
              </a:ext>
            </a:extLst>
          </p:cNvPr>
          <p:cNvSpPr>
            <a:spLocks noGrp="1"/>
          </p:cNvSpPr>
          <p:nvPr>
            <p:ph type="body" sz="quarter" idx="90" hasCustomPrompt="1"/>
          </p:nvPr>
        </p:nvSpPr>
        <p:spPr>
          <a:xfrm>
            <a:off x="5891046" y="438725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3" name="Text Placeholder 32">
            <a:extLst>
              <a:ext uri="{FF2B5EF4-FFF2-40B4-BE49-F238E27FC236}">
                <a16:creationId xmlns:a16="http://schemas.microsoft.com/office/drawing/2014/main" id="{40168223-E82F-C581-CD6C-819F083C284A}"/>
              </a:ext>
            </a:extLst>
          </p:cNvPr>
          <p:cNvSpPr>
            <a:spLocks noGrp="1"/>
          </p:cNvSpPr>
          <p:nvPr>
            <p:ph type="body" sz="quarter" idx="91" hasCustomPrompt="1"/>
          </p:nvPr>
        </p:nvSpPr>
        <p:spPr>
          <a:xfrm>
            <a:off x="5833421" y="350917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35" name="Text Placeholder 32">
            <a:extLst>
              <a:ext uri="{FF2B5EF4-FFF2-40B4-BE49-F238E27FC236}">
                <a16:creationId xmlns:a16="http://schemas.microsoft.com/office/drawing/2014/main" id="{6965A4F2-CFB5-597B-B1A4-DD256D8297E7}"/>
              </a:ext>
            </a:extLst>
          </p:cNvPr>
          <p:cNvSpPr>
            <a:spLocks noGrp="1"/>
          </p:cNvSpPr>
          <p:nvPr>
            <p:ph type="body" sz="quarter" idx="92" hasCustomPrompt="1"/>
          </p:nvPr>
        </p:nvSpPr>
        <p:spPr>
          <a:xfrm>
            <a:off x="6868636" y="392110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7" name="Text Placeholder 23">
            <a:extLst>
              <a:ext uri="{FF2B5EF4-FFF2-40B4-BE49-F238E27FC236}">
                <a16:creationId xmlns:a16="http://schemas.microsoft.com/office/drawing/2014/main" id="{0058FE08-A56A-1DCA-7467-6DC169387395}"/>
              </a:ext>
            </a:extLst>
          </p:cNvPr>
          <p:cNvSpPr>
            <a:spLocks noGrp="1"/>
          </p:cNvSpPr>
          <p:nvPr>
            <p:ph type="body" sz="quarter" idx="93" hasCustomPrompt="1"/>
          </p:nvPr>
        </p:nvSpPr>
        <p:spPr>
          <a:xfrm rot="16200000">
            <a:off x="6643688" y="1303566"/>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8" name="Straight Connector 37">
            <a:extLst>
              <a:ext uri="{FF2B5EF4-FFF2-40B4-BE49-F238E27FC236}">
                <a16:creationId xmlns:a16="http://schemas.microsoft.com/office/drawing/2014/main" id="{AE696F87-EAE8-55E7-10A1-B3B87338CB68}"/>
              </a:ext>
            </a:extLst>
          </p:cNvPr>
          <p:cNvCxnSpPr>
            <a:cxnSpLocks/>
          </p:cNvCxnSpPr>
          <p:nvPr userDrawn="1"/>
        </p:nvCxnSpPr>
        <p:spPr>
          <a:xfrm flipV="1">
            <a:off x="5794931" y="414409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Text Placeholder 23">
            <a:extLst>
              <a:ext uri="{FF2B5EF4-FFF2-40B4-BE49-F238E27FC236}">
                <a16:creationId xmlns:a16="http://schemas.microsoft.com/office/drawing/2014/main" id="{78F1EF78-9AD9-0FCA-90D3-30D5C9A8CED2}"/>
              </a:ext>
            </a:extLst>
          </p:cNvPr>
          <p:cNvSpPr>
            <a:spLocks noGrp="1"/>
          </p:cNvSpPr>
          <p:nvPr>
            <p:ph type="body" sz="quarter" idx="98" hasCustomPrompt="1"/>
          </p:nvPr>
        </p:nvSpPr>
        <p:spPr>
          <a:xfrm rot="16200000">
            <a:off x="3857607" y="5142909"/>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42" name="Text Placeholder 32">
            <a:extLst>
              <a:ext uri="{FF2B5EF4-FFF2-40B4-BE49-F238E27FC236}">
                <a16:creationId xmlns:a16="http://schemas.microsoft.com/office/drawing/2014/main" id="{44EE4033-E818-4E58-A69F-F073C9036957}"/>
              </a:ext>
            </a:extLst>
          </p:cNvPr>
          <p:cNvSpPr>
            <a:spLocks noGrp="1"/>
          </p:cNvSpPr>
          <p:nvPr>
            <p:ph type="body" sz="quarter" idx="42" hasCustomPrompt="1"/>
          </p:nvPr>
        </p:nvSpPr>
        <p:spPr>
          <a:xfrm rot="16200000">
            <a:off x="8464222" y="3119182"/>
            <a:ext cx="6840061" cy="637571"/>
          </a:xfrm>
          <a:prstGeom prst="rect">
            <a:avLst/>
          </a:prstGeom>
        </p:spPr>
        <p:txBody>
          <a:bodyPr anchor="t">
            <a:noAutofit/>
          </a:bodyPr>
          <a:lstStyle>
            <a:lvl1pPr marL="0" indent="0" algn="ct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userDrawn="1">
  <p:cSld name="2_Final Slide">
    <p:spTree>
      <p:nvGrpSpPr>
        <p:cNvPr id="1" name=""/>
        <p:cNvGrpSpPr/>
        <p:nvPr/>
      </p:nvGrpSpPr>
      <p:grpSpPr>
        <a:xfrm>
          <a:off x="0" y="0"/>
          <a:ext cx="0" cy="0"/>
          <a:chOff x="0" y="0"/>
          <a:chExt cx="0" cy="0"/>
        </a:xfrm>
      </p:grpSpPr>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2" name="Group 1">
            <a:extLst>
              <a:ext uri="{FF2B5EF4-FFF2-40B4-BE49-F238E27FC236}">
                <a16:creationId xmlns:a16="http://schemas.microsoft.com/office/drawing/2014/main" id="{19E94340-E7C9-FD10-CDF5-EA4F09829AFA}"/>
              </a:ext>
            </a:extLst>
          </p:cNvPr>
          <p:cNvGrpSpPr/>
          <p:nvPr userDrawn="1"/>
        </p:nvGrpSpPr>
        <p:grpSpPr>
          <a:xfrm>
            <a:off x="441852" y="5691396"/>
            <a:ext cx="6969049" cy="851642"/>
            <a:chOff x="441852" y="5691396"/>
            <a:chExt cx="6969049" cy="851642"/>
          </a:xfrm>
        </p:grpSpPr>
        <p:pic>
          <p:nvPicPr>
            <p:cNvPr id="3" name="Picture 2" descr="Co-funded by the European Union logo in png for web usage">
              <a:extLst>
                <a:ext uri="{FF2B5EF4-FFF2-40B4-BE49-F238E27FC236}">
                  <a16:creationId xmlns:a16="http://schemas.microsoft.com/office/drawing/2014/main" id="{EC6E87C7-9F69-A089-20FA-DA4D6CEB61E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7" name="Rectangle 6">
              <a:extLst>
                <a:ext uri="{FF2B5EF4-FFF2-40B4-BE49-F238E27FC236}">
                  <a16:creationId xmlns:a16="http://schemas.microsoft.com/office/drawing/2014/main" id="{06B9BC08-246C-41F9-5F48-C6206AB88520}"/>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9" name="Group 8">
              <a:extLst>
                <a:ext uri="{FF2B5EF4-FFF2-40B4-BE49-F238E27FC236}">
                  <a16:creationId xmlns:a16="http://schemas.microsoft.com/office/drawing/2014/main" id="{D83D116D-D5D7-6D13-4143-817E536792EC}"/>
                </a:ext>
              </a:extLst>
            </p:cNvPr>
            <p:cNvGrpSpPr/>
            <p:nvPr userDrawn="1"/>
          </p:nvGrpSpPr>
          <p:grpSpPr>
            <a:xfrm>
              <a:off x="441852" y="5691396"/>
              <a:ext cx="1307461" cy="742180"/>
              <a:chOff x="340586" y="8789227"/>
              <a:chExt cx="1307461" cy="742180"/>
            </a:xfrm>
          </p:grpSpPr>
          <p:sp>
            <p:nvSpPr>
              <p:cNvPr id="10" name="Rectangle 9">
                <a:extLst>
                  <a:ext uri="{FF2B5EF4-FFF2-40B4-BE49-F238E27FC236}">
                    <a16:creationId xmlns:a16="http://schemas.microsoft.com/office/drawing/2014/main" id="{5C89A9DE-C4F1-4886-C0C6-81109E61EE9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1" name="Picture 10">
                <a:extLst>
                  <a:ext uri="{FF2B5EF4-FFF2-40B4-BE49-F238E27FC236}">
                    <a16:creationId xmlns:a16="http://schemas.microsoft.com/office/drawing/2014/main" id="{BFACA943-A66B-488B-27E9-35BBFCD5DF6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34146961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04</a:t>
            </a:r>
            <a:endParaRPr lang="en-US"/>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05</a:t>
            </a:r>
            <a:endParaRPr lang="en-US"/>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06</a:t>
            </a:r>
            <a:endParaRPr lang="en-US"/>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07</a:t>
            </a:r>
            <a:endParaRPr lang="en-US"/>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08</a:t>
            </a:r>
            <a:endParaRPr lang="en-US"/>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09</a:t>
            </a:r>
            <a:endParaRPr lang="en-US"/>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7AFD09FD-F964-4BBA-F4B5-AF920F2D68B2}"/>
              </a:ext>
            </a:extLst>
          </p:cNvPr>
          <p:cNvSpPr/>
          <p:nvPr userDrawn="1"/>
        </p:nvSpPr>
        <p:spPr>
          <a:xfrm>
            <a:off x="9747" y="0"/>
            <a:ext cx="7218860" cy="6858002"/>
          </a:xfrm>
          <a:custGeom>
            <a:avLst/>
            <a:gdLst>
              <a:gd name="connsiteX0" fmla="*/ 0 w 6503537"/>
              <a:gd name="connsiteY0" fmla="*/ 0 h 6838017"/>
              <a:gd name="connsiteX1" fmla="*/ 6503537 w 6503537"/>
              <a:gd name="connsiteY1" fmla="*/ 0 h 6838017"/>
              <a:gd name="connsiteX2" fmla="*/ 6503537 w 6503537"/>
              <a:gd name="connsiteY2" fmla="*/ 3800463 h 6838017"/>
              <a:gd name="connsiteX3" fmla="*/ 6496220 w 6503537"/>
              <a:gd name="connsiteY3" fmla="*/ 3800463 h 6838017"/>
              <a:gd name="connsiteX4" fmla="*/ 6503537 w 6503537"/>
              <a:gd name="connsiteY4" fmla="*/ 3994646 h 6838017"/>
              <a:gd name="connsiteX5" fmla="*/ 5228852 w 6503537"/>
              <a:gd name="connsiteY5" fmla="*/ 6653989 h 6838017"/>
              <a:gd name="connsiteX6" fmla="*/ 4978182 w 6503537"/>
              <a:gd name="connsiteY6" fmla="*/ 6838017 h 6838017"/>
              <a:gd name="connsiteX7" fmla="*/ 1019075 w 6503537"/>
              <a:gd name="connsiteY7" fmla="*/ 6838017 h 6838017"/>
              <a:gd name="connsiteX8" fmla="*/ 965583 w 6503537"/>
              <a:gd name="connsiteY8" fmla="*/ 6802921 h 6838017"/>
              <a:gd name="connsiteX9" fmla="*/ 88357 w 6503537"/>
              <a:gd name="connsiteY9" fmla="*/ 5919024 h 6838017"/>
              <a:gd name="connsiteX10" fmla="*/ 0 w 6503537"/>
              <a:gd name="connsiteY10" fmla="*/ 5775966 h 683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03537" h="6838017">
                <a:moveTo>
                  <a:pt x="0" y="0"/>
                </a:moveTo>
                <a:lnTo>
                  <a:pt x="6503537" y="0"/>
                </a:lnTo>
                <a:lnTo>
                  <a:pt x="6503537" y="3800463"/>
                </a:lnTo>
                <a:lnTo>
                  <a:pt x="6496220" y="3800463"/>
                </a:lnTo>
                <a:cubicBezTo>
                  <a:pt x="6503537" y="3865190"/>
                  <a:pt x="6503537" y="3929921"/>
                  <a:pt x="6503537" y="3994646"/>
                </a:cubicBezTo>
                <a:cubicBezTo>
                  <a:pt x="6503537" y="5066697"/>
                  <a:pt x="6007851" y="6022691"/>
                  <a:pt x="5228852" y="6653989"/>
                </a:cubicBezTo>
                <a:lnTo>
                  <a:pt x="4978182" y="6838017"/>
                </a:lnTo>
                <a:lnTo>
                  <a:pt x="1019075" y="6838017"/>
                </a:lnTo>
                <a:lnTo>
                  <a:pt x="965583" y="6802921"/>
                </a:lnTo>
                <a:cubicBezTo>
                  <a:pt x="621940" y="6562487"/>
                  <a:pt x="324410" y="6262731"/>
                  <a:pt x="88357" y="5919024"/>
                </a:cubicBezTo>
                <a:lnTo>
                  <a:pt x="0" y="5775966"/>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EF70B95F-EAF9-F817-7FD9-DA2A63B9B1A7}"/>
              </a:ext>
            </a:extLst>
          </p:cNvPr>
          <p:cNvSpPr/>
          <p:nvPr userDrawn="1"/>
        </p:nvSpPr>
        <p:spPr>
          <a:xfrm>
            <a:off x="0" y="206652"/>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7" name="Text Placeholder 25">
            <a:extLst>
              <a:ext uri="{FF2B5EF4-FFF2-40B4-BE49-F238E27FC236}">
                <a16:creationId xmlns:a16="http://schemas.microsoft.com/office/drawing/2014/main" id="{B616B88E-4BB7-81FA-3B87-0FAFC141ADC4}"/>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8" name="Text Placeholder 25">
            <a:extLst>
              <a:ext uri="{FF2B5EF4-FFF2-40B4-BE49-F238E27FC236}">
                <a16:creationId xmlns:a16="http://schemas.microsoft.com/office/drawing/2014/main" id="{B0C46E35-F610-ABD0-1528-30C1FF792CEB}"/>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9" name="Text Placeholder 17">
            <a:extLst>
              <a:ext uri="{FF2B5EF4-FFF2-40B4-BE49-F238E27FC236}">
                <a16:creationId xmlns:a16="http://schemas.microsoft.com/office/drawing/2014/main" id="{257154F1-0202-0F9B-AC33-080819B18788}"/>
              </a:ext>
            </a:extLst>
          </p:cNvPr>
          <p:cNvSpPr>
            <a:spLocks noGrp="1"/>
          </p:cNvSpPr>
          <p:nvPr>
            <p:ph type="body" sz="quarter" idx="28" hasCustomPrompt="1"/>
          </p:nvPr>
        </p:nvSpPr>
        <p:spPr>
          <a:xfrm>
            <a:off x="979124" y="1714696"/>
            <a:ext cx="4198618" cy="4476077"/>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 Placeholder 25">
            <a:extLst>
              <a:ext uri="{FF2B5EF4-FFF2-40B4-BE49-F238E27FC236}">
                <a16:creationId xmlns:a16="http://schemas.microsoft.com/office/drawing/2014/main" id="{696B3478-DB79-9219-A58A-82E38F3C6380}"/>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1" name="Text Placeholder 25">
            <a:extLst>
              <a:ext uri="{FF2B5EF4-FFF2-40B4-BE49-F238E27FC236}">
                <a16:creationId xmlns:a16="http://schemas.microsoft.com/office/drawing/2014/main" id="{88A0A28D-0256-CFAA-1C34-8C3FDE76E315}"/>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2" name="Text Placeholder 25">
            <a:extLst>
              <a:ext uri="{FF2B5EF4-FFF2-40B4-BE49-F238E27FC236}">
                <a16:creationId xmlns:a16="http://schemas.microsoft.com/office/drawing/2014/main" id="{175FD603-57DB-8545-9E29-BCA955F40C20}"/>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13" name="Text Placeholder 25">
            <a:extLst>
              <a:ext uri="{FF2B5EF4-FFF2-40B4-BE49-F238E27FC236}">
                <a16:creationId xmlns:a16="http://schemas.microsoft.com/office/drawing/2014/main" id="{30A18E53-9C11-3D8E-34C2-233D976BBC01}"/>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Text Placeholder 25">
            <a:extLst>
              <a:ext uri="{FF2B5EF4-FFF2-40B4-BE49-F238E27FC236}">
                <a16:creationId xmlns:a16="http://schemas.microsoft.com/office/drawing/2014/main" id="{2D2CD730-960B-D2A9-4F6C-4DB5BADE4C19}"/>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15" name="Text Placeholder 25">
            <a:extLst>
              <a:ext uri="{FF2B5EF4-FFF2-40B4-BE49-F238E27FC236}">
                <a16:creationId xmlns:a16="http://schemas.microsoft.com/office/drawing/2014/main" id="{B4F67A0C-F23B-B32A-FBC3-5673C6F33C3C}"/>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5">
            <a:extLst>
              <a:ext uri="{FF2B5EF4-FFF2-40B4-BE49-F238E27FC236}">
                <a16:creationId xmlns:a16="http://schemas.microsoft.com/office/drawing/2014/main" id="{5415E5DD-3023-1518-7EEC-E9E811B03865}"/>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7" name="Text Placeholder 25">
            <a:extLst>
              <a:ext uri="{FF2B5EF4-FFF2-40B4-BE49-F238E27FC236}">
                <a16:creationId xmlns:a16="http://schemas.microsoft.com/office/drawing/2014/main" id="{8A4AB095-362A-BB27-C305-AAA03514B046}"/>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6FC0EADD-4B42-016A-166A-4CD197166DBB}"/>
              </a:ext>
            </a:extLst>
          </p:cNvPr>
          <p:cNvSpPr>
            <a:spLocks noGrp="1"/>
          </p:cNvSpPr>
          <p:nvPr>
            <p:ph type="body" sz="quarter" idx="27" hasCustomPrompt="1"/>
          </p:nvPr>
        </p:nvSpPr>
        <p:spPr>
          <a:xfrm>
            <a:off x="864755" y="321248"/>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0" name="Straight Connector 19">
            <a:extLst>
              <a:ext uri="{FF2B5EF4-FFF2-40B4-BE49-F238E27FC236}">
                <a16:creationId xmlns:a16="http://schemas.microsoft.com/office/drawing/2014/main" id="{82DDEA65-7AB9-2AA4-31D9-4E6E05ABB2D9}"/>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EC2925E5-C063-B82D-42BD-B4E24B7E0C17}"/>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3" name="Rectangle 22">
            <a:extLst>
              <a:ext uri="{FF2B5EF4-FFF2-40B4-BE49-F238E27FC236}">
                <a16:creationId xmlns:a16="http://schemas.microsoft.com/office/drawing/2014/main" id="{FDE308D3-0016-EF7D-BEDE-2D0C36BCB10C}"/>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6" name="Picture Placeholder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4" name="Text Placeholder 23">
            <a:extLst>
              <a:ext uri="{FF2B5EF4-FFF2-40B4-BE49-F238E27FC236}">
                <a16:creationId xmlns:a16="http://schemas.microsoft.com/office/drawing/2014/main" id="{EC0E9130-D318-525D-634F-3A11CF69800C}"/>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5" name="Freeform 4">
            <a:extLst>
              <a:ext uri="{FF2B5EF4-FFF2-40B4-BE49-F238E27FC236}">
                <a16:creationId xmlns:a16="http://schemas.microsoft.com/office/drawing/2014/main" id="{1C793BCD-71E7-D751-F1FC-DAF15C82136E}"/>
              </a:ext>
            </a:extLst>
          </p:cNvPr>
          <p:cNvSpPr/>
          <p:nvPr userDrawn="1"/>
        </p:nvSpPr>
        <p:spPr>
          <a:xfrm rot="16200000">
            <a:off x="1285344" y="-146355"/>
            <a:ext cx="5241494" cy="7812182"/>
          </a:xfrm>
          <a:custGeom>
            <a:avLst/>
            <a:gdLst>
              <a:gd name="connsiteX0" fmla="*/ 4830629 w 4830629"/>
              <a:gd name="connsiteY0" fmla="*/ 0 h 7199809"/>
              <a:gd name="connsiteX1" fmla="*/ 4830629 w 4830629"/>
              <a:gd name="connsiteY1" fmla="*/ 579469 h 7199809"/>
              <a:gd name="connsiteX2" fmla="*/ 4830629 w 4830629"/>
              <a:gd name="connsiteY2" fmla="*/ 1106875 h 7199809"/>
              <a:gd name="connsiteX3" fmla="*/ 4830629 w 4830629"/>
              <a:gd name="connsiteY3" fmla="*/ 1984979 h 7199809"/>
              <a:gd name="connsiteX4" fmla="*/ 4830629 w 4830629"/>
              <a:gd name="connsiteY4" fmla="*/ 2097937 h 7199809"/>
              <a:gd name="connsiteX5" fmla="*/ 4830629 w 4830629"/>
              <a:gd name="connsiteY5" fmla="*/ 2205131 h 7199809"/>
              <a:gd name="connsiteX6" fmla="*/ 4830629 w 4830629"/>
              <a:gd name="connsiteY6" fmla="*/ 3204812 h 7199809"/>
              <a:gd name="connsiteX7" fmla="*/ 4830629 w 4830629"/>
              <a:gd name="connsiteY7" fmla="*/ 3243431 h 7199809"/>
              <a:gd name="connsiteX8" fmla="*/ 4830629 w 4830629"/>
              <a:gd name="connsiteY8" fmla="*/ 3312006 h 7199809"/>
              <a:gd name="connsiteX9" fmla="*/ 4830629 w 4830629"/>
              <a:gd name="connsiteY9" fmla="*/ 3379544 h 7199809"/>
              <a:gd name="connsiteX10" fmla="*/ 4830629 w 4830629"/>
              <a:gd name="connsiteY10" fmla="*/ 4648940 h 7199809"/>
              <a:gd name="connsiteX11" fmla="*/ 4825589 w 4830629"/>
              <a:gd name="connsiteY11" fmla="*/ 4648940 h 7199809"/>
              <a:gd name="connsiteX12" fmla="*/ 4830629 w 4830629"/>
              <a:gd name="connsiteY12" fmla="*/ 4785055 h 7199809"/>
              <a:gd name="connsiteX13" fmla="*/ 2415314 w 4830629"/>
              <a:gd name="connsiteY13" fmla="*/ 7199809 h 7199809"/>
              <a:gd name="connsiteX14" fmla="*/ 0 w 4830629"/>
              <a:gd name="connsiteY14" fmla="*/ 4785055 h 7199809"/>
              <a:gd name="connsiteX15" fmla="*/ 5041 w 4830629"/>
              <a:gd name="connsiteY15" fmla="*/ 4648940 h 7199809"/>
              <a:gd name="connsiteX16" fmla="*/ 0 w 4830629"/>
              <a:gd name="connsiteY16" fmla="*/ 4648940 h 7199809"/>
              <a:gd name="connsiteX17" fmla="*/ 0 w 4830629"/>
              <a:gd name="connsiteY17" fmla="*/ 3379544 h 7199809"/>
              <a:gd name="connsiteX18" fmla="*/ 0 w 4830629"/>
              <a:gd name="connsiteY18" fmla="*/ 3312005 h 7199809"/>
              <a:gd name="connsiteX19" fmla="*/ 0 w 4830629"/>
              <a:gd name="connsiteY19" fmla="*/ 3243430 h 7199809"/>
              <a:gd name="connsiteX20" fmla="*/ 0 w 4830629"/>
              <a:gd name="connsiteY20" fmla="*/ 3204812 h 7199809"/>
              <a:gd name="connsiteX21" fmla="*/ 0 w 4830629"/>
              <a:gd name="connsiteY21" fmla="*/ 2205130 h 7199809"/>
              <a:gd name="connsiteX22" fmla="*/ 0 w 4830629"/>
              <a:gd name="connsiteY22" fmla="*/ 2097936 h 7199809"/>
              <a:gd name="connsiteX23" fmla="*/ 0 w 4830629"/>
              <a:gd name="connsiteY23" fmla="*/ 1984979 h 7199809"/>
              <a:gd name="connsiteX24" fmla="*/ 0 w 4830629"/>
              <a:gd name="connsiteY24" fmla="*/ 1106875 h 7199809"/>
              <a:gd name="connsiteX25" fmla="*/ 0 w 4830629"/>
              <a:gd name="connsiteY25" fmla="*/ 579469 h 7199809"/>
              <a:gd name="connsiteX26" fmla="*/ 0 w 4830629"/>
              <a:gd name="connsiteY26" fmla="*/ 0 h 719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830629" h="7199809">
                <a:moveTo>
                  <a:pt x="4830629" y="0"/>
                </a:moveTo>
                <a:lnTo>
                  <a:pt x="4830629" y="579469"/>
                </a:lnTo>
                <a:lnTo>
                  <a:pt x="4830629" y="1106875"/>
                </a:lnTo>
                <a:lnTo>
                  <a:pt x="4830629" y="1984979"/>
                </a:lnTo>
                <a:lnTo>
                  <a:pt x="4830629" y="2097937"/>
                </a:lnTo>
                <a:lnTo>
                  <a:pt x="4830629" y="2205131"/>
                </a:lnTo>
                <a:lnTo>
                  <a:pt x="4830629" y="3204812"/>
                </a:lnTo>
                <a:lnTo>
                  <a:pt x="4830629" y="3243431"/>
                </a:lnTo>
                <a:lnTo>
                  <a:pt x="4830629" y="3312006"/>
                </a:lnTo>
                <a:lnTo>
                  <a:pt x="4830629" y="3379544"/>
                </a:lnTo>
                <a:lnTo>
                  <a:pt x="4830629" y="4648940"/>
                </a:lnTo>
                <a:lnTo>
                  <a:pt x="4825589" y="4648940"/>
                </a:lnTo>
                <a:cubicBezTo>
                  <a:pt x="4830629" y="4694312"/>
                  <a:pt x="4830629" y="4739685"/>
                  <a:pt x="4830629" y="4785055"/>
                </a:cubicBezTo>
                <a:cubicBezTo>
                  <a:pt x="4830629" y="6120985"/>
                  <a:pt x="3751555" y="7199809"/>
                  <a:pt x="2415314" y="7199809"/>
                </a:cubicBezTo>
                <a:cubicBezTo>
                  <a:pt x="1079077" y="7199809"/>
                  <a:pt x="0" y="6115941"/>
                  <a:pt x="0" y="4785055"/>
                </a:cubicBezTo>
                <a:cubicBezTo>
                  <a:pt x="0" y="4739685"/>
                  <a:pt x="0" y="4689270"/>
                  <a:pt x="5041" y="4648940"/>
                </a:cubicBezTo>
                <a:lnTo>
                  <a:pt x="0" y="4648940"/>
                </a:lnTo>
                <a:lnTo>
                  <a:pt x="0" y="3379544"/>
                </a:lnTo>
                <a:lnTo>
                  <a:pt x="0" y="3312005"/>
                </a:lnTo>
                <a:lnTo>
                  <a:pt x="0" y="3243430"/>
                </a:lnTo>
                <a:lnTo>
                  <a:pt x="0" y="3204812"/>
                </a:lnTo>
                <a:lnTo>
                  <a:pt x="0" y="2205130"/>
                </a:lnTo>
                <a:lnTo>
                  <a:pt x="0" y="2097936"/>
                </a:lnTo>
                <a:lnTo>
                  <a:pt x="0" y="1984979"/>
                </a:lnTo>
                <a:lnTo>
                  <a:pt x="0" y="1106875"/>
                </a:lnTo>
                <a:lnTo>
                  <a:pt x="0" y="579469"/>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Picture Placeholder 12">
            <a:extLst>
              <a:ext uri="{FF2B5EF4-FFF2-40B4-BE49-F238E27FC236}">
                <a16:creationId xmlns:a16="http://schemas.microsoft.com/office/drawing/2014/main" id="{06215846-279A-91D3-80CD-89812857DB73}"/>
              </a:ext>
            </a:extLst>
          </p:cNvPr>
          <p:cNvSpPr>
            <a:spLocks noGrp="1"/>
          </p:cNvSpPr>
          <p:nvPr>
            <p:ph type="pic" sz="quarter" idx="19"/>
          </p:nvPr>
        </p:nvSpPr>
        <p:spPr>
          <a:xfrm>
            <a:off x="6132863" y="1297871"/>
            <a:ext cx="6059137" cy="4421141"/>
          </a:xfrm>
          <a:custGeom>
            <a:avLst/>
            <a:gdLst>
              <a:gd name="connsiteX0" fmla="*/ 2403865 w 6590485"/>
              <a:gd name="connsiteY0" fmla="*/ 0 h 4808847"/>
              <a:gd name="connsiteX1" fmla="*/ 2539366 w 6590485"/>
              <a:gd name="connsiteY1" fmla="*/ 5019 h 4808847"/>
              <a:gd name="connsiteX2" fmla="*/ 2539366 w 6590485"/>
              <a:gd name="connsiteY2" fmla="*/ 0 h 4808847"/>
              <a:gd name="connsiteX3" fmla="*/ 3803037 w 6590485"/>
              <a:gd name="connsiteY3" fmla="*/ 0 h 4808847"/>
              <a:gd name="connsiteX4" fmla="*/ 3938538 w 6590485"/>
              <a:gd name="connsiteY4" fmla="*/ 0 h 4808847"/>
              <a:gd name="connsiteX5" fmla="*/ 5191314 w 6590485"/>
              <a:gd name="connsiteY5" fmla="*/ 0 h 4808847"/>
              <a:gd name="connsiteX6" fmla="*/ 6590485 w 6590485"/>
              <a:gd name="connsiteY6" fmla="*/ 0 h 4808847"/>
              <a:gd name="connsiteX7" fmla="*/ 6590485 w 6590485"/>
              <a:gd name="connsiteY7" fmla="*/ 4808847 h 4808847"/>
              <a:gd name="connsiteX8" fmla="*/ 5191314 w 6590485"/>
              <a:gd name="connsiteY8" fmla="*/ 4808847 h 4808847"/>
              <a:gd name="connsiteX9" fmla="*/ 3938537 w 6590485"/>
              <a:gd name="connsiteY9" fmla="*/ 4808847 h 4808847"/>
              <a:gd name="connsiteX10" fmla="*/ 3803037 w 6590485"/>
              <a:gd name="connsiteY10" fmla="*/ 4808847 h 4808847"/>
              <a:gd name="connsiteX11" fmla="*/ 2539366 w 6590485"/>
              <a:gd name="connsiteY11" fmla="*/ 4808847 h 4808847"/>
              <a:gd name="connsiteX12" fmla="*/ 2539366 w 6590485"/>
              <a:gd name="connsiteY12" fmla="*/ 4803829 h 4808847"/>
              <a:gd name="connsiteX13" fmla="*/ 2403865 w 6590485"/>
              <a:gd name="connsiteY13" fmla="*/ 4808847 h 4808847"/>
              <a:gd name="connsiteX14" fmla="*/ 0 w 6590485"/>
              <a:gd name="connsiteY14" fmla="*/ 2404423 h 4808847"/>
              <a:gd name="connsiteX15" fmla="*/ 2403865 w 6590485"/>
              <a:gd name="connsiteY15" fmla="*/ 0 h 4808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590485" h="4808847">
                <a:moveTo>
                  <a:pt x="2403865" y="0"/>
                </a:moveTo>
                <a:cubicBezTo>
                  <a:pt x="2449031" y="0"/>
                  <a:pt x="2499219" y="0"/>
                  <a:pt x="2539366" y="5019"/>
                </a:cubicBezTo>
                <a:lnTo>
                  <a:pt x="2539366" y="0"/>
                </a:lnTo>
                <a:lnTo>
                  <a:pt x="3803037" y="0"/>
                </a:lnTo>
                <a:lnTo>
                  <a:pt x="3938538" y="0"/>
                </a:lnTo>
                <a:lnTo>
                  <a:pt x="5191314" y="0"/>
                </a:lnTo>
                <a:lnTo>
                  <a:pt x="6590485" y="0"/>
                </a:lnTo>
                <a:lnTo>
                  <a:pt x="6590485" y="4808847"/>
                </a:lnTo>
                <a:lnTo>
                  <a:pt x="5191314" y="4808847"/>
                </a:lnTo>
                <a:lnTo>
                  <a:pt x="3938537" y="4808847"/>
                </a:lnTo>
                <a:lnTo>
                  <a:pt x="3803037" y="4808847"/>
                </a:lnTo>
                <a:lnTo>
                  <a:pt x="2539366" y="4808847"/>
                </a:lnTo>
                <a:lnTo>
                  <a:pt x="2539366" y="4803829"/>
                </a:lnTo>
                <a:cubicBezTo>
                  <a:pt x="2494199" y="4808847"/>
                  <a:pt x="2449031" y="4808847"/>
                  <a:pt x="2403865" y="4808847"/>
                </a:cubicBezTo>
                <a:cubicBezTo>
                  <a:pt x="1073959" y="4808847"/>
                  <a:pt x="0" y="3734639"/>
                  <a:pt x="0" y="2404423"/>
                </a:cubicBezTo>
                <a:cubicBezTo>
                  <a:pt x="0" y="1074211"/>
                  <a:pt x="1078981" y="0"/>
                  <a:pt x="2403865"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6DD4134C-A00D-A05A-6DB7-BFDB9D6219E7}"/>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AD3DEEE4-231F-3F09-AF57-106EF29ECE51}"/>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dirty="0">
                <a:solidFill>
                  <a:srgbClr val="459597"/>
                </a:solidFill>
                <a:latin typeface="Calibri" panose="020F0502020204030204" pitchFamily="34" charset="0"/>
                <a:ea typeface="+mn-ea"/>
                <a:cs typeface="Calibri" panose="020F0502020204030204" pitchFamily="34" charset="0"/>
              </a:rPr>
              <a:t>OBLIKOVANJE INOVATIVNIH TURISTIČNIH BIVANJ</a:t>
            </a:r>
          </a:p>
        </p:txBody>
      </p:sp>
      <p:sp>
        <p:nvSpPr>
          <p:cNvPr id="7" name="Slide Number Placeholder 5">
            <a:extLst>
              <a:ext uri="{FF2B5EF4-FFF2-40B4-BE49-F238E27FC236}">
                <a16:creationId xmlns:a16="http://schemas.microsoft.com/office/drawing/2014/main" id="{6EBB0053-6093-4BBF-2A71-372274C3DA3C}"/>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884" r:id="rId15"/>
    <p:sldLayoutId id="2147483841" r:id="rId16"/>
    <p:sldLayoutId id="2147483918" r:id="rId17"/>
    <p:sldLayoutId id="2147483917" r:id="rId18"/>
    <p:sldLayoutId id="2147483879" r:id="rId19"/>
    <p:sldLayoutId id="2147483913" r:id="rId20"/>
    <p:sldLayoutId id="2147483914" r:id="rId21"/>
    <p:sldLayoutId id="2147483906" r:id="rId22"/>
    <p:sldLayoutId id="2147483907" r:id="rId23"/>
    <p:sldLayoutId id="2147483878" r:id="rId24"/>
    <p:sldLayoutId id="2147483915" r:id="rId25"/>
    <p:sldLayoutId id="2147483891" r:id="rId26"/>
    <p:sldLayoutId id="2147483894" r:id="rId27"/>
    <p:sldLayoutId id="2147483893" r:id="rId28"/>
    <p:sldLayoutId id="2147483895" r:id="rId29"/>
    <p:sldLayoutId id="2147483896" r:id="rId30"/>
    <p:sldLayoutId id="2147483900" r:id="rId31"/>
    <p:sldLayoutId id="2147483901" r:id="rId32"/>
    <p:sldLayoutId id="2147483902" r:id="rId33"/>
    <p:sldLayoutId id="2147483903" r:id="rId34"/>
    <p:sldLayoutId id="2147483904" r:id="rId35"/>
    <p:sldLayoutId id="2147483853" r:id="rId36"/>
    <p:sldLayoutId id="2147483912" r:id="rId37"/>
    <p:sldLayoutId id="2147483919" r:id="rId38"/>
    <p:sldLayoutId id="2147483920" r:id="rId39"/>
    <p:sldLayoutId id="2147483921" r:id="rId4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png"/><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png"/><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0.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png"/><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png"/><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3.png"/><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jpg"/><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5.png"/><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link.springer.com/article/10.1007/s43621-025-00951-1" TargetMode="External"/><Relationship Id="rId1" Type="http://schemas.openxmlformats.org/officeDocument/2006/relationships/slideLayout" Target="../slideLayouts/slideLayout19.xml"/><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www.sciencedirect.com/journal/technology-in-society/vol/74/suppl/C" TargetMode="External"/><Relationship Id="rId1" Type="http://schemas.openxmlformats.org/officeDocument/2006/relationships/slideLayout" Target="../slideLayouts/slideLayout19.xml"/><Relationship Id="rId4" Type="http://schemas.openxmlformats.org/officeDocument/2006/relationships/image" Target="../media/image1.png"/></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www.carbonclick.com/news-views/local-food-tourism-and-its-environmental-benefits" TargetMode="External"/><Relationship Id="rId1" Type="http://schemas.openxmlformats.org/officeDocument/2006/relationships/slideLayout" Target="../slideLayouts/slideLayout19.xml"/><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s://www.sciencedirect.com/journal/tourism-management/vol/32/issue/3" TargetMode="External"/><Relationship Id="rId1" Type="http://schemas.openxmlformats.org/officeDocument/2006/relationships/slideLayout" Target="../slideLayouts/slideLayout19.xml"/><Relationship Id="rId4" Type="http://schemas.openxmlformats.org/officeDocument/2006/relationships/image" Target="../media/image1.pn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1.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hyperlink" Target="https://chatgpt.com/s/t_6890870791bc8191a4ad20f58d539234" TargetMode="External"/><Relationship Id="rId2" Type="http://schemas.openxmlformats.org/officeDocument/2006/relationships/image" Target="../media/image32.jpeg"/><Relationship Id="rId1" Type="http://schemas.openxmlformats.org/officeDocument/2006/relationships/slideLayout" Target="../slideLayouts/slideLayout30.xml"/><Relationship Id="rId5" Type="http://schemas.openxmlformats.org/officeDocument/2006/relationships/image" Target="../media/image1.png"/><Relationship Id="rId4" Type="http://schemas.openxmlformats.org/officeDocument/2006/relationships/hyperlink" Target="https://www.youtube.com/watch?v=M385NhRBE7o"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chatgpt.com/s/t_6890870791bc8191a4ad20f58d539234" TargetMode="External"/><Relationship Id="rId2" Type="http://schemas.openxmlformats.org/officeDocument/2006/relationships/image" Target="../media/image32.jpeg"/><Relationship Id="rId1" Type="http://schemas.openxmlformats.org/officeDocument/2006/relationships/slideLayout" Target="../slideLayouts/slideLayout30.xml"/><Relationship Id="rId5" Type="http://schemas.openxmlformats.org/officeDocument/2006/relationships/image" Target="../media/image1.png"/><Relationship Id="rId4" Type="http://schemas.openxmlformats.org/officeDocument/2006/relationships/hyperlink" Target="https://www.youtube.com/watch?v=M385NhRBE7o"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hyperlink" Target="https://buildingtransparency.org/ec3" TargetMode="External"/><Relationship Id="rId2" Type="http://schemas.openxmlformats.org/officeDocument/2006/relationships/hyperlink" Target="https://qgis.org/" TargetMode="External"/><Relationship Id="rId1" Type="http://schemas.openxmlformats.org/officeDocument/2006/relationships/slideLayout" Target="../slideLayouts/slideLayout28.xml"/><Relationship Id="rId4" Type="http://schemas.openxmlformats.org/officeDocument/2006/relationships/image" Target="../media/image33.png"/></Relationships>
</file>

<file path=ppt/slides/_rels/slide41.xml.rels><?xml version="1.0" encoding="UTF-8" standalone="yes"?>
<Relationships xmlns="http://schemas.openxmlformats.org/package/2006/relationships"><Relationship Id="rId3" Type="http://schemas.openxmlformats.org/officeDocument/2006/relationships/hyperlink" Target="https://buildingtransparency.org/ec3" TargetMode="External"/><Relationship Id="rId2" Type="http://schemas.openxmlformats.org/officeDocument/2006/relationships/hyperlink" Target="https://qgis.org/" TargetMode="External"/><Relationship Id="rId1" Type="http://schemas.openxmlformats.org/officeDocument/2006/relationships/slideLayout" Target="../slideLayouts/slideLayout28.xml"/><Relationship Id="rId4" Type="http://schemas.openxmlformats.org/officeDocument/2006/relationships/image" Target="../media/image33.png"/></Relationships>
</file>

<file path=ppt/slides/_rels/slide4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38.xml"/><Relationship Id="rId4" Type="http://schemas.openxmlformats.org/officeDocument/2006/relationships/image" Target="../media/image1.png"/></Relationships>
</file>

<file path=ppt/slides/_rels/slide4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38.xml"/></Relationships>
</file>

<file path=ppt/slides/_rels/slide44.xml.rels><?xml version="1.0" encoding="UTF-8" standalone="yes"?>
<Relationships xmlns="http://schemas.openxmlformats.org/package/2006/relationships"><Relationship Id="rId3" Type="http://schemas.openxmlformats.org/officeDocument/2006/relationships/hyperlink" Target="https://pureportal.coventry.ac.uk/en/publications/overtourism-understanding-and-managing-urban-tourism-growth-beyon" TargetMode="External"/><Relationship Id="rId2" Type="http://schemas.openxmlformats.org/officeDocument/2006/relationships/hyperlink" Target="https://www.unwto.org/tourism-and-rural-development" TargetMode="External"/><Relationship Id="rId1" Type="http://schemas.openxmlformats.org/officeDocument/2006/relationships/slideLayout" Target="../slideLayouts/slideLayout39.xml"/></Relationships>
</file>

<file path=ppt/slides/_rels/slide45.xml.rels><?xml version="1.0" encoding="UTF-8" standalone="yes"?>
<Relationships xmlns="http://schemas.openxmlformats.org/package/2006/relationships"><Relationship Id="rId2" Type="http://schemas.openxmlformats.org/officeDocument/2006/relationships/hyperlink" Target="https://doi.org/10.1080/09669582.2021.1870923" TargetMode="External"/><Relationship Id="rId1" Type="http://schemas.openxmlformats.org/officeDocument/2006/relationships/slideLayout" Target="../slideLayouts/slideLayout39.xm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6.jpeg"/><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31.xml"/><Relationship Id="rId6" Type="http://schemas.openxmlformats.org/officeDocument/2006/relationships/image" Target="../media/image41.jpeg"/><Relationship Id="rId5" Type="http://schemas.openxmlformats.org/officeDocument/2006/relationships/image" Target="../media/image40.jpg"/><Relationship Id="rId4" Type="http://schemas.openxmlformats.org/officeDocument/2006/relationships/image" Target="../media/image39.jpg"/></Relationships>
</file>

<file path=ppt/slides/_rels/slide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5.xml"/><Relationship Id="rId5" Type="http://schemas.openxmlformats.org/officeDocument/2006/relationships/image" Target="../media/image15.png"/><Relationship Id="rId4" Type="http://schemas.openxmlformats.org/officeDocument/2006/relationships/hyperlink" Target="https://www.unwto.org/tourism-and-rural-development"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hyperlink" Target="https://www.unwto.org/tourism-and-rural-development"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13" descr="A house on stilts in the woods&#10;&#10;AI-generated content may be incorrect.">
            <a:extLst>
              <a:ext uri="{FF2B5EF4-FFF2-40B4-BE49-F238E27FC236}">
                <a16:creationId xmlns:a16="http://schemas.microsoft.com/office/drawing/2014/main" id="{21115C29-6BE2-BF20-1AC9-6F9212B17C60}"/>
              </a:ext>
            </a:extLst>
          </p:cNvPr>
          <p:cNvPicPr>
            <a:picLocks noGrp="1" noChangeAspect="1"/>
          </p:cNvPicPr>
          <p:nvPr>
            <p:ph type="pic" sz="quarter" idx="19"/>
          </p:nvPr>
        </p:nvPicPr>
        <p:blipFill>
          <a:blip r:embed="rId2"/>
          <a:srcRect l="498" r="498"/>
          <a:stretch>
            <a:fillRect/>
          </a:stretch>
        </p:blipFill>
        <p:spPr>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p:spPr>
      </p:pic>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580616" y="2473711"/>
            <a:ext cx="5089964" cy="697353"/>
          </a:xfrm>
        </p:spPr>
        <p:txBody>
          <a:bodyPr lIns="91440" tIns="45720" rIns="91440" bIns="45720" anchor="t">
            <a:noAutofit/>
          </a:bodyPr>
          <a:lstStyle/>
          <a:p>
            <a:r>
              <a:rPr lang="en-GB" dirty="0"/>
              <a:t>Modul 3 </a:t>
            </a:r>
            <a:r>
              <a:rPr lang="en-GB" b="0" dirty="0"/>
              <a:t>(3. del)</a:t>
            </a:r>
          </a:p>
          <a:p>
            <a:endParaRPr lang="en-GB" dirty="0"/>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580616" y="3429000"/>
            <a:ext cx="3975886" cy="697353"/>
          </a:xfrm>
        </p:spPr>
        <p:txBody>
          <a:bodyPr lIns="91440" tIns="45720" rIns="91440" bIns="45720" anchor="t">
            <a:noAutofit/>
          </a:bodyPr>
          <a:lstStyle/>
          <a:p>
            <a:pPr defTabSz="777514">
              <a:lnSpc>
                <a:spcPts val="3340"/>
              </a:lnSpc>
              <a:spcBef>
                <a:spcPts val="0"/>
              </a:spcBef>
              <a:defRPr/>
            </a:pPr>
            <a:r>
              <a:rPr lang="en-GB" sz="3200" dirty="0">
                <a:ea typeface="Calibri"/>
                <a:cs typeface="Calibri"/>
              </a:rPr>
              <a:t>Načrtovanje trajnostnih in lokalno prilagojenih nastanitev</a:t>
            </a:r>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sz="3200" dirty="0" err="1"/>
              <a:t>www.epicstays.eu</a:t>
            </a:r>
            <a:endParaRPr lang="en-GB" sz="3200" dirty="0"/>
          </a:p>
        </p:txBody>
      </p:sp>
      <p:pic>
        <p:nvPicPr>
          <p:cNvPr id="6" name="Picture 5">
            <a:extLst>
              <a:ext uri="{FF2B5EF4-FFF2-40B4-BE49-F238E27FC236}">
                <a16:creationId xmlns:a16="http://schemas.microsoft.com/office/drawing/2014/main" id="{F6790F14-6BCC-A985-63B3-48218C0B1F3B}"/>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6120830" y="2249394"/>
            <a:ext cx="3580276" cy="2659133"/>
          </a:xfrm>
          <a:prstGeom prst="rect">
            <a:avLst/>
          </a:prstGeom>
        </p:spPr>
      </p:pic>
      <p:sp>
        <p:nvSpPr>
          <p:cNvPr id="11" name="Text Placeholder 10">
            <a:extLst>
              <a:ext uri="{FF2B5EF4-FFF2-40B4-BE49-F238E27FC236}">
                <a16:creationId xmlns:a16="http://schemas.microsoft.com/office/drawing/2014/main" id="{1C5AD9F2-07CA-46B6-D7BC-FBB9262431A9}"/>
              </a:ext>
            </a:extLst>
          </p:cNvPr>
          <p:cNvSpPr>
            <a:spLocks noGrp="1"/>
          </p:cNvSpPr>
          <p:nvPr>
            <p:ph type="body" sz="quarter" idx="65"/>
          </p:nvPr>
        </p:nvSpPr>
        <p:spPr>
          <a:xfrm>
            <a:off x="7806267" y="778060"/>
            <a:ext cx="4385733" cy="452458"/>
          </a:xfrm>
          <a:solidFill>
            <a:srgbClr val="EC7C69"/>
          </a:solidFill>
        </p:spPr>
        <p:txBody>
          <a:bodyPr/>
          <a:lstStyle/>
          <a:p>
            <a:pPr algn="ctr"/>
            <a:r>
              <a:rPr lang="en-GB" sz="1200" dirty="0"/>
              <a:t>Avtor fotografije: Caravan Park Sexten, Italija</a:t>
            </a:r>
          </a:p>
        </p:txBody>
      </p:sp>
    </p:spTree>
    <p:extLst>
      <p:ext uri="{BB962C8B-B14F-4D97-AF65-F5344CB8AC3E}">
        <p14:creationId xmlns:p14="http://schemas.microsoft.com/office/powerpoint/2010/main" val="2925093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0F603-123F-0DDA-8895-E75CAA72E43C}"/>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78CB47E5-71C5-7A25-01F7-31B74D982373}"/>
              </a:ext>
            </a:extLst>
          </p:cNvPr>
          <p:cNvSpPr/>
          <p:nvPr/>
        </p:nvSpPr>
        <p:spPr>
          <a:xfrm flipH="1">
            <a:off x="5198103" y="640375"/>
            <a:ext cx="6954821" cy="981886"/>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BBE9AE30-98C0-C838-2DA9-A7BE43468FAE}"/>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Poglavje 1: 4 ključna področja učenja</a:t>
            </a:r>
          </a:p>
        </p:txBody>
      </p:sp>
      <p:sp>
        <p:nvSpPr>
          <p:cNvPr id="13" name="Slide Number Placeholder 5">
            <a:extLst>
              <a:ext uri="{FF2B5EF4-FFF2-40B4-BE49-F238E27FC236}">
                <a16:creationId xmlns:a16="http://schemas.microsoft.com/office/drawing/2014/main" id="{16464870-7BE4-1809-1F17-F9A2DD00B087}"/>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10</a:t>
            </a:fld>
            <a:endParaRPr lang="fr-CA" sz="1200" dirty="0"/>
          </a:p>
        </p:txBody>
      </p:sp>
      <p:sp>
        <p:nvSpPr>
          <p:cNvPr id="8" name="Text Placeholder 1">
            <a:extLst>
              <a:ext uri="{FF2B5EF4-FFF2-40B4-BE49-F238E27FC236}">
                <a16:creationId xmlns:a16="http://schemas.microsoft.com/office/drawing/2014/main" id="{68FBDB0A-82E9-4AF6-4A09-7B9E3D9D6DD0}"/>
              </a:ext>
            </a:extLst>
          </p:cNvPr>
          <p:cNvSpPr txBox="1">
            <a:spLocks/>
          </p:cNvSpPr>
          <p:nvPr/>
        </p:nvSpPr>
        <p:spPr>
          <a:xfrm>
            <a:off x="1906517" y="1915338"/>
            <a:ext cx="5211217" cy="3318560"/>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Usklajevanje zasnove z lokalno infrastrukturo in storitvami</a:t>
            </a:r>
          </a:p>
          <a:p>
            <a:pPr>
              <a:lnSpc>
                <a:spcPts val="2480"/>
              </a:lnSpc>
            </a:pPr>
            <a:endParaRPr lang="en-GB" sz="2400" b="1" dirty="0"/>
          </a:p>
          <a:p>
            <a:pPr>
              <a:lnSpc>
                <a:spcPts val="2380"/>
              </a:lnSpc>
            </a:pPr>
            <a:r>
              <a:rPr lang="en-IE" sz="2200" dirty="0"/>
              <a:t>Odkrijte, </a:t>
            </a:r>
            <a:r>
              <a:rPr lang="en-IE" sz="2200" dirty="0" err="1"/>
              <a:t>kako</a:t>
            </a:r>
            <a:r>
              <a:rPr lang="en-IE" sz="2200" dirty="0"/>
              <a:t> </a:t>
            </a:r>
            <a:r>
              <a:rPr lang="en-IE" sz="2200" dirty="0" err="1"/>
              <a:t>oblikovati</a:t>
            </a:r>
            <a:r>
              <a:rPr lang="en-IE" sz="2200" dirty="0"/>
              <a:t> </a:t>
            </a:r>
            <a:r>
              <a:rPr lang="en-IE" sz="2200" dirty="0" err="1"/>
              <a:t>nastanitve</a:t>
            </a:r>
            <a:r>
              <a:rPr lang="en-IE" sz="2200" dirty="0"/>
              <a:t>, ki </a:t>
            </a:r>
            <a:r>
              <a:rPr lang="en-IE" sz="2200" dirty="0" err="1"/>
              <a:t>dopolnjujejo</a:t>
            </a:r>
            <a:r>
              <a:rPr lang="en-IE" sz="2200" dirty="0"/>
              <a:t> obstoječo infrastrukturo, kot so oskrba z vodo, ravnanje z odpadki in prometni sistemi, namesto da jo obremenjujejo – zlasti na podeželskih ali oddaljenih območjih z omejenimi javnimi storitvami.</a:t>
            </a:r>
          </a:p>
          <a:p>
            <a:pPr>
              <a:lnSpc>
                <a:spcPts val="2380"/>
              </a:lnSpc>
            </a:pPr>
            <a:endParaRPr lang="en-US" sz="2400" dirty="0"/>
          </a:p>
          <a:p>
            <a:pPr>
              <a:lnSpc>
                <a:spcPts val="2480"/>
              </a:lnSpc>
            </a:pPr>
            <a:endParaRPr lang="en-GB" sz="2400" dirty="0"/>
          </a:p>
          <a:p>
            <a:pPr>
              <a:lnSpc>
                <a:spcPts val="2480"/>
              </a:lnSpc>
            </a:pPr>
            <a:endParaRPr lang="en-GB" sz="2400" dirty="0"/>
          </a:p>
        </p:txBody>
      </p:sp>
      <p:sp>
        <p:nvSpPr>
          <p:cNvPr id="9" name="Text Placeholder 2">
            <a:extLst>
              <a:ext uri="{FF2B5EF4-FFF2-40B4-BE49-F238E27FC236}">
                <a16:creationId xmlns:a16="http://schemas.microsoft.com/office/drawing/2014/main" id="{C3097F74-29BD-854D-E75F-D4DD625C4EC0}"/>
              </a:ext>
            </a:extLst>
          </p:cNvPr>
          <p:cNvSpPr txBox="1">
            <a:spLocks/>
          </p:cNvSpPr>
          <p:nvPr/>
        </p:nvSpPr>
        <p:spPr>
          <a:xfrm>
            <a:off x="730329" y="171031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02</a:t>
            </a:r>
            <a:endParaRPr lang="en-GB" sz="6600" b="1" dirty="0">
              <a:solidFill>
                <a:schemeClr val="bg1"/>
              </a:solidFill>
            </a:endParaRPr>
          </a:p>
        </p:txBody>
      </p:sp>
      <p:sp>
        <p:nvSpPr>
          <p:cNvPr id="10" name="Freeform 9">
            <a:extLst>
              <a:ext uri="{FF2B5EF4-FFF2-40B4-BE49-F238E27FC236}">
                <a16:creationId xmlns:a16="http://schemas.microsoft.com/office/drawing/2014/main" id="{505D883F-FB12-C02A-D524-D48C6FAD24DA}"/>
              </a:ext>
            </a:extLst>
          </p:cNvPr>
          <p:cNvSpPr/>
          <p:nvPr/>
        </p:nvSpPr>
        <p:spPr>
          <a:xfrm>
            <a:off x="-3603" y="245252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B31F6A94-8DB3-3A55-2BEB-7CC6B43650F0}"/>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748092" y="3300902"/>
            <a:ext cx="4246690" cy="3154091"/>
          </a:xfrm>
          <a:prstGeom prst="rect">
            <a:avLst/>
          </a:prstGeom>
        </p:spPr>
      </p:pic>
    </p:spTree>
    <p:extLst>
      <p:ext uri="{BB962C8B-B14F-4D97-AF65-F5344CB8AC3E}">
        <p14:creationId xmlns:p14="http://schemas.microsoft.com/office/powerpoint/2010/main" val="12551954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3DD18-6759-6874-7EC2-CEFCD417F6AF}"/>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7E52B4E8-F195-F91E-3B43-B3F429188075}"/>
              </a:ext>
            </a:extLst>
          </p:cNvPr>
          <p:cNvSpPr/>
          <p:nvPr/>
        </p:nvSpPr>
        <p:spPr>
          <a:xfrm flipH="1">
            <a:off x="5198103" y="640375"/>
            <a:ext cx="6954821" cy="972117"/>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CE6DFC64-8934-4123-47B5-A72FEE0E7820}"/>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Poglavje 1: 4 ključna področja učenja</a:t>
            </a:r>
          </a:p>
        </p:txBody>
      </p:sp>
      <p:sp>
        <p:nvSpPr>
          <p:cNvPr id="13" name="Slide Number Placeholder 5">
            <a:extLst>
              <a:ext uri="{FF2B5EF4-FFF2-40B4-BE49-F238E27FC236}">
                <a16:creationId xmlns:a16="http://schemas.microsoft.com/office/drawing/2014/main" id="{F6D5398E-EBE7-C995-3658-C63E3330A9FB}"/>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11</a:t>
            </a:fld>
            <a:endParaRPr lang="fr-CA" sz="1200" dirty="0"/>
          </a:p>
        </p:txBody>
      </p:sp>
      <p:sp>
        <p:nvSpPr>
          <p:cNvPr id="8" name="Text Placeholder 1">
            <a:extLst>
              <a:ext uri="{FF2B5EF4-FFF2-40B4-BE49-F238E27FC236}">
                <a16:creationId xmlns:a16="http://schemas.microsoft.com/office/drawing/2014/main" id="{210ACDDA-3BF4-2181-3E0B-EE731ABDA706}"/>
              </a:ext>
            </a:extLst>
          </p:cNvPr>
          <p:cNvSpPr txBox="1">
            <a:spLocks/>
          </p:cNvSpPr>
          <p:nvPr/>
        </p:nvSpPr>
        <p:spPr>
          <a:xfrm>
            <a:off x="1896749" y="1866491"/>
            <a:ext cx="4634729" cy="3621406"/>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Uporaba turizma za podporo lokalnim gospodarstvom in </a:t>
            </a:r>
            <a:r>
              <a:rPr lang="en-GB" sz="2600" b="1" dirty="0" err="1"/>
              <a:t>vrednostnim</a:t>
            </a:r>
            <a:r>
              <a:rPr lang="en-GB" sz="2600" b="1" dirty="0"/>
              <a:t> </a:t>
            </a:r>
            <a:r>
              <a:rPr lang="en-GB" sz="2600" b="1" dirty="0" err="1"/>
              <a:t>verigam</a:t>
            </a:r>
            <a:r>
              <a:rPr lang="en-GB" sz="2600" b="1" dirty="0"/>
              <a:t> </a:t>
            </a:r>
          </a:p>
          <a:p>
            <a:pPr>
              <a:lnSpc>
                <a:spcPts val="2480"/>
              </a:lnSpc>
            </a:pPr>
            <a:endParaRPr lang="en-GB" sz="2400" b="1" dirty="0"/>
          </a:p>
          <a:p>
            <a:pPr>
              <a:lnSpc>
                <a:spcPts val="2380"/>
              </a:lnSpc>
            </a:pPr>
            <a:r>
              <a:rPr lang="en-IE" sz="2200" dirty="0"/>
              <a:t>Raziščite, kako lahko modeli ustrezne velikosti – </a:t>
            </a:r>
            <a:r>
              <a:rPr lang="en-IE" sz="2200" dirty="0" err="1"/>
              <a:t>kot</a:t>
            </a:r>
            <a:r>
              <a:rPr lang="en-IE" sz="2200" dirty="0"/>
              <a:t> so </a:t>
            </a:r>
            <a:r>
              <a:rPr lang="en-IE" sz="2200" dirty="0" err="1"/>
              <a:t>majhna</a:t>
            </a:r>
            <a:r>
              <a:rPr lang="en-IE" sz="2200" dirty="0"/>
              <a:t> </a:t>
            </a:r>
            <a:r>
              <a:rPr lang="en-IE" sz="2200" dirty="0" err="1"/>
              <a:t>gostišča</a:t>
            </a:r>
            <a:r>
              <a:rPr lang="en-IE" sz="2200" dirty="0"/>
              <a:t>, </a:t>
            </a:r>
            <a:r>
              <a:rPr lang="en-IE" sz="2200" dirty="0" err="1"/>
              <a:t>podeželska</a:t>
            </a:r>
            <a:r>
              <a:rPr lang="en-IE" sz="2200" dirty="0"/>
              <a:t> prenočišča ali razpršeni hoteli – okrepijo lokalna gospodarstva z nabavo od bližnjih kmetov, obrtnikov in podjetij ter spodbujajo vključujoč in krožni razvoj.</a:t>
            </a:r>
          </a:p>
          <a:p>
            <a:pPr>
              <a:lnSpc>
                <a:spcPts val="2380"/>
              </a:lnSpc>
            </a:pPr>
            <a:endParaRPr lang="en-IE" sz="2200" dirty="0"/>
          </a:p>
          <a:p>
            <a:pPr>
              <a:lnSpc>
                <a:spcPts val="2380"/>
              </a:lnSpc>
            </a:pPr>
            <a:endParaRPr lang="en-US" sz="2400" dirty="0"/>
          </a:p>
          <a:p>
            <a:pPr>
              <a:lnSpc>
                <a:spcPts val="2480"/>
              </a:lnSpc>
            </a:pPr>
            <a:endParaRPr lang="en-GB" sz="2400" dirty="0"/>
          </a:p>
          <a:p>
            <a:pPr>
              <a:lnSpc>
                <a:spcPts val="2480"/>
              </a:lnSpc>
            </a:pPr>
            <a:endParaRPr lang="en-GB" sz="2400" dirty="0"/>
          </a:p>
        </p:txBody>
      </p:sp>
      <p:sp>
        <p:nvSpPr>
          <p:cNvPr id="9" name="Text Placeholder 2">
            <a:extLst>
              <a:ext uri="{FF2B5EF4-FFF2-40B4-BE49-F238E27FC236}">
                <a16:creationId xmlns:a16="http://schemas.microsoft.com/office/drawing/2014/main" id="{D1D59DD2-A38B-B281-F452-3ECF2D83DB44}"/>
              </a:ext>
            </a:extLst>
          </p:cNvPr>
          <p:cNvSpPr txBox="1">
            <a:spLocks/>
          </p:cNvSpPr>
          <p:nvPr/>
        </p:nvSpPr>
        <p:spPr>
          <a:xfrm>
            <a:off x="730329" y="171031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03</a:t>
            </a:r>
            <a:endParaRPr lang="en-GB" sz="6600" b="1" dirty="0">
              <a:solidFill>
                <a:schemeClr val="bg1"/>
              </a:solidFill>
            </a:endParaRPr>
          </a:p>
        </p:txBody>
      </p:sp>
      <p:sp>
        <p:nvSpPr>
          <p:cNvPr id="10" name="Freeform 9">
            <a:extLst>
              <a:ext uri="{FF2B5EF4-FFF2-40B4-BE49-F238E27FC236}">
                <a16:creationId xmlns:a16="http://schemas.microsoft.com/office/drawing/2014/main" id="{AFFA7DD6-057F-33D2-B2B7-DD3527E240F6}"/>
              </a:ext>
            </a:extLst>
          </p:cNvPr>
          <p:cNvSpPr/>
          <p:nvPr/>
        </p:nvSpPr>
        <p:spPr>
          <a:xfrm>
            <a:off x="-3603" y="245252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DAEFF9FC-EF9F-A2DF-1E08-B47BDDBB6C2F}"/>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748092" y="3300902"/>
            <a:ext cx="4246690" cy="3154091"/>
          </a:xfrm>
          <a:prstGeom prst="rect">
            <a:avLst/>
          </a:prstGeom>
        </p:spPr>
      </p:pic>
    </p:spTree>
    <p:extLst>
      <p:ext uri="{BB962C8B-B14F-4D97-AF65-F5344CB8AC3E}">
        <p14:creationId xmlns:p14="http://schemas.microsoft.com/office/powerpoint/2010/main" val="38136147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F40593-7921-96B0-94C0-421D46E27686}"/>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7918DC37-380B-0FFF-369F-1A052AB6A091}"/>
              </a:ext>
            </a:extLst>
          </p:cNvPr>
          <p:cNvSpPr/>
          <p:nvPr/>
        </p:nvSpPr>
        <p:spPr>
          <a:xfrm flipH="1">
            <a:off x="5198103" y="640375"/>
            <a:ext cx="6954821" cy="972117"/>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8EB51BCD-D471-69B1-EE67-14762A3EE67F}"/>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Poglavje 1: 4 ključna področja učenja</a:t>
            </a:r>
          </a:p>
        </p:txBody>
      </p:sp>
      <p:sp>
        <p:nvSpPr>
          <p:cNvPr id="13" name="Slide Number Placeholder 5">
            <a:extLst>
              <a:ext uri="{FF2B5EF4-FFF2-40B4-BE49-F238E27FC236}">
                <a16:creationId xmlns:a16="http://schemas.microsoft.com/office/drawing/2014/main" id="{9656E8A3-1F95-E391-1F60-9C689A1879BB}"/>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12</a:t>
            </a:fld>
            <a:endParaRPr lang="fr-CA" sz="1200" dirty="0"/>
          </a:p>
        </p:txBody>
      </p:sp>
      <p:sp>
        <p:nvSpPr>
          <p:cNvPr id="8" name="Text Placeholder 1">
            <a:extLst>
              <a:ext uri="{FF2B5EF4-FFF2-40B4-BE49-F238E27FC236}">
                <a16:creationId xmlns:a16="http://schemas.microsoft.com/office/drawing/2014/main" id="{3049A46D-2B75-CDA3-0CDD-4FCFF2F7712C}"/>
              </a:ext>
            </a:extLst>
          </p:cNvPr>
          <p:cNvSpPr txBox="1">
            <a:spLocks/>
          </p:cNvSpPr>
          <p:nvPr/>
        </p:nvSpPr>
        <p:spPr>
          <a:xfrm>
            <a:off x="1926057" y="1876261"/>
            <a:ext cx="4827759" cy="2204868"/>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Regulativni okviri in poslovni modeli, </a:t>
            </a:r>
            <a:r>
              <a:rPr lang="en-GB" sz="2600" b="1" dirty="0" err="1"/>
              <a:t>usmerjeni</a:t>
            </a:r>
            <a:r>
              <a:rPr lang="en-GB" sz="2600" b="1" dirty="0"/>
              <a:t> v </a:t>
            </a:r>
            <a:r>
              <a:rPr lang="en-GB" sz="2600" b="1" dirty="0" err="1"/>
              <a:t>skupnost</a:t>
            </a:r>
            <a:r>
              <a:rPr lang="en-GB" sz="2600" b="1" dirty="0"/>
              <a:t> </a:t>
            </a:r>
          </a:p>
          <a:p>
            <a:pPr>
              <a:lnSpc>
                <a:spcPts val="2480"/>
              </a:lnSpc>
            </a:pPr>
            <a:endParaRPr lang="en-GB" sz="2400" b="1" dirty="0"/>
          </a:p>
          <a:p>
            <a:pPr>
              <a:lnSpc>
                <a:spcPts val="2380"/>
              </a:lnSpc>
            </a:pPr>
            <a:r>
              <a:rPr lang="en-IE" sz="2200" dirty="0"/>
              <a:t>Spoznajte, kako pravna orodja in lokalno zasnovani modeli, kot sta Albergo </a:t>
            </a:r>
            <a:r>
              <a:rPr lang="en-IE" sz="2200" dirty="0" err="1"/>
              <a:t>Diffuso</a:t>
            </a:r>
            <a:r>
              <a:rPr lang="en-IE" sz="2200" dirty="0"/>
              <a:t> ali kooperativni lastniški sistemi, omogočajo trajnostni razvoj, ohranjanje dediščine in vključevanje turističnih podjetij v tkivo življenja skupnosti.</a:t>
            </a:r>
          </a:p>
          <a:p>
            <a:pPr>
              <a:lnSpc>
                <a:spcPts val="2380"/>
              </a:lnSpc>
            </a:pPr>
            <a:endParaRPr lang="en-IE" sz="2200" dirty="0"/>
          </a:p>
          <a:p>
            <a:pPr>
              <a:lnSpc>
                <a:spcPts val="2380"/>
              </a:lnSpc>
            </a:pPr>
            <a:endParaRPr lang="en-US" sz="2400" dirty="0"/>
          </a:p>
          <a:p>
            <a:pPr>
              <a:lnSpc>
                <a:spcPts val="2480"/>
              </a:lnSpc>
            </a:pPr>
            <a:endParaRPr lang="en-GB" sz="2400" dirty="0"/>
          </a:p>
          <a:p>
            <a:pPr>
              <a:lnSpc>
                <a:spcPts val="2480"/>
              </a:lnSpc>
            </a:pPr>
            <a:endParaRPr lang="en-GB" sz="2400" dirty="0"/>
          </a:p>
        </p:txBody>
      </p:sp>
      <p:sp>
        <p:nvSpPr>
          <p:cNvPr id="9" name="Text Placeholder 2">
            <a:extLst>
              <a:ext uri="{FF2B5EF4-FFF2-40B4-BE49-F238E27FC236}">
                <a16:creationId xmlns:a16="http://schemas.microsoft.com/office/drawing/2014/main" id="{4F43C8FD-EFED-3841-7FEA-39C4B9C84AA0}"/>
              </a:ext>
            </a:extLst>
          </p:cNvPr>
          <p:cNvSpPr txBox="1">
            <a:spLocks/>
          </p:cNvSpPr>
          <p:nvPr/>
        </p:nvSpPr>
        <p:spPr>
          <a:xfrm>
            <a:off x="730329" y="171031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04</a:t>
            </a:r>
            <a:endParaRPr lang="en-GB" sz="6600" b="1" dirty="0">
              <a:solidFill>
                <a:schemeClr val="bg1"/>
              </a:solidFill>
            </a:endParaRPr>
          </a:p>
        </p:txBody>
      </p:sp>
      <p:sp>
        <p:nvSpPr>
          <p:cNvPr id="10" name="Freeform 9">
            <a:extLst>
              <a:ext uri="{FF2B5EF4-FFF2-40B4-BE49-F238E27FC236}">
                <a16:creationId xmlns:a16="http://schemas.microsoft.com/office/drawing/2014/main" id="{B27F6ABB-B700-BAFB-E66E-6B68A9C4BD88}"/>
              </a:ext>
            </a:extLst>
          </p:cNvPr>
          <p:cNvSpPr/>
          <p:nvPr/>
        </p:nvSpPr>
        <p:spPr>
          <a:xfrm>
            <a:off x="-3603" y="245252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4C98D9FD-8AE8-FFAB-CFDF-81214D74C267}"/>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748092" y="3300902"/>
            <a:ext cx="4246690" cy="3154091"/>
          </a:xfrm>
          <a:prstGeom prst="rect">
            <a:avLst/>
          </a:prstGeom>
        </p:spPr>
      </p:pic>
    </p:spTree>
    <p:extLst>
      <p:ext uri="{BB962C8B-B14F-4D97-AF65-F5344CB8AC3E}">
        <p14:creationId xmlns:p14="http://schemas.microsoft.com/office/powerpoint/2010/main" val="31337456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2DF0E-1D41-B420-D515-2AC7DE7FB87A}"/>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63DCB12-B617-5A1D-7E84-802345B03824}"/>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06F6FDB9-2277-4300-B127-710CE004AACA}"/>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2ACEA0ED-B006-5B3D-ECC4-3C3C8874799E}"/>
              </a:ext>
            </a:extLst>
          </p:cNvPr>
          <p:cNvSpPr>
            <a:spLocks noGrp="1"/>
          </p:cNvSpPr>
          <p:nvPr>
            <p:ph type="body" sz="quarter" idx="16"/>
          </p:nvPr>
        </p:nvSpPr>
        <p:spPr>
          <a:xfrm>
            <a:off x="5961657" y="1313010"/>
            <a:ext cx="4944224" cy="803654"/>
          </a:xfrm>
          <a:prstGeom prst="rect">
            <a:avLst/>
          </a:prstGeom>
        </p:spPr>
        <p:txBody>
          <a:bodyPr/>
          <a:lstStyle/>
          <a:p>
            <a:pPr>
              <a:lnSpc>
                <a:spcPts val="2960"/>
              </a:lnSpc>
            </a:pPr>
            <a:r>
              <a:rPr lang="en-GB" dirty="0"/>
              <a:t>Razumevanje nosilnosti in pritiska na zemljišča</a:t>
            </a:r>
          </a:p>
          <a:p>
            <a:pPr>
              <a:lnSpc>
                <a:spcPts val="2960"/>
              </a:lnSpc>
            </a:pPr>
            <a:endParaRPr lang="en-GB" sz="2800" dirty="0"/>
          </a:p>
        </p:txBody>
      </p:sp>
      <p:sp>
        <p:nvSpPr>
          <p:cNvPr id="4" name="Text Placeholder 3">
            <a:extLst>
              <a:ext uri="{FF2B5EF4-FFF2-40B4-BE49-F238E27FC236}">
                <a16:creationId xmlns:a16="http://schemas.microsoft.com/office/drawing/2014/main" id="{9862BC07-5394-0A22-B15A-F8E6041B0287}"/>
              </a:ext>
            </a:extLst>
          </p:cNvPr>
          <p:cNvSpPr>
            <a:spLocks noGrp="1"/>
          </p:cNvSpPr>
          <p:nvPr>
            <p:ph type="body" sz="quarter" idx="21"/>
          </p:nvPr>
        </p:nvSpPr>
        <p:spPr>
          <a:xfrm>
            <a:off x="5964699" y="2686611"/>
            <a:ext cx="5347314"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Načrtovanje ustrezne velikosti in vrste turističnih nastanitev se začne z razumevanjem nosilnosti destinacije. To se nanaša na število obiskovalcev, ki jih lahko območje trajnostno sprejme, ne da bi pri tem poškodovalo okolje, preobremenilo lokalno infrastrukturo ali ogrozilo blaginjo prebivalcev. </a:t>
            </a:r>
          </a:p>
        </p:txBody>
      </p:sp>
      <p:sp>
        <p:nvSpPr>
          <p:cNvPr id="11" name="Slide Number Placeholder 5">
            <a:extLst>
              <a:ext uri="{FF2B5EF4-FFF2-40B4-BE49-F238E27FC236}">
                <a16:creationId xmlns:a16="http://schemas.microsoft.com/office/drawing/2014/main" id="{EB5C49B9-0AF7-9864-9B10-954D3A958E1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13</a:t>
            </a:fld>
            <a:endParaRPr lang="fr-CA" sz="1200" dirty="0"/>
          </a:p>
        </p:txBody>
      </p:sp>
      <p:sp>
        <p:nvSpPr>
          <p:cNvPr id="2" name="Freeform 1">
            <a:extLst>
              <a:ext uri="{FF2B5EF4-FFF2-40B4-BE49-F238E27FC236}">
                <a16:creationId xmlns:a16="http://schemas.microsoft.com/office/drawing/2014/main" id="{225945E8-FBC8-EE21-730C-2BC0BC9EB0CF}"/>
              </a:ext>
            </a:extLst>
          </p:cNvPr>
          <p:cNvSpPr/>
          <p:nvPr/>
        </p:nvSpPr>
        <p:spPr>
          <a:xfrm rot="5400000">
            <a:off x="546217" y="2579412"/>
            <a:ext cx="3640930" cy="4733365"/>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2"/>
            <a:srcRect/>
            <a:stretch>
              <a:fillRect l="-12365" r="-12365"/>
            </a:stretch>
          </a:blipFill>
        </p:spPr>
        <p:txBody>
          <a:bodyPr wrap="square" lIns="0" tIns="0" rIns="0" bIns="0" rtlCol="0">
            <a:noAutofit/>
          </a:bodyPr>
          <a:lstStyle/>
          <a:p>
            <a:endParaRPr dirty="0">
              <a:solidFill>
                <a:srgbClr val="459597"/>
              </a:solidFill>
            </a:endParaRPr>
          </a:p>
        </p:txBody>
      </p:sp>
      <p:grpSp>
        <p:nvGrpSpPr>
          <p:cNvPr id="8" name="Group 7">
            <a:extLst>
              <a:ext uri="{FF2B5EF4-FFF2-40B4-BE49-F238E27FC236}">
                <a16:creationId xmlns:a16="http://schemas.microsoft.com/office/drawing/2014/main" id="{DE2DE88E-E5E8-BA82-ED06-0C7049BD8F84}"/>
              </a:ext>
            </a:extLst>
          </p:cNvPr>
          <p:cNvGrpSpPr/>
          <p:nvPr/>
        </p:nvGrpSpPr>
        <p:grpSpPr>
          <a:xfrm>
            <a:off x="3557085" y="5628743"/>
            <a:ext cx="3341256" cy="590931"/>
            <a:chOff x="1800741" y="6326925"/>
            <a:chExt cx="3253859" cy="590931"/>
          </a:xfrm>
        </p:grpSpPr>
        <p:sp>
          <p:nvSpPr>
            <p:cNvPr id="9" name="object 3">
              <a:extLst>
                <a:ext uri="{FF2B5EF4-FFF2-40B4-BE49-F238E27FC236}">
                  <a16:creationId xmlns:a16="http://schemas.microsoft.com/office/drawing/2014/main" id="{D1207C57-E63F-F7FF-730E-C46CFA354A7B}"/>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0" name="Text Placeholder 6">
              <a:extLst>
                <a:ext uri="{FF2B5EF4-FFF2-40B4-BE49-F238E27FC236}">
                  <a16:creationId xmlns:a16="http://schemas.microsoft.com/office/drawing/2014/main" id="{C35453BB-DDE9-BFD4-E909-FB937407409E}"/>
                </a:ext>
              </a:extLst>
            </p:cNvPr>
            <p:cNvSpPr txBox="1">
              <a:spLocks/>
            </p:cNvSpPr>
            <p:nvPr/>
          </p:nvSpPr>
          <p:spPr>
            <a:xfrm>
              <a:off x="1800742" y="6326925"/>
              <a:ext cx="3253858" cy="590931"/>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dirty="0"/>
                <a:t>Avtor fotografije: </a:t>
              </a:r>
            </a:p>
            <a:p>
              <a:pPr algn="ctr"/>
              <a:r>
                <a:rPr lang="en-IE" sz="1200" dirty="0" err="1"/>
                <a:t>Reddingsboot </a:t>
              </a:r>
              <a:r>
                <a:rPr lang="en-IE" sz="1200" dirty="0"/>
                <a:t>Harlingen Boat, Nizozemska</a:t>
              </a:r>
            </a:p>
          </p:txBody>
        </p:sp>
      </p:grpSp>
      <p:pic>
        <p:nvPicPr>
          <p:cNvPr id="12" name="Picture 11">
            <a:extLst>
              <a:ext uri="{FF2B5EF4-FFF2-40B4-BE49-F238E27FC236}">
                <a16:creationId xmlns:a16="http://schemas.microsoft.com/office/drawing/2014/main" id="{596432C8-CD02-8D24-390B-A3AFB2DBF391}"/>
              </a:ext>
            </a:extLst>
          </p:cNvPr>
          <p:cNvPicPr>
            <a:picLocks noChangeAspect="1"/>
          </p:cNvPicPr>
          <p:nvPr/>
        </p:nvPicPr>
        <p:blipFill>
          <a:blip r:embed="rId3">
            <a:biLevel thresh="50000"/>
            <a:alphaModFix amt="58000"/>
            <a:extLst>
              <a:ext uri="{28A0092B-C50C-407E-A947-70E740481C1C}">
                <a14:useLocalDpi xmlns:a14="http://schemas.microsoft.com/office/drawing/2010/main" val="0"/>
              </a:ext>
            </a:extLst>
          </a:blip>
          <a:srcRect l="53155" t="-1" r="5047" b="49903"/>
          <a:stretch/>
        </p:blipFill>
        <p:spPr>
          <a:xfrm>
            <a:off x="-840186" y="4492524"/>
            <a:ext cx="3580276" cy="2659133"/>
          </a:xfrm>
          <a:prstGeom prst="rect">
            <a:avLst/>
          </a:prstGeom>
        </p:spPr>
      </p:pic>
    </p:spTree>
    <p:extLst>
      <p:ext uri="{BB962C8B-B14F-4D97-AF65-F5344CB8AC3E}">
        <p14:creationId xmlns:p14="http://schemas.microsoft.com/office/powerpoint/2010/main" val="24208060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A7857-67B5-0C6E-BC24-EECAEB32508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5739B10-D5D5-0083-CBDE-D64828952510}"/>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1E49959A-076A-7B75-6F05-B08F9D6A9440}"/>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BBC6663A-536F-CA7D-4495-9841681ECDCD}"/>
              </a:ext>
            </a:extLst>
          </p:cNvPr>
          <p:cNvSpPr>
            <a:spLocks noGrp="1"/>
          </p:cNvSpPr>
          <p:nvPr>
            <p:ph type="body" sz="quarter" idx="16"/>
          </p:nvPr>
        </p:nvSpPr>
        <p:spPr>
          <a:xfrm>
            <a:off x="4061943" y="886031"/>
            <a:ext cx="5586882" cy="803654"/>
          </a:xfrm>
          <a:prstGeom prst="rect">
            <a:avLst/>
          </a:prstGeom>
        </p:spPr>
        <p:txBody>
          <a:bodyPr/>
          <a:lstStyle/>
          <a:p>
            <a:pPr>
              <a:lnSpc>
                <a:spcPts val="2960"/>
              </a:lnSpc>
            </a:pPr>
            <a:r>
              <a:rPr lang="en-GB" dirty="0"/>
              <a:t>Razumevanje nosilnosti in pritiska na zemljišča</a:t>
            </a:r>
          </a:p>
          <a:p>
            <a:pPr>
              <a:lnSpc>
                <a:spcPts val="2960"/>
              </a:lnSpc>
            </a:pPr>
            <a:endParaRPr lang="en-GB" sz="2800" dirty="0"/>
          </a:p>
        </p:txBody>
      </p:sp>
      <p:sp>
        <p:nvSpPr>
          <p:cNvPr id="4" name="Text Placeholder 3">
            <a:extLst>
              <a:ext uri="{FF2B5EF4-FFF2-40B4-BE49-F238E27FC236}">
                <a16:creationId xmlns:a16="http://schemas.microsoft.com/office/drawing/2014/main" id="{05390A09-8C8D-4886-3A99-7B2B325F180E}"/>
              </a:ext>
            </a:extLst>
          </p:cNvPr>
          <p:cNvSpPr>
            <a:spLocks noGrp="1"/>
          </p:cNvSpPr>
          <p:nvPr>
            <p:ph type="body" sz="quarter" idx="21"/>
          </p:nvPr>
        </p:nvSpPr>
        <p:spPr>
          <a:xfrm>
            <a:off x="4064987" y="2160910"/>
            <a:ext cx="7079814" cy="4095568"/>
          </a:xfrm>
          <a:prstGeom prst="rect">
            <a:avLst/>
          </a:prstGeom>
        </p:spPr>
        <p:txBody>
          <a:bodyPr lIns="91440" tIns="45720" rIns="91440" bIns="45720" anchor="t"/>
          <a:lstStyle/>
          <a:p>
            <a:pPr>
              <a:lnSpc>
                <a:spcPts val="2340"/>
              </a:lnSpc>
            </a:pPr>
            <a:r>
              <a:rPr lang="en-GB" b="0" i="0" dirty="0">
                <a:effectLst/>
                <a:latin typeface="Calibri"/>
                <a:ea typeface="Calibri"/>
                <a:cs typeface="Calibri"/>
              </a:rPr>
              <a:t>Na podeželskih ali ekološko občutljivih območjih lahko neupoštevanje teh omejitev privede do prenatrpanosti, degradacije zemljišč, motenj v kulturi in nezadovoljstva med lokalnimi skupnostmi. Ocena nosilnosti vključuje oceno naravnih virov, kot so voda, energija in biotska raznovrstnost, ter socialne dinamike, kot so dostop do stanovanj, prometni tokovi in strpnost skupnosti. Z uskladitvijo razvoja s temi mejnimi vrednostmi lahko ponudniki turističnih storitev preprečijo dolgoročno škodo in namesto tega podprejo odporna, vključujoča lokalna gospodarstva. Spoštovanje nosilnosti pomaga zagotoviti, da turizem ostane korist in ne breme, s čimer se ohranja tako izkušnja obiskovalcev kot kakovost življenja prebivalcev.</a:t>
            </a:r>
          </a:p>
          <a:p>
            <a:pPr>
              <a:lnSpc>
                <a:spcPts val="2340"/>
              </a:lnSpc>
            </a:pPr>
            <a:endParaRPr lang="en-US" sz="2200" dirty="0"/>
          </a:p>
        </p:txBody>
      </p:sp>
      <p:sp>
        <p:nvSpPr>
          <p:cNvPr id="11" name="Slide Number Placeholder 5">
            <a:extLst>
              <a:ext uri="{FF2B5EF4-FFF2-40B4-BE49-F238E27FC236}">
                <a16:creationId xmlns:a16="http://schemas.microsoft.com/office/drawing/2014/main" id="{373E0B3D-2E9D-50AD-88DF-9075551679E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14</a:t>
            </a:fld>
            <a:endParaRPr lang="fr-CA" sz="1200" dirty="0"/>
          </a:p>
        </p:txBody>
      </p:sp>
      <p:pic>
        <p:nvPicPr>
          <p:cNvPr id="3" name="Picture 2">
            <a:extLst>
              <a:ext uri="{FF2B5EF4-FFF2-40B4-BE49-F238E27FC236}">
                <a16:creationId xmlns:a16="http://schemas.microsoft.com/office/drawing/2014/main" id="{A82169D8-B883-EAA6-4BD8-6B72898E434F}"/>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474942" y="4344368"/>
            <a:ext cx="3580276" cy="2659133"/>
          </a:xfrm>
          <a:prstGeom prst="rect">
            <a:avLst/>
          </a:prstGeom>
        </p:spPr>
      </p:pic>
    </p:spTree>
    <p:extLst>
      <p:ext uri="{BB962C8B-B14F-4D97-AF65-F5344CB8AC3E}">
        <p14:creationId xmlns:p14="http://schemas.microsoft.com/office/powerpoint/2010/main" val="13264771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95250-D180-530E-2F90-D19D1D060165}"/>
            </a:ext>
          </a:extLst>
        </p:cNvPr>
        <p:cNvGrpSpPr/>
        <p:nvPr/>
      </p:nvGrpSpPr>
      <p:grpSpPr>
        <a:xfrm>
          <a:off x="0" y="0"/>
          <a:ext cx="0" cy="0"/>
          <a:chOff x="0" y="0"/>
          <a:chExt cx="0" cy="0"/>
        </a:xfrm>
      </p:grpSpPr>
      <p:sp>
        <p:nvSpPr>
          <p:cNvPr id="14" name="Text Placeholder 3">
            <a:extLst>
              <a:ext uri="{FF2B5EF4-FFF2-40B4-BE49-F238E27FC236}">
                <a16:creationId xmlns:a16="http://schemas.microsoft.com/office/drawing/2014/main" id="{CF22341B-7B90-4AD5-F8C7-A8EF9D68E8E9}"/>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Osnovna vsebina</a:t>
            </a:r>
          </a:p>
          <a:p>
            <a:pPr>
              <a:lnSpc>
                <a:spcPts val="3720"/>
              </a:lnSpc>
            </a:pPr>
            <a:endParaRPr lang="en-US" dirty="0"/>
          </a:p>
        </p:txBody>
      </p:sp>
      <p:cxnSp>
        <p:nvCxnSpPr>
          <p:cNvPr id="15" name="Straight Connector 14">
            <a:extLst>
              <a:ext uri="{FF2B5EF4-FFF2-40B4-BE49-F238E27FC236}">
                <a16:creationId xmlns:a16="http://schemas.microsoft.com/office/drawing/2014/main" id="{4F56A6B8-54E3-315F-2C0F-10F89F495662}"/>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5">
            <a:extLst>
              <a:ext uri="{FF2B5EF4-FFF2-40B4-BE49-F238E27FC236}">
                <a16:creationId xmlns:a16="http://schemas.microsoft.com/office/drawing/2014/main" id="{D1D7E41E-B18F-392C-0AA4-F29AD7C5708D}"/>
              </a:ext>
            </a:extLst>
          </p:cNvPr>
          <p:cNvSpPr txBox="1">
            <a:spLocks/>
          </p:cNvSpPr>
          <p:nvPr/>
        </p:nvSpPr>
        <p:spPr>
          <a:xfrm>
            <a:off x="629645" y="1634711"/>
            <a:ext cx="442905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Opredelitev nosilnosti v turističnem kontekstu</a:t>
            </a:r>
          </a:p>
          <a:p>
            <a:pPr>
              <a:lnSpc>
                <a:spcPts val="2900"/>
              </a:lnSpc>
            </a:pPr>
            <a:endParaRPr lang="en-US" dirty="0"/>
          </a:p>
        </p:txBody>
      </p:sp>
      <p:sp>
        <p:nvSpPr>
          <p:cNvPr id="17" name="Text Placeholder 4">
            <a:extLst>
              <a:ext uri="{FF2B5EF4-FFF2-40B4-BE49-F238E27FC236}">
                <a16:creationId xmlns:a16="http://schemas.microsoft.com/office/drawing/2014/main" id="{EC261F30-0DE2-C698-340C-0632DC7345C1}"/>
              </a:ext>
            </a:extLst>
          </p:cNvPr>
          <p:cNvSpPr txBox="1">
            <a:spLocks/>
          </p:cNvSpPr>
          <p:nvPr/>
        </p:nvSpPr>
        <p:spPr>
          <a:xfrm>
            <a:off x="655239" y="2768760"/>
            <a:ext cx="5072314" cy="3543283"/>
          </a:xfrm>
          <a:prstGeom prst="rect">
            <a:avLst/>
          </a:prstGeom>
        </p:spPr>
        <p:txBody>
          <a:bodyPr numCol="1" spcCol="324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Nosilnost se nanaša na največje število obiskovalcev, ki jih lahko destinacija sprejme, ne da bi to imelo negativne okoljske, socialne ali kulturne posledice. V kontekstu turističnih nastanitev to pomeni razumevanje, koliko gostov lahko lokalna infrastruktura – ceste, vodovodni sistemi, ravnanje z odpadki, zdravstveno varstvo – sprejme, preden postane preobremenjena. Ne gre le za številke, ampak za ohranjanje ravnovesja med izkušnjo obiskovalcev in blaginjo skupnosti.</a:t>
            </a:r>
          </a:p>
          <a:p>
            <a:pPr indent="0">
              <a:lnSpc>
                <a:spcPts val="2240"/>
              </a:lnSpc>
              <a:buClr>
                <a:srgbClr val="459597"/>
              </a:buClr>
            </a:pPr>
            <a:endParaRPr lang="en-GB" sz="2200" dirty="0">
              <a:solidFill>
                <a:srgbClr val="414141"/>
              </a:solidFill>
            </a:endParaRPr>
          </a:p>
        </p:txBody>
      </p:sp>
      <p:sp>
        <p:nvSpPr>
          <p:cNvPr id="18" name="Slide Number Placeholder 5">
            <a:extLst>
              <a:ext uri="{FF2B5EF4-FFF2-40B4-BE49-F238E27FC236}">
                <a16:creationId xmlns:a16="http://schemas.microsoft.com/office/drawing/2014/main" id="{86DEE220-A699-F022-EB73-0ED259FD675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15</a:t>
            </a:fld>
            <a:endParaRPr lang="fr-CA" sz="1200" dirty="0"/>
          </a:p>
        </p:txBody>
      </p:sp>
      <p:sp>
        <p:nvSpPr>
          <p:cNvPr id="4" name="Freeform 3">
            <a:extLst>
              <a:ext uri="{FF2B5EF4-FFF2-40B4-BE49-F238E27FC236}">
                <a16:creationId xmlns:a16="http://schemas.microsoft.com/office/drawing/2014/main" id="{60CAA733-E32B-7E2F-F971-C455E12D4C74}"/>
              </a:ext>
            </a:extLst>
          </p:cNvPr>
          <p:cNvSpPr/>
          <p:nvPr/>
        </p:nvSpPr>
        <p:spPr>
          <a:xfrm rot="10800000">
            <a:off x="5954183" y="-1"/>
            <a:ext cx="5411838" cy="4746807"/>
          </a:xfrm>
          <a:custGeom>
            <a:avLst/>
            <a:gdLst>
              <a:gd name="connsiteX0" fmla="*/ 2617605 w 5235209"/>
              <a:gd name="connsiteY0" fmla="*/ 0 h 4591884"/>
              <a:gd name="connsiteX1" fmla="*/ 5235209 w 5235209"/>
              <a:gd name="connsiteY1" fmla="*/ 2932396 h 4591884"/>
              <a:gd name="connsiteX2" fmla="*/ 5229745 w 5235209"/>
              <a:gd name="connsiteY2" fmla="*/ 3097689 h 4591884"/>
              <a:gd name="connsiteX3" fmla="*/ 5235209 w 5235209"/>
              <a:gd name="connsiteY3" fmla="*/ 3097689 h 4591884"/>
              <a:gd name="connsiteX4" fmla="*/ 5235209 w 5235209"/>
              <a:gd name="connsiteY4" fmla="*/ 4305667 h 4591884"/>
              <a:gd name="connsiteX5" fmla="*/ 5235209 w 5235209"/>
              <a:gd name="connsiteY5" fmla="*/ 4470960 h 4591884"/>
              <a:gd name="connsiteX6" fmla="*/ 5235209 w 5235209"/>
              <a:gd name="connsiteY6" fmla="*/ 4587760 h 4591884"/>
              <a:gd name="connsiteX7" fmla="*/ 5226845 w 5235209"/>
              <a:gd name="connsiteY7" fmla="*/ 4587384 h 4591884"/>
              <a:gd name="connsiteX8" fmla="*/ 5090725 w 5235209"/>
              <a:gd name="connsiteY8" fmla="*/ 4591884 h 4591884"/>
              <a:gd name="connsiteX9" fmla="*/ 5090725 w 5235209"/>
              <a:gd name="connsiteY9" fmla="*/ 4587384 h 4591884"/>
              <a:gd name="connsiteX10" fmla="*/ 4095937 w 5235209"/>
              <a:gd name="connsiteY10" fmla="*/ 4587384 h 4591884"/>
              <a:gd name="connsiteX11" fmla="*/ 3959817 w 5235209"/>
              <a:gd name="connsiteY11" fmla="*/ 4587384 h 4591884"/>
              <a:gd name="connsiteX12" fmla="*/ 2426635 w 5235209"/>
              <a:gd name="connsiteY12" fmla="*/ 4587384 h 4591884"/>
              <a:gd name="connsiteX13" fmla="*/ 1295728 w 5235209"/>
              <a:gd name="connsiteY13" fmla="*/ 4587384 h 4591884"/>
              <a:gd name="connsiteX14" fmla="*/ 1295728 w 5235209"/>
              <a:gd name="connsiteY14" fmla="*/ 4587386 h 4591884"/>
              <a:gd name="connsiteX15" fmla="*/ 776797 w 5235209"/>
              <a:gd name="connsiteY15" fmla="*/ 4587386 h 4591884"/>
              <a:gd name="connsiteX16" fmla="*/ 0 w 5235209"/>
              <a:gd name="connsiteY16" fmla="*/ 4587386 h 4591884"/>
              <a:gd name="connsiteX17" fmla="*/ 0 w 5235209"/>
              <a:gd name="connsiteY17" fmla="*/ 4470960 h 4591884"/>
              <a:gd name="connsiteX18" fmla="*/ 0 w 5235209"/>
              <a:gd name="connsiteY18" fmla="*/ 4305667 h 4591884"/>
              <a:gd name="connsiteX19" fmla="*/ 0 w 5235209"/>
              <a:gd name="connsiteY19" fmla="*/ 3097689 h 4591884"/>
              <a:gd name="connsiteX20" fmla="*/ 5463 w 5235209"/>
              <a:gd name="connsiteY20" fmla="*/ 3097689 h 4591884"/>
              <a:gd name="connsiteX21" fmla="*/ 0 w 5235209"/>
              <a:gd name="connsiteY21" fmla="*/ 2932396 h 4591884"/>
              <a:gd name="connsiteX22" fmla="*/ 2617605 w 5235209"/>
              <a:gd name="connsiteY22" fmla="*/ 0 h 459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235209" h="4591884">
                <a:moveTo>
                  <a:pt x="2617605" y="0"/>
                </a:moveTo>
                <a:cubicBezTo>
                  <a:pt x="4065757" y="0"/>
                  <a:pt x="5235209" y="1316213"/>
                  <a:pt x="5235209" y="2932396"/>
                </a:cubicBezTo>
                <a:cubicBezTo>
                  <a:pt x="5235209" y="2987492"/>
                  <a:pt x="5235209" y="3048715"/>
                  <a:pt x="5229745" y="3097689"/>
                </a:cubicBezTo>
                <a:lnTo>
                  <a:pt x="5235209" y="3097689"/>
                </a:lnTo>
                <a:lnTo>
                  <a:pt x="5235209" y="4305667"/>
                </a:lnTo>
                <a:lnTo>
                  <a:pt x="5235209" y="4470960"/>
                </a:lnTo>
                <a:lnTo>
                  <a:pt x="5235209" y="4587760"/>
                </a:lnTo>
                <a:lnTo>
                  <a:pt x="5226845" y="4587384"/>
                </a:lnTo>
                <a:cubicBezTo>
                  <a:pt x="5181473" y="4587384"/>
                  <a:pt x="5136099" y="4587384"/>
                  <a:pt x="5090725" y="4591884"/>
                </a:cubicBezTo>
                <a:lnTo>
                  <a:pt x="5090725" y="4587384"/>
                </a:lnTo>
                <a:lnTo>
                  <a:pt x="4095937" y="4587384"/>
                </a:lnTo>
                <a:lnTo>
                  <a:pt x="3959817" y="4587384"/>
                </a:lnTo>
                <a:lnTo>
                  <a:pt x="2426635" y="4587384"/>
                </a:lnTo>
                <a:lnTo>
                  <a:pt x="1295728" y="4587384"/>
                </a:lnTo>
                <a:lnTo>
                  <a:pt x="1295728" y="4587386"/>
                </a:lnTo>
                <a:lnTo>
                  <a:pt x="776797" y="4587386"/>
                </a:lnTo>
                <a:lnTo>
                  <a:pt x="0" y="4587386"/>
                </a:lnTo>
                <a:lnTo>
                  <a:pt x="0" y="4470960"/>
                </a:lnTo>
                <a:lnTo>
                  <a:pt x="0" y="4305667"/>
                </a:lnTo>
                <a:lnTo>
                  <a:pt x="0" y="3097689"/>
                </a:lnTo>
                <a:lnTo>
                  <a:pt x="5463" y="3097689"/>
                </a:lnTo>
                <a:cubicBezTo>
                  <a:pt x="0" y="3042591"/>
                  <a:pt x="0" y="2987491"/>
                  <a:pt x="0" y="2932396"/>
                </a:cubicBezTo>
                <a:cubicBezTo>
                  <a:pt x="0" y="1310086"/>
                  <a:pt x="1169449" y="0"/>
                  <a:pt x="2617605" y="0"/>
                </a:cubicBezTo>
                <a:close/>
              </a:path>
            </a:pathLst>
          </a:custGeom>
          <a:blipFill dpi="0" rotWithShape="0">
            <a:blip r:embed="rId2"/>
            <a:srcRect/>
            <a:stretch>
              <a:fillRect l="-22165" r="-22165"/>
            </a:stretch>
          </a:blipFill>
        </p:spPr>
        <p:txBody>
          <a:bodyPr wrap="square" lIns="0" tIns="0" rIns="0" bIns="0" rtlCol="0">
            <a:noAutofit/>
          </a:bodyPr>
          <a:lstStyle/>
          <a:p>
            <a:endParaRPr>
              <a:solidFill>
                <a:srgbClr val="459597"/>
              </a:solidFill>
            </a:endParaRPr>
          </a:p>
        </p:txBody>
      </p:sp>
      <p:grpSp>
        <p:nvGrpSpPr>
          <p:cNvPr id="5" name="Group 4">
            <a:extLst>
              <a:ext uri="{FF2B5EF4-FFF2-40B4-BE49-F238E27FC236}">
                <a16:creationId xmlns:a16="http://schemas.microsoft.com/office/drawing/2014/main" id="{DBD1B0FD-AE1A-66BD-EA9A-B89CA9945D99}"/>
              </a:ext>
            </a:extLst>
          </p:cNvPr>
          <p:cNvGrpSpPr/>
          <p:nvPr/>
        </p:nvGrpSpPr>
        <p:grpSpPr>
          <a:xfrm>
            <a:off x="9108141" y="487052"/>
            <a:ext cx="2937356" cy="554397"/>
            <a:chOff x="1800741" y="6353467"/>
            <a:chExt cx="3253859" cy="554397"/>
          </a:xfrm>
        </p:grpSpPr>
        <p:sp>
          <p:nvSpPr>
            <p:cNvPr id="7" name="object 3">
              <a:extLst>
                <a:ext uri="{FF2B5EF4-FFF2-40B4-BE49-F238E27FC236}">
                  <a16:creationId xmlns:a16="http://schemas.microsoft.com/office/drawing/2014/main" id="{8AC58140-B647-5492-4DC0-5CE5789AFE0F}"/>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8" name="Text Placeholder 6">
              <a:extLst>
                <a:ext uri="{FF2B5EF4-FFF2-40B4-BE49-F238E27FC236}">
                  <a16:creationId xmlns:a16="http://schemas.microsoft.com/office/drawing/2014/main" id="{384AB162-69DA-BDDC-BB66-BE3FCE00555F}"/>
                </a:ext>
              </a:extLst>
            </p:cNvPr>
            <p:cNvSpPr txBox="1">
              <a:spLocks/>
            </p:cNvSpPr>
            <p:nvPr/>
          </p:nvSpPr>
          <p:spPr>
            <a:xfrm>
              <a:off x="1800742" y="6498221"/>
              <a:ext cx="3253858" cy="248338"/>
            </a:xfrm>
            <a:prstGeom prst="rect">
              <a:avLst/>
            </a:prstGeom>
            <a:solidFill>
              <a:srgbClr val="EC7C69"/>
            </a:solidFill>
          </p:spPr>
          <p:txBody>
            <a:bodyPr wrap="square" lIns="91440" tIns="45720" rIns="91440" bIns="45720"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240"/>
                </a:lnSpc>
                <a:spcBef>
                  <a:spcPts val="0"/>
                </a:spcBef>
                <a:buNone/>
              </a:pPr>
              <a:r>
                <a:rPr lang="en-IE" sz="1200" dirty="0" err="1">
                  <a:latin typeface="Calibri"/>
                  <a:ea typeface="Calibri"/>
                  <a:cs typeface="Calibri"/>
                </a:rPr>
                <a:t>Fotografija</a:t>
              </a:r>
              <a:r>
                <a:rPr lang="en-IE" sz="1200" dirty="0">
                  <a:latin typeface="Calibri"/>
                  <a:ea typeface="Calibri"/>
                  <a:cs typeface="Calibri"/>
                </a:rPr>
                <a:t>: Velika Planina, Slovenija</a:t>
              </a:r>
            </a:p>
          </p:txBody>
        </p:sp>
      </p:grpSp>
      <p:pic>
        <p:nvPicPr>
          <p:cNvPr id="2" name="Picture 1">
            <a:extLst>
              <a:ext uri="{FF2B5EF4-FFF2-40B4-BE49-F238E27FC236}">
                <a16:creationId xmlns:a16="http://schemas.microsoft.com/office/drawing/2014/main" id="{0D2333DD-8CF8-1B9C-90E8-BABD3BBB74A7}"/>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6756649" y="4198867"/>
            <a:ext cx="3580276" cy="2659133"/>
          </a:xfrm>
          <a:prstGeom prst="rect">
            <a:avLst/>
          </a:prstGeom>
        </p:spPr>
      </p:pic>
    </p:spTree>
    <p:extLst>
      <p:ext uri="{BB962C8B-B14F-4D97-AF65-F5344CB8AC3E}">
        <p14:creationId xmlns:p14="http://schemas.microsoft.com/office/powerpoint/2010/main" val="26805767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244BE7-CD71-2BDF-D661-76D37C71D8C7}"/>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368DD797-FBA0-7E3A-1F70-9A334F59B724}"/>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9462153" y="-97852"/>
            <a:ext cx="2583815" cy="1916672"/>
          </a:xfrm>
          <a:prstGeom prst="rect">
            <a:avLst/>
          </a:prstGeom>
        </p:spPr>
      </p:pic>
      <p:sp>
        <p:nvSpPr>
          <p:cNvPr id="14" name="Text Placeholder 3">
            <a:extLst>
              <a:ext uri="{FF2B5EF4-FFF2-40B4-BE49-F238E27FC236}">
                <a16:creationId xmlns:a16="http://schemas.microsoft.com/office/drawing/2014/main" id="{6E15D56B-D390-7DA3-9CE3-68479AA77DD5}"/>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Osnovna vsebina</a:t>
            </a:r>
          </a:p>
          <a:p>
            <a:pPr>
              <a:lnSpc>
                <a:spcPts val="3720"/>
              </a:lnSpc>
            </a:pPr>
            <a:endParaRPr lang="en-US" dirty="0"/>
          </a:p>
        </p:txBody>
      </p:sp>
      <p:cxnSp>
        <p:nvCxnSpPr>
          <p:cNvPr id="15" name="Straight Connector 14">
            <a:extLst>
              <a:ext uri="{FF2B5EF4-FFF2-40B4-BE49-F238E27FC236}">
                <a16:creationId xmlns:a16="http://schemas.microsoft.com/office/drawing/2014/main" id="{EFDBA100-1465-A002-AAE9-7DA0BE7BC665}"/>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5">
            <a:extLst>
              <a:ext uri="{FF2B5EF4-FFF2-40B4-BE49-F238E27FC236}">
                <a16:creationId xmlns:a16="http://schemas.microsoft.com/office/drawing/2014/main" id="{7F2E694A-9B20-A4EC-0096-A134C6F0BDC0}"/>
              </a:ext>
            </a:extLst>
          </p:cNvPr>
          <p:cNvSpPr txBox="1">
            <a:spLocks/>
          </p:cNvSpPr>
          <p:nvPr/>
        </p:nvSpPr>
        <p:spPr>
          <a:xfrm>
            <a:off x="629645" y="2003597"/>
            <a:ext cx="4502794"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Fizični in okoljski kazalniki</a:t>
            </a:r>
          </a:p>
          <a:p>
            <a:pPr>
              <a:lnSpc>
                <a:spcPts val="2900"/>
              </a:lnSpc>
            </a:pPr>
            <a:endParaRPr lang="en-US" dirty="0"/>
          </a:p>
        </p:txBody>
      </p:sp>
      <p:sp>
        <p:nvSpPr>
          <p:cNvPr id="17" name="Text Placeholder 4">
            <a:extLst>
              <a:ext uri="{FF2B5EF4-FFF2-40B4-BE49-F238E27FC236}">
                <a16:creationId xmlns:a16="http://schemas.microsoft.com/office/drawing/2014/main" id="{A25519D3-1667-DD9B-0CED-71FDE8BB92F3}"/>
              </a:ext>
            </a:extLst>
          </p:cNvPr>
          <p:cNvSpPr txBox="1">
            <a:spLocks/>
          </p:cNvSpPr>
          <p:nvPr/>
        </p:nvSpPr>
        <p:spPr>
          <a:xfrm>
            <a:off x="625931" y="2671638"/>
            <a:ext cx="5118032" cy="3657600"/>
          </a:xfrm>
          <a:prstGeom prst="rect">
            <a:avLst/>
          </a:prstGeom>
        </p:spPr>
        <p:txBody>
          <a:bodyPr numCol="1" spcCol="324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Okoljski kazalniki presežne zmogljivosti lahko vključujejo krčenje gozdov, erozijo tal, pomanjkanje vode ali izgubo biotske raznovrstnosti – zlasti v občutljivih ekosistemih, kot so gorske vasi ali obalne cone. Ponudniki nastanitev morajo upoštevati porabo virov (vode, energije), količino odpadkov in pokritost zemljišč, da ne bi prišlo do degradacije pokrajine, ki privablja turiste. Trajnostno načrtovanje se začne z upoštevanjem ekoloških mejnih vrednosti.</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sz="2200" dirty="0">
                <a:solidFill>
                  <a:srgbClr val="414141"/>
                </a:solidFill>
              </a:rPr>
              <a:t> </a:t>
            </a:r>
          </a:p>
        </p:txBody>
      </p:sp>
      <p:sp>
        <p:nvSpPr>
          <p:cNvPr id="18" name="Slide Number Placeholder 5">
            <a:extLst>
              <a:ext uri="{FF2B5EF4-FFF2-40B4-BE49-F238E27FC236}">
                <a16:creationId xmlns:a16="http://schemas.microsoft.com/office/drawing/2014/main" id="{CAB9E1E4-D285-EDA9-E56D-839AEE0035E4}"/>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16</a:t>
            </a:fld>
            <a:endParaRPr lang="fr-CA" sz="1200" dirty="0"/>
          </a:p>
        </p:txBody>
      </p:sp>
      <p:sp>
        <p:nvSpPr>
          <p:cNvPr id="2" name="Text Placeholder 5">
            <a:extLst>
              <a:ext uri="{FF2B5EF4-FFF2-40B4-BE49-F238E27FC236}">
                <a16:creationId xmlns:a16="http://schemas.microsoft.com/office/drawing/2014/main" id="{E5811EEA-6B18-BF42-5D72-EC100010B63A}"/>
              </a:ext>
            </a:extLst>
          </p:cNvPr>
          <p:cNvSpPr txBox="1">
            <a:spLocks/>
          </p:cNvSpPr>
          <p:nvPr/>
        </p:nvSpPr>
        <p:spPr>
          <a:xfrm>
            <a:off x="6460355" y="2003597"/>
            <a:ext cx="4394458"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Družbene in kulturne občutljivosti</a:t>
            </a:r>
          </a:p>
          <a:p>
            <a:pPr>
              <a:lnSpc>
                <a:spcPts val="2900"/>
              </a:lnSpc>
            </a:pPr>
            <a:endParaRPr lang="en-US" dirty="0"/>
          </a:p>
        </p:txBody>
      </p:sp>
      <p:sp>
        <p:nvSpPr>
          <p:cNvPr id="3" name="Text Placeholder 4">
            <a:extLst>
              <a:ext uri="{FF2B5EF4-FFF2-40B4-BE49-F238E27FC236}">
                <a16:creationId xmlns:a16="http://schemas.microsoft.com/office/drawing/2014/main" id="{7E1024FE-19E7-D411-B853-EA91429CFBC4}"/>
              </a:ext>
            </a:extLst>
          </p:cNvPr>
          <p:cNvSpPr txBox="1">
            <a:spLocks/>
          </p:cNvSpPr>
          <p:nvPr/>
        </p:nvSpPr>
        <p:spPr>
          <a:xfrm>
            <a:off x="6485949" y="3023330"/>
            <a:ext cx="5118031" cy="3657600"/>
          </a:xfrm>
          <a:prstGeom prst="rect">
            <a:avLst/>
          </a:prstGeom>
        </p:spPr>
        <p:txBody>
          <a:bodyPr lIns="91440" tIns="45720" rIns="91440" bIns="45720" numCol="1" spcCol="324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Tudi če infrastruktura lahko sprejme več obiskovalcev, je lahko socialna nosilnost manjša. Ko turizem dvigne cene </a:t>
            </a:r>
            <a:r>
              <a:rPr lang="en-GB" sz="2200" dirty="0" err="1">
                <a:solidFill>
                  <a:srgbClr val="414141"/>
                </a:solidFill>
              </a:rPr>
              <a:t>nepremičnin</a:t>
            </a:r>
            <a:r>
              <a:rPr lang="en-GB" sz="2200" dirty="0">
                <a:solidFill>
                  <a:srgbClr val="414141"/>
                </a:solidFill>
              </a:rPr>
              <a:t>, </a:t>
            </a:r>
            <a:r>
              <a:rPr lang="en-GB" sz="2200" dirty="0" err="1">
                <a:solidFill>
                  <a:srgbClr val="414141"/>
                </a:solidFill>
              </a:rPr>
              <a:t>spremeni</a:t>
            </a:r>
            <a:r>
              <a:rPr lang="en-GB" sz="2200" dirty="0">
                <a:solidFill>
                  <a:srgbClr val="414141"/>
                </a:solidFill>
              </a:rPr>
              <a:t> </a:t>
            </a:r>
            <a:r>
              <a:rPr lang="en-GB" sz="2200" dirty="0" err="1">
                <a:solidFill>
                  <a:srgbClr val="414141"/>
                </a:solidFill>
              </a:rPr>
              <a:t>vsakdanje</a:t>
            </a:r>
            <a:r>
              <a:rPr lang="en-GB" sz="2200" dirty="0">
                <a:solidFill>
                  <a:srgbClr val="414141"/>
                </a:solidFill>
              </a:rPr>
              <a:t> </a:t>
            </a:r>
            <a:r>
              <a:rPr lang="en-GB" sz="2200" dirty="0" err="1">
                <a:solidFill>
                  <a:srgbClr val="414141"/>
                </a:solidFill>
              </a:rPr>
              <a:t>življenje</a:t>
            </a:r>
            <a:r>
              <a:rPr lang="en-GB" sz="2200" dirty="0">
                <a:solidFill>
                  <a:srgbClr val="414141"/>
                </a:solidFill>
              </a:rPr>
              <a:t> </a:t>
            </a:r>
            <a:r>
              <a:rPr lang="en-GB" sz="2200" dirty="0" err="1">
                <a:solidFill>
                  <a:srgbClr val="414141"/>
                </a:solidFill>
              </a:rPr>
              <a:t>ali</a:t>
            </a:r>
            <a:r>
              <a:rPr lang="en-GB" sz="2200" dirty="0">
                <a:solidFill>
                  <a:srgbClr val="414141"/>
                </a:solidFill>
              </a:rPr>
              <a:t> </a:t>
            </a:r>
            <a:r>
              <a:rPr lang="en-GB" sz="2200" dirty="0" err="1">
                <a:solidFill>
                  <a:srgbClr val="414141"/>
                </a:solidFill>
              </a:rPr>
              <a:t>izpodriva</a:t>
            </a:r>
            <a:r>
              <a:rPr lang="en-GB" sz="2200" dirty="0">
                <a:solidFill>
                  <a:srgbClr val="414141"/>
                </a:solidFill>
              </a:rPr>
              <a:t> </a:t>
            </a:r>
            <a:r>
              <a:rPr lang="en-GB" sz="2200" dirty="0" err="1">
                <a:solidFill>
                  <a:srgbClr val="414141"/>
                </a:solidFill>
              </a:rPr>
              <a:t>tradicionalne</a:t>
            </a:r>
            <a:r>
              <a:rPr lang="en-GB" sz="2200" dirty="0">
                <a:solidFill>
                  <a:srgbClr val="414141"/>
                </a:solidFill>
              </a:rPr>
              <a:t> </a:t>
            </a:r>
            <a:r>
              <a:rPr lang="en-GB" sz="2200" dirty="0" err="1">
                <a:solidFill>
                  <a:srgbClr val="414141"/>
                </a:solidFill>
              </a:rPr>
              <a:t>prakse</a:t>
            </a:r>
            <a:r>
              <a:rPr lang="en-GB" sz="2200" dirty="0">
                <a:solidFill>
                  <a:srgbClr val="414141"/>
                </a:solidFill>
              </a:rPr>
              <a:t>, </a:t>
            </a:r>
            <a:r>
              <a:rPr lang="en-GB" sz="2200" dirty="0" err="1">
                <a:solidFill>
                  <a:srgbClr val="414141"/>
                </a:solidFill>
              </a:rPr>
              <a:t>povzroči</a:t>
            </a:r>
            <a:r>
              <a:rPr lang="en-GB" sz="2200" dirty="0">
                <a:solidFill>
                  <a:srgbClr val="414141"/>
                </a:solidFill>
              </a:rPr>
              <a:t> </a:t>
            </a:r>
            <a:r>
              <a:rPr lang="en-GB" sz="2200" dirty="0" err="1">
                <a:solidFill>
                  <a:srgbClr val="414141"/>
                </a:solidFill>
              </a:rPr>
              <a:t>trenja</a:t>
            </a:r>
            <a:r>
              <a:rPr lang="en-GB" sz="2200" dirty="0">
                <a:solidFill>
                  <a:srgbClr val="414141"/>
                </a:solidFill>
              </a:rPr>
              <a:t>. </a:t>
            </a:r>
            <a:r>
              <a:rPr lang="en-GB" sz="2200" dirty="0" err="1">
                <a:solidFill>
                  <a:srgbClr val="414141"/>
                </a:solidFill>
              </a:rPr>
              <a:t>Če</a:t>
            </a:r>
            <a:r>
              <a:rPr lang="en-GB" sz="2200" dirty="0">
                <a:solidFill>
                  <a:srgbClr val="414141"/>
                </a:solidFill>
              </a:rPr>
              <a:t> je </a:t>
            </a:r>
            <a:r>
              <a:rPr lang="en-GB" sz="2200" dirty="0" err="1">
                <a:solidFill>
                  <a:srgbClr val="414141"/>
                </a:solidFill>
              </a:rPr>
              <a:t>nastanitev</a:t>
            </a:r>
            <a:r>
              <a:rPr lang="en-GB" sz="2200" dirty="0">
                <a:solidFill>
                  <a:srgbClr val="414141"/>
                </a:solidFill>
              </a:rPr>
              <a:t> </a:t>
            </a:r>
            <a:r>
              <a:rPr lang="en-GB" sz="2200" dirty="0" err="1">
                <a:solidFill>
                  <a:srgbClr val="414141"/>
                </a:solidFill>
              </a:rPr>
              <a:t>prevelika</a:t>
            </a:r>
            <a:r>
              <a:rPr lang="en-GB" sz="2200" dirty="0">
                <a:solidFill>
                  <a:srgbClr val="414141"/>
                </a:solidFill>
              </a:rPr>
              <a:t>, </a:t>
            </a:r>
            <a:r>
              <a:rPr lang="en-GB" sz="2200" dirty="0" err="1">
                <a:solidFill>
                  <a:srgbClr val="414141"/>
                </a:solidFill>
              </a:rPr>
              <a:t>preveč</a:t>
            </a:r>
            <a:r>
              <a:rPr lang="en-GB" sz="2200" dirty="0">
                <a:solidFill>
                  <a:srgbClr val="414141"/>
                </a:solidFill>
              </a:rPr>
              <a:t> </a:t>
            </a:r>
            <a:r>
              <a:rPr lang="en-GB" sz="2200" dirty="0" err="1">
                <a:solidFill>
                  <a:srgbClr val="414141"/>
                </a:solidFill>
              </a:rPr>
              <a:t>moteča</a:t>
            </a:r>
            <a:r>
              <a:rPr lang="en-GB" sz="2200" dirty="0">
                <a:solidFill>
                  <a:srgbClr val="414141"/>
                </a:solidFill>
              </a:rPr>
              <a:t> </a:t>
            </a:r>
            <a:r>
              <a:rPr lang="en-GB" sz="2200" dirty="0" err="1">
                <a:solidFill>
                  <a:srgbClr val="414141"/>
                </a:solidFill>
              </a:rPr>
              <a:t>ali</a:t>
            </a:r>
            <a:r>
              <a:rPr lang="en-GB" sz="2200" dirty="0">
                <a:solidFill>
                  <a:srgbClr val="414141"/>
                </a:solidFill>
              </a:rPr>
              <a:t> </a:t>
            </a:r>
            <a:r>
              <a:rPr lang="en-GB" sz="2200" dirty="0" err="1">
                <a:solidFill>
                  <a:srgbClr val="414141"/>
                </a:solidFill>
              </a:rPr>
              <a:t>preveč</a:t>
            </a:r>
            <a:r>
              <a:rPr lang="en-GB" sz="2200" dirty="0">
                <a:solidFill>
                  <a:srgbClr val="414141"/>
                </a:solidFill>
              </a:rPr>
              <a:t> </a:t>
            </a:r>
            <a:r>
              <a:rPr lang="en-GB" sz="2200" dirty="0" err="1">
                <a:solidFill>
                  <a:srgbClr val="414141"/>
                </a:solidFill>
              </a:rPr>
              <a:t>odmaknjena</a:t>
            </a:r>
            <a:r>
              <a:rPr lang="en-GB" sz="2200" dirty="0">
                <a:solidFill>
                  <a:srgbClr val="414141"/>
                </a:solidFill>
              </a:rPr>
              <a:t> od </a:t>
            </a:r>
            <a:r>
              <a:rPr lang="en-GB" sz="2200" dirty="0" err="1">
                <a:solidFill>
                  <a:srgbClr val="414141"/>
                </a:solidFill>
              </a:rPr>
              <a:t>lokalnih</a:t>
            </a:r>
            <a:r>
              <a:rPr lang="en-GB" sz="2200" dirty="0">
                <a:solidFill>
                  <a:srgbClr val="414141"/>
                </a:solidFill>
              </a:rPr>
              <a:t> razmer, </a:t>
            </a:r>
            <a:r>
              <a:rPr lang="en-GB" sz="2200" dirty="0" err="1">
                <a:solidFill>
                  <a:srgbClr val="414141"/>
                </a:solidFill>
              </a:rPr>
              <a:t>lahko</a:t>
            </a:r>
            <a:r>
              <a:rPr lang="en-GB" sz="2200" dirty="0">
                <a:solidFill>
                  <a:srgbClr val="414141"/>
                </a:solidFill>
              </a:rPr>
              <a:t> </a:t>
            </a:r>
            <a:r>
              <a:rPr lang="en-GB" sz="2200" dirty="0" err="1">
                <a:solidFill>
                  <a:srgbClr val="414141"/>
                </a:solidFill>
              </a:rPr>
              <a:t>namesto</a:t>
            </a:r>
            <a:r>
              <a:rPr lang="en-GB" sz="2200" dirty="0">
                <a:solidFill>
                  <a:srgbClr val="414141"/>
                </a:solidFill>
              </a:rPr>
              <a:t> </a:t>
            </a:r>
            <a:r>
              <a:rPr lang="en-GB" sz="2200" dirty="0" err="1">
                <a:solidFill>
                  <a:srgbClr val="414141"/>
                </a:solidFill>
              </a:rPr>
              <a:t>podpore</a:t>
            </a:r>
            <a:r>
              <a:rPr lang="en-GB" sz="2200" dirty="0">
                <a:solidFill>
                  <a:srgbClr val="414141"/>
                </a:solidFill>
              </a:rPr>
              <a:t> </a:t>
            </a:r>
            <a:r>
              <a:rPr lang="en-GB" sz="2200" dirty="0" err="1">
                <a:solidFill>
                  <a:srgbClr val="414141"/>
                </a:solidFill>
              </a:rPr>
              <a:t>povzroči</a:t>
            </a:r>
            <a:r>
              <a:rPr lang="en-GB" sz="2200" dirty="0">
                <a:solidFill>
                  <a:srgbClr val="414141"/>
                </a:solidFill>
              </a:rPr>
              <a:t> </a:t>
            </a:r>
            <a:r>
              <a:rPr lang="en-GB" sz="2200" dirty="0" err="1">
                <a:solidFill>
                  <a:srgbClr val="414141"/>
                </a:solidFill>
              </a:rPr>
              <a:t>odpor</a:t>
            </a:r>
            <a:r>
              <a:rPr lang="en-GB" sz="2200" dirty="0">
                <a:solidFill>
                  <a:srgbClr val="414141"/>
                </a:solidFill>
              </a:rPr>
              <a:t>. </a:t>
            </a:r>
            <a:r>
              <a:rPr lang="en-GB" sz="2200" dirty="0" err="1">
                <a:solidFill>
                  <a:srgbClr val="414141"/>
                </a:solidFill>
              </a:rPr>
              <a:t>Ustrezna</a:t>
            </a:r>
            <a:r>
              <a:rPr lang="en-GB" sz="2200" dirty="0">
                <a:solidFill>
                  <a:srgbClr val="414141"/>
                </a:solidFill>
              </a:rPr>
              <a:t> </a:t>
            </a:r>
            <a:r>
              <a:rPr lang="en-GB" sz="2200" dirty="0" err="1">
                <a:solidFill>
                  <a:srgbClr val="414141"/>
                </a:solidFill>
              </a:rPr>
              <a:t>velikost</a:t>
            </a:r>
            <a:r>
              <a:rPr lang="en-GB" sz="2200" dirty="0">
                <a:solidFill>
                  <a:srgbClr val="414141"/>
                </a:solidFill>
              </a:rPr>
              <a:t> </a:t>
            </a:r>
            <a:r>
              <a:rPr lang="en-GB" sz="2200" dirty="0" err="1">
                <a:solidFill>
                  <a:srgbClr val="414141"/>
                </a:solidFill>
              </a:rPr>
              <a:t>projekta</a:t>
            </a:r>
            <a:r>
              <a:rPr lang="en-GB" sz="2200" dirty="0">
                <a:solidFill>
                  <a:srgbClr val="414141"/>
                </a:solidFill>
              </a:rPr>
              <a:t> </a:t>
            </a:r>
            <a:r>
              <a:rPr lang="en-GB" sz="2200" dirty="0" err="1">
                <a:solidFill>
                  <a:srgbClr val="414141"/>
                </a:solidFill>
              </a:rPr>
              <a:t>pomaga</a:t>
            </a:r>
            <a:r>
              <a:rPr lang="en-GB" sz="2200" dirty="0">
                <a:solidFill>
                  <a:srgbClr val="414141"/>
                </a:solidFill>
              </a:rPr>
              <a:t> </a:t>
            </a:r>
            <a:r>
              <a:rPr lang="en-GB" sz="2200" dirty="0" err="1">
                <a:solidFill>
                  <a:srgbClr val="414141"/>
                </a:solidFill>
              </a:rPr>
              <a:t>ohraniti</a:t>
            </a:r>
            <a:r>
              <a:rPr lang="en-GB" sz="2200" dirty="0">
                <a:solidFill>
                  <a:srgbClr val="414141"/>
                </a:solidFill>
              </a:rPr>
              <a:t> </a:t>
            </a:r>
            <a:r>
              <a:rPr lang="en-GB" sz="2200" dirty="0" err="1">
                <a:solidFill>
                  <a:srgbClr val="414141"/>
                </a:solidFill>
              </a:rPr>
              <a:t>lokalno</a:t>
            </a:r>
            <a:r>
              <a:rPr lang="en-GB" sz="2200" dirty="0">
                <a:solidFill>
                  <a:srgbClr val="414141"/>
                </a:solidFill>
              </a:rPr>
              <a:t> </a:t>
            </a:r>
            <a:r>
              <a:rPr lang="en-GB" sz="2200" dirty="0" err="1">
                <a:solidFill>
                  <a:srgbClr val="414141"/>
                </a:solidFill>
              </a:rPr>
              <a:t>identiteto</a:t>
            </a:r>
            <a:r>
              <a:rPr lang="en-GB" sz="2200" dirty="0">
                <a:solidFill>
                  <a:srgbClr val="414141"/>
                </a:solidFill>
              </a:rPr>
              <a:t> in sprejemljivost v skupnosti.</a:t>
            </a:r>
          </a:p>
          <a:p>
            <a:pPr indent="0">
              <a:lnSpc>
                <a:spcPts val="2240"/>
              </a:lnSpc>
              <a:buClr>
                <a:srgbClr val="459597"/>
              </a:buClr>
            </a:pPr>
            <a:endParaRPr lang="en-GB" sz="2200" dirty="0">
              <a:solidFill>
                <a:srgbClr val="414141"/>
              </a:solidFill>
            </a:endParaRPr>
          </a:p>
        </p:txBody>
      </p:sp>
    </p:spTree>
    <p:extLst>
      <p:ext uri="{BB962C8B-B14F-4D97-AF65-F5344CB8AC3E}">
        <p14:creationId xmlns:p14="http://schemas.microsoft.com/office/powerpoint/2010/main" val="26823390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4DA71-0ECF-5796-E117-8DDB883A6557}"/>
            </a:ext>
          </a:extLst>
        </p:cNvPr>
        <p:cNvGrpSpPr/>
        <p:nvPr/>
      </p:nvGrpSpPr>
      <p:grpSpPr>
        <a:xfrm>
          <a:off x="0" y="0"/>
          <a:ext cx="0" cy="0"/>
          <a:chOff x="0" y="0"/>
          <a:chExt cx="0" cy="0"/>
        </a:xfrm>
      </p:grpSpPr>
      <p:sp>
        <p:nvSpPr>
          <p:cNvPr id="22" name="Slide Number Placeholder 5">
            <a:extLst>
              <a:ext uri="{FF2B5EF4-FFF2-40B4-BE49-F238E27FC236}">
                <a16:creationId xmlns:a16="http://schemas.microsoft.com/office/drawing/2014/main" id="{9D957549-5CB1-7E66-7FB8-7ADD47544E5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17</a:t>
            </a:fld>
            <a:endParaRPr lang="fr-CA" sz="1200" dirty="0"/>
          </a:p>
        </p:txBody>
      </p:sp>
      <p:sp>
        <p:nvSpPr>
          <p:cNvPr id="6" name="Freeform 5">
            <a:extLst>
              <a:ext uri="{FF2B5EF4-FFF2-40B4-BE49-F238E27FC236}">
                <a16:creationId xmlns:a16="http://schemas.microsoft.com/office/drawing/2014/main" id="{01E4603A-50A4-9710-6CCA-A2B908E8923E}"/>
              </a:ext>
            </a:extLst>
          </p:cNvPr>
          <p:cNvSpPr/>
          <p:nvPr/>
        </p:nvSpPr>
        <p:spPr>
          <a:xfrm rot="16200000">
            <a:off x="7489168" y="110492"/>
            <a:ext cx="4089343" cy="5316321"/>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2"/>
            <a:srcRect/>
            <a:stretch>
              <a:fillRect l="-5747" t="411" r="-22799" b="-411"/>
            </a:stretch>
          </a:blipFill>
        </p:spPr>
        <p:txBody>
          <a:bodyPr wrap="square" lIns="0" tIns="0" rIns="0" bIns="0" rtlCol="0">
            <a:noAutofit/>
          </a:bodyPr>
          <a:lstStyle/>
          <a:p>
            <a:endParaRPr>
              <a:solidFill>
                <a:srgbClr val="459597"/>
              </a:solidFill>
            </a:endParaRPr>
          </a:p>
        </p:txBody>
      </p:sp>
      <p:grpSp>
        <p:nvGrpSpPr>
          <p:cNvPr id="7" name="Group 6">
            <a:extLst>
              <a:ext uri="{FF2B5EF4-FFF2-40B4-BE49-F238E27FC236}">
                <a16:creationId xmlns:a16="http://schemas.microsoft.com/office/drawing/2014/main" id="{20A53214-D2A4-BB1F-7D34-B5489143DA3E}"/>
              </a:ext>
            </a:extLst>
          </p:cNvPr>
          <p:cNvGrpSpPr/>
          <p:nvPr/>
        </p:nvGrpSpPr>
        <p:grpSpPr>
          <a:xfrm>
            <a:off x="9258300" y="463571"/>
            <a:ext cx="2933700" cy="554397"/>
            <a:chOff x="1800741" y="6353467"/>
            <a:chExt cx="3253859" cy="554397"/>
          </a:xfrm>
        </p:grpSpPr>
        <p:sp>
          <p:nvSpPr>
            <p:cNvPr id="12" name="object 3">
              <a:extLst>
                <a:ext uri="{FF2B5EF4-FFF2-40B4-BE49-F238E27FC236}">
                  <a16:creationId xmlns:a16="http://schemas.microsoft.com/office/drawing/2014/main" id="{045921F7-3328-1269-CAF6-2A06702B34F0}"/>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4" name="Text Placeholder 6">
              <a:extLst>
                <a:ext uri="{FF2B5EF4-FFF2-40B4-BE49-F238E27FC236}">
                  <a16:creationId xmlns:a16="http://schemas.microsoft.com/office/drawing/2014/main" id="{B4B0F7AF-A1AA-219C-27EA-39481515044C}"/>
                </a:ext>
              </a:extLst>
            </p:cNvPr>
            <p:cNvSpPr txBox="1">
              <a:spLocks/>
            </p:cNvSpPr>
            <p:nvPr/>
          </p:nvSpPr>
          <p:spPr>
            <a:xfrm>
              <a:off x="1800742" y="6410024"/>
              <a:ext cx="3253858" cy="4247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dirty="0"/>
                <a:t>Avtor fotografije: </a:t>
              </a:r>
            </a:p>
            <a:p>
              <a:pPr algn="ctr"/>
              <a:r>
                <a:rPr lang="en-IE" sz="1200" dirty="0"/>
                <a:t>Panoramic Glass Lodge, Islandija</a:t>
              </a:r>
            </a:p>
          </p:txBody>
        </p:sp>
      </p:grpSp>
      <p:pic>
        <p:nvPicPr>
          <p:cNvPr id="13" name="Picture 12">
            <a:extLst>
              <a:ext uri="{FF2B5EF4-FFF2-40B4-BE49-F238E27FC236}">
                <a16:creationId xmlns:a16="http://schemas.microsoft.com/office/drawing/2014/main" id="{064DC545-CBF4-D7E5-A6A1-447587F7BE96}"/>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6570133" y="4533307"/>
            <a:ext cx="3580276" cy="2659133"/>
          </a:xfrm>
          <a:prstGeom prst="rect">
            <a:avLst/>
          </a:prstGeom>
        </p:spPr>
      </p:pic>
      <p:sp>
        <p:nvSpPr>
          <p:cNvPr id="2" name="Text Placeholder 3">
            <a:extLst>
              <a:ext uri="{FF2B5EF4-FFF2-40B4-BE49-F238E27FC236}">
                <a16:creationId xmlns:a16="http://schemas.microsoft.com/office/drawing/2014/main" id="{EFC7F127-34C5-9565-FBFE-71E39E962FF6}"/>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Osnovna vsebina</a:t>
            </a:r>
          </a:p>
          <a:p>
            <a:pPr>
              <a:lnSpc>
                <a:spcPts val="3720"/>
              </a:lnSpc>
            </a:pPr>
            <a:endParaRPr lang="en-US" dirty="0"/>
          </a:p>
        </p:txBody>
      </p:sp>
      <p:cxnSp>
        <p:nvCxnSpPr>
          <p:cNvPr id="3" name="Straight Connector 2">
            <a:extLst>
              <a:ext uri="{FF2B5EF4-FFF2-40B4-BE49-F238E27FC236}">
                <a16:creationId xmlns:a16="http://schemas.microsoft.com/office/drawing/2014/main" id="{682AC21E-CD69-8A6C-AAD8-885EA41D1A14}"/>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8" name="Text Placeholder 5">
            <a:extLst>
              <a:ext uri="{FF2B5EF4-FFF2-40B4-BE49-F238E27FC236}">
                <a16:creationId xmlns:a16="http://schemas.microsoft.com/office/drawing/2014/main" id="{FDD53C6B-D0EB-B5C1-FC02-4297F12795BF}"/>
              </a:ext>
            </a:extLst>
          </p:cNvPr>
          <p:cNvSpPr txBox="1">
            <a:spLocks/>
          </p:cNvSpPr>
          <p:nvPr/>
        </p:nvSpPr>
        <p:spPr>
          <a:xfrm>
            <a:off x="629645" y="1309211"/>
            <a:ext cx="4989490"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Orodja za ocenjevanje zmogljivosti in preprečevanje preobremenitve</a:t>
            </a:r>
          </a:p>
          <a:p>
            <a:pPr>
              <a:lnSpc>
                <a:spcPts val="2900"/>
              </a:lnSpc>
            </a:pPr>
            <a:endParaRPr lang="en-US" dirty="0"/>
          </a:p>
        </p:txBody>
      </p:sp>
      <p:sp>
        <p:nvSpPr>
          <p:cNvPr id="15" name="Text Placeholder 4">
            <a:extLst>
              <a:ext uri="{FF2B5EF4-FFF2-40B4-BE49-F238E27FC236}">
                <a16:creationId xmlns:a16="http://schemas.microsoft.com/office/drawing/2014/main" id="{D80316DC-D3D7-7804-6E4D-DFBE86FD1539}"/>
              </a:ext>
            </a:extLst>
          </p:cNvPr>
          <p:cNvSpPr>
            <a:spLocks noGrp="1"/>
          </p:cNvSpPr>
          <p:nvPr>
            <p:ph type="body" sz="quarter" idx="18"/>
          </p:nvPr>
        </p:nvSpPr>
        <p:spPr>
          <a:xfrm>
            <a:off x="629643" y="2785923"/>
            <a:ext cx="5940490" cy="3499183"/>
          </a:xfrm>
        </p:spPr>
        <p:txBody>
          <a:bodyPr lIns="91440" tIns="45720" rIns="91440" bIns="45720" anchor="t"/>
          <a:lstStyle/>
          <a:p>
            <a:pPr>
              <a:lnSpc>
                <a:spcPts val="2380"/>
              </a:lnSpc>
            </a:pPr>
            <a:r>
              <a:rPr lang="it-IT" sz="2200" dirty="0" err="1">
                <a:solidFill>
                  <a:srgbClr val="414141"/>
                </a:solidFill>
              </a:rPr>
              <a:t>Praktična </a:t>
            </a:r>
            <a:r>
              <a:rPr lang="it-IT" sz="2200" dirty="0">
                <a:solidFill>
                  <a:srgbClr val="414141"/>
                </a:solidFill>
              </a:rPr>
              <a:t>orodja, </a:t>
            </a:r>
            <a:r>
              <a:rPr lang="it-IT" sz="2200" dirty="0" err="1">
                <a:solidFill>
                  <a:srgbClr val="414141"/>
                </a:solidFill>
              </a:rPr>
              <a:t>kot so ocene</a:t>
            </a:r>
            <a:r>
              <a:rPr lang="it-IT" sz="2200" dirty="0">
                <a:solidFill>
                  <a:srgbClr val="414141"/>
                </a:solidFill>
              </a:rPr>
              <a:t> vpliva na</a:t>
            </a:r>
            <a:r>
              <a:rPr lang="it-IT" sz="2200" dirty="0" err="1">
                <a:solidFill>
                  <a:srgbClr val="414141"/>
                </a:solidFill>
              </a:rPr>
              <a:t> okolje</a:t>
            </a:r>
            <a:r>
              <a:rPr lang="it-IT" sz="2200" dirty="0">
                <a:solidFill>
                  <a:srgbClr val="414141"/>
                </a:solidFill>
              </a:rPr>
              <a:t>, </a:t>
            </a:r>
            <a:r>
              <a:rPr lang="it-IT" sz="2200" dirty="0" err="1">
                <a:solidFill>
                  <a:srgbClr val="414141"/>
                </a:solidFill>
              </a:rPr>
              <a:t>posvetovanja</a:t>
            </a:r>
            <a:r>
              <a:rPr lang="it-IT" sz="2200" dirty="0">
                <a:solidFill>
                  <a:srgbClr val="414141"/>
                </a:solidFill>
              </a:rPr>
              <a:t> s skupnostjo in podatki o </a:t>
            </a:r>
            <a:r>
              <a:rPr lang="it-IT" sz="2200" dirty="0" err="1">
                <a:solidFill>
                  <a:srgbClr val="414141"/>
                </a:solidFill>
              </a:rPr>
              <a:t>sezonski zasedenosti</a:t>
            </a:r>
            <a:r>
              <a:rPr lang="it-IT" sz="2200" dirty="0">
                <a:solidFill>
                  <a:srgbClr val="414141"/>
                </a:solidFill>
              </a:rPr>
              <a:t>, pomagajo načrtovalcem </a:t>
            </a:r>
            <a:r>
              <a:rPr lang="it-IT" sz="2200" dirty="0" err="1">
                <a:solidFill>
                  <a:srgbClr val="414141"/>
                </a:solidFill>
              </a:rPr>
              <a:t>razumeti, kdaj obseg turizma postane nevzdržen</a:t>
            </a:r>
            <a:r>
              <a:rPr lang="it-IT" sz="2200" dirty="0">
                <a:solidFill>
                  <a:srgbClr val="414141"/>
                </a:solidFill>
              </a:rPr>
              <a:t>. </a:t>
            </a:r>
            <a:r>
              <a:rPr lang="it-IT" sz="2200" dirty="0" err="1">
                <a:solidFill>
                  <a:srgbClr val="414141"/>
                </a:solidFill>
              </a:rPr>
              <a:t>Sodelovalno </a:t>
            </a:r>
            <a:r>
              <a:rPr lang="it-IT" sz="2200" dirty="0">
                <a:solidFill>
                  <a:srgbClr val="414141"/>
                </a:solidFill>
              </a:rPr>
              <a:t>načrtovanje z </a:t>
            </a:r>
            <a:r>
              <a:rPr lang="it-IT" sz="2200" dirty="0" err="1">
                <a:solidFill>
                  <a:srgbClr val="414141"/>
                </a:solidFill>
              </a:rPr>
              <a:t>lokalnimi </a:t>
            </a:r>
            <a:r>
              <a:rPr lang="it-IT" sz="2200" dirty="0">
                <a:solidFill>
                  <a:srgbClr val="414141"/>
                </a:solidFill>
              </a:rPr>
              <a:t>zainteresiranimi stranmi </a:t>
            </a:r>
            <a:r>
              <a:rPr lang="it-IT" sz="2200" dirty="0" err="1">
                <a:solidFill>
                  <a:srgbClr val="414141"/>
                </a:solidFill>
              </a:rPr>
              <a:t>zagotavlja, da </a:t>
            </a:r>
            <a:r>
              <a:rPr lang="it-IT" sz="2200" dirty="0">
                <a:solidFill>
                  <a:srgbClr val="414141"/>
                </a:solidFill>
              </a:rPr>
              <a:t>so nove </a:t>
            </a:r>
            <a:r>
              <a:rPr lang="it-IT" sz="2200" dirty="0" err="1">
                <a:solidFill>
                  <a:srgbClr val="414141"/>
                </a:solidFill>
              </a:rPr>
              <a:t>nastanitve dobrodošle </a:t>
            </a:r>
            <a:r>
              <a:rPr lang="it-IT" sz="2200" dirty="0">
                <a:solidFill>
                  <a:srgbClr val="414141"/>
                </a:solidFill>
              </a:rPr>
              <a:t>in </a:t>
            </a:r>
            <a:r>
              <a:rPr lang="it-IT" sz="2200" dirty="0" err="1">
                <a:solidFill>
                  <a:srgbClr val="414141"/>
                </a:solidFill>
              </a:rPr>
              <a:t>temeljijo </a:t>
            </a:r>
            <a:r>
              <a:rPr lang="it-IT" sz="2200" dirty="0">
                <a:solidFill>
                  <a:srgbClr val="414141"/>
                </a:solidFill>
              </a:rPr>
              <a:t>na </a:t>
            </a:r>
            <a:r>
              <a:rPr lang="it-IT" sz="2200" dirty="0" err="1">
                <a:solidFill>
                  <a:srgbClr val="414141"/>
                </a:solidFill>
              </a:rPr>
              <a:t>skupnih prednostnih nalogah</a:t>
            </a:r>
            <a:r>
              <a:rPr lang="it-IT" sz="2200" dirty="0">
                <a:solidFill>
                  <a:srgbClr val="414141"/>
                </a:solidFill>
              </a:rPr>
              <a:t>. Orodja za spremljanje, kot so seznami za preverjanje</a:t>
            </a:r>
            <a:r>
              <a:rPr lang="it-IT" sz="2200" dirty="0" err="1">
                <a:solidFill>
                  <a:srgbClr val="414141"/>
                </a:solidFill>
              </a:rPr>
              <a:t> nosilnosti </a:t>
            </a:r>
            <a:r>
              <a:rPr lang="it-IT" sz="2200" dirty="0">
                <a:solidFill>
                  <a:srgbClr val="414141"/>
                </a:solidFill>
              </a:rPr>
              <a:t>ali </a:t>
            </a:r>
            <a:r>
              <a:rPr lang="it-IT" sz="2200" dirty="0" err="1">
                <a:solidFill>
                  <a:srgbClr val="414141"/>
                </a:solidFill>
              </a:rPr>
              <a:t>zemljevidi turističnega </a:t>
            </a:r>
            <a:r>
              <a:rPr lang="it-IT" sz="2200" dirty="0">
                <a:solidFill>
                  <a:srgbClr val="414141"/>
                </a:solidFill>
              </a:rPr>
              <a:t>pritiska, lahko pomagajo </a:t>
            </a:r>
            <a:r>
              <a:rPr lang="it-IT" sz="2200" dirty="0" err="1">
                <a:solidFill>
                  <a:srgbClr val="414141"/>
                </a:solidFill>
              </a:rPr>
              <a:t>prilagoditi delovanje </a:t>
            </a:r>
            <a:r>
              <a:rPr lang="it-IT" sz="2200" dirty="0">
                <a:solidFill>
                  <a:srgbClr val="414141"/>
                </a:solidFill>
              </a:rPr>
              <a:t>v daljšem časovnem obdobju.</a:t>
            </a:r>
          </a:p>
          <a:p>
            <a:pPr>
              <a:lnSpc>
                <a:spcPts val="2380"/>
              </a:lnSpc>
            </a:pPr>
            <a:endParaRPr lang="it-IT" sz="2200" dirty="0">
              <a:solidFill>
                <a:srgbClr val="414141"/>
              </a:solidFill>
            </a:endParaRPr>
          </a:p>
          <a:p>
            <a:pPr>
              <a:lnSpc>
                <a:spcPts val="2380"/>
              </a:lnSpc>
            </a:pPr>
            <a:endParaRPr lang="it-IT" sz="2200" dirty="0">
              <a:solidFill>
                <a:srgbClr val="414141"/>
              </a:solidFill>
              <a:ea typeface="Calibri" panose="020F0502020204030204"/>
              <a:cs typeface="Calibri" panose="020F0502020204030204"/>
            </a:endParaRPr>
          </a:p>
        </p:txBody>
      </p:sp>
    </p:spTree>
    <p:extLst>
      <p:ext uri="{BB962C8B-B14F-4D97-AF65-F5344CB8AC3E}">
        <p14:creationId xmlns:p14="http://schemas.microsoft.com/office/powerpoint/2010/main" val="40087147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6C637-C2F3-40E6-4199-6061F87379D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723D788-F9FA-1289-D5C6-265D531EEEEC}"/>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D84577FE-922E-26C7-AE70-76D8F33A89B5}"/>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86D72953-939E-2EE5-3603-AC209AEA3BB4}"/>
              </a:ext>
            </a:extLst>
          </p:cNvPr>
          <p:cNvSpPr>
            <a:spLocks noGrp="1"/>
          </p:cNvSpPr>
          <p:nvPr>
            <p:ph type="body" sz="quarter" idx="16"/>
          </p:nvPr>
        </p:nvSpPr>
        <p:spPr>
          <a:xfrm>
            <a:off x="5253432" y="925516"/>
            <a:ext cx="6005118" cy="803654"/>
          </a:xfrm>
          <a:prstGeom prst="rect">
            <a:avLst/>
          </a:prstGeom>
        </p:spPr>
        <p:txBody>
          <a:bodyPr/>
          <a:lstStyle/>
          <a:p>
            <a:pPr>
              <a:lnSpc>
                <a:spcPts val="2960"/>
              </a:lnSpc>
            </a:pPr>
            <a:r>
              <a:rPr lang="en-GB" dirty="0"/>
              <a:t>Usklajevanje zasnove z lokalno infrastrukturo in storitvami</a:t>
            </a:r>
          </a:p>
          <a:p>
            <a:pPr>
              <a:lnSpc>
                <a:spcPts val="2960"/>
              </a:lnSpc>
            </a:pPr>
            <a:endParaRPr lang="en-GB" sz="2800" dirty="0"/>
          </a:p>
        </p:txBody>
      </p:sp>
      <p:sp>
        <p:nvSpPr>
          <p:cNvPr id="4" name="Text Placeholder 3">
            <a:extLst>
              <a:ext uri="{FF2B5EF4-FFF2-40B4-BE49-F238E27FC236}">
                <a16:creationId xmlns:a16="http://schemas.microsoft.com/office/drawing/2014/main" id="{BA9102F0-F3DE-CB6E-1E6D-EBA64EB77B8E}"/>
              </a:ext>
            </a:extLst>
          </p:cNvPr>
          <p:cNvSpPr>
            <a:spLocks noGrp="1"/>
          </p:cNvSpPr>
          <p:nvPr>
            <p:ph type="body" sz="quarter" idx="21"/>
          </p:nvPr>
        </p:nvSpPr>
        <p:spPr>
          <a:xfrm>
            <a:off x="5253432" y="2238270"/>
            <a:ext cx="5907967"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Načrtovanje trajnostnih nastanitev na podeželju ali v slabo pokritih območjih zahteva skrbno usklajevanje z obstoječo infrastrukturo in storitvami. Namesto da bi preobremenjevali omejene lokalne sisteme, pametno načrtovanje izkorišča tisto, kar je na voljo, in tako zagotavlja izvedljivost, dostopnost in dolgoročno harmonijo z okoliško skupnostjo.</a:t>
            </a:r>
          </a:p>
        </p:txBody>
      </p:sp>
      <p:sp>
        <p:nvSpPr>
          <p:cNvPr id="11" name="Slide Number Placeholder 5">
            <a:extLst>
              <a:ext uri="{FF2B5EF4-FFF2-40B4-BE49-F238E27FC236}">
                <a16:creationId xmlns:a16="http://schemas.microsoft.com/office/drawing/2014/main" id="{62C2724A-436D-1577-2885-21DD64A7C9E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18</a:t>
            </a:fld>
            <a:endParaRPr lang="fr-CA" sz="1200" dirty="0"/>
          </a:p>
        </p:txBody>
      </p:sp>
      <p:sp>
        <p:nvSpPr>
          <p:cNvPr id="14" name="Freeform 13">
            <a:extLst>
              <a:ext uri="{FF2B5EF4-FFF2-40B4-BE49-F238E27FC236}">
                <a16:creationId xmlns:a16="http://schemas.microsoft.com/office/drawing/2014/main" id="{24A1AB83-A0C2-C7B7-98EE-9E33775A0486}"/>
              </a:ext>
            </a:extLst>
          </p:cNvPr>
          <p:cNvSpPr/>
          <p:nvPr/>
        </p:nvSpPr>
        <p:spPr>
          <a:xfrm rot="5400000">
            <a:off x="508875" y="2653095"/>
            <a:ext cx="3392017" cy="4409767"/>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2"/>
            <a:srcRect/>
            <a:stretch>
              <a:fillRect l="-12365" r="-12365"/>
            </a:stretch>
          </a:blipFill>
        </p:spPr>
        <p:txBody>
          <a:bodyPr wrap="square" lIns="0" tIns="0" rIns="0" bIns="0" rtlCol="0">
            <a:noAutofit/>
          </a:bodyPr>
          <a:lstStyle/>
          <a:p>
            <a:endParaRPr dirty="0">
              <a:solidFill>
                <a:srgbClr val="459597"/>
              </a:solidFill>
            </a:endParaRPr>
          </a:p>
        </p:txBody>
      </p:sp>
      <p:grpSp>
        <p:nvGrpSpPr>
          <p:cNvPr id="15" name="Group 14">
            <a:extLst>
              <a:ext uri="{FF2B5EF4-FFF2-40B4-BE49-F238E27FC236}">
                <a16:creationId xmlns:a16="http://schemas.microsoft.com/office/drawing/2014/main" id="{6F19DB06-E1F4-2629-E10C-2FFB7E770F7A}"/>
              </a:ext>
            </a:extLst>
          </p:cNvPr>
          <p:cNvGrpSpPr/>
          <p:nvPr/>
        </p:nvGrpSpPr>
        <p:grpSpPr>
          <a:xfrm>
            <a:off x="3873282" y="5516389"/>
            <a:ext cx="3351420" cy="590931"/>
            <a:chOff x="1800741" y="6326924"/>
            <a:chExt cx="3253859" cy="590931"/>
          </a:xfrm>
        </p:grpSpPr>
        <p:sp>
          <p:nvSpPr>
            <p:cNvPr id="16" name="object 3">
              <a:extLst>
                <a:ext uri="{FF2B5EF4-FFF2-40B4-BE49-F238E27FC236}">
                  <a16:creationId xmlns:a16="http://schemas.microsoft.com/office/drawing/2014/main" id="{3A901479-E451-497F-A82F-A3D12CAA508E}"/>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7" name="Text Placeholder 6">
              <a:extLst>
                <a:ext uri="{FF2B5EF4-FFF2-40B4-BE49-F238E27FC236}">
                  <a16:creationId xmlns:a16="http://schemas.microsoft.com/office/drawing/2014/main" id="{A7580B84-E4BF-DD9C-1EA2-4744B075273D}"/>
                </a:ext>
              </a:extLst>
            </p:cNvPr>
            <p:cNvSpPr txBox="1">
              <a:spLocks/>
            </p:cNvSpPr>
            <p:nvPr/>
          </p:nvSpPr>
          <p:spPr>
            <a:xfrm>
              <a:off x="1800743" y="6326924"/>
              <a:ext cx="3253857" cy="590931"/>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dirty="0"/>
                <a:t>Avtor fotografije</a:t>
              </a:r>
              <a:r>
                <a:rPr lang="en-GB" sz="1200" dirty="0"/>
                <a:t>: </a:t>
              </a:r>
            </a:p>
            <a:p>
              <a:pPr algn="ctr"/>
              <a:r>
                <a:rPr lang="en-GB" sz="1200" dirty="0"/>
                <a:t>BUNK Hotel </a:t>
              </a:r>
              <a:r>
                <a:rPr lang="en-GB" sz="1200" dirty="0" err="1"/>
                <a:t>AmsterFoto</a:t>
              </a:r>
              <a:r>
                <a:rPr lang="en-GB" sz="1200" dirty="0"/>
                <a:t>: </a:t>
              </a:r>
              <a:r>
                <a:rPr lang="en-GB" sz="1200" dirty="0" err="1"/>
                <a:t>dam</a:t>
              </a:r>
              <a:r>
                <a:rPr lang="en-GB" sz="1200" dirty="0"/>
                <a:t>, Nizozemska</a:t>
              </a:r>
            </a:p>
          </p:txBody>
        </p:sp>
      </p:grpSp>
      <p:pic>
        <p:nvPicPr>
          <p:cNvPr id="18" name="Picture 17">
            <a:extLst>
              <a:ext uri="{FF2B5EF4-FFF2-40B4-BE49-F238E27FC236}">
                <a16:creationId xmlns:a16="http://schemas.microsoft.com/office/drawing/2014/main" id="{2EFC185F-90C0-555B-74B2-BFC2CF4303B6}"/>
              </a:ext>
            </a:extLst>
          </p:cNvPr>
          <p:cNvPicPr>
            <a:picLocks noChangeAspect="1"/>
          </p:cNvPicPr>
          <p:nvPr/>
        </p:nvPicPr>
        <p:blipFill>
          <a:blip r:embed="rId3">
            <a:biLevel thresh="50000"/>
            <a:alphaModFix amt="58000"/>
            <a:extLst>
              <a:ext uri="{28A0092B-C50C-407E-A947-70E740481C1C}">
                <a14:useLocalDpi xmlns:a14="http://schemas.microsoft.com/office/drawing/2010/main" val="0"/>
              </a:ext>
            </a:extLst>
          </a:blip>
          <a:srcRect l="53155" t="-1" r="5047" b="49903"/>
          <a:stretch/>
        </p:blipFill>
        <p:spPr>
          <a:xfrm>
            <a:off x="-768129" y="4681887"/>
            <a:ext cx="3580276" cy="2659133"/>
          </a:xfrm>
          <a:prstGeom prst="rect">
            <a:avLst/>
          </a:prstGeom>
        </p:spPr>
      </p:pic>
    </p:spTree>
    <p:extLst>
      <p:ext uri="{BB962C8B-B14F-4D97-AF65-F5344CB8AC3E}">
        <p14:creationId xmlns:p14="http://schemas.microsoft.com/office/powerpoint/2010/main" val="38237059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14D1D-A2C8-D4C4-9F7D-CF877BAD66F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9F57869-6B03-B8A4-0BF1-CA11A6DF63C3}"/>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83F0B056-D2B0-2482-D524-5D73E855C9BD}"/>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50E9A6AD-9DCA-1331-D9DF-A54FAC511230}"/>
              </a:ext>
            </a:extLst>
          </p:cNvPr>
          <p:cNvSpPr>
            <a:spLocks noGrp="1"/>
          </p:cNvSpPr>
          <p:nvPr>
            <p:ph type="body" sz="quarter" idx="16"/>
          </p:nvPr>
        </p:nvSpPr>
        <p:spPr>
          <a:xfrm>
            <a:off x="4061943" y="886031"/>
            <a:ext cx="6005982" cy="803654"/>
          </a:xfrm>
          <a:prstGeom prst="rect">
            <a:avLst/>
          </a:prstGeom>
        </p:spPr>
        <p:txBody>
          <a:bodyPr/>
          <a:lstStyle/>
          <a:p>
            <a:pPr>
              <a:lnSpc>
                <a:spcPts val="2960"/>
              </a:lnSpc>
            </a:pPr>
            <a:r>
              <a:rPr lang="en-GB" dirty="0"/>
              <a:t>Usklajevanje zasnove z lokalno infrastrukturo in storitvami</a:t>
            </a:r>
          </a:p>
          <a:p>
            <a:pPr>
              <a:lnSpc>
                <a:spcPts val="2960"/>
              </a:lnSpc>
            </a:pPr>
            <a:endParaRPr lang="en-GB" sz="2800" dirty="0"/>
          </a:p>
        </p:txBody>
      </p:sp>
      <p:sp>
        <p:nvSpPr>
          <p:cNvPr id="4" name="Text Placeholder 3">
            <a:extLst>
              <a:ext uri="{FF2B5EF4-FFF2-40B4-BE49-F238E27FC236}">
                <a16:creationId xmlns:a16="http://schemas.microsoft.com/office/drawing/2014/main" id="{A7931646-13EE-1D1D-D577-AE4C30877861}"/>
              </a:ext>
            </a:extLst>
          </p:cNvPr>
          <p:cNvSpPr>
            <a:spLocks noGrp="1"/>
          </p:cNvSpPr>
          <p:nvPr>
            <p:ph type="body" sz="quarter" idx="21"/>
          </p:nvPr>
        </p:nvSpPr>
        <p:spPr>
          <a:xfrm>
            <a:off x="4061943" y="2014502"/>
            <a:ext cx="7071198" cy="3802491"/>
          </a:xfrm>
          <a:prstGeom prst="rect">
            <a:avLst/>
          </a:prstGeom>
        </p:spPr>
        <p:txBody>
          <a:bodyPr lIns="91440" tIns="45720" rIns="91440" bIns="45720" anchor="t"/>
          <a:lstStyle/>
          <a:p>
            <a:pPr>
              <a:lnSpc>
                <a:spcPts val="2340"/>
              </a:lnSpc>
            </a:pPr>
            <a:r>
              <a:rPr lang="en-GB" b="0" i="0" dirty="0">
                <a:effectLst/>
                <a:latin typeface="Calibri"/>
                <a:ea typeface="Calibri"/>
                <a:cs typeface="Calibri"/>
              </a:rPr>
              <a:t>To pomeni razumevanje dostopa do vode, elektrike, sanitarij in ravnanja z odpadki. Na območjih, kjer so ti omejeni ali nezanesljivi, lahko ponudniki nastanitev vključijo rešitve z majhnim vplivom na okolje, kot so sončni sistemi, ki niso priključeni na omrežje, kompostna stranišča ali zbiranje deževnice. Te izbire zmanjšujejo pritisk na okolje in hkrati povečujejo operativno neodvisnost.</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Mobilnost in dostopnost sta enako pomembni. Gostje morajo varno in zanesljivo priti do lokacije, zato je upoštevanje cestnih razmer, signalizacije, javnega prevoza in dostopa v sili ključnega pomena za zagotavljanje zadovoljstva in varnosti.</a:t>
            </a:r>
          </a:p>
        </p:txBody>
      </p:sp>
      <p:sp>
        <p:nvSpPr>
          <p:cNvPr id="11" name="Slide Number Placeholder 5">
            <a:extLst>
              <a:ext uri="{FF2B5EF4-FFF2-40B4-BE49-F238E27FC236}">
                <a16:creationId xmlns:a16="http://schemas.microsoft.com/office/drawing/2014/main" id="{4F70F941-F6DB-A1D1-71A7-611939A94E6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19</a:t>
            </a:fld>
            <a:endParaRPr lang="fr-CA" sz="1200" dirty="0"/>
          </a:p>
        </p:txBody>
      </p:sp>
      <p:pic>
        <p:nvPicPr>
          <p:cNvPr id="2" name="Picture 1">
            <a:extLst>
              <a:ext uri="{FF2B5EF4-FFF2-40B4-BE49-F238E27FC236}">
                <a16:creationId xmlns:a16="http://schemas.microsoft.com/office/drawing/2014/main" id="{19295679-265A-4B36-2CBE-5A6C9A1D3A4E}"/>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2975" y="3785222"/>
            <a:ext cx="3580276" cy="2659133"/>
          </a:xfrm>
          <a:prstGeom prst="rect">
            <a:avLst/>
          </a:prstGeom>
        </p:spPr>
      </p:pic>
    </p:spTree>
    <p:extLst>
      <p:ext uri="{BB962C8B-B14F-4D97-AF65-F5344CB8AC3E}">
        <p14:creationId xmlns:p14="http://schemas.microsoft.com/office/powerpoint/2010/main" val="125164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882D3-343C-A86E-4427-353C756CA156}"/>
            </a:ext>
          </a:extLst>
        </p:cNvPr>
        <p:cNvGrpSpPr/>
        <p:nvPr/>
      </p:nvGrpSpPr>
      <p:grpSpPr>
        <a:xfrm>
          <a:off x="0" y="0"/>
          <a:ext cx="0" cy="0"/>
          <a:chOff x="0" y="0"/>
          <a:chExt cx="0" cy="0"/>
        </a:xfrm>
      </p:grpSpPr>
      <p:pic>
        <p:nvPicPr>
          <p:cNvPr id="8" name="Picture Placeholder 8" descr="A bathtub in a log cabin&#10;&#10;AI-generated content may be incorrect.">
            <a:extLst>
              <a:ext uri="{FF2B5EF4-FFF2-40B4-BE49-F238E27FC236}">
                <a16:creationId xmlns:a16="http://schemas.microsoft.com/office/drawing/2014/main" id="{63E953E3-AB1E-8A2E-FB9B-67502EC4C237}"/>
              </a:ext>
            </a:extLst>
          </p:cNvPr>
          <p:cNvPicPr>
            <a:picLocks noGrp="1" noChangeAspect="1"/>
          </p:cNvPicPr>
          <p:nvPr>
            <p:ph type="pic" sz="quarter" idx="19"/>
          </p:nvPr>
        </p:nvPicPr>
        <p:blipFill>
          <a:blip r:embed="rId2"/>
          <a:srcRect t="2669" b="2669"/>
          <a:stretch>
            <a:fillRect/>
          </a:stretch>
        </p:blipFill>
        <p:spPr/>
      </p:pic>
      <p:sp>
        <p:nvSpPr>
          <p:cNvPr id="2" name="Text Placeholder 1">
            <a:extLst>
              <a:ext uri="{FF2B5EF4-FFF2-40B4-BE49-F238E27FC236}">
                <a16:creationId xmlns:a16="http://schemas.microsoft.com/office/drawing/2014/main" id="{BA477325-FD39-810A-DCCC-E2BC43119A96}"/>
              </a:ext>
            </a:extLst>
          </p:cNvPr>
          <p:cNvSpPr>
            <a:spLocks noGrp="1"/>
          </p:cNvSpPr>
          <p:nvPr>
            <p:ph type="body" sz="quarter" idx="16"/>
          </p:nvPr>
        </p:nvSpPr>
        <p:spPr>
          <a:xfrm>
            <a:off x="733930" y="2389944"/>
            <a:ext cx="4784129" cy="3066422"/>
          </a:xfrm>
        </p:spPr>
        <p:txBody>
          <a:bodyPr lIns="91440" tIns="45720" rIns="91440" bIns="45720" anchor="t">
            <a:noAutofit/>
          </a:bodyPr>
          <a:lstStyle/>
          <a:p>
            <a:pPr>
              <a:lnSpc>
                <a:spcPts val="3900"/>
              </a:lnSpc>
            </a:pPr>
            <a:r>
              <a:rPr lang="en-GB" sz="4000" b="1" dirty="0" err="1"/>
              <a:t>Razdelek</a:t>
            </a:r>
            <a:r>
              <a:rPr lang="en-GB" sz="4000" b="1" dirty="0"/>
              <a:t> 3 </a:t>
            </a:r>
          </a:p>
          <a:p>
            <a:pPr>
              <a:lnSpc>
                <a:spcPts val="3900"/>
              </a:lnSpc>
            </a:pPr>
            <a:endParaRPr lang="en-GB" sz="4000" dirty="0"/>
          </a:p>
          <a:p>
            <a:pPr>
              <a:lnSpc>
                <a:spcPts val="3900"/>
              </a:lnSpc>
            </a:pPr>
            <a:r>
              <a:rPr lang="en-GB" sz="4000" dirty="0" err="1"/>
              <a:t>Primerno</a:t>
            </a:r>
            <a:r>
              <a:rPr lang="en-GB" sz="4000" dirty="0"/>
              <a:t> </a:t>
            </a:r>
            <a:r>
              <a:rPr lang="en-GB" sz="4000" dirty="0" err="1"/>
              <a:t>dolga</a:t>
            </a:r>
            <a:r>
              <a:rPr lang="en-GB" sz="4000" dirty="0"/>
              <a:t> </a:t>
            </a:r>
            <a:r>
              <a:rPr lang="en-GB" sz="4000" dirty="0" err="1"/>
              <a:t>bivanja</a:t>
            </a:r>
            <a:r>
              <a:rPr lang="en-GB" sz="4000" dirty="0"/>
              <a:t>, ki </a:t>
            </a:r>
            <a:r>
              <a:rPr lang="en-GB" sz="4000" dirty="0" err="1"/>
              <a:t>vplivajo</a:t>
            </a:r>
            <a:r>
              <a:rPr lang="en-GB" sz="4000" dirty="0"/>
              <a:t> </a:t>
            </a:r>
            <a:r>
              <a:rPr lang="en-GB" sz="4000" dirty="0" err="1"/>
              <a:t>na</a:t>
            </a:r>
            <a:r>
              <a:rPr lang="en-GB" sz="4000" dirty="0"/>
              <a:t> lokalno okolje</a:t>
            </a:r>
          </a:p>
          <a:p>
            <a:pPr>
              <a:lnSpc>
                <a:spcPts val="3900"/>
              </a:lnSpc>
            </a:pPr>
            <a:endParaRPr lang="en-GB" sz="4000" dirty="0"/>
          </a:p>
          <a:p>
            <a:pPr>
              <a:lnSpc>
                <a:spcPts val="3900"/>
              </a:lnSpc>
            </a:pPr>
            <a:endParaRPr lang="en-GB" sz="4000" dirty="0"/>
          </a:p>
          <a:p>
            <a:pPr>
              <a:lnSpc>
                <a:spcPts val="3900"/>
              </a:lnSpc>
            </a:pPr>
            <a:endParaRPr lang="en-GB" sz="4000" dirty="0"/>
          </a:p>
        </p:txBody>
      </p:sp>
      <p:sp>
        <p:nvSpPr>
          <p:cNvPr id="3" name="Text Placeholder 2">
            <a:extLst>
              <a:ext uri="{FF2B5EF4-FFF2-40B4-BE49-F238E27FC236}">
                <a16:creationId xmlns:a16="http://schemas.microsoft.com/office/drawing/2014/main" id="{A9176FE3-F725-B493-6590-4D70990DBECD}"/>
              </a:ext>
            </a:extLst>
          </p:cNvPr>
          <p:cNvSpPr>
            <a:spLocks noGrp="1"/>
          </p:cNvSpPr>
          <p:nvPr>
            <p:ph type="body" sz="quarter" idx="17"/>
          </p:nvPr>
        </p:nvSpPr>
        <p:spPr>
          <a:xfrm>
            <a:off x="733931" y="1095586"/>
            <a:ext cx="5362069" cy="582221"/>
          </a:xfrm>
        </p:spPr>
        <p:txBody>
          <a:bodyPr/>
          <a:lstStyle/>
          <a:p>
            <a:r>
              <a:rPr lang="en-IE" sz="5000" b="1" dirty="0"/>
              <a:t>Modul 3 </a:t>
            </a:r>
            <a:r>
              <a:rPr lang="en-IE" sz="5000" dirty="0"/>
              <a:t>(del 3)</a:t>
            </a:r>
          </a:p>
        </p:txBody>
      </p:sp>
      <p:sp>
        <p:nvSpPr>
          <p:cNvPr id="4" name="Freeform 3">
            <a:extLst>
              <a:ext uri="{FF2B5EF4-FFF2-40B4-BE49-F238E27FC236}">
                <a16:creationId xmlns:a16="http://schemas.microsoft.com/office/drawing/2014/main" id="{D4292D93-8DE7-A40F-E533-247469C88E6B}"/>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29CAADF3-C22D-8B68-7235-D1AE5B5CFDE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a:t>
            </a:fld>
            <a:endParaRPr lang="fr-CA" sz="1200" dirty="0"/>
          </a:p>
        </p:txBody>
      </p:sp>
      <p:pic>
        <p:nvPicPr>
          <p:cNvPr id="9" name="Picture 8">
            <a:extLst>
              <a:ext uri="{FF2B5EF4-FFF2-40B4-BE49-F238E27FC236}">
                <a16:creationId xmlns:a16="http://schemas.microsoft.com/office/drawing/2014/main" id="{AB513A41-E00C-2C4B-6CE9-79C3E97C2E47}"/>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
        <p:nvSpPr>
          <p:cNvPr id="13" name="Text Placeholder 12">
            <a:extLst>
              <a:ext uri="{FF2B5EF4-FFF2-40B4-BE49-F238E27FC236}">
                <a16:creationId xmlns:a16="http://schemas.microsoft.com/office/drawing/2014/main" id="{3EF016B2-31BD-512C-E3F3-F7E8B8284C03}"/>
              </a:ext>
            </a:extLst>
          </p:cNvPr>
          <p:cNvSpPr>
            <a:spLocks noGrp="1"/>
          </p:cNvSpPr>
          <p:nvPr>
            <p:ph type="body" sz="quarter" idx="65"/>
          </p:nvPr>
        </p:nvSpPr>
        <p:spPr>
          <a:xfrm>
            <a:off x="8818537" y="1451578"/>
            <a:ext cx="3373464" cy="452458"/>
          </a:xfrm>
          <a:solidFill>
            <a:srgbClr val="EC7C69"/>
          </a:solidFill>
        </p:spPr>
        <p:txBody>
          <a:bodyPr/>
          <a:lstStyle/>
          <a:p>
            <a:pPr algn="ctr"/>
            <a:r>
              <a:rPr lang="en-IE" sz="1200" dirty="0"/>
              <a:t>Avtor fotografije: </a:t>
            </a:r>
          </a:p>
          <a:p>
            <a:pPr algn="ctr"/>
            <a:r>
              <a:rPr lang="it-IT" sz="1200" dirty="0"/>
              <a:t>Il </a:t>
            </a:r>
            <a:r>
              <a:rPr lang="it-IT" sz="1200" dirty="0" err="1"/>
              <a:t>Roccolino </a:t>
            </a:r>
            <a:r>
              <a:rPr lang="it-IT" sz="1200" dirty="0"/>
              <a:t>Casa Vacanze, </a:t>
            </a:r>
            <a:r>
              <a:rPr lang="it-IT" sz="1200" dirty="0" err="1"/>
              <a:t>Italija</a:t>
            </a:r>
            <a:endParaRPr lang="en-IE" sz="1200" dirty="0"/>
          </a:p>
        </p:txBody>
      </p:sp>
    </p:spTree>
    <p:extLst>
      <p:ext uri="{BB962C8B-B14F-4D97-AF65-F5344CB8AC3E}">
        <p14:creationId xmlns:p14="http://schemas.microsoft.com/office/powerpoint/2010/main" val="17217210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344C0-3026-6DC8-E377-D43DCAD20A0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28A7068-05AB-705F-47D2-C5F4C10B688E}"/>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44181C25-08BC-D591-A6FA-05B9762FB05E}"/>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86BA52A9-9811-54BE-353D-6D2BA5C36BCF}"/>
              </a:ext>
            </a:extLst>
          </p:cNvPr>
          <p:cNvSpPr>
            <a:spLocks noGrp="1"/>
          </p:cNvSpPr>
          <p:nvPr>
            <p:ph type="body" sz="quarter" idx="16"/>
          </p:nvPr>
        </p:nvSpPr>
        <p:spPr>
          <a:xfrm>
            <a:off x="4061943" y="886031"/>
            <a:ext cx="5796432" cy="803654"/>
          </a:xfrm>
          <a:prstGeom prst="rect">
            <a:avLst/>
          </a:prstGeom>
        </p:spPr>
        <p:txBody>
          <a:bodyPr/>
          <a:lstStyle/>
          <a:p>
            <a:pPr>
              <a:lnSpc>
                <a:spcPts val="2960"/>
              </a:lnSpc>
            </a:pPr>
            <a:r>
              <a:rPr lang="en-GB" dirty="0"/>
              <a:t>Usklajevanje zasnove z lokalno infrastrukturo in storitvami</a:t>
            </a:r>
          </a:p>
          <a:p>
            <a:pPr>
              <a:lnSpc>
                <a:spcPts val="2960"/>
              </a:lnSpc>
            </a:pPr>
            <a:endParaRPr lang="en-GB" sz="2800" dirty="0"/>
          </a:p>
        </p:txBody>
      </p:sp>
      <p:sp>
        <p:nvSpPr>
          <p:cNvPr id="4" name="Text Placeholder 3">
            <a:extLst>
              <a:ext uri="{FF2B5EF4-FFF2-40B4-BE49-F238E27FC236}">
                <a16:creationId xmlns:a16="http://schemas.microsoft.com/office/drawing/2014/main" id="{C52CC127-C8F0-0027-863E-F93044123B75}"/>
              </a:ext>
            </a:extLst>
          </p:cNvPr>
          <p:cNvSpPr>
            <a:spLocks noGrp="1"/>
          </p:cNvSpPr>
          <p:nvPr>
            <p:ph type="body" sz="quarter" idx="21"/>
          </p:nvPr>
        </p:nvSpPr>
        <p:spPr>
          <a:xfrm>
            <a:off x="4061943" y="2374631"/>
            <a:ext cx="7173870"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Digitalne infrastrukture ne smemo spregledati. Medtem ko nekateri gostje pozdravljajo digitalni oddih, drugi pričakujejo zanesljiv internet. Zgodnja ocena lokalne povezljivosti pomaga upravljati pričakovanja in usmerjati ustrezne naložbe v tehnološke rešitve.</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Nazadnje, oblikovanje v skladu z okolico, kot so lokalni dobavitelji hrane, obrtniki in prevozniki, zagotavlja, da vaša nastanitev podpira skupnost, namesto da z njo tekmuje. Ko sta oblikovanje in infrastruktura usklajena, turizem postane katalizator za lokalno odpornost in obnovo.</a:t>
            </a:r>
          </a:p>
        </p:txBody>
      </p:sp>
      <p:sp>
        <p:nvSpPr>
          <p:cNvPr id="11" name="Slide Number Placeholder 5">
            <a:extLst>
              <a:ext uri="{FF2B5EF4-FFF2-40B4-BE49-F238E27FC236}">
                <a16:creationId xmlns:a16="http://schemas.microsoft.com/office/drawing/2014/main" id="{43545E5A-2624-DA81-CC72-F395C9A7235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20</a:t>
            </a:fld>
            <a:endParaRPr lang="fr-CA" sz="1200" dirty="0"/>
          </a:p>
        </p:txBody>
      </p:sp>
      <p:pic>
        <p:nvPicPr>
          <p:cNvPr id="2" name="Picture 1">
            <a:extLst>
              <a:ext uri="{FF2B5EF4-FFF2-40B4-BE49-F238E27FC236}">
                <a16:creationId xmlns:a16="http://schemas.microsoft.com/office/drawing/2014/main" id="{3A37E080-4972-3F55-D747-1D52D1E76F3B}"/>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198359" y="3941529"/>
            <a:ext cx="3580276" cy="2659133"/>
          </a:xfrm>
          <a:prstGeom prst="rect">
            <a:avLst/>
          </a:prstGeom>
        </p:spPr>
      </p:pic>
    </p:spTree>
    <p:extLst>
      <p:ext uri="{BB962C8B-B14F-4D97-AF65-F5344CB8AC3E}">
        <p14:creationId xmlns:p14="http://schemas.microsoft.com/office/powerpoint/2010/main" val="24611360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03851D-DD6E-C8F4-AB2E-4CE470BC5B71}"/>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78E59E15-8DC7-037C-87FD-646EF6EE2F58}"/>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Osnovna vsebina</a:t>
            </a:r>
          </a:p>
          <a:p>
            <a:pPr>
              <a:lnSpc>
                <a:spcPts val="3720"/>
              </a:lnSpc>
            </a:pPr>
            <a:endParaRPr lang="en-US" dirty="0"/>
          </a:p>
        </p:txBody>
      </p:sp>
      <p:cxnSp>
        <p:nvCxnSpPr>
          <p:cNvPr id="10" name="Straight Connector 9">
            <a:extLst>
              <a:ext uri="{FF2B5EF4-FFF2-40B4-BE49-F238E27FC236}">
                <a16:creationId xmlns:a16="http://schemas.microsoft.com/office/drawing/2014/main" id="{381F02A7-8357-5FF4-8D7C-2338F2E527C1}"/>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A8D848C5-3925-849A-ACD8-255978B60A4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21</a:t>
            </a:fld>
            <a:endParaRPr lang="fr-CA" sz="1200" dirty="0"/>
          </a:p>
        </p:txBody>
      </p:sp>
      <p:sp>
        <p:nvSpPr>
          <p:cNvPr id="6" name="Freeform 5">
            <a:extLst>
              <a:ext uri="{FF2B5EF4-FFF2-40B4-BE49-F238E27FC236}">
                <a16:creationId xmlns:a16="http://schemas.microsoft.com/office/drawing/2014/main" id="{5213C0C5-2B03-80F8-90AF-EBBCB58BFD4A}"/>
              </a:ext>
            </a:extLst>
          </p:cNvPr>
          <p:cNvSpPr/>
          <p:nvPr/>
        </p:nvSpPr>
        <p:spPr>
          <a:xfrm>
            <a:off x="7365687" y="1515377"/>
            <a:ext cx="4109574" cy="5342623"/>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2"/>
            <a:srcRect/>
            <a:stretch>
              <a:fillRect l="-62665" r="-55997"/>
            </a:stretch>
          </a:blipFill>
        </p:spPr>
        <p:txBody>
          <a:bodyPr wrap="square" lIns="0" tIns="0" rIns="0" bIns="0" rtlCol="0">
            <a:noAutofit/>
          </a:bodyPr>
          <a:lstStyle/>
          <a:p>
            <a:endParaRPr>
              <a:solidFill>
                <a:srgbClr val="459597"/>
              </a:solidFill>
            </a:endParaRPr>
          </a:p>
        </p:txBody>
      </p:sp>
      <p:grpSp>
        <p:nvGrpSpPr>
          <p:cNvPr id="7" name="Group 6">
            <a:extLst>
              <a:ext uri="{FF2B5EF4-FFF2-40B4-BE49-F238E27FC236}">
                <a16:creationId xmlns:a16="http://schemas.microsoft.com/office/drawing/2014/main" id="{C1C56BF4-B0D5-A217-0534-8A7CB5EE902C}"/>
              </a:ext>
            </a:extLst>
          </p:cNvPr>
          <p:cNvGrpSpPr/>
          <p:nvPr/>
        </p:nvGrpSpPr>
        <p:grpSpPr>
          <a:xfrm>
            <a:off x="5886809" y="5791671"/>
            <a:ext cx="2957756" cy="554397"/>
            <a:chOff x="1800741" y="6353467"/>
            <a:chExt cx="3253859" cy="554397"/>
          </a:xfrm>
        </p:grpSpPr>
        <p:sp>
          <p:nvSpPr>
            <p:cNvPr id="12" name="object 3">
              <a:extLst>
                <a:ext uri="{FF2B5EF4-FFF2-40B4-BE49-F238E27FC236}">
                  <a16:creationId xmlns:a16="http://schemas.microsoft.com/office/drawing/2014/main" id="{B59F7467-C456-1AC2-E7FF-919BA5A1654A}"/>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4" name="Text Placeholder 6">
              <a:extLst>
                <a:ext uri="{FF2B5EF4-FFF2-40B4-BE49-F238E27FC236}">
                  <a16:creationId xmlns:a16="http://schemas.microsoft.com/office/drawing/2014/main" id="{3AFA95C2-033D-EAF7-3F70-A5797B8FABCF}"/>
                </a:ext>
              </a:extLst>
            </p:cNvPr>
            <p:cNvSpPr txBox="1">
              <a:spLocks/>
            </p:cNvSpPr>
            <p:nvPr/>
          </p:nvSpPr>
          <p:spPr>
            <a:xfrm>
              <a:off x="1800742" y="6493124"/>
              <a:ext cx="3253858" cy="2585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dirty="0"/>
                <a:t>Avtor fotografije: Cerkev </a:t>
              </a:r>
              <a:r>
                <a:rPr lang="en-IE" sz="1200" dirty="0" err="1"/>
                <a:t>Blonduos</a:t>
              </a:r>
              <a:r>
                <a:rPr lang="en-IE" sz="1200" dirty="0"/>
                <a:t>, Islandija</a:t>
              </a:r>
            </a:p>
          </p:txBody>
        </p:sp>
      </p:grpSp>
      <p:sp>
        <p:nvSpPr>
          <p:cNvPr id="4" name="Text Placeholder 5">
            <a:extLst>
              <a:ext uri="{FF2B5EF4-FFF2-40B4-BE49-F238E27FC236}">
                <a16:creationId xmlns:a16="http://schemas.microsoft.com/office/drawing/2014/main" id="{A967C370-516D-A378-FBAB-351283AC93C9}"/>
              </a:ext>
            </a:extLst>
          </p:cNvPr>
          <p:cNvSpPr txBox="1">
            <a:spLocks/>
          </p:cNvSpPr>
          <p:nvPr/>
        </p:nvSpPr>
        <p:spPr>
          <a:xfrm>
            <a:off x="629645" y="1436531"/>
            <a:ext cx="4591284"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sz="3600" dirty="0"/>
              <a:t>Ocena zmogljivosti osnovne infrastrukture</a:t>
            </a:r>
          </a:p>
          <a:p>
            <a:pPr>
              <a:lnSpc>
                <a:spcPts val="2900"/>
              </a:lnSpc>
            </a:pPr>
            <a:endParaRPr lang="en-US" dirty="0"/>
          </a:p>
        </p:txBody>
      </p:sp>
      <p:sp>
        <p:nvSpPr>
          <p:cNvPr id="5" name="Text Placeholder 4">
            <a:extLst>
              <a:ext uri="{FF2B5EF4-FFF2-40B4-BE49-F238E27FC236}">
                <a16:creationId xmlns:a16="http://schemas.microsoft.com/office/drawing/2014/main" id="{EAF0BCB2-97E5-BCC9-E184-24B9956D3D48}"/>
              </a:ext>
            </a:extLst>
          </p:cNvPr>
          <p:cNvSpPr txBox="1">
            <a:spLocks/>
          </p:cNvSpPr>
          <p:nvPr/>
        </p:nvSpPr>
        <p:spPr>
          <a:xfrm>
            <a:off x="629643" y="2682426"/>
            <a:ext cx="5948137"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Pred razvojem kakršnih koli nastanitev je bistveno oceniti razpoložljivost in zanesljivost lokalne infrastrukture. To vključuje dostop do čiste vode, elektrike, kanalizacijskih sistemov in ravnanja z odpadki. Na podeželskih ali oddaljenih lokacijah boste morda morali načrtovati neodvisne ali nizko vplivne sisteme (npr. sončne kolektorje, kompostne straniščne školjke, zbiranje deževnice), ki zagotavljajo funkcionalnost brez preobremenjevanja lokalnih virov.</a:t>
            </a:r>
          </a:p>
          <a:p>
            <a:pPr indent="0">
              <a:lnSpc>
                <a:spcPts val="2240"/>
              </a:lnSpc>
              <a:buClr>
                <a:srgbClr val="459597"/>
              </a:buClr>
            </a:pPr>
            <a:endParaRPr lang="en-GB" sz="2200" dirty="0">
              <a:solidFill>
                <a:srgbClr val="414141"/>
              </a:solidFill>
            </a:endParaRPr>
          </a:p>
        </p:txBody>
      </p:sp>
      <p:pic>
        <p:nvPicPr>
          <p:cNvPr id="13" name="Picture 12">
            <a:extLst>
              <a:ext uri="{FF2B5EF4-FFF2-40B4-BE49-F238E27FC236}">
                <a16:creationId xmlns:a16="http://schemas.microsoft.com/office/drawing/2014/main" id="{30ED4200-CD24-9477-53EA-8098F98A33AF}"/>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10691765" y="-65160"/>
            <a:ext cx="3580276" cy="2659133"/>
          </a:xfrm>
          <a:prstGeom prst="rect">
            <a:avLst/>
          </a:prstGeom>
        </p:spPr>
      </p:pic>
    </p:spTree>
    <p:extLst>
      <p:ext uri="{BB962C8B-B14F-4D97-AF65-F5344CB8AC3E}">
        <p14:creationId xmlns:p14="http://schemas.microsoft.com/office/powerpoint/2010/main" val="39843044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BD3767-D502-D6F8-0A14-36299F14A3CB}"/>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F64DFB52-88BE-CCE0-E0F3-B3D7E15FB45F}"/>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9315398" y="-216500"/>
            <a:ext cx="2876892" cy="2112057"/>
          </a:xfrm>
          <a:prstGeom prst="rect">
            <a:avLst/>
          </a:prstGeom>
        </p:spPr>
      </p:pic>
      <p:sp>
        <p:nvSpPr>
          <p:cNvPr id="14" name="Text Placeholder 3">
            <a:extLst>
              <a:ext uri="{FF2B5EF4-FFF2-40B4-BE49-F238E27FC236}">
                <a16:creationId xmlns:a16="http://schemas.microsoft.com/office/drawing/2014/main" id="{CDAF9007-EBDA-1F8A-DE32-F1B247669E1C}"/>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Osnovna vsebina</a:t>
            </a:r>
          </a:p>
          <a:p>
            <a:pPr>
              <a:lnSpc>
                <a:spcPts val="3720"/>
              </a:lnSpc>
            </a:pPr>
            <a:endParaRPr lang="en-US" dirty="0"/>
          </a:p>
        </p:txBody>
      </p:sp>
      <p:cxnSp>
        <p:nvCxnSpPr>
          <p:cNvPr id="15" name="Straight Connector 14">
            <a:extLst>
              <a:ext uri="{FF2B5EF4-FFF2-40B4-BE49-F238E27FC236}">
                <a16:creationId xmlns:a16="http://schemas.microsoft.com/office/drawing/2014/main" id="{A4D269A6-7226-3702-F7CF-12B2EF37F750}"/>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5">
            <a:extLst>
              <a:ext uri="{FF2B5EF4-FFF2-40B4-BE49-F238E27FC236}">
                <a16:creationId xmlns:a16="http://schemas.microsoft.com/office/drawing/2014/main" id="{E658D580-AFD1-F416-7A3C-1B7914432512}"/>
              </a:ext>
            </a:extLst>
          </p:cNvPr>
          <p:cNvSpPr txBox="1">
            <a:spLocks/>
          </p:cNvSpPr>
          <p:nvPr/>
        </p:nvSpPr>
        <p:spPr>
          <a:xfrm>
            <a:off x="629645" y="2003597"/>
            <a:ext cx="4502794"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Zagotavljanje varne in dostopne mobilnosti</a:t>
            </a:r>
          </a:p>
          <a:p>
            <a:pPr>
              <a:lnSpc>
                <a:spcPts val="2900"/>
              </a:lnSpc>
            </a:pPr>
            <a:endParaRPr lang="en-US" dirty="0"/>
          </a:p>
        </p:txBody>
      </p:sp>
      <p:sp>
        <p:nvSpPr>
          <p:cNvPr id="17" name="Text Placeholder 4">
            <a:extLst>
              <a:ext uri="{FF2B5EF4-FFF2-40B4-BE49-F238E27FC236}">
                <a16:creationId xmlns:a16="http://schemas.microsoft.com/office/drawing/2014/main" id="{D87D4E31-58F9-AAA6-081B-4970FCF5DB38}"/>
              </a:ext>
            </a:extLst>
          </p:cNvPr>
          <p:cNvSpPr txBox="1">
            <a:spLocks/>
          </p:cNvSpPr>
          <p:nvPr/>
        </p:nvSpPr>
        <p:spPr>
          <a:xfrm>
            <a:off x="655239" y="3023330"/>
            <a:ext cx="5118032" cy="3657600"/>
          </a:xfrm>
          <a:prstGeom prst="rect">
            <a:avLst/>
          </a:prstGeom>
        </p:spPr>
        <p:txBody>
          <a:bodyPr numCol="1" spcCol="324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Prometna infrastruktura lahko močno vpliva na zadovoljstvo gostov. Preverite stanje cest, prometne znake, poti za dostop v sili in bližino javnega prevoza. Če je dostop omejen, razmislite, kako izboljšati povezave na zadnjem delu poti ali zagotoviti prevozne storitve. To ne le izboljša izkušnjo obiskovalcev, ampak tudi zagotavlja varnost in dostopnost za vse uporabnike.</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p:txBody>
      </p:sp>
      <p:sp>
        <p:nvSpPr>
          <p:cNvPr id="18" name="Slide Number Placeholder 5">
            <a:extLst>
              <a:ext uri="{FF2B5EF4-FFF2-40B4-BE49-F238E27FC236}">
                <a16:creationId xmlns:a16="http://schemas.microsoft.com/office/drawing/2014/main" id="{63DF3C69-AE49-32F9-5D59-7F20B3DE8C3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22</a:t>
            </a:fld>
            <a:endParaRPr lang="fr-CA" sz="1200" dirty="0"/>
          </a:p>
        </p:txBody>
      </p:sp>
      <p:sp>
        <p:nvSpPr>
          <p:cNvPr id="2" name="Text Placeholder 5">
            <a:extLst>
              <a:ext uri="{FF2B5EF4-FFF2-40B4-BE49-F238E27FC236}">
                <a16:creationId xmlns:a16="http://schemas.microsoft.com/office/drawing/2014/main" id="{A4CFD61C-54A7-E7E5-9D48-5C684455C6BE}"/>
              </a:ext>
            </a:extLst>
          </p:cNvPr>
          <p:cNvSpPr txBox="1">
            <a:spLocks/>
          </p:cNvSpPr>
          <p:nvPr/>
        </p:nvSpPr>
        <p:spPr>
          <a:xfrm>
            <a:off x="6460355" y="2003597"/>
            <a:ext cx="4394458"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Razumevanje lokalne digitalne povezljivosti</a:t>
            </a:r>
          </a:p>
          <a:p>
            <a:pPr>
              <a:lnSpc>
                <a:spcPts val="2900"/>
              </a:lnSpc>
            </a:pPr>
            <a:endParaRPr lang="en-US" dirty="0"/>
          </a:p>
        </p:txBody>
      </p:sp>
      <p:sp>
        <p:nvSpPr>
          <p:cNvPr id="3" name="Text Placeholder 4">
            <a:extLst>
              <a:ext uri="{FF2B5EF4-FFF2-40B4-BE49-F238E27FC236}">
                <a16:creationId xmlns:a16="http://schemas.microsoft.com/office/drawing/2014/main" id="{E20D44D5-F8C1-1264-DCF0-2D06353525C4}"/>
              </a:ext>
            </a:extLst>
          </p:cNvPr>
          <p:cNvSpPr txBox="1">
            <a:spLocks/>
          </p:cNvSpPr>
          <p:nvPr/>
        </p:nvSpPr>
        <p:spPr>
          <a:xfrm>
            <a:off x="6485950" y="3023330"/>
            <a:ext cx="4619586" cy="3657600"/>
          </a:xfrm>
          <a:prstGeom prst="rect">
            <a:avLst/>
          </a:prstGeom>
        </p:spPr>
        <p:txBody>
          <a:bodyPr numCol="1" spcCol="324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Zanesljiv dostop do interneta je lahko na nekaterih območjih omejen. Določite pasovno širino, hitrost in pokritost razpoložljivih omrežij ter ocenite potrebo po rešitvah Wi-Fi, ki ustrezajo pričakovanjem gostov. V nekaterih primerih se lahko koncept „digitalnega detoxa“ trži pozitivno, vendar mora biti nameren in jasno sporočen.</a:t>
            </a:r>
          </a:p>
          <a:p>
            <a:pPr indent="0">
              <a:lnSpc>
                <a:spcPts val="2240"/>
              </a:lnSpc>
              <a:buClr>
                <a:srgbClr val="459597"/>
              </a:buClr>
            </a:pPr>
            <a:r>
              <a:rPr lang="en-GB" sz="2200" dirty="0">
                <a:solidFill>
                  <a:srgbClr val="414141"/>
                </a:solidFill>
              </a:rPr>
              <a:t> </a:t>
            </a:r>
          </a:p>
        </p:txBody>
      </p:sp>
    </p:spTree>
    <p:extLst>
      <p:ext uri="{BB962C8B-B14F-4D97-AF65-F5344CB8AC3E}">
        <p14:creationId xmlns:p14="http://schemas.microsoft.com/office/powerpoint/2010/main" val="23839678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7E58D4-3510-8BAA-6E62-F0EA2B97FCBA}"/>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6B93F393-B21F-2062-B81A-CF7BEB010C82}"/>
              </a:ext>
            </a:extLst>
          </p:cNvPr>
          <p:cNvSpPr txBox="1">
            <a:spLocks/>
          </p:cNvSpPr>
          <p:nvPr/>
        </p:nvSpPr>
        <p:spPr>
          <a:xfrm>
            <a:off x="5953813" y="793474"/>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Osnovna vsebina</a:t>
            </a:r>
          </a:p>
          <a:p>
            <a:pPr>
              <a:lnSpc>
                <a:spcPts val="3720"/>
              </a:lnSpc>
            </a:pPr>
            <a:endParaRPr lang="en-US" dirty="0"/>
          </a:p>
        </p:txBody>
      </p:sp>
      <p:cxnSp>
        <p:nvCxnSpPr>
          <p:cNvPr id="10" name="Straight Connector 9">
            <a:extLst>
              <a:ext uri="{FF2B5EF4-FFF2-40B4-BE49-F238E27FC236}">
                <a16:creationId xmlns:a16="http://schemas.microsoft.com/office/drawing/2014/main" id="{22989568-67CB-604C-E888-036C6505C2CB}"/>
              </a:ext>
            </a:extLst>
          </p:cNvPr>
          <p:cNvCxnSpPr>
            <a:cxnSpLocks/>
          </p:cNvCxnSpPr>
          <p:nvPr/>
        </p:nvCxnSpPr>
        <p:spPr>
          <a:xfrm>
            <a:off x="5363245" y="1471862"/>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0421E4D5-1A1B-C683-A468-F46BE592859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23</a:t>
            </a:fld>
            <a:endParaRPr lang="fr-CA" sz="1200" dirty="0"/>
          </a:p>
        </p:txBody>
      </p:sp>
      <p:sp>
        <p:nvSpPr>
          <p:cNvPr id="4" name="Text Placeholder 5">
            <a:extLst>
              <a:ext uri="{FF2B5EF4-FFF2-40B4-BE49-F238E27FC236}">
                <a16:creationId xmlns:a16="http://schemas.microsoft.com/office/drawing/2014/main" id="{AB99B5CF-4496-26DE-652A-6CE6FFE8FEF2}"/>
              </a:ext>
            </a:extLst>
          </p:cNvPr>
          <p:cNvSpPr txBox="1">
            <a:spLocks/>
          </p:cNvSpPr>
          <p:nvPr/>
        </p:nvSpPr>
        <p:spPr>
          <a:xfrm>
            <a:off x="5953814" y="1994463"/>
            <a:ext cx="4445628"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Vključevanje lokalnih ponudnikov storitev</a:t>
            </a:r>
          </a:p>
          <a:p>
            <a:pPr>
              <a:lnSpc>
                <a:spcPts val="2900"/>
              </a:lnSpc>
            </a:pPr>
            <a:endParaRPr lang="en-US" dirty="0"/>
          </a:p>
        </p:txBody>
      </p:sp>
      <p:sp>
        <p:nvSpPr>
          <p:cNvPr id="5" name="Text Placeholder 4">
            <a:extLst>
              <a:ext uri="{FF2B5EF4-FFF2-40B4-BE49-F238E27FC236}">
                <a16:creationId xmlns:a16="http://schemas.microsoft.com/office/drawing/2014/main" id="{7513CCC9-F3EB-D07C-96D9-35A610A850DD}"/>
              </a:ext>
            </a:extLst>
          </p:cNvPr>
          <p:cNvSpPr txBox="1">
            <a:spLocks/>
          </p:cNvSpPr>
          <p:nvPr/>
        </p:nvSpPr>
        <p:spPr>
          <a:xfrm>
            <a:off x="5953813" y="3265491"/>
            <a:ext cx="5505684" cy="3178523"/>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Oblikujte </a:t>
            </a:r>
            <a:r>
              <a:rPr lang="en-GB" sz="2200" dirty="0" err="1">
                <a:solidFill>
                  <a:srgbClr val="414141"/>
                </a:solidFill>
              </a:rPr>
              <a:t>poslovni</a:t>
            </a:r>
            <a:r>
              <a:rPr lang="en-GB" sz="2200" dirty="0">
                <a:solidFill>
                  <a:srgbClr val="414141"/>
                </a:solidFill>
              </a:rPr>
              <a:t> model, ki </a:t>
            </a:r>
            <a:r>
              <a:rPr lang="en-GB" sz="2200" dirty="0" err="1">
                <a:solidFill>
                  <a:srgbClr val="414141"/>
                </a:solidFill>
              </a:rPr>
              <a:t>bo</a:t>
            </a:r>
            <a:r>
              <a:rPr lang="en-GB" sz="2200" dirty="0">
                <a:solidFill>
                  <a:srgbClr val="414141"/>
                </a:solidFill>
              </a:rPr>
              <a:t> </a:t>
            </a:r>
            <a:r>
              <a:rPr lang="en-GB" sz="2200" dirty="0" err="1">
                <a:solidFill>
                  <a:srgbClr val="414141"/>
                </a:solidFill>
              </a:rPr>
              <a:t>deloval</a:t>
            </a:r>
            <a:r>
              <a:rPr lang="en-GB" sz="2200" dirty="0">
                <a:solidFill>
                  <a:srgbClr val="414141"/>
                </a:solidFill>
              </a:rPr>
              <a:t> v </a:t>
            </a:r>
            <a:r>
              <a:rPr lang="en-GB" sz="2200" dirty="0" err="1">
                <a:solidFill>
                  <a:srgbClr val="414141"/>
                </a:solidFill>
              </a:rPr>
              <a:t>skladu</a:t>
            </a:r>
            <a:r>
              <a:rPr lang="en-GB" sz="2200" dirty="0">
                <a:solidFill>
                  <a:srgbClr val="414141"/>
                </a:solidFill>
              </a:rPr>
              <a:t> z lokalnimi storitvami, ne pa proti njim. Nabavljajte surovine od bližnjih kmetij ali obrtnikov, sodelujte z lokalnimi vodniki in prispevajte k regionalnemu gospodarstvu. To krepi družbeno sprejemljivost in gradi mrežo sodelavcev, ki okrepi dolgoročno trajnost vaše nastanitve.</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p:txBody>
      </p:sp>
      <p:pic>
        <p:nvPicPr>
          <p:cNvPr id="13" name="Picture 12">
            <a:extLst>
              <a:ext uri="{FF2B5EF4-FFF2-40B4-BE49-F238E27FC236}">
                <a16:creationId xmlns:a16="http://schemas.microsoft.com/office/drawing/2014/main" id="{C6B0E933-1555-5395-E46A-F0C1160FD5E2}"/>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838772" y="4113123"/>
            <a:ext cx="3580276" cy="2659133"/>
          </a:xfrm>
          <a:prstGeom prst="rect">
            <a:avLst/>
          </a:prstGeom>
        </p:spPr>
      </p:pic>
      <p:sp>
        <p:nvSpPr>
          <p:cNvPr id="2" name="Freeform 1">
            <a:extLst>
              <a:ext uri="{FF2B5EF4-FFF2-40B4-BE49-F238E27FC236}">
                <a16:creationId xmlns:a16="http://schemas.microsoft.com/office/drawing/2014/main" id="{03C34597-344F-888C-8A09-CAD3410730EB}"/>
              </a:ext>
            </a:extLst>
          </p:cNvPr>
          <p:cNvSpPr/>
          <p:nvPr/>
        </p:nvSpPr>
        <p:spPr>
          <a:xfrm rot="5400000">
            <a:off x="576089" y="220415"/>
            <a:ext cx="3840044" cy="4992222"/>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3"/>
            <a:srcRect/>
            <a:stretch>
              <a:fillRect l="-4133" t="392" r="-23141" b="-392"/>
            </a:stretch>
          </a:blipFill>
        </p:spPr>
        <p:txBody>
          <a:bodyPr wrap="square" lIns="0" tIns="0" rIns="0" bIns="0" rtlCol="0">
            <a:noAutofit/>
          </a:bodyPr>
          <a:lstStyle/>
          <a:p>
            <a:endParaRPr>
              <a:solidFill>
                <a:srgbClr val="459597"/>
              </a:solidFill>
            </a:endParaRPr>
          </a:p>
        </p:txBody>
      </p:sp>
      <p:grpSp>
        <p:nvGrpSpPr>
          <p:cNvPr id="3" name="Group 2">
            <a:extLst>
              <a:ext uri="{FF2B5EF4-FFF2-40B4-BE49-F238E27FC236}">
                <a16:creationId xmlns:a16="http://schemas.microsoft.com/office/drawing/2014/main" id="{9C5DD189-C7B5-02C8-0E6E-34B570370CB6}"/>
              </a:ext>
            </a:extLst>
          </p:cNvPr>
          <p:cNvGrpSpPr/>
          <p:nvPr/>
        </p:nvGrpSpPr>
        <p:grpSpPr>
          <a:xfrm>
            <a:off x="0" y="519305"/>
            <a:ext cx="2957756" cy="554397"/>
            <a:chOff x="1800741" y="6353467"/>
            <a:chExt cx="3253859" cy="554397"/>
          </a:xfrm>
        </p:grpSpPr>
        <p:sp>
          <p:nvSpPr>
            <p:cNvPr id="8" name="object 3">
              <a:extLst>
                <a:ext uri="{FF2B5EF4-FFF2-40B4-BE49-F238E27FC236}">
                  <a16:creationId xmlns:a16="http://schemas.microsoft.com/office/drawing/2014/main" id="{2100DEF8-9B9A-45F5-4FD7-7843F18AD473}"/>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1" name="Text Placeholder 6">
              <a:extLst>
                <a:ext uri="{FF2B5EF4-FFF2-40B4-BE49-F238E27FC236}">
                  <a16:creationId xmlns:a16="http://schemas.microsoft.com/office/drawing/2014/main" id="{6926A548-108E-1959-5F11-F413B1DC44F5}"/>
                </a:ext>
              </a:extLst>
            </p:cNvPr>
            <p:cNvSpPr txBox="1">
              <a:spLocks/>
            </p:cNvSpPr>
            <p:nvPr/>
          </p:nvSpPr>
          <p:spPr>
            <a:xfrm>
              <a:off x="1800742" y="6410024"/>
              <a:ext cx="3253858" cy="4247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dirty="0"/>
                <a:t>Avtor fotografije: </a:t>
              </a:r>
            </a:p>
            <a:p>
              <a:pPr algn="ctr"/>
              <a:r>
                <a:rPr lang="en-IE" sz="1200" dirty="0" err="1"/>
                <a:t>Fossatun </a:t>
              </a:r>
              <a:r>
                <a:rPr lang="en-IE" sz="1200" dirty="0"/>
                <a:t>Pods &amp; Cottages, Islandija</a:t>
              </a:r>
            </a:p>
          </p:txBody>
        </p:sp>
      </p:grpSp>
    </p:spTree>
    <p:extLst>
      <p:ext uri="{BB962C8B-B14F-4D97-AF65-F5344CB8AC3E}">
        <p14:creationId xmlns:p14="http://schemas.microsoft.com/office/powerpoint/2010/main" val="23069513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FBFBD-DF78-00DC-8BE2-474687825F8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788F52F-F883-6234-60C4-EAE7BBBC1595}"/>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D4FB5A0E-2D0C-5F5B-33C3-A5C9619B4A80}"/>
              </a:ext>
            </a:extLst>
          </p:cNvPr>
          <p:cNvSpPr>
            <a:spLocks noGrp="1"/>
          </p:cNvSpPr>
          <p:nvPr>
            <p:ph type="body" sz="quarter" idx="19"/>
          </p:nvPr>
        </p:nvSpPr>
        <p:spPr>
          <a:xfrm>
            <a:off x="423358" y="941779"/>
            <a:ext cx="1197303" cy="385564"/>
          </a:xfrm>
        </p:spPr>
        <p:txBody>
          <a:bodyPr/>
          <a:lstStyle/>
          <a:p>
            <a:r>
              <a:rPr lang="en-US" dirty="0"/>
              <a:t>03</a:t>
            </a:r>
          </a:p>
        </p:txBody>
      </p:sp>
      <p:sp>
        <p:nvSpPr>
          <p:cNvPr id="7" name="Text Placeholder 6">
            <a:extLst>
              <a:ext uri="{FF2B5EF4-FFF2-40B4-BE49-F238E27FC236}">
                <a16:creationId xmlns:a16="http://schemas.microsoft.com/office/drawing/2014/main" id="{8984E0C6-202A-3531-3C29-B978B755E5C3}"/>
              </a:ext>
            </a:extLst>
          </p:cNvPr>
          <p:cNvSpPr>
            <a:spLocks noGrp="1"/>
          </p:cNvSpPr>
          <p:nvPr>
            <p:ph type="body" sz="quarter" idx="16"/>
          </p:nvPr>
        </p:nvSpPr>
        <p:spPr>
          <a:xfrm>
            <a:off x="4717524" y="858806"/>
            <a:ext cx="6660943" cy="1389807"/>
          </a:xfrm>
          <a:prstGeom prst="rect">
            <a:avLst/>
          </a:prstGeom>
        </p:spPr>
        <p:txBody>
          <a:bodyPr lIns="91440" tIns="45720" rIns="91440" bIns="45720" anchor="t">
            <a:noAutofit/>
          </a:bodyPr>
          <a:lstStyle/>
          <a:p>
            <a:pPr>
              <a:lnSpc>
                <a:spcPts val="2960"/>
              </a:lnSpc>
            </a:pPr>
            <a:r>
              <a:rPr lang="en-GB" dirty="0"/>
              <a:t>Uporaba </a:t>
            </a:r>
            <a:r>
              <a:rPr lang="en-GB" dirty="0" err="1"/>
              <a:t>turizma</a:t>
            </a:r>
            <a:r>
              <a:rPr lang="en-GB" dirty="0"/>
              <a:t> za </a:t>
            </a:r>
            <a:r>
              <a:rPr lang="en-GB" dirty="0" err="1"/>
              <a:t>podporo</a:t>
            </a:r>
            <a:r>
              <a:rPr lang="en-GB" dirty="0"/>
              <a:t> </a:t>
            </a:r>
            <a:r>
              <a:rPr lang="en-GB" dirty="0" err="1"/>
              <a:t>lokalnega</a:t>
            </a:r>
            <a:r>
              <a:rPr lang="en-GB" dirty="0"/>
              <a:t> </a:t>
            </a:r>
            <a:r>
              <a:rPr lang="en-GB" dirty="0" err="1"/>
              <a:t>gospodarstva</a:t>
            </a:r>
            <a:r>
              <a:rPr lang="en-GB" dirty="0"/>
              <a:t> in </a:t>
            </a:r>
            <a:r>
              <a:rPr lang="en-GB" dirty="0" err="1"/>
              <a:t>vrednostnih</a:t>
            </a:r>
            <a:r>
              <a:rPr lang="en-GB" dirty="0"/>
              <a:t> </a:t>
            </a:r>
            <a:r>
              <a:rPr lang="en-GB" dirty="0" err="1"/>
              <a:t>verig</a:t>
            </a:r>
            <a:endParaRPr lang="en-GB" dirty="0">
              <a:ea typeface="Calibri"/>
              <a:cs typeface="Calibri"/>
            </a:endParaRPr>
          </a:p>
          <a:p>
            <a:pPr>
              <a:lnSpc>
                <a:spcPts val="2960"/>
              </a:lnSpc>
            </a:pPr>
            <a:endParaRPr lang="en-GB" sz="2800" dirty="0"/>
          </a:p>
        </p:txBody>
      </p:sp>
      <p:sp>
        <p:nvSpPr>
          <p:cNvPr id="4" name="Text Placeholder 3">
            <a:extLst>
              <a:ext uri="{FF2B5EF4-FFF2-40B4-BE49-F238E27FC236}">
                <a16:creationId xmlns:a16="http://schemas.microsoft.com/office/drawing/2014/main" id="{AE5C821B-F86D-3107-49FC-1909CC4A9597}"/>
              </a:ext>
            </a:extLst>
          </p:cNvPr>
          <p:cNvSpPr>
            <a:spLocks noGrp="1"/>
          </p:cNvSpPr>
          <p:nvPr>
            <p:ph type="body" sz="quarter" idx="21"/>
          </p:nvPr>
        </p:nvSpPr>
        <p:spPr>
          <a:xfrm>
            <a:off x="4717524" y="2545303"/>
            <a:ext cx="5857070" cy="3749357"/>
          </a:xfrm>
          <a:prstGeom prst="rect">
            <a:avLst/>
          </a:prstGeom>
        </p:spPr>
        <p:txBody>
          <a:bodyPr lIns="91440" tIns="45720" rIns="91440" bIns="45720" anchor="t"/>
          <a:lstStyle/>
          <a:p>
            <a:pPr>
              <a:lnSpc>
                <a:spcPts val="2340"/>
              </a:lnSpc>
            </a:pPr>
            <a:r>
              <a:rPr lang="en-GB" b="0" i="0" dirty="0">
                <a:effectLst/>
                <a:latin typeface="Calibri"/>
                <a:ea typeface="Calibri"/>
                <a:cs typeface="Calibri"/>
              </a:rPr>
              <a:t>Uporaba turizma za podporo lokalnih gospodarstev in vrednostnih verig pomeni načrtovanje in upravljanje nastanitev na način, ki krepi lokalno proizvodnjo, zaposlovanje in podjetništvo. Na podeželskih ali slabo zastopanih območjih lahko turizem deluje kot močan gospodarski dejavnik – če je premišljeno izveden. Ta pristop vključuje lokalno nabavo hrane, pohištva, tekstila in storitev, kar omogoča bližnjim kmetom, obrtnikom in mikro podjetjem, da izkoristijo povečano povpraševanje. </a:t>
            </a:r>
            <a:endParaRPr lang="en-US" sz="2200" dirty="0"/>
          </a:p>
        </p:txBody>
      </p:sp>
      <p:sp>
        <p:nvSpPr>
          <p:cNvPr id="11" name="Slide Number Placeholder 5">
            <a:extLst>
              <a:ext uri="{FF2B5EF4-FFF2-40B4-BE49-F238E27FC236}">
                <a16:creationId xmlns:a16="http://schemas.microsoft.com/office/drawing/2014/main" id="{5229EC39-33DA-15BC-9907-88451BBB30B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24</a:t>
            </a:fld>
            <a:endParaRPr lang="fr-CA" sz="1200" dirty="0"/>
          </a:p>
        </p:txBody>
      </p:sp>
      <p:sp>
        <p:nvSpPr>
          <p:cNvPr id="8" name="Freeform 7">
            <a:extLst>
              <a:ext uri="{FF2B5EF4-FFF2-40B4-BE49-F238E27FC236}">
                <a16:creationId xmlns:a16="http://schemas.microsoft.com/office/drawing/2014/main" id="{F211149E-71FC-B8E6-1DD6-A61EF7120063}"/>
              </a:ext>
            </a:extLst>
          </p:cNvPr>
          <p:cNvSpPr/>
          <p:nvPr/>
        </p:nvSpPr>
        <p:spPr>
          <a:xfrm rot="5400000">
            <a:off x="475136" y="2650494"/>
            <a:ext cx="3167125" cy="4117398"/>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2"/>
            <a:srcRect/>
            <a:stretch>
              <a:fillRect l="-23004" t="1279" r="-1726" b="-1279"/>
            </a:stretch>
          </a:blipFill>
        </p:spPr>
        <p:txBody>
          <a:bodyPr wrap="square" lIns="0" tIns="0" rIns="0" bIns="0" rtlCol="0">
            <a:noAutofit/>
          </a:bodyPr>
          <a:lstStyle/>
          <a:p>
            <a:endParaRPr dirty="0">
              <a:solidFill>
                <a:srgbClr val="459597"/>
              </a:solidFill>
            </a:endParaRPr>
          </a:p>
        </p:txBody>
      </p:sp>
      <p:pic>
        <p:nvPicPr>
          <p:cNvPr id="13" name="Picture 12">
            <a:extLst>
              <a:ext uri="{FF2B5EF4-FFF2-40B4-BE49-F238E27FC236}">
                <a16:creationId xmlns:a16="http://schemas.microsoft.com/office/drawing/2014/main" id="{2606EB24-80C7-FED1-312A-982A0B8CE0F6}"/>
              </a:ext>
            </a:extLst>
          </p:cNvPr>
          <p:cNvPicPr>
            <a:picLocks noChangeAspect="1"/>
          </p:cNvPicPr>
          <p:nvPr/>
        </p:nvPicPr>
        <p:blipFill>
          <a:blip r:embed="rId3">
            <a:biLevel thresh="50000"/>
            <a:alphaModFix amt="58000"/>
            <a:extLst>
              <a:ext uri="{28A0092B-C50C-407E-A947-70E740481C1C}">
                <a14:useLocalDpi xmlns:a14="http://schemas.microsoft.com/office/drawing/2010/main" val="0"/>
              </a:ext>
            </a:extLst>
          </a:blip>
          <a:srcRect l="53155" t="-1" r="5047" b="49903"/>
          <a:stretch/>
        </p:blipFill>
        <p:spPr>
          <a:xfrm>
            <a:off x="-773142" y="4467875"/>
            <a:ext cx="3580276" cy="2659133"/>
          </a:xfrm>
          <a:prstGeom prst="rect">
            <a:avLst/>
          </a:prstGeom>
        </p:spPr>
      </p:pic>
    </p:spTree>
    <p:extLst>
      <p:ext uri="{BB962C8B-B14F-4D97-AF65-F5344CB8AC3E}">
        <p14:creationId xmlns:p14="http://schemas.microsoft.com/office/powerpoint/2010/main" val="8873813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D56681-086E-14A2-9A1B-DD85140A137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59E0CC1-DCE9-7238-E6D9-DC2DBE30853C}"/>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C5EDE59E-11D6-BE8A-EAEB-D7D512454474}"/>
              </a:ext>
            </a:extLst>
          </p:cNvPr>
          <p:cNvSpPr>
            <a:spLocks noGrp="1"/>
          </p:cNvSpPr>
          <p:nvPr>
            <p:ph type="body" sz="quarter" idx="19"/>
          </p:nvPr>
        </p:nvSpPr>
        <p:spPr>
          <a:xfrm>
            <a:off x="423358" y="941779"/>
            <a:ext cx="1197303" cy="385564"/>
          </a:xfrm>
        </p:spPr>
        <p:txBody>
          <a:bodyPr/>
          <a:lstStyle/>
          <a:p>
            <a:r>
              <a:rPr lang="en-US" dirty="0"/>
              <a:t>03</a:t>
            </a:r>
          </a:p>
        </p:txBody>
      </p:sp>
      <p:sp>
        <p:nvSpPr>
          <p:cNvPr id="7" name="Text Placeholder 6">
            <a:extLst>
              <a:ext uri="{FF2B5EF4-FFF2-40B4-BE49-F238E27FC236}">
                <a16:creationId xmlns:a16="http://schemas.microsoft.com/office/drawing/2014/main" id="{56834B1A-E0DC-F9F6-938C-762F2B2EAB88}"/>
              </a:ext>
            </a:extLst>
          </p:cNvPr>
          <p:cNvSpPr>
            <a:spLocks noGrp="1"/>
          </p:cNvSpPr>
          <p:nvPr>
            <p:ph type="body" sz="quarter" idx="16"/>
          </p:nvPr>
        </p:nvSpPr>
        <p:spPr>
          <a:xfrm>
            <a:off x="4555292" y="739901"/>
            <a:ext cx="6188908" cy="1204192"/>
          </a:xfrm>
          <a:prstGeom prst="rect">
            <a:avLst/>
          </a:prstGeom>
        </p:spPr>
        <p:txBody>
          <a:bodyPr lIns="91440" tIns="45720" rIns="91440" bIns="45720" anchor="t">
            <a:noAutofit/>
          </a:bodyPr>
          <a:lstStyle/>
          <a:p>
            <a:pPr>
              <a:lnSpc>
                <a:spcPts val="2960"/>
              </a:lnSpc>
            </a:pPr>
            <a:r>
              <a:rPr lang="en-GB" dirty="0"/>
              <a:t>Uporaba turizma za </a:t>
            </a:r>
            <a:r>
              <a:rPr lang="en-GB" dirty="0" err="1"/>
              <a:t>podporo</a:t>
            </a:r>
            <a:r>
              <a:rPr lang="en-GB" dirty="0"/>
              <a:t> </a:t>
            </a:r>
            <a:r>
              <a:rPr lang="en-GB" dirty="0" err="1"/>
              <a:t>lokalnega</a:t>
            </a:r>
            <a:r>
              <a:rPr lang="en-GB" dirty="0"/>
              <a:t> </a:t>
            </a:r>
            <a:r>
              <a:rPr lang="en-GB" dirty="0" err="1"/>
              <a:t>gospodarstva</a:t>
            </a:r>
            <a:r>
              <a:rPr lang="en-GB" dirty="0"/>
              <a:t> in </a:t>
            </a:r>
            <a:r>
              <a:rPr lang="en-GB" dirty="0" err="1"/>
              <a:t>vrednostnih</a:t>
            </a:r>
            <a:r>
              <a:rPr lang="en-GB" dirty="0"/>
              <a:t> </a:t>
            </a:r>
            <a:r>
              <a:rPr lang="en-GB" dirty="0" err="1"/>
              <a:t>verig</a:t>
            </a:r>
            <a:endParaRPr lang="en-GB" dirty="0" err="1">
              <a:ea typeface="Calibri"/>
              <a:cs typeface="Calibri"/>
            </a:endParaRPr>
          </a:p>
          <a:p>
            <a:pPr>
              <a:lnSpc>
                <a:spcPts val="2960"/>
              </a:lnSpc>
            </a:pPr>
            <a:endParaRPr lang="en-GB" sz="2800" dirty="0"/>
          </a:p>
        </p:txBody>
      </p:sp>
      <p:sp>
        <p:nvSpPr>
          <p:cNvPr id="4" name="Text Placeholder 3">
            <a:extLst>
              <a:ext uri="{FF2B5EF4-FFF2-40B4-BE49-F238E27FC236}">
                <a16:creationId xmlns:a16="http://schemas.microsoft.com/office/drawing/2014/main" id="{0593BA21-5D9E-0CFF-9883-1CD82F902588}"/>
              </a:ext>
            </a:extLst>
          </p:cNvPr>
          <p:cNvSpPr>
            <a:spLocks noGrp="1"/>
          </p:cNvSpPr>
          <p:nvPr>
            <p:ph type="body" sz="quarter" idx="21"/>
          </p:nvPr>
        </p:nvSpPr>
        <p:spPr>
          <a:xfrm>
            <a:off x="4555292" y="2299397"/>
            <a:ext cx="6756721" cy="2928742"/>
          </a:xfrm>
          <a:prstGeom prst="rect">
            <a:avLst/>
          </a:prstGeom>
        </p:spPr>
        <p:txBody>
          <a:bodyPr lIns="91440" tIns="45720" rIns="91440" bIns="45720" anchor="t"/>
          <a:lstStyle/>
          <a:p>
            <a:pPr>
              <a:lnSpc>
                <a:spcPts val="2340"/>
              </a:lnSpc>
            </a:pPr>
            <a:r>
              <a:rPr lang="en-GB" b="0" i="0" dirty="0">
                <a:effectLst/>
                <a:latin typeface="Calibri"/>
                <a:ea typeface="Calibri"/>
                <a:cs typeface="Calibri"/>
              </a:rPr>
              <a:t>Z vključevanjem lokalnih proizvodov in tradicij v izkušnjo gostov – na primer s ponujanjem sezonske, regionalne kuhinje ali vodenimi ogledi s strani lokalnih prebivalcev </a:t>
            </a:r>
            <a:r>
              <a:rPr lang="en-GB" dirty="0">
                <a:latin typeface="Calibri"/>
                <a:ea typeface="Calibri"/>
                <a:cs typeface="Calibri"/>
              </a:rPr>
              <a:t>– </a:t>
            </a:r>
            <a:r>
              <a:rPr lang="en-GB" b="0" i="0" dirty="0">
                <a:effectLst/>
                <a:latin typeface="Calibri"/>
                <a:ea typeface="Calibri"/>
                <a:cs typeface="Calibri"/>
              </a:rPr>
              <a:t>ponudniki nastanitev ustvarjajo občutek pristnosti in hkrati ustvarjajo prihodek za okoliško skupnost. </a:t>
            </a:r>
          </a:p>
          <a:p>
            <a:pPr>
              <a:lnSpc>
                <a:spcPts val="2340"/>
              </a:lnSpc>
            </a:pPr>
            <a:endParaRPr lang="en-GB" dirty="0">
              <a:latin typeface="Calibri"/>
              <a:ea typeface="Calibri"/>
              <a:cs typeface="Calibri"/>
            </a:endParaRPr>
          </a:p>
          <a:p>
            <a:pPr>
              <a:lnSpc>
                <a:spcPts val="2340"/>
              </a:lnSpc>
            </a:pPr>
            <a:r>
              <a:rPr lang="en-GB" b="0" i="0" dirty="0">
                <a:effectLst/>
                <a:latin typeface="Calibri"/>
                <a:ea typeface="Calibri"/>
                <a:cs typeface="Calibri"/>
              </a:rPr>
              <a:t>Podpora kratkim dobavnim verigam ne le zmanjšuje vpliv na okolje zaradi manjših emisij iz prometa, ampak tudi krepi gospodarsko odpornost, saj večja vrednost ostane znotraj območja. Končno, ko turistične nastanitve aktivno sodelujejo z lokalnimi mrežami, postanejo več kot le kraj za bivanje – postanejo del razvojne strategije regije.</a:t>
            </a:r>
          </a:p>
          <a:p>
            <a:pPr>
              <a:lnSpc>
                <a:spcPts val="2340"/>
              </a:lnSpc>
            </a:pPr>
            <a:endParaRPr lang="en-US" sz="2200" dirty="0"/>
          </a:p>
        </p:txBody>
      </p:sp>
      <p:sp>
        <p:nvSpPr>
          <p:cNvPr id="11" name="Slide Number Placeholder 5">
            <a:extLst>
              <a:ext uri="{FF2B5EF4-FFF2-40B4-BE49-F238E27FC236}">
                <a16:creationId xmlns:a16="http://schemas.microsoft.com/office/drawing/2014/main" id="{AEEB6E2C-AE49-AD0C-5619-346EF47C713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25</a:t>
            </a:fld>
            <a:endParaRPr lang="fr-CA" sz="1200" dirty="0"/>
          </a:p>
        </p:txBody>
      </p:sp>
      <p:sp>
        <p:nvSpPr>
          <p:cNvPr id="8" name="Freeform 7">
            <a:extLst>
              <a:ext uri="{FF2B5EF4-FFF2-40B4-BE49-F238E27FC236}">
                <a16:creationId xmlns:a16="http://schemas.microsoft.com/office/drawing/2014/main" id="{68C96AC1-AD9E-5CF9-0FC1-81EC82E97114}"/>
              </a:ext>
            </a:extLst>
          </p:cNvPr>
          <p:cNvSpPr/>
          <p:nvPr/>
        </p:nvSpPr>
        <p:spPr>
          <a:xfrm rot="5400000">
            <a:off x="475136" y="2650494"/>
            <a:ext cx="3167125" cy="4117398"/>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2"/>
            <a:srcRect/>
            <a:stretch>
              <a:fillRect l="-23004" t="1279" r="-1726" b="-1279"/>
            </a:stretch>
          </a:blipFill>
        </p:spPr>
        <p:txBody>
          <a:bodyPr wrap="square" lIns="0" tIns="0" rIns="0" bIns="0" rtlCol="0">
            <a:noAutofit/>
          </a:bodyPr>
          <a:lstStyle/>
          <a:p>
            <a:endParaRPr dirty="0">
              <a:solidFill>
                <a:srgbClr val="459597"/>
              </a:solidFill>
            </a:endParaRPr>
          </a:p>
        </p:txBody>
      </p:sp>
      <p:pic>
        <p:nvPicPr>
          <p:cNvPr id="13" name="Picture 12">
            <a:extLst>
              <a:ext uri="{FF2B5EF4-FFF2-40B4-BE49-F238E27FC236}">
                <a16:creationId xmlns:a16="http://schemas.microsoft.com/office/drawing/2014/main" id="{46B5CDD8-E6B1-BBC5-471F-5AE795D8EEE5}"/>
              </a:ext>
            </a:extLst>
          </p:cNvPr>
          <p:cNvPicPr>
            <a:picLocks noChangeAspect="1"/>
          </p:cNvPicPr>
          <p:nvPr/>
        </p:nvPicPr>
        <p:blipFill>
          <a:blip r:embed="rId3">
            <a:biLevel thresh="50000"/>
            <a:alphaModFix amt="58000"/>
            <a:extLst>
              <a:ext uri="{28A0092B-C50C-407E-A947-70E740481C1C}">
                <a14:useLocalDpi xmlns:a14="http://schemas.microsoft.com/office/drawing/2010/main" val="0"/>
              </a:ext>
            </a:extLst>
          </a:blip>
          <a:srcRect l="53155" t="-1" r="5047" b="49903"/>
          <a:stretch/>
        </p:blipFill>
        <p:spPr>
          <a:xfrm>
            <a:off x="-773142" y="4467875"/>
            <a:ext cx="3580276" cy="2659133"/>
          </a:xfrm>
          <a:prstGeom prst="rect">
            <a:avLst/>
          </a:prstGeom>
        </p:spPr>
      </p:pic>
    </p:spTree>
    <p:extLst>
      <p:ext uri="{BB962C8B-B14F-4D97-AF65-F5344CB8AC3E}">
        <p14:creationId xmlns:p14="http://schemas.microsoft.com/office/powerpoint/2010/main" val="7322386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CE12A1-80CF-CDF8-8375-5E7F8553B7E7}"/>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54F4653-FD51-55DA-8064-E1A548FB1525}"/>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8733468" y="-285174"/>
            <a:ext cx="3580276" cy="2659133"/>
          </a:xfrm>
          <a:prstGeom prst="rect">
            <a:avLst/>
          </a:prstGeom>
        </p:spPr>
      </p:pic>
      <p:sp>
        <p:nvSpPr>
          <p:cNvPr id="14" name="Text Placeholder 3">
            <a:extLst>
              <a:ext uri="{FF2B5EF4-FFF2-40B4-BE49-F238E27FC236}">
                <a16:creationId xmlns:a16="http://schemas.microsoft.com/office/drawing/2014/main" id="{B6AB79E7-7F8D-A515-32E2-A792946E0634}"/>
              </a:ext>
            </a:extLst>
          </p:cNvPr>
          <p:cNvSpPr txBox="1">
            <a:spLocks/>
          </p:cNvSpPr>
          <p:nvPr/>
        </p:nvSpPr>
        <p:spPr>
          <a:xfrm>
            <a:off x="981337" y="441215"/>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Osnovna vsebina</a:t>
            </a:r>
          </a:p>
          <a:p>
            <a:pPr>
              <a:lnSpc>
                <a:spcPts val="3720"/>
              </a:lnSpc>
            </a:pPr>
            <a:endParaRPr lang="en-US" dirty="0"/>
          </a:p>
        </p:txBody>
      </p:sp>
      <p:cxnSp>
        <p:nvCxnSpPr>
          <p:cNvPr id="15" name="Straight Connector 14">
            <a:extLst>
              <a:ext uri="{FF2B5EF4-FFF2-40B4-BE49-F238E27FC236}">
                <a16:creationId xmlns:a16="http://schemas.microsoft.com/office/drawing/2014/main" id="{3EBAC616-064B-201F-1B49-2AC522093407}"/>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5">
            <a:extLst>
              <a:ext uri="{FF2B5EF4-FFF2-40B4-BE49-F238E27FC236}">
                <a16:creationId xmlns:a16="http://schemas.microsoft.com/office/drawing/2014/main" id="{5D5495E1-5046-F9A7-1EFE-E84AA90D9A22}"/>
              </a:ext>
            </a:extLst>
          </p:cNvPr>
          <p:cNvSpPr txBox="1">
            <a:spLocks/>
          </p:cNvSpPr>
          <p:nvPr/>
        </p:nvSpPr>
        <p:spPr>
          <a:xfrm>
            <a:off x="981337" y="2557369"/>
            <a:ext cx="3131194"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Kratke dobavne verige</a:t>
            </a:r>
          </a:p>
          <a:p>
            <a:pPr>
              <a:lnSpc>
                <a:spcPts val="2900"/>
              </a:lnSpc>
            </a:pPr>
            <a:endParaRPr lang="en-US" dirty="0"/>
          </a:p>
        </p:txBody>
      </p:sp>
      <p:sp>
        <p:nvSpPr>
          <p:cNvPr id="17" name="Text Placeholder 4">
            <a:extLst>
              <a:ext uri="{FF2B5EF4-FFF2-40B4-BE49-F238E27FC236}">
                <a16:creationId xmlns:a16="http://schemas.microsoft.com/office/drawing/2014/main" id="{785B373F-AB34-AE26-EC8A-C0B24BD722CF}"/>
              </a:ext>
            </a:extLst>
          </p:cNvPr>
          <p:cNvSpPr txBox="1">
            <a:spLocks/>
          </p:cNvSpPr>
          <p:nvPr/>
        </p:nvSpPr>
        <p:spPr>
          <a:xfrm>
            <a:off x="977624" y="3577102"/>
            <a:ext cx="4344464" cy="2286089"/>
          </a:xfrm>
          <a:prstGeom prst="rect">
            <a:avLst/>
          </a:prstGeom>
        </p:spPr>
        <p:txBody>
          <a:bodyPr lIns="91440" tIns="45720" rIns="91440" bIns="45720" numCol="1" spcCol="324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err="1">
                <a:solidFill>
                  <a:srgbClr val="414141"/>
                </a:solidFill>
              </a:rPr>
              <a:t>Spoznajte</a:t>
            </a:r>
            <a:r>
              <a:rPr lang="en-GB" sz="2200" dirty="0">
                <a:solidFill>
                  <a:srgbClr val="414141"/>
                </a:solidFill>
              </a:rPr>
              <a:t>, </a:t>
            </a:r>
            <a:r>
              <a:rPr lang="en-GB" sz="2200" dirty="0" err="1">
                <a:solidFill>
                  <a:srgbClr val="414141"/>
                </a:solidFill>
              </a:rPr>
              <a:t>kako</a:t>
            </a:r>
            <a:r>
              <a:rPr lang="en-GB" sz="2200" dirty="0">
                <a:solidFill>
                  <a:srgbClr val="414141"/>
                </a:solidFill>
              </a:rPr>
              <a:t> </a:t>
            </a:r>
            <a:r>
              <a:rPr lang="en-GB" sz="2200" dirty="0" err="1">
                <a:solidFill>
                  <a:srgbClr val="414141"/>
                </a:solidFill>
              </a:rPr>
              <a:t>lokalno</a:t>
            </a:r>
            <a:r>
              <a:rPr lang="en-GB" sz="2200" dirty="0">
                <a:solidFill>
                  <a:srgbClr val="414141"/>
                </a:solidFill>
              </a:rPr>
              <a:t> </a:t>
            </a:r>
            <a:r>
              <a:rPr lang="en-GB" sz="2200" dirty="0" err="1">
                <a:solidFill>
                  <a:srgbClr val="414141"/>
                </a:solidFill>
              </a:rPr>
              <a:t>nabavljanje</a:t>
            </a:r>
            <a:r>
              <a:rPr lang="en-GB" sz="2200" dirty="0">
                <a:solidFill>
                  <a:srgbClr val="414141"/>
                </a:solidFill>
              </a:rPr>
              <a:t> </a:t>
            </a:r>
            <a:r>
              <a:rPr lang="en-GB" sz="2200" dirty="0" err="1">
                <a:solidFill>
                  <a:srgbClr val="414141"/>
                </a:solidFill>
              </a:rPr>
              <a:t>blaga</a:t>
            </a:r>
            <a:r>
              <a:rPr lang="en-GB" sz="2200" dirty="0">
                <a:solidFill>
                  <a:srgbClr val="414141"/>
                </a:solidFill>
              </a:rPr>
              <a:t> in </a:t>
            </a:r>
            <a:r>
              <a:rPr lang="en-GB" sz="2200" dirty="0" err="1">
                <a:solidFill>
                  <a:srgbClr val="414141"/>
                </a:solidFill>
              </a:rPr>
              <a:t>storitev</a:t>
            </a:r>
            <a:r>
              <a:rPr lang="en-GB" sz="2200" dirty="0">
                <a:solidFill>
                  <a:srgbClr val="414141"/>
                </a:solidFill>
              </a:rPr>
              <a:t> – kot so hrana, tekstil, pohištvo in čistila – podpira mikro podjetja in zmanjšuje vpliv na okolje z nižjimi emisijami iz prometa.</a:t>
            </a:r>
          </a:p>
        </p:txBody>
      </p:sp>
      <p:sp>
        <p:nvSpPr>
          <p:cNvPr id="18" name="Slide Number Placeholder 5">
            <a:extLst>
              <a:ext uri="{FF2B5EF4-FFF2-40B4-BE49-F238E27FC236}">
                <a16:creationId xmlns:a16="http://schemas.microsoft.com/office/drawing/2014/main" id="{23AF48BD-4FD3-9CF8-4A6E-F1FD706E77C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26</a:t>
            </a:fld>
            <a:endParaRPr lang="fr-CA" sz="1200" dirty="0"/>
          </a:p>
        </p:txBody>
      </p:sp>
      <p:sp>
        <p:nvSpPr>
          <p:cNvPr id="2" name="Text Placeholder 5">
            <a:extLst>
              <a:ext uri="{FF2B5EF4-FFF2-40B4-BE49-F238E27FC236}">
                <a16:creationId xmlns:a16="http://schemas.microsoft.com/office/drawing/2014/main" id="{E680BCFA-B4E8-FA71-4B90-49C7E032FFE5}"/>
              </a:ext>
            </a:extLst>
          </p:cNvPr>
          <p:cNvSpPr txBox="1">
            <a:spLocks/>
          </p:cNvSpPr>
          <p:nvPr/>
        </p:nvSpPr>
        <p:spPr>
          <a:xfrm>
            <a:off x="6460355" y="2557369"/>
            <a:ext cx="390776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Lokalna sodelovanja in partnerstva</a:t>
            </a:r>
          </a:p>
          <a:p>
            <a:pPr>
              <a:lnSpc>
                <a:spcPts val="2900"/>
              </a:lnSpc>
            </a:pPr>
            <a:endParaRPr lang="en-US" dirty="0"/>
          </a:p>
        </p:txBody>
      </p:sp>
      <p:sp>
        <p:nvSpPr>
          <p:cNvPr id="3" name="Text Placeholder 4">
            <a:extLst>
              <a:ext uri="{FF2B5EF4-FFF2-40B4-BE49-F238E27FC236}">
                <a16:creationId xmlns:a16="http://schemas.microsoft.com/office/drawing/2014/main" id="{C2330A76-61B5-ADDD-5D2E-F5C71AD9D696}"/>
              </a:ext>
            </a:extLst>
          </p:cNvPr>
          <p:cNvSpPr txBox="1">
            <a:spLocks/>
          </p:cNvSpPr>
          <p:nvPr/>
        </p:nvSpPr>
        <p:spPr>
          <a:xfrm>
            <a:off x="6485950" y="3577103"/>
            <a:ext cx="3690437" cy="2056782"/>
          </a:xfrm>
          <a:prstGeom prst="rect">
            <a:avLst/>
          </a:prstGeom>
        </p:spPr>
        <p:txBody>
          <a:bodyPr lIns="91440" tIns="45720" rIns="91440" bIns="45720" numCol="1" spcCol="324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Naučite se, kako vzpostaviti vzajemno koristne odnose s kmeti, obrtniki, </a:t>
            </a:r>
            <a:r>
              <a:rPr lang="en-GB" sz="2200" dirty="0" err="1">
                <a:solidFill>
                  <a:srgbClr val="414141"/>
                </a:solidFill>
              </a:rPr>
              <a:t>zadrugami</a:t>
            </a:r>
            <a:r>
              <a:rPr lang="en-GB" sz="2200" dirty="0">
                <a:solidFill>
                  <a:srgbClr val="414141"/>
                </a:solidFill>
              </a:rPr>
              <a:t> in </a:t>
            </a:r>
            <a:r>
              <a:rPr lang="en-GB" sz="2200" dirty="0" err="1">
                <a:solidFill>
                  <a:srgbClr val="414141"/>
                </a:solidFill>
              </a:rPr>
              <a:t>skupnostmi</a:t>
            </a:r>
            <a:r>
              <a:rPr lang="en-GB" sz="2200" dirty="0">
                <a:solidFill>
                  <a:srgbClr val="414141"/>
                </a:solidFill>
              </a:rPr>
              <a:t>, da v izkušnjo gostov vključite avtentične, lokalno zasnovane ponudbe.</a:t>
            </a:r>
          </a:p>
          <a:p>
            <a:pPr indent="0">
              <a:lnSpc>
                <a:spcPts val="2240"/>
              </a:lnSpc>
              <a:buClr>
                <a:srgbClr val="459597"/>
              </a:buClr>
            </a:pPr>
            <a:endParaRPr lang="en-GB" sz="2200" dirty="0">
              <a:solidFill>
                <a:srgbClr val="414141"/>
              </a:solidFill>
            </a:endParaRPr>
          </a:p>
        </p:txBody>
      </p:sp>
    </p:spTree>
    <p:extLst>
      <p:ext uri="{BB962C8B-B14F-4D97-AF65-F5344CB8AC3E}">
        <p14:creationId xmlns:p14="http://schemas.microsoft.com/office/powerpoint/2010/main" val="28941379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BCA2A-479A-D759-F68C-3D9ADFC5D809}"/>
            </a:ext>
          </a:extLst>
        </p:cNvPr>
        <p:cNvGrpSpPr/>
        <p:nvPr/>
      </p:nvGrpSpPr>
      <p:grpSpPr>
        <a:xfrm>
          <a:off x="0" y="0"/>
          <a:ext cx="0" cy="0"/>
          <a:chOff x="0" y="0"/>
          <a:chExt cx="0" cy="0"/>
        </a:xfrm>
      </p:grpSpPr>
      <p:sp>
        <p:nvSpPr>
          <p:cNvPr id="22" name="Slide Number Placeholder 5">
            <a:extLst>
              <a:ext uri="{FF2B5EF4-FFF2-40B4-BE49-F238E27FC236}">
                <a16:creationId xmlns:a16="http://schemas.microsoft.com/office/drawing/2014/main" id="{37F5045B-570E-D949-8B77-685C8BA5CC6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27</a:t>
            </a:fld>
            <a:endParaRPr lang="fr-CA" sz="1200" dirty="0"/>
          </a:p>
        </p:txBody>
      </p:sp>
      <p:sp>
        <p:nvSpPr>
          <p:cNvPr id="2" name="Text Placeholder 3">
            <a:extLst>
              <a:ext uri="{FF2B5EF4-FFF2-40B4-BE49-F238E27FC236}">
                <a16:creationId xmlns:a16="http://schemas.microsoft.com/office/drawing/2014/main" id="{87E1F92E-AE59-944B-A431-A0BEB0B03D3D}"/>
              </a:ext>
            </a:extLst>
          </p:cNvPr>
          <p:cNvSpPr txBox="1">
            <a:spLocks/>
          </p:cNvSpPr>
          <p:nvPr/>
        </p:nvSpPr>
        <p:spPr>
          <a:xfrm>
            <a:off x="5909916" y="695174"/>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Osnovna vsebina</a:t>
            </a:r>
          </a:p>
          <a:p>
            <a:pPr>
              <a:lnSpc>
                <a:spcPts val="3720"/>
              </a:lnSpc>
            </a:pPr>
            <a:endParaRPr lang="en-US" dirty="0"/>
          </a:p>
        </p:txBody>
      </p:sp>
      <p:cxnSp>
        <p:nvCxnSpPr>
          <p:cNvPr id="3" name="Straight Connector 2">
            <a:extLst>
              <a:ext uri="{FF2B5EF4-FFF2-40B4-BE49-F238E27FC236}">
                <a16:creationId xmlns:a16="http://schemas.microsoft.com/office/drawing/2014/main" id="{2EB7970C-7A87-C4F6-29C4-82C2523E3057}"/>
              </a:ext>
            </a:extLst>
          </p:cNvPr>
          <p:cNvCxnSpPr>
            <a:cxnSpLocks/>
          </p:cNvCxnSpPr>
          <p:nvPr/>
        </p:nvCxnSpPr>
        <p:spPr>
          <a:xfrm>
            <a:off x="5360482" y="1275870"/>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8" name="Text Placeholder 5">
            <a:extLst>
              <a:ext uri="{FF2B5EF4-FFF2-40B4-BE49-F238E27FC236}">
                <a16:creationId xmlns:a16="http://schemas.microsoft.com/office/drawing/2014/main" id="{1D1C5B78-89DD-C086-C36B-EE5421C2E0F0}"/>
              </a:ext>
            </a:extLst>
          </p:cNvPr>
          <p:cNvSpPr txBox="1">
            <a:spLocks/>
          </p:cNvSpPr>
          <p:nvPr/>
        </p:nvSpPr>
        <p:spPr>
          <a:xfrm>
            <a:off x="5909916" y="1994916"/>
            <a:ext cx="425698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Vključevanje regionalne kulture v storitve</a:t>
            </a:r>
          </a:p>
          <a:p>
            <a:pPr>
              <a:lnSpc>
                <a:spcPts val="2900"/>
              </a:lnSpc>
            </a:pPr>
            <a:endParaRPr lang="en-US" dirty="0"/>
          </a:p>
        </p:txBody>
      </p:sp>
      <p:sp>
        <p:nvSpPr>
          <p:cNvPr id="15" name="Text Placeholder 4">
            <a:extLst>
              <a:ext uri="{FF2B5EF4-FFF2-40B4-BE49-F238E27FC236}">
                <a16:creationId xmlns:a16="http://schemas.microsoft.com/office/drawing/2014/main" id="{2621C772-738C-8C79-C528-EFD24B63D3CC}"/>
              </a:ext>
            </a:extLst>
          </p:cNvPr>
          <p:cNvSpPr>
            <a:spLocks noGrp="1"/>
          </p:cNvSpPr>
          <p:nvPr>
            <p:ph type="body" sz="quarter" idx="18"/>
          </p:nvPr>
        </p:nvSpPr>
        <p:spPr>
          <a:xfrm>
            <a:off x="5909916" y="3129441"/>
            <a:ext cx="4915400" cy="2430238"/>
          </a:xfrm>
        </p:spPr>
        <p:txBody>
          <a:bodyPr lIns="91440" tIns="45720" rIns="91440" bIns="45720" anchor="t"/>
          <a:lstStyle/>
          <a:p>
            <a:pPr>
              <a:lnSpc>
                <a:spcPts val="2300"/>
              </a:lnSpc>
            </a:pPr>
            <a:r>
              <a:rPr lang="it-IT" sz="2200" dirty="0" err="1">
                <a:solidFill>
                  <a:srgbClr val="414141"/>
                </a:solidFill>
              </a:rPr>
              <a:t>Raziščite, kako </a:t>
            </a:r>
            <a:r>
              <a:rPr lang="it-IT" sz="2200" dirty="0">
                <a:solidFill>
                  <a:srgbClr val="414141"/>
                </a:solidFill>
              </a:rPr>
              <a:t>lahko </a:t>
            </a:r>
            <a:r>
              <a:rPr lang="it-IT" sz="2200" dirty="0" err="1">
                <a:solidFill>
                  <a:srgbClr val="414141"/>
                </a:solidFill>
              </a:rPr>
              <a:t>kulinarične izkušnje</a:t>
            </a:r>
            <a:r>
              <a:rPr lang="it-IT" sz="2200" dirty="0">
                <a:solidFill>
                  <a:srgbClr val="414141"/>
                </a:solidFill>
              </a:rPr>
              <a:t>, pripovedovanje zgodb in </a:t>
            </a:r>
            <a:r>
              <a:rPr lang="it-IT" sz="2200" dirty="0" err="1">
                <a:solidFill>
                  <a:srgbClr val="414141"/>
                </a:solidFill>
              </a:rPr>
              <a:t>vodeni </a:t>
            </a:r>
            <a:r>
              <a:rPr lang="it-IT" sz="2200" dirty="0">
                <a:solidFill>
                  <a:srgbClr val="414141"/>
                </a:solidFill>
              </a:rPr>
              <a:t>ogledi, ki jih vodijo </a:t>
            </a:r>
            <a:r>
              <a:rPr lang="it-IT" sz="2200" dirty="0" err="1">
                <a:solidFill>
                  <a:srgbClr val="414141"/>
                </a:solidFill>
              </a:rPr>
              <a:t>lokalni prebivalci</a:t>
            </a:r>
            <a:r>
              <a:rPr lang="it-IT" sz="2200" dirty="0">
                <a:solidFill>
                  <a:srgbClr val="414141"/>
                </a:solidFill>
              </a:rPr>
              <a:t>, </a:t>
            </a:r>
            <a:r>
              <a:rPr lang="it-IT" sz="2200" dirty="0" err="1">
                <a:solidFill>
                  <a:srgbClr val="414141"/>
                </a:solidFill>
              </a:rPr>
              <a:t>obogatijo </a:t>
            </a:r>
            <a:r>
              <a:rPr lang="it-IT" sz="2200" dirty="0">
                <a:solidFill>
                  <a:srgbClr val="414141"/>
                </a:solidFill>
              </a:rPr>
              <a:t>bivanje gostov </a:t>
            </a:r>
            <a:r>
              <a:rPr lang="it-IT" sz="2200" dirty="0" err="1">
                <a:solidFill>
                  <a:srgbClr val="414141"/>
                </a:solidFill>
              </a:rPr>
              <a:t>in hkrati prinesejo prihodek lokalnemu</a:t>
            </a:r>
            <a:r>
              <a:rPr lang="it-IT" sz="2200" dirty="0">
                <a:solidFill>
                  <a:srgbClr val="414141"/>
                </a:solidFill>
              </a:rPr>
              <a:t> gospodarstvu.</a:t>
            </a:r>
          </a:p>
          <a:p>
            <a:pPr>
              <a:lnSpc>
                <a:spcPts val="2300"/>
              </a:lnSpc>
            </a:pPr>
            <a:endParaRPr lang="it-IT" sz="2200" dirty="0">
              <a:solidFill>
                <a:srgbClr val="414141"/>
              </a:solidFill>
            </a:endParaRPr>
          </a:p>
          <a:p>
            <a:pPr>
              <a:lnSpc>
                <a:spcPts val="2300"/>
              </a:lnSpc>
            </a:pPr>
            <a:endParaRPr lang="it-IT" sz="2200" dirty="0">
              <a:solidFill>
                <a:srgbClr val="414141"/>
              </a:solidFill>
              <a:ea typeface="Calibri" panose="020F0502020204030204"/>
              <a:cs typeface="Calibri" panose="020F0502020204030204"/>
            </a:endParaRPr>
          </a:p>
        </p:txBody>
      </p:sp>
      <p:sp>
        <p:nvSpPr>
          <p:cNvPr id="5" name="Freeform 4">
            <a:extLst>
              <a:ext uri="{FF2B5EF4-FFF2-40B4-BE49-F238E27FC236}">
                <a16:creationId xmlns:a16="http://schemas.microsoft.com/office/drawing/2014/main" id="{1AF13582-9F0A-AA55-2BD9-D71CE2936210}"/>
              </a:ext>
            </a:extLst>
          </p:cNvPr>
          <p:cNvSpPr/>
          <p:nvPr/>
        </p:nvSpPr>
        <p:spPr>
          <a:xfrm rot="10800000">
            <a:off x="410467" y="-1"/>
            <a:ext cx="4730673" cy="6150077"/>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2"/>
            <a:srcRect/>
            <a:stretch>
              <a:fillRect l="-56274" r="-56274"/>
            </a:stretch>
          </a:blipFill>
        </p:spPr>
        <p:txBody>
          <a:bodyPr wrap="square" lIns="0" tIns="0" rIns="0" bIns="0" rtlCol="0">
            <a:noAutofit/>
          </a:bodyPr>
          <a:lstStyle/>
          <a:p>
            <a:endParaRPr>
              <a:solidFill>
                <a:srgbClr val="459597"/>
              </a:solidFill>
            </a:endParaRPr>
          </a:p>
        </p:txBody>
      </p:sp>
      <p:pic>
        <p:nvPicPr>
          <p:cNvPr id="6" name="Picture 5">
            <a:extLst>
              <a:ext uri="{FF2B5EF4-FFF2-40B4-BE49-F238E27FC236}">
                <a16:creationId xmlns:a16="http://schemas.microsoft.com/office/drawing/2014/main" id="{37554670-24F8-9FAD-8370-12406884F0AB}"/>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894032" y="4106024"/>
            <a:ext cx="3580276" cy="2659133"/>
          </a:xfrm>
          <a:prstGeom prst="rect">
            <a:avLst/>
          </a:prstGeom>
        </p:spPr>
      </p:pic>
    </p:spTree>
    <p:extLst>
      <p:ext uri="{BB962C8B-B14F-4D97-AF65-F5344CB8AC3E}">
        <p14:creationId xmlns:p14="http://schemas.microsoft.com/office/powerpoint/2010/main" val="30253117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30928D-1696-4678-9C36-490275EE85D6}"/>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0D88CB54-D493-C150-C4AF-BB69C7BCC58C}"/>
              </a:ext>
            </a:extLst>
          </p:cNvPr>
          <p:cNvSpPr>
            <a:spLocks noGrp="1"/>
          </p:cNvSpPr>
          <p:nvPr>
            <p:ph type="body" sz="quarter" idx="65"/>
          </p:nvPr>
        </p:nvSpPr>
        <p:spPr>
          <a:solidFill>
            <a:srgbClr val="EC7C69"/>
          </a:solidFill>
        </p:spPr>
        <p:txBody>
          <a:bodyPr/>
          <a:lstStyle/>
          <a:p>
            <a:pPr algn="ctr"/>
            <a:r>
              <a:rPr lang="en-GB" sz="1200" dirty="0"/>
              <a:t>Avtor fotografije: </a:t>
            </a:r>
            <a:r>
              <a:rPr lang="en-GB" sz="1200" dirty="0" err="1"/>
              <a:t>Meridaunia</a:t>
            </a:r>
            <a:endParaRPr lang="en-GB" sz="1200" dirty="0"/>
          </a:p>
        </p:txBody>
      </p:sp>
      <p:pic>
        <p:nvPicPr>
          <p:cNvPr id="13" name="Segnaposto immagine 12">
            <a:extLst>
              <a:ext uri="{FF2B5EF4-FFF2-40B4-BE49-F238E27FC236}">
                <a16:creationId xmlns:a16="http://schemas.microsoft.com/office/drawing/2014/main" id="{3C8630A9-F7E4-3220-7497-7A487C2329F3}"/>
              </a:ext>
            </a:extLst>
          </p:cNvPr>
          <p:cNvPicPr>
            <a:picLocks noGrp="1" noChangeAspect="1"/>
          </p:cNvPicPr>
          <p:nvPr>
            <p:ph type="pic" sz="quarter" idx="13"/>
          </p:nvPr>
        </p:nvPicPr>
        <p:blipFill>
          <a:blip r:embed="rId2"/>
          <a:srcRect l="25045" r="25045"/>
          <a:stretch/>
        </p:blipFill>
        <p:spPr>
          <a:xfrm>
            <a:off x="6966760" y="2884487"/>
            <a:ext cx="3896842" cy="3973513"/>
          </a:xfrm>
        </p:spPr>
      </p:pic>
      <p:sp>
        <p:nvSpPr>
          <p:cNvPr id="7" name="Text Placeholder 3">
            <a:extLst>
              <a:ext uri="{FF2B5EF4-FFF2-40B4-BE49-F238E27FC236}">
                <a16:creationId xmlns:a16="http://schemas.microsoft.com/office/drawing/2014/main" id="{F7E1ED92-0E52-1E63-0E95-0923D5E57CE7}"/>
              </a:ext>
            </a:extLst>
          </p:cNvPr>
          <p:cNvSpPr txBox="1">
            <a:spLocks/>
          </p:cNvSpPr>
          <p:nvPr/>
        </p:nvSpPr>
        <p:spPr>
          <a:xfrm>
            <a:off x="901126" y="617657"/>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Osnovna vsebina</a:t>
            </a:r>
          </a:p>
          <a:p>
            <a:pPr>
              <a:lnSpc>
                <a:spcPts val="3720"/>
              </a:lnSpc>
            </a:pPr>
            <a:endParaRPr lang="en-US" dirty="0"/>
          </a:p>
        </p:txBody>
      </p:sp>
      <p:cxnSp>
        <p:nvCxnSpPr>
          <p:cNvPr id="9" name="Straight Connector 8">
            <a:extLst>
              <a:ext uri="{FF2B5EF4-FFF2-40B4-BE49-F238E27FC236}">
                <a16:creationId xmlns:a16="http://schemas.microsoft.com/office/drawing/2014/main" id="{3CD4D576-51DA-7EA1-715C-E63C74F8354E}"/>
              </a:ext>
            </a:extLst>
          </p:cNvPr>
          <p:cNvCxnSpPr>
            <a:cxnSpLocks/>
          </p:cNvCxnSpPr>
          <p:nvPr/>
        </p:nvCxnSpPr>
        <p:spPr>
          <a:xfrm flipV="1">
            <a:off x="0" y="1178815"/>
            <a:ext cx="4495800" cy="19538"/>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5">
            <a:extLst>
              <a:ext uri="{FF2B5EF4-FFF2-40B4-BE49-F238E27FC236}">
                <a16:creationId xmlns:a16="http://schemas.microsoft.com/office/drawing/2014/main" id="{16F721C9-65C7-E923-6BAA-C6CF14949653}"/>
              </a:ext>
            </a:extLst>
          </p:cNvPr>
          <p:cNvSpPr txBox="1">
            <a:spLocks/>
          </p:cNvSpPr>
          <p:nvPr/>
        </p:nvSpPr>
        <p:spPr>
          <a:xfrm>
            <a:off x="901126" y="1936937"/>
            <a:ext cx="4492308"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Turizem kot gospodarski multiplikator</a:t>
            </a:r>
          </a:p>
          <a:p>
            <a:pPr>
              <a:lnSpc>
                <a:spcPts val="2900"/>
              </a:lnSpc>
            </a:pPr>
            <a:endParaRPr lang="en-US" dirty="0"/>
          </a:p>
        </p:txBody>
      </p:sp>
      <p:sp>
        <p:nvSpPr>
          <p:cNvPr id="11" name="Text Placeholder 4">
            <a:extLst>
              <a:ext uri="{FF2B5EF4-FFF2-40B4-BE49-F238E27FC236}">
                <a16:creationId xmlns:a16="http://schemas.microsoft.com/office/drawing/2014/main" id="{9215EC7A-CD02-B202-0746-4949BFDD07FC}"/>
              </a:ext>
            </a:extLst>
          </p:cNvPr>
          <p:cNvSpPr txBox="1">
            <a:spLocks/>
          </p:cNvSpPr>
          <p:nvPr/>
        </p:nvSpPr>
        <p:spPr>
          <a:xfrm>
            <a:off x="901126" y="3501308"/>
            <a:ext cx="4915400" cy="2430238"/>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00"/>
              </a:lnSpc>
            </a:pPr>
            <a:r>
              <a:rPr lang="it-IT" dirty="0" err="1"/>
              <a:t>Preučite, kako </a:t>
            </a:r>
            <a:r>
              <a:rPr lang="it-IT" dirty="0"/>
              <a:t>lahko </a:t>
            </a:r>
            <a:r>
              <a:rPr lang="it-IT" dirty="0" err="1"/>
              <a:t>vsak </a:t>
            </a:r>
            <a:r>
              <a:rPr lang="it-IT" dirty="0"/>
              <a:t>evro, </a:t>
            </a:r>
            <a:r>
              <a:rPr lang="it-IT" dirty="0" err="1"/>
              <a:t>porabljen </a:t>
            </a:r>
            <a:r>
              <a:rPr lang="it-IT" dirty="0"/>
              <a:t>za </a:t>
            </a:r>
            <a:r>
              <a:rPr lang="it-IT" dirty="0" err="1"/>
              <a:t>nastanitev</a:t>
            </a:r>
            <a:r>
              <a:rPr lang="it-IT" dirty="0"/>
              <a:t>, kroži </a:t>
            </a:r>
            <a:r>
              <a:rPr lang="it-IT" dirty="0" err="1"/>
              <a:t>v lokalnem</a:t>
            </a:r>
            <a:r>
              <a:rPr lang="it-IT" dirty="0"/>
              <a:t> gospodarstvu, </a:t>
            </a:r>
            <a:r>
              <a:rPr lang="it-IT" dirty="0" err="1"/>
              <a:t>če </a:t>
            </a:r>
            <a:r>
              <a:rPr lang="it-IT" dirty="0"/>
              <a:t>so nabava, </a:t>
            </a:r>
            <a:r>
              <a:rPr lang="it-IT" dirty="0" err="1"/>
              <a:t>zaposlovanje </a:t>
            </a:r>
            <a:r>
              <a:rPr lang="it-IT" dirty="0"/>
              <a:t>in oblikovanje </a:t>
            </a:r>
            <a:r>
              <a:rPr lang="it-IT" dirty="0" err="1"/>
              <a:t>izkušenj namerno lokalizirani</a:t>
            </a:r>
            <a:r>
              <a:rPr lang="it-IT" dirty="0"/>
              <a:t>.</a:t>
            </a:r>
          </a:p>
          <a:p>
            <a:pPr>
              <a:lnSpc>
                <a:spcPts val="2300"/>
              </a:lnSpc>
            </a:pPr>
            <a:endParaRPr lang="it-IT" dirty="0">
              <a:ea typeface="Calibri" panose="020F0502020204030204"/>
              <a:cs typeface="Calibri" panose="020F0502020204030204"/>
            </a:endParaRPr>
          </a:p>
        </p:txBody>
      </p:sp>
      <p:pic>
        <p:nvPicPr>
          <p:cNvPr id="19" name="Picture 18">
            <a:extLst>
              <a:ext uri="{FF2B5EF4-FFF2-40B4-BE49-F238E27FC236}">
                <a16:creationId xmlns:a16="http://schemas.microsoft.com/office/drawing/2014/main" id="{D51EEB32-65AD-2052-783F-11BF2C5E6E1D}"/>
              </a:ext>
            </a:extLst>
          </p:cNvPr>
          <p:cNvPicPr>
            <a:picLocks noChangeAspect="1"/>
          </p:cNvPicPr>
          <p:nvPr/>
        </p:nvPicPr>
        <p:blipFill>
          <a:blip r:embed="rId3">
            <a:biLevel thresh="50000"/>
            <a:alphaModFix amt="58000"/>
            <a:extLst>
              <a:ext uri="{28A0092B-C50C-407E-A947-70E740481C1C}">
                <a14:useLocalDpi xmlns:a14="http://schemas.microsoft.com/office/drawing/2010/main" val="0"/>
              </a:ext>
            </a:extLst>
          </a:blip>
          <a:srcRect l="53155" t="-1" r="5047" b="49903"/>
          <a:stretch/>
        </p:blipFill>
        <p:spPr>
          <a:xfrm>
            <a:off x="5497341" y="4482623"/>
            <a:ext cx="3580276" cy="2659133"/>
          </a:xfrm>
          <a:prstGeom prst="rect">
            <a:avLst/>
          </a:prstGeom>
        </p:spPr>
      </p:pic>
      <p:sp>
        <p:nvSpPr>
          <p:cNvPr id="20" name="Slide Number Placeholder 5">
            <a:extLst>
              <a:ext uri="{FF2B5EF4-FFF2-40B4-BE49-F238E27FC236}">
                <a16:creationId xmlns:a16="http://schemas.microsoft.com/office/drawing/2014/main" id="{8548D3CC-9063-A9DB-EF83-26770FB62633}"/>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28</a:t>
            </a:fld>
            <a:endParaRPr lang="fr-CA" sz="1200" dirty="0"/>
          </a:p>
        </p:txBody>
      </p:sp>
    </p:spTree>
    <p:extLst>
      <p:ext uri="{BB962C8B-B14F-4D97-AF65-F5344CB8AC3E}">
        <p14:creationId xmlns:p14="http://schemas.microsoft.com/office/powerpoint/2010/main" val="18738824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6C637-C2F3-40E6-4199-6061F87379D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723D788-F9FA-1289-D5C6-265D531EEEEC}"/>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D84577FE-922E-26C7-AE70-76D8F33A89B5}"/>
              </a:ext>
            </a:extLst>
          </p:cNvPr>
          <p:cNvSpPr>
            <a:spLocks noGrp="1"/>
          </p:cNvSpPr>
          <p:nvPr>
            <p:ph type="body" sz="quarter" idx="19"/>
          </p:nvPr>
        </p:nvSpPr>
        <p:spPr>
          <a:xfrm>
            <a:off x="423358" y="941779"/>
            <a:ext cx="1197303" cy="385564"/>
          </a:xfrm>
        </p:spPr>
        <p:txBody>
          <a:bodyPr/>
          <a:lstStyle/>
          <a:p>
            <a:r>
              <a:rPr lang="en-US" dirty="0"/>
              <a:t>04</a:t>
            </a:r>
          </a:p>
        </p:txBody>
      </p:sp>
      <p:sp>
        <p:nvSpPr>
          <p:cNvPr id="7" name="Text Placeholder 6">
            <a:extLst>
              <a:ext uri="{FF2B5EF4-FFF2-40B4-BE49-F238E27FC236}">
                <a16:creationId xmlns:a16="http://schemas.microsoft.com/office/drawing/2014/main" id="{86D72953-939E-2EE5-3603-AC209AEA3BB4}"/>
              </a:ext>
            </a:extLst>
          </p:cNvPr>
          <p:cNvSpPr>
            <a:spLocks noGrp="1"/>
          </p:cNvSpPr>
          <p:nvPr>
            <p:ph type="body" sz="quarter" idx="16"/>
          </p:nvPr>
        </p:nvSpPr>
        <p:spPr>
          <a:xfrm>
            <a:off x="4496297" y="543227"/>
            <a:ext cx="7486154" cy="803654"/>
          </a:xfrm>
          <a:prstGeom prst="rect">
            <a:avLst/>
          </a:prstGeom>
        </p:spPr>
        <p:txBody>
          <a:bodyPr/>
          <a:lstStyle/>
          <a:p>
            <a:pPr>
              <a:lnSpc>
                <a:spcPts val="2960"/>
              </a:lnSpc>
            </a:pPr>
            <a:r>
              <a:rPr lang="en-US" dirty="0"/>
              <a:t>Regulativni okviri in poslovni modeli, usmerjeni v skupnost </a:t>
            </a:r>
          </a:p>
          <a:p>
            <a:pPr>
              <a:lnSpc>
                <a:spcPts val="2960"/>
              </a:lnSpc>
            </a:pPr>
            <a:endParaRPr lang="en-GB" sz="2800" dirty="0"/>
          </a:p>
        </p:txBody>
      </p:sp>
      <p:sp>
        <p:nvSpPr>
          <p:cNvPr id="4" name="Text Placeholder 3">
            <a:extLst>
              <a:ext uri="{FF2B5EF4-FFF2-40B4-BE49-F238E27FC236}">
                <a16:creationId xmlns:a16="http://schemas.microsoft.com/office/drawing/2014/main" id="{BA9102F0-F3DE-CB6E-1E6D-EBA64EB77B8E}"/>
              </a:ext>
            </a:extLst>
          </p:cNvPr>
          <p:cNvSpPr>
            <a:spLocks noGrp="1"/>
          </p:cNvSpPr>
          <p:nvPr>
            <p:ph type="body" sz="quarter" idx="21"/>
          </p:nvPr>
        </p:nvSpPr>
        <p:spPr>
          <a:xfrm>
            <a:off x="4496297" y="1723013"/>
            <a:ext cx="6801786" cy="4736049"/>
          </a:xfrm>
          <a:prstGeom prst="rect">
            <a:avLst/>
          </a:prstGeom>
        </p:spPr>
        <p:txBody>
          <a:bodyPr lIns="91440" tIns="45720" rIns="91440" bIns="45720" anchor="t"/>
          <a:lstStyle/>
          <a:p>
            <a:pPr>
              <a:lnSpc>
                <a:spcPts val="2340"/>
              </a:lnSpc>
            </a:pPr>
            <a:r>
              <a:rPr lang="en-GB" b="0" i="0" dirty="0">
                <a:effectLst/>
                <a:latin typeface="Calibri"/>
                <a:ea typeface="Calibri"/>
                <a:cs typeface="Calibri"/>
              </a:rPr>
              <a:t>Sprejemanje regulativnih orodij in lokalno zasnovanih poslovnih modelov je bistveno za ustvarjanje turističnih nastanitev, ki niso le trajnostne, ampak tudi globoko zakoreninjene v življenju skupnosti. Razumevanje pravnih okvirov, ki urejajo rabo zemljišč, obnovo stavb in turistične dejavnosti, pomaga ponudnikom nastanitev pri pridobivanju dovoljenj, izogibanju težavam s skladnostjo in usklajevanju njihovih projektov z dolgoročnimi teritorialnimi cilji. </a:t>
            </a:r>
          </a:p>
          <a:p>
            <a:pPr>
              <a:lnSpc>
                <a:spcPts val="2340"/>
              </a:lnSpc>
            </a:pPr>
            <a:endParaRPr lang="en-GB" dirty="0">
              <a:latin typeface="Calibri"/>
              <a:ea typeface="Calibri"/>
              <a:cs typeface="Calibri"/>
            </a:endParaRPr>
          </a:p>
          <a:p>
            <a:pPr>
              <a:lnSpc>
                <a:spcPts val="2340"/>
              </a:lnSpc>
            </a:pPr>
            <a:r>
              <a:rPr lang="en-GB" b="0" i="0" dirty="0">
                <a:effectLst/>
                <a:latin typeface="Calibri"/>
                <a:ea typeface="Calibri"/>
                <a:cs typeface="Calibri"/>
              </a:rPr>
              <a:t>Modeli, kot je Albergo </a:t>
            </a:r>
            <a:r>
              <a:rPr lang="en-GB" b="0" i="0" dirty="0" err="1">
                <a:effectLst/>
                <a:latin typeface="Calibri"/>
                <a:ea typeface="Calibri"/>
                <a:cs typeface="Calibri"/>
              </a:rPr>
              <a:t>Diffuso</a:t>
            </a:r>
            <a:r>
              <a:rPr lang="en-GB" b="0" i="0" dirty="0">
                <a:effectLst/>
                <a:latin typeface="Calibri"/>
                <a:ea typeface="Calibri"/>
                <a:cs typeface="Calibri"/>
              </a:rPr>
              <a:t>, kjer so nastanitve razporejene po obstoječih stavbah v vasi, omogočajo revitalizacijo neizkoriščenih prostorov brez potrebe po novogradnji, hkrati pa ohranjajo arhitekturno dediščino in spodbujajo močan občutek pripadnosti kraju.</a:t>
            </a:r>
          </a:p>
        </p:txBody>
      </p:sp>
      <p:sp>
        <p:nvSpPr>
          <p:cNvPr id="11" name="Slide Number Placeholder 5">
            <a:extLst>
              <a:ext uri="{FF2B5EF4-FFF2-40B4-BE49-F238E27FC236}">
                <a16:creationId xmlns:a16="http://schemas.microsoft.com/office/drawing/2014/main" id="{62C2724A-436D-1577-2885-21DD64A7C9E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29</a:t>
            </a:fld>
            <a:endParaRPr lang="fr-CA" sz="1200" dirty="0"/>
          </a:p>
        </p:txBody>
      </p:sp>
      <p:sp>
        <p:nvSpPr>
          <p:cNvPr id="8" name="Freeform 7">
            <a:extLst>
              <a:ext uri="{FF2B5EF4-FFF2-40B4-BE49-F238E27FC236}">
                <a16:creationId xmlns:a16="http://schemas.microsoft.com/office/drawing/2014/main" id="{79B99204-3F7E-6F6B-D57B-414AF760A783}"/>
              </a:ext>
            </a:extLst>
          </p:cNvPr>
          <p:cNvSpPr/>
          <p:nvPr/>
        </p:nvSpPr>
        <p:spPr>
          <a:xfrm rot="5400000">
            <a:off x="475136" y="2650494"/>
            <a:ext cx="3167125" cy="4117398"/>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2"/>
            <a:srcRect/>
            <a:stretch>
              <a:fillRect l="-12365" r="-12365"/>
            </a:stretch>
          </a:blipFill>
        </p:spPr>
        <p:txBody>
          <a:bodyPr wrap="square" lIns="0" tIns="0" rIns="0" bIns="0" rtlCol="0">
            <a:noAutofit/>
          </a:bodyPr>
          <a:lstStyle/>
          <a:p>
            <a:endParaRPr dirty="0">
              <a:solidFill>
                <a:srgbClr val="459597"/>
              </a:solidFill>
            </a:endParaRPr>
          </a:p>
        </p:txBody>
      </p:sp>
      <p:pic>
        <p:nvPicPr>
          <p:cNvPr id="13" name="Picture 12">
            <a:extLst>
              <a:ext uri="{FF2B5EF4-FFF2-40B4-BE49-F238E27FC236}">
                <a16:creationId xmlns:a16="http://schemas.microsoft.com/office/drawing/2014/main" id="{D9FB3EA6-2115-2064-FF33-8362386A1B81}"/>
              </a:ext>
            </a:extLst>
          </p:cNvPr>
          <p:cNvPicPr>
            <a:picLocks noChangeAspect="1"/>
          </p:cNvPicPr>
          <p:nvPr/>
        </p:nvPicPr>
        <p:blipFill>
          <a:blip r:embed="rId3">
            <a:biLevel thresh="50000"/>
            <a:alphaModFix amt="58000"/>
            <a:extLst>
              <a:ext uri="{28A0092B-C50C-407E-A947-70E740481C1C}">
                <a14:useLocalDpi xmlns:a14="http://schemas.microsoft.com/office/drawing/2010/main" val="0"/>
              </a:ext>
            </a:extLst>
          </a:blip>
          <a:srcRect l="53155" t="-1" r="5047" b="49903"/>
          <a:stretch/>
        </p:blipFill>
        <p:spPr>
          <a:xfrm>
            <a:off x="-773142" y="4467875"/>
            <a:ext cx="3580276" cy="2659133"/>
          </a:xfrm>
          <a:prstGeom prst="rect">
            <a:avLst/>
          </a:prstGeom>
        </p:spPr>
      </p:pic>
    </p:spTree>
    <p:extLst>
      <p:ext uri="{BB962C8B-B14F-4D97-AF65-F5344CB8AC3E}">
        <p14:creationId xmlns:p14="http://schemas.microsoft.com/office/powerpoint/2010/main" val="26058546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535EBF-5907-1F5D-A29A-4553FF9A441F}"/>
              </a:ext>
            </a:extLst>
          </p:cNvPr>
          <p:cNvSpPr>
            <a:spLocks noGrp="1"/>
          </p:cNvSpPr>
          <p:nvPr>
            <p:ph type="body" sz="quarter" idx="18"/>
          </p:nvPr>
        </p:nvSpPr>
        <p:spPr>
          <a:prstGeom prst="rect">
            <a:avLst/>
          </a:prstGeom>
        </p:spPr>
        <p:txBody>
          <a:bodyPr lIns="91440" tIns="45720" rIns="91440" bIns="45720" anchor="t">
            <a:noAutofit/>
          </a:bodyPr>
          <a:lstStyle/>
          <a:p>
            <a:r>
              <a:rPr lang="it-IT" b="1" dirty="0">
                <a:latin typeface="Calibri"/>
                <a:ea typeface="Calibri"/>
                <a:cs typeface="Calibri"/>
              </a:rPr>
              <a:t>Modul 3 </a:t>
            </a:r>
          </a:p>
          <a:p>
            <a:endParaRPr lang="it-IT" dirty="0">
              <a:latin typeface="Calibri"/>
              <a:ea typeface="Calibri"/>
              <a:cs typeface="Calibri"/>
            </a:endParaRPr>
          </a:p>
          <a:p>
            <a:r>
              <a:rPr lang="it-IT" dirty="0" err="1">
                <a:latin typeface="Calibri"/>
                <a:ea typeface="Calibri"/>
                <a:cs typeface="Calibri"/>
              </a:rPr>
              <a:t>Pregled </a:t>
            </a:r>
            <a:r>
              <a:rPr lang="it-IT" dirty="0">
                <a:latin typeface="Calibri"/>
                <a:ea typeface="Calibri"/>
                <a:cs typeface="Calibri"/>
              </a:rPr>
              <a:t>in učni </a:t>
            </a:r>
            <a:r>
              <a:rPr lang="it-IT" dirty="0" err="1">
                <a:latin typeface="Calibri"/>
                <a:ea typeface="Calibri"/>
                <a:cs typeface="Calibri"/>
              </a:rPr>
              <a:t>cilji</a:t>
            </a:r>
            <a:r>
              <a:rPr lang="it-IT" dirty="0">
                <a:latin typeface="Calibri"/>
                <a:ea typeface="Calibri"/>
                <a:cs typeface="Calibri"/>
              </a:rPr>
              <a:t> </a:t>
            </a:r>
            <a:endParaRPr lang="it-IT" dirty="0"/>
          </a:p>
        </p:txBody>
      </p:sp>
      <p:sp>
        <p:nvSpPr>
          <p:cNvPr id="3" name="Text Placeholder 2">
            <a:extLst>
              <a:ext uri="{FF2B5EF4-FFF2-40B4-BE49-F238E27FC236}">
                <a16:creationId xmlns:a16="http://schemas.microsoft.com/office/drawing/2014/main" id="{F90966E1-4BE9-9608-4EF8-2C09E54A2ABB}"/>
              </a:ext>
            </a:extLst>
          </p:cNvPr>
          <p:cNvSpPr>
            <a:spLocks noGrp="1"/>
          </p:cNvSpPr>
          <p:nvPr>
            <p:ph type="body" sz="quarter" idx="19"/>
          </p:nvPr>
        </p:nvSpPr>
        <p:spPr>
          <a:prstGeom prst="rect">
            <a:avLst/>
          </a:prstGeom>
        </p:spPr>
        <p:txBody>
          <a:bodyPr/>
          <a:lstStyle/>
          <a:p>
            <a:r>
              <a:rPr lang="en-GB"/>
              <a:t>01</a:t>
            </a:r>
          </a:p>
        </p:txBody>
      </p:sp>
      <p:sp>
        <p:nvSpPr>
          <p:cNvPr id="4" name="Text Placeholder 3">
            <a:extLst>
              <a:ext uri="{FF2B5EF4-FFF2-40B4-BE49-F238E27FC236}">
                <a16:creationId xmlns:a16="http://schemas.microsoft.com/office/drawing/2014/main" id="{3228CF36-F8A3-C3AF-72DA-5994C9031C30}"/>
              </a:ext>
            </a:extLst>
          </p:cNvPr>
          <p:cNvSpPr>
            <a:spLocks noGrp="1"/>
          </p:cNvSpPr>
          <p:nvPr>
            <p:ph type="body" sz="quarter" idx="20"/>
          </p:nvPr>
        </p:nvSpPr>
        <p:spPr>
          <a:prstGeom prst="rect">
            <a:avLst/>
          </a:prstGeom>
        </p:spPr>
        <p:txBody>
          <a:bodyPr lIns="91440" tIns="45720" rIns="91440" bIns="45720" anchor="t">
            <a:noAutofit/>
          </a:bodyPr>
          <a:lstStyle/>
          <a:p>
            <a:pPr marL="0" indent="0" defTabSz="914400" rtl="0" eaLnBrk="1" latinLnBrk="0" hangingPunct="1">
              <a:lnSpc>
                <a:spcPts val="1220"/>
              </a:lnSpc>
              <a:spcBef>
                <a:spcPts val="0"/>
              </a:spcBef>
              <a:buFont typeface="Arial" panose="020B0604020202020204" pitchFamily="34" charset="0"/>
              <a:buNone/>
            </a:pPr>
            <a:r>
              <a:rPr lang="en-GB" dirty="0">
                <a:latin typeface="Calibri"/>
                <a:ea typeface="Open Sans"/>
                <a:cs typeface="Calibri"/>
              </a:rPr>
              <a:t>Stran 4</a:t>
            </a:r>
            <a:endParaRPr lang="en-GB" dirty="0"/>
          </a:p>
        </p:txBody>
      </p:sp>
      <p:sp>
        <p:nvSpPr>
          <p:cNvPr id="8" name="Text Placeholder 7">
            <a:extLst>
              <a:ext uri="{FF2B5EF4-FFF2-40B4-BE49-F238E27FC236}">
                <a16:creationId xmlns:a16="http://schemas.microsoft.com/office/drawing/2014/main" id="{23346766-027B-D62A-9519-FEA6765EB159}"/>
              </a:ext>
            </a:extLst>
          </p:cNvPr>
          <p:cNvSpPr>
            <a:spLocks noGrp="1"/>
          </p:cNvSpPr>
          <p:nvPr>
            <p:ph type="body" sz="quarter" idx="66"/>
          </p:nvPr>
        </p:nvSpPr>
        <p:spPr>
          <a:prstGeom prst="rect">
            <a:avLst/>
          </a:prstGeom>
        </p:spPr>
        <p:txBody>
          <a:bodyPr lIns="91440" tIns="45720" rIns="91440" bIns="45720" anchor="ctr">
            <a:noAutofit/>
          </a:bodyPr>
          <a:lstStyle/>
          <a:p>
            <a:r>
              <a:rPr lang="en-GB" dirty="0">
                <a:latin typeface="Calibri"/>
                <a:ea typeface="Calibri"/>
                <a:cs typeface="Calibri"/>
              </a:rPr>
              <a:t>Avtor fotografije: </a:t>
            </a:r>
            <a:r>
              <a:rPr lang="en-GB" dirty="0" err="1">
                <a:latin typeface="Calibri"/>
                <a:ea typeface="Calibri"/>
                <a:cs typeface="Calibri"/>
              </a:rPr>
              <a:t>Daunia Avventura</a:t>
            </a:r>
            <a:r>
              <a:rPr lang="en-GB" dirty="0">
                <a:latin typeface="Calibri"/>
                <a:ea typeface="Calibri"/>
                <a:cs typeface="Calibri"/>
              </a:rPr>
              <a:t>, </a:t>
            </a:r>
            <a:r>
              <a:rPr lang="en-GB" dirty="0" err="1">
                <a:latin typeface="Calibri"/>
                <a:ea typeface="Calibri"/>
                <a:cs typeface="Calibri"/>
              </a:rPr>
              <a:t>Biccari</a:t>
            </a:r>
            <a:endParaRPr lang="it-IT" dirty="0" err="1"/>
          </a:p>
        </p:txBody>
      </p:sp>
      <p:sp>
        <p:nvSpPr>
          <p:cNvPr id="9" name="Text Placeholder 8">
            <a:extLst>
              <a:ext uri="{FF2B5EF4-FFF2-40B4-BE49-F238E27FC236}">
                <a16:creationId xmlns:a16="http://schemas.microsoft.com/office/drawing/2014/main" id="{C9D4329C-9EF4-F127-2FDA-A1827A5B7F0E}"/>
              </a:ext>
            </a:extLst>
          </p:cNvPr>
          <p:cNvSpPr>
            <a:spLocks noGrp="1"/>
          </p:cNvSpPr>
          <p:nvPr>
            <p:ph type="body" sz="quarter" idx="86"/>
          </p:nvPr>
        </p:nvSpPr>
        <p:spPr>
          <a:prstGeom prst="rect">
            <a:avLst/>
          </a:prstGeom>
        </p:spPr>
        <p:txBody>
          <a:bodyPr lIns="91440" tIns="45720" rIns="91440" bIns="45720" anchor="t">
            <a:noAutofit/>
          </a:bodyPr>
          <a:lstStyle/>
          <a:p>
            <a:r>
              <a:rPr lang="it-IT" b="1" dirty="0">
                <a:latin typeface="Calibri"/>
                <a:ea typeface="Calibri"/>
                <a:cs typeface="Calibri"/>
              </a:rPr>
              <a:t>Poglavje 3 </a:t>
            </a:r>
          </a:p>
          <a:p>
            <a:endParaRPr lang="it-IT" dirty="0">
              <a:latin typeface="Calibri"/>
              <a:ea typeface="Calibri"/>
              <a:cs typeface="Calibri"/>
            </a:endParaRPr>
          </a:p>
          <a:p>
            <a:r>
              <a:rPr lang="en-US" dirty="0">
                <a:latin typeface="Calibri"/>
                <a:ea typeface="Calibri"/>
                <a:cs typeface="Calibri"/>
              </a:rPr>
              <a:t>Pravilno dimenzionirani obiski, ki vplivajo na lokalno okolje</a:t>
            </a:r>
          </a:p>
          <a:p>
            <a:endParaRPr lang="it-IT" dirty="0">
              <a:ea typeface="Calibri"/>
            </a:endParaRPr>
          </a:p>
        </p:txBody>
      </p:sp>
      <p:sp>
        <p:nvSpPr>
          <p:cNvPr id="10" name="Text Placeholder 9">
            <a:extLst>
              <a:ext uri="{FF2B5EF4-FFF2-40B4-BE49-F238E27FC236}">
                <a16:creationId xmlns:a16="http://schemas.microsoft.com/office/drawing/2014/main" id="{40883007-CBC2-5CDB-78BC-C6E1514892E0}"/>
              </a:ext>
            </a:extLst>
          </p:cNvPr>
          <p:cNvSpPr>
            <a:spLocks noGrp="1"/>
          </p:cNvSpPr>
          <p:nvPr>
            <p:ph type="body" sz="quarter" idx="87"/>
          </p:nvPr>
        </p:nvSpPr>
        <p:spPr>
          <a:prstGeom prst="rect">
            <a:avLst/>
          </a:prstGeom>
        </p:spPr>
        <p:txBody>
          <a:bodyPr/>
          <a:lstStyle/>
          <a:p>
            <a:r>
              <a:rPr lang="en-GB"/>
              <a:t>02</a:t>
            </a:r>
          </a:p>
        </p:txBody>
      </p:sp>
      <p:sp>
        <p:nvSpPr>
          <p:cNvPr id="11" name="Text Placeholder 10">
            <a:extLst>
              <a:ext uri="{FF2B5EF4-FFF2-40B4-BE49-F238E27FC236}">
                <a16:creationId xmlns:a16="http://schemas.microsoft.com/office/drawing/2014/main" id="{342C4B37-D47B-4822-F467-9DCC88A0FA09}"/>
              </a:ext>
            </a:extLst>
          </p:cNvPr>
          <p:cNvSpPr>
            <a:spLocks noGrp="1"/>
          </p:cNvSpPr>
          <p:nvPr>
            <p:ph type="body" sz="quarter" idx="88"/>
          </p:nvPr>
        </p:nvSpPr>
        <p:spPr>
          <a:prstGeom prst="rect">
            <a:avLst/>
          </a:prstGeom>
        </p:spPr>
        <p:txBody>
          <a:bodyPr lIns="91440" tIns="45720" rIns="91440" bIns="45720" anchor="t">
            <a:noAutofit/>
          </a:bodyPr>
          <a:lstStyle/>
          <a:p>
            <a:r>
              <a:rPr lang="en-GB" dirty="0">
                <a:latin typeface="Calibri"/>
                <a:ea typeface="Open Sans"/>
                <a:cs typeface="Calibri"/>
              </a:rPr>
              <a:t>Stran 5</a:t>
            </a:r>
            <a:endParaRPr lang="en-GB" dirty="0"/>
          </a:p>
          <a:p>
            <a:pPr marL="0" indent="0" defTabSz="914400" rtl="0" eaLnBrk="1" latinLnBrk="0" hangingPunct="1">
              <a:lnSpc>
                <a:spcPts val="1220"/>
              </a:lnSpc>
              <a:spcBef>
                <a:spcPts val="0"/>
              </a:spcBef>
              <a:buFont typeface="Arial" panose="020B0604020202020204" pitchFamily="34" charset="0"/>
              <a:buNone/>
            </a:pPr>
            <a:endParaRPr lang="en-GB" dirty="0"/>
          </a:p>
        </p:txBody>
      </p:sp>
      <p:sp>
        <p:nvSpPr>
          <p:cNvPr id="12" name="Text Placeholder 11">
            <a:extLst>
              <a:ext uri="{FF2B5EF4-FFF2-40B4-BE49-F238E27FC236}">
                <a16:creationId xmlns:a16="http://schemas.microsoft.com/office/drawing/2014/main" id="{35A2D442-1024-77DF-889C-2E58FD97AC54}"/>
              </a:ext>
            </a:extLst>
          </p:cNvPr>
          <p:cNvSpPr>
            <a:spLocks noGrp="1"/>
          </p:cNvSpPr>
          <p:nvPr>
            <p:ph type="body" sz="quarter" idx="90"/>
          </p:nvPr>
        </p:nvSpPr>
        <p:spPr>
          <a:prstGeom prst="rect">
            <a:avLst/>
          </a:prstGeom>
        </p:spPr>
        <p:txBody>
          <a:bodyPr lIns="91440" tIns="45720" rIns="91440" bIns="45720" anchor="t">
            <a:noAutofit/>
          </a:bodyPr>
          <a:lstStyle/>
          <a:p>
            <a:r>
              <a:rPr lang="en-GB" dirty="0">
                <a:latin typeface="Calibri"/>
                <a:ea typeface="Calibri"/>
                <a:cs typeface="Calibri"/>
              </a:rPr>
              <a:t>Dodatni viri s praktičnimi vajami in dodatnim branjem</a:t>
            </a:r>
            <a:endParaRPr lang="it-IT" dirty="0"/>
          </a:p>
        </p:txBody>
      </p:sp>
      <p:sp>
        <p:nvSpPr>
          <p:cNvPr id="13" name="Text Placeholder 12">
            <a:extLst>
              <a:ext uri="{FF2B5EF4-FFF2-40B4-BE49-F238E27FC236}">
                <a16:creationId xmlns:a16="http://schemas.microsoft.com/office/drawing/2014/main" id="{E4DD4660-4F75-2CA5-0BA4-ACE113B1C7A1}"/>
              </a:ext>
            </a:extLst>
          </p:cNvPr>
          <p:cNvSpPr>
            <a:spLocks noGrp="1"/>
          </p:cNvSpPr>
          <p:nvPr>
            <p:ph type="body" sz="quarter" idx="91"/>
          </p:nvPr>
        </p:nvSpPr>
        <p:spPr>
          <a:prstGeom prst="rect">
            <a:avLst/>
          </a:prstGeom>
        </p:spPr>
        <p:txBody>
          <a:bodyPr/>
          <a:lstStyle/>
          <a:p>
            <a:r>
              <a:rPr lang="en-GB"/>
              <a:t>03</a:t>
            </a:r>
          </a:p>
        </p:txBody>
      </p:sp>
      <p:sp>
        <p:nvSpPr>
          <p:cNvPr id="14" name="Text Placeholder 13">
            <a:extLst>
              <a:ext uri="{FF2B5EF4-FFF2-40B4-BE49-F238E27FC236}">
                <a16:creationId xmlns:a16="http://schemas.microsoft.com/office/drawing/2014/main" id="{C057808D-C04E-D7E0-A581-84376C66FCBF}"/>
              </a:ext>
            </a:extLst>
          </p:cNvPr>
          <p:cNvSpPr>
            <a:spLocks noGrp="1"/>
          </p:cNvSpPr>
          <p:nvPr>
            <p:ph type="body" sz="quarter" idx="92"/>
          </p:nvPr>
        </p:nvSpPr>
        <p:spPr>
          <a:prstGeom prst="rect">
            <a:avLst/>
          </a:prstGeom>
        </p:spPr>
        <p:txBody>
          <a:bodyPr lIns="91440" tIns="45720" rIns="91440" bIns="45720" anchor="t">
            <a:noAutofit/>
          </a:bodyPr>
          <a:lstStyle/>
          <a:p>
            <a:r>
              <a:rPr lang="en-GB" dirty="0">
                <a:latin typeface="Calibri"/>
                <a:ea typeface="Open Sans"/>
                <a:cs typeface="Calibri"/>
              </a:rPr>
              <a:t>Stran 21</a:t>
            </a:r>
            <a:endParaRPr lang="en-GB" dirty="0"/>
          </a:p>
        </p:txBody>
      </p:sp>
      <p:sp>
        <p:nvSpPr>
          <p:cNvPr id="16" name="Text Placeholder 15">
            <a:extLst>
              <a:ext uri="{FF2B5EF4-FFF2-40B4-BE49-F238E27FC236}">
                <a16:creationId xmlns:a16="http://schemas.microsoft.com/office/drawing/2014/main" id="{79B1E2F9-EB0F-6D33-9100-0BCA85272062}"/>
              </a:ext>
            </a:extLst>
          </p:cNvPr>
          <p:cNvSpPr>
            <a:spLocks noGrp="1"/>
          </p:cNvSpPr>
          <p:nvPr>
            <p:ph type="body" sz="quarter" idx="93"/>
          </p:nvPr>
        </p:nvSpPr>
        <p:spPr>
          <a:prstGeom prst="rect">
            <a:avLst/>
          </a:prstGeom>
        </p:spPr>
        <p:txBody>
          <a:bodyPr lIns="91440" tIns="45720" rIns="91440" bIns="45720" anchor="ctr">
            <a:noAutofit/>
          </a:bodyPr>
          <a:lstStyle/>
          <a:p>
            <a:r>
              <a:rPr lang="en-GB" dirty="0">
                <a:latin typeface="Calibri"/>
                <a:ea typeface="Calibri"/>
                <a:cs typeface="Calibri"/>
              </a:rPr>
              <a:t>Avtor fotografije: </a:t>
            </a:r>
            <a:r>
              <a:rPr lang="en-GB" dirty="0" err="1">
                <a:latin typeface="Calibri"/>
                <a:ea typeface="Calibri"/>
                <a:cs typeface="Calibri"/>
              </a:rPr>
              <a:t>Daunia Avventura</a:t>
            </a:r>
            <a:r>
              <a:rPr lang="en-GB" dirty="0">
                <a:latin typeface="Calibri"/>
                <a:ea typeface="Calibri"/>
                <a:cs typeface="Calibri"/>
              </a:rPr>
              <a:t>, </a:t>
            </a:r>
            <a:r>
              <a:rPr lang="en-GB" dirty="0" err="1">
                <a:latin typeface="Calibri"/>
                <a:ea typeface="Calibri"/>
                <a:cs typeface="Calibri"/>
              </a:rPr>
              <a:t>Biccari</a:t>
            </a:r>
            <a:endParaRPr lang="it-IT" dirty="0" err="1"/>
          </a:p>
        </p:txBody>
      </p:sp>
      <p:sp>
        <p:nvSpPr>
          <p:cNvPr id="17" name="Text Placeholder 16">
            <a:extLst>
              <a:ext uri="{FF2B5EF4-FFF2-40B4-BE49-F238E27FC236}">
                <a16:creationId xmlns:a16="http://schemas.microsoft.com/office/drawing/2014/main" id="{5CAC9B68-B71F-1D8D-18BA-7B26BCD17BA2}"/>
              </a:ext>
            </a:extLst>
          </p:cNvPr>
          <p:cNvSpPr>
            <a:spLocks noGrp="1"/>
          </p:cNvSpPr>
          <p:nvPr>
            <p:ph type="body" sz="quarter" idx="98"/>
          </p:nvPr>
        </p:nvSpPr>
        <p:spPr>
          <a:prstGeom prst="rect">
            <a:avLst/>
          </a:prstGeom>
        </p:spPr>
        <p:txBody>
          <a:bodyPr/>
          <a:lstStyle/>
          <a:p>
            <a:r>
              <a:rPr lang="en-GB" dirty="0">
                <a:latin typeface="Calibri"/>
                <a:ea typeface="Calibri"/>
                <a:cs typeface="Calibri"/>
              </a:rPr>
              <a:t>Avtor fotografije: </a:t>
            </a:r>
            <a:r>
              <a:rPr lang="en-GB" dirty="0" err="1">
                <a:latin typeface="Calibri"/>
                <a:ea typeface="Calibri"/>
                <a:cs typeface="Calibri"/>
              </a:rPr>
              <a:t>Daunia Avventura</a:t>
            </a:r>
            <a:r>
              <a:rPr lang="en-GB" dirty="0">
                <a:latin typeface="Calibri"/>
                <a:ea typeface="Calibri"/>
                <a:cs typeface="Calibri"/>
              </a:rPr>
              <a:t>, </a:t>
            </a:r>
            <a:r>
              <a:rPr lang="en-GB" dirty="0" err="1">
                <a:latin typeface="Calibri"/>
                <a:ea typeface="Calibri"/>
                <a:cs typeface="Calibri"/>
              </a:rPr>
              <a:t>Biccari</a:t>
            </a:r>
            <a:endParaRPr lang="en-GB" dirty="0">
              <a:ea typeface="Calibri"/>
            </a:endParaRPr>
          </a:p>
        </p:txBody>
      </p:sp>
      <p:pic>
        <p:nvPicPr>
          <p:cNvPr id="25" name="Segnaposto immagine 17" descr="Immagine che contiene aria aperta, nuvola, erba, paesaggio&#10;&#10;Il contenuto generato dall&amp;#39;IA potrebbe non essere corretto.">
            <a:extLst>
              <a:ext uri="{FF2B5EF4-FFF2-40B4-BE49-F238E27FC236}">
                <a16:creationId xmlns:a16="http://schemas.microsoft.com/office/drawing/2014/main" id="{0004DB53-1674-E0B3-8161-E7A69EA75513}"/>
              </a:ext>
            </a:extLst>
          </p:cNvPr>
          <p:cNvPicPr>
            <a:picLocks noGrp="1" noChangeAspect="1"/>
          </p:cNvPicPr>
          <p:nvPr>
            <p:ph type="pic" sz="quarter" idx="67"/>
          </p:nvPr>
        </p:nvPicPr>
        <p:blipFill>
          <a:blip r:embed="rId2"/>
          <a:srcRect l="3576" r="3576"/>
          <a:stretch/>
        </p:blipFill>
        <p:spPr>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p:spPr>
      </p:pic>
      <p:pic>
        <p:nvPicPr>
          <p:cNvPr id="28" name="Picture Placeholder 34" descr="A yellow door with flowers in front of a wooden building&#10;&#10;AI-generated content may be incorrect.">
            <a:extLst>
              <a:ext uri="{FF2B5EF4-FFF2-40B4-BE49-F238E27FC236}">
                <a16:creationId xmlns:a16="http://schemas.microsoft.com/office/drawing/2014/main" id="{925DF5D8-002F-46FB-5612-616CE07E8447}"/>
              </a:ext>
            </a:extLst>
          </p:cNvPr>
          <p:cNvPicPr>
            <a:picLocks noGrp="1" noChangeAspect="1"/>
          </p:cNvPicPr>
          <p:nvPr>
            <p:ph type="pic" sz="quarter" idx="85"/>
          </p:nvPr>
        </p:nvPicPr>
        <p:blipFill>
          <a:blip r:embed="rId3"/>
          <a:srcRect l="2382" r="2382"/>
          <a:stretch>
            <a:fillRect/>
          </a:stretch>
        </p:blipFill>
        <p:spPr/>
      </p:pic>
      <p:pic>
        <p:nvPicPr>
          <p:cNvPr id="29" name="Picture Placeholder 19" descr="A wooden stairs leading up to a tree house&#10;&#10;AI-generated content may be incorrect.">
            <a:extLst>
              <a:ext uri="{FF2B5EF4-FFF2-40B4-BE49-F238E27FC236}">
                <a16:creationId xmlns:a16="http://schemas.microsoft.com/office/drawing/2014/main" id="{53333CA1-EA11-927B-A511-14E84690719D}"/>
              </a:ext>
            </a:extLst>
          </p:cNvPr>
          <p:cNvPicPr>
            <a:picLocks noGrp="1" noChangeAspect="1"/>
          </p:cNvPicPr>
          <p:nvPr>
            <p:ph type="pic" sz="quarter" idx="89"/>
          </p:nvPr>
        </p:nvPicPr>
        <p:blipFill>
          <a:blip r:embed="rId4"/>
          <a:srcRect t="1451" b="1451"/>
          <a:stretch>
            <a:fillRect/>
          </a:stretch>
        </p:blipFill>
        <p:spPr/>
      </p:pic>
      <p:sp>
        <p:nvSpPr>
          <p:cNvPr id="32" name="Text Placeholder 16">
            <a:extLst>
              <a:ext uri="{FF2B5EF4-FFF2-40B4-BE49-F238E27FC236}">
                <a16:creationId xmlns:a16="http://schemas.microsoft.com/office/drawing/2014/main" id="{F3BC5389-9DC6-ADB9-748B-17BE006B794F}"/>
              </a:ext>
            </a:extLst>
          </p:cNvPr>
          <p:cNvSpPr txBox="1">
            <a:spLocks/>
          </p:cNvSpPr>
          <p:nvPr/>
        </p:nvSpPr>
        <p:spPr>
          <a:xfrm rot="16200000">
            <a:off x="8040727" y="2764577"/>
            <a:ext cx="6351996" cy="822843"/>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dirty="0"/>
              <a:t>VSEBINA</a:t>
            </a:r>
          </a:p>
        </p:txBody>
      </p:sp>
    </p:spTree>
    <p:extLst>
      <p:ext uri="{BB962C8B-B14F-4D97-AF65-F5344CB8AC3E}">
        <p14:creationId xmlns:p14="http://schemas.microsoft.com/office/powerpoint/2010/main" val="19519108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537401-92D0-FA72-3008-67370264C8B0}"/>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D2205D4-9EF0-67EA-E822-7E5D28275C3C}"/>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68EA08BC-B04C-2AB0-2B37-65738E585DA6}"/>
              </a:ext>
            </a:extLst>
          </p:cNvPr>
          <p:cNvSpPr>
            <a:spLocks noGrp="1"/>
          </p:cNvSpPr>
          <p:nvPr>
            <p:ph type="body" sz="quarter" idx="19"/>
          </p:nvPr>
        </p:nvSpPr>
        <p:spPr>
          <a:xfrm>
            <a:off x="423358" y="941779"/>
            <a:ext cx="1197303" cy="385564"/>
          </a:xfrm>
        </p:spPr>
        <p:txBody>
          <a:bodyPr/>
          <a:lstStyle/>
          <a:p>
            <a:r>
              <a:rPr lang="en-US" dirty="0"/>
              <a:t>04</a:t>
            </a:r>
          </a:p>
        </p:txBody>
      </p:sp>
      <p:sp>
        <p:nvSpPr>
          <p:cNvPr id="7" name="Text Placeholder 6">
            <a:extLst>
              <a:ext uri="{FF2B5EF4-FFF2-40B4-BE49-F238E27FC236}">
                <a16:creationId xmlns:a16="http://schemas.microsoft.com/office/drawing/2014/main" id="{41F0184D-7EBC-6F38-3338-4BEEB9645CB1}"/>
              </a:ext>
            </a:extLst>
          </p:cNvPr>
          <p:cNvSpPr>
            <a:spLocks noGrp="1"/>
          </p:cNvSpPr>
          <p:nvPr>
            <p:ph type="body" sz="quarter" idx="16"/>
          </p:nvPr>
        </p:nvSpPr>
        <p:spPr>
          <a:xfrm>
            <a:off x="4496296" y="925516"/>
            <a:ext cx="7185169" cy="803654"/>
          </a:xfrm>
          <a:prstGeom prst="rect">
            <a:avLst/>
          </a:prstGeom>
        </p:spPr>
        <p:txBody>
          <a:bodyPr/>
          <a:lstStyle/>
          <a:p>
            <a:pPr>
              <a:lnSpc>
                <a:spcPts val="2960"/>
              </a:lnSpc>
            </a:pPr>
            <a:r>
              <a:rPr lang="en-GB" dirty="0"/>
              <a:t>Gradnja za dolgoročno trajnost in koristi za skupnost</a:t>
            </a:r>
          </a:p>
          <a:p>
            <a:pPr>
              <a:lnSpc>
                <a:spcPts val="2960"/>
              </a:lnSpc>
            </a:pPr>
            <a:endParaRPr lang="en-GB" sz="2800" dirty="0"/>
          </a:p>
        </p:txBody>
      </p:sp>
      <p:sp>
        <p:nvSpPr>
          <p:cNvPr id="4" name="Text Placeholder 3">
            <a:extLst>
              <a:ext uri="{FF2B5EF4-FFF2-40B4-BE49-F238E27FC236}">
                <a16:creationId xmlns:a16="http://schemas.microsoft.com/office/drawing/2014/main" id="{748A2341-3EB2-8A01-BC2A-C9131D5F768A}"/>
              </a:ext>
            </a:extLst>
          </p:cNvPr>
          <p:cNvSpPr>
            <a:spLocks noGrp="1"/>
          </p:cNvSpPr>
          <p:nvPr>
            <p:ph type="body" sz="quarter" idx="21"/>
          </p:nvPr>
        </p:nvSpPr>
        <p:spPr>
          <a:xfrm>
            <a:off x="4496297" y="2279859"/>
            <a:ext cx="6801786" cy="3651665"/>
          </a:xfrm>
          <a:prstGeom prst="rect">
            <a:avLst/>
          </a:prstGeom>
        </p:spPr>
        <p:txBody>
          <a:bodyPr lIns="91440" tIns="45720" rIns="91440" bIns="45720" anchor="t"/>
          <a:lstStyle/>
          <a:p>
            <a:pPr>
              <a:lnSpc>
                <a:spcPts val="2340"/>
              </a:lnSpc>
            </a:pPr>
            <a:r>
              <a:rPr lang="en-GB" b="0" i="0" dirty="0">
                <a:effectLst/>
                <a:latin typeface="Calibri"/>
                <a:ea typeface="Calibri"/>
                <a:cs typeface="Calibri"/>
              </a:rPr>
              <a:t>Programi lastništva, </a:t>
            </a:r>
            <a:r>
              <a:rPr lang="en-GB" b="0" i="0" dirty="0" err="1">
                <a:effectLst/>
                <a:latin typeface="Calibri"/>
                <a:ea typeface="Calibri"/>
                <a:cs typeface="Calibri"/>
              </a:rPr>
              <a:t>usmerjeni v skupnost</a:t>
            </a:r>
            <a:r>
              <a:rPr lang="en-GB" b="0" i="0" dirty="0">
                <a:effectLst/>
                <a:latin typeface="Calibri"/>
                <a:ea typeface="Calibri"/>
                <a:cs typeface="Calibri"/>
              </a:rPr>
              <a:t>, kot so zadruge ali socialna podjetja, ponujajo dodatne poti za vključitev turizma v lokalno gospodarstvo. Ti modeli bolj pravično razdeljujejo koristi in zagotavljajo, da se odločitve o razvoju sprejemajo ob upoštevanju mnenja skupnosti in lokalnih vrednot. Podpirajo lahko tudi medgeneracijsko vključevanje v turizem, s čimer se znanje in prihodki ohranijo znotraj območja. Z združevanjem pravne ozaveščenosti z vključujočimi strukturami lastništva in upravljanja lahko nastanitvene dejavnosti postanejo del širšega ekosistema obnove – kot katalizatorji za ohranjanje kulture, socialne inovativnosti in gospodarske odpornosti.</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B2B459DE-6B09-B6DC-C585-D665300B2CE4}"/>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30</a:t>
            </a:fld>
            <a:endParaRPr lang="fr-CA" sz="1200" dirty="0"/>
          </a:p>
        </p:txBody>
      </p:sp>
      <p:pic>
        <p:nvPicPr>
          <p:cNvPr id="2" name="Picture 1">
            <a:extLst>
              <a:ext uri="{FF2B5EF4-FFF2-40B4-BE49-F238E27FC236}">
                <a16:creationId xmlns:a16="http://schemas.microsoft.com/office/drawing/2014/main" id="{8F356B61-9DEA-B5FD-96D5-8DECEE4C8478}"/>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658096" y="4306435"/>
            <a:ext cx="3580276" cy="2659133"/>
          </a:xfrm>
          <a:prstGeom prst="rect">
            <a:avLst/>
          </a:prstGeom>
        </p:spPr>
      </p:pic>
    </p:spTree>
    <p:extLst>
      <p:ext uri="{BB962C8B-B14F-4D97-AF65-F5344CB8AC3E}">
        <p14:creationId xmlns:p14="http://schemas.microsoft.com/office/powerpoint/2010/main" val="42463635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EFBB2-ECF1-3EAB-F402-85C92530B997}"/>
            </a:ext>
          </a:extLst>
        </p:cNvPr>
        <p:cNvGrpSpPr/>
        <p:nvPr/>
      </p:nvGrpSpPr>
      <p:grpSpPr>
        <a:xfrm>
          <a:off x="0" y="0"/>
          <a:ext cx="0" cy="0"/>
          <a:chOff x="0" y="0"/>
          <a:chExt cx="0" cy="0"/>
        </a:xfrm>
      </p:grpSpPr>
      <p:sp>
        <p:nvSpPr>
          <p:cNvPr id="22" name="Slide Number Placeholder 5">
            <a:extLst>
              <a:ext uri="{FF2B5EF4-FFF2-40B4-BE49-F238E27FC236}">
                <a16:creationId xmlns:a16="http://schemas.microsoft.com/office/drawing/2014/main" id="{D6EE1128-0266-0551-47BE-8DDF96E3EAC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31</a:t>
            </a:fld>
            <a:endParaRPr lang="fr-CA" sz="1200" dirty="0"/>
          </a:p>
        </p:txBody>
      </p:sp>
      <p:pic>
        <p:nvPicPr>
          <p:cNvPr id="16" name="Picture 15">
            <a:extLst>
              <a:ext uri="{FF2B5EF4-FFF2-40B4-BE49-F238E27FC236}">
                <a16:creationId xmlns:a16="http://schemas.microsoft.com/office/drawing/2014/main" id="{FD78DBAC-0071-65E8-7645-2C5D31E48446}"/>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8340702" y="-310083"/>
            <a:ext cx="3580276" cy="2659133"/>
          </a:xfrm>
          <a:prstGeom prst="rect">
            <a:avLst/>
          </a:prstGeom>
        </p:spPr>
      </p:pic>
      <p:sp>
        <p:nvSpPr>
          <p:cNvPr id="4" name="Text Placeholder 3">
            <a:extLst>
              <a:ext uri="{FF2B5EF4-FFF2-40B4-BE49-F238E27FC236}">
                <a16:creationId xmlns:a16="http://schemas.microsoft.com/office/drawing/2014/main" id="{421A8E36-42C8-FC2E-6AAD-542E11922A98}"/>
              </a:ext>
            </a:extLst>
          </p:cNvPr>
          <p:cNvSpPr txBox="1">
            <a:spLocks/>
          </p:cNvSpPr>
          <p:nvPr/>
        </p:nvSpPr>
        <p:spPr>
          <a:xfrm>
            <a:off x="549434" y="617657"/>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Osnovna vsebina</a:t>
            </a:r>
          </a:p>
          <a:p>
            <a:pPr>
              <a:lnSpc>
                <a:spcPts val="3720"/>
              </a:lnSpc>
            </a:pPr>
            <a:endParaRPr lang="en-US" dirty="0"/>
          </a:p>
        </p:txBody>
      </p:sp>
      <p:cxnSp>
        <p:nvCxnSpPr>
          <p:cNvPr id="5" name="Straight Connector 4">
            <a:extLst>
              <a:ext uri="{FF2B5EF4-FFF2-40B4-BE49-F238E27FC236}">
                <a16:creationId xmlns:a16="http://schemas.microsoft.com/office/drawing/2014/main" id="{A189583A-DEA2-F8D1-6121-70DFE146E684}"/>
              </a:ext>
            </a:extLst>
          </p:cNvPr>
          <p:cNvCxnSpPr>
            <a:cxnSpLocks/>
          </p:cNvCxnSpPr>
          <p:nvPr/>
        </p:nvCxnSpPr>
        <p:spPr>
          <a:xfrm>
            <a:off x="0" y="1198353"/>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8" name="Text Placeholder 5">
            <a:extLst>
              <a:ext uri="{FF2B5EF4-FFF2-40B4-BE49-F238E27FC236}">
                <a16:creationId xmlns:a16="http://schemas.microsoft.com/office/drawing/2014/main" id="{91B16BA8-B0A7-2B30-CB74-DF8E126741A7}"/>
              </a:ext>
            </a:extLst>
          </p:cNvPr>
          <p:cNvSpPr txBox="1">
            <a:spLocks/>
          </p:cNvSpPr>
          <p:nvPr/>
        </p:nvSpPr>
        <p:spPr>
          <a:xfrm>
            <a:off x="549434" y="1502488"/>
            <a:ext cx="7530854" cy="75480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Razumevanje pravnih okvirov za alternativne namestitve</a:t>
            </a:r>
          </a:p>
          <a:p>
            <a:pPr>
              <a:lnSpc>
                <a:spcPts val="2900"/>
              </a:lnSpc>
            </a:pPr>
            <a:endParaRPr lang="en-US" dirty="0"/>
          </a:p>
        </p:txBody>
      </p:sp>
      <p:sp>
        <p:nvSpPr>
          <p:cNvPr id="13" name="Text Placeholder 4">
            <a:extLst>
              <a:ext uri="{FF2B5EF4-FFF2-40B4-BE49-F238E27FC236}">
                <a16:creationId xmlns:a16="http://schemas.microsoft.com/office/drawing/2014/main" id="{BD857673-E4C9-C2D7-72CB-A026DA9D7D1A}"/>
              </a:ext>
            </a:extLst>
          </p:cNvPr>
          <p:cNvSpPr txBox="1">
            <a:spLocks/>
          </p:cNvSpPr>
          <p:nvPr/>
        </p:nvSpPr>
        <p:spPr>
          <a:xfrm>
            <a:off x="549432" y="2514692"/>
            <a:ext cx="11261757" cy="4086327"/>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00"/>
              </a:lnSpc>
            </a:pPr>
            <a:r>
              <a:rPr lang="it-IT" dirty="0" err="1"/>
              <a:t>Pred</a:t>
            </a:r>
            <a:r>
              <a:rPr lang="it-IT" dirty="0"/>
              <a:t> </a:t>
            </a:r>
            <a:r>
              <a:rPr lang="it-IT" dirty="0" err="1"/>
              <a:t>razvojem</a:t>
            </a:r>
            <a:r>
              <a:rPr lang="it-IT" dirty="0"/>
              <a:t> </a:t>
            </a:r>
            <a:r>
              <a:rPr lang="it-IT" dirty="0" err="1"/>
              <a:t>nastanitev</a:t>
            </a:r>
            <a:r>
              <a:rPr lang="it-IT" dirty="0"/>
              <a:t> na podeželju ali v okolju </a:t>
            </a:r>
            <a:r>
              <a:rPr lang="it-IT" dirty="0" err="1"/>
              <a:t>kulturne</a:t>
            </a:r>
            <a:r>
              <a:rPr lang="it-IT" dirty="0"/>
              <a:t> </a:t>
            </a:r>
            <a:r>
              <a:rPr lang="it-IT" dirty="0" err="1"/>
              <a:t>dediščine</a:t>
            </a:r>
            <a:r>
              <a:rPr lang="it-IT" dirty="0"/>
              <a:t> je </a:t>
            </a:r>
            <a:r>
              <a:rPr lang="it-IT" dirty="0" err="1"/>
              <a:t>bistveno</a:t>
            </a:r>
            <a:r>
              <a:rPr lang="it-IT" dirty="0"/>
              <a:t> </a:t>
            </a:r>
            <a:r>
              <a:rPr lang="it-IT" dirty="0" err="1"/>
              <a:t>razumeti</a:t>
            </a:r>
            <a:r>
              <a:rPr lang="it-IT" dirty="0"/>
              <a:t> nacionalne in </a:t>
            </a:r>
            <a:r>
              <a:rPr lang="it-IT" dirty="0" err="1"/>
              <a:t>lokalne</a:t>
            </a:r>
            <a:r>
              <a:rPr lang="it-IT" dirty="0"/>
              <a:t> </a:t>
            </a:r>
            <a:r>
              <a:rPr lang="it-IT" dirty="0" err="1"/>
              <a:t>predpise</a:t>
            </a:r>
            <a:r>
              <a:rPr lang="it-IT" dirty="0"/>
              <a:t>, </a:t>
            </a:r>
            <a:r>
              <a:rPr lang="it-IT" dirty="0" err="1"/>
              <a:t>ki</a:t>
            </a:r>
            <a:r>
              <a:rPr lang="it-IT" dirty="0"/>
              <a:t> </a:t>
            </a:r>
            <a:r>
              <a:rPr lang="it-IT" dirty="0" err="1"/>
              <a:t>urejajo</a:t>
            </a:r>
            <a:r>
              <a:rPr lang="it-IT" dirty="0"/>
              <a:t> rabo </a:t>
            </a:r>
            <a:r>
              <a:rPr lang="it-IT" dirty="0" err="1"/>
              <a:t>zemljišč</a:t>
            </a:r>
            <a:r>
              <a:rPr lang="it-IT" dirty="0"/>
              <a:t>, </a:t>
            </a:r>
            <a:r>
              <a:rPr lang="it-IT" dirty="0" err="1"/>
              <a:t>obnovo</a:t>
            </a:r>
            <a:r>
              <a:rPr lang="it-IT" dirty="0"/>
              <a:t> stavb, izdajo </a:t>
            </a:r>
            <a:r>
              <a:rPr lang="it-IT" dirty="0" err="1"/>
              <a:t>turističnih</a:t>
            </a:r>
            <a:r>
              <a:rPr lang="it-IT" dirty="0"/>
              <a:t> dovoljenj in </a:t>
            </a:r>
            <a:r>
              <a:rPr lang="it-IT" dirty="0" err="1"/>
              <a:t>varstvo</a:t>
            </a:r>
            <a:r>
              <a:rPr lang="it-IT" dirty="0"/>
              <a:t> </a:t>
            </a:r>
            <a:r>
              <a:rPr lang="it-IT" dirty="0" err="1"/>
              <a:t>okolja</a:t>
            </a:r>
            <a:r>
              <a:rPr lang="it-IT" dirty="0"/>
              <a:t>. V </a:t>
            </a:r>
            <a:r>
              <a:rPr lang="it-IT" dirty="0" err="1"/>
              <a:t>mnogih</a:t>
            </a:r>
            <a:r>
              <a:rPr lang="it-IT" dirty="0"/>
              <a:t> </a:t>
            </a:r>
            <a:r>
              <a:rPr lang="it-IT" dirty="0" err="1"/>
              <a:t>evropskih</a:t>
            </a:r>
            <a:r>
              <a:rPr lang="it-IT" dirty="0"/>
              <a:t> </a:t>
            </a:r>
            <a:r>
              <a:rPr lang="it-IT" dirty="0" err="1"/>
              <a:t>regijah</a:t>
            </a:r>
            <a:r>
              <a:rPr lang="it-IT" dirty="0"/>
              <a:t> so </a:t>
            </a:r>
            <a:r>
              <a:rPr lang="it-IT" dirty="0" err="1"/>
              <a:t>zgodovinske</a:t>
            </a:r>
            <a:r>
              <a:rPr lang="it-IT" dirty="0"/>
              <a:t> </a:t>
            </a:r>
            <a:r>
              <a:rPr lang="it-IT" dirty="0" err="1"/>
              <a:t>nepremičnine</a:t>
            </a:r>
            <a:r>
              <a:rPr lang="it-IT" dirty="0"/>
              <a:t> </a:t>
            </a:r>
            <a:r>
              <a:rPr lang="it-IT" dirty="0" err="1"/>
              <a:t>zaščitene</a:t>
            </a:r>
            <a:r>
              <a:rPr lang="it-IT" dirty="0"/>
              <a:t> z </a:t>
            </a:r>
            <a:r>
              <a:rPr lang="it-IT" dirty="0" err="1"/>
              <a:t>zakoni</a:t>
            </a:r>
            <a:r>
              <a:rPr lang="it-IT" dirty="0"/>
              <a:t> o kulturni </a:t>
            </a:r>
            <a:r>
              <a:rPr lang="it-IT" dirty="0" err="1"/>
              <a:t>dediščini</a:t>
            </a:r>
            <a:r>
              <a:rPr lang="it-IT" dirty="0"/>
              <a:t>, </a:t>
            </a:r>
            <a:r>
              <a:rPr lang="it-IT" dirty="0" err="1"/>
              <a:t>ki</a:t>
            </a:r>
            <a:r>
              <a:rPr lang="it-IT" dirty="0"/>
              <a:t> </a:t>
            </a:r>
            <a:r>
              <a:rPr lang="it-IT" dirty="0" err="1"/>
              <a:t>lahko</a:t>
            </a:r>
            <a:r>
              <a:rPr lang="it-IT" dirty="0"/>
              <a:t> </a:t>
            </a:r>
            <a:r>
              <a:rPr lang="it-IT" dirty="0" err="1"/>
              <a:t>omejujejo</a:t>
            </a:r>
            <a:r>
              <a:rPr lang="it-IT" dirty="0"/>
              <a:t> obseg </a:t>
            </a:r>
            <a:r>
              <a:rPr lang="it-IT" dirty="0" err="1"/>
              <a:t>strukturnih</a:t>
            </a:r>
            <a:r>
              <a:rPr lang="it-IT" dirty="0"/>
              <a:t> </a:t>
            </a:r>
            <a:r>
              <a:rPr lang="it-IT" dirty="0" err="1"/>
              <a:t>sprememb</a:t>
            </a:r>
            <a:r>
              <a:rPr lang="it-IT" dirty="0"/>
              <a:t> ali </a:t>
            </a:r>
            <a:r>
              <a:rPr lang="it-IT" dirty="0" err="1"/>
              <a:t>zahtevajo</a:t>
            </a:r>
            <a:r>
              <a:rPr lang="it-IT" dirty="0"/>
              <a:t> </a:t>
            </a:r>
            <a:r>
              <a:rPr lang="it-IT" dirty="0" err="1"/>
              <a:t>posebne</a:t>
            </a:r>
            <a:r>
              <a:rPr lang="it-IT" dirty="0"/>
              <a:t> tehnike </a:t>
            </a:r>
            <a:r>
              <a:rPr lang="it-IT" dirty="0" err="1"/>
              <a:t>obnove</a:t>
            </a:r>
            <a:r>
              <a:rPr lang="it-IT" dirty="0"/>
              <a:t>.</a:t>
            </a:r>
          </a:p>
          <a:p>
            <a:pPr>
              <a:lnSpc>
                <a:spcPts val="2300"/>
              </a:lnSpc>
            </a:pPr>
            <a:endParaRPr lang="it-IT" dirty="0"/>
          </a:p>
          <a:p>
            <a:pPr>
              <a:lnSpc>
                <a:spcPts val="2300"/>
              </a:lnSpc>
            </a:pPr>
            <a:r>
              <a:rPr lang="it-IT" err="1"/>
              <a:t>Predpisi</a:t>
            </a:r>
            <a:r>
              <a:rPr lang="it-IT" dirty="0"/>
              <a:t> o </a:t>
            </a:r>
            <a:r>
              <a:rPr lang="it-IT" dirty="0" err="1"/>
              <a:t>prostorskem</a:t>
            </a:r>
            <a:r>
              <a:rPr lang="it-IT" dirty="0"/>
              <a:t> </a:t>
            </a:r>
            <a:r>
              <a:rPr lang="it-IT" dirty="0" err="1"/>
              <a:t>načrtovanju</a:t>
            </a:r>
            <a:r>
              <a:rPr lang="it-IT" dirty="0"/>
              <a:t> </a:t>
            </a:r>
            <a:r>
              <a:rPr lang="it-IT" dirty="0" err="1"/>
              <a:t>lahko</a:t>
            </a:r>
            <a:r>
              <a:rPr lang="it-IT" dirty="0"/>
              <a:t> </a:t>
            </a:r>
            <a:r>
              <a:rPr lang="it-IT" dirty="0" err="1"/>
              <a:t>omejujejo</a:t>
            </a:r>
            <a:r>
              <a:rPr lang="it-IT" dirty="0"/>
              <a:t> </a:t>
            </a:r>
            <a:r>
              <a:rPr lang="it-IT" dirty="0" err="1"/>
              <a:t>tudi</a:t>
            </a:r>
            <a:r>
              <a:rPr lang="it-IT" dirty="0"/>
              <a:t> </a:t>
            </a:r>
            <a:r>
              <a:rPr lang="it-IT" dirty="0" err="1"/>
              <a:t>vrste</a:t>
            </a:r>
            <a:r>
              <a:rPr lang="it-IT" dirty="0"/>
              <a:t> </a:t>
            </a:r>
            <a:r>
              <a:rPr lang="it-IT" dirty="0" err="1"/>
              <a:t>gospodarskih</a:t>
            </a:r>
            <a:r>
              <a:rPr lang="it-IT" dirty="0"/>
              <a:t> </a:t>
            </a:r>
            <a:r>
              <a:rPr lang="it-IT" dirty="0" err="1"/>
              <a:t>dejavnosti</a:t>
            </a:r>
            <a:r>
              <a:rPr lang="it-IT" dirty="0"/>
              <a:t>, </a:t>
            </a:r>
            <a:r>
              <a:rPr lang="it-IT" dirty="0" err="1"/>
              <a:t>ki</a:t>
            </a:r>
            <a:r>
              <a:rPr lang="it-IT" dirty="0"/>
              <a:t> so </a:t>
            </a:r>
            <a:r>
              <a:rPr lang="it-IT" dirty="0" err="1"/>
              <a:t>dovoljene</a:t>
            </a:r>
            <a:r>
              <a:rPr lang="it-IT" dirty="0"/>
              <a:t> </a:t>
            </a:r>
            <a:r>
              <a:rPr lang="it-IT" dirty="0" err="1"/>
              <a:t>na</a:t>
            </a:r>
            <a:r>
              <a:rPr lang="it-IT" dirty="0"/>
              <a:t> </a:t>
            </a:r>
            <a:r>
              <a:rPr lang="it-IT" dirty="0" err="1"/>
              <a:t>določenih</a:t>
            </a:r>
            <a:r>
              <a:rPr lang="it-IT" dirty="0"/>
              <a:t> </a:t>
            </a:r>
            <a:r>
              <a:rPr lang="it-IT" dirty="0" err="1"/>
              <a:t>območjih</a:t>
            </a:r>
            <a:r>
              <a:rPr lang="it-IT" dirty="0"/>
              <a:t>, ali </a:t>
            </a:r>
            <a:r>
              <a:rPr lang="it-IT" dirty="0" err="1"/>
              <a:t>pa</a:t>
            </a:r>
            <a:r>
              <a:rPr lang="it-IT" dirty="0"/>
              <a:t> </a:t>
            </a:r>
            <a:r>
              <a:rPr lang="it-IT" dirty="0" err="1"/>
              <a:t>določajo</a:t>
            </a:r>
            <a:r>
              <a:rPr lang="it-IT" dirty="0"/>
              <a:t> </a:t>
            </a:r>
            <a:r>
              <a:rPr lang="it-IT" dirty="0" err="1"/>
              <a:t>omejitve</a:t>
            </a:r>
            <a:r>
              <a:rPr lang="it-IT" dirty="0"/>
              <a:t> </a:t>
            </a:r>
            <a:r>
              <a:rPr lang="it-IT" dirty="0" err="1"/>
              <a:t>gostote</a:t>
            </a:r>
            <a:r>
              <a:rPr lang="it-IT" dirty="0"/>
              <a:t> </a:t>
            </a:r>
            <a:r>
              <a:rPr lang="it-IT" dirty="0" err="1"/>
              <a:t>pozidave</a:t>
            </a:r>
            <a:r>
              <a:rPr lang="it-IT" dirty="0"/>
              <a:t>, da se </a:t>
            </a:r>
            <a:r>
              <a:rPr lang="it-IT" dirty="0" err="1"/>
              <a:t>prepreči</a:t>
            </a:r>
            <a:r>
              <a:rPr lang="it-IT" dirty="0"/>
              <a:t> </a:t>
            </a:r>
            <a:r>
              <a:rPr lang="it-IT" dirty="0" err="1"/>
              <a:t>prekomerna</a:t>
            </a:r>
            <a:r>
              <a:rPr lang="it-IT" dirty="0"/>
              <a:t> </a:t>
            </a:r>
            <a:r>
              <a:rPr lang="it-IT" dirty="0" err="1"/>
              <a:t>pozidava</a:t>
            </a:r>
            <a:r>
              <a:rPr lang="it-IT" dirty="0"/>
              <a:t>. </a:t>
            </a:r>
            <a:r>
              <a:rPr lang="it-IT" dirty="0" err="1"/>
              <a:t>Znanje</a:t>
            </a:r>
            <a:r>
              <a:rPr lang="it-IT" dirty="0"/>
              <a:t> o </a:t>
            </a:r>
            <a:r>
              <a:rPr lang="it-IT" dirty="0" err="1"/>
              <a:t>tem</a:t>
            </a:r>
            <a:r>
              <a:rPr lang="it-IT" dirty="0"/>
              <a:t>, </a:t>
            </a:r>
            <a:r>
              <a:rPr lang="it-IT" dirty="0" err="1"/>
              <a:t>kako</a:t>
            </a:r>
            <a:r>
              <a:rPr lang="it-IT" dirty="0"/>
              <a:t> se </a:t>
            </a:r>
            <a:r>
              <a:rPr lang="it-IT" dirty="0" err="1"/>
              <a:t>znajti</a:t>
            </a:r>
            <a:r>
              <a:rPr lang="it-IT" dirty="0"/>
              <a:t> v </a:t>
            </a:r>
            <a:r>
              <a:rPr lang="it-IT" dirty="0" err="1"/>
              <a:t>teh</a:t>
            </a:r>
            <a:r>
              <a:rPr lang="it-IT" dirty="0"/>
              <a:t> </a:t>
            </a:r>
            <a:r>
              <a:rPr lang="it-IT" dirty="0" err="1"/>
              <a:t>okvirih</a:t>
            </a:r>
            <a:r>
              <a:rPr lang="it-IT" dirty="0"/>
              <a:t>, </a:t>
            </a:r>
            <a:r>
              <a:rPr lang="it-IT" dirty="0" err="1"/>
              <a:t>pomaga</a:t>
            </a:r>
            <a:r>
              <a:rPr lang="it-IT" dirty="0"/>
              <a:t> </a:t>
            </a:r>
            <a:r>
              <a:rPr lang="it-IT" dirty="0" err="1"/>
              <a:t>razvijalcem</a:t>
            </a:r>
            <a:r>
              <a:rPr lang="it-IT" dirty="0"/>
              <a:t> </a:t>
            </a:r>
            <a:r>
              <a:rPr lang="it-IT" dirty="0" err="1"/>
              <a:t>projektov</a:t>
            </a:r>
            <a:r>
              <a:rPr lang="it-IT" dirty="0"/>
              <a:t> </a:t>
            </a:r>
            <a:r>
              <a:rPr lang="it-IT" dirty="0" err="1"/>
              <a:t>zagotoviti</a:t>
            </a:r>
            <a:r>
              <a:rPr lang="it-IT" dirty="0"/>
              <a:t> </a:t>
            </a:r>
            <a:r>
              <a:rPr lang="it-IT" dirty="0" err="1"/>
              <a:t>skladnost</a:t>
            </a:r>
            <a:r>
              <a:rPr lang="it-IT" dirty="0"/>
              <a:t> z </a:t>
            </a:r>
            <a:r>
              <a:rPr lang="it-IT" dirty="0" err="1"/>
              <a:t>zakoni</a:t>
            </a:r>
            <a:r>
              <a:rPr lang="it-IT" dirty="0"/>
              <a:t>, </a:t>
            </a:r>
            <a:r>
              <a:rPr lang="it-IT" dirty="0" err="1"/>
              <a:t>zmanjšati</a:t>
            </a:r>
            <a:r>
              <a:rPr lang="it-IT" dirty="0"/>
              <a:t> </a:t>
            </a:r>
            <a:r>
              <a:rPr lang="it-IT" dirty="0" err="1"/>
              <a:t>zamude</a:t>
            </a:r>
            <a:r>
              <a:rPr lang="it-IT" dirty="0"/>
              <a:t> in dostopati do </a:t>
            </a:r>
            <a:r>
              <a:rPr lang="it-IT" dirty="0" err="1"/>
              <a:t>javnih</a:t>
            </a:r>
            <a:r>
              <a:rPr lang="it-IT" dirty="0"/>
              <a:t> </a:t>
            </a:r>
            <a:r>
              <a:rPr lang="it-IT" dirty="0" err="1"/>
              <a:t>spodbud</a:t>
            </a:r>
            <a:r>
              <a:rPr lang="it-IT" dirty="0"/>
              <a:t>, </a:t>
            </a:r>
            <a:r>
              <a:rPr lang="it-IT" dirty="0" err="1"/>
              <a:t>ki</a:t>
            </a:r>
            <a:r>
              <a:rPr lang="it-IT" dirty="0"/>
              <a:t> so </a:t>
            </a:r>
            <a:r>
              <a:rPr lang="it-IT" dirty="0" err="1"/>
              <a:t>lahko</a:t>
            </a:r>
            <a:r>
              <a:rPr lang="it-IT" dirty="0"/>
              <a:t> </a:t>
            </a:r>
            <a:r>
              <a:rPr lang="it-IT" dirty="0" err="1"/>
              <a:t>na</a:t>
            </a:r>
            <a:r>
              <a:rPr lang="it-IT" dirty="0"/>
              <a:t> </a:t>
            </a:r>
            <a:r>
              <a:rPr lang="it-IT" dirty="0" err="1"/>
              <a:t>voljo</a:t>
            </a:r>
            <a:r>
              <a:rPr lang="it-IT" dirty="0"/>
              <a:t> za </a:t>
            </a:r>
            <a:r>
              <a:rPr lang="it-IT" dirty="0" err="1"/>
              <a:t>trajnostno</a:t>
            </a:r>
            <a:r>
              <a:rPr lang="it-IT" dirty="0"/>
              <a:t> ali </a:t>
            </a:r>
            <a:r>
              <a:rPr lang="it-IT" dirty="0" err="1"/>
              <a:t>kulturno</a:t>
            </a:r>
            <a:r>
              <a:rPr lang="it-IT" dirty="0"/>
              <a:t> </a:t>
            </a:r>
            <a:r>
              <a:rPr lang="it-IT" dirty="0" err="1"/>
              <a:t>obnovo</a:t>
            </a:r>
            <a:r>
              <a:rPr lang="it-IT" dirty="0"/>
              <a:t>. </a:t>
            </a:r>
            <a:r>
              <a:rPr lang="it-IT" dirty="0" err="1"/>
              <a:t>Poznavanje</a:t>
            </a:r>
            <a:r>
              <a:rPr lang="it-IT" dirty="0"/>
              <a:t> </a:t>
            </a:r>
            <a:r>
              <a:rPr lang="it-IT" dirty="0" err="1"/>
              <a:t>regulativnih</a:t>
            </a:r>
            <a:r>
              <a:rPr lang="it-IT" dirty="0"/>
              <a:t> </a:t>
            </a:r>
            <a:r>
              <a:rPr lang="it-IT" dirty="0" err="1"/>
              <a:t>orodij</a:t>
            </a:r>
            <a:r>
              <a:rPr lang="it-IT" dirty="0"/>
              <a:t> </a:t>
            </a:r>
            <a:r>
              <a:rPr lang="it-IT" dirty="0" err="1"/>
              <a:t>tudi</a:t>
            </a:r>
            <a:r>
              <a:rPr lang="it-IT" dirty="0"/>
              <a:t> </a:t>
            </a:r>
            <a:r>
              <a:rPr lang="it-IT" dirty="0" err="1"/>
              <a:t>krepi</a:t>
            </a:r>
            <a:r>
              <a:rPr lang="it-IT" dirty="0"/>
              <a:t> </a:t>
            </a:r>
            <a:r>
              <a:rPr lang="it-IT" dirty="0" err="1"/>
              <a:t>dolgoročno</a:t>
            </a:r>
            <a:r>
              <a:rPr lang="it-IT" dirty="0"/>
              <a:t> </a:t>
            </a:r>
            <a:r>
              <a:rPr lang="it-IT" dirty="0" err="1"/>
              <a:t>načrtovanje</a:t>
            </a:r>
            <a:r>
              <a:rPr lang="it-IT" dirty="0"/>
              <a:t> in </a:t>
            </a:r>
            <a:r>
              <a:rPr lang="it-IT" dirty="0" err="1"/>
              <a:t>preprečuje</a:t>
            </a:r>
            <a:r>
              <a:rPr lang="it-IT" dirty="0"/>
              <a:t> draga </a:t>
            </a:r>
            <a:r>
              <a:rPr lang="it-IT" dirty="0" err="1"/>
              <a:t>naknadna</a:t>
            </a:r>
            <a:r>
              <a:rPr lang="it-IT" dirty="0"/>
              <a:t> </a:t>
            </a:r>
            <a:r>
              <a:rPr lang="it-IT" dirty="0" err="1"/>
              <a:t>prilagajanja</a:t>
            </a:r>
            <a:r>
              <a:rPr lang="it-IT" dirty="0"/>
              <a:t> ali </a:t>
            </a:r>
            <a:r>
              <a:rPr lang="it-IT" dirty="0" err="1"/>
              <a:t>pravne</a:t>
            </a:r>
            <a:r>
              <a:rPr lang="it-IT" dirty="0"/>
              <a:t> spore v </a:t>
            </a:r>
            <a:r>
              <a:rPr lang="it-IT" dirty="0" err="1"/>
              <a:t>poznejši</a:t>
            </a:r>
            <a:r>
              <a:rPr lang="it-IT" dirty="0"/>
              <a:t> </a:t>
            </a:r>
            <a:r>
              <a:rPr lang="it-IT" dirty="0" err="1"/>
              <a:t>fazi</a:t>
            </a:r>
            <a:r>
              <a:rPr lang="it-IT" dirty="0"/>
              <a:t> </a:t>
            </a:r>
            <a:r>
              <a:rPr lang="it-IT" dirty="0" err="1"/>
              <a:t>življenjskega</a:t>
            </a:r>
            <a:r>
              <a:rPr lang="it-IT" dirty="0"/>
              <a:t> cikla projekta.</a:t>
            </a:r>
          </a:p>
          <a:p>
            <a:pPr>
              <a:lnSpc>
                <a:spcPts val="2300"/>
              </a:lnSpc>
            </a:pPr>
            <a:r>
              <a:rPr lang="it-IT" dirty="0"/>
              <a:t> </a:t>
            </a:r>
            <a:endParaRPr lang="it-IT" dirty="0">
              <a:ea typeface="Calibri" panose="020F0502020204030204"/>
              <a:cs typeface="Calibri" panose="020F0502020204030204"/>
            </a:endParaRPr>
          </a:p>
        </p:txBody>
      </p:sp>
    </p:spTree>
    <p:extLst>
      <p:ext uri="{BB962C8B-B14F-4D97-AF65-F5344CB8AC3E}">
        <p14:creationId xmlns:p14="http://schemas.microsoft.com/office/powerpoint/2010/main" val="2193060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96878-3669-4102-8944-4451180B7194}"/>
            </a:ext>
          </a:extLst>
        </p:cNvPr>
        <p:cNvGrpSpPr/>
        <p:nvPr/>
      </p:nvGrpSpPr>
      <p:grpSpPr>
        <a:xfrm>
          <a:off x="0" y="0"/>
          <a:ext cx="0" cy="0"/>
          <a:chOff x="0" y="0"/>
          <a:chExt cx="0" cy="0"/>
        </a:xfrm>
      </p:grpSpPr>
      <p:sp>
        <p:nvSpPr>
          <p:cNvPr id="14" name="Text Placeholder 3">
            <a:extLst>
              <a:ext uri="{FF2B5EF4-FFF2-40B4-BE49-F238E27FC236}">
                <a16:creationId xmlns:a16="http://schemas.microsoft.com/office/drawing/2014/main" id="{C28D56BF-7062-D2AA-CF8D-41A173611767}"/>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Osnovna vsebina</a:t>
            </a:r>
          </a:p>
          <a:p>
            <a:pPr>
              <a:lnSpc>
                <a:spcPts val="3720"/>
              </a:lnSpc>
            </a:pPr>
            <a:endParaRPr lang="en-US" dirty="0"/>
          </a:p>
        </p:txBody>
      </p:sp>
      <p:cxnSp>
        <p:nvCxnSpPr>
          <p:cNvPr id="15" name="Straight Connector 14">
            <a:extLst>
              <a:ext uri="{FF2B5EF4-FFF2-40B4-BE49-F238E27FC236}">
                <a16:creationId xmlns:a16="http://schemas.microsoft.com/office/drawing/2014/main" id="{D2EF999A-DBFB-380C-D4E7-A720E4999198}"/>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5">
            <a:extLst>
              <a:ext uri="{FF2B5EF4-FFF2-40B4-BE49-F238E27FC236}">
                <a16:creationId xmlns:a16="http://schemas.microsoft.com/office/drawing/2014/main" id="{C15149FC-9986-7DC9-98A4-F8ED7B4A4296}"/>
              </a:ext>
            </a:extLst>
          </p:cNvPr>
          <p:cNvSpPr txBox="1">
            <a:spLocks/>
          </p:cNvSpPr>
          <p:nvPr/>
        </p:nvSpPr>
        <p:spPr>
          <a:xfrm>
            <a:off x="629644" y="1625623"/>
            <a:ext cx="546635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Vključevanje turističnih podjetij v modele, ki temeljijo na skupnosti</a:t>
            </a:r>
          </a:p>
          <a:p>
            <a:pPr>
              <a:lnSpc>
                <a:spcPts val="2900"/>
              </a:lnSpc>
            </a:pPr>
            <a:endParaRPr lang="en-US" dirty="0"/>
          </a:p>
          <a:p>
            <a:pPr>
              <a:lnSpc>
                <a:spcPts val="2900"/>
              </a:lnSpc>
            </a:pPr>
            <a:endParaRPr lang="en-US" dirty="0"/>
          </a:p>
        </p:txBody>
      </p:sp>
      <p:sp>
        <p:nvSpPr>
          <p:cNvPr id="18" name="Slide Number Placeholder 5">
            <a:extLst>
              <a:ext uri="{FF2B5EF4-FFF2-40B4-BE49-F238E27FC236}">
                <a16:creationId xmlns:a16="http://schemas.microsoft.com/office/drawing/2014/main" id="{745BCFD6-306E-CB60-3B8E-25B6CBA5C06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32</a:t>
            </a:fld>
            <a:endParaRPr lang="fr-CA" sz="1200" dirty="0"/>
          </a:p>
        </p:txBody>
      </p:sp>
      <p:sp>
        <p:nvSpPr>
          <p:cNvPr id="4" name="Freeform 3">
            <a:extLst>
              <a:ext uri="{FF2B5EF4-FFF2-40B4-BE49-F238E27FC236}">
                <a16:creationId xmlns:a16="http://schemas.microsoft.com/office/drawing/2014/main" id="{4CC626DF-EAC4-6D78-DA40-6F41F14A5C53}"/>
              </a:ext>
            </a:extLst>
          </p:cNvPr>
          <p:cNvSpPr/>
          <p:nvPr/>
        </p:nvSpPr>
        <p:spPr>
          <a:xfrm rot="10800000">
            <a:off x="7791017" y="-34614"/>
            <a:ext cx="3580274" cy="3140314"/>
          </a:xfrm>
          <a:custGeom>
            <a:avLst/>
            <a:gdLst>
              <a:gd name="connsiteX0" fmla="*/ 2617605 w 5235209"/>
              <a:gd name="connsiteY0" fmla="*/ 0 h 4591884"/>
              <a:gd name="connsiteX1" fmla="*/ 5235209 w 5235209"/>
              <a:gd name="connsiteY1" fmla="*/ 2932396 h 4591884"/>
              <a:gd name="connsiteX2" fmla="*/ 5229745 w 5235209"/>
              <a:gd name="connsiteY2" fmla="*/ 3097689 h 4591884"/>
              <a:gd name="connsiteX3" fmla="*/ 5235209 w 5235209"/>
              <a:gd name="connsiteY3" fmla="*/ 3097689 h 4591884"/>
              <a:gd name="connsiteX4" fmla="*/ 5235209 w 5235209"/>
              <a:gd name="connsiteY4" fmla="*/ 4305667 h 4591884"/>
              <a:gd name="connsiteX5" fmla="*/ 5235209 w 5235209"/>
              <a:gd name="connsiteY5" fmla="*/ 4470960 h 4591884"/>
              <a:gd name="connsiteX6" fmla="*/ 5235209 w 5235209"/>
              <a:gd name="connsiteY6" fmla="*/ 4587760 h 4591884"/>
              <a:gd name="connsiteX7" fmla="*/ 5226845 w 5235209"/>
              <a:gd name="connsiteY7" fmla="*/ 4587384 h 4591884"/>
              <a:gd name="connsiteX8" fmla="*/ 5090725 w 5235209"/>
              <a:gd name="connsiteY8" fmla="*/ 4591884 h 4591884"/>
              <a:gd name="connsiteX9" fmla="*/ 5090725 w 5235209"/>
              <a:gd name="connsiteY9" fmla="*/ 4587384 h 4591884"/>
              <a:gd name="connsiteX10" fmla="*/ 4095937 w 5235209"/>
              <a:gd name="connsiteY10" fmla="*/ 4587384 h 4591884"/>
              <a:gd name="connsiteX11" fmla="*/ 3959817 w 5235209"/>
              <a:gd name="connsiteY11" fmla="*/ 4587384 h 4591884"/>
              <a:gd name="connsiteX12" fmla="*/ 2426635 w 5235209"/>
              <a:gd name="connsiteY12" fmla="*/ 4587384 h 4591884"/>
              <a:gd name="connsiteX13" fmla="*/ 1295728 w 5235209"/>
              <a:gd name="connsiteY13" fmla="*/ 4587384 h 4591884"/>
              <a:gd name="connsiteX14" fmla="*/ 1295728 w 5235209"/>
              <a:gd name="connsiteY14" fmla="*/ 4587386 h 4591884"/>
              <a:gd name="connsiteX15" fmla="*/ 776797 w 5235209"/>
              <a:gd name="connsiteY15" fmla="*/ 4587386 h 4591884"/>
              <a:gd name="connsiteX16" fmla="*/ 0 w 5235209"/>
              <a:gd name="connsiteY16" fmla="*/ 4587386 h 4591884"/>
              <a:gd name="connsiteX17" fmla="*/ 0 w 5235209"/>
              <a:gd name="connsiteY17" fmla="*/ 4470960 h 4591884"/>
              <a:gd name="connsiteX18" fmla="*/ 0 w 5235209"/>
              <a:gd name="connsiteY18" fmla="*/ 4305667 h 4591884"/>
              <a:gd name="connsiteX19" fmla="*/ 0 w 5235209"/>
              <a:gd name="connsiteY19" fmla="*/ 3097689 h 4591884"/>
              <a:gd name="connsiteX20" fmla="*/ 5463 w 5235209"/>
              <a:gd name="connsiteY20" fmla="*/ 3097689 h 4591884"/>
              <a:gd name="connsiteX21" fmla="*/ 0 w 5235209"/>
              <a:gd name="connsiteY21" fmla="*/ 2932396 h 4591884"/>
              <a:gd name="connsiteX22" fmla="*/ 2617605 w 5235209"/>
              <a:gd name="connsiteY22" fmla="*/ 0 h 459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235209" h="4591884">
                <a:moveTo>
                  <a:pt x="2617605" y="0"/>
                </a:moveTo>
                <a:cubicBezTo>
                  <a:pt x="4065757" y="0"/>
                  <a:pt x="5235209" y="1316213"/>
                  <a:pt x="5235209" y="2932396"/>
                </a:cubicBezTo>
                <a:cubicBezTo>
                  <a:pt x="5235209" y="2987492"/>
                  <a:pt x="5235209" y="3048715"/>
                  <a:pt x="5229745" y="3097689"/>
                </a:cubicBezTo>
                <a:lnTo>
                  <a:pt x="5235209" y="3097689"/>
                </a:lnTo>
                <a:lnTo>
                  <a:pt x="5235209" y="4305667"/>
                </a:lnTo>
                <a:lnTo>
                  <a:pt x="5235209" y="4470960"/>
                </a:lnTo>
                <a:lnTo>
                  <a:pt x="5235209" y="4587760"/>
                </a:lnTo>
                <a:lnTo>
                  <a:pt x="5226845" y="4587384"/>
                </a:lnTo>
                <a:cubicBezTo>
                  <a:pt x="5181473" y="4587384"/>
                  <a:pt x="5136099" y="4587384"/>
                  <a:pt x="5090725" y="4591884"/>
                </a:cubicBezTo>
                <a:lnTo>
                  <a:pt x="5090725" y="4587384"/>
                </a:lnTo>
                <a:lnTo>
                  <a:pt x="4095937" y="4587384"/>
                </a:lnTo>
                <a:lnTo>
                  <a:pt x="3959817" y="4587384"/>
                </a:lnTo>
                <a:lnTo>
                  <a:pt x="2426635" y="4587384"/>
                </a:lnTo>
                <a:lnTo>
                  <a:pt x="1295728" y="4587384"/>
                </a:lnTo>
                <a:lnTo>
                  <a:pt x="1295728" y="4587386"/>
                </a:lnTo>
                <a:lnTo>
                  <a:pt x="776797" y="4587386"/>
                </a:lnTo>
                <a:lnTo>
                  <a:pt x="0" y="4587386"/>
                </a:lnTo>
                <a:lnTo>
                  <a:pt x="0" y="4470960"/>
                </a:lnTo>
                <a:lnTo>
                  <a:pt x="0" y="4305667"/>
                </a:lnTo>
                <a:lnTo>
                  <a:pt x="0" y="3097689"/>
                </a:lnTo>
                <a:lnTo>
                  <a:pt x="5463" y="3097689"/>
                </a:lnTo>
                <a:cubicBezTo>
                  <a:pt x="0" y="3042591"/>
                  <a:pt x="0" y="2987491"/>
                  <a:pt x="0" y="2932396"/>
                </a:cubicBezTo>
                <a:cubicBezTo>
                  <a:pt x="0" y="1310086"/>
                  <a:pt x="1169449" y="0"/>
                  <a:pt x="2617605" y="0"/>
                </a:cubicBezTo>
                <a:close/>
              </a:path>
            </a:pathLst>
          </a:custGeom>
          <a:blipFill dpi="0" rotWithShape="0">
            <a:blip r:embed="rId2"/>
            <a:srcRect/>
            <a:stretch>
              <a:fillRect l="-1139" t="1044" r="-47215" b="-1044"/>
            </a:stretch>
          </a:blipFill>
        </p:spPr>
        <p:txBody>
          <a:bodyPr wrap="square" lIns="0" tIns="0" rIns="0" bIns="0" rtlCol="0">
            <a:noAutofit/>
          </a:bodyPr>
          <a:lstStyle/>
          <a:p>
            <a:endParaRPr>
              <a:solidFill>
                <a:srgbClr val="459597"/>
              </a:solidFill>
            </a:endParaRPr>
          </a:p>
        </p:txBody>
      </p:sp>
      <p:grpSp>
        <p:nvGrpSpPr>
          <p:cNvPr id="5" name="Group 4">
            <a:extLst>
              <a:ext uri="{FF2B5EF4-FFF2-40B4-BE49-F238E27FC236}">
                <a16:creationId xmlns:a16="http://schemas.microsoft.com/office/drawing/2014/main" id="{90211A75-8158-7C04-FA57-47EC81DF903F}"/>
              </a:ext>
            </a:extLst>
          </p:cNvPr>
          <p:cNvGrpSpPr/>
          <p:nvPr/>
        </p:nvGrpSpPr>
        <p:grpSpPr>
          <a:xfrm>
            <a:off x="6095999" y="353208"/>
            <a:ext cx="3253859" cy="554397"/>
            <a:chOff x="1800741" y="6353467"/>
            <a:chExt cx="3253859" cy="554397"/>
          </a:xfrm>
        </p:grpSpPr>
        <p:sp>
          <p:nvSpPr>
            <p:cNvPr id="7" name="object 3">
              <a:extLst>
                <a:ext uri="{FF2B5EF4-FFF2-40B4-BE49-F238E27FC236}">
                  <a16:creationId xmlns:a16="http://schemas.microsoft.com/office/drawing/2014/main" id="{20387274-D07C-B690-8224-0B39EEFD94BE}"/>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8" name="Text Placeholder 6">
              <a:extLst>
                <a:ext uri="{FF2B5EF4-FFF2-40B4-BE49-F238E27FC236}">
                  <a16:creationId xmlns:a16="http://schemas.microsoft.com/office/drawing/2014/main" id="{914CF34C-A127-D5D7-6EAD-6E5390CA3932}"/>
                </a:ext>
              </a:extLst>
            </p:cNvPr>
            <p:cNvSpPr txBox="1">
              <a:spLocks/>
            </p:cNvSpPr>
            <p:nvPr/>
          </p:nvSpPr>
          <p:spPr>
            <a:xfrm>
              <a:off x="1800742" y="6410024"/>
              <a:ext cx="3253858" cy="4247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dirty="0"/>
                <a:t>Avtor fotografije: </a:t>
              </a:r>
            </a:p>
            <a:p>
              <a:pPr algn="ctr"/>
              <a:r>
                <a:rPr lang="en-US" sz="1200" dirty="0"/>
                <a:t>De Old </a:t>
              </a:r>
              <a:r>
                <a:rPr lang="en-US" sz="1200" dirty="0" err="1"/>
                <a:t>Signorie </a:t>
              </a:r>
              <a:r>
                <a:rPr lang="en-US" sz="1200" dirty="0"/>
                <a:t>BB, Nizozemska</a:t>
              </a:r>
              <a:endParaRPr lang="en-IE" sz="1200" dirty="0"/>
            </a:p>
          </p:txBody>
        </p:sp>
      </p:grpSp>
      <p:pic>
        <p:nvPicPr>
          <p:cNvPr id="2" name="Picture 1">
            <a:extLst>
              <a:ext uri="{FF2B5EF4-FFF2-40B4-BE49-F238E27FC236}">
                <a16:creationId xmlns:a16="http://schemas.microsoft.com/office/drawing/2014/main" id="{0F92D317-A23E-9EF7-2C2D-8D1FDF55103E}"/>
              </a:ext>
            </a:extLst>
          </p:cNvPr>
          <p:cNvPicPr>
            <a:picLocks noChangeAspect="1"/>
          </p:cNvPicPr>
          <p:nvPr/>
        </p:nvPicPr>
        <p:blipFill>
          <a:blip r:embed="rId3">
            <a:biLevel thresh="50000"/>
            <a:alphaModFix amt="58000"/>
            <a:extLst>
              <a:ext uri="{28A0092B-C50C-407E-A947-70E740481C1C}">
                <a14:useLocalDpi xmlns:a14="http://schemas.microsoft.com/office/drawing/2010/main" val="0"/>
              </a:ext>
            </a:extLst>
          </a:blip>
          <a:srcRect l="53155" t="-1" r="5047" b="49903"/>
          <a:stretch/>
        </p:blipFill>
        <p:spPr>
          <a:xfrm>
            <a:off x="8792009" y="702913"/>
            <a:ext cx="3580276" cy="2659133"/>
          </a:xfrm>
          <a:prstGeom prst="rect">
            <a:avLst/>
          </a:prstGeom>
        </p:spPr>
      </p:pic>
      <p:sp>
        <p:nvSpPr>
          <p:cNvPr id="3" name="Text Placeholder 4">
            <a:extLst>
              <a:ext uri="{FF2B5EF4-FFF2-40B4-BE49-F238E27FC236}">
                <a16:creationId xmlns:a16="http://schemas.microsoft.com/office/drawing/2014/main" id="{277FDAD7-5CFF-7EF4-5A64-320049ADEA9B}"/>
              </a:ext>
            </a:extLst>
          </p:cNvPr>
          <p:cNvSpPr txBox="1">
            <a:spLocks/>
          </p:cNvSpPr>
          <p:nvPr/>
        </p:nvSpPr>
        <p:spPr>
          <a:xfrm>
            <a:off x="629644" y="3108046"/>
            <a:ext cx="10933091" cy="3169327"/>
          </a:xfrm>
          <a:prstGeom prst="rect">
            <a:avLst/>
          </a:prstGeom>
        </p:spPr>
        <p:txBody>
          <a:bodyPr lIns="91440" tIns="45720" rIns="91440" bIns="45720" numCol="1" spcCol="324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Trajnostna nastanitev deluje najbolje, ko prispeva k blaginji lokalne skupnosti – ne le gospodarsko, ampak tudi socialno in kulturno. Poslovni modeli, kot </a:t>
            </a:r>
            <a:r>
              <a:rPr lang="en-GB" sz="2200" dirty="0" err="1">
                <a:solidFill>
                  <a:srgbClr val="414141"/>
                </a:solidFill>
              </a:rPr>
              <a:t>sta</a:t>
            </a:r>
            <a:r>
              <a:rPr lang="en-GB" sz="2200" dirty="0">
                <a:solidFill>
                  <a:srgbClr val="414141"/>
                </a:solidFill>
              </a:rPr>
              <a:t> Albergo </a:t>
            </a:r>
            <a:r>
              <a:rPr lang="en-GB" sz="2200" dirty="0" err="1">
                <a:solidFill>
                  <a:srgbClr val="414141"/>
                </a:solidFill>
              </a:rPr>
              <a:t>Diffuso</a:t>
            </a:r>
            <a:r>
              <a:rPr lang="en-GB" sz="2200" dirty="0">
                <a:solidFill>
                  <a:srgbClr val="414141"/>
                </a:solidFill>
              </a:rPr>
              <a:t> </a:t>
            </a:r>
            <a:r>
              <a:rPr lang="en-GB" sz="2200" dirty="0" err="1">
                <a:solidFill>
                  <a:srgbClr val="414141"/>
                </a:solidFill>
              </a:rPr>
              <a:t>ali</a:t>
            </a:r>
            <a:r>
              <a:rPr lang="en-GB" sz="2200" dirty="0">
                <a:solidFill>
                  <a:srgbClr val="414141"/>
                </a:solidFill>
              </a:rPr>
              <a:t> </a:t>
            </a:r>
            <a:r>
              <a:rPr lang="en-GB" sz="2200" dirty="0" err="1">
                <a:solidFill>
                  <a:srgbClr val="414141"/>
                </a:solidFill>
              </a:rPr>
              <a:t>turistične</a:t>
            </a:r>
            <a:r>
              <a:rPr lang="en-GB" sz="2200" dirty="0">
                <a:solidFill>
                  <a:srgbClr val="414141"/>
                </a:solidFill>
              </a:rPr>
              <a:t> zadruge, spodbujajo to integracijo s prerazporeditvijo turističnih dejavnosti in koristi med širšo skupino prebivalcev, namesto da jih centralizirajo v enega samega lastnika podjetja. Ti modeli spodbujajo sodelovanje z lokalnimi obrtniki, kmeti in ponudniki storitev, s čimer zagotavljajo, da turizem podpira obstoječe načine preživljanja in tradicije. Poleg </a:t>
            </a:r>
            <a:r>
              <a:rPr lang="en-GB" sz="2200" dirty="0" err="1">
                <a:solidFill>
                  <a:srgbClr val="414141"/>
                </a:solidFill>
              </a:rPr>
              <a:t>tega</a:t>
            </a:r>
            <a:r>
              <a:rPr lang="en-GB" sz="2200" dirty="0">
                <a:solidFill>
                  <a:srgbClr val="414141"/>
                </a:solidFill>
              </a:rPr>
              <a:t> </a:t>
            </a:r>
            <a:r>
              <a:rPr lang="en-GB" sz="2200" dirty="0" err="1">
                <a:solidFill>
                  <a:srgbClr val="414141"/>
                </a:solidFill>
              </a:rPr>
              <a:t>lahko</a:t>
            </a:r>
            <a:r>
              <a:rPr lang="en-GB" sz="2200" dirty="0">
                <a:solidFill>
                  <a:srgbClr val="414141"/>
                </a:solidFill>
              </a:rPr>
              <a:t> </a:t>
            </a:r>
            <a:r>
              <a:rPr lang="en-GB" sz="2200" dirty="0" err="1">
                <a:solidFill>
                  <a:srgbClr val="414141"/>
                </a:solidFill>
              </a:rPr>
              <a:t>lokalni</a:t>
            </a:r>
            <a:r>
              <a:rPr lang="en-GB" sz="2200" dirty="0">
                <a:solidFill>
                  <a:srgbClr val="414141"/>
                </a:solidFill>
              </a:rPr>
              <a:t> </a:t>
            </a:r>
            <a:r>
              <a:rPr lang="en-GB" sz="2200" dirty="0" err="1">
                <a:solidFill>
                  <a:srgbClr val="414141"/>
                </a:solidFill>
              </a:rPr>
              <a:t>prebivalci</a:t>
            </a:r>
            <a:r>
              <a:rPr lang="en-GB" sz="2200" dirty="0">
                <a:solidFill>
                  <a:srgbClr val="414141"/>
                </a:solidFill>
              </a:rPr>
              <a:t>, </a:t>
            </a:r>
            <a:r>
              <a:rPr lang="en-GB" sz="2200" dirty="0" err="1">
                <a:solidFill>
                  <a:srgbClr val="414141"/>
                </a:solidFill>
              </a:rPr>
              <a:t>kadar</a:t>
            </a:r>
            <a:r>
              <a:rPr lang="en-GB" sz="2200" dirty="0">
                <a:solidFill>
                  <a:srgbClr val="414141"/>
                </a:solidFill>
              </a:rPr>
              <a:t> so </a:t>
            </a:r>
            <a:r>
              <a:rPr lang="en-GB" sz="2200" dirty="0" err="1">
                <a:solidFill>
                  <a:srgbClr val="414141"/>
                </a:solidFill>
              </a:rPr>
              <a:t>nastanitve</a:t>
            </a:r>
            <a:r>
              <a:rPr lang="en-GB" sz="2200" dirty="0">
                <a:solidFill>
                  <a:srgbClr val="414141"/>
                </a:solidFill>
              </a:rPr>
              <a:t> </a:t>
            </a:r>
            <a:r>
              <a:rPr lang="en-GB" sz="2200" dirty="0" err="1">
                <a:solidFill>
                  <a:srgbClr val="414141"/>
                </a:solidFill>
              </a:rPr>
              <a:t>upravljane</a:t>
            </a:r>
            <a:r>
              <a:rPr lang="en-GB" sz="2200" dirty="0">
                <a:solidFill>
                  <a:srgbClr val="414141"/>
                </a:solidFill>
              </a:rPr>
              <a:t> </a:t>
            </a:r>
            <a:r>
              <a:rPr lang="en-GB" sz="2200" dirty="0" err="1">
                <a:solidFill>
                  <a:srgbClr val="414141"/>
                </a:solidFill>
              </a:rPr>
              <a:t>kot</a:t>
            </a:r>
            <a:r>
              <a:rPr lang="en-GB" sz="2200" dirty="0">
                <a:solidFill>
                  <a:srgbClr val="414141"/>
                </a:solidFill>
              </a:rPr>
              <a:t> </a:t>
            </a:r>
            <a:r>
              <a:rPr lang="en-GB" sz="2200" dirty="0" err="1">
                <a:solidFill>
                  <a:srgbClr val="414141"/>
                </a:solidFill>
              </a:rPr>
              <a:t>zadruge</a:t>
            </a:r>
            <a:r>
              <a:rPr lang="en-GB" sz="2200" dirty="0">
                <a:solidFill>
                  <a:srgbClr val="414141"/>
                </a:solidFill>
              </a:rPr>
              <a:t> </a:t>
            </a:r>
            <a:r>
              <a:rPr lang="en-GB" sz="2200" dirty="0" err="1">
                <a:solidFill>
                  <a:srgbClr val="414141"/>
                </a:solidFill>
              </a:rPr>
              <a:t>ali</a:t>
            </a:r>
            <a:r>
              <a:rPr lang="en-GB" sz="2200" dirty="0">
                <a:solidFill>
                  <a:srgbClr val="414141"/>
                </a:solidFill>
              </a:rPr>
              <a:t> </a:t>
            </a:r>
            <a:r>
              <a:rPr lang="en-GB" sz="2200" dirty="0" err="1">
                <a:solidFill>
                  <a:srgbClr val="414141"/>
                </a:solidFill>
              </a:rPr>
              <a:t>združena</a:t>
            </a:r>
            <a:r>
              <a:rPr lang="en-GB" sz="2200" dirty="0">
                <a:solidFill>
                  <a:srgbClr val="414141"/>
                </a:solidFill>
              </a:rPr>
              <a:t> </a:t>
            </a:r>
            <a:r>
              <a:rPr lang="en-GB" sz="2200" dirty="0" err="1">
                <a:solidFill>
                  <a:srgbClr val="414141"/>
                </a:solidFill>
              </a:rPr>
              <a:t>podjetja</a:t>
            </a:r>
            <a:r>
              <a:rPr lang="en-GB" sz="2200" dirty="0">
                <a:solidFill>
                  <a:srgbClr val="414141"/>
                </a:solidFill>
              </a:rPr>
              <a:t>, </a:t>
            </a:r>
            <a:r>
              <a:rPr lang="en-GB" sz="2200" dirty="0" err="1">
                <a:solidFill>
                  <a:srgbClr val="414141"/>
                </a:solidFill>
              </a:rPr>
              <a:t>sodelujejo</a:t>
            </a:r>
            <a:r>
              <a:rPr lang="en-GB" sz="2200" dirty="0">
                <a:solidFill>
                  <a:srgbClr val="414141"/>
                </a:solidFill>
              </a:rPr>
              <a:t> </a:t>
            </a:r>
            <a:r>
              <a:rPr lang="en-GB" sz="2200" dirty="0" err="1">
                <a:solidFill>
                  <a:srgbClr val="414141"/>
                </a:solidFill>
              </a:rPr>
              <a:t>pri</a:t>
            </a:r>
            <a:r>
              <a:rPr lang="en-GB" sz="2200" dirty="0">
                <a:solidFill>
                  <a:srgbClr val="414141"/>
                </a:solidFill>
              </a:rPr>
              <a:t> odločanju, razvijajo spretnosti in si delijo finančne donose. To krepi socialno kohezijo in daje projektu legitimnost, hkrati pa ga usklajuje s širšimi cilji teritorialne regeneracije in ohranjanja kulture.</a:t>
            </a:r>
          </a:p>
        </p:txBody>
      </p:sp>
    </p:spTree>
    <p:extLst>
      <p:ext uri="{BB962C8B-B14F-4D97-AF65-F5344CB8AC3E}">
        <p14:creationId xmlns:p14="http://schemas.microsoft.com/office/powerpoint/2010/main" val="18986981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6C637-C2F3-40E6-4199-6061F87379D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723D788-F9FA-1289-D5C6-265D531EEEEC}"/>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D84577FE-922E-26C7-AE70-76D8F33A89B5}"/>
              </a:ext>
            </a:extLst>
          </p:cNvPr>
          <p:cNvSpPr>
            <a:spLocks noGrp="1"/>
          </p:cNvSpPr>
          <p:nvPr>
            <p:ph type="body" sz="quarter" idx="19"/>
          </p:nvPr>
        </p:nvSpPr>
        <p:spPr>
          <a:xfrm>
            <a:off x="423358" y="941779"/>
            <a:ext cx="1197303" cy="385564"/>
          </a:xfrm>
        </p:spPr>
        <p:txBody>
          <a:bodyPr/>
          <a:lstStyle/>
          <a:p>
            <a:r>
              <a:rPr lang="en-US" dirty="0"/>
              <a:t>04</a:t>
            </a:r>
          </a:p>
        </p:txBody>
      </p:sp>
      <p:sp>
        <p:nvSpPr>
          <p:cNvPr id="7" name="Text Placeholder 6">
            <a:extLst>
              <a:ext uri="{FF2B5EF4-FFF2-40B4-BE49-F238E27FC236}">
                <a16:creationId xmlns:a16="http://schemas.microsoft.com/office/drawing/2014/main" id="{86D72953-939E-2EE5-3603-AC209AEA3BB4}"/>
              </a:ext>
            </a:extLst>
          </p:cNvPr>
          <p:cNvSpPr>
            <a:spLocks noGrp="1"/>
          </p:cNvSpPr>
          <p:nvPr>
            <p:ph type="body" sz="quarter" idx="16"/>
          </p:nvPr>
        </p:nvSpPr>
        <p:spPr>
          <a:xfrm>
            <a:off x="4348814" y="933684"/>
            <a:ext cx="7335186" cy="784115"/>
          </a:xfrm>
          <a:prstGeom prst="rect">
            <a:avLst/>
          </a:prstGeom>
        </p:spPr>
        <p:txBody>
          <a:bodyPr/>
          <a:lstStyle/>
          <a:p>
            <a:pPr>
              <a:lnSpc>
                <a:spcPts val="2960"/>
              </a:lnSpc>
            </a:pPr>
            <a:r>
              <a:rPr lang="en-GB" dirty="0"/>
              <a:t>Primerno velika nastanitev, ki vpliva na lokalno okolje</a:t>
            </a:r>
          </a:p>
          <a:p>
            <a:pPr>
              <a:lnSpc>
                <a:spcPts val="2960"/>
              </a:lnSpc>
            </a:pPr>
            <a:endParaRPr lang="en-GB" sz="2800" dirty="0"/>
          </a:p>
        </p:txBody>
      </p:sp>
      <p:sp>
        <p:nvSpPr>
          <p:cNvPr id="4" name="Text Placeholder 3">
            <a:extLst>
              <a:ext uri="{FF2B5EF4-FFF2-40B4-BE49-F238E27FC236}">
                <a16:creationId xmlns:a16="http://schemas.microsoft.com/office/drawing/2014/main" id="{BA9102F0-F3DE-CB6E-1E6D-EBA64EB77B8E}"/>
              </a:ext>
            </a:extLst>
          </p:cNvPr>
          <p:cNvSpPr>
            <a:spLocks noGrp="1"/>
          </p:cNvSpPr>
          <p:nvPr>
            <p:ph type="body" sz="quarter" idx="21"/>
          </p:nvPr>
        </p:nvSpPr>
        <p:spPr>
          <a:xfrm>
            <a:off x="4348814" y="2151258"/>
            <a:ext cx="6801786" cy="2928742"/>
          </a:xfrm>
          <a:prstGeom prst="rect">
            <a:avLst/>
          </a:prstGeom>
        </p:spPr>
        <p:txBody>
          <a:bodyPr lIns="91440" tIns="45720" rIns="91440" bIns="45720" anchor="t"/>
          <a:lstStyle/>
          <a:p>
            <a:pPr>
              <a:lnSpc>
                <a:spcPts val="2340"/>
              </a:lnSpc>
            </a:pPr>
            <a:r>
              <a:rPr lang="en-GB" b="0" i="0" dirty="0">
                <a:effectLst/>
                <a:latin typeface="Calibri"/>
                <a:ea typeface="Calibri"/>
                <a:cs typeface="Calibri"/>
              </a:rPr>
              <a:t>Oblikovanje nastanitev, ki so sorazmerne s podeželskim okoljem, je bistveno za doseganje okoljske </a:t>
            </a:r>
            <a:r>
              <a:rPr lang="en-GB" b="0" i="0" dirty="0" err="1">
                <a:effectLst/>
                <a:latin typeface="Calibri"/>
                <a:ea typeface="Calibri"/>
                <a:cs typeface="Calibri"/>
              </a:rPr>
              <a:t>trajnosti</a:t>
            </a:r>
            <a:r>
              <a:rPr lang="en-GB" b="0" i="0" dirty="0">
                <a:effectLst/>
                <a:latin typeface="Calibri"/>
                <a:ea typeface="Calibri"/>
                <a:cs typeface="Calibri"/>
              </a:rPr>
              <a:t> in </a:t>
            </a:r>
            <a:r>
              <a:rPr lang="en-GB" b="0" i="0" err="1">
                <a:effectLst/>
                <a:latin typeface="Calibri"/>
                <a:ea typeface="Calibri"/>
                <a:cs typeface="Calibri"/>
              </a:rPr>
              <a:t>lokalnih</a:t>
            </a:r>
            <a:r>
              <a:rPr lang="en-GB" b="0" i="0">
                <a:effectLst/>
                <a:latin typeface="Calibri"/>
                <a:ea typeface="Calibri"/>
                <a:cs typeface="Calibri"/>
              </a:rPr>
              <a:t> </a:t>
            </a:r>
            <a:r>
              <a:rPr lang="en-GB" b="0" i="0" err="1">
                <a:effectLst/>
                <a:latin typeface="Calibri"/>
                <a:ea typeface="Calibri"/>
                <a:cs typeface="Calibri"/>
              </a:rPr>
              <a:t>koristi</a:t>
            </a:r>
            <a:r>
              <a:rPr lang="en-GB" b="0" i="0">
                <a:effectLst/>
                <a:latin typeface="Calibri"/>
                <a:ea typeface="Calibri"/>
                <a:cs typeface="Calibri"/>
              </a:rPr>
              <a:t>. </a:t>
            </a:r>
            <a:r>
              <a:rPr lang="en-GB" b="0" i="0" err="1">
                <a:effectLst/>
                <a:latin typeface="Calibri"/>
                <a:ea typeface="Calibri"/>
                <a:cs typeface="Calibri"/>
              </a:rPr>
              <a:t>Majhne</a:t>
            </a:r>
            <a:r>
              <a:rPr lang="en-GB" b="0" i="0">
                <a:effectLst/>
                <a:latin typeface="Calibri"/>
                <a:ea typeface="Calibri"/>
                <a:cs typeface="Calibri"/>
              </a:rPr>
              <a:t>, dobro </a:t>
            </a:r>
            <a:r>
              <a:rPr lang="en-GB" b="0" i="0" err="1">
                <a:effectLst/>
                <a:latin typeface="Calibri"/>
                <a:ea typeface="Calibri"/>
                <a:cs typeface="Calibri"/>
              </a:rPr>
              <a:t>integrirane</a:t>
            </a:r>
            <a:r>
              <a:rPr lang="en-GB" b="0" i="0">
                <a:effectLst/>
                <a:latin typeface="Calibri"/>
                <a:ea typeface="Calibri"/>
                <a:cs typeface="Calibri"/>
              </a:rPr>
              <a:t> </a:t>
            </a:r>
            <a:r>
              <a:rPr lang="en-GB">
                <a:latin typeface="Calibri"/>
                <a:ea typeface="Calibri"/>
                <a:cs typeface="Calibri"/>
              </a:rPr>
              <a:t>nastanitve</a:t>
            </a:r>
            <a:r>
              <a:rPr lang="en-GB" b="0" i="0">
                <a:effectLst/>
                <a:latin typeface="Calibri"/>
                <a:ea typeface="Calibri"/>
                <a:cs typeface="Calibri"/>
              </a:rPr>
              <a:t> </a:t>
            </a:r>
            <a:r>
              <a:rPr lang="en-GB" b="0" i="0" dirty="0" err="1">
                <a:effectLst/>
                <a:latin typeface="Calibri"/>
                <a:ea typeface="Calibri"/>
                <a:cs typeface="Calibri"/>
              </a:rPr>
              <a:t>pomagajo</a:t>
            </a:r>
            <a:r>
              <a:rPr lang="en-GB" b="0" i="0" dirty="0">
                <a:effectLst/>
                <a:latin typeface="Calibri"/>
                <a:ea typeface="Calibri"/>
                <a:cs typeface="Calibri"/>
              </a:rPr>
              <a:t> preprečiti prenatrpanost in ne obremenjujejo lokalnih ekosistemov, javnih storitev ali kulturnih krajin. Spoštovanje nosilnosti destinacije zagotavlja, da turizem ostane regenerativna sila, namesto da postane izkoriščevalski ali moteč.</a:t>
            </a:r>
            <a:endParaRPr lang="en-US" sz="2200" dirty="0"/>
          </a:p>
        </p:txBody>
      </p:sp>
      <p:sp>
        <p:nvSpPr>
          <p:cNvPr id="11" name="Slide Number Placeholder 5">
            <a:extLst>
              <a:ext uri="{FF2B5EF4-FFF2-40B4-BE49-F238E27FC236}">
                <a16:creationId xmlns:a16="http://schemas.microsoft.com/office/drawing/2014/main" id="{62C2724A-436D-1577-2885-21DD64A7C9E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33</a:t>
            </a:fld>
            <a:endParaRPr lang="fr-CA" sz="1200" dirty="0"/>
          </a:p>
        </p:txBody>
      </p:sp>
      <p:sp>
        <p:nvSpPr>
          <p:cNvPr id="3" name="TextBox 2">
            <a:extLst>
              <a:ext uri="{FF2B5EF4-FFF2-40B4-BE49-F238E27FC236}">
                <a16:creationId xmlns:a16="http://schemas.microsoft.com/office/drawing/2014/main" id="{32DC1414-2DAA-2753-6118-88AF98AD1334}"/>
              </a:ext>
            </a:extLst>
          </p:cNvPr>
          <p:cNvSpPr txBox="1"/>
          <p:nvPr/>
        </p:nvSpPr>
        <p:spPr>
          <a:xfrm>
            <a:off x="4267311" y="5263961"/>
            <a:ext cx="7614586" cy="1118255"/>
          </a:xfrm>
          <a:prstGeom prst="rect">
            <a:avLst/>
          </a:prstGeom>
          <a:noFill/>
        </p:spPr>
        <p:txBody>
          <a:bodyPr wrap="square" lIns="91440" tIns="45720" rIns="91440" bIns="45720" rtlCol="0" anchor="t">
            <a:spAutoFit/>
          </a:bodyPr>
          <a:lstStyle/>
          <a:p>
            <a:pPr>
              <a:lnSpc>
                <a:spcPts val="1960"/>
              </a:lnSpc>
            </a:pPr>
            <a:r>
              <a:rPr lang="en-IE" b="1" dirty="0">
                <a:solidFill>
                  <a:srgbClr val="414141"/>
                </a:solidFill>
              </a:rPr>
              <a:t>Vir: </a:t>
            </a:r>
            <a:r>
              <a:rPr lang="en-IE" sz="1800" dirty="0">
                <a:solidFill>
                  <a:srgbClr val="414141"/>
                </a:solidFill>
              </a:rPr>
              <a:t>    K upravljanju trajnostnega razvoja turizma </a:t>
            </a:r>
          </a:p>
          <a:p>
            <a:pPr>
              <a:lnSpc>
                <a:spcPts val="1960"/>
              </a:lnSpc>
            </a:pPr>
            <a:r>
              <a:rPr lang="en-IE" dirty="0">
                <a:solidFill>
                  <a:srgbClr val="414141"/>
                </a:solidFill>
              </a:rPr>
              <a:t>	</a:t>
            </a:r>
            <a:r>
              <a:rPr lang="en-IE" sz="1800" dirty="0">
                <a:solidFill>
                  <a:srgbClr val="414141"/>
                </a:solidFill>
              </a:rPr>
              <a:t>v obalnih destinacijah Bohai Rim: ugotovitve iz analize nosilnosti turizma</a:t>
            </a:r>
          </a:p>
          <a:p>
            <a:pPr>
              <a:lnSpc>
                <a:spcPts val="1960"/>
              </a:lnSpc>
            </a:pPr>
            <a:r>
              <a:rPr lang="en-IE" sz="1800" b="1" dirty="0">
                <a:solidFill>
                  <a:srgbClr val="414141"/>
                </a:solidFill>
              </a:rPr>
              <a:t>Povezava:      </a:t>
            </a:r>
            <a:r>
              <a:rPr lang="en-IE" sz="1800" dirty="0">
                <a:solidFill>
                  <a:srgbClr val="459597"/>
                </a:solidFill>
                <a:ea typeface="+mn-lt"/>
                <a:cs typeface="+mn-lt"/>
                <a:hlinkClick r:id="rId2">
                  <a:extLst>
                    <a:ext uri="{A12FA001-AC4F-418D-AE19-62706E023703}">
                      <ahyp:hlinkClr xmlns:ahyp="http://schemas.microsoft.com/office/drawing/2018/hyperlinkcolor" val="tx"/>
                    </a:ext>
                  </a:extLst>
                </a:hlinkClick>
              </a:rPr>
              <a:t>https://link.springer.com/article/10.1007/s43621-025-00951-1</a:t>
            </a:r>
            <a:r>
              <a:rPr lang="en-IE" sz="1800" dirty="0">
                <a:solidFill>
                  <a:srgbClr val="459597"/>
                </a:solidFill>
                <a:ea typeface="+mn-lt"/>
                <a:cs typeface="+mn-lt"/>
              </a:rPr>
              <a:t> </a:t>
            </a:r>
            <a:endParaRPr lang="en-IE" dirty="0">
              <a:solidFill>
                <a:srgbClr val="459597"/>
              </a:solidFill>
            </a:endParaRPr>
          </a:p>
        </p:txBody>
      </p:sp>
      <p:sp>
        <p:nvSpPr>
          <p:cNvPr id="8" name="Freeform 7">
            <a:extLst>
              <a:ext uri="{FF2B5EF4-FFF2-40B4-BE49-F238E27FC236}">
                <a16:creationId xmlns:a16="http://schemas.microsoft.com/office/drawing/2014/main" id="{79B99204-3F7E-6F6B-D57B-414AF760A783}"/>
              </a:ext>
            </a:extLst>
          </p:cNvPr>
          <p:cNvSpPr/>
          <p:nvPr/>
        </p:nvSpPr>
        <p:spPr>
          <a:xfrm rot="5400000">
            <a:off x="475136" y="2650494"/>
            <a:ext cx="3167125" cy="4117398"/>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3"/>
            <a:srcRect/>
            <a:stretch>
              <a:fillRect l="-12365" r="-12365"/>
            </a:stretch>
          </a:blipFill>
        </p:spPr>
        <p:txBody>
          <a:bodyPr wrap="square" lIns="0" tIns="0" rIns="0" bIns="0" rtlCol="0">
            <a:noAutofit/>
          </a:bodyPr>
          <a:lstStyle/>
          <a:p>
            <a:endParaRPr dirty="0">
              <a:solidFill>
                <a:srgbClr val="459597"/>
              </a:solidFill>
            </a:endParaRPr>
          </a:p>
        </p:txBody>
      </p:sp>
      <p:pic>
        <p:nvPicPr>
          <p:cNvPr id="13" name="Picture 12">
            <a:extLst>
              <a:ext uri="{FF2B5EF4-FFF2-40B4-BE49-F238E27FC236}">
                <a16:creationId xmlns:a16="http://schemas.microsoft.com/office/drawing/2014/main" id="{D9FB3EA6-2115-2064-FF33-8362386A1B81}"/>
              </a:ext>
            </a:extLst>
          </p:cNvPr>
          <p:cNvPicPr>
            <a:picLocks noChangeAspect="1"/>
          </p:cNvPicPr>
          <p:nvPr/>
        </p:nvPicPr>
        <p:blipFill>
          <a:blip r:embed="rId4">
            <a:biLevel thresh="50000"/>
            <a:alphaModFix amt="58000"/>
            <a:extLst>
              <a:ext uri="{28A0092B-C50C-407E-A947-70E740481C1C}">
                <a14:useLocalDpi xmlns:a14="http://schemas.microsoft.com/office/drawing/2010/main" val="0"/>
              </a:ext>
            </a:extLst>
          </a:blip>
          <a:srcRect l="53155" t="-1" r="5047" b="49903"/>
          <a:stretch/>
        </p:blipFill>
        <p:spPr>
          <a:xfrm>
            <a:off x="-773142" y="4467875"/>
            <a:ext cx="3580276" cy="2659133"/>
          </a:xfrm>
          <a:prstGeom prst="rect">
            <a:avLst/>
          </a:prstGeom>
        </p:spPr>
      </p:pic>
    </p:spTree>
    <p:extLst>
      <p:ext uri="{BB962C8B-B14F-4D97-AF65-F5344CB8AC3E}">
        <p14:creationId xmlns:p14="http://schemas.microsoft.com/office/powerpoint/2010/main" val="1990482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18C1E9-46E8-386C-0397-50914480758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69959D1-2B24-C864-53DD-FFCC87D5CDC3}"/>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504B5C3C-5904-CA76-B1B9-2BBCE6E78B4D}"/>
              </a:ext>
            </a:extLst>
          </p:cNvPr>
          <p:cNvSpPr>
            <a:spLocks noGrp="1"/>
          </p:cNvSpPr>
          <p:nvPr>
            <p:ph type="body" sz="quarter" idx="19"/>
          </p:nvPr>
        </p:nvSpPr>
        <p:spPr>
          <a:xfrm>
            <a:off x="423358" y="941779"/>
            <a:ext cx="1197303" cy="385564"/>
          </a:xfrm>
        </p:spPr>
        <p:txBody>
          <a:bodyPr/>
          <a:lstStyle/>
          <a:p>
            <a:r>
              <a:rPr lang="en-US" dirty="0"/>
              <a:t>04</a:t>
            </a:r>
          </a:p>
        </p:txBody>
      </p:sp>
      <p:sp>
        <p:nvSpPr>
          <p:cNvPr id="7" name="Text Placeholder 6">
            <a:extLst>
              <a:ext uri="{FF2B5EF4-FFF2-40B4-BE49-F238E27FC236}">
                <a16:creationId xmlns:a16="http://schemas.microsoft.com/office/drawing/2014/main" id="{29E8E001-658F-01DB-80F0-1AF03DA6015B}"/>
              </a:ext>
            </a:extLst>
          </p:cNvPr>
          <p:cNvSpPr>
            <a:spLocks noGrp="1"/>
          </p:cNvSpPr>
          <p:nvPr>
            <p:ph type="body" sz="quarter" idx="16"/>
          </p:nvPr>
        </p:nvSpPr>
        <p:spPr>
          <a:xfrm>
            <a:off x="4348814" y="875069"/>
            <a:ext cx="5747686" cy="803654"/>
          </a:xfrm>
          <a:prstGeom prst="rect">
            <a:avLst/>
          </a:prstGeom>
        </p:spPr>
        <p:txBody>
          <a:bodyPr/>
          <a:lstStyle/>
          <a:p>
            <a:pPr>
              <a:lnSpc>
                <a:spcPts val="2960"/>
              </a:lnSpc>
            </a:pPr>
            <a:r>
              <a:rPr lang="en-GB" dirty="0"/>
              <a:t>Primerno velika nastanitev, ki vpliva na lokalno okolje</a:t>
            </a:r>
          </a:p>
          <a:p>
            <a:pPr>
              <a:lnSpc>
                <a:spcPts val="2960"/>
              </a:lnSpc>
            </a:pPr>
            <a:endParaRPr lang="en-GB" sz="2800" dirty="0"/>
          </a:p>
        </p:txBody>
      </p:sp>
      <p:sp>
        <p:nvSpPr>
          <p:cNvPr id="4" name="Text Placeholder 3">
            <a:extLst>
              <a:ext uri="{FF2B5EF4-FFF2-40B4-BE49-F238E27FC236}">
                <a16:creationId xmlns:a16="http://schemas.microsoft.com/office/drawing/2014/main" id="{C39D3002-1892-B3B9-217F-3CD172188B78}"/>
              </a:ext>
            </a:extLst>
          </p:cNvPr>
          <p:cNvSpPr>
            <a:spLocks noGrp="1"/>
          </p:cNvSpPr>
          <p:nvPr>
            <p:ph type="body" sz="quarter" idx="21"/>
          </p:nvPr>
        </p:nvSpPr>
        <p:spPr>
          <a:xfrm>
            <a:off x="4348814" y="2180566"/>
            <a:ext cx="6801786" cy="2420742"/>
          </a:xfrm>
          <a:prstGeom prst="rect">
            <a:avLst/>
          </a:prstGeom>
        </p:spPr>
        <p:txBody>
          <a:bodyPr lIns="91440" tIns="45720" rIns="91440" bIns="45720" anchor="t"/>
          <a:lstStyle/>
          <a:p>
            <a:pPr>
              <a:lnSpc>
                <a:spcPts val="2340"/>
              </a:lnSpc>
            </a:pPr>
            <a:r>
              <a:rPr lang="en-GB" b="0" i="0" dirty="0">
                <a:effectLst/>
                <a:latin typeface="Calibri"/>
                <a:ea typeface="Calibri"/>
                <a:cs typeface="Calibri"/>
              </a:rPr>
              <a:t>Uskladitev nastanitev z obstoječo infrastrukturo, kot so dostopne ceste, oskrba z vodo, sistemi za ravnanje z odpadki in promet, zmanjšuje potrebo po novih razvojnih projektih in omejuje vpliv na okolje. Ta premišljena integracija podpira dolgoročno vzdržnost in omogoča podeželskim območjem, da sprejemajo obiskovalce, ne da bi pri tem ogrožali vsakdanje življenje prebivalcev.</a:t>
            </a:r>
          </a:p>
        </p:txBody>
      </p:sp>
      <p:sp>
        <p:nvSpPr>
          <p:cNvPr id="11" name="Slide Number Placeholder 5">
            <a:extLst>
              <a:ext uri="{FF2B5EF4-FFF2-40B4-BE49-F238E27FC236}">
                <a16:creationId xmlns:a16="http://schemas.microsoft.com/office/drawing/2014/main" id="{5F3DB57D-1485-C740-FCF3-0DBB8001871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34</a:t>
            </a:fld>
            <a:endParaRPr lang="fr-CA" sz="1200" dirty="0"/>
          </a:p>
        </p:txBody>
      </p:sp>
      <p:sp>
        <p:nvSpPr>
          <p:cNvPr id="3" name="TextBox 2">
            <a:extLst>
              <a:ext uri="{FF2B5EF4-FFF2-40B4-BE49-F238E27FC236}">
                <a16:creationId xmlns:a16="http://schemas.microsoft.com/office/drawing/2014/main" id="{48DB2464-B433-D992-F734-A20D342DB408}"/>
              </a:ext>
            </a:extLst>
          </p:cNvPr>
          <p:cNvSpPr txBox="1"/>
          <p:nvPr/>
        </p:nvSpPr>
        <p:spPr>
          <a:xfrm>
            <a:off x="4267311" y="4953000"/>
            <a:ext cx="7887644" cy="1374735"/>
          </a:xfrm>
          <a:prstGeom prst="rect">
            <a:avLst/>
          </a:prstGeom>
          <a:noFill/>
        </p:spPr>
        <p:txBody>
          <a:bodyPr wrap="square" lIns="91440" tIns="45720" rIns="91440" bIns="45720" rtlCol="0" anchor="t">
            <a:spAutoFit/>
          </a:bodyPr>
          <a:lstStyle/>
          <a:p>
            <a:pPr>
              <a:lnSpc>
                <a:spcPts val="1960"/>
              </a:lnSpc>
            </a:pPr>
            <a:r>
              <a:rPr lang="en-IE" b="1" dirty="0">
                <a:solidFill>
                  <a:srgbClr val="414141"/>
                </a:solidFill>
              </a:rPr>
              <a:t>Vir: </a:t>
            </a:r>
            <a:r>
              <a:rPr lang="en-IE" sz="1800" dirty="0">
                <a:solidFill>
                  <a:srgbClr val="414141"/>
                </a:solidFill>
              </a:rPr>
              <a:t>    Trajnost pametne mobilnosti in turizma na podeželju: </a:t>
            </a:r>
          </a:p>
          <a:p>
            <a:pPr>
              <a:lnSpc>
                <a:spcPts val="1960"/>
              </a:lnSpc>
            </a:pPr>
            <a:r>
              <a:rPr lang="en-IE" dirty="0">
                <a:solidFill>
                  <a:srgbClr val="414141"/>
                </a:solidFill>
              </a:rPr>
              <a:t>	</a:t>
            </a:r>
            <a:r>
              <a:rPr lang="en-IE" sz="1800" dirty="0">
                <a:solidFill>
                  <a:srgbClr val="414141"/>
                </a:solidFill>
              </a:rPr>
              <a:t>Pristop, ki temelji na ključnih kazalnikih uspešnosti</a:t>
            </a:r>
          </a:p>
          <a:p>
            <a:pPr>
              <a:lnSpc>
                <a:spcPts val="1960"/>
              </a:lnSpc>
            </a:pPr>
            <a:r>
              <a:rPr lang="en-IE" sz="1800" b="1" dirty="0">
                <a:solidFill>
                  <a:srgbClr val="414141"/>
                </a:solidFill>
              </a:rPr>
              <a:t>Povezava: </a:t>
            </a:r>
            <a:r>
              <a:rPr lang="en-IE" sz="1800" dirty="0">
                <a:solidFill>
                  <a:srgbClr val="459597"/>
                </a:solidFill>
                <a:ea typeface="+mn-lt"/>
                <a:cs typeface="+mn-lt"/>
                <a:hlinkClick r:id="rId2">
                  <a:extLst>
                    <a:ext uri="{A12FA001-AC4F-418D-AE19-62706E023703}">
                      <ahyp:hlinkClr xmlns:ahyp="http://schemas.microsoft.com/office/drawing/2018/hyperlinkcolor" val="tx"/>
                    </a:ext>
                  </a:extLst>
                </a:hlinkClick>
              </a:rPr>
              <a:t>   </a:t>
            </a:r>
            <a:r>
              <a:rPr lang="en-IE" sz="1800" dirty="0">
                <a:solidFill>
                  <a:srgbClr val="459597"/>
                </a:solidFill>
                <a:ea typeface="+mn-lt"/>
                <a:cs typeface="+mn-lt"/>
              </a:rPr>
              <a:t> https://www.sciencedirect.com/journal/technology-in- </a:t>
            </a:r>
            <a:r>
              <a:rPr lang="en-IE" sz="1800" dirty="0">
                <a:solidFill>
                  <a:srgbClr val="459597"/>
                </a:solidFill>
                <a:ea typeface="+mn-lt"/>
                <a:cs typeface="+mn-lt"/>
                <a:hlinkClick r:id="rId2">
                  <a:extLst>
                    <a:ext uri="{A12FA001-AC4F-418D-AE19-62706E023703}">
                      <ahyp:hlinkClr xmlns:ahyp="http://schemas.microsoft.com/office/drawing/2018/hyperlinkcolor" val="tx"/>
                    </a:ext>
                  </a:extLst>
                </a:hlinkClick>
              </a:rPr>
              <a:t>   society/vol/74/suppl/C</a:t>
            </a:r>
            <a:r>
              <a:rPr lang="en-IE" sz="1800" dirty="0">
                <a:solidFill>
                  <a:srgbClr val="459597"/>
                </a:solidFill>
                <a:ea typeface="+mn-lt"/>
                <a:cs typeface="+mn-lt"/>
              </a:rPr>
              <a:t> </a:t>
            </a:r>
            <a:endParaRPr lang="en-IE" dirty="0">
              <a:solidFill>
                <a:srgbClr val="459597"/>
              </a:solidFill>
            </a:endParaRPr>
          </a:p>
          <a:p>
            <a:pPr>
              <a:lnSpc>
                <a:spcPts val="1960"/>
              </a:lnSpc>
            </a:pPr>
            <a:endParaRPr lang="en-IE" dirty="0">
              <a:solidFill>
                <a:srgbClr val="459597"/>
              </a:solidFill>
            </a:endParaRPr>
          </a:p>
        </p:txBody>
      </p:sp>
      <p:sp>
        <p:nvSpPr>
          <p:cNvPr id="8" name="Freeform 7">
            <a:extLst>
              <a:ext uri="{FF2B5EF4-FFF2-40B4-BE49-F238E27FC236}">
                <a16:creationId xmlns:a16="http://schemas.microsoft.com/office/drawing/2014/main" id="{7E8BC06F-39CA-D8B6-02A4-7D88F747FE03}"/>
              </a:ext>
            </a:extLst>
          </p:cNvPr>
          <p:cNvSpPr/>
          <p:nvPr/>
        </p:nvSpPr>
        <p:spPr>
          <a:xfrm rot="5400000">
            <a:off x="475136" y="2650494"/>
            <a:ext cx="3167125" cy="4117398"/>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3"/>
            <a:srcRect/>
            <a:stretch>
              <a:fillRect l="-12365" r="-12365"/>
            </a:stretch>
          </a:blipFill>
        </p:spPr>
        <p:txBody>
          <a:bodyPr wrap="square" lIns="0" tIns="0" rIns="0" bIns="0" rtlCol="0">
            <a:noAutofit/>
          </a:bodyPr>
          <a:lstStyle/>
          <a:p>
            <a:endParaRPr dirty="0">
              <a:solidFill>
                <a:srgbClr val="459597"/>
              </a:solidFill>
            </a:endParaRPr>
          </a:p>
        </p:txBody>
      </p:sp>
      <p:pic>
        <p:nvPicPr>
          <p:cNvPr id="13" name="Picture 12">
            <a:extLst>
              <a:ext uri="{FF2B5EF4-FFF2-40B4-BE49-F238E27FC236}">
                <a16:creationId xmlns:a16="http://schemas.microsoft.com/office/drawing/2014/main" id="{5932B3A7-7D31-D176-B746-8614F49F653E}"/>
              </a:ext>
            </a:extLst>
          </p:cNvPr>
          <p:cNvPicPr>
            <a:picLocks noChangeAspect="1"/>
          </p:cNvPicPr>
          <p:nvPr/>
        </p:nvPicPr>
        <p:blipFill>
          <a:blip r:embed="rId4">
            <a:biLevel thresh="50000"/>
            <a:alphaModFix amt="58000"/>
            <a:extLst>
              <a:ext uri="{28A0092B-C50C-407E-A947-70E740481C1C}">
                <a14:useLocalDpi xmlns:a14="http://schemas.microsoft.com/office/drawing/2010/main" val="0"/>
              </a:ext>
            </a:extLst>
          </a:blip>
          <a:srcRect l="53155" t="-1" r="5047" b="49903"/>
          <a:stretch/>
        </p:blipFill>
        <p:spPr>
          <a:xfrm>
            <a:off x="-773142" y="4467875"/>
            <a:ext cx="3580276" cy="2659133"/>
          </a:xfrm>
          <a:prstGeom prst="rect">
            <a:avLst/>
          </a:prstGeom>
        </p:spPr>
      </p:pic>
    </p:spTree>
    <p:extLst>
      <p:ext uri="{BB962C8B-B14F-4D97-AF65-F5344CB8AC3E}">
        <p14:creationId xmlns:p14="http://schemas.microsoft.com/office/powerpoint/2010/main" val="13743615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AACC7A-1C74-49A0-2A60-6E523572B85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3930408-4982-A648-CC68-D621D63813D3}"/>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4E7B0B72-F8C8-0312-7FCA-9EC3018B15A9}"/>
              </a:ext>
            </a:extLst>
          </p:cNvPr>
          <p:cNvSpPr>
            <a:spLocks noGrp="1"/>
          </p:cNvSpPr>
          <p:nvPr>
            <p:ph type="body" sz="quarter" idx="19"/>
          </p:nvPr>
        </p:nvSpPr>
        <p:spPr>
          <a:xfrm>
            <a:off x="423358" y="941779"/>
            <a:ext cx="1197303" cy="385564"/>
          </a:xfrm>
        </p:spPr>
        <p:txBody>
          <a:bodyPr/>
          <a:lstStyle/>
          <a:p>
            <a:r>
              <a:rPr lang="en-US" dirty="0"/>
              <a:t>03</a:t>
            </a:r>
          </a:p>
        </p:txBody>
      </p:sp>
      <p:sp>
        <p:nvSpPr>
          <p:cNvPr id="7" name="Text Placeholder 6">
            <a:extLst>
              <a:ext uri="{FF2B5EF4-FFF2-40B4-BE49-F238E27FC236}">
                <a16:creationId xmlns:a16="http://schemas.microsoft.com/office/drawing/2014/main" id="{87E9B167-989C-7B24-00B4-105B4DA0E856}"/>
              </a:ext>
            </a:extLst>
          </p:cNvPr>
          <p:cNvSpPr>
            <a:spLocks noGrp="1"/>
          </p:cNvSpPr>
          <p:nvPr>
            <p:ph type="body" sz="quarter" idx="16"/>
          </p:nvPr>
        </p:nvSpPr>
        <p:spPr>
          <a:xfrm>
            <a:off x="4348814" y="748069"/>
            <a:ext cx="6635464" cy="784115"/>
          </a:xfrm>
          <a:prstGeom prst="rect">
            <a:avLst/>
          </a:prstGeom>
        </p:spPr>
        <p:txBody>
          <a:bodyPr lIns="91440" tIns="45720" rIns="91440" bIns="45720" anchor="t">
            <a:noAutofit/>
          </a:bodyPr>
          <a:lstStyle/>
          <a:p>
            <a:pPr>
              <a:lnSpc>
                <a:spcPts val="2960"/>
              </a:lnSpc>
            </a:pPr>
            <a:r>
              <a:rPr lang="en-GB" dirty="0" err="1"/>
              <a:t>Pravilno</a:t>
            </a:r>
            <a:r>
              <a:rPr lang="en-GB" dirty="0"/>
              <a:t> </a:t>
            </a:r>
            <a:r>
              <a:rPr lang="en-GB" dirty="0" err="1"/>
              <a:t>dimenzionirana</a:t>
            </a:r>
            <a:r>
              <a:rPr lang="en-GB" dirty="0"/>
              <a:t> </a:t>
            </a:r>
            <a:r>
              <a:rPr lang="en-GB" dirty="0" err="1"/>
              <a:t>bivanja</a:t>
            </a:r>
            <a:r>
              <a:rPr lang="en-GB" dirty="0"/>
              <a:t>, ki </a:t>
            </a:r>
            <a:r>
              <a:rPr lang="en-GB" dirty="0" err="1"/>
              <a:t>vplivajo</a:t>
            </a:r>
            <a:r>
              <a:rPr lang="en-GB" dirty="0"/>
              <a:t> </a:t>
            </a:r>
            <a:r>
              <a:rPr lang="en-GB" dirty="0" err="1"/>
              <a:t>na</a:t>
            </a:r>
            <a:r>
              <a:rPr lang="en-GB" dirty="0"/>
              <a:t> lokalno okolje</a:t>
            </a:r>
          </a:p>
          <a:p>
            <a:pPr>
              <a:lnSpc>
                <a:spcPts val="2960"/>
              </a:lnSpc>
            </a:pPr>
            <a:endParaRPr lang="en-GB" dirty="0"/>
          </a:p>
          <a:p>
            <a:pPr>
              <a:lnSpc>
                <a:spcPts val="2960"/>
              </a:lnSpc>
            </a:pPr>
            <a:endParaRPr lang="en-GB" sz="2800" dirty="0"/>
          </a:p>
        </p:txBody>
      </p:sp>
      <p:sp>
        <p:nvSpPr>
          <p:cNvPr id="4" name="Text Placeholder 3">
            <a:extLst>
              <a:ext uri="{FF2B5EF4-FFF2-40B4-BE49-F238E27FC236}">
                <a16:creationId xmlns:a16="http://schemas.microsoft.com/office/drawing/2014/main" id="{5C799759-5387-B13D-BBAC-F7C29053D1A1}"/>
              </a:ext>
            </a:extLst>
          </p:cNvPr>
          <p:cNvSpPr>
            <a:spLocks noGrp="1"/>
          </p:cNvSpPr>
          <p:nvPr>
            <p:ph type="body" sz="quarter" idx="21"/>
          </p:nvPr>
        </p:nvSpPr>
        <p:spPr>
          <a:xfrm>
            <a:off x="4348814" y="2121950"/>
            <a:ext cx="6801786" cy="2928742"/>
          </a:xfrm>
          <a:prstGeom prst="rect">
            <a:avLst/>
          </a:prstGeom>
        </p:spPr>
        <p:txBody>
          <a:bodyPr lIns="91440" tIns="45720" rIns="91440" bIns="45720" anchor="t"/>
          <a:lstStyle/>
          <a:p>
            <a:pPr>
              <a:lnSpc>
                <a:spcPts val="2340"/>
              </a:lnSpc>
            </a:pPr>
            <a:r>
              <a:rPr lang="en-GB" b="0" i="0" dirty="0">
                <a:effectLst/>
                <a:latin typeface="Calibri"/>
                <a:ea typeface="Calibri"/>
                <a:cs typeface="Calibri"/>
              </a:rPr>
              <a:t>Turizem lahko služi kot strateško orodje za krepitev lokalnih gospodarstev, če je namerno povezan z obstoječimi vrednostnimi verigami. Z nabavo hrane od lokalnih kmetov, sodelovanjem z obrtniki ali partnerstvom s pobudami, ki jih vodi skupnost, lahko alternativne nastanitve podpirajo preživetje, spodbujajo kulturno dediščino in gradijo gospodarsko odpornost.</a:t>
            </a:r>
          </a:p>
          <a:p>
            <a:pPr>
              <a:lnSpc>
                <a:spcPts val="2340"/>
              </a:lnSpc>
            </a:pPr>
            <a:endParaRPr lang="en-US" sz="2200" dirty="0"/>
          </a:p>
        </p:txBody>
      </p:sp>
      <p:sp>
        <p:nvSpPr>
          <p:cNvPr id="11" name="Slide Number Placeholder 5">
            <a:extLst>
              <a:ext uri="{FF2B5EF4-FFF2-40B4-BE49-F238E27FC236}">
                <a16:creationId xmlns:a16="http://schemas.microsoft.com/office/drawing/2014/main" id="{6F902E90-F0F0-BE32-4A88-8328B14D3EF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35</a:t>
            </a:fld>
            <a:endParaRPr lang="fr-CA" sz="1200" dirty="0"/>
          </a:p>
        </p:txBody>
      </p:sp>
      <p:sp>
        <p:nvSpPr>
          <p:cNvPr id="3" name="TextBox 2">
            <a:extLst>
              <a:ext uri="{FF2B5EF4-FFF2-40B4-BE49-F238E27FC236}">
                <a16:creationId xmlns:a16="http://schemas.microsoft.com/office/drawing/2014/main" id="{BF49C8C7-9BE1-CA0D-6CE5-7D13C5E0F51C}"/>
              </a:ext>
            </a:extLst>
          </p:cNvPr>
          <p:cNvSpPr txBox="1"/>
          <p:nvPr/>
        </p:nvSpPr>
        <p:spPr>
          <a:xfrm>
            <a:off x="4267311" y="4953000"/>
            <a:ext cx="7887644" cy="1118255"/>
          </a:xfrm>
          <a:prstGeom prst="rect">
            <a:avLst/>
          </a:prstGeom>
          <a:noFill/>
        </p:spPr>
        <p:txBody>
          <a:bodyPr wrap="square" lIns="91440" tIns="45720" rIns="91440" bIns="45720" rtlCol="0" anchor="t">
            <a:spAutoFit/>
          </a:bodyPr>
          <a:lstStyle/>
          <a:p>
            <a:pPr>
              <a:lnSpc>
                <a:spcPts val="1960"/>
              </a:lnSpc>
            </a:pPr>
            <a:r>
              <a:rPr lang="en-IE" b="1" dirty="0">
                <a:solidFill>
                  <a:srgbClr val="414141"/>
                </a:solidFill>
              </a:rPr>
              <a:t>Vir: </a:t>
            </a:r>
            <a:r>
              <a:rPr lang="en-IE" sz="1800" dirty="0">
                <a:solidFill>
                  <a:srgbClr val="414141"/>
                </a:solidFill>
              </a:rPr>
              <a:t>    Lokalni kulinarični turizem in njegove koristi za okolje</a:t>
            </a:r>
          </a:p>
          <a:p>
            <a:pPr>
              <a:lnSpc>
                <a:spcPts val="1960"/>
              </a:lnSpc>
            </a:pPr>
            <a:r>
              <a:rPr lang="en-IE" sz="1800" b="1" dirty="0">
                <a:solidFill>
                  <a:srgbClr val="414141"/>
                </a:solidFill>
              </a:rPr>
              <a:t>Povezava: </a:t>
            </a:r>
            <a:r>
              <a:rPr lang="en-IE" sz="1800" dirty="0">
                <a:solidFill>
                  <a:srgbClr val="459597"/>
                </a:solidFill>
                <a:ea typeface="+mn-lt"/>
                <a:cs typeface="+mn-lt"/>
                <a:hlinkClick r:id="rId2">
                  <a:extLst>
                    <a:ext uri="{A12FA001-AC4F-418D-AE19-62706E023703}">
                      <ahyp:hlinkClr xmlns:ahyp="http://schemas.microsoft.com/office/drawing/2018/hyperlinkcolor" val="tx"/>
                    </a:ext>
                  </a:extLst>
                </a:hlinkClick>
              </a:rPr>
              <a:t>    https://www.carbonclick.com/news-views/local-food-tourism-</a:t>
            </a:r>
          </a:p>
          <a:p>
            <a:pPr>
              <a:lnSpc>
                <a:spcPts val="1960"/>
              </a:lnSpc>
            </a:pPr>
            <a:r>
              <a:rPr lang="en-IE" dirty="0">
                <a:solidFill>
                  <a:srgbClr val="459597"/>
                </a:solidFill>
                <a:ea typeface="+mn-lt"/>
                <a:cs typeface="+mn-lt"/>
              </a:rPr>
              <a:t>	</a:t>
            </a:r>
            <a:r>
              <a:rPr lang="en-IE" sz="1800" dirty="0">
                <a:solidFill>
                  <a:srgbClr val="459597"/>
                </a:solidFill>
                <a:ea typeface="+mn-lt"/>
                <a:cs typeface="+mn-lt"/>
                <a:hlinkClick r:id="rId2">
                  <a:extLst>
                    <a:ext uri="{A12FA001-AC4F-418D-AE19-62706E023703}">
                      <ahyp:hlinkClr xmlns:ahyp="http://schemas.microsoft.com/office/drawing/2018/hyperlinkcolor" val="tx"/>
                    </a:ext>
                  </a:extLst>
                </a:hlinkClick>
              </a:rPr>
              <a:t>in-njegove-okoljske-prednosti</a:t>
            </a:r>
            <a:r>
              <a:rPr lang="en-IE" sz="1800" dirty="0">
                <a:solidFill>
                  <a:srgbClr val="459597"/>
                </a:solidFill>
                <a:ea typeface="+mn-lt"/>
                <a:cs typeface="+mn-lt"/>
              </a:rPr>
              <a:t> </a:t>
            </a:r>
            <a:endParaRPr lang="en-IE" dirty="0">
              <a:solidFill>
                <a:srgbClr val="459597"/>
              </a:solidFill>
            </a:endParaRPr>
          </a:p>
          <a:p>
            <a:pPr>
              <a:lnSpc>
                <a:spcPts val="1960"/>
              </a:lnSpc>
            </a:pPr>
            <a:endParaRPr lang="en-IE" dirty="0">
              <a:solidFill>
                <a:srgbClr val="459597"/>
              </a:solidFill>
            </a:endParaRPr>
          </a:p>
        </p:txBody>
      </p:sp>
      <p:sp>
        <p:nvSpPr>
          <p:cNvPr id="8" name="Freeform 7">
            <a:extLst>
              <a:ext uri="{FF2B5EF4-FFF2-40B4-BE49-F238E27FC236}">
                <a16:creationId xmlns:a16="http://schemas.microsoft.com/office/drawing/2014/main" id="{C11BA702-3A56-FA04-7895-3BB54EB66E4C}"/>
              </a:ext>
            </a:extLst>
          </p:cNvPr>
          <p:cNvSpPr/>
          <p:nvPr/>
        </p:nvSpPr>
        <p:spPr>
          <a:xfrm rot="5400000">
            <a:off x="475136" y="2650494"/>
            <a:ext cx="3167125" cy="4117398"/>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3"/>
            <a:srcRect/>
            <a:stretch>
              <a:fillRect l="-12365" r="-12365"/>
            </a:stretch>
          </a:blipFill>
        </p:spPr>
        <p:txBody>
          <a:bodyPr wrap="square" lIns="0" tIns="0" rIns="0" bIns="0" rtlCol="0">
            <a:noAutofit/>
          </a:bodyPr>
          <a:lstStyle/>
          <a:p>
            <a:endParaRPr dirty="0">
              <a:solidFill>
                <a:srgbClr val="459597"/>
              </a:solidFill>
            </a:endParaRPr>
          </a:p>
        </p:txBody>
      </p:sp>
      <p:pic>
        <p:nvPicPr>
          <p:cNvPr id="13" name="Picture 12">
            <a:extLst>
              <a:ext uri="{FF2B5EF4-FFF2-40B4-BE49-F238E27FC236}">
                <a16:creationId xmlns:a16="http://schemas.microsoft.com/office/drawing/2014/main" id="{1AB83463-5844-2333-E860-EED6404DE25B}"/>
              </a:ext>
            </a:extLst>
          </p:cNvPr>
          <p:cNvPicPr>
            <a:picLocks noChangeAspect="1"/>
          </p:cNvPicPr>
          <p:nvPr/>
        </p:nvPicPr>
        <p:blipFill>
          <a:blip r:embed="rId4">
            <a:biLevel thresh="50000"/>
            <a:alphaModFix amt="58000"/>
            <a:extLst>
              <a:ext uri="{28A0092B-C50C-407E-A947-70E740481C1C}">
                <a14:useLocalDpi xmlns:a14="http://schemas.microsoft.com/office/drawing/2010/main" val="0"/>
              </a:ext>
            </a:extLst>
          </a:blip>
          <a:srcRect l="53155" t="-1" r="5047" b="49903"/>
          <a:stretch/>
        </p:blipFill>
        <p:spPr>
          <a:xfrm>
            <a:off x="-773142" y="4467875"/>
            <a:ext cx="3580276" cy="2659133"/>
          </a:xfrm>
          <a:prstGeom prst="rect">
            <a:avLst/>
          </a:prstGeom>
        </p:spPr>
      </p:pic>
    </p:spTree>
    <p:extLst>
      <p:ext uri="{BB962C8B-B14F-4D97-AF65-F5344CB8AC3E}">
        <p14:creationId xmlns:p14="http://schemas.microsoft.com/office/powerpoint/2010/main" val="2775632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DB3154-FBEF-5E73-5987-E4AD6089301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27A5969-6E1E-2F79-8352-265A9F3DAAED}"/>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E8AB1A4A-706B-E3A8-2669-F1F72B304E61}"/>
              </a:ext>
            </a:extLst>
          </p:cNvPr>
          <p:cNvSpPr>
            <a:spLocks noGrp="1"/>
          </p:cNvSpPr>
          <p:nvPr>
            <p:ph type="body" sz="quarter" idx="19"/>
          </p:nvPr>
        </p:nvSpPr>
        <p:spPr>
          <a:xfrm>
            <a:off x="423358" y="941779"/>
            <a:ext cx="1197303" cy="385564"/>
          </a:xfrm>
        </p:spPr>
        <p:txBody>
          <a:bodyPr/>
          <a:lstStyle/>
          <a:p>
            <a:r>
              <a:rPr lang="en-US" dirty="0"/>
              <a:t>03</a:t>
            </a:r>
          </a:p>
        </p:txBody>
      </p:sp>
      <p:sp>
        <p:nvSpPr>
          <p:cNvPr id="7" name="Text Placeholder 6">
            <a:extLst>
              <a:ext uri="{FF2B5EF4-FFF2-40B4-BE49-F238E27FC236}">
                <a16:creationId xmlns:a16="http://schemas.microsoft.com/office/drawing/2014/main" id="{6EE0CE6C-CFAE-26C0-52AB-0F3BD2B1B57A}"/>
              </a:ext>
            </a:extLst>
          </p:cNvPr>
          <p:cNvSpPr>
            <a:spLocks noGrp="1"/>
          </p:cNvSpPr>
          <p:nvPr>
            <p:ph type="body" sz="quarter" idx="16"/>
          </p:nvPr>
        </p:nvSpPr>
        <p:spPr>
          <a:xfrm>
            <a:off x="4348814" y="875069"/>
            <a:ext cx="5357161" cy="803654"/>
          </a:xfrm>
          <a:prstGeom prst="rect">
            <a:avLst/>
          </a:prstGeom>
        </p:spPr>
        <p:txBody>
          <a:bodyPr/>
          <a:lstStyle/>
          <a:p>
            <a:pPr>
              <a:lnSpc>
                <a:spcPts val="2960"/>
              </a:lnSpc>
            </a:pPr>
            <a:r>
              <a:rPr lang="en-GB" dirty="0"/>
              <a:t>Primerno velika nastanitev, ki vpliva na lokalno okolje</a:t>
            </a:r>
          </a:p>
          <a:p>
            <a:pPr>
              <a:lnSpc>
                <a:spcPts val="2960"/>
              </a:lnSpc>
            </a:pPr>
            <a:endParaRPr lang="en-GB" dirty="0"/>
          </a:p>
        </p:txBody>
      </p:sp>
      <p:sp>
        <p:nvSpPr>
          <p:cNvPr id="4" name="Text Placeholder 3">
            <a:extLst>
              <a:ext uri="{FF2B5EF4-FFF2-40B4-BE49-F238E27FC236}">
                <a16:creationId xmlns:a16="http://schemas.microsoft.com/office/drawing/2014/main" id="{573FF6F2-2E22-A314-F7AC-6C262DD4D72E}"/>
              </a:ext>
            </a:extLst>
          </p:cNvPr>
          <p:cNvSpPr>
            <a:spLocks noGrp="1"/>
          </p:cNvSpPr>
          <p:nvPr>
            <p:ph type="body" sz="quarter" idx="21"/>
          </p:nvPr>
        </p:nvSpPr>
        <p:spPr>
          <a:xfrm>
            <a:off x="4319506" y="2356412"/>
            <a:ext cx="6801786" cy="2928742"/>
          </a:xfrm>
          <a:prstGeom prst="rect">
            <a:avLst/>
          </a:prstGeom>
        </p:spPr>
        <p:txBody>
          <a:bodyPr lIns="91440" tIns="45720" rIns="91440" bIns="45720" anchor="t"/>
          <a:lstStyle/>
          <a:p>
            <a:pPr>
              <a:lnSpc>
                <a:spcPts val="2340"/>
              </a:lnSpc>
            </a:pPr>
            <a:r>
              <a:rPr lang="en-GB" b="0" i="0" dirty="0">
                <a:effectLst/>
                <a:latin typeface="Calibri"/>
                <a:ea typeface="Calibri"/>
                <a:cs typeface="Calibri"/>
              </a:rPr>
              <a:t>Poslovni modeli, kot sta Albergo </a:t>
            </a:r>
            <a:r>
              <a:rPr lang="en-GB" b="0" i="0" dirty="0" err="1">
                <a:effectLst/>
                <a:latin typeface="Calibri"/>
                <a:ea typeface="Calibri"/>
                <a:cs typeface="Calibri"/>
              </a:rPr>
              <a:t>Diffuso </a:t>
            </a:r>
            <a:r>
              <a:rPr lang="en-GB" b="0" i="0" dirty="0">
                <a:effectLst/>
                <a:latin typeface="Calibri"/>
                <a:ea typeface="Calibri"/>
                <a:cs typeface="Calibri"/>
              </a:rPr>
              <a:t>ali sistemi kooperativnega lastništva, kažejo, kako je mogoče oblikovati regulativne in upravne strukture, da se turizem vključi v socialno strukturo kraja. Ti pristopi krepijo načelo, da se podeželsko nastanitev ne sme razvijati ločeno, ampak kot del širše vizije vključujoče, na kraju temelječe rasti.</a:t>
            </a:r>
          </a:p>
          <a:p>
            <a:pPr>
              <a:lnSpc>
                <a:spcPts val="2340"/>
              </a:lnSpc>
            </a:pPr>
            <a:endParaRPr lang="en-US" sz="2200" dirty="0"/>
          </a:p>
        </p:txBody>
      </p:sp>
      <p:sp>
        <p:nvSpPr>
          <p:cNvPr id="11" name="Slide Number Placeholder 5">
            <a:extLst>
              <a:ext uri="{FF2B5EF4-FFF2-40B4-BE49-F238E27FC236}">
                <a16:creationId xmlns:a16="http://schemas.microsoft.com/office/drawing/2014/main" id="{F99405E2-1519-4146-E7B2-A03EB30EBFA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36</a:t>
            </a:fld>
            <a:endParaRPr lang="fr-CA" sz="1200" dirty="0"/>
          </a:p>
        </p:txBody>
      </p:sp>
      <p:sp>
        <p:nvSpPr>
          <p:cNvPr id="3" name="TextBox 2">
            <a:extLst>
              <a:ext uri="{FF2B5EF4-FFF2-40B4-BE49-F238E27FC236}">
                <a16:creationId xmlns:a16="http://schemas.microsoft.com/office/drawing/2014/main" id="{5E942474-0065-B359-7E1B-9CE19BE2DF7F}"/>
              </a:ext>
            </a:extLst>
          </p:cNvPr>
          <p:cNvSpPr txBox="1"/>
          <p:nvPr/>
        </p:nvSpPr>
        <p:spPr>
          <a:xfrm>
            <a:off x="4345465" y="4953000"/>
            <a:ext cx="7887644" cy="1118255"/>
          </a:xfrm>
          <a:prstGeom prst="rect">
            <a:avLst/>
          </a:prstGeom>
          <a:noFill/>
        </p:spPr>
        <p:txBody>
          <a:bodyPr wrap="square" lIns="91440" tIns="45720" rIns="91440" bIns="45720" rtlCol="0" anchor="t">
            <a:spAutoFit/>
          </a:bodyPr>
          <a:lstStyle/>
          <a:p>
            <a:pPr>
              <a:lnSpc>
                <a:spcPts val="1960"/>
              </a:lnSpc>
            </a:pPr>
            <a:r>
              <a:rPr lang="en-IE" b="1" dirty="0">
                <a:solidFill>
                  <a:srgbClr val="414141"/>
                </a:solidFill>
              </a:rPr>
              <a:t>Vir: </a:t>
            </a:r>
            <a:r>
              <a:rPr lang="en-IE" sz="1800" dirty="0">
                <a:solidFill>
                  <a:srgbClr val="414141"/>
                </a:solidFill>
                <a:ea typeface="+mn-lt"/>
                <a:cs typeface="+mn-lt"/>
              </a:rPr>
              <a:t>    Tipični italijanski pojav: „albergo diffuso”</a:t>
            </a:r>
          </a:p>
          <a:p>
            <a:pPr>
              <a:lnSpc>
                <a:spcPts val="1960"/>
              </a:lnSpc>
            </a:pPr>
            <a:r>
              <a:rPr lang="en-IE" sz="1800" dirty="0">
                <a:solidFill>
                  <a:srgbClr val="414141"/>
                </a:solidFill>
                <a:ea typeface="+mn-lt"/>
                <a:cs typeface="+mn-lt"/>
              </a:rPr>
              <a:t>Povezava: </a:t>
            </a:r>
            <a:r>
              <a:rPr lang="en-IE" sz="1800" dirty="0">
                <a:solidFill>
                  <a:srgbClr val="459597"/>
                </a:solidFill>
                <a:ea typeface="+mn-lt"/>
                <a:cs typeface="+mn-lt"/>
                <a:hlinkClick r:id="rId2">
                  <a:extLst>
                    <a:ext uri="{A12FA001-AC4F-418D-AE19-62706E023703}">
                      <ahyp:hlinkClr xmlns:ahyp="http://schemas.microsoft.com/office/drawing/2018/hyperlinkcolor" val="tx"/>
                    </a:ext>
                  </a:extLst>
                </a:hlinkClick>
              </a:rPr>
              <a:t>   </a:t>
            </a:r>
            <a:r>
              <a:rPr lang="en-IE" sz="1800" dirty="0">
                <a:solidFill>
                  <a:srgbClr val="459597"/>
                </a:solidFill>
                <a:ea typeface="+mn-lt"/>
                <a:cs typeface="+mn-lt"/>
              </a:rPr>
              <a:t> https://www.sciencedirect.com/journal/tourism- </a:t>
            </a:r>
            <a:r>
              <a:rPr lang="en-IE" sz="1800" dirty="0">
                <a:solidFill>
                  <a:srgbClr val="459597"/>
                </a:solidFill>
                <a:ea typeface="+mn-lt"/>
                <a:cs typeface="+mn-lt"/>
                <a:hlinkClick r:id="rId2">
                  <a:extLst>
                    <a:ext uri="{A12FA001-AC4F-418D-AE19-62706E023703}">
                      <ahyp:hlinkClr xmlns:ahyp="http://schemas.microsoft.com/office/drawing/2018/hyperlinkcolor" val="tx"/>
                    </a:ext>
                  </a:extLst>
                </a:hlinkClick>
              </a:rPr>
              <a:t>   management/vol/32/issue/3</a:t>
            </a:r>
            <a:r>
              <a:rPr lang="en-IE" sz="1800" dirty="0">
                <a:solidFill>
                  <a:srgbClr val="459597"/>
                </a:solidFill>
                <a:ea typeface="+mn-lt"/>
                <a:cs typeface="+mn-lt"/>
              </a:rPr>
              <a:t> </a:t>
            </a:r>
            <a:endParaRPr lang="en-IE" dirty="0">
              <a:solidFill>
                <a:srgbClr val="459597"/>
              </a:solidFill>
            </a:endParaRPr>
          </a:p>
          <a:p>
            <a:pPr>
              <a:lnSpc>
                <a:spcPts val="1960"/>
              </a:lnSpc>
            </a:pPr>
            <a:endParaRPr lang="en-IE" dirty="0">
              <a:solidFill>
                <a:srgbClr val="459597"/>
              </a:solidFill>
            </a:endParaRPr>
          </a:p>
        </p:txBody>
      </p:sp>
      <p:sp>
        <p:nvSpPr>
          <p:cNvPr id="8" name="Freeform 7">
            <a:extLst>
              <a:ext uri="{FF2B5EF4-FFF2-40B4-BE49-F238E27FC236}">
                <a16:creationId xmlns:a16="http://schemas.microsoft.com/office/drawing/2014/main" id="{F2D29042-5E7D-3EFF-ACF9-3BBDDF652EB5}"/>
              </a:ext>
            </a:extLst>
          </p:cNvPr>
          <p:cNvSpPr/>
          <p:nvPr/>
        </p:nvSpPr>
        <p:spPr>
          <a:xfrm rot="5400000">
            <a:off x="475136" y="2650494"/>
            <a:ext cx="3167125" cy="4117398"/>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3"/>
            <a:srcRect/>
            <a:stretch>
              <a:fillRect l="-12365" r="-12365"/>
            </a:stretch>
          </a:blipFill>
        </p:spPr>
        <p:txBody>
          <a:bodyPr wrap="square" lIns="0" tIns="0" rIns="0" bIns="0" rtlCol="0">
            <a:noAutofit/>
          </a:bodyPr>
          <a:lstStyle/>
          <a:p>
            <a:endParaRPr dirty="0">
              <a:solidFill>
                <a:srgbClr val="459597"/>
              </a:solidFill>
            </a:endParaRPr>
          </a:p>
        </p:txBody>
      </p:sp>
      <p:pic>
        <p:nvPicPr>
          <p:cNvPr id="13" name="Picture 12">
            <a:extLst>
              <a:ext uri="{FF2B5EF4-FFF2-40B4-BE49-F238E27FC236}">
                <a16:creationId xmlns:a16="http://schemas.microsoft.com/office/drawing/2014/main" id="{7D62B7DB-0F67-43DA-B93F-5113A6158B16}"/>
              </a:ext>
            </a:extLst>
          </p:cNvPr>
          <p:cNvPicPr>
            <a:picLocks noChangeAspect="1"/>
          </p:cNvPicPr>
          <p:nvPr/>
        </p:nvPicPr>
        <p:blipFill>
          <a:blip r:embed="rId4">
            <a:biLevel thresh="50000"/>
            <a:alphaModFix amt="58000"/>
            <a:extLst>
              <a:ext uri="{28A0092B-C50C-407E-A947-70E740481C1C}">
                <a14:useLocalDpi xmlns:a14="http://schemas.microsoft.com/office/drawing/2010/main" val="0"/>
              </a:ext>
            </a:extLst>
          </a:blip>
          <a:srcRect l="53155" t="-1" r="5047" b="49903"/>
          <a:stretch/>
        </p:blipFill>
        <p:spPr>
          <a:xfrm>
            <a:off x="-773142" y="4467875"/>
            <a:ext cx="3580276" cy="2659133"/>
          </a:xfrm>
          <a:prstGeom prst="rect">
            <a:avLst/>
          </a:prstGeom>
        </p:spPr>
      </p:pic>
    </p:spTree>
    <p:extLst>
      <p:ext uri="{BB962C8B-B14F-4D97-AF65-F5344CB8AC3E}">
        <p14:creationId xmlns:p14="http://schemas.microsoft.com/office/powerpoint/2010/main" val="5258228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B027D628-50DF-8855-8440-6B1470283BF0}"/>
              </a:ext>
            </a:extLst>
          </p:cNvPr>
          <p:cNvSpPr>
            <a:spLocks noGrp="1"/>
          </p:cNvSpPr>
          <p:nvPr>
            <p:ph type="body" sz="quarter" idx="13"/>
          </p:nvPr>
        </p:nvSpPr>
        <p:spPr>
          <a:xfrm>
            <a:off x="640590" y="1572125"/>
            <a:ext cx="5455410" cy="4860757"/>
          </a:xfrm>
        </p:spPr>
        <p:txBody>
          <a:bodyPr anchor="t">
            <a:normAutofit/>
          </a:bodyPr>
          <a:lstStyle/>
          <a:p>
            <a:pPr algn="l">
              <a:lnSpc>
                <a:spcPts val="2340"/>
              </a:lnSpc>
            </a:pPr>
            <a:r>
              <a:rPr lang="en-IE" sz="2200" i="0" dirty="0"/>
              <a:t>Da bi poglobili svoje znanje in podprli praktično uporabo tega modula, si oglejte izbran izbor dodatnega branja, vaj in digitalnih orodij, ki so na voljo v tem poglavju. Izbrani so, da vam pomagajo raziskati trg, poenostaviti poslovanje, izboljšati izkušnje gostov in učinkovito promovirati vaše podjetje. </a:t>
            </a:r>
          </a:p>
          <a:p>
            <a:pPr algn="l">
              <a:lnSpc>
                <a:spcPts val="2340"/>
              </a:lnSpc>
            </a:pPr>
            <a:endParaRPr lang="en-IE" sz="2200" i="0" dirty="0"/>
          </a:p>
          <a:p>
            <a:pPr algn="l">
              <a:lnSpc>
                <a:spcPts val="2340"/>
              </a:lnSpc>
            </a:pPr>
            <a:r>
              <a:rPr lang="en-IE" sz="2200" i="0" dirty="0"/>
              <a:t>Z raziskovanjem teh virov lahko okrepite svoje znanje, povečate učinkovitost in zagotovite, da je vaša ponudba nastanitev v skladu z vrednotami EPIC STAYS, kot so trajnost, ustvarjalnost in vključevanje skupnosti.</a:t>
            </a:r>
          </a:p>
          <a:p>
            <a:pPr algn="l">
              <a:lnSpc>
                <a:spcPts val="2340"/>
              </a:lnSpc>
            </a:pPr>
            <a:endParaRPr lang="en-IE" sz="2200" i="0" dirty="0"/>
          </a:p>
        </p:txBody>
      </p:sp>
      <p:pic>
        <p:nvPicPr>
          <p:cNvPr id="10" name="Picture Placeholder 9">
            <a:extLst>
              <a:ext uri="{FF2B5EF4-FFF2-40B4-BE49-F238E27FC236}">
                <a16:creationId xmlns:a16="http://schemas.microsoft.com/office/drawing/2014/main" id="{5915CBB4-5483-6AF3-40F4-2D09F143DBF6}"/>
              </a:ext>
            </a:extLst>
          </p:cNvPr>
          <p:cNvPicPr>
            <a:picLocks noGrp="1" noChangeAspect="1"/>
          </p:cNvPicPr>
          <p:nvPr>
            <p:ph type="pic" sz="quarter" idx="4294967295"/>
          </p:nvPr>
        </p:nvPicPr>
        <p:blipFill>
          <a:blip r:embed="rId2"/>
          <a:srcRect l="2871" r="2871"/>
          <a:stretch>
            <a:fillRect/>
          </a:stretch>
        </p:blipFill>
        <p:spPr>
          <a:xfrm>
            <a:off x="6629303" y="1140130"/>
            <a:ext cx="5626746" cy="4105640"/>
          </a:xfrm>
          <a:custGeom>
            <a:avLst/>
            <a:gdLst>
              <a:gd name="connsiteX0" fmla="*/ 2403865 w 6590485"/>
              <a:gd name="connsiteY0" fmla="*/ 0 h 4808847"/>
              <a:gd name="connsiteX1" fmla="*/ 2539366 w 6590485"/>
              <a:gd name="connsiteY1" fmla="*/ 5019 h 4808847"/>
              <a:gd name="connsiteX2" fmla="*/ 2539366 w 6590485"/>
              <a:gd name="connsiteY2" fmla="*/ 0 h 4808847"/>
              <a:gd name="connsiteX3" fmla="*/ 3803037 w 6590485"/>
              <a:gd name="connsiteY3" fmla="*/ 0 h 4808847"/>
              <a:gd name="connsiteX4" fmla="*/ 3938538 w 6590485"/>
              <a:gd name="connsiteY4" fmla="*/ 0 h 4808847"/>
              <a:gd name="connsiteX5" fmla="*/ 5191314 w 6590485"/>
              <a:gd name="connsiteY5" fmla="*/ 0 h 4808847"/>
              <a:gd name="connsiteX6" fmla="*/ 6590485 w 6590485"/>
              <a:gd name="connsiteY6" fmla="*/ 0 h 4808847"/>
              <a:gd name="connsiteX7" fmla="*/ 6590485 w 6590485"/>
              <a:gd name="connsiteY7" fmla="*/ 4808847 h 4808847"/>
              <a:gd name="connsiteX8" fmla="*/ 5191314 w 6590485"/>
              <a:gd name="connsiteY8" fmla="*/ 4808847 h 4808847"/>
              <a:gd name="connsiteX9" fmla="*/ 3938537 w 6590485"/>
              <a:gd name="connsiteY9" fmla="*/ 4808847 h 4808847"/>
              <a:gd name="connsiteX10" fmla="*/ 3803037 w 6590485"/>
              <a:gd name="connsiteY10" fmla="*/ 4808847 h 4808847"/>
              <a:gd name="connsiteX11" fmla="*/ 2539366 w 6590485"/>
              <a:gd name="connsiteY11" fmla="*/ 4808847 h 4808847"/>
              <a:gd name="connsiteX12" fmla="*/ 2539366 w 6590485"/>
              <a:gd name="connsiteY12" fmla="*/ 4803829 h 4808847"/>
              <a:gd name="connsiteX13" fmla="*/ 2403865 w 6590485"/>
              <a:gd name="connsiteY13" fmla="*/ 4808847 h 4808847"/>
              <a:gd name="connsiteX14" fmla="*/ 0 w 6590485"/>
              <a:gd name="connsiteY14" fmla="*/ 2404423 h 4808847"/>
              <a:gd name="connsiteX15" fmla="*/ 2403865 w 6590485"/>
              <a:gd name="connsiteY15" fmla="*/ 0 h 4808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590485" h="4808847">
                <a:moveTo>
                  <a:pt x="2403865" y="0"/>
                </a:moveTo>
                <a:cubicBezTo>
                  <a:pt x="2449031" y="0"/>
                  <a:pt x="2499219" y="0"/>
                  <a:pt x="2539366" y="5019"/>
                </a:cubicBezTo>
                <a:lnTo>
                  <a:pt x="2539366" y="0"/>
                </a:lnTo>
                <a:lnTo>
                  <a:pt x="3803037" y="0"/>
                </a:lnTo>
                <a:lnTo>
                  <a:pt x="3938538" y="0"/>
                </a:lnTo>
                <a:lnTo>
                  <a:pt x="5191314" y="0"/>
                </a:lnTo>
                <a:lnTo>
                  <a:pt x="6590485" y="0"/>
                </a:lnTo>
                <a:lnTo>
                  <a:pt x="6590485" y="4808847"/>
                </a:lnTo>
                <a:lnTo>
                  <a:pt x="5191314" y="4808847"/>
                </a:lnTo>
                <a:lnTo>
                  <a:pt x="3938537" y="4808847"/>
                </a:lnTo>
                <a:lnTo>
                  <a:pt x="3803037" y="4808847"/>
                </a:lnTo>
                <a:lnTo>
                  <a:pt x="2539366" y="4808847"/>
                </a:lnTo>
                <a:lnTo>
                  <a:pt x="2539366" y="4803829"/>
                </a:lnTo>
                <a:cubicBezTo>
                  <a:pt x="2494199" y="4808847"/>
                  <a:pt x="2449031" y="4808847"/>
                  <a:pt x="2403865" y="4808847"/>
                </a:cubicBezTo>
                <a:cubicBezTo>
                  <a:pt x="1073959" y="4808847"/>
                  <a:pt x="0" y="3734639"/>
                  <a:pt x="0" y="2404423"/>
                </a:cubicBezTo>
                <a:cubicBezTo>
                  <a:pt x="0" y="1074211"/>
                  <a:pt x="1078981" y="0"/>
                  <a:pt x="2403865" y="0"/>
                </a:cubicBezTo>
                <a:close/>
              </a:path>
            </a:pathLst>
          </a:custGeom>
        </p:spPr>
      </p:pic>
      <p:sp>
        <p:nvSpPr>
          <p:cNvPr id="5" name="TextBox 4">
            <a:extLst>
              <a:ext uri="{FF2B5EF4-FFF2-40B4-BE49-F238E27FC236}">
                <a16:creationId xmlns:a16="http://schemas.microsoft.com/office/drawing/2014/main" id="{899B1F22-F55B-5D93-A40F-0EB31019BFF6}"/>
              </a:ext>
            </a:extLst>
          </p:cNvPr>
          <p:cNvSpPr txBox="1"/>
          <p:nvPr/>
        </p:nvSpPr>
        <p:spPr>
          <a:xfrm>
            <a:off x="640590" y="328140"/>
            <a:ext cx="6112042" cy="646331"/>
          </a:xfrm>
          <a:prstGeom prst="rect">
            <a:avLst/>
          </a:prstGeom>
          <a:noFill/>
        </p:spPr>
        <p:txBody>
          <a:bodyPr wrap="square">
            <a:spAutoFit/>
          </a:bodyPr>
          <a:lstStyle/>
          <a:p>
            <a:pPr algn="l"/>
            <a:r>
              <a:rPr lang="en-IE" sz="3600" b="1" i="0" dirty="0">
                <a:solidFill>
                  <a:srgbClr val="459597"/>
                </a:solidFill>
              </a:rPr>
              <a:t>Razdelek z dodatnimi viri</a:t>
            </a:r>
          </a:p>
        </p:txBody>
      </p:sp>
      <p:pic>
        <p:nvPicPr>
          <p:cNvPr id="11" name="Picture 10">
            <a:extLst>
              <a:ext uri="{FF2B5EF4-FFF2-40B4-BE49-F238E27FC236}">
                <a16:creationId xmlns:a16="http://schemas.microsoft.com/office/drawing/2014/main" id="{58F93900-62F5-AAAC-EE38-66636C8C2C9F}"/>
              </a:ext>
            </a:extLst>
          </p:cNvPr>
          <p:cNvPicPr>
            <a:picLocks noChangeAspect="1"/>
          </p:cNvPicPr>
          <p:nvPr/>
        </p:nvPicPr>
        <p:blipFill>
          <a:blip r:embed="rId3">
            <a:biLevel thresh="25000"/>
            <a:alphaModFix amt="35000"/>
            <a:extLst>
              <a:ext uri="{28A0092B-C50C-407E-A947-70E740481C1C}">
                <a14:useLocalDpi xmlns:a14="http://schemas.microsoft.com/office/drawing/2010/main" val="0"/>
              </a:ext>
            </a:extLst>
          </a:blip>
          <a:srcRect l="53155" t="-1" r="5047" b="49903"/>
          <a:stretch/>
        </p:blipFill>
        <p:spPr>
          <a:xfrm>
            <a:off x="5562698" y="3876445"/>
            <a:ext cx="4246690" cy="3154091"/>
          </a:xfrm>
          <a:prstGeom prst="rect">
            <a:avLst/>
          </a:prstGeom>
        </p:spPr>
      </p:pic>
      <p:sp>
        <p:nvSpPr>
          <p:cNvPr id="12" name="Slide Number Placeholder 5">
            <a:extLst>
              <a:ext uri="{FF2B5EF4-FFF2-40B4-BE49-F238E27FC236}">
                <a16:creationId xmlns:a16="http://schemas.microsoft.com/office/drawing/2014/main" id="{8D167EE9-0B6A-8D23-A365-809CC84CD2B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37</a:t>
            </a:fld>
            <a:endParaRPr lang="fr-CA" sz="1200" dirty="0"/>
          </a:p>
        </p:txBody>
      </p:sp>
    </p:spTree>
    <p:extLst>
      <p:ext uri="{BB962C8B-B14F-4D97-AF65-F5344CB8AC3E}">
        <p14:creationId xmlns:p14="http://schemas.microsoft.com/office/powerpoint/2010/main" val="33683010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851D2-E02F-D56B-E906-2059F57F453E}"/>
            </a:ext>
          </a:extLst>
        </p:cNvPr>
        <p:cNvGrpSpPr/>
        <p:nvPr/>
      </p:nvGrpSpPr>
      <p:grpSpPr>
        <a:xfrm>
          <a:off x="0" y="0"/>
          <a:ext cx="0" cy="0"/>
          <a:chOff x="0" y="0"/>
          <a:chExt cx="0" cy="0"/>
        </a:xfrm>
      </p:grpSpPr>
      <p:pic>
        <p:nvPicPr>
          <p:cNvPr id="9" name="Segnaposto immagine 8" descr="Immagine che contiene aria aperta, giungla, pianta, albero&#10;&#10;Il contenuto generato dall&amp;#39;IA potrebbe non essere corretto.">
            <a:extLst>
              <a:ext uri="{FF2B5EF4-FFF2-40B4-BE49-F238E27FC236}">
                <a16:creationId xmlns:a16="http://schemas.microsoft.com/office/drawing/2014/main" id="{020766C8-361D-FA45-6DAC-1BDA8B54BD3C}"/>
              </a:ext>
            </a:extLst>
          </p:cNvPr>
          <p:cNvPicPr>
            <a:picLocks noGrp="1" noChangeAspect="1"/>
          </p:cNvPicPr>
          <p:nvPr>
            <p:ph type="pic" sz="quarter" idx="20"/>
          </p:nvPr>
        </p:nvPicPr>
        <p:blipFill>
          <a:blip r:embed="rId2"/>
          <a:srcRect t="10500" b="10500"/>
          <a:stretch>
            <a:fillRect/>
          </a:stretch>
        </p:blipFill>
        <p:spPr>
          <a:xfrm>
            <a:off x="7143400" y="1219242"/>
            <a:ext cx="3918486" cy="2209758"/>
          </a:xfrm>
        </p:spPr>
      </p:pic>
      <p:sp>
        <p:nvSpPr>
          <p:cNvPr id="4" name="Flowchart: Connector 3">
            <a:extLst>
              <a:ext uri="{FF2B5EF4-FFF2-40B4-BE49-F238E27FC236}">
                <a16:creationId xmlns:a16="http://schemas.microsoft.com/office/drawing/2014/main" id="{226B5366-1E7F-671B-E863-A20A4E96D7AA}"/>
              </a:ext>
            </a:extLst>
          </p:cNvPr>
          <p:cNvSpPr/>
          <p:nvPr/>
        </p:nvSpPr>
        <p:spPr>
          <a:xfrm>
            <a:off x="6279903" y="334002"/>
            <a:ext cx="1784593" cy="1610221"/>
          </a:xfrm>
          <a:prstGeom prst="flowChartConnector">
            <a:avLst/>
          </a:prstGeom>
          <a:solidFill>
            <a:srgbClr val="459597"/>
          </a:solidFill>
          <a:ln w="57150">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sz="2400" b="1" dirty="0">
                <a:solidFill>
                  <a:schemeClr val="bg2"/>
                </a:solidFill>
                <a:hlinkClick r:id="rId3">
                  <a:extLst>
                    <a:ext uri="{A12FA001-AC4F-418D-AE19-62706E023703}">
                      <ahyp:hlinkClr xmlns:ahyp="http://schemas.microsoft.com/office/drawing/2018/hyperlinkcolor" val="tx"/>
                    </a:ext>
                  </a:extLst>
                </a:hlinkClick>
              </a:rPr>
              <a:t>Kliknite za ogled videa</a:t>
            </a:r>
            <a:endParaRPr lang="en-IE" sz="2400" b="1" dirty="0">
              <a:solidFill>
                <a:schemeClr val="bg2"/>
              </a:solidFill>
              <a:hlinkClick r:id="rId4">
                <a:extLst>
                  <a:ext uri="{A12FA001-AC4F-418D-AE19-62706E023703}">
                    <ahyp:hlinkClr xmlns:ahyp="http://schemas.microsoft.com/office/drawing/2018/hyperlinkcolor" val="tx"/>
                  </a:ext>
                </a:extLst>
              </a:hlinkClick>
            </a:endParaRPr>
          </a:p>
        </p:txBody>
      </p:sp>
      <p:sp>
        <p:nvSpPr>
          <p:cNvPr id="11" name="Text Placeholder 3">
            <a:extLst>
              <a:ext uri="{FF2B5EF4-FFF2-40B4-BE49-F238E27FC236}">
                <a16:creationId xmlns:a16="http://schemas.microsoft.com/office/drawing/2014/main" id="{CEDB8BA1-BB26-0547-C71F-CE25A187644B}"/>
              </a:ext>
            </a:extLst>
          </p:cNvPr>
          <p:cNvSpPr txBox="1">
            <a:spLocks/>
          </p:cNvSpPr>
          <p:nvPr/>
        </p:nvSpPr>
        <p:spPr>
          <a:xfrm>
            <a:off x="615788" y="620807"/>
            <a:ext cx="485156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Skrivni butični hotel</a:t>
            </a:r>
          </a:p>
          <a:p>
            <a:pPr>
              <a:lnSpc>
                <a:spcPts val="3720"/>
              </a:lnSpc>
            </a:pPr>
            <a:endParaRPr lang="en-US" dirty="0"/>
          </a:p>
        </p:txBody>
      </p:sp>
      <p:sp>
        <p:nvSpPr>
          <p:cNvPr id="12" name="Text Placeholder 4">
            <a:extLst>
              <a:ext uri="{FF2B5EF4-FFF2-40B4-BE49-F238E27FC236}">
                <a16:creationId xmlns:a16="http://schemas.microsoft.com/office/drawing/2014/main" id="{D6368C1C-D9D6-D62F-3591-6FE08770AF33}"/>
              </a:ext>
            </a:extLst>
          </p:cNvPr>
          <p:cNvSpPr txBox="1">
            <a:spLocks/>
          </p:cNvSpPr>
          <p:nvPr/>
        </p:nvSpPr>
        <p:spPr>
          <a:xfrm>
            <a:off x="615788" y="1772611"/>
            <a:ext cx="5903495"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800" b="1" dirty="0">
                <a:solidFill>
                  <a:srgbClr val="EC7C69"/>
                </a:solidFill>
              </a:rPr>
              <a:t>Ime: </a:t>
            </a:r>
          </a:p>
          <a:p>
            <a:pPr indent="0">
              <a:lnSpc>
                <a:spcPts val="2240"/>
              </a:lnSpc>
              <a:buClr>
                <a:srgbClr val="459597"/>
              </a:buClr>
            </a:pPr>
            <a:r>
              <a:rPr lang="en-GB" sz="2800" dirty="0">
                <a:solidFill>
                  <a:srgbClr val="414141"/>
                </a:solidFill>
              </a:rPr>
              <a:t>Skrivni butični hotel</a:t>
            </a: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b="1" dirty="0">
                <a:solidFill>
                  <a:srgbClr val="EC7C69"/>
                </a:solidFill>
              </a:rPr>
              <a:t>Opis</a:t>
            </a:r>
          </a:p>
          <a:p>
            <a:pPr indent="0">
              <a:lnSpc>
                <a:spcPts val="2240"/>
              </a:lnSpc>
              <a:buClr>
                <a:srgbClr val="459597"/>
              </a:buClr>
            </a:pPr>
            <a:r>
              <a:rPr lang="en-GB" dirty="0">
                <a:solidFill>
                  <a:srgbClr val="414141"/>
                </a:solidFill>
              </a:rPr>
              <a:t>Ta video prikazuje ogled skritega srednjeveškega butičnega hotela v majhni italijanski vasi in poudarja, kako so bile obstoječe zgodovinske stavbe skrbno preurejene v majhno gostinsko ponudbo. Predstavitev poudarja ohranjanje arhitekturne dediščine, lokalnih materialov in minimalnega poseganja v krajino. Poudarja harmonično vključevanje hotela v podeželsko okolje in podpira turizem, ki spoštuje tradicijo in obseg.</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p:txBody>
      </p:sp>
      <p:cxnSp>
        <p:nvCxnSpPr>
          <p:cNvPr id="13" name="Straight Connector 12">
            <a:extLst>
              <a:ext uri="{FF2B5EF4-FFF2-40B4-BE49-F238E27FC236}">
                <a16:creationId xmlns:a16="http://schemas.microsoft.com/office/drawing/2014/main" id="{C380E8C9-7F5D-8013-B37B-433A822A179F}"/>
              </a:ext>
            </a:extLst>
          </p:cNvPr>
          <p:cNvCxnSpPr>
            <a:cxnSpLocks/>
          </p:cNvCxnSpPr>
          <p:nvPr/>
        </p:nvCxnSpPr>
        <p:spPr>
          <a:xfrm>
            <a:off x="1" y="1424461"/>
            <a:ext cx="590349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B4EDEBE3-0F77-2082-26BE-73274D13D943}"/>
              </a:ext>
            </a:extLst>
          </p:cNvPr>
          <p:cNvPicPr>
            <a:picLocks noChangeAspect="1"/>
          </p:cNvPicPr>
          <p:nvPr/>
        </p:nvPicPr>
        <p:blipFill>
          <a:blip r:embed="rId5">
            <a:alphaModFix/>
            <a:extLst>
              <a:ext uri="{28A0092B-C50C-407E-A947-70E740481C1C}">
                <a14:useLocalDpi xmlns:a14="http://schemas.microsoft.com/office/drawing/2010/main" val="0"/>
              </a:ext>
            </a:extLst>
          </a:blip>
          <a:srcRect l="53155" t="-1" r="5047" b="49903"/>
          <a:stretch/>
        </p:blipFill>
        <p:spPr>
          <a:xfrm>
            <a:off x="6382806" y="3877111"/>
            <a:ext cx="4194013" cy="3114966"/>
          </a:xfrm>
          <a:prstGeom prst="rect">
            <a:avLst/>
          </a:prstGeom>
        </p:spPr>
      </p:pic>
      <p:grpSp>
        <p:nvGrpSpPr>
          <p:cNvPr id="18" name="Group 17">
            <a:extLst>
              <a:ext uri="{FF2B5EF4-FFF2-40B4-BE49-F238E27FC236}">
                <a16:creationId xmlns:a16="http://schemas.microsoft.com/office/drawing/2014/main" id="{D1B00319-6564-EFCE-BB3F-129CB805281F}"/>
              </a:ext>
            </a:extLst>
          </p:cNvPr>
          <p:cNvGrpSpPr/>
          <p:nvPr/>
        </p:nvGrpSpPr>
        <p:grpSpPr>
          <a:xfrm>
            <a:off x="9402581" y="2160138"/>
            <a:ext cx="2779672" cy="554397"/>
            <a:chOff x="1800741" y="6353467"/>
            <a:chExt cx="3253859" cy="554397"/>
          </a:xfrm>
        </p:grpSpPr>
        <p:sp>
          <p:nvSpPr>
            <p:cNvPr id="19" name="object 3">
              <a:extLst>
                <a:ext uri="{FF2B5EF4-FFF2-40B4-BE49-F238E27FC236}">
                  <a16:creationId xmlns:a16="http://schemas.microsoft.com/office/drawing/2014/main" id="{00B60DD5-B6E9-C4E2-1F96-78E5A34A35A5}"/>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0" name="Text Placeholder 6">
              <a:extLst>
                <a:ext uri="{FF2B5EF4-FFF2-40B4-BE49-F238E27FC236}">
                  <a16:creationId xmlns:a16="http://schemas.microsoft.com/office/drawing/2014/main" id="{8545A920-4C5A-877F-6386-E956DF17EBAA}"/>
                </a:ext>
              </a:extLst>
            </p:cNvPr>
            <p:cNvSpPr txBox="1">
              <a:spLocks/>
            </p:cNvSpPr>
            <p:nvPr/>
          </p:nvSpPr>
          <p:spPr>
            <a:xfrm>
              <a:off x="1800742" y="6493124"/>
              <a:ext cx="3253858" cy="2585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200" dirty="0"/>
                <a:t>Avtor fotografije: </a:t>
              </a:r>
              <a:r>
                <a:rPr lang="en-GB" sz="1200" dirty="0" err="1"/>
                <a:t>Meridaunia</a:t>
              </a:r>
              <a:endParaRPr lang="en-GB" sz="1200" dirty="0"/>
            </a:p>
          </p:txBody>
        </p:sp>
      </p:grpSp>
      <p:sp>
        <p:nvSpPr>
          <p:cNvPr id="23" name="Slide Number Placeholder 5">
            <a:extLst>
              <a:ext uri="{FF2B5EF4-FFF2-40B4-BE49-F238E27FC236}">
                <a16:creationId xmlns:a16="http://schemas.microsoft.com/office/drawing/2014/main" id="{A8BD4853-BA42-14CB-46B0-D7D57BF6AC8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38</a:t>
            </a:fld>
            <a:endParaRPr lang="fr-CA" sz="1200" dirty="0"/>
          </a:p>
        </p:txBody>
      </p:sp>
    </p:spTree>
    <p:extLst>
      <p:ext uri="{BB962C8B-B14F-4D97-AF65-F5344CB8AC3E}">
        <p14:creationId xmlns:p14="http://schemas.microsoft.com/office/powerpoint/2010/main" val="20489513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684C18-F2EF-928F-F172-0CBEFC8712D5}"/>
            </a:ext>
          </a:extLst>
        </p:cNvPr>
        <p:cNvGrpSpPr/>
        <p:nvPr/>
      </p:nvGrpSpPr>
      <p:grpSpPr>
        <a:xfrm>
          <a:off x="0" y="0"/>
          <a:ext cx="0" cy="0"/>
          <a:chOff x="0" y="0"/>
          <a:chExt cx="0" cy="0"/>
        </a:xfrm>
      </p:grpSpPr>
      <p:pic>
        <p:nvPicPr>
          <p:cNvPr id="9" name="Segnaposto immagine 8" descr="Immagine che contiene aria aperta, giungla, pianta, albero&#10;&#10;Il contenuto generato dall&amp;#39;IA potrebbe non essere corretto.">
            <a:extLst>
              <a:ext uri="{FF2B5EF4-FFF2-40B4-BE49-F238E27FC236}">
                <a16:creationId xmlns:a16="http://schemas.microsoft.com/office/drawing/2014/main" id="{46C688BB-7B06-C28C-F1E2-D3BDEF613CBB}"/>
              </a:ext>
            </a:extLst>
          </p:cNvPr>
          <p:cNvPicPr>
            <a:picLocks noGrp="1" noChangeAspect="1"/>
          </p:cNvPicPr>
          <p:nvPr>
            <p:ph type="pic" sz="quarter" idx="20"/>
          </p:nvPr>
        </p:nvPicPr>
        <p:blipFill>
          <a:blip r:embed="rId2"/>
          <a:srcRect t="10500" b="10500"/>
          <a:stretch>
            <a:fillRect/>
          </a:stretch>
        </p:blipFill>
        <p:spPr>
          <a:xfrm>
            <a:off x="7143400" y="1219242"/>
            <a:ext cx="3918486" cy="2209758"/>
          </a:xfrm>
        </p:spPr>
      </p:pic>
      <p:sp>
        <p:nvSpPr>
          <p:cNvPr id="4" name="Flowchart: Connector 3">
            <a:extLst>
              <a:ext uri="{FF2B5EF4-FFF2-40B4-BE49-F238E27FC236}">
                <a16:creationId xmlns:a16="http://schemas.microsoft.com/office/drawing/2014/main" id="{9861500C-BC70-BBD5-BF16-AA98A507D9E5}"/>
              </a:ext>
            </a:extLst>
          </p:cNvPr>
          <p:cNvSpPr/>
          <p:nvPr/>
        </p:nvSpPr>
        <p:spPr>
          <a:xfrm>
            <a:off x="6279903" y="334002"/>
            <a:ext cx="1735748" cy="1610221"/>
          </a:xfrm>
          <a:prstGeom prst="flowChartConnector">
            <a:avLst/>
          </a:prstGeom>
          <a:solidFill>
            <a:srgbClr val="459597"/>
          </a:solidFill>
          <a:ln w="57150">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sz="2400" b="1" dirty="0">
                <a:solidFill>
                  <a:schemeClr val="bg2"/>
                </a:solidFill>
                <a:hlinkClick r:id="rId3">
                  <a:extLst>
                    <a:ext uri="{A12FA001-AC4F-418D-AE19-62706E023703}">
                      <ahyp:hlinkClr xmlns:ahyp="http://schemas.microsoft.com/office/drawing/2018/hyperlinkcolor" val="tx"/>
                    </a:ext>
                  </a:extLst>
                </a:hlinkClick>
              </a:rPr>
              <a:t>Kliknite za ogled videa</a:t>
            </a:r>
            <a:endParaRPr lang="en-IE" sz="2400" b="1" dirty="0">
              <a:solidFill>
                <a:schemeClr val="bg2"/>
              </a:solidFill>
              <a:hlinkClick r:id="rId4">
                <a:extLst>
                  <a:ext uri="{A12FA001-AC4F-418D-AE19-62706E023703}">
                    <ahyp:hlinkClr xmlns:ahyp="http://schemas.microsoft.com/office/drawing/2018/hyperlinkcolor" val="tx"/>
                  </a:ext>
                </a:extLst>
              </a:hlinkClick>
            </a:endParaRPr>
          </a:p>
        </p:txBody>
      </p:sp>
      <p:sp>
        <p:nvSpPr>
          <p:cNvPr id="11" name="Text Placeholder 3">
            <a:extLst>
              <a:ext uri="{FF2B5EF4-FFF2-40B4-BE49-F238E27FC236}">
                <a16:creationId xmlns:a16="http://schemas.microsoft.com/office/drawing/2014/main" id="{B360D8F0-13EF-E589-F5CD-79EF89DB755C}"/>
              </a:ext>
            </a:extLst>
          </p:cNvPr>
          <p:cNvSpPr txBox="1">
            <a:spLocks/>
          </p:cNvSpPr>
          <p:nvPr/>
        </p:nvSpPr>
        <p:spPr>
          <a:xfrm>
            <a:off x="615788" y="620807"/>
            <a:ext cx="501348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Skrivni butični hotel</a:t>
            </a:r>
          </a:p>
          <a:p>
            <a:pPr>
              <a:lnSpc>
                <a:spcPts val="3720"/>
              </a:lnSpc>
            </a:pPr>
            <a:endParaRPr lang="en-US" dirty="0"/>
          </a:p>
        </p:txBody>
      </p:sp>
      <p:sp>
        <p:nvSpPr>
          <p:cNvPr id="12" name="Text Placeholder 4">
            <a:extLst>
              <a:ext uri="{FF2B5EF4-FFF2-40B4-BE49-F238E27FC236}">
                <a16:creationId xmlns:a16="http://schemas.microsoft.com/office/drawing/2014/main" id="{8F7C6786-18E3-E723-9887-35F6DF944ECC}"/>
              </a:ext>
            </a:extLst>
          </p:cNvPr>
          <p:cNvSpPr txBox="1">
            <a:spLocks/>
          </p:cNvSpPr>
          <p:nvPr/>
        </p:nvSpPr>
        <p:spPr>
          <a:xfrm>
            <a:off x="615788" y="2319333"/>
            <a:ext cx="5476714" cy="3638062"/>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b="1" dirty="0">
                <a:solidFill>
                  <a:srgbClr val="EC7C69"/>
                </a:solidFill>
              </a:rPr>
              <a:t>Uporabi za temo 1:</a:t>
            </a:r>
            <a:endParaRPr lang="en-GB" dirty="0">
              <a:solidFill>
                <a:srgbClr val="414141"/>
              </a:solidFill>
            </a:endParaRPr>
          </a:p>
          <a:p>
            <a:pPr indent="0">
              <a:lnSpc>
                <a:spcPts val="2240"/>
              </a:lnSpc>
              <a:buClr>
                <a:srgbClr val="459597"/>
              </a:buClr>
            </a:pPr>
            <a:r>
              <a:rPr lang="en-GB" b="1" dirty="0">
                <a:solidFill>
                  <a:srgbClr val="414141"/>
                </a:solidFill>
              </a:rPr>
              <a:t> </a:t>
            </a:r>
          </a:p>
          <a:p>
            <a:pPr indent="0">
              <a:lnSpc>
                <a:spcPts val="2240"/>
              </a:lnSpc>
              <a:buClr>
                <a:srgbClr val="459597"/>
              </a:buClr>
            </a:pPr>
            <a:r>
              <a:rPr lang="en-GB" b="1" dirty="0">
                <a:solidFill>
                  <a:srgbClr val="414141"/>
                </a:solidFill>
              </a:rPr>
              <a:t>Ta </a:t>
            </a:r>
            <a:r>
              <a:rPr lang="en-GB" b="1" dirty="0" err="1">
                <a:solidFill>
                  <a:srgbClr val="414141"/>
                </a:solidFill>
              </a:rPr>
              <a:t>vsebina</a:t>
            </a:r>
            <a:r>
              <a:rPr lang="en-GB" b="1" dirty="0">
                <a:solidFill>
                  <a:srgbClr val="414141"/>
                </a:solidFill>
              </a:rPr>
              <a:t> se dobro </a:t>
            </a:r>
            <a:r>
              <a:rPr lang="en-GB" b="1" dirty="0" err="1">
                <a:solidFill>
                  <a:srgbClr val="414141"/>
                </a:solidFill>
              </a:rPr>
              <a:t>ujema</a:t>
            </a:r>
            <a:r>
              <a:rPr lang="en-GB" b="1" dirty="0">
                <a:solidFill>
                  <a:srgbClr val="414141"/>
                </a:solidFill>
              </a:rPr>
              <a:t> z </a:t>
            </a:r>
            <a:r>
              <a:rPr lang="en-GB" b="1" dirty="0" err="1">
                <a:solidFill>
                  <a:srgbClr val="414141"/>
                </a:solidFill>
              </a:rPr>
              <a:t>razdelkom</a:t>
            </a:r>
            <a:r>
              <a:rPr lang="en-GB" b="1" dirty="0">
                <a:solidFill>
                  <a:srgbClr val="414141"/>
                </a:solidFill>
              </a:rPr>
              <a:t> 3: </a:t>
            </a:r>
            <a:r>
              <a:rPr lang="en-GB" dirty="0" err="1">
                <a:solidFill>
                  <a:srgbClr val="414141"/>
                </a:solidFill>
              </a:rPr>
              <a:t>Primerno</a:t>
            </a:r>
            <a:r>
              <a:rPr lang="en-GB" dirty="0">
                <a:solidFill>
                  <a:srgbClr val="414141"/>
                </a:solidFill>
              </a:rPr>
              <a:t> velika nastanitev, ki vpliva na lokalno okolje. Prikazuje, kako lahko majhna nastanitev, ki je zakoreninjena v skupnosti, dediščini in skrbnem oblikovanju, okrepi lokalno odpornost, ohrani identiteto in podpira trajnostni razvoj turizma.</a:t>
            </a:r>
          </a:p>
          <a:p>
            <a:pPr indent="0">
              <a:lnSpc>
                <a:spcPts val="2240"/>
              </a:lnSpc>
              <a:buClr>
                <a:srgbClr val="459597"/>
              </a:buClr>
            </a:pPr>
            <a:endParaRPr lang="en-GB" dirty="0">
              <a:solidFill>
                <a:srgbClr val="414141"/>
              </a:solidFill>
            </a:endParaRPr>
          </a:p>
          <a:p>
            <a:pPr indent="0">
              <a:lnSpc>
                <a:spcPts val="2240"/>
              </a:lnSpc>
              <a:buClr>
                <a:srgbClr val="459597"/>
              </a:buClr>
            </a:pPr>
            <a:endParaRPr lang="en-GB" dirty="0">
              <a:solidFill>
                <a:srgbClr val="414141"/>
              </a:solidFill>
            </a:endParaRPr>
          </a:p>
          <a:p>
            <a:pPr indent="0">
              <a:lnSpc>
                <a:spcPts val="2240"/>
              </a:lnSpc>
              <a:buClr>
                <a:srgbClr val="459597"/>
              </a:buClr>
            </a:pPr>
            <a:endParaRPr lang="en-GB" dirty="0">
              <a:solidFill>
                <a:srgbClr val="414141"/>
              </a:solidFill>
            </a:endParaRPr>
          </a:p>
        </p:txBody>
      </p:sp>
      <p:cxnSp>
        <p:nvCxnSpPr>
          <p:cNvPr id="13" name="Straight Connector 12">
            <a:extLst>
              <a:ext uri="{FF2B5EF4-FFF2-40B4-BE49-F238E27FC236}">
                <a16:creationId xmlns:a16="http://schemas.microsoft.com/office/drawing/2014/main" id="{3E691229-FA33-E5B0-0C25-3881302A8E01}"/>
              </a:ext>
            </a:extLst>
          </p:cNvPr>
          <p:cNvCxnSpPr>
            <a:cxnSpLocks/>
          </p:cNvCxnSpPr>
          <p:nvPr/>
        </p:nvCxnSpPr>
        <p:spPr>
          <a:xfrm>
            <a:off x="1" y="1424461"/>
            <a:ext cx="590349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AC1CE648-AEA5-F2FC-261A-3BEA5E347764}"/>
              </a:ext>
            </a:extLst>
          </p:cNvPr>
          <p:cNvPicPr>
            <a:picLocks noChangeAspect="1"/>
          </p:cNvPicPr>
          <p:nvPr/>
        </p:nvPicPr>
        <p:blipFill>
          <a:blip r:embed="rId5">
            <a:alphaModFix/>
            <a:extLst>
              <a:ext uri="{28A0092B-C50C-407E-A947-70E740481C1C}">
                <a14:useLocalDpi xmlns:a14="http://schemas.microsoft.com/office/drawing/2010/main" val="0"/>
              </a:ext>
            </a:extLst>
          </a:blip>
          <a:srcRect l="53155" t="-1" r="5047" b="49903"/>
          <a:stretch/>
        </p:blipFill>
        <p:spPr>
          <a:xfrm>
            <a:off x="6382806" y="3877111"/>
            <a:ext cx="4194013" cy="3114966"/>
          </a:xfrm>
          <a:prstGeom prst="rect">
            <a:avLst/>
          </a:prstGeom>
        </p:spPr>
      </p:pic>
      <p:grpSp>
        <p:nvGrpSpPr>
          <p:cNvPr id="18" name="Group 17">
            <a:extLst>
              <a:ext uri="{FF2B5EF4-FFF2-40B4-BE49-F238E27FC236}">
                <a16:creationId xmlns:a16="http://schemas.microsoft.com/office/drawing/2014/main" id="{77E60EAD-745E-F4F2-3281-351F9F02C1F9}"/>
              </a:ext>
            </a:extLst>
          </p:cNvPr>
          <p:cNvGrpSpPr/>
          <p:nvPr/>
        </p:nvGrpSpPr>
        <p:grpSpPr>
          <a:xfrm>
            <a:off x="9402581" y="2160138"/>
            <a:ext cx="2779672" cy="554397"/>
            <a:chOff x="1800741" y="6353467"/>
            <a:chExt cx="3253859" cy="554397"/>
          </a:xfrm>
        </p:grpSpPr>
        <p:sp>
          <p:nvSpPr>
            <p:cNvPr id="19" name="object 3">
              <a:extLst>
                <a:ext uri="{FF2B5EF4-FFF2-40B4-BE49-F238E27FC236}">
                  <a16:creationId xmlns:a16="http://schemas.microsoft.com/office/drawing/2014/main" id="{69EAD027-8343-BE70-C7A5-14BC06B38691}"/>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0" name="Text Placeholder 6">
              <a:extLst>
                <a:ext uri="{FF2B5EF4-FFF2-40B4-BE49-F238E27FC236}">
                  <a16:creationId xmlns:a16="http://schemas.microsoft.com/office/drawing/2014/main" id="{793E5092-5549-D8A6-32F0-B5576AFED46C}"/>
                </a:ext>
              </a:extLst>
            </p:cNvPr>
            <p:cNvSpPr txBox="1">
              <a:spLocks/>
            </p:cNvSpPr>
            <p:nvPr/>
          </p:nvSpPr>
          <p:spPr>
            <a:xfrm>
              <a:off x="1800742" y="6493124"/>
              <a:ext cx="3253858" cy="2585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200" dirty="0"/>
                <a:t>Avtor fotografije: </a:t>
              </a:r>
              <a:r>
                <a:rPr lang="en-GB" sz="1200" dirty="0" err="1"/>
                <a:t>Meridaunia</a:t>
              </a:r>
              <a:endParaRPr lang="en-GB" sz="1200" dirty="0"/>
            </a:p>
          </p:txBody>
        </p:sp>
      </p:grpSp>
      <p:sp>
        <p:nvSpPr>
          <p:cNvPr id="6" name="Slide Number Placeholder 5">
            <a:extLst>
              <a:ext uri="{FF2B5EF4-FFF2-40B4-BE49-F238E27FC236}">
                <a16:creationId xmlns:a16="http://schemas.microsoft.com/office/drawing/2014/main" id="{9BF6F698-9D39-B960-7971-E9D626BFFD3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39</a:t>
            </a:fld>
            <a:endParaRPr lang="fr-CA" sz="1200" dirty="0"/>
          </a:p>
        </p:txBody>
      </p:sp>
    </p:spTree>
    <p:extLst>
      <p:ext uri="{BB962C8B-B14F-4D97-AF65-F5344CB8AC3E}">
        <p14:creationId xmlns:p14="http://schemas.microsoft.com/office/powerpoint/2010/main" val="779863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6523521" y="1017743"/>
            <a:ext cx="700387" cy="689518"/>
          </a:xfrm>
        </p:spPr>
        <p:txBody>
          <a:bodyPr anchor="b"/>
          <a:lstStyle/>
          <a:p>
            <a:r>
              <a:rPr lang="en-US" sz="3600" b="1" dirty="0"/>
              <a:t>03</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7476936" y="1016954"/>
            <a:ext cx="4069921" cy="689481"/>
          </a:xfrm>
        </p:spPr>
        <p:txBody>
          <a:bodyPr anchor="t"/>
          <a:lstStyle/>
          <a:p>
            <a:pPr>
              <a:lnSpc>
                <a:spcPts val="2240"/>
              </a:lnSpc>
            </a:pPr>
            <a:r>
              <a:rPr lang="en-GB" b="1" kern="1200" dirty="0">
                <a:solidFill>
                  <a:srgbClr val="EC7C69"/>
                </a:solidFill>
                <a:latin typeface="+mn-lt"/>
                <a:ea typeface="+mn-ea"/>
                <a:cs typeface="+mn-cs"/>
              </a:rPr>
              <a:t>Pravilno dimenzionirana bivališča, ki vplivajo na lokalno okolje</a:t>
            </a:r>
          </a:p>
          <a:p>
            <a:pPr>
              <a:lnSpc>
                <a:spcPts val="2240"/>
              </a:lnSpc>
            </a:pPr>
            <a:endParaRPr lang="en-GB" b="1" kern="1200" dirty="0">
              <a:solidFill>
                <a:srgbClr val="EC7C69"/>
              </a:solidFill>
              <a:latin typeface="+mn-lt"/>
              <a:ea typeface="+mn-ea"/>
              <a:cs typeface="+mn-cs"/>
            </a:endParaRP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467141" y="1266541"/>
            <a:ext cx="5658167" cy="5204147"/>
          </a:xfrm>
        </p:spPr>
        <p:txBody>
          <a:bodyPr lIns="91440" tIns="45720" rIns="91440" bIns="45720" anchor="t"/>
          <a:lstStyle/>
          <a:p>
            <a:pPr marL="0" indent="0">
              <a:lnSpc>
                <a:spcPts val="2180"/>
              </a:lnSpc>
            </a:pPr>
            <a:r>
              <a:rPr lang="en-GB" sz="2200" b="0" dirty="0"/>
              <a:t>Modul 3 </a:t>
            </a:r>
            <a:r>
              <a:rPr lang="en-GB" sz="2200" b="0" dirty="0" err="1"/>
              <a:t>prikazuje</a:t>
            </a:r>
            <a:r>
              <a:rPr lang="en-GB" sz="2200" b="0" dirty="0"/>
              <a:t>, </a:t>
            </a:r>
            <a:r>
              <a:rPr lang="en-GB" sz="2200" b="0" dirty="0" err="1"/>
              <a:t>kako</a:t>
            </a:r>
            <a:r>
              <a:rPr lang="en-GB" sz="2200" b="0" dirty="0"/>
              <a:t> je </a:t>
            </a:r>
            <a:r>
              <a:rPr lang="en-GB" sz="2200" b="0" dirty="0" err="1"/>
              <a:t>lahko</a:t>
            </a:r>
            <a:r>
              <a:rPr lang="en-GB" sz="2200" b="0" dirty="0"/>
              <a:t> </a:t>
            </a:r>
            <a:r>
              <a:rPr lang="en-GB" sz="2200" b="0" dirty="0" err="1"/>
              <a:t>alternativna</a:t>
            </a:r>
            <a:r>
              <a:rPr lang="en-GB" sz="2200" b="0" dirty="0"/>
              <a:t> </a:t>
            </a:r>
            <a:r>
              <a:rPr lang="en-GB" sz="2200" b="0" dirty="0" err="1"/>
              <a:t>nastanitev</a:t>
            </a:r>
            <a:r>
              <a:rPr lang="en-GB" sz="2200" b="0" dirty="0"/>
              <a:t> </a:t>
            </a:r>
            <a:r>
              <a:rPr lang="en-GB" sz="2200" b="0" dirty="0" err="1"/>
              <a:t>trajnostna</a:t>
            </a:r>
            <a:r>
              <a:rPr lang="en-GB" sz="2200" b="0" dirty="0"/>
              <a:t> in </a:t>
            </a:r>
            <a:r>
              <a:rPr lang="en-GB" sz="2200" b="0" dirty="0" err="1"/>
              <a:t>hkrati</a:t>
            </a:r>
            <a:r>
              <a:rPr lang="en-GB" sz="2200" b="0" dirty="0"/>
              <a:t> globoko povezana z lokalno identiteto. Odkrijte, kako premišljeno oblikovanje, izbira materialov in integracija v pokrajino ne le podpirajo okolje, ampak tudi krepijo skupnosti in ohranjajo kulturo. Spoznajte, kako lahko izbira gradnje ustvari edinstvene, nepozabne turistične izkušnje, zlasti na podeželju ali v prezrtih območjih.</a:t>
            </a:r>
          </a:p>
          <a:p>
            <a:pPr marL="0" indent="0">
              <a:lnSpc>
                <a:spcPts val="2180"/>
              </a:lnSpc>
            </a:pPr>
            <a:endParaRPr lang="en-GB" sz="2200" b="0" dirty="0"/>
          </a:p>
          <a:p>
            <a:pPr marL="0" indent="0">
              <a:lnSpc>
                <a:spcPts val="2180"/>
              </a:lnSpc>
            </a:pPr>
            <a:r>
              <a:rPr lang="en-GB" sz="2200" b="0" dirty="0"/>
              <a:t> Zajema 3 ključne </a:t>
            </a:r>
            <a:r>
              <a:rPr lang="en-GB" sz="2200" dirty="0"/>
              <a:t>dele: </a:t>
            </a:r>
          </a:p>
          <a:p>
            <a:pPr marL="457200" indent="-457200">
              <a:lnSpc>
                <a:spcPts val="2180"/>
              </a:lnSpc>
              <a:buFont typeface="+mj-lt"/>
              <a:buAutoNum type="arabicPeriod"/>
            </a:pPr>
            <a:r>
              <a:rPr lang="en-GB" sz="2200" dirty="0"/>
              <a:t>Pametni začetki: </a:t>
            </a:r>
            <a:r>
              <a:rPr lang="en-GB" sz="2200" b="0" dirty="0"/>
              <a:t>prilagajanje stavb in uporaba vnaprej zgrajenih enot</a:t>
            </a:r>
          </a:p>
          <a:p>
            <a:pPr marL="457200" indent="-457200">
              <a:lnSpc>
                <a:spcPts val="2180"/>
              </a:lnSpc>
              <a:buFont typeface="+mj-lt"/>
              <a:buAutoNum type="arabicPeriod"/>
            </a:pPr>
            <a:r>
              <a:rPr lang="en-GB" sz="2200" dirty="0"/>
              <a:t>Boljše izbire gradnje </a:t>
            </a:r>
            <a:r>
              <a:rPr lang="en-GB" sz="2200" b="0" dirty="0"/>
              <a:t>– materiali, razpored in prilagodljivost</a:t>
            </a:r>
          </a:p>
          <a:p>
            <a:pPr marL="457200" indent="-457200">
              <a:lnSpc>
                <a:spcPts val="2180"/>
              </a:lnSpc>
              <a:buFont typeface="+mj-lt"/>
              <a:buAutoNum type="arabicPeriod"/>
            </a:pPr>
            <a:r>
              <a:rPr lang="en-GB" sz="2200" dirty="0"/>
              <a:t>Pravilno dimenzionirana nastanitev, ki vpliva na lokalno okolje</a:t>
            </a: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b="1" dirty="0"/>
              <a:t>Pregled modula 3</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6250955" y="198961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4</a:t>
            </a:fld>
            <a:endParaRPr lang="fr-CA" sz="1200" dirty="0"/>
          </a:p>
        </p:txBody>
      </p:sp>
      <p:sp>
        <p:nvSpPr>
          <p:cNvPr id="24" name="Text Placeholder 10">
            <a:extLst>
              <a:ext uri="{FF2B5EF4-FFF2-40B4-BE49-F238E27FC236}">
                <a16:creationId xmlns:a16="http://schemas.microsoft.com/office/drawing/2014/main" id="{4D648581-A9C4-E21D-00F8-7FCCE057E492}"/>
              </a:ext>
            </a:extLst>
          </p:cNvPr>
          <p:cNvSpPr txBox="1">
            <a:spLocks/>
          </p:cNvSpPr>
          <p:nvPr/>
        </p:nvSpPr>
        <p:spPr>
          <a:xfrm>
            <a:off x="7479091" y="2182207"/>
            <a:ext cx="3814551" cy="4228997"/>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ts val="1800"/>
              </a:lnSpc>
              <a:buClr>
                <a:srgbClr val="459597"/>
              </a:buClr>
              <a:buFont typeface="Arial" panose="020B0604020202020204" pitchFamily="34" charset="0"/>
              <a:buChar char="•"/>
            </a:pPr>
            <a:r>
              <a:rPr lang="en-GB" sz="1800" dirty="0">
                <a:solidFill>
                  <a:srgbClr val="414141"/>
                </a:solidFill>
              </a:rPr>
              <a:t>Naučite se, kako prilagoditi svojo nastanitev v korist skupnosti, npr. da ustreza lokalnemu povpraševanju, upošteva ekološke omejitve in podpira lokalni gospodarski razvoj. </a:t>
            </a:r>
          </a:p>
          <a:p>
            <a:pPr marL="285750" indent="-285750">
              <a:lnSpc>
                <a:spcPts val="1800"/>
              </a:lnSpc>
              <a:buClr>
                <a:srgbClr val="459597"/>
              </a:buClr>
              <a:buFont typeface="Arial" panose="020B0604020202020204" pitchFamily="34" charset="0"/>
              <a:buChar char="•"/>
            </a:pPr>
            <a:r>
              <a:rPr lang="en-GB" sz="1800" dirty="0">
                <a:solidFill>
                  <a:srgbClr val="414141"/>
                </a:solidFill>
              </a:rPr>
              <a:t>Spoznajte, kaj pomeni „pravilna velikost“, da bo vaša nastanitev ustrezala lokalni infrastrukturi in </a:t>
            </a:r>
            <a:r>
              <a:rPr lang="en-GB" sz="1800" dirty="0" err="1">
                <a:solidFill>
                  <a:srgbClr val="414141"/>
                </a:solidFill>
              </a:rPr>
              <a:t>preprečila</a:t>
            </a:r>
            <a:r>
              <a:rPr lang="en-GB" sz="1800" dirty="0">
                <a:solidFill>
                  <a:srgbClr val="414141"/>
                </a:solidFill>
              </a:rPr>
              <a:t> </a:t>
            </a:r>
            <a:r>
              <a:rPr lang="en-GB" sz="1800" dirty="0" err="1">
                <a:solidFill>
                  <a:srgbClr val="414141"/>
                </a:solidFill>
              </a:rPr>
              <a:t>pretiran</a:t>
            </a:r>
            <a:r>
              <a:rPr lang="en-GB" sz="1800" dirty="0">
                <a:solidFill>
                  <a:srgbClr val="414141"/>
                </a:solidFill>
              </a:rPr>
              <a:t> </a:t>
            </a:r>
            <a:r>
              <a:rPr lang="en-GB" sz="1800" dirty="0" err="1">
                <a:solidFill>
                  <a:srgbClr val="414141"/>
                </a:solidFill>
              </a:rPr>
              <a:t>turizem</a:t>
            </a:r>
            <a:r>
              <a:rPr lang="en-GB" sz="1800" dirty="0">
                <a:solidFill>
                  <a:srgbClr val="414141"/>
                </a:solidFill>
              </a:rPr>
              <a:t>. Na primer, </a:t>
            </a:r>
            <a:r>
              <a:rPr lang="en-GB" sz="1800" dirty="0" err="1">
                <a:solidFill>
                  <a:srgbClr val="414141"/>
                </a:solidFill>
              </a:rPr>
              <a:t>raziščite</a:t>
            </a:r>
            <a:r>
              <a:rPr lang="en-GB" sz="1800" dirty="0">
                <a:solidFill>
                  <a:srgbClr val="414141"/>
                </a:solidFill>
              </a:rPr>
              <a:t>, </a:t>
            </a:r>
            <a:r>
              <a:rPr lang="en-GB" sz="1800" dirty="0" err="1">
                <a:solidFill>
                  <a:srgbClr val="414141"/>
                </a:solidFill>
              </a:rPr>
              <a:t>kako</a:t>
            </a:r>
            <a:r>
              <a:rPr lang="en-GB" sz="1800" dirty="0">
                <a:solidFill>
                  <a:srgbClr val="414141"/>
                </a:solidFill>
              </a:rPr>
              <a:t> </a:t>
            </a:r>
            <a:r>
              <a:rPr lang="en-GB" sz="1800" dirty="0" err="1">
                <a:solidFill>
                  <a:srgbClr val="414141"/>
                </a:solidFill>
              </a:rPr>
              <a:t>načrtovati</a:t>
            </a:r>
            <a:r>
              <a:rPr lang="en-GB" sz="1800" dirty="0">
                <a:solidFill>
                  <a:srgbClr val="414141"/>
                </a:solidFill>
              </a:rPr>
              <a:t> za </a:t>
            </a:r>
            <a:r>
              <a:rPr lang="en-GB" sz="1800" dirty="0" err="1">
                <a:solidFill>
                  <a:srgbClr val="414141"/>
                </a:solidFill>
              </a:rPr>
              <a:t>različne</a:t>
            </a:r>
            <a:r>
              <a:rPr lang="en-GB" sz="1800" dirty="0">
                <a:solidFill>
                  <a:srgbClr val="414141"/>
                </a:solidFill>
              </a:rPr>
              <a:t> </a:t>
            </a:r>
            <a:r>
              <a:rPr lang="en-GB" sz="1800" dirty="0" err="1">
                <a:solidFill>
                  <a:srgbClr val="414141"/>
                </a:solidFill>
              </a:rPr>
              <a:t>geografske</a:t>
            </a:r>
            <a:r>
              <a:rPr lang="en-GB" sz="1800" dirty="0">
                <a:solidFill>
                  <a:srgbClr val="414141"/>
                </a:solidFill>
              </a:rPr>
              <a:t> (gore, obala, podeželje) in socialne kontekste.</a:t>
            </a:r>
          </a:p>
          <a:p>
            <a:pPr marL="285750" indent="-285750">
              <a:lnSpc>
                <a:spcPts val="1800"/>
              </a:lnSpc>
              <a:buClr>
                <a:srgbClr val="459597"/>
              </a:buClr>
              <a:buFont typeface="Arial" panose="020B0604020202020204" pitchFamily="34" charset="0"/>
              <a:buChar char="•"/>
            </a:pPr>
            <a:r>
              <a:rPr lang="en-GB" sz="1800" dirty="0">
                <a:solidFill>
                  <a:srgbClr val="414141"/>
                </a:solidFill>
              </a:rPr>
              <a:t>Odkrijte, kako lahko majhni modeli, kot je Albergo </a:t>
            </a:r>
            <a:r>
              <a:rPr lang="en-GB" sz="1800" dirty="0" err="1">
                <a:solidFill>
                  <a:srgbClr val="414141"/>
                </a:solidFill>
              </a:rPr>
              <a:t>Diffuso</a:t>
            </a:r>
            <a:r>
              <a:rPr lang="en-GB" sz="1800" dirty="0">
                <a:solidFill>
                  <a:srgbClr val="414141"/>
                </a:solidFill>
              </a:rPr>
              <a:t>, podpirajo dediščino, lokalno gospodarstvo in odpornost skupnosti.</a:t>
            </a:r>
          </a:p>
          <a:p>
            <a:pPr marL="285750" indent="-285750">
              <a:lnSpc>
                <a:spcPts val="1800"/>
              </a:lnSpc>
              <a:buClr>
                <a:srgbClr val="459597"/>
              </a:buClr>
              <a:buFont typeface="Arial" panose="020B0604020202020204" pitchFamily="34" charset="0"/>
              <a:buChar char="•"/>
            </a:pPr>
            <a:endParaRPr lang="en-GB" sz="1800" dirty="0">
              <a:solidFill>
                <a:srgbClr val="414141"/>
              </a:solidFill>
            </a:endParaRPr>
          </a:p>
          <a:p>
            <a:pPr marL="285750" indent="-285750">
              <a:lnSpc>
                <a:spcPts val="1800"/>
              </a:lnSpc>
              <a:buClr>
                <a:srgbClr val="459597"/>
              </a:buClr>
              <a:buFont typeface="Arial" panose="020B0604020202020204" pitchFamily="34" charset="0"/>
              <a:buChar char="•"/>
            </a:pPr>
            <a:endParaRPr lang="en-GB" sz="1800" dirty="0">
              <a:solidFill>
                <a:srgbClr val="414141"/>
              </a:solidFill>
            </a:endParaRPr>
          </a:p>
          <a:p>
            <a:pPr marL="285750" indent="-285750">
              <a:lnSpc>
                <a:spcPts val="1800"/>
              </a:lnSpc>
              <a:buClr>
                <a:srgbClr val="459597"/>
              </a:buClr>
              <a:buFont typeface="Arial" panose="020B0604020202020204" pitchFamily="34" charset="0"/>
              <a:buChar char="•"/>
            </a:pPr>
            <a:endParaRPr lang="en-GB" sz="1800" dirty="0">
              <a:solidFill>
                <a:srgbClr val="414141"/>
              </a:solidFill>
            </a:endParaRPr>
          </a:p>
          <a:p>
            <a:pPr marL="285750" indent="-285750">
              <a:lnSpc>
                <a:spcPts val="1800"/>
              </a:lnSpc>
              <a:buClr>
                <a:srgbClr val="459597"/>
              </a:buClr>
              <a:buFont typeface="Arial" panose="020B0604020202020204" pitchFamily="34" charset="0"/>
              <a:buChar char="•"/>
            </a:pPr>
            <a:endParaRPr lang="en-GB" sz="1800" dirty="0">
              <a:solidFill>
                <a:srgbClr val="414141"/>
              </a:solidFill>
            </a:endParaRPr>
          </a:p>
          <a:p>
            <a:pPr marL="285750" indent="-285750">
              <a:lnSpc>
                <a:spcPts val="1800"/>
              </a:lnSpc>
              <a:buClr>
                <a:srgbClr val="459597"/>
              </a:buClr>
              <a:buFont typeface="Arial" panose="020B0604020202020204" pitchFamily="34" charset="0"/>
              <a:buChar char="•"/>
            </a:pPr>
            <a:endParaRPr lang="en-GB" sz="1800" dirty="0">
              <a:solidFill>
                <a:srgbClr val="414141"/>
              </a:solidFill>
            </a:endParaRPr>
          </a:p>
          <a:p>
            <a:pPr marL="285750" indent="-285750">
              <a:lnSpc>
                <a:spcPts val="1800"/>
              </a:lnSpc>
              <a:buClr>
                <a:srgbClr val="459597"/>
              </a:buClr>
              <a:buFont typeface="Arial" panose="020B0604020202020204" pitchFamily="34" charset="0"/>
              <a:buChar char="•"/>
            </a:pPr>
            <a:endParaRPr lang="en-GB" sz="1800" dirty="0">
              <a:solidFill>
                <a:srgbClr val="414141"/>
              </a:solidFill>
            </a:endParaRPr>
          </a:p>
        </p:txBody>
      </p:sp>
      <p:sp>
        <p:nvSpPr>
          <p:cNvPr id="2" name="TextBox 1">
            <a:extLst>
              <a:ext uri="{FF2B5EF4-FFF2-40B4-BE49-F238E27FC236}">
                <a16:creationId xmlns:a16="http://schemas.microsoft.com/office/drawing/2014/main" id="{6871172E-08F1-F486-A154-C057BC0525B3}"/>
              </a:ext>
            </a:extLst>
          </p:cNvPr>
          <p:cNvSpPr txBox="1"/>
          <p:nvPr/>
        </p:nvSpPr>
        <p:spPr>
          <a:xfrm>
            <a:off x="7476936" y="446293"/>
            <a:ext cx="4244749" cy="533351"/>
          </a:xfrm>
          <a:prstGeom prst="rect">
            <a:avLst/>
          </a:prstGeom>
          <a:noFill/>
        </p:spPr>
        <p:txBody>
          <a:bodyPr wrap="square">
            <a:spAutoFit/>
          </a:bodyPr>
          <a:lstStyle/>
          <a:p>
            <a:pPr>
              <a:lnSpc>
                <a:spcPts val="3620"/>
              </a:lnSpc>
            </a:pPr>
            <a:r>
              <a:rPr lang="en-GB" sz="2800" b="1" dirty="0">
                <a:solidFill>
                  <a:srgbClr val="459597"/>
                </a:solidFill>
              </a:rPr>
              <a:t>Cilji učenja</a:t>
            </a:r>
            <a:endParaRPr lang="en-GB" sz="2800" dirty="0">
              <a:solidFill>
                <a:srgbClr val="459597"/>
              </a:solidFill>
            </a:endParaRPr>
          </a:p>
        </p:txBody>
      </p:sp>
    </p:spTree>
    <p:extLst>
      <p:ext uri="{BB962C8B-B14F-4D97-AF65-F5344CB8AC3E}">
        <p14:creationId xmlns:p14="http://schemas.microsoft.com/office/powerpoint/2010/main" val="6481647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6C501-3366-A1DF-7129-304FF160F5CB}"/>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3103E3C5-A721-9C32-7A02-02374EBBB66F}"/>
              </a:ext>
            </a:extLst>
          </p:cNvPr>
          <p:cNvSpPr txBox="1">
            <a:spLocks/>
          </p:cNvSpPr>
          <p:nvPr/>
        </p:nvSpPr>
        <p:spPr>
          <a:xfrm>
            <a:off x="629646" y="460753"/>
            <a:ext cx="677520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Digitalno orodje: QGIS (Quantum Geographic Information System)</a:t>
            </a:r>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2F010846-18FF-EEB5-D3BB-2D3E318E36E1}"/>
              </a:ext>
            </a:extLst>
          </p:cNvPr>
          <p:cNvCxnSpPr>
            <a:cxnSpLocks/>
          </p:cNvCxnSpPr>
          <p:nvPr/>
        </p:nvCxnSpPr>
        <p:spPr>
          <a:xfrm>
            <a:off x="0" y="1615190"/>
            <a:ext cx="562983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2" name="Text Placeholder 4">
            <a:extLst>
              <a:ext uri="{FF2B5EF4-FFF2-40B4-BE49-F238E27FC236}">
                <a16:creationId xmlns:a16="http://schemas.microsoft.com/office/drawing/2014/main" id="{F1C33CA2-8FE3-6D36-6F96-E74974372FF0}"/>
              </a:ext>
            </a:extLst>
          </p:cNvPr>
          <p:cNvSpPr txBox="1">
            <a:spLocks/>
          </p:cNvSpPr>
          <p:nvPr/>
        </p:nvSpPr>
        <p:spPr>
          <a:xfrm>
            <a:off x="629646" y="2072472"/>
            <a:ext cx="5179483"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QGIS je brezplačen geografski informacijski sistem z odprtokodno programsko opremo, ki uporabnikom omogoča </a:t>
            </a:r>
            <a:r>
              <a:rPr lang="en-GB" sz="2200" dirty="0" err="1">
                <a:solidFill>
                  <a:srgbClr val="414141"/>
                </a:solidFill>
              </a:rPr>
              <a:t>analizo </a:t>
            </a:r>
            <a:r>
              <a:rPr lang="en-GB" sz="2200" dirty="0">
                <a:solidFill>
                  <a:srgbClr val="414141"/>
                </a:solidFill>
              </a:rPr>
              <a:t>prostorskih podatkov, kartiranje infrastrukture, oceno okoljskih omejitev in načrtovanje rabe zemljišč na lokalni ravni in na trajnosten način. </a:t>
            </a: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sz="2200" dirty="0">
                <a:solidFill>
                  <a:srgbClr val="414141"/>
                </a:solidFill>
              </a:rPr>
              <a:t>Pogosto ga uporabljajo urbanisti, arhitekti, nevladne organizacije in razvijalci turizma za ocenjevanje geografskih in demografskih podatkov, kar ga naredi idealnega za majhne, lokalno zasnovane projekte nastanitve.</a:t>
            </a:r>
          </a:p>
          <a:p>
            <a:pPr indent="0">
              <a:lnSpc>
                <a:spcPts val="2240"/>
              </a:lnSpc>
              <a:buClr>
                <a:srgbClr val="459597"/>
              </a:buClr>
            </a:pPr>
            <a:endParaRPr lang="en-GB" sz="2200" dirty="0">
              <a:solidFill>
                <a:srgbClr val="414141"/>
              </a:solidFill>
            </a:endParaRPr>
          </a:p>
        </p:txBody>
      </p:sp>
      <p:sp>
        <p:nvSpPr>
          <p:cNvPr id="14" name="Oval 13">
            <a:extLst>
              <a:ext uri="{FF2B5EF4-FFF2-40B4-BE49-F238E27FC236}">
                <a16:creationId xmlns:a16="http://schemas.microsoft.com/office/drawing/2014/main" id="{6AC6F2DD-89C7-083B-C664-E1A025E1CB3F}"/>
              </a:ext>
            </a:extLst>
          </p:cNvPr>
          <p:cNvSpPr/>
          <p:nvPr/>
        </p:nvSpPr>
        <p:spPr>
          <a:xfrm>
            <a:off x="10072052" y="1018191"/>
            <a:ext cx="1751509" cy="1751509"/>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lowchart: Connector 22">
            <a:extLst>
              <a:ext uri="{FF2B5EF4-FFF2-40B4-BE49-F238E27FC236}">
                <a16:creationId xmlns:a16="http://schemas.microsoft.com/office/drawing/2014/main" id="{73E718D9-BB8A-4831-8952-1EFCE34959CC}"/>
              </a:ext>
            </a:extLst>
          </p:cNvPr>
          <p:cNvSpPr/>
          <p:nvPr/>
        </p:nvSpPr>
        <p:spPr>
          <a:xfrm>
            <a:off x="9804257" y="1018191"/>
            <a:ext cx="2287097"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sz="2400" b="1" dirty="0">
                <a:solidFill>
                  <a:schemeClr val="bg2"/>
                </a:solidFill>
                <a:hlinkClick r:id="rId2">
                  <a:extLst>
                    <a:ext uri="{A12FA001-AC4F-418D-AE19-62706E023703}">
                      <ahyp:hlinkClr xmlns:ahyp="http://schemas.microsoft.com/office/drawing/2018/hyperlinkcolor" val="tx"/>
                    </a:ext>
                  </a:extLst>
                </a:hlinkClick>
              </a:rPr>
              <a:t>Kliknite za prenos </a:t>
            </a:r>
            <a:r>
              <a:rPr lang="en-IE" sz="2400" b="1" dirty="0">
                <a:solidFill>
                  <a:schemeClr val="bg2"/>
                </a:solidFill>
                <a:hlinkClick r:id="rId3">
                  <a:extLst>
                    <a:ext uri="{A12FA001-AC4F-418D-AE19-62706E023703}">
                      <ahyp:hlinkClr xmlns:ahyp="http://schemas.microsoft.com/office/drawing/2018/hyperlinkcolor" val="tx"/>
                    </a:ext>
                  </a:extLst>
                </a:hlinkClick>
              </a:rPr>
              <a:t>orodij</a:t>
            </a:r>
            <a:endParaRPr lang="en-IE" sz="2400" b="1" dirty="0">
              <a:solidFill>
                <a:schemeClr val="bg2"/>
              </a:solidFill>
              <a:ea typeface="Calibri"/>
              <a:cs typeface="Calibri"/>
              <a:hlinkClick r:id="rId3">
                <a:extLst>
                  <a:ext uri="{A12FA001-AC4F-418D-AE19-62706E023703}">
                    <ahyp:hlinkClr xmlns:ahyp="http://schemas.microsoft.com/office/drawing/2018/hyperlinkcolor" val="tx"/>
                  </a:ext>
                </a:extLst>
              </a:hlinkClick>
            </a:endParaRPr>
          </a:p>
        </p:txBody>
      </p:sp>
      <p:pic>
        <p:nvPicPr>
          <p:cNvPr id="3" name="Immagine 6">
            <a:extLst>
              <a:ext uri="{FF2B5EF4-FFF2-40B4-BE49-F238E27FC236}">
                <a16:creationId xmlns:a16="http://schemas.microsoft.com/office/drawing/2014/main" id="{00AB7919-2A71-4635-1595-06F9B9EB45D5}"/>
              </a:ext>
            </a:extLst>
          </p:cNvPr>
          <p:cNvPicPr>
            <a:picLocks noChangeAspect="1"/>
          </p:cNvPicPr>
          <p:nvPr/>
        </p:nvPicPr>
        <p:blipFill rotWithShape="1">
          <a:blip r:embed="rId4"/>
          <a:srcRect t="3183" b="3183"/>
          <a:stretch/>
        </p:blipFill>
        <p:spPr>
          <a:xfrm flipH="1">
            <a:off x="7040526" y="2896478"/>
            <a:ext cx="3784789" cy="3828787"/>
          </a:xfrm>
          <a:prstGeom prst="rect">
            <a:avLst/>
          </a:prstGeom>
        </p:spPr>
      </p:pic>
      <p:sp>
        <p:nvSpPr>
          <p:cNvPr id="4" name="Slide Number Placeholder 5">
            <a:extLst>
              <a:ext uri="{FF2B5EF4-FFF2-40B4-BE49-F238E27FC236}">
                <a16:creationId xmlns:a16="http://schemas.microsoft.com/office/drawing/2014/main" id="{318EEA1C-4B82-1011-DE27-9A789A338C1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40</a:t>
            </a:fld>
            <a:endParaRPr lang="fr-CA" sz="1200" dirty="0"/>
          </a:p>
        </p:txBody>
      </p:sp>
    </p:spTree>
    <p:extLst>
      <p:ext uri="{BB962C8B-B14F-4D97-AF65-F5344CB8AC3E}">
        <p14:creationId xmlns:p14="http://schemas.microsoft.com/office/powerpoint/2010/main" val="26297034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38D01-A3A7-5D1B-5508-E6044E40D6CC}"/>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82A8984A-23A7-00D1-712A-2EC84B7F58B0}"/>
              </a:ext>
            </a:extLst>
          </p:cNvPr>
          <p:cNvSpPr txBox="1">
            <a:spLocks/>
          </p:cNvSpPr>
          <p:nvPr/>
        </p:nvSpPr>
        <p:spPr>
          <a:xfrm>
            <a:off x="629646" y="460753"/>
            <a:ext cx="677520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Digitalno orodje: </a:t>
            </a:r>
            <a:r>
              <a:rPr lang="en-US" b="0" dirty="0">
                <a:solidFill>
                  <a:srgbClr val="414141"/>
                </a:solidFill>
              </a:rPr>
              <a:t>QGIS (Quantum Geographic Information System)</a:t>
            </a:r>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32BEBB5B-2F1C-920E-DECF-3749592E414B}"/>
              </a:ext>
            </a:extLst>
          </p:cNvPr>
          <p:cNvCxnSpPr>
            <a:cxnSpLocks/>
          </p:cNvCxnSpPr>
          <p:nvPr/>
        </p:nvCxnSpPr>
        <p:spPr>
          <a:xfrm>
            <a:off x="0" y="1615190"/>
            <a:ext cx="562983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2" name="Text Placeholder 4">
            <a:extLst>
              <a:ext uri="{FF2B5EF4-FFF2-40B4-BE49-F238E27FC236}">
                <a16:creationId xmlns:a16="http://schemas.microsoft.com/office/drawing/2014/main" id="{DF902B0A-E1E0-4E19-E0DB-15E19EF6E1E7}"/>
              </a:ext>
            </a:extLst>
          </p:cNvPr>
          <p:cNvSpPr txBox="1">
            <a:spLocks/>
          </p:cNvSpPr>
          <p:nvPr/>
        </p:nvSpPr>
        <p:spPr>
          <a:xfrm>
            <a:off x="629646" y="2004088"/>
            <a:ext cx="5619098" cy="4360984"/>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NQGIS podpira načrtovanje „primernih“ bivanj, saj pomaga razvijalcem nastanitev oceniti zmogljivost, razpoložljivost lokalne infrastrukture, občutljivost zemljišč in </a:t>
            </a:r>
            <a:r>
              <a:rPr lang="en-GB" sz="2200" dirty="0" err="1">
                <a:solidFill>
                  <a:srgbClr val="414141"/>
                </a:solidFill>
              </a:rPr>
              <a:t>bližino</a:t>
            </a:r>
            <a:r>
              <a:rPr lang="en-GB" sz="2200" dirty="0">
                <a:solidFill>
                  <a:srgbClr val="414141"/>
                </a:solidFill>
              </a:rPr>
              <a:t> </a:t>
            </a:r>
            <a:r>
              <a:rPr lang="en-GB" sz="2200" dirty="0" err="1">
                <a:solidFill>
                  <a:srgbClr val="414141"/>
                </a:solidFill>
              </a:rPr>
              <a:t>dobrin</a:t>
            </a:r>
            <a:r>
              <a:rPr lang="en-GB" sz="2200" dirty="0">
                <a:solidFill>
                  <a:srgbClr val="414141"/>
                </a:solidFill>
              </a:rPr>
              <a:t> </a:t>
            </a:r>
            <a:r>
              <a:rPr lang="en-GB" sz="2200" dirty="0" err="1">
                <a:solidFill>
                  <a:srgbClr val="414141"/>
                </a:solidFill>
              </a:rPr>
              <a:t>skupnosti</a:t>
            </a:r>
            <a:r>
              <a:rPr lang="en-GB" sz="2200" dirty="0">
                <a:solidFill>
                  <a:srgbClr val="414141"/>
                </a:solidFill>
              </a:rPr>
              <a:t>. QGIS se </a:t>
            </a:r>
            <a:r>
              <a:rPr lang="en-GB" sz="2200" dirty="0" err="1">
                <a:solidFill>
                  <a:srgbClr val="414141"/>
                </a:solidFill>
              </a:rPr>
              <a:t>na</a:t>
            </a:r>
            <a:r>
              <a:rPr lang="en-GB" sz="2200" dirty="0">
                <a:solidFill>
                  <a:srgbClr val="414141"/>
                </a:solidFill>
              </a:rPr>
              <a:t> primer </a:t>
            </a:r>
            <a:r>
              <a:rPr lang="en-GB" sz="2200" dirty="0" err="1">
                <a:solidFill>
                  <a:srgbClr val="414141"/>
                </a:solidFill>
              </a:rPr>
              <a:t>lahko</a:t>
            </a:r>
            <a:r>
              <a:rPr lang="en-GB" sz="2200" dirty="0">
                <a:solidFill>
                  <a:srgbClr val="414141"/>
                </a:solidFill>
              </a:rPr>
              <a:t> </a:t>
            </a:r>
            <a:r>
              <a:rPr lang="en-GB" sz="2200" dirty="0" err="1">
                <a:solidFill>
                  <a:srgbClr val="414141"/>
                </a:solidFill>
              </a:rPr>
              <a:t>uporabi</a:t>
            </a:r>
            <a:r>
              <a:rPr lang="en-GB" sz="2200" dirty="0">
                <a:solidFill>
                  <a:srgbClr val="414141"/>
                </a:solidFill>
              </a:rPr>
              <a:t> za </a:t>
            </a:r>
            <a:r>
              <a:rPr lang="en-GB" sz="2200" dirty="0" err="1">
                <a:solidFill>
                  <a:srgbClr val="414141"/>
                </a:solidFill>
              </a:rPr>
              <a:t>kartiranje</a:t>
            </a:r>
            <a:r>
              <a:rPr lang="en-GB" sz="2200" dirty="0">
                <a:solidFill>
                  <a:srgbClr val="414141"/>
                </a:solidFill>
              </a:rPr>
              <a:t> dostopa do vode, predpisov o prostorskem načrtovanju ali razdalj do javnega prevoza in šol. S tem se zagotovi, da majhne nastanitve ne preobremenijo podeželskih sistemov, ampak se prilagodijo prostorskim in storitvenim realnostim skupnosti. Prav tako je koristen za vizualizacijo priložnosti za integracijo lokalnih gospodarstev ali izogibanje okoljskim konfliktom.</a:t>
            </a:r>
          </a:p>
          <a:p>
            <a:pPr indent="0">
              <a:lnSpc>
                <a:spcPts val="2240"/>
              </a:lnSpc>
              <a:buClr>
                <a:srgbClr val="459597"/>
              </a:buClr>
            </a:pPr>
            <a:endParaRPr lang="en-GB" sz="2200" dirty="0">
              <a:solidFill>
                <a:srgbClr val="414141"/>
              </a:solidFill>
            </a:endParaRPr>
          </a:p>
        </p:txBody>
      </p:sp>
      <p:sp>
        <p:nvSpPr>
          <p:cNvPr id="14" name="Oval 13">
            <a:extLst>
              <a:ext uri="{FF2B5EF4-FFF2-40B4-BE49-F238E27FC236}">
                <a16:creationId xmlns:a16="http://schemas.microsoft.com/office/drawing/2014/main" id="{03B30DE0-8D56-A9F0-DD05-1007F497F951}"/>
              </a:ext>
            </a:extLst>
          </p:cNvPr>
          <p:cNvSpPr/>
          <p:nvPr/>
        </p:nvSpPr>
        <p:spPr>
          <a:xfrm>
            <a:off x="10072052" y="1018191"/>
            <a:ext cx="1751509" cy="1751509"/>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lowchart: Connector 22">
            <a:extLst>
              <a:ext uri="{FF2B5EF4-FFF2-40B4-BE49-F238E27FC236}">
                <a16:creationId xmlns:a16="http://schemas.microsoft.com/office/drawing/2014/main" id="{9928C4D1-6DD7-EAEC-729A-61656EE9C66F}"/>
              </a:ext>
            </a:extLst>
          </p:cNvPr>
          <p:cNvSpPr/>
          <p:nvPr/>
        </p:nvSpPr>
        <p:spPr>
          <a:xfrm>
            <a:off x="9804257" y="1018191"/>
            <a:ext cx="2287097"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sz="2400" b="1" dirty="0">
                <a:solidFill>
                  <a:schemeClr val="bg2"/>
                </a:solidFill>
                <a:hlinkClick r:id="rId2">
                  <a:extLst>
                    <a:ext uri="{A12FA001-AC4F-418D-AE19-62706E023703}">
                      <ahyp:hlinkClr xmlns:ahyp="http://schemas.microsoft.com/office/drawing/2018/hyperlinkcolor" val="tx"/>
                    </a:ext>
                  </a:extLst>
                </a:hlinkClick>
              </a:rPr>
              <a:t>Kliknite za prenos </a:t>
            </a:r>
            <a:r>
              <a:rPr lang="en-IE" sz="2400" b="1" dirty="0">
                <a:solidFill>
                  <a:schemeClr val="bg2"/>
                </a:solidFill>
                <a:hlinkClick r:id="rId3">
                  <a:extLst>
                    <a:ext uri="{A12FA001-AC4F-418D-AE19-62706E023703}">
                      <ahyp:hlinkClr xmlns:ahyp="http://schemas.microsoft.com/office/drawing/2018/hyperlinkcolor" val="tx"/>
                    </a:ext>
                  </a:extLst>
                </a:hlinkClick>
              </a:rPr>
              <a:t>orodij</a:t>
            </a:r>
            <a:endParaRPr lang="en-IE" sz="2400" b="1" dirty="0">
              <a:solidFill>
                <a:schemeClr val="bg2"/>
              </a:solidFill>
              <a:ea typeface="Calibri"/>
              <a:cs typeface="Calibri"/>
              <a:hlinkClick r:id="rId3">
                <a:extLst>
                  <a:ext uri="{A12FA001-AC4F-418D-AE19-62706E023703}">
                    <ahyp:hlinkClr xmlns:ahyp="http://schemas.microsoft.com/office/drawing/2018/hyperlinkcolor" val="tx"/>
                  </a:ext>
                </a:extLst>
              </a:hlinkClick>
            </a:endParaRPr>
          </a:p>
        </p:txBody>
      </p:sp>
      <p:pic>
        <p:nvPicPr>
          <p:cNvPr id="3" name="Immagine 6">
            <a:extLst>
              <a:ext uri="{FF2B5EF4-FFF2-40B4-BE49-F238E27FC236}">
                <a16:creationId xmlns:a16="http://schemas.microsoft.com/office/drawing/2014/main" id="{06658AEB-084F-188B-2F52-741B5CF1375A}"/>
              </a:ext>
            </a:extLst>
          </p:cNvPr>
          <p:cNvPicPr>
            <a:picLocks noChangeAspect="1"/>
          </p:cNvPicPr>
          <p:nvPr/>
        </p:nvPicPr>
        <p:blipFill rotWithShape="1">
          <a:blip r:embed="rId4"/>
          <a:srcRect t="3183" b="3183"/>
          <a:stretch/>
        </p:blipFill>
        <p:spPr>
          <a:xfrm flipH="1">
            <a:off x="7040526" y="2896478"/>
            <a:ext cx="3784789" cy="3828787"/>
          </a:xfrm>
          <a:prstGeom prst="rect">
            <a:avLst/>
          </a:prstGeom>
        </p:spPr>
      </p:pic>
      <p:sp>
        <p:nvSpPr>
          <p:cNvPr id="4" name="Slide Number Placeholder 5">
            <a:extLst>
              <a:ext uri="{FF2B5EF4-FFF2-40B4-BE49-F238E27FC236}">
                <a16:creationId xmlns:a16="http://schemas.microsoft.com/office/drawing/2014/main" id="{8D9745DC-E5EF-0562-C1D9-950C94EE71D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41</a:t>
            </a:fld>
            <a:endParaRPr lang="fr-CA" sz="1200" dirty="0"/>
          </a:p>
        </p:txBody>
      </p:sp>
    </p:spTree>
    <p:extLst>
      <p:ext uri="{BB962C8B-B14F-4D97-AF65-F5344CB8AC3E}">
        <p14:creationId xmlns:p14="http://schemas.microsoft.com/office/powerpoint/2010/main" val="4878686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55BD0-233A-9FBC-0C1E-E16E7BD42723}"/>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FA29135E-FD5D-2A50-BE0C-AC908A4E994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D5CDD66E-7B24-D47D-F446-0F280291EAF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42</a:t>
            </a:fld>
            <a:endParaRPr lang="fr-CA" sz="1200" dirty="0">
              <a:solidFill>
                <a:schemeClr val="bg1"/>
              </a:solidFill>
            </a:endParaRPr>
          </a:p>
        </p:txBody>
      </p:sp>
      <p:sp>
        <p:nvSpPr>
          <p:cNvPr id="2" name="Text Placeholder 5">
            <a:extLst>
              <a:ext uri="{FF2B5EF4-FFF2-40B4-BE49-F238E27FC236}">
                <a16:creationId xmlns:a16="http://schemas.microsoft.com/office/drawing/2014/main" id="{F8F29D3C-8DED-84C0-D6F0-308DDAB0BCCE}"/>
              </a:ext>
            </a:extLst>
          </p:cNvPr>
          <p:cNvSpPr txBox="1">
            <a:spLocks/>
          </p:cNvSpPr>
          <p:nvPr/>
        </p:nvSpPr>
        <p:spPr>
          <a:xfrm>
            <a:off x="937708" y="763768"/>
            <a:ext cx="9046950"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EC7C69"/>
                </a:solidFill>
              </a:rPr>
              <a:t>Praktična vaja: </a:t>
            </a:r>
            <a:r>
              <a:rPr lang="en-US" sz="3600" dirty="0">
                <a:solidFill>
                  <a:srgbClr val="414141"/>
                </a:solidFill>
              </a:rPr>
              <a:t>Prikaz vpliva:          Oblikovanje lokalne turistične vrednostne verige</a:t>
            </a:r>
          </a:p>
          <a:p>
            <a:pPr marL="0" indent="0">
              <a:buNone/>
            </a:pPr>
            <a:endParaRPr lang="en-US" sz="3600" b="1" dirty="0">
              <a:solidFill>
                <a:srgbClr val="EC7C69"/>
              </a:solidFill>
            </a:endParaRPr>
          </a:p>
        </p:txBody>
      </p:sp>
      <p:sp>
        <p:nvSpPr>
          <p:cNvPr id="3" name="Text Placeholder 1">
            <a:extLst>
              <a:ext uri="{FF2B5EF4-FFF2-40B4-BE49-F238E27FC236}">
                <a16:creationId xmlns:a16="http://schemas.microsoft.com/office/drawing/2014/main" id="{B77E17EE-4271-DC79-9742-762CB9B3BAAC}"/>
              </a:ext>
            </a:extLst>
          </p:cNvPr>
          <p:cNvSpPr txBox="1">
            <a:spLocks/>
          </p:cNvSpPr>
          <p:nvPr/>
        </p:nvSpPr>
        <p:spPr>
          <a:xfrm>
            <a:off x="3888195" y="1910184"/>
            <a:ext cx="7533878" cy="4353571"/>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buClr>
                <a:srgbClr val="459597"/>
              </a:buClr>
            </a:pPr>
            <a:r>
              <a:rPr lang="en-IE" sz="2800" b="1" dirty="0">
                <a:solidFill>
                  <a:srgbClr val="EC7C69"/>
                </a:solidFill>
              </a:rPr>
              <a:t>Koraki:</a:t>
            </a:r>
          </a:p>
          <a:p>
            <a:pPr algn="l">
              <a:lnSpc>
                <a:spcPts val="2340"/>
              </a:lnSpc>
              <a:spcBef>
                <a:spcPts val="0"/>
              </a:spcBef>
              <a:buClr>
                <a:srgbClr val="459597"/>
              </a:buClr>
            </a:pPr>
            <a:endParaRPr lang="en-IE" sz="2400" b="1" dirty="0">
              <a:solidFill>
                <a:srgbClr val="EC7C69"/>
              </a:solidFill>
            </a:endParaRPr>
          </a:p>
          <a:p>
            <a:pPr marL="342900" indent="-342900" algn="l">
              <a:lnSpc>
                <a:spcPts val="2340"/>
              </a:lnSpc>
              <a:spcBef>
                <a:spcPts val="0"/>
              </a:spcBef>
              <a:buClr>
                <a:srgbClr val="459597"/>
              </a:buClr>
              <a:buFont typeface="Wingdings" pitchFamily="2" charset="2"/>
              <a:buChar char="q"/>
            </a:pPr>
            <a:r>
              <a:rPr lang="en-IE" sz="2200" b="1" dirty="0" err="1">
                <a:solidFill>
                  <a:srgbClr val="414141"/>
                </a:solidFill>
              </a:rPr>
              <a:t>Opredelite</a:t>
            </a:r>
            <a:r>
              <a:rPr lang="en-IE" sz="2200" b="1" dirty="0">
                <a:solidFill>
                  <a:srgbClr val="414141"/>
                </a:solidFill>
              </a:rPr>
              <a:t> </a:t>
            </a:r>
            <a:r>
              <a:rPr lang="en-IE" sz="2200" b="1" dirty="0" err="1">
                <a:solidFill>
                  <a:srgbClr val="414141"/>
                </a:solidFill>
              </a:rPr>
              <a:t>svoj</a:t>
            </a:r>
            <a:r>
              <a:rPr lang="en-IE" sz="2200" b="1" dirty="0">
                <a:solidFill>
                  <a:srgbClr val="414141"/>
                </a:solidFill>
              </a:rPr>
              <a:t> </a:t>
            </a:r>
            <a:r>
              <a:rPr lang="en-IE" sz="2200" b="1" dirty="0" err="1">
                <a:solidFill>
                  <a:srgbClr val="414141"/>
                </a:solidFill>
              </a:rPr>
              <a:t>koncept</a:t>
            </a:r>
            <a:r>
              <a:rPr lang="en-IE" sz="2200" b="1" dirty="0">
                <a:solidFill>
                  <a:srgbClr val="414141"/>
                </a:solidFill>
              </a:rPr>
              <a:t> </a:t>
            </a:r>
            <a:r>
              <a:rPr lang="en-IE" sz="2200" b="1" dirty="0" err="1">
                <a:solidFill>
                  <a:srgbClr val="414141"/>
                </a:solidFill>
              </a:rPr>
              <a:t>nastanitve</a:t>
            </a:r>
            <a:r>
              <a:rPr lang="en-IE" sz="2200" b="1" dirty="0">
                <a:solidFill>
                  <a:srgbClr val="414141"/>
                </a:solidFill>
              </a:rPr>
              <a:t> </a:t>
            </a:r>
            <a:endParaRPr lang="en-IE" sz="2200" b="1" dirty="0">
              <a:solidFill>
                <a:srgbClr val="414141"/>
              </a:solidFill>
              <a:ea typeface="Calibri"/>
              <a:cs typeface="Calibri"/>
            </a:endParaRPr>
          </a:p>
          <a:p>
            <a:pPr marL="360045" algn="l">
              <a:lnSpc>
                <a:spcPts val="2340"/>
              </a:lnSpc>
              <a:spcBef>
                <a:spcPts val="0"/>
              </a:spcBef>
              <a:buClr>
                <a:srgbClr val="459597"/>
              </a:buClr>
            </a:pPr>
            <a:r>
              <a:rPr lang="en-IE" sz="2200" dirty="0">
                <a:solidFill>
                  <a:srgbClr val="414141"/>
                </a:solidFill>
              </a:rPr>
              <a:t>Na </a:t>
            </a:r>
            <a:r>
              <a:rPr lang="en-IE" sz="2200" dirty="0" err="1">
                <a:solidFill>
                  <a:srgbClr val="414141"/>
                </a:solidFill>
              </a:rPr>
              <a:t>kratko</a:t>
            </a:r>
            <a:r>
              <a:rPr lang="en-IE" sz="2200" dirty="0">
                <a:solidFill>
                  <a:srgbClr val="414141"/>
                </a:solidFill>
              </a:rPr>
              <a:t> </a:t>
            </a:r>
            <a:r>
              <a:rPr lang="en-IE" sz="2200" dirty="0" err="1">
                <a:solidFill>
                  <a:srgbClr val="414141"/>
                </a:solidFill>
              </a:rPr>
              <a:t>opišite</a:t>
            </a:r>
            <a:r>
              <a:rPr lang="en-IE" sz="2200" dirty="0">
                <a:solidFill>
                  <a:srgbClr val="414141"/>
                </a:solidFill>
              </a:rPr>
              <a:t> </a:t>
            </a:r>
            <a:r>
              <a:rPr lang="en-IE" sz="2200" dirty="0" err="1">
                <a:solidFill>
                  <a:srgbClr val="414141"/>
                </a:solidFill>
              </a:rPr>
              <a:t>svojo</a:t>
            </a:r>
            <a:r>
              <a:rPr lang="en-IE" sz="2200" dirty="0">
                <a:solidFill>
                  <a:srgbClr val="414141"/>
                </a:solidFill>
              </a:rPr>
              <a:t> </a:t>
            </a:r>
            <a:r>
              <a:rPr lang="en-IE" sz="2200" dirty="0" err="1">
                <a:solidFill>
                  <a:srgbClr val="414141"/>
                </a:solidFill>
              </a:rPr>
              <a:t>idejo</a:t>
            </a:r>
            <a:r>
              <a:rPr lang="en-IE" sz="2200" dirty="0">
                <a:solidFill>
                  <a:srgbClr val="414141"/>
                </a:solidFill>
              </a:rPr>
              <a:t> za </a:t>
            </a:r>
            <a:r>
              <a:rPr lang="en-IE" sz="2200" dirty="0" err="1">
                <a:solidFill>
                  <a:srgbClr val="414141"/>
                </a:solidFill>
              </a:rPr>
              <a:t>alternativno</a:t>
            </a:r>
            <a:r>
              <a:rPr lang="en-IE" sz="2200" dirty="0">
                <a:solidFill>
                  <a:srgbClr val="414141"/>
                </a:solidFill>
              </a:rPr>
              <a:t> </a:t>
            </a:r>
            <a:r>
              <a:rPr lang="en-IE" sz="2200" dirty="0" err="1">
                <a:solidFill>
                  <a:srgbClr val="414141"/>
                </a:solidFill>
              </a:rPr>
              <a:t>nastanitev</a:t>
            </a:r>
            <a:r>
              <a:rPr lang="en-IE" sz="2200" dirty="0">
                <a:solidFill>
                  <a:srgbClr val="414141"/>
                </a:solidFill>
              </a:rPr>
              <a:t>: </a:t>
            </a:r>
            <a:r>
              <a:rPr lang="en-IE" sz="2200" dirty="0" err="1">
                <a:solidFill>
                  <a:srgbClr val="414141"/>
                </a:solidFill>
              </a:rPr>
              <a:t>vrsta</a:t>
            </a:r>
            <a:r>
              <a:rPr lang="en-IE" sz="2200" dirty="0">
                <a:solidFill>
                  <a:srgbClr val="414141"/>
                </a:solidFill>
              </a:rPr>
              <a:t> </a:t>
            </a:r>
            <a:r>
              <a:rPr lang="en-IE" sz="2200" dirty="0" err="1">
                <a:solidFill>
                  <a:srgbClr val="414141"/>
                </a:solidFill>
              </a:rPr>
              <a:t>objekta</a:t>
            </a:r>
            <a:r>
              <a:rPr lang="en-IE" sz="2200" dirty="0">
                <a:solidFill>
                  <a:srgbClr val="414141"/>
                </a:solidFill>
              </a:rPr>
              <a:t> (</a:t>
            </a:r>
            <a:r>
              <a:rPr lang="en-IE" sz="2200" dirty="0" err="1">
                <a:solidFill>
                  <a:srgbClr val="414141"/>
                </a:solidFill>
              </a:rPr>
              <a:t>npr</a:t>
            </a:r>
            <a:r>
              <a:rPr lang="en-IE" sz="2200" dirty="0">
                <a:solidFill>
                  <a:srgbClr val="414141"/>
                </a:solidFill>
              </a:rPr>
              <a:t>. </a:t>
            </a:r>
            <a:r>
              <a:rPr lang="en-IE" sz="2200" dirty="0" err="1">
                <a:solidFill>
                  <a:srgbClr val="414141"/>
                </a:solidFill>
              </a:rPr>
              <a:t>koča</a:t>
            </a:r>
            <a:r>
              <a:rPr lang="en-IE" sz="2200" dirty="0">
                <a:solidFill>
                  <a:srgbClr val="414141"/>
                </a:solidFill>
              </a:rPr>
              <a:t>, </a:t>
            </a:r>
            <a:r>
              <a:rPr lang="en-IE" sz="2200" dirty="0" err="1">
                <a:solidFill>
                  <a:srgbClr val="414141"/>
                </a:solidFill>
              </a:rPr>
              <a:t>gostišče</a:t>
            </a:r>
            <a:r>
              <a:rPr lang="en-IE" sz="2200" dirty="0">
                <a:solidFill>
                  <a:srgbClr val="414141"/>
                </a:solidFill>
              </a:rPr>
              <a:t>, </a:t>
            </a:r>
            <a:r>
              <a:rPr lang="en-IE" sz="2200" dirty="0" err="1">
                <a:solidFill>
                  <a:srgbClr val="414141"/>
                </a:solidFill>
              </a:rPr>
              <a:t>ekološka</a:t>
            </a:r>
            <a:r>
              <a:rPr lang="en-IE" sz="2200" dirty="0">
                <a:solidFill>
                  <a:srgbClr val="414141"/>
                </a:solidFill>
              </a:rPr>
              <a:t> </a:t>
            </a:r>
            <a:r>
              <a:rPr lang="en-IE" sz="2200" dirty="0" err="1">
                <a:solidFill>
                  <a:srgbClr val="414141"/>
                </a:solidFill>
              </a:rPr>
              <a:t>koča</a:t>
            </a:r>
            <a:r>
              <a:rPr lang="en-IE" sz="2200" dirty="0">
                <a:solidFill>
                  <a:srgbClr val="414141"/>
                </a:solidFill>
              </a:rPr>
              <a:t>), </a:t>
            </a:r>
            <a:r>
              <a:rPr lang="en-IE" sz="2200" dirty="0" err="1">
                <a:solidFill>
                  <a:srgbClr val="414141"/>
                </a:solidFill>
              </a:rPr>
              <a:t>lokacija</a:t>
            </a:r>
            <a:r>
              <a:rPr lang="en-IE" sz="2200" dirty="0">
                <a:solidFill>
                  <a:srgbClr val="414141"/>
                </a:solidFill>
              </a:rPr>
              <a:t> (</a:t>
            </a:r>
            <a:r>
              <a:rPr lang="en-IE" sz="2200" dirty="0" err="1">
                <a:solidFill>
                  <a:srgbClr val="414141"/>
                </a:solidFill>
              </a:rPr>
              <a:t>podeželsko</a:t>
            </a:r>
            <a:r>
              <a:rPr lang="en-IE" sz="2200" dirty="0">
                <a:solidFill>
                  <a:srgbClr val="414141"/>
                </a:solidFill>
              </a:rPr>
              <a:t> </a:t>
            </a:r>
            <a:r>
              <a:rPr lang="en-IE" sz="2200" dirty="0" err="1">
                <a:solidFill>
                  <a:srgbClr val="414141"/>
                </a:solidFill>
              </a:rPr>
              <a:t>naselje</a:t>
            </a:r>
            <a:r>
              <a:rPr lang="en-IE" sz="2200" dirty="0">
                <a:solidFill>
                  <a:srgbClr val="414141"/>
                </a:solidFill>
              </a:rPr>
              <a:t>, gore, </a:t>
            </a:r>
            <a:r>
              <a:rPr lang="en-IE" sz="2200" dirty="0" err="1">
                <a:solidFill>
                  <a:srgbClr val="414141"/>
                </a:solidFill>
              </a:rPr>
              <a:t>kulturna</a:t>
            </a:r>
            <a:r>
              <a:rPr lang="en-IE" sz="2200" dirty="0">
                <a:solidFill>
                  <a:srgbClr val="414141"/>
                </a:solidFill>
              </a:rPr>
              <a:t> </a:t>
            </a:r>
            <a:r>
              <a:rPr lang="en-IE" sz="2200" dirty="0" err="1">
                <a:solidFill>
                  <a:srgbClr val="414141"/>
                </a:solidFill>
              </a:rPr>
              <a:t>dediščina</a:t>
            </a:r>
            <a:r>
              <a:rPr lang="en-IE" sz="2200" dirty="0">
                <a:solidFill>
                  <a:srgbClr val="414141"/>
                </a:solidFill>
              </a:rPr>
              <a:t> </a:t>
            </a:r>
            <a:r>
              <a:rPr lang="en-IE" sz="2200" dirty="0" err="1">
                <a:solidFill>
                  <a:srgbClr val="414141"/>
                </a:solidFill>
              </a:rPr>
              <a:t>itd</a:t>
            </a:r>
            <a:r>
              <a:rPr lang="en-IE" sz="2200" dirty="0">
                <a:solidFill>
                  <a:srgbClr val="414141"/>
                </a:solidFill>
              </a:rPr>
              <a:t>.), </a:t>
            </a:r>
            <a:r>
              <a:rPr lang="en-IE" sz="2200" dirty="0" err="1">
                <a:solidFill>
                  <a:srgbClr val="414141"/>
                </a:solidFill>
              </a:rPr>
              <a:t>kapaciteta</a:t>
            </a:r>
            <a:r>
              <a:rPr lang="en-IE" sz="2200" dirty="0">
                <a:solidFill>
                  <a:srgbClr val="414141"/>
                </a:solidFill>
              </a:rPr>
              <a:t> (</a:t>
            </a:r>
            <a:r>
              <a:rPr lang="en-IE" sz="2200" dirty="0" err="1">
                <a:solidFill>
                  <a:srgbClr val="414141"/>
                </a:solidFill>
              </a:rPr>
              <a:t>npr</a:t>
            </a:r>
            <a:r>
              <a:rPr lang="en-IE" sz="2200" dirty="0">
                <a:solidFill>
                  <a:srgbClr val="414141"/>
                </a:solidFill>
              </a:rPr>
              <a:t>. 5 sob, 3 podi)</a:t>
            </a:r>
            <a:endParaRPr lang="en-IE" sz="2200" dirty="0">
              <a:solidFill>
                <a:srgbClr val="414141"/>
              </a:solidFill>
              <a:ea typeface="Calibri"/>
              <a:cs typeface="Calibri"/>
            </a:endParaRPr>
          </a:p>
          <a:p>
            <a:pPr marL="342900" indent="-342900" algn="l">
              <a:lnSpc>
                <a:spcPts val="2340"/>
              </a:lnSpc>
              <a:spcBef>
                <a:spcPts val="0"/>
              </a:spcBef>
              <a:buClr>
                <a:srgbClr val="459597"/>
              </a:buClr>
              <a:buFont typeface="Wingdings" pitchFamily="2" charset="2"/>
              <a:buChar char="q"/>
            </a:pPr>
            <a:endParaRPr lang="en-IE" sz="2200" dirty="0">
              <a:solidFill>
                <a:srgbClr val="414141"/>
              </a:solidFill>
            </a:endParaRPr>
          </a:p>
          <a:p>
            <a:pPr marL="342900" indent="-342900" algn="l">
              <a:lnSpc>
                <a:spcPts val="2340"/>
              </a:lnSpc>
              <a:spcBef>
                <a:spcPts val="0"/>
              </a:spcBef>
              <a:buClr>
                <a:srgbClr val="459597"/>
              </a:buClr>
              <a:buFont typeface="Wingdings" pitchFamily="2" charset="2"/>
              <a:buChar char="q"/>
            </a:pPr>
            <a:r>
              <a:rPr lang="en-IE" sz="2200" b="1" dirty="0" err="1">
                <a:solidFill>
                  <a:srgbClr val="414141"/>
                </a:solidFill>
              </a:rPr>
              <a:t>Opredelite</a:t>
            </a:r>
            <a:r>
              <a:rPr lang="en-IE" sz="2200" b="1" dirty="0">
                <a:solidFill>
                  <a:srgbClr val="414141"/>
                </a:solidFill>
              </a:rPr>
              <a:t> </a:t>
            </a:r>
            <a:r>
              <a:rPr lang="en-IE" sz="2200" b="1" dirty="0" err="1">
                <a:solidFill>
                  <a:srgbClr val="414141"/>
                </a:solidFill>
              </a:rPr>
              <a:t>lokalne</a:t>
            </a:r>
            <a:r>
              <a:rPr lang="en-IE" sz="2200" b="1" dirty="0">
                <a:solidFill>
                  <a:srgbClr val="414141"/>
                </a:solidFill>
              </a:rPr>
              <a:t> </a:t>
            </a:r>
            <a:r>
              <a:rPr lang="en-IE" sz="2200" b="1" dirty="0" err="1">
                <a:solidFill>
                  <a:srgbClr val="414141"/>
                </a:solidFill>
              </a:rPr>
              <a:t>deležnike</a:t>
            </a:r>
            <a:r>
              <a:rPr lang="en-IE" sz="2200" b="1" dirty="0">
                <a:solidFill>
                  <a:srgbClr val="414141"/>
                </a:solidFill>
              </a:rPr>
              <a:t> </a:t>
            </a:r>
            <a:endParaRPr lang="en-IE" sz="2200" b="1" dirty="0">
              <a:solidFill>
                <a:srgbClr val="414141"/>
              </a:solidFill>
              <a:ea typeface="Calibri"/>
              <a:cs typeface="Calibri"/>
            </a:endParaRPr>
          </a:p>
          <a:p>
            <a:pPr marL="360045" algn="l">
              <a:lnSpc>
                <a:spcPts val="2340"/>
              </a:lnSpc>
              <a:spcBef>
                <a:spcPts val="0"/>
              </a:spcBef>
              <a:buClr>
                <a:srgbClr val="459597"/>
              </a:buClr>
            </a:pPr>
            <a:r>
              <a:rPr lang="en-IE" sz="2200" dirty="0">
                <a:solidFill>
                  <a:srgbClr val="414141"/>
                </a:solidFill>
              </a:rPr>
              <a:t>Navedite vsaj 6 ključnih lokalnih akterjev, ki bi lahko sodelovali v vašem projektu ali imeli od njega koristi. Pomislite na: gradbenike, obrtnike ali rokodelce, kmete, proizvajalce hrane ali kuharje, kulturne skupine ali lokalne vodiče, prevoznike, trgovce na drobno ali ponudnike storitev</a:t>
            </a:r>
            <a:endParaRPr lang="en-IE" sz="2200" dirty="0">
              <a:solidFill>
                <a:srgbClr val="414141"/>
              </a:solidFill>
              <a:ea typeface="Calibri" panose="020F0502020204030204"/>
              <a:cs typeface="Calibri" panose="020F0502020204030204"/>
            </a:endParaRPr>
          </a:p>
          <a:p>
            <a:pPr marL="360045" algn="l">
              <a:lnSpc>
                <a:spcPts val="2340"/>
              </a:lnSpc>
              <a:spcBef>
                <a:spcPts val="0"/>
              </a:spcBef>
              <a:buClr>
                <a:srgbClr val="459597"/>
              </a:buClr>
            </a:pPr>
            <a:endParaRPr lang="en-IE" sz="2200" dirty="0">
              <a:solidFill>
                <a:srgbClr val="414141"/>
              </a:solidFill>
              <a:ea typeface="Calibri" panose="020F0502020204030204"/>
              <a:cs typeface="Calibri" panose="020F0502020204030204"/>
            </a:endParaRPr>
          </a:p>
          <a:p>
            <a:pPr algn="l">
              <a:lnSpc>
                <a:spcPts val="2340"/>
              </a:lnSpc>
              <a:spcBef>
                <a:spcPts val="0"/>
              </a:spcBef>
              <a:buClr>
                <a:srgbClr val="459597"/>
              </a:buClr>
            </a:pPr>
            <a:endParaRPr lang="en-IE" sz="2200" dirty="0">
              <a:solidFill>
                <a:srgbClr val="414141"/>
              </a:solidFill>
            </a:endParaRPr>
          </a:p>
          <a:p>
            <a:pPr algn="l">
              <a:lnSpc>
                <a:spcPts val="2340"/>
              </a:lnSpc>
              <a:spcBef>
                <a:spcPts val="0"/>
              </a:spcBef>
              <a:buClr>
                <a:srgbClr val="459597"/>
              </a:buClr>
            </a:pPr>
            <a:endParaRPr lang="en-IE" sz="2200" dirty="0">
              <a:solidFill>
                <a:srgbClr val="414141"/>
              </a:solidFill>
            </a:endParaRPr>
          </a:p>
          <a:p>
            <a:pPr marL="457200" indent="-457200" algn="l">
              <a:lnSpc>
                <a:spcPts val="2340"/>
              </a:lnSpc>
              <a:spcBef>
                <a:spcPts val="0"/>
              </a:spcBef>
              <a:buClr>
                <a:srgbClr val="459597"/>
              </a:buClr>
              <a:buFont typeface="+mj-lt"/>
              <a:buAutoNum type="arabicPeriod"/>
            </a:pPr>
            <a:endParaRPr lang="en-IE" sz="2400" dirty="0">
              <a:solidFill>
                <a:srgbClr val="414141"/>
              </a:solidFill>
            </a:endParaRPr>
          </a:p>
        </p:txBody>
      </p:sp>
      <p:sp>
        <p:nvSpPr>
          <p:cNvPr id="8" name="Freeform 7">
            <a:extLst>
              <a:ext uri="{FF2B5EF4-FFF2-40B4-BE49-F238E27FC236}">
                <a16:creationId xmlns:a16="http://schemas.microsoft.com/office/drawing/2014/main" id="{CD7D6A83-2C47-A060-3EB5-B1DD78BABCA3}"/>
              </a:ext>
            </a:extLst>
          </p:cNvPr>
          <p:cNvSpPr/>
          <p:nvPr/>
        </p:nvSpPr>
        <p:spPr>
          <a:xfrm rot="5400000" flipH="1">
            <a:off x="-411685" y="2956810"/>
            <a:ext cx="4979491" cy="3208245"/>
          </a:xfrm>
          <a:custGeom>
            <a:avLst/>
            <a:gdLst>
              <a:gd name="connsiteX0" fmla="*/ 4979491 w 4979491"/>
              <a:gd name="connsiteY0" fmla="*/ 2937994 h 3208245"/>
              <a:gd name="connsiteX1" fmla="*/ 4979491 w 4979491"/>
              <a:gd name="connsiteY1" fmla="*/ 2581242 h 3208245"/>
              <a:gd name="connsiteX2" fmla="*/ 4979491 w 4979491"/>
              <a:gd name="connsiteY2" fmla="*/ 2526974 h 3208245"/>
              <a:gd name="connsiteX3" fmla="*/ 4979491 w 4979491"/>
              <a:gd name="connsiteY3" fmla="*/ 2170223 h 3208245"/>
              <a:gd name="connsiteX4" fmla="*/ 4979491 w 4979491"/>
              <a:gd name="connsiteY4" fmla="*/ 767772 h 3208245"/>
              <a:gd name="connsiteX5" fmla="*/ 4979491 w 4979491"/>
              <a:gd name="connsiteY5" fmla="*/ 411019 h 3208245"/>
              <a:gd name="connsiteX6" fmla="*/ 4979491 w 4979491"/>
              <a:gd name="connsiteY6" fmla="*/ 356752 h 3208245"/>
              <a:gd name="connsiteX7" fmla="*/ 4979491 w 4979491"/>
              <a:gd name="connsiteY7" fmla="*/ 0 h 3208245"/>
              <a:gd name="connsiteX8" fmla="*/ 4551192 w 4979491"/>
              <a:gd name="connsiteY8" fmla="*/ 0 h 3208245"/>
              <a:gd name="connsiteX9" fmla="*/ 3739677 w 4979491"/>
              <a:gd name="connsiteY9" fmla="*/ 0 h 3208245"/>
              <a:gd name="connsiteX10" fmla="*/ 3676919 w 4979491"/>
              <a:gd name="connsiteY10" fmla="*/ 0 h 3208245"/>
              <a:gd name="connsiteX11" fmla="*/ 3319819 w 4979491"/>
              <a:gd name="connsiteY11" fmla="*/ 0 h 3208245"/>
              <a:gd name="connsiteX12" fmla="*/ 3311378 w 4979491"/>
              <a:gd name="connsiteY12" fmla="*/ 0 h 3208245"/>
              <a:gd name="connsiteX13" fmla="*/ 3147061 w 4979491"/>
              <a:gd name="connsiteY13" fmla="*/ 0 h 3208245"/>
              <a:gd name="connsiteX14" fmla="*/ 3107288 w 4979491"/>
              <a:gd name="connsiteY14" fmla="*/ 0 h 3208245"/>
              <a:gd name="connsiteX15" fmla="*/ 2437105 w 4979491"/>
              <a:gd name="connsiteY15" fmla="*/ 0 h 3208245"/>
              <a:gd name="connsiteX16" fmla="*/ 2080005 w 4979491"/>
              <a:gd name="connsiteY16" fmla="*/ 0 h 3208245"/>
              <a:gd name="connsiteX17" fmla="*/ 1907247 w 4979491"/>
              <a:gd name="connsiteY17" fmla="*/ 0 h 3208245"/>
              <a:gd name="connsiteX18" fmla="*/ 1867474 w 4979491"/>
              <a:gd name="connsiteY18" fmla="*/ 0 h 3208245"/>
              <a:gd name="connsiteX19" fmla="*/ 1469580 w 4979491"/>
              <a:gd name="connsiteY19" fmla="*/ 0 h 3208245"/>
              <a:gd name="connsiteX20" fmla="*/ 1239814 w 4979491"/>
              <a:gd name="connsiteY20" fmla="*/ 0 h 3208245"/>
              <a:gd name="connsiteX21" fmla="*/ 229766 w 4979491"/>
              <a:gd name="connsiteY21" fmla="*/ 0 h 3208245"/>
              <a:gd name="connsiteX22" fmla="*/ 0 w 4979491"/>
              <a:gd name="connsiteY22" fmla="*/ 0 h 3208245"/>
              <a:gd name="connsiteX23" fmla="*/ 0 w 4979491"/>
              <a:gd name="connsiteY23" fmla="*/ 316838 h 3208245"/>
              <a:gd name="connsiteX24" fmla="*/ 5435 w 4979491"/>
              <a:gd name="connsiteY24" fmla="*/ 316838 h 3208245"/>
              <a:gd name="connsiteX25" fmla="*/ 5435 w 4979491"/>
              <a:gd name="connsiteY25" fmla="*/ 1336593 h 3208245"/>
              <a:gd name="connsiteX26" fmla="*/ 5435 w 4979491"/>
              <a:gd name="connsiteY26" fmla="*/ 1755062 h 3208245"/>
              <a:gd name="connsiteX27" fmla="*/ 5435 w 4979491"/>
              <a:gd name="connsiteY27" fmla="*/ 1755062 h 3208245"/>
              <a:gd name="connsiteX28" fmla="*/ 5436 w 4979491"/>
              <a:gd name="connsiteY28" fmla="*/ 2958182 h 3208245"/>
              <a:gd name="connsiteX29" fmla="*/ 5436 w 4979491"/>
              <a:gd name="connsiteY29" fmla="*/ 3208245 h 3208245"/>
              <a:gd name="connsiteX30" fmla="*/ 539185 w 4979491"/>
              <a:gd name="connsiteY30" fmla="*/ 3208245 h 3208245"/>
              <a:gd name="connsiteX31" fmla="*/ 1108816 w 4979491"/>
              <a:gd name="connsiteY31" fmla="*/ 3208245 h 3208245"/>
              <a:gd name="connsiteX32" fmla="*/ 1169122 w 4979491"/>
              <a:gd name="connsiteY32" fmla="*/ 3204252 h 3208245"/>
              <a:gd name="connsiteX33" fmla="*/ 1245250 w 4979491"/>
              <a:gd name="connsiteY33" fmla="*/ 3204252 h 3208245"/>
              <a:gd name="connsiteX34" fmla="*/ 1245250 w 4979491"/>
              <a:gd name="connsiteY34" fmla="*/ 3208245 h 3208245"/>
              <a:gd name="connsiteX35" fmla="*/ 1778999 w 4979491"/>
              <a:gd name="connsiteY35" fmla="*/ 3208245 h 3208245"/>
              <a:gd name="connsiteX36" fmla="*/ 1911334 w 4979491"/>
              <a:gd name="connsiteY36" fmla="*/ 3208245 h 3208245"/>
              <a:gd name="connsiteX37" fmla="*/ 2312653 w 4979491"/>
              <a:gd name="connsiteY37" fmla="*/ 3208245 h 3208245"/>
              <a:gd name="connsiteX38" fmla="*/ 2348630 w 4979491"/>
              <a:gd name="connsiteY38" fmla="*/ 3208245 h 3208245"/>
              <a:gd name="connsiteX39" fmla="*/ 2740952 w 4979491"/>
              <a:gd name="connsiteY39" fmla="*/ 3208245 h 3208245"/>
              <a:gd name="connsiteX40" fmla="*/ 2786295 w 4979491"/>
              <a:gd name="connsiteY40" fmla="*/ 3204252 h 3208245"/>
              <a:gd name="connsiteX41" fmla="*/ 3006496 w 4979491"/>
              <a:gd name="connsiteY41" fmla="*/ 3204252 h 3208245"/>
              <a:gd name="connsiteX42" fmla="*/ 3151148 w 4979491"/>
              <a:gd name="connsiteY42" fmla="*/ 3204252 h 3208245"/>
              <a:gd name="connsiteX43" fmla="*/ 3151148 w 4979491"/>
              <a:gd name="connsiteY43" fmla="*/ 3208245 h 3208245"/>
              <a:gd name="connsiteX44" fmla="*/ 3552467 w 4979491"/>
              <a:gd name="connsiteY44" fmla="*/ 3208245 h 3208245"/>
              <a:gd name="connsiteX45" fmla="*/ 3980766 w 4979491"/>
              <a:gd name="connsiteY45" fmla="*/ 3208245 h 3208245"/>
              <a:gd name="connsiteX46" fmla="*/ 4026109 w 4979491"/>
              <a:gd name="connsiteY46" fmla="*/ 3204252 h 3208245"/>
              <a:gd name="connsiteX47" fmla="*/ 4246310 w 4979491"/>
              <a:gd name="connsiteY47" fmla="*/ 3204252 h 3208245"/>
              <a:gd name="connsiteX48" fmla="*/ 4674608 w 4979491"/>
              <a:gd name="connsiteY48" fmla="*/ 3204252 h 3208245"/>
              <a:gd name="connsiteX49" fmla="*/ 4979491 w 4979491"/>
              <a:gd name="connsiteY49" fmla="*/ 2937994 h 3208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4979491" h="3208245">
                <a:moveTo>
                  <a:pt x="4979491" y="2937994"/>
                </a:moveTo>
                <a:lnTo>
                  <a:pt x="4979491" y="2581242"/>
                </a:lnTo>
                <a:lnTo>
                  <a:pt x="4979491" y="2526974"/>
                </a:lnTo>
                <a:lnTo>
                  <a:pt x="4979491" y="2170223"/>
                </a:lnTo>
                <a:lnTo>
                  <a:pt x="4979491" y="767772"/>
                </a:lnTo>
                <a:lnTo>
                  <a:pt x="4979491" y="411019"/>
                </a:lnTo>
                <a:lnTo>
                  <a:pt x="4979491" y="356752"/>
                </a:lnTo>
                <a:lnTo>
                  <a:pt x="4979491" y="0"/>
                </a:lnTo>
                <a:lnTo>
                  <a:pt x="4551192" y="0"/>
                </a:lnTo>
                <a:lnTo>
                  <a:pt x="3739677" y="0"/>
                </a:lnTo>
                <a:lnTo>
                  <a:pt x="3676919" y="0"/>
                </a:lnTo>
                <a:lnTo>
                  <a:pt x="3319819" y="0"/>
                </a:lnTo>
                <a:lnTo>
                  <a:pt x="3311378" y="0"/>
                </a:lnTo>
                <a:lnTo>
                  <a:pt x="3147061" y="0"/>
                </a:lnTo>
                <a:lnTo>
                  <a:pt x="3107288" y="0"/>
                </a:lnTo>
                <a:lnTo>
                  <a:pt x="2437105" y="0"/>
                </a:lnTo>
                <a:lnTo>
                  <a:pt x="2080005" y="0"/>
                </a:lnTo>
                <a:lnTo>
                  <a:pt x="1907247" y="0"/>
                </a:lnTo>
                <a:lnTo>
                  <a:pt x="1867474" y="0"/>
                </a:lnTo>
                <a:lnTo>
                  <a:pt x="1469580" y="0"/>
                </a:lnTo>
                <a:lnTo>
                  <a:pt x="1239814" y="0"/>
                </a:lnTo>
                <a:lnTo>
                  <a:pt x="229766" y="0"/>
                </a:lnTo>
                <a:lnTo>
                  <a:pt x="0" y="0"/>
                </a:lnTo>
                <a:lnTo>
                  <a:pt x="0" y="316838"/>
                </a:lnTo>
                <a:lnTo>
                  <a:pt x="5435" y="316838"/>
                </a:lnTo>
                <a:lnTo>
                  <a:pt x="5435" y="1336593"/>
                </a:lnTo>
                <a:lnTo>
                  <a:pt x="5435" y="1755062"/>
                </a:lnTo>
                <a:lnTo>
                  <a:pt x="5435" y="1755062"/>
                </a:lnTo>
                <a:lnTo>
                  <a:pt x="5436" y="2958182"/>
                </a:lnTo>
                <a:lnTo>
                  <a:pt x="5436" y="3208245"/>
                </a:lnTo>
                <a:lnTo>
                  <a:pt x="539185" y="3208245"/>
                </a:lnTo>
                <a:lnTo>
                  <a:pt x="1108816" y="3208245"/>
                </a:lnTo>
                <a:lnTo>
                  <a:pt x="1169122" y="3204252"/>
                </a:lnTo>
                <a:lnTo>
                  <a:pt x="1245250" y="3204252"/>
                </a:lnTo>
                <a:lnTo>
                  <a:pt x="1245250" y="3208245"/>
                </a:lnTo>
                <a:lnTo>
                  <a:pt x="1778999" y="3208245"/>
                </a:lnTo>
                <a:lnTo>
                  <a:pt x="1911334" y="3208245"/>
                </a:lnTo>
                <a:lnTo>
                  <a:pt x="2312653" y="3208245"/>
                </a:lnTo>
                <a:lnTo>
                  <a:pt x="2348630" y="3208245"/>
                </a:lnTo>
                <a:lnTo>
                  <a:pt x="2740952" y="3208245"/>
                </a:lnTo>
                <a:lnTo>
                  <a:pt x="2786295" y="3204252"/>
                </a:lnTo>
                <a:lnTo>
                  <a:pt x="3006496" y="3204252"/>
                </a:lnTo>
                <a:lnTo>
                  <a:pt x="3151148" y="3204252"/>
                </a:lnTo>
                <a:lnTo>
                  <a:pt x="3151148" y="3208245"/>
                </a:lnTo>
                <a:lnTo>
                  <a:pt x="3552467" y="3208245"/>
                </a:lnTo>
                <a:lnTo>
                  <a:pt x="3980766" y="3208245"/>
                </a:lnTo>
                <a:lnTo>
                  <a:pt x="4026109" y="3204252"/>
                </a:lnTo>
                <a:lnTo>
                  <a:pt x="4246310" y="3204252"/>
                </a:lnTo>
                <a:lnTo>
                  <a:pt x="4674608" y="3204252"/>
                </a:lnTo>
                <a:cubicBezTo>
                  <a:pt x="4843543" y="3204252"/>
                  <a:pt x="4979491" y="3084653"/>
                  <a:pt x="4979491" y="2937994"/>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7" name="Text Placeholder 1">
            <a:extLst>
              <a:ext uri="{FF2B5EF4-FFF2-40B4-BE49-F238E27FC236}">
                <a16:creationId xmlns:a16="http://schemas.microsoft.com/office/drawing/2014/main" id="{6F5FAD6E-CFA5-7877-1EBB-02314B3DD712}"/>
              </a:ext>
            </a:extLst>
          </p:cNvPr>
          <p:cNvSpPr txBox="1">
            <a:spLocks/>
          </p:cNvSpPr>
          <p:nvPr/>
        </p:nvSpPr>
        <p:spPr>
          <a:xfrm>
            <a:off x="805639" y="2397479"/>
            <a:ext cx="2689729" cy="2783361"/>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800" b="1" dirty="0"/>
              <a:t>Cilj:</a:t>
            </a:r>
            <a:endParaRPr lang="en-IE" sz="800" b="1" dirty="0"/>
          </a:p>
          <a:p>
            <a:pPr algn="l">
              <a:lnSpc>
                <a:spcPts val="2340"/>
              </a:lnSpc>
              <a:spcBef>
                <a:spcPts val="0"/>
              </a:spcBef>
              <a:buClr>
                <a:srgbClr val="459597"/>
              </a:buClr>
            </a:pPr>
            <a:endParaRPr lang="en-IE" sz="2200" dirty="0"/>
          </a:p>
          <a:p>
            <a:pPr algn="l">
              <a:lnSpc>
                <a:spcPts val="2340"/>
              </a:lnSpc>
              <a:spcBef>
                <a:spcPts val="0"/>
              </a:spcBef>
              <a:buClr>
                <a:srgbClr val="459597"/>
              </a:buClr>
            </a:pPr>
            <a:r>
              <a:rPr lang="en-IE" sz="2200" dirty="0"/>
              <a:t>Pomagati učencem raziskati, kako lahko njihova ideja o nastanitvi aktivira in okrepi lokalne gospodarske ekosisteme prek partnerstev, nabave in integracije storitev.</a:t>
            </a:r>
          </a:p>
          <a:p>
            <a:pPr algn="l">
              <a:lnSpc>
                <a:spcPts val="2340"/>
              </a:lnSpc>
              <a:spcBef>
                <a:spcPts val="0"/>
              </a:spcBef>
              <a:buClr>
                <a:srgbClr val="459597"/>
              </a:buClr>
            </a:pPr>
            <a:endParaRPr lang="en-IE" sz="2200" dirty="0"/>
          </a:p>
          <a:p>
            <a:pPr algn="l">
              <a:lnSpc>
                <a:spcPts val="2340"/>
              </a:lnSpc>
              <a:spcBef>
                <a:spcPts val="0"/>
              </a:spcBef>
              <a:buClr>
                <a:srgbClr val="459597"/>
              </a:buClr>
            </a:pPr>
            <a:endParaRPr lang="en-IE" sz="2200" dirty="0"/>
          </a:p>
          <a:p>
            <a:pPr algn="l">
              <a:lnSpc>
                <a:spcPts val="2540"/>
              </a:lnSpc>
              <a:spcBef>
                <a:spcPts val="0"/>
              </a:spcBef>
              <a:buClr>
                <a:srgbClr val="459597"/>
              </a:buClr>
            </a:pPr>
            <a:endParaRPr lang="en-IE" sz="2200" dirty="0"/>
          </a:p>
          <a:p>
            <a:pPr algn="l">
              <a:lnSpc>
                <a:spcPts val="2540"/>
              </a:lnSpc>
              <a:spcBef>
                <a:spcPts val="0"/>
              </a:spcBef>
            </a:pPr>
            <a:endParaRPr lang="en-US" sz="2400" dirty="0"/>
          </a:p>
        </p:txBody>
      </p:sp>
      <p:pic>
        <p:nvPicPr>
          <p:cNvPr id="9" name="Picture 8">
            <a:extLst>
              <a:ext uri="{FF2B5EF4-FFF2-40B4-BE49-F238E27FC236}">
                <a16:creationId xmlns:a16="http://schemas.microsoft.com/office/drawing/2014/main" id="{F4BC3190-3133-1BEF-C6CA-C8587CC81D55}"/>
              </a:ext>
            </a:extLst>
          </p:cNvPr>
          <p:cNvPicPr>
            <a:picLocks noChangeAspect="1"/>
          </p:cNvPicPr>
          <p:nvPr/>
        </p:nvPicPr>
        <p:blipFill>
          <a:blip r:embed="rId4">
            <a:biLevel thresh="25000"/>
            <a:alphaModFix amt="45000"/>
            <a:extLst>
              <a:ext uri="{28A0092B-C50C-407E-A947-70E740481C1C}">
                <a14:useLocalDpi xmlns:a14="http://schemas.microsoft.com/office/drawing/2010/main" val="0"/>
              </a:ext>
            </a:extLst>
          </a:blip>
          <a:srcRect l="59438" t="-10658" r="-1236" b="60560"/>
          <a:stretch/>
        </p:blipFill>
        <p:spPr>
          <a:xfrm>
            <a:off x="1499300" y="4717837"/>
            <a:ext cx="3580276" cy="2659133"/>
          </a:xfrm>
          <a:prstGeom prst="rect">
            <a:avLst/>
          </a:prstGeom>
        </p:spPr>
      </p:pic>
    </p:spTree>
    <p:extLst>
      <p:ext uri="{BB962C8B-B14F-4D97-AF65-F5344CB8AC3E}">
        <p14:creationId xmlns:p14="http://schemas.microsoft.com/office/powerpoint/2010/main" val="20546981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1B3E8-B9BD-F1F7-084A-DC78C86E03DE}"/>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91D6A220-BFCE-B33D-ABCB-A40A8897BCD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35CC7F53-9CE2-2360-4776-514B53EF0A8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43</a:t>
            </a:fld>
            <a:endParaRPr lang="fr-CA" sz="1200" dirty="0">
              <a:solidFill>
                <a:schemeClr val="bg1"/>
              </a:solidFill>
            </a:endParaRPr>
          </a:p>
        </p:txBody>
      </p:sp>
      <p:sp>
        <p:nvSpPr>
          <p:cNvPr id="2" name="Text Placeholder 5">
            <a:extLst>
              <a:ext uri="{FF2B5EF4-FFF2-40B4-BE49-F238E27FC236}">
                <a16:creationId xmlns:a16="http://schemas.microsoft.com/office/drawing/2014/main" id="{864D9E78-D41E-8340-4845-1948DB2B68F0}"/>
              </a:ext>
            </a:extLst>
          </p:cNvPr>
          <p:cNvSpPr txBox="1">
            <a:spLocks/>
          </p:cNvSpPr>
          <p:nvPr/>
        </p:nvSpPr>
        <p:spPr>
          <a:xfrm>
            <a:off x="937708" y="763768"/>
            <a:ext cx="7991139"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EC7C69"/>
                </a:solidFill>
              </a:rPr>
              <a:t>Praktična vaja: </a:t>
            </a:r>
            <a:r>
              <a:rPr lang="en-US" sz="3600" dirty="0">
                <a:solidFill>
                  <a:srgbClr val="414141"/>
                </a:solidFill>
              </a:rPr>
              <a:t>Ocenite vpliv: Oblikovanje lokalne turistične vrednostne verige</a:t>
            </a:r>
          </a:p>
          <a:p>
            <a:pPr marL="0" indent="0">
              <a:buNone/>
            </a:pPr>
            <a:endParaRPr lang="en-US" sz="3600" b="1" dirty="0">
              <a:solidFill>
                <a:srgbClr val="EC7C69"/>
              </a:solidFill>
            </a:endParaRPr>
          </a:p>
        </p:txBody>
      </p:sp>
      <p:sp>
        <p:nvSpPr>
          <p:cNvPr id="3" name="Text Placeholder 1">
            <a:extLst>
              <a:ext uri="{FF2B5EF4-FFF2-40B4-BE49-F238E27FC236}">
                <a16:creationId xmlns:a16="http://schemas.microsoft.com/office/drawing/2014/main" id="{D368E03F-06EC-3E1C-3E50-4D5AD7B63151}"/>
              </a:ext>
            </a:extLst>
          </p:cNvPr>
          <p:cNvSpPr txBox="1">
            <a:spLocks/>
          </p:cNvSpPr>
          <p:nvPr/>
        </p:nvSpPr>
        <p:spPr>
          <a:xfrm>
            <a:off x="937708" y="2106944"/>
            <a:ext cx="10743758"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buClr>
                <a:srgbClr val="459597"/>
              </a:buClr>
            </a:pPr>
            <a:r>
              <a:rPr lang="en-IE" sz="2800" b="1" dirty="0">
                <a:solidFill>
                  <a:srgbClr val="EC7C69"/>
                </a:solidFill>
              </a:rPr>
              <a:t>Koraki:</a:t>
            </a:r>
          </a:p>
          <a:p>
            <a:pPr algn="l">
              <a:lnSpc>
                <a:spcPts val="2340"/>
              </a:lnSpc>
              <a:spcBef>
                <a:spcPts val="0"/>
              </a:spcBef>
              <a:buClr>
                <a:srgbClr val="459597"/>
              </a:buClr>
            </a:pPr>
            <a:endParaRPr lang="en-IE" sz="2400" b="1" dirty="0">
              <a:solidFill>
                <a:srgbClr val="EC7C69"/>
              </a:solidFill>
            </a:endParaRPr>
          </a:p>
          <a:p>
            <a:pPr marL="342900" indent="-342900" algn="l">
              <a:lnSpc>
                <a:spcPts val="2340"/>
              </a:lnSpc>
              <a:spcBef>
                <a:spcPts val="0"/>
              </a:spcBef>
              <a:buClr>
                <a:srgbClr val="459597"/>
              </a:buClr>
              <a:buFont typeface="Wingdings" pitchFamily="2" charset="2"/>
              <a:buChar char="q"/>
            </a:pPr>
            <a:r>
              <a:rPr lang="en-IE" sz="2200" b="1" dirty="0" err="1">
                <a:solidFill>
                  <a:srgbClr val="414141"/>
                </a:solidFill>
              </a:rPr>
              <a:t>Zemljevid</a:t>
            </a:r>
            <a:r>
              <a:rPr lang="en-IE" sz="2200" b="1" dirty="0">
                <a:solidFill>
                  <a:srgbClr val="414141"/>
                </a:solidFill>
              </a:rPr>
              <a:t> </a:t>
            </a:r>
            <a:r>
              <a:rPr lang="en-IE" sz="2200" b="1" dirty="0" err="1">
                <a:solidFill>
                  <a:srgbClr val="414141"/>
                </a:solidFill>
              </a:rPr>
              <a:t>vrednostne</a:t>
            </a:r>
            <a:r>
              <a:rPr lang="en-IE" sz="2200" b="1" dirty="0">
                <a:solidFill>
                  <a:srgbClr val="414141"/>
                </a:solidFill>
              </a:rPr>
              <a:t> </a:t>
            </a:r>
            <a:r>
              <a:rPr lang="en-IE" sz="2200" b="1" dirty="0" err="1">
                <a:solidFill>
                  <a:srgbClr val="414141"/>
                </a:solidFill>
              </a:rPr>
              <a:t>verige</a:t>
            </a:r>
            <a:endParaRPr lang="en-IE" sz="2200" b="1" dirty="0" err="1">
              <a:solidFill>
                <a:srgbClr val="414141"/>
              </a:solidFill>
              <a:ea typeface="Calibri"/>
              <a:cs typeface="Calibri"/>
            </a:endParaRPr>
          </a:p>
          <a:p>
            <a:pPr marL="360045" algn="l">
              <a:lnSpc>
                <a:spcPts val="2340"/>
              </a:lnSpc>
              <a:spcBef>
                <a:spcPts val="0"/>
              </a:spcBef>
              <a:buClr>
                <a:srgbClr val="459597"/>
              </a:buClr>
            </a:pPr>
            <a:r>
              <a:rPr lang="en-IE" sz="2200" dirty="0">
                <a:solidFill>
                  <a:srgbClr val="414141"/>
                </a:solidFill>
              </a:rPr>
              <a:t>Ustvarite preprost vizualni zemljevid (uporabite puščice ali diagram poteka), ki prikazuje, kako materiali in storitve vplivajo na vaš projekt (npr. lokalni kamen → gradnja; oljčno olje → zajtrk za goste), prihodki, promocija ali prepoznavnost se vračajo v skupnost, gostje so prek vaše nastanitve povezani z lokalnimi doživetji.</a:t>
            </a:r>
            <a:endParaRPr lang="en-IE" sz="2200" dirty="0">
              <a:solidFill>
                <a:srgbClr val="414141"/>
              </a:solidFill>
              <a:ea typeface="Calibri" panose="020F0502020204030204"/>
              <a:cs typeface="Calibri" panose="020F0502020204030204"/>
            </a:endParaRPr>
          </a:p>
          <a:p>
            <a:pPr marL="342900" indent="-342900" algn="l">
              <a:lnSpc>
                <a:spcPts val="2340"/>
              </a:lnSpc>
              <a:spcBef>
                <a:spcPts val="0"/>
              </a:spcBef>
              <a:buClr>
                <a:srgbClr val="459597"/>
              </a:buClr>
              <a:buFont typeface="Wingdings" pitchFamily="2" charset="2"/>
              <a:buChar char="q"/>
            </a:pPr>
            <a:endParaRPr lang="en-IE" sz="2200" b="1" dirty="0">
              <a:solidFill>
                <a:srgbClr val="414141"/>
              </a:solidFill>
            </a:endParaRPr>
          </a:p>
          <a:p>
            <a:pPr marL="342900" indent="-342900" algn="l">
              <a:lnSpc>
                <a:spcPts val="2340"/>
              </a:lnSpc>
              <a:spcBef>
                <a:spcPts val="0"/>
              </a:spcBef>
              <a:buClr>
                <a:srgbClr val="459597"/>
              </a:buClr>
              <a:buFont typeface="Wingdings" pitchFamily="2" charset="2"/>
              <a:buChar char="q"/>
            </a:pPr>
            <a:r>
              <a:rPr lang="en-IE" sz="2200" b="1" dirty="0" err="1">
                <a:solidFill>
                  <a:srgbClr val="414141"/>
                </a:solidFill>
              </a:rPr>
              <a:t>Poudarite</a:t>
            </a:r>
            <a:r>
              <a:rPr lang="en-IE" sz="2200" b="1" dirty="0">
                <a:solidFill>
                  <a:srgbClr val="414141"/>
                </a:solidFill>
              </a:rPr>
              <a:t> </a:t>
            </a:r>
            <a:r>
              <a:rPr lang="en-IE" sz="2200" b="1" dirty="0" err="1">
                <a:solidFill>
                  <a:srgbClr val="414141"/>
                </a:solidFill>
              </a:rPr>
              <a:t>ključna</a:t>
            </a:r>
            <a:r>
              <a:rPr lang="en-IE" sz="2200" b="1" dirty="0">
                <a:solidFill>
                  <a:srgbClr val="414141"/>
                </a:solidFill>
              </a:rPr>
              <a:t> </a:t>
            </a:r>
            <a:r>
              <a:rPr lang="en-IE" sz="2200" b="1" dirty="0" err="1">
                <a:solidFill>
                  <a:srgbClr val="414141"/>
                </a:solidFill>
              </a:rPr>
              <a:t>partnerstva</a:t>
            </a:r>
            <a:endParaRPr lang="en-IE" sz="2200" b="1" dirty="0" err="1">
              <a:solidFill>
                <a:srgbClr val="414141"/>
              </a:solidFill>
              <a:ea typeface="Calibri"/>
              <a:cs typeface="Calibri"/>
            </a:endParaRPr>
          </a:p>
          <a:p>
            <a:pPr marL="360045" algn="l">
              <a:lnSpc>
                <a:spcPts val="2340"/>
              </a:lnSpc>
              <a:spcBef>
                <a:spcPts val="0"/>
              </a:spcBef>
              <a:buClr>
                <a:srgbClr val="459597"/>
              </a:buClr>
            </a:pPr>
            <a:r>
              <a:rPr lang="en-IE" sz="2200" dirty="0">
                <a:solidFill>
                  <a:srgbClr val="414141"/>
                </a:solidFill>
              </a:rPr>
              <a:t>Opredelite 2–3 strateška partnerstva, ki bi imela največji vpliv na skupnost in gospodarstvo.</a:t>
            </a:r>
            <a:endParaRPr lang="en-IE" sz="2200" dirty="0">
              <a:solidFill>
                <a:srgbClr val="414141"/>
              </a:solidFill>
              <a:ea typeface="Calibri" panose="020F0502020204030204"/>
              <a:cs typeface="Calibri" panose="020F0502020204030204"/>
            </a:endParaRPr>
          </a:p>
          <a:p>
            <a:pPr marL="360045" algn="l">
              <a:lnSpc>
                <a:spcPts val="2340"/>
              </a:lnSpc>
              <a:spcBef>
                <a:spcPts val="0"/>
              </a:spcBef>
              <a:buClr>
                <a:srgbClr val="459597"/>
              </a:buClr>
            </a:pPr>
            <a:endParaRPr lang="en-IE" sz="2200" i="1" dirty="0">
              <a:solidFill>
                <a:srgbClr val="414141"/>
              </a:solidFill>
              <a:ea typeface="Calibri" panose="020F0502020204030204"/>
              <a:cs typeface="Calibri" panose="020F0502020204030204"/>
            </a:endParaRPr>
          </a:p>
          <a:p>
            <a:pPr algn="l">
              <a:lnSpc>
                <a:spcPts val="2340"/>
              </a:lnSpc>
              <a:spcBef>
                <a:spcPts val="0"/>
              </a:spcBef>
              <a:buClr>
                <a:srgbClr val="459597"/>
              </a:buClr>
            </a:pPr>
            <a:endParaRPr lang="en-IE" sz="2200" dirty="0">
              <a:solidFill>
                <a:srgbClr val="414141"/>
              </a:solidFill>
            </a:endParaRPr>
          </a:p>
          <a:p>
            <a:pPr algn="l">
              <a:lnSpc>
                <a:spcPts val="2340"/>
              </a:lnSpc>
              <a:spcBef>
                <a:spcPts val="0"/>
              </a:spcBef>
              <a:buClr>
                <a:srgbClr val="459597"/>
              </a:buClr>
            </a:pPr>
            <a:endParaRPr lang="en-IE" sz="2200" dirty="0">
              <a:solidFill>
                <a:srgbClr val="414141"/>
              </a:solidFill>
            </a:endParaRPr>
          </a:p>
          <a:p>
            <a:pPr marL="457200" indent="-457200" algn="l">
              <a:lnSpc>
                <a:spcPts val="2340"/>
              </a:lnSpc>
              <a:spcBef>
                <a:spcPts val="0"/>
              </a:spcBef>
              <a:buClr>
                <a:srgbClr val="459597"/>
              </a:buClr>
              <a:buFont typeface="+mj-lt"/>
              <a:buAutoNum type="arabicPeriod"/>
            </a:pPr>
            <a:endParaRPr lang="en-IE" sz="2400" dirty="0">
              <a:solidFill>
                <a:srgbClr val="414141"/>
              </a:solidFill>
            </a:endParaRPr>
          </a:p>
          <a:p>
            <a:pPr algn="l">
              <a:lnSpc>
                <a:spcPts val="2540"/>
              </a:lnSpc>
              <a:spcBef>
                <a:spcPts val="0"/>
              </a:spcBef>
            </a:pPr>
            <a:endParaRPr lang="en-US" sz="2400" dirty="0">
              <a:solidFill>
                <a:srgbClr val="414141"/>
              </a:solidFill>
            </a:endParaRPr>
          </a:p>
        </p:txBody>
      </p:sp>
    </p:spTree>
    <p:extLst>
      <p:ext uri="{BB962C8B-B14F-4D97-AF65-F5344CB8AC3E}">
        <p14:creationId xmlns:p14="http://schemas.microsoft.com/office/powerpoint/2010/main" val="308633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440C2-D575-A7F9-AA8D-3B8AFDE9E828}"/>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916A4E00-1E77-6A85-E09D-39CBF1C106D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44</a:t>
            </a:fld>
            <a:endParaRPr lang="fr-CA" sz="1200" dirty="0">
              <a:solidFill>
                <a:schemeClr val="bg1"/>
              </a:solidFill>
            </a:endParaRPr>
          </a:p>
        </p:txBody>
      </p:sp>
      <p:sp>
        <p:nvSpPr>
          <p:cNvPr id="8" name="Freeform 7">
            <a:extLst>
              <a:ext uri="{FF2B5EF4-FFF2-40B4-BE49-F238E27FC236}">
                <a16:creationId xmlns:a16="http://schemas.microsoft.com/office/drawing/2014/main" id="{5F5D2C36-1A96-F13D-52A7-7F241153E085}"/>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081AF1E7-9B88-92B8-981A-1DAA2400E6A7}"/>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Dodatno branje</a:t>
            </a:r>
          </a:p>
        </p:txBody>
      </p:sp>
      <p:graphicFrame>
        <p:nvGraphicFramePr>
          <p:cNvPr id="5" name="Table 4">
            <a:extLst>
              <a:ext uri="{FF2B5EF4-FFF2-40B4-BE49-F238E27FC236}">
                <a16:creationId xmlns:a16="http://schemas.microsoft.com/office/drawing/2014/main" id="{00F5DF40-170A-8C3B-ECA6-E3572171AFE1}"/>
              </a:ext>
            </a:extLst>
          </p:cNvPr>
          <p:cNvGraphicFramePr>
            <a:graphicFrameLocks noGrp="1"/>
          </p:cNvGraphicFramePr>
          <p:nvPr/>
        </p:nvGraphicFramePr>
        <p:xfrm>
          <a:off x="792767" y="1537696"/>
          <a:ext cx="10522934" cy="3556000"/>
        </p:xfrm>
        <a:graphic>
          <a:graphicData uri="http://schemas.openxmlformats.org/drawingml/2006/table">
            <a:tbl>
              <a:tblPr firstRow="1" bandRow="1">
                <a:tableStyleId>{5C22544A-7EE6-4342-B048-85BDC9FD1C3A}</a:tableStyleId>
              </a:tblPr>
              <a:tblGrid>
                <a:gridCol w="2888560">
                  <a:extLst>
                    <a:ext uri="{9D8B030D-6E8A-4147-A177-3AD203B41FA5}">
                      <a16:colId xmlns:a16="http://schemas.microsoft.com/office/drawing/2014/main" val="2947246601"/>
                    </a:ext>
                  </a:extLst>
                </a:gridCol>
                <a:gridCol w="7634374">
                  <a:extLst>
                    <a:ext uri="{9D8B030D-6E8A-4147-A177-3AD203B41FA5}">
                      <a16:colId xmlns:a16="http://schemas.microsoft.com/office/drawing/2014/main" val="4224813332"/>
                    </a:ext>
                  </a:extLst>
                </a:gridCol>
              </a:tblGrid>
              <a:tr h="370840">
                <a:tc>
                  <a:txBody>
                    <a:bodyPr/>
                    <a:lstStyle/>
                    <a:p>
                      <a:r>
                        <a:rPr lang="en-IE" sz="2400" dirty="0"/>
                        <a:t>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Opis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370840">
                <a:tc>
                  <a:txBody>
                    <a:bodyPr/>
                    <a:lstStyle/>
                    <a:p>
                      <a:pPr marL="0" marR="0" lvl="0" indent="0" algn="l">
                        <a:lnSpc>
                          <a:spcPts val="1960"/>
                        </a:lnSpc>
                        <a:spcBef>
                          <a:spcPts val="0"/>
                        </a:spcBef>
                        <a:spcAft>
                          <a:spcPts val="0"/>
                        </a:spcAft>
                        <a:buNone/>
                      </a:pPr>
                      <a:r>
                        <a:rPr lang="en-US" sz="1800" b="1" i="0" u="none" strike="noStrike" kern="1200" cap="none" noProof="0" dirty="0">
                          <a:solidFill>
                            <a:srgbClr val="459597"/>
                          </a:solidFill>
                          <a:effectLst/>
                          <a:latin typeface="Calibri" panose="020F0502020204030204" pitchFamily="34" charset="0"/>
                          <a:cs typeface="Calibri" panose="020F0502020204030204" pitchFamily="34" charset="0"/>
                        </a:rPr>
                        <a:t>Turizem in razvoj podeželja – politična perspektiva</a:t>
                      </a:r>
                      <a:endParaRPr lang="en-US" sz="1800" b="1" i="0" kern="1200" cap="none" dirty="0">
                        <a:solidFill>
                          <a:srgbClr val="459597"/>
                        </a:solidFill>
                        <a:effectLst/>
                        <a:latin typeface="Calibri" panose="020F0502020204030204" pitchFamily="34" charset="0"/>
                        <a:ea typeface="+mn-ea"/>
                        <a:cs typeface="Calibri" panose="020F0502020204030204" pitchFamily="34" charset="0"/>
                      </a:endParaRPr>
                    </a:p>
                    <a:p>
                      <a:pPr marL="0" marR="0" lvl="0" indent="0" algn="l">
                        <a:lnSpc>
                          <a:spcPts val="1960"/>
                        </a:lnSpc>
                        <a:spcBef>
                          <a:spcPts val="0"/>
                        </a:spcBef>
                        <a:spcAft>
                          <a:spcPts val="0"/>
                        </a:spcAft>
                        <a:buNone/>
                      </a:pPr>
                      <a:endParaRPr lang="en-US" sz="1800" b="0" i="0" u="none" strike="noStrike" kern="1200" noProof="0" dirty="0">
                        <a:solidFill>
                          <a:srgbClr val="414141"/>
                        </a:solidFill>
                        <a:effectLst/>
                        <a:latin typeface="Calibri" panose="020F0502020204030204" pitchFamily="34" charset="0"/>
                        <a:cs typeface="Calibri" panose="020F0502020204030204" pitchFamily="34" charset="0"/>
                      </a:endParaRPr>
                    </a:p>
                    <a:p>
                      <a:pPr marL="0" marR="0" lvl="0" indent="0" algn="l">
                        <a:lnSpc>
                          <a:spcPts val="1960"/>
                        </a:lnSpc>
                        <a:spcBef>
                          <a:spcPts val="0"/>
                        </a:spcBef>
                        <a:spcAft>
                          <a:spcPts val="0"/>
                        </a:spcAft>
                        <a:buNone/>
                      </a:pPr>
                      <a:r>
                        <a:rPr lang="en-US" sz="1800" b="0" i="0" u="none" strike="noStrike" kern="1200" noProof="0" dirty="0">
                          <a:solidFill>
                            <a:srgbClr val="414141"/>
                          </a:solidFill>
                          <a:effectLst/>
                          <a:latin typeface="Calibri" panose="020F0502020204030204" pitchFamily="34" charset="0"/>
                          <a:cs typeface="Calibri" panose="020F0502020204030204" pitchFamily="34" charset="0"/>
                        </a:rPr>
                        <a:t>UNWTO</a:t>
                      </a:r>
                      <a:endParaRPr lang="en-US" sz="180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l">
                        <a:lnSpc>
                          <a:spcPts val="1960"/>
                        </a:lnSpc>
                        <a:buClr>
                          <a:srgbClr val="01A54E"/>
                        </a:buClr>
                      </a:pPr>
                      <a:r>
                        <a:rPr lang="en-US" sz="1800" b="0" i="0" u="none" strike="noStrike" kern="1200" noProof="0" dirty="0">
                          <a:solidFill>
                            <a:srgbClr val="414141"/>
                          </a:solidFill>
                          <a:effectLst/>
                          <a:latin typeface="Calibri" panose="020F0502020204030204" pitchFamily="34" charset="0"/>
                          <a:cs typeface="Calibri" panose="020F0502020204030204" pitchFamily="34" charset="0"/>
                        </a:rPr>
                        <a:t>Ta publikacija raziskuje, kako lahko turizem postane orodje za oživitev podeželja. Nudi smernice za oblikovanje turističnih politik, ki temeljijo na kraju, podpirajo lokalno gospodarstvo, preprečujejo prekomerno razvoj in spodbujajo sodelovanje skupnosti.</a:t>
                      </a:r>
                      <a:endParaRPr lang="en-US" sz="1800" b="0" i="0" u="none" strike="noStrike" kern="1200" noProof="0" dirty="0">
                        <a:solidFill>
                          <a:srgbClr val="414141"/>
                        </a:solidFill>
                        <a:effectLst/>
                        <a:latin typeface="Calibri" panose="020F0502020204030204" pitchFamily="34" charset="0"/>
                        <a:ea typeface="+mn-ea"/>
                        <a:cs typeface="Calibri" panose="020F0502020204030204" pitchFamily="34" charset="0"/>
                      </a:endParaRPr>
                    </a:p>
                    <a:p>
                      <a:pPr marL="0" indent="0" algn="l">
                        <a:lnSpc>
                          <a:spcPct val="100000"/>
                        </a:lnSpc>
                        <a:buClr>
                          <a:srgbClr val="01A54E"/>
                        </a:buClr>
                      </a:pPr>
                      <a:endParaRPr lang="en-US" sz="800" b="0" i="0" u="none" strike="noStrike" kern="1200" noProof="0" dirty="0">
                        <a:solidFill>
                          <a:srgbClr val="414141"/>
                        </a:solidFill>
                        <a:effectLst/>
                        <a:latin typeface="Calibri" panose="020F0502020204030204" pitchFamily="34" charset="0"/>
                        <a:ea typeface="+mn-ea"/>
                        <a:cs typeface="Calibri" panose="020F0502020204030204" pitchFamily="34" charset="0"/>
                      </a:endParaRPr>
                    </a:p>
                    <a:p>
                      <a:pPr marL="0" indent="0" algn="l">
                        <a:lnSpc>
                          <a:spcPts val="1960"/>
                        </a:lnSpc>
                        <a:buClr>
                          <a:srgbClr val="01A54E"/>
                        </a:buClr>
                      </a:pPr>
                      <a:r>
                        <a:rPr lang="it-IT"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https://www.unwto.org/tourism-and-rural-development</a:t>
                      </a:r>
                      <a:endParaRPr lang="it-IT" dirty="0">
                        <a:solidFill>
                          <a:srgbClr val="459597"/>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pPr marL="0" marR="0" lvl="0" indent="0" algn="l">
                        <a:lnSpc>
                          <a:spcPts val="1960"/>
                        </a:lnSpc>
                        <a:spcBef>
                          <a:spcPts val="0"/>
                        </a:spcBef>
                        <a:spcAft>
                          <a:spcPts val="0"/>
                        </a:spcAft>
                        <a:buNone/>
                      </a:pPr>
                      <a:r>
                        <a:rPr lang="en-US" sz="1800" b="1" i="0" u="none" strike="noStrike" noProof="0" dirty="0">
                          <a:solidFill>
                            <a:srgbClr val="459597"/>
                          </a:solidFill>
                          <a:latin typeface="Calibri" panose="020F0502020204030204" pitchFamily="34" charset="0"/>
                          <a:cs typeface="Calibri" panose="020F0502020204030204" pitchFamily="34" charset="0"/>
                        </a:rPr>
                        <a:t>Prekomerni turizem? Razumevanje in upravljanje rasti mestnega turizma onkraj percepcij</a:t>
                      </a:r>
                    </a:p>
                    <a:p>
                      <a:pPr marL="0" marR="0" lvl="0" indent="0" algn="l">
                        <a:lnSpc>
                          <a:spcPts val="1960"/>
                        </a:lnSpc>
                        <a:spcBef>
                          <a:spcPts val="0"/>
                        </a:spcBef>
                        <a:spcAft>
                          <a:spcPts val="0"/>
                        </a:spcAft>
                        <a:buNone/>
                      </a:pPr>
                      <a:endParaRPr lang="en-US" sz="1800" b="0" i="0" u="none" strike="noStrike" noProof="0" dirty="0">
                        <a:solidFill>
                          <a:srgbClr val="414141"/>
                        </a:solidFill>
                        <a:latin typeface="Calibri" panose="020F0502020204030204" pitchFamily="34" charset="0"/>
                        <a:cs typeface="Calibri" panose="020F0502020204030204" pitchFamily="34" charset="0"/>
                      </a:endParaRPr>
                    </a:p>
                    <a:p>
                      <a:pPr lvl="0" algn="l">
                        <a:lnSpc>
                          <a:spcPts val="1960"/>
                        </a:lnSpc>
                        <a:spcBef>
                          <a:spcPts val="0"/>
                        </a:spcBef>
                        <a:spcAft>
                          <a:spcPts val="0"/>
                        </a:spcAft>
                        <a:buNone/>
                      </a:pPr>
                      <a:r>
                        <a:rPr lang="en-US" sz="1800" b="0" i="0" u="none" strike="noStrike" noProof="0" dirty="0">
                          <a:solidFill>
                            <a:srgbClr val="414141"/>
                          </a:solidFill>
                          <a:latin typeface="Calibri" panose="020F0502020204030204" pitchFamily="34" charset="0"/>
                          <a:cs typeface="Calibri" panose="020F0502020204030204" pitchFamily="34" charset="0"/>
                        </a:rPr>
                        <a:t>OECD</a:t>
                      </a:r>
                      <a:endParaRPr lang="en-US" sz="1800" dirty="0">
                        <a:solidFill>
                          <a:srgbClr val="41414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a:lnSpc>
                          <a:spcPts val="1960"/>
                        </a:lnSpc>
                        <a:spcBef>
                          <a:spcPts val="0"/>
                        </a:spcBef>
                        <a:spcAft>
                          <a:spcPts val="0"/>
                        </a:spcAft>
                        <a:buNone/>
                      </a:pPr>
                      <a:r>
                        <a:rPr lang="en-US" sz="1800" b="0" i="0" u="none" strike="noStrike" noProof="0" dirty="0">
                          <a:solidFill>
                            <a:srgbClr val="414141"/>
                          </a:solidFill>
                          <a:latin typeface="Calibri" panose="020F0502020204030204" pitchFamily="34" charset="0"/>
                          <a:cs typeface="Calibri" panose="020F0502020204030204" pitchFamily="34" charset="0"/>
                        </a:rPr>
                        <a:t>To poročilo analizira, kako neovirani turizem vpliva na lokalno infrastrukturo in skupnosti. Ponuja orodja in okvire politik za upravljanje turističnih tokov, ocenjevanje nosilnosti in usklajevanje storitev z blaginjo skupnosti.</a:t>
                      </a:r>
                    </a:p>
                    <a:p>
                      <a:pPr marL="0" marR="0" lvl="0" indent="0" algn="l">
                        <a:lnSpc>
                          <a:spcPct val="100000"/>
                        </a:lnSpc>
                        <a:spcBef>
                          <a:spcPts val="0"/>
                        </a:spcBef>
                        <a:spcAft>
                          <a:spcPts val="0"/>
                        </a:spcAft>
                        <a:buNone/>
                      </a:pPr>
                      <a:endParaRPr lang="en-US" sz="800" kern="1200" dirty="0">
                        <a:solidFill>
                          <a:srgbClr val="414141"/>
                        </a:solidFill>
                        <a:latin typeface="Calibri" panose="020F0502020204030204" pitchFamily="34" charset="0"/>
                        <a:ea typeface="+mn-ea"/>
                        <a:cs typeface="Calibri" panose="020F0502020204030204" pitchFamily="34" charset="0"/>
                      </a:endParaRPr>
                    </a:p>
                    <a:p>
                      <a:pPr marL="0" marR="0" lvl="0" indent="0" algn="l">
                        <a:lnSpc>
                          <a:spcPts val="1960"/>
                        </a:lnSpc>
                        <a:spcBef>
                          <a:spcPts val="0"/>
                        </a:spcBef>
                        <a:spcAft>
                          <a:spcPts val="0"/>
                        </a:spcAft>
                        <a:buNone/>
                      </a:pPr>
                      <a:r>
                        <a:rPr lang="it-IT" sz="1800" b="0" i="0" u="none" strike="noStrike" noProof="0"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https://pureportal.coventry.ac.uk/en/publications/overtourism-understanding-and-managing-urban-tourism-growth-beyon</a:t>
                      </a:r>
                      <a:r>
                        <a:rPr lang="it-IT" sz="1800" b="0" i="0" u="none" strike="noStrike" noProof="0" dirty="0">
                          <a:solidFill>
                            <a:srgbClr val="459597"/>
                          </a:solidFill>
                          <a:latin typeface="Calibri" panose="020F0502020204030204" pitchFamily="34" charset="0"/>
                          <a:cs typeface="Calibri" panose="020F0502020204030204" pitchFamily="34" charset="0"/>
                        </a:rPr>
                        <a:t> </a:t>
                      </a:r>
                      <a:endParaRPr lang="en-IE" dirty="0">
                        <a:solidFill>
                          <a:srgbClr val="459597"/>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bl>
          </a:graphicData>
        </a:graphic>
      </p:graphicFrame>
    </p:spTree>
    <p:extLst>
      <p:ext uri="{BB962C8B-B14F-4D97-AF65-F5344CB8AC3E}">
        <p14:creationId xmlns:p14="http://schemas.microsoft.com/office/powerpoint/2010/main" val="24832677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210AB-42F5-0128-B9E0-1A9DDCD1C118}"/>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A1CBF820-AEDB-B2DB-4D1B-C4E09204AA4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45</a:t>
            </a:fld>
            <a:endParaRPr lang="fr-CA" sz="1200" dirty="0">
              <a:solidFill>
                <a:schemeClr val="bg1"/>
              </a:solidFill>
            </a:endParaRPr>
          </a:p>
        </p:txBody>
      </p:sp>
      <p:sp>
        <p:nvSpPr>
          <p:cNvPr id="8" name="Freeform 7">
            <a:extLst>
              <a:ext uri="{FF2B5EF4-FFF2-40B4-BE49-F238E27FC236}">
                <a16:creationId xmlns:a16="http://schemas.microsoft.com/office/drawing/2014/main" id="{8FCFABA1-E84C-672B-89C7-A406E3B0F3F5}"/>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D1317E5B-F6EC-FBCB-0A54-AB0891A4DEE1}"/>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Dodatno branje</a:t>
            </a:r>
          </a:p>
        </p:txBody>
      </p:sp>
      <p:graphicFrame>
        <p:nvGraphicFramePr>
          <p:cNvPr id="6" name="Table 5">
            <a:extLst>
              <a:ext uri="{FF2B5EF4-FFF2-40B4-BE49-F238E27FC236}">
                <a16:creationId xmlns:a16="http://schemas.microsoft.com/office/drawing/2014/main" id="{5E50B768-5719-2250-B559-D3B3C2ECF684}"/>
              </a:ext>
            </a:extLst>
          </p:cNvPr>
          <p:cNvGraphicFramePr>
            <a:graphicFrameLocks noGrp="1"/>
          </p:cNvGraphicFramePr>
          <p:nvPr/>
        </p:nvGraphicFramePr>
        <p:xfrm>
          <a:off x="792766" y="1570975"/>
          <a:ext cx="10522935" cy="1854200"/>
        </p:xfrm>
        <a:graphic>
          <a:graphicData uri="http://schemas.openxmlformats.org/drawingml/2006/table">
            <a:tbl>
              <a:tblPr firstRow="1" bandRow="1">
                <a:tableStyleId>{5C22544A-7EE6-4342-B048-85BDC9FD1C3A}</a:tableStyleId>
              </a:tblPr>
              <a:tblGrid>
                <a:gridCol w="2746847">
                  <a:extLst>
                    <a:ext uri="{9D8B030D-6E8A-4147-A177-3AD203B41FA5}">
                      <a16:colId xmlns:a16="http://schemas.microsoft.com/office/drawing/2014/main" val="2947246601"/>
                    </a:ext>
                  </a:extLst>
                </a:gridCol>
                <a:gridCol w="7776088">
                  <a:extLst>
                    <a:ext uri="{9D8B030D-6E8A-4147-A177-3AD203B41FA5}">
                      <a16:colId xmlns:a16="http://schemas.microsoft.com/office/drawing/2014/main" val="4224813332"/>
                    </a:ext>
                  </a:extLst>
                </a:gridCol>
              </a:tblGrid>
              <a:tr h="370840">
                <a:tc>
                  <a:txBody>
                    <a:bodyPr/>
                    <a:lstStyle/>
                    <a:p>
                      <a:pPr algn="l">
                        <a:lnSpc>
                          <a:spcPts val="1960"/>
                        </a:lnSpc>
                      </a:pPr>
                      <a:r>
                        <a:rPr lang="en-IE" sz="1800" dirty="0"/>
                        <a:t>Ime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l">
                        <a:lnSpc>
                          <a:spcPts val="1960"/>
                        </a:lnSpc>
                      </a:pPr>
                      <a:r>
                        <a:rPr lang="en-IE" sz="1800" dirty="0"/>
                        <a:t>Opis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370840">
                <a:tc>
                  <a:txBody>
                    <a:bodyPr/>
                    <a:lstStyle/>
                    <a:p>
                      <a:pPr marL="0" marR="0" lvl="0" indent="0" algn="l">
                        <a:lnSpc>
                          <a:spcPts val="1960"/>
                        </a:lnSpc>
                        <a:spcBef>
                          <a:spcPts val="0"/>
                        </a:spcBef>
                        <a:spcAft>
                          <a:spcPts val="0"/>
                        </a:spcAft>
                        <a:buNone/>
                      </a:pPr>
                      <a:r>
                        <a:rPr lang="en-US" sz="1800" b="1" i="0" u="none" strike="noStrike" kern="1200" cap="none" noProof="0" dirty="0">
                          <a:solidFill>
                            <a:srgbClr val="459597"/>
                          </a:solidFill>
                          <a:effectLst/>
                        </a:rPr>
                        <a:t>Turizem, degrowth in politika „trajnostnega razvoja“</a:t>
                      </a:r>
                    </a:p>
                    <a:p>
                      <a:pPr marL="0" marR="0" lvl="0" indent="0" algn="l">
                        <a:lnSpc>
                          <a:spcPct val="100000"/>
                        </a:lnSpc>
                        <a:spcBef>
                          <a:spcPts val="0"/>
                        </a:spcBef>
                        <a:spcAft>
                          <a:spcPts val="0"/>
                        </a:spcAft>
                        <a:buNone/>
                      </a:pPr>
                      <a:endParaRPr lang="en-US" sz="800" b="0" i="0" kern="1200" dirty="0">
                        <a:solidFill>
                          <a:srgbClr val="414141"/>
                        </a:solidFill>
                        <a:effectLst/>
                        <a:latin typeface="+mn-lt"/>
                        <a:ea typeface="+mn-ea"/>
                        <a:cs typeface="+mn-cs"/>
                      </a:endParaRPr>
                    </a:p>
                    <a:p>
                      <a:pPr marL="0" marR="0" lvl="0" indent="0" algn="l">
                        <a:lnSpc>
                          <a:spcPts val="1960"/>
                        </a:lnSpc>
                        <a:spcBef>
                          <a:spcPts val="0"/>
                        </a:spcBef>
                        <a:spcAft>
                          <a:spcPts val="0"/>
                        </a:spcAft>
                        <a:buNone/>
                      </a:pPr>
                      <a:r>
                        <a:rPr lang="en-US" sz="1800" b="0" i="0" u="none" strike="noStrike" kern="1200" noProof="0" dirty="0">
                          <a:solidFill>
                            <a:srgbClr val="414141"/>
                          </a:solidFill>
                          <a:effectLst/>
                        </a:rPr>
                        <a:t>Raoul V. Bianchi &amp; </a:t>
                      </a:r>
                    </a:p>
                    <a:p>
                      <a:pPr marL="0" marR="0" lvl="0" indent="0" algn="l">
                        <a:lnSpc>
                          <a:spcPts val="1960"/>
                        </a:lnSpc>
                        <a:spcBef>
                          <a:spcPts val="0"/>
                        </a:spcBef>
                        <a:spcAft>
                          <a:spcPts val="0"/>
                        </a:spcAft>
                        <a:buNone/>
                      </a:pPr>
                      <a:r>
                        <a:rPr lang="en-US" sz="1800" b="0" i="0" u="none" strike="noStrike" kern="1200" noProof="0" dirty="0">
                          <a:solidFill>
                            <a:srgbClr val="414141"/>
                          </a:solidFill>
                          <a:effectLst/>
                        </a:rPr>
                        <a:t>Floris de Man</a:t>
                      </a:r>
                      <a:endParaRPr lang="en-US"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lnSpc>
                          <a:spcPts val="1960"/>
                        </a:lnSpc>
                        <a:buNone/>
                      </a:pPr>
                      <a:r>
                        <a:rPr lang="en-US" sz="1800" b="0" i="0" u="none" strike="noStrike" kern="1200" noProof="0" dirty="0">
                          <a:solidFill>
                            <a:srgbClr val="414141"/>
                          </a:solidFill>
                          <a:effectLst/>
                        </a:rPr>
                        <a:t>Ta članek, objavljen v reviji Journal of Sustainable Tourism, izpodbija konvencionalne modele turizma, usmerjene v rast. Zagovarja turizem ustrezne velikosti, ki daje prednost odpornosti skupnosti, pravičnosti in dolgoročni trajnosti</a:t>
                      </a:r>
                      <a:r>
                        <a:rPr lang="en-US" sz="1800" b="0" i="0" kern="1200" dirty="0">
                          <a:solidFill>
                            <a:srgbClr val="414141"/>
                          </a:solidFill>
                          <a:effectLst/>
                          <a:latin typeface="+mn-lt"/>
                          <a:ea typeface="+mn-ea"/>
                          <a:cs typeface="+mn-cs"/>
                        </a:rPr>
                        <a:t>.</a:t>
                      </a:r>
                      <a:endParaRPr lang="it-IT" sz="1800" dirty="0">
                        <a:solidFill>
                          <a:srgbClr val="414141"/>
                        </a:solidFill>
                      </a:endParaRPr>
                    </a:p>
                    <a:p>
                      <a:pPr marL="0" indent="0" algn="l">
                        <a:lnSpc>
                          <a:spcPct val="100000"/>
                        </a:lnSpc>
                        <a:buClr>
                          <a:srgbClr val="01A54E"/>
                        </a:buClr>
                      </a:pPr>
                      <a:endParaRPr lang="en-US" sz="800" b="0" i="0" kern="1200" dirty="0">
                        <a:solidFill>
                          <a:srgbClr val="414141"/>
                        </a:solidFill>
                        <a:effectLst/>
                        <a:latin typeface="+mn-lt"/>
                        <a:ea typeface="+mn-ea"/>
                        <a:cs typeface="+mn-cs"/>
                      </a:endParaRPr>
                    </a:p>
                    <a:p>
                      <a:pPr marL="0" indent="0" algn="l">
                        <a:lnSpc>
                          <a:spcPts val="1960"/>
                        </a:lnSpc>
                        <a:buClr>
                          <a:srgbClr val="01A54E"/>
                        </a:buClr>
                      </a:pPr>
                      <a:r>
                        <a:rPr lang="en-US" sz="1800" b="0" i="0" kern="1200" dirty="0">
                          <a:solidFill>
                            <a:srgbClr val="414141"/>
                          </a:solidFill>
                          <a:effectLst/>
                          <a:latin typeface="+mn-lt"/>
                          <a:ea typeface="+mn-ea"/>
                          <a:cs typeface="+mn-cs"/>
                        </a:rPr>
                        <a:t> </a:t>
                      </a:r>
                      <a:r>
                        <a:rPr lang="en-US" sz="1800" b="0" i="0" u="none" strike="noStrike" kern="1200" noProof="0" dirty="0">
                          <a:solidFill>
                            <a:srgbClr val="459597"/>
                          </a:solidFill>
                          <a:effectLst/>
                          <a:hlinkClick r:id="rId2">
                            <a:extLst>
                              <a:ext uri="{A12FA001-AC4F-418D-AE19-62706E023703}">
                                <ahyp:hlinkClr xmlns:ahyp="http://schemas.microsoft.com/office/drawing/2018/hyperlinkcolor" val="tx"/>
                              </a:ext>
                            </a:extLst>
                          </a:hlinkClick>
                        </a:rPr>
                        <a:t>https://doi.org/10.1080/09669582.2021.1870923</a:t>
                      </a:r>
                      <a:r>
                        <a:rPr lang="en-US" sz="1800" b="0" i="0" u="none" strike="noStrike" kern="1200" noProof="0" dirty="0">
                          <a:solidFill>
                            <a:srgbClr val="459597"/>
                          </a:solidFill>
                          <a:effectLst/>
                        </a:rPr>
                        <a:t> </a:t>
                      </a:r>
                      <a:endParaRPr lang="en-US" sz="1800"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bl>
          </a:graphicData>
        </a:graphic>
      </p:graphicFrame>
    </p:spTree>
    <p:extLst>
      <p:ext uri="{BB962C8B-B14F-4D97-AF65-F5344CB8AC3E}">
        <p14:creationId xmlns:p14="http://schemas.microsoft.com/office/powerpoint/2010/main" val="29997837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8EB48E-7120-D652-CCE3-99A84CA442D2}"/>
              </a:ext>
            </a:extLst>
          </p:cNvPr>
          <p:cNvSpPr>
            <a:spLocks noGrp="1"/>
          </p:cNvSpPr>
          <p:nvPr>
            <p:ph type="body" sz="quarter" idx="13"/>
          </p:nvPr>
        </p:nvSpPr>
        <p:spPr>
          <a:xfrm>
            <a:off x="840492" y="380235"/>
            <a:ext cx="4231539" cy="2838867"/>
          </a:xfrm>
        </p:spPr>
        <p:txBody>
          <a:bodyPr lIns="91440" tIns="45720" rIns="91440" bIns="45720" anchor="ctr">
            <a:normAutofit/>
          </a:bodyPr>
          <a:lstStyle/>
          <a:p>
            <a:r>
              <a:rPr lang="en-GB" sz="2800" dirty="0">
                <a:ea typeface="+mn-lt"/>
                <a:cs typeface="+mn-lt"/>
              </a:rPr>
              <a:t>"Ko turizem prisluhne ritmu kraja, ne ohranja le njegove duše, ampak postane tudi gonilna sila za </a:t>
            </a:r>
            <a:r>
              <a:rPr lang="en-GB" sz="2800" dirty="0" err="1">
                <a:ea typeface="+mn-lt"/>
                <a:cs typeface="+mn-lt"/>
              </a:rPr>
              <a:t>njegovo obnovo</a:t>
            </a:r>
            <a:r>
              <a:rPr lang="en-GB" sz="2800" dirty="0">
                <a:ea typeface="+mn-lt"/>
                <a:cs typeface="+mn-lt"/>
              </a:rPr>
              <a:t>."</a:t>
            </a:r>
            <a:endParaRPr lang="it-IT" sz="2800" dirty="0"/>
          </a:p>
        </p:txBody>
      </p:sp>
      <p:pic>
        <p:nvPicPr>
          <p:cNvPr id="6" name="Picture Placeholder 5">
            <a:extLst>
              <a:ext uri="{FF2B5EF4-FFF2-40B4-BE49-F238E27FC236}">
                <a16:creationId xmlns:a16="http://schemas.microsoft.com/office/drawing/2014/main" id="{A77FCD6B-E91A-BA37-0E3C-C2F2669F038C}"/>
              </a:ext>
            </a:extLst>
          </p:cNvPr>
          <p:cNvPicPr>
            <a:picLocks noGrp="1" noChangeAspect="1"/>
          </p:cNvPicPr>
          <p:nvPr>
            <p:ph type="pic" sz="quarter" idx="41"/>
          </p:nvPr>
        </p:nvPicPr>
        <p:blipFill>
          <a:blip r:embed="rId2"/>
          <a:srcRect t="24454" b="24454"/>
          <a:stretch/>
        </p:blipFill>
        <p:spPr>
          <a:xfrm>
            <a:off x="4229099" y="1658170"/>
            <a:ext cx="7122409" cy="5199830"/>
          </a:xfrm>
        </p:spPr>
      </p:pic>
      <p:sp>
        <p:nvSpPr>
          <p:cNvPr id="4" name="Text Placeholder 3">
            <a:extLst>
              <a:ext uri="{FF2B5EF4-FFF2-40B4-BE49-F238E27FC236}">
                <a16:creationId xmlns:a16="http://schemas.microsoft.com/office/drawing/2014/main" id="{6C292DD5-930D-ECC3-8E2D-6881CFD6D595}"/>
              </a:ext>
            </a:extLst>
          </p:cNvPr>
          <p:cNvSpPr>
            <a:spLocks noGrp="1"/>
          </p:cNvSpPr>
          <p:nvPr>
            <p:ph type="body" sz="quarter" idx="65"/>
          </p:nvPr>
        </p:nvSpPr>
        <p:spPr/>
        <p:txBody>
          <a:bodyPr lIns="91440" tIns="45720" rIns="91440" bIns="45720" anchor="ctr">
            <a:noAutofit/>
          </a:bodyPr>
          <a:lstStyle/>
          <a:p>
            <a:pPr algn="ctr"/>
            <a:r>
              <a:rPr lang="en-GB" sz="1200" dirty="0" err="1">
                <a:latin typeface="Calibri"/>
                <a:ea typeface="Calibri"/>
                <a:cs typeface="Calibri"/>
              </a:rPr>
              <a:t>Fotografija</a:t>
            </a:r>
            <a:r>
              <a:rPr lang="en-GB" sz="1200" dirty="0">
                <a:latin typeface="Calibri"/>
                <a:ea typeface="Calibri"/>
                <a:cs typeface="Calibri"/>
              </a:rPr>
              <a:t>: </a:t>
            </a:r>
            <a:r>
              <a:rPr lang="en-GB" sz="1200" dirty="0" err="1">
                <a:latin typeface="Calibri"/>
                <a:ea typeface="Calibri"/>
                <a:cs typeface="Calibri"/>
              </a:rPr>
              <a:t>Meridaunia</a:t>
            </a:r>
            <a:endParaRPr lang="en-GB" sz="1200" dirty="0" err="1">
              <a:ea typeface="Calibri"/>
            </a:endParaRPr>
          </a:p>
        </p:txBody>
      </p:sp>
      <p:sp>
        <p:nvSpPr>
          <p:cNvPr id="7" name="Freeform 6">
            <a:extLst>
              <a:ext uri="{FF2B5EF4-FFF2-40B4-BE49-F238E27FC236}">
                <a16:creationId xmlns:a16="http://schemas.microsoft.com/office/drawing/2014/main" id="{4A448368-4AD6-D1FA-0E61-7E23F2DBE07B}"/>
              </a:ext>
            </a:extLst>
          </p:cNvPr>
          <p:cNvSpPr/>
          <p:nvPr/>
        </p:nvSpPr>
        <p:spPr>
          <a:xfrm>
            <a:off x="4653315" y="2696487"/>
            <a:ext cx="1443878" cy="104523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grpSp>
        <p:nvGrpSpPr>
          <p:cNvPr id="9" name="Group 8">
            <a:extLst>
              <a:ext uri="{FF2B5EF4-FFF2-40B4-BE49-F238E27FC236}">
                <a16:creationId xmlns:a16="http://schemas.microsoft.com/office/drawing/2014/main" id="{3AC334A1-6359-BE63-2195-4E46700CB980}"/>
              </a:ext>
            </a:extLst>
          </p:cNvPr>
          <p:cNvGrpSpPr/>
          <p:nvPr/>
        </p:nvGrpSpPr>
        <p:grpSpPr>
          <a:xfrm flipH="1">
            <a:off x="2657010" y="3700810"/>
            <a:ext cx="1073276" cy="2965650"/>
            <a:chOff x="1127677" y="228112"/>
            <a:chExt cx="3378745" cy="9336067"/>
          </a:xfrm>
          <a:solidFill>
            <a:srgbClr val="459597"/>
          </a:solidFill>
        </p:grpSpPr>
        <p:sp>
          <p:nvSpPr>
            <p:cNvPr id="10" name="Freeform 9">
              <a:extLst>
                <a:ext uri="{FF2B5EF4-FFF2-40B4-BE49-F238E27FC236}">
                  <a16:creationId xmlns:a16="http://schemas.microsoft.com/office/drawing/2014/main" id="{37D2F8EF-C504-F529-C0AD-3C8D396DCC62}"/>
                </a:ext>
              </a:extLst>
            </p:cNvPr>
            <p:cNvSpPr/>
            <p:nvPr/>
          </p:nvSpPr>
          <p:spPr>
            <a:xfrm>
              <a:off x="1143192" y="8497973"/>
              <a:ext cx="1510779" cy="786198"/>
            </a:xfrm>
            <a:custGeom>
              <a:avLst/>
              <a:gdLst>
                <a:gd name="connsiteX0" fmla="*/ 1320776 w 1510779"/>
                <a:gd name="connsiteY0" fmla="*/ 379201 h 786198"/>
                <a:gd name="connsiteX1" fmla="*/ 1315448 w 1510779"/>
                <a:gd name="connsiteY1" fmla="*/ 159359 h 786198"/>
                <a:gd name="connsiteX2" fmla="*/ 1500257 w 1510779"/>
                <a:gd name="connsiteY2" fmla="*/ 139711 h 786198"/>
                <a:gd name="connsiteX3" fmla="*/ 1499587 w 1510779"/>
                <a:gd name="connsiteY3" fmla="*/ 0 h 786198"/>
                <a:gd name="connsiteX4" fmla="*/ 894089 w 1510779"/>
                <a:gd name="connsiteY4" fmla="*/ 17502 h 786198"/>
                <a:gd name="connsiteX5" fmla="*/ 902567 w 1510779"/>
                <a:gd name="connsiteY5" fmla="*/ 279523 h 786198"/>
                <a:gd name="connsiteX6" fmla="*/ 852302 w 1510779"/>
                <a:gd name="connsiteY6" fmla="*/ 286228 h 786198"/>
                <a:gd name="connsiteX7" fmla="*/ 847141 w 1510779"/>
                <a:gd name="connsiteY7" fmla="*/ 273924 h 786198"/>
                <a:gd name="connsiteX8" fmla="*/ 834508 w 1510779"/>
                <a:gd name="connsiteY8" fmla="*/ 13679 h 786198"/>
                <a:gd name="connsiteX9" fmla="*/ 464520 w 1510779"/>
                <a:gd name="connsiteY9" fmla="*/ 28934 h 786198"/>
                <a:gd name="connsiteX10" fmla="*/ 469681 w 1510779"/>
                <a:gd name="connsiteY10" fmla="*/ 41239 h 786198"/>
                <a:gd name="connsiteX11" fmla="*/ 479131 w 1510779"/>
                <a:gd name="connsiteY11" fmla="*/ 259406 h 786198"/>
                <a:gd name="connsiteX12" fmla="*/ 576679 w 1510779"/>
                <a:gd name="connsiteY12" fmla="*/ 261887 h 786198"/>
                <a:gd name="connsiteX13" fmla="*/ 578958 w 1510779"/>
                <a:gd name="connsiteY13" fmla="*/ 497522 h 786198"/>
                <a:gd name="connsiteX14" fmla="*/ 303335 w 1510779"/>
                <a:gd name="connsiteY14" fmla="*/ 473147 h 786198"/>
                <a:gd name="connsiteX15" fmla="*/ 291640 w 1510779"/>
                <a:gd name="connsiteY15" fmla="*/ 19412 h 786198"/>
                <a:gd name="connsiteX16" fmla="*/ 279342 w 1510779"/>
                <a:gd name="connsiteY16" fmla="*/ 24575 h 786198"/>
                <a:gd name="connsiteX17" fmla="*/ 0 w 1510779"/>
                <a:gd name="connsiteY17" fmla="*/ 25951 h 786198"/>
                <a:gd name="connsiteX18" fmla="*/ 13136 w 1510779"/>
                <a:gd name="connsiteY18" fmla="*/ 218401 h 786198"/>
                <a:gd name="connsiteX19" fmla="*/ 110718 w 1510779"/>
                <a:gd name="connsiteY19" fmla="*/ 220882 h 786198"/>
                <a:gd name="connsiteX20" fmla="*/ 107133 w 1510779"/>
                <a:gd name="connsiteY20" fmla="*/ 304467 h 786198"/>
                <a:gd name="connsiteX21" fmla="*/ 3485 w 1510779"/>
                <a:gd name="connsiteY21" fmla="*/ 333469 h 786198"/>
                <a:gd name="connsiteX22" fmla="*/ 18598 w 1510779"/>
                <a:gd name="connsiteY22" fmla="*/ 496114 h 786198"/>
                <a:gd name="connsiteX23" fmla="*/ 23759 w 1510779"/>
                <a:gd name="connsiteY23" fmla="*/ 508418 h 786198"/>
                <a:gd name="connsiteX24" fmla="*/ 114438 w 1510779"/>
                <a:gd name="connsiteY24" fmla="*/ 494538 h 786198"/>
                <a:gd name="connsiteX25" fmla="*/ 113667 w 1510779"/>
                <a:gd name="connsiteY25" fmla="*/ 596261 h 786198"/>
                <a:gd name="connsiteX26" fmla="*/ 16085 w 1510779"/>
                <a:gd name="connsiteY26" fmla="*/ 593713 h 786198"/>
                <a:gd name="connsiteX27" fmla="*/ 29221 w 1510779"/>
                <a:gd name="connsiteY27" fmla="*/ 786198 h 786198"/>
                <a:gd name="connsiteX28" fmla="*/ 870330 w 1510779"/>
                <a:gd name="connsiteY28" fmla="*/ 766349 h 786198"/>
                <a:gd name="connsiteX29" fmla="*/ 865170 w 1510779"/>
                <a:gd name="connsiteY29" fmla="*/ 754044 h 786198"/>
                <a:gd name="connsiteX30" fmla="*/ 857730 w 1510779"/>
                <a:gd name="connsiteY30" fmla="*/ 506105 h 786198"/>
                <a:gd name="connsiteX31" fmla="*/ 1030610 w 1510779"/>
                <a:gd name="connsiteY31" fmla="*/ 515626 h 786198"/>
                <a:gd name="connsiteX32" fmla="*/ 1038049 w 1510779"/>
                <a:gd name="connsiteY32" fmla="*/ 763533 h 786198"/>
                <a:gd name="connsiteX33" fmla="*/ 1510780 w 1510779"/>
                <a:gd name="connsiteY33" fmla="*/ 763130 h 786198"/>
                <a:gd name="connsiteX34" fmla="*/ 1507831 w 1510779"/>
                <a:gd name="connsiteY34" fmla="*/ 387617 h 786198"/>
                <a:gd name="connsiteX35" fmla="*/ 1320776 w 1510779"/>
                <a:gd name="connsiteY35" fmla="*/ 379201 h 786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510779" h="786198">
                  <a:moveTo>
                    <a:pt x="1320776" y="379201"/>
                  </a:moveTo>
                  <a:cubicBezTo>
                    <a:pt x="1327478" y="257227"/>
                    <a:pt x="1325702" y="183946"/>
                    <a:pt x="1315448" y="159359"/>
                  </a:cubicBezTo>
                  <a:cubicBezTo>
                    <a:pt x="1381240" y="170378"/>
                    <a:pt x="1442843" y="163829"/>
                    <a:pt x="1500257" y="139711"/>
                  </a:cubicBezTo>
                  <a:lnTo>
                    <a:pt x="1499587" y="0"/>
                  </a:lnTo>
                  <a:cubicBezTo>
                    <a:pt x="1112386" y="4761"/>
                    <a:pt x="910554" y="10595"/>
                    <a:pt x="894089" y="17502"/>
                  </a:cubicBezTo>
                  <a:cubicBezTo>
                    <a:pt x="895161" y="181252"/>
                    <a:pt x="897987" y="268592"/>
                    <a:pt x="902567" y="279523"/>
                  </a:cubicBezTo>
                  <a:cubicBezTo>
                    <a:pt x="885515" y="277069"/>
                    <a:pt x="868116" y="279391"/>
                    <a:pt x="852302" y="286228"/>
                  </a:cubicBezTo>
                  <a:lnTo>
                    <a:pt x="847141" y="273924"/>
                  </a:lnTo>
                  <a:cubicBezTo>
                    <a:pt x="839099" y="254746"/>
                    <a:pt x="834888" y="167998"/>
                    <a:pt x="834508" y="13679"/>
                  </a:cubicBezTo>
                  <a:cubicBezTo>
                    <a:pt x="612468" y="13545"/>
                    <a:pt x="489139" y="18630"/>
                    <a:pt x="464520" y="28934"/>
                  </a:cubicBezTo>
                  <a:lnTo>
                    <a:pt x="469681" y="41239"/>
                  </a:lnTo>
                  <a:cubicBezTo>
                    <a:pt x="465659" y="161940"/>
                    <a:pt x="468809" y="234662"/>
                    <a:pt x="479131" y="259406"/>
                  </a:cubicBezTo>
                  <a:cubicBezTo>
                    <a:pt x="538444" y="247313"/>
                    <a:pt x="570960" y="248141"/>
                    <a:pt x="576679" y="261887"/>
                  </a:cubicBezTo>
                  <a:lnTo>
                    <a:pt x="578958" y="497522"/>
                  </a:lnTo>
                  <a:cubicBezTo>
                    <a:pt x="405553" y="505882"/>
                    <a:pt x="313679" y="497757"/>
                    <a:pt x="303335" y="473147"/>
                  </a:cubicBezTo>
                  <a:cubicBezTo>
                    <a:pt x="302464" y="187041"/>
                    <a:pt x="298566" y="35796"/>
                    <a:pt x="291640" y="19412"/>
                  </a:cubicBezTo>
                  <a:lnTo>
                    <a:pt x="279342" y="24575"/>
                  </a:lnTo>
                  <a:lnTo>
                    <a:pt x="0" y="25951"/>
                  </a:lnTo>
                  <a:cubicBezTo>
                    <a:pt x="760" y="135073"/>
                    <a:pt x="5138" y="199223"/>
                    <a:pt x="13136" y="218401"/>
                  </a:cubicBezTo>
                  <a:cubicBezTo>
                    <a:pt x="73656" y="209147"/>
                    <a:pt x="106183" y="209974"/>
                    <a:pt x="110718" y="220882"/>
                  </a:cubicBezTo>
                  <a:cubicBezTo>
                    <a:pt x="113768" y="274292"/>
                    <a:pt x="112662" y="302154"/>
                    <a:pt x="107133" y="304467"/>
                  </a:cubicBezTo>
                  <a:cubicBezTo>
                    <a:pt x="79073" y="306590"/>
                    <a:pt x="44524" y="316258"/>
                    <a:pt x="3485" y="333469"/>
                  </a:cubicBezTo>
                  <a:cubicBezTo>
                    <a:pt x="6680" y="425425"/>
                    <a:pt x="11717" y="479640"/>
                    <a:pt x="18598" y="496114"/>
                  </a:cubicBezTo>
                  <a:lnTo>
                    <a:pt x="23759" y="508418"/>
                  </a:lnTo>
                  <a:lnTo>
                    <a:pt x="114438" y="494538"/>
                  </a:lnTo>
                  <a:lnTo>
                    <a:pt x="113667" y="596261"/>
                  </a:lnTo>
                  <a:lnTo>
                    <a:pt x="16085" y="593713"/>
                  </a:lnTo>
                  <a:cubicBezTo>
                    <a:pt x="12265" y="691905"/>
                    <a:pt x="16643" y="756067"/>
                    <a:pt x="29221" y="786198"/>
                  </a:cubicBezTo>
                  <a:cubicBezTo>
                    <a:pt x="385637" y="784589"/>
                    <a:pt x="666007" y="777972"/>
                    <a:pt x="870330" y="766349"/>
                  </a:cubicBezTo>
                  <a:lnTo>
                    <a:pt x="865170" y="754044"/>
                  </a:lnTo>
                  <a:cubicBezTo>
                    <a:pt x="863695" y="596910"/>
                    <a:pt x="861215" y="514264"/>
                    <a:pt x="857730" y="506105"/>
                  </a:cubicBezTo>
                  <a:cubicBezTo>
                    <a:pt x="968404" y="501434"/>
                    <a:pt x="1026030" y="504607"/>
                    <a:pt x="1030610" y="515626"/>
                  </a:cubicBezTo>
                  <a:cubicBezTo>
                    <a:pt x="1028689" y="664446"/>
                    <a:pt x="1031169" y="747082"/>
                    <a:pt x="1038049" y="763533"/>
                  </a:cubicBezTo>
                  <a:lnTo>
                    <a:pt x="1510780" y="763130"/>
                  </a:lnTo>
                  <a:lnTo>
                    <a:pt x="1507831" y="387617"/>
                  </a:lnTo>
                  <a:cubicBezTo>
                    <a:pt x="1390031" y="398346"/>
                    <a:pt x="1327679" y="395540"/>
                    <a:pt x="1320776" y="379201"/>
                  </a:cubicBezTo>
                  <a:close/>
                </a:path>
              </a:pathLst>
            </a:custGeom>
            <a:grpFill/>
            <a:ln w="3349" cap="flat">
              <a:noFill/>
              <a:prstDash val="solid"/>
              <a:miter/>
            </a:ln>
          </p:spPr>
          <p:txBody>
            <a:bodyPr rtlCol="0" anchor="ctr"/>
            <a:lstStyle/>
            <a:p>
              <a:endParaRPr lang="en-GB"/>
            </a:p>
          </p:txBody>
        </p:sp>
        <p:sp>
          <p:nvSpPr>
            <p:cNvPr id="11" name="Freeform 10">
              <a:extLst>
                <a:ext uri="{FF2B5EF4-FFF2-40B4-BE49-F238E27FC236}">
                  <a16:creationId xmlns:a16="http://schemas.microsoft.com/office/drawing/2014/main" id="{06405641-DC41-DBE4-9A46-BF7017221BC2}"/>
                </a:ext>
              </a:extLst>
            </p:cNvPr>
            <p:cNvSpPr/>
            <p:nvPr/>
          </p:nvSpPr>
          <p:spPr>
            <a:xfrm>
              <a:off x="1127677" y="7652296"/>
              <a:ext cx="1521100" cy="798468"/>
            </a:xfrm>
            <a:custGeom>
              <a:avLst/>
              <a:gdLst>
                <a:gd name="connsiteX0" fmla="*/ 12198 w 1521100"/>
                <a:gd name="connsiteY0" fmla="*/ 621844 h 798468"/>
                <a:gd name="connsiteX1" fmla="*/ 23189 w 1521100"/>
                <a:gd name="connsiteY1" fmla="*/ 786131 h 798468"/>
                <a:gd name="connsiteX2" fmla="*/ 28350 w 1521100"/>
                <a:gd name="connsiteY2" fmla="*/ 798469 h 798468"/>
                <a:gd name="connsiteX3" fmla="*/ 318281 w 1521100"/>
                <a:gd name="connsiteY3" fmla="*/ 787841 h 798468"/>
                <a:gd name="connsiteX4" fmla="*/ 313087 w 1521100"/>
                <a:gd name="connsiteY4" fmla="*/ 775502 h 798468"/>
                <a:gd name="connsiteX5" fmla="*/ 308530 w 1521100"/>
                <a:gd name="connsiteY5" fmla="*/ 304366 h 798468"/>
                <a:gd name="connsiteX6" fmla="*/ 568637 w 1521100"/>
                <a:gd name="connsiteY6" fmla="*/ 291727 h 798468"/>
                <a:gd name="connsiteX7" fmla="*/ 581237 w 1521100"/>
                <a:gd name="connsiteY7" fmla="*/ 551971 h 798468"/>
                <a:gd name="connsiteX8" fmla="*/ 476550 w 1521100"/>
                <a:gd name="connsiteY8" fmla="*/ 566958 h 798468"/>
                <a:gd name="connsiteX9" fmla="*/ 487676 w 1521100"/>
                <a:gd name="connsiteY9" fmla="*/ 789215 h 798468"/>
                <a:gd name="connsiteX10" fmla="*/ 855954 w 1521100"/>
                <a:gd name="connsiteY10" fmla="*/ 769836 h 798468"/>
                <a:gd name="connsiteX11" fmla="*/ 852603 w 1521100"/>
                <a:gd name="connsiteY11" fmla="*/ 761622 h 798468"/>
                <a:gd name="connsiteX12" fmla="*/ 840003 w 1521100"/>
                <a:gd name="connsiteY12" fmla="*/ 501377 h 798468"/>
                <a:gd name="connsiteX13" fmla="*/ 903003 w 1521100"/>
                <a:gd name="connsiteY13" fmla="*/ 513548 h 798468"/>
                <a:gd name="connsiteX14" fmla="*/ 911514 w 1521100"/>
                <a:gd name="connsiteY14" fmla="*/ 775536 h 798468"/>
                <a:gd name="connsiteX15" fmla="*/ 916675 w 1521100"/>
                <a:gd name="connsiteY15" fmla="*/ 787841 h 798468"/>
                <a:gd name="connsiteX16" fmla="*/ 1521101 w 1521100"/>
                <a:gd name="connsiteY16" fmla="*/ 756257 h 798468"/>
                <a:gd name="connsiteX17" fmla="*/ 1517750 w 1521100"/>
                <a:gd name="connsiteY17" fmla="*/ 748043 h 798468"/>
                <a:gd name="connsiteX18" fmla="*/ 1495499 w 1521100"/>
                <a:gd name="connsiteY18" fmla="*/ 602900 h 798468"/>
                <a:gd name="connsiteX19" fmla="*/ 1330159 w 1521100"/>
                <a:gd name="connsiteY19" fmla="*/ 599849 h 798468"/>
                <a:gd name="connsiteX20" fmla="*/ 1327880 w 1521100"/>
                <a:gd name="connsiteY20" fmla="*/ 364248 h 798468"/>
                <a:gd name="connsiteX21" fmla="*/ 1505485 w 1521100"/>
                <a:gd name="connsiteY21" fmla="*/ 362102 h 798468"/>
                <a:gd name="connsiteX22" fmla="*/ 1493656 w 1521100"/>
                <a:gd name="connsiteY22" fmla="*/ 0 h 798468"/>
                <a:gd name="connsiteX23" fmla="*/ 1027862 w 1521100"/>
                <a:gd name="connsiteY23" fmla="*/ 16764 h 798468"/>
                <a:gd name="connsiteX24" fmla="*/ 1015598 w 1521100"/>
                <a:gd name="connsiteY24" fmla="*/ 22262 h 798468"/>
                <a:gd name="connsiteX25" fmla="*/ 1010705 w 1521100"/>
                <a:gd name="connsiteY25" fmla="*/ 275365 h 798468"/>
                <a:gd name="connsiteX26" fmla="*/ 853575 w 1521100"/>
                <a:gd name="connsiteY26" fmla="*/ 268894 h 798468"/>
                <a:gd name="connsiteX27" fmla="*/ 840975 w 1521100"/>
                <a:gd name="connsiteY27" fmla="*/ 8650 h 798468"/>
                <a:gd name="connsiteX28" fmla="*/ 828677 w 1521100"/>
                <a:gd name="connsiteY28" fmla="*/ 13813 h 798468"/>
                <a:gd name="connsiteX29" fmla="*/ 0 w 1521100"/>
                <a:gd name="connsiteY29" fmla="*/ 28465 h 798468"/>
                <a:gd name="connsiteX30" fmla="*/ 7305 w 1521100"/>
                <a:gd name="connsiteY30" fmla="*/ 218535 h 798468"/>
                <a:gd name="connsiteX31" fmla="*/ 108976 w 1521100"/>
                <a:gd name="connsiteY31" fmla="*/ 219306 h 798468"/>
                <a:gd name="connsiteX32" fmla="*/ 106462 w 1521100"/>
                <a:gd name="connsiteY32" fmla="*/ 316906 h 798468"/>
                <a:gd name="connsiteX33" fmla="*/ 10623 w 1521100"/>
                <a:gd name="connsiteY33" fmla="*/ 318516 h 798468"/>
                <a:gd name="connsiteX34" fmla="*/ 17895 w 1521100"/>
                <a:gd name="connsiteY34" fmla="*/ 508586 h 798468"/>
                <a:gd name="connsiteX35" fmla="*/ 102106 w 1521100"/>
                <a:gd name="connsiteY35" fmla="*/ 502215 h 798468"/>
                <a:gd name="connsiteX36" fmla="*/ 107267 w 1521100"/>
                <a:gd name="connsiteY36" fmla="*/ 514521 h 798468"/>
                <a:gd name="connsiteX37" fmla="*/ 117085 w 1521100"/>
                <a:gd name="connsiteY37" fmla="*/ 606990 h 798468"/>
                <a:gd name="connsiteX38" fmla="*/ 12198 w 1521100"/>
                <a:gd name="connsiteY38" fmla="*/ 621844 h 798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521100" h="798468">
                  <a:moveTo>
                    <a:pt x="12198" y="621844"/>
                  </a:moveTo>
                  <a:cubicBezTo>
                    <a:pt x="12667" y="715052"/>
                    <a:pt x="16331" y="769814"/>
                    <a:pt x="23189" y="786131"/>
                  </a:cubicBezTo>
                  <a:lnTo>
                    <a:pt x="28350" y="798469"/>
                  </a:lnTo>
                  <a:lnTo>
                    <a:pt x="318281" y="787841"/>
                  </a:lnTo>
                  <a:lnTo>
                    <a:pt x="313087" y="775502"/>
                  </a:lnTo>
                  <a:cubicBezTo>
                    <a:pt x="302431" y="496862"/>
                    <a:pt x="300912" y="339817"/>
                    <a:pt x="308530" y="304366"/>
                  </a:cubicBezTo>
                  <a:lnTo>
                    <a:pt x="568637" y="291727"/>
                  </a:lnTo>
                  <a:cubicBezTo>
                    <a:pt x="573641" y="457132"/>
                    <a:pt x="577841" y="543880"/>
                    <a:pt x="581237" y="551971"/>
                  </a:cubicBezTo>
                  <a:cubicBezTo>
                    <a:pt x="573038" y="555436"/>
                    <a:pt x="538142" y="560432"/>
                    <a:pt x="476550" y="566958"/>
                  </a:cubicBezTo>
                  <a:cubicBezTo>
                    <a:pt x="477109" y="698835"/>
                    <a:pt x="480817" y="772920"/>
                    <a:pt x="487676" y="789215"/>
                  </a:cubicBezTo>
                  <a:cubicBezTo>
                    <a:pt x="708576" y="786667"/>
                    <a:pt x="831335" y="780207"/>
                    <a:pt x="855954" y="769836"/>
                  </a:cubicBezTo>
                  <a:lnTo>
                    <a:pt x="852603" y="761622"/>
                  </a:lnTo>
                  <a:lnTo>
                    <a:pt x="840003" y="501377"/>
                  </a:lnTo>
                  <a:cubicBezTo>
                    <a:pt x="877446" y="498561"/>
                    <a:pt x="898445" y="502618"/>
                    <a:pt x="903003" y="513548"/>
                  </a:cubicBezTo>
                  <a:cubicBezTo>
                    <a:pt x="900769" y="669051"/>
                    <a:pt x="903606" y="756381"/>
                    <a:pt x="911514" y="775536"/>
                  </a:cubicBezTo>
                  <a:lnTo>
                    <a:pt x="916675" y="787841"/>
                  </a:lnTo>
                  <a:lnTo>
                    <a:pt x="1521101" y="756257"/>
                  </a:lnTo>
                  <a:lnTo>
                    <a:pt x="1517750" y="748043"/>
                  </a:lnTo>
                  <a:cubicBezTo>
                    <a:pt x="1515516" y="681367"/>
                    <a:pt x="1508099" y="632986"/>
                    <a:pt x="1495499" y="602900"/>
                  </a:cubicBezTo>
                  <a:lnTo>
                    <a:pt x="1330159" y="599849"/>
                  </a:lnTo>
                  <a:lnTo>
                    <a:pt x="1327880" y="364248"/>
                  </a:lnTo>
                  <a:cubicBezTo>
                    <a:pt x="1429930" y="369724"/>
                    <a:pt x="1489132" y="369009"/>
                    <a:pt x="1505485" y="362102"/>
                  </a:cubicBezTo>
                  <a:cubicBezTo>
                    <a:pt x="1503251" y="157112"/>
                    <a:pt x="1499308" y="36411"/>
                    <a:pt x="1493656" y="0"/>
                  </a:cubicBezTo>
                  <a:cubicBezTo>
                    <a:pt x="1199569" y="4470"/>
                    <a:pt x="1044305" y="10058"/>
                    <a:pt x="1027862" y="16764"/>
                  </a:cubicBezTo>
                  <a:lnTo>
                    <a:pt x="1015598" y="22262"/>
                  </a:lnTo>
                  <a:cubicBezTo>
                    <a:pt x="1031548" y="182973"/>
                    <a:pt x="1029918" y="267341"/>
                    <a:pt x="1010705" y="275365"/>
                  </a:cubicBezTo>
                  <a:cubicBezTo>
                    <a:pt x="908298" y="276527"/>
                    <a:pt x="855921" y="274371"/>
                    <a:pt x="853575" y="268894"/>
                  </a:cubicBezTo>
                  <a:cubicBezTo>
                    <a:pt x="857864" y="125529"/>
                    <a:pt x="853664" y="38781"/>
                    <a:pt x="840975" y="8650"/>
                  </a:cubicBezTo>
                  <a:lnTo>
                    <a:pt x="828677" y="13813"/>
                  </a:lnTo>
                  <a:lnTo>
                    <a:pt x="0" y="28465"/>
                  </a:lnTo>
                  <a:lnTo>
                    <a:pt x="7305" y="218535"/>
                  </a:lnTo>
                  <a:lnTo>
                    <a:pt x="108976" y="219306"/>
                  </a:lnTo>
                  <a:lnTo>
                    <a:pt x="106462" y="316906"/>
                  </a:lnTo>
                  <a:lnTo>
                    <a:pt x="10623" y="318516"/>
                  </a:lnTo>
                  <a:cubicBezTo>
                    <a:pt x="7428" y="426051"/>
                    <a:pt x="9852" y="489408"/>
                    <a:pt x="17895" y="508586"/>
                  </a:cubicBezTo>
                  <a:cubicBezTo>
                    <a:pt x="57638" y="511223"/>
                    <a:pt x="85708" y="509100"/>
                    <a:pt x="102106" y="502215"/>
                  </a:cubicBezTo>
                  <a:lnTo>
                    <a:pt x="107267" y="514521"/>
                  </a:lnTo>
                  <a:lnTo>
                    <a:pt x="117085" y="606990"/>
                  </a:lnTo>
                  <a:cubicBezTo>
                    <a:pt x="82771" y="601961"/>
                    <a:pt x="47808" y="606912"/>
                    <a:pt x="12198" y="621844"/>
                  </a:cubicBezTo>
                  <a:close/>
                </a:path>
              </a:pathLst>
            </a:custGeom>
            <a:grpFill/>
            <a:ln w="3349" cap="flat">
              <a:noFill/>
              <a:prstDash val="solid"/>
              <a:miter/>
            </a:ln>
          </p:spPr>
          <p:txBody>
            <a:bodyPr rtlCol="0" anchor="ctr"/>
            <a:lstStyle/>
            <a:p>
              <a:endParaRPr lang="en-GB"/>
            </a:p>
          </p:txBody>
        </p:sp>
        <p:sp>
          <p:nvSpPr>
            <p:cNvPr id="12" name="Freeform 11">
              <a:extLst>
                <a:ext uri="{FF2B5EF4-FFF2-40B4-BE49-F238E27FC236}">
                  <a16:creationId xmlns:a16="http://schemas.microsoft.com/office/drawing/2014/main" id="{8DA3C822-EF95-7C3D-8367-04BC167E9B40}"/>
                </a:ext>
              </a:extLst>
            </p:cNvPr>
            <p:cNvSpPr/>
            <p:nvPr/>
          </p:nvSpPr>
          <p:spPr>
            <a:xfrm>
              <a:off x="1210971" y="228112"/>
              <a:ext cx="3295451" cy="2203886"/>
            </a:xfrm>
            <a:custGeom>
              <a:avLst/>
              <a:gdLst>
                <a:gd name="connsiteX0" fmla="*/ 3225918 w 3295451"/>
                <a:gd name="connsiteY0" fmla="*/ 728609 h 2203886"/>
                <a:gd name="connsiteX1" fmla="*/ 1830380 w 3295451"/>
                <a:gd name="connsiteY1" fmla="*/ 1051 h 2203886"/>
                <a:gd name="connsiteX2" fmla="*/ 715894 w 3295451"/>
                <a:gd name="connsiteY2" fmla="*/ 174223 h 2203886"/>
                <a:gd name="connsiteX3" fmla="*/ 113 w 3295451"/>
                <a:gd name="connsiteY3" fmla="*/ 1160282 h 2203886"/>
                <a:gd name="connsiteX4" fmla="*/ 64453 w 3295451"/>
                <a:gd name="connsiteY4" fmla="*/ 1451976 h 2203886"/>
                <a:gd name="connsiteX5" fmla="*/ 1735647 w 3295451"/>
                <a:gd name="connsiteY5" fmla="*/ 2203808 h 2203886"/>
                <a:gd name="connsiteX6" fmla="*/ 2472874 w 3295451"/>
                <a:gd name="connsiteY6" fmla="*/ 2063359 h 2203886"/>
                <a:gd name="connsiteX7" fmla="*/ 2628797 w 3295451"/>
                <a:gd name="connsiteY7" fmla="*/ 1997912 h 2203886"/>
                <a:gd name="connsiteX8" fmla="*/ 3295452 w 3295451"/>
                <a:gd name="connsiteY8" fmla="*/ 1032540 h 2203886"/>
                <a:gd name="connsiteX9" fmla="*/ 3225918 w 3295451"/>
                <a:gd name="connsiteY9" fmla="*/ 728609 h 2203886"/>
                <a:gd name="connsiteX10" fmla="*/ 2601352 w 3295451"/>
                <a:gd name="connsiteY10" fmla="*/ 1632859 h 2203886"/>
                <a:gd name="connsiteX11" fmla="*/ 2398280 w 3295451"/>
                <a:gd name="connsiteY11" fmla="*/ 1747055 h 2203886"/>
                <a:gd name="connsiteX12" fmla="*/ 1653513 w 3295451"/>
                <a:gd name="connsiteY12" fmla="*/ 1639565 h 2203886"/>
                <a:gd name="connsiteX13" fmla="*/ 1487402 w 3295451"/>
                <a:gd name="connsiteY13" fmla="*/ 1738271 h 2203886"/>
                <a:gd name="connsiteX14" fmla="*/ 1438309 w 3295451"/>
                <a:gd name="connsiteY14" fmla="*/ 1758924 h 2203886"/>
                <a:gd name="connsiteX15" fmla="*/ 613955 w 3295451"/>
                <a:gd name="connsiteY15" fmla="*/ 1588300 h 2203886"/>
                <a:gd name="connsiteX16" fmla="*/ 469861 w 3295451"/>
                <a:gd name="connsiteY16" fmla="*/ 1383143 h 2203886"/>
                <a:gd name="connsiteX17" fmla="*/ 466242 w 3295451"/>
                <a:gd name="connsiteY17" fmla="*/ 868085 h 2203886"/>
                <a:gd name="connsiteX18" fmla="*/ 864378 w 3295451"/>
                <a:gd name="connsiteY18" fmla="*/ 459580 h 2203886"/>
                <a:gd name="connsiteX19" fmla="*/ 1651201 w 3295451"/>
                <a:gd name="connsiteY19" fmla="*/ 563852 h 2203886"/>
                <a:gd name="connsiteX20" fmla="*/ 1824482 w 3295451"/>
                <a:gd name="connsiteY20" fmla="*/ 447678 h 2203886"/>
                <a:gd name="connsiteX21" fmla="*/ 1849113 w 3295451"/>
                <a:gd name="connsiteY21" fmla="*/ 437351 h 2203886"/>
                <a:gd name="connsiteX22" fmla="*/ 2635030 w 3295451"/>
                <a:gd name="connsiteY22" fmla="*/ 585478 h 2203886"/>
                <a:gd name="connsiteX23" fmla="*/ 2791255 w 3295451"/>
                <a:gd name="connsiteY23" fmla="*/ 785439 h 2203886"/>
                <a:gd name="connsiteX24" fmla="*/ 2825637 w 3295451"/>
                <a:gd name="connsiteY24" fmla="*/ 867549 h 2203886"/>
                <a:gd name="connsiteX25" fmla="*/ 2601352 w 3295451"/>
                <a:gd name="connsiteY25" fmla="*/ 1632859 h 2203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295451" h="2203886">
                  <a:moveTo>
                    <a:pt x="3225918" y="728609"/>
                  </a:moveTo>
                  <a:cubicBezTo>
                    <a:pt x="3048045" y="304346"/>
                    <a:pt x="2582866" y="61826"/>
                    <a:pt x="1830380" y="1051"/>
                  </a:cubicBezTo>
                  <a:cubicBezTo>
                    <a:pt x="1385609" y="-8672"/>
                    <a:pt x="1014113" y="49052"/>
                    <a:pt x="715894" y="174223"/>
                  </a:cubicBezTo>
                  <a:cubicBezTo>
                    <a:pt x="242639" y="372888"/>
                    <a:pt x="4045" y="701574"/>
                    <a:pt x="113" y="1160282"/>
                  </a:cubicBezTo>
                  <a:cubicBezTo>
                    <a:pt x="-1763" y="1247946"/>
                    <a:pt x="19683" y="1345178"/>
                    <a:pt x="64453" y="1451976"/>
                  </a:cubicBezTo>
                  <a:cubicBezTo>
                    <a:pt x="276685" y="1958382"/>
                    <a:pt x="833750" y="2208993"/>
                    <a:pt x="1735647" y="2203808"/>
                  </a:cubicBezTo>
                  <a:cubicBezTo>
                    <a:pt x="2052185" y="2183691"/>
                    <a:pt x="2297928" y="2136874"/>
                    <a:pt x="2472874" y="2063359"/>
                  </a:cubicBezTo>
                  <a:lnTo>
                    <a:pt x="2628797" y="1997912"/>
                  </a:lnTo>
                  <a:cubicBezTo>
                    <a:pt x="3069369" y="1813016"/>
                    <a:pt x="3291587" y="1491226"/>
                    <a:pt x="3295452" y="1032540"/>
                  </a:cubicBezTo>
                  <a:cubicBezTo>
                    <a:pt x="3286985" y="920221"/>
                    <a:pt x="3263807" y="818911"/>
                    <a:pt x="3225918" y="728609"/>
                  </a:cubicBezTo>
                  <a:close/>
                  <a:moveTo>
                    <a:pt x="2601352" y="1632859"/>
                  </a:moveTo>
                  <a:cubicBezTo>
                    <a:pt x="2528903" y="1682592"/>
                    <a:pt x="2461212" y="1720658"/>
                    <a:pt x="2398280" y="1747055"/>
                  </a:cubicBezTo>
                  <a:cubicBezTo>
                    <a:pt x="2176687" y="1840062"/>
                    <a:pt x="1928432" y="1804232"/>
                    <a:pt x="1653513" y="1639565"/>
                  </a:cubicBezTo>
                  <a:cubicBezTo>
                    <a:pt x="1586492" y="1687018"/>
                    <a:pt x="1531122" y="1719920"/>
                    <a:pt x="1487402" y="1738271"/>
                  </a:cubicBezTo>
                  <a:lnTo>
                    <a:pt x="1438309" y="1758924"/>
                  </a:lnTo>
                  <a:cubicBezTo>
                    <a:pt x="1156577" y="1877167"/>
                    <a:pt x="881792" y="1820292"/>
                    <a:pt x="613955" y="1588300"/>
                  </a:cubicBezTo>
                  <a:cubicBezTo>
                    <a:pt x="559172" y="1524920"/>
                    <a:pt x="510898" y="1456188"/>
                    <a:pt x="469861" y="1383143"/>
                  </a:cubicBezTo>
                  <a:cubicBezTo>
                    <a:pt x="402170" y="1221716"/>
                    <a:pt x="400964" y="1050031"/>
                    <a:pt x="466242" y="868085"/>
                  </a:cubicBezTo>
                  <a:cubicBezTo>
                    <a:pt x="542914" y="674964"/>
                    <a:pt x="675626" y="538796"/>
                    <a:pt x="864378" y="459580"/>
                  </a:cubicBezTo>
                  <a:cubicBezTo>
                    <a:pt x="1110590" y="356247"/>
                    <a:pt x="1372864" y="391004"/>
                    <a:pt x="1651201" y="563852"/>
                  </a:cubicBezTo>
                  <a:cubicBezTo>
                    <a:pt x="1690140" y="518545"/>
                    <a:pt x="1747900" y="479820"/>
                    <a:pt x="1824482" y="447678"/>
                  </a:cubicBezTo>
                  <a:lnTo>
                    <a:pt x="1849113" y="437351"/>
                  </a:lnTo>
                  <a:cubicBezTo>
                    <a:pt x="2114470" y="325971"/>
                    <a:pt x="2376442" y="375347"/>
                    <a:pt x="2635030" y="585478"/>
                  </a:cubicBezTo>
                  <a:cubicBezTo>
                    <a:pt x="2709378" y="647661"/>
                    <a:pt x="2761454" y="714315"/>
                    <a:pt x="2791255" y="785439"/>
                  </a:cubicBezTo>
                  <a:lnTo>
                    <a:pt x="2825637" y="867549"/>
                  </a:lnTo>
                  <a:cubicBezTo>
                    <a:pt x="2931306" y="1119411"/>
                    <a:pt x="2856545" y="1374515"/>
                    <a:pt x="2601352" y="1632859"/>
                  </a:cubicBezTo>
                  <a:close/>
                </a:path>
              </a:pathLst>
            </a:custGeom>
            <a:grpFill/>
            <a:ln w="3349" cap="flat">
              <a:noFill/>
              <a:prstDash val="solid"/>
              <a:miter/>
            </a:ln>
          </p:spPr>
          <p:txBody>
            <a:bodyPr rtlCol="0" anchor="ctr"/>
            <a:lstStyle/>
            <a:p>
              <a:endParaRPr lang="en-GB"/>
            </a:p>
          </p:txBody>
        </p:sp>
        <p:sp>
          <p:nvSpPr>
            <p:cNvPr id="13" name="Freeform 12">
              <a:extLst>
                <a:ext uri="{FF2B5EF4-FFF2-40B4-BE49-F238E27FC236}">
                  <a16:creationId xmlns:a16="http://schemas.microsoft.com/office/drawing/2014/main" id="{186832DC-E6A1-D728-85CE-587730B378F4}"/>
                </a:ext>
              </a:extLst>
            </p:cNvPr>
            <p:cNvSpPr/>
            <p:nvPr/>
          </p:nvSpPr>
          <p:spPr>
            <a:xfrm>
              <a:off x="2546431" y="2424443"/>
              <a:ext cx="659146" cy="162522"/>
            </a:xfrm>
            <a:custGeom>
              <a:avLst/>
              <a:gdLst>
                <a:gd name="connsiteX0" fmla="*/ 652787 w 659146"/>
                <a:gd name="connsiteY0" fmla="*/ 138035 h 162522"/>
                <a:gd name="connsiteX1" fmla="*/ 653155 w 659146"/>
                <a:gd name="connsiteY1" fmla="*/ 12338 h 162522"/>
                <a:gd name="connsiteX2" fmla="*/ 647995 w 659146"/>
                <a:gd name="connsiteY2" fmla="*/ 0 h 162522"/>
                <a:gd name="connsiteX3" fmla="*/ 408 w 659146"/>
                <a:gd name="connsiteY3" fmla="*/ 20754 h 162522"/>
                <a:gd name="connsiteX4" fmla="*/ 30868 w 659146"/>
                <a:gd name="connsiteY4" fmla="*/ 162443 h 162522"/>
                <a:gd name="connsiteX5" fmla="*/ 652787 w 659146"/>
                <a:gd name="connsiteY5" fmla="*/ 138035 h 162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9146" h="162522">
                  <a:moveTo>
                    <a:pt x="652787" y="138035"/>
                  </a:moveTo>
                  <a:cubicBezTo>
                    <a:pt x="661142" y="73438"/>
                    <a:pt x="661265" y="31539"/>
                    <a:pt x="653155" y="12338"/>
                  </a:cubicBezTo>
                  <a:lnTo>
                    <a:pt x="647995" y="0"/>
                  </a:lnTo>
                  <a:cubicBezTo>
                    <a:pt x="454618" y="29728"/>
                    <a:pt x="238755" y="36646"/>
                    <a:pt x="408" y="20754"/>
                  </a:cubicBezTo>
                  <a:cubicBezTo>
                    <a:pt x="-2229" y="60496"/>
                    <a:pt x="7925" y="107725"/>
                    <a:pt x="30868" y="162443"/>
                  </a:cubicBezTo>
                  <a:cubicBezTo>
                    <a:pt x="404509" y="163427"/>
                    <a:pt x="611815" y="155291"/>
                    <a:pt x="652787" y="138035"/>
                  </a:cubicBezTo>
                  <a:close/>
                </a:path>
              </a:pathLst>
            </a:custGeom>
            <a:grpFill/>
            <a:ln w="3349"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62C1D969-3D50-389B-5CD9-064F7B1908CB}"/>
                </a:ext>
              </a:extLst>
            </p:cNvPr>
            <p:cNvSpPr/>
            <p:nvPr/>
          </p:nvSpPr>
          <p:spPr>
            <a:xfrm>
              <a:off x="2669956" y="7078599"/>
              <a:ext cx="639477" cy="2485580"/>
            </a:xfrm>
            <a:custGeom>
              <a:avLst/>
              <a:gdLst>
                <a:gd name="connsiteX0" fmla="*/ 639478 w 639477"/>
                <a:gd name="connsiteY0" fmla="*/ 2341763 h 2485580"/>
                <a:gd name="connsiteX1" fmla="*/ 593837 w 639477"/>
                <a:gd name="connsiteY1" fmla="*/ 0 h 2485580"/>
                <a:gd name="connsiteX2" fmla="*/ 12298 w 639477"/>
                <a:gd name="connsiteY2" fmla="*/ 17167 h 2485580"/>
                <a:gd name="connsiteX3" fmla="*/ 0 w 639477"/>
                <a:gd name="connsiteY3" fmla="*/ 22329 h 2485580"/>
                <a:gd name="connsiteX4" fmla="*/ 52812 w 639477"/>
                <a:gd name="connsiteY4" fmla="*/ 2346625 h 2485580"/>
                <a:gd name="connsiteX5" fmla="*/ 94901 w 639477"/>
                <a:gd name="connsiteY5" fmla="*/ 2343272 h 2485580"/>
                <a:gd name="connsiteX6" fmla="*/ 100062 w 639477"/>
                <a:gd name="connsiteY6" fmla="*/ 2355577 h 2485580"/>
                <a:gd name="connsiteX7" fmla="*/ 87764 w 639477"/>
                <a:gd name="connsiteY7" fmla="*/ 2360740 h 2485580"/>
                <a:gd name="connsiteX8" fmla="*/ 45675 w 639477"/>
                <a:gd name="connsiteY8" fmla="*/ 2364093 h 2485580"/>
                <a:gd name="connsiteX9" fmla="*/ 43664 w 639477"/>
                <a:gd name="connsiteY9" fmla="*/ 2393899 h 2485580"/>
                <a:gd name="connsiteX10" fmla="*/ 574367 w 639477"/>
                <a:gd name="connsiteY10" fmla="*/ 2451199 h 2485580"/>
                <a:gd name="connsiteX11" fmla="*/ 635792 w 639477"/>
                <a:gd name="connsiteY11" fmla="*/ 2367379 h 2485580"/>
                <a:gd name="connsiteX12" fmla="*/ 627179 w 639477"/>
                <a:gd name="connsiteY12" fmla="*/ 2346826 h 2485580"/>
                <a:gd name="connsiteX13" fmla="*/ 257125 w 639477"/>
                <a:gd name="connsiteY13" fmla="*/ 2362216 h 2485580"/>
                <a:gd name="connsiteX14" fmla="*/ 251964 w 639477"/>
                <a:gd name="connsiteY14" fmla="*/ 2349877 h 2485580"/>
                <a:gd name="connsiteX15" fmla="*/ 264263 w 639477"/>
                <a:gd name="connsiteY15" fmla="*/ 2344714 h 2485580"/>
                <a:gd name="connsiteX16" fmla="*/ 159610 w 639477"/>
                <a:gd name="connsiteY16" fmla="*/ 2359701 h 2485580"/>
                <a:gd name="connsiteX17" fmla="*/ 117521 w 639477"/>
                <a:gd name="connsiteY17" fmla="*/ 2362886 h 2485580"/>
                <a:gd name="connsiteX18" fmla="*/ 112360 w 639477"/>
                <a:gd name="connsiteY18" fmla="*/ 2350581 h 2485580"/>
                <a:gd name="connsiteX19" fmla="*/ 124692 w 639477"/>
                <a:gd name="connsiteY19" fmla="*/ 2345418 h 2485580"/>
                <a:gd name="connsiteX20" fmla="*/ 162659 w 639477"/>
                <a:gd name="connsiteY20" fmla="*/ 2343943 h 2485580"/>
                <a:gd name="connsiteX21" fmla="*/ 167820 w 639477"/>
                <a:gd name="connsiteY21" fmla="*/ 2356247 h 2485580"/>
                <a:gd name="connsiteX22" fmla="*/ 227401 w 639477"/>
                <a:gd name="connsiteY22" fmla="*/ 2360237 h 2485580"/>
                <a:gd name="connsiteX23" fmla="*/ 185279 w 639477"/>
                <a:gd name="connsiteY23" fmla="*/ 2363422 h 2485580"/>
                <a:gd name="connsiteX24" fmla="*/ 180118 w 639477"/>
                <a:gd name="connsiteY24" fmla="*/ 2351084 h 2485580"/>
                <a:gd name="connsiteX25" fmla="*/ 192450 w 639477"/>
                <a:gd name="connsiteY25" fmla="*/ 2345921 h 2485580"/>
                <a:gd name="connsiteX26" fmla="*/ 234539 w 639477"/>
                <a:gd name="connsiteY26" fmla="*/ 2342568 h 2485580"/>
                <a:gd name="connsiteX27" fmla="*/ 239699 w 639477"/>
                <a:gd name="connsiteY27" fmla="*/ 2354873 h 2485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39477" h="2485580">
                  <a:moveTo>
                    <a:pt x="639478" y="2341763"/>
                  </a:moveTo>
                  <a:lnTo>
                    <a:pt x="593837" y="0"/>
                  </a:lnTo>
                  <a:cubicBezTo>
                    <a:pt x="219861" y="5700"/>
                    <a:pt x="26015" y="11422"/>
                    <a:pt x="12298" y="17167"/>
                  </a:cubicBezTo>
                  <a:lnTo>
                    <a:pt x="0" y="22329"/>
                  </a:lnTo>
                  <a:cubicBezTo>
                    <a:pt x="30628" y="1560863"/>
                    <a:pt x="48233" y="2335628"/>
                    <a:pt x="52812" y="2346625"/>
                  </a:cubicBezTo>
                  <a:cubicBezTo>
                    <a:pt x="72650" y="2347921"/>
                    <a:pt x="86680" y="2346804"/>
                    <a:pt x="94901" y="2343272"/>
                  </a:cubicBezTo>
                  <a:lnTo>
                    <a:pt x="100062" y="2355577"/>
                  </a:lnTo>
                  <a:lnTo>
                    <a:pt x="87764" y="2360740"/>
                  </a:lnTo>
                  <a:cubicBezTo>
                    <a:pt x="67892" y="2359399"/>
                    <a:pt x="53885" y="2360506"/>
                    <a:pt x="45675" y="2364093"/>
                  </a:cubicBezTo>
                  <a:lnTo>
                    <a:pt x="43664" y="2393899"/>
                  </a:lnTo>
                  <a:cubicBezTo>
                    <a:pt x="84993" y="2492449"/>
                    <a:pt x="261894" y="2511549"/>
                    <a:pt x="574367" y="2451199"/>
                  </a:cubicBezTo>
                  <a:cubicBezTo>
                    <a:pt x="624499" y="2417224"/>
                    <a:pt x="644973" y="2389283"/>
                    <a:pt x="635792" y="2367379"/>
                  </a:cubicBezTo>
                  <a:lnTo>
                    <a:pt x="627179" y="2346826"/>
                  </a:lnTo>
                  <a:lnTo>
                    <a:pt x="257125" y="2362216"/>
                  </a:lnTo>
                  <a:lnTo>
                    <a:pt x="251964" y="2349877"/>
                  </a:lnTo>
                  <a:lnTo>
                    <a:pt x="264263" y="2344714"/>
                  </a:lnTo>
                  <a:close/>
                  <a:moveTo>
                    <a:pt x="159610" y="2359701"/>
                  </a:moveTo>
                  <a:cubicBezTo>
                    <a:pt x="139772" y="2358382"/>
                    <a:pt x="125742" y="2359444"/>
                    <a:pt x="117521" y="2362886"/>
                  </a:cubicBezTo>
                  <a:lnTo>
                    <a:pt x="112360" y="2350581"/>
                  </a:lnTo>
                  <a:lnTo>
                    <a:pt x="124692" y="2345418"/>
                  </a:lnTo>
                  <a:cubicBezTo>
                    <a:pt x="141827" y="2347877"/>
                    <a:pt x="154483" y="2347385"/>
                    <a:pt x="162659" y="2343943"/>
                  </a:cubicBezTo>
                  <a:lnTo>
                    <a:pt x="167820" y="2356247"/>
                  </a:lnTo>
                  <a:close/>
                  <a:moveTo>
                    <a:pt x="227401" y="2360237"/>
                  </a:moveTo>
                  <a:cubicBezTo>
                    <a:pt x="207529" y="2358930"/>
                    <a:pt x="193522" y="2359969"/>
                    <a:pt x="185279" y="2363422"/>
                  </a:cubicBezTo>
                  <a:lnTo>
                    <a:pt x="180118" y="2351084"/>
                  </a:lnTo>
                  <a:lnTo>
                    <a:pt x="192450" y="2345921"/>
                  </a:lnTo>
                  <a:cubicBezTo>
                    <a:pt x="212310" y="2347262"/>
                    <a:pt x="226340" y="2346144"/>
                    <a:pt x="234539" y="2342568"/>
                  </a:cubicBezTo>
                  <a:lnTo>
                    <a:pt x="239699" y="2354873"/>
                  </a:lnTo>
                  <a:close/>
                </a:path>
              </a:pathLst>
            </a:custGeom>
            <a:grpFill/>
            <a:ln w="3349" cap="flat">
              <a:noFill/>
              <a:prstDash val="solid"/>
              <a:miter/>
            </a:ln>
          </p:spPr>
          <p:txBody>
            <a:bodyPr rtlCol="0" anchor="ctr"/>
            <a:lstStyle/>
            <a:p>
              <a:endParaRPr lang="en-GB"/>
            </a:p>
          </p:txBody>
        </p:sp>
        <p:sp>
          <p:nvSpPr>
            <p:cNvPr id="15" name="Freeform 14">
              <a:extLst>
                <a:ext uri="{FF2B5EF4-FFF2-40B4-BE49-F238E27FC236}">
                  <a16:creationId xmlns:a16="http://schemas.microsoft.com/office/drawing/2014/main" id="{C18C22D6-E151-73BB-95B0-E142E0CCCD0D}"/>
                </a:ext>
              </a:extLst>
            </p:cNvPr>
            <p:cNvSpPr/>
            <p:nvPr/>
          </p:nvSpPr>
          <p:spPr>
            <a:xfrm>
              <a:off x="2561114" y="2600632"/>
              <a:ext cx="812932" cy="4471339"/>
            </a:xfrm>
            <a:custGeom>
              <a:avLst/>
              <a:gdLst>
                <a:gd name="connsiteX0" fmla="*/ 792218 w 812932"/>
                <a:gd name="connsiteY0" fmla="*/ 4300369 h 4471339"/>
                <a:gd name="connsiteX1" fmla="*/ 745873 w 812932"/>
                <a:gd name="connsiteY1" fmla="*/ 4247394 h 4471339"/>
                <a:gd name="connsiteX2" fmla="*/ 679824 w 812932"/>
                <a:gd name="connsiteY2" fmla="*/ 2961864 h 4471339"/>
                <a:gd name="connsiteX3" fmla="*/ 709615 w 812932"/>
                <a:gd name="connsiteY3" fmla="*/ 2963842 h 4471339"/>
                <a:gd name="connsiteX4" fmla="*/ 735820 w 812932"/>
                <a:gd name="connsiteY4" fmla="*/ 2899770 h 4471339"/>
                <a:gd name="connsiteX5" fmla="*/ 692524 w 812932"/>
                <a:gd name="connsiteY5" fmla="*/ 2831004 h 4471339"/>
                <a:gd name="connsiteX6" fmla="*/ 581706 w 812932"/>
                <a:gd name="connsiteY6" fmla="*/ 0 h 4471339"/>
                <a:gd name="connsiteX7" fmla="*/ 569407 w 812932"/>
                <a:gd name="connsiteY7" fmla="*/ 5163 h 4471339"/>
                <a:gd name="connsiteX8" fmla="*/ 43999 w 812932"/>
                <a:gd name="connsiteY8" fmla="*/ 17904 h 4471339"/>
                <a:gd name="connsiteX9" fmla="*/ 49160 w 812932"/>
                <a:gd name="connsiteY9" fmla="*/ 30242 h 4471339"/>
                <a:gd name="connsiteX10" fmla="*/ 50098 w 812932"/>
                <a:gd name="connsiteY10" fmla="*/ 2863895 h 4471339"/>
                <a:gd name="connsiteX11" fmla="*/ 20441 w 812932"/>
                <a:gd name="connsiteY11" fmla="*/ 2919820 h 4471339"/>
                <a:gd name="connsiteX12" fmla="*/ 39375 w 812932"/>
                <a:gd name="connsiteY12" fmla="*/ 2964982 h 4471339"/>
                <a:gd name="connsiteX13" fmla="*/ 79587 w 812932"/>
                <a:gd name="connsiteY13" fmla="*/ 2991603 h 4471339"/>
                <a:gd name="connsiteX14" fmla="*/ 51103 w 812932"/>
                <a:gd name="connsiteY14" fmla="*/ 4258962 h 4471339"/>
                <a:gd name="connsiteX15" fmla="*/ 0 w 812932"/>
                <a:gd name="connsiteY15" fmla="*/ 4367324 h 4471339"/>
                <a:gd name="connsiteX16" fmla="*/ 18933 w 812932"/>
                <a:gd name="connsiteY16" fmla="*/ 4412486 h 4471339"/>
                <a:gd name="connsiteX17" fmla="*/ 287418 w 812932"/>
                <a:gd name="connsiteY17" fmla="*/ 4454296 h 4471339"/>
                <a:gd name="connsiteX18" fmla="*/ 747816 w 812932"/>
                <a:gd name="connsiteY18" fmla="*/ 4459023 h 4471339"/>
                <a:gd name="connsiteX19" fmla="*/ 802606 w 812932"/>
                <a:gd name="connsiteY19" fmla="*/ 4324911 h 4471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12932" h="4471339">
                  <a:moveTo>
                    <a:pt x="792218" y="4300369"/>
                  </a:moveTo>
                  <a:cubicBezTo>
                    <a:pt x="774993" y="4259297"/>
                    <a:pt x="759612" y="4241628"/>
                    <a:pt x="745873" y="4247394"/>
                  </a:cubicBezTo>
                  <a:cubicBezTo>
                    <a:pt x="727688" y="3781892"/>
                    <a:pt x="705672" y="3353382"/>
                    <a:pt x="679824" y="2961864"/>
                  </a:cubicBezTo>
                  <a:lnTo>
                    <a:pt x="709615" y="2963842"/>
                  </a:lnTo>
                  <a:cubicBezTo>
                    <a:pt x="720561" y="2959238"/>
                    <a:pt x="729296" y="2937880"/>
                    <a:pt x="735820" y="2899770"/>
                  </a:cubicBezTo>
                  <a:cubicBezTo>
                    <a:pt x="709280" y="2859536"/>
                    <a:pt x="694848" y="2836614"/>
                    <a:pt x="692524" y="2831004"/>
                  </a:cubicBezTo>
                  <a:lnTo>
                    <a:pt x="581706" y="0"/>
                  </a:lnTo>
                  <a:lnTo>
                    <a:pt x="569407" y="5163"/>
                  </a:lnTo>
                  <a:lnTo>
                    <a:pt x="43999" y="17904"/>
                  </a:lnTo>
                  <a:lnTo>
                    <a:pt x="49160" y="30242"/>
                  </a:lnTo>
                  <a:cubicBezTo>
                    <a:pt x="59525" y="1873478"/>
                    <a:pt x="59838" y="2818029"/>
                    <a:pt x="50098" y="2863895"/>
                  </a:cubicBezTo>
                  <a:cubicBezTo>
                    <a:pt x="24630" y="2887499"/>
                    <a:pt x="14745" y="2906140"/>
                    <a:pt x="20441" y="2919820"/>
                  </a:cubicBezTo>
                  <a:lnTo>
                    <a:pt x="39375" y="2964982"/>
                  </a:lnTo>
                  <a:lnTo>
                    <a:pt x="79587" y="2991603"/>
                  </a:lnTo>
                  <a:cubicBezTo>
                    <a:pt x="70830" y="3822516"/>
                    <a:pt x="61335" y="4244969"/>
                    <a:pt x="51103" y="4258962"/>
                  </a:cubicBezTo>
                  <a:cubicBezTo>
                    <a:pt x="21346" y="4287594"/>
                    <a:pt x="4312" y="4323716"/>
                    <a:pt x="0" y="4367324"/>
                  </a:cubicBezTo>
                  <a:lnTo>
                    <a:pt x="18933" y="4412486"/>
                  </a:lnTo>
                  <a:cubicBezTo>
                    <a:pt x="44200" y="4472837"/>
                    <a:pt x="133695" y="4486773"/>
                    <a:pt x="287418" y="4454296"/>
                  </a:cubicBezTo>
                  <a:cubicBezTo>
                    <a:pt x="312350" y="4459995"/>
                    <a:pt x="465816" y="4461572"/>
                    <a:pt x="747816" y="4459023"/>
                  </a:cubicBezTo>
                  <a:cubicBezTo>
                    <a:pt x="808515" y="4427149"/>
                    <a:pt x="826778" y="4382445"/>
                    <a:pt x="802606" y="4324911"/>
                  </a:cubicBezTo>
                  <a:close/>
                </a:path>
              </a:pathLst>
            </a:custGeom>
            <a:grpFill/>
            <a:ln w="3349" cap="flat">
              <a:noFill/>
              <a:prstDash val="solid"/>
              <a:miter/>
            </a:ln>
          </p:spPr>
          <p:txBody>
            <a:bodyPr rtlCol="0" anchor="ctr"/>
            <a:lstStyle/>
            <a:p>
              <a:endParaRPr lang="en-GB"/>
            </a:p>
          </p:txBody>
        </p:sp>
      </p:grpSp>
      <p:pic>
        <p:nvPicPr>
          <p:cNvPr id="3" name="Picture 2">
            <a:extLst>
              <a:ext uri="{FF2B5EF4-FFF2-40B4-BE49-F238E27FC236}">
                <a16:creationId xmlns:a16="http://schemas.microsoft.com/office/drawing/2014/main" id="{40681F83-9FF4-464A-E3EE-1C005F9CC4A0}"/>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9438" t="-10658" r="-1236" b="60560"/>
          <a:stretch/>
        </p:blipFill>
        <p:spPr>
          <a:xfrm>
            <a:off x="9006229" y="1739353"/>
            <a:ext cx="3580276" cy="2659133"/>
          </a:xfrm>
          <a:prstGeom prst="rect">
            <a:avLst/>
          </a:prstGeom>
        </p:spPr>
      </p:pic>
      <p:sp>
        <p:nvSpPr>
          <p:cNvPr id="5" name="Slide Number Placeholder 5">
            <a:extLst>
              <a:ext uri="{FF2B5EF4-FFF2-40B4-BE49-F238E27FC236}">
                <a16:creationId xmlns:a16="http://schemas.microsoft.com/office/drawing/2014/main" id="{D736A580-8BCC-7DF5-BBA1-E6F3D89B951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46</a:t>
            </a:fld>
            <a:endParaRPr lang="fr-CA" sz="1200" dirty="0"/>
          </a:p>
        </p:txBody>
      </p:sp>
    </p:spTree>
    <p:extLst>
      <p:ext uri="{BB962C8B-B14F-4D97-AF65-F5344CB8AC3E}">
        <p14:creationId xmlns:p14="http://schemas.microsoft.com/office/powerpoint/2010/main" val="23259233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667212EA-BCE4-7CFA-5E06-8AC411745F68}"/>
              </a:ext>
            </a:extLst>
          </p:cNvPr>
          <p:cNvPicPr>
            <a:picLocks noGrp="1" noChangeAspect="1"/>
          </p:cNvPicPr>
          <p:nvPr>
            <p:ph type="pic" sz="quarter" idx="73"/>
          </p:nvPr>
        </p:nvPicPr>
        <p:blipFill>
          <a:blip r:embed="rId2"/>
          <a:srcRect l="2081" r="2081"/>
          <a:stretch/>
        </p:blipFill>
        <p:spPr>
          <a:xfrm>
            <a:off x="-1" y="-1"/>
            <a:ext cx="5694219" cy="3342069"/>
          </a:xfrm>
        </p:spPr>
      </p:pic>
      <p:sp>
        <p:nvSpPr>
          <p:cNvPr id="3" name="Text Placeholder 2">
            <a:extLst>
              <a:ext uri="{FF2B5EF4-FFF2-40B4-BE49-F238E27FC236}">
                <a16:creationId xmlns:a16="http://schemas.microsoft.com/office/drawing/2014/main" id="{2CA043CB-173E-B788-8F46-7CFFF5BECC68}"/>
              </a:ext>
            </a:extLst>
          </p:cNvPr>
          <p:cNvSpPr>
            <a:spLocks noGrp="1"/>
          </p:cNvSpPr>
          <p:nvPr>
            <p:ph type="body" sz="quarter" idx="42"/>
          </p:nvPr>
        </p:nvSpPr>
        <p:spPr/>
        <p:txBody>
          <a:bodyPr/>
          <a:lstStyle/>
          <a:p>
            <a:r>
              <a:rPr lang="en-GB" dirty="0"/>
              <a:t>ITALY</a:t>
            </a:r>
          </a:p>
        </p:txBody>
      </p:sp>
      <p:pic>
        <p:nvPicPr>
          <p:cNvPr id="14" name="Picture Placeholder 13">
            <a:extLst>
              <a:ext uri="{FF2B5EF4-FFF2-40B4-BE49-F238E27FC236}">
                <a16:creationId xmlns:a16="http://schemas.microsoft.com/office/drawing/2014/main" id="{5482526D-3A71-6F54-841E-65B812CEB9B0}"/>
              </a:ext>
            </a:extLst>
          </p:cNvPr>
          <p:cNvPicPr>
            <a:picLocks noGrp="1" noChangeAspect="1"/>
          </p:cNvPicPr>
          <p:nvPr>
            <p:ph type="pic" sz="quarter" idx="74"/>
          </p:nvPr>
        </p:nvPicPr>
        <p:blipFill>
          <a:blip r:embed="rId3"/>
          <a:srcRect t="30438" b="30438"/>
          <a:stretch>
            <a:fillRect/>
          </a:stretch>
        </p:blipFill>
        <p:spPr>
          <a:xfrm>
            <a:off x="5832763" y="-1"/>
            <a:ext cx="5694219" cy="3342069"/>
          </a:xfrm>
        </p:spPr>
      </p:pic>
      <p:pic>
        <p:nvPicPr>
          <p:cNvPr id="12" name="Picture Placeholder 11">
            <a:extLst>
              <a:ext uri="{FF2B5EF4-FFF2-40B4-BE49-F238E27FC236}">
                <a16:creationId xmlns:a16="http://schemas.microsoft.com/office/drawing/2014/main" id="{9BC4F8C2-9DB1-3117-CB37-8ECD11075E4F}"/>
              </a:ext>
            </a:extLst>
          </p:cNvPr>
          <p:cNvPicPr>
            <a:picLocks noGrp="1" noChangeAspect="1"/>
          </p:cNvPicPr>
          <p:nvPr>
            <p:ph type="pic" sz="quarter" idx="75"/>
          </p:nvPr>
        </p:nvPicPr>
        <p:blipFill>
          <a:blip r:embed="rId4"/>
          <a:srcRect t="10803" b="10803"/>
          <a:stretch/>
        </p:blipFill>
        <p:spPr>
          <a:xfrm>
            <a:off x="-1" y="3526971"/>
            <a:ext cx="5694219" cy="3342069"/>
          </a:xfrm>
        </p:spPr>
      </p:pic>
      <p:pic>
        <p:nvPicPr>
          <p:cNvPr id="16" name="Picture Placeholder 15">
            <a:extLst>
              <a:ext uri="{FF2B5EF4-FFF2-40B4-BE49-F238E27FC236}">
                <a16:creationId xmlns:a16="http://schemas.microsoft.com/office/drawing/2014/main" id="{ADBE5D15-9040-6118-0F68-FC86283C4BAE}"/>
              </a:ext>
            </a:extLst>
          </p:cNvPr>
          <p:cNvPicPr>
            <a:picLocks noGrp="1" noChangeAspect="1"/>
          </p:cNvPicPr>
          <p:nvPr>
            <p:ph type="pic" sz="quarter" idx="76"/>
          </p:nvPr>
        </p:nvPicPr>
        <p:blipFill rotWithShape="1">
          <a:blip r:embed="rId5"/>
          <a:srcRect/>
          <a:stretch>
            <a:fillRect/>
          </a:stretch>
        </p:blipFill>
        <p:spPr>
          <a:xfrm>
            <a:off x="5822561" y="3526971"/>
            <a:ext cx="5694219" cy="3331029"/>
          </a:xfrm>
        </p:spPr>
      </p:pic>
      <p:sp>
        <p:nvSpPr>
          <p:cNvPr id="7" name="Text Placeholder 6">
            <a:extLst>
              <a:ext uri="{FF2B5EF4-FFF2-40B4-BE49-F238E27FC236}">
                <a16:creationId xmlns:a16="http://schemas.microsoft.com/office/drawing/2014/main" id="{C140A5BC-E742-77D0-11E1-7886935519C1}"/>
              </a:ext>
            </a:extLst>
          </p:cNvPr>
          <p:cNvSpPr>
            <a:spLocks noGrp="1"/>
          </p:cNvSpPr>
          <p:nvPr>
            <p:ph type="body" sz="quarter" idx="65"/>
          </p:nvPr>
        </p:nvSpPr>
        <p:spPr/>
        <p:txBody>
          <a:bodyPr lIns="91440" tIns="45720" rIns="91440" bIns="45720" anchor="ctr">
            <a:noAutofit/>
          </a:bodyPr>
          <a:lstStyle/>
          <a:p>
            <a:r>
              <a:rPr lang="en-GB" dirty="0" err="1">
                <a:latin typeface="Calibri"/>
                <a:ea typeface="Calibri"/>
                <a:cs typeface="Calibri"/>
              </a:rPr>
              <a:t>Avtor</a:t>
            </a:r>
            <a:r>
              <a:rPr lang="en-GB" dirty="0">
                <a:latin typeface="Calibri"/>
                <a:ea typeface="Calibri"/>
                <a:cs typeface="Calibri"/>
              </a:rPr>
              <a:t> </a:t>
            </a:r>
            <a:r>
              <a:rPr lang="en-GB" dirty="0" err="1">
                <a:latin typeface="Calibri"/>
                <a:ea typeface="Calibri"/>
                <a:cs typeface="Calibri"/>
              </a:rPr>
              <a:t>fotografije</a:t>
            </a:r>
            <a:r>
              <a:rPr lang="en-GB" dirty="0">
                <a:latin typeface="Calibri"/>
                <a:ea typeface="Calibri"/>
                <a:cs typeface="Calibri"/>
              </a:rPr>
              <a:t>: Visit Monti </a:t>
            </a:r>
            <a:r>
              <a:rPr lang="en-GB" dirty="0" err="1">
                <a:latin typeface="Calibri"/>
                <a:ea typeface="Calibri"/>
                <a:cs typeface="Calibri"/>
              </a:rPr>
              <a:t>Dauni</a:t>
            </a:r>
            <a:r>
              <a:rPr lang="en-GB" dirty="0">
                <a:latin typeface="Calibri"/>
                <a:ea typeface="Calibri"/>
                <a:cs typeface="Calibri"/>
              </a:rPr>
              <a:t>, </a:t>
            </a:r>
            <a:r>
              <a:rPr lang="en-GB" dirty="0" err="1">
                <a:latin typeface="Calibri"/>
                <a:ea typeface="Calibri"/>
                <a:cs typeface="Calibri"/>
              </a:rPr>
              <a:t>Meridaunia</a:t>
            </a:r>
            <a:endParaRPr lang="en-GB" dirty="0">
              <a:latin typeface="Calibri"/>
              <a:ea typeface="Calibri"/>
              <a:cs typeface="Calibri"/>
            </a:endParaRPr>
          </a:p>
        </p:txBody>
      </p:sp>
      <p:pic>
        <p:nvPicPr>
          <p:cNvPr id="8" name="Picture 7">
            <a:extLst>
              <a:ext uri="{FF2B5EF4-FFF2-40B4-BE49-F238E27FC236}">
                <a16:creationId xmlns:a16="http://schemas.microsoft.com/office/drawing/2014/main" id="{5BA5478C-16D0-0DBA-E31C-95B22D5BFE7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526982" y="2943054"/>
            <a:ext cx="665023" cy="399014"/>
          </a:xfrm>
          <a:prstGeom prst="rect">
            <a:avLst/>
          </a:prstGeom>
        </p:spPr>
      </p:pic>
      <p:sp>
        <p:nvSpPr>
          <p:cNvPr id="2" name="Slide Number Placeholder 5">
            <a:extLst>
              <a:ext uri="{FF2B5EF4-FFF2-40B4-BE49-F238E27FC236}">
                <a16:creationId xmlns:a16="http://schemas.microsoft.com/office/drawing/2014/main" id="{B70448BD-1FAA-1DAF-0C52-30050F637E2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47</a:t>
            </a:fld>
            <a:endParaRPr lang="fr-CA" sz="1200" dirty="0"/>
          </a:p>
        </p:txBody>
      </p:sp>
    </p:spTree>
    <p:extLst>
      <p:ext uri="{BB962C8B-B14F-4D97-AF65-F5344CB8AC3E}">
        <p14:creationId xmlns:p14="http://schemas.microsoft.com/office/powerpoint/2010/main" val="20997196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574081" y="3008229"/>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err="1">
                <a:solidFill>
                  <a:srgbClr val="459597"/>
                </a:solidFill>
              </a:rPr>
              <a:t>Zaključili</a:t>
            </a:r>
            <a:r>
              <a:rPr lang="en-US" sz="3200" b="1" dirty="0">
                <a:solidFill>
                  <a:srgbClr val="459597"/>
                </a:solidFill>
              </a:rPr>
              <a:t> </a:t>
            </a:r>
            <a:r>
              <a:rPr lang="en-US" sz="3200" b="1" dirty="0" err="1">
                <a:solidFill>
                  <a:srgbClr val="459597"/>
                </a:solidFill>
              </a:rPr>
              <a:t>ste</a:t>
            </a:r>
            <a:r>
              <a:rPr lang="en-US" sz="3200" b="1" dirty="0">
                <a:solidFill>
                  <a:srgbClr val="459597"/>
                </a:solidFill>
              </a:rPr>
              <a:t> …             Modul 3 (3. del) </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4082" y="3959132"/>
            <a:ext cx="4464312" cy="1375826"/>
          </a:xfrm>
          <a:prstGeom prst="rect">
            <a:avLst/>
          </a:prstGeom>
          <a:noFill/>
        </p:spPr>
        <p:txBody>
          <a:bodyPr wrap="square" lIns="91440" tIns="45720" rIns="91440" bIns="45720" rtlCol="0" anchor="t">
            <a:spAutoFit/>
          </a:bodyPr>
          <a:lstStyle/>
          <a:p>
            <a:pPr algn="ctr">
              <a:lnSpc>
                <a:spcPts val="2520"/>
              </a:lnSpc>
            </a:pPr>
            <a:r>
              <a:rPr lang="en-US" sz="2400" b="1" dirty="0" err="1">
                <a:solidFill>
                  <a:srgbClr val="459597"/>
                </a:solidFill>
              </a:rPr>
              <a:t>Poglavje</a:t>
            </a:r>
            <a:r>
              <a:rPr lang="en-US" sz="2400" b="1" dirty="0">
                <a:solidFill>
                  <a:srgbClr val="459597"/>
                </a:solidFill>
              </a:rPr>
              <a:t> 3: </a:t>
            </a:r>
            <a:r>
              <a:rPr lang="en-US" sz="2400" dirty="0" err="1">
                <a:solidFill>
                  <a:srgbClr val="414141"/>
                </a:solidFill>
              </a:rPr>
              <a:t>Primerno</a:t>
            </a:r>
            <a:r>
              <a:rPr lang="en-US" sz="2400" dirty="0">
                <a:solidFill>
                  <a:srgbClr val="414141"/>
                </a:solidFill>
              </a:rPr>
              <a:t> </a:t>
            </a:r>
            <a:r>
              <a:rPr lang="en-US" sz="2400" dirty="0" err="1">
                <a:solidFill>
                  <a:srgbClr val="414141"/>
                </a:solidFill>
              </a:rPr>
              <a:t>dolga</a:t>
            </a:r>
            <a:r>
              <a:rPr lang="en-US" sz="2400" dirty="0">
                <a:solidFill>
                  <a:srgbClr val="414141"/>
                </a:solidFill>
              </a:rPr>
              <a:t> </a:t>
            </a:r>
            <a:r>
              <a:rPr lang="en-US" sz="2400" dirty="0" err="1">
                <a:solidFill>
                  <a:srgbClr val="414141"/>
                </a:solidFill>
              </a:rPr>
              <a:t>bivanja</a:t>
            </a:r>
            <a:r>
              <a:rPr lang="en-US" sz="2400" dirty="0">
                <a:solidFill>
                  <a:srgbClr val="414141"/>
                </a:solidFill>
              </a:rPr>
              <a:t>, ki </a:t>
            </a:r>
            <a:r>
              <a:rPr lang="en-US" sz="2400" dirty="0" err="1">
                <a:solidFill>
                  <a:srgbClr val="414141"/>
                </a:solidFill>
              </a:rPr>
              <a:t>vplivajo</a:t>
            </a:r>
            <a:r>
              <a:rPr lang="en-US" sz="2400" dirty="0">
                <a:solidFill>
                  <a:srgbClr val="414141"/>
                </a:solidFill>
              </a:rPr>
              <a:t> na lokalno okolje</a:t>
            </a: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320238" y="1236945"/>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 4</a:t>
            </a: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320238" y="1850196"/>
            <a:ext cx="4464312" cy="1055225"/>
          </a:xfrm>
          <a:prstGeom prst="rect">
            <a:avLst/>
          </a:prstGeom>
          <a:noFill/>
        </p:spPr>
        <p:txBody>
          <a:bodyPr wrap="square" rtlCol="0">
            <a:spAutoFit/>
          </a:bodyPr>
          <a:lstStyle/>
          <a:p>
            <a:pPr algn="ctr">
              <a:lnSpc>
                <a:spcPts val="2520"/>
              </a:lnSpc>
            </a:pPr>
            <a:r>
              <a:rPr lang="en-US" sz="2400" dirty="0">
                <a:solidFill>
                  <a:srgbClr val="382B1B"/>
                </a:solidFill>
              </a:rPr>
              <a:t>Gradnja močne blagovne znamke, pripovedovanje zgodb in kako pridobiti rezervacije! </a:t>
            </a:r>
            <a:endParaRPr lang="en-IE" sz="2400" dirty="0">
              <a:solidFill>
                <a:srgbClr val="382B1B"/>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742553" y="5083393"/>
            <a:ext cx="1957186" cy="990015"/>
          </a:xfrm>
          <a:prstGeom prst="rect">
            <a:avLst/>
          </a:prstGeom>
          <a:noFill/>
        </p:spPr>
        <p:txBody>
          <a:bodyPr wrap="square" lIns="91440" tIns="45720" rIns="91440" bIns="45720" anchor="t">
            <a:spAutoFit/>
          </a:bodyPr>
          <a:lstStyle/>
          <a:p>
            <a:pPr algn="ctr">
              <a:lnSpc>
                <a:spcPts val="3540"/>
              </a:lnSpc>
            </a:pPr>
            <a:r>
              <a:rPr lang="en-US" sz="3200" b="1" dirty="0" err="1">
                <a:solidFill>
                  <a:schemeClr val="bg1"/>
                </a:solidFill>
              </a:rPr>
              <a:t>Naslednje</a:t>
            </a:r>
            <a:r>
              <a:rPr lang="en-US" sz="3200" b="1" dirty="0">
                <a:solidFill>
                  <a:schemeClr val="bg1"/>
                </a:solidFill>
              </a:rPr>
              <a:t> je ...</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Bravo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882D3-343C-A86E-4427-353C756CA156}"/>
            </a:ext>
          </a:extLst>
        </p:cNvPr>
        <p:cNvGrpSpPr/>
        <p:nvPr/>
      </p:nvGrpSpPr>
      <p:grpSpPr>
        <a:xfrm>
          <a:off x="0" y="0"/>
          <a:ext cx="0" cy="0"/>
          <a:chOff x="0" y="0"/>
          <a:chExt cx="0" cy="0"/>
        </a:xfrm>
      </p:grpSpPr>
      <p:pic>
        <p:nvPicPr>
          <p:cNvPr id="10" name="Segnaposto immagine 5" descr="Immagine che contiene aria aperta, cielo, albero, camminata&#10;&#10;Il contenuto generato dall&amp;#39;IA potrebbe non essere corretto.">
            <a:extLst>
              <a:ext uri="{FF2B5EF4-FFF2-40B4-BE49-F238E27FC236}">
                <a16:creationId xmlns:a16="http://schemas.microsoft.com/office/drawing/2014/main" id="{94CD4365-FC4D-097C-E84E-D175E28CF177}"/>
              </a:ext>
            </a:extLst>
          </p:cNvPr>
          <p:cNvPicPr>
            <a:picLocks noGrp="1" noChangeAspect="1"/>
          </p:cNvPicPr>
          <p:nvPr>
            <p:ph type="pic" sz="quarter" idx="19"/>
          </p:nvPr>
        </p:nvPicPr>
        <p:blipFill>
          <a:blip r:embed="rId2"/>
          <a:srcRect t="15271" b="15271"/>
          <a:stretch>
            <a:fillRect/>
          </a:stretch>
        </p:blipFill>
        <p:spPr/>
      </p:pic>
      <p:sp>
        <p:nvSpPr>
          <p:cNvPr id="2" name="Text Placeholder 1">
            <a:extLst>
              <a:ext uri="{FF2B5EF4-FFF2-40B4-BE49-F238E27FC236}">
                <a16:creationId xmlns:a16="http://schemas.microsoft.com/office/drawing/2014/main" id="{BA477325-FD39-810A-DCCC-E2BC43119A96}"/>
              </a:ext>
            </a:extLst>
          </p:cNvPr>
          <p:cNvSpPr>
            <a:spLocks noGrp="1"/>
          </p:cNvSpPr>
          <p:nvPr>
            <p:ph type="body" sz="quarter" idx="16"/>
          </p:nvPr>
        </p:nvSpPr>
        <p:spPr>
          <a:xfrm>
            <a:off x="733930" y="2695992"/>
            <a:ext cx="3793825" cy="3066422"/>
          </a:xfrm>
        </p:spPr>
        <p:txBody>
          <a:bodyPr lIns="91440" tIns="45720" rIns="91440" bIns="45720" anchor="t">
            <a:noAutofit/>
          </a:bodyPr>
          <a:lstStyle/>
          <a:p>
            <a:pPr>
              <a:lnSpc>
                <a:spcPts val="3900"/>
              </a:lnSpc>
            </a:pPr>
            <a:r>
              <a:rPr lang="en-GB" sz="4000" dirty="0" err="1"/>
              <a:t>Pravilno</a:t>
            </a:r>
            <a:r>
              <a:rPr lang="en-GB" sz="4000" dirty="0"/>
              <a:t> </a:t>
            </a:r>
            <a:r>
              <a:rPr lang="en-GB" sz="4000" dirty="0" err="1"/>
              <a:t>dimenzionirana</a:t>
            </a:r>
            <a:r>
              <a:rPr lang="en-GB" sz="4000" dirty="0"/>
              <a:t>   </a:t>
            </a:r>
            <a:r>
              <a:rPr lang="en-GB" sz="4000" dirty="0" err="1"/>
              <a:t>bivanja</a:t>
            </a:r>
            <a:r>
              <a:rPr lang="en-GB" sz="4000" dirty="0"/>
              <a:t>, ki </a:t>
            </a:r>
            <a:r>
              <a:rPr lang="en-GB" sz="4000" dirty="0" err="1"/>
              <a:t>vplivajo</a:t>
            </a:r>
            <a:r>
              <a:rPr lang="en-GB" sz="4000" dirty="0"/>
              <a:t> na lokalno okolje</a:t>
            </a:r>
          </a:p>
          <a:p>
            <a:pPr>
              <a:lnSpc>
                <a:spcPts val="3900"/>
              </a:lnSpc>
            </a:pPr>
            <a:r>
              <a:rPr lang="en-GB" sz="4000" dirty="0"/>
              <a:t> </a:t>
            </a:r>
          </a:p>
        </p:txBody>
      </p:sp>
      <p:sp>
        <p:nvSpPr>
          <p:cNvPr id="3" name="Text Placeholder 2">
            <a:extLst>
              <a:ext uri="{FF2B5EF4-FFF2-40B4-BE49-F238E27FC236}">
                <a16:creationId xmlns:a16="http://schemas.microsoft.com/office/drawing/2014/main" id="{A9176FE3-F725-B493-6590-4D70990DBECD}"/>
              </a:ext>
            </a:extLst>
          </p:cNvPr>
          <p:cNvSpPr>
            <a:spLocks noGrp="1"/>
          </p:cNvSpPr>
          <p:nvPr>
            <p:ph type="body" sz="quarter" idx="17"/>
          </p:nvPr>
        </p:nvSpPr>
        <p:spPr>
          <a:xfrm>
            <a:off x="733931" y="1095586"/>
            <a:ext cx="5352300" cy="875297"/>
          </a:xfrm>
        </p:spPr>
        <p:txBody>
          <a:bodyPr lIns="91440" tIns="45720" rIns="91440" bIns="45720" anchor="t">
            <a:noAutofit/>
          </a:bodyPr>
          <a:lstStyle/>
          <a:p>
            <a:r>
              <a:rPr lang="en-IE" sz="6600" b="1" dirty="0" err="1"/>
              <a:t>Razdelek</a:t>
            </a:r>
            <a:r>
              <a:rPr lang="en-IE" sz="6600" b="1" dirty="0"/>
              <a:t> 3</a:t>
            </a:r>
            <a:endParaRPr lang="en-GB" sz="6600" b="1" dirty="0"/>
          </a:p>
        </p:txBody>
      </p:sp>
      <p:sp>
        <p:nvSpPr>
          <p:cNvPr id="8" name="Text Placeholder 7">
            <a:extLst>
              <a:ext uri="{FF2B5EF4-FFF2-40B4-BE49-F238E27FC236}">
                <a16:creationId xmlns:a16="http://schemas.microsoft.com/office/drawing/2014/main" id="{D45A6D4E-2928-D5EE-BDCC-6231AE61993A}"/>
              </a:ext>
            </a:extLst>
          </p:cNvPr>
          <p:cNvSpPr>
            <a:spLocks noGrp="1"/>
          </p:cNvSpPr>
          <p:nvPr>
            <p:ph type="body" sz="quarter" idx="65"/>
          </p:nvPr>
        </p:nvSpPr>
        <p:spPr>
          <a:xfrm>
            <a:off x="8485094" y="1451578"/>
            <a:ext cx="3706906" cy="452458"/>
          </a:xfrm>
          <a:solidFill>
            <a:srgbClr val="EC7C69"/>
          </a:solidFill>
        </p:spPr>
        <p:txBody>
          <a:bodyPr/>
          <a:lstStyle/>
          <a:p>
            <a:pPr algn="ctr"/>
            <a:r>
              <a:rPr lang="en-IE" sz="1200" dirty="0">
                <a:latin typeface="Calibri"/>
                <a:ea typeface="Calibri"/>
                <a:cs typeface="Calibri"/>
              </a:rPr>
              <a:t>Avtor fotografije: </a:t>
            </a:r>
            <a:r>
              <a:rPr lang="en-IE" sz="1200" dirty="0" err="1">
                <a:latin typeface="Calibri"/>
                <a:ea typeface="Calibri"/>
                <a:cs typeface="Calibri"/>
              </a:rPr>
              <a:t>Daunia Avventura</a:t>
            </a:r>
            <a:r>
              <a:rPr lang="en-IE" sz="1200" dirty="0">
                <a:latin typeface="Calibri"/>
                <a:ea typeface="Calibri"/>
                <a:cs typeface="Calibri"/>
              </a:rPr>
              <a:t>, </a:t>
            </a:r>
            <a:r>
              <a:rPr lang="en-IE" sz="1200" dirty="0" err="1">
                <a:latin typeface="Calibri"/>
                <a:ea typeface="Calibri"/>
                <a:cs typeface="Calibri"/>
              </a:rPr>
              <a:t>Biccari</a:t>
            </a:r>
            <a:endParaRPr lang="en-IE" sz="1200" dirty="0">
              <a:latin typeface="Calibri"/>
              <a:ea typeface="Calibri"/>
              <a:cs typeface="Calibri"/>
            </a:endParaRPr>
          </a:p>
        </p:txBody>
      </p:sp>
      <p:sp>
        <p:nvSpPr>
          <p:cNvPr id="4" name="Freeform 3">
            <a:extLst>
              <a:ext uri="{FF2B5EF4-FFF2-40B4-BE49-F238E27FC236}">
                <a16:creationId xmlns:a16="http://schemas.microsoft.com/office/drawing/2014/main" id="{D4292D93-8DE7-A40F-E533-247469C88E6B}"/>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29CAADF3-C22D-8B68-7235-D1AE5B5CFDE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5</a:t>
            </a:fld>
            <a:endParaRPr lang="fr-CA" sz="1200" dirty="0"/>
          </a:p>
        </p:txBody>
      </p:sp>
      <p:pic>
        <p:nvPicPr>
          <p:cNvPr id="9" name="Picture 8">
            <a:extLst>
              <a:ext uri="{FF2B5EF4-FFF2-40B4-BE49-F238E27FC236}">
                <a16:creationId xmlns:a16="http://schemas.microsoft.com/office/drawing/2014/main" id="{AB513A41-E00C-2C4B-6CE9-79C3E97C2E47}"/>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6085417" y="3795860"/>
            <a:ext cx="3580276" cy="2659133"/>
          </a:xfrm>
          <a:prstGeom prst="rect">
            <a:avLst/>
          </a:prstGeom>
        </p:spPr>
      </p:pic>
    </p:spTree>
    <p:extLst>
      <p:ext uri="{BB962C8B-B14F-4D97-AF65-F5344CB8AC3E}">
        <p14:creationId xmlns:p14="http://schemas.microsoft.com/office/powerpoint/2010/main" val="3801510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CDF59-C2C2-0F71-9473-8D7782661600}"/>
            </a:ext>
          </a:extLst>
        </p:cNvPr>
        <p:cNvGrpSpPr/>
        <p:nvPr/>
      </p:nvGrpSpPr>
      <p:grpSpPr>
        <a:xfrm>
          <a:off x="0" y="0"/>
          <a:ext cx="0" cy="0"/>
          <a:chOff x="0" y="0"/>
          <a:chExt cx="0" cy="0"/>
        </a:xfrm>
      </p:grpSpPr>
      <p:pic>
        <p:nvPicPr>
          <p:cNvPr id="8" name="Picture Placeholder 7" descr="A tree house in the woods&#10;&#10;AI-generated content may be incorrect.">
            <a:extLst>
              <a:ext uri="{FF2B5EF4-FFF2-40B4-BE49-F238E27FC236}">
                <a16:creationId xmlns:a16="http://schemas.microsoft.com/office/drawing/2014/main" id="{7BEF4625-4277-31C6-A97B-237A76EE0DEB}"/>
              </a:ext>
            </a:extLst>
          </p:cNvPr>
          <p:cNvPicPr>
            <a:picLocks noGrp="1" noChangeAspect="1"/>
          </p:cNvPicPr>
          <p:nvPr>
            <p:ph type="pic" sz="quarter" idx="67"/>
          </p:nvPr>
        </p:nvPicPr>
        <p:blipFill>
          <a:blip r:embed="rId2"/>
          <a:srcRect t="936" b="936"/>
          <a:stretch>
            <a:fillRect/>
          </a:stretch>
        </p:blipFill>
        <p:spPr/>
      </p:pic>
      <p:sp>
        <p:nvSpPr>
          <p:cNvPr id="2" name="Text Placeholder 1">
            <a:extLst>
              <a:ext uri="{FF2B5EF4-FFF2-40B4-BE49-F238E27FC236}">
                <a16:creationId xmlns:a16="http://schemas.microsoft.com/office/drawing/2014/main" id="{60EE4489-BED2-40C4-B487-666D244E48C7}"/>
              </a:ext>
            </a:extLst>
          </p:cNvPr>
          <p:cNvSpPr>
            <a:spLocks noGrp="1"/>
          </p:cNvSpPr>
          <p:nvPr>
            <p:ph type="body" sz="quarter" idx="18"/>
          </p:nvPr>
        </p:nvSpPr>
        <p:spPr>
          <a:xfrm>
            <a:off x="7826187" y="1510688"/>
            <a:ext cx="3694643" cy="870198"/>
          </a:xfrm>
        </p:spPr>
        <p:txBody>
          <a:bodyPr/>
          <a:lstStyle/>
          <a:p>
            <a:pPr>
              <a:lnSpc>
                <a:spcPts val="3240"/>
              </a:lnSpc>
            </a:pPr>
            <a:r>
              <a:rPr lang="en-GB" sz="3200" dirty="0"/>
              <a:t>Boljše izbire pri gradnji – materiali, razporeditev in prilagodljivost</a:t>
            </a:r>
          </a:p>
          <a:p>
            <a:pPr>
              <a:lnSpc>
                <a:spcPts val="3240"/>
              </a:lnSpc>
            </a:pPr>
            <a:endParaRPr lang="en-GB" sz="3200" dirty="0"/>
          </a:p>
          <a:p>
            <a:pPr>
              <a:lnSpc>
                <a:spcPts val="3240"/>
              </a:lnSpc>
            </a:pPr>
            <a:endParaRPr lang="en-GB" sz="3200" dirty="0"/>
          </a:p>
        </p:txBody>
      </p:sp>
      <p:sp>
        <p:nvSpPr>
          <p:cNvPr id="3" name="Text Placeholder 2">
            <a:extLst>
              <a:ext uri="{FF2B5EF4-FFF2-40B4-BE49-F238E27FC236}">
                <a16:creationId xmlns:a16="http://schemas.microsoft.com/office/drawing/2014/main" id="{8E0DC63F-1113-8B2F-1469-86F174148462}"/>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Poglavje 2</a:t>
            </a:r>
          </a:p>
        </p:txBody>
      </p:sp>
      <p:sp>
        <p:nvSpPr>
          <p:cNvPr id="29" name="Slide Number Placeholder 5">
            <a:extLst>
              <a:ext uri="{FF2B5EF4-FFF2-40B4-BE49-F238E27FC236}">
                <a16:creationId xmlns:a16="http://schemas.microsoft.com/office/drawing/2014/main" id="{34392913-5D35-7857-F687-67AA0DFE90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6</a:t>
            </a:fld>
            <a:endParaRPr lang="fr-CA" sz="1200" dirty="0"/>
          </a:p>
        </p:txBody>
      </p:sp>
      <p:sp>
        <p:nvSpPr>
          <p:cNvPr id="25" name="Text Placeholder 4">
            <a:extLst>
              <a:ext uri="{FF2B5EF4-FFF2-40B4-BE49-F238E27FC236}">
                <a16:creationId xmlns:a16="http://schemas.microsoft.com/office/drawing/2014/main" id="{8D450DFA-D326-43D0-9DF1-C765CEBB9981}"/>
              </a:ext>
            </a:extLst>
          </p:cNvPr>
          <p:cNvSpPr>
            <a:spLocks noGrp="1"/>
          </p:cNvSpPr>
          <p:nvPr>
            <p:ph type="body" sz="quarter" idx="23"/>
          </p:nvPr>
        </p:nvSpPr>
        <p:spPr>
          <a:xfrm>
            <a:off x="460270" y="3636414"/>
            <a:ext cx="3111164" cy="748600"/>
          </a:xfrm>
        </p:spPr>
        <p:txBody>
          <a:bodyPr lIns="91440" tIns="45720" rIns="91440" bIns="45720" anchor="t"/>
          <a:lstStyle/>
          <a:p>
            <a:pPr>
              <a:buNone/>
            </a:pPr>
            <a:r>
              <a:rPr lang="en-US" sz="4000" b="1" dirty="0">
                <a:solidFill>
                  <a:srgbClr val="EC7C69"/>
                </a:solidFill>
              </a:rPr>
              <a:t>Pregled:</a:t>
            </a:r>
            <a:endParaRPr lang="en-US" sz="4000" dirty="0"/>
          </a:p>
        </p:txBody>
      </p:sp>
      <p:sp>
        <p:nvSpPr>
          <p:cNvPr id="26" name="Text Placeholder 4">
            <a:extLst>
              <a:ext uri="{FF2B5EF4-FFF2-40B4-BE49-F238E27FC236}">
                <a16:creationId xmlns:a16="http://schemas.microsoft.com/office/drawing/2014/main" id="{E692E126-A856-F0CE-FE52-EDEEF84A76E2}"/>
              </a:ext>
            </a:extLst>
          </p:cNvPr>
          <p:cNvSpPr txBox="1">
            <a:spLocks/>
          </p:cNvSpPr>
          <p:nvPr/>
        </p:nvSpPr>
        <p:spPr>
          <a:xfrm>
            <a:off x="4276165" y="4291827"/>
            <a:ext cx="7406566" cy="1993744"/>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060"/>
              </a:lnSpc>
            </a:pPr>
            <a:r>
              <a:rPr lang="en-IE" sz="2000" dirty="0"/>
              <a:t>Uporaba lokalnih, recikliranih ali okolju prijaznih materialov zmanjšuje vpliv na okolje, hkrati pa podpira lokalno gospodarstvo in kulturno </a:t>
            </a:r>
            <a:r>
              <a:rPr lang="en-IE" sz="2000"/>
              <a:t>dediščino. Prilagodljiva razporeditev zagotavlja </a:t>
            </a:r>
            <a:r>
              <a:rPr lang="en-IE" sz="2000" dirty="0"/>
              <a:t>udobje gostom in učinkovito rabo virov. Ne glede </a:t>
            </a:r>
            <a:r>
              <a:rPr lang="en-IE" sz="2000" err="1"/>
              <a:t>na</a:t>
            </a:r>
            <a:r>
              <a:rPr lang="en-IE" sz="2000" dirty="0"/>
              <a:t> to, </a:t>
            </a:r>
            <a:r>
              <a:rPr lang="en-IE" sz="2000" err="1"/>
              <a:t>ali</a:t>
            </a:r>
            <a:r>
              <a:rPr lang="en-IE" sz="2000" dirty="0"/>
              <a:t> </a:t>
            </a:r>
            <a:r>
              <a:rPr lang="en-IE" sz="2000" err="1"/>
              <a:t>gre</a:t>
            </a:r>
            <a:r>
              <a:rPr lang="en-IE" sz="2000" dirty="0"/>
              <a:t> za </a:t>
            </a:r>
            <a:r>
              <a:rPr lang="en-IE" sz="2000" err="1"/>
              <a:t>predelavo</a:t>
            </a:r>
            <a:r>
              <a:rPr lang="en-IE" sz="2000" dirty="0"/>
              <a:t> </a:t>
            </a:r>
            <a:r>
              <a:rPr lang="en-IE" sz="2000" err="1"/>
              <a:t>obstoječih</a:t>
            </a:r>
            <a:r>
              <a:rPr lang="en-IE" sz="2000" dirty="0"/>
              <a:t> </a:t>
            </a:r>
            <a:r>
              <a:rPr lang="en-IE" sz="2000" err="1"/>
              <a:t>prostorov</a:t>
            </a:r>
            <a:r>
              <a:rPr lang="en-IE" sz="2000"/>
              <a:t> </a:t>
            </a:r>
            <a:r>
              <a:rPr lang="en-IE" sz="2000" err="1"/>
              <a:t>ali</a:t>
            </a:r>
            <a:r>
              <a:rPr lang="en-IE" sz="2000"/>
              <a:t> </a:t>
            </a:r>
            <a:r>
              <a:rPr lang="en-IE" sz="2000" err="1"/>
              <a:t>gradnjo</a:t>
            </a:r>
            <a:r>
              <a:rPr lang="en-IE" sz="2000"/>
              <a:t> </a:t>
            </a:r>
            <a:r>
              <a:rPr lang="en-IE" sz="2000" err="1"/>
              <a:t>novih</a:t>
            </a:r>
            <a:r>
              <a:rPr lang="en-IE" sz="2000"/>
              <a:t>, je </a:t>
            </a:r>
            <a:r>
              <a:rPr lang="en-IE" sz="2000" err="1"/>
              <a:t>cilj</a:t>
            </a:r>
            <a:r>
              <a:rPr lang="en-IE" sz="2000"/>
              <a:t> </a:t>
            </a:r>
            <a:r>
              <a:rPr lang="en-IE" sz="2000" err="1"/>
              <a:t>ustvariti</a:t>
            </a:r>
            <a:r>
              <a:rPr lang="en-IE" sz="2000"/>
              <a:t> </a:t>
            </a:r>
            <a:r>
              <a:rPr lang="en-IE" sz="2000" err="1"/>
              <a:t>nastanitve</a:t>
            </a:r>
            <a:r>
              <a:rPr lang="en-IE" sz="2000"/>
              <a:t>, ki so </a:t>
            </a:r>
            <a:r>
              <a:rPr lang="en-IE" sz="2000" err="1"/>
              <a:t>združljive</a:t>
            </a:r>
            <a:r>
              <a:rPr lang="en-IE" sz="2000"/>
              <a:t> s </a:t>
            </a:r>
            <a:r>
              <a:rPr lang="en-IE" sz="2000" err="1"/>
              <a:t>pokrajino</a:t>
            </a:r>
            <a:r>
              <a:rPr lang="en-IE" sz="2000"/>
              <a:t>, </a:t>
            </a:r>
            <a:r>
              <a:rPr lang="en-IE" sz="2000" err="1"/>
              <a:t>služijo</a:t>
            </a:r>
            <a:r>
              <a:rPr lang="en-IE" sz="2000"/>
              <a:t> </a:t>
            </a:r>
            <a:r>
              <a:rPr lang="en-IE" sz="2000" err="1"/>
              <a:t>skupnosti</a:t>
            </a:r>
            <a:r>
              <a:rPr lang="en-IE" sz="2000"/>
              <a:t> in </a:t>
            </a:r>
            <a:r>
              <a:rPr lang="en-IE" sz="2000" err="1"/>
              <a:t>ponujajo</a:t>
            </a:r>
            <a:r>
              <a:rPr lang="en-IE" sz="2000"/>
              <a:t> </a:t>
            </a:r>
            <a:r>
              <a:rPr lang="en-IE" sz="2000" err="1"/>
              <a:t>edinstvene</a:t>
            </a:r>
            <a:r>
              <a:rPr lang="en-IE" sz="2000"/>
              <a:t>, </a:t>
            </a:r>
            <a:r>
              <a:rPr lang="en-IE" sz="2000" err="1"/>
              <a:t>avtentične</a:t>
            </a:r>
            <a:r>
              <a:rPr lang="en-IE" sz="2000" dirty="0"/>
              <a:t> </a:t>
            </a:r>
            <a:r>
              <a:rPr lang="en-IE" sz="2000" dirty="0" err="1"/>
              <a:t>izkušnje</a:t>
            </a:r>
            <a:r>
              <a:rPr lang="en-IE" sz="2000" dirty="0"/>
              <a:t>.</a:t>
            </a:r>
          </a:p>
        </p:txBody>
      </p:sp>
      <p:sp>
        <p:nvSpPr>
          <p:cNvPr id="27" name="Text Placeholder 4">
            <a:extLst>
              <a:ext uri="{FF2B5EF4-FFF2-40B4-BE49-F238E27FC236}">
                <a16:creationId xmlns:a16="http://schemas.microsoft.com/office/drawing/2014/main" id="{71E24FF5-0447-4C0E-374E-FA093D1717F6}"/>
              </a:ext>
            </a:extLst>
          </p:cNvPr>
          <p:cNvSpPr txBox="1">
            <a:spLocks/>
          </p:cNvSpPr>
          <p:nvPr/>
        </p:nvSpPr>
        <p:spPr>
          <a:xfrm>
            <a:off x="459109" y="4291827"/>
            <a:ext cx="3453986"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a:t>To poglavje se osredotoča </a:t>
            </a:r>
            <a:r>
              <a:rPr lang="en-IE" b="1" dirty="0"/>
              <a:t>na to, kako lahko pametne izbire materialov in oblikovanja naredijo </a:t>
            </a:r>
            <a:r>
              <a:rPr lang="en-IE" b="1"/>
              <a:t>alternativne nastanitve </a:t>
            </a:r>
            <a:r>
              <a:rPr lang="en-IE" b="1" dirty="0"/>
              <a:t>trajnostne in pomembne. </a:t>
            </a:r>
            <a:endParaRPr lang="en-IE" dirty="0"/>
          </a:p>
        </p:txBody>
      </p:sp>
      <p:sp>
        <p:nvSpPr>
          <p:cNvPr id="9" name="Text Placeholder 7">
            <a:extLst>
              <a:ext uri="{FF2B5EF4-FFF2-40B4-BE49-F238E27FC236}">
                <a16:creationId xmlns:a16="http://schemas.microsoft.com/office/drawing/2014/main" id="{E0FA48AE-5BFE-CED5-38B9-5D6312B6B077}"/>
              </a:ext>
            </a:extLst>
          </p:cNvPr>
          <p:cNvSpPr txBox="1">
            <a:spLocks/>
          </p:cNvSpPr>
          <p:nvPr/>
        </p:nvSpPr>
        <p:spPr>
          <a:xfrm>
            <a:off x="-1" y="178005"/>
            <a:ext cx="2877671" cy="452458"/>
          </a:xfrm>
          <a:prstGeom prst="rect">
            <a:avLst/>
          </a:prstGeom>
          <a:solidFill>
            <a:srgbClr val="EC7C69"/>
          </a:solidFill>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IE" sz="1200" dirty="0" err="1">
                <a:solidFill>
                  <a:schemeClr val="bg1"/>
                </a:solidFill>
                <a:latin typeface="Calibri"/>
                <a:ea typeface="Calibri"/>
                <a:cs typeface="Calibri"/>
              </a:rPr>
              <a:t>Fotografija</a:t>
            </a:r>
            <a:r>
              <a:rPr lang="en-IE" sz="1200" dirty="0">
                <a:solidFill>
                  <a:schemeClr val="bg1"/>
                </a:solidFill>
                <a:latin typeface="Calibri"/>
                <a:ea typeface="Calibri"/>
                <a:cs typeface="Calibri"/>
              </a:rPr>
              <a:t>: </a:t>
            </a:r>
            <a:r>
              <a:rPr lang="en-IE" sz="1200" dirty="0" err="1">
                <a:solidFill>
                  <a:schemeClr val="bg1"/>
                </a:solidFill>
                <a:latin typeface="Calibri"/>
                <a:ea typeface="Calibri"/>
                <a:cs typeface="Calibri"/>
              </a:rPr>
              <a:t>Meridaunia</a:t>
            </a:r>
            <a:endParaRPr lang="en-IE" sz="1200" dirty="0">
              <a:solidFill>
                <a:schemeClr val="bg1"/>
              </a:solidFill>
              <a:latin typeface="Calibri"/>
              <a:ea typeface="Calibri"/>
              <a:cs typeface="Calibri"/>
            </a:endParaRPr>
          </a:p>
        </p:txBody>
      </p:sp>
    </p:spTree>
    <p:extLst>
      <p:ext uri="{BB962C8B-B14F-4D97-AF65-F5344CB8AC3E}">
        <p14:creationId xmlns:p14="http://schemas.microsoft.com/office/powerpoint/2010/main" val="1164802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EFBB2-ECF1-3EAB-F402-85C92530B997}"/>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A5A24460-EC5F-02A8-8BFB-622B40009261}"/>
              </a:ext>
            </a:extLst>
          </p:cNvPr>
          <p:cNvSpPr txBox="1">
            <a:spLocks/>
          </p:cNvSpPr>
          <p:nvPr/>
        </p:nvSpPr>
        <p:spPr>
          <a:xfrm>
            <a:off x="629645" y="307773"/>
            <a:ext cx="7163680"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Uvod – Primerno velika nastanitev, ki vpliva na lokalno okolje</a:t>
            </a:r>
          </a:p>
          <a:p>
            <a:pPr>
              <a:lnSpc>
                <a:spcPts val="3720"/>
              </a:lnSpc>
            </a:pPr>
            <a:endParaRPr lang="en-US" dirty="0"/>
          </a:p>
          <a:p>
            <a:pPr>
              <a:lnSpc>
                <a:spcPts val="3720"/>
              </a:lnSpc>
            </a:pPr>
            <a:endParaRPr lang="en-US" dirty="0"/>
          </a:p>
          <a:p>
            <a:pPr>
              <a:lnSpc>
                <a:spcPts val="3720"/>
              </a:lnSpc>
            </a:pPr>
            <a:endParaRPr lang="en-US" dirty="0"/>
          </a:p>
          <a:p>
            <a:pPr>
              <a:lnSpc>
                <a:spcPts val="3720"/>
              </a:lnSpc>
            </a:pPr>
            <a:endParaRPr lang="en-US" dirty="0"/>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5F1545BD-E455-84BA-F90C-B7595712A158}"/>
              </a:ext>
            </a:extLst>
          </p:cNvPr>
          <p:cNvCxnSpPr>
            <a:cxnSpLocks/>
          </p:cNvCxnSpPr>
          <p:nvPr/>
        </p:nvCxnSpPr>
        <p:spPr>
          <a:xfrm>
            <a:off x="0" y="1468710"/>
            <a:ext cx="7636042"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BB94895A-0A35-FF41-1465-D835B90448ED}"/>
              </a:ext>
            </a:extLst>
          </p:cNvPr>
          <p:cNvSpPr txBox="1">
            <a:spLocks/>
          </p:cNvSpPr>
          <p:nvPr/>
        </p:nvSpPr>
        <p:spPr>
          <a:xfrm>
            <a:off x="629645" y="2091676"/>
            <a:ext cx="6443508" cy="3061353"/>
          </a:xfrm>
          <a:prstGeom prst="rect">
            <a:avLst/>
          </a:prstGeom>
        </p:spPr>
        <p:txBody>
          <a:bodyPr lIns="91440" tIns="45720" rIns="91440" bIns="45720" numCol="1" spcCol="360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80"/>
              </a:lnSpc>
            </a:pPr>
            <a:r>
              <a:rPr lang="it-IT" sz="2200" dirty="0">
                <a:solidFill>
                  <a:srgbClr val="414141"/>
                </a:solidFill>
              </a:rPr>
              <a:t>V </a:t>
            </a:r>
            <a:r>
              <a:rPr lang="it-IT" sz="2200" dirty="0" err="1">
                <a:solidFill>
                  <a:srgbClr val="414141"/>
                </a:solidFill>
              </a:rPr>
              <a:t>času</a:t>
            </a:r>
            <a:r>
              <a:rPr lang="it-IT" sz="2200" dirty="0">
                <a:solidFill>
                  <a:srgbClr val="414141"/>
                </a:solidFill>
              </a:rPr>
              <a:t>, ko </a:t>
            </a:r>
            <a:r>
              <a:rPr lang="it-IT" sz="2200" dirty="0" err="1">
                <a:solidFill>
                  <a:srgbClr val="414141"/>
                </a:solidFill>
              </a:rPr>
              <a:t>turizem</a:t>
            </a:r>
            <a:r>
              <a:rPr lang="it-IT" sz="2200" dirty="0">
                <a:solidFill>
                  <a:srgbClr val="414141"/>
                </a:solidFill>
              </a:rPr>
              <a:t> </a:t>
            </a:r>
            <a:r>
              <a:rPr lang="it-IT" sz="2200" dirty="0" err="1">
                <a:solidFill>
                  <a:srgbClr val="414141"/>
                </a:solidFill>
              </a:rPr>
              <a:t>lahko</a:t>
            </a:r>
            <a:r>
              <a:rPr lang="it-IT" sz="2200" dirty="0">
                <a:solidFill>
                  <a:srgbClr val="414141"/>
                </a:solidFill>
              </a:rPr>
              <a:t> </a:t>
            </a:r>
            <a:r>
              <a:rPr lang="it-IT" sz="2200" dirty="0" err="1">
                <a:solidFill>
                  <a:srgbClr val="414141"/>
                </a:solidFill>
              </a:rPr>
              <a:t>zlahka</a:t>
            </a:r>
            <a:r>
              <a:rPr lang="it-IT" sz="2200" dirty="0">
                <a:solidFill>
                  <a:srgbClr val="414141"/>
                </a:solidFill>
              </a:rPr>
              <a:t> </a:t>
            </a:r>
            <a:r>
              <a:rPr lang="it-IT" sz="2200" dirty="0" err="1">
                <a:solidFill>
                  <a:srgbClr val="414141"/>
                </a:solidFill>
              </a:rPr>
              <a:t>preplavi</a:t>
            </a:r>
            <a:r>
              <a:rPr lang="it-IT" sz="2200" dirty="0">
                <a:solidFill>
                  <a:srgbClr val="414141"/>
                </a:solidFill>
              </a:rPr>
              <a:t> </a:t>
            </a:r>
            <a:r>
              <a:rPr lang="it-IT" sz="2200" dirty="0" err="1">
                <a:solidFill>
                  <a:srgbClr val="414141"/>
                </a:solidFill>
              </a:rPr>
              <a:t>kraje</a:t>
            </a:r>
            <a:r>
              <a:rPr lang="it-IT" sz="2200" dirty="0">
                <a:solidFill>
                  <a:srgbClr val="414141"/>
                </a:solidFill>
              </a:rPr>
              <a:t>, </a:t>
            </a:r>
            <a:r>
              <a:rPr lang="it-IT" sz="2200" dirty="0" err="1">
                <a:solidFill>
                  <a:srgbClr val="414141"/>
                </a:solidFill>
              </a:rPr>
              <a:t>ki</a:t>
            </a:r>
            <a:r>
              <a:rPr lang="it-IT" sz="2200" dirty="0">
                <a:solidFill>
                  <a:srgbClr val="414141"/>
                </a:solidFill>
              </a:rPr>
              <a:t> </a:t>
            </a:r>
            <a:r>
              <a:rPr lang="it-IT" sz="2200" dirty="0" err="1">
                <a:solidFill>
                  <a:srgbClr val="414141"/>
                </a:solidFill>
              </a:rPr>
              <a:t>jih</a:t>
            </a:r>
            <a:r>
              <a:rPr lang="it-IT" sz="2200" dirty="0">
                <a:solidFill>
                  <a:srgbClr val="414141"/>
                </a:solidFill>
              </a:rPr>
              <a:t> </a:t>
            </a:r>
            <a:r>
              <a:rPr lang="it-IT" sz="2200" dirty="0" err="1">
                <a:solidFill>
                  <a:srgbClr val="414141"/>
                </a:solidFill>
              </a:rPr>
              <a:t>obišče</a:t>
            </a:r>
            <a:r>
              <a:rPr lang="it-IT" sz="2200" dirty="0">
                <a:solidFill>
                  <a:srgbClr val="414141"/>
                </a:solidFill>
              </a:rPr>
              <a:t>, je </a:t>
            </a:r>
            <a:r>
              <a:rPr lang="it-IT" sz="2200" dirty="0" err="1">
                <a:solidFill>
                  <a:srgbClr val="414141"/>
                </a:solidFill>
              </a:rPr>
              <a:t>bolj</a:t>
            </a:r>
            <a:r>
              <a:rPr lang="it-IT" sz="2200" dirty="0">
                <a:solidFill>
                  <a:srgbClr val="414141"/>
                </a:solidFill>
              </a:rPr>
              <a:t> </a:t>
            </a:r>
            <a:r>
              <a:rPr lang="it-IT" sz="2200" dirty="0" err="1">
                <a:solidFill>
                  <a:srgbClr val="414141"/>
                </a:solidFill>
              </a:rPr>
              <a:t>kot</a:t>
            </a:r>
            <a:r>
              <a:rPr lang="it-IT" sz="2200" dirty="0">
                <a:solidFill>
                  <a:srgbClr val="414141"/>
                </a:solidFill>
              </a:rPr>
              <a:t> </a:t>
            </a:r>
            <a:r>
              <a:rPr lang="it-IT" sz="2200" dirty="0" err="1">
                <a:solidFill>
                  <a:srgbClr val="414141"/>
                </a:solidFill>
              </a:rPr>
              <a:t>kdaj</a:t>
            </a:r>
            <a:r>
              <a:rPr lang="it-IT" sz="2200" dirty="0">
                <a:solidFill>
                  <a:srgbClr val="414141"/>
                </a:solidFill>
              </a:rPr>
              <a:t> koli </a:t>
            </a:r>
            <a:r>
              <a:rPr lang="it-IT" sz="2200" dirty="0" err="1">
                <a:solidFill>
                  <a:srgbClr val="414141"/>
                </a:solidFill>
              </a:rPr>
              <a:t>prej</a:t>
            </a:r>
            <a:r>
              <a:rPr lang="it-IT" sz="2200" dirty="0">
                <a:solidFill>
                  <a:srgbClr val="414141"/>
                </a:solidFill>
              </a:rPr>
              <a:t> </a:t>
            </a:r>
            <a:r>
              <a:rPr lang="it-IT" sz="2200" dirty="0" err="1">
                <a:solidFill>
                  <a:srgbClr val="414141"/>
                </a:solidFill>
              </a:rPr>
              <a:t>pomembno</a:t>
            </a:r>
            <a:r>
              <a:rPr lang="it-IT" sz="2200" dirty="0">
                <a:solidFill>
                  <a:srgbClr val="414141"/>
                </a:solidFill>
              </a:rPr>
              <a:t>, da se naučimo graditi v pravi </a:t>
            </a:r>
            <a:r>
              <a:rPr lang="it-IT" sz="2200" dirty="0" err="1">
                <a:solidFill>
                  <a:srgbClr val="414141"/>
                </a:solidFill>
              </a:rPr>
              <a:t>velikosti</a:t>
            </a:r>
            <a:r>
              <a:rPr lang="it-IT" sz="2200" dirty="0">
                <a:solidFill>
                  <a:srgbClr val="414141"/>
                </a:solidFill>
              </a:rPr>
              <a:t>. </a:t>
            </a:r>
            <a:r>
              <a:rPr lang="it-IT" sz="2200" dirty="0" err="1">
                <a:solidFill>
                  <a:srgbClr val="414141"/>
                </a:solidFill>
              </a:rPr>
              <a:t>Primerna</a:t>
            </a:r>
            <a:r>
              <a:rPr lang="it-IT" sz="2200" dirty="0">
                <a:solidFill>
                  <a:srgbClr val="414141"/>
                </a:solidFill>
              </a:rPr>
              <a:t> </a:t>
            </a:r>
            <a:r>
              <a:rPr lang="it-IT" sz="2200" dirty="0" err="1">
                <a:solidFill>
                  <a:srgbClr val="414141"/>
                </a:solidFill>
              </a:rPr>
              <a:t>velikost</a:t>
            </a:r>
            <a:r>
              <a:rPr lang="it-IT" sz="2200" dirty="0">
                <a:solidFill>
                  <a:srgbClr val="414141"/>
                </a:solidFill>
              </a:rPr>
              <a:t> </a:t>
            </a:r>
            <a:r>
              <a:rPr lang="it-IT" sz="2200" dirty="0" err="1">
                <a:solidFill>
                  <a:srgbClr val="414141"/>
                </a:solidFill>
              </a:rPr>
              <a:t>nastanitve</a:t>
            </a:r>
            <a:r>
              <a:rPr lang="it-IT" sz="2200" dirty="0">
                <a:solidFill>
                  <a:srgbClr val="414141"/>
                </a:solidFill>
              </a:rPr>
              <a:t> ni </a:t>
            </a:r>
            <a:r>
              <a:rPr lang="it-IT" sz="2200" dirty="0" err="1">
                <a:solidFill>
                  <a:srgbClr val="414141"/>
                </a:solidFill>
              </a:rPr>
              <a:t>povezana</a:t>
            </a:r>
            <a:r>
              <a:rPr lang="it-IT" sz="2200" dirty="0">
                <a:solidFill>
                  <a:srgbClr val="414141"/>
                </a:solidFill>
              </a:rPr>
              <a:t> le s </a:t>
            </a:r>
            <a:r>
              <a:rPr lang="it-IT" sz="2200" dirty="0" err="1">
                <a:solidFill>
                  <a:srgbClr val="414141"/>
                </a:solidFill>
              </a:rPr>
              <a:t>fizičnimi</a:t>
            </a:r>
            <a:r>
              <a:rPr lang="it-IT" sz="2200" dirty="0">
                <a:solidFill>
                  <a:srgbClr val="414141"/>
                </a:solidFill>
              </a:rPr>
              <a:t> </a:t>
            </a:r>
            <a:r>
              <a:rPr lang="it-IT" sz="2200" dirty="0" err="1">
                <a:solidFill>
                  <a:srgbClr val="414141"/>
                </a:solidFill>
              </a:rPr>
              <a:t>dimenzijami</a:t>
            </a:r>
            <a:r>
              <a:rPr lang="it-IT" sz="2200" dirty="0">
                <a:solidFill>
                  <a:srgbClr val="414141"/>
                </a:solidFill>
              </a:rPr>
              <a:t>, </a:t>
            </a:r>
            <a:r>
              <a:rPr lang="it-IT" sz="2200" dirty="0" err="1">
                <a:solidFill>
                  <a:srgbClr val="414141"/>
                </a:solidFill>
              </a:rPr>
              <a:t>ampak</a:t>
            </a:r>
            <a:r>
              <a:rPr lang="it-IT" sz="2200" dirty="0">
                <a:solidFill>
                  <a:srgbClr val="414141"/>
                </a:solidFill>
              </a:rPr>
              <a:t> </a:t>
            </a:r>
            <a:r>
              <a:rPr lang="it-IT" sz="2200" dirty="0" err="1">
                <a:solidFill>
                  <a:srgbClr val="414141"/>
                </a:solidFill>
              </a:rPr>
              <a:t>tudi</a:t>
            </a:r>
            <a:r>
              <a:rPr lang="it-IT" sz="2200" dirty="0">
                <a:solidFill>
                  <a:srgbClr val="414141"/>
                </a:solidFill>
              </a:rPr>
              <a:t> s </a:t>
            </a:r>
            <a:r>
              <a:rPr lang="it-IT" sz="2200" dirty="0" err="1">
                <a:solidFill>
                  <a:srgbClr val="414141"/>
                </a:solidFill>
              </a:rPr>
              <a:t>spoštovanjem</a:t>
            </a:r>
            <a:r>
              <a:rPr lang="it-IT" sz="2200" dirty="0">
                <a:solidFill>
                  <a:srgbClr val="414141"/>
                </a:solidFill>
              </a:rPr>
              <a:t> ritma, </a:t>
            </a:r>
            <a:r>
              <a:rPr lang="it-IT" sz="2200" dirty="0" err="1">
                <a:solidFill>
                  <a:srgbClr val="414141"/>
                </a:solidFill>
              </a:rPr>
              <a:t>virov</a:t>
            </a:r>
            <a:r>
              <a:rPr lang="it-IT" sz="2200" dirty="0">
                <a:solidFill>
                  <a:srgbClr val="414141"/>
                </a:solidFill>
              </a:rPr>
              <a:t> in </a:t>
            </a:r>
            <a:r>
              <a:rPr lang="it-IT" sz="2200" dirty="0" err="1">
                <a:solidFill>
                  <a:srgbClr val="414141"/>
                </a:solidFill>
              </a:rPr>
              <a:t>značaja</a:t>
            </a:r>
            <a:r>
              <a:rPr lang="it-IT" sz="2200" dirty="0">
                <a:solidFill>
                  <a:srgbClr val="414141"/>
                </a:solidFill>
              </a:rPr>
              <a:t> </a:t>
            </a:r>
            <a:r>
              <a:rPr lang="it-IT" sz="2200" dirty="0" err="1">
                <a:solidFill>
                  <a:srgbClr val="414141"/>
                </a:solidFill>
              </a:rPr>
              <a:t>kraja</a:t>
            </a:r>
            <a:r>
              <a:rPr lang="it-IT" sz="2200" dirty="0">
                <a:solidFill>
                  <a:srgbClr val="414141"/>
                </a:solidFill>
              </a:rPr>
              <a:t>. Naj </a:t>
            </a:r>
            <a:r>
              <a:rPr lang="it-IT" sz="2200" dirty="0" err="1">
                <a:solidFill>
                  <a:srgbClr val="414141"/>
                </a:solidFill>
              </a:rPr>
              <a:t>gre</a:t>
            </a:r>
            <a:r>
              <a:rPr lang="it-IT" sz="2200" dirty="0">
                <a:solidFill>
                  <a:srgbClr val="414141"/>
                </a:solidFill>
              </a:rPr>
              <a:t> za </a:t>
            </a:r>
            <a:r>
              <a:rPr lang="it-IT" sz="2200" dirty="0" err="1">
                <a:solidFill>
                  <a:srgbClr val="414141"/>
                </a:solidFill>
              </a:rPr>
              <a:t>vasico</a:t>
            </a:r>
            <a:r>
              <a:rPr lang="it-IT" sz="2200" dirty="0">
                <a:solidFill>
                  <a:srgbClr val="414141"/>
                </a:solidFill>
              </a:rPr>
              <a:t> </a:t>
            </a:r>
            <a:r>
              <a:rPr lang="it-IT" sz="2200" dirty="0" err="1">
                <a:solidFill>
                  <a:srgbClr val="414141"/>
                </a:solidFill>
              </a:rPr>
              <a:t>na</a:t>
            </a:r>
            <a:r>
              <a:rPr lang="it-IT" sz="2200" dirty="0">
                <a:solidFill>
                  <a:srgbClr val="414141"/>
                </a:solidFill>
              </a:rPr>
              <a:t> </a:t>
            </a:r>
            <a:r>
              <a:rPr lang="it-IT" sz="2200" dirty="0" err="1">
                <a:solidFill>
                  <a:srgbClr val="414141"/>
                </a:solidFill>
              </a:rPr>
              <a:t>hribu</a:t>
            </a:r>
            <a:r>
              <a:rPr lang="it-IT" sz="2200" dirty="0">
                <a:solidFill>
                  <a:srgbClr val="414141"/>
                </a:solidFill>
              </a:rPr>
              <a:t>, </a:t>
            </a:r>
            <a:r>
              <a:rPr lang="it-IT" sz="2200" dirty="0" err="1">
                <a:solidFill>
                  <a:srgbClr val="414141"/>
                </a:solidFill>
              </a:rPr>
              <a:t>rob</a:t>
            </a:r>
            <a:r>
              <a:rPr lang="it-IT" sz="2200" dirty="0">
                <a:solidFill>
                  <a:srgbClr val="414141"/>
                </a:solidFill>
              </a:rPr>
              <a:t> </a:t>
            </a:r>
            <a:r>
              <a:rPr lang="it-IT" sz="2200" dirty="0" err="1">
                <a:solidFill>
                  <a:srgbClr val="414141"/>
                </a:solidFill>
              </a:rPr>
              <a:t>gozda</a:t>
            </a:r>
            <a:r>
              <a:rPr lang="it-IT" sz="2200" dirty="0">
                <a:solidFill>
                  <a:srgbClr val="414141"/>
                </a:solidFill>
              </a:rPr>
              <a:t> ali </a:t>
            </a:r>
            <a:r>
              <a:rPr lang="it-IT" sz="2200" dirty="0" err="1">
                <a:solidFill>
                  <a:srgbClr val="414141"/>
                </a:solidFill>
              </a:rPr>
              <a:t>majhno</a:t>
            </a:r>
            <a:r>
              <a:rPr lang="it-IT" sz="2200" dirty="0">
                <a:solidFill>
                  <a:srgbClr val="414141"/>
                </a:solidFill>
              </a:rPr>
              <a:t> </a:t>
            </a:r>
            <a:r>
              <a:rPr lang="it-IT" sz="2200" dirty="0" err="1">
                <a:solidFill>
                  <a:srgbClr val="414141"/>
                </a:solidFill>
              </a:rPr>
              <a:t>kmetijsko</a:t>
            </a:r>
            <a:r>
              <a:rPr lang="it-IT" sz="2200" dirty="0">
                <a:solidFill>
                  <a:srgbClr val="414141"/>
                </a:solidFill>
              </a:rPr>
              <a:t> </a:t>
            </a:r>
            <a:r>
              <a:rPr lang="it-IT" sz="2200" dirty="0" err="1">
                <a:solidFill>
                  <a:srgbClr val="414141"/>
                </a:solidFill>
              </a:rPr>
              <a:t>mestece</a:t>
            </a:r>
            <a:r>
              <a:rPr lang="it-IT" sz="2200" dirty="0">
                <a:solidFill>
                  <a:srgbClr val="414141"/>
                </a:solidFill>
              </a:rPr>
              <a:t>, </a:t>
            </a:r>
            <a:r>
              <a:rPr lang="it-IT" sz="2200" dirty="0" err="1">
                <a:solidFill>
                  <a:srgbClr val="414141"/>
                </a:solidFill>
              </a:rPr>
              <a:t>turizem</a:t>
            </a:r>
            <a:r>
              <a:rPr lang="it-IT" sz="2200" dirty="0">
                <a:solidFill>
                  <a:srgbClr val="414141"/>
                </a:solidFill>
              </a:rPr>
              <a:t> mora </a:t>
            </a:r>
            <a:r>
              <a:rPr lang="it-IT" sz="2200" dirty="0" err="1">
                <a:solidFill>
                  <a:srgbClr val="414141"/>
                </a:solidFill>
              </a:rPr>
              <a:t>služiti</a:t>
            </a:r>
            <a:r>
              <a:rPr lang="it-IT" sz="2200" dirty="0">
                <a:solidFill>
                  <a:srgbClr val="414141"/>
                </a:solidFill>
              </a:rPr>
              <a:t> </a:t>
            </a:r>
            <a:r>
              <a:rPr lang="it-IT" sz="2200" dirty="0" err="1">
                <a:solidFill>
                  <a:srgbClr val="414141"/>
                </a:solidFill>
              </a:rPr>
              <a:t>lokalnemu</a:t>
            </a:r>
            <a:r>
              <a:rPr lang="it-IT" sz="2200" dirty="0">
                <a:solidFill>
                  <a:srgbClr val="414141"/>
                </a:solidFill>
              </a:rPr>
              <a:t> </a:t>
            </a:r>
            <a:r>
              <a:rPr lang="it-IT" sz="2200" dirty="0" err="1">
                <a:solidFill>
                  <a:srgbClr val="414141"/>
                </a:solidFill>
              </a:rPr>
              <a:t>kontekstu</a:t>
            </a:r>
            <a:r>
              <a:rPr lang="it-IT" sz="2200" dirty="0">
                <a:solidFill>
                  <a:srgbClr val="414141"/>
                </a:solidFill>
              </a:rPr>
              <a:t>, ne </a:t>
            </a:r>
            <a:r>
              <a:rPr lang="it-IT" sz="2200" dirty="0" err="1">
                <a:solidFill>
                  <a:srgbClr val="414141"/>
                </a:solidFill>
              </a:rPr>
              <a:t>pa</a:t>
            </a:r>
            <a:r>
              <a:rPr lang="it-IT" sz="2200" dirty="0">
                <a:solidFill>
                  <a:srgbClr val="414141"/>
                </a:solidFill>
              </a:rPr>
              <a:t> </a:t>
            </a:r>
            <a:r>
              <a:rPr lang="it-IT" sz="2200" dirty="0" err="1">
                <a:solidFill>
                  <a:srgbClr val="414141"/>
                </a:solidFill>
              </a:rPr>
              <a:t>ga</a:t>
            </a:r>
            <a:r>
              <a:rPr lang="it-IT" sz="2200" dirty="0">
                <a:solidFill>
                  <a:srgbClr val="414141"/>
                </a:solidFill>
              </a:rPr>
              <a:t> </a:t>
            </a:r>
            <a:r>
              <a:rPr lang="it-IT" sz="2200" dirty="0" err="1">
                <a:solidFill>
                  <a:srgbClr val="414141"/>
                </a:solidFill>
              </a:rPr>
              <a:t>izkrivljati</a:t>
            </a:r>
            <a:r>
              <a:rPr lang="it-IT" sz="2200" dirty="0">
                <a:solidFill>
                  <a:srgbClr val="414141"/>
                </a:solidFill>
              </a:rPr>
              <a:t>.</a:t>
            </a:r>
          </a:p>
          <a:p>
            <a:pPr>
              <a:lnSpc>
                <a:spcPts val="2380"/>
              </a:lnSpc>
            </a:pPr>
            <a:endParaRPr lang="it-IT" sz="2200" dirty="0">
              <a:solidFill>
                <a:srgbClr val="414141"/>
              </a:solidFill>
            </a:endParaRPr>
          </a:p>
          <a:p>
            <a:pPr>
              <a:lnSpc>
                <a:spcPts val="2380"/>
              </a:lnSpc>
            </a:pPr>
            <a:endParaRPr lang="it-IT" sz="2200" dirty="0">
              <a:solidFill>
                <a:srgbClr val="414141"/>
              </a:solidFill>
            </a:endParaRPr>
          </a:p>
        </p:txBody>
      </p:sp>
      <p:pic>
        <p:nvPicPr>
          <p:cNvPr id="2" name="Picture 1">
            <a:extLst>
              <a:ext uri="{FF2B5EF4-FFF2-40B4-BE49-F238E27FC236}">
                <a16:creationId xmlns:a16="http://schemas.microsoft.com/office/drawing/2014/main" id="{86837B17-0310-CFA0-1922-4CD100B199A6}"/>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15932715" y="-139300"/>
            <a:ext cx="3580276" cy="2659133"/>
          </a:xfrm>
          <a:prstGeom prst="rect">
            <a:avLst/>
          </a:prstGeom>
        </p:spPr>
      </p:pic>
      <p:sp>
        <p:nvSpPr>
          <p:cNvPr id="22" name="Slide Number Placeholder 5">
            <a:extLst>
              <a:ext uri="{FF2B5EF4-FFF2-40B4-BE49-F238E27FC236}">
                <a16:creationId xmlns:a16="http://schemas.microsoft.com/office/drawing/2014/main" id="{D6EE1128-0266-0551-47BE-8DDF96E3EAC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7</a:t>
            </a:fld>
            <a:endParaRPr lang="fr-CA" sz="1200" dirty="0"/>
          </a:p>
        </p:txBody>
      </p:sp>
      <p:sp>
        <p:nvSpPr>
          <p:cNvPr id="3" name="TextBox 2">
            <a:extLst>
              <a:ext uri="{FF2B5EF4-FFF2-40B4-BE49-F238E27FC236}">
                <a16:creationId xmlns:a16="http://schemas.microsoft.com/office/drawing/2014/main" id="{11985189-3C69-77BD-0FC1-A4FE406FE96B}"/>
              </a:ext>
            </a:extLst>
          </p:cNvPr>
          <p:cNvSpPr txBox="1"/>
          <p:nvPr/>
        </p:nvSpPr>
        <p:spPr>
          <a:xfrm>
            <a:off x="629645" y="5451316"/>
            <a:ext cx="7831449" cy="1118255"/>
          </a:xfrm>
          <a:prstGeom prst="rect">
            <a:avLst/>
          </a:prstGeom>
          <a:noFill/>
        </p:spPr>
        <p:txBody>
          <a:bodyPr wrap="square" rtlCol="0">
            <a:spAutoFit/>
          </a:bodyPr>
          <a:lstStyle/>
          <a:p>
            <a:pPr>
              <a:lnSpc>
                <a:spcPts val="1960"/>
              </a:lnSpc>
            </a:pPr>
            <a:r>
              <a:rPr lang="en-IE" b="1" dirty="0">
                <a:solidFill>
                  <a:srgbClr val="414141"/>
                </a:solidFill>
              </a:rPr>
              <a:t>Vir: </a:t>
            </a:r>
            <a:r>
              <a:rPr lang="en-IE" sz="1800" dirty="0">
                <a:solidFill>
                  <a:srgbClr val="414141"/>
                </a:solidFill>
                <a:ea typeface="+mn-lt"/>
                <a:cs typeface="+mn-lt"/>
              </a:rPr>
              <a:t>    UNWTO (2021). Turizem in razvoj podeželja. </a:t>
            </a:r>
          </a:p>
          <a:p>
            <a:pPr>
              <a:lnSpc>
                <a:spcPts val="1960"/>
              </a:lnSpc>
            </a:pPr>
            <a:r>
              <a:rPr lang="en-IE" dirty="0">
                <a:solidFill>
                  <a:srgbClr val="414141"/>
                </a:solidFill>
                <a:ea typeface="+mn-lt"/>
                <a:cs typeface="+mn-lt"/>
              </a:rPr>
              <a:t>	</a:t>
            </a:r>
            <a:r>
              <a:rPr lang="en-IE" sz="1800" dirty="0">
                <a:solidFill>
                  <a:srgbClr val="414141"/>
                </a:solidFill>
                <a:ea typeface="+mn-lt"/>
                <a:cs typeface="+mn-lt"/>
              </a:rPr>
              <a:t>Svetovna turistična organizacija.</a:t>
            </a:r>
            <a:endParaRPr lang="en-IE" sz="1800" dirty="0">
              <a:solidFill>
                <a:srgbClr val="459597"/>
              </a:solidFill>
            </a:endParaRPr>
          </a:p>
          <a:p>
            <a:pPr>
              <a:lnSpc>
                <a:spcPts val="1960"/>
              </a:lnSpc>
            </a:pPr>
            <a:r>
              <a:rPr lang="en-IE" sz="1800" dirty="0">
                <a:solidFill>
                  <a:srgbClr val="414141"/>
                </a:solidFill>
                <a:ea typeface="+mn-lt"/>
                <a:cs typeface="+mn-lt"/>
              </a:rPr>
              <a:t>	</a:t>
            </a:r>
            <a:r>
              <a:rPr lang="en-IE" sz="1800" dirty="0">
                <a:solidFill>
                  <a:srgbClr val="459597"/>
                </a:solidFill>
                <a:ea typeface="+mn-lt"/>
                <a:cs typeface="+mn-lt"/>
                <a:hlinkClick r:id="rId4">
                  <a:extLst>
                    <a:ext uri="{A12FA001-AC4F-418D-AE19-62706E023703}">
                      <ahyp:hlinkClr xmlns:ahyp="http://schemas.microsoft.com/office/drawing/2018/hyperlinkcolor" val="tx"/>
                    </a:ext>
                  </a:extLst>
                </a:hlinkClick>
              </a:rPr>
              <a:t>https://www.unwto.org/tourism-and-rural-development</a:t>
            </a:r>
            <a:r>
              <a:rPr lang="en-IE" sz="1800" dirty="0">
                <a:solidFill>
                  <a:srgbClr val="459597"/>
                </a:solidFill>
                <a:ea typeface="+mn-lt"/>
                <a:cs typeface="+mn-lt"/>
              </a:rPr>
              <a:t> </a:t>
            </a:r>
            <a:endParaRPr lang="en-IE" dirty="0">
              <a:solidFill>
                <a:srgbClr val="459597"/>
              </a:solidFill>
            </a:endParaRPr>
          </a:p>
          <a:p>
            <a:pPr>
              <a:lnSpc>
                <a:spcPts val="1960"/>
              </a:lnSpc>
            </a:pPr>
            <a:endParaRPr lang="en-IE" dirty="0">
              <a:solidFill>
                <a:srgbClr val="459597"/>
              </a:solidFill>
            </a:endParaRPr>
          </a:p>
        </p:txBody>
      </p:sp>
      <p:sp>
        <p:nvSpPr>
          <p:cNvPr id="6" name="Freeform 5">
            <a:extLst>
              <a:ext uri="{FF2B5EF4-FFF2-40B4-BE49-F238E27FC236}">
                <a16:creationId xmlns:a16="http://schemas.microsoft.com/office/drawing/2014/main" id="{22B554DF-447C-9C4E-6219-78356CDE2BF0}"/>
              </a:ext>
            </a:extLst>
          </p:cNvPr>
          <p:cNvSpPr/>
          <p:nvPr/>
        </p:nvSpPr>
        <p:spPr>
          <a:xfrm rot="10800000">
            <a:off x="8001798" y="0"/>
            <a:ext cx="3577914" cy="4651442"/>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5"/>
            <a:srcRect/>
            <a:stretch>
              <a:fillRect l="-82987" t="610" r="-33803" b="-610"/>
            </a:stretch>
          </a:blipFill>
        </p:spPr>
        <p:txBody>
          <a:bodyPr wrap="square" lIns="0" tIns="0" rIns="0" bIns="0" rtlCol="0">
            <a:noAutofit/>
          </a:bodyPr>
          <a:lstStyle/>
          <a:p>
            <a:endParaRPr>
              <a:solidFill>
                <a:srgbClr val="459597"/>
              </a:solidFill>
            </a:endParaRPr>
          </a:p>
        </p:txBody>
      </p:sp>
      <p:grpSp>
        <p:nvGrpSpPr>
          <p:cNvPr id="7" name="Group 6">
            <a:extLst>
              <a:ext uri="{FF2B5EF4-FFF2-40B4-BE49-F238E27FC236}">
                <a16:creationId xmlns:a16="http://schemas.microsoft.com/office/drawing/2014/main" id="{037B637F-A565-922C-EA76-03EAF56F9A3B}"/>
              </a:ext>
            </a:extLst>
          </p:cNvPr>
          <p:cNvGrpSpPr/>
          <p:nvPr/>
        </p:nvGrpSpPr>
        <p:grpSpPr>
          <a:xfrm>
            <a:off x="9234244" y="432401"/>
            <a:ext cx="2957756" cy="554397"/>
            <a:chOff x="1800741" y="6353467"/>
            <a:chExt cx="3253859" cy="554397"/>
          </a:xfrm>
        </p:grpSpPr>
        <p:sp>
          <p:nvSpPr>
            <p:cNvPr id="12" name="object 3">
              <a:extLst>
                <a:ext uri="{FF2B5EF4-FFF2-40B4-BE49-F238E27FC236}">
                  <a16:creationId xmlns:a16="http://schemas.microsoft.com/office/drawing/2014/main" id="{033D1D5A-BD3D-DE98-C158-B130E1318813}"/>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4" name="Text Placeholder 6">
              <a:extLst>
                <a:ext uri="{FF2B5EF4-FFF2-40B4-BE49-F238E27FC236}">
                  <a16:creationId xmlns:a16="http://schemas.microsoft.com/office/drawing/2014/main" id="{869F7F14-9336-D8B9-D2E7-33758F1A252E}"/>
                </a:ext>
              </a:extLst>
            </p:cNvPr>
            <p:cNvSpPr txBox="1">
              <a:spLocks/>
            </p:cNvSpPr>
            <p:nvPr/>
          </p:nvSpPr>
          <p:spPr>
            <a:xfrm>
              <a:off x="1800742" y="6493124"/>
              <a:ext cx="3253858" cy="2585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dirty="0"/>
                <a:t>Avtor fotografije:</a:t>
              </a:r>
            </a:p>
          </p:txBody>
        </p:sp>
      </p:grpSp>
      <p:pic>
        <p:nvPicPr>
          <p:cNvPr id="16" name="Picture 15">
            <a:extLst>
              <a:ext uri="{FF2B5EF4-FFF2-40B4-BE49-F238E27FC236}">
                <a16:creationId xmlns:a16="http://schemas.microsoft.com/office/drawing/2014/main" id="{FD78DBAC-0071-65E8-7645-2C5D31E48446}"/>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7360079" y="4380951"/>
            <a:ext cx="3580276" cy="2659133"/>
          </a:xfrm>
          <a:prstGeom prst="rect">
            <a:avLst/>
          </a:prstGeom>
        </p:spPr>
      </p:pic>
    </p:spTree>
    <p:extLst>
      <p:ext uri="{BB962C8B-B14F-4D97-AF65-F5344CB8AC3E}">
        <p14:creationId xmlns:p14="http://schemas.microsoft.com/office/powerpoint/2010/main" val="25876971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D00769-E65D-16C0-93BC-5E86D0618046}"/>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77D15847-B827-783F-A9DA-4F65BF03A9E6}"/>
              </a:ext>
            </a:extLst>
          </p:cNvPr>
          <p:cNvSpPr txBox="1">
            <a:spLocks/>
          </p:cNvSpPr>
          <p:nvPr/>
        </p:nvSpPr>
        <p:spPr>
          <a:xfrm>
            <a:off x="629645" y="307773"/>
            <a:ext cx="8609526"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Uvod – Primerno velika nastanitev, ki vpliva na lokalno okolje</a:t>
            </a:r>
          </a:p>
          <a:p>
            <a:pPr>
              <a:lnSpc>
                <a:spcPts val="3720"/>
              </a:lnSpc>
            </a:pPr>
            <a:endParaRPr lang="en-US" dirty="0"/>
          </a:p>
          <a:p>
            <a:pPr>
              <a:lnSpc>
                <a:spcPts val="3720"/>
              </a:lnSpc>
            </a:pPr>
            <a:endParaRPr lang="en-US" dirty="0"/>
          </a:p>
          <a:p>
            <a:pPr>
              <a:lnSpc>
                <a:spcPts val="3720"/>
              </a:lnSpc>
            </a:pPr>
            <a:endParaRPr lang="en-US" dirty="0"/>
          </a:p>
          <a:p>
            <a:pPr>
              <a:lnSpc>
                <a:spcPts val="3720"/>
              </a:lnSpc>
            </a:pPr>
            <a:endParaRPr lang="en-US" dirty="0"/>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62381EB2-B57D-978A-A141-6CA974B18D55}"/>
              </a:ext>
            </a:extLst>
          </p:cNvPr>
          <p:cNvCxnSpPr>
            <a:cxnSpLocks/>
          </p:cNvCxnSpPr>
          <p:nvPr/>
        </p:nvCxnSpPr>
        <p:spPr>
          <a:xfrm>
            <a:off x="0" y="1468710"/>
            <a:ext cx="7636042"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F22F7DA5-EBC6-E7AD-C4FB-08DB7B939256}"/>
              </a:ext>
            </a:extLst>
          </p:cNvPr>
          <p:cNvSpPr txBox="1">
            <a:spLocks/>
          </p:cNvSpPr>
          <p:nvPr/>
        </p:nvSpPr>
        <p:spPr>
          <a:xfrm>
            <a:off x="629644" y="1854780"/>
            <a:ext cx="10475891" cy="3061353"/>
          </a:xfrm>
          <a:prstGeom prst="rect">
            <a:avLst/>
          </a:prstGeom>
        </p:spPr>
        <p:txBody>
          <a:bodyPr lIns="91440" tIns="45720" rIns="91440" bIns="45720" numCol="1" spcCol="36000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80"/>
              </a:lnSpc>
            </a:pPr>
            <a:r>
              <a:rPr lang="it-IT" sz="2200" dirty="0">
                <a:solidFill>
                  <a:srgbClr val="414141"/>
                </a:solidFill>
              </a:rPr>
              <a:t>V </a:t>
            </a:r>
            <a:r>
              <a:rPr lang="it-IT" sz="2200" dirty="0" err="1">
                <a:solidFill>
                  <a:srgbClr val="414141"/>
                </a:solidFill>
              </a:rPr>
              <a:t>tem</a:t>
            </a:r>
            <a:r>
              <a:rPr lang="it-IT" sz="2200" dirty="0">
                <a:solidFill>
                  <a:srgbClr val="414141"/>
                </a:solidFill>
              </a:rPr>
              <a:t> </a:t>
            </a:r>
            <a:r>
              <a:rPr lang="it-IT" sz="2200" dirty="0" err="1">
                <a:solidFill>
                  <a:srgbClr val="414141"/>
                </a:solidFill>
              </a:rPr>
              <a:t>poglavju</a:t>
            </a:r>
            <a:r>
              <a:rPr lang="it-IT" sz="2200" dirty="0">
                <a:solidFill>
                  <a:srgbClr val="414141"/>
                </a:solidFill>
              </a:rPr>
              <a:t> </a:t>
            </a:r>
            <a:r>
              <a:rPr lang="it-IT" sz="2200" dirty="0" err="1">
                <a:solidFill>
                  <a:srgbClr val="414141"/>
                </a:solidFill>
              </a:rPr>
              <a:t>boste</a:t>
            </a:r>
            <a:r>
              <a:rPr lang="it-IT" sz="2200" dirty="0">
                <a:solidFill>
                  <a:srgbClr val="414141"/>
                </a:solidFill>
              </a:rPr>
              <a:t> </a:t>
            </a:r>
            <a:r>
              <a:rPr lang="it-IT" sz="2200" dirty="0" err="1">
                <a:solidFill>
                  <a:srgbClr val="414141"/>
                </a:solidFill>
              </a:rPr>
              <a:t>izvedeli</a:t>
            </a:r>
            <a:r>
              <a:rPr lang="it-IT" sz="2200" dirty="0">
                <a:solidFill>
                  <a:srgbClr val="414141"/>
                </a:solidFill>
              </a:rPr>
              <a:t>, </a:t>
            </a:r>
            <a:r>
              <a:rPr lang="it-IT" sz="2200" dirty="0" err="1">
                <a:solidFill>
                  <a:srgbClr val="414141"/>
                </a:solidFill>
              </a:rPr>
              <a:t>kako</a:t>
            </a:r>
            <a:r>
              <a:rPr lang="it-IT" sz="2200" dirty="0">
                <a:solidFill>
                  <a:srgbClr val="414141"/>
                </a:solidFill>
              </a:rPr>
              <a:t> </a:t>
            </a:r>
            <a:r>
              <a:rPr lang="it-IT" sz="2200" dirty="0" err="1">
                <a:solidFill>
                  <a:srgbClr val="414141"/>
                </a:solidFill>
              </a:rPr>
              <a:t>lahko</a:t>
            </a:r>
            <a:r>
              <a:rPr lang="it-IT" sz="2200" dirty="0">
                <a:solidFill>
                  <a:srgbClr val="414141"/>
                </a:solidFill>
              </a:rPr>
              <a:t> </a:t>
            </a:r>
            <a:r>
              <a:rPr lang="it-IT" sz="2200" dirty="0" err="1">
                <a:solidFill>
                  <a:srgbClr val="414141"/>
                </a:solidFill>
              </a:rPr>
              <a:t>velikost</a:t>
            </a:r>
            <a:r>
              <a:rPr lang="it-IT" sz="2200" dirty="0">
                <a:solidFill>
                  <a:srgbClr val="414141"/>
                </a:solidFill>
              </a:rPr>
              <a:t>, </a:t>
            </a:r>
            <a:r>
              <a:rPr lang="it-IT" sz="2200" dirty="0" err="1">
                <a:solidFill>
                  <a:srgbClr val="414141"/>
                </a:solidFill>
              </a:rPr>
              <a:t>vrsto</a:t>
            </a:r>
            <a:r>
              <a:rPr lang="it-IT" sz="2200" dirty="0">
                <a:solidFill>
                  <a:srgbClr val="414141"/>
                </a:solidFill>
              </a:rPr>
              <a:t> in </a:t>
            </a:r>
            <a:r>
              <a:rPr lang="it-IT" sz="2200" dirty="0" err="1">
                <a:solidFill>
                  <a:srgbClr val="414141"/>
                </a:solidFill>
              </a:rPr>
              <a:t>zmogljivost</a:t>
            </a:r>
            <a:r>
              <a:rPr lang="it-IT" sz="2200" dirty="0">
                <a:solidFill>
                  <a:srgbClr val="414141"/>
                </a:solidFill>
              </a:rPr>
              <a:t> </a:t>
            </a:r>
            <a:r>
              <a:rPr lang="it-IT" sz="2200" dirty="0" err="1">
                <a:solidFill>
                  <a:srgbClr val="414141"/>
                </a:solidFill>
              </a:rPr>
              <a:t>vašega</a:t>
            </a:r>
            <a:r>
              <a:rPr lang="it-IT" sz="2200" dirty="0">
                <a:solidFill>
                  <a:srgbClr val="414141"/>
                </a:solidFill>
              </a:rPr>
              <a:t> </a:t>
            </a:r>
            <a:r>
              <a:rPr lang="it-IT" sz="2200" dirty="0" err="1">
                <a:solidFill>
                  <a:srgbClr val="414141"/>
                </a:solidFill>
              </a:rPr>
              <a:t>alternativnega</a:t>
            </a:r>
            <a:r>
              <a:rPr lang="it-IT" sz="2200" dirty="0">
                <a:solidFill>
                  <a:srgbClr val="414141"/>
                </a:solidFill>
              </a:rPr>
              <a:t> </a:t>
            </a:r>
            <a:r>
              <a:rPr lang="it-IT" sz="2200" dirty="0" err="1">
                <a:solidFill>
                  <a:srgbClr val="414141"/>
                </a:solidFill>
              </a:rPr>
              <a:t>nastanitvenega</a:t>
            </a:r>
            <a:r>
              <a:rPr lang="it-IT" sz="2200" dirty="0">
                <a:solidFill>
                  <a:srgbClr val="414141"/>
                </a:solidFill>
              </a:rPr>
              <a:t> </a:t>
            </a:r>
            <a:r>
              <a:rPr lang="it-IT" sz="2200" dirty="0" err="1">
                <a:solidFill>
                  <a:srgbClr val="414141"/>
                </a:solidFill>
              </a:rPr>
              <a:t>objekta</a:t>
            </a:r>
            <a:r>
              <a:rPr lang="it-IT" sz="2200" dirty="0">
                <a:solidFill>
                  <a:srgbClr val="414141"/>
                </a:solidFill>
              </a:rPr>
              <a:t> </a:t>
            </a:r>
            <a:r>
              <a:rPr lang="it-IT" sz="2200" dirty="0" err="1">
                <a:solidFill>
                  <a:srgbClr val="414141"/>
                </a:solidFill>
              </a:rPr>
              <a:t>prilagodite</a:t>
            </a:r>
            <a:r>
              <a:rPr lang="it-IT" sz="2200" dirty="0">
                <a:solidFill>
                  <a:srgbClr val="414141"/>
                </a:solidFill>
              </a:rPr>
              <a:t> </a:t>
            </a:r>
            <a:r>
              <a:rPr lang="it-IT" sz="2200" dirty="0" err="1">
                <a:solidFill>
                  <a:srgbClr val="414141"/>
                </a:solidFill>
              </a:rPr>
              <a:t>okolju</a:t>
            </a:r>
            <a:r>
              <a:rPr lang="it-IT" sz="2200" dirty="0">
                <a:solidFill>
                  <a:srgbClr val="414141"/>
                </a:solidFill>
              </a:rPr>
              <a:t>, </a:t>
            </a:r>
            <a:r>
              <a:rPr lang="it-IT" sz="2200" dirty="0" err="1">
                <a:solidFill>
                  <a:srgbClr val="414141"/>
                </a:solidFill>
              </a:rPr>
              <a:t>preprečite</a:t>
            </a:r>
            <a:r>
              <a:rPr lang="it-IT" sz="2200" dirty="0">
                <a:solidFill>
                  <a:srgbClr val="414141"/>
                </a:solidFill>
              </a:rPr>
              <a:t> </a:t>
            </a:r>
            <a:r>
              <a:rPr lang="it-IT" sz="2200" dirty="0" err="1">
                <a:solidFill>
                  <a:srgbClr val="414141"/>
                </a:solidFill>
              </a:rPr>
              <a:t>preobremenitev</a:t>
            </a:r>
            <a:r>
              <a:rPr lang="it-IT" sz="2200" dirty="0">
                <a:solidFill>
                  <a:srgbClr val="414141"/>
                </a:solidFill>
              </a:rPr>
              <a:t> </a:t>
            </a:r>
            <a:r>
              <a:rPr lang="it-IT" sz="2200" dirty="0" err="1">
                <a:solidFill>
                  <a:srgbClr val="414141"/>
                </a:solidFill>
              </a:rPr>
              <a:t>virov</a:t>
            </a:r>
            <a:r>
              <a:rPr lang="it-IT" sz="2200" dirty="0">
                <a:solidFill>
                  <a:srgbClr val="414141"/>
                </a:solidFill>
              </a:rPr>
              <a:t> in </a:t>
            </a:r>
            <a:r>
              <a:rPr lang="it-IT" sz="2200" dirty="0" err="1">
                <a:solidFill>
                  <a:srgbClr val="414141"/>
                </a:solidFill>
              </a:rPr>
              <a:t>izboljšate</a:t>
            </a:r>
            <a:r>
              <a:rPr lang="it-IT" sz="2200" dirty="0">
                <a:solidFill>
                  <a:srgbClr val="414141"/>
                </a:solidFill>
              </a:rPr>
              <a:t> </a:t>
            </a:r>
            <a:r>
              <a:rPr lang="it-IT" sz="2200" dirty="0" err="1">
                <a:solidFill>
                  <a:srgbClr val="414141"/>
                </a:solidFill>
              </a:rPr>
              <a:t>dolgoročno</a:t>
            </a:r>
            <a:r>
              <a:rPr lang="it-IT" sz="2200" dirty="0">
                <a:solidFill>
                  <a:srgbClr val="414141"/>
                </a:solidFill>
              </a:rPr>
              <a:t> </a:t>
            </a:r>
            <a:r>
              <a:rPr lang="it-IT" sz="2200" dirty="0" err="1">
                <a:solidFill>
                  <a:srgbClr val="414141"/>
                </a:solidFill>
              </a:rPr>
              <a:t>blaginjo</a:t>
            </a:r>
            <a:r>
              <a:rPr lang="it-IT" sz="2200" dirty="0">
                <a:solidFill>
                  <a:srgbClr val="414141"/>
                </a:solidFill>
              </a:rPr>
              <a:t> </a:t>
            </a:r>
            <a:r>
              <a:rPr lang="it-IT" sz="2200" dirty="0" err="1">
                <a:solidFill>
                  <a:srgbClr val="414141"/>
                </a:solidFill>
              </a:rPr>
              <a:t>skupnosti</a:t>
            </a:r>
            <a:r>
              <a:rPr lang="it-IT" sz="2200" dirty="0">
                <a:solidFill>
                  <a:srgbClr val="414141"/>
                </a:solidFill>
              </a:rPr>
              <a:t>. </a:t>
            </a:r>
          </a:p>
          <a:p>
            <a:pPr>
              <a:lnSpc>
                <a:spcPts val="2380"/>
              </a:lnSpc>
            </a:pPr>
            <a:endParaRPr lang="it-IT" sz="2200" dirty="0">
              <a:solidFill>
                <a:srgbClr val="414141"/>
              </a:solidFill>
            </a:endParaRPr>
          </a:p>
          <a:p>
            <a:pPr>
              <a:lnSpc>
                <a:spcPts val="2380"/>
              </a:lnSpc>
            </a:pPr>
            <a:r>
              <a:rPr lang="it-IT" sz="2200" dirty="0" err="1">
                <a:solidFill>
                  <a:srgbClr val="414141"/>
                </a:solidFill>
              </a:rPr>
              <a:t>Spoznali</a:t>
            </a:r>
            <a:r>
              <a:rPr lang="it-IT" sz="2200" dirty="0">
                <a:solidFill>
                  <a:srgbClr val="414141"/>
                </a:solidFill>
              </a:rPr>
              <a:t> </a:t>
            </a:r>
            <a:r>
              <a:rPr lang="it-IT" sz="2200" dirty="0" err="1">
                <a:solidFill>
                  <a:srgbClr val="414141"/>
                </a:solidFill>
              </a:rPr>
              <a:t>boste</a:t>
            </a:r>
            <a:r>
              <a:rPr lang="it-IT" sz="2200" dirty="0">
                <a:solidFill>
                  <a:srgbClr val="414141"/>
                </a:solidFill>
              </a:rPr>
              <a:t>, </a:t>
            </a:r>
            <a:r>
              <a:rPr lang="it-IT" sz="2200" dirty="0" err="1">
                <a:solidFill>
                  <a:srgbClr val="414141"/>
                </a:solidFill>
              </a:rPr>
              <a:t>zakaj</a:t>
            </a:r>
            <a:r>
              <a:rPr lang="it-IT" sz="2200" dirty="0">
                <a:solidFill>
                  <a:srgbClr val="414141"/>
                </a:solidFill>
              </a:rPr>
              <a:t> je »majhno« </a:t>
            </a:r>
            <a:r>
              <a:rPr lang="it-IT" sz="2200" dirty="0" err="1">
                <a:solidFill>
                  <a:srgbClr val="414141"/>
                </a:solidFill>
              </a:rPr>
              <a:t>pogosto</a:t>
            </a:r>
            <a:r>
              <a:rPr lang="it-IT" sz="2200" dirty="0">
                <a:solidFill>
                  <a:srgbClr val="414141"/>
                </a:solidFill>
              </a:rPr>
              <a:t> </a:t>
            </a:r>
            <a:r>
              <a:rPr lang="it-IT" sz="2200" dirty="0" err="1">
                <a:solidFill>
                  <a:srgbClr val="414141"/>
                </a:solidFill>
              </a:rPr>
              <a:t>pametnejše</a:t>
            </a:r>
            <a:r>
              <a:rPr lang="it-IT" sz="2200" dirty="0">
                <a:solidFill>
                  <a:srgbClr val="414141"/>
                </a:solidFill>
              </a:rPr>
              <a:t> – </a:t>
            </a:r>
            <a:r>
              <a:rPr lang="it-IT" sz="2200" dirty="0" err="1">
                <a:solidFill>
                  <a:srgbClr val="414141"/>
                </a:solidFill>
              </a:rPr>
              <a:t>ustvarja</a:t>
            </a:r>
            <a:r>
              <a:rPr lang="it-IT" sz="2200" dirty="0">
                <a:solidFill>
                  <a:srgbClr val="414141"/>
                </a:solidFill>
              </a:rPr>
              <a:t> bolj </a:t>
            </a:r>
            <a:r>
              <a:rPr lang="it-IT" sz="2200" dirty="0" err="1">
                <a:solidFill>
                  <a:srgbClr val="414141"/>
                </a:solidFill>
              </a:rPr>
              <a:t>prilagodljive</a:t>
            </a:r>
            <a:r>
              <a:rPr lang="it-IT" sz="2200" dirty="0">
                <a:solidFill>
                  <a:srgbClr val="414141"/>
                </a:solidFill>
              </a:rPr>
              <a:t>, </a:t>
            </a:r>
            <a:r>
              <a:rPr lang="it-IT" sz="2200" dirty="0" err="1">
                <a:solidFill>
                  <a:srgbClr val="414141"/>
                </a:solidFill>
              </a:rPr>
              <a:t>fleksibilne</a:t>
            </a:r>
            <a:r>
              <a:rPr lang="it-IT" sz="2200" dirty="0">
                <a:solidFill>
                  <a:srgbClr val="414141"/>
                </a:solidFill>
              </a:rPr>
              <a:t> in </a:t>
            </a:r>
            <a:r>
              <a:rPr lang="it-IT" sz="2200" dirty="0" err="1">
                <a:solidFill>
                  <a:srgbClr val="414141"/>
                </a:solidFill>
              </a:rPr>
              <a:t>avtentične</a:t>
            </a:r>
            <a:r>
              <a:rPr lang="it-IT" sz="2200" dirty="0">
                <a:solidFill>
                  <a:srgbClr val="414141"/>
                </a:solidFill>
              </a:rPr>
              <a:t> </a:t>
            </a:r>
            <a:r>
              <a:rPr lang="it-IT" sz="2200" dirty="0" err="1">
                <a:solidFill>
                  <a:srgbClr val="414141"/>
                </a:solidFill>
              </a:rPr>
              <a:t>gostinske</a:t>
            </a:r>
            <a:r>
              <a:rPr lang="it-IT" sz="2200" dirty="0">
                <a:solidFill>
                  <a:srgbClr val="414141"/>
                </a:solidFill>
              </a:rPr>
              <a:t> </a:t>
            </a:r>
            <a:r>
              <a:rPr lang="it-IT" sz="2200" dirty="0" err="1">
                <a:solidFill>
                  <a:srgbClr val="414141"/>
                </a:solidFill>
              </a:rPr>
              <a:t>izkušnje</a:t>
            </a:r>
            <a:r>
              <a:rPr lang="it-IT" sz="2200" dirty="0">
                <a:solidFill>
                  <a:srgbClr val="414141"/>
                </a:solidFill>
              </a:rPr>
              <a:t>. Od </a:t>
            </a:r>
            <a:r>
              <a:rPr lang="it-IT" sz="2200" dirty="0" err="1">
                <a:solidFill>
                  <a:srgbClr val="414141"/>
                </a:solidFill>
              </a:rPr>
              <a:t>regulativnih</a:t>
            </a:r>
            <a:r>
              <a:rPr lang="it-IT" sz="2200" dirty="0">
                <a:solidFill>
                  <a:srgbClr val="414141"/>
                </a:solidFill>
              </a:rPr>
              <a:t> okvirov do modelov oblikovanja, kot je Albergo Diffuso, </a:t>
            </a:r>
            <a:r>
              <a:rPr lang="it-IT" sz="2200" dirty="0" err="1">
                <a:solidFill>
                  <a:srgbClr val="414141"/>
                </a:solidFill>
              </a:rPr>
              <a:t>vam</a:t>
            </a:r>
            <a:r>
              <a:rPr lang="it-IT" sz="2200" dirty="0">
                <a:solidFill>
                  <a:srgbClr val="414141"/>
                </a:solidFill>
              </a:rPr>
              <a:t> </a:t>
            </a:r>
            <a:r>
              <a:rPr lang="it-IT" sz="2200" dirty="0" err="1">
                <a:solidFill>
                  <a:srgbClr val="414141"/>
                </a:solidFill>
              </a:rPr>
              <a:t>bomo</a:t>
            </a:r>
            <a:r>
              <a:rPr lang="it-IT" sz="2200" dirty="0">
                <a:solidFill>
                  <a:srgbClr val="414141"/>
                </a:solidFill>
              </a:rPr>
              <a:t> pokazali, </a:t>
            </a:r>
            <a:r>
              <a:rPr lang="it-IT" sz="2200" dirty="0" err="1">
                <a:solidFill>
                  <a:srgbClr val="414141"/>
                </a:solidFill>
              </a:rPr>
              <a:t>kako</a:t>
            </a:r>
            <a:r>
              <a:rPr lang="it-IT" sz="2200" dirty="0">
                <a:solidFill>
                  <a:srgbClr val="414141"/>
                </a:solidFill>
              </a:rPr>
              <a:t> </a:t>
            </a:r>
            <a:r>
              <a:rPr lang="it-IT" sz="2200" dirty="0" err="1">
                <a:solidFill>
                  <a:srgbClr val="414141"/>
                </a:solidFill>
              </a:rPr>
              <a:t>usklajevanje</a:t>
            </a:r>
            <a:r>
              <a:rPr lang="it-IT" sz="2200" dirty="0">
                <a:solidFill>
                  <a:srgbClr val="414141"/>
                </a:solidFill>
              </a:rPr>
              <a:t> </a:t>
            </a:r>
            <a:r>
              <a:rPr lang="it-IT" sz="2200" dirty="0" err="1">
                <a:solidFill>
                  <a:srgbClr val="414141"/>
                </a:solidFill>
              </a:rPr>
              <a:t>vaše</a:t>
            </a:r>
            <a:r>
              <a:rPr lang="it-IT" sz="2200" dirty="0">
                <a:solidFill>
                  <a:srgbClr val="414141"/>
                </a:solidFill>
              </a:rPr>
              <a:t> vizije z </a:t>
            </a:r>
            <a:r>
              <a:rPr lang="it-IT" sz="2200" dirty="0" err="1">
                <a:solidFill>
                  <a:srgbClr val="414141"/>
                </a:solidFill>
              </a:rPr>
              <a:t>dejansko</a:t>
            </a:r>
            <a:r>
              <a:rPr lang="it-IT" sz="2200" dirty="0">
                <a:solidFill>
                  <a:srgbClr val="414141"/>
                </a:solidFill>
              </a:rPr>
              <a:t> </a:t>
            </a:r>
            <a:r>
              <a:rPr lang="it-IT" sz="2200" dirty="0" err="1">
                <a:solidFill>
                  <a:srgbClr val="414141"/>
                </a:solidFill>
              </a:rPr>
              <a:t>nosilnostjo</a:t>
            </a:r>
            <a:r>
              <a:rPr lang="it-IT" sz="2200" dirty="0">
                <a:solidFill>
                  <a:srgbClr val="414141"/>
                </a:solidFill>
              </a:rPr>
              <a:t> </a:t>
            </a:r>
            <a:r>
              <a:rPr lang="it-IT" sz="2200" dirty="0" err="1">
                <a:solidFill>
                  <a:srgbClr val="414141"/>
                </a:solidFill>
              </a:rPr>
              <a:t>območja</a:t>
            </a:r>
            <a:r>
              <a:rPr lang="it-IT" sz="2200" dirty="0">
                <a:solidFill>
                  <a:srgbClr val="414141"/>
                </a:solidFill>
              </a:rPr>
              <a:t> vodi do </a:t>
            </a:r>
            <a:r>
              <a:rPr lang="it-IT" sz="2200" dirty="0" err="1">
                <a:solidFill>
                  <a:srgbClr val="414141"/>
                </a:solidFill>
              </a:rPr>
              <a:t>boljših</a:t>
            </a:r>
            <a:r>
              <a:rPr lang="it-IT" sz="2200" dirty="0">
                <a:solidFill>
                  <a:srgbClr val="414141"/>
                </a:solidFill>
              </a:rPr>
              <a:t> </a:t>
            </a:r>
            <a:r>
              <a:rPr lang="it-IT" sz="2200" dirty="0" err="1">
                <a:solidFill>
                  <a:srgbClr val="414141"/>
                </a:solidFill>
              </a:rPr>
              <a:t>rezultatov</a:t>
            </a:r>
            <a:r>
              <a:rPr lang="it-IT" sz="2200" dirty="0">
                <a:solidFill>
                  <a:srgbClr val="414141"/>
                </a:solidFill>
              </a:rPr>
              <a:t> za </a:t>
            </a:r>
            <a:r>
              <a:rPr lang="it-IT" sz="2200" dirty="0" err="1">
                <a:solidFill>
                  <a:srgbClr val="414141"/>
                </a:solidFill>
              </a:rPr>
              <a:t>vse</a:t>
            </a:r>
            <a:r>
              <a:rPr lang="it-IT" sz="2200" dirty="0">
                <a:solidFill>
                  <a:srgbClr val="414141"/>
                </a:solidFill>
              </a:rPr>
              <a:t> – </a:t>
            </a:r>
            <a:r>
              <a:rPr lang="it-IT" sz="2200" dirty="0" err="1">
                <a:solidFill>
                  <a:srgbClr val="414141"/>
                </a:solidFill>
              </a:rPr>
              <a:t>obiskovalce</a:t>
            </a:r>
            <a:r>
              <a:rPr lang="it-IT" sz="2200" dirty="0">
                <a:solidFill>
                  <a:srgbClr val="414141"/>
                </a:solidFill>
              </a:rPr>
              <a:t>, </a:t>
            </a:r>
            <a:r>
              <a:rPr lang="it-IT" sz="2200" dirty="0" err="1">
                <a:solidFill>
                  <a:srgbClr val="414141"/>
                </a:solidFill>
              </a:rPr>
              <a:t>prebivalce</a:t>
            </a:r>
            <a:r>
              <a:rPr lang="it-IT" sz="2200" dirty="0">
                <a:solidFill>
                  <a:srgbClr val="414141"/>
                </a:solidFill>
              </a:rPr>
              <a:t> in naravo.</a:t>
            </a:r>
          </a:p>
          <a:p>
            <a:pPr>
              <a:lnSpc>
                <a:spcPts val="2380"/>
              </a:lnSpc>
            </a:pPr>
            <a:endParaRPr lang="it-IT" sz="2200" dirty="0">
              <a:solidFill>
                <a:srgbClr val="414141"/>
              </a:solidFill>
            </a:endParaRPr>
          </a:p>
        </p:txBody>
      </p:sp>
      <p:pic>
        <p:nvPicPr>
          <p:cNvPr id="2" name="Picture 1">
            <a:extLst>
              <a:ext uri="{FF2B5EF4-FFF2-40B4-BE49-F238E27FC236}">
                <a16:creationId xmlns:a16="http://schemas.microsoft.com/office/drawing/2014/main" id="{B85D9403-052E-DBE1-943C-F59BB344D321}"/>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15932715" y="-139300"/>
            <a:ext cx="3580276" cy="2659133"/>
          </a:xfrm>
          <a:prstGeom prst="rect">
            <a:avLst/>
          </a:prstGeom>
        </p:spPr>
      </p:pic>
      <p:sp>
        <p:nvSpPr>
          <p:cNvPr id="22" name="Slide Number Placeholder 5">
            <a:extLst>
              <a:ext uri="{FF2B5EF4-FFF2-40B4-BE49-F238E27FC236}">
                <a16:creationId xmlns:a16="http://schemas.microsoft.com/office/drawing/2014/main" id="{A2B02B7E-720F-0359-F353-56F7C7A1EF9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8</a:t>
            </a:fld>
            <a:endParaRPr lang="fr-CA" sz="1200" dirty="0"/>
          </a:p>
        </p:txBody>
      </p:sp>
      <p:pic>
        <p:nvPicPr>
          <p:cNvPr id="16" name="Picture 15">
            <a:extLst>
              <a:ext uri="{FF2B5EF4-FFF2-40B4-BE49-F238E27FC236}">
                <a16:creationId xmlns:a16="http://schemas.microsoft.com/office/drawing/2014/main" id="{6B9CFEE4-6F5E-2573-6339-14B61B1D24D8}"/>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7360079" y="4380951"/>
            <a:ext cx="3580276" cy="2659133"/>
          </a:xfrm>
          <a:prstGeom prst="rect">
            <a:avLst/>
          </a:prstGeom>
        </p:spPr>
      </p:pic>
      <p:sp>
        <p:nvSpPr>
          <p:cNvPr id="4" name="TextBox 3">
            <a:extLst>
              <a:ext uri="{FF2B5EF4-FFF2-40B4-BE49-F238E27FC236}">
                <a16:creationId xmlns:a16="http://schemas.microsoft.com/office/drawing/2014/main" id="{9C162606-96B4-103C-A503-56327AC2B3F1}"/>
              </a:ext>
            </a:extLst>
          </p:cNvPr>
          <p:cNvSpPr txBox="1"/>
          <p:nvPr/>
        </p:nvSpPr>
        <p:spPr>
          <a:xfrm>
            <a:off x="629645" y="5451316"/>
            <a:ext cx="7831449" cy="1118255"/>
          </a:xfrm>
          <a:prstGeom prst="rect">
            <a:avLst/>
          </a:prstGeom>
          <a:noFill/>
        </p:spPr>
        <p:txBody>
          <a:bodyPr wrap="square" rtlCol="0">
            <a:spAutoFit/>
          </a:bodyPr>
          <a:lstStyle/>
          <a:p>
            <a:pPr>
              <a:lnSpc>
                <a:spcPts val="1960"/>
              </a:lnSpc>
            </a:pPr>
            <a:r>
              <a:rPr lang="en-IE" b="1" dirty="0">
                <a:solidFill>
                  <a:srgbClr val="414141"/>
                </a:solidFill>
              </a:rPr>
              <a:t>Vir: </a:t>
            </a:r>
            <a:r>
              <a:rPr lang="en-IE" sz="1800" dirty="0">
                <a:solidFill>
                  <a:srgbClr val="414141"/>
                </a:solidFill>
                <a:ea typeface="+mn-lt"/>
                <a:cs typeface="+mn-lt"/>
              </a:rPr>
              <a:t>    UNWTO (2021). Turizem in razvoj podeželja. </a:t>
            </a:r>
          </a:p>
          <a:p>
            <a:pPr>
              <a:lnSpc>
                <a:spcPts val="1960"/>
              </a:lnSpc>
            </a:pPr>
            <a:r>
              <a:rPr lang="en-IE" dirty="0">
                <a:solidFill>
                  <a:srgbClr val="414141"/>
                </a:solidFill>
                <a:ea typeface="+mn-lt"/>
                <a:cs typeface="+mn-lt"/>
              </a:rPr>
              <a:t>	</a:t>
            </a:r>
            <a:r>
              <a:rPr lang="en-IE" sz="1800" dirty="0">
                <a:solidFill>
                  <a:srgbClr val="414141"/>
                </a:solidFill>
                <a:ea typeface="+mn-lt"/>
                <a:cs typeface="+mn-lt"/>
              </a:rPr>
              <a:t>Svetovna turistična organizacija.</a:t>
            </a:r>
            <a:endParaRPr lang="en-IE" sz="1800" dirty="0">
              <a:solidFill>
                <a:srgbClr val="459597"/>
              </a:solidFill>
            </a:endParaRPr>
          </a:p>
          <a:p>
            <a:pPr>
              <a:lnSpc>
                <a:spcPts val="1960"/>
              </a:lnSpc>
            </a:pPr>
            <a:r>
              <a:rPr lang="en-IE" sz="1800" dirty="0">
                <a:solidFill>
                  <a:srgbClr val="414141"/>
                </a:solidFill>
                <a:ea typeface="+mn-lt"/>
                <a:cs typeface="+mn-lt"/>
              </a:rPr>
              <a:t>	</a:t>
            </a:r>
            <a:r>
              <a:rPr lang="en-IE" sz="1800" dirty="0">
                <a:solidFill>
                  <a:srgbClr val="459597"/>
                </a:solidFill>
                <a:ea typeface="+mn-lt"/>
                <a:cs typeface="+mn-lt"/>
                <a:hlinkClick r:id="rId4">
                  <a:extLst>
                    <a:ext uri="{A12FA001-AC4F-418D-AE19-62706E023703}">
                      <ahyp:hlinkClr xmlns:ahyp="http://schemas.microsoft.com/office/drawing/2018/hyperlinkcolor" val="tx"/>
                    </a:ext>
                  </a:extLst>
                </a:hlinkClick>
              </a:rPr>
              <a:t>https://www.unwto.org/tourism-and-rural-development</a:t>
            </a:r>
            <a:r>
              <a:rPr lang="en-IE" sz="1800" dirty="0">
                <a:solidFill>
                  <a:srgbClr val="459597"/>
                </a:solidFill>
                <a:ea typeface="+mn-lt"/>
                <a:cs typeface="+mn-lt"/>
              </a:rPr>
              <a:t> </a:t>
            </a:r>
            <a:endParaRPr lang="en-IE" dirty="0">
              <a:solidFill>
                <a:srgbClr val="459597"/>
              </a:solidFill>
            </a:endParaRPr>
          </a:p>
          <a:p>
            <a:pPr>
              <a:lnSpc>
                <a:spcPts val="1960"/>
              </a:lnSpc>
            </a:pPr>
            <a:endParaRPr lang="en-IE" dirty="0">
              <a:solidFill>
                <a:srgbClr val="459597"/>
              </a:solidFill>
            </a:endParaRPr>
          </a:p>
        </p:txBody>
      </p:sp>
    </p:spTree>
    <p:extLst>
      <p:ext uri="{BB962C8B-B14F-4D97-AF65-F5344CB8AC3E}">
        <p14:creationId xmlns:p14="http://schemas.microsoft.com/office/powerpoint/2010/main" val="9719009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E8390-67F6-999C-6325-C324B350E2FE}"/>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6B14956A-4F2E-99B5-AB95-F513417A9178}"/>
              </a:ext>
            </a:extLst>
          </p:cNvPr>
          <p:cNvSpPr/>
          <p:nvPr/>
        </p:nvSpPr>
        <p:spPr>
          <a:xfrm flipH="1">
            <a:off x="5198103" y="640375"/>
            <a:ext cx="6954821" cy="962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1A69F967-7450-26A0-215C-3164BD397D83}"/>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Poglavje 1: 4 ključna področja učenja</a:t>
            </a:r>
          </a:p>
        </p:txBody>
      </p:sp>
      <p:sp>
        <p:nvSpPr>
          <p:cNvPr id="13" name="Slide Number Placeholder 5">
            <a:extLst>
              <a:ext uri="{FF2B5EF4-FFF2-40B4-BE49-F238E27FC236}">
                <a16:creationId xmlns:a16="http://schemas.microsoft.com/office/drawing/2014/main" id="{D158082E-3407-C3E9-3D04-9B0BC6A02F1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9</a:t>
            </a:fld>
            <a:endParaRPr lang="fr-CA" sz="1200" dirty="0"/>
          </a:p>
        </p:txBody>
      </p:sp>
      <p:sp>
        <p:nvSpPr>
          <p:cNvPr id="8" name="Text Placeholder 1">
            <a:extLst>
              <a:ext uri="{FF2B5EF4-FFF2-40B4-BE49-F238E27FC236}">
                <a16:creationId xmlns:a16="http://schemas.microsoft.com/office/drawing/2014/main" id="{433F1DBA-D3E1-15F1-6EC0-3F287C47D176}"/>
              </a:ext>
            </a:extLst>
          </p:cNvPr>
          <p:cNvSpPr txBox="1">
            <a:spLocks/>
          </p:cNvSpPr>
          <p:nvPr/>
        </p:nvSpPr>
        <p:spPr>
          <a:xfrm>
            <a:off x="1857672" y="1886030"/>
            <a:ext cx="4634729" cy="3426021"/>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Razumevanje nosilnosti in </a:t>
            </a:r>
            <a:r>
              <a:rPr lang="en-GB" sz="2600" b="1" dirty="0" err="1"/>
              <a:t>pritiska</a:t>
            </a:r>
            <a:r>
              <a:rPr lang="en-GB" sz="2600" b="1" dirty="0"/>
              <a:t> </a:t>
            </a:r>
            <a:r>
              <a:rPr lang="en-GB" sz="2600" b="1" dirty="0" err="1"/>
              <a:t>na</a:t>
            </a:r>
            <a:r>
              <a:rPr lang="en-GB" sz="2600" b="1" dirty="0"/>
              <a:t> </a:t>
            </a:r>
            <a:r>
              <a:rPr lang="en-GB" sz="2600" b="1" dirty="0" err="1"/>
              <a:t>zemljišča</a:t>
            </a:r>
            <a:r>
              <a:rPr lang="en-GB" sz="2600" b="1" dirty="0"/>
              <a:t> </a:t>
            </a:r>
          </a:p>
          <a:p>
            <a:pPr>
              <a:lnSpc>
                <a:spcPts val="2480"/>
              </a:lnSpc>
            </a:pPr>
            <a:endParaRPr lang="en-GB" sz="2400" b="1" dirty="0"/>
          </a:p>
          <a:p>
            <a:pPr>
              <a:lnSpc>
                <a:spcPts val="2380"/>
              </a:lnSpc>
            </a:pPr>
            <a:r>
              <a:rPr lang="en-IE" sz="2200" dirty="0"/>
              <a:t>Naučite se oceniti fizične, socialne in okoljske omejitve destinacije, da se izognete prenatrpanosti in izčrpanju virov. Razumite, zakaj spoštovanje nosilnosti zagotavlja, da turizem ostane korist – in ne breme – za lokalne skupnosti.</a:t>
            </a:r>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9" name="Text Placeholder 2">
            <a:extLst>
              <a:ext uri="{FF2B5EF4-FFF2-40B4-BE49-F238E27FC236}">
                <a16:creationId xmlns:a16="http://schemas.microsoft.com/office/drawing/2014/main" id="{4DAF0812-CA2F-C9EB-F9AA-D0BF75343BF4}"/>
              </a:ext>
            </a:extLst>
          </p:cNvPr>
          <p:cNvSpPr txBox="1">
            <a:spLocks/>
          </p:cNvSpPr>
          <p:nvPr/>
        </p:nvSpPr>
        <p:spPr>
          <a:xfrm>
            <a:off x="730329" y="171031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01</a:t>
            </a:r>
            <a:endParaRPr lang="en-GB" sz="6600" b="1" dirty="0">
              <a:solidFill>
                <a:schemeClr val="bg1"/>
              </a:solidFill>
            </a:endParaRPr>
          </a:p>
        </p:txBody>
      </p:sp>
      <p:sp>
        <p:nvSpPr>
          <p:cNvPr id="10" name="Freeform 9">
            <a:extLst>
              <a:ext uri="{FF2B5EF4-FFF2-40B4-BE49-F238E27FC236}">
                <a16:creationId xmlns:a16="http://schemas.microsoft.com/office/drawing/2014/main" id="{06E0A77C-BD1A-8B37-06F5-64E3CC52974E}"/>
              </a:ext>
            </a:extLst>
          </p:cNvPr>
          <p:cNvSpPr/>
          <p:nvPr/>
        </p:nvSpPr>
        <p:spPr>
          <a:xfrm>
            <a:off x="-3603" y="245252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3851DAEE-662E-D633-49E5-97A7B63F4368}"/>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748092" y="3300902"/>
            <a:ext cx="4246690" cy="3154091"/>
          </a:xfrm>
          <a:prstGeom prst="rect">
            <a:avLst/>
          </a:prstGeom>
        </p:spPr>
      </p:pic>
    </p:spTree>
    <p:extLst>
      <p:ext uri="{BB962C8B-B14F-4D97-AF65-F5344CB8AC3E}">
        <p14:creationId xmlns:p14="http://schemas.microsoft.com/office/powerpoint/2010/main" val="461981686"/>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AC85329-4F53-4995-A204-691117D32702}">
  <ds:schemaRefs>
    <ds:schemaRef ds:uri="http://schemas.microsoft.com/sharepoint/v3/contenttype/forms"/>
  </ds:schemaRefs>
</ds:datastoreItem>
</file>

<file path=customXml/itemProps2.xml><?xml version="1.0" encoding="utf-8"?>
<ds:datastoreItem xmlns:ds="http://schemas.openxmlformats.org/officeDocument/2006/customXml" ds:itemID="{B3076E18-2B84-4508-B120-3C096464AE89}">
  <ds:schemaRefs>
    <ds:schemaRef ds:uri="7b53bf8c-4569-44df-ad60-bb18397340c4"/>
    <ds:schemaRef ds:uri="835803b3-5fd4-490d-9118-e08d8d43fc1e"/>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3075E953-18FD-41EE-B040-CFB862FF8F55}"/>
</file>

<file path=docProps/app.xml><?xml version="1.0" encoding="utf-8"?>
<Properties xmlns="http://schemas.openxmlformats.org/officeDocument/2006/extended-properties" xmlns:vt="http://schemas.openxmlformats.org/officeDocument/2006/docPropsVTypes">
  <TotalTime>1459</TotalTime>
  <Words>4186</Words>
  <Application>Microsoft Office PowerPoint</Application>
  <PresentationFormat>Širokozaslonsko</PresentationFormat>
  <Paragraphs>380</Paragraphs>
  <Slides>48</Slides>
  <Notes>2</Notes>
  <HiddenSlides>0</HiddenSlides>
  <MMClips>0</MMClips>
  <ScaleCrop>false</ScaleCrop>
  <HeadingPairs>
    <vt:vector size="4" baseType="variant">
      <vt:variant>
        <vt:lpstr>Tema</vt:lpstr>
      </vt:variant>
      <vt:variant>
        <vt:i4>1</vt:i4>
      </vt:variant>
      <vt:variant>
        <vt:lpstr>Naslovi diapozitivov</vt:lpstr>
      </vt:variant>
      <vt:variant>
        <vt:i4>48</vt:i4>
      </vt:variant>
    </vt:vector>
  </HeadingPairs>
  <TitlesOfParts>
    <vt:vector size="49" baseType="lpstr">
      <vt:lpstr>Office Theme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docId:43EBD57C0B297067C22791E797D18C5B</cp:keywords>
  <cp:lastModifiedBy>Tatjana Klakočar</cp:lastModifiedBy>
  <cp:revision>868</cp:revision>
  <dcterms:created xsi:type="dcterms:W3CDTF">2020-10-14T13:32:04Z</dcterms:created>
  <dcterms:modified xsi:type="dcterms:W3CDTF">2026-01-06T13:39:49Z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