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9"/>
  </p:notesMasterIdLst>
  <p:handoutMasterIdLst>
    <p:handoutMasterId r:id="rId30"/>
  </p:handoutMasterIdLst>
  <p:sldIdLst>
    <p:sldId id="7829" r:id="rId5"/>
    <p:sldId id="6641" r:id="rId6"/>
    <p:sldId id="6889" r:id="rId7"/>
    <p:sldId id="6629" r:id="rId8"/>
    <p:sldId id="7064" r:id="rId9"/>
    <p:sldId id="6628" r:id="rId10"/>
    <p:sldId id="7072" r:id="rId11"/>
    <p:sldId id="6636" r:id="rId12"/>
    <p:sldId id="7063" r:id="rId13"/>
    <p:sldId id="7070" r:id="rId14"/>
    <p:sldId id="6630" r:id="rId15"/>
    <p:sldId id="6632" r:id="rId16"/>
    <p:sldId id="7830" r:id="rId17"/>
    <p:sldId id="6637" r:id="rId18"/>
    <p:sldId id="6631" r:id="rId19"/>
    <p:sldId id="6638" r:id="rId20"/>
    <p:sldId id="6646" r:id="rId21"/>
    <p:sldId id="6645" r:id="rId22"/>
    <p:sldId id="6634" r:id="rId23"/>
    <p:sldId id="6635" r:id="rId24"/>
    <p:sldId id="6633" r:id="rId25"/>
    <p:sldId id="6643" r:id="rId26"/>
    <p:sldId id="6644" r:id="rId27"/>
    <p:sldId id="664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7" Type="http://schemas.openxmlformats.org/officeDocument/2006/relationships/image" Target="../media/image9.png"/><Relationship Id="rId2" Type="http://schemas.openxmlformats.org/officeDocument/2006/relationships/hyperlink" Target="https://leitrimtourism.com/accommodation-in-leitrim/self-catering/drumhierny-woodland-hideaway" TargetMode="External"/><Relationship Id="rId1" Type="http://schemas.openxmlformats.org/officeDocument/2006/relationships/slideLayout" Target="../slideLayouts/slideLayout31.xml"/><Relationship Id="rId6" Type="http://schemas.openxmlformats.org/officeDocument/2006/relationships/hyperlink" Target="https://www.leitrimobserver.ie/news/local-news/1717940/popular-leitrim-sanctuary-eyes-expansion-with-new-facilities.html" TargetMode="External"/><Relationship Id="rId5" Type="http://schemas.openxmlformats.org/officeDocument/2006/relationships/hyperlink" Target="https://www.framespace.ie/projects/drumhierny-woodland-hideaway" TargetMode="External"/><Relationship Id="rId4" Type="http://schemas.openxmlformats.org/officeDocument/2006/relationships/hyperlink" Target="https://www.tboacademy.com/blog/tourism-planni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leitrim.ie/council/services/planning-building/planning-permission/weekly-planning-lists/weekly-planning-list-week-ending-26-january-2025.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2" Type="http://schemas.openxmlformats.org/officeDocument/2006/relationships/hyperlink" Target="https://www.independent.ie/regionals/leitrim/news/luxury-glamping-getaway-in-leitrim-gets-green-light-for-new-therapy-suite-and-an-outdoor-plunge-pool/a1220018802.htm.com" TargetMode="External"/><Relationship Id="rId1" Type="http://schemas.openxmlformats.org/officeDocument/2006/relationships/slideLayout" Target="../slideLayouts/slideLayout31.xml"/><Relationship Id="rId5" Type="http://schemas.openxmlformats.org/officeDocument/2006/relationships/image" Target="../media/image17.jpg"/><Relationship Id="rId4" Type="http://schemas.openxmlformats.org/officeDocument/2006/relationships/hyperlink" Target="https://tpdsolutions.ie/do-you-need-planning-permission-for-a-log-cabin.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Layout" Target="../slideLayouts/slideLayout16.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hyperlink" Target="https://www.drumhiernyhideaway.ie/en/sustainable-policy/" TargetMode="External"/><Relationship Id="rId7" Type="http://schemas.openxmlformats.org/officeDocument/2006/relationships/image" Target="../media/image20.jpeg"/><Relationship Id="rId2" Type="http://schemas.openxmlformats.org/officeDocument/2006/relationships/hyperlink" Target="https://www.drumhiernyhideaway.ie/en/the-hotel/#collapseAbout" TargetMode="External"/><Relationship Id="rId1" Type="http://schemas.openxmlformats.org/officeDocument/2006/relationships/slideLayout" Target="../slideLayouts/slideLayout31.xml"/><Relationship Id="rId6" Type="http://schemas.openxmlformats.org/officeDocument/2006/relationships/hyperlink" Target="https://www.leitrim.ie/council/services/planning-building/planning-permission/weekly-planning-lists/weekly-planning-list-week-ending-26-january-2025.pdf" TargetMode="External"/><Relationship Id="rId5"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4" Type="http://schemas.openxmlformats.org/officeDocument/2006/relationships/hyperlink" Target="https://www.drumhiernyhideaway.ie/en/local-artist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hyperlink" Target="https://www.drumhiernyhideaway.ie/en/sustainable-policy/" TargetMode="External"/><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hyperlink" Target="https://www.google.com/search?q=what+is+a+mission+statement+&amp;sca_esv=2465539c7fa84006&amp;sxsrf=ACQVn09ZGjVT2smCJwnwqa4lL9R8t9RY6g%3A1712771675372&amp;ei=W9IWZqWkFrKkhbIPr7OMkAs&amp;ved=0ahUKEwjlvaram7iFAxUyUkEAHa8ZA7IQ4dUDCBA&amp;uact=5&amp;oq=what+is+a+mission+statement+&amp;gs_lp=Egxnd3Mtd2l6LXNlcnAiHHdoYXQgaXMgYSBtaXNzaW9uIHN0YXRlbWVudCAyBRAAGIAEMgUQABiABDIKEAAYgAQYFBiHAjIKEAAYgAQYFBiHAjIFEAAYgAQyBRAAGIAEMgUQABiABDIFEAAYgAQyBRAAGIAEMgUQABiABEj61AJQ8QRY89ICcAJ4AZABAJgBjQGgAZMOqgEEMTQuNbgBA8gBAPgBAZgCFaAC0Q7CAgoQABhHGNYEGLADwgINEAAYgAQYigUYQxiwA8ICChAAGIAEGIoFGEPCAgoQIxiABBiKBRgnwgIOEAAYgAQYigUYsQMYgwGYAwCIBgGQBgqSBwQxNi41oAfuew&amp;sclient=gws-wiz-serp" TargetMode="External"/><Relationship Id="rId2" Type="http://schemas.openxmlformats.org/officeDocument/2006/relationships/hyperlink" Target="https://www.drumhiernyhideaway.ie/en/the-hotel/" TargetMode="External"/><Relationship Id="rId1" Type="http://schemas.openxmlformats.org/officeDocument/2006/relationships/slideLayout" Target="../slideLayouts/slideLayout31.xml"/><Relationship Id="rId6" Type="http://schemas.openxmlformats.org/officeDocument/2006/relationships/image" Target="../media/image22.png"/><Relationship Id="rId5" Type="http://schemas.openxmlformats.org/officeDocument/2006/relationships/hyperlink" Target="https://www.drumhiernyhideaway.ie/en/sustainable-policy/" TargetMode="External"/><Relationship Id="rId4"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9.png"/><Relationship Id="rId1" Type="http://schemas.openxmlformats.org/officeDocument/2006/relationships/slideLayout" Target="../slideLayouts/slideLayout17.xml"/><Relationship Id="rId5" Type="http://schemas.openxmlformats.org/officeDocument/2006/relationships/image" Target="../media/image10.jpg"/><Relationship Id="rId4" Type="http://schemas.openxmlformats.org/officeDocument/2006/relationships/hyperlink" Target="https://www.teagasc.ie/news--events/daily/farm-business/setting-up-a-glamping-business.ph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independent.ie/regionals/leitrim/news/luxury-glamping-getaway-in-leitrim-gets-green-light-for-new-therapy-suite-and-an-outdoor-plunge-pool/a1220018802.html?utm_source=chatgpt.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independent.ie/regionals/leitrim/news/luxury-glamping-getaway-in-leitrim-gets-green-light-for-new-therapy-suite-and-an-outdoor-plunge-pool/a1220018802.html?utm_source=chatgpt.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eplanning.ie/LeitrimCC/AppFileRefDetails/2360094/0"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ruimtelijkeplannen.nl/" TargetMode="External"/><Relationship Id="rId2" Type="http://schemas.openxmlformats.org/officeDocument/2006/relationships/hyperlink" Target="http://www.myplan.ie/" TargetMode="External"/><Relationship Id="rId1" Type="http://schemas.openxmlformats.org/officeDocument/2006/relationships/slideLayout" Target="../slideLayouts/slideLayout33.xml"/><Relationship Id="rId5" Type="http://schemas.openxmlformats.org/officeDocument/2006/relationships/hyperlink" Target="http://www.skipulagsstofnun.is/" TargetMode="External"/><Relationship Id="rId4" Type="http://schemas.openxmlformats.org/officeDocument/2006/relationships/hyperlink" Target="http://www.gov.si/"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hyperlink" Target="https://www.planning.ie/" TargetMode="External"/><Relationship Id="rId7" Type="http://schemas.openxmlformats.org/officeDocument/2006/relationships/image" Target="../media/image13.jpg"/><Relationship Id="rId2" Type="http://schemas.openxmlformats.org/officeDocument/2006/relationships/image" Target="../media/image9.png"/><Relationship Id="rId1" Type="http://schemas.openxmlformats.org/officeDocument/2006/relationships/slideLayout" Target="../slideLayouts/slideLayout17.xml"/><Relationship Id="rId6" Type="http://schemas.openxmlformats.org/officeDocument/2006/relationships/hyperlink" Target="https://www.teagasc.ie/news--events/daily/farm-business/setting-up-a-glamping-business.php" TargetMode="External"/><Relationship Id="rId5" Type="http://schemas.openxmlformats.org/officeDocument/2006/relationships/hyperlink" Target="https://www.neh.gov.ie/service/search/neh-en/116580?query=Climate+Action+Programme" TargetMode="External"/><Relationship Id="rId4" Type="http://schemas.openxmlformats.org/officeDocument/2006/relationships/hyperlink" Target="https://www.failteireland.i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IE" sz="3800" b="1" dirty="0"/>
              <a:t>Gozd Drumhierny, Leitrim, Irska</a:t>
            </a:r>
          </a:p>
          <a:p>
            <a:r>
              <a:rPr lang="en-IE" sz="3200" i="1" dirty="0"/>
              <a:t>Načrtovanje turizma in „komercialna uporaba turizma“</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Primer</a:t>
            </a:r>
          </a:p>
        </p:txBody>
      </p:sp>
      <p:pic>
        <p:nvPicPr>
          <p:cNvPr id="6" name="Picture Placeholder 5" descr="A triangular building with a black roof and a black fence&#10;&#10;AI-generated content may be incorrect.">
            <a:extLst>
              <a:ext uri="{FF2B5EF4-FFF2-40B4-BE49-F238E27FC236}">
                <a16:creationId xmlns:a16="http://schemas.microsoft.com/office/drawing/2014/main" id="{243848F5-0566-6947-6BCA-EDE3B5DEB628}"/>
              </a:ext>
            </a:extLst>
          </p:cNvPr>
          <p:cNvPicPr>
            <a:picLocks noGrp="1" noChangeAspect="1"/>
          </p:cNvPicPr>
          <p:nvPr>
            <p:ph type="pic" sz="quarter" idx="19"/>
          </p:nvPr>
        </p:nvPicPr>
        <p:blipFill>
          <a:blip r:embed="rId2"/>
          <a:srcRect l="2021" r="2021"/>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757431C-D462-EF9A-DB35-79CA39F2C9F2}"/>
              </a:ext>
            </a:extLst>
          </p:cNvPr>
          <p:cNvPicPr>
            <a:picLocks noChangeAspect="1"/>
          </p:cNvPicPr>
          <p:nvPr/>
        </p:nvPicPr>
        <p:blipFill>
          <a:blip r:embed="rId2"/>
          <a:srcRect b="1693"/>
          <a:stretch>
            <a:fillRect/>
          </a:stretch>
        </p:blipFill>
        <p:spPr>
          <a:xfrm>
            <a:off x="0" y="869310"/>
            <a:ext cx="12192000" cy="5032726"/>
          </a:xfrm>
          <a:prstGeom prst="rect">
            <a:avLst/>
          </a:prstGeom>
        </p:spPr>
      </p:pic>
    </p:spTree>
    <p:extLst>
      <p:ext uri="{BB962C8B-B14F-4D97-AF65-F5344CB8AC3E}">
        <p14:creationId xmlns:p14="http://schemas.microsoft.com/office/powerpoint/2010/main" val="1581086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077BB-F738-F783-6BE0-A855BA28214B}"/>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F50E5DC8-CC17-9DCE-E412-762078AC443F}"/>
              </a:ext>
            </a:extLst>
          </p:cNvPr>
          <p:cNvSpPr>
            <a:spLocks noGrp="1"/>
          </p:cNvSpPr>
          <p:nvPr>
            <p:ph type="body" sz="quarter" idx="18"/>
          </p:nvPr>
        </p:nvSpPr>
        <p:spPr>
          <a:xfrm>
            <a:off x="342902" y="736434"/>
            <a:ext cx="6562724" cy="3499183"/>
          </a:xfrm>
        </p:spPr>
        <p:txBody>
          <a:bodyPr/>
          <a:lstStyle/>
          <a:p>
            <a:pPr>
              <a:spcAft>
                <a:spcPts val="600"/>
              </a:spcAft>
            </a:pPr>
            <a:r>
              <a:rPr lang="en-US" b="1" dirty="0"/>
              <a:t>Začetna faza razvoja turizma </a:t>
            </a:r>
            <a:r>
              <a:rPr lang="en-US" b="1" dirty="0" err="1"/>
              <a:t>v Drumhiernyju </a:t>
            </a:r>
            <a:r>
              <a:rPr lang="en-US" dirty="0"/>
              <a:t>se je osredotočila na ustvarjanje trajnostne turistične destinacije. Pri gradnji koč je bil velik poudarek na okoljski trajnosti, uporabi lokalnih materialov in doseganju visokih standardov energetske učinkovitosti. Zaradi integracije lokacije v naravno pokrajino in bližine znamenitosti, kot je Shannon Blueway, je postala ekološko prijazno zatočišče. </a:t>
            </a:r>
            <a:r>
              <a:rPr lang="en-US" dirty="0">
                <a:solidFill>
                  <a:srgbClr val="0070C0"/>
                </a:solidFill>
                <a:hlinkClick r:id="rId2">
                  <a:extLst>
                    <a:ext uri="{A12FA001-AC4F-418D-AE19-62706E023703}">
                      <ahyp:hlinkClr xmlns:ahyp="http://schemas.microsoft.com/office/drawing/2018/hyperlinkcolor" val="tx"/>
                    </a:ext>
                  </a:extLst>
                </a:hlinkClick>
              </a:rPr>
              <a:t>Dobrodošli v Leitrimu</a:t>
            </a:r>
            <a:endParaRPr lang="en-US" dirty="0">
              <a:solidFill>
                <a:srgbClr val="0070C0"/>
              </a:solidFill>
            </a:endParaRPr>
          </a:p>
          <a:p>
            <a:r>
              <a:rPr lang="en-US" b="1" dirty="0">
                <a:solidFill>
                  <a:srgbClr val="E96751"/>
                </a:solidFill>
              </a:rPr>
              <a:t>Komercialna širitev: </a:t>
            </a:r>
            <a:r>
              <a:rPr lang="en-US" dirty="0"/>
              <a:t>Drumhierny </a:t>
            </a:r>
            <a:r>
              <a:rPr lang="en-US" dirty="0" err="1"/>
              <a:t>je prepoznal </a:t>
            </a:r>
            <a:r>
              <a:rPr lang="en-US" dirty="0"/>
              <a:t>potencial za rast in skušal izboljšati svojo ponudbo z vključitvijo dodatnih komercialnih objektov</a:t>
            </a:r>
            <a:r>
              <a:rPr lang="en-US" b="1" dirty="0"/>
              <a:t>. Januarja 2025 </a:t>
            </a:r>
            <a:r>
              <a:rPr lang="en-US" dirty="0"/>
              <a:t>je bil Leitrim County Council predložen načrt za znatne izboljšave (glej naslednji diapozitiv)</a:t>
            </a:r>
            <a:r>
              <a:rPr lang="en-US" b="1" dirty="0"/>
              <a:t>.</a:t>
            </a:r>
            <a:r>
              <a:rPr lang="en-US" dirty="0"/>
              <a:t> </a:t>
            </a:r>
            <a:endParaRPr lang="en-US" dirty="0">
              <a:solidFill>
                <a:srgbClr val="494949"/>
              </a:solidFill>
            </a:endParaRPr>
          </a:p>
        </p:txBody>
      </p:sp>
      <p:sp>
        <p:nvSpPr>
          <p:cNvPr id="12" name="Text Placeholder 11">
            <a:extLst>
              <a:ext uri="{FF2B5EF4-FFF2-40B4-BE49-F238E27FC236}">
                <a16:creationId xmlns:a16="http://schemas.microsoft.com/office/drawing/2014/main" id="{6F05A68E-4EC3-4F62-648B-77097F8DD725}"/>
              </a:ext>
            </a:extLst>
          </p:cNvPr>
          <p:cNvSpPr>
            <a:spLocks noGrp="1"/>
          </p:cNvSpPr>
          <p:nvPr>
            <p:ph type="body" sz="quarter" idx="19"/>
          </p:nvPr>
        </p:nvSpPr>
        <p:spPr>
          <a:xfrm>
            <a:off x="296824" y="170692"/>
            <a:ext cx="11060443" cy="803654"/>
          </a:xfrm>
        </p:spPr>
        <p:txBody>
          <a:bodyPr/>
          <a:lstStyle/>
          <a:p>
            <a:r>
              <a:rPr lang="en-IE" sz="3200" dirty="0">
                <a:solidFill>
                  <a:srgbClr val="459597"/>
                </a:solidFill>
              </a:rPr>
              <a:t>FAZA 2: </a:t>
            </a:r>
            <a:r>
              <a:rPr lang="en-IE" sz="3200" dirty="0"/>
              <a:t>Komercialna širitev 2025</a:t>
            </a:r>
          </a:p>
        </p:txBody>
      </p:sp>
      <p:sp>
        <p:nvSpPr>
          <p:cNvPr id="13" name="object 3">
            <a:extLst>
              <a:ext uri="{FF2B5EF4-FFF2-40B4-BE49-F238E27FC236}">
                <a16:creationId xmlns:a16="http://schemas.microsoft.com/office/drawing/2014/main" id="{2D6FF1E0-7778-A428-CBFB-3FE23311DA13}"/>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2177C3E8-B506-4E80-ADFF-D9AF3BFCFB4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3">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4" name="Slide Number Placeholder 5">
            <a:extLst>
              <a:ext uri="{FF2B5EF4-FFF2-40B4-BE49-F238E27FC236}">
                <a16:creationId xmlns:a16="http://schemas.microsoft.com/office/drawing/2014/main" id="{DFEEB37D-04EC-C33E-93A3-C713083AD7D8}"/>
              </a:ext>
            </a:extLst>
          </p:cNvPr>
          <p:cNvSpPr txBox="1">
            <a:spLocks/>
          </p:cNvSpPr>
          <p:nvPr/>
        </p:nvSpPr>
        <p:spPr>
          <a:xfrm>
            <a:off x="13747114" y="64321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11</a:t>
            </a:fld>
            <a:endParaRPr lang="fr-CA" dirty="0"/>
          </a:p>
        </p:txBody>
      </p:sp>
      <p:sp>
        <p:nvSpPr>
          <p:cNvPr id="5" name="TextBox 4">
            <a:extLst>
              <a:ext uri="{FF2B5EF4-FFF2-40B4-BE49-F238E27FC236}">
                <a16:creationId xmlns:a16="http://schemas.microsoft.com/office/drawing/2014/main" id="{0DB849CE-9BDC-3C30-FEE5-1866BB94A6D2}"/>
              </a:ext>
            </a:extLst>
          </p:cNvPr>
          <p:cNvSpPr txBox="1"/>
          <p:nvPr/>
        </p:nvSpPr>
        <p:spPr>
          <a:xfrm>
            <a:off x="3106881" y="5690864"/>
            <a:ext cx="10307103" cy="1203791"/>
          </a:xfrm>
          <a:prstGeom prst="rect">
            <a:avLst/>
          </a:prstGeom>
          <a:noFill/>
        </p:spPr>
        <p:txBody>
          <a:bodyPr wrap="square">
            <a:spAutoFit/>
          </a:bodyPr>
          <a:lstStyle/>
          <a:p>
            <a:pPr algn="l">
              <a:lnSpc>
                <a:spcPts val="2250"/>
              </a:lnSpc>
            </a:pPr>
            <a:r>
              <a:rPr lang="en-US" sz="1600" b="1" i="1" dirty="0">
                <a:solidFill>
                  <a:srgbClr val="414141"/>
                </a:solidFill>
                <a:effectLst/>
              </a:rPr>
              <a:t>Priporočena literatura</a:t>
            </a:r>
            <a:endParaRPr lang="en-US" sz="1600" b="1" i="1" dirty="0">
              <a:solidFill>
                <a:srgbClr val="414141"/>
              </a:solidFill>
              <a:effectLst/>
              <a:hlinkClick r:id="rId4">
                <a:extLst>
                  <a:ext uri="{A12FA001-AC4F-418D-AE19-62706E023703}">
                    <ahyp:hlinkClr xmlns:ahyp="http://schemas.microsoft.com/office/drawing/2018/hyperlinkcolor" val="tx"/>
                  </a:ext>
                </a:extLst>
              </a:hlinkClick>
            </a:endParaRPr>
          </a:p>
          <a:p>
            <a:pPr marL="285750" indent="-285750" algn="l">
              <a:lnSpc>
                <a:spcPts val="2250"/>
              </a:lnSpc>
              <a:buFont typeface="Arial" panose="020B0604020202020204" pitchFamily="34" charset="0"/>
              <a:buChar char="•"/>
            </a:pPr>
            <a:r>
              <a:rPr lang="en-US" sz="1600" i="0" dirty="0">
                <a:solidFill>
                  <a:srgbClr val="00B0F0"/>
                </a:solidFill>
                <a:effectLst/>
                <a:hlinkClick r:id="rId5">
                  <a:extLst>
                    <a:ext uri="{A12FA001-AC4F-418D-AE19-62706E023703}">
                      <ahyp:hlinkClr xmlns:ahyp="http://schemas.microsoft.com/office/drawing/2018/hyperlinkcolor" val="tx"/>
                    </a:ext>
                  </a:extLst>
                </a:hlinkClick>
              </a:rPr>
              <a:t>Framespace Ponovna iznajdba gradbene industrije</a:t>
            </a:r>
            <a:endParaRPr lang="en-US" sz="1600" i="0" dirty="0">
              <a:solidFill>
                <a:srgbClr val="00B0F0"/>
              </a:solidFill>
              <a:effectLst/>
            </a:endParaRPr>
          </a:p>
          <a:p>
            <a:pPr marL="285750" indent="-285750" fontAlgn="base">
              <a:buFont typeface="Arial" panose="020B0604020202020204" pitchFamily="34" charset="0"/>
              <a:buChar char="•"/>
            </a:pPr>
            <a:r>
              <a:rPr lang="en-US" sz="1600" dirty="0">
                <a:solidFill>
                  <a:srgbClr val="00B0F0"/>
                </a:solidFill>
                <a:hlinkClick r:id="rId6">
                  <a:extLst>
                    <a:ext uri="{A12FA001-AC4F-418D-AE19-62706E023703}">
                      <ahyp:hlinkClr xmlns:ahyp="http://schemas.microsoft.com/office/drawing/2018/hyperlinkcolor" val="tx"/>
                    </a:ext>
                  </a:extLst>
                </a:hlinkClick>
              </a:rPr>
              <a:t>Leitrim Observer: Priljubljeno zatočišče Leitrim načrtuje širitev z novimi objekti</a:t>
            </a:r>
            <a:endParaRPr lang="en-US" sz="1600" dirty="0">
              <a:solidFill>
                <a:srgbClr val="00B0F0"/>
              </a:solidFill>
            </a:endParaRPr>
          </a:p>
          <a:p>
            <a:pPr marL="285750" indent="-285750" algn="l">
              <a:lnSpc>
                <a:spcPts val="2250"/>
              </a:lnSpc>
              <a:buFont typeface="Arial" panose="020B0604020202020204" pitchFamily="34" charset="0"/>
              <a:buChar char="•"/>
            </a:pPr>
            <a:endParaRPr lang="en-US" sz="1600" i="0" dirty="0">
              <a:solidFill>
                <a:srgbClr val="414141"/>
              </a:solidFill>
              <a:effectLst/>
            </a:endParaRPr>
          </a:p>
        </p:txBody>
      </p:sp>
      <p:pic>
        <p:nvPicPr>
          <p:cNvPr id="6" name="Picture 5">
            <a:extLst>
              <a:ext uri="{FF2B5EF4-FFF2-40B4-BE49-F238E27FC236}">
                <a16:creationId xmlns:a16="http://schemas.microsoft.com/office/drawing/2014/main" id="{9BA5559D-2801-88E7-4F4D-773F93181374}"/>
              </a:ext>
            </a:extLst>
          </p:cNvPr>
          <p:cNvPicPr>
            <a:picLocks noChangeAspect="1"/>
          </p:cNvPicPr>
          <p:nvPr/>
        </p:nvPicPr>
        <p:blipFill>
          <a:blip r:embed="rId7"/>
          <a:stretch>
            <a:fillRect/>
          </a:stretch>
        </p:blipFill>
        <p:spPr>
          <a:xfrm>
            <a:off x="2256292" y="5815305"/>
            <a:ext cx="850589" cy="846711"/>
          </a:xfrm>
          <a:prstGeom prst="rect">
            <a:avLst/>
          </a:prstGeom>
        </p:spPr>
      </p:pic>
      <p:pic>
        <p:nvPicPr>
          <p:cNvPr id="7170" name="Picture 2">
            <a:extLst>
              <a:ext uri="{FF2B5EF4-FFF2-40B4-BE49-F238E27FC236}">
                <a16:creationId xmlns:a16="http://schemas.microsoft.com/office/drawing/2014/main" id="{84A19002-F253-94CB-5E49-3DEA49D62B6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7600" y="1740125"/>
            <a:ext cx="3913478" cy="265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626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EE3D8-9E8D-3DC5-8B76-30C3D4B7F26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31827DD6-14D0-E11B-0539-50EC4D851742}"/>
              </a:ext>
            </a:extLst>
          </p:cNvPr>
          <p:cNvSpPr>
            <a:spLocks noGrp="1"/>
          </p:cNvSpPr>
          <p:nvPr>
            <p:ph type="body" sz="quarter" idx="18"/>
          </p:nvPr>
        </p:nvSpPr>
        <p:spPr>
          <a:xfrm>
            <a:off x="342902" y="736434"/>
            <a:ext cx="6705598" cy="3499183"/>
          </a:xfrm>
        </p:spPr>
        <p:txBody>
          <a:bodyPr/>
          <a:lstStyle/>
          <a:p>
            <a:r>
              <a:rPr lang="en-US" sz="2100" dirty="0"/>
              <a:t>Vloga za komercialno širitev je vključevala razvojne projekte, namenjene diverzifikaciji ponudbe lokacije, privabljanju širšega kroga obiskovalcev in izboljšanju splošne izkušnje gostov.</a:t>
            </a:r>
          </a:p>
          <a:p>
            <a:endParaRPr lang="en-US" sz="2100" b="1" dirty="0"/>
          </a:p>
          <a:p>
            <a:pPr marL="342900" indent="-342900">
              <a:buFont typeface="Wingdings" panose="05000000000000000000" pitchFamily="2" charset="2"/>
              <a:buChar char="v"/>
            </a:pPr>
            <a:r>
              <a:rPr lang="en-US" sz="2100" dirty="0"/>
              <a:t>Preureditev Drumhierny Lodge v </a:t>
            </a:r>
            <a:r>
              <a:rPr lang="en-US" sz="2100" b="1" dirty="0"/>
              <a:t>bar in restavracijo </a:t>
            </a:r>
            <a:r>
              <a:rPr lang="en-US" sz="2100" dirty="0"/>
              <a:t>z </a:t>
            </a:r>
            <a:r>
              <a:rPr lang="en-US" sz="2100" dirty="0" err="1"/>
              <a:t>dvonadstropno </a:t>
            </a:r>
            <a:r>
              <a:rPr lang="en-US" sz="2100" dirty="0"/>
              <a:t>prizidkom</a:t>
            </a:r>
            <a:r>
              <a:rPr lang="en-US" sz="2100" b="1" dirty="0"/>
              <a:t>,</a:t>
            </a:r>
            <a:r>
              <a:rPr lang="en-US" sz="2100" dirty="0"/>
              <a:t> v katerem sta kuhinja in dvorana za prireditve.</a:t>
            </a:r>
          </a:p>
          <a:p>
            <a:pPr marL="342900" indent="-342900">
              <a:buFont typeface="Wingdings" panose="05000000000000000000" pitchFamily="2" charset="2"/>
              <a:buChar char="v"/>
            </a:pPr>
            <a:r>
              <a:rPr lang="en-US" sz="2100" dirty="0"/>
              <a:t>Dodajanje </a:t>
            </a:r>
            <a:r>
              <a:rPr lang="en-US" sz="2100" b="1" dirty="0" err="1"/>
              <a:t>enonadstropne </a:t>
            </a:r>
            <a:r>
              <a:rPr lang="en-US" sz="2100" b="1" dirty="0"/>
              <a:t>steklene oranžerije </a:t>
            </a:r>
            <a:r>
              <a:rPr lang="en-US" sz="2100" dirty="0"/>
              <a:t>s strešno teraso.</a:t>
            </a:r>
          </a:p>
          <a:p>
            <a:pPr marL="342900" indent="-342900">
              <a:buFont typeface="Wingdings" panose="05000000000000000000" pitchFamily="2" charset="2"/>
              <a:buChar char="v"/>
            </a:pPr>
            <a:r>
              <a:rPr lang="en-US" sz="2100" dirty="0"/>
              <a:t>Obnova in preureditev </a:t>
            </a:r>
            <a:r>
              <a:rPr lang="en-US" sz="2100" b="1" dirty="0"/>
              <a:t>obstoječih </a:t>
            </a:r>
            <a:r>
              <a:rPr lang="en-US" sz="2100" dirty="0"/>
              <a:t>stavb</a:t>
            </a:r>
            <a:r>
              <a:rPr lang="en-US" sz="2100" b="1" dirty="0"/>
              <a:t> kočarskih hiš </a:t>
            </a:r>
            <a:r>
              <a:rPr lang="en-US" sz="2100" dirty="0"/>
              <a:t>v </a:t>
            </a:r>
            <a:r>
              <a:rPr lang="en-US" sz="2100" b="1" dirty="0"/>
              <a:t>recepcijo, kavarno, prostore za osebje in pisarne.</a:t>
            </a:r>
          </a:p>
          <a:p>
            <a:pPr marL="342900" indent="-342900">
              <a:buFont typeface="Wingdings" panose="05000000000000000000" pitchFamily="2" charset="2"/>
              <a:buChar char="v"/>
            </a:pPr>
            <a:r>
              <a:rPr lang="en-US" sz="2100" b="1" dirty="0"/>
              <a:t>Prenova pomožnih objektov </a:t>
            </a:r>
            <a:r>
              <a:rPr lang="en-US" sz="2100" dirty="0"/>
              <a:t>za povezavo kočarskega objekta z Drumhierny Lodge, ki zagotavljajo </a:t>
            </a:r>
            <a:r>
              <a:rPr lang="en-US" sz="2100" b="1" dirty="0"/>
              <a:t>sanitarije in skladiščne </a:t>
            </a:r>
            <a:r>
              <a:rPr lang="en-US" sz="2100" dirty="0"/>
              <a:t>prostore.</a:t>
            </a:r>
          </a:p>
          <a:p>
            <a:pPr marL="342900" indent="-342900">
              <a:buFont typeface="Wingdings" panose="05000000000000000000" pitchFamily="2" charset="2"/>
              <a:buChar char="v"/>
            </a:pPr>
            <a:r>
              <a:rPr lang="en-US" sz="2100" dirty="0"/>
              <a:t>Gradnja </a:t>
            </a:r>
            <a:r>
              <a:rPr lang="en-US" sz="2100" b="1" dirty="0"/>
              <a:t>steklene avle in povezave v prvem nadstropju </a:t>
            </a:r>
            <a:r>
              <a:rPr lang="en-US" sz="2100" dirty="0"/>
              <a:t>s severnim delom posestva. </a:t>
            </a:r>
            <a:endParaRPr lang="en-US" sz="2100" dirty="0">
              <a:solidFill>
                <a:srgbClr val="494949"/>
              </a:solidFill>
            </a:endParaRPr>
          </a:p>
        </p:txBody>
      </p:sp>
      <p:sp>
        <p:nvSpPr>
          <p:cNvPr id="12" name="Text Placeholder 11">
            <a:extLst>
              <a:ext uri="{FF2B5EF4-FFF2-40B4-BE49-F238E27FC236}">
                <a16:creationId xmlns:a16="http://schemas.microsoft.com/office/drawing/2014/main" id="{940C928E-D7FE-E528-980A-0D702200369A}"/>
              </a:ext>
            </a:extLst>
          </p:cNvPr>
          <p:cNvSpPr>
            <a:spLocks noGrp="1"/>
          </p:cNvSpPr>
          <p:nvPr>
            <p:ph type="body" sz="quarter" idx="19"/>
          </p:nvPr>
        </p:nvSpPr>
        <p:spPr>
          <a:xfrm>
            <a:off x="296824" y="170692"/>
            <a:ext cx="11060443" cy="803654"/>
          </a:xfrm>
        </p:spPr>
        <p:txBody>
          <a:bodyPr/>
          <a:lstStyle/>
          <a:p>
            <a:r>
              <a:rPr lang="en-IE" dirty="0"/>
              <a:t>Primer študije: </a:t>
            </a:r>
            <a:r>
              <a:rPr lang="en-IE" sz="2600" b="0" dirty="0"/>
              <a:t>Vloga za komercialno širitev </a:t>
            </a:r>
            <a:r>
              <a:rPr lang="en-IE" dirty="0"/>
              <a:t>Drumhierny</a:t>
            </a:r>
          </a:p>
        </p:txBody>
      </p:sp>
      <p:sp>
        <p:nvSpPr>
          <p:cNvPr id="13" name="object 3">
            <a:extLst>
              <a:ext uri="{FF2B5EF4-FFF2-40B4-BE49-F238E27FC236}">
                <a16:creationId xmlns:a16="http://schemas.microsoft.com/office/drawing/2014/main" id="{CACE2B35-ECDE-D395-6274-87D2AEC1AE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4DB217D9-CB92-E778-45AD-E852F61EF916}"/>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6146" name="Picture 2">
            <a:extLst>
              <a:ext uri="{FF2B5EF4-FFF2-40B4-BE49-F238E27FC236}">
                <a16:creationId xmlns:a16="http://schemas.microsoft.com/office/drawing/2014/main" id="{BF75E7BB-7695-E957-4201-8501FB469E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07" t="5655" r="5513" b="6620"/>
          <a:stretch>
            <a:fillRect/>
          </a:stretch>
        </p:blipFill>
        <p:spPr bwMode="auto">
          <a:xfrm>
            <a:off x="7496174" y="1841197"/>
            <a:ext cx="3861093" cy="24098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3EF7547-4969-EBCF-8D9E-CE7BB40FB7D2}"/>
              </a:ext>
            </a:extLst>
          </p:cNvPr>
          <p:cNvSpPr txBox="1"/>
          <p:nvPr/>
        </p:nvSpPr>
        <p:spPr>
          <a:xfrm>
            <a:off x="7318101" y="5820460"/>
            <a:ext cx="4378599" cy="369332"/>
          </a:xfrm>
          <a:prstGeom prst="rect">
            <a:avLst/>
          </a:prstGeom>
          <a:noFill/>
        </p:spPr>
        <p:txBody>
          <a:bodyPr wrap="square">
            <a:spAutoFit/>
          </a:bodyPr>
          <a:lstStyle/>
          <a:p>
            <a:r>
              <a:rPr lang="en-US" dirty="0">
                <a:solidFill>
                  <a:srgbClr val="00B0F0"/>
                </a:solidFill>
                <a:hlinkClick r:id="rId4">
                  <a:extLst>
                    <a:ext uri="{A12FA001-AC4F-418D-AE19-62706E023703}">
                      <ahyp:hlinkClr xmlns:ahyp="http://schemas.microsoft.com/office/drawing/2018/hyperlinkcolor" val="tx"/>
                    </a:ext>
                  </a:extLst>
                </a:hlinkClick>
              </a:rPr>
              <a:t>Dovoljenje za gradnjo Drumhierny 26/01/2025</a:t>
            </a:r>
            <a:endParaRPr lang="en-IE" dirty="0">
              <a:solidFill>
                <a:srgbClr val="00B0F0"/>
              </a:solidFill>
            </a:endParaRPr>
          </a:p>
        </p:txBody>
      </p:sp>
    </p:spTree>
    <p:extLst>
      <p:ext uri="{BB962C8B-B14F-4D97-AF65-F5344CB8AC3E}">
        <p14:creationId xmlns:p14="http://schemas.microsoft.com/office/powerpoint/2010/main" val="3625146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9B255-2975-D8B7-CA68-190B3DEABA73}"/>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EB25A01-97DA-D4E4-B358-6ABAB776062C}"/>
              </a:ext>
            </a:extLst>
          </p:cNvPr>
          <p:cNvSpPr>
            <a:spLocks noGrp="1"/>
          </p:cNvSpPr>
          <p:nvPr>
            <p:ph type="body" sz="quarter" idx="18"/>
          </p:nvPr>
        </p:nvSpPr>
        <p:spPr>
          <a:xfrm>
            <a:off x="342901" y="222084"/>
            <a:ext cx="6877049" cy="3499183"/>
          </a:xfrm>
        </p:spPr>
        <p:txBody>
          <a:bodyPr/>
          <a:lstStyle/>
          <a:p>
            <a:pPr marL="342900" indent="-342900">
              <a:spcAft>
                <a:spcPts val="1200"/>
              </a:spcAft>
              <a:buFont typeface="Wingdings" panose="05000000000000000000" pitchFamily="2" charset="2"/>
              <a:buChar char="v"/>
            </a:pPr>
            <a:endParaRPr lang="en-US" dirty="0">
              <a:solidFill>
                <a:srgbClr val="494949"/>
              </a:solidFill>
            </a:endParaRPr>
          </a:p>
          <a:p>
            <a:pPr>
              <a:spcAft>
                <a:spcPts val="1200"/>
              </a:spcAft>
            </a:pPr>
            <a:r>
              <a:rPr lang="en-US" sz="2800" b="1" dirty="0">
                <a:solidFill>
                  <a:srgbClr val="EC7C69"/>
                </a:solidFill>
              </a:rPr>
              <a:t>Načrtovalna vloga 2025</a:t>
            </a:r>
          </a:p>
          <a:p>
            <a:pPr>
              <a:spcAft>
                <a:spcPts val="1200"/>
              </a:spcAft>
            </a:pPr>
            <a:endParaRPr lang="en-US" sz="1000" b="1" dirty="0">
              <a:solidFill>
                <a:srgbClr val="EC7C69"/>
              </a:solidFill>
            </a:endParaRPr>
          </a:p>
          <a:p>
            <a:pPr>
              <a:spcAft>
                <a:spcPts val="1200"/>
              </a:spcAft>
            </a:pPr>
            <a:r>
              <a:rPr lang="en-US" dirty="0"/>
              <a:t>Svet okrožja Leitrim je odobril znatno širitev v Drumhiernyju, vključno z novim </a:t>
            </a:r>
            <a:r>
              <a:rPr lang="en-US" dirty="0">
                <a:solidFill>
                  <a:srgbClr val="EC7C69"/>
                </a:solidFill>
              </a:rPr>
              <a:t>terapevtskim centrom, zunanjim bazenom, ohranitvijo obstoječih wellness objektov </a:t>
            </a:r>
            <a:r>
              <a:rPr lang="en-US" dirty="0"/>
              <a:t>(jacuzzi, kopeli z algami, savna), preureditvijo </a:t>
            </a:r>
            <a:r>
              <a:rPr lang="en-US" dirty="0">
                <a:solidFill>
                  <a:srgbClr val="EC7C69"/>
                </a:solidFill>
              </a:rPr>
              <a:t>skednja v prostor za prireditve, kavarno, parkirišče, recepcijo </a:t>
            </a:r>
            <a:r>
              <a:rPr lang="en-US" dirty="0"/>
              <a:t>in spremembami </a:t>
            </a:r>
            <a:r>
              <a:rPr lang="en-US" dirty="0">
                <a:solidFill>
                  <a:srgbClr val="EC7C69"/>
                </a:solidFill>
              </a:rPr>
              <a:t>vhodnih zidov </a:t>
            </a:r>
            <a:r>
              <a:rPr lang="en-US" dirty="0"/>
              <a:t>– </a:t>
            </a:r>
            <a:r>
              <a:rPr lang="en-US" dirty="0">
                <a:solidFill>
                  <a:srgbClr val="EC7C69"/>
                </a:solidFill>
                <a:hlinkClick r:id="rId2">
                  <a:extLst>
                    <a:ext uri="{A12FA001-AC4F-418D-AE19-62706E023703}">
                      <ahyp:hlinkClr xmlns:ahyp="http://schemas.microsoft.com/office/drawing/2018/hyperlinkcolor" val="tx"/>
                    </a:ext>
                  </a:extLst>
                </a:hlinkClick>
              </a:rPr>
              <a:t>pod 10 pogoji</a:t>
            </a:r>
            <a:r>
              <a:rPr lang="en-US" dirty="0"/>
              <a:t>. </a:t>
            </a:r>
          </a:p>
          <a:p>
            <a:pPr>
              <a:spcAft>
                <a:spcPts val="1200"/>
              </a:spcAft>
            </a:pPr>
            <a:r>
              <a:rPr lang="en-US" dirty="0"/>
              <a:t>Objekt se zdaj ponaša z vrsto </a:t>
            </a:r>
            <a:r>
              <a:rPr lang="en-US" dirty="0">
                <a:solidFill>
                  <a:srgbClr val="EC7C69"/>
                </a:solidFill>
              </a:rPr>
              <a:t>objektov za dobro počutje</a:t>
            </a:r>
            <a:r>
              <a:rPr lang="en-US" b="1" dirty="0"/>
              <a:t>, </a:t>
            </a:r>
            <a:r>
              <a:rPr lang="en-US" dirty="0"/>
              <a:t>vključno z</a:t>
            </a:r>
            <a:r>
              <a:rPr lang="en-US" dirty="0" err="1">
                <a:solidFill>
                  <a:srgbClr val="EC7C69"/>
                </a:solidFill>
              </a:rPr>
              <a:t> 14-metrskim</a:t>
            </a:r>
            <a:r>
              <a:rPr lang="en-US" dirty="0"/>
              <a:t> notranjim </a:t>
            </a:r>
            <a:r>
              <a:rPr lang="en-US" dirty="0">
                <a:solidFill>
                  <a:srgbClr val="EC7C69"/>
                </a:solidFill>
              </a:rPr>
              <a:t>bazenom</a:t>
            </a:r>
            <a:r>
              <a:rPr lang="en-US" dirty="0"/>
              <a:t>, </a:t>
            </a:r>
            <a:r>
              <a:rPr lang="en-US" dirty="0">
                <a:solidFill>
                  <a:srgbClr val="EC7C69"/>
                </a:solidFill>
              </a:rPr>
              <a:t>zunanjimi masažnimi kadi</a:t>
            </a:r>
            <a:r>
              <a:rPr lang="en-US" dirty="0"/>
              <a:t>, </a:t>
            </a:r>
            <a:r>
              <a:rPr lang="en-US" dirty="0">
                <a:solidFill>
                  <a:srgbClr val="EC7C69"/>
                </a:solidFill>
              </a:rPr>
              <a:t>savno, ležalniki in termalnimi bazeni, </a:t>
            </a:r>
            <a:r>
              <a:rPr lang="en-US" dirty="0"/>
              <a:t>ki se nahajajo v prvotnem ograjenem vrtu posestva in so zaščiteni z zgodovinskimi zidovi in velikimi hrasti. </a:t>
            </a:r>
          </a:p>
          <a:p>
            <a:pPr>
              <a:spcAft>
                <a:spcPts val="1200"/>
              </a:spcAft>
            </a:pPr>
            <a:endParaRPr lang="en-US" dirty="0"/>
          </a:p>
          <a:p>
            <a:pPr marL="342900" indent="-342900">
              <a:spcAft>
                <a:spcPts val="1200"/>
              </a:spcAft>
              <a:buFont typeface="Wingdings" panose="05000000000000000000" pitchFamily="2" charset="2"/>
              <a:buChar char="v"/>
            </a:pPr>
            <a:endParaRPr lang="en-US" dirty="0">
              <a:solidFill>
                <a:srgbClr val="494949"/>
              </a:solidFill>
            </a:endParaRPr>
          </a:p>
        </p:txBody>
      </p:sp>
      <p:sp>
        <p:nvSpPr>
          <p:cNvPr id="13" name="object 3">
            <a:extLst>
              <a:ext uri="{FF2B5EF4-FFF2-40B4-BE49-F238E27FC236}">
                <a16:creationId xmlns:a16="http://schemas.microsoft.com/office/drawing/2014/main" id="{5AAD2AE2-C41E-0394-1AB4-5CBED88F2A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A9CBE796-5A19-75FC-081F-D004C4DF890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3">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3" name="TextBox 2">
            <a:extLst>
              <a:ext uri="{FF2B5EF4-FFF2-40B4-BE49-F238E27FC236}">
                <a16:creationId xmlns:a16="http://schemas.microsoft.com/office/drawing/2014/main" id="{4AB6C2DA-F2C9-52FA-7901-AD659F9C962E}"/>
              </a:ext>
            </a:extLst>
          </p:cNvPr>
          <p:cNvSpPr txBox="1"/>
          <p:nvPr/>
        </p:nvSpPr>
        <p:spPr>
          <a:xfrm>
            <a:off x="6947633" y="5640551"/>
            <a:ext cx="4682391" cy="369332"/>
          </a:xfrm>
          <a:prstGeom prst="rect">
            <a:avLst/>
          </a:prstGeom>
          <a:noFill/>
        </p:spPr>
        <p:txBody>
          <a:bodyPr wrap="square">
            <a:spAutoFit/>
          </a:bodyPr>
          <a:lstStyle/>
          <a:p>
            <a:pPr algn="ctr"/>
            <a:r>
              <a:rPr lang="en-US" b="0" i="0" dirty="0">
                <a:solidFill>
                  <a:srgbClr val="00B0F0"/>
                </a:solidFill>
                <a:effectLst/>
                <a:hlinkClick r:id="rId4">
                  <a:extLst>
                    <a:ext uri="{A12FA001-AC4F-418D-AE19-62706E023703}">
                      <ahyp:hlinkClr xmlns:ahyp="http://schemas.microsoft.com/office/drawing/2018/hyperlinkcolor" val="tx"/>
                    </a:ext>
                  </a:extLst>
                </a:hlinkClick>
              </a:rPr>
              <a:t>Skupno načrtovanje: Načrtovanje brunarice</a:t>
            </a:r>
            <a:endParaRPr lang="en-IE" dirty="0">
              <a:solidFill>
                <a:srgbClr val="00B0F0"/>
              </a:solidFill>
            </a:endParaRPr>
          </a:p>
        </p:txBody>
      </p:sp>
      <p:pic>
        <p:nvPicPr>
          <p:cNvPr id="5" name="Picture 4">
            <a:extLst>
              <a:ext uri="{FF2B5EF4-FFF2-40B4-BE49-F238E27FC236}">
                <a16:creationId xmlns:a16="http://schemas.microsoft.com/office/drawing/2014/main" id="{BA5B4C41-7583-B0AD-8BEA-D72C5EB5E424}"/>
              </a:ext>
            </a:extLst>
          </p:cNvPr>
          <p:cNvPicPr>
            <a:picLocks noChangeAspect="1"/>
          </p:cNvPicPr>
          <p:nvPr/>
        </p:nvPicPr>
        <p:blipFill>
          <a:blip r:embed="rId5"/>
          <a:srcRect b="16061"/>
          <a:stretch>
            <a:fillRect/>
          </a:stretch>
        </p:blipFill>
        <p:spPr>
          <a:xfrm>
            <a:off x="7294648" y="1819275"/>
            <a:ext cx="4191000" cy="2638425"/>
          </a:xfrm>
          <a:prstGeom prst="rect">
            <a:avLst/>
          </a:prstGeom>
        </p:spPr>
      </p:pic>
    </p:spTree>
    <p:extLst>
      <p:ext uri="{BB962C8B-B14F-4D97-AF65-F5344CB8AC3E}">
        <p14:creationId xmlns:p14="http://schemas.microsoft.com/office/powerpoint/2010/main" val="2787806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DA74F-1DF3-2F7A-508A-B9BA247CDE31}"/>
            </a:ext>
          </a:extLst>
        </p:cNvPr>
        <p:cNvGrpSpPr/>
        <p:nvPr/>
      </p:nvGrpSpPr>
      <p:grpSpPr>
        <a:xfrm>
          <a:off x="0" y="0"/>
          <a:ext cx="0" cy="0"/>
          <a:chOff x="0" y="0"/>
          <a:chExt cx="0" cy="0"/>
        </a:xfrm>
      </p:grpSpPr>
      <p:sp>
        <p:nvSpPr>
          <p:cNvPr id="10" name="Text Placeholder 11">
            <a:extLst>
              <a:ext uri="{FF2B5EF4-FFF2-40B4-BE49-F238E27FC236}">
                <a16:creationId xmlns:a16="http://schemas.microsoft.com/office/drawing/2014/main" id="{7C8ABB09-566E-E991-D4B3-F43721A7EB98}"/>
              </a:ext>
            </a:extLst>
          </p:cNvPr>
          <p:cNvSpPr txBox="1">
            <a:spLocks/>
          </p:cNvSpPr>
          <p:nvPr/>
        </p:nvSpPr>
        <p:spPr>
          <a:xfrm>
            <a:off x="439699" y="200783"/>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Ocenjeni stroški za Drumhierny Woodland Hideaway</a:t>
            </a:r>
          </a:p>
          <a:p>
            <a:r>
              <a:rPr lang="en-US" sz="2400" dirty="0">
                <a:solidFill>
                  <a:srgbClr val="494949"/>
                </a:solidFill>
              </a:rPr>
              <a:t>Faza 2: </a:t>
            </a:r>
            <a:r>
              <a:rPr lang="en-IE" sz="2400" b="0" dirty="0">
                <a:solidFill>
                  <a:srgbClr val="494949"/>
                </a:solidFill>
              </a:rPr>
              <a:t>Izboljšave na področju dobrega počutja in doživetij (komercialna širitev)</a:t>
            </a:r>
            <a:endParaRPr lang="en-US" sz="2400" b="0" dirty="0">
              <a:solidFill>
                <a:srgbClr val="494949"/>
              </a:solidFill>
            </a:endParaRPr>
          </a:p>
          <a:p>
            <a:r>
              <a:rPr lang="en-US" sz="2200" b="0" i="1" dirty="0">
                <a:solidFill>
                  <a:srgbClr val="494949"/>
                </a:solidFill>
              </a:rPr>
              <a:t>(Na podlagi vloge za gradbeno dovoljenje iz leta 2025 za spa, bar, oranžerijo in obnovo kočije)</a:t>
            </a:r>
            <a:endParaRPr lang="en-IE" sz="2200" b="0" i="1" dirty="0">
              <a:solidFill>
                <a:srgbClr val="494949"/>
              </a:solidFill>
            </a:endParaRPr>
          </a:p>
        </p:txBody>
      </p:sp>
      <p:graphicFrame>
        <p:nvGraphicFramePr>
          <p:cNvPr id="2" name="Table 1">
            <a:extLst>
              <a:ext uri="{FF2B5EF4-FFF2-40B4-BE49-F238E27FC236}">
                <a16:creationId xmlns:a16="http://schemas.microsoft.com/office/drawing/2014/main" id="{7DD9F677-0B1A-5DDD-D00E-725E32EC4DE7}"/>
              </a:ext>
            </a:extLst>
          </p:cNvPr>
          <p:cNvGraphicFramePr>
            <a:graphicFrameLocks noGrp="1"/>
          </p:cNvGraphicFramePr>
          <p:nvPr/>
        </p:nvGraphicFramePr>
        <p:xfrm>
          <a:off x="439699" y="1651318"/>
          <a:ext cx="11304627" cy="4587240"/>
        </p:xfrm>
        <a:graphic>
          <a:graphicData uri="http://schemas.openxmlformats.org/drawingml/2006/table">
            <a:tbl>
              <a:tblPr/>
              <a:tblGrid>
                <a:gridCol w="3768209">
                  <a:extLst>
                    <a:ext uri="{9D8B030D-6E8A-4147-A177-3AD203B41FA5}">
                      <a16:colId xmlns:a16="http://schemas.microsoft.com/office/drawing/2014/main" val="4165586437"/>
                    </a:ext>
                  </a:extLst>
                </a:gridCol>
                <a:gridCol w="3768209">
                  <a:extLst>
                    <a:ext uri="{9D8B030D-6E8A-4147-A177-3AD203B41FA5}">
                      <a16:colId xmlns:a16="http://schemas.microsoft.com/office/drawing/2014/main" val="3403474635"/>
                    </a:ext>
                  </a:extLst>
                </a:gridCol>
                <a:gridCol w="3768209">
                  <a:extLst>
                    <a:ext uri="{9D8B030D-6E8A-4147-A177-3AD203B41FA5}">
                      <a16:colId xmlns:a16="http://schemas.microsoft.com/office/drawing/2014/main" val="2864769060"/>
                    </a:ext>
                  </a:extLst>
                </a:gridCol>
              </a:tblGrid>
              <a:tr h="0">
                <a:tc>
                  <a:txBody>
                    <a:bodyPr/>
                    <a:lstStyle/>
                    <a:p>
                      <a:r>
                        <a:rPr lang="en-IE" sz="2200" b="1" dirty="0">
                          <a:solidFill>
                            <a:schemeClr val="bg1"/>
                          </a:solidFill>
                        </a:rPr>
                        <a:t>Postavka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Opis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Ocenjeni stroški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4226933981"/>
                  </a:ext>
                </a:extLst>
              </a:tr>
              <a:tr h="0">
                <a:tc>
                  <a:txBody>
                    <a:bodyPr/>
                    <a:lstStyle/>
                    <a:p>
                      <a:r>
                        <a:rPr lang="en-IE" sz="2100" b="1" dirty="0">
                          <a:solidFill>
                            <a:srgbClr val="494949"/>
                          </a:solidFill>
                        </a:rPr>
                        <a:t>Obnova Drumhierny Lodge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100">
                          <a:solidFill>
                            <a:srgbClr val="494949"/>
                          </a:solidFill>
                        </a:rPr>
                        <a:t>Bar/restavracija, kuhinja, dvorana za prireditve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400.000 EUR – 750.000 EUR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3256402"/>
                  </a:ext>
                </a:extLst>
              </a:tr>
              <a:tr h="0">
                <a:tc>
                  <a:txBody>
                    <a:bodyPr/>
                    <a:lstStyle/>
                    <a:p>
                      <a:r>
                        <a:rPr lang="en-IE" sz="2100" b="1">
                          <a:solidFill>
                            <a:srgbClr val="494949"/>
                          </a:solidFill>
                        </a:rPr>
                        <a:t>Oranžerija in strešna terasa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Steklena konstrukcija za jedilnico/dogodke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150.000 € – 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2026198"/>
                  </a:ext>
                </a:extLst>
              </a:tr>
              <a:tr h="0">
                <a:tc>
                  <a:txBody>
                    <a:bodyPr/>
                    <a:lstStyle/>
                    <a:p>
                      <a:r>
                        <a:rPr lang="en-IE" sz="2100" b="1" dirty="0">
                          <a:solidFill>
                            <a:srgbClr val="494949"/>
                          </a:solidFill>
                        </a:rPr>
                        <a:t>Obnova kočarije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Recepcija, kavarna, prostor za osebje, pisarne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250.000 € – 500.000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0802684"/>
                  </a:ext>
                </a:extLst>
              </a:tr>
              <a:tr h="0">
                <a:tc>
                  <a:txBody>
                    <a:bodyPr/>
                    <a:lstStyle/>
                    <a:p>
                      <a:r>
                        <a:rPr lang="en-IE" sz="2100" b="1" dirty="0">
                          <a:solidFill>
                            <a:srgbClr val="494949"/>
                          </a:solidFill>
                        </a:rPr>
                        <a:t>Steklena avla, povezovalna infrastruktura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Povezovalni hodniki, konstrukcije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80.000 EUR – 150.000 EUR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834761"/>
                  </a:ext>
                </a:extLst>
              </a:tr>
              <a:tr h="0">
                <a:tc>
                  <a:txBody>
                    <a:bodyPr/>
                    <a:lstStyle/>
                    <a:p>
                      <a:r>
                        <a:rPr lang="en-IE" sz="2100" b="1" dirty="0">
                          <a:solidFill>
                            <a:srgbClr val="494949"/>
                          </a:solidFill>
                        </a:rPr>
                        <a:t>Zunanje wellness zmogljivosti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100">
                          <a:solidFill>
                            <a:srgbClr val="494949"/>
                          </a:solidFill>
                        </a:rPr>
                        <a:t>Kopeli z morsko travo, bazeni za potapljanje, masažne kadi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100.000 € – 200.000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1002136"/>
                  </a:ext>
                </a:extLst>
              </a:tr>
              <a:tr h="0">
                <a:tc>
                  <a:txBody>
                    <a:bodyPr/>
                    <a:lstStyle/>
                    <a:p>
                      <a:r>
                        <a:rPr lang="en-IE" sz="2100" b="1" dirty="0">
                          <a:solidFill>
                            <a:srgbClr val="494949"/>
                          </a:solidFill>
                        </a:rPr>
                        <a:t>Notranja oprema in dekor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Naravni materiali, oprema po meri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100.000 € – 200.000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0240"/>
                  </a:ext>
                </a:extLst>
              </a:tr>
              <a:tr h="0">
                <a:tc>
                  <a:txBody>
                    <a:bodyPr/>
                    <a:lstStyle/>
                    <a:p>
                      <a:r>
                        <a:rPr lang="en-IE" sz="2100" b="1" dirty="0">
                          <a:solidFill>
                            <a:schemeClr val="bg1"/>
                          </a:solidFill>
                        </a:rPr>
                        <a:t>Vmesni seštevek ocene</a:t>
                      </a:r>
                      <a:endParaRPr lang="en-IE" sz="21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endParaRPr lang="en-IE" sz="21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100" b="1" dirty="0">
                          <a:solidFill>
                            <a:schemeClr val="bg1"/>
                          </a:solidFill>
                        </a:rPr>
                        <a:t>1,08 – 2,1 milijona</a:t>
                      </a:r>
                      <a:endParaRPr lang="en-IE" sz="21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1120694291"/>
                  </a:ext>
                </a:extLst>
              </a:tr>
            </a:tbl>
          </a:graphicData>
        </a:graphic>
      </p:graphicFrame>
    </p:spTree>
    <p:extLst>
      <p:ext uri="{BB962C8B-B14F-4D97-AF65-F5344CB8AC3E}">
        <p14:creationId xmlns:p14="http://schemas.microsoft.com/office/powerpoint/2010/main" val="333996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36960DB-A4F8-F164-DB37-C2DB3E9453D6}"/>
              </a:ext>
            </a:extLst>
          </p:cNvPr>
          <p:cNvPicPr>
            <a:picLocks noChangeAspect="1"/>
          </p:cNvPicPr>
          <p:nvPr/>
        </p:nvPicPr>
        <p:blipFill>
          <a:blip r:embed="rId2"/>
          <a:srcRect t="9056"/>
          <a:stretch>
            <a:fillRect/>
          </a:stretch>
        </p:blipFill>
        <p:spPr>
          <a:xfrm>
            <a:off x="642602" y="109537"/>
            <a:ext cx="10906796" cy="6638925"/>
          </a:xfrm>
          <a:prstGeom prst="rect">
            <a:avLst/>
          </a:prstGeom>
        </p:spPr>
      </p:pic>
    </p:spTree>
    <p:extLst>
      <p:ext uri="{BB962C8B-B14F-4D97-AF65-F5344CB8AC3E}">
        <p14:creationId xmlns:p14="http://schemas.microsoft.com/office/powerpoint/2010/main" val="519088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3F3A2-4F8E-7506-3B0B-D4C78745BA0D}"/>
            </a:ext>
          </a:extLst>
        </p:cNvPr>
        <p:cNvGrpSpPr/>
        <p:nvPr/>
      </p:nvGrpSpPr>
      <p:grpSpPr>
        <a:xfrm>
          <a:off x="0" y="0"/>
          <a:ext cx="0" cy="0"/>
          <a:chOff x="0" y="0"/>
          <a:chExt cx="0" cy="0"/>
        </a:xfrm>
      </p:grpSpPr>
      <p:sp>
        <p:nvSpPr>
          <p:cNvPr id="10" name="Text Placeholder 11">
            <a:extLst>
              <a:ext uri="{FF2B5EF4-FFF2-40B4-BE49-F238E27FC236}">
                <a16:creationId xmlns:a16="http://schemas.microsoft.com/office/drawing/2014/main" id="{039320A8-5F92-AA43-BA95-30BE8C62532A}"/>
              </a:ext>
            </a:extLst>
          </p:cNvPr>
          <p:cNvSpPr txBox="1">
            <a:spLocks/>
          </p:cNvSpPr>
          <p:nvPr/>
        </p:nvSpPr>
        <p:spPr>
          <a:xfrm>
            <a:off x="439699" y="200783"/>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Ocena finančne trajnosti in virov prihodkov</a:t>
            </a:r>
          </a:p>
          <a:p>
            <a:r>
              <a:rPr lang="en-US" sz="2200" b="0" i="1" dirty="0">
                <a:solidFill>
                  <a:srgbClr val="494949"/>
                </a:solidFill>
              </a:rPr>
              <a:t>Model </a:t>
            </a:r>
            <a:r>
              <a:rPr lang="en-US" sz="2200" b="0" i="1" dirty="0" err="1">
                <a:solidFill>
                  <a:srgbClr val="494949"/>
                </a:solidFill>
              </a:rPr>
              <a:t>Drumhierny </a:t>
            </a:r>
            <a:r>
              <a:rPr lang="en-US" sz="2200" b="0" i="1" dirty="0">
                <a:solidFill>
                  <a:srgbClr val="494949"/>
                </a:solidFill>
              </a:rPr>
              <a:t>združuje več virov prihodkov za povrnitev kapitalskih izdatkov in ohranitev dolgoročne rasti:</a:t>
            </a:r>
            <a:endParaRPr lang="en-IE" sz="2200" b="0" i="1" dirty="0">
              <a:solidFill>
                <a:srgbClr val="494949"/>
              </a:solidFill>
            </a:endParaRPr>
          </a:p>
        </p:txBody>
      </p:sp>
      <p:graphicFrame>
        <p:nvGraphicFramePr>
          <p:cNvPr id="3" name="Table 2">
            <a:extLst>
              <a:ext uri="{FF2B5EF4-FFF2-40B4-BE49-F238E27FC236}">
                <a16:creationId xmlns:a16="http://schemas.microsoft.com/office/drawing/2014/main" id="{CB010ED6-49C1-36D0-F94D-D9FB5FE6E8B2}"/>
              </a:ext>
            </a:extLst>
          </p:cNvPr>
          <p:cNvGraphicFramePr>
            <a:graphicFrameLocks noGrp="1"/>
          </p:cNvGraphicFramePr>
          <p:nvPr/>
        </p:nvGraphicFramePr>
        <p:xfrm>
          <a:off x="439698" y="1762919"/>
          <a:ext cx="11142702" cy="3901440"/>
        </p:xfrm>
        <a:graphic>
          <a:graphicData uri="http://schemas.openxmlformats.org/drawingml/2006/table">
            <a:tbl>
              <a:tblPr/>
              <a:tblGrid>
                <a:gridCol w="3714234">
                  <a:extLst>
                    <a:ext uri="{9D8B030D-6E8A-4147-A177-3AD203B41FA5}">
                      <a16:colId xmlns:a16="http://schemas.microsoft.com/office/drawing/2014/main" val="2165620076"/>
                    </a:ext>
                  </a:extLst>
                </a:gridCol>
                <a:gridCol w="3714234">
                  <a:extLst>
                    <a:ext uri="{9D8B030D-6E8A-4147-A177-3AD203B41FA5}">
                      <a16:colId xmlns:a16="http://schemas.microsoft.com/office/drawing/2014/main" val="1092402637"/>
                    </a:ext>
                  </a:extLst>
                </a:gridCol>
                <a:gridCol w="3714234">
                  <a:extLst>
                    <a:ext uri="{9D8B030D-6E8A-4147-A177-3AD203B41FA5}">
                      <a16:colId xmlns:a16="http://schemas.microsoft.com/office/drawing/2014/main" val="3977760969"/>
                    </a:ext>
                  </a:extLst>
                </a:gridCol>
              </a:tblGrid>
              <a:tr h="0">
                <a:tc>
                  <a:txBody>
                    <a:bodyPr/>
                    <a:lstStyle/>
                    <a:p>
                      <a:r>
                        <a:rPr lang="en-IE" sz="2200" b="1" dirty="0">
                          <a:solidFill>
                            <a:schemeClr val="bg1"/>
                          </a:solidFill>
                        </a:rPr>
                        <a:t>Vir prihodkov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Opis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Ocenjeni donos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41117047"/>
                  </a:ext>
                </a:extLst>
              </a:tr>
              <a:tr h="0">
                <a:tc>
                  <a:txBody>
                    <a:bodyPr/>
                    <a:lstStyle/>
                    <a:p>
                      <a:r>
                        <a:rPr lang="en-IE" sz="2200" b="1" dirty="0">
                          <a:solidFill>
                            <a:srgbClr val="494949"/>
                          </a:solidFill>
                        </a:rPr>
                        <a:t>Rezervacije v koči</a:t>
                      </a:r>
                      <a:endParaRPr lang="en-IE" sz="2200" dirty="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190–300 EUR/noč v povprečju (sezonsko) × 16 enot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900.000 EUR – 1,2 milijona EUR/leto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293402"/>
                  </a:ext>
                </a:extLst>
              </a:tr>
              <a:tr h="0">
                <a:tc>
                  <a:txBody>
                    <a:bodyPr/>
                    <a:lstStyle/>
                    <a:p>
                      <a:r>
                        <a:rPr lang="en-IE" sz="2200" b="1">
                          <a:solidFill>
                            <a:srgbClr val="494949"/>
                          </a:solidFill>
                        </a:rPr>
                        <a:t>Spa in wellness storitve</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Tretmaji, joga, naravna terapija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50.000 – 150.000 EUR/leto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4494488"/>
                  </a:ext>
                </a:extLst>
              </a:tr>
              <a:tr h="0">
                <a:tc>
                  <a:txBody>
                    <a:bodyPr/>
                    <a:lstStyle/>
                    <a:p>
                      <a:r>
                        <a:rPr lang="en-IE" sz="2200" b="1">
                          <a:solidFill>
                            <a:srgbClr val="494949"/>
                          </a:solidFill>
                        </a:rPr>
                        <a:t>Hrana in pijača</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Kavarna, bar, dogodki v oranžeriji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100.000 € – 250.000 €/leto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9014832"/>
                  </a:ext>
                </a:extLst>
              </a:tr>
              <a:tr h="0">
                <a:tc>
                  <a:txBody>
                    <a:bodyPr/>
                    <a:lstStyle/>
                    <a:p>
                      <a:r>
                        <a:rPr lang="en-IE" sz="2200" b="1">
                          <a:solidFill>
                            <a:srgbClr val="494949"/>
                          </a:solidFill>
                        </a:rPr>
                        <a:t>Zasebni dogodki</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Majhne poroke, umiki, poslovni dogodki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80.000–200.000 EUR/leto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378953"/>
                  </a:ext>
                </a:extLst>
              </a:tr>
              <a:tr h="0">
                <a:tc>
                  <a:txBody>
                    <a:bodyPr/>
                    <a:lstStyle/>
                    <a:p>
                      <a:r>
                        <a:rPr lang="en-IE" sz="2200" b="1">
                          <a:solidFill>
                            <a:srgbClr val="494949"/>
                          </a:solidFill>
                        </a:rPr>
                        <a:t>Dotacije za trajnost</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Dotacije SEAI/LEADER za energetiko, turizem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50.000–150.000 EUR enkratno ali delno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8122670"/>
                  </a:ext>
                </a:extLst>
              </a:tr>
            </a:tbl>
          </a:graphicData>
        </a:graphic>
      </p:graphicFrame>
    </p:spTree>
    <p:extLst>
      <p:ext uri="{BB962C8B-B14F-4D97-AF65-F5344CB8AC3E}">
        <p14:creationId xmlns:p14="http://schemas.microsoft.com/office/powerpoint/2010/main" val="83905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781BA-EA38-17AA-46D2-8A5819FCB5D9}"/>
            </a:ext>
          </a:extLst>
        </p:cNvPr>
        <p:cNvGrpSpPr/>
        <p:nvPr/>
      </p:nvGrpSpPr>
      <p:grpSpPr>
        <a:xfrm>
          <a:off x="0" y="0"/>
          <a:ext cx="0" cy="0"/>
          <a:chOff x="0" y="0"/>
          <a:chExt cx="0" cy="0"/>
        </a:xfrm>
      </p:grpSpPr>
      <p:sp>
        <p:nvSpPr>
          <p:cNvPr id="5" name="Text Placeholder 11">
            <a:extLst>
              <a:ext uri="{FF2B5EF4-FFF2-40B4-BE49-F238E27FC236}">
                <a16:creationId xmlns:a16="http://schemas.microsoft.com/office/drawing/2014/main" id="{A890CE0D-FE0D-F2C2-3955-918DAB72A6BE}"/>
              </a:ext>
            </a:extLst>
          </p:cNvPr>
          <p:cNvSpPr txBox="1">
            <a:spLocks/>
          </p:cNvSpPr>
          <p:nvPr/>
        </p:nvSpPr>
        <p:spPr>
          <a:xfrm>
            <a:off x="296824" y="423960"/>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Primer iz prakse: </a:t>
            </a:r>
            <a:r>
              <a:rPr lang="en-IE" sz="2600" b="0" dirty="0">
                <a:solidFill>
                  <a:srgbClr val="3B7F81"/>
                </a:solidFill>
              </a:rPr>
              <a:t>finančni in operativni zaključki</a:t>
            </a:r>
          </a:p>
        </p:txBody>
      </p:sp>
      <p:graphicFrame>
        <p:nvGraphicFramePr>
          <p:cNvPr id="2" name="Table 1">
            <a:extLst>
              <a:ext uri="{FF2B5EF4-FFF2-40B4-BE49-F238E27FC236}">
                <a16:creationId xmlns:a16="http://schemas.microsoft.com/office/drawing/2014/main" id="{1AF011FA-E429-6CC3-18A3-3B3CF7EBED45}"/>
              </a:ext>
            </a:extLst>
          </p:cNvPr>
          <p:cNvGraphicFramePr>
            <a:graphicFrameLocks noGrp="1"/>
          </p:cNvGraphicFramePr>
          <p:nvPr/>
        </p:nvGraphicFramePr>
        <p:xfrm>
          <a:off x="371475" y="1234123"/>
          <a:ext cx="10515600" cy="3017520"/>
        </p:xfrm>
        <a:graphic>
          <a:graphicData uri="http://schemas.openxmlformats.org/drawingml/2006/table">
            <a:tbl>
              <a:tblPr/>
              <a:tblGrid>
                <a:gridCol w="5257800">
                  <a:extLst>
                    <a:ext uri="{9D8B030D-6E8A-4147-A177-3AD203B41FA5}">
                      <a16:colId xmlns:a16="http://schemas.microsoft.com/office/drawing/2014/main" val="23327998"/>
                    </a:ext>
                  </a:extLst>
                </a:gridCol>
                <a:gridCol w="5257800">
                  <a:extLst>
                    <a:ext uri="{9D8B030D-6E8A-4147-A177-3AD203B41FA5}">
                      <a16:colId xmlns:a16="http://schemas.microsoft.com/office/drawing/2014/main" val="1330176091"/>
                    </a:ext>
                  </a:extLst>
                </a:gridCol>
              </a:tblGrid>
              <a:tr h="0">
                <a:tc>
                  <a:txBody>
                    <a:bodyPr/>
                    <a:lstStyle/>
                    <a:p>
                      <a:r>
                        <a:rPr lang="en-IE" sz="2400" b="1" dirty="0">
                          <a:solidFill>
                            <a:schemeClr val="bg1"/>
                          </a:solidFill>
                        </a:rPr>
                        <a:t>Strategija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400" b="1" dirty="0">
                          <a:solidFill>
                            <a:schemeClr val="bg1"/>
                          </a:solidFill>
                        </a:rPr>
                        <a:t>Finančne koristi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3348139114"/>
                  </a:ext>
                </a:extLst>
              </a:tr>
              <a:tr h="0">
                <a:tc>
                  <a:txBody>
                    <a:bodyPr/>
                    <a:lstStyle/>
                    <a:p>
                      <a:r>
                        <a:rPr lang="en-IE" sz="2200" b="1" dirty="0">
                          <a:solidFill>
                            <a:srgbClr val="494949"/>
                          </a:solidFill>
                        </a:rPr>
                        <a:t>Minimalno bivanje 2 noči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Manj menjav, višji donos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1667381"/>
                  </a:ext>
                </a:extLst>
              </a:tr>
              <a:tr h="0">
                <a:tc>
                  <a:txBody>
                    <a:bodyPr/>
                    <a:lstStyle/>
                    <a:p>
                      <a:r>
                        <a:rPr lang="en-IE" sz="2200" b="1" dirty="0">
                          <a:solidFill>
                            <a:srgbClr val="494949"/>
                          </a:solidFill>
                        </a:rPr>
                        <a:t>Raznolika ponudba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Več virov prihodkov, navzkrižna prodaja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4075079"/>
                  </a:ext>
                </a:extLst>
              </a:tr>
              <a:tr h="0">
                <a:tc>
                  <a:txBody>
                    <a:bodyPr/>
                    <a:lstStyle/>
                    <a:p>
                      <a:r>
                        <a:rPr lang="en-IE" sz="2200" b="1" dirty="0">
                          <a:solidFill>
                            <a:srgbClr val="494949"/>
                          </a:solidFill>
                        </a:rPr>
                        <a:t>Postopna razvoj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Manjše začetno tveganje, prilagodljiv model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726167"/>
                  </a:ext>
                </a:extLst>
              </a:tr>
              <a:tr h="0">
                <a:tc>
                  <a:txBody>
                    <a:bodyPr/>
                    <a:lstStyle/>
                    <a:p>
                      <a:r>
                        <a:rPr lang="en-IE" sz="2200" b="1" dirty="0">
                          <a:solidFill>
                            <a:srgbClr val="494949"/>
                          </a:solidFill>
                        </a:rPr>
                        <a:t>Začasna dovoljenja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Preizkusite in prilagodite pred večjimi izdatki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3138323"/>
                  </a:ext>
                </a:extLst>
              </a:tr>
              <a:tr h="0">
                <a:tc>
                  <a:txBody>
                    <a:bodyPr/>
                    <a:lstStyle/>
                    <a:p>
                      <a:r>
                        <a:rPr lang="en-IE" sz="2200" b="1" dirty="0">
                          <a:solidFill>
                            <a:srgbClr val="494949"/>
                          </a:solidFill>
                        </a:rPr>
                        <a:t>Poudarek na dobrem počutju in dediščini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Dostop do nišnih subvencij, premijski trg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1771266"/>
                  </a:ext>
                </a:extLst>
              </a:tr>
              <a:tr h="0">
                <a:tc>
                  <a:txBody>
                    <a:bodyPr/>
                    <a:lstStyle/>
                    <a:p>
                      <a:r>
                        <a:rPr lang="en-IE" sz="2200" b="1" dirty="0">
                          <a:solidFill>
                            <a:srgbClr val="494949"/>
                          </a:solidFill>
                        </a:rPr>
                        <a:t>Podeželsko okolje + zaposlovanje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Podpora skupnosti, potencial za spodbude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6327392"/>
                  </a:ext>
                </a:extLst>
              </a:tr>
            </a:tbl>
          </a:graphicData>
        </a:graphic>
      </p:graphicFrame>
      <p:pic>
        <p:nvPicPr>
          <p:cNvPr id="3" name="Picture 2" descr="Co-funded by the European Union logo in png for web usage">
            <a:extLst>
              <a:ext uri="{FF2B5EF4-FFF2-40B4-BE49-F238E27FC236}">
                <a16:creationId xmlns:a16="http://schemas.microsoft.com/office/drawing/2014/main" id="{29CDA64E-986B-BF59-4417-B7A41975A9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C4B57F2E-8B92-B13B-5500-F9EC41F9051A}"/>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stališča in mnenja so izključno stališča in mnenja avtorja(-ev) in ne odražajo nujno stališč in mnenj Evropske unije ali Evropske izvajalske agencije za izobraževanje in kulturo (EACEA). Niti Evropska unija niti EACEA ne odgovarjata zanje.</a:t>
            </a:r>
          </a:p>
        </p:txBody>
      </p:sp>
      <p:grpSp>
        <p:nvGrpSpPr>
          <p:cNvPr id="6" name="Group 5">
            <a:extLst>
              <a:ext uri="{FF2B5EF4-FFF2-40B4-BE49-F238E27FC236}">
                <a16:creationId xmlns:a16="http://schemas.microsoft.com/office/drawing/2014/main" id="{A2E72EB6-92A4-6C85-BBF2-A0B35C30F82E}"/>
              </a:ext>
            </a:extLst>
          </p:cNvPr>
          <p:cNvGrpSpPr/>
          <p:nvPr/>
        </p:nvGrpSpPr>
        <p:grpSpPr>
          <a:xfrm>
            <a:off x="441852" y="5906548"/>
            <a:ext cx="1307461" cy="742180"/>
            <a:chOff x="340586" y="8789227"/>
            <a:chExt cx="1307461" cy="742180"/>
          </a:xfrm>
        </p:grpSpPr>
        <p:sp>
          <p:nvSpPr>
            <p:cNvPr id="7" name="Rectangle 6">
              <a:extLst>
                <a:ext uri="{FF2B5EF4-FFF2-40B4-BE49-F238E27FC236}">
                  <a16:creationId xmlns:a16="http://schemas.microsoft.com/office/drawing/2014/main" id="{D26E33AB-1117-A13E-80FE-BA7CEA9D3A8B}"/>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B4CA3BB4-192D-D550-4951-06537F7C4DE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009174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48285C36-8DF7-8FF8-95E3-76E64F8D22DD}"/>
              </a:ext>
            </a:extLst>
          </p:cNvPr>
          <p:cNvSpPr txBox="1">
            <a:spLocks/>
          </p:cNvSpPr>
          <p:nvPr/>
        </p:nvSpPr>
        <p:spPr>
          <a:xfrm>
            <a:off x="296824" y="157260"/>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Primer iz prakse: </a:t>
            </a:r>
            <a:r>
              <a:rPr lang="en-IE" sz="2600" b="0" dirty="0">
                <a:solidFill>
                  <a:srgbClr val="3B7F81"/>
                </a:solidFill>
              </a:rPr>
              <a:t>Več virov prihodkov vključuje</a:t>
            </a:r>
          </a:p>
        </p:txBody>
      </p:sp>
      <p:graphicFrame>
        <p:nvGraphicFramePr>
          <p:cNvPr id="6" name="Table 5">
            <a:extLst>
              <a:ext uri="{FF2B5EF4-FFF2-40B4-BE49-F238E27FC236}">
                <a16:creationId xmlns:a16="http://schemas.microsoft.com/office/drawing/2014/main" id="{56E05DF4-6074-40BE-F4F1-3FB6C3A82A98}"/>
              </a:ext>
            </a:extLst>
          </p:cNvPr>
          <p:cNvGraphicFramePr>
            <a:graphicFrameLocks noGrp="1"/>
          </p:cNvGraphicFramePr>
          <p:nvPr/>
        </p:nvGraphicFramePr>
        <p:xfrm>
          <a:off x="419100" y="732631"/>
          <a:ext cx="11476077" cy="3901440"/>
        </p:xfrm>
        <a:graphic>
          <a:graphicData uri="http://schemas.openxmlformats.org/drawingml/2006/table">
            <a:tbl>
              <a:tblPr/>
              <a:tblGrid>
                <a:gridCol w="2895600">
                  <a:extLst>
                    <a:ext uri="{9D8B030D-6E8A-4147-A177-3AD203B41FA5}">
                      <a16:colId xmlns:a16="http://schemas.microsoft.com/office/drawing/2014/main" val="3380590478"/>
                    </a:ext>
                  </a:extLst>
                </a:gridCol>
                <a:gridCol w="4755118">
                  <a:extLst>
                    <a:ext uri="{9D8B030D-6E8A-4147-A177-3AD203B41FA5}">
                      <a16:colId xmlns:a16="http://schemas.microsoft.com/office/drawing/2014/main" val="2037620874"/>
                    </a:ext>
                  </a:extLst>
                </a:gridCol>
                <a:gridCol w="3825359">
                  <a:extLst>
                    <a:ext uri="{9D8B030D-6E8A-4147-A177-3AD203B41FA5}">
                      <a16:colId xmlns:a16="http://schemas.microsoft.com/office/drawing/2014/main" val="1379450216"/>
                    </a:ext>
                  </a:extLst>
                </a:gridCol>
              </a:tblGrid>
              <a:tr h="348298">
                <a:tc>
                  <a:txBody>
                    <a:bodyPr/>
                    <a:lstStyle/>
                    <a:p>
                      <a:r>
                        <a:rPr lang="en-IE" sz="2200" b="1" dirty="0">
                          <a:solidFill>
                            <a:schemeClr val="bg1"/>
                          </a:solidFill>
                        </a:rPr>
                        <a:t>ponudbo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Namen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Vlogo prihodkov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3698517708"/>
                  </a:ext>
                </a:extLst>
              </a:tr>
              <a:tr h="0">
                <a:tc>
                  <a:txBody>
                    <a:bodyPr/>
                    <a:lstStyle/>
                    <a:p>
                      <a:r>
                        <a:rPr lang="en-IE" sz="2200" b="1" dirty="0">
                          <a:solidFill>
                            <a:srgbClr val="494949"/>
                          </a:solidFill>
                        </a:rPr>
                        <a:t>Spa in wellness</a:t>
                      </a:r>
                      <a:endParaRPr lang="en-IE" sz="2200" dirty="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Zunanje masažne kadi, kopeli z morsko travo, joga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Visoka marža, dodatna izkušnja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0978301"/>
                  </a:ext>
                </a:extLst>
              </a:tr>
              <a:tr h="0">
                <a:tc>
                  <a:txBody>
                    <a:bodyPr/>
                    <a:lstStyle/>
                    <a:p>
                      <a:r>
                        <a:rPr lang="en-IE" sz="2200" b="1">
                          <a:solidFill>
                            <a:srgbClr val="494949"/>
                          </a:solidFill>
                        </a:rPr>
                        <a:t>Dogodki in umiki</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Wellness oddihi, majhne poroke, poslovni oddihi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Višji donos na gosta, skupinske rezervacije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8291482"/>
                  </a:ext>
                </a:extLst>
              </a:tr>
              <a:tr h="0">
                <a:tc>
                  <a:txBody>
                    <a:bodyPr/>
                    <a:lstStyle/>
                    <a:p>
                      <a:r>
                        <a:rPr lang="en-IE" sz="2200" b="1">
                          <a:solidFill>
                            <a:srgbClr val="494949"/>
                          </a:solidFill>
                        </a:rPr>
                        <a:t>Doživetja v naravi</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5 km poti, sprehodi za nabiranje hrane, gozdna terapija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Nizki stroški obogatitve; spodbuja daljše bivanje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2240840"/>
                  </a:ext>
                </a:extLst>
              </a:tr>
              <a:tr h="0">
                <a:tc>
                  <a:txBody>
                    <a:bodyPr/>
                    <a:lstStyle/>
                    <a:p>
                      <a:r>
                        <a:rPr lang="en-IE" sz="2200" b="1">
                          <a:solidFill>
                            <a:srgbClr val="494949"/>
                          </a:solidFill>
                        </a:rPr>
                        <a:t>Bar/restavracija Orangery </a:t>
                      </a:r>
                      <a:r>
                        <a:rPr lang="en-IE" sz="2200" i="1">
                          <a:solidFill>
                            <a:srgbClr val="494949"/>
                          </a:solidFill>
                        </a:rPr>
                        <a:t>(predlagano)</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Gostinska ponudba, zunanji obiskovalci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Poveča porabo hrane in pijače, privablja skupnost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8685982"/>
                  </a:ext>
                </a:extLst>
              </a:tr>
              <a:tr h="0">
                <a:tc>
                  <a:txBody>
                    <a:bodyPr/>
                    <a:lstStyle/>
                    <a:p>
                      <a:r>
                        <a:rPr lang="en-IE" sz="2200" b="1">
                          <a:solidFill>
                            <a:srgbClr val="494949"/>
                          </a:solidFill>
                        </a:rPr>
                        <a:t>Etika trajnosti</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Lokalno pridelani proizvodi, ekološka usmerjenost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Privablja ekološko ozaveščene goste, omogoča dostop do subvencij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2108506"/>
                  </a:ext>
                </a:extLst>
              </a:tr>
            </a:tbl>
          </a:graphicData>
        </a:graphic>
      </p:graphicFrame>
      <p:pic>
        <p:nvPicPr>
          <p:cNvPr id="8" name="Picture 7">
            <a:extLst>
              <a:ext uri="{FF2B5EF4-FFF2-40B4-BE49-F238E27FC236}">
                <a16:creationId xmlns:a16="http://schemas.microsoft.com/office/drawing/2014/main" id="{49E0B444-6918-63AA-3609-5BAEA20890BB}"/>
              </a:ext>
            </a:extLst>
          </p:cNvPr>
          <p:cNvPicPr>
            <a:picLocks noChangeAspect="1"/>
          </p:cNvPicPr>
          <p:nvPr/>
        </p:nvPicPr>
        <p:blipFill>
          <a:blip r:embed="rId2"/>
          <a:stretch>
            <a:fillRect/>
          </a:stretch>
        </p:blipFill>
        <p:spPr>
          <a:xfrm>
            <a:off x="3423491" y="4759738"/>
            <a:ext cx="4548934" cy="2098262"/>
          </a:xfrm>
          <a:prstGeom prst="rect">
            <a:avLst/>
          </a:prstGeom>
        </p:spPr>
      </p:pic>
    </p:spTree>
    <p:extLst>
      <p:ext uri="{BB962C8B-B14F-4D97-AF65-F5344CB8AC3E}">
        <p14:creationId xmlns:p14="http://schemas.microsoft.com/office/powerpoint/2010/main" val="3702495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F66E8-AD3A-4878-9D69-F01A1DD3C26C}"/>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77FCAF64-5C5E-6CC8-3D7A-CFCE43CC4632}"/>
              </a:ext>
            </a:extLst>
          </p:cNvPr>
          <p:cNvSpPr>
            <a:spLocks noGrp="1"/>
          </p:cNvSpPr>
          <p:nvPr>
            <p:ph type="body" sz="quarter" idx="18"/>
          </p:nvPr>
        </p:nvSpPr>
        <p:spPr>
          <a:xfrm>
            <a:off x="342902" y="898359"/>
            <a:ext cx="6705598" cy="3499183"/>
          </a:xfrm>
        </p:spPr>
        <p:txBody>
          <a:bodyPr/>
          <a:lstStyle/>
          <a:p>
            <a:pPr>
              <a:spcAft>
                <a:spcPts val="600"/>
              </a:spcAft>
            </a:pPr>
            <a:r>
              <a:rPr lang="en-US" b="1" dirty="0"/>
              <a:t>Posvečen okoljski trajnosti, lokalnemu sodelovanju in etiki. </a:t>
            </a:r>
            <a:r>
              <a:rPr lang="en-US" dirty="0"/>
              <a:t>Drumhierny Woodland Hideaway je v bistvu tisto, kar Epic Stays predstavlja. Lastniki so pravi podeželani ljudje, ki živijo v lokalnem okolju in so osebno vložili v zagotavljanje posestva za prihodnje generacije, hkrati pa sodelujejo in razvijajo delovne odnose za obogatitev lokalne skupnosti in okolja. </a:t>
            </a:r>
          </a:p>
          <a:p>
            <a:pPr>
              <a:spcAft>
                <a:spcPts val="600"/>
              </a:spcAft>
            </a:pPr>
            <a:r>
              <a:rPr lang="en-US" dirty="0"/>
              <a:t>Kot del svoje dolgoročne vizije podpirajo svojo zavezo s celovitim načrtom, ki predvideva</a:t>
            </a:r>
            <a:r>
              <a:rPr lang="en-US" dirty="0">
                <a:solidFill>
                  <a:srgbClr val="0070C0"/>
                </a:solidFill>
                <a:hlinkClick r:id="rId2">
                  <a:extLst>
                    <a:ext uri="{A12FA001-AC4F-418D-AE19-62706E023703}">
                      <ahyp:hlinkClr xmlns:ahyp="http://schemas.microsoft.com/office/drawing/2018/hyperlinkcolor" val="tx"/>
                    </a:ext>
                  </a:extLst>
                </a:hlinkClick>
              </a:rPr>
              <a:t> 4 faze za popolno</a:t>
            </a:r>
            <a:r>
              <a:rPr lang="en-US" dirty="0" err="1">
                <a:solidFill>
                  <a:srgbClr val="0070C0"/>
                </a:solidFill>
                <a:hlinkClick r:id="rId2">
                  <a:extLst>
                    <a:ext uri="{A12FA001-AC4F-418D-AE19-62706E023703}">
                      <ahyp:hlinkClr xmlns:ahyp="http://schemas.microsoft.com/office/drawing/2018/hyperlinkcolor" val="tx"/>
                    </a:ext>
                  </a:extLst>
                </a:hlinkClick>
              </a:rPr>
              <a:t> uresničitev </a:t>
            </a:r>
            <a:r>
              <a:rPr lang="en-US" dirty="0">
                <a:solidFill>
                  <a:srgbClr val="0070C0"/>
                </a:solidFill>
                <a:hlinkClick r:id="rId2">
                  <a:extLst>
                    <a:ext uri="{A12FA001-AC4F-418D-AE19-62706E023703}">
                      <ahyp:hlinkClr xmlns:ahyp="http://schemas.microsoft.com/office/drawing/2018/hyperlinkcolor" val="tx"/>
                    </a:ext>
                  </a:extLst>
                </a:hlinkClick>
              </a:rPr>
              <a:t>potenciala posestva</a:t>
            </a:r>
            <a:r>
              <a:rPr lang="en-US" dirty="0">
                <a:solidFill>
                  <a:srgbClr val="0070C0"/>
                </a:solidFill>
              </a:rPr>
              <a:t>. </a:t>
            </a:r>
          </a:p>
          <a:p>
            <a:pPr>
              <a:spcAft>
                <a:spcPts val="600"/>
              </a:spcAft>
            </a:pPr>
            <a:r>
              <a:rPr lang="en-US" dirty="0"/>
              <a:t>Spoznajte, kako so zavezani k </a:t>
            </a:r>
            <a:r>
              <a:rPr lang="en-US" dirty="0">
                <a:solidFill>
                  <a:srgbClr val="0070C0"/>
                </a:solidFill>
                <a:hlinkClick r:id="rId3">
                  <a:extLst>
                    <a:ext uri="{A12FA001-AC4F-418D-AE19-62706E023703}">
                      <ahyp:hlinkClr xmlns:ahyp="http://schemas.microsoft.com/office/drawing/2018/hyperlinkcolor" val="tx"/>
                    </a:ext>
                  </a:extLst>
                </a:hlinkClick>
              </a:rPr>
              <a:t>okoljski trajnosti</a:t>
            </a:r>
            <a:r>
              <a:rPr lang="en-US" dirty="0">
                <a:solidFill>
                  <a:srgbClr val="0070C0"/>
                </a:solidFill>
              </a:rPr>
              <a:t>, </a:t>
            </a:r>
            <a:r>
              <a:rPr lang="en-US" dirty="0"/>
              <a:t>imajo posebno </a:t>
            </a:r>
            <a:r>
              <a:rPr lang="en-US" dirty="0">
                <a:solidFill>
                  <a:srgbClr val="0070C0"/>
                </a:solidFill>
                <a:hlinkClick r:id="rId3">
                  <a:extLst>
                    <a:ext uri="{A12FA001-AC4F-418D-AE19-62706E023703}">
                      <ahyp:hlinkClr xmlns:ahyp="http://schemas.microsoft.com/office/drawing/2018/hyperlinkcolor" val="tx"/>
                    </a:ext>
                  </a:extLst>
                </a:hlinkClick>
              </a:rPr>
              <a:t>zavezo k družbeni odgovornosti podjetij (CSR) </a:t>
            </a:r>
            <a:r>
              <a:rPr lang="en-US" dirty="0"/>
              <a:t>in so zelo vključeni v podporo lokalni skupnosti, npr. podpirajo lokalne </a:t>
            </a:r>
            <a:r>
              <a:rPr lang="en-US" dirty="0">
                <a:solidFill>
                  <a:srgbClr val="0070C0"/>
                </a:solidFill>
                <a:hlinkClick r:id="rId4">
                  <a:extLst>
                    <a:ext uri="{A12FA001-AC4F-418D-AE19-62706E023703}">
                      <ahyp:hlinkClr xmlns:ahyp="http://schemas.microsoft.com/office/drawing/2018/hyperlinkcolor" val="tx"/>
                    </a:ext>
                  </a:extLst>
                </a:hlinkClick>
              </a:rPr>
              <a:t>umetnike</a:t>
            </a:r>
            <a:r>
              <a:rPr lang="en-US" dirty="0"/>
              <a:t>. </a:t>
            </a:r>
          </a:p>
        </p:txBody>
      </p:sp>
      <p:sp>
        <p:nvSpPr>
          <p:cNvPr id="12" name="Text Placeholder 11">
            <a:extLst>
              <a:ext uri="{FF2B5EF4-FFF2-40B4-BE49-F238E27FC236}">
                <a16:creationId xmlns:a16="http://schemas.microsoft.com/office/drawing/2014/main" id="{ECDC351F-F1E4-45FC-1941-63BEA9C356A3}"/>
              </a:ext>
            </a:extLst>
          </p:cNvPr>
          <p:cNvSpPr>
            <a:spLocks noGrp="1"/>
          </p:cNvSpPr>
          <p:nvPr>
            <p:ph type="body" sz="quarter" idx="19"/>
          </p:nvPr>
        </p:nvSpPr>
        <p:spPr>
          <a:xfrm>
            <a:off x="296824" y="170692"/>
            <a:ext cx="11060443" cy="803654"/>
          </a:xfrm>
        </p:spPr>
        <p:txBody>
          <a:bodyPr/>
          <a:lstStyle/>
          <a:p>
            <a:r>
              <a:rPr lang="en-IE" dirty="0"/>
              <a:t>Primer: Drumhierny – </a:t>
            </a:r>
            <a:r>
              <a:rPr lang="en-IE" sz="2600" b="0" dirty="0"/>
              <a:t>zavezanost okolju in lokalni skupnosti</a:t>
            </a:r>
          </a:p>
        </p:txBody>
      </p:sp>
      <p:sp>
        <p:nvSpPr>
          <p:cNvPr id="13" name="object 3">
            <a:extLst>
              <a:ext uri="{FF2B5EF4-FFF2-40B4-BE49-F238E27FC236}">
                <a16:creationId xmlns:a16="http://schemas.microsoft.com/office/drawing/2014/main" id="{666A48BD-6EC6-2813-7229-90814DDEF62B}"/>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75AF3EBB-8901-D016-A85D-3B3BB033144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5">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4" name="TextBox 3">
            <a:extLst>
              <a:ext uri="{FF2B5EF4-FFF2-40B4-BE49-F238E27FC236}">
                <a16:creationId xmlns:a16="http://schemas.microsoft.com/office/drawing/2014/main" id="{8E63C6F1-6E01-AF0B-7F87-C6026A91F887}"/>
              </a:ext>
            </a:extLst>
          </p:cNvPr>
          <p:cNvSpPr txBox="1"/>
          <p:nvPr/>
        </p:nvSpPr>
        <p:spPr>
          <a:xfrm>
            <a:off x="7318101" y="5820460"/>
            <a:ext cx="4378599" cy="369332"/>
          </a:xfrm>
          <a:prstGeom prst="rect">
            <a:avLst/>
          </a:prstGeom>
          <a:noFill/>
        </p:spPr>
        <p:txBody>
          <a:bodyPr wrap="square">
            <a:spAutoFit/>
          </a:bodyPr>
          <a:lstStyle/>
          <a:p>
            <a:r>
              <a:rPr lang="en-US" dirty="0">
                <a:solidFill>
                  <a:srgbClr val="00B0F0"/>
                </a:solidFill>
                <a:hlinkClick r:id="rId6">
                  <a:extLst>
                    <a:ext uri="{A12FA001-AC4F-418D-AE19-62706E023703}">
                      <ahyp:hlinkClr xmlns:ahyp="http://schemas.microsoft.com/office/drawing/2018/hyperlinkcolor" val="tx"/>
                    </a:ext>
                  </a:extLst>
                </a:hlinkClick>
              </a:rPr>
              <a:t>Dovoljenje za gradnjo Drumhierny 26/01/2025</a:t>
            </a:r>
            <a:endParaRPr lang="en-IE" dirty="0">
              <a:solidFill>
                <a:srgbClr val="00B0F0"/>
              </a:solidFill>
            </a:endParaRPr>
          </a:p>
        </p:txBody>
      </p:sp>
      <p:pic>
        <p:nvPicPr>
          <p:cNvPr id="9218" name="Picture 2" descr="Drumhierny Woodland Hideaway  | Leitrim Village, Co. Leitrim | 1">
            <a:extLst>
              <a:ext uri="{FF2B5EF4-FFF2-40B4-BE49-F238E27FC236}">
                <a16:creationId xmlns:a16="http://schemas.microsoft.com/office/drawing/2014/main" id="{D14E52EA-2C34-5A0F-174C-F9C7C9A3ECC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8267" b="2726"/>
          <a:stretch>
            <a:fillRect/>
          </a:stretch>
        </p:blipFill>
        <p:spPr bwMode="auto">
          <a:xfrm>
            <a:off x="7572170" y="1850723"/>
            <a:ext cx="3705514" cy="2473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304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9859AAB-3568-2EA0-DC37-269579D14E12}"/>
              </a:ext>
            </a:extLst>
          </p:cNvPr>
          <p:cNvSpPr>
            <a:spLocks noGrp="1"/>
          </p:cNvSpPr>
          <p:nvPr>
            <p:ph type="body" sz="quarter" idx="18"/>
          </p:nvPr>
        </p:nvSpPr>
        <p:spPr>
          <a:xfrm>
            <a:off x="357188" y="967830"/>
            <a:ext cx="11477623" cy="3499183"/>
          </a:xfrm>
        </p:spPr>
        <p:txBody>
          <a:bodyPr/>
          <a:lstStyle/>
          <a:p>
            <a:pPr marL="342900" indent="-342900">
              <a:spcAft>
                <a:spcPts val="600"/>
              </a:spcAft>
              <a:buFont typeface="Wingdings" panose="05000000000000000000" pitchFamily="2" charset="2"/>
              <a:buChar char="v"/>
            </a:pPr>
            <a:r>
              <a:rPr lang="en-US" sz="2200" b="1" dirty="0">
                <a:solidFill>
                  <a:srgbClr val="494949"/>
                </a:solidFill>
              </a:rPr>
              <a:t>Postopna naložba</a:t>
            </a:r>
            <a:r>
              <a:rPr lang="en-US" sz="2200" dirty="0">
                <a:solidFill>
                  <a:srgbClr val="494949"/>
                </a:solidFill>
              </a:rPr>
              <a:t>, ki se začne skromno in se po potrditvi trga širi.</a:t>
            </a:r>
          </a:p>
          <a:p>
            <a:pPr marL="342900" indent="-342900">
              <a:spcAft>
                <a:spcPts val="600"/>
              </a:spcAft>
              <a:buFont typeface="Wingdings" panose="05000000000000000000" pitchFamily="2" charset="2"/>
              <a:buChar char="v"/>
            </a:pPr>
            <a:r>
              <a:rPr lang="en-US" sz="2200" b="1" dirty="0">
                <a:solidFill>
                  <a:srgbClr val="494949"/>
                </a:solidFill>
              </a:rPr>
              <a:t>Dotacije </a:t>
            </a:r>
            <a:r>
              <a:rPr lang="en-US" sz="2200" dirty="0">
                <a:solidFill>
                  <a:srgbClr val="494949"/>
                </a:solidFill>
              </a:rPr>
              <a:t>iz programov LEADER, Failte Ireland ali SEAI za ekološki turizem, energetsko učinkovitost in razvoj podeželja.</a:t>
            </a:r>
          </a:p>
          <a:p>
            <a:pPr marL="342900" indent="-342900">
              <a:spcAft>
                <a:spcPts val="600"/>
              </a:spcAft>
              <a:buFont typeface="Wingdings" panose="05000000000000000000" pitchFamily="2" charset="2"/>
              <a:buChar char="v"/>
            </a:pPr>
            <a:r>
              <a:rPr lang="en-US" sz="2200" b="1" dirty="0">
                <a:solidFill>
                  <a:srgbClr val="494949"/>
                </a:solidFill>
              </a:rPr>
              <a:t>Mešano financiranje</a:t>
            </a:r>
            <a:r>
              <a:rPr lang="en-US" sz="2200" dirty="0">
                <a:solidFill>
                  <a:srgbClr val="494949"/>
                </a:solidFill>
              </a:rPr>
              <a:t>: lastniški kapital, majhna posojila in ponovno vloženi prihodki.</a:t>
            </a:r>
          </a:p>
          <a:p>
            <a:pPr marL="342900" indent="-342900">
              <a:spcAft>
                <a:spcPts val="600"/>
              </a:spcAft>
              <a:buFont typeface="Wingdings" panose="05000000000000000000" pitchFamily="2" charset="2"/>
              <a:buChar char="v"/>
            </a:pPr>
            <a:r>
              <a:rPr lang="en-US" sz="2200" b="1" dirty="0">
                <a:solidFill>
                  <a:srgbClr val="494949"/>
                </a:solidFill>
              </a:rPr>
              <a:t>Upravljanje donosnosti </a:t>
            </a:r>
            <a:r>
              <a:rPr lang="en-US" sz="2200" dirty="0">
                <a:solidFill>
                  <a:srgbClr val="494949"/>
                </a:solidFill>
              </a:rPr>
              <a:t>za </a:t>
            </a:r>
            <a:r>
              <a:rPr lang="en-US" sz="2200" dirty="0" err="1">
                <a:solidFill>
                  <a:srgbClr val="494949"/>
                </a:solidFill>
              </a:rPr>
              <a:t>optimizacijo </a:t>
            </a:r>
            <a:r>
              <a:rPr lang="en-US" sz="2200" dirty="0">
                <a:solidFill>
                  <a:srgbClr val="494949"/>
                </a:solidFill>
              </a:rPr>
              <a:t>cen v sezoni (od pomladi do jeseni) v primerjavi z nizko sezono.</a:t>
            </a:r>
          </a:p>
          <a:p>
            <a:pPr marL="342900" indent="-342900">
              <a:spcAft>
                <a:spcPts val="600"/>
              </a:spcAft>
              <a:buFont typeface="Wingdings" panose="05000000000000000000" pitchFamily="2" charset="2"/>
              <a:buChar char="v"/>
            </a:pPr>
            <a:r>
              <a:rPr lang="en-US" sz="2200" b="1" dirty="0">
                <a:solidFill>
                  <a:srgbClr val="494949"/>
                </a:solidFill>
              </a:rPr>
              <a:t>Politika minimalnega bivanja </a:t>
            </a:r>
            <a:r>
              <a:rPr lang="en-US" sz="2200" dirty="0">
                <a:solidFill>
                  <a:srgbClr val="494949"/>
                </a:solidFill>
              </a:rPr>
              <a:t>(minimalno bivanje 2 noči in 3 noči ob vikendih in praznikih) podpira njihovo strateško upravljanje donosa. To zmanjša operativne stroške (čiščenje, pranje perila in prijavo), poveča povprečno vrednost rezervacije (ABV) na gosta. Izboljša učinkovitost zasedenosti (manj rezervacij za samo 1 noč), se dobro ujema z njihovo blagovno znamko, usmerjeno v dobro počutje – upočasnite in se potopite v naravo. </a:t>
            </a:r>
            <a:r>
              <a:rPr lang="en-US" sz="2000" dirty="0">
                <a:solidFill>
                  <a:srgbClr val="494949"/>
                </a:solidFill>
              </a:rPr>
              <a:t>V svojem modelu denarnega toka izračunajte na podlagi:</a:t>
            </a:r>
          </a:p>
          <a:p>
            <a:pPr>
              <a:spcAft>
                <a:spcPts val="600"/>
              </a:spcAft>
            </a:pPr>
            <a:r>
              <a:rPr lang="en-US" sz="2000" b="1" dirty="0">
                <a:solidFill>
                  <a:srgbClr val="E96751"/>
                </a:solidFill>
              </a:rPr>
              <a:t>minimalno 2 nočitvi × 16 koč × 250 EUR/noč povprečno.</a:t>
            </a:r>
            <a:endParaRPr lang="en-US" sz="2000" dirty="0">
              <a:solidFill>
                <a:srgbClr val="E96751"/>
              </a:solidFill>
            </a:endParaRPr>
          </a:p>
          <a:p>
            <a:pPr>
              <a:spcAft>
                <a:spcPts val="600"/>
              </a:spcAft>
            </a:pPr>
            <a:r>
              <a:rPr lang="en-US" sz="2000" dirty="0">
                <a:solidFill>
                  <a:srgbClr val="E96751"/>
                </a:solidFill>
              </a:rPr>
              <a:t>Pri 60 % letni zasedenosti bi prihodki lahko presegli</a:t>
            </a:r>
            <a:r>
              <a:rPr lang="en-US" sz="2000" b="1" dirty="0">
                <a:solidFill>
                  <a:srgbClr val="E96751"/>
                </a:solidFill>
              </a:rPr>
              <a:t> 875.000 EUR/leto</a:t>
            </a:r>
            <a:r>
              <a:rPr lang="en-US" sz="2000" dirty="0">
                <a:solidFill>
                  <a:srgbClr val="E96751"/>
                </a:solidFill>
              </a:rPr>
              <a:t>, brez drugih storitev</a:t>
            </a:r>
          </a:p>
          <a:p>
            <a:pPr marL="342900" indent="-342900">
              <a:spcAft>
                <a:spcPts val="600"/>
              </a:spcAft>
              <a:buFont typeface="Wingdings" panose="05000000000000000000" pitchFamily="2" charset="2"/>
              <a:buChar char="v"/>
            </a:pPr>
            <a:r>
              <a:rPr lang="en-US" sz="2200" b="1" dirty="0">
                <a:solidFill>
                  <a:srgbClr val="494949"/>
                </a:solidFill>
              </a:rPr>
              <a:t>Partnerstva </a:t>
            </a:r>
            <a:r>
              <a:rPr lang="en-US" sz="2200" dirty="0">
                <a:solidFill>
                  <a:srgbClr val="494949"/>
                </a:solidFill>
              </a:rPr>
              <a:t>za lokalne izkušnje (npr. Blueway ture, wellness oddihi).</a:t>
            </a:r>
          </a:p>
          <a:p>
            <a:pPr marL="342900" indent="-342900">
              <a:spcAft>
                <a:spcPts val="600"/>
              </a:spcAft>
              <a:buFont typeface="Wingdings" panose="05000000000000000000" pitchFamily="2" charset="2"/>
              <a:buChar char="v"/>
            </a:pPr>
            <a:r>
              <a:rPr lang="en-US" sz="2200" dirty="0">
                <a:solidFill>
                  <a:srgbClr val="494949"/>
                </a:solidFill>
              </a:rPr>
              <a:t>Raznolika ponudba. Drumhierny se ne zanaša izključno na namestitve. Njihov </a:t>
            </a:r>
            <a:r>
              <a:rPr lang="en-US" sz="2200" b="1" dirty="0">
                <a:solidFill>
                  <a:srgbClr val="494949"/>
                </a:solidFill>
              </a:rPr>
              <a:t>ekosistem z več izkušnjami </a:t>
            </a:r>
            <a:r>
              <a:rPr lang="en-US" sz="2200" dirty="0">
                <a:solidFill>
                  <a:srgbClr val="494949"/>
                </a:solidFill>
              </a:rPr>
              <a:t>povečuje prihodke, izboljšuje zadovoljstvo gostov in razporedi tveganje med različne vrste storitev.</a:t>
            </a:r>
          </a:p>
          <a:p>
            <a:pPr marL="342900" indent="-342900">
              <a:spcAft>
                <a:spcPts val="600"/>
              </a:spcAft>
              <a:buFont typeface="Wingdings" panose="05000000000000000000" pitchFamily="2" charset="2"/>
              <a:buChar char="v"/>
            </a:pPr>
            <a:endParaRPr lang="en-US" dirty="0">
              <a:solidFill>
                <a:srgbClr val="494949"/>
              </a:solidFill>
            </a:endParaRPr>
          </a:p>
        </p:txBody>
      </p:sp>
      <p:sp>
        <p:nvSpPr>
          <p:cNvPr id="12" name="Text Placeholder 11">
            <a:extLst>
              <a:ext uri="{FF2B5EF4-FFF2-40B4-BE49-F238E27FC236}">
                <a16:creationId xmlns:a16="http://schemas.microsoft.com/office/drawing/2014/main" id="{4863AA8C-6F0C-1F82-741A-02652C9DA39E}"/>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Primer študije: </a:t>
            </a:r>
            <a:r>
              <a:rPr lang="en-IE" sz="2600" b="0" dirty="0">
                <a:solidFill>
                  <a:srgbClr val="3B7F81"/>
                </a:solidFill>
              </a:rPr>
              <a:t>Drumhierny je verjetno uporabil najboljše prakse finančnega načrtovanja</a:t>
            </a:r>
          </a:p>
        </p:txBody>
      </p:sp>
    </p:spTree>
    <p:extLst>
      <p:ext uri="{BB962C8B-B14F-4D97-AF65-F5344CB8AC3E}">
        <p14:creationId xmlns:p14="http://schemas.microsoft.com/office/powerpoint/2010/main" val="3319458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580A0-E5F4-FE36-C9C9-EC7DC4265BA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53DE21DA-6C95-7AA4-BADE-15DCF10C00B5}"/>
              </a:ext>
            </a:extLst>
          </p:cNvPr>
          <p:cNvSpPr>
            <a:spLocks noGrp="1"/>
          </p:cNvSpPr>
          <p:nvPr>
            <p:ph type="body" sz="quarter" idx="18"/>
          </p:nvPr>
        </p:nvSpPr>
        <p:spPr>
          <a:xfrm>
            <a:off x="342902" y="784059"/>
            <a:ext cx="6705598" cy="3499183"/>
          </a:xfrm>
        </p:spPr>
        <p:txBody>
          <a:bodyPr/>
          <a:lstStyle/>
          <a:p>
            <a:pPr>
              <a:spcAft>
                <a:spcPts val="600"/>
              </a:spcAft>
            </a:pPr>
            <a:r>
              <a:rPr lang="en-US" sz="2000" dirty="0"/>
              <a:t>Drumhierny Woodland Hideaway je primer, kako se lahko glamping posel razvija s premišljenim povezovanjem turizma in komercialnega načrtovanja, ob tem pa ohranja močno zavezanost trajnosti in ohranjanju dediščine.</a:t>
            </a:r>
          </a:p>
          <a:p>
            <a:pPr marL="342900" indent="-342900">
              <a:spcAft>
                <a:spcPts val="600"/>
              </a:spcAft>
              <a:buFont typeface="Wingdings" panose="05000000000000000000" pitchFamily="2" charset="2"/>
              <a:buChar char="v"/>
            </a:pPr>
            <a:r>
              <a:rPr lang="en-US" sz="2000" b="1" dirty="0"/>
              <a:t>Integriran pristop k načrtovanju: </a:t>
            </a:r>
            <a:r>
              <a:rPr lang="en-US" sz="2000" dirty="0"/>
              <a:t>Uspešno združevanje turističnih in komercialnih elementov zahteva celovito strategijo načrtovanja, ki obravnava prostorsko načrtovanje, vpliv na okolje in vključevanje skupnosti.</a:t>
            </a:r>
          </a:p>
          <a:p>
            <a:pPr marL="342900" indent="-342900">
              <a:spcAft>
                <a:spcPts val="600"/>
              </a:spcAft>
              <a:buFont typeface="Wingdings" panose="05000000000000000000" pitchFamily="2" charset="2"/>
              <a:buChar char="v"/>
            </a:pPr>
            <a:r>
              <a:rPr lang="en-US" sz="2000" b="1" dirty="0"/>
              <a:t>Spoštovanje dediščine: </a:t>
            </a:r>
            <a:r>
              <a:rPr lang="en-US" sz="2000" dirty="0"/>
              <a:t>Pri ravnanju z zaščitenimi strukturami je bistveno uravnotežiti razvojne cilje z zahtevami ohranjanja.</a:t>
            </a:r>
          </a:p>
          <a:p>
            <a:pPr marL="342900" indent="-342900">
              <a:spcAft>
                <a:spcPts val="600"/>
              </a:spcAft>
              <a:buFont typeface="Wingdings" panose="05000000000000000000" pitchFamily="2" charset="2"/>
              <a:buChar char="v"/>
            </a:pPr>
            <a:r>
              <a:rPr lang="en-US" sz="2000" b="1" dirty="0"/>
              <a:t>Trajnost kot temeljna vrednota: </a:t>
            </a:r>
            <a:r>
              <a:rPr lang="en-US" sz="2000" dirty="0"/>
              <a:t>Vključevanje trajnostnih praks lahko razlikuje vaše podjetje in privabi nišni trg okoljsko ozaveščenih obiskovalcev.</a:t>
            </a:r>
          </a:p>
          <a:p>
            <a:pPr marL="342900" indent="-342900">
              <a:spcAft>
                <a:spcPts val="600"/>
              </a:spcAft>
              <a:buFont typeface="Wingdings" panose="05000000000000000000" pitchFamily="2" charset="2"/>
              <a:buChar char="v"/>
            </a:pPr>
            <a:r>
              <a:rPr lang="en-US" sz="2000" b="1" dirty="0"/>
              <a:t>Prilagodljivost in skladnost: </a:t>
            </a:r>
            <a:r>
              <a:rPr lang="en-US" sz="2000" dirty="0"/>
              <a:t>pridobivanje dovoljenj za ohranitev in prilagajanje zahtevam načrtovanja zagotavlja dolgoročno operativno sposobnost.</a:t>
            </a:r>
          </a:p>
        </p:txBody>
      </p:sp>
      <p:sp>
        <p:nvSpPr>
          <p:cNvPr id="12" name="Text Placeholder 11">
            <a:extLst>
              <a:ext uri="{FF2B5EF4-FFF2-40B4-BE49-F238E27FC236}">
                <a16:creationId xmlns:a16="http://schemas.microsoft.com/office/drawing/2014/main" id="{D370CA2F-F794-5B43-5082-326599B31419}"/>
              </a:ext>
            </a:extLst>
          </p:cNvPr>
          <p:cNvSpPr>
            <a:spLocks noGrp="1"/>
          </p:cNvSpPr>
          <p:nvPr>
            <p:ph type="body" sz="quarter" idx="19"/>
          </p:nvPr>
        </p:nvSpPr>
        <p:spPr>
          <a:xfrm>
            <a:off x="296824" y="170692"/>
            <a:ext cx="11060443" cy="803654"/>
          </a:xfrm>
        </p:spPr>
        <p:txBody>
          <a:bodyPr/>
          <a:lstStyle/>
          <a:p>
            <a:r>
              <a:rPr lang="en-IE" dirty="0"/>
              <a:t>Primer: Drumhierny </a:t>
            </a:r>
            <a:r>
              <a:rPr lang="en-IE" sz="2600" b="0" dirty="0"/>
              <a:t>Ključne ugotovitve</a:t>
            </a:r>
          </a:p>
        </p:txBody>
      </p:sp>
      <p:sp>
        <p:nvSpPr>
          <p:cNvPr id="13" name="object 3">
            <a:extLst>
              <a:ext uri="{FF2B5EF4-FFF2-40B4-BE49-F238E27FC236}">
                <a16:creationId xmlns:a16="http://schemas.microsoft.com/office/drawing/2014/main" id="{AE1C5DFC-D6B2-9799-D3B4-075A54FA38EE}"/>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D92345B5-402C-5338-F656-207589346DCA}"/>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7" name="TextBox 6">
            <a:extLst>
              <a:ext uri="{FF2B5EF4-FFF2-40B4-BE49-F238E27FC236}">
                <a16:creationId xmlns:a16="http://schemas.microsoft.com/office/drawing/2014/main" id="{6F3A9189-7A0C-11CC-AC4E-EC3DD63F6606}"/>
              </a:ext>
            </a:extLst>
          </p:cNvPr>
          <p:cNvSpPr txBox="1"/>
          <p:nvPr/>
        </p:nvSpPr>
        <p:spPr>
          <a:xfrm>
            <a:off x="7448550" y="6086475"/>
            <a:ext cx="3829050" cy="369332"/>
          </a:xfrm>
          <a:prstGeom prst="rect">
            <a:avLst/>
          </a:prstGeom>
          <a:noFill/>
        </p:spPr>
        <p:txBody>
          <a:bodyPr wrap="square" rtlCol="0">
            <a:spAutoFit/>
          </a:bodyPr>
          <a:lstStyle/>
          <a:p>
            <a:pPr algn="ctr"/>
            <a:r>
              <a:rPr lang="en-IE" dirty="0">
                <a:solidFill>
                  <a:srgbClr val="00B0F0"/>
                </a:solidFill>
                <a:hlinkClick r:id="rId3">
                  <a:extLst>
                    <a:ext uri="{A12FA001-AC4F-418D-AE19-62706E023703}">
                      <ahyp:hlinkClr xmlns:ahyp="http://schemas.microsoft.com/office/drawing/2018/hyperlinkcolor" val="tx"/>
                    </a:ext>
                  </a:extLst>
                </a:hlinkClick>
              </a:rPr>
              <a:t>Politika trajnosti</a:t>
            </a:r>
            <a:endParaRPr lang="en-IE" dirty="0">
              <a:solidFill>
                <a:srgbClr val="00B0F0"/>
              </a:solidFill>
            </a:endParaRPr>
          </a:p>
        </p:txBody>
      </p:sp>
      <p:pic>
        <p:nvPicPr>
          <p:cNvPr id="12290" name="Picture 2" descr="Drumhierny Woodland Hideaway  | Leitrim Village, Co. Leitrim | 3">
            <a:extLst>
              <a:ext uri="{FF2B5EF4-FFF2-40B4-BE49-F238E27FC236}">
                <a16:creationId xmlns:a16="http://schemas.microsoft.com/office/drawing/2014/main" id="{78857B92-A09F-B475-0E69-89456399659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498"/>
          <a:stretch>
            <a:fillRect/>
          </a:stretch>
        </p:blipFill>
        <p:spPr bwMode="auto">
          <a:xfrm>
            <a:off x="7667624" y="1857375"/>
            <a:ext cx="3514725"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512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2398D-D3C6-6F1D-EA78-5AC2642469F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7C0CFC17-6179-881C-316B-AF1E4B2511D9}"/>
              </a:ext>
            </a:extLst>
          </p:cNvPr>
          <p:cNvSpPr>
            <a:spLocks noGrp="1"/>
          </p:cNvSpPr>
          <p:nvPr>
            <p:ph type="body" sz="quarter" idx="18"/>
          </p:nvPr>
        </p:nvSpPr>
        <p:spPr>
          <a:xfrm>
            <a:off x="342902" y="898359"/>
            <a:ext cx="6705598" cy="3499183"/>
          </a:xfrm>
        </p:spPr>
        <p:txBody>
          <a:bodyPr/>
          <a:lstStyle/>
          <a:p>
            <a:pPr>
              <a:spcAft>
                <a:spcPts val="600"/>
              </a:spcAft>
            </a:pPr>
            <a:r>
              <a:rPr lang="en-US" dirty="0"/>
              <a:t>Svoje prihodnje cilje podpirajo z </a:t>
            </a:r>
            <a:r>
              <a:rPr lang="en-US" dirty="0">
                <a:solidFill>
                  <a:srgbClr val="0070C0"/>
                </a:solidFill>
                <a:hlinkClick r:id="rId2">
                  <a:extLst>
                    <a:ext uri="{A12FA001-AC4F-418D-AE19-62706E023703}">
                      <ahyp:hlinkClr xmlns:ahyp="http://schemas.microsoft.com/office/drawing/2018/hyperlinkcolor" val="tx"/>
                    </a:ext>
                  </a:extLst>
                </a:hlinkClick>
              </a:rPr>
              <a:t>izjavo o viziji </a:t>
            </a:r>
            <a:r>
              <a:rPr lang="en-US" dirty="0"/>
              <a:t>in načinom vodenja vsakodnevnih dejavnosti, ki ga usmerja </a:t>
            </a:r>
            <a:r>
              <a:rPr lang="en-US" dirty="0">
                <a:solidFill>
                  <a:srgbClr val="0070C0"/>
                </a:solidFill>
                <a:hlinkClick r:id="rId3">
                  <a:extLst>
                    <a:ext uri="{A12FA001-AC4F-418D-AE19-62706E023703}">
                      <ahyp:hlinkClr xmlns:ahyp="http://schemas.microsoft.com/office/drawing/2018/hyperlinkcolor" val="tx"/>
                    </a:ext>
                  </a:extLst>
                </a:hlinkClick>
              </a:rPr>
              <a:t>izjava o poslanstvu</a:t>
            </a:r>
            <a:r>
              <a:rPr lang="en-US" dirty="0">
                <a:solidFill>
                  <a:srgbClr val="0070C0"/>
                </a:solidFill>
              </a:rPr>
              <a:t>.</a:t>
            </a:r>
          </a:p>
          <a:p>
            <a:pPr>
              <a:spcAft>
                <a:spcPts val="600"/>
              </a:spcAft>
            </a:pPr>
            <a:r>
              <a:rPr lang="en-US" dirty="0"/>
              <a:t>Njihova politika trajnostnega turizma opredeljuje ukrepe za </a:t>
            </a:r>
            <a:r>
              <a:rPr lang="en-US" dirty="0" err="1"/>
              <a:t>zmanjšanje </a:t>
            </a:r>
            <a:r>
              <a:rPr lang="en-US" dirty="0"/>
              <a:t>vpliva na okolje, kot so:</a:t>
            </a:r>
          </a:p>
          <a:p>
            <a:pPr marL="342900" indent="-342900">
              <a:spcAft>
                <a:spcPts val="600"/>
              </a:spcAft>
              <a:buFont typeface="Wingdings" panose="05000000000000000000" pitchFamily="2" charset="2"/>
              <a:buChar char="v"/>
            </a:pPr>
            <a:r>
              <a:rPr lang="en-US" dirty="0"/>
              <a:t>Redno spremljanje in zmanjševanje porabe električne energije.</a:t>
            </a:r>
          </a:p>
          <a:p>
            <a:pPr marL="342900" indent="-342900">
              <a:spcAft>
                <a:spcPts val="600"/>
              </a:spcAft>
              <a:buFont typeface="Wingdings" panose="05000000000000000000" pitchFamily="2" charset="2"/>
              <a:buChar char="v"/>
            </a:pPr>
            <a:r>
              <a:rPr lang="en-US" dirty="0"/>
              <a:t>Uporaba lokalno pridobljenih materialov in izdelkov v gradbeništvu.</a:t>
            </a:r>
          </a:p>
          <a:p>
            <a:pPr marL="342900" indent="-342900">
              <a:spcAft>
                <a:spcPts val="600"/>
              </a:spcAft>
              <a:buFont typeface="Wingdings" panose="05000000000000000000" pitchFamily="2" charset="2"/>
              <a:buChar char="v"/>
            </a:pPr>
            <a:r>
              <a:rPr lang="en-US" dirty="0"/>
              <a:t>Spodbujanje okolju prijaznih praks med gosti in osebjem. </a:t>
            </a:r>
          </a:p>
          <a:p>
            <a:pPr>
              <a:spcAft>
                <a:spcPts val="600"/>
              </a:spcAft>
            </a:pPr>
            <a:r>
              <a:rPr lang="en-US" dirty="0"/>
              <a:t>Ta zavezanost trajnosti ni le v skladu z okoljskimi cilji, ampak tudi povečuje privlačnost lokacije za ekološko ozaveščene </a:t>
            </a:r>
            <a:r>
              <a:rPr lang="en-US" dirty="0" err="1"/>
              <a:t>popotnike</a:t>
            </a:r>
            <a:r>
              <a:rPr lang="en-US" dirty="0"/>
              <a:t>.</a:t>
            </a:r>
          </a:p>
        </p:txBody>
      </p:sp>
      <p:sp>
        <p:nvSpPr>
          <p:cNvPr id="12" name="Text Placeholder 11">
            <a:extLst>
              <a:ext uri="{FF2B5EF4-FFF2-40B4-BE49-F238E27FC236}">
                <a16:creationId xmlns:a16="http://schemas.microsoft.com/office/drawing/2014/main" id="{751CCBD2-B0A7-B99C-9B12-2DC721EB965D}"/>
              </a:ext>
            </a:extLst>
          </p:cNvPr>
          <p:cNvSpPr>
            <a:spLocks noGrp="1"/>
          </p:cNvSpPr>
          <p:nvPr>
            <p:ph type="body" sz="quarter" idx="19"/>
          </p:nvPr>
        </p:nvSpPr>
        <p:spPr>
          <a:xfrm>
            <a:off x="296824" y="170692"/>
            <a:ext cx="11060443" cy="803654"/>
          </a:xfrm>
        </p:spPr>
        <p:txBody>
          <a:bodyPr/>
          <a:lstStyle/>
          <a:p>
            <a:r>
              <a:rPr lang="en-IE" dirty="0"/>
              <a:t>Primer: Drumhierny </a:t>
            </a:r>
            <a:r>
              <a:rPr lang="en-IE" sz="2600" b="0" dirty="0"/>
              <a:t>Zavezanost okolju in lokalni skupnosti</a:t>
            </a:r>
          </a:p>
        </p:txBody>
      </p:sp>
      <p:sp>
        <p:nvSpPr>
          <p:cNvPr id="13" name="object 3">
            <a:extLst>
              <a:ext uri="{FF2B5EF4-FFF2-40B4-BE49-F238E27FC236}">
                <a16:creationId xmlns:a16="http://schemas.microsoft.com/office/drawing/2014/main" id="{E9E43E22-D092-C2DE-E5AB-31C14CF9EB08}"/>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1F615A1D-38CC-AEC7-EF58-6FEAE0836A92}"/>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4">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3" name="TextBox 2">
            <a:extLst>
              <a:ext uri="{FF2B5EF4-FFF2-40B4-BE49-F238E27FC236}">
                <a16:creationId xmlns:a16="http://schemas.microsoft.com/office/drawing/2014/main" id="{B9DB216A-1333-89C0-3374-84F225709F4D}"/>
              </a:ext>
            </a:extLst>
          </p:cNvPr>
          <p:cNvSpPr txBox="1"/>
          <p:nvPr/>
        </p:nvSpPr>
        <p:spPr>
          <a:xfrm>
            <a:off x="7318101" y="3266447"/>
            <a:ext cx="4248150" cy="646331"/>
          </a:xfrm>
          <a:prstGeom prst="rect">
            <a:avLst/>
          </a:prstGeom>
          <a:noFill/>
        </p:spPr>
        <p:txBody>
          <a:bodyPr wrap="square">
            <a:spAutoFit/>
          </a:bodyPr>
          <a:lstStyle/>
          <a:p>
            <a:pPr algn="ctr">
              <a:spcBef>
                <a:spcPts val="1500"/>
              </a:spcBef>
              <a:spcAft>
                <a:spcPts val="750"/>
              </a:spcAft>
            </a:pPr>
            <a:r>
              <a:rPr lang="en-US" b="0" i="0" cap="all" dirty="0">
                <a:solidFill>
                  <a:srgbClr val="C1A480"/>
                </a:solidFill>
                <a:effectLst/>
                <a:latin typeface="kanit"/>
                <a:hlinkClick r:id="rId5"/>
              </a:rPr>
              <a:t>DRUMHIERNY WOODLAND HIDEAWAY – NAŠA OBLJUBA PLANETU</a:t>
            </a:r>
            <a:endParaRPr lang="en-US" b="0" i="0" cap="all" dirty="0">
              <a:solidFill>
                <a:srgbClr val="C1A480"/>
              </a:solidFill>
              <a:effectLst/>
              <a:latin typeface="kanit"/>
            </a:endParaRPr>
          </a:p>
        </p:txBody>
      </p:sp>
      <p:pic>
        <p:nvPicPr>
          <p:cNvPr id="10242" name="Picture 2" descr="Drumhierny Woodland Hideaway  **** Leitrim Village, Co. Leitrim">
            <a:extLst>
              <a:ext uri="{FF2B5EF4-FFF2-40B4-BE49-F238E27FC236}">
                <a16:creationId xmlns:a16="http://schemas.microsoft.com/office/drawing/2014/main" id="{E95D079D-2D30-CC11-3C08-0C00072238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43825" y="2038090"/>
            <a:ext cx="3095625" cy="121683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7AAD786-542A-27E9-D566-AC4227762C4E}"/>
              </a:ext>
            </a:extLst>
          </p:cNvPr>
          <p:cNvSpPr txBox="1"/>
          <p:nvPr/>
        </p:nvSpPr>
        <p:spPr>
          <a:xfrm>
            <a:off x="7448550" y="6086475"/>
            <a:ext cx="3829050" cy="369332"/>
          </a:xfrm>
          <a:prstGeom prst="rect">
            <a:avLst/>
          </a:prstGeom>
          <a:noFill/>
        </p:spPr>
        <p:txBody>
          <a:bodyPr wrap="square" rtlCol="0">
            <a:spAutoFit/>
          </a:bodyPr>
          <a:lstStyle/>
          <a:p>
            <a:pPr algn="ctr"/>
            <a:r>
              <a:rPr lang="en-IE" dirty="0">
                <a:solidFill>
                  <a:srgbClr val="00B0F0"/>
                </a:solidFill>
                <a:hlinkClick r:id="rId5">
                  <a:extLst>
                    <a:ext uri="{A12FA001-AC4F-418D-AE19-62706E023703}">
                      <ahyp:hlinkClr xmlns:ahyp="http://schemas.microsoft.com/office/drawing/2018/hyperlinkcolor" val="tx"/>
                    </a:ext>
                  </a:extLst>
                </a:hlinkClick>
              </a:rPr>
              <a:t>Politika trajnosti</a:t>
            </a:r>
            <a:endParaRPr lang="en-IE" dirty="0">
              <a:solidFill>
                <a:srgbClr val="00B0F0"/>
              </a:solidFill>
            </a:endParaRPr>
          </a:p>
        </p:txBody>
      </p:sp>
    </p:spTree>
    <p:extLst>
      <p:ext uri="{BB962C8B-B14F-4D97-AF65-F5344CB8AC3E}">
        <p14:creationId xmlns:p14="http://schemas.microsoft.com/office/powerpoint/2010/main" val="2658531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57C99-FE8C-57A9-A6D9-68F902525374}"/>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771C4F0-7A74-5AB3-7A41-28C925330BDA}"/>
              </a:ext>
            </a:extLst>
          </p:cNvPr>
          <p:cNvSpPr>
            <a:spLocks noGrp="1"/>
          </p:cNvSpPr>
          <p:nvPr>
            <p:ph type="body" sz="quarter" idx="18"/>
          </p:nvPr>
        </p:nvSpPr>
        <p:spPr>
          <a:xfrm>
            <a:off x="357188" y="745959"/>
            <a:ext cx="11477623" cy="3499183"/>
          </a:xfrm>
        </p:spPr>
        <p:txBody>
          <a:bodyPr/>
          <a:lstStyle/>
          <a:p>
            <a:pPr>
              <a:spcAft>
                <a:spcPts val="600"/>
              </a:spcAft>
            </a:pPr>
            <a:r>
              <a:rPr lang="en-US" sz="2100" b="1" dirty="0">
                <a:solidFill>
                  <a:srgbClr val="494949"/>
                </a:solidFill>
              </a:rPr>
              <a:t>1. </a:t>
            </a:r>
            <a:r>
              <a:rPr lang="en-US" sz="2100" b="1" dirty="0">
                <a:solidFill>
                  <a:srgbClr val="E96751"/>
                </a:solidFill>
              </a:rPr>
              <a:t>Postopni razvoj infrastrukture</a:t>
            </a:r>
          </a:p>
          <a:p>
            <a:pPr marL="114300" indent="-342900">
              <a:spcAft>
                <a:spcPts val="600"/>
              </a:spcAft>
              <a:buFont typeface="Arial" panose="020B0604020202020204" pitchFamily="34" charset="0"/>
              <a:buChar char="•"/>
            </a:pPr>
            <a:r>
              <a:rPr lang="en-US" sz="2100" dirty="0">
                <a:solidFill>
                  <a:srgbClr val="494949"/>
                </a:solidFill>
              </a:rPr>
              <a:t>Drumhierny se je začel z </a:t>
            </a:r>
            <a:r>
              <a:rPr lang="en-US" sz="2100" b="1" dirty="0">
                <a:solidFill>
                  <a:srgbClr val="494949"/>
                </a:solidFill>
              </a:rPr>
              <a:t>osnovnimi kočami in potmi</a:t>
            </a:r>
          </a:p>
          <a:p>
            <a:pPr marL="114300" indent="-342900">
              <a:spcAft>
                <a:spcPts val="600"/>
              </a:spcAft>
              <a:buFont typeface="Arial" panose="020B0604020202020204" pitchFamily="34" charset="0"/>
              <a:buChar char="•"/>
            </a:pPr>
            <a:r>
              <a:rPr lang="en-US" sz="2100" dirty="0">
                <a:solidFill>
                  <a:srgbClr val="494949"/>
                </a:solidFill>
              </a:rPr>
              <a:t>Kasneje je zaprosil za </a:t>
            </a:r>
            <a:r>
              <a:rPr lang="en-US" sz="2100" b="1" dirty="0">
                <a:solidFill>
                  <a:srgbClr val="494949"/>
                </a:solidFill>
              </a:rPr>
              <a:t>gradbeno dovoljenje za širitev komercialne rabe</a:t>
            </a:r>
            <a:endParaRPr lang="en-US" sz="2100" dirty="0">
              <a:solidFill>
                <a:srgbClr val="494949"/>
              </a:solidFill>
            </a:endParaRPr>
          </a:p>
          <a:p>
            <a:pPr marL="114300" indent="-342900">
              <a:spcAft>
                <a:spcPts val="600"/>
              </a:spcAft>
              <a:buFont typeface="Arial" panose="020B0604020202020204" pitchFamily="34" charset="0"/>
              <a:buChar char="•"/>
            </a:pPr>
            <a:r>
              <a:rPr lang="en-US" sz="2100" dirty="0">
                <a:solidFill>
                  <a:srgbClr val="494949"/>
                </a:solidFill>
              </a:rPr>
              <a:t>Ta postopni model omogoča, </a:t>
            </a:r>
            <a:r>
              <a:rPr lang="en-US" sz="2100" b="1" dirty="0">
                <a:solidFill>
                  <a:srgbClr val="494949"/>
                </a:solidFill>
              </a:rPr>
              <a:t>da </a:t>
            </a:r>
            <a:r>
              <a:rPr lang="en-US" sz="2100" dirty="0">
                <a:solidFill>
                  <a:srgbClr val="494949"/>
                </a:solidFill>
              </a:rPr>
              <a:t>prihodki iz </a:t>
            </a:r>
            <a:r>
              <a:rPr lang="en-US" sz="2100" b="1" dirty="0">
                <a:solidFill>
                  <a:srgbClr val="494949"/>
                </a:solidFill>
              </a:rPr>
              <a:t>zgodnjih rezervacij podpirajo poznejše kapitalske naložbe</a:t>
            </a:r>
          </a:p>
          <a:p>
            <a:pPr>
              <a:spcAft>
                <a:spcPts val="600"/>
              </a:spcAft>
            </a:pPr>
            <a:r>
              <a:rPr lang="en-US" sz="2100" b="1" dirty="0">
                <a:solidFill>
                  <a:srgbClr val="494949"/>
                </a:solidFill>
              </a:rPr>
              <a:t>2. </a:t>
            </a:r>
            <a:r>
              <a:rPr lang="en-US" sz="2100" b="1" dirty="0">
                <a:solidFill>
                  <a:srgbClr val="E96751"/>
                </a:solidFill>
              </a:rPr>
              <a:t>Začasno ohranjanje načrtov</a:t>
            </a:r>
          </a:p>
          <a:p>
            <a:pPr marL="114300" indent="-342900">
              <a:spcAft>
                <a:spcPts val="600"/>
              </a:spcAft>
              <a:buFont typeface="Arial" panose="020B0604020202020204" pitchFamily="34" charset="0"/>
              <a:buChar char="•"/>
            </a:pPr>
            <a:r>
              <a:rPr lang="en-US" sz="2100" dirty="0">
                <a:solidFill>
                  <a:srgbClr val="494949"/>
                </a:solidFill>
              </a:rPr>
              <a:t>Vložena je bila vloga za začasno ohranitev (5 let) pop-up kavarne in recepcije</a:t>
            </a:r>
          </a:p>
          <a:p>
            <a:pPr marL="114300" indent="-342900">
              <a:spcAft>
                <a:spcPts val="600"/>
              </a:spcAft>
              <a:buFont typeface="Arial" panose="020B0604020202020204" pitchFamily="34" charset="0"/>
              <a:buChar char="•"/>
            </a:pPr>
            <a:r>
              <a:rPr lang="en-US" sz="2100" dirty="0">
                <a:solidFill>
                  <a:srgbClr val="494949"/>
                </a:solidFill>
              </a:rPr>
              <a:t>Pametna poteza, da </a:t>
            </a:r>
            <a:r>
              <a:rPr lang="en-US" sz="2100" b="1" dirty="0">
                <a:solidFill>
                  <a:srgbClr val="494949"/>
                </a:solidFill>
              </a:rPr>
              <a:t>se preizkusi povpraševanje po storitvah, </a:t>
            </a:r>
            <a:r>
              <a:rPr lang="en-US" sz="2100" dirty="0">
                <a:solidFill>
                  <a:srgbClr val="494949"/>
                </a:solidFill>
              </a:rPr>
              <a:t>preden se zaveže k trajni gradnji</a:t>
            </a:r>
          </a:p>
          <a:p>
            <a:pPr marL="114300" indent="-342900">
              <a:spcAft>
                <a:spcPts val="600"/>
              </a:spcAft>
              <a:buFont typeface="Arial" panose="020B0604020202020204" pitchFamily="34" charset="0"/>
              <a:buChar char="•"/>
            </a:pPr>
            <a:r>
              <a:rPr lang="en-US" sz="2100" b="1" dirty="0">
                <a:solidFill>
                  <a:srgbClr val="494949"/>
                </a:solidFill>
              </a:rPr>
              <a:t>Zagotavlja skladnost </a:t>
            </a:r>
            <a:r>
              <a:rPr lang="en-US" sz="2100" dirty="0">
                <a:solidFill>
                  <a:srgbClr val="494949"/>
                </a:solidFill>
              </a:rPr>
              <a:t>in hkrati ohranja prožnost</a:t>
            </a:r>
          </a:p>
          <a:p>
            <a:pPr>
              <a:spcAft>
                <a:spcPts val="600"/>
              </a:spcAft>
            </a:pPr>
            <a:r>
              <a:rPr lang="en-US" sz="2100" b="1" dirty="0">
                <a:solidFill>
                  <a:srgbClr val="494949"/>
                </a:solidFill>
              </a:rPr>
              <a:t>3. </a:t>
            </a:r>
            <a:r>
              <a:rPr lang="en-US" sz="2100" b="1" dirty="0">
                <a:solidFill>
                  <a:srgbClr val="E96751"/>
                </a:solidFill>
              </a:rPr>
              <a:t>Uporaba zaščitene strukture</a:t>
            </a:r>
          </a:p>
          <a:p>
            <a:pPr marL="114300" indent="-342900">
              <a:spcAft>
                <a:spcPts val="600"/>
              </a:spcAft>
              <a:buFont typeface="Arial" panose="020B0604020202020204" pitchFamily="34" charset="0"/>
              <a:buChar char="•"/>
            </a:pPr>
            <a:r>
              <a:rPr lang="en-US" sz="2100" dirty="0">
                <a:solidFill>
                  <a:srgbClr val="494949"/>
                </a:solidFill>
              </a:rPr>
              <a:t>Drumhierny Lodge je </a:t>
            </a:r>
            <a:r>
              <a:rPr lang="en-US" sz="2100" b="1" dirty="0">
                <a:solidFill>
                  <a:srgbClr val="494949"/>
                </a:solidFill>
              </a:rPr>
              <a:t>zaščitena stavba</a:t>
            </a:r>
            <a:r>
              <a:rPr lang="en-US" sz="2100" dirty="0">
                <a:solidFill>
                  <a:srgbClr val="494949"/>
                </a:solidFill>
              </a:rPr>
              <a:t>; to so izkoristili kot dediščinsko značilnost</a:t>
            </a:r>
          </a:p>
          <a:p>
            <a:pPr marL="114300" indent="-342900">
              <a:spcAft>
                <a:spcPts val="600"/>
              </a:spcAft>
              <a:buFont typeface="Arial" panose="020B0604020202020204" pitchFamily="34" charset="0"/>
              <a:buChar char="•"/>
            </a:pPr>
            <a:r>
              <a:rPr lang="en-US" sz="2100" dirty="0">
                <a:solidFill>
                  <a:srgbClr val="494949"/>
                </a:solidFill>
              </a:rPr>
              <a:t>Omejitve pri načrtovanju so spremenili v prednost blagovne znamke </a:t>
            </a:r>
            <a:r>
              <a:rPr lang="en-US" sz="2100" b="1" dirty="0">
                <a:solidFill>
                  <a:srgbClr val="494949"/>
                </a:solidFill>
              </a:rPr>
              <a:t>(„bivanje v zgodovini, obkroženo z naravo”)</a:t>
            </a:r>
          </a:p>
          <a:p>
            <a:pPr>
              <a:spcAft>
                <a:spcPts val="600"/>
              </a:spcAft>
            </a:pPr>
            <a:r>
              <a:rPr lang="en-US" sz="2100" b="1" dirty="0">
                <a:solidFill>
                  <a:srgbClr val="494949"/>
                </a:solidFill>
              </a:rPr>
              <a:t>4</a:t>
            </a:r>
            <a:r>
              <a:rPr lang="en-US" sz="2100" b="1" dirty="0">
                <a:solidFill>
                  <a:srgbClr val="E96751"/>
                </a:solidFill>
              </a:rPr>
              <a:t>. Pozicioniranje blagovne znamke in digitalne naložbe</a:t>
            </a:r>
          </a:p>
          <a:p>
            <a:pPr marL="114300" indent="-342900">
              <a:spcAft>
                <a:spcPts val="600"/>
              </a:spcAft>
              <a:buFont typeface="Arial" panose="020B0604020202020204" pitchFamily="34" charset="0"/>
              <a:buChar char="•"/>
            </a:pPr>
            <a:r>
              <a:rPr lang="en-US" sz="2100" b="1" dirty="0">
                <a:solidFill>
                  <a:srgbClr val="494949"/>
                </a:solidFill>
              </a:rPr>
              <a:t>Močna, izpopolnjena spletna stran in sporočila o trajnosti</a:t>
            </a:r>
          </a:p>
          <a:p>
            <a:pPr marL="114300" indent="-342900">
              <a:spcAft>
                <a:spcPts val="600"/>
              </a:spcAft>
              <a:buFont typeface="Arial" panose="020B0604020202020204" pitchFamily="34" charset="0"/>
              <a:buChar char="•"/>
            </a:pPr>
            <a:r>
              <a:rPr lang="en-US" sz="2100" dirty="0">
                <a:solidFill>
                  <a:srgbClr val="494949"/>
                </a:solidFill>
              </a:rPr>
              <a:t>Poudarek na </a:t>
            </a:r>
            <a:r>
              <a:rPr lang="en-US" sz="2100" b="1" dirty="0">
                <a:solidFill>
                  <a:srgbClr val="494949"/>
                </a:solidFill>
              </a:rPr>
              <a:t>vrhunskih doživetjih v naravi </a:t>
            </a:r>
            <a:r>
              <a:rPr lang="en-US" sz="2100" dirty="0">
                <a:solidFill>
                  <a:srgbClr val="494949"/>
                </a:solidFill>
              </a:rPr>
              <a:t>namesto na kampiranju ali poceni glampingu</a:t>
            </a:r>
          </a:p>
          <a:p>
            <a:pPr marL="114300" indent="-342900">
              <a:spcAft>
                <a:spcPts val="600"/>
              </a:spcAft>
              <a:buFont typeface="Arial" panose="020B0604020202020204" pitchFamily="34" charset="0"/>
              <a:buChar char="•"/>
            </a:pPr>
            <a:r>
              <a:rPr lang="en-US" sz="2100" dirty="0">
                <a:solidFill>
                  <a:srgbClr val="494949"/>
                </a:solidFill>
              </a:rPr>
              <a:t>Povečuje </a:t>
            </a:r>
            <a:r>
              <a:rPr lang="en-US" sz="2100" b="1" dirty="0">
                <a:solidFill>
                  <a:srgbClr val="494949"/>
                </a:solidFill>
              </a:rPr>
              <a:t>pričakovanja gostov, višje cene in medijsko pokritost</a:t>
            </a:r>
            <a:endParaRPr lang="en-US" sz="2100" dirty="0">
              <a:solidFill>
                <a:srgbClr val="494949"/>
              </a:solidFill>
            </a:endParaRPr>
          </a:p>
          <a:p>
            <a:pPr marL="342900" indent="-342900">
              <a:spcAft>
                <a:spcPts val="600"/>
              </a:spcAft>
              <a:buFont typeface="Wingdings" panose="05000000000000000000" pitchFamily="2" charset="2"/>
              <a:buChar char="v"/>
            </a:pPr>
            <a:endParaRPr lang="en-US" sz="2100" dirty="0">
              <a:solidFill>
                <a:srgbClr val="494949"/>
              </a:solidFill>
            </a:endParaRPr>
          </a:p>
        </p:txBody>
      </p:sp>
      <p:sp>
        <p:nvSpPr>
          <p:cNvPr id="12" name="Text Placeholder 11">
            <a:extLst>
              <a:ext uri="{FF2B5EF4-FFF2-40B4-BE49-F238E27FC236}">
                <a16:creationId xmlns:a16="http://schemas.microsoft.com/office/drawing/2014/main" id="{E85A7BEC-9867-8EB1-2A94-6EC6353E58B2}"/>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Primer: Drumhierny </a:t>
            </a:r>
            <a:r>
              <a:rPr lang="en-IE" sz="2600" b="0" dirty="0">
                <a:solidFill>
                  <a:srgbClr val="3B7F81"/>
                </a:solidFill>
              </a:rPr>
              <a:t>Druge najboljše prakse, ki jih je vredno upoštevati</a:t>
            </a:r>
          </a:p>
        </p:txBody>
      </p:sp>
    </p:spTree>
    <p:extLst>
      <p:ext uri="{BB962C8B-B14F-4D97-AF65-F5344CB8AC3E}">
        <p14:creationId xmlns:p14="http://schemas.microsoft.com/office/powerpoint/2010/main" val="1507015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FA6C1-F408-E78E-BA06-12A954E4D5F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9F52808A-5BC8-FEFF-49B3-FE4A15752553}"/>
              </a:ext>
            </a:extLst>
          </p:cNvPr>
          <p:cNvSpPr>
            <a:spLocks noGrp="1"/>
          </p:cNvSpPr>
          <p:nvPr>
            <p:ph type="body" sz="quarter" idx="18"/>
          </p:nvPr>
        </p:nvSpPr>
        <p:spPr>
          <a:xfrm>
            <a:off x="245668" y="1961792"/>
            <a:ext cx="3605212" cy="3499183"/>
          </a:xfrm>
        </p:spPr>
        <p:txBody>
          <a:bodyPr/>
          <a:lstStyle/>
          <a:p>
            <a:pPr>
              <a:spcAft>
                <a:spcPts val="600"/>
              </a:spcAft>
            </a:pPr>
            <a:r>
              <a:rPr lang="en-US" sz="2100" b="1" dirty="0">
                <a:solidFill>
                  <a:srgbClr val="494949"/>
                </a:solidFill>
              </a:rPr>
              <a:t>5. </a:t>
            </a:r>
            <a:r>
              <a:rPr lang="en-US" sz="2100" b="1" dirty="0">
                <a:solidFill>
                  <a:srgbClr val="E96751"/>
                </a:solidFill>
              </a:rPr>
              <a:t>Sezonsko osebje + lokalno zaposlovanje</a:t>
            </a:r>
          </a:p>
          <a:p>
            <a:pPr marL="342900" indent="-342900">
              <a:spcAft>
                <a:spcPts val="600"/>
              </a:spcAft>
              <a:buFont typeface="Arial" panose="020B0604020202020204" pitchFamily="34" charset="0"/>
              <a:buChar char="•"/>
            </a:pPr>
            <a:r>
              <a:rPr lang="en-US" sz="2100" b="1" dirty="0">
                <a:solidFill>
                  <a:srgbClr val="494949"/>
                </a:solidFill>
              </a:rPr>
              <a:t>Gostinstvo, vzdrževanje zelenih površin, terapevti za dobro počutje</a:t>
            </a:r>
          </a:p>
          <a:p>
            <a:pPr marL="342900" indent="-342900">
              <a:spcAft>
                <a:spcPts val="600"/>
              </a:spcAft>
              <a:buFont typeface="Arial" panose="020B0604020202020204" pitchFamily="34" charset="0"/>
              <a:buChar char="•"/>
            </a:pPr>
            <a:r>
              <a:rPr lang="en-US" sz="2100" dirty="0">
                <a:solidFill>
                  <a:srgbClr val="494949"/>
                </a:solidFill>
              </a:rPr>
              <a:t>Ponuja </a:t>
            </a:r>
            <a:r>
              <a:rPr lang="en-US" sz="2100" b="1" dirty="0">
                <a:solidFill>
                  <a:srgbClr val="494949"/>
                </a:solidFill>
              </a:rPr>
              <a:t>lokalno zaposlovanje </a:t>
            </a:r>
            <a:r>
              <a:rPr lang="en-US" sz="2100" dirty="0">
                <a:solidFill>
                  <a:srgbClr val="494949"/>
                </a:solidFill>
              </a:rPr>
              <a:t>in lahko omogoči upravičenost do spodbud za podeželski turizem ali subvencij LEADER</a:t>
            </a:r>
          </a:p>
          <a:p>
            <a:pPr marL="342900" indent="-342900">
              <a:spcAft>
                <a:spcPts val="600"/>
              </a:spcAft>
              <a:buFont typeface="Wingdings" panose="05000000000000000000" pitchFamily="2" charset="2"/>
              <a:buChar char="v"/>
            </a:pPr>
            <a:endParaRPr lang="en-US" sz="2100" dirty="0">
              <a:solidFill>
                <a:srgbClr val="494949"/>
              </a:solidFill>
            </a:endParaRPr>
          </a:p>
        </p:txBody>
      </p:sp>
      <p:sp>
        <p:nvSpPr>
          <p:cNvPr id="12" name="Text Placeholder 11">
            <a:extLst>
              <a:ext uri="{FF2B5EF4-FFF2-40B4-BE49-F238E27FC236}">
                <a16:creationId xmlns:a16="http://schemas.microsoft.com/office/drawing/2014/main" id="{E8568C37-120C-D9EF-DA0F-25E129C81628}"/>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Primer iz prakse: Drumhierny </a:t>
            </a:r>
            <a:r>
              <a:rPr lang="en-IE" sz="2600" b="0" dirty="0">
                <a:solidFill>
                  <a:srgbClr val="3B7F81"/>
                </a:solidFill>
              </a:rPr>
              <a:t>Druge najboljše prakse, ki jih je treba upoštevati</a:t>
            </a:r>
          </a:p>
        </p:txBody>
      </p:sp>
      <p:pic>
        <p:nvPicPr>
          <p:cNvPr id="3" name="Picture 2">
            <a:extLst>
              <a:ext uri="{FF2B5EF4-FFF2-40B4-BE49-F238E27FC236}">
                <a16:creationId xmlns:a16="http://schemas.microsoft.com/office/drawing/2014/main" id="{8000F51A-E2F4-2B25-4660-44B5D635F84A}"/>
              </a:ext>
            </a:extLst>
          </p:cNvPr>
          <p:cNvPicPr>
            <a:picLocks noChangeAspect="1"/>
          </p:cNvPicPr>
          <p:nvPr/>
        </p:nvPicPr>
        <p:blipFill>
          <a:blip r:embed="rId2"/>
          <a:stretch>
            <a:fillRect/>
          </a:stretch>
        </p:blipFill>
        <p:spPr>
          <a:xfrm>
            <a:off x="3875330" y="1326770"/>
            <a:ext cx="8071002" cy="4769229"/>
          </a:xfrm>
          <a:prstGeom prst="rect">
            <a:avLst/>
          </a:prstGeom>
        </p:spPr>
      </p:pic>
      <p:pic>
        <p:nvPicPr>
          <p:cNvPr id="2" name="Picture 1" descr="Co-funded by the European Union logo in png for web usage">
            <a:extLst>
              <a:ext uri="{FF2B5EF4-FFF2-40B4-BE49-F238E27FC236}">
                <a16:creationId xmlns:a16="http://schemas.microsoft.com/office/drawing/2014/main" id="{A4CD5385-3403-B34D-C382-07B5176778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3406425-550A-FEA8-8A11-F7BE56F2A09F}"/>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stališča in mnenja so izključno stališča in mnenja avtorja(-ev) in ne odražajo nujno stališč Evropske unije ali Evropske izvajalske agencije za izobraževanje in kulturo (EACEA). Niti Evropska unija niti EACEA ne odgovarjata zanje.</a:t>
            </a:r>
          </a:p>
        </p:txBody>
      </p:sp>
      <p:grpSp>
        <p:nvGrpSpPr>
          <p:cNvPr id="5" name="Group 4">
            <a:extLst>
              <a:ext uri="{FF2B5EF4-FFF2-40B4-BE49-F238E27FC236}">
                <a16:creationId xmlns:a16="http://schemas.microsoft.com/office/drawing/2014/main" id="{D29C9791-048B-F1B1-C022-CDC2FD1AF00E}"/>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21CFB98C-243E-3A6D-A0F0-3D504BCDB077}"/>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9A6DD50A-77BC-C8BC-E679-E83A022C785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2254658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769F1-3702-5FCF-6BE3-3A917007312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7C9E7ED-BA5B-028F-06B3-24BF407254EA}"/>
              </a:ext>
            </a:extLst>
          </p:cNvPr>
          <p:cNvPicPr>
            <a:picLocks noChangeAspect="1"/>
          </p:cNvPicPr>
          <p:nvPr/>
        </p:nvPicPr>
        <p:blipFill>
          <a:blip r:embed="rId2"/>
          <a:stretch>
            <a:fillRect/>
          </a:stretch>
        </p:blipFill>
        <p:spPr>
          <a:xfrm>
            <a:off x="571500" y="-70960"/>
            <a:ext cx="10936994" cy="6928959"/>
          </a:xfrm>
          <a:prstGeom prst="rect">
            <a:avLst/>
          </a:prstGeom>
        </p:spPr>
      </p:pic>
    </p:spTree>
    <p:extLst>
      <p:ext uri="{BB962C8B-B14F-4D97-AF65-F5344CB8AC3E}">
        <p14:creationId xmlns:p14="http://schemas.microsoft.com/office/powerpoint/2010/main" val="2758072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591132AB-BEB7-50F2-6DE1-3837701D6DE4}"/>
              </a:ext>
            </a:extLst>
          </p:cNvPr>
          <p:cNvPicPr>
            <a:picLocks noChangeAspect="1"/>
          </p:cNvPicPr>
          <p:nvPr/>
        </p:nvPicPr>
        <p:blipFill>
          <a:blip r:embed="rId2"/>
          <a:stretch>
            <a:fillRect/>
          </a:stretch>
        </p:blipFill>
        <p:spPr>
          <a:xfrm>
            <a:off x="266525" y="5929605"/>
            <a:ext cx="850589" cy="846711"/>
          </a:xfrm>
          <a:prstGeom prst="rect">
            <a:avLst/>
          </a:prstGeom>
        </p:spPr>
      </p:pic>
      <p:sp>
        <p:nvSpPr>
          <p:cNvPr id="7" name="Text Placeholder 6">
            <a:extLst>
              <a:ext uri="{FF2B5EF4-FFF2-40B4-BE49-F238E27FC236}">
                <a16:creationId xmlns:a16="http://schemas.microsoft.com/office/drawing/2014/main" id="{59553600-AE0B-1183-1D0F-D4463DD89FA7}"/>
              </a:ext>
            </a:extLst>
          </p:cNvPr>
          <p:cNvSpPr>
            <a:spLocks noGrp="1"/>
          </p:cNvSpPr>
          <p:nvPr>
            <p:ph type="body" sz="quarter" idx="18"/>
          </p:nvPr>
        </p:nvSpPr>
        <p:spPr>
          <a:xfrm>
            <a:off x="533309" y="3392026"/>
            <a:ext cx="3139743" cy="1049221"/>
          </a:xfrm>
        </p:spPr>
        <p:txBody>
          <a:bodyPr/>
          <a:lstStyle/>
          <a:p>
            <a:pPr algn="ctr">
              <a:lnSpc>
                <a:spcPct val="100000"/>
              </a:lnSpc>
            </a:pPr>
            <a:r>
              <a:rPr lang="en-US" dirty="0"/>
              <a:t>„Komercialna turistična raba“ na Irskem</a:t>
            </a:r>
          </a:p>
          <a:p>
            <a:pPr algn="ctr">
              <a:lnSpc>
                <a:spcPct val="100000"/>
              </a:lnSpc>
            </a:pPr>
            <a:endParaRPr lang="en-IE" sz="2400" dirty="0"/>
          </a:p>
        </p:txBody>
      </p:sp>
      <p:sp>
        <p:nvSpPr>
          <p:cNvPr id="13" name="Text Placeholder 2">
            <a:extLst>
              <a:ext uri="{FF2B5EF4-FFF2-40B4-BE49-F238E27FC236}">
                <a16:creationId xmlns:a16="http://schemas.microsoft.com/office/drawing/2014/main" id="{C6013CE8-46C0-FE94-4764-72C8CD9CA1BA}"/>
              </a:ext>
            </a:extLst>
          </p:cNvPr>
          <p:cNvSpPr txBox="1">
            <a:spLocks/>
          </p:cNvSpPr>
          <p:nvPr/>
        </p:nvSpPr>
        <p:spPr>
          <a:xfrm>
            <a:off x="4393848" y="196156"/>
            <a:ext cx="7245702"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00000"/>
              </a:lnSpc>
              <a:spcAft>
                <a:spcPts val="1200"/>
              </a:spcAft>
            </a:pPr>
            <a:r>
              <a:rPr lang="en-US" sz="2200" dirty="0">
                <a:solidFill>
                  <a:srgbClr val="494949"/>
                </a:solidFill>
              </a:rPr>
              <a:t>Pri ustanavljanju podjetja za glamping na Irskem </a:t>
            </a:r>
            <a:r>
              <a:rPr lang="en-US" sz="2200" b="1" dirty="0">
                <a:solidFill>
                  <a:srgbClr val="494949"/>
                </a:solidFill>
              </a:rPr>
              <a:t>je običajno potrebno gradbeno dovoljenje</a:t>
            </a:r>
            <a:r>
              <a:rPr lang="en-US" sz="2200" dirty="0">
                <a:solidFill>
                  <a:srgbClr val="494949"/>
                </a:solidFill>
              </a:rPr>
              <a:t>, njegova obravnava (</a:t>
            </a:r>
            <a:r>
              <a:rPr lang="en-US" sz="2200" b="1" dirty="0">
                <a:solidFill>
                  <a:srgbClr val="494949"/>
                </a:solidFill>
              </a:rPr>
              <a:t>stanovanjska, turistična, kmetijska ali druga</a:t>
            </a:r>
            <a:r>
              <a:rPr lang="en-US" sz="2200" dirty="0">
                <a:solidFill>
                  <a:srgbClr val="494949"/>
                </a:solidFill>
              </a:rPr>
              <a:t>) pa je odvisna od </a:t>
            </a:r>
            <a:r>
              <a:rPr lang="en-US" sz="2200" b="1" dirty="0">
                <a:solidFill>
                  <a:srgbClr val="494949"/>
                </a:solidFill>
              </a:rPr>
              <a:t>prostorskih predpisov lokalnih organov</a:t>
            </a:r>
            <a:r>
              <a:rPr lang="en-US" sz="2200" dirty="0">
                <a:solidFill>
                  <a:srgbClr val="494949"/>
                </a:solidFill>
              </a:rPr>
              <a:t>, </a:t>
            </a:r>
            <a:r>
              <a:rPr lang="en-US" sz="2200" b="1" dirty="0">
                <a:solidFill>
                  <a:srgbClr val="494949"/>
                </a:solidFill>
              </a:rPr>
              <a:t>namembnosti zemljišča </a:t>
            </a:r>
            <a:r>
              <a:rPr lang="en-US" sz="2200" dirty="0">
                <a:solidFill>
                  <a:srgbClr val="494949"/>
                </a:solidFill>
              </a:rPr>
              <a:t>in </a:t>
            </a:r>
            <a:r>
              <a:rPr lang="en-US" sz="2200" b="1" dirty="0">
                <a:solidFill>
                  <a:srgbClr val="494949"/>
                </a:solidFill>
              </a:rPr>
              <a:t>nameravanega poslovnega modela</a:t>
            </a:r>
            <a:r>
              <a:rPr lang="en-US" sz="2200" dirty="0">
                <a:solidFill>
                  <a:srgbClr val="494949"/>
                </a:solidFill>
              </a:rPr>
              <a:t>. V nadaljevanju je naveden pregled, kako pristopiti k temu na Irskem, s smernicami, ki so na splošno veljavne v vsej Evropi, pri čemer je kot primer uporabljen glamping na Irskem:</a:t>
            </a:r>
          </a:p>
          <a:p>
            <a:pPr>
              <a:lnSpc>
                <a:spcPct val="100000"/>
              </a:lnSpc>
              <a:spcAft>
                <a:spcPts val="1200"/>
              </a:spcAft>
            </a:pPr>
            <a:r>
              <a:rPr lang="en-US" sz="2200" b="1" dirty="0">
                <a:solidFill>
                  <a:srgbClr val="E96751"/>
                </a:solidFill>
              </a:rPr>
              <a:t>Kategorija načrtovanja: </a:t>
            </a:r>
            <a:r>
              <a:rPr lang="en-US" sz="2200" dirty="0">
                <a:solidFill>
                  <a:srgbClr val="494949"/>
                </a:solidFill>
              </a:rPr>
              <a:t>Glamping se na Irskem običajno šteje za obliko razvoja turizma. Glamping se običajno uvršča med </a:t>
            </a:r>
            <a:r>
              <a:rPr lang="en-US" sz="2200" b="1" dirty="0">
                <a:solidFill>
                  <a:srgbClr val="494949"/>
                </a:solidFill>
              </a:rPr>
              <a:t>komercialne turistične nastanitve</a:t>
            </a:r>
            <a:r>
              <a:rPr lang="en-US" sz="2200" dirty="0">
                <a:solidFill>
                  <a:srgbClr val="494949"/>
                </a:solidFill>
              </a:rPr>
              <a:t>, </a:t>
            </a:r>
            <a:r>
              <a:rPr lang="en-US" sz="2200" b="1" dirty="0">
                <a:solidFill>
                  <a:srgbClr val="494949"/>
                </a:solidFill>
              </a:rPr>
              <a:t>ne pa med stanovanjske</a:t>
            </a:r>
            <a:r>
              <a:rPr lang="en-US" sz="2200" dirty="0">
                <a:solidFill>
                  <a:srgbClr val="494949"/>
                </a:solidFill>
              </a:rPr>
              <a:t>.</a:t>
            </a:r>
          </a:p>
          <a:p>
            <a:pPr marL="342900" indent="-342900">
              <a:lnSpc>
                <a:spcPct val="100000"/>
              </a:lnSpc>
              <a:spcAft>
                <a:spcPts val="1200"/>
              </a:spcAft>
              <a:buFont typeface="Wingdings" panose="05000000000000000000" pitchFamily="2" charset="2"/>
              <a:buChar char="v"/>
            </a:pPr>
            <a:r>
              <a:rPr lang="en-US" sz="2200" b="1" dirty="0">
                <a:solidFill>
                  <a:srgbClr val="E96751"/>
                </a:solidFill>
              </a:rPr>
              <a:t>Stanovanjska cona </a:t>
            </a:r>
            <a:r>
              <a:rPr lang="en-US" sz="2200" dirty="0">
                <a:solidFill>
                  <a:srgbClr val="494949"/>
                </a:solidFill>
              </a:rPr>
              <a:t>je namenjena zasebnim stanovanjem, zato glamping običajno ne spada v to kategorijo.</a:t>
            </a:r>
          </a:p>
          <a:p>
            <a:pPr marL="342900" indent="-342900">
              <a:lnSpc>
                <a:spcPct val="100000"/>
              </a:lnSpc>
              <a:spcAft>
                <a:spcPts val="1200"/>
              </a:spcAft>
              <a:buFont typeface="Wingdings" panose="05000000000000000000" pitchFamily="2" charset="2"/>
              <a:buChar char="v"/>
            </a:pPr>
            <a:r>
              <a:rPr lang="en-US" sz="2200" b="1" dirty="0">
                <a:solidFill>
                  <a:srgbClr val="E96751"/>
                </a:solidFill>
              </a:rPr>
              <a:t>Kmetijska zemljišča </a:t>
            </a:r>
            <a:r>
              <a:rPr lang="en-US" sz="2200" dirty="0">
                <a:solidFill>
                  <a:srgbClr val="494949"/>
                </a:solidFill>
              </a:rPr>
              <a:t>se lahko uporabljajo, vendar je potrebno dovoljenje za spremembo namembnosti.</a:t>
            </a:r>
          </a:p>
          <a:p>
            <a:pPr fontAlgn="base">
              <a:lnSpc>
                <a:spcPct val="100000"/>
              </a:lnSpc>
              <a:spcAft>
                <a:spcPts val="1200"/>
              </a:spcAft>
            </a:pPr>
            <a:endParaRPr lang="en-US" sz="2200" dirty="0">
              <a:solidFill>
                <a:srgbClr val="494949"/>
              </a:solidFill>
            </a:endParaRPr>
          </a:p>
        </p:txBody>
      </p:sp>
      <p:sp>
        <p:nvSpPr>
          <p:cNvPr id="17" name="TextBox 16">
            <a:extLst>
              <a:ext uri="{FF2B5EF4-FFF2-40B4-BE49-F238E27FC236}">
                <a16:creationId xmlns:a16="http://schemas.microsoft.com/office/drawing/2014/main" id="{88CFF7EA-3AB6-C5CB-978F-62F647FB1E40}"/>
              </a:ext>
            </a:extLst>
          </p:cNvPr>
          <p:cNvSpPr txBox="1"/>
          <p:nvPr/>
        </p:nvSpPr>
        <p:spPr>
          <a:xfrm>
            <a:off x="1198480" y="5752795"/>
            <a:ext cx="2964581" cy="1200329"/>
          </a:xfrm>
          <a:prstGeom prst="rect">
            <a:avLst/>
          </a:prstGeom>
          <a:noFill/>
        </p:spPr>
        <p:txBody>
          <a:bodyPr wrap="square" rtlCol="0">
            <a:spAutoFit/>
          </a:bodyPr>
          <a:lstStyle/>
          <a:p>
            <a:r>
              <a:rPr lang="en-US" b="1" i="1" dirty="0">
                <a:solidFill>
                  <a:srgbClr val="494949"/>
                </a:solidFill>
                <a:latin typeface="Google Sans"/>
              </a:rPr>
              <a:t>Priporočena literatura</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r>
              <a:rPr lang="en-US" dirty="0">
                <a:solidFill>
                  <a:srgbClr val="00B0F0"/>
                </a:solidFill>
                <a:hlinkClick r:id="rId4">
                  <a:extLst>
                    <a:ext uri="{A12FA001-AC4F-418D-AE19-62706E023703}">
                      <ahyp:hlinkClr xmlns:ahyp="http://schemas.microsoft.com/office/drawing/2018/hyperlinkcolor" val="tx"/>
                    </a:ext>
                  </a:extLst>
                </a:hlinkClick>
              </a:rPr>
              <a:t>Ustanovitev podjetja za glamping, Teagasc, Irska</a:t>
            </a:r>
            <a:endParaRPr lang="en-US" dirty="0">
              <a:solidFill>
                <a:srgbClr val="00B0F0"/>
              </a:solidFill>
            </a:endParaRPr>
          </a:p>
          <a:p>
            <a:endParaRPr lang="en-IE" dirty="0">
              <a:solidFill>
                <a:srgbClr val="459597"/>
              </a:solidFill>
            </a:endParaRPr>
          </a:p>
        </p:txBody>
      </p:sp>
      <p:sp>
        <p:nvSpPr>
          <p:cNvPr id="4" name="Text Placeholder 7">
            <a:extLst>
              <a:ext uri="{FF2B5EF4-FFF2-40B4-BE49-F238E27FC236}">
                <a16:creationId xmlns:a16="http://schemas.microsoft.com/office/drawing/2014/main" id="{12E1E510-5089-7DC6-AD0E-311D83AB27A1}"/>
              </a:ext>
            </a:extLst>
          </p:cNvPr>
          <p:cNvSpPr>
            <a:spLocks noGrp="1"/>
          </p:cNvSpPr>
          <p:nvPr>
            <p:ph type="body" sz="quarter" idx="19"/>
          </p:nvPr>
        </p:nvSpPr>
        <p:spPr>
          <a:xfrm>
            <a:off x="664592" y="2022781"/>
            <a:ext cx="2877175" cy="385564"/>
          </a:xfrm>
        </p:spPr>
        <p:txBody>
          <a:bodyPr/>
          <a:lstStyle/>
          <a:p>
            <a:pPr algn="ctr"/>
            <a:r>
              <a:rPr lang="en-IE" sz="3800" dirty="0"/>
              <a:t>Drumhierny Hideaway</a:t>
            </a:r>
          </a:p>
        </p:txBody>
      </p:sp>
      <p:pic>
        <p:nvPicPr>
          <p:cNvPr id="6" name="Picture Placeholder 5" descr="A dining table in a kitchen&#10;&#10;AI-generated content may be incorrect.">
            <a:extLst>
              <a:ext uri="{FF2B5EF4-FFF2-40B4-BE49-F238E27FC236}">
                <a16:creationId xmlns:a16="http://schemas.microsoft.com/office/drawing/2014/main" id="{0753B4E3-0EA3-F715-599C-C2059E2604EC}"/>
              </a:ext>
            </a:extLst>
          </p:cNvPr>
          <p:cNvPicPr>
            <a:picLocks noGrp="1" noChangeAspect="1"/>
          </p:cNvPicPr>
          <p:nvPr>
            <p:ph type="pic" sz="quarter" idx="10"/>
          </p:nvPr>
        </p:nvPicPr>
        <p:blipFill>
          <a:blip r:embed="rId5"/>
          <a:srcRect t="7341" b="7341"/>
          <a:stretch>
            <a:fillRect/>
          </a:stretch>
        </p:blipFill>
        <p:spPr/>
      </p:pic>
    </p:spTree>
    <p:extLst>
      <p:ext uri="{BB962C8B-B14F-4D97-AF65-F5344CB8AC3E}">
        <p14:creationId xmlns:p14="http://schemas.microsoft.com/office/powerpoint/2010/main" val="1425065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9B255-2975-D8B7-CA68-190B3DEABA73}"/>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EB25A01-97DA-D4E4-B358-6ABAB776062C}"/>
              </a:ext>
            </a:extLst>
          </p:cNvPr>
          <p:cNvSpPr>
            <a:spLocks noGrp="1"/>
          </p:cNvSpPr>
          <p:nvPr>
            <p:ph type="body" sz="quarter" idx="18"/>
          </p:nvPr>
        </p:nvSpPr>
        <p:spPr>
          <a:xfrm>
            <a:off x="342901" y="1100733"/>
            <a:ext cx="6877049" cy="3499183"/>
          </a:xfrm>
        </p:spPr>
        <p:txBody>
          <a:bodyPr/>
          <a:lstStyle/>
          <a:p>
            <a:pPr>
              <a:spcAft>
                <a:spcPts val="600"/>
              </a:spcAft>
            </a:pPr>
            <a:r>
              <a:rPr lang="en-US" dirty="0">
                <a:solidFill>
                  <a:srgbClr val="0070C0"/>
                </a:solidFill>
                <a:hlinkClick r:id="rId2">
                  <a:extLst>
                    <a:ext uri="{A12FA001-AC4F-418D-AE19-62706E023703}">
                      <ahyp:hlinkClr xmlns:ahyp="http://schemas.microsoft.com/office/drawing/2018/hyperlinkcolor" val="tx"/>
                    </a:ext>
                  </a:extLst>
                </a:hlinkClick>
              </a:rPr>
              <a:t>Drumhierny Woodland Hideaway </a:t>
            </a:r>
            <a:r>
              <a:rPr lang="en-US" dirty="0"/>
              <a:t>je odličen primer glamping podjetja, ki je uspešno združilo turizem in komercialno načrtovanje. Nahaja se na</a:t>
            </a:r>
            <a:r>
              <a:rPr lang="en-US" b="1" dirty="0"/>
              <a:t> 100-akrskem posestvu </a:t>
            </a:r>
            <a:r>
              <a:rPr lang="en-US" dirty="0"/>
              <a:t>in ponuja</a:t>
            </a:r>
            <a:r>
              <a:rPr lang="en-US" b="1" dirty="0"/>
              <a:t> 16 arhitekturno </a:t>
            </a:r>
            <a:r>
              <a:rPr lang="en-US" dirty="0"/>
              <a:t>oblikovanih, </a:t>
            </a:r>
            <a:r>
              <a:rPr lang="en-US" b="1" dirty="0"/>
              <a:t>energetsko učinkovitih koč</a:t>
            </a:r>
            <a:r>
              <a:rPr lang="en-US" dirty="0"/>
              <a:t>, ki so umeščene v zasebnih gozdnih območjih, dopolnjujejo pa jih 5 </a:t>
            </a:r>
            <a:r>
              <a:rPr lang="en-US" b="1" dirty="0"/>
              <a:t>km poti in različne wellness storitve.</a:t>
            </a:r>
            <a:endParaRPr lang="en-US" b="1" dirty="0">
              <a:solidFill>
                <a:srgbClr val="494949"/>
              </a:solidFill>
            </a:endParaRPr>
          </a:p>
          <a:p>
            <a:pPr marL="342900" indent="-342900">
              <a:spcAft>
                <a:spcPts val="600"/>
              </a:spcAft>
              <a:buFont typeface="Wingdings" panose="05000000000000000000" pitchFamily="2" charset="2"/>
              <a:buChar char="v"/>
            </a:pPr>
            <a:r>
              <a:rPr lang="en-US" b="1" dirty="0">
                <a:solidFill>
                  <a:srgbClr val="E96751"/>
                </a:solidFill>
              </a:rPr>
              <a:t>Uporaba v turističnem načrtovanju:</a:t>
            </a:r>
            <a:r>
              <a:rPr lang="en-US" dirty="0">
                <a:solidFill>
                  <a:srgbClr val="494949"/>
                </a:solidFill>
              </a:rPr>
              <a:t> 16 luksuznih ekoloških koč v gozdu z naravnimi potmi – načrtovanje odobreno kot turistična namestitev.</a:t>
            </a:r>
          </a:p>
          <a:p>
            <a:pPr marL="342900" indent="-342900">
              <a:spcAft>
                <a:spcPts val="600"/>
              </a:spcAft>
              <a:buFont typeface="Wingdings" panose="05000000000000000000" pitchFamily="2" charset="2"/>
              <a:buChar char="v"/>
            </a:pPr>
            <a:r>
              <a:rPr lang="en-US" b="1" dirty="0">
                <a:solidFill>
                  <a:srgbClr val="E96751"/>
                </a:solidFill>
              </a:rPr>
              <a:t>Elementi komercialne rabe: </a:t>
            </a:r>
            <a:r>
              <a:rPr lang="en-US" dirty="0">
                <a:solidFill>
                  <a:srgbClr val="494949"/>
                </a:solidFill>
              </a:rPr>
              <a:t>prostori za spa tretmaje, paviljon za jogo, 14-metrski notranji bazen, kavarna in prireditveni prostori – dodatna dovoljenja za pomožno komercialno rabo. K uspehu so prispevali jasna strategija načrtovanja, vključevanje skupnosti in močna narativa trajnosti.</a:t>
            </a:r>
          </a:p>
        </p:txBody>
      </p:sp>
      <p:sp>
        <p:nvSpPr>
          <p:cNvPr id="12" name="Text Placeholder 11">
            <a:extLst>
              <a:ext uri="{FF2B5EF4-FFF2-40B4-BE49-F238E27FC236}">
                <a16:creationId xmlns:a16="http://schemas.microsoft.com/office/drawing/2014/main" id="{40B42A4C-6342-2434-A78A-8303F1BEB1C4}"/>
              </a:ext>
            </a:extLst>
          </p:cNvPr>
          <p:cNvSpPr>
            <a:spLocks noGrp="1"/>
          </p:cNvSpPr>
          <p:nvPr>
            <p:ph type="body" sz="quarter" idx="19"/>
          </p:nvPr>
        </p:nvSpPr>
        <p:spPr>
          <a:xfrm>
            <a:off x="296824" y="170692"/>
            <a:ext cx="11060443" cy="803654"/>
          </a:xfrm>
        </p:spPr>
        <p:txBody>
          <a:bodyPr/>
          <a:lstStyle/>
          <a:p>
            <a:r>
              <a:rPr lang="en-IE" dirty="0"/>
              <a:t>Primer: Drumhierny Woodland, Leitrim, Irska</a:t>
            </a:r>
          </a:p>
          <a:p>
            <a:r>
              <a:rPr lang="en-IE" sz="2600" b="0" dirty="0"/>
              <a:t>Turistično načrtovanje in „komercialna turistična raba“</a:t>
            </a:r>
          </a:p>
        </p:txBody>
      </p:sp>
      <p:sp>
        <p:nvSpPr>
          <p:cNvPr id="13" name="object 3">
            <a:extLst>
              <a:ext uri="{FF2B5EF4-FFF2-40B4-BE49-F238E27FC236}">
                <a16:creationId xmlns:a16="http://schemas.microsoft.com/office/drawing/2014/main" id="{5AAD2AE2-C41E-0394-1AB4-5CBED88F2A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A9CBE796-5A19-75FC-081F-D004C4DF890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5123" name="Picture 3" descr="Drumhierny Woodland Hideaway in Carrick ...">
            <a:extLst>
              <a:ext uri="{FF2B5EF4-FFF2-40B4-BE49-F238E27FC236}">
                <a16:creationId xmlns:a16="http://schemas.microsoft.com/office/drawing/2014/main" id="{D523B1FB-5CEC-60B1-F660-9684F0B9C8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9697" b="4642"/>
          <a:stretch>
            <a:fillRect/>
          </a:stretch>
        </p:blipFill>
        <p:spPr bwMode="auto">
          <a:xfrm>
            <a:off x="7443789" y="1971676"/>
            <a:ext cx="3913478" cy="21526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AB6C2DA-F2C9-52FA-7901-AD659F9C962E}"/>
              </a:ext>
            </a:extLst>
          </p:cNvPr>
          <p:cNvSpPr txBox="1"/>
          <p:nvPr/>
        </p:nvSpPr>
        <p:spPr>
          <a:xfrm>
            <a:off x="6947633" y="5640551"/>
            <a:ext cx="4682391" cy="923330"/>
          </a:xfrm>
          <a:prstGeom prst="rect">
            <a:avLst/>
          </a:prstGeom>
          <a:noFill/>
        </p:spPr>
        <p:txBody>
          <a:bodyPr wrap="square">
            <a:spAutoFit/>
          </a:bodyPr>
          <a:lstStyle/>
          <a:p>
            <a:pPr algn="ctr"/>
            <a:r>
              <a:rPr lang="en-US" b="0" i="0" dirty="0">
                <a:solidFill>
                  <a:srgbClr val="00B0F0"/>
                </a:solidFill>
                <a:effectLst/>
                <a:hlinkClick r:id="rId4">
                  <a:extLst>
                    <a:ext uri="{A12FA001-AC4F-418D-AE19-62706E023703}">
                      <ahyp:hlinkClr xmlns:ahyp="http://schemas.microsoft.com/office/drawing/2018/hyperlinkcolor" val="tx"/>
                    </a:ext>
                  </a:extLst>
                </a:hlinkClick>
              </a:rPr>
              <a:t>Luksuzni glamping v Leitrimu dobil zeleno luč za novo terapevtsko sobo in zunanji bazen 2024</a:t>
            </a:r>
            <a:endParaRPr lang="en-IE" dirty="0">
              <a:solidFill>
                <a:srgbClr val="00B0F0"/>
              </a:solidFill>
            </a:endParaRPr>
          </a:p>
        </p:txBody>
      </p:sp>
    </p:spTree>
    <p:extLst>
      <p:ext uri="{BB962C8B-B14F-4D97-AF65-F5344CB8AC3E}">
        <p14:creationId xmlns:p14="http://schemas.microsoft.com/office/powerpoint/2010/main" val="3824858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C416F-1FBB-10B4-5EF3-08009A4F8F44}"/>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0E8F2DF-F874-F790-3152-30E90F3C6F2D}"/>
              </a:ext>
            </a:extLst>
          </p:cNvPr>
          <p:cNvSpPr>
            <a:spLocks noGrp="1"/>
          </p:cNvSpPr>
          <p:nvPr>
            <p:ph type="body" sz="quarter" idx="18"/>
          </p:nvPr>
        </p:nvSpPr>
        <p:spPr>
          <a:xfrm>
            <a:off x="342901" y="879309"/>
            <a:ext cx="6981824" cy="3499183"/>
          </a:xfrm>
        </p:spPr>
        <p:txBody>
          <a:bodyPr/>
          <a:lstStyle/>
          <a:p>
            <a:pPr>
              <a:spcAft>
                <a:spcPts val="1200"/>
              </a:spcAft>
            </a:pPr>
            <a:r>
              <a:rPr lang="en-US" dirty="0">
                <a:solidFill>
                  <a:srgbClr val="E96751"/>
                </a:solidFill>
                <a:hlinkClick r:id="rId2">
                  <a:extLst>
                    <a:ext uri="{A12FA001-AC4F-418D-AE19-62706E023703}">
                      <ahyp:hlinkClr xmlns:ahyp="http://schemas.microsoft.com/office/drawing/2018/hyperlinkcolor" val="tx"/>
                    </a:ext>
                  </a:extLst>
                </a:hlinkClick>
              </a:rPr>
              <a:t>Drumhierny Woodland Hideaway </a:t>
            </a:r>
            <a:r>
              <a:rPr lang="en-US" dirty="0"/>
              <a:t>je odličen primer glamping podjetja, ki je uspešno združilo turizem in komercialno načrtovanje. Nahaja se na</a:t>
            </a:r>
            <a:r>
              <a:rPr lang="en-US" b="1" dirty="0"/>
              <a:t> 100-akrskem posestvu </a:t>
            </a:r>
            <a:r>
              <a:rPr lang="en-US" dirty="0"/>
              <a:t>in ponuja</a:t>
            </a:r>
            <a:r>
              <a:rPr lang="en-US" b="1" dirty="0"/>
              <a:t> 16 arhitekturno </a:t>
            </a:r>
            <a:r>
              <a:rPr lang="en-US" dirty="0"/>
              <a:t>oblikovanih, </a:t>
            </a:r>
            <a:r>
              <a:rPr lang="en-US" b="1" dirty="0"/>
              <a:t>energetsko učinkovitih koč</a:t>
            </a:r>
            <a:r>
              <a:rPr lang="en-US" dirty="0"/>
              <a:t>, ki so umeščene v zasebnih gozdnih območjih, dopolnjujejo pa jih 5 </a:t>
            </a:r>
            <a:r>
              <a:rPr lang="en-US" b="1" dirty="0"/>
              <a:t>km poti in različne wellness storitve.</a:t>
            </a:r>
          </a:p>
          <a:p>
            <a:pPr>
              <a:spcAft>
                <a:spcPts val="1200"/>
              </a:spcAft>
            </a:pPr>
            <a:r>
              <a:rPr lang="en-US" b="1" dirty="0" err="1">
                <a:solidFill>
                  <a:srgbClr val="E96751"/>
                </a:solidFill>
              </a:rPr>
              <a:t>Komercialno </a:t>
            </a:r>
            <a:r>
              <a:rPr lang="en-US" b="1" dirty="0">
                <a:solidFill>
                  <a:srgbClr val="E96751"/>
                </a:solidFill>
              </a:rPr>
              <a:t>turizemsko načrtovanje:</a:t>
            </a:r>
            <a:r>
              <a:rPr lang="en-US" b="1" dirty="0"/>
              <a:t> 16 luksuznih ekoloških koč </a:t>
            </a:r>
            <a:r>
              <a:rPr lang="en-US" dirty="0"/>
              <a:t>v gozdu z </a:t>
            </a:r>
            <a:r>
              <a:rPr lang="en-US" b="1" dirty="0"/>
              <a:t>naravnimi potmi </a:t>
            </a:r>
            <a:r>
              <a:rPr lang="en-US" dirty="0"/>
              <a:t>– načrtovanje odobreno kot turistična namestitev oktobra 2024</a:t>
            </a:r>
          </a:p>
          <a:p>
            <a:pPr>
              <a:spcAft>
                <a:spcPts val="1200"/>
              </a:spcAft>
            </a:pPr>
            <a:r>
              <a:rPr lang="en-US" b="1" dirty="0">
                <a:solidFill>
                  <a:srgbClr val="E96751"/>
                </a:solidFill>
              </a:rPr>
              <a:t>Elementi komercialne rabe: </a:t>
            </a:r>
            <a:r>
              <a:rPr lang="en-US" dirty="0"/>
              <a:t>prostori za spa tretmaje, paviljon za jogo, 14-metrski notranji bazen, kavarna in prireditveni prostori – dodatna dovoljenja za pomožno komercialno rabo. K uspehu so prispevali jasna strategija načrtovanja, vključevanje skupnosti in močna narativa trajnosti.</a:t>
            </a:r>
            <a:endParaRPr lang="en-US" b="1" dirty="0">
              <a:solidFill>
                <a:srgbClr val="494949"/>
              </a:solidFill>
            </a:endParaRPr>
          </a:p>
        </p:txBody>
      </p:sp>
      <p:sp>
        <p:nvSpPr>
          <p:cNvPr id="12" name="Text Placeholder 11">
            <a:extLst>
              <a:ext uri="{FF2B5EF4-FFF2-40B4-BE49-F238E27FC236}">
                <a16:creationId xmlns:a16="http://schemas.microsoft.com/office/drawing/2014/main" id="{B2D1B289-4C7D-F2C9-56C2-266FB21787BC}"/>
              </a:ext>
            </a:extLst>
          </p:cNvPr>
          <p:cNvSpPr>
            <a:spLocks noGrp="1"/>
          </p:cNvSpPr>
          <p:nvPr>
            <p:ph type="body" sz="quarter" idx="19"/>
          </p:nvPr>
        </p:nvSpPr>
        <p:spPr>
          <a:xfrm>
            <a:off x="296824" y="170692"/>
            <a:ext cx="11060443" cy="803654"/>
          </a:xfrm>
        </p:spPr>
        <p:txBody>
          <a:bodyPr/>
          <a:lstStyle/>
          <a:p>
            <a:r>
              <a:rPr lang="en-IE" sz="3200" dirty="0">
                <a:solidFill>
                  <a:srgbClr val="459597"/>
                </a:solidFill>
              </a:rPr>
              <a:t>FAZA 1: </a:t>
            </a:r>
            <a:r>
              <a:rPr lang="en-IE" sz="3200" dirty="0"/>
              <a:t>Strategija načrtovanja in razvoja turizma 2024</a:t>
            </a:r>
          </a:p>
          <a:p>
            <a:endParaRPr lang="en-IE" sz="3200" dirty="0"/>
          </a:p>
        </p:txBody>
      </p:sp>
      <p:sp>
        <p:nvSpPr>
          <p:cNvPr id="13" name="object 3">
            <a:extLst>
              <a:ext uri="{FF2B5EF4-FFF2-40B4-BE49-F238E27FC236}">
                <a16:creationId xmlns:a16="http://schemas.microsoft.com/office/drawing/2014/main" id="{ACBC34A7-6473-3717-F3B8-36D91F110618}"/>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CE9306FB-B5D7-2FD2-6541-BC627F71F8A2}"/>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5123" name="Picture 3" descr="Drumhierny Woodland Hideaway in Carrick ...">
            <a:extLst>
              <a:ext uri="{FF2B5EF4-FFF2-40B4-BE49-F238E27FC236}">
                <a16:creationId xmlns:a16="http://schemas.microsoft.com/office/drawing/2014/main" id="{135FDF0F-BF66-1665-EEB7-407F7E2D0D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9697" b="4642"/>
          <a:stretch>
            <a:fillRect/>
          </a:stretch>
        </p:blipFill>
        <p:spPr bwMode="auto">
          <a:xfrm>
            <a:off x="7443789" y="1971676"/>
            <a:ext cx="3913478" cy="2152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3B7E9A1-4D75-6CF7-9500-002017715C22}"/>
              </a:ext>
            </a:extLst>
          </p:cNvPr>
          <p:cNvSpPr txBox="1"/>
          <p:nvPr/>
        </p:nvSpPr>
        <p:spPr>
          <a:xfrm>
            <a:off x="6947633" y="5640551"/>
            <a:ext cx="4682391" cy="923330"/>
          </a:xfrm>
          <a:prstGeom prst="rect">
            <a:avLst/>
          </a:prstGeom>
          <a:noFill/>
        </p:spPr>
        <p:txBody>
          <a:bodyPr wrap="square">
            <a:spAutoFit/>
          </a:bodyPr>
          <a:lstStyle/>
          <a:p>
            <a:pPr algn="ctr"/>
            <a:r>
              <a:rPr lang="en-US" b="0" i="0" dirty="0">
                <a:solidFill>
                  <a:srgbClr val="00B0F0"/>
                </a:solidFill>
                <a:effectLst/>
                <a:hlinkClick r:id="rId4">
                  <a:extLst>
                    <a:ext uri="{A12FA001-AC4F-418D-AE19-62706E023703}">
                      <ahyp:hlinkClr xmlns:ahyp="http://schemas.microsoft.com/office/drawing/2018/hyperlinkcolor" val="tx"/>
                    </a:ext>
                  </a:extLst>
                </a:hlinkClick>
              </a:rPr>
              <a:t>Luksuzni glamping v Leitrimu dobil zeleno luč za novo terapevtsko sobo in zunanji bazen 2024</a:t>
            </a:r>
            <a:endParaRPr lang="en-IE" dirty="0">
              <a:solidFill>
                <a:srgbClr val="00B0F0"/>
              </a:solidFill>
            </a:endParaRPr>
          </a:p>
        </p:txBody>
      </p:sp>
    </p:spTree>
    <p:extLst>
      <p:ext uri="{BB962C8B-B14F-4D97-AF65-F5344CB8AC3E}">
        <p14:creationId xmlns:p14="http://schemas.microsoft.com/office/powerpoint/2010/main" val="224030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E1927-4D72-7868-298D-3943259CFCB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8C3B4C7D-B46F-F34A-CAE8-FD2E17E3ED0F}"/>
              </a:ext>
            </a:extLst>
          </p:cNvPr>
          <p:cNvSpPr>
            <a:spLocks noGrp="1"/>
          </p:cNvSpPr>
          <p:nvPr>
            <p:ph type="body" sz="quarter" idx="18"/>
          </p:nvPr>
        </p:nvSpPr>
        <p:spPr>
          <a:xfrm>
            <a:off x="342901" y="719733"/>
            <a:ext cx="6953249" cy="3499183"/>
          </a:xfrm>
        </p:spPr>
        <p:txBody>
          <a:bodyPr/>
          <a:lstStyle/>
          <a:p>
            <a:pPr>
              <a:spcAft>
                <a:spcPts val="600"/>
              </a:spcAft>
            </a:pPr>
            <a:r>
              <a:rPr lang="en-US" b="1" dirty="0">
                <a:solidFill>
                  <a:srgbClr val="E96751"/>
                </a:solidFill>
              </a:rPr>
              <a:t>Status zaščitenega objekta: </a:t>
            </a:r>
            <a:r>
              <a:rPr lang="en-US" dirty="0"/>
              <a:t>Drumhierny Lodge je zaščiten objekt v skladu z razvojnim načrtom okrožja Leitrim za obdobje 2023–2029. Ta status je zahteval skrbno načrtovanje, da so bile pri vseh spremembah upoštevane zgodovinske in arhitekturne značilnosti objekta. </a:t>
            </a:r>
          </a:p>
          <a:p>
            <a:pPr>
              <a:spcAft>
                <a:spcPts val="600"/>
              </a:spcAft>
            </a:pPr>
            <a:r>
              <a:rPr lang="en-US" b="1" dirty="0">
                <a:solidFill>
                  <a:srgbClr val="E96751"/>
                </a:solidFill>
              </a:rPr>
              <a:t>Dovoljenja za ohranitev: </a:t>
            </a:r>
            <a:r>
              <a:rPr lang="en-US" dirty="0"/>
              <a:t>Drumhierny je zaprosil tudi za dovoljenja za ohranitev več obstoječih objektov, med drugim:</a:t>
            </a:r>
          </a:p>
          <a:p>
            <a:pPr marL="342900" indent="-342900">
              <a:spcAft>
                <a:spcPts val="600"/>
              </a:spcAft>
              <a:buFont typeface="Wingdings" panose="05000000000000000000" pitchFamily="2" charset="2"/>
              <a:buChar char="v"/>
            </a:pPr>
            <a:r>
              <a:rPr lang="en-US" dirty="0"/>
              <a:t>Zgradbo </a:t>
            </a:r>
            <a:r>
              <a:rPr lang="en-US" b="1" dirty="0"/>
              <a:t>wellness </a:t>
            </a:r>
            <a:r>
              <a:rPr lang="en-US" b="1" dirty="0" err="1"/>
              <a:t>centra Cedaroo</a:t>
            </a:r>
            <a:r>
              <a:rPr lang="en-US" dirty="0"/>
              <a:t>.</a:t>
            </a:r>
          </a:p>
          <a:p>
            <a:pPr marL="342900" indent="-342900">
              <a:spcAft>
                <a:spcPts val="600"/>
              </a:spcAft>
              <a:buFont typeface="Wingdings" panose="05000000000000000000" pitchFamily="2" charset="2"/>
              <a:buChar char="v"/>
            </a:pPr>
            <a:r>
              <a:rPr lang="en-US" b="1" dirty="0"/>
              <a:t>Dve zunanji masažni kadi </a:t>
            </a:r>
            <a:r>
              <a:rPr lang="en-US" dirty="0"/>
              <a:t>in </a:t>
            </a:r>
            <a:r>
              <a:rPr lang="en-US" b="1" dirty="0"/>
              <a:t>štiri zunanje kopeli z morsko travo</a:t>
            </a:r>
            <a:r>
              <a:rPr lang="en-US" dirty="0"/>
              <a:t>.</a:t>
            </a:r>
          </a:p>
          <a:p>
            <a:pPr marL="342900" indent="-342900">
              <a:spcAft>
                <a:spcPts val="600"/>
              </a:spcAft>
              <a:buFont typeface="Wingdings" panose="05000000000000000000" pitchFamily="2" charset="2"/>
              <a:buChar char="v"/>
            </a:pPr>
            <a:r>
              <a:rPr lang="en-US" b="1" dirty="0"/>
              <a:t>Otroško igrišče</a:t>
            </a:r>
            <a:r>
              <a:rPr lang="en-US" dirty="0"/>
              <a:t>, </a:t>
            </a:r>
            <a:r>
              <a:rPr lang="en-US" b="1" dirty="0"/>
              <a:t>stavba podpostaje ESB, parkirišče in dostopna pot.</a:t>
            </a:r>
          </a:p>
          <a:p>
            <a:pPr marL="342900" indent="-342900">
              <a:spcAft>
                <a:spcPts val="600"/>
              </a:spcAft>
              <a:buFont typeface="Wingdings" panose="05000000000000000000" pitchFamily="2" charset="2"/>
              <a:buChar char="v"/>
            </a:pPr>
            <a:r>
              <a:rPr lang="en-US" dirty="0"/>
              <a:t>Začasno </a:t>
            </a:r>
            <a:r>
              <a:rPr lang="en-US" b="1" dirty="0"/>
              <a:t>ohranitev stavbe recepcije in kavarne </a:t>
            </a:r>
            <a:r>
              <a:rPr lang="en-US" dirty="0"/>
              <a:t>za obdobje petih let. </a:t>
            </a:r>
          </a:p>
          <a:p>
            <a:pPr>
              <a:spcAft>
                <a:spcPts val="600"/>
              </a:spcAft>
            </a:pPr>
            <a:r>
              <a:rPr lang="en-US" dirty="0"/>
              <a:t>Ta dovoljenja so zagotovila skladnost z urbanističnimi predpisi in omogočila nadaljnje delovanje teh objektov.</a:t>
            </a:r>
          </a:p>
        </p:txBody>
      </p:sp>
      <p:sp>
        <p:nvSpPr>
          <p:cNvPr id="12" name="Text Placeholder 11">
            <a:extLst>
              <a:ext uri="{FF2B5EF4-FFF2-40B4-BE49-F238E27FC236}">
                <a16:creationId xmlns:a16="http://schemas.microsoft.com/office/drawing/2014/main" id="{97D72D2C-E1F0-545F-74B2-ADB70595EC20}"/>
              </a:ext>
            </a:extLst>
          </p:cNvPr>
          <p:cNvSpPr>
            <a:spLocks noGrp="1"/>
          </p:cNvSpPr>
          <p:nvPr>
            <p:ph type="body" sz="quarter" idx="19"/>
          </p:nvPr>
        </p:nvSpPr>
        <p:spPr>
          <a:xfrm>
            <a:off x="296824" y="145612"/>
            <a:ext cx="11060443" cy="803654"/>
          </a:xfrm>
        </p:spPr>
        <p:txBody>
          <a:bodyPr/>
          <a:lstStyle/>
          <a:p>
            <a:r>
              <a:rPr lang="en-IE" dirty="0"/>
              <a:t>Primer: </a:t>
            </a:r>
            <a:r>
              <a:rPr lang="en-IE" sz="2800" dirty="0"/>
              <a:t>Drumhierny – </a:t>
            </a:r>
            <a:r>
              <a:rPr lang="en-IE" sz="2800" b="0" dirty="0"/>
              <a:t>začetna </a:t>
            </a:r>
            <a:r>
              <a:rPr lang="en-IE" sz="2600" b="0" dirty="0"/>
              <a:t>dovoljenja za turistično načrtovanje</a:t>
            </a:r>
          </a:p>
        </p:txBody>
      </p:sp>
      <p:sp>
        <p:nvSpPr>
          <p:cNvPr id="13" name="object 3">
            <a:extLst>
              <a:ext uri="{FF2B5EF4-FFF2-40B4-BE49-F238E27FC236}">
                <a16:creationId xmlns:a16="http://schemas.microsoft.com/office/drawing/2014/main" id="{9DAC8C9E-7B69-C623-0F52-BABF711E6A38}"/>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09299DCA-7407-C936-984C-5591F263043C}"/>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stran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5125" name="Picture 5" descr="Outdoor Wellbeing Sanctuary | Drumhierny Woodland Hideaway ...">
            <a:extLst>
              <a:ext uri="{FF2B5EF4-FFF2-40B4-BE49-F238E27FC236}">
                <a16:creationId xmlns:a16="http://schemas.microsoft.com/office/drawing/2014/main" id="{A56806A3-B8C0-E777-AB20-ED081DFBDA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75" r="3279"/>
          <a:stretch>
            <a:fillRect/>
          </a:stretch>
        </p:blipFill>
        <p:spPr bwMode="auto">
          <a:xfrm>
            <a:off x="7433804" y="1782536"/>
            <a:ext cx="3913478" cy="25527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850795E-2D6A-3DCC-45EE-08205070F241}"/>
              </a:ext>
            </a:extLst>
          </p:cNvPr>
          <p:cNvSpPr txBox="1"/>
          <p:nvPr/>
        </p:nvSpPr>
        <p:spPr>
          <a:xfrm>
            <a:off x="7296150" y="5706817"/>
            <a:ext cx="4429125" cy="646331"/>
          </a:xfrm>
          <a:prstGeom prst="rect">
            <a:avLst/>
          </a:prstGeom>
          <a:noFill/>
        </p:spPr>
        <p:txBody>
          <a:bodyPr wrap="square">
            <a:spAutoFit/>
          </a:bodyPr>
          <a:lstStyle/>
          <a:p>
            <a:pPr algn="ctr">
              <a:spcBef>
                <a:spcPts val="750"/>
              </a:spcBef>
              <a:spcAft>
                <a:spcPts val="750"/>
              </a:spcAft>
            </a:pPr>
            <a:r>
              <a:rPr lang="en-US" b="0" i="0" dirty="0">
                <a:solidFill>
                  <a:srgbClr val="00B0F0"/>
                </a:solidFill>
                <a:effectLst/>
                <a:hlinkClick r:id="rId4">
                  <a:extLst>
                    <a:ext uri="{A12FA001-AC4F-418D-AE19-62706E023703}">
                      <ahyp:hlinkClr xmlns:ahyp="http://schemas.microsoft.com/office/drawing/2018/hyperlinkcolor" val="tx"/>
                    </a:ext>
                  </a:extLst>
                </a:hlinkClick>
              </a:rPr>
              <a:t>Podrobnosti vloge za načrtovanje ref: 2360094 Leitrim County Council 2024</a:t>
            </a:r>
            <a:endParaRPr lang="en-US" b="0" i="0" dirty="0">
              <a:solidFill>
                <a:srgbClr val="00B0F0"/>
              </a:solidFill>
              <a:effectLst/>
            </a:endParaRPr>
          </a:p>
        </p:txBody>
      </p:sp>
    </p:spTree>
    <p:extLst>
      <p:ext uri="{BB962C8B-B14F-4D97-AF65-F5344CB8AC3E}">
        <p14:creationId xmlns:p14="http://schemas.microsoft.com/office/powerpoint/2010/main" val="1388789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473BD-992F-1CCC-86D8-2B60A107A529}"/>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111999E-DC3D-54D5-0D20-2E2D192D8B84}"/>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7</a:t>
            </a:fld>
            <a:endParaRPr lang="fr-CA" dirty="0"/>
          </a:p>
        </p:txBody>
      </p:sp>
      <p:sp>
        <p:nvSpPr>
          <p:cNvPr id="4" name="Text Placeholder 3">
            <a:extLst>
              <a:ext uri="{FF2B5EF4-FFF2-40B4-BE49-F238E27FC236}">
                <a16:creationId xmlns:a16="http://schemas.microsoft.com/office/drawing/2014/main" id="{8492CE43-2CCE-E1BA-7F13-6E8B489A637C}"/>
              </a:ext>
            </a:extLst>
          </p:cNvPr>
          <p:cNvSpPr>
            <a:spLocks noGrp="1"/>
          </p:cNvSpPr>
          <p:nvPr>
            <p:ph type="body" sz="quarter" idx="18"/>
          </p:nvPr>
        </p:nvSpPr>
        <p:spPr>
          <a:xfrm>
            <a:off x="473630" y="982146"/>
            <a:ext cx="6197194" cy="3499183"/>
          </a:xfrm>
          <a:prstGeom prst="rect">
            <a:avLst/>
          </a:prstGeom>
        </p:spPr>
        <p:txBody>
          <a:bodyPr/>
          <a:lstStyle/>
          <a:p>
            <a:pPr>
              <a:spcAft>
                <a:spcPts val="600"/>
              </a:spcAft>
            </a:pPr>
            <a:r>
              <a:rPr lang="en-US" dirty="0"/>
              <a:t>Pred nakupom ali razvojem v Irski se prepričajte, da je zemljišče namenjeno za turizem ali rekreacijo. Izogibajte se zaščitenim območjem (Natura 2000, zaščita obale, poplavna območja), razen če je turizem izrecno dovoljen.</a:t>
            </a:r>
          </a:p>
          <a:p>
            <a:pPr>
              <a:spcAft>
                <a:spcPts val="600"/>
              </a:spcAft>
            </a:pPr>
            <a:r>
              <a:rPr lang="en-US" b="1" dirty="0"/>
              <a:t>Stroški so običajno povezani z vsako fazo: </a:t>
            </a:r>
            <a:r>
              <a:rPr lang="en-US" dirty="0"/>
              <a:t>razvrstitev v cone, gradbeno dovoljenje, infrastruktura lokacije, ekološko načrtovanje in razvoj poslovanja.</a:t>
            </a:r>
          </a:p>
          <a:p>
            <a:pPr>
              <a:spcAft>
                <a:spcPts val="600"/>
              </a:spcAft>
            </a:pPr>
            <a:r>
              <a:rPr lang="en-US" b="1" dirty="0"/>
              <a:t>Realistični cenovni razponi za: </a:t>
            </a:r>
            <a:r>
              <a:rPr lang="en-US" dirty="0"/>
              <a:t>zemljišče (10.000–80.000 EUR), ekološke enote (6.000–40.000 EUR), infrastrukturo (sončna energija, septična jama, dostop), dovoljenja, poročila in trženje.</a:t>
            </a:r>
          </a:p>
          <a:p>
            <a:pPr>
              <a:spcAft>
                <a:spcPts val="600"/>
              </a:spcAft>
            </a:pPr>
            <a:r>
              <a:rPr lang="en-US" dirty="0"/>
              <a:t>Postopni pristop s strategijami za varčevanje (najem zemljišč, modularne stavbe, reciklirano pohištvo).</a:t>
            </a:r>
          </a:p>
          <a:p>
            <a:pPr>
              <a:spcAft>
                <a:spcPts val="600"/>
              </a:spcAft>
            </a:pPr>
            <a:r>
              <a:rPr lang="en-US" dirty="0"/>
              <a:t>Stroški zemljišč so lahko upravičeni do podpore </a:t>
            </a:r>
            <a:r>
              <a:rPr lang="en-US" dirty="0" err="1"/>
              <a:t>programa</a:t>
            </a:r>
            <a:r>
              <a:rPr lang="en-US" dirty="0"/>
              <a:t> LEADER na Irskem.</a:t>
            </a:r>
          </a:p>
        </p:txBody>
      </p:sp>
      <p:sp>
        <p:nvSpPr>
          <p:cNvPr id="5" name="Text Placeholder 4">
            <a:extLst>
              <a:ext uri="{FF2B5EF4-FFF2-40B4-BE49-F238E27FC236}">
                <a16:creationId xmlns:a16="http://schemas.microsoft.com/office/drawing/2014/main" id="{D9ACD062-F442-E432-18D8-0FBC0BB53AC7}"/>
              </a:ext>
            </a:extLst>
          </p:cNvPr>
          <p:cNvSpPr>
            <a:spLocks noGrp="1"/>
          </p:cNvSpPr>
          <p:nvPr>
            <p:ph type="body" sz="quarter" idx="16"/>
          </p:nvPr>
        </p:nvSpPr>
        <p:spPr>
          <a:xfrm>
            <a:off x="473630" y="132681"/>
            <a:ext cx="11042095" cy="803654"/>
          </a:xfrm>
          <a:prstGeom prst="rect">
            <a:avLst/>
          </a:prstGeom>
        </p:spPr>
        <p:txBody>
          <a:bodyPr/>
          <a:lstStyle/>
          <a:p>
            <a:r>
              <a:rPr lang="en-US" sz="3200" dirty="0"/>
              <a:t>Pri načrtovanju upoštevajte stroške: </a:t>
            </a:r>
            <a:r>
              <a:rPr lang="en-IE" sz="3200" dirty="0">
                <a:solidFill>
                  <a:srgbClr val="EC7C69"/>
                </a:solidFill>
              </a:rPr>
              <a:t>preverjanje coniranja in rabe zemljišč</a:t>
            </a:r>
          </a:p>
          <a:p>
            <a:r>
              <a:rPr lang="en-US" sz="3200" dirty="0"/>
              <a:t> </a:t>
            </a:r>
            <a:endParaRPr lang="en-GB" sz="3200" dirty="0"/>
          </a:p>
        </p:txBody>
      </p:sp>
      <p:sp>
        <p:nvSpPr>
          <p:cNvPr id="8" name="Text Placeholder 7">
            <a:extLst>
              <a:ext uri="{FF2B5EF4-FFF2-40B4-BE49-F238E27FC236}">
                <a16:creationId xmlns:a16="http://schemas.microsoft.com/office/drawing/2014/main" id="{6367F3FF-B8F1-8134-B7CE-08653B58A693}"/>
              </a:ext>
            </a:extLst>
          </p:cNvPr>
          <p:cNvSpPr>
            <a:spLocks noGrp="1"/>
          </p:cNvSpPr>
          <p:nvPr>
            <p:ph type="body" sz="quarter" idx="65"/>
          </p:nvPr>
        </p:nvSpPr>
        <p:spPr/>
        <p:txBody>
          <a:bodyPr/>
          <a:lstStyle/>
          <a:p>
            <a:endParaRPr lang="en-GB" dirty="0"/>
          </a:p>
        </p:txBody>
      </p:sp>
      <p:cxnSp>
        <p:nvCxnSpPr>
          <p:cNvPr id="2" name="Straight Connector 1">
            <a:extLst>
              <a:ext uri="{FF2B5EF4-FFF2-40B4-BE49-F238E27FC236}">
                <a16:creationId xmlns:a16="http://schemas.microsoft.com/office/drawing/2014/main" id="{BD3F62B4-D3E2-3AEC-60FC-53D0A0751459}"/>
              </a:ext>
            </a:extLst>
          </p:cNvPr>
          <p:cNvCxnSpPr>
            <a:cxnSpLocks/>
          </p:cNvCxnSpPr>
          <p:nvPr/>
        </p:nvCxnSpPr>
        <p:spPr>
          <a:xfrm>
            <a:off x="0" y="932769"/>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CDE60AF-30D3-8A1F-E676-D1626D19C5D7}"/>
              </a:ext>
            </a:extLst>
          </p:cNvPr>
          <p:cNvSpPr txBox="1"/>
          <p:nvPr/>
        </p:nvSpPr>
        <p:spPr>
          <a:xfrm>
            <a:off x="7055222" y="2886635"/>
            <a:ext cx="3816685" cy="3677930"/>
          </a:xfrm>
          <a:prstGeom prst="rect">
            <a:avLst/>
          </a:prstGeom>
          <a:solidFill>
            <a:schemeClr val="bg1"/>
          </a:solidFill>
        </p:spPr>
        <p:txBody>
          <a:bodyPr wrap="square" rtlCol="0">
            <a:spAutoFit/>
          </a:bodyPr>
          <a:lstStyle/>
          <a:p>
            <a:pPr algn="ctr"/>
            <a:r>
              <a:rPr lang="en-IE" sz="2400" b="1" dirty="0">
                <a:solidFill>
                  <a:srgbClr val="EC7C69"/>
                </a:solidFill>
              </a:rPr>
              <a:t>Orodja za uporabo po državah </a:t>
            </a:r>
          </a:p>
          <a:p>
            <a:endParaRPr lang="en-IE" sz="1900" dirty="0">
              <a:solidFill>
                <a:srgbClr val="414141"/>
              </a:solidFill>
            </a:endParaRPr>
          </a:p>
          <a:p>
            <a:pPr marL="342900" indent="-342900">
              <a:buFont typeface="Arial" panose="020B0604020202020204" pitchFamily="34" charset="0"/>
              <a:buChar char="•"/>
            </a:pPr>
            <a:r>
              <a:rPr lang="en-IE" sz="1900" dirty="0">
                <a:solidFill>
                  <a:srgbClr val="414141"/>
                </a:solidFill>
              </a:rPr>
              <a:t>Irska –</a:t>
            </a:r>
            <a:r>
              <a:rPr lang="en-IE" sz="1900" dirty="0">
                <a:solidFill>
                  <a:srgbClr val="414141"/>
                </a:solidFill>
                <a:hlinkClick r:id="rId2"/>
              </a:rPr>
              <a:t> www.myplan.ie </a:t>
            </a:r>
            <a:r>
              <a:rPr lang="en-IE" sz="1900" dirty="0">
                <a:solidFill>
                  <a:srgbClr val="414141"/>
                </a:solidFill>
              </a:rPr>
              <a:t> </a:t>
            </a:r>
          </a:p>
          <a:p>
            <a:pPr marL="342900" indent="-342900">
              <a:buFont typeface="Arial" panose="020B0604020202020204" pitchFamily="34" charset="0"/>
              <a:buChar char="•"/>
            </a:pPr>
            <a:r>
              <a:rPr lang="en-IE" sz="1900" dirty="0">
                <a:solidFill>
                  <a:srgbClr val="414141"/>
                </a:solidFill>
              </a:rPr>
              <a:t>Nizozemska –</a:t>
            </a:r>
            <a:r>
              <a:rPr lang="en-IE" sz="1900" dirty="0">
                <a:solidFill>
                  <a:srgbClr val="414141"/>
                </a:solidFill>
                <a:hlinkClick r:id="rId3"/>
              </a:rPr>
              <a:t> www.ruimtelijkeplannen.nl</a:t>
            </a:r>
            <a:r>
              <a:rPr lang="en-IE" sz="1900" dirty="0">
                <a:solidFill>
                  <a:srgbClr val="414141"/>
                </a:solidFill>
              </a:rPr>
              <a:t> </a:t>
            </a:r>
          </a:p>
          <a:p>
            <a:pPr marL="342900" indent="-342900">
              <a:buFont typeface="Arial" panose="020B0604020202020204" pitchFamily="34" charset="0"/>
              <a:buChar char="•"/>
            </a:pPr>
            <a:r>
              <a:rPr lang="en-IE" sz="1900" dirty="0">
                <a:solidFill>
                  <a:srgbClr val="414141"/>
                </a:solidFill>
              </a:rPr>
              <a:t>Slovenija – Občinski urad za prostorsko načrtovanje</a:t>
            </a:r>
            <a:r>
              <a:rPr lang="en-IE" sz="1900" dirty="0">
                <a:solidFill>
                  <a:srgbClr val="414141"/>
                </a:solidFill>
                <a:hlinkClick r:id="rId4"/>
              </a:rPr>
              <a:t> www.gov.si</a:t>
            </a:r>
            <a:r>
              <a:rPr lang="en-IE" sz="1900" dirty="0">
                <a:solidFill>
                  <a:srgbClr val="414141"/>
                </a:solidFill>
              </a:rPr>
              <a:t> </a:t>
            </a:r>
          </a:p>
          <a:p>
            <a:pPr marL="342900" indent="-342900">
              <a:buFont typeface="Arial" panose="020B0604020202020204" pitchFamily="34" charset="0"/>
              <a:buChar char="•"/>
            </a:pPr>
            <a:r>
              <a:rPr lang="en-IE" sz="1900" dirty="0">
                <a:solidFill>
                  <a:srgbClr val="414141"/>
                </a:solidFill>
              </a:rPr>
              <a:t>Italija – Obrnite se na svojo </a:t>
            </a:r>
            <a:r>
              <a:rPr lang="en-IE" sz="1900" dirty="0" err="1">
                <a:solidFill>
                  <a:srgbClr val="414141"/>
                </a:solidFill>
              </a:rPr>
              <a:t>občino </a:t>
            </a:r>
            <a:r>
              <a:rPr lang="en-IE" sz="1900" dirty="0">
                <a:solidFill>
                  <a:srgbClr val="414141"/>
                </a:solidFill>
              </a:rPr>
              <a:t>in zahtevajte Piano </a:t>
            </a:r>
            <a:r>
              <a:rPr lang="en-IE" sz="1900" dirty="0" err="1">
                <a:solidFill>
                  <a:srgbClr val="414141"/>
                </a:solidFill>
              </a:rPr>
              <a:t>Regolatore </a:t>
            </a:r>
            <a:r>
              <a:rPr lang="en-IE" sz="1900" dirty="0">
                <a:solidFill>
                  <a:srgbClr val="414141"/>
                </a:solidFill>
              </a:rPr>
              <a:t>Generale.</a:t>
            </a:r>
          </a:p>
          <a:p>
            <a:pPr marL="342900" indent="-342900">
              <a:buFont typeface="Arial" panose="020B0604020202020204" pitchFamily="34" charset="0"/>
              <a:buChar char="•"/>
            </a:pPr>
            <a:r>
              <a:rPr lang="en-IE" sz="1900" dirty="0">
                <a:solidFill>
                  <a:srgbClr val="414141"/>
                </a:solidFill>
              </a:rPr>
              <a:t>Islandija – Nacionalni urad za prostorsko načrtovanje</a:t>
            </a:r>
            <a:r>
              <a:rPr lang="en-IE" sz="1900" dirty="0">
                <a:solidFill>
                  <a:srgbClr val="414141"/>
                </a:solidFill>
                <a:hlinkClick r:id="rId5"/>
              </a:rPr>
              <a:t> www.skipulagsstofnun.is</a:t>
            </a:r>
            <a:r>
              <a:rPr lang="en-IE" sz="1900" dirty="0">
                <a:solidFill>
                  <a:srgbClr val="414141"/>
                </a:solidFill>
              </a:rPr>
              <a:t> </a:t>
            </a:r>
          </a:p>
        </p:txBody>
      </p:sp>
    </p:spTree>
    <p:extLst>
      <p:ext uri="{BB962C8B-B14F-4D97-AF65-F5344CB8AC3E}">
        <p14:creationId xmlns:p14="http://schemas.microsoft.com/office/powerpoint/2010/main" val="3692259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5B066486-1331-C1C5-DF48-D0945D6E665F}"/>
              </a:ext>
            </a:extLst>
          </p:cNvPr>
          <p:cNvGraphicFramePr>
            <a:graphicFrameLocks noGrp="1"/>
          </p:cNvGraphicFramePr>
          <p:nvPr/>
        </p:nvGraphicFramePr>
        <p:xfrm>
          <a:off x="439699" y="1775962"/>
          <a:ext cx="11472864" cy="4419600"/>
        </p:xfrm>
        <a:graphic>
          <a:graphicData uri="http://schemas.openxmlformats.org/drawingml/2006/table">
            <a:tbl>
              <a:tblPr/>
              <a:tblGrid>
                <a:gridCol w="3538538">
                  <a:extLst>
                    <a:ext uri="{9D8B030D-6E8A-4147-A177-3AD203B41FA5}">
                      <a16:colId xmlns:a16="http://schemas.microsoft.com/office/drawing/2014/main" val="447709356"/>
                    </a:ext>
                  </a:extLst>
                </a:gridCol>
                <a:gridCol w="3543300">
                  <a:extLst>
                    <a:ext uri="{9D8B030D-6E8A-4147-A177-3AD203B41FA5}">
                      <a16:colId xmlns:a16="http://schemas.microsoft.com/office/drawing/2014/main" val="710544438"/>
                    </a:ext>
                  </a:extLst>
                </a:gridCol>
                <a:gridCol w="4391026">
                  <a:extLst>
                    <a:ext uri="{9D8B030D-6E8A-4147-A177-3AD203B41FA5}">
                      <a16:colId xmlns:a16="http://schemas.microsoft.com/office/drawing/2014/main" val="591921864"/>
                    </a:ext>
                  </a:extLst>
                </a:gridCol>
              </a:tblGrid>
              <a:tr h="0">
                <a:tc>
                  <a:txBody>
                    <a:bodyPr/>
                    <a:lstStyle/>
                    <a:p>
                      <a:r>
                        <a:rPr lang="en-IE" sz="2200" b="1" dirty="0">
                          <a:solidFill>
                            <a:schemeClr val="bg1"/>
                          </a:solidFill>
                        </a:rPr>
                        <a:t>Element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Opis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Predvidena cena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2021041201"/>
                  </a:ext>
                </a:extLst>
              </a:tr>
              <a:tr h="0">
                <a:tc>
                  <a:txBody>
                    <a:bodyPr/>
                    <a:lstStyle/>
                    <a:p>
                      <a:r>
                        <a:rPr lang="en-IE" sz="2200" b="1" dirty="0">
                          <a:solidFill>
                            <a:srgbClr val="494949"/>
                          </a:solidFill>
                        </a:rPr>
                        <a:t>Nakup/najem zemljišča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100-akrsko posestvo v Leitrimu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500.000 EUR – 1 milijon EUR (v primeru nakupa)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9622080"/>
                  </a:ext>
                </a:extLst>
              </a:tr>
              <a:tr h="0">
                <a:tc>
                  <a:txBody>
                    <a:bodyPr/>
                    <a:lstStyle/>
                    <a:p>
                      <a:r>
                        <a:rPr lang="en-IE" sz="2200" b="1" dirty="0">
                          <a:solidFill>
                            <a:srgbClr val="494949"/>
                          </a:solidFill>
                        </a:rPr>
                        <a:t>Eko-koče x16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Visokokakovostne, izolirane lesene koče s kopalnicami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1,2–2 milijona evrov (75.000–125.000 evrov vsaka)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8171779"/>
                  </a:ext>
                </a:extLst>
              </a:tr>
              <a:tr h="0">
                <a:tc>
                  <a:txBody>
                    <a:bodyPr/>
                    <a:lstStyle/>
                    <a:p>
                      <a:r>
                        <a:rPr lang="en-IE" sz="2200" b="1" dirty="0">
                          <a:solidFill>
                            <a:srgbClr val="494949"/>
                          </a:solidFill>
                        </a:rPr>
                        <a:t>Poti, steze, urejanje okolice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5 km poti, ekološka zasnova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100.000 – 250.000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089537"/>
                  </a:ext>
                </a:extLst>
              </a:tr>
              <a:tr h="0">
                <a:tc>
                  <a:txBody>
                    <a:bodyPr/>
                    <a:lstStyle/>
                    <a:p>
                      <a:r>
                        <a:rPr lang="en-IE" sz="2200" b="1" dirty="0">
                          <a:solidFill>
                            <a:srgbClr val="494949"/>
                          </a:solidFill>
                        </a:rPr>
                        <a:t>Voda, septična jama, elektrika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Off-grid ali hibridni sistemi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150.000 € – 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9973157"/>
                  </a:ext>
                </a:extLst>
              </a:tr>
              <a:tr h="0">
                <a:tc>
                  <a:txBody>
                    <a:bodyPr/>
                    <a:lstStyle/>
                    <a:p>
                      <a:r>
                        <a:rPr lang="en-IE" sz="2200" b="1" dirty="0">
                          <a:solidFill>
                            <a:srgbClr val="494949"/>
                          </a:solidFill>
                        </a:rPr>
                        <a:t>Recepcija in prijavna hišica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Lesena konstrukcija ali predelana stavba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50.000 € – 100.000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8724593"/>
                  </a:ext>
                </a:extLst>
              </a:tr>
              <a:tr h="0">
                <a:tc>
                  <a:txBody>
                    <a:bodyPr/>
                    <a:lstStyle/>
                    <a:p>
                      <a:r>
                        <a:rPr lang="en-IE" sz="2200" b="1" dirty="0">
                          <a:solidFill>
                            <a:srgbClr val="494949"/>
                          </a:solidFill>
                        </a:rPr>
                        <a:t>Začetno trženje in blagovna znamka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Spletna stran, fotografija, digitalni zagon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20.000 € – 40.000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9501298"/>
                  </a:ext>
                </a:extLst>
              </a:tr>
              <a:tr h="0">
                <a:tc>
                  <a:txBody>
                    <a:bodyPr/>
                    <a:lstStyle/>
                    <a:p>
                      <a:r>
                        <a:rPr lang="en-IE" sz="2200" b="1" dirty="0">
                          <a:solidFill>
                            <a:schemeClr val="bg1"/>
                          </a:solidFill>
                        </a:rPr>
                        <a:t>Vmesni seštevek ocene</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2–3,7 milijona</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190141526"/>
                  </a:ext>
                </a:extLst>
              </a:tr>
            </a:tbl>
          </a:graphicData>
        </a:graphic>
      </p:graphicFrame>
      <p:sp>
        <p:nvSpPr>
          <p:cNvPr id="10" name="Text Placeholder 11">
            <a:extLst>
              <a:ext uri="{FF2B5EF4-FFF2-40B4-BE49-F238E27FC236}">
                <a16:creationId xmlns:a16="http://schemas.microsoft.com/office/drawing/2014/main" id="{E41783C3-84D4-D97A-9CAB-05DF13FEE43B}"/>
              </a:ext>
            </a:extLst>
          </p:cNvPr>
          <p:cNvSpPr txBox="1">
            <a:spLocks/>
          </p:cNvSpPr>
          <p:nvPr/>
        </p:nvSpPr>
        <p:spPr>
          <a:xfrm>
            <a:off x="439699" y="200783"/>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Ocenjeni stroški za Drumhierny Woodland Hideaway</a:t>
            </a:r>
          </a:p>
          <a:p>
            <a:r>
              <a:rPr lang="en-US" sz="2400" dirty="0">
                <a:solidFill>
                  <a:srgbClr val="494949"/>
                </a:solidFill>
              </a:rPr>
              <a:t>Faza 1: Osnovna infrastruktura za glamping</a:t>
            </a:r>
          </a:p>
          <a:p>
            <a:r>
              <a:rPr lang="en-US" sz="2200" b="0" i="1" dirty="0">
                <a:solidFill>
                  <a:srgbClr val="494949"/>
                </a:solidFill>
              </a:rPr>
              <a:t>(Začetna izgradnja koč, poti, dostopov in osnovnih komunalnih storitev)</a:t>
            </a:r>
            <a:endParaRPr lang="en-IE" sz="2200" b="0" i="1" dirty="0">
              <a:solidFill>
                <a:srgbClr val="494949"/>
              </a:solidFill>
            </a:endParaRPr>
          </a:p>
        </p:txBody>
      </p:sp>
    </p:spTree>
    <p:extLst>
      <p:ext uri="{BB962C8B-B14F-4D97-AF65-F5344CB8AC3E}">
        <p14:creationId xmlns:p14="http://schemas.microsoft.com/office/powerpoint/2010/main" val="2764200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343BC-2969-B995-A190-A776B8C3866F}"/>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3B9E4C9F-B20D-E90F-E931-5C03CC3AA75E}"/>
              </a:ext>
            </a:extLst>
          </p:cNvPr>
          <p:cNvPicPr>
            <a:picLocks noChangeAspect="1"/>
          </p:cNvPicPr>
          <p:nvPr/>
        </p:nvPicPr>
        <p:blipFill>
          <a:blip r:embed="rId2"/>
          <a:stretch>
            <a:fillRect/>
          </a:stretch>
        </p:blipFill>
        <p:spPr>
          <a:xfrm>
            <a:off x="266525" y="5929605"/>
            <a:ext cx="850589" cy="846711"/>
          </a:xfrm>
          <a:prstGeom prst="rect">
            <a:avLst/>
          </a:prstGeom>
        </p:spPr>
      </p:pic>
      <p:sp>
        <p:nvSpPr>
          <p:cNvPr id="7" name="Text Placeholder 6">
            <a:extLst>
              <a:ext uri="{FF2B5EF4-FFF2-40B4-BE49-F238E27FC236}">
                <a16:creationId xmlns:a16="http://schemas.microsoft.com/office/drawing/2014/main" id="{9A5287FA-4084-4597-7F27-D55546711C2A}"/>
              </a:ext>
            </a:extLst>
          </p:cNvPr>
          <p:cNvSpPr>
            <a:spLocks noGrp="1"/>
          </p:cNvSpPr>
          <p:nvPr>
            <p:ph type="body" sz="quarter" idx="18"/>
          </p:nvPr>
        </p:nvSpPr>
        <p:spPr>
          <a:xfrm>
            <a:off x="533309" y="3392026"/>
            <a:ext cx="3139743" cy="1049221"/>
          </a:xfrm>
        </p:spPr>
        <p:txBody>
          <a:bodyPr/>
          <a:lstStyle/>
          <a:p>
            <a:pPr algn="ctr">
              <a:lnSpc>
                <a:spcPct val="100000"/>
              </a:lnSpc>
            </a:pPr>
            <a:r>
              <a:rPr lang="en-US" dirty="0"/>
              <a:t>Premisleki pri načrtovanju vloge</a:t>
            </a:r>
          </a:p>
          <a:p>
            <a:pPr algn="ctr">
              <a:lnSpc>
                <a:spcPct val="100000"/>
              </a:lnSpc>
            </a:pPr>
            <a:endParaRPr lang="en-IE" sz="2400" dirty="0"/>
          </a:p>
        </p:txBody>
      </p:sp>
      <p:sp>
        <p:nvSpPr>
          <p:cNvPr id="13" name="Text Placeholder 2">
            <a:extLst>
              <a:ext uri="{FF2B5EF4-FFF2-40B4-BE49-F238E27FC236}">
                <a16:creationId xmlns:a16="http://schemas.microsoft.com/office/drawing/2014/main" id="{1C6B1254-BAE9-26B8-A64F-95D21F82A26A}"/>
              </a:ext>
            </a:extLst>
          </p:cNvPr>
          <p:cNvSpPr txBox="1">
            <a:spLocks/>
          </p:cNvSpPr>
          <p:nvPr/>
        </p:nvSpPr>
        <p:spPr>
          <a:xfrm>
            <a:off x="4095750" y="91381"/>
            <a:ext cx="7704650"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1200"/>
              </a:spcAft>
            </a:pPr>
            <a:r>
              <a:rPr lang="en-US" sz="2200" dirty="0">
                <a:solidFill>
                  <a:srgbClr val="494949"/>
                </a:solidFill>
              </a:rPr>
              <a:t>Drumhierny Woodland Hideaway je dobil zeleno luč za večjo širitev svojih objektov, vključno z novim terapevtskim centrom in zunanjim bazenom.</a:t>
            </a:r>
          </a:p>
          <a:p>
            <a:pPr>
              <a:lnSpc>
                <a:spcPct val="100000"/>
              </a:lnSpc>
              <a:spcAft>
                <a:spcPts val="1200"/>
              </a:spcAft>
            </a:pPr>
            <a:r>
              <a:rPr lang="en-US" sz="2200" b="1" dirty="0">
                <a:solidFill>
                  <a:srgbClr val="EC7C69"/>
                </a:solidFill>
              </a:rPr>
              <a:t>Izbira lokacije</a:t>
            </a:r>
            <a:r>
              <a:rPr lang="en-US" sz="2200" dirty="0">
                <a:solidFill>
                  <a:srgbClr val="EC7C69"/>
                </a:solidFill>
              </a:rPr>
              <a:t>: </a:t>
            </a:r>
            <a:r>
              <a:rPr lang="en-US" sz="2200" dirty="0">
                <a:solidFill>
                  <a:srgbClr val="494949"/>
                </a:solidFill>
              </a:rPr>
              <a:t>Podeželsko zemljišče je pogosto namenjeno kmetijski ali stanovanjski rabi. Dokazati morate, da vaše podjetje podpira lokalni turizem in nima negativnega vpliva na okolje.</a:t>
            </a:r>
          </a:p>
          <a:p>
            <a:pPr marL="342900" indent="-342900">
              <a:spcAft>
                <a:spcPts val="1200"/>
              </a:spcAft>
              <a:buFont typeface="Wingdings" panose="05000000000000000000" pitchFamily="2" charset="2"/>
              <a:buChar char="ü"/>
            </a:pPr>
            <a:r>
              <a:rPr lang="en-US" sz="2200" b="1" dirty="0">
                <a:solidFill>
                  <a:srgbClr val="EC7C69"/>
                </a:solidFill>
              </a:rPr>
              <a:t>Zoniranje: </a:t>
            </a:r>
            <a:r>
              <a:rPr lang="en-US" sz="2200" dirty="0">
                <a:solidFill>
                  <a:srgbClr val="494949"/>
                </a:solidFill>
              </a:rPr>
              <a:t>Preverite lokalni razvojni načrt okrožja pri lokalnih organih. Turistična namestitev je lahko dovoljena v podeželskih/kmetijskih območjih v okviru ciljev „podeželskega podjetništva“ ali „agroturizma“.</a:t>
            </a:r>
          </a:p>
          <a:p>
            <a:pPr marL="342900" indent="-342900">
              <a:spcAft>
                <a:spcPts val="1200"/>
              </a:spcAft>
              <a:buFont typeface="Wingdings" panose="05000000000000000000" pitchFamily="2" charset="2"/>
              <a:buChar char="ü"/>
            </a:pPr>
            <a:r>
              <a:rPr lang="en-US" sz="2200" b="1" dirty="0">
                <a:solidFill>
                  <a:srgbClr val="EC7C69"/>
                </a:solidFill>
              </a:rPr>
              <a:t>Gradbeno dovoljenje: </a:t>
            </a:r>
            <a:r>
              <a:rPr lang="en-US" sz="2200" dirty="0">
                <a:solidFill>
                  <a:srgbClr val="494949"/>
                </a:solidFill>
              </a:rPr>
              <a:t>Potrebno za vse stalne in večino začasnih objektov (glamping podi, hišice na drevesih, pastirske koče). Predhodna posvetovanja z lokalnim svetom so brezplačna in priporočljiva.</a:t>
            </a:r>
          </a:p>
          <a:p>
            <a:pPr marL="342900" indent="-342900">
              <a:spcAft>
                <a:spcPts val="1200"/>
              </a:spcAft>
              <a:buFont typeface="Wingdings" panose="05000000000000000000" pitchFamily="2" charset="2"/>
              <a:buChar char="ü"/>
            </a:pPr>
            <a:r>
              <a:rPr lang="en-US" sz="2200" b="1" dirty="0">
                <a:solidFill>
                  <a:srgbClr val="EC7C69"/>
                </a:solidFill>
              </a:rPr>
              <a:t>Uradne opombe: </a:t>
            </a:r>
            <a:r>
              <a:rPr lang="en-US" sz="2200" dirty="0">
                <a:solidFill>
                  <a:srgbClr val="494949"/>
                </a:solidFill>
              </a:rPr>
              <a:t>Če ponujate hrano ali wellness storitve (npr. masažne kadi, kopanje v gozdu), so lahko potrebna dodatna </a:t>
            </a:r>
            <a:r>
              <a:rPr lang="en-US" sz="2200" dirty="0" err="1">
                <a:solidFill>
                  <a:srgbClr val="494949"/>
                </a:solidFill>
              </a:rPr>
              <a:t>dovoljenja </a:t>
            </a:r>
            <a:r>
              <a:rPr lang="en-US" sz="2200" dirty="0">
                <a:solidFill>
                  <a:srgbClr val="494949"/>
                </a:solidFill>
              </a:rPr>
              <a:t>HSE (Health Service Executive) ali Failte Ireland.</a:t>
            </a:r>
          </a:p>
          <a:p>
            <a:pPr marL="342900" indent="-342900">
              <a:spcAft>
                <a:spcPts val="1200"/>
              </a:spcAft>
              <a:buFont typeface="Wingdings" panose="05000000000000000000" pitchFamily="2" charset="2"/>
              <a:buChar char="ü"/>
            </a:pPr>
            <a:r>
              <a:rPr lang="en-US" sz="2200" dirty="0"/>
              <a:t>🔗 </a:t>
            </a:r>
            <a:r>
              <a:rPr lang="en-US" sz="2200" dirty="0">
                <a:solidFill>
                  <a:srgbClr val="EC7C69"/>
                </a:solidFill>
                <a:hlinkClick r:id="rId3">
                  <a:extLst>
                    <a:ext uri="{A12FA001-AC4F-418D-AE19-62706E023703}">
                      <ahyp:hlinkClr xmlns:ahyp="http://schemas.microsoft.com/office/drawing/2018/hyperlinkcolor" val="tx"/>
                    </a:ext>
                  </a:extLst>
                </a:hlinkClick>
              </a:rPr>
              <a:t>Irski portal za načrtovanje </a:t>
            </a:r>
            <a:r>
              <a:rPr lang="en-US" sz="2200" dirty="0">
                <a:solidFill>
                  <a:srgbClr val="EC7C69"/>
                </a:solidFill>
              </a:rPr>
              <a:t>| </a:t>
            </a:r>
            <a:r>
              <a:rPr lang="en-US" sz="2200" dirty="0">
                <a:solidFill>
                  <a:srgbClr val="EC7C69"/>
                </a:solidFill>
                <a:hlinkClick r:id="rId4">
                  <a:extLst>
                    <a:ext uri="{A12FA001-AC4F-418D-AE19-62706E023703}">
                      <ahyp:hlinkClr xmlns:ahyp="http://schemas.microsoft.com/office/drawing/2018/hyperlinkcolor" val="tx"/>
                    </a:ext>
                  </a:extLst>
                </a:hlinkClick>
              </a:rPr>
              <a:t>Standardi Failte Ireland</a:t>
            </a:r>
            <a:endParaRPr lang="en-US" sz="2200" dirty="0">
              <a:solidFill>
                <a:srgbClr val="EC7C69"/>
              </a:solidFill>
            </a:endParaRPr>
          </a:p>
          <a:p>
            <a:pPr marL="342900" indent="-342900">
              <a:lnSpc>
                <a:spcPct val="100000"/>
              </a:lnSpc>
              <a:spcAft>
                <a:spcPts val="1200"/>
              </a:spcAft>
              <a:buFont typeface="Wingdings" panose="05000000000000000000" pitchFamily="2" charset="2"/>
              <a:buChar char="ü"/>
            </a:pPr>
            <a:endParaRPr lang="en-US" sz="2200" dirty="0">
              <a:solidFill>
                <a:srgbClr val="494949"/>
              </a:solidFill>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endParaRPr>
          </a:p>
          <a:p>
            <a:pPr marL="342900" indent="-342900" fontAlgn="base">
              <a:lnSpc>
                <a:spcPct val="100000"/>
              </a:lnSpc>
              <a:spcAft>
                <a:spcPts val="1200"/>
              </a:spcAft>
              <a:buFont typeface="Wingdings" panose="05000000000000000000" pitchFamily="2" charset="2"/>
              <a:buChar char="ü"/>
            </a:pPr>
            <a:endParaRPr lang="en-US" sz="2100" dirty="0">
              <a:solidFill>
                <a:srgbClr val="494949"/>
              </a:solidFill>
            </a:endParaRPr>
          </a:p>
        </p:txBody>
      </p:sp>
      <p:sp>
        <p:nvSpPr>
          <p:cNvPr id="17" name="TextBox 16">
            <a:extLst>
              <a:ext uri="{FF2B5EF4-FFF2-40B4-BE49-F238E27FC236}">
                <a16:creationId xmlns:a16="http://schemas.microsoft.com/office/drawing/2014/main" id="{F7915AE9-BD5A-D21F-3CD5-B0D688973DEA}"/>
              </a:ext>
            </a:extLst>
          </p:cNvPr>
          <p:cNvSpPr txBox="1"/>
          <p:nvPr/>
        </p:nvSpPr>
        <p:spPr>
          <a:xfrm>
            <a:off x="1198480" y="5752795"/>
            <a:ext cx="2964581" cy="1200329"/>
          </a:xfrm>
          <a:prstGeom prst="rect">
            <a:avLst/>
          </a:prstGeom>
          <a:noFill/>
        </p:spPr>
        <p:txBody>
          <a:bodyPr wrap="square" rtlCol="0">
            <a:spAutoFit/>
          </a:bodyPr>
          <a:lstStyle/>
          <a:p>
            <a:r>
              <a:rPr lang="en-US" b="1" i="1" dirty="0">
                <a:solidFill>
                  <a:srgbClr val="494949"/>
                </a:solidFill>
                <a:latin typeface="Google Sans"/>
              </a:rPr>
              <a:t>Priporočena literatura</a:t>
            </a:r>
            <a:endParaRPr lang="en-US" b="1" i="1" dirty="0">
              <a:solidFill>
                <a:srgbClr val="494949"/>
              </a:solidFill>
              <a:latin typeface="Google Sans"/>
              <a:hlinkClick r:id="rId5">
                <a:extLst>
                  <a:ext uri="{A12FA001-AC4F-418D-AE19-62706E023703}">
                    <ahyp:hlinkClr xmlns:ahyp="http://schemas.microsoft.com/office/drawing/2018/hyperlinkcolor" val="tx"/>
                  </a:ext>
                </a:extLst>
              </a:hlinkClick>
            </a:endParaRPr>
          </a:p>
          <a:p>
            <a:r>
              <a:rPr lang="en-US" dirty="0">
                <a:solidFill>
                  <a:srgbClr val="00B0F0"/>
                </a:solidFill>
                <a:hlinkClick r:id="rId6">
                  <a:extLst>
                    <a:ext uri="{A12FA001-AC4F-418D-AE19-62706E023703}">
                      <ahyp:hlinkClr xmlns:ahyp="http://schemas.microsoft.com/office/drawing/2018/hyperlinkcolor" val="tx"/>
                    </a:ext>
                  </a:extLst>
                </a:hlinkClick>
              </a:rPr>
              <a:t>Ustanovitev podjetja za glamping, Teagasc, Irska</a:t>
            </a:r>
            <a:endParaRPr lang="en-US" dirty="0">
              <a:solidFill>
                <a:srgbClr val="00B0F0"/>
              </a:solidFill>
            </a:endParaRPr>
          </a:p>
          <a:p>
            <a:endParaRPr lang="en-IE" dirty="0">
              <a:solidFill>
                <a:srgbClr val="459597"/>
              </a:solidFill>
            </a:endParaRPr>
          </a:p>
        </p:txBody>
      </p:sp>
      <p:sp>
        <p:nvSpPr>
          <p:cNvPr id="4" name="Text Placeholder 7">
            <a:extLst>
              <a:ext uri="{FF2B5EF4-FFF2-40B4-BE49-F238E27FC236}">
                <a16:creationId xmlns:a16="http://schemas.microsoft.com/office/drawing/2014/main" id="{D7AC5E9D-0F09-9F59-7B01-EA40DAC0A224}"/>
              </a:ext>
            </a:extLst>
          </p:cNvPr>
          <p:cNvSpPr>
            <a:spLocks noGrp="1"/>
          </p:cNvSpPr>
          <p:nvPr>
            <p:ph type="body" sz="quarter" idx="19"/>
          </p:nvPr>
        </p:nvSpPr>
        <p:spPr>
          <a:xfrm>
            <a:off x="664592" y="2350688"/>
            <a:ext cx="2877175" cy="385564"/>
          </a:xfrm>
        </p:spPr>
        <p:txBody>
          <a:bodyPr/>
          <a:lstStyle/>
          <a:p>
            <a:pPr algn="ctr"/>
            <a:r>
              <a:rPr lang="en-IE" sz="3800" dirty="0"/>
              <a:t>Irska</a:t>
            </a:r>
          </a:p>
        </p:txBody>
      </p:sp>
      <p:pic>
        <p:nvPicPr>
          <p:cNvPr id="6" name="Picture Placeholder 5" descr="A close-up of people looking at a blueprint&#10;&#10;AI-generated content may be incorrect.">
            <a:extLst>
              <a:ext uri="{FF2B5EF4-FFF2-40B4-BE49-F238E27FC236}">
                <a16:creationId xmlns:a16="http://schemas.microsoft.com/office/drawing/2014/main" id="{42243364-4117-AEB4-85F3-E44CBA07EEC2}"/>
              </a:ext>
            </a:extLst>
          </p:cNvPr>
          <p:cNvPicPr>
            <a:picLocks noGrp="1" noChangeAspect="1"/>
          </p:cNvPicPr>
          <p:nvPr>
            <p:ph type="pic" sz="quarter" idx="10"/>
          </p:nvPr>
        </p:nvPicPr>
        <p:blipFill>
          <a:blip r:embed="rId7"/>
          <a:srcRect t="7352" b="7352"/>
          <a:stretch>
            <a:fillRect/>
          </a:stretch>
        </p:blipFill>
        <p:spPr/>
      </p:pic>
    </p:spTree>
    <p:extLst>
      <p:ext uri="{BB962C8B-B14F-4D97-AF65-F5344CB8AC3E}">
        <p14:creationId xmlns:p14="http://schemas.microsoft.com/office/powerpoint/2010/main" val="153773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33E881-5FB7-426B-B5B5-E0D6644CDB34}"/>
</file>

<file path=customXml/itemProps2.xml><?xml version="1.0" encoding="utf-8"?>
<ds:datastoreItem xmlns:ds="http://schemas.openxmlformats.org/officeDocument/2006/customXml" ds:itemID="{3645F402-9FA3-4A4B-AABB-443F1C419EB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3.xml><?xml version="1.0" encoding="utf-8"?>
<ds:datastoreItem xmlns:ds="http://schemas.openxmlformats.org/officeDocument/2006/customXml" ds:itemID="{7307A060-2CDC-4697-970B-FD129E76EA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13537</TotalTime>
  <Words>2802</Words>
  <Application>Microsoft Office PowerPoint</Application>
  <PresentationFormat>Widescreen</PresentationFormat>
  <Paragraphs>251</Paragraphs>
  <Slides>24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Aptos</vt:lpstr>
      <vt:lpstr>Arial</vt:lpstr>
      <vt:lpstr>Calibri</vt:lpstr>
      <vt:lpstr>Google Sans</vt:lpstr>
      <vt:lpstr>kanit</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docId:860505DB9CDC89CADF324FBF5AE4AB1E</cp:keywords>
  <cp:lastModifiedBy>Tatjana Klakočar</cp:lastModifiedBy>
  <cp:revision>552</cp:revision>
  <dcterms:created xsi:type="dcterms:W3CDTF">2020-10-14T13:32:04Z</dcterms:created>
  <dcterms:modified xsi:type="dcterms:W3CDTF">2026-01-08T11:35:37Z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