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6" r:id="rId4"/>
  </p:sldMasterIdLst>
  <p:notesMasterIdLst>
    <p:notesMasterId r:id="rId10"/>
  </p:notesMasterIdLst>
  <p:sldIdLst>
    <p:sldId id="6445" r:id="rId5"/>
    <p:sldId id="6446" r:id="rId6"/>
    <p:sldId id="6447" r:id="rId7"/>
    <p:sldId id="6514" r:id="rId8"/>
    <p:sldId id="433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DEE7B43-E15E-DDBC-E647-F7CDA4D2A392}" name="Catriona.Murphy" initials="Ca" userId="S::catriona.murphy_tus.ie#ext#@reiknistofnun.onmicrosoft.com::8b535ec4-35cb-43c7-9541-bb97663a9aec" providerId="AD"/>
  <p188:author id="{1450D1C3-813B-B09B-BB4C-66AE08CDB7A6}" name="Lucia Tomassini" initials="LT" userId="S::lucia.tomassini@nhlstenden.com::f7f3da5d-b0ad-45c9-9cb4-3963a74d6a4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141"/>
    <a:srgbClr val="000000"/>
    <a:srgbClr val="EC7C69"/>
    <a:srgbClr val="459597"/>
    <a:srgbClr val="82CCCA"/>
    <a:srgbClr val="E5BEAC"/>
    <a:srgbClr val="0C4659"/>
    <a:srgbClr val="FBA63B"/>
    <a:srgbClr val="F6BF8C"/>
    <a:srgbClr val="F1B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65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282E-B117-B940-84DA-9267D4C22CBD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Kliknite za urejanje glavnih slogov besedila</a:t>
            </a:r>
          </a:p>
          <a:p>
            <a:pPr lvl="1"/>
            <a:r>
              <a:rPr lang="en-GB"/>
              <a:t>Druga raven</a:t>
            </a:r>
          </a:p>
          <a:p>
            <a:pPr lvl="2"/>
            <a:r>
              <a:rPr lang="en-GB"/>
              <a:t>Tretja raven</a:t>
            </a:r>
          </a:p>
          <a:p>
            <a:pPr lvl="3"/>
            <a:r>
              <a:rPr lang="en-GB"/>
              <a:t>Četrta raven</a:t>
            </a:r>
          </a:p>
          <a:p>
            <a:pPr lvl="4"/>
            <a:r>
              <a:rPr lang="en-GB"/>
              <a:t>Peta stopnja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5DE82-CF29-044D-9158-06A811149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8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60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+ Devic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DD8D624-C2EB-D1C7-4B03-7BAC84FBB9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74192" y="1328699"/>
            <a:ext cx="4881979" cy="5529299"/>
          </a:xfrm>
          <a:custGeom>
            <a:avLst/>
            <a:gdLst>
              <a:gd name="connsiteX0" fmla="*/ 0 w 4991918"/>
              <a:gd name="connsiteY0" fmla="*/ 0 h 5653816"/>
              <a:gd name="connsiteX1" fmla="*/ 4991918 w 4991918"/>
              <a:gd name="connsiteY1" fmla="*/ 0 h 5653816"/>
              <a:gd name="connsiteX2" fmla="*/ 4991918 w 4991918"/>
              <a:gd name="connsiteY2" fmla="*/ 5653816 h 5653816"/>
              <a:gd name="connsiteX3" fmla="*/ 0 w 4991918"/>
              <a:gd name="connsiteY3" fmla="*/ 5653816 h 565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1918" h="5653816">
                <a:moveTo>
                  <a:pt x="0" y="0"/>
                </a:moveTo>
                <a:lnTo>
                  <a:pt x="4991918" y="0"/>
                </a:lnTo>
                <a:lnTo>
                  <a:pt x="4991918" y="5653816"/>
                </a:lnTo>
                <a:lnTo>
                  <a:pt x="0" y="5653816"/>
                </a:lnTo>
                <a:close/>
              </a:path>
            </a:pathLst>
          </a:custGeom>
        </p:spPr>
      </p:pic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6EB8F01E-06BF-8F01-5A40-30285A91F4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66760" y="2884487"/>
            <a:ext cx="3896842" cy="39735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33680D-BD5D-B256-25AF-7651ACEBE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E99CF2CF-252F-3C98-8370-182AEA23FA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8657" y="2396438"/>
            <a:ext cx="4726115" cy="349918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200" b="0" i="0" kern="1200" spc="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marL="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/>
              <a:t>Click to type…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BCE58870-5ECB-E7F6-23AE-2DCD281AAC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8657" y="761603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 i="0">
                <a:solidFill>
                  <a:srgbClr val="459597"/>
                </a:solidFill>
                <a:latin typeface="+mn-lt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A912C181-762F-F0A0-77F9-36A40E6CB0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4803" y="1579021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 i="0">
                <a:solidFill>
                  <a:srgbClr val="EC7C69"/>
                </a:solidFill>
                <a:latin typeface="+mn-lt"/>
              </a:defRPr>
            </a:lvl1pPr>
          </a:lstStyle>
          <a:p>
            <a:pPr lvl="0"/>
            <a:r>
              <a:rPr lang="en-US"/>
              <a:t>Sub-Heading</a:t>
            </a:r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129A9620-C0F4-CBC3-4970-ACD6FCC8D090}"/>
              </a:ext>
            </a:extLst>
          </p:cNvPr>
          <p:cNvSpPr/>
          <p:nvPr userDrawn="1"/>
        </p:nvSpPr>
        <p:spPr>
          <a:xfrm rot="16200000">
            <a:off x="9615266" y="5151903"/>
            <a:ext cx="2959731" cy="452459"/>
          </a:xfrm>
          <a:custGeom>
            <a:avLst/>
            <a:gdLst/>
            <a:ahLst/>
            <a:cxnLst/>
            <a:rect l="l" t="t" r="r" b="b"/>
            <a:pathLst>
              <a:path w="10692130" h="1024890">
                <a:moveTo>
                  <a:pt x="0" y="0"/>
                </a:moveTo>
                <a:lnTo>
                  <a:pt x="10692003" y="0"/>
                </a:lnTo>
                <a:lnTo>
                  <a:pt x="10692003" y="1024801"/>
                </a:lnTo>
                <a:lnTo>
                  <a:pt x="0" y="1024801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</p:spPr>
        <p:txBody>
          <a:bodyPr wrap="square" lIns="0" tIns="0" rIns="0" bIns="0" rtlCol="0"/>
          <a:lstStyle/>
          <a:p>
            <a:endParaRPr>
              <a:solidFill>
                <a:srgbClr val="459597"/>
              </a:solidFill>
            </a:endParaRP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8370C565-93FA-ECE8-6FE8-6914FFDDAF3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 rot="16200000">
            <a:off x="9621276" y="5151904"/>
            <a:ext cx="2953721" cy="452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Photo Credit: </a:t>
            </a:r>
          </a:p>
        </p:txBody>
      </p:sp>
    </p:spTree>
    <p:extLst>
      <p:ext uri="{BB962C8B-B14F-4D97-AF65-F5344CB8AC3E}">
        <p14:creationId xmlns:p14="http://schemas.microsoft.com/office/powerpoint/2010/main" val="14939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+ Devic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6">
            <a:extLst>
              <a:ext uri="{FF2B5EF4-FFF2-40B4-BE49-F238E27FC236}">
                <a16:creationId xmlns:a16="http://schemas.microsoft.com/office/drawing/2014/main" id="{32DC14AD-82AA-2CF8-9D15-33E7E705BB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7299606" y="-200345"/>
            <a:ext cx="4043074" cy="5741714"/>
          </a:xfrm>
          <a:custGeom>
            <a:avLst/>
            <a:gdLst>
              <a:gd name="connsiteX0" fmla="*/ 485 w 1756089"/>
              <a:gd name="connsiteY0" fmla="*/ 268 h 2493884"/>
              <a:gd name="connsiteX1" fmla="*/ 1756574 w 1756089"/>
              <a:gd name="connsiteY1" fmla="*/ 268 h 2493884"/>
              <a:gd name="connsiteX2" fmla="*/ 1756574 w 1756089"/>
              <a:gd name="connsiteY2" fmla="*/ 2494153 h 2493884"/>
              <a:gd name="connsiteX3" fmla="*/ 485 w 1756089"/>
              <a:gd name="connsiteY3" fmla="*/ 2494153 h 2493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6089" h="2493884">
                <a:moveTo>
                  <a:pt x="485" y="268"/>
                </a:moveTo>
                <a:lnTo>
                  <a:pt x="1756574" y="268"/>
                </a:lnTo>
                <a:lnTo>
                  <a:pt x="1756574" y="2494153"/>
                </a:lnTo>
                <a:lnTo>
                  <a:pt x="485" y="2494153"/>
                </a:lnTo>
                <a:close/>
              </a:path>
            </a:pathLst>
          </a:custGeom>
        </p:spPr>
      </p:pic>
      <p:sp>
        <p:nvSpPr>
          <p:cNvPr id="6" name="Picture Placeholder 112">
            <a:extLst>
              <a:ext uri="{FF2B5EF4-FFF2-40B4-BE49-F238E27FC236}">
                <a16:creationId xmlns:a16="http://schemas.microsoft.com/office/drawing/2014/main" id="{79B22CC8-2DAF-65D6-7B92-F6CDB8F5230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143400" y="1219242"/>
            <a:ext cx="3918486" cy="2209758"/>
          </a:xfrm>
          <a:custGeom>
            <a:avLst/>
            <a:gdLst>
              <a:gd name="connsiteX0" fmla="*/ 0 w 2981385"/>
              <a:gd name="connsiteY0" fmla="*/ 0 h 1681297"/>
              <a:gd name="connsiteX1" fmla="*/ 2981385 w 2981385"/>
              <a:gd name="connsiteY1" fmla="*/ 0 h 1681297"/>
              <a:gd name="connsiteX2" fmla="*/ 2981385 w 2981385"/>
              <a:gd name="connsiteY2" fmla="*/ 1042963 h 1681297"/>
              <a:gd name="connsiteX3" fmla="*/ 2903109 w 2981385"/>
              <a:gd name="connsiteY3" fmla="*/ 1014846 h 1681297"/>
              <a:gd name="connsiteX4" fmla="*/ 2812268 w 2981385"/>
              <a:gd name="connsiteY4" fmla="*/ 920940 h 1681297"/>
              <a:gd name="connsiteX5" fmla="*/ 2796591 w 2981385"/>
              <a:gd name="connsiteY5" fmla="*/ 817700 h 1681297"/>
              <a:gd name="connsiteX6" fmla="*/ 2546198 w 2981385"/>
              <a:gd name="connsiteY6" fmla="*/ 514202 h 1681297"/>
              <a:gd name="connsiteX7" fmla="*/ 2327045 w 2981385"/>
              <a:gd name="connsiteY7" fmla="*/ 798918 h 1681297"/>
              <a:gd name="connsiteX8" fmla="*/ 2339610 w 2981385"/>
              <a:gd name="connsiteY8" fmla="*/ 1121198 h 1681297"/>
              <a:gd name="connsiteX9" fmla="*/ 2471145 w 2981385"/>
              <a:gd name="connsiteY9" fmla="*/ 1365241 h 1681297"/>
              <a:gd name="connsiteX10" fmla="*/ 2712200 w 2981385"/>
              <a:gd name="connsiteY10" fmla="*/ 1646846 h 1681297"/>
              <a:gd name="connsiteX11" fmla="*/ 2679844 w 2981385"/>
              <a:gd name="connsiteY11" fmla="*/ 1681297 h 1681297"/>
              <a:gd name="connsiteX12" fmla="*/ 0 w 2981385"/>
              <a:gd name="connsiteY12" fmla="*/ 1681297 h 168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81385" h="1681297">
                <a:moveTo>
                  <a:pt x="0" y="0"/>
                </a:moveTo>
                <a:lnTo>
                  <a:pt x="2981385" y="0"/>
                </a:lnTo>
                <a:lnTo>
                  <a:pt x="2981385" y="1042963"/>
                </a:lnTo>
                <a:cubicBezTo>
                  <a:pt x="2962594" y="1030515"/>
                  <a:pt x="2903109" y="1014846"/>
                  <a:pt x="2903109" y="1014846"/>
                </a:cubicBezTo>
                <a:cubicBezTo>
                  <a:pt x="2874868" y="970950"/>
                  <a:pt x="2812268" y="920940"/>
                  <a:pt x="2812268" y="920940"/>
                </a:cubicBezTo>
                <a:cubicBezTo>
                  <a:pt x="2815381" y="880266"/>
                  <a:pt x="2796591" y="817700"/>
                  <a:pt x="2796591" y="817700"/>
                </a:cubicBezTo>
                <a:cubicBezTo>
                  <a:pt x="2718427" y="586213"/>
                  <a:pt x="2546198" y="514202"/>
                  <a:pt x="2546198" y="514202"/>
                </a:cubicBezTo>
                <a:cubicBezTo>
                  <a:pt x="2360401" y="450523"/>
                  <a:pt x="2295691" y="698790"/>
                  <a:pt x="2327045" y="798918"/>
                </a:cubicBezTo>
                <a:cubicBezTo>
                  <a:pt x="2358401" y="899048"/>
                  <a:pt x="2330270" y="1021070"/>
                  <a:pt x="2339610" y="1121198"/>
                </a:cubicBezTo>
                <a:cubicBezTo>
                  <a:pt x="2349061" y="1221326"/>
                  <a:pt x="2471145" y="1365241"/>
                  <a:pt x="2471145" y="1365241"/>
                </a:cubicBezTo>
                <a:lnTo>
                  <a:pt x="2712200" y="1646846"/>
                </a:lnTo>
                <a:lnTo>
                  <a:pt x="2679844" y="1681297"/>
                </a:lnTo>
                <a:lnTo>
                  <a:pt x="0" y="16812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  <a:p>
            <a:r>
              <a:rPr lang="en-US"/>
              <a:t>Click to add photo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A37C2A4-2B3F-1B9C-F7C3-0DC3E394D7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FA3A7B1A-82F0-193D-CCDC-5C96249A34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8657" y="2396438"/>
            <a:ext cx="4726115" cy="349918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200" b="0" i="0" kern="1200" spc="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marL="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/>
              <a:t>Click to type…</a:t>
            </a:r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71A8E9F8-516B-15D5-81F8-F961C5CA1B4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8657" y="761603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 i="0">
                <a:solidFill>
                  <a:srgbClr val="459597"/>
                </a:solidFill>
                <a:latin typeface="+mn-lt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721C18E-EFB9-9B0B-67DA-A6787F1111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4803" y="1579021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 i="0">
                <a:solidFill>
                  <a:srgbClr val="EC7C69"/>
                </a:solidFill>
                <a:latin typeface="+mn-lt"/>
              </a:defRPr>
            </a:lvl1pPr>
          </a:lstStyle>
          <a:p>
            <a:pPr lvl="0"/>
            <a:r>
              <a:rPr lang="en-US"/>
              <a:t>Sub-Heading</a:t>
            </a:r>
          </a:p>
        </p:txBody>
      </p:sp>
    </p:spTree>
    <p:extLst>
      <p:ext uri="{BB962C8B-B14F-4D97-AF65-F5344CB8AC3E}">
        <p14:creationId xmlns:p14="http://schemas.microsoft.com/office/powerpoint/2010/main" val="3572530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/Text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9B064538-E1B5-B6C1-C4B2-0671259EDDB6}"/>
              </a:ext>
            </a:extLst>
          </p:cNvPr>
          <p:cNvSpPr/>
          <p:nvPr userDrawn="1"/>
        </p:nvSpPr>
        <p:spPr>
          <a:xfrm>
            <a:off x="391600" y="1650205"/>
            <a:ext cx="3423163" cy="4573986"/>
          </a:xfrm>
          <a:custGeom>
            <a:avLst/>
            <a:gdLst>
              <a:gd name="connsiteX0" fmla="*/ 3998034 w 3998034"/>
              <a:gd name="connsiteY0" fmla="*/ 0 h 4950763"/>
              <a:gd name="connsiteX1" fmla="*/ 3998034 w 3998034"/>
              <a:gd name="connsiteY1" fmla="*/ 634748 h 4950763"/>
              <a:gd name="connsiteX2" fmla="*/ 3998034 w 3998034"/>
              <a:gd name="connsiteY2" fmla="*/ 2204807 h 4950763"/>
              <a:gd name="connsiteX3" fmla="*/ 3998034 w 3998034"/>
              <a:gd name="connsiteY3" fmla="*/ 2317461 h 4950763"/>
              <a:gd name="connsiteX4" fmla="*/ 3998034 w 3998034"/>
              <a:gd name="connsiteY4" fmla="*/ 2839555 h 4950763"/>
              <a:gd name="connsiteX5" fmla="*/ 3993862 w 3998034"/>
              <a:gd name="connsiteY5" fmla="*/ 2839555 h 4950763"/>
              <a:gd name="connsiteX6" fmla="*/ 3998034 w 3998034"/>
              <a:gd name="connsiteY6" fmla="*/ 2952209 h 4950763"/>
              <a:gd name="connsiteX7" fmla="*/ 1999017 w 3998034"/>
              <a:gd name="connsiteY7" fmla="*/ 4950763 h 4950763"/>
              <a:gd name="connsiteX8" fmla="*/ 0 w 3998034"/>
              <a:gd name="connsiteY8" fmla="*/ 2952209 h 4950763"/>
              <a:gd name="connsiteX9" fmla="*/ 4172 w 3998034"/>
              <a:gd name="connsiteY9" fmla="*/ 2839555 h 4950763"/>
              <a:gd name="connsiteX10" fmla="*/ 0 w 3998034"/>
              <a:gd name="connsiteY10" fmla="*/ 2839555 h 4950763"/>
              <a:gd name="connsiteX11" fmla="*/ 0 w 3998034"/>
              <a:gd name="connsiteY11" fmla="*/ 2317461 h 4950763"/>
              <a:gd name="connsiteX12" fmla="*/ 0 w 3998034"/>
              <a:gd name="connsiteY12" fmla="*/ 2204807 h 4950763"/>
              <a:gd name="connsiteX13" fmla="*/ 0 w 3998034"/>
              <a:gd name="connsiteY13" fmla="*/ 634748 h 4950763"/>
              <a:gd name="connsiteX14" fmla="*/ 0 w 3998034"/>
              <a:gd name="connsiteY14" fmla="*/ 0 h 495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98034" h="4950763">
                <a:moveTo>
                  <a:pt x="3998034" y="0"/>
                </a:moveTo>
                <a:lnTo>
                  <a:pt x="3998034" y="634748"/>
                </a:lnTo>
                <a:lnTo>
                  <a:pt x="3998034" y="2204807"/>
                </a:lnTo>
                <a:lnTo>
                  <a:pt x="3998034" y="2317461"/>
                </a:lnTo>
                <a:lnTo>
                  <a:pt x="3998034" y="2839555"/>
                </a:lnTo>
                <a:lnTo>
                  <a:pt x="3993862" y="2839555"/>
                </a:lnTo>
                <a:cubicBezTo>
                  <a:pt x="3998034" y="2877106"/>
                  <a:pt x="3998034" y="2914659"/>
                  <a:pt x="3998034" y="2952209"/>
                </a:cubicBezTo>
                <a:cubicBezTo>
                  <a:pt x="3998034" y="4057882"/>
                  <a:pt x="3104946" y="4950763"/>
                  <a:pt x="1999017" y="4950763"/>
                </a:cubicBezTo>
                <a:cubicBezTo>
                  <a:pt x="893090" y="4950763"/>
                  <a:pt x="0" y="4053707"/>
                  <a:pt x="0" y="2952209"/>
                </a:cubicBezTo>
                <a:cubicBezTo>
                  <a:pt x="0" y="2914659"/>
                  <a:pt x="0" y="2872934"/>
                  <a:pt x="4172" y="2839555"/>
                </a:cubicBezTo>
                <a:lnTo>
                  <a:pt x="0" y="2839555"/>
                </a:lnTo>
                <a:lnTo>
                  <a:pt x="0" y="2317461"/>
                </a:lnTo>
                <a:lnTo>
                  <a:pt x="0" y="2204807"/>
                </a:lnTo>
                <a:lnTo>
                  <a:pt x="0" y="634748"/>
                </a:lnTo>
                <a:lnTo>
                  <a:pt x="0" y="0"/>
                </a:lnTo>
                <a:close/>
              </a:path>
            </a:pathLst>
          </a:custGeom>
          <a:solidFill>
            <a:srgbClr val="459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16" name="object 3">
            <a:extLst>
              <a:ext uri="{FF2B5EF4-FFF2-40B4-BE49-F238E27FC236}">
                <a16:creationId xmlns:a16="http://schemas.microsoft.com/office/drawing/2014/main" id="{6843E0B1-0ACB-E295-48A6-722B477057E3}"/>
              </a:ext>
            </a:extLst>
          </p:cNvPr>
          <p:cNvSpPr/>
          <p:nvPr userDrawn="1"/>
        </p:nvSpPr>
        <p:spPr>
          <a:xfrm rot="16200000">
            <a:off x="2303259" y="1262732"/>
            <a:ext cx="2977922" cy="452459"/>
          </a:xfrm>
          <a:custGeom>
            <a:avLst/>
            <a:gdLst/>
            <a:ahLst/>
            <a:cxnLst/>
            <a:rect l="l" t="t" r="r" b="b"/>
            <a:pathLst>
              <a:path w="10692130" h="1024890">
                <a:moveTo>
                  <a:pt x="0" y="0"/>
                </a:moveTo>
                <a:lnTo>
                  <a:pt x="10692003" y="0"/>
                </a:lnTo>
                <a:lnTo>
                  <a:pt x="10692003" y="1024801"/>
                </a:lnTo>
                <a:lnTo>
                  <a:pt x="0" y="1024801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DF15AA0-BAB5-D100-8C2E-7AFCA8758823}"/>
              </a:ext>
            </a:extLst>
          </p:cNvPr>
          <p:cNvCxnSpPr>
            <a:cxnSpLocks/>
          </p:cNvCxnSpPr>
          <p:nvPr userDrawn="1"/>
        </p:nvCxnSpPr>
        <p:spPr>
          <a:xfrm>
            <a:off x="555777" y="3230134"/>
            <a:ext cx="309480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2">
            <a:extLst>
              <a:ext uri="{FF2B5EF4-FFF2-40B4-BE49-F238E27FC236}">
                <a16:creationId xmlns:a16="http://schemas.microsoft.com/office/drawing/2014/main" id="{1C0A8D23-C9F8-5837-E534-6D23D7BC3C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021" y="3392026"/>
            <a:ext cx="1532272" cy="1049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ts val="2520"/>
              </a:lnSpc>
              <a:spcBef>
                <a:spcPts val="0"/>
              </a:spcBef>
              <a:buNone/>
              <a:defRPr sz="2800" b="0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0688FA21-E612-22B2-749C-37E325FCAF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1820" y="2457107"/>
            <a:ext cx="1197303" cy="3855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400" b="1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0E0A53C3-0F9C-FD0C-4CCE-32607FB06E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1600" y="0"/>
            <a:ext cx="3423163" cy="1945748"/>
          </a:xfrm>
          <a:custGeom>
            <a:avLst/>
            <a:gdLst>
              <a:gd name="connsiteX0" fmla="*/ 0 w 3423163"/>
              <a:gd name="connsiteY0" fmla="*/ 0 h 1945748"/>
              <a:gd name="connsiteX1" fmla="*/ 3423163 w 3423163"/>
              <a:gd name="connsiteY1" fmla="*/ 0 h 1945748"/>
              <a:gd name="connsiteX2" fmla="*/ 3423163 w 3423163"/>
              <a:gd name="connsiteY2" fmla="*/ 36 h 1945748"/>
              <a:gd name="connsiteX3" fmla="*/ 3174391 w 3423163"/>
              <a:gd name="connsiteY3" fmla="*/ 36 h 1945748"/>
              <a:gd name="connsiteX4" fmla="*/ 3174391 w 3423163"/>
              <a:gd name="connsiteY4" fmla="*/ 1945748 h 1945748"/>
              <a:gd name="connsiteX5" fmla="*/ 0 w 3423163"/>
              <a:gd name="connsiteY5" fmla="*/ 1945748 h 194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3163" h="1945748">
                <a:moveTo>
                  <a:pt x="0" y="0"/>
                </a:moveTo>
                <a:lnTo>
                  <a:pt x="3423163" y="0"/>
                </a:lnTo>
                <a:lnTo>
                  <a:pt x="3423163" y="36"/>
                </a:lnTo>
                <a:lnTo>
                  <a:pt x="3174391" y="36"/>
                </a:lnTo>
                <a:lnTo>
                  <a:pt x="3174391" y="1945748"/>
                </a:lnTo>
                <a:lnTo>
                  <a:pt x="0" y="19457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E77A2991-6E04-5086-DE80-DB9682314BA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94469" y="761603"/>
            <a:ext cx="680887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 i="0">
                <a:solidFill>
                  <a:srgbClr val="459597"/>
                </a:solidFill>
                <a:latin typeface="+mn-lt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4AF9B71-2207-2B84-77DD-F48EEA4CB5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1F839923-FB21-EECD-2715-9AFE87047FD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94468" y="2396438"/>
            <a:ext cx="6808876" cy="3499183"/>
          </a:xfrm>
          <a:prstGeom prst="rect">
            <a:avLst/>
          </a:prstGeom>
        </p:spPr>
        <p:txBody>
          <a:bodyPr/>
          <a:lstStyle>
            <a:lvl1pPr marL="0" algn="l">
              <a:lnSpc>
                <a:spcPct val="100000"/>
              </a:lnSpc>
              <a:spcBef>
                <a:spcPts val="0"/>
              </a:spcBef>
              <a:buNone/>
              <a:defRPr sz="2200" b="0" i="0" spc="0">
                <a:solidFill>
                  <a:srgbClr val="41414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/>
              <a:t>Click to type…</a:t>
            </a:r>
            <a:endParaRPr lang="en-US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9ABE1AC5-AD64-A0E5-7F6D-3C5AF43F928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80614" y="1579021"/>
            <a:ext cx="6808876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 i="0">
                <a:solidFill>
                  <a:srgbClr val="EC7C69"/>
                </a:solidFill>
                <a:latin typeface="+mn-lt"/>
              </a:defRPr>
            </a:lvl1pPr>
          </a:lstStyle>
          <a:p>
            <a:pPr lvl="0"/>
            <a:r>
              <a:rPr lang="en-US"/>
              <a:t>Sub-Heading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1EBD8891-6E8B-E956-17F7-52151B22A4A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 rot="16200000">
            <a:off x="2318364" y="1271829"/>
            <a:ext cx="2953721" cy="452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Photo Credit: </a:t>
            </a:r>
          </a:p>
        </p:txBody>
      </p:sp>
    </p:spTree>
    <p:extLst>
      <p:ext uri="{BB962C8B-B14F-4D97-AF65-F5344CB8AC3E}">
        <p14:creationId xmlns:p14="http://schemas.microsoft.com/office/powerpoint/2010/main" val="2494236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to/Text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3">
            <a:extLst>
              <a:ext uri="{FF2B5EF4-FFF2-40B4-BE49-F238E27FC236}">
                <a16:creationId xmlns:a16="http://schemas.microsoft.com/office/drawing/2014/main" id="{583D73D3-E6AA-7AFF-9024-934870BC51F9}"/>
              </a:ext>
            </a:extLst>
          </p:cNvPr>
          <p:cNvSpPr/>
          <p:nvPr userDrawn="1"/>
        </p:nvSpPr>
        <p:spPr>
          <a:xfrm rot="16200000">
            <a:off x="-1262734" y="1263164"/>
            <a:ext cx="2977922" cy="452459"/>
          </a:xfrm>
          <a:custGeom>
            <a:avLst/>
            <a:gdLst/>
            <a:ahLst/>
            <a:cxnLst/>
            <a:rect l="l" t="t" r="r" b="b"/>
            <a:pathLst>
              <a:path w="10692130" h="1024890">
                <a:moveTo>
                  <a:pt x="0" y="0"/>
                </a:moveTo>
                <a:lnTo>
                  <a:pt x="10692003" y="0"/>
                </a:lnTo>
                <a:lnTo>
                  <a:pt x="10692003" y="1024801"/>
                </a:lnTo>
                <a:lnTo>
                  <a:pt x="0" y="1024801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90A762DC-C1C5-4617-87D3-4AC57CCD90EA}"/>
              </a:ext>
            </a:extLst>
          </p:cNvPr>
          <p:cNvSpPr/>
          <p:nvPr userDrawn="1"/>
        </p:nvSpPr>
        <p:spPr>
          <a:xfrm rot="16200000">
            <a:off x="726440" y="2939340"/>
            <a:ext cx="2792171" cy="4245051"/>
          </a:xfrm>
          <a:custGeom>
            <a:avLst/>
            <a:gdLst>
              <a:gd name="connsiteX0" fmla="*/ 2580643 w 2580643"/>
              <a:gd name="connsiteY0" fmla="*/ 0 h 3923456"/>
              <a:gd name="connsiteX1" fmla="*/ 2580643 w 2580643"/>
              <a:gd name="connsiteY1" fmla="*/ 2560718 h 3923456"/>
              <a:gd name="connsiteX2" fmla="*/ 2577950 w 2580643"/>
              <a:gd name="connsiteY2" fmla="*/ 2560718 h 3923456"/>
              <a:gd name="connsiteX3" fmla="*/ 2580643 w 2580643"/>
              <a:gd name="connsiteY3" fmla="*/ 2633433 h 3923456"/>
              <a:gd name="connsiteX4" fmla="*/ 1290321 w 2580643"/>
              <a:gd name="connsiteY4" fmla="*/ 3923456 h 3923456"/>
              <a:gd name="connsiteX5" fmla="*/ 0 w 2580643"/>
              <a:gd name="connsiteY5" fmla="*/ 2633433 h 3923456"/>
              <a:gd name="connsiteX6" fmla="*/ 2693 w 2580643"/>
              <a:gd name="connsiteY6" fmla="*/ 2560717 h 3923456"/>
              <a:gd name="connsiteX7" fmla="*/ 0 w 2580643"/>
              <a:gd name="connsiteY7" fmla="*/ 2560717 h 3923456"/>
              <a:gd name="connsiteX8" fmla="*/ 0 w 2580643"/>
              <a:gd name="connsiteY8" fmla="*/ 0 h 39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0643" h="3923456">
                <a:moveTo>
                  <a:pt x="2580643" y="0"/>
                </a:moveTo>
                <a:lnTo>
                  <a:pt x="2580643" y="2560718"/>
                </a:lnTo>
                <a:lnTo>
                  <a:pt x="2577950" y="2560718"/>
                </a:lnTo>
                <a:cubicBezTo>
                  <a:pt x="2580643" y="2584956"/>
                  <a:pt x="2580643" y="2609195"/>
                  <a:pt x="2580643" y="2633433"/>
                </a:cubicBezTo>
                <a:cubicBezTo>
                  <a:pt x="2580643" y="3347121"/>
                  <a:pt x="2004174" y="3923456"/>
                  <a:pt x="1290321" y="3923456"/>
                </a:cubicBezTo>
                <a:cubicBezTo>
                  <a:pt x="576470" y="3923456"/>
                  <a:pt x="0" y="3344426"/>
                  <a:pt x="0" y="2633433"/>
                </a:cubicBezTo>
                <a:cubicBezTo>
                  <a:pt x="0" y="2609195"/>
                  <a:pt x="0" y="2582262"/>
                  <a:pt x="2693" y="2560717"/>
                </a:cubicBezTo>
                <a:lnTo>
                  <a:pt x="0" y="2560717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  <a:ln w="1576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51BE07CA-394B-3436-9E01-A3901523976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089" y="257177"/>
            <a:ext cx="7575621" cy="4331221"/>
          </a:xfrm>
          <a:custGeom>
            <a:avLst/>
            <a:gdLst>
              <a:gd name="connsiteX0" fmla="*/ 445328 w 7575621"/>
              <a:gd name="connsiteY0" fmla="*/ 0 h 4331221"/>
              <a:gd name="connsiteX1" fmla="*/ 5288471 w 7575621"/>
              <a:gd name="connsiteY1" fmla="*/ 0 h 4331221"/>
              <a:gd name="connsiteX2" fmla="*/ 5288471 w 7575621"/>
              <a:gd name="connsiteY2" fmla="*/ 4519 h 4331221"/>
              <a:gd name="connsiteX3" fmla="*/ 5410512 w 7575621"/>
              <a:gd name="connsiteY3" fmla="*/ 0 h 4331221"/>
              <a:gd name="connsiteX4" fmla="*/ 7575621 w 7575621"/>
              <a:gd name="connsiteY4" fmla="*/ 2165610 h 4331221"/>
              <a:gd name="connsiteX5" fmla="*/ 5410512 w 7575621"/>
              <a:gd name="connsiteY5" fmla="*/ 4331221 h 4331221"/>
              <a:gd name="connsiteX6" fmla="*/ 5288471 w 7575621"/>
              <a:gd name="connsiteY6" fmla="*/ 4326701 h 4331221"/>
              <a:gd name="connsiteX7" fmla="*/ 5288471 w 7575621"/>
              <a:gd name="connsiteY7" fmla="*/ 4331221 h 4331221"/>
              <a:gd name="connsiteX8" fmla="*/ 4124915 w 7575621"/>
              <a:gd name="connsiteY8" fmla="*/ 4331221 h 4331221"/>
              <a:gd name="connsiteX9" fmla="*/ 4096958 w 7575621"/>
              <a:gd name="connsiteY9" fmla="*/ 4254659 h 4331221"/>
              <a:gd name="connsiteX10" fmla="*/ 2810695 w 7575621"/>
              <a:gd name="connsiteY10" fmla="*/ 3402554 h 4331221"/>
              <a:gd name="connsiteX11" fmla="*/ 2732020 w 7575621"/>
              <a:gd name="connsiteY11" fmla="*/ 3405467 h 4331221"/>
              <a:gd name="connsiteX12" fmla="*/ 2732020 w 7575621"/>
              <a:gd name="connsiteY12" fmla="*/ 3402554 h 4331221"/>
              <a:gd name="connsiteX13" fmla="*/ 0 w 7575621"/>
              <a:gd name="connsiteY13" fmla="*/ 3402554 h 4331221"/>
              <a:gd name="connsiteX14" fmla="*/ 0 w 7575621"/>
              <a:gd name="connsiteY14" fmla="*/ 2721178 h 4331221"/>
              <a:gd name="connsiteX15" fmla="*/ 416752 w 7575621"/>
              <a:gd name="connsiteY15" fmla="*/ 2721178 h 4331221"/>
              <a:gd name="connsiteX16" fmla="*/ 416752 w 7575621"/>
              <a:gd name="connsiteY16" fmla="*/ 2706890 h 4331221"/>
              <a:gd name="connsiteX17" fmla="*/ 445328 w 7575621"/>
              <a:gd name="connsiteY17" fmla="*/ 2706890 h 433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75621" h="4331221">
                <a:moveTo>
                  <a:pt x="445328" y="0"/>
                </a:moveTo>
                <a:lnTo>
                  <a:pt x="5288471" y="0"/>
                </a:lnTo>
                <a:lnTo>
                  <a:pt x="5288471" y="4519"/>
                </a:lnTo>
                <a:cubicBezTo>
                  <a:pt x="5329151" y="0"/>
                  <a:pt x="5369833" y="0"/>
                  <a:pt x="5410512" y="0"/>
                </a:cubicBezTo>
                <a:cubicBezTo>
                  <a:pt x="6608330" y="0"/>
                  <a:pt x="7575621" y="967516"/>
                  <a:pt x="7575621" y="2165610"/>
                </a:cubicBezTo>
                <a:cubicBezTo>
                  <a:pt x="7575621" y="3363702"/>
                  <a:pt x="6603807" y="4331221"/>
                  <a:pt x="5410512" y="4331221"/>
                </a:cubicBezTo>
                <a:cubicBezTo>
                  <a:pt x="5369833" y="4331221"/>
                  <a:pt x="5324630" y="4331221"/>
                  <a:pt x="5288471" y="4326701"/>
                </a:cubicBezTo>
                <a:lnTo>
                  <a:pt x="5288471" y="4331221"/>
                </a:lnTo>
                <a:lnTo>
                  <a:pt x="4124915" y="4331221"/>
                </a:lnTo>
                <a:lnTo>
                  <a:pt x="4096958" y="4254659"/>
                </a:lnTo>
                <a:cubicBezTo>
                  <a:pt x="3885381" y="3753396"/>
                  <a:pt x="3389835" y="3402554"/>
                  <a:pt x="2810695" y="3402554"/>
                </a:cubicBezTo>
                <a:cubicBezTo>
                  <a:pt x="2784470" y="3402554"/>
                  <a:pt x="2758245" y="3402554"/>
                  <a:pt x="2732020" y="3405467"/>
                </a:cubicBezTo>
                <a:lnTo>
                  <a:pt x="2732020" y="3402554"/>
                </a:lnTo>
                <a:lnTo>
                  <a:pt x="0" y="3402554"/>
                </a:lnTo>
                <a:lnTo>
                  <a:pt x="0" y="2721178"/>
                </a:lnTo>
                <a:lnTo>
                  <a:pt x="416752" y="2721178"/>
                </a:lnTo>
                <a:lnTo>
                  <a:pt x="416752" y="2706890"/>
                </a:lnTo>
                <a:lnTo>
                  <a:pt x="445328" y="27068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87CB57-5C99-222D-D409-94817E1736D1}"/>
              </a:ext>
            </a:extLst>
          </p:cNvPr>
          <p:cNvCxnSpPr>
            <a:cxnSpLocks/>
          </p:cNvCxnSpPr>
          <p:nvPr userDrawn="1"/>
        </p:nvCxnSpPr>
        <p:spPr>
          <a:xfrm>
            <a:off x="480327" y="4758044"/>
            <a:ext cx="309480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32">
            <a:extLst>
              <a:ext uri="{FF2B5EF4-FFF2-40B4-BE49-F238E27FC236}">
                <a16:creationId xmlns:a16="http://schemas.microsoft.com/office/drawing/2014/main" id="{A87FE47C-12D9-1039-A0FD-603B1E773F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9571" y="4919936"/>
            <a:ext cx="1532272" cy="1049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ts val="2520"/>
              </a:lnSpc>
              <a:spcBef>
                <a:spcPts val="0"/>
              </a:spcBef>
              <a:buNone/>
              <a:defRPr sz="2800" b="0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" name="Text Placeholder 32">
            <a:extLst>
              <a:ext uri="{FF2B5EF4-FFF2-40B4-BE49-F238E27FC236}">
                <a16:creationId xmlns:a16="http://schemas.microsoft.com/office/drawing/2014/main" id="{BF79257D-7DC8-49E5-8ACE-00A39FD8C2B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6370" y="3985017"/>
            <a:ext cx="1197303" cy="3855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400" b="1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DFC1F41-4F5A-AAD5-7239-767389B131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78CBEF4C-8E97-28A0-B859-67C377F3743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46950" y="747840"/>
            <a:ext cx="3456394" cy="514778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200" b="0" i="0" kern="1200" spc="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marL="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/>
              <a:t>Click to type…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2B424EA-8C83-A428-9A22-8D1B4C4B4CB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 rot="16200000">
            <a:off x="-1247629" y="1272261"/>
            <a:ext cx="2953721" cy="452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Photo Credit: </a:t>
            </a:r>
          </a:p>
        </p:txBody>
      </p:sp>
    </p:spTree>
    <p:extLst>
      <p:ext uri="{BB962C8B-B14F-4D97-AF65-F5344CB8AC3E}">
        <p14:creationId xmlns:p14="http://schemas.microsoft.com/office/powerpoint/2010/main" val="2833564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allery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ject 3">
            <a:extLst>
              <a:ext uri="{FF2B5EF4-FFF2-40B4-BE49-F238E27FC236}">
                <a16:creationId xmlns:a16="http://schemas.microsoft.com/office/drawing/2014/main" id="{F8A3C61E-F16A-DA4C-1484-C7ECE9A5A563}"/>
              </a:ext>
            </a:extLst>
          </p:cNvPr>
          <p:cNvSpPr/>
          <p:nvPr userDrawn="1"/>
        </p:nvSpPr>
        <p:spPr>
          <a:xfrm rot="16200000">
            <a:off x="10033910" y="5162573"/>
            <a:ext cx="2959731" cy="452459"/>
          </a:xfrm>
          <a:custGeom>
            <a:avLst/>
            <a:gdLst/>
            <a:ahLst/>
            <a:cxnLst/>
            <a:rect l="l" t="t" r="r" b="b"/>
            <a:pathLst>
              <a:path w="10692130" h="1024890">
                <a:moveTo>
                  <a:pt x="0" y="0"/>
                </a:moveTo>
                <a:lnTo>
                  <a:pt x="10692003" y="0"/>
                </a:lnTo>
                <a:lnTo>
                  <a:pt x="10692003" y="1024801"/>
                </a:lnTo>
                <a:lnTo>
                  <a:pt x="0" y="1024801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</p:spPr>
        <p:txBody>
          <a:bodyPr wrap="square" lIns="0" tIns="0" rIns="0" bIns="0" rtlCol="0"/>
          <a:lstStyle/>
          <a:p>
            <a:endParaRPr dirty="0">
              <a:solidFill>
                <a:srgbClr val="459597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8B6F3B-D4DE-7571-F558-B4CAEC7A80FC}"/>
              </a:ext>
            </a:extLst>
          </p:cNvPr>
          <p:cNvSpPr/>
          <p:nvPr userDrawn="1"/>
        </p:nvSpPr>
        <p:spPr>
          <a:xfrm>
            <a:off x="11527914" y="0"/>
            <a:ext cx="654339" cy="2775858"/>
          </a:xfrm>
          <a:prstGeom prst="rect">
            <a:avLst/>
          </a:prstGeom>
          <a:solidFill>
            <a:srgbClr val="459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192C22-59B9-AF23-83F5-F9BFCDF0A492}"/>
              </a:ext>
            </a:extLst>
          </p:cNvPr>
          <p:cNvSpPr/>
          <p:nvPr userDrawn="1"/>
        </p:nvSpPr>
        <p:spPr>
          <a:xfrm>
            <a:off x="11746015" y="4082142"/>
            <a:ext cx="445985" cy="2775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2">
            <a:extLst>
              <a:ext uri="{FF2B5EF4-FFF2-40B4-BE49-F238E27FC236}">
                <a16:creationId xmlns:a16="http://schemas.microsoft.com/office/drawing/2014/main" id="{D6062D08-5165-13A4-F06B-918E2086020E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-1" y="-1"/>
            <a:ext cx="5694219" cy="3342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799CDBB0-57E0-3E36-5DF9-8E58EB2F49C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16200000">
            <a:off x="10498245" y="1161700"/>
            <a:ext cx="2775858" cy="45245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600" b="1" i="0" kern="1700" spc="0" baseline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COUNTRY</a:t>
            </a:r>
            <a:endParaRPr lang="en-US" dirty="0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1FF4E48B-21C2-D02C-412F-20993FD30A5A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5832763" y="-1"/>
            <a:ext cx="5694219" cy="3342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7" name="Picture Placeholder 12">
            <a:extLst>
              <a:ext uri="{FF2B5EF4-FFF2-40B4-BE49-F238E27FC236}">
                <a16:creationId xmlns:a16="http://schemas.microsoft.com/office/drawing/2014/main" id="{8C5546BD-3250-E6BA-FD6B-560D835D63EA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-1" y="3526971"/>
            <a:ext cx="5694219" cy="3342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B20269D-D790-E5FA-6398-700750D43B63}"/>
              </a:ext>
            </a:extLst>
          </p:cNvPr>
          <p:cNvSpPr>
            <a:spLocks noGrp="1"/>
          </p:cNvSpPr>
          <p:nvPr>
            <p:ph type="pic" sz="quarter" idx="76"/>
          </p:nvPr>
        </p:nvSpPr>
        <p:spPr>
          <a:xfrm>
            <a:off x="5832763" y="3526971"/>
            <a:ext cx="5694219" cy="3342069"/>
          </a:xfrm>
          <a:custGeom>
            <a:avLst/>
            <a:gdLst>
              <a:gd name="connsiteX0" fmla="*/ 0 w 5694219"/>
              <a:gd name="connsiteY0" fmla="*/ 0 h 3342069"/>
              <a:gd name="connsiteX1" fmla="*/ 5694219 w 5694219"/>
              <a:gd name="connsiteY1" fmla="*/ 0 h 3342069"/>
              <a:gd name="connsiteX2" fmla="*/ 5694219 w 5694219"/>
              <a:gd name="connsiteY2" fmla="*/ 382001 h 3342069"/>
              <a:gd name="connsiteX3" fmla="*/ 5454783 w 5694219"/>
              <a:gd name="connsiteY3" fmla="*/ 382001 h 3342069"/>
              <a:gd name="connsiteX4" fmla="*/ 5454783 w 5694219"/>
              <a:gd name="connsiteY4" fmla="*/ 3341697 h 3342069"/>
              <a:gd name="connsiteX5" fmla="*/ 5694219 w 5694219"/>
              <a:gd name="connsiteY5" fmla="*/ 3341697 h 3342069"/>
              <a:gd name="connsiteX6" fmla="*/ 5694219 w 5694219"/>
              <a:gd name="connsiteY6" fmla="*/ 3342069 h 3342069"/>
              <a:gd name="connsiteX7" fmla="*/ 0 w 5694219"/>
              <a:gd name="connsiteY7" fmla="*/ 3342069 h 334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94219" h="3342069">
                <a:moveTo>
                  <a:pt x="0" y="0"/>
                </a:moveTo>
                <a:lnTo>
                  <a:pt x="5694219" y="0"/>
                </a:lnTo>
                <a:lnTo>
                  <a:pt x="5694219" y="382001"/>
                </a:lnTo>
                <a:lnTo>
                  <a:pt x="5454783" y="382001"/>
                </a:lnTo>
                <a:lnTo>
                  <a:pt x="5454783" y="3341697"/>
                </a:lnTo>
                <a:lnTo>
                  <a:pt x="5694219" y="3341697"/>
                </a:lnTo>
                <a:lnTo>
                  <a:pt x="5694219" y="3342069"/>
                </a:lnTo>
                <a:lnTo>
                  <a:pt x="0" y="33420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597BB42B-9ADC-487E-05C1-5FEA017F325D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 rot="16200000">
            <a:off x="10039920" y="5165578"/>
            <a:ext cx="2953721" cy="452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Photo Credit: </a:t>
            </a:r>
          </a:p>
        </p:txBody>
      </p:sp>
    </p:spTree>
    <p:extLst>
      <p:ext uri="{BB962C8B-B14F-4D97-AF65-F5344CB8AC3E}">
        <p14:creationId xmlns:p14="http://schemas.microsoft.com/office/powerpoint/2010/main" val="3768992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FDCA16B-9827-9A66-FECE-DFC1AFFDE0BE}"/>
              </a:ext>
            </a:extLst>
          </p:cNvPr>
          <p:cNvCxnSpPr>
            <a:cxnSpLocks/>
          </p:cNvCxnSpPr>
          <p:nvPr userDrawn="1"/>
        </p:nvCxnSpPr>
        <p:spPr>
          <a:xfrm>
            <a:off x="11812564" y="6509035"/>
            <a:ext cx="265889" cy="0"/>
          </a:xfrm>
          <a:prstGeom prst="line">
            <a:avLst/>
          </a:prstGeom>
          <a:ln w="9525">
            <a:solidFill>
              <a:srgbClr val="FBA6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F52FBD6-8606-40F6-2E96-013C15645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‹#›</a:t>
            </a:fld>
            <a:endParaRPr lang="fr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10B21F-5F4D-48B2-BCDC-B559A07215EF}"/>
              </a:ext>
            </a:extLst>
          </p:cNvPr>
          <p:cNvSpPr/>
          <p:nvPr userDrawn="1"/>
        </p:nvSpPr>
        <p:spPr>
          <a:xfrm rot="16200000">
            <a:off x="9307607" y="3741403"/>
            <a:ext cx="5275803" cy="18466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1" i="0" u="none" spc="0">
                <a:solidFill>
                  <a:srgbClr val="45959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EPIC STAYS </a:t>
            </a:r>
            <a:r>
              <a:rPr lang="en-GB" sz="600" b="1" i="0" u="none" spc="0">
                <a:solidFill>
                  <a:srgbClr val="FBA63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 </a:t>
            </a:r>
            <a:r>
              <a:rPr lang="en-US" sz="600" b="0" i="0" u="none" kern="1200" spc="0">
                <a:solidFill>
                  <a:srgbClr val="459597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OBLIKOVANJE INOVATIVNIH TURISTIČNIH BIVANJ</a:t>
            </a:r>
          </a:p>
        </p:txBody>
      </p:sp>
    </p:spTree>
    <p:extLst>
      <p:ext uri="{BB962C8B-B14F-4D97-AF65-F5344CB8AC3E}">
        <p14:creationId xmlns:p14="http://schemas.microsoft.com/office/powerpoint/2010/main" val="58046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6" r:id="rId3"/>
    <p:sldLayoutId id="2147483929" r:id="rId4"/>
    <p:sldLayoutId id="214748393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biner.com/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reativecommons.org/licenses/by-sa/4.0/?ref=chooser-v1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youtube.com/watch?v=ZqE5xanR1s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s://www.youtube.com/watch?v=Nvk8iKjfBW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1D523-467A-60D3-A08A-61475A8EE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D52CB-F447-9E68-E6B1-7BFD0CBDDB9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9571" y="4919936"/>
            <a:ext cx="3219954" cy="104922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FR" dirty="0"/>
              <a:t>Cabiner, </a:t>
            </a:r>
            <a:r>
              <a:rPr lang="en-US" dirty="0"/>
              <a:t>Nizozemska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BED652-62F2-9FF1-D75A-A5374EBCB75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6370" y="3985017"/>
            <a:ext cx="2917405" cy="385564"/>
          </a:xfrm>
        </p:spPr>
        <p:txBody>
          <a:bodyPr/>
          <a:lstStyle/>
          <a:p>
            <a:r>
              <a:rPr lang="en-GB"/>
              <a:t>Primer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C082AE-5DB8-E89F-682D-A77474DA8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1</a:t>
            </a:fld>
            <a:endParaRPr lang="fr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D61CE5-F644-7793-8AC9-47545204253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735481" y="257177"/>
            <a:ext cx="4142194" cy="514778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rgbClr val="EC7C69"/>
                </a:solidFill>
              </a:rPr>
              <a:t>Vrsta namestitve: </a:t>
            </a:r>
            <a:r>
              <a:rPr lang="en-US" sz="2600" dirty="0"/>
              <a:t>Koča v naravi brez električnega omrežja</a:t>
            </a:r>
          </a:p>
          <a:p>
            <a:pPr>
              <a:spcAft>
                <a:spcPts val="600"/>
              </a:spcAft>
            </a:pPr>
            <a:endParaRPr lang="en-US" sz="2600" dirty="0">
              <a:solidFill>
                <a:srgbClr val="41414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EC7C69"/>
                </a:solidFill>
              </a:rPr>
              <a:t>Povezava z naravnim okoljem in pohodniškimi potmi: </a:t>
            </a:r>
            <a:r>
              <a:rPr lang="en-US" sz="2400" dirty="0" err="1">
                <a:solidFill>
                  <a:srgbClr val="414141"/>
                </a:solidFill>
              </a:rPr>
              <a:t>Cabiner </a:t>
            </a:r>
            <a:r>
              <a:rPr lang="en-US" sz="2400" dirty="0">
                <a:solidFill>
                  <a:srgbClr val="414141"/>
                </a:solidFill>
              </a:rPr>
              <a:t>je mreža koč brez električnega omrežja na najlepših mestih nizozemske narave.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AEFA900-E439-A650-578C-A7D2033EB2EE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GB"/>
              <a:t>Avtor fotografije: </a:t>
            </a:r>
            <a:r>
              <a:rPr lang="fr-FR"/>
              <a:t>Cabiner</a:t>
            </a:r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A22D6C-50D8-478E-20F5-3DE0F7D08A9D}"/>
              </a:ext>
            </a:extLst>
          </p:cNvPr>
          <p:cNvSpPr txBox="1"/>
          <p:nvPr/>
        </p:nvSpPr>
        <p:spPr>
          <a:xfrm>
            <a:off x="4333690" y="4768828"/>
            <a:ext cx="61868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200" b="1" dirty="0">
                <a:solidFill>
                  <a:srgbClr val="414141"/>
                </a:solidFill>
              </a:rPr>
              <a:t>Viri informacij: </a:t>
            </a:r>
            <a:r>
              <a:rPr lang="en-IE" sz="2200" dirty="0">
                <a:solidFill>
                  <a:srgbClr val="414141"/>
                </a:solidFill>
              </a:rPr>
              <a:t>Koča brez električnega omrežja v nizozemski naravi </a:t>
            </a:r>
          </a:p>
          <a:p>
            <a:r>
              <a:rPr lang="en-IE" sz="2200" b="1" dirty="0">
                <a:solidFill>
                  <a:srgbClr val="414141"/>
                </a:solidFill>
              </a:rPr>
              <a:t>Spletna stran:</a:t>
            </a:r>
            <a:r>
              <a:rPr lang="en-IE" sz="2200" dirty="0">
                <a:solidFill>
                  <a:srgbClr val="459597"/>
                </a:solidFill>
                <a:hlinkClick r:id="rId3"/>
              </a:rPr>
              <a:t> https://www.cabiner.com</a:t>
            </a:r>
            <a:r>
              <a:rPr lang="en-IE" sz="2200" dirty="0">
                <a:solidFill>
                  <a:srgbClr val="459597"/>
                </a:solidFill>
              </a:rPr>
              <a:t> 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78E31C3-C721-BF71-0ED5-6FF744646AC3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4"/>
          <a:srcRect l="12852" r="12852"/>
          <a:stretch/>
        </p:blipFill>
        <p:spPr>
          <a:xfrm>
            <a:off x="7089" y="257177"/>
            <a:ext cx="7575621" cy="4331221"/>
          </a:xfrm>
        </p:spPr>
      </p:pic>
      <p:pic>
        <p:nvPicPr>
          <p:cNvPr id="2" name="Picture 1" descr="Co-funded by the European Union logo in png for web usage">
            <a:extLst>
              <a:ext uri="{FF2B5EF4-FFF2-40B4-BE49-F238E27FC236}">
                <a16:creationId xmlns:a16="http://schemas.microsoft.com/office/drawing/2014/main" id="{99CF7207-83D1-0394-DEDE-F247631D0C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492" y="6311643"/>
            <a:ext cx="1530819" cy="31979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1D81CC2-16AD-4677-A781-15747DDF2F4C}"/>
              </a:ext>
            </a:extLst>
          </p:cNvPr>
          <p:cNvSpPr/>
          <p:nvPr/>
        </p:nvSpPr>
        <p:spPr>
          <a:xfrm>
            <a:off x="7240599" y="6165157"/>
            <a:ext cx="42928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880"/>
              </a:lnSpc>
            </a:pPr>
            <a:r>
              <a:rPr lang="en-US" sz="800">
                <a:solidFill>
                  <a:schemeClr val="tx1"/>
                </a:solidFill>
                <a:latin typeface="+mj-lt"/>
              </a:rPr>
              <a:t>Financirano s strani Evropske unije. Vendar pa so izražena mnenja in pogledi izključno mnenja in pogledi avtorja(-ev) in ne odražajo nujno mnenj in pogledov Evropske unije ali Evropske izvajalske agencije za izobraževanje in kulturo (EACEA). Niti Evropska unija niti EACEA ne odgovarjata zanje.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283D1E1-0274-AE5B-0A51-76F18C92F326}"/>
              </a:ext>
            </a:extLst>
          </p:cNvPr>
          <p:cNvGrpSpPr/>
          <p:nvPr/>
        </p:nvGrpSpPr>
        <p:grpSpPr>
          <a:xfrm>
            <a:off x="4336708" y="5872588"/>
            <a:ext cx="1307461" cy="742180"/>
            <a:chOff x="340586" y="8789227"/>
            <a:chExt cx="1307461" cy="74218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7906B74-489A-AFA9-CF5B-FA8316481E07}"/>
                </a:ext>
              </a:extLst>
            </p:cNvPr>
            <p:cNvSpPr/>
            <p:nvPr userDrawn="1"/>
          </p:nvSpPr>
          <p:spPr>
            <a:xfrm>
              <a:off x="340586" y="8789227"/>
              <a:ext cx="1307461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/>
              <a:r>
                <a:rPr lang="en-US" sz="900" b="1">
                  <a:solidFill>
                    <a:schemeClr val="tx1"/>
                  </a:solidFill>
                  <a:latin typeface="+mj-lt"/>
                </a:rPr>
                <a:t>EPIC STAYS ima licenco </a:t>
              </a:r>
            </a:p>
            <a:p>
              <a:pPr algn="just"/>
              <a:r>
                <a:rPr lang="en-US" sz="900" b="1">
                  <a:solidFill>
                    <a:schemeClr val="tx1"/>
                  </a:solidFill>
                  <a:latin typeface="+mj-lt"/>
                </a:rPr>
                <a:t>pod licenco </a:t>
              </a:r>
              <a:r>
                <a:rPr lang="en-US" sz="900" b="1">
                  <a:solidFill>
                    <a:srgbClr val="459597"/>
                  </a:solidFill>
                  <a:latin typeface="+mj-lt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CC BY-SA 4.0</a:t>
              </a:r>
              <a:endParaRPr lang="en-US" sz="900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2DCC864-08FA-ECBA-1D91-25A6991440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792" y="9172027"/>
              <a:ext cx="1022236" cy="359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1127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E0B00-6D4E-9DA8-5018-6389B5903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23E3D45-8C3E-D219-49AC-338B2F020F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2</a:t>
            </a:fld>
            <a:endParaRPr lang="fr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06024-6F6C-9160-25BE-31E3B12504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670" y="424434"/>
            <a:ext cx="4726115" cy="803654"/>
          </a:xfrm>
          <a:prstGeom prst="rect">
            <a:avLst/>
          </a:prstGeom>
        </p:spPr>
        <p:txBody>
          <a:bodyPr/>
          <a:lstStyle/>
          <a:p>
            <a:r>
              <a:rPr lang="en-US"/>
              <a:t>Kliknite za ogled videov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8C14F03-ED70-3EC7-0763-EC443BA6D439}"/>
              </a:ext>
            </a:extLst>
          </p:cNvPr>
          <p:cNvCxnSpPr>
            <a:cxnSpLocks/>
          </p:cNvCxnSpPr>
          <p:nvPr/>
        </p:nvCxnSpPr>
        <p:spPr>
          <a:xfrm>
            <a:off x="0" y="1240770"/>
            <a:ext cx="3222171" cy="0"/>
          </a:xfrm>
          <a:prstGeom prst="line">
            <a:avLst/>
          </a:prstGeom>
          <a:ln w="19050">
            <a:solidFill>
              <a:srgbClr val="FBA6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4E7A9A3-7785-A766-6346-997E2919A7A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5069" y="1367799"/>
            <a:ext cx="5977156" cy="384991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800" b="1" dirty="0">
                <a:solidFill>
                  <a:srgbClr val="EC7C69"/>
                </a:solidFill>
              </a:rPr>
              <a:t>Ime: </a:t>
            </a:r>
            <a:r>
              <a:rPr lang="fr-FR" sz="2800" dirty="0">
                <a:solidFill>
                  <a:srgbClr val="414141"/>
                </a:solidFill>
              </a:rPr>
              <a:t>Cabiner</a:t>
            </a:r>
          </a:p>
          <a:p>
            <a:pPr>
              <a:spcAft>
                <a:spcPts val="600"/>
              </a:spcAft>
            </a:pPr>
            <a:endParaRPr lang="fr-FR" sz="2000" dirty="0">
              <a:solidFill>
                <a:srgbClr val="414141"/>
              </a:solidFill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EC7C69"/>
                </a:solidFill>
              </a:rPr>
              <a:t>Video 1 – Zgodba </a:t>
            </a:r>
            <a:r>
              <a:rPr lang="en-US" b="1" dirty="0" err="1">
                <a:solidFill>
                  <a:srgbClr val="EC7C69"/>
                </a:solidFill>
              </a:rPr>
              <a:t>Cabiner </a:t>
            </a:r>
            <a:r>
              <a:rPr lang="en-US" dirty="0">
                <a:solidFill>
                  <a:srgbClr val="414141"/>
                </a:solidFill>
              </a:rPr>
              <a:t>prikazuje edinstveno izkušnjo, ki jo bodo gostje doživeli, ko bodo sami črpali vodo in sekali les v majhni hiški brez električnega omrežja sredi nizozemske narave.</a:t>
            </a:r>
            <a:endParaRPr lang="en-US" dirty="0"/>
          </a:p>
          <a:p>
            <a:pPr>
              <a:spcAft>
                <a:spcPts val="600"/>
              </a:spcAft>
            </a:pPr>
            <a:endParaRPr lang="en-US" b="1" dirty="0"/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EC7C69"/>
                </a:solidFill>
              </a:rPr>
              <a:t>Video 2 – Izkušnja popotnika </a:t>
            </a:r>
            <a:r>
              <a:rPr lang="en-US" dirty="0">
                <a:solidFill>
                  <a:srgbClr val="414141"/>
                </a:solidFill>
              </a:rPr>
              <a:t>Ta video prikazuje </a:t>
            </a:r>
            <a:r>
              <a:rPr lang="en-US" dirty="0"/>
              <a:t>izkušnjo para, ki je med potovanjem po Nizozemski uporabil kočo </a:t>
            </a:r>
            <a:r>
              <a:rPr lang="en-US" dirty="0" err="1"/>
              <a:t>Cabiner</a:t>
            </a:r>
            <a:r>
              <a:rPr lang="en-US" dirty="0"/>
              <a:t>. Prikazovanje edinstvenosti izkušnje in konteksta vam lahko pomaga pri promociji ključnih značilnosti in konteksta vaše alternativne namestitve.</a:t>
            </a:r>
            <a:endParaRPr lang="en-US" dirty="0">
              <a:solidFill>
                <a:srgbClr val="414141"/>
              </a:solidFill>
            </a:endParaRPr>
          </a:p>
        </p:txBody>
      </p:sp>
      <p:pic>
        <p:nvPicPr>
          <p:cNvPr id="8" name="Picture Placeholder 7">
            <a:hlinkClick r:id="rId2"/>
            <a:extLst>
              <a:ext uri="{FF2B5EF4-FFF2-40B4-BE49-F238E27FC236}">
                <a16:creationId xmlns:a16="http://schemas.microsoft.com/office/drawing/2014/main" id="{80042625-88B6-8393-EE48-2BDA020535C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l="6691" r="6691"/>
          <a:stretch/>
        </p:blipFill>
        <p:spPr>
          <a:xfrm>
            <a:off x="7143400" y="1219242"/>
            <a:ext cx="3918486" cy="2209758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593BBE9-B783-6826-009C-90EAF0A776E1}"/>
              </a:ext>
            </a:extLst>
          </p:cNvPr>
          <p:cNvSpPr txBox="1"/>
          <p:nvPr/>
        </p:nvSpPr>
        <p:spPr>
          <a:xfrm>
            <a:off x="5978096" y="424434"/>
            <a:ext cx="6100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>
                <a:solidFill>
                  <a:srgbClr val="414141"/>
                </a:solidFill>
              </a:rPr>
              <a:t>Povezava:</a:t>
            </a:r>
            <a:r>
              <a:rPr lang="en-US" sz="1800">
                <a:solidFill>
                  <a:srgbClr val="414141"/>
                </a:solidFill>
                <a:hlinkClick r:id="rId2"/>
              </a:rPr>
              <a:t> https://www.youtube.com/watch?v=ZqE5xanR1sg</a:t>
            </a:r>
            <a:endParaRPr lang="en-US" sz="1800">
              <a:solidFill>
                <a:srgbClr val="41414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C96889-F4ED-B999-893C-656AE2B84F13}"/>
              </a:ext>
            </a:extLst>
          </p:cNvPr>
          <p:cNvSpPr txBox="1"/>
          <p:nvPr/>
        </p:nvSpPr>
        <p:spPr>
          <a:xfrm>
            <a:off x="7143400" y="3527093"/>
            <a:ext cx="342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>
                <a:solidFill>
                  <a:srgbClr val="414141"/>
                </a:solidFill>
              </a:rPr>
              <a:t>Zgodba </a:t>
            </a:r>
            <a:r>
              <a:rPr lang="en-IE" err="1">
                <a:solidFill>
                  <a:srgbClr val="414141"/>
                </a:solidFill>
              </a:rPr>
              <a:t>Cabiner</a:t>
            </a:r>
          </a:p>
        </p:txBody>
      </p:sp>
      <p:pic>
        <p:nvPicPr>
          <p:cNvPr id="19" name="Picture 18">
            <a:hlinkClick r:id="rId4"/>
            <a:extLst>
              <a:ext uri="{FF2B5EF4-FFF2-40B4-BE49-F238E27FC236}">
                <a16:creationId xmlns:a16="http://schemas.microsoft.com/office/drawing/2014/main" id="{07DB0D38-1EAB-A477-9474-44430000FCA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052554" y="4078974"/>
            <a:ext cx="4144462" cy="2277486"/>
          </a:xfrm>
          <a:prstGeom prst="rect">
            <a:avLst/>
          </a:prstGeom>
        </p:spPr>
      </p:pic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193BCCEB-A36F-F45A-6921-82EA93CED68B}"/>
              </a:ext>
            </a:extLst>
          </p:cNvPr>
          <p:cNvSpPr/>
          <p:nvPr/>
        </p:nvSpPr>
        <p:spPr>
          <a:xfrm>
            <a:off x="6319487" y="824745"/>
            <a:ext cx="1647825" cy="1610221"/>
          </a:xfrm>
          <a:prstGeom prst="flowChartConnector">
            <a:avLst/>
          </a:prstGeom>
          <a:solidFill>
            <a:srgbClr val="EC7C69"/>
          </a:solidFill>
          <a:ln w="57150">
            <a:solidFill>
              <a:srgbClr val="459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/>
              <a:t>Kliknite za ogled videa</a:t>
            </a: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384B7150-F575-8D4C-8D62-C83313345EB1}"/>
              </a:ext>
            </a:extLst>
          </p:cNvPr>
          <p:cNvSpPr txBox="1"/>
          <p:nvPr/>
        </p:nvSpPr>
        <p:spPr>
          <a:xfrm>
            <a:off x="7313802" y="6361767"/>
            <a:ext cx="342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>
                <a:solidFill>
                  <a:srgbClr val="414141"/>
                </a:solidFill>
              </a:rPr>
              <a:t>Izkušnja </a:t>
            </a:r>
            <a:r>
              <a:rPr lang="en-IE" err="1">
                <a:solidFill>
                  <a:srgbClr val="414141"/>
                </a:solidFill>
              </a:rPr>
              <a:t>popotnika</a:t>
            </a:r>
          </a:p>
        </p:txBody>
      </p:sp>
    </p:spTree>
    <p:extLst>
      <p:ext uri="{BB962C8B-B14F-4D97-AF65-F5344CB8AC3E}">
        <p14:creationId xmlns:p14="http://schemas.microsoft.com/office/powerpoint/2010/main" val="3614584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2C309-7D47-6928-7054-660E393B5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4820D4-BAD7-868D-142B-3F5F177238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5020" y="3392026"/>
            <a:ext cx="2982579" cy="104922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3200" b="1" dirty="0"/>
              <a:t>Izkušnja v naravi</a:t>
            </a:r>
            <a:endParaRPr lang="en-GB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D231DA-705F-2754-DA66-7152FADB3A3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1820" y="2267551"/>
            <a:ext cx="2965780" cy="385564"/>
          </a:xfrm>
        </p:spPr>
        <p:txBody>
          <a:bodyPr/>
          <a:lstStyle/>
          <a:p>
            <a:r>
              <a:rPr lang="fr-FR" sz="3200" dirty="0"/>
              <a:t>Cabiner, </a:t>
            </a:r>
            <a:r>
              <a:rPr lang="fr-FR" sz="3200" dirty="0" err="1"/>
              <a:t>Nizozemska</a:t>
            </a:r>
            <a:r>
              <a:rPr lang="fr-FR" sz="3200" dirty="0"/>
              <a:t> </a:t>
            </a:r>
            <a:endParaRPr lang="en-GB" sz="32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C2EBA3-BB7D-779E-540C-670680A26EB4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GB"/>
              <a:t>Foto: </a:t>
            </a:r>
            <a:r>
              <a:rPr lang="fr-FR"/>
              <a:t>Cabiner (NL)</a:t>
            </a:r>
            <a:endParaRPr lang="en-GB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82FBD43-F89F-27F2-7668-C24357A2C3F5}"/>
              </a:ext>
            </a:extLst>
          </p:cNvPr>
          <p:cNvSpPr txBox="1">
            <a:spLocks/>
          </p:cNvSpPr>
          <p:nvPr/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27BFA-2C0E-4CEC-B6A5-913A56FEF4B4}" type="slidenum">
              <a:rPr lang="fr-CA" smtClean="0"/>
              <a:t>3</a:t>
            </a:fld>
            <a:endParaRPr lang="fr-CA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EA3CC65-64C6-F22A-2072-0C0A6AB522C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834" r="834"/>
          <a:stretch/>
        </p:blipFill>
        <p:spPr>
          <a:xfrm>
            <a:off x="391600" y="0"/>
            <a:ext cx="3423163" cy="1945748"/>
          </a:xfrm>
        </p:spPr>
      </p:pic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D58F3BEE-1EAA-F1BE-280B-2813B1580D50}"/>
              </a:ext>
            </a:extLst>
          </p:cNvPr>
          <p:cNvSpPr txBox="1">
            <a:spLocks/>
          </p:cNvSpPr>
          <p:nvPr/>
        </p:nvSpPr>
        <p:spPr>
          <a:xfrm>
            <a:off x="4264734" y="268780"/>
            <a:ext cx="6908091" cy="5147782"/>
          </a:xfrm>
          <a:prstGeom prst="rect">
            <a:avLst/>
          </a:prstGeom>
        </p:spPr>
        <p:txBody>
          <a:bodyPr/>
          <a:lstStyle>
            <a:lvl1pPr mar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 b="0" i="0" kern="1200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2200" b="1" dirty="0">
                <a:solidFill>
                  <a:srgbClr val="EC7C69"/>
                </a:solidFill>
              </a:rPr>
              <a:t>Ponovna povezava ljudi z naravo: </a:t>
            </a:r>
            <a:r>
              <a:rPr lang="en-US" sz="2200" dirty="0" err="1">
                <a:solidFill>
                  <a:srgbClr val="414141"/>
                </a:solidFill>
              </a:rPr>
              <a:t>Cabiner </a:t>
            </a:r>
            <a:r>
              <a:rPr lang="en-US" sz="2200" dirty="0">
                <a:solidFill>
                  <a:srgbClr val="414141"/>
                </a:solidFill>
              </a:rPr>
              <a:t>ponazarja, kako lahko namestitev postane orodje za ponovno povezovanje z naravo in duševno obnovo. Gostom je treba do oddaljenih kočic priti peš, kar ustvarja počasnejšo izkušnjo, ki poveča zavest o naravnem okolju – ponuja model za integracijo telesne aktivnosti, potopitve v naravo in minimalističnega turizma v gostinsko podjetništvo.</a:t>
            </a:r>
          </a:p>
          <a:p>
            <a:pPr>
              <a:spcAft>
                <a:spcPts val="1200"/>
              </a:spcAft>
            </a:pPr>
            <a:endParaRPr lang="en-US" sz="2200" dirty="0">
              <a:solidFill>
                <a:srgbClr val="414141"/>
              </a:solidFill>
            </a:endParaRPr>
          </a:p>
          <a:p>
            <a:pPr>
              <a:spcAft>
                <a:spcPts val="1200"/>
              </a:spcAft>
            </a:pPr>
            <a:r>
              <a:rPr lang="en-US" sz="2200" b="1" dirty="0">
                <a:solidFill>
                  <a:srgbClr val="EC7C69"/>
                </a:solidFill>
              </a:rPr>
              <a:t>Trajnostna zasnova brez omrežja: </a:t>
            </a:r>
            <a:r>
              <a:rPr lang="en-US" sz="2200" dirty="0" err="1">
                <a:solidFill>
                  <a:srgbClr val="414141"/>
                </a:solidFill>
              </a:rPr>
              <a:t>Cabiner </a:t>
            </a:r>
            <a:r>
              <a:rPr lang="en-US" sz="2200" dirty="0">
                <a:solidFill>
                  <a:srgbClr val="414141"/>
                </a:solidFill>
              </a:rPr>
              <a:t>prikazuje, kako lahko trajnost in avtonomija spodbujata inovativnost v gostinstvu. Vsaka koča deluje brez omrežja s sončnimi kolektorji, vodnimi črpalkami in kompostnimi sistemi. Ta pristop, zasnovan tako, da ne pušča sledi, ponuja dragocene vpoglede v mobilno arhitekturo z majhnim vplivom na okolje in regenerativno zasnovo kot nastajajoče poslovne priložnosti v ekološko ozaveščenem turizmu.</a:t>
            </a:r>
          </a:p>
          <a:p>
            <a:pPr>
              <a:spcAft>
                <a:spcPts val="1200"/>
              </a:spcAft>
            </a:pPr>
            <a:endParaRPr lang="en-GB" sz="2200" dirty="0">
              <a:solidFill>
                <a:srgbClr val="4141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289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E662B-5BDD-7AC9-0A64-ED919FCA3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E6601EF-C0A6-99C4-5E6B-023FC65CEE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4</a:t>
            </a:fld>
            <a:endParaRPr lang="fr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9A7EEC-A726-3CA2-22C8-55FEAFD826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09550" y="1045277"/>
            <a:ext cx="6372812" cy="3499183"/>
          </a:xfrm>
          <a:prstGeom prst="rect">
            <a:avLst/>
          </a:prstGeom>
        </p:spPr>
        <p:txBody>
          <a:bodyPr/>
          <a:lstStyle/>
          <a:p>
            <a:endParaRPr lang="en-US" sz="2200" dirty="0">
              <a:solidFill>
                <a:srgbClr val="41414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200" b="1" dirty="0">
                <a:solidFill>
                  <a:srgbClr val="414141"/>
                </a:solidFill>
              </a:rPr>
              <a:t>Narava kot osrednja izkušnja: </a:t>
            </a:r>
            <a:r>
              <a:rPr lang="en-US" dirty="0"/>
              <a:t>z oblikovanjem dostopov prek pohodništva in/ali povezovanjem vaše namestitve z naravo lahko potovanje samo spremenite v vključujoč in reflektivni del izkušnje vaših gostov.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200" b="1" dirty="0">
                <a:solidFill>
                  <a:srgbClr val="414141"/>
                </a:solidFill>
              </a:rPr>
              <a:t>Trajnostna inovativna zasnova</a:t>
            </a:r>
            <a:r>
              <a:rPr lang="en-US" b="1" dirty="0"/>
              <a:t>: </a:t>
            </a:r>
            <a:r>
              <a:rPr lang="en-US" dirty="0"/>
              <a:t>Z uporabo sistemov, ki niso priključeni na omrežje, kot so sončna energija in kompostna stranišča, lahko v svojo namestitev vključite trajnost, hkrati pa zmanjšate odvisnost od fiksne infrastrukture in komunalnih storitev.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200" b="1" dirty="0">
                <a:solidFill>
                  <a:srgbClr val="414141"/>
                </a:solidFill>
              </a:rPr>
              <a:t>Edinstvena </a:t>
            </a:r>
            <a:r>
              <a:rPr lang="en-US" b="1" dirty="0"/>
              <a:t>izkušnja</a:t>
            </a:r>
            <a:r>
              <a:rPr lang="en-US" sz="2200" dirty="0">
                <a:solidFill>
                  <a:srgbClr val="414141"/>
                </a:solidFill>
              </a:rPr>
              <a:t>: z omejevanjem dostopa in ponujanjem oddaljenih, minimalističnih bivanj lahko ustvarite občutek pobega in ekskluzivnosti, ki vašo namestitev loči od konvencionalnih možnosti.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33A95B-FE9A-8940-B491-308BE23928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9550" y="241623"/>
            <a:ext cx="4726115" cy="803654"/>
          </a:xfrm>
          <a:prstGeom prst="rect">
            <a:avLst/>
          </a:prstGeom>
        </p:spPr>
        <p:txBody>
          <a:bodyPr/>
          <a:lstStyle/>
          <a:p>
            <a:r>
              <a:rPr lang="en-US"/>
              <a:t>Ključne ugotovitve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7B9712-1C1F-6466-60BA-0277DB81CBD8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GB"/>
              <a:t>Foto: </a:t>
            </a:r>
            <a:r>
              <a:rPr lang="fr-FR" err="1"/>
              <a:t>Bunk </a:t>
            </a:r>
            <a:r>
              <a:rPr lang="fr-FR"/>
              <a:t>Amsterdam</a:t>
            </a:r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3DC6738-5B33-C2AA-3B2F-5F8C8B932E88}"/>
              </a:ext>
            </a:extLst>
          </p:cNvPr>
          <p:cNvCxnSpPr>
            <a:cxnSpLocks/>
          </p:cNvCxnSpPr>
          <p:nvPr/>
        </p:nvCxnSpPr>
        <p:spPr>
          <a:xfrm>
            <a:off x="0" y="955657"/>
            <a:ext cx="3222171" cy="0"/>
          </a:xfrm>
          <a:prstGeom prst="line">
            <a:avLst/>
          </a:prstGeom>
          <a:ln w="19050">
            <a:solidFill>
              <a:srgbClr val="FBA6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898D0CD9-A1AC-6790-F6BA-776D53F795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1786" r="11786"/>
          <a:stretch/>
        </p:blipFill>
        <p:spPr>
          <a:xfrm>
            <a:off x="6966760" y="2884487"/>
            <a:ext cx="3896842" cy="3973513"/>
          </a:xfrm>
        </p:spPr>
      </p:pic>
    </p:spTree>
    <p:extLst>
      <p:ext uri="{BB962C8B-B14F-4D97-AF65-F5344CB8AC3E}">
        <p14:creationId xmlns:p14="http://schemas.microsoft.com/office/powerpoint/2010/main" val="73273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38E276-227A-63EC-D34E-B71F75ECED9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fr-FR" sz="2000" b="0" dirty="0"/>
              <a:t>Cabiner, </a:t>
            </a:r>
            <a:r>
              <a:rPr lang="en-US" sz="2000" b="0" dirty="0"/>
              <a:t>Nizozemska</a:t>
            </a:r>
            <a:endParaRPr lang="en-GB" sz="2000" b="0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668702D-FDEB-6201-57CA-430E5F781C2E}"/>
              </a:ext>
            </a:extLst>
          </p:cNvPr>
          <p:cNvSpPr txBox="1">
            <a:spLocks/>
          </p:cNvSpPr>
          <p:nvPr/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27BFA-2C0E-4CEC-B6A5-913A56FEF4B4}" type="slidenum">
              <a:rPr lang="fr-CA" sz="1200" smtClean="0"/>
              <a:t>5</a:t>
            </a:fld>
            <a:endParaRPr lang="fr-CA" sz="12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53EA202-EB02-6FEB-3536-1721E685D7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7612" y="-10668"/>
            <a:ext cx="6039168" cy="68686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9CBBE75-776B-D174-BDD5-56BDFBE5B0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073" b="6915"/>
          <a:stretch>
            <a:fillRect/>
          </a:stretch>
        </p:blipFill>
        <p:spPr>
          <a:xfrm>
            <a:off x="0" y="1"/>
            <a:ext cx="5477612" cy="686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746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ia Innovation Campus - Colours">
      <a:dk1>
        <a:srgbClr val="086D6E"/>
      </a:dk1>
      <a:lt1>
        <a:srgbClr val="FFFFFF"/>
      </a:lt1>
      <a:dk2>
        <a:srgbClr val="FFFFFF"/>
      </a:dk2>
      <a:lt2>
        <a:srgbClr val="FFFFFF"/>
      </a:lt2>
      <a:accent1>
        <a:srgbClr val="086D6E"/>
      </a:accent1>
      <a:accent2>
        <a:srgbClr val="0D9390"/>
      </a:accent2>
      <a:accent3>
        <a:srgbClr val="87A66E"/>
      </a:accent3>
      <a:accent4>
        <a:srgbClr val="ACC199"/>
      </a:accent4>
      <a:accent5>
        <a:srgbClr val="F0C049"/>
      </a:accent5>
      <a:accent6>
        <a:srgbClr val="EEE387"/>
      </a:accent6>
      <a:hlink>
        <a:srgbClr val="87A66E"/>
      </a:hlink>
      <a:folHlink>
        <a:srgbClr val="87A66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EC2A733B751B4A9BD302BA2F24F71D" ma:contentTypeVersion="16" ma:contentTypeDescription="Create a new document." ma:contentTypeScope="" ma:versionID="e14ec6a5afade5b25877df6ee5806987">
  <xsd:schema xmlns:xsd="http://www.w3.org/2001/XMLSchema" xmlns:xs="http://www.w3.org/2001/XMLSchema" xmlns:p="http://schemas.microsoft.com/office/2006/metadata/properties" xmlns:ns2="7b53bf8c-4569-44df-ad60-bb18397340c4" xmlns:ns3="835803b3-5fd4-490d-9118-e08d8d43fc1e" targetNamespace="http://schemas.microsoft.com/office/2006/metadata/properties" ma:root="true" ma:fieldsID="12eededb5f0bf360c4071e11ec5de472" ns2:_="" ns3:_="">
    <xsd:import namespace="7b53bf8c-4569-44df-ad60-bb18397340c4"/>
    <xsd:import namespace="835803b3-5fd4-490d-9118-e08d8d43fc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3bf8c-4569-44df-ad60-bb1839734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ea1d401-ac04-46f1-9878-c8838732bb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5803b3-5fd4-490d-9118-e08d8d43fc1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42f271f-8533-40f3-8d6b-870b5cd30576}" ma:internalName="TaxCatchAll" ma:showField="CatchAllData" ma:web="835803b3-5fd4-490d-9118-e08d8d43fc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35803b3-5fd4-490d-9118-e08d8d43fc1e" xsi:nil="true"/>
    <lcf76f155ced4ddcb4097134ff3c332f xmlns="7b53bf8c-4569-44df-ad60-bb18397340c4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962D02F-C7FD-4A01-9DD0-B2DC387AFDE8}"/>
</file>

<file path=customXml/itemProps2.xml><?xml version="1.0" encoding="utf-8"?>
<ds:datastoreItem xmlns:ds="http://schemas.openxmlformats.org/officeDocument/2006/customXml" ds:itemID="{B3076E18-2B84-4508-B120-3C096464AE89}">
  <ds:schemaRefs>
    <ds:schemaRef ds:uri="7b53bf8c-4569-44df-ad60-bb18397340c4"/>
    <ds:schemaRef ds:uri="835803b3-5fd4-490d-9118-e08d8d43fc1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AC85329-4F53-4995-A204-691117D327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472</Words>
  <Application>Microsoft Office PowerPoint</Application>
  <PresentationFormat>Widescreen</PresentationFormat>
  <Paragraphs>40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Montserrat</vt:lpstr>
      <vt:lpstr>Montserrat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keywords>, docId:C839BA36D333C1B8F1DE2AB8C1EC637A</cp:keywords>
  <cp:lastModifiedBy>Tatjana Klakočar</cp:lastModifiedBy>
  <cp:revision>152</cp:revision>
  <dcterms:created xsi:type="dcterms:W3CDTF">2020-10-14T13:32:04Z</dcterms:created>
  <dcterms:modified xsi:type="dcterms:W3CDTF">2026-01-08T11:28:57Z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0x01010026EC2A733B751B4A9BD302BA2F24F71D</vt:lpwstr>
  </property>
  <property fmtid="{D5CDD505-2E9C-101B-9397-08002B2CF9AE}" pid="3" name="MediaServiceImageTags">
    <vt:lpwstr/>
  </property>
</Properties>
</file>