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1"/>
  </p:notesMasterIdLst>
  <p:sldIdLst>
    <p:sldId id="6525" r:id="rId5"/>
    <p:sldId id="6516" r:id="rId6"/>
    <p:sldId id="6422" r:id="rId7"/>
    <p:sldId id="6460" r:id="rId8"/>
    <p:sldId id="4334" r:id="rId9"/>
    <p:sldId id="4341"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459597"/>
    <a:srgbClr val="414141"/>
    <a:srgbClr val="000000"/>
    <a:srgbClr val="82CCCA"/>
    <a:srgbClr val="E5BEAC"/>
    <a:srgbClr val="0C4659"/>
    <a:srgbClr val="FBA63B"/>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6E5D3A-2F2C-4F38-B73C-62D2B2C46E18}" v="1" dt="2026-01-08T11:36:55.2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29"/>
    <p:restoredTop sz="94683"/>
  </p:normalViewPr>
  <p:slideViewPr>
    <p:cSldViewPr snapToGrid="0">
      <p:cViewPr varScale="1">
        <p:scale>
          <a:sx n="105" d="100"/>
          <a:sy n="105" d="100"/>
        </p:scale>
        <p:origin x="57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tjana Klakočar" userId="52d434e4-ce75-449b-9aeb-5e821878ed4a" providerId="ADAL" clId="{D8D32C91-BE42-40E1-B42D-8F1FE048F9A6}"/>
    <pc:docChg chg="addSld modSld">
      <pc:chgData name="Tatjana Klakočar" userId="52d434e4-ce75-449b-9aeb-5e821878ed4a" providerId="ADAL" clId="{D8D32C91-BE42-40E1-B42D-8F1FE048F9A6}" dt="2026-01-08T11:36:55.243" v="0"/>
      <pc:docMkLst>
        <pc:docMk/>
      </pc:docMkLst>
      <pc:sldChg chg="add">
        <pc:chgData name="Tatjana Klakočar" userId="52d434e4-ce75-449b-9aeb-5e821878ed4a" providerId="ADAL" clId="{D8D32C91-BE42-40E1-B42D-8F1FE048F9A6}" dt="2026-01-08T11:36:55.243" v="0"/>
        <pc:sldMkLst>
          <pc:docMk/>
          <pc:sldMk cId="2099719695" sldId="434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Kliknite za urejanje glavnih slogov besedila</a:t>
            </a:r>
          </a:p>
          <a:p>
            <a:pPr lvl="1"/>
            <a:r>
              <a:rPr lang="en-GB"/>
              <a:t>Druga raven</a:t>
            </a:r>
          </a:p>
          <a:p>
            <a:pPr lvl="2"/>
            <a:r>
              <a:rPr lang="en-GB"/>
              <a:t>Tretja raven</a:t>
            </a:r>
          </a:p>
          <a:p>
            <a:pPr lvl="3"/>
            <a:r>
              <a:rPr lang="en-GB"/>
              <a:t>Četrta raven</a:t>
            </a:r>
          </a:p>
          <a:p>
            <a:pPr lvl="4"/>
            <a:r>
              <a:rPr lang="en-GB"/>
              <a:t>Peta stopnja</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2</a:t>
            </a:fld>
            <a:endParaRPr lang="en-US"/>
          </a:p>
        </p:txBody>
      </p:sp>
    </p:spTree>
    <p:extLst>
      <p:ext uri="{BB962C8B-B14F-4D97-AF65-F5344CB8AC3E}">
        <p14:creationId xmlns:p14="http://schemas.microsoft.com/office/powerpoint/2010/main" val="1375397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FC763A8B-3C92-F969-92BD-16D4A956AA32}"/>
              </a:ext>
            </a:extLst>
          </p:cNvPr>
          <p:cNvSpPr/>
          <p:nvPr userDrawn="1"/>
        </p:nvSpPr>
        <p:spPr>
          <a:xfrm rot="16200000">
            <a:off x="586095" y="2388918"/>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7" name="Picture Placeholder 28">
            <a:extLst>
              <a:ext uri="{FF2B5EF4-FFF2-40B4-BE49-F238E27FC236}">
                <a16:creationId xmlns:a16="http://schemas.microsoft.com/office/drawing/2014/main" id="{E8928E15-9D77-DF60-D532-62174AF302C1}"/>
              </a:ext>
            </a:extLst>
          </p:cNvPr>
          <p:cNvSpPr>
            <a:spLocks noGrp="1"/>
          </p:cNvSpPr>
          <p:nvPr>
            <p:ph type="pic" sz="quarter" idx="34"/>
          </p:nvPr>
        </p:nvSpPr>
        <p:spPr>
          <a:xfrm>
            <a:off x="-4485" y="435943"/>
            <a:ext cx="5974236" cy="3624947"/>
          </a:xfrm>
          <a:custGeom>
            <a:avLst/>
            <a:gdLst>
              <a:gd name="connsiteX0" fmla="*/ 0 w 5974236"/>
              <a:gd name="connsiteY0" fmla="*/ 0 h 3624947"/>
              <a:gd name="connsiteX1" fmla="*/ 4056490 w 5974236"/>
              <a:gd name="connsiteY1" fmla="*/ 0 h 3624947"/>
              <a:gd name="connsiteX2" fmla="*/ 4056490 w 5974236"/>
              <a:gd name="connsiteY2" fmla="*/ 3790 h 3624947"/>
              <a:gd name="connsiteX3" fmla="*/ 4158820 w 5974236"/>
              <a:gd name="connsiteY3" fmla="*/ 0 h 3624947"/>
              <a:gd name="connsiteX4" fmla="*/ 5974236 w 5974236"/>
              <a:gd name="connsiteY4" fmla="*/ 1815837 h 3624947"/>
              <a:gd name="connsiteX5" fmla="*/ 4344096 w 5974236"/>
              <a:gd name="connsiteY5" fmla="*/ 3622318 h 3624947"/>
              <a:gd name="connsiteX6" fmla="*/ 4292044 w 5974236"/>
              <a:gd name="connsiteY6" fmla="*/ 3624947 h 3624947"/>
              <a:gd name="connsiteX7" fmla="*/ 4252347 w 5974236"/>
              <a:gd name="connsiteY7" fmla="*/ 3516237 h 3624947"/>
              <a:gd name="connsiteX8" fmla="*/ 3796233 w 5974236"/>
              <a:gd name="connsiteY8" fmla="*/ 2904377 h 3624947"/>
              <a:gd name="connsiteX9" fmla="*/ 3752900 w 5974236"/>
              <a:gd name="connsiteY9" fmla="*/ 2871988 h 3624947"/>
              <a:gd name="connsiteX10" fmla="*/ 3689452 w 5974236"/>
              <a:gd name="connsiteY10" fmla="*/ 2816372 h 3624947"/>
              <a:gd name="connsiteX11" fmla="*/ 2853773 w 5974236"/>
              <a:gd name="connsiteY11" fmla="*/ 2539409 h 3624947"/>
              <a:gd name="connsiteX12" fmla="*/ 2810022 w 5974236"/>
              <a:gd name="connsiteY12" fmla="*/ 2541030 h 3624947"/>
              <a:gd name="connsiteX13" fmla="*/ 2777814 w 5974236"/>
              <a:gd name="connsiteY13" fmla="*/ 2539409 h 3624947"/>
              <a:gd name="connsiteX14" fmla="*/ 2775098 w 5974236"/>
              <a:gd name="connsiteY14" fmla="*/ 2539509 h 3624947"/>
              <a:gd name="connsiteX15" fmla="*/ 2775098 w 5974236"/>
              <a:gd name="connsiteY15" fmla="*/ 2539409 h 3624947"/>
              <a:gd name="connsiteX16" fmla="*/ 2687623 w 5974236"/>
              <a:gd name="connsiteY16" fmla="*/ 2539409 h 3624947"/>
              <a:gd name="connsiteX17" fmla="*/ 2687623 w 5974236"/>
              <a:gd name="connsiteY17" fmla="*/ 2539409 h 3624947"/>
              <a:gd name="connsiteX18" fmla="*/ 4139 w 5974236"/>
              <a:gd name="connsiteY18" fmla="*/ 2539409 h 3624947"/>
              <a:gd name="connsiteX19" fmla="*/ 4139 w 5974236"/>
              <a:gd name="connsiteY19" fmla="*/ 269370 h 3624947"/>
              <a:gd name="connsiteX20" fmla="*/ 1449 w 5974236"/>
              <a:gd name="connsiteY20" fmla="*/ 269370 h 3624947"/>
              <a:gd name="connsiteX21" fmla="*/ 4139 w 5974236"/>
              <a:gd name="connsiteY21" fmla="*/ 142822 h 362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74236" h="3624947">
                <a:moveTo>
                  <a:pt x="0" y="0"/>
                </a:moveTo>
                <a:lnTo>
                  <a:pt x="4056490" y="0"/>
                </a:lnTo>
                <a:lnTo>
                  <a:pt x="4056490" y="3790"/>
                </a:lnTo>
                <a:cubicBezTo>
                  <a:pt x="4090599" y="0"/>
                  <a:pt x="4124711" y="0"/>
                  <a:pt x="4158820" y="0"/>
                </a:cubicBezTo>
                <a:cubicBezTo>
                  <a:pt x="5163175" y="0"/>
                  <a:pt x="5974236" y="811251"/>
                  <a:pt x="5974236" y="1815837"/>
                </a:cubicBezTo>
                <a:cubicBezTo>
                  <a:pt x="5974236" y="2757635"/>
                  <a:pt x="5258056" y="3529512"/>
                  <a:pt x="4344096" y="3622318"/>
                </a:cubicBezTo>
                <a:lnTo>
                  <a:pt x="4292044" y="3624947"/>
                </a:lnTo>
                <a:lnTo>
                  <a:pt x="4252347" y="3516237"/>
                </a:lnTo>
                <a:cubicBezTo>
                  <a:pt x="4151287" y="3276807"/>
                  <a:pt x="3993710" y="3067313"/>
                  <a:pt x="3796233" y="2904377"/>
                </a:cubicBezTo>
                <a:lnTo>
                  <a:pt x="3752900" y="2871988"/>
                </a:lnTo>
                <a:lnTo>
                  <a:pt x="3689452" y="2816372"/>
                </a:lnTo>
                <a:cubicBezTo>
                  <a:pt x="3456649" y="2642347"/>
                  <a:pt x="3167475" y="2539409"/>
                  <a:pt x="2853773" y="2539409"/>
                </a:cubicBezTo>
                <a:lnTo>
                  <a:pt x="2810022" y="2541030"/>
                </a:lnTo>
                <a:lnTo>
                  <a:pt x="2777814" y="2539409"/>
                </a:lnTo>
                <a:lnTo>
                  <a:pt x="2775098" y="2539509"/>
                </a:lnTo>
                <a:lnTo>
                  <a:pt x="2775098" y="2539409"/>
                </a:lnTo>
                <a:lnTo>
                  <a:pt x="2687623" y="2539409"/>
                </a:lnTo>
                <a:lnTo>
                  <a:pt x="2687623" y="2539409"/>
                </a:lnTo>
                <a:lnTo>
                  <a:pt x="4139" y="2539409"/>
                </a:lnTo>
                <a:lnTo>
                  <a:pt x="4139" y="269370"/>
                </a:lnTo>
                <a:lnTo>
                  <a:pt x="1449" y="269370"/>
                </a:lnTo>
                <a:cubicBezTo>
                  <a:pt x="4139" y="231875"/>
                  <a:pt x="4139" y="185003"/>
                  <a:pt x="4139" y="142822"/>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5D77313A-EDD8-D1A9-0142-3D5E75765A0A}"/>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D19AF080-F2C2-C6C6-A66D-A50CE674D940}"/>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D7D23548-E26C-B27D-6B34-103F585FBB03}"/>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524B2BAF-F71A-8168-E9D6-7717FDB1A4D1}"/>
              </a:ext>
            </a:extLst>
          </p:cNvPr>
          <p:cNvCxnSpPr>
            <a:cxnSpLocks/>
          </p:cNvCxnSpPr>
          <p:nvPr userDrawn="1"/>
        </p:nvCxnSpPr>
        <p:spPr>
          <a:xfrm>
            <a:off x="480327" y="406761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F36ED461-8E8D-DDAA-B0F2-F7E58C1292F0}"/>
              </a:ext>
            </a:extLst>
          </p:cNvPr>
          <p:cNvSpPr>
            <a:spLocks noGrp="1"/>
          </p:cNvSpPr>
          <p:nvPr>
            <p:ph type="body" sz="quarter" idx="18" hasCustomPrompt="1"/>
          </p:nvPr>
        </p:nvSpPr>
        <p:spPr>
          <a:xfrm>
            <a:off x="599571" y="4229507"/>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6C85EC8B-F5FF-2E4D-F6FB-4EABFE636205}"/>
              </a:ext>
            </a:extLst>
          </p:cNvPr>
          <p:cNvSpPr>
            <a:spLocks noGrp="1"/>
          </p:cNvSpPr>
          <p:nvPr>
            <p:ph type="body" sz="quarter" idx="19" hasCustomPrompt="1"/>
          </p:nvPr>
        </p:nvSpPr>
        <p:spPr>
          <a:xfrm>
            <a:off x="616370" y="3294588"/>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0" name="Picture Placeholder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033CF6E-C2F3-CC3C-01E2-1EE10D49CCFC}"/>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833937" y="1736144"/>
            <a:ext cx="4522234" cy="5121854"/>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3" name="Picture Placeholder 9">
            <a:extLst>
              <a:ext uri="{FF2B5EF4-FFF2-40B4-BE49-F238E27FC236}">
                <a16:creationId xmlns:a16="http://schemas.microsoft.com/office/drawing/2014/main" id="{5DB83A26-39D6-011F-5758-06ABD426142D}"/>
              </a:ext>
            </a:extLst>
          </p:cNvPr>
          <p:cNvSpPr>
            <a:spLocks noGrp="1"/>
          </p:cNvSpPr>
          <p:nvPr>
            <p:ph type="pic" sz="quarter" idx="13"/>
          </p:nvPr>
        </p:nvSpPr>
        <p:spPr>
          <a:xfrm>
            <a:off x="7253912" y="3177289"/>
            <a:ext cx="3609690" cy="368071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7F431FC6-7851-364D-71E7-D8BE7DAD2F20}"/>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3" name="Text Placeholder 17">
            <a:extLst>
              <a:ext uri="{FF2B5EF4-FFF2-40B4-BE49-F238E27FC236}">
                <a16:creationId xmlns:a16="http://schemas.microsoft.com/office/drawing/2014/main" id="{1786AE8C-FEE5-3EE2-FDA6-AB6F971A1923}"/>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4" name="Text Placeholder 23">
            <a:extLst>
              <a:ext uri="{FF2B5EF4-FFF2-40B4-BE49-F238E27FC236}">
                <a16:creationId xmlns:a16="http://schemas.microsoft.com/office/drawing/2014/main" id="{B5827980-B3DD-0E7B-972F-8F4EF6D2FEA3}"/>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5" name="Text Placeholder 23">
            <a:extLst>
              <a:ext uri="{FF2B5EF4-FFF2-40B4-BE49-F238E27FC236}">
                <a16:creationId xmlns:a16="http://schemas.microsoft.com/office/drawing/2014/main" id="{43FE39B3-93D2-3CAA-CC73-6DDC15E5C9AF}"/>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6" name="object 3">
            <a:extLst>
              <a:ext uri="{FF2B5EF4-FFF2-40B4-BE49-F238E27FC236}">
                <a16:creationId xmlns:a16="http://schemas.microsoft.com/office/drawing/2014/main" id="{94B4ED32-FE3E-C732-D60E-48D7ADF9D09C}"/>
              </a:ext>
            </a:extLst>
          </p:cNvPr>
          <p:cNvSpPr/>
          <p:nvPr userDrawn="1"/>
        </p:nvSpPr>
        <p:spPr>
          <a:xfrm rot="16200000">
            <a:off x="9695450" y="515190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7" name="Text Placeholder 23">
            <a:extLst>
              <a:ext uri="{FF2B5EF4-FFF2-40B4-BE49-F238E27FC236}">
                <a16:creationId xmlns:a16="http://schemas.microsoft.com/office/drawing/2014/main" id="{4955F072-9B90-795E-8926-7B68745CF601}"/>
              </a:ext>
            </a:extLst>
          </p:cNvPr>
          <p:cNvSpPr>
            <a:spLocks noGrp="1"/>
          </p:cNvSpPr>
          <p:nvPr>
            <p:ph type="body" sz="quarter" idx="65" hasCustomPrompt="1"/>
          </p:nvPr>
        </p:nvSpPr>
        <p:spPr>
          <a:xfrm rot="16200000">
            <a:off x="9701460" y="515190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6167879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02</a:t>
            </a:r>
            <a:endParaRPr lang="en-US"/>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03</a:t>
            </a:r>
            <a:endParaRPr lang="en-US"/>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OBLIKOVANJE INOVATIVNIH TURISTIČNIH BIVANJ</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879" r:id="rId17"/>
    <p:sldLayoutId id="2147483913" r:id="rId18"/>
    <p:sldLayoutId id="2147483914" r:id="rId19"/>
    <p:sldLayoutId id="2147483906" r:id="rId20"/>
    <p:sldLayoutId id="2147483907" r:id="rId21"/>
    <p:sldLayoutId id="2147483878" r:id="rId22"/>
    <p:sldLayoutId id="2147483915" r:id="rId23"/>
    <p:sldLayoutId id="2147483891" r:id="rId24"/>
    <p:sldLayoutId id="2147483894" r:id="rId25"/>
    <p:sldLayoutId id="2147483893" r:id="rId26"/>
    <p:sldLayoutId id="2147483895" r:id="rId27"/>
    <p:sldLayoutId id="2147483896" r:id="rId28"/>
    <p:sldLayoutId id="2147483900" r:id="rId29"/>
    <p:sldLayoutId id="2147483901" r:id="rId30"/>
    <p:sldLayoutId id="2147483902" r:id="rId31"/>
    <p:sldLayoutId id="2147483903" r:id="rId32"/>
    <p:sldLayoutId id="2147483904" r:id="rId33"/>
    <p:sldLayoutId id="2147483853" r:id="rId34"/>
    <p:sldLayoutId id="2147483912" r:id="rId35"/>
    <p:sldLayoutId id="2147483916"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borghiautenticiditalia.it/borgo/roseto-valfortore" TargetMode="External"/><Relationship Id="rId2" Type="http://schemas.openxmlformats.org/officeDocument/2006/relationships/image" Target="../media/image8.png"/><Relationship Id="rId1" Type="http://schemas.openxmlformats.org/officeDocument/2006/relationships/slideLayout" Target="../slideLayouts/slideLayout23.xml"/><Relationship Id="rId5" Type="http://schemas.openxmlformats.org/officeDocument/2006/relationships/image" Target="../media/image1.png"/><Relationship Id="rId4" Type="http://schemas.openxmlformats.org/officeDocument/2006/relationships/hyperlink" Target="https://www.visitmontidauni.it/roseto-valfortore/" TargetMode="External"/></Relationships>
</file>

<file path=ppt/slides/_rels/slide2.xml.rels><?xml version="1.0" encoding="UTF-8" standalone="yes"?>
<Relationships xmlns="http://schemas.openxmlformats.org/package/2006/relationships"><Relationship Id="rId8" Type="http://schemas.openxmlformats.org/officeDocument/2006/relationships/hyperlink" Target="https://www.visitmontidauni.it/roseto-%20valfortore/" TargetMode="External"/><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6.xml"/><Relationship Id="rId6" Type="http://schemas.openxmlformats.org/officeDocument/2006/relationships/hyperlink" Target="https://www.visitmontidauni.it/roseto-valfortore/" TargetMode="External"/><Relationship Id="rId5" Type="http://schemas.openxmlformats.org/officeDocument/2006/relationships/hyperlink" Target="https://www.borghiautenticiditalia.it/borgo/roseto-valfortore" TargetMode="Externa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g"/><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9.xml"/><Relationship Id="rId6" Type="http://schemas.openxmlformats.org/officeDocument/2006/relationships/image" Target="../media/image16.jpeg"/><Relationship Id="rId5" Type="http://schemas.openxmlformats.org/officeDocument/2006/relationships/image" Target="../media/image15.jpg"/><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pic>
        <p:nvPicPr>
          <p:cNvPr id="9" name="Picture Placeholder 8" descr="A stone building with a stone arch&#10;&#10;AI-generated content may be incorrect.">
            <a:extLst>
              <a:ext uri="{FF2B5EF4-FFF2-40B4-BE49-F238E27FC236}">
                <a16:creationId xmlns:a16="http://schemas.microsoft.com/office/drawing/2014/main" id="{501162EC-7D2B-89C9-F207-2BAE4EB9B3C5}"/>
              </a:ext>
            </a:extLst>
          </p:cNvPr>
          <p:cNvPicPr>
            <a:picLocks noGrp="1" noChangeAspect="1"/>
          </p:cNvPicPr>
          <p:nvPr>
            <p:ph type="pic" sz="quarter" idx="34"/>
          </p:nvPr>
        </p:nvPicPr>
        <p:blipFill>
          <a:blip r:embed="rId2"/>
          <a:srcRect l="1416" r="1416"/>
          <a:stretch>
            <a:fillRect/>
          </a:stretch>
        </p:blipFill>
        <p:spPr/>
      </p:pic>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6321204" y="521611"/>
            <a:ext cx="5254426" cy="4050389"/>
          </a:xfrm>
        </p:spPr>
        <p:txBody>
          <a:bodyPr/>
          <a:lstStyle/>
          <a:p>
            <a:pPr>
              <a:lnSpc>
                <a:spcPts val="2340"/>
              </a:lnSpc>
            </a:pPr>
            <a:r>
              <a:rPr lang="en-US" sz="2200" b="1" dirty="0">
                <a:solidFill>
                  <a:srgbClr val="EC7C69"/>
                </a:solidFill>
              </a:rPr>
              <a:t>Vrsta namestitve:</a:t>
            </a:r>
          </a:p>
          <a:p>
            <a:pPr>
              <a:lnSpc>
                <a:spcPts val="2340"/>
              </a:lnSpc>
            </a:pPr>
            <a:r>
              <a:rPr lang="en-US" sz="2200" dirty="0">
                <a:solidFill>
                  <a:srgbClr val="414141"/>
                </a:solidFill>
              </a:rPr>
              <a:t>Obnovljena kamnita gostišča v zgodovinskem kompleksu vodnega mlina v vasi Roseto </a:t>
            </a:r>
            <a:r>
              <a:rPr lang="en-US" sz="2200" dirty="0" err="1">
                <a:solidFill>
                  <a:srgbClr val="414141"/>
                </a:solidFill>
              </a:rPr>
              <a:t>Valfortore</a:t>
            </a:r>
            <a:r>
              <a:rPr lang="en-US" sz="2200" dirty="0">
                <a:solidFill>
                  <a:srgbClr val="414141"/>
                </a:solidFill>
              </a:rPr>
              <a:t>, ki ponujajo nepozabno bivanje, zakoreninjeno v lokalni skupnosti.</a:t>
            </a:r>
          </a:p>
          <a:p>
            <a:pPr>
              <a:lnSpc>
                <a:spcPts val="2340"/>
              </a:lnSpc>
            </a:pPr>
            <a:endParaRPr lang="en-US" sz="2200" dirty="0">
              <a:solidFill>
                <a:srgbClr val="414141"/>
              </a:solidFill>
            </a:endParaRPr>
          </a:p>
          <a:p>
            <a:pPr>
              <a:lnSpc>
                <a:spcPts val="2340"/>
              </a:lnSpc>
            </a:pPr>
            <a:r>
              <a:rPr lang="en-US" sz="2200" b="1" dirty="0">
                <a:solidFill>
                  <a:srgbClr val="EC7C69"/>
                </a:solidFill>
              </a:rPr>
              <a:t>Osredotočenost start-upa: </a:t>
            </a:r>
          </a:p>
          <a:p>
            <a:pPr>
              <a:lnSpc>
                <a:spcPts val="2340"/>
              </a:lnSpc>
            </a:pPr>
            <a:r>
              <a:rPr lang="en-US" sz="2200" dirty="0">
                <a:solidFill>
                  <a:srgbClr val="414141"/>
                </a:solidFill>
              </a:rPr>
              <a:t>La </a:t>
            </a:r>
            <a:r>
              <a:rPr lang="en-US" sz="2200" dirty="0" err="1">
                <a:solidFill>
                  <a:srgbClr val="414141"/>
                </a:solidFill>
              </a:rPr>
              <a:t>Locanda </a:t>
            </a:r>
            <a:r>
              <a:rPr lang="en-US" sz="2200" dirty="0">
                <a:solidFill>
                  <a:srgbClr val="414141"/>
                </a:solidFill>
              </a:rPr>
              <a:t>del </a:t>
            </a:r>
            <a:r>
              <a:rPr lang="en-US" sz="2200" dirty="0" err="1">
                <a:solidFill>
                  <a:srgbClr val="414141"/>
                </a:solidFill>
              </a:rPr>
              <a:t>Mugnaio </a:t>
            </a:r>
            <a:r>
              <a:rPr lang="en-US" sz="2200" dirty="0">
                <a:solidFill>
                  <a:srgbClr val="414141"/>
                </a:solidFill>
              </a:rPr>
              <a:t>je pobuda za nastanitev, ki jo vodi skupnost in jo je razvila zadruga A.RI.A. Njen cilj je oživiti podeželsko gospodarstvo s preoblikovanjem zapuščenega lokalnega mlina v prijeten B&amp;B, s čimer ustvarja nove možnosti za preživljanje s trajnostnim turizmom.</a:t>
            </a:r>
          </a:p>
          <a:p>
            <a:pPr>
              <a:lnSpc>
                <a:spcPts val="2340"/>
              </a:lnSpc>
            </a:pPr>
            <a:endParaRPr lang="en-US" sz="2200" dirty="0">
              <a:solidFill>
                <a:srgbClr val="414141"/>
              </a:solidFill>
            </a:endParaRPr>
          </a:p>
          <a:p>
            <a:pPr>
              <a:lnSpc>
                <a:spcPts val="2340"/>
              </a:lnSpc>
            </a:pPr>
            <a:endParaRPr lang="en-US" sz="2200" dirty="0">
              <a:solidFill>
                <a:srgbClr val="414141"/>
              </a:solidFill>
            </a:endParaRPr>
          </a:p>
          <a:p>
            <a:pPr>
              <a:lnSpc>
                <a:spcPts val="2340"/>
              </a:lnSpc>
            </a:pPr>
            <a:endParaRPr lang="en-US" sz="2200" i="1" dirty="0">
              <a:solidFill>
                <a:srgbClr val="414141"/>
              </a:solidFill>
            </a:endParaRPr>
          </a:p>
        </p:txBody>
      </p:sp>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3394129" cy="452458"/>
          </a:xfrm>
          <a:solidFill>
            <a:srgbClr val="459597"/>
          </a:solidFill>
        </p:spPr>
        <p:txBody>
          <a:bodyPr/>
          <a:lstStyle/>
          <a:p>
            <a:pPr algn="ctr"/>
            <a:r>
              <a:rPr lang="en-GB" sz="1200" dirty="0"/>
              <a:t>Foto: Châteaux dans Les Arbes</a:t>
            </a: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1" y="4229507"/>
            <a:ext cx="2975564" cy="1049221"/>
          </a:xfrm>
          <a:prstGeom prst="rect">
            <a:avLst/>
          </a:prstGeom>
        </p:spPr>
        <p:txBody>
          <a:bodyPr/>
          <a:lstStyle/>
          <a:p>
            <a:r>
              <a:rPr lang="en-US" dirty="0"/>
              <a:t>La </a:t>
            </a:r>
            <a:r>
              <a:rPr lang="en-US" dirty="0" err="1"/>
              <a:t>Locanda </a:t>
            </a:r>
            <a:r>
              <a:rPr lang="en-US" dirty="0"/>
              <a:t>del </a:t>
            </a:r>
            <a:r>
              <a:rPr lang="en-US" dirty="0" err="1"/>
              <a:t>Mugnaio </a:t>
            </a:r>
            <a:r>
              <a:rPr lang="en-US" dirty="0"/>
              <a:t>– Roseto </a:t>
            </a:r>
            <a:r>
              <a:rPr lang="en-US" dirty="0" err="1"/>
              <a:t>Valfortore</a:t>
            </a:r>
            <a:r>
              <a:rPr lang="en-US" dirty="0"/>
              <a:t>, Monti </a:t>
            </a:r>
            <a:r>
              <a:rPr lang="en-US" dirty="0" err="1"/>
              <a:t>Dauni</a:t>
            </a:r>
            <a:r>
              <a:rPr lang="en-US" dirty="0"/>
              <a:t>, Italija</a:t>
            </a:r>
          </a:p>
          <a:p>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prstGeom prst="rect">
            <a:avLst/>
          </a:prstGeom>
        </p:spPr>
        <p:txBody>
          <a:bodyPr/>
          <a:lstStyle/>
          <a:p>
            <a:r>
              <a:rPr lang="en-GB" dirty="0"/>
              <a:t>Primer</a:t>
            </a:r>
          </a:p>
        </p:txBody>
      </p:sp>
      <p:sp>
        <p:nvSpPr>
          <p:cNvPr id="10" name="TextBox 9">
            <a:extLst>
              <a:ext uri="{FF2B5EF4-FFF2-40B4-BE49-F238E27FC236}">
                <a16:creationId xmlns:a16="http://schemas.microsoft.com/office/drawing/2014/main" id="{18BB6434-0059-619C-478A-8B63A6AF5F52}"/>
              </a:ext>
            </a:extLst>
          </p:cNvPr>
          <p:cNvSpPr txBox="1"/>
          <p:nvPr/>
        </p:nvSpPr>
        <p:spPr>
          <a:xfrm>
            <a:off x="6321204" y="4859061"/>
            <a:ext cx="5486513" cy="1477328"/>
          </a:xfrm>
          <a:prstGeom prst="rect">
            <a:avLst/>
          </a:prstGeom>
          <a:noFill/>
        </p:spPr>
        <p:txBody>
          <a:bodyPr wrap="square" rtlCol="0">
            <a:spAutoFit/>
          </a:bodyPr>
          <a:lstStyle/>
          <a:p>
            <a:pPr>
              <a:tabLst>
                <a:tab pos="927100" algn="l"/>
              </a:tabLst>
            </a:pPr>
            <a:r>
              <a:rPr lang="en-IE" sz="1800" dirty="0">
                <a:solidFill>
                  <a:srgbClr val="459597"/>
                </a:solidFill>
                <a:ea typeface="+mn-lt"/>
                <a:cs typeface="+mn-lt"/>
                <a:hlinkClick r:id="rId3">
                  <a:extLst>
                    <a:ext uri="{A12FA001-AC4F-418D-AE19-62706E023703}">
                      <ahyp:hlinkClr xmlns:ahyp="http://schemas.microsoft.com/office/drawing/2018/hyperlinkcolor" val="tx"/>
                    </a:ext>
                  </a:extLst>
                </a:hlinkClick>
              </a:rPr>
              <a:t>Virhttps://www.borghiautenticiditalia.it/</a:t>
            </a:r>
          </a:p>
          <a:p>
            <a:pPr>
              <a:tabLst>
                <a:tab pos="927100" algn="l"/>
              </a:tabLst>
            </a:pPr>
            <a:r>
              <a:rPr lang="en-IE" dirty="0">
                <a:solidFill>
                  <a:schemeClr val="bg1"/>
                </a:solidFill>
                <a:ea typeface="+mn-lt"/>
                <a:cs typeface="+mn-lt"/>
                <a:hlinkClick r:id="rId3">
                  <a:extLst>
                    <a:ext uri="{A12FA001-AC4F-418D-AE19-62706E023703}">
                      <ahyp:hlinkClr xmlns:ahyp="http://schemas.microsoft.com/office/drawing/2018/hyperlinkcolor" val="tx"/>
                    </a:ext>
                  </a:extLst>
                </a:hlinkClick>
              </a:rPr>
              <a:t>	</a:t>
            </a:r>
            <a:r>
              <a:rPr lang="en-IE" sz="1800" dirty="0">
                <a:solidFill>
                  <a:srgbClr val="459597"/>
                </a:solidFill>
                <a:ea typeface="+mn-lt"/>
                <a:cs typeface="+mn-lt"/>
                <a:hlinkClick r:id="rId3">
                  <a:extLst>
                    <a:ext uri="{A12FA001-AC4F-418D-AE19-62706E023703}">
                      <ahyp:hlinkClr xmlns:ahyp="http://schemas.microsoft.com/office/drawing/2018/hyperlinkcolor" val="tx"/>
                    </a:ext>
                  </a:extLst>
                </a:hlinkClick>
              </a:rPr>
              <a:t>borgo/roseto-valfortore</a:t>
            </a:r>
            <a:endParaRPr lang="en-IE" sz="1800" dirty="0">
              <a:solidFill>
                <a:srgbClr val="459597"/>
              </a:solidFill>
              <a:ea typeface="+mn-lt"/>
              <a:cs typeface="+mn-lt"/>
            </a:endParaRPr>
          </a:p>
          <a:p>
            <a:pPr>
              <a:tabLst>
                <a:tab pos="927100" algn="l"/>
              </a:tabLst>
            </a:pPr>
            <a:r>
              <a:rPr lang="en-IE" sz="1800" b="1" dirty="0">
                <a:solidFill>
                  <a:srgbClr val="414141"/>
                </a:solidFill>
              </a:rPr>
              <a:t>Spletna stran: </a:t>
            </a:r>
            <a:r>
              <a:rPr lang="en-IE" sz="1800" dirty="0">
                <a:solidFill>
                  <a:schemeClr val="bg1"/>
                </a:solidFill>
                <a:ea typeface="+mn-lt"/>
                <a:cs typeface="+mn-lt"/>
                <a:hlinkClick r:id="rId4">
                  <a:extLst>
                    <a:ext uri="{A12FA001-AC4F-418D-AE19-62706E023703}">
                      <ahyp:hlinkClr xmlns:ahyp="http://schemas.microsoft.com/office/drawing/2018/hyperlinkcolor" val="tx"/>
                    </a:ext>
                  </a:extLst>
                </a:hlinkClick>
              </a:rPr>
              <a:t>    https://www.visitmontidauni.it/roseto- </a:t>
            </a:r>
            <a:r>
              <a:rPr lang="en-IE" sz="1800" dirty="0">
                <a:solidFill>
                  <a:srgbClr val="459597"/>
                </a:solidFill>
                <a:ea typeface="+mn-lt"/>
                <a:cs typeface="+mn-lt"/>
                <a:hlinkClick r:id="rId4">
                  <a:extLst>
                    <a:ext uri="{A12FA001-AC4F-418D-AE19-62706E023703}">
                      <ahyp:hlinkClr xmlns:ahyp="http://schemas.microsoft.com/office/drawing/2018/hyperlinkcolor" val="tx"/>
                    </a:ext>
                  </a:extLst>
                </a:hlinkClick>
              </a:rPr>
              <a:t>   valfortore/</a:t>
            </a:r>
            <a:r>
              <a:rPr lang="en-IE" sz="1800" dirty="0">
                <a:solidFill>
                  <a:srgbClr val="459597"/>
                </a:solidFill>
                <a:ea typeface="+mn-lt"/>
                <a:cs typeface="+mn-lt"/>
              </a:rPr>
              <a:t> </a:t>
            </a:r>
            <a:endParaRPr lang="en-IE" sz="1800" dirty="0">
              <a:solidFill>
                <a:srgbClr val="459597"/>
              </a:solidFill>
              <a:ea typeface="Calibri"/>
              <a:cs typeface="Calibri"/>
            </a:endParaRPr>
          </a:p>
          <a:p>
            <a:pPr>
              <a:tabLst>
                <a:tab pos="927100" algn="l"/>
              </a:tabLst>
            </a:pP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5">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47331-0637-A00B-203D-D0AD7EE0768E}"/>
            </a:ext>
          </a:extLst>
        </p:cNvPr>
        <p:cNvGrpSpPr/>
        <p:nvPr/>
      </p:nvGrpSpPr>
      <p:grpSpPr>
        <a:xfrm>
          <a:off x="0" y="0"/>
          <a:ext cx="0" cy="0"/>
          <a:chOff x="0" y="0"/>
          <a:chExt cx="0" cy="0"/>
        </a:xfrm>
      </p:grpSpPr>
      <p:sp>
        <p:nvSpPr>
          <p:cNvPr id="14" name="Text Placeholder 2">
            <a:extLst>
              <a:ext uri="{FF2B5EF4-FFF2-40B4-BE49-F238E27FC236}">
                <a16:creationId xmlns:a16="http://schemas.microsoft.com/office/drawing/2014/main" id="{4B8F0CE4-F6D9-B66D-5E34-1A48507EF7FF}"/>
              </a:ext>
            </a:extLst>
          </p:cNvPr>
          <p:cNvSpPr>
            <a:spLocks noGrp="1"/>
          </p:cNvSpPr>
          <p:nvPr>
            <p:ph type="body" sz="quarter" idx="18"/>
          </p:nvPr>
        </p:nvSpPr>
        <p:spPr>
          <a:xfrm>
            <a:off x="615337" y="1548294"/>
            <a:ext cx="3389603" cy="1049221"/>
          </a:xfrm>
          <a:prstGeom prst="rect">
            <a:avLst/>
          </a:prstGeom>
        </p:spPr>
        <p:txBody>
          <a:bodyPr/>
          <a:lstStyle/>
          <a:p>
            <a:r>
              <a:rPr lang="en-US" dirty="0"/>
              <a:t>La </a:t>
            </a:r>
            <a:r>
              <a:rPr lang="en-US" dirty="0" err="1"/>
              <a:t>Locanda </a:t>
            </a:r>
            <a:r>
              <a:rPr lang="en-US" dirty="0"/>
              <a:t>del </a:t>
            </a:r>
            <a:r>
              <a:rPr lang="en-US" dirty="0" err="1"/>
              <a:t>Mugnaio </a:t>
            </a:r>
            <a:r>
              <a:rPr lang="en-US" dirty="0"/>
              <a:t>– Roseto </a:t>
            </a:r>
            <a:r>
              <a:rPr lang="en-US" dirty="0" err="1"/>
              <a:t>Valfortore</a:t>
            </a:r>
            <a:r>
              <a:rPr lang="en-US" dirty="0"/>
              <a:t>, Monti </a:t>
            </a:r>
            <a:r>
              <a:rPr lang="en-US" dirty="0" err="1"/>
              <a:t>Dauni</a:t>
            </a:r>
            <a:r>
              <a:rPr lang="en-US" dirty="0"/>
              <a:t>, Italija</a:t>
            </a:r>
          </a:p>
          <a:p>
            <a:endParaRPr lang="en-US" dirty="0"/>
          </a:p>
        </p:txBody>
      </p:sp>
      <p:sp>
        <p:nvSpPr>
          <p:cNvPr id="15" name="Text Placeholder 3">
            <a:extLst>
              <a:ext uri="{FF2B5EF4-FFF2-40B4-BE49-F238E27FC236}">
                <a16:creationId xmlns:a16="http://schemas.microsoft.com/office/drawing/2014/main" id="{8C7BA1EB-E096-9035-C288-8BB1C92A7DDF}"/>
              </a:ext>
            </a:extLst>
          </p:cNvPr>
          <p:cNvSpPr>
            <a:spLocks noGrp="1"/>
          </p:cNvSpPr>
          <p:nvPr>
            <p:ph type="body" sz="quarter" idx="19"/>
          </p:nvPr>
        </p:nvSpPr>
        <p:spPr>
          <a:xfrm>
            <a:off x="632136" y="613375"/>
            <a:ext cx="2958765" cy="385564"/>
          </a:xfrm>
          <a:prstGeom prst="rect">
            <a:avLst/>
          </a:prstGeom>
        </p:spPr>
        <p:txBody>
          <a:bodyPr/>
          <a:lstStyle/>
          <a:p>
            <a:r>
              <a:rPr lang="en-GB" dirty="0"/>
              <a:t>Primer</a:t>
            </a:r>
          </a:p>
        </p:txBody>
      </p:sp>
      <p:sp>
        <p:nvSpPr>
          <p:cNvPr id="16" name="Text Placeholder 4">
            <a:extLst>
              <a:ext uri="{FF2B5EF4-FFF2-40B4-BE49-F238E27FC236}">
                <a16:creationId xmlns:a16="http://schemas.microsoft.com/office/drawing/2014/main" id="{35ADAE2C-5ADC-C0DB-AF79-5D4496414E0F}"/>
              </a:ext>
            </a:extLst>
          </p:cNvPr>
          <p:cNvSpPr txBox="1">
            <a:spLocks/>
          </p:cNvSpPr>
          <p:nvPr/>
        </p:nvSpPr>
        <p:spPr>
          <a:xfrm>
            <a:off x="6472586" y="729321"/>
            <a:ext cx="5208880"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US" sz="2800" b="1" dirty="0">
                <a:solidFill>
                  <a:srgbClr val="EC7C69"/>
                </a:solidFill>
              </a:rPr>
              <a:t>Ekološki vpliv:</a:t>
            </a:r>
          </a:p>
          <a:p>
            <a:pPr>
              <a:lnSpc>
                <a:spcPts val="2340"/>
              </a:lnSpc>
            </a:pPr>
            <a:r>
              <a:rPr lang="en-US" sz="2200" b="1" dirty="0">
                <a:solidFill>
                  <a:srgbClr val="EC7C69"/>
                </a:solidFill>
              </a:rPr>
              <a:t> </a:t>
            </a:r>
          </a:p>
          <a:p>
            <a:pPr>
              <a:lnSpc>
                <a:spcPts val="2340"/>
              </a:lnSpc>
            </a:pPr>
            <a:r>
              <a:rPr lang="en-US" sz="2200" dirty="0">
                <a:solidFill>
                  <a:srgbClr val="414141"/>
                </a:solidFill>
              </a:rPr>
              <a:t>Gostišče je bilo obnovljeno z uporabo tradicionalnih tehnik in lokalnega kamna, pri čemer je bila ohranjena arhitekturna celovitost zgodovinske stavbe. Njegova lokacija v vasi zmanjšuje potrebo po novi infrastrukturi in podpira model nizkoogljičnega, počasnega turizma. Z lokalnim nabavljanjem hrane, spodbujanjem pohodniških poti in vključevanjem prebivalcev v izkušnjo gostov </a:t>
            </a:r>
            <a:r>
              <a:rPr lang="en-US" sz="2200" dirty="0" err="1">
                <a:solidFill>
                  <a:srgbClr val="414141"/>
                </a:solidFill>
              </a:rPr>
              <a:t>Locanda </a:t>
            </a:r>
            <a:r>
              <a:rPr lang="en-US" sz="2200" dirty="0">
                <a:solidFill>
                  <a:srgbClr val="414141"/>
                </a:solidFill>
              </a:rPr>
              <a:t>spodbuja ekološko ozaveščenost, ohranjanje kulture in krožno gospodarstvo.</a:t>
            </a:r>
          </a:p>
        </p:txBody>
      </p:sp>
      <p:sp>
        <p:nvSpPr>
          <p:cNvPr id="19" name="Slide Number Placeholder 5">
            <a:extLst>
              <a:ext uri="{FF2B5EF4-FFF2-40B4-BE49-F238E27FC236}">
                <a16:creationId xmlns:a16="http://schemas.microsoft.com/office/drawing/2014/main" id="{C5FEDD8F-CFCC-B63F-96A6-355DE3D1942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a:t>
            </a:fld>
            <a:endParaRPr lang="fr-CA" sz="1200" dirty="0"/>
          </a:p>
        </p:txBody>
      </p:sp>
      <p:pic>
        <p:nvPicPr>
          <p:cNvPr id="10" name="Picture 9">
            <a:extLst>
              <a:ext uri="{FF2B5EF4-FFF2-40B4-BE49-F238E27FC236}">
                <a16:creationId xmlns:a16="http://schemas.microsoft.com/office/drawing/2014/main" id="{96D740E6-37D2-4405-9A44-2ED73767C94D}"/>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932344" y="1763296"/>
            <a:ext cx="3580276" cy="2659133"/>
          </a:xfrm>
          <a:prstGeom prst="rect">
            <a:avLst/>
          </a:prstGeom>
        </p:spPr>
      </p:pic>
      <p:pic>
        <p:nvPicPr>
          <p:cNvPr id="17" name="Picture 16">
            <a:extLst>
              <a:ext uri="{FF2B5EF4-FFF2-40B4-BE49-F238E27FC236}">
                <a16:creationId xmlns:a16="http://schemas.microsoft.com/office/drawing/2014/main" id="{ED7222C0-A09F-8D80-17B7-37071A0F546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sp>
        <p:nvSpPr>
          <p:cNvPr id="2" name="TextBox 1">
            <a:extLst>
              <a:ext uri="{FF2B5EF4-FFF2-40B4-BE49-F238E27FC236}">
                <a16:creationId xmlns:a16="http://schemas.microsoft.com/office/drawing/2014/main" id="{E0ECCD21-7682-B644-9FB0-CE15B4DA10AC}"/>
              </a:ext>
            </a:extLst>
          </p:cNvPr>
          <p:cNvSpPr txBox="1"/>
          <p:nvPr/>
        </p:nvSpPr>
        <p:spPr>
          <a:xfrm>
            <a:off x="6546607" y="4878687"/>
            <a:ext cx="5486513" cy="1477328"/>
          </a:xfrm>
          <a:prstGeom prst="rect">
            <a:avLst/>
          </a:prstGeom>
          <a:noFill/>
        </p:spPr>
        <p:txBody>
          <a:bodyPr wrap="square" rtlCol="0">
            <a:spAutoFit/>
          </a:bodyPr>
          <a:lstStyle/>
          <a:p>
            <a:pPr>
              <a:tabLst>
                <a:tab pos="927100" algn="l"/>
              </a:tabLst>
            </a:pPr>
            <a:r>
              <a:rPr lang="en-IE" sz="1800" dirty="0">
                <a:solidFill>
                  <a:srgbClr val="459597"/>
                </a:solidFill>
                <a:ea typeface="+mn-lt"/>
                <a:cs typeface="+mn-lt"/>
                <a:hlinkClick r:id="rId5">
                  <a:extLst>
                    <a:ext uri="{A12FA001-AC4F-418D-AE19-62706E023703}">
                      <ahyp:hlinkClr xmlns:ahyp="http://schemas.microsoft.com/office/drawing/2018/hyperlinkcolor" val="tx"/>
                    </a:ext>
                  </a:extLst>
                </a:hlinkClick>
              </a:rPr>
              <a:t>Virhttps://www.borghiautenticiditalia.it/</a:t>
            </a:r>
          </a:p>
          <a:p>
            <a:pPr>
              <a:tabLst>
                <a:tab pos="927100" algn="l"/>
              </a:tabLst>
            </a:pPr>
            <a:r>
              <a:rPr lang="en-IE" dirty="0">
                <a:solidFill>
                  <a:schemeClr val="bg1"/>
                </a:solidFill>
                <a:ea typeface="+mn-lt"/>
                <a:cs typeface="+mn-lt"/>
                <a:hlinkClick r:id="rId5">
                  <a:extLst>
                    <a:ext uri="{A12FA001-AC4F-418D-AE19-62706E023703}">
                      <ahyp:hlinkClr xmlns:ahyp="http://schemas.microsoft.com/office/drawing/2018/hyperlinkcolor" val="tx"/>
                    </a:ext>
                  </a:extLst>
                </a:hlinkClick>
              </a:rPr>
              <a:t>	</a:t>
            </a:r>
            <a:r>
              <a:rPr lang="en-IE" sz="1800" dirty="0">
                <a:solidFill>
                  <a:srgbClr val="459597"/>
                </a:solidFill>
                <a:ea typeface="+mn-lt"/>
                <a:cs typeface="+mn-lt"/>
                <a:hlinkClick r:id="rId5">
                  <a:extLst>
                    <a:ext uri="{A12FA001-AC4F-418D-AE19-62706E023703}">
                      <ahyp:hlinkClr xmlns:ahyp="http://schemas.microsoft.com/office/drawing/2018/hyperlinkcolor" val="tx"/>
                    </a:ext>
                  </a:extLst>
                </a:hlinkClick>
              </a:rPr>
              <a:t>borgo/roseto-valfortore</a:t>
            </a:r>
            <a:endParaRPr lang="en-IE" sz="1800" dirty="0">
              <a:solidFill>
                <a:srgbClr val="459597"/>
              </a:solidFill>
              <a:ea typeface="+mn-lt"/>
              <a:cs typeface="+mn-lt"/>
            </a:endParaRPr>
          </a:p>
          <a:p>
            <a:pPr>
              <a:tabLst>
                <a:tab pos="927100" algn="l"/>
              </a:tabLst>
            </a:pPr>
            <a:r>
              <a:rPr lang="en-IE" sz="1800" b="1" dirty="0">
                <a:solidFill>
                  <a:srgbClr val="414141"/>
                </a:solidFill>
              </a:rPr>
              <a:t>Spletna stran: </a:t>
            </a:r>
            <a:r>
              <a:rPr lang="en-IE" sz="1800" dirty="0">
                <a:solidFill>
                  <a:schemeClr val="bg1"/>
                </a:solidFill>
                <a:ea typeface="+mn-lt"/>
                <a:cs typeface="+mn-lt"/>
                <a:hlinkClick r:id="rId6">
                  <a:extLst>
                    <a:ext uri="{A12FA001-AC4F-418D-AE19-62706E023703}">
                      <ahyp:hlinkClr xmlns:ahyp="http://schemas.microsoft.com/office/drawing/2018/hyperlinkcolor" val="tx"/>
                    </a:ext>
                  </a:extLst>
                </a:hlinkClick>
              </a:rPr>
              <a:t>    https://www.visitmontidauni.it/roseto- </a:t>
            </a:r>
            <a:r>
              <a:rPr lang="en-IE" sz="1800" dirty="0">
                <a:solidFill>
                  <a:srgbClr val="459597"/>
                </a:solidFill>
                <a:ea typeface="+mn-lt"/>
                <a:cs typeface="+mn-lt"/>
                <a:hlinkClick r:id="rId6">
                  <a:extLst>
                    <a:ext uri="{A12FA001-AC4F-418D-AE19-62706E023703}">
                      <ahyp:hlinkClr xmlns:ahyp="http://schemas.microsoft.com/office/drawing/2018/hyperlinkcolor" val="tx"/>
                    </a:ext>
                  </a:extLst>
                </a:hlinkClick>
              </a:rPr>
              <a:t>   valfortore/</a:t>
            </a:r>
            <a:r>
              <a:rPr lang="en-IE" sz="1800" dirty="0">
                <a:solidFill>
                  <a:srgbClr val="459597"/>
                </a:solidFill>
                <a:ea typeface="+mn-lt"/>
                <a:cs typeface="+mn-lt"/>
              </a:rPr>
              <a:t> </a:t>
            </a:r>
            <a:endParaRPr lang="en-IE" sz="1800" dirty="0">
              <a:solidFill>
                <a:srgbClr val="459597"/>
              </a:solidFill>
              <a:ea typeface="Calibri"/>
              <a:cs typeface="Calibri"/>
            </a:endParaRPr>
          </a:p>
          <a:p>
            <a:pPr>
              <a:tabLst>
                <a:tab pos="927100" algn="l"/>
              </a:tabLst>
            </a:pPr>
            <a:endParaRPr lang="en-IE" dirty="0">
              <a:solidFill>
                <a:srgbClr val="459597"/>
              </a:solidFill>
            </a:endParaRPr>
          </a:p>
        </p:txBody>
      </p:sp>
      <p:pic>
        <p:nvPicPr>
          <p:cNvPr id="7" name="Picture 6" descr="A screenshot of a website&#10;&#10;AI-generated content may be incorrect.">
            <a:extLst>
              <a:ext uri="{FF2B5EF4-FFF2-40B4-BE49-F238E27FC236}">
                <a16:creationId xmlns:a16="http://schemas.microsoft.com/office/drawing/2014/main" id="{AA4E40E4-70A0-662C-06AA-5FA24946D9D5}"/>
              </a:ext>
            </a:extLst>
          </p:cNvPr>
          <p:cNvPicPr>
            <a:picLocks noChangeAspect="1"/>
          </p:cNvPicPr>
          <p:nvPr/>
        </p:nvPicPr>
        <p:blipFill rotWithShape="1">
          <a:blip r:embed="rId7"/>
          <a:srcRect l="-343" t="1753" r="343" b="3611"/>
          <a:stretch/>
        </p:blipFill>
        <p:spPr>
          <a:xfrm>
            <a:off x="590160" y="3281082"/>
            <a:ext cx="4237334" cy="2430439"/>
          </a:xfrm>
          <a:prstGeom prst="rect">
            <a:avLst/>
          </a:prstGeom>
        </p:spPr>
      </p:pic>
      <p:sp>
        <p:nvSpPr>
          <p:cNvPr id="8" name="Oval 7">
            <a:extLst>
              <a:ext uri="{FF2B5EF4-FFF2-40B4-BE49-F238E27FC236}">
                <a16:creationId xmlns:a16="http://schemas.microsoft.com/office/drawing/2014/main" id="{E111592C-1B3F-2D5B-BB6C-61187610DCA7}"/>
              </a:ext>
            </a:extLst>
          </p:cNvPr>
          <p:cNvSpPr/>
          <p:nvPr/>
        </p:nvSpPr>
        <p:spPr>
          <a:xfrm>
            <a:off x="4004940" y="2414042"/>
            <a:ext cx="1532965" cy="1532965"/>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lowchart: Connector 21">
            <a:extLst>
              <a:ext uri="{FF2B5EF4-FFF2-40B4-BE49-F238E27FC236}">
                <a16:creationId xmlns:a16="http://schemas.microsoft.com/office/drawing/2014/main" id="{9C295714-5BA1-9BAE-0861-7B50DD07BD9C}"/>
              </a:ext>
            </a:extLst>
          </p:cNvPr>
          <p:cNvSpPr/>
          <p:nvPr/>
        </p:nvSpPr>
        <p:spPr>
          <a:xfrm>
            <a:off x="3851665" y="2414042"/>
            <a:ext cx="1839514" cy="1386103"/>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1"/>
                </a:solidFill>
                <a:hlinkClick r:id="rId8">
                  <a:extLst>
                    <a:ext uri="{A12FA001-AC4F-418D-AE19-62706E023703}">
                      <ahyp:hlinkClr xmlns:ahyp="http://schemas.microsoft.com/office/drawing/2018/hyperlinkcolor" val="tx"/>
                    </a:ext>
                  </a:extLst>
                </a:hlinkClick>
              </a:rPr>
              <a:t>Kliknite za  Spletna stran</a:t>
            </a:r>
            <a:endParaRPr lang="en-IE" sz="2400" b="1" dirty="0">
              <a:solidFill>
                <a:schemeClr val="bg1"/>
              </a:solidFill>
              <a:ea typeface="Calibri"/>
              <a:cs typeface="Calibri"/>
            </a:endParaRPr>
          </a:p>
        </p:txBody>
      </p:sp>
    </p:spTree>
    <p:extLst>
      <p:ext uri="{BB962C8B-B14F-4D97-AF65-F5344CB8AC3E}">
        <p14:creationId xmlns:p14="http://schemas.microsoft.com/office/powerpoint/2010/main" val="42899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E662B-5BDD-7AC9-0A64-ED919FCA3E48}"/>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C67B9712-1C1F-6466-60BA-0277DB81CBD8}"/>
              </a:ext>
            </a:extLst>
          </p:cNvPr>
          <p:cNvSpPr>
            <a:spLocks noGrp="1"/>
          </p:cNvSpPr>
          <p:nvPr>
            <p:ph type="body" sz="quarter" idx="4294967295"/>
          </p:nvPr>
        </p:nvSpPr>
        <p:spPr>
          <a:xfrm rot="16200000">
            <a:off x="9621276" y="5151904"/>
            <a:ext cx="2953721" cy="452458"/>
          </a:xfrm>
          <a:prstGeom prst="rect">
            <a:avLst/>
          </a:prstGeom>
        </p:spPr>
        <p:txBody>
          <a:bodyPr lIns="91440" tIns="45720" rIns="91440" bIns="45720" anchor="ctr">
            <a:noAutofit/>
          </a:bodyPr>
          <a:lstStyle/>
          <a:p>
            <a:pPr marL="0" indent="0" algn="ctr">
              <a:buNone/>
            </a:pPr>
            <a:r>
              <a:rPr lang="fr-FR" sz="1200" dirty="0" err="1">
                <a:solidFill>
                  <a:schemeClr val="bg1"/>
                </a:solidFill>
                <a:latin typeface="Calibri"/>
                <a:ea typeface="Calibri"/>
                <a:cs typeface="Calibri"/>
              </a:rPr>
              <a:t>Avtor</a:t>
            </a:r>
            <a:r>
              <a:rPr lang="fr-FR" sz="1200" dirty="0">
                <a:solidFill>
                  <a:schemeClr val="bg1"/>
                </a:solidFill>
                <a:latin typeface="Calibri"/>
                <a:ea typeface="Calibri"/>
                <a:cs typeface="Calibri"/>
              </a:rPr>
              <a:t> fotografije: </a:t>
            </a:r>
            <a:r>
              <a:rPr lang="fr-FR" sz="1200" dirty="0" err="1">
                <a:solidFill>
                  <a:schemeClr val="bg1"/>
                </a:solidFill>
                <a:latin typeface="Calibri"/>
                <a:ea typeface="Calibri"/>
                <a:cs typeface="Calibri"/>
              </a:rPr>
              <a:t>Meridaunia</a:t>
            </a:r>
            <a:endParaRPr lang="it-IT" sz="1200" dirty="0" err="1">
              <a:solidFill>
                <a:schemeClr val="bg1"/>
              </a:solidFill>
            </a:endParaRPr>
          </a:p>
        </p:txBody>
      </p:sp>
      <p:pic>
        <p:nvPicPr>
          <p:cNvPr id="10" name="Segnaposto immagine 9">
            <a:extLst>
              <a:ext uri="{FF2B5EF4-FFF2-40B4-BE49-F238E27FC236}">
                <a16:creationId xmlns:a16="http://schemas.microsoft.com/office/drawing/2014/main" id="{396C3A77-3322-8545-55A3-1FB9CDCF8D30}"/>
              </a:ext>
            </a:extLst>
          </p:cNvPr>
          <p:cNvPicPr>
            <a:picLocks noGrp="1" noChangeAspect="1"/>
          </p:cNvPicPr>
          <p:nvPr>
            <p:ph type="pic" sz="quarter" idx="4294967295"/>
          </p:nvPr>
        </p:nvPicPr>
        <p:blipFill rotWithShape="1">
          <a:blip r:embed="rId2"/>
          <a:srcRect t="10116" b="10116"/>
          <a:stretch/>
        </p:blipFill>
        <p:spPr>
          <a:xfrm>
            <a:off x="7390150" y="3162925"/>
            <a:ext cx="3473451" cy="3695075"/>
          </a:xfrm>
          <a:prstGeom prst="rect">
            <a:avLst/>
          </a:prstGeom>
        </p:spPr>
      </p:pic>
      <p:sp>
        <p:nvSpPr>
          <p:cNvPr id="7" name="Text Placeholder 3">
            <a:extLst>
              <a:ext uri="{FF2B5EF4-FFF2-40B4-BE49-F238E27FC236}">
                <a16:creationId xmlns:a16="http://schemas.microsoft.com/office/drawing/2014/main" id="{E64BA991-0083-1066-84D0-3693B741462C}"/>
              </a:ext>
            </a:extLst>
          </p:cNvPr>
          <p:cNvSpPr txBox="1">
            <a:spLocks/>
          </p:cNvSpPr>
          <p:nvPr/>
        </p:nvSpPr>
        <p:spPr>
          <a:xfrm>
            <a:off x="774804" y="359776"/>
            <a:ext cx="752203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620"/>
              </a:lnSpc>
            </a:pPr>
            <a:r>
              <a:rPr lang="en-US"/>
              <a:t>Ključne ugotovitve</a:t>
            </a:r>
          </a:p>
          <a:p>
            <a:pPr>
              <a:lnSpc>
                <a:spcPts val="3620"/>
              </a:lnSpc>
            </a:pPr>
            <a:endParaRPr lang="en-US" dirty="0"/>
          </a:p>
        </p:txBody>
      </p:sp>
      <p:sp>
        <p:nvSpPr>
          <p:cNvPr id="9" name="Text Placeholder 4">
            <a:extLst>
              <a:ext uri="{FF2B5EF4-FFF2-40B4-BE49-F238E27FC236}">
                <a16:creationId xmlns:a16="http://schemas.microsoft.com/office/drawing/2014/main" id="{FE238C20-E89A-D90E-EA97-8518228A2E5C}"/>
              </a:ext>
            </a:extLst>
          </p:cNvPr>
          <p:cNvSpPr txBox="1">
            <a:spLocks/>
          </p:cNvSpPr>
          <p:nvPr/>
        </p:nvSpPr>
        <p:spPr>
          <a:xfrm>
            <a:off x="774804" y="1585752"/>
            <a:ext cx="5321196" cy="3154345"/>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459597"/>
              </a:buClr>
              <a:buFont typeface="Arial" panose="020B0604020202020204" pitchFamily="34" charset="0"/>
              <a:buChar char="•"/>
            </a:pPr>
            <a:r>
              <a:rPr lang="en-GB" sz="2200" b="1" dirty="0">
                <a:solidFill>
                  <a:srgbClr val="EC7C69"/>
                </a:solidFill>
              </a:rPr>
              <a:t>Spoštovanje lokalnega obsega ustvarja pristnost in ravnovesje</a:t>
            </a:r>
            <a:br>
              <a:rPr lang="en-GB" sz="2200" dirty="0">
                <a:solidFill>
                  <a:srgbClr val="414141"/>
                </a:solidFill>
              </a:rPr>
            </a:br>
            <a:r>
              <a:rPr lang="en-GB" sz="2200" dirty="0" err="1">
                <a:solidFill>
                  <a:srgbClr val="414141"/>
                </a:solidFill>
              </a:rPr>
              <a:t>Locanda </a:t>
            </a:r>
            <a:r>
              <a:rPr lang="en-GB" sz="2200" dirty="0">
                <a:solidFill>
                  <a:srgbClr val="414141"/>
                </a:solidFill>
              </a:rPr>
              <a:t>del </a:t>
            </a:r>
            <a:r>
              <a:rPr lang="en-GB" sz="2200" dirty="0" err="1">
                <a:solidFill>
                  <a:srgbClr val="414141"/>
                </a:solidFill>
              </a:rPr>
              <a:t>Mugnaio </a:t>
            </a:r>
            <a:r>
              <a:rPr lang="en-GB" sz="2200" dirty="0">
                <a:solidFill>
                  <a:srgbClr val="414141"/>
                </a:solidFill>
              </a:rPr>
              <a:t>ponuja majhno število sob, ki so zasnovane tako, da se prilegajo infrastrukturi in družbenemu ritmu vasi. Ta pravi pristop preprečuje prekomeren turizem, spodbuja pristne odnose med gosti in prebivalci ter podpira počasen ritem življenja, ki je značilen za </a:t>
            </a:r>
            <a:r>
              <a:rPr lang="en-GB" sz="2200" dirty="0" err="1">
                <a:solidFill>
                  <a:srgbClr val="414141"/>
                </a:solidFill>
              </a:rPr>
              <a:t>Roseto Valfortore</a:t>
            </a:r>
            <a:r>
              <a:rPr lang="en-GB" sz="2200" dirty="0">
                <a:solidFill>
                  <a:srgbClr val="414141"/>
                </a:solidFill>
              </a:rPr>
              <a:t>.</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US" sz="2200" dirty="0">
              <a:solidFill>
                <a:srgbClr val="459597"/>
              </a:solidFill>
            </a:endParaRPr>
          </a:p>
        </p:txBody>
      </p:sp>
      <p:cxnSp>
        <p:nvCxnSpPr>
          <p:cNvPr id="11" name="Straight Connector 10">
            <a:extLst>
              <a:ext uri="{FF2B5EF4-FFF2-40B4-BE49-F238E27FC236}">
                <a16:creationId xmlns:a16="http://schemas.microsoft.com/office/drawing/2014/main" id="{EF512701-0E52-0F2C-43C0-5B2587BF1D45}"/>
              </a:ext>
            </a:extLst>
          </p:cNvPr>
          <p:cNvCxnSpPr>
            <a:cxnSpLocks/>
          </p:cNvCxnSpPr>
          <p:nvPr/>
        </p:nvCxnSpPr>
        <p:spPr>
          <a:xfrm>
            <a:off x="0" y="970925"/>
            <a:ext cx="567890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EBCA2227-3D96-57A1-0FD6-8FB6F8521ED7}"/>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1910293" y="4329592"/>
            <a:ext cx="4194013" cy="3114966"/>
          </a:xfrm>
          <a:prstGeom prst="rect">
            <a:avLst/>
          </a:prstGeom>
        </p:spPr>
      </p:pic>
      <p:sp>
        <p:nvSpPr>
          <p:cNvPr id="13" name="Slide Number Placeholder 5">
            <a:extLst>
              <a:ext uri="{FF2B5EF4-FFF2-40B4-BE49-F238E27FC236}">
                <a16:creationId xmlns:a16="http://schemas.microsoft.com/office/drawing/2014/main" id="{6D06CA34-BB61-8614-DCDF-08AACD8A935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a:t>
            </a:fld>
            <a:endParaRPr lang="fr-CA" sz="1200" dirty="0"/>
          </a:p>
        </p:txBody>
      </p:sp>
    </p:spTree>
    <p:extLst>
      <p:ext uri="{BB962C8B-B14F-4D97-AF65-F5344CB8AC3E}">
        <p14:creationId xmlns:p14="http://schemas.microsoft.com/office/powerpoint/2010/main" val="866636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A815C-7CAA-3C4A-B838-712A65BF7F33}"/>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42545E45-323C-0C6C-E1B2-3BDB4C26F9AA}"/>
              </a:ext>
            </a:extLst>
          </p:cNvPr>
          <p:cNvSpPr>
            <a:spLocks noGrp="1"/>
          </p:cNvSpPr>
          <p:nvPr>
            <p:ph type="body" sz="quarter" idx="16"/>
          </p:nvPr>
        </p:nvSpPr>
        <p:spPr>
          <a:xfrm>
            <a:off x="774804" y="359776"/>
            <a:ext cx="7522032" cy="803654"/>
          </a:xfrm>
        </p:spPr>
        <p:txBody>
          <a:bodyPr/>
          <a:lstStyle/>
          <a:p>
            <a:pPr>
              <a:lnSpc>
                <a:spcPts val="3620"/>
              </a:lnSpc>
            </a:pPr>
            <a:r>
              <a:rPr lang="en-US" dirty="0"/>
              <a:t>Ključne ugotovitve</a:t>
            </a:r>
          </a:p>
          <a:p>
            <a:pPr>
              <a:lnSpc>
                <a:spcPts val="3620"/>
              </a:lnSpc>
            </a:pPr>
            <a:endParaRPr lang="en-US" dirty="0"/>
          </a:p>
        </p:txBody>
      </p:sp>
      <p:sp>
        <p:nvSpPr>
          <p:cNvPr id="7" name="Text Placeholder 4">
            <a:extLst>
              <a:ext uri="{FF2B5EF4-FFF2-40B4-BE49-F238E27FC236}">
                <a16:creationId xmlns:a16="http://schemas.microsoft.com/office/drawing/2014/main" id="{7ABAE6AF-742D-AEC2-1ED2-45BF3AFF69F3}"/>
              </a:ext>
            </a:extLst>
          </p:cNvPr>
          <p:cNvSpPr txBox="1">
            <a:spLocks/>
          </p:cNvSpPr>
          <p:nvPr/>
        </p:nvSpPr>
        <p:spPr>
          <a:xfrm>
            <a:off x="639893" y="1630097"/>
            <a:ext cx="10197996" cy="4104528"/>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459597"/>
              </a:buClr>
              <a:buFont typeface="Arial" panose="020B0604020202020204" pitchFamily="34" charset="0"/>
              <a:buChar char="•"/>
            </a:pPr>
            <a:r>
              <a:rPr lang="en-GB" sz="2200" b="1" dirty="0">
                <a:solidFill>
                  <a:srgbClr val="EC7C69"/>
                </a:solidFill>
              </a:rPr>
              <a:t>Obnova zgodovinskih </a:t>
            </a:r>
            <a:r>
              <a:rPr lang="en-GB" sz="2200" b="1" dirty="0" err="1">
                <a:solidFill>
                  <a:srgbClr val="EC7C69"/>
                </a:solidFill>
              </a:rPr>
              <a:t>prostorov ustvarja </a:t>
            </a:r>
            <a:r>
              <a:rPr lang="en-GB" sz="2200" b="1" dirty="0">
                <a:solidFill>
                  <a:srgbClr val="EC7C69"/>
                </a:solidFill>
              </a:rPr>
              <a:t>kulturno in gospodarsko vrednost</a:t>
            </a:r>
            <a:br>
              <a:rPr lang="en-GB" sz="2200" dirty="0">
                <a:solidFill>
                  <a:srgbClr val="414141"/>
                </a:solidFill>
              </a:rPr>
            </a:br>
            <a:r>
              <a:rPr lang="en-GB" sz="2200" dirty="0">
                <a:solidFill>
                  <a:srgbClr val="414141"/>
                </a:solidFill>
              </a:rPr>
              <a:t>Z obnovo zgodovinskega mlina in njegovo predelavo v gostinski objekt </a:t>
            </a:r>
            <a:r>
              <a:rPr lang="en-GB" sz="2200" dirty="0" err="1">
                <a:solidFill>
                  <a:srgbClr val="414141"/>
                </a:solidFill>
              </a:rPr>
              <a:t>Locanda </a:t>
            </a:r>
            <a:r>
              <a:rPr lang="en-GB" sz="2200" dirty="0">
                <a:solidFill>
                  <a:srgbClr val="414141"/>
                </a:solidFill>
              </a:rPr>
              <a:t>ohranja lokalno dediščino in hkrati ustvarja novo gospodarsko rabo prostora. To je v skladu z načeli prilagodljive ponovne uporabe in kaže, kako lahko ohranjanje kulture poteka z roko v roki s trajnostnim razvojem.</a:t>
            </a:r>
          </a:p>
          <a:p>
            <a:pPr marL="342900" indent="-342900">
              <a:buClr>
                <a:srgbClr val="459597"/>
              </a:buClr>
              <a:buFont typeface="Arial" panose="020B0604020202020204" pitchFamily="34" charset="0"/>
              <a:buChar char="•"/>
            </a:pPr>
            <a:endParaRPr lang="en-GB" sz="8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a:solidFill>
                  <a:srgbClr val="EC7C69"/>
                </a:solidFill>
              </a:rPr>
              <a:t>Vključevanje lokalnih proizvodov krepi vrednostno verigo</a:t>
            </a:r>
            <a:br>
              <a:rPr lang="en-GB" sz="2200" dirty="0">
                <a:solidFill>
                  <a:srgbClr val="414141"/>
                </a:solidFill>
              </a:rPr>
            </a:br>
            <a:r>
              <a:rPr lang="en-GB" sz="2200" dirty="0" err="1">
                <a:solidFill>
                  <a:srgbClr val="414141"/>
                </a:solidFill>
              </a:rPr>
              <a:t>Locanda </a:t>
            </a:r>
            <a:r>
              <a:rPr lang="en-GB" sz="2200" dirty="0">
                <a:solidFill>
                  <a:srgbClr val="414141"/>
                </a:solidFill>
              </a:rPr>
              <a:t>poudarja kmetijsko-živilsko identiteto </a:t>
            </a:r>
            <a:r>
              <a:rPr lang="en-GB" sz="2200" dirty="0" err="1">
                <a:solidFill>
                  <a:srgbClr val="414141"/>
                </a:solidFill>
              </a:rPr>
              <a:t>Roseta</a:t>
            </a:r>
            <a:r>
              <a:rPr lang="en-GB" sz="2200" dirty="0">
                <a:solidFill>
                  <a:srgbClr val="414141"/>
                </a:solidFill>
              </a:rPr>
              <a:t>, saj ponuja lokalni sir, kruh in sušeno meso, ki ga dobavlja bližnji proizvajalci. To krepi kratke dobavne verige, zagotavlja dohodek lokalnim kmetom in obrtnikom ter obiskovalcem omogoča neposreden okus območja.</a:t>
            </a:r>
          </a:p>
          <a:p>
            <a:pPr marL="342900" indent="-342900">
              <a:buClr>
                <a:srgbClr val="459597"/>
              </a:buClr>
              <a:buFont typeface="Arial" panose="020B0604020202020204" pitchFamily="34" charset="0"/>
              <a:buChar char="•"/>
            </a:pPr>
            <a:endParaRPr lang="en-GB" sz="8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a:solidFill>
                  <a:srgbClr val="EC7C69"/>
                </a:solidFill>
              </a:rPr>
              <a:t>Gostoljubnost, </a:t>
            </a:r>
            <a:r>
              <a:rPr lang="en-GB" sz="2200" b="1" dirty="0" err="1">
                <a:solidFill>
                  <a:srgbClr val="EC7C69"/>
                </a:solidFill>
              </a:rPr>
              <a:t>usmerjena v skupnost, </a:t>
            </a:r>
            <a:r>
              <a:rPr lang="en-GB" sz="2200" b="1" dirty="0">
                <a:solidFill>
                  <a:srgbClr val="EC7C69"/>
                </a:solidFill>
              </a:rPr>
              <a:t>povečuje odpornost </a:t>
            </a:r>
            <a:r>
              <a:rPr lang="en-GB" sz="2200" dirty="0" err="1">
                <a:solidFill>
                  <a:srgbClr val="414141"/>
                </a:solidFill>
              </a:rPr>
              <a:t>Locanda </a:t>
            </a:r>
            <a:r>
              <a:rPr lang="en-GB" sz="2200" dirty="0">
                <a:solidFill>
                  <a:srgbClr val="414141"/>
                </a:solidFill>
              </a:rPr>
              <a:t>del </a:t>
            </a:r>
            <a:r>
              <a:rPr lang="en-GB" sz="2200" dirty="0" err="1">
                <a:solidFill>
                  <a:srgbClr val="414141"/>
                </a:solidFill>
              </a:rPr>
              <a:t>Mugnaio </a:t>
            </a:r>
            <a:r>
              <a:rPr lang="en-GB" sz="2200" dirty="0">
                <a:solidFill>
                  <a:srgbClr val="414141"/>
                </a:solidFill>
              </a:rPr>
              <a:t>ni le kraj za prenočitev – je vpet v življenje vasi. V njeno delovanje so vključeni lokalni delavci, obrtniki in pripovedovalci zgodb, kar zagotavlja, da so gospodarske koristi turizma široko razdeljene. Ta model ponazarja, kako se lahko gostinska dejavnost oblikuje kot del širšega ekosistema skupnosti.</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US" sz="2200" dirty="0">
              <a:solidFill>
                <a:srgbClr val="459597"/>
              </a:solidFill>
            </a:endParaRPr>
          </a:p>
        </p:txBody>
      </p:sp>
      <p:cxnSp>
        <p:nvCxnSpPr>
          <p:cNvPr id="8" name="Straight Connector 7">
            <a:extLst>
              <a:ext uri="{FF2B5EF4-FFF2-40B4-BE49-F238E27FC236}">
                <a16:creationId xmlns:a16="http://schemas.microsoft.com/office/drawing/2014/main" id="{74D35FC8-A182-5B56-6A6D-54C4E8FF4721}"/>
              </a:ext>
            </a:extLst>
          </p:cNvPr>
          <p:cNvCxnSpPr>
            <a:cxnSpLocks/>
          </p:cNvCxnSpPr>
          <p:nvPr/>
        </p:nvCxnSpPr>
        <p:spPr>
          <a:xfrm>
            <a:off x="0" y="973630"/>
            <a:ext cx="865990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BE8EC35A-DC2E-B44D-FDC3-B18443E117DA}"/>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10618780" y="1123375"/>
            <a:ext cx="4194013" cy="3114966"/>
          </a:xfrm>
          <a:prstGeom prst="rect">
            <a:avLst/>
          </a:prstGeom>
        </p:spPr>
      </p:pic>
      <p:sp>
        <p:nvSpPr>
          <p:cNvPr id="2" name="Slide Number Placeholder 5">
            <a:extLst>
              <a:ext uri="{FF2B5EF4-FFF2-40B4-BE49-F238E27FC236}">
                <a16:creationId xmlns:a16="http://schemas.microsoft.com/office/drawing/2014/main" id="{FBD87D9D-0FEB-F23E-2FED-9F81D154688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4</a:t>
            </a:fld>
            <a:endParaRPr lang="fr-CA" sz="1200" dirty="0"/>
          </a:p>
        </p:txBody>
      </p:sp>
    </p:spTree>
    <p:extLst>
      <p:ext uri="{BB962C8B-B14F-4D97-AF65-F5344CB8AC3E}">
        <p14:creationId xmlns:p14="http://schemas.microsoft.com/office/powerpoint/2010/main" val="28840405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98EB48E-7120-D652-CCE3-99A84CA442D2}"/>
              </a:ext>
            </a:extLst>
          </p:cNvPr>
          <p:cNvSpPr>
            <a:spLocks noGrp="1"/>
          </p:cNvSpPr>
          <p:nvPr>
            <p:ph type="body" sz="quarter" idx="13"/>
          </p:nvPr>
        </p:nvSpPr>
        <p:spPr>
          <a:xfrm>
            <a:off x="1045115" y="120141"/>
            <a:ext cx="4231539" cy="2838867"/>
          </a:xfrm>
        </p:spPr>
        <p:txBody>
          <a:bodyPr lIns="91440" tIns="45720" rIns="91440" bIns="45720" anchor="ctr">
            <a:normAutofit/>
          </a:bodyPr>
          <a:lstStyle/>
          <a:p>
            <a:r>
              <a:rPr lang="en-GB" sz="2400" dirty="0">
                <a:ea typeface="+mn-lt"/>
                <a:cs typeface="+mn-lt"/>
              </a:rPr>
              <a:t>„Ko turizem prisluhne ritmu kraja, ne ohranja le njegove duše, ampak postane tudi gonilna sila za </a:t>
            </a:r>
            <a:r>
              <a:rPr lang="en-GB" sz="2400" dirty="0" err="1">
                <a:ea typeface="+mn-lt"/>
                <a:cs typeface="+mn-lt"/>
              </a:rPr>
              <a:t>njegovo obnovo</a:t>
            </a:r>
            <a:r>
              <a:rPr lang="en-GB" sz="2400" dirty="0">
                <a:ea typeface="+mn-lt"/>
                <a:cs typeface="+mn-lt"/>
              </a:rPr>
              <a:t>.“</a:t>
            </a:r>
            <a:endParaRPr lang="it-IT" sz="2400" dirty="0"/>
          </a:p>
        </p:txBody>
      </p:sp>
      <p:pic>
        <p:nvPicPr>
          <p:cNvPr id="6" name="Picture Placeholder 5">
            <a:extLst>
              <a:ext uri="{FF2B5EF4-FFF2-40B4-BE49-F238E27FC236}">
                <a16:creationId xmlns:a16="http://schemas.microsoft.com/office/drawing/2014/main" id="{A77FCD6B-E91A-BA37-0E3C-C2F2669F038C}"/>
              </a:ext>
            </a:extLst>
          </p:cNvPr>
          <p:cNvPicPr>
            <a:picLocks noGrp="1" noChangeAspect="1"/>
          </p:cNvPicPr>
          <p:nvPr>
            <p:ph type="pic" sz="quarter" idx="41"/>
          </p:nvPr>
        </p:nvPicPr>
        <p:blipFill>
          <a:blip r:embed="rId2"/>
          <a:srcRect t="24454" b="24454"/>
          <a:stretch/>
        </p:blipFill>
        <p:spPr>
          <a:xfrm>
            <a:off x="4229099" y="1658170"/>
            <a:ext cx="7122409" cy="5199830"/>
          </a:xfrm>
        </p:spPr>
      </p:pic>
      <p:sp>
        <p:nvSpPr>
          <p:cNvPr id="4" name="Text Placeholder 3">
            <a:extLst>
              <a:ext uri="{FF2B5EF4-FFF2-40B4-BE49-F238E27FC236}">
                <a16:creationId xmlns:a16="http://schemas.microsoft.com/office/drawing/2014/main" id="{6C292DD5-930D-ECC3-8E2D-6881CFD6D595}"/>
              </a:ext>
            </a:extLst>
          </p:cNvPr>
          <p:cNvSpPr>
            <a:spLocks noGrp="1"/>
          </p:cNvSpPr>
          <p:nvPr>
            <p:ph type="body" sz="quarter" idx="65"/>
          </p:nvPr>
        </p:nvSpPr>
        <p:spPr/>
        <p:txBody>
          <a:bodyPr lIns="91440" tIns="45720" rIns="91440" bIns="45720" anchor="ctr">
            <a:noAutofit/>
          </a:bodyPr>
          <a:lstStyle/>
          <a:p>
            <a:pPr algn="ctr"/>
            <a:r>
              <a:rPr lang="en-GB" sz="1200" dirty="0">
                <a:latin typeface="Calibri"/>
                <a:ea typeface="Calibri"/>
                <a:cs typeface="Calibri"/>
              </a:rPr>
              <a:t>Foto: </a:t>
            </a:r>
            <a:r>
              <a:rPr lang="en-GB" sz="1200" dirty="0" err="1">
                <a:latin typeface="Calibri"/>
                <a:ea typeface="Calibri"/>
                <a:cs typeface="Calibri"/>
              </a:rPr>
              <a:t>Meridaunia</a:t>
            </a:r>
            <a:endParaRPr lang="en-GB" sz="1200" dirty="0" err="1">
              <a:ea typeface="Calibri"/>
            </a:endParaRPr>
          </a:p>
        </p:txBody>
      </p:sp>
      <p:sp>
        <p:nvSpPr>
          <p:cNvPr id="7" name="Freeform 6">
            <a:extLst>
              <a:ext uri="{FF2B5EF4-FFF2-40B4-BE49-F238E27FC236}">
                <a16:creationId xmlns:a16="http://schemas.microsoft.com/office/drawing/2014/main" id="{4A448368-4AD6-D1FA-0E61-7E23F2DBE07B}"/>
              </a:ext>
            </a:extLst>
          </p:cNvPr>
          <p:cNvSpPr/>
          <p:nvPr/>
        </p:nvSpPr>
        <p:spPr>
          <a:xfrm>
            <a:off x="4874473" y="2173872"/>
            <a:ext cx="1443878" cy="1045230"/>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chemeClr val="bg1"/>
          </a:solidFill>
          <a:ln w="4485" cap="flat">
            <a:noFill/>
            <a:prstDash val="solid"/>
            <a:miter/>
          </a:ln>
        </p:spPr>
        <p:txBody>
          <a:bodyPr rtlCol="0" anchor="ctr"/>
          <a:lstStyle/>
          <a:p>
            <a:endParaRPr lang="en-US"/>
          </a:p>
        </p:txBody>
      </p:sp>
      <p:grpSp>
        <p:nvGrpSpPr>
          <p:cNvPr id="3" name="Group 2">
            <a:extLst>
              <a:ext uri="{FF2B5EF4-FFF2-40B4-BE49-F238E27FC236}">
                <a16:creationId xmlns:a16="http://schemas.microsoft.com/office/drawing/2014/main" id="{BB5A2913-ECE6-7F50-D4E0-185486B36C61}"/>
              </a:ext>
            </a:extLst>
          </p:cNvPr>
          <p:cNvGrpSpPr/>
          <p:nvPr/>
        </p:nvGrpSpPr>
        <p:grpSpPr>
          <a:xfrm flipH="1">
            <a:off x="183985" y="3736566"/>
            <a:ext cx="1073276" cy="2965650"/>
            <a:chOff x="1127677" y="228112"/>
            <a:chExt cx="3378745" cy="9336067"/>
          </a:xfrm>
          <a:solidFill>
            <a:srgbClr val="459597"/>
          </a:solidFill>
        </p:grpSpPr>
        <p:sp>
          <p:nvSpPr>
            <p:cNvPr id="5" name="Freeform 4">
              <a:extLst>
                <a:ext uri="{FF2B5EF4-FFF2-40B4-BE49-F238E27FC236}">
                  <a16:creationId xmlns:a16="http://schemas.microsoft.com/office/drawing/2014/main" id="{02AA669D-FC6C-C10E-E434-98B5A3A79473}"/>
                </a:ext>
              </a:extLst>
            </p:cNvPr>
            <p:cNvSpPr/>
            <p:nvPr/>
          </p:nvSpPr>
          <p:spPr>
            <a:xfrm>
              <a:off x="1143192" y="8497973"/>
              <a:ext cx="1510779" cy="786198"/>
            </a:xfrm>
            <a:custGeom>
              <a:avLst/>
              <a:gdLst>
                <a:gd name="connsiteX0" fmla="*/ 1320776 w 1510779"/>
                <a:gd name="connsiteY0" fmla="*/ 379201 h 786198"/>
                <a:gd name="connsiteX1" fmla="*/ 1315448 w 1510779"/>
                <a:gd name="connsiteY1" fmla="*/ 159359 h 786198"/>
                <a:gd name="connsiteX2" fmla="*/ 1500257 w 1510779"/>
                <a:gd name="connsiteY2" fmla="*/ 139711 h 786198"/>
                <a:gd name="connsiteX3" fmla="*/ 1499587 w 1510779"/>
                <a:gd name="connsiteY3" fmla="*/ 0 h 786198"/>
                <a:gd name="connsiteX4" fmla="*/ 894089 w 1510779"/>
                <a:gd name="connsiteY4" fmla="*/ 17502 h 786198"/>
                <a:gd name="connsiteX5" fmla="*/ 902567 w 1510779"/>
                <a:gd name="connsiteY5" fmla="*/ 279523 h 786198"/>
                <a:gd name="connsiteX6" fmla="*/ 852302 w 1510779"/>
                <a:gd name="connsiteY6" fmla="*/ 286228 h 786198"/>
                <a:gd name="connsiteX7" fmla="*/ 847141 w 1510779"/>
                <a:gd name="connsiteY7" fmla="*/ 273924 h 786198"/>
                <a:gd name="connsiteX8" fmla="*/ 834508 w 1510779"/>
                <a:gd name="connsiteY8" fmla="*/ 13679 h 786198"/>
                <a:gd name="connsiteX9" fmla="*/ 464520 w 1510779"/>
                <a:gd name="connsiteY9" fmla="*/ 28934 h 786198"/>
                <a:gd name="connsiteX10" fmla="*/ 469681 w 1510779"/>
                <a:gd name="connsiteY10" fmla="*/ 41239 h 786198"/>
                <a:gd name="connsiteX11" fmla="*/ 479131 w 1510779"/>
                <a:gd name="connsiteY11" fmla="*/ 259406 h 786198"/>
                <a:gd name="connsiteX12" fmla="*/ 576679 w 1510779"/>
                <a:gd name="connsiteY12" fmla="*/ 261887 h 786198"/>
                <a:gd name="connsiteX13" fmla="*/ 578958 w 1510779"/>
                <a:gd name="connsiteY13" fmla="*/ 497522 h 786198"/>
                <a:gd name="connsiteX14" fmla="*/ 303335 w 1510779"/>
                <a:gd name="connsiteY14" fmla="*/ 473147 h 786198"/>
                <a:gd name="connsiteX15" fmla="*/ 291640 w 1510779"/>
                <a:gd name="connsiteY15" fmla="*/ 19412 h 786198"/>
                <a:gd name="connsiteX16" fmla="*/ 279342 w 1510779"/>
                <a:gd name="connsiteY16" fmla="*/ 24575 h 786198"/>
                <a:gd name="connsiteX17" fmla="*/ 0 w 1510779"/>
                <a:gd name="connsiteY17" fmla="*/ 25951 h 786198"/>
                <a:gd name="connsiteX18" fmla="*/ 13136 w 1510779"/>
                <a:gd name="connsiteY18" fmla="*/ 218401 h 786198"/>
                <a:gd name="connsiteX19" fmla="*/ 110718 w 1510779"/>
                <a:gd name="connsiteY19" fmla="*/ 220882 h 786198"/>
                <a:gd name="connsiteX20" fmla="*/ 107133 w 1510779"/>
                <a:gd name="connsiteY20" fmla="*/ 304467 h 786198"/>
                <a:gd name="connsiteX21" fmla="*/ 3485 w 1510779"/>
                <a:gd name="connsiteY21" fmla="*/ 333469 h 786198"/>
                <a:gd name="connsiteX22" fmla="*/ 18598 w 1510779"/>
                <a:gd name="connsiteY22" fmla="*/ 496114 h 786198"/>
                <a:gd name="connsiteX23" fmla="*/ 23759 w 1510779"/>
                <a:gd name="connsiteY23" fmla="*/ 508418 h 786198"/>
                <a:gd name="connsiteX24" fmla="*/ 114438 w 1510779"/>
                <a:gd name="connsiteY24" fmla="*/ 494538 h 786198"/>
                <a:gd name="connsiteX25" fmla="*/ 113667 w 1510779"/>
                <a:gd name="connsiteY25" fmla="*/ 596261 h 786198"/>
                <a:gd name="connsiteX26" fmla="*/ 16085 w 1510779"/>
                <a:gd name="connsiteY26" fmla="*/ 593713 h 786198"/>
                <a:gd name="connsiteX27" fmla="*/ 29221 w 1510779"/>
                <a:gd name="connsiteY27" fmla="*/ 786198 h 786198"/>
                <a:gd name="connsiteX28" fmla="*/ 870330 w 1510779"/>
                <a:gd name="connsiteY28" fmla="*/ 766349 h 786198"/>
                <a:gd name="connsiteX29" fmla="*/ 865170 w 1510779"/>
                <a:gd name="connsiteY29" fmla="*/ 754044 h 786198"/>
                <a:gd name="connsiteX30" fmla="*/ 857730 w 1510779"/>
                <a:gd name="connsiteY30" fmla="*/ 506105 h 786198"/>
                <a:gd name="connsiteX31" fmla="*/ 1030610 w 1510779"/>
                <a:gd name="connsiteY31" fmla="*/ 515626 h 786198"/>
                <a:gd name="connsiteX32" fmla="*/ 1038049 w 1510779"/>
                <a:gd name="connsiteY32" fmla="*/ 763533 h 786198"/>
                <a:gd name="connsiteX33" fmla="*/ 1510780 w 1510779"/>
                <a:gd name="connsiteY33" fmla="*/ 763130 h 786198"/>
                <a:gd name="connsiteX34" fmla="*/ 1507831 w 1510779"/>
                <a:gd name="connsiteY34" fmla="*/ 387617 h 786198"/>
                <a:gd name="connsiteX35" fmla="*/ 1320776 w 1510779"/>
                <a:gd name="connsiteY35" fmla="*/ 379201 h 786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510779" h="786198">
                  <a:moveTo>
                    <a:pt x="1320776" y="379201"/>
                  </a:moveTo>
                  <a:cubicBezTo>
                    <a:pt x="1327478" y="257227"/>
                    <a:pt x="1325702" y="183946"/>
                    <a:pt x="1315448" y="159359"/>
                  </a:cubicBezTo>
                  <a:cubicBezTo>
                    <a:pt x="1381240" y="170378"/>
                    <a:pt x="1442843" y="163829"/>
                    <a:pt x="1500257" y="139711"/>
                  </a:cubicBezTo>
                  <a:lnTo>
                    <a:pt x="1499587" y="0"/>
                  </a:lnTo>
                  <a:cubicBezTo>
                    <a:pt x="1112386" y="4761"/>
                    <a:pt x="910554" y="10595"/>
                    <a:pt x="894089" y="17502"/>
                  </a:cubicBezTo>
                  <a:cubicBezTo>
                    <a:pt x="895161" y="181252"/>
                    <a:pt x="897987" y="268592"/>
                    <a:pt x="902567" y="279523"/>
                  </a:cubicBezTo>
                  <a:cubicBezTo>
                    <a:pt x="885515" y="277069"/>
                    <a:pt x="868116" y="279391"/>
                    <a:pt x="852302" y="286228"/>
                  </a:cubicBezTo>
                  <a:lnTo>
                    <a:pt x="847141" y="273924"/>
                  </a:lnTo>
                  <a:cubicBezTo>
                    <a:pt x="839099" y="254746"/>
                    <a:pt x="834888" y="167998"/>
                    <a:pt x="834508" y="13679"/>
                  </a:cubicBezTo>
                  <a:cubicBezTo>
                    <a:pt x="612468" y="13545"/>
                    <a:pt x="489139" y="18630"/>
                    <a:pt x="464520" y="28934"/>
                  </a:cubicBezTo>
                  <a:lnTo>
                    <a:pt x="469681" y="41239"/>
                  </a:lnTo>
                  <a:cubicBezTo>
                    <a:pt x="465659" y="161940"/>
                    <a:pt x="468809" y="234662"/>
                    <a:pt x="479131" y="259406"/>
                  </a:cubicBezTo>
                  <a:cubicBezTo>
                    <a:pt x="538444" y="247313"/>
                    <a:pt x="570960" y="248141"/>
                    <a:pt x="576679" y="261887"/>
                  </a:cubicBezTo>
                  <a:lnTo>
                    <a:pt x="578958" y="497522"/>
                  </a:lnTo>
                  <a:cubicBezTo>
                    <a:pt x="405553" y="505882"/>
                    <a:pt x="313679" y="497757"/>
                    <a:pt x="303335" y="473147"/>
                  </a:cubicBezTo>
                  <a:cubicBezTo>
                    <a:pt x="302464" y="187041"/>
                    <a:pt x="298566" y="35796"/>
                    <a:pt x="291640" y="19412"/>
                  </a:cubicBezTo>
                  <a:lnTo>
                    <a:pt x="279342" y="24575"/>
                  </a:lnTo>
                  <a:lnTo>
                    <a:pt x="0" y="25951"/>
                  </a:lnTo>
                  <a:cubicBezTo>
                    <a:pt x="760" y="135073"/>
                    <a:pt x="5138" y="199223"/>
                    <a:pt x="13136" y="218401"/>
                  </a:cubicBezTo>
                  <a:cubicBezTo>
                    <a:pt x="73656" y="209147"/>
                    <a:pt x="106183" y="209974"/>
                    <a:pt x="110718" y="220882"/>
                  </a:cubicBezTo>
                  <a:cubicBezTo>
                    <a:pt x="113768" y="274292"/>
                    <a:pt x="112662" y="302154"/>
                    <a:pt x="107133" y="304467"/>
                  </a:cubicBezTo>
                  <a:cubicBezTo>
                    <a:pt x="79073" y="306590"/>
                    <a:pt x="44524" y="316258"/>
                    <a:pt x="3485" y="333469"/>
                  </a:cubicBezTo>
                  <a:cubicBezTo>
                    <a:pt x="6680" y="425425"/>
                    <a:pt x="11717" y="479640"/>
                    <a:pt x="18598" y="496114"/>
                  </a:cubicBezTo>
                  <a:lnTo>
                    <a:pt x="23759" y="508418"/>
                  </a:lnTo>
                  <a:lnTo>
                    <a:pt x="114438" y="494538"/>
                  </a:lnTo>
                  <a:lnTo>
                    <a:pt x="113667" y="596261"/>
                  </a:lnTo>
                  <a:lnTo>
                    <a:pt x="16085" y="593713"/>
                  </a:lnTo>
                  <a:cubicBezTo>
                    <a:pt x="12265" y="691905"/>
                    <a:pt x="16643" y="756067"/>
                    <a:pt x="29221" y="786198"/>
                  </a:cubicBezTo>
                  <a:cubicBezTo>
                    <a:pt x="385637" y="784589"/>
                    <a:pt x="666007" y="777972"/>
                    <a:pt x="870330" y="766349"/>
                  </a:cubicBezTo>
                  <a:lnTo>
                    <a:pt x="865170" y="754044"/>
                  </a:lnTo>
                  <a:cubicBezTo>
                    <a:pt x="863695" y="596910"/>
                    <a:pt x="861215" y="514264"/>
                    <a:pt x="857730" y="506105"/>
                  </a:cubicBezTo>
                  <a:cubicBezTo>
                    <a:pt x="968404" y="501434"/>
                    <a:pt x="1026030" y="504607"/>
                    <a:pt x="1030610" y="515626"/>
                  </a:cubicBezTo>
                  <a:cubicBezTo>
                    <a:pt x="1028689" y="664446"/>
                    <a:pt x="1031169" y="747082"/>
                    <a:pt x="1038049" y="763533"/>
                  </a:cubicBezTo>
                  <a:lnTo>
                    <a:pt x="1510780" y="763130"/>
                  </a:lnTo>
                  <a:lnTo>
                    <a:pt x="1507831" y="387617"/>
                  </a:lnTo>
                  <a:cubicBezTo>
                    <a:pt x="1390031" y="398346"/>
                    <a:pt x="1327679" y="395540"/>
                    <a:pt x="1320776" y="379201"/>
                  </a:cubicBezTo>
                  <a:close/>
                </a:path>
              </a:pathLst>
            </a:custGeom>
            <a:grpFill/>
            <a:ln w="3349" cap="flat">
              <a:noFill/>
              <a:prstDash val="solid"/>
              <a:miter/>
            </a:ln>
          </p:spPr>
          <p:txBody>
            <a:bodyPr rtlCol="0" anchor="ctr"/>
            <a:lstStyle/>
            <a:p>
              <a:endParaRPr lang="en-GB"/>
            </a:p>
          </p:txBody>
        </p:sp>
        <p:sp>
          <p:nvSpPr>
            <p:cNvPr id="16" name="Freeform 15">
              <a:extLst>
                <a:ext uri="{FF2B5EF4-FFF2-40B4-BE49-F238E27FC236}">
                  <a16:creationId xmlns:a16="http://schemas.microsoft.com/office/drawing/2014/main" id="{D9B94372-26C8-0621-9B3B-C215A1B4B70F}"/>
                </a:ext>
              </a:extLst>
            </p:cNvPr>
            <p:cNvSpPr/>
            <p:nvPr/>
          </p:nvSpPr>
          <p:spPr>
            <a:xfrm>
              <a:off x="1127677" y="7652296"/>
              <a:ext cx="1521100" cy="798468"/>
            </a:xfrm>
            <a:custGeom>
              <a:avLst/>
              <a:gdLst>
                <a:gd name="connsiteX0" fmla="*/ 12198 w 1521100"/>
                <a:gd name="connsiteY0" fmla="*/ 621844 h 798468"/>
                <a:gd name="connsiteX1" fmla="*/ 23189 w 1521100"/>
                <a:gd name="connsiteY1" fmla="*/ 786131 h 798468"/>
                <a:gd name="connsiteX2" fmla="*/ 28350 w 1521100"/>
                <a:gd name="connsiteY2" fmla="*/ 798469 h 798468"/>
                <a:gd name="connsiteX3" fmla="*/ 318281 w 1521100"/>
                <a:gd name="connsiteY3" fmla="*/ 787841 h 798468"/>
                <a:gd name="connsiteX4" fmla="*/ 313087 w 1521100"/>
                <a:gd name="connsiteY4" fmla="*/ 775502 h 798468"/>
                <a:gd name="connsiteX5" fmla="*/ 308530 w 1521100"/>
                <a:gd name="connsiteY5" fmla="*/ 304366 h 798468"/>
                <a:gd name="connsiteX6" fmla="*/ 568637 w 1521100"/>
                <a:gd name="connsiteY6" fmla="*/ 291727 h 798468"/>
                <a:gd name="connsiteX7" fmla="*/ 581237 w 1521100"/>
                <a:gd name="connsiteY7" fmla="*/ 551971 h 798468"/>
                <a:gd name="connsiteX8" fmla="*/ 476550 w 1521100"/>
                <a:gd name="connsiteY8" fmla="*/ 566958 h 798468"/>
                <a:gd name="connsiteX9" fmla="*/ 487676 w 1521100"/>
                <a:gd name="connsiteY9" fmla="*/ 789215 h 798468"/>
                <a:gd name="connsiteX10" fmla="*/ 855954 w 1521100"/>
                <a:gd name="connsiteY10" fmla="*/ 769836 h 798468"/>
                <a:gd name="connsiteX11" fmla="*/ 852603 w 1521100"/>
                <a:gd name="connsiteY11" fmla="*/ 761622 h 798468"/>
                <a:gd name="connsiteX12" fmla="*/ 840003 w 1521100"/>
                <a:gd name="connsiteY12" fmla="*/ 501377 h 798468"/>
                <a:gd name="connsiteX13" fmla="*/ 903003 w 1521100"/>
                <a:gd name="connsiteY13" fmla="*/ 513548 h 798468"/>
                <a:gd name="connsiteX14" fmla="*/ 911514 w 1521100"/>
                <a:gd name="connsiteY14" fmla="*/ 775536 h 798468"/>
                <a:gd name="connsiteX15" fmla="*/ 916675 w 1521100"/>
                <a:gd name="connsiteY15" fmla="*/ 787841 h 798468"/>
                <a:gd name="connsiteX16" fmla="*/ 1521101 w 1521100"/>
                <a:gd name="connsiteY16" fmla="*/ 756257 h 798468"/>
                <a:gd name="connsiteX17" fmla="*/ 1517750 w 1521100"/>
                <a:gd name="connsiteY17" fmla="*/ 748043 h 798468"/>
                <a:gd name="connsiteX18" fmla="*/ 1495499 w 1521100"/>
                <a:gd name="connsiteY18" fmla="*/ 602900 h 798468"/>
                <a:gd name="connsiteX19" fmla="*/ 1330159 w 1521100"/>
                <a:gd name="connsiteY19" fmla="*/ 599849 h 798468"/>
                <a:gd name="connsiteX20" fmla="*/ 1327880 w 1521100"/>
                <a:gd name="connsiteY20" fmla="*/ 364248 h 798468"/>
                <a:gd name="connsiteX21" fmla="*/ 1505485 w 1521100"/>
                <a:gd name="connsiteY21" fmla="*/ 362102 h 798468"/>
                <a:gd name="connsiteX22" fmla="*/ 1493656 w 1521100"/>
                <a:gd name="connsiteY22" fmla="*/ 0 h 798468"/>
                <a:gd name="connsiteX23" fmla="*/ 1027862 w 1521100"/>
                <a:gd name="connsiteY23" fmla="*/ 16764 h 798468"/>
                <a:gd name="connsiteX24" fmla="*/ 1015598 w 1521100"/>
                <a:gd name="connsiteY24" fmla="*/ 22262 h 798468"/>
                <a:gd name="connsiteX25" fmla="*/ 1010705 w 1521100"/>
                <a:gd name="connsiteY25" fmla="*/ 275365 h 798468"/>
                <a:gd name="connsiteX26" fmla="*/ 853575 w 1521100"/>
                <a:gd name="connsiteY26" fmla="*/ 268894 h 798468"/>
                <a:gd name="connsiteX27" fmla="*/ 840975 w 1521100"/>
                <a:gd name="connsiteY27" fmla="*/ 8650 h 798468"/>
                <a:gd name="connsiteX28" fmla="*/ 828677 w 1521100"/>
                <a:gd name="connsiteY28" fmla="*/ 13813 h 798468"/>
                <a:gd name="connsiteX29" fmla="*/ 0 w 1521100"/>
                <a:gd name="connsiteY29" fmla="*/ 28465 h 798468"/>
                <a:gd name="connsiteX30" fmla="*/ 7305 w 1521100"/>
                <a:gd name="connsiteY30" fmla="*/ 218535 h 798468"/>
                <a:gd name="connsiteX31" fmla="*/ 108976 w 1521100"/>
                <a:gd name="connsiteY31" fmla="*/ 219306 h 798468"/>
                <a:gd name="connsiteX32" fmla="*/ 106462 w 1521100"/>
                <a:gd name="connsiteY32" fmla="*/ 316906 h 798468"/>
                <a:gd name="connsiteX33" fmla="*/ 10623 w 1521100"/>
                <a:gd name="connsiteY33" fmla="*/ 318516 h 798468"/>
                <a:gd name="connsiteX34" fmla="*/ 17895 w 1521100"/>
                <a:gd name="connsiteY34" fmla="*/ 508586 h 798468"/>
                <a:gd name="connsiteX35" fmla="*/ 102106 w 1521100"/>
                <a:gd name="connsiteY35" fmla="*/ 502215 h 798468"/>
                <a:gd name="connsiteX36" fmla="*/ 107267 w 1521100"/>
                <a:gd name="connsiteY36" fmla="*/ 514521 h 798468"/>
                <a:gd name="connsiteX37" fmla="*/ 117085 w 1521100"/>
                <a:gd name="connsiteY37" fmla="*/ 606990 h 798468"/>
                <a:gd name="connsiteX38" fmla="*/ 12198 w 1521100"/>
                <a:gd name="connsiteY38" fmla="*/ 621844 h 79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521100" h="798468">
                  <a:moveTo>
                    <a:pt x="12198" y="621844"/>
                  </a:moveTo>
                  <a:cubicBezTo>
                    <a:pt x="12667" y="715052"/>
                    <a:pt x="16331" y="769814"/>
                    <a:pt x="23189" y="786131"/>
                  </a:cubicBezTo>
                  <a:lnTo>
                    <a:pt x="28350" y="798469"/>
                  </a:lnTo>
                  <a:lnTo>
                    <a:pt x="318281" y="787841"/>
                  </a:lnTo>
                  <a:lnTo>
                    <a:pt x="313087" y="775502"/>
                  </a:lnTo>
                  <a:cubicBezTo>
                    <a:pt x="302431" y="496862"/>
                    <a:pt x="300912" y="339817"/>
                    <a:pt x="308530" y="304366"/>
                  </a:cubicBezTo>
                  <a:lnTo>
                    <a:pt x="568637" y="291727"/>
                  </a:lnTo>
                  <a:cubicBezTo>
                    <a:pt x="573641" y="457132"/>
                    <a:pt x="577841" y="543880"/>
                    <a:pt x="581237" y="551971"/>
                  </a:cubicBezTo>
                  <a:cubicBezTo>
                    <a:pt x="573038" y="555436"/>
                    <a:pt x="538142" y="560432"/>
                    <a:pt x="476550" y="566958"/>
                  </a:cubicBezTo>
                  <a:cubicBezTo>
                    <a:pt x="477109" y="698835"/>
                    <a:pt x="480817" y="772920"/>
                    <a:pt x="487676" y="789215"/>
                  </a:cubicBezTo>
                  <a:cubicBezTo>
                    <a:pt x="708576" y="786667"/>
                    <a:pt x="831335" y="780207"/>
                    <a:pt x="855954" y="769836"/>
                  </a:cubicBezTo>
                  <a:lnTo>
                    <a:pt x="852603" y="761622"/>
                  </a:lnTo>
                  <a:lnTo>
                    <a:pt x="840003" y="501377"/>
                  </a:lnTo>
                  <a:cubicBezTo>
                    <a:pt x="877446" y="498561"/>
                    <a:pt x="898445" y="502618"/>
                    <a:pt x="903003" y="513548"/>
                  </a:cubicBezTo>
                  <a:cubicBezTo>
                    <a:pt x="900769" y="669051"/>
                    <a:pt x="903606" y="756381"/>
                    <a:pt x="911514" y="775536"/>
                  </a:cubicBezTo>
                  <a:lnTo>
                    <a:pt x="916675" y="787841"/>
                  </a:lnTo>
                  <a:lnTo>
                    <a:pt x="1521101" y="756257"/>
                  </a:lnTo>
                  <a:lnTo>
                    <a:pt x="1517750" y="748043"/>
                  </a:lnTo>
                  <a:cubicBezTo>
                    <a:pt x="1515516" y="681367"/>
                    <a:pt x="1508099" y="632986"/>
                    <a:pt x="1495499" y="602900"/>
                  </a:cubicBezTo>
                  <a:lnTo>
                    <a:pt x="1330159" y="599849"/>
                  </a:lnTo>
                  <a:lnTo>
                    <a:pt x="1327880" y="364248"/>
                  </a:lnTo>
                  <a:cubicBezTo>
                    <a:pt x="1429930" y="369724"/>
                    <a:pt x="1489132" y="369009"/>
                    <a:pt x="1505485" y="362102"/>
                  </a:cubicBezTo>
                  <a:cubicBezTo>
                    <a:pt x="1503251" y="157112"/>
                    <a:pt x="1499308" y="36411"/>
                    <a:pt x="1493656" y="0"/>
                  </a:cubicBezTo>
                  <a:cubicBezTo>
                    <a:pt x="1199569" y="4470"/>
                    <a:pt x="1044305" y="10058"/>
                    <a:pt x="1027862" y="16764"/>
                  </a:cubicBezTo>
                  <a:lnTo>
                    <a:pt x="1015598" y="22262"/>
                  </a:lnTo>
                  <a:cubicBezTo>
                    <a:pt x="1031548" y="182973"/>
                    <a:pt x="1029918" y="267341"/>
                    <a:pt x="1010705" y="275365"/>
                  </a:cubicBezTo>
                  <a:cubicBezTo>
                    <a:pt x="908298" y="276527"/>
                    <a:pt x="855921" y="274371"/>
                    <a:pt x="853575" y="268894"/>
                  </a:cubicBezTo>
                  <a:cubicBezTo>
                    <a:pt x="857864" y="125529"/>
                    <a:pt x="853664" y="38781"/>
                    <a:pt x="840975" y="8650"/>
                  </a:cubicBezTo>
                  <a:lnTo>
                    <a:pt x="828677" y="13813"/>
                  </a:lnTo>
                  <a:lnTo>
                    <a:pt x="0" y="28465"/>
                  </a:lnTo>
                  <a:lnTo>
                    <a:pt x="7305" y="218535"/>
                  </a:lnTo>
                  <a:lnTo>
                    <a:pt x="108976" y="219306"/>
                  </a:lnTo>
                  <a:lnTo>
                    <a:pt x="106462" y="316906"/>
                  </a:lnTo>
                  <a:lnTo>
                    <a:pt x="10623" y="318516"/>
                  </a:lnTo>
                  <a:cubicBezTo>
                    <a:pt x="7428" y="426051"/>
                    <a:pt x="9852" y="489408"/>
                    <a:pt x="17895" y="508586"/>
                  </a:cubicBezTo>
                  <a:cubicBezTo>
                    <a:pt x="57638" y="511223"/>
                    <a:pt x="85708" y="509100"/>
                    <a:pt x="102106" y="502215"/>
                  </a:cubicBezTo>
                  <a:lnTo>
                    <a:pt x="107267" y="514521"/>
                  </a:lnTo>
                  <a:lnTo>
                    <a:pt x="117085" y="606990"/>
                  </a:lnTo>
                  <a:cubicBezTo>
                    <a:pt x="82771" y="601961"/>
                    <a:pt x="47808" y="606912"/>
                    <a:pt x="12198" y="621844"/>
                  </a:cubicBezTo>
                  <a:close/>
                </a:path>
              </a:pathLst>
            </a:custGeom>
            <a:grpFill/>
            <a:ln w="3349" cap="flat">
              <a:noFill/>
              <a:prstDash val="solid"/>
              <a:miter/>
            </a:ln>
          </p:spPr>
          <p:txBody>
            <a:bodyPr rtlCol="0" anchor="ctr"/>
            <a:lstStyle/>
            <a:p>
              <a:endParaRPr lang="en-GB"/>
            </a:p>
          </p:txBody>
        </p:sp>
        <p:sp>
          <p:nvSpPr>
            <p:cNvPr id="17" name="Freeform 16">
              <a:extLst>
                <a:ext uri="{FF2B5EF4-FFF2-40B4-BE49-F238E27FC236}">
                  <a16:creationId xmlns:a16="http://schemas.microsoft.com/office/drawing/2014/main" id="{8AF5ED46-5E9F-203A-5596-A2576E1B9CCA}"/>
                </a:ext>
              </a:extLst>
            </p:cNvPr>
            <p:cNvSpPr/>
            <p:nvPr/>
          </p:nvSpPr>
          <p:spPr>
            <a:xfrm>
              <a:off x="1210971" y="228112"/>
              <a:ext cx="3295451" cy="2203886"/>
            </a:xfrm>
            <a:custGeom>
              <a:avLst/>
              <a:gdLst>
                <a:gd name="connsiteX0" fmla="*/ 3225918 w 3295451"/>
                <a:gd name="connsiteY0" fmla="*/ 728609 h 2203886"/>
                <a:gd name="connsiteX1" fmla="*/ 1830380 w 3295451"/>
                <a:gd name="connsiteY1" fmla="*/ 1051 h 2203886"/>
                <a:gd name="connsiteX2" fmla="*/ 715894 w 3295451"/>
                <a:gd name="connsiteY2" fmla="*/ 174223 h 2203886"/>
                <a:gd name="connsiteX3" fmla="*/ 113 w 3295451"/>
                <a:gd name="connsiteY3" fmla="*/ 1160282 h 2203886"/>
                <a:gd name="connsiteX4" fmla="*/ 64453 w 3295451"/>
                <a:gd name="connsiteY4" fmla="*/ 1451976 h 2203886"/>
                <a:gd name="connsiteX5" fmla="*/ 1735647 w 3295451"/>
                <a:gd name="connsiteY5" fmla="*/ 2203808 h 2203886"/>
                <a:gd name="connsiteX6" fmla="*/ 2472874 w 3295451"/>
                <a:gd name="connsiteY6" fmla="*/ 2063359 h 2203886"/>
                <a:gd name="connsiteX7" fmla="*/ 2628797 w 3295451"/>
                <a:gd name="connsiteY7" fmla="*/ 1997912 h 2203886"/>
                <a:gd name="connsiteX8" fmla="*/ 3295452 w 3295451"/>
                <a:gd name="connsiteY8" fmla="*/ 1032540 h 2203886"/>
                <a:gd name="connsiteX9" fmla="*/ 3225918 w 3295451"/>
                <a:gd name="connsiteY9" fmla="*/ 728609 h 2203886"/>
                <a:gd name="connsiteX10" fmla="*/ 2601352 w 3295451"/>
                <a:gd name="connsiteY10" fmla="*/ 1632859 h 2203886"/>
                <a:gd name="connsiteX11" fmla="*/ 2398280 w 3295451"/>
                <a:gd name="connsiteY11" fmla="*/ 1747055 h 2203886"/>
                <a:gd name="connsiteX12" fmla="*/ 1653513 w 3295451"/>
                <a:gd name="connsiteY12" fmla="*/ 1639565 h 2203886"/>
                <a:gd name="connsiteX13" fmla="*/ 1487402 w 3295451"/>
                <a:gd name="connsiteY13" fmla="*/ 1738271 h 2203886"/>
                <a:gd name="connsiteX14" fmla="*/ 1438309 w 3295451"/>
                <a:gd name="connsiteY14" fmla="*/ 1758924 h 2203886"/>
                <a:gd name="connsiteX15" fmla="*/ 613955 w 3295451"/>
                <a:gd name="connsiteY15" fmla="*/ 1588300 h 2203886"/>
                <a:gd name="connsiteX16" fmla="*/ 469861 w 3295451"/>
                <a:gd name="connsiteY16" fmla="*/ 1383143 h 2203886"/>
                <a:gd name="connsiteX17" fmla="*/ 466242 w 3295451"/>
                <a:gd name="connsiteY17" fmla="*/ 868085 h 2203886"/>
                <a:gd name="connsiteX18" fmla="*/ 864378 w 3295451"/>
                <a:gd name="connsiteY18" fmla="*/ 459580 h 2203886"/>
                <a:gd name="connsiteX19" fmla="*/ 1651201 w 3295451"/>
                <a:gd name="connsiteY19" fmla="*/ 563852 h 2203886"/>
                <a:gd name="connsiteX20" fmla="*/ 1824482 w 3295451"/>
                <a:gd name="connsiteY20" fmla="*/ 447678 h 2203886"/>
                <a:gd name="connsiteX21" fmla="*/ 1849113 w 3295451"/>
                <a:gd name="connsiteY21" fmla="*/ 437351 h 2203886"/>
                <a:gd name="connsiteX22" fmla="*/ 2635030 w 3295451"/>
                <a:gd name="connsiteY22" fmla="*/ 585478 h 2203886"/>
                <a:gd name="connsiteX23" fmla="*/ 2791255 w 3295451"/>
                <a:gd name="connsiteY23" fmla="*/ 785439 h 2203886"/>
                <a:gd name="connsiteX24" fmla="*/ 2825637 w 3295451"/>
                <a:gd name="connsiteY24" fmla="*/ 867549 h 2203886"/>
                <a:gd name="connsiteX25" fmla="*/ 2601352 w 3295451"/>
                <a:gd name="connsiteY25" fmla="*/ 1632859 h 220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95451" h="2203886">
                  <a:moveTo>
                    <a:pt x="3225918" y="728609"/>
                  </a:moveTo>
                  <a:cubicBezTo>
                    <a:pt x="3048045" y="304346"/>
                    <a:pt x="2582866" y="61826"/>
                    <a:pt x="1830380" y="1051"/>
                  </a:cubicBezTo>
                  <a:cubicBezTo>
                    <a:pt x="1385609" y="-8672"/>
                    <a:pt x="1014113" y="49052"/>
                    <a:pt x="715894" y="174223"/>
                  </a:cubicBezTo>
                  <a:cubicBezTo>
                    <a:pt x="242639" y="372888"/>
                    <a:pt x="4045" y="701574"/>
                    <a:pt x="113" y="1160282"/>
                  </a:cubicBezTo>
                  <a:cubicBezTo>
                    <a:pt x="-1763" y="1247946"/>
                    <a:pt x="19683" y="1345178"/>
                    <a:pt x="64453" y="1451976"/>
                  </a:cubicBezTo>
                  <a:cubicBezTo>
                    <a:pt x="276685" y="1958382"/>
                    <a:pt x="833750" y="2208993"/>
                    <a:pt x="1735647" y="2203808"/>
                  </a:cubicBezTo>
                  <a:cubicBezTo>
                    <a:pt x="2052185" y="2183691"/>
                    <a:pt x="2297928" y="2136874"/>
                    <a:pt x="2472874" y="2063359"/>
                  </a:cubicBezTo>
                  <a:lnTo>
                    <a:pt x="2628797" y="1997912"/>
                  </a:lnTo>
                  <a:cubicBezTo>
                    <a:pt x="3069369" y="1813016"/>
                    <a:pt x="3291587" y="1491226"/>
                    <a:pt x="3295452" y="1032540"/>
                  </a:cubicBezTo>
                  <a:cubicBezTo>
                    <a:pt x="3286985" y="920221"/>
                    <a:pt x="3263807" y="818911"/>
                    <a:pt x="3225918" y="728609"/>
                  </a:cubicBezTo>
                  <a:close/>
                  <a:moveTo>
                    <a:pt x="2601352" y="1632859"/>
                  </a:moveTo>
                  <a:cubicBezTo>
                    <a:pt x="2528903" y="1682592"/>
                    <a:pt x="2461212" y="1720658"/>
                    <a:pt x="2398280" y="1747055"/>
                  </a:cubicBezTo>
                  <a:cubicBezTo>
                    <a:pt x="2176687" y="1840062"/>
                    <a:pt x="1928432" y="1804232"/>
                    <a:pt x="1653513" y="1639565"/>
                  </a:cubicBezTo>
                  <a:cubicBezTo>
                    <a:pt x="1586492" y="1687018"/>
                    <a:pt x="1531122" y="1719920"/>
                    <a:pt x="1487402" y="1738271"/>
                  </a:cubicBezTo>
                  <a:lnTo>
                    <a:pt x="1438309" y="1758924"/>
                  </a:lnTo>
                  <a:cubicBezTo>
                    <a:pt x="1156577" y="1877167"/>
                    <a:pt x="881792" y="1820292"/>
                    <a:pt x="613955" y="1588300"/>
                  </a:cubicBezTo>
                  <a:cubicBezTo>
                    <a:pt x="559172" y="1524920"/>
                    <a:pt x="510898" y="1456188"/>
                    <a:pt x="469861" y="1383143"/>
                  </a:cubicBezTo>
                  <a:cubicBezTo>
                    <a:pt x="402170" y="1221716"/>
                    <a:pt x="400964" y="1050031"/>
                    <a:pt x="466242" y="868085"/>
                  </a:cubicBezTo>
                  <a:cubicBezTo>
                    <a:pt x="542914" y="674964"/>
                    <a:pt x="675626" y="538796"/>
                    <a:pt x="864378" y="459580"/>
                  </a:cubicBezTo>
                  <a:cubicBezTo>
                    <a:pt x="1110590" y="356247"/>
                    <a:pt x="1372864" y="391004"/>
                    <a:pt x="1651201" y="563852"/>
                  </a:cubicBezTo>
                  <a:cubicBezTo>
                    <a:pt x="1690140" y="518545"/>
                    <a:pt x="1747900" y="479820"/>
                    <a:pt x="1824482" y="447678"/>
                  </a:cubicBezTo>
                  <a:lnTo>
                    <a:pt x="1849113" y="437351"/>
                  </a:lnTo>
                  <a:cubicBezTo>
                    <a:pt x="2114470" y="325971"/>
                    <a:pt x="2376442" y="375347"/>
                    <a:pt x="2635030" y="585478"/>
                  </a:cubicBezTo>
                  <a:cubicBezTo>
                    <a:pt x="2709378" y="647661"/>
                    <a:pt x="2761454" y="714315"/>
                    <a:pt x="2791255" y="785439"/>
                  </a:cubicBezTo>
                  <a:lnTo>
                    <a:pt x="2825637" y="867549"/>
                  </a:lnTo>
                  <a:cubicBezTo>
                    <a:pt x="2931306" y="1119411"/>
                    <a:pt x="2856545" y="1374515"/>
                    <a:pt x="2601352" y="1632859"/>
                  </a:cubicBezTo>
                  <a:close/>
                </a:path>
              </a:pathLst>
            </a:custGeom>
            <a:grpFill/>
            <a:ln w="3349" cap="flat">
              <a:noFill/>
              <a:prstDash val="solid"/>
              <a:miter/>
            </a:ln>
          </p:spPr>
          <p:txBody>
            <a:bodyPr rtlCol="0" anchor="ctr"/>
            <a:lstStyle/>
            <a:p>
              <a:endParaRPr lang="en-GB"/>
            </a:p>
          </p:txBody>
        </p:sp>
        <p:sp>
          <p:nvSpPr>
            <p:cNvPr id="18" name="Freeform 17">
              <a:extLst>
                <a:ext uri="{FF2B5EF4-FFF2-40B4-BE49-F238E27FC236}">
                  <a16:creationId xmlns:a16="http://schemas.microsoft.com/office/drawing/2014/main" id="{F14AB911-AB4B-2902-A2DD-8692E0557ED6}"/>
                </a:ext>
              </a:extLst>
            </p:cNvPr>
            <p:cNvSpPr/>
            <p:nvPr/>
          </p:nvSpPr>
          <p:spPr>
            <a:xfrm>
              <a:off x="2546431" y="2424443"/>
              <a:ext cx="659146" cy="162522"/>
            </a:xfrm>
            <a:custGeom>
              <a:avLst/>
              <a:gdLst>
                <a:gd name="connsiteX0" fmla="*/ 652787 w 659146"/>
                <a:gd name="connsiteY0" fmla="*/ 138035 h 162522"/>
                <a:gd name="connsiteX1" fmla="*/ 653155 w 659146"/>
                <a:gd name="connsiteY1" fmla="*/ 12338 h 162522"/>
                <a:gd name="connsiteX2" fmla="*/ 647995 w 659146"/>
                <a:gd name="connsiteY2" fmla="*/ 0 h 162522"/>
                <a:gd name="connsiteX3" fmla="*/ 408 w 659146"/>
                <a:gd name="connsiteY3" fmla="*/ 20754 h 162522"/>
                <a:gd name="connsiteX4" fmla="*/ 30868 w 659146"/>
                <a:gd name="connsiteY4" fmla="*/ 162443 h 162522"/>
                <a:gd name="connsiteX5" fmla="*/ 652787 w 659146"/>
                <a:gd name="connsiteY5" fmla="*/ 138035 h 162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146" h="162522">
                  <a:moveTo>
                    <a:pt x="652787" y="138035"/>
                  </a:moveTo>
                  <a:cubicBezTo>
                    <a:pt x="661142" y="73438"/>
                    <a:pt x="661265" y="31539"/>
                    <a:pt x="653155" y="12338"/>
                  </a:cubicBezTo>
                  <a:lnTo>
                    <a:pt x="647995" y="0"/>
                  </a:lnTo>
                  <a:cubicBezTo>
                    <a:pt x="454618" y="29728"/>
                    <a:pt x="238755" y="36646"/>
                    <a:pt x="408" y="20754"/>
                  </a:cubicBezTo>
                  <a:cubicBezTo>
                    <a:pt x="-2229" y="60496"/>
                    <a:pt x="7925" y="107725"/>
                    <a:pt x="30868" y="162443"/>
                  </a:cubicBezTo>
                  <a:cubicBezTo>
                    <a:pt x="404509" y="163427"/>
                    <a:pt x="611815" y="155291"/>
                    <a:pt x="652787" y="138035"/>
                  </a:cubicBezTo>
                  <a:close/>
                </a:path>
              </a:pathLst>
            </a:custGeom>
            <a:grpFill/>
            <a:ln w="3349" cap="flat">
              <a:no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46AD871F-DB2C-54B3-CF54-44D0BA92D067}"/>
                </a:ext>
              </a:extLst>
            </p:cNvPr>
            <p:cNvSpPr/>
            <p:nvPr/>
          </p:nvSpPr>
          <p:spPr>
            <a:xfrm>
              <a:off x="2669956" y="7078599"/>
              <a:ext cx="639477" cy="2485580"/>
            </a:xfrm>
            <a:custGeom>
              <a:avLst/>
              <a:gdLst>
                <a:gd name="connsiteX0" fmla="*/ 639478 w 639477"/>
                <a:gd name="connsiteY0" fmla="*/ 2341763 h 2485580"/>
                <a:gd name="connsiteX1" fmla="*/ 593837 w 639477"/>
                <a:gd name="connsiteY1" fmla="*/ 0 h 2485580"/>
                <a:gd name="connsiteX2" fmla="*/ 12298 w 639477"/>
                <a:gd name="connsiteY2" fmla="*/ 17167 h 2485580"/>
                <a:gd name="connsiteX3" fmla="*/ 0 w 639477"/>
                <a:gd name="connsiteY3" fmla="*/ 22329 h 2485580"/>
                <a:gd name="connsiteX4" fmla="*/ 52812 w 639477"/>
                <a:gd name="connsiteY4" fmla="*/ 2346625 h 2485580"/>
                <a:gd name="connsiteX5" fmla="*/ 94901 w 639477"/>
                <a:gd name="connsiteY5" fmla="*/ 2343272 h 2485580"/>
                <a:gd name="connsiteX6" fmla="*/ 100062 w 639477"/>
                <a:gd name="connsiteY6" fmla="*/ 2355577 h 2485580"/>
                <a:gd name="connsiteX7" fmla="*/ 87764 w 639477"/>
                <a:gd name="connsiteY7" fmla="*/ 2360740 h 2485580"/>
                <a:gd name="connsiteX8" fmla="*/ 45675 w 639477"/>
                <a:gd name="connsiteY8" fmla="*/ 2364093 h 2485580"/>
                <a:gd name="connsiteX9" fmla="*/ 43664 w 639477"/>
                <a:gd name="connsiteY9" fmla="*/ 2393899 h 2485580"/>
                <a:gd name="connsiteX10" fmla="*/ 574367 w 639477"/>
                <a:gd name="connsiteY10" fmla="*/ 2451199 h 2485580"/>
                <a:gd name="connsiteX11" fmla="*/ 635792 w 639477"/>
                <a:gd name="connsiteY11" fmla="*/ 2367379 h 2485580"/>
                <a:gd name="connsiteX12" fmla="*/ 627179 w 639477"/>
                <a:gd name="connsiteY12" fmla="*/ 2346826 h 2485580"/>
                <a:gd name="connsiteX13" fmla="*/ 257125 w 639477"/>
                <a:gd name="connsiteY13" fmla="*/ 2362216 h 2485580"/>
                <a:gd name="connsiteX14" fmla="*/ 251964 w 639477"/>
                <a:gd name="connsiteY14" fmla="*/ 2349877 h 2485580"/>
                <a:gd name="connsiteX15" fmla="*/ 264263 w 639477"/>
                <a:gd name="connsiteY15" fmla="*/ 2344714 h 2485580"/>
                <a:gd name="connsiteX16" fmla="*/ 159610 w 639477"/>
                <a:gd name="connsiteY16" fmla="*/ 2359701 h 2485580"/>
                <a:gd name="connsiteX17" fmla="*/ 117521 w 639477"/>
                <a:gd name="connsiteY17" fmla="*/ 2362886 h 2485580"/>
                <a:gd name="connsiteX18" fmla="*/ 112360 w 639477"/>
                <a:gd name="connsiteY18" fmla="*/ 2350581 h 2485580"/>
                <a:gd name="connsiteX19" fmla="*/ 124692 w 639477"/>
                <a:gd name="connsiteY19" fmla="*/ 2345418 h 2485580"/>
                <a:gd name="connsiteX20" fmla="*/ 162659 w 639477"/>
                <a:gd name="connsiteY20" fmla="*/ 2343943 h 2485580"/>
                <a:gd name="connsiteX21" fmla="*/ 167820 w 639477"/>
                <a:gd name="connsiteY21" fmla="*/ 2356247 h 2485580"/>
                <a:gd name="connsiteX22" fmla="*/ 227401 w 639477"/>
                <a:gd name="connsiteY22" fmla="*/ 2360237 h 2485580"/>
                <a:gd name="connsiteX23" fmla="*/ 185279 w 639477"/>
                <a:gd name="connsiteY23" fmla="*/ 2363422 h 2485580"/>
                <a:gd name="connsiteX24" fmla="*/ 180118 w 639477"/>
                <a:gd name="connsiteY24" fmla="*/ 2351084 h 2485580"/>
                <a:gd name="connsiteX25" fmla="*/ 192450 w 639477"/>
                <a:gd name="connsiteY25" fmla="*/ 2345921 h 2485580"/>
                <a:gd name="connsiteX26" fmla="*/ 234539 w 639477"/>
                <a:gd name="connsiteY26" fmla="*/ 2342568 h 2485580"/>
                <a:gd name="connsiteX27" fmla="*/ 239699 w 639477"/>
                <a:gd name="connsiteY27" fmla="*/ 2354873 h 248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39477" h="2485580">
                  <a:moveTo>
                    <a:pt x="639478" y="2341763"/>
                  </a:moveTo>
                  <a:lnTo>
                    <a:pt x="593837" y="0"/>
                  </a:lnTo>
                  <a:cubicBezTo>
                    <a:pt x="219861" y="5700"/>
                    <a:pt x="26015" y="11422"/>
                    <a:pt x="12298" y="17167"/>
                  </a:cubicBezTo>
                  <a:lnTo>
                    <a:pt x="0" y="22329"/>
                  </a:lnTo>
                  <a:cubicBezTo>
                    <a:pt x="30628" y="1560863"/>
                    <a:pt x="48233" y="2335628"/>
                    <a:pt x="52812" y="2346625"/>
                  </a:cubicBezTo>
                  <a:cubicBezTo>
                    <a:pt x="72650" y="2347921"/>
                    <a:pt x="86680" y="2346804"/>
                    <a:pt x="94901" y="2343272"/>
                  </a:cubicBezTo>
                  <a:lnTo>
                    <a:pt x="100062" y="2355577"/>
                  </a:lnTo>
                  <a:lnTo>
                    <a:pt x="87764" y="2360740"/>
                  </a:lnTo>
                  <a:cubicBezTo>
                    <a:pt x="67892" y="2359399"/>
                    <a:pt x="53885" y="2360506"/>
                    <a:pt x="45675" y="2364093"/>
                  </a:cubicBezTo>
                  <a:lnTo>
                    <a:pt x="43664" y="2393899"/>
                  </a:lnTo>
                  <a:cubicBezTo>
                    <a:pt x="84993" y="2492449"/>
                    <a:pt x="261894" y="2511549"/>
                    <a:pt x="574367" y="2451199"/>
                  </a:cubicBezTo>
                  <a:cubicBezTo>
                    <a:pt x="624499" y="2417224"/>
                    <a:pt x="644973" y="2389283"/>
                    <a:pt x="635792" y="2367379"/>
                  </a:cubicBezTo>
                  <a:lnTo>
                    <a:pt x="627179" y="2346826"/>
                  </a:lnTo>
                  <a:lnTo>
                    <a:pt x="257125" y="2362216"/>
                  </a:lnTo>
                  <a:lnTo>
                    <a:pt x="251964" y="2349877"/>
                  </a:lnTo>
                  <a:lnTo>
                    <a:pt x="264263" y="2344714"/>
                  </a:lnTo>
                  <a:close/>
                  <a:moveTo>
                    <a:pt x="159610" y="2359701"/>
                  </a:moveTo>
                  <a:cubicBezTo>
                    <a:pt x="139772" y="2358382"/>
                    <a:pt x="125742" y="2359444"/>
                    <a:pt x="117521" y="2362886"/>
                  </a:cubicBezTo>
                  <a:lnTo>
                    <a:pt x="112360" y="2350581"/>
                  </a:lnTo>
                  <a:lnTo>
                    <a:pt x="124692" y="2345418"/>
                  </a:lnTo>
                  <a:cubicBezTo>
                    <a:pt x="141827" y="2347877"/>
                    <a:pt x="154483" y="2347385"/>
                    <a:pt x="162659" y="2343943"/>
                  </a:cubicBezTo>
                  <a:lnTo>
                    <a:pt x="167820" y="2356247"/>
                  </a:lnTo>
                  <a:close/>
                  <a:moveTo>
                    <a:pt x="227401" y="2360237"/>
                  </a:moveTo>
                  <a:cubicBezTo>
                    <a:pt x="207529" y="2358930"/>
                    <a:pt x="193522" y="2359969"/>
                    <a:pt x="185279" y="2363422"/>
                  </a:cubicBezTo>
                  <a:lnTo>
                    <a:pt x="180118" y="2351084"/>
                  </a:lnTo>
                  <a:lnTo>
                    <a:pt x="192450" y="2345921"/>
                  </a:lnTo>
                  <a:cubicBezTo>
                    <a:pt x="212310" y="2347262"/>
                    <a:pt x="226340" y="2346144"/>
                    <a:pt x="234539" y="2342568"/>
                  </a:cubicBezTo>
                  <a:lnTo>
                    <a:pt x="239699" y="2354873"/>
                  </a:lnTo>
                  <a:close/>
                </a:path>
              </a:pathLst>
            </a:custGeom>
            <a:grpFill/>
            <a:ln w="3349" cap="flat">
              <a:noFill/>
              <a:prstDash val="solid"/>
              <a:miter/>
            </a:ln>
          </p:spPr>
          <p:txBody>
            <a:bodyPr rtlCol="0" anchor="ctr"/>
            <a:lstStyle/>
            <a:p>
              <a:endParaRPr lang="en-GB"/>
            </a:p>
          </p:txBody>
        </p:sp>
        <p:sp>
          <p:nvSpPr>
            <p:cNvPr id="20" name="Freeform 19">
              <a:extLst>
                <a:ext uri="{FF2B5EF4-FFF2-40B4-BE49-F238E27FC236}">
                  <a16:creationId xmlns:a16="http://schemas.microsoft.com/office/drawing/2014/main" id="{119BECB5-6929-93AA-7E4D-37AFF2E052D5}"/>
                </a:ext>
              </a:extLst>
            </p:cNvPr>
            <p:cNvSpPr/>
            <p:nvPr/>
          </p:nvSpPr>
          <p:spPr>
            <a:xfrm>
              <a:off x="2561114" y="2600632"/>
              <a:ext cx="812932" cy="4471339"/>
            </a:xfrm>
            <a:custGeom>
              <a:avLst/>
              <a:gdLst>
                <a:gd name="connsiteX0" fmla="*/ 792218 w 812932"/>
                <a:gd name="connsiteY0" fmla="*/ 4300369 h 4471339"/>
                <a:gd name="connsiteX1" fmla="*/ 745873 w 812932"/>
                <a:gd name="connsiteY1" fmla="*/ 4247394 h 4471339"/>
                <a:gd name="connsiteX2" fmla="*/ 679824 w 812932"/>
                <a:gd name="connsiteY2" fmla="*/ 2961864 h 4471339"/>
                <a:gd name="connsiteX3" fmla="*/ 709615 w 812932"/>
                <a:gd name="connsiteY3" fmla="*/ 2963842 h 4471339"/>
                <a:gd name="connsiteX4" fmla="*/ 735820 w 812932"/>
                <a:gd name="connsiteY4" fmla="*/ 2899770 h 4471339"/>
                <a:gd name="connsiteX5" fmla="*/ 692524 w 812932"/>
                <a:gd name="connsiteY5" fmla="*/ 2831004 h 4471339"/>
                <a:gd name="connsiteX6" fmla="*/ 581706 w 812932"/>
                <a:gd name="connsiteY6" fmla="*/ 0 h 4471339"/>
                <a:gd name="connsiteX7" fmla="*/ 569407 w 812932"/>
                <a:gd name="connsiteY7" fmla="*/ 5163 h 4471339"/>
                <a:gd name="connsiteX8" fmla="*/ 43999 w 812932"/>
                <a:gd name="connsiteY8" fmla="*/ 17904 h 4471339"/>
                <a:gd name="connsiteX9" fmla="*/ 49160 w 812932"/>
                <a:gd name="connsiteY9" fmla="*/ 30242 h 4471339"/>
                <a:gd name="connsiteX10" fmla="*/ 50098 w 812932"/>
                <a:gd name="connsiteY10" fmla="*/ 2863895 h 4471339"/>
                <a:gd name="connsiteX11" fmla="*/ 20441 w 812932"/>
                <a:gd name="connsiteY11" fmla="*/ 2919820 h 4471339"/>
                <a:gd name="connsiteX12" fmla="*/ 39375 w 812932"/>
                <a:gd name="connsiteY12" fmla="*/ 2964982 h 4471339"/>
                <a:gd name="connsiteX13" fmla="*/ 79587 w 812932"/>
                <a:gd name="connsiteY13" fmla="*/ 2991603 h 4471339"/>
                <a:gd name="connsiteX14" fmla="*/ 51103 w 812932"/>
                <a:gd name="connsiteY14" fmla="*/ 4258962 h 4471339"/>
                <a:gd name="connsiteX15" fmla="*/ 0 w 812932"/>
                <a:gd name="connsiteY15" fmla="*/ 4367324 h 4471339"/>
                <a:gd name="connsiteX16" fmla="*/ 18933 w 812932"/>
                <a:gd name="connsiteY16" fmla="*/ 4412486 h 4471339"/>
                <a:gd name="connsiteX17" fmla="*/ 287418 w 812932"/>
                <a:gd name="connsiteY17" fmla="*/ 4454296 h 4471339"/>
                <a:gd name="connsiteX18" fmla="*/ 747816 w 812932"/>
                <a:gd name="connsiteY18" fmla="*/ 4459023 h 4471339"/>
                <a:gd name="connsiteX19" fmla="*/ 802606 w 812932"/>
                <a:gd name="connsiteY19" fmla="*/ 4324911 h 447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12932" h="4471339">
                  <a:moveTo>
                    <a:pt x="792218" y="4300369"/>
                  </a:moveTo>
                  <a:cubicBezTo>
                    <a:pt x="774993" y="4259297"/>
                    <a:pt x="759612" y="4241628"/>
                    <a:pt x="745873" y="4247394"/>
                  </a:cubicBezTo>
                  <a:cubicBezTo>
                    <a:pt x="727688" y="3781892"/>
                    <a:pt x="705672" y="3353382"/>
                    <a:pt x="679824" y="2961864"/>
                  </a:cubicBezTo>
                  <a:lnTo>
                    <a:pt x="709615" y="2963842"/>
                  </a:lnTo>
                  <a:cubicBezTo>
                    <a:pt x="720561" y="2959238"/>
                    <a:pt x="729296" y="2937880"/>
                    <a:pt x="735820" y="2899770"/>
                  </a:cubicBezTo>
                  <a:cubicBezTo>
                    <a:pt x="709280" y="2859536"/>
                    <a:pt x="694848" y="2836614"/>
                    <a:pt x="692524" y="2831004"/>
                  </a:cubicBezTo>
                  <a:lnTo>
                    <a:pt x="581706" y="0"/>
                  </a:lnTo>
                  <a:lnTo>
                    <a:pt x="569407" y="5163"/>
                  </a:lnTo>
                  <a:lnTo>
                    <a:pt x="43999" y="17904"/>
                  </a:lnTo>
                  <a:lnTo>
                    <a:pt x="49160" y="30242"/>
                  </a:lnTo>
                  <a:cubicBezTo>
                    <a:pt x="59525" y="1873478"/>
                    <a:pt x="59838" y="2818029"/>
                    <a:pt x="50098" y="2863895"/>
                  </a:cubicBezTo>
                  <a:cubicBezTo>
                    <a:pt x="24630" y="2887499"/>
                    <a:pt x="14745" y="2906140"/>
                    <a:pt x="20441" y="2919820"/>
                  </a:cubicBezTo>
                  <a:lnTo>
                    <a:pt x="39375" y="2964982"/>
                  </a:lnTo>
                  <a:lnTo>
                    <a:pt x="79587" y="2991603"/>
                  </a:lnTo>
                  <a:cubicBezTo>
                    <a:pt x="70830" y="3822516"/>
                    <a:pt x="61335" y="4244969"/>
                    <a:pt x="51103" y="4258962"/>
                  </a:cubicBezTo>
                  <a:cubicBezTo>
                    <a:pt x="21346" y="4287594"/>
                    <a:pt x="4312" y="4323716"/>
                    <a:pt x="0" y="4367324"/>
                  </a:cubicBezTo>
                  <a:lnTo>
                    <a:pt x="18933" y="4412486"/>
                  </a:lnTo>
                  <a:cubicBezTo>
                    <a:pt x="44200" y="4472837"/>
                    <a:pt x="133695" y="4486773"/>
                    <a:pt x="287418" y="4454296"/>
                  </a:cubicBezTo>
                  <a:cubicBezTo>
                    <a:pt x="312350" y="4459995"/>
                    <a:pt x="465816" y="4461572"/>
                    <a:pt x="747816" y="4459023"/>
                  </a:cubicBezTo>
                  <a:cubicBezTo>
                    <a:pt x="808515" y="4427149"/>
                    <a:pt x="826778" y="4382445"/>
                    <a:pt x="802606" y="4324911"/>
                  </a:cubicBezTo>
                  <a:close/>
                </a:path>
              </a:pathLst>
            </a:custGeom>
            <a:grpFill/>
            <a:ln w="3349" cap="flat">
              <a:noFill/>
              <a:prstDash val="solid"/>
              <a:miter/>
            </a:ln>
          </p:spPr>
          <p:txBody>
            <a:bodyPr rtlCol="0" anchor="ctr"/>
            <a:lstStyle/>
            <a:p>
              <a:endParaRPr lang="en-GB"/>
            </a:p>
          </p:txBody>
        </p:sp>
      </p:grpSp>
      <p:pic>
        <p:nvPicPr>
          <p:cNvPr id="21" name="Picture 20">
            <a:extLst>
              <a:ext uri="{FF2B5EF4-FFF2-40B4-BE49-F238E27FC236}">
                <a16:creationId xmlns:a16="http://schemas.microsoft.com/office/drawing/2014/main" id="{3F47E6AE-1566-E997-10E2-C1CA85A04483}"/>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949048" y="3448890"/>
            <a:ext cx="3580276" cy="2659133"/>
          </a:xfrm>
          <a:prstGeom prst="rect">
            <a:avLst/>
          </a:prstGeom>
        </p:spPr>
      </p:pic>
      <p:sp>
        <p:nvSpPr>
          <p:cNvPr id="22" name="Slide Number Placeholder 5">
            <a:extLst>
              <a:ext uri="{FF2B5EF4-FFF2-40B4-BE49-F238E27FC236}">
                <a16:creationId xmlns:a16="http://schemas.microsoft.com/office/drawing/2014/main" id="{C26763C2-9311-8FCA-DF09-AAB41F7C8F7D}"/>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5</a:t>
            </a:fld>
            <a:endParaRPr lang="fr-CA" sz="1200" dirty="0"/>
          </a:p>
        </p:txBody>
      </p:sp>
    </p:spTree>
    <p:extLst>
      <p:ext uri="{BB962C8B-B14F-4D97-AF65-F5344CB8AC3E}">
        <p14:creationId xmlns:p14="http://schemas.microsoft.com/office/powerpoint/2010/main" val="2325923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667212EA-BCE4-7CFA-5E06-8AC411745F68}"/>
              </a:ext>
            </a:extLst>
          </p:cNvPr>
          <p:cNvPicPr>
            <a:picLocks noGrp="1" noChangeAspect="1"/>
          </p:cNvPicPr>
          <p:nvPr>
            <p:ph type="pic" sz="quarter" idx="73"/>
          </p:nvPr>
        </p:nvPicPr>
        <p:blipFill>
          <a:blip r:embed="rId2"/>
          <a:srcRect l="2081" r="2081"/>
          <a:stretch/>
        </p:blipFill>
        <p:spPr>
          <a:xfrm>
            <a:off x="-1" y="-1"/>
            <a:ext cx="5694219" cy="3342069"/>
          </a:xfrm>
        </p:spPr>
      </p:pic>
      <p:sp>
        <p:nvSpPr>
          <p:cNvPr id="3" name="Text Placeholder 2">
            <a:extLst>
              <a:ext uri="{FF2B5EF4-FFF2-40B4-BE49-F238E27FC236}">
                <a16:creationId xmlns:a16="http://schemas.microsoft.com/office/drawing/2014/main" id="{2CA043CB-173E-B788-8F46-7CFFF5BECC68}"/>
              </a:ext>
            </a:extLst>
          </p:cNvPr>
          <p:cNvSpPr>
            <a:spLocks noGrp="1"/>
          </p:cNvSpPr>
          <p:nvPr>
            <p:ph type="body" sz="quarter" idx="42"/>
          </p:nvPr>
        </p:nvSpPr>
        <p:spPr/>
        <p:txBody>
          <a:bodyPr/>
          <a:lstStyle/>
          <a:p>
            <a:r>
              <a:rPr lang="en-GB" dirty="0"/>
              <a:t>ITALY</a:t>
            </a:r>
          </a:p>
        </p:txBody>
      </p:sp>
      <p:pic>
        <p:nvPicPr>
          <p:cNvPr id="14" name="Picture Placeholder 13">
            <a:extLst>
              <a:ext uri="{FF2B5EF4-FFF2-40B4-BE49-F238E27FC236}">
                <a16:creationId xmlns:a16="http://schemas.microsoft.com/office/drawing/2014/main" id="{5482526D-3A71-6F54-841E-65B812CEB9B0}"/>
              </a:ext>
            </a:extLst>
          </p:cNvPr>
          <p:cNvPicPr>
            <a:picLocks noGrp="1" noChangeAspect="1"/>
          </p:cNvPicPr>
          <p:nvPr>
            <p:ph type="pic" sz="quarter" idx="74"/>
          </p:nvPr>
        </p:nvPicPr>
        <p:blipFill>
          <a:blip r:embed="rId3"/>
          <a:srcRect t="30438" b="30438"/>
          <a:stretch>
            <a:fillRect/>
          </a:stretch>
        </p:blipFill>
        <p:spPr>
          <a:xfrm>
            <a:off x="5832763" y="-1"/>
            <a:ext cx="5694219" cy="3342069"/>
          </a:xfrm>
        </p:spPr>
      </p:pic>
      <p:pic>
        <p:nvPicPr>
          <p:cNvPr id="12" name="Picture Placeholder 11">
            <a:extLst>
              <a:ext uri="{FF2B5EF4-FFF2-40B4-BE49-F238E27FC236}">
                <a16:creationId xmlns:a16="http://schemas.microsoft.com/office/drawing/2014/main" id="{9BC4F8C2-9DB1-3117-CB37-8ECD11075E4F}"/>
              </a:ext>
            </a:extLst>
          </p:cNvPr>
          <p:cNvPicPr>
            <a:picLocks noGrp="1" noChangeAspect="1"/>
          </p:cNvPicPr>
          <p:nvPr>
            <p:ph type="pic" sz="quarter" idx="75"/>
          </p:nvPr>
        </p:nvPicPr>
        <p:blipFill>
          <a:blip r:embed="rId4"/>
          <a:srcRect t="10803" b="10803"/>
          <a:stretch/>
        </p:blipFill>
        <p:spPr>
          <a:xfrm>
            <a:off x="-1" y="3526971"/>
            <a:ext cx="5694219" cy="3342069"/>
          </a:xfrm>
        </p:spPr>
      </p:pic>
      <p:pic>
        <p:nvPicPr>
          <p:cNvPr id="16" name="Picture Placeholder 15">
            <a:extLst>
              <a:ext uri="{FF2B5EF4-FFF2-40B4-BE49-F238E27FC236}">
                <a16:creationId xmlns:a16="http://schemas.microsoft.com/office/drawing/2014/main" id="{ADBE5D15-9040-6118-0F68-FC86283C4BAE}"/>
              </a:ext>
            </a:extLst>
          </p:cNvPr>
          <p:cNvPicPr>
            <a:picLocks noGrp="1" noChangeAspect="1"/>
          </p:cNvPicPr>
          <p:nvPr>
            <p:ph type="pic" sz="quarter" idx="76"/>
          </p:nvPr>
        </p:nvPicPr>
        <p:blipFill rotWithShape="1">
          <a:blip r:embed="rId5"/>
          <a:srcRect/>
          <a:stretch>
            <a:fillRect/>
          </a:stretch>
        </p:blipFill>
        <p:spPr>
          <a:xfrm>
            <a:off x="5822561" y="3526971"/>
            <a:ext cx="5694219" cy="3331029"/>
          </a:xfrm>
        </p:spPr>
      </p:pic>
      <p:sp>
        <p:nvSpPr>
          <p:cNvPr id="7" name="Text Placeholder 6">
            <a:extLst>
              <a:ext uri="{FF2B5EF4-FFF2-40B4-BE49-F238E27FC236}">
                <a16:creationId xmlns:a16="http://schemas.microsoft.com/office/drawing/2014/main" id="{C140A5BC-E742-77D0-11E1-7886935519C1}"/>
              </a:ext>
            </a:extLst>
          </p:cNvPr>
          <p:cNvSpPr>
            <a:spLocks noGrp="1"/>
          </p:cNvSpPr>
          <p:nvPr>
            <p:ph type="body" sz="quarter" idx="65"/>
          </p:nvPr>
        </p:nvSpPr>
        <p:spPr/>
        <p:txBody>
          <a:bodyPr/>
          <a:lstStyle/>
          <a:p>
            <a:r>
              <a:rPr lang="en-GB" dirty="0"/>
              <a:t>Photo Credit: Visit Monti </a:t>
            </a:r>
            <a:r>
              <a:rPr lang="en-GB" dirty="0" err="1"/>
              <a:t>Dauni</a:t>
            </a:r>
            <a:r>
              <a:rPr lang="en-GB" dirty="0"/>
              <a:t>, </a:t>
            </a:r>
            <a:r>
              <a:rPr lang="en-GB" dirty="0" err="1"/>
              <a:t>Meridaunia</a:t>
            </a:r>
            <a:endParaRPr lang="en-GB" dirty="0"/>
          </a:p>
        </p:txBody>
      </p:sp>
      <p:pic>
        <p:nvPicPr>
          <p:cNvPr id="8" name="Picture 7">
            <a:extLst>
              <a:ext uri="{FF2B5EF4-FFF2-40B4-BE49-F238E27FC236}">
                <a16:creationId xmlns:a16="http://schemas.microsoft.com/office/drawing/2014/main" id="{5BA5478C-16D0-0DBA-E31C-95B22D5BFE7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1526982" y="2943054"/>
            <a:ext cx="665023" cy="399014"/>
          </a:xfrm>
          <a:prstGeom prst="rect">
            <a:avLst/>
          </a:prstGeom>
        </p:spPr>
      </p:pic>
      <p:sp>
        <p:nvSpPr>
          <p:cNvPr id="4" name="Slide Number Placeholder 5">
            <a:extLst>
              <a:ext uri="{FF2B5EF4-FFF2-40B4-BE49-F238E27FC236}">
                <a16:creationId xmlns:a16="http://schemas.microsoft.com/office/drawing/2014/main" id="{26EA3815-E23D-F9F1-FAA0-09934C265CB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6</a:t>
            </a:fld>
            <a:endParaRPr lang="fr-CA" sz="1200" dirty="0"/>
          </a:p>
        </p:txBody>
      </p:sp>
    </p:spTree>
    <p:extLst>
      <p:ext uri="{BB962C8B-B14F-4D97-AF65-F5344CB8AC3E}">
        <p14:creationId xmlns:p14="http://schemas.microsoft.com/office/powerpoint/2010/main" val="2099719695"/>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e14ec6a5afade5b25877df6ee5806987">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2eededb5f0bf360c4071e11ec5de472"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675691D-91E9-4F5C-A5CF-9F5EB9767195}"/>
</file>

<file path=customXml/itemProps2.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3.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218</TotalTime>
  <Words>510</Words>
  <Application>Microsoft Office PowerPoint</Application>
  <PresentationFormat>Widescreen</PresentationFormat>
  <Paragraphs>47</Paragraphs>
  <Slides>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docId:59EDC395E2D11C984C2ED900AF0089F8</cp:keywords>
  <cp:lastModifiedBy>Tatjana Klakočar</cp:lastModifiedBy>
  <cp:revision>700</cp:revision>
  <dcterms:created xsi:type="dcterms:W3CDTF">2020-10-14T13:32:04Z</dcterms:created>
  <dcterms:modified xsi:type="dcterms:W3CDTF">2026-01-08T11:36:57Z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