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sldIdLst>
    <p:sldId id="6421" r:id="rId5"/>
    <p:sldId id="6424" r:id="rId6"/>
    <p:sldId id="6423" r:id="rId7"/>
    <p:sldId id="6425" r:id="rId8"/>
    <p:sldId id="6426" r:id="rId9"/>
    <p:sldId id="6422" r:id="rId10"/>
    <p:sldId id="642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8C7F"/>
    <a:srgbClr val="E96751"/>
    <a:srgbClr val="F2A158"/>
    <a:srgbClr val="5FBDBB"/>
    <a:srgbClr val="418D8F"/>
    <a:srgbClr val="595959"/>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0"/>
    <p:restoredTop sz="94915" autoAdjust="0"/>
  </p:normalViewPr>
  <p:slideViewPr>
    <p:cSldViewPr snapToGrid="0" snapToObjects="1">
      <p:cViewPr varScale="1">
        <p:scale>
          <a:sx n="111" d="100"/>
          <a:sy n="111" d="100"/>
        </p:scale>
        <p:origin x="426"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8140823" y="1076909"/>
            <a:ext cx="4051178" cy="65173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chemeClr val="accent2"/>
          </a:solidFill>
        </p:spPr>
        <p:txBody>
          <a:bodyPr wrap="square" lIns="0" tIns="0" rIns="0" bIns="0" rtlCol="0"/>
          <a:lstStyle/>
          <a:p>
            <a:endParaRPr dirty="0">
              <a:solidFill>
                <a:srgbClr val="459597"/>
              </a:solidFill>
            </a:endParaRPr>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3" name="Freeform 1">
            <a:extLst>
              <a:ext uri="{FF2B5EF4-FFF2-40B4-BE49-F238E27FC236}">
                <a16:creationId xmlns:a16="http://schemas.microsoft.com/office/drawing/2014/main" id="{42077D28-79F8-6120-A3C1-48C702EB0DAF}"/>
              </a:ext>
            </a:extLst>
          </p:cNvPr>
          <p:cNvSpPr/>
          <p:nvPr userDrawn="1"/>
        </p:nvSpPr>
        <p:spPr>
          <a:xfrm rot="5400000">
            <a:off x="7515380" y="516414"/>
            <a:ext cx="3464385" cy="5888854"/>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8C7F"/>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026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225103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0C465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19441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7267884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977" r:id="rId4"/>
    <p:sldLayoutId id="2147483978" r:id="rId5"/>
    <p:sldLayoutId id="2147483881" r:id="rId6"/>
    <p:sldLayoutId id="2147483970" r:id="rId7"/>
    <p:sldLayoutId id="2147483888" r:id="rId8"/>
    <p:sldLayoutId id="2147483898" r:id="rId9"/>
    <p:sldLayoutId id="2147483974" r:id="rId10"/>
    <p:sldLayoutId id="2147483842" r:id="rId11"/>
    <p:sldLayoutId id="2147483960" r:id="rId12"/>
    <p:sldLayoutId id="2147483962" r:id="rId13"/>
    <p:sldLayoutId id="2147483961" r:id="rId14"/>
    <p:sldLayoutId id="2147483968" r:id="rId15"/>
    <p:sldLayoutId id="2147483840" r:id="rId16"/>
    <p:sldLayoutId id="2147483880" r:id="rId17"/>
    <p:sldLayoutId id="2147483889" r:id="rId18"/>
    <p:sldLayoutId id="2147483861" r:id="rId19"/>
    <p:sldLayoutId id="2147483890" r:id="rId20"/>
    <p:sldLayoutId id="2147483899" r:id="rId21"/>
    <p:sldLayoutId id="2147483884" r:id="rId22"/>
    <p:sldLayoutId id="2147483937" r:id="rId23"/>
    <p:sldLayoutId id="2147483935" r:id="rId24"/>
    <p:sldLayoutId id="2147483938" r:id="rId25"/>
    <p:sldLayoutId id="2147483939" r:id="rId26"/>
    <p:sldLayoutId id="2147483936" r:id="rId27"/>
    <p:sldLayoutId id="2147483841" r:id="rId28"/>
    <p:sldLayoutId id="2147483916" r:id="rId29"/>
    <p:sldLayoutId id="2147483913" r:id="rId30"/>
    <p:sldLayoutId id="2147483917" r:id="rId31"/>
    <p:sldLayoutId id="2147483914" r:id="rId32"/>
    <p:sldLayoutId id="2147483918" r:id="rId33"/>
    <p:sldLayoutId id="2147483948" r:id="rId34"/>
    <p:sldLayoutId id="2147483949" r:id="rId35"/>
    <p:sldLayoutId id="2147483950" r:id="rId36"/>
    <p:sldLayoutId id="2147483951" r:id="rId37"/>
    <p:sldLayoutId id="2147483952" r:id="rId38"/>
    <p:sldLayoutId id="2147483953" r:id="rId39"/>
    <p:sldLayoutId id="2147483921" r:id="rId40"/>
    <p:sldLayoutId id="2147483922" r:id="rId41"/>
    <p:sldLayoutId id="2147483879" r:id="rId42"/>
    <p:sldLayoutId id="2147483919" r:id="rId43"/>
    <p:sldLayoutId id="2147483915" r:id="rId44"/>
    <p:sldLayoutId id="2147483920" r:id="rId45"/>
    <p:sldLayoutId id="2147483942" r:id="rId46"/>
    <p:sldLayoutId id="2147483943" r:id="rId47"/>
    <p:sldLayoutId id="2147483944" r:id="rId48"/>
    <p:sldLayoutId id="2147483945" r:id="rId49"/>
    <p:sldLayoutId id="2147483946" r:id="rId50"/>
    <p:sldLayoutId id="2147483947" r:id="rId51"/>
    <p:sldLayoutId id="2147483878" r:id="rId52"/>
    <p:sldLayoutId id="2147483891" r:id="rId53"/>
    <p:sldLayoutId id="2147483940" r:id="rId54"/>
    <p:sldLayoutId id="2147483941" r:id="rId55"/>
    <p:sldLayoutId id="2147483894" r:id="rId56"/>
    <p:sldLayoutId id="2147483893" r:id="rId57"/>
    <p:sldLayoutId id="2147483895" r:id="rId58"/>
    <p:sldLayoutId id="2147483896" r:id="rId59"/>
    <p:sldLayoutId id="2147483900" r:id="rId60"/>
    <p:sldLayoutId id="2147483901" r:id="rId61"/>
    <p:sldLayoutId id="2147483902" r:id="rId62"/>
    <p:sldLayoutId id="2147483903" r:id="rId63"/>
    <p:sldLayoutId id="2147483904" r:id="rId64"/>
    <p:sldLayoutId id="2147483853" r:id="rId65"/>
    <p:sldLayoutId id="2147483934" r:id="rId66"/>
    <p:sldLayoutId id="2147483965" r:id="rId67"/>
    <p:sldLayoutId id="2147483973" r:id="rId6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luxeadventuretraveler.com/chateaux-dans-les-arbes-dordogne/" TargetMode="External"/><Relationship Id="rId2" Type="http://schemas.openxmlformats.org/officeDocument/2006/relationships/hyperlink" Target="https://www.chateaux-dans-les-arbres.com/en/" TargetMode="External"/><Relationship Id="rId1" Type="http://schemas.openxmlformats.org/officeDocument/2006/relationships/slideLayout" Target="../slideLayouts/slideLayout68.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xlJfOzlCvIs" TargetMode="External"/><Relationship Id="rId2" Type="http://schemas.openxmlformats.org/officeDocument/2006/relationships/hyperlink" Target="https://www.uniqhotels.com/chateaux-dans-les-arbres/?utm_source=chatgpt.com" TargetMode="External"/><Relationship Id="rId1" Type="http://schemas.openxmlformats.org/officeDocument/2006/relationships/slideLayout" Target="../slideLayouts/slideLayout67.xml"/><Relationship Id="rId6" Type="http://schemas.openxmlformats.org/officeDocument/2006/relationships/image" Target="../media/image13.png"/><Relationship Id="rId5" Type="http://schemas.openxmlformats.org/officeDocument/2006/relationships/hyperlink" Target="https://www.youtube.com/watch?v=kZaN-gg_KDI" TargetMode="Externa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chateaux-dans-les-arbres.com/en/" TargetMode="Externa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hyperlink" Target="https://learnandconnect.pollutec.com/en/the-green-fund-is-renewed-and-expanded-for-2024" TargetMode="External"/><Relationship Id="rId2" Type="http://schemas.openxmlformats.org/officeDocument/2006/relationships/hyperlink" Target="https://www.ademe.fr/en/our-missions/funding" TargetMode="External"/><Relationship Id="rId1" Type="http://schemas.openxmlformats.org/officeDocument/2006/relationships/slideLayout" Target="../slideLayouts/slideLayout28.xml"/><Relationship Id="rId5" Type="http://schemas.openxmlformats.org/officeDocument/2006/relationships/hyperlink" Target="https://www.chateaux-dans-les-arbres.com/en/" TargetMode="Externa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hyperlink" Target="https://www.chateau-selles-sur-cher.com/en/decouvrir-le-chateau/17167-2" TargetMode="External"/><Relationship Id="rId2" Type="http://schemas.openxmlformats.org/officeDocument/2006/relationships/hyperlink" Target="https://learnandconnect.pollutec.com/en/the-green-fund-is-renewed-and-expanded-for-2024" TargetMode="External"/><Relationship Id="rId1" Type="http://schemas.openxmlformats.org/officeDocument/2006/relationships/slideLayout" Target="../slideLayouts/slideLayout22.xml"/><Relationship Id="rId4" Type="http://schemas.openxmlformats.org/officeDocument/2006/relationships/hyperlink" Target="https://fundsforcompanies.fundsforngos.org/grant/open-call-ecotours-project-for-msmes-in-franc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Layout" Target="../slideLayouts/slideLayout2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049221"/>
          </a:xfrm>
        </p:spPr>
        <p:txBody>
          <a:bodyPr/>
          <a:lstStyle/>
          <a:p>
            <a:pPr>
              <a:lnSpc>
                <a:spcPct val="100000"/>
              </a:lnSpc>
            </a:pPr>
            <a:r>
              <a:rPr lang="fr-FR" dirty="0">
                <a:hlinkClick r:id="rId2">
                  <a:extLst>
                    <a:ext uri="{A12FA001-AC4F-418D-AE19-62706E023703}">
                      <ahyp:hlinkClr xmlns:ahyp="http://schemas.microsoft.com/office/drawing/2018/hyperlinkcolor" val="tx"/>
                    </a:ext>
                  </a:extLst>
                </a:hlinkClick>
              </a:rPr>
              <a:t>Châteaux dans les </a:t>
            </a:r>
            <a:r>
              <a:rPr lang="fr-FR" dirty="0" err="1">
                <a:hlinkClick r:id="rId2">
                  <a:extLst>
                    <a:ext uri="{A12FA001-AC4F-418D-AE19-62706E023703}">
                      <ahyp:hlinkClr xmlns:ahyp="http://schemas.microsoft.com/office/drawing/2018/hyperlinkcolor" val="tx"/>
                    </a:ext>
                  </a:extLst>
                </a:hlinkClick>
              </a:rPr>
              <a:t>Arbes </a:t>
            </a:r>
            <a:r>
              <a:rPr lang="fr-FR" dirty="0"/>
              <a:t>(</a:t>
            </a:r>
            <a:r>
              <a:rPr lang="fr-FR" dirty="0" err="1"/>
              <a:t>Gradovi </a:t>
            </a:r>
            <a:r>
              <a:rPr lang="fr-FR" dirty="0"/>
              <a:t>v </a:t>
            </a:r>
            <a:r>
              <a:rPr lang="fr-FR" dirty="0" err="1"/>
              <a:t>drevesih</a:t>
            </a:r>
            <a:r>
              <a:rPr lang="fr-FR" dirty="0"/>
              <a:t>), </a:t>
            </a:r>
            <a:r>
              <a:rPr lang="en-US" dirty="0"/>
              <a:t>Francija</a:t>
            </a:r>
            <a:endParaRPr lang="en-GB" dirty="0"/>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126958" y="3703086"/>
            <a:ext cx="4298530" cy="385564"/>
          </a:xfrm>
        </p:spPr>
        <p:txBody>
          <a:bodyPr/>
          <a:lstStyle/>
          <a:p>
            <a:r>
              <a:rPr lang="en-GB" sz="6000" dirty="0"/>
              <a:t>Primer</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dirty="0"/>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pPr>
              <a:spcAft>
                <a:spcPts val="600"/>
              </a:spcAft>
            </a:pPr>
            <a:r>
              <a:rPr lang="en-US" sz="2200" b="1" dirty="0">
                <a:solidFill>
                  <a:srgbClr val="EC7C69"/>
                </a:solidFill>
              </a:rPr>
              <a:t>Vrsta namestitve: </a:t>
            </a:r>
            <a:r>
              <a:rPr lang="en-US" sz="2200" dirty="0">
                <a:solidFill>
                  <a:srgbClr val="414141"/>
                </a:solidFill>
              </a:rPr>
              <a:t>Luksuzne hišice na drevesih </a:t>
            </a:r>
          </a:p>
          <a:p>
            <a:pPr>
              <a:spcAft>
                <a:spcPts val="600"/>
              </a:spcAft>
            </a:pPr>
            <a:r>
              <a:rPr lang="en-US" sz="2200" b="1" dirty="0">
                <a:solidFill>
                  <a:srgbClr val="EC7C69"/>
                </a:solidFill>
              </a:rPr>
              <a:t>Osredotočenost start-upa: </a:t>
            </a:r>
            <a:r>
              <a:rPr lang="en-US" sz="2200" dirty="0">
                <a:solidFill>
                  <a:srgbClr val="414141"/>
                </a:solidFill>
              </a:rPr>
              <a:t>Luksuzne, ekološke hišice na drevesih s spa storitvami, bazenom in lokacijo v gozdnatem parku.</a:t>
            </a:r>
          </a:p>
          <a:p>
            <a:pPr>
              <a:spcAft>
                <a:spcPts val="600"/>
              </a:spcAft>
            </a:pPr>
            <a:r>
              <a:rPr lang="en-US" sz="2200" b="1" dirty="0">
                <a:solidFill>
                  <a:srgbClr val="EC7C69"/>
                </a:solidFill>
              </a:rPr>
              <a:t>Ekološki vpliv: </a:t>
            </a:r>
            <a:r>
              <a:rPr lang="en-US" sz="2200" dirty="0">
                <a:solidFill>
                  <a:srgbClr val="414141"/>
                </a:solidFill>
              </a:rPr>
              <a:t>Vsaka hišica na drevesu je zgrajena iz lokalno pridobljenega lesa in ekoloških materialov, s poudarkom na trajnosti in harmoniji z naravo. Namestitve so opremljene z modernimi udobji, vključno z zasebnimi masažnimi kadi, klimatsko napravo in Wi-Fi-jem, kar gostom ponuja luksuzno, a okolju prijazno izkušnjo. </a:t>
            </a:r>
            <a:endParaRPr lang="en-GB" sz="2200" dirty="0">
              <a:solidFill>
                <a:srgbClr val="414141"/>
              </a:solidFill>
            </a:endParaRP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dirty="0"/>
              <a:t>Foto: </a:t>
            </a:r>
            <a:r>
              <a:rPr lang="fr-FR" dirty="0"/>
              <a:t>Châteaux dans Les </a:t>
            </a:r>
            <a:r>
              <a:rPr lang="fr-FR" dirty="0" err="1"/>
              <a:t>Arbes</a:t>
            </a:r>
            <a:endParaRPr lang="en-GB" dirty="0"/>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3325406" cy="1477328"/>
          </a:xfrm>
          <a:prstGeom prst="rect">
            <a:avLst/>
          </a:prstGeom>
          <a:noFill/>
        </p:spPr>
        <p:txBody>
          <a:bodyPr wrap="square" rtlCol="0">
            <a:spAutoFit/>
          </a:bodyPr>
          <a:lstStyle/>
          <a:p>
            <a:r>
              <a:rPr lang="en-IE" b="1" dirty="0">
                <a:solidFill>
                  <a:srgbClr val="414141"/>
                </a:solidFill>
              </a:rPr>
              <a:t>Viri informacij</a:t>
            </a:r>
          </a:p>
          <a:p>
            <a:r>
              <a:rPr lang="en-IE" dirty="0">
                <a:solidFill>
                  <a:srgbClr val="459597"/>
                </a:solidFill>
                <a:hlinkClick r:id="rId3">
                  <a:extLst>
                    <a:ext uri="{A12FA001-AC4F-418D-AE19-62706E023703}">
                      <ahyp:hlinkClr xmlns:ahyp="http://schemas.microsoft.com/office/drawing/2018/hyperlinkcolor" val="tx"/>
                    </a:ext>
                  </a:extLst>
                </a:hlinkClick>
              </a:rPr>
              <a:t>Luxe Adventures, drevesne hišice, v katerih lahko prespite</a:t>
            </a:r>
            <a:endParaRPr lang="en-IE" dirty="0">
              <a:solidFill>
                <a:srgbClr val="459597"/>
              </a:solidFill>
            </a:endParaRPr>
          </a:p>
          <a:p>
            <a:r>
              <a:rPr lang="en-IE" b="1" dirty="0">
                <a:solidFill>
                  <a:srgbClr val="414141"/>
                </a:solidFill>
              </a:rPr>
              <a:t>Spletna stran:</a:t>
            </a:r>
            <a:r>
              <a:rPr lang="en-IE" dirty="0">
                <a:solidFill>
                  <a:srgbClr val="459597"/>
                </a:solidFill>
                <a:hlinkClick r:id="rId2">
                  <a:extLst>
                    <a:ext uri="{A12FA001-AC4F-418D-AE19-62706E023703}">
                      <ahyp:hlinkClr xmlns:ahyp="http://schemas.microsoft.com/office/drawing/2018/hyperlinkcolor" val="tx"/>
                    </a:ext>
                  </a:extLst>
                </a:hlinkClick>
              </a:rPr>
              <a:t> https://www.chateaux-dans-les-arbres.com/en/</a:t>
            </a:r>
            <a:r>
              <a:rPr lang="en-IE" dirty="0">
                <a:solidFill>
                  <a:srgbClr val="459597"/>
                </a:solidFill>
              </a:rPr>
              <a:t> </a:t>
            </a:r>
          </a:p>
        </p:txBody>
      </p:sp>
      <p:pic>
        <p:nvPicPr>
          <p:cNvPr id="14" name="Picture Placeholder 13" descr="A house in the woods&#10;&#10;AI-generated content may be incorrect.">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t="1579" b="1579"/>
          <a:stretch>
            <a:fillRect/>
          </a:stretch>
        </p:blipFill>
        <p:spPr/>
      </p:pic>
    </p:spTree>
    <p:extLst>
      <p:ext uri="{BB962C8B-B14F-4D97-AF65-F5344CB8AC3E}">
        <p14:creationId xmlns:p14="http://schemas.microsoft.com/office/powerpoint/2010/main" val="3854330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456670" y="424434"/>
            <a:ext cx="4726115" cy="803654"/>
          </a:xfrm>
          <a:prstGeom prst="rect">
            <a:avLst/>
          </a:prstGeom>
        </p:spPr>
        <p:txBody>
          <a:bodyPr/>
          <a:lstStyle/>
          <a:p>
            <a:r>
              <a:rPr lang="en-US" dirty="0"/>
              <a:t>Kliknite za ogled videov</a:t>
            </a:r>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9"/>
            <a:ext cx="5977156" cy="3849918"/>
          </a:xfrm>
        </p:spPr>
        <p:txBody>
          <a:bodyPr/>
          <a:lstStyle/>
          <a:p>
            <a:pPr>
              <a:spcAft>
                <a:spcPts val="600"/>
              </a:spcAft>
            </a:pPr>
            <a:r>
              <a:rPr lang="en-US" sz="2100" b="1" dirty="0">
                <a:solidFill>
                  <a:srgbClr val="EC7C69"/>
                </a:solidFill>
              </a:rPr>
              <a:t>Ime: </a:t>
            </a:r>
            <a:r>
              <a:rPr lang="fr-FR" sz="2100" dirty="0">
                <a:solidFill>
                  <a:srgbClr val="414141"/>
                </a:solidFill>
              </a:rPr>
              <a:t>Rémi Becherel o Châteaux dans les Arbres</a:t>
            </a:r>
          </a:p>
          <a:p>
            <a:pPr>
              <a:spcAft>
                <a:spcPts val="600"/>
              </a:spcAft>
            </a:pPr>
            <a:r>
              <a:rPr lang="en-US" sz="2100" b="1" dirty="0">
                <a:solidFill>
                  <a:srgbClr val="EC7C69"/>
                </a:solidFill>
              </a:rPr>
              <a:t>Video 1: Intervju: </a:t>
            </a:r>
            <a:r>
              <a:rPr lang="en-US" sz="2100" dirty="0">
                <a:solidFill>
                  <a:srgbClr val="414141"/>
                </a:solidFill>
              </a:rPr>
              <a:t>Video 1 je intervju z ustanoviteljem Rémijem </a:t>
            </a:r>
            <a:r>
              <a:rPr lang="en-US" sz="2100" dirty="0" err="1">
                <a:solidFill>
                  <a:srgbClr val="414141"/>
                </a:solidFill>
              </a:rPr>
              <a:t>Becherelom</a:t>
            </a:r>
            <a:r>
              <a:rPr lang="en-US" sz="2100" dirty="0">
                <a:solidFill>
                  <a:srgbClr val="414141"/>
                </a:solidFill>
              </a:rPr>
              <a:t>, ki govori o svoji strasti do arhitekture in osmih letih izkušenj z gradnjo drevesnih hišic po vsej Franciji. Poudarja svojo zavezanost ohranjanju okolja, hkrati pa ustvarja edinstvene in razkošne prostore za goste. </a:t>
            </a:r>
          </a:p>
          <a:p>
            <a:pPr>
              <a:spcAft>
                <a:spcPts val="600"/>
              </a:spcAft>
            </a:pPr>
            <a:r>
              <a:rPr lang="en-US" sz="2100" b="1" dirty="0">
                <a:solidFill>
                  <a:srgbClr val="EC7C69"/>
                </a:solidFill>
              </a:rPr>
              <a:t>Video 2: Ideja in koncept: </a:t>
            </a:r>
            <a:r>
              <a:rPr lang="en-US" sz="2100" dirty="0">
                <a:solidFill>
                  <a:srgbClr val="414141"/>
                </a:solidFill>
              </a:rPr>
              <a:t>Ta video prikazuje Chateaux dans les </a:t>
            </a:r>
            <a:r>
              <a:rPr lang="en-US" sz="2100" dirty="0" err="1">
                <a:solidFill>
                  <a:srgbClr val="414141"/>
                </a:solidFill>
              </a:rPr>
              <a:t>Arbres </a:t>
            </a:r>
            <a:r>
              <a:rPr lang="en-US" sz="2100" dirty="0">
                <a:solidFill>
                  <a:srgbClr val="414141"/>
                </a:solidFill>
              </a:rPr>
              <a:t>v vsej svoji lepoti. Prikazuje Rémijevo predanost in natančno načrtovanje, ki je bilo potrebno za oblikovanje teh drevesnih hišic. Ta del raziskuje koncept in oblikovanje drevesnih hišic, pri čemer poudarja njihovo navdih iz bližnjih zgodovinskih gradov in razkošne lastnosti, ki omogočajo nepozabno bivanje. (Vir </a:t>
            </a:r>
            <a:r>
              <a:rPr lang="en-US" sz="2100" dirty="0">
                <a:solidFill>
                  <a:srgbClr val="459597"/>
                </a:solidFill>
                <a:hlinkClick r:id="rId2">
                  <a:extLst>
                    <a:ext uri="{A12FA001-AC4F-418D-AE19-62706E023703}">
                      <ahyp:hlinkClr xmlns:ahyp="http://schemas.microsoft.com/office/drawing/2018/hyperlinkcolor" val="tx"/>
                    </a:ext>
                  </a:extLst>
                </a:hlinkClick>
              </a:rPr>
              <a:t>Uniq Hotels</a:t>
            </a:r>
            <a:r>
              <a:rPr lang="en-US" sz="2100" dirty="0">
                <a:solidFill>
                  <a:srgbClr val="414141"/>
                </a:solidFill>
              </a:rPr>
              <a:t>)</a:t>
            </a:r>
          </a:p>
          <a:p>
            <a:pPr>
              <a:spcAft>
                <a:spcPts val="600"/>
              </a:spcAft>
            </a:pPr>
            <a:endParaRPr lang="en-US" sz="2100" dirty="0">
              <a:solidFill>
                <a:srgbClr val="414141"/>
              </a:solidFill>
            </a:endParaRPr>
          </a:p>
        </p:txBody>
      </p:sp>
      <p:pic>
        <p:nvPicPr>
          <p:cNvPr id="8" name="Picture Placeholder 7" descr="A wooden structure with trees in the background&#10;&#10;AI-generated content may be incorrect.">
            <a:hlinkClick r:id="rId3"/>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4"/>
          <a:srcRect t="1344" b="1344"/>
          <a:stretch>
            <a:fillRect/>
          </a:stretch>
        </p:blipFill>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dirty="0">
                <a:solidFill>
                  <a:srgbClr val="414141"/>
                </a:solidFill>
              </a:rPr>
              <a:t>Povezava:</a:t>
            </a:r>
            <a:r>
              <a:rPr lang="en-US" sz="1800" dirty="0">
                <a:solidFill>
                  <a:srgbClr val="414141"/>
                </a:solidFill>
                <a:hlinkClick r:id="rId3">
                  <a:extLst>
                    <a:ext uri="{A12FA001-AC4F-418D-AE19-62706E023703}">
                      <ahyp:hlinkClr xmlns:ahyp="http://schemas.microsoft.com/office/drawing/2018/hyperlinkcolor" val="tx"/>
                    </a:ext>
                  </a:extLst>
                </a:hlinkClick>
              </a:rPr>
              <a:t> https://www.youtube.com/watch?v=xlJfOzlCvIs</a:t>
            </a:r>
            <a:r>
              <a:rPr lang="en-US" sz="1800" dirty="0">
                <a:solidFill>
                  <a:srgbClr val="414141"/>
                </a:solidFill>
              </a:rPr>
              <a:t> </a:t>
            </a:r>
          </a:p>
        </p:txBody>
      </p:sp>
      <p:sp>
        <p:nvSpPr>
          <p:cNvPr id="17" name="TextBox 16">
            <a:extLst>
              <a:ext uri="{FF2B5EF4-FFF2-40B4-BE49-F238E27FC236}">
                <a16:creationId xmlns:a16="http://schemas.microsoft.com/office/drawing/2014/main" id="{5AC96889-F4ED-B999-893C-656AE2B84F13}"/>
              </a:ext>
            </a:extLst>
          </p:cNvPr>
          <p:cNvSpPr txBox="1"/>
          <p:nvPr/>
        </p:nvSpPr>
        <p:spPr>
          <a:xfrm>
            <a:off x="7143400" y="3527093"/>
            <a:ext cx="3429350" cy="369332"/>
          </a:xfrm>
          <a:prstGeom prst="rect">
            <a:avLst/>
          </a:prstGeom>
          <a:noFill/>
        </p:spPr>
        <p:txBody>
          <a:bodyPr wrap="square" rtlCol="0">
            <a:spAutoFit/>
          </a:bodyPr>
          <a:lstStyle/>
          <a:p>
            <a:pPr algn="ctr"/>
            <a:r>
              <a:rPr lang="en-IE" dirty="0">
                <a:solidFill>
                  <a:srgbClr val="414141"/>
                </a:solidFill>
              </a:rPr>
              <a:t>Intervju z Rémijem </a:t>
            </a:r>
            <a:r>
              <a:rPr lang="en-IE" dirty="0" err="1">
                <a:solidFill>
                  <a:srgbClr val="414141"/>
                </a:solidFill>
              </a:rPr>
              <a:t>Becherelom</a:t>
            </a:r>
            <a:endParaRPr lang="en-IE" dirty="0">
              <a:solidFill>
                <a:srgbClr val="414141"/>
              </a:solidFill>
            </a:endParaRPr>
          </a:p>
        </p:txBody>
      </p:sp>
      <p:pic>
        <p:nvPicPr>
          <p:cNvPr id="19" name="Picture 18">
            <a:hlinkClick r:id="rId5"/>
            <a:extLst>
              <a:ext uri="{FF2B5EF4-FFF2-40B4-BE49-F238E27FC236}">
                <a16:creationId xmlns:a16="http://schemas.microsoft.com/office/drawing/2014/main" id="{07DB0D38-1EAB-A477-9474-44430000FCAE}"/>
              </a:ext>
            </a:extLst>
          </p:cNvPr>
          <p:cNvPicPr>
            <a:picLocks noChangeAspect="1"/>
          </p:cNvPicPr>
          <p:nvPr/>
        </p:nvPicPr>
        <p:blipFill>
          <a:blip r:embed="rId6"/>
          <a:stretch>
            <a:fillRect/>
          </a:stretch>
        </p:blipFill>
        <p:spPr>
          <a:xfrm>
            <a:off x="7019596" y="3936669"/>
            <a:ext cx="4210379" cy="2562097"/>
          </a:xfrm>
          <a:prstGeom prst="rect">
            <a:avLst/>
          </a:prstGeom>
        </p:spPr>
      </p:pic>
      <p:sp>
        <p:nvSpPr>
          <p:cNvPr id="21" name="TextBox 20">
            <a:extLst>
              <a:ext uri="{FF2B5EF4-FFF2-40B4-BE49-F238E27FC236}">
                <a16:creationId xmlns:a16="http://schemas.microsoft.com/office/drawing/2014/main" id="{B6C88430-B4CB-33C9-B2ED-97982CC399DE}"/>
              </a:ext>
            </a:extLst>
          </p:cNvPr>
          <p:cNvSpPr txBox="1"/>
          <p:nvPr/>
        </p:nvSpPr>
        <p:spPr>
          <a:xfrm>
            <a:off x="6688931" y="6498766"/>
            <a:ext cx="6100762" cy="369332"/>
          </a:xfrm>
          <a:prstGeom prst="rect">
            <a:avLst/>
          </a:prstGeom>
          <a:noFill/>
        </p:spPr>
        <p:txBody>
          <a:bodyPr wrap="square">
            <a:spAutoFit/>
          </a:bodyPr>
          <a:lstStyle/>
          <a:p>
            <a:r>
              <a:rPr lang="en-IE" dirty="0">
                <a:solidFill>
                  <a:srgbClr val="414141"/>
                </a:solidFill>
                <a:hlinkClick r:id="rId5">
                  <a:extLst>
                    <a:ext uri="{A12FA001-AC4F-418D-AE19-62706E023703}">
                      <ahyp:hlinkClr xmlns:ahyp="http://schemas.microsoft.com/office/drawing/2018/hyperlinkcolor" val="tx"/>
                    </a:ext>
                  </a:extLst>
                </a:hlinkClick>
              </a:rPr>
              <a:t>https://www.youtube.com/watch?v=kZaN-gg_KDI</a:t>
            </a:r>
            <a:r>
              <a:rPr lang="en-IE" dirty="0">
                <a:solidFill>
                  <a:srgbClr val="414141"/>
                </a:solidFill>
              </a:rPr>
              <a:t> </a:t>
            </a:r>
          </a:p>
        </p:txBody>
      </p:sp>
      <p:sp>
        <p:nvSpPr>
          <p:cNvPr id="22" name="Flowchart: Connector 21">
            <a:extLst>
              <a:ext uri="{FF2B5EF4-FFF2-40B4-BE49-F238E27FC236}">
                <a16:creationId xmlns:a16="http://schemas.microsoft.com/office/drawing/2014/main" id="{193BCCEB-A36F-F45A-6921-82EA93CED68B}"/>
              </a:ext>
            </a:extLst>
          </p:cNvPr>
          <p:cNvSpPr/>
          <p:nvPr/>
        </p:nvSpPr>
        <p:spPr>
          <a:xfrm>
            <a:off x="6319487" y="824745"/>
            <a:ext cx="1647825" cy="1610221"/>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Kliknite za ogled videa</a:t>
            </a:r>
          </a:p>
        </p:txBody>
      </p:sp>
    </p:spTree>
    <p:extLst>
      <p:ext uri="{BB962C8B-B14F-4D97-AF65-F5344CB8AC3E}">
        <p14:creationId xmlns:p14="http://schemas.microsoft.com/office/powerpoint/2010/main" val="789369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dirty="0"/>
              <a:t>Alternativna namestitev </a:t>
            </a:r>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2400" dirty="0">
                <a:hlinkClick r:id="rId2">
                  <a:extLst>
                    <a:ext uri="{A12FA001-AC4F-418D-AE19-62706E023703}">
                      <ahyp:hlinkClr xmlns:ahyp="http://schemas.microsoft.com/office/drawing/2018/hyperlinkcolor" val="tx"/>
                    </a:ext>
                  </a:extLst>
                </a:hlinkClick>
              </a:rPr>
              <a:t>Châteaux dans les </a:t>
            </a:r>
            <a:r>
              <a:rPr lang="fr-FR" sz="2400" dirty="0" err="1">
                <a:hlinkClick r:id="rId2">
                  <a:extLst>
                    <a:ext uri="{A12FA001-AC4F-418D-AE19-62706E023703}">
                      <ahyp:hlinkClr xmlns:ahyp="http://schemas.microsoft.com/office/drawing/2018/hyperlinkcolor" val="tx"/>
                    </a:ext>
                  </a:extLst>
                </a:hlinkClick>
              </a:rPr>
              <a:t>Arbes</a:t>
            </a:r>
            <a:r>
              <a:rPr lang="fr-FR" sz="2400" dirty="0"/>
              <a:t>, Francija</a:t>
            </a:r>
            <a:endParaRPr lang="en-GB" sz="24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dirty="0"/>
              <a:t>Foto: </a:t>
            </a:r>
            <a:r>
              <a:rPr lang="fr-FR" dirty="0"/>
              <a:t>Châteaux dans Les </a:t>
            </a:r>
            <a:r>
              <a:rPr lang="fr-FR" dirty="0" err="1"/>
              <a:t>Arbes</a:t>
            </a:r>
            <a:endParaRPr lang="en-GB" dirty="0"/>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dirty="0"/>
          </a:p>
        </p:txBody>
      </p:sp>
      <p:pic>
        <p:nvPicPr>
          <p:cNvPr id="21" name="Picture Placeholder 20" descr="A room with a couch and a staircase&#10;&#10;AI-generated content may be incorrect.">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3"/>
          <a:srcRect t="7397" b="7397"/>
          <a:stretch>
            <a:fillRect/>
          </a:stretch>
        </p:blipFill>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7535665"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b="1" dirty="0">
                <a:solidFill>
                  <a:srgbClr val="EC7C69"/>
                </a:solidFill>
              </a:rPr>
              <a:t>Alternativna in edinstvena namestitev: </a:t>
            </a:r>
            <a:r>
              <a:rPr lang="en-US" sz="2200" dirty="0">
                <a:solidFill>
                  <a:srgbClr val="414141"/>
                </a:solidFill>
              </a:rPr>
              <a:t>Zbirka luksuznih namestitev v drevesnih hišicah, navdihnjena s tradicionalnimi francoskimi gradovi. Projekt, ki ga je ustanovil Rémi </a:t>
            </a:r>
            <a:r>
              <a:rPr lang="en-US" sz="2200" dirty="0" err="1">
                <a:solidFill>
                  <a:srgbClr val="414141"/>
                </a:solidFill>
              </a:rPr>
              <a:t>Becherel</a:t>
            </a:r>
            <a:r>
              <a:rPr lang="en-US" sz="2200" dirty="0">
                <a:solidFill>
                  <a:srgbClr val="414141"/>
                </a:solidFill>
              </a:rPr>
              <a:t>, izkušen tesar z strastjo do edinstvenih lesenih konstrukcij, prikazuje njegovo strokovno znanje pri izdelavi zapletenih drevesnih hišic, ki se brezhibno vklapljajo v naravno okolje. </a:t>
            </a:r>
          </a:p>
          <a:p>
            <a:pPr>
              <a:spcAft>
                <a:spcPts val="1200"/>
              </a:spcAft>
            </a:pPr>
            <a:r>
              <a:rPr lang="en-US" sz="2200" b="1" dirty="0">
                <a:solidFill>
                  <a:srgbClr val="414141"/>
                </a:solidFill>
              </a:rPr>
              <a:t>Domaine de </a:t>
            </a:r>
            <a:r>
              <a:rPr lang="en-US" sz="2200" b="1" dirty="0" err="1">
                <a:solidFill>
                  <a:srgbClr val="414141"/>
                </a:solidFill>
              </a:rPr>
              <a:t>Puybeton</a:t>
            </a:r>
            <a:r>
              <a:rPr lang="en-US" sz="2200" b="1" dirty="0">
                <a:solidFill>
                  <a:srgbClr val="414141"/>
                </a:solidFill>
              </a:rPr>
              <a:t>, </a:t>
            </a:r>
            <a:r>
              <a:rPr lang="en-US" sz="2200" dirty="0">
                <a:solidFill>
                  <a:srgbClr val="414141"/>
                </a:solidFill>
              </a:rPr>
              <a:t>kjer se nahajajo te hišice na drevesih, se razprostira na 11 hektarjih parka, ki je nekoč bil fevdalna trdnjava. Ta zgodovinski kontekst dodaja čar in edinstvenost namestitvam, saj gostom omogoča, da se potopijo v okolje, ki združuje bogato zgodovino in sodobno udobje. </a:t>
            </a:r>
          </a:p>
          <a:p>
            <a:pPr>
              <a:spcAft>
                <a:spcPts val="1200"/>
              </a:spcAft>
            </a:pPr>
            <a:r>
              <a:rPr lang="en-US" sz="2200" b="1" dirty="0">
                <a:solidFill>
                  <a:srgbClr val="EC7C69"/>
                </a:solidFill>
              </a:rPr>
              <a:t>Finančno potovanje: </a:t>
            </a:r>
            <a:r>
              <a:rPr lang="en-US" sz="2200" dirty="0">
                <a:solidFill>
                  <a:srgbClr val="414141"/>
                </a:solidFill>
              </a:rPr>
              <a:t>Takšno podjetje je mogoče ustanoviti s kombinacijo </a:t>
            </a:r>
            <a:r>
              <a:rPr lang="en-US" sz="2200" b="1" dirty="0">
                <a:solidFill>
                  <a:srgbClr val="414141"/>
                </a:solidFill>
              </a:rPr>
              <a:t>osebnih vlaganj </a:t>
            </a:r>
            <a:r>
              <a:rPr lang="en-US" sz="2200" dirty="0">
                <a:solidFill>
                  <a:srgbClr val="414141"/>
                </a:solidFill>
              </a:rPr>
              <a:t>in </a:t>
            </a:r>
            <a:r>
              <a:rPr lang="en-US" sz="2200" b="1" dirty="0">
                <a:solidFill>
                  <a:srgbClr val="414141"/>
                </a:solidFill>
              </a:rPr>
              <a:t>bančnega posojila. </a:t>
            </a:r>
            <a:r>
              <a:rPr lang="en-US" sz="2200" dirty="0">
                <a:solidFill>
                  <a:srgbClr val="414141"/>
                </a:solidFill>
              </a:rPr>
              <a:t>Pri projektih te vrste je pogosto</a:t>
            </a:r>
            <a:r>
              <a:rPr lang="en-US" sz="2200" b="1" dirty="0">
                <a:solidFill>
                  <a:srgbClr val="414141"/>
                </a:solidFill>
              </a:rPr>
              <a:t>,</a:t>
            </a:r>
            <a:r>
              <a:rPr lang="en-US" sz="2200" dirty="0">
                <a:solidFill>
                  <a:srgbClr val="414141"/>
                </a:solidFill>
              </a:rPr>
              <a:t> da </a:t>
            </a:r>
            <a:r>
              <a:rPr lang="en-US" sz="2200" b="1" dirty="0" err="1">
                <a:solidFill>
                  <a:srgbClr val="414141"/>
                </a:solidFill>
              </a:rPr>
              <a:t>se uporabljajo </a:t>
            </a:r>
            <a:r>
              <a:rPr lang="en-US" sz="2200" b="1" dirty="0">
                <a:solidFill>
                  <a:srgbClr val="414141"/>
                </a:solidFill>
              </a:rPr>
              <a:t>subvencije, </a:t>
            </a:r>
            <a:r>
              <a:rPr lang="en-US" sz="2200" dirty="0">
                <a:solidFill>
                  <a:srgbClr val="414141"/>
                </a:solidFill>
              </a:rPr>
              <a:t>zlasti če se osredotočajo na okolju prijazno gradnjo in lokalno obrtništvo. </a:t>
            </a:r>
          </a:p>
          <a:p>
            <a:pPr>
              <a:spcAft>
                <a:spcPts val="1200"/>
              </a:spcAft>
            </a:pPr>
            <a:endParaRPr lang="en-US" sz="2200" dirty="0">
              <a:solidFill>
                <a:srgbClr val="414141"/>
              </a:solidFill>
            </a:endParaRP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3433091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E9EB4-EB2A-A9A4-8F50-1D5E3D442AF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9A717A27-7B37-5E08-3884-07F8967C314C}"/>
              </a:ext>
            </a:extLst>
          </p:cNvPr>
          <p:cNvSpPr>
            <a:spLocks noGrp="1"/>
          </p:cNvSpPr>
          <p:nvPr>
            <p:ph type="body" sz="quarter" idx="66"/>
          </p:nvPr>
        </p:nvSpPr>
        <p:spPr/>
        <p:txBody>
          <a:bodyPr/>
          <a:lstStyle/>
          <a:p>
            <a:r>
              <a:rPr lang="en-GB" dirty="0"/>
              <a:t>Avtor fotografije: </a:t>
            </a:r>
            <a:r>
              <a:rPr lang="fr-FR" dirty="0"/>
              <a:t>Châteaux dans Les </a:t>
            </a:r>
            <a:r>
              <a:rPr lang="fr-FR" dirty="0" err="1"/>
              <a:t>Arbes</a:t>
            </a:r>
            <a:endParaRPr lang="en-GB" dirty="0"/>
          </a:p>
        </p:txBody>
      </p:sp>
      <p:sp>
        <p:nvSpPr>
          <p:cNvPr id="11" name="Slide Number Placeholder 5">
            <a:extLst>
              <a:ext uri="{FF2B5EF4-FFF2-40B4-BE49-F238E27FC236}">
                <a16:creationId xmlns:a16="http://schemas.microsoft.com/office/drawing/2014/main" id="{66B7312E-F4F8-B7E6-6EC2-9CBAE3E4678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sp>
        <p:nvSpPr>
          <p:cNvPr id="15" name="Text Placeholder 4">
            <a:extLst>
              <a:ext uri="{FF2B5EF4-FFF2-40B4-BE49-F238E27FC236}">
                <a16:creationId xmlns:a16="http://schemas.microsoft.com/office/drawing/2014/main" id="{B7E651E8-B7D7-C19F-5220-F16F1A3D3CA6}"/>
              </a:ext>
            </a:extLst>
          </p:cNvPr>
          <p:cNvSpPr txBox="1">
            <a:spLocks/>
          </p:cNvSpPr>
          <p:nvPr/>
        </p:nvSpPr>
        <p:spPr>
          <a:xfrm>
            <a:off x="4264734" y="75998"/>
            <a:ext cx="7717716"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dirty="0">
                <a:solidFill>
                  <a:srgbClr val="414141"/>
                </a:solidFill>
              </a:rPr>
              <a:t>Verjetno je veliko vlagal v </a:t>
            </a:r>
            <a:r>
              <a:rPr lang="en-US" sz="2200" b="1" dirty="0">
                <a:solidFill>
                  <a:srgbClr val="414141"/>
                </a:solidFill>
              </a:rPr>
              <a:t>okolju prijazne materiale</a:t>
            </a:r>
            <a:r>
              <a:rPr lang="en-US" sz="2200" dirty="0">
                <a:solidFill>
                  <a:srgbClr val="414141"/>
                </a:solidFill>
              </a:rPr>
              <a:t>, </a:t>
            </a:r>
            <a:r>
              <a:rPr lang="en-US" sz="2200" b="1" dirty="0">
                <a:solidFill>
                  <a:srgbClr val="414141"/>
                </a:solidFill>
              </a:rPr>
              <a:t>lokalno obrtniško znanje </a:t>
            </a:r>
            <a:r>
              <a:rPr lang="en-US" sz="2200" dirty="0">
                <a:solidFill>
                  <a:srgbClr val="414141"/>
                </a:solidFill>
              </a:rPr>
              <a:t>in </a:t>
            </a:r>
            <a:r>
              <a:rPr lang="en-US" sz="2200" b="1" dirty="0">
                <a:solidFill>
                  <a:srgbClr val="414141"/>
                </a:solidFill>
              </a:rPr>
              <a:t>edinstveno arhitekturno zasnovo</a:t>
            </a:r>
            <a:r>
              <a:rPr lang="en-US" sz="2200" dirty="0">
                <a:solidFill>
                  <a:srgbClr val="414141"/>
                </a:solidFill>
              </a:rPr>
              <a:t>. Kar zadeva poslovno podporo, je verjetno sodeloval z lokalnimi turističnimi organizacijami in izkoristil spodbude francoske vlade za razvoj podeželskega turizma.</a:t>
            </a:r>
          </a:p>
          <a:p>
            <a:pPr>
              <a:spcAft>
                <a:spcPts val="1200"/>
              </a:spcAft>
            </a:pPr>
            <a:r>
              <a:rPr lang="en-US" b="1" dirty="0">
                <a:solidFill>
                  <a:srgbClr val="EC7C69"/>
                </a:solidFill>
              </a:rPr>
              <a:t>Možni viri financiranja</a:t>
            </a:r>
          </a:p>
          <a:p>
            <a:pPr>
              <a:spcAft>
                <a:spcPts val="1200"/>
              </a:spcAft>
            </a:pPr>
            <a:r>
              <a:rPr lang="en-US" sz="2200" dirty="0">
                <a:solidFill>
                  <a:srgbClr val="414141"/>
                </a:solidFill>
              </a:rPr>
              <a:t>Francija, ki se osredotoča na ekološki turizem in trajnostni razvoj, pogosto ponuja različne finančne pomoči in subvencije. Tukaj je nekaj potencialnih virov financiranja, ki jih lahko taki projekti izkoristijo:</a:t>
            </a:r>
          </a:p>
          <a:p>
            <a:pPr marL="342900" indent="-342900">
              <a:spcAft>
                <a:spcPts val="1200"/>
              </a:spcAft>
              <a:buFont typeface="Wingdings" panose="05000000000000000000" pitchFamily="2" charset="2"/>
              <a:buChar char="v"/>
            </a:pPr>
            <a:r>
              <a:rPr lang="en-US" sz="2200" b="1" dirty="0">
                <a:solidFill>
                  <a:srgbClr val="459597"/>
                </a:solidFill>
                <a:hlinkClick r:id="rId2">
                  <a:extLst>
                    <a:ext uri="{A12FA001-AC4F-418D-AE19-62706E023703}">
                      <ahyp:hlinkClr xmlns:ahyp="http://schemas.microsoft.com/office/drawing/2018/hyperlinkcolor" val="tx"/>
                    </a:ext>
                  </a:extLst>
                </a:hlinkClick>
              </a:rPr>
              <a:t>ADEME (Francoska agencija za ekološki prehod): </a:t>
            </a:r>
            <a:r>
              <a:rPr lang="en-US" sz="2200" dirty="0">
                <a:solidFill>
                  <a:srgbClr val="414141"/>
                </a:solidFill>
              </a:rPr>
              <a:t>nudi finančno pomoč za pobude, ki spodbujajo okoljsko trajnost, npr. </a:t>
            </a:r>
            <a:r>
              <a:rPr lang="en-US" sz="2200" b="1" dirty="0">
                <a:solidFill>
                  <a:srgbClr val="414141"/>
                </a:solidFill>
              </a:rPr>
              <a:t>okolju prijazno gradnjo</a:t>
            </a:r>
            <a:r>
              <a:rPr lang="en-US" sz="2200" dirty="0">
                <a:solidFill>
                  <a:srgbClr val="414141"/>
                </a:solidFill>
              </a:rPr>
              <a:t>, </a:t>
            </a:r>
            <a:r>
              <a:rPr lang="en-US" sz="2200" b="1" dirty="0">
                <a:solidFill>
                  <a:srgbClr val="414141"/>
                </a:solidFill>
              </a:rPr>
              <a:t>naprave za obnovljivo energijo </a:t>
            </a:r>
            <a:r>
              <a:rPr lang="en-US" sz="2200" dirty="0">
                <a:solidFill>
                  <a:srgbClr val="414141"/>
                </a:solidFill>
              </a:rPr>
              <a:t>in druge </a:t>
            </a:r>
            <a:r>
              <a:rPr lang="en-US" sz="2200" b="1" dirty="0">
                <a:solidFill>
                  <a:srgbClr val="414141"/>
                </a:solidFill>
              </a:rPr>
              <a:t>zelene pobude</a:t>
            </a:r>
            <a:r>
              <a:rPr lang="en-US" sz="2200" dirty="0">
                <a:solidFill>
                  <a:srgbClr val="414141"/>
                </a:solidFill>
              </a:rPr>
              <a:t>. </a:t>
            </a:r>
          </a:p>
          <a:p>
            <a:pPr marL="342900" indent="-342900">
              <a:spcAft>
                <a:spcPts val="1200"/>
              </a:spcAft>
              <a:buFont typeface="Wingdings" panose="05000000000000000000" pitchFamily="2" charset="2"/>
              <a:buChar char="v"/>
            </a:pPr>
            <a:r>
              <a:rPr lang="en-US" sz="2200" b="1" dirty="0">
                <a:solidFill>
                  <a:srgbClr val="459597"/>
                </a:solidFill>
                <a:hlinkClick r:id="rId3">
                  <a:extLst>
                    <a:ext uri="{A12FA001-AC4F-418D-AE19-62706E023703}">
                      <ahyp:hlinkClr xmlns:ahyp="http://schemas.microsoft.com/office/drawing/2018/hyperlinkcolor" val="tx"/>
                    </a:ext>
                  </a:extLst>
                </a:hlinkClick>
              </a:rPr>
              <a:t>Zeleni sklad</a:t>
            </a:r>
            <a:r>
              <a:rPr lang="en-US" sz="2200" b="1" dirty="0">
                <a:solidFill>
                  <a:srgbClr val="459597"/>
                </a:solidFill>
              </a:rPr>
              <a:t>: </a:t>
            </a:r>
            <a:r>
              <a:rPr lang="en-US" sz="2200" dirty="0">
                <a:solidFill>
                  <a:srgbClr val="414141"/>
                </a:solidFill>
              </a:rPr>
              <a:t>pomaga lokalnim oblastem in podjetjem </a:t>
            </a:r>
            <a:r>
              <a:rPr lang="en-US" sz="2200" b="1" dirty="0">
                <a:solidFill>
                  <a:srgbClr val="414141"/>
                </a:solidFill>
              </a:rPr>
              <a:t>izboljšati okoljsko učinkovitost</a:t>
            </a:r>
            <a:r>
              <a:rPr lang="en-US" sz="2200" dirty="0">
                <a:solidFill>
                  <a:srgbClr val="414141"/>
                </a:solidFill>
              </a:rPr>
              <a:t>, prilagoditi se </a:t>
            </a:r>
            <a:r>
              <a:rPr lang="en-US" sz="2200" b="1" dirty="0">
                <a:solidFill>
                  <a:srgbClr val="414141"/>
                </a:solidFill>
              </a:rPr>
              <a:t>podnebnim spremembam </a:t>
            </a:r>
            <a:r>
              <a:rPr lang="en-US" sz="2200" dirty="0">
                <a:solidFill>
                  <a:srgbClr val="414141"/>
                </a:solidFill>
              </a:rPr>
              <a:t>in </a:t>
            </a:r>
            <a:r>
              <a:rPr lang="en-US" sz="2200" b="1" dirty="0">
                <a:solidFill>
                  <a:srgbClr val="414141"/>
                </a:solidFill>
              </a:rPr>
              <a:t>izboljšati življenjsko okolje</a:t>
            </a:r>
            <a:r>
              <a:rPr lang="en-US" sz="2200" dirty="0">
                <a:solidFill>
                  <a:srgbClr val="414141"/>
                </a:solidFill>
              </a:rPr>
              <a:t>. Financira dejavnosti, kot so </a:t>
            </a:r>
            <a:r>
              <a:rPr lang="en-US" sz="2200" b="1" dirty="0">
                <a:solidFill>
                  <a:srgbClr val="414141"/>
                </a:solidFill>
              </a:rPr>
              <a:t>energetska prenova </a:t>
            </a:r>
            <a:r>
              <a:rPr lang="en-US" sz="2200" dirty="0">
                <a:solidFill>
                  <a:srgbClr val="414141"/>
                </a:solidFill>
              </a:rPr>
              <a:t>javnih stavb in spodbujanje </a:t>
            </a:r>
            <a:r>
              <a:rPr lang="en-US" sz="2200" b="1" dirty="0">
                <a:solidFill>
                  <a:srgbClr val="414141"/>
                </a:solidFill>
              </a:rPr>
              <a:t>ločevanja odpadkov</a:t>
            </a:r>
            <a:r>
              <a:rPr lang="en-US" sz="2200" dirty="0">
                <a:solidFill>
                  <a:srgbClr val="414141"/>
                </a:solidFill>
              </a:rPr>
              <a:t>. </a:t>
            </a:r>
          </a:p>
          <a:p>
            <a:pPr>
              <a:spcAft>
                <a:spcPts val="1200"/>
              </a:spcAft>
            </a:pPr>
            <a:endParaRPr lang="en-US" sz="2200" dirty="0">
              <a:solidFill>
                <a:srgbClr val="414141"/>
              </a:solidFill>
            </a:endParaRPr>
          </a:p>
          <a:p>
            <a:pPr>
              <a:spcAft>
                <a:spcPts val="1200"/>
              </a:spcAft>
            </a:pPr>
            <a:endParaRPr lang="en-GB" sz="2200" dirty="0">
              <a:solidFill>
                <a:srgbClr val="414141"/>
              </a:solidFill>
            </a:endParaRPr>
          </a:p>
        </p:txBody>
      </p:sp>
      <p:pic>
        <p:nvPicPr>
          <p:cNvPr id="7" name="Picture Placeholder 6" descr="A wooden house with Russian Chapel on the Vršič Pass over it&#10;&#10;AI-generated content may be incorrect.">
            <a:extLst>
              <a:ext uri="{FF2B5EF4-FFF2-40B4-BE49-F238E27FC236}">
                <a16:creationId xmlns:a16="http://schemas.microsoft.com/office/drawing/2014/main" id="{863075C2-5D7B-4E7C-0148-F6CF86903E72}"/>
              </a:ext>
            </a:extLst>
          </p:cNvPr>
          <p:cNvPicPr>
            <a:picLocks noGrp="1" noChangeAspect="1"/>
          </p:cNvPicPr>
          <p:nvPr>
            <p:ph type="pic" sz="quarter" idx="10"/>
          </p:nvPr>
        </p:nvPicPr>
        <p:blipFill>
          <a:blip r:embed="rId4"/>
          <a:srcRect t="7397" b="7397"/>
          <a:stretch>
            <a:fillRect/>
          </a:stretch>
        </p:blipFill>
        <p:spPr/>
      </p:pic>
      <p:sp>
        <p:nvSpPr>
          <p:cNvPr id="12" name="Text Placeholder 2">
            <a:extLst>
              <a:ext uri="{FF2B5EF4-FFF2-40B4-BE49-F238E27FC236}">
                <a16:creationId xmlns:a16="http://schemas.microsoft.com/office/drawing/2014/main" id="{F5C48853-250F-18F9-D8B6-540C7462C775}"/>
              </a:ext>
            </a:extLst>
          </p:cNvPr>
          <p:cNvSpPr>
            <a:spLocks noGrp="1"/>
          </p:cNvSpPr>
          <p:nvPr>
            <p:ph type="body" sz="quarter" idx="19"/>
          </p:nvPr>
        </p:nvSpPr>
        <p:spPr>
          <a:xfrm>
            <a:off x="691820" y="2267551"/>
            <a:ext cx="2965780" cy="385564"/>
          </a:xfrm>
        </p:spPr>
        <p:txBody>
          <a:bodyPr/>
          <a:lstStyle/>
          <a:p>
            <a:r>
              <a:rPr lang="fr-FR" sz="2400" dirty="0">
                <a:hlinkClick r:id="rId5">
                  <a:extLst>
                    <a:ext uri="{A12FA001-AC4F-418D-AE19-62706E023703}">
                      <ahyp:hlinkClr xmlns:ahyp="http://schemas.microsoft.com/office/drawing/2018/hyperlinkcolor" val="tx"/>
                    </a:ext>
                  </a:extLst>
                </a:hlinkClick>
              </a:rPr>
              <a:t>Châteaux dans les </a:t>
            </a:r>
            <a:r>
              <a:rPr lang="fr-FR" sz="2400" dirty="0" err="1">
                <a:hlinkClick r:id="rId5">
                  <a:extLst>
                    <a:ext uri="{A12FA001-AC4F-418D-AE19-62706E023703}">
                      <ahyp:hlinkClr xmlns:ahyp="http://schemas.microsoft.com/office/drawing/2018/hyperlinkcolor" val="tx"/>
                    </a:ext>
                  </a:extLst>
                </a:hlinkClick>
              </a:rPr>
              <a:t>Arbes</a:t>
            </a:r>
            <a:r>
              <a:rPr lang="fr-FR" sz="2400" dirty="0"/>
              <a:t>, Francija</a:t>
            </a:r>
            <a:endParaRPr lang="en-GB" sz="2400" dirty="0"/>
          </a:p>
        </p:txBody>
      </p:sp>
      <p:sp>
        <p:nvSpPr>
          <p:cNvPr id="16" name="Text Placeholder 1">
            <a:extLst>
              <a:ext uri="{FF2B5EF4-FFF2-40B4-BE49-F238E27FC236}">
                <a16:creationId xmlns:a16="http://schemas.microsoft.com/office/drawing/2014/main" id="{4C77A0F8-9280-B387-0359-D3C2CAB67990}"/>
              </a:ext>
            </a:extLst>
          </p:cNvPr>
          <p:cNvSpPr>
            <a:spLocks noGrp="1"/>
          </p:cNvSpPr>
          <p:nvPr>
            <p:ph type="body" sz="quarter" idx="18"/>
          </p:nvPr>
        </p:nvSpPr>
        <p:spPr>
          <a:xfrm>
            <a:off x="675020" y="3392026"/>
            <a:ext cx="2982579" cy="1049221"/>
          </a:xfrm>
        </p:spPr>
        <p:txBody>
          <a:bodyPr/>
          <a:lstStyle/>
          <a:p>
            <a:pPr>
              <a:lnSpc>
                <a:spcPct val="100000"/>
              </a:lnSpc>
            </a:pPr>
            <a:r>
              <a:rPr lang="en-GB" sz="3200" b="1" dirty="0"/>
              <a:t>Ideja in viri financiranja</a:t>
            </a:r>
            <a:endParaRPr lang="en-GB" sz="3200" dirty="0"/>
          </a:p>
        </p:txBody>
      </p:sp>
    </p:spTree>
    <p:extLst>
      <p:ext uri="{BB962C8B-B14F-4D97-AF65-F5344CB8AC3E}">
        <p14:creationId xmlns:p14="http://schemas.microsoft.com/office/powerpoint/2010/main" val="879666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3C1D8-6441-6617-E840-9A4CFD1586C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549A277-F7DB-80AD-BD01-D237512BDDC9}"/>
              </a:ext>
            </a:extLst>
          </p:cNvPr>
          <p:cNvSpPr>
            <a:spLocks noGrp="1"/>
          </p:cNvSpPr>
          <p:nvPr>
            <p:ph type="body" sz="quarter" idx="18"/>
          </p:nvPr>
        </p:nvSpPr>
        <p:spPr>
          <a:xfrm>
            <a:off x="788656" y="1861261"/>
            <a:ext cx="10614687" cy="3499183"/>
          </a:xfrm>
        </p:spPr>
        <p:txBody>
          <a:bodyPr/>
          <a:lstStyle/>
          <a:p>
            <a:pPr marL="342900" indent="-342900">
              <a:spcAft>
                <a:spcPts val="1200"/>
              </a:spcAft>
              <a:buFont typeface="Wingdings" panose="05000000000000000000" pitchFamily="2" charset="2"/>
              <a:buChar char="v"/>
            </a:pPr>
            <a:r>
              <a:rPr lang="en-US" sz="2200" b="1" dirty="0">
                <a:solidFill>
                  <a:srgbClr val="459597"/>
                </a:solidFill>
                <a:hlinkClick r:id="rId2">
                  <a:extLst>
                    <a:ext uri="{A12FA001-AC4F-418D-AE19-62706E023703}">
                      <ahyp:hlinkClr xmlns:ahyp="http://schemas.microsoft.com/office/drawing/2018/hyperlinkcolor" val="tx"/>
                    </a:ext>
                  </a:extLst>
                </a:hlinkClick>
              </a:rPr>
              <a:t>Regionalni skladi za razvoj turizma: </a:t>
            </a:r>
            <a:r>
              <a:rPr lang="en-US" sz="2200" dirty="0">
                <a:solidFill>
                  <a:srgbClr val="414141"/>
                </a:solidFill>
              </a:rPr>
              <a:t>Različne regije v Franciji ponujajo subvencije in finančno podporo za </a:t>
            </a:r>
            <a:r>
              <a:rPr lang="en-US" sz="2200" b="1" dirty="0">
                <a:solidFill>
                  <a:srgbClr val="414141"/>
                </a:solidFill>
              </a:rPr>
              <a:t>spodbujanje turizma </a:t>
            </a:r>
            <a:r>
              <a:rPr lang="en-US" sz="2200" dirty="0">
                <a:solidFill>
                  <a:srgbClr val="414141"/>
                </a:solidFill>
              </a:rPr>
              <a:t>in </a:t>
            </a:r>
            <a:r>
              <a:rPr lang="en-US" sz="2200" b="1" dirty="0">
                <a:solidFill>
                  <a:srgbClr val="414141"/>
                </a:solidFill>
              </a:rPr>
              <a:t>lokalnega razvoja</a:t>
            </a:r>
            <a:r>
              <a:rPr lang="en-US" sz="2200" dirty="0">
                <a:solidFill>
                  <a:srgbClr val="414141"/>
                </a:solidFill>
              </a:rPr>
              <a:t>. Na primer, sklad za odgovoren in solidaren turizem podpira projekte, ki spreminjajo turizem v bolj </a:t>
            </a:r>
            <a:r>
              <a:rPr lang="en-US" sz="2200" b="1" dirty="0">
                <a:solidFill>
                  <a:srgbClr val="414141"/>
                </a:solidFill>
              </a:rPr>
              <a:t>ekološko odgovornega </a:t>
            </a:r>
            <a:r>
              <a:rPr lang="en-US" sz="2200" dirty="0">
                <a:solidFill>
                  <a:srgbClr val="414141"/>
                </a:solidFill>
              </a:rPr>
              <a:t>in </a:t>
            </a:r>
            <a:r>
              <a:rPr lang="en-US" sz="2200" b="1" dirty="0">
                <a:solidFill>
                  <a:srgbClr val="414141"/>
                </a:solidFill>
              </a:rPr>
              <a:t>vključujočega. </a:t>
            </a:r>
            <a:r>
              <a:rPr lang="en-US" sz="2200" dirty="0">
                <a:solidFill>
                  <a:srgbClr val="414141"/>
                </a:solidFill>
              </a:rPr>
              <a:t>Podjetja, ki delujejo v določenih regijah, se morajo za informacije o razpoložljivih možnostih financiranja posvetovati z lokalnimi turističnimi organi.</a:t>
            </a:r>
          </a:p>
          <a:p>
            <a:pPr marL="342900" indent="-342900">
              <a:spcAft>
                <a:spcPts val="1200"/>
              </a:spcAft>
              <a:buFont typeface="Wingdings" panose="05000000000000000000" pitchFamily="2" charset="2"/>
              <a:buChar char="v"/>
            </a:pPr>
            <a:r>
              <a:rPr lang="en-US" sz="2200" b="1" dirty="0">
                <a:solidFill>
                  <a:srgbClr val="459597"/>
                </a:solidFill>
                <a:hlinkClick r:id="rId3">
                  <a:extLst>
                    <a:ext uri="{A12FA001-AC4F-418D-AE19-62706E023703}">
                      <ahyp:hlinkClr xmlns:ahyp="http://schemas.microsoft.com/office/drawing/2018/hyperlinkcolor" val="tx"/>
                    </a:ext>
                  </a:extLst>
                </a:hlinkClick>
              </a:rPr>
              <a:t>Dotacije za kulturno dediščino: </a:t>
            </a:r>
            <a:r>
              <a:rPr lang="en-US" sz="2200" dirty="0">
                <a:solidFill>
                  <a:srgbClr val="414141"/>
                </a:solidFill>
              </a:rPr>
              <a:t>Za projekte, ki vključujejo </a:t>
            </a:r>
            <a:r>
              <a:rPr lang="en-US" sz="2200" b="1" dirty="0">
                <a:solidFill>
                  <a:srgbClr val="414141"/>
                </a:solidFill>
              </a:rPr>
              <a:t>obnovo ali ohranjanje </a:t>
            </a:r>
            <a:r>
              <a:rPr lang="en-US" sz="2200" dirty="0">
                <a:solidFill>
                  <a:srgbClr val="414141"/>
                </a:solidFill>
              </a:rPr>
              <a:t>zgodovinskih spomenikov, so na voljo dotacije za kulturno dediščino. Te dotacije pogosto zahtevajo sodelovanje </a:t>
            </a:r>
            <a:r>
              <a:rPr lang="en-US" sz="2200" b="1" dirty="0">
                <a:solidFill>
                  <a:srgbClr val="414141"/>
                </a:solidFill>
              </a:rPr>
              <a:t>registriranih arhitektov </a:t>
            </a:r>
            <a:r>
              <a:rPr lang="en-US" sz="2200" dirty="0">
                <a:solidFill>
                  <a:srgbClr val="414141"/>
                </a:solidFill>
              </a:rPr>
              <a:t>in upoštevanje </a:t>
            </a:r>
            <a:r>
              <a:rPr lang="en-US" sz="2200" b="1" dirty="0">
                <a:solidFill>
                  <a:srgbClr val="414141"/>
                </a:solidFill>
              </a:rPr>
              <a:t>posebnih smernic, </a:t>
            </a:r>
            <a:r>
              <a:rPr lang="en-US" sz="2200" dirty="0">
                <a:solidFill>
                  <a:srgbClr val="414141"/>
                </a:solidFill>
              </a:rPr>
              <a:t>da se zagotovi ohranitev kulturnih dobrin.</a:t>
            </a:r>
          </a:p>
          <a:p>
            <a:pPr marL="342900" indent="-342900">
              <a:spcAft>
                <a:spcPts val="1200"/>
              </a:spcAft>
              <a:buFont typeface="Wingdings" panose="05000000000000000000" pitchFamily="2" charset="2"/>
              <a:buChar char="v"/>
            </a:pPr>
            <a:r>
              <a:rPr lang="en-US" sz="2200" b="1" dirty="0">
                <a:solidFill>
                  <a:srgbClr val="459597"/>
                </a:solidFill>
                <a:hlinkClick r:id="rId4">
                  <a:extLst>
                    <a:ext uri="{A12FA001-AC4F-418D-AE19-62706E023703}">
                      <ahyp:hlinkClr xmlns:ahyp="http://schemas.microsoft.com/office/drawing/2018/hyperlinkcolor" val="tx"/>
                    </a:ext>
                  </a:extLst>
                </a:hlinkClick>
              </a:rPr>
              <a:t>Podpora projektu ECOTOURS</a:t>
            </a:r>
            <a:r>
              <a:rPr lang="en-US" sz="2200" b="1" dirty="0">
                <a:solidFill>
                  <a:srgbClr val="459597"/>
                </a:solidFill>
              </a:rPr>
              <a:t>: </a:t>
            </a:r>
            <a:r>
              <a:rPr lang="en-US" sz="2200" dirty="0">
                <a:solidFill>
                  <a:srgbClr val="414141"/>
                </a:solidFill>
              </a:rPr>
              <a:t>Projekt ECOTOURS nudi finančno podporo mikro, malim in srednjim podjetjem (MSME) v Franciji, ki </a:t>
            </a:r>
            <a:r>
              <a:rPr lang="en-US" sz="2200" b="1" dirty="0">
                <a:solidFill>
                  <a:srgbClr val="414141"/>
                </a:solidFill>
              </a:rPr>
              <a:t>razvijajo trajnostne turistične produkte</a:t>
            </a:r>
            <a:r>
              <a:rPr lang="en-US" sz="2200" dirty="0">
                <a:solidFill>
                  <a:srgbClr val="414141"/>
                </a:solidFill>
              </a:rPr>
              <a:t>. Podpora znaša okvirno 6650 EUR na upravičenca, razdeljena v tri tranše, namenjena pa je </a:t>
            </a:r>
            <a:r>
              <a:rPr lang="en-US" sz="2200" b="1" dirty="0">
                <a:solidFill>
                  <a:srgbClr val="414141"/>
                </a:solidFill>
              </a:rPr>
              <a:t>spodbujanju </a:t>
            </a:r>
            <a:r>
              <a:rPr lang="en-US" sz="2200" dirty="0">
                <a:solidFill>
                  <a:srgbClr val="414141"/>
                </a:solidFill>
              </a:rPr>
              <a:t>pobud</a:t>
            </a:r>
            <a:r>
              <a:rPr lang="en-US" sz="2200" b="1" dirty="0">
                <a:solidFill>
                  <a:srgbClr val="414141"/>
                </a:solidFill>
              </a:rPr>
              <a:t> na področju ekološkega turizma</a:t>
            </a:r>
            <a:r>
              <a:rPr lang="en-US" sz="2200" dirty="0">
                <a:solidFill>
                  <a:srgbClr val="414141"/>
                </a:solidFill>
              </a:rPr>
              <a:t>.</a:t>
            </a:r>
          </a:p>
        </p:txBody>
      </p:sp>
      <p:sp>
        <p:nvSpPr>
          <p:cNvPr id="4" name="Text Placeholder 3">
            <a:extLst>
              <a:ext uri="{FF2B5EF4-FFF2-40B4-BE49-F238E27FC236}">
                <a16:creationId xmlns:a16="http://schemas.microsoft.com/office/drawing/2014/main" id="{55E196AA-43E0-F693-8BB7-A3DB9864C155}"/>
              </a:ext>
            </a:extLst>
          </p:cNvPr>
          <p:cNvSpPr>
            <a:spLocks noGrp="1"/>
          </p:cNvSpPr>
          <p:nvPr>
            <p:ph type="body" sz="quarter" idx="16"/>
          </p:nvPr>
        </p:nvSpPr>
        <p:spPr>
          <a:xfrm>
            <a:off x="774803" y="485826"/>
            <a:ext cx="10614687" cy="803654"/>
          </a:xfrm>
        </p:spPr>
        <p:txBody>
          <a:bodyPr/>
          <a:lstStyle/>
          <a:p>
            <a:r>
              <a:rPr lang="en-US" dirty="0"/>
              <a:t>Možni viri financiranja</a:t>
            </a:r>
          </a:p>
        </p:txBody>
      </p:sp>
      <p:sp>
        <p:nvSpPr>
          <p:cNvPr id="6" name="Text Placeholder 5">
            <a:extLst>
              <a:ext uri="{FF2B5EF4-FFF2-40B4-BE49-F238E27FC236}">
                <a16:creationId xmlns:a16="http://schemas.microsoft.com/office/drawing/2014/main" id="{9FD6A2EC-F966-7BCC-05E7-9D97CC796DB2}"/>
              </a:ext>
            </a:extLst>
          </p:cNvPr>
          <p:cNvSpPr>
            <a:spLocks noGrp="1"/>
          </p:cNvSpPr>
          <p:nvPr>
            <p:ph type="body" sz="quarter" idx="19"/>
          </p:nvPr>
        </p:nvSpPr>
        <p:spPr>
          <a:xfrm>
            <a:off x="788655" y="1049875"/>
            <a:ext cx="10614687" cy="803654"/>
          </a:xfrm>
        </p:spPr>
        <p:txBody>
          <a:bodyPr/>
          <a:lstStyle/>
          <a:p>
            <a:r>
              <a:rPr lang="en-GB" dirty="0"/>
              <a:t>Nadaljevanje…</a:t>
            </a:r>
          </a:p>
        </p:txBody>
      </p:sp>
      <p:cxnSp>
        <p:nvCxnSpPr>
          <p:cNvPr id="2" name="Straight Connector 1">
            <a:extLst>
              <a:ext uri="{FF2B5EF4-FFF2-40B4-BE49-F238E27FC236}">
                <a16:creationId xmlns:a16="http://schemas.microsoft.com/office/drawing/2014/main" id="{0FFD97A3-E889-1905-DE8B-A8DA966F09DD}"/>
              </a:ext>
            </a:extLst>
          </p:cNvPr>
          <p:cNvCxnSpPr>
            <a:cxnSpLocks/>
          </p:cNvCxnSpPr>
          <p:nvPr/>
        </p:nvCxnSpPr>
        <p:spPr>
          <a:xfrm>
            <a:off x="0" y="17557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F9355D81-2668-66EA-738B-6527CEDA955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5</a:t>
            </a:fld>
            <a:endParaRPr lang="fr-CA" dirty="0"/>
          </a:p>
        </p:txBody>
      </p:sp>
    </p:spTree>
    <p:extLst>
      <p:ext uri="{BB962C8B-B14F-4D97-AF65-F5344CB8AC3E}">
        <p14:creationId xmlns:p14="http://schemas.microsoft.com/office/powerpoint/2010/main" val="3043049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6</a:t>
            </a:fld>
            <a:endParaRPr lang="fr-CA" dirty="0"/>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134895"/>
            <a:ext cx="6162675" cy="3499183"/>
          </a:xfrm>
          <a:prstGeom prst="rect">
            <a:avLst/>
          </a:prstGeom>
        </p:spPr>
        <p:txBody>
          <a:bodyPr/>
          <a:lstStyle/>
          <a:p>
            <a:r>
              <a:rPr lang="en-US" sz="2200" dirty="0">
                <a:solidFill>
                  <a:srgbClr val="414141"/>
                </a:solidFill>
              </a:rPr>
              <a:t>Châteaux dans les </a:t>
            </a:r>
            <a:r>
              <a:rPr lang="en-US" sz="2200" dirty="0" err="1">
                <a:solidFill>
                  <a:srgbClr val="414141"/>
                </a:solidFill>
              </a:rPr>
              <a:t>Arbres </a:t>
            </a:r>
            <a:r>
              <a:rPr lang="en-US" sz="2200" dirty="0">
                <a:solidFill>
                  <a:srgbClr val="414141"/>
                </a:solidFill>
              </a:rPr>
              <a:t>dokazuje pomembnost visokokakovostne, trajnostne ponudbe, ki privlači ekološko ozaveščene potrošnike, izkorišča lokalne vire in strateško upravlja finance. S pravo mešanico inovativnosti, lokalnega sodelovanja in skrbnega finančnega načrtovanja lahko taka podjetja uspevajo na rastočem trgu ekoturizma.</a:t>
            </a:r>
          </a:p>
          <a:p>
            <a:endParaRPr lang="en-US" sz="2200" dirty="0">
              <a:solidFill>
                <a:srgbClr val="414141"/>
              </a:solidFill>
            </a:endParaRPr>
          </a:p>
          <a:p>
            <a:pPr marL="342900" indent="-342900">
              <a:buFont typeface="Wingdings" panose="05000000000000000000" pitchFamily="2" charset="2"/>
              <a:buChar char="v"/>
            </a:pPr>
            <a:r>
              <a:rPr lang="en-US" sz="2200" b="1" dirty="0">
                <a:solidFill>
                  <a:srgbClr val="414141"/>
                </a:solidFill>
              </a:rPr>
              <a:t>Uporabite okolju prijazne materiale, da privabite ozaveščene potrošnike: </a:t>
            </a:r>
            <a:r>
              <a:rPr lang="en-US" sz="2200" dirty="0">
                <a:solidFill>
                  <a:srgbClr val="414141"/>
                </a:solidFill>
              </a:rPr>
              <a:t>Ekoturizem je hitro rastoči sektor. S prilagajanjem vaše nastanitve temu gibanju, npr. z vključevanjem okolju prijaznih materialov in zelenih gradbenih metod, boste zmanjšali svoj okoljski odtis, hkrati pa privabili stranke, ki so pripravljene plačati več za izkušnje, ki odražajo njihove vrednote.</a:t>
            </a:r>
            <a:r>
              <a:rPr lang="en-US" sz="2200" b="1" dirty="0">
                <a:solidFill>
                  <a:srgbClr val="414141"/>
                </a:solidFill>
              </a:rPr>
              <a:t> </a:t>
            </a:r>
            <a:endParaRPr lang="en-US" sz="2200" dirty="0">
              <a:solidFill>
                <a:srgbClr val="414141"/>
              </a:solidFill>
            </a:endParaRP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dirty="0"/>
              <a:t>Ključne ugotovitve</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dirty="0"/>
              <a:t>Foto: </a:t>
            </a:r>
            <a:r>
              <a:rPr lang="fr-FR" dirty="0"/>
              <a:t>Châteaux dans Les </a:t>
            </a:r>
            <a:r>
              <a:rPr lang="fr-FR" dirty="0" err="1"/>
              <a:t>Arbes</a:t>
            </a:r>
            <a:endParaRPr lang="en-GB" dirty="0"/>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descr="A person walking on a street&#10;&#10;AI-generated content may be incorrect.">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t="1137" b="1137"/>
          <a:stretch>
            <a:fillRect/>
          </a:stretch>
        </p:blipFill>
        <p:spPr/>
      </p:pic>
    </p:spTree>
    <p:extLst>
      <p:ext uri="{BB962C8B-B14F-4D97-AF65-F5344CB8AC3E}">
        <p14:creationId xmlns:p14="http://schemas.microsoft.com/office/powerpoint/2010/main" val="1455002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B982D-F2EC-6892-65F6-947BB4D2401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8233E93-A245-4BED-7CA2-D90AFCDB68CE}"/>
              </a:ext>
            </a:extLst>
          </p:cNvPr>
          <p:cNvSpPr>
            <a:spLocks noGrp="1"/>
          </p:cNvSpPr>
          <p:nvPr>
            <p:ph type="body" sz="quarter" idx="18"/>
          </p:nvPr>
        </p:nvSpPr>
        <p:spPr>
          <a:xfrm>
            <a:off x="788656" y="930987"/>
            <a:ext cx="10920108" cy="3499183"/>
          </a:xfrm>
        </p:spPr>
        <p:txBody>
          <a:bodyPr/>
          <a:lstStyle/>
          <a:p>
            <a:pPr marL="342900" indent="-342900">
              <a:buFont typeface="Wingdings" panose="05000000000000000000" pitchFamily="2" charset="2"/>
              <a:buChar char="v"/>
            </a:pPr>
            <a:r>
              <a:rPr lang="en-US" sz="2200" b="1" dirty="0">
                <a:solidFill>
                  <a:srgbClr val="414141"/>
                </a:solidFill>
              </a:rPr>
              <a:t>Vlaganje v vrhunsko izkušnjo upravičuje višje cene: </a:t>
            </a:r>
            <a:r>
              <a:rPr lang="en-US" sz="2200" dirty="0">
                <a:solidFill>
                  <a:srgbClr val="414141"/>
                </a:solidFill>
              </a:rPr>
              <a:t>Vlaganje v vrhunsko, luksuzno izkušnjo z okolju prijaznimi drevesnimi hišicami, edinstvenim arhitekturnim dizajnom in visokokakovostnimi, trajnostnimi materiali lahko upravičuje višje cene za nočitev. </a:t>
            </a:r>
          </a:p>
          <a:p>
            <a:pPr marL="342900" indent="-342900">
              <a:buFont typeface="Wingdings" panose="05000000000000000000" pitchFamily="2" charset="2"/>
              <a:buChar char="v"/>
            </a:pPr>
            <a:r>
              <a:rPr lang="en-IE" sz="2200" b="1" dirty="0">
                <a:solidFill>
                  <a:srgbClr val="414141"/>
                </a:solidFill>
              </a:rPr>
              <a:t>Izkoristite lokalno obrtniško znanje: </a:t>
            </a:r>
            <a:r>
              <a:rPr lang="en-US" sz="2200" dirty="0">
                <a:solidFill>
                  <a:srgbClr val="414141"/>
                </a:solidFill>
              </a:rPr>
              <a:t>Sodelujte z lokalnimi obrtniki in podjetji, da ponudite bolj avtentičen in trajnosten produkt. To pomaga podpreti lokalno gospodarstvo, </a:t>
            </a:r>
            <a:r>
              <a:rPr lang="en-US" sz="2200" dirty="0" err="1">
                <a:solidFill>
                  <a:srgbClr val="414141"/>
                </a:solidFill>
              </a:rPr>
              <a:t>zmanjšati </a:t>
            </a:r>
            <a:r>
              <a:rPr lang="en-US" sz="2200" dirty="0">
                <a:solidFill>
                  <a:srgbClr val="414141"/>
                </a:solidFill>
              </a:rPr>
              <a:t>stroške in zagotoviti, da je ponudba usklajena z lokalno skupnostjo in okoljem.</a:t>
            </a:r>
          </a:p>
          <a:p>
            <a:pPr marL="342900" indent="-342900">
              <a:buFont typeface="Wingdings" panose="05000000000000000000" pitchFamily="2" charset="2"/>
              <a:buChar char="v"/>
            </a:pPr>
            <a:r>
              <a:rPr lang="en-US" sz="2200" b="1" dirty="0">
                <a:solidFill>
                  <a:srgbClr val="414141"/>
                </a:solidFill>
              </a:rPr>
              <a:t>Izkoristite državne in regionalne spodbude, </a:t>
            </a:r>
            <a:r>
              <a:rPr lang="en-US" sz="2200" dirty="0">
                <a:solidFill>
                  <a:srgbClr val="414141"/>
                </a:solidFill>
              </a:rPr>
              <a:t>npr. programe za razvoj podeželskega turizma in državne spodbude za podporo ekološkega turizma in gospodarskega razvoja podeželja.</a:t>
            </a:r>
          </a:p>
          <a:p>
            <a:pPr marL="342900" indent="-342900">
              <a:buFont typeface="Wingdings" panose="05000000000000000000" pitchFamily="2" charset="2"/>
              <a:buChar char="v"/>
            </a:pPr>
            <a:r>
              <a:rPr lang="en-US" sz="2200" b="1" dirty="0">
                <a:solidFill>
                  <a:srgbClr val="414141"/>
                </a:solidFill>
              </a:rPr>
              <a:t> </a:t>
            </a:r>
            <a:r>
              <a:rPr lang="en-US" sz="2200" dirty="0">
                <a:solidFill>
                  <a:srgbClr val="414141"/>
                </a:solidFill>
              </a:rPr>
              <a:t>Za razumevanje obsega potrebnega kapitala </a:t>
            </a:r>
            <a:r>
              <a:rPr lang="en-US" sz="2200" b="1" dirty="0">
                <a:solidFill>
                  <a:srgbClr val="414141"/>
                </a:solidFill>
              </a:rPr>
              <a:t>sta potrebna jasen poslovni načrt in strateška naložba</a:t>
            </a:r>
            <a:r>
              <a:rPr lang="en-US" sz="2200" dirty="0">
                <a:solidFill>
                  <a:srgbClr val="414141"/>
                </a:solidFill>
              </a:rPr>
              <a:t>. Premislek, postopna naložba in znanje, kdaj uporabiti osebna ali izposojena sredstva, bodo pomagali učinkovito upravljati finančna tveganja.</a:t>
            </a:r>
          </a:p>
          <a:p>
            <a:pPr marL="342900" indent="-342900">
              <a:buFont typeface="Wingdings" panose="05000000000000000000" pitchFamily="2" charset="2"/>
              <a:buChar char="v"/>
            </a:pPr>
            <a:r>
              <a:rPr lang="en-US" sz="2200" b="1" dirty="0">
                <a:solidFill>
                  <a:srgbClr val="414141"/>
                </a:solidFill>
              </a:rPr>
              <a:t> Ustvarjanje edinstvene prodajne ponudbe (USP) </a:t>
            </a:r>
            <a:r>
              <a:rPr lang="en-US" sz="2200" dirty="0">
                <a:solidFill>
                  <a:srgbClr val="414141"/>
                </a:solidFill>
              </a:rPr>
              <a:t>vam pomaga razlikovati svojo ponudbo od konkurence. Bodisi z edinstvenimi vrstami namestitev, izjemnimi trajnostnimi praksami ali prilagojenimi izkušnjami, močna USP lahko vaše podjetje izpostavi.</a:t>
            </a:r>
          </a:p>
        </p:txBody>
      </p:sp>
      <p:sp>
        <p:nvSpPr>
          <p:cNvPr id="4" name="Text Placeholder 3">
            <a:extLst>
              <a:ext uri="{FF2B5EF4-FFF2-40B4-BE49-F238E27FC236}">
                <a16:creationId xmlns:a16="http://schemas.microsoft.com/office/drawing/2014/main" id="{FF9E132E-1348-957B-4E0B-DE294CF93FDC}"/>
              </a:ext>
            </a:extLst>
          </p:cNvPr>
          <p:cNvSpPr>
            <a:spLocks noGrp="1"/>
          </p:cNvSpPr>
          <p:nvPr>
            <p:ph type="body" sz="quarter" idx="16"/>
          </p:nvPr>
        </p:nvSpPr>
        <p:spPr>
          <a:xfrm>
            <a:off x="788656" y="217154"/>
            <a:ext cx="10614687" cy="803654"/>
          </a:xfrm>
        </p:spPr>
        <p:txBody>
          <a:bodyPr/>
          <a:lstStyle/>
          <a:p>
            <a:r>
              <a:rPr lang="en-US" dirty="0"/>
              <a:t>Ključne ugotovitve</a:t>
            </a:r>
          </a:p>
        </p:txBody>
      </p:sp>
      <p:cxnSp>
        <p:nvCxnSpPr>
          <p:cNvPr id="2" name="Straight Connector 1">
            <a:extLst>
              <a:ext uri="{FF2B5EF4-FFF2-40B4-BE49-F238E27FC236}">
                <a16:creationId xmlns:a16="http://schemas.microsoft.com/office/drawing/2014/main" id="{E68AC6FD-525E-7511-68ED-E8C167E8CBE0}"/>
              </a:ext>
            </a:extLst>
          </p:cNvPr>
          <p:cNvCxnSpPr>
            <a:cxnSpLocks/>
          </p:cNvCxnSpPr>
          <p:nvPr/>
        </p:nvCxnSpPr>
        <p:spPr>
          <a:xfrm>
            <a:off x="0" y="81323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790A715E-F826-8E91-BA59-70897AF07FE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7</a:t>
            </a:fld>
            <a:endParaRPr lang="fr-CA" dirty="0"/>
          </a:p>
        </p:txBody>
      </p:sp>
      <p:pic>
        <p:nvPicPr>
          <p:cNvPr id="6" name="Picture 5" descr="Co-funded by the European Union logo in png for web usage">
            <a:extLst>
              <a:ext uri="{FF2B5EF4-FFF2-40B4-BE49-F238E27FC236}">
                <a16:creationId xmlns:a16="http://schemas.microsoft.com/office/drawing/2014/main" id="{676F0CAA-19E4-5EFB-0D67-3AFDE86C56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90376" y="6325490"/>
            <a:ext cx="1530819" cy="319792"/>
          </a:xfrm>
          <a:prstGeom prst="rect">
            <a:avLst/>
          </a:prstGeom>
          <a:noFill/>
          <a:ln>
            <a:noFill/>
          </a:ln>
        </p:spPr>
      </p:pic>
      <p:sp>
        <p:nvSpPr>
          <p:cNvPr id="7" name="Rectangle 6">
            <a:extLst>
              <a:ext uri="{FF2B5EF4-FFF2-40B4-BE49-F238E27FC236}">
                <a16:creationId xmlns:a16="http://schemas.microsoft.com/office/drawing/2014/main" id="{B6FCBC3E-EAD3-74AE-5AAA-27BBAB2C3191}"/>
              </a:ext>
            </a:extLst>
          </p:cNvPr>
          <p:cNvSpPr/>
          <p:nvPr/>
        </p:nvSpPr>
        <p:spPr>
          <a:xfrm>
            <a:off x="4090483" y="6263634"/>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Financirano s strani Evropske unije. Izražena stališča in mnenja so izključno stališča in mnenja avtorja(-ev) in ne odražajo nujno stališč in mnenj Evropske unije ali Evropske izvajalske agencije za izobraževanje in kulturo (EACEA). Niti Evropska unija niti EACEA ne odgovarjata zanje.</a:t>
            </a:r>
          </a:p>
        </p:txBody>
      </p:sp>
      <p:grpSp>
        <p:nvGrpSpPr>
          <p:cNvPr id="8" name="Group 7">
            <a:extLst>
              <a:ext uri="{FF2B5EF4-FFF2-40B4-BE49-F238E27FC236}">
                <a16:creationId xmlns:a16="http://schemas.microsoft.com/office/drawing/2014/main" id="{5CB482CB-24BE-1410-316A-6C538E50ED0E}"/>
              </a:ext>
            </a:extLst>
          </p:cNvPr>
          <p:cNvGrpSpPr/>
          <p:nvPr/>
        </p:nvGrpSpPr>
        <p:grpSpPr>
          <a:xfrm>
            <a:off x="1186592" y="5886435"/>
            <a:ext cx="1307461" cy="742180"/>
            <a:chOff x="340586" y="8789227"/>
            <a:chExt cx="1307461" cy="742180"/>
          </a:xfrm>
        </p:grpSpPr>
        <p:sp>
          <p:nvSpPr>
            <p:cNvPr id="9" name="Rectangle 8">
              <a:extLst>
                <a:ext uri="{FF2B5EF4-FFF2-40B4-BE49-F238E27FC236}">
                  <a16:creationId xmlns:a16="http://schemas.microsoft.com/office/drawing/2014/main" id="{A2DE412D-03E2-8CAB-9C2E-D556C1CFC601}"/>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5EF4CE0E-7B81-24E8-C000-D5E2848055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356137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CC5BDC8-9819-41D4-922B-FF890B225421}">
  <ds:schemaRefs>
    <ds:schemaRef ds:uri="http://schemas.microsoft.com/sharepoint/v3/contenttype/forms"/>
  </ds:schemaRefs>
</ds:datastoreItem>
</file>

<file path=customXml/itemProps2.xml><?xml version="1.0" encoding="utf-8"?>
<ds:datastoreItem xmlns:ds="http://schemas.openxmlformats.org/officeDocument/2006/customXml" ds:itemID="{E6B9E165-5212-40B7-A741-C7F350283C56}"/>
</file>

<file path=customXml/itemProps3.xml><?xml version="1.0" encoding="utf-8"?>
<ds:datastoreItem xmlns:ds="http://schemas.openxmlformats.org/officeDocument/2006/customXml" ds:itemID="{6B12DA88-4384-4005-8B45-1554DE13D716}">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12655</TotalTime>
  <Words>1129</Words>
  <Application>Microsoft Office PowerPoint</Application>
  <PresentationFormat>Widescreen</PresentationFormat>
  <Paragraphs>57</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docId:B3B8DA80F4473E0572FE47ABFB3D365B</cp:keywords>
  <cp:lastModifiedBy>Tatjana Klakočar</cp:lastModifiedBy>
  <cp:revision>486</cp:revision>
  <dcterms:created xsi:type="dcterms:W3CDTF">2020-10-14T13:32:04Z</dcterms:created>
  <dcterms:modified xsi:type="dcterms:W3CDTF">2026-01-08T14:22:59Z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