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6"/>
  </p:notesMasterIdLst>
  <p:sldIdLst>
    <p:sldId id="6525" r:id="rId5"/>
    <p:sldId id="6516" r:id="rId6"/>
    <p:sldId id="6424" r:id="rId7"/>
    <p:sldId id="6526" r:id="rId8"/>
    <p:sldId id="6423" r:id="rId9"/>
    <p:sldId id="6527" r:id="rId10"/>
    <p:sldId id="6528" r:id="rId11"/>
    <p:sldId id="6529" r:id="rId12"/>
    <p:sldId id="6422" r:id="rId13"/>
    <p:sldId id="6460" r:id="rId14"/>
    <p:sldId id="433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000000"/>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autoAdjust="0"/>
    <p:restoredTop sz="94653"/>
  </p:normalViewPr>
  <p:slideViewPr>
    <p:cSldViewPr snapToGrid="0">
      <p:cViewPr varScale="1">
        <p:scale>
          <a:sx n="111" d="100"/>
          <a:sy n="111" d="100"/>
        </p:scale>
        <p:origin x="33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37539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9" name="Freeform 8">
            <a:extLst>
              <a:ext uri="{FF2B5EF4-FFF2-40B4-BE49-F238E27FC236}">
                <a16:creationId xmlns:a16="http://schemas.microsoft.com/office/drawing/2014/main" id="{24669F08-F8A4-B4A7-3169-F11D9701CBE8}"/>
              </a:ext>
            </a:extLst>
          </p:cNvPr>
          <p:cNvSpPr>
            <a:spLocks noGrp="1"/>
          </p:cNvSpPr>
          <p:nvPr>
            <p:ph type="pic" sz="quarter" idx="10"/>
          </p:nvPr>
        </p:nvSpPr>
        <p:spPr>
          <a:xfrm>
            <a:off x="391599" y="18192"/>
            <a:ext cx="3423163" cy="2953721"/>
          </a:xfrm>
          <a:custGeom>
            <a:avLst/>
            <a:gdLst>
              <a:gd name="connsiteX0" fmla="*/ 0 w 3187494"/>
              <a:gd name="connsiteY0" fmla="*/ 0 h 1945748"/>
              <a:gd name="connsiteX1" fmla="*/ 3187494 w 3187494"/>
              <a:gd name="connsiteY1" fmla="*/ 0 h 1945748"/>
              <a:gd name="connsiteX2" fmla="*/ 3187494 w 3187494"/>
              <a:gd name="connsiteY2" fmla="*/ 36 h 1945748"/>
              <a:gd name="connsiteX3" fmla="*/ 3174391 w 3187494"/>
              <a:gd name="connsiteY3" fmla="*/ 36 h 1945748"/>
              <a:gd name="connsiteX4" fmla="*/ 3174391 w 3187494"/>
              <a:gd name="connsiteY4" fmla="*/ 1945748 h 1945748"/>
              <a:gd name="connsiteX5" fmla="*/ 0 w 3187494"/>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7494" h="1945748">
                <a:moveTo>
                  <a:pt x="0" y="0"/>
                </a:moveTo>
                <a:lnTo>
                  <a:pt x="3187494" y="0"/>
                </a:lnTo>
                <a:lnTo>
                  <a:pt x="3187494"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a:solidFill>
            <a:srgbClr val="EC7C69"/>
          </a:solidFill>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A867D9F5-3E74-3B86-C7D6-51353957A634}"/>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6038FE88-73BA-F99C-966B-03C44B3FF9AF}"/>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B89D2CF8-91B2-38E2-3BC5-F49F26CD70C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5C3DAE1-0231-139F-2C39-A4D30D184C87}"/>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B9294D17-8E45-13EE-4570-CE93B7AF3E78}"/>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663BDFB4-72ED-25EC-3F30-9AA26F24B0C9}"/>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74618F39-A226-AA2C-28BC-60357FDC1DB2}"/>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B95AF08-D233-3A9C-7467-90480DDE22E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33937" y="1736144"/>
            <a:ext cx="4522234" cy="5121854"/>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7253912" y="3177289"/>
            <a:ext cx="3609690" cy="368071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95450"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701460"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466069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5872009" cy="633903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891" r:id="rId24"/>
    <p:sldLayoutId id="2147483894" r:id="rId25"/>
    <p:sldLayoutId id="2147483893" r:id="rId26"/>
    <p:sldLayoutId id="2147483895" r:id="rId27"/>
    <p:sldLayoutId id="2147483896" r:id="rId28"/>
    <p:sldLayoutId id="2147483900" r:id="rId29"/>
    <p:sldLayoutId id="2147483901" r:id="rId30"/>
    <p:sldLayoutId id="2147483902" r:id="rId31"/>
    <p:sldLayoutId id="2147483903" r:id="rId32"/>
    <p:sldLayoutId id="2147483904" r:id="rId33"/>
    <p:sldLayoutId id="2147483853" r:id="rId34"/>
    <p:sldLayoutId id="2147483912" r:id="rId35"/>
    <p:sldLayoutId id="2147483916"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iviaggidiliz.it/dormire-in-una-casa-sullalbero-in-puglia-ecco-dove/" TargetMode="External"/><Relationship Id="rId2" Type="http://schemas.openxmlformats.org/officeDocument/2006/relationships/image" Target="../media/image8.png"/><Relationship Id="rId1" Type="http://schemas.openxmlformats.org/officeDocument/2006/relationships/slideLayout" Target="../slideLayouts/slideLayout23.xml"/><Relationship Id="rId6" Type="http://schemas.openxmlformats.org/officeDocument/2006/relationships/image" Target="../media/image1.png"/><Relationship Id="rId5" Type="http://schemas.openxmlformats.org/officeDocument/2006/relationships/hyperlink" Target="https://www.visitbiccari.com/attivita/casette-sugli-alberi-di-daunia-avventura/" TargetMode="External"/><Relationship Id="rId4" Type="http://schemas.openxmlformats.org/officeDocument/2006/relationships/hyperlink" Target="https://www.visitbiccari.com/attivita/casette-"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iviaggidiliz.it/dormire-in-una-casa-sullalbero-in-puglia-ecco-dove/"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6.xml"/><Relationship Id="rId6" Type="http://schemas.openxmlformats.org/officeDocument/2006/relationships/image" Target="../media/image1.png"/><Relationship Id="rId5" Type="http://schemas.openxmlformats.org/officeDocument/2006/relationships/hyperlink" Target="https://www.visitbiccari.com/attivita/casette-sugli-alberi-di-daunia-avventura/" TargetMode="External"/><Relationship Id="rId4" Type="http://schemas.openxmlformats.org/officeDocument/2006/relationships/hyperlink" Target="https://www.visitbiccari.com/attivita/casett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10.jpeg"/><Relationship Id="rId1" Type="http://schemas.openxmlformats.org/officeDocument/2006/relationships/slideLayout" Target="../slideLayouts/slideLayout28.xml"/><Relationship Id="rId5" Type="http://schemas.openxmlformats.org/officeDocument/2006/relationships/hyperlink" Target="https://www.facebook.com/reel/1057735442583795"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10.jpeg"/><Relationship Id="rId1" Type="http://schemas.openxmlformats.org/officeDocument/2006/relationships/slideLayout" Target="../slideLayouts/slideLayout28.xml"/><Relationship Id="rId5" Type="http://schemas.openxmlformats.org/officeDocument/2006/relationships/hyperlink" Target="https://www.facebook.com/reel/1057735442583795" TargetMode="Externa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1" name="Picture Placeholder 10" descr="A body of water with trees in the background&#10;&#10;AI-generated content may be incorrect.">
            <a:extLst>
              <a:ext uri="{FF2B5EF4-FFF2-40B4-BE49-F238E27FC236}">
                <a16:creationId xmlns:a16="http://schemas.microsoft.com/office/drawing/2014/main" id="{E8EDC21D-A30F-3F51-029A-80AA1474C147}"/>
              </a:ext>
            </a:extLst>
          </p:cNvPr>
          <p:cNvPicPr>
            <a:picLocks noGrp="1" noChangeAspect="1"/>
          </p:cNvPicPr>
          <p:nvPr>
            <p:ph type="pic" sz="quarter" idx="34"/>
          </p:nvPr>
        </p:nvPicPr>
        <p:blipFill>
          <a:blip r:embed="rId2"/>
          <a:srcRect l="2958" r="2958"/>
          <a:stretch>
            <a:fillRect/>
          </a:stretch>
        </p:blipFill>
        <p:spPr>
          <a:xfrm>
            <a:off x="-4485" y="462837"/>
            <a:ext cx="5974236" cy="3624947"/>
          </a:xfrm>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321204" y="521611"/>
            <a:ext cx="4933984" cy="4050389"/>
          </a:xfrm>
        </p:spPr>
        <p:txBody>
          <a:bodyPr/>
          <a:lstStyle/>
          <a:p>
            <a:pPr>
              <a:lnSpc>
                <a:spcPts val="2340"/>
              </a:lnSpc>
            </a:pPr>
            <a:r>
              <a:rPr lang="en-US" sz="2400" b="1" dirty="0">
                <a:solidFill>
                  <a:srgbClr val="EC7C69"/>
                </a:solidFill>
              </a:rPr>
              <a:t>Vrsta namestitve:</a:t>
            </a:r>
          </a:p>
          <a:p>
            <a:pPr>
              <a:lnSpc>
                <a:spcPts val="2340"/>
              </a:lnSpc>
            </a:pPr>
            <a:r>
              <a:rPr lang="en-US" sz="2400" dirty="0">
                <a:solidFill>
                  <a:srgbClr val="414141"/>
                </a:solidFill>
              </a:rPr>
              <a:t>Okolju prijazne hišice na drevesih in lahke lesene koče v naravnem gozdnem okolju</a:t>
            </a:r>
          </a:p>
          <a:p>
            <a:pPr>
              <a:lnSpc>
                <a:spcPts val="2340"/>
              </a:lnSpc>
            </a:pPr>
            <a:endParaRPr lang="en-US" sz="2400" dirty="0">
              <a:solidFill>
                <a:srgbClr val="414141"/>
              </a:solidFill>
            </a:endParaRPr>
          </a:p>
          <a:p>
            <a:pPr>
              <a:lnSpc>
                <a:spcPts val="2340"/>
              </a:lnSpc>
            </a:pPr>
            <a:r>
              <a:rPr lang="en-US" sz="2400" b="1" dirty="0">
                <a:solidFill>
                  <a:srgbClr val="EC7C69"/>
                </a:solidFill>
              </a:rPr>
              <a:t>Osredotočenost start-upa: </a:t>
            </a:r>
          </a:p>
          <a:p>
            <a:pPr>
              <a:lnSpc>
                <a:spcPts val="2340"/>
              </a:lnSpc>
            </a:pPr>
            <a:r>
              <a:rPr lang="en-US" sz="2400" dirty="0" err="1">
                <a:solidFill>
                  <a:srgbClr val="414141"/>
                </a:solidFill>
              </a:rPr>
              <a:t>Bed&amp;Tree </a:t>
            </a:r>
            <a:r>
              <a:rPr lang="en-US" sz="2400" dirty="0">
                <a:solidFill>
                  <a:srgbClr val="414141"/>
                </a:solidFill>
              </a:rPr>
              <a:t>ponuja nepozabno bivanje v gozdu </a:t>
            </a:r>
            <a:r>
              <a:rPr lang="en-US" sz="2400" dirty="0" err="1">
                <a:solidFill>
                  <a:srgbClr val="414141"/>
                </a:solidFill>
              </a:rPr>
              <a:t>Biccari </a:t>
            </a:r>
            <a:r>
              <a:rPr lang="en-US" sz="2400" dirty="0">
                <a:solidFill>
                  <a:srgbClr val="414141"/>
                </a:solidFill>
              </a:rPr>
              <a:t>z minimalnim vplivom na okolje in lahkimi konstrukcijami. Projekt oživlja podeželje s trajnostnim turizmom in vključevanjem lokalne skupnosti.</a:t>
            </a:r>
          </a:p>
          <a:p>
            <a:pPr>
              <a:lnSpc>
                <a:spcPts val="2340"/>
              </a:lnSpc>
            </a:pPr>
            <a:endParaRPr lang="en-US" sz="2400" dirty="0">
              <a:solidFill>
                <a:srgbClr val="414141"/>
              </a:solidFill>
            </a:endParaRPr>
          </a:p>
          <a:p>
            <a:pPr>
              <a:lnSpc>
                <a:spcPts val="2340"/>
              </a:lnSpc>
            </a:pPr>
            <a:endParaRPr lang="en-US" sz="24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Foto: </a:t>
            </a:r>
            <a:r>
              <a:rPr lang="en-GB" sz="1200" dirty="0" err="1"/>
              <a:t>Meridaunia</a:t>
            </a:r>
            <a:endParaRPr lang="en-GB" sz="1200" dirty="0"/>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1" y="4229507"/>
            <a:ext cx="2547666" cy="1049221"/>
          </a:xfrm>
          <a:prstGeom prst="rect">
            <a:avLst/>
          </a:prstGeom>
        </p:spPr>
        <p:txBody>
          <a:bodyPr/>
          <a:lstStyle/>
          <a:p>
            <a:pPr>
              <a:lnSpc>
                <a:spcPct val="100000"/>
              </a:lnSpc>
            </a:pPr>
            <a:r>
              <a:rPr lang="en-US" sz="3600" dirty="0" err="1"/>
              <a:t>Bed&amp;Tree </a:t>
            </a:r>
            <a:r>
              <a:rPr lang="en-US" sz="3600" dirty="0"/>
              <a:t> – </a:t>
            </a:r>
            <a:r>
              <a:rPr lang="en-US" sz="3600" dirty="0" err="1"/>
              <a:t>Biccari</a:t>
            </a:r>
            <a:r>
              <a:rPr lang="en-US" sz="3600" dirty="0"/>
              <a:t>, Italija</a:t>
            </a:r>
          </a:p>
          <a:p>
            <a:pPr>
              <a:lnSpc>
                <a:spcPct val="100000"/>
              </a:lnSpc>
            </a:pPr>
            <a:endParaRPr lang="en-US" sz="3600"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Primer</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4859061"/>
            <a:ext cx="5486513" cy="1477328"/>
          </a:xfrm>
          <a:prstGeom prst="rect">
            <a:avLst/>
          </a:prstGeom>
          <a:noFill/>
        </p:spPr>
        <p:txBody>
          <a:bodyPr wrap="square" rtlCol="0">
            <a:spAutoFit/>
          </a:bodyPr>
          <a:lstStyle/>
          <a:p>
            <a:r>
              <a:rPr lang="en-IE" b="1" dirty="0">
                <a:solidFill>
                  <a:srgbClr val="414141"/>
                </a:solidFill>
              </a:rPr>
              <a:t>Vir</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https://www.iviaggidiliz.it/dormire-in-una-casa-sullalbero-in-puglia-ecco-dove/</a:t>
            </a:r>
            <a:r>
              <a:rPr lang="en-IE" sz="1800" dirty="0">
                <a:solidFill>
                  <a:srgbClr val="459597"/>
                </a:solidFill>
                <a:ea typeface="+mn-lt"/>
                <a:cs typeface="+mn-lt"/>
              </a:rPr>
              <a:t> </a:t>
            </a:r>
          </a:p>
          <a:p>
            <a:r>
              <a:rPr lang="en-IE" sz="1800" b="1" dirty="0">
                <a:solidFill>
                  <a:srgbClr val="414141"/>
                </a:solidFill>
              </a:rPr>
              <a:t>Spletna stran:</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 https://www.visitbiccari.com/attivita/casette- </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   sugli-alberi-di-daunia-avventura/</a:t>
            </a:r>
            <a:r>
              <a:rPr lang="en-IE" sz="1800" dirty="0">
                <a:solidFill>
                  <a:srgbClr val="459597"/>
                </a:solidFill>
                <a:ea typeface="+mn-lt"/>
                <a:cs typeface="+mn-lt"/>
              </a:rPr>
              <a:t> </a:t>
            </a:r>
            <a:endParaRPr lang="en-IE" sz="1800" dirty="0">
              <a:solidFill>
                <a:srgbClr val="459597"/>
              </a:solidFill>
              <a:ea typeface="Calibri"/>
              <a:cs typeface="Calibri"/>
            </a:endParaRPr>
          </a:p>
          <a:p>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6">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Ključne ugotovitve</a:t>
            </a:r>
          </a:p>
          <a:p>
            <a:pPr>
              <a:lnSpc>
                <a:spcPts val="3620"/>
              </a:lnSpc>
            </a:pPr>
            <a:endParaRPr lang="en-US" dirty="0"/>
          </a:p>
        </p:txBody>
      </p:sp>
      <p:sp>
        <p:nvSpPr>
          <p:cNvPr id="6" name="Slide Number Placeholder 5">
            <a:extLst>
              <a:ext uri="{FF2B5EF4-FFF2-40B4-BE49-F238E27FC236}">
                <a16:creationId xmlns:a16="http://schemas.microsoft.com/office/drawing/2014/main" id="{A946C786-43F6-EF41-A48D-58FE14B25FD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774804" y="1057759"/>
            <a:ext cx="10389382"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600"/>
              </a:spcAft>
              <a:buClr>
                <a:srgbClr val="459597"/>
              </a:buClr>
              <a:buFont typeface="Arial" panose="020B0604020202020204" pitchFamily="34" charset="0"/>
              <a:buChar char="•"/>
            </a:pPr>
            <a:r>
              <a:rPr lang="en-GB" sz="2200" b="1" dirty="0">
                <a:solidFill>
                  <a:srgbClr val="EC7C69"/>
                </a:solidFill>
              </a:rPr>
              <a:t>Oblika za skupno rabo in prilagodljivost</a:t>
            </a:r>
            <a:br>
              <a:rPr lang="en-GB" sz="2200" dirty="0">
                <a:solidFill>
                  <a:srgbClr val="414141"/>
                </a:solidFill>
              </a:rPr>
            </a:br>
            <a:r>
              <a:rPr lang="en-GB" sz="2200" b="1" dirty="0" err="1">
                <a:solidFill>
                  <a:srgbClr val="414141"/>
                </a:solidFill>
              </a:rPr>
              <a:t>Bed&amp;Tree </a:t>
            </a:r>
            <a:r>
              <a:rPr lang="en-GB" sz="2200" dirty="0">
                <a:solidFill>
                  <a:srgbClr val="414141"/>
                </a:solidFill>
              </a:rPr>
              <a:t>ni namenjen samo prenočevanju, ampak je del širšega večnamenskega prostora v didaktičnem gozdu Lago Pescara. Na tem območju potekajo izobraževalni programi, pustolovski turizem in dejavnosti za ozaveščanje o okolju, zaradi česar je namestitev del prilagodljivega ekosistema, ki koristi tako obiskovalcem kot prebivalcem.</a:t>
            </a:r>
          </a:p>
          <a:p>
            <a:pPr marL="342900" indent="-342900">
              <a:spcAft>
                <a:spcPts val="600"/>
              </a:spcAft>
              <a:buClr>
                <a:srgbClr val="459597"/>
              </a:buClr>
              <a:buFont typeface="Arial" panose="020B0604020202020204" pitchFamily="34" charset="0"/>
              <a:buChar char="•"/>
            </a:pPr>
            <a:r>
              <a:rPr lang="en-GB" sz="2200" b="1" dirty="0">
                <a:solidFill>
                  <a:srgbClr val="EC7C69"/>
                </a:solidFill>
              </a:rPr>
              <a:t>Ključnega pomena je javno-zasebno sodelovanje</a:t>
            </a:r>
            <a:br>
              <a:rPr lang="en-GB" sz="2200" dirty="0">
                <a:solidFill>
                  <a:srgbClr val="414141"/>
                </a:solidFill>
              </a:rPr>
            </a:br>
            <a:r>
              <a:rPr lang="en-GB" sz="2200" dirty="0">
                <a:solidFill>
                  <a:srgbClr val="414141"/>
                </a:solidFill>
              </a:rPr>
              <a:t> Z izkoriščanjem lokalnih razvojnih sredstev (GAL </a:t>
            </a:r>
            <a:r>
              <a:rPr lang="en-GB" sz="2200" dirty="0" err="1">
                <a:solidFill>
                  <a:srgbClr val="414141"/>
                </a:solidFill>
              </a:rPr>
              <a:t>Meridaunia</a:t>
            </a:r>
            <a:r>
              <a:rPr lang="en-GB" sz="2200" dirty="0">
                <a:solidFill>
                  <a:srgbClr val="414141"/>
                </a:solidFill>
              </a:rPr>
              <a:t>) in tesnim sodelovanjem z občinskimi organi projekt prikazuje, kako lahko javno-zasebna partnerstva omogočijo uspešne projekte obnove podeželja. Ta model omogoča majhnim občinam, da privabijo turiste, ne da bi prekomerno gradile ali ogrožale lokalno dediščino.</a:t>
            </a:r>
          </a:p>
          <a:p>
            <a:pPr marL="342900" indent="-342900">
              <a:spcAft>
                <a:spcPts val="600"/>
              </a:spcAft>
              <a:buClr>
                <a:srgbClr val="459597"/>
              </a:buClr>
              <a:buFont typeface="Arial" panose="020B0604020202020204" pitchFamily="34" charset="0"/>
              <a:buChar char="•"/>
            </a:pPr>
            <a:r>
              <a:rPr lang="en-GB" sz="2200" b="1" dirty="0">
                <a:solidFill>
                  <a:srgbClr val="EC7C69"/>
                </a:solidFill>
              </a:rPr>
              <a:t>Ekoturizem povečuje odpornost skupnosti</a:t>
            </a:r>
            <a:br>
              <a:rPr lang="en-GB" sz="2200" dirty="0">
                <a:solidFill>
                  <a:srgbClr val="414141"/>
                </a:solidFill>
              </a:rPr>
            </a:br>
            <a:r>
              <a:rPr lang="en-GB" sz="2200" dirty="0" err="1">
                <a:solidFill>
                  <a:srgbClr val="414141"/>
                </a:solidFill>
              </a:rPr>
              <a:t>Bed&amp;Tree </a:t>
            </a:r>
            <a:r>
              <a:rPr lang="en-GB" sz="2200" dirty="0">
                <a:solidFill>
                  <a:srgbClr val="414141"/>
                </a:solidFill>
              </a:rPr>
              <a:t>diverzificira lokalno gospodarstvo z ustvarjanjem trajnostnih turističnih priložnosti v oddaljenem območju. Ustvarja nove vire dohodka in hkrati varuje naravne in kulturne dobrine, s čimer dokazuje, da lahko majhen, okolju prijazen turizem prispeva k dolgoročni odpornosti skupnosti.</a:t>
            </a:r>
          </a:p>
          <a:p>
            <a:pPr marL="342900" indent="-342900">
              <a:spcAft>
                <a:spcPts val="600"/>
              </a:spcAft>
              <a:buClr>
                <a:srgbClr val="459597"/>
              </a:buClr>
              <a:buFont typeface="Arial" panose="020B0604020202020204" pitchFamily="34" charset="0"/>
              <a:buChar char="•"/>
            </a:pP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973630"/>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E8EC35A-DC2E-B44D-FDC3-B18443E117D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584459" y="-1033032"/>
            <a:ext cx="4194013" cy="3114966"/>
          </a:xfrm>
          <a:prstGeom prst="rect">
            <a:avLst/>
          </a:prstGeom>
        </p:spPr>
      </p:pic>
    </p:spTree>
    <p:extLst>
      <p:ext uri="{BB962C8B-B14F-4D97-AF65-F5344CB8AC3E}">
        <p14:creationId xmlns:p14="http://schemas.microsoft.com/office/powerpoint/2010/main" val="2884040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8EB48E-7120-D652-CCE3-99A84CA442D2}"/>
              </a:ext>
            </a:extLst>
          </p:cNvPr>
          <p:cNvSpPr>
            <a:spLocks noGrp="1"/>
          </p:cNvSpPr>
          <p:nvPr>
            <p:ph type="body" sz="quarter" idx="13"/>
          </p:nvPr>
        </p:nvSpPr>
        <p:spPr>
          <a:xfrm>
            <a:off x="1177369" y="808753"/>
            <a:ext cx="4231539" cy="2838867"/>
          </a:xfrm>
        </p:spPr>
        <p:txBody>
          <a:bodyPr lIns="91440" tIns="45720" rIns="91440" bIns="45720" anchor="ctr">
            <a:normAutofit/>
          </a:bodyPr>
          <a:lstStyle/>
          <a:p>
            <a:r>
              <a:rPr lang="en-GB" sz="2400" dirty="0">
                <a:ea typeface="+mn-lt"/>
                <a:cs typeface="+mn-lt"/>
              </a:rPr>
              <a:t>"Prava trajnost v turizmu ne pomeni graditi več, ampak graditi pametno. Ko oblikovanje spoštuje naravo in materiali odražajo lokalno identiteto, gostoljubnost postane orodje za regeneracijo, ne pa za potrošnjo."</a:t>
            </a:r>
            <a:endParaRPr lang="it-IT" sz="2400" dirty="0"/>
          </a:p>
        </p:txBody>
      </p:sp>
      <p:pic>
        <p:nvPicPr>
          <p:cNvPr id="6" name="Picture Placeholder 5" descr="Immagine che contiene aria aperta, nuvola, cielo, albero&#10;&#10;Il contenuto generato dall&amp;#39;IA potrebbe non essere corretto.">
            <a:extLst>
              <a:ext uri="{FF2B5EF4-FFF2-40B4-BE49-F238E27FC236}">
                <a16:creationId xmlns:a16="http://schemas.microsoft.com/office/drawing/2014/main" id="{A77FCD6B-E91A-BA37-0E3C-C2F2669F038C}"/>
              </a:ext>
            </a:extLst>
          </p:cNvPr>
          <p:cNvPicPr>
            <a:picLocks noGrp="1" noChangeAspect="1"/>
          </p:cNvPicPr>
          <p:nvPr>
            <p:ph type="pic" sz="quarter" idx="41"/>
          </p:nvPr>
        </p:nvPicPr>
        <p:blipFill>
          <a:blip r:embed="rId2"/>
          <a:srcRect l="15342" r="15342"/>
          <a:stretch>
            <a:fillRect/>
          </a:stretch>
        </p:blipFill>
        <p:spPr>
          <a:xfrm>
            <a:off x="5408908" y="2519508"/>
            <a:ext cx="5942600" cy="4338491"/>
          </a:xfrm>
        </p:spPr>
      </p:pic>
      <p:sp>
        <p:nvSpPr>
          <p:cNvPr id="4" name="Text Placeholder 3">
            <a:extLst>
              <a:ext uri="{FF2B5EF4-FFF2-40B4-BE49-F238E27FC236}">
                <a16:creationId xmlns:a16="http://schemas.microsoft.com/office/drawing/2014/main" id="{6C292DD5-930D-ECC3-8E2D-6881CFD6D595}"/>
              </a:ext>
            </a:extLst>
          </p:cNvPr>
          <p:cNvSpPr>
            <a:spLocks noGrp="1"/>
          </p:cNvSpPr>
          <p:nvPr>
            <p:ph type="body" sz="quarter" idx="65"/>
          </p:nvPr>
        </p:nvSpPr>
        <p:spPr>
          <a:solidFill>
            <a:srgbClr val="EC7C69"/>
          </a:solidFill>
        </p:spPr>
        <p:txBody>
          <a:bodyPr lIns="91440" tIns="45720" rIns="91440" bIns="45720" anchor="ctr">
            <a:noAutofit/>
          </a:bodyPr>
          <a:lstStyle/>
          <a:p>
            <a:pPr algn="ctr"/>
            <a:r>
              <a:rPr lang="en-GB" dirty="0">
                <a:latin typeface="Calibri"/>
                <a:ea typeface="Calibri"/>
                <a:cs typeface="Calibri"/>
              </a:rPr>
              <a:t>Foto: </a:t>
            </a:r>
            <a:r>
              <a:rPr lang="en-GB" dirty="0" err="1">
                <a:latin typeface="Calibri"/>
                <a:ea typeface="Calibri"/>
                <a:cs typeface="Calibri"/>
              </a:rPr>
              <a:t>Meridaunia</a:t>
            </a:r>
            <a:endParaRPr lang="en-GB" dirty="0" err="1">
              <a:ea typeface="Calibri"/>
            </a:endParaRPr>
          </a:p>
        </p:txBody>
      </p:sp>
      <p:sp>
        <p:nvSpPr>
          <p:cNvPr id="7" name="Freeform 6">
            <a:extLst>
              <a:ext uri="{FF2B5EF4-FFF2-40B4-BE49-F238E27FC236}">
                <a16:creationId xmlns:a16="http://schemas.microsoft.com/office/drawing/2014/main" id="{4A448368-4AD6-D1FA-0E61-7E23F2DBE07B}"/>
              </a:ext>
            </a:extLst>
          </p:cNvPr>
          <p:cNvSpPr/>
          <p:nvPr/>
        </p:nvSpPr>
        <p:spPr>
          <a:xfrm>
            <a:off x="5344824" y="3213951"/>
            <a:ext cx="1443878" cy="1045230"/>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chemeClr val="bg1"/>
          </a:solidFill>
          <a:ln w="4485" cap="flat">
            <a:noFill/>
            <a:prstDash val="solid"/>
            <a:miter/>
          </a:ln>
        </p:spPr>
        <p:txBody>
          <a:bodyPr rtlCol="0" anchor="ctr"/>
          <a:lstStyle/>
          <a:p>
            <a:endParaRPr lang="en-US"/>
          </a:p>
        </p:txBody>
      </p:sp>
      <p:grpSp>
        <p:nvGrpSpPr>
          <p:cNvPr id="9" name="Group 8">
            <a:extLst>
              <a:ext uri="{FF2B5EF4-FFF2-40B4-BE49-F238E27FC236}">
                <a16:creationId xmlns:a16="http://schemas.microsoft.com/office/drawing/2014/main" id="{3AC334A1-6359-BE63-2195-4E46700CB980}"/>
              </a:ext>
            </a:extLst>
          </p:cNvPr>
          <p:cNvGrpSpPr/>
          <p:nvPr/>
        </p:nvGrpSpPr>
        <p:grpSpPr>
          <a:xfrm flipH="1">
            <a:off x="183985" y="3736566"/>
            <a:ext cx="1073276" cy="2965650"/>
            <a:chOff x="1127677" y="228112"/>
            <a:chExt cx="3378745" cy="9336067"/>
          </a:xfrm>
          <a:solidFill>
            <a:srgbClr val="459597"/>
          </a:solidFill>
        </p:grpSpPr>
        <p:sp>
          <p:nvSpPr>
            <p:cNvPr id="10" name="Freeform 9">
              <a:extLst>
                <a:ext uri="{FF2B5EF4-FFF2-40B4-BE49-F238E27FC236}">
                  <a16:creationId xmlns:a16="http://schemas.microsoft.com/office/drawing/2014/main" id="{37D2F8EF-C504-F529-C0AD-3C8D396DCC62}"/>
                </a:ext>
              </a:extLst>
            </p:cNvPr>
            <p:cNvSpPr/>
            <p:nvPr/>
          </p:nvSpPr>
          <p:spPr>
            <a:xfrm>
              <a:off x="1143192" y="8497973"/>
              <a:ext cx="1510779" cy="786198"/>
            </a:xfrm>
            <a:custGeom>
              <a:avLst/>
              <a:gdLst>
                <a:gd name="connsiteX0" fmla="*/ 1320776 w 1510779"/>
                <a:gd name="connsiteY0" fmla="*/ 379201 h 786198"/>
                <a:gd name="connsiteX1" fmla="*/ 1315448 w 1510779"/>
                <a:gd name="connsiteY1" fmla="*/ 159359 h 786198"/>
                <a:gd name="connsiteX2" fmla="*/ 1500257 w 1510779"/>
                <a:gd name="connsiteY2" fmla="*/ 139711 h 786198"/>
                <a:gd name="connsiteX3" fmla="*/ 1499587 w 1510779"/>
                <a:gd name="connsiteY3" fmla="*/ 0 h 786198"/>
                <a:gd name="connsiteX4" fmla="*/ 894089 w 1510779"/>
                <a:gd name="connsiteY4" fmla="*/ 17502 h 786198"/>
                <a:gd name="connsiteX5" fmla="*/ 902567 w 1510779"/>
                <a:gd name="connsiteY5" fmla="*/ 279523 h 786198"/>
                <a:gd name="connsiteX6" fmla="*/ 852302 w 1510779"/>
                <a:gd name="connsiteY6" fmla="*/ 286228 h 786198"/>
                <a:gd name="connsiteX7" fmla="*/ 847141 w 1510779"/>
                <a:gd name="connsiteY7" fmla="*/ 273924 h 786198"/>
                <a:gd name="connsiteX8" fmla="*/ 834508 w 1510779"/>
                <a:gd name="connsiteY8" fmla="*/ 13679 h 786198"/>
                <a:gd name="connsiteX9" fmla="*/ 464520 w 1510779"/>
                <a:gd name="connsiteY9" fmla="*/ 28934 h 786198"/>
                <a:gd name="connsiteX10" fmla="*/ 469681 w 1510779"/>
                <a:gd name="connsiteY10" fmla="*/ 41239 h 786198"/>
                <a:gd name="connsiteX11" fmla="*/ 479131 w 1510779"/>
                <a:gd name="connsiteY11" fmla="*/ 259406 h 786198"/>
                <a:gd name="connsiteX12" fmla="*/ 576679 w 1510779"/>
                <a:gd name="connsiteY12" fmla="*/ 261887 h 786198"/>
                <a:gd name="connsiteX13" fmla="*/ 578958 w 1510779"/>
                <a:gd name="connsiteY13" fmla="*/ 497522 h 786198"/>
                <a:gd name="connsiteX14" fmla="*/ 303335 w 1510779"/>
                <a:gd name="connsiteY14" fmla="*/ 473147 h 786198"/>
                <a:gd name="connsiteX15" fmla="*/ 291640 w 1510779"/>
                <a:gd name="connsiteY15" fmla="*/ 19412 h 786198"/>
                <a:gd name="connsiteX16" fmla="*/ 279342 w 1510779"/>
                <a:gd name="connsiteY16" fmla="*/ 24575 h 786198"/>
                <a:gd name="connsiteX17" fmla="*/ 0 w 1510779"/>
                <a:gd name="connsiteY17" fmla="*/ 25951 h 786198"/>
                <a:gd name="connsiteX18" fmla="*/ 13136 w 1510779"/>
                <a:gd name="connsiteY18" fmla="*/ 218401 h 786198"/>
                <a:gd name="connsiteX19" fmla="*/ 110718 w 1510779"/>
                <a:gd name="connsiteY19" fmla="*/ 220882 h 786198"/>
                <a:gd name="connsiteX20" fmla="*/ 107133 w 1510779"/>
                <a:gd name="connsiteY20" fmla="*/ 304467 h 786198"/>
                <a:gd name="connsiteX21" fmla="*/ 3485 w 1510779"/>
                <a:gd name="connsiteY21" fmla="*/ 333469 h 786198"/>
                <a:gd name="connsiteX22" fmla="*/ 18598 w 1510779"/>
                <a:gd name="connsiteY22" fmla="*/ 496114 h 786198"/>
                <a:gd name="connsiteX23" fmla="*/ 23759 w 1510779"/>
                <a:gd name="connsiteY23" fmla="*/ 508418 h 786198"/>
                <a:gd name="connsiteX24" fmla="*/ 114438 w 1510779"/>
                <a:gd name="connsiteY24" fmla="*/ 494538 h 786198"/>
                <a:gd name="connsiteX25" fmla="*/ 113667 w 1510779"/>
                <a:gd name="connsiteY25" fmla="*/ 596261 h 786198"/>
                <a:gd name="connsiteX26" fmla="*/ 16085 w 1510779"/>
                <a:gd name="connsiteY26" fmla="*/ 593713 h 786198"/>
                <a:gd name="connsiteX27" fmla="*/ 29221 w 1510779"/>
                <a:gd name="connsiteY27" fmla="*/ 786198 h 786198"/>
                <a:gd name="connsiteX28" fmla="*/ 870330 w 1510779"/>
                <a:gd name="connsiteY28" fmla="*/ 766349 h 786198"/>
                <a:gd name="connsiteX29" fmla="*/ 865170 w 1510779"/>
                <a:gd name="connsiteY29" fmla="*/ 754044 h 786198"/>
                <a:gd name="connsiteX30" fmla="*/ 857730 w 1510779"/>
                <a:gd name="connsiteY30" fmla="*/ 506105 h 786198"/>
                <a:gd name="connsiteX31" fmla="*/ 1030610 w 1510779"/>
                <a:gd name="connsiteY31" fmla="*/ 515626 h 786198"/>
                <a:gd name="connsiteX32" fmla="*/ 1038049 w 1510779"/>
                <a:gd name="connsiteY32" fmla="*/ 763533 h 786198"/>
                <a:gd name="connsiteX33" fmla="*/ 1510780 w 1510779"/>
                <a:gd name="connsiteY33" fmla="*/ 763130 h 786198"/>
                <a:gd name="connsiteX34" fmla="*/ 1507831 w 1510779"/>
                <a:gd name="connsiteY34" fmla="*/ 387617 h 786198"/>
                <a:gd name="connsiteX35" fmla="*/ 1320776 w 1510779"/>
                <a:gd name="connsiteY35" fmla="*/ 379201 h 78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10779" h="786198">
                  <a:moveTo>
                    <a:pt x="1320776" y="379201"/>
                  </a:moveTo>
                  <a:cubicBezTo>
                    <a:pt x="1327478" y="257227"/>
                    <a:pt x="1325702" y="183946"/>
                    <a:pt x="1315448" y="159359"/>
                  </a:cubicBezTo>
                  <a:cubicBezTo>
                    <a:pt x="1381240" y="170378"/>
                    <a:pt x="1442843" y="163829"/>
                    <a:pt x="1500257" y="139711"/>
                  </a:cubicBezTo>
                  <a:lnTo>
                    <a:pt x="1499587" y="0"/>
                  </a:lnTo>
                  <a:cubicBezTo>
                    <a:pt x="1112386" y="4761"/>
                    <a:pt x="910554" y="10595"/>
                    <a:pt x="894089" y="17502"/>
                  </a:cubicBezTo>
                  <a:cubicBezTo>
                    <a:pt x="895161" y="181252"/>
                    <a:pt x="897987" y="268592"/>
                    <a:pt x="902567" y="279523"/>
                  </a:cubicBezTo>
                  <a:cubicBezTo>
                    <a:pt x="885515" y="277069"/>
                    <a:pt x="868116" y="279391"/>
                    <a:pt x="852302" y="286228"/>
                  </a:cubicBezTo>
                  <a:lnTo>
                    <a:pt x="847141" y="273924"/>
                  </a:lnTo>
                  <a:cubicBezTo>
                    <a:pt x="839099" y="254746"/>
                    <a:pt x="834888" y="167998"/>
                    <a:pt x="834508" y="13679"/>
                  </a:cubicBezTo>
                  <a:cubicBezTo>
                    <a:pt x="612468" y="13545"/>
                    <a:pt x="489139" y="18630"/>
                    <a:pt x="464520" y="28934"/>
                  </a:cubicBezTo>
                  <a:lnTo>
                    <a:pt x="469681" y="41239"/>
                  </a:lnTo>
                  <a:cubicBezTo>
                    <a:pt x="465659" y="161940"/>
                    <a:pt x="468809" y="234662"/>
                    <a:pt x="479131" y="259406"/>
                  </a:cubicBezTo>
                  <a:cubicBezTo>
                    <a:pt x="538444" y="247313"/>
                    <a:pt x="570960" y="248141"/>
                    <a:pt x="576679" y="261887"/>
                  </a:cubicBezTo>
                  <a:lnTo>
                    <a:pt x="578958" y="497522"/>
                  </a:lnTo>
                  <a:cubicBezTo>
                    <a:pt x="405553" y="505882"/>
                    <a:pt x="313679" y="497757"/>
                    <a:pt x="303335" y="473147"/>
                  </a:cubicBezTo>
                  <a:cubicBezTo>
                    <a:pt x="302464" y="187041"/>
                    <a:pt x="298566" y="35796"/>
                    <a:pt x="291640" y="19412"/>
                  </a:cubicBezTo>
                  <a:lnTo>
                    <a:pt x="279342" y="24575"/>
                  </a:lnTo>
                  <a:lnTo>
                    <a:pt x="0" y="25951"/>
                  </a:lnTo>
                  <a:cubicBezTo>
                    <a:pt x="760" y="135073"/>
                    <a:pt x="5138" y="199223"/>
                    <a:pt x="13136" y="218401"/>
                  </a:cubicBezTo>
                  <a:cubicBezTo>
                    <a:pt x="73656" y="209147"/>
                    <a:pt x="106183" y="209974"/>
                    <a:pt x="110718" y="220882"/>
                  </a:cubicBezTo>
                  <a:cubicBezTo>
                    <a:pt x="113768" y="274292"/>
                    <a:pt x="112662" y="302154"/>
                    <a:pt x="107133" y="304467"/>
                  </a:cubicBezTo>
                  <a:cubicBezTo>
                    <a:pt x="79073" y="306590"/>
                    <a:pt x="44524" y="316258"/>
                    <a:pt x="3485" y="333469"/>
                  </a:cubicBezTo>
                  <a:cubicBezTo>
                    <a:pt x="6680" y="425425"/>
                    <a:pt x="11717" y="479640"/>
                    <a:pt x="18598" y="496114"/>
                  </a:cubicBezTo>
                  <a:lnTo>
                    <a:pt x="23759" y="508418"/>
                  </a:lnTo>
                  <a:lnTo>
                    <a:pt x="114438" y="494538"/>
                  </a:lnTo>
                  <a:lnTo>
                    <a:pt x="113667" y="596261"/>
                  </a:lnTo>
                  <a:lnTo>
                    <a:pt x="16085" y="593713"/>
                  </a:lnTo>
                  <a:cubicBezTo>
                    <a:pt x="12265" y="691905"/>
                    <a:pt x="16643" y="756067"/>
                    <a:pt x="29221" y="786198"/>
                  </a:cubicBezTo>
                  <a:cubicBezTo>
                    <a:pt x="385637" y="784589"/>
                    <a:pt x="666007" y="777972"/>
                    <a:pt x="870330" y="766349"/>
                  </a:cubicBezTo>
                  <a:lnTo>
                    <a:pt x="865170" y="754044"/>
                  </a:lnTo>
                  <a:cubicBezTo>
                    <a:pt x="863695" y="596910"/>
                    <a:pt x="861215" y="514264"/>
                    <a:pt x="857730" y="506105"/>
                  </a:cubicBezTo>
                  <a:cubicBezTo>
                    <a:pt x="968404" y="501434"/>
                    <a:pt x="1026030" y="504607"/>
                    <a:pt x="1030610" y="515626"/>
                  </a:cubicBezTo>
                  <a:cubicBezTo>
                    <a:pt x="1028689" y="664446"/>
                    <a:pt x="1031169" y="747082"/>
                    <a:pt x="1038049" y="763533"/>
                  </a:cubicBezTo>
                  <a:lnTo>
                    <a:pt x="1510780" y="763130"/>
                  </a:lnTo>
                  <a:lnTo>
                    <a:pt x="1507831" y="387617"/>
                  </a:lnTo>
                  <a:cubicBezTo>
                    <a:pt x="1390031" y="398346"/>
                    <a:pt x="1327679" y="395540"/>
                    <a:pt x="1320776" y="379201"/>
                  </a:cubicBezTo>
                  <a:close/>
                </a:path>
              </a:pathLst>
            </a:custGeom>
            <a:grpFill/>
            <a:ln w="3349" cap="flat">
              <a:noFill/>
              <a:prstDash val="solid"/>
              <a:miter/>
            </a:ln>
          </p:spPr>
          <p:txBody>
            <a:bodyPr rtlCol="0" anchor="ctr"/>
            <a:lstStyle/>
            <a:p>
              <a:endParaRPr lang="en-GB"/>
            </a:p>
          </p:txBody>
        </p:sp>
        <p:sp>
          <p:nvSpPr>
            <p:cNvPr id="11" name="Freeform 10">
              <a:extLst>
                <a:ext uri="{FF2B5EF4-FFF2-40B4-BE49-F238E27FC236}">
                  <a16:creationId xmlns:a16="http://schemas.microsoft.com/office/drawing/2014/main" id="{06405641-DC41-DBE4-9A46-BF7017221BC2}"/>
                </a:ext>
              </a:extLst>
            </p:cNvPr>
            <p:cNvSpPr/>
            <p:nvPr/>
          </p:nvSpPr>
          <p:spPr>
            <a:xfrm>
              <a:off x="1127677" y="7652296"/>
              <a:ext cx="1521100" cy="798468"/>
            </a:xfrm>
            <a:custGeom>
              <a:avLst/>
              <a:gdLst>
                <a:gd name="connsiteX0" fmla="*/ 12198 w 1521100"/>
                <a:gd name="connsiteY0" fmla="*/ 621844 h 798468"/>
                <a:gd name="connsiteX1" fmla="*/ 23189 w 1521100"/>
                <a:gd name="connsiteY1" fmla="*/ 786131 h 798468"/>
                <a:gd name="connsiteX2" fmla="*/ 28350 w 1521100"/>
                <a:gd name="connsiteY2" fmla="*/ 798469 h 798468"/>
                <a:gd name="connsiteX3" fmla="*/ 318281 w 1521100"/>
                <a:gd name="connsiteY3" fmla="*/ 787841 h 798468"/>
                <a:gd name="connsiteX4" fmla="*/ 313087 w 1521100"/>
                <a:gd name="connsiteY4" fmla="*/ 775502 h 798468"/>
                <a:gd name="connsiteX5" fmla="*/ 308530 w 1521100"/>
                <a:gd name="connsiteY5" fmla="*/ 304366 h 798468"/>
                <a:gd name="connsiteX6" fmla="*/ 568637 w 1521100"/>
                <a:gd name="connsiteY6" fmla="*/ 291727 h 798468"/>
                <a:gd name="connsiteX7" fmla="*/ 581237 w 1521100"/>
                <a:gd name="connsiteY7" fmla="*/ 551971 h 798468"/>
                <a:gd name="connsiteX8" fmla="*/ 476550 w 1521100"/>
                <a:gd name="connsiteY8" fmla="*/ 566958 h 798468"/>
                <a:gd name="connsiteX9" fmla="*/ 487676 w 1521100"/>
                <a:gd name="connsiteY9" fmla="*/ 789215 h 798468"/>
                <a:gd name="connsiteX10" fmla="*/ 855954 w 1521100"/>
                <a:gd name="connsiteY10" fmla="*/ 769836 h 798468"/>
                <a:gd name="connsiteX11" fmla="*/ 852603 w 1521100"/>
                <a:gd name="connsiteY11" fmla="*/ 761622 h 798468"/>
                <a:gd name="connsiteX12" fmla="*/ 840003 w 1521100"/>
                <a:gd name="connsiteY12" fmla="*/ 501377 h 798468"/>
                <a:gd name="connsiteX13" fmla="*/ 903003 w 1521100"/>
                <a:gd name="connsiteY13" fmla="*/ 513548 h 798468"/>
                <a:gd name="connsiteX14" fmla="*/ 911514 w 1521100"/>
                <a:gd name="connsiteY14" fmla="*/ 775536 h 798468"/>
                <a:gd name="connsiteX15" fmla="*/ 916675 w 1521100"/>
                <a:gd name="connsiteY15" fmla="*/ 787841 h 798468"/>
                <a:gd name="connsiteX16" fmla="*/ 1521101 w 1521100"/>
                <a:gd name="connsiteY16" fmla="*/ 756257 h 798468"/>
                <a:gd name="connsiteX17" fmla="*/ 1517750 w 1521100"/>
                <a:gd name="connsiteY17" fmla="*/ 748043 h 798468"/>
                <a:gd name="connsiteX18" fmla="*/ 1495499 w 1521100"/>
                <a:gd name="connsiteY18" fmla="*/ 602900 h 798468"/>
                <a:gd name="connsiteX19" fmla="*/ 1330159 w 1521100"/>
                <a:gd name="connsiteY19" fmla="*/ 599849 h 798468"/>
                <a:gd name="connsiteX20" fmla="*/ 1327880 w 1521100"/>
                <a:gd name="connsiteY20" fmla="*/ 364248 h 798468"/>
                <a:gd name="connsiteX21" fmla="*/ 1505485 w 1521100"/>
                <a:gd name="connsiteY21" fmla="*/ 362102 h 798468"/>
                <a:gd name="connsiteX22" fmla="*/ 1493656 w 1521100"/>
                <a:gd name="connsiteY22" fmla="*/ 0 h 798468"/>
                <a:gd name="connsiteX23" fmla="*/ 1027862 w 1521100"/>
                <a:gd name="connsiteY23" fmla="*/ 16764 h 798468"/>
                <a:gd name="connsiteX24" fmla="*/ 1015598 w 1521100"/>
                <a:gd name="connsiteY24" fmla="*/ 22262 h 798468"/>
                <a:gd name="connsiteX25" fmla="*/ 1010705 w 1521100"/>
                <a:gd name="connsiteY25" fmla="*/ 275365 h 798468"/>
                <a:gd name="connsiteX26" fmla="*/ 853575 w 1521100"/>
                <a:gd name="connsiteY26" fmla="*/ 268894 h 798468"/>
                <a:gd name="connsiteX27" fmla="*/ 840975 w 1521100"/>
                <a:gd name="connsiteY27" fmla="*/ 8650 h 798468"/>
                <a:gd name="connsiteX28" fmla="*/ 828677 w 1521100"/>
                <a:gd name="connsiteY28" fmla="*/ 13813 h 798468"/>
                <a:gd name="connsiteX29" fmla="*/ 0 w 1521100"/>
                <a:gd name="connsiteY29" fmla="*/ 28465 h 798468"/>
                <a:gd name="connsiteX30" fmla="*/ 7305 w 1521100"/>
                <a:gd name="connsiteY30" fmla="*/ 218535 h 798468"/>
                <a:gd name="connsiteX31" fmla="*/ 108976 w 1521100"/>
                <a:gd name="connsiteY31" fmla="*/ 219306 h 798468"/>
                <a:gd name="connsiteX32" fmla="*/ 106462 w 1521100"/>
                <a:gd name="connsiteY32" fmla="*/ 316906 h 798468"/>
                <a:gd name="connsiteX33" fmla="*/ 10623 w 1521100"/>
                <a:gd name="connsiteY33" fmla="*/ 318516 h 798468"/>
                <a:gd name="connsiteX34" fmla="*/ 17895 w 1521100"/>
                <a:gd name="connsiteY34" fmla="*/ 508586 h 798468"/>
                <a:gd name="connsiteX35" fmla="*/ 102106 w 1521100"/>
                <a:gd name="connsiteY35" fmla="*/ 502215 h 798468"/>
                <a:gd name="connsiteX36" fmla="*/ 107267 w 1521100"/>
                <a:gd name="connsiteY36" fmla="*/ 514521 h 798468"/>
                <a:gd name="connsiteX37" fmla="*/ 117085 w 1521100"/>
                <a:gd name="connsiteY37" fmla="*/ 606990 h 798468"/>
                <a:gd name="connsiteX38" fmla="*/ 12198 w 1521100"/>
                <a:gd name="connsiteY38" fmla="*/ 621844 h 7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21100" h="798468">
                  <a:moveTo>
                    <a:pt x="12198" y="621844"/>
                  </a:moveTo>
                  <a:cubicBezTo>
                    <a:pt x="12667" y="715052"/>
                    <a:pt x="16331" y="769814"/>
                    <a:pt x="23189" y="786131"/>
                  </a:cubicBezTo>
                  <a:lnTo>
                    <a:pt x="28350" y="798469"/>
                  </a:lnTo>
                  <a:lnTo>
                    <a:pt x="318281" y="787841"/>
                  </a:lnTo>
                  <a:lnTo>
                    <a:pt x="313087" y="775502"/>
                  </a:lnTo>
                  <a:cubicBezTo>
                    <a:pt x="302431" y="496862"/>
                    <a:pt x="300912" y="339817"/>
                    <a:pt x="308530" y="304366"/>
                  </a:cubicBezTo>
                  <a:lnTo>
                    <a:pt x="568637" y="291727"/>
                  </a:lnTo>
                  <a:cubicBezTo>
                    <a:pt x="573641" y="457132"/>
                    <a:pt x="577841" y="543880"/>
                    <a:pt x="581237" y="551971"/>
                  </a:cubicBezTo>
                  <a:cubicBezTo>
                    <a:pt x="573038" y="555436"/>
                    <a:pt x="538142" y="560432"/>
                    <a:pt x="476550" y="566958"/>
                  </a:cubicBezTo>
                  <a:cubicBezTo>
                    <a:pt x="477109" y="698835"/>
                    <a:pt x="480817" y="772920"/>
                    <a:pt x="487676" y="789215"/>
                  </a:cubicBezTo>
                  <a:cubicBezTo>
                    <a:pt x="708576" y="786667"/>
                    <a:pt x="831335" y="780207"/>
                    <a:pt x="855954" y="769836"/>
                  </a:cubicBezTo>
                  <a:lnTo>
                    <a:pt x="852603" y="761622"/>
                  </a:lnTo>
                  <a:lnTo>
                    <a:pt x="840003" y="501377"/>
                  </a:lnTo>
                  <a:cubicBezTo>
                    <a:pt x="877446" y="498561"/>
                    <a:pt x="898445" y="502618"/>
                    <a:pt x="903003" y="513548"/>
                  </a:cubicBezTo>
                  <a:cubicBezTo>
                    <a:pt x="900769" y="669051"/>
                    <a:pt x="903606" y="756381"/>
                    <a:pt x="911514" y="775536"/>
                  </a:cubicBezTo>
                  <a:lnTo>
                    <a:pt x="916675" y="787841"/>
                  </a:lnTo>
                  <a:lnTo>
                    <a:pt x="1521101" y="756257"/>
                  </a:lnTo>
                  <a:lnTo>
                    <a:pt x="1517750" y="748043"/>
                  </a:lnTo>
                  <a:cubicBezTo>
                    <a:pt x="1515516" y="681367"/>
                    <a:pt x="1508099" y="632986"/>
                    <a:pt x="1495499" y="602900"/>
                  </a:cubicBezTo>
                  <a:lnTo>
                    <a:pt x="1330159" y="599849"/>
                  </a:lnTo>
                  <a:lnTo>
                    <a:pt x="1327880" y="364248"/>
                  </a:lnTo>
                  <a:cubicBezTo>
                    <a:pt x="1429930" y="369724"/>
                    <a:pt x="1489132" y="369009"/>
                    <a:pt x="1505485" y="362102"/>
                  </a:cubicBezTo>
                  <a:cubicBezTo>
                    <a:pt x="1503251" y="157112"/>
                    <a:pt x="1499308" y="36411"/>
                    <a:pt x="1493656" y="0"/>
                  </a:cubicBezTo>
                  <a:cubicBezTo>
                    <a:pt x="1199569" y="4470"/>
                    <a:pt x="1044305" y="10058"/>
                    <a:pt x="1027862" y="16764"/>
                  </a:cubicBezTo>
                  <a:lnTo>
                    <a:pt x="1015598" y="22262"/>
                  </a:lnTo>
                  <a:cubicBezTo>
                    <a:pt x="1031548" y="182973"/>
                    <a:pt x="1029918" y="267341"/>
                    <a:pt x="1010705" y="275365"/>
                  </a:cubicBezTo>
                  <a:cubicBezTo>
                    <a:pt x="908298" y="276527"/>
                    <a:pt x="855921" y="274371"/>
                    <a:pt x="853575" y="268894"/>
                  </a:cubicBezTo>
                  <a:cubicBezTo>
                    <a:pt x="857864" y="125529"/>
                    <a:pt x="853664" y="38781"/>
                    <a:pt x="840975" y="8650"/>
                  </a:cubicBezTo>
                  <a:lnTo>
                    <a:pt x="828677" y="13813"/>
                  </a:lnTo>
                  <a:lnTo>
                    <a:pt x="0" y="28465"/>
                  </a:lnTo>
                  <a:lnTo>
                    <a:pt x="7305" y="218535"/>
                  </a:lnTo>
                  <a:lnTo>
                    <a:pt x="108976" y="219306"/>
                  </a:lnTo>
                  <a:lnTo>
                    <a:pt x="106462" y="316906"/>
                  </a:lnTo>
                  <a:lnTo>
                    <a:pt x="10623" y="318516"/>
                  </a:lnTo>
                  <a:cubicBezTo>
                    <a:pt x="7428" y="426051"/>
                    <a:pt x="9852" y="489408"/>
                    <a:pt x="17895" y="508586"/>
                  </a:cubicBezTo>
                  <a:cubicBezTo>
                    <a:pt x="57638" y="511223"/>
                    <a:pt x="85708" y="509100"/>
                    <a:pt x="102106" y="502215"/>
                  </a:cubicBezTo>
                  <a:lnTo>
                    <a:pt x="107267" y="514521"/>
                  </a:lnTo>
                  <a:lnTo>
                    <a:pt x="117085" y="606990"/>
                  </a:lnTo>
                  <a:cubicBezTo>
                    <a:pt x="82771" y="601961"/>
                    <a:pt x="47808" y="606912"/>
                    <a:pt x="12198" y="621844"/>
                  </a:cubicBezTo>
                  <a:close/>
                </a:path>
              </a:pathLst>
            </a:custGeom>
            <a:grpFill/>
            <a:ln w="3349" cap="flat">
              <a:no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8DA3C822-EF95-7C3D-8367-04BC167E9B40}"/>
                </a:ext>
              </a:extLst>
            </p:cNvPr>
            <p:cNvSpPr/>
            <p:nvPr/>
          </p:nvSpPr>
          <p:spPr>
            <a:xfrm>
              <a:off x="1210971" y="228112"/>
              <a:ext cx="3295451" cy="2203886"/>
            </a:xfrm>
            <a:custGeom>
              <a:avLst/>
              <a:gdLst>
                <a:gd name="connsiteX0" fmla="*/ 3225918 w 3295451"/>
                <a:gd name="connsiteY0" fmla="*/ 728609 h 2203886"/>
                <a:gd name="connsiteX1" fmla="*/ 1830380 w 3295451"/>
                <a:gd name="connsiteY1" fmla="*/ 1051 h 2203886"/>
                <a:gd name="connsiteX2" fmla="*/ 715894 w 3295451"/>
                <a:gd name="connsiteY2" fmla="*/ 174223 h 2203886"/>
                <a:gd name="connsiteX3" fmla="*/ 113 w 3295451"/>
                <a:gd name="connsiteY3" fmla="*/ 1160282 h 2203886"/>
                <a:gd name="connsiteX4" fmla="*/ 64453 w 3295451"/>
                <a:gd name="connsiteY4" fmla="*/ 1451976 h 2203886"/>
                <a:gd name="connsiteX5" fmla="*/ 1735647 w 3295451"/>
                <a:gd name="connsiteY5" fmla="*/ 2203808 h 2203886"/>
                <a:gd name="connsiteX6" fmla="*/ 2472874 w 3295451"/>
                <a:gd name="connsiteY6" fmla="*/ 2063359 h 2203886"/>
                <a:gd name="connsiteX7" fmla="*/ 2628797 w 3295451"/>
                <a:gd name="connsiteY7" fmla="*/ 1997912 h 2203886"/>
                <a:gd name="connsiteX8" fmla="*/ 3295452 w 3295451"/>
                <a:gd name="connsiteY8" fmla="*/ 1032540 h 2203886"/>
                <a:gd name="connsiteX9" fmla="*/ 3225918 w 3295451"/>
                <a:gd name="connsiteY9" fmla="*/ 728609 h 2203886"/>
                <a:gd name="connsiteX10" fmla="*/ 2601352 w 3295451"/>
                <a:gd name="connsiteY10" fmla="*/ 1632859 h 2203886"/>
                <a:gd name="connsiteX11" fmla="*/ 2398280 w 3295451"/>
                <a:gd name="connsiteY11" fmla="*/ 1747055 h 2203886"/>
                <a:gd name="connsiteX12" fmla="*/ 1653513 w 3295451"/>
                <a:gd name="connsiteY12" fmla="*/ 1639565 h 2203886"/>
                <a:gd name="connsiteX13" fmla="*/ 1487402 w 3295451"/>
                <a:gd name="connsiteY13" fmla="*/ 1738271 h 2203886"/>
                <a:gd name="connsiteX14" fmla="*/ 1438309 w 3295451"/>
                <a:gd name="connsiteY14" fmla="*/ 1758924 h 2203886"/>
                <a:gd name="connsiteX15" fmla="*/ 613955 w 3295451"/>
                <a:gd name="connsiteY15" fmla="*/ 1588300 h 2203886"/>
                <a:gd name="connsiteX16" fmla="*/ 469861 w 3295451"/>
                <a:gd name="connsiteY16" fmla="*/ 1383143 h 2203886"/>
                <a:gd name="connsiteX17" fmla="*/ 466242 w 3295451"/>
                <a:gd name="connsiteY17" fmla="*/ 868085 h 2203886"/>
                <a:gd name="connsiteX18" fmla="*/ 864378 w 3295451"/>
                <a:gd name="connsiteY18" fmla="*/ 459580 h 2203886"/>
                <a:gd name="connsiteX19" fmla="*/ 1651201 w 3295451"/>
                <a:gd name="connsiteY19" fmla="*/ 563852 h 2203886"/>
                <a:gd name="connsiteX20" fmla="*/ 1824482 w 3295451"/>
                <a:gd name="connsiteY20" fmla="*/ 447678 h 2203886"/>
                <a:gd name="connsiteX21" fmla="*/ 1849113 w 3295451"/>
                <a:gd name="connsiteY21" fmla="*/ 437351 h 2203886"/>
                <a:gd name="connsiteX22" fmla="*/ 2635030 w 3295451"/>
                <a:gd name="connsiteY22" fmla="*/ 585478 h 2203886"/>
                <a:gd name="connsiteX23" fmla="*/ 2791255 w 3295451"/>
                <a:gd name="connsiteY23" fmla="*/ 785439 h 2203886"/>
                <a:gd name="connsiteX24" fmla="*/ 2825637 w 3295451"/>
                <a:gd name="connsiteY24" fmla="*/ 867549 h 2203886"/>
                <a:gd name="connsiteX25" fmla="*/ 2601352 w 3295451"/>
                <a:gd name="connsiteY25" fmla="*/ 1632859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5451" h="2203886">
                  <a:moveTo>
                    <a:pt x="3225918" y="728609"/>
                  </a:moveTo>
                  <a:cubicBezTo>
                    <a:pt x="3048045" y="304346"/>
                    <a:pt x="2582866" y="61826"/>
                    <a:pt x="1830380" y="1051"/>
                  </a:cubicBezTo>
                  <a:cubicBezTo>
                    <a:pt x="1385609" y="-8672"/>
                    <a:pt x="1014113" y="49052"/>
                    <a:pt x="715894" y="174223"/>
                  </a:cubicBezTo>
                  <a:cubicBezTo>
                    <a:pt x="242639" y="372888"/>
                    <a:pt x="4045" y="701574"/>
                    <a:pt x="113" y="1160282"/>
                  </a:cubicBezTo>
                  <a:cubicBezTo>
                    <a:pt x="-1763" y="1247946"/>
                    <a:pt x="19683" y="1345178"/>
                    <a:pt x="64453" y="1451976"/>
                  </a:cubicBezTo>
                  <a:cubicBezTo>
                    <a:pt x="276685" y="1958382"/>
                    <a:pt x="833750" y="2208993"/>
                    <a:pt x="1735647" y="2203808"/>
                  </a:cubicBezTo>
                  <a:cubicBezTo>
                    <a:pt x="2052185" y="2183691"/>
                    <a:pt x="2297928" y="2136874"/>
                    <a:pt x="2472874" y="2063359"/>
                  </a:cubicBezTo>
                  <a:lnTo>
                    <a:pt x="2628797" y="1997912"/>
                  </a:lnTo>
                  <a:cubicBezTo>
                    <a:pt x="3069369" y="1813016"/>
                    <a:pt x="3291587" y="1491226"/>
                    <a:pt x="3295452" y="1032540"/>
                  </a:cubicBezTo>
                  <a:cubicBezTo>
                    <a:pt x="3286985" y="920221"/>
                    <a:pt x="3263807" y="818911"/>
                    <a:pt x="3225918" y="728609"/>
                  </a:cubicBezTo>
                  <a:close/>
                  <a:moveTo>
                    <a:pt x="2601352" y="1632859"/>
                  </a:moveTo>
                  <a:cubicBezTo>
                    <a:pt x="2528903" y="1682592"/>
                    <a:pt x="2461212" y="1720658"/>
                    <a:pt x="2398280" y="1747055"/>
                  </a:cubicBezTo>
                  <a:cubicBezTo>
                    <a:pt x="2176687" y="1840062"/>
                    <a:pt x="1928432" y="1804232"/>
                    <a:pt x="1653513" y="1639565"/>
                  </a:cubicBezTo>
                  <a:cubicBezTo>
                    <a:pt x="1586492" y="1687018"/>
                    <a:pt x="1531122" y="1719920"/>
                    <a:pt x="1487402" y="1738271"/>
                  </a:cubicBezTo>
                  <a:lnTo>
                    <a:pt x="1438309" y="1758924"/>
                  </a:lnTo>
                  <a:cubicBezTo>
                    <a:pt x="1156577" y="1877167"/>
                    <a:pt x="881792" y="1820292"/>
                    <a:pt x="613955" y="1588300"/>
                  </a:cubicBezTo>
                  <a:cubicBezTo>
                    <a:pt x="559172" y="1524920"/>
                    <a:pt x="510898" y="1456188"/>
                    <a:pt x="469861" y="1383143"/>
                  </a:cubicBezTo>
                  <a:cubicBezTo>
                    <a:pt x="402170" y="1221716"/>
                    <a:pt x="400964" y="1050031"/>
                    <a:pt x="466242" y="868085"/>
                  </a:cubicBezTo>
                  <a:cubicBezTo>
                    <a:pt x="542914" y="674964"/>
                    <a:pt x="675626" y="538796"/>
                    <a:pt x="864378" y="459580"/>
                  </a:cubicBezTo>
                  <a:cubicBezTo>
                    <a:pt x="1110590" y="356247"/>
                    <a:pt x="1372864" y="391004"/>
                    <a:pt x="1651201" y="563852"/>
                  </a:cubicBezTo>
                  <a:cubicBezTo>
                    <a:pt x="1690140" y="518545"/>
                    <a:pt x="1747900" y="479820"/>
                    <a:pt x="1824482" y="447678"/>
                  </a:cubicBezTo>
                  <a:lnTo>
                    <a:pt x="1849113" y="437351"/>
                  </a:lnTo>
                  <a:cubicBezTo>
                    <a:pt x="2114470" y="325971"/>
                    <a:pt x="2376442" y="375347"/>
                    <a:pt x="2635030" y="585478"/>
                  </a:cubicBezTo>
                  <a:cubicBezTo>
                    <a:pt x="2709378" y="647661"/>
                    <a:pt x="2761454" y="714315"/>
                    <a:pt x="2791255" y="785439"/>
                  </a:cubicBezTo>
                  <a:lnTo>
                    <a:pt x="2825637" y="867549"/>
                  </a:lnTo>
                  <a:cubicBezTo>
                    <a:pt x="2931306" y="1119411"/>
                    <a:pt x="2856545" y="1374515"/>
                    <a:pt x="2601352" y="1632859"/>
                  </a:cubicBezTo>
                  <a:close/>
                </a:path>
              </a:pathLst>
            </a:custGeom>
            <a:grpFill/>
            <a:ln w="3349"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186832DC-E6A1-D728-85CE-587730B378F4}"/>
                </a:ext>
              </a:extLst>
            </p:cNvPr>
            <p:cNvSpPr/>
            <p:nvPr/>
          </p:nvSpPr>
          <p:spPr>
            <a:xfrm>
              <a:off x="2546431" y="2424443"/>
              <a:ext cx="659146" cy="162522"/>
            </a:xfrm>
            <a:custGeom>
              <a:avLst/>
              <a:gdLst>
                <a:gd name="connsiteX0" fmla="*/ 652787 w 659146"/>
                <a:gd name="connsiteY0" fmla="*/ 138035 h 162522"/>
                <a:gd name="connsiteX1" fmla="*/ 653155 w 659146"/>
                <a:gd name="connsiteY1" fmla="*/ 12338 h 162522"/>
                <a:gd name="connsiteX2" fmla="*/ 647995 w 659146"/>
                <a:gd name="connsiteY2" fmla="*/ 0 h 162522"/>
                <a:gd name="connsiteX3" fmla="*/ 408 w 659146"/>
                <a:gd name="connsiteY3" fmla="*/ 20754 h 162522"/>
                <a:gd name="connsiteX4" fmla="*/ 30868 w 659146"/>
                <a:gd name="connsiteY4" fmla="*/ 162443 h 162522"/>
                <a:gd name="connsiteX5" fmla="*/ 652787 w 659146"/>
                <a:gd name="connsiteY5" fmla="*/ 138035 h 1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146" h="162522">
                  <a:moveTo>
                    <a:pt x="652787" y="138035"/>
                  </a:moveTo>
                  <a:cubicBezTo>
                    <a:pt x="661142" y="73438"/>
                    <a:pt x="661265" y="31539"/>
                    <a:pt x="653155" y="12338"/>
                  </a:cubicBezTo>
                  <a:lnTo>
                    <a:pt x="647995" y="0"/>
                  </a:lnTo>
                  <a:cubicBezTo>
                    <a:pt x="454618" y="29728"/>
                    <a:pt x="238755" y="36646"/>
                    <a:pt x="408" y="20754"/>
                  </a:cubicBezTo>
                  <a:cubicBezTo>
                    <a:pt x="-2229" y="60496"/>
                    <a:pt x="7925" y="107725"/>
                    <a:pt x="30868" y="162443"/>
                  </a:cubicBezTo>
                  <a:cubicBezTo>
                    <a:pt x="404509" y="163427"/>
                    <a:pt x="611815" y="155291"/>
                    <a:pt x="652787" y="138035"/>
                  </a:cubicBezTo>
                  <a:close/>
                </a:path>
              </a:pathLst>
            </a:custGeom>
            <a:grpFill/>
            <a:ln w="3349"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62C1D969-3D50-389B-5CD9-064F7B1908CB}"/>
                </a:ext>
              </a:extLst>
            </p:cNvPr>
            <p:cNvSpPr/>
            <p:nvPr/>
          </p:nvSpPr>
          <p:spPr>
            <a:xfrm>
              <a:off x="2669956" y="7078599"/>
              <a:ext cx="639477" cy="2485580"/>
            </a:xfrm>
            <a:custGeom>
              <a:avLst/>
              <a:gdLst>
                <a:gd name="connsiteX0" fmla="*/ 639478 w 639477"/>
                <a:gd name="connsiteY0" fmla="*/ 2341763 h 2485580"/>
                <a:gd name="connsiteX1" fmla="*/ 593837 w 639477"/>
                <a:gd name="connsiteY1" fmla="*/ 0 h 2485580"/>
                <a:gd name="connsiteX2" fmla="*/ 12298 w 639477"/>
                <a:gd name="connsiteY2" fmla="*/ 17167 h 2485580"/>
                <a:gd name="connsiteX3" fmla="*/ 0 w 639477"/>
                <a:gd name="connsiteY3" fmla="*/ 22329 h 2485580"/>
                <a:gd name="connsiteX4" fmla="*/ 52812 w 639477"/>
                <a:gd name="connsiteY4" fmla="*/ 2346625 h 2485580"/>
                <a:gd name="connsiteX5" fmla="*/ 94901 w 639477"/>
                <a:gd name="connsiteY5" fmla="*/ 2343272 h 2485580"/>
                <a:gd name="connsiteX6" fmla="*/ 100062 w 639477"/>
                <a:gd name="connsiteY6" fmla="*/ 2355577 h 2485580"/>
                <a:gd name="connsiteX7" fmla="*/ 87764 w 639477"/>
                <a:gd name="connsiteY7" fmla="*/ 2360740 h 2485580"/>
                <a:gd name="connsiteX8" fmla="*/ 45675 w 639477"/>
                <a:gd name="connsiteY8" fmla="*/ 2364093 h 2485580"/>
                <a:gd name="connsiteX9" fmla="*/ 43664 w 639477"/>
                <a:gd name="connsiteY9" fmla="*/ 2393899 h 2485580"/>
                <a:gd name="connsiteX10" fmla="*/ 574367 w 639477"/>
                <a:gd name="connsiteY10" fmla="*/ 2451199 h 2485580"/>
                <a:gd name="connsiteX11" fmla="*/ 635792 w 639477"/>
                <a:gd name="connsiteY11" fmla="*/ 2367379 h 2485580"/>
                <a:gd name="connsiteX12" fmla="*/ 627179 w 639477"/>
                <a:gd name="connsiteY12" fmla="*/ 2346826 h 2485580"/>
                <a:gd name="connsiteX13" fmla="*/ 257125 w 639477"/>
                <a:gd name="connsiteY13" fmla="*/ 2362216 h 2485580"/>
                <a:gd name="connsiteX14" fmla="*/ 251964 w 639477"/>
                <a:gd name="connsiteY14" fmla="*/ 2349877 h 2485580"/>
                <a:gd name="connsiteX15" fmla="*/ 264263 w 639477"/>
                <a:gd name="connsiteY15" fmla="*/ 2344714 h 2485580"/>
                <a:gd name="connsiteX16" fmla="*/ 159610 w 639477"/>
                <a:gd name="connsiteY16" fmla="*/ 2359701 h 2485580"/>
                <a:gd name="connsiteX17" fmla="*/ 117521 w 639477"/>
                <a:gd name="connsiteY17" fmla="*/ 2362886 h 2485580"/>
                <a:gd name="connsiteX18" fmla="*/ 112360 w 639477"/>
                <a:gd name="connsiteY18" fmla="*/ 2350581 h 2485580"/>
                <a:gd name="connsiteX19" fmla="*/ 124692 w 639477"/>
                <a:gd name="connsiteY19" fmla="*/ 2345418 h 2485580"/>
                <a:gd name="connsiteX20" fmla="*/ 162659 w 639477"/>
                <a:gd name="connsiteY20" fmla="*/ 2343943 h 2485580"/>
                <a:gd name="connsiteX21" fmla="*/ 167820 w 639477"/>
                <a:gd name="connsiteY21" fmla="*/ 2356247 h 2485580"/>
                <a:gd name="connsiteX22" fmla="*/ 227401 w 639477"/>
                <a:gd name="connsiteY22" fmla="*/ 2360237 h 2485580"/>
                <a:gd name="connsiteX23" fmla="*/ 185279 w 639477"/>
                <a:gd name="connsiteY23" fmla="*/ 2363422 h 2485580"/>
                <a:gd name="connsiteX24" fmla="*/ 180118 w 639477"/>
                <a:gd name="connsiteY24" fmla="*/ 2351084 h 2485580"/>
                <a:gd name="connsiteX25" fmla="*/ 192450 w 639477"/>
                <a:gd name="connsiteY25" fmla="*/ 2345921 h 2485580"/>
                <a:gd name="connsiteX26" fmla="*/ 234539 w 639477"/>
                <a:gd name="connsiteY26" fmla="*/ 2342568 h 2485580"/>
                <a:gd name="connsiteX27" fmla="*/ 239699 w 639477"/>
                <a:gd name="connsiteY27" fmla="*/ 2354873 h 248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9477" h="2485580">
                  <a:moveTo>
                    <a:pt x="639478" y="2341763"/>
                  </a:moveTo>
                  <a:lnTo>
                    <a:pt x="593837" y="0"/>
                  </a:lnTo>
                  <a:cubicBezTo>
                    <a:pt x="219861" y="5700"/>
                    <a:pt x="26015" y="11422"/>
                    <a:pt x="12298" y="17167"/>
                  </a:cubicBezTo>
                  <a:lnTo>
                    <a:pt x="0" y="22329"/>
                  </a:lnTo>
                  <a:cubicBezTo>
                    <a:pt x="30628" y="1560863"/>
                    <a:pt x="48233" y="2335628"/>
                    <a:pt x="52812" y="2346625"/>
                  </a:cubicBezTo>
                  <a:cubicBezTo>
                    <a:pt x="72650" y="2347921"/>
                    <a:pt x="86680" y="2346804"/>
                    <a:pt x="94901" y="2343272"/>
                  </a:cubicBezTo>
                  <a:lnTo>
                    <a:pt x="100062" y="2355577"/>
                  </a:lnTo>
                  <a:lnTo>
                    <a:pt x="87764" y="2360740"/>
                  </a:lnTo>
                  <a:cubicBezTo>
                    <a:pt x="67892" y="2359399"/>
                    <a:pt x="53885" y="2360506"/>
                    <a:pt x="45675" y="2364093"/>
                  </a:cubicBezTo>
                  <a:lnTo>
                    <a:pt x="43664" y="2393899"/>
                  </a:lnTo>
                  <a:cubicBezTo>
                    <a:pt x="84993" y="2492449"/>
                    <a:pt x="261894" y="2511549"/>
                    <a:pt x="574367" y="2451199"/>
                  </a:cubicBezTo>
                  <a:cubicBezTo>
                    <a:pt x="624499" y="2417224"/>
                    <a:pt x="644973" y="2389283"/>
                    <a:pt x="635792" y="2367379"/>
                  </a:cubicBezTo>
                  <a:lnTo>
                    <a:pt x="627179" y="2346826"/>
                  </a:lnTo>
                  <a:lnTo>
                    <a:pt x="257125" y="2362216"/>
                  </a:lnTo>
                  <a:lnTo>
                    <a:pt x="251964" y="2349877"/>
                  </a:lnTo>
                  <a:lnTo>
                    <a:pt x="264263" y="2344714"/>
                  </a:lnTo>
                  <a:close/>
                  <a:moveTo>
                    <a:pt x="159610" y="2359701"/>
                  </a:moveTo>
                  <a:cubicBezTo>
                    <a:pt x="139772" y="2358382"/>
                    <a:pt x="125742" y="2359444"/>
                    <a:pt x="117521" y="2362886"/>
                  </a:cubicBezTo>
                  <a:lnTo>
                    <a:pt x="112360" y="2350581"/>
                  </a:lnTo>
                  <a:lnTo>
                    <a:pt x="124692" y="2345418"/>
                  </a:lnTo>
                  <a:cubicBezTo>
                    <a:pt x="141827" y="2347877"/>
                    <a:pt x="154483" y="2347385"/>
                    <a:pt x="162659" y="2343943"/>
                  </a:cubicBezTo>
                  <a:lnTo>
                    <a:pt x="167820" y="2356247"/>
                  </a:lnTo>
                  <a:close/>
                  <a:moveTo>
                    <a:pt x="227401" y="2360237"/>
                  </a:moveTo>
                  <a:cubicBezTo>
                    <a:pt x="207529" y="2358930"/>
                    <a:pt x="193522" y="2359969"/>
                    <a:pt x="185279" y="2363422"/>
                  </a:cubicBezTo>
                  <a:lnTo>
                    <a:pt x="180118" y="2351084"/>
                  </a:lnTo>
                  <a:lnTo>
                    <a:pt x="192450" y="2345921"/>
                  </a:lnTo>
                  <a:cubicBezTo>
                    <a:pt x="212310" y="2347262"/>
                    <a:pt x="226340" y="2346144"/>
                    <a:pt x="234539" y="2342568"/>
                  </a:cubicBezTo>
                  <a:lnTo>
                    <a:pt x="239699" y="2354873"/>
                  </a:lnTo>
                  <a:close/>
                </a:path>
              </a:pathLst>
            </a:custGeom>
            <a:grpFill/>
            <a:ln w="3349"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C18C22D6-E151-73BB-95B0-E142E0CCCD0D}"/>
                </a:ext>
              </a:extLst>
            </p:cNvPr>
            <p:cNvSpPr/>
            <p:nvPr/>
          </p:nvSpPr>
          <p:spPr>
            <a:xfrm>
              <a:off x="2561114" y="2600632"/>
              <a:ext cx="812932" cy="4471339"/>
            </a:xfrm>
            <a:custGeom>
              <a:avLst/>
              <a:gdLst>
                <a:gd name="connsiteX0" fmla="*/ 792218 w 812932"/>
                <a:gd name="connsiteY0" fmla="*/ 4300369 h 4471339"/>
                <a:gd name="connsiteX1" fmla="*/ 745873 w 812932"/>
                <a:gd name="connsiteY1" fmla="*/ 4247394 h 4471339"/>
                <a:gd name="connsiteX2" fmla="*/ 679824 w 812932"/>
                <a:gd name="connsiteY2" fmla="*/ 2961864 h 4471339"/>
                <a:gd name="connsiteX3" fmla="*/ 709615 w 812932"/>
                <a:gd name="connsiteY3" fmla="*/ 2963842 h 4471339"/>
                <a:gd name="connsiteX4" fmla="*/ 735820 w 812932"/>
                <a:gd name="connsiteY4" fmla="*/ 2899770 h 4471339"/>
                <a:gd name="connsiteX5" fmla="*/ 692524 w 812932"/>
                <a:gd name="connsiteY5" fmla="*/ 2831004 h 4471339"/>
                <a:gd name="connsiteX6" fmla="*/ 581706 w 812932"/>
                <a:gd name="connsiteY6" fmla="*/ 0 h 4471339"/>
                <a:gd name="connsiteX7" fmla="*/ 569407 w 812932"/>
                <a:gd name="connsiteY7" fmla="*/ 5163 h 4471339"/>
                <a:gd name="connsiteX8" fmla="*/ 43999 w 812932"/>
                <a:gd name="connsiteY8" fmla="*/ 17904 h 4471339"/>
                <a:gd name="connsiteX9" fmla="*/ 49160 w 812932"/>
                <a:gd name="connsiteY9" fmla="*/ 30242 h 4471339"/>
                <a:gd name="connsiteX10" fmla="*/ 50098 w 812932"/>
                <a:gd name="connsiteY10" fmla="*/ 2863895 h 4471339"/>
                <a:gd name="connsiteX11" fmla="*/ 20441 w 812932"/>
                <a:gd name="connsiteY11" fmla="*/ 2919820 h 4471339"/>
                <a:gd name="connsiteX12" fmla="*/ 39375 w 812932"/>
                <a:gd name="connsiteY12" fmla="*/ 2964982 h 4471339"/>
                <a:gd name="connsiteX13" fmla="*/ 79587 w 812932"/>
                <a:gd name="connsiteY13" fmla="*/ 2991603 h 4471339"/>
                <a:gd name="connsiteX14" fmla="*/ 51103 w 812932"/>
                <a:gd name="connsiteY14" fmla="*/ 4258962 h 4471339"/>
                <a:gd name="connsiteX15" fmla="*/ 0 w 812932"/>
                <a:gd name="connsiteY15" fmla="*/ 4367324 h 4471339"/>
                <a:gd name="connsiteX16" fmla="*/ 18933 w 812932"/>
                <a:gd name="connsiteY16" fmla="*/ 4412486 h 4471339"/>
                <a:gd name="connsiteX17" fmla="*/ 287418 w 812932"/>
                <a:gd name="connsiteY17" fmla="*/ 4454296 h 4471339"/>
                <a:gd name="connsiteX18" fmla="*/ 747816 w 812932"/>
                <a:gd name="connsiteY18" fmla="*/ 4459023 h 4471339"/>
                <a:gd name="connsiteX19" fmla="*/ 802606 w 812932"/>
                <a:gd name="connsiteY19" fmla="*/ 4324911 h 44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2932" h="4471339">
                  <a:moveTo>
                    <a:pt x="792218" y="4300369"/>
                  </a:moveTo>
                  <a:cubicBezTo>
                    <a:pt x="774993" y="4259297"/>
                    <a:pt x="759612" y="4241628"/>
                    <a:pt x="745873" y="4247394"/>
                  </a:cubicBezTo>
                  <a:cubicBezTo>
                    <a:pt x="727688" y="3781892"/>
                    <a:pt x="705672" y="3353382"/>
                    <a:pt x="679824" y="2961864"/>
                  </a:cubicBezTo>
                  <a:lnTo>
                    <a:pt x="709615" y="2963842"/>
                  </a:lnTo>
                  <a:cubicBezTo>
                    <a:pt x="720561" y="2959238"/>
                    <a:pt x="729296" y="2937880"/>
                    <a:pt x="735820" y="2899770"/>
                  </a:cubicBezTo>
                  <a:cubicBezTo>
                    <a:pt x="709280" y="2859536"/>
                    <a:pt x="694848" y="2836614"/>
                    <a:pt x="692524" y="2831004"/>
                  </a:cubicBezTo>
                  <a:lnTo>
                    <a:pt x="581706" y="0"/>
                  </a:lnTo>
                  <a:lnTo>
                    <a:pt x="569407" y="5163"/>
                  </a:lnTo>
                  <a:lnTo>
                    <a:pt x="43999" y="17904"/>
                  </a:lnTo>
                  <a:lnTo>
                    <a:pt x="49160" y="30242"/>
                  </a:lnTo>
                  <a:cubicBezTo>
                    <a:pt x="59525" y="1873478"/>
                    <a:pt x="59838" y="2818029"/>
                    <a:pt x="50098" y="2863895"/>
                  </a:cubicBezTo>
                  <a:cubicBezTo>
                    <a:pt x="24630" y="2887499"/>
                    <a:pt x="14745" y="2906140"/>
                    <a:pt x="20441" y="2919820"/>
                  </a:cubicBezTo>
                  <a:lnTo>
                    <a:pt x="39375" y="2964982"/>
                  </a:lnTo>
                  <a:lnTo>
                    <a:pt x="79587" y="2991603"/>
                  </a:lnTo>
                  <a:cubicBezTo>
                    <a:pt x="70830" y="3822516"/>
                    <a:pt x="61335" y="4244969"/>
                    <a:pt x="51103" y="4258962"/>
                  </a:cubicBezTo>
                  <a:cubicBezTo>
                    <a:pt x="21346" y="4287594"/>
                    <a:pt x="4312" y="4323716"/>
                    <a:pt x="0" y="4367324"/>
                  </a:cubicBezTo>
                  <a:lnTo>
                    <a:pt x="18933" y="4412486"/>
                  </a:lnTo>
                  <a:cubicBezTo>
                    <a:pt x="44200" y="4472837"/>
                    <a:pt x="133695" y="4486773"/>
                    <a:pt x="287418" y="4454296"/>
                  </a:cubicBezTo>
                  <a:cubicBezTo>
                    <a:pt x="312350" y="4459995"/>
                    <a:pt x="465816" y="4461572"/>
                    <a:pt x="747816" y="4459023"/>
                  </a:cubicBezTo>
                  <a:cubicBezTo>
                    <a:pt x="808515" y="4427149"/>
                    <a:pt x="826778" y="4382445"/>
                    <a:pt x="802606" y="4324911"/>
                  </a:cubicBezTo>
                  <a:close/>
                </a:path>
              </a:pathLst>
            </a:custGeom>
            <a:grpFill/>
            <a:ln w="3349" cap="flat">
              <a:noFill/>
              <a:prstDash val="solid"/>
              <a:miter/>
            </a:ln>
          </p:spPr>
          <p:txBody>
            <a:bodyPr rtlCol="0" anchor="ctr"/>
            <a:lstStyle/>
            <a:p>
              <a:endParaRPr lang="en-GB"/>
            </a:p>
          </p:txBody>
        </p:sp>
      </p:grpSp>
      <p:sp>
        <p:nvSpPr>
          <p:cNvPr id="3" name="Slide Number Placeholder 5">
            <a:extLst>
              <a:ext uri="{FF2B5EF4-FFF2-40B4-BE49-F238E27FC236}">
                <a16:creationId xmlns:a16="http://schemas.microsoft.com/office/drawing/2014/main" id="{C4390ACA-55A4-9945-E85F-BED1DBFC160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pic>
        <p:nvPicPr>
          <p:cNvPr id="5" name="Picture 4">
            <a:extLst>
              <a:ext uri="{FF2B5EF4-FFF2-40B4-BE49-F238E27FC236}">
                <a16:creationId xmlns:a16="http://schemas.microsoft.com/office/drawing/2014/main" id="{08FFDA3B-C8A6-B960-923F-38F87FC366E8}"/>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2451074" y="3829267"/>
            <a:ext cx="3580276" cy="2659133"/>
          </a:xfrm>
          <a:prstGeom prst="rect">
            <a:avLst/>
          </a:prstGeom>
        </p:spPr>
      </p:pic>
    </p:spTree>
    <p:extLst>
      <p:ext uri="{BB962C8B-B14F-4D97-AF65-F5344CB8AC3E}">
        <p14:creationId xmlns:p14="http://schemas.microsoft.com/office/powerpoint/2010/main" val="2325923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dirty="0"/>
              <a:t>Primer študije</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6472586" y="729321"/>
            <a:ext cx="5208880"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US" sz="2800" b="1" dirty="0">
                <a:solidFill>
                  <a:srgbClr val="EC7C69"/>
                </a:solidFill>
              </a:rPr>
              <a:t>Ekološki vpliv:</a:t>
            </a:r>
          </a:p>
          <a:p>
            <a:pPr>
              <a:lnSpc>
                <a:spcPts val="2340"/>
              </a:lnSpc>
            </a:pPr>
            <a:r>
              <a:rPr lang="en-US" sz="2800" b="1" dirty="0">
                <a:solidFill>
                  <a:srgbClr val="EC7C69"/>
                </a:solidFill>
              </a:rPr>
              <a:t> </a:t>
            </a:r>
          </a:p>
          <a:p>
            <a:pPr>
              <a:lnSpc>
                <a:spcPts val="2340"/>
              </a:lnSpc>
            </a:pPr>
            <a:r>
              <a:rPr lang="en-US" sz="2400" dirty="0">
                <a:solidFill>
                  <a:srgbClr val="414141"/>
                </a:solidFill>
              </a:rPr>
              <a:t>Hišice na drevesih so zgrajene iz lokalnega lesa in dvignjenih platform, da se zaščiti okolje. </a:t>
            </a:r>
          </a:p>
          <a:p>
            <a:pPr>
              <a:lnSpc>
                <a:spcPts val="2340"/>
              </a:lnSpc>
            </a:pPr>
            <a:endParaRPr lang="en-US" sz="2400" dirty="0"/>
          </a:p>
          <a:p>
            <a:pPr>
              <a:lnSpc>
                <a:spcPts val="2340"/>
              </a:lnSpc>
            </a:pPr>
            <a:r>
              <a:rPr lang="en-US" sz="2400" dirty="0">
                <a:solidFill>
                  <a:srgbClr val="414141"/>
                </a:solidFill>
              </a:rPr>
              <a:t>Uporaba suhih stranišč, nizkoenergijskih sistemov in ekološko ozaveščenega oblikovanja </a:t>
            </a:r>
            <a:r>
              <a:rPr lang="en-US" sz="2400" dirty="0" err="1">
                <a:solidFill>
                  <a:srgbClr val="414141"/>
                </a:solidFill>
              </a:rPr>
              <a:t>zmanjšuje </a:t>
            </a:r>
            <a:r>
              <a:rPr lang="en-US" sz="2400" dirty="0">
                <a:solidFill>
                  <a:srgbClr val="414141"/>
                </a:solidFill>
              </a:rPr>
              <a:t>porabo virov, hkrati pa spodbuja biotsko raznovrstnost in okoljsko izobraževanje.</a:t>
            </a:r>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sp>
        <p:nvSpPr>
          <p:cNvPr id="5" name="TextBox 4">
            <a:extLst>
              <a:ext uri="{FF2B5EF4-FFF2-40B4-BE49-F238E27FC236}">
                <a16:creationId xmlns:a16="http://schemas.microsoft.com/office/drawing/2014/main" id="{CD58BC74-FD82-C521-2EC5-D5C1BA3C8051}"/>
              </a:ext>
            </a:extLst>
          </p:cNvPr>
          <p:cNvSpPr txBox="1"/>
          <p:nvPr/>
        </p:nvSpPr>
        <p:spPr>
          <a:xfrm>
            <a:off x="6321204" y="4859061"/>
            <a:ext cx="5486513" cy="1477328"/>
          </a:xfrm>
          <a:prstGeom prst="rect">
            <a:avLst/>
          </a:prstGeom>
          <a:noFill/>
        </p:spPr>
        <p:txBody>
          <a:bodyPr wrap="square" rtlCol="0">
            <a:spAutoFit/>
          </a:bodyPr>
          <a:lstStyle/>
          <a:p>
            <a:r>
              <a:rPr lang="en-IE" b="1" dirty="0">
                <a:solidFill>
                  <a:srgbClr val="414141"/>
                </a:solidFill>
              </a:rPr>
              <a:t>Vir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https://www.iviaggidiliz.it/dormire-in-una-    casa-sullalbero-in-puglia-ecco-dove/</a:t>
            </a:r>
            <a:r>
              <a:rPr lang="en-IE" sz="1800" dirty="0">
                <a:solidFill>
                  <a:srgbClr val="459597"/>
                </a:solidFill>
                <a:ea typeface="+mn-lt"/>
                <a:cs typeface="+mn-lt"/>
              </a:rPr>
              <a:t> </a:t>
            </a:r>
          </a:p>
          <a:p>
            <a:r>
              <a:rPr lang="en-IE" sz="1800" b="1" dirty="0">
                <a:solidFill>
                  <a:srgbClr val="414141"/>
                </a:solidFill>
              </a:rPr>
              <a:t>Spletna stran:</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 https://www.visitbiccari.com/attivita/casette- </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   sugli-alberi-di-daunia-avventura/</a:t>
            </a:r>
            <a:r>
              <a:rPr lang="en-IE" sz="1800" dirty="0">
                <a:solidFill>
                  <a:srgbClr val="459597"/>
                </a:solidFill>
                <a:ea typeface="+mn-lt"/>
                <a:cs typeface="+mn-lt"/>
              </a:rPr>
              <a:t> </a:t>
            </a:r>
            <a:endParaRPr lang="en-IE" sz="1800" dirty="0">
              <a:solidFill>
                <a:srgbClr val="459597"/>
              </a:solidFill>
              <a:ea typeface="Calibri"/>
              <a:cs typeface="Calibri"/>
            </a:endParaRPr>
          </a:p>
          <a:p>
            <a:endParaRPr lang="en-IE" dirty="0">
              <a:solidFill>
                <a:srgbClr val="459597"/>
              </a:solidFill>
            </a:endParaRPr>
          </a:p>
        </p:txBody>
      </p:sp>
      <p:pic>
        <p:nvPicPr>
          <p:cNvPr id="10" name="Picture 9">
            <a:extLst>
              <a:ext uri="{FF2B5EF4-FFF2-40B4-BE49-F238E27FC236}">
                <a16:creationId xmlns:a16="http://schemas.microsoft.com/office/drawing/2014/main" id="{96D740E6-37D2-4405-9A44-2ED73767C94D}"/>
              </a:ext>
            </a:extLst>
          </p:cNvPr>
          <p:cNvPicPr>
            <a:picLocks noChangeAspect="1"/>
          </p:cNvPicPr>
          <p:nvPr/>
        </p:nvPicPr>
        <p:blipFill>
          <a:blip r:embed="rId6">
            <a:biLevel thresh="25000"/>
            <a:alphaModFix amt="45000"/>
            <a:extLst>
              <a:ext uri="{28A0092B-C50C-407E-A947-70E740481C1C}">
                <a14:useLocalDpi xmlns:a14="http://schemas.microsoft.com/office/drawing/2010/main" val="0"/>
              </a:ext>
            </a:extLst>
          </a:blip>
          <a:srcRect l="53155" t="-1" r="5047" b="49903"/>
          <a:stretch/>
        </p:blipFill>
        <p:spPr>
          <a:xfrm>
            <a:off x="-1985193" y="1601353"/>
            <a:ext cx="3580276" cy="2659133"/>
          </a:xfrm>
          <a:prstGeom prst="rect">
            <a:avLst/>
          </a:prstGeom>
        </p:spPr>
      </p:pic>
      <p:pic>
        <p:nvPicPr>
          <p:cNvPr id="17" name="Picture 16">
            <a:extLst>
              <a:ext uri="{FF2B5EF4-FFF2-40B4-BE49-F238E27FC236}">
                <a16:creationId xmlns:a16="http://schemas.microsoft.com/office/drawing/2014/main" id="{ED7222C0-A09F-8D80-17B7-37071A0F54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18" name="Picture 17" descr="A tree house in the woods&#10;&#10;AI-generated content may be incorrect.">
            <a:extLst>
              <a:ext uri="{FF2B5EF4-FFF2-40B4-BE49-F238E27FC236}">
                <a16:creationId xmlns:a16="http://schemas.microsoft.com/office/drawing/2014/main" id="{4C7849A6-4065-E560-4A8B-CEBE9A524C97}"/>
              </a:ext>
            </a:extLst>
          </p:cNvPr>
          <p:cNvPicPr>
            <a:picLocks noChangeAspect="1"/>
          </p:cNvPicPr>
          <p:nvPr/>
        </p:nvPicPr>
        <p:blipFill rotWithShape="1">
          <a:blip r:embed="rId8"/>
          <a:srcRect b="6897"/>
          <a:stretch/>
        </p:blipFill>
        <p:spPr>
          <a:xfrm>
            <a:off x="572712" y="3281054"/>
            <a:ext cx="4244664" cy="2412632"/>
          </a:xfrm>
          <a:prstGeom prst="rect">
            <a:avLst/>
          </a:prstGeom>
        </p:spPr>
      </p:pic>
      <p:sp>
        <p:nvSpPr>
          <p:cNvPr id="20" name="Oval 19">
            <a:extLst>
              <a:ext uri="{FF2B5EF4-FFF2-40B4-BE49-F238E27FC236}">
                <a16:creationId xmlns:a16="http://schemas.microsoft.com/office/drawing/2014/main" id="{8B782690-333D-3DCA-5690-32204AE4CF56}"/>
              </a:ext>
            </a:extLst>
          </p:cNvPr>
          <p:cNvSpPr/>
          <p:nvPr/>
        </p:nvSpPr>
        <p:spPr>
          <a:xfrm>
            <a:off x="4004940" y="2414042"/>
            <a:ext cx="1532965" cy="153296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Connector 21">
            <a:extLst>
              <a:ext uri="{FF2B5EF4-FFF2-40B4-BE49-F238E27FC236}">
                <a16:creationId xmlns:a16="http://schemas.microsoft.com/office/drawing/2014/main" id="{049BDE42-9B9B-294D-C39D-5690373E1A15}"/>
              </a:ext>
            </a:extLst>
          </p:cNvPr>
          <p:cNvSpPr/>
          <p:nvPr/>
        </p:nvSpPr>
        <p:spPr>
          <a:xfrm>
            <a:off x="3851665" y="2414042"/>
            <a:ext cx="183951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1"/>
                </a:solidFill>
                <a:hlinkClick r:id="rId5">
                  <a:extLst>
                    <a:ext uri="{A12FA001-AC4F-418D-AE19-62706E023703}">
                      <ahyp:hlinkClr xmlns:ahyp="http://schemas.microsoft.com/office/drawing/2018/hyperlinkcolor" val="tx"/>
                    </a:ext>
                  </a:extLst>
                </a:hlinkClick>
              </a:rPr>
              <a:t>Kliknite za  Spletno stran</a:t>
            </a:r>
            <a:endParaRPr lang="en-IE" sz="2400" b="1" dirty="0">
              <a:solidFill>
                <a:schemeClr val="bg1"/>
              </a:solidFill>
              <a:ea typeface="Calibri"/>
              <a:cs typeface="Calibri"/>
            </a:endParaRPr>
          </a:p>
        </p:txBody>
      </p:sp>
      <p:sp>
        <p:nvSpPr>
          <p:cNvPr id="4" name="Text Placeholder 2">
            <a:extLst>
              <a:ext uri="{FF2B5EF4-FFF2-40B4-BE49-F238E27FC236}">
                <a16:creationId xmlns:a16="http://schemas.microsoft.com/office/drawing/2014/main" id="{16787DB9-362F-9AE7-45E1-8C3C2E031858}"/>
              </a:ext>
            </a:extLst>
          </p:cNvPr>
          <p:cNvSpPr txBox="1">
            <a:spLocks/>
          </p:cNvSpPr>
          <p:nvPr/>
        </p:nvSpPr>
        <p:spPr>
          <a:xfrm>
            <a:off x="711954" y="1406016"/>
            <a:ext cx="2547666"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3600"/>
              <a:t>Bed&amp;Tree  – Biccari, Italija</a:t>
            </a:r>
          </a:p>
          <a:p>
            <a:pPr>
              <a:lnSpc>
                <a:spcPct val="100000"/>
              </a:lnSpc>
            </a:pPr>
            <a:endParaRPr lang="en-US" sz="3600" dirty="0"/>
          </a:p>
        </p:txBody>
      </p:sp>
    </p:spTree>
    <p:extLst>
      <p:ext uri="{BB962C8B-B14F-4D97-AF65-F5344CB8AC3E}">
        <p14:creationId xmlns:p14="http://schemas.microsoft.com/office/powerpoint/2010/main" val="42899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DE0178FD-2A58-24A3-8AC0-ECD4152548F7}"/>
              </a:ext>
            </a:extLst>
          </p:cNvPr>
          <p:cNvPicPr>
            <a:picLocks noGrp="1" noChangeAspect="1"/>
          </p:cNvPicPr>
          <p:nvPr>
            <p:ph type="pic" sz="quarter" idx="20"/>
          </p:nvPr>
        </p:nvPicPr>
        <p:blipFill>
          <a:blip r:embed="rId2"/>
          <a:srcRect t="10500" b="10500"/>
          <a:stretch>
            <a:fillRect/>
          </a:stretch>
        </p:blipFill>
        <p:spPr>
          <a:xfrm>
            <a:off x="7143399" y="1219242"/>
            <a:ext cx="3918486" cy="2209758"/>
          </a:xfrm>
        </p:spPr>
      </p:pic>
      <p:sp>
        <p:nvSpPr>
          <p:cNvPr id="6" name="Flowchart: Connector 3">
            <a:extLst>
              <a:ext uri="{FF2B5EF4-FFF2-40B4-BE49-F238E27FC236}">
                <a16:creationId xmlns:a16="http://schemas.microsoft.com/office/drawing/2014/main" id="{5B54A87E-379D-AD1B-D05C-14B3199D1CFC}"/>
              </a:ext>
            </a:extLst>
          </p:cNvPr>
          <p:cNvSpPr/>
          <p:nvPr/>
        </p:nvSpPr>
        <p:spPr>
          <a:xfrm>
            <a:off x="5568553" y="230877"/>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E" sz="2400" b="1" dirty="0">
              <a:solidFill>
                <a:schemeClr val="bg2"/>
              </a:solidFill>
              <a:hlinkClick r:id="rId3">
                <a:extLst>
                  <a:ext uri="{A12FA001-AC4F-418D-AE19-62706E023703}">
                    <ahyp:hlinkClr xmlns:ahyp="http://schemas.microsoft.com/office/drawing/2018/hyperlinkcolor" val="tx"/>
                  </a:ext>
                </a:extLst>
              </a:hlinkClick>
            </a:endParaRPr>
          </a:p>
        </p:txBody>
      </p:sp>
      <p:sp>
        <p:nvSpPr>
          <p:cNvPr id="7" name="Text Placeholder 3">
            <a:extLst>
              <a:ext uri="{FF2B5EF4-FFF2-40B4-BE49-F238E27FC236}">
                <a16:creationId xmlns:a16="http://schemas.microsoft.com/office/drawing/2014/main" id="{1B150709-68B8-83D9-FFF7-A3EFBB2D18D8}"/>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Bed&amp;Tree</a:t>
            </a:r>
            <a:r>
              <a:rPr lang="en-US" dirty="0"/>
              <a:t>, </a:t>
            </a:r>
            <a:r>
              <a:rPr lang="en-US" dirty="0" err="1"/>
              <a:t>Biccari</a:t>
            </a:r>
            <a:r>
              <a:rPr lang="en-US" dirty="0"/>
              <a:t>, Italija</a:t>
            </a:r>
          </a:p>
          <a:p>
            <a:pPr>
              <a:lnSpc>
                <a:spcPts val="3720"/>
              </a:lnSpc>
            </a:pPr>
            <a:endParaRPr lang="en-US" dirty="0"/>
          </a:p>
          <a:p>
            <a:pPr>
              <a:lnSpc>
                <a:spcPts val="3720"/>
              </a:lnSpc>
            </a:pPr>
            <a:r>
              <a:rPr lang="en-US" dirty="0"/>
              <a:t> </a:t>
            </a:r>
          </a:p>
        </p:txBody>
      </p:sp>
      <p:sp>
        <p:nvSpPr>
          <p:cNvPr id="8" name="Text Placeholder 4">
            <a:extLst>
              <a:ext uri="{FF2B5EF4-FFF2-40B4-BE49-F238E27FC236}">
                <a16:creationId xmlns:a16="http://schemas.microsoft.com/office/drawing/2014/main" id="{0AF8D887-558B-0EA4-BB7D-A0E5A67AD47E}"/>
              </a:ext>
            </a:extLst>
          </p:cNvPr>
          <p:cNvSpPr txBox="1">
            <a:spLocks/>
          </p:cNvSpPr>
          <p:nvPr/>
        </p:nvSpPr>
        <p:spPr>
          <a:xfrm>
            <a:off x="615788" y="1939803"/>
            <a:ext cx="590349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endParaRPr lang="en-GB" dirty="0">
              <a:solidFill>
                <a:srgbClr val="414141"/>
              </a:solidFill>
            </a:endParaRPr>
          </a:p>
          <a:p>
            <a:pPr indent="0">
              <a:lnSpc>
                <a:spcPts val="2240"/>
              </a:lnSpc>
              <a:buClr>
                <a:srgbClr val="459597"/>
              </a:buClr>
            </a:pPr>
            <a:r>
              <a:rPr lang="en-GB" sz="2800" b="1" dirty="0">
                <a:solidFill>
                  <a:srgbClr val="EC7C69"/>
                </a:solidFill>
              </a:rPr>
              <a:t>Video:</a:t>
            </a:r>
          </a:p>
          <a:p>
            <a:pPr indent="0">
              <a:lnSpc>
                <a:spcPts val="2240"/>
              </a:lnSpc>
              <a:buClr>
                <a:srgbClr val="459597"/>
              </a:buClr>
            </a:pPr>
            <a:r>
              <a:rPr lang="en-GB" dirty="0">
                <a:solidFill>
                  <a:srgbClr val="414141"/>
                </a:solidFill>
              </a:rPr>
              <a:t>Video predstavlja </a:t>
            </a:r>
            <a:r>
              <a:rPr lang="en-GB" dirty="0" err="1">
                <a:solidFill>
                  <a:srgbClr val="414141"/>
                </a:solidFill>
              </a:rPr>
              <a:t>Bed&amp;Tree</a:t>
            </a:r>
            <a:r>
              <a:rPr lang="en-GB" dirty="0">
                <a:solidFill>
                  <a:srgbClr val="414141"/>
                </a:solidFill>
              </a:rPr>
              <a:t>, projekt namestitve v drevesnih hišicah v naravnem gozdnem območju </a:t>
            </a:r>
            <a:r>
              <a:rPr lang="en-GB" dirty="0" err="1">
                <a:solidFill>
                  <a:srgbClr val="414141"/>
                </a:solidFill>
              </a:rPr>
              <a:t>Biccari </a:t>
            </a:r>
            <a:r>
              <a:rPr lang="en-GB" dirty="0">
                <a:solidFill>
                  <a:srgbClr val="414141"/>
                </a:solidFill>
              </a:rPr>
              <a:t>v Monti </a:t>
            </a:r>
            <a:r>
              <a:rPr lang="en-GB" dirty="0" err="1">
                <a:solidFill>
                  <a:srgbClr val="414141"/>
                </a:solidFill>
              </a:rPr>
              <a:t>Dauni </a:t>
            </a:r>
            <a:r>
              <a:rPr lang="en-GB" dirty="0">
                <a:solidFill>
                  <a:srgbClr val="414141"/>
                </a:solidFill>
              </a:rPr>
              <a:t>(Apulija, Italija).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Video poudarja izjemno doživetje bivanja v ekoloških lesenih hišicah, ki so postavljene med drevesi in gostom omogočajo ponovno povezavo z naravo, hkrati pa zmanjšujejo vpliv na okolje. </a:t>
            </a:r>
          </a:p>
        </p:txBody>
      </p:sp>
      <p:cxnSp>
        <p:nvCxnSpPr>
          <p:cNvPr id="11" name="Straight Connector 10">
            <a:extLst>
              <a:ext uri="{FF2B5EF4-FFF2-40B4-BE49-F238E27FC236}">
                <a16:creationId xmlns:a16="http://schemas.microsoft.com/office/drawing/2014/main" id="{4FD06E1B-41A1-1955-FE7B-D33DD78C2F3D}"/>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7A545439-33EC-9809-317D-DF2D47983A16}"/>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7004314" y="3923796"/>
            <a:ext cx="4194013" cy="3114966"/>
          </a:xfrm>
          <a:prstGeom prst="rect">
            <a:avLst/>
          </a:prstGeom>
        </p:spPr>
      </p:pic>
      <p:sp>
        <p:nvSpPr>
          <p:cNvPr id="13" name="Flowchart: Connector 21">
            <a:extLst>
              <a:ext uri="{FF2B5EF4-FFF2-40B4-BE49-F238E27FC236}">
                <a16:creationId xmlns:a16="http://schemas.microsoft.com/office/drawing/2014/main" id="{2A8B1B3F-DC76-B607-5347-982092355A98}"/>
              </a:ext>
            </a:extLst>
          </p:cNvPr>
          <p:cNvSpPr/>
          <p:nvPr/>
        </p:nvSpPr>
        <p:spPr>
          <a:xfrm>
            <a:off x="5605322" y="329582"/>
            <a:ext cx="164782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5">
                  <a:extLst>
                    <a:ext uri="{A12FA001-AC4F-418D-AE19-62706E023703}">
                      <ahyp:hlinkClr xmlns:ahyp="http://schemas.microsoft.com/office/drawing/2018/hyperlinkcolor" val="tx"/>
                    </a:ext>
                  </a:extLst>
                </a:hlinkClick>
              </a:rPr>
              <a:t>Kliknite za ogled videa</a:t>
            </a:r>
            <a:endParaRPr lang="en-IE" sz="2400" b="1" dirty="0">
              <a:solidFill>
                <a:schemeClr val="bg2"/>
              </a:solidFill>
              <a:ea typeface="Calibri"/>
              <a:cs typeface="Calibri"/>
            </a:endParaRPr>
          </a:p>
        </p:txBody>
      </p:sp>
      <p:sp>
        <p:nvSpPr>
          <p:cNvPr id="28" name="Slide Number Placeholder 5">
            <a:extLst>
              <a:ext uri="{FF2B5EF4-FFF2-40B4-BE49-F238E27FC236}">
                <a16:creationId xmlns:a16="http://schemas.microsoft.com/office/drawing/2014/main" id="{80DE3427-9CF4-9700-975E-88BE1D1FE2F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2298289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3A967-2AB2-9CB1-F95A-9B5D2DF9C669}"/>
            </a:ext>
          </a:extLst>
        </p:cNvPr>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51544685-6E20-A4E5-C306-592EDF0C463F}"/>
              </a:ext>
            </a:extLst>
          </p:cNvPr>
          <p:cNvCxnSpPr>
            <a:cxnSpLocks/>
          </p:cNvCxnSpPr>
          <p:nvPr/>
        </p:nvCxnSpPr>
        <p:spPr>
          <a:xfrm>
            <a:off x="3119717" y="7970172"/>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F7B78859-750A-E074-B42D-6FE935115A1D}"/>
              </a:ext>
            </a:extLst>
          </p:cNvPr>
          <p:cNvPicPr>
            <a:picLocks noGrp="1" noChangeAspect="1"/>
          </p:cNvPicPr>
          <p:nvPr>
            <p:ph type="pic" sz="quarter" idx="20"/>
          </p:nvPr>
        </p:nvPicPr>
        <p:blipFill>
          <a:blip r:embed="rId2"/>
          <a:srcRect t="10500" b="10500"/>
          <a:stretch>
            <a:fillRect/>
          </a:stretch>
        </p:blipFill>
        <p:spPr>
          <a:xfrm>
            <a:off x="7143399" y="1219242"/>
            <a:ext cx="3918486" cy="2209758"/>
          </a:xfrm>
        </p:spPr>
      </p:pic>
      <p:sp>
        <p:nvSpPr>
          <p:cNvPr id="6" name="Flowchart: Connector 3">
            <a:extLst>
              <a:ext uri="{FF2B5EF4-FFF2-40B4-BE49-F238E27FC236}">
                <a16:creationId xmlns:a16="http://schemas.microsoft.com/office/drawing/2014/main" id="{966D1DA0-C8B0-E126-BB88-0BB929278F03}"/>
              </a:ext>
            </a:extLst>
          </p:cNvPr>
          <p:cNvSpPr/>
          <p:nvPr/>
        </p:nvSpPr>
        <p:spPr>
          <a:xfrm>
            <a:off x="5568553" y="230877"/>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E" sz="2400" b="1" dirty="0">
              <a:solidFill>
                <a:schemeClr val="bg2"/>
              </a:solidFill>
              <a:hlinkClick r:id="rId3">
                <a:extLst>
                  <a:ext uri="{A12FA001-AC4F-418D-AE19-62706E023703}">
                    <ahyp:hlinkClr xmlns:ahyp="http://schemas.microsoft.com/office/drawing/2018/hyperlinkcolor" val="tx"/>
                  </a:ext>
                </a:extLst>
              </a:hlinkClick>
            </a:endParaRPr>
          </a:p>
        </p:txBody>
      </p:sp>
      <p:sp>
        <p:nvSpPr>
          <p:cNvPr id="7" name="Text Placeholder 3">
            <a:extLst>
              <a:ext uri="{FF2B5EF4-FFF2-40B4-BE49-F238E27FC236}">
                <a16:creationId xmlns:a16="http://schemas.microsoft.com/office/drawing/2014/main" id="{BA7D8A79-0F1F-CE04-F8FB-AE37931E3C34}"/>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Bed&amp;Tree</a:t>
            </a:r>
            <a:r>
              <a:rPr lang="en-US" dirty="0"/>
              <a:t>, </a:t>
            </a:r>
            <a:r>
              <a:rPr lang="en-US" dirty="0" err="1"/>
              <a:t>Biccari</a:t>
            </a:r>
            <a:r>
              <a:rPr lang="en-US" dirty="0"/>
              <a:t>, Italija</a:t>
            </a:r>
          </a:p>
          <a:p>
            <a:pPr>
              <a:lnSpc>
                <a:spcPts val="3720"/>
              </a:lnSpc>
            </a:pPr>
            <a:r>
              <a:rPr lang="en-US" dirty="0"/>
              <a:t> </a:t>
            </a:r>
          </a:p>
        </p:txBody>
      </p:sp>
      <p:sp>
        <p:nvSpPr>
          <p:cNvPr id="8" name="Text Placeholder 4">
            <a:extLst>
              <a:ext uri="{FF2B5EF4-FFF2-40B4-BE49-F238E27FC236}">
                <a16:creationId xmlns:a16="http://schemas.microsoft.com/office/drawing/2014/main" id="{3EF97C25-9358-136C-3C63-C18155ED4D98}"/>
              </a:ext>
            </a:extLst>
          </p:cNvPr>
          <p:cNvSpPr txBox="1">
            <a:spLocks/>
          </p:cNvSpPr>
          <p:nvPr/>
        </p:nvSpPr>
        <p:spPr>
          <a:xfrm>
            <a:off x="615788" y="2094996"/>
            <a:ext cx="525562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Vizualni elementi poudarjajo:</a:t>
            </a:r>
          </a:p>
          <a:p>
            <a:pPr indent="0">
              <a:lnSpc>
                <a:spcPts val="2240"/>
              </a:lnSpc>
              <a:buClr>
                <a:srgbClr val="459597"/>
              </a:buClr>
            </a:pPr>
            <a:endParaRPr lang="en-GB" sz="2200" b="1" dirty="0">
              <a:solidFill>
                <a:srgbClr val="EC7C69"/>
              </a:solidFill>
            </a:endParaRPr>
          </a:p>
          <a:p>
            <a:pPr marL="342900" indent="-342900">
              <a:lnSpc>
                <a:spcPts val="2240"/>
              </a:lnSpc>
              <a:buClr>
                <a:srgbClr val="459597"/>
              </a:buClr>
              <a:buFont typeface="Arial" panose="020B0604020202020204" pitchFamily="34" charset="0"/>
              <a:buChar char="•"/>
            </a:pPr>
            <a:r>
              <a:rPr lang="en-GB" sz="2200" dirty="0">
                <a:solidFill>
                  <a:srgbClr val="414141"/>
                </a:solidFill>
              </a:rPr>
              <a:t>Preprost, trajnosten dizajn z uporabo naravnih materialov</a:t>
            </a:r>
          </a:p>
          <a:p>
            <a:pPr marL="342900" indent="-342900">
              <a:lnSpc>
                <a:spcPts val="2240"/>
              </a:lnSpc>
              <a:buClr>
                <a:srgbClr val="459597"/>
              </a:buClr>
              <a:buFont typeface="Arial" panose="020B0604020202020204" pitchFamily="34" charset="0"/>
              <a:buChar char="•"/>
            </a:pPr>
            <a:r>
              <a:rPr lang="en-GB" sz="2200" dirty="0">
                <a:solidFill>
                  <a:srgbClr val="414141"/>
                </a:solidFill>
              </a:rPr>
              <a:t>Povezanost z gozdnim okoljem, ki ponuja razgled na jezero Pescara in Apenine</a:t>
            </a:r>
          </a:p>
          <a:p>
            <a:pPr marL="342900" indent="-342900">
              <a:lnSpc>
                <a:spcPts val="2240"/>
              </a:lnSpc>
              <a:buClr>
                <a:srgbClr val="459597"/>
              </a:buClr>
              <a:buFont typeface="Arial" panose="020B0604020202020204" pitchFamily="34" charset="0"/>
              <a:buChar char="•"/>
            </a:pPr>
            <a:r>
              <a:rPr lang="en-GB" sz="2200" dirty="0">
                <a:solidFill>
                  <a:srgbClr val="414141"/>
                </a:solidFill>
              </a:rPr>
              <a:t>Koncept počasnega turizma in gostoljubnosti na prostem, ki spodbuja lokalne izkušnje</a:t>
            </a:r>
          </a:p>
          <a:p>
            <a:pPr marL="342900" indent="-342900">
              <a:lnSpc>
                <a:spcPts val="2240"/>
              </a:lnSpc>
              <a:buClr>
                <a:srgbClr val="459597"/>
              </a:buClr>
              <a:buFont typeface="Arial" panose="020B0604020202020204" pitchFamily="34" charset="0"/>
              <a:buChar char="•"/>
            </a:pPr>
            <a:r>
              <a:rPr lang="en-GB" sz="2200" dirty="0">
                <a:solidFill>
                  <a:srgbClr val="414141"/>
                </a:solidFill>
              </a:rPr>
              <a:t>Vabilo, da doživite lepoto območja na </a:t>
            </a:r>
            <a:r>
              <a:rPr lang="en-GB" sz="2200" dirty="0" err="1">
                <a:solidFill>
                  <a:srgbClr val="414141"/>
                </a:solidFill>
              </a:rPr>
              <a:t>naraven</a:t>
            </a:r>
            <a:r>
              <a:rPr lang="en-GB" sz="2200" dirty="0">
                <a:solidFill>
                  <a:srgbClr val="414141"/>
                </a:solidFill>
              </a:rPr>
              <a:t> način, ki ima majhen vpliv na okolje</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1" name="Straight Connector 10">
            <a:extLst>
              <a:ext uri="{FF2B5EF4-FFF2-40B4-BE49-F238E27FC236}">
                <a16:creationId xmlns:a16="http://schemas.microsoft.com/office/drawing/2014/main" id="{963EA567-B7AF-D137-E6BE-23728FF2FA5C}"/>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05C791C3-48C4-0595-841C-81F353582367}"/>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5809819" y="3903019"/>
            <a:ext cx="4194013" cy="3114966"/>
          </a:xfrm>
          <a:prstGeom prst="rect">
            <a:avLst/>
          </a:prstGeom>
        </p:spPr>
      </p:pic>
      <p:sp>
        <p:nvSpPr>
          <p:cNvPr id="13" name="Flowchart: Connector 21">
            <a:extLst>
              <a:ext uri="{FF2B5EF4-FFF2-40B4-BE49-F238E27FC236}">
                <a16:creationId xmlns:a16="http://schemas.microsoft.com/office/drawing/2014/main" id="{23CFA339-063C-69FF-E995-EFF1B8D04CE0}"/>
              </a:ext>
            </a:extLst>
          </p:cNvPr>
          <p:cNvSpPr/>
          <p:nvPr/>
        </p:nvSpPr>
        <p:spPr>
          <a:xfrm>
            <a:off x="5605322" y="329582"/>
            <a:ext cx="164782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5">
                  <a:extLst>
                    <a:ext uri="{A12FA001-AC4F-418D-AE19-62706E023703}">
                      <ahyp:hlinkClr xmlns:ahyp="http://schemas.microsoft.com/office/drawing/2018/hyperlinkcolor" val="tx"/>
                    </a:ext>
                  </a:extLst>
                </a:hlinkClick>
              </a:rPr>
              <a:t>Kliknite za ogled videa</a:t>
            </a:r>
            <a:endParaRPr lang="en-IE" sz="2400" b="1" dirty="0">
              <a:solidFill>
                <a:schemeClr val="bg2"/>
              </a:solidFill>
              <a:ea typeface="Calibri"/>
              <a:cs typeface="Calibri"/>
            </a:endParaRPr>
          </a:p>
        </p:txBody>
      </p:sp>
      <p:sp>
        <p:nvSpPr>
          <p:cNvPr id="4" name="Slide Number Placeholder 5">
            <a:extLst>
              <a:ext uri="{FF2B5EF4-FFF2-40B4-BE49-F238E27FC236}">
                <a16:creationId xmlns:a16="http://schemas.microsoft.com/office/drawing/2014/main" id="{9F433A4A-FD33-CB39-08AC-69C24B90162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Tree>
    <p:extLst>
      <p:ext uri="{BB962C8B-B14F-4D97-AF65-F5344CB8AC3E}">
        <p14:creationId xmlns:p14="http://schemas.microsoft.com/office/powerpoint/2010/main" val="2781150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378317C2-7F08-6043-D225-B28E80980A49}"/>
              </a:ext>
            </a:extLst>
          </p:cNvPr>
          <p:cNvSpPr>
            <a:spLocks noGrp="1"/>
          </p:cNvSpPr>
          <p:nvPr>
            <p:ph type="body" sz="quarter" idx="18"/>
          </p:nvPr>
        </p:nvSpPr>
        <p:spPr>
          <a:xfrm>
            <a:off x="675020" y="3392026"/>
            <a:ext cx="2546645" cy="1049221"/>
          </a:xfrm>
        </p:spPr>
        <p:txBody>
          <a:bodyPr/>
          <a:lstStyle/>
          <a:p>
            <a:pPr>
              <a:lnSpc>
                <a:spcPct val="100000"/>
              </a:lnSpc>
            </a:pPr>
            <a:r>
              <a:rPr lang="en-US" sz="3600" dirty="0" err="1"/>
              <a:t>Bed&amp;Tree</a:t>
            </a:r>
            <a:r>
              <a:rPr lang="en-US" sz="3600" dirty="0"/>
              <a:t>, </a:t>
            </a:r>
            <a:r>
              <a:rPr lang="en-US" sz="3600" dirty="0" err="1"/>
              <a:t>Biccari</a:t>
            </a:r>
            <a:r>
              <a:rPr lang="en-US" sz="3600" dirty="0"/>
              <a:t>, Italija</a:t>
            </a:r>
          </a:p>
          <a:p>
            <a:pPr>
              <a:lnSpc>
                <a:spcPct val="100000"/>
              </a:lnSpc>
            </a:pPr>
            <a:endParaRPr lang="en-US" sz="3600"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lIns="91440" tIns="45720" rIns="91440" bIns="45720" anchor="ctr">
            <a:noAutofit/>
          </a:bodyPr>
          <a:lstStyle/>
          <a:p>
            <a:r>
              <a:rPr lang="fr-FR" dirty="0" err="1">
                <a:latin typeface="Calibri"/>
                <a:ea typeface="Calibri"/>
                <a:cs typeface="Calibri"/>
              </a:rPr>
              <a:t>Foto</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6BE4EBF9-7C1E-3613-7EDB-A82F9D24E45A}"/>
              </a:ext>
            </a:extLst>
          </p:cNvPr>
          <p:cNvSpPr txBox="1">
            <a:spLocks/>
          </p:cNvSpPr>
          <p:nvPr/>
        </p:nvSpPr>
        <p:spPr>
          <a:xfrm>
            <a:off x="4520332" y="533132"/>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Alternativna in edinstvena namestitev: </a:t>
            </a:r>
          </a:p>
        </p:txBody>
      </p:sp>
      <p:sp>
        <p:nvSpPr>
          <p:cNvPr id="22" name="Text Placeholder 4">
            <a:extLst>
              <a:ext uri="{FF2B5EF4-FFF2-40B4-BE49-F238E27FC236}">
                <a16:creationId xmlns:a16="http://schemas.microsoft.com/office/drawing/2014/main" id="{3AEE83AB-1247-69BA-4FBD-D0E162131309}"/>
              </a:ext>
            </a:extLst>
          </p:cNvPr>
          <p:cNvSpPr txBox="1">
            <a:spLocks/>
          </p:cNvSpPr>
          <p:nvPr/>
        </p:nvSpPr>
        <p:spPr>
          <a:xfrm>
            <a:off x="4520332" y="1802492"/>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err="1">
                <a:solidFill>
                  <a:srgbClr val="414141"/>
                </a:solidFill>
              </a:rPr>
              <a:t>Bed&amp;Tree </a:t>
            </a:r>
            <a:r>
              <a:rPr lang="en-GB" sz="2200" dirty="0">
                <a:solidFill>
                  <a:srgbClr val="414141"/>
                </a:solidFill>
              </a:rPr>
              <a:t>v </a:t>
            </a:r>
            <a:r>
              <a:rPr lang="en-GB" sz="2200" dirty="0" err="1">
                <a:solidFill>
                  <a:srgbClr val="414141"/>
                </a:solidFill>
              </a:rPr>
              <a:t>Biccariju </a:t>
            </a:r>
            <a:r>
              <a:rPr lang="en-GB" sz="2200" dirty="0">
                <a:solidFill>
                  <a:srgbClr val="414141"/>
                </a:solidFill>
              </a:rPr>
              <a:t>ponuja izjemno ekološko turistično doživetje v majhnih, trajnostnih hišicah na drevesih, ki se nahajajo v gozdu Lago Pescara v Monti </a:t>
            </a:r>
            <a:r>
              <a:rPr lang="en-GB" sz="2200" dirty="0" err="1">
                <a:solidFill>
                  <a:srgbClr val="414141"/>
                </a:solidFill>
              </a:rPr>
              <a:t>Dauni</a:t>
            </a:r>
            <a:r>
              <a:rPr lang="en-GB" sz="2200" dirty="0">
                <a:solidFill>
                  <a:srgbClr val="414141"/>
                </a:solidFill>
              </a:rPr>
              <a:t> v Apuliji.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Ta inovativen projekt na novo opredeljuje podeželsko gostoljubnost, saj gostom ponuja možnost spanja med drevesi ob popolnem spoštovanju naravnega okolja. Vsaka drevesna hišica je zgrajena iz lahkega lesa lokalnega izvora, kar zagotavlja minimalen vpliv na okolje in neopazno vključevanje v gozdno pokrajino. </a:t>
            </a:r>
          </a:p>
        </p:txBody>
      </p:sp>
      <p:pic>
        <p:nvPicPr>
          <p:cNvPr id="29" name="Segnaposto immagine 6" descr="Immagine che contiene aria aperta, nuvola, paesaggio, albero&#10;&#10;Il contenuto generato dall&amp;#39;IA potrebbe non essere corretto.">
            <a:extLst>
              <a:ext uri="{FF2B5EF4-FFF2-40B4-BE49-F238E27FC236}">
                <a16:creationId xmlns:a16="http://schemas.microsoft.com/office/drawing/2014/main" id="{878815D1-5D4E-198F-1951-0AB93285774E}"/>
              </a:ext>
            </a:extLst>
          </p:cNvPr>
          <p:cNvPicPr>
            <a:picLocks noGrp="1" noChangeAspect="1"/>
          </p:cNvPicPr>
          <p:nvPr>
            <p:ph type="pic" sz="quarter" idx="10"/>
          </p:nvPr>
        </p:nvPicPr>
        <p:blipFill>
          <a:blip r:embed="rId2"/>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pic>
        <p:nvPicPr>
          <p:cNvPr id="30" name="Picture 29">
            <a:extLst>
              <a:ext uri="{FF2B5EF4-FFF2-40B4-BE49-F238E27FC236}">
                <a16:creationId xmlns:a16="http://schemas.microsoft.com/office/drawing/2014/main" id="{8842E2EB-8DEA-A800-D1E3-629A937C2F3F}"/>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grpSp>
        <p:nvGrpSpPr>
          <p:cNvPr id="31" name="Group 30">
            <a:extLst>
              <a:ext uri="{FF2B5EF4-FFF2-40B4-BE49-F238E27FC236}">
                <a16:creationId xmlns:a16="http://schemas.microsoft.com/office/drawing/2014/main" id="{D4C129A7-4904-8F79-62E0-7701CB8A4C45}"/>
              </a:ext>
            </a:extLst>
          </p:cNvPr>
          <p:cNvGrpSpPr/>
          <p:nvPr/>
        </p:nvGrpSpPr>
        <p:grpSpPr>
          <a:xfrm>
            <a:off x="4548875" y="5694791"/>
            <a:ext cx="6969049" cy="851642"/>
            <a:chOff x="441852" y="5691396"/>
            <a:chExt cx="6969049" cy="851642"/>
          </a:xfrm>
        </p:grpSpPr>
        <p:pic>
          <p:nvPicPr>
            <p:cNvPr id="32" name="Picture 31" descr="Co-funded by the European Union logo in png for web usage">
              <a:extLst>
                <a:ext uri="{FF2B5EF4-FFF2-40B4-BE49-F238E27FC236}">
                  <a16:creationId xmlns:a16="http://schemas.microsoft.com/office/drawing/2014/main" id="{FF684696-8FB8-F1F2-72F4-B4D24041239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33" name="Rectangle 32">
              <a:extLst>
                <a:ext uri="{FF2B5EF4-FFF2-40B4-BE49-F238E27FC236}">
                  <a16:creationId xmlns:a16="http://schemas.microsoft.com/office/drawing/2014/main" id="{AE8A8246-E4FA-B191-5DAA-D14148C04979}"/>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Financirano s strani Evropske unije. Izražena mnenja in pogledi so izključno mnenja in pogledi avtorja(-ev) in ne odražajo nujno mnenj in pogledov Evropske unije ali Evropske izvajalske agencije za izobraževanje in kulturo (EACEA). Niti Evropska unija niti EACEA ne odgovarjata zanje.</a:t>
              </a:r>
            </a:p>
          </p:txBody>
        </p:sp>
        <p:grpSp>
          <p:nvGrpSpPr>
            <p:cNvPr id="34" name="Group 33">
              <a:extLst>
                <a:ext uri="{FF2B5EF4-FFF2-40B4-BE49-F238E27FC236}">
                  <a16:creationId xmlns:a16="http://schemas.microsoft.com/office/drawing/2014/main" id="{2F132F82-EF32-A078-7DD8-2E2AC38A161B}"/>
                </a:ext>
              </a:extLst>
            </p:cNvPr>
            <p:cNvGrpSpPr/>
            <p:nvPr userDrawn="1"/>
          </p:nvGrpSpPr>
          <p:grpSpPr>
            <a:xfrm>
              <a:off x="441852" y="5691396"/>
              <a:ext cx="1307461" cy="742180"/>
              <a:chOff x="340586" y="8789227"/>
              <a:chExt cx="1307461" cy="742180"/>
            </a:xfrm>
          </p:grpSpPr>
          <p:sp>
            <p:nvSpPr>
              <p:cNvPr id="35" name="Rectangle 34">
                <a:extLst>
                  <a:ext uri="{FF2B5EF4-FFF2-40B4-BE49-F238E27FC236}">
                    <a16:creationId xmlns:a16="http://schemas.microsoft.com/office/drawing/2014/main" id="{D12A250D-F076-2DD9-7674-6EB82C3474C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ima licenco </a:t>
                </a:r>
              </a:p>
              <a:p>
                <a:pPr algn="just"/>
                <a:r>
                  <a:rPr lang="en-US" sz="900" b="1" dirty="0">
                    <a:solidFill>
                      <a:srgbClr val="414141"/>
                    </a:solidFill>
                    <a:latin typeface="+mj-lt"/>
                  </a:rPr>
                  <a:t>pod licenco </a:t>
                </a:r>
                <a:r>
                  <a:rPr lang="en-US" sz="900" b="1" dirty="0">
                    <a:solidFill>
                      <a:srgbClr val="414141"/>
                    </a:solidFill>
                    <a:latin typeface="+mj-lt"/>
                    <a:hlinkClick r:id="rId5">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36" name="Picture 35">
                <a:extLst>
                  <a:ext uri="{FF2B5EF4-FFF2-40B4-BE49-F238E27FC236}">
                    <a16:creationId xmlns:a16="http://schemas.microsoft.com/office/drawing/2014/main" id="{54C5BCF6-77F0-199C-E703-451D8C38283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
        <p:nvSpPr>
          <p:cNvPr id="38" name="Slide Number Placeholder 5">
            <a:extLst>
              <a:ext uri="{FF2B5EF4-FFF2-40B4-BE49-F238E27FC236}">
                <a16:creationId xmlns:a16="http://schemas.microsoft.com/office/drawing/2014/main" id="{87D571BD-5665-AA51-E49E-16FBE2B7DF5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cxnSp>
        <p:nvCxnSpPr>
          <p:cNvPr id="39" name="Straight Connector 38">
            <a:extLst>
              <a:ext uri="{FF2B5EF4-FFF2-40B4-BE49-F238E27FC236}">
                <a16:creationId xmlns:a16="http://schemas.microsoft.com/office/drawing/2014/main" id="{D5BBEDB6-C93E-ACAE-0EB5-0CDB6A05B9B2}"/>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5736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FFA68-404F-25AF-CCE7-5A8B5470FB2B}"/>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1DD29BB6-4973-6606-1F18-1DC1EF58F734}"/>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Italija</a:t>
            </a:r>
          </a:p>
          <a:p>
            <a:endParaRPr lang="en-US" dirty="0"/>
          </a:p>
        </p:txBody>
      </p:sp>
      <p:sp>
        <p:nvSpPr>
          <p:cNvPr id="8" name="Text Placeholder 7">
            <a:extLst>
              <a:ext uri="{FF2B5EF4-FFF2-40B4-BE49-F238E27FC236}">
                <a16:creationId xmlns:a16="http://schemas.microsoft.com/office/drawing/2014/main" id="{8230106D-3D74-B863-7A9B-9E455760F385}"/>
              </a:ext>
            </a:extLst>
          </p:cNvPr>
          <p:cNvSpPr>
            <a:spLocks noGrp="1"/>
          </p:cNvSpPr>
          <p:nvPr>
            <p:ph type="body" sz="quarter" idx="66"/>
          </p:nvPr>
        </p:nvSpPr>
        <p:spPr/>
        <p:txBody>
          <a:bodyPr lIns="91440" tIns="45720" rIns="91440" bIns="45720" anchor="ctr">
            <a:noAutofit/>
          </a:bodyPr>
          <a:lstStyle/>
          <a:p>
            <a:r>
              <a:rPr lang="fr-FR" dirty="0" err="1">
                <a:latin typeface="Calibri"/>
                <a:ea typeface="Calibri"/>
                <a:cs typeface="Calibri"/>
              </a:rPr>
              <a:t>Foto</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2301B8C6-2481-B67D-43BE-65436BBBF66D}"/>
              </a:ext>
            </a:extLst>
          </p:cNvPr>
          <p:cNvSpPr txBox="1">
            <a:spLocks/>
          </p:cNvSpPr>
          <p:nvPr/>
        </p:nvSpPr>
        <p:spPr>
          <a:xfrm>
            <a:off x="4520332" y="533132"/>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Alternativna in edinstvena namestitev: </a:t>
            </a:r>
          </a:p>
        </p:txBody>
      </p:sp>
      <p:sp>
        <p:nvSpPr>
          <p:cNvPr id="22" name="Text Placeholder 4">
            <a:extLst>
              <a:ext uri="{FF2B5EF4-FFF2-40B4-BE49-F238E27FC236}">
                <a16:creationId xmlns:a16="http://schemas.microsoft.com/office/drawing/2014/main" id="{CABAB2FC-A607-7157-83B0-55964AB607C9}"/>
              </a:ext>
            </a:extLst>
          </p:cNvPr>
          <p:cNvSpPr txBox="1">
            <a:spLocks/>
          </p:cNvSpPr>
          <p:nvPr/>
        </p:nvSpPr>
        <p:spPr>
          <a:xfrm>
            <a:off x="4520332" y="1802492"/>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dirty="0">
                <a:solidFill>
                  <a:srgbClr val="414141"/>
                </a:solidFill>
              </a:rPr>
              <a:t>Koncept spodbuja vrnitev k preprostim užitkom – odklop od vsakodnevnega stresa in ponovna povezava z naravo – ter hkrati spodbuja počasen, trajnostni turizem.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Gostje so vabljeni, da uživajo v panoramskih razgledih, dejavnostih na prostem in lokalnih doživetjih, ki poudarjajo kulturno in naravno bogastvo </a:t>
            </a:r>
            <a:r>
              <a:rPr lang="en-GB" dirty="0" err="1">
                <a:solidFill>
                  <a:srgbClr val="414141"/>
                </a:solidFill>
              </a:rPr>
              <a:t>Biccarija</a:t>
            </a:r>
            <a:r>
              <a:rPr lang="en-GB" dirty="0">
                <a:solidFill>
                  <a:srgbClr val="414141"/>
                </a:solidFill>
              </a:rPr>
              <a:t>, ter tako ustvarijo nepozabno in okolju prijazno bivanje.</a:t>
            </a:r>
          </a:p>
        </p:txBody>
      </p:sp>
      <p:pic>
        <p:nvPicPr>
          <p:cNvPr id="29" name="Segnaposto immagine 6" descr="Immagine che contiene aria aperta, nuvola, paesaggio, albero&#10;&#10;Il contenuto generato dall&amp;#39;IA potrebbe non essere corretto.">
            <a:extLst>
              <a:ext uri="{FF2B5EF4-FFF2-40B4-BE49-F238E27FC236}">
                <a16:creationId xmlns:a16="http://schemas.microsoft.com/office/drawing/2014/main" id="{9AA0A1A0-BDE6-C399-92AF-618EB8E3855A}"/>
              </a:ext>
            </a:extLst>
          </p:cNvPr>
          <p:cNvPicPr>
            <a:picLocks noGrp="1" noChangeAspect="1"/>
          </p:cNvPicPr>
          <p:nvPr>
            <p:ph type="pic" sz="quarter" idx="10"/>
          </p:nvPr>
        </p:nvPicPr>
        <p:blipFill>
          <a:blip r:embed="rId2"/>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pic>
        <p:nvPicPr>
          <p:cNvPr id="30" name="Picture 29">
            <a:extLst>
              <a:ext uri="{FF2B5EF4-FFF2-40B4-BE49-F238E27FC236}">
                <a16:creationId xmlns:a16="http://schemas.microsoft.com/office/drawing/2014/main" id="{68BE6811-399A-20F1-778D-9E770F8DDE80}"/>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sp>
        <p:nvSpPr>
          <p:cNvPr id="38" name="Slide Number Placeholder 5">
            <a:extLst>
              <a:ext uri="{FF2B5EF4-FFF2-40B4-BE49-F238E27FC236}">
                <a16:creationId xmlns:a16="http://schemas.microsoft.com/office/drawing/2014/main" id="{5FDF5ED5-3491-127D-BA64-4DCC792A57A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cxnSp>
        <p:nvCxnSpPr>
          <p:cNvPr id="2" name="Straight Connector 1">
            <a:extLst>
              <a:ext uri="{FF2B5EF4-FFF2-40B4-BE49-F238E27FC236}">
                <a16:creationId xmlns:a16="http://schemas.microsoft.com/office/drawing/2014/main" id="{00D0D7E9-5D76-30C1-2249-A8C596C58149}"/>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5871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1D3EF-C16F-7CC4-57E3-9557ED16843A}"/>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9F4CFA53-231D-E25F-1D70-8D013526FFE4}"/>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Italija</a:t>
            </a:r>
          </a:p>
          <a:p>
            <a:endParaRPr lang="en-US" dirty="0"/>
          </a:p>
        </p:txBody>
      </p:sp>
      <p:sp>
        <p:nvSpPr>
          <p:cNvPr id="8" name="Text Placeholder 7">
            <a:extLst>
              <a:ext uri="{FF2B5EF4-FFF2-40B4-BE49-F238E27FC236}">
                <a16:creationId xmlns:a16="http://schemas.microsoft.com/office/drawing/2014/main" id="{0D99585D-9530-B5AF-A758-E87B21AB84FA}"/>
              </a:ext>
            </a:extLst>
          </p:cNvPr>
          <p:cNvSpPr>
            <a:spLocks noGrp="1"/>
          </p:cNvSpPr>
          <p:nvPr>
            <p:ph type="body" sz="quarter" idx="66"/>
          </p:nvPr>
        </p:nvSpPr>
        <p:spPr/>
        <p:txBody>
          <a:bodyPr lIns="91440" tIns="45720" rIns="91440" bIns="45720" anchor="ctr">
            <a:noAutofit/>
          </a:bodyPr>
          <a:lstStyle/>
          <a:p>
            <a:r>
              <a:rPr lang="fr-FR" dirty="0" err="1">
                <a:latin typeface="Calibri"/>
                <a:ea typeface="Calibri"/>
                <a:cs typeface="Calibri"/>
              </a:rPr>
              <a:t>Avtor</a:t>
            </a:r>
            <a:r>
              <a:rPr lang="fr-FR" dirty="0">
                <a:latin typeface="Calibri"/>
                <a:ea typeface="Calibri"/>
                <a:cs typeface="Calibri"/>
              </a:rPr>
              <a:t> fotografije: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A2C4BC68-F7D6-C9A4-1DDC-DE46C900F8D2}"/>
              </a:ext>
            </a:extLst>
          </p:cNvPr>
          <p:cNvSpPr txBox="1">
            <a:spLocks/>
          </p:cNvSpPr>
          <p:nvPr/>
        </p:nvSpPr>
        <p:spPr>
          <a:xfrm>
            <a:off x="4520331" y="533132"/>
            <a:ext cx="728006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Alternativna namestitev                    - Finančno potovanje: </a:t>
            </a:r>
          </a:p>
        </p:txBody>
      </p:sp>
      <p:sp>
        <p:nvSpPr>
          <p:cNvPr id="22" name="Text Placeholder 4">
            <a:extLst>
              <a:ext uri="{FF2B5EF4-FFF2-40B4-BE49-F238E27FC236}">
                <a16:creationId xmlns:a16="http://schemas.microsoft.com/office/drawing/2014/main" id="{A4C67FFF-4EA7-C203-0EC0-134CA3BF2326}"/>
              </a:ext>
            </a:extLst>
          </p:cNvPr>
          <p:cNvSpPr txBox="1">
            <a:spLocks/>
          </p:cNvSpPr>
          <p:nvPr/>
        </p:nvSpPr>
        <p:spPr>
          <a:xfrm>
            <a:off x="4520333" y="1802492"/>
            <a:ext cx="617975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Projekt </a:t>
            </a:r>
            <a:r>
              <a:rPr lang="en-GB" sz="2200" dirty="0" err="1">
                <a:solidFill>
                  <a:srgbClr val="414141"/>
                </a:solidFill>
              </a:rPr>
              <a:t>Bed&amp;Tree </a:t>
            </a:r>
            <a:r>
              <a:rPr lang="en-GB" sz="2200" dirty="0">
                <a:solidFill>
                  <a:srgbClr val="414141"/>
                </a:solidFill>
              </a:rPr>
              <a:t>v </a:t>
            </a:r>
            <a:r>
              <a:rPr lang="en-GB" sz="2200" dirty="0" err="1">
                <a:solidFill>
                  <a:srgbClr val="414141"/>
                </a:solidFill>
              </a:rPr>
              <a:t>Biccariju </a:t>
            </a:r>
            <a:r>
              <a:rPr lang="en-GB" sz="2200" dirty="0">
                <a:solidFill>
                  <a:srgbClr val="414141"/>
                </a:solidFill>
              </a:rPr>
              <a:t>je bil omogočen s kombinacijo javnih sredstev, lokalnih razvojnih pobud in naložb skupnosti. Glavno finančno podporo je zagotovil GAL </a:t>
            </a:r>
            <a:r>
              <a:rPr lang="en-GB" sz="2200" dirty="0" err="1">
                <a:solidFill>
                  <a:srgbClr val="414141"/>
                </a:solidFill>
              </a:rPr>
              <a:t>Meridaunia </a:t>
            </a:r>
            <a:r>
              <a:rPr lang="en-GB" sz="2200" dirty="0">
                <a:solidFill>
                  <a:srgbClr val="414141"/>
                </a:solidFill>
              </a:rPr>
              <a:t>v okviru programa za razvoj podeželja v Apuliji.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Ta ukrep se osredotoča na spodbujanje nekmetijskih dejavnosti na podeželju, spodbujanje inovativnih turističnih storitev, obrti in podjetij za osebno nego, ki dopolnjujejo tradicionalno kmetijstvo.</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Financiranje je pokrilo kritične začetne stroške, vključno z gradnjo hišic na drevesih, obnovo didaktičnega gozda Lago Pescara in namestitvijo okolju prijaznih objektov, kot so suha stranišča in komunalne naprave z minimalnim vplivom na okolje. </a:t>
            </a:r>
          </a:p>
        </p:txBody>
      </p:sp>
      <p:cxnSp>
        <p:nvCxnSpPr>
          <p:cNvPr id="23" name="Straight Connector 22">
            <a:extLst>
              <a:ext uri="{FF2B5EF4-FFF2-40B4-BE49-F238E27FC236}">
                <a16:creationId xmlns:a16="http://schemas.microsoft.com/office/drawing/2014/main" id="{A5166AF8-E560-65B6-E23C-BF7B59659612}"/>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92EE39C7-05CE-B06D-01A4-BA55E5516EDD}"/>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pic>
        <p:nvPicPr>
          <p:cNvPr id="4" name="Segnaposto immagine 8" descr="Immagine che contiene aria aperta, erba, pianta, primavera&#10;&#10;Il contenuto generato dall&amp;#39;IA potrebbe non essere corretto.">
            <a:extLst>
              <a:ext uri="{FF2B5EF4-FFF2-40B4-BE49-F238E27FC236}">
                <a16:creationId xmlns:a16="http://schemas.microsoft.com/office/drawing/2014/main" id="{0478E933-78C3-23C2-7FFC-78BA5E6027D3}"/>
              </a:ext>
            </a:extLst>
          </p:cNvPr>
          <p:cNvPicPr>
            <a:picLocks noGrp="1" noChangeAspect="1"/>
          </p:cNvPicPr>
          <p:nvPr>
            <p:ph type="pic" sz="quarter" idx="10"/>
          </p:nvPr>
        </p:nvPicPr>
        <p:blipFill>
          <a:blip r:embed="rId3"/>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sp>
        <p:nvSpPr>
          <p:cNvPr id="5" name="Slide Number Placeholder 5">
            <a:extLst>
              <a:ext uri="{FF2B5EF4-FFF2-40B4-BE49-F238E27FC236}">
                <a16:creationId xmlns:a16="http://schemas.microsoft.com/office/drawing/2014/main" id="{FC1E9C36-0518-984B-B0FC-9104ADE2A0B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Tree>
    <p:extLst>
      <p:ext uri="{BB962C8B-B14F-4D97-AF65-F5344CB8AC3E}">
        <p14:creationId xmlns:p14="http://schemas.microsoft.com/office/powerpoint/2010/main" val="1763202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89BE7-C2FA-010B-7296-148B6E11A77D}"/>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9202C9BC-B097-7633-D12A-AE4F44942037}"/>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Italija</a:t>
            </a:r>
          </a:p>
          <a:p>
            <a:endParaRPr lang="en-US" dirty="0"/>
          </a:p>
        </p:txBody>
      </p:sp>
      <p:sp>
        <p:nvSpPr>
          <p:cNvPr id="8" name="Text Placeholder 7">
            <a:extLst>
              <a:ext uri="{FF2B5EF4-FFF2-40B4-BE49-F238E27FC236}">
                <a16:creationId xmlns:a16="http://schemas.microsoft.com/office/drawing/2014/main" id="{9BDBA716-F5DB-DFB6-9463-C163734B49B1}"/>
              </a:ext>
            </a:extLst>
          </p:cNvPr>
          <p:cNvSpPr>
            <a:spLocks noGrp="1"/>
          </p:cNvSpPr>
          <p:nvPr>
            <p:ph type="body" sz="quarter" idx="66"/>
          </p:nvPr>
        </p:nvSpPr>
        <p:spPr/>
        <p:txBody>
          <a:bodyPr lIns="91440" tIns="45720" rIns="91440" bIns="45720" anchor="ctr">
            <a:noAutofit/>
          </a:bodyPr>
          <a:lstStyle/>
          <a:p>
            <a:r>
              <a:rPr lang="fr-FR" dirty="0" err="1">
                <a:latin typeface="Calibri"/>
                <a:ea typeface="Calibri"/>
                <a:cs typeface="Calibri"/>
              </a:rPr>
              <a:t>Avtor</a:t>
            </a:r>
            <a:r>
              <a:rPr lang="fr-FR" dirty="0">
                <a:latin typeface="Calibri"/>
                <a:ea typeface="Calibri"/>
                <a:cs typeface="Calibri"/>
              </a:rPr>
              <a:t> fotografije: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4230E49A-189A-0FCB-955E-6525C7FBDBFF}"/>
              </a:ext>
            </a:extLst>
          </p:cNvPr>
          <p:cNvSpPr txBox="1">
            <a:spLocks/>
          </p:cNvSpPr>
          <p:nvPr/>
        </p:nvSpPr>
        <p:spPr>
          <a:xfrm>
            <a:off x="4520331" y="533132"/>
            <a:ext cx="728006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Alternativna namestitev                    - Finančno potovanje: </a:t>
            </a:r>
          </a:p>
        </p:txBody>
      </p:sp>
      <p:sp>
        <p:nvSpPr>
          <p:cNvPr id="22" name="Text Placeholder 4">
            <a:extLst>
              <a:ext uri="{FF2B5EF4-FFF2-40B4-BE49-F238E27FC236}">
                <a16:creationId xmlns:a16="http://schemas.microsoft.com/office/drawing/2014/main" id="{B4909784-2F3F-E437-5A5E-D4590F3A5A46}"/>
              </a:ext>
            </a:extLst>
          </p:cNvPr>
          <p:cNvSpPr txBox="1">
            <a:spLocks/>
          </p:cNvSpPr>
          <p:nvPr/>
        </p:nvSpPr>
        <p:spPr>
          <a:xfrm>
            <a:off x="4520332" y="1802492"/>
            <a:ext cx="640434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Projekt je podprla tudi občina </a:t>
            </a:r>
            <a:r>
              <a:rPr lang="en-GB" sz="2200" dirty="0" err="1">
                <a:solidFill>
                  <a:srgbClr val="414141"/>
                </a:solidFill>
              </a:rPr>
              <a:t>Biccari</a:t>
            </a:r>
            <a:r>
              <a:rPr lang="en-GB" sz="2200" dirty="0">
                <a:solidFill>
                  <a:srgbClr val="414141"/>
                </a:solidFill>
              </a:rPr>
              <a:t>, ki je omogočila dostop do javnih gozdnih površin in olajšala upravne postopke.</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Z združevanjem sredstev EU za razvoj podeželja, podpore lokalne uprave in vizije voditeljev občine</a:t>
            </a:r>
            <a:r>
              <a:rPr lang="en-GB" sz="2200" dirty="0" err="1">
                <a:solidFill>
                  <a:srgbClr val="414141"/>
                </a:solidFill>
              </a:rPr>
              <a:t> Bicc</a:t>
            </a:r>
            <a:r>
              <a:rPr lang="en-GB" sz="2200" dirty="0">
                <a:solidFill>
                  <a:srgbClr val="414141"/>
                </a:solidFill>
              </a:rPr>
              <a:t>ari je </a:t>
            </a:r>
            <a:r>
              <a:rPr lang="en-GB" sz="2200" dirty="0" err="1">
                <a:solidFill>
                  <a:srgbClr val="414141"/>
                </a:solidFill>
              </a:rPr>
              <a:t>Bed&amp;Tree </a:t>
            </a:r>
            <a:r>
              <a:rPr lang="en-GB" sz="2200" dirty="0">
                <a:solidFill>
                  <a:srgbClr val="414141"/>
                </a:solidFill>
              </a:rPr>
              <a:t>postal model za nizko stroškovne, trajnostne naložbe v turizem, ki spodbujajo lokalno gospodarstvo, ne da bi preveč obremenjevale naravne vire. Finančni model daje prednost dolgoročni trajnosti, pri čemer se prihodki iz turizma ponovno vlagajo v vzdrževanje gozdov, izobraževalne dejavnosti in nadaljnji razvoj ekoturizma v tej regiji.</a:t>
            </a:r>
          </a:p>
          <a:p>
            <a:pPr indent="0">
              <a:lnSpc>
                <a:spcPts val="2240"/>
              </a:lnSpc>
              <a:buClr>
                <a:srgbClr val="459597"/>
              </a:buClr>
            </a:pPr>
            <a:endParaRPr lang="en-GB" sz="2200" dirty="0">
              <a:solidFill>
                <a:srgbClr val="414141"/>
              </a:solidFill>
            </a:endParaRPr>
          </a:p>
        </p:txBody>
      </p:sp>
      <p:pic>
        <p:nvPicPr>
          <p:cNvPr id="30" name="Picture 29">
            <a:extLst>
              <a:ext uri="{FF2B5EF4-FFF2-40B4-BE49-F238E27FC236}">
                <a16:creationId xmlns:a16="http://schemas.microsoft.com/office/drawing/2014/main" id="{28FD9C55-A53A-50FC-76AD-6FD4D551880C}"/>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pic>
        <p:nvPicPr>
          <p:cNvPr id="4" name="Segnaposto immagine 8" descr="Immagine che contiene aria aperta, erba, pianta, primavera&#10;&#10;Il contenuto generato dall&amp;#39;IA potrebbe non essere corretto.">
            <a:extLst>
              <a:ext uri="{FF2B5EF4-FFF2-40B4-BE49-F238E27FC236}">
                <a16:creationId xmlns:a16="http://schemas.microsoft.com/office/drawing/2014/main" id="{59E33BBF-E2F9-DC26-0EF0-7415CC9E9EA3}"/>
              </a:ext>
            </a:extLst>
          </p:cNvPr>
          <p:cNvPicPr>
            <a:picLocks noGrp="1" noChangeAspect="1"/>
          </p:cNvPicPr>
          <p:nvPr>
            <p:ph type="pic" sz="quarter" idx="10"/>
          </p:nvPr>
        </p:nvPicPr>
        <p:blipFill>
          <a:blip r:embed="rId3"/>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sp>
        <p:nvSpPr>
          <p:cNvPr id="2" name="Slide Number Placeholder 5">
            <a:extLst>
              <a:ext uri="{FF2B5EF4-FFF2-40B4-BE49-F238E27FC236}">
                <a16:creationId xmlns:a16="http://schemas.microsoft.com/office/drawing/2014/main" id="{3D9E629A-273B-6C1F-399D-92685167492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cxnSp>
        <p:nvCxnSpPr>
          <p:cNvPr id="3" name="Straight Connector 2">
            <a:extLst>
              <a:ext uri="{FF2B5EF4-FFF2-40B4-BE49-F238E27FC236}">
                <a16:creationId xmlns:a16="http://schemas.microsoft.com/office/drawing/2014/main" id="{B0659CDD-FC9A-A8D0-5AD1-5726141FB453}"/>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371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lIns="91440" tIns="45720" rIns="91440" bIns="45720" anchor="ctr">
            <a:noAutofit/>
          </a:bodyPr>
          <a:lstStyle/>
          <a:p>
            <a:pPr algn="ctr"/>
            <a:r>
              <a:rPr lang="fr-FR" sz="1200" dirty="0" err="1">
                <a:latin typeface="Calibri"/>
                <a:ea typeface="Calibri"/>
                <a:cs typeface="Calibri"/>
              </a:rPr>
              <a:t>Avtor</a:t>
            </a:r>
            <a:r>
              <a:rPr lang="fr-FR" sz="1200" dirty="0">
                <a:latin typeface="Calibri"/>
                <a:ea typeface="Calibri"/>
                <a:cs typeface="Calibri"/>
              </a:rPr>
              <a:t> fotografije: </a:t>
            </a:r>
            <a:r>
              <a:rPr lang="fr-FR" sz="1200" dirty="0" err="1">
                <a:latin typeface="Calibri"/>
                <a:ea typeface="Calibri"/>
                <a:cs typeface="Calibri"/>
              </a:rPr>
              <a:t>Meridaunia</a:t>
            </a:r>
            <a:endParaRPr lang="it-IT" sz="1200" dirty="0" err="1"/>
          </a:p>
        </p:txBody>
      </p:sp>
      <p:pic>
        <p:nvPicPr>
          <p:cNvPr id="10" name="Segnaposto immagine 9" descr="Immagine che contiene aria aperta, albero, erba, cielo&#10;&#10;Il contenuto generato dall&amp;#39;IA potrebbe non essere corretto.">
            <a:extLst>
              <a:ext uri="{FF2B5EF4-FFF2-40B4-BE49-F238E27FC236}">
                <a16:creationId xmlns:a16="http://schemas.microsoft.com/office/drawing/2014/main" id="{396C3A77-3322-8545-55A3-1FB9CDCF8D30}"/>
              </a:ext>
            </a:extLst>
          </p:cNvPr>
          <p:cNvPicPr>
            <a:picLocks noGrp="1" noChangeAspect="1"/>
          </p:cNvPicPr>
          <p:nvPr>
            <p:ph type="pic" sz="quarter" idx="13"/>
          </p:nvPr>
        </p:nvPicPr>
        <p:blipFill>
          <a:blip r:embed="rId2"/>
          <a:srcRect l="17329" r="17329"/>
          <a:stretch>
            <a:fillRect/>
          </a:stretch>
        </p:blipFill>
        <p:spPr>
          <a:xfrm>
            <a:off x="7326049" y="3144257"/>
            <a:ext cx="3642084" cy="3713743"/>
          </a:xfrm>
        </p:spPr>
      </p:pic>
      <p:sp>
        <p:nvSpPr>
          <p:cNvPr id="9" name="Text Placeholder 3">
            <a:extLst>
              <a:ext uri="{FF2B5EF4-FFF2-40B4-BE49-F238E27FC236}">
                <a16:creationId xmlns:a16="http://schemas.microsoft.com/office/drawing/2014/main" id="{0274C141-914A-F41C-0582-8FA4B0476571}"/>
              </a:ext>
            </a:extLst>
          </p:cNvPr>
          <p:cNvSpPr>
            <a:spLocks noGrp="1"/>
          </p:cNvSpPr>
          <p:nvPr>
            <p:ph type="body" sz="quarter" idx="16"/>
          </p:nvPr>
        </p:nvSpPr>
        <p:spPr>
          <a:xfrm>
            <a:off x="774804" y="359776"/>
            <a:ext cx="7522032" cy="803654"/>
          </a:xfrm>
        </p:spPr>
        <p:txBody>
          <a:bodyPr/>
          <a:lstStyle/>
          <a:p>
            <a:pPr>
              <a:lnSpc>
                <a:spcPts val="3620"/>
              </a:lnSpc>
            </a:pPr>
            <a:r>
              <a:rPr lang="en-US" dirty="0"/>
              <a:t>Ključne ugotovitve</a:t>
            </a:r>
          </a:p>
          <a:p>
            <a:pPr>
              <a:lnSpc>
                <a:spcPts val="3620"/>
              </a:lnSpc>
            </a:pPr>
            <a:endParaRPr lang="en-US" dirty="0"/>
          </a:p>
        </p:txBody>
      </p:sp>
      <p:sp>
        <p:nvSpPr>
          <p:cNvPr id="11" name="Text Placeholder 4">
            <a:extLst>
              <a:ext uri="{FF2B5EF4-FFF2-40B4-BE49-F238E27FC236}">
                <a16:creationId xmlns:a16="http://schemas.microsoft.com/office/drawing/2014/main" id="{E97AB335-8502-318F-A485-FE1073AFBE27}"/>
              </a:ext>
            </a:extLst>
          </p:cNvPr>
          <p:cNvSpPr txBox="1">
            <a:spLocks/>
          </p:cNvSpPr>
          <p:nvPr/>
        </p:nvSpPr>
        <p:spPr>
          <a:xfrm>
            <a:off x="774804" y="1163430"/>
            <a:ext cx="6114828"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Gradite lahkotno, ostajajte zeleni: </a:t>
            </a:r>
            <a:r>
              <a:rPr lang="en-GB" sz="2200" dirty="0" err="1">
                <a:solidFill>
                  <a:srgbClr val="414141"/>
                </a:solidFill>
              </a:rPr>
              <a:t>Bed&amp;Tree </a:t>
            </a:r>
            <a:r>
              <a:rPr lang="en-GB" sz="2200" dirty="0">
                <a:solidFill>
                  <a:srgbClr val="414141"/>
                </a:solidFill>
              </a:rPr>
              <a:t>dokazuje, kako lahko majhne, ekološko ozaveščene namestitve zmanjšajo vpliv na okolje z gradnjo z majhnim ogljičnim odtisom. Hišice na drevesih so zgrajene iz lahkih materialov in nameščene z neinvazivnimi tehnikami, ki ne poškodujejo gozdnega ekosistema. Ta pristop ohranja biotsko raznovrstnost in hkrati ponuja gostom edinstveno izkušnjo.</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Uporabite lokalne vire in znanje: </a:t>
            </a:r>
            <a:r>
              <a:rPr lang="en-GB" sz="2200" dirty="0">
                <a:solidFill>
                  <a:srgbClr val="414141"/>
                </a:solidFill>
              </a:rPr>
              <a:t>Projekt vključuje lokalno obrtništvo in materiale v svoj dizajn in gradnjo. To zmanjšuje emisije iz prometa, podpira regionalno gospodarstvo in ustvarja namestitve, ki odražajo lokalno identiteto. Vključevanje skupnosti tudi krepi lastništvo in spodbuja dolgoročno trajnost.</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12" name="Straight Connector 11">
            <a:extLst>
              <a:ext uri="{FF2B5EF4-FFF2-40B4-BE49-F238E27FC236}">
                <a16:creationId xmlns:a16="http://schemas.microsoft.com/office/drawing/2014/main" id="{5A8EDB33-5417-C00F-17B6-EDB33EA56D9E}"/>
              </a:ext>
            </a:extLst>
          </p:cNvPr>
          <p:cNvCxnSpPr>
            <a:cxnSpLocks/>
          </p:cNvCxnSpPr>
          <p:nvPr/>
        </p:nvCxnSpPr>
        <p:spPr>
          <a:xfrm>
            <a:off x="0" y="970925"/>
            <a:ext cx="567890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Slide Number Placeholder 5">
            <a:extLst>
              <a:ext uri="{FF2B5EF4-FFF2-40B4-BE49-F238E27FC236}">
                <a16:creationId xmlns:a16="http://schemas.microsoft.com/office/drawing/2014/main" id="{1FA31FEA-83E4-8771-6BAE-51914315AB5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86663648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F93577DF-88AB-4664-8C77-BDFD451041FF}"/>
</file>

<file path=docProps/app.xml><?xml version="1.0" encoding="utf-8"?>
<Properties xmlns="http://schemas.openxmlformats.org/officeDocument/2006/extended-properties" xmlns:vt="http://schemas.openxmlformats.org/officeDocument/2006/docPropsVTypes">
  <TotalTime>101</TotalTime>
  <Words>1083</Words>
  <Application>Microsoft Office PowerPoint</Application>
  <PresentationFormat>Widescreen</PresentationFormat>
  <Paragraphs>96</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docId:FE632C8DA441CB229A9518B48AD13973</cp:keywords>
  <cp:lastModifiedBy>Tatjana Klakočar</cp:lastModifiedBy>
  <cp:revision>705</cp:revision>
  <dcterms:created xsi:type="dcterms:W3CDTF">2020-10-14T13:32:04Z</dcterms:created>
  <dcterms:modified xsi:type="dcterms:W3CDTF">2026-01-08T11:30:02Z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