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6" r:id="rId4"/>
  </p:sldMasterIdLst>
  <p:notesMasterIdLst>
    <p:notesMasterId r:id="rId9"/>
  </p:notesMasterIdLst>
  <p:sldIdLst>
    <p:sldId id="6421" r:id="rId5"/>
    <p:sldId id="6424" r:id="rId6"/>
    <p:sldId id="6423" r:id="rId7"/>
    <p:sldId id="6513"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EE7B43-E15E-DDBC-E647-F7CDA4D2A392}" name="Catriona.Murphy" initials="Ca" userId="S::catriona.murphy_tus.ie#ext#@reiknistofnun.onmicrosoft.com::8b535ec4-35cb-43c7-9541-bb97663a9aec" providerId="AD"/>
  <p188:author id="{1450D1C3-813B-B09B-BB4C-66AE08CDB7A6}" name="Lucia Tomassini" initials="LT" userId="S::lucia.tomassini@nhlstenden.com::f7f3da5d-b0ad-45c9-9cb4-3963a74d6a4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141"/>
    <a:srgbClr val="000000"/>
    <a:srgbClr val="EC7C69"/>
    <a:srgbClr val="459597"/>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16DC81-7174-056E-D008-CA725974059D}" v="17" dt="2025-07-31T09:47:53.909"/>
    <p1510:client id="{AEECBE3A-16A4-0731-5047-525534122B0E}" v="248" dt="2025-07-31T09:36:16.5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65"/>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raven</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21986444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939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35725308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494236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335645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6" r:id="rId3"/>
    <p:sldLayoutId id="214748392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earebunk.com/amsterdam/" TargetMode="External"/><Relationship Id="rId7" Type="http://schemas.openxmlformats.org/officeDocument/2006/relationships/image" Target="../media/image5.png"/><Relationship Id="rId2" Type="http://schemas.openxmlformats.org/officeDocument/2006/relationships/hyperlink" Target="https://wearebunk.com/amsterdam/culture/" TargetMode="External"/><Relationship Id="rId1" Type="http://schemas.openxmlformats.org/officeDocument/2006/relationships/slideLayout" Target="../slideLayouts/slideLayout4.xml"/><Relationship Id="rId6" Type="http://schemas.openxmlformats.org/officeDocument/2006/relationships/hyperlink" Target="https://creativecommons.org/licenses/by-sa/4.0/?ref=chooser-v1"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JEyjPThI47I" TargetMode="External"/><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youtube.com/watch?v=kZaN-gg_KDI" TargetMode="External"/><Relationship Id="rId5" Type="http://schemas.openxmlformats.org/officeDocument/2006/relationships/hyperlink" Target="https://www.youtube.com/watch?v=M2tUFbwW3-8" TargetMode="Externa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1D523-467A-60D3-A08A-61475A8EE23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45D52CB-F447-9E68-E6B1-7BFD0CBDDB9F}"/>
              </a:ext>
            </a:extLst>
          </p:cNvPr>
          <p:cNvSpPr>
            <a:spLocks noGrp="1"/>
          </p:cNvSpPr>
          <p:nvPr>
            <p:ph type="body" sz="quarter" idx="18"/>
          </p:nvPr>
        </p:nvSpPr>
        <p:spPr>
          <a:xfrm>
            <a:off x="599571" y="4919936"/>
            <a:ext cx="3219954" cy="1403226"/>
          </a:xfrm>
        </p:spPr>
        <p:txBody>
          <a:bodyPr/>
          <a:lstStyle/>
          <a:p>
            <a:pPr>
              <a:lnSpc>
                <a:spcPct val="100000"/>
              </a:lnSpc>
            </a:pPr>
            <a:r>
              <a:rPr lang="fr-FR" err="1"/>
              <a:t>Bunk </a:t>
            </a:r>
            <a:r>
              <a:rPr lang="fr-FR"/>
              <a:t>Amsterdam (hotel in </a:t>
            </a:r>
            <a:r>
              <a:rPr lang="fr-FR" err="1"/>
              <a:t>hostel</a:t>
            </a:r>
            <a:r>
              <a:rPr lang="fr-FR"/>
              <a:t>), </a:t>
            </a:r>
            <a:r>
              <a:rPr lang="en-US"/>
              <a:t>Nizozemska</a:t>
            </a:r>
            <a:endParaRPr lang="en-GB"/>
          </a:p>
        </p:txBody>
      </p:sp>
      <p:sp>
        <p:nvSpPr>
          <p:cNvPr id="4" name="Text Placeholder 3">
            <a:extLst>
              <a:ext uri="{FF2B5EF4-FFF2-40B4-BE49-F238E27FC236}">
                <a16:creationId xmlns:a16="http://schemas.microsoft.com/office/drawing/2014/main" id="{66BED652-62F2-9FF1-D75A-A5374EBCB75B}"/>
              </a:ext>
            </a:extLst>
          </p:cNvPr>
          <p:cNvSpPr>
            <a:spLocks noGrp="1"/>
          </p:cNvSpPr>
          <p:nvPr>
            <p:ph type="body" sz="quarter" idx="19"/>
          </p:nvPr>
        </p:nvSpPr>
        <p:spPr>
          <a:xfrm>
            <a:off x="616370" y="3985017"/>
            <a:ext cx="2917405" cy="385564"/>
          </a:xfrm>
        </p:spPr>
        <p:txBody>
          <a:bodyPr/>
          <a:lstStyle/>
          <a:p>
            <a:r>
              <a:rPr lang="en-GB"/>
              <a:t>Primer </a:t>
            </a:r>
          </a:p>
        </p:txBody>
      </p:sp>
      <p:sp>
        <p:nvSpPr>
          <p:cNvPr id="7" name="Slide Number Placeholder 5">
            <a:extLst>
              <a:ext uri="{FF2B5EF4-FFF2-40B4-BE49-F238E27FC236}">
                <a16:creationId xmlns:a16="http://schemas.microsoft.com/office/drawing/2014/main" id="{C7C082AE-5DB8-E89F-682D-A77474DA8F16}"/>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1</a:t>
            </a:fld>
            <a:endParaRPr lang="fr-CA"/>
          </a:p>
        </p:txBody>
      </p:sp>
      <p:sp>
        <p:nvSpPr>
          <p:cNvPr id="5" name="Text Placeholder 4">
            <a:extLst>
              <a:ext uri="{FF2B5EF4-FFF2-40B4-BE49-F238E27FC236}">
                <a16:creationId xmlns:a16="http://schemas.microsoft.com/office/drawing/2014/main" id="{BBD61CE5-F644-7793-8AC9-47545204253B}"/>
              </a:ext>
            </a:extLst>
          </p:cNvPr>
          <p:cNvSpPr>
            <a:spLocks noGrp="1"/>
          </p:cNvSpPr>
          <p:nvPr>
            <p:ph type="body" sz="quarter" idx="21"/>
          </p:nvPr>
        </p:nvSpPr>
        <p:spPr>
          <a:xfrm>
            <a:off x="7735481" y="257177"/>
            <a:ext cx="4142194" cy="5147782"/>
          </a:xfrm>
        </p:spPr>
        <p:txBody>
          <a:bodyPr/>
          <a:lstStyle/>
          <a:p>
            <a:r>
              <a:rPr lang="en-US" sz="2200" b="1" dirty="0">
                <a:solidFill>
                  <a:srgbClr val="EC7C69"/>
                </a:solidFill>
              </a:rPr>
              <a:t>Vrsta namestitve: </a:t>
            </a:r>
          </a:p>
          <a:p>
            <a:r>
              <a:rPr lang="en-US" sz="2200" dirty="0">
                <a:solidFill>
                  <a:srgbClr val="414141"/>
                </a:solidFill>
              </a:rPr>
              <a:t>Hotel in hostel</a:t>
            </a:r>
          </a:p>
          <a:p>
            <a:endParaRPr lang="en-US" sz="2200" dirty="0">
              <a:solidFill>
                <a:srgbClr val="414141"/>
              </a:solidFill>
            </a:endParaRPr>
          </a:p>
          <a:p>
            <a:r>
              <a:rPr lang="en-US" sz="2200" b="1" dirty="0">
                <a:solidFill>
                  <a:srgbClr val="EC7C69"/>
                </a:solidFill>
              </a:rPr>
              <a:t>Povezava s kulturnimi dogodki: </a:t>
            </a:r>
            <a:r>
              <a:rPr lang="en-US" dirty="0"/>
              <a:t>Stara cerkev, preurejena v hotel s poudarkom na umetnosti, kulturi in lokalnih dogodkih </a:t>
            </a:r>
            <a:r>
              <a:rPr lang="en-US" sz="2200" dirty="0">
                <a:solidFill>
                  <a:srgbClr val="414141"/>
                </a:solidFill>
              </a:rPr>
              <a:t>(</a:t>
            </a:r>
            <a:r>
              <a:rPr lang="en-US" sz="2200" dirty="0">
                <a:solidFill>
                  <a:srgbClr val="414141"/>
                </a:solidFill>
                <a:hlinkClick r:id="rId2"/>
              </a:rPr>
              <a:t>https://wearebunk.com/amsterdam/culture/</a:t>
            </a:r>
            <a:r>
              <a:rPr lang="en-US" sz="2200" dirty="0">
                <a:solidFill>
                  <a:srgbClr val="414141"/>
                </a:solidFill>
              </a:rPr>
              <a:t>)</a:t>
            </a:r>
          </a:p>
        </p:txBody>
      </p:sp>
      <p:sp>
        <p:nvSpPr>
          <p:cNvPr id="6" name="Text Placeholder 5">
            <a:extLst>
              <a:ext uri="{FF2B5EF4-FFF2-40B4-BE49-F238E27FC236}">
                <a16:creationId xmlns:a16="http://schemas.microsoft.com/office/drawing/2014/main" id="{BAEFA900-E439-A650-578C-A7D2033EB2EE}"/>
              </a:ext>
            </a:extLst>
          </p:cNvPr>
          <p:cNvSpPr>
            <a:spLocks noGrp="1"/>
          </p:cNvSpPr>
          <p:nvPr>
            <p:ph type="body" sz="quarter" idx="66"/>
          </p:nvPr>
        </p:nvSpPr>
        <p:spPr/>
        <p:txBody>
          <a:bodyPr/>
          <a:lstStyle/>
          <a:p>
            <a:r>
              <a:rPr lang="en-GB"/>
              <a:t>Avtor fotografije: </a:t>
            </a:r>
            <a:r>
              <a:rPr lang="fr-FR" err="1"/>
              <a:t>Bunk </a:t>
            </a:r>
            <a:r>
              <a:rPr lang="fr-FR"/>
              <a:t>Amsterdam</a:t>
            </a:r>
            <a:endParaRPr lang="en-GB"/>
          </a:p>
        </p:txBody>
      </p:sp>
      <p:sp>
        <p:nvSpPr>
          <p:cNvPr id="10" name="TextBox 9">
            <a:extLst>
              <a:ext uri="{FF2B5EF4-FFF2-40B4-BE49-F238E27FC236}">
                <a16:creationId xmlns:a16="http://schemas.microsoft.com/office/drawing/2014/main" id="{BBA22D6C-50D8-478E-20F5-3DE0F7D08A9D}"/>
              </a:ext>
            </a:extLst>
          </p:cNvPr>
          <p:cNvSpPr txBox="1"/>
          <p:nvPr/>
        </p:nvSpPr>
        <p:spPr>
          <a:xfrm>
            <a:off x="4333690" y="4768828"/>
            <a:ext cx="5572310" cy="769441"/>
          </a:xfrm>
          <a:prstGeom prst="rect">
            <a:avLst/>
          </a:prstGeom>
          <a:noFill/>
        </p:spPr>
        <p:txBody>
          <a:bodyPr wrap="square" rtlCol="0">
            <a:spAutoFit/>
          </a:bodyPr>
          <a:lstStyle/>
          <a:p>
            <a:r>
              <a:rPr lang="en-IE" sz="2200" b="1" dirty="0">
                <a:solidFill>
                  <a:srgbClr val="414141"/>
                </a:solidFill>
              </a:rPr>
              <a:t>Viri informacij: </a:t>
            </a:r>
            <a:r>
              <a:rPr lang="en-IE" sz="2200" dirty="0">
                <a:solidFill>
                  <a:srgbClr val="414141"/>
                </a:solidFill>
              </a:rPr>
              <a:t>Hotel, Hostel, Restavracija</a:t>
            </a:r>
          </a:p>
          <a:p>
            <a:r>
              <a:rPr lang="en-IE" sz="2200" b="1" dirty="0" err="1">
                <a:solidFill>
                  <a:srgbClr val="414141"/>
                </a:solidFill>
              </a:rPr>
              <a:t>Spletna stran:</a:t>
            </a:r>
            <a:r>
              <a:rPr lang="en-IE" sz="2200" dirty="0">
                <a:solidFill>
                  <a:srgbClr val="459597"/>
                </a:solidFill>
                <a:hlinkClick r:id="rId3"/>
              </a:rPr>
              <a:t>https://wearebunk.com/amsterdam/</a:t>
            </a:r>
            <a:endParaRPr lang="en-IE" sz="2200" dirty="0">
              <a:solidFill>
                <a:srgbClr val="459597"/>
              </a:solidFill>
            </a:endParaRPr>
          </a:p>
        </p:txBody>
      </p:sp>
      <p:pic>
        <p:nvPicPr>
          <p:cNvPr id="14" name="Picture Placeholder 13">
            <a:extLst>
              <a:ext uri="{FF2B5EF4-FFF2-40B4-BE49-F238E27FC236}">
                <a16:creationId xmlns:a16="http://schemas.microsoft.com/office/drawing/2014/main" id="{178E31C3-C721-BF71-0ED5-6FF744646AC3}"/>
              </a:ext>
            </a:extLst>
          </p:cNvPr>
          <p:cNvPicPr>
            <a:picLocks noGrp="1" noChangeAspect="1"/>
          </p:cNvPicPr>
          <p:nvPr>
            <p:ph type="pic" sz="quarter" idx="34"/>
          </p:nvPr>
        </p:nvPicPr>
        <p:blipFill>
          <a:blip r:embed="rId4"/>
          <a:srcRect t="6686" b="6686"/>
          <a:stretch/>
        </p:blipFill>
        <p:spPr>
          <a:xfrm>
            <a:off x="7089" y="257177"/>
            <a:ext cx="7575621" cy="4331221"/>
          </a:xfrm>
        </p:spPr>
      </p:pic>
      <p:pic>
        <p:nvPicPr>
          <p:cNvPr id="2" name="Picture 1" descr="Co-funded by the European Union logo in png for web usage">
            <a:extLst>
              <a:ext uri="{FF2B5EF4-FFF2-40B4-BE49-F238E27FC236}">
                <a16:creationId xmlns:a16="http://schemas.microsoft.com/office/drawing/2014/main" id="{F1FF8601-4346-DA15-B12D-3FD47336712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37474" y="6415920"/>
            <a:ext cx="1530819" cy="319792"/>
          </a:xfrm>
          <a:prstGeom prst="rect">
            <a:avLst/>
          </a:prstGeom>
          <a:noFill/>
          <a:ln>
            <a:noFill/>
          </a:ln>
        </p:spPr>
      </p:pic>
      <p:sp>
        <p:nvSpPr>
          <p:cNvPr id="8" name="Rectangle 7">
            <a:extLst>
              <a:ext uri="{FF2B5EF4-FFF2-40B4-BE49-F238E27FC236}">
                <a16:creationId xmlns:a16="http://schemas.microsoft.com/office/drawing/2014/main" id="{2CB0EAC2-986F-1752-6143-BCFD69CFC6E9}"/>
              </a:ext>
            </a:extLst>
          </p:cNvPr>
          <p:cNvSpPr/>
          <p:nvPr/>
        </p:nvSpPr>
        <p:spPr>
          <a:xfrm>
            <a:off x="7237581" y="6269434"/>
            <a:ext cx="4292836" cy="553998"/>
          </a:xfrm>
          <a:prstGeom prst="rect">
            <a:avLst/>
          </a:prstGeom>
        </p:spPr>
        <p:txBody>
          <a:bodyPr wrap="square">
            <a:spAutoFit/>
          </a:bodyPr>
          <a:lstStyle/>
          <a:p>
            <a:pPr algn="just">
              <a:lnSpc>
                <a:spcPts val="880"/>
              </a:lnSpc>
            </a:pPr>
            <a:r>
              <a:rPr lang="en-US" sz="800">
                <a:solidFill>
                  <a:schemeClr val="tx1"/>
                </a:solidFill>
                <a:latin typeface="+mj-lt"/>
              </a:rPr>
              <a:t>Financirano s strani Evropske unije. Vendar pa so izražena mnenja in pogledi izključno mnenja in pogledi avtorja(-ev) in ne odražajo nujno mnenj in pogledov Evropske unije ali Evropske izvajalske agencije za izobraževanje in kulturo (EACEA). Niti Evropska unija niti EACEA ne odgovarjata zanje.</a:t>
            </a:r>
          </a:p>
        </p:txBody>
      </p:sp>
      <p:grpSp>
        <p:nvGrpSpPr>
          <p:cNvPr id="9" name="Group 8">
            <a:extLst>
              <a:ext uri="{FF2B5EF4-FFF2-40B4-BE49-F238E27FC236}">
                <a16:creationId xmlns:a16="http://schemas.microsoft.com/office/drawing/2014/main" id="{6CAC3316-AD5C-CD5E-9838-125AEC54D30A}"/>
              </a:ext>
            </a:extLst>
          </p:cNvPr>
          <p:cNvGrpSpPr/>
          <p:nvPr/>
        </p:nvGrpSpPr>
        <p:grpSpPr>
          <a:xfrm>
            <a:off x="4333690" y="5976865"/>
            <a:ext cx="1307461" cy="742180"/>
            <a:chOff x="340586" y="8789227"/>
            <a:chExt cx="1307461" cy="742180"/>
          </a:xfrm>
        </p:grpSpPr>
        <p:sp>
          <p:nvSpPr>
            <p:cNvPr id="11" name="Rectangle 10">
              <a:extLst>
                <a:ext uri="{FF2B5EF4-FFF2-40B4-BE49-F238E27FC236}">
                  <a16:creationId xmlns:a16="http://schemas.microsoft.com/office/drawing/2014/main" id="{E344967F-F56D-C161-4208-7CD8C0FC0815}"/>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ima licenco </a:t>
              </a:r>
            </a:p>
            <a:p>
              <a:pPr algn="just"/>
              <a:r>
                <a:rPr lang="en-US" sz="900" b="1">
                  <a:solidFill>
                    <a:schemeClr val="tx1"/>
                  </a:solidFill>
                  <a:latin typeface="+mj-lt"/>
                </a:rPr>
                <a:t>pod licenco </a:t>
              </a:r>
              <a:r>
                <a:rPr lang="en-US" sz="900" b="1">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A5983E8D-81CC-C2AB-8934-71C224CE794F}"/>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2052779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923E3D45-8C3E-D219-49AC-338B2F020F4C}"/>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2</a:t>
            </a:fld>
            <a:endParaRPr lang="fr-CA"/>
          </a:p>
        </p:txBody>
      </p:sp>
      <p:sp>
        <p:nvSpPr>
          <p:cNvPr id="5" name="Text Placeholder 4">
            <a:extLst>
              <a:ext uri="{FF2B5EF4-FFF2-40B4-BE49-F238E27FC236}">
                <a16:creationId xmlns:a16="http://schemas.microsoft.com/office/drawing/2014/main" id="{AAF06024-6F6C-9160-25BE-31E3B1250425}"/>
              </a:ext>
            </a:extLst>
          </p:cNvPr>
          <p:cNvSpPr>
            <a:spLocks noGrp="1"/>
          </p:cNvSpPr>
          <p:nvPr>
            <p:ph type="body" sz="quarter" idx="16"/>
          </p:nvPr>
        </p:nvSpPr>
        <p:spPr>
          <a:xfrm>
            <a:off x="456670" y="424434"/>
            <a:ext cx="4726115" cy="803654"/>
          </a:xfrm>
          <a:prstGeom prst="rect">
            <a:avLst/>
          </a:prstGeom>
        </p:spPr>
        <p:txBody>
          <a:bodyPr/>
          <a:lstStyle/>
          <a:p>
            <a:r>
              <a:rPr lang="en-US"/>
              <a:t>Kliknite za ogled videov</a:t>
            </a:r>
          </a:p>
        </p:txBody>
      </p:sp>
      <p:cxnSp>
        <p:nvCxnSpPr>
          <p:cNvPr id="2" name="Straight Connector 1">
            <a:extLst>
              <a:ext uri="{FF2B5EF4-FFF2-40B4-BE49-F238E27FC236}">
                <a16:creationId xmlns:a16="http://schemas.microsoft.com/office/drawing/2014/main" id="{28C14F03-ED70-3EC7-0763-EC443BA6D439}"/>
              </a:ext>
            </a:extLst>
          </p:cNvPr>
          <p:cNvCxnSpPr>
            <a:cxnSpLocks/>
          </p:cNvCxnSpPr>
          <p:nvPr/>
        </p:nvCxnSpPr>
        <p:spPr>
          <a:xfrm>
            <a:off x="0" y="1240770"/>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44E7A9A3-7785-A766-6346-997E2919A7A2}"/>
              </a:ext>
            </a:extLst>
          </p:cNvPr>
          <p:cNvSpPr>
            <a:spLocks noGrp="1"/>
          </p:cNvSpPr>
          <p:nvPr>
            <p:ph type="body" sz="quarter" idx="18"/>
          </p:nvPr>
        </p:nvSpPr>
        <p:spPr>
          <a:xfrm>
            <a:off x="395069" y="1367799"/>
            <a:ext cx="5977156" cy="3849918"/>
          </a:xfrm>
        </p:spPr>
        <p:txBody>
          <a:bodyPr/>
          <a:lstStyle/>
          <a:p>
            <a:pPr>
              <a:spcAft>
                <a:spcPts val="600"/>
              </a:spcAft>
            </a:pPr>
            <a:r>
              <a:rPr lang="en-US" b="1" dirty="0">
                <a:solidFill>
                  <a:srgbClr val="EC7C69"/>
                </a:solidFill>
              </a:rPr>
              <a:t>Ime: </a:t>
            </a:r>
            <a:r>
              <a:rPr lang="fr-FR" dirty="0" err="1">
                <a:solidFill>
                  <a:srgbClr val="414141"/>
                </a:solidFill>
              </a:rPr>
              <a:t>Bunk </a:t>
            </a:r>
            <a:r>
              <a:rPr lang="fr-FR" dirty="0">
                <a:solidFill>
                  <a:srgbClr val="414141"/>
                </a:solidFill>
              </a:rPr>
              <a:t>Amsterdam</a:t>
            </a:r>
          </a:p>
          <a:p>
            <a:pPr>
              <a:spcAft>
                <a:spcPts val="600"/>
              </a:spcAft>
            </a:pPr>
            <a:r>
              <a:rPr lang="en-US" b="1" dirty="0">
                <a:solidFill>
                  <a:srgbClr val="EC7C69"/>
                </a:solidFill>
              </a:rPr>
              <a:t>Video Untold Stories Amsterdam: </a:t>
            </a:r>
            <a:r>
              <a:rPr lang="en-US" dirty="0"/>
              <a:t>predstavlja hotel Bunk v Amsterdamu s svežim in živahnim pristopom, ki odraža duh hotela.</a:t>
            </a:r>
          </a:p>
          <a:p>
            <a:pPr>
              <a:spcAft>
                <a:spcPts val="600"/>
              </a:spcAft>
            </a:pPr>
            <a:endParaRPr lang="en-US" b="1" strike="sngStrike" dirty="0"/>
          </a:p>
          <a:p>
            <a:pPr>
              <a:spcAft>
                <a:spcPts val="600"/>
              </a:spcAft>
            </a:pPr>
            <a:r>
              <a:rPr lang="en-US" b="1" dirty="0">
                <a:solidFill>
                  <a:srgbClr val="EC7C69"/>
                </a:solidFill>
              </a:rPr>
              <a:t>Ideja in koncept: </a:t>
            </a:r>
            <a:r>
              <a:rPr lang="en-US" dirty="0">
                <a:solidFill>
                  <a:srgbClr val="414141"/>
                </a:solidFill>
              </a:rPr>
              <a:t>Hotel Bunk Amsterdam, ki se nahaja v prenovljeni cerkvi iz leta 1921 v Amsterdam-Noord, brezhibno združuje dediščinsko arhitekturo z modernim dizajnom. Ponuja edinstveno izkušnjo bivanja z udobnimi sobami in kapsulami, živahno restavracijo in skupnimi prostori. Bunk je znan po svojih kulturnih programih, kjer gostijo dogodke, kot so umetniške razstave, glasba v živo in delavnice, s čimer spodbujajo sodelovanje skupnosti in podpirajo lokalne umetnike.</a:t>
            </a:r>
          </a:p>
        </p:txBody>
      </p:sp>
      <p:pic>
        <p:nvPicPr>
          <p:cNvPr id="8" name="Picture Placeholder 7">
            <a:hlinkClick r:id="rId3"/>
            <a:extLst>
              <a:ext uri="{FF2B5EF4-FFF2-40B4-BE49-F238E27FC236}">
                <a16:creationId xmlns:a16="http://schemas.microsoft.com/office/drawing/2014/main" id="{80042625-88B6-8393-EE48-2BDA020535CD}"/>
              </a:ext>
            </a:extLst>
          </p:cNvPr>
          <p:cNvPicPr>
            <a:picLocks noGrp="1" noChangeAspect="1"/>
          </p:cNvPicPr>
          <p:nvPr>
            <p:ph type="pic" sz="quarter" idx="20"/>
          </p:nvPr>
        </p:nvPicPr>
        <p:blipFill>
          <a:blip r:embed="rId4"/>
          <a:srcRect l="4880" r="4880"/>
          <a:stretch/>
        </p:blipFill>
        <p:spPr>
          <a:xfrm>
            <a:off x="7143400" y="1219242"/>
            <a:ext cx="3918486" cy="2209758"/>
          </a:xfrm>
        </p:spPr>
      </p:pic>
      <p:sp>
        <p:nvSpPr>
          <p:cNvPr id="16" name="TextBox 15">
            <a:extLst>
              <a:ext uri="{FF2B5EF4-FFF2-40B4-BE49-F238E27FC236}">
                <a16:creationId xmlns:a16="http://schemas.microsoft.com/office/drawing/2014/main" id="{2593BBE9-B783-6826-009C-90EAF0A776E1}"/>
              </a:ext>
            </a:extLst>
          </p:cNvPr>
          <p:cNvSpPr txBox="1"/>
          <p:nvPr/>
        </p:nvSpPr>
        <p:spPr>
          <a:xfrm>
            <a:off x="5978096" y="424434"/>
            <a:ext cx="6100762" cy="369332"/>
          </a:xfrm>
          <a:prstGeom prst="rect">
            <a:avLst/>
          </a:prstGeom>
          <a:noFill/>
        </p:spPr>
        <p:txBody>
          <a:bodyPr wrap="square">
            <a:spAutoFit/>
          </a:bodyPr>
          <a:lstStyle/>
          <a:p>
            <a:pPr algn="ctr"/>
            <a:r>
              <a:rPr lang="en-US" sz="1800" b="1" dirty="0">
                <a:solidFill>
                  <a:srgbClr val="414141"/>
                </a:solidFill>
              </a:rPr>
              <a:t>Povezava:</a:t>
            </a:r>
            <a:r>
              <a:rPr lang="en-US" sz="1800" dirty="0">
                <a:solidFill>
                  <a:srgbClr val="414141"/>
                </a:solidFill>
                <a:hlinkClick r:id="rId5"/>
              </a:rPr>
              <a:t> https://www.youtube.com/watch?v=M2tUFbwW3-8</a:t>
            </a:r>
            <a:r>
              <a:rPr lang="en-US" sz="1800" dirty="0">
                <a:solidFill>
                  <a:srgbClr val="414141"/>
                </a:solidFill>
              </a:rPr>
              <a:t> </a:t>
            </a:r>
          </a:p>
        </p:txBody>
      </p:sp>
      <p:sp>
        <p:nvSpPr>
          <p:cNvPr id="17" name="TextBox 16">
            <a:extLst>
              <a:ext uri="{FF2B5EF4-FFF2-40B4-BE49-F238E27FC236}">
                <a16:creationId xmlns:a16="http://schemas.microsoft.com/office/drawing/2014/main" id="{5AC96889-F4ED-B999-893C-656AE2B84F13}"/>
              </a:ext>
            </a:extLst>
          </p:cNvPr>
          <p:cNvSpPr txBox="1"/>
          <p:nvPr/>
        </p:nvSpPr>
        <p:spPr>
          <a:xfrm>
            <a:off x="7143399" y="3569321"/>
            <a:ext cx="3429350" cy="369332"/>
          </a:xfrm>
          <a:prstGeom prst="rect">
            <a:avLst/>
          </a:prstGeom>
          <a:noFill/>
        </p:spPr>
        <p:txBody>
          <a:bodyPr wrap="square" rtlCol="0">
            <a:spAutoFit/>
          </a:bodyPr>
          <a:lstStyle/>
          <a:p>
            <a:pPr algn="ctr"/>
            <a:r>
              <a:rPr lang="en-IE" dirty="0">
                <a:solidFill>
                  <a:srgbClr val="414141"/>
                </a:solidFill>
              </a:rPr>
              <a:t>Doživite Bunk: Nepovedane zgodbe</a:t>
            </a:r>
          </a:p>
        </p:txBody>
      </p:sp>
      <p:pic>
        <p:nvPicPr>
          <p:cNvPr id="19" name="Picture 18">
            <a:hlinkClick r:id="rId6"/>
            <a:extLst>
              <a:ext uri="{FF2B5EF4-FFF2-40B4-BE49-F238E27FC236}">
                <a16:creationId xmlns:a16="http://schemas.microsoft.com/office/drawing/2014/main" id="{07DB0D38-1EAB-A477-9474-44430000FCAE}"/>
              </a:ext>
            </a:extLst>
          </p:cNvPr>
          <p:cNvPicPr>
            <a:picLocks noChangeAspect="1"/>
          </p:cNvPicPr>
          <p:nvPr/>
        </p:nvPicPr>
        <p:blipFill>
          <a:blip r:embed="rId7"/>
          <a:srcRect/>
          <a:stretch/>
        </p:blipFill>
        <p:spPr>
          <a:xfrm>
            <a:off x="7019596" y="4078974"/>
            <a:ext cx="4210379" cy="2277486"/>
          </a:xfrm>
          <a:prstGeom prst="rect">
            <a:avLst/>
          </a:prstGeom>
        </p:spPr>
      </p:pic>
      <p:sp>
        <p:nvSpPr>
          <p:cNvPr id="22" name="Flowchart: Connector 21">
            <a:extLst>
              <a:ext uri="{FF2B5EF4-FFF2-40B4-BE49-F238E27FC236}">
                <a16:creationId xmlns:a16="http://schemas.microsoft.com/office/drawing/2014/main" id="{193BCCEB-A36F-F45A-6921-82EA93CED68B}"/>
              </a:ext>
            </a:extLst>
          </p:cNvPr>
          <p:cNvSpPr/>
          <p:nvPr/>
        </p:nvSpPr>
        <p:spPr>
          <a:xfrm>
            <a:off x="6319487" y="824745"/>
            <a:ext cx="1647825" cy="1610221"/>
          </a:xfrm>
          <a:prstGeom prst="flowChartConnector">
            <a:avLst/>
          </a:prstGeom>
          <a:solidFill>
            <a:srgbClr val="EC7C69"/>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a:t>Kliknite za ogled videa</a:t>
            </a:r>
          </a:p>
        </p:txBody>
      </p:sp>
    </p:spTree>
    <p:extLst>
      <p:ext uri="{BB962C8B-B14F-4D97-AF65-F5344CB8AC3E}">
        <p14:creationId xmlns:p14="http://schemas.microsoft.com/office/powerpoint/2010/main" val="2298289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E4820D4-BAD7-868D-142B-3F5F177238E3}"/>
              </a:ext>
            </a:extLst>
          </p:cNvPr>
          <p:cNvSpPr>
            <a:spLocks noGrp="1"/>
          </p:cNvSpPr>
          <p:nvPr>
            <p:ph type="body" sz="quarter" idx="18"/>
          </p:nvPr>
        </p:nvSpPr>
        <p:spPr>
          <a:xfrm>
            <a:off x="675020" y="3392026"/>
            <a:ext cx="2982579" cy="1049221"/>
          </a:xfrm>
        </p:spPr>
        <p:txBody>
          <a:bodyPr/>
          <a:lstStyle/>
          <a:p>
            <a:pPr>
              <a:lnSpc>
                <a:spcPct val="100000"/>
              </a:lnSpc>
            </a:pPr>
            <a:r>
              <a:rPr lang="en-GB" sz="3200" b="1"/>
              <a:t>Povezava z mestom in njegovo kulturo</a:t>
            </a:r>
            <a:endParaRPr lang="en-GB" sz="3200"/>
          </a:p>
        </p:txBody>
      </p:sp>
      <p:sp>
        <p:nvSpPr>
          <p:cNvPr id="3" name="Text Placeholder 2">
            <a:extLst>
              <a:ext uri="{FF2B5EF4-FFF2-40B4-BE49-F238E27FC236}">
                <a16:creationId xmlns:a16="http://schemas.microsoft.com/office/drawing/2014/main" id="{61D231DA-705F-2754-DA66-7152FADB3A3B}"/>
              </a:ext>
            </a:extLst>
          </p:cNvPr>
          <p:cNvSpPr>
            <a:spLocks noGrp="1"/>
          </p:cNvSpPr>
          <p:nvPr>
            <p:ph type="body" sz="quarter" idx="19"/>
          </p:nvPr>
        </p:nvSpPr>
        <p:spPr>
          <a:xfrm>
            <a:off x="691820" y="2267551"/>
            <a:ext cx="2965780" cy="385564"/>
          </a:xfrm>
        </p:spPr>
        <p:txBody>
          <a:bodyPr/>
          <a:lstStyle/>
          <a:p>
            <a:r>
              <a:rPr lang="fr-FR" sz="2400" err="1"/>
              <a:t>Bunk </a:t>
            </a:r>
            <a:r>
              <a:rPr lang="fr-FR" sz="2400"/>
              <a:t>Amsterdam</a:t>
            </a:r>
            <a:endParaRPr lang="en-GB" sz="240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a:lstStyle/>
          <a:p>
            <a:r>
              <a:rPr lang="en-GB"/>
              <a:t>Foto: </a:t>
            </a:r>
            <a:r>
              <a:rPr lang="fr-FR" err="1"/>
              <a:t>Bunk </a:t>
            </a:r>
            <a:r>
              <a:rPr lang="fr-FR"/>
              <a:t>Amsterdam</a:t>
            </a:r>
            <a:endParaRPr lang="en-GB"/>
          </a:p>
        </p:txBody>
      </p:sp>
      <p:sp>
        <p:nvSpPr>
          <p:cNvPr id="11" name="Slide Number Placeholder 5">
            <a:extLst>
              <a:ext uri="{FF2B5EF4-FFF2-40B4-BE49-F238E27FC236}">
                <a16:creationId xmlns:a16="http://schemas.microsoft.com/office/drawing/2014/main" id="{382FBD43-F89F-27F2-7668-C24357A2C3F5}"/>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3</a:t>
            </a:fld>
            <a:endParaRPr lang="fr-CA"/>
          </a:p>
        </p:txBody>
      </p:sp>
      <p:pic>
        <p:nvPicPr>
          <p:cNvPr id="21" name="Picture Placeholder 20">
            <a:extLst>
              <a:ext uri="{FF2B5EF4-FFF2-40B4-BE49-F238E27FC236}">
                <a16:creationId xmlns:a16="http://schemas.microsoft.com/office/drawing/2014/main" id="{8EA3CC65-64C6-F22A-2072-0C0A6AB522CE}"/>
              </a:ext>
            </a:extLst>
          </p:cNvPr>
          <p:cNvPicPr>
            <a:picLocks noGrp="1" noChangeAspect="1"/>
          </p:cNvPicPr>
          <p:nvPr>
            <p:ph type="pic" sz="quarter" idx="10"/>
          </p:nvPr>
        </p:nvPicPr>
        <p:blipFill>
          <a:blip r:embed="rId2"/>
          <a:srcRect t="5034" b="5034"/>
          <a:stretch/>
        </p:blipFill>
        <p:spPr>
          <a:xfrm>
            <a:off x="391600" y="0"/>
            <a:ext cx="3423163" cy="1945748"/>
          </a:xfrm>
        </p:spPr>
      </p:pic>
      <p:sp>
        <p:nvSpPr>
          <p:cNvPr id="15" name="Text Placeholder 4">
            <a:extLst>
              <a:ext uri="{FF2B5EF4-FFF2-40B4-BE49-F238E27FC236}">
                <a16:creationId xmlns:a16="http://schemas.microsoft.com/office/drawing/2014/main" id="{D58F3BEE-1EAA-F1BE-280B-2813B1580D50}"/>
              </a:ext>
            </a:extLst>
          </p:cNvPr>
          <p:cNvSpPr txBox="1">
            <a:spLocks/>
          </p:cNvSpPr>
          <p:nvPr/>
        </p:nvSpPr>
        <p:spPr>
          <a:xfrm>
            <a:off x="4264734" y="268780"/>
            <a:ext cx="7535665" cy="514778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sz="2200" b="1" dirty="0">
                <a:solidFill>
                  <a:srgbClr val="EC7C69"/>
                </a:solidFill>
              </a:rPr>
              <a:t>Kulturni utrip Amsterdama: </a:t>
            </a:r>
            <a:r>
              <a:rPr lang="en-US" sz="2200" dirty="0">
                <a:solidFill>
                  <a:srgbClr val="414141"/>
                </a:solidFill>
              </a:rPr>
              <a:t>Bunk Hotel s svojimi rednimi kulturnimi dogodki dokazuje, kako lahko alternativne namestitve spodbujajo pristne vezi z lokalno skupnostjo. S ponudbo živih nastopov in razstav presega tipično namestitev, bogati izkušnje gostov in vključuje objekt v lokalni ustvarjalni ekosistem. </a:t>
            </a:r>
          </a:p>
          <a:p>
            <a:pPr>
              <a:spcAft>
                <a:spcPts val="1200"/>
              </a:spcAft>
            </a:pPr>
            <a:r>
              <a:rPr lang="en-US" sz="2200" b="1" dirty="0">
                <a:solidFill>
                  <a:srgbClr val="EC7C69"/>
                </a:solidFill>
              </a:rPr>
              <a:t>Skrivni glasbeni studio: </a:t>
            </a:r>
            <a:r>
              <a:rPr lang="en-US" sz="2200" dirty="0">
                <a:solidFill>
                  <a:srgbClr val="414141"/>
                </a:solidFill>
              </a:rPr>
              <a:t>Posebni glasbeni studio poudarja inovativen pristop hotela Bunk k vključevanju gostov. Ta objekt podpira ustvarjalnost in kulturno produkcijo, hotel pa se tako pozicionira kot inkubator za lokalne umetnike, hkrati pa krepi svojo identiteto kot kulturno središče, ki presega tradicionalno gostoljubnost.</a:t>
            </a:r>
          </a:p>
          <a:p>
            <a:pPr>
              <a:spcAft>
                <a:spcPts val="1200"/>
              </a:spcAft>
            </a:pPr>
            <a:r>
              <a:rPr lang="en-US" sz="2200" b="1" dirty="0">
                <a:solidFill>
                  <a:srgbClr val="EC7C69"/>
                </a:solidFill>
              </a:rPr>
              <a:t>Cast a Podcast: </a:t>
            </a:r>
            <a:r>
              <a:rPr lang="en-US" sz="2200" dirty="0">
                <a:solidFill>
                  <a:srgbClr val="414141"/>
                </a:solidFill>
              </a:rPr>
              <a:t>Prostor za snemanje podcastov v hotelu Bunk je primer, kako lahko gostinski objekti gostom omogočijo, da prispevajo k kulturnemu pripovedovanju zgodb. S spodbujanjem ustvarjanja medijev hotel spodbuja pomembno interakcijo z lokalno skupnostjo in dodaja plasti izkušenj, ki poglabljajo povezave in zvestobo obiskovalcev.</a:t>
            </a:r>
          </a:p>
          <a:p>
            <a:pPr>
              <a:spcAft>
                <a:spcPts val="1200"/>
              </a:spcAft>
            </a:pPr>
            <a:endParaRPr lang="en-GB" sz="2200" dirty="0">
              <a:solidFill>
                <a:srgbClr val="414141"/>
              </a:solidFill>
            </a:endParaRPr>
          </a:p>
        </p:txBody>
      </p:sp>
    </p:spTree>
    <p:extLst>
      <p:ext uri="{BB962C8B-B14F-4D97-AF65-F5344CB8AC3E}">
        <p14:creationId xmlns:p14="http://schemas.microsoft.com/office/powerpoint/2010/main" val="2485736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CE6601EF-C0A6-99C4-5E6B-023FC65CEE55}"/>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4</a:t>
            </a:fld>
            <a:endParaRPr lang="fr-CA"/>
          </a:p>
        </p:txBody>
      </p:sp>
      <p:sp>
        <p:nvSpPr>
          <p:cNvPr id="4" name="Text Placeholder 3">
            <a:extLst>
              <a:ext uri="{FF2B5EF4-FFF2-40B4-BE49-F238E27FC236}">
                <a16:creationId xmlns:a16="http://schemas.microsoft.com/office/drawing/2014/main" id="{1B9A7EEC-A726-3CA2-22C8-55FEAFD8263A}"/>
              </a:ext>
            </a:extLst>
          </p:cNvPr>
          <p:cNvSpPr>
            <a:spLocks noGrp="1"/>
          </p:cNvSpPr>
          <p:nvPr>
            <p:ph type="body" sz="quarter" idx="18"/>
          </p:nvPr>
        </p:nvSpPr>
        <p:spPr>
          <a:xfrm>
            <a:off x="209550" y="1045277"/>
            <a:ext cx="6372812" cy="3499183"/>
          </a:xfrm>
          <a:prstGeom prst="rect">
            <a:avLst/>
          </a:prstGeom>
        </p:spPr>
        <p:txBody>
          <a:bodyPr/>
          <a:lstStyle/>
          <a:p>
            <a:endParaRPr lang="en-US" sz="2200">
              <a:solidFill>
                <a:srgbClr val="414141"/>
              </a:solidFill>
            </a:endParaRPr>
          </a:p>
          <a:p>
            <a:pPr marL="342900" indent="-342900">
              <a:buFont typeface="Wingdings" panose="05000000000000000000" pitchFamily="2" charset="2"/>
              <a:buChar char="v"/>
            </a:pPr>
            <a:r>
              <a:rPr lang="en-US" sz="2200" b="1">
                <a:solidFill>
                  <a:srgbClr val="414141"/>
                </a:solidFill>
              </a:rPr>
              <a:t>Kultura kot osrednja izkušnja: </a:t>
            </a:r>
            <a:r>
              <a:rPr lang="en-US"/>
              <a:t>Z </a:t>
            </a:r>
            <a:r>
              <a:rPr lang="en-US" sz="2200">
                <a:solidFill>
                  <a:srgbClr val="414141"/>
                </a:solidFill>
              </a:rPr>
              <a:t>vključevanjem lokalne umetnosti, glasbe in dogodkov v izkušnjo gostov lahko vaš kulturni program spremeni vašo nastanitev v živahen družbeni prostor, ki odraža in podpira svoje urbano </a:t>
            </a:r>
            <a:r>
              <a:rPr lang="en-US"/>
              <a:t>ali podeželsko </a:t>
            </a:r>
            <a:r>
              <a:rPr lang="en-US" sz="2200">
                <a:solidFill>
                  <a:srgbClr val="414141"/>
                </a:solidFill>
              </a:rPr>
              <a:t>okolje.</a:t>
            </a:r>
            <a:endParaRPr lang="en-US"/>
          </a:p>
          <a:p>
            <a:pPr marL="342900" indent="-342900">
              <a:buFont typeface="Wingdings" panose="05000000000000000000" pitchFamily="2" charset="2"/>
              <a:buChar char="v"/>
            </a:pPr>
            <a:r>
              <a:rPr lang="en-US" b="1"/>
              <a:t>Prostor za ustvarjalno produkcijo: </a:t>
            </a:r>
            <a:r>
              <a:rPr lang="en-US"/>
              <a:t>S ponudbo objektov, kot so skrivni glasbeni studio in soba za podcast, lahko gostom in lokalnim prebivalcem omogočite ustvarjanje, s čimer okrepite potencialno vlogo gostinstva kot platforme za kulturno izražanje.</a:t>
            </a:r>
          </a:p>
          <a:p>
            <a:pPr marL="342900" indent="-342900">
              <a:buFont typeface="Wingdings" panose="05000000000000000000" pitchFamily="2" charset="2"/>
              <a:buChar char="v"/>
            </a:pPr>
            <a:r>
              <a:rPr lang="en-US" sz="2200" b="1">
                <a:solidFill>
                  <a:srgbClr val="414141"/>
                </a:solidFill>
              </a:rPr>
              <a:t>Dostopnost gradi skupnost</a:t>
            </a:r>
            <a:r>
              <a:rPr lang="en-US" sz="2200">
                <a:solidFill>
                  <a:srgbClr val="414141"/>
                </a:solidFill>
              </a:rPr>
              <a:t>: S cenovno dostopnimi bivanji, brezplačnimi kulturnimi dogodki in vključujočim dizajnom lahko gostinski prostori sprejmejo raznoliko občinstvo, hkrati pa aktivno sodelujejo v življenju soseske in socialni koheziji.</a:t>
            </a:r>
          </a:p>
        </p:txBody>
      </p:sp>
      <p:sp>
        <p:nvSpPr>
          <p:cNvPr id="5" name="Text Placeholder 4">
            <a:extLst>
              <a:ext uri="{FF2B5EF4-FFF2-40B4-BE49-F238E27FC236}">
                <a16:creationId xmlns:a16="http://schemas.microsoft.com/office/drawing/2014/main" id="{D633A95B-FE9A-8940-B491-308BE239285B}"/>
              </a:ext>
            </a:extLst>
          </p:cNvPr>
          <p:cNvSpPr>
            <a:spLocks noGrp="1"/>
          </p:cNvSpPr>
          <p:nvPr>
            <p:ph type="body" sz="quarter" idx="16"/>
          </p:nvPr>
        </p:nvSpPr>
        <p:spPr>
          <a:xfrm>
            <a:off x="209550" y="241623"/>
            <a:ext cx="4726115" cy="803654"/>
          </a:xfrm>
          <a:prstGeom prst="rect">
            <a:avLst/>
          </a:prstGeom>
        </p:spPr>
        <p:txBody>
          <a:bodyPr/>
          <a:lstStyle/>
          <a:p>
            <a:r>
              <a:rPr lang="en-US"/>
              <a:t>Ključne ugotovitve</a:t>
            </a:r>
          </a:p>
        </p:txBody>
      </p:sp>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a:lstStyle/>
          <a:p>
            <a:r>
              <a:rPr lang="en-GB"/>
              <a:t>Foto: </a:t>
            </a:r>
            <a:r>
              <a:rPr lang="fr-FR" err="1"/>
              <a:t>Bunk </a:t>
            </a:r>
            <a:r>
              <a:rPr lang="fr-FR"/>
              <a:t>Amsterdam</a:t>
            </a:r>
            <a:endParaRPr lang="en-GB"/>
          </a:p>
        </p:txBody>
      </p:sp>
      <p:cxnSp>
        <p:nvCxnSpPr>
          <p:cNvPr id="2" name="Straight Connector 1">
            <a:extLst>
              <a:ext uri="{FF2B5EF4-FFF2-40B4-BE49-F238E27FC236}">
                <a16:creationId xmlns:a16="http://schemas.microsoft.com/office/drawing/2014/main" id="{33DC6738-5B33-C2AA-3B2F-5F8C8B932E88}"/>
              </a:ext>
            </a:extLst>
          </p:cNvPr>
          <p:cNvCxnSpPr>
            <a:cxnSpLocks/>
          </p:cNvCxnSpPr>
          <p:nvPr/>
        </p:nvCxnSpPr>
        <p:spPr>
          <a:xfrm>
            <a:off x="0" y="955657"/>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7" name="Picture Placeholder 16">
            <a:extLst>
              <a:ext uri="{FF2B5EF4-FFF2-40B4-BE49-F238E27FC236}">
                <a16:creationId xmlns:a16="http://schemas.microsoft.com/office/drawing/2014/main" id="{898D0CD9-A1AC-6790-F6BA-776D53F795A9}"/>
              </a:ext>
            </a:extLst>
          </p:cNvPr>
          <p:cNvPicPr>
            <a:picLocks noGrp="1" noChangeAspect="1"/>
          </p:cNvPicPr>
          <p:nvPr>
            <p:ph type="pic" sz="quarter" idx="13"/>
          </p:nvPr>
        </p:nvPicPr>
        <p:blipFill>
          <a:blip r:embed="rId2"/>
          <a:srcRect l="4730" r="4730"/>
          <a:stretch/>
        </p:blipFill>
        <p:spPr>
          <a:xfrm>
            <a:off x="6966760" y="2884487"/>
            <a:ext cx="3896842" cy="3973513"/>
          </a:xfrm>
        </p:spPr>
      </p:pic>
    </p:spTree>
    <p:extLst>
      <p:ext uri="{BB962C8B-B14F-4D97-AF65-F5344CB8AC3E}">
        <p14:creationId xmlns:p14="http://schemas.microsoft.com/office/powerpoint/2010/main" val="265217809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03A889B-1235-4A37-91BF-C8B185421381}"/>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328</TotalTime>
  <Words>537</Words>
  <Application>Microsoft Office PowerPoint</Application>
  <PresentationFormat>Widescreen</PresentationFormat>
  <Paragraphs>37</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Montserrat</vt:lpstr>
      <vt:lpstr>Montserrat Light</vt:lpstr>
      <vt:lpstr>Wingdings</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docId:4D4B17EB8BE1F507A43770482FBBCA4F</cp:keywords>
  <cp:lastModifiedBy>Tatjana Klakočar</cp:lastModifiedBy>
  <cp:revision>150</cp:revision>
  <dcterms:created xsi:type="dcterms:W3CDTF">2020-10-14T13:32:04Z</dcterms:created>
  <dcterms:modified xsi:type="dcterms:W3CDTF">2026-01-08T11:26:36Z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