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1"/>
  </p:notesMasterIdLst>
  <p:handoutMasterIdLst>
    <p:handoutMasterId r:id="rId12"/>
  </p:handoutMasterIdLst>
  <p:sldIdLst>
    <p:sldId id="7829" r:id="rId5"/>
    <p:sldId id="7830" r:id="rId6"/>
    <p:sldId id="7698" r:id="rId7"/>
    <p:sldId id="7832" r:id="rId8"/>
    <p:sldId id="7700" r:id="rId9"/>
    <p:sldId id="783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glampingunderthestars.ie/music-house/"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www.leinsterexpress.ie/news/business/1537108/holiday-rental-pods-planned-at-emo-court-in-laois.html" TargetMode="External"/><Relationship Id="rId2" Type="http://schemas.openxmlformats.org/officeDocument/2006/relationships/hyperlink" Target="https://www.leinsterexpress.ie/" TargetMode="External"/><Relationship Id="rId1" Type="http://schemas.openxmlformats.org/officeDocument/2006/relationships/slideLayout" Target="../slideLayouts/slideLayout31.xml"/><Relationship Id="rId6" Type="http://schemas.openxmlformats.org/officeDocument/2006/relationships/hyperlink" Target="https://www.glampingunderthestars.ie/emo-court/" TargetMode="External"/><Relationship Id="rId5" Type="http://schemas.openxmlformats.org/officeDocument/2006/relationships/hyperlink" Target="https://www.castledarcyglamping.com/" TargetMode="Externa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hyperlink" Target="https://www.leinsterexpress.ie/news/business/1537108/holiday-rental-pods-planned-at-emo-court-in-laois.html" TargetMode="External"/><Relationship Id="rId7" Type="http://schemas.openxmlformats.org/officeDocument/2006/relationships/image" Target="../media/image8.png"/><Relationship Id="rId2" Type="http://schemas.openxmlformats.org/officeDocument/2006/relationships/hyperlink" Target="https://www.castledarcyglamping.com/" TargetMode="External"/><Relationship Id="rId1" Type="http://schemas.openxmlformats.org/officeDocument/2006/relationships/slideLayout" Target="../slideLayouts/slideLayout31.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IE" sz="4000" dirty="0"/>
              <a:t>Emo Court Glamping, Irska</a:t>
            </a:r>
          </a:p>
          <a:p>
            <a:r>
              <a:rPr lang="en-US" sz="3200" i="1" dirty="0"/>
              <a:t>Družinam prijazen glamping na divji atlantski poti</a:t>
            </a:r>
            <a:endParaRPr lang="en-IE" sz="32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hlinkClick r:id="rId2">
                  <a:extLst>
                    <a:ext uri="{A12FA001-AC4F-418D-AE19-62706E023703}">
                      <ahyp:hlinkClr xmlns:ahyp="http://schemas.microsoft.com/office/drawing/2018/hyperlinkcolor" val="tx"/>
                    </a:ext>
                  </a:extLst>
                </a:hlinkClick>
              </a:rPr>
              <a:t>https://www.glampingunderthestars.ie/music-house/</a:t>
            </a:r>
            <a:r>
              <a:rPr lang="en-IE" dirty="0"/>
              <a:t> </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Primer</a:t>
            </a:r>
          </a:p>
        </p:txBody>
      </p:sp>
      <p:pic>
        <p:nvPicPr>
          <p:cNvPr id="6" name="Picture Placeholder 5" descr="A wooden house with a round door&#10;&#10;AI-generated content may be incorrect.">
            <a:extLst>
              <a:ext uri="{FF2B5EF4-FFF2-40B4-BE49-F238E27FC236}">
                <a16:creationId xmlns:a16="http://schemas.microsoft.com/office/drawing/2014/main" id="{941DD790-CA15-AA73-01DB-62D3D86A74E8}"/>
              </a:ext>
            </a:extLst>
          </p:cNvPr>
          <p:cNvPicPr>
            <a:picLocks noGrp="1" noChangeAspect="1"/>
          </p:cNvPicPr>
          <p:nvPr>
            <p:ph type="pic" sz="quarter" idx="19"/>
          </p:nvPr>
        </p:nvPicPr>
        <p:blipFill>
          <a:blip r:embed="rId3"/>
          <a:srcRect l="8387" r="8387"/>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2B105E3-1E80-C85E-8651-F1570AAA6534}"/>
              </a:ext>
            </a:extLst>
          </p:cNvPr>
          <p:cNvPicPr>
            <a:picLocks noChangeAspect="1"/>
          </p:cNvPicPr>
          <p:nvPr/>
        </p:nvPicPr>
        <p:blipFill>
          <a:blip r:embed="rId2"/>
          <a:stretch>
            <a:fillRect/>
          </a:stretch>
        </p:blipFill>
        <p:spPr>
          <a:xfrm>
            <a:off x="0" y="1231999"/>
            <a:ext cx="12192000" cy="4394002"/>
          </a:xfrm>
          <a:prstGeom prst="rect">
            <a:avLst/>
          </a:prstGeom>
        </p:spPr>
      </p:pic>
    </p:spTree>
    <p:extLst>
      <p:ext uri="{BB962C8B-B14F-4D97-AF65-F5344CB8AC3E}">
        <p14:creationId xmlns:p14="http://schemas.microsoft.com/office/powerpoint/2010/main" val="3670254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9B6F7-55D9-0BA9-0CB6-6C64E1D2A7F0}"/>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E2772B36-3ABA-7201-8A15-21AC63CDD894}"/>
              </a:ext>
            </a:extLst>
          </p:cNvPr>
          <p:cNvSpPr/>
          <p:nvPr/>
        </p:nvSpPr>
        <p:spPr>
          <a:xfrm>
            <a:off x="564621" y="4891639"/>
            <a:ext cx="6455464" cy="447307"/>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E3C0BBA6-917C-D0FC-D682-72F6E0C52B68}"/>
              </a:ext>
            </a:extLst>
          </p:cNvPr>
          <p:cNvSpPr/>
          <p:nvPr/>
        </p:nvSpPr>
        <p:spPr>
          <a:xfrm>
            <a:off x="341529" y="2757882"/>
            <a:ext cx="6678556" cy="2123658"/>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ABBD382D-E714-B8CD-A190-6DC12747FCC7}"/>
              </a:ext>
            </a:extLst>
          </p:cNvPr>
          <p:cNvSpPr txBox="1">
            <a:spLocks/>
          </p:cNvSpPr>
          <p:nvPr/>
        </p:nvSpPr>
        <p:spPr>
          <a:xfrm>
            <a:off x="417380" y="2909077"/>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Program Failte Ireland: </a:t>
            </a:r>
            <a:r>
              <a:rPr lang="en-US" sz="2200" dirty="0">
                <a:solidFill>
                  <a:schemeClr val="bg1"/>
                </a:solidFill>
              </a:rPr>
              <a:t>Turistične destinacije </a:t>
            </a:r>
            <a:r>
              <a:rPr lang="en-US" sz="2200" i="1" u="sng" dirty="0">
                <a:solidFill>
                  <a:schemeClr val="bg1"/>
                </a:solidFill>
                <a:hlinkClick r:id="rId2">
                  <a:extLst>
                    <a:ext uri="{A12FA001-AC4F-418D-AE19-62706E023703}">
                      <ahyp:hlinkClr xmlns:ahyp="http://schemas.microsoft.com/office/drawing/2018/hyperlinkcolor" val="tx"/>
                    </a:ext>
                  </a:extLst>
                </a:hlinkClick>
              </a:rPr>
              <a:t>v okrožju Laois </a:t>
            </a:r>
            <a:r>
              <a:rPr lang="en-US" sz="2200" dirty="0">
                <a:solidFill>
                  <a:schemeClr val="bg1"/>
                </a:solidFill>
              </a:rPr>
              <a:t>so bile med 17 turističnimi projekti, ki so prejeli skupaj 2,9 milijona evrov naložb v okviru </a:t>
            </a:r>
            <a:r>
              <a:rPr lang="en-US" sz="2200" b="1" dirty="0">
                <a:solidFill>
                  <a:schemeClr val="bg1"/>
                </a:solidFill>
              </a:rPr>
              <a:t>programa Fáilte Ireland za zasebna in skupnostna mala in srednja podjetja</a:t>
            </a:r>
            <a:r>
              <a:rPr lang="en-US" sz="2200" dirty="0">
                <a:solidFill>
                  <a:schemeClr val="bg1"/>
                </a:solidFill>
              </a:rPr>
              <a:t>, ki je del </a:t>
            </a:r>
            <a:r>
              <a:rPr lang="en-US" sz="2200" b="1" dirty="0" err="1">
                <a:solidFill>
                  <a:schemeClr val="bg1"/>
                </a:solidFill>
              </a:rPr>
              <a:t>programa</a:t>
            </a:r>
            <a:r>
              <a:rPr lang="en-US" sz="2200" b="1" dirty="0">
                <a:solidFill>
                  <a:schemeClr val="bg1"/>
                </a:solidFill>
              </a:rPr>
              <a:t> Sklada EU za pravično prehod</a:t>
            </a:r>
            <a:r>
              <a:rPr lang="en-US" sz="2200" dirty="0">
                <a:solidFill>
                  <a:schemeClr val="bg1"/>
                </a:solidFill>
              </a:rPr>
              <a:t>. </a:t>
            </a:r>
          </a:p>
          <a:p>
            <a:pPr marL="0" indent="0">
              <a:spcAft>
                <a:spcPts val="600"/>
              </a:spcAft>
            </a:pPr>
            <a:endParaRPr lang="en-US" sz="2200" dirty="0">
              <a:solidFill>
                <a:schemeClr val="bg1"/>
              </a:solidFill>
            </a:endParaRPr>
          </a:p>
        </p:txBody>
      </p:sp>
      <p:sp>
        <p:nvSpPr>
          <p:cNvPr id="18" name="TextBox 17">
            <a:extLst>
              <a:ext uri="{FF2B5EF4-FFF2-40B4-BE49-F238E27FC236}">
                <a16:creationId xmlns:a16="http://schemas.microsoft.com/office/drawing/2014/main" id="{52A25688-502B-3BD4-F469-49DD33A92F1B}"/>
              </a:ext>
            </a:extLst>
          </p:cNvPr>
          <p:cNvSpPr txBox="1"/>
          <p:nvPr/>
        </p:nvSpPr>
        <p:spPr>
          <a:xfrm>
            <a:off x="341529" y="1365973"/>
            <a:ext cx="6943725" cy="1200329"/>
          </a:xfrm>
          <a:prstGeom prst="rect">
            <a:avLst/>
          </a:prstGeom>
          <a:noFill/>
        </p:spPr>
        <p:txBody>
          <a:bodyPr wrap="square">
            <a:spAutoFit/>
          </a:bodyPr>
          <a:lstStyle/>
          <a:p>
            <a:pPr>
              <a:spcAft>
                <a:spcPts val="600"/>
              </a:spcAft>
            </a:pPr>
            <a:r>
              <a:rPr lang="en-US" sz="2400" dirty="0">
                <a:solidFill>
                  <a:srgbClr val="494949"/>
                </a:solidFill>
              </a:rPr>
              <a:t>Luksuzno glamping mesto </a:t>
            </a:r>
            <a:r>
              <a:rPr lang="en-US" sz="2400" dirty="0">
                <a:solidFill>
                  <a:srgbClr val="494949"/>
                </a:solidFill>
                <a:hlinkClick r:id="rId3">
                  <a:extLst>
                    <a:ext uri="{A12FA001-AC4F-418D-AE19-62706E023703}">
                      <ahyp:hlinkClr xmlns:ahyp="http://schemas.microsoft.com/office/drawing/2018/hyperlinkcolor" val="tx"/>
                    </a:ext>
                  </a:extLst>
                </a:hlinkClick>
              </a:rPr>
              <a:t>Emo Court Glamping </a:t>
            </a:r>
            <a:r>
              <a:rPr lang="en-US" sz="2400" dirty="0">
                <a:solidFill>
                  <a:srgbClr val="494949"/>
                </a:solidFill>
              </a:rPr>
              <a:t>in konjski vagon, glamurozna kamping destinacija v Laoisu</a:t>
            </a:r>
            <a:r>
              <a:rPr lang="en-US" sz="2200" dirty="0">
                <a:solidFill>
                  <a:srgbClr val="494949"/>
                </a:solidFill>
              </a:rPr>
              <a:t>,</a:t>
            </a:r>
            <a:r>
              <a:rPr lang="en-US" sz="2400" dirty="0">
                <a:solidFill>
                  <a:srgbClr val="494949"/>
                </a:solidFill>
              </a:rPr>
              <a:t> sta si zagotovila financiranje v višini 550.000 evrov</a:t>
            </a:r>
            <a:r>
              <a:rPr lang="en-US" sz="2200" dirty="0">
                <a:solidFill>
                  <a:srgbClr val="494949"/>
                </a:solidFill>
              </a:rPr>
              <a:t>. </a:t>
            </a:r>
          </a:p>
        </p:txBody>
      </p:sp>
      <p:sp>
        <p:nvSpPr>
          <p:cNvPr id="25" name="Text Placeholder 11">
            <a:extLst>
              <a:ext uri="{FF2B5EF4-FFF2-40B4-BE49-F238E27FC236}">
                <a16:creationId xmlns:a16="http://schemas.microsoft.com/office/drawing/2014/main" id="{EB4AECB5-2182-2180-05FF-3B01A6E5A1F7}"/>
              </a:ext>
            </a:extLst>
          </p:cNvPr>
          <p:cNvSpPr txBox="1">
            <a:spLocks/>
          </p:cNvSpPr>
          <p:nvPr/>
        </p:nvSpPr>
        <p:spPr>
          <a:xfrm>
            <a:off x="296824" y="135164"/>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4400" dirty="0">
                <a:solidFill>
                  <a:srgbClr val="459597"/>
                </a:solidFill>
              </a:rPr>
              <a:t>Primer iz prakse: </a:t>
            </a:r>
            <a:r>
              <a:rPr lang="en-IE" sz="3200" dirty="0"/>
              <a:t>Emo Court Glamping, </a:t>
            </a:r>
            <a:endParaRPr lang="en-US" sz="3200" dirty="0"/>
          </a:p>
        </p:txBody>
      </p:sp>
      <p:pic>
        <p:nvPicPr>
          <p:cNvPr id="3076" name="Picture 4">
            <a:extLst>
              <a:ext uri="{FF2B5EF4-FFF2-40B4-BE49-F238E27FC236}">
                <a16:creationId xmlns:a16="http://schemas.microsoft.com/office/drawing/2014/main" id="{FD3559F1-1676-1B01-27E6-42B60A6B13E4}"/>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t="2228" b="2228"/>
          <a:stretch>
            <a:fillRect/>
          </a:stretch>
        </p:blipFill>
        <p:spPr bwMode="auto">
          <a:xfrm>
            <a:off x="7470775" y="1917700"/>
            <a:ext cx="3709988" cy="2498725"/>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3">
            <a:extLst>
              <a:ext uri="{FF2B5EF4-FFF2-40B4-BE49-F238E27FC236}">
                <a16:creationId xmlns:a16="http://schemas.microsoft.com/office/drawing/2014/main" id="{20D31596-EF1A-3D98-9F17-07E879094037}"/>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6" name="Text Placeholder 23">
            <a:extLst>
              <a:ext uri="{FF2B5EF4-FFF2-40B4-BE49-F238E27FC236}">
                <a16:creationId xmlns:a16="http://schemas.microsoft.com/office/drawing/2014/main" id="{7DDB4280-9A59-2355-D420-A644A11CCEE8}"/>
              </a:ext>
            </a:extLst>
          </p:cNvPr>
          <p:cNvSpPr txBox="1">
            <a:spLocks/>
          </p:cNvSpPr>
          <p:nvPr/>
        </p:nvSpPr>
        <p:spPr>
          <a:xfrm>
            <a:off x="7578179" y="5117875"/>
            <a:ext cx="4051845" cy="663800"/>
          </a:xfrm>
          <a:prstGeom prst="rect">
            <a:avLst/>
          </a:prstGeom>
          <a:solidFill>
            <a:srgbClr val="E96751"/>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a:t>
            </a:r>
            <a:r>
              <a:rPr lang="en-US" sz="1600" dirty="0">
                <a:latin typeface="+mn-lt"/>
                <a:hlinkClick r:id="rId5">
                  <a:extLst>
                    <a:ext uri="{A12FA001-AC4F-418D-AE19-62706E023703}">
                      <ahyp:hlinkClr xmlns:ahyp="http://schemas.microsoft.com/office/drawing/2018/hyperlinkcolor" val="tx"/>
                    </a:ext>
                  </a:extLst>
                </a:hlinkClick>
              </a:rPr>
              <a:t> https://www.glampingunderthestars.ie/emo-court/ </a:t>
            </a:r>
            <a:r>
              <a:rPr lang="en-US" sz="1600" dirty="0">
                <a:latin typeface="+mn-lt"/>
              </a:rPr>
              <a:t> </a:t>
            </a:r>
          </a:p>
        </p:txBody>
      </p:sp>
      <p:sp>
        <p:nvSpPr>
          <p:cNvPr id="7" name="TextBox 6">
            <a:extLst>
              <a:ext uri="{FF2B5EF4-FFF2-40B4-BE49-F238E27FC236}">
                <a16:creationId xmlns:a16="http://schemas.microsoft.com/office/drawing/2014/main" id="{901F8983-80BA-287F-AF33-75462A85E24A}"/>
              </a:ext>
            </a:extLst>
          </p:cNvPr>
          <p:cNvSpPr txBox="1"/>
          <p:nvPr/>
        </p:nvSpPr>
        <p:spPr>
          <a:xfrm>
            <a:off x="95250" y="753113"/>
            <a:ext cx="8064578" cy="461665"/>
          </a:xfrm>
          <a:prstGeom prst="rect">
            <a:avLst/>
          </a:prstGeom>
          <a:noFill/>
        </p:spPr>
        <p:txBody>
          <a:bodyPr wrap="square">
            <a:spAutoFit/>
          </a:bodyPr>
          <a:lstStyle/>
          <a:p>
            <a:pPr algn="ctr"/>
            <a:r>
              <a:rPr lang="en-US" sz="2400" b="0" i="0" dirty="0">
                <a:solidFill>
                  <a:srgbClr val="E96751"/>
                </a:solidFill>
                <a:effectLst/>
              </a:rPr>
              <a:t>Prilagojeno družinam prijazno glamping na Wild Atlantic Way</a:t>
            </a:r>
          </a:p>
        </p:txBody>
      </p:sp>
      <p:sp>
        <p:nvSpPr>
          <p:cNvPr id="4" name="TextBox 3">
            <a:extLst>
              <a:ext uri="{FF2B5EF4-FFF2-40B4-BE49-F238E27FC236}">
                <a16:creationId xmlns:a16="http://schemas.microsoft.com/office/drawing/2014/main" id="{D094A40A-F559-95DE-5434-27EFA825D71F}"/>
              </a:ext>
            </a:extLst>
          </p:cNvPr>
          <p:cNvSpPr txBox="1"/>
          <p:nvPr/>
        </p:nvSpPr>
        <p:spPr>
          <a:xfrm>
            <a:off x="495300" y="5781675"/>
            <a:ext cx="6096000" cy="369332"/>
          </a:xfrm>
          <a:prstGeom prst="rect">
            <a:avLst/>
          </a:prstGeom>
          <a:noFill/>
        </p:spPr>
        <p:txBody>
          <a:bodyPr wrap="square">
            <a:spAutoFit/>
          </a:bodyPr>
          <a:lstStyle/>
          <a:p>
            <a:r>
              <a:rPr lang="en-IE" dirty="0">
                <a:hlinkClick r:id="rId6"/>
              </a:rPr>
              <a:t>https://www.glampingunderthestars.ie/emo-court/</a:t>
            </a:r>
            <a:r>
              <a:rPr lang="en-IE" dirty="0"/>
              <a:t> </a:t>
            </a:r>
          </a:p>
        </p:txBody>
      </p:sp>
    </p:spTree>
    <p:extLst>
      <p:ext uri="{BB962C8B-B14F-4D97-AF65-F5344CB8AC3E}">
        <p14:creationId xmlns:p14="http://schemas.microsoft.com/office/powerpoint/2010/main" val="1366277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F12D016-4D75-0355-9840-08B90D154704}"/>
              </a:ext>
            </a:extLst>
          </p:cNvPr>
          <p:cNvPicPr>
            <a:picLocks noChangeAspect="1"/>
          </p:cNvPicPr>
          <p:nvPr/>
        </p:nvPicPr>
        <p:blipFill>
          <a:blip r:embed="rId2"/>
          <a:stretch>
            <a:fillRect/>
          </a:stretch>
        </p:blipFill>
        <p:spPr>
          <a:xfrm>
            <a:off x="803313" y="0"/>
            <a:ext cx="10585374" cy="6858000"/>
          </a:xfrm>
          <a:prstGeom prst="rect">
            <a:avLst/>
          </a:prstGeom>
        </p:spPr>
      </p:pic>
    </p:spTree>
    <p:extLst>
      <p:ext uri="{BB962C8B-B14F-4D97-AF65-F5344CB8AC3E}">
        <p14:creationId xmlns:p14="http://schemas.microsoft.com/office/powerpoint/2010/main" val="428276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E3DFC-6EB6-0BE9-58ED-CE7AE52748CD}"/>
            </a:ext>
          </a:extLst>
        </p:cNvPr>
        <p:cNvGrpSpPr/>
        <p:nvPr/>
      </p:nvGrpSpPr>
      <p:grpSpPr>
        <a:xfrm>
          <a:off x="0" y="0"/>
          <a:ext cx="0" cy="0"/>
          <a:chOff x="0" y="0"/>
          <a:chExt cx="0" cy="0"/>
        </a:xfrm>
      </p:grpSpPr>
      <p:sp>
        <p:nvSpPr>
          <p:cNvPr id="25" name="Text Placeholder 11">
            <a:extLst>
              <a:ext uri="{FF2B5EF4-FFF2-40B4-BE49-F238E27FC236}">
                <a16:creationId xmlns:a16="http://schemas.microsoft.com/office/drawing/2014/main" id="{8303B9ED-0AF0-D825-150E-F7D323DCF4EB}"/>
              </a:ext>
            </a:extLst>
          </p:cNvPr>
          <p:cNvSpPr txBox="1">
            <a:spLocks/>
          </p:cNvSpPr>
          <p:nvPr/>
        </p:nvSpPr>
        <p:spPr>
          <a:xfrm>
            <a:off x="296824" y="135164"/>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4400" dirty="0">
                <a:solidFill>
                  <a:srgbClr val="459597"/>
                </a:solidFill>
              </a:rPr>
              <a:t>Primer iz prakse: </a:t>
            </a:r>
            <a:r>
              <a:rPr lang="en-IE" sz="3200" dirty="0"/>
              <a:t>Emo Court Glamping, </a:t>
            </a:r>
            <a:endParaRPr lang="en-US" sz="3200" dirty="0"/>
          </a:p>
        </p:txBody>
      </p:sp>
      <p:sp>
        <p:nvSpPr>
          <p:cNvPr id="3" name="object 3">
            <a:extLst>
              <a:ext uri="{FF2B5EF4-FFF2-40B4-BE49-F238E27FC236}">
                <a16:creationId xmlns:a16="http://schemas.microsoft.com/office/drawing/2014/main" id="{19A652D7-D7BB-0E99-AFBE-16D64E3B773D}"/>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6" name="Text Placeholder 23">
            <a:extLst>
              <a:ext uri="{FF2B5EF4-FFF2-40B4-BE49-F238E27FC236}">
                <a16:creationId xmlns:a16="http://schemas.microsoft.com/office/drawing/2014/main" id="{592006A4-AAD1-A745-57D0-39587100E363}"/>
              </a:ext>
            </a:extLst>
          </p:cNvPr>
          <p:cNvSpPr txBox="1">
            <a:spLocks/>
          </p:cNvSpPr>
          <p:nvPr/>
        </p:nvSpPr>
        <p:spPr>
          <a:xfrm>
            <a:off x="7578179" y="5117875"/>
            <a:ext cx="4051845" cy="663800"/>
          </a:xfrm>
          <a:prstGeom prst="rect">
            <a:avLst/>
          </a:prstGeom>
          <a:solidFill>
            <a:srgbClr val="E96751"/>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a:t>
            </a:r>
            <a:r>
              <a:rPr lang="en-US" sz="1600" dirty="0">
                <a:latin typeface="+mn-lt"/>
                <a:hlinkClick r:id="rId2">
                  <a:extLst>
                    <a:ext uri="{A12FA001-AC4F-418D-AE19-62706E023703}">
                      <ahyp:hlinkClr xmlns:ahyp="http://schemas.microsoft.com/office/drawing/2018/hyperlinkcolor" val="tx"/>
                    </a:ext>
                  </a:extLst>
                </a:hlinkClick>
              </a:rPr>
              <a:t> https://www.glampingunderthestars.ie/emo-court/ </a:t>
            </a:r>
            <a:r>
              <a:rPr lang="en-US" sz="1600" dirty="0">
                <a:latin typeface="+mn-lt"/>
              </a:rPr>
              <a:t> </a:t>
            </a:r>
          </a:p>
        </p:txBody>
      </p:sp>
      <p:sp>
        <p:nvSpPr>
          <p:cNvPr id="7" name="TextBox 6">
            <a:extLst>
              <a:ext uri="{FF2B5EF4-FFF2-40B4-BE49-F238E27FC236}">
                <a16:creationId xmlns:a16="http://schemas.microsoft.com/office/drawing/2014/main" id="{49D20080-79F6-925A-C544-FF5472973D0C}"/>
              </a:ext>
            </a:extLst>
          </p:cNvPr>
          <p:cNvSpPr txBox="1"/>
          <p:nvPr/>
        </p:nvSpPr>
        <p:spPr>
          <a:xfrm>
            <a:off x="95250" y="753113"/>
            <a:ext cx="8064578" cy="461665"/>
          </a:xfrm>
          <a:prstGeom prst="rect">
            <a:avLst/>
          </a:prstGeom>
          <a:noFill/>
        </p:spPr>
        <p:txBody>
          <a:bodyPr wrap="square">
            <a:spAutoFit/>
          </a:bodyPr>
          <a:lstStyle/>
          <a:p>
            <a:pPr algn="ctr"/>
            <a:r>
              <a:rPr lang="en-US" sz="2400" b="0" i="0" dirty="0">
                <a:solidFill>
                  <a:srgbClr val="E96751"/>
                </a:solidFill>
                <a:effectLst/>
              </a:rPr>
              <a:t>Prilagojeno družinam prijazno glamping na Wild Atlantic Way</a:t>
            </a:r>
          </a:p>
        </p:txBody>
      </p:sp>
      <p:sp>
        <p:nvSpPr>
          <p:cNvPr id="2" name="Flowchart: Data 1">
            <a:extLst>
              <a:ext uri="{FF2B5EF4-FFF2-40B4-BE49-F238E27FC236}">
                <a16:creationId xmlns:a16="http://schemas.microsoft.com/office/drawing/2014/main" id="{0400AE7C-2F73-21E6-159F-821ACADD8E4C}"/>
              </a:ext>
            </a:extLst>
          </p:cNvPr>
          <p:cNvSpPr/>
          <p:nvPr/>
        </p:nvSpPr>
        <p:spPr>
          <a:xfrm>
            <a:off x="461615" y="3201797"/>
            <a:ext cx="6455464" cy="39136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6262F86-57A7-2E66-204C-4262090FA19A}"/>
              </a:ext>
            </a:extLst>
          </p:cNvPr>
          <p:cNvSpPr/>
          <p:nvPr/>
        </p:nvSpPr>
        <p:spPr>
          <a:xfrm>
            <a:off x="398734" y="1593430"/>
            <a:ext cx="6678556" cy="3998471"/>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00B1818E-486D-C422-1901-A48EF9F9C248}"/>
              </a:ext>
            </a:extLst>
          </p:cNvPr>
          <p:cNvSpPr txBox="1"/>
          <p:nvPr/>
        </p:nvSpPr>
        <p:spPr>
          <a:xfrm>
            <a:off x="623393" y="1895520"/>
            <a:ext cx="6096000" cy="3277820"/>
          </a:xfrm>
          <a:prstGeom prst="rect">
            <a:avLst/>
          </a:prstGeom>
          <a:noFill/>
        </p:spPr>
        <p:txBody>
          <a:bodyPr wrap="square">
            <a:spAutoFit/>
          </a:bodyPr>
          <a:lstStyle/>
          <a:p>
            <a:pPr>
              <a:spcAft>
                <a:spcPts val="600"/>
              </a:spcAft>
            </a:pPr>
            <a:r>
              <a:rPr lang="en-US" sz="2400" b="1" dirty="0">
                <a:solidFill>
                  <a:schemeClr val="bg1"/>
                </a:solidFill>
              </a:rPr>
              <a:t>Rezultat: </a:t>
            </a:r>
            <a:r>
              <a:rPr lang="en-US" sz="2200" dirty="0">
                <a:solidFill>
                  <a:schemeClr val="bg1"/>
                </a:solidFill>
              </a:rPr>
              <a:t>V kategoriji 2 programa, ki je namenjen razvoju trajnostnega turizma, sta bila izbrana dva projekta iz okrožja Laois. Največji upravičenec iz okrožja Laois je bil Emo Court Glamping, ki je pridobil skupaj 300 000 EUR za izgradnjo luksuznih ekoloških glamping koč, vključno s kočo, dostopno za invalidske vozičke. Gradbeno dovoljenje je bilo izdano za tri samostojne enote v </a:t>
            </a:r>
            <a:r>
              <a:rPr lang="en-US" sz="2200" dirty="0">
                <a:solidFill>
                  <a:schemeClr val="bg1"/>
                </a:solidFill>
                <a:hlinkClick r:id="rId3">
                  <a:extLst>
                    <a:ext uri="{A12FA001-AC4F-418D-AE19-62706E023703}">
                      <ahyp:hlinkClr xmlns:ahyp="http://schemas.microsoft.com/office/drawing/2018/hyperlinkcolor" val="tx"/>
                    </a:ext>
                  </a:extLst>
                </a:hlinkClick>
              </a:rPr>
              <a:t>Gate Lodge</a:t>
            </a:r>
            <a:r>
              <a:rPr lang="en-US" sz="2200" dirty="0">
                <a:solidFill>
                  <a:schemeClr val="bg1"/>
                </a:solidFill>
              </a:rPr>
              <a:t>.</a:t>
            </a:r>
          </a:p>
          <a:p>
            <a:pPr>
              <a:spcAft>
                <a:spcPts val="600"/>
              </a:spcAft>
            </a:pPr>
            <a:endParaRPr lang="en-US" sz="2400" dirty="0">
              <a:solidFill>
                <a:schemeClr val="bg1"/>
              </a:solidFill>
            </a:endParaRPr>
          </a:p>
        </p:txBody>
      </p:sp>
      <p:sp>
        <p:nvSpPr>
          <p:cNvPr id="4" name="Flowchart: Data 3">
            <a:extLst>
              <a:ext uri="{FF2B5EF4-FFF2-40B4-BE49-F238E27FC236}">
                <a16:creationId xmlns:a16="http://schemas.microsoft.com/office/drawing/2014/main" id="{108027A3-0521-3DDD-FCF6-F4FEEBC2AA94}"/>
              </a:ext>
            </a:extLst>
          </p:cNvPr>
          <p:cNvSpPr/>
          <p:nvPr/>
        </p:nvSpPr>
        <p:spPr>
          <a:xfrm>
            <a:off x="621826" y="5591901"/>
            <a:ext cx="6455464" cy="39136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Co-funded by the European Union logo in png for web usage">
            <a:extLst>
              <a:ext uri="{FF2B5EF4-FFF2-40B4-BE49-F238E27FC236}">
                <a16:creationId xmlns:a16="http://schemas.microsoft.com/office/drawing/2014/main" id="{C973C152-83DE-C92C-E3DB-F9BAEDD7F4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8" name="Rectangle 7">
            <a:extLst>
              <a:ext uri="{FF2B5EF4-FFF2-40B4-BE49-F238E27FC236}">
                <a16:creationId xmlns:a16="http://schemas.microsoft.com/office/drawing/2014/main" id="{3C6FF6FC-E1B9-731A-B17D-4259EBC4A2AB}"/>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mnenja in pogledi so izključno mnenja in pogledi avtorja(-ev) in ne odražajo nujno mnenj in pogledov Evropske unije ali Evropske izvajalske agencije za izobraževanje in kulturo (EACEA). Niti Evropska unija niti EACEA ne odgovarjata zanje.</a:t>
            </a:r>
          </a:p>
        </p:txBody>
      </p:sp>
      <p:grpSp>
        <p:nvGrpSpPr>
          <p:cNvPr id="9" name="Group 8">
            <a:extLst>
              <a:ext uri="{FF2B5EF4-FFF2-40B4-BE49-F238E27FC236}">
                <a16:creationId xmlns:a16="http://schemas.microsoft.com/office/drawing/2014/main" id="{DA4E59B7-67C1-1801-92AE-B0FA64A2876B}"/>
              </a:ext>
            </a:extLst>
          </p:cNvPr>
          <p:cNvGrpSpPr/>
          <p:nvPr/>
        </p:nvGrpSpPr>
        <p:grpSpPr>
          <a:xfrm>
            <a:off x="441852" y="5906548"/>
            <a:ext cx="1307461" cy="742180"/>
            <a:chOff x="340586" y="8789227"/>
            <a:chExt cx="1307461" cy="742180"/>
          </a:xfrm>
        </p:grpSpPr>
        <p:sp>
          <p:nvSpPr>
            <p:cNvPr id="10" name="Rectangle 9">
              <a:extLst>
                <a:ext uri="{FF2B5EF4-FFF2-40B4-BE49-F238E27FC236}">
                  <a16:creationId xmlns:a16="http://schemas.microsoft.com/office/drawing/2014/main" id="{DA1C62BD-7E35-4605-9C31-25AB5CB36EBD}"/>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55D3FBA8-28B4-ADE9-9A6F-0F3C4851796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5" name="Picture Placeholder 14" descr="A wooden house with a round door&#10;&#10;AI-generated content may be incorrect.">
            <a:extLst>
              <a:ext uri="{FF2B5EF4-FFF2-40B4-BE49-F238E27FC236}">
                <a16:creationId xmlns:a16="http://schemas.microsoft.com/office/drawing/2014/main" id="{B54B30E3-798B-9754-57A8-3A722F521BB8}"/>
              </a:ext>
            </a:extLst>
          </p:cNvPr>
          <p:cNvPicPr>
            <a:picLocks noGrp="1" noChangeAspect="1"/>
          </p:cNvPicPr>
          <p:nvPr>
            <p:ph type="pic" sz="quarter" idx="13"/>
          </p:nvPr>
        </p:nvPicPr>
        <p:blipFill>
          <a:blip r:embed="rId7"/>
          <a:srcRect l="7085" r="7085"/>
          <a:stretch>
            <a:fillRect/>
          </a:stretch>
        </p:blipFill>
        <p:spPr>
          <a:xfrm>
            <a:off x="7469993" y="1832727"/>
            <a:ext cx="3887273" cy="2499271"/>
          </a:xfrm>
        </p:spPr>
      </p:pic>
    </p:spTree>
    <p:extLst>
      <p:ext uri="{BB962C8B-B14F-4D97-AF65-F5344CB8AC3E}">
        <p14:creationId xmlns:p14="http://schemas.microsoft.com/office/powerpoint/2010/main" val="1452085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AAB8D0D-0730-90FA-AA49-ECB12B9C1F9D}"/>
              </a:ext>
            </a:extLst>
          </p:cNvPr>
          <p:cNvPicPr>
            <a:picLocks noChangeAspect="1"/>
          </p:cNvPicPr>
          <p:nvPr/>
        </p:nvPicPr>
        <p:blipFill>
          <a:blip r:embed="rId2"/>
          <a:stretch>
            <a:fillRect/>
          </a:stretch>
        </p:blipFill>
        <p:spPr>
          <a:xfrm>
            <a:off x="770590" y="0"/>
            <a:ext cx="10650820" cy="6858000"/>
          </a:xfrm>
          <a:prstGeom prst="rect">
            <a:avLst/>
          </a:prstGeom>
        </p:spPr>
      </p:pic>
    </p:spTree>
    <p:extLst>
      <p:ext uri="{BB962C8B-B14F-4D97-AF65-F5344CB8AC3E}">
        <p14:creationId xmlns:p14="http://schemas.microsoft.com/office/powerpoint/2010/main" val="1349759530"/>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1BAAA5-3D4E-4524-8BC3-3C2ED8F16CAE}">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691AA0B6-86E0-40DB-B18C-02AC9358809A}">
  <ds:schemaRefs>
    <ds:schemaRef ds:uri="http://schemas.microsoft.com/sharepoint/v3/contenttype/forms"/>
  </ds:schemaRefs>
</ds:datastoreItem>
</file>

<file path=customXml/itemProps3.xml><?xml version="1.0" encoding="utf-8"?>
<ds:datastoreItem xmlns:ds="http://schemas.openxmlformats.org/officeDocument/2006/customXml" ds:itemID="{0FA700D9-13AA-4228-9B75-A08F408EA995}"/>
</file>

<file path=docProps/app.xml><?xml version="1.0" encoding="utf-8"?>
<Properties xmlns="http://schemas.openxmlformats.org/officeDocument/2006/extended-properties" xmlns:vt="http://schemas.openxmlformats.org/officeDocument/2006/docPropsVTypes">
  <Template/>
  <TotalTime>13588</TotalTime>
  <Words>291</Words>
  <Application>Microsoft Office PowerPoint</Application>
  <PresentationFormat>Widescreen</PresentationFormat>
  <Paragraphs>17</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docId:9F9CBD20BF5BED56F64B2D0EAFDE0149</cp:keywords>
  <cp:lastModifiedBy>Tatjana Klakočar</cp:lastModifiedBy>
  <cp:revision>568</cp:revision>
  <dcterms:created xsi:type="dcterms:W3CDTF">2020-10-14T13:32:04Z</dcterms:created>
  <dcterms:modified xsi:type="dcterms:W3CDTF">2026-01-08T14:16:53Z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