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9"/>
  </p:notesMasterIdLst>
  <p:handoutMasterIdLst>
    <p:handoutMasterId r:id="rId10"/>
  </p:handoutMasterIdLst>
  <p:sldIdLst>
    <p:sldId id="7136" r:id="rId5"/>
    <p:sldId id="7726" r:id="rId6"/>
    <p:sldId id="7725" r:id="rId7"/>
    <p:sldId id="772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103" d="100"/>
          <a:sy n="103" d="100"/>
        </p:scale>
        <p:origin x="150"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08/01/2026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stopnja</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weergors.nl/" TargetMode="Externa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weergors.nl/" TargetMode="Externa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hyperlink" Target="https://www.weergors.nl/" TargetMode="External"/><Relationship Id="rId7" Type="http://schemas.openxmlformats.org/officeDocument/2006/relationships/image" Target="../media/image3.png"/><Relationship Id="rId2" Type="http://schemas.openxmlformats.org/officeDocument/2006/relationships/hyperlink" Target="https://www.linkedin.com/feed/update/urn:li:activity:7310223995927183360/" TargetMode="External"/><Relationship Id="rId1" Type="http://schemas.openxmlformats.org/officeDocument/2006/relationships/slideLayout" Target="../slideLayouts/slideLayout31.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4" y="2339363"/>
            <a:ext cx="5148935" cy="3772033"/>
          </a:xfrm>
        </p:spPr>
        <p:txBody>
          <a:bodyPr>
            <a:normAutofit fontScale="32500" lnSpcReduction="20000"/>
          </a:bodyPr>
          <a:lstStyle/>
          <a:p>
            <a:r>
              <a:rPr lang="en-US" sz="11100" dirty="0">
                <a:hlinkClick r:id="rId2">
                  <a:extLst>
                    <a:ext uri="{A12FA001-AC4F-418D-AE19-62706E023703}">
                      <ahyp:hlinkClr xmlns:ahyp="http://schemas.microsoft.com/office/drawing/2018/hyperlinkcolor" val="tx"/>
                    </a:ext>
                  </a:extLst>
                </a:hlinkClick>
              </a:rPr>
              <a:t>Kamp 't </a:t>
            </a:r>
            <a:r>
              <a:rPr lang="en-US" sz="11100" dirty="0" err="1">
                <a:hlinkClick r:id="rId2">
                  <a:extLst>
                    <a:ext uri="{A12FA001-AC4F-418D-AE19-62706E023703}">
                      <ahyp:hlinkClr xmlns:ahyp="http://schemas.microsoft.com/office/drawing/2018/hyperlinkcolor" val="tx"/>
                    </a:ext>
                  </a:extLst>
                </a:hlinkClick>
              </a:rPr>
              <a:t>Weergors</a:t>
            </a:r>
            <a:r>
              <a:rPr lang="en-US" sz="11100" dirty="0"/>
              <a:t>, Nizozemska</a:t>
            </a:r>
          </a:p>
          <a:p>
            <a:r>
              <a:rPr lang="en-US" sz="11100" dirty="0"/>
              <a:t>Kamp</a:t>
            </a:r>
          </a:p>
          <a:p>
            <a:endParaRPr lang="en-US" sz="3600" dirty="0"/>
          </a:p>
          <a:p>
            <a:r>
              <a:rPr lang="en-US" sz="6200" dirty="0"/>
              <a:t>Naš očarljiv, srednje velik družinski kamp se nahaja v osrčju nekdanjega južnoholandskega otoka Voorne-Putten, v bližini zaliva </a:t>
            </a:r>
            <a:r>
              <a:rPr lang="en-US" sz="6200" dirty="0" err="1"/>
              <a:t>Haringvliet </a:t>
            </a:r>
            <a:r>
              <a:rPr lang="en-US" sz="6200" dirty="0"/>
              <a:t>in plaže Severnega morja. Kmetija iz 19. stoletja ostaja srce kampa. </a:t>
            </a:r>
            <a:endParaRPr lang="en-IE" sz="6200" dirty="0"/>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b="1" dirty="0"/>
              <a:t>Primer</a:t>
            </a:r>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US" dirty="0">
                <a:hlinkClick r:id="rId2">
                  <a:extLst>
                    <a:ext uri="{A12FA001-AC4F-418D-AE19-62706E023703}">
                      <ahyp:hlinkClr xmlns:ahyp="http://schemas.microsoft.com/office/drawing/2018/hyperlinkcolor" val="tx"/>
                    </a:ext>
                  </a:extLst>
                </a:hlinkClick>
              </a:rPr>
              <a:t>https://www.weergors.nl/</a:t>
            </a:r>
            <a:r>
              <a:rPr lang="en-US" dirty="0"/>
              <a:t> </a:t>
            </a:r>
            <a:endParaRPr lang="en-IE" dirty="0"/>
          </a:p>
        </p:txBody>
      </p:sp>
      <p:pic>
        <p:nvPicPr>
          <p:cNvPr id="3" name="Picture 2" descr="Co-funded by the European Union logo in png for web usage">
            <a:extLst>
              <a:ext uri="{FF2B5EF4-FFF2-40B4-BE49-F238E27FC236}">
                <a16:creationId xmlns:a16="http://schemas.microsoft.com/office/drawing/2014/main" id="{D18CDF32-3099-E760-B2BD-FF23A697CB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835641C-7082-1150-C15E-5079114C7C9E}"/>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Financirano s sredstvi Evropske unije. Vendar pa so izražena mnenja in pogledi izključno mnenja in pogledi avtorja(-ev) in ne odražajo nujno mnenja Evropske unije ali Evropske izvajalske agencije za izobraževanje in kulturo (EACEA). Niti Evropska unija niti EACEA ne odgovarjata zanje.</a:t>
            </a:r>
          </a:p>
        </p:txBody>
      </p:sp>
      <p:grpSp>
        <p:nvGrpSpPr>
          <p:cNvPr id="5" name="Group 4">
            <a:extLst>
              <a:ext uri="{FF2B5EF4-FFF2-40B4-BE49-F238E27FC236}">
                <a16:creationId xmlns:a16="http://schemas.microsoft.com/office/drawing/2014/main" id="{61521944-DDBC-B3E4-C83E-8E68CA1D184B}"/>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7D53B86-ADA8-CDA0-BFC3-AD07FFCB1D0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ima licenco </a:t>
              </a:r>
            </a:p>
            <a:p>
              <a:pPr algn="just"/>
              <a:r>
                <a:rPr lang="en-US" sz="900" b="1" dirty="0">
                  <a:solidFill>
                    <a:schemeClr val="tx1"/>
                  </a:solidFill>
                  <a:latin typeface="+mj-lt"/>
                </a:rPr>
                <a:t>pod licenco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FCB68C76-9A27-6F51-4443-0E2F64718FF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14" name="Picture Placeholder 13" descr="A house with a table and umbrella in the grass&#10;&#10;AI-generated content may be incorrect.">
            <a:extLst>
              <a:ext uri="{FF2B5EF4-FFF2-40B4-BE49-F238E27FC236}">
                <a16:creationId xmlns:a16="http://schemas.microsoft.com/office/drawing/2014/main" id="{8360B1DD-C67F-E8E4-6933-7672A4970213}"/>
              </a:ext>
            </a:extLst>
          </p:cNvPr>
          <p:cNvPicPr>
            <a:picLocks noGrp="1" noChangeAspect="1"/>
          </p:cNvPicPr>
          <p:nvPr>
            <p:ph type="pic" sz="quarter" idx="19"/>
          </p:nvPr>
        </p:nvPicPr>
        <p:blipFill>
          <a:blip r:embed="rId6"/>
          <a:srcRect t="1019" b="1019"/>
          <a:stretch>
            <a:fillRect/>
          </a:stretch>
        </p:blipFill>
        <p:spPr/>
      </p:pic>
    </p:spTree>
    <p:extLst>
      <p:ext uri="{BB962C8B-B14F-4D97-AF65-F5344CB8AC3E}">
        <p14:creationId xmlns:p14="http://schemas.microsoft.com/office/powerpoint/2010/main" val="3611446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84C8410-4D54-0850-2B85-0FAB07E10E72}"/>
              </a:ext>
            </a:extLst>
          </p:cNvPr>
          <p:cNvPicPr>
            <a:picLocks noChangeAspect="1"/>
          </p:cNvPicPr>
          <p:nvPr/>
        </p:nvPicPr>
        <p:blipFill>
          <a:blip r:embed="rId2"/>
          <a:stretch>
            <a:fillRect/>
          </a:stretch>
        </p:blipFill>
        <p:spPr>
          <a:xfrm>
            <a:off x="0" y="137641"/>
            <a:ext cx="12192000" cy="3401368"/>
          </a:xfrm>
          <a:prstGeom prst="rect">
            <a:avLst/>
          </a:prstGeom>
        </p:spPr>
      </p:pic>
      <p:pic>
        <p:nvPicPr>
          <p:cNvPr id="12" name="Picture 11">
            <a:extLst>
              <a:ext uri="{FF2B5EF4-FFF2-40B4-BE49-F238E27FC236}">
                <a16:creationId xmlns:a16="http://schemas.microsoft.com/office/drawing/2014/main" id="{7E5B491C-1A4B-A55E-7B66-3410D6A12D1C}"/>
              </a:ext>
            </a:extLst>
          </p:cNvPr>
          <p:cNvPicPr>
            <a:picLocks noChangeAspect="1"/>
          </p:cNvPicPr>
          <p:nvPr/>
        </p:nvPicPr>
        <p:blipFill>
          <a:blip r:embed="rId3"/>
          <a:stretch>
            <a:fillRect/>
          </a:stretch>
        </p:blipFill>
        <p:spPr>
          <a:xfrm>
            <a:off x="0" y="3429000"/>
            <a:ext cx="12192000" cy="3468637"/>
          </a:xfrm>
          <a:prstGeom prst="rect">
            <a:avLst/>
          </a:prstGeom>
        </p:spPr>
      </p:pic>
    </p:spTree>
    <p:extLst>
      <p:ext uri="{BB962C8B-B14F-4D97-AF65-F5344CB8AC3E}">
        <p14:creationId xmlns:p14="http://schemas.microsoft.com/office/powerpoint/2010/main" val="6083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0705B-3BB4-A029-3997-5D6C5E68F109}"/>
            </a:ext>
          </a:extLst>
        </p:cNvPr>
        <p:cNvGrpSpPr/>
        <p:nvPr/>
      </p:nvGrpSpPr>
      <p:grpSpPr>
        <a:xfrm>
          <a:off x="0" y="0"/>
          <a:ext cx="0" cy="0"/>
          <a:chOff x="0" y="0"/>
          <a:chExt cx="0" cy="0"/>
        </a:xfrm>
      </p:grpSpPr>
      <p:sp>
        <p:nvSpPr>
          <p:cNvPr id="18" name="TextBox 17">
            <a:extLst>
              <a:ext uri="{FF2B5EF4-FFF2-40B4-BE49-F238E27FC236}">
                <a16:creationId xmlns:a16="http://schemas.microsoft.com/office/drawing/2014/main" id="{DB97D942-5C0C-72B6-DEA0-4BFFE42FEC13}"/>
              </a:ext>
            </a:extLst>
          </p:cNvPr>
          <p:cNvSpPr txBox="1"/>
          <p:nvPr/>
        </p:nvSpPr>
        <p:spPr>
          <a:xfrm>
            <a:off x="296824" y="843677"/>
            <a:ext cx="6943725" cy="6140142"/>
          </a:xfrm>
          <a:prstGeom prst="rect">
            <a:avLst/>
          </a:prstGeom>
          <a:noFill/>
        </p:spPr>
        <p:txBody>
          <a:bodyPr wrap="square">
            <a:spAutoFit/>
          </a:bodyPr>
          <a:lstStyle/>
          <a:p>
            <a:pPr>
              <a:spcAft>
                <a:spcPts val="600"/>
              </a:spcAft>
            </a:pPr>
            <a:r>
              <a:rPr lang="en-US" sz="2200" b="1" dirty="0">
                <a:solidFill>
                  <a:srgbClr val="494949"/>
                </a:solidFill>
              </a:rPr>
              <a:t>Razvoj podeželja EU (EAFRD/LEADER/PSR): </a:t>
            </a:r>
            <a:r>
              <a:rPr lang="en-US" sz="2200" dirty="0">
                <a:solidFill>
                  <a:srgbClr val="494949"/>
                </a:solidFill>
              </a:rPr>
              <a:t>Majhni projekti, ki jih vodi skupnost, so lahko upravičeni. Takšni projekti so pogosto odvisni od mešanih virov financiranja.</a:t>
            </a:r>
          </a:p>
          <a:p>
            <a:pPr>
              <a:spcAft>
                <a:spcPts val="600"/>
              </a:spcAft>
            </a:pPr>
            <a:endParaRPr lang="en-US" sz="2200" dirty="0">
              <a:solidFill>
                <a:srgbClr val="494949"/>
              </a:solidFill>
            </a:endParaRPr>
          </a:p>
          <a:p>
            <a:pPr>
              <a:spcAft>
                <a:spcPts val="600"/>
              </a:spcAft>
            </a:pPr>
            <a:r>
              <a:rPr lang="en-US" sz="2800" b="1" dirty="0">
                <a:solidFill>
                  <a:srgbClr val="EC7C69"/>
                </a:solidFill>
                <a:hlinkClick r:id="rId2">
                  <a:extLst>
                    <a:ext uri="{A12FA001-AC4F-418D-AE19-62706E023703}">
                      <ahyp:hlinkClr xmlns:ahyp="http://schemas.microsoft.com/office/drawing/2018/hyperlinkcolor" val="tx"/>
                    </a:ext>
                  </a:extLst>
                </a:hlinkClick>
              </a:rPr>
              <a:t>Kamping 't </a:t>
            </a:r>
            <a:r>
              <a:rPr lang="en-US" sz="2800" b="1" dirty="0" err="1">
                <a:solidFill>
                  <a:srgbClr val="EC7C69"/>
                </a:solidFill>
                <a:hlinkClick r:id="rId2">
                  <a:extLst>
                    <a:ext uri="{A12FA001-AC4F-418D-AE19-62706E023703}">
                      <ahyp:hlinkClr xmlns:ahyp="http://schemas.microsoft.com/office/drawing/2018/hyperlinkcolor" val="tx"/>
                    </a:ext>
                  </a:extLst>
                </a:hlinkClick>
              </a:rPr>
              <a:t>Weergors </a:t>
            </a:r>
            <a:r>
              <a:rPr lang="en-US" sz="2200" dirty="0">
                <a:solidFill>
                  <a:srgbClr val="494949"/>
                </a:solidFill>
              </a:rPr>
              <a:t>(Voorne-Putten, ZH). </a:t>
            </a:r>
          </a:p>
          <a:p>
            <a:pPr>
              <a:spcAft>
                <a:spcPts val="600"/>
              </a:spcAft>
            </a:pPr>
            <a:r>
              <a:rPr lang="en-IE" sz="2200" dirty="0">
                <a:solidFill>
                  <a:srgbClr val="494949"/>
                </a:solidFill>
              </a:rPr>
              <a:t>Družinski kamp, </a:t>
            </a:r>
            <a:r>
              <a:rPr lang="en-US" sz="2200" dirty="0">
                <a:solidFill>
                  <a:srgbClr val="494949"/>
                </a:solidFill>
              </a:rPr>
              <a:t>ki </a:t>
            </a:r>
            <a:r>
              <a:rPr lang="en-IE" sz="2200" dirty="0">
                <a:solidFill>
                  <a:srgbClr val="494949"/>
                </a:solidFill>
              </a:rPr>
              <a:t>se je preoblikoval v „landschapscamping“, preizkuša kočo brez priključka na omrežje s pomočjo </a:t>
            </a:r>
            <a:r>
              <a:rPr lang="en-IE" sz="2200" b="1" dirty="0">
                <a:solidFill>
                  <a:srgbClr val="494949"/>
                </a:solidFill>
              </a:rPr>
              <a:t>sredstev LEADER (razvoj podeželja EU)</a:t>
            </a:r>
            <a:r>
              <a:rPr lang="en-IE" sz="2200" dirty="0">
                <a:solidFill>
                  <a:srgbClr val="494949"/>
                </a:solidFill>
              </a:rPr>
              <a:t>. </a:t>
            </a:r>
          </a:p>
          <a:p>
            <a:pPr>
              <a:spcAft>
                <a:spcPts val="600"/>
              </a:spcAft>
            </a:pPr>
            <a:r>
              <a:rPr lang="en-IE" sz="2200" dirty="0">
                <a:solidFill>
                  <a:srgbClr val="494949"/>
                </a:solidFill>
              </a:rPr>
              <a:t>Kot navaja eno poročilo </a:t>
            </a:r>
          </a:p>
          <a:p>
            <a:pPr>
              <a:spcAft>
                <a:spcPts val="600"/>
              </a:spcAft>
            </a:pPr>
            <a:r>
              <a:rPr lang="en-IE" sz="2200" i="1" dirty="0" err="1">
                <a:solidFill>
                  <a:srgbClr val="EC7C69"/>
                </a:solidFill>
              </a:rPr>
              <a:t>„Dankzij een subsidie </a:t>
            </a:r>
            <a:r>
              <a:rPr lang="en-IE" sz="2200" i="1" dirty="0">
                <a:solidFill>
                  <a:srgbClr val="EC7C69"/>
                </a:solidFill>
              </a:rPr>
              <a:t>van LEADER </a:t>
            </a:r>
            <a:r>
              <a:rPr lang="en-IE" sz="2200" i="1" dirty="0" err="1">
                <a:solidFill>
                  <a:srgbClr val="EC7C69"/>
                </a:solidFill>
              </a:rPr>
              <a:t>Zuid-Hollandse Eilanden kan </a:t>
            </a:r>
            <a:r>
              <a:rPr lang="en-IE" sz="2200" i="1" dirty="0">
                <a:solidFill>
                  <a:srgbClr val="EC7C69"/>
                </a:solidFill>
              </a:rPr>
              <a:t>de </a:t>
            </a:r>
            <a:r>
              <a:rPr lang="en-IE" sz="2200" i="1" dirty="0" err="1">
                <a:solidFill>
                  <a:srgbClr val="EC7C69"/>
                </a:solidFill>
              </a:rPr>
              <a:t>familiecamping een innovatieve oplossing testen</a:t>
            </a:r>
            <a:r>
              <a:rPr lang="en-IE" sz="2200" i="1" dirty="0">
                <a:solidFill>
                  <a:srgbClr val="EC7C69"/>
                </a:solidFill>
              </a:rPr>
              <a:t>: … </a:t>
            </a:r>
            <a:r>
              <a:rPr lang="en-IE" sz="2200" i="1" dirty="0" err="1">
                <a:solidFill>
                  <a:srgbClr val="EC7C69"/>
                </a:solidFill>
              </a:rPr>
              <a:t>inclusief </a:t>
            </a:r>
            <a:r>
              <a:rPr lang="en-IE" sz="2200" i="1" dirty="0">
                <a:solidFill>
                  <a:srgbClr val="EC7C69"/>
                </a:solidFill>
              </a:rPr>
              <a:t>off-grid </a:t>
            </a:r>
            <a:r>
              <a:rPr lang="en-IE" sz="2200" i="1" dirty="0" err="1">
                <a:solidFill>
                  <a:srgbClr val="EC7C69"/>
                </a:solidFill>
              </a:rPr>
              <a:t>toiletten</a:t>
            </a:r>
            <a:r>
              <a:rPr lang="en-IE" sz="2200" i="1" dirty="0">
                <a:solidFill>
                  <a:srgbClr val="EC7C69"/>
                </a:solidFill>
              </a:rPr>
              <a:t>, </a:t>
            </a:r>
            <a:r>
              <a:rPr lang="en-IE" sz="2200" i="1" dirty="0" err="1">
                <a:solidFill>
                  <a:srgbClr val="EC7C69"/>
                </a:solidFill>
              </a:rPr>
              <a:t>vuurplaats en shelter/kookplaats</a:t>
            </a:r>
            <a:r>
              <a:rPr lang="en-IE" sz="2200" i="1" dirty="0">
                <a:solidFill>
                  <a:srgbClr val="EC7C69"/>
                </a:solidFill>
              </a:rPr>
              <a:t>”. </a:t>
            </a:r>
          </a:p>
          <a:p>
            <a:pPr>
              <a:spcAft>
                <a:spcPts val="600"/>
              </a:spcAft>
            </a:pPr>
            <a:r>
              <a:rPr lang="en-IE" sz="2200" dirty="0">
                <a:solidFill>
                  <a:srgbClr val="494949"/>
                </a:solidFill>
              </a:rPr>
              <a:t>Z drugimi besedami, </a:t>
            </a:r>
            <a:r>
              <a:rPr lang="en-IE" sz="2200" b="1" dirty="0">
                <a:solidFill>
                  <a:srgbClr val="494949"/>
                </a:solidFill>
              </a:rPr>
              <a:t>subvencija LEADER jim je omogočila, da so </a:t>
            </a:r>
            <a:r>
              <a:rPr lang="en-IE" sz="2200" dirty="0">
                <a:solidFill>
                  <a:srgbClr val="494949"/>
                </a:solidFill>
              </a:rPr>
              <a:t>v gozdu </a:t>
            </a:r>
            <a:r>
              <a:rPr lang="en-IE" sz="2200" b="1" dirty="0">
                <a:solidFill>
                  <a:srgbClr val="494949"/>
                </a:solidFill>
              </a:rPr>
              <a:t>zgradili samostojno namestitev </a:t>
            </a:r>
            <a:r>
              <a:rPr lang="en-IE" sz="2200" dirty="0">
                <a:solidFill>
                  <a:srgbClr val="494949"/>
                </a:solidFill>
              </a:rPr>
              <a:t>(toalet, kuhinjo, zavetje za spanje). </a:t>
            </a:r>
          </a:p>
          <a:p>
            <a:pPr>
              <a:spcAft>
                <a:spcPts val="600"/>
              </a:spcAft>
            </a:pPr>
            <a:endParaRPr lang="en-US" sz="2200" dirty="0">
              <a:solidFill>
                <a:srgbClr val="494949"/>
              </a:solidFill>
            </a:endParaRPr>
          </a:p>
        </p:txBody>
      </p:sp>
      <p:sp>
        <p:nvSpPr>
          <p:cNvPr id="25" name="Text Placeholder 11">
            <a:extLst>
              <a:ext uri="{FF2B5EF4-FFF2-40B4-BE49-F238E27FC236}">
                <a16:creationId xmlns:a16="http://schemas.microsoft.com/office/drawing/2014/main" id="{69AACE01-1E2D-56CA-AF8A-945EA6371B1A}"/>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Primer: </a:t>
            </a:r>
            <a:r>
              <a:rPr lang="en-US" sz="3200" dirty="0">
                <a:hlinkClick r:id="rId2">
                  <a:extLst>
                    <a:ext uri="{A12FA001-AC4F-418D-AE19-62706E023703}">
                      <ahyp:hlinkClr xmlns:ahyp="http://schemas.microsoft.com/office/drawing/2018/hyperlinkcolor" val="tx"/>
                    </a:ext>
                  </a:extLst>
                </a:hlinkClick>
              </a:rPr>
              <a:t>Kamping ’t </a:t>
            </a:r>
            <a:r>
              <a:rPr lang="en-US" sz="3200" dirty="0" err="1">
                <a:hlinkClick r:id="rId2">
                  <a:extLst>
                    <a:ext uri="{A12FA001-AC4F-418D-AE19-62706E023703}">
                      <ahyp:hlinkClr xmlns:ahyp="http://schemas.microsoft.com/office/drawing/2018/hyperlinkcolor" val="tx"/>
                    </a:ext>
                  </a:extLst>
                </a:hlinkClick>
              </a:rPr>
              <a:t>Weergors</a:t>
            </a:r>
            <a:r>
              <a:rPr lang="en-US" sz="3200" dirty="0">
                <a:hlinkClick r:id="rId2">
                  <a:extLst>
                    <a:ext uri="{A12FA001-AC4F-418D-AE19-62706E023703}">
                      <ahyp:hlinkClr xmlns:ahyp="http://schemas.microsoft.com/office/drawing/2018/hyperlinkcolor" val="tx"/>
                    </a:ext>
                  </a:extLst>
                </a:hlinkClick>
              </a:rPr>
              <a:t> </a:t>
            </a:r>
            <a:endParaRPr lang="en-IE" sz="3000" b="0" dirty="0"/>
          </a:p>
        </p:txBody>
      </p:sp>
      <p:pic>
        <p:nvPicPr>
          <p:cNvPr id="3" name="Picture Placeholder 2" descr="Book Your Stay at Camping 't Weergors Today | Campsited">
            <a:extLst>
              <a:ext uri="{FF2B5EF4-FFF2-40B4-BE49-F238E27FC236}">
                <a16:creationId xmlns:a16="http://schemas.microsoft.com/office/drawing/2014/main" id="{72F1F7DD-547B-8A08-1FA6-96657E01045E}"/>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l="558" r="558"/>
          <a:stretch>
            <a:fillRect/>
          </a:stretch>
        </p:blipFill>
        <p:spPr bwMode="auto">
          <a:xfrm>
            <a:off x="7572170" y="1796747"/>
            <a:ext cx="3709988" cy="249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028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E942A-34D4-2F63-7209-4FC8BE2A50B3}"/>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D35BB1C6-EDEA-E456-7E88-E16B728806E7}"/>
              </a:ext>
            </a:extLst>
          </p:cNvPr>
          <p:cNvSpPr/>
          <p:nvPr/>
        </p:nvSpPr>
        <p:spPr>
          <a:xfrm>
            <a:off x="341529" y="5797114"/>
            <a:ext cx="6678556" cy="643175"/>
          </a:xfrm>
          <a:prstGeom prst="flowChartInputOutpu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6C8A001B-1B42-C6B5-1134-A0EF9748C43B}"/>
              </a:ext>
            </a:extLst>
          </p:cNvPr>
          <p:cNvSpPr/>
          <p:nvPr/>
        </p:nvSpPr>
        <p:spPr>
          <a:xfrm>
            <a:off x="341529" y="1070411"/>
            <a:ext cx="6678556" cy="4726703"/>
          </a:xfrm>
          <a:prstGeom prst="rect">
            <a:avLst/>
          </a:prstGeom>
          <a:solidFill>
            <a:srgbClr val="459597"/>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Text Placeholder 4">
            <a:extLst>
              <a:ext uri="{FF2B5EF4-FFF2-40B4-BE49-F238E27FC236}">
                <a16:creationId xmlns:a16="http://schemas.microsoft.com/office/drawing/2014/main" id="{1CA197F7-D684-F490-CF3D-0C9AB259C67D}"/>
              </a:ext>
            </a:extLst>
          </p:cNvPr>
          <p:cNvSpPr txBox="1">
            <a:spLocks/>
          </p:cNvSpPr>
          <p:nvPr/>
        </p:nvSpPr>
        <p:spPr>
          <a:xfrm>
            <a:off x="564621" y="1325184"/>
            <a:ext cx="6392582" cy="15171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200" b="1" dirty="0">
                <a:solidFill>
                  <a:schemeClr val="bg1"/>
                </a:solidFill>
              </a:rPr>
              <a:t>Kaj so storili: </a:t>
            </a:r>
            <a:r>
              <a:rPr lang="en-IE" sz="2200" dirty="0">
                <a:solidFill>
                  <a:schemeClr val="bg1"/>
                </a:solidFill>
              </a:rPr>
              <a:t>Ta pilotni projekt jim pomaga ugotoviti, kaj je za goste primerno in se lahko uporabi tudi drugje. </a:t>
            </a:r>
          </a:p>
          <a:p>
            <a:pPr marL="0" indent="0">
              <a:spcAft>
                <a:spcPts val="600"/>
              </a:spcAft>
            </a:pPr>
            <a:r>
              <a:rPr lang="en-IE" sz="2200" i="1" dirty="0">
                <a:solidFill>
                  <a:schemeClr val="bg1"/>
                </a:solidFill>
              </a:rPr>
              <a:t>(</a:t>
            </a:r>
            <a:r>
              <a:rPr lang="en-IE" sz="2200" b="1" i="1" dirty="0">
                <a:solidFill>
                  <a:schemeClr val="bg1"/>
                </a:solidFill>
              </a:rPr>
              <a:t>Nasvet: </a:t>
            </a:r>
            <a:r>
              <a:rPr lang="en-IE" sz="2200" i="1" dirty="0">
                <a:solidFill>
                  <a:schemeClr val="bg1"/>
                </a:solidFill>
              </a:rPr>
              <a:t>Regionalne skupine za lokalno razvojno partnerstvo pogosto odobrijo takšne pilotne projekte ekološkega turizma v majhnem obsegu. </a:t>
            </a:r>
          </a:p>
          <a:p>
            <a:pPr marL="0" indent="0">
              <a:spcAft>
                <a:spcPts val="600"/>
              </a:spcAft>
            </a:pPr>
            <a:r>
              <a:rPr lang="en-US" sz="2200" dirty="0">
                <a:solidFill>
                  <a:schemeClr val="bg1"/>
                </a:solidFill>
              </a:rPr>
              <a:t>Dotacija je omogočila izgradnjo naravi prilagojenega zavetišča s kompostnimi straniščem in zunanjo kuhinjo, kar je družini omogočilo, da preizkusi, kako „trajnostni turizem“ deluje v praksi. </a:t>
            </a:r>
            <a:r>
              <a:rPr lang="en-US" sz="2200" dirty="0">
                <a:solidFill>
                  <a:schemeClr val="bg1"/>
                </a:solidFill>
                <a:hlinkClick r:id="rId2">
                  <a:extLst>
                    <a:ext uri="{A12FA001-AC4F-418D-AE19-62706E023703}">
                      <ahyp:hlinkClr xmlns:ahyp="http://schemas.microsoft.com/office/drawing/2018/hyperlinkcolor" val="tx"/>
                    </a:ext>
                  </a:extLst>
                </a:hlinkClick>
              </a:rPr>
              <a:t>Vir</a:t>
            </a:r>
            <a:r>
              <a:rPr lang="en-US" sz="2200" dirty="0">
                <a:solidFill>
                  <a:schemeClr val="bg1"/>
                </a:solidFill>
              </a:rPr>
              <a:t> </a:t>
            </a:r>
          </a:p>
          <a:p>
            <a:pPr marL="0" indent="0">
              <a:spcAft>
                <a:spcPts val="600"/>
              </a:spcAft>
            </a:pPr>
            <a:r>
              <a:rPr lang="en-US" sz="2200" dirty="0">
                <a:solidFill>
                  <a:schemeClr val="bg1"/>
                </a:solidFill>
              </a:rPr>
              <a:t>Mnogi </a:t>
            </a:r>
            <a:r>
              <a:rPr lang="en-US" sz="2200" b="1" dirty="0">
                <a:solidFill>
                  <a:schemeClr val="bg1"/>
                </a:solidFill>
              </a:rPr>
              <a:t>kmetijski podjetniki ali vaške zadruge </a:t>
            </a:r>
            <a:r>
              <a:rPr lang="en-US" sz="2200" dirty="0">
                <a:solidFill>
                  <a:schemeClr val="bg1"/>
                </a:solidFill>
              </a:rPr>
              <a:t>podobno uporabljajo sredstva PSR ali LEADER (pogosto do 20.000–100.000 EUR) za dodajanje glamping enot, koč na poteh ali ekoloških B&amp;B. </a:t>
            </a:r>
            <a:r>
              <a:rPr lang="en-US" sz="2200" i="1" dirty="0">
                <a:solidFill>
                  <a:schemeClr val="bg1"/>
                </a:solidFill>
              </a:rPr>
              <a:t>Fotografije iz </a:t>
            </a:r>
            <a:r>
              <a:rPr lang="en-US" sz="2200" i="1" dirty="0" err="1">
                <a:solidFill>
                  <a:schemeClr val="bg1"/>
                </a:solidFill>
              </a:rPr>
              <a:t>Camping’t Weergors</a:t>
            </a:r>
            <a:r>
              <a:rPr lang="en-US" sz="2200" dirty="0">
                <a:solidFill>
                  <a:schemeClr val="bg1"/>
                </a:solidFill>
              </a:rPr>
              <a:t>.</a:t>
            </a:r>
          </a:p>
          <a:p>
            <a:pPr marL="0" indent="0">
              <a:spcAft>
                <a:spcPts val="600"/>
              </a:spcAft>
            </a:pPr>
            <a:endParaRPr lang="en-US" sz="2200" dirty="0">
              <a:solidFill>
                <a:schemeClr val="bg1"/>
              </a:solidFill>
            </a:endParaRPr>
          </a:p>
          <a:p>
            <a:pPr marL="0" indent="0">
              <a:spcAft>
                <a:spcPts val="600"/>
              </a:spcAft>
            </a:pPr>
            <a:endParaRPr lang="en-US" sz="2200" dirty="0">
              <a:solidFill>
                <a:schemeClr val="bg1"/>
              </a:solidFill>
            </a:endParaRPr>
          </a:p>
          <a:p>
            <a:pPr marL="0" indent="0">
              <a:spcAft>
                <a:spcPts val="600"/>
              </a:spcAft>
            </a:pPr>
            <a:endParaRPr lang="en-US" sz="2200" dirty="0">
              <a:solidFill>
                <a:schemeClr val="bg1"/>
              </a:solidFill>
            </a:endParaRPr>
          </a:p>
        </p:txBody>
      </p:sp>
      <p:sp>
        <p:nvSpPr>
          <p:cNvPr id="25" name="Text Placeholder 11">
            <a:extLst>
              <a:ext uri="{FF2B5EF4-FFF2-40B4-BE49-F238E27FC236}">
                <a16:creationId xmlns:a16="http://schemas.microsoft.com/office/drawing/2014/main" id="{336AE49B-26EB-8F99-2DDF-44401B532958}"/>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Primer: </a:t>
            </a:r>
            <a:r>
              <a:rPr lang="en-US" sz="3200" dirty="0">
                <a:hlinkClick r:id="rId3">
                  <a:extLst>
                    <a:ext uri="{A12FA001-AC4F-418D-AE19-62706E023703}">
                      <ahyp:hlinkClr xmlns:ahyp="http://schemas.microsoft.com/office/drawing/2018/hyperlinkcolor" val="tx"/>
                    </a:ext>
                  </a:extLst>
                </a:hlinkClick>
              </a:rPr>
              <a:t>Camping ’t </a:t>
            </a:r>
            <a:r>
              <a:rPr lang="en-US" sz="3200" dirty="0" err="1">
                <a:hlinkClick r:id="rId3">
                  <a:extLst>
                    <a:ext uri="{A12FA001-AC4F-418D-AE19-62706E023703}">
                      <ahyp:hlinkClr xmlns:ahyp="http://schemas.microsoft.com/office/drawing/2018/hyperlinkcolor" val="tx"/>
                    </a:ext>
                  </a:extLst>
                </a:hlinkClick>
              </a:rPr>
              <a:t>Weergors</a:t>
            </a:r>
            <a:r>
              <a:rPr lang="en-US" sz="3200" dirty="0">
                <a:hlinkClick r:id="rId3">
                  <a:extLst>
                    <a:ext uri="{A12FA001-AC4F-418D-AE19-62706E023703}">
                      <ahyp:hlinkClr xmlns:ahyp="http://schemas.microsoft.com/office/drawing/2018/hyperlinkcolor" val="tx"/>
                    </a:ext>
                  </a:extLst>
                </a:hlinkClick>
              </a:rPr>
              <a:t> </a:t>
            </a:r>
            <a:endParaRPr lang="en-IE" sz="3000" b="0" dirty="0"/>
          </a:p>
        </p:txBody>
      </p:sp>
      <p:pic>
        <p:nvPicPr>
          <p:cNvPr id="4" name="Picture 4" descr="Camping 't Weergors - Open Camping Dag">
            <a:extLst>
              <a:ext uri="{FF2B5EF4-FFF2-40B4-BE49-F238E27FC236}">
                <a16:creationId xmlns:a16="http://schemas.microsoft.com/office/drawing/2014/main" id="{7FB4BC69-726C-2FF4-D8B8-B2E2AFDDF623}"/>
              </a:ext>
            </a:extLst>
          </p:cNvPr>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rcRect l="499" r="499"/>
          <a:stretch>
            <a:fillRect/>
          </a:stretch>
        </p:blipFill>
        <p:spPr bwMode="auto">
          <a:xfrm>
            <a:off x="7470775" y="1917700"/>
            <a:ext cx="3709988" cy="2498725"/>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2" name="Picture 1" descr="Co-funded by the European Union logo in png for web usage">
            <a:extLst>
              <a:ext uri="{FF2B5EF4-FFF2-40B4-BE49-F238E27FC236}">
                <a16:creationId xmlns:a16="http://schemas.microsoft.com/office/drawing/2014/main" id="{E8AF4F73-5288-0A7E-DDA4-5EF3D57CB14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38472" y="6319087"/>
            <a:ext cx="1530819" cy="319792"/>
          </a:xfrm>
          <a:prstGeom prst="rect">
            <a:avLst/>
          </a:prstGeom>
          <a:noFill/>
          <a:ln>
            <a:noFill/>
          </a:ln>
        </p:spPr>
      </p:pic>
      <p:sp>
        <p:nvSpPr>
          <p:cNvPr id="3" name="Rectangle 2">
            <a:extLst>
              <a:ext uri="{FF2B5EF4-FFF2-40B4-BE49-F238E27FC236}">
                <a16:creationId xmlns:a16="http://schemas.microsoft.com/office/drawing/2014/main" id="{51CF2CBA-C222-9EFF-82AD-FD6ADB305FB9}"/>
              </a:ext>
            </a:extLst>
          </p:cNvPr>
          <p:cNvSpPr/>
          <p:nvPr/>
        </p:nvSpPr>
        <p:spPr>
          <a:xfrm>
            <a:off x="7638579" y="6172601"/>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Financirano s strani Evropske unije. Izražena mnenja in pogledi so izključno mnenja in pogledi avtorja(-ev) in ne odražajo nujno mnenj in pogledov Evropske unije ali Evropske izvajalske agencije za izobraževanje in kulturo (EACEA). Niti Evropska unija niti EACEA ne odgovarjata zanje.</a:t>
            </a:r>
          </a:p>
        </p:txBody>
      </p:sp>
      <p:grpSp>
        <p:nvGrpSpPr>
          <p:cNvPr id="5" name="Group 4">
            <a:extLst>
              <a:ext uri="{FF2B5EF4-FFF2-40B4-BE49-F238E27FC236}">
                <a16:creationId xmlns:a16="http://schemas.microsoft.com/office/drawing/2014/main" id="{A0F203B2-C774-CEC4-97AA-1BF5060889DB}"/>
              </a:ext>
            </a:extLst>
          </p:cNvPr>
          <p:cNvGrpSpPr/>
          <p:nvPr/>
        </p:nvGrpSpPr>
        <p:grpSpPr>
          <a:xfrm>
            <a:off x="10703536" y="5359779"/>
            <a:ext cx="1307461" cy="742180"/>
            <a:chOff x="340586" y="8789227"/>
            <a:chExt cx="1307461" cy="742180"/>
          </a:xfrm>
        </p:grpSpPr>
        <p:sp>
          <p:nvSpPr>
            <p:cNvPr id="6" name="Rectangle 5">
              <a:extLst>
                <a:ext uri="{FF2B5EF4-FFF2-40B4-BE49-F238E27FC236}">
                  <a16:creationId xmlns:a16="http://schemas.microsoft.com/office/drawing/2014/main" id="{91C9DC73-E573-99AA-780A-135308F7384B}"/>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ima licenco </a:t>
              </a:r>
            </a:p>
            <a:p>
              <a:pPr algn="just"/>
              <a:r>
                <a:rPr lang="en-US" sz="900" b="1" dirty="0">
                  <a:solidFill>
                    <a:schemeClr val="tx1"/>
                  </a:solidFill>
                  <a:latin typeface="+mj-lt"/>
                </a:rPr>
                <a:t>pod licenco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5B5D890D-2C8D-A6F6-F4C8-C1153ECD739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23652533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3DAA973-0A62-4653-814D-15033578AF51}">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E5984295-1B16-468D-921C-1E71E3010B01}">
  <ds:schemaRefs>
    <ds:schemaRef ds:uri="http://schemas.microsoft.com/sharepoint/v3/contenttype/forms"/>
  </ds:schemaRefs>
</ds:datastoreItem>
</file>

<file path=customXml/itemProps3.xml><?xml version="1.0" encoding="utf-8"?>
<ds:datastoreItem xmlns:ds="http://schemas.openxmlformats.org/officeDocument/2006/customXml" ds:itemID="{79875C35-F74A-4AB5-973B-1D07DCEAA695}"/>
</file>

<file path=docProps/app.xml><?xml version="1.0" encoding="utf-8"?>
<Properties xmlns="http://schemas.openxmlformats.org/officeDocument/2006/extended-properties" xmlns:vt="http://schemas.openxmlformats.org/officeDocument/2006/docPropsVTypes">
  <Template/>
  <TotalTime>13588</TotalTime>
  <Words>408</Words>
  <Application>Microsoft Office PowerPoint</Application>
  <PresentationFormat>Widescreen</PresentationFormat>
  <Paragraphs>26</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docId:CCF8D2DEF90145773DDDA5B9D17BDD0E</cp:keywords>
  <cp:lastModifiedBy>Tatjana Klakočar</cp:lastModifiedBy>
  <cp:revision>564</cp:revision>
  <dcterms:created xsi:type="dcterms:W3CDTF">2020-10-14T13:32:04Z</dcterms:created>
  <dcterms:modified xsi:type="dcterms:W3CDTF">2026-01-08T14:18:40Z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