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0"/>
  </p:notesMasterIdLst>
  <p:handoutMasterIdLst>
    <p:handoutMasterId r:id="rId11"/>
  </p:handoutMasterIdLst>
  <p:sldIdLst>
    <p:sldId id="7136" r:id="rId5"/>
    <p:sldId id="7674" r:id="rId6"/>
    <p:sldId id="7672" r:id="rId7"/>
    <p:sldId id="7675" r:id="rId8"/>
    <p:sldId id="76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50"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08/01/2026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Kliknite za urejanje glavnih slogov besedila</a:t>
            </a:r>
          </a:p>
          <a:p>
            <a:pPr lvl="1"/>
            <a:r>
              <a:rPr lang="en-GB"/>
              <a:t>Druga raven</a:t>
            </a:r>
          </a:p>
          <a:p>
            <a:pPr lvl="2"/>
            <a:r>
              <a:rPr lang="en-GB"/>
              <a:t>Tretja raven</a:t>
            </a:r>
          </a:p>
          <a:p>
            <a:pPr lvl="3"/>
            <a:r>
              <a:rPr lang="en-GB"/>
              <a:t>Četrta raven</a:t>
            </a:r>
          </a:p>
          <a:p>
            <a:pPr lvl="4"/>
            <a:r>
              <a:rPr lang="en-GB"/>
              <a:t>Peta stopnja</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OBLIKOVANJE INOVATIVNIH TURISTIČNIH BIVANJ</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cocapsule.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92500" lnSpcReduction="20000"/>
          </a:bodyPr>
          <a:lstStyle/>
          <a:p>
            <a:r>
              <a:rPr lang="en-IE" sz="3900" dirty="0" err="1"/>
              <a:t>Ecocapsule </a:t>
            </a:r>
            <a:r>
              <a:rPr lang="en-IE" sz="3900" dirty="0"/>
              <a:t>– Slovaška (crowdfunding z Indiegogo)</a:t>
            </a:r>
          </a:p>
          <a:p>
            <a:endParaRPr lang="en-US" sz="3400" dirty="0">
              <a:hlinkClick r:id="rId2">
                <a:extLst>
                  <a:ext uri="{A12FA001-AC4F-418D-AE19-62706E023703}">
                    <ahyp:hlinkClr xmlns:ahyp="http://schemas.microsoft.com/office/drawing/2018/hyperlinkcolor" val="tx"/>
                  </a:ext>
                </a:extLst>
              </a:hlinkClick>
            </a:endParaRPr>
          </a:p>
          <a:p>
            <a:r>
              <a:rPr lang="en-IE" dirty="0"/>
              <a:t>Off-grid</a:t>
            </a:r>
            <a:br>
              <a:rPr lang="en-IE" dirty="0"/>
            </a:br>
            <a:r>
              <a:rPr lang="en-IE" dirty="0"/>
              <a:t>Mobilna hiša</a:t>
            </a:r>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Primer</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Ecocapsule</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stališča in mnenja so izključno stališča in mnenja avtorja(-ev) in ne odražajo nujno stališč in mnenj Evropske unije ali Evropske izvajalske agencije za izobraževanje in kulturo (EACEA). Niti Evropska unija niti EACEA ne odgovarjata zanje.</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white round house on a snowy mountain&#10;&#10;AI-generated content may be incorrect.">
            <a:extLst>
              <a:ext uri="{FF2B5EF4-FFF2-40B4-BE49-F238E27FC236}">
                <a16:creationId xmlns:a16="http://schemas.microsoft.com/office/drawing/2014/main" id="{51B4773F-74F7-8663-8E3E-D2BDF71793EB}"/>
              </a:ext>
            </a:extLst>
          </p:cNvPr>
          <p:cNvPicPr>
            <a:picLocks noGrp="1" noChangeAspect="1"/>
          </p:cNvPicPr>
          <p:nvPr>
            <p:ph type="pic" sz="quarter" idx="19"/>
          </p:nvPr>
        </p:nvPicPr>
        <p:blipFill>
          <a:blip r:embed="rId6"/>
          <a:srcRect l="11615" r="11615"/>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5CF8C6-74CC-3E8F-D3EA-4D1068B7A60B}"/>
              </a:ext>
            </a:extLst>
          </p:cNvPr>
          <p:cNvPicPr>
            <a:picLocks noChangeAspect="1"/>
          </p:cNvPicPr>
          <p:nvPr/>
        </p:nvPicPr>
        <p:blipFill>
          <a:blip r:embed="rId2"/>
          <a:stretch>
            <a:fillRect/>
          </a:stretch>
        </p:blipFill>
        <p:spPr>
          <a:xfrm>
            <a:off x="0" y="561674"/>
            <a:ext cx="12192000" cy="4744051"/>
          </a:xfrm>
          <a:prstGeom prst="rect">
            <a:avLst/>
          </a:prstGeom>
        </p:spPr>
      </p:pic>
      <p:sp>
        <p:nvSpPr>
          <p:cNvPr id="12" name="TextBox 11">
            <a:extLst>
              <a:ext uri="{FF2B5EF4-FFF2-40B4-BE49-F238E27FC236}">
                <a16:creationId xmlns:a16="http://schemas.microsoft.com/office/drawing/2014/main" id="{B73357C6-2E14-A6EA-205E-593381870AF4}"/>
              </a:ext>
            </a:extLst>
          </p:cNvPr>
          <p:cNvSpPr txBox="1"/>
          <p:nvPr/>
        </p:nvSpPr>
        <p:spPr>
          <a:xfrm>
            <a:off x="96240" y="5457103"/>
            <a:ext cx="6097978" cy="369332"/>
          </a:xfrm>
          <a:prstGeom prst="rect">
            <a:avLst/>
          </a:prstGeom>
          <a:noFill/>
        </p:spPr>
        <p:txBody>
          <a:bodyPr wrap="square">
            <a:spAutoFit/>
          </a:bodyPr>
          <a:lstStyle/>
          <a:p>
            <a:r>
              <a:rPr lang="en-IE" dirty="0">
                <a:hlinkClick r:id="rId3"/>
              </a:rPr>
              <a:t>https://ecocapsule.com/</a:t>
            </a:r>
            <a:r>
              <a:rPr lang="en-IE" dirty="0"/>
              <a:t> </a:t>
            </a:r>
          </a:p>
        </p:txBody>
      </p:sp>
    </p:spTree>
    <p:extLst>
      <p:ext uri="{BB962C8B-B14F-4D97-AF65-F5344CB8AC3E}">
        <p14:creationId xmlns:p14="http://schemas.microsoft.com/office/powerpoint/2010/main" val="2287727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D258C843-253D-8C5B-E877-1544D6E82847}"/>
              </a:ext>
            </a:extLst>
          </p:cNvPr>
          <p:cNvSpPr/>
          <p:nvPr/>
        </p:nvSpPr>
        <p:spPr>
          <a:xfrm>
            <a:off x="417384" y="5713845"/>
            <a:ext cx="6455464" cy="360821"/>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C2D8EDB-61AA-7F8F-4684-5200813D4D8A}"/>
              </a:ext>
            </a:extLst>
          </p:cNvPr>
          <p:cNvSpPr/>
          <p:nvPr/>
        </p:nvSpPr>
        <p:spPr>
          <a:xfrm>
            <a:off x="341529" y="3174670"/>
            <a:ext cx="6678556" cy="2539175"/>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236C4814-41FE-306F-2E52-1F3A32B0D4BF}"/>
              </a:ext>
            </a:extLst>
          </p:cNvPr>
          <p:cNvSpPr txBox="1">
            <a:spLocks/>
          </p:cNvSpPr>
          <p:nvPr/>
        </p:nvSpPr>
        <p:spPr>
          <a:xfrm>
            <a:off x="417380" y="3325865"/>
            <a:ext cx="6392582" cy="12238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Kaj so naredili: </a:t>
            </a:r>
            <a:r>
              <a:rPr lang="en-US" sz="2200" dirty="0">
                <a:solidFill>
                  <a:schemeClr val="bg1"/>
                </a:solidFill>
              </a:rPr>
              <a:t>Promovirali so ga kot trajnostno kapsulo za glamping, oddih v divjini ali ekološke hostle. Njegova </a:t>
            </a:r>
            <a:r>
              <a:rPr lang="en-US" sz="2200" b="1" dirty="0">
                <a:solidFill>
                  <a:schemeClr val="bg1"/>
                </a:solidFill>
              </a:rPr>
              <a:t>futuristična zasnova </a:t>
            </a:r>
            <a:r>
              <a:rPr lang="en-US" sz="2200" dirty="0">
                <a:solidFill>
                  <a:schemeClr val="bg1"/>
                </a:solidFill>
              </a:rPr>
              <a:t>je pritegnila pozornost medijev, poudarila njegovo privlačnost zelene energije in zagotovila </a:t>
            </a:r>
            <a:r>
              <a:rPr lang="en-US" sz="2200" b="1" dirty="0">
                <a:solidFill>
                  <a:schemeClr val="bg1"/>
                </a:solidFill>
              </a:rPr>
              <a:t>močno zgodbo blagovne znamke </a:t>
            </a:r>
            <a:r>
              <a:rPr lang="en-US" sz="2200" dirty="0">
                <a:solidFill>
                  <a:schemeClr val="bg1"/>
                </a:solidFill>
              </a:rPr>
              <a:t>in vizualno podobo, ter zaprosila za podporo skupnosti </a:t>
            </a:r>
            <a:r>
              <a:rPr lang="en-US" sz="2200" b="1" dirty="0">
                <a:solidFill>
                  <a:schemeClr val="bg1"/>
                </a:solidFill>
              </a:rPr>
              <a:t>zagovornikov ekološkega turizma</a:t>
            </a:r>
            <a:r>
              <a:rPr lang="en-US" sz="2200" dirty="0">
                <a:solidFill>
                  <a:schemeClr val="bg1"/>
                </a:solidFill>
              </a:rPr>
              <a:t>, ki so bili pripravljeni podpreti inovacije. </a:t>
            </a:r>
          </a:p>
        </p:txBody>
      </p:sp>
      <p:sp>
        <p:nvSpPr>
          <p:cNvPr id="18" name="TextBox 17">
            <a:extLst>
              <a:ext uri="{FF2B5EF4-FFF2-40B4-BE49-F238E27FC236}">
                <a16:creationId xmlns:a16="http://schemas.microsoft.com/office/drawing/2014/main" id="{4A84FA85-E79A-36A4-099D-0C0F6AAE7D24}"/>
              </a:ext>
            </a:extLst>
          </p:cNvPr>
          <p:cNvSpPr txBox="1"/>
          <p:nvPr/>
        </p:nvSpPr>
        <p:spPr>
          <a:xfrm>
            <a:off x="341529" y="980707"/>
            <a:ext cx="6943725" cy="1785104"/>
          </a:xfrm>
          <a:prstGeom prst="rect">
            <a:avLst/>
          </a:prstGeom>
          <a:noFill/>
        </p:spPr>
        <p:txBody>
          <a:bodyPr wrap="square">
            <a:spAutoFit/>
          </a:bodyPr>
          <a:lstStyle/>
          <a:p>
            <a:r>
              <a:rPr lang="en-US" sz="2200" b="1" dirty="0" err="1">
                <a:solidFill>
                  <a:srgbClr val="494949"/>
                </a:solidFill>
              </a:rPr>
              <a:t>Ecocapsule </a:t>
            </a:r>
            <a:r>
              <a:rPr lang="en-US" sz="2200" dirty="0">
                <a:solidFill>
                  <a:srgbClr val="494949"/>
                </a:solidFill>
              </a:rPr>
              <a:t>je </a:t>
            </a:r>
            <a:r>
              <a:rPr lang="en-US" sz="2200" b="1" dirty="0">
                <a:solidFill>
                  <a:srgbClr val="494949"/>
                </a:solidFill>
              </a:rPr>
              <a:t>pametna, samozadostna mikro hiša, </a:t>
            </a:r>
            <a:r>
              <a:rPr lang="en-US" sz="2200" dirty="0">
                <a:solidFill>
                  <a:srgbClr val="494949"/>
                </a:solidFill>
              </a:rPr>
              <a:t>ki jo poganja </a:t>
            </a:r>
            <a:r>
              <a:rPr lang="en-US" sz="2200" b="1" dirty="0">
                <a:solidFill>
                  <a:srgbClr val="494949"/>
                </a:solidFill>
              </a:rPr>
              <a:t>sončna in vetrna energija. </a:t>
            </a:r>
            <a:r>
              <a:rPr lang="en-US" sz="2200" dirty="0">
                <a:solidFill>
                  <a:srgbClr val="494949"/>
                </a:solidFill>
              </a:rPr>
              <a:t>Ima obliko jajca in je zgrajena z najsodobnejšimi trajnostnimi tehnologijami. </a:t>
            </a:r>
            <a:r>
              <a:rPr lang="en-US" sz="2200" b="1" dirty="0">
                <a:solidFill>
                  <a:srgbClr val="494949"/>
                </a:solidFill>
              </a:rPr>
              <a:t>Zasnovana je za ekološki turizem brez omrežja, </a:t>
            </a:r>
            <a:r>
              <a:rPr lang="en-US" sz="2200" dirty="0">
                <a:solidFill>
                  <a:srgbClr val="494949"/>
                </a:solidFill>
              </a:rPr>
              <a:t>majhno bivanje in kot oddaljena namestitev (glamping, raziskovalne postaje).</a:t>
            </a:r>
          </a:p>
        </p:txBody>
      </p:sp>
      <p:pic>
        <p:nvPicPr>
          <p:cNvPr id="19" name="Picture Placeholder 18">
            <a:extLst>
              <a:ext uri="{FF2B5EF4-FFF2-40B4-BE49-F238E27FC236}">
                <a16:creationId xmlns:a16="http://schemas.microsoft.com/office/drawing/2014/main" id="{94535354-12C8-291A-FEC0-046811BF94FF}"/>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5" name="Text Placeholder 11">
            <a:extLst>
              <a:ext uri="{FF2B5EF4-FFF2-40B4-BE49-F238E27FC236}">
                <a16:creationId xmlns:a16="http://schemas.microsoft.com/office/drawing/2014/main" id="{7312D4BF-5343-45AF-7371-88E81262DA36}"/>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Primer: </a:t>
            </a:r>
            <a:r>
              <a:rPr lang="en-IE" sz="3000" dirty="0"/>
              <a:t>Ecocapsule – Slovaška </a:t>
            </a:r>
            <a:r>
              <a:rPr lang="en-IE" sz="3000" b="0" dirty="0"/>
              <a:t>(crowdfunding z Indiegogo)</a:t>
            </a:r>
          </a:p>
        </p:txBody>
      </p:sp>
      <p:sp>
        <p:nvSpPr>
          <p:cNvPr id="26" name="object 3">
            <a:extLst>
              <a:ext uri="{FF2B5EF4-FFF2-40B4-BE49-F238E27FC236}">
                <a16:creationId xmlns:a16="http://schemas.microsoft.com/office/drawing/2014/main" id="{D6A99229-635E-7D20-106D-97E58088D854}"/>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27" name="Text Placeholder 23">
            <a:extLst>
              <a:ext uri="{FF2B5EF4-FFF2-40B4-BE49-F238E27FC236}">
                <a16:creationId xmlns:a16="http://schemas.microsoft.com/office/drawing/2014/main" id="{921E7C41-B1DD-26A4-4F81-A017244D169F}"/>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Spletna </a:t>
            </a:r>
            <a:r>
              <a:rPr lang="en-US" sz="1600" dirty="0">
                <a:hlinkClick r:id="rId3">
                  <a:extLst>
                    <a:ext uri="{A12FA001-AC4F-418D-AE19-62706E023703}">
                      <ahyp:hlinkClr xmlns:ahyp="http://schemas.microsoft.com/office/drawing/2018/hyperlinkcolor" val="tx"/>
                    </a:ext>
                  </a:extLst>
                </a:hlinkClick>
              </a:rPr>
              <a:t>stranhttps://ecocapsule.com/</a:t>
            </a:r>
            <a:r>
              <a:rPr lang="en-US" sz="1600" dirty="0"/>
              <a:t> </a:t>
            </a:r>
            <a:endParaRPr lang="en-US" sz="1600" dirty="0">
              <a:latin typeface="+mn-lt"/>
            </a:endParaRPr>
          </a:p>
        </p:txBody>
      </p:sp>
      <p:sp>
        <p:nvSpPr>
          <p:cNvPr id="28" name="TextBox 27">
            <a:extLst>
              <a:ext uri="{FF2B5EF4-FFF2-40B4-BE49-F238E27FC236}">
                <a16:creationId xmlns:a16="http://schemas.microsoft.com/office/drawing/2014/main" id="{775C65C5-0C1D-6CBF-D1D5-2A16C6493AFB}"/>
              </a:ext>
            </a:extLst>
          </p:cNvPr>
          <p:cNvSpPr txBox="1"/>
          <p:nvPr/>
        </p:nvSpPr>
        <p:spPr>
          <a:xfrm>
            <a:off x="7578179" y="5656743"/>
            <a:ext cx="3907469" cy="1107996"/>
          </a:xfrm>
          <a:prstGeom prst="rect">
            <a:avLst/>
          </a:prstGeom>
          <a:noFill/>
        </p:spPr>
        <p:txBody>
          <a:bodyPr wrap="square">
            <a:spAutoFit/>
          </a:bodyPr>
          <a:lstStyle/>
          <a:p>
            <a:pPr>
              <a:spcAft>
                <a:spcPts val="600"/>
              </a:spcAft>
            </a:pPr>
            <a:r>
              <a:rPr lang="en-US" sz="2200" dirty="0">
                <a:solidFill>
                  <a:srgbClr val="494949"/>
                </a:solidFill>
              </a:rPr>
              <a:t>Cilj je bil zbrati 50.000 evrov – zbralo se je </a:t>
            </a:r>
            <a:r>
              <a:rPr lang="en-US" sz="2200" b="1" dirty="0">
                <a:solidFill>
                  <a:srgbClr val="494949"/>
                </a:solidFill>
              </a:rPr>
              <a:t>več kot 200.000 evrov </a:t>
            </a:r>
            <a:r>
              <a:rPr lang="en-US" sz="2200" dirty="0">
                <a:solidFill>
                  <a:srgbClr val="494949"/>
                </a:solidFill>
              </a:rPr>
              <a:t>od ekološko ozaveščenih podpornikov po vsem svetu.</a:t>
            </a:r>
          </a:p>
        </p:txBody>
      </p:sp>
    </p:spTree>
    <p:extLst>
      <p:ext uri="{BB962C8B-B14F-4D97-AF65-F5344CB8AC3E}">
        <p14:creationId xmlns:p14="http://schemas.microsoft.com/office/powerpoint/2010/main" val="386431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681B8-EF99-0BB3-FB28-CC9170E69CF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C3C9022-C72B-20E8-73F4-26AB8618E0A1}"/>
              </a:ext>
            </a:extLst>
          </p:cNvPr>
          <p:cNvSpPr txBox="1"/>
          <p:nvPr/>
        </p:nvSpPr>
        <p:spPr>
          <a:xfrm>
            <a:off x="296265" y="5826435"/>
            <a:ext cx="6097978" cy="369332"/>
          </a:xfrm>
          <a:prstGeom prst="rect">
            <a:avLst/>
          </a:prstGeom>
          <a:noFill/>
        </p:spPr>
        <p:txBody>
          <a:bodyPr wrap="square">
            <a:spAutoFit/>
          </a:bodyPr>
          <a:lstStyle/>
          <a:p>
            <a:r>
              <a:rPr lang="en-IE" dirty="0">
                <a:hlinkClick r:id="rId2"/>
              </a:rPr>
              <a:t>https://ecocapsule.com/</a:t>
            </a:r>
            <a:r>
              <a:rPr lang="en-IE" dirty="0"/>
              <a:t> </a:t>
            </a:r>
          </a:p>
        </p:txBody>
      </p:sp>
      <p:pic>
        <p:nvPicPr>
          <p:cNvPr id="3" name="Picture 2">
            <a:extLst>
              <a:ext uri="{FF2B5EF4-FFF2-40B4-BE49-F238E27FC236}">
                <a16:creationId xmlns:a16="http://schemas.microsoft.com/office/drawing/2014/main" id="{FD3556FA-951F-864D-4285-49F617A0CC9D}"/>
              </a:ext>
            </a:extLst>
          </p:cNvPr>
          <p:cNvPicPr>
            <a:picLocks noChangeAspect="1"/>
          </p:cNvPicPr>
          <p:nvPr/>
        </p:nvPicPr>
        <p:blipFill>
          <a:blip r:embed="rId3"/>
          <a:stretch>
            <a:fillRect/>
          </a:stretch>
        </p:blipFill>
        <p:spPr>
          <a:xfrm>
            <a:off x="0" y="103035"/>
            <a:ext cx="12192000" cy="5412235"/>
          </a:xfrm>
          <a:prstGeom prst="rect">
            <a:avLst/>
          </a:prstGeom>
        </p:spPr>
      </p:pic>
    </p:spTree>
    <p:extLst>
      <p:ext uri="{BB962C8B-B14F-4D97-AF65-F5344CB8AC3E}">
        <p14:creationId xmlns:p14="http://schemas.microsoft.com/office/powerpoint/2010/main" val="944879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8FBFA-45AB-067C-607F-0E8542CA19CE}"/>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231AAA9C-EF3E-011B-7B15-E9DD7385CEC3}"/>
              </a:ext>
            </a:extLst>
          </p:cNvPr>
          <p:cNvSpPr/>
          <p:nvPr/>
        </p:nvSpPr>
        <p:spPr>
          <a:xfrm>
            <a:off x="328265" y="2810436"/>
            <a:ext cx="6455464" cy="36082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7E278FC-5568-D452-4B2D-2F73EFE7093F}"/>
              </a:ext>
            </a:extLst>
          </p:cNvPr>
          <p:cNvSpPr/>
          <p:nvPr/>
        </p:nvSpPr>
        <p:spPr>
          <a:xfrm>
            <a:off x="265384" y="1503146"/>
            <a:ext cx="6678556" cy="3408870"/>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Placeholder 18">
            <a:extLst>
              <a:ext uri="{FF2B5EF4-FFF2-40B4-BE49-F238E27FC236}">
                <a16:creationId xmlns:a16="http://schemas.microsoft.com/office/drawing/2014/main" id="{28CF24D6-5A82-3E6E-E20E-44C662BDC893}"/>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4" name="TextBox 23">
            <a:extLst>
              <a:ext uri="{FF2B5EF4-FFF2-40B4-BE49-F238E27FC236}">
                <a16:creationId xmlns:a16="http://schemas.microsoft.com/office/drawing/2014/main" id="{0833002D-89AA-427E-EDE1-B06EF0260622}"/>
              </a:ext>
            </a:extLst>
          </p:cNvPr>
          <p:cNvSpPr txBox="1"/>
          <p:nvPr/>
        </p:nvSpPr>
        <p:spPr>
          <a:xfrm>
            <a:off x="490043" y="1504159"/>
            <a:ext cx="6096000" cy="3216265"/>
          </a:xfrm>
          <a:prstGeom prst="rect">
            <a:avLst/>
          </a:prstGeom>
          <a:solidFill>
            <a:srgbClr val="EC7C69"/>
          </a:solidFill>
        </p:spPr>
        <p:txBody>
          <a:bodyPr wrap="square">
            <a:spAutoFit/>
          </a:bodyPr>
          <a:lstStyle/>
          <a:p>
            <a:pPr>
              <a:spcAft>
                <a:spcPts val="600"/>
              </a:spcAft>
            </a:pPr>
            <a:r>
              <a:rPr lang="en-US" sz="2200" b="1" dirty="0">
                <a:solidFill>
                  <a:schemeClr val="bg1"/>
                </a:solidFill>
              </a:rPr>
              <a:t>Rezultat: </a:t>
            </a:r>
            <a:r>
              <a:rPr lang="en-US" sz="2200" dirty="0">
                <a:solidFill>
                  <a:schemeClr val="bg1"/>
                </a:solidFill>
              </a:rPr>
              <a:t>Delujejo in so nameščeni na mestih, kot so gorska letovišča in vinogradi. Glamping podi se uporabljajo za naravni turizem in so pogosto nameščeni v narodnih parkih in oddaljenih območjih. Nameščeni so v ekoloških letoviščih na Islandiji, v Španiji in drugih državah. </a:t>
            </a:r>
          </a:p>
          <a:p>
            <a:pPr>
              <a:spcAft>
                <a:spcPts val="600"/>
              </a:spcAft>
            </a:pPr>
            <a:r>
              <a:rPr lang="en-US" sz="2200" dirty="0">
                <a:solidFill>
                  <a:schemeClr val="bg1"/>
                </a:solidFill>
              </a:rPr>
              <a:t>Uporabljajo se za prireditvene prostore, konference in ekološke festivale. Uporabljajo se kot zasilna namestitev v primeru naravnih nesreč. </a:t>
            </a:r>
          </a:p>
        </p:txBody>
      </p:sp>
      <p:sp>
        <p:nvSpPr>
          <p:cNvPr id="25" name="Text Placeholder 11">
            <a:extLst>
              <a:ext uri="{FF2B5EF4-FFF2-40B4-BE49-F238E27FC236}">
                <a16:creationId xmlns:a16="http://schemas.microsoft.com/office/drawing/2014/main" id="{1A2E9184-A3BA-BA45-722C-C1016C2FD7B9}"/>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Primer: </a:t>
            </a:r>
            <a:r>
              <a:rPr lang="en-IE" sz="3000" dirty="0"/>
              <a:t>Ecocapsule – Slovaška </a:t>
            </a:r>
            <a:r>
              <a:rPr lang="en-IE" sz="3000" b="0" dirty="0"/>
              <a:t>(crowdfunding z Indiegogo)</a:t>
            </a:r>
          </a:p>
        </p:txBody>
      </p:sp>
      <p:sp>
        <p:nvSpPr>
          <p:cNvPr id="2" name="Flowchart: Data 1">
            <a:extLst>
              <a:ext uri="{FF2B5EF4-FFF2-40B4-BE49-F238E27FC236}">
                <a16:creationId xmlns:a16="http://schemas.microsoft.com/office/drawing/2014/main" id="{9DACDF9C-5CB0-6F69-2746-F77954D1A8AD}"/>
              </a:ext>
            </a:extLst>
          </p:cNvPr>
          <p:cNvSpPr/>
          <p:nvPr/>
        </p:nvSpPr>
        <p:spPr>
          <a:xfrm>
            <a:off x="490043" y="4912016"/>
            <a:ext cx="6455464" cy="36082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Co-funded by the European Union logo in png for web usage">
            <a:extLst>
              <a:ext uri="{FF2B5EF4-FFF2-40B4-BE49-F238E27FC236}">
                <a16:creationId xmlns:a16="http://schemas.microsoft.com/office/drawing/2014/main" id="{DB8C3B8E-11C5-3525-0816-8DC773A24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8EECBDC6-AC25-4BFA-4CA2-7BD24ADDB86B}"/>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Financirano s strani Evropske unije. Izražena mnenja in pogledi so izključno mnenja in pogledi avtorja(-ev) in ne odražajo nujno mnenj in pogledov Evropske unije ali Evropske izvajalske agencije za izobraževanje in kulturo (EACEA). Niti Evropska unija niti EACEA ne odgovarjata zanje.</a:t>
            </a:r>
          </a:p>
        </p:txBody>
      </p:sp>
      <p:grpSp>
        <p:nvGrpSpPr>
          <p:cNvPr id="5" name="Group 4">
            <a:extLst>
              <a:ext uri="{FF2B5EF4-FFF2-40B4-BE49-F238E27FC236}">
                <a16:creationId xmlns:a16="http://schemas.microsoft.com/office/drawing/2014/main" id="{BFFBBE17-1570-B6BD-3619-F01634A145C2}"/>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F49EA6A-6B2E-C483-D423-8AF6282D705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ima licenco </a:t>
              </a:r>
            </a:p>
            <a:p>
              <a:pPr algn="just"/>
              <a:r>
                <a:rPr lang="en-US" sz="900" b="1" dirty="0">
                  <a:solidFill>
                    <a:schemeClr val="tx1"/>
                  </a:solidFill>
                  <a:latin typeface="+mj-lt"/>
                </a:rPr>
                <a:t>pod licenco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BEFC3970-F0A2-179A-3704-6F3D5091DD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7155946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e14ec6a5afade5b25877df6ee5806987">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2eededb5f0bf360c4071e11ec5de472"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B9E95C-051B-4B0A-8F89-B54D0EA47E87}">
  <ds:schemaRefs>
    <ds:schemaRef ds:uri="http://schemas.microsoft.com/sharepoint/v3/contenttype/forms"/>
  </ds:schemaRefs>
</ds:datastoreItem>
</file>

<file path=customXml/itemProps2.xml><?xml version="1.0" encoding="utf-8"?>
<ds:datastoreItem xmlns:ds="http://schemas.openxmlformats.org/officeDocument/2006/customXml" ds:itemID="{B1437BD8-DC73-4D35-A4DA-DBB8E68DF921}"/>
</file>

<file path=customXml/itemProps3.xml><?xml version="1.0" encoding="utf-8"?>
<ds:datastoreItem xmlns:ds="http://schemas.openxmlformats.org/officeDocument/2006/customXml" ds:itemID="{1419CA16-4A14-47E4-B0B9-1B2227E05418}">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emplate/>
  <TotalTime>13586</TotalTime>
  <Words>364</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docId:736CA35AD61515F15DA3CDF04F56DAC5</cp:keywords>
  <cp:lastModifiedBy>Tatjana Klakočar</cp:lastModifiedBy>
  <cp:revision>563</cp:revision>
  <dcterms:created xsi:type="dcterms:W3CDTF">2020-10-14T13:32:04Z</dcterms:created>
  <dcterms:modified xsi:type="dcterms:W3CDTF">2026-01-08T14:18:08Z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