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147"/>
  </p:notesMasterIdLst>
  <p:handoutMasterIdLst>
    <p:handoutMasterId r:id="rId148"/>
  </p:handoutMasterIdLst>
  <p:sldIdLst>
    <p:sldId id="1389" r:id="rId5"/>
    <p:sldId id="1414" r:id="rId6"/>
    <p:sldId id="1416" r:id="rId7"/>
    <p:sldId id="1417" r:id="rId8"/>
    <p:sldId id="715" r:id="rId9"/>
    <p:sldId id="1574" r:id="rId10"/>
    <p:sldId id="1426" r:id="rId11"/>
    <p:sldId id="1403" r:id="rId12"/>
    <p:sldId id="1576" r:id="rId13"/>
    <p:sldId id="1571" r:id="rId14"/>
    <p:sldId id="1610" r:id="rId15"/>
    <p:sldId id="1577" r:id="rId16"/>
    <p:sldId id="1678" r:id="rId17"/>
    <p:sldId id="1425" r:id="rId18"/>
    <p:sldId id="1579" r:id="rId19"/>
    <p:sldId id="1582" r:id="rId20"/>
    <p:sldId id="1423" r:id="rId21"/>
    <p:sldId id="1431" r:id="rId22"/>
    <p:sldId id="1679" r:id="rId23"/>
    <p:sldId id="1475" r:id="rId24"/>
    <p:sldId id="1427" r:id="rId25"/>
    <p:sldId id="1432" r:id="rId26"/>
    <p:sldId id="1680" r:id="rId27"/>
    <p:sldId id="1569" r:id="rId28"/>
    <p:sldId id="1490" r:id="rId29"/>
    <p:sldId id="1677" r:id="rId30"/>
    <p:sldId id="1445" r:id="rId31"/>
    <p:sldId id="1463" r:id="rId32"/>
    <p:sldId id="1675" r:id="rId33"/>
    <p:sldId id="1633" r:id="rId34"/>
    <p:sldId id="1466" r:id="rId35"/>
    <p:sldId id="1472" r:id="rId36"/>
    <p:sldId id="1474" r:id="rId37"/>
    <p:sldId id="1676" r:id="rId38"/>
    <p:sldId id="1447" r:id="rId39"/>
    <p:sldId id="1759" r:id="rId40"/>
    <p:sldId id="1760" r:id="rId41"/>
    <p:sldId id="1761" r:id="rId42"/>
    <p:sldId id="1500" r:id="rId43"/>
    <p:sldId id="1502" r:id="rId44"/>
    <p:sldId id="1503" r:id="rId45"/>
    <p:sldId id="1682" r:id="rId46"/>
    <p:sldId id="1683" r:id="rId47"/>
    <p:sldId id="1684" r:id="rId48"/>
    <p:sldId id="1685" r:id="rId49"/>
    <p:sldId id="1686" r:id="rId50"/>
    <p:sldId id="1688" r:id="rId51"/>
    <p:sldId id="1687" r:id="rId52"/>
    <p:sldId id="1504" r:id="rId53"/>
    <p:sldId id="1496" r:id="rId54"/>
    <p:sldId id="1497" r:id="rId55"/>
    <p:sldId id="1498" r:id="rId56"/>
    <p:sldId id="1695" r:id="rId57"/>
    <p:sldId id="1507" r:id="rId58"/>
    <p:sldId id="1508" r:id="rId59"/>
    <p:sldId id="1509" r:id="rId60"/>
    <p:sldId id="1696" r:id="rId61"/>
    <p:sldId id="1513" r:id="rId62"/>
    <p:sldId id="1753" r:id="rId63"/>
    <p:sldId id="1515" r:id="rId64"/>
    <p:sldId id="1697" r:id="rId65"/>
    <p:sldId id="1516" r:id="rId66"/>
    <p:sldId id="1518" r:id="rId67"/>
    <p:sldId id="1521" r:id="rId68"/>
    <p:sldId id="1522" r:id="rId69"/>
    <p:sldId id="1698" r:id="rId70"/>
    <p:sldId id="1699" r:id="rId71"/>
    <p:sldId id="1606" r:id="rId72"/>
    <p:sldId id="1526" r:id="rId73"/>
    <p:sldId id="1615" r:id="rId74"/>
    <p:sldId id="1567" r:id="rId75"/>
    <p:sldId id="1524" r:id="rId76"/>
    <p:sldId id="1531" r:id="rId77"/>
    <p:sldId id="1536" r:id="rId78"/>
    <p:sldId id="1700" r:id="rId79"/>
    <p:sldId id="1532" r:id="rId80"/>
    <p:sldId id="1616" r:id="rId81"/>
    <p:sldId id="1551" r:id="rId82"/>
    <p:sldId id="1618" r:id="rId83"/>
    <p:sldId id="1664" r:id="rId84"/>
    <p:sldId id="1669" r:id="rId85"/>
    <p:sldId id="1665" r:id="rId86"/>
    <p:sldId id="1672" r:id="rId87"/>
    <p:sldId id="1703" r:id="rId88"/>
    <p:sldId id="1743" r:id="rId89"/>
    <p:sldId id="1742" r:id="rId90"/>
    <p:sldId id="1741" r:id="rId91"/>
    <p:sldId id="1704" r:id="rId92"/>
    <p:sldId id="1744" r:id="rId93"/>
    <p:sldId id="1745" r:id="rId94"/>
    <p:sldId id="1746" r:id="rId95"/>
    <p:sldId id="1705" r:id="rId96"/>
    <p:sldId id="1562" r:id="rId97"/>
    <p:sldId id="1563" r:id="rId98"/>
    <p:sldId id="1564" r:id="rId99"/>
    <p:sldId id="1565" r:id="rId100"/>
    <p:sldId id="1706" r:id="rId101"/>
    <p:sldId id="1763" r:id="rId102"/>
    <p:sldId id="1764" r:id="rId103"/>
    <p:sldId id="1733" r:id="rId104"/>
    <p:sldId id="1707" r:id="rId105"/>
    <p:sldId id="1709" r:id="rId106"/>
    <p:sldId id="1710" r:id="rId107"/>
    <p:sldId id="1711" r:id="rId108"/>
    <p:sldId id="1712" r:id="rId109"/>
    <p:sldId id="1713" r:id="rId110"/>
    <p:sldId id="1714" r:id="rId111"/>
    <p:sldId id="1715" r:id="rId112"/>
    <p:sldId id="1716" r:id="rId113"/>
    <p:sldId id="1717" r:id="rId114"/>
    <p:sldId id="1718" r:id="rId115"/>
    <p:sldId id="1719" r:id="rId116"/>
    <p:sldId id="1720" r:id="rId117"/>
    <p:sldId id="1721" r:id="rId118"/>
    <p:sldId id="1723" r:id="rId119"/>
    <p:sldId id="1724" r:id="rId120"/>
    <p:sldId id="1725" r:id="rId121"/>
    <p:sldId id="1748" r:id="rId122"/>
    <p:sldId id="1747" r:id="rId123"/>
    <p:sldId id="1749" r:id="rId124"/>
    <p:sldId id="1751" r:id="rId125"/>
    <p:sldId id="1750" r:id="rId126"/>
    <p:sldId id="1752" r:id="rId127"/>
    <p:sldId id="1754" r:id="rId128"/>
    <p:sldId id="1755" r:id="rId129"/>
    <p:sldId id="1756" r:id="rId130"/>
    <p:sldId id="1757" r:id="rId131"/>
    <p:sldId id="1758" r:id="rId132"/>
    <p:sldId id="1765" r:id="rId133"/>
    <p:sldId id="1766" r:id="rId134"/>
    <p:sldId id="1510" r:id="rId135"/>
    <p:sldId id="1737" r:id="rId136"/>
    <p:sldId id="1738" r:id="rId137"/>
    <p:sldId id="1740" r:id="rId138"/>
    <p:sldId id="1739" r:id="rId139"/>
    <p:sldId id="1583" r:id="rId140"/>
    <p:sldId id="1599" r:id="rId141"/>
    <p:sldId id="1451" r:id="rId142"/>
    <p:sldId id="1419" r:id="rId143"/>
    <p:sldId id="1424" r:id="rId144"/>
    <p:sldId id="1422" r:id="rId145"/>
    <p:sldId id="1402" r:id="rId146"/>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26" userDrawn="1">
          <p15:clr>
            <a:srgbClr val="A4A3A4"/>
          </p15:clr>
        </p15:guide>
        <p15:guide id="4" orient="horz" pos="6225" userDrawn="1">
          <p15:clr>
            <a:srgbClr val="A4A3A4"/>
          </p15:clr>
        </p15:guide>
        <p15:guide id="5" pos="272"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281E06-7402-9340-C22E-BCCFFE9A3C94}" name="Laura" initials="La" userId="S::laura_momentumconsulting.ie#ext#@reiknistofnun.onmicrosoft.com::0983a9ca-9863-4cae-a793-09056ae6733f" providerId="AD"/>
  <p188:author id="{3A646A2A-5463-31BB-24B8-887E45DDAF69}" name="Orla Casey" initials="OC" userId="S::orla@momentumconsulting.ie::ee9f56f0-43a2-47ae-a5b8-d4a7d2f5cec3" providerId="AD"/>
  <p188:author id="{7CAADE7B-0596-6B4D-7283-206E085B6C0A}" name="Tatjana Klakočar" initials="TK" userId="S::tatjana.klakocar_vsgt.si#ext#@reiknistofnun.onmicrosoft.com::4f4c5361-8ee0-4fa0-89aa-f4c6bf1f5c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FFFFFF"/>
    <a:srgbClr val="459597"/>
    <a:srgbClr val="F99D22"/>
    <a:srgbClr val="47773D"/>
    <a:srgbClr val="CC8B27"/>
    <a:srgbClr val="DF1382"/>
    <a:srgbClr val="F26D22"/>
    <a:srgbClr val="8E1737"/>
    <a:srgbClr val="F1B7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3186" y="90"/>
      </p:cViewPr>
      <p:guideLst>
        <p:guide pos="2449"/>
        <p:guide pos="4626"/>
        <p:guide orient="horz" pos="6225"/>
        <p:guide pos="272"/>
        <p:guide orient="horz" pos="80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presProps" Target="pres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microsoft.com/office/2016/11/relationships/changesInfo" Target="changesInfos/changesInfo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microsoft.com/office/2018/10/relationships/authors" Target="author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jana Klakočar" userId="52d434e4-ce75-449b-9aeb-5e821878ed4a" providerId="ADAL" clId="{D8D32C91-BE42-40E1-B42D-8F1FE048F9A6}"/>
    <pc:docChg chg="custSel addSld modSld">
      <pc:chgData name="Tatjana Klakočar" userId="52d434e4-ce75-449b-9aeb-5e821878ed4a" providerId="ADAL" clId="{D8D32C91-BE42-40E1-B42D-8F1FE048F9A6}" dt="2026-01-08T11:16:04.054" v="54" actId="20577"/>
      <pc:docMkLst>
        <pc:docMk/>
      </pc:docMkLst>
      <pc:sldChg chg="modSp mod">
        <pc:chgData name="Tatjana Klakočar" userId="52d434e4-ce75-449b-9aeb-5e821878ed4a" providerId="ADAL" clId="{D8D32C91-BE42-40E1-B42D-8F1FE048F9A6}" dt="2026-01-08T11:15:16.340" v="12" actId="20577"/>
        <pc:sldMkLst>
          <pc:docMk/>
          <pc:sldMk cId="721419025" sldId="1389"/>
        </pc:sldMkLst>
        <pc:spChg chg="mod">
          <ac:chgData name="Tatjana Klakočar" userId="52d434e4-ce75-449b-9aeb-5e821878ed4a" providerId="ADAL" clId="{D8D32C91-BE42-40E1-B42D-8F1FE048F9A6}" dt="2026-01-08T11:15:16.340" v="12" actId="20577"/>
          <ac:spMkLst>
            <pc:docMk/>
            <pc:sldMk cId="721419025" sldId="1389"/>
            <ac:spMk id="16" creationId="{9B7A3313-7BEE-E7CE-158A-DB225DE032C2}"/>
          </ac:spMkLst>
        </pc:spChg>
      </pc:sldChg>
      <pc:sldChg chg="add">
        <pc:chgData name="Tatjana Klakočar" userId="52d434e4-ce75-449b-9aeb-5e821878ed4a" providerId="ADAL" clId="{D8D32C91-BE42-40E1-B42D-8F1FE048F9A6}" dt="2025-12-15T10:18:00.323" v="3"/>
        <pc:sldMkLst>
          <pc:docMk/>
          <pc:sldMk cId="3904650267" sldId="1402"/>
        </pc:sldMkLst>
      </pc:sldChg>
      <pc:sldChg chg="add">
        <pc:chgData name="Tatjana Klakočar" userId="52d434e4-ce75-449b-9aeb-5e821878ed4a" providerId="ADAL" clId="{D8D32C91-BE42-40E1-B42D-8F1FE048F9A6}" dt="2025-12-15T10:17:19.733" v="0"/>
        <pc:sldMkLst>
          <pc:docMk/>
          <pc:sldMk cId="3730578741" sldId="1403"/>
        </pc:sldMkLst>
      </pc:sldChg>
      <pc:sldChg chg="add">
        <pc:chgData name="Tatjana Klakočar" userId="52d434e4-ce75-449b-9aeb-5e821878ed4a" providerId="ADAL" clId="{D8D32C91-BE42-40E1-B42D-8F1FE048F9A6}" dt="2025-12-15T10:18:00.323" v="3"/>
        <pc:sldMkLst>
          <pc:docMk/>
          <pc:sldMk cId="3331923398" sldId="1419"/>
        </pc:sldMkLst>
      </pc:sldChg>
      <pc:sldChg chg="add">
        <pc:chgData name="Tatjana Klakočar" userId="52d434e4-ce75-449b-9aeb-5e821878ed4a" providerId="ADAL" clId="{D8D32C91-BE42-40E1-B42D-8F1FE048F9A6}" dt="2025-12-15T10:18:00.323" v="3"/>
        <pc:sldMkLst>
          <pc:docMk/>
          <pc:sldMk cId="2803443480" sldId="1422"/>
        </pc:sldMkLst>
      </pc:sldChg>
      <pc:sldChg chg="add">
        <pc:chgData name="Tatjana Klakočar" userId="52d434e4-ce75-449b-9aeb-5e821878ed4a" providerId="ADAL" clId="{D8D32C91-BE42-40E1-B42D-8F1FE048F9A6}" dt="2025-12-15T10:17:19.733" v="0"/>
        <pc:sldMkLst>
          <pc:docMk/>
          <pc:sldMk cId="4190556826" sldId="1423"/>
        </pc:sldMkLst>
      </pc:sldChg>
      <pc:sldChg chg="add">
        <pc:chgData name="Tatjana Klakočar" userId="52d434e4-ce75-449b-9aeb-5e821878ed4a" providerId="ADAL" clId="{D8D32C91-BE42-40E1-B42D-8F1FE048F9A6}" dt="2025-12-15T10:18:00.323" v="3"/>
        <pc:sldMkLst>
          <pc:docMk/>
          <pc:sldMk cId="4196160486" sldId="1424"/>
        </pc:sldMkLst>
      </pc:sldChg>
      <pc:sldChg chg="add">
        <pc:chgData name="Tatjana Klakočar" userId="52d434e4-ce75-449b-9aeb-5e821878ed4a" providerId="ADAL" clId="{D8D32C91-BE42-40E1-B42D-8F1FE048F9A6}" dt="2025-12-15T10:17:19.733" v="0"/>
        <pc:sldMkLst>
          <pc:docMk/>
          <pc:sldMk cId="3030415469" sldId="1425"/>
        </pc:sldMkLst>
      </pc:sldChg>
      <pc:sldChg chg="modSp add mod">
        <pc:chgData name="Tatjana Klakočar" userId="52d434e4-ce75-449b-9aeb-5e821878ed4a" providerId="ADAL" clId="{D8D32C91-BE42-40E1-B42D-8F1FE048F9A6}" dt="2026-01-08T11:16:04.054" v="54" actId="20577"/>
        <pc:sldMkLst>
          <pc:docMk/>
          <pc:sldMk cId="2357960642" sldId="1426"/>
        </pc:sldMkLst>
        <pc:spChg chg="mod">
          <ac:chgData name="Tatjana Klakočar" userId="52d434e4-ce75-449b-9aeb-5e821878ed4a" providerId="ADAL" clId="{D8D32C91-BE42-40E1-B42D-8F1FE048F9A6}" dt="2026-01-08T11:15:42.383" v="22" actId="20577"/>
          <ac:spMkLst>
            <pc:docMk/>
            <pc:sldMk cId="2357960642" sldId="1426"/>
            <ac:spMk id="28" creationId="{13DD56A5-5D84-EB01-67BE-9251657E5DCB}"/>
          </ac:spMkLst>
        </pc:spChg>
        <pc:spChg chg="mod">
          <ac:chgData name="Tatjana Klakočar" userId="52d434e4-ce75-449b-9aeb-5e821878ed4a" providerId="ADAL" clId="{D8D32C91-BE42-40E1-B42D-8F1FE048F9A6}" dt="2026-01-08T11:16:04.054" v="54" actId="20577"/>
          <ac:spMkLst>
            <pc:docMk/>
            <pc:sldMk cId="2357960642" sldId="1426"/>
            <ac:spMk id="30" creationId="{6E1205A9-B4CC-719B-9516-6692D26AC518}"/>
          </ac:spMkLst>
        </pc:spChg>
      </pc:sldChg>
      <pc:sldChg chg="add">
        <pc:chgData name="Tatjana Klakočar" userId="52d434e4-ce75-449b-9aeb-5e821878ed4a" providerId="ADAL" clId="{D8D32C91-BE42-40E1-B42D-8F1FE048F9A6}" dt="2025-12-15T10:17:19.733" v="0"/>
        <pc:sldMkLst>
          <pc:docMk/>
          <pc:sldMk cId="274792837" sldId="1427"/>
        </pc:sldMkLst>
      </pc:sldChg>
      <pc:sldChg chg="add">
        <pc:chgData name="Tatjana Klakočar" userId="52d434e4-ce75-449b-9aeb-5e821878ed4a" providerId="ADAL" clId="{D8D32C91-BE42-40E1-B42D-8F1FE048F9A6}" dt="2025-12-15T10:17:19.733" v="0"/>
        <pc:sldMkLst>
          <pc:docMk/>
          <pc:sldMk cId="4152785202" sldId="1431"/>
        </pc:sldMkLst>
      </pc:sldChg>
      <pc:sldChg chg="add">
        <pc:chgData name="Tatjana Klakočar" userId="52d434e4-ce75-449b-9aeb-5e821878ed4a" providerId="ADAL" clId="{D8D32C91-BE42-40E1-B42D-8F1FE048F9A6}" dt="2025-12-15T10:17:19.733" v="0"/>
        <pc:sldMkLst>
          <pc:docMk/>
          <pc:sldMk cId="3590233781" sldId="1432"/>
        </pc:sldMkLst>
      </pc:sldChg>
      <pc:sldChg chg="add">
        <pc:chgData name="Tatjana Klakočar" userId="52d434e4-ce75-449b-9aeb-5e821878ed4a" providerId="ADAL" clId="{D8D32C91-BE42-40E1-B42D-8F1FE048F9A6}" dt="2025-12-15T10:17:19.733" v="0"/>
        <pc:sldMkLst>
          <pc:docMk/>
          <pc:sldMk cId="2574789336" sldId="1445"/>
        </pc:sldMkLst>
      </pc:sldChg>
      <pc:sldChg chg="add">
        <pc:chgData name="Tatjana Klakočar" userId="52d434e4-ce75-449b-9aeb-5e821878ed4a" providerId="ADAL" clId="{D8D32C91-BE42-40E1-B42D-8F1FE048F9A6}" dt="2025-12-15T10:17:19.733" v="0"/>
        <pc:sldMkLst>
          <pc:docMk/>
          <pc:sldMk cId="525813819" sldId="1447"/>
        </pc:sldMkLst>
      </pc:sldChg>
      <pc:sldChg chg="add">
        <pc:chgData name="Tatjana Klakočar" userId="52d434e4-ce75-449b-9aeb-5e821878ed4a" providerId="ADAL" clId="{D8D32C91-BE42-40E1-B42D-8F1FE048F9A6}" dt="2025-12-15T10:18:00.323" v="3"/>
        <pc:sldMkLst>
          <pc:docMk/>
          <pc:sldMk cId="1249036931" sldId="1451"/>
        </pc:sldMkLst>
      </pc:sldChg>
      <pc:sldChg chg="add">
        <pc:chgData name="Tatjana Klakočar" userId="52d434e4-ce75-449b-9aeb-5e821878ed4a" providerId="ADAL" clId="{D8D32C91-BE42-40E1-B42D-8F1FE048F9A6}" dt="2025-12-15T10:17:19.733" v="0"/>
        <pc:sldMkLst>
          <pc:docMk/>
          <pc:sldMk cId="143886942" sldId="1463"/>
        </pc:sldMkLst>
      </pc:sldChg>
      <pc:sldChg chg="add">
        <pc:chgData name="Tatjana Klakočar" userId="52d434e4-ce75-449b-9aeb-5e821878ed4a" providerId="ADAL" clId="{D8D32C91-BE42-40E1-B42D-8F1FE048F9A6}" dt="2025-12-15T10:17:19.733" v="0"/>
        <pc:sldMkLst>
          <pc:docMk/>
          <pc:sldMk cId="2789436419" sldId="1466"/>
        </pc:sldMkLst>
      </pc:sldChg>
      <pc:sldChg chg="add">
        <pc:chgData name="Tatjana Klakočar" userId="52d434e4-ce75-449b-9aeb-5e821878ed4a" providerId="ADAL" clId="{D8D32C91-BE42-40E1-B42D-8F1FE048F9A6}" dt="2025-12-15T10:17:19.733" v="0"/>
        <pc:sldMkLst>
          <pc:docMk/>
          <pc:sldMk cId="1870873728" sldId="1472"/>
        </pc:sldMkLst>
      </pc:sldChg>
      <pc:sldChg chg="add">
        <pc:chgData name="Tatjana Klakočar" userId="52d434e4-ce75-449b-9aeb-5e821878ed4a" providerId="ADAL" clId="{D8D32C91-BE42-40E1-B42D-8F1FE048F9A6}" dt="2025-12-15T10:17:19.733" v="0"/>
        <pc:sldMkLst>
          <pc:docMk/>
          <pc:sldMk cId="2852150442" sldId="1474"/>
        </pc:sldMkLst>
      </pc:sldChg>
      <pc:sldChg chg="modSp add mod">
        <pc:chgData name="Tatjana Klakočar" userId="52d434e4-ce75-449b-9aeb-5e821878ed4a" providerId="ADAL" clId="{D8D32C91-BE42-40E1-B42D-8F1FE048F9A6}" dt="2025-12-15T10:17:19.844" v="1" actId="27636"/>
        <pc:sldMkLst>
          <pc:docMk/>
          <pc:sldMk cId="802789483" sldId="1475"/>
        </pc:sldMkLst>
        <pc:spChg chg="mod">
          <ac:chgData name="Tatjana Klakočar" userId="52d434e4-ce75-449b-9aeb-5e821878ed4a" providerId="ADAL" clId="{D8D32C91-BE42-40E1-B42D-8F1FE048F9A6}" dt="2025-12-15T10:17:19.844" v="1" actId="27636"/>
          <ac:spMkLst>
            <pc:docMk/>
            <pc:sldMk cId="802789483" sldId="1475"/>
            <ac:spMk id="10" creationId="{C54E64C9-66FF-5B0D-71FB-E47B4395BF48}"/>
          </ac:spMkLst>
        </pc:spChg>
      </pc:sldChg>
      <pc:sldChg chg="add">
        <pc:chgData name="Tatjana Klakočar" userId="52d434e4-ce75-449b-9aeb-5e821878ed4a" providerId="ADAL" clId="{D8D32C91-BE42-40E1-B42D-8F1FE048F9A6}" dt="2025-12-15T10:17:19.733" v="0"/>
        <pc:sldMkLst>
          <pc:docMk/>
          <pc:sldMk cId="1405778627" sldId="1490"/>
        </pc:sldMkLst>
      </pc:sldChg>
      <pc:sldChg chg="add">
        <pc:chgData name="Tatjana Klakočar" userId="52d434e4-ce75-449b-9aeb-5e821878ed4a" providerId="ADAL" clId="{D8D32C91-BE42-40E1-B42D-8F1FE048F9A6}" dt="2025-12-15T10:17:42.805" v="2"/>
        <pc:sldMkLst>
          <pc:docMk/>
          <pc:sldMk cId="1221865065" sldId="1496"/>
        </pc:sldMkLst>
      </pc:sldChg>
      <pc:sldChg chg="add">
        <pc:chgData name="Tatjana Klakočar" userId="52d434e4-ce75-449b-9aeb-5e821878ed4a" providerId="ADAL" clId="{D8D32C91-BE42-40E1-B42D-8F1FE048F9A6}" dt="2025-12-15T10:17:42.805" v="2"/>
        <pc:sldMkLst>
          <pc:docMk/>
          <pc:sldMk cId="3742490328" sldId="1497"/>
        </pc:sldMkLst>
      </pc:sldChg>
      <pc:sldChg chg="add">
        <pc:chgData name="Tatjana Klakočar" userId="52d434e4-ce75-449b-9aeb-5e821878ed4a" providerId="ADAL" clId="{D8D32C91-BE42-40E1-B42D-8F1FE048F9A6}" dt="2025-12-15T10:17:42.805" v="2"/>
        <pc:sldMkLst>
          <pc:docMk/>
          <pc:sldMk cId="2095124586" sldId="1498"/>
        </pc:sldMkLst>
      </pc:sldChg>
      <pc:sldChg chg="add">
        <pc:chgData name="Tatjana Klakočar" userId="52d434e4-ce75-449b-9aeb-5e821878ed4a" providerId="ADAL" clId="{D8D32C91-BE42-40E1-B42D-8F1FE048F9A6}" dt="2025-12-15T10:17:19.733" v="0"/>
        <pc:sldMkLst>
          <pc:docMk/>
          <pc:sldMk cId="22067532" sldId="1500"/>
        </pc:sldMkLst>
      </pc:sldChg>
      <pc:sldChg chg="add">
        <pc:chgData name="Tatjana Klakočar" userId="52d434e4-ce75-449b-9aeb-5e821878ed4a" providerId="ADAL" clId="{D8D32C91-BE42-40E1-B42D-8F1FE048F9A6}" dt="2025-12-15T10:17:19.733" v="0"/>
        <pc:sldMkLst>
          <pc:docMk/>
          <pc:sldMk cId="1307176233" sldId="1502"/>
        </pc:sldMkLst>
      </pc:sldChg>
      <pc:sldChg chg="add">
        <pc:chgData name="Tatjana Klakočar" userId="52d434e4-ce75-449b-9aeb-5e821878ed4a" providerId="ADAL" clId="{D8D32C91-BE42-40E1-B42D-8F1FE048F9A6}" dt="2025-12-15T10:17:19.733" v="0"/>
        <pc:sldMkLst>
          <pc:docMk/>
          <pc:sldMk cId="863606171" sldId="1503"/>
        </pc:sldMkLst>
      </pc:sldChg>
      <pc:sldChg chg="add">
        <pc:chgData name="Tatjana Klakočar" userId="52d434e4-ce75-449b-9aeb-5e821878ed4a" providerId="ADAL" clId="{D8D32C91-BE42-40E1-B42D-8F1FE048F9A6}" dt="2025-12-15T10:17:42.805" v="2"/>
        <pc:sldMkLst>
          <pc:docMk/>
          <pc:sldMk cId="2462743020" sldId="1504"/>
        </pc:sldMkLst>
      </pc:sldChg>
      <pc:sldChg chg="add">
        <pc:chgData name="Tatjana Klakočar" userId="52d434e4-ce75-449b-9aeb-5e821878ed4a" providerId="ADAL" clId="{D8D32C91-BE42-40E1-B42D-8F1FE048F9A6}" dt="2025-12-15T10:17:42.805" v="2"/>
        <pc:sldMkLst>
          <pc:docMk/>
          <pc:sldMk cId="3288378734" sldId="1507"/>
        </pc:sldMkLst>
      </pc:sldChg>
      <pc:sldChg chg="add">
        <pc:chgData name="Tatjana Klakočar" userId="52d434e4-ce75-449b-9aeb-5e821878ed4a" providerId="ADAL" clId="{D8D32C91-BE42-40E1-B42D-8F1FE048F9A6}" dt="2025-12-15T10:17:42.805" v="2"/>
        <pc:sldMkLst>
          <pc:docMk/>
          <pc:sldMk cId="1960850699" sldId="1508"/>
        </pc:sldMkLst>
      </pc:sldChg>
      <pc:sldChg chg="add">
        <pc:chgData name="Tatjana Klakočar" userId="52d434e4-ce75-449b-9aeb-5e821878ed4a" providerId="ADAL" clId="{D8D32C91-BE42-40E1-B42D-8F1FE048F9A6}" dt="2025-12-15T10:17:42.805" v="2"/>
        <pc:sldMkLst>
          <pc:docMk/>
          <pc:sldMk cId="1718518242" sldId="1509"/>
        </pc:sldMkLst>
      </pc:sldChg>
      <pc:sldChg chg="add">
        <pc:chgData name="Tatjana Klakočar" userId="52d434e4-ce75-449b-9aeb-5e821878ed4a" providerId="ADAL" clId="{D8D32C91-BE42-40E1-B42D-8F1FE048F9A6}" dt="2025-12-15T10:18:00.323" v="3"/>
        <pc:sldMkLst>
          <pc:docMk/>
          <pc:sldMk cId="3271632842" sldId="1510"/>
        </pc:sldMkLst>
      </pc:sldChg>
      <pc:sldChg chg="add">
        <pc:chgData name="Tatjana Klakočar" userId="52d434e4-ce75-449b-9aeb-5e821878ed4a" providerId="ADAL" clId="{D8D32C91-BE42-40E1-B42D-8F1FE048F9A6}" dt="2025-12-15T10:17:42.805" v="2"/>
        <pc:sldMkLst>
          <pc:docMk/>
          <pc:sldMk cId="1503031994" sldId="1513"/>
        </pc:sldMkLst>
      </pc:sldChg>
      <pc:sldChg chg="add">
        <pc:chgData name="Tatjana Klakočar" userId="52d434e4-ce75-449b-9aeb-5e821878ed4a" providerId="ADAL" clId="{D8D32C91-BE42-40E1-B42D-8F1FE048F9A6}" dt="2025-12-15T10:17:42.805" v="2"/>
        <pc:sldMkLst>
          <pc:docMk/>
          <pc:sldMk cId="77538348" sldId="1515"/>
        </pc:sldMkLst>
      </pc:sldChg>
      <pc:sldChg chg="add">
        <pc:chgData name="Tatjana Klakočar" userId="52d434e4-ce75-449b-9aeb-5e821878ed4a" providerId="ADAL" clId="{D8D32C91-BE42-40E1-B42D-8F1FE048F9A6}" dt="2025-12-15T10:17:42.805" v="2"/>
        <pc:sldMkLst>
          <pc:docMk/>
          <pc:sldMk cId="3272663897" sldId="1516"/>
        </pc:sldMkLst>
      </pc:sldChg>
      <pc:sldChg chg="add">
        <pc:chgData name="Tatjana Klakočar" userId="52d434e4-ce75-449b-9aeb-5e821878ed4a" providerId="ADAL" clId="{D8D32C91-BE42-40E1-B42D-8F1FE048F9A6}" dt="2025-12-15T10:17:42.805" v="2"/>
        <pc:sldMkLst>
          <pc:docMk/>
          <pc:sldMk cId="4196883487" sldId="1518"/>
        </pc:sldMkLst>
      </pc:sldChg>
      <pc:sldChg chg="add">
        <pc:chgData name="Tatjana Klakočar" userId="52d434e4-ce75-449b-9aeb-5e821878ed4a" providerId="ADAL" clId="{D8D32C91-BE42-40E1-B42D-8F1FE048F9A6}" dt="2025-12-15T10:17:42.805" v="2"/>
        <pc:sldMkLst>
          <pc:docMk/>
          <pc:sldMk cId="3243776998" sldId="1521"/>
        </pc:sldMkLst>
      </pc:sldChg>
      <pc:sldChg chg="add">
        <pc:chgData name="Tatjana Klakočar" userId="52d434e4-ce75-449b-9aeb-5e821878ed4a" providerId="ADAL" clId="{D8D32C91-BE42-40E1-B42D-8F1FE048F9A6}" dt="2025-12-15T10:17:42.805" v="2"/>
        <pc:sldMkLst>
          <pc:docMk/>
          <pc:sldMk cId="458270234" sldId="1522"/>
        </pc:sldMkLst>
      </pc:sldChg>
      <pc:sldChg chg="add">
        <pc:chgData name="Tatjana Klakočar" userId="52d434e4-ce75-449b-9aeb-5e821878ed4a" providerId="ADAL" clId="{D8D32C91-BE42-40E1-B42D-8F1FE048F9A6}" dt="2025-12-15T10:17:42.805" v="2"/>
        <pc:sldMkLst>
          <pc:docMk/>
          <pc:sldMk cId="3687088732" sldId="1524"/>
        </pc:sldMkLst>
      </pc:sldChg>
      <pc:sldChg chg="add">
        <pc:chgData name="Tatjana Klakočar" userId="52d434e4-ce75-449b-9aeb-5e821878ed4a" providerId="ADAL" clId="{D8D32C91-BE42-40E1-B42D-8F1FE048F9A6}" dt="2025-12-15T10:17:42.805" v="2"/>
        <pc:sldMkLst>
          <pc:docMk/>
          <pc:sldMk cId="495718419" sldId="1526"/>
        </pc:sldMkLst>
      </pc:sldChg>
      <pc:sldChg chg="add">
        <pc:chgData name="Tatjana Klakočar" userId="52d434e4-ce75-449b-9aeb-5e821878ed4a" providerId="ADAL" clId="{D8D32C91-BE42-40E1-B42D-8F1FE048F9A6}" dt="2025-12-15T10:17:42.805" v="2"/>
        <pc:sldMkLst>
          <pc:docMk/>
          <pc:sldMk cId="1404219223" sldId="1531"/>
        </pc:sldMkLst>
      </pc:sldChg>
      <pc:sldChg chg="add">
        <pc:chgData name="Tatjana Klakočar" userId="52d434e4-ce75-449b-9aeb-5e821878ed4a" providerId="ADAL" clId="{D8D32C91-BE42-40E1-B42D-8F1FE048F9A6}" dt="2025-12-15T10:17:42.805" v="2"/>
        <pc:sldMkLst>
          <pc:docMk/>
          <pc:sldMk cId="3661646933" sldId="1532"/>
        </pc:sldMkLst>
      </pc:sldChg>
      <pc:sldChg chg="add">
        <pc:chgData name="Tatjana Klakočar" userId="52d434e4-ce75-449b-9aeb-5e821878ed4a" providerId="ADAL" clId="{D8D32C91-BE42-40E1-B42D-8F1FE048F9A6}" dt="2025-12-15T10:17:42.805" v="2"/>
        <pc:sldMkLst>
          <pc:docMk/>
          <pc:sldMk cId="1895120224" sldId="1536"/>
        </pc:sldMkLst>
      </pc:sldChg>
      <pc:sldChg chg="add">
        <pc:chgData name="Tatjana Klakočar" userId="52d434e4-ce75-449b-9aeb-5e821878ed4a" providerId="ADAL" clId="{D8D32C91-BE42-40E1-B42D-8F1FE048F9A6}" dt="2025-12-15T10:17:42.805" v="2"/>
        <pc:sldMkLst>
          <pc:docMk/>
          <pc:sldMk cId="1560694644" sldId="1551"/>
        </pc:sldMkLst>
      </pc:sldChg>
      <pc:sldChg chg="add">
        <pc:chgData name="Tatjana Klakočar" userId="52d434e4-ce75-449b-9aeb-5e821878ed4a" providerId="ADAL" clId="{D8D32C91-BE42-40E1-B42D-8F1FE048F9A6}" dt="2025-12-15T10:18:00.323" v="3"/>
        <pc:sldMkLst>
          <pc:docMk/>
          <pc:sldMk cId="3461674727" sldId="1562"/>
        </pc:sldMkLst>
      </pc:sldChg>
      <pc:sldChg chg="add">
        <pc:chgData name="Tatjana Klakočar" userId="52d434e4-ce75-449b-9aeb-5e821878ed4a" providerId="ADAL" clId="{D8D32C91-BE42-40E1-B42D-8F1FE048F9A6}" dt="2025-12-15T10:18:00.323" v="3"/>
        <pc:sldMkLst>
          <pc:docMk/>
          <pc:sldMk cId="4059926901" sldId="1563"/>
        </pc:sldMkLst>
      </pc:sldChg>
      <pc:sldChg chg="add">
        <pc:chgData name="Tatjana Klakočar" userId="52d434e4-ce75-449b-9aeb-5e821878ed4a" providerId="ADAL" clId="{D8D32C91-BE42-40E1-B42D-8F1FE048F9A6}" dt="2025-12-15T10:18:00.323" v="3"/>
        <pc:sldMkLst>
          <pc:docMk/>
          <pc:sldMk cId="3077713275" sldId="1564"/>
        </pc:sldMkLst>
      </pc:sldChg>
      <pc:sldChg chg="add">
        <pc:chgData name="Tatjana Klakočar" userId="52d434e4-ce75-449b-9aeb-5e821878ed4a" providerId="ADAL" clId="{D8D32C91-BE42-40E1-B42D-8F1FE048F9A6}" dt="2025-12-15T10:18:00.323" v="3"/>
        <pc:sldMkLst>
          <pc:docMk/>
          <pc:sldMk cId="2213502847" sldId="1565"/>
        </pc:sldMkLst>
      </pc:sldChg>
      <pc:sldChg chg="add">
        <pc:chgData name="Tatjana Klakočar" userId="52d434e4-ce75-449b-9aeb-5e821878ed4a" providerId="ADAL" clId="{D8D32C91-BE42-40E1-B42D-8F1FE048F9A6}" dt="2025-12-15T10:17:42.805" v="2"/>
        <pc:sldMkLst>
          <pc:docMk/>
          <pc:sldMk cId="1878796243" sldId="1567"/>
        </pc:sldMkLst>
      </pc:sldChg>
      <pc:sldChg chg="add">
        <pc:chgData name="Tatjana Klakočar" userId="52d434e4-ce75-449b-9aeb-5e821878ed4a" providerId="ADAL" clId="{D8D32C91-BE42-40E1-B42D-8F1FE048F9A6}" dt="2025-12-15T10:17:19.733" v="0"/>
        <pc:sldMkLst>
          <pc:docMk/>
          <pc:sldMk cId="1458341480" sldId="1569"/>
        </pc:sldMkLst>
      </pc:sldChg>
      <pc:sldChg chg="add">
        <pc:chgData name="Tatjana Klakočar" userId="52d434e4-ce75-449b-9aeb-5e821878ed4a" providerId="ADAL" clId="{D8D32C91-BE42-40E1-B42D-8F1FE048F9A6}" dt="2025-12-15T10:17:19.733" v="0"/>
        <pc:sldMkLst>
          <pc:docMk/>
          <pc:sldMk cId="520182099" sldId="1571"/>
        </pc:sldMkLst>
      </pc:sldChg>
      <pc:sldChg chg="add">
        <pc:chgData name="Tatjana Klakočar" userId="52d434e4-ce75-449b-9aeb-5e821878ed4a" providerId="ADAL" clId="{D8D32C91-BE42-40E1-B42D-8F1FE048F9A6}" dt="2025-12-15T10:17:19.733" v="0"/>
        <pc:sldMkLst>
          <pc:docMk/>
          <pc:sldMk cId="2964890228" sldId="1576"/>
        </pc:sldMkLst>
      </pc:sldChg>
      <pc:sldChg chg="add">
        <pc:chgData name="Tatjana Klakočar" userId="52d434e4-ce75-449b-9aeb-5e821878ed4a" providerId="ADAL" clId="{D8D32C91-BE42-40E1-B42D-8F1FE048F9A6}" dt="2025-12-15T10:17:19.733" v="0"/>
        <pc:sldMkLst>
          <pc:docMk/>
          <pc:sldMk cId="3343788559" sldId="1577"/>
        </pc:sldMkLst>
      </pc:sldChg>
      <pc:sldChg chg="add">
        <pc:chgData name="Tatjana Klakočar" userId="52d434e4-ce75-449b-9aeb-5e821878ed4a" providerId="ADAL" clId="{D8D32C91-BE42-40E1-B42D-8F1FE048F9A6}" dt="2025-12-15T10:17:19.733" v="0"/>
        <pc:sldMkLst>
          <pc:docMk/>
          <pc:sldMk cId="3242914789" sldId="1579"/>
        </pc:sldMkLst>
      </pc:sldChg>
      <pc:sldChg chg="add">
        <pc:chgData name="Tatjana Klakočar" userId="52d434e4-ce75-449b-9aeb-5e821878ed4a" providerId="ADAL" clId="{D8D32C91-BE42-40E1-B42D-8F1FE048F9A6}" dt="2025-12-15T10:17:19.733" v="0"/>
        <pc:sldMkLst>
          <pc:docMk/>
          <pc:sldMk cId="3322395394" sldId="1582"/>
        </pc:sldMkLst>
      </pc:sldChg>
      <pc:sldChg chg="add">
        <pc:chgData name="Tatjana Klakočar" userId="52d434e4-ce75-449b-9aeb-5e821878ed4a" providerId="ADAL" clId="{D8D32C91-BE42-40E1-B42D-8F1FE048F9A6}" dt="2025-12-15T10:18:00.323" v="3"/>
        <pc:sldMkLst>
          <pc:docMk/>
          <pc:sldMk cId="1370503497" sldId="1583"/>
        </pc:sldMkLst>
      </pc:sldChg>
      <pc:sldChg chg="add">
        <pc:chgData name="Tatjana Klakočar" userId="52d434e4-ce75-449b-9aeb-5e821878ed4a" providerId="ADAL" clId="{D8D32C91-BE42-40E1-B42D-8F1FE048F9A6}" dt="2025-12-15T10:18:00.323" v="3"/>
        <pc:sldMkLst>
          <pc:docMk/>
          <pc:sldMk cId="3060888306" sldId="1599"/>
        </pc:sldMkLst>
      </pc:sldChg>
      <pc:sldChg chg="add">
        <pc:chgData name="Tatjana Klakočar" userId="52d434e4-ce75-449b-9aeb-5e821878ed4a" providerId="ADAL" clId="{D8D32C91-BE42-40E1-B42D-8F1FE048F9A6}" dt="2025-12-15T10:17:42.805" v="2"/>
        <pc:sldMkLst>
          <pc:docMk/>
          <pc:sldMk cId="407818759" sldId="1606"/>
        </pc:sldMkLst>
      </pc:sldChg>
      <pc:sldChg chg="add">
        <pc:chgData name="Tatjana Klakočar" userId="52d434e4-ce75-449b-9aeb-5e821878ed4a" providerId="ADAL" clId="{D8D32C91-BE42-40E1-B42D-8F1FE048F9A6}" dt="2025-12-15T10:17:19.733" v="0"/>
        <pc:sldMkLst>
          <pc:docMk/>
          <pc:sldMk cId="3078127543" sldId="1610"/>
        </pc:sldMkLst>
      </pc:sldChg>
      <pc:sldChg chg="add">
        <pc:chgData name="Tatjana Klakočar" userId="52d434e4-ce75-449b-9aeb-5e821878ed4a" providerId="ADAL" clId="{D8D32C91-BE42-40E1-B42D-8F1FE048F9A6}" dt="2025-12-15T10:17:42.805" v="2"/>
        <pc:sldMkLst>
          <pc:docMk/>
          <pc:sldMk cId="1218928591" sldId="1615"/>
        </pc:sldMkLst>
      </pc:sldChg>
      <pc:sldChg chg="add">
        <pc:chgData name="Tatjana Klakočar" userId="52d434e4-ce75-449b-9aeb-5e821878ed4a" providerId="ADAL" clId="{D8D32C91-BE42-40E1-B42D-8F1FE048F9A6}" dt="2025-12-15T10:17:42.805" v="2"/>
        <pc:sldMkLst>
          <pc:docMk/>
          <pc:sldMk cId="1203643644" sldId="1616"/>
        </pc:sldMkLst>
      </pc:sldChg>
      <pc:sldChg chg="add">
        <pc:chgData name="Tatjana Klakočar" userId="52d434e4-ce75-449b-9aeb-5e821878ed4a" providerId="ADAL" clId="{D8D32C91-BE42-40E1-B42D-8F1FE048F9A6}" dt="2025-12-15T10:17:42.805" v="2"/>
        <pc:sldMkLst>
          <pc:docMk/>
          <pc:sldMk cId="2874516578" sldId="1618"/>
        </pc:sldMkLst>
      </pc:sldChg>
      <pc:sldChg chg="add">
        <pc:chgData name="Tatjana Klakočar" userId="52d434e4-ce75-449b-9aeb-5e821878ed4a" providerId="ADAL" clId="{D8D32C91-BE42-40E1-B42D-8F1FE048F9A6}" dt="2025-12-15T10:17:19.733" v="0"/>
        <pc:sldMkLst>
          <pc:docMk/>
          <pc:sldMk cId="1191742579" sldId="1633"/>
        </pc:sldMkLst>
      </pc:sldChg>
      <pc:sldChg chg="add">
        <pc:chgData name="Tatjana Klakočar" userId="52d434e4-ce75-449b-9aeb-5e821878ed4a" providerId="ADAL" clId="{D8D32C91-BE42-40E1-B42D-8F1FE048F9A6}" dt="2025-12-15T10:17:42.805" v="2"/>
        <pc:sldMkLst>
          <pc:docMk/>
          <pc:sldMk cId="453229009" sldId="1664"/>
        </pc:sldMkLst>
      </pc:sldChg>
      <pc:sldChg chg="add">
        <pc:chgData name="Tatjana Klakočar" userId="52d434e4-ce75-449b-9aeb-5e821878ed4a" providerId="ADAL" clId="{D8D32C91-BE42-40E1-B42D-8F1FE048F9A6}" dt="2025-12-15T10:17:42.805" v="2"/>
        <pc:sldMkLst>
          <pc:docMk/>
          <pc:sldMk cId="2044186093" sldId="1665"/>
        </pc:sldMkLst>
      </pc:sldChg>
      <pc:sldChg chg="add">
        <pc:chgData name="Tatjana Klakočar" userId="52d434e4-ce75-449b-9aeb-5e821878ed4a" providerId="ADAL" clId="{D8D32C91-BE42-40E1-B42D-8F1FE048F9A6}" dt="2025-12-15T10:17:42.805" v="2"/>
        <pc:sldMkLst>
          <pc:docMk/>
          <pc:sldMk cId="3626366790" sldId="1669"/>
        </pc:sldMkLst>
      </pc:sldChg>
      <pc:sldChg chg="add">
        <pc:chgData name="Tatjana Klakočar" userId="52d434e4-ce75-449b-9aeb-5e821878ed4a" providerId="ADAL" clId="{D8D32C91-BE42-40E1-B42D-8F1FE048F9A6}" dt="2025-12-15T10:17:42.805" v="2"/>
        <pc:sldMkLst>
          <pc:docMk/>
          <pc:sldMk cId="1874460721" sldId="1672"/>
        </pc:sldMkLst>
      </pc:sldChg>
      <pc:sldChg chg="add">
        <pc:chgData name="Tatjana Klakočar" userId="52d434e4-ce75-449b-9aeb-5e821878ed4a" providerId="ADAL" clId="{D8D32C91-BE42-40E1-B42D-8F1FE048F9A6}" dt="2025-12-15T10:17:19.733" v="0"/>
        <pc:sldMkLst>
          <pc:docMk/>
          <pc:sldMk cId="2349937708" sldId="1675"/>
        </pc:sldMkLst>
      </pc:sldChg>
      <pc:sldChg chg="add">
        <pc:chgData name="Tatjana Klakočar" userId="52d434e4-ce75-449b-9aeb-5e821878ed4a" providerId="ADAL" clId="{D8D32C91-BE42-40E1-B42D-8F1FE048F9A6}" dt="2025-12-15T10:17:19.733" v="0"/>
        <pc:sldMkLst>
          <pc:docMk/>
          <pc:sldMk cId="1690667838" sldId="1676"/>
        </pc:sldMkLst>
      </pc:sldChg>
      <pc:sldChg chg="add">
        <pc:chgData name="Tatjana Klakočar" userId="52d434e4-ce75-449b-9aeb-5e821878ed4a" providerId="ADAL" clId="{D8D32C91-BE42-40E1-B42D-8F1FE048F9A6}" dt="2025-12-15T10:17:19.733" v="0"/>
        <pc:sldMkLst>
          <pc:docMk/>
          <pc:sldMk cId="2098058338" sldId="1677"/>
        </pc:sldMkLst>
      </pc:sldChg>
      <pc:sldChg chg="add">
        <pc:chgData name="Tatjana Klakočar" userId="52d434e4-ce75-449b-9aeb-5e821878ed4a" providerId="ADAL" clId="{D8D32C91-BE42-40E1-B42D-8F1FE048F9A6}" dt="2025-12-15T10:17:19.733" v="0"/>
        <pc:sldMkLst>
          <pc:docMk/>
          <pc:sldMk cId="3353079540" sldId="1678"/>
        </pc:sldMkLst>
      </pc:sldChg>
      <pc:sldChg chg="add">
        <pc:chgData name="Tatjana Klakočar" userId="52d434e4-ce75-449b-9aeb-5e821878ed4a" providerId="ADAL" clId="{D8D32C91-BE42-40E1-B42D-8F1FE048F9A6}" dt="2025-12-15T10:17:19.733" v="0"/>
        <pc:sldMkLst>
          <pc:docMk/>
          <pc:sldMk cId="2991661053" sldId="1679"/>
        </pc:sldMkLst>
      </pc:sldChg>
      <pc:sldChg chg="add">
        <pc:chgData name="Tatjana Klakočar" userId="52d434e4-ce75-449b-9aeb-5e821878ed4a" providerId="ADAL" clId="{D8D32C91-BE42-40E1-B42D-8F1FE048F9A6}" dt="2025-12-15T10:17:19.733" v="0"/>
        <pc:sldMkLst>
          <pc:docMk/>
          <pc:sldMk cId="406606216" sldId="1680"/>
        </pc:sldMkLst>
      </pc:sldChg>
      <pc:sldChg chg="add">
        <pc:chgData name="Tatjana Klakočar" userId="52d434e4-ce75-449b-9aeb-5e821878ed4a" providerId="ADAL" clId="{D8D32C91-BE42-40E1-B42D-8F1FE048F9A6}" dt="2025-12-15T10:17:19.733" v="0"/>
        <pc:sldMkLst>
          <pc:docMk/>
          <pc:sldMk cId="1826303124" sldId="1682"/>
        </pc:sldMkLst>
      </pc:sldChg>
      <pc:sldChg chg="add">
        <pc:chgData name="Tatjana Klakočar" userId="52d434e4-ce75-449b-9aeb-5e821878ed4a" providerId="ADAL" clId="{D8D32C91-BE42-40E1-B42D-8F1FE048F9A6}" dt="2025-12-15T10:17:19.733" v="0"/>
        <pc:sldMkLst>
          <pc:docMk/>
          <pc:sldMk cId="27938857" sldId="1683"/>
        </pc:sldMkLst>
      </pc:sldChg>
      <pc:sldChg chg="add">
        <pc:chgData name="Tatjana Klakočar" userId="52d434e4-ce75-449b-9aeb-5e821878ed4a" providerId="ADAL" clId="{D8D32C91-BE42-40E1-B42D-8F1FE048F9A6}" dt="2025-12-15T10:17:19.733" v="0"/>
        <pc:sldMkLst>
          <pc:docMk/>
          <pc:sldMk cId="2274003217" sldId="1684"/>
        </pc:sldMkLst>
      </pc:sldChg>
      <pc:sldChg chg="add">
        <pc:chgData name="Tatjana Klakočar" userId="52d434e4-ce75-449b-9aeb-5e821878ed4a" providerId="ADAL" clId="{D8D32C91-BE42-40E1-B42D-8F1FE048F9A6}" dt="2025-12-15T10:17:19.733" v="0"/>
        <pc:sldMkLst>
          <pc:docMk/>
          <pc:sldMk cId="1648789738" sldId="1685"/>
        </pc:sldMkLst>
      </pc:sldChg>
      <pc:sldChg chg="add">
        <pc:chgData name="Tatjana Klakočar" userId="52d434e4-ce75-449b-9aeb-5e821878ed4a" providerId="ADAL" clId="{D8D32C91-BE42-40E1-B42D-8F1FE048F9A6}" dt="2025-12-15T10:17:19.733" v="0"/>
        <pc:sldMkLst>
          <pc:docMk/>
          <pc:sldMk cId="1429834171" sldId="1686"/>
        </pc:sldMkLst>
      </pc:sldChg>
      <pc:sldChg chg="add">
        <pc:chgData name="Tatjana Klakočar" userId="52d434e4-ce75-449b-9aeb-5e821878ed4a" providerId="ADAL" clId="{D8D32C91-BE42-40E1-B42D-8F1FE048F9A6}" dt="2025-12-15T10:17:42.805" v="2"/>
        <pc:sldMkLst>
          <pc:docMk/>
          <pc:sldMk cId="2869017149" sldId="1687"/>
        </pc:sldMkLst>
      </pc:sldChg>
      <pc:sldChg chg="add">
        <pc:chgData name="Tatjana Klakočar" userId="52d434e4-ce75-449b-9aeb-5e821878ed4a" providerId="ADAL" clId="{D8D32C91-BE42-40E1-B42D-8F1FE048F9A6}" dt="2025-12-15T10:17:42.805" v="2"/>
        <pc:sldMkLst>
          <pc:docMk/>
          <pc:sldMk cId="3779084895" sldId="1688"/>
        </pc:sldMkLst>
      </pc:sldChg>
      <pc:sldChg chg="add">
        <pc:chgData name="Tatjana Klakočar" userId="52d434e4-ce75-449b-9aeb-5e821878ed4a" providerId="ADAL" clId="{D8D32C91-BE42-40E1-B42D-8F1FE048F9A6}" dt="2025-12-15T10:17:42.805" v="2"/>
        <pc:sldMkLst>
          <pc:docMk/>
          <pc:sldMk cId="2076460305" sldId="1695"/>
        </pc:sldMkLst>
      </pc:sldChg>
      <pc:sldChg chg="add">
        <pc:chgData name="Tatjana Klakočar" userId="52d434e4-ce75-449b-9aeb-5e821878ed4a" providerId="ADAL" clId="{D8D32C91-BE42-40E1-B42D-8F1FE048F9A6}" dt="2025-12-15T10:17:42.805" v="2"/>
        <pc:sldMkLst>
          <pc:docMk/>
          <pc:sldMk cId="2521026607" sldId="1696"/>
        </pc:sldMkLst>
      </pc:sldChg>
      <pc:sldChg chg="add">
        <pc:chgData name="Tatjana Klakočar" userId="52d434e4-ce75-449b-9aeb-5e821878ed4a" providerId="ADAL" clId="{D8D32C91-BE42-40E1-B42D-8F1FE048F9A6}" dt="2025-12-15T10:17:42.805" v="2"/>
        <pc:sldMkLst>
          <pc:docMk/>
          <pc:sldMk cId="1464827247" sldId="1697"/>
        </pc:sldMkLst>
      </pc:sldChg>
      <pc:sldChg chg="add">
        <pc:chgData name="Tatjana Klakočar" userId="52d434e4-ce75-449b-9aeb-5e821878ed4a" providerId="ADAL" clId="{D8D32C91-BE42-40E1-B42D-8F1FE048F9A6}" dt="2025-12-15T10:17:42.805" v="2"/>
        <pc:sldMkLst>
          <pc:docMk/>
          <pc:sldMk cId="2164538993" sldId="1698"/>
        </pc:sldMkLst>
      </pc:sldChg>
      <pc:sldChg chg="add">
        <pc:chgData name="Tatjana Klakočar" userId="52d434e4-ce75-449b-9aeb-5e821878ed4a" providerId="ADAL" clId="{D8D32C91-BE42-40E1-B42D-8F1FE048F9A6}" dt="2025-12-15T10:17:42.805" v="2"/>
        <pc:sldMkLst>
          <pc:docMk/>
          <pc:sldMk cId="1797401857" sldId="1699"/>
        </pc:sldMkLst>
      </pc:sldChg>
      <pc:sldChg chg="add">
        <pc:chgData name="Tatjana Klakočar" userId="52d434e4-ce75-449b-9aeb-5e821878ed4a" providerId="ADAL" clId="{D8D32C91-BE42-40E1-B42D-8F1FE048F9A6}" dt="2025-12-15T10:17:42.805" v="2"/>
        <pc:sldMkLst>
          <pc:docMk/>
          <pc:sldMk cId="179358274" sldId="1700"/>
        </pc:sldMkLst>
      </pc:sldChg>
      <pc:sldChg chg="add">
        <pc:chgData name="Tatjana Klakočar" userId="52d434e4-ce75-449b-9aeb-5e821878ed4a" providerId="ADAL" clId="{D8D32C91-BE42-40E1-B42D-8F1FE048F9A6}" dt="2025-12-15T10:17:42.805" v="2"/>
        <pc:sldMkLst>
          <pc:docMk/>
          <pc:sldMk cId="806359204" sldId="1703"/>
        </pc:sldMkLst>
      </pc:sldChg>
      <pc:sldChg chg="add">
        <pc:chgData name="Tatjana Klakočar" userId="52d434e4-ce75-449b-9aeb-5e821878ed4a" providerId="ADAL" clId="{D8D32C91-BE42-40E1-B42D-8F1FE048F9A6}" dt="2025-12-15T10:17:42.805" v="2"/>
        <pc:sldMkLst>
          <pc:docMk/>
          <pc:sldMk cId="379564705" sldId="1704"/>
        </pc:sldMkLst>
      </pc:sldChg>
      <pc:sldChg chg="add">
        <pc:chgData name="Tatjana Klakočar" userId="52d434e4-ce75-449b-9aeb-5e821878ed4a" providerId="ADAL" clId="{D8D32C91-BE42-40E1-B42D-8F1FE048F9A6}" dt="2025-12-15T10:17:42.805" v="2"/>
        <pc:sldMkLst>
          <pc:docMk/>
          <pc:sldMk cId="1574280909" sldId="1705"/>
        </pc:sldMkLst>
      </pc:sldChg>
      <pc:sldChg chg="add">
        <pc:chgData name="Tatjana Klakočar" userId="52d434e4-ce75-449b-9aeb-5e821878ed4a" providerId="ADAL" clId="{D8D32C91-BE42-40E1-B42D-8F1FE048F9A6}" dt="2025-12-15T10:18:00.323" v="3"/>
        <pc:sldMkLst>
          <pc:docMk/>
          <pc:sldMk cId="3467193206" sldId="1706"/>
        </pc:sldMkLst>
      </pc:sldChg>
      <pc:sldChg chg="add">
        <pc:chgData name="Tatjana Klakočar" userId="52d434e4-ce75-449b-9aeb-5e821878ed4a" providerId="ADAL" clId="{D8D32C91-BE42-40E1-B42D-8F1FE048F9A6}" dt="2025-12-15T10:18:00.323" v="3"/>
        <pc:sldMkLst>
          <pc:docMk/>
          <pc:sldMk cId="2428931313" sldId="1707"/>
        </pc:sldMkLst>
      </pc:sldChg>
      <pc:sldChg chg="add">
        <pc:chgData name="Tatjana Klakočar" userId="52d434e4-ce75-449b-9aeb-5e821878ed4a" providerId="ADAL" clId="{D8D32C91-BE42-40E1-B42D-8F1FE048F9A6}" dt="2025-12-15T10:18:00.323" v="3"/>
        <pc:sldMkLst>
          <pc:docMk/>
          <pc:sldMk cId="1964515124" sldId="1709"/>
        </pc:sldMkLst>
      </pc:sldChg>
      <pc:sldChg chg="add">
        <pc:chgData name="Tatjana Klakočar" userId="52d434e4-ce75-449b-9aeb-5e821878ed4a" providerId="ADAL" clId="{D8D32C91-BE42-40E1-B42D-8F1FE048F9A6}" dt="2025-12-15T10:18:00.323" v="3"/>
        <pc:sldMkLst>
          <pc:docMk/>
          <pc:sldMk cId="1996114162" sldId="1710"/>
        </pc:sldMkLst>
      </pc:sldChg>
      <pc:sldChg chg="add">
        <pc:chgData name="Tatjana Klakočar" userId="52d434e4-ce75-449b-9aeb-5e821878ed4a" providerId="ADAL" clId="{D8D32C91-BE42-40E1-B42D-8F1FE048F9A6}" dt="2025-12-15T10:18:00.323" v="3"/>
        <pc:sldMkLst>
          <pc:docMk/>
          <pc:sldMk cId="50511224" sldId="1711"/>
        </pc:sldMkLst>
      </pc:sldChg>
      <pc:sldChg chg="add">
        <pc:chgData name="Tatjana Klakočar" userId="52d434e4-ce75-449b-9aeb-5e821878ed4a" providerId="ADAL" clId="{D8D32C91-BE42-40E1-B42D-8F1FE048F9A6}" dt="2025-12-15T10:18:00.323" v="3"/>
        <pc:sldMkLst>
          <pc:docMk/>
          <pc:sldMk cId="4096674149" sldId="1712"/>
        </pc:sldMkLst>
      </pc:sldChg>
      <pc:sldChg chg="add">
        <pc:chgData name="Tatjana Klakočar" userId="52d434e4-ce75-449b-9aeb-5e821878ed4a" providerId="ADAL" clId="{D8D32C91-BE42-40E1-B42D-8F1FE048F9A6}" dt="2025-12-15T10:18:00.323" v="3"/>
        <pc:sldMkLst>
          <pc:docMk/>
          <pc:sldMk cId="2553686767" sldId="1713"/>
        </pc:sldMkLst>
      </pc:sldChg>
      <pc:sldChg chg="add">
        <pc:chgData name="Tatjana Klakočar" userId="52d434e4-ce75-449b-9aeb-5e821878ed4a" providerId="ADAL" clId="{D8D32C91-BE42-40E1-B42D-8F1FE048F9A6}" dt="2025-12-15T10:18:00.323" v="3"/>
        <pc:sldMkLst>
          <pc:docMk/>
          <pc:sldMk cId="1483443057" sldId="1714"/>
        </pc:sldMkLst>
      </pc:sldChg>
      <pc:sldChg chg="add">
        <pc:chgData name="Tatjana Klakočar" userId="52d434e4-ce75-449b-9aeb-5e821878ed4a" providerId="ADAL" clId="{D8D32C91-BE42-40E1-B42D-8F1FE048F9A6}" dt="2025-12-15T10:18:00.323" v="3"/>
        <pc:sldMkLst>
          <pc:docMk/>
          <pc:sldMk cId="474410228" sldId="1715"/>
        </pc:sldMkLst>
      </pc:sldChg>
      <pc:sldChg chg="add">
        <pc:chgData name="Tatjana Klakočar" userId="52d434e4-ce75-449b-9aeb-5e821878ed4a" providerId="ADAL" clId="{D8D32C91-BE42-40E1-B42D-8F1FE048F9A6}" dt="2025-12-15T10:18:00.323" v="3"/>
        <pc:sldMkLst>
          <pc:docMk/>
          <pc:sldMk cId="887985096" sldId="1716"/>
        </pc:sldMkLst>
      </pc:sldChg>
      <pc:sldChg chg="add">
        <pc:chgData name="Tatjana Klakočar" userId="52d434e4-ce75-449b-9aeb-5e821878ed4a" providerId="ADAL" clId="{D8D32C91-BE42-40E1-B42D-8F1FE048F9A6}" dt="2025-12-15T10:18:00.323" v="3"/>
        <pc:sldMkLst>
          <pc:docMk/>
          <pc:sldMk cId="2525245627" sldId="1717"/>
        </pc:sldMkLst>
      </pc:sldChg>
      <pc:sldChg chg="add">
        <pc:chgData name="Tatjana Klakočar" userId="52d434e4-ce75-449b-9aeb-5e821878ed4a" providerId="ADAL" clId="{D8D32C91-BE42-40E1-B42D-8F1FE048F9A6}" dt="2025-12-15T10:18:00.323" v="3"/>
        <pc:sldMkLst>
          <pc:docMk/>
          <pc:sldMk cId="849243703" sldId="1718"/>
        </pc:sldMkLst>
      </pc:sldChg>
      <pc:sldChg chg="add">
        <pc:chgData name="Tatjana Klakočar" userId="52d434e4-ce75-449b-9aeb-5e821878ed4a" providerId="ADAL" clId="{D8D32C91-BE42-40E1-B42D-8F1FE048F9A6}" dt="2025-12-15T10:18:00.323" v="3"/>
        <pc:sldMkLst>
          <pc:docMk/>
          <pc:sldMk cId="1577520636" sldId="1719"/>
        </pc:sldMkLst>
      </pc:sldChg>
      <pc:sldChg chg="add">
        <pc:chgData name="Tatjana Klakočar" userId="52d434e4-ce75-449b-9aeb-5e821878ed4a" providerId="ADAL" clId="{D8D32C91-BE42-40E1-B42D-8F1FE048F9A6}" dt="2025-12-15T10:18:00.323" v="3"/>
        <pc:sldMkLst>
          <pc:docMk/>
          <pc:sldMk cId="561266590" sldId="1720"/>
        </pc:sldMkLst>
      </pc:sldChg>
      <pc:sldChg chg="add">
        <pc:chgData name="Tatjana Klakočar" userId="52d434e4-ce75-449b-9aeb-5e821878ed4a" providerId="ADAL" clId="{D8D32C91-BE42-40E1-B42D-8F1FE048F9A6}" dt="2025-12-15T10:18:00.323" v="3"/>
        <pc:sldMkLst>
          <pc:docMk/>
          <pc:sldMk cId="2524602518" sldId="1721"/>
        </pc:sldMkLst>
      </pc:sldChg>
      <pc:sldChg chg="add">
        <pc:chgData name="Tatjana Klakočar" userId="52d434e4-ce75-449b-9aeb-5e821878ed4a" providerId="ADAL" clId="{D8D32C91-BE42-40E1-B42D-8F1FE048F9A6}" dt="2025-12-15T10:18:00.323" v="3"/>
        <pc:sldMkLst>
          <pc:docMk/>
          <pc:sldMk cId="3384358707" sldId="1723"/>
        </pc:sldMkLst>
      </pc:sldChg>
      <pc:sldChg chg="add">
        <pc:chgData name="Tatjana Klakočar" userId="52d434e4-ce75-449b-9aeb-5e821878ed4a" providerId="ADAL" clId="{D8D32C91-BE42-40E1-B42D-8F1FE048F9A6}" dt="2025-12-15T10:18:00.323" v="3"/>
        <pc:sldMkLst>
          <pc:docMk/>
          <pc:sldMk cId="2038497194" sldId="1724"/>
        </pc:sldMkLst>
      </pc:sldChg>
      <pc:sldChg chg="add">
        <pc:chgData name="Tatjana Klakočar" userId="52d434e4-ce75-449b-9aeb-5e821878ed4a" providerId="ADAL" clId="{D8D32C91-BE42-40E1-B42D-8F1FE048F9A6}" dt="2025-12-15T10:18:00.323" v="3"/>
        <pc:sldMkLst>
          <pc:docMk/>
          <pc:sldMk cId="1269742378" sldId="1725"/>
        </pc:sldMkLst>
      </pc:sldChg>
      <pc:sldChg chg="add">
        <pc:chgData name="Tatjana Klakočar" userId="52d434e4-ce75-449b-9aeb-5e821878ed4a" providerId="ADAL" clId="{D8D32C91-BE42-40E1-B42D-8F1FE048F9A6}" dt="2025-12-15T10:18:00.323" v="3"/>
        <pc:sldMkLst>
          <pc:docMk/>
          <pc:sldMk cId="2622833976" sldId="1733"/>
        </pc:sldMkLst>
      </pc:sldChg>
      <pc:sldChg chg="add">
        <pc:chgData name="Tatjana Klakočar" userId="52d434e4-ce75-449b-9aeb-5e821878ed4a" providerId="ADAL" clId="{D8D32C91-BE42-40E1-B42D-8F1FE048F9A6}" dt="2025-12-15T10:18:00.323" v="3"/>
        <pc:sldMkLst>
          <pc:docMk/>
          <pc:sldMk cId="252937510" sldId="1737"/>
        </pc:sldMkLst>
      </pc:sldChg>
      <pc:sldChg chg="add">
        <pc:chgData name="Tatjana Klakočar" userId="52d434e4-ce75-449b-9aeb-5e821878ed4a" providerId="ADAL" clId="{D8D32C91-BE42-40E1-B42D-8F1FE048F9A6}" dt="2025-12-15T10:18:00.323" v="3"/>
        <pc:sldMkLst>
          <pc:docMk/>
          <pc:sldMk cId="3838338616" sldId="1738"/>
        </pc:sldMkLst>
      </pc:sldChg>
      <pc:sldChg chg="add">
        <pc:chgData name="Tatjana Klakočar" userId="52d434e4-ce75-449b-9aeb-5e821878ed4a" providerId="ADAL" clId="{D8D32C91-BE42-40E1-B42D-8F1FE048F9A6}" dt="2025-12-15T10:18:00.323" v="3"/>
        <pc:sldMkLst>
          <pc:docMk/>
          <pc:sldMk cId="2106056775" sldId="1739"/>
        </pc:sldMkLst>
      </pc:sldChg>
      <pc:sldChg chg="add">
        <pc:chgData name="Tatjana Klakočar" userId="52d434e4-ce75-449b-9aeb-5e821878ed4a" providerId="ADAL" clId="{D8D32C91-BE42-40E1-B42D-8F1FE048F9A6}" dt="2025-12-15T10:18:00.323" v="3"/>
        <pc:sldMkLst>
          <pc:docMk/>
          <pc:sldMk cId="2730196058" sldId="1740"/>
        </pc:sldMkLst>
      </pc:sldChg>
      <pc:sldChg chg="add">
        <pc:chgData name="Tatjana Klakočar" userId="52d434e4-ce75-449b-9aeb-5e821878ed4a" providerId="ADAL" clId="{D8D32C91-BE42-40E1-B42D-8F1FE048F9A6}" dt="2025-12-15T10:17:42.805" v="2"/>
        <pc:sldMkLst>
          <pc:docMk/>
          <pc:sldMk cId="1470927182" sldId="1741"/>
        </pc:sldMkLst>
      </pc:sldChg>
      <pc:sldChg chg="add">
        <pc:chgData name="Tatjana Klakočar" userId="52d434e4-ce75-449b-9aeb-5e821878ed4a" providerId="ADAL" clId="{D8D32C91-BE42-40E1-B42D-8F1FE048F9A6}" dt="2025-12-15T10:17:42.805" v="2"/>
        <pc:sldMkLst>
          <pc:docMk/>
          <pc:sldMk cId="507911284" sldId="1742"/>
        </pc:sldMkLst>
      </pc:sldChg>
      <pc:sldChg chg="add">
        <pc:chgData name="Tatjana Klakočar" userId="52d434e4-ce75-449b-9aeb-5e821878ed4a" providerId="ADAL" clId="{D8D32C91-BE42-40E1-B42D-8F1FE048F9A6}" dt="2025-12-15T10:17:42.805" v="2"/>
        <pc:sldMkLst>
          <pc:docMk/>
          <pc:sldMk cId="378889577" sldId="1743"/>
        </pc:sldMkLst>
      </pc:sldChg>
      <pc:sldChg chg="add">
        <pc:chgData name="Tatjana Klakočar" userId="52d434e4-ce75-449b-9aeb-5e821878ed4a" providerId="ADAL" clId="{D8D32C91-BE42-40E1-B42D-8F1FE048F9A6}" dt="2025-12-15T10:17:42.805" v="2"/>
        <pc:sldMkLst>
          <pc:docMk/>
          <pc:sldMk cId="2940147231" sldId="1744"/>
        </pc:sldMkLst>
      </pc:sldChg>
      <pc:sldChg chg="add">
        <pc:chgData name="Tatjana Klakočar" userId="52d434e4-ce75-449b-9aeb-5e821878ed4a" providerId="ADAL" clId="{D8D32C91-BE42-40E1-B42D-8F1FE048F9A6}" dt="2025-12-15T10:17:42.805" v="2"/>
        <pc:sldMkLst>
          <pc:docMk/>
          <pc:sldMk cId="3149775146" sldId="1745"/>
        </pc:sldMkLst>
      </pc:sldChg>
      <pc:sldChg chg="add">
        <pc:chgData name="Tatjana Klakočar" userId="52d434e4-ce75-449b-9aeb-5e821878ed4a" providerId="ADAL" clId="{D8D32C91-BE42-40E1-B42D-8F1FE048F9A6}" dt="2025-12-15T10:17:42.805" v="2"/>
        <pc:sldMkLst>
          <pc:docMk/>
          <pc:sldMk cId="222328370" sldId="1746"/>
        </pc:sldMkLst>
      </pc:sldChg>
      <pc:sldChg chg="add">
        <pc:chgData name="Tatjana Klakočar" userId="52d434e4-ce75-449b-9aeb-5e821878ed4a" providerId="ADAL" clId="{D8D32C91-BE42-40E1-B42D-8F1FE048F9A6}" dt="2025-12-15T10:18:00.323" v="3"/>
        <pc:sldMkLst>
          <pc:docMk/>
          <pc:sldMk cId="1929944975" sldId="1747"/>
        </pc:sldMkLst>
      </pc:sldChg>
      <pc:sldChg chg="add">
        <pc:chgData name="Tatjana Klakočar" userId="52d434e4-ce75-449b-9aeb-5e821878ed4a" providerId="ADAL" clId="{D8D32C91-BE42-40E1-B42D-8F1FE048F9A6}" dt="2025-12-15T10:18:00.323" v="3"/>
        <pc:sldMkLst>
          <pc:docMk/>
          <pc:sldMk cId="609370447" sldId="1748"/>
        </pc:sldMkLst>
      </pc:sldChg>
      <pc:sldChg chg="add">
        <pc:chgData name="Tatjana Klakočar" userId="52d434e4-ce75-449b-9aeb-5e821878ed4a" providerId="ADAL" clId="{D8D32C91-BE42-40E1-B42D-8F1FE048F9A6}" dt="2025-12-15T10:18:00.323" v="3"/>
        <pc:sldMkLst>
          <pc:docMk/>
          <pc:sldMk cId="1747455084" sldId="1749"/>
        </pc:sldMkLst>
      </pc:sldChg>
      <pc:sldChg chg="add">
        <pc:chgData name="Tatjana Klakočar" userId="52d434e4-ce75-449b-9aeb-5e821878ed4a" providerId="ADAL" clId="{D8D32C91-BE42-40E1-B42D-8F1FE048F9A6}" dt="2025-12-15T10:18:00.323" v="3"/>
        <pc:sldMkLst>
          <pc:docMk/>
          <pc:sldMk cId="3927332369" sldId="1750"/>
        </pc:sldMkLst>
      </pc:sldChg>
      <pc:sldChg chg="add">
        <pc:chgData name="Tatjana Klakočar" userId="52d434e4-ce75-449b-9aeb-5e821878ed4a" providerId="ADAL" clId="{D8D32C91-BE42-40E1-B42D-8F1FE048F9A6}" dt="2025-12-15T10:18:00.323" v="3"/>
        <pc:sldMkLst>
          <pc:docMk/>
          <pc:sldMk cId="360670103" sldId="1751"/>
        </pc:sldMkLst>
      </pc:sldChg>
      <pc:sldChg chg="add">
        <pc:chgData name="Tatjana Klakočar" userId="52d434e4-ce75-449b-9aeb-5e821878ed4a" providerId="ADAL" clId="{D8D32C91-BE42-40E1-B42D-8F1FE048F9A6}" dt="2025-12-15T10:18:00.323" v="3"/>
        <pc:sldMkLst>
          <pc:docMk/>
          <pc:sldMk cId="2839800654" sldId="1752"/>
        </pc:sldMkLst>
      </pc:sldChg>
      <pc:sldChg chg="add">
        <pc:chgData name="Tatjana Klakočar" userId="52d434e4-ce75-449b-9aeb-5e821878ed4a" providerId="ADAL" clId="{D8D32C91-BE42-40E1-B42D-8F1FE048F9A6}" dt="2025-12-15T10:17:42.805" v="2"/>
        <pc:sldMkLst>
          <pc:docMk/>
          <pc:sldMk cId="171528650" sldId="1753"/>
        </pc:sldMkLst>
      </pc:sldChg>
      <pc:sldChg chg="add">
        <pc:chgData name="Tatjana Klakočar" userId="52d434e4-ce75-449b-9aeb-5e821878ed4a" providerId="ADAL" clId="{D8D32C91-BE42-40E1-B42D-8F1FE048F9A6}" dt="2025-12-15T10:18:00.323" v="3"/>
        <pc:sldMkLst>
          <pc:docMk/>
          <pc:sldMk cId="3818059613" sldId="1754"/>
        </pc:sldMkLst>
      </pc:sldChg>
      <pc:sldChg chg="add">
        <pc:chgData name="Tatjana Klakočar" userId="52d434e4-ce75-449b-9aeb-5e821878ed4a" providerId="ADAL" clId="{D8D32C91-BE42-40E1-B42D-8F1FE048F9A6}" dt="2025-12-15T10:18:00.323" v="3"/>
        <pc:sldMkLst>
          <pc:docMk/>
          <pc:sldMk cId="293629711" sldId="1755"/>
        </pc:sldMkLst>
      </pc:sldChg>
      <pc:sldChg chg="add">
        <pc:chgData name="Tatjana Klakočar" userId="52d434e4-ce75-449b-9aeb-5e821878ed4a" providerId="ADAL" clId="{D8D32C91-BE42-40E1-B42D-8F1FE048F9A6}" dt="2025-12-15T10:18:00.323" v="3"/>
        <pc:sldMkLst>
          <pc:docMk/>
          <pc:sldMk cId="2936197603" sldId="1756"/>
        </pc:sldMkLst>
      </pc:sldChg>
      <pc:sldChg chg="add">
        <pc:chgData name="Tatjana Klakočar" userId="52d434e4-ce75-449b-9aeb-5e821878ed4a" providerId="ADAL" clId="{D8D32C91-BE42-40E1-B42D-8F1FE048F9A6}" dt="2025-12-15T10:18:00.323" v="3"/>
        <pc:sldMkLst>
          <pc:docMk/>
          <pc:sldMk cId="3051099310" sldId="1757"/>
        </pc:sldMkLst>
      </pc:sldChg>
      <pc:sldChg chg="add">
        <pc:chgData name="Tatjana Klakočar" userId="52d434e4-ce75-449b-9aeb-5e821878ed4a" providerId="ADAL" clId="{D8D32C91-BE42-40E1-B42D-8F1FE048F9A6}" dt="2025-12-15T10:18:00.323" v="3"/>
        <pc:sldMkLst>
          <pc:docMk/>
          <pc:sldMk cId="40303402" sldId="1758"/>
        </pc:sldMkLst>
      </pc:sldChg>
      <pc:sldChg chg="add">
        <pc:chgData name="Tatjana Klakočar" userId="52d434e4-ce75-449b-9aeb-5e821878ed4a" providerId="ADAL" clId="{D8D32C91-BE42-40E1-B42D-8F1FE048F9A6}" dt="2025-12-15T10:17:19.733" v="0"/>
        <pc:sldMkLst>
          <pc:docMk/>
          <pc:sldMk cId="2987232820" sldId="1759"/>
        </pc:sldMkLst>
      </pc:sldChg>
      <pc:sldChg chg="add">
        <pc:chgData name="Tatjana Klakočar" userId="52d434e4-ce75-449b-9aeb-5e821878ed4a" providerId="ADAL" clId="{D8D32C91-BE42-40E1-B42D-8F1FE048F9A6}" dt="2025-12-15T10:17:19.733" v="0"/>
        <pc:sldMkLst>
          <pc:docMk/>
          <pc:sldMk cId="3161317686" sldId="1760"/>
        </pc:sldMkLst>
      </pc:sldChg>
      <pc:sldChg chg="add">
        <pc:chgData name="Tatjana Klakočar" userId="52d434e4-ce75-449b-9aeb-5e821878ed4a" providerId="ADAL" clId="{D8D32C91-BE42-40E1-B42D-8F1FE048F9A6}" dt="2025-12-15T10:17:19.733" v="0"/>
        <pc:sldMkLst>
          <pc:docMk/>
          <pc:sldMk cId="1071360916" sldId="1761"/>
        </pc:sldMkLst>
      </pc:sldChg>
      <pc:sldChg chg="add">
        <pc:chgData name="Tatjana Klakočar" userId="52d434e4-ce75-449b-9aeb-5e821878ed4a" providerId="ADAL" clId="{D8D32C91-BE42-40E1-B42D-8F1FE048F9A6}" dt="2025-12-15T10:18:00.323" v="3"/>
        <pc:sldMkLst>
          <pc:docMk/>
          <pc:sldMk cId="2439614955" sldId="1763"/>
        </pc:sldMkLst>
      </pc:sldChg>
      <pc:sldChg chg="add">
        <pc:chgData name="Tatjana Klakočar" userId="52d434e4-ce75-449b-9aeb-5e821878ed4a" providerId="ADAL" clId="{D8D32C91-BE42-40E1-B42D-8F1FE048F9A6}" dt="2025-12-15T10:18:00.323" v="3"/>
        <pc:sldMkLst>
          <pc:docMk/>
          <pc:sldMk cId="1194727241" sldId="1764"/>
        </pc:sldMkLst>
      </pc:sldChg>
      <pc:sldChg chg="add">
        <pc:chgData name="Tatjana Klakočar" userId="52d434e4-ce75-449b-9aeb-5e821878ed4a" providerId="ADAL" clId="{D8D32C91-BE42-40E1-B42D-8F1FE048F9A6}" dt="2025-12-15T10:18:00.323" v="3"/>
        <pc:sldMkLst>
          <pc:docMk/>
          <pc:sldMk cId="3107625510" sldId="1765"/>
        </pc:sldMkLst>
      </pc:sldChg>
      <pc:sldChg chg="add">
        <pc:chgData name="Tatjana Klakočar" userId="52d434e4-ce75-449b-9aeb-5e821878ed4a" providerId="ADAL" clId="{D8D32C91-BE42-40E1-B42D-8F1FE048F9A6}" dt="2025-12-15T10:18:00.323" v="3"/>
        <pc:sldMkLst>
          <pc:docMk/>
          <pc:sldMk cId="2282075297" sldId="17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2026-01-08</a:t>
            </a:fld>
            <a:endParaRPr lang="fr-CA"/>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2026-01-08</a:t>
            </a:fld>
            <a:endParaRPr lang="fr-CA"/>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Uredi glavne sloge besedila</a:t>
            </a:r>
          </a:p>
          <a:p>
            <a:pPr lvl="1"/>
            <a:r>
              <a:rPr lang="en-US"/>
              <a:t>Druga raven</a:t>
            </a:r>
          </a:p>
          <a:p>
            <a:pPr lvl="2"/>
            <a:r>
              <a:rPr lang="en-US"/>
              <a:t>Tretja raven</a:t>
            </a:r>
          </a:p>
          <a:p>
            <a:pPr lvl="3"/>
            <a:r>
              <a:rPr lang="en-US"/>
              <a:t>Četrta stopnja</a:t>
            </a:r>
          </a:p>
          <a:p>
            <a:pPr lvl="4"/>
            <a:r>
              <a:rPr lang="en-US"/>
              <a:t>Peta stopnja</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2EF6E3F-7229-435D-9B4A-E0ABCDF45996}" type="slidenum">
              <a:rPr lang="fr-CA" smtClean="0"/>
              <a:t>19</a:t>
            </a:fld>
            <a:endParaRPr lang="fr-CA"/>
          </a:p>
        </p:txBody>
      </p:sp>
    </p:spTree>
    <p:extLst>
      <p:ext uri="{BB962C8B-B14F-4D97-AF65-F5344CB8AC3E}">
        <p14:creationId xmlns:p14="http://schemas.microsoft.com/office/powerpoint/2010/main" val="2806826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1938060"/>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bject 3">
            <a:extLst>
              <a:ext uri="{FF2B5EF4-FFF2-40B4-BE49-F238E27FC236}">
                <a16:creationId xmlns:a16="http://schemas.microsoft.com/office/drawing/2014/main" id="{FBF25E8B-8825-6010-5488-FF410C38EBB8}"/>
              </a:ext>
            </a:extLst>
          </p:cNvPr>
          <p:cNvSpPr/>
          <p:nvPr userDrawn="1"/>
        </p:nvSpPr>
        <p:spPr>
          <a:xfrm>
            <a:off x="4815844" y="4304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6E17665-6CF4-7799-BCA6-D9ED87A7BAD6}"/>
              </a:ext>
            </a:extLst>
          </p:cNvPr>
          <p:cNvSpPr/>
          <p:nvPr userDrawn="1"/>
        </p:nvSpPr>
        <p:spPr>
          <a:xfrm rot="5400000" flipH="1">
            <a:off x="5161320" y="7032598"/>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582998" y="3668129"/>
            <a:ext cx="3478789"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err="1"/>
              <a:t>Epic Stays</a:t>
            </a:r>
            <a:endParaRPr lang="en-US"/>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582999" y="3101504"/>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Your guide to</a:t>
            </a:r>
            <a:endParaRPr lang="en-US"/>
          </a:p>
        </p:txBody>
      </p:sp>
      <p:sp>
        <p:nvSpPr>
          <p:cNvPr id="22" name="Picture Placeholder 21">
            <a:extLst>
              <a:ext uri="{FF2B5EF4-FFF2-40B4-BE49-F238E27FC236}">
                <a16:creationId xmlns:a16="http://schemas.microsoft.com/office/drawing/2014/main" id="{61C3399A-81EF-EB60-9AA2-E6B1B5D1F03C}"/>
              </a:ext>
            </a:extLst>
          </p:cNvPr>
          <p:cNvSpPr>
            <a:spLocks noGrp="1"/>
          </p:cNvSpPr>
          <p:nvPr>
            <p:ph type="pic" sz="quarter" idx="17"/>
          </p:nvPr>
        </p:nvSpPr>
        <p:spPr>
          <a:xfrm>
            <a:off x="1539057" y="4530650"/>
            <a:ext cx="6236518" cy="4708193"/>
          </a:xfrm>
          <a:custGeom>
            <a:avLst/>
            <a:gdLst>
              <a:gd name="connsiteX0" fmla="*/ 2407573 w 6236518"/>
              <a:gd name="connsiteY0" fmla="*/ 0 h 4708193"/>
              <a:gd name="connsiteX1" fmla="*/ 2543282 w 6236518"/>
              <a:gd name="connsiteY1" fmla="*/ 5026 h 4708193"/>
              <a:gd name="connsiteX2" fmla="*/ 2543282 w 6236518"/>
              <a:gd name="connsiteY2" fmla="*/ 0 h 4708193"/>
              <a:gd name="connsiteX3" fmla="*/ 3276787 w 6236518"/>
              <a:gd name="connsiteY3" fmla="*/ 0 h 4708193"/>
              <a:gd name="connsiteX4" fmla="*/ 3276787 w 6236518"/>
              <a:gd name="connsiteY4" fmla="*/ 226190 h 4708193"/>
              <a:gd name="connsiteX5" fmla="*/ 6236483 w 6236518"/>
              <a:gd name="connsiteY5" fmla="*/ 226190 h 4708193"/>
              <a:gd name="connsiteX6" fmla="*/ 6236483 w 6236518"/>
              <a:gd name="connsiteY6" fmla="*/ 0 h 4708193"/>
              <a:gd name="connsiteX7" fmla="*/ 6236518 w 6236518"/>
              <a:gd name="connsiteY7" fmla="*/ 0 h 4708193"/>
              <a:gd name="connsiteX8" fmla="*/ 6236518 w 6236518"/>
              <a:gd name="connsiteY8" fmla="*/ 4450248 h 4708193"/>
              <a:gd name="connsiteX9" fmla="*/ 5379897 w 6236518"/>
              <a:gd name="connsiteY9" fmla="*/ 4450248 h 4708193"/>
              <a:gd name="connsiteX10" fmla="*/ 2894025 w 6236518"/>
              <a:gd name="connsiteY10" fmla="*/ 4450248 h 4708193"/>
              <a:gd name="connsiteX11" fmla="*/ 2037403 w 6236518"/>
              <a:gd name="connsiteY11" fmla="*/ 4450248 h 4708193"/>
              <a:gd name="connsiteX12" fmla="*/ 1702609 w 6236518"/>
              <a:gd name="connsiteY12" fmla="*/ 4670581 h 4708193"/>
              <a:gd name="connsiteX13" fmla="*/ 1690786 w 6236518"/>
              <a:gd name="connsiteY13" fmla="*/ 4708193 h 4708193"/>
              <a:gd name="connsiteX14" fmla="*/ 1690784 w 6236518"/>
              <a:gd name="connsiteY14" fmla="*/ 4708193 h 4708193"/>
              <a:gd name="connsiteX15" fmla="*/ 0 w 6236518"/>
              <a:gd name="connsiteY15" fmla="*/ 2408131 h 4708193"/>
              <a:gd name="connsiteX16" fmla="*/ 2407573 w 6236518"/>
              <a:gd name="connsiteY16" fmla="*/ 0 h 470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6518" h="4708193">
                <a:moveTo>
                  <a:pt x="2407573" y="0"/>
                </a:moveTo>
                <a:cubicBezTo>
                  <a:pt x="2452808" y="0"/>
                  <a:pt x="2503073" y="0"/>
                  <a:pt x="2543282" y="5026"/>
                </a:cubicBezTo>
                <a:lnTo>
                  <a:pt x="2543282" y="0"/>
                </a:lnTo>
                <a:lnTo>
                  <a:pt x="3276787" y="0"/>
                </a:lnTo>
                <a:lnTo>
                  <a:pt x="3276787" y="226190"/>
                </a:lnTo>
                <a:lnTo>
                  <a:pt x="6236483" y="226190"/>
                </a:lnTo>
                <a:lnTo>
                  <a:pt x="6236483" y="0"/>
                </a:lnTo>
                <a:lnTo>
                  <a:pt x="6236518" y="0"/>
                </a:lnTo>
                <a:lnTo>
                  <a:pt x="6236518" y="4450248"/>
                </a:lnTo>
                <a:lnTo>
                  <a:pt x="5379897" y="4450248"/>
                </a:lnTo>
                <a:lnTo>
                  <a:pt x="2894025" y="4450248"/>
                </a:lnTo>
                <a:lnTo>
                  <a:pt x="2037403" y="4450248"/>
                </a:lnTo>
                <a:cubicBezTo>
                  <a:pt x="1887311" y="4450248"/>
                  <a:pt x="1757922" y="4541331"/>
                  <a:pt x="1702609" y="4670581"/>
                </a:cubicBezTo>
                <a:lnTo>
                  <a:pt x="1690786" y="4708193"/>
                </a:lnTo>
                <a:lnTo>
                  <a:pt x="1690784" y="4708193"/>
                </a:lnTo>
                <a:cubicBezTo>
                  <a:pt x="710074" y="4403798"/>
                  <a:pt x="0" y="34905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vl4pPr marL="1166271" indent="0">
              <a:buNone/>
              <a:defRPr/>
            </a:lvl4pPr>
          </a:lstStyle>
          <a:p>
            <a:pPr lvl="3"/>
            <a:endParaRPr lang="en-US"/>
          </a:p>
        </p:txBody>
      </p:sp>
      <p:pic>
        <p:nvPicPr>
          <p:cNvPr id="21" name="Picture 20">
            <a:extLst>
              <a:ext uri="{FF2B5EF4-FFF2-40B4-BE49-F238E27FC236}">
                <a16:creationId xmlns:a16="http://schemas.microsoft.com/office/drawing/2014/main" id="{9395BFC0-29A6-FD86-A76A-F6F3980BC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82320" y="354563"/>
            <a:ext cx="2882520" cy="1786177"/>
          </a:xfrm>
          <a:prstGeom prst="rect">
            <a:avLst/>
          </a:prstGeom>
        </p:spPr>
      </p:pic>
      <p:pic>
        <p:nvPicPr>
          <p:cNvPr id="15" name="Picture 14" descr="Co-funded by the European Union logo in png for web usage">
            <a:extLst>
              <a:ext uri="{FF2B5EF4-FFF2-40B4-BE49-F238E27FC236}">
                <a16:creationId xmlns:a16="http://schemas.microsoft.com/office/drawing/2014/main" id="{B0A4082B-24D1-7039-7926-D126AAF0FF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6806" y="10129332"/>
            <a:ext cx="1530819" cy="319792"/>
          </a:xfrm>
          <a:prstGeom prst="rect">
            <a:avLst/>
          </a:prstGeom>
          <a:noFill/>
          <a:ln>
            <a:noFill/>
          </a:ln>
        </p:spPr>
      </p:pic>
      <p:sp>
        <p:nvSpPr>
          <p:cNvPr id="16" name="Rectangle 15">
            <a:extLst>
              <a:ext uri="{FF2B5EF4-FFF2-40B4-BE49-F238E27FC236}">
                <a16:creationId xmlns:a16="http://schemas.microsoft.com/office/drawing/2014/main" id="{2474AD90-21E5-574F-E9DA-A5B7A8A94F5A}"/>
              </a:ext>
            </a:extLst>
          </p:cNvPr>
          <p:cNvSpPr/>
          <p:nvPr userDrawn="1"/>
        </p:nvSpPr>
        <p:spPr>
          <a:xfrm>
            <a:off x="3187713" y="9735230"/>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5" name="Text Placeholder 23">
            <a:extLst>
              <a:ext uri="{FF2B5EF4-FFF2-40B4-BE49-F238E27FC236}">
                <a16:creationId xmlns:a16="http://schemas.microsoft.com/office/drawing/2014/main" id="{B74F9F36-9A5A-1787-DEC6-5E27DEADD508}"/>
              </a:ext>
            </a:extLst>
          </p:cNvPr>
          <p:cNvSpPr>
            <a:spLocks noGrp="1"/>
          </p:cNvSpPr>
          <p:nvPr userDrawn="1">
            <p:ph type="body" sz="quarter" idx="44" hasCustomPrompt="1"/>
          </p:nvPr>
        </p:nvSpPr>
        <p:spPr>
          <a:xfrm>
            <a:off x="4588366" y="9113558"/>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www.epicstays.eu</a:t>
            </a:r>
            <a:endParaRPr lang="en-US"/>
          </a:p>
        </p:txBody>
      </p:sp>
      <p:grpSp>
        <p:nvGrpSpPr>
          <p:cNvPr id="13" name="Group 12">
            <a:extLst>
              <a:ext uri="{FF2B5EF4-FFF2-40B4-BE49-F238E27FC236}">
                <a16:creationId xmlns:a16="http://schemas.microsoft.com/office/drawing/2014/main" id="{28BD6C76-603A-182D-4C84-63EB600D93B5}"/>
              </a:ext>
            </a:extLst>
          </p:cNvPr>
          <p:cNvGrpSpPr/>
          <p:nvPr userDrawn="1"/>
        </p:nvGrpSpPr>
        <p:grpSpPr>
          <a:xfrm>
            <a:off x="363022" y="9690277"/>
            <a:ext cx="1307461" cy="742180"/>
            <a:chOff x="340586" y="8789227"/>
            <a:chExt cx="1307461" cy="742180"/>
          </a:xfrm>
        </p:grpSpPr>
        <p:sp>
          <p:nvSpPr>
            <p:cNvPr id="4" name="Rectangle 3">
              <a:extLst>
                <a:ext uri="{FF2B5EF4-FFF2-40B4-BE49-F238E27FC236}">
                  <a16:creationId xmlns:a16="http://schemas.microsoft.com/office/drawing/2014/main" id="{87D0E56F-1A15-8A2F-5C56-9D402D8039E0}"/>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8" name="Picture 7">
              <a:extLst>
                <a:ext uri="{FF2B5EF4-FFF2-40B4-BE49-F238E27FC236}">
                  <a16:creationId xmlns:a16="http://schemas.microsoft.com/office/drawing/2014/main" id="{7C1A44E5-58AC-286D-5D79-8F619DCB32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20" name="Text Placeholder 23">
            <a:extLst>
              <a:ext uri="{FF2B5EF4-FFF2-40B4-BE49-F238E27FC236}">
                <a16:creationId xmlns:a16="http://schemas.microsoft.com/office/drawing/2014/main" id="{53703E98-5E72-A6F3-0D0D-177BB0073661}"/>
              </a:ext>
            </a:extLst>
          </p:cNvPr>
          <p:cNvSpPr>
            <a:spLocks noGrp="1"/>
          </p:cNvSpPr>
          <p:nvPr>
            <p:ph type="body" sz="quarter" idx="65" hasCustomPrompt="1"/>
          </p:nvPr>
        </p:nvSpPr>
        <p:spPr>
          <a:xfrm>
            <a:off x="4821854" y="430442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TextBox 2">
            <a:extLst>
              <a:ext uri="{FF2B5EF4-FFF2-40B4-BE49-F238E27FC236}">
                <a16:creationId xmlns:a16="http://schemas.microsoft.com/office/drawing/2014/main" id="{03ABF1FD-31CB-4DCE-5E04-517496502385}"/>
              </a:ext>
            </a:extLst>
          </p:cNvPr>
          <p:cNvSpPr txBox="1"/>
          <p:nvPr userDrawn="1"/>
        </p:nvSpPr>
        <p:spPr>
          <a:xfrm>
            <a:off x="3270774" y="10345114"/>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399142805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sp>
        <p:nvSpPr>
          <p:cNvPr id="11" name="Graphic 27">
            <a:extLst>
              <a:ext uri="{FF2B5EF4-FFF2-40B4-BE49-F238E27FC236}">
                <a16:creationId xmlns:a16="http://schemas.microsoft.com/office/drawing/2014/main" id="{0782EAFA-738C-E6BA-E017-AF42C597C64C}"/>
              </a:ext>
            </a:extLst>
          </p:cNvPr>
          <p:cNvSpPr/>
          <p:nvPr userDrawn="1"/>
        </p:nvSpPr>
        <p:spPr>
          <a:xfrm>
            <a:off x="6049119" y="1077394"/>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C6C7CA"/>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634479" y="7687884"/>
            <a:ext cx="6541269" cy="2142435"/>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69131" y="6124908"/>
            <a:ext cx="6506617" cy="1378032"/>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69131" y="555865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Picture 4">
            <a:extLst>
              <a:ext uri="{FF2B5EF4-FFF2-40B4-BE49-F238E27FC236}">
                <a16:creationId xmlns:a16="http://schemas.microsoft.com/office/drawing/2014/main" id="{0FDBD63E-237B-4CB2-90F7-A32764E592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479" y="430561"/>
            <a:ext cx="6629107" cy="4819843"/>
          </a:xfrm>
          <a:prstGeom prst="rect">
            <a:avLst/>
          </a:prstGeom>
          <a:noFill/>
        </p:spPr>
      </p:pic>
      <p:sp>
        <p:nvSpPr>
          <p:cNvPr id="10" name="Picture Placeholder 9">
            <a:extLst>
              <a:ext uri="{FF2B5EF4-FFF2-40B4-BE49-F238E27FC236}">
                <a16:creationId xmlns:a16="http://schemas.microsoft.com/office/drawing/2014/main" id="{D34E95C9-224A-0B71-2B4B-D36B99411C0B}"/>
              </a:ext>
            </a:extLst>
          </p:cNvPr>
          <p:cNvSpPr>
            <a:spLocks noGrp="1"/>
          </p:cNvSpPr>
          <p:nvPr>
            <p:ph type="pic" sz="quarter" idx="13"/>
          </p:nvPr>
        </p:nvSpPr>
        <p:spPr>
          <a:xfrm>
            <a:off x="1585786" y="927100"/>
            <a:ext cx="4726114" cy="3022601"/>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E89D0FF-6153-7D17-1E74-175390C2CC9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703E1FD4-5BEC-8909-FE71-FDCECD52680E}"/>
              </a:ext>
            </a:extLst>
          </p:cNvPr>
          <p:cNvSpPr/>
          <p:nvPr userDrawn="1"/>
        </p:nvSpPr>
        <p:spPr>
          <a:xfrm rot="16200000">
            <a:off x="-106131"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FEEA07E2-427E-DC1D-7107-CBB6203131F4}"/>
              </a:ext>
            </a:extLst>
          </p:cNvPr>
          <p:cNvSpPr>
            <a:spLocks noGrp="1"/>
          </p:cNvSpPr>
          <p:nvPr>
            <p:ph type="body" sz="quarter" idx="65" hasCustomPrompt="1"/>
          </p:nvPr>
        </p:nvSpPr>
        <p:spPr>
          <a:xfrm rot="16200000">
            <a:off x="-100121"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29762358"/>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11" name="Picture 10">
            <a:extLst>
              <a:ext uri="{FF2B5EF4-FFF2-40B4-BE49-F238E27FC236}">
                <a16:creationId xmlns:a16="http://schemas.microsoft.com/office/drawing/2014/main" id="{BB30B5E6-278D-7A67-9E74-7B1E9AE2A9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16016" y="5378412"/>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AC3166AF-B79F-1233-91F2-366B8F6276C1}"/>
              </a:ext>
            </a:extLst>
          </p:cNvPr>
          <p:cNvSpPr>
            <a:spLocks noGrp="1"/>
          </p:cNvSpPr>
          <p:nvPr>
            <p:ph type="pic" sz="quarter" idx="13"/>
          </p:nvPr>
        </p:nvSpPr>
        <p:spPr>
          <a:xfrm>
            <a:off x="808584" y="6934200"/>
            <a:ext cx="3896842" cy="3973513"/>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FD1AFB9A-63AB-3F0E-C583-960791E23F4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ECC923D5-A724-526B-43D7-C38CB03C0E0C}"/>
              </a:ext>
            </a:extLst>
          </p:cNvPr>
          <p:cNvSpPr/>
          <p:nvPr userDrawn="1"/>
        </p:nvSpPr>
        <p:spPr>
          <a:xfrm rot="16200000">
            <a:off x="3451790"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1D1A775-18DA-9BD8-A7AA-92E7B34127DE}"/>
              </a:ext>
            </a:extLst>
          </p:cNvPr>
          <p:cNvSpPr>
            <a:spLocks noGrp="1"/>
          </p:cNvSpPr>
          <p:nvPr>
            <p:ph type="body" sz="quarter" idx="65" hasCustomPrompt="1"/>
          </p:nvPr>
        </p:nvSpPr>
        <p:spPr>
          <a:xfrm rot="16200000">
            <a:off x="3457800"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7764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Graphic 106">
            <a:extLst>
              <a:ext uri="{FF2B5EF4-FFF2-40B4-BE49-F238E27FC236}">
                <a16:creationId xmlns:a16="http://schemas.microsoft.com/office/drawing/2014/main" id="{4A3743E9-C3E2-33C1-7C28-E4758ED378B4}"/>
              </a:ext>
            </a:extLst>
          </p:cNvPr>
          <p:cNvPicPr>
            <a:picLocks noChangeAspect="1"/>
          </p:cNvPicPr>
          <p:nvPr userDrawn="1"/>
        </p:nvPicPr>
        <p:blipFill>
          <a:blip r:embed="rId2"/>
          <a:stretch>
            <a:fillRect/>
          </a:stretch>
        </p:blipFill>
        <p:spPr>
          <a:xfrm rot="16200000">
            <a:off x="2883181" y="5554423"/>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9" name="Picture Placeholder 112">
            <a:extLst>
              <a:ext uri="{FF2B5EF4-FFF2-40B4-BE49-F238E27FC236}">
                <a16:creationId xmlns:a16="http://schemas.microsoft.com/office/drawing/2014/main" id="{AF9C5415-3F54-D3E2-033B-DFAD21369222}"/>
              </a:ext>
            </a:extLst>
          </p:cNvPr>
          <p:cNvSpPr>
            <a:spLocks noGrp="1"/>
          </p:cNvSpPr>
          <p:nvPr>
            <p:ph type="pic" sz="quarter" idx="20"/>
          </p:nvPr>
        </p:nvSpPr>
        <p:spPr>
          <a:xfrm>
            <a:off x="2726975" y="6974010"/>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4" name="Slide Number Placeholder 5">
            <a:extLst>
              <a:ext uri="{FF2B5EF4-FFF2-40B4-BE49-F238E27FC236}">
                <a16:creationId xmlns:a16="http://schemas.microsoft.com/office/drawing/2014/main" id="{1CD89A13-5F9B-FFFD-100C-2636502CF82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77A5A5AE-92B9-BDD6-B327-EAF3D202B844}"/>
              </a:ext>
            </a:extLst>
          </p:cNvPr>
          <p:cNvSpPr/>
          <p:nvPr userDrawn="1"/>
        </p:nvSpPr>
        <p:spPr>
          <a:xfrm>
            <a:off x="2726975" y="918376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5AA99BA-8B31-DC79-C8BF-A136CA891A21}"/>
              </a:ext>
            </a:extLst>
          </p:cNvPr>
          <p:cNvSpPr>
            <a:spLocks noGrp="1"/>
          </p:cNvSpPr>
          <p:nvPr>
            <p:ph type="body" sz="quarter" idx="65" hasCustomPrompt="1"/>
          </p:nvPr>
        </p:nvSpPr>
        <p:spPr>
          <a:xfrm>
            <a:off x="2732985" y="918376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624022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036176"/>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800" b="1" i="0">
                <a:solidFill>
                  <a:srgbClr val="E9675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11" name="Rectangle 10">
            <a:extLst>
              <a:ext uri="{FF2B5EF4-FFF2-40B4-BE49-F238E27FC236}">
                <a16:creationId xmlns:a16="http://schemas.microsoft.com/office/drawing/2014/main" id="{74363324-AABB-82B3-DB57-2418C6131E0C}"/>
              </a:ext>
            </a:extLst>
          </p:cNvPr>
          <p:cNvSpPr/>
          <p:nvPr userDrawn="1"/>
        </p:nvSpPr>
        <p:spPr bwMode="auto">
          <a:xfrm>
            <a:off x="1653133" y="9629840"/>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2" name="Text Placeholder 32">
            <a:extLst>
              <a:ext uri="{FF2B5EF4-FFF2-40B4-BE49-F238E27FC236}">
                <a16:creationId xmlns:a16="http://schemas.microsoft.com/office/drawing/2014/main" id="{96617689-196C-CE5A-C42C-11BED3A0C4C2}"/>
              </a:ext>
            </a:extLst>
          </p:cNvPr>
          <p:cNvSpPr>
            <a:spLocks noGrp="1"/>
          </p:cNvSpPr>
          <p:nvPr>
            <p:ph type="body" sz="quarter" idx="19" hasCustomPrompt="1"/>
          </p:nvPr>
        </p:nvSpPr>
        <p:spPr>
          <a:xfrm>
            <a:off x="455810" y="9676937"/>
            <a:ext cx="4744987" cy="437834"/>
          </a:xfr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
        <p:nvSpPr>
          <p:cNvPr id="8" name="Slide Number Placeholder 5">
            <a:extLst>
              <a:ext uri="{FF2B5EF4-FFF2-40B4-BE49-F238E27FC236}">
                <a16:creationId xmlns:a16="http://schemas.microsoft.com/office/drawing/2014/main" id="{8BB62B49-5926-9435-0FC1-FABB28AFDC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32">
            <a:extLst>
              <a:ext uri="{FF2B5EF4-FFF2-40B4-BE49-F238E27FC236}">
                <a16:creationId xmlns:a16="http://schemas.microsoft.com/office/drawing/2014/main" id="{9ED40AA2-FC7C-1211-4AB4-A626F0ADD364}"/>
              </a:ext>
            </a:extLst>
          </p:cNvPr>
          <p:cNvSpPr>
            <a:spLocks noGrp="1"/>
          </p:cNvSpPr>
          <p:nvPr>
            <p:ph type="body" sz="quarter" idx="66" hasCustomPrompt="1"/>
          </p:nvPr>
        </p:nvSpPr>
        <p:spPr>
          <a:xfrm>
            <a:off x="599826" y="7305184"/>
            <a:ext cx="6541269" cy="2036176"/>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3" name="Text Placeholder 32">
            <a:extLst>
              <a:ext uri="{FF2B5EF4-FFF2-40B4-BE49-F238E27FC236}">
                <a16:creationId xmlns:a16="http://schemas.microsoft.com/office/drawing/2014/main" id="{8544DF6A-6C3F-67BD-21D3-7B7CA9A68856}"/>
              </a:ext>
            </a:extLst>
          </p:cNvPr>
          <p:cNvSpPr>
            <a:spLocks noGrp="1"/>
          </p:cNvSpPr>
          <p:nvPr>
            <p:ph type="body" sz="quarter" idx="67" hasCustomPrompt="1"/>
          </p:nvPr>
        </p:nvSpPr>
        <p:spPr>
          <a:xfrm>
            <a:off x="634478" y="5742208"/>
            <a:ext cx="6506617" cy="1378032"/>
          </a:xfrm>
          <a:prstGeom prst="rect">
            <a:avLst/>
          </a:prstGeom>
        </p:spPr>
        <p:txBody>
          <a:bodyPr>
            <a:noAutofit/>
          </a:bodyPr>
          <a:lstStyle>
            <a:lvl1pPr marL="0" indent="0" algn="l">
              <a:lnSpc>
                <a:spcPts val="1840"/>
              </a:lnSpc>
              <a:spcBef>
                <a:spcPts val="0"/>
              </a:spcBef>
              <a:buNone/>
              <a:defRPr sz="1800" b="1" i="0">
                <a:solidFill>
                  <a:srgbClr val="E9675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14" name="Text Placeholder 32">
            <a:extLst>
              <a:ext uri="{FF2B5EF4-FFF2-40B4-BE49-F238E27FC236}">
                <a16:creationId xmlns:a16="http://schemas.microsoft.com/office/drawing/2014/main" id="{1AEA332F-A72A-D89F-2625-8C87C8D787F3}"/>
              </a:ext>
            </a:extLst>
          </p:cNvPr>
          <p:cNvSpPr>
            <a:spLocks noGrp="1"/>
          </p:cNvSpPr>
          <p:nvPr>
            <p:ph type="body" sz="quarter" idx="68" hasCustomPrompt="1"/>
          </p:nvPr>
        </p:nvSpPr>
        <p:spPr>
          <a:xfrm>
            <a:off x="634478" y="517595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Tree>
    <p:extLst>
      <p:ext uri="{BB962C8B-B14F-4D97-AF65-F5344CB8AC3E}">
        <p14:creationId xmlns:p14="http://schemas.microsoft.com/office/powerpoint/2010/main" val="353252775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 Device 04">
    <p:spTree>
      <p:nvGrpSpPr>
        <p:cNvPr id="1" name=""/>
        <p:cNvGrpSpPr/>
        <p:nvPr/>
      </p:nvGrpSpPr>
      <p:grpSpPr>
        <a:xfrm>
          <a:off x="0" y="0"/>
          <a:ext cx="0" cy="0"/>
          <a:chOff x="0" y="0"/>
          <a:chExt cx="0" cy="0"/>
        </a:xfrm>
      </p:grpSpPr>
      <p:sp>
        <p:nvSpPr>
          <p:cNvPr id="20" name="Graphic 30">
            <a:extLst>
              <a:ext uri="{FF2B5EF4-FFF2-40B4-BE49-F238E27FC236}">
                <a16:creationId xmlns:a16="http://schemas.microsoft.com/office/drawing/2014/main" id="{DF357A75-07C2-D421-91D3-7BA237C1B923}"/>
              </a:ext>
            </a:extLst>
          </p:cNvPr>
          <p:cNvSpPr/>
          <p:nvPr userDrawn="1"/>
        </p:nvSpPr>
        <p:spPr>
          <a:xfrm>
            <a:off x="5552515" y="646998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F1B749"/>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036176"/>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800" b="1" i="0">
                <a:solidFill>
                  <a:srgbClr val="E9675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2" name="Picture 1">
            <a:extLst>
              <a:ext uri="{FF2B5EF4-FFF2-40B4-BE49-F238E27FC236}">
                <a16:creationId xmlns:a16="http://schemas.microsoft.com/office/drawing/2014/main" id="{DF5D9AAC-B692-756A-6E32-26501FEDAEEC}"/>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589308" y="5201976"/>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4" name="Picture Placeholder 14">
            <a:extLst>
              <a:ext uri="{FF2B5EF4-FFF2-40B4-BE49-F238E27FC236}">
                <a16:creationId xmlns:a16="http://schemas.microsoft.com/office/drawing/2014/main" id="{1055200C-2FB0-0A38-DF52-74F73E573609}"/>
              </a:ext>
            </a:extLst>
          </p:cNvPr>
          <p:cNvSpPr>
            <a:spLocks noGrp="1"/>
          </p:cNvSpPr>
          <p:nvPr>
            <p:ph type="pic" sz="quarter" idx="12"/>
          </p:nvPr>
        </p:nvSpPr>
        <p:spPr>
          <a:xfrm>
            <a:off x="891381" y="5678153"/>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11" name="Rectangle 10">
            <a:extLst>
              <a:ext uri="{FF2B5EF4-FFF2-40B4-BE49-F238E27FC236}">
                <a16:creationId xmlns:a16="http://schemas.microsoft.com/office/drawing/2014/main" id="{74363324-AABB-82B3-DB57-2418C6131E0C}"/>
              </a:ext>
            </a:extLst>
          </p:cNvPr>
          <p:cNvSpPr/>
          <p:nvPr userDrawn="1"/>
        </p:nvSpPr>
        <p:spPr bwMode="auto">
          <a:xfrm>
            <a:off x="1653133" y="9629840"/>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2" name="Text Placeholder 32">
            <a:extLst>
              <a:ext uri="{FF2B5EF4-FFF2-40B4-BE49-F238E27FC236}">
                <a16:creationId xmlns:a16="http://schemas.microsoft.com/office/drawing/2014/main" id="{96617689-196C-CE5A-C42C-11BED3A0C4C2}"/>
              </a:ext>
            </a:extLst>
          </p:cNvPr>
          <p:cNvSpPr>
            <a:spLocks noGrp="1"/>
          </p:cNvSpPr>
          <p:nvPr>
            <p:ph type="body" sz="quarter" idx="19" hasCustomPrompt="1"/>
          </p:nvPr>
        </p:nvSpPr>
        <p:spPr>
          <a:xfrm>
            <a:off x="455810" y="9676937"/>
            <a:ext cx="4744987" cy="437834"/>
          </a:xfr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
        <p:nvSpPr>
          <p:cNvPr id="8" name="Slide Number Placeholder 5">
            <a:extLst>
              <a:ext uri="{FF2B5EF4-FFF2-40B4-BE49-F238E27FC236}">
                <a16:creationId xmlns:a16="http://schemas.microsoft.com/office/drawing/2014/main" id="{8BB62B49-5926-9435-0FC1-FABB28AFDC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object 3">
            <a:extLst>
              <a:ext uri="{FF2B5EF4-FFF2-40B4-BE49-F238E27FC236}">
                <a16:creationId xmlns:a16="http://schemas.microsoft.com/office/drawing/2014/main" id="{95F6AF31-ADE1-E550-4A63-F59AE36D1D5C}"/>
              </a:ext>
            </a:extLst>
          </p:cNvPr>
          <p:cNvSpPr/>
          <p:nvPr userDrawn="1"/>
        </p:nvSpPr>
        <p:spPr>
          <a:xfrm rot="16200000">
            <a:off x="-817721" y="921233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6B1BEEC4-9B94-5A87-A039-4FDBD05E86C4}"/>
              </a:ext>
            </a:extLst>
          </p:cNvPr>
          <p:cNvSpPr>
            <a:spLocks noGrp="1"/>
          </p:cNvSpPr>
          <p:nvPr>
            <p:ph type="body" sz="quarter" idx="65" hasCustomPrompt="1"/>
          </p:nvPr>
        </p:nvSpPr>
        <p:spPr>
          <a:xfrm rot="16200000">
            <a:off x="-811711" y="921233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147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435">
          <p15:clr>
            <a:srgbClr val="FBAE40"/>
          </p15:clr>
        </p15:guide>
        <p15:guide id="2" pos="244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541E22C5-B2FA-2D4E-3383-05D9580F3659}"/>
              </a:ext>
            </a:extLst>
          </p:cNvPr>
          <p:cNvSpPr/>
          <p:nvPr userDrawn="1"/>
        </p:nvSpPr>
        <p:spPr>
          <a:xfrm>
            <a:off x="0" y="97216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1" spcCol="288000" anchor="t">
            <a:noAutofit/>
          </a:bodyPr>
          <a:lstStyle>
            <a:lvl1pPr marL="0" indent="0" algn="just">
              <a:lnSpc>
                <a:spcPts val="1220"/>
              </a:lnSpc>
              <a:spcBef>
                <a:spcPts val="0"/>
              </a:spcBef>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8" name="Picture Placeholder 7">
            <a:extLst>
              <a:ext uri="{FF2B5EF4-FFF2-40B4-BE49-F238E27FC236}">
                <a16:creationId xmlns:a16="http://schemas.microsoft.com/office/drawing/2014/main" id="{31FB4420-3BE7-C96A-3BDF-31F815874355}"/>
              </a:ext>
            </a:extLst>
          </p:cNvPr>
          <p:cNvSpPr>
            <a:spLocks noGrp="1"/>
          </p:cNvSpPr>
          <p:nvPr>
            <p:ph type="pic" sz="quarter" idx="39"/>
          </p:nvPr>
        </p:nvSpPr>
        <p:spPr>
          <a:xfrm>
            <a:off x="1" y="5944794"/>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2959695 w 7001712"/>
              <a:gd name="connsiteY8" fmla="*/ 4003100 h 4003100"/>
              <a:gd name="connsiteX9" fmla="*/ 2959695 w 7001712"/>
              <a:gd name="connsiteY9" fmla="*/ 3776870 h 4003100"/>
              <a:gd name="connsiteX10" fmla="*/ 0 w 7001712"/>
              <a:gd name="connsiteY10" fmla="*/ 377687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2959695" y="4003100"/>
                </a:lnTo>
                <a:lnTo>
                  <a:pt x="2959695" y="3776870"/>
                </a:lnTo>
                <a:lnTo>
                  <a:pt x="0" y="377687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BD2CCD71-CFF8-9F72-ABCC-411532DB579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12A7D8B9-1100-5546-7351-3CD2546661CE}"/>
              </a:ext>
            </a:extLst>
          </p:cNvPr>
          <p:cNvSpPr>
            <a:spLocks noGrp="1"/>
          </p:cNvSpPr>
          <p:nvPr>
            <p:ph type="body" sz="quarter" idx="65" hasCustomPrompt="1"/>
          </p:nvPr>
        </p:nvSpPr>
        <p:spPr>
          <a:xfrm>
            <a:off x="6010" y="97216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6945627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0B2DF03-0C3D-F164-0391-9027C2228025}"/>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object 3">
            <a:extLst>
              <a:ext uri="{FF2B5EF4-FFF2-40B4-BE49-F238E27FC236}">
                <a16:creationId xmlns:a16="http://schemas.microsoft.com/office/drawing/2014/main" id="{88AD89AE-F134-2E40-5032-74115BA09D2A}"/>
              </a:ext>
            </a:extLst>
          </p:cNvPr>
          <p:cNvSpPr/>
          <p:nvPr userDrawn="1"/>
        </p:nvSpPr>
        <p:spPr>
          <a:xfrm>
            <a:off x="838646"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1" name="Text Placeholder 23">
            <a:extLst>
              <a:ext uri="{FF2B5EF4-FFF2-40B4-BE49-F238E27FC236}">
                <a16:creationId xmlns:a16="http://schemas.microsoft.com/office/drawing/2014/main" id="{D3216B3E-73CA-91DB-0FFB-AFCC3B87BEFF}"/>
              </a:ext>
            </a:extLst>
          </p:cNvPr>
          <p:cNvSpPr>
            <a:spLocks noGrp="1"/>
          </p:cNvSpPr>
          <p:nvPr>
            <p:ph type="body" sz="quarter" idx="65" hasCustomPrompt="1"/>
          </p:nvPr>
        </p:nvSpPr>
        <p:spPr>
          <a:xfrm>
            <a:off x="844656"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410987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1289416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1121882" y="-973896"/>
            <a:ext cx="2229228"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89" y="108689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572380" y="2632132"/>
            <a:ext cx="6630814" cy="2885179"/>
          </a:xfrm>
          <a:prstGeom prst="rect">
            <a:avLst/>
          </a:prstGeom>
        </p:spPr>
        <p:txBody>
          <a:bodyPr>
            <a:noAutofit/>
          </a:bodyPr>
          <a:lstStyle>
            <a:lvl1pPr marL="0" indent="0" algn="l">
              <a:lnSpc>
                <a:spcPts val="1840"/>
              </a:lnSpc>
              <a:spcBef>
                <a:spcPts val="0"/>
              </a:spcBef>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3" y="1248785"/>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2" y="313866"/>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67520015-F069-E7AC-7B08-F9869D27ABC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cxnSp>
        <p:nvCxnSpPr>
          <p:cNvPr id="15" name="Straight Connector 14">
            <a:extLst>
              <a:ext uri="{FF2B5EF4-FFF2-40B4-BE49-F238E27FC236}">
                <a16:creationId xmlns:a16="http://schemas.microsoft.com/office/drawing/2014/main" id="{CAC0279D-DB4C-6698-A41B-B652E56E951D}"/>
              </a:ext>
            </a:extLst>
          </p:cNvPr>
          <p:cNvCxnSpPr>
            <a:cxnSpLocks/>
          </p:cNvCxnSpPr>
          <p:nvPr userDrawn="1"/>
        </p:nvCxnSpPr>
        <p:spPr>
          <a:xfrm>
            <a:off x="408890" y="709058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32">
            <a:extLst>
              <a:ext uri="{FF2B5EF4-FFF2-40B4-BE49-F238E27FC236}">
                <a16:creationId xmlns:a16="http://schemas.microsoft.com/office/drawing/2014/main" id="{C804493A-9617-D541-3B6D-290C3E6B5813}"/>
              </a:ext>
            </a:extLst>
          </p:cNvPr>
          <p:cNvSpPr>
            <a:spLocks noGrp="1"/>
          </p:cNvSpPr>
          <p:nvPr>
            <p:ph type="body" sz="quarter" idx="35" hasCustomPrompt="1"/>
          </p:nvPr>
        </p:nvSpPr>
        <p:spPr>
          <a:xfrm>
            <a:off x="544933" y="6317562"/>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8" name="Text Placeholder 32">
            <a:extLst>
              <a:ext uri="{FF2B5EF4-FFF2-40B4-BE49-F238E27FC236}">
                <a16:creationId xmlns:a16="http://schemas.microsoft.com/office/drawing/2014/main" id="{358F98D2-DA7D-FB1A-3C9C-A41598E84276}"/>
              </a:ext>
            </a:extLst>
          </p:cNvPr>
          <p:cNvSpPr>
            <a:spLocks noGrp="1"/>
          </p:cNvSpPr>
          <p:nvPr>
            <p:ph type="body" sz="quarter" idx="36" hasCustomPrompt="1"/>
          </p:nvPr>
        </p:nvSpPr>
        <p:spPr>
          <a:xfrm>
            <a:off x="528133" y="8163349"/>
            <a:ext cx="6630814" cy="2596377"/>
          </a:xfrm>
          <a:prstGeom prst="rect">
            <a:avLst/>
          </a:prstGeom>
        </p:spPr>
        <p:txBody>
          <a:bodyPr>
            <a:noAutofit/>
          </a:bodyPr>
          <a:lstStyle>
            <a:lvl1pPr marL="0" indent="0" algn="l">
              <a:lnSpc>
                <a:spcPts val="184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19" name="Freeform 10">
            <a:extLst>
              <a:ext uri="{FF2B5EF4-FFF2-40B4-BE49-F238E27FC236}">
                <a16:creationId xmlns:a16="http://schemas.microsoft.com/office/drawing/2014/main" id="{C0D42765-F1E3-157E-CC9E-B37A6A6154D2}"/>
              </a:ext>
            </a:extLst>
          </p:cNvPr>
          <p:cNvSpPr/>
          <p:nvPr userDrawn="1"/>
        </p:nvSpPr>
        <p:spPr>
          <a:xfrm rot="16200000">
            <a:off x="1121883" y="4650347"/>
            <a:ext cx="2229228"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sp>
        <p:nvSpPr>
          <p:cNvPr id="20" name="Freeform 10">
            <a:extLst>
              <a:ext uri="{FF2B5EF4-FFF2-40B4-BE49-F238E27FC236}">
                <a16:creationId xmlns:a16="http://schemas.microsoft.com/office/drawing/2014/main" id="{12177B78-4076-C9D2-1F85-63AE0BB15F7C}"/>
              </a:ext>
            </a:extLst>
          </p:cNvPr>
          <p:cNvSpPr/>
          <p:nvPr userDrawn="1"/>
        </p:nvSpPr>
        <p:spPr>
          <a:xfrm rot="16200000">
            <a:off x="1121883" y="4650348"/>
            <a:ext cx="2229228"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21" name="Straight Connector 20">
            <a:extLst>
              <a:ext uri="{FF2B5EF4-FFF2-40B4-BE49-F238E27FC236}">
                <a16:creationId xmlns:a16="http://schemas.microsoft.com/office/drawing/2014/main" id="{464034D0-AE53-0255-5B40-02A9C873D1B2}"/>
              </a:ext>
            </a:extLst>
          </p:cNvPr>
          <p:cNvCxnSpPr>
            <a:cxnSpLocks/>
          </p:cNvCxnSpPr>
          <p:nvPr userDrawn="1"/>
        </p:nvCxnSpPr>
        <p:spPr>
          <a:xfrm>
            <a:off x="408890" y="671113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32">
            <a:extLst>
              <a:ext uri="{FF2B5EF4-FFF2-40B4-BE49-F238E27FC236}">
                <a16:creationId xmlns:a16="http://schemas.microsoft.com/office/drawing/2014/main" id="{4E4252FF-BF3D-1BDA-4838-41256C67176A}"/>
              </a:ext>
            </a:extLst>
          </p:cNvPr>
          <p:cNvSpPr>
            <a:spLocks noGrp="1"/>
          </p:cNvSpPr>
          <p:nvPr>
            <p:ph type="body" sz="quarter" idx="37" hasCustomPrompt="1"/>
          </p:nvPr>
        </p:nvSpPr>
        <p:spPr>
          <a:xfrm>
            <a:off x="528134" y="6873029"/>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3" name="Text Placeholder 32">
            <a:extLst>
              <a:ext uri="{FF2B5EF4-FFF2-40B4-BE49-F238E27FC236}">
                <a16:creationId xmlns:a16="http://schemas.microsoft.com/office/drawing/2014/main" id="{1EF0D1DF-487F-BC4E-29E3-C172B41E603A}"/>
              </a:ext>
            </a:extLst>
          </p:cNvPr>
          <p:cNvSpPr>
            <a:spLocks noGrp="1"/>
          </p:cNvSpPr>
          <p:nvPr>
            <p:ph type="body" sz="quarter" idx="38" hasCustomPrompt="1"/>
          </p:nvPr>
        </p:nvSpPr>
        <p:spPr>
          <a:xfrm>
            <a:off x="544933" y="5938110"/>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2317963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1121882" y="-973896"/>
            <a:ext cx="2229228"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89" y="108689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572380" y="2632132"/>
            <a:ext cx="6630814" cy="2885179"/>
          </a:xfrm>
          <a:prstGeom prst="rect">
            <a:avLst/>
          </a:prstGeom>
        </p:spPr>
        <p:txBody>
          <a:bodyPr>
            <a:noAutofit/>
          </a:bodyPr>
          <a:lstStyle>
            <a:lvl1pPr marL="0" indent="0" algn="l">
              <a:lnSpc>
                <a:spcPts val="1840"/>
              </a:lnSpc>
              <a:spcBef>
                <a:spcPts val="0"/>
              </a:spcBef>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3" y="1248785"/>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2" y="313866"/>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85568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age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7593859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Picture Placeholder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67520015-F069-E7AC-7B08-F9869D27ABC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D7E2022C-AB2E-0267-237C-AB024FCF070D}"/>
              </a:ext>
            </a:extLst>
          </p:cNvPr>
          <p:cNvSpPr/>
          <p:nvPr userDrawn="1"/>
        </p:nvSpPr>
        <p:spPr>
          <a:xfrm>
            <a:off x="4815844" y="500139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C0747428-5578-095B-AFAA-D4CBD6635CBB}"/>
              </a:ext>
            </a:extLst>
          </p:cNvPr>
          <p:cNvSpPr>
            <a:spLocks noGrp="1"/>
          </p:cNvSpPr>
          <p:nvPr>
            <p:ph type="body" sz="quarter" idx="65" hasCustomPrompt="1"/>
          </p:nvPr>
        </p:nvSpPr>
        <p:spPr>
          <a:xfrm>
            <a:off x="4821854" y="500139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0987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7B8766E-7973-E585-5836-891537661616}"/>
              </a:ext>
            </a:extLst>
          </p:cNvPr>
          <p:cNvSpPr>
            <a:spLocks noGrp="1"/>
          </p:cNvSpPr>
          <p:nvPr>
            <p:ph type="pic" sz="quarter" idx="34"/>
          </p:nvPr>
        </p:nvSpPr>
        <p:spPr>
          <a:xfrm>
            <a:off x="0" y="177150"/>
            <a:ext cx="7001712" cy="4003099"/>
          </a:xfrm>
          <a:custGeom>
            <a:avLst/>
            <a:gdLst>
              <a:gd name="connsiteX0" fmla="*/ 2959694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 name="connsiteX14" fmla="*/ 0 w 7001712"/>
              <a:gd name="connsiteY14" fmla="*/ 201436 h 4003099"/>
              <a:gd name="connsiteX15" fmla="*/ 2959694 w 7001712"/>
              <a:gd name="connsiteY15" fmla="*/ 201436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712" h="4003099">
                <a:moveTo>
                  <a:pt x="2959694"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lnTo>
                  <a:pt x="0" y="201436"/>
                </a:lnTo>
                <a:lnTo>
                  <a:pt x="2959694" y="20143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2" name="object 3">
            <a:extLst>
              <a:ext uri="{FF2B5EF4-FFF2-40B4-BE49-F238E27FC236}">
                <a16:creationId xmlns:a16="http://schemas.microsoft.com/office/drawing/2014/main" id="{27ACAF9E-C018-6C12-6974-1E3A5866EC15}"/>
              </a:ext>
            </a:extLst>
          </p:cNvPr>
          <p:cNvSpPr/>
          <p:nvPr userDrawn="1"/>
        </p:nvSpPr>
        <p:spPr>
          <a:xfrm>
            <a:off x="-2" y="17715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0" name="Freeform 19">
            <a:extLst>
              <a:ext uri="{FF2B5EF4-FFF2-40B4-BE49-F238E27FC236}">
                <a16:creationId xmlns:a16="http://schemas.microsoft.com/office/drawing/2014/main" id="{F5A78936-4317-7AB7-723E-240F42B140CA}"/>
              </a:ext>
            </a:extLst>
          </p:cNvPr>
          <p:cNvSpPr/>
          <p:nvPr userDrawn="1"/>
        </p:nvSpPr>
        <p:spPr>
          <a:xfrm rot="16200000">
            <a:off x="476373" y="2742145"/>
            <a:ext cx="2899373" cy="392345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69395"/>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just" defTabSz="777514" rtl="0" eaLnBrk="1" latinLnBrk="0" hangingPunct="1">
              <a:lnSpc>
                <a:spcPts val="1220"/>
              </a:lnSpc>
              <a:spcBef>
                <a:spcPts val="0"/>
              </a:spcBef>
              <a:buFont typeface="Arial" panose="020B0604020202020204" pitchFamily="34" charset="0"/>
              <a:buNone/>
            </a:pPr>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E2FFD06E-6C81-C323-CEAD-EE87E728277B}"/>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9" name="Text Placeholder 23">
            <a:extLst>
              <a:ext uri="{FF2B5EF4-FFF2-40B4-BE49-F238E27FC236}">
                <a16:creationId xmlns:a16="http://schemas.microsoft.com/office/drawing/2014/main" id="{1CEDBA48-E0EB-9C88-3A81-1B639D682E1B}"/>
              </a:ext>
            </a:extLst>
          </p:cNvPr>
          <p:cNvSpPr>
            <a:spLocks noGrp="1"/>
          </p:cNvSpPr>
          <p:nvPr>
            <p:ph type="body" sz="quarter" idx="65" hasCustomPrompt="1"/>
          </p:nvPr>
        </p:nvSpPr>
        <p:spPr>
          <a:xfrm>
            <a:off x="6008" y="17715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32688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81EB2841-AEE0-A158-DA1C-FD517D9E08D3}"/>
              </a:ext>
            </a:extLst>
          </p:cNvPr>
          <p:cNvSpPr/>
          <p:nvPr userDrawn="1"/>
        </p:nvSpPr>
        <p:spPr>
          <a:xfrm>
            <a:off x="-255" y="3638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457200" rtl="0" eaLnBrk="1" latinLnBrk="0" hangingPunct="1"/>
            <a:endParaRPr lang="en-US"/>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6CE40CAE-A879-02BF-1205-1F580BF00E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2293 w 5587827"/>
              <a:gd name="connsiteY1" fmla="*/ 0 h 4095259"/>
              <a:gd name="connsiteX2" fmla="*/ 22293 w 5587827"/>
              <a:gd name="connsiteY2" fmla="*/ 178689 h 4095259"/>
              <a:gd name="connsiteX3" fmla="*/ 2981989 w 5587827"/>
              <a:gd name="connsiteY3" fmla="*/ 178689 h 4095259"/>
              <a:gd name="connsiteX4" fmla="*/ 2981989 w 5587827"/>
              <a:gd name="connsiteY4" fmla="*/ 4133 h 4095259"/>
              <a:gd name="connsiteX5" fmla="*/ 3129100 w 5587827"/>
              <a:gd name="connsiteY5" fmla="*/ 0 h 4095259"/>
              <a:gd name="connsiteX6" fmla="*/ 4180563 w 5587827"/>
              <a:gd name="connsiteY6" fmla="*/ 160639 h 4095259"/>
              <a:gd name="connsiteX7" fmla="*/ 4218542 w 5587827"/>
              <a:gd name="connsiteY7" fmla="*/ 174499 h 4095259"/>
              <a:gd name="connsiteX8" fmla="*/ 4143375 w 5587827"/>
              <a:gd name="connsiteY8" fmla="*/ 237780 h 4095259"/>
              <a:gd name="connsiteX9" fmla="*/ 3652495 w 5587827"/>
              <a:gd name="connsiteY9" fmla="*/ 1336025 h 4095259"/>
              <a:gd name="connsiteX10" fmla="*/ 5326027 w 5587827"/>
              <a:gd name="connsiteY10" fmla="*/ 2888396 h 4095259"/>
              <a:gd name="connsiteX11" fmla="*/ 5420361 w 5587827"/>
              <a:gd name="connsiteY11" fmla="*/ 2885156 h 4095259"/>
              <a:gd name="connsiteX12" fmla="*/ 5420361 w 5587827"/>
              <a:gd name="connsiteY12" fmla="*/ 2888396 h 4095259"/>
              <a:gd name="connsiteX13" fmla="*/ 5587827 w 5587827"/>
              <a:gd name="connsiteY13" fmla="*/ 2888396 h 4095259"/>
              <a:gd name="connsiteX14" fmla="*/ 5501291 w 5587827"/>
              <a:gd name="connsiteY14" fmla="*/ 3024514 h 4095259"/>
              <a:gd name="connsiteX15" fmla="*/ 3129100 w 5587827"/>
              <a:gd name="connsiteY15" fmla="*/ 4095259 h 4095259"/>
              <a:gd name="connsiteX16" fmla="*/ 2976992 w 5587827"/>
              <a:gd name="connsiteY16" fmla="*/ 4090985 h 4095259"/>
              <a:gd name="connsiteX17" fmla="*/ 2976992 w 5587827"/>
              <a:gd name="connsiteY17" fmla="*/ 4095259 h 4095259"/>
              <a:gd name="connsiteX18" fmla="*/ 0 w 5587827"/>
              <a:gd name="connsiteY18"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7827" h="4095259">
                <a:moveTo>
                  <a:pt x="0" y="0"/>
                </a:moveTo>
                <a:lnTo>
                  <a:pt x="22293" y="0"/>
                </a:lnTo>
                <a:lnTo>
                  <a:pt x="22293" y="178689"/>
                </a:lnTo>
                <a:lnTo>
                  <a:pt x="2981989" y="178689"/>
                </a:lnTo>
                <a:lnTo>
                  <a:pt x="2981989" y="4133"/>
                </a:lnTo>
                <a:lnTo>
                  <a:pt x="3129100" y="0"/>
                </a:ln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marL="0" indent="0">
              <a:buNone/>
              <a:defRPr>
                <a:solidFill>
                  <a:schemeClr val="bg1">
                    <a:lumMod val="95000"/>
                  </a:schemeClr>
                </a:solidFill>
              </a:defRPr>
            </a:lvl1pPr>
          </a:lstStyle>
          <a:p>
            <a:endParaRPr lang="en-US"/>
          </a:p>
          <a:p>
            <a:endParaRPr lang="en-US"/>
          </a:p>
          <a:p>
            <a:endParaRPr lang="en-US"/>
          </a:p>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F6B76B00-81AC-2A9A-D093-180311BAD4A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6" name="Text Placeholder 23">
            <a:extLst>
              <a:ext uri="{FF2B5EF4-FFF2-40B4-BE49-F238E27FC236}">
                <a16:creationId xmlns:a16="http://schemas.microsoft.com/office/drawing/2014/main" id="{8918C619-0431-1E1D-8DF0-119FD051C9BC}"/>
              </a:ext>
            </a:extLst>
          </p:cNvPr>
          <p:cNvSpPr>
            <a:spLocks noGrp="1"/>
          </p:cNvSpPr>
          <p:nvPr>
            <p:ph type="body" sz="quarter" idx="65" hasCustomPrompt="1"/>
          </p:nvPr>
        </p:nvSpPr>
        <p:spPr>
          <a:xfrm>
            <a:off x="5755" y="3638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00321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595284" y="7545020"/>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0"/>
            <a:ext cx="3686400" cy="603538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8" name="Picture Placeholder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9E9C507D-9C6A-8683-8A36-18CAC958D4E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2B438152-6FE0-4441-A090-27986E8081D7}"/>
              </a:ext>
            </a:extLst>
          </p:cNvPr>
          <p:cNvSpPr/>
          <p:nvPr userDrawn="1"/>
        </p:nvSpPr>
        <p:spPr>
          <a:xfrm>
            <a:off x="0"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Text Placeholder 23">
            <a:extLst>
              <a:ext uri="{FF2B5EF4-FFF2-40B4-BE49-F238E27FC236}">
                <a16:creationId xmlns:a16="http://schemas.microsoft.com/office/drawing/2014/main" id="{93A1B15F-88A4-2980-8E15-D0064FCE5788}"/>
              </a:ext>
            </a:extLst>
          </p:cNvPr>
          <p:cNvSpPr>
            <a:spLocks noGrp="1"/>
          </p:cNvSpPr>
          <p:nvPr>
            <p:ph type="body" sz="quarter" idx="65" hasCustomPrompt="1"/>
          </p:nvPr>
        </p:nvSpPr>
        <p:spPr>
          <a:xfrm>
            <a:off x="6010"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308976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 Photo 06">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0"/>
            <a:ext cx="3686400" cy="603538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8" name="Picture Placeholder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9E9C507D-9C6A-8683-8A36-18CAC958D4E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2B438152-6FE0-4441-A090-27986E8081D7}"/>
              </a:ext>
            </a:extLst>
          </p:cNvPr>
          <p:cNvSpPr/>
          <p:nvPr userDrawn="1"/>
        </p:nvSpPr>
        <p:spPr>
          <a:xfrm>
            <a:off x="0"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Text Placeholder 23">
            <a:extLst>
              <a:ext uri="{FF2B5EF4-FFF2-40B4-BE49-F238E27FC236}">
                <a16:creationId xmlns:a16="http://schemas.microsoft.com/office/drawing/2014/main" id="{93A1B15F-88A4-2980-8E15-D0064FCE5788}"/>
              </a:ext>
            </a:extLst>
          </p:cNvPr>
          <p:cNvSpPr>
            <a:spLocks noGrp="1"/>
          </p:cNvSpPr>
          <p:nvPr>
            <p:ph type="body" sz="quarter" idx="65" hasCustomPrompt="1"/>
          </p:nvPr>
        </p:nvSpPr>
        <p:spPr>
          <a:xfrm>
            <a:off x="6010"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55657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3" name="Picture Placeholder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42085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8" name="Picture Placeholder 37">
            <a:extLst>
              <a:ext uri="{FF2B5EF4-FFF2-40B4-BE49-F238E27FC236}">
                <a16:creationId xmlns:a16="http://schemas.microsoft.com/office/drawing/2014/main" id="{6AAA1DFF-C160-9886-AD21-B455E7A9F9C2}"/>
              </a:ext>
            </a:extLst>
          </p:cNvPr>
          <p:cNvSpPr>
            <a:spLocks noGrp="1"/>
          </p:cNvSpPr>
          <p:nvPr>
            <p:ph type="pic" sz="quarter" idx="12"/>
          </p:nvPr>
        </p:nvSpPr>
        <p:spPr>
          <a:xfrm>
            <a:off x="442085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43147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just" defTabSz="777514" rtl="0" eaLnBrk="1" latinLnBrk="0" hangingPunct="1">
              <a:lnSpc>
                <a:spcPts val="1220"/>
              </a:lnSpc>
              <a:spcBef>
                <a:spcPts val="0"/>
              </a:spcBef>
              <a:buFont typeface="Arial" panose="020B0604020202020204" pitchFamily="34" charset="0"/>
              <a:buNone/>
            </a:pPr>
            <a:r>
              <a:rPr lang="en-GB"/>
              <a:t>Click to type </a:t>
            </a:r>
            <a:endParaRPr lang="en-US"/>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3" name="Slide Number Placeholder 5">
            <a:extLst>
              <a:ext uri="{FF2B5EF4-FFF2-40B4-BE49-F238E27FC236}">
                <a16:creationId xmlns:a16="http://schemas.microsoft.com/office/drawing/2014/main" id="{E7029EAF-B392-3AF5-4DC2-31EDDAF70D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56198D94-3169-66B0-57B3-CA11254A9D2F}"/>
              </a:ext>
            </a:extLst>
          </p:cNvPr>
          <p:cNvSpPr/>
          <p:nvPr userDrawn="1"/>
        </p:nvSpPr>
        <p:spPr>
          <a:xfrm rot="16200000">
            <a:off x="6069480"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Text Placeholder 23">
            <a:extLst>
              <a:ext uri="{FF2B5EF4-FFF2-40B4-BE49-F238E27FC236}">
                <a16:creationId xmlns:a16="http://schemas.microsoft.com/office/drawing/2014/main" id="{800D9C5B-0A29-F3EA-4589-58E4184F0D08}"/>
              </a:ext>
            </a:extLst>
          </p:cNvPr>
          <p:cNvSpPr>
            <a:spLocks noGrp="1"/>
          </p:cNvSpPr>
          <p:nvPr>
            <p:ph type="body" sz="quarter" idx="65" hasCustomPrompt="1"/>
          </p:nvPr>
        </p:nvSpPr>
        <p:spPr>
          <a:xfrm rot="16200000">
            <a:off x="6075490"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5" name="object 3">
            <a:extLst>
              <a:ext uri="{FF2B5EF4-FFF2-40B4-BE49-F238E27FC236}">
                <a16:creationId xmlns:a16="http://schemas.microsoft.com/office/drawing/2014/main" id="{7C441994-C2E4-790B-12BD-4F7155B53C34}"/>
              </a:ext>
            </a:extLst>
          </p:cNvPr>
          <p:cNvSpPr/>
          <p:nvPr userDrawn="1"/>
        </p:nvSpPr>
        <p:spPr>
          <a:xfrm rot="16200000">
            <a:off x="-594346" y="922927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Text Placeholder 23">
            <a:extLst>
              <a:ext uri="{FF2B5EF4-FFF2-40B4-BE49-F238E27FC236}">
                <a16:creationId xmlns:a16="http://schemas.microsoft.com/office/drawing/2014/main" id="{C60B1CBC-1D3B-E78E-F270-43D6664AAF1C}"/>
              </a:ext>
            </a:extLst>
          </p:cNvPr>
          <p:cNvSpPr>
            <a:spLocks noGrp="1"/>
          </p:cNvSpPr>
          <p:nvPr>
            <p:ph type="body" sz="quarter" idx="66" hasCustomPrompt="1"/>
          </p:nvPr>
        </p:nvSpPr>
        <p:spPr>
          <a:xfrm rot="16200000">
            <a:off x="-588336" y="922927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4289365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7C151A9D-6EEB-C061-BAA0-C8CC019D5FF2}"/>
              </a:ext>
            </a:extLst>
          </p:cNvPr>
          <p:cNvSpPr/>
          <p:nvPr userDrawn="1"/>
        </p:nvSpPr>
        <p:spPr>
          <a:xfrm>
            <a:off x="-4726" y="-37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5" name="Picture Placeholder 4">
            <a:extLst>
              <a:ext uri="{FF2B5EF4-FFF2-40B4-BE49-F238E27FC236}">
                <a16:creationId xmlns:a16="http://schemas.microsoft.com/office/drawing/2014/main" id="{9C555600-2D91-6E5C-B0FD-61813F42F939}"/>
              </a:ext>
            </a:extLst>
          </p:cNvPr>
          <p:cNvSpPr>
            <a:spLocks noGrp="1"/>
          </p:cNvSpPr>
          <p:nvPr>
            <p:ph type="pic" sz="quarter" idx="10"/>
          </p:nvPr>
        </p:nvSpPr>
        <p:spPr>
          <a:xfrm>
            <a:off x="0" y="-1"/>
            <a:ext cx="3525984" cy="10525408"/>
          </a:xfrm>
          <a:custGeom>
            <a:avLst/>
            <a:gdLst>
              <a:gd name="connsiteX0" fmla="*/ 2954970 w 3525984"/>
              <a:gd name="connsiteY0" fmla="*/ 0 h 10525408"/>
              <a:gd name="connsiteX1" fmla="*/ 3525984 w 3525984"/>
              <a:gd name="connsiteY1" fmla="*/ 0 h 10525408"/>
              <a:gd name="connsiteX2" fmla="*/ 3525984 w 3525984"/>
              <a:gd name="connsiteY2" fmla="*/ 6827579 h 10525408"/>
              <a:gd name="connsiteX3" fmla="*/ 3518678 w 3525984"/>
              <a:gd name="connsiteY3" fmla="*/ 6827579 h 10525408"/>
              <a:gd name="connsiteX4" fmla="*/ 3525984 w 3525984"/>
              <a:gd name="connsiteY4" fmla="*/ 7024895 h 10525408"/>
              <a:gd name="connsiteX5" fmla="*/ 24658 w 3525984"/>
              <a:gd name="connsiteY5" fmla="*/ 10525408 h 10525408"/>
              <a:gd name="connsiteX6" fmla="*/ 0 w 3525984"/>
              <a:gd name="connsiteY6" fmla="*/ 10524784 h 10525408"/>
              <a:gd name="connsiteX7" fmla="*/ 0 w 3525984"/>
              <a:gd name="connsiteY7" fmla="*/ 415001 h 10525408"/>
              <a:gd name="connsiteX8" fmla="*/ 2954970 w 3525984"/>
              <a:gd name="connsiteY8" fmla="*/ 415001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984" h="10525408">
                <a:moveTo>
                  <a:pt x="2954970" y="0"/>
                </a:moveTo>
                <a:lnTo>
                  <a:pt x="3525984" y="0"/>
                </a:lnTo>
                <a:lnTo>
                  <a:pt x="3525984" y="6827579"/>
                </a:lnTo>
                <a:lnTo>
                  <a:pt x="3518678" y="6827579"/>
                </a:lnTo>
                <a:cubicBezTo>
                  <a:pt x="3525984" y="6893348"/>
                  <a:pt x="3525984" y="6959123"/>
                  <a:pt x="3525984" y="7024895"/>
                </a:cubicBezTo>
                <a:cubicBezTo>
                  <a:pt x="3525984" y="8961506"/>
                  <a:pt x="1961719" y="10525408"/>
                  <a:pt x="24658" y="10525408"/>
                </a:cubicBezTo>
                <a:lnTo>
                  <a:pt x="0" y="10524784"/>
                </a:lnTo>
                <a:lnTo>
                  <a:pt x="0" y="415001"/>
                </a:lnTo>
                <a:lnTo>
                  <a:pt x="2954970" y="415001"/>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a:p>
            <a:endParaRPr lang="en-US"/>
          </a:p>
          <a:p>
            <a:endParaRPr lang="en-US"/>
          </a:p>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6921144"/>
          </a:xfrm>
          <a:prstGeom prst="rect">
            <a:avLst/>
          </a:prstGeom>
        </p:spPr>
        <p:txBody>
          <a:bodyPr numCol="1" spcCol="288000" anchor="t">
            <a:noAutofit/>
          </a:bodyPr>
          <a:lstStyle>
            <a:lvl1pPr marL="0" indent="0" algn="just">
              <a:lnSpc>
                <a:spcPct val="10000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just" defTabSz="777514" rtl="0" eaLnBrk="1" latinLnBrk="0" hangingPunct="1">
              <a:lnSpc>
                <a:spcPts val="1220"/>
              </a:lnSpc>
              <a:spcBef>
                <a:spcPts val="0"/>
              </a:spcBef>
              <a:buFont typeface="Arial" panose="020B0604020202020204" pitchFamily="34" charset="0"/>
              <a:buNone/>
            </a:pPr>
            <a:r>
              <a:rPr lang="en-GB"/>
              <a:t>Click to type </a:t>
            </a:r>
            <a:endParaRPr lang="en-US"/>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A26AE195-C77C-7A33-4945-94F06036596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23">
            <a:extLst>
              <a:ext uri="{FF2B5EF4-FFF2-40B4-BE49-F238E27FC236}">
                <a16:creationId xmlns:a16="http://schemas.microsoft.com/office/drawing/2014/main" id="{166D04B4-A157-BA57-162B-AB0C0BF03B5F}"/>
              </a:ext>
            </a:extLst>
          </p:cNvPr>
          <p:cNvSpPr>
            <a:spLocks noGrp="1"/>
          </p:cNvSpPr>
          <p:nvPr>
            <p:ph type="body" sz="quarter" idx="65" hasCustomPrompt="1"/>
          </p:nvPr>
        </p:nvSpPr>
        <p:spPr>
          <a:xfrm>
            <a:off x="1284" y="-374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969502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B37C3F-C656-93EF-CF41-008BD33CC1BE}"/>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D5D133-C3DC-A5D0-2E40-85B86E034BBA}"/>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ject 3">
            <a:extLst>
              <a:ext uri="{FF2B5EF4-FFF2-40B4-BE49-F238E27FC236}">
                <a16:creationId xmlns:a16="http://schemas.microsoft.com/office/drawing/2014/main" id="{EB89A9DF-E47F-19F7-0347-581BE62B8BC7}"/>
              </a:ext>
            </a:extLst>
          </p:cNvPr>
          <p:cNvSpPr/>
          <p:nvPr userDrawn="1"/>
        </p:nvSpPr>
        <p:spPr>
          <a:xfrm rot="16200000">
            <a:off x="5689165"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7" name="Picture Placeholder 12">
            <a:extLst>
              <a:ext uri="{FF2B5EF4-FFF2-40B4-BE49-F238E27FC236}">
                <a16:creationId xmlns:a16="http://schemas.microsoft.com/office/drawing/2014/main" id="{E5C64BD4-58C8-E88A-9163-682EE9F8E57B}"/>
              </a:ext>
            </a:extLst>
          </p:cNvPr>
          <p:cNvSpPr>
            <a:spLocks noGrp="1"/>
          </p:cNvSpPr>
          <p:nvPr>
            <p:ph type="pic" sz="quarter" idx="73"/>
          </p:nvPr>
        </p:nvSpPr>
        <p:spPr>
          <a:xfrm>
            <a:off x="0" y="0"/>
            <a:ext cx="3485072" cy="5321305"/>
          </a:xfrm>
          <a:solidFill>
            <a:schemeClr val="bg1">
              <a:lumMod val="95000"/>
            </a:schemeClr>
          </a:solidFill>
        </p:spPr>
        <p:txBody>
          <a:bodyPr/>
          <a:lstStyle/>
          <a:p>
            <a:endParaRPr lang="en-GB"/>
          </a:p>
        </p:txBody>
      </p:sp>
      <p:sp>
        <p:nvSpPr>
          <p:cNvPr id="6" name="Text Placeholder 32">
            <a:extLst>
              <a:ext uri="{FF2B5EF4-FFF2-40B4-BE49-F238E27FC236}">
                <a16:creationId xmlns:a16="http://schemas.microsoft.com/office/drawing/2014/main" id="{A08B4653-04EC-EC6E-1A19-CDB4FEB1B8A3}"/>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3" name="Picture Placeholder 12">
            <a:extLst>
              <a:ext uri="{FF2B5EF4-FFF2-40B4-BE49-F238E27FC236}">
                <a16:creationId xmlns:a16="http://schemas.microsoft.com/office/drawing/2014/main" id="{41AD4044-DD2A-AF20-15C1-CB743905AC2A}"/>
              </a:ext>
            </a:extLst>
          </p:cNvPr>
          <p:cNvSpPr>
            <a:spLocks noGrp="1"/>
          </p:cNvSpPr>
          <p:nvPr>
            <p:ph type="pic" sz="quarter" idx="74"/>
          </p:nvPr>
        </p:nvSpPr>
        <p:spPr>
          <a:xfrm>
            <a:off x="3683959" y="0"/>
            <a:ext cx="3485072" cy="5321305"/>
          </a:xfrm>
          <a:solidFill>
            <a:schemeClr val="bg1">
              <a:lumMod val="95000"/>
            </a:schemeClr>
          </a:solidFill>
        </p:spPr>
        <p:txBody>
          <a:bodyPr/>
          <a:lstStyle/>
          <a:p>
            <a:endParaRPr lang="en-GB"/>
          </a:p>
        </p:txBody>
      </p:sp>
      <p:sp>
        <p:nvSpPr>
          <p:cNvPr id="8" name="Picture Placeholder 12">
            <a:extLst>
              <a:ext uri="{FF2B5EF4-FFF2-40B4-BE49-F238E27FC236}">
                <a16:creationId xmlns:a16="http://schemas.microsoft.com/office/drawing/2014/main" id="{B01AA6F1-4922-0187-CB19-743ECDF5E327}"/>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12" name="Freeform 11">
            <a:extLst>
              <a:ext uri="{FF2B5EF4-FFF2-40B4-BE49-F238E27FC236}">
                <a16:creationId xmlns:a16="http://schemas.microsoft.com/office/drawing/2014/main" id="{53E9BCE9-8302-D9B9-EB9C-5FD0F4891DDB}"/>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95175"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669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C34962-1127-040D-E6FB-B1F2B3264B0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FA7A80C8-6D08-8E12-E20D-587AB45CC58F}"/>
              </a:ext>
            </a:extLst>
          </p:cNvPr>
          <p:cNvSpPr>
            <a:spLocks noGrp="1"/>
          </p:cNvSpPr>
          <p:nvPr>
            <p:ph type="sldNum" sz="quarter" idx="12"/>
          </p:nvPr>
        </p:nvSpPr>
        <p:spPr/>
        <p:txBody>
          <a:bodyPr/>
          <a:lstStyle/>
          <a:p>
            <a:fld id="{9C527BFA-2C0E-4CEC-B6A5-913A56FEF4B4}" type="slidenum">
              <a:rPr lang="fr-CA" smtClean="0"/>
              <a:pPr/>
              <a:t>‹#›</a:t>
            </a:fld>
            <a:endParaRPr lang="fr-CA"/>
          </a:p>
        </p:txBody>
      </p:sp>
      <p:sp>
        <p:nvSpPr>
          <p:cNvPr id="7" name="Text Placeholder 32">
            <a:extLst>
              <a:ext uri="{FF2B5EF4-FFF2-40B4-BE49-F238E27FC236}">
                <a16:creationId xmlns:a16="http://schemas.microsoft.com/office/drawing/2014/main" id="{5CC3CF6D-4341-F330-59BA-D37BF29BBF6F}"/>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8" name="Picture Placeholder 12">
            <a:extLst>
              <a:ext uri="{FF2B5EF4-FFF2-40B4-BE49-F238E27FC236}">
                <a16:creationId xmlns:a16="http://schemas.microsoft.com/office/drawing/2014/main" id="{B1CE8390-D303-ED62-E502-FE3E71E971FC}"/>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9" name="Freeform 8">
            <a:extLst>
              <a:ext uri="{FF2B5EF4-FFF2-40B4-BE49-F238E27FC236}">
                <a16:creationId xmlns:a16="http://schemas.microsoft.com/office/drawing/2014/main" id="{07B9B20F-5175-CB5F-064B-1E3E16BB66C3}"/>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0" name="Rectangle 9">
            <a:extLst>
              <a:ext uri="{FF2B5EF4-FFF2-40B4-BE49-F238E27FC236}">
                <a16:creationId xmlns:a16="http://schemas.microsoft.com/office/drawing/2014/main" id="{142D38B6-9202-B8BC-C63B-59D5DD7D058B}"/>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bject 3">
            <a:extLst>
              <a:ext uri="{FF2B5EF4-FFF2-40B4-BE49-F238E27FC236}">
                <a16:creationId xmlns:a16="http://schemas.microsoft.com/office/drawing/2014/main" id="{E9033464-49B6-F134-BD4C-1A4A20308D55}"/>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D17D66AF-F3B2-DC9C-AE98-36EDAD636B28}"/>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Tree>
    <p:extLst>
      <p:ext uri="{BB962C8B-B14F-4D97-AF65-F5344CB8AC3E}">
        <p14:creationId xmlns:p14="http://schemas.microsoft.com/office/powerpoint/2010/main" val="27882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7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E1ADD7D-1DCB-746D-BE63-9918C574BCE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A28E761-779B-1D60-D2CC-602EA32D4FE5}"/>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bject 3">
            <a:extLst>
              <a:ext uri="{FF2B5EF4-FFF2-40B4-BE49-F238E27FC236}">
                <a16:creationId xmlns:a16="http://schemas.microsoft.com/office/drawing/2014/main" id="{0B27F0FF-6C2C-3B68-77AE-E93A7FB02B14}"/>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C0AD9814-22C3-C5F5-2A20-D329C5EA23D4}"/>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4" name="Picture Placeholder 12">
            <a:extLst>
              <a:ext uri="{FF2B5EF4-FFF2-40B4-BE49-F238E27FC236}">
                <a16:creationId xmlns:a16="http://schemas.microsoft.com/office/drawing/2014/main" id="{DBC44653-5292-6827-F178-5BD682A1168C}"/>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
        <p:nvSpPr>
          <p:cNvPr id="16" name="Freeform 15">
            <a:extLst>
              <a:ext uri="{FF2B5EF4-FFF2-40B4-BE49-F238E27FC236}">
                <a16:creationId xmlns:a16="http://schemas.microsoft.com/office/drawing/2014/main" id="{2F7B0CFE-28E7-CB1E-9BD0-752E034ADA39}"/>
              </a:ext>
            </a:extLst>
          </p:cNvPr>
          <p:cNvSpPr>
            <a:spLocks noGrp="1"/>
          </p:cNvSpPr>
          <p:nvPr>
            <p:ph type="pic" sz="quarter" idx="78"/>
          </p:nvPr>
        </p:nvSpPr>
        <p:spPr>
          <a:xfrm>
            <a:off x="0" y="5586409"/>
            <a:ext cx="7169031" cy="5321304"/>
          </a:xfrm>
          <a:custGeom>
            <a:avLst/>
            <a:gdLst>
              <a:gd name="connsiteX0" fmla="*/ 0 w 7169031"/>
              <a:gd name="connsiteY0" fmla="*/ 0 h 5321304"/>
              <a:gd name="connsiteX1" fmla="*/ 7169031 w 7169031"/>
              <a:gd name="connsiteY1" fmla="*/ 0 h 5321304"/>
              <a:gd name="connsiteX2" fmla="*/ 7169031 w 7169031"/>
              <a:gd name="connsiteY2" fmla="*/ 2364612 h 5321304"/>
              <a:gd name="connsiteX3" fmla="*/ 6912455 w 7169031"/>
              <a:gd name="connsiteY3" fmla="*/ 2364612 h 5321304"/>
              <a:gd name="connsiteX4" fmla="*/ 6912455 w 7169031"/>
              <a:gd name="connsiteY4" fmla="*/ 5321304 h 5321304"/>
              <a:gd name="connsiteX5" fmla="*/ 0 w 7169031"/>
              <a:gd name="connsiteY5" fmla="*/ 5321304 h 532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9031" h="5321304">
                <a:moveTo>
                  <a:pt x="0" y="0"/>
                </a:moveTo>
                <a:lnTo>
                  <a:pt x="7169031" y="0"/>
                </a:lnTo>
                <a:lnTo>
                  <a:pt x="7169031" y="2364612"/>
                </a:lnTo>
                <a:lnTo>
                  <a:pt x="6912455" y="2364612"/>
                </a:lnTo>
                <a:lnTo>
                  <a:pt x="6912455" y="5321304"/>
                </a:lnTo>
                <a:lnTo>
                  <a:pt x="0" y="5321304"/>
                </a:lnTo>
                <a:close/>
              </a:path>
            </a:pathLst>
          </a:custGeom>
          <a:solidFill>
            <a:schemeClr val="bg1">
              <a:lumMod val="95000"/>
            </a:schemeClr>
          </a:solidFill>
        </p:spPr>
        <p:txBody>
          <a:bodyPr wrap="square">
            <a:noAutofit/>
          </a:bodyPr>
          <a:lstStyle/>
          <a:p>
            <a:endParaRPr lang="en-GB"/>
          </a:p>
        </p:txBody>
      </p:sp>
      <p:sp>
        <p:nvSpPr>
          <p:cNvPr id="13" name="Text Placeholder 23">
            <a:extLst>
              <a:ext uri="{FF2B5EF4-FFF2-40B4-BE49-F238E27FC236}">
                <a16:creationId xmlns:a16="http://schemas.microsoft.com/office/drawing/2014/main" id="{D0D7F0B6-8CAD-71B4-393E-C88E8678B0E7}"/>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58688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D"/>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95963051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4C4C2C-FED8-47E4-AB52-57344B1AE856}"/>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bject 3">
            <a:extLst>
              <a:ext uri="{FF2B5EF4-FFF2-40B4-BE49-F238E27FC236}">
                <a16:creationId xmlns:a16="http://schemas.microsoft.com/office/drawing/2014/main" id="{E13080DA-69F0-C932-E43C-818B1CF96E0E}"/>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1" name="Freeform 20">
            <a:extLst>
              <a:ext uri="{FF2B5EF4-FFF2-40B4-BE49-F238E27FC236}">
                <a16:creationId xmlns:a16="http://schemas.microsoft.com/office/drawing/2014/main" id="{EDCC7AE2-6098-E53A-506F-86A45ADAF4F7}"/>
              </a:ext>
            </a:extLst>
          </p:cNvPr>
          <p:cNvSpPr>
            <a:spLocks noGrp="1"/>
          </p:cNvSpPr>
          <p:nvPr>
            <p:ph type="pic" sz="quarter" idx="80"/>
          </p:nvPr>
        </p:nvSpPr>
        <p:spPr>
          <a:xfrm>
            <a:off x="3683959" y="7421564"/>
            <a:ext cx="3485072" cy="3486149"/>
          </a:xfrm>
          <a:custGeom>
            <a:avLst/>
            <a:gdLst>
              <a:gd name="connsiteX0" fmla="*/ 0 w 3485072"/>
              <a:gd name="connsiteY0" fmla="*/ 0 h 3486149"/>
              <a:gd name="connsiteX1" fmla="*/ 3485072 w 3485072"/>
              <a:gd name="connsiteY1" fmla="*/ 0 h 3486149"/>
              <a:gd name="connsiteX2" fmla="*/ 3485072 w 3485072"/>
              <a:gd name="connsiteY2" fmla="*/ 529457 h 3486149"/>
              <a:gd name="connsiteX3" fmla="*/ 3228496 w 3485072"/>
              <a:gd name="connsiteY3" fmla="*/ 529457 h 3486149"/>
              <a:gd name="connsiteX4" fmla="*/ 3228496 w 3485072"/>
              <a:gd name="connsiteY4" fmla="*/ 3486149 h 3486149"/>
              <a:gd name="connsiteX5" fmla="*/ 0 w 3485072"/>
              <a:gd name="connsiteY5" fmla="*/ 3486149 h 348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3486149">
                <a:moveTo>
                  <a:pt x="0" y="0"/>
                </a:moveTo>
                <a:lnTo>
                  <a:pt x="3485072" y="0"/>
                </a:lnTo>
                <a:lnTo>
                  <a:pt x="3485072" y="529457"/>
                </a:lnTo>
                <a:lnTo>
                  <a:pt x="3228496" y="529457"/>
                </a:lnTo>
                <a:lnTo>
                  <a:pt x="3228496" y="3486149"/>
                </a:lnTo>
                <a:lnTo>
                  <a:pt x="0" y="3486149"/>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79622839-EAE4-9B09-333F-E87611954275}"/>
              </a:ext>
            </a:extLst>
          </p:cNvPr>
          <p:cNvSpPr>
            <a:spLocks noGrp="1"/>
          </p:cNvSpPr>
          <p:nvPr>
            <p:ph type="pic" sz="quarter" idx="77"/>
          </p:nvPr>
        </p:nvSpPr>
        <p:spPr>
          <a:xfrm>
            <a:off x="0" y="5586408"/>
            <a:ext cx="3485072" cy="5321305"/>
          </a:xfrm>
          <a:solidFill>
            <a:schemeClr val="bg1">
              <a:lumMod val="95000"/>
            </a:schemeClr>
          </a:solidFill>
        </p:spPr>
        <p:txBody>
          <a:bodyPr/>
          <a:lstStyle/>
          <a:p>
            <a:endParaRPr lang="en-GB"/>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0"/>
            <a:ext cx="3485072" cy="5321305"/>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3959" y="0"/>
            <a:ext cx="3485072" cy="3486149"/>
          </a:xfrm>
          <a:solidFill>
            <a:schemeClr val="bg1">
              <a:lumMod val="95000"/>
            </a:schemeClr>
          </a:solidFill>
        </p:spPr>
        <p:txBody>
          <a:bodyPr/>
          <a:lstStyle/>
          <a:p>
            <a:endParaRPr lang="en-GB"/>
          </a:p>
        </p:txBody>
      </p:sp>
      <p:sp>
        <p:nvSpPr>
          <p:cNvPr id="19" name="Picture Placeholder 12">
            <a:extLst>
              <a:ext uri="{FF2B5EF4-FFF2-40B4-BE49-F238E27FC236}">
                <a16:creationId xmlns:a16="http://schemas.microsoft.com/office/drawing/2014/main" id="{3E17D757-B0B8-12AD-ADBA-E72BA3EC6A76}"/>
              </a:ext>
            </a:extLst>
          </p:cNvPr>
          <p:cNvSpPr>
            <a:spLocks noGrp="1"/>
          </p:cNvSpPr>
          <p:nvPr>
            <p:ph type="pic" sz="quarter" idx="79"/>
          </p:nvPr>
        </p:nvSpPr>
        <p:spPr>
          <a:xfrm>
            <a:off x="3683959" y="3714750"/>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954843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654875-4ACC-A93C-7093-E1480E1A4B15}"/>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7234D710-E1F1-8741-7334-ACE5CF19FB5F}"/>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Freeform 5">
            <a:extLst>
              <a:ext uri="{FF2B5EF4-FFF2-40B4-BE49-F238E27FC236}">
                <a16:creationId xmlns:a16="http://schemas.microsoft.com/office/drawing/2014/main" id="{21355443-7732-8F4B-459F-82983825DB9B}"/>
              </a:ext>
            </a:extLst>
          </p:cNvPr>
          <p:cNvSpPr>
            <a:spLocks noGrp="1"/>
          </p:cNvSpPr>
          <p:nvPr>
            <p:ph type="pic" sz="quarter" idx="80"/>
          </p:nvPr>
        </p:nvSpPr>
        <p:spPr>
          <a:xfrm>
            <a:off x="3687405" y="3675640"/>
            <a:ext cx="3485072" cy="7232073"/>
          </a:xfrm>
          <a:custGeom>
            <a:avLst/>
            <a:gdLst>
              <a:gd name="connsiteX0" fmla="*/ 0 w 3485072"/>
              <a:gd name="connsiteY0" fmla="*/ 0 h 7232073"/>
              <a:gd name="connsiteX1" fmla="*/ 3485072 w 3485072"/>
              <a:gd name="connsiteY1" fmla="*/ 0 h 7232073"/>
              <a:gd name="connsiteX2" fmla="*/ 3485072 w 3485072"/>
              <a:gd name="connsiteY2" fmla="*/ 4275381 h 7232073"/>
              <a:gd name="connsiteX3" fmla="*/ 3225050 w 3485072"/>
              <a:gd name="connsiteY3" fmla="*/ 4275381 h 7232073"/>
              <a:gd name="connsiteX4" fmla="*/ 3225050 w 3485072"/>
              <a:gd name="connsiteY4" fmla="*/ 7232073 h 7232073"/>
              <a:gd name="connsiteX5" fmla="*/ 0 w 3485072"/>
              <a:gd name="connsiteY5" fmla="*/ 7232073 h 723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7232073">
                <a:moveTo>
                  <a:pt x="0" y="0"/>
                </a:moveTo>
                <a:lnTo>
                  <a:pt x="3485072" y="0"/>
                </a:lnTo>
                <a:lnTo>
                  <a:pt x="3485072" y="4275381"/>
                </a:lnTo>
                <a:lnTo>
                  <a:pt x="3225050" y="4275381"/>
                </a:lnTo>
                <a:lnTo>
                  <a:pt x="3225050" y="7232073"/>
                </a:lnTo>
                <a:lnTo>
                  <a:pt x="0" y="7232073"/>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1"/>
            <a:ext cx="3485072" cy="7232073"/>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7405" y="0"/>
            <a:ext cx="3485072" cy="3486149"/>
          </a:xfrm>
          <a:solidFill>
            <a:schemeClr val="bg1">
              <a:lumMod val="95000"/>
            </a:schemeClr>
          </a:solidFill>
        </p:spPr>
        <p:txBody>
          <a:bodyPr/>
          <a:lstStyle/>
          <a:p>
            <a:endParaRPr lang="en-GB"/>
          </a:p>
        </p:txBody>
      </p:sp>
      <p:sp>
        <p:nvSpPr>
          <p:cNvPr id="4" name="Picture Placeholder 12">
            <a:extLst>
              <a:ext uri="{FF2B5EF4-FFF2-40B4-BE49-F238E27FC236}">
                <a16:creationId xmlns:a16="http://schemas.microsoft.com/office/drawing/2014/main" id="{861B9894-A78A-D1DA-22B8-FDD3A3D7246C}"/>
              </a:ext>
            </a:extLst>
          </p:cNvPr>
          <p:cNvSpPr>
            <a:spLocks noGrp="1"/>
          </p:cNvSpPr>
          <p:nvPr>
            <p:ph type="pic" sz="quarter" idx="79"/>
          </p:nvPr>
        </p:nvSpPr>
        <p:spPr>
          <a:xfrm>
            <a:off x="0" y="7421564"/>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330121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 Photo 01">
    <p:bg>
      <p:bgRef idx="1001">
        <a:schemeClr val="bg1"/>
      </p:bgRef>
    </p:bg>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BC775125-CC47-9696-193C-0ADC01617A4A}"/>
              </a:ext>
            </a:extLst>
          </p:cNvPr>
          <p:cNvSpPr/>
          <p:nvPr userDrawn="1"/>
        </p:nvSpPr>
        <p:spPr>
          <a:xfrm rot="16200000">
            <a:off x="-1273421"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1" spcCol="288000" anchor="t">
            <a:noAutofit/>
          </a:bodyPr>
          <a:lstStyle>
            <a:lvl1pPr marL="0" indent="0" algn="just">
              <a:lnSpc>
                <a:spcPts val="1220"/>
              </a:lnSpc>
              <a:spcBef>
                <a:spcPts val="0"/>
              </a:spcBef>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8" name="Picture Placeholder 7">
            <a:extLst>
              <a:ext uri="{FF2B5EF4-FFF2-40B4-BE49-F238E27FC236}">
                <a16:creationId xmlns:a16="http://schemas.microsoft.com/office/drawing/2014/main" id="{972AAD63-5D27-D3B3-E825-D429F3044E8C}"/>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444904 w 4895192"/>
              <a:gd name="connsiteY14" fmla="*/ 5164078 h 5164078"/>
              <a:gd name="connsiteX15" fmla="*/ 444904 w 4895192"/>
              <a:gd name="connsiteY15" fmla="*/ 2665278 h 5164078"/>
              <a:gd name="connsiteX16" fmla="*/ 12268 w 4895192"/>
              <a:gd name="connsiteY16" fmla="*/ 2665278 h 5164078"/>
              <a:gd name="connsiteX17" fmla="*/ 12268 w 4895192"/>
              <a:gd name="connsiteY17" fmla="*/ 472277 h 5164078"/>
              <a:gd name="connsiteX18" fmla="*/ 8768 w 4895192"/>
              <a:gd name="connsiteY18" fmla="*/ 472277 h 5164078"/>
              <a:gd name="connsiteX19" fmla="*/ 12268 w 4895192"/>
              <a:gd name="connsiteY19" fmla="*/ 318047 h 5164078"/>
              <a:gd name="connsiteX20" fmla="*/ 3628 w 4895192"/>
              <a:gd name="connsiteY20"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444904" y="5164078"/>
                </a:lnTo>
                <a:lnTo>
                  <a:pt x="444904" y="2665278"/>
                </a:lnTo>
                <a:lnTo>
                  <a:pt x="12268" y="26652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B7FDA9A1-CF5C-B13B-9206-EE5FD37A9B5F}"/>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2F1F3D77-B244-6BA2-41E5-138C6453235C}"/>
              </a:ext>
            </a:extLst>
          </p:cNvPr>
          <p:cNvSpPr>
            <a:spLocks noGrp="1"/>
          </p:cNvSpPr>
          <p:nvPr>
            <p:ph type="body" sz="quarter" idx="65" hasCustomPrompt="1"/>
          </p:nvPr>
        </p:nvSpPr>
        <p:spPr>
          <a:xfrm rot="16200000">
            <a:off x="-1267411"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3273278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2C8DA8-FBE0-992F-0691-0B4A5D87F4DA}"/>
              </a:ext>
            </a:extLst>
          </p:cNvPr>
          <p:cNvSpPr/>
          <p:nvPr userDrawn="1"/>
        </p:nvSpPr>
        <p:spPr>
          <a:xfrm>
            <a:off x="6943515" y="10202295"/>
            <a:ext cx="832060" cy="155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43A7CF93-E2D1-D340-774D-072E94F65BEF}"/>
              </a:ext>
            </a:extLst>
          </p:cNvPr>
          <p:cNvSpPr/>
          <p:nvPr userDrawn="1"/>
        </p:nvSpPr>
        <p:spPr>
          <a:xfrm>
            <a:off x="4852458" y="97498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6" name="Picture Placeholder 5">
            <a:extLst>
              <a:ext uri="{FF2B5EF4-FFF2-40B4-BE49-F238E27FC236}">
                <a16:creationId xmlns:a16="http://schemas.microsoft.com/office/drawing/2014/main" id="{95594961-190B-A6F5-C111-4E8797B43D45}"/>
              </a:ext>
            </a:extLst>
          </p:cNvPr>
          <p:cNvSpPr>
            <a:spLocks noGrp="1"/>
          </p:cNvSpPr>
          <p:nvPr>
            <p:ph type="pic" sz="quarter" idx="34"/>
          </p:nvPr>
        </p:nvSpPr>
        <p:spPr>
          <a:xfrm>
            <a:off x="1237195" y="4536141"/>
            <a:ext cx="6560930" cy="5477685"/>
          </a:xfrm>
          <a:custGeom>
            <a:avLst/>
            <a:gdLst>
              <a:gd name="connsiteX0" fmla="*/ 2738207 w 6560930"/>
              <a:gd name="connsiteY0" fmla="*/ 0 h 5477685"/>
              <a:gd name="connsiteX1" fmla="*/ 2892555 w 6560930"/>
              <a:gd name="connsiteY1" fmla="*/ 5716 h 5477685"/>
              <a:gd name="connsiteX2" fmla="*/ 2892555 w 6560930"/>
              <a:gd name="connsiteY2" fmla="*/ 0 h 5477685"/>
              <a:gd name="connsiteX3" fmla="*/ 6560930 w 6560930"/>
              <a:gd name="connsiteY3" fmla="*/ 0 h 5477685"/>
              <a:gd name="connsiteX4" fmla="*/ 6560930 w 6560930"/>
              <a:gd name="connsiteY4" fmla="*/ 5213695 h 5477685"/>
              <a:gd name="connsiteX5" fmla="*/ 3615263 w 6560930"/>
              <a:gd name="connsiteY5" fmla="*/ 5213695 h 5477685"/>
              <a:gd name="connsiteX6" fmla="*/ 3615263 w 6560930"/>
              <a:gd name="connsiteY6" fmla="*/ 5477685 h 5477685"/>
              <a:gd name="connsiteX7" fmla="*/ 2892555 w 6560930"/>
              <a:gd name="connsiteY7" fmla="*/ 5477685 h 5477685"/>
              <a:gd name="connsiteX8" fmla="*/ 2892555 w 6560930"/>
              <a:gd name="connsiteY8" fmla="*/ 5471969 h 5477685"/>
              <a:gd name="connsiteX9" fmla="*/ 2738207 w 6560930"/>
              <a:gd name="connsiteY9" fmla="*/ 5477685 h 5477685"/>
              <a:gd name="connsiteX10" fmla="*/ 0 w 6560930"/>
              <a:gd name="connsiteY10" fmla="*/ 2738842 h 5477685"/>
              <a:gd name="connsiteX11" fmla="*/ 2738207 w 6560930"/>
              <a:gd name="connsiteY11" fmla="*/ 0 h 54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0930" h="5477685">
                <a:moveTo>
                  <a:pt x="2738207" y="0"/>
                </a:moveTo>
                <a:cubicBezTo>
                  <a:pt x="2789655" y="0"/>
                  <a:pt x="2846823" y="0"/>
                  <a:pt x="2892555" y="5716"/>
                </a:cubicBezTo>
                <a:lnTo>
                  <a:pt x="2892555" y="0"/>
                </a:lnTo>
                <a:lnTo>
                  <a:pt x="6560930" y="0"/>
                </a:lnTo>
                <a:lnTo>
                  <a:pt x="6560930" y="5213695"/>
                </a:lnTo>
                <a:lnTo>
                  <a:pt x="3615263" y="5213695"/>
                </a:lnTo>
                <a:lnTo>
                  <a:pt x="3615263" y="5477685"/>
                </a:lnTo>
                <a:lnTo>
                  <a:pt x="2892555" y="5477685"/>
                </a:lnTo>
                <a:lnTo>
                  <a:pt x="2892555" y="5471969"/>
                </a:lnTo>
                <a:cubicBezTo>
                  <a:pt x="2841108" y="5477685"/>
                  <a:pt x="2789655" y="5477685"/>
                  <a:pt x="2738207" y="5477685"/>
                </a:cubicBezTo>
                <a:cubicBezTo>
                  <a:pt x="1223331" y="5477685"/>
                  <a:pt x="0" y="4254069"/>
                  <a:pt x="0" y="2738842"/>
                </a:cubicBezTo>
                <a:cubicBezTo>
                  <a:pt x="0" y="1223618"/>
                  <a:pt x="1229051" y="0"/>
                  <a:pt x="2738207"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02C98458-E4B0-E9A7-6D0E-0EF4738D8E2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2C34F514-44B9-59F0-65C4-0697029087A4}"/>
              </a:ext>
            </a:extLst>
          </p:cNvPr>
          <p:cNvSpPr>
            <a:spLocks noGrp="1"/>
          </p:cNvSpPr>
          <p:nvPr>
            <p:ph type="body" sz="quarter" idx="65" hasCustomPrompt="1"/>
          </p:nvPr>
        </p:nvSpPr>
        <p:spPr>
          <a:xfrm>
            <a:off x="4858468" y="97498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1394143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 Photo 03">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93CF861-33F6-F59A-073C-F8F10A03EB76}"/>
              </a:ext>
            </a:extLst>
          </p:cNvPr>
          <p:cNvSpPr/>
          <p:nvPr userDrawn="1"/>
        </p:nvSpPr>
        <p:spPr>
          <a:xfrm rot="16200000">
            <a:off x="-427893"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FCFA72D3-ED8B-BF5B-DDD5-EB46CC9940F3}"/>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226190 w 5671628"/>
              <a:gd name="connsiteY5" fmla="*/ 6093838 h 6093838"/>
              <a:gd name="connsiteX6" fmla="*/ 226190 w 5671628"/>
              <a:gd name="connsiteY6" fmla="*/ 3134142 h 6093838"/>
              <a:gd name="connsiteX7" fmla="*/ 0 w 5671628"/>
              <a:gd name="connsiteY7" fmla="*/ 3134142 h 6093838"/>
              <a:gd name="connsiteX8" fmla="*/ 0 w 5671628"/>
              <a:gd name="connsiteY8" fmla="*/ 2994969 h 6093838"/>
              <a:gd name="connsiteX9" fmla="*/ 5919 w 5671628"/>
              <a:gd name="connsiteY9" fmla="*/ 2994969 h 6093838"/>
              <a:gd name="connsiteX10" fmla="*/ 0 w 5671628"/>
              <a:gd name="connsiteY10" fmla="*/ 2835158 h 6093838"/>
              <a:gd name="connsiteX11" fmla="*/ 2835814 w 5671628"/>
              <a:gd name="connsiteY11"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226190" y="6093838"/>
                </a:lnTo>
                <a:lnTo>
                  <a:pt x="226190" y="3134142"/>
                </a:lnTo>
                <a:lnTo>
                  <a:pt x="0" y="3134142"/>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3" name="Slide Number Placeholder 5">
            <a:extLst>
              <a:ext uri="{FF2B5EF4-FFF2-40B4-BE49-F238E27FC236}">
                <a16:creationId xmlns:a16="http://schemas.microsoft.com/office/drawing/2014/main" id="{63C8A548-9525-88AC-52FF-2E5BB7A6C5C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E211BCC7-EE6C-858B-F0A3-524C12895C78}"/>
              </a:ext>
            </a:extLst>
          </p:cNvPr>
          <p:cNvSpPr>
            <a:spLocks noGrp="1"/>
          </p:cNvSpPr>
          <p:nvPr>
            <p:ph type="body" sz="quarter" idx="65" hasCustomPrompt="1"/>
          </p:nvPr>
        </p:nvSpPr>
        <p:spPr>
          <a:xfrm rot="16200000">
            <a:off x="-421883"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31559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Quote + Photo 03">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93CF861-33F6-F59A-073C-F8F10A03EB76}"/>
              </a:ext>
            </a:extLst>
          </p:cNvPr>
          <p:cNvSpPr/>
          <p:nvPr userDrawn="1"/>
        </p:nvSpPr>
        <p:spPr>
          <a:xfrm rot="16200000">
            <a:off x="-427893"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3" name="Slide Number Placeholder 5">
            <a:extLst>
              <a:ext uri="{FF2B5EF4-FFF2-40B4-BE49-F238E27FC236}">
                <a16:creationId xmlns:a16="http://schemas.microsoft.com/office/drawing/2014/main" id="{63C8A548-9525-88AC-52FF-2E5BB7A6C5C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E211BCC7-EE6C-858B-F0A3-524C12895C78}"/>
              </a:ext>
            </a:extLst>
          </p:cNvPr>
          <p:cNvSpPr>
            <a:spLocks noGrp="1"/>
          </p:cNvSpPr>
          <p:nvPr>
            <p:ph type="body" sz="quarter" idx="65" hasCustomPrompt="1"/>
          </p:nvPr>
        </p:nvSpPr>
        <p:spPr>
          <a:xfrm rot="16200000">
            <a:off x="-421883"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71535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34D7AC9F-9273-D138-CEDD-AC81F938E285}"/>
              </a:ext>
            </a:extLst>
          </p:cNvPr>
          <p:cNvSpPr/>
          <p:nvPr userDrawn="1"/>
        </p:nvSpPr>
        <p:spPr>
          <a:xfrm rot="16200000">
            <a:off x="1948300" y="6030462"/>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10" name="Text Placeholder 23">
            <a:extLst>
              <a:ext uri="{FF2B5EF4-FFF2-40B4-BE49-F238E27FC236}">
                <a16:creationId xmlns:a16="http://schemas.microsoft.com/office/drawing/2014/main" id="{CE4E2204-1812-C86B-6A15-81DA5A793A48}"/>
              </a:ext>
            </a:extLst>
          </p:cNvPr>
          <p:cNvSpPr>
            <a:spLocks noGrp="1"/>
          </p:cNvSpPr>
          <p:nvPr>
            <p:ph type="body" sz="quarter" idx="17" hasCustomPrompt="1"/>
          </p:nvPr>
        </p:nvSpPr>
        <p:spPr>
          <a:xfrm>
            <a:off x="4069642" y="7288169"/>
            <a:ext cx="3256950" cy="690592"/>
          </a:xfrm>
          <a:prstGeom prst="rect">
            <a:avLst/>
          </a:prstGeom>
        </p:spPr>
        <p:txBody>
          <a:bodyPr>
            <a:normAutofit/>
          </a:bodyPr>
          <a:lstStyle>
            <a:lvl1pPr marL="0" indent="0" algn="r">
              <a:buNone/>
              <a:defRPr sz="2200" b="1" i="0">
                <a:solidFill>
                  <a:schemeClr val="bg1"/>
                </a:solidFill>
                <a:latin typeface="Calibri" panose="020F0502020204030204" pitchFamily="34" charset="0"/>
                <a:cs typeface="Calibri" panose="020F0502020204030204" pitchFamily="34" charset="0"/>
              </a:defRPr>
            </a:lvl1pPr>
          </a:lstStyle>
          <a:p>
            <a:pPr lvl="0"/>
            <a:r>
              <a:rPr lang="en-US"/>
              <a:t>follow our journey</a:t>
            </a:r>
          </a:p>
        </p:txBody>
      </p:sp>
      <p:pic>
        <p:nvPicPr>
          <p:cNvPr id="4" name="Picture 3" descr="Co-funded by the European Union logo in png for web usage">
            <a:extLst>
              <a:ext uri="{FF2B5EF4-FFF2-40B4-BE49-F238E27FC236}">
                <a16:creationId xmlns:a16="http://schemas.microsoft.com/office/drawing/2014/main" id="{C749C938-E5F2-831A-C503-13AF902436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6225" y="9609225"/>
            <a:ext cx="1530819" cy="319792"/>
          </a:xfrm>
          <a:prstGeom prst="rect">
            <a:avLst/>
          </a:prstGeom>
          <a:noFill/>
          <a:ln>
            <a:noFill/>
          </a:ln>
        </p:spPr>
      </p:pic>
      <p:sp>
        <p:nvSpPr>
          <p:cNvPr id="5" name="Rectangle 4">
            <a:extLst>
              <a:ext uri="{FF2B5EF4-FFF2-40B4-BE49-F238E27FC236}">
                <a16:creationId xmlns:a16="http://schemas.microsoft.com/office/drawing/2014/main" id="{791F5619-A234-9DA1-4F25-75B16AD0940C}"/>
              </a:ext>
            </a:extLst>
          </p:cNvPr>
          <p:cNvSpPr/>
          <p:nvPr userDrawn="1"/>
        </p:nvSpPr>
        <p:spPr>
          <a:xfrm>
            <a:off x="3316332" y="9462739"/>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7" name="Group 6">
            <a:extLst>
              <a:ext uri="{FF2B5EF4-FFF2-40B4-BE49-F238E27FC236}">
                <a16:creationId xmlns:a16="http://schemas.microsoft.com/office/drawing/2014/main" id="{8E2E9232-B678-5A73-635E-1E75695AE461}"/>
              </a:ext>
            </a:extLst>
          </p:cNvPr>
          <p:cNvGrpSpPr/>
          <p:nvPr userDrawn="1"/>
        </p:nvGrpSpPr>
        <p:grpSpPr>
          <a:xfrm>
            <a:off x="412441" y="9170170"/>
            <a:ext cx="1307461" cy="742180"/>
            <a:chOff x="340586" y="8789227"/>
            <a:chExt cx="1307461" cy="742180"/>
          </a:xfrm>
        </p:grpSpPr>
        <p:sp>
          <p:nvSpPr>
            <p:cNvPr id="8" name="Rectangle 7">
              <a:extLst>
                <a:ext uri="{FF2B5EF4-FFF2-40B4-BE49-F238E27FC236}">
                  <a16:creationId xmlns:a16="http://schemas.microsoft.com/office/drawing/2014/main" id="{6FA545D8-652F-83F8-3659-994745091FA9}"/>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3">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2C806C20-D521-4EEE-3257-9788886E17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pic>
        <p:nvPicPr>
          <p:cNvPr id="25" name="Picture 24">
            <a:extLst>
              <a:ext uri="{FF2B5EF4-FFF2-40B4-BE49-F238E27FC236}">
                <a16:creationId xmlns:a16="http://schemas.microsoft.com/office/drawing/2014/main" id="{BF176056-E897-23DD-C5E2-9AFD248A2C4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
        <p:nvSpPr>
          <p:cNvPr id="3" name="TextBox 2">
            <a:extLst>
              <a:ext uri="{FF2B5EF4-FFF2-40B4-BE49-F238E27FC236}">
                <a16:creationId xmlns:a16="http://schemas.microsoft.com/office/drawing/2014/main" id="{FDD9F33D-1426-F749-7F5A-EE0ADFE388B2}"/>
              </a:ext>
            </a:extLst>
          </p:cNvPr>
          <p:cNvSpPr txBox="1"/>
          <p:nvPr userDrawn="1"/>
        </p:nvSpPr>
        <p:spPr>
          <a:xfrm>
            <a:off x="3316332" y="10075503"/>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271572345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ext only slide 02">
    <p:spTree>
      <p:nvGrpSpPr>
        <p:cNvPr id="1" name=""/>
        <p:cNvGrpSpPr/>
        <p:nvPr/>
      </p:nvGrpSpPr>
      <p:grpSpPr>
        <a:xfrm>
          <a:off x="0" y="0"/>
          <a:ext cx="0" cy="0"/>
          <a:chOff x="0" y="0"/>
          <a:chExt cx="0" cy="0"/>
        </a:xfrm>
      </p:grpSpPr>
      <p:sp>
        <p:nvSpPr>
          <p:cNvPr id="15" name="Round Single Corner Rectangle 14">
            <a:extLst>
              <a:ext uri="{FF2B5EF4-FFF2-40B4-BE49-F238E27FC236}">
                <a16:creationId xmlns:a16="http://schemas.microsoft.com/office/drawing/2014/main" id="{66F866B5-4510-6F87-0F19-46862CAC3CD0}"/>
              </a:ext>
            </a:extLst>
          </p:cNvPr>
          <p:cNvSpPr/>
          <p:nvPr userDrawn="1"/>
        </p:nvSpPr>
        <p:spPr>
          <a:xfrm rot="5400000" flipH="1">
            <a:off x="3101745" y="-2926933"/>
            <a:ext cx="1059306" cy="7262796"/>
          </a:xfrm>
          <a:prstGeom prst="round1Rect">
            <a:avLst>
              <a:gd name="adj" fmla="val 50000"/>
            </a:avLst>
          </a:prstGeom>
          <a:solidFill>
            <a:srgbClr val="F1B749"/>
          </a:solidFill>
          <a:ln w="24491" cap="flat">
            <a:noFill/>
            <a:prstDash val="solid"/>
            <a:miter/>
          </a:ln>
        </p:spPr>
        <p:txBody>
          <a:bodyPr wrap="square" rtlCol="0" anchor="ctr">
            <a:noAutofit/>
          </a:bodyPr>
          <a:lstStyle/>
          <a:p>
            <a:endParaRPr lang="en-US" sz="1879" b="0" i="0">
              <a:latin typeface="Calibri" panose="020F0502020204030204" pitchFamily="34" charset="0"/>
            </a:endParaRPr>
          </a:p>
        </p:txBody>
      </p:sp>
      <p:sp>
        <p:nvSpPr>
          <p:cNvPr id="10" name="Text Placeholder 32">
            <a:extLst>
              <a:ext uri="{FF2B5EF4-FFF2-40B4-BE49-F238E27FC236}">
                <a16:creationId xmlns:a16="http://schemas.microsoft.com/office/drawing/2014/main" id="{118DF27E-29F8-C761-0087-6440811C0748}"/>
              </a:ext>
            </a:extLst>
          </p:cNvPr>
          <p:cNvSpPr>
            <a:spLocks noGrp="1"/>
          </p:cNvSpPr>
          <p:nvPr>
            <p:ph type="body" sz="quarter" idx="58" hasCustomPrompt="1"/>
          </p:nvPr>
        </p:nvSpPr>
        <p:spPr>
          <a:xfrm>
            <a:off x="611189" y="764823"/>
            <a:ext cx="5864720" cy="355435"/>
          </a:xfrm>
          <a:prstGeom prst="rect">
            <a:avLst/>
          </a:prstGeom>
        </p:spPr>
        <p:txBody>
          <a:bodyPr anchor="ctr">
            <a:noAutofit/>
          </a:bodyPr>
          <a:lstStyle>
            <a:lvl1pPr marL="0" indent="0" algn="l">
              <a:lnSpc>
                <a:spcPts val="1449"/>
              </a:lnSpc>
              <a:spcBef>
                <a:spcPts val="0"/>
              </a:spcBef>
              <a:buNone/>
              <a:defRPr lang="en-IE" sz="1400" b="1" i="0" u="none" strike="noStrike" smtClean="0">
                <a:solidFill>
                  <a:schemeClr val="bg1"/>
                </a:solidFill>
                <a:effectLst/>
                <a:latin typeface="Calibri" panose="020F050202020403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GB"/>
              <a:t>Describe the intervention</a:t>
            </a:r>
          </a:p>
        </p:txBody>
      </p:sp>
      <p:sp>
        <p:nvSpPr>
          <p:cNvPr id="11" name="Text Placeholder 32">
            <a:extLst>
              <a:ext uri="{FF2B5EF4-FFF2-40B4-BE49-F238E27FC236}">
                <a16:creationId xmlns:a16="http://schemas.microsoft.com/office/drawing/2014/main" id="{2278FA30-9758-FDA0-3009-66686B10C188}"/>
              </a:ext>
            </a:extLst>
          </p:cNvPr>
          <p:cNvSpPr>
            <a:spLocks noGrp="1"/>
          </p:cNvSpPr>
          <p:nvPr>
            <p:ph type="body" sz="quarter" idx="32" hasCustomPrompt="1"/>
          </p:nvPr>
        </p:nvSpPr>
        <p:spPr>
          <a:xfrm>
            <a:off x="611188" y="1449081"/>
            <a:ext cx="6516687" cy="2798453"/>
          </a:xfrm>
          <a:prstGeom prst="rect">
            <a:avLst/>
          </a:prstGeom>
        </p:spPr>
        <p:txBody>
          <a:bodyPr numCol="1" spcCol="288000" anchor="t">
            <a:noAutofit/>
          </a:bodyPr>
          <a:lstStyle>
            <a:lvl1pPr marL="0" indent="0" algn="just">
              <a:lnSpc>
                <a:spcPct val="100000"/>
              </a:lnSpc>
              <a:spcBef>
                <a:spcPts val="0"/>
              </a:spcBef>
              <a:buNone/>
              <a:defRPr lang="en-US" sz="1200" b="0" i="0" kern="1200" dirty="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 </a:t>
            </a:r>
            <a:endParaRPr lang="en-US"/>
          </a:p>
        </p:txBody>
      </p:sp>
      <p:sp>
        <p:nvSpPr>
          <p:cNvPr id="18" name="Round Single Corner Rectangle 17">
            <a:extLst>
              <a:ext uri="{FF2B5EF4-FFF2-40B4-BE49-F238E27FC236}">
                <a16:creationId xmlns:a16="http://schemas.microsoft.com/office/drawing/2014/main" id="{962EB6B9-79EA-C6BB-3227-25C0687D824C}"/>
              </a:ext>
            </a:extLst>
          </p:cNvPr>
          <p:cNvSpPr/>
          <p:nvPr userDrawn="1"/>
        </p:nvSpPr>
        <p:spPr>
          <a:xfrm rot="5400000" flipH="1">
            <a:off x="3101744" y="2352112"/>
            <a:ext cx="1059308" cy="7262796"/>
          </a:xfrm>
          <a:prstGeom prst="round1Rect">
            <a:avLst>
              <a:gd name="adj" fmla="val 50000"/>
            </a:avLst>
          </a:prstGeom>
          <a:solidFill>
            <a:srgbClr val="EC7C69"/>
          </a:solidFill>
          <a:ln w="24491" cap="flat">
            <a:noFill/>
            <a:prstDash val="solid"/>
            <a:miter/>
          </a:ln>
        </p:spPr>
        <p:txBody>
          <a:bodyPr wrap="square" rtlCol="0" anchor="ctr">
            <a:noAutofit/>
          </a:bodyPr>
          <a:lstStyle/>
          <a:p>
            <a:endParaRPr lang="en-US" sz="1879" b="0" i="0">
              <a:latin typeface="Calibri" panose="020F0502020204030204" pitchFamily="34" charset="0"/>
            </a:endParaRPr>
          </a:p>
        </p:txBody>
      </p:sp>
      <p:sp>
        <p:nvSpPr>
          <p:cNvPr id="19" name="Text Placeholder 32">
            <a:extLst>
              <a:ext uri="{FF2B5EF4-FFF2-40B4-BE49-F238E27FC236}">
                <a16:creationId xmlns:a16="http://schemas.microsoft.com/office/drawing/2014/main" id="{E0F821FF-FD52-8BEF-9C2C-3EEB66705E95}"/>
              </a:ext>
            </a:extLst>
          </p:cNvPr>
          <p:cNvSpPr>
            <a:spLocks noGrp="1"/>
          </p:cNvSpPr>
          <p:nvPr>
            <p:ph type="body" sz="quarter" idx="60" hasCustomPrompt="1"/>
          </p:nvPr>
        </p:nvSpPr>
        <p:spPr>
          <a:xfrm>
            <a:off x="611189" y="6043868"/>
            <a:ext cx="5864720" cy="355435"/>
          </a:xfrm>
          <a:prstGeom prst="rect">
            <a:avLst/>
          </a:prstGeom>
        </p:spPr>
        <p:txBody>
          <a:bodyPr anchor="ctr">
            <a:noAutofit/>
          </a:bodyPr>
          <a:lstStyle>
            <a:lvl1pPr marL="0" indent="0" algn="l">
              <a:lnSpc>
                <a:spcPts val="1449"/>
              </a:lnSpc>
              <a:spcBef>
                <a:spcPts val="0"/>
              </a:spcBef>
              <a:buNone/>
              <a:defRPr lang="en-IE" sz="1400" b="1" i="0" u="none" strike="noStrike" smtClean="0">
                <a:solidFill>
                  <a:schemeClr val="bg1"/>
                </a:solidFill>
                <a:effectLst/>
                <a:latin typeface="Calibri" panose="020F050202020403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GB"/>
              <a:t>Describe the outcome</a:t>
            </a:r>
          </a:p>
        </p:txBody>
      </p:sp>
      <p:sp>
        <p:nvSpPr>
          <p:cNvPr id="20" name="Text Placeholder 32">
            <a:extLst>
              <a:ext uri="{FF2B5EF4-FFF2-40B4-BE49-F238E27FC236}">
                <a16:creationId xmlns:a16="http://schemas.microsoft.com/office/drawing/2014/main" id="{433B4E02-A7D5-851C-7941-8EF9DFAAC998}"/>
              </a:ext>
            </a:extLst>
          </p:cNvPr>
          <p:cNvSpPr>
            <a:spLocks noGrp="1"/>
          </p:cNvSpPr>
          <p:nvPr>
            <p:ph type="body" sz="quarter" idx="61" hasCustomPrompt="1"/>
          </p:nvPr>
        </p:nvSpPr>
        <p:spPr>
          <a:xfrm>
            <a:off x="611188" y="6728127"/>
            <a:ext cx="6516687" cy="2798453"/>
          </a:xfrm>
          <a:prstGeom prst="rect">
            <a:avLst/>
          </a:prstGeom>
        </p:spPr>
        <p:txBody>
          <a:bodyPr numCol="1" spcCol="288000" anchor="t">
            <a:noAutofit/>
          </a:bodyPr>
          <a:lstStyle>
            <a:lvl1pPr marL="0" indent="0" algn="just">
              <a:lnSpc>
                <a:spcPct val="100000"/>
              </a:lnSpc>
              <a:spcBef>
                <a:spcPts val="0"/>
              </a:spcBef>
              <a:buNone/>
              <a:defRPr lang="en-US" sz="1200" b="0" i="0" kern="1200" dirty="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718500855"/>
      </p:ext>
    </p:extLst>
  </p:cSld>
  <p:clrMapOvr>
    <a:masterClrMapping/>
  </p:clrMapOvr>
  <p:extLst>
    <p:ext uri="{DCECCB84-F9BA-43D5-87BE-67443E8EF086}">
      <p15:sldGuideLst xmlns:p15="http://schemas.microsoft.com/office/powerpoint/2012/main">
        <p15:guide id="1" orient="horz" pos="3435">
          <p15:clr>
            <a:srgbClr val="FBAE40"/>
          </p15:clr>
        </p15:guide>
        <p15:guide id="2" pos="244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Photo Slide 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BBF513EF-4080-1659-7751-FCB108A018E0}"/>
              </a:ext>
            </a:extLst>
          </p:cNvPr>
          <p:cNvSpPr>
            <a:spLocks noGrp="1"/>
          </p:cNvSpPr>
          <p:nvPr>
            <p:ph type="body" sz="quarter" idx="30" hasCustomPrompt="1"/>
          </p:nvPr>
        </p:nvSpPr>
        <p:spPr>
          <a:xfrm>
            <a:off x="544826" y="753772"/>
            <a:ext cx="6685917" cy="758619"/>
          </a:xfrm>
        </p:spPr>
        <p:txBody>
          <a:bodyPr>
            <a:noAutofit/>
          </a:bodyPr>
          <a:lstStyle>
            <a:lvl1pPr marL="0" indent="0" algn="l">
              <a:buNone/>
              <a:defRPr sz="2959"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YOUR HEADING</a:t>
            </a:r>
            <a:endParaRPr lang="en-US"/>
          </a:p>
        </p:txBody>
      </p:sp>
      <p:sp>
        <p:nvSpPr>
          <p:cNvPr id="5" name="Text Placeholder 32">
            <a:extLst>
              <a:ext uri="{FF2B5EF4-FFF2-40B4-BE49-F238E27FC236}">
                <a16:creationId xmlns:a16="http://schemas.microsoft.com/office/drawing/2014/main" id="{A1F3232A-DA7B-1D25-2611-8D7BF1BBFEBB}"/>
              </a:ext>
            </a:extLst>
          </p:cNvPr>
          <p:cNvSpPr>
            <a:spLocks noGrp="1"/>
          </p:cNvSpPr>
          <p:nvPr>
            <p:ph type="body" sz="quarter" idx="47" hasCustomPrompt="1"/>
          </p:nvPr>
        </p:nvSpPr>
        <p:spPr>
          <a:xfrm>
            <a:off x="537058" y="1775564"/>
            <a:ext cx="6685917" cy="758619"/>
          </a:xfrm>
        </p:spPr>
        <p:txBody>
          <a:bodyPr>
            <a:noAutofit/>
          </a:bodyPr>
          <a:lstStyle>
            <a:lvl1pPr marL="0" indent="0" algn="l">
              <a:buNone/>
              <a:defRPr sz="1836"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Sub-Heading</a:t>
            </a:r>
          </a:p>
        </p:txBody>
      </p:sp>
      <p:sp>
        <p:nvSpPr>
          <p:cNvPr id="6" name="Text Placeholder 32">
            <a:extLst>
              <a:ext uri="{FF2B5EF4-FFF2-40B4-BE49-F238E27FC236}">
                <a16:creationId xmlns:a16="http://schemas.microsoft.com/office/drawing/2014/main" id="{E6C25261-36F8-F4D5-1B70-BAEF51BC48BA}"/>
              </a:ext>
            </a:extLst>
          </p:cNvPr>
          <p:cNvSpPr>
            <a:spLocks noGrp="1"/>
          </p:cNvSpPr>
          <p:nvPr>
            <p:ph type="body" sz="quarter" idx="48" hasCustomPrompt="1"/>
          </p:nvPr>
        </p:nvSpPr>
        <p:spPr>
          <a:xfrm>
            <a:off x="544827" y="3048875"/>
            <a:ext cx="6685916" cy="6977903"/>
          </a:xfrm>
        </p:spPr>
        <p:txBody>
          <a:bodyPr numCol="2" spcCol="288000" anchor="t">
            <a:noAutofit/>
          </a:bodyPr>
          <a:lstStyle>
            <a:lvl1pPr marL="0" indent="0" algn="l">
              <a:lnSpc>
                <a:spcPct val="100000"/>
              </a:lnSpc>
              <a:spcBef>
                <a:spcPts val="0"/>
              </a:spcBef>
              <a:buNone/>
              <a:defRPr sz="1122" b="0"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213366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3">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0B3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33561007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4">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0667181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10040317"/>
            <a:ext cx="679036" cy="86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1385221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02</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07314209"/>
      </p:ext>
    </p:extLst>
  </p:cSld>
  <p:clrMapOvr>
    <a:masterClrMapping/>
  </p:clrMapOvr>
  <p:extLst>
    <p:ext uri="{DCECCB84-F9BA-43D5-87BE-67443E8EF086}">
      <p15:sldGuideLst xmlns:p15="http://schemas.microsoft.com/office/powerpoint/2012/main">
        <p15:guide id="1" orient="horz" pos="3436" userDrawn="1">
          <p15:clr>
            <a:srgbClr val="FBAE40"/>
          </p15:clr>
        </p15:guide>
        <p15:guide id="2" pos="244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FBA6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03</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2639279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1" spcCol="288000" anchor="t">
            <a:noAutofit/>
          </a:bodyPr>
          <a:lstStyle>
            <a:lvl1pPr marL="0" indent="0" algn="just">
              <a:lnSpc>
                <a:spcPts val="1220"/>
              </a:lnSpc>
              <a:spcBef>
                <a:spcPts val="0"/>
              </a:spcBef>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 name="Slide Number Placeholder 5">
            <a:extLst>
              <a:ext uri="{FF2B5EF4-FFF2-40B4-BE49-F238E27FC236}">
                <a16:creationId xmlns:a16="http://schemas.microsoft.com/office/drawing/2014/main" id="{D835CA5C-78F0-7D72-9775-AC86D046175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477260901"/>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Kliknite za urejanje sloga glavnega naslova</a:t>
            </a:r>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Kliknite, da uredite sloge glavnega besedila</a:t>
            </a:r>
          </a:p>
          <a:p>
            <a:pPr lvl="1"/>
            <a:r>
              <a:rPr lang="en-US"/>
              <a:t>Druga raven</a:t>
            </a:r>
          </a:p>
          <a:p>
            <a:pPr lvl="2"/>
            <a:r>
              <a:rPr lang="en-US"/>
              <a:t>Tretja raven</a:t>
            </a:r>
          </a:p>
          <a:p>
            <a:pPr lvl="3"/>
            <a:r>
              <a:rPr lang="en-US"/>
              <a:t>Četrta raven</a:t>
            </a:r>
          </a:p>
          <a:p>
            <a:pPr lvl="4"/>
            <a:r>
              <a:rPr lang="en-US"/>
              <a:t>Peta raven</a:t>
            </a:r>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a:p>
        </p:txBody>
      </p:sp>
      <p:cxnSp>
        <p:nvCxnSpPr>
          <p:cNvPr id="9" name="Straight Connector 8">
            <a:extLst>
              <a:ext uri="{FF2B5EF4-FFF2-40B4-BE49-F238E27FC236}">
                <a16:creationId xmlns:a16="http://schemas.microsoft.com/office/drawing/2014/main" id="{9178CD9D-3F1D-B244-9364-F0BA2A13C798}"/>
              </a:ext>
            </a:extLst>
          </p:cNvPr>
          <p:cNvCxnSpPr>
            <a:cxnSpLocks/>
          </p:cNvCxnSpPr>
          <p:nvPr userDrawn="1"/>
        </p:nvCxnSpPr>
        <p:spPr>
          <a:xfrm>
            <a:off x="7382228" y="1046144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a:p>
        </p:txBody>
      </p:sp>
      <p:sp>
        <p:nvSpPr>
          <p:cNvPr id="7" name="Rectangle 6">
            <a:extLst>
              <a:ext uri="{FF2B5EF4-FFF2-40B4-BE49-F238E27FC236}">
                <a16:creationId xmlns:a16="http://schemas.microsoft.com/office/drawing/2014/main" id="{3BF7FADD-E48C-4FF4-3E6F-370867308AEB}"/>
              </a:ext>
            </a:extLst>
          </p:cNvPr>
          <p:cNvSpPr/>
          <p:nvPr userDrawn="1"/>
        </p:nvSpPr>
        <p:spPr>
          <a:xfrm rot="16200000">
            <a:off x="4877271" y="769381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4015" r:id="rId3"/>
    <p:sldLayoutId id="2147484016" r:id="rId4"/>
    <p:sldLayoutId id="2147484017" r:id="rId5"/>
    <p:sldLayoutId id="2147484010" r:id="rId6"/>
    <p:sldLayoutId id="2147484018" r:id="rId7"/>
    <p:sldLayoutId id="2147484019" r:id="rId8"/>
    <p:sldLayoutId id="2147484001" r:id="rId9"/>
    <p:sldLayoutId id="2147484012" r:id="rId10"/>
    <p:sldLayoutId id="2147484013" r:id="rId11"/>
    <p:sldLayoutId id="2147484014" r:id="rId12"/>
    <p:sldLayoutId id="2147484011" r:id="rId13"/>
    <p:sldLayoutId id="2147484030" r:id="rId14"/>
    <p:sldLayoutId id="2147484009" r:id="rId15"/>
    <p:sldLayoutId id="2147483997" r:id="rId16"/>
    <p:sldLayoutId id="2147484034" r:id="rId17"/>
    <p:sldLayoutId id="2147483998" r:id="rId18"/>
    <p:sldLayoutId id="2147484036" r:id="rId19"/>
    <p:sldLayoutId id="2147484025" r:id="rId20"/>
    <p:sldLayoutId id="2147483999" r:id="rId21"/>
    <p:sldLayoutId id="2147484000" r:id="rId22"/>
    <p:sldLayoutId id="2147484002" r:id="rId23"/>
    <p:sldLayoutId id="2147484037" r:id="rId24"/>
    <p:sldLayoutId id="2147484003" r:id="rId25"/>
    <p:sldLayoutId id="2147484004" r:id="rId26"/>
    <p:sldLayoutId id="2147484020" r:id="rId27"/>
    <p:sldLayoutId id="2147484021" r:id="rId28"/>
    <p:sldLayoutId id="2147484022" r:id="rId29"/>
    <p:sldLayoutId id="2147484023" r:id="rId30"/>
    <p:sldLayoutId id="2147484024" r:id="rId31"/>
    <p:sldLayoutId id="2147484005" r:id="rId32"/>
    <p:sldLayoutId id="2147484006" r:id="rId33"/>
    <p:sldLayoutId id="2147484007" r:id="rId34"/>
    <p:sldLayoutId id="2147484027" r:id="rId35"/>
    <p:sldLayoutId id="2147484008" r:id="rId36"/>
    <p:sldLayoutId id="2147484031" r:id="rId37"/>
    <p:sldLayoutId id="2147484033" r:id="rId38"/>
  </p:sldLayoutIdLst>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55.png"/><Relationship Id="rId7" Type="http://schemas.openxmlformats.org/officeDocument/2006/relationships/image" Target="../media/image143.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0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21.xml"/><Relationship Id="rId4" Type="http://schemas.openxmlformats.org/officeDocument/2006/relationships/image" Target="../media/image155.jpeg"/></Relationships>
</file>

<file path=ppt/slides/_rels/slide10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00.jpe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108.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21.xml"/><Relationship Id="rId4" Type="http://schemas.openxmlformats.org/officeDocument/2006/relationships/image" Target="../media/image158.jpeg"/></Relationships>
</file>

<file path=ppt/slides/_rels/slide10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1.xml"/><Relationship Id="rId4" Type="http://schemas.openxmlformats.org/officeDocument/2006/relationships/image" Target="../media/image161.jpeg"/></Relationships>
</file>

<file path=ppt/slides/_rels/slide11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5.png"/><Relationship Id="rId7" Type="http://schemas.openxmlformats.org/officeDocument/2006/relationships/image" Target="../media/image100.jpe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pomona.si/en/" TargetMode="External"/><Relationship Id="rId1" Type="http://schemas.openxmlformats.org/officeDocument/2006/relationships/slideLayout" Target="../slideLayouts/slideLayout21.xml"/><Relationship Id="rId5" Type="http://schemas.openxmlformats.org/officeDocument/2006/relationships/image" Target="../media/image164.jpeg"/><Relationship Id="rId4" Type="http://schemas.openxmlformats.org/officeDocument/2006/relationships/image" Target="../media/image73.svg"/></Relationships>
</file>

<file path=ppt/slides/_rels/slide11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55.png"/><Relationship Id="rId7" Type="http://schemas.openxmlformats.org/officeDocument/2006/relationships/image" Target="../media/image167.jpe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11" Type="http://schemas.openxmlformats.org/officeDocument/2006/relationships/image" Target="../media/image83.png"/><Relationship Id="rId5" Type="http://schemas.openxmlformats.org/officeDocument/2006/relationships/image" Target="../media/image57.png"/><Relationship Id="rId10" Type="http://schemas.openxmlformats.org/officeDocument/2006/relationships/image" Target="../media/image145.jpeg"/><Relationship Id="rId4" Type="http://schemas.openxmlformats.org/officeDocument/2006/relationships/image" Target="../media/image56.svg"/><Relationship Id="rId9" Type="http://schemas.openxmlformats.org/officeDocument/2006/relationships/image" Target="../media/image14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s://www.chateauramsak.com/" TargetMode="External"/><Relationship Id="rId1" Type="http://schemas.openxmlformats.org/officeDocument/2006/relationships/slideLayout" Target="../slideLayouts/slideLayout21.xml"/><Relationship Id="rId5" Type="http://schemas.openxmlformats.org/officeDocument/2006/relationships/image" Target="../media/image80.svg"/><Relationship Id="rId4" Type="http://schemas.openxmlformats.org/officeDocument/2006/relationships/image" Target="../media/image79.png"/></Relationships>
</file>

<file path=ppt/slides/_rels/slide12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2.xml"/></Relationships>
</file>

<file path=ppt/slides/_rels/slide12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5.png"/><Relationship Id="rId7" Type="http://schemas.openxmlformats.org/officeDocument/2006/relationships/image" Target="../media/image100.jpe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72.png"/><Relationship Id="rId1" Type="http://schemas.openxmlformats.org/officeDocument/2006/relationships/slideLayout" Target="../slideLayouts/slideLayout21.xml"/><Relationship Id="rId4" Type="http://schemas.openxmlformats.org/officeDocument/2006/relationships/image" Target="../media/image86.svg"/></Relationships>
</file>

<file path=ppt/slides/_rels/slide12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youtu.be/5m9R0fsvNvc" TargetMode="Externa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2.xml"/></Relationships>
</file>

<file path=ppt/slides/_rels/slide12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55.png"/><Relationship Id="rId7" Type="http://schemas.openxmlformats.org/officeDocument/2006/relationships/image" Target="../media/image83.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2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1.xml"/><Relationship Id="rId4" Type="http://schemas.openxmlformats.org/officeDocument/2006/relationships/image" Target="../media/image176.jpe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8.jpeg"/><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9.xml"/><Relationship Id="rId6" Type="http://schemas.openxmlformats.org/officeDocument/2006/relationships/hyperlink" Target="https://www.instagram.com/epicstayseu/" TargetMode="External"/><Relationship Id="rId5" Type="http://schemas.openxmlformats.org/officeDocument/2006/relationships/image" Target="../media/image58.svg"/><Relationship Id="rId4" Type="http://schemas.openxmlformats.org/officeDocument/2006/relationships/image" Target="../media/image57.png"/></Relationships>
</file>

<file path=ppt/slides/_rels/slide1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8.xml"/><Relationship Id="rId5" Type="http://schemas.openxmlformats.org/officeDocument/2006/relationships/image" Target="../media/image42.jpeg"/><Relationship Id="rId4" Type="http://schemas.openxmlformats.org/officeDocument/2006/relationships/image" Target="../media/image41.jpeg"/></Relationships>
</file>

<file path=ppt/slides/_rels/slide13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31.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3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8.xml"/><Relationship Id="rId5" Type="http://schemas.openxmlformats.org/officeDocument/2006/relationships/image" Target="../media/image187.jpeg"/><Relationship Id="rId4" Type="http://schemas.openxmlformats.org/officeDocument/2006/relationships/image" Target="../media/image186.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31.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41.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3.jpeg"/><Relationship Id="rId2" Type="http://schemas.openxmlformats.org/officeDocument/2006/relationships/image" Target="../media/image188.jpeg"/><Relationship Id="rId1" Type="http://schemas.openxmlformats.org/officeDocument/2006/relationships/slideLayout" Target="../slideLayouts/slideLayout30.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14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4.png"/><Relationship Id="rId1" Type="http://schemas.openxmlformats.org/officeDocument/2006/relationships/slideLayout" Target="../slideLayouts/slideLayout36.xml"/><Relationship Id="rId5" Type="http://schemas.openxmlformats.org/officeDocument/2006/relationships/image" Target="../media/image196.svg"/><Relationship Id="rId4" Type="http://schemas.openxmlformats.org/officeDocument/2006/relationships/image" Target="../media/image19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8.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campingvrijhaven.nl/" TargetMode="External"/><Relationship Id="rId1" Type="http://schemas.openxmlformats.org/officeDocument/2006/relationships/slideLayout" Target="../slideLayouts/slideLayout21.xml"/><Relationship Id="rId5" Type="http://schemas.openxmlformats.org/officeDocument/2006/relationships/image" Target="../media/image52.jpeg"/><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sv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19.xml"/><Relationship Id="rId6" Type="http://schemas.openxmlformats.org/officeDocument/2006/relationships/image" Target="../media/image59.jpeg"/><Relationship Id="rId5" Type="http://schemas.openxmlformats.org/officeDocument/2006/relationships/image" Target="../media/image58.sv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alibihostel.nl/en/" TargetMode="External"/><Relationship Id="rId1" Type="http://schemas.openxmlformats.org/officeDocument/2006/relationships/slideLayout" Target="../slideLayouts/slideLayout21.xml"/><Relationship Id="rId5" Type="http://schemas.openxmlformats.org/officeDocument/2006/relationships/image" Target="../media/image64.jpeg"/><Relationship Id="rId4" Type="http://schemas.openxmlformats.org/officeDocument/2006/relationships/image" Target="../media/image63.svg"/></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1.xml"/><Relationship Id="rId4" Type="http://schemas.openxmlformats.org/officeDocument/2006/relationships/image" Target="../media/image70.svg"/></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visitmontidauni.it/it/hd/agora-di-vascello-maria-antonella" TargetMode="External"/><Relationship Id="rId1" Type="http://schemas.openxmlformats.org/officeDocument/2006/relationships/slideLayout" Target="../slideLayouts/slideLayout2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sv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5.png"/><Relationship Id="rId7" Type="http://schemas.openxmlformats.org/officeDocument/2006/relationships/image" Target="../media/image67.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43.xml.rels><?xml version="1.0" encoding="UTF-8" standalone="yes"?>
<Relationships xmlns="http://schemas.openxmlformats.org/package/2006/relationships"><Relationship Id="rId3" Type="http://schemas.openxmlformats.org/officeDocument/2006/relationships/hyperlink" Target="https://purespace.ie/" TargetMode="External"/><Relationship Id="rId2" Type="http://schemas.openxmlformats.org/officeDocument/2006/relationships/image" Target="../media/image78.jpeg"/><Relationship Id="rId1" Type="http://schemas.openxmlformats.org/officeDocument/2006/relationships/slideLayout" Target="../slideLayouts/slideLayout2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hyperlink" Target="https://www.discoverireland.ie/accommodation/pure-space"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5.png"/><Relationship Id="rId7" Type="http://schemas.openxmlformats.org/officeDocument/2006/relationships/image" Target="../media/image67.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hyperlink" Target="http://www.podumnavillage.ie/" TargetMode="External"/><Relationship Id="rId2" Type="http://schemas.openxmlformats.org/officeDocument/2006/relationships/image" Target="../media/image84.jpeg"/><Relationship Id="rId1" Type="http://schemas.openxmlformats.org/officeDocument/2006/relationships/slideLayout" Target="../slideLayouts/slideLayout21.xml"/><Relationship Id="rId5" Type="http://schemas.openxmlformats.org/officeDocument/2006/relationships/image" Target="../media/image86.sv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www.jeruzalem-slovenija.si/nastanitve/razprseni-hotel" TargetMode="External"/><Relationship Id="rId1" Type="http://schemas.openxmlformats.org/officeDocument/2006/relationships/slideLayout" Target="../slideLayouts/slideLayout21.xml"/><Relationship Id="rId5" Type="http://schemas.openxmlformats.org/officeDocument/2006/relationships/image" Target="../media/image90.sv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4.jpeg"/><Relationship Id="rId1" Type="http://schemas.openxmlformats.org/officeDocument/2006/relationships/slideLayout" Target="../slideLayouts/slideLayout17.xml"/><Relationship Id="rId5" Type="http://schemas.openxmlformats.org/officeDocument/2006/relationships/image" Target="../media/image96.pn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www.ortenia.com/sl/" TargetMode="Externa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00.jpe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hyperlink" Target="https://efstidalur.is/#restaurant" TargetMode="External"/><Relationship Id="rId7" Type="http://schemas.openxmlformats.org/officeDocument/2006/relationships/image" Target="../media/image102.svg"/><Relationship Id="rId2" Type="http://schemas.openxmlformats.org/officeDocument/2006/relationships/hyperlink" Target="https://efstidalur.is/" TargetMode="External"/><Relationship Id="rId1" Type="http://schemas.openxmlformats.org/officeDocument/2006/relationships/slideLayout" Target="../slideLayouts/slideLayout21.xml"/><Relationship Id="rId6" Type="http://schemas.openxmlformats.org/officeDocument/2006/relationships/image" Target="../media/image101.png"/><Relationship Id="rId5" Type="http://schemas.openxmlformats.org/officeDocument/2006/relationships/hyperlink" Target="https://efstidalur.is/#horse" TargetMode="External"/><Relationship Id="rId10" Type="http://schemas.openxmlformats.org/officeDocument/2006/relationships/image" Target="../media/image105.svg"/><Relationship Id="rId4" Type="http://schemas.openxmlformats.org/officeDocument/2006/relationships/hyperlink" Target="https://efstidalur.is/#icecream" TargetMode="External"/><Relationship Id="rId9" Type="http://schemas.openxmlformats.org/officeDocument/2006/relationships/image" Target="../media/image104.png"/></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00.jpeg"/><Relationship Id="rId1" Type="http://schemas.openxmlformats.org/officeDocument/2006/relationships/slideLayout" Target="../slideLayouts/slideLayout17.xml"/><Relationship Id="rId6" Type="http://schemas.openxmlformats.org/officeDocument/2006/relationships/image" Target="../media/image94.jpeg"/><Relationship Id="rId5" Type="http://schemas.openxmlformats.org/officeDocument/2006/relationships/image" Target="../media/image107.jpeg"/><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hotelblonduos.is/the-church-suite/" TargetMode="Externa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55.png"/><Relationship Id="rId7" Type="http://schemas.openxmlformats.org/officeDocument/2006/relationships/image" Target="../media/image100.jpe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6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6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epicstays.eu/" TargetMode="Externa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21.xml"/><Relationship Id="rId4" Type="http://schemas.openxmlformats.org/officeDocument/2006/relationships/image" Target="../media/image123.jpeg"/></Relationships>
</file>

<file path=ppt/slides/_rels/slide7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00.jpeg"/><Relationship Id="rId1" Type="http://schemas.openxmlformats.org/officeDocument/2006/relationships/slideLayout" Target="../slideLayouts/slideLayout17.xml"/><Relationship Id="rId5" Type="http://schemas.openxmlformats.org/officeDocument/2006/relationships/image" Target="../media/image126.png"/><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21.xml"/><Relationship Id="rId4" Type="http://schemas.openxmlformats.org/officeDocument/2006/relationships/image" Target="../media/image129.jpeg"/></Relationships>
</file>

<file path=ppt/slides/_rels/slide7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s://www.glampingireland.ie/" TargetMode="External"/><Relationship Id="rId2" Type="http://schemas.openxmlformats.org/officeDocument/2006/relationships/image" Target="../media/image132.jpeg"/><Relationship Id="rId1" Type="http://schemas.openxmlformats.org/officeDocument/2006/relationships/slideLayout" Target="../slideLayouts/slideLayout21.xml"/><Relationship Id="rId5" Type="http://schemas.openxmlformats.org/officeDocument/2006/relationships/image" Target="../media/image70.svg"/><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www.glampingireland.ie/accommodation/the-treehouse/" TargetMode="Externa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82.xml.rels><?xml version="1.0" encoding="UTF-8" standalone="yes"?>
<Relationships xmlns="http://schemas.openxmlformats.org/package/2006/relationships"><Relationship Id="rId3" Type="http://schemas.openxmlformats.org/officeDocument/2006/relationships/hyperlink" Target="https://www.glampingireland.ie/accommodation/the-treehouse/" TargetMode="External"/><Relationship Id="rId2" Type="http://schemas.openxmlformats.org/officeDocument/2006/relationships/hyperlink" Target="https://www.glampingireland.ie/accommodation/" TargetMode="External"/><Relationship Id="rId1" Type="http://schemas.openxmlformats.org/officeDocument/2006/relationships/slideLayout" Target="../slideLayouts/slideLayout26.xml"/><Relationship Id="rId6" Type="http://schemas.openxmlformats.org/officeDocument/2006/relationships/image" Target="../media/image135.jpeg"/><Relationship Id="rId5" Type="http://schemas.openxmlformats.org/officeDocument/2006/relationships/hyperlink" Target="https://www.glampingireland.ie/accommodation/blue-bell-cottage/" TargetMode="External"/><Relationship Id="rId4" Type="http://schemas.openxmlformats.org/officeDocument/2006/relationships/hyperlink" Target="https://www.glampingireland.ie/accommodation/forest-dome/"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5.png"/><Relationship Id="rId7" Type="http://schemas.openxmlformats.org/officeDocument/2006/relationships/image" Target="../media/image100.jpe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36.jpeg"/><Relationship Id="rId1" Type="http://schemas.openxmlformats.org/officeDocument/2006/relationships/slideLayout" Target="../slideLayouts/slideLayout21.xml"/><Relationship Id="rId4" Type="http://schemas.openxmlformats.org/officeDocument/2006/relationships/image" Target="../media/image73.svg"/></Relationships>
</file>

<file path=ppt/slides/_rels/slide8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55.png"/><Relationship Id="rId7" Type="http://schemas.openxmlformats.org/officeDocument/2006/relationships/image" Target="../media/image100.jpe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83.png"/><Relationship Id="rId4" Type="http://schemas.openxmlformats.org/officeDocument/2006/relationships/image" Target="../media/image56.svg"/><Relationship Id="rId9" Type="http://schemas.openxmlformats.org/officeDocument/2006/relationships/image" Target="../media/image139.png"/></Relationships>
</file>

<file path=ppt/slides/_rels/slide89.xml.rels><?xml version="1.0" encoding="UTF-8" standalone="yes"?>
<Relationships xmlns="http://schemas.openxmlformats.org/package/2006/relationships"><Relationship Id="rId3" Type="http://schemas.openxmlformats.org/officeDocument/2006/relationships/hyperlink" Target="https://www.bohinj-eco-hotel.si/" TargetMode="External"/><Relationship Id="rId2" Type="http://schemas.openxmlformats.org/officeDocument/2006/relationships/hyperlink" Target="https://www.bivanjevkrosnjah.si/en-gb/" TargetMode="External"/><Relationship Id="rId1" Type="http://schemas.openxmlformats.org/officeDocument/2006/relationships/slideLayout" Target="../slideLayouts/slideLayout2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40.jpeg"/></Relationships>
</file>

<file path=ppt/slides/_rels/slide9.xml.rels><?xml version="1.0" encoding="UTF-8" standalone="yes"?>
<Relationships xmlns="http://schemas.openxmlformats.org/package/2006/relationships"><Relationship Id="rId2" Type="http://schemas.openxmlformats.org/officeDocument/2006/relationships/hyperlink" Target="https://epicstays.eu/" TargetMode="Externa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55.png"/><Relationship Id="rId7" Type="http://schemas.openxmlformats.org/officeDocument/2006/relationships/image" Target="../media/image143.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11" Type="http://schemas.openxmlformats.org/officeDocument/2006/relationships/image" Target="../media/image146.jpeg"/><Relationship Id="rId5" Type="http://schemas.openxmlformats.org/officeDocument/2006/relationships/image" Target="../media/image57.png"/><Relationship Id="rId10" Type="http://schemas.openxmlformats.org/officeDocument/2006/relationships/image" Target="../media/image145.jpeg"/><Relationship Id="rId4" Type="http://schemas.openxmlformats.org/officeDocument/2006/relationships/image" Target="../media/image56.svg"/><Relationship Id="rId9" Type="http://schemas.openxmlformats.org/officeDocument/2006/relationships/image" Target="../media/image144.jpeg"/></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47.jpeg"/><Relationship Id="rId1" Type="http://schemas.openxmlformats.org/officeDocument/2006/relationships/slideLayout" Target="../slideLayouts/slideLayout21.xml"/><Relationship Id="rId4" Type="http://schemas.openxmlformats.org/officeDocument/2006/relationships/image" Target="../media/image86.svg"/></Relationships>
</file>

<file path=ppt/slides/_rels/slide9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s://youtu.be/tmqEL2PEtJc?si=KtGOSGPXQngRvhjP" TargetMode="Externa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5.png"/><Relationship Id="rId7" Type="http://schemas.openxmlformats.org/officeDocument/2006/relationships/image" Target="../media/image94.jpe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51.jpeg"/><Relationship Id="rId1" Type="http://schemas.openxmlformats.org/officeDocument/2006/relationships/slideLayout" Target="../slideLayouts/slideLayout21.xml"/><Relationship Id="rId4" Type="http://schemas.openxmlformats.org/officeDocument/2006/relationships/image" Target="../media/image90.svg"/></Relationships>
</file>

<file path=ppt/slides/_rels/slide9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9E33BB-8A74-E9A8-39FB-E517E794E68A}"/>
              </a:ext>
            </a:extLst>
          </p:cNvPr>
          <p:cNvGrpSpPr/>
          <p:nvPr/>
        </p:nvGrpSpPr>
        <p:grpSpPr>
          <a:xfrm>
            <a:off x="375276" y="5897828"/>
            <a:ext cx="1163781" cy="3215730"/>
            <a:chOff x="1127677" y="228112"/>
            <a:chExt cx="3378745" cy="9336067"/>
          </a:xfrm>
          <a:solidFill>
            <a:srgbClr val="FBA63D"/>
          </a:solidFill>
        </p:grpSpPr>
        <p:sp>
          <p:nvSpPr>
            <p:cNvPr id="7" name="Freeform 6">
              <a:extLst>
                <a:ext uri="{FF2B5EF4-FFF2-40B4-BE49-F238E27FC236}">
                  <a16:creationId xmlns:a16="http://schemas.microsoft.com/office/drawing/2014/main" id="{C3994E8C-B159-3495-940A-3DA0837CBC14}"/>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776FFED4-B6D0-608C-BCAD-93D577697BD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0CABA6E9-1093-52F2-25F4-C02C538BDBE3}"/>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EF661019-0E77-6931-7ED7-FE419FBE7BC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6133B902-B050-8CA4-79E7-913E469612C3}"/>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171F7A16-80CB-AFDB-C0BD-260A45CFD035}"/>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16" name="Text Placeholder 15">
            <a:extLst>
              <a:ext uri="{FF2B5EF4-FFF2-40B4-BE49-F238E27FC236}">
                <a16:creationId xmlns:a16="http://schemas.microsoft.com/office/drawing/2014/main" id="{9B7A3313-7BEE-E7CE-158A-DB225DE032C2}"/>
              </a:ext>
            </a:extLst>
          </p:cNvPr>
          <p:cNvSpPr>
            <a:spLocks noGrp="1"/>
          </p:cNvSpPr>
          <p:nvPr>
            <p:ph type="body" sz="quarter" idx="11"/>
          </p:nvPr>
        </p:nvSpPr>
        <p:spPr>
          <a:xfrm>
            <a:off x="582998" y="3668129"/>
            <a:ext cx="4424431" cy="574616"/>
          </a:xfrm>
        </p:spPr>
        <p:txBody>
          <a:bodyPr/>
          <a:lstStyle/>
          <a:p>
            <a:r>
              <a:rPr lang="en-US" b="0" dirty="0" err="1"/>
              <a:t>epskih</a:t>
            </a:r>
            <a:r>
              <a:rPr lang="en-US" b="0" dirty="0"/>
              <a:t> </a:t>
            </a:r>
            <a:r>
              <a:rPr lang="en-US" b="0" dirty="0" err="1"/>
              <a:t>bivanjih</a:t>
            </a:r>
            <a:r>
              <a:rPr lang="en-US" b="0" dirty="0"/>
              <a:t> </a:t>
            </a:r>
            <a:endParaRPr lang="en-US" dirty="0"/>
          </a:p>
        </p:txBody>
      </p:sp>
      <p:sp>
        <p:nvSpPr>
          <p:cNvPr id="3" name="Text Placeholder 2">
            <a:extLst>
              <a:ext uri="{FF2B5EF4-FFF2-40B4-BE49-F238E27FC236}">
                <a16:creationId xmlns:a16="http://schemas.microsoft.com/office/drawing/2014/main" id="{85BDAD6A-9EF9-062F-0BB7-CE47EA2583D2}"/>
              </a:ext>
            </a:extLst>
          </p:cNvPr>
          <p:cNvSpPr>
            <a:spLocks noGrp="1"/>
          </p:cNvSpPr>
          <p:nvPr>
            <p:ph type="body" sz="quarter" idx="16"/>
          </p:nvPr>
        </p:nvSpPr>
        <p:spPr/>
        <p:txBody>
          <a:bodyPr/>
          <a:lstStyle/>
          <a:p>
            <a:r>
              <a:rPr lang="en-US" dirty="0" err="1"/>
              <a:t>Vaš</a:t>
            </a:r>
            <a:r>
              <a:rPr lang="en-US" dirty="0"/>
              <a:t> </a:t>
            </a:r>
            <a:r>
              <a:rPr lang="en-US" dirty="0" err="1"/>
              <a:t>vodnik</a:t>
            </a:r>
            <a:r>
              <a:rPr lang="en-US" dirty="0"/>
              <a:t> po</a:t>
            </a:r>
          </a:p>
        </p:txBody>
      </p:sp>
      <p:sp>
        <p:nvSpPr>
          <p:cNvPr id="2" name="Text Placeholder 1">
            <a:extLst>
              <a:ext uri="{FF2B5EF4-FFF2-40B4-BE49-F238E27FC236}">
                <a16:creationId xmlns:a16="http://schemas.microsoft.com/office/drawing/2014/main" id="{B6F56889-CD05-96BE-5BAC-0C0EDDD362AA}"/>
              </a:ext>
            </a:extLst>
          </p:cNvPr>
          <p:cNvSpPr>
            <a:spLocks noGrp="1"/>
          </p:cNvSpPr>
          <p:nvPr>
            <p:ph type="body" sz="quarter" idx="44"/>
          </p:nvPr>
        </p:nvSpPr>
        <p:spPr/>
        <p:txBody>
          <a:bodyPr>
            <a:normAutofit/>
          </a:bodyPr>
          <a:lstStyle/>
          <a:p>
            <a:r>
              <a:rPr kumimoji="0" lang="en-US" sz="2600" b="0" i="0" u="none" strike="noStrike" kern="1200" cap="none"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www.epicstays.eu</a:t>
            </a:r>
            <a:endParaRPr kumimoji="0" lang="en-US"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endParaRPr lang="en-US"/>
          </a:p>
        </p:txBody>
      </p:sp>
      <p:sp>
        <p:nvSpPr>
          <p:cNvPr id="6" name="Text Placeholder 5">
            <a:extLst>
              <a:ext uri="{FF2B5EF4-FFF2-40B4-BE49-F238E27FC236}">
                <a16:creationId xmlns:a16="http://schemas.microsoft.com/office/drawing/2014/main" id="{978D4322-B433-1AB6-5A82-93CC182110D2}"/>
              </a:ext>
            </a:extLst>
          </p:cNvPr>
          <p:cNvSpPr>
            <a:spLocks noGrp="1"/>
          </p:cNvSpPr>
          <p:nvPr>
            <p:ph type="body" sz="quarter" idx="65"/>
          </p:nvPr>
        </p:nvSpPr>
        <p:spPr/>
        <p:txBody>
          <a:bodyPr/>
          <a:lstStyle/>
          <a:p>
            <a:r>
              <a:rPr lang="en-GB"/>
              <a:t>Foto: </a:t>
            </a:r>
            <a:r>
              <a:rPr lang="en-US" err="1"/>
              <a:t>Arnarstapi </a:t>
            </a:r>
            <a:r>
              <a:rPr lang="en-US"/>
              <a:t>Cottages, Islandija 1</a:t>
            </a:r>
            <a:endParaRPr lang="en-GB"/>
          </a:p>
        </p:txBody>
      </p:sp>
      <p:pic>
        <p:nvPicPr>
          <p:cNvPr id="17" name="Picture Placeholder 16" descr="A group of small houses in a grassy field&#10;&#10;Description automatically generated">
            <a:extLst>
              <a:ext uri="{FF2B5EF4-FFF2-40B4-BE49-F238E27FC236}">
                <a16:creationId xmlns:a16="http://schemas.microsoft.com/office/drawing/2014/main" id="{7339D201-4E68-5F95-2E07-6D07908B5C59}"/>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5822" r="5822"/>
          <a:stretch>
            <a:fillRect/>
          </a:stretch>
        </p:blipFill>
        <p:spPr/>
      </p:pic>
    </p:spTree>
    <p:extLst>
      <p:ext uri="{BB962C8B-B14F-4D97-AF65-F5344CB8AC3E}">
        <p14:creationId xmlns:p14="http://schemas.microsoft.com/office/powerpoint/2010/main" val="72141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C2836A-E336-48F4-7B7B-530AAE0CBCAC}"/>
              </a:ext>
            </a:extLst>
          </p:cNvPr>
          <p:cNvSpPr>
            <a:spLocks noGrp="1"/>
          </p:cNvSpPr>
          <p:nvPr>
            <p:ph type="body" sz="quarter" idx="32"/>
          </p:nvPr>
        </p:nvSpPr>
        <p:spPr>
          <a:xfrm>
            <a:off x="527742" y="3456376"/>
            <a:ext cx="6541269" cy="5494217"/>
          </a:xfrm>
        </p:spPr>
        <p:txBody>
          <a:bodyPr/>
          <a:lstStyle/>
          <a:p>
            <a:pPr>
              <a:lnSpc>
                <a:spcPct val="100000"/>
              </a:lnSpc>
            </a:pPr>
            <a:r>
              <a:rPr lang="en-US"/>
              <a:t>Predstavljajte si </a:t>
            </a:r>
            <a:r>
              <a:rPr lang="en-US" b="1"/>
              <a:t>obnovljeno 200 let staro kmetijo na oddaljenem italijanskem podeželju</a:t>
            </a:r>
            <a:r>
              <a:rPr lang="en-US"/>
              <a:t>, ki gostom ponuja pravi oddih od mestnega življenja s čarom zgodovinske arhitekture in udobjem sodobnega, trajnostnega življenja. </a:t>
            </a:r>
          </a:p>
          <a:p>
            <a:pPr>
              <a:lnSpc>
                <a:spcPct val="100000"/>
              </a:lnSpc>
            </a:pPr>
            <a:endParaRPr lang="en-US"/>
          </a:p>
          <a:p>
            <a:pPr>
              <a:lnSpc>
                <a:spcPct val="100000"/>
              </a:lnSpc>
            </a:pPr>
            <a:r>
              <a:rPr lang="en-US"/>
              <a:t>Kmetija je bila ustvarjalno preoblikovana v butično „eko-kočo“, ki vključuje sončno energijo, zbiranje deževnice in naravne materiale za izolacijo. </a:t>
            </a:r>
          </a:p>
          <a:p>
            <a:pPr>
              <a:lnSpc>
                <a:spcPct val="100000"/>
              </a:lnSpc>
            </a:pPr>
            <a:endParaRPr lang="en-US"/>
          </a:p>
          <a:p>
            <a:pPr>
              <a:lnSpc>
                <a:spcPct val="100000"/>
              </a:lnSpc>
            </a:pPr>
            <a:r>
              <a:rPr lang="en-US"/>
              <a:t>To je alternativna namestitev Epic Stays, saj ohranja svoj avtentični značaj, hkrati pa ponuja prostorne, udobne sobe, skupne kuhinje, opremljene z lokalnimi sestavinami, in edinstvene zunanje površine, zasnovane za povezovanje z naravo. </a:t>
            </a:r>
          </a:p>
          <a:p>
            <a:pPr>
              <a:lnSpc>
                <a:spcPct val="100000"/>
              </a:lnSpc>
            </a:pPr>
            <a:endParaRPr lang="en-US"/>
          </a:p>
          <a:p>
            <a:pPr>
              <a:lnSpc>
                <a:spcPct val="100000"/>
              </a:lnSpc>
            </a:pPr>
            <a:r>
              <a:rPr lang="en-US"/>
              <a:t>Gosti se lahko potopijo v tradicije regije, se povežejo z lokalnimi skupnostmi, doživijo edinstvene izkušnje in uživajo v čudovitem naravnem okolju, v katerem se nahajajo te nastanitve. Aktivnosti lahko vključujejo izdelovanje rokodelskih izdelkov, pridelavo vina ali oglede kmetij, medtem ko bivate v okolju, ki zagovarja načela krožnega gospodarstva. Predstavljajte si nepremičnino, ki uporablja večinoma ponovno uporabljene materiale in zmanjšuje vpliv na okolje, s čimer se bori proti podnebnim spremembam. Gre za alternativno namestitev, ki je v harmoniji z okolico in spodbuja oživitev podeželja, kar odlično odraža poslanstvo Epic Stays, ki je </a:t>
            </a:r>
            <a:r>
              <a:rPr lang="en-US" b="1"/>
              <a:t>trajnostni, alternativni turizem v korist ljudi, dobička in planeta</a:t>
            </a:r>
            <a:r>
              <a:rPr lang="en-US"/>
              <a:t>.</a:t>
            </a:r>
            <a:endParaRPr lang="en-IE"/>
          </a:p>
        </p:txBody>
      </p:sp>
      <p:sp>
        <p:nvSpPr>
          <p:cNvPr id="3" name="Text Placeholder 2">
            <a:extLst>
              <a:ext uri="{FF2B5EF4-FFF2-40B4-BE49-F238E27FC236}">
                <a16:creationId xmlns:a16="http://schemas.microsoft.com/office/drawing/2014/main" id="{CFF21230-95DC-75A5-AEE0-F15CE9D8B508}"/>
              </a:ext>
            </a:extLst>
          </p:cNvPr>
          <p:cNvSpPr>
            <a:spLocks noGrp="1"/>
          </p:cNvSpPr>
          <p:nvPr>
            <p:ph type="body" sz="quarter" idx="33"/>
          </p:nvPr>
        </p:nvSpPr>
        <p:spPr/>
        <p:txBody>
          <a:bodyPr/>
          <a:lstStyle/>
          <a:p>
            <a:r>
              <a:rPr lang="en-IE" cap="all"/>
              <a:t>Primer Epic Stay!</a:t>
            </a:r>
          </a:p>
          <a:p>
            <a:endParaRPr lang="en-IE"/>
          </a:p>
        </p:txBody>
      </p:sp>
      <p:sp>
        <p:nvSpPr>
          <p:cNvPr id="4" name="Text Placeholder 3">
            <a:extLst>
              <a:ext uri="{FF2B5EF4-FFF2-40B4-BE49-F238E27FC236}">
                <a16:creationId xmlns:a16="http://schemas.microsoft.com/office/drawing/2014/main" id="{BB1A52D7-DB2F-EDCA-A0F8-287EC6EF6386}"/>
              </a:ext>
            </a:extLst>
          </p:cNvPr>
          <p:cNvSpPr>
            <a:spLocks noGrp="1"/>
          </p:cNvSpPr>
          <p:nvPr>
            <p:ph type="body" sz="quarter" idx="18"/>
          </p:nvPr>
        </p:nvSpPr>
        <p:spPr>
          <a:xfrm>
            <a:off x="528134" y="1876698"/>
            <a:ext cx="2532566" cy="1049221"/>
          </a:xfrm>
        </p:spPr>
        <p:txBody>
          <a:bodyPr/>
          <a:lstStyle/>
          <a:p>
            <a:r>
              <a:rPr lang="en-IE">
                <a:latin typeface="Calibri"/>
                <a:ea typeface="Open Sans"/>
                <a:cs typeface="Calibri"/>
              </a:rPr>
              <a:t>NASLIKAJMO SLIKO EPIC STAY!</a:t>
            </a:r>
          </a:p>
          <a:p>
            <a:endParaRPr lang="en-IE"/>
          </a:p>
        </p:txBody>
      </p:sp>
      <p:sp>
        <p:nvSpPr>
          <p:cNvPr id="5" name="Text Placeholder 4">
            <a:extLst>
              <a:ext uri="{FF2B5EF4-FFF2-40B4-BE49-F238E27FC236}">
                <a16:creationId xmlns:a16="http://schemas.microsoft.com/office/drawing/2014/main" id="{E32F9760-2131-DD4F-0D8D-C17F77BB247F}"/>
              </a:ext>
            </a:extLst>
          </p:cNvPr>
          <p:cNvSpPr>
            <a:spLocks noGrp="1"/>
          </p:cNvSpPr>
          <p:nvPr>
            <p:ph type="body" sz="quarter" idx="19"/>
          </p:nvPr>
        </p:nvSpPr>
        <p:spPr/>
        <p:txBody>
          <a:bodyPr/>
          <a:lstStyle/>
          <a:p>
            <a:endParaRPr lang="en-IE"/>
          </a:p>
        </p:txBody>
      </p:sp>
      <p:pic>
        <p:nvPicPr>
          <p:cNvPr id="12" name="Picture Placeholder 11">
            <a:extLst>
              <a:ext uri="{FF2B5EF4-FFF2-40B4-BE49-F238E27FC236}">
                <a16:creationId xmlns:a16="http://schemas.microsoft.com/office/drawing/2014/main" id="{0E353785-B718-4031-81A7-720D6905FECE}"/>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tretch>
            <a:fillRect/>
          </a:stretch>
        </p:blipFill>
        <p:spPr>
          <a:xfrm>
            <a:off x="4242036" y="7630371"/>
            <a:ext cx="2592733" cy="3277342"/>
          </a:xfrm>
        </p:spPr>
      </p:pic>
      <p:sp>
        <p:nvSpPr>
          <p:cNvPr id="7" name="Slide Number Placeholder 6">
            <a:extLst>
              <a:ext uri="{FF2B5EF4-FFF2-40B4-BE49-F238E27FC236}">
                <a16:creationId xmlns:a16="http://schemas.microsoft.com/office/drawing/2014/main" id="{00A3A60C-B9B4-E142-626A-5B3F81C2A0A0}"/>
              </a:ext>
            </a:extLst>
          </p:cNvPr>
          <p:cNvSpPr>
            <a:spLocks noGrp="1"/>
          </p:cNvSpPr>
          <p:nvPr>
            <p:ph type="sldNum" sz="quarter" idx="4"/>
          </p:nvPr>
        </p:nvSpPr>
        <p:spPr/>
        <p:txBody>
          <a:bodyPr/>
          <a:lstStyle/>
          <a:p>
            <a:fld id="{9C527BFA-2C0E-4CEC-B6A5-913A56FEF4B4}" type="slidenum">
              <a:rPr lang="fr-CA" smtClean="0"/>
              <a:t>10</a:t>
            </a:fld>
            <a:endParaRPr lang="fr-CA"/>
          </a:p>
        </p:txBody>
      </p:sp>
      <p:sp>
        <p:nvSpPr>
          <p:cNvPr id="8" name="Text Placeholder 7">
            <a:extLst>
              <a:ext uri="{FF2B5EF4-FFF2-40B4-BE49-F238E27FC236}">
                <a16:creationId xmlns:a16="http://schemas.microsoft.com/office/drawing/2014/main" id="{398DFE67-3101-E2B6-992B-595353AB5ACC}"/>
              </a:ext>
            </a:extLst>
          </p:cNvPr>
          <p:cNvSpPr>
            <a:spLocks noGrp="1"/>
          </p:cNvSpPr>
          <p:nvPr>
            <p:ph type="body" sz="quarter" idx="65"/>
          </p:nvPr>
        </p:nvSpPr>
        <p:spPr/>
        <p:txBody>
          <a:bodyPr/>
          <a:lstStyle/>
          <a:p>
            <a:r>
              <a:rPr lang="en-IE"/>
              <a:t>Avtor fotografije: </a:t>
            </a:r>
            <a:r>
              <a:rPr lang="en-IE" err="1"/>
              <a:t>Passeggere</a:t>
            </a:r>
            <a:r>
              <a:rPr lang="en-IE"/>
              <a:t>, Italija</a:t>
            </a:r>
          </a:p>
        </p:txBody>
      </p:sp>
    </p:spTree>
    <p:extLst>
      <p:ext uri="{BB962C8B-B14F-4D97-AF65-F5344CB8AC3E}">
        <p14:creationId xmlns:p14="http://schemas.microsoft.com/office/powerpoint/2010/main" val="5201820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359655"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IE" sz="3200" cap="all">
                <a:latin typeface="Calibri"/>
                <a:cs typeface="Calibri"/>
              </a:rPr>
              <a:t>Bubble Room</a:t>
            </a:r>
            <a:endParaRPr lang="en-US" sz="3200" cap="all"/>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pic>
        <p:nvPicPr>
          <p:cNvPr id="6" name="Picture 5">
            <a:extLst>
              <a:ext uri="{FF2B5EF4-FFF2-40B4-BE49-F238E27FC236}">
                <a16:creationId xmlns:a16="http://schemas.microsoft.com/office/drawing/2014/main" id="{AB356EDB-C9C6-42FB-89A1-996928BAA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371" y="2978288"/>
            <a:ext cx="1188000" cy="1188000"/>
          </a:xfrm>
          <a:prstGeom prst="rect">
            <a:avLst/>
          </a:prstGeom>
        </p:spPr>
      </p:pic>
      <p:sp>
        <p:nvSpPr>
          <p:cNvPr id="3" name="Rectangle 2">
            <a:extLst>
              <a:ext uri="{FF2B5EF4-FFF2-40B4-BE49-F238E27FC236}">
                <a16:creationId xmlns:a16="http://schemas.microsoft.com/office/drawing/2014/main" id="{60032A39-64EC-48D9-B092-2867BB458ACA}"/>
              </a:ext>
            </a:extLst>
          </p:cNvPr>
          <p:cNvSpPr/>
          <p:nvPr/>
        </p:nvSpPr>
        <p:spPr>
          <a:xfrm>
            <a:off x="364993" y="4469093"/>
            <a:ext cx="6977503" cy="4832092"/>
          </a:xfrm>
          <a:prstGeom prst="rect">
            <a:avLst/>
          </a:prstGeom>
        </p:spPr>
        <p:txBody>
          <a:bodyPr wrap="square">
            <a:spAutoFit/>
          </a:bodyPr>
          <a:lstStyle/>
          <a:p>
            <a:pPr algn="just"/>
            <a:r>
              <a:rPr lang="en-US" sz="1400"/>
              <a:t>Bubble Room na strehi Apulije je v skladu s cilji trajnostnega razvoja Združenih narodov (SDG), zlasti SDG 11 (trajnostna mesta in skupnosti) in SDG 12 (odgovorna potrošnja in proizvodnja). Bubble Room ponuja edinstveno možnost namestitve z majhnim vplivom na okolje in spodbuja trajnostni turizem, ki slavi naravno lepoto gore </a:t>
            </a:r>
            <a:r>
              <a:rPr lang="en-US" sz="1400" err="1"/>
              <a:t>Cornacchia </a:t>
            </a:r>
            <a:r>
              <a:rPr lang="en-US" sz="1400"/>
              <a:t>in jezera Pescara, ne da bi za to potreboval stalno infrastrukturo. Prozoren, pop-up dizajn omogoča gostom, da doživijo lepoto regije na način, ki čim manj moti pokrajino, in podpira SDG 11 z ustvarjanjem modela turizma, ki spoštuje lokalno ekologijo. Bubble Room in druge alternativne namestitve v okolici, ki jih upravlja </a:t>
            </a:r>
            <a:r>
              <a:rPr lang="en-US" sz="1400" err="1"/>
              <a:t>Cooperativa </a:t>
            </a:r>
            <a:r>
              <a:rPr lang="en-US" sz="1400"/>
              <a:t>di </a:t>
            </a:r>
            <a:r>
              <a:rPr lang="en-US" sz="1400" err="1"/>
              <a:t>Comunità </a:t>
            </a:r>
            <a:r>
              <a:rPr lang="en-US" sz="1400"/>
              <a:t>di </a:t>
            </a:r>
            <a:r>
              <a:rPr lang="en-US" sz="1400" err="1"/>
              <a:t>Biccari</a:t>
            </a:r>
            <a:r>
              <a:rPr lang="en-US" sz="1400"/>
              <a:t>, prispevajo k oživitvi prej neizkoriščenih prostorov in jih spreminjajo v ekološke turistične destinacije, ki privabljajo obiskovalce in zagotavljajo gospodarske priložnosti za lokalno skupnost.</a:t>
            </a:r>
          </a:p>
          <a:p>
            <a:pPr algn="just"/>
            <a:endParaRPr lang="en-US" sz="1400"/>
          </a:p>
          <a:p>
            <a:pPr algn="just"/>
            <a:r>
              <a:rPr lang="en-US" sz="1400"/>
              <a:t>Poleg tega Bubble Room spodbuja SDG 8 (dostojno delo in gospodarsko rast) z ustvarjanjem trajnostnih zaposlitvenih in poslovnih priložnosti v lokalni zadrugi. Uspeh Bubble Room in drugih bližnjih atrakcij, kot sta Adventure Park in Giant Bench, je območje spremenil v priljubljeno ekološko turistično destinacijo, ki spodbuja rezervacije in povpraševanje skozi vse leto. Ta pritok obiskovalcev podpira lokalna podjetja, kot so kiosk za zajtrk, vodene ture in rekreativne dejavnosti, kar krepi podeželsko gospodarstvo in zagotavlja smiselno delo v turizmu in storitvenih dejavnostih. Bubble Room privablja goste, da doživijo naravne in kulturne lepote Monti </a:t>
            </a:r>
            <a:r>
              <a:rPr lang="en-US" sz="1400" err="1"/>
              <a:t>Dauni</a:t>
            </a:r>
            <a:r>
              <a:rPr lang="en-US" sz="1400"/>
              <a:t>, s čimer ne le bogati izkušnjo obiskovalcev, ampak tudi spodbuja trajnostno rast, ki koristi tako okolju kot skupnosti.</a:t>
            </a:r>
          </a:p>
        </p:txBody>
      </p:sp>
      <p:pic>
        <p:nvPicPr>
          <p:cNvPr id="7" name="Picture 6">
            <a:extLst>
              <a:ext uri="{FF2B5EF4-FFF2-40B4-BE49-F238E27FC236}">
                <a16:creationId xmlns:a16="http://schemas.microsoft.com/office/drawing/2014/main" id="{A3B9EDA2-AD0A-4AB0-89D1-12F937E2EB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147" y="2978288"/>
            <a:ext cx="1188000" cy="1188000"/>
          </a:xfrm>
          <a:prstGeom prst="rect">
            <a:avLst/>
          </a:prstGeom>
        </p:spPr>
      </p:pic>
    </p:spTree>
    <p:extLst>
      <p:ext uri="{BB962C8B-B14F-4D97-AF65-F5344CB8AC3E}">
        <p14:creationId xmlns:p14="http://schemas.microsoft.com/office/powerpoint/2010/main" val="26228339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D13F-B77A-E396-8200-8503F1F7F85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24F4860-D843-70E3-C211-FBF1E3AB4985}"/>
              </a:ext>
            </a:extLst>
          </p:cNvPr>
          <p:cNvSpPr>
            <a:spLocks noGrp="1"/>
          </p:cNvSpPr>
          <p:nvPr>
            <p:ph type="body" sz="quarter" idx="32"/>
          </p:nvPr>
        </p:nvSpPr>
        <p:spPr>
          <a:xfrm>
            <a:off x="3889909" y="701341"/>
            <a:ext cx="3270634" cy="4069540"/>
          </a:xfrm>
        </p:spPr>
        <p:txBody>
          <a:bodyPr/>
          <a:lstStyle/>
          <a:p>
            <a:pPr>
              <a:lnSpc>
                <a:spcPct val="100000"/>
              </a:lnSpc>
            </a:pPr>
            <a:r>
              <a:rPr lang="en-US"/>
              <a:t>Drugi del tega kompendija poudarja raznolike in inovativne načine, na katere okolju prijazne in trajnostne rešitve preoblikujejo turistične namestitve. Od energetsko učinkovitih zasnov in sistemov za obnovljivo energijo do zmanjševanja odpadkov in lokalno pridobljenih trajnostnih materialov – vsaka predstavljena destinacija ponazarja zavezanost zmanjševanju vpliva na okolje in hkratnemu izboljšanju izkušenj gostov. </a:t>
            </a:r>
          </a:p>
          <a:p>
            <a:pPr>
              <a:lnSpc>
                <a:spcPct val="100000"/>
              </a:lnSpc>
            </a:pPr>
            <a:endParaRPr lang="en-US"/>
          </a:p>
          <a:p>
            <a:pPr>
              <a:lnSpc>
                <a:spcPct val="100000"/>
              </a:lnSpc>
            </a:pPr>
            <a:r>
              <a:rPr lang="en-US"/>
              <a:t>Te nastanitve presegajo tradicionalno gostoljubnost, saj trajnost vključujejo v vsak vidik svojega delovanja – uravnotežajo udobje z ohranjanjem okolja in razkošje s praksami z majhnim vplivom na okolje. Pokazujejo, da trajnostni turizem ni le mogoč, ampak je lahko tudi bogat in navdihujoč, saj gostom ponuja izkušnje, ki spoštujejo in cenijo naravne vire, biotsko raznovrstnost in lokalne skupnosti.</a:t>
            </a:r>
          </a:p>
        </p:txBody>
      </p:sp>
      <p:sp>
        <p:nvSpPr>
          <p:cNvPr id="14" name="Text Placeholder 13">
            <a:extLst>
              <a:ext uri="{FF2B5EF4-FFF2-40B4-BE49-F238E27FC236}">
                <a16:creationId xmlns:a16="http://schemas.microsoft.com/office/drawing/2014/main" id="{8717F0DA-B2DA-D6E5-6866-6893E4D110CB}"/>
              </a:ext>
            </a:extLst>
          </p:cNvPr>
          <p:cNvSpPr>
            <a:spLocks noGrp="1"/>
          </p:cNvSpPr>
          <p:nvPr>
            <p:ph type="body" sz="quarter" idx="40"/>
          </p:nvPr>
        </p:nvSpPr>
        <p:spPr>
          <a:xfrm>
            <a:off x="3686398" y="8828340"/>
            <a:ext cx="3253308" cy="1378032"/>
          </a:xfrm>
        </p:spPr>
        <p:txBody>
          <a:bodyPr/>
          <a:lstStyle/>
          <a:p>
            <a:r>
              <a:rPr lang="en-US" sz="1800"/>
              <a:t>Preidite na poglavje 3, da se seznanite z marketinškimi strategijami v alternativnih turističnih nastanitvah Epic Stays.</a:t>
            </a:r>
          </a:p>
        </p:txBody>
      </p:sp>
      <p:sp>
        <p:nvSpPr>
          <p:cNvPr id="2" name="Text Placeholder 1">
            <a:extLst>
              <a:ext uri="{FF2B5EF4-FFF2-40B4-BE49-F238E27FC236}">
                <a16:creationId xmlns:a16="http://schemas.microsoft.com/office/drawing/2014/main" id="{9A79F1D6-8D8E-5CBB-8A70-43700AA43FB7}"/>
              </a:ext>
            </a:extLst>
          </p:cNvPr>
          <p:cNvSpPr>
            <a:spLocks noGrp="1"/>
          </p:cNvSpPr>
          <p:nvPr>
            <p:ph type="body" sz="quarter" idx="65"/>
          </p:nvPr>
        </p:nvSpPr>
        <p:spPr/>
        <p:txBody>
          <a:bodyPr/>
          <a:lstStyle/>
          <a:p>
            <a:r>
              <a:rPr lang="en-GB"/>
              <a:t>Foto: </a:t>
            </a:r>
            <a:r>
              <a:rPr lang="en-IE"/>
              <a:t>Rock Farm </a:t>
            </a:r>
            <a:r>
              <a:rPr lang="en-IE" err="1"/>
              <a:t>Slane</a:t>
            </a:r>
            <a:r>
              <a:rPr lang="en-IE"/>
              <a:t>, Irska</a:t>
            </a:r>
            <a:endParaRPr lang="en-GB"/>
          </a:p>
        </p:txBody>
      </p:sp>
      <p:sp>
        <p:nvSpPr>
          <p:cNvPr id="18" name="Freeform 17">
            <a:extLst>
              <a:ext uri="{FF2B5EF4-FFF2-40B4-BE49-F238E27FC236}">
                <a16:creationId xmlns:a16="http://schemas.microsoft.com/office/drawing/2014/main" id="{97DC0EB5-4E07-951C-BD57-85CA1A42FE8C}"/>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1CAE8BBA-4490-04BD-7C13-D9D61E4530A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101</a:t>
            </a:fld>
            <a:endParaRPr lang="fr-CA"/>
          </a:p>
        </p:txBody>
      </p:sp>
      <p:sp>
        <p:nvSpPr>
          <p:cNvPr id="27" name="Text Placeholder 26">
            <a:extLst>
              <a:ext uri="{FF2B5EF4-FFF2-40B4-BE49-F238E27FC236}">
                <a16:creationId xmlns:a16="http://schemas.microsoft.com/office/drawing/2014/main" id="{263ECBBC-BCB8-BB29-FAA4-71E411E377FF}"/>
              </a:ext>
            </a:extLst>
          </p:cNvPr>
          <p:cNvSpPr>
            <a:spLocks noGrp="1"/>
          </p:cNvSpPr>
          <p:nvPr>
            <p:ph type="body" sz="quarter" idx="35"/>
          </p:nvPr>
        </p:nvSpPr>
        <p:spPr>
          <a:xfrm>
            <a:off x="211002" y="2003367"/>
            <a:ext cx="3043704" cy="1049221"/>
          </a:xfrm>
        </p:spPr>
        <p:txBody>
          <a:bodyPr/>
          <a:lstStyle/>
          <a:p>
            <a:r>
              <a:rPr lang="en-US" sz="2400" b="1"/>
              <a:t>OKOLJU PRIJAZNE, TRAJNOSTI PRIJAZNE REŠITVE ZA TURISTIČNE NASTANITVE</a:t>
            </a:r>
          </a:p>
        </p:txBody>
      </p:sp>
      <p:sp>
        <p:nvSpPr>
          <p:cNvPr id="28" name="TextBox 27">
            <a:extLst>
              <a:ext uri="{FF2B5EF4-FFF2-40B4-BE49-F238E27FC236}">
                <a16:creationId xmlns:a16="http://schemas.microsoft.com/office/drawing/2014/main" id="{AABF5669-2990-0A0E-146C-4E04F2138265}"/>
              </a:ext>
            </a:extLst>
          </p:cNvPr>
          <p:cNvSpPr txBox="1"/>
          <p:nvPr/>
        </p:nvSpPr>
        <p:spPr>
          <a:xfrm>
            <a:off x="449039" y="6448374"/>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7" name="Picture Placeholder 6">
            <a:extLst>
              <a:ext uri="{FF2B5EF4-FFF2-40B4-BE49-F238E27FC236}">
                <a16:creationId xmlns:a16="http://schemas.microsoft.com/office/drawing/2014/main" id="{9C432347-D82D-4763-81B1-91BB59376E2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7604" r="27604"/>
          <a:stretch>
            <a:fillRect/>
          </a:stretch>
        </p:blipFill>
        <p:spPr/>
      </p:pic>
    </p:spTree>
    <p:extLst>
      <p:ext uri="{BB962C8B-B14F-4D97-AF65-F5344CB8AC3E}">
        <p14:creationId xmlns:p14="http://schemas.microsoft.com/office/powerpoint/2010/main" val="24289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A25D-440B-93C6-51B9-C1D34BF35FE2}"/>
            </a:ext>
          </a:extLst>
        </p:cNvPr>
        <p:cNvGrpSpPr/>
        <p:nvPr/>
      </p:nvGrpSpPr>
      <p:grpSpPr>
        <a:xfrm>
          <a:off x="0" y="0"/>
          <a:ext cx="0" cy="0"/>
          <a:chOff x="0" y="0"/>
          <a:chExt cx="0" cy="0"/>
        </a:xfrm>
      </p:grpSpPr>
      <p:sp>
        <p:nvSpPr>
          <p:cNvPr id="2" name="Graphic 27">
            <a:extLst>
              <a:ext uri="{FF2B5EF4-FFF2-40B4-BE49-F238E27FC236}">
                <a16:creationId xmlns:a16="http://schemas.microsoft.com/office/drawing/2014/main" id="{C05C407D-F246-7FB0-0A63-0635F34DC232}"/>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sp>
        <p:nvSpPr>
          <p:cNvPr id="3" name="Text Placeholder 2">
            <a:extLst>
              <a:ext uri="{FF2B5EF4-FFF2-40B4-BE49-F238E27FC236}">
                <a16:creationId xmlns:a16="http://schemas.microsoft.com/office/drawing/2014/main" id="{7490AE5D-D19E-5C58-4067-8A98FCB1ABF5}"/>
              </a:ext>
            </a:extLst>
          </p:cNvPr>
          <p:cNvSpPr>
            <a:spLocks noGrp="1"/>
          </p:cNvSpPr>
          <p:nvPr>
            <p:ph type="body" sz="quarter" idx="66"/>
          </p:nvPr>
        </p:nvSpPr>
        <p:spPr/>
        <p:txBody>
          <a:bodyPr/>
          <a:lstStyle/>
          <a:p>
            <a:r>
              <a:rPr lang="en-GB"/>
              <a:t>Avtor fotografije: </a:t>
            </a:r>
            <a:r>
              <a:rPr lang="it-IT"/>
              <a:t>Ireland West Farm Stay</a:t>
            </a:r>
            <a:endParaRPr lang="en-GB"/>
          </a:p>
        </p:txBody>
      </p:sp>
      <p:pic>
        <p:nvPicPr>
          <p:cNvPr id="7" name="Picture Placeholder 6">
            <a:extLst>
              <a:ext uri="{FF2B5EF4-FFF2-40B4-BE49-F238E27FC236}">
                <a16:creationId xmlns:a16="http://schemas.microsoft.com/office/drawing/2014/main" id="{42A30ABA-ADDA-4C35-92FD-2E68D69D62C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0154" r="10154"/>
          <a:stretch>
            <a:fillRect/>
          </a:stretch>
        </p:blipFill>
        <p:spPr/>
      </p:pic>
      <p:sp>
        <p:nvSpPr>
          <p:cNvPr id="11" name="Text Placeholder 27">
            <a:extLst>
              <a:ext uri="{FF2B5EF4-FFF2-40B4-BE49-F238E27FC236}">
                <a16:creationId xmlns:a16="http://schemas.microsoft.com/office/drawing/2014/main" id="{B814487D-9CDB-FA7B-8001-AAAE3D0C1748}"/>
              </a:ext>
            </a:extLst>
          </p:cNvPr>
          <p:cNvSpPr>
            <a:spLocks noGrp="1"/>
          </p:cNvSpPr>
          <p:nvPr>
            <p:ph type="body" sz="quarter" idx="14"/>
          </p:nvPr>
        </p:nvSpPr>
        <p:spPr>
          <a:xfrm>
            <a:off x="351420" y="1192777"/>
            <a:ext cx="1952282" cy="1564946"/>
          </a:xfrm>
        </p:spPr>
        <p:txBody>
          <a:bodyPr/>
          <a:lstStyle/>
          <a:p>
            <a:r>
              <a:rPr lang="en-US"/>
              <a:t>05</a:t>
            </a:r>
          </a:p>
        </p:txBody>
      </p:sp>
      <p:sp>
        <p:nvSpPr>
          <p:cNvPr id="12" name="Text Placeholder 28">
            <a:extLst>
              <a:ext uri="{FF2B5EF4-FFF2-40B4-BE49-F238E27FC236}">
                <a16:creationId xmlns:a16="http://schemas.microsoft.com/office/drawing/2014/main" id="{3F38D16D-5F97-ABE6-57CC-89B57E4E42AF}"/>
              </a:ext>
            </a:extLst>
          </p:cNvPr>
          <p:cNvSpPr>
            <a:spLocks noGrp="1"/>
          </p:cNvSpPr>
          <p:nvPr>
            <p:ph type="body" sz="quarter" idx="15"/>
          </p:nvPr>
        </p:nvSpPr>
        <p:spPr>
          <a:xfrm>
            <a:off x="2006221" y="2368530"/>
            <a:ext cx="4626591" cy="2002900"/>
          </a:xfrm>
        </p:spPr>
        <p:txBody>
          <a:bodyPr/>
          <a:lstStyle/>
          <a:p>
            <a:r>
              <a:rPr lang="en-US" sz="3200" cap="all"/>
              <a:t>Marketinške strategije v alternativnih turističnih nastanitvah Epic Stays</a:t>
            </a:r>
            <a:endParaRPr lang="en-US" sz="3200" b="1" cap="all"/>
          </a:p>
        </p:txBody>
      </p:sp>
      <p:sp>
        <p:nvSpPr>
          <p:cNvPr id="14" name="Text Placeholder 28">
            <a:extLst>
              <a:ext uri="{FF2B5EF4-FFF2-40B4-BE49-F238E27FC236}">
                <a16:creationId xmlns:a16="http://schemas.microsoft.com/office/drawing/2014/main" id="{B46F313D-D305-BC4C-3E4D-031410A0091B}"/>
              </a:ext>
            </a:extLst>
          </p:cNvPr>
          <p:cNvSpPr txBox="1">
            <a:spLocks/>
          </p:cNvSpPr>
          <p:nvPr/>
        </p:nvSpPr>
        <p:spPr>
          <a:xfrm>
            <a:off x="2006221" y="1484743"/>
            <a:ext cx="4167571" cy="2002900"/>
          </a:xfrm>
          <a:prstGeom prst="rect">
            <a:avLst/>
          </a:prstGeom>
        </p:spPr>
        <p:txBody>
          <a:bodyPr vert="horz" lIns="91440" tIns="45720" rIns="91440" bIns="45720" rtlCol="0">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4800" b="1" cap="all"/>
              <a:t>Primeri</a:t>
            </a:r>
          </a:p>
        </p:txBody>
      </p:sp>
    </p:spTree>
    <p:extLst>
      <p:ext uri="{BB962C8B-B14F-4D97-AF65-F5344CB8AC3E}">
        <p14:creationId xmlns:p14="http://schemas.microsoft.com/office/powerpoint/2010/main" val="19645151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124C0-8D89-9820-6013-F1C012AAB5D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F84FAC0-F9D0-404E-AF7A-F9903A639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721" y="2580996"/>
            <a:ext cx="4798196" cy="315260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Text Placeholder 1">
            <a:extLst>
              <a:ext uri="{FF2B5EF4-FFF2-40B4-BE49-F238E27FC236}">
                <a16:creationId xmlns:a16="http://schemas.microsoft.com/office/drawing/2014/main" id="{7BD8DA48-2B72-5FC0-9BF7-6C4D5C7E77D1}"/>
              </a:ext>
            </a:extLst>
          </p:cNvPr>
          <p:cNvSpPr>
            <a:spLocks noGrp="1"/>
          </p:cNvSpPr>
          <p:nvPr>
            <p:ph type="body" sz="quarter" idx="32"/>
          </p:nvPr>
        </p:nvSpPr>
        <p:spPr>
          <a:xfrm>
            <a:off x="634478" y="6074397"/>
            <a:ext cx="6541269" cy="3459530"/>
          </a:xfrm>
        </p:spPr>
        <p:txBody>
          <a:bodyPr/>
          <a:lstStyle/>
          <a:p>
            <a:pPr>
              <a:lnSpc>
                <a:spcPct val="100000"/>
              </a:lnSpc>
            </a:pPr>
            <a:r>
              <a:rPr lang="en-US"/>
              <a:t>V času, ko potniki vse bolj iščejo edinstvene in pomembne izkušnje, je svet alternativnih turističnih namestitev postal bolj konkurenčen in inovativen kot kdaj koli prej. „Epic Stays“ – edinstvene namestitve, ki ponujajo več kot le prostor za spanje – se zanašajo na posebne tržne strategije, da pritegnejo pozornost gostov, ki iščejo avanturo, pristnost in povezovanje. Naj gre za glamping v globini gozda, zgodovinsko stavbo, preurejeno v butični hotel, ali kmetijo, ki ponuja poglobljene kulturne izkušnje, te namestitve uporabljajo ustvarjalne pristope, da se izstopajo na prenatrpanem trgu.</a:t>
            </a:r>
          </a:p>
          <a:p>
            <a:pPr>
              <a:lnSpc>
                <a:spcPct val="100000"/>
              </a:lnSpc>
            </a:pPr>
            <a:endParaRPr lang="en-US"/>
          </a:p>
          <a:p>
            <a:pPr>
              <a:lnSpc>
                <a:spcPct val="100000"/>
              </a:lnSpc>
            </a:pPr>
            <a:r>
              <a:rPr lang="en-US"/>
              <a:t>V tem poglavju raziskujemo učinkovite tržne taktike, ki spodbujajo zavezanost in lojalnost gostov v alternativnih nastanitvah. Od pripovedovanja zgodb in družbenih medijev do partnerstev z lokalnimi podjetji in okoljsko usmerjenega blagovnega znamčenja – uspešne epski bivanji združujejo občutek pripadnosti kraju z močno identiteto blagovne znamke, da privabijo svoje idealne obiskovalce. S skrbno izbranimi vsebinami, sodelovanjem z vplivneži in strategijami, ki poudarjajo trajnost in lokalno kulturo, te nastanitve privlačijo vse večje občinstvo ekološko ozaveščenih in doživetij željnih popotnikov. Pridružite se nam, ko se poglobimo v orodja in tehnike, ki jih uporabljajo epski bivanji, da ne le dosežejo nove goste, ampak tudi zgradijo trajne, pomembne vezi, ki odmevajo pri današnjih popotnikih.</a:t>
            </a:r>
            <a:endParaRPr lang="en-IE"/>
          </a:p>
        </p:txBody>
      </p:sp>
      <p:sp>
        <p:nvSpPr>
          <p:cNvPr id="3" name="Text Placeholder 2">
            <a:extLst>
              <a:ext uri="{FF2B5EF4-FFF2-40B4-BE49-F238E27FC236}">
                <a16:creationId xmlns:a16="http://schemas.microsoft.com/office/drawing/2014/main" id="{9316BC00-A9BC-19D5-ACA9-18D54A26D240}"/>
              </a:ext>
            </a:extLst>
          </p:cNvPr>
          <p:cNvSpPr>
            <a:spLocks noGrp="1"/>
          </p:cNvSpPr>
          <p:nvPr>
            <p:ph type="body" sz="quarter" idx="33"/>
          </p:nvPr>
        </p:nvSpPr>
        <p:spPr>
          <a:xfrm>
            <a:off x="175587" y="3448511"/>
            <a:ext cx="2469642" cy="1384804"/>
          </a:xfrm>
        </p:spPr>
        <p:txBody>
          <a:bodyPr/>
          <a:lstStyle/>
          <a:p>
            <a:r>
              <a:rPr lang="en-US" sz="2200" cap="all"/>
              <a:t>Marketinške strategije v alternativnih turističnih nastanitvah Epic Stay</a:t>
            </a:r>
            <a:endParaRPr lang="en-IE" sz="2200" cap="all"/>
          </a:p>
        </p:txBody>
      </p:sp>
      <p:sp>
        <p:nvSpPr>
          <p:cNvPr id="4" name="Text Placeholder 3">
            <a:extLst>
              <a:ext uri="{FF2B5EF4-FFF2-40B4-BE49-F238E27FC236}">
                <a16:creationId xmlns:a16="http://schemas.microsoft.com/office/drawing/2014/main" id="{E0FD820F-6B6F-103D-F848-6F556EBF8BDD}"/>
              </a:ext>
            </a:extLst>
          </p:cNvPr>
          <p:cNvSpPr>
            <a:spLocks noGrp="1"/>
          </p:cNvSpPr>
          <p:nvPr>
            <p:ph type="body" sz="quarter" idx="18"/>
          </p:nvPr>
        </p:nvSpPr>
        <p:spPr>
          <a:xfrm>
            <a:off x="296120" y="1853640"/>
            <a:ext cx="4362144" cy="1049221"/>
          </a:xfrm>
        </p:spPr>
        <p:txBody>
          <a:bodyPr/>
          <a:lstStyle/>
          <a:p>
            <a:r>
              <a:rPr lang="en-US" sz="2200" cap="all">
                <a:latin typeface="Calibri"/>
                <a:ea typeface="Open Sans"/>
                <a:cs typeface="Calibri"/>
              </a:rPr>
              <a:t>Alternativne turistične namestitve Epic Stays </a:t>
            </a:r>
          </a:p>
          <a:p>
            <a:endParaRPr lang="en-IE" sz="2200"/>
          </a:p>
        </p:txBody>
      </p:sp>
      <p:sp>
        <p:nvSpPr>
          <p:cNvPr id="7" name="Slide Number Placeholder 6">
            <a:extLst>
              <a:ext uri="{FF2B5EF4-FFF2-40B4-BE49-F238E27FC236}">
                <a16:creationId xmlns:a16="http://schemas.microsoft.com/office/drawing/2014/main" id="{CC897855-5CE7-CC46-424E-0A319F4AC47E}"/>
              </a:ext>
            </a:extLst>
          </p:cNvPr>
          <p:cNvSpPr>
            <a:spLocks noGrp="1"/>
          </p:cNvSpPr>
          <p:nvPr>
            <p:ph type="sldNum" sz="quarter" idx="4"/>
          </p:nvPr>
        </p:nvSpPr>
        <p:spPr/>
        <p:txBody>
          <a:bodyPr/>
          <a:lstStyle/>
          <a:p>
            <a:fld id="{9C527BFA-2C0E-4CEC-B6A5-913A56FEF4B4}" type="slidenum">
              <a:rPr lang="fr-CA" smtClean="0"/>
              <a:t>103</a:t>
            </a:fld>
            <a:endParaRPr lang="fr-CA"/>
          </a:p>
        </p:txBody>
      </p:sp>
      <p:sp>
        <p:nvSpPr>
          <p:cNvPr id="8" name="Text Placeholder 7">
            <a:extLst>
              <a:ext uri="{FF2B5EF4-FFF2-40B4-BE49-F238E27FC236}">
                <a16:creationId xmlns:a16="http://schemas.microsoft.com/office/drawing/2014/main" id="{53F4CD3D-7DDA-C866-DB2B-C0CA8CCEC47E}"/>
              </a:ext>
            </a:extLst>
          </p:cNvPr>
          <p:cNvSpPr>
            <a:spLocks noGrp="1"/>
          </p:cNvSpPr>
          <p:nvPr>
            <p:ph type="body" sz="quarter" idx="65"/>
          </p:nvPr>
        </p:nvSpPr>
        <p:spPr>
          <a:xfrm>
            <a:off x="5146811" y="5279079"/>
            <a:ext cx="2605106" cy="452458"/>
          </a:xfrm>
          <a:solidFill>
            <a:srgbClr val="EC7C69"/>
          </a:solidFill>
        </p:spPr>
        <p:txBody>
          <a:bodyPr/>
          <a:lstStyle/>
          <a:p>
            <a:r>
              <a:rPr lang="en-IE"/>
              <a:t>Foto: </a:t>
            </a:r>
            <a:r>
              <a:rPr lang="en-IE" err="1"/>
              <a:t>Overleekerhoeve</a:t>
            </a:r>
            <a:r>
              <a:rPr lang="en-IE"/>
              <a:t>, Nizozemska</a:t>
            </a:r>
          </a:p>
        </p:txBody>
      </p:sp>
      <p:sp>
        <p:nvSpPr>
          <p:cNvPr id="5" name="Text Placeholder 3">
            <a:extLst>
              <a:ext uri="{FF2B5EF4-FFF2-40B4-BE49-F238E27FC236}">
                <a16:creationId xmlns:a16="http://schemas.microsoft.com/office/drawing/2014/main" id="{25BFBD2B-37FC-8288-024A-376BD979EA7D}"/>
              </a:ext>
            </a:extLst>
          </p:cNvPr>
          <p:cNvSpPr txBox="1">
            <a:spLocks/>
          </p:cNvSpPr>
          <p:nvPr/>
        </p:nvSpPr>
        <p:spPr>
          <a:xfrm>
            <a:off x="452705" y="663762"/>
            <a:ext cx="3716321" cy="1049221"/>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4800" b="1">
                <a:solidFill>
                  <a:schemeClr val="bg1"/>
                </a:solidFill>
                <a:latin typeface="Calibri"/>
                <a:ea typeface="Open Sans"/>
                <a:cs typeface="Calibri"/>
              </a:rPr>
              <a:t>ODDELEK 5</a:t>
            </a:r>
            <a:endParaRPr lang="en-US" sz="4800" b="1">
              <a:solidFill>
                <a:schemeClr val="bg1"/>
              </a:solidFill>
            </a:endParaRPr>
          </a:p>
          <a:p>
            <a:endParaRPr lang="en-US" sz="2200">
              <a:solidFill>
                <a:srgbClr val="000000"/>
              </a:solidFill>
              <a:highlight>
                <a:srgbClr val="FFFF00"/>
              </a:highlight>
              <a:latin typeface="Calibri"/>
              <a:ea typeface="Open Sans"/>
              <a:cs typeface="Calibri"/>
            </a:endParaRPr>
          </a:p>
        </p:txBody>
      </p:sp>
    </p:spTree>
    <p:extLst>
      <p:ext uri="{BB962C8B-B14F-4D97-AF65-F5344CB8AC3E}">
        <p14:creationId xmlns:p14="http://schemas.microsoft.com/office/powerpoint/2010/main" val="19961141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7BFB-D6ED-6165-90E7-C7705D6ADFC1}"/>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F5FEF96C-3386-357F-23E3-D3DA9ACC769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462D294A-4516-A58D-BF25-D675FC103220}"/>
              </a:ext>
            </a:extLst>
          </p:cNvPr>
          <p:cNvSpPr>
            <a:spLocks noGrp="1"/>
          </p:cNvSpPr>
          <p:nvPr>
            <p:ph type="body" sz="quarter" idx="32"/>
          </p:nvPr>
        </p:nvSpPr>
        <p:spPr>
          <a:xfrm>
            <a:off x="294777" y="6750433"/>
            <a:ext cx="7365329" cy="2787212"/>
          </a:xfrm>
        </p:spPr>
        <p:txBody>
          <a:bodyPr/>
          <a:lstStyle/>
          <a:p>
            <a:pPr>
              <a:lnSpc>
                <a:spcPct val="100000"/>
              </a:lnSpc>
            </a:pPr>
            <a:r>
              <a:rPr lang="it-IT" sz="4000" b="1" cap="all">
                <a:solidFill>
                  <a:schemeClr val="bg1"/>
                </a:solidFill>
                <a:latin typeface="Calibri"/>
                <a:cs typeface="Calibri"/>
              </a:rPr>
              <a:t>Residenza Ducale, Bovino</a:t>
            </a:r>
          </a:p>
          <a:p>
            <a:pPr>
              <a:lnSpc>
                <a:spcPct val="100000"/>
              </a:lnSpc>
            </a:pPr>
            <a:r>
              <a:rPr lang="en-US" sz="2000" b="1">
                <a:solidFill>
                  <a:schemeClr val="bg1"/>
                </a:solidFill>
                <a:latin typeface="Calibri"/>
                <a:cs typeface="Calibri"/>
              </a:rPr>
              <a:t>Kategorija: </a:t>
            </a:r>
            <a:r>
              <a:rPr lang="en-US" sz="2000">
                <a:solidFill>
                  <a:schemeClr val="bg1"/>
                </a:solidFill>
                <a:latin typeface="Calibri"/>
                <a:cs typeface="Calibri"/>
              </a:rPr>
              <a:t>Gostišče</a:t>
            </a:r>
          </a:p>
          <a:p>
            <a:pPr>
              <a:lnSpc>
                <a:spcPct val="100000"/>
              </a:lnSpc>
            </a:pPr>
            <a:r>
              <a:rPr lang="en-US" sz="2000" b="1">
                <a:solidFill>
                  <a:schemeClr val="bg1"/>
                </a:solidFill>
                <a:latin typeface="Calibri"/>
                <a:cs typeface="Calibri"/>
              </a:rPr>
              <a:t>Lokacija: </a:t>
            </a:r>
            <a:r>
              <a:rPr lang="en-US" sz="2000">
                <a:solidFill>
                  <a:schemeClr val="bg1"/>
                </a:solidFill>
                <a:latin typeface="Calibri"/>
                <a:cs typeface="Calibri"/>
              </a:rPr>
              <a:t>Bovino, Italija</a:t>
            </a:r>
          </a:p>
          <a:p>
            <a:pPr>
              <a:lnSpc>
                <a:spcPct val="100000"/>
              </a:lnSpc>
            </a:pPr>
            <a:r>
              <a:rPr lang="en-US" sz="2000" b="1">
                <a:solidFill>
                  <a:schemeClr val="bg1"/>
                </a:solidFill>
                <a:latin typeface="Calibri"/>
                <a:cs typeface="Calibri"/>
              </a:rPr>
              <a:t>Spletna stran:</a:t>
            </a:r>
            <a:r>
              <a:rPr lang="en-US" sz="2000">
                <a:solidFill>
                  <a:schemeClr val="bg1"/>
                </a:solidFill>
                <a:latin typeface="Calibri"/>
                <a:cs typeface="Calibri"/>
              </a:rPr>
              <a:t> https://www.residenzaducale.it/</a:t>
            </a:r>
            <a:endParaRPr lang="en-IE" sz="2000">
              <a:solidFill>
                <a:schemeClr val="bg1"/>
              </a:solidFill>
            </a:endParaRPr>
          </a:p>
          <a:p>
            <a:pPr algn="l">
              <a:lnSpc>
                <a:spcPct val="100000"/>
              </a:lnSpc>
            </a:pPr>
            <a:endParaRPr lang="en-US" sz="1000">
              <a:solidFill>
                <a:schemeClr val="bg1"/>
              </a:solidFill>
              <a:highlight>
                <a:srgbClr val="0000FF"/>
              </a:highlight>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US" err="1">
                <a:solidFill>
                  <a:schemeClr val="bg1"/>
                </a:solidFill>
                <a:latin typeface="Calibri"/>
                <a:cs typeface="Calibri"/>
              </a:rPr>
              <a:t>Residenza </a:t>
            </a:r>
            <a:r>
              <a:rPr lang="en-US">
                <a:solidFill>
                  <a:schemeClr val="bg1"/>
                </a:solidFill>
                <a:latin typeface="Calibri"/>
                <a:cs typeface="Calibri"/>
              </a:rPr>
              <a:t>Ducale di </a:t>
            </a:r>
            <a:r>
              <a:rPr lang="en-US" err="1">
                <a:solidFill>
                  <a:schemeClr val="bg1"/>
                </a:solidFill>
                <a:latin typeface="Calibri"/>
                <a:cs typeface="Calibri"/>
              </a:rPr>
              <a:t>Bovino </a:t>
            </a:r>
            <a:r>
              <a:rPr lang="en-US">
                <a:solidFill>
                  <a:schemeClr val="bg1"/>
                </a:solidFill>
                <a:latin typeface="Calibri"/>
                <a:cs typeface="Calibri"/>
              </a:rPr>
              <a:t>se nahaja v samem središču zgodovinskega </a:t>
            </a:r>
            <a:r>
              <a:rPr lang="en-US" err="1">
                <a:solidFill>
                  <a:schemeClr val="bg1"/>
                </a:solidFill>
                <a:latin typeface="Calibri"/>
                <a:cs typeface="Calibri"/>
              </a:rPr>
              <a:t>jedra</a:t>
            </a:r>
            <a:r>
              <a:rPr lang="en-US">
                <a:solidFill>
                  <a:schemeClr val="bg1"/>
                </a:solidFill>
                <a:latin typeface="Calibri"/>
                <a:cs typeface="Calibri"/>
              </a:rPr>
              <a:t> mesta, med uličicami srednjeveške vasice in bujno zeleno naravo. tu je nastala gostišče, ki se nahaja v enem od najpomembnejših spomenikov </a:t>
            </a:r>
            <a:r>
              <a:rPr lang="en-US" err="1">
                <a:solidFill>
                  <a:schemeClr val="bg1"/>
                </a:solidFill>
                <a:latin typeface="Calibri"/>
                <a:cs typeface="Calibri"/>
              </a:rPr>
              <a:t>Bovina</a:t>
            </a:r>
            <a:r>
              <a:rPr lang="en-US">
                <a:solidFill>
                  <a:schemeClr val="bg1"/>
                </a:solidFill>
                <a:latin typeface="Calibri"/>
                <a:cs typeface="Calibri"/>
              </a:rPr>
              <a:t>: v knežjem gradu, varuhu in priči tisočletnih dogodkov mesta, ki je ponovno odkril svojo poklicanost za gostoljubnost, prenovljeno v sodobnem duhu, v kombinaciji tradicije, storitev in sodobnega udobja. Rezidenca ima prostorne in svetle sobe, različne po opremi, </a:t>
            </a:r>
            <a:r>
              <a:rPr lang="en-US" err="1">
                <a:solidFill>
                  <a:schemeClr val="bg1"/>
                </a:solidFill>
                <a:latin typeface="Calibri"/>
                <a:cs typeface="Calibri"/>
              </a:rPr>
              <a:t>barvah </a:t>
            </a:r>
            <a:r>
              <a:rPr lang="en-US">
                <a:solidFill>
                  <a:schemeClr val="bg1"/>
                </a:solidFill>
                <a:latin typeface="Calibri"/>
                <a:cs typeface="Calibri"/>
              </a:rPr>
              <a:t>in zaključkih, ki se z visokimi okni odpirajo na strehe mesta in veliko notranje dvorišče palače.</a:t>
            </a: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77A96CF0-5ACA-2514-73F7-666782AE9811}"/>
              </a:ext>
            </a:extLst>
          </p:cNvPr>
          <p:cNvSpPr>
            <a:spLocks noGrp="1"/>
          </p:cNvSpPr>
          <p:nvPr>
            <p:ph type="body" sz="quarter" idx="35"/>
          </p:nvPr>
        </p:nvSpPr>
        <p:spPr>
          <a:xfrm>
            <a:off x="294777" y="5453856"/>
            <a:ext cx="3206079" cy="1049221"/>
          </a:xfrm>
        </p:spPr>
        <p:txBody>
          <a:bodyPr/>
          <a:lstStyle/>
          <a:p>
            <a:r>
              <a:rPr lang="en-US" sz="4400" b="1"/>
              <a:t>ITALIJA</a:t>
            </a:r>
          </a:p>
        </p:txBody>
      </p:sp>
      <p:sp>
        <p:nvSpPr>
          <p:cNvPr id="3" name="Text Placeholder 2">
            <a:extLst>
              <a:ext uri="{FF2B5EF4-FFF2-40B4-BE49-F238E27FC236}">
                <a16:creationId xmlns:a16="http://schemas.microsoft.com/office/drawing/2014/main" id="{A387074D-57C9-979B-736A-E957C4D1DA21}"/>
              </a:ext>
            </a:extLst>
          </p:cNvPr>
          <p:cNvSpPr>
            <a:spLocks noGrp="1"/>
          </p:cNvSpPr>
          <p:nvPr>
            <p:ph type="body" sz="quarter" idx="36"/>
          </p:nvPr>
        </p:nvSpPr>
        <p:spPr>
          <a:xfrm>
            <a:off x="294777" y="4779704"/>
            <a:ext cx="3362446" cy="452458"/>
          </a:xfrm>
        </p:spPr>
        <p:txBody>
          <a:bodyPr/>
          <a:lstStyle/>
          <a:p>
            <a:r>
              <a:rPr lang="en-US" sz="1400" b="0"/>
              <a:t>OKOLJU PRIJAZNA, TRAJNOSTI PRIJAZNA REŠITEV</a:t>
            </a:r>
          </a:p>
        </p:txBody>
      </p:sp>
      <p:sp>
        <p:nvSpPr>
          <p:cNvPr id="16" name="Slide Number Placeholder 15">
            <a:extLst>
              <a:ext uri="{FF2B5EF4-FFF2-40B4-BE49-F238E27FC236}">
                <a16:creationId xmlns:a16="http://schemas.microsoft.com/office/drawing/2014/main" id="{88207EC2-A093-4BAA-970E-6626D7515065}"/>
              </a:ext>
            </a:extLst>
          </p:cNvPr>
          <p:cNvSpPr>
            <a:spLocks noGrp="1"/>
          </p:cNvSpPr>
          <p:nvPr>
            <p:ph type="sldNum" sz="quarter" idx="4"/>
          </p:nvPr>
        </p:nvSpPr>
        <p:spPr/>
        <p:txBody>
          <a:bodyPr/>
          <a:lstStyle/>
          <a:p>
            <a:fld id="{9C527BFA-2C0E-4CEC-B6A5-913A56FEF4B4}" type="slidenum">
              <a:rPr lang="fr-CA" smtClean="0"/>
              <a:t>104</a:t>
            </a:fld>
            <a:endParaRPr lang="fr-CA"/>
          </a:p>
        </p:txBody>
      </p:sp>
      <p:sp>
        <p:nvSpPr>
          <p:cNvPr id="4" name="Text Placeholder 3">
            <a:extLst>
              <a:ext uri="{FF2B5EF4-FFF2-40B4-BE49-F238E27FC236}">
                <a16:creationId xmlns:a16="http://schemas.microsoft.com/office/drawing/2014/main" id="{5D4BB9B4-5E38-46EC-6E5C-9A80AD7375D9}"/>
              </a:ext>
            </a:extLst>
          </p:cNvPr>
          <p:cNvSpPr>
            <a:spLocks noGrp="1"/>
          </p:cNvSpPr>
          <p:nvPr>
            <p:ph type="body" sz="quarter" idx="65"/>
          </p:nvPr>
        </p:nvSpPr>
        <p:spPr/>
        <p:txBody>
          <a:bodyPr/>
          <a:lstStyle/>
          <a:p>
            <a:r>
              <a:rPr lang="en-GB"/>
              <a:t>Foto: </a:t>
            </a:r>
            <a:r>
              <a:rPr lang="en-GB" err="1"/>
              <a:t>Residenza </a:t>
            </a:r>
            <a:r>
              <a:rPr lang="en-GB"/>
              <a:t>Ducale, </a:t>
            </a:r>
            <a:r>
              <a:rPr lang="en-GB" err="1"/>
              <a:t>Bovino</a:t>
            </a:r>
            <a:endParaRPr lang="en-GB"/>
          </a:p>
        </p:txBody>
      </p:sp>
      <p:sp>
        <p:nvSpPr>
          <p:cNvPr id="10" name="Text Placeholder 2">
            <a:extLst>
              <a:ext uri="{FF2B5EF4-FFF2-40B4-BE49-F238E27FC236}">
                <a16:creationId xmlns:a16="http://schemas.microsoft.com/office/drawing/2014/main" id="{44B281A8-36FD-3C99-2A27-25404B42D6E2}"/>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5677AB1B-81DB-FA22-D8CF-B883A34319A1}"/>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5" name="Graphic 4" descr="Badge 1 with solid fill">
            <a:extLst>
              <a:ext uri="{FF2B5EF4-FFF2-40B4-BE49-F238E27FC236}">
                <a16:creationId xmlns:a16="http://schemas.microsoft.com/office/drawing/2014/main" id="{3B916F91-162B-0DAF-84C5-3811887E6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0481" y="4354465"/>
            <a:ext cx="1440000" cy="1440000"/>
          </a:xfrm>
          <a:prstGeom prst="rect">
            <a:avLst/>
          </a:prstGeom>
        </p:spPr>
      </p:pic>
      <p:pic>
        <p:nvPicPr>
          <p:cNvPr id="11" name="Picture Placeholder 10">
            <a:extLst>
              <a:ext uri="{FF2B5EF4-FFF2-40B4-BE49-F238E27FC236}">
                <a16:creationId xmlns:a16="http://schemas.microsoft.com/office/drawing/2014/main" id="{61A0D636-219D-4B17-95BB-963432AF4F14}"/>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t="7282" b="7282"/>
          <a:stretch>
            <a:fillRect/>
          </a:stretch>
        </p:blipFill>
        <p:spPr>
          <a:xfrm>
            <a:off x="0" y="335828"/>
            <a:ext cx="7001712" cy="4003099"/>
          </a:xfrm>
        </p:spPr>
      </p:pic>
    </p:spTree>
    <p:extLst>
      <p:ext uri="{BB962C8B-B14F-4D97-AF65-F5344CB8AC3E}">
        <p14:creationId xmlns:p14="http://schemas.microsoft.com/office/powerpoint/2010/main" val="505112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84AE3-F65A-DC0C-3960-DF240122E2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AA0B49-1341-8640-F9E9-F8F29D4564E3}"/>
              </a:ext>
            </a:extLst>
          </p:cNvPr>
          <p:cNvSpPr>
            <a:spLocks noGrp="1"/>
          </p:cNvSpPr>
          <p:nvPr>
            <p:ph type="body" sz="quarter" idx="65"/>
          </p:nvPr>
        </p:nvSpPr>
        <p:spPr/>
        <p:txBody>
          <a:bodyPr/>
          <a:lstStyle/>
          <a:p>
            <a:r>
              <a:rPr lang="en-GB"/>
              <a:t>Avtor fotografije: </a:t>
            </a:r>
            <a:r>
              <a:rPr lang="en-US"/>
              <a:t>Amsterdam the Crane, YAYS, Nizozemska</a:t>
            </a:r>
            <a:endParaRPr lang="en-GB"/>
          </a:p>
        </p:txBody>
      </p:sp>
      <p:sp>
        <p:nvSpPr>
          <p:cNvPr id="6" name="Slide Number Placeholder 5">
            <a:extLst>
              <a:ext uri="{FF2B5EF4-FFF2-40B4-BE49-F238E27FC236}">
                <a16:creationId xmlns:a16="http://schemas.microsoft.com/office/drawing/2014/main" id="{FD85D1B7-5901-24AF-8FF6-0E978BF55C6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105</a:t>
            </a:fld>
            <a:endParaRPr lang="fr-CA"/>
          </a:p>
        </p:txBody>
      </p:sp>
      <p:sp>
        <p:nvSpPr>
          <p:cNvPr id="14" name="Text Placeholder 2">
            <a:extLst>
              <a:ext uri="{FF2B5EF4-FFF2-40B4-BE49-F238E27FC236}">
                <a16:creationId xmlns:a16="http://schemas.microsoft.com/office/drawing/2014/main" id="{5AB0E3A0-43B8-BD96-99C2-6CDB5F155811}"/>
              </a:ext>
            </a:extLst>
          </p:cNvPr>
          <p:cNvSpPr>
            <a:spLocks noGrp="1"/>
          </p:cNvSpPr>
          <p:nvPr>
            <p:ph type="body" sz="quarter" idx="32"/>
          </p:nvPr>
        </p:nvSpPr>
        <p:spPr>
          <a:xfrm>
            <a:off x="3775552" y="3094110"/>
            <a:ext cx="3270634" cy="6921144"/>
          </a:xfrm>
        </p:spPr>
        <p:txBody>
          <a:bodyPr/>
          <a:lstStyle/>
          <a:p>
            <a:r>
              <a:rPr lang="en-IE">
                <a:latin typeface="Calibri"/>
                <a:ea typeface="Open Sans"/>
                <a:cs typeface="Calibri"/>
              </a:rPr>
              <a:t>Vojvodska rezidenca </a:t>
            </a:r>
            <a:r>
              <a:rPr lang="en-IE" err="1">
                <a:latin typeface="Calibri"/>
                <a:ea typeface="Open Sans"/>
                <a:cs typeface="Calibri"/>
              </a:rPr>
              <a:t>Bovino </a:t>
            </a:r>
            <a:r>
              <a:rPr lang="en-IE">
                <a:latin typeface="Calibri"/>
                <a:ea typeface="Open Sans"/>
                <a:cs typeface="Calibri"/>
              </a:rPr>
              <a:t>se nahaja znotraj mestnega vojvodskega gradu. Grad sega v rimski čas in je bil zaradi svoje lege trdnjava velikega strateškega pomena; bil je tudi pomembna obrambna trdnjava za </a:t>
            </a:r>
            <a:r>
              <a:rPr lang="en-IE" err="1">
                <a:latin typeface="Calibri"/>
                <a:ea typeface="Open Sans"/>
                <a:cs typeface="Calibri"/>
              </a:rPr>
              <a:t>Langobarde </a:t>
            </a:r>
            <a:r>
              <a:rPr lang="en-IE">
                <a:latin typeface="Calibri"/>
                <a:ea typeface="Open Sans"/>
                <a:cs typeface="Calibri"/>
              </a:rPr>
              <a:t>in Bizantince. Vitezov stolp, zgrajen pod vladavino družine </a:t>
            </a:r>
            <a:r>
              <a:rPr lang="en-IE" err="1">
                <a:latin typeface="Calibri"/>
                <a:ea typeface="Open Sans"/>
                <a:cs typeface="Calibri"/>
              </a:rPr>
              <a:t>Loretello</a:t>
            </a:r>
            <a:r>
              <a:rPr lang="en-IE">
                <a:latin typeface="Calibri"/>
                <a:ea typeface="Open Sans"/>
                <a:cs typeface="Calibri"/>
              </a:rPr>
              <a:t>, ki je med letoma 1059 in 1182 imela v lasti fevd </a:t>
            </a:r>
            <a:r>
              <a:rPr lang="en-IE" err="1">
                <a:latin typeface="Calibri"/>
                <a:ea typeface="Open Sans"/>
                <a:cs typeface="Calibri"/>
              </a:rPr>
              <a:t>Bovino</a:t>
            </a:r>
            <a:r>
              <a:rPr lang="en-IE">
                <a:latin typeface="Calibri"/>
                <a:ea typeface="Open Sans"/>
                <a:cs typeface="Calibri"/>
              </a:rPr>
              <a:t>, prav tako priča o strateškem pomenu trdnjave. Proti koncu 11. stoletja, z vzpostavitvijo normanske vladavine nad južno Italijo, je </a:t>
            </a:r>
            <a:r>
              <a:rPr lang="en-IE" err="1">
                <a:latin typeface="Calibri"/>
                <a:ea typeface="Open Sans"/>
                <a:cs typeface="Calibri"/>
              </a:rPr>
              <a:t>Drogone </a:t>
            </a:r>
            <a:r>
              <a:rPr lang="en-IE">
                <a:latin typeface="Calibri"/>
                <a:ea typeface="Open Sans"/>
                <a:cs typeface="Calibri"/>
              </a:rPr>
              <a:t>de </a:t>
            </a:r>
            <a:r>
              <a:rPr lang="en-IE" err="1">
                <a:latin typeface="Calibri"/>
                <a:ea typeface="Open Sans"/>
                <a:cs typeface="Calibri"/>
              </a:rPr>
              <a:t>Hauteville </a:t>
            </a:r>
            <a:r>
              <a:rPr lang="en-IE">
                <a:latin typeface="Calibri"/>
                <a:ea typeface="Open Sans"/>
                <a:cs typeface="Calibri"/>
              </a:rPr>
              <a:t>porušil prejšnjo stavbo in zgradil prvo jedro gradu, v katerega je vključil cilindrični stolp. </a:t>
            </a:r>
          </a:p>
          <a:p>
            <a:endParaRPr lang="en-IE">
              <a:latin typeface="Calibri"/>
              <a:cs typeface="Calibri"/>
            </a:endParaRPr>
          </a:p>
          <a:p>
            <a:r>
              <a:rPr lang="en-IE">
                <a:latin typeface="Calibri"/>
                <a:ea typeface="Open Sans"/>
                <a:cs typeface="Calibri"/>
              </a:rPr>
              <a:t>Kasnejše spremembe so bile izvedene pod Friderikom II. Švabskim, ki mu dolgujemo tudi izgradnjo donžona (v arhitekturi ta izraz pomeni dvignjeni del utrdbe), ki je trenutno vse, kar je ostalo od rezidence namestnika cesarske vojske. Manfred, sin Friderika II., in več angleških vladarjev je imelo začasne rezidence v trdnjavi, medtem ko je družina </a:t>
            </a:r>
            <a:r>
              <a:rPr lang="en-IE" err="1">
                <a:latin typeface="Calibri"/>
                <a:ea typeface="Open Sans"/>
                <a:cs typeface="Calibri"/>
              </a:rPr>
              <a:t>Estendardo </a:t>
            </a:r>
            <a:r>
              <a:rPr lang="en-IE">
                <a:latin typeface="Calibri"/>
                <a:ea typeface="Open Sans"/>
                <a:cs typeface="Calibri"/>
              </a:rPr>
              <a:t>in španska družina de Guevara tam prebivala do leta 1961.</a:t>
            </a:r>
            <a:endParaRPr lang="en-IE"/>
          </a:p>
        </p:txBody>
      </p:sp>
      <p:sp>
        <p:nvSpPr>
          <p:cNvPr id="17" name="Text Placeholder 4">
            <a:extLst>
              <a:ext uri="{FF2B5EF4-FFF2-40B4-BE49-F238E27FC236}">
                <a16:creationId xmlns:a16="http://schemas.microsoft.com/office/drawing/2014/main" id="{5670E034-24CB-9618-DD6C-7D72965730C4}"/>
              </a:ext>
            </a:extLst>
          </p:cNvPr>
          <p:cNvSpPr>
            <a:spLocks noGrp="1"/>
          </p:cNvSpPr>
          <p:nvPr>
            <p:ph type="body" sz="quarter" idx="38"/>
          </p:nvPr>
        </p:nvSpPr>
        <p:spPr>
          <a:xfrm>
            <a:off x="3717417" y="1735861"/>
            <a:ext cx="3087131" cy="614008"/>
          </a:xfrm>
        </p:spPr>
        <p:txBody>
          <a:bodyPr vert="horz" lIns="91440" tIns="45720" rIns="91440" bIns="45720" rtlCol="0" anchor="t">
            <a:noAutofit/>
          </a:bodyPr>
          <a:lstStyle/>
          <a:p>
            <a:pPr algn="ctr"/>
            <a:r>
              <a:rPr lang="en-GB" cap="all">
                <a:latin typeface="Calibri"/>
                <a:cs typeface="Calibri"/>
              </a:rPr>
              <a:t>Obnova zgodovinske trdnjave</a:t>
            </a:r>
            <a:endParaRPr lang="it-IT" cap="all"/>
          </a:p>
        </p:txBody>
      </p:sp>
      <p:cxnSp>
        <p:nvCxnSpPr>
          <p:cNvPr id="18" name="Straight Connector 17">
            <a:extLst>
              <a:ext uri="{FF2B5EF4-FFF2-40B4-BE49-F238E27FC236}">
                <a16:creationId xmlns:a16="http://schemas.microsoft.com/office/drawing/2014/main" id="{96669CE1-3DC4-40B6-A45D-18C1B9F07FCE}"/>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CB7E58-0E80-D163-3579-109DFCBE4D36}"/>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Posodobitev slike in besedila</a:t>
            </a:r>
          </a:p>
        </p:txBody>
      </p:sp>
      <p:grpSp>
        <p:nvGrpSpPr>
          <p:cNvPr id="3" name="Group 2">
            <a:extLst>
              <a:ext uri="{FF2B5EF4-FFF2-40B4-BE49-F238E27FC236}">
                <a16:creationId xmlns:a16="http://schemas.microsoft.com/office/drawing/2014/main" id="{92D7E31F-CF03-A2C8-267F-A861F70BD98D}"/>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DB4E9778-FC52-73AF-7204-EAE0AA14D3EB}"/>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EC8421C2-F244-4A2D-8BE5-11A711F354D6}"/>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7F9591DF-006F-B7F0-57AA-29059F1BA19B}"/>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2481567B-41FB-F28E-CA05-311FF06827FF}"/>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995CD932-D521-44F3-087D-73960B98D3D7}"/>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A5FCA4D7-A080-BBCF-95A9-889D125B0B9B}"/>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0355BA88-8548-3153-3F39-7D891ECA898D}"/>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C1335384-F5CC-6685-46F6-0CF78AECE596}"/>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3AB2F07C-FEFC-5598-1277-987E25ACED92}"/>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71816E46-F627-B4E0-92F7-807B56B99A31}"/>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0003039B-7460-BCD2-CE17-DBEA4D610D56}"/>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4B99E393-6859-5D50-2C3F-971EC11605C4}"/>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AE45C20D-79AC-322B-6077-3FFE325FED7F}"/>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CFE8D4B8-9C77-039D-EDD6-B8D437CCBF1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E2D1CE24-DFD1-E3C5-3C19-BAEC072187A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7" name="Picture Placeholder 26">
            <a:extLst>
              <a:ext uri="{FF2B5EF4-FFF2-40B4-BE49-F238E27FC236}">
                <a16:creationId xmlns:a16="http://schemas.microsoft.com/office/drawing/2014/main" id="{DE6070FA-F8E3-4124-A922-DC09468ACE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667" r="27667"/>
          <a:stretch>
            <a:fillRect/>
          </a:stretch>
        </p:blipFill>
        <p:spPr/>
      </p:pic>
    </p:spTree>
    <p:extLst>
      <p:ext uri="{BB962C8B-B14F-4D97-AF65-F5344CB8AC3E}">
        <p14:creationId xmlns:p14="http://schemas.microsoft.com/office/powerpoint/2010/main" val="40966741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F62C5-ADC2-0ED5-DCB4-B22B742E70A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F11AB2E-B2F1-A1BA-3D28-952F328A1CB1}"/>
              </a:ext>
            </a:extLst>
          </p:cNvPr>
          <p:cNvSpPr>
            <a:spLocks noGrp="1"/>
          </p:cNvSpPr>
          <p:nvPr>
            <p:ph type="body" sz="quarter" idx="32"/>
          </p:nvPr>
        </p:nvSpPr>
        <p:spPr>
          <a:xfrm>
            <a:off x="3883745" y="919726"/>
            <a:ext cx="3270634" cy="4069540"/>
          </a:xfrm>
        </p:spPr>
        <p:txBody>
          <a:bodyPr/>
          <a:lstStyle/>
          <a:p>
            <a:pPr>
              <a:lnSpc>
                <a:spcPct val="100000"/>
              </a:lnSpc>
            </a:pPr>
            <a:r>
              <a:rPr lang="en-IE">
                <a:latin typeface="Calibri"/>
                <a:ea typeface="Open Sans"/>
                <a:cs typeface="Calibri"/>
              </a:rPr>
              <a:t>Zlasti Don Giovanni de Guevara, ki ga je okoli leta 1600 za vojvodo </a:t>
            </a:r>
            <a:r>
              <a:rPr lang="en-IE" err="1">
                <a:latin typeface="Calibri"/>
                <a:ea typeface="Open Sans"/>
                <a:cs typeface="Calibri"/>
              </a:rPr>
              <a:t>Bovina</a:t>
            </a:r>
            <a:r>
              <a:rPr lang="en-IE">
                <a:latin typeface="Calibri"/>
                <a:ea typeface="Open Sans"/>
                <a:cs typeface="Calibri"/>
              </a:rPr>
              <a:t> imenoval Filip III. Habsburški, kralj Španije, je sprejel ukrepe za preoblikovanje gradu v razkošno vojvodsko rezidenco. Pod vladavino te družine je prišlo do prve širitve gradu na južni in vzhodni strani, s čimer je nastala tipična struktura iz 17. stoletja, v 18. stoletju pa je bil zgrajen stolp z uro in arhitekturni kompleks je bil obogaten s čudovitim visečim vrtom. Zdi se, da so v trdnjavi skozi zgodovino bivali različni znani ljudje, med njimi papež Benedikt XII., Marija Terezija Avstrijska in literarna osebnost Torquato Tasso in </a:t>
            </a:r>
            <a:r>
              <a:rPr lang="en-IE" err="1">
                <a:latin typeface="Calibri"/>
                <a:ea typeface="Open Sans"/>
                <a:cs typeface="Calibri"/>
              </a:rPr>
              <a:t>Giovan </a:t>
            </a:r>
            <a:r>
              <a:rPr lang="en-IE">
                <a:latin typeface="Calibri"/>
                <a:ea typeface="Open Sans"/>
                <a:cs typeface="Calibri"/>
              </a:rPr>
              <a:t>Battista Marino. Kasneje je bil vojvodski grad podarjen škofovski menzi; uporabljal se je kot zasebna šola, ki so jo vodile nune, in nazadnje zaprt. Zato je družba </a:t>
            </a:r>
            <a:r>
              <a:rPr lang="en-IE" err="1">
                <a:latin typeface="Calibri"/>
                <a:ea typeface="Open Sans"/>
                <a:cs typeface="Calibri"/>
              </a:rPr>
              <a:t>Sipario </a:t>
            </a:r>
            <a:r>
              <a:rPr lang="en-IE">
                <a:latin typeface="Calibri"/>
                <a:ea typeface="Open Sans"/>
                <a:cs typeface="Calibri"/>
              </a:rPr>
              <a:t>di </a:t>
            </a:r>
            <a:r>
              <a:rPr lang="en-IE" err="1">
                <a:latin typeface="Calibri"/>
                <a:ea typeface="Open Sans"/>
                <a:cs typeface="Calibri"/>
              </a:rPr>
              <a:t>Bovino </a:t>
            </a:r>
            <a:r>
              <a:rPr lang="en-IE">
                <a:latin typeface="Calibri"/>
                <a:ea typeface="Open Sans"/>
                <a:cs typeface="Calibri"/>
              </a:rPr>
              <a:t>zaprosila za upravljanje teh prostorov in v njih uredila sobe, del strukture pa namenila gostinskim dejavnostim, s čimer je izboljšala prostore in zgodovinski kontekst.</a:t>
            </a:r>
            <a:endParaRPr lang="it-IT">
              <a:ea typeface="Open Sans"/>
            </a:endParaRPr>
          </a:p>
        </p:txBody>
      </p:sp>
      <p:sp>
        <p:nvSpPr>
          <p:cNvPr id="12" name="Text Placeholder 11">
            <a:extLst>
              <a:ext uri="{FF2B5EF4-FFF2-40B4-BE49-F238E27FC236}">
                <a16:creationId xmlns:a16="http://schemas.microsoft.com/office/drawing/2014/main" id="{128B21C4-8214-D2F1-0076-06BF03CBB746}"/>
              </a:ext>
            </a:extLst>
          </p:cNvPr>
          <p:cNvSpPr>
            <a:spLocks noGrp="1"/>
          </p:cNvSpPr>
          <p:nvPr>
            <p:ph type="body" sz="quarter" idx="36"/>
          </p:nvPr>
        </p:nvSpPr>
        <p:spPr>
          <a:xfrm>
            <a:off x="249136" y="1104199"/>
            <a:ext cx="3634609" cy="414047"/>
          </a:xfrm>
        </p:spPr>
        <p:txBody>
          <a:bodyPr/>
          <a:lstStyle/>
          <a:p>
            <a:r>
              <a:rPr lang="en-GB" sz="3200" cap="all">
                <a:latin typeface="Calibri"/>
                <a:cs typeface="Calibri"/>
              </a:rPr>
              <a:t>Okrepitev zgodovinske trdnjave</a:t>
            </a:r>
            <a:endParaRPr lang="it-IT" sz="3200" cap="all"/>
          </a:p>
        </p:txBody>
      </p:sp>
      <p:sp>
        <p:nvSpPr>
          <p:cNvPr id="14" name="Text Placeholder 13">
            <a:extLst>
              <a:ext uri="{FF2B5EF4-FFF2-40B4-BE49-F238E27FC236}">
                <a16:creationId xmlns:a16="http://schemas.microsoft.com/office/drawing/2014/main" id="{7231916B-5D37-98CE-52A5-32AA050D80C0}"/>
              </a:ext>
            </a:extLst>
          </p:cNvPr>
          <p:cNvSpPr>
            <a:spLocks noGrp="1"/>
          </p:cNvSpPr>
          <p:nvPr>
            <p:ph type="body" sz="quarter" idx="40"/>
          </p:nvPr>
        </p:nvSpPr>
        <p:spPr/>
        <p:txBody>
          <a:bodyPr vert="horz" lIns="91440" tIns="45720" rIns="91440" bIns="45720" rtlCol="0" anchor="t">
            <a:noAutofit/>
          </a:bodyPr>
          <a:lstStyle/>
          <a:p>
            <a:r>
              <a:rPr lang="en-US" err="1"/>
              <a:t>Residenza </a:t>
            </a:r>
            <a:r>
              <a:rPr lang="en-US"/>
              <a:t>Ducale ponuja edinstveno priložnost za bivanje v normanskem gradu s starodavnim stolpom. </a:t>
            </a:r>
          </a:p>
        </p:txBody>
      </p:sp>
      <p:sp>
        <p:nvSpPr>
          <p:cNvPr id="2" name="Text Placeholder 1">
            <a:extLst>
              <a:ext uri="{FF2B5EF4-FFF2-40B4-BE49-F238E27FC236}">
                <a16:creationId xmlns:a16="http://schemas.microsoft.com/office/drawing/2014/main" id="{F0874754-4108-574E-2856-A9A77929FE51}"/>
              </a:ext>
            </a:extLst>
          </p:cNvPr>
          <p:cNvSpPr>
            <a:spLocks noGrp="1"/>
          </p:cNvSpPr>
          <p:nvPr>
            <p:ph type="body" sz="quarter" idx="65"/>
          </p:nvPr>
        </p:nvSpPr>
        <p:spPr/>
        <p:txBody>
          <a:bodyPr/>
          <a:lstStyle/>
          <a:p>
            <a:r>
              <a:rPr lang="en-GB"/>
              <a:t>Foto: </a:t>
            </a:r>
            <a:r>
              <a:rPr lang="fr-FR" err="1"/>
              <a:t>Natur </a:t>
            </a:r>
            <a:r>
              <a:rPr lang="fr-FR"/>
              <a:t>Air Suite, </a:t>
            </a:r>
            <a:r>
              <a:rPr lang="fr-FR" err="1"/>
              <a:t>Italija</a:t>
            </a:r>
            <a:r>
              <a:rPr lang="fr-FR"/>
              <a:t> </a:t>
            </a:r>
            <a:endParaRPr lang="en-GB"/>
          </a:p>
        </p:txBody>
      </p:sp>
      <p:sp>
        <p:nvSpPr>
          <p:cNvPr id="18" name="Freeform 17">
            <a:extLst>
              <a:ext uri="{FF2B5EF4-FFF2-40B4-BE49-F238E27FC236}">
                <a16:creationId xmlns:a16="http://schemas.microsoft.com/office/drawing/2014/main" id="{23563B68-9684-EFEC-AA51-B9CE39517AEF}"/>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3118AD9F-7C81-7725-8D77-ED28203CE98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106</a:t>
            </a:fld>
            <a:endParaRPr lang="fr-CA"/>
          </a:p>
        </p:txBody>
      </p:sp>
      <p:cxnSp>
        <p:nvCxnSpPr>
          <p:cNvPr id="10" name="Straight Connector 9">
            <a:extLst>
              <a:ext uri="{FF2B5EF4-FFF2-40B4-BE49-F238E27FC236}">
                <a16:creationId xmlns:a16="http://schemas.microsoft.com/office/drawing/2014/main" id="{7ED1998D-797C-D2AE-A697-0BB1A7358157}"/>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69A3CBC-3B94-5EBE-EE8B-44190315053C}"/>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grpSp>
        <p:nvGrpSpPr>
          <p:cNvPr id="4" name="Group 3">
            <a:extLst>
              <a:ext uri="{FF2B5EF4-FFF2-40B4-BE49-F238E27FC236}">
                <a16:creationId xmlns:a16="http://schemas.microsoft.com/office/drawing/2014/main" id="{FF19DF10-ED45-B70F-8810-DF3D69EC5EC3}"/>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3D431CB8-1879-5D0F-1FD0-8BF7EA3C7DD9}"/>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0563355E-A3FD-2DC8-9987-D3066F67E072}"/>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C0510730-920A-E6E3-82A5-A871ED146018}"/>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A138643E-7D20-0375-F375-3E2EE47B999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1D0D229D-3B1E-EBB5-FD8F-A9A82BF62160}"/>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5E8F482-09F4-C0C6-6779-371F254F71E6}"/>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67B29B41-C9FB-9DEA-AB9A-A6596B2893C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46149A21-63C5-F438-C23A-46126A9DA995}"/>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F86639CA-43A8-DB96-AEAB-1767A6B06CA2}"/>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A57FD8F6-D8E9-118B-B464-C71A15CE493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6" name="Picture Placeholder 25">
            <a:extLst>
              <a:ext uri="{FF2B5EF4-FFF2-40B4-BE49-F238E27FC236}">
                <a16:creationId xmlns:a16="http://schemas.microsoft.com/office/drawing/2014/main" id="{567B838A-F797-47B4-94EE-B9696FA75FF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7495" r="27495"/>
          <a:stretch>
            <a:fillRect/>
          </a:stretch>
        </p:blipFill>
        <p:spPr/>
      </p:pic>
    </p:spTree>
    <p:extLst>
      <p:ext uri="{BB962C8B-B14F-4D97-AF65-F5344CB8AC3E}">
        <p14:creationId xmlns:p14="http://schemas.microsoft.com/office/powerpoint/2010/main" val="255368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6DEA-BCBB-70A4-A3AB-BC6D8357B14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D676F1D-8D76-4303-AB63-3FCF0B60AD2B}"/>
              </a:ext>
            </a:extLst>
          </p:cNvPr>
          <p:cNvSpPr>
            <a:spLocks noGrp="1"/>
          </p:cNvSpPr>
          <p:nvPr>
            <p:ph type="body" sz="quarter" idx="32"/>
          </p:nvPr>
        </p:nvSpPr>
        <p:spPr>
          <a:xfrm>
            <a:off x="634481" y="3536797"/>
            <a:ext cx="6541269" cy="5494217"/>
          </a:xfrm>
        </p:spPr>
        <p:txBody>
          <a:bodyPr/>
          <a:lstStyle/>
          <a:p>
            <a:pPr>
              <a:lnSpc>
                <a:spcPct val="100000"/>
              </a:lnSpc>
            </a:pPr>
            <a:r>
              <a:rPr lang="en-IE">
                <a:latin typeface="Calibri"/>
                <a:cs typeface="Calibri"/>
              </a:rPr>
              <a:t>Že deset let </a:t>
            </a:r>
            <a:r>
              <a:rPr lang="en-IE" err="1">
                <a:latin typeface="Calibri"/>
                <a:cs typeface="Calibri"/>
              </a:rPr>
              <a:t>Cooperativa </a:t>
            </a:r>
            <a:r>
              <a:rPr lang="en-IE">
                <a:latin typeface="Calibri"/>
                <a:cs typeface="Calibri"/>
              </a:rPr>
              <a:t>'Sipario' iz </a:t>
            </a:r>
            <a:r>
              <a:rPr lang="en-IE" err="1">
                <a:latin typeface="Calibri"/>
                <a:cs typeface="Calibri"/>
              </a:rPr>
              <a:t>Bovina </a:t>
            </a:r>
            <a:r>
              <a:rPr lang="en-IE">
                <a:latin typeface="Calibri"/>
                <a:cs typeface="Calibri"/>
              </a:rPr>
              <a:t>upravlja </a:t>
            </a:r>
            <a:r>
              <a:rPr lang="en-IE" err="1">
                <a:latin typeface="Calibri"/>
                <a:cs typeface="Calibri"/>
              </a:rPr>
              <a:t>Residenza </a:t>
            </a:r>
            <a:r>
              <a:rPr lang="en-IE">
                <a:latin typeface="Calibri"/>
                <a:cs typeface="Calibri"/>
              </a:rPr>
              <a:t>Ducale, ki se je s sredstvi </a:t>
            </a:r>
            <a:r>
              <a:rPr lang="en-IE" err="1">
                <a:latin typeface="Calibri"/>
                <a:cs typeface="Calibri"/>
              </a:rPr>
              <a:t>Meridaunia</a:t>
            </a:r>
            <a:r>
              <a:rPr lang="en-IE">
                <a:latin typeface="Calibri"/>
                <a:cs typeface="Calibri"/>
              </a:rPr>
              <a:t> LAG za majhne nastanitve in ustvarjanje postelj preoblikovala v </a:t>
            </a:r>
            <a:r>
              <a:rPr lang="en-IE" err="1">
                <a:latin typeface="Calibri"/>
                <a:cs typeface="Calibri"/>
              </a:rPr>
              <a:t>B&amp;b</a:t>
            </a:r>
            <a:r>
              <a:rPr lang="en-IE">
                <a:latin typeface="Calibri"/>
                <a:cs typeface="Calibri"/>
              </a:rPr>
              <a:t>, opremila z več spalnicami in priloženimi kopalnicami, prostorom za zajtrk in razširjeno hotelsko recepcijo. Nedavno se je zadruga razširila in prevzela upravljanje skoraj 20 stanovanj, razpršenih po vsej državi, s čimer je v </a:t>
            </a:r>
            <a:r>
              <a:rPr lang="en-IE" err="1">
                <a:latin typeface="Calibri"/>
                <a:cs typeface="Calibri"/>
              </a:rPr>
              <a:t>Bovinu</a:t>
            </a:r>
            <a:r>
              <a:rPr lang="en-IE">
                <a:latin typeface="Calibri"/>
                <a:cs typeface="Calibri"/>
              </a:rPr>
              <a:t> ustvarila več kot 40 postelj. Zadruga skrbi za goste, ki se odločijo obiskati </a:t>
            </a:r>
            <a:r>
              <a:rPr lang="en-IE" err="1">
                <a:latin typeface="Calibri"/>
                <a:cs typeface="Calibri"/>
              </a:rPr>
              <a:t>Bovino</a:t>
            </a:r>
            <a:r>
              <a:rPr lang="en-IE">
                <a:latin typeface="Calibri"/>
                <a:cs typeface="Calibri"/>
              </a:rPr>
              <a:t>, zato se ne zavezuje le k iskanju ustrezne namestitve v skladu z osebnimi preferencami in okusi, ampak tudi k ponujanju vseh najboljših storitev, ki jih gost lahko potrebuje med bivanjem na kraju, ki ni njegov dom. Družba ne ponuja le nasvetov o </a:t>
            </a:r>
            <a:r>
              <a:rPr lang="en-IE" err="1">
                <a:latin typeface="Calibri"/>
                <a:cs typeface="Calibri"/>
              </a:rPr>
              <a:t>tem</a:t>
            </a:r>
            <a:r>
              <a:rPr lang="en-IE">
                <a:latin typeface="Calibri"/>
                <a:cs typeface="Calibri"/>
              </a:rPr>
              <a:t>, »kje jesti v Bovinu«, ampak tudi prevoz in prevoz prtljage, ponudbe v lepotnem centru </a:t>
            </a:r>
            <a:r>
              <a:rPr lang="en-IE" err="1">
                <a:latin typeface="Calibri"/>
                <a:cs typeface="Calibri"/>
              </a:rPr>
              <a:t>Bovino</a:t>
            </a:r>
            <a:r>
              <a:rPr lang="en-IE">
                <a:latin typeface="Calibri"/>
                <a:cs typeface="Calibri"/>
              </a:rPr>
              <a:t>, vodene oglede, izposojo e-koles in izlete s štirikolesniki.</a:t>
            </a:r>
          </a:p>
          <a:p>
            <a:pPr>
              <a:lnSpc>
                <a:spcPct val="100000"/>
              </a:lnSpc>
            </a:pPr>
            <a:endParaRPr lang="en-IE">
              <a:latin typeface="Calibri"/>
              <a:cs typeface="Calibri"/>
            </a:endParaRPr>
          </a:p>
          <a:p>
            <a:pPr>
              <a:lnSpc>
                <a:spcPct val="100000"/>
              </a:lnSpc>
            </a:pPr>
            <a:r>
              <a:rPr lang="en-IE">
                <a:latin typeface="Calibri"/>
                <a:cs typeface="Calibri"/>
              </a:rPr>
              <a:t>Z rešitvijo </a:t>
            </a:r>
            <a:r>
              <a:rPr lang="en-IE" err="1">
                <a:latin typeface="Calibri"/>
                <a:cs typeface="Calibri"/>
              </a:rPr>
              <a:t>albergo diffuso</a:t>
            </a:r>
            <a:r>
              <a:rPr lang="en-IE">
                <a:latin typeface="Calibri"/>
                <a:cs typeface="Calibri"/>
              </a:rPr>
              <a:t>, ki je »revolucionarni« model namestitve, zasnovan za zagotavljanje sprejemljive prisotnosti v majhnem središču Borgo </a:t>
            </a:r>
            <a:r>
              <a:rPr lang="en-IE" err="1">
                <a:latin typeface="Calibri"/>
                <a:cs typeface="Calibri"/>
              </a:rPr>
              <a:t>dei </a:t>
            </a:r>
            <a:r>
              <a:rPr lang="en-IE">
                <a:latin typeface="Calibri"/>
                <a:cs typeface="Calibri"/>
              </a:rPr>
              <a:t>Monti </a:t>
            </a:r>
            <a:r>
              <a:rPr lang="en-IE" err="1">
                <a:latin typeface="Calibri"/>
                <a:cs typeface="Calibri"/>
              </a:rPr>
              <a:t>Dauni</a:t>
            </a:r>
            <a:r>
              <a:rPr lang="en-IE">
                <a:latin typeface="Calibri"/>
                <a:cs typeface="Calibri"/>
              </a:rPr>
              <a:t>, obdarjenem z zanimivimi zgodovinskimi in umetniškimi ostanki, so bile obnovljene hiše in sobe, ki sicer ne bi bile uporabljene ali ne bi upoštevale tipičnih lokalnih značilnosti. »</a:t>
            </a:r>
            <a:r>
              <a:rPr lang="en-IE" err="1">
                <a:latin typeface="Calibri"/>
                <a:cs typeface="Calibri"/>
              </a:rPr>
              <a:t>Albergo </a:t>
            </a:r>
            <a:r>
              <a:rPr lang="en-IE">
                <a:latin typeface="Calibri"/>
                <a:cs typeface="Calibri"/>
              </a:rPr>
              <a:t>diffuso« je koncept, ki deluje v </a:t>
            </a:r>
            <a:r>
              <a:rPr lang="en-IE" err="1">
                <a:latin typeface="Calibri"/>
                <a:cs typeface="Calibri"/>
              </a:rPr>
              <a:t>Bovinu </a:t>
            </a:r>
            <a:r>
              <a:rPr lang="en-IE">
                <a:latin typeface="Calibri"/>
                <a:cs typeface="Calibri"/>
              </a:rPr>
              <a:t>in se predvsem vse bolj širi. Kooperativa </a:t>
            </a:r>
            <a:r>
              <a:rPr lang="en-IE" err="1">
                <a:latin typeface="Calibri"/>
                <a:cs typeface="Calibri"/>
              </a:rPr>
              <a:t>Sipario </a:t>
            </a:r>
            <a:r>
              <a:rPr lang="en-IE">
                <a:latin typeface="Calibri"/>
                <a:cs typeface="Calibri"/>
              </a:rPr>
              <a:t>je v tej regiji prisotna že 25 let in je imela briljantno idejo, da v Monti </a:t>
            </a:r>
            <a:r>
              <a:rPr lang="en-IE" err="1">
                <a:latin typeface="Calibri"/>
                <a:cs typeface="Calibri"/>
              </a:rPr>
              <a:t>Dauni</a:t>
            </a:r>
            <a:r>
              <a:rPr lang="en-IE">
                <a:latin typeface="Calibri"/>
                <a:cs typeface="Calibri"/>
              </a:rPr>
              <a:t> uresniči prvo obliko Albergo </a:t>
            </a:r>
            <a:r>
              <a:rPr lang="en-IE" err="1">
                <a:latin typeface="Calibri"/>
                <a:cs typeface="Calibri"/>
              </a:rPr>
              <a:t>Diffuso</a:t>
            </a:r>
            <a:r>
              <a:rPr lang="en-IE">
                <a:latin typeface="Calibri"/>
                <a:cs typeface="Calibri"/>
              </a:rPr>
              <a:t>.  Ideja kooperativne je, da nadaljuje s širitvijo ponudbe namestitev po vsej državi in gostom ponuja vedno več storitev. To podpira trajnostna mesta in skupnosti ter odgovorno proizvodnjo in potrošnjo v regiji.</a:t>
            </a:r>
            <a:endParaRPr lang="en-IE"/>
          </a:p>
          <a:p>
            <a:pPr>
              <a:lnSpc>
                <a:spcPct val="100000"/>
              </a:lnSpc>
            </a:pPr>
            <a:endParaRPr lang="en-IE"/>
          </a:p>
          <a:p>
            <a:pPr>
              <a:lnSpc>
                <a:spcPct val="100000"/>
              </a:lnSpc>
            </a:pPr>
            <a:endParaRPr lang="en-IE"/>
          </a:p>
          <a:p>
            <a:pPr>
              <a:lnSpc>
                <a:spcPct val="100000"/>
              </a:lnSpc>
            </a:pPr>
            <a:endParaRPr lang="en-IE">
              <a:latin typeface="Calibri"/>
              <a:cs typeface="Calibri"/>
            </a:endParaRPr>
          </a:p>
          <a:p>
            <a:pPr>
              <a:lnSpc>
                <a:spcPct val="100000"/>
              </a:lnSpc>
            </a:pPr>
            <a:endParaRPr lang="en-IE">
              <a:latin typeface="Calibri"/>
              <a:cs typeface="Calibri"/>
            </a:endParaRPr>
          </a:p>
        </p:txBody>
      </p:sp>
      <p:sp>
        <p:nvSpPr>
          <p:cNvPr id="5" name="Text Placeholder 4">
            <a:extLst>
              <a:ext uri="{FF2B5EF4-FFF2-40B4-BE49-F238E27FC236}">
                <a16:creationId xmlns:a16="http://schemas.microsoft.com/office/drawing/2014/main" id="{ADFC6206-92EF-4AB5-8357-C164FB639104}"/>
              </a:ext>
            </a:extLst>
          </p:cNvPr>
          <p:cNvSpPr>
            <a:spLocks noGrp="1"/>
          </p:cNvSpPr>
          <p:nvPr>
            <p:ph type="body" sz="quarter" idx="18"/>
          </p:nvPr>
        </p:nvSpPr>
        <p:spPr>
          <a:xfrm>
            <a:off x="311243" y="1876699"/>
            <a:ext cx="3359654" cy="921348"/>
          </a:xfrm>
        </p:spPr>
        <p:txBody>
          <a:bodyPr/>
          <a:lstStyle/>
          <a:p>
            <a:pPr>
              <a:lnSpc>
                <a:spcPct val="100000"/>
              </a:lnSpc>
            </a:pPr>
            <a:r>
              <a:rPr lang="en-US" sz="2800" b="1" cap="all" err="1"/>
              <a:t>Residenza </a:t>
            </a:r>
            <a:r>
              <a:rPr lang="en-US" sz="2800" b="1" cap="all"/>
              <a:t>Ducale in SDGS</a:t>
            </a:r>
          </a:p>
        </p:txBody>
      </p:sp>
      <p:pic>
        <p:nvPicPr>
          <p:cNvPr id="54" name="Picture 53" descr="A white and orange cityscape with white text&#10;&#10;Description automatically generated">
            <a:extLst>
              <a:ext uri="{FF2B5EF4-FFF2-40B4-BE49-F238E27FC236}">
                <a16:creationId xmlns:a16="http://schemas.microsoft.com/office/drawing/2014/main" id="{2ED7FB34-9A49-0FF9-22B2-9F02AF360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916" y="9175687"/>
            <a:ext cx="1188154" cy="1188154"/>
          </a:xfrm>
          <a:prstGeom prst="rect">
            <a:avLst/>
          </a:prstGeom>
        </p:spPr>
      </p:pic>
      <p:pic>
        <p:nvPicPr>
          <p:cNvPr id="55" name="Picture 54" descr="A yellow rectangular sign with white text&#10;&#10;Description automatically generated">
            <a:extLst>
              <a:ext uri="{FF2B5EF4-FFF2-40B4-BE49-F238E27FC236}">
                <a16:creationId xmlns:a16="http://schemas.microsoft.com/office/drawing/2014/main" id="{F19CD08A-1791-A29C-AA0A-FEC02A540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953" y="9175687"/>
            <a:ext cx="1188154" cy="1188154"/>
          </a:xfrm>
          <a:prstGeom prst="rect">
            <a:avLst/>
          </a:prstGeom>
        </p:spPr>
      </p:pic>
      <p:pic>
        <p:nvPicPr>
          <p:cNvPr id="61" name="Picture 4" descr="SDG wheel">
            <a:extLst>
              <a:ext uri="{FF2B5EF4-FFF2-40B4-BE49-F238E27FC236}">
                <a16:creationId xmlns:a16="http://schemas.microsoft.com/office/drawing/2014/main" id="{8566A6A4-3C91-0869-DB01-F4C4FD2046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00" r="15355"/>
          <a:stretch/>
        </p:blipFill>
        <p:spPr bwMode="auto">
          <a:xfrm>
            <a:off x="4699705" y="1327343"/>
            <a:ext cx="1803648" cy="171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443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6A54B-C0BF-EBAE-C975-C153FF68AAF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1DA70B14-E517-5E3A-C22B-D4FC9F24E8E8}"/>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5D9831D1-53EF-4DE1-DDC4-1D8DF9659CCD}"/>
              </a:ext>
            </a:extLst>
          </p:cNvPr>
          <p:cNvSpPr>
            <a:spLocks noGrp="1"/>
          </p:cNvSpPr>
          <p:nvPr>
            <p:ph type="body" sz="quarter" idx="32"/>
          </p:nvPr>
        </p:nvSpPr>
        <p:spPr>
          <a:xfrm>
            <a:off x="294777" y="6241481"/>
            <a:ext cx="7365329" cy="2787212"/>
          </a:xfrm>
        </p:spPr>
        <p:txBody>
          <a:bodyPr/>
          <a:lstStyle/>
          <a:p>
            <a:pPr>
              <a:lnSpc>
                <a:spcPct val="100000"/>
              </a:lnSpc>
            </a:pPr>
            <a:r>
              <a:rPr lang="en-US" sz="4000" b="1" cap="all">
                <a:solidFill>
                  <a:schemeClr val="bg1"/>
                </a:solidFill>
                <a:latin typeface="Calibri"/>
                <a:cs typeface="Calibri"/>
              </a:rPr>
              <a:t>Center </a:t>
            </a:r>
            <a:r>
              <a:rPr lang="en-US" sz="4000" b="1" cap="all" err="1">
                <a:solidFill>
                  <a:schemeClr val="bg1"/>
                </a:solidFill>
                <a:latin typeface="Calibri"/>
                <a:cs typeface="Calibri"/>
              </a:rPr>
              <a:t>Boghill</a:t>
            </a:r>
          </a:p>
          <a:p>
            <a:pPr>
              <a:lnSpc>
                <a:spcPct val="100000"/>
              </a:lnSpc>
            </a:pPr>
            <a:r>
              <a:rPr lang="en-US" sz="2000" b="1">
                <a:solidFill>
                  <a:schemeClr val="bg1"/>
                </a:solidFill>
              </a:rPr>
              <a:t>Kategorija: </a:t>
            </a:r>
            <a:r>
              <a:rPr lang="en-US" sz="2000">
                <a:solidFill>
                  <a:schemeClr val="bg1"/>
                </a:solidFill>
              </a:rPr>
              <a:t>Ponudnik neobičajnih namestitev</a:t>
            </a:r>
          </a:p>
          <a:p>
            <a:pPr>
              <a:lnSpc>
                <a:spcPct val="100000"/>
              </a:lnSpc>
            </a:pPr>
            <a:r>
              <a:rPr lang="en-US" sz="2000" b="1">
                <a:solidFill>
                  <a:schemeClr val="bg1"/>
                </a:solidFill>
              </a:rPr>
              <a:t>Lokacija: </a:t>
            </a:r>
            <a:r>
              <a:rPr lang="en-IE" sz="2000" b="1">
                <a:solidFill>
                  <a:schemeClr val="bg1"/>
                </a:solidFill>
                <a:latin typeface="Calibri"/>
                <a:cs typeface="Calibri"/>
              </a:rPr>
              <a:t>Co. Clare, Irska</a:t>
            </a:r>
          </a:p>
          <a:p>
            <a:pPr>
              <a:lnSpc>
                <a:spcPct val="100000"/>
              </a:lnSpc>
            </a:pPr>
            <a:r>
              <a:rPr lang="en-IE" sz="2000" b="1">
                <a:solidFill>
                  <a:schemeClr val="bg1"/>
                </a:solidFill>
                <a:latin typeface="Calibri"/>
                <a:cs typeface="Calibri"/>
              </a:rPr>
              <a:t>Spletna stran: www.boghill.com</a:t>
            </a:r>
            <a:endParaRPr lang="en-GB" sz="2000">
              <a:solidFill>
                <a:schemeClr val="bg1"/>
              </a:solidFill>
              <a:latin typeface="Calibri"/>
              <a:cs typeface="Calibri"/>
            </a:endParaRPr>
          </a:p>
          <a:p>
            <a:pPr>
              <a:lnSpc>
                <a:spcPct val="100000"/>
              </a:lnSpc>
            </a:pPr>
            <a:endParaRPr lang="en-US" sz="2000" b="1">
              <a:solidFill>
                <a:schemeClr val="bg1"/>
              </a:solidFill>
              <a:latin typeface="Calibri"/>
              <a:ea typeface="Open Sans"/>
              <a:cs typeface="Calibri"/>
            </a:endParaRPr>
          </a:p>
          <a:p>
            <a:pPr>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gn="l">
              <a:lnSpc>
                <a:spcPct val="100000"/>
              </a:lnSpc>
            </a:pPr>
            <a:endParaRPr lang="en-US" sz="1000">
              <a:solidFill>
                <a:schemeClr val="bg1"/>
              </a:solidFill>
            </a:endParaRPr>
          </a:p>
          <a:p>
            <a:pPr>
              <a:lnSpc>
                <a:spcPts val="1500"/>
              </a:lnSpc>
            </a:pPr>
            <a:r>
              <a:rPr lang="en-IE">
                <a:solidFill>
                  <a:schemeClr val="bg1"/>
                </a:solidFill>
              </a:rPr>
              <a:t>Center </a:t>
            </a:r>
            <a:r>
              <a:rPr lang="en-IE" err="1">
                <a:solidFill>
                  <a:schemeClr val="bg1"/>
                </a:solidFill>
              </a:rPr>
              <a:t>Boghill </a:t>
            </a:r>
            <a:r>
              <a:rPr lang="en-IE">
                <a:solidFill>
                  <a:schemeClr val="bg1"/>
                </a:solidFill>
              </a:rPr>
              <a:t>je bil ustanovljen kot ponudnik namestitev, rezidenčna delavnica in ekološki umik z močno okoljsko politiko in trajnostnim etosom, ki se nahaja na 50 hektarjih v okrožju Clare na robu Burrena in Wild Atlantic Way. Po 25 letih so se ustanovitelji leta 2019 upokojili.  Po pandemiji Covid-19 je bil ključni izziv za nove lastnike zagotoviti nadaljevanje poslovanja kot ekonomsko uspešnega, trajnostnega in trajnega podjetja z omejenim proračunom.</a:t>
            </a:r>
          </a:p>
          <a:p>
            <a:pPr>
              <a:lnSpc>
                <a:spcPts val="1500"/>
              </a:lnSpc>
            </a:pPr>
            <a:endParaRPr lang="en-IE">
              <a:solidFill>
                <a:schemeClr val="bg1"/>
              </a:solidFill>
            </a:endParaRPr>
          </a:p>
          <a:p>
            <a:pPr>
              <a:lnSpc>
                <a:spcPts val="1500"/>
              </a:lnSpc>
            </a:pPr>
            <a:r>
              <a:rPr lang="en-IE">
                <a:solidFill>
                  <a:schemeClr val="bg1"/>
                </a:solidFill>
              </a:rPr>
              <a:t>Podjetje je prejelo podporo iz sklada za zagon podjetij Rethink Ireland v sodelovanju z Ministrstvom za razvoj podeželja in skupnosti ter iz sklada za starejše osebe The Community Foundation for Ireland, medtem ko je pobuda za množično financiranje pomagala zbrati sredstva za nakup lokacije.</a:t>
            </a:r>
          </a:p>
          <a:p>
            <a:endParaRPr lang="en-IE">
              <a:solidFill>
                <a:schemeClr val="bg1"/>
              </a:solidFill>
            </a:endParaRP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6D55376B-0207-DEA5-F5FA-61839EC094DE}"/>
              </a:ext>
            </a:extLst>
          </p:cNvPr>
          <p:cNvSpPr>
            <a:spLocks noGrp="1"/>
          </p:cNvSpPr>
          <p:nvPr>
            <p:ph type="body" sz="quarter" idx="35"/>
          </p:nvPr>
        </p:nvSpPr>
        <p:spPr>
          <a:xfrm>
            <a:off x="294777" y="5453856"/>
            <a:ext cx="3206079" cy="1049221"/>
          </a:xfrm>
        </p:spPr>
        <p:txBody>
          <a:bodyPr/>
          <a:lstStyle/>
          <a:p>
            <a:r>
              <a:rPr lang="en-US" sz="4400" b="1"/>
              <a:t>IRSKA</a:t>
            </a:r>
          </a:p>
        </p:txBody>
      </p:sp>
      <p:sp>
        <p:nvSpPr>
          <p:cNvPr id="3" name="Text Placeholder 2">
            <a:extLst>
              <a:ext uri="{FF2B5EF4-FFF2-40B4-BE49-F238E27FC236}">
                <a16:creationId xmlns:a16="http://schemas.microsoft.com/office/drawing/2014/main" id="{938E1D80-C580-772E-C4D4-9DC385F62F0B}"/>
              </a:ext>
            </a:extLst>
          </p:cNvPr>
          <p:cNvSpPr>
            <a:spLocks noGrp="1"/>
          </p:cNvSpPr>
          <p:nvPr>
            <p:ph type="body" sz="quarter" idx="36"/>
          </p:nvPr>
        </p:nvSpPr>
        <p:spPr>
          <a:xfrm>
            <a:off x="294776" y="4779704"/>
            <a:ext cx="3811397" cy="452458"/>
          </a:xfrm>
        </p:spPr>
        <p:txBody>
          <a:bodyPr/>
          <a:lstStyle/>
          <a:p>
            <a:r>
              <a:rPr lang="en-US" sz="2800" b="0" cap="all"/>
              <a:t>Tržni modeli</a:t>
            </a:r>
          </a:p>
        </p:txBody>
      </p:sp>
      <p:sp>
        <p:nvSpPr>
          <p:cNvPr id="16" name="Slide Number Placeholder 15">
            <a:extLst>
              <a:ext uri="{FF2B5EF4-FFF2-40B4-BE49-F238E27FC236}">
                <a16:creationId xmlns:a16="http://schemas.microsoft.com/office/drawing/2014/main" id="{57212B07-450A-1777-73FE-75D9732A44C0}"/>
              </a:ext>
            </a:extLst>
          </p:cNvPr>
          <p:cNvSpPr>
            <a:spLocks noGrp="1"/>
          </p:cNvSpPr>
          <p:nvPr>
            <p:ph type="sldNum" sz="quarter" idx="4"/>
          </p:nvPr>
        </p:nvSpPr>
        <p:spPr/>
        <p:txBody>
          <a:bodyPr/>
          <a:lstStyle/>
          <a:p>
            <a:fld id="{9C527BFA-2C0E-4CEC-B6A5-913A56FEF4B4}" type="slidenum">
              <a:rPr lang="fr-CA" smtClean="0"/>
              <a:t>108</a:t>
            </a:fld>
            <a:endParaRPr lang="fr-CA"/>
          </a:p>
        </p:txBody>
      </p:sp>
      <p:sp>
        <p:nvSpPr>
          <p:cNvPr id="4" name="Text Placeholder 3">
            <a:extLst>
              <a:ext uri="{FF2B5EF4-FFF2-40B4-BE49-F238E27FC236}">
                <a16:creationId xmlns:a16="http://schemas.microsoft.com/office/drawing/2014/main" id="{E0F2C84C-5A43-6D3B-C20D-0D40A91C196D}"/>
              </a:ext>
            </a:extLst>
          </p:cNvPr>
          <p:cNvSpPr>
            <a:spLocks noGrp="1"/>
          </p:cNvSpPr>
          <p:nvPr>
            <p:ph type="body" sz="quarter" idx="65"/>
          </p:nvPr>
        </p:nvSpPr>
        <p:spPr>
          <a:xfrm>
            <a:off x="0" y="71113"/>
            <a:ext cx="2953721" cy="452458"/>
          </a:xfrm>
        </p:spPr>
        <p:txBody>
          <a:bodyPr/>
          <a:lstStyle/>
          <a:p>
            <a:r>
              <a:rPr lang="en-GB"/>
              <a:t>Foto: </a:t>
            </a:r>
            <a:r>
              <a:rPr lang="en-GB" err="1"/>
              <a:t>Boghill </a:t>
            </a:r>
            <a:r>
              <a:rPr lang="en-GB"/>
              <a:t>Centre</a:t>
            </a:r>
          </a:p>
        </p:txBody>
      </p:sp>
      <p:sp>
        <p:nvSpPr>
          <p:cNvPr id="10" name="Text Placeholder 2">
            <a:extLst>
              <a:ext uri="{FF2B5EF4-FFF2-40B4-BE49-F238E27FC236}">
                <a16:creationId xmlns:a16="http://schemas.microsoft.com/office/drawing/2014/main" id="{0A96E18F-B0B3-3914-D628-34377B35009F}"/>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3DAFF8A2-5F01-1C73-D0A4-627936F80F1B}"/>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6" name="Graphic 5" descr="Badge with solid fill">
            <a:extLst>
              <a:ext uri="{FF2B5EF4-FFF2-40B4-BE49-F238E27FC236}">
                <a16:creationId xmlns:a16="http://schemas.microsoft.com/office/drawing/2014/main" id="{7A1AE54D-2BC7-6F80-8DAA-5AB04035D1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87786" y="4509506"/>
            <a:ext cx="1440000" cy="1440000"/>
          </a:xfrm>
          <a:prstGeom prst="rect">
            <a:avLst/>
          </a:prstGeom>
        </p:spPr>
      </p:pic>
      <p:pic>
        <p:nvPicPr>
          <p:cNvPr id="9" name="Picture Placeholder 8">
            <a:extLst>
              <a:ext uri="{FF2B5EF4-FFF2-40B4-BE49-F238E27FC236}">
                <a16:creationId xmlns:a16="http://schemas.microsoft.com/office/drawing/2014/main" id="{BC3E0DC0-4D29-4F6A-B15D-CEE8FBDE5DF2}"/>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t="11898" b="11898"/>
          <a:stretch>
            <a:fillRect/>
          </a:stretch>
        </p:blipFill>
        <p:spPr>
          <a:xfrm>
            <a:off x="-25709" y="284713"/>
            <a:ext cx="7001712" cy="4003099"/>
          </a:xfrm>
        </p:spPr>
      </p:pic>
    </p:spTree>
    <p:extLst>
      <p:ext uri="{BB962C8B-B14F-4D97-AF65-F5344CB8AC3E}">
        <p14:creationId xmlns:p14="http://schemas.microsoft.com/office/powerpoint/2010/main" val="4744102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0779C-DA6F-E8D7-9EC8-CBBF8111B3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9DC8FB-918F-2D1C-3BA7-02F037CC51BF}"/>
              </a:ext>
            </a:extLst>
          </p:cNvPr>
          <p:cNvSpPr>
            <a:spLocks noGrp="1"/>
          </p:cNvSpPr>
          <p:nvPr>
            <p:ph type="body" sz="quarter" idx="65"/>
          </p:nvPr>
        </p:nvSpPr>
        <p:spPr/>
        <p:txBody>
          <a:bodyPr/>
          <a:lstStyle/>
          <a:p>
            <a:r>
              <a:rPr lang="en-GB"/>
              <a:t>Avtor fotografije: </a:t>
            </a:r>
            <a:r>
              <a:rPr lang="en-IE" err="1">
                <a:latin typeface="Calibri"/>
                <a:cs typeface="Calibri"/>
              </a:rPr>
              <a:t>Masseria </a:t>
            </a:r>
            <a:r>
              <a:rPr lang="en-IE">
                <a:latin typeface="Calibri"/>
                <a:cs typeface="Calibri"/>
              </a:rPr>
              <a:t>La Bella, Italija</a:t>
            </a:r>
            <a:endParaRPr lang="en-GB"/>
          </a:p>
        </p:txBody>
      </p:sp>
      <p:sp>
        <p:nvSpPr>
          <p:cNvPr id="6" name="Slide Number Placeholder 5">
            <a:extLst>
              <a:ext uri="{FF2B5EF4-FFF2-40B4-BE49-F238E27FC236}">
                <a16:creationId xmlns:a16="http://schemas.microsoft.com/office/drawing/2014/main" id="{9130E478-2043-FC0E-57A6-FBA300B08E5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109</a:t>
            </a:fld>
            <a:endParaRPr lang="fr-CA"/>
          </a:p>
        </p:txBody>
      </p:sp>
      <p:sp>
        <p:nvSpPr>
          <p:cNvPr id="14" name="Text Placeholder 2">
            <a:extLst>
              <a:ext uri="{FF2B5EF4-FFF2-40B4-BE49-F238E27FC236}">
                <a16:creationId xmlns:a16="http://schemas.microsoft.com/office/drawing/2014/main" id="{8869DC14-1F93-786D-A1EB-B5757A9149AE}"/>
              </a:ext>
            </a:extLst>
          </p:cNvPr>
          <p:cNvSpPr>
            <a:spLocks noGrp="1"/>
          </p:cNvSpPr>
          <p:nvPr>
            <p:ph type="body" sz="quarter" idx="32"/>
          </p:nvPr>
        </p:nvSpPr>
        <p:spPr>
          <a:xfrm>
            <a:off x="3881304" y="1529819"/>
            <a:ext cx="3270634" cy="2523566"/>
          </a:xfrm>
        </p:spPr>
        <p:txBody>
          <a:bodyPr/>
          <a:lstStyle/>
          <a:p>
            <a:r>
              <a:rPr lang="en-IE"/>
              <a:t>Da bi pokrili stroške nakupa podjetja in tekoče splošne stroške, so novi lastniki prilagodili tržne prioritete za izboljšanje uspešnosti. Vizija je bila izkoristiti obstoječi koncept trajnosti z razširitvijo poslovanja z novo razglašeno misijo „deljenja znanja za trajnostno življenje na domu“.   Pomembne odločitve za nove lastnike so vključevale, kaj tržiti in kako tržiti, katere izdelke in storitve ponuditi in promovirati, katere kanale poudariti in katere segmente strank obslužiti. Ob izkoriščanju povečane uporabe mobilnih naprav in sprememb v življenjskem slogu in navadah ljudi je bilo podjetje ponovno ustanovljeno pod imenom »Common Knowledge«, osredotočeno na znanje o domu in gradnji hiš, ter registrirano kot neprofitno podjetje leta 2022. </a:t>
            </a:r>
          </a:p>
          <a:p>
            <a:pPr>
              <a:lnSpc>
                <a:spcPts val="1600"/>
              </a:lnSpc>
            </a:pPr>
            <a:br>
              <a:rPr lang="en-IE">
                <a:ea typeface="Calibri"/>
              </a:rPr>
            </a:br>
            <a:r>
              <a:rPr lang="en-IE"/>
              <a:t>Sprejetje strateškega pristopa k digitalnemu trženju je bilo ključnega pomena za uspešno ponovno zagon in preusmeritev edinstvene prodajne točke in ponudbe izdelkov podjetja. V odziv na irsko stanovanjsko krizo so lastniki preusmerili svoje trženjske prizadevanje in gostom ponudili veščine in usposabljanje za gradnjo hiš in domov.</a:t>
            </a:r>
            <a:endParaRPr lang="en-IE">
              <a:ea typeface="Calibri"/>
            </a:endParaRPr>
          </a:p>
        </p:txBody>
      </p:sp>
      <p:sp>
        <p:nvSpPr>
          <p:cNvPr id="17" name="Text Placeholder 4">
            <a:extLst>
              <a:ext uri="{FF2B5EF4-FFF2-40B4-BE49-F238E27FC236}">
                <a16:creationId xmlns:a16="http://schemas.microsoft.com/office/drawing/2014/main" id="{15264A53-DEA4-49B6-0F2A-37996D8648E6}"/>
              </a:ext>
            </a:extLst>
          </p:cNvPr>
          <p:cNvSpPr>
            <a:spLocks noGrp="1"/>
          </p:cNvSpPr>
          <p:nvPr>
            <p:ph type="body" sz="quarter" idx="38"/>
          </p:nvPr>
        </p:nvSpPr>
        <p:spPr>
          <a:xfrm>
            <a:off x="4914681" y="503256"/>
            <a:ext cx="3253308" cy="381311"/>
          </a:xfrm>
        </p:spPr>
        <p:txBody>
          <a:bodyPr/>
          <a:lstStyle/>
          <a:p>
            <a:r>
              <a:rPr lang="en-IE" cap="all">
                <a:latin typeface="Calibri"/>
                <a:cs typeface="Calibri"/>
              </a:rPr>
              <a:t>Tržni izzivi</a:t>
            </a:r>
            <a:endParaRPr lang="it-IT" cap="all"/>
          </a:p>
          <a:p>
            <a:endParaRPr lang="en-US"/>
          </a:p>
        </p:txBody>
      </p:sp>
      <p:cxnSp>
        <p:nvCxnSpPr>
          <p:cNvPr id="18" name="Straight Connector 17">
            <a:extLst>
              <a:ext uri="{FF2B5EF4-FFF2-40B4-BE49-F238E27FC236}">
                <a16:creationId xmlns:a16="http://schemas.microsoft.com/office/drawing/2014/main" id="{B23F1896-5B0E-FE56-4405-14B206D0CDEF}"/>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78225EC-E125-E5EB-F086-508A7F267716}"/>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Posodobitev slike in besedila</a:t>
            </a:r>
          </a:p>
        </p:txBody>
      </p:sp>
      <p:grpSp>
        <p:nvGrpSpPr>
          <p:cNvPr id="3" name="Group 2">
            <a:extLst>
              <a:ext uri="{FF2B5EF4-FFF2-40B4-BE49-F238E27FC236}">
                <a16:creationId xmlns:a16="http://schemas.microsoft.com/office/drawing/2014/main" id="{E1752BBD-9F14-9E7D-E96A-7875459F363D}"/>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E9BA4ECE-E4B6-9937-E858-D257071B7EDC}"/>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93DFFBE1-61C5-028A-CA12-7F7012E8532F}"/>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DE958D12-940C-8AA1-4450-4801B7532D7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79070D73-44FF-D657-BCA1-CCCB6556B519}"/>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FF5DA71A-A846-FE70-DBB9-C8240938642D}"/>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DE75FE73-359E-69CD-3857-9A9BEF0A3360}"/>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1E9F7F1D-78E4-363F-BD8D-548857F1E5BE}"/>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B7B4CA70-92A0-8C94-2586-ACE18991743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9711DB0C-F6A1-E11E-7623-C811AA7331B7}"/>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104E0B98-B8AB-A5D7-E43F-4172BF024DEE}"/>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BF0E1874-7BA0-200D-A40C-9DC9FA09C787}"/>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6E4564C3-181D-FAD2-F117-D0CC4189D9D2}"/>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15037EAD-CBEA-3AE2-0BC3-A8A2C3073FA6}"/>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630AD20D-4BC7-AC2E-49BB-C33D37D4BCC2}"/>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7CB41EF4-5079-ECE2-3858-807D5FFDFB51}"/>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7" name="Picture Placeholder 26">
            <a:extLst>
              <a:ext uri="{FF2B5EF4-FFF2-40B4-BE49-F238E27FC236}">
                <a16:creationId xmlns:a16="http://schemas.microsoft.com/office/drawing/2014/main" id="{6AEB9EB0-87B3-4428-B8AC-5840B9B7C1B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8873" r="38873"/>
          <a:stretch>
            <a:fillRect/>
          </a:stretch>
        </p:blipFill>
        <p:spPr/>
      </p:pic>
    </p:spTree>
    <p:extLst>
      <p:ext uri="{BB962C8B-B14F-4D97-AF65-F5344CB8AC3E}">
        <p14:creationId xmlns:p14="http://schemas.microsoft.com/office/powerpoint/2010/main" val="887985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C2A965A-1C81-B8ED-60ED-BF467CD74AD0}"/>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t>11</a:t>
            </a:fld>
            <a:endParaRPr lang="fr-CA"/>
          </a:p>
        </p:txBody>
      </p:sp>
      <p:sp>
        <p:nvSpPr>
          <p:cNvPr id="13" name="Rectangle: Rounded Corners 12">
            <a:extLst>
              <a:ext uri="{FF2B5EF4-FFF2-40B4-BE49-F238E27FC236}">
                <a16:creationId xmlns:a16="http://schemas.microsoft.com/office/drawing/2014/main" id="{0130BF03-527A-0EF8-2B4D-8254EF3C37DF}"/>
              </a:ext>
            </a:extLst>
          </p:cNvPr>
          <p:cNvSpPr/>
          <p:nvPr/>
        </p:nvSpPr>
        <p:spPr>
          <a:xfrm>
            <a:off x="252663" y="3272589"/>
            <a:ext cx="6977979" cy="2821114"/>
          </a:xfrm>
          <a:prstGeom prst="roundRect">
            <a:avLst/>
          </a:prstGeom>
          <a:solidFill>
            <a:srgbClr val="E96751"/>
          </a:solidFill>
          <a:ln>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 Placeholder 3">
            <a:extLst>
              <a:ext uri="{FF2B5EF4-FFF2-40B4-BE49-F238E27FC236}">
                <a16:creationId xmlns:a16="http://schemas.microsoft.com/office/drawing/2014/main" id="{453D943C-F1F3-2973-8724-73C5600B6821}"/>
              </a:ext>
            </a:extLst>
          </p:cNvPr>
          <p:cNvSpPr txBox="1">
            <a:spLocks/>
          </p:cNvSpPr>
          <p:nvPr/>
        </p:nvSpPr>
        <p:spPr>
          <a:xfrm>
            <a:off x="528133" y="1876698"/>
            <a:ext cx="2936961" cy="1049221"/>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IE" cap="all"/>
              <a:t>V nekaj besedah!</a:t>
            </a:r>
          </a:p>
        </p:txBody>
      </p:sp>
      <p:sp>
        <p:nvSpPr>
          <p:cNvPr id="15" name="Text Placeholder 4">
            <a:extLst>
              <a:ext uri="{FF2B5EF4-FFF2-40B4-BE49-F238E27FC236}">
                <a16:creationId xmlns:a16="http://schemas.microsoft.com/office/drawing/2014/main" id="{8345DAEE-769F-E481-20D0-79AF90F779F0}"/>
              </a:ext>
            </a:extLst>
          </p:cNvPr>
          <p:cNvSpPr txBox="1">
            <a:spLocks/>
          </p:cNvSpPr>
          <p:nvPr/>
        </p:nvSpPr>
        <p:spPr>
          <a:xfrm>
            <a:off x="527577" y="924438"/>
            <a:ext cx="3197451" cy="402905"/>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IE">
                <a:latin typeface="Calibri"/>
                <a:ea typeface="Open Sans"/>
                <a:cs typeface="Calibri"/>
              </a:rPr>
              <a:t>EPIC STAYS</a:t>
            </a:r>
            <a:endParaRPr lang="en-IE"/>
          </a:p>
        </p:txBody>
      </p:sp>
      <p:sp>
        <p:nvSpPr>
          <p:cNvPr id="16" name="Rectangle 3">
            <a:extLst>
              <a:ext uri="{FF2B5EF4-FFF2-40B4-BE49-F238E27FC236}">
                <a16:creationId xmlns:a16="http://schemas.microsoft.com/office/drawing/2014/main" id="{643F08A5-9F0E-2C9D-6A26-1C7FE1A56AF4}"/>
              </a:ext>
            </a:extLst>
          </p:cNvPr>
          <p:cNvSpPr>
            <a:spLocks noGrp="1" noChangeArrowheads="1"/>
          </p:cNvSpPr>
          <p:nvPr>
            <p:ph type="body" sz="quarter" idx="32"/>
          </p:nvPr>
        </p:nvSpPr>
        <p:spPr bwMode="auto">
          <a:xfrm>
            <a:off x="844656" y="3414045"/>
            <a:ext cx="388292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Alternativa</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Wow faktor</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Poglobljen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Turistična namestitev</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Inovacije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Trajnost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Eko-koča</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Krožno gospodarstvo</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Mala turistična podjetja</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Odpornost</a:t>
            </a:r>
            <a:endParaRPr lang="en-US" altLang="en-US" sz="1600" b="1">
              <a:solidFill>
                <a:schemeClr val="bg1"/>
              </a:solidFill>
              <a:latin typeface="+mn-lt"/>
            </a:endParaRPr>
          </a:p>
        </p:txBody>
      </p:sp>
      <p:sp>
        <p:nvSpPr>
          <p:cNvPr id="17" name="Rectangle 3">
            <a:extLst>
              <a:ext uri="{FF2B5EF4-FFF2-40B4-BE49-F238E27FC236}">
                <a16:creationId xmlns:a16="http://schemas.microsoft.com/office/drawing/2014/main" id="{B019FB55-F9E6-A121-64B9-0664D15E0DF1}"/>
              </a:ext>
            </a:extLst>
          </p:cNvPr>
          <p:cNvSpPr txBox="1">
            <a:spLocks noChangeArrowheads="1"/>
          </p:cNvSpPr>
          <p:nvPr/>
        </p:nvSpPr>
        <p:spPr bwMode="auto">
          <a:xfrm>
            <a:off x="4336424" y="3426642"/>
            <a:ext cx="388292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288000" rtlCol="0" anchor="ctr" anchorCtr="0" compatLnSpc="1">
            <a:prstTxWarp prst="textNoShape">
              <a:avLst/>
            </a:prstTxWarp>
            <a:sp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Regenerativnost</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Edinstvene izkušnje</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Zgodovinske</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Lokalno</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Ponovna uporaba</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Narava</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Energetska učinkovitost</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Skupnost</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Razvoj podeželja</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Podnebni ukrepi </a:t>
            </a:r>
          </a:p>
        </p:txBody>
      </p:sp>
      <p:pic>
        <p:nvPicPr>
          <p:cNvPr id="18" name="Picture 5" descr="Output image">
            <a:extLst>
              <a:ext uri="{FF2B5EF4-FFF2-40B4-BE49-F238E27FC236}">
                <a16:creationId xmlns:a16="http://schemas.microsoft.com/office/drawing/2014/main" id="{1175A7D2-06D7-5EFF-8BC7-D7513858D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63" y="6440373"/>
            <a:ext cx="7278428" cy="373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275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A9E5D-8027-263B-97C3-22C5418D06B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8198157-E90A-51E0-1879-F0837E4DAEEB}"/>
              </a:ext>
            </a:extLst>
          </p:cNvPr>
          <p:cNvSpPr>
            <a:spLocks noGrp="1"/>
          </p:cNvSpPr>
          <p:nvPr>
            <p:ph type="body" sz="quarter" idx="32"/>
          </p:nvPr>
        </p:nvSpPr>
        <p:spPr>
          <a:xfrm>
            <a:off x="307749" y="1793080"/>
            <a:ext cx="7028814" cy="2422612"/>
          </a:xfrm>
        </p:spPr>
        <p:txBody>
          <a:bodyPr/>
          <a:lstStyle/>
          <a:p>
            <a:pPr>
              <a:lnSpc>
                <a:spcPts val="1600"/>
              </a:lnSpc>
            </a:pPr>
            <a:r>
              <a:rPr lang="en-IE"/>
              <a:t>Z izvajanjem obsežne, odzivne in dosledne strategije digitalnega marketinga ter upoštevanjem spreminjajočih se zahtev potrošnikov Common Knowledge aktivno promovira sporočila o »povezovanju skupnosti«, »ekološkem nastanitvenem objektu«, »delitvi znanja«, »ponovnem usklajevanju«, »razmišljanju«, »veselem življenju«, »duševnem zdravju«, »opogumljanju«, »potovanju k samostojnosti«, »zdravi hrani« in »trajnostnem življenju«. Podjetje uporablja digitalna trženjska orodja, kot so e-pošta, mobilno trženje, trženje prek družbenih medijev, optimizacija za iskalnike, plačilo na klik in spletno oglaševanje, da bi z relativno nizkimi stroški povečalo prepoznavnost svojih izdelkov. </a:t>
            </a:r>
          </a:p>
          <a:p>
            <a:pPr>
              <a:lnSpc>
                <a:spcPts val="1600"/>
              </a:lnSpc>
            </a:pPr>
            <a:endParaRPr lang="en-IE"/>
          </a:p>
          <a:p>
            <a:pPr>
              <a:lnSpc>
                <a:spcPts val="1600"/>
              </a:lnSpc>
            </a:pPr>
            <a:r>
              <a:rPr lang="en-IE"/>
              <a:t>Ustvarjanje in gojenje zanimivega dialoga na glavnih platformah družbenih medijev in njihovi interaktivni spletni strani je osrednjega pomena za njihov trženjski model.  Podjetje ima na primer 22.000 sledilcev na Instagramu, kar zagotavlja širok organski doseg, ki ga dodatno podpirajo meta sponzorirani oglasi. </a:t>
            </a:r>
          </a:p>
        </p:txBody>
      </p:sp>
      <p:sp>
        <p:nvSpPr>
          <p:cNvPr id="11" name="Text Placeholder 10">
            <a:extLst>
              <a:ext uri="{FF2B5EF4-FFF2-40B4-BE49-F238E27FC236}">
                <a16:creationId xmlns:a16="http://schemas.microsoft.com/office/drawing/2014/main" id="{FB68C7F9-8A8F-4A0E-705D-5AC4C272BEFE}"/>
              </a:ext>
            </a:extLst>
          </p:cNvPr>
          <p:cNvSpPr>
            <a:spLocks noGrp="1"/>
          </p:cNvSpPr>
          <p:nvPr>
            <p:ph type="body" sz="quarter" idx="40"/>
          </p:nvPr>
        </p:nvSpPr>
        <p:spPr>
          <a:xfrm>
            <a:off x="4338602" y="5621579"/>
            <a:ext cx="3253308" cy="1378032"/>
          </a:xfrm>
        </p:spPr>
        <p:txBody>
          <a:bodyPr/>
          <a:lstStyle/>
          <a:p>
            <a:r>
              <a:rPr lang="en-US"/>
              <a:t>Naša družina (otroci stari 7 in 9 let) je preživela teden na družinskem tednu Whistling Along v Bog Hill. Vsi smo se odlično zabavali.</a:t>
            </a:r>
          </a:p>
        </p:txBody>
      </p:sp>
      <p:sp>
        <p:nvSpPr>
          <p:cNvPr id="2" name="Slide Number Placeholder 1">
            <a:extLst>
              <a:ext uri="{FF2B5EF4-FFF2-40B4-BE49-F238E27FC236}">
                <a16:creationId xmlns:a16="http://schemas.microsoft.com/office/drawing/2014/main" id="{FA1700CD-CCED-6BEE-419A-7A1AA25EA678}"/>
              </a:ext>
            </a:extLst>
          </p:cNvPr>
          <p:cNvSpPr>
            <a:spLocks noGrp="1"/>
          </p:cNvSpPr>
          <p:nvPr>
            <p:ph type="sldNum" sz="quarter" idx="4"/>
          </p:nvPr>
        </p:nvSpPr>
        <p:spPr/>
        <p:txBody>
          <a:bodyPr/>
          <a:lstStyle/>
          <a:p>
            <a:fld id="{9C527BFA-2C0E-4CEC-B6A5-913A56FEF4B4}" type="slidenum">
              <a:rPr lang="fr-CA" smtClean="0"/>
              <a:t>110</a:t>
            </a:fld>
            <a:endParaRPr lang="fr-CA"/>
          </a:p>
        </p:txBody>
      </p:sp>
      <p:sp>
        <p:nvSpPr>
          <p:cNvPr id="3" name="Text Placeholder 2">
            <a:extLst>
              <a:ext uri="{FF2B5EF4-FFF2-40B4-BE49-F238E27FC236}">
                <a16:creationId xmlns:a16="http://schemas.microsoft.com/office/drawing/2014/main" id="{34C33E8A-3D8D-E99D-8E81-535B5012BFBE}"/>
              </a:ext>
            </a:extLst>
          </p:cNvPr>
          <p:cNvSpPr>
            <a:spLocks noGrp="1"/>
          </p:cNvSpPr>
          <p:nvPr>
            <p:ph type="body" sz="quarter" idx="65"/>
          </p:nvPr>
        </p:nvSpPr>
        <p:spPr/>
        <p:txBody>
          <a:bodyPr/>
          <a:lstStyle/>
          <a:p>
            <a:r>
              <a:rPr lang="en-GB"/>
              <a:t>Foto: </a:t>
            </a:r>
            <a:r>
              <a:rPr lang="en-GB" err="1"/>
              <a:t>Masseria </a:t>
            </a:r>
            <a:r>
              <a:rPr lang="en-GB"/>
              <a:t>La Bella, Italija</a:t>
            </a:r>
          </a:p>
        </p:txBody>
      </p:sp>
      <p:sp>
        <p:nvSpPr>
          <p:cNvPr id="4" name="Graphic 30">
            <a:extLst>
              <a:ext uri="{FF2B5EF4-FFF2-40B4-BE49-F238E27FC236}">
                <a16:creationId xmlns:a16="http://schemas.microsoft.com/office/drawing/2014/main" id="{964E2FC3-1490-2C86-B939-41E8D5D18824}"/>
              </a:ext>
            </a:extLst>
          </p:cNvPr>
          <p:cNvSpPr/>
          <p:nvPr/>
        </p:nvSpPr>
        <p:spPr>
          <a:xfrm>
            <a:off x="5383508" y="721693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7" name="Text Placeholder 7">
            <a:extLst>
              <a:ext uri="{FF2B5EF4-FFF2-40B4-BE49-F238E27FC236}">
                <a16:creationId xmlns:a16="http://schemas.microsoft.com/office/drawing/2014/main" id="{253FC5EB-BF2F-4D70-B633-EC3B9E6B774C}"/>
              </a:ext>
            </a:extLst>
          </p:cNvPr>
          <p:cNvSpPr>
            <a:spLocks noGrp="1"/>
          </p:cNvSpPr>
          <p:nvPr>
            <p:ph type="body" sz="quarter" idx="33"/>
          </p:nvPr>
        </p:nvSpPr>
        <p:spPr>
          <a:xfrm>
            <a:off x="307749" y="1349282"/>
            <a:ext cx="6833346" cy="601503"/>
          </a:xfrm>
        </p:spPr>
        <p:txBody>
          <a:bodyPr/>
          <a:lstStyle/>
          <a:p>
            <a:r>
              <a:rPr lang="it-IT" sz="1800" cap="all">
                <a:solidFill>
                  <a:srgbClr val="E96751"/>
                </a:solidFill>
              </a:rPr>
              <a:t>Center Boghill: izzivi digitalnega trženja</a:t>
            </a:r>
          </a:p>
        </p:txBody>
      </p:sp>
      <p:sp>
        <p:nvSpPr>
          <p:cNvPr id="18" name="Text Placeholder 8">
            <a:extLst>
              <a:ext uri="{FF2B5EF4-FFF2-40B4-BE49-F238E27FC236}">
                <a16:creationId xmlns:a16="http://schemas.microsoft.com/office/drawing/2014/main" id="{6B416BE4-A439-1FE6-846F-2567BB336CE7}"/>
              </a:ext>
            </a:extLst>
          </p:cNvPr>
          <p:cNvSpPr>
            <a:spLocks noGrp="1"/>
          </p:cNvSpPr>
          <p:nvPr>
            <p:ph type="body" sz="quarter" idx="38"/>
          </p:nvPr>
        </p:nvSpPr>
        <p:spPr>
          <a:xfrm>
            <a:off x="1268958" y="686870"/>
            <a:ext cx="6506617" cy="381311"/>
          </a:xfrm>
        </p:spPr>
        <p:txBody>
          <a:bodyPr/>
          <a:lstStyle/>
          <a:p>
            <a:r>
              <a:rPr lang="en-US"/>
              <a:t>REZULTAT</a:t>
            </a:r>
          </a:p>
        </p:txBody>
      </p:sp>
      <p:cxnSp>
        <p:nvCxnSpPr>
          <p:cNvPr id="19" name="Straight Connector 18">
            <a:extLst>
              <a:ext uri="{FF2B5EF4-FFF2-40B4-BE49-F238E27FC236}">
                <a16:creationId xmlns:a16="http://schemas.microsoft.com/office/drawing/2014/main" id="{E48C85E3-1946-B9E2-9D75-B481A3DA3EAE}"/>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1" name="Freeform 301">
            <a:extLst>
              <a:ext uri="{FF2B5EF4-FFF2-40B4-BE49-F238E27FC236}">
                <a16:creationId xmlns:a16="http://schemas.microsoft.com/office/drawing/2014/main" id="{1DC0B04E-394D-3C60-E4DC-0C0A0D2CE3DA}"/>
              </a:ext>
            </a:extLst>
          </p:cNvPr>
          <p:cNvSpPr/>
          <p:nvPr/>
        </p:nvSpPr>
        <p:spPr>
          <a:xfrm>
            <a:off x="209449" y="212083"/>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469395"/>
          </a:solidFill>
          <a:ln w="3074" cap="flat">
            <a:noFill/>
            <a:prstDash val="solid"/>
            <a:miter/>
          </a:ln>
        </p:spPr>
        <p:txBody>
          <a:bodyPr rtlCol="0" anchor="ctr"/>
          <a:lstStyle/>
          <a:p>
            <a:endParaRPr lang="en-US"/>
          </a:p>
        </p:txBody>
      </p:sp>
      <p:pic>
        <p:nvPicPr>
          <p:cNvPr id="9" name="Picture Placeholder 8">
            <a:extLst>
              <a:ext uri="{FF2B5EF4-FFF2-40B4-BE49-F238E27FC236}">
                <a16:creationId xmlns:a16="http://schemas.microsoft.com/office/drawing/2014/main" id="{17B5CC65-D6CB-4546-B9A3-7C750E09AFA0}"/>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577" r="18577"/>
          <a:stretch>
            <a:fillRect/>
          </a:stretch>
        </p:blipFill>
        <p:spPr/>
      </p:pic>
      <p:sp>
        <p:nvSpPr>
          <p:cNvPr id="15" name="Freeform 14">
            <a:extLst>
              <a:ext uri="{FF2B5EF4-FFF2-40B4-BE49-F238E27FC236}">
                <a16:creationId xmlns:a16="http://schemas.microsoft.com/office/drawing/2014/main" id="{4F3819BD-390F-FD0F-D0E9-79A49C1D9EFC}"/>
              </a:ext>
            </a:extLst>
          </p:cNvPr>
          <p:cNvSpPr/>
          <p:nvPr/>
        </p:nvSpPr>
        <p:spPr>
          <a:xfrm>
            <a:off x="3109863" y="6844118"/>
            <a:ext cx="1434841"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25252456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4EAA-8C95-C682-9BD2-2B77A2D9B1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A01F75-1F0F-E9A2-1260-B3DC55C11370}"/>
              </a:ext>
            </a:extLst>
          </p:cNvPr>
          <p:cNvSpPr>
            <a:spLocks noGrp="1"/>
          </p:cNvSpPr>
          <p:nvPr>
            <p:ph type="body" sz="quarter" idx="58"/>
          </p:nvPr>
        </p:nvSpPr>
        <p:spPr>
          <a:xfrm>
            <a:off x="1142245" y="493683"/>
            <a:ext cx="6321874" cy="355435"/>
          </a:xfrm>
        </p:spPr>
        <p:txBody>
          <a:bodyPr/>
          <a:lstStyle/>
          <a:p>
            <a:pPr>
              <a:lnSpc>
                <a:spcPct val="100000"/>
              </a:lnSpc>
            </a:pPr>
            <a:r>
              <a:rPr lang="en-IE" sz="2800" cap="all">
                <a:latin typeface="Calibri"/>
                <a:cs typeface="Calibri"/>
              </a:rPr>
              <a:t>Center </a:t>
            </a:r>
            <a:r>
              <a:rPr lang="en-IE" sz="2800" cap="all" err="1">
                <a:latin typeface="Calibri"/>
                <a:cs typeface="Calibri"/>
              </a:rPr>
              <a:t>Boghill</a:t>
            </a:r>
            <a:endParaRPr lang="en-GB" sz="2800" cap="all">
              <a:latin typeface="Calibri"/>
              <a:ea typeface="Calibri"/>
              <a:cs typeface="Calibri"/>
            </a:endParaRPr>
          </a:p>
          <a:p>
            <a:pPr>
              <a:lnSpc>
                <a:spcPct val="100000"/>
              </a:lnSpc>
            </a:pPr>
            <a:r>
              <a:rPr lang="en-US" sz="1600" b="0" cap="all">
                <a:latin typeface="Calibri"/>
                <a:cs typeface="Calibri"/>
              </a:rPr>
              <a:t>Tržni izzivi</a:t>
            </a:r>
          </a:p>
        </p:txBody>
      </p:sp>
      <p:sp>
        <p:nvSpPr>
          <p:cNvPr id="3" name="Text Placeholder 2">
            <a:extLst>
              <a:ext uri="{FF2B5EF4-FFF2-40B4-BE49-F238E27FC236}">
                <a16:creationId xmlns:a16="http://schemas.microsoft.com/office/drawing/2014/main" id="{3117789D-A317-F5E6-50F5-D54DB881AA7E}"/>
              </a:ext>
            </a:extLst>
          </p:cNvPr>
          <p:cNvSpPr>
            <a:spLocks noGrp="1"/>
          </p:cNvSpPr>
          <p:nvPr>
            <p:ph type="body" sz="quarter" idx="32"/>
          </p:nvPr>
        </p:nvSpPr>
        <p:spPr>
          <a:xfrm>
            <a:off x="186212" y="1482334"/>
            <a:ext cx="7037951" cy="2798453"/>
          </a:xfrm>
        </p:spPr>
        <p:txBody>
          <a:bodyPr/>
          <a:lstStyle/>
          <a:p>
            <a:pPr>
              <a:lnSpc>
                <a:spcPts val="1600"/>
              </a:lnSpc>
            </a:pPr>
            <a:r>
              <a:rPr lang="en-IE" sz="1400"/>
              <a:t>S prirejanjem delavnic za goste Common Knowledge uči t. i. »delovne goste« vsakdanjih gradbenih veščin, kot so zidarstvo, tesarstvo, zidanje kamnitih zidov in kovanje, da bi jim omogočili samostojno gradnjo. Poleg tega je podjetje doseglo obsežno medijsko pokritost in odnose z javnostmi. Socialno podjetje je na primer sodelovalo s proizvajalcem konoplje Margent Farm pri zasnovi nizkoogljične mikro hiše. Podjetje trdi, da lahko njihove </a:t>
            </a:r>
            <a:r>
              <a:rPr lang="en-IE" sz="1400" err="1"/>
              <a:t>Tigín </a:t>
            </a:r>
            <a:r>
              <a:rPr lang="en-IE" sz="1400"/>
              <a:t>Tiny Homes pomagajo tistim, ki so prizadeti zaradi stanovanjske krize, da „pobegnejo iz najemne pasti“, saj imajo možnost kupiti ali se naučiti zgraditi hišo, medtem ko so gostje Common Knowledge. Poleg tega promocijo prek elektronskih in tradicionalnih ustnih priporočil dodatno spodbuja sodelovanje v skupnostnih projektih, kot so ustvarjanje orodja za podnebne ukrepe, uvedba festivala izgubljenih veščin REKINDLE in projekt Sheep Wool Insultation.</a:t>
            </a:r>
          </a:p>
          <a:p>
            <a:pPr>
              <a:lnSpc>
                <a:spcPts val="1600"/>
              </a:lnSpc>
            </a:pPr>
            <a:endParaRPr lang="en-IE" sz="1400"/>
          </a:p>
          <a:p>
            <a:pPr>
              <a:lnSpc>
                <a:spcPts val="1600"/>
              </a:lnSpc>
            </a:pPr>
            <a:r>
              <a:rPr lang="en-IE" sz="1400"/>
              <a:t>Namesto da bi dejavnosti promoviralo z dragimi tradicionalnimi marketinškimi metodami, podjetje Common Knowledge uporablja digitalna marketinška orodja z nižjimi stroški, da poveča svoje prihodke in konkurenčno prednost. Pri tem podjetje uporablja odzivno in privlačno digitalno trženjsko strategijo, da prepozicionira svoje poslovanje in ustvarja prihodke iz trgovanja in zbiranja sredstev.  Posledično je razširilo svojo ponudbo ekoloških namestitev z razvojem kampa, ekološke gostišča in namestitev na dvorišču.  Število polietilenskih tunelov se je povečalo, da bi podprlo svoje namestitvene storitve, vključno s sistemom za zbiranje deževnice, število skupnostnih projektov pa se je povečalo. </a:t>
            </a:r>
          </a:p>
        </p:txBody>
      </p:sp>
      <p:sp>
        <p:nvSpPr>
          <p:cNvPr id="5" name="Text Placeholder 4">
            <a:extLst>
              <a:ext uri="{FF2B5EF4-FFF2-40B4-BE49-F238E27FC236}">
                <a16:creationId xmlns:a16="http://schemas.microsoft.com/office/drawing/2014/main" id="{8D6FC255-9256-E1B0-C8CE-6EA79A03E2E1}"/>
              </a:ext>
            </a:extLst>
          </p:cNvPr>
          <p:cNvSpPr>
            <a:spLocks noGrp="1"/>
          </p:cNvSpPr>
          <p:nvPr>
            <p:ph type="body" sz="quarter" idx="61"/>
          </p:nvPr>
        </p:nvSpPr>
        <p:spPr>
          <a:xfrm>
            <a:off x="307750" y="6626926"/>
            <a:ext cx="4987582" cy="2798453"/>
          </a:xfrm>
        </p:spPr>
        <p:txBody>
          <a:bodyPr/>
          <a:lstStyle/>
          <a:p>
            <a:r>
              <a:rPr lang="en-US" sz="1400"/>
              <a:t>Aktivno podpira cilje Združenih narodov za trajnostni razvoj (SDG) 4 (kakovostno izobraževanje) in 11 (trajnostna mesta in skupnosti), saj gostom ponuja dragocene veščine gradnje hiš, ki spodbujajo trajnostno življenje in krepijo posameznike. </a:t>
            </a:r>
            <a:r>
              <a:rPr lang="en-US" sz="1400" err="1"/>
              <a:t>Center</a:t>
            </a:r>
            <a:r>
              <a:rPr lang="en-US" sz="1400"/>
              <a:t>, ki se pozicionira kot ekološki umik, izkorišča svojo čudovito naravno okolico na robu Burrena in Wild Atlantic Way, da ponuja praktično, ekološko ozaveščeno izobraževanje o trajnosti doma in življenja. Osredotočenost </a:t>
            </a:r>
            <a:r>
              <a:rPr lang="en-US" sz="1400" err="1"/>
              <a:t>centra </a:t>
            </a:r>
            <a:r>
              <a:rPr lang="en-US" sz="1400"/>
              <a:t>na izmenjavo znanja je v skladu s ciljem SDG 4, saj spodbuja vseživljenjsko učenje in odpornost ter ljudem prinaša znanje in veščine za reševanje izzivov na področju stanovanj in trajnosti v njihovih skupnostih. Skozi neprofitni model, ki poudarja ekološko namestitev, duševno blaginjo in samozadostnost, Common Knowledge podpira tudi SDG 11, saj pomaga razvijati samozadostne skupnosti in bolj odporne življenjske sloge. S pomočjo digitalnega marketinga in skupinskega financiranja </a:t>
            </a:r>
            <a:r>
              <a:rPr lang="en-US" sz="1400" err="1"/>
              <a:t>center </a:t>
            </a:r>
            <a:r>
              <a:rPr lang="en-US" sz="1400"/>
              <a:t>doseže široko občinstvo, širi prakse trajnostnega življenja in hkrati gradi močno mrežo podobno mislečih posameznikov, ki se zavzemajo za ekološko ravnovesje in blaginjo skupnosti.</a:t>
            </a:r>
            <a:endParaRPr lang="en-IE"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 </a:t>
            </a: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B990A695-7DC8-0961-675D-B084B392C479}"/>
              </a:ext>
            </a:extLst>
          </p:cNvPr>
          <p:cNvSpPr txBox="1">
            <a:spLocks/>
          </p:cNvSpPr>
          <p:nvPr/>
        </p:nvSpPr>
        <p:spPr>
          <a:xfrm>
            <a:off x="186212" y="5749599"/>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US" sz="2800" cap="all">
                <a:latin typeface="Calibri"/>
                <a:cs typeface="Calibri"/>
              </a:rPr>
              <a:t>Center </a:t>
            </a:r>
            <a:r>
              <a:rPr lang="en-US" sz="2800" cap="all" err="1">
                <a:latin typeface="Calibri"/>
                <a:cs typeface="Calibri"/>
              </a:rPr>
              <a:t>Boghill </a:t>
            </a:r>
            <a:r>
              <a:rPr lang="en-US" sz="2800" cap="all">
                <a:latin typeface="Calibri"/>
                <a:cs typeface="Calibri"/>
              </a:rPr>
              <a:t>in cilji trajnostnega razvoja</a:t>
            </a:r>
          </a:p>
        </p:txBody>
      </p:sp>
      <p:grpSp>
        <p:nvGrpSpPr>
          <p:cNvPr id="4" name="Group 3">
            <a:extLst>
              <a:ext uri="{FF2B5EF4-FFF2-40B4-BE49-F238E27FC236}">
                <a16:creationId xmlns:a16="http://schemas.microsoft.com/office/drawing/2014/main" id="{27DEB7FC-3B8D-CE00-7448-04D10A96D18A}"/>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7DA32B6E-4970-DB61-2B0D-89F6DF6E7A58}"/>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667BBC75-5A35-00F6-4A7A-DDB69553A46B}"/>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E11BEF45-8BED-71FA-1A06-C19C3BDD67C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C097C335-F170-9559-9986-58B14B64F6BC}"/>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28DD740D-6164-19D5-6565-56DD7B4A6FFF}"/>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78B47DE3-461B-DDE3-6A16-18575252B8B8}"/>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7D896EED-8173-DEA3-85ED-C7ABD7CD4A3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BDFA4A7A-3344-96EA-A4F6-B8E66D5425F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7CAC434C-0315-1400-05C6-6AC192E06171}"/>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40B53B70-A5BF-EF79-2377-3F97AEFB4FBA}"/>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0" name="Picture 4" descr="SDG wheel">
            <a:extLst>
              <a:ext uri="{FF2B5EF4-FFF2-40B4-BE49-F238E27FC236}">
                <a16:creationId xmlns:a16="http://schemas.microsoft.com/office/drawing/2014/main" id="{E667F182-4773-4590-892F-5B34144DD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5453483" y="7063071"/>
            <a:ext cx="1397851" cy="13310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white and orange cityscape with white text&#10;&#10;Description automatically generated">
            <a:extLst>
              <a:ext uri="{FF2B5EF4-FFF2-40B4-BE49-F238E27FC236}">
                <a16:creationId xmlns:a16="http://schemas.microsoft.com/office/drawing/2014/main" id="{633AE5ED-6383-4C47-95A8-78C553B29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180" y="8831302"/>
            <a:ext cx="1188154" cy="1188154"/>
          </a:xfrm>
          <a:prstGeom prst="rect">
            <a:avLst/>
          </a:prstGeom>
        </p:spPr>
      </p:pic>
    </p:spTree>
    <p:extLst>
      <p:ext uri="{BB962C8B-B14F-4D97-AF65-F5344CB8AC3E}">
        <p14:creationId xmlns:p14="http://schemas.microsoft.com/office/powerpoint/2010/main" val="8492437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E5D7A-E714-FB92-7D6F-E09DBE56C752}"/>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C7F0B5C8-F5A3-E1D1-8070-85E771D4F22A}"/>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BAABF4F7-A504-8CF2-2E15-66FCAE23FD4A}"/>
              </a:ext>
            </a:extLst>
          </p:cNvPr>
          <p:cNvSpPr>
            <a:spLocks noGrp="1"/>
          </p:cNvSpPr>
          <p:nvPr>
            <p:ph type="body" sz="quarter" idx="32"/>
          </p:nvPr>
        </p:nvSpPr>
        <p:spPr>
          <a:xfrm>
            <a:off x="294777" y="6241481"/>
            <a:ext cx="7365329" cy="2787212"/>
          </a:xfrm>
        </p:spPr>
        <p:txBody>
          <a:bodyPr/>
          <a:lstStyle/>
          <a:p>
            <a:pPr>
              <a:lnSpc>
                <a:spcPct val="100000"/>
              </a:lnSpc>
            </a:pPr>
            <a:r>
              <a:rPr lang="en-US" sz="4000" b="1" cap="all">
                <a:solidFill>
                  <a:schemeClr val="bg1"/>
                </a:solidFill>
              </a:rPr>
              <a:t>Glamping pod zvezdami</a:t>
            </a:r>
          </a:p>
          <a:p>
            <a:pPr marL="0" indent="0">
              <a:lnSpc>
                <a:spcPct val="100000"/>
              </a:lnSpc>
              <a:buNone/>
            </a:pPr>
            <a:r>
              <a:rPr lang="en-US" sz="2000" b="1">
                <a:solidFill>
                  <a:schemeClr val="bg1"/>
                </a:solidFill>
              </a:rPr>
              <a:t>Kategorija: </a:t>
            </a:r>
            <a:r>
              <a:rPr lang="en-US" sz="2000">
                <a:solidFill>
                  <a:schemeClr val="bg1"/>
                </a:solidFill>
              </a:rPr>
              <a:t>Glamping</a:t>
            </a:r>
          </a:p>
          <a:p>
            <a:pPr marL="0" indent="0">
              <a:lnSpc>
                <a:spcPct val="100000"/>
              </a:lnSpc>
              <a:buNone/>
            </a:pPr>
            <a:r>
              <a:rPr lang="en-US" sz="2000" b="1">
                <a:solidFill>
                  <a:schemeClr val="bg1"/>
                </a:solidFill>
              </a:rPr>
              <a:t>Lokacija: </a:t>
            </a:r>
            <a:r>
              <a:rPr lang="en-US" sz="2000">
                <a:solidFill>
                  <a:schemeClr val="bg1"/>
                </a:solidFill>
              </a:rPr>
              <a:t>Co. Laois, Irska</a:t>
            </a:r>
          </a:p>
          <a:p>
            <a:pPr>
              <a:lnSpc>
                <a:spcPct val="100000"/>
              </a:lnSpc>
            </a:pPr>
            <a:r>
              <a:rPr lang="en-US" sz="2000" b="1">
                <a:solidFill>
                  <a:schemeClr val="bg1"/>
                </a:solidFill>
              </a:rPr>
              <a:t>Spletna stran: https://www.glampingunderthestars.ie/</a:t>
            </a:r>
          </a:p>
          <a:p>
            <a:pPr marL="0" indent="0">
              <a:lnSpc>
                <a:spcPct val="100000"/>
              </a:lnSpc>
              <a:buNone/>
            </a:pPr>
            <a:endParaRPr lang="en-US" sz="2000" b="1">
              <a:solidFill>
                <a:schemeClr val="bg1"/>
              </a:solidFill>
              <a:latin typeface="Calibri"/>
              <a:ea typeface="Open Sans"/>
              <a:cs typeface="Calibri"/>
            </a:endParaRPr>
          </a:p>
          <a:p>
            <a:pPr algn="l">
              <a:lnSpc>
                <a:spcPct val="100000"/>
              </a:lnSpc>
            </a:pPr>
            <a:r>
              <a:rPr lang="en-US" sz="2000" b="1">
                <a:solidFill>
                  <a:schemeClr val="bg1"/>
                </a:solidFill>
                <a:latin typeface="Calibri"/>
                <a:ea typeface="Open Sans"/>
                <a:cs typeface="Calibri"/>
              </a:rPr>
              <a:t>Zakaj je ta namestitev tako izjemna</a:t>
            </a:r>
            <a:r>
              <a:rPr lang="en-US" b="1">
                <a:solidFill>
                  <a:schemeClr val="bg1"/>
                </a:solidFill>
                <a:latin typeface="Calibri"/>
                <a:ea typeface="Open Sans"/>
                <a:cs typeface="Calibri"/>
              </a:rPr>
              <a:t>!</a:t>
            </a:r>
            <a:r>
              <a:rPr lang="en-US"/>
              <a:t> </a:t>
            </a:r>
          </a:p>
          <a:p>
            <a:pPr algn="l">
              <a:lnSpc>
                <a:spcPct val="100000"/>
              </a:lnSpc>
            </a:pPr>
            <a:r>
              <a:rPr lang="en-US">
                <a:solidFill>
                  <a:schemeClr val="bg1"/>
                </a:solidFill>
              </a:rPr>
              <a:t>Okrožje Laois, ki ga pogosto zasenčijo njegovi bolj znani sosedje, ponuja zakladnico skritih naravnih draguljev za zahtevne popotnike. Gore </a:t>
            </a:r>
            <a:r>
              <a:rPr lang="en-US" err="1">
                <a:solidFill>
                  <a:schemeClr val="bg1"/>
                </a:solidFill>
              </a:rPr>
              <a:t>Slieve </a:t>
            </a:r>
            <a:r>
              <a:rPr lang="en-US">
                <a:solidFill>
                  <a:schemeClr val="bg1"/>
                </a:solidFill>
              </a:rPr>
              <a:t>Bloom, ena najstarejših gorskih verig na Irskem, ponujajo mirno ozadje za pohodništvo in opazovanje ptic, z bujnimi gozdovi in mirnimi dolinami, ki se izogibajo množicam. Manj znana, a enako očarljiva, je skala </a:t>
            </a:r>
            <a:r>
              <a:rPr lang="en-US" err="1">
                <a:solidFill>
                  <a:schemeClr val="bg1"/>
                </a:solidFill>
              </a:rPr>
              <a:t>Dunamase</a:t>
            </a:r>
            <a:r>
              <a:rPr lang="en-US">
                <a:solidFill>
                  <a:schemeClr val="bg1"/>
                </a:solidFill>
              </a:rPr>
              <a:t>, dramatična srednjeveška ruševina na vrhu hriba, ki ponuja panoramski pogled na okoliško pokrajino. Slikovite pokrajine okrožja so posejane s čarobnimi vasicami in mirnimi vodnimi potmi, kot je Grand Canal, ki so kot nalašč za sproščene sprehode ali kolesarjenje. Bogata biotska raznovrstnost okrožja Laois, vključno z redko floro in favno, ki jo najdemo v njegovih barjih in mokriščih, še dodatno povečuje njegovo privlačnost za ljubitelje narave, ki iščejo mirnejše, bolj intimno doživetje naravne lepote Irske.</a:t>
            </a:r>
          </a:p>
          <a:p>
            <a:pPr algn="l">
              <a:lnSpc>
                <a:spcPct val="100000"/>
              </a:lnSpc>
            </a:pPr>
            <a:endParaRPr lang="en-US" b="1">
              <a:solidFill>
                <a:schemeClr val="bg1"/>
              </a:solidFill>
            </a:endParaRPr>
          </a:p>
        </p:txBody>
      </p:sp>
      <p:sp>
        <p:nvSpPr>
          <p:cNvPr id="2" name="Text Placeholder 1">
            <a:extLst>
              <a:ext uri="{FF2B5EF4-FFF2-40B4-BE49-F238E27FC236}">
                <a16:creationId xmlns:a16="http://schemas.microsoft.com/office/drawing/2014/main" id="{047D9500-C24D-2E59-B131-5884E20CF414}"/>
              </a:ext>
            </a:extLst>
          </p:cNvPr>
          <p:cNvSpPr>
            <a:spLocks noGrp="1"/>
          </p:cNvSpPr>
          <p:nvPr>
            <p:ph type="body" sz="quarter" idx="35"/>
          </p:nvPr>
        </p:nvSpPr>
        <p:spPr>
          <a:xfrm>
            <a:off x="294777" y="5701333"/>
            <a:ext cx="3206079" cy="1049221"/>
          </a:xfrm>
        </p:spPr>
        <p:txBody>
          <a:bodyPr/>
          <a:lstStyle/>
          <a:p>
            <a:r>
              <a:rPr lang="en-US" sz="4400" b="1" cap="all"/>
              <a:t>Irska</a:t>
            </a:r>
          </a:p>
        </p:txBody>
      </p:sp>
      <p:sp>
        <p:nvSpPr>
          <p:cNvPr id="16" name="Slide Number Placeholder 15">
            <a:extLst>
              <a:ext uri="{FF2B5EF4-FFF2-40B4-BE49-F238E27FC236}">
                <a16:creationId xmlns:a16="http://schemas.microsoft.com/office/drawing/2014/main" id="{EADDFB9F-D58F-B245-7E9B-F725FAAE9F4F}"/>
              </a:ext>
            </a:extLst>
          </p:cNvPr>
          <p:cNvSpPr>
            <a:spLocks noGrp="1"/>
          </p:cNvSpPr>
          <p:nvPr>
            <p:ph type="sldNum" sz="quarter" idx="4"/>
          </p:nvPr>
        </p:nvSpPr>
        <p:spPr/>
        <p:txBody>
          <a:bodyPr/>
          <a:lstStyle/>
          <a:p>
            <a:fld id="{9C527BFA-2C0E-4CEC-B6A5-913A56FEF4B4}" type="slidenum">
              <a:rPr lang="fr-CA" smtClean="0"/>
              <a:t>112</a:t>
            </a:fld>
            <a:endParaRPr lang="fr-CA"/>
          </a:p>
        </p:txBody>
      </p:sp>
      <p:sp>
        <p:nvSpPr>
          <p:cNvPr id="10" name="Text Placeholder 2">
            <a:extLst>
              <a:ext uri="{FF2B5EF4-FFF2-40B4-BE49-F238E27FC236}">
                <a16:creationId xmlns:a16="http://schemas.microsoft.com/office/drawing/2014/main" id="{D0BE6C35-966F-C655-2676-83366441B691}"/>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4" name="Text Placeholder 3">
            <a:extLst>
              <a:ext uri="{FF2B5EF4-FFF2-40B4-BE49-F238E27FC236}">
                <a16:creationId xmlns:a16="http://schemas.microsoft.com/office/drawing/2014/main" id="{71F94701-0CA6-8FB6-8EDC-E8E99EB64464}"/>
              </a:ext>
            </a:extLst>
          </p:cNvPr>
          <p:cNvSpPr>
            <a:spLocks noGrp="1"/>
          </p:cNvSpPr>
          <p:nvPr>
            <p:ph type="body" sz="quarter" idx="65"/>
          </p:nvPr>
        </p:nvSpPr>
        <p:spPr>
          <a:xfrm>
            <a:off x="0" y="57736"/>
            <a:ext cx="2953721" cy="452458"/>
          </a:xfrm>
        </p:spPr>
        <p:txBody>
          <a:bodyPr/>
          <a:lstStyle/>
          <a:p>
            <a:r>
              <a:rPr lang="en-GB"/>
              <a:t>Foto: Glamping Under the Stars</a:t>
            </a:r>
          </a:p>
        </p:txBody>
      </p:sp>
      <p:sp>
        <p:nvSpPr>
          <p:cNvPr id="11" name="Text Placeholder 2">
            <a:extLst>
              <a:ext uri="{FF2B5EF4-FFF2-40B4-BE49-F238E27FC236}">
                <a16:creationId xmlns:a16="http://schemas.microsoft.com/office/drawing/2014/main" id="{B7CA1A1A-4004-24D6-E176-833FB9653462}"/>
              </a:ext>
            </a:extLst>
          </p:cNvPr>
          <p:cNvSpPr txBox="1">
            <a:spLocks/>
          </p:cNvSpPr>
          <p:nvPr/>
        </p:nvSpPr>
        <p:spPr>
          <a:xfrm>
            <a:off x="0" y="4665851"/>
            <a:ext cx="4401048"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3360"/>
              </a:lnSpc>
            </a:pPr>
            <a:r>
              <a:rPr lang="en-US" sz="2800" cap="all"/>
              <a:t>Okolju </a:t>
            </a:r>
          </a:p>
          <a:p>
            <a:pPr>
              <a:lnSpc>
                <a:spcPts val="3360"/>
              </a:lnSpc>
            </a:pPr>
            <a:r>
              <a:rPr lang="en-US" sz="2800" cap="all"/>
              <a:t>zavedeni pristopi</a:t>
            </a:r>
          </a:p>
        </p:txBody>
      </p:sp>
      <p:pic>
        <p:nvPicPr>
          <p:cNvPr id="13" name="Graphic 12" descr="Badge 3 with solid fill">
            <a:extLst>
              <a:ext uri="{FF2B5EF4-FFF2-40B4-BE49-F238E27FC236}">
                <a16:creationId xmlns:a16="http://schemas.microsoft.com/office/drawing/2014/main" id="{E7C9C980-A343-4D3A-A1FA-7C63E08E77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3693" y="4512162"/>
            <a:ext cx="1440000" cy="1440000"/>
          </a:xfrm>
          <a:prstGeom prst="rect">
            <a:avLst/>
          </a:prstGeom>
        </p:spPr>
      </p:pic>
      <p:pic>
        <p:nvPicPr>
          <p:cNvPr id="7" name="Picture Placeholder 6">
            <a:extLst>
              <a:ext uri="{FF2B5EF4-FFF2-40B4-BE49-F238E27FC236}">
                <a16:creationId xmlns:a16="http://schemas.microsoft.com/office/drawing/2014/main" id="{1600D2F7-59BB-4FD2-9DB2-09DBDEBA9FF9}"/>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t="7166" b="7166"/>
          <a:stretch>
            <a:fillRect/>
          </a:stretch>
        </p:blipFill>
        <p:spPr/>
      </p:pic>
    </p:spTree>
    <p:extLst>
      <p:ext uri="{BB962C8B-B14F-4D97-AF65-F5344CB8AC3E}">
        <p14:creationId xmlns:p14="http://schemas.microsoft.com/office/powerpoint/2010/main" val="15775206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36E13-B224-A375-5261-CA5F8EDD56C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6F19-E96E-90E4-B295-DCA6A7EB8760}"/>
              </a:ext>
            </a:extLst>
          </p:cNvPr>
          <p:cNvSpPr>
            <a:spLocks noGrp="1"/>
          </p:cNvSpPr>
          <p:nvPr>
            <p:ph type="body" sz="quarter" idx="32"/>
          </p:nvPr>
        </p:nvSpPr>
        <p:spPr>
          <a:xfrm>
            <a:off x="737159" y="1254221"/>
            <a:ext cx="6541269" cy="2142435"/>
          </a:xfrm>
        </p:spPr>
        <p:txBody>
          <a:bodyPr/>
          <a:lstStyle/>
          <a:p>
            <a:pPr>
              <a:lnSpc>
                <a:spcPts val="1500"/>
              </a:lnSpc>
            </a:pPr>
            <a:r>
              <a:rPr lang="en-IE"/>
              <a:t>Ideja za Glamping Under the Stars je nastala povsem nepričakovano. Kyra </a:t>
            </a:r>
            <a:r>
              <a:rPr lang="en-IE" err="1"/>
              <a:t>Fingleton</a:t>
            </a:r>
            <a:r>
              <a:rPr lang="en-IE"/>
              <a:t>, direktorica podjetja, ni bila navdušena nad dnevnim prevozom in puščanjem otrok v celodnevnem varstvu. Ideja za podjetje se je porodila med pogovorom s prijatelji, ki so nedavno poskušali rezervirati glamping izlet in so imeli težave z iskanjem prostih mest. To je Kyro navdihnilo, da je začela razmišljati o ustanovitvi lastnega glamping podjetja.</a:t>
            </a:r>
          </a:p>
          <a:p>
            <a:pPr>
              <a:lnSpc>
                <a:spcPts val="1500"/>
              </a:lnSpc>
            </a:pPr>
            <a:r>
              <a:rPr lang="en-IE"/>
              <a:t> </a:t>
            </a:r>
          </a:p>
          <a:p>
            <a:pPr>
              <a:lnSpc>
                <a:spcPts val="1500"/>
              </a:lnSpc>
            </a:pPr>
            <a:r>
              <a:rPr lang="en-IE"/>
              <a:t>Na srečo je Kyrain mož Barry nadarjen gradbenik in tesar, kar je praktične vidike ustanovitve lokacije naredilo bolj izvedljive. Kyra sama je v podjetje vnesla dragocene veščine s svojim ozadjem v odnosih z javnostmi, oglaševanju in trženju. Ta kombinacija Barryjevega praktičnega gradbenega znanja in Kyrine izkušnje na promocijskem in strateškem področju je zagotovila trdno podlago za zagon in rast podjetja Glamping Under the Stars.</a:t>
            </a:r>
          </a:p>
          <a:p>
            <a:pPr>
              <a:lnSpc>
                <a:spcPct val="100000"/>
              </a:lnSpc>
            </a:pPr>
            <a:endParaRPr lang="en-US"/>
          </a:p>
          <a:p>
            <a:pPr>
              <a:lnSpc>
                <a:spcPts val="1500"/>
              </a:lnSpc>
            </a:pPr>
            <a:r>
              <a:rPr lang="en-IE"/>
              <a:t>Odprla sta lokacijo, ki je danes znana kot Meadow </a:t>
            </a:r>
            <a:r>
              <a:rPr lang="en-IE" err="1"/>
              <a:t>Glampsite</a:t>
            </a:r>
            <a:r>
              <a:rPr lang="en-IE"/>
              <a:t>, s tremi šotori v obliki zvonca in majhno prikolico v slogu </a:t>
            </a:r>
            <a:r>
              <a:rPr lang="en-IE" err="1"/>
              <a:t>»wanderly </a:t>
            </a:r>
            <a:r>
              <a:rPr lang="en-IE"/>
              <a:t>wagon«, ki sta jo izposodila od Kyrainega svaka. V zadnjih letih se je prvotna lokacija razširila in razvila, tako da danes ponuja šest namestitev, ki vključujejo šotore v obliki zvonca, dve ročno izdelani leseni koči in luksuzno pastirsko kočo, ki je nadomestila prikolico. Poleg tega kamp zdaj ponuja kuhinjo/jedilnico, imenovano »Glamp House«, teraso za peko na žaru, prostor za ognjišče in dva hektarja urejenega travnika s poljskimi cvetovi. Od izbruha pandemije so dodali tudi zasebne kopalnice za vsako namestitev, klopi za piknike in zunanje peči chiminea, ki omogočajo prijetno večerjo in peko marshmallow.</a:t>
            </a:r>
          </a:p>
          <a:p>
            <a:pPr>
              <a:lnSpc>
                <a:spcPts val="1500"/>
              </a:lnSpc>
            </a:pPr>
            <a:r>
              <a:rPr lang="en-IE"/>
              <a:t> </a:t>
            </a:r>
          </a:p>
          <a:p>
            <a:pPr>
              <a:lnSpc>
                <a:spcPct val="100000"/>
              </a:lnSpc>
            </a:pPr>
            <a:endParaRPr lang="en-US"/>
          </a:p>
        </p:txBody>
      </p:sp>
      <p:sp>
        <p:nvSpPr>
          <p:cNvPr id="5" name="Text Placeholder 4">
            <a:extLst>
              <a:ext uri="{FF2B5EF4-FFF2-40B4-BE49-F238E27FC236}">
                <a16:creationId xmlns:a16="http://schemas.microsoft.com/office/drawing/2014/main" id="{FC1A6379-D1C8-D8D0-DA7A-047DCB8FF90B}"/>
              </a:ext>
            </a:extLst>
          </p:cNvPr>
          <p:cNvSpPr>
            <a:spLocks noGrp="1"/>
          </p:cNvSpPr>
          <p:nvPr>
            <p:ph type="body" sz="quarter" idx="38"/>
          </p:nvPr>
        </p:nvSpPr>
        <p:spPr>
          <a:xfrm>
            <a:off x="634478" y="259332"/>
            <a:ext cx="6506617" cy="381311"/>
          </a:xfrm>
        </p:spPr>
        <p:txBody>
          <a:bodyPr/>
          <a:lstStyle/>
          <a:p>
            <a:pPr>
              <a:lnSpc>
                <a:spcPct val="100000"/>
              </a:lnSpc>
            </a:pPr>
            <a:r>
              <a:rPr lang="en-US" sz="2400" cap="all"/>
              <a:t>Privabljanje obiskovalcev v manj obiskano regijo na podeželju Irske</a:t>
            </a:r>
          </a:p>
        </p:txBody>
      </p:sp>
      <p:sp>
        <p:nvSpPr>
          <p:cNvPr id="6" name="Slide Number Placeholder 5">
            <a:extLst>
              <a:ext uri="{FF2B5EF4-FFF2-40B4-BE49-F238E27FC236}">
                <a16:creationId xmlns:a16="http://schemas.microsoft.com/office/drawing/2014/main" id="{93FF764A-5C97-2E1B-4631-7CE423AF1740}"/>
              </a:ext>
            </a:extLst>
          </p:cNvPr>
          <p:cNvSpPr>
            <a:spLocks noGrp="1"/>
          </p:cNvSpPr>
          <p:nvPr>
            <p:ph type="sldNum" sz="quarter" idx="4"/>
          </p:nvPr>
        </p:nvSpPr>
        <p:spPr/>
        <p:txBody>
          <a:bodyPr/>
          <a:lstStyle/>
          <a:p>
            <a:fld id="{9C527BFA-2C0E-4CEC-B6A5-913A56FEF4B4}" type="slidenum">
              <a:rPr lang="fr-CA" smtClean="0"/>
              <a:t>113</a:t>
            </a:fld>
            <a:endParaRPr lang="fr-CA"/>
          </a:p>
        </p:txBody>
      </p:sp>
      <p:sp>
        <p:nvSpPr>
          <p:cNvPr id="2" name="Text Placeholder 1">
            <a:extLst>
              <a:ext uri="{FF2B5EF4-FFF2-40B4-BE49-F238E27FC236}">
                <a16:creationId xmlns:a16="http://schemas.microsoft.com/office/drawing/2014/main" id="{79F50EA5-C077-4ECB-2229-73C594363851}"/>
              </a:ext>
            </a:extLst>
          </p:cNvPr>
          <p:cNvSpPr>
            <a:spLocks noGrp="1"/>
          </p:cNvSpPr>
          <p:nvPr>
            <p:ph type="body" sz="quarter" idx="65"/>
          </p:nvPr>
        </p:nvSpPr>
        <p:spPr/>
        <p:txBody>
          <a:bodyPr/>
          <a:lstStyle/>
          <a:p>
            <a:r>
              <a:rPr lang="en-GB"/>
              <a:t>Foto: </a:t>
            </a:r>
            <a:r>
              <a:rPr lang="en-US"/>
              <a:t>Teapot Lane Treehouse, Leitrim, Irska</a:t>
            </a:r>
            <a:endParaRPr lang="en-GB"/>
          </a:p>
        </p:txBody>
      </p:sp>
      <p:cxnSp>
        <p:nvCxnSpPr>
          <p:cNvPr id="9" name="Straight Connector 8">
            <a:extLst>
              <a:ext uri="{FF2B5EF4-FFF2-40B4-BE49-F238E27FC236}">
                <a16:creationId xmlns:a16="http://schemas.microsoft.com/office/drawing/2014/main" id="{5D7F0760-4593-4FFD-C1C4-2F57D4E9058A}"/>
              </a:ext>
            </a:extLst>
          </p:cNvPr>
          <p:cNvCxnSpPr/>
          <p:nvPr/>
        </p:nvCxnSpPr>
        <p:spPr>
          <a:xfrm>
            <a:off x="0" y="1212794"/>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37D69F99-1163-495C-8257-4B10743FF0E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328" r="17328"/>
          <a:stretch>
            <a:fillRect/>
          </a:stretch>
        </p:blipFill>
        <p:spPr/>
      </p:pic>
    </p:spTree>
    <p:extLst>
      <p:ext uri="{BB962C8B-B14F-4D97-AF65-F5344CB8AC3E}">
        <p14:creationId xmlns:p14="http://schemas.microsoft.com/office/powerpoint/2010/main" val="5612665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CADE8-D314-0AC2-F8CE-435075B8AD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BB217E-D240-2B2E-4CF8-1827F3D58789}"/>
              </a:ext>
            </a:extLst>
          </p:cNvPr>
          <p:cNvSpPr>
            <a:spLocks noGrp="1"/>
          </p:cNvSpPr>
          <p:nvPr>
            <p:ph type="body" sz="quarter" idx="65"/>
          </p:nvPr>
        </p:nvSpPr>
        <p:spPr/>
        <p:txBody>
          <a:bodyPr/>
          <a:lstStyle/>
          <a:p>
            <a:r>
              <a:rPr lang="en-GB"/>
              <a:t>Avtor fotografije: </a:t>
            </a:r>
            <a:r>
              <a:rPr lang="en-US"/>
              <a:t>Teapot Lane, Treehouse, Leitrim, Irska</a:t>
            </a:r>
            <a:endParaRPr lang="en-GB"/>
          </a:p>
        </p:txBody>
      </p:sp>
      <p:sp>
        <p:nvSpPr>
          <p:cNvPr id="6" name="Slide Number Placeholder 5">
            <a:extLst>
              <a:ext uri="{FF2B5EF4-FFF2-40B4-BE49-F238E27FC236}">
                <a16:creationId xmlns:a16="http://schemas.microsoft.com/office/drawing/2014/main" id="{C6678A4B-EA67-6854-EF98-4E0610467CA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114</a:t>
            </a:fld>
            <a:endParaRPr lang="fr-CA"/>
          </a:p>
        </p:txBody>
      </p:sp>
      <p:sp>
        <p:nvSpPr>
          <p:cNvPr id="14" name="Text Placeholder 2">
            <a:extLst>
              <a:ext uri="{FF2B5EF4-FFF2-40B4-BE49-F238E27FC236}">
                <a16:creationId xmlns:a16="http://schemas.microsoft.com/office/drawing/2014/main" id="{968A1FB0-5E06-DEBE-D57B-CB26C5AF1293}"/>
              </a:ext>
            </a:extLst>
          </p:cNvPr>
          <p:cNvSpPr>
            <a:spLocks noGrp="1"/>
          </p:cNvSpPr>
          <p:nvPr>
            <p:ph type="body" sz="quarter" idx="32"/>
          </p:nvPr>
        </p:nvSpPr>
        <p:spPr>
          <a:xfrm>
            <a:off x="3748559" y="1452682"/>
            <a:ext cx="3626751" cy="6921144"/>
          </a:xfrm>
        </p:spPr>
        <p:txBody>
          <a:bodyPr/>
          <a:lstStyle/>
          <a:p>
            <a:r>
              <a:rPr lang="en-IE"/>
              <a:t>Junija 2021 so se še dodatno razširili z odprtjem drugega </a:t>
            </a:r>
            <a:r>
              <a:rPr lang="en-IE" err="1"/>
              <a:t>glamping kampa </a:t>
            </a:r>
            <a:r>
              <a:rPr lang="en-IE"/>
              <a:t>na svoji lokaciji – našega Mountain </a:t>
            </a:r>
            <a:r>
              <a:rPr lang="en-IE" err="1"/>
              <a:t>Glampsite </a:t>
            </a:r>
            <a:r>
              <a:rPr lang="en-IE"/>
              <a:t>Hobbit Village. Ta nova lokacija se ponaša s šestimi izjemno nenavadnimi in razkošnimi »hobbit hišicami«, strukturami s travnatimi strehami, vgrajenimi v zemljo, ki se brezhibno vklapljajo v pokrajino. Vsaka hobbit hišica je lepo okrašena z edinstveno temo, ki se primerno osredotoča na počitnice, sprostitev, pravljice in pobeg iz vsakdanjika.</a:t>
            </a:r>
          </a:p>
          <a:p>
            <a:endParaRPr lang="en-IE"/>
          </a:p>
          <a:p>
            <a:pPr>
              <a:lnSpc>
                <a:spcPts val="1500"/>
              </a:lnSpc>
            </a:pPr>
            <a:r>
              <a:rPr lang="en-IE"/>
              <a:t>Odkar so maja 2016 prvič odprli vrata, je </a:t>
            </a:r>
            <a:r>
              <a:rPr lang="en-IE" i="1"/>
              <a:t>Glamping Under the Stars </a:t>
            </a:r>
            <a:r>
              <a:rPr lang="en-IE"/>
              <a:t>dosegel pomembno priznanje v gostinskem sektorju. Osvojili so več gostinskih nagrad, bili predstavljeni na nacionalni televiziji in dobili medijsko pozornost v različnih časopisih in radijskih postajah. Njihova edinstvena ponudba je privabila goste iz vse Irske in tujine, kar poudarja široko privlačnost njihovih </a:t>
            </a:r>
            <a:r>
              <a:rPr lang="en-IE" err="1"/>
              <a:t>glampingov</a:t>
            </a:r>
            <a:r>
              <a:rPr lang="en-IE"/>
              <a:t>.</a:t>
            </a:r>
          </a:p>
          <a:p>
            <a:pPr>
              <a:lnSpc>
                <a:spcPts val="1500"/>
              </a:lnSpc>
            </a:pPr>
            <a:r>
              <a:rPr lang="en-IE"/>
              <a:t> </a:t>
            </a:r>
          </a:p>
          <a:p>
            <a:pPr>
              <a:lnSpc>
                <a:spcPts val="1500"/>
              </a:lnSpc>
            </a:pPr>
            <a:r>
              <a:rPr lang="en-IE"/>
              <a:t>Da bi vsem obiskovalcem zagotovili prijetno izkušnjo, je Kyra uvedla politiko, po kateri morajo skupine odraslih za zasebne zabave v celoti rezervirati eno od njihovih </a:t>
            </a:r>
            <a:r>
              <a:rPr lang="en-IE" err="1"/>
              <a:t>glamping lokacij</a:t>
            </a:r>
            <a:r>
              <a:rPr lang="en-IE"/>
              <a:t>. Ta pristop pomaga ohranjati mirno okolje za družinske goste, hkrati pa skupinam, ki organizirajo zabave, omogoča ekskluziven dostop do celotne </a:t>
            </a:r>
            <a:r>
              <a:rPr lang="en-IE" err="1"/>
              <a:t>glamping lokacije</a:t>
            </a:r>
            <a:r>
              <a:rPr lang="en-IE"/>
              <a:t>, kjer se lahko sprostijo in praznujejo. Lepa ureditev okolice in domiselna dekoracija </a:t>
            </a:r>
            <a:r>
              <a:rPr lang="en-IE" err="1"/>
              <a:t>glamping lokacij </a:t>
            </a:r>
            <a:r>
              <a:rPr lang="en-IE"/>
              <a:t>dodatno prispevata k njihovi privlačnosti, zaradi česar so zelo primerne za objavo na</a:t>
            </a:r>
            <a:r>
              <a:rPr lang="en-IE" err="1"/>
              <a:t> Instagramu </a:t>
            </a:r>
            <a:r>
              <a:rPr lang="en-IE"/>
              <a:t>in drugih družbenih omrežjih.</a:t>
            </a:r>
          </a:p>
          <a:p>
            <a:pPr>
              <a:lnSpc>
                <a:spcPts val="1500"/>
              </a:lnSpc>
            </a:pPr>
            <a:r>
              <a:rPr lang="en-IE"/>
              <a:t> </a:t>
            </a:r>
            <a:endParaRPr lang="en-IE">
              <a:ea typeface="Calibri"/>
            </a:endParaRPr>
          </a:p>
        </p:txBody>
      </p:sp>
      <p:sp>
        <p:nvSpPr>
          <p:cNvPr id="17" name="Text Placeholder 4">
            <a:extLst>
              <a:ext uri="{FF2B5EF4-FFF2-40B4-BE49-F238E27FC236}">
                <a16:creationId xmlns:a16="http://schemas.microsoft.com/office/drawing/2014/main" id="{64F612FA-C350-6BE2-325E-AFE76AFA5B51}"/>
              </a:ext>
            </a:extLst>
          </p:cNvPr>
          <p:cNvSpPr>
            <a:spLocks noGrp="1"/>
          </p:cNvSpPr>
          <p:nvPr>
            <p:ph type="body" sz="quarter" idx="38"/>
          </p:nvPr>
        </p:nvSpPr>
        <p:spPr>
          <a:xfrm>
            <a:off x="4622333" y="294348"/>
            <a:ext cx="3459462" cy="395907"/>
          </a:xfrm>
        </p:spPr>
        <p:txBody>
          <a:bodyPr/>
          <a:lstStyle/>
          <a:p>
            <a:pPr>
              <a:lnSpc>
                <a:spcPct val="100000"/>
              </a:lnSpc>
            </a:pPr>
            <a:r>
              <a:rPr lang="en-US" cap="all"/>
              <a:t>Nagrajena spletna stran</a:t>
            </a:r>
          </a:p>
        </p:txBody>
      </p:sp>
      <p:cxnSp>
        <p:nvCxnSpPr>
          <p:cNvPr id="18" name="Straight Connector 17">
            <a:extLst>
              <a:ext uri="{FF2B5EF4-FFF2-40B4-BE49-F238E27FC236}">
                <a16:creationId xmlns:a16="http://schemas.microsoft.com/office/drawing/2014/main" id="{6B9847AD-462A-8E1D-82C3-6BD617AC6881}"/>
              </a:ext>
            </a:extLst>
          </p:cNvPr>
          <p:cNvCxnSpPr>
            <a:cxnSpLocks/>
          </p:cNvCxnSpPr>
          <p:nvPr/>
        </p:nvCxnSpPr>
        <p:spPr>
          <a:xfrm flipV="1">
            <a:off x="3683210" y="1212965"/>
            <a:ext cx="3459462" cy="116035"/>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B77D7DC-E3CB-991B-0CFF-CAB396E94C82}"/>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 sliko in besedilo z navedbo vira</a:t>
            </a:r>
          </a:p>
        </p:txBody>
      </p:sp>
      <p:grpSp>
        <p:nvGrpSpPr>
          <p:cNvPr id="3" name="Group 2">
            <a:extLst>
              <a:ext uri="{FF2B5EF4-FFF2-40B4-BE49-F238E27FC236}">
                <a16:creationId xmlns:a16="http://schemas.microsoft.com/office/drawing/2014/main" id="{E1DD4BEA-2F5E-12BB-F198-E094C44142C8}"/>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C09C3AF3-26CF-3051-6DEC-404343545485}"/>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EB80FD3C-ABD3-25D8-CE7F-BEECB7DF11AE}"/>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E46B9A5F-CDFB-4408-78B8-E2F93B99676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C6C0795E-9871-10FC-B94E-DC805BD9F861}"/>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9C4865F5-507C-5560-9D9B-082441C0F5D4}"/>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69EDDA1B-6FDD-7A97-C926-A17266648D96}"/>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7F74C1D3-75AC-BA13-FA45-2A1D249741EB}"/>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ECE2AE69-9DD0-8DDA-20B6-E5654397C66B}"/>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CC144DB3-74EF-7ACE-957B-1187F905775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3BA5DC05-426E-69FC-C9C5-34ECDDFA9AE3}"/>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F9D08560-48A3-7438-A588-DACBAE7BD672}"/>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92C8D2A8-0009-F707-7D6A-1351D7B2FAFA}"/>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0245A371-34E0-7AC7-ED3F-D7D8B4B2AEAC}"/>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A0DDAD86-9ADF-AA7B-B361-3A0380B71C6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C815EB2F-5554-5BC8-8826-C47390551465}"/>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8" name="Picture Placeholder 27">
            <a:extLst>
              <a:ext uri="{FF2B5EF4-FFF2-40B4-BE49-F238E27FC236}">
                <a16:creationId xmlns:a16="http://schemas.microsoft.com/office/drawing/2014/main" id="{F33925B2-6AE6-4867-8147-35EF506DAB4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7438" r="37438"/>
          <a:stretch>
            <a:fillRect/>
          </a:stretch>
        </p:blipFill>
        <p:spPr/>
      </p:pic>
    </p:spTree>
    <p:extLst>
      <p:ext uri="{BB962C8B-B14F-4D97-AF65-F5344CB8AC3E}">
        <p14:creationId xmlns:p14="http://schemas.microsoft.com/office/powerpoint/2010/main" val="25246025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46721"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346797" y="512537"/>
            <a:ext cx="4224168" cy="385564"/>
          </a:xfrm>
        </p:spPr>
        <p:txBody>
          <a:bodyPr/>
          <a:lstStyle/>
          <a:p>
            <a:r>
              <a:rPr lang="en-US" sz="2400" cap="all"/>
              <a:t>Glamping pod zvezdami</a:t>
            </a:r>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994683"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212634" y="2885936"/>
            <a:ext cx="5478484" cy="6124754"/>
          </a:xfrm>
          <a:prstGeom prst="rect">
            <a:avLst/>
          </a:prstGeom>
        </p:spPr>
        <p:txBody>
          <a:bodyPr wrap="square">
            <a:spAutoFit/>
          </a:bodyPr>
          <a:lstStyle/>
          <a:p>
            <a:pPr algn="just"/>
            <a:r>
              <a:rPr lang="en-IE" sz="1400"/>
              <a:t>Odprtje Mountain </a:t>
            </a:r>
            <a:r>
              <a:rPr lang="en-IE" sz="1400" err="1"/>
              <a:t>Glampsite </a:t>
            </a:r>
            <a:r>
              <a:rPr lang="en-IE" sz="1400"/>
              <a:t>je bil njihov najpomembnejši dosežek v zadnjem letu. Ta nova pridobitev vključuje hobbitovo vasico s šestimi izjemno nenavadnimi in razkošnimi „hobbitovimi hišicami” s travnatimi strehami, ki se brezhibno vklapljajo v pokrajino, vsaka pa je edinstveno tematsko zasnovana okoli počitnic, sprostitve, pravljic in pobega iz vsakdanjika.</a:t>
            </a:r>
          </a:p>
          <a:p>
            <a:pPr algn="just"/>
            <a:r>
              <a:rPr lang="en-IE" sz="1400"/>
              <a:t> </a:t>
            </a:r>
          </a:p>
          <a:p>
            <a:pPr algn="just"/>
            <a:r>
              <a:rPr lang="en-IE" sz="1400" i="1"/>
              <a:t>Glamping Under the Stars </a:t>
            </a:r>
            <a:r>
              <a:rPr lang="en-IE" sz="1400"/>
              <a:t>je bil tudi izbran za enega izmed 50 najboljših krajev za bivanje na Irskem v letu 2021 v okviru nagrade „Indo Fab 50“ časopisa The Irish Independent. Svojo odličnost so še dodatno utrdili z nagrado Travellers’ Choice Awards za leto 2024, ki jo podeljuje </a:t>
            </a:r>
            <a:r>
              <a:rPr lang="en-IE" sz="1400" err="1"/>
              <a:t>Tripadvisor</a:t>
            </a:r>
            <a:r>
              <a:rPr lang="en-IE" sz="1400"/>
              <a:t>. Te nagrade odražajo njihovo zavezanost k zagotavljanju izjemnih glamping izkušenj in uspeh pri ustvarjanju nepozabne in očarljive destinacije za svoje goste.</a:t>
            </a:r>
          </a:p>
          <a:p>
            <a:pPr algn="just"/>
            <a:endParaRPr lang="en-IE" sz="1400"/>
          </a:p>
          <a:p>
            <a:pPr algn="just"/>
            <a:r>
              <a:rPr lang="en-US" sz="1400"/>
              <a:t>Glamping Under the Stars v </a:t>
            </a:r>
            <a:r>
              <a:rPr lang="en-US" sz="1400" err="1"/>
              <a:t>Laoisu </a:t>
            </a:r>
            <a:r>
              <a:rPr lang="en-US" sz="1400"/>
              <a:t>je v skladu s cilji trajnostnega razvoja Združenih narodov (SDG), zlasti SDG 11 (trajnostna mesta in skupnosti) in SDG 12 (odgovorna potrošnja in proizvodnja). Ta glamping izkušnja ponuja okolju prijazno namestitev z majhnim vplivom na okolje, ki gostom omogoča globoko povezavo z naravo ob minimalnem vplivu na okolje. Glamping, ki se nahaja na mirnem irskem podeželju, uporablja trajnostne prakse, kot so sončna osvetlitev, ekološko ozaveščeno ravnanje z odpadki ter lokalno pridobljeni materiali in izdelki, s čimer zmanjšuje porabo virov in podpira lokalna podjetja. S spodbujanjem odgovornega potovanja in povečanjem spoštovanja naravnih prostorov Glamping Under the Stars spodbuja obliko turizma, ki spoštuje lokalne ekosisteme in prispeva k ohranjanju podeželskega dediščina, kar je v skladu z globalnimi cilji za trajnostni turizem in varstvo okolja.</a:t>
            </a:r>
            <a:endParaRPr lang="en-IE" sz="1400"/>
          </a:p>
        </p:txBody>
      </p:sp>
      <p:pic>
        <p:nvPicPr>
          <p:cNvPr id="15" name="Picture 14" descr="A white and orange cityscape with white text&#10;&#10;Description automatically generated">
            <a:extLst>
              <a:ext uri="{FF2B5EF4-FFF2-40B4-BE49-F238E27FC236}">
                <a16:creationId xmlns:a16="http://schemas.microsoft.com/office/drawing/2014/main" id="{706971E2-526A-4078-901A-F1DF2D5D0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0357" y="5566239"/>
            <a:ext cx="1188154" cy="1188154"/>
          </a:xfrm>
          <a:prstGeom prst="rect">
            <a:avLst/>
          </a:prstGeom>
        </p:spPr>
      </p:pic>
      <p:pic>
        <p:nvPicPr>
          <p:cNvPr id="11" name="Picture 10">
            <a:extLst>
              <a:ext uri="{FF2B5EF4-FFF2-40B4-BE49-F238E27FC236}">
                <a16:creationId xmlns:a16="http://schemas.microsoft.com/office/drawing/2014/main" id="{320F4102-7E88-418A-A6B1-780D455C19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0511" y="7101031"/>
            <a:ext cx="1188000" cy="1188000"/>
          </a:xfrm>
          <a:prstGeom prst="rect">
            <a:avLst/>
          </a:prstGeom>
        </p:spPr>
      </p:pic>
    </p:spTree>
    <p:extLst>
      <p:ext uri="{BB962C8B-B14F-4D97-AF65-F5344CB8AC3E}">
        <p14:creationId xmlns:p14="http://schemas.microsoft.com/office/powerpoint/2010/main" val="33843587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AC3D-4F2E-05F5-01EF-30054385AA0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64D6D53-6D55-0E8A-0F1E-575DC76F93B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E98B319E-8977-5F95-F056-FE9302B60CF9}"/>
              </a:ext>
            </a:extLst>
          </p:cNvPr>
          <p:cNvSpPr>
            <a:spLocks noGrp="1"/>
          </p:cNvSpPr>
          <p:nvPr>
            <p:ph type="body" sz="quarter" idx="32"/>
          </p:nvPr>
        </p:nvSpPr>
        <p:spPr>
          <a:xfrm>
            <a:off x="294777" y="6241481"/>
            <a:ext cx="7365329" cy="2787212"/>
          </a:xfrm>
        </p:spPr>
        <p:txBody>
          <a:bodyPr/>
          <a:lstStyle/>
          <a:p>
            <a:pPr>
              <a:lnSpc>
                <a:spcPct val="100000"/>
              </a:lnSpc>
            </a:pPr>
            <a:r>
              <a:rPr lang="en-US" sz="4000" b="1" cap="all">
                <a:solidFill>
                  <a:schemeClr val="bg1"/>
                </a:solidFill>
              </a:rPr>
              <a:t>Turistična kmetija Pomona</a:t>
            </a:r>
          </a:p>
          <a:p>
            <a:pPr>
              <a:lnSpc>
                <a:spcPct val="100000"/>
              </a:lnSpc>
            </a:pPr>
            <a:r>
              <a:rPr lang="en-US" sz="2000" b="1">
                <a:solidFill>
                  <a:schemeClr val="bg1"/>
                </a:solidFill>
              </a:rPr>
              <a:t>Kategorija: </a:t>
            </a:r>
            <a:r>
              <a:rPr lang="en-US" sz="2000">
                <a:solidFill>
                  <a:schemeClr val="bg1"/>
                </a:solidFill>
              </a:rPr>
              <a:t>Turistična kmetija</a:t>
            </a:r>
          </a:p>
          <a:p>
            <a:pPr marL="0" indent="0">
              <a:lnSpc>
                <a:spcPct val="100000"/>
              </a:lnSpc>
              <a:buNone/>
            </a:pPr>
            <a:r>
              <a:rPr lang="en-US" sz="2000" b="1">
                <a:solidFill>
                  <a:schemeClr val="bg1"/>
                </a:solidFill>
              </a:rPr>
              <a:t>Lokacija: </a:t>
            </a:r>
            <a:r>
              <a:rPr lang="en-US" sz="2000">
                <a:solidFill>
                  <a:schemeClr val="bg1"/>
                </a:solidFill>
              </a:rPr>
              <a:t>Slovenija</a:t>
            </a:r>
          </a:p>
          <a:p>
            <a:pPr algn="l">
              <a:lnSpc>
                <a:spcPct val="100000"/>
              </a:lnSpc>
            </a:pPr>
            <a:r>
              <a:rPr lang="en-US" sz="2000" b="1">
                <a:solidFill>
                  <a:schemeClr val="bg1"/>
                </a:solidFill>
              </a:rPr>
              <a:t>Spletna stran:</a:t>
            </a:r>
            <a:r>
              <a:rPr lang="en-IE" sz="2000">
                <a:solidFill>
                  <a:schemeClr val="bg1"/>
                </a:solidFill>
                <a:hlinkClick r:id="rId2"/>
              </a:rPr>
              <a:t> https://www.pomona.si/en/</a:t>
            </a:r>
            <a:endParaRPr lang="en-IE" sz="2000">
              <a:solidFill>
                <a:schemeClr val="bg1"/>
              </a:solidFill>
            </a:endParaRPr>
          </a:p>
          <a:p>
            <a:pPr algn="l">
              <a:lnSpc>
                <a:spcPct val="100000"/>
              </a:lnSpc>
            </a:pPr>
            <a:endParaRPr lang="en-IE">
              <a:solidFill>
                <a:schemeClr val="bg1"/>
              </a:solidFill>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US">
                <a:solidFill>
                  <a:schemeClr val="bg1"/>
                </a:solidFill>
              </a:rPr>
              <a:t>Turistična kmetija Pomona je pravljični kotiček na podeželju zdravilišča </a:t>
            </a:r>
            <a:r>
              <a:rPr lang="en-US" err="1">
                <a:solidFill>
                  <a:schemeClr val="bg1"/>
                </a:solidFill>
              </a:rPr>
              <a:t>Rogaška Slatina</a:t>
            </a:r>
            <a:r>
              <a:rPr lang="en-US">
                <a:solidFill>
                  <a:schemeClr val="bg1"/>
                </a:solidFill>
              </a:rPr>
              <a:t>. Tukaj je rimska boginja Pomona pustila svoj blagoslov in poskrbela, da sadovnjaki rodijo sadje.</a:t>
            </a:r>
            <a:br>
              <a:rPr lang="en-US">
                <a:solidFill>
                  <a:schemeClr val="bg1"/>
                </a:solidFill>
              </a:rPr>
            </a:br>
            <a:r>
              <a:rPr lang="en-US">
                <a:solidFill>
                  <a:schemeClr val="bg1"/>
                </a:solidFill>
              </a:rPr>
              <a:t> Sobe so tematsko zasnovane po sadju: breskev, jabolko, kutina, hruška, marelica in </a:t>
            </a:r>
            <a:r>
              <a:rPr lang="en-US" err="1">
                <a:solidFill>
                  <a:schemeClr val="bg1"/>
                </a:solidFill>
              </a:rPr>
              <a:t>grozdje. Tukaj </a:t>
            </a:r>
            <a:r>
              <a:rPr lang="en-US">
                <a:solidFill>
                  <a:schemeClr val="bg1"/>
                </a:solidFill>
              </a:rPr>
              <a:t>je wellness, ki elementom avtentične kmetije daje novo vlogo. Gosti se lahko sprostijo v </a:t>
            </a:r>
            <a:r>
              <a:rPr lang="en-US" err="1">
                <a:solidFill>
                  <a:schemeClr val="bg1"/>
                </a:solidFill>
              </a:rPr>
              <a:t>bio kopeli</a:t>
            </a:r>
            <a:r>
              <a:rPr lang="en-US">
                <a:solidFill>
                  <a:schemeClr val="bg1"/>
                </a:solidFill>
              </a:rPr>
              <a:t> in okoli nje, obkroženi z medarnami. 120 metrov dolg most vodi skozi gozd med krošnjami.  Kulinarični repertoar sega od najbolj avtentične domače kuhinje do edinstvenega gurmanskega doživetja v vrtovih. Kmetija Pomona se nahaja v neokrnjeni naravi </a:t>
            </a:r>
            <a:r>
              <a:rPr lang="en-US" err="1">
                <a:solidFill>
                  <a:schemeClr val="bg1"/>
                </a:solidFill>
              </a:rPr>
              <a:t>Rogaške Slatine</a:t>
            </a:r>
            <a:r>
              <a:rPr lang="en-US">
                <a:solidFill>
                  <a:schemeClr val="bg1"/>
                </a:solidFill>
              </a:rPr>
              <a:t>, le 3,6 km od znanega zdravilišča, ki slovi po izvirih edinstvene naravne mineralne vode </a:t>
            </a:r>
            <a:r>
              <a:rPr lang="en-US" err="1">
                <a:solidFill>
                  <a:schemeClr val="bg1"/>
                </a:solidFill>
              </a:rPr>
              <a:t>Donat </a:t>
            </a:r>
            <a:r>
              <a:rPr lang="en-US">
                <a:solidFill>
                  <a:schemeClr val="bg1"/>
                </a:solidFill>
              </a:rPr>
              <a:t>Mg.</a:t>
            </a:r>
          </a:p>
          <a:p>
            <a:pPr algn="l">
              <a:lnSpc>
                <a:spcPct val="100000"/>
              </a:lnSpc>
            </a:pPr>
            <a:endParaRPr lang="en-US">
              <a:solidFill>
                <a:schemeClr val="bg1"/>
              </a:solidFill>
            </a:endParaRP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A30DF952-F5AD-B1C1-D126-585FBBFE4AFF}"/>
              </a:ext>
            </a:extLst>
          </p:cNvPr>
          <p:cNvSpPr>
            <a:spLocks noGrp="1"/>
          </p:cNvSpPr>
          <p:nvPr>
            <p:ph type="body" sz="quarter" idx="35"/>
          </p:nvPr>
        </p:nvSpPr>
        <p:spPr>
          <a:xfrm>
            <a:off x="294777" y="5453856"/>
            <a:ext cx="3206079" cy="1049221"/>
          </a:xfrm>
        </p:spPr>
        <p:txBody>
          <a:bodyPr/>
          <a:lstStyle/>
          <a:p>
            <a:r>
              <a:rPr lang="en-US" sz="4400" b="1"/>
              <a:t>SLOVENIJA</a:t>
            </a:r>
          </a:p>
        </p:txBody>
      </p:sp>
      <p:sp>
        <p:nvSpPr>
          <p:cNvPr id="3" name="Text Placeholder 2">
            <a:extLst>
              <a:ext uri="{FF2B5EF4-FFF2-40B4-BE49-F238E27FC236}">
                <a16:creationId xmlns:a16="http://schemas.microsoft.com/office/drawing/2014/main" id="{394CF703-98AA-B1FD-9714-6586CFC644D8}"/>
              </a:ext>
            </a:extLst>
          </p:cNvPr>
          <p:cNvSpPr>
            <a:spLocks noGrp="1"/>
          </p:cNvSpPr>
          <p:nvPr>
            <p:ph type="body" sz="quarter" idx="36"/>
          </p:nvPr>
        </p:nvSpPr>
        <p:spPr>
          <a:xfrm>
            <a:off x="-17590" y="4797043"/>
            <a:ext cx="3828649" cy="674152"/>
          </a:xfrm>
        </p:spPr>
        <p:txBody>
          <a:bodyPr/>
          <a:lstStyle/>
          <a:p>
            <a:r>
              <a:rPr lang="en-US" sz="3100" b="0" cap="all"/>
              <a:t>Trajnostni modeli</a:t>
            </a:r>
          </a:p>
        </p:txBody>
      </p:sp>
      <p:sp>
        <p:nvSpPr>
          <p:cNvPr id="16" name="Slide Number Placeholder 15">
            <a:extLst>
              <a:ext uri="{FF2B5EF4-FFF2-40B4-BE49-F238E27FC236}">
                <a16:creationId xmlns:a16="http://schemas.microsoft.com/office/drawing/2014/main" id="{C77AFCAA-31CF-37E7-4C3A-9D2E3355F8D8}"/>
              </a:ext>
            </a:extLst>
          </p:cNvPr>
          <p:cNvSpPr>
            <a:spLocks noGrp="1"/>
          </p:cNvSpPr>
          <p:nvPr>
            <p:ph type="sldNum" sz="quarter" idx="4"/>
          </p:nvPr>
        </p:nvSpPr>
        <p:spPr/>
        <p:txBody>
          <a:bodyPr/>
          <a:lstStyle/>
          <a:p>
            <a:fld id="{9C527BFA-2C0E-4CEC-B6A5-913A56FEF4B4}" type="slidenum">
              <a:rPr lang="fr-CA" smtClean="0"/>
              <a:t>116</a:t>
            </a:fld>
            <a:endParaRPr lang="fr-CA"/>
          </a:p>
        </p:txBody>
      </p:sp>
      <p:sp>
        <p:nvSpPr>
          <p:cNvPr id="10" name="Text Placeholder 2">
            <a:extLst>
              <a:ext uri="{FF2B5EF4-FFF2-40B4-BE49-F238E27FC236}">
                <a16:creationId xmlns:a16="http://schemas.microsoft.com/office/drawing/2014/main" id="{C00175C1-ED46-21FA-5004-958396F99850}"/>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293C0FC7-71C7-193B-4E62-02256133E920}"/>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 sliko in besedilo</a:t>
            </a:r>
          </a:p>
        </p:txBody>
      </p:sp>
      <p:pic>
        <p:nvPicPr>
          <p:cNvPr id="17" name="Graphic 16" descr="Badge 4 with solid fill">
            <a:extLst>
              <a:ext uri="{FF2B5EF4-FFF2-40B4-BE49-F238E27FC236}">
                <a16:creationId xmlns:a16="http://schemas.microsoft.com/office/drawing/2014/main" id="{9C347C61-6425-4444-82D3-CDFE689895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70488"/>
            <a:ext cx="1440000" cy="1440000"/>
          </a:xfrm>
          <a:prstGeom prst="rect">
            <a:avLst/>
          </a:prstGeom>
        </p:spPr>
      </p:pic>
      <p:pic>
        <p:nvPicPr>
          <p:cNvPr id="14" name="Picture Placeholder 13">
            <a:extLst>
              <a:ext uri="{FF2B5EF4-FFF2-40B4-BE49-F238E27FC236}">
                <a16:creationId xmlns:a16="http://schemas.microsoft.com/office/drawing/2014/main" id="{BF377A7C-2576-450E-B508-58DD600ACCE7}"/>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t="30993" b="30993"/>
          <a:stretch>
            <a:fillRect/>
          </a:stretch>
        </p:blipFill>
        <p:spPr>
          <a:xfrm>
            <a:off x="0" y="371635"/>
            <a:ext cx="7001712" cy="4003099"/>
          </a:xfrm>
        </p:spPr>
      </p:pic>
      <p:sp>
        <p:nvSpPr>
          <p:cNvPr id="6" name="Označba mesta besedila 5">
            <a:extLst>
              <a:ext uri="{FF2B5EF4-FFF2-40B4-BE49-F238E27FC236}">
                <a16:creationId xmlns:a16="http://schemas.microsoft.com/office/drawing/2014/main" id="{1E6713CB-513F-2631-F2D5-11E5DF7E4475}"/>
              </a:ext>
            </a:extLst>
          </p:cNvPr>
          <p:cNvSpPr>
            <a:spLocks noGrp="1"/>
          </p:cNvSpPr>
          <p:nvPr>
            <p:ph type="body" sz="quarter" idx="65"/>
          </p:nvPr>
        </p:nvSpPr>
        <p:spPr/>
        <p:txBody>
          <a:bodyPr/>
          <a:lstStyle/>
          <a:p>
            <a:r>
              <a:rPr lang="sl-SI" err="1">
                <a:latin typeface="Calibri"/>
                <a:cs typeface="Calibri"/>
              </a:rPr>
              <a:t>Avtorske pravice fotografije</a:t>
            </a:r>
            <a:r>
              <a:rPr lang="sl-SI">
                <a:latin typeface="Calibri"/>
                <a:cs typeface="Calibri"/>
              </a:rPr>
              <a:t>: </a:t>
            </a:r>
            <a:r>
              <a:rPr lang="sl-SI" err="1">
                <a:latin typeface="Calibri"/>
                <a:cs typeface="Calibri"/>
              </a:rPr>
              <a:t>Turistična </a:t>
            </a:r>
            <a:r>
              <a:rPr lang="sl-SI">
                <a:latin typeface="Calibri"/>
                <a:cs typeface="Calibri"/>
              </a:rPr>
              <a:t>kmetija </a:t>
            </a:r>
            <a:r>
              <a:rPr lang="sl-SI" err="1">
                <a:latin typeface="Calibri"/>
                <a:cs typeface="Calibri"/>
              </a:rPr>
              <a:t>Pomona</a:t>
            </a:r>
            <a:r>
              <a:rPr lang="sl-SI">
                <a:latin typeface="Calibri"/>
                <a:cs typeface="Calibri"/>
              </a:rPr>
              <a:t>, </a:t>
            </a:r>
            <a:r>
              <a:rPr lang="sl-SI" err="1">
                <a:latin typeface="Calibri"/>
                <a:cs typeface="Calibri"/>
              </a:rPr>
              <a:t>Slovenija</a:t>
            </a:r>
            <a:endParaRPr lang="sl-SI" err="1"/>
          </a:p>
        </p:txBody>
      </p:sp>
    </p:spTree>
    <p:extLst>
      <p:ext uri="{BB962C8B-B14F-4D97-AF65-F5344CB8AC3E}">
        <p14:creationId xmlns:p14="http://schemas.microsoft.com/office/powerpoint/2010/main" val="20384971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D9F4-418F-AE82-173D-81025E34528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5540D86-9D82-7426-C28C-CFD1B783953C}"/>
              </a:ext>
            </a:extLst>
          </p:cNvPr>
          <p:cNvSpPr>
            <a:spLocks noGrp="1"/>
          </p:cNvSpPr>
          <p:nvPr>
            <p:ph type="body" sz="quarter" idx="32"/>
          </p:nvPr>
        </p:nvSpPr>
        <p:spPr>
          <a:xfrm>
            <a:off x="367498" y="1563036"/>
            <a:ext cx="7100328" cy="2422612"/>
          </a:xfrm>
        </p:spPr>
        <p:txBody>
          <a:bodyPr/>
          <a:lstStyle/>
          <a:p>
            <a:pPr>
              <a:lnSpc>
                <a:spcPct val="100000"/>
              </a:lnSpc>
            </a:pPr>
            <a:r>
              <a:rPr lang="en-IE">
                <a:latin typeface="Calibri"/>
                <a:ea typeface="Open Sans"/>
                <a:cs typeface="Calibri"/>
              </a:rPr>
              <a:t>Številne študije so potrdile povezavo med ambientom ponudnikov namestitev in zvestobo, ustnim izročanjem ter dodano vrednostjo, ki jo uporabniki prepoznavajo v svojih izbirah namestitev. Fizični dokazi zagotavljajo oprijemljivost. To jih naredi pomemben element tržnega spleta in pomemben dejavnik za razumevanje storitve s strani strank. Turistična kmetija Pomona je zgrajena v tradicionalnem podeželskem slogu in se kot taka tudi oglašuje, pri čemer prejema visoke ocene in pozitivne komentarje o ambientu, hrani in gostoljubnosti. Janko </a:t>
            </a:r>
            <a:r>
              <a:rPr lang="en-IE" err="1">
                <a:latin typeface="Calibri"/>
                <a:ea typeface="Open Sans"/>
                <a:cs typeface="Calibri"/>
              </a:rPr>
              <a:t>Zupanec </a:t>
            </a:r>
            <a:r>
              <a:rPr lang="en-IE">
                <a:latin typeface="Calibri"/>
                <a:ea typeface="Open Sans"/>
                <a:cs typeface="Calibri"/>
              </a:rPr>
              <a:t>je lastnik kmetije Pomona. Vsako leto je zgodbo kmetije nenehno dopolnjeval z novimi dodatki, pogosto pa je za financiranje teh projektov uporabil evropska nepovratna sredstva. Spoštovanje gostov je ključnega pomena za turizem in gostoljubnost. Ključne točke vključujejo:</a:t>
            </a:r>
            <a:endParaRPr lang="en-IE">
              <a:ea typeface="Open Sans"/>
            </a:endParaRPr>
          </a:p>
          <a:p>
            <a:pPr>
              <a:lnSpc>
                <a:spcPct val="100000"/>
              </a:lnSpc>
            </a:pPr>
            <a:r>
              <a:rPr lang="en-IE">
                <a:latin typeface="Calibri"/>
                <a:ea typeface="Open Sans"/>
                <a:cs typeface="Calibri"/>
              </a:rPr>
              <a:t>- Pozornost in prijaznost: gostje cenijo, da jih pozdravijo, se jim nasmehnejo in jim pomagajo.</a:t>
            </a:r>
          </a:p>
          <a:p>
            <a:pPr>
              <a:lnSpc>
                <a:spcPct val="100000"/>
              </a:lnSpc>
            </a:pPr>
            <a:r>
              <a:rPr lang="en-IE">
                <a:latin typeface="Calibri"/>
                <a:ea typeface="Open Sans"/>
                <a:cs typeface="Calibri"/>
              </a:rPr>
              <a:t>- Prilagodljivost: gostitelji se morajo prilagajati potrebam in željam gostov, vključno s prilagajanjem storitev.</a:t>
            </a:r>
            <a:endParaRPr lang="en-IE">
              <a:ea typeface="Open Sans"/>
            </a:endParaRPr>
          </a:p>
          <a:p>
            <a:pPr>
              <a:lnSpc>
                <a:spcPct val="100000"/>
              </a:lnSpc>
            </a:pPr>
            <a:r>
              <a:rPr lang="en-IE">
                <a:latin typeface="Calibri"/>
                <a:ea typeface="Open Sans"/>
                <a:cs typeface="Calibri"/>
              </a:rPr>
              <a:t>- Čistoča: Gosti pričakujejo čiste in urejene sobe za udobje.</a:t>
            </a:r>
          </a:p>
          <a:p>
            <a:pPr>
              <a:lnSpc>
                <a:spcPct val="100000"/>
              </a:lnSpc>
            </a:pPr>
            <a:r>
              <a:rPr lang="en-IE">
                <a:latin typeface="Calibri"/>
                <a:ea typeface="Open Sans"/>
                <a:cs typeface="Calibri"/>
              </a:rPr>
              <a:t>- Zasebnost: spoštovanje zasebnosti in osebnega prostora gostov je zelo cenjeno.</a:t>
            </a:r>
          </a:p>
          <a:p>
            <a:pPr>
              <a:lnSpc>
                <a:spcPct val="100000"/>
              </a:lnSpc>
            </a:pPr>
            <a:endParaRPr lang="en-IE">
              <a:latin typeface="Calibri"/>
              <a:ea typeface="Open Sans"/>
              <a:cs typeface="Calibri"/>
            </a:endParaRPr>
          </a:p>
          <a:p>
            <a:pPr>
              <a:lnSpc>
                <a:spcPct val="100000"/>
              </a:lnSpc>
            </a:pPr>
            <a:r>
              <a:rPr lang="en-IE">
                <a:latin typeface="Calibri"/>
                <a:ea typeface="Open Sans"/>
                <a:cs typeface="Calibri"/>
              </a:rPr>
              <a:t>Na turistični kmetiji Pomona v bližini </a:t>
            </a:r>
            <a:r>
              <a:rPr lang="en-IE" err="1">
                <a:latin typeface="Calibri"/>
                <a:ea typeface="Open Sans"/>
                <a:cs typeface="Calibri"/>
              </a:rPr>
              <a:t>Rogaške Slatine </a:t>
            </a:r>
            <a:r>
              <a:rPr lang="en-IE">
                <a:latin typeface="Calibri"/>
                <a:ea typeface="Open Sans"/>
                <a:cs typeface="Calibri"/>
              </a:rPr>
              <a:t>je bil nedavno odprt nov razgledni stolp. Stolp je visok 25 m in je enako visok kot razgledni stolp na </a:t>
            </a:r>
            <a:r>
              <a:rPr lang="en-IE" err="1">
                <a:latin typeface="Calibri"/>
                <a:ea typeface="Open Sans"/>
                <a:cs typeface="Calibri"/>
              </a:rPr>
              <a:t>Rogli</a:t>
            </a:r>
            <a:r>
              <a:rPr lang="en-IE">
                <a:latin typeface="Calibri"/>
                <a:ea typeface="Open Sans"/>
                <a:cs typeface="Calibri"/>
              </a:rPr>
              <a:t>. </a:t>
            </a:r>
            <a:endParaRPr lang="en-US"/>
          </a:p>
        </p:txBody>
      </p:sp>
      <p:sp>
        <p:nvSpPr>
          <p:cNvPr id="11" name="Text Placeholder 10">
            <a:extLst>
              <a:ext uri="{FF2B5EF4-FFF2-40B4-BE49-F238E27FC236}">
                <a16:creationId xmlns:a16="http://schemas.microsoft.com/office/drawing/2014/main" id="{73AB3D3A-CDFB-9173-F9D5-B6E3CD5010B8}"/>
              </a:ext>
            </a:extLst>
          </p:cNvPr>
          <p:cNvSpPr>
            <a:spLocks noGrp="1"/>
          </p:cNvSpPr>
          <p:nvPr>
            <p:ph type="body" sz="quarter" idx="40"/>
          </p:nvPr>
        </p:nvSpPr>
        <p:spPr>
          <a:xfrm>
            <a:off x="4154769" y="5447668"/>
            <a:ext cx="3315888" cy="1847516"/>
          </a:xfrm>
        </p:spPr>
        <p:txBody>
          <a:bodyPr vert="horz" lIns="91440" tIns="45720" rIns="91440" bIns="45720" rtlCol="0" anchor="t">
            <a:noAutofit/>
          </a:bodyPr>
          <a:lstStyle/>
          <a:p>
            <a:r>
              <a:rPr lang="en-US">
                <a:solidFill>
                  <a:srgbClr val="FFFFFF"/>
                </a:solidFill>
                <a:latin typeface="Calibri"/>
                <a:cs typeface="Calibri"/>
              </a:rPr>
              <a:t>Ambient in hrana v Pomoni sta bila izjemna. Nepozabna izkušnja z izjemno storitvijo. Pet zvezdic!</a:t>
            </a:r>
            <a:endParaRPr lang="sl-SI"/>
          </a:p>
        </p:txBody>
      </p:sp>
      <p:sp>
        <p:nvSpPr>
          <p:cNvPr id="2" name="Slide Number Placeholder 1">
            <a:extLst>
              <a:ext uri="{FF2B5EF4-FFF2-40B4-BE49-F238E27FC236}">
                <a16:creationId xmlns:a16="http://schemas.microsoft.com/office/drawing/2014/main" id="{E214F589-331F-0183-7F71-200861A5160D}"/>
              </a:ext>
            </a:extLst>
          </p:cNvPr>
          <p:cNvSpPr>
            <a:spLocks noGrp="1"/>
          </p:cNvSpPr>
          <p:nvPr>
            <p:ph type="sldNum" sz="quarter" idx="4"/>
          </p:nvPr>
        </p:nvSpPr>
        <p:spPr/>
        <p:txBody>
          <a:bodyPr/>
          <a:lstStyle/>
          <a:p>
            <a:fld id="{9C527BFA-2C0E-4CEC-B6A5-913A56FEF4B4}" type="slidenum">
              <a:rPr lang="fr-CA" smtClean="0"/>
              <a:t>117</a:t>
            </a:fld>
            <a:endParaRPr lang="fr-CA"/>
          </a:p>
        </p:txBody>
      </p:sp>
      <p:sp>
        <p:nvSpPr>
          <p:cNvPr id="3" name="Text Placeholder 2">
            <a:extLst>
              <a:ext uri="{FF2B5EF4-FFF2-40B4-BE49-F238E27FC236}">
                <a16:creationId xmlns:a16="http://schemas.microsoft.com/office/drawing/2014/main" id="{527D0D3B-F39C-9B37-64C0-42C5686A0F71}"/>
              </a:ext>
            </a:extLst>
          </p:cNvPr>
          <p:cNvSpPr>
            <a:spLocks noGrp="1"/>
          </p:cNvSpPr>
          <p:nvPr>
            <p:ph type="body" sz="quarter" idx="65"/>
          </p:nvPr>
        </p:nvSpPr>
        <p:spPr/>
        <p:txBody>
          <a:bodyPr/>
          <a:lstStyle/>
          <a:p>
            <a:r>
              <a:rPr lang="en-GB">
                <a:latin typeface="Calibri"/>
                <a:cs typeface="Calibri"/>
              </a:rPr>
              <a:t>Foto: </a:t>
            </a:r>
            <a:r>
              <a:rPr lang="sl-SI" err="1">
                <a:latin typeface="Calibri"/>
                <a:cs typeface="Calibri"/>
              </a:rPr>
              <a:t>Turistična </a:t>
            </a:r>
            <a:r>
              <a:rPr lang="sl-SI">
                <a:latin typeface="Calibri"/>
                <a:cs typeface="Calibri"/>
              </a:rPr>
              <a:t>kmetija </a:t>
            </a:r>
            <a:r>
              <a:rPr lang="sl-SI" err="1">
                <a:latin typeface="Calibri"/>
                <a:cs typeface="Calibri"/>
              </a:rPr>
              <a:t>Pomona</a:t>
            </a:r>
            <a:r>
              <a:rPr lang="sl-SI">
                <a:latin typeface="Calibri"/>
                <a:cs typeface="Calibri"/>
              </a:rPr>
              <a:t>, </a:t>
            </a:r>
            <a:r>
              <a:rPr lang="sl-SI" err="1">
                <a:latin typeface="Calibri"/>
                <a:cs typeface="Calibri"/>
              </a:rPr>
              <a:t>Slovenija</a:t>
            </a:r>
            <a:endParaRPr lang="en-GB" err="1"/>
          </a:p>
        </p:txBody>
      </p:sp>
      <p:sp>
        <p:nvSpPr>
          <p:cNvPr id="15" name="Freeform 14">
            <a:extLst>
              <a:ext uri="{FF2B5EF4-FFF2-40B4-BE49-F238E27FC236}">
                <a16:creationId xmlns:a16="http://schemas.microsoft.com/office/drawing/2014/main" id="{E0F3DC15-16F3-0F1E-9706-003333C9623E}"/>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C5CBF39A-572E-A25F-4D16-7D4BCD243FA0}"/>
              </a:ext>
            </a:extLst>
          </p:cNvPr>
          <p:cNvSpPr/>
          <p:nvPr/>
        </p:nvSpPr>
        <p:spPr>
          <a:xfrm>
            <a:off x="5781423" y="745125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 Placeholder 7">
            <a:extLst>
              <a:ext uri="{FF2B5EF4-FFF2-40B4-BE49-F238E27FC236}">
                <a16:creationId xmlns:a16="http://schemas.microsoft.com/office/drawing/2014/main" id="{35715BDC-55EC-AAEB-6DE5-AA1E0F1BDF18}"/>
              </a:ext>
            </a:extLst>
          </p:cNvPr>
          <p:cNvSpPr>
            <a:spLocks noGrp="1"/>
          </p:cNvSpPr>
          <p:nvPr>
            <p:ph type="body" sz="quarter" idx="33"/>
          </p:nvPr>
        </p:nvSpPr>
        <p:spPr>
          <a:xfrm>
            <a:off x="307749" y="1200241"/>
            <a:ext cx="6506617" cy="601503"/>
          </a:xfrm>
        </p:spPr>
        <p:txBody>
          <a:bodyPr/>
          <a:lstStyle/>
          <a:p>
            <a:r>
              <a:rPr lang="en-GB" sz="1800" cap="all">
                <a:latin typeface="Calibri"/>
                <a:cs typeface="Calibri"/>
              </a:rPr>
              <a:t>Vpliv fizičnih dokazov v trženju storitev</a:t>
            </a:r>
            <a:endParaRPr lang="en-IE" sz="1800" cap="all">
              <a:solidFill>
                <a:srgbClr val="E96751"/>
              </a:solidFill>
            </a:endParaRPr>
          </a:p>
        </p:txBody>
      </p:sp>
      <p:sp>
        <p:nvSpPr>
          <p:cNvPr id="14" name="Text Placeholder 8">
            <a:extLst>
              <a:ext uri="{FF2B5EF4-FFF2-40B4-BE49-F238E27FC236}">
                <a16:creationId xmlns:a16="http://schemas.microsoft.com/office/drawing/2014/main" id="{1D9CFA3B-CDFE-CD41-2066-1FD00F963E88}"/>
              </a:ext>
            </a:extLst>
          </p:cNvPr>
          <p:cNvSpPr>
            <a:spLocks noGrp="1"/>
          </p:cNvSpPr>
          <p:nvPr>
            <p:ph type="body" sz="quarter" idx="38"/>
          </p:nvPr>
        </p:nvSpPr>
        <p:spPr>
          <a:xfrm>
            <a:off x="1268958" y="620112"/>
            <a:ext cx="6506617" cy="381311"/>
          </a:xfrm>
        </p:spPr>
        <p:txBody>
          <a:bodyPr/>
          <a:lstStyle/>
          <a:p>
            <a:r>
              <a:rPr lang="en-US" cap="all"/>
              <a:t>Izziv</a:t>
            </a:r>
          </a:p>
        </p:txBody>
      </p:sp>
      <p:cxnSp>
        <p:nvCxnSpPr>
          <p:cNvPr id="16" name="Straight Connector 15">
            <a:extLst>
              <a:ext uri="{FF2B5EF4-FFF2-40B4-BE49-F238E27FC236}">
                <a16:creationId xmlns:a16="http://schemas.microsoft.com/office/drawing/2014/main" id="{2C9B09E9-50A7-A42A-901A-0A7225775141}"/>
              </a:ext>
            </a:extLst>
          </p:cNvPr>
          <p:cNvCxnSpPr>
            <a:cxnSpLocks/>
          </p:cNvCxnSpPr>
          <p:nvPr/>
        </p:nvCxnSpPr>
        <p:spPr>
          <a:xfrm>
            <a:off x="-12269" y="1016181"/>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52D7BDC-78AE-E4CE-2452-EC2B3768A018}"/>
              </a:ext>
            </a:extLst>
          </p:cNvPr>
          <p:cNvGrpSpPr/>
          <p:nvPr/>
        </p:nvGrpSpPr>
        <p:grpSpPr>
          <a:xfrm>
            <a:off x="209449" y="184750"/>
            <a:ext cx="953258" cy="797926"/>
            <a:chOff x="8130434" y="5055580"/>
            <a:chExt cx="1018347" cy="1051755"/>
          </a:xfrm>
          <a:solidFill>
            <a:srgbClr val="000000"/>
          </a:solidFill>
        </p:grpSpPr>
        <p:grpSp>
          <p:nvGrpSpPr>
            <p:cNvPr id="9" name="Graphic 2">
              <a:extLst>
                <a:ext uri="{FF2B5EF4-FFF2-40B4-BE49-F238E27FC236}">
                  <a16:creationId xmlns:a16="http://schemas.microsoft.com/office/drawing/2014/main" id="{FB8F0D9C-F4B7-7435-17B3-C8D10AFBDF92}"/>
                </a:ext>
              </a:extLst>
            </p:cNvPr>
            <p:cNvGrpSpPr/>
            <p:nvPr userDrawn="1"/>
          </p:nvGrpSpPr>
          <p:grpSpPr>
            <a:xfrm>
              <a:off x="8172121" y="5087188"/>
              <a:ext cx="955215" cy="342517"/>
              <a:chOff x="3752168" y="4966655"/>
              <a:chExt cx="955215" cy="342517"/>
            </a:xfrm>
            <a:grpFill/>
          </p:grpSpPr>
          <p:sp>
            <p:nvSpPr>
              <p:cNvPr id="37" name="Freeform 300">
                <a:extLst>
                  <a:ext uri="{FF2B5EF4-FFF2-40B4-BE49-F238E27FC236}">
                    <a16:creationId xmlns:a16="http://schemas.microsoft.com/office/drawing/2014/main" id="{221DE588-3EDA-8186-953D-9B7C8C833F25}"/>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8" name="Freeform 301">
                <a:extLst>
                  <a:ext uri="{FF2B5EF4-FFF2-40B4-BE49-F238E27FC236}">
                    <a16:creationId xmlns:a16="http://schemas.microsoft.com/office/drawing/2014/main" id="{5D647785-AD3D-7AC9-22B1-20CAB1F62B2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9" name="Freeform 302">
                <a:extLst>
                  <a:ext uri="{FF2B5EF4-FFF2-40B4-BE49-F238E27FC236}">
                    <a16:creationId xmlns:a16="http://schemas.microsoft.com/office/drawing/2014/main" id="{38135A32-4EA7-9190-F00D-69B51520003C}"/>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0" name="Freeform 289">
              <a:extLst>
                <a:ext uri="{FF2B5EF4-FFF2-40B4-BE49-F238E27FC236}">
                  <a16:creationId xmlns:a16="http://schemas.microsoft.com/office/drawing/2014/main" id="{37096A3D-51AE-A697-6A7A-05E6D56A40AE}"/>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2" name="Freeform 290">
              <a:extLst>
                <a:ext uri="{FF2B5EF4-FFF2-40B4-BE49-F238E27FC236}">
                  <a16:creationId xmlns:a16="http://schemas.microsoft.com/office/drawing/2014/main" id="{E1EB2C98-A07D-0457-D2D7-D67805B9A52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7" name="Freeform 291">
              <a:extLst>
                <a:ext uri="{FF2B5EF4-FFF2-40B4-BE49-F238E27FC236}">
                  <a16:creationId xmlns:a16="http://schemas.microsoft.com/office/drawing/2014/main" id="{AA66C63C-FCDD-DB00-997B-728C857E9992}"/>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8" name="Freeform 292">
              <a:extLst>
                <a:ext uri="{FF2B5EF4-FFF2-40B4-BE49-F238E27FC236}">
                  <a16:creationId xmlns:a16="http://schemas.microsoft.com/office/drawing/2014/main" id="{D5D0319B-F269-A2B6-8AF9-B00B225CA20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9" name="Freeform 293">
              <a:extLst>
                <a:ext uri="{FF2B5EF4-FFF2-40B4-BE49-F238E27FC236}">
                  <a16:creationId xmlns:a16="http://schemas.microsoft.com/office/drawing/2014/main" id="{C447A3FA-ECB1-737E-1897-E3B41EBF8BD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1" name="Freeform 294">
              <a:extLst>
                <a:ext uri="{FF2B5EF4-FFF2-40B4-BE49-F238E27FC236}">
                  <a16:creationId xmlns:a16="http://schemas.microsoft.com/office/drawing/2014/main" id="{D5DB2C5E-A4DA-0EAA-E380-A129F537E1E8}"/>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2" name="Freeform 295">
              <a:extLst>
                <a:ext uri="{FF2B5EF4-FFF2-40B4-BE49-F238E27FC236}">
                  <a16:creationId xmlns:a16="http://schemas.microsoft.com/office/drawing/2014/main" id="{82FF8B5D-3FEF-00F1-F21A-A28711ECF4CB}"/>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3" name="Freeform 296">
              <a:extLst>
                <a:ext uri="{FF2B5EF4-FFF2-40B4-BE49-F238E27FC236}">
                  <a16:creationId xmlns:a16="http://schemas.microsoft.com/office/drawing/2014/main" id="{F2B32FEC-31EC-89E0-99DC-9B3064FCA6EF}"/>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4" name="Freeform 297">
              <a:extLst>
                <a:ext uri="{FF2B5EF4-FFF2-40B4-BE49-F238E27FC236}">
                  <a16:creationId xmlns:a16="http://schemas.microsoft.com/office/drawing/2014/main" id="{1CB2FB09-3980-ED31-29AC-76C4E89F0BA2}"/>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5" name="Freeform 298">
              <a:extLst>
                <a:ext uri="{FF2B5EF4-FFF2-40B4-BE49-F238E27FC236}">
                  <a16:creationId xmlns:a16="http://schemas.microsoft.com/office/drawing/2014/main" id="{DC939E71-7739-0960-E0F4-86C32FE9341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6" name="Freeform 299">
              <a:extLst>
                <a:ext uri="{FF2B5EF4-FFF2-40B4-BE49-F238E27FC236}">
                  <a16:creationId xmlns:a16="http://schemas.microsoft.com/office/drawing/2014/main" id="{FDDBD75B-445B-AC9D-E732-D006C6FCAE4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1" name="Picture Placeholder 20">
            <a:extLst>
              <a:ext uri="{FF2B5EF4-FFF2-40B4-BE49-F238E27FC236}">
                <a16:creationId xmlns:a16="http://schemas.microsoft.com/office/drawing/2014/main" id="{16EAFA4C-1034-4CC1-83BE-0F637F9F11E5}"/>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431" r="18431"/>
          <a:stretch>
            <a:fillRect/>
          </a:stretch>
        </p:blipFill>
        <p:spPr/>
      </p:pic>
    </p:spTree>
    <p:extLst>
      <p:ext uri="{BB962C8B-B14F-4D97-AF65-F5344CB8AC3E}">
        <p14:creationId xmlns:p14="http://schemas.microsoft.com/office/powerpoint/2010/main" val="12697423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78D4-7B8B-2655-73D5-E171FB743C5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7467B91-E8FD-68C2-BEF7-551750CF1DB2}"/>
              </a:ext>
            </a:extLst>
          </p:cNvPr>
          <p:cNvSpPr>
            <a:spLocks noGrp="1"/>
          </p:cNvSpPr>
          <p:nvPr>
            <p:ph type="body" sz="quarter" idx="32"/>
          </p:nvPr>
        </p:nvSpPr>
        <p:spPr>
          <a:xfrm>
            <a:off x="3883745" y="308983"/>
            <a:ext cx="3270634" cy="4069540"/>
          </a:xfrm>
        </p:spPr>
        <p:txBody>
          <a:bodyPr/>
          <a:lstStyle/>
          <a:p>
            <a:r>
              <a:rPr lang="en-US" sz="1200">
                <a:latin typeface="Calibri"/>
                <a:ea typeface="Open Sans"/>
                <a:cs typeface="Calibri"/>
              </a:rPr>
              <a:t>Turistična kmetija Pomona je zgrajena v tradicionalnem podeželskem slogu in se kot taka tudi oglašuje, pri čemer prejema visoke ocene in pozitivne komentarje o ambientu, hrani in gostoljubnosti. Lastnik kmetije Pomona je Janko Zupanec. Vsako leto je zgodbo kmetije dopolnjeval z novimi dodatki, pogosto pa je za financiranje teh projektov uporabil evropska nepovratna sredstva.</a:t>
            </a:r>
            <a:endParaRPr lang="sl-SI" sz="1200"/>
          </a:p>
          <a:p>
            <a:r>
              <a:rPr lang="en-US" sz="1200">
                <a:latin typeface="Calibri"/>
                <a:ea typeface="Open Sans"/>
                <a:cs typeface="Calibri"/>
              </a:rPr>
              <a:t>Spoštovanje gostov je ključnega pomena za turizem in gostoljubnost. Ključni točki vključujejo:</a:t>
            </a:r>
            <a:endParaRPr lang="en-US"/>
          </a:p>
          <a:p>
            <a:r>
              <a:rPr lang="en-US" sz="1200">
                <a:latin typeface="Calibri"/>
                <a:ea typeface="Open Sans"/>
                <a:cs typeface="Calibri"/>
              </a:rPr>
              <a:t>- Pozornost in prijaznost: gostje cenijo, da jih pozdravijo, se jim nasmehnejo in jim pomagajo.</a:t>
            </a:r>
            <a:endParaRPr lang="en-US"/>
          </a:p>
          <a:p>
            <a:r>
              <a:rPr lang="en-US" sz="1200">
                <a:latin typeface="Calibri"/>
                <a:ea typeface="Open Sans"/>
                <a:cs typeface="Calibri"/>
              </a:rPr>
              <a:t>- Prilagodljivost: gostitelji se morajo prilagoditi potrebam in željam gostov, vključno s prilagajanjem storitev.</a:t>
            </a:r>
            <a:endParaRPr lang="en-US" sz="1200"/>
          </a:p>
          <a:p>
            <a:r>
              <a:rPr lang="en-US" sz="1200">
                <a:latin typeface="Calibri"/>
                <a:ea typeface="Open Sans"/>
                <a:cs typeface="Calibri"/>
              </a:rPr>
              <a:t>- Čistoča: Gosti pričakujejo čiste in urejene sobe za udobje.</a:t>
            </a:r>
            <a:endParaRPr lang="en-US" sz="1200"/>
          </a:p>
          <a:p>
            <a:r>
              <a:rPr lang="en-US" sz="1200">
                <a:latin typeface="Calibri"/>
                <a:ea typeface="Open Sans"/>
                <a:cs typeface="Calibri"/>
              </a:rPr>
              <a:t>- Zasebnost: spoštovanje zasebnosti in osebnega prostora gostov je zelo cenjeno.</a:t>
            </a:r>
            <a:endParaRPr lang="en-US" sz="1200"/>
          </a:p>
          <a:p>
            <a:endParaRPr lang="en-US">
              <a:ea typeface="Open Sans"/>
            </a:endParaRPr>
          </a:p>
          <a:p>
            <a:pPr>
              <a:lnSpc>
                <a:spcPct val="100000"/>
              </a:lnSpc>
            </a:pPr>
            <a:endParaRPr lang="en-US">
              <a:latin typeface="Calibri"/>
              <a:ea typeface="Open Sans"/>
              <a:cs typeface="Calibri"/>
            </a:endParaRPr>
          </a:p>
        </p:txBody>
      </p:sp>
      <p:sp>
        <p:nvSpPr>
          <p:cNvPr id="12" name="Text Placeholder 11">
            <a:extLst>
              <a:ext uri="{FF2B5EF4-FFF2-40B4-BE49-F238E27FC236}">
                <a16:creationId xmlns:a16="http://schemas.microsoft.com/office/drawing/2014/main" id="{E81CF903-FBFB-1884-1BE2-9259FAB62B20}"/>
              </a:ext>
            </a:extLst>
          </p:cNvPr>
          <p:cNvSpPr>
            <a:spLocks noGrp="1"/>
          </p:cNvSpPr>
          <p:nvPr>
            <p:ph type="body" sz="quarter" idx="36"/>
          </p:nvPr>
        </p:nvSpPr>
        <p:spPr>
          <a:xfrm>
            <a:off x="1054522" y="98940"/>
            <a:ext cx="3141465" cy="385564"/>
          </a:xfrm>
        </p:spPr>
        <p:txBody>
          <a:bodyPr/>
          <a:lstStyle/>
          <a:p>
            <a:r>
              <a:rPr lang="en-US" cap="all"/>
              <a:t>Rešitev</a:t>
            </a:r>
          </a:p>
        </p:txBody>
      </p:sp>
      <p:sp>
        <p:nvSpPr>
          <p:cNvPr id="14" name="Text Placeholder 13">
            <a:extLst>
              <a:ext uri="{FF2B5EF4-FFF2-40B4-BE49-F238E27FC236}">
                <a16:creationId xmlns:a16="http://schemas.microsoft.com/office/drawing/2014/main" id="{07B3890B-4011-4854-C822-6A008E6E138A}"/>
              </a:ext>
            </a:extLst>
          </p:cNvPr>
          <p:cNvSpPr>
            <a:spLocks noGrp="1"/>
          </p:cNvSpPr>
          <p:nvPr>
            <p:ph type="body" sz="quarter" idx="40"/>
          </p:nvPr>
        </p:nvSpPr>
        <p:spPr/>
        <p:txBody>
          <a:bodyPr vert="horz" lIns="91440" tIns="45720" rIns="91440" bIns="45720" rtlCol="0" anchor="t">
            <a:noAutofit/>
          </a:bodyPr>
          <a:lstStyle/>
          <a:p>
            <a:r>
              <a:rPr lang="en-US">
                <a:solidFill>
                  <a:srgbClr val="FFFFFF"/>
                </a:solidFill>
                <a:latin typeface="Calibri"/>
                <a:cs typeface="Calibri"/>
              </a:rPr>
              <a:t>To je čudovito mesto v osrčju narave</a:t>
            </a:r>
            <a:endParaRPr lang="en-US"/>
          </a:p>
        </p:txBody>
      </p:sp>
      <p:sp>
        <p:nvSpPr>
          <p:cNvPr id="2" name="Text Placeholder 1">
            <a:extLst>
              <a:ext uri="{FF2B5EF4-FFF2-40B4-BE49-F238E27FC236}">
                <a16:creationId xmlns:a16="http://schemas.microsoft.com/office/drawing/2014/main" id="{3391187D-5088-F4B6-8DAC-E597514BF56F}"/>
              </a:ext>
            </a:extLst>
          </p:cNvPr>
          <p:cNvSpPr>
            <a:spLocks noGrp="1"/>
          </p:cNvSpPr>
          <p:nvPr>
            <p:ph type="body" sz="quarter" idx="65"/>
          </p:nvPr>
        </p:nvSpPr>
        <p:spPr/>
        <p:txBody>
          <a:bodyPr/>
          <a:lstStyle/>
          <a:p>
            <a:r>
              <a:rPr lang="en-GB">
                <a:latin typeface="Calibri"/>
                <a:cs typeface="Calibri"/>
              </a:rPr>
              <a:t>Foto: Turistična kmetija Pomona, Slovenija</a:t>
            </a:r>
            <a:endParaRPr lang="fr-FR"/>
          </a:p>
        </p:txBody>
      </p:sp>
      <p:sp>
        <p:nvSpPr>
          <p:cNvPr id="18" name="Freeform 17">
            <a:extLst>
              <a:ext uri="{FF2B5EF4-FFF2-40B4-BE49-F238E27FC236}">
                <a16:creationId xmlns:a16="http://schemas.microsoft.com/office/drawing/2014/main" id="{29154277-6FF2-D31C-8F13-A6743F5ED14B}"/>
              </a:ext>
            </a:extLst>
          </p:cNvPr>
          <p:cNvSpPr/>
          <p:nvPr/>
        </p:nvSpPr>
        <p:spPr>
          <a:xfrm>
            <a:off x="4618826" y="7836305"/>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0EB1C9CF-108B-7A8E-1E95-3A6A0E6E4E3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118</a:t>
            </a:fld>
            <a:endParaRPr lang="fr-CA"/>
          </a:p>
        </p:txBody>
      </p:sp>
      <p:sp>
        <p:nvSpPr>
          <p:cNvPr id="6" name="Text Placeholder 11">
            <a:extLst>
              <a:ext uri="{FF2B5EF4-FFF2-40B4-BE49-F238E27FC236}">
                <a16:creationId xmlns:a16="http://schemas.microsoft.com/office/drawing/2014/main" id="{4A87C28F-4641-90D3-2BFE-7F481B6186E5}"/>
              </a:ext>
            </a:extLst>
          </p:cNvPr>
          <p:cNvSpPr txBox="1">
            <a:spLocks/>
          </p:cNvSpPr>
          <p:nvPr/>
        </p:nvSpPr>
        <p:spPr>
          <a:xfrm>
            <a:off x="4955801" y="3475046"/>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cap="all">
                <a:solidFill>
                  <a:srgbClr val="EC7C69"/>
                </a:solidFill>
              </a:rPr>
              <a:t>Rezultat</a:t>
            </a:r>
          </a:p>
        </p:txBody>
      </p:sp>
      <p:cxnSp>
        <p:nvCxnSpPr>
          <p:cNvPr id="7" name="Straight Connector 6">
            <a:extLst>
              <a:ext uri="{FF2B5EF4-FFF2-40B4-BE49-F238E27FC236}">
                <a16:creationId xmlns:a16="http://schemas.microsoft.com/office/drawing/2014/main" id="{B0441547-EDAF-271B-BBC8-E88F7AF90F61}"/>
              </a:ext>
            </a:extLst>
          </p:cNvPr>
          <p:cNvCxnSpPr>
            <a:cxnSpLocks/>
          </p:cNvCxnSpPr>
          <p:nvPr/>
        </p:nvCxnSpPr>
        <p:spPr>
          <a:xfrm>
            <a:off x="3946614" y="4237527"/>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0133E6D-0D9C-0374-3E58-85B42361B408}"/>
              </a:ext>
            </a:extLst>
          </p:cNvPr>
          <p:cNvSpPr txBox="1">
            <a:spLocks/>
          </p:cNvSpPr>
          <p:nvPr/>
        </p:nvSpPr>
        <p:spPr>
          <a:xfrm>
            <a:off x="3953364" y="4239607"/>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US" sz="1600" b="1" cap="all">
                <a:solidFill>
                  <a:srgbClr val="EC7C69"/>
                </a:solidFill>
                <a:latin typeface="Calibri"/>
                <a:cs typeface="Calibri"/>
              </a:rPr>
              <a:t>Gradnja razglednega stolpa kot del učne poti »Sprehod med debli«.</a:t>
            </a:r>
            <a:endParaRPr lang="sl-SI" cap="all"/>
          </a:p>
          <a:p>
            <a:pPr>
              <a:lnSpc>
                <a:spcPct val="100000"/>
              </a:lnSpc>
            </a:pPr>
            <a:endParaRPr lang="en-US" sz="1600" b="1">
              <a:solidFill>
                <a:srgbClr val="EC7C69"/>
              </a:solidFill>
            </a:endParaRPr>
          </a:p>
          <a:p>
            <a:pPr>
              <a:lnSpc>
                <a:spcPct val="100000"/>
              </a:lnSpc>
            </a:pPr>
            <a:r>
              <a:rPr lang="en-US">
                <a:latin typeface="Calibri"/>
                <a:ea typeface="Open Sans"/>
                <a:cs typeface="Calibri"/>
              </a:rPr>
              <a:t>Na turistični kmetiji Pomona v bližini </a:t>
            </a:r>
            <a:r>
              <a:rPr lang="en-US" err="1">
                <a:latin typeface="Calibri"/>
                <a:ea typeface="Open Sans"/>
                <a:cs typeface="Calibri"/>
              </a:rPr>
              <a:t>Rogaške Slatine </a:t>
            </a:r>
            <a:r>
              <a:rPr lang="en-US">
                <a:latin typeface="Calibri"/>
                <a:ea typeface="Open Sans"/>
                <a:cs typeface="Calibri"/>
              </a:rPr>
              <a:t>je bil pred kratkim odprt nov razgledni stolp. Stolp je visok 25 m in je enako visok kot razgledni stolp na </a:t>
            </a:r>
            <a:r>
              <a:rPr lang="en-US" err="1">
                <a:latin typeface="Calibri"/>
                <a:ea typeface="Open Sans"/>
                <a:cs typeface="Calibri"/>
              </a:rPr>
              <a:t>Rogli</a:t>
            </a:r>
            <a:r>
              <a:rPr lang="en-US">
                <a:latin typeface="Calibri"/>
                <a:ea typeface="Open Sans"/>
                <a:cs typeface="Calibri"/>
              </a:rPr>
              <a:t>. Stolp je del nove turistične poti, ki obiskovalcem ponuja pristno povezavo z naravo in okolico. Projekt je bil financiran z evropsko subvencijo v višini 380 000 EUR.</a:t>
            </a:r>
            <a:endParaRPr lang="en-US"/>
          </a:p>
          <a:p>
            <a:pPr>
              <a:lnSpc>
                <a:spcPct val="100000"/>
              </a:lnSpc>
            </a:pPr>
            <a:r>
              <a:rPr lang="en-US">
                <a:latin typeface="Calibri"/>
                <a:ea typeface="Open Sans"/>
                <a:cs typeface="Calibri"/>
              </a:rPr>
              <a:t>.</a:t>
            </a:r>
            <a:endParaRPr lang="en-US"/>
          </a:p>
          <a:p>
            <a:pPr>
              <a:lnSpc>
                <a:spcPct val="100000"/>
              </a:lnSpc>
            </a:pPr>
            <a:endParaRPr lang="en-US">
              <a:ea typeface="Open Sans"/>
            </a:endParaRPr>
          </a:p>
        </p:txBody>
      </p:sp>
      <p:cxnSp>
        <p:nvCxnSpPr>
          <p:cNvPr id="10" name="Straight Connector 9">
            <a:extLst>
              <a:ext uri="{FF2B5EF4-FFF2-40B4-BE49-F238E27FC236}">
                <a16:creationId xmlns:a16="http://schemas.microsoft.com/office/drawing/2014/main" id="{10EEF6CE-A1C9-6B6B-49DC-2DE71C83C6EC}"/>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D7D1CB-732A-E4F2-8F1B-A38CC129DEDF}"/>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Posodobitev slike in besedila</a:t>
            </a:r>
          </a:p>
        </p:txBody>
      </p:sp>
      <p:sp>
        <p:nvSpPr>
          <p:cNvPr id="19" name="TextBox 18">
            <a:extLst>
              <a:ext uri="{FF2B5EF4-FFF2-40B4-BE49-F238E27FC236}">
                <a16:creationId xmlns:a16="http://schemas.microsoft.com/office/drawing/2014/main" id="{E5EF2393-49A0-24D4-5F56-C15CDE0FB89A}"/>
              </a:ext>
            </a:extLst>
          </p:cNvPr>
          <p:cNvSpPr txBox="1"/>
          <p:nvPr/>
        </p:nvSpPr>
        <p:spPr>
          <a:xfrm>
            <a:off x="361874" y="1077536"/>
            <a:ext cx="3367872" cy="646331"/>
          </a:xfrm>
          <a:prstGeom prst="rect">
            <a:avLst/>
          </a:prstGeom>
          <a:noFill/>
        </p:spPr>
        <p:txBody>
          <a:bodyPr wrap="square" lIns="91440" tIns="45720" rIns="91440" bIns="45720" rtlCol="0" anchor="t">
            <a:spAutoFit/>
          </a:bodyPr>
          <a:lstStyle/>
          <a:p>
            <a:r>
              <a:rPr lang="en-US" cap="all">
                <a:solidFill>
                  <a:schemeClr val="bg1"/>
                </a:solidFill>
                <a:latin typeface="Calibri"/>
                <a:cs typeface="Calibri"/>
              </a:rPr>
              <a:t>Prizadevanje za kakovost storitev</a:t>
            </a:r>
            <a:endParaRPr lang="sl-SI" cap="all"/>
          </a:p>
        </p:txBody>
      </p:sp>
      <p:grpSp>
        <p:nvGrpSpPr>
          <p:cNvPr id="4" name="Group 3">
            <a:extLst>
              <a:ext uri="{FF2B5EF4-FFF2-40B4-BE49-F238E27FC236}">
                <a16:creationId xmlns:a16="http://schemas.microsoft.com/office/drawing/2014/main" id="{29A600E5-462D-3532-D832-4D18E55528EE}"/>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8EE8AAF3-1381-10CA-05A1-25818A1DD755}"/>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FF15B66C-E933-D06C-165B-495EBB65E5F9}"/>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360E870E-8A7F-2C0A-1471-0C9C54827EB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4E2D8C5-0697-4E40-8066-0526D822678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9F01C2D3-85FA-080B-CB32-D1EC12C1AF0B}"/>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2E08BC4-1992-CF01-3B93-940A482C704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7ED8102C-0FA5-4D48-BB6C-D0B880018EE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A27C4480-6F2D-242D-385C-930A930989D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4C59154B-F179-4AF4-E016-8025D0D80B5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0E4A910F-7ED5-A28B-EB17-0D0BBFD71AC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5E5C42AA-E9B7-A49A-AC74-0E8A8287E308}"/>
              </a:ext>
            </a:extLst>
          </p:cNvPr>
          <p:cNvSpPr/>
          <p:nvPr/>
        </p:nvSpPr>
        <p:spPr>
          <a:xfrm>
            <a:off x="4023614" y="3281717"/>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descr="Slika, ki vsebuje besede nebo, na prostem, stavba, drevo&#10;&#10;Opis je samodejno ustvarjen">
            <a:extLst>
              <a:ext uri="{FF2B5EF4-FFF2-40B4-BE49-F238E27FC236}">
                <a16:creationId xmlns:a16="http://schemas.microsoft.com/office/drawing/2014/main" id="{8E21E4B8-467F-415A-A455-F89BED9B8A97}"/>
              </a:ext>
            </a:extLst>
          </p:cNvPr>
          <p:cNvPicPr>
            <a:picLocks noGrp="1" noChangeAspect="1"/>
          </p:cNvPicPr>
          <p:nvPr>
            <p:ph type="pic" sz="quarter" idx="39"/>
          </p:nvPr>
        </p:nvPicPr>
        <p:blipFill>
          <a:blip r:embed="rId2"/>
          <a:srcRect l="27637" r="27637"/>
          <a:stretch>
            <a:fillRect/>
          </a:stretch>
        </p:blipFill>
        <p:spPr>
          <a:xfrm>
            <a:off x="-2" y="4538612"/>
            <a:ext cx="3686400" cy="5486854"/>
          </a:xfrm>
        </p:spPr>
      </p:pic>
    </p:spTree>
    <p:extLst>
      <p:ext uri="{BB962C8B-B14F-4D97-AF65-F5344CB8AC3E}">
        <p14:creationId xmlns:p14="http://schemas.microsoft.com/office/powerpoint/2010/main" val="60937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359655"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89203" y="496402"/>
            <a:ext cx="4528992" cy="358994"/>
          </a:xfrm>
        </p:spPr>
        <p:txBody>
          <a:bodyPr/>
          <a:lstStyle/>
          <a:p>
            <a:r>
              <a:rPr lang="en-US" sz="3200" cap="all">
                <a:latin typeface="Calibri"/>
                <a:ea typeface="Open Sans"/>
                <a:cs typeface="Calibri"/>
              </a:rPr>
              <a:t>Turistična kmetija Pomona</a:t>
            </a:r>
            <a:endParaRPr lang="en-US" sz="3200" cap="all"/>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25652" y="2966193"/>
            <a:ext cx="6993315" cy="2462213"/>
          </a:xfrm>
          <a:prstGeom prst="rect">
            <a:avLst/>
          </a:prstGeom>
        </p:spPr>
        <p:txBody>
          <a:bodyPr wrap="square" lIns="91440" tIns="45720" rIns="91440" bIns="45720" anchor="t">
            <a:spAutoFit/>
          </a:bodyPr>
          <a:lstStyle/>
          <a:p>
            <a:r>
              <a:rPr lang="en-US" sz="1400">
                <a:solidFill>
                  <a:srgbClr val="000000"/>
                </a:solidFill>
                <a:ea typeface="+mn-lt"/>
                <a:cs typeface="+mn-lt"/>
              </a:rPr>
              <a:t>Te pobude kažejo, kako Pomona v svoje delovanje vključuje trajnostne prakse in tako prispeva k bolj trajnostni prihodnosti. </a:t>
            </a:r>
            <a:r>
              <a:rPr lang="en-US" sz="1400">
                <a:ea typeface="+mn-lt"/>
                <a:cs typeface="+mn-lt"/>
              </a:rPr>
              <a:t>Kmetija izvaja trajnostno kmetijstvo z uporabo ekoloških kmetijskih metod in spodbujanjem lokalne proizvodnje hrane (SDG 2). </a:t>
            </a:r>
            <a:r>
              <a:rPr lang="en-US" sz="1400">
                <a:cs typeface="Calibri"/>
              </a:rPr>
              <a:t>S ponudbo wellness storitev, kot so savne, </a:t>
            </a:r>
            <a:r>
              <a:rPr lang="en-US" sz="1400" err="1">
                <a:cs typeface="Calibri"/>
              </a:rPr>
              <a:t>jacuzziji </a:t>
            </a:r>
            <a:r>
              <a:rPr lang="en-US" sz="1400">
                <a:cs typeface="Calibri"/>
              </a:rPr>
              <a:t>in masaže, kmetija spodbuja zdravje in dobro počutje svojih gostov (SDG 3). Kmetija zagotavlja zaposlitvene možnosti lokalni skupnosti, s čimer podpira gospodarsko rast in dostojno delo (SDG 8). Pomona poudarja odgovorno potrošnjo z uporabo lokalno pridelanih sestavin in zmanjšanjem količine odpadkov (SDG 12).</a:t>
            </a:r>
          </a:p>
          <a:p>
            <a:endParaRPr lang="en-US" sz="1400"/>
          </a:p>
          <a:p>
            <a:r>
              <a:rPr lang="en-US" sz="1400">
                <a:cs typeface="Calibri"/>
              </a:rPr>
              <a:t>Življenje na kopnem Kmetija prispeva k ohranjanju biotske raznovrstnosti z ohranjanjem naravnih habitatov in spodbujanjem okolju prijaznih praks (SDG 15).</a:t>
            </a:r>
            <a:endParaRPr lang="en-US" sz="1400"/>
          </a:p>
          <a:p>
            <a:endParaRPr lang="en-US" sz="1400">
              <a:cs typeface="Calibri"/>
            </a:endParaRPr>
          </a:p>
        </p:txBody>
      </p:sp>
      <p:pic>
        <p:nvPicPr>
          <p:cNvPr id="3" name="Slika 2" descr="Slika, ki vsebuje besede besedilo, pisava, logotip, oblikovanje&#10;&#10;Opis je samodejno ustvarjen">
            <a:extLst>
              <a:ext uri="{FF2B5EF4-FFF2-40B4-BE49-F238E27FC236}">
                <a16:creationId xmlns:a16="http://schemas.microsoft.com/office/drawing/2014/main" id="{09BE9F12-9F11-037B-3907-B565B1B3CF94}"/>
              </a:ext>
            </a:extLst>
          </p:cNvPr>
          <p:cNvPicPr>
            <a:picLocks/>
          </p:cNvPicPr>
          <p:nvPr/>
        </p:nvPicPr>
        <p:blipFill>
          <a:blip r:embed="rId7"/>
          <a:stretch>
            <a:fillRect/>
          </a:stretch>
        </p:blipFill>
        <p:spPr>
          <a:xfrm>
            <a:off x="456608" y="6074736"/>
            <a:ext cx="1188000" cy="1188000"/>
          </a:xfrm>
          <a:prstGeom prst="rect">
            <a:avLst/>
          </a:prstGeom>
        </p:spPr>
      </p:pic>
      <p:pic>
        <p:nvPicPr>
          <p:cNvPr id="5" name="Slika 4" descr="Slika, ki vsebuje besede besedilo, pisava, zelena, logotip&#10;&#10;Opis je samodejno ustvarjen">
            <a:extLst>
              <a:ext uri="{FF2B5EF4-FFF2-40B4-BE49-F238E27FC236}">
                <a16:creationId xmlns:a16="http://schemas.microsoft.com/office/drawing/2014/main" id="{C6873E1B-2182-392E-F0D3-5DDCB5BC8E61}"/>
              </a:ext>
            </a:extLst>
          </p:cNvPr>
          <p:cNvPicPr>
            <a:picLocks/>
          </p:cNvPicPr>
          <p:nvPr/>
        </p:nvPicPr>
        <p:blipFill>
          <a:blip r:embed="rId8"/>
          <a:stretch>
            <a:fillRect/>
          </a:stretch>
        </p:blipFill>
        <p:spPr>
          <a:xfrm>
            <a:off x="2050559" y="6074736"/>
            <a:ext cx="1188000" cy="1188000"/>
          </a:xfrm>
          <a:prstGeom prst="rect">
            <a:avLst/>
          </a:prstGeom>
        </p:spPr>
      </p:pic>
      <p:pic>
        <p:nvPicPr>
          <p:cNvPr id="7" name="Slika 6" descr="Slika, ki vsebuje besede besedilo, pisava, logotip, grafika&#10;&#10;Opis je samodejno ustvarjen">
            <a:extLst>
              <a:ext uri="{FF2B5EF4-FFF2-40B4-BE49-F238E27FC236}">
                <a16:creationId xmlns:a16="http://schemas.microsoft.com/office/drawing/2014/main" id="{A305B134-23FB-015D-420C-644868C50C72}"/>
              </a:ext>
            </a:extLst>
          </p:cNvPr>
          <p:cNvPicPr>
            <a:picLocks noChangeAspect="1"/>
          </p:cNvPicPr>
          <p:nvPr/>
        </p:nvPicPr>
        <p:blipFill>
          <a:blip r:embed="rId9"/>
          <a:stretch>
            <a:fillRect/>
          </a:stretch>
        </p:blipFill>
        <p:spPr>
          <a:xfrm>
            <a:off x="3695446" y="6080318"/>
            <a:ext cx="1186848" cy="1182418"/>
          </a:xfrm>
          <a:prstGeom prst="rect">
            <a:avLst/>
          </a:prstGeom>
        </p:spPr>
      </p:pic>
      <p:pic>
        <p:nvPicPr>
          <p:cNvPr id="8" name="Slika 7" descr="Slika, ki vsebuje besede besedilo, pisava, zelena, logotip&#10;&#10;Opis je samodejno ustvarjen">
            <a:extLst>
              <a:ext uri="{FF2B5EF4-FFF2-40B4-BE49-F238E27FC236}">
                <a16:creationId xmlns:a16="http://schemas.microsoft.com/office/drawing/2014/main" id="{896673AA-1E1A-577E-4BDC-7E3C43DDABA8}"/>
              </a:ext>
            </a:extLst>
          </p:cNvPr>
          <p:cNvPicPr>
            <a:picLocks/>
          </p:cNvPicPr>
          <p:nvPr/>
        </p:nvPicPr>
        <p:blipFill>
          <a:blip r:embed="rId10"/>
          <a:stretch>
            <a:fillRect/>
          </a:stretch>
        </p:blipFill>
        <p:spPr>
          <a:xfrm>
            <a:off x="2050559" y="7618973"/>
            <a:ext cx="1188000" cy="1188000"/>
          </a:xfrm>
          <a:prstGeom prst="rect">
            <a:avLst/>
          </a:prstGeom>
        </p:spPr>
      </p:pic>
      <p:pic>
        <p:nvPicPr>
          <p:cNvPr id="17" name="Picture 16">
            <a:extLst>
              <a:ext uri="{FF2B5EF4-FFF2-40B4-BE49-F238E27FC236}">
                <a16:creationId xmlns:a16="http://schemas.microsoft.com/office/drawing/2014/main" id="{3993D933-A857-4EC6-AAAD-A742D58064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608" y="7618973"/>
            <a:ext cx="1188000" cy="1188000"/>
          </a:xfrm>
          <a:prstGeom prst="rect">
            <a:avLst/>
          </a:prstGeom>
        </p:spPr>
      </p:pic>
    </p:spTree>
    <p:extLst>
      <p:ext uri="{BB962C8B-B14F-4D97-AF65-F5344CB8AC3E}">
        <p14:creationId xmlns:p14="http://schemas.microsoft.com/office/powerpoint/2010/main" val="192994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74C271-3B8A-BB61-C936-5FC8B5E6AFC5}"/>
              </a:ext>
            </a:extLst>
          </p:cNvPr>
          <p:cNvSpPr>
            <a:spLocks noGrp="1"/>
          </p:cNvSpPr>
          <p:nvPr>
            <p:ph type="body" sz="quarter" idx="32"/>
          </p:nvPr>
        </p:nvSpPr>
        <p:spPr>
          <a:xfrm>
            <a:off x="288758" y="3328986"/>
            <a:ext cx="7146757" cy="5494217"/>
          </a:xfrm>
        </p:spPr>
        <p:txBody>
          <a:bodyPr/>
          <a:lstStyle/>
          <a:p>
            <a:pPr>
              <a:lnSpc>
                <a:spcPct val="100000"/>
              </a:lnSpc>
            </a:pPr>
            <a:r>
              <a:rPr lang="en-US" sz="1600" b="1">
                <a:solidFill>
                  <a:srgbClr val="459597"/>
                </a:solidFill>
              </a:rPr>
              <a:t>Epic Stays ni le o novih poslovnih idejah ali nastanitvah; gre za preoblikovanje delovanja turizma v Evropi – da bi postal bolj odporen, trajnosten in usmerjen v skupnost. </a:t>
            </a:r>
            <a:r>
              <a:rPr lang="en-US"/>
              <a:t>Če ste v turizmu, bi radi postali Epic Stays podjetje, ste vključeni v poklicno izobraževanje in usposabljanje v turizmu ali vas preprosto zanima prihodnost potovanj, se nam pridružite na tej poti. Preoblikujmo pokrajino turističnih nastanitev v Evropi, en Epic Stay naenkrat!</a:t>
            </a:r>
          </a:p>
          <a:p>
            <a:pPr>
              <a:lnSpc>
                <a:spcPct val="100000"/>
              </a:lnSpc>
            </a:pPr>
            <a:endParaRPr lang="en-US"/>
          </a:p>
          <a:p>
            <a:pPr>
              <a:lnSpc>
                <a:spcPct val="100000"/>
              </a:lnSpc>
            </a:pPr>
            <a:r>
              <a:rPr lang="en-US"/>
              <a:t>Za podjetja in izobraževalce v sektorju poklicnega izobraževanja in usposabljanja (VET) Epic Stays prinaša zanimive priložnosti. Ta projekt ponuja inovativne vire za usposabljanje in poti za izpopolnjevanje znanja, s čimer pomaga podjetnikom in lastnikom malih podjetij razviti veščine, ki jih potrebujejo za ustvarjanje alternativnih namestitev, ki so ekonomsko izvedljive in hkrati okolju prijazne. Od upravljanja digitalnega trženja do uvajanja zelenih tehnologij – ti viri so prilagojeni tako, da malim turističnim ponudnikom dajejo prednost na konkurenčnem, razvijajočem se trgu.</a:t>
            </a:r>
          </a:p>
          <a:p>
            <a:pPr>
              <a:lnSpc>
                <a:spcPct val="100000"/>
              </a:lnSpc>
            </a:pPr>
            <a:endParaRPr lang="en-IE"/>
          </a:p>
          <a:p>
            <a:pPr>
              <a:lnSpc>
                <a:spcPct val="100000"/>
              </a:lnSpc>
            </a:pPr>
            <a:r>
              <a:rPr lang="en-US" b="1">
                <a:solidFill>
                  <a:srgbClr val="E96751"/>
                </a:solidFill>
              </a:rPr>
              <a:t>Epic Stays je namenjen širokemu krogu uporabnikov v turističnem in gostinskem ekosistemu. Največ koristi bodo imeli:</a:t>
            </a:r>
          </a:p>
          <a:p>
            <a:pPr>
              <a:lnSpc>
                <a:spcPct val="100000"/>
              </a:lnSpc>
            </a:pPr>
            <a:endParaRPr lang="en-US"/>
          </a:p>
          <a:p>
            <a:pPr marL="342900" indent="-342900">
              <a:lnSpc>
                <a:spcPct val="100000"/>
              </a:lnSpc>
              <a:buFont typeface="+mj-lt"/>
              <a:buAutoNum type="arabicPeriod"/>
            </a:pPr>
            <a:r>
              <a:rPr lang="en-US" b="1"/>
              <a:t>Turistični podjetniki in lastniki majhnih nastanitev </a:t>
            </a:r>
            <a:r>
              <a:rPr lang="en-US"/>
              <a:t>– zlasti tisti na podeželskih in oddaljenih območjih. Epic Stays ponuja pot za preoblikovanje edinstvenih nepremičnin (kot so stare skednje, zapuščene stavbe ali ekološke koče) v uspešna, tržna podjetja.</a:t>
            </a:r>
          </a:p>
          <a:p>
            <a:pPr marL="342900" indent="-342900">
              <a:lnSpc>
                <a:spcPct val="100000"/>
              </a:lnSpc>
              <a:buFont typeface="+mj-lt"/>
              <a:buAutoNum type="arabicPeriod"/>
            </a:pPr>
            <a:r>
              <a:rPr lang="en-US" b="1"/>
              <a:t>Izobraževalci poklicnega izobraževanja in usposabljanja (VET) </a:t>
            </a:r>
            <a:r>
              <a:rPr lang="en-US"/>
              <a:t>– Epic Stays ponuja takoj uporabna izobraževalna gradiva, ki izobraževalcem omogočajo poučevanje veščin, potrebnih za gradnjo odpornega, okolju prijaznega turističnega sektorja. To vključuje usposabljanje na področju trajnostnega oblikovanja, poslovnih inovacij in digitalnega trženja, ki izobraževalcem zagotavlja orodja za pripravo zelo relevantnih in iskanih tečajev.</a:t>
            </a:r>
          </a:p>
          <a:p>
            <a:pPr marL="342900" indent="-342900">
              <a:lnSpc>
                <a:spcPct val="100000"/>
              </a:lnSpc>
              <a:buFont typeface="+mj-lt"/>
              <a:buAutoNum type="arabicPeriod"/>
            </a:pPr>
            <a:r>
              <a:rPr lang="en-US" b="1"/>
              <a:t>Oblikovalci turistične politike in lokalne razvojne organizacije </a:t>
            </a:r>
            <a:r>
              <a:rPr lang="en-US"/>
              <a:t>– Epic Stays podpira obnovo podeželskega turizma, ki pomaga odpravljati gospodarske razlike in privablja sredstva in vire v regije, ki so prikrajšane za storitve. Lokalne vlade in turistične organizacije lahko uporabijo vire Epic Stays za spodbujanje trajnostnih turističnih praks in privabljanje nove valove ekološko ozaveščenih potnikov.</a:t>
            </a:r>
          </a:p>
          <a:p>
            <a:pPr marL="342900" indent="-342900">
              <a:lnSpc>
                <a:spcPct val="100000"/>
              </a:lnSpc>
              <a:buFont typeface="+mj-lt"/>
              <a:buAutoNum type="arabicPeriod"/>
            </a:pPr>
            <a:r>
              <a:rPr lang="en-US" b="1"/>
              <a:t>Potniki in digitalni nomadi </a:t>
            </a:r>
            <a:r>
              <a:rPr lang="en-US"/>
              <a:t>– Čeprav niso primarna ciljna skupina, potniki na koncu koristijo od edinstvenih, okolju prijaznih namestitev, razvitih prek Epic Stays, ki jim ponujajo več izbire, ki je v skladu z vrednotami trajnosti in avtentičnimi potovalnimi izkušnjami.</a:t>
            </a:r>
          </a:p>
          <a:p>
            <a:pPr>
              <a:lnSpc>
                <a:spcPct val="100000"/>
              </a:lnSpc>
            </a:pPr>
            <a:endParaRPr lang="en-IE"/>
          </a:p>
        </p:txBody>
      </p:sp>
      <p:sp>
        <p:nvSpPr>
          <p:cNvPr id="6" name="Text Placeholder 27">
            <a:extLst>
              <a:ext uri="{FF2B5EF4-FFF2-40B4-BE49-F238E27FC236}">
                <a16:creationId xmlns:a16="http://schemas.microsoft.com/office/drawing/2014/main" id="{38DF7D20-F9C9-240C-9452-D3FD66E28042}"/>
              </a:ext>
            </a:extLst>
          </p:cNvPr>
          <p:cNvSpPr txBox="1">
            <a:spLocks/>
          </p:cNvSpPr>
          <p:nvPr/>
        </p:nvSpPr>
        <p:spPr>
          <a:xfrm>
            <a:off x="391655" y="887104"/>
            <a:ext cx="2706387" cy="1076517"/>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latin typeface="Calibri"/>
                <a:ea typeface="Open Sans"/>
                <a:cs typeface="Calibri"/>
              </a:rPr>
              <a:t>ZA KOGA JE EPIC STAYS NAMENJEN?</a:t>
            </a:r>
          </a:p>
          <a:p>
            <a:endParaRPr lang="en-US"/>
          </a:p>
          <a:p>
            <a:r>
              <a:rPr lang="en-US" sz="2400">
                <a:latin typeface="Calibri"/>
                <a:ea typeface="Open Sans"/>
                <a:cs typeface="Calibri"/>
              </a:rPr>
              <a:t>(ALTERNATIVNE NASTANITVE V EVROPI)</a:t>
            </a:r>
          </a:p>
          <a:p>
            <a:endParaRPr lang="en-US"/>
          </a:p>
        </p:txBody>
      </p:sp>
    </p:spTree>
    <p:extLst>
      <p:ext uri="{BB962C8B-B14F-4D97-AF65-F5344CB8AC3E}">
        <p14:creationId xmlns:p14="http://schemas.microsoft.com/office/powerpoint/2010/main" val="33437885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AC3D-4F2E-05F5-01EF-30054385AA0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64D6D53-6D55-0E8A-0F1E-575DC76F93B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E98B319E-8977-5F95-F056-FE9302B60CF9}"/>
              </a:ext>
            </a:extLst>
          </p:cNvPr>
          <p:cNvSpPr>
            <a:spLocks noGrp="1"/>
          </p:cNvSpPr>
          <p:nvPr>
            <p:ph type="body" sz="quarter" idx="32"/>
          </p:nvPr>
        </p:nvSpPr>
        <p:spPr>
          <a:xfrm>
            <a:off x="294777" y="6241481"/>
            <a:ext cx="7365329" cy="2787212"/>
          </a:xfrm>
        </p:spPr>
        <p:txBody>
          <a:bodyPr/>
          <a:lstStyle/>
          <a:p>
            <a:pPr algn="l">
              <a:lnSpc>
                <a:spcPct val="100000"/>
              </a:lnSpc>
            </a:pPr>
            <a:r>
              <a:rPr lang="en-US" sz="2800" b="1">
                <a:solidFill>
                  <a:schemeClr val="bg1"/>
                </a:solidFill>
                <a:latin typeface="Calibri"/>
                <a:cs typeface="Calibri"/>
              </a:rPr>
              <a:t>Glamping resort v vinogradu, Chateau Ramšak, Maribor, Slovenija</a:t>
            </a:r>
            <a:endParaRPr lang="en-US" sz="2800" b="1">
              <a:solidFill>
                <a:schemeClr val="bg1"/>
              </a:solidFill>
            </a:endParaRPr>
          </a:p>
          <a:p>
            <a:pPr>
              <a:lnSpc>
                <a:spcPct val="100000"/>
              </a:lnSpc>
            </a:pPr>
            <a:r>
              <a:rPr lang="en-US" sz="2000" b="1">
                <a:solidFill>
                  <a:schemeClr val="bg1"/>
                </a:solidFill>
                <a:latin typeface="Calibri"/>
                <a:cs typeface="Calibri"/>
              </a:rPr>
              <a:t>Kategorija: </a:t>
            </a:r>
            <a:r>
              <a:rPr lang="en-US" sz="2000">
                <a:solidFill>
                  <a:schemeClr val="bg1"/>
                </a:solidFill>
                <a:latin typeface="Calibri"/>
                <a:cs typeface="Calibri"/>
              </a:rPr>
              <a:t>Glamping resort</a:t>
            </a:r>
            <a:endParaRPr lang="en-US" sz="2000">
              <a:solidFill>
                <a:schemeClr val="bg1"/>
              </a:solidFill>
            </a:endParaRPr>
          </a:p>
          <a:p>
            <a:pPr marL="0" indent="0">
              <a:lnSpc>
                <a:spcPct val="100000"/>
              </a:lnSpc>
              <a:buNone/>
            </a:pPr>
            <a:r>
              <a:rPr lang="en-US" sz="2000" b="1">
                <a:solidFill>
                  <a:schemeClr val="bg1"/>
                </a:solidFill>
                <a:latin typeface="Calibri"/>
                <a:cs typeface="Calibri"/>
              </a:rPr>
              <a:t>Lokacija: </a:t>
            </a:r>
            <a:r>
              <a:rPr lang="en-US" sz="2000">
                <a:solidFill>
                  <a:schemeClr val="bg1"/>
                </a:solidFill>
                <a:latin typeface="Calibri"/>
                <a:cs typeface="Calibri"/>
              </a:rPr>
              <a:t>Slovenija</a:t>
            </a:r>
          </a:p>
          <a:p>
            <a:pPr algn="l">
              <a:lnSpc>
                <a:spcPct val="100000"/>
              </a:lnSpc>
            </a:pPr>
            <a:r>
              <a:rPr lang="en-US" sz="2000" b="1">
                <a:solidFill>
                  <a:schemeClr val="bg1"/>
                </a:solidFill>
                <a:latin typeface="Calibri"/>
                <a:cs typeface="Calibri"/>
              </a:rPr>
              <a:t>Spletna stran:</a:t>
            </a:r>
            <a:r>
              <a:rPr lang="en-US" sz="2200">
                <a:solidFill>
                  <a:schemeClr val="bg1"/>
                </a:solidFill>
                <a:latin typeface="Calibri"/>
                <a:cs typeface="Calibri"/>
                <a:hlinkClick r:id="rId2"/>
              </a:rPr>
              <a:t> https://www.chateauramsak.com/</a:t>
            </a:r>
          </a:p>
          <a:p>
            <a:pPr algn="l">
              <a:lnSpc>
                <a:spcPct val="100000"/>
              </a:lnSpc>
            </a:pPr>
            <a:endParaRPr lang="en-IE">
              <a:solidFill>
                <a:schemeClr val="bg1"/>
              </a:solidFill>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US">
                <a:solidFill>
                  <a:srgbClr val="FFFFFF"/>
                </a:solidFill>
                <a:latin typeface="Calibri"/>
                <a:cs typeface="Calibri"/>
              </a:rPr>
              <a:t>Prestižni glamping resort Chateau Ramšak vas vabi v skriti dragulj v enem najlepših in najbolj </a:t>
            </a:r>
            <a:r>
              <a:rPr lang="en-US" err="1">
                <a:solidFill>
                  <a:srgbClr val="FFFFFF"/>
                </a:solidFill>
                <a:latin typeface="Calibri"/>
                <a:cs typeface="Calibri"/>
              </a:rPr>
              <a:t>neokrnjenih</a:t>
            </a:r>
            <a:r>
              <a:rPr lang="en-US">
                <a:solidFill>
                  <a:srgbClr val="FFFFFF"/>
                </a:solidFill>
                <a:latin typeface="Calibri"/>
                <a:cs typeface="Calibri"/>
              </a:rPr>
              <a:t> delov Slovenije. Posestvo se razteza na 15 hektarjih valovitih zelenih gričev in vinogradov, le nekaj minut od Maribora. S svojo izjemno lokacijo v osrčju vinogradov Štajerske ta očarljivi glamping resort v vinogradu ponuja resnično avtentično doživetje. S skrbno zasnovanimi šotori, razkošnim notranjim dizajnom in sanjsko hiško na drevesu z edinstvenim razgledom na vinograde resort ponuja čarobno vzdušje. Družine lahko uživajo v glamuroznem šotoru, pari v romantičnem šotoru za dva, gostje pa se lahko razvajajo s prestižnimi vinskimi masažami z oljem grozdnih pešk in degustacijo vin.</a:t>
            </a:r>
            <a:endParaRPr lang="en-US">
              <a:solidFill>
                <a:srgbClr val="FFFFFF"/>
              </a:solidFill>
            </a:endParaRPr>
          </a:p>
          <a:p>
            <a:pPr algn="l">
              <a:lnSpc>
                <a:spcPct val="100000"/>
              </a:lnSpc>
            </a:pPr>
            <a:endParaRPr lang="en-US">
              <a:solidFill>
                <a:schemeClr val="bg1"/>
              </a:solidFill>
            </a:endParaRP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A30DF952-F5AD-B1C1-D126-585FBBFE4AFF}"/>
              </a:ext>
            </a:extLst>
          </p:cNvPr>
          <p:cNvSpPr>
            <a:spLocks noGrp="1"/>
          </p:cNvSpPr>
          <p:nvPr>
            <p:ph type="body" sz="quarter" idx="35"/>
          </p:nvPr>
        </p:nvSpPr>
        <p:spPr>
          <a:xfrm>
            <a:off x="294777" y="5453856"/>
            <a:ext cx="3206079" cy="1049221"/>
          </a:xfrm>
        </p:spPr>
        <p:txBody>
          <a:bodyPr/>
          <a:lstStyle/>
          <a:p>
            <a:r>
              <a:rPr lang="en-US" sz="4400" b="1" cap="all"/>
              <a:t>Slovenija</a:t>
            </a:r>
          </a:p>
        </p:txBody>
      </p:sp>
      <p:sp>
        <p:nvSpPr>
          <p:cNvPr id="3" name="Text Placeholder 2">
            <a:extLst>
              <a:ext uri="{FF2B5EF4-FFF2-40B4-BE49-F238E27FC236}">
                <a16:creationId xmlns:a16="http://schemas.microsoft.com/office/drawing/2014/main" id="{394CF703-98AA-B1FD-9714-6586CFC644D8}"/>
              </a:ext>
            </a:extLst>
          </p:cNvPr>
          <p:cNvSpPr>
            <a:spLocks noGrp="1"/>
          </p:cNvSpPr>
          <p:nvPr>
            <p:ph type="body" sz="quarter" idx="36"/>
          </p:nvPr>
        </p:nvSpPr>
        <p:spPr>
          <a:xfrm>
            <a:off x="43251" y="4814382"/>
            <a:ext cx="3861634" cy="674152"/>
          </a:xfrm>
        </p:spPr>
        <p:txBody>
          <a:bodyPr/>
          <a:lstStyle/>
          <a:p>
            <a:r>
              <a:rPr lang="en-US" sz="3100" b="0" cap="all"/>
              <a:t>Trajnostni modeli</a:t>
            </a:r>
          </a:p>
        </p:txBody>
      </p:sp>
      <p:sp>
        <p:nvSpPr>
          <p:cNvPr id="16" name="Slide Number Placeholder 15">
            <a:extLst>
              <a:ext uri="{FF2B5EF4-FFF2-40B4-BE49-F238E27FC236}">
                <a16:creationId xmlns:a16="http://schemas.microsoft.com/office/drawing/2014/main" id="{C77AFCAA-31CF-37E7-4C3A-9D2E3355F8D8}"/>
              </a:ext>
            </a:extLst>
          </p:cNvPr>
          <p:cNvSpPr>
            <a:spLocks noGrp="1"/>
          </p:cNvSpPr>
          <p:nvPr>
            <p:ph type="sldNum" sz="quarter" idx="4"/>
          </p:nvPr>
        </p:nvSpPr>
        <p:spPr/>
        <p:txBody>
          <a:bodyPr/>
          <a:lstStyle/>
          <a:p>
            <a:fld id="{9C527BFA-2C0E-4CEC-B6A5-913A56FEF4B4}" type="slidenum">
              <a:rPr lang="fr-CA" smtClean="0"/>
              <a:t>120</a:t>
            </a:fld>
            <a:endParaRPr lang="fr-CA"/>
          </a:p>
        </p:txBody>
      </p:sp>
      <p:sp>
        <p:nvSpPr>
          <p:cNvPr id="10" name="Text Placeholder 2">
            <a:extLst>
              <a:ext uri="{FF2B5EF4-FFF2-40B4-BE49-F238E27FC236}">
                <a16:creationId xmlns:a16="http://schemas.microsoft.com/office/drawing/2014/main" id="{C00175C1-ED46-21FA-5004-958396F99850}"/>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293C0FC7-71C7-193B-4E62-02256133E920}"/>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 sliko in besedilo</a:t>
            </a:r>
          </a:p>
        </p:txBody>
      </p:sp>
      <p:pic>
        <p:nvPicPr>
          <p:cNvPr id="14" name="Picture Placeholder 13" descr="Slika, ki vsebuje besede na prostem, rastlina, trava, drevo&#10;&#10;Opis je samodejno ustvarjen">
            <a:extLst>
              <a:ext uri="{FF2B5EF4-FFF2-40B4-BE49-F238E27FC236}">
                <a16:creationId xmlns:a16="http://schemas.microsoft.com/office/drawing/2014/main" id="{BF377A7C-2576-450E-B508-58DD600ACCE7}"/>
              </a:ext>
            </a:extLst>
          </p:cNvPr>
          <p:cNvPicPr>
            <a:picLocks noGrp="1" noChangeAspect="1"/>
          </p:cNvPicPr>
          <p:nvPr>
            <p:ph type="pic" sz="quarter" idx="34"/>
          </p:nvPr>
        </p:nvPicPr>
        <p:blipFill>
          <a:blip r:embed="rId3"/>
          <a:srcRect t="5745" b="5745"/>
          <a:stretch>
            <a:fillRect/>
          </a:stretch>
        </p:blipFill>
        <p:spPr>
          <a:xfrm>
            <a:off x="0" y="371635"/>
            <a:ext cx="7001712" cy="4003099"/>
          </a:xfrm>
        </p:spPr>
      </p:pic>
      <p:sp>
        <p:nvSpPr>
          <p:cNvPr id="6" name="Označba mesta besedila 5">
            <a:extLst>
              <a:ext uri="{FF2B5EF4-FFF2-40B4-BE49-F238E27FC236}">
                <a16:creationId xmlns:a16="http://schemas.microsoft.com/office/drawing/2014/main" id="{1E6713CB-513F-2631-F2D5-11E5DF7E4475}"/>
              </a:ext>
            </a:extLst>
          </p:cNvPr>
          <p:cNvSpPr>
            <a:spLocks noGrp="1"/>
          </p:cNvSpPr>
          <p:nvPr>
            <p:ph type="body" sz="quarter" idx="65"/>
          </p:nvPr>
        </p:nvSpPr>
        <p:spPr/>
        <p:txBody>
          <a:bodyPr/>
          <a:lstStyle/>
          <a:p>
            <a:r>
              <a:rPr lang="sl-SI" err="1">
                <a:latin typeface="Calibri"/>
                <a:cs typeface="Calibri"/>
              </a:rPr>
              <a:t>Avtorske pravice fotografije</a:t>
            </a:r>
            <a:r>
              <a:rPr lang="sl-SI">
                <a:latin typeface="Calibri"/>
                <a:cs typeface="Calibri"/>
              </a:rPr>
              <a:t>: </a:t>
            </a:r>
            <a:r>
              <a:rPr lang="sl-SI" err="1">
                <a:latin typeface="Calibri"/>
                <a:cs typeface="Calibri"/>
              </a:rPr>
              <a:t>Glamping resort </a:t>
            </a:r>
            <a:r>
              <a:rPr lang="sl-SI">
                <a:latin typeface="Calibri"/>
                <a:cs typeface="Calibri"/>
              </a:rPr>
              <a:t>Ramšak, </a:t>
            </a:r>
            <a:r>
              <a:rPr lang="sl-SI" err="1">
                <a:latin typeface="Calibri"/>
                <a:cs typeface="Calibri"/>
              </a:rPr>
              <a:t>Slovenija</a:t>
            </a:r>
            <a:endParaRPr lang="sl-SI" err="1"/>
          </a:p>
        </p:txBody>
      </p:sp>
      <p:pic>
        <p:nvPicPr>
          <p:cNvPr id="5" name="Graphic 9" descr="Badge 5 with solid fill">
            <a:extLst>
              <a:ext uri="{FF2B5EF4-FFF2-40B4-BE49-F238E27FC236}">
                <a16:creationId xmlns:a16="http://schemas.microsoft.com/office/drawing/2014/main" id="{038A995A-A3BB-623F-BD52-729AC25AC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56411" y="4777745"/>
            <a:ext cx="1440000" cy="1440000"/>
          </a:xfrm>
          <a:prstGeom prst="rect">
            <a:avLst/>
          </a:prstGeom>
        </p:spPr>
      </p:pic>
    </p:spTree>
    <p:extLst>
      <p:ext uri="{BB962C8B-B14F-4D97-AF65-F5344CB8AC3E}">
        <p14:creationId xmlns:p14="http://schemas.microsoft.com/office/powerpoint/2010/main" val="17474550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D9F4-418F-AE82-173D-81025E34528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5540D86-9D82-7426-C28C-CFD1B783953C}"/>
              </a:ext>
            </a:extLst>
          </p:cNvPr>
          <p:cNvSpPr>
            <a:spLocks noGrp="1"/>
          </p:cNvSpPr>
          <p:nvPr>
            <p:ph type="body" sz="quarter" idx="32"/>
          </p:nvPr>
        </p:nvSpPr>
        <p:spPr>
          <a:xfrm>
            <a:off x="367498" y="1563036"/>
            <a:ext cx="7100328" cy="2422612"/>
          </a:xfrm>
        </p:spPr>
        <p:txBody>
          <a:bodyPr/>
          <a:lstStyle/>
          <a:p>
            <a:pPr>
              <a:lnSpc>
                <a:spcPct val="100000"/>
              </a:lnSpc>
            </a:pPr>
            <a:r>
              <a:rPr lang="en-IE">
                <a:solidFill>
                  <a:srgbClr val="404040"/>
                </a:solidFill>
                <a:latin typeface="Calibri"/>
                <a:ea typeface="Open Sans"/>
                <a:cs typeface="Calibri"/>
              </a:rPr>
              <a:t>Slovenska turistična vizija 2022–2028 z naslovom »Zelena butična turistična destinacija z manjšim ogljičnim odtisom in večjo vrednostjo za vse« ocenjuje, da je za dosego ciljev strategije na vseh področjih do leta 2028 potrebnih 1,54 milijarde evrov javnih evropskih in nacionalnih sredstev, s katerimi se financira izvajanje ukrepov in dejavnosti v okviru politik strategije. Da bi ponovili uspeh prestižnega glamping resorta </a:t>
            </a:r>
            <a:r>
              <a:rPr lang="en-IE" err="1">
                <a:solidFill>
                  <a:srgbClr val="404040"/>
                </a:solidFill>
                <a:latin typeface="Calibri"/>
                <a:ea typeface="Open Sans"/>
                <a:cs typeface="Calibri"/>
              </a:rPr>
              <a:t>Ramšak</a:t>
            </a:r>
            <a:r>
              <a:rPr lang="en-IE">
                <a:solidFill>
                  <a:srgbClr val="404040"/>
                </a:solidFill>
                <a:latin typeface="Calibri"/>
                <a:ea typeface="Open Sans"/>
                <a:cs typeface="Calibri"/>
              </a:rPr>
              <a:t>, je treba obravnavati več ključnih izzivov. Razumevanje potreb strank: poglobljena študija povpraševanja, da se ponudbe prilagodijo posebnim zahtevam strank. Hitrost odziva: hitri odzivi so ključni za pridobitev konkurenčne prednosti. Slovnična pravilnost: ustrezna slovnica je bistvena za profesionalnost in pozitivni vtis. Personalizacija: ustvarjalne in profesionalne ponudbe, ki se na stranke obračajo z imenom, da povečajo privlačnost.</a:t>
            </a:r>
            <a:endParaRPr lang="sl-SI"/>
          </a:p>
        </p:txBody>
      </p:sp>
      <p:sp>
        <p:nvSpPr>
          <p:cNvPr id="11" name="Text Placeholder 10">
            <a:extLst>
              <a:ext uri="{FF2B5EF4-FFF2-40B4-BE49-F238E27FC236}">
                <a16:creationId xmlns:a16="http://schemas.microsoft.com/office/drawing/2014/main" id="{73AB3D3A-CDFB-9173-F9D5-B6E3CD5010B8}"/>
              </a:ext>
            </a:extLst>
          </p:cNvPr>
          <p:cNvSpPr>
            <a:spLocks noGrp="1"/>
          </p:cNvSpPr>
          <p:nvPr>
            <p:ph type="body" sz="quarter" idx="40"/>
          </p:nvPr>
        </p:nvSpPr>
        <p:spPr>
          <a:xfrm>
            <a:off x="4326897" y="6036025"/>
            <a:ext cx="3315888" cy="1847516"/>
          </a:xfrm>
        </p:spPr>
        <p:txBody>
          <a:bodyPr vert="horz" lIns="91440" tIns="45720" rIns="91440" bIns="45720" rtlCol="0" anchor="t">
            <a:noAutofit/>
          </a:bodyPr>
          <a:lstStyle/>
          <a:p>
            <a:r>
              <a:rPr lang="en-US">
                <a:latin typeface="Calibri"/>
                <a:cs typeface="Calibri"/>
              </a:rPr>
              <a:t>Skratka, zelo lepa izkušnja!</a:t>
            </a:r>
            <a:endParaRPr lang="sl-SI">
              <a:latin typeface="Calibri"/>
              <a:cs typeface="Calibri"/>
            </a:endParaRPr>
          </a:p>
        </p:txBody>
      </p:sp>
      <p:sp>
        <p:nvSpPr>
          <p:cNvPr id="2" name="Slide Number Placeholder 1">
            <a:extLst>
              <a:ext uri="{FF2B5EF4-FFF2-40B4-BE49-F238E27FC236}">
                <a16:creationId xmlns:a16="http://schemas.microsoft.com/office/drawing/2014/main" id="{E214F589-331F-0183-7F71-200861A5160D}"/>
              </a:ext>
            </a:extLst>
          </p:cNvPr>
          <p:cNvSpPr>
            <a:spLocks noGrp="1"/>
          </p:cNvSpPr>
          <p:nvPr>
            <p:ph type="sldNum" sz="quarter" idx="4"/>
          </p:nvPr>
        </p:nvSpPr>
        <p:spPr/>
        <p:txBody>
          <a:bodyPr/>
          <a:lstStyle/>
          <a:p>
            <a:fld id="{9C527BFA-2C0E-4CEC-B6A5-913A56FEF4B4}" type="slidenum">
              <a:rPr lang="fr-CA" smtClean="0"/>
              <a:t>121</a:t>
            </a:fld>
            <a:endParaRPr lang="fr-CA"/>
          </a:p>
        </p:txBody>
      </p:sp>
      <p:sp>
        <p:nvSpPr>
          <p:cNvPr id="3" name="Text Placeholder 2">
            <a:extLst>
              <a:ext uri="{FF2B5EF4-FFF2-40B4-BE49-F238E27FC236}">
                <a16:creationId xmlns:a16="http://schemas.microsoft.com/office/drawing/2014/main" id="{527D0D3B-F39C-9B37-64C0-42C5686A0F71}"/>
              </a:ext>
            </a:extLst>
          </p:cNvPr>
          <p:cNvSpPr>
            <a:spLocks noGrp="1"/>
          </p:cNvSpPr>
          <p:nvPr>
            <p:ph type="body" sz="quarter" idx="65"/>
          </p:nvPr>
        </p:nvSpPr>
        <p:spPr/>
        <p:txBody>
          <a:bodyPr/>
          <a:lstStyle/>
          <a:p>
            <a:r>
              <a:rPr lang="en-GB">
                <a:latin typeface="Calibri"/>
                <a:cs typeface="Calibri"/>
              </a:rPr>
              <a:t>Foto: </a:t>
            </a:r>
            <a:r>
              <a:rPr lang="en-GB" err="1">
                <a:latin typeface="Calibri"/>
                <a:cs typeface="Calibri"/>
              </a:rPr>
              <a:t>Glamping </a:t>
            </a:r>
            <a:r>
              <a:rPr lang="en-GB">
                <a:latin typeface="Calibri"/>
                <a:cs typeface="Calibri"/>
              </a:rPr>
              <a:t>resort RAmšak</a:t>
            </a:r>
            <a:r>
              <a:rPr lang="sl-SI">
                <a:latin typeface="Calibri"/>
                <a:cs typeface="Calibri"/>
              </a:rPr>
              <a:t>, </a:t>
            </a:r>
            <a:r>
              <a:rPr lang="sl-SI" err="1">
                <a:latin typeface="Calibri"/>
                <a:cs typeface="Calibri"/>
              </a:rPr>
              <a:t>Slovenija</a:t>
            </a:r>
            <a:endParaRPr lang="en-GB" err="1"/>
          </a:p>
        </p:txBody>
      </p:sp>
      <p:sp>
        <p:nvSpPr>
          <p:cNvPr id="15" name="Freeform 14">
            <a:extLst>
              <a:ext uri="{FF2B5EF4-FFF2-40B4-BE49-F238E27FC236}">
                <a16:creationId xmlns:a16="http://schemas.microsoft.com/office/drawing/2014/main" id="{E0F3DC15-16F3-0F1E-9706-003333C9623E}"/>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C5CBF39A-572E-A25F-4D16-7D4BCD243FA0}"/>
              </a:ext>
            </a:extLst>
          </p:cNvPr>
          <p:cNvSpPr/>
          <p:nvPr/>
        </p:nvSpPr>
        <p:spPr>
          <a:xfrm>
            <a:off x="5781423" y="745125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 Placeholder 7">
            <a:extLst>
              <a:ext uri="{FF2B5EF4-FFF2-40B4-BE49-F238E27FC236}">
                <a16:creationId xmlns:a16="http://schemas.microsoft.com/office/drawing/2014/main" id="{35715BDC-55EC-AAEB-6DE5-AA1E0F1BDF18}"/>
              </a:ext>
            </a:extLst>
          </p:cNvPr>
          <p:cNvSpPr>
            <a:spLocks noGrp="1"/>
          </p:cNvSpPr>
          <p:nvPr>
            <p:ph type="body" sz="quarter" idx="33"/>
          </p:nvPr>
        </p:nvSpPr>
        <p:spPr>
          <a:xfrm>
            <a:off x="307749" y="1200241"/>
            <a:ext cx="6506617" cy="601503"/>
          </a:xfrm>
        </p:spPr>
        <p:txBody>
          <a:bodyPr vert="horz" lIns="91440" tIns="45720" rIns="91440" bIns="45720" rtlCol="0" anchor="t">
            <a:noAutofit/>
          </a:bodyPr>
          <a:lstStyle/>
          <a:p>
            <a:r>
              <a:rPr lang="en-GB" sz="1800" cap="all">
                <a:latin typeface="Calibri"/>
                <a:cs typeface="Calibri"/>
              </a:rPr>
              <a:t>Razvoj ponudbe lahko prinese številne izzive</a:t>
            </a:r>
          </a:p>
          <a:p>
            <a:pPr>
              <a:lnSpc>
                <a:spcPts val="1839"/>
              </a:lnSpc>
            </a:pPr>
            <a:endParaRPr lang="en-GB" sz="1800"/>
          </a:p>
        </p:txBody>
      </p:sp>
      <p:sp>
        <p:nvSpPr>
          <p:cNvPr id="14" name="Text Placeholder 8">
            <a:extLst>
              <a:ext uri="{FF2B5EF4-FFF2-40B4-BE49-F238E27FC236}">
                <a16:creationId xmlns:a16="http://schemas.microsoft.com/office/drawing/2014/main" id="{1D9CFA3B-CDFE-CD41-2066-1FD00F963E88}"/>
              </a:ext>
            </a:extLst>
          </p:cNvPr>
          <p:cNvSpPr>
            <a:spLocks noGrp="1"/>
          </p:cNvSpPr>
          <p:nvPr>
            <p:ph type="body" sz="quarter" idx="38"/>
          </p:nvPr>
        </p:nvSpPr>
        <p:spPr>
          <a:xfrm>
            <a:off x="1268958" y="620112"/>
            <a:ext cx="6506617" cy="381311"/>
          </a:xfrm>
        </p:spPr>
        <p:txBody>
          <a:bodyPr/>
          <a:lstStyle/>
          <a:p>
            <a:r>
              <a:rPr lang="en-US" cap="all"/>
              <a:t>Izziv</a:t>
            </a:r>
          </a:p>
        </p:txBody>
      </p:sp>
      <p:cxnSp>
        <p:nvCxnSpPr>
          <p:cNvPr id="16" name="Straight Connector 15">
            <a:extLst>
              <a:ext uri="{FF2B5EF4-FFF2-40B4-BE49-F238E27FC236}">
                <a16:creationId xmlns:a16="http://schemas.microsoft.com/office/drawing/2014/main" id="{2C9B09E9-50A7-A42A-901A-0A7225775141}"/>
              </a:ext>
            </a:extLst>
          </p:cNvPr>
          <p:cNvCxnSpPr>
            <a:cxnSpLocks/>
          </p:cNvCxnSpPr>
          <p:nvPr/>
        </p:nvCxnSpPr>
        <p:spPr>
          <a:xfrm>
            <a:off x="-12269" y="1016181"/>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52D7BDC-78AE-E4CE-2452-EC2B3768A018}"/>
              </a:ext>
            </a:extLst>
          </p:cNvPr>
          <p:cNvGrpSpPr/>
          <p:nvPr/>
        </p:nvGrpSpPr>
        <p:grpSpPr>
          <a:xfrm>
            <a:off x="209449" y="184750"/>
            <a:ext cx="953258" cy="797926"/>
            <a:chOff x="8130434" y="5055580"/>
            <a:chExt cx="1018347" cy="1051755"/>
          </a:xfrm>
          <a:solidFill>
            <a:srgbClr val="000000"/>
          </a:solidFill>
        </p:grpSpPr>
        <p:grpSp>
          <p:nvGrpSpPr>
            <p:cNvPr id="9" name="Graphic 2">
              <a:extLst>
                <a:ext uri="{FF2B5EF4-FFF2-40B4-BE49-F238E27FC236}">
                  <a16:creationId xmlns:a16="http://schemas.microsoft.com/office/drawing/2014/main" id="{FB8F0D9C-F4B7-7435-17B3-C8D10AFBDF92}"/>
                </a:ext>
              </a:extLst>
            </p:cNvPr>
            <p:cNvGrpSpPr/>
            <p:nvPr userDrawn="1"/>
          </p:nvGrpSpPr>
          <p:grpSpPr>
            <a:xfrm>
              <a:off x="8172121" y="5087188"/>
              <a:ext cx="955215" cy="342517"/>
              <a:chOff x="3752168" y="4966655"/>
              <a:chExt cx="955215" cy="342517"/>
            </a:xfrm>
            <a:grpFill/>
          </p:grpSpPr>
          <p:sp>
            <p:nvSpPr>
              <p:cNvPr id="37" name="Freeform 300">
                <a:extLst>
                  <a:ext uri="{FF2B5EF4-FFF2-40B4-BE49-F238E27FC236}">
                    <a16:creationId xmlns:a16="http://schemas.microsoft.com/office/drawing/2014/main" id="{221DE588-3EDA-8186-953D-9B7C8C833F25}"/>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8" name="Freeform 301">
                <a:extLst>
                  <a:ext uri="{FF2B5EF4-FFF2-40B4-BE49-F238E27FC236}">
                    <a16:creationId xmlns:a16="http://schemas.microsoft.com/office/drawing/2014/main" id="{5D647785-AD3D-7AC9-22B1-20CAB1F62B2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9" name="Freeform 302">
                <a:extLst>
                  <a:ext uri="{FF2B5EF4-FFF2-40B4-BE49-F238E27FC236}">
                    <a16:creationId xmlns:a16="http://schemas.microsoft.com/office/drawing/2014/main" id="{38135A32-4EA7-9190-F00D-69B51520003C}"/>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0" name="Freeform 289">
              <a:extLst>
                <a:ext uri="{FF2B5EF4-FFF2-40B4-BE49-F238E27FC236}">
                  <a16:creationId xmlns:a16="http://schemas.microsoft.com/office/drawing/2014/main" id="{37096A3D-51AE-A697-6A7A-05E6D56A40AE}"/>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2" name="Freeform 290">
              <a:extLst>
                <a:ext uri="{FF2B5EF4-FFF2-40B4-BE49-F238E27FC236}">
                  <a16:creationId xmlns:a16="http://schemas.microsoft.com/office/drawing/2014/main" id="{E1EB2C98-A07D-0457-D2D7-D67805B9A52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7" name="Freeform 291">
              <a:extLst>
                <a:ext uri="{FF2B5EF4-FFF2-40B4-BE49-F238E27FC236}">
                  <a16:creationId xmlns:a16="http://schemas.microsoft.com/office/drawing/2014/main" id="{AA66C63C-FCDD-DB00-997B-728C857E9992}"/>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8" name="Freeform 292">
              <a:extLst>
                <a:ext uri="{FF2B5EF4-FFF2-40B4-BE49-F238E27FC236}">
                  <a16:creationId xmlns:a16="http://schemas.microsoft.com/office/drawing/2014/main" id="{D5D0319B-F269-A2B6-8AF9-B00B225CA20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9" name="Freeform 293">
              <a:extLst>
                <a:ext uri="{FF2B5EF4-FFF2-40B4-BE49-F238E27FC236}">
                  <a16:creationId xmlns:a16="http://schemas.microsoft.com/office/drawing/2014/main" id="{C447A3FA-ECB1-737E-1897-E3B41EBF8BD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1" name="Freeform 294">
              <a:extLst>
                <a:ext uri="{FF2B5EF4-FFF2-40B4-BE49-F238E27FC236}">
                  <a16:creationId xmlns:a16="http://schemas.microsoft.com/office/drawing/2014/main" id="{D5DB2C5E-A4DA-0EAA-E380-A129F537E1E8}"/>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2" name="Freeform 295">
              <a:extLst>
                <a:ext uri="{FF2B5EF4-FFF2-40B4-BE49-F238E27FC236}">
                  <a16:creationId xmlns:a16="http://schemas.microsoft.com/office/drawing/2014/main" id="{82FF8B5D-3FEF-00F1-F21A-A28711ECF4CB}"/>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3" name="Freeform 296">
              <a:extLst>
                <a:ext uri="{FF2B5EF4-FFF2-40B4-BE49-F238E27FC236}">
                  <a16:creationId xmlns:a16="http://schemas.microsoft.com/office/drawing/2014/main" id="{F2B32FEC-31EC-89E0-99DC-9B3064FCA6EF}"/>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4" name="Freeform 297">
              <a:extLst>
                <a:ext uri="{FF2B5EF4-FFF2-40B4-BE49-F238E27FC236}">
                  <a16:creationId xmlns:a16="http://schemas.microsoft.com/office/drawing/2014/main" id="{1CB2FB09-3980-ED31-29AC-76C4E89F0BA2}"/>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5" name="Freeform 298">
              <a:extLst>
                <a:ext uri="{FF2B5EF4-FFF2-40B4-BE49-F238E27FC236}">
                  <a16:creationId xmlns:a16="http://schemas.microsoft.com/office/drawing/2014/main" id="{DC939E71-7739-0960-E0F4-86C32FE9341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6" name="Freeform 299">
              <a:extLst>
                <a:ext uri="{FF2B5EF4-FFF2-40B4-BE49-F238E27FC236}">
                  <a16:creationId xmlns:a16="http://schemas.microsoft.com/office/drawing/2014/main" id="{FDDBD75B-445B-AC9D-E732-D006C6FCAE4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1" name="Picture Placeholder 20" descr="Slika, ki vsebuje besede zaprt prostor, pohištvo, notranje oblikovanje, platno&#10;&#10;Opis je samodejno ustvarjen">
            <a:extLst>
              <a:ext uri="{FF2B5EF4-FFF2-40B4-BE49-F238E27FC236}">
                <a16:creationId xmlns:a16="http://schemas.microsoft.com/office/drawing/2014/main" id="{16EAFA4C-1034-4CC1-83BE-0F637F9F11E5}"/>
              </a:ext>
            </a:extLst>
          </p:cNvPr>
          <p:cNvPicPr>
            <a:picLocks noGrp="1" noChangeAspect="1"/>
          </p:cNvPicPr>
          <p:nvPr>
            <p:ph type="pic" sz="quarter" idx="39"/>
          </p:nvPr>
        </p:nvPicPr>
        <p:blipFill>
          <a:blip r:embed="rId2"/>
          <a:srcRect l="18434" r="18434"/>
          <a:stretch>
            <a:fillRect/>
          </a:stretch>
        </p:blipFill>
        <p:spPr>
          <a:xfrm>
            <a:off x="-12269" y="5282739"/>
            <a:ext cx="4895192" cy="5164078"/>
          </a:xfrm>
        </p:spPr>
      </p:pic>
    </p:spTree>
    <p:extLst>
      <p:ext uri="{BB962C8B-B14F-4D97-AF65-F5344CB8AC3E}">
        <p14:creationId xmlns:p14="http://schemas.microsoft.com/office/powerpoint/2010/main" val="3606701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78D4-7B8B-2655-73D5-E171FB743C5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7467B91-E8FD-68C2-BEF7-551750CF1DB2}"/>
              </a:ext>
            </a:extLst>
          </p:cNvPr>
          <p:cNvSpPr>
            <a:spLocks noGrp="1"/>
          </p:cNvSpPr>
          <p:nvPr>
            <p:ph type="body" sz="quarter" idx="32"/>
          </p:nvPr>
        </p:nvSpPr>
        <p:spPr>
          <a:xfrm>
            <a:off x="3883745" y="308983"/>
            <a:ext cx="3270634" cy="4069540"/>
          </a:xfrm>
        </p:spPr>
        <p:txBody>
          <a:bodyPr/>
          <a:lstStyle/>
          <a:p>
            <a:r>
              <a:rPr lang="en-US" sz="1200">
                <a:latin typeface="Calibri"/>
                <a:ea typeface="Open Sans"/>
                <a:cs typeface="Calibri"/>
              </a:rPr>
              <a:t>Gosti Chateau Ramšak, glamping resort z vinogradi, pohvalijo prijazno osebje, čudovito okolico in sproščujoče vzdušje, kar je dokumentirano na blogu z atraktivnimi fotografijami. Bloganje je učinkovito promocijsko orodje. Dosledno objavljanje visokokakovostnih vsebin izboljša uvrstitev v iskalnikih, s čimer se poveča prepoznavnost blagovne znamke. Bloganje spodbuja interakcijo bralcev ter povečuje zvestobo in angažiranost. Poleg tega blogi ponujajo subtilno platformo za promocijo izdelkov in storitev, kar lahko poveča prodajo. </a:t>
            </a:r>
            <a:endParaRPr lang="sl-SI"/>
          </a:p>
          <a:p>
            <a:endParaRPr lang="en-US" sz="1200">
              <a:ea typeface="Open Sans"/>
            </a:endParaRPr>
          </a:p>
          <a:p>
            <a:endParaRPr lang="en-US">
              <a:ea typeface="Open Sans"/>
            </a:endParaRPr>
          </a:p>
          <a:p>
            <a:pPr>
              <a:lnSpc>
                <a:spcPct val="100000"/>
              </a:lnSpc>
            </a:pPr>
            <a:endParaRPr lang="en-US">
              <a:latin typeface="Calibri"/>
              <a:ea typeface="Open Sans"/>
              <a:cs typeface="Calibri"/>
            </a:endParaRPr>
          </a:p>
        </p:txBody>
      </p:sp>
      <p:sp>
        <p:nvSpPr>
          <p:cNvPr id="12" name="Text Placeholder 11">
            <a:extLst>
              <a:ext uri="{FF2B5EF4-FFF2-40B4-BE49-F238E27FC236}">
                <a16:creationId xmlns:a16="http://schemas.microsoft.com/office/drawing/2014/main" id="{E81CF903-FBFB-1884-1BE2-9259FAB62B20}"/>
              </a:ext>
            </a:extLst>
          </p:cNvPr>
          <p:cNvSpPr>
            <a:spLocks noGrp="1"/>
          </p:cNvSpPr>
          <p:nvPr>
            <p:ph type="body" sz="quarter" idx="36"/>
          </p:nvPr>
        </p:nvSpPr>
        <p:spPr>
          <a:xfrm>
            <a:off x="1170480" y="116201"/>
            <a:ext cx="3141465" cy="385564"/>
          </a:xfrm>
        </p:spPr>
        <p:txBody>
          <a:bodyPr/>
          <a:lstStyle/>
          <a:p>
            <a:r>
              <a:rPr lang="en-US" cap="all"/>
              <a:t>Rešitev</a:t>
            </a:r>
          </a:p>
        </p:txBody>
      </p:sp>
      <p:sp>
        <p:nvSpPr>
          <p:cNvPr id="14" name="Text Placeholder 13">
            <a:extLst>
              <a:ext uri="{FF2B5EF4-FFF2-40B4-BE49-F238E27FC236}">
                <a16:creationId xmlns:a16="http://schemas.microsoft.com/office/drawing/2014/main" id="{07B3890B-4011-4854-C822-6A008E6E138A}"/>
              </a:ext>
            </a:extLst>
          </p:cNvPr>
          <p:cNvSpPr>
            <a:spLocks noGrp="1"/>
          </p:cNvSpPr>
          <p:nvPr>
            <p:ph type="body" sz="quarter" idx="40"/>
          </p:nvPr>
        </p:nvSpPr>
        <p:spPr/>
        <p:txBody>
          <a:bodyPr vert="horz" lIns="91440" tIns="45720" rIns="91440" bIns="45720" rtlCol="0" anchor="t">
            <a:noAutofit/>
          </a:bodyPr>
          <a:lstStyle/>
          <a:p>
            <a:r>
              <a:rPr lang="en-US">
                <a:solidFill>
                  <a:srgbClr val="FFFFFF"/>
                </a:solidFill>
                <a:latin typeface="Calibri"/>
                <a:cs typeface="Calibri"/>
              </a:rPr>
              <a:t>100 % popolna luksuzna kamping izkušnja. Zelo priporočam.</a:t>
            </a:r>
            <a:endParaRPr lang="sl-SI">
              <a:solidFill>
                <a:srgbClr val="FFFFFF"/>
              </a:solidFill>
            </a:endParaRPr>
          </a:p>
        </p:txBody>
      </p:sp>
      <p:sp>
        <p:nvSpPr>
          <p:cNvPr id="2" name="Text Placeholder 1">
            <a:extLst>
              <a:ext uri="{FF2B5EF4-FFF2-40B4-BE49-F238E27FC236}">
                <a16:creationId xmlns:a16="http://schemas.microsoft.com/office/drawing/2014/main" id="{3391187D-5088-F4B6-8DAC-E597514BF56F}"/>
              </a:ext>
            </a:extLst>
          </p:cNvPr>
          <p:cNvSpPr>
            <a:spLocks noGrp="1"/>
          </p:cNvSpPr>
          <p:nvPr>
            <p:ph type="body" sz="quarter" idx="65"/>
          </p:nvPr>
        </p:nvSpPr>
        <p:spPr/>
        <p:txBody>
          <a:bodyPr/>
          <a:lstStyle/>
          <a:p>
            <a:r>
              <a:rPr lang="en-GB">
                <a:latin typeface="Calibri"/>
                <a:cs typeface="Calibri"/>
              </a:rPr>
              <a:t>Foto: Glamping resort Ramšak, Slovenija</a:t>
            </a:r>
            <a:endParaRPr lang="fr-FR"/>
          </a:p>
        </p:txBody>
      </p:sp>
      <p:sp>
        <p:nvSpPr>
          <p:cNvPr id="18" name="Freeform 17">
            <a:extLst>
              <a:ext uri="{FF2B5EF4-FFF2-40B4-BE49-F238E27FC236}">
                <a16:creationId xmlns:a16="http://schemas.microsoft.com/office/drawing/2014/main" id="{29154277-6FF2-D31C-8F13-A6743F5ED14B}"/>
              </a:ext>
            </a:extLst>
          </p:cNvPr>
          <p:cNvSpPr/>
          <p:nvPr/>
        </p:nvSpPr>
        <p:spPr>
          <a:xfrm>
            <a:off x="4618826" y="7836305"/>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0EB1C9CF-108B-7A8E-1E95-3A6A0E6E4E3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122</a:t>
            </a:fld>
            <a:endParaRPr lang="fr-CA"/>
          </a:p>
        </p:txBody>
      </p:sp>
      <p:sp>
        <p:nvSpPr>
          <p:cNvPr id="6" name="Text Placeholder 11">
            <a:extLst>
              <a:ext uri="{FF2B5EF4-FFF2-40B4-BE49-F238E27FC236}">
                <a16:creationId xmlns:a16="http://schemas.microsoft.com/office/drawing/2014/main" id="{4A87C28F-4641-90D3-2BFE-7F481B6186E5}"/>
              </a:ext>
            </a:extLst>
          </p:cNvPr>
          <p:cNvSpPr txBox="1">
            <a:spLocks/>
          </p:cNvSpPr>
          <p:nvPr/>
        </p:nvSpPr>
        <p:spPr>
          <a:xfrm>
            <a:off x="4955801" y="3475046"/>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EC7C69"/>
                </a:solidFill>
              </a:rPr>
              <a:t>Rezultat</a:t>
            </a:r>
          </a:p>
        </p:txBody>
      </p:sp>
      <p:cxnSp>
        <p:nvCxnSpPr>
          <p:cNvPr id="7" name="Straight Connector 6">
            <a:extLst>
              <a:ext uri="{FF2B5EF4-FFF2-40B4-BE49-F238E27FC236}">
                <a16:creationId xmlns:a16="http://schemas.microsoft.com/office/drawing/2014/main" id="{B0441547-EDAF-271B-BBC8-E88F7AF90F61}"/>
              </a:ext>
            </a:extLst>
          </p:cNvPr>
          <p:cNvCxnSpPr>
            <a:cxnSpLocks/>
          </p:cNvCxnSpPr>
          <p:nvPr/>
        </p:nvCxnSpPr>
        <p:spPr>
          <a:xfrm>
            <a:off x="3946614" y="4237527"/>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0133E6D-0D9C-0374-3E58-85B42361B408}"/>
              </a:ext>
            </a:extLst>
          </p:cNvPr>
          <p:cNvSpPr txBox="1">
            <a:spLocks/>
          </p:cNvSpPr>
          <p:nvPr/>
        </p:nvSpPr>
        <p:spPr>
          <a:xfrm>
            <a:off x="3883949" y="4283843"/>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US" sz="1600" b="1">
                <a:solidFill>
                  <a:srgbClr val="EC7C69"/>
                </a:solidFill>
                <a:latin typeface="Calibri"/>
                <a:cs typeface="Calibri"/>
              </a:rPr>
              <a:t>Zagotavljanje luksuzne in edinstvene izkušnje glampinga</a:t>
            </a:r>
            <a:endParaRPr lang="sl-SI"/>
          </a:p>
          <a:p>
            <a:r>
              <a:rPr lang="en-US" sz="1200">
                <a:latin typeface="Calibri"/>
                <a:ea typeface="Open Sans"/>
                <a:cs typeface="Calibri"/>
              </a:rPr>
              <a:t>Chateau Ramšak je prestižni glamping resort, ki se nahaja v enem izmed najlepših in najbolj neokrnjenih delov Slovenije. Spodaj je navedenih nekaj ključnih točk o tem, kako je bil dosežen uspeh:</a:t>
            </a:r>
            <a:endParaRPr lang="en-US"/>
          </a:p>
          <a:p>
            <a:r>
              <a:rPr lang="en-US" sz="1200">
                <a:latin typeface="Calibri"/>
                <a:ea typeface="Open Sans"/>
                <a:cs typeface="Calibri"/>
              </a:rPr>
              <a:t>Edinstvene namestitve: Ponujajo skrbno zasnovane šotore in hiško na drevesu, ki zagotavljajo razkošno in edinstveno glamping izkušnjo.</a:t>
            </a:r>
            <a:endParaRPr lang="en-US" sz="1200"/>
          </a:p>
          <a:p>
            <a:r>
              <a:rPr lang="en-US" sz="1200">
                <a:latin typeface="Calibri"/>
                <a:ea typeface="Open Sans"/>
                <a:cs typeface="Calibri"/>
              </a:rPr>
              <a:t>Čudovita lokacija: Resort se nahaja v slikoviti pokrajini z zelenimi griči in vinogradi, kar še dodatno izboljša celotno doživetje.</a:t>
            </a:r>
            <a:endParaRPr lang="en-US"/>
          </a:p>
          <a:p>
            <a:r>
              <a:rPr lang="en-US" sz="1200">
                <a:latin typeface="Calibri"/>
                <a:ea typeface="Open Sans"/>
                <a:cs typeface="Calibri"/>
              </a:rPr>
              <a:t>Udobja: Gostje lahko uživajo v številnih udobjih, vključno z vinsko kletjo, degustacijskimi bari, zasebnimi bazeni in wellness storitvami.</a:t>
            </a:r>
            <a:endParaRPr lang="en-US" sz="1200"/>
          </a:p>
          <a:p>
            <a:r>
              <a:rPr lang="en-US" sz="1200">
                <a:latin typeface="Calibri"/>
                <a:ea typeface="Open Sans"/>
                <a:cs typeface="Calibri"/>
              </a:rPr>
              <a:t>Izkušnja gostov: Resort se osredotoča na zagotavljanje sproščujočega in pomlajevalnega okolja s prijaznim osebjem in čudovitim ambientom</a:t>
            </a:r>
            <a:endParaRPr lang="en-US"/>
          </a:p>
          <a:p>
            <a:pPr>
              <a:lnSpc>
                <a:spcPct val="100000"/>
              </a:lnSpc>
            </a:pPr>
            <a:endParaRPr lang="en-US">
              <a:ea typeface="Open Sans"/>
            </a:endParaRPr>
          </a:p>
          <a:p>
            <a:pPr>
              <a:lnSpc>
                <a:spcPct val="100000"/>
              </a:lnSpc>
            </a:pPr>
            <a:r>
              <a:rPr lang="en-US">
                <a:latin typeface="Calibri"/>
                <a:ea typeface="Open Sans"/>
                <a:cs typeface="Calibri"/>
              </a:rPr>
              <a:t>.</a:t>
            </a:r>
            <a:endParaRPr lang="en-US"/>
          </a:p>
          <a:p>
            <a:pPr>
              <a:lnSpc>
                <a:spcPct val="100000"/>
              </a:lnSpc>
            </a:pPr>
            <a:endParaRPr lang="en-US">
              <a:ea typeface="Open Sans"/>
            </a:endParaRPr>
          </a:p>
        </p:txBody>
      </p:sp>
      <p:cxnSp>
        <p:nvCxnSpPr>
          <p:cNvPr id="10" name="Straight Connector 9">
            <a:extLst>
              <a:ext uri="{FF2B5EF4-FFF2-40B4-BE49-F238E27FC236}">
                <a16:creationId xmlns:a16="http://schemas.microsoft.com/office/drawing/2014/main" id="{10EEF6CE-A1C9-6B6B-49DC-2DE71C83C6EC}"/>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D7D1CB-732A-E4F2-8F1B-A38CC129DEDF}"/>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a:t>
            </a:r>
          </a:p>
        </p:txBody>
      </p:sp>
      <p:sp>
        <p:nvSpPr>
          <p:cNvPr id="19" name="TextBox 18">
            <a:extLst>
              <a:ext uri="{FF2B5EF4-FFF2-40B4-BE49-F238E27FC236}">
                <a16:creationId xmlns:a16="http://schemas.microsoft.com/office/drawing/2014/main" id="{E5EF2393-49A0-24D4-5F56-C15CDE0FB89A}"/>
              </a:ext>
            </a:extLst>
          </p:cNvPr>
          <p:cNvSpPr txBox="1"/>
          <p:nvPr/>
        </p:nvSpPr>
        <p:spPr>
          <a:xfrm>
            <a:off x="361874" y="1077536"/>
            <a:ext cx="3367872" cy="1938992"/>
          </a:xfrm>
          <a:prstGeom prst="rect">
            <a:avLst/>
          </a:prstGeom>
          <a:noFill/>
        </p:spPr>
        <p:txBody>
          <a:bodyPr wrap="square" lIns="91440" tIns="45720" rIns="91440" bIns="45720" rtlCol="0" anchor="t">
            <a:spAutoFit/>
          </a:bodyPr>
          <a:lstStyle/>
          <a:p>
            <a:r>
              <a:rPr lang="en-IE" sz="2400" b="1" cap="all">
                <a:solidFill>
                  <a:schemeClr val="bg1"/>
                </a:solidFill>
                <a:latin typeface="Calibri"/>
                <a:cs typeface="Calibri"/>
              </a:rPr>
              <a:t>Spremljanje in upravljanje ocen in mnenj na blogih in družbenih omrežjih</a:t>
            </a:r>
            <a:endParaRPr lang="sl-SI" cap="all"/>
          </a:p>
        </p:txBody>
      </p:sp>
      <p:grpSp>
        <p:nvGrpSpPr>
          <p:cNvPr id="4" name="Group 3">
            <a:extLst>
              <a:ext uri="{FF2B5EF4-FFF2-40B4-BE49-F238E27FC236}">
                <a16:creationId xmlns:a16="http://schemas.microsoft.com/office/drawing/2014/main" id="{29A600E5-462D-3532-D832-4D18E55528EE}"/>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8EE8AAF3-1381-10CA-05A1-25818A1DD755}"/>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FF15B66C-E933-D06C-165B-495EBB65E5F9}"/>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360E870E-8A7F-2C0A-1471-0C9C54827EB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4E2D8C5-0697-4E40-8066-0526D822678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9F01C2D3-85FA-080B-CB32-D1EC12C1AF0B}"/>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2E08BC4-1992-CF01-3B93-940A482C704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7ED8102C-0FA5-4D48-BB6C-D0B880018EE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A27C4480-6F2D-242D-385C-930A930989D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4C59154B-F179-4AF4-E016-8025D0D80B5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0E4A910F-7ED5-A28B-EB17-0D0BBFD71AC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5E5C42AA-E9B7-A49A-AC74-0E8A8287E308}"/>
              </a:ext>
            </a:extLst>
          </p:cNvPr>
          <p:cNvSpPr/>
          <p:nvPr/>
        </p:nvSpPr>
        <p:spPr>
          <a:xfrm>
            <a:off x="4023614" y="3281717"/>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descr="Slika, ki vsebuje besede na prostem, trava, drevo, lesena promenada&#10;&#10;Opis je samodejno ustvarjen">
            <a:extLst>
              <a:ext uri="{FF2B5EF4-FFF2-40B4-BE49-F238E27FC236}">
                <a16:creationId xmlns:a16="http://schemas.microsoft.com/office/drawing/2014/main" id="{8E21E4B8-467F-415A-A455-F89BED9B8A97}"/>
              </a:ext>
            </a:extLst>
          </p:cNvPr>
          <p:cNvPicPr>
            <a:picLocks noGrp="1" noChangeAspect="1"/>
          </p:cNvPicPr>
          <p:nvPr>
            <p:ph type="pic" sz="quarter" idx="39"/>
          </p:nvPr>
        </p:nvPicPr>
        <p:blipFill>
          <a:blip r:embed="rId2"/>
          <a:srcRect t="387" b="387"/>
          <a:stretch>
            <a:fillRect/>
          </a:stretch>
        </p:blipFill>
        <p:spPr>
          <a:xfrm>
            <a:off x="-2" y="4538612"/>
            <a:ext cx="3686400" cy="5486854"/>
          </a:xfrm>
        </p:spPr>
      </p:pic>
    </p:spTree>
    <p:extLst>
      <p:ext uri="{BB962C8B-B14F-4D97-AF65-F5344CB8AC3E}">
        <p14:creationId xmlns:p14="http://schemas.microsoft.com/office/powerpoint/2010/main" val="392733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12215"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344114" y="385617"/>
            <a:ext cx="4607447" cy="330215"/>
          </a:xfrm>
        </p:spPr>
        <p:txBody>
          <a:bodyPr/>
          <a:lstStyle/>
          <a:p>
            <a:r>
              <a:rPr lang="en-US" sz="1800" cap="all">
                <a:latin typeface="Calibri"/>
                <a:ea typeface="Open Sans"/>
                <a:cs typeface="Calibri"/>
              </a:rPr>
              <a:t>Glamping resort z vinogradom, </a:t>
            </a:r>
          </a:p>
          <a:p>
            <a:r>
              <a:rPr lang="en-US" sz="1800" cap="all">
                <a:latin typeface="Calibri"/>
                <a:ea typeface="Open Sans"/>
                <a:cs typeface="Calibri"/>
              </a:rPr>
              <a:t>Chateau </a:t>
            </a:r>
            <a:r>
              <a:rPr lang="en-US" sz="1800" cap="all" err="1">
                <a:latin typeface="Calibri"/>
                <a:ea typeface="Open Sans"/>
                <a:cs typeface="Calibri"/>
              </a:rPr>
              <a:t>Ramšak</a:t>
            </a:r>
            <a:endParaRPr lang="sl-SI" sz="1800" cap="all"/>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867191" y="693262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72581" y="2984654"/>
            <a:ext cx="4837486" cy="3539430"/>
          </a:xfrm>
          <a:prstGeom prst="rect">
            <a:avLst/>
          </a:prstGeom>
        </p:spPr>
        <p:txBody>
          <a:bodyPr wrap="square" lIns="91440" tIns="45720" rIns="91440" bIns="45720" anchor="t">
            <a:spAutoFit/>
          </a:bodyPr>
          <a:lstStyle/>
          <a:p>
            <a:pPr algn="just"/>
            <a:r>
              <a:rPr lang="en-US" sz="1400">
                <a:solidFill>
                  <a:srgbClr val="000000"/>
                </a:solidFill>
                <a:ea typeface="+mn-lt"/>
                <a:cs typeface="+mn-lt"/>
              </a:rPr>
              <a:t>Prestižni glamping resort Chateau </a:t>
            </a:r>
            <a:r>
              <a:rPr lang="en-US" sz="1400" err="1">
                <a:solidFill>
                  <a:srgbClr val="000000"/>
                </a:solidFill>
                <a:ea typeface="+mn-lt"/>
                <a:cs typeface="+mn-lt"/>
              </a:rPr>
              <a:t>Ramšak </a:t>
            </a:r>
            <a:r>
              <a:rPr lang="en-US" sz="1400">
                <a:solidFill>
                  <a:srgbClr val="000000"/>
                </a:solidFill>
                <a:ea typeface="+mn-lt"/>
                <a:cs typeface="+mn-lt"/>
              </a:rPr>
              <a:t>je v skladu s cilji trajnostnega razvoja Združenih narodov (SDG), zlasti SDG 11 (trajnostna mesta in skupnosti) </a:t>
            </a:r>
            <a:r>
              <a:rPr lang="en-US" sz="1400">
                <a:ea typeface="+mn-lt"/>
                <a:cs typeface="+mn-lt"/>
              </a:rPr>
              <a:t>in SDG</a:t>
            </a:r>
            <a:r>
              <a:rPr lang="en-US" sz="1400">
                <a:cs typeface="Calibri"/>
              </a:rPr>
              <a:t> 12 (odgovorna potrošnja in proizvodnja</a:t>
            </a:r>
            <a:r>
              <a:rPr lang="en-US" sz="1400">
                <a:ea typeface="+mn-lt"/>
                <a:cs typeface="+mn-lt"/>
              </a:rPr>
              <a:t>). </a:t>
            </a:r>
            <a:r>
              <a:rPr lang="en-US" sz="1400">
                <a:cs typeface="Calibri"/>
              </a:rPr>
              <a:t>S ponudbo luksuznih, ekološko ozaveščenih namestitev v slikovitih vinogradih slovenske Štajerske Chateau </a:t>
            </a:r>
            <a:r>
              <a:rPr lang="en-US" sz="1400" err="1">
                <a:cs typeface="Calibri"/>
              </a:rPr>
              <a:t>Ramšak </a:t>
            </a:r>
            <a:r>
              <a:rPr lang="en-US" sz="1400">
                <a:cs typeface="Calibri"/>
              </a:rPr>
              <a:t>spodbuja trajnostni turizem, ki spoštuje in ohranja lokalno pokrajino. Glamping resort s skrbno zasnovanimi šotori in hišicami na drevesih se brezhibno vklaplja v naravno okolje in gostom ponuja izkušnjo z majhnim vplivom na okolje, ki slavi lepoto slovenske pokrajine. Z uporabo lokalnih materialov, okolju prijaznih izdelkov in trajnostnih praks ravnanja z odpadki in energijo resort uresničuje cilj SDG 12 o odgovornem upravljanju virov.</a:t>
            </a:r>
            <a:endParaRPr lang="sl-SI"/>
          </a:p>
          <a:p>
            <a:pPr algn="just"/>
            <a:endParaRPr lang="en-US" sz="1400">
              <a:cs typeface="Calibri"/>
            </a:endParaRPr>
          </a:p>
        </p:txBody>
      </p:sp>
      <p:pic>
        <p:nvPicPr>
          <p:cNvPr id="11" name="Picture 10" descr="A white and orange cityscape with white text&#10;&#10;Description automatically generated">
            <a:extLst>
              <a:ext uri="{FF2B5EF4-FFF2-40B4-BE49-F238E27FC236}">
                <a16:creationId xmlns:a16="http://schemas.microsoft.com/office/drawing/2014/main" id="{42DD4302-0CA9-415F-BD5B-82192120B3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4062" y="3018490"/>
            <a:ext cx="1188154" cy="1188154"/>
          </a:xfrm>
          <a:prstGeom prst="rect">
            <a:avLst/>
          </a:prstGeom>
        </p:spPr>
      </p:pic>
      <p:pic>
        <p:nvPicPr>
          <p:cNvPr id="12" name="Picture 11">
            <a:extLst>
              <a:ext uri="{FF2B5EF4-FFF2-40B4-BE49-F238E27FC236}">
                <a16:creationId xmlns:a16="http://schemas.microsoft.com/office/drawing/2014/main" id="{D13849E6-8017-4C1E-AEFC-453D3F105D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4216" y="4553282"/>
            <a:ext cx="1188000" cy="1188000"/>
          </a:xfrm>
          <a:prstGeom prst="rect">
            <a:avLst/>
          </a:prstGeom>
        </p:spPr>
      </p:pic>
    </p:spTree>
    <p:extLst>
      <p:ext uri="{BB962C8B-B14F-4D97-AF65-F5344CB8AC3E}">
        <p14:creationId xmlns:p14="http://schemas.microsoft.com/office/powerpoint/2010/main" val="28398006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CAE8-4217-E26F-0692-C21CD49426E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884FB9B-7B2A-22B0-6F4F-6FD863EA3C65}"/>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4470A53A-3D24-7BDC-524A-DC42A355DBEE}"/>
              </a:ext>
            </a:extLst>
          </p:cNvPr>
          <p:cNvSpPr>
            <a:spLocks noGrp="1"/>
          </p:cNvSpPr>
          <p:nvPr>
            <p:ph type="body" sz="quarter" idx="32"/>
          </p:nvPr>
        </p:nvSpPr>
        <p:spPr>
          <a:xfrm>
            <a:off x="294777" y="6241481"/>
            <a:ext cx="7365329" cy="2787212"/>
          </a:xfrm>
        </p:spPr>
        <p:txBody>
          <a:bodyPr/>
          <a:lstStyle/>
          <a:p>
            <a:pPr marL="0" indent="0">
              <a:lnSpc>
                <a:spcPct val="100000"/>
              </a:lnSpc>
              <a:buNone/>
            </a:pPr>
            <a:r>
              <a:rPr lang="en-US" sz="4000" b="1" cap="all">
                <a:solidFill>
                  <a:schemeClr val="bg1"/>
                </a:solidFill>
              </a:rPr>
              <a:t>Baza Midgard</a:t>
            </a:r>
          </a:p>
          <a:p>
            <a:pPr marL="0" indent="0">
              <a:lnSpc>
                <a:spcPct val="100000"/>
              </a:lnSpc>
              <a:buNone/>
            </a:pPr>
            <a:r>
              <a:rPr lang="en-US" sz="2000" b="1">
                <a:solidFill>
                  <a:schemeClr val="bg1"/>
                </a:solidFill>
                <a:latin typeface="Calibri"/>
                <a:cs typeface="Calibri"/>
              </a:rPr>
              <a:t>Kategorija: </a:t>
            </a:r>
            <a:r>
              <a:rPr lang="en-US" sz="2000">
                <a:solidFill>
                  <a:schemeClr val="bg1"/>
                </a:solidFill>
                <a:latin typeface="Calibri"/>
                <a:cs typeface="Calibri"/>
              </a:rPr>
              <a:t>Hostel</a:t>
            </a:r>
            <a:endParaRPr lang="en-US" sz="2000">
              <a:solidFill>
                <a:schemeClr val="bg1"/>
              </a:solidFill>
              <a:highlight>
                <a:srgbClr val="000080"/>
              </a:highlight>
            </a:endParaRPr>
          </a:p>
          <a:p>
            <a:pPr>
              <a:lnSpc>
                <a:spcPct val="100000"/>
              </a:lnSpc>
            </a:pPr>
            <a:r>
              <a:rPr lang="en-US" sz="2000" b="1">
                <a:solidFill>
                  <a:schemeClr val="bg1"/>
                </a:solidFill>
                <a:latin typeface="Calibri"/>
                <a:cs typeface="Calibri"/>
              </a:rPr>
              <a:t>Lokacija: </a:t>
            </a:r>
            <a:r>
              <a:rPr lang="en-US" sz="2000" err="1">
                <a:solidFill>
                  <a:schemeClr val="bg1"/>
                </a:solidFill>
                <a:latin typeface="Calibri"/>
                <a:cs typeface="Calibri"/>
              </a:rPr>
              <a:t>Hvolfsvöllur</a:t>
            </a:r>
            <a:r>
              <a:rPr lang="en-US" sz="2000">
                <a:solidFill>
                  <a:schemeClr val="bg1"/>
                </a:solidFill>
                <a:latin typeface="Calibri"/>
                <a:cs typeface="Calibri"/>
              </a:rPr>
              <a:t>, Islandija</a:t>
            </a:r>
          </a:p>
          <a:p>
            <a:pPr>
              <a:lnSpc>
                <a:spcPct val="100000"/>
              </a:lnSpc>
            </a:pPr>
            <a:r>
              <a:rPr lang="en-US" sz="2000" b="1">
                <a:solidFill>
                  <a:schemeClr val="bg1"/>
                </a:solidFill>
              </a:rPr>
              <a:t>Spletna stran:</a:t>
            </a:r>
            <a:r>
              <a:rPr lang="en-IE" sz="2000">
                <a:solidFill>
                  <a:schemeClr val="bg1"/>
                </a:solidFill>
              </a:rPr>
              <a:t> https://midgardbasecamp.is/</a:t>
            </a:r>
          </a:p>
          <a:p>
            <a:pPr algn="l">
              <a:lnSpc>
                <a:spcPct val="100000"/>
              </a:lnSpc>
            </a:pPr>
            <a:endParaRPr lang="en-IE">
              <a:solidFill>
                <a:schemeClr val="bg1"/>
              </a:solidFill>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US" sz="1600">
                <a:solidFill>
                  <a:schemeClr val="bg1"/>
                </a:solidFill>
              </a:rPr>
              <a:t>Midgard Base Camp, ki se nahaja v </a:t>
            </a:r>
            <a:r>
              <a:rPr lang="en-US" sz="1600" err="1">
                <a:solidFill>
                  <a:schemeClr val="bg1"/>
                </a:solidFill>
              </a:rPr>
              <a:t>Hvolsvöllurju </a:t>
            </a:r>
            <a:r>
              <a:rPr lang="en-US" sz="1600">
                <a:solidFill>
                  <a:schemeClr val="bg1"/>
                </a:solidFill>
              </a:rPr>
              <a:t>na Islandiji, je družinsko podjetje, ki ponuja kombinacijo pustolovskega turizma in okolju prijazne namestitve. Vse se je začelo leta 2010 z Midgard Adventure, majhnim podjetjem, ki je želelo obiskovalcem pokazati lepote Islandije. Sčasoma je ekipa videla priložnost za širitev in staro cementno tovarno preuredila v današnji Midgard Base Camp. Base Camp ne ponuja le namestitve, ampak ustvarja avtentično islandsko izkušnjo z močnim poudarkom na trajnosti in vključevanju skupnosti. Potniki so dobrodošli v okolju, ki daje občutek domačnosti, lokalna skupnost pa ima koristi od rastočega turizma.</a:t>
            </a: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26541FA4-CA63-2CD9-B44E-274855DA3F43}"/>
              </a:ext>
            </a:extLst>
          </p:cNvPr>
          <p:cNvSpPr>
            <a:spLocks noGrp="1"/>
          </p:cNvSpPr>
          <p:nvPr>
            <p:ph type="body" sz="quarter" idx="35"/>
          </p:nvPr>
        </p:nvSpPr>
        <p:spPr>
          <a:xfrm>
            <a:off x="294777" y="5453856"/>
            <a:ext cx="3206079" cy="1049221"/>
          </a:xfrm>
        </p:spPr>
        <p:txBody>
          <a:bodyPr/>
          <a:lstStyle/>
          <a:p>
            <a:r>
              <a:rPr lang="en-US" sz="4400" b="1"/>
              <a:t>ISLANDIJA</a:t>
            </a:r>
          </a:p>
        </p:txBody>
      </p:sp>
      <p:sp>
        <p:nvSpPr>
          <p:cNvPr id="3" name="Text Placeholder 2">
            <a:extLst>
              <a:ext uri="{FF2B5EF4-FFF2-40B4-BE49-F238E27FC236}">
                <a16:creationId xmlns:a16="http://schemas.microsoft.com/office/drawing/2014/main" id="{4B74D1FC-FD58-5D37-251C-B8B9334CBC9C}"/>
              </a:ext>
            </a:extLst>
          </p:cNvPr>
          <p:cNvSpPr>
            <a:spLocks noGrp="1"/>
          </p:cNvSpPr>
          <p:nvPr>
            <p:ph type="body" sz="quarter" idx="36"/>
          </p:nvPr>
        </p:nvSpPr>
        <p:spPr>
          <a:xfrm>
            <a:off x="294776" y="4779704"/>
            <a:ext cx="3845903" cy="414175"/>
          </a:xfrm>
        </p:spPr>
        <p:txBody>
          <a:bodyPr/>
          <a:lstStyle/>
          <a:p>
            <a:r>
              <a:rPr lang="en-US" sz="2800" b="0" cap="all"/>
              <a:t>trženje modeli</a:t>
            </a:r>
          </a:p>
        </p:txBody>
      </p:sp>
      <p:sp>
        <p:nvSpPr>
          <p:cNvPr id="16" name="Slide Number Placeholder 15">
            <a:extLst>
              <a:ext uri="{FF2B5EF4-FFF2-40B4-BE49-F238E27FC236}">
                <a16:creationId xmlns:a16="http://schemas.microsoft.com/office/drawing/2014/main" id="{C1D752FB-FA66-AD0A-1279-121883E47C5A}"/>
              </a:ext>
            </a:extLst>
          </p:cNvPr>
          <p:cNvSpPr>
            <a:spLocks noGrp="1"/>
          </p:cNvSpPr>
          <p:nvPr>
            <p:ph type="sldNum" sz="quarter" idx="4"/>
          </p:nvPr>
        </p:nvSpPr>
        <p:spPr/>
        <p:txBody>
          <a:bodyPr/>
          <a:lstStyle/>
          <a:p>
            <a:fld id="{9C527BFA-2C0E-4CEC-B6A5-913A56FEF4B4}" type="slidenum">
              <a:rPr lang="fr-CA" smtClean="0"/>
              <a:t>124</a:t>
            </a:fld>
            <a:endParaRPr lang="fr-CA"/>
          </a:p>
        </p:txBody>
      </p:sp>
      <p:sp>
        <p:nvSpPr>
          <p:cNvPr id="4" name="Text Placeholder 3">
            <a:extLst>
              <a:ext uri="{FF2B5EF4-FFF2-40B4-BE49-F238E27FC236}">
                <a16:creationId xmlns:a16="http://schemas.microsoft.com/office/drawing/2014/main" id="{4B6A0A23-1C4A-8188-0188-82B6AC37E3DD}"/>
              </a:ext>
            </a:extLst>
          </p:cNvPr>
          <p:cNvSpPr>
            <a:spLocks noGrp="1"/>
          </p:cNvSpPr>
          <p:nvPr>
            <p:ph type="body" sz="quarter" idx="65"/>
          </p:nvPr>
        </p:nvSpPr>
        <p:spPr>
          <a:xfrm>
            <a:off x="0" y="57736"/>
            <a:ext cx="2953721" cy="452458"/>
          </a:xfrm>
        </p:spPr>
        <p:txBody>
          <a:bodyPr/>
          <a:lstStyle/>
          <a:p>
            <a:r>
              <a:rPr lang="en-GB"/>
              <a:t>Foto: Midgard Base Camp</a:t>
            </a:r>
          </a:p>
        </p:txBody>
      </p:sp>
      <p:sp>
        <p:nvSpPr>
          <p:cNvPr id="10" name="Text Placeholder 2">
            <a:extLst>
              <a:ext uri="{FF2B5EF4-FFF2-40B4-BE49-F238E27FC236}">
                <a16:creationId xmlns:a16="http://schemas.microsoft.com/office/drawing/2014/main" id="{BD1B36E0-6572-AA4E-0091-26FE17609CCB}"/>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6E029949-A4DF-4FEF-702C-6B65B544E772}"/>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8" name="Picture Placeholder 7">
            <a:extLst>
              <a:ext uri="{FF2B5EF4-FFF2-40B4-BE49-F238E27FC236}">
                <a16:creationId xmlns:a16="http://schemas.microsoft.com/office/drawing/2014/main" id="{74055166-5591-DC56-60DE-78254CEEA1EE}"/>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14267" b="14267"/>
          <a:stretch/>
        </p:blipFill>
        <p:spPr/>
      </p:pic>
      <p:pic>
        <p:nvPicPr>
          <p:cNvPr id="15" name="Graphic 14" descr="Badge 6 with solid fill">
            <a:extLst>
              <a:ext uri="{FF2B5EF4-FFF2-40B4-BE49-F238E27FC236}">
                <a16:creationId xmlns:a16="http://schemas.microsoft.com/office/drawing/2014/main" id="{187E4390-35D9-9A1D-A295-DD9E201801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81592"/>
            <a:ext cx="1440000" cy="1440000"/>
          </a:xfrm>
          <a:prstGeom prst="rect">
            <a:avLst/>
          </a:prstGeom>
        </p:spPr>
      </p:pic>
    </p:spTree>
    <p:extLst>
      <p:ext uri="{BB962C8B-B14F-4D97-AF65-F5344CB8AC3E}">
        <p14:creationId xmlns:p14="http://schemas.microsoft.com/office/powerpoint/2010/main" val="38180596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B0891-6788-74FC-A89E-8A09C4745F86}"/>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72F665AE-2C3F-18AD-E26B-0ACF2F60E88F}"/>
              </a:ext>
            </a:extLst>
          </p:cNvPr>
          <p:cNvSpPr>
            <a:spLocks noGrp="1"/>
          </p:cNvSpPr>
          <p:nvPr>
            <p:ph type="body" sz="quarter" idx="32"/>
          </p:nvPr>
        </p:nvSpPr>
        <p:spPr>
          <a:xfrm>
            <a:off x="617152" y="7072917"/>
            <a:ext cx="6541269" cy="3396676"/>
          </a:xfrm>
        </p:spPr>
        <p:txBody>
          <a:bodyPr/>
          <a:lstStyle/>
          <a:p>
            <a:pPr>
              <a:lnSpc>
                <a:spcPct val="100000"/>
              </a:lnSpc>
            </a:pPr>
            <a:r>
              <a:rPr lang="en-US"/>
              <a:t>S povečano priljubljenostjo Islandije se podjetja, ki ponujajo alternativne turistične namestitve, soočajo z izzivom, kako se izpostaviti na vse bolj zasičenem trgu.</a:t>
            </a:r>
          </a:p>
          <a:p>
            <a:pPr>
              <a:lnSpc>
                <a:spcPct val="100000"/>
              </a:lnSpc>
            </a:pPr>
            <a:endParaRPr lang="en-US"/>
          </a:p>
          <a:p>
            <a:pPr>
              <a:lnSpc>
                <a:spcPct val="100000"/>
              </a:lnSpc>
            </a:pPr>
            <a:r>
              <a:rPr lang="en-US"/>
              <a:t>Ker je v državo prihajalo vedno več turistov, so prevladovale večje hotelske verige in mainstream ponudbe, zaradi česar je bilo za majhne, alternativne nastanitve težje pritegniti pozornost. Poleg tega so spletne potovalne platforme, kot sta Booking.com in Airbnb, povečale konkurenco, zaradi česar so podjetja, kot je Midgard Base Camp, morala izoblikovati svojo edinstveno identiteto v tem zasičenem okolju.</a:t>
            </a:r>
          </a:p>
          <a:p>
            <a:pPr>
              <a:lnSpc>
                <a:spcPct val="100000"/>
              </a:lnSpc>
            </a:pPr>
            <a:endParaRPr lang="en-US"/>
          </a:p>
          <a:p>
            <a:pPr>
              <a:lnSpc>
                <a:spcPct val="100000"/>
              </a:lnSpc>
            </a:pPr>
            <a:r>
              <a:rPr lang="en-US"/>
              <a:t>Midgard je moral poudariti svoj poudarek na trajnosti, avanturi in skupnosti, da se je lahko razlikoval od konkurence. Zaradi omejenih proračunov in virov za trženje se majhna družinska podjetja, kot je Midgard, zanašajo na ciljne strategije, da dosežejo mednarodne popotnike, ki iščejo avtentične, ekološko ozaveščene izkušnje.</a:t>
            </a:r>
          </a:p>
        </p:txBody>
      </p:sp>
      <p:sp>
        <p:nvSpPr>
          <p:cNvPr id="6" name="Slide Number Placeholder 5">
            <a:extLst>
              <a:ext uri="{FF2B5EF4-FFF2-40B4-BE49-F238E27FC236}">
                <a16:creationId xmlns:a16="http://schemas.microsoft.com/office/drawing/2014/main" id="{9808A2BB-36AA-A7A2-2D5A-51ED8095F2DA}"/>
              </a:ext>
            </a:extLst>
          </p:cNvPr>
          <p:cNvSpPr>
            <a:spLocks noGrp="1"/>
          </p:cNvSpPr>
          <p:nvPr>
            <p:ph type="sldNum" sz="quarter" idx="4"/>
          </p:nvPr>
        </p:nvSpPr>
        <p:spPr/>
        <p:txBody>
          <a:bodyPr/>
          <a:lstStyle/>
          <a:p>
            <a:fld id="{9C527BFA-2C0E-4CEC-B6A5-913A56FEF4B4}" type="slidenum">
              <a:rPr lang="fr-CA" smtClean="0"/>
              <a:t>125</a:t>
            </a:fld>
            <a:endParaRPr lang="fr-CA"/>
          </a:p>
        </p:txBody>
      </p:sp>
      <p:sp>
        <p:nvSpPr>
          <p:cNvPr id="2" name="Text Placeholder 1">
            <a:extLst>
              <a:ext uri="{FF2B5EF4-FFF2-40B4-BE49-F238E27FC236}">
                <a16:creationId xmlns:a16="http://schemas.microsoft.com/office/drawing/2014/main" id="{ABF218CC-AE63-9AF5-88E9-EC59CA0F6D25}"/>
              </a:ext>
            </a:extLst>
          </p:cNvPr>
          <p:cNvSpPr>
            <a:spLocks noGrp="1"/>
          </p:cNvSpPr>
          <p:nvPr>
            <p:ph type="body" sz="quarter" idx="65"/>
          </p:nvPr>
        </p:nvSpPr>
        <p:spPr/>
        <p:txBody>
          <a:bodyPr/>
          <a:lstStyle/>
          <a:p>
            <a:r>
              <a:rPr lang="en-GB"/>
              <a:t>Foto: </a:t>
            </a:r>
            <a:r>
              <a:rPr lang="en-GB" err="1"/>
              <a:t>SMidgard </a:t>
            </a:r>
            <a:r>
              <a:rPr lang="en-GB"/>
              <a:t>Base Camp</a:t>
            </a:r>
          </a:p>
        </p:txBody>
      </p:sp>
      <p:sp>
        <p:nvSpPr>
          <p:cNvPr id="9" name="Text Placeholder 7">
            <a:extLst>
              <a:ext uri="{FF2B5EF4-FFF2-40B4-BE49-F238E27FC236}">
                <a16:creationId xmlns:a16="http://schemas.microsoft.com/office/drawing/2014/main" id="{D032D09E-2AE0-5038-94F3-952A425BD896}"/>
              </a:ext>
            </a:extLst>
          </p:cNvPr>
          <p:cNvSpPr>
            <a:spLocks noGrp="1"/>
          </p:cNvSpPr>
          <p:nvPr>
            <p:ph type="body" sz="quarter" idx="33"/>
          </p:nvPr>
        </p:nvSpPr>
        <p:spPr>
          <a:xfrm>
            <a:off x="610820" y="6256235"/>
            <a:ext cx="6506617" cy="601503"/>
          </a:xfrm>
        </p:spPr>
        <p:txBody>
          <a:bodyPr/>
          <a:lstStyle/>
          <a:p>
            <a:r>
              <a:rPr lang="en-US" cap="all"/>
              <a:t>Izstopanje na prenatrpanem trgu</a:t>
            </a:r>
          </a:p>
        </p:txBody>
      </p:sp>
      <p:sp>
        <p:nvSpPr>
          <p:cNvPr id="10" name="Text Placeholder 8">
            <a:extLst>
              <a:ext uri="{FF2B5EF4-FFF2-40B4-BE49-F238E27FC236}">
                <a16:creationId xmlns:a16="http://schemas.microsoft.com/office/drawing/2014/main" id="{6018667A-B210-C683-0AC9-53D8FF1EA9BF}"/>
              </a:ext>
            </a:extLst>
          </p:cNvPr>
          <p:cNvSpPr>
            <a:spLocks noGrp="1"/>
          </p:cNvSpPr>
          <p:nvPr>
            <p:ph type="body" sz="quarter" idx="38"/>
          </p:nvPr>
        </p:nvSpPr>
        <p:spPr>
          <a:xfrm>
            <a:off x="1245300" y="5607687"/>
            <a:ext cx="6506617" cy="381311"/>
          </a:xfrm>
        </p:spPr>
        <p:txBody>
          <a:bodyPr/>
          <a:lstStyle/>
          <a:p>
            <a:r>
              <a:rPr lang="en-US" cap="all"/>
              <a:t>Izziv</a:t>
            </a:r>
          </a:p>
        </p:txBody>
      </p:sp>
      <p:cxnSp>
        <p:nvCxnSpPr>
          <p:cNvPr id="11" name="Straight Connector 10">
            <a:extLst>
              <a:ext uri="{FF2B5EF4-FFF2-40B4-BE49-F238E27FC236}">
                <a16:creationId xmlns:a16="http://schemas.microsoft.com/office/drawing/2014/main" id="{A753E965-6795-815D-94A8-C52E02E005A3}"/>
              </a:ext>
            </a:extLst>
          </p:cNvPr>
          <p:cNvCxnSpPr>
            <a:cxnSpLocks/>
          </p:cNvCxnSpPr>
          <p:nvPr/>
        </p:nvCxnSpPr>
        <p:spPr>
          <a:xfrm>
            <a:off x="-35927" y="6086039"/>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8E3EF92-C2F6-DAF4-BE88-39B7777DCEDD}"/>
              </a:ext>
            </a:extLst>
          </p:cNvPr>
          <p:cNvGrpSpPr/>
          <p:nvPr/>
        </p:nvGrpSpPr>
        <p:grpSpPr>
          <a:xfrm>
            <a:off x="185791" y="5194570"/>
            <a:ext cx="953258" cy="797926"/>
            <a:chOff x="8130434" y="5055580"/>
            <a:chExt cx="1018347" cy="1051755"/>
          </a:xfrm>
          <a:solidFill>
            <a:srgbClr val="000000"/>
          </a:solidFill>
        </p:grpSpPr>
        <p:grpSp>
          <p:nvGrpSpPr>
            <p:cNvPr id="13" name="Graphic 2">
              <a:extLst>
                <a:ext uri="{FF2B5EF4-FFF2-40B4-BE49-F238E27FC236}">
                  <a16:creationId xmlns:a16="http://schemas.microsoft.com/office/drawing/2014/main" id="{1C60ECDD-4E1F-0BDF-34E5-32DD3207669D}"/>
                </a:ext>
              </a:extLst>
            </p:cNvPr>
            <p:cNvGrpSpPr/>
            <p:nvPr userDrawn="1"/>
          </p:nvGrpSpPr>
          <p:grpSpPr>
            <a:xfrm>
              <a:off x="8172121" y="5087188"/>
              <a:ext cx="955215" cy="342517"/>
              <a:chOff x="3752168" y="4966655"/>
              <a:chExt cx="955215" cy="342517"/>
            </a:xfrm>
            <a:grpFill/>
          </p:grpSpPr>
          <p:sp>
            <p:nvSpPr>
              <p:cNvPr id="29" name="Freeform 300">
                <a:extLst>
                  <a:ext uri="{FF2B5EF4-FFF2-40B4-BE49-F238E27FC236}">
                    <a16:creationId xmlns:a16="http://schemas.microsoft.com/office/drawing/2014/main" id="{EB742035-95F5-C385-1EF2-A310BEC28CBB}"/>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0" name="Freeform 301">
                <a:extLst>
                  <a:ext uri="{FF2B5EF4-FFF2-40B4-BE49-F238E27FC236}">
                    <a16:creationId xmlns:a16="http://schemas.microsoft.com/office/drawing/2014/main" id="{066B6EBF-DD49-9F09-D2D7-C2789652028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1" name="Freeform 302">
                <a:extLst>
                  <a:ext uri="{FF2B5EF4-FFF2-40B4-BE49-F238E27FC236}">
                    <a16:creationId xmlns:a16="http://schemas.microsoft.com/office/drawing/2014/main" id="{F4EC053A-38C8-0912-EF4B-8DC4A72A388B}"/>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4" name="Freeform 289">
              <a:extLst>
                <a:ext uri="{FF2B5EF4-FFF2-40B4-BE49-F238E27FC236}">
                  <a16:creationId xmlns:a16="http://schemas.microsoft.com/office/drawing/2014/main" id="{0BF83443-9EEB-1CDB-37E5-E83DD2960655}"/>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9" name="Freeform 290">
              <a:extLst>
                <a:ext uri="{FF2B5EF4-FFF2-40B4-BE49-F238E27FC236}">
                  <a16:creationId xmlns:a16="http://schemas.microsoft.com/office/drawing/2014/main" id="{0A82A6F5-88CB-5608-D863-254C7DC2CE1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20" name="Freeform 291">
              <a:extLst>
                <a:ext uri="{FF2B5EF4-FFF2-40B4-BE49-F238E27FC236}">
                  <a16:creationId xmlns:a16="http://schemas.microsoft.com/office/drawing/2014/main" id="{5782D61B-D67B-B58C-BFB5-43644DADB833}"/>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21" name="Freeform 292">
              <a:extLst>
                <a:ext uri="{FF2B5EF4-FFF2-40B4-BE49-F238E27FC236}">
                  <a16:creationId xmlns:a16="http://schemas.microsoft.com/office/drawing/2014/main" id="{D9AA5B7C-AA7C-3312-AB11-248BB4FA1044}"/>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22" name="Freeform 293">
              <a:extLst>
                <a:ext uri="{FF2B5EF4-FFF2-40B4-BE49-F238E27FC236}">
                  <a16:creationId xmlns:a16="http://schemas.microsoft.com/office/drawing/2014/main" id="{40B46EA4-9A6F-DD79-3547-CD14C813F73D}"/>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23" name="Freeform 294">
              <a:extLst>
                <a:ext uri="{FF2B5EF4-FFF2-40B4-BE49-F238E27FC236}">
                  <a16:creationId xmlns:a16="http://schemas.microsoft.com/office/drawing/2014/main" id="{8E3F6C1F-EBE0-E6D6-44BE-AA3A23D5C291}"/>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24" name="Freeform 295">
              <a:extLst>
                <a:ext uri="{FF2B5EF4-FFF2-40B4-BE49-F238E27FC236}">
                  <a16:creationId xmlns:a16="http://schemas.microsoft.com/office/drawing/2014/main" id="{8577F8D7-DB38-E7F7-3286-0BA476FE30B1}"/>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5" name="Freeform 296">
              <a:extLst>
                <a:ext uri="{FF2B5EF4-FFF2-40B4-BE49-F238E27FC236}">
                  <a16:creationId xmlns:a16="http://schemas.microsoft.com/office/drawing/2014/main" id="{5520E5B1-EC2A-4D2E-77C5-F6B5F8F8FE1A}"/>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6" name="Freeform 297">
              <a:extLst>
                <a:ext uri="{FF2B5EF4-FFF2-40B4-BE49-F238E27FC236}">
                  <a16:creationId xmlns:a16="http://schemas.microsoft.com/office/drawing/2014/main" id="{C11BB721-0DD5-4B40-4822-2B84E6D13889}"/>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7" name="Freeform 298">
              <a:extLst>
                <a:ext uri="{FF2B5EF4-FFF2-40B4-BE49-F238E27FC236}">
                  <a16:creationId xmlns:a16="http://schemas.microsoft.com/office/drawing/2014/main" id="{A5AE78FE-15D3-DA78-E2BE-1457FA488C9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8" name="Freeform 299">
              <a:extLst>
                <a:ext uri="{FF2B5EF4-FFF2-40B4-BE49-F238E27FC236}">
                  <a16:creationId xmlns:a16="http://schemas.microsoft.com/office/drawing/2014/main" id="{55157A93-19B8-BD44-B6FF-92814357419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8" name="Picture Placeholder 7">
            <a:hlinkClick r:id="rId2"/>
            <a:extLst>
              <a:ext uri="{FF2B5EF4-FFF2-40B4-BE49-F238E27FC236}">
                <a16:creationId xmlns:a16="http://schemas.microsoft.com/office/drawing/2014/main" id="{20B6C2D5-BC83-A54F-B521-5856FF10616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19" b="3019"/>
          <a:stretch/>
        </p:blipFill>
        <p:spPr/>
      </p:pic>
    </p:spTree>
    <p:extLst>
      <p:ext uri="{BB962C8B-B14F-4D97-AF65-F5344CB8AC3E}">
        <p14:creationId xmlns:p14="http://schemas.microsoft.com/office/powerpoint/2010/main" val="2936297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42BF-ECF1-0B6B-2EEC-8A2DF5E4D47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C91E6F8-296E-AE62-DFA8-FFC7A35C40C3}"/>
              </a:ext>
            </a:extLst>
          </p:cNvPr>
          <p:cNvSpPr>
            <a:spLocks noGrp="1"/>
          </p:cNvSpPr>
          <p:nvPr>
            <p:ph type="body" sz="quarter" idx="32"/>
          </p:nvPr>
        </p:nvSpPr>
        <p:spPr>
          <a:xfrm>
            <a:off x="357604" y="2109652"/>
            <a:ext cx="6541269" cy="2422612"/>
          </a:xfrm>
        </p:spPr>
        <p:txBody>
          <a:bodyPr/>
          <a:lstStyle/>
          <a:p>
            <a:pPr>
              <a:lnSpc>
                <a:spcPct val="100000"/>
              </a:lnSpc>
            </a:pPr>
            <a:r>
              <a:rPr lang="en-US">
                <a:latin typeface="Calibri"/>
                <a:ea typeface="Open Sans"/>
                <a:cs typeface="Calibri"/>
              </a:rPr>
              <a:t>Da bi rešili te težave, je Midgard Base Camp sprejel ustvarjalen pristop k trženju. Osredotočili so se na izgradnjo avtentične prisotnosti na spletu, zlasti prek platform družbenih medijev, kot sta Instagram in Facebook.</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Namesto tradicionalnega oglaševanja so delili resnične zgodbe svojih gostov, vpoglede v zakulisje svojega delovanja in čudovite fotografije islandske pokrajine. To jim je omogočilo, da so se neposredno povezali s popotniki, ki so iskali nekaj bolj pomembnega.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Ekipa Midgard je uvedla tudi program priporočil, da bi spodbudila pretekle goste k širjenju besede in izkoristila moč ustnega marketinga.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Poleg tega je Midgard sodeloval s potovalnimi blogerji, vplivneži in agencijami za pustolovska potovanja, da bi povečal svoj doseg. S sodelovanjem s temi partnerji so lahko povečali svojo publiko, ne da bi potrebovali ogromen marketinški proračun.</a:t>
            </a:r>
          </a:p>
          <a:p>
            <a:pPr>
              <a:lnSpc>
                <a:spcPct val="100000"/>
              </a:lnSpc>
            </a:pPr>
            <a:endParaRPr lang="en-US">
              <a:latin typeface="Calibri"/>
              <a:ea typeface="Open Sans"/>
              <a:cs typeface="Calibri"/>
            </a:endParaRPr>
          </a:p>
          <a:p>
            <a:pPr>
              <a:lnSpc>
                <a:spcPct val="100000"/>
              </a:lnSpc>
            </a:pPr>
            <a:endParaRPr lang="en-US">
              <a:latin typeface="Calibri"/>
              <a:ea typeface="Open Sans"/>
              <a:cs typeface="Calibri"/>
            </a:endParaRPr>
          </a:p>
        </p:txBody>
      </p:sp>
      <p:sp>
        <p:nvSpPr>
          <p:cNvPr id="2" name="Slide Number Placeholder 1">
            <a:extLst>
              <a:ext uri="{FF2B5EF4-FFF2-40B4-BE49-F238E27FC236}">
                <a16:creationId xmlns:a16="http://schemas.microsoft.com/office/drawing/2014/main" id="{5522721A-51C7-472A-91CE-66C98A756F29}"/>
              </a:ext>
            </a:extLst>
          </p:cNvPr>
          <p:cNvSpPr>
            <a:spLocks noGrp="1"/>
          </p:cNvSpPr>
          <p:nvPr>
            <p:ph type="sldNum" sz="quarter" idx="4"/>
          </p:nvPr>
        </p:nvSpPr>
        <p:spPr/>
        <p:txBody>
          <a:bodyPr/>
          <a:lstStyle/>
          <a:p>
            <a:fld id="{9C527BFA-2C0E-4CEC-B6A5-913A56FEF4B4}" type="slidenum">
              <a:rPr lang="fr-CA" smtClean="0"/>
              <a:t>126</a:t>
            </a:fld>
            <a:endParaRPr lang="fr-CA"/>
          </a:p>
        </p:txBody>
      </p:sp>
      <p:sp>
        <p:nvSpPr>
          <p:cNvPr id="4" name="Text Placeholder 3">
            <a:extLst>
              <a:ext uri="{FF2B5EF4-FFF2-40B4-BE49-F238E27FC236}">
                <a16:creationId xmlns:a16="http://schemas.microsoft.com/office/drawing/2014/main" id="{03212250-E615-7466-11FB-D84B94A7E440}"/>
              </a:ext>
            </a:extLst>
          </p:cNvPr>
          <p:cNvSpPr>
            <a:spLocks noGrp="1"/>
          </p:cNvSpPr>
          <p:nvPr>
            <p:ph type="body" sz="quarter" idx="65"/>
          </p:nvPr>
        </p:nvSpPr>
        <p:spPr/>
        <p:txBody>
          <a:bodyPr/>
          <a:lstStyle/>
          <a:p>
            <a:r>
              <a:rPr lang="en-GB"/>
              <a:t>Foto: Midgard Base Camp</a:t>
            </a:r>
          </a:p>
        </p:txBody>
      </p:sp>
      <p:sp>
        <p:nvSpPr>
          <p:cNvPr id="3" name="TextBox 2">
            <a:extLst>
              <a:ext uri="{FF2B5EF4-FFF2-40B4-BE49-F238E27FC236}">
                <a16:creationId xmlns:a16="http://schemas.microsoft.com/office/drawing/2014/main" id="{3CA71F98-CDF3-ADBC-C833-9EAA4F0FF5CF}"/>
              </a:ext>
            </a:extLst>
          </p:cNvPr>
          <p:cNvSpPr txBox="1"/>
          <p:nvPr/>
        </p:nvSpPr>
        <p:spPr>
          <a:xfrm>
            <a:off x="2560911" y="717066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Spremeni sliko in posodobi napis</a:t>
            </a:r>
          </a:p>
        </p:txBody>
      </p:sp>
      <p:sp>
        <p:nvSpPr>
          <p:cNvPr id="14" name="Text Placeholder 7">
            <a:extLst>
              <a:ext uri="{FF2B5EF4-FFF2-40B4-BE49-F238E27FC236}">
                <a16:creationId xmlns:a16="http://schemas.microsoft.com/office/drawing/2014/main" id="{98AC0D40-0B28-2F20-418A-9A3A80709455}"/>
              </a:ext>
            </a:extLst>
          </p:cNvPr>
          <p:cNvSpPr>
            <a:spLocks noGrp="1"/>
          </p:cNvSpPr>
          <p:nvPr>
            <p:ph type="body" sz="quarter" idx="33"/>
          </p:nvPr>
        </p:nvSpPr>
        <p:spPr>
          <a:xfrm>
            <a:off x="307749" y="1349282"/>
            <a:ext cx="6506617" cy="601503"/>
          </a:xfrm>
        </p:spPr>
        <p:txBody>
          <a:bodyPr/>
          <a:lstStyle/>
          <a:p>
            <a:r>
              <a:rPr lang="en-US" cap="all"/>
              <a:t>Kreativno in avtentično trženje</a:t>
            </a:r>
          </a:p>
        </p:txBody>
      </p:sp>
      <p:sp>
        <p:nvSpPr>
          <p:cNvPr id="15" name="Text Placeholder 8">
            <a:extLst>
              <a:ext uri="{FF2B5EF4-FFF2-40B4-BE49-F238E27FC236}">
                <a16:creationId xmlns:a16="http://schemas.microsoft.com/office/drawing/2014/main" id="{E3AA69D6-49FC-9786-B836-D6D1D157EC4D}"/>
              </a:ext>
            </a:extLst>
          </p:cNvPr>
          <p:cNvSpPr>
            <a:spLocks noGrp="1"/>
          </p:cNvSpPr>
          <p:nvPr>
            <p:ph type="body" sz="quarter" idx="38"/>
          </p:nvPr>
        </p:nvSpPr>
        <p:spPr>
          <a:xfrm>
            <a:off x="1268958" y="686870"/>
            <a:ext cx="6506617" cy="381311"/>
          </a:xfrm>
        </p:spPr>
        <p:txBody>
          <a:bodyPr/>
          <a:lstStyle/>
          <a:p>
            <a:r>
              <a:rPr lang="en-US" cap="all"/>
              <a:t>Rešitev</a:t>
            </a:r>
          </a:p>
        </p:txBody>
      </p:sp>
      <p:cxnSp>
        <p:nvCxnSpPr>
          <p:cNvPr id="16" name="Straight Connector 15">
            <a:extLst>
              <a:ext uri="{FF2B5EF4-FFF2-40B4-BE49-F238E27FC236}">
                <a16:creationId xmlns:a16="http://schemas.microsoft.com/office/drawing/2014/main" id="{49F09100-5C4F-3D26-D612-6C13E8E2865C}"/>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9B905E21-4620-7B02-D99F-A075ED483FC7}"/>
              </a:ext>
            </a:extLst>
          </p:cNvPr>
          <p:cNvGrpSpPr/>
          <p:nvPr/>
        </p:nvGrpSpPr>
        <p:grpSpPr>
          <a:xfrm>
            <a:off x="186212" y="291396"/>
            <a:ext cx="777837" cy="760007"/>
            <a:chOff x="8736336" y="773976"/>
            <a:chExt cx="925001" cy="925018"/>
          </a:xfrm>
          <a:solidFill>
            <a:srgbClr val="469395"/>
          </a:solidFill>
        </p:grpSpPr>
        <p:grpSp>
          <p:nvGrpSpPr>
            <p:cNvPr id="34" name="Graphic 2">
              <a:extLst>
                <a:ext uri="{FF2B5EF4-FFF2-40B4-BE49-F238E27FC236}">
                  <a16:creationId xmlns:a16="http://schemas.microsoft.com/office/drawing/2014/main" id="{4377B6D4-B8F4-2EA5-C035-385C777BEDBF}"/>
                </a:ext>
              </a:extLst>
            </p:cNvPr>
            <p:cNvGrpSpPr/>
            <p:nvPr/>
          </p:nvGrpSpPr>
          <p:grpSpPr>
            <a:xfrm>
              <a:off x="8736336" y="773976"/>
              <a:ext cx="925001" cy="925018"/>
              <a:chOff x="8736336" y="773976"/>
              <a:chExt cx="925001" cy="925018"/>
            </a:xfrm>
            <a:grpFill/>
          </p:grpSpPr>
          <p:sp>
            <p:nvSpPr>
              <p:cNvPr id="37" name="Freeform 306">
                <a:extLst>
                  <a:ext uri="{FF2B5EF4-FFF2-40B4-BE49-F238E27FC236}">
                    <a16:creationId xmlns:a16="http://schemas.microsoft.com/office/drawing/2014/main" id="{40B5FEB5-357D-48DC-E672-4AE31E2BFBC3}"/>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07">
                <a:extLst>
                  <a:ext uri="{FF2B5EF4-FFF2-40B4-BE49-F238E27FC236}">
                    <a16:creationId xmlns:a16="http://schemas.microsoft.com/office/drawing/2014/main" id="{D54B8DB6-922B-B1BA-8B05-4161DE50B04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08">
                <a:extLst>
                  <a:ext uri="{FF2B5EF4-FFF2-40B4-BE49-F238E27FC236}">
                    <a16:creationId xmlns:a16="http://schemas.microsoft.com/office/drawing/2014/main" id="{3A0E9C54-4937-96CF-AE61-F3B08E7E90F7}"/>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09">
                <a:extLst>
                  <a:ext uri="{FF2B5EF4-FFF2-40B4-BE49-F238E27FC236}">
                    <a16:creationId xmlns:a16="http://schemas.microsoft.com/office/drawing/2014/main" id="{634AAD4B-148E-F615-7EE5-E78D1C772A14}"/>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310">
                <a:extLst>
                  <a:ext uri="{FF2B5EF4-FFF2-40B4-BE49-F238E27FC236}">
                    <a16:creationId xmlns:a16="http://schemas.microsoft.com/office/drawing/2014/main" id="{EE7B306A-D4D5-7151-36CC-899117B1BBD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311">
                <a:extLst>
                  <a:ext uri="{FF2B5EF4-FFF2-40B4-BE49-F238E27FC236}">
                    <a16:creationId xmlns:a16="http://schemas.microsoft.com/office/drawing/2014/main" id="{06BEE907-649B-0EF9-DB26-510530A26DA1}"/>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312">
                <a:extLst>
                  <a:ext uri="{FF2B5EF4-FFF2-40B4-BE49-F238E27FC236}">
                    <a16:creationId xmlns:a16="http://schemas.microsoft.com/office/drawing/2014/main" id="{404F66B8-3176-A239-55FE-D6343F32368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5" name="Freeform 304">
              <a:extLst>
                <a:ext uri="{FF2B5EF4-FFF2-40B4-BE49-F238E27FC236}">
                  <a16:creationId xmlns:a16="http://schemas.microsoft.com/office/drawing/2014/main" id="{71EFEF7B-2EA6-49AB-56F0-C7538BE647AB}"/>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05">
              <a:extLst>
                <a:ext uri="{FF2B5EF4-FFF2-40B4-BE49-F238E27FC236}">
                  <a16:creationId xmlns:a16="http://schemas.microsoft.com/office/drawing/2014/main" id="{65B0A10B-ECB7-8F69-3936-BB0F73A3DEA3}"/>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10" name="Picture Placeholder 9">
            <a:extLst>
              <a:ext uri="{FF2B5EF4-FFF2-40B4-BE49-F238E27FC236}">
                <a16:creationId xmlns:a16="http://schemas.microsoft.com/office/drawing/2014/main" id="{3E837BF7-06E0-6E13-4FAF-3ECC1B608E3D}"/>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20" b="7120"/>
          <a:stretch/>
        </p:blipFill>
        <p:spPr/>
      </p:pic>
    </p:spTree>
    <p:extLst>
      <p:ext uri="{BB962C8B-B14F-4D97-AF65-F5344CB8AC3E}">
        <p14:creationId xmlns:p14="http://schemas.microsoft.com/office/powerpoint/2010/main" val="29361976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55B7B-B735-6F92-2512-A4597BDD718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2846834-9BCF-C98D-5AFD-BECAD9573DDC}"/>
              </a:ext>
            </a:extLst>
          </p:cNvPr>
          <p:cNvSpPr>
            <a:spLocks noGrp="1"/>
          </p:cNvSpPr>
          <p:nvPr>
            <p:ph type="body" sz="quarter" idx="32"/>
          </p:nvPr>
        </p:nvSpPr>
        <p:spPr>
          <a:xfrm>
            <a:off x="367498" y="1708297"/>
            <a:ext cx="6541269" cy="2422612"/>
          </a:xfrm>
        </p:spPr>
        <p:txBody>
          <a:bodyPr/>
          <a:lstStyle/>
          <a:p>
            <a:pPr>
              <a:lnSpc>
                <a:spcPct val="100000"/>
              </a:lnSpc>
            </a:pPr>
            <a:r>
              <a:rPr lang="en-US">
                <a:latin typeface="Calibri"/>
                <a:ea typeface="Open Sans"/>
                <a:cs typeface="Calibri"/>
              </a:rPr>
              <a:t>Rezultati teh marketinških prizadevanj so bili impresivni. Midgard Base Camp je znatno povečal prepoznavnost svoje blagovne znamke, zlasti med ekološko ozaveščenimi in pustolovskimi popotniki.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Njihovi sledilci na družbenih omrežjih so se razvili v zvesto skupnost, v kateri gostje delijo svoje izkušnje in se ukvarjajo z vsebinami Base Campa.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Mednarodne rezervacije so se povečale, program priporočil pa je pomagal privabiti nove goste, hkrati pa ohranil močno povezavo z nekdanjimi obiskovalci.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S temi pobudami je Midgard Base Camp ne le razširil svoje poslovanje, ampak se tudi pozicioniral kot izjemna izbira za popotnike, ki iščejo trajnostno, alternativno namestitev na Islandiji.</a:t>
            </a:r>
          </a:p>
          <a:p>
            <a:endParaRPr lang="en-US"/>
          </a:p>
        </p:txBody>
      </p:sp>
      <p:sp>
        <p:nvSpPr>
          <p:cNvPr id="11" name="Text Placeholder 10">
            <a:extLst>
              <a:ext uri="{FF2B5EF4-FFF2-40B4-BE49-F238E27FC236}">
                <a16:creationId xmlns:a16="http://schemas.microsoft.com/office/drawing/2014/main" id="{2D749496-C891-D192-3403-1EEF59855C39}"/>
              </a:ext>
            </a:extLst>
          </p:cNvPr>
          <p:cNvSpPr>
            <a:spLocks noGrp="1"/>
          </p:cNvSpPr>
          <p:nvPr>
            <p:ph type="body" sz="quarter" idx="40"/>
          </p:nvPr>
        </p:nvSpPr>
        <p:spPr/>
        <p:txBody>
          <a:bodyPr/>
          <a:lstStyle/>
          <a:p>
            <a:r>
              <a:rPr lang="en-US"/>
              <a:t>„Cilj trženja je tako dobro poznati in razumeti stranko, da ji izdelek ali storitev ustreza in se prodaja sama.“ — </a:t>
            </a:r>
            <a:r>
              <a:rPr lang="is-IS"/>
              <a:t>Peter </a:t>
            </a:r>
            <a:r>
              <a:rPr lang="is-IS" err="1"/>
              <a:t>Drucker</a:t>
            </a:r>
            <a:endParaRPr lang="en-US"/>
          </a:p>
        </p:txBody>
      </p:sp>
      <p:sp>
        <p:nvSpPr>
          <p:cNvPr id="2" name="Slide Number Placeholder 1">
            <a:extLst>
              <a:ext uri="{FF2B5EF4-FFF2-40B4-BE49-F238E27FC236}">
                <a16:creationId xmlns:a16="http://schemas.microsoft.com/office/drawing/2014/main" id="{FCE84227-7A98-07F4-748A-7FCDD78802D4}"/>
              </a:ext>
            </a:extLst>
          </p:cNvPr>
          <p:cNvSpPr>
            <a:spLocks noGrp="1"/>
          </p:cNvSpPr>
          <p:nvPr>
            <p:ph type="sldNum" sz="quarter" idx="4"/>
          </p:nvPr>
        </p:nvSpPr>
        <p:spPr/>
        <p:txBody>
          <a:bodyPr/>
          <a:lstStyle/>
          <a:p>
            <a:fld id="{9C527BFA-2C0E-4CEC-B6A5-913A56FEF4B4}" type="slidenum">
              <a:rPr lang="fr-CA" smtClean="0"/>
              <a:t>127</a:t>
            </a:fld>
            <a:endParaRPr lang="fr-CA"/>
          </a:p>
        </p:txBody>
      </p:sp>
      <p:sp>
        <p:nvSpPr>
          <p:cNvPr id="3" name="Text Placeholder 2">
            <a:extLst>
              <a:ext uri="{FF2B5EF4-FFF2-40B4-BE49-F238E27FC236}">
                <a16:creationId xmlns:a16="http://schemas.microsoft.com/office/drawing/2014/main" id="{D2EDD255-1EB7-8679-A863-990083030DB8}"/>
              </a:ext>
            </a:extLst>
          </p:cNvPr>
          <p:cNvSpPr>
            <a:spLocks noGrp="1"/>
          </p:cNvSpPr>
          <p:nvPr>
            <p:ph type="body" sz="quarter" idx="65"/>
          </p:nvPr>
        </p:nvSpPr>
        <p:spPr/>
        <p:txBody>
          <a:bodyPr/>
          <a:lstStyle/>
          <a:p>
            <a:r>
              <a:rPr lang="en-GB"/>
              <a:t>Foto: Midgard Base Camp</a:t>
            </a:r>
          </a:p>
        </p:txBody>
      </p:sp>
      <p:sp>
        <p:nvSpPr>
          <p:cNvPr id="15" name="Freeform 14">
            <a:extLst>
              <a:ext uri="{FF2B5EF4-FFF2-40B4-BE49-F238E27FC236}">
                <a16:creationId xmlns:a16="http://schemas.microsoft.com/office/drawing/2014/main" id="{AB372285-6590-7C29-B276-90C40ABE727A}"/>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5549EB3E-E666-694D-B875-E3AF016ED548}"/>
              </a:ext>
            </a:extLst>
          </p:cNvPr>
          <p:cNvSpPr/>
          <p:nvPr/>
        </p:nvSpPr>
        <p:spPr>
          <a:xfrm>
            <a:off x="5824336" y="7345006"/>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7" name="Text Placeholder 7">
            <a:extLst>
              <a:ext uri="{FF2B5EF4-FFF2-40B4-BE49-F238E27FC236}">
                <a16:creationId xmlns:a16="http://schemas.microsoft.com/office/drawing/2014/main" id="{120E9E0D-F2CC-C07F-C5D4-34E8FB51C806}"/>
              </a:ext>
            </a:extLst>
          </p:cNvPr>
          <p:cNvSpPr>
            <a:spLocks noGrp="1"/>
          </p:cNvSpPr>
          <p:nvPr>
            <p:ph type="body" sz="quarter" idx="33"/>
          </p:nvPr>
        </p:nvSpPr>
        <p:spPr>
          <a:xfrm>
            <a:off x="307749" y="1349282"/>
            <a:ext cx="6833346" cy="601503"/>
          </a:xfrm>
        </p:spPr>
        <p:txBody>
          <a:bodyPr/>
          <a:lstStyle/>
          <a:p>
            <a:r>
              <a:rPr lang="en-US" sz="1800" cap="all">
                <a:solidFill>
                  <a:srgbClr val="E96751"/>
                </a:solidFill>
              </a:rPr>
              <a:t>Močnejša blagovna znamka in zvesta skupnost</a:t>
            </a:r>
          </a:p>
        </p:txBody>
      </p:sp>
      <p:sp>
        <p:nvSpPr>
          <p:cNvPr id="18" name="Text Placeholder 8">
            <a:extLst>
              <a:ext uri="{FF2B5EF4-FFF2-40B4-BE49-F238E27FC236}">
                <a16:creationId xmlns:a16="http://schemas.microsoft.com/office/drawing/2014/main" id="{0662E7DF-0567-437A-7C3C-13C58B872200}"/>
              </a:ext>
            </a:extLst>
          </p:cNvPr>
          <p:cNvSpPr>
            <a:spLocks noGrp="1"/>
          </p:cNvSpPr>
          <p:nvPr>
            <p:ph type="body" sz="quarter" idx="38"/>
          </p:nvPr>
        </p:nvSpPr>
        <p:spPr>
          <a:xfrm>
            <a:off x="1268958" y="686870"/>
            <a:ext cx="6506617" cy="381311"/>
          </a:xfrm>
        </p:spPr>
        <p:txBody>
          <a:bodyPr/>
          <a:lstStyle/>
          <a:p>
            <a:r>
              <a:rPr lang="en-US" cap="all"/>
              <a:t>Rezultat</a:t>
            </a:r>
          </a:p>
        </p:txBody>
      </p:sp>
      <p:cxnSp>
        <p:nvCxnSpPr>
          <p:cNvPr id="19" name="Straight Connector 18">
            <a:extLst>
              <a:ext uri="{FF2B5EF4-FFF2-40B4-BE49-F238E27FC236}">
                <a16:creationId xmlns:a16="http://schemas.microsoft.com/office/drawing/2014/main" id="{94227DA5-83D0-F541-B17C-E6E602760930}"/>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1" name="Freeform 301">
            <a:extLst>
              <a:ext uri="{FF2B5EF4-FFF2-40B4-BE49-F238E27FC236}">
                <a16:creationId xmlns:a16="http://schemas.microsoft.com/office/drawing/2014/main" id="{883EDFBD-07AE-9B1B-4C25-80AAD27F1BD9}"/>
              </a:ext>
            </a:extLst>
          </p:cNvPr>
          <p:cNvSpPr/>
          <p:nvPr/>
        </p:nvSpPr>
        <p:spPr>
          <a:xfrm>
            <a:off x="209449" y="212083"/>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469395"/>
          </a:solidFill>
          <a:ln w="3074" cap="flat">
            <a:noFill/>
            <a:prstDash val="solid"/>
            <a:miter/>
          </a:ln>
        </p:spPr>
        <p:txBody>
          <a:bodyPr rtlCol="0" anchor="ctr"/>
          <a:lstStyle/>
          <a:p>
            <a:endParaRPr lang="en-US"/>
          </a:p>
        </p:txBody>
      </p:sp>
      <p:pic>
        <p:nvPicPr>
          <p:cNvPr id="20" name="Picture Placeholder 19">
            <a:extLst>
              <a:ext uri="{FF2B5EF4-FFF2-40B4-BE49-F238E27FC236}">
                <a16:creationId xmlns:a16="http://schemas.microsoft.com/office/drawing/2014/main" id="{3E48DE3C-6C6D-1DDC-D216-DCC85CD22C2B}"/>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378" r="18378"/>
          <a:stretch/>
        </p:blipFill>
        <p:spPr/>
      </p:pic>
    </p:spTree>
    <p:extLst>
      <p:ext uri="{BB962C8B-B14F-4D97-AF65-F5344CB8AC3E}">
        <p14:creationId xmlns:p14="http://schemas.microsoft.com/office/powerpoint/2010/main" val="30510993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87F75-E229-7F45-3C29-8CD04FD9C15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A378BCA-C5EE-C455-7B8F-2D2924BAB538}"/>
              </a:ext>
            </a:extLst>
          </p:cNvPr>
          <p:cNvSpPr>
            <a:spLocks noGrp="1"/>
          </p:cNvSpPr>
          <p:nvPr>
            <p:ph type="body" sz="quarter" idx="18"/>
          </p:nvPr>
        </p:nvSpPr>
        <p:spPr>
          <a:xfrm>
            <a:off x="528132" y="1248785"/>
            <a:ext cx="3359655"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70331692-0734-0C3A-922F-F5ACE0FCF6A3}"/>
              </a:ext>
            </a:extLst>
          </p:cNvPr>
          <p:cNvSpPr>
            <a:spLocks noGrp="1"/>
          </p:cNvSpPr>
          <p:nvPr>
            <p:ph type="body" sz="quarter" idx="19"/>
          </p:nvPr>
        </p:nvSpPr>
        <p:spPr>
          <a:xfrm>
            <a:off x="491576" y="543958"/>
            <a:ext cx="3925149" cy="579350"/>
          </a:xfrm>
        </p:spPr>
        <p:txBody>
          <a:bodyPr/>
          <a:lstStyle/>
          <a:p>
            <a:r>
              <a:rPr lang="en-US" sz="2400" cap="all"/>
              <a:t>Midgard Base Camp</a:t>
            </a:r>
          </a:p>
          <a:p>
            <a:endParaRPr lang="en-US" sz="2400" cap="all"/>
          </a:p>
        </p:txBody>
      </p:sp>
      <p:pic>
        <p:nvPicPr>
          <p:cNvPr id="16" name="Picture 4" descr="SDG wheel">
            <a:extLst>
              <a:ext uri="{FF2B5EF4-FFF2-40B4-BE49-F238E27FC236}">
                <a16:creationId xmlns:a16="http://schemas.microsoft.com/office/drawing/2014/main" id="{9B96391E-5396-4511-4402-93F4C5CB74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C57AD23E-A517-0AA1-C6B7-7E2B32E538C5}"/>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E8A4400A-424A-5E5D-A22E-53333D4E42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B22D451C-9F6A-68E6-4090-5A771C7D49C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B747F211-A0C0-2977-65EF-0D0EEA81069B}"/>
              </a:ext>
            </a:extLst>
          </p:cNvPr>
          <p:cNvSpPr/>
          <p:nvPr/>
        </p:nvSpPr>
        <p:spPr>
          <a:xfrm>
            <a:off x="346797" y="4736869"/>
            <a:ext cx="7081980" cy="4832092"/>
          </a:xfrm>
          <a:prstGeom prst="rect">
            <a:avLst/>
          </a:prstGeom>
        </p:spPr>
        <p:txBody>
          <a:bodyPr wrap="square">
            <a:spAutoFit/>
          </a:bodyPr>
          <a:lstStyle/>
          <a:p>
            <a:pPr algn="just"/>
            <a:endParaRPr lang="en-US" sz="1400"/>
          </a:p>
          <a:p>
            <a:pPr algn="just"/>
            <a:r>
              <a:rPr lang="en-US" sz="1400"/>
              <a:t>Midgard Base Camp podpira cilje trajnostnega razvoja Združenih narodov (SDG), zlasti SDG 11 (trajnostna mesta in skupnosti) in SDG 12 (odgovorna potrošnja in proizvodnja), saj ponuja okolju prijazne namestitve, ki slavijo islandsko naravo in lokalno kulturo.</a:t>
            </a:r>
          </a:p>
          <a:p>
            <a:pPr algn="just"/>
            <a:endParaRPr lang="en-US" sz="1400"/>
          </a:p>
          <a:p>
            <a:pPr algn="just"/>
            <a:endParaRPr lang="en-US" sz="1400"/>
          </a:p>
          <a:p>
            <a:pPr algn="just"/>
            <a:r>
              <a:rPr lang="en-US" sz="1400"/>
              <a:t>S preoblikovanjem stare cementarne v živahno bazo za pustolovski turizem je Midgard oživil prej neizkoriščen prostor z minimalnim vplivom na okolje in ustvaril edinstven, na skupnosti osredotočen model turizma, ki izboljšuje lokalno območje. Ta prilagodljiva ponovna uporaba je v skladu s ciljem SDG 11, saj spodbuja trajnostni razvoj in prispeva k kulturni in gospodarski živahnosti regije. Projekt kaže, kako lahko preoblikovanje obstoječih struktur ohrani lokalno dediščino in hkrati zadovolji potrebe po trajnostni rasti.</a:t>
            </a:r>
          </a:p>
          <a:p>
            <a:pPr algn="just"/>
            <a:endParaRPr lang="en-US" sz="1400"/>
          </a:p>
          <a:p>
            <a:pPr algn="just"/>
            <a:endParaRPr lang="en-US" sz="1400"/>
          </a:p>
          <a:p>
            <a:pPr algn="just"/>
            <a:r>
              <a:rPr lang="en-US" sz="1400"/>
              <a:t>Midgardov poudarek na delitvi lokalnih zgodb, povezovanju gostov z naravno lepoto Islandije in uporabi trajnostnih praks v poslovanju dodatno podpira SDG 12, saj spodbuja odgovorno potovalno izkušnjo z majhnim vplivom na okolje. S prizadevanji, kot so ponovna uporaba materialov, zmanjšanje količine odpadkov in spodbujanje obnovljivih virov energije, kot sta geotermalna in hidroelektrična energija, baza izkazuje zavezanost k učinkoviti rabi virov in odgovorni porabi. Te prakse poudarjajo, kako lahko turizem uravnoteži potrebe obiskovalcev z varstvom okolja in trajnostno proizvodnjo.</a:t>
            </a:r>
          </a:p>
        </p:txBody>
      </p:sp>
      <p:pic>
        <p:nvPicPr>
          <p:cNvPr id="4" name="Picture 3">
            <a:extLst>
              <a:ext uri="{FF2B5EF4-FFF2-40B4-BE49-F238E27FC236}">
                <a16:creationId xmlns:a16="http://schemas.microsoft.com/office/drawing/2014/main" id="{405C60DD-DE87-EA29-E478-6B7F19076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9563" y="3205812"/>
            <a:ext cx="1188000" cy="1188000"/>
          </a:xfrm>
          <a:prstGeom prst="rect">
            <a:avLst/>
          </a:prstGeom>
        </p:spPr>
      </p:pic>
      <p:pic>
        <p:nvPicPr>
          <p:cNvPr id="7" name="Slika 3" descr="Slika, ki vsebuje besede besedilo, pisava, oblikovanje, grafika&#10;&#10;Opis je samodejno ustvarjen">
            <a:extLst>
              <a:ext uri="{FF2B5EF4-FFF2-40B4-BE49-F238E27FC236}">
                <a16:creationId xmlns:a16="http://schemas.microsoft.com/office/drawing/2014/main" id="{48ECA347-7863-8FA8-762A-FFA25D3DA5AF}"/>
              </a:ext>
            </a:extLst>
          </p:cNvPr>
          <p:cNvPicPr>
            <a:picLocks noChangeAspect="1"/>
          </p:cNvPicPr>
          <p:nvPr/>
        </p:nvPicPr>
        <p:blipFill>
          <a:blip r:embed="rId8"/>
          <a:stretch>
            <a:fillRect/>
          </a:stretch>
        </p:blipFill>
        <p:spPr>
          <a:xfrm>
            <a:off x="618090" y="3205812"/>
            <a:ext cx="1141590" cy="1188154"/>
          </a:xfrm>
          <a:prstGeom prst="rect">
            <a:avLst/>
          </a:prstGeom>
        </p:spPr>
      </p:pic>
    </p:spTree>
    <p:extLst>
      <p:ext uri="{BB962C8B-B14F-4D97-AF65-F5344CB8AC3E}">
        <p14:creationId xmlns:p14="http://schemas.microsoft.com/office/powerpoint/2010/main" val="403034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CAE8-4217-E26F-0692-C21CD49426E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884FB9B-7B2A-22B0-6F4F-6FD863EA3C65}"/>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4470A53A-3D24-7BDC-524A-DC42A355DBEE}"/>
              </a:ext>
            </a:extLst>
          </p:cNvPr>
          <p:cNvSpPr>
            <a:spLocks noGrp="1"/>
          </p:cNvSpPr>
          <p:nvPr>
            <p:ph type="body" sz="quarter" idx="32"/>
          </p:nvPr>
        </p:nvSpPr>
        <p:spPr>
          <a:xfrm>
            <a:off x="294777" y="6241481"/>
            <a:ext cx="7365329" cy="2787212"/>
          </a:xfrm>
        </p:spPr>
        <p:txBody>
          <a:bodyPr/>
          <a:lstStyle/>
          <a:p>
            <a:pPr algn="l">
              <a:lnSpc>
                <a:spcPct val="100000"/>
              </a:lnSpc>
            </a:pPr>
            <a:r>
              <a:rPr lang="en-US" sz="4000" b="1" cap="all">
                <a:solidFill>
                  <a:schemeClr val="bg1"/>
                </a:solidFill>
              </a:rPr>
              <a:t>Blue Lagoon Retreat, </a:t>
            </a:r>
            <a:r>
              <a:rPr lang="en-US" sz="4000" b="1" cap="all" err="1">
                <a:solidFill>
                  <a:schemeClr val="bg1"/>
                </a:solidFill>
              </a:rPr>
              <a:t>Grindavík</a:t>
            </a:r>
            <a:r>
              <a:rPr lang="en-US" sz="4000" b="1" cap="all">
                <a:solidFill>
                  <a:schemeClr val="bg1"/>
                </a:solidFill>
              </a:rPr>
              <a:t>, Islandija</a:t>
            </a:r>
          </a:p>
          <a:p>
            <a:pPr marL="0" indent="0">
              <a:lnSpc>
                <a:spcPct val="100000"/>
              </a:lnSpc>
              <a:buNone/>
            </a:pPr>
            <a:r>
              <a:rPr lang="en-US" sz="2000" b="1">
                <a:solidFill>
                  <a:schemeClr val="bg1"/>
                </a:solidFill>
                <a:latin typeface="Calibri"/>
                <a:cs typeface="Calibri"/>
              </a:rPr>
              <a:t>Kategorija: </a:t>
            </a:r>
            <a:r>
              <a:rPr lang="en-US" sz="2000">
                <a:solidFill>
                  <a:schemeClr val="bg1"/>
                </a:solidFill>
                <a:latin typeface="Calibri"/>
                <a:cs typeface="Calibri"/>
              </a:rPr>
              <a:t>Namestitev za umik</a:t>
            </a:r>
            <a:endParaRPr lang="en-US" sz="2000">
              <a:solidFill>
                <a:schemeClr val="bg1"/>
              </a:solidFill>
              <a:highlight>
                <a:srgbClr val="000080"/>
              </a:highlight>
            </a:endParaRPr>
          </a:p>
          <a:p>
            <a:pPr>
              <a:lnSpc>
                <a:spcPct val="100000"/>
              </a:lnSpc>
            </a:pPr>
            <a:r>
              <a:rPr lang="en-US" sz="2000" b="1">
                <a:solidFill>
                  <a:schemeClr val="bg1"/>
                </a:solidFill>
                <a:latin typeface="Calibri"/>
                <a:cs typeface="Calibri"/>
              </a:rPr>
              <a:t>Lokacija: </a:t>
            </a:r>
            <a:r>
              <a:rPr lang="en-US" sz="2000" err="1">
                <a:solidFill>
                  <a:schemeClr val="bg1"/>
                </a:solidFill>
                <a:latin typeface="Calibri"/>
                <a:cs typeface="Calibri"/>
              </a:rPr>
              <a:t>Grindavík</a:t>
            </a:r>
            <a:r>
              <a:rPr lang="en-US" sz="2000">
                <a:solidFill>
                  <a:schemeClr val="bg1"/>
                </a:solidFill>
                <a:latin typeface="Calibri"/>
                <a:cs typeface="Calibri"/>
              </a:rPr>
              <a:t>, Islandija</a:t>
            </a:r>
          </a:p>
          <a:p>
            <a:pPr algn="l">
              <a:lnSpc>
                <a:spcPct val="100000"/>
              </a:lnSpc>
            </a:pPr>
            <a:r>
              <a:rPr lang="en-US" sz="2000" b="1">
                <a:solidFill>
                  <a:schemeClr val="bg1"/>
                </a:solidFill>
              </a:rPr>
              <a:t>Spletna stran:</a:t>
            </a:r>
            <a:r>
              <a:rPr lang="en-IE" sz="2000">
                <a:solidFill>
                  <a:schemeClr val="bg1"/>
                </a:solidFill>
              </a:rPr>
              <a:t> https://www.bluelagoon.com/accommodation/retreat-hotel/suites/lagoon-suite</a:t>
            </a:r>
          </a:p>
          <a:p>
            <a:pPr algn="l">
              <a:lnSpc>
                <a:spcPct val="100000"/>
              </a:lnSpc>
            </a:pPr>
            <a:endParaRPr lang="en-IE">
              <a:solidFill>
                <a:schemeClr val="bg1"/>
              </a:solidFill>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US" sz="1600">
                <a:solidFill>
                  <a:schemeClr val="bg1"/>
                </a:solidFill>
              </a:rPr>
              <a:t>Blue Lagoon Retreat je nagrajeni luksuzni resort, ki se nahaja v znanem geotermalnem območju Blue Lagoon na Islandiji. Retreat ponuja hotel s 60 apartmaji, podzemni spa, restavracijo Moss z Michelinovo zvezdico in ekskluziven dostop do zasebnih lagun. Zdravilna voda Blue Lagoon, bogata s silicijem in minerali, je osnova wellness izkušnje in gostom ponuja edinstvene tretmaje za sprostitev in pomlajevanje. </a:t>
            </a:r>
          </a:p>
          <a:p>
            <a:pPr>
              <a:lnSpc>
                <a:spcPct val="100000"/>
              </a:lnSpc>
            </a:pPr>
            <a:endParaRPr lang="en-US" sz="1600">
              <a:solidFill>
                <a:schemeClr val="bg1"/>
              </a:solidFill>
            </a:endParaRP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26541FA4-CA63-2CD9-B44E-274855DA3F43}"/>
              </a:ext>
            </a:extLst>
          </p:cNvPr>
          <p:cNvSpPr>
            <a:spLocks noGrp="1"/>
          </p:cNvSpPr>
          <p:nvPr>
            <p:ph type="body" sz="quarter" idx="35"/>
          </p:nvPr>
        </p:nvSpPr>
        <p:spPr>
          <a:xfrm>
            <a:off x="294777" y="5453856"/>
            <a:ext cx="3206079" cy="1049221"/>
          </a:xfrm>
        </p:spPr>
        <p:txBody>
          <a:bodyPr/>
          <a:lstStyle/>
          <a:p>
            <a:r>
              <a:rPr lang="en-US" sz="4400" b="1"/>
              <a:t>ISLANDIJA</a:t>
            </a:r>
          </a:p>
        </p:txBody>
      </p:sp>
      <p:sp>
        <p:nvSpPr>
          <p:cNvPr id="3" name="Text Placeholder 2">
            <a:extLst>
              <a:ext uri="{FF2B5EF4-FFF2-40B4-BE49-F238E27FC236}">
                <a16:creationId xmlns:a16="http://schemas.microsoft.com/office/drawing/2014/main" id="{4B74D1FC-FD58-5D37-251C-B8B9334CBC9C}"/>
              </a:ext>
            </a:extLst>
          </p:cNvPr>
          <p:cNvSpPr>
            <a:spLocks noGrp="1"/>
          </p:cNvSpPr>
          <p:nvPr>
            <p:ph type="body" sz="quarter" idx="36"/>
          </p:nvPr>
        </p:nvSpPr>
        <p:spPr>
          <a:xfrm>
            <a:off x="264098" y="4779704"/>
            <a:ext cx="3845903" cy="414175"/>
          </a:xfrm>
        </p:spPr>
        <p:txBody>
          <a:bodyPr/>
          <a:lstStyle/>
          <a:p>
            <a:r>
              <a:rPr lang="en-US" sz="2800" b="0" cap="all"/>
              <a:t>marketing modeli</a:t>
            </a:r>
          </a:p>
        </p:txBody>
      </p:sp>
      <p:sp>
        <p:nvSpPr>
          <p:cNvPr id="16" name="Slide Number Placeholder 15">
            <a:extLst>
              <a:ext uri="{FF2B5EF4-FFF2-40B4-BE49-F238E27FC236}">
                <a16:creationId xmlns:a16="http://schemas.microsoft.com/office/drawing/2014/main" id="{C1D752FB-FA66-AD0A-1279-121883E47C5A}"/>
              </a:ext>
            </a:extLst>
          </p:cNvPr>
          <p:cNvSpPr>
            <a:spLocks noGrp="1"/>
          </p:cNvSpPr>
          <p:nvPr>
            <p:ph type="sldNum" sz="quarter" idx="4"/>
          </p:nvPr>
        </p:nvSpPr>
        <p:spPr/>
        <p:txBody>
          <a:bodyPr/>
          <a:lstStyle/>
          <a:p>
            <a:fld id="{9C527BFA-2C0E-4CEC-B6A5-913A56FEF4B4}" type="slidenum">
              <a:rPr lang="fr-CA" smtClean="0"/>
              <a:t>129</a:t>
            </a:fld>
            <a:endParaRPr lang="fr-CA"/>
          </a:p>
        </p:txBody>
      </p:sp>
      <p:sp>
        <p:nvSpPr>
          <p:cNvPr id="4" name="Text Placeholder 3">
            <a:extLst>
              <a:ext uri="{FF2B5EF4-FFF2-40B4-BE49-F238E27FC236}">
                <a16:creationId xmlns:a16="http://schemas.microsoft.com/office/drawing/2014/main" id="{4B6A0A23-1C4A-8188-0188-82B6AC37E3DD}"/>
              </a:ext>
            </a:extLst>
          </p:cNvPr>
          <p:cNvSpPr>
            <a:spLocks noGrp="1"/>
          </p:cNvSpPr>
          <p:nvPr>
            <p:ph type="body" sz="quarter" idx="65"/>
          </p:nvPr>
        </p:nvSpPr>
        <p:spPr>
          <a:xfrm>
            <a:off x="0" y="57736"/>
            <a:ext cx="2953721" cy="452458"/>
          </a:xfrm>
        </p:spPr>
        <p:txBody>
          <a:bodyPr/>
          <a:lstStyle/>
          <a:p>
            <a:r>
              <a:rPr lang="en-GB"/>
              <a:t>Foto: Midgard Base Camp</a:t>
            </a:r>
          </a:p>
        </p:txBody>
      </p:sp>
      <p:sp>
        <p:nvSpPr>
          <p:cNvPr id="10" name="Text Placeholder 2">
            <a:extLst>
              <a:ext uri="{FF2B5EF4-FFF2-40B4-BE49-F238E27FC236}">
                <a16:creationId xmlns:a16="http://schemas.microsoft.com/office/drawing/2014/main" id="{BD1B36E0-6572-AA4E-0091-26FE17609CCB}"/>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6E029949-A4DF-4FEF-702C-6B65B544E772}"/>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12" name="Graphic 11" descr="Badge 7 with solid fill">
            <a:extLst>
              <a:ext uri="{FF2B5EF4-FFF2-40B4-BE49-F238E27FC236}">
                <a16:creationId xmlns:a16="http://schemas.microsoft.com/office/drawing/2014/main" id="{E0520208-95E2-411A-99F8-7DE009445D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74720" y="4352675"/>
            <a:ext cx="1440000" cy="1440000"/>
          </a:xfrm>
          <a:prstGeom prst="rect">
            <a:avLst/>
          </a:prstGeom>
        </p:spPr>
      </p:pic>
      <p:pic>
        <p:nvPicPr>
          <p:cNvPr id="9" name="Picture Placeholder 8">
            <a:extLst>
              <a:ext uri="{FF2B5EF4-FFF2-40B4-BE49-F238E27FC236}">
                <a16:creationId xmlns:a16="http://schemas.microsoft.com/office/drawing/2014/main" id="{CBF23EE1-811B-4F84-AD12-5196DE94EBEA}"/>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t="11898" b="11898"/>
          <a:stretch>
            <a:fillRect/>
          </a:stretch>
        </p:blipFill>
        <p:spPr/>
      </p:pic>
    </p:spTree>
    <p:extLst>
      <p:ext uri="{BB962C8B-B14F-4D97-AF65-F5344CB8AC3E}">
        <p14:creationId xmlns:p14="http://schemas.microsoft.com/office/powerpoint/2010/main" val="310762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F9845A-D378-7E19-CCD8-262BD06D806D}"/>
              </a:ext>
            </a:extLst>
          </p:cNvPr>
          <p:cNvSpPr>
            <a:spLocks noGrp="1"/>
          </p:cNvSpPr>
          <p:nvPr>
            <p:ph type="body" sz="quarter" idx="32"/>
          </p:nvPr>
        </p:nvSpPr>
        <p:spPr>
          <a:xfrm>
            <a:off x="527742" y="3378600"/>
            <a:ext cx="6541269" cy="5494217"/>
          </a:xfrm>
          <a:solidFill>
            <a:schemeClr val="bg1"/>
          </a:solidFill>
        </p:spPr>
        <p:txBody>
          <a:bodyPr/>
          <a:lstStyle/>
          <a:p>
            <a:pPr>
              <a:lnSpc>
                <a:spcPct val="100000"/>
              </a:lnSpc>
            </a:pPr>
            <a:r>
              <a:rPr lang="en-US"/>
              <a:t>EPIC STAYS si prizadeva obravnavati ključne izzive, s katerimi se sooča evropski turizem, kot so kriza v turizmu, podnebne spremembe in nujna potreba po trajnostnih in krožnih modelih turizma. S poudarkom na alternativnih rešitvah za namestitev EPIC STAYS pomembno prispeva k evropskemu turističnemu gospodarstvu, poklicnemu izobraževanju na področju turizma in globalnemu gibanju za podnebne ukrepe.</a:t>
            </a:r>
          </a:p>
          <a:p>
            <a:pPr>
              <a:lnSpc>
                <a:spcPct val="100000"/>
              </a:lnSpc>
            </a:pPr>
            <a:endParaRPr lang="en-US"/>
          </a:p>
          <a:p>
            <a:pPr>
              <a:lnSpc>
                <a:spcPct val="100000"/>
              </a:lnSpc>
            </a:pPr>
            <a:r>
              <a:rPr lang="en-US"/>
              <a:t>Okoljski vpliv gradbene industrije – ki vključuje emisije toplogrednih plinov, krčenje gozdov in izgubo biotske raznovrstnosti – predstavlja veliko skrb, saj nekatere ocene temu sektorju pripisujejo do 50 % podnebnih sprememb. V prihodnosti bodo odgovorno načrtovanje, preusmeritev namembnosti in trajnostne prakse ključnega pomena. Alternativne namestitve pogosto vključujejo trajnostno tehnologijo in nizko porabo energije, kar ima za posledico manjši ogljični odtis. Mnoge od teh namestitev </a:t>
            </a:r>
            <a:r>
              <a:rPr lang="en-US" err="1"/>
              <a:t>izkoriščajo </a:t>
            </a:r>
            <a:r>
              <a:rPr lang="en-US"/>
              <a:t>obstoječe strukture, kar je še posebej pomembno na podeželju Evrope, kjer je veliko zapuščenih stavb; v regijah, kot je južna Italija, so cele vasi zapuščene. EPIC STAYS je v dobrem položaju, da se loti teh in drugih pomembnih potreb podeželja, kot so:</a:t>
            </a:r>
          </a:p>
          <a:p>
            <a:pPr>
              <a:lnSpc>
                <a:spcPct val="100000"/>
              </a:lnSpc>
            </a:pPr>
            <a:endParaRPr lang="en-US"/>
          </a:p>
          <a:p>
            <a:pPr marL="285750" indent="-285750">
              <a:lnSpc>
                <a:spcPct val="100000"/>
              </a:lnSpc>
              <a:buFont typeface="Arial" panose="020B0604020202020204" pitchFamily="34" charset="0"/>
              <a:buChar char="•"/>
            </a:pPr>
            <a:r>
              <a:rPr lang="en-US"/>
              <a:t>Inovacije v poslovnih modelih in podjetniških priložnostih, ki spodbujajo trajnostno zaposlovanje</a:t>
            </a:r>
          </a:p>
          <a:p>
            <a:pPr marL="285750" indent="-285750">
              <a:lnSpc>
                <a:spcPct val="100000"/>
              </a:lnSpc>
              <a:buFont typeface="Arial" panose="020B0604020202020204" pitchFamily="34" charset="0"/>
              <a:buChar char="•"/>
            </a:pPr>
            <a:r>
              <a:rPr lang="en-US"/>
              <a:t>Diverzifikacija kmetijstva in kmetij, ki spodbuja gospodarsko dinamiko podeželja</a:t>
            </a:r>
          </a:p>
          <a:p>
            <a:pPr marL="285750" indent="-285750">
              <a:lnSpc>
                <a:spcPct val="100000"/>
              </a:lnSpc>
              <a:buFont typeface="Arial" panose="020B0604020202020204" pitchFamily="34" charset="0"/>
              <a:buChar char="•"/>
            </a:pPr>
            <a:r>
              <a:rPr lang="en-US"/>
              <a:t>Odporna podeželska gospodarstva, utemeljena na okoljsko in družbeno odgovornih praksah</a:t>
            </a:r>
          </a:p>
          <a:p>
            <a:pPr>
              <a:lnSpc>
                <a:spcPct val="100000"/>
              </a:lnSpc>
            </a:pPr>
            <a:endParaRPr lang="en-US"/>
          </a:p>
          <a:p>
            <a:pPr>
              <a:lnSpc>
                <a:spcPct val="100000"/>
              </a:lnSpc>
            </a:pPr>
            <a:r>
              <a:rPr lang="en-US"/>
              <a:t>Ker se povpraševanje po tradicionalnih nastanitvah povečuje in cene rastejo, se potniki, ki pazijo na proračun, zlasti družine, odpravljajo izven tradicionalnih poti v iskanju edinstvenih, cenovno dostopnih doživetij. EPIC STAYS neposredno zadovoljuje to povpraševanje, saj združuje trajnostna, avtentična turistična doživetja z vse večjim zanimanjem za smiselna potovanja.</a:t>
            </a:r>
          </a:p>
          <a:p>
            <a:pPr>
              <a:lnSpc>
                <a:spcPct val="100000"/>
              </a:lnSpc>
            </a:pPr>
            <a:endParaRPr lang="en-IE"/>
          </a:p>
        </p:txBody>
      </p:sp>
      <p:sp>
        <p:nvSpPr>
          <p:cNvPr id="4" name="Text Placeholder 3">
            <a:extLst>
              <a:ext uri="{FF2B5EF4-FFF2-40B4-BE49-F238E27FC236}">
                <a16:creationId xmlns:a16="http://schemas.microsoft.com/office/drawing/2014/main" id="{96F2E5F5-C833-86E0-5E69-13EE0CEB76B0}"/>
              </a:ext>
            </a:extLst>
          </p:cNvPr>
          <p:cNvSpPr>
            <a:spLocks noGrp="1"/>
          </p:cNvSpPr>
          <p:nvPr>
            <p:ph type="body" sz="quarter" idx="18"/>
          </p:nvPr>
        </p:nvSpPr>
        <p:spPr>
          <a:xfrm>
            <a:off x="528134" y="1876698"/>
            <a:ext cx="2659566" cy="1049221"/>
          </a:xfrm>
        </p:spPr>
        <p:txBody>
          <a:bodyPr/>
          <a:lstStyle/>
          <a:p>
            <a:r>
              <a:rPr lang="en-US" sz="2400">
                <a:solidFill>
                  <a:srgbClr val="FFFFFF"/>
                </a:solidFill>
                <a:latin typeface="Calibri"/>
                <a:ea typeface="Calibri"/>
                <a:cs typeface="Calibri"/>
              </a:rPr>
              <a:t>(ALTERNATIVNE NASTANITVE V EVROPI)</a:t>
            </a:r>
            <a:endParaRPr lang="en-US" sz="2400">
              <a:solidFill>
                <a:srgbClr val="000000"/>
              </a:solidFill>
              <a:latin typeface="Calibri"/>
              <a:ea typeface="Calibri"/>
              <a:cs typeface="Calibri"/>
            </a:endParaRPr>
          </a:p>
          <a:p>
            <a:pPr lvl="0"/>
            <a:endParaRPr lang="en-US" sz="2400">
              <a:solidFill>
                <a:srgbClr val="FFFFFF"/>
              </a:solidFill>
            </a:endParaRPr>
          </a:p>
        </p:txBody>
      </p:sp>
      <p:sp>
        <p:nvSpPr>
          <p:cNvPr id="5" name="Text Placeholder 4">
            <a:extLst>
              <a:ext uri="{FF2B5EF4-FFF2-40B4-BE49-F238E27FC236}">
                <a16:creationId xmlns:a16="http://schemas.microsoft.com/office/drawing/2014/main" id="{81C3A4E1-F8BA-1B4B-E86C-614C914EE4EE}"/>
              </a:ext>
            </a:extLst>
          </p:cNvPr>
          <p:cNvSpPr>
            <a:spLocks noGrp="1"/>
          </p:cNvSpPr>
          <p:nvPr>
            <p:ph type="body" sz="quarter" idx="19"/>
          </p:nvPr>
        </p:nvSpPr>
        <p:spPr>
          <a:xfrm>
            <a:off x="436302" y="892697"/>
            <a:ext cx="2659958" cy="385564"/>
          </a:xfrm>
        </p:spPr>
        <p:txBody>
          <a:bodyPr/>
          <a:lstStyle/>
          <a:p>
            <a:r>
              <a:rPr lang="en-US" sz="2600" b="0">
                <a:latin typeface="Calibri"/>
                <a:ea typeface="Calibri"/>
                <a:cs typeface="Calibri"/>
              </a:rPr>
              <a:t>ZA KOGA JE EPIC STAYS NAMENJEN?</a:t>
            </a:r>
            <a:endParaRPr lang="en-US" sz="2600" b="0">
              <a:solidFill>
                <a:srgbClr val="000000"/>
              </a:solidFill>
              <a:ea typeface="Calibri"/>
            </a:endParaRPr>
          </a:p>
          <a:p>
            <a:endParaRPr lang="en-US" sz="2400"/>
          </a:p>
        </p:txBody>
      </p:sp>
      <p:sp>
        <p:nvSpPr>
          <p:cNvPr id="7" name="Slide Number Placeholder 6">
            <a:extLst>
              <a:ext uri="{FF2B5EF4-FFF2-40B4-BE49-F238E27FC236}">
                <a16:creationId xmlns:a16="http://schemas.microsoft.com/office/drawing/2014/main" id="{E83DE515-60FC-B7DF-F4D4-3F21F5C5512D}"/>
              </a:ext>
            </a:extLst>
          </p:cNvPr>
          <p:cNvSpPr>
            <a:spLocks noGrp="1"/>
          </p:cNvSpPr>
          <p:nvPr>
            <p:ph type="sldNum" sz="quarter" idx="4"/>
          </p:nvPr>
        </p:nvSpPr>
        <p:spPr/>
        <p:txBody>
          <a:bodyPr/>
          <a:lstStyle/>
          <a:p>
            <a:fld id="{9C527BFA-2C0E-4CEC-B6A5-913A56FEF4B4}" type="slidenum">
              <a:rPr lang="fr-CA" smtClean="0"/>
              <a:t>13</a:t>
            </a:fld>
            <a:endParaRPr lang="fr-CA"/>
          </a:p>
        </p:txBody>
      </p:sp>
      <p:sp>
        <p:nvSpPr>
          <p:cNvPr id="8" name="Text Placeholder 7">
            <a:extLst>
              <a:ext uri="{FF2B5EF4-FFF2-40B4-BE49-F238E27FC236}">
                <a16:creationId xmlns:a16="http://schemas.microsoft.com/office/drawing/2014/main" id="{77FC1B37-F296-C517-E41B-2A9DFD93BE31}"/>
              </a:ext>
            </a:extLst>
          </p:cNvPr>
          <p:cNvSpPr>
            <a:spLocks noGrp="1"/>
          </p:cNvSpPr>
          <p:nvPr>
            <p:ph type="body" sz="quarter" idx="65"/>
          </p:nvPr>
        </p:nvSpPr>
        <p:spPr/>
        <p:txBody>
          <a:bodyPr/>
          <a:lstStyle/>
          <a:p>
            <a:r>
              <a:rPr lang="en-IE"/>
              <a:t>Foto: Irish Landmark Trust</a:t>
            </a:r>
          </a:p>
        </p:txBody>
      </p:sp>
      <p:pic>
        <p:nvPicPr>
          <p:cNvPr id="6" name="Picture 5">
            <a:extLst>
              <a:ext uri="{FF2B5EF4-FFF2-40B4-BE49-F238E27FC236}">
                <a16:creationId xmlns:a16="http://schemas.microsoft.com/office/drawing/2014/main" id="{C3C70390-A1A2-4B47-BEB0-422170F4F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876" y="949233"/>
            <a:ext cx="2535503" cy="1693857"/>
          </a:xfrm>
          <a:prstGeom prst="rect">
            <a:avLst/>
          </a:prstGeom>
        </p:spPr>
      </p:pic>
    </p:spTree>
    <p:extLst>
      <p:ext uri="{BB962C8B-B14F-4D97-AF65-F5344CB8AC3E}">
        <p14:creationId xmlns:p14="http://schemas.microsoft.com/office/powerpoint/2010/main" val="33530795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B0891-6788-74FC-A89E-8A09C4745F86}"/>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72F665AE-2C3F-18AD-E26B-0ACF2F60E88F}"/>
              </a:ext>
            </a:extLst>
          </p:cNvPr>
          <p:cNvSpPr>
            <a:spLocks noGrp="1"/>
          </p:cNvSpPr>
          <p:nvPr>
            <p:ph type="body" sz="quarter" idx="32"/>
          </p:nvPr>
        </p:nvSpPr>
        <p:spPr>
          <a:xfrm>
            <a:off x="617152" y="6779805"/>
            <a:ext cx="6541269" cy="3396676"/>
          </a:xfrm>
        </p:spPr>
        <p:txBody>
          <a:bodyPr/>
          <a:lstStyle/>
          <a:p>
            <a:pPr>
              <a:lnSpc>
                <a:spcPct val="100000"/>
              </a:lnSpc>
            </a:pPr>
            <a:r>
              <a:rPr lang="en-US"/>
              <a:t>Retreat je znan tudi po svojih trajnostnih pobudah, saj izkorišča geotermalno energijo in lokalne vire, da ustvari ekološko ozaveščeno, a hkrati razkošno doživetje. S svojo mešanico vrhunskih udobnosti in naravnega dobrega počutja se Blue Lagoon Retreat izstopa kot vrhunska destinacija za popotnike, ki iščejo razkošje in povezavo z naravno lepoto Islandije.</a:t>
            </a:r>
          </a:p>
          <a:p>
            <a:pPr>
              <a:lnSpc>
                <a:spcPct val="100000"/>
              </a:lnSpc>
            </a:pPr>
            <a:endParaRPr lang="en-US"/>
          </a:p>
          <a:p>
            <a:pPr>
              <a:lnSpc>
                <a:spcPct val="100000"/>
              </a:lnSpc>
            </a:pPr>
            <a:r>
              <a:rPr lang="en-US"/>
              <a:t>Čeprav je Blue Lagoon ena najbolj znanih znamenitosti Islandije, sta globalni trg wellnessa in luksuznih potovanj vse bolj konkurenčna. Izziv za Blue Lagoon Retreat je bil, da se izpostavi v prenatrpanem sektorju vrhunskega wellness turizma, zlasti ker je vedno več destinacij po svetu začelo ponujati geotermalne spa izkušnje. Ključni izziv je bil razlikovati Retreat od drugih wellness resortov in komunicirati edinstvene vidike geotermalnega in vulkanskega izvora Blue Lagoon, ki ga ločujejo kot neprimerljivo destinacijo za luksuzni wellness.</a:t>
            </a:r>
          </a:p>
          <a:p>
            <a:pPr>
              <a:lnSpc>
                <a:spcPct val="100000"/>
              </a:lnSpc>
            </a:pPr>
            <a:endParaRPr lang="en-US"/>
          </a:p>
        </p:txBody>
      </p:sp>
      <p:sp>
        <p:nvSpPr>
          <p:cNvPr id="6" name="Slide Number Placeholder 5">
            <a:extLst>
              <a:ext uri="{FF2B5EF4-FFF2-40B4-BE49-F238E27FC236}">
                <a16:creationId xmlns:a16="http://schemas.microsoft.com/office/drawing/2014/main" id="{9808A2BB-36AA-A7A2-2D5A-51ED8095F2DA}"/>
              </a:ext>
            </a:extLst>
          </p:cNvPr>
          <p:cNvSpPr>
            <a:spLocks noGrp="1"/>
          </p:cNvSpPr>
          <p:nvPr>
            <p:ph type="sldNum" sz="quarter" idx="4"/>
          </p:nvPr>
        </p:nvSpPr>
        <p:spPr/>
        <p:txBody>
          <a:bodyPr/>
          <a:lstStyle/>
          <a:p>
            <a:fld id="{9C527BFA-2C0E-4CEC-B6A5-913A56FEF4B4}" type="slidenum">
              <a:rPr lang="fr-CA" smtClean="0"/>
              <a:t>130</a:t>
            </a:fld>
            <a:endParaRPr lang="fr-CA"/>
          </a:p>
        </p:txBody>
      </p:sp>
      <p:sp>
        <p:nvSpPr>
          <p:cNvPr id="2" name="Text Placeholder 1">
            <a:extLst>
              <a:ext uri="{FF2B5EF4-FFF2-40B4-BE49-F238E27FC236}">
                <a16:creationId xmlns:a16="http://schemas.microsoft.com/office/drawing/2014/main" id="{ABF218CC-AE63-9AF5-88E9-EC59CA0F6D25}"/>
              </a:ext>
            </a:extLst>
          </p:cNvPr>
          <p:cNvSpPr>
            <a:spLocks noGrp="1"/>
          </p:cNvSpPr>
          <p:nvPr>
            <p:ph type="body" sz="quarter" idx="65"/>
          </p:nvPr>
        </p:nvSpPr>
        <p:spPr/>
        <p:txBody>
          <a:bodyPr/>
          <a:lstStyle/>
          <a:p>
            <a:r>
              <a:rPr lang="en-GB"/>
              <a:t>Foto: </a:t>
            </a:r>
            <a:r>
              <a:rPr lang="en-GB" err="1"/>
              <a:t>SMidgard </a:t>
            </a:r>
            <a:r>
              <a:rPr lang="en-GB"/>
              <a:t>Base Camp</a:t>
            </a:r>
          </a:p>
        </p:txBody>
      </p:sp>
      <p:sp>
        <p:nvSpPr>
          <p:cNvPr id="9" name="Text Placeholder 7">
            <a:extLst>
              <a:ext uri="{FF2B5EF4-FFF2-40B4-BE49-F238E27FC236}">
                <a16:creationId xmlns:a16="http://schemas.microsoft.com/office/drawing/2014/main" id="{D032D09E-2AE0-5038-94F3-952A425BD896}"/>
              </a:ext>
            </a:extLst>
          </p:cNvPr>
          <p:cNvSpPr>
            <a:spLocks noGrp="1"/>
          </p:cNvSpPr>
          <p:nvPr>
            <p:ph type="body" sz="quarter" idx="33"/>
          </p:nvPr>
        </p:nvSpPr>
        <p:spPr>
          <a:xfrm>
            <a:off x="610820" y="6256235"/>
            <a:ext cx="6506617" cy="601503"/>
          </a:xfrm>
        </p:spPr>
        <p:txBody>
          <a:bodyPr/>
          <a:lstStyle/>
          <a:p>
            <a:r>
              <a:rPr lang="en-US" cap="all"/>
              <a:t>Izstopanje na prenatrpanem trgu</a:t>
            </a:r>
          </a:p>
        </p:txBody>
      </p:sp>
      <p:sp>
        <p:nvSpPr>
          <p:cNvPr id="10" name="Text Placeholder 8">
            <a:extLst>
              <a:ext uri="{FF2B5EF4-FFF2-40B4-BE49-F238E27FC236}">
                <a16:creationId xmlns:a16="http://schemas.microsoft.com/office/drawing/2014/main" id="{6018667A-B210-C683-0AC9-53D8FF1EA9BF}"/>
              </a:ext>
            </a:extLst>
          </p:cNvPr>
          <p:cNvSpPr>
            <a:spLocks noGrp="1"/>
          </p:cNvSpPr>
          <p:nvPr>
            <p:ph type="body" sz="quarter" idx="38"/>
          </p:nvPr>
        </p:nvSpPr>
        <p:spPr>
          <a:xfrm>
            <a:off x="1245300" y="5607687"/>
            <a:ext cx="6506617" cy="381311"/>
          </a:xfrm>
        </p:spPr>
        <p:txBody>
          <a:bodyPr/>
          <a:lstStyle/>
          <a:p>
            <a:r>
              <a:rPr lang="en-US" cap="all"/>
              <a:t>Izziv</a:t>
            </a:r>
          </a:p>
        </p:txBody>
      </p:sp>
      <p:cxnSp>
        <p:nvCxnSpPr>
          <p:cNvPr id="11" name="Straight Connector 10">
            <a:extLst>
              <a:ext uri="{FF2B5EF4-FFF2-40B4-BE49-F238E27FC236}">
                <a16:creationId xmlns:a16="http://schemas.microsoft.com/office/drawing/2014/main" id="{A753E965-6795-815D-94A8-C52E02E005A3}"/>
              </a:ext>
            </a:extLst>
          </p:cNvPr>
          <p:cNvCxnSpPr>
            <a:cxnSpLocks/>
          </p:cNvCxnSpPr>
          <p:nvPr/>
        </p:nvCxnSpPr>
        <p:spPr>
          <a:xfrm>
            <a:off x="-35927" y="6086039"/>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8E3EF92-C2F6-DAF4-BE88-39B7777DCEDD}"/>
              </a:ext>
            </a:extLst>
          </p:cNvPr>
          <p:cNvGrpSpPr/>
          <p:nvPr/>
        </p:nvGrpSpPr>
        <p:grpSpPr>
          <a:xfrm>
            <a:off x="185791" y="5194570"/>
            <a:ext cx="953258" cy="797926"/>
            <a:chOff x="8130434" y="5055580"/>
            <a:chExt cx="1018347" cy="1051755"/>
          </a:xfrm>
          <a:solidFill>
            <a:srgbClr val="000000"/>
          </a:solidFill>
        </p:grpSpPr>
        <p:grpSp>
          <p:nvGrpSpPr>
            <p:cNvPr id="13" name="Graphic 2">
              <a:extLst>
                <a:ext uri="{FF2B5EF4-FFF2-40B4-BE49-F238E27FC236}">
                  <a16:creationId xmlns:a16="http://schemas.microsoft.com/office/drawing/2014/main" id="{1C60ECDD-4E1F-0BDF-34E5-32DD3207669D}"/>
                </a:ext>
              </a:extLst>
            </p:cNvPr>
            <p:cNvGrpSpPr/>
            <p:nvPr userDrawn="1"/>
          </p:nvGrpSpPr>
          <p:grpSpPr>
            <a:xfrm>
              <a:off x="8172121" y="5087188"/>
              <a:ext cx="955215" cy="342517"/>
              <a:chOff x="3752168" y="4966655"/>
              <a:chExt cx="955215" cy="342517"/>
            </a:xfrm>
            <a:grpFill/>
          </p:grpSpPr>
          <p:sp>
            <p:nvSpPr>
              <p:cNvPr id="29" name="Freeform 300">
                <a:extLst>
                  <a:ext uri="{FF2B5EF4-FFF2-40B4-BE49-F238E27FC236}">
                    <a16:creationId xmlns:a16="http://schemas.microsoft.com/office/drawing/2014/main" id="{EB742035-95F5-C385-1EF2-A310BEC28CBB}"/>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0" name="Freeform 301">
                <a:extLst>
                  <a:ext uri="{FF2B5EF4-FFF2-40B4-BE49-F238E27FC236}">
                    <a16:creationId xmlns:a16="http://schemas.microsoft.com/office/drawing/2014/main" id="{066B6EBF-DD49-9F09-D2D7-C2789652028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1" name="Freeform 302">
                <a:extLst>
                  <a:ext uri="{FF2B5EF4-FFF2-40B4-BE49-F238E27FC236}">
                    <a16:creationId xmlns:a16="http://schemas.microsoft.com/office/drawing/2014/main" id="{F4EC053A-38C8-0912-EF4B-8DC4A72A388B}"/>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4" name="Freeform 289">
              <a:extLst>
                <a:ext uri="{FF2B5EF4-FFF2-40B4-BE49-F238E27FC236}">
                  <a16:creationId xmlns:a16="http://schemas.microsoft.com/office/drawing/2014/main" id="{0BF83443-9EEB-1CDB-37E5-E83DD2960655}"/>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9" name="Freeform 290">
              <a:extLst>
                <a:ext uri="{FF2B5EF4-FFF2-40B4-BE49-F238E27FC236}">
                  <a16:creationId xmlns:a16="http://schemas.microsoft.com/office/drawing/2014/main" id="{0A82A6F5-88CB-5608-D863-254C7DC2CE1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20" name="Freeform 291">
              <a:extLst>
                <a:ext uri="{FF2B5EF4-FFF2-40B4-BE49-F238E27FC236}">
                  <a16:creationId xmlns:a16="http://schemas.microsoft.com/office/drawing/2014/main" id="{5782D61B-D67B-B58C-BFB5-43644DADB833}"/>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21" name="Freeform 292">
              <a:extLst>
                <a:ext uri="{FF2B5EF4-FFF2-40B4-BE49-F238E27FC236}">
                  <a16:creationId xmlns:a16="http://schemas.microsoft.com/office/drawing/2014/main" id="{D9AA5B7C-AA7C-3312-AB11-248BB4FA1044}"/>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22" name="Freeform 293">
              <a:extLst>
                <a:ext uri="{FF2B5EF4-FFF2-40B4-BE49-F238E27FC236}">
                  <a16:creationId xmlns:a16="http://schemas.microsoft.com/office/drawing/2014/main" id="{40B46EA4-9A6F-DD79-3547-CD14C813F73D}"/>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23" name="Freeform 294">
              <a:extLst>
                <a:ext uri="{FF2B5EF4-FFF2-40B4-BE49-F238E27FC236}">
                  <a16:creationId xmlns:a16="http://schemas.microsoft.com/office/drawing/2014/main" id="{8E3F6C1F-EBE0-E6D6-44BE-AA3A23D5C291}"/>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24" name="Freeform 295">
              <a:extLst>
                <a:ext uri="{FF2B5EF4-FFF2-40B4-BE49-F238E27FC236}">
                  <a16:creationId xmlns:a16="http://schemas.microsoft.com/office/drawing/2014/main" id="{8577F8D7-DB38-E7F7-3286-0BA476FE30B1}"/>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5" name="Freeform 296">
              <a:extLst>
                <a:ext uri="{FF2B5EF4-FFF2-40B4-BE49-F238E27FC236}">
                  <a16:creationId xmlns:a16="http://schemas.microsoft.com/office/drawing/2014/main" id="{5520E5B1-EC2A-4D2E-77C5-F6B5F8F8FE1A}"/>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6" name="Freeform 297">
              <a:extLst>
                <a:ext uri="{FF2B5EF4-FFF2-40B4-BE49-F238E27FC236}">
                  <a16:creationId xmlns:a16="http://schemas.microsoft.com/office/drawing/2014/main" id="{C11BB721-0DD5-4B40-4822-2B84E6D13889}"/>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7" name="Freeform 298">
              <a:extLst>
                <a:ext uri="{FF2B5EF4-FFF2-40B4-BE49-F238E27FC236}">
                  <a16:creationId xmlns:a16="http://schemas.microsoft.com/office/drawing/2014/main" id="{A5AE78FE-15D3-DA78-E2BE-1457FA488C9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8" name="Freeform 299">
              <a:extLst>
                <a:ext uri="{FF2B5EF4-FFF2-40B4-BE49-F238E27FC236}">
                  <a16:creationId xmlns:a16="http://schemas.microsoft.com/office/drawing/2014/main" id="{55157A93-19B8-BD44-B6FF-92814357419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D086ADAA-17AA-427A-A4AA-19B39296445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945" b="1945"/>
          <a:stretch>
            <a:fillRect/>
          </a:stretch>
        </p:blipFill>
        <p:spPr/>
      </p:pic>
    </p:spTree>
    <p:extLst>
      <p:ext uri="{BB962C8B-B14F-4D97-AF65-F5344CB8AC3E}">
        <p14:creationId xmlns:p14="http://schemas.microsoft.com/office/powerpoint/2010/main" val="22820752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7B16D-FBE8-478D-A8E3-E1C1712FFB9C}"/>
              </a:ext>
            </a:extLst>
          </p:cNvPr>
          <p:cNvSpPr>
            <a:spLocks noGrp="1"/>
          </p:cNvSpPr>
          <p:nvPr>
            <p:ph type="body" sz="quarter" idx="58"/>
          </p:nvPr>
        </p:nvSpPr>
        <p:spPr/>
        <p:txBody>
          <a:bodyPr/>
          <a:lstStyle/>
          <a:p>
            <a:r>
              <a:rPr lang="en-US" cap="all"/>
              <a:t>Poglobljeno blagovno znamko in trženje, usmerjeno v dobro počutje</a:t>
            </a:r>
            <a:endParaRPr lang="nn-NO" cap="all"/>
          </a:p>
        </p:txBody>
      </p:sp>
      <p:sp>
        <p:nvSpPr>
          <p:cNvPr id="3" name="Text Placeholder 2">
            <a:extLst>
              <a:ext uri="{FF2B5EF4-FFF2-40B4-BE49-F238E27FC236}">
                <a16:creationId xmlns:a16="http://schemas.microsoft.com/office/drawing/2014/main" id="{56460BC1-92A6-450E-A93C-ABF47C04E17D}"/>
              </a:ext>
            </a:extLst>
          </p:cNvPr>
          <p:cNvSpPr>
            <a:spLocks noGrp="1"/>
          </p:cNvSpPr>
          <p:nvPr>
            <p:ph type="body" sz="quarter" idx="32"/>
          </p:nvPr>
        </p:nvSpPr>
        <p:spPr/>
        <p:txBody>
          <a:bodyPr/>
          <a:lstStyle/>
          <a:p>
            <a:r>
              <a:rPr lang="en-US" sz="1400"/>
              <a:t>Da bi se spopadli s tem izzivom, se je Blue Lagoon Retreat osredotočil na trženje </a:t>
            </a:r>
            <a:r>
              <a:rPr lang="en-US" sz="1400" b="1"/>
              <a:t>edinstvenih naravnih elementov </a:t>
            </a:r>
            <a:r>
              <a:rPr lang="en-US" sz="1400"/>
              <a:t>svoje ponudbe, zlasti mineralno bogate geotermalne vode in njihove koristi za zdravje. Trženje blagovne znamke poudarja povezavo med surovo vulkansko pokrajino Islandije in izkušnjami dobrega počutja, ki so na voljo izključno v Retreatu. Njihove trženjske strategije se močno opirajo na </a:t>
            </a:r>
            <a:r>
              <a:rPr lang="en-US" sz="1400" b="1"/>
              <a:t>visokokakovostne vizualne elemente in vključujočo vsebino</a:t>
            </a:r>
            <a:r>
              <a:rPr lang="en-US" sz="1400"/>
              <a:t>, pri čemer uporabljajo dih jemajoče fotografije in videoposnetke modre geotermalne vode v kontrastu s črno vulkansko skalo. To vizualno pripovedovanje zgodb se deli na digitalnih platformah, kot sta Instagram in YouTube, in je namenjeno navdušencem dobrega počutja in luksuznim popotnikom.</a:t>
            </a:r>
          </a:p>
          <a:p>
            <a:endParaRPr lang="en-US" sz="1400"/>
          </a:p>
          <a:p>
            <a:r>
              <a:rPr lang="en-US" sz="1400"/>
              <a:t>Poleg tega je Retreat izkoristil </a:t>
            </a:r>
            <a:r>
              <a:rPr lang="en-US" sz="1400" b="1"/>
              <a:t>vsebinsko trženje</a:t>
            </a:r>
            <a:r>
              <a:rPr lang="en-US" sz="1400"/>
              <a:t>, kot so poglobljeni blogi in videi, ki pojasnjujejo znanstvene osnove silicijevih, alg in mineralnih zdravilnih lastnosti Modre lagune. Sodelovanje z vplivnimi osebami in znanimi osebnostmi iz sveta luksuznega potovanja je pomagalo okrepiti njihovo sporočilo in pritegnilo mednarodno pozornost. Trženje poudarja tudi </a:t>
            </a:r>
            <a:r>
              <a:rPr lang="en-US" sz="1400" b="1"/>
              <a:t>ekskluzivnost</a:t>
            </a:r>
            <a:r>
              <a:rPr lang="en-US" sz="1400"/>
              <a:t> spa centra z zasebnim dostopom do lagune in prilagojenimi wellness ritualom, s čimer Retreat pozicionira kot luksuzno destinacijo, ki ponuja edinstveno islandsko wellness izkušnjo v intimnem okolju.</a:t>
            </a:r>
          </a:p>
          <a:p>
            <a:endParaRPr lang="en-US" sz="1400"/>
          </a:p>
        </p:txBody>
      </p:sp>
      <p:sp>
        <p:nvSpPr>
          <p:cNvPr id="4" name="Text Placeholder 3">
            <a:extLst>
              <a:ext uri="{FF2B5EF4-FFF2-40B4-BE49-F238E27FC236}">
                <a16:creationId xmlns:a16="http://schemas.microsoft.com/office/drawing/2014/main" id="{920EE61F-1638-40BD-A331-29084E9D82F4}"/>
              </a:ext>
            </a:extLst>
          </p:cNvPr>
          <p:cNvSpPr>
            <a:spLocks noGrp="1"/>
          </p:cNvSpPr>
          <p:nvPr>
            <p:ph type="body" sz="quarter" idx="60"/>
          </p:nvPr>
        </p:nvSpPr>
        <p:spPr/>
        <p:txBody>
          <a:bodyPr/>
          <a:lstStyle/>
          <a:p>
            <a:r>
              <a:rPr lang="en-US" cap="all"/>
              <a:t>Globalno priznanje in povečano povpraševanje</a:t>
            </a:r>
            <a:endParaRPr lang="en-IE" cap="all"/>
          </a:p>
        </p:txBody>
      </p:sp>
      <p:sp>
        <p:nvSpPr>
          <p:cNvPr id="5" name="Text Placeholder 4">
            <a:extLst>
              <a:ext uri="{FF2B5EF4-FFF2-40B4-BE49-F238E27FC236}">
                <a16:creationId xmlns:a16="http://schemas.microsoft.com/office/drawing/2014/main" id="{D245ED99-8464-4A18-989E-0DA385525B44}"/>
              </a:ext>
            </a:extLst>
          </p:cNvPr>
          <p:cNvSpPr>
            <a:spLocks noGrp="1"/>
          </p:cNvSpPr>
          <p:nvPr>
            <p:ph type="body" sz="quarter" idx="61"/>
          </p:nvPr>
        </p:nvSpPr>
        <p:spPr/>
        <p:txBody>
          <a:bodyPr/>
          <a:lstStyle/>
          <a:p>
            <a:r>
              <a:rPr lang="en-US" sz="1400">
                <a:latin typeface="Calibri"/>
                <a:ea typeface="Open Sans"/>
                <a:cs typeface="Calibri"/>
              </a:rPr>
              <a:t>Z usmerjenimi trženjskimi pobudami je Blue Lagoon Retreat utrdil svoj položaj kot vrhunska wellness destinacija. Vizualno bogate vsebine, temelječe na izkušnjah, so pritegnile globalno občinstvo, kar je privedlo do povečanega števila rezervacij in večje prepoznavnosti blagovne znamke. </a:t>
            </a:r>
          </a:p>
          <a:p>
            <a:endParaRPr lang="en-US" sz="1400">
              <a:latin typeface="Calibri"/>
              <a:ea typeface="Open Sans"/>
              <a:cs typeface="Calibri"/>
            </a:endParaRPr>
          </a:p>
          <a:p>
            <a:r>
              <a:rPr lang="en-US" sz="1400">
                <a:latin typeface="Calibri"/>
                <a:ea typeface="Open Sans"/>
                <a:cs typeface="Calibri"/>
              </a:rPr>
              <a:t>Retreat zdaj </a:t>
            </a:r>
            <a:r>
              <a:rPr lang="en-US" sz="1400" b="1">
                <a:latin typeface="Calibri"/>
                <a:ea typeface="Open Sans"/>
                <a:cs typeface="Calibri"/>
              </a:rPr>
              <a:t>uživa močno zanimanje na platformah družbenih medijev, </a:t>
            </a:r>
            <a:r>
              <a:rPr lang="en-US" sz="1400">
                <a:latin typeface="Calibri"/>
                <a:ea typeface="Open Sans"/>
                <a:cs typeface="Calibri"/>
              </a:rPr>
              <a:t>kjer potencialne goste nenehno privlačijo osupljive vizualne podobe in obljube ekskluzivne, transformativne izkušnje. Poleg tega je </a:t>
            </a:r>
            <a:r>
              <a:rPr lang="en-US" sz="1400" b="1">
                <a:latin typeface="Calibri"/>
                <a:ea typeface="Open Sans"/>
                <a:cs typeface="Calibri"/>
              </a:rPr>
              <a:t>sodelovanje z znanimi osebnostmi in vplivneži </a:t>
            </a:r>
            <a:r>
              <a:rPr lang="en-US" sz="1400">
                <a:latin typeface="Calibri"/>
                <a:ea typeface="Open Sans"/>
                <a:cs typeface="Calibri"/>
              </a:rPr>
              <a:t>povečalo njegovo privlačnost in dvignilo blagovno znamko v krogih luksuznega wellness turizma.</a:t>
            </a:r>
          </a:p>
          <a:p>
            <a:endParaRPr lang="en-US" sz="1400">
              <a:latin typeface="Calibri"/>
              <a:ea typeface="Open Sans"/>
              <a:cs typeface="Calibri"/>
            </a:endParaRPr>
          </a:p>
          <a:p>
            <a:r>
              <a:rPr lang="en-US" sz="1400">
                <a:latin typeface="Calibri"/>
                <a:ea typeface="Open Sans"/>
                <a:cs typeface="Calibri"/>
              </a:rPr>
              <a:t>Trženjske aktivnosti so Blue Lagoon Retreat uspešno pozicionirale kot več kot le wellness resort – postal je </a:t>
            </a:r>
            <a:r>
              <a:rPr lang="en-US" sz="1400" b="1">
                <a:latin typeface="Calibri"/>
                <a:ea typeface="Open Sans"/>
                <a:cs typeface="Calibri"/>
              </a:rPr>
              <a:t>simbol vrhunskega, trajnostnega luksuza</a:t>
            </a:r>
            <a:r>
              <a:rPr lang="en-US" sz="1400">
                <a:latin typeface="Calibri"/>
                <a:ea typeface="Open Sans"/>
                <a:cs typeface="Calibri"/>
              </a:rPr>
              <a:t>, prepletenega z naravnimi čudesi Islandije.</a:t>
            </a:r>
          </a:p>
        </p:txBody>
      </p:sp>
    </p:spTree>
    <p:extLst>
      <p:ext uri="{BB962C8B-B14F-4D97-AF65-F5344CB8AC3E}">
        <p14:creationId xmlns:p14="http://schemas.microsoft.com/office/powerpoint/2010/main" val="32716328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D13F-B77A-E396-8200-8503F1F7F85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24F4860-D843-70E3-C211-FBF1E3AB4985}"/>
              </a:ext>
            </a:extLst>
          </p:cNvPr>
          <p:cNvSpPr>
            <a:spLocks noGrp="1"/>
          </p:cNvSpPr>
          <p:nvPr>
            <p:ph type="body" sz="quarter" idx="32"/>
          </p:nvPr>
        </p:nvSpPr>
        <p:spPr>
          <a:xfrm>
            <a:off x="3889909" y="701341"/>
            <a:ext cx="3270634" cy="4069540"/>
          </a:xfrm>
        </p:spPr>
        <p:txBody>
          <a:bodyPr/>
          <a:lstStyle/>
          <a:p>
            <a:pPr>
              <a:lnSpc>
                <a:spcPct val="100000"/>
              </a:lnSpc>
            </a:pPr>
            <a:r>
              <a:rPr lang="en-US"/>
              <a:t>V zaključku ta poglavje prikazuje, kako pomembne so edinstvene tržne strategije za alternativne turistične namestitve, da se lahko izpostavijo v današnjem konkurenčnem okolju. Naj bo to z zanimivim pripovedovanjem zgodb, vplivom družbenih medijev, partnerstvi z lokalnimi podjetji ali trajnostnim blagovnim znamčenjem, te „epsko doživetje“ navdušujejo popotnike, saj ponujajo več kot le prostor za spanje – zagotavljajo pristna, nepozabna doživetja, ki se dotaknejo na osebni ravni. S poudarjanjem povezave z lokalno kulturo, naravno lepoto in trajnostnimi praksami te nastanitve ustvarjajo močno identiteto blagovne znamke, ki privlači vse večje število ekološko ozaveščenih gostov, ki iščejo izkušnje. Vsak marketinški pristop, predstavljen tukaj, poudarja pomen pristnosti in neposrednega sodelovanja, kar manjšim podjetjem omogoča, da brez velikih oglaševalskih proračunov gradijo zveste skupnosti in dosegajo mednarodne trge.</a:t>
            </a:r>
          </a:p>
          <a:p>
            <a:pPr>
              <a:lnSpc>
                <a:spcPct val="100000"/>
              </a:lnSpc>
            </a:pPr>
            <a:endParaRPr lang="en-IE" sz="1400">
              <a:solidFill>
                <a:schemeClr val="tx1">
                  <a:lumMod val="85000"/>
                  <a:lumOff val="15000"/>
                </a:schemeClr>
              </a:solidFill>
              <a:latin typeface="Calibri"/>
              <a:ea typeface="Open Sans"/>
              <a:cs typeface="Calibri"/>
            </a:endParaRPr>
          </a:p>
        </p:txBody>
      </p:sp>
      <p:sp>
        <p:nvSpPr>
          <p:cNvPr id="14" name="Text Placeholder 13">
            <a:extLst>
              <a:ext uri="{FF2B5EF4-FFF2-40B4-BE49-F238E27FC236}">
                <a16:creationId xmlns:a16="http://schemas.microsoft.com/office/drawing/2014/main" id="{8717F0DA-B2DA-D6E5-6866-6893E4D110CB}"/>
              </a:ext>
            </a:extLst>
          </p:cNvPr>
          <p:cNvSpPr>
            <a:spLocks noGrp="1"/>
          </p:cNvSpPr>
          <p:nvPr>
            <p:ph type="body" sz="quarter" idx="40"/>
          </p:nvPr>
        </p:nvSpPr>
        <p:spPr>
          <a:xfrm>
            <a:off x="3686398" y="8828340"/>
            <a:ext cx="3253308" cy="1378032"/>
          </a:xfrm>
        </p:spPr>
        <p:txBody>
          <a:bodyPr/>
          <a:lstStyle/>
          <a:p>
            <a:r>
              <a:rPr lang="en-US" sz="1800"/>
              <a:t>Na naši spletni strani si oglejte podporo, vključno z našim raziskovalnim poročilom, videoposnetki, podcasti, blogi in družbenimi mediji z dodatnimi študijami primerov in primeri.</a:t>
            </a:r>
          </a:p>
        </p:txBody>
      </p:sp>
      <p:sp>
        <p:nvSpPr>
          <p:cNvPr id="2" name="Text Placeholder 1">
            <a:extLst>
              <a:ext uri="{FF2B5EF4-FFF2-40B4-BE49-F238E27FC236}">
                <a16:creationId xmlns:a16="http://schemas.microsoft.com/office/drawing/2014/main" id="{9A79F1D6-8D8E-5CBB-8A70-43700AA43FB7}"/>
              </a:ext>
            </a:extLst>
          </p:cNvPr>
          <p:cNvSpPr>
            <a:spLocks noGrp="1"/>
          </p:cNvSpPr>
          <p:nvPr>
            <p:ph type="body" sz="quarter" idx="65"/>
          </p:nvPr>
        </p:nvSpPr>
        <p:spPr/>
        <p:txBody>
          <a:bodyPr/>
          <a:lstStyle/>
          <a:p>
            <a:r>
              <a:rPr lang="en-GB"/>
              <a:t>Foto: </a:t>
            </a:r>
            <a:r>
              <a:rPr lang="en-IE"/>
              <a:t>Rock Farm </a:t>
            </a:r>
            <a:r>
              <a:rPr lang="en-IE" err="1"/>
              <a:t>Slane</a:t>
            </a:r>
            <a:r>
              <a:rPr lang="en-IE"/>
              <a:t>, Irska</a:t>
            </a:r>
            <a:endParaRPr lang="en-GB"/>
          </a:p>
        </p:txBody>
      </p:sp>
      <p:sp>
        <p:nvSpPr>
          <p:cNvPr id="18" name="Freeform 17">
            <a:extLst>
              <a:ext uri="{FF2B5EF4-FFF2-40B4-BE49-F238E27FC236}">
                <a16:creationId xmlns:a16="http://schemas.microsoft.com/office/drawing/2014/main" id="{97DC0EB5-4E07-951C-BD57-85CA1A42FE8C}"/>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1CAE8BBA-4490-04BD-7C13-D9D61E4530A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132</a:t>
            </a:fld>
            <a:endParaRPr lang="fr-CA"/>
          </a:p>
        </p:txBody>
      </p:sp>
      <p:sp>
        <p:nvSpPr>
          <p:cNvPr id="27" name="Text Placeholder 26">
            <a:extLst>
              <a:ext uri="{FF2B5EF4-FFF2-40B4-BE49-F238E27FC236}">
                <a16:creationId xmlns:a16="http://schemas.microsoft.com/office/drawing/2014/main" id="{263ECBBC-BCB8-BB29-FAA4-71E411E377FF}"/>
              </a:ext>
            </a:extLst>
          </p:cNvPr>
          <p:cNvSpPr>
            <a:spLocks noGrp="1"/>
          </p:cNvSpPr>
          <p:nvPr>
            <p:ph type="body" sz="quarter" idx="35"/>
          </p:nvPr>
        </p:nvSpPr>
        <p:spPr>
          <a:xfrm>
            <a:off x="211002" y="2003367"/>
            <a:ext cx="3043704" cy="1049221"/>
          </a:xfrm>
        </p:spPr>
        <p:txBody>
          <a:bodyPr/>
          <a:lstStyle/>
          <a:p>
            <a:r>
              <a:rPr lang="en-US" sz="2800" cap="all">
                <a:latin typeface="Calibri"/>
                <a:cs typeface="Calibri"/>
              </a:rPr>
              <a:t>Zaključek tržnih strategij</a:t>
            </a:r>
          </a:p>
        </p:txBody>
      </p:sp>
      <p:sp>
        <p:nvSpPr>
          <p:cNvPr id="28" name="TextBox 27">
            <a:extLst>
              <a:ext uri="{FF2B5EF4-FFF2-40B4-BE49-F238E27FC236}">
                <a16:creationId xmlns:a16="http://schemas.microsoft.com/office/drawing/2014/main" id="{AABF5669-2990-0A0E-146C-4E04F2138265}"/>
              </a:ext>
            </a:extLst>
          </p:cNvPr>
          <p:cNvSpPr txBox="1"/>
          <p:nvPr/>
        </p:nvSpPr>
        <p:spPr>
          <a:xfrm>
            <a:off x="449039" y="6448374"/>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7" name="Picture Placeholder 6">
            <a:extLst>
              <a:ext uri="{FF2B5EF4-FFF2-40B4-BE49-F238E27FC236}">
                <a16:creationId xmlns:a16="http://schemas.microsoft.com/office/drawing/2014/main" id="{9C432347-D82D-4763-81B1-91BB59376E2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7604" r="27604"/>
          <a:stretch>
            <a:fillRect/>
          </a:stretch>
        </p:blipFill>
        <p:spPr/>
      </p:pic>
    </p:spTree>
    <p:extLst>
      <p:ext uri="{BB962C8B-B14F-4D97-AF65-F5344CB8AC3E}">
        <p14:creationId xmlns:p14="http://schemas.microsoft.com/office/powerpoint/2010/main" val="252937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A25D-440B-93C6-51B9-C1D34BF35FE2}"/>
            </a:ext>
          </a:extLst>
        </p:cNvPr>
        <p:cNvGrpSpPr/>
        <p:nvPr/>
      </p:nvGrpSpPr>
      <p:grpSpPr>
        <a:xfrm>
          <a:off x="0" y="0"/>
          <a:ext cx="0" cy="0"/>
          <a:chOff x="0" y="0"/>
          <a:chExt cx="0" cy="0"/>
        </a:xfrm>
      </p:grpSpPr>
      <p:sp>
        <p:nvSpPr>
          <p:cNvPr id="2" name="Graphic 27">
            <a:extLst>
              <a:ext uri="{FF2B5EF4-FFF2-40B4-BE49-F238E27FC236}">
                <a16:creationId xmlns:a16="http://schemas.microsoft.com/office/drawing/2014/main" id="{C05C407D-F246-7FB0-0A63-0635F34DC232}"/>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sp>
        <p:nvSpPr>
          <p:cNvPr id="3" name="Text Placeholder 2">
            <a:extLst>
              <a:ext uri="{FF2B5EF4-FFF2-40B4-BE49-F238E27FC236}">
                <a16:creationId xmlns:a16="http://schemas.microsoft.com/office/drawing/2014/main" id="{7490AE5D-D19E-5C58-4067-8A98FCB1ABF5}"/>
              </a:ext>
            </a:extLst>
          </p:cNvPr>
          <p:cNvSpPr>
            <a:spLocks noGrp="1"/>
          </p:cNvSpPr>
          <p:nvPr>
            <p:ph type="body" sz="quarter" idx="66"/>
          </p:nvPr>
        </p:nvSpPr>
        <p:spPr/>
        <p:txBody>
          <a:bodyPr/>
          <a:lstStyle/>
          <a:p>
            <a:r>
              <a:rPr lang="en-GB"/>
              <a:t>Avtor fotografije: </a:t>
            </a:r>
            <a:r>
              <a:rPr lang="it-IT"/>
              <a:t>Ireland West Farm Stay</a:t>
            </a:r>
            <a:endParaRPr lang="en-GB"/>
          </a:p>
        </p:txBody>
      </p:sp>
      <p:pic>
        <p:nvPicPr>
          <p:cNvPr id="7" name="Picture Placeholder 6">
            <a:extLst>
              <a:ext uri="{FF2B5EF4-FFF2-40B4-BE49-F238E27FC236}">
                <a16:creationId xmlns:a16="http://schemas.microsoft.com/office/drawing/2014/main" id="{42A30ABA-ADDA-4C35-92FD-2E68D69D62C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0154" r="10154"/>
          <a:stretch>
            <a:fillRect/>
          </a:stretch>
        </p:blipFill>
        <p:spPr/>
      </p:pic>
      <p:sp>
        <p:nvSpPr>
          <p:cNvPr id="11" name="Text Placeholder 27">
            <a:extLst>
              <a:ext uri="{FF2B5EF4-FFF2-40B4-BE49-F238E27FC236}">
                <a16:creationId xmlns:a16="http://schemas.microsoft.com/office/drawing/2014/main" id="{B814487D-9CDB-FA7B-8001-AAAE3D0C1748}"/>
              </a:ext>
            </a:extLst>
          </p:cNvPr>
          <p:cNvSpPr>
            <a:spLocks noGrp="1"/>
          </p:cNvSpPr>
          <p:nvPr>
            <p:ph type="body" sz="quarter" idx="14"/>
          </p:nvPr>
        </p:nvSpPr>
        <p:spPr>
          <a:xfrm>
            <a:off x="351420" y="1192777"/>
            <a:ext cx="1952282" cy="1564946"/>
          </a:xfrm>
        </p:spPr>
        <p:txBody>
          <a:bodyPr/>
          <a:lstStyle/>
          <a:p>
            <a:r>
              <a:rPr lang="en-US"/>
              <a:t>06</a:t>
            </a:r>
          </a:p>
        </p:txBody>
      </p:sp>
      <p:sp>
        <p:nvSpPr>
          <p:cNvPr id="12" name="Text Placeholder 28">
            <a:extLst>
              <a:ext uri="{FF2B5EF4-FFF2-40B4-BE49-F238E27FC236}">
                <a16:creationId xmlns:a16="http://schemas.microsoft.com/office/drawing/2014/main" id="{3F38D16D-5F97-ABE6-57CC-89B57E4E42AF}"/>
              </a:ext>
            </a:extLst>
          </p:cNvPr>
          <p:cNvSpPr>
            <a:spLocks noGrp="1"/>
          </p:cNvSpPr>
          <p:nvPr>
            <p:ph type="body" sz="quarter" idx="15"/>
          </p:nvPr>
        </p:nvSpPr>
        <p:spPr>
          <a:xfrm>
            <a:off x="2006222" y="2368530"/>
            <a:ext cx="3998794" cy="2002900"/>
          </a:xfrm>
        </p:spPr>
        <p:txBody>
          <a:bodyPr vert="horz" lIns="91440" tIns="45720" rIns="91440" bIns="45720" rtlCol="0" anchor="t">
            <a:noAutofit/>
          </a:bodyPr>
          <a:lstStyle/>
          <a:p>
            <a:r>
              <a:rPr lang="en-US" sz="3200" cap="all">
                <a:latin typeface="Calibri"/>
                <a:ea typeface="Open Sans"/>
                <a:cs typeface="Calibri"/>
              </a:rPr>
              <a:t>Kakšni so vaši naslednji koraki?</a:t>
            </a:r>
            <a:endParaRPr lang="en-US" sz="3200" b="1" cap="all"/>
          </a:p>
        </p:txBody>
      </p:sp>
      <p:sp>
        <p:nvSpPr>
          <p:cNvPr id="14" name="Text Placeholder 28">
            <a:extLst>
              <a:ext uri="{FF2B5EF4-FFF2-40B4-BE49-F238E27FC236}">
                <a16:creationId xmlns:a16="http://schemas.microsoft.com/office/drawing/2014/main" id="{B46F313D-D305-BC4C-3E4D-031410A0091B}"/>
              </a:ext>
            </a:extLst>
          </p:cNvPr>
          <p:cNvSpPr txBox="1">
            <a:spLocks/>
          </p:cNvSpPr>
          <p:nvPr/>
        </p:nvSpPr>
        <p:spPr>
          <a:xfrm>
            <a:off x="1973121" y="1367080"/>
            <a:ext cx="4309621" cy="2002900"/>
          </a:xfrm>
          <a:prstGeom prst="rect">
            <a:avLst/>
          </a:prstGeom>
        </p:spPr>
        <p:txBody>
          <a:bodyPr vert="horz" lIns="91440" tIns="45720" rIns="91440" bIns="4572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5400" b="1" cap="all" err="1">
                <a:latin typeface="Calibri"/>
                <a:ea typeface="Open Sans"/>
                <a:cs typeface="Calibri"/>
              </a:rPr>
              <a:t>Zaključek</a:t>
            </a:r>
            <a:endParaRPr lang="en-US" sz="5400" b="1" cap="all" err="1"/>
          </a:p>
        </p:txBody>
      </p:sp>
    </p:spTree>
    <p:extLst>
      <p:ext uri="{BB962C8B-B14F-4D97-AF65-F5344CB8AC3E}">
        <p14:creationId xmlns:p14="http://schemas.microsoft.com/office/powerpoint/2010/main" val="38383386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DAD5D-A37D-D221-950A-E79DD0ECC8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D60A33-EBF1-2B70-698F-36DBF4A17B84}"/>
              </a:ext>
            </a:extLst>
          </p:cNvPr>
          <p:cNvSpPr>
            <a:spLocks noGrp="1"/>
          </p:cNvSpPr>
          <p:nvPr>
            <p:ph type="body" sz="quarter" idx="65"/>
          </p:nvPr>
        </p:nvSpPr>
        <p:spPr/>
        <p:txBody>
          <a:bodyPr/>
          <a:lstStyle/>
          <a:p>
            <a:r>
              <a:rPr lang="en-GB"/>
              <a:t>Avtor fotografije: </a:t>
            </a:r>
            <a:r>
              <a:rPr lang="en-US"/>
              <a:t>Camera a </a:t>
            </a:r>
            <a:r>
              <a:rPr lang="en-US" err="1"/>
              <a:t>Sude</a:t>
            </a:r>
            <a:r>
              <a:rPr lang="en-US"/>
              <a:t>, </a:t>
            </a:r>
            <a:r>
              <a:rPr lang="en-US" err="1"/>
              <a:t>Bovino</a:t>
            </a:r>
            <a:endParaRPr lang="en-GB"/>
          </a:p>
        </p:txBody>
      </p:sp>
      <p:sp>
        <p:nvSpPr>
          <p:cNvPr id="6" name="Slide Number Placeholder 5">
            <a:extLst>
              <a:ext uri="{FF2B5EF4-FFF2-40B4-BE49-F238E27FC236}">
                <a16:creationId xmlns:a16="http://schemas.microsoft.com/office/drawing/2014/main" id="{A28DCAC7-A1F5-ACA2-3458-917AA6239DE1}"/>
              </a:ext>
            </a:extLst>
          </p:cNvPr>
          <p:cNvSpPr>
            <a:spLocks noGrp="1"/>
          </p:cNvSpPr>
          <p:nvPr>
            <p:ph type="sldNum" sz="quarter" idx="4"/>
          </p:nvPr>
        </p:nvSpPr>
        <p:spPr>
          <a:xfrm>
            <a:off x="7133256"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134</a:t>
            </a:fld>
            <a:endParaRPr lang="fr-CA"/>
          </a:p>
        </p:txBody>
      </p:sp>
      <p:sp>
        <p:nvSpPr>
          <p:cNvPr id="14" name="Text Placeholder 2">
            <a:extLst>
              <a:ext uri="{FF2B5EF4-FFF2-40B4-BE49-F238E27FC236}">
                <a16:creationId xmlns:a16="http://schemas.microsoft.com/office/drawing/2014/main" id="{5FC90800-5F8A-5847-72A2-18DF22EEF78E}"/>
              </a:ext>
            </a:extLst>
          </p:cNvPr>
          <p:cNvSpPr>
            <a:spLocks noGrp="1"/>
          </p:cNvSpPr>
          <p:nvPr>
            <p:ph type="body" sz="quarter" idx="32"/>
          </p:nvPr>
        </p:nvSpPr>
        <p:spPr>
          <a:xfrm>
            <a:off x="3777268" y="3280005"/>
            <a:ext cx="3355988" cy="5862796"/>
          </a:xfrm>
        </p:spPr>
        <p:txBody>
          <a:bodyPr/>
          <a:lstStyle/>
          <a:p>
            <a:r>
              <a:rPr lang="en-US" b="1"/>
              <a:t>Zdaj je na vrsti vaša poteza. Na podlagi naših študij primerov, našega kompendija in našega raziskovalnega poročila, ki je na voljo na spletni strani Epic Stays, priporočamo naslednjih šest korakov, ki so ključni za nadaljnji razvoj Epic Stays v vaši regiji.</a:t>
            </a:r>
          </a:p>
          <a:p>
            <a:pPr marL="342900" indent="-342900">
              <a:buFont typeface="+mj-lt"/>
              <a:buAutoNum type="arabicPeriod"/>
            </a:pPr>
            <a:endParaRPr lang="en-US" b="1"/>
          </a:p>
          <a:p>
            <a:pPr marL="342900" indent="-342900">
              <a:buFont typeface="+mj-lt"/>
              <a:buAutoNum type="arabicPeriod"/>
            </a:pPr>
            <a:r>
              <a:rPr lang="en-US"/>
              <a:t>Okrepite skupnost in lokalna partnerstva</a:t>
            </a:r>
          </a:p>
          <a:p>
            <a:pPr marL="342900" indent="-342900">
              <a:buFont typeface="+mj-lt"/>
              <a:buAutoNum type="arabicPeriod"/>
            </a:pPr>
            <a:r>
              <a:rPr lang="en-US"/>
              <a:t>Vlagajte v trajnostno infrastrukturo in prakse</a:t>
            </a:r>
          </a:p>
          <a:p>
            <a:pPr marL="342900" indent="-342900">
              <a:buFont typeface="+mj-lt"/>
              <a:buAutoNum type="arabicPeriod"/>
            </a:pPr>
            <a:r>
              <a:rPr lang="en-IE"/>
              <a:t>Izboljšajte digitalno trženje in pripovedovanje zgodb</a:t>
            </a:r>
          </a:p>
          <a:p>
            <a:pPr marL="342900" indent="-342900">
              <a:buFont typeface="+mj-lt"/>
              <a:buAutoNum type="arabicPeriod"/>
            </a:pPr>
            <a:r>
              <a:rPr lang="en-US"/>
              <a:t>Razširite kanale za rezervacije in ponudite spodbude za neposredne rezervacije</a:t>
            </a:r>
          </a:p>
          <a:p>
            <a:pPr marL="342900" indent="-342900">
              <a:buFont typeface="+mj-lt"/>
              <a:buAutoNum type="arabicPeriod"/>
            </a:pPr>
            <a:r>
              <a:rPr lang="en-IE"/>
              <a:t>Razvijte prilagojene izkušnje za goste</a:t>
            </a:r>
          </a:p>
          <a:p>
            <a:pPr marL="342900" indent="-342900">
              <a:buFont typeface="+mj-lt"/>
              <a:buAutoNum type="arabicPeriod"/>
            </a:pPr>
            <a:r>
              <a:rPr lang="en-US"/>
              <a:t>Raziskovanje možnosti financiranja za širitev</a:t>
            </a:r>
          </a:p>
          <a:p>
            <a:pPr marL="342900" indent="-342900">
              <a:buFont typeface="+mj-lt"/>
              <a:buAutoNum type="arabicPeriod"/>
            </a:pPr>
            <a:endParaRPr lang="en-US" b="1"/>
          </a:p>
          <a:p>
            <a:pPr marL="342900" indent="-342900">
              <a:buFont typeface="+mj-lt"/>
              <a:buAutoNum type="arabicPeriod"/>
            </a:pPr>
            <a:endParaRPr lang="en-IE" sz="1400">
              <a:ea typeface="Open Sans"/>
            </a:endParaRPr>
          </a:p>
        </p:txBody>
      </p:sp>
      <p:sp>
        <p:nvSpPr>
          <p:cNvPr id="16" name="Text Placeholder 3">
            <a:extLst>
              <a:ext uri="{FF2B5EF4-FFF2-40B4-BE49-F238E27FC236}">
                <a16:creationId xmlns:a16="http://schemas.microsoft.com/office/drawing/2014/main" id="{BEB6FFE9-601C-8B9F-6628-E096C9A6E169}"/>
              </a:ext>
            </a:extLst>
          </p:cNvPr>
          <p:cNvSpPr>
            <a:spLocks noGrp="1"/>
          </p:cNvSpPr>
          <p:nvPr>
            <p:ph type="body" sz="quarter" idx="33"/>
          </p:nvPr>
        </p:nvSpPr>
        <p:spPr>
          <a:xfrm>
            <a:off x="3777268" y="1507527"/>
            <a:ext cx="3525984" cy="1378032"/>
          </a:xfrm>
        </p:spPr>
        <p:txBody>
          <a:bodyPr/>
          <a:lstStyle/>
          <a:p>
            <a:r>
              <a:rPr lang="en-US" cap="all"/>
              <a:t>Z osredotočanjem na te strateške naslednje korake lahko mala in srednja podjetja v sektorju alternativnega turizma gradijo na svoji edinstveni privlačnosti, trajnostno rastejo in se pozicionirajo kot vodilna podjetja na področju odgovornih, poglobljenih potovalnih izkušenj.</a:t>
            </a:r>
            <a:endParaRPr lang="it-IT" cap="all"/>
          </a:p>
        </p:txBody>
      </p:sp>
      <p:sp>
        <p:nvSpPr>
          <p:cNvPr id="17" name="Text Placeholder 4">
            <a:extLst>
              <a:ext uri="{FF2B5EF4-FFF2-40B4-BE49-F238E27FC236}">
                <a16:creationId xmlns:a16="http://schemas.microsoft.com/office/drawing/2014/main" id="{1E8524A4-FDD2-DDDC-405B-EF04CD58958B}"/>
              </a:ext>
            </a:extLst>
          </p:cNvPr>
          <p:cNvSpPr>
            <a:spLocks noGrp="1"/>
          </p:cNvSpPr>
          <p:nvPr>
            <p:ph type="body" sz="quarter" idx="38"/>
          </p:nvPr>
        </p:nvSpPr>
        <p:spPr>
          <a:xfrm>
            <a:off x="4757674" y="781280"/>
            <a:ext cx="3253308" cy="381311"/>
          </a:xfrm>
        </p:spPr>
        <p:txBody>
          <a:bodyPr/>
          <a:lstStyle/>
          <a:p>
            <a:r>
              <a:rPr lang="en-US" cap="all"/>
              <a:t>Naslednji koraki</a:t>
            </a:r>
          </a:p>
        </p:txBody>
      </p:sp>
      <p:cxnSp>
        <p:nvCxnSpPr>
          <p:cNvPr id="18" name="Straight Connector 17">
            <a:extLst>
              <a:ext uri="{FF2B5EF4-FFF2-40B4-BE49-F238E27FC236}">
                <a16:creationId xmlns:a16="http://schemas.microsoft.com/office/drawing/2014/main" id="{B0AD7DD9-5BEE-92A0-592A-28269F0E2184}"/>
              </a:ext>
            </a:extLst>
          </p:cNvPr>
          <p:cNvCxnSpPr>
            <a:cxnSpLocks/>
          </p:cNvCxnSpPr>
          <p:nvPr/>
        </p:nvCxnSpPr>
        <p:spPr>
          <a:xfrm>
            <a:off x="3683210" y="1329000"/>
            <a:ext cx="3450046"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110FE74-D687-7DEB-A1BF-7A86FDD83DB8}"/>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o avtorstvu</a:t>
            </a:r>
          </a:p>
        </p:txBody>
      </p:sp>
      <p:grpSp>
        <p:nvGrpSpPr>
          <p:cNvPr id="4" name="Group 3">
            <a:extLst>
              <a:ext uri="{FF2B5EF4-FFF2-40B4-BE49-F238E27FC236}">
                <a16:creationId xmlns:a16="http://schemas.microsoft.com/office/drawing/2014/main" id="{D1D7139A-A0E1-43C7-681B-34D6F8800006}"/>
              </a:ext>
            </a:extLst>
          </p:cNvPr>
          <p:cNvGrpSpPr/>
          <p:nvPr/>
        </p:nvGrpSpPr>
        <p:grpSpPr>
          <a:xfrm>
            <a:off x="3732777" y="382317"/>
            <a:ext cx="953258" cy="797926"/>
            <a:chOff x="8130434" y="5055580"/>
            <a:chExt cx="1018347" cy="1051755"/>
          </a:xfrm>
          <a:solidFill>
            <a:srgbClr val="000000"/>
          </a:solidFill>
        </p:grpSpPr>
        <p:grpSp>
          <p:nvGrpSpPr>
            <p:cNvPr id="5" name="Graphic 2">
              <a:extLst>
                <a:ext uri="{FF2B5EF4-FFF2-40B4-BE49-F238E27FC236}">
                  <a16:creationId xmlns:a16="http://schemas.microsoft.com/office/drawing/2014/main" id="{A7DBB1F5-BB10-9B6E-A4DD-6AC29AF4E88B}"/>
                </a:ext>
              </a:extLst>
            </p:cNvPr>
            <p:cNvGrpSpPr/>
            <p:nvPr userDrawn="1"/>
          </p:nvGrpSpPr>
          <p:grpSpPr>
            <a:xfrm>
              <a:off x="8172121" y="5087188"/>
              <a:ext cx="955215" cy="342517"/>
              <a:chOff x="3752168" y="4966655"/>
              <a:chExt cx="955215" cy="342517"/>
            </a:xfrm>
            <a:grpFill/>
          </p:grpSpPr>
          <p:sp>
            <p:nvSpPr>
              <p:cNvPr id="24" name="Freeform 300">
                <a:extLst>
                  <a:ext uri="{FF2B5EF4-FFF2-40B4-BE49-F238E27FC236}">
                    <a16:creationId xmlns:a16="http://schemas.microsoft.com/office/drawing/2014/main" id="{165F6C5E-601F-A6A3-8D1E-EFE7D8D3BEAA}"/>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5" name="Freeform 301">
                <a:extLst>
                  <a:ext uri="{FF2B5EF4-FFF2-40B4-BE49-F238E27FC236}">
                    <a16:creationId xmlns:a16="http://schemas.microsoft.com/office/drawing/2014/main" id="{999DA0EA-AAC0-A92F-4626-28F77018EC60}"/>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6" name="Freeform 302">
                <a:extLst>
                  <a:ext uri="{FF2B5EF4-FFF2-40B4-BE49-F238E27FC236}">
                    <a16:creationId xmlns:a16="http://schemas.microsoft.com/office/drawing/2014/main" id="{167F53C0-E579-236E-911F-BD2539CF5F9F}"/>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7" name="Freeform 289">
              <a:extLst>
                <a:ext uri="{FF2B5EF4-FFF2-40B4-BE49-F238E27FC236}">
                  <a16:creationId xmlns:a16="http://schemas.microsoft.com/office/drawing/2014/main" id="{B8154B62-D3CF-4044-0C96-17BE89FAB295}"/>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8" name="Freeform 290">
              <a:extLst>
                <a:ext uri="{FF2B5EF4-FFF2-40B4-BE49-F238E27FC236}">
                  <a16:creationId xmlns:a16="http://schemas.microsoft.com/office/drawing/2014/main" id="{4D178064-51D8-5CC7-B13B-B75A2DBA9105}"/>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9" name="Freeform 291">
              <a:extLst>
                <a:ext uri="{FF2B5EF4-FFF2-40B4-BE49-F238E27FC236}">
                  <a16:creationId xmlns:a16="http://schemas.microsoft.com/office/drawing/2014/main" id="{B8095E7A-9B62-FB36-9752-40D503432D67}"/>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0" name="Freeform 292">
              <a:extLst>
                <a:ext uri="{FF2B5EF4-FFF2-40B4-BE49-F238E27FC236}">
                  <a16:creationId xmlns:a16="http://schemas.microsoft.com/office/drawing/2014/main" id="{5AE71C55-F5CB-888E-1BCB-10CC5E4A091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1" name="Freeform 293">
              <a:extLst>
                <a:ext uri="{FF2B5EF4-FFF2-40B4-BE49-F238E27FC236}">
                  <a16:creationId xmlns:a16="http://schemas.microsoft.com/office/drawing/2014/main" id="{197946AC-74F6-D032-FE59-5AF0D13CECE0}"/>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2" name="Freeform 294">
              <a:extLst>
                <a:ext uri="{FF2B5EF4-FFF2-40B4-BE49-F238E27FC236}">
                  <a16:creationId xmlns:a16="http://schemas.microsoft.com/office/drawing/2014/main" id="{CA568C17-79CA-E296-F0BA-EB8E6C2ED131}"/>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3" name="Freeform 295">
              <a:extLst>
                <a:ext uri="{FF2B5EF4-FFF2-40B4-BE49-F238E27FC236}">
                  <a16:creationId xmlns:a16="http://schemas.microsoft.com/office/drawing/2014/main" id="{2E5B06CE-77F5-AFE4-713C-4FDEA405493A}"/>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0" name="Freeform 296">
              <a:extLst>
                <a:ext uri="{FF2B5EF4-FFF2-40B4-BE49-F238E27FC236}">
                  <a16:creationId xmlns:a16="http://schemas.microsoft.com/office/drawing/2014/main" id="{6AF0BD55-11DD-6E41-4692-73AF25AD8674}"/>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1" name="Freeform 297">
              <a:extLst>
                <a:ext uri="{FF2B5EF4-FFF2-40B4-BE49-F238E27FC236}">
                  <a16:creationId xmlns:a16="http://schemas.microsoft.com/office/drawing/2014/main" id="{D30A1B35-1DC2-A6DC-2A6C-554361AF9FFD}"/>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2" name="Freeform 298">
              <a:extLst>
                <a:ext uri="{FF2B5EF4-FFF2-40B4-BE49-F238E27FC236}">
                  <a16:creationId xmlns:a16="http://schemas.microsoft.com/office/drawing/2014/main" id="{61786FC7-7627-4064-597E-6A1E62B6B8FE}"/>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3" name="Freeform 299">
              <a:extLst>
                <a:ext uri="{FF2B5EF4-FFF2-40B4-BE49-F238E27FC236}">
                  <a16:creationId xmlns:a16="http://schemas.microsoft.com/office/drawing/2014/main" id="{A27D797F-D42C-BC58-2A5F-541FF126F5A2}"/>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30" name="Picture Placeholder 29">
            <a:extLst>
              <a:ext uri="{FF2B5EF4-FFF2-40B4-BE49-F238E27FC236}">
                <a16:creationId xmlns:a16="http://schemas.microsoft.com/office/drawing/2014/main" id="{D79DC07C-FE51-4DD3-9548-5A74076D42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826" r="24826"/>
          <a:stretch>
            <a:fillRect/>
          </a:stretch>
        </p:blipFill>
        <p:spPr/>
      </p:pic>
      <p:pic>
        <p:nvPicPr>
          <p:cNvPr id="28" name="Picture 4" descr="SDG wheel">
            <a:extLst>
              <a:ext uri="{FF2B5EF4-FFF2-40B4-BE49-F238E27FC236}">
                <a16:creationId xmlns:a16="http://schemas.microsoft.com/office/drawing/2014/main" id="{C88971E1-0643-41BF-B4AE-FAF443376F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00" r="15355"/>
          <a:stretch/>
        </p:blipFill>
        <p:spPr bwMode="auto">
          <a:xfrm>
            <a:off x="4320259" y="7808589"/>
            <a:ext cx="2434095" cy="231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1960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346797" y="1092956"/>
            <a:ext cx="3717203" cy="1049221"/>
          </a:xfrm>
        </p:spPr>
        <p:txBody>
          <a:bodyPr/>
          <a:lstStyle/>
          <a:p>
            <a:pPr>
              <a:lnSpc>
                <a:spcPct val="100000"/>
              </a:lnSpc>
            </a:pPr>
            <a:r>
              <a:rPr lang="en-IE" sz="3600" cap="all"/>
              <a:t>Kakšni so vaši naslednji koraki?</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346797" y="512537"/>
            <a:ext cx="4224168" cy="385564"/>
          </a:xfrm>
        </p:spPr>
        <p:txBody>
          <a:bodyPr/>
          <a:lstStyle/>
          <a:p>
            <a:r>
              <a:rPr lang="en-US" sz="2400" cap="all"/>
              <a:t>Epic Stays Compendium</a:t>
            </a:r>
          </a:p>
        </p:txBody>
      </p:sp>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212633" y="2885936"/>
            <a:ext cx="7015481" cy="6986528"/>
          </a:xfrm>
          <a:prstGeom prst="rect">
            <a:avLst/>
          </a:prstGeom>
        </p:spPr>
        <p:txBody>
          <a:bodyPr wrap="square">
            <a:spAutoFit/>
          </a:bodyPr>
          <a:lstStyle/>
          <a:p>
            <a:pPr algn="just"/>
            <a:r>
              <a:rPr lang="en-US" sz="1400"/>
              <a:t>V zaključku ta vodnik poudarja izjemne načine, na katere alternativne turistične namestitve po Evropi oblikujejo bolj trajnostno in inovativno gostinsko pokrajino. Navdihujoči primeri iz Irske, Islandije, Slovenije, Italije in Nizozemske kažejo, da trajnost ni le temeljna vrednota, ampak tudi gonilna sila teh edinstvenih namestitev. Naj gre za preoblikovanje zgodovinskih znamenitosti, razvoj okolju prijaznih umikov v podeželskih pokrajinah ali vključevanje zelenih tehnologij, vsak primer kaže zavezanost odgovornemu turizmu, ki podpira lokalno gospodarstvo, varuje okolje in ohranja kulturno dediščino. S ustvarjanjem novih delovnih mest na podeželju in vključevanjem skupnosti te nastanitve pomembno prispevajo k regionalni odpornosti, saj ponujajo poglobljene, lokalno zakoreninjene izkušnje, ki prinašajo trajno vrednost tako obiskovalcem kot prebivalcem.</a:t>
            </a:r>
          </a:p>
          <a:p>
            <a:pPr algn="just"/>
            <a:endParaRPr lang="en-US" sz="1400"/>
          </a:p>
          <a:p>
            <a:pPr algn="just"/>
            <a:r>
              <a:rPr lang="en-US" sz="1400"/>
              <a:t>Vodnik poudarja tudi bistveno vlogo strateškega trženja, premišljenega oblikovanja, privlačne fotografije in inovativnega razmišljanja pri razlikovanju teh »epskih bivanj«. Z uporabo pripovedovanja zgodb, sodelovanja v družbenih medijih in vizualno privlačnih vsebin lahko alternativne namestitve dosežejo in pritegnejo ekološko ozaveščene popotnike po vsem svetu. Novost in ustvarjalnost sta v središču tega gibanja, saj vsaka namestitev želi gostom ponuditi nepozabna doživetja, ki slavijo naravo in lokalno kulturo. Od glampinga pod zvezdami do spanja v obnovljenih kmetijah ali hišicah na drevesih – ta alternativna bivanja na novo opredeljujejo, kaj pomeni potovati trajnostno in avtentično. Ker vedno več potnikov išče smiselna, vplivna potovanja, primeri v tem vodniku ponujajo načrt, kako lahko majhna, alternativna podjetja vodijo pot v trajnostnem, na skupnosti osredotočenem in inovativnem turizmu.</a:t>
            </a:r>
          </a:p>
          <a:p>
            <a:pPr algn="just"/>
            <a:endParaRPr lang="en-US" sz="1400"/>
          </a:p>
          <a:p>
            <a:pPr algn="just"/>
            <a:r>
              <a:rPr lang="en-US" sz="1400"/>
              <a:t>Upamo, da vam je bil priročnik všeč, in se veselimo srečanja z vami na naših predstavitvenih, multiplikacijskih in spletnih dogodkih. Vabimo vas, da delite povezave do naše spletne strani in družbenih omrežij, med drugim na:</a:t>
            </a:r>
          </a:p>
          <a:p>
            <a:pPr algn="just"/>
            <a:endParaRPr lang="en-US" sz="1400"/>
          </a:p>
          <a:p>
            <a:pPr marL="285750" indent="-285750" algn="just">
              <a:buFont typeface="Arial" panose="020B0604020202020204" pitchFamily="34" charset="0"/>
              <a:buChar char="•"/>
            </a:pPr>
            <a:r>
              <a:rPr lang="en-US" sz="1400">
                <a:hlinkClick r:id="" action="ppaction://noaction"/>
              </a:rPr>
              <a:t>https://epicstays.eu/</a:t>
            </a:r>
          </a:p>
          <a:p>
            <a:pPr marL="285750" indent="-285750" algn="just">
              <a:buFont typeface="Arial" panose="020B0604020202020204" pitchFamily="34" charset="0"/>
              <a:buChar char="•"/>
            </a:pPr>
            <a:r>
              <a:rPr lang="en-US" sz="1400">
                <a:hlinkClick r:id="" action="ppaction://noaction"/>
              </a:rPr>
              <a:t>https://www.linkedin.com/company/epic-stays/posts/?feedView=all</a:t>
            </a:r>
            <a:r>
              <a:rPr lang="en-US" sz="1400"/>
              <a:t> </a:t>
            </a:r>
          </a:p>
          <a:p>
            <a:pPr marL="285750" indent="-285750" algn="just">
              <a:buFont typeface="Arial" panose="020B0604020202020204" pitchFamily="34" charset="0"/>
              <a:buChar char="•"/>
            </a:pPr>
            <a:r>
              <a:rPr lang="en-US" sz="1400">
                <a:hlinkClick r:id="rId6"/>
              </a:rPr>
              <a:t>ttps://www.instagram.com/epicstayseu/</a:t>
            </a:r>
            <a:r>
              <a:rPr lang="en-US" sz="1400"/>
              <a:t> </a:t>
            </a:r>
          </a:p>
          <a:p>
            <a:pPr algn="just"/>
            <a:endParaRPr lang="en-US" sz="1400"/>
          </a:p>
          <a:p>
            <a:pPr algn="just"/>
            <a:endParaRPr lang="en-US" sz="1400"/>
          </a:p>
        </p:txBody>
      </p:sp>
    </p:spTree>
    <p:extLst>
      <p:ext uri="{BB962C8B-B14F-4D97-AF65-F5344CB8AC3E}">
        <p14:creationId xmlns:p14="http://schemas.microsoft.com/office/powerpoint/2010/main" val="21060567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AC762-C01F-6465-B742-305748870E76}"/>
              </a:ext>
            </a:extLst>
          </p:cNvPr>
          <p:cNvSpPr>
            <a:spLocks noGrp="1"/>
          </p:cNvSpPr>
          <p:nvPr>
            <p:ph type="sldNum" sz="quarter" idx="12"/>
          </p:nvPr>
        </p:nvSpPr>
        <p:spPr/>
        <p:txBody>
          <a:bodyPr/>
          <a:lstStyle/>
          <a:p>
            <a:fld id="{9C527BFA-2C0E-4CEC-B6A5-913A56FEF4B4}" type="slidenum">
              <a:rPr lang="fr-CA" smtClean="0"/>
              <a:t>136</a:t>
            </a:fld>
            <a:endParaRPr lang="fr-CA"/>
          </a:p>
        </p:txBody>
      </p:sp>
      <p:sp>
        <p:nvSpPr>
          <p:cNvPr id="3" name="Text Placeholder 2">
            <a:extLst>
              <a:ext uri="{FF2B5EF4-FFF2-40B4-BE49-F238E27FC236}">
                <a16:creationId xmlns:a16="http://schemas.microsoft.com/office/drawing/2014/main" id="{B30C80C0-F7FC-B421-35B0-9F0CB2C68477}"/>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ISLANDIJA</a:t>
            </a:r>
          </a:p>
        </p:txBody>
      </p:sp>
      <p:pic>
        <p:nvPicPr>
          <p:cNvPr id="22" name="Picture Placeholder 21">
            <a:extLst>
              <a:ext uri="{FF2B5EF4-FFF2-40B4-BE49-F238E27FC236}">
                <a16:creationId xmlns:a16="http://schemas.microsoft.com/office/drawing/2014/main" id="{408C2230-28C6-6B88-EDC0-F6E37BC2E994}"/>
              </a:ext>
            </a:extLst>
          </p:cNvPr>
          <p:cNvPicPr>
            <a:picLocks noGrp="1" noChangeAspect="1"/>
          </p:cNvPicPr>
          <p:nvPr>
            <p:ph type="pic" sz="quarter" idx="75"/>
          </p:nvPr>
        </p:nvPicPr>
        <p:blipFill>
          <a:blip r:embed="rId2">
            <a:extLst>
              <a:ext uri="{28A0092B-C50C-407E-A947-70E740481C1C}">
                <a14:useLocalDpi xmlns:a14="http://schemas.microsoft.com/office/drawing/2010/main" val="0"/>
              </a:ext>
            </a:extLst>
          </a:blip>
          <a:srcRect l="28190" r="28190"/>
          <a:stretch/>
        </p:blipFill>
        <p:spPr/>
      </p:pic>
      <p:pic>
        <p:nvPicPr>
          <p:cNvPr id="20" name="Picture Placeholder 19">
            <a:extLst>
              <a:ext uri="{FF2B5EF4-FFF2-40B4-BE49-F238E27FC236}">
                <a16:creationId xmlns:a16="http://schemas.microsoft.com/office/drawing/2014/main" id="{4AE67DEC-1429-94E3-1364-44B7F95D53A1}"/>
              </a:ext>
            </a:extLst>
          </p:cNvPr>
          <p:cNvPicPr>
            <a:picLocks noGrp="1" noChangeAspect="1"/>
          </p:cNvPicPr>
          <p:nvPr>
            <p:ph type="pic" sz="quarter" idx="76"/>
          </p:nvPr>
        </p:nvPicPr>
        <p:blipFill>
          <a:blip r:embed="rId3">
            <a:extLst>
              <a:ext uri="{28A0092B-C50C-407E-A947-70E740481C1C}">
                <a14:useLocalDpi xmlns:a14="http://schemas.microsoft.com/office/drawing/2010/main" val="0"/>
              </a:ext>
            </a:extLst>
          </a:blip>
          <a:srcRect l="28190" r="28190"/>
          <a:stretch/>
        </p:blipFill>
        <p:spPr/>
      </p:pic>
      <p:sp>
        <p:nvSpPr>
          <p:cNvPr id="12" name="Text Placeholder 11">
            <a:extLst>
              <a:ext uri="{FF2B5EF4-FFF2-40B4-BE49-F238E27FC236}">
                <a16:creationId xmlns:a16="http://schemas.microsoft.com/office/drawing/2014/main" id="{C91FB99A-1C39-746F-4BD3-7AE03F456B7B}"/>
              </a:ext>
            </a:extLst>
          </p:cNvPr>
          <p:cNvSpPr>
            <a:spLocks noGrp="1"/>
          </p:cNvSpPr>
          <p:nvPr>
            <p:ph type="body" sz="quarter" idx="65"/>
          </p:nvPr>
        </p:nvSpPr>
        <p:spPr/>
        <p:txBody>
          <a:bodyPr/>
          <a:lstStyle/>
          <a:p>
            <a:r>
              <a:rPr lang="en-GB"/>
              <a:t>Foto: Panoramic Glass Lodge, Islandija</a:t>
            </a:r>
          </a:p>
        </p:txBody>
      </p:sp>
      <p:pic>
        <p:nvPicPr>
          <p:cNvPr id="11" name="Picture Placeholder 10">
            <a:extLst>
              <a:ext uri="{FF2B5EF4-FFF2-40B4-BE49-F238E27FC236}">
                <a16:creationId xmlns:a16="http://schemas.microsoft.com/office/drawing/2014/main" id="{8E66224C-AAE4-D71B-E3FD-539D0BC438F0}"/>
              </a:ext>
            </a:extLst>
          </p:cNvPr>
          <p:cNvPicPr>
            <a:picLocks noGrp="1" noChangeAspect="1"/>
          </p:cNvPicPr>
          <p:nvPr>
            <p:ph type="pic" sz="quarter" idx="77"/>
          </p:nvPr>
        </p:nvPicPr>
        <p:blipFill>
          <a:blip r:embed="rId4">
            <a:extLst>
              <a:ext uri="{28A0092B-C50C-407E-A947-70E740481C1C}">
                <a14:useLocalDpi xmlns:a14="http://schemas.microsoft.com/office/drawing/2010/main" val="0"/>
              </a:ext>
            </a:extLst>
          </a:blip>
          <a:srcRect l="5136" r="5136"/>
          <a:stretch/>
        </p:blipFill>
        <p:spPr/>
      </p:pic>
      <p:pic>
        <p:nvPicPr>
          <p:cNvPr id="5" name="Picture 4">
            <a:extLst>
              <a:ext uri="{FF2B5EF4-FFF2-40B4-BE49-F238E27FC236}">
                <a16:creationId xmlns:a16="http://schemas.microsoft.com/office/drawing/2014/main" id="{01B73B3F-A9C5-791E-4F97-22539B2BB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596" y="2945192"/>
            <a:ext cx="614644" cy="368786"/>
          </a:xfrm>
          <a:prstGeom prst="rect">
            <a:avLst/>
          </a:prstGeom>
        </p:spPr>
      </p:pic>
    </p:spTree>
    <p:extLst>
      <p:ext uri="{BB962C8B-B14F-4D97-AF65-F5344CB8AC3E}">
        <p14:creationId xmlns:p14="http://schemas.microsoft.com/office/powerpoint/2010/main" val="137050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E7FD8E8-BDE6-2A08-F907-9F1B3C439309}"/>
              </a:ext>
            </a:extLst>
          </p:cNvPr>
          <p:cNvPicPr>
            <a:picLocks noGrp="1" noChangeAspect="1"/>
          </p:cNvPicPr>
          <p:nvPr>
            <p:ph type="pic" sz="quarter" idx="80"/>
          </p:nvPr>
        </p:nvPicPr>
        <p:blipFill>
          <a:blip r:embed="rId2">
            <a:extLst>
              <a:ext uri="{28A0092B-C50C-407E-A947-70E740481C1C}">
                <a14:useLocalDpi xmlns:a14="http://schemas.microsoft.com/office/drawing/2010/main" val="0"/>
              </a:ext>
            </a:extLst>
          </a:blip>
          <a:srcRect l="13858" r="13858"/>
          <a:stretch/>
        </p:blipFill>
        <p:spPr/>
      </p:pic>
      <p:sp>
        <p:nvSpPr>
          <p:cNvPr id="3" name="Text Placeholder 2">
            <a:extLst>
              <a:ext uri="{FF2B5EF4-FFF2-40B4-BE49-F238E27FC236}">
                <a16:creationId xmlns:a16="http://schemas.microsoft.com/office/drawing/2014/main" id="{6F96949B-BC8C-B051-A646-6A8A50BA8DEC}"/>
              </a:ext>
            </a:extLst>
          </p:cNvPr>
          <p:cNvSpPr>
            <a:spLocks noGrp="1"/>
          </p:cNvSpPr>
          <p:nvPr>
            <p:ph type="body" sz="quarter" idx="42"/>
          </p:nvPr>
        </p:nvSpPr>
        <p:spPr/>
        <p:txBody>
          <a:bodyPr/>
          <a:lstStyle/>
          <a:p>
            <a:r>
              <a:rPr lang="en-GB"/>
              <a:t>ITALIJA</a:t>
            </a:r>
          </a:p>
        </p:txBody>
      </p:sp>
      <p:sp>
        <p:nvSpPr>
          <p:cNvPr id="4" name="Text Placeholder 3">
            <a:extLst>
              <a:ext uri="{FF2B5EF4-FFF2-40B4-BE49-F238E27FC236}">
                <a16:creationId xmlns:a16="http://schemas.microsoft.com/office/drawing/2014/main" id="{F2773B1D-8DB8-3B13-AEF1-3BF0144C4A43}"/>
              </a:ext>
            </a:extLst>
          </p:cNvPr>
          <p:cNvSpPr>
            <a:spLocks noGrp="1"/>
          </p:cNvSpPr>
          <p:nvPr>
            <p:ph type="body" sz="quarter" idx="76"/>
          </p:nvPr>
        </p:nvSpPr>
        <p:spPr/>
        <p:txBody>
          <a:bodyPr/>
          <a:lstStyle/>
          <a:p>
            <a:r>
              <a:rPr lang="en-GB"/>
              <a:t>Foto: Trulli Holiday Albergo Diffuso, Italija</a:t>
            </a:r>
          </a:p>
        </p:txBody>
      </p:sp>
      <p:pic>
        <p:nvPicPr>
          <p:cNvPr id="9" name="Picture Placeholder 8">
            <a:extLst>
              <a:ext uri="{FF2B5EF4-FFF2-40B4-BE49-F238E27FC236}">
                <a16:creationId xmlns:a16="http://schemas.microsoft.com/office/drawing/2014/main" id="{C0073CE4-EF25-E499-569E-C5A3E9DF956F}"/>
              </a:ext>
            </a:extLst>
          </p:cNvPr>
          <p:cNvPicPr>
            <a:picLocks noGrp="1" noChangeAspect="1"/>
          </p:cNvPicPr>
          <p:nvPr>
            <p:ph type="pic" sz="quarter" idx="78"/>
          </p:nvPr>
        </p:nvPicPr>
        <p:blipFill rotWithShape="1">
          <a:blip r:embed="rId3">
            <a:extLst>
              <a:ext uri="{28A0092B-C50C-407E-A947-70E740481C1C}">
                <a14:useLocalDpi xmlns:a14="http://schemas.microsoft.com/office/drawing/2010/main" val="0"/>
              </a:ext>
            </a:extLst>
          </a:blip>
          <a:srcRect l="29347" t="-161" r="38699" b="161"/>
          <a:stretch/>
        </p:blipFill>
        <p:spPr>
          <a:xfrm>
            <a:off x="0" y="-1"/>
            <a:ext cx="3485072" cy="7232073"/>
          </a:xfrm>
        </p:spPr>
      </p:pic>
      <p:pic>
        <p:nvPicPr>
          <p:cNvPr id="11" name="Picture Placeholder 10">
            <a:extLst>
              <a:ext uri="{FF2B5EF4-FFF2-40B4-BE49-F238E27FC236}">
                <a16:creationId xmlns:a16="http://schemas.microsoft.com/office/drawing/2014/main" id="{55D6D525-8BC1-80A8-7579-CB5529197DC2}"/>
              </a:ext>
            </a:extLst>
          </p:cNvPr>
          <p:cNvPicPr>
            <a:picLocks noGrp="1" noChangeAspect="1"/>
          </p:cNvPicPr>
          <p:nvPr>
            <p:ph type="pic" sz="quarter" idx="74"/>
          </p:nvPr>
        </p:nvPicPr>
        <p:blipFill>
          <a:blip r:embed="rId4">
            <a:extLst>
              <a:ext uri="{28A0092B-C50C-407E-A947-70E740481C1C}">
                <a14:useLocalDpi xmlns:a14="http://schemas.microsoft.com/office/drawing/2010/main" val="0"/>
              </a:ext>
            </a:extLst>
          </a:blip>
          <a:srcRect l="16812" r="16812"/>
          <a:stretch>
            <a:fillRect/>
          </a:stretch>
        </p:blipFill>
        <p:spPr/>
      </p:pic>
      <p:pic>
        <p:nvPicPr>
          <p:cNvPr id="15" name="Picture Placeholder 14">
            <a:extLst>
              <a:ext uri="{FF2B5EF4-FFF2-40B4-BE49-F238E27FC236}">
                <a16:creationId xmlns:a16="http://schemas.microsoft.com/office/drawing/2014/main" id="{2E5BCA31-5784-962F-A12B-15E16F69A61B}"/>
              </a:ext>
            </a:extLst>
          </p:cNvPr>
          <p:cNvPicPr>
            <a:picLocks noGrp="1" noChangeAspect="1"/>
          </p:cNvPicPr>
          <p:nvPr>
            <p:ph type="pic" sz="quarter" idx="79"/>
          </p:nvPr>
        </p:nvPicPr>
        <p:blipFill>
          <a:blip r:embed="rId5">
            <a:extLst>
              <a:ext uri="{28A0092B-C50C-407E-A947-70E740481C1C}">
                <a14:useLocalDpi xmlns:a14="http://schemas.microsoft.com/office/drawing/2010/main" val="0"/>
              </a:ext>
            </a:extLst>
          </a:blip>
          <a:srcRect l="16714" r="16714"/>
          <a:stretch>
            <a:fillRect/>
          </a:stretch>
        </p:blipFill>
        <p:spPr/>
      </p:pic>
      <p:pic>
        <p:nvPicPr>
          <p:cNvPr id="16" name="Picture 15">
            <a:extLst>
              <a:ext uri="{FF2B5EF4-FFF2-40B4-BE49-F238E27FC236}">
                <a16:creationId xmlns:a16="http://schemas.microsoft.com/office/drawing/2014/main" id="{E030DC03-F534-E94E-3210-BE04FB47D54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72477" y="2945192"/>
            <a:ext cx="603098" cy="368786"/>
          </a:xfrm>
          <a:prstGeom prst="rect">
            <a:avLst/>
          </a:prstGeom>
        </p:spPr>
      </p:pic>
    </p:spTree>
    <p:extLst>
      <p:ext uri="{BB962C8B-B14F-4D97-AF65-F5344CB8AC3E}">
        <p14:creationId xmlns:p14="http://schemas.microsoft.com/office/powerpoint/2010/main" val="306088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6699AB-5E23-71DB-A9D9-1E2B9D322A36}"/>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SLOVENIJA</a:t>
            </a:r>
          </a:p>
        </p:txBody>
      </p:sp>
      <p:pic>
        <p:nvPicPr>
          <p:cNvPr id="19" name="Picture Placeholder 18">
            <a:extLst>
              <a:ext uri="{FF2B5EF4-FFF2-40B4-BE49-F238E27FC236}">
                <a16:creationId xmlns:a16="http://schemas.microsoft.com/office/drawing/2014/main" id="{D68B36D3-6B11-9E9F-6C25-EFA2D6394791}"/>
              </a:ext>
            </a:extLst>
          </p:cNvPr>
          <p:cNvPicPr>
            <a:picLocks noGrp="1" noChangeAspect="1"/>
          </p:cNvPicPr>
          <p:nvPr>
            <p:ph type="pic" sz="quarter" idx="75"/>
          </p:nvPr>
        </p:nvPicPr>
        <p:blipFill>
          <a:blip r:embed="rId2">
            <a:extLst>
              <a:ext uri="{28A0092B-C50C-407E-A947-70E740481C1C}">
                <a14:useLocalDpi xmlns:a14="http://schemas.microsoft.com/office/drawing/2010/main" val="0"/>
              </a:ext>
            </a:extLst>
          </a:blip>
          <a:srcRect l="28190" r="28190"/>
          <a:stretch/>
        </p:blipFill>
        <p:spPr>
          <a:xfrm>
            <a:off x="1" y="5586408"/>
            <a:ext cx="3484741" cy="5320800"/>
          </a:xfrm>
        </p:spPr>
      </p:pic>
      <p:pic>
        <p:nvPicPr>
          <p:cNvPr id="17" name="Picture Placeholder 16">
            <a:extLst>
              <a:ext uri="{FF2B5EF4-FFF2-40B4-BE49-F238E27FC236}">
                <a16:creationId xmlns:a16="http://schemas.microsoft.com/office/drawing/2014/main" id="{05946A50-5F89-95BB-9D65-04FF377FE123}"/>
              </a:ext>
            </a:extLst>
          </p:cNvPr>
          <p:cNvPicPr>
            <a:picLocks noGrp="1" noChangeAspect="1"/>
          </p:cNvPicPr>
          <p:nvPr>
            <p:ph type="pic" sz="quarter" idx="76"/>
          </p:nvPr>
        </p:nvPicPr>
        <p:blipFill rotWithShape="1">
          <a:blip r:embed="rId3">
            <a:extLst>
              <a:ext uri="{28A0092B-C50C-407E-A947-70E740481C1C}">
                <a14:useLocalDpi xmlns:a14="http://schemas.microsoft.com/office/drawing/2010/main" val="0"/>
              </a:ext>
            </a:extLst>
          </a:blip>
          <a:srcRect l="36796" r="19520"/>
          <a:stretch/>
        </p:blipFill>
        <p:spPr>
          <a:xfrm>
            <a:off x="3683959" y="5586408"/>
            <a:ext cx="3485072" cy="5321305"/>
          </a:xfrm>
        </p:spPr>
      </p:pic>
      <p:sp>
        <p:nvSpPr>
          <p:cNvPr id="11" name="Text Placeholder 10">
            <a:extLst>
              <a:ext uri="{FF2B5EF4-FFF2-40B4-BE49-F238E27FC236}">
                <a16:creationId xmlns:a16="http://schemas.microsoft.com/office/drawing/2014/main" id="{A467295A-FE7C-5BA4-E499-8DAFC94965D1}"/>
              </a:ext>
            </a:extLst>
          </p:cNvPr>
          <p:cNvSpPr>
            <a:spLocks noGrp="1"/>
          </p:cNvSpPr>
          <p:nvPr>
            <p:ph type="body" sz="quarter" idx="65"/>
          </p:nvPr>
        </p:nvSpPr>
        <p:spPr/>
        <p:txBody>
          <a:bodyPr/>
          <a:lstStyle/>
          <a:p>
            <a:r>
              <a:rPr lang="en-GB"/>
              <a:t>Foto: Chalet Rušovc, Slovenija</a:t>
            </a:r>
          </a:p>
        </p:txBody>
      </p:sp>
      <p:pic>
        <p:nvPicPr>
          <p:cNvPr id="15" name="Picture Placeholder 14">
            <a:extLst>
              <a:ext uri="{FF2B5EF4-FFF2-40B4-BE49-F238E27FC236}">
                <a16:creationId xmlns:a16="http://schemas.microsoft.com/office/drawing/2014/main" id="{018F2AA6-07A9-0A57-339D-086FB723BDC4}"/>
              </a:ext>
            </a:extLst>
          </p:cNvPr>
          <p:cNvPicPr>
            <a:picLocks noGrp="1" noChangeAspect="1"/>
          </p:cNvPicPr>
          <p:nvPr>
            <p:ph type="pic" sz="quarter" idx="77"/>
          </p:nvPr>
        </p:nvPicPr>
        <p:blipFill rotWithShape="1">
          <a:blip r:embed="rId4">
            <a:extLst>
              <a:ext uri="{28A0092B-C50C-407E-A947-70E740481C1C}">
                <a14:useLocalDpi xmlns:a14="http://schemas.microsoft.com/office/drawing/2010/main" val="0"/>
              </a:ext>
            </a:extLst>
          </a:blip>
          <a:srcRect t="517" b="517"/>
          <a:stretch/>
        </p:blipFill>
        <p:spPr/>
      </p:pic>
      <p:pic>
        <p:nvPicPr>
          <p:cNvPr id="4" name="Picture 3">
            <a:extLst>
              <a:ext uri="{FF2B5EF4-FFF2-40B4-BE49-F238E27FC236}">
                <a16:creationId xmlns:a16="http://schemas.microsoft.com/office/drawing/2014/main" id="{0F1FED14-98B2-CCCA-68AA-562CA9CC47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124903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942C4F0E-E1C8-B227-D6EF-D3C9FB9193FC}"/>
              </a:ext>
            </a:extLst>
          </p:cNvPr>
          <p:cNvPicPr>
            <a:picLocks noGrp="1" noChangeAspect="1"/>
          </p:cNvPicPr>
          <p:nvPr>
            <p:ph type="pic" sz="quarter" idx="73"/>
          </p:nvPr>
        </p:nvPicPr>
        <p:blipFill>
          <a:blip r:embed="rId2">
            <a:extLst>
              <a:ext uri="{28A0092B-C50C-407E-A947-70E740481C1C}">
                <a14:useLocalDpi xmlns:a14="http://schemas.microsoft.com/office/drawing/2010/main" val="0"/>
              </a:ext>
            </a:extLst>
          </a:blip>
          <a:srcRect l="28595" r="28595"/>
          <a:stretch/>
        </p:blipFill>
        <p:spPr/>
      </p:pic>
      <p:sp>
        <p:nvSpPr>
          <p:cNvPr id="3" name="Text Placeholder 2">
            <a:extLst>
              <a:ext uri="{FF2B5EF4-FFF2-40B4-BE49-F238E27FC236}">
                <a16:creationId xmlns:a16="http://schemas.microsoft.com/office/drawing/2014/main" id="{EA20DA17-86AA-958E-BEA4-A2A6BF5AFDEA}"/>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IRSKA</a:t>
            </a:r>
          </a:p>
        </p:txBody>
      </p:sp>
      <p:pic>
        <p:nvPicPr>
          <p:cNvPr id="24" name="Picture Placeholder 23">
            <a:extLst>
              <a:ext uri="{FF2B5EF4-FFF2-40B4-BE49-F238E27FC236}">
                <a16:creationId xmlns:a16="http://schemas.microsoft.com/office/drawing/2014/main" id="{60F27F3A-3176-AB33-C87C-8200FAA084A9}"/>
              </a:ext>
            </a:extLst>
          </p:cNvPr>
          <p:cNvPicPr>
            <a:picLocks noGrp="1" noChangeAspect="1"/>
          </p:cNvPicPr>
          <p:nvPr>
            <p:ph type="pic" sz="quarter" idx="74"/>
          </p:nvPr>
        </p:nvPicPr>
        <p:blipFill>
          <a:blip r:embed="rId3">
            <a:extLst>
              <a:ext uri="{28A0092B-C50C-407E-A947-70E740481C1C}">
                <a14:useLocalDpi xmlns:a14="http://schemas.microsoft.com/office/drawing/2010/main" val="0"/>
              </a:ext>
            </a:extLst>
          </a:blip>
          <a:srcRect l="6338" r="6338"/>
          <a:stretch/>
        </p:blipFill>
        <p:spPr/>
      </p:pic>
      <p:pic>
        <p:nvPicPr>
          <p:cNvPr id="22" name="Picture Placeholder 21">
            <a:extLst>
              <a:ext uri="{FF2B5EF4-FFF2-40B4-BE49-F238E27FC236}">
                <a16:creationId xmlns:a16="http://schemas.microsoft.com/office/drawing/2014/main" id="{CC98C28B-1BF6-5CEA-C5E6-096976C632EE}"/>
              </a:ext>
            </a:extLst>
          </p:cNvPr>
          <p:cNvPicPr>
            <a:picLocks noGrp="1" noChangeAspect="1"/>
          </p:cNvPicPr>
          <p:nvPr>
            <p:ph type="pic" sz="quarter" idx="75"/>
          </p:nvPr>
        </p:nvPicPr>
        <p:blipFill>
          <a:blip r:embed="rId4">
            <a:extLst>
              <a:ext uri="{28A0092B-C50C-407E-A947-70E740481C1C}">
                <a14:useLocalDpi xmlns:a14="http://schemas.microsoft.com/office/drawing/2010/main" val="0"/>
              </a:ext>
            </a:extLst>
          </a:blip>
          <a:srcRect l="28169" r="28169"/>
          <a:stretch/>
        </p:blipFill>
        <p:spPr/>
      </p:pic>
      <p:pic>
        <p:nvPicPr>
          <p:cNvPr id="18" name="Picture Placeholder 17">
            <a:extLst>
              <a:ext uri="{FF2B5EF4-FFF2-40B4-BE49-F238E27FC236}">
                <a16:creationId xmlns:a16="http://schemas.microsoft.com/office/drawing/2014/main" id="{F627A499-E8D0-F0C6-C463-6F29E4F05603}"/>
              </a:ext>
            </a:extLst>
          </p:cNvPr>
          <p:cNvPicPr>
            <a:picLocks noGrp="1" noChangeAspect="1"/>
          </p:cNvPicPr>
          <p:nvPr>
            <p:ph type="pic" sz="quarter" idx="76"/>
          </p:nvPr>
        </p:nvPicPr>
        <p:blipFill>
          <a:blip r:embed="rId5">
            <a:extLst>
              <a:ext uri="{28A0092B-C50C-407E-A947-70E740481C1C}">
                <a14:useLocalDpi xmlns:a14="http://schemas.microsoft.com/office/drawing/2010/main" val="0"/>
              </a:ext>
            </a:extLst>
          </a:blip>
          <a:srcRect l="29005" r="29005"/>
          <a:stretch/>
        </p:blipFill>
        <p:spPr/>
      </p:pic>
      <p:sp>
        <p:nvSpPr>
          <p:cNvPr id="13" name="Text Placeholder 12">
            <a:extLst>
              <a:ext uri="{FF2B5EF4-FFF2-40B4-BE49-F238E27FC236}">
                <a16:creationId xmlns:a16="http://schemas.microsoft.com/office/drawing/2014/main" id="{D92525E7-F034-A1C8-4413-9BB8871DA51E}"/>
              </a:ext>
            </a:extLst>
          </p:cNvPr>
          <p:cNvSpPr>
            <a:spLocks noGrp="1"/>
          </p:cNvSpPr>
          <p:nvPr>
            <p:ph type="body" sz="quarter" idx="65"/>
          </p:nvPr>
        </p:nvSpPr>
        <p:spPr/>
        <p:txBody>
          <a:bodyPr/>
          <a:lstStyle/>
          <a:p>
            <a:r>
              <a:rPr lang="en-GB"/>
              <a:t>Foto: </a:t>
            </a:r>
            <a:r>
              <a:rPr lang="en-US"/>
              <a:t>The Hidden Haven, Cork, Irska</a:t>
            </a:r>
            <a:endParaRPr lang="en-GB"/>
          </a:p>
        </p:txBody>
      </p:sp>
      <p:pic>
        <p:nvPicPr>
          <p:cNvPr id="4" name="Picture 3">
            <a:extLst>
              <a:ext uri="{FF2B5EF4-FFF2-40B4-BE49-F238E27FC236}">
                <a16:creationId xmlns:a16="http://schemas.microsoft.com/office/drawing/2014/main" id="{FC5EEA0F-E4F9-64EC-6C87-B736A6B9C5C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3331923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3D6A9-6830-F018-9239-ED9EB5563970}"/>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6BBC7566-4C97-9C8D-22FB-7B7083166CEB}"/>
              </a:ext>
            </a:extLst>
          </p:cNvPr>
          <p:cNvSpPr>
            <a:spLocks noGrp="1"/>
          </p:cNvSpPr>
          <p:nvPr>
            <p:ph type="body" sz="quarter" idx="32"/>
          </p:nvPr>
        </p:nvSpPr>
        <p:spPr>
          <a:xfrm>
            <a:off x="617152" y="4135558"/>
            <a:ext cx="6541269" cy="5494217"/>
          </a:xfrm>
        </p:spPr>
        <p:txBody>
          <a:bodyPr numCol="1"/>
          <a:lstStyle/>
          <a:p>
            <a:pPr>
              <a:lnSpc>
                <a:spcPct val="100000"/>
              </a:lnSpc>
            </a:pPr>
            <a:r>
              <a:rPr lang="en-US"/>
              <a:t>S preusmeritvijo turistične industrije k bolj avtentičnim in okolju prijaznim doživetjem, Epic Stays prevzema vodilno vlogo. S promocijo edinstvenih, trajnostnih in vključujočih možnosti nastanitve ne zapolnjujemo le vrzeli, ampak ustvarjamo nekaj novega.</a:t>
            </a:r>
            <a:endParaRPr lang="en-US" sz="1400">
              <a:solidFill>
                <a:schemeClr val="tx1">
                  <a:lumMod val="75000"/>
                  <a:lumOff val="25000"/>
                </a:schemeClr>
              </a:solidFill>
            </a:endParaRPr>
          </a:p>
          <a:p>
            <a:pPr>
              <a:lnSpc>
                <a:spcPct val="100000"/>
              </a:lnSpc>
            </a:pPr>
            <a:endParaRPr lang="en-US"/>
          </a:p>
          <a:p>
            <a:pPr>
              <a:lnSpc>
                <a:spcPct val="100000"/>
              </a:lnSpc>
            </a:pPr>
            <a:r>
              <a:rPr lang="en-US" sz="1400">
                <a:solidFill>
                  <a:schemeClr val="tx1">
                    <a:lumMod val="75000"/>
                    <a:lumOff val="25000"/>
                  </a:schemeClr>
                </a:solidFill>
              </a:rPr>
              <a:t>Ker evropska turistična industrija še naprej raste zaradi naraščajočega in starajočega se prebivalstva, je v letih po pandemiji Covid-19 poraslo povpraševanje po alternativnih oblikah namestitve, ki ga poganjajo spreminjajoče se preference </a:t>
            </a:r>
            <a:r>
              <a:rPr lang="en-US" sz="1400" err="1">
                <a:solidFill>
                  <a:schemeClr val="tx1">
                    <a:lumMod val="75000"/>
                    <a:lumOff val="25000"/>
                  </a:schemeClr>
                </a:solidFill>
              </a:rPr>
              <a:t>potnikov </a:t>
            </a:r>
            <a:r>
              <a:rPr lang="en-US" sz="1400">
                <a:solidFill>
                  <a:schemeClr val="tx1">
                    <a:lumMod val="75000"/>
                    <a:lumOff val="25000"/>
                  </a:schemeClr>
                </a:solidFill>
              </a:rPr>
              <a:t>in vpliv množičnega turizma na okolje. Mnogi turisti zdaj iščejo edinstvene, </a:t>
            </a:r>
            <a:r>
              <a:rPr lang="en-US" sz="1400" err="1">
                <a:solidFill>
                  <a:schemeClr val="tx1">
                    <a:lumMod val="75000"/>
                    <a:lumOff val="25000"/>
                  </a:schemeClr>
                </a:solidFill>
              </a:rPr>
              <a:t>osebno prilagojene </a:t>
            </a:r>
            <a:r>
              <a:rPr lang="en-US" sz="1400">
                <a:solidFill>
                  <a:schemeClr val="tx1">
                    <a:lumMod val="75000"/>
                    <a:lumOff val="25000"/>
                  </a:schemeClr>
                </a:solidFill>
              </a:rPr>
              <a:t>izkušnje, ki se razlikujejo od tradicionalnega hotelskega modela. Možnosti, kot so ekološke koče, kmetije in nenavadne nepremičnine – od svetilnikov na Irskem do skednjev na Islandiji – zagotavljajo bolj trajnostno in avtentično povezavo z lokalnimi kulturami in okoljem. </a:t>
            </a:r>
          </a:p>
          <a:p>
            <a:pPr>
              <a:lnSpc>
                <a:spcPct val="100000"/>
              </a:lnSpc>
            </a:pPr>
            <a:endParaRPr lang="en-US" sz="1400">
              <a:solidFill>
                <a:schemeClr val="tx1">
                  <a:lumMod val="75000"/>
                  <a:lumOff val="25000"/>
                </a:schemeClr>
              </a:solidFill>
            </a:endParaRPr>
          </a:p>
          <a:p>
            <a:pPr>
              <a:lnSpc>
                <a:spcPct val="100000"/>
              </a:lnSpc>
            </a:pPr>
            <a:r>
              <a:rPr lang="en-US" sz="1400">
                <a:solidFill>
                  <a:schemeClr val="tx1">
                    <a:lumMod val="75000"/>
                    <a:lumOff val="25000"/>
                  </a:schemeClr>
                </a:solidFill>
              </a:rPr>
              <a:t>Poleg tega je porast digitalnega nomadstva in dela na daljavo povečal povpraševanje po nastanitvah, ki so primerne za daljša bivanja in drugačen ritem potovanja. Ta trend ima potencial, da zmanjša pritisk na prenatrpane turistične destinacije, enakomerneje porazdeli gospodarske koristi med regijami in spodbuja bolj odgovoren in trajnosten model turizma po vsej Evropi</a:t>
            </a:r>
            <a:r>
              <a:rPr lang="en-US"/>
              <a:t>. Epic Stays je v ospredju tega gibanja in spodbuja alternativne nastanitve, ki imajo resničen vpliv na lokalna gospodarstva, okolje in samo turistično izkušnjo.</a:t>
            </a:r>
            <a:endParaRPr lang="en-GB" sz="1400">
              <a:solidFill>
                <a:schemeClr val="tx1">
                  <a:lumMod val="75000"/>
                  <a:lumOff val="25000"/>
                </a:schemeClr>
              </a:solidFill>
            </a:endParaRPr>
          </a:p>
          <a:p>
            <a:pPr>
              <a:lnSpc>
                <a:spcPct val="100000"/>
              </a:lnSpc>
            </a:pPr>
            <a:endParaRPr lang="en-IE" sz="1400">
              <a:solidFill>
                <a:schemeClr val="tx1">
                  <a:lumMod val="85000"/>
                  <a:lumOff val="15000"/>
                </a:schemeClr>
              </a:solidFill>
              <a:latin typeface="Calibri"/>
              <a:ea typeface="Open Sans"/>
              <a:cs typeface="Calibri"/>
            </a:endParaRPr>
          </a:p>
          <a:p>
            <a:endParaRPr lang="en-US"/>
          </a:p>
        </p:txBody>
      </p:sp>
      <p:sp>
        <p:nvSpPr>
          <p:cNvPr id="28" name="Text Placeholder 27">
            <a:extLst>
              <a:ext uri="{FF2B5EF4-FFF2-40B4-BE49-F238E27FC236}">
                <a16:creationId xmlns:a16="http://schemas.microsoft.com/office/drawing/2014/main" id="{001CA686-C490-16BF-3AD7-A28D2DDF680F}"/>
              </a:ext>
            </a:extLst>
          </p:cNvPr>
          <p:cNvSpPr>
            <a:spLocks noGrp="1"/>
          </p:cNvSpPr>
          <p:nvPr>
            <p:ph type="body" sz="quarter" idx="18"/>
          </p:nvPr>
        </p:nvSpPr>
        <p:spPr>
          <a:xfrm>
            <a:off x="391655" y="679038"/>
            <a:ext cx="2556111" cy="1076517"/>
          </a:xfrm>
        </p:spPr>
        <p:txBody>
          <a:bodyPr/>
          <a:lstStyle/>
          <a:p>
            <a:r>
              <a:rPr lang="en-US">
                <a:latin typeface="Calibri"/>
                <a:ea typeface="Calibri"/>
                <a:cs typeface="Calibri"/>
              </a:rPr>
              <a:t>ZA KOGA JE EPIC STAYS NAMENJEN?</a:t>
            </a:r>
            <a:endParaRPr lang="en-US">
              <a:solidFill>
                <a:srgbClr val="000000"/>
              </a:solidFill>
              <a:latin typeface="Calibri"/>
              <a:ea typeface="Calibri"/>
              <a:cs typeface="Calibri"/>
            </a:endParaRPr>
          </a:p>
          <a:p>
            <a:endParaRPr lang="en-US"/>
          </a:p>
          <a:p>
            <a:r>
              <a:rPr lang="en-US" sz="2400">
                <a:latin typeface="Calibri"/>
                <a:ea typeface="Calibri"/>
                <a:cs typeface="Calibri"/>
              </a:rPr>
              <a:t>(ALTERNATIVNE NASTANITVE V EVROPI)</a:t>
            </a:r>
            <a:endParaRPr lang="en-US" sz="2400">
              <a:solidFill>
                <a:srgbClr val="000000"/>
              </a:solidFill>
              <a:latin typeface="Calibri"/>
              <a:ea typeface="Calibri"/>
              <a:cs typeface="Calibri"/>
            </a:endParaRPr>
          </a:p>
          <a:p>
            <a:endParaRPr lang="en-US" sz="2400">
              <a:latin typeface="Calibri"/>
              <a:ea typeface="Open Sans"/>
              <a:cs typeface="Calibri"/>
            </a:endParaRPr>
          </a:p>
          <a:p>
            <a:endParaRPr lang="en-US"/>
          </a:p>
        </p:txBody>
      </p:sp>
      <p:sp>
        <p:nvSpPr>
          <p:cNvPr id="16" name="Slide Number Placeholder 15">
            <a:extLst>
              <a:ext uri="{FF2B5EF4-FFF2-40B4-BE49-F238E27FC236}">
                <a16:creationId xmlns:a16="http://schemas.microsoft.com/office/drawing/2014/main" id="{9FBDE719-0FA6-7068-DDE9-136AB8C2F96A}"/>
              </a:ext>
            </a:extLst>
          </p:cNvPr>
          <p:cNvSpPr>
            <a:spLocks noGrp="1"/>
          </p:cNvSpPr>
          <p:nvPr>
            <p:ph type="sldNum" sz="quarter" idx="4"/>
          </p:nvPr>
        </p:nvSpPr>
        <p:spPr/>
        <p:txBody>
          <a:bodyPr/>
          <a:lstStyle/>
          <a:p>
            <a:fld id="{9C527BFA-2C0E-4CEC-B6A5-913A56FEF4B4}" type="slidenum">
              <a:rPr lang="fr-CA" smtClean="0"/>
              <a:t>14</a:t>
            </a:fld>
            <a:endParaRPr lang="fr-CA"/>
          </a:p>
        </p:txBody>
      </p:sp>
      <p:sp>
        <p:nvSpPr>
          <p:cNvPr id="2" name="Text Placeholder 1">
            <a:extLst>
              <a:ext uri="{FF2B5EF4-FFF2-40B4-BE49-F238E27FC236}">
                <a16:creationId xmlns:a16="http://schemas.microsoft.com/office/drawing/2014/main" id="{A0280B81-5E58-476A-31DA-3685A641629F}"/>
              </a:ext>
            </a:extLst>
          </p:cNvPr>
          <p:cNvSpPr>
            <a:spLocks noGrp="1"/>
          </p:cNvSpPr>
          <p:nvPr>
            <p:ph type="body" sz="quarter" idx="65"/>
          </p:nvPr>
        </p:nvSpPr>
        <p:spPr/>
        <p:txBody>
          <a:bodyPr/>
          <a:lstStyle/>
          <a:p>
            <a:r>
              <a:rPr lang="en-IE"/>
              <a:t>Karavana v  evropski kulinarični destinaciji, Irska</a:t>
            </a:r>
            <a:endParaRPr lang="en-GB"/>
          </a:p>
        </p:txBody>
      </p:sp>
      <p:pic>
        <p:nvPicPr>
          <p:cNvPr id="4" name="Picture Placeholder 3" descr="A red camper parked in front of a building&#10;&#10;Description automatically generated">
            <a:extLst>
              <a:ext uri="{FF2B5EF4-FFF2-40B4-BE49-F238E27FC236}">
                <a16:creationId xmlns:a16="http://schemas.microsoft.com/office/drawing/2014/main" id="{42D9BA48-3275-BE03-42FF-6D2BE53E462E}"/>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520" r="10520"/>
          <a:stretch>
            <a:fillRect/>
          </a:stretch>
        </p:blipFill>
        <p:spPr>
          <a:xfrm>
            <a:off x="4449763" y="8351838"/>
            <a:ext cx="2690812" cy="2555875"/>
          </a:xfrm>
        </p:spPr>
      </p:pic>
      <p:sp>
        <p:nvSpPr>
          <p:cNvPr id="5" name="Text Placeholder 10">
            <a:extLst>
              <a:ext uri="{FF2B5EF4-FFF2-40B4-BE49-F238E27FC236}">
                <a16:creationId xmlns:a16="http://schemas.microsoft.com/office/drawing/2014/main" id="{2F715C82-FD72-D46E-54B4-64CF25C43547}"/>
              </a:ext>
            </a:extLst>
          </p:cNvPr>
          <p:cNvSpPr>
            <a:spLocks noGrp="1"/>
          </p:cNvSpPr>
          <p:nvPr>
            <p:ph type="body" sz="quarter" idx="33"/>
          </p:nvPr>
        </p:nvSpPr>
        <p:spPr>
          <a:xfrm>
            <a:off x="617152" y="3310078"/>
            <a:ext cx="6421322" cy="2464200"/>
          </a:xfrm>
        </p:spPr>
        <p:txBody>
          <a:bodyPr/>
          <a:lstStyle/>
          <a:p>
            <a:r>
              <a:rPr lang="en-US" sz="1600"/>
              <a:t>Ta projekt odgovarja na resnično potrebo: ponudba namestitev v Evropi je pod pritiskom, saj tradicionalne možnosti pogosto ne morejo zadostiti povpraševanju, zlasti po pandemiji COVID-19.</a:t>
            </a:r>
            <a:endParaRPr lang="en-IE" sz="1600"/>
          </a:p>
        </p:txBody>
      </p:sp>
    </p:spTree>
    <p:extLst>
      <p:ext uri="{BB962C8B-B14F-4D97-AF65-F5344CB8AC3E}">
        <p14:creationId xmlns:p14="http://schemas.microsoft.com/office/powerpoint/2010/main" val="30304154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E7FD8E8-BDE6-2A08-F907-9F1B3C439309}"/>
              </a:ext>
            </a:extLst>
          </p:cNvPr>
          <p:cNvPicPr>
            <a:picLocks noGrp="1" noChangeAspect="1"/>
          </p:cNvPicPr>
          <p:nvPr>
            <p:ph type="pic" sz="quarter" idx="80"/>
          </p:nvPr>
        </p:nvPicPr>
        <p:blipFill>
          <a:blip r:embed="rId2">
            <a:extLst>
              <a:ext uri="{28A0092B-C50C-407E-A947-70E740481C1C}">
                <a14:useLocalDpi xmlns:a14="http://schemas.microsoft.com/office/drawing/2010/main" val="0"/>
              </a:ext>
            </a:extLst>
          </a:blip>
          <a:srcRect l="13858" r="13858"/>
          <a:stretch/>
        </p:blipFill>
        <p:spPr/>
      </p:pic>
      <p:sp>
        <p:nvSpPr>
          <p:cNvPr id="3" name="Text Placeholder 2">
            <a:extLst>
              <a:ext uri="{FF2B5EF4-FFF2-40B4-BE49-F238E27FC236}">
                <a16:creationId xmlns:a16="http://schemas.microsoft.com/office/drawing/2014/main" id="{6F96949B-BC8C-B051-A646-6A8A50BA8DEC}"/>
              </a:ext>
            </a:extLst>
          </p:cNvPr>
          <p:cNvSpPr>
            <a:spLocks noGrp="1"/>
          </p:cNvSpPr>
          <p:nvPr>
            <p:ph type="body" sz="quarter" idx="42"/>
          </p:nvPr>
        </p:nvSpPr>
        <p:spPr/>
        <p:txBody>
          <a:bodyPr/>
          <a:lstStyle/>
          <a:p>
            <a:r>
              <a:rPr lang="en-GB"/>
              <a:t>ITALIJA</a:t>
            </a:r>
          </a:p>
        </p:txBody>
      </p:sp>
      <p:sp>
        <p:nvSpPr>
          <p:cNvPr id="4" name="Text Placeholder 3">
            <a:extLst>
              <a:ext uri="{FF2B5EF4-FFF2-40B4-BE49-F238E27FC236}">
                <a16:creationId xmlns:a16="http://schemas.microsoft.com/office/drawing/2014/main" id="{F2773B1D-8DB8-3B13-AEF1-3BF0144C4A43}"/>
              </a:ext>
            </a:extLst>
          </p:cNvPr>
          <p:cNvSpPr>
            <a:spLocks noGrp="1"/>
          </p:cNvSpPr>
          <p:nvPr>
            <p:ph type="body" sz="quarter" idx="76"/>
          </p:nvPr>
        </p:nvSpPr>
        <p:spPr/>
        <p:txBody>
          <a:bodyPr/>
          <a:lstStyle/>
          <a:p>
            <a:r>
              <a:rPr lang="en-GB"/>
              <a:t>Foto: Trulli Holiday Albergo Diffuso, Italija</a:t>
            </a:r>
          </a:p>
        </p:txBody>
      </p:sp>
      <p:pic>
        <p:nvPicPr>
          <p:cNvPr id="9" name="Picture Placeholder 8">
            <a:extLst>
              <a:ext uri="{FF2B5EF4-FFF2-40B4-BE49-F238E27FC236}">
                <a16:creationId xmlns:a16="http://schemas.microsoft.com/office/drawing/2014/main" id="{C0073CE4-EF25-E499-569E-C5A3E9DF956F}"/>
              </a:ext>
            </a:extLst>
          </p:cNvPr>
          <p:cNvPicPr>
            <a:picLocks noGrp="1" noChangeAspect="1"/>
          </p:cNvPicPr>
          <p:nvPr>
            <p:ph type="pic" sz="quarter" idx="78"/>
          </p:nvPr>
        </p:nvPicPr>
        <p:blipFill rotWithShape="1">
          <a:blip r:embed="rId3">
            <a:extLst>
              <a:ext uri="{28A0092B-C50C-407E-A947-70E740481C1C}">
                <a14:useLocalDpi xmlns:a14="http://schemas.microsoft.com/office/drawing/2010/main" val="0"/>
              </a:ext>
            </a:extLst>
          </a:blip>
          <a:srcRect l="29347" t="-161" r="38699" b="161"/>
          <a:stretch/>
        </p:blipFill>
        <p:spPr>
          <a:xfrm>
            <a:off x="0" y="-1"/>
            <a:ext cx="3485072" cy="7232073"/>
          </a:xfrm>
        </p:spPr>
      </p:pic>
      <p:pic>
        <p:nvPicPr>
          <p:cNvPr id="11" name="Picture Placeholder 10">
            <a:extLst>
              <a:ext uri="{FF2B5EF4-FFF2-40B4-BE49-F238E27FC236}">
                <a16:creationId xmlns:a16="http://schemas.microsoft.com/office/drawing/2014/main" id="{55D6D525-8BC1-80A8-7579-CB5529197DC2}"/>
              </a:ext>
            </a:extLst>
          </p:cNvPr>
          <p:cNvPicPr>
            <a:picLocks noGrp="1" noChangeAspect="1"/>
          </p:cNvPicPr>
          <p:nvPr>
            <p:ph type="pic" sz="quarter" idx="74"/>
          </p:nvPr>
        </p:nvPicPr>
        <p:blipFill>
          <a:blip r:embed="rId4">
            <a:extLst>
              <a:ext uri="{28A0092B-C50C-407E-A947-70E740481C1C}">
                <a14:useLocalDpi xmlns:a14="http://schemas.microsoft.com/office/drawing/2010/main" val="0"/>
              </a:ext>
            </a:extLst>
          </a:blip>
          <a:srcRect l="16812" r="16812"/>
          <a:stretch>
            <a:fillRect/>
          </a:stretch>
        </p:blipFill>
        <p:spPr/>
      </p:pic>
      <p:pic>
        <p:nvPicPr>
          <p:cNvPr id="15" name="Picture Placeholder 14">
            <a:extLst>
              <a:ext uri="{FF2B5EF4-FFF2-40B4-BE49-F238E27FC236}">
                <a16:creationId xmlns:a16="http://schemas.microsoft.com/office/drawing/2014/main" id="{2E5BCA31-5784-962F-A12B-15E16F69A61B}"/>
              </a:ext>
            </a:extLst>
          </p:cNvPr>
          <p:cNvPicPr>
            <a:picLocks noGrp="1" noChangeAspect="1"/>
          </p:cNvPicPr>
          <p:nvPr>
            <p:ph type="pic" sz="quarter" idx="79"/>
          </p:nvPr>
        </p:nvPicPr>
        <p:blipFill>
          <a:blip r:embed="rId5">
            <a:extLst>
              <a:ext uri="{28A0092B-C50C-407E-A947-70E740481C1C}">
                <a14:useLocalDpi xmlns:a14="http://schemas.microsoft.com/office/drawing/2010/main" val="0"/>
              </a:ext>
            </a:extLst>
          </a:blip>
          <a:srcRect l="16714" r="16714"/>
          <a:stretch>
            <a:fillRect/>
          </a:stretch>
        </p:blipFill>
        <p:spPr/>
      </p:pic>
      <p:pic>
        <p:nvPicPr>
          <p:cNvPr id="16" name="Picture 15">
            <a:extLst>
              <a:ext uri="{FF2B5EF4-FFF2-40B4-BE49-F238E27FC236}">
                <a16:creationId xmlns:a16="http://schemas.microsoft.com/office/drawing/2014/main" id="{E030DC03-F534-E94E-3210-BE04FB47D54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72477" y="2945192"/>
            <a:ext cx="603098" cy="368786"/>
          </a:xfrm>
          <a:prstGeom prst="rect">
            <a:avLst/>
          </a:prstGeom>
        </p:spPr>
      </p:pic>
    </p:spTree>
    <p:extLst>
      <p:ext uri="{BB962C8B-B14F-4D97-AF65-F5344CB8AC3E}">
        <p14:creationId xmlns:p14="http://schemas.microsoft.com/office/powerpoint/2010/main" val="4196160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0ED26F46-0EF9-DA45-DA34-DDE350794F69}"/>
              </a:ext>
            </a:extLst>
          </p:cNvPr>
          <p:cNvPicPr>
            <a:picLocks noGrp="1" noChangeAspect="1"/>
          </p:cNvPicPr>
          <p:nvPr>
            <p:ph type="pic" sz="quarter" idx="80"/>
          </p:nvPr>
        </p:nvPicPr>
        <p:blipFill>
          <a:blip r:embed="rId2">
            <a:extLst>
              <a:ext uri="{28A0092B-C50C-407E-A947-70E740481C1C}">
                <a14:useLocalDpi xmlns:a14="http://schemas.microsoft.com/office/drawing/2010/main" val="0"/>
              </a:ext>
            </a:extLst>
          </a:blip>
          <a:srcRect l="16710" r="16710"/>
          <a:stretch/>
        </p:blipFill>
        <p:spPr/>
      </p:pic>
      <p:sp>
        <p:nvSpPr>
          <p:cNvPr id="3" name="Text Placeholder 2">
            <a:extLst>
              <a:ext uri="{FF2B5EF4-FFF2-40B4-BE49-F238E27FC236}">
                <a16:creationId xmlns:a16="http://schemas.microsoft.com/office/drawing/2014/main" id="{FC4E0DF3-592F-3458-503E-F1152DE5FDBD}"/>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NIZOZEMSKA</a:t>
            </a:r>
          </a:p>
        </p:txBody>
      </p:sp>
      <p:sp>
        <p:nvSpPr>
          <p:cNvPr id="21" name="Text Placeholder 20">
            <a:extLst>
              <a:ext uri="{FF2B5EF4-FFF2-40B4-BE49-F238E27FC236}">
                <a16:creationId xmlns:a16="http://schemas.microsoft.com/office/drawing/2014/main" id="{E9183038-CA9D-78D6-3454-21C11B790859}"/>
              </a:ext>
            </a:extLst>
          </p:cNvPr>
          <p:cNvSpPr>
            <a:spLocks noGrp="1"/>
          </p:cNvSpPr>
          <p:nvPr>
            <p:ph type="body" sz="quarter" idx="76"/>
          </p:nvPr>
        </p:nvSpPr>
        <p:spPr/>
        <p:txBody>
          <a:bodyPr>
            <a:normAutofit/>
          </a:bodyPr>
          <a:lstStyle/>
          <a:p>
            <a:r>
              <a:rPr lang="en-GB"/>
              <a:t>Foto: BUNK Hotel Amsterdam, Nizozemska</a:t>
            </a:r>
          </a:p>
        </p:txBody>
      </p:sp>
      <p:pic>
        <p:nvPicPr>
          <p:cNvPr id="29" name="Picture Placeholder 28">
            <a:extLst>
              <a:ext uri="{FF2B5EF4-FFF2-40B4-BE49-F238E27FC236}">
                <a16:creationId xmlns:a16="http://schemas.microsoft.com/office/drawing/2014/main" id="{1451E29E-8BF0-1115-4264-69B696D84ADF}"/>
              </a:ext>
            </a:extLst>
          </p:cNvPr>
          <p:cNvPicPr>
            <a:picLocks noGrp="1" noChangeAspect="1"/>
          </p:cNvPicPr>
          <p:nvPr>
            <p:ph type="pic" sz="quarter" idx="77"/>
          </p:nvPr>
        </p:nvPicPr>
        <p:blipFill>
          <a:blip r:embed="rId3">
            <a:extLst>
              <a:ext uri="{28A0092B-C50C-407E-A947-70E740481C1C}">
                <a14:useLocalDpi xmlns:a14="http://schemas.microsoft.com/office/drawing/2010/main" val="0"/>
              </a:ext>
            </a:extLst>
          </a:blip>
          <a:srcRect l="28190" r="28190"/>
          <a:stretch/>
        </p:blipFill>
        <p:spPr/>
      </p:pic>
      <p:pic>
        <p:nvPicPr>
          <p:cNvPr id="27" name="Picture Placeholder 26">
            <a:extLst>
              <a:ext uri="{FF2B5EF4-FFF2-40B4-BE49-F238E27FC236}">
                <a16:creationId xmlns:a16="http://schemas.microsoft.com/office/drawing/2014/main" id="{4AD17B00-532A-8B76-1A88-BA2EDCA082FE}"/>
              </a:ext>
            </a:extLst>
          </p:cNvPr>
          <p:cNvPicPr>
            <a:picLocks noGrp="1" noChangeAspect="1"/>
          </p:cNvPicPr>
          <p:nvPr>
            <p:ph type="pic" sz="quarter" idx="78"/>
          </p:nvPr>
        </p:nvPicPr>
        <p:blipFill>
          <a:blip r:embed="rId4">
            <a:extLst>
              <a:ext uri="{28A0092B-C50C-407E-A947-70E740481C1C}">
                <a14:useLocalDpi xmlns:a14="http://schemas.microsoft.com/office/drawing/2010/main" val="0"/>
              </a:ext>
            </a:extLst>
          </a:blip>
          <a:srcRect l="28318" r="28318"/>
          <a:stretch/>
        </p:blipFill>
        <p:spPr/>
      </p:pic>
      <p:pic>
        <p:nvPicPr>
          <p:cNvPr id="31" name="Picture Placeholder 30">
            <a:extLst>
              <a:ext uri="{FF2B5EF4-FFF2-40B4-BE49-F238E27FC236}">
                <a16:creationId xmlns:a16="http://schemas.microsoft.com/office/drawing/2014/main" id="{CB709FBB-A42A-ACE8-3B12-088525F4917C}"/>
              </a:ext>
            </a:extLst>
          </p:cNvPr>
          <p:cNvPicPr>
            <a:picLocks noGrp="1" noChangeAspect="1"/>
          </p:cNvPicPr>
          <p:nvPr>
            <p:ph type="pic" sz="quarter" idx="74"/>
          </p:nvPr>
        </p:nvPicPr>
        <p:blipFill>
          <a:blip r:embed="rId5">
            <a:extLst>
              <a:ext uri="{28A0092B-C50C-407E-A947-70E740481C1C}">
                <a14:useLocalDpi xmlns:a14="http://schemas.microsoft.com/office/drawing/2010/main" val="0"/>
              </a:ext>
            </a:extLst>
          </a:blip>
          <a:srcRect l="20521" r="20521"/>
          <a:stretch/>
        </p:blipFill>
        <p:spPr/>
      </p:pic>
      <p:pic>
        <p:nvPicPr>
          <p:cNvPr id="33" name="Picture Placeholder 32">
            <a:extLst>
              <a:ext uri="{FF2B5EF4-FFF2-40B4-BE49-F238E27FC236}">
                <a16:creationId xmlns:a16="http://schemas.microsoft.com/office/drawing/2014/main" id="{8B13E970-5DEE-2B5F-5B20-189F2E5E58C8}"/>
              </a:ext>
            </a:extLst>
          </p:cNvPr>
          <p:cNvPicPr>
            <a:picLocks noGrp="1" noChangeAspect="1"/>
          </p:cNvPicPr>
          <p:nvPr>
            <p:ph type="pic" sz="quarter" idx="79"/>
          </p:nvPr>
        </p:nvPicPr>
        <p:blipFill>
          <a:blip r:embed="rId6">
            <a:extLst>
              <a:ext uri="{28A0092B-C50C-407E-A947-70E740481C1C}">
                <a14:useLocalDpi xmlns:a14="http://schemas.microsoft.com/office/drawing/2010/main" val="0"/>
              </a:ext>
            </a:extLst>
          </a:blip>
          <a:srcRect l="17100" r="17100"/>
          <a:stretch/>
        </p:blipFill>
        <p:spPr/>
      </p:pic>
      <p:pic>
        <p:nvPicPr>
          <p:cNvPr id="4" name="Picture 3">
            <a:extLst>
              <a:ext uri="{FF2B5EF4-FFF2-40B4-BE49-F238E27FC236}">
                <a16:creationId xmlns:a16="http://schemas.microsoft.com/office/drawing/2014/main" id="{8502E994-A90E-D994-BBB4-9FA41FEAA17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280344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30">
            <a:extLst>
              <a:ext uri="{FF2B5EF4-FFF2-40B4-BE49-F238E27FC236}">
                <a16:creationId xmlns:a16="http://schemas.microsoft.com/office/drawing/2014/main" id="{3E556301-9C0E-CFA0-957F-622469BB3933}"/>
              </a:ext>
            </a:extLst>
          </p:cNvPr>
          <p:cNvSpPr/>
          <p:nvPr/>
        </p:nvSpPr>
        <p:spPr>
          <a:xfrm>
            <a:off x="2612370" y="339850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64AFAF"/>
          </a:solidFill>
          <a:ln w="3349" cap="flat">
            <a:noFill/>
            <a:prstDash val="solid"/>
            <a:miter/>
          </a:ln>
        </p:spPr>
        <p:txBody>
          <a:bodyPr rtlCol="0" anchor="ctr"/>
          <a:lstStyle/>
          <a:p>
            <a:endParaRPr lang="en-GB"/>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p:txBody>
          <a:bodyPr>
            <a:noAutofit/>
          </a:bodyPr>
          <a:lstStyle/>
          <a:p>
            <a:pPr>
              <a:defRPr/>
            </a:pPr>
            <a:r>
              <a:rPr kumimoji="0" lang="en-US"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www.epicstays.eu</a:t>
            </a:r>
          </a:p>
        </p:txBody>
      </p:sp>
      <p:sp>
        <p:nvSpPr>
          <p:cNvPr id="27" name="Text Placeholder 26">
            <a:extLst>
              <a:ext uri="{FF2B5EF4-FFF2-40B4-BE49-F238E27FC236}">
                <a16:creationId xmlns:a16="http://schemas.microsoft.com/office/drawing/2014/main" id="{52CE69A6-26A1-AB3C-CAB2-6CED16199076}"/>
              </a:ext>
            </a:extLst>
          </p:cNvPr>
          <p:cNvSpPr>
            <a:spLocks noGrp="1"/>
          </p:cNvSpPr>
          <p:nvPr>
            <p:ph type="body" sz="quarter" idx="17"/>
          </p:nvPr>
        </p:nvSpPr>
        <p:spPr/>
        <p:txBody>
          <a:bodyPr/>
          <a:lstStyle/>
          <a:p>
            <a:r>
              <a:rPr lang="en-US" cap="all"/>
              <a:t>Sledite naši poti</a:t>
            </a:r>
          </a:p>
        </p:txBody>
      </p:sp>
      <p:sp>
        <p:nvSpPr>
          <p:cNvPr id="42" name="Text Placeholder 41">
            <a:extLst>
              <a:ext uri="{FF2B5EF4-FFF2-40B4-BE49-F238E27FC236}">
                <a16:creationId xmlns:a16="http://schemas.microsoft.com/office/drawing/2014/main" id="{2AE4AD13-FDD6-10FC-DEB2-B33210E4D578}"/>
              </a:ext>
            </a:extLst>
          </p:cNvPr>
          <p:cNvSpPr>
            <a:spLocks noGrp="1"/>
          </p:cNvSpPr>
          <p:nvPr>
            <p:ph type="body" sz="quarter" idx="4294967295"/>
          </p:nvPr>
        </p:nvSpPr>
        <p:spPr>
          <a:xfrm>
            <a:off x="3556000" y="3513138"/>
            <a:ext cx="4219575" cy="1833562"/>
          </a:xfrm>
        </p:spPr>
        <p:txBody>
          <a:bodyPr/>
          <a:lstStyle/>
          <a:p>
            <a:r>
              <a:rPr lang="en-US"/>
              <a:t>Kliknite za vnos</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0298" y="2300632"/>
            <a:ext cx="4852206" cy="3527907"/>
          </a:xfrm>
          <a:prstGeom prst="rect">
            <a:avLst/>
          </a:prstGeom>
          <a:noFill/>
        </p:spPr>
      </p:pic>
      <p:sp>
        <p:nvSpPr>
          <p:cNvPr id="9" name="Rectangle 8">
            <a:extLst>
              <a:ext uri="{FF2B5EF4-FFF2-40B4-BE49-F238E27FC236}">
                <a16:creationId xmlns:a16="http://schemas.microsoft.com/office/drawing/2014/main" id="{19A35611-9627-9D64-A2A0-9CAFC9E538B7}"/>
              </a:ext>
            </a:extLst>
          </p:cNvPr>
          <p:cNvSpPr/>
          <p:nvPr/>
        </p:nvSpPr>
        <p:spPr>
          <a:xfrm>
            <a:off x="3805622" y="2668686"/>
            <a:ext cx="3442541" cy="2181610"/>
          </a:xfrm>
          <a:prstGeom prst="rect">
            <a:avLst/>
          </a:prstGeom>
          <a:blipFill>
            <a:blip r:embed="rId3">
              <a:extLst>
                <a:ext uri="{28A0092B-C50C-407E-A947-70E740481C1C}">
                  <a14:useLocalDpi xmlns:a14="http://schemas.microsoft.com/office/drawing/2010/main" val="0"/>
                </a:ext>
              </a:extLst>
            </a:blip>
            <a:srcRect/>
            <a:stretch>
              <a:fillRect l="-5441" r="-54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1964FFF-91AD-363E-E6B4-420572CA6D9B}"/>
              </a:ext>
            </a:extLst>
          </p:cNvPr>
          <p:cNvGrpSpPr/>
          <p:nvPr/>
        </p:nvGrpSpPr>
        <p:grpSpPr>
          <a:xfrm>
            <a:off x="5004673" y="8189358"/>
            <a:ext cx="1664680" cy="280842"/>
            <a:chOff x="7284522" y="6786624"/>
            <a:chExt cx="1664680" cy="280842"/>
          </a:xfrm>
        </p:grpSpPr>
        <p:grpSp>
          <p:nvGrpSpPr>
            <p:cNvPr id="11" name="Graphic 45">
              <a:extLst>
                <a:ext uri="{FF2B5EF4-FFF2-40B4-BE49-F238E27FC236}">
                  <a16:creationId xmlns:a16="http://schemas.microsoft.com/office/drawing/2014/main" id="{5D8407F7-9EAF-2FCC-5BCC-9DC5518486BE}"/>
                </a:ext>
              </a:extLst>
            </p:cNvPr>
            <p:cNvGrpSpPr/>
            <p:nvPr/>
          </p:nvGrpSpPr>
          <p:grpSpPr>
            <a:xfrm>
              <a:off x="7630429" y="6786624"/>
              <a:ext cx="280634" cy="280572"/>
              <a:chOff x="1821723" y="601867"/>
              <a:chExt cx="4483030" cy="4482044"/>
            </a:xfrm>
          </p:grpSpPr>
          <p:sp>
            <p:nvSpPr>
              <p:cNvPr id="44" name="Freeform 43">
                <a:extLst>
                  <a:ext uri="{FF2B5EF4-FFF2-40B4-BE49-F238E27FC236}">
                    <a16:creationId xmlns:a16="http://schemas.microsoft.com/office/drawing/2014/main" id="{37660A14-B4A3-33DA-8015-47CD72026B73}"/>
                  </a:ext>
                </a:extLst>
              </p:cNvPr>
              <p:cNvSpPr/>
              <p:nvPr/>
            </p:nvSpPr>
            <p:spPr>
              <a:xfrm>
                <a:off x="1821723" y="601867"/>
                <a:ext cx="4483030" cy="4482044"/>
              </a:xfrm>
              <a:custGeom>
                <a:avLst/>
                <a:gdLst>
                  <a:gd name="connsiteX0" fmla="*/ 4483031 w 4483030"/>
                  <a:gd name="connsiteY0" fmla="*/ 2241022 h 4482044"/>
                  <a:gd name="connsiteX1" fmla="*/ 2241515 w 4483030"/>
                  <a:gd name="connsiteY1" fmla="*/ 4482044 h 4482044"/>
                  <a:gd name="connsiteX2" fmla="*/ 0 w 4483030"/>
                  <a:gd name="connsiteY2" fmla="*/ 2241022 h 4482044"/>
                  <a:gd name="connsiteX3" fmla="*/ 2241515 w 4483030"/>
                  <a:gd name="connsiteY3" fmla="*/ 0 h 4482044"/>
                  <a:gd name="connsiteX4" fmla="*/ 4483031 w 4483030"/>
                  <a:gd name="connsiteY4" fmla="*/ 2241022 h 44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3030" h="4482044">
                    <a:moveTo>
                      <a:pt x="4483031" y="2241022"/>
                    </a:moveTo>
                    <a:cubicBezTo>
                      <a:pt x="4483031" y="3478704"/>
                      <a:pt x="3479470" y="4482044"/>
                      <a:pt x="2241515" y="4482044"/>
                    </a:cubicBezTo>
                    <a:cubicBezTo>
                      <a:pt x="1003560" y="4482044"/>
                      <a:pt x="0" y="3478704"/>
                      <a:pt x="0" y="2241022"/>
                    </a:cubicBezTo>
                    <a:cubicBezTo>
                      <a:pt x="0" y="1003339"/>
                      <a:pt x="1003561" y="0"/>
                      <a:pt x="2241515" y="0"/>
                    </a:cubicBezTo>
                    <a:cubicBezTo>
                      <a:pt x="3479470" y="0"/>
                      <a:pt x="4483031" y="1003339"/>
                      <a:pt x="4483031" y="2241022"/>
                    </a:cubicBezTo>
                    <a:close/>
                  </a:path>
                </a:pathLst>
              </a:custGeom>
              <a:solidFill>
                <a:srgbClr val="EC7C69"/>
              </a:solidFill>
              <a:ln w="4657"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0A35B219-1FDF-C124-DBA1-9B2EAA8411B2}"/>
                  </a:ext>
                </a:extLst>
              </p:cNvPr>
              <p:cNvSpPr/>
              <p:nvPr/>
            </p:nvSpPr>
            <p:spPr>
              <a:xfrm>
                <a:off x="2675709" y="1544506"/>
                <a:ext cx="2775058" cy="2596732"/>
              </a:xfrm>
              <a:custGeom>
                <a:avLst/>
                <a:gdLst>
                  <a:gd name="connsiteX0" fmla="*/ 6805 w 2775058"/>
                  <a:gd name="connsiteY0" fmla="*/ -25 h 2596732"/>
                  <a:gd name="connsiteX1" fmla="*/ 1078223 w 2775058"/>
                  <a:gd name="connsiteY1" fmla="*/ 1432221 h 2596732"/>
                  <a:gd name="connsiteX2" fmla="*/ 52 w 2775058"/>
                  <a:gd name="connsiteY2" fmla="*/ 2596708 h 2596732"/>
                  <a:gd name="connsiteX3" fmla="*/ 242724 w 2775058"/>
                  <a:gd name="connsiteY3" fmla="*/ 2596708 h 2596732"/>
                  <a:gd name="connsiteX4" fmla="*/ 1186682 w 2775058"/>
                  <a:gd name="connsiteY4" fmla="*/ 1577159 h 2596732"/>
                  <a:gd name="connsiteX5" fmla="*/ 1949346 w 2775058"/>
                  <a:gd name="connsiteY5" fmla="*/ 2596708 h 2596732"/>
                  <a:gd name="connsiteX6" fmla="*/ 2775111 w 2775058"/>
                  <a:gd name="connsiteY6" fmla="*/ 2596708 h 2596732"/>
                  <a:gd name="connsiteX7" fmla="*/ 1643387 w 2775058"/>
                  <a:gd name="connsiteY7" fmla="*/ 1083914 h 2596732"/>
                  <a:gd name="connsiteX8" fmla="*/ 2646953 w 2775058"/>
                  <a:gd name="connsiteY8" fmla="*/ -25 h 2596732"/>
                  <a:gd name="connsiteX9" fmla="*/ 2404281 w 2775058"/>
                  <a:gd name="connsiteY9" fmla="*/ -25 h 2596732"/>
                  <a:gd name="connsiteX10" fmla="*/ 1534973 w 2775058"/>
                  <a:gd name="connsiteY10" fmla="*/ 938929 h 2596732"/>
                  <a:gd name="connsiteX11" fmla="*/ 832570 w 2775058"/>
                  <a:gd name="connsiteY11" fmla="*/ -25 h 2596732"/>
                  <a:gd name="connsiteX12" fmla="*/ 6805 w 2775058"/>
                  <a:gd name="connsiteY12" fmla="*/ -25 h 2596732"/>
                  <a:gd name="connsiteX13" fmla="*/ 363665 w 2775058"/>
                  <a:gd name="connsiteY13" fmla="*/ 178668 h 2596732"/>
                  <a:gd name="connsiteX14" fmla="*/ 743017 w 2775058"/>
                  <a:gd name="connsiteY14" fmla="*/ 178668 h 2596732"/>
                  <a:gd name="connsiteX15" fmla="*/ 2418205 w 2775058"/>
                  <a:gd name="connsiteY15" fmla="*/ 2418014 h 2596732"/>
                  <a:gd name="connsiteX16" fmla="*/ 2038852 w 2775058"/>
                  <a:gd name="connsiteY16" fmla="*/ 2418014 h 2596732"/>
                  <a:gd name="connsiteX17" fmla="*/ 363665 w 2775058"/>
                  <a:gd name="connsiteY17" fmla="*/ 178668 h 259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5058" h="2596732">
                    <a:moveTo>
                      <a:pt x="6805" y="-25"/>
                    </a:moveTo>
                    <a:lnTo>
                      <a:pt x="1078223" y="1432221"/>
                    </a:lnTo>
                    <a:lnTo>
                      <a:pt x="52" y="2596708"/>
                    </a:lnTo>
                    <a:lnTo>
                      <a:pt x="242724" y="2596708"/>
                    </a:lnTo>
                    <a:lnTo>
                      <a:pt x="1186682" y="1577159"/>
                    </a:lnTo>
                    <a:lnTo>
                      <a:pt x="1949346" y="2596708"/>
                    </a:lnTo>
                    <a:lnTo>
                      <a:pt x="2775111" y="2596708"/>
                    </a:lnTo>
                    <a:lnTo>
                      <a:pt x="1643387" y="1083914"/>
                    </a:lnTo>
                    <a:lnTo>
                      <a:pt x="2646953" y="-25"/>
                    </a:lnTo>
                    <a:lnTo>
                      <a:pt x="2404281" y="-25"/>
                    </a:lnTo>
                    <a:lnTo>
                      <a:pt x="1534973" y="938929"/>
                    </a:lnTo>
                    <a:lnTo>
                      <a:pt x="832570" y="-25"/>
                    </a:lnTo>
                    <a:lnTo>
                      <a:pt x="6805" y="-25"/>
                    </a:lnTo>
                    <a:close/>
                    <a:moveTo>
                      <a:pt x="363665" y="178668"/>
                    </a:moveTo>
                    <a:lnTo>
                      <a:pt x="743017" y="178668"/>
                    </a:lnTo>
                    <a:lnTo>
                      <a:pt x="2418205" y="2418014"/>
                    </a:lnTo>
                    <a:lnTo>
                      <a:pt x="2038852" y="2418014"/>
                    </a:lnTo>
                    <a:lnTo>
                      <a:pt x="363665" y="178668"/>
                    </a:lnTo>
                    <a:close/>
                  </a:path>
                </a:pathLst>
              </a:custGeom>
              <a:solidFill>
                <a:srgbClr val="FFFFFF"/>
              </a:solidFill>
              <a:ln w="4657" cap="flat">
                <a:noFill/>
                <a:prstDash val="solid"/>
                <a:miter/>
              </a:ln>
            </p:spPr>
            <p:txBody>
              <a:bodyPr rtlCol="0" anchor="ctr"/>
              <a:lstStyle/>
              <a:p>
                <a:endParaRPr lang="en-GB"/>
              </a:p>
            </p:txBody>
          </p:sp>
        </p:grpSp>
        <p:grpSp>
          <p:nvGrpSpPr>
            <p:cNvPr id="12" name="Graphic 3">
              <a:extLst>
                <a:ext uri="{FF2B5EF4-FFF2-40B4-BE49-F238E27FC236}">
                  <a16:creationId xmlns:a16="http://schemas.microsoft.com/office/drawing/2014/main" id="{C61D4AB9-5AEF-F720-742F-C2F57D6824F1}"/>
                </a:ext>
              </a:extLst>
            </p:cNvPr>
            <p:cNvGrpSpPr/>
            <p:nvPr/>
          </p:nvGrpSpPr>
          <p:grpSpPr>
            <a:xfrm>
              <a:off x="8322660" y="6786624"/>
              <a:ext cx="280634" cy="280634"/>
              <a:chOff x="1950027" y="2499889"/>
              <a:chExt cx="850463" cy="850463"/>
            </a:xfrm>
          </p:grpSpPr>
          <p:sp>
            <p:nvSpPr>
              <p:cNvPr id="22" name="Freeform 21">
                <a:extLst>
                  <a:ext uri="{FF2B5EF4-FFF2-40B4-BE49-F238E27FC236}">
                    <a16:creationId xmlns:a16="http://schemas.microsoft.com/office/drawing/2014/main" id="{94D34500-10A9-E7EC-5B9A-2B15E77F21C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85A764C7-3A52-C2CE-7EB9-9EACB9EB69E8}"/>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1E634815-5C9B-8ADC-8724-4E6E77F1C40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C5147D4D-F0DC-C490-18CE-DFE5D52E762D}"/>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C0B94BB9-D686-4F4E-8D65-6DB8CD00E20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7FDF3050-C555-0F91-80C0-3EA1437F6497}"/>
                </a:ext>
              </a:extLst>
            </p:cNvPr>
            <p:cNvGrpSpPr/>
            <p:nvPr/>
          </p:nvGrpSpPr>
          <p:grpSpPr>
            <a:xfrm>
              <a:off x="8668568" y="6786624"/>
              <a:ext cx="280634" cy="280634"/>
              <a:chOff x="2998302" y="2499889"/>
              <a:chExt cx="850463" cy="850463"/>
            </a:xfrm>
          </p:grpSpPr>
          <p:sp>
            <p:nvSpPr>
              <p:cNvPr id="20" name="Freeform 19">
                <a:extLst>
                  <a:ext uri="{FF2B5EF4-FFF2-40B4-BE49-F238E27FC236}">
                    <a16:creationId xmlns:a16="http://schemas.microsoft.com/office/drawing/2014/main" id="{3C955470-15A7-9F45-9B27-955C12335919}"/>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577A76F-CCDE-C3EC-A5E8-43774BDE6B5E}"/>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A5F06740-A43C-7804-2D75-B2F7472BAABA}"/>
                </a:ext>
              </a:extLst>
            </p:cNvPr>
            <p:cNvGrpSpPr/>
            <p:nvPr/>
          </p:nvGrpSpPr>
          <p:grpSpPr>
            <a:xfrm>
              <a:off x="7284522" y="6786624"/>
              <a:ext cx="280634" cy="280842"/>
              <a:chOff x="-1196056" y="2499889"/>
              <a:chExt cx="850463" cy="851093"/>
            </a:xfrm>
          </p:grpSpPr>
          <p:sp>
            <p:nvSpPr>
              <p:cNvPr id="18" name="Freeform 17">
                <a:extLst>
                  <a:ext uri="{FF2B5EF4-FFF2-40B4-BE49-F238E27FC236}">
                    <a16:creationId xmlns:a16="http://schemas.microsoft.com/office/drawing/2014/main" id="{FF72C527-0AB6-D943-CDB0-A1233A6A5A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4F712BA-54AF-6963-9B89-97F78D3FFF28}"/>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44E1DB74-4DC9-A64B-9D7D-A0FFED2395A2}"/>
                </a:ext>
              </a:extLst>
            </p:cNvPr>
            <p:cNvGrpSpPr/>
            <p:nvPr/>
          </p:nvGrpSpPr>
          <p:grpSpPr>
            <a:xfrm>
              <a:off x="7976545" y="6786624"/>
              <a:ext cx="280634" cy="280634"/>
              <a:chOff x="5908590" y="9619516"/>
              <a:chExt cx="280634" cy="280634"/>
            </a:xfrm>
          </p:grpSpPr>
          <p:sp>
            <p:nvSpPr>
              <p:cNvPr id="16" name="Freeform 15">
                <a:extLst>
                  <a:ext uri="{FF2B5EF4-FFF2-40B4-BE49-F238E27FC236}">
                    <a16:creationId xmlns:a16="http://schemas.microsoft.com/office/drawing/2014/main" id="{3020B1EC-32A2-A071-F0B6-A9FECFF3093E}"/>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C1D0F000-4A98-0940-8EBB-00EBFCDEB0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3764" y="9635962"/>
                <a:ext cx="246077" cy="246077"/>
              </a:xfrm>
              <a:prstGeom prst="rect">
                <a:avLst/>
              </a:prstGeom>
            </p:spPr>
          </p:pic>
        </p:grpSp>
      </p:grpSp>
    </p:spTree>
    <p:extLst>
      <p:ext uri="{BB962C8B-B14F-4D97-AF65-F5344CB8AC3E}">
        <p14:creationId xmlns:p14="http://schemas.microsoft.com/office/powerpoint/2010/main" val="3904650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40B17F3-D105-69E6-981E-3D9615BD5E7A}"/>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t>15</a:t>
            </a:fld>
            <a:endParaRPr lang="fr-CA"/>
          </a:p>
        </p:txBody>
      </p:sp>
      <p:sp>
        <p:nvSpPr>
          <p:cNvPr id="13" name="Text Placeholder 29">
            <a:extLst>
              <a:ext uri="{FF2B5EF4-FFF2-40B4-BE49-F238E27FC236}">
                <a16:creationId xmlns:a16="http://schemas.microsoft.com/office/drawing/2014/main" id="{E5997255-E27C-CD11-C8AD-9DDD67628060}"/>
              </a:ext>
            </a:extLst>
          </p:cNvPr>
          <p:cNvSpPr>
            <a:spLocks noGrp="1"/>
          </p:cNvSpPr>
          <p:nvPr>
            <p:ph type="body" sz="quarter" idx="32"/>
          </p:nvPr>
        </p:nvSpPr>
        <p:spPr>
          <a:xfrm>
            <a:off x="527742" y="3378108"/>
            <a:ext cx="6541269" cy="5494217"/>
          </a:xfrm>
        </p:spPr>
        <p:txBody>
          <a:bodyPr numCol="1"/>
          <a:lstStyle/>
          <a:p>
            <a:pPr>
              <a:lnSpc>
                <a:spcPct val="100000"/>
              </a:lnSpc>
            </a:pPr>
            <a:r>
              <a:rPr lang="en-US" sz="1600" b="1">
                <a:solidFill>
                  <a:srgbClr val="459597"/>
                </a:solidFill>
              </a:rPr>
              <a:t>Epic Stays pospešuje tudi regionalno obnovo in razvoj podeželja, s čimer zeleni prehod spreminja v edinstveno priložnost za gospodarsko rast. Ta projekt obravnava ključne potrebe in priložnosti, zlasti na podeželju Evrope:</a:t>
            </a:r>
          </a:p>
          <a:p>
            <a:pPr>
              <a:lnSpc>
                <a:spcPct val="100000"/>
              </a:lnSpc>
            </a:pPr>
            <a:endParaRPr lang="en-US"/>
          </a:p>
          <a:p>
            <a:pPr marL="285750" indent="-285750">
              <a:lnSpc>
                <a:spcPct val="100000"/>
              </a:lnSpc>
              <a:buFont typeface="Arial" panose="020B0604020202020204" pitchFamily="34" charset="0"/>
              <a:buChar char="•"/>
            </a:pPr>
            <a:r>
              <a:rPr lang="en-US" b="1">
                <a:solidFill>
                  <a:srgbClr val="E96751"/>
                </a:solidFill>
              </a:rPr>
              <a:t>Alternativni poslovni modeli in trajnostno zaposlovanje</a:t>
            </a:r>
            <a:r>
              <a:rPr lang="en-US">
                <a:solidFill>
                  <a:srgbClr val="E96751"/>
                </a:solidFill>
              </a:rPr>
              <a:t>: </a:t>
            </a:r>
            <a:r>
              <a:rPr lang="en-US"/>
              <a:t>S podporo alternativnim nastanitvam Epic Stays ponuja nove poti za podeželsko podjetništvo in ustvarjanje trajnostnih delovnih mest.</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r>
              <a:rPr lang="en-US" b="1" err="1">
                <a:solidFill>
                  <a:srgbClr val="E96751"/>
                </a:solidFill>
              </a:rPr>
              <a:t>Oživljanje </a:t>
            </a:r>
            <a:r>
              <a:rPr lang="en-US" b="1">
                <a:solidFill>
                  <a:srgbClr val="E96751"/>
                </a:solidFill>
              </a:rPr>
              <a:t>zapuščenih nepremičnin</a:t>
            </a:r>
            <a:r>
              <a:rPr lang="en-US">
                <a:solidFill>
                  <a:srgbClr val="E96751"/>
                </a:solidFill>
              </a:rPr>
              <a:t>: </a:t>
            </a:r>
            <a:r>
              <a:rPr lang="en-US"/>
              <a:t>Mnoga podeželska območja trpijo zaradi zapuščenih stavb, ki jih je mogoče preurediti v edinstvene nastanitve in tako vdihniti novo življenje v te prostore.</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r>
              <a:rPr lang="en-US" b="1">
                <a:solidFill>
                  <a:srgbClr val="E96751"/>
                </a:solidFill>
              </a:rPr>
              <a:t>Kmetijska in kmetijsko-turistična diverzifikacija</a:t>
            </a:r>
            <a:r>
              <a:rPr lang="en-US">
                <a:solidFill>
                  <a:srgbClr val="E96751"/>
                </a:solidFill>
              </a:rPr>
              <a:t>: </a:t>
            </a:r>
            <a:r>
              <a:rPr lang="en-US"/>
              <a:t>Epic Stays spodbuja kmetijske nastanitve in druga kmetijsko-turistična podjetja, s čimer dodaja dinamiko podeželskim gospodarstvom in ustvarja nove vire prihodkov za kmete.</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r>
              <a:rPr lang="en-US" b="1" err="1">
                <a:solidFill>
                  <a:srgbClr val="E96751"/>
                </a:solidFill>
              </a:rPr>
              <a:t>Oživitev </a:t>
            </a:r>
            <a:r>
              <a:rPr lang="en-US" b="1">
                <a:solidFill>
                  <a:srgbClr val="E96751"/>
                </a:solidFill>
              </a:rPr>
              <a:t>podeželskega gospodarstva: </a:t>
            </a:r>
            <a:r>
              <a:rPr lang="en-US"/>
              <a:t>Epic Stays prinaša nove gospodarske priložnosti na podeželje, saj neizkoriščene nepremičnine spreminja v živahne turistične namestitve, ki lokalnim skupnostim prinašajo dohodek in delovna mesta. </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r>
              <a:rPr lang="en-US" b="1">
                <a:solidFill>
                  <a:srgbClr val="E96751"/>
                </a:solidFill>
              </a:rPr>
              <a:t>Boj proti podnebnim spremembam: </a:t>
            </a:r>
            <a:r>
              <a:rPr lang="en-US"/>
              <a:t>Ker ima turizem ogromen vpliv na okolje in svet na splošno, je nujno, da podpiramo boj proti podnebnim spremembam prek dejavnosti Epic Stays, npr. spodbujamo ponovno uporabo in prilagajanje obstoječih stavb. Osrednji cilj Epic Stays je spodbujanje manjšega ogljičnega odtisa in trajnostnih poslovnih praks v turizmu. Osredotočenost na okolju prijazne tehnologije je tudi v skladu z evropskimi cilji za boj proti podnebnim spremembam. </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r>
              <a:rPr lang="en-US" b="1">
                <a:solidFill>
                  <a:srgbClr val="E96751"/>
                </a:solidFill>
              </a:rPr>
              <a:t>Prilagajanje evropskih turističnih MSP sodobnim potovalnim trendom: </a:t>
            </a:r>
            <a:r>
              <a:rPr lang="en-US"/>
              <a:t>Epic Stays odgovarja na naraščajoče povpraševanje po edinstvenih, poglobljenih in odgovornih potovalnih izkušnjah, ki ustrezajo preferencam digitalnih nomadov, dolgoročnih popotnikov in okoljsko ozaveščenih turistov. </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endParaRPr lang="en-IE" sz="1400">
              <a:solidFill>
                <a:schemeClr val="tx1">
                  <a:lumMod val="85000"/>
                  <a:lumOff val="15000"/>
                </a:schemeClr>
              </a:solidFill>
              <a:latin typeface="Calibri"/>
              <a:ea typeface="Open Sans"/>
              <a:cs typeface="Calibri"/>
            </a:endParaRPr>
          </a:p>
          <a:p>
            <a:pPr>
              <a:lnSpc>
                <a:spcPct val="100000"/>
              </a:lnSpc>
            </a:pPr>
            <a:endParaRPr lang="en-US"/>
          </a:p>
        </p:txBody>
      </p:sp>
      <p:sp>
        <p:nvSpPr>
          <p:cNvPr id="14" name="Text Placeholder 27">
            <a:extLst>
              <a:ext uri="{FF2B5EF4-FFF2-40B4-BE49-F238E27FC236}">
                <a16:creationId xmlns:a16="http://schemas.microsoft.com/office/drawing/2014/main" id="{20AF3451-844B-A733-FF77-91147DA164D9}"/>
              </a:ext>
            </a:extLst>
          </p:cNvPr>
          <p:cNvSpPr txBox="1">
            <a:spLocks/>
          </p:cNvSpPr>
          <p:nvPr/>
        </p:nvSpPr>
        <p:spPr>
          <a:xfrm>
            <a:off x="530503" y="887104"/>
            <a:ext cx="2573467" cy="1076517"/>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latin typeface="Calibri"/>
                <a:ea typeface="Open Sans"/>
                <a:cs typeface="Calibri"/>
              </a:rPr>
              <a:t>PREDNOSTI EPIC STAYS </a:t>
            </a:r>
          </a:p>
          <a:p>
            <a:endParaRPr lang="en-US"/>
          </a:p>
          <a:p>
            <a:r>
              <a:rPr lang="en-US" sz="2400">
                <a:latin typeface="Calibri"/>
                <a:ea typeface="Calibri"/>
                <a:cs typeface="Calibri"/>
              </a:rPr>
              <a:t>(ALTERNATIVNA NASTANITEV V EVROPI)</a:t>
            </a:r>
            <a:endParaRPr lang="en-US" sz="2400">
              <a:solidFill>
                <a:srgbClr val="000000"/>
              </a:solidFill>
              <a:latin typeface="Calibri"/>
              <a:ea typeface="Calibri"/>
              <a:cs typeface="Calibri"/>
            </a:endParaRPr>
          </a:p>
          <a:p>
            <a:endParaRPr lang="en-US" sz="2400">
              <a:latin typeface="Calibri"/>
              <a:ea typeface="Open Sans"/>
              <a:cs typeface="Calibri"/>
            </a:endParaRPr>
          </a:p>
          <a:p>
            <a:endParaRPr lang="en-US"/>
          </a:p>
        </p:txBody>
      </p:sp>
      <p:sp>
        <p:nvSpPr>
          <p:cNvPr id="15" name="Slide Number Placeholder 15">
            <a:extLst>
              <a:ext uri="{FF2B5EF4-FFF2-40B4-BE49-F238E27FC236}">
                <a16:creationId xmlns:a16="http://schemas.microsoft.com/office/drawing/2014/main" id="{C998AC56-57C3-32B3-C9C1-0185847D2A05}"/>
              </a:ext>
            </a:extLst>
          </p:cNvPr>
          <p:cNvSpPr txBox="1">
            <a:spLocks/>
          </p:cNvSpPr>
          <p:nvPr/>
        </p:nvSpPr>
        <p:spPr>
          <a:xfrm>
            <a:off x="7278428" y="10498845"/>
            <a:ext cx="473489" cy="31156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t>15</a:t>
            </a:fld>
            <a:endParaRPr lang="fr-CA"/>
          </a:p>
        </p:txBody>
      </p:sp>
    </p:spTree>
    <p:extLst>
      <p:ext uri="{BB962C8B-B14F-4D97-AF65-F5344CB8AC3E}">
        <p14:creationId xmlns:p14="http://schemas.microsoft.com/office/powerpoint/2010/main" val="3242914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D13F-B77A-E396-8200-8503F1F7F85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24F4860-D843-70E3-C211-FBF1E3AB4985}"/>
              </a:ext>
            </a:extLst>
          </p:cNvPr>
          <p:cNvSpPr>
            <a:spLocks noGrp="1"/>
          </p:cNvSpPr>
          <p:nvPr>
            <p:ph type="body" sz="quarter" idx="32"/>
          </p:nvPr>
        </p:nvSpPr>
        <p:spPr>
          <a:xfrm>
            <a:off x="3889909" y="701341"/>
            <a:ext cx="3270634" cy="4069540"/>
          </a:xfrm>
        </p:spPr>
        <p:txBody>
          <a:bodyPr/>
          <a:lstStyle/>
          <a:p>
            <a:pPr marL="285750" indent="-285750">
              <a:lnSpc>
                <a:spcPct val="100000"/>
              </a:lnSpc>
              <a:buFont typeface="Arial" panose="020B0604020202020204" pitchFamily="34" charset="0"/>
              <a:buChar char="•"/>
            </a:pPr>
            <a:r>
              <a:rPr lang="en-US" b="1">
                <a:solidFill>
                  <a:srgbClr val="E96751"/>
                </a:solidFill>
              </a:rPr>
              <a:t>Razvoj spretnosti in izpopolnjevanje: </a:t>
            </a:r>
            <a:r>
              <a:rPr lang="en-US"/>
              <a:t>Epic Stays podpira razvoj spretnosti lastnikov malih turističnih podjetij s svojim brezplačnim spletnim tečajem, ki je dostopen obstoječim in prihodnjim turističnim podjetjem ter izobraževalcem poklicnega izobraževanja in usposabljanja, ter jim prinaša poslovno znanje in znanje o trajnostnem poslovanju, ki je bistveno za ohranjanje konkurenčnosti na hitro razvijajočem se trgu.</a:t>
            </a:r>
          </a:p>
          <a:p>
            <a:pPr marL="285750" indent="-285750">
              <a:lnSpc>
                <a:spcPct val="100000"/>
              </a:lnSpc>
              <a:buFont typeface="Arial" panose="020B0604020202020204" pitchFamily="34" charset="0"/>
              <a:buChar char="•"/>
            </a:pPr>
            <a:endParaRPr lang="en-US"/>
          </a:p>
          <a:p>
            <a:pPr>
              <a:lnSpc>
                <a:spcPct val="100000"/>
              </a:lnSpc>
            </a:pPr>
            <a:r>
              <a:rPr lang="en-US"/>
              <a:t>S temi pobudami Epic Stays podpira odporna podeželska gospodarstva, ki so opremljena za uspešno delovanje v času sprememb. Projekt ne le izpolnjuje trenutne zahteve evropskega turizma, ampak tudi preoblikuje sektor s progresivnim, trajnostnim pristopom.</a:t>
            </a:r>
          </a:p>
          <a:p>
            <a:pPr marL="285750" indent="-285750">
              <a:lnSpc>
                <a:spcPct val="100000"/>
              </a:lnSpc>
              <a:buFont typeface="Arial" panose="020B0604020202020204" pitchFamily="34" charset="0"/>
              <a:buChar char="•"/>
            </a:pPr>
            <a:endParaRPr lang="en-IE" sz="1400">
              <a:solidFill>
                <a:schemeClr val="tx1">
                  <a:lumMod val="85000"/>
                  <a:lumOff val="15000"/>
                </a:schemeClr>
              </a:solidFill>
              <a:latin typeface="Calibri"/>
              <a:ea typeface="Open Sans"/>
              <a:cs typeface="Calibri"/>
            </a:endParaRPr>
          </a:p>
        </p:txBody>
      </p:sp>
      <p:sp>
        <p:nvSpPr>
          <p:cNvPr id="14" name="Text Placeholder 13">
            <a:extLst>
              <a:ext uri="{FF2B5EF4-FFF2-40B4-BE49-F238E27FC236}">
                <a16:creationId xmlns:a16="http://schemas.microsoft.com/office/drawing/2014/main" id="{8717F0DA-B2DA-D6E5-6866-6893E4D110CB}"/>
              </a:ext>
            </a:extLst>
          </p:cNvPr>
          <p:cNvSpPr>
            <a:spLocks noGrp="1"/>
          </p:cNvSpPr>
          <p:nvPr>
            <p:ph type="body" sz="quarter" idx="40"/>
          </p:nvPr>
        </p:nvSpPr>
        <p:spPr>
          <a:xfrm>
            <a:off x="3686398" y="8828340"/>
            <a:ext cx="3253308" cy="1378032"/>
          </a:xfrm>
        </p:spPr>
        <p:txBody>
          <a:bodyPr/>
          <a:lstStyle/>
          <a:p>
            <a:r>
              <a:rPr lang="en-US" sz="1800"/>
              <a:t>Epic Stays je več kot le namestitev – je izkušnja, ki </a:t>
            </a:r>
            <a:r>
              <a:rPr lang="en-US" sz="1800" err="1"/>
              <a:t>potnike</a:t>
            </a:r>
            <a:r>
              <a:rPr lang="en-US" sz="1800"/>
              <a:t> povezuje z naravo, kulturo in skupnostjo ter pusti trajen vtis tako na goste kot na kraje, ki jih obiščejo.</a:t>
            </a:r>
          </a:p>
        </p:txBody>
      </p:sp>
      <p:sp>
        <p:nvSpPr>
          <p:cNvPr id="2" name="Text Placeholder 1">
            <a:extLst>
              <a:ext uri="{FF2B5EF4-FFF2-40B4-BE49-F238E27FC236}">
                <a16:creationId xmlns:a16="http://schemas.microsoft.com/office/drawing/2014/main" id="{9A79F1D6-8D8E-5CBB-8A70-43700AA43FB7}"/>
              </a:ext>
            </a:extLst>
          </p:cNvPr>
          <p:cNvSpPr>
            <a:spLocks noGrp="1"/>
          </p:cNvSpPr>
          <p:nvPr>
            <p:ph type="body" sz="quarter" idx="65"/>
          </p:nvPr>
        </p:nvSpPr>
        <p:spPr/>
        <p:txBody>
          <a:bodyPr/>
          <a:lstStyle/>
          <a:p>
            <a:r>
              <a:rPr lang="en-GB"/>
              <a:t>Foto: </a:t>
            </a:r>
            <a:r>
              <a:rPr lang="it-IT"/>
              <a:t>A-Frame v Soči, Gorica, Slovenija</a:t>
            </a:r>
            <a:endParaRPr lang="en-GB"/>
          </a:p>
        </p:txBody>
      </p:sp>
      <p:sp>
        <p:nvSpPr>
          <p:cNvPr id="18" name="Freeform 17">
            <a:extLst>
              <a:ext uri="{FF2B5EF4-FFF2-40B4-BE49-F238E27FC236}">
                <a16:creationId xmlns:a16="http://schemas.microsoft.com/office/drawing/2014/main" id="{97DC0EB5-4E07-951C-BD57-85CA1A42FE8C}"/>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1CAE8BBA-4490-04BD-7C13-D9D61E4530A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16</a:t>
            </a:fld>
            <a:endParaRPr lang="fr-CA"/>
          </a:p>
        </p:txBody>
      </p:sp>
      <p:sp>
        <p:nvSpPr>
          <p:cNvPr id="27" name="Text Placeholder 26">
            <a:extLst>
              <a:ext uri="{FF2B5EF4-FFF2-40B4-BE49-F238E27FC236}">
                <a16:creationId xmlns:a16="http://schemas.microsoft.com/office/drawing/2014/main" id="{263ECBBC-BCB8-BB29-FAA4-71E411E377FF}"/>
              </a:ext>
            </a:extLst>
          </p:cNvPr>
          <p:cNvSpPr>
            <a:spLocks noGrp="1"/>
          </p:cNvSpPr>
          <p:nvPr>
            <p:ph type="body" sz="quarter" idx="35"/>
          </p:nvPr>
        </p:nvSpPr>
        <p:spPr>
          <a:xfrm>
            <a:off x="211002" y="701341"/>
            <a:ext cx="3043704" cy="1049221"/>
          </a:xfrm>
        </p:spPr>
        <p:txBody>
          <a:bodyPr/>
          <a:lstStyle/>
          <a:p>
            <a:r>
              <a:rPr lang="en-US" sz="2800">
                <a:latin typeface="Calibri"/>
                <a:ea typeface="Open Sans"/>
                <a:cs typeface="Calibri"/>
              </a:rPr>
              <a:t>PREDNOSTI EPIC STAYS: </a:t>
            </a:r>
            <a:endParaRPr lang="en-US" sz="2800">
              <a:latin typeface="Calibri"/>
              <a:cs typeface="Calibri"/>
            </a:endParaRPr>
          </a:p>
          <a:p>
            <a:r>
              <a:rPr lang="en-US" sz="2800">
                <a:latin typeface="Calibri"/>
                <a:ea typeface="Open Sans"/>
                <a:cs typeface="Calibri"/>
              </a:rPr>
              <a:t>ZAKAJ EVROPSKA TURISTIČNA IN GOSTINSKA INDUSTRIJA POTREBUJETA ALTERNATIVNE NASTANITVE V EVROPI</a:t>
            </a:r>
            <a:endParaRPr lang="en-US" sz="2800">
              <a:latin typeface="Calibri"/>
              <a:cs typeface="Calibri"/>
            </a:endParaRPr>
          </a:p>
        </p:txBody>
      </p:sp>
      <p:sp>
        <p:nvSpPr>
          <p:cNvPr id="28" name="TextBox 27">
            <a:extLst>
              <a:ext uri="{FF2B5EF4-FFF2-40B4-BE49-F238E27FC236}">
                <a16:creationId xmlns:a16="http://schemas.microsoft.com/office/drawing/2014/main" id="{AABF5669-2990-0A0E-146C-4E04F2138265}"/>
              </a:ext>
            </a:extLst>
          </p:cNvPr>
          <p:cNvSpPr txBox="1"/>
          <p:nvPr/>
        </p:nvSpPr>
        <p:spPr>
          <a:xfrm>
            <a:off x="449039" y="6448374"/>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 sliko in besedilo</a:t>
            </a:r>
          </a:p>
        </p:txBody>
      </p:sp>
      <p:pic>
        <p:nvPicPr>
          <p:cNvPr id="30" name="Picture Placeholder 29" descr="A triangular shaped wooden house in the woods&#10;&#10;Description automatically generated">
            <a:extLst>
              <a:ext uri="{FF2B5EF4-FFF2-40B4-BE49-F238E27FC236}">
                <a16:creationId xmlns:a16="http://schemas.microsoft.com/office/drawing/2014/main" id="{4F4978E2-4B51-19DF-5F43-F00DB3CAA675}"/>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7697" r="27697"/>
          <a:stretch>
            <a:fillRect/>
          </a:stretch>
        </p:blipFill>
        <p:spPr/>
      </p:pic>
    </p:spTree>
    <p:extLst>
      <p:ext uri="{BB962C8B-B14F-4D97-AF65-F5344CB8AC3E}">
        <p14:creationId xmlns:p14="http://schemas.microsoft.com/office/powerpoint/2010/main" val="3322395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AC762-C01F-6465-B742-305748870E76}"/>
              </a:ext>
            </a:extLst>
          </p:cNvPr>
          <p:cNvSpPr>
            <a:spLocks noGrp="1"/>
          </p:cNvSpPr>
          <p:nvPr>
            <p:ph type="sldNum" sz="quarter" idx="12"/>
          </p:nvPr>
        </p:nvSpPr>
        <p:spPr/>
        <p:txBody>
          <a:bodyPr/>
          <a:lstStyle/>
          <a:p>
            <a:fld id="{9C527BFA-2C0E-4CEC-B6A5-913A56FEF4B4}" type="slidenum">
              <a:rPr lang="fr-CA" smtClean="0"/>
              <a:t>17</a:t>
            </a:fld>
            <a:endParaRPr lang="fr-CA"/>
          </a:p>
        </p:txBody>
      </p:sp>
      <p:sp>
        <p:nvSpPr>
          <p:cNvPr id="3" name="Text Placeholder 2">
            <a:extLst>
              <a:ext uri="{FF2B5EF4-FFF2-40B4-BE49-F238E27FC236}">
                <a16:creationId xmlns:a16="http://schemas.microsoft.com/office/drawing/2014/main" id="{B30C80C0-F7FC-B421-35B0-9F0CB2C68477}"/>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ISLANDIJA</a:t>
            </a:r>
          </a:p>
        </p:txBody>
      </p:sp>
      <p:pic>
        <p:nvPicPr>
          <p:cNvPr id="22" name="Picture Placeholder 21">
            <a:extLst>
              <a:ext uri="{FF2B5EF4-FFF2-40B4-BE49-F238E27FC236}">
                <a16:creationId xmlns:a16="http://schemas.microsoft.com/office/drawing/2014/main" id="{408C2230-28C6-6B88-EDC0-F6E37BC2E994}"/>
              </a:ext>
            </a:extLst>
          </p:cNvPr>
          <p:cNvPicPr>
            <a:picLocks noGrp="1" noChangeAspect="1"/>
          </p:cNvPicPr>
          <p:nvPr>
            <p:ph type="pic" sz="quarter" idx="75"/>
          </p:nvPr>
        </p:nvPicPr>
        <p:blipFill>
          <a:blip r:embed="rId2">
            <a:extLst>
              <a:ext uri="{28A0092B-C50C-407E-A947-70E740481C1C}">
                <a14:useLocalDpi xmlns:a14="http://schemas.microsoft.com/office/drawing/2010/main" val="0"/>
              </a:ext>
            </a:extLst>
          </a:blip>
          <a:srcRect l="28190" r="28190"/>
          <a:stretch/>
        </p:blipFill>
        <p:spPr/>
      </p:pic>
      <p:pic>
        <p:nvPicPr>
          <p:cNvPr id="20" name="Picture Placeholder 19">
            <a:extLst>
              <a:ext uri="{FF2B5EF4-FFF2-40B4-BE49-F238E27FC236}">
                <a16:creationId xmlns:a16="http://schemas.microsoft.com/office/drawing/2014/main" id="{4AE67DEC-1429-94E3-1364-44B7F95D53A1}"/>
              </a:ext>
            </a:extLst>
          </p:cNvPr>
          <p:cNvPicPr>
            <a:picLocks noGrp="1" noChangeAspect="1"/>
          </p:cNvPicPr>
          <p:nvPr>
            <p:ph type="pic" sz="quarter" idx="76"/>
          </p:nvPr>
        </p:nvPicPr>
        <p:blipFill>
          <a:blip r:embed="rId3">
            <a:extLst>
              <a:ext uri="{28A0092B-C50C-407E-A947-70E740481C1C}">
                <a14:useLocalDpi xmlns:a14="http://schemas.microsoft.com/office/drawing/2010/main" val="0"/>
              </a:ext>
            </a:extLst>
          </a:blip>
          <a:srcRect l="28190" r="28190"/>
          <a:stretch/>
        </p:blipFill>
        <p:spPr/>
      </p:pic>
      <p:sp>
        <p:nvSpPr>
          <p:cNvPr id="12" name="Text Placeholder 11">
            <a:extLst>
              <a:ext uri="{FF2B5EF4-FFF2-40B4-BE49-F238E27FC236}">
                <a16:creationId xmlns:a16="http://schemas.microsoft.com/office/drawing/2014/main" id="{C91FB99A-1C39-746F-4BD3-7AE03F456B7B}"/>
              </a:ext>
            </a:extLst>
          </p:cNvPr>
          <p:cNvSpPr>
            <a:spLocks noGrp="1"/>
          </p:cNvSpPr>
          <p:nvPr>
            <p:ph type="body" sz="quarter" idx="65"/>
          </p:nvPr>
        </p:nvSpPr>
        <p:spPr/>
        <p:txBody>
          <a:bodyPr/>
          <a:lstStyle/>
          <a:p>
            <a:r>
              <a:rPr lang="en-GB"/>
              <a:t>Foto: Panoramic Glass Lodge, Islandija</a:t>
            </a:r>
          </a:p>
        </p:txBody>
      </p:sp>
      <p:pic>
        <p:nvPicPr>
          <p:cNvPr id="11" name="Picture Placeholder 10">
            <a:extLst>
              <a:ext uri="{FF2B5EF4-FFF2-40B4-BE49-F238E27FC236}">
                <a16:creationId xmlns:a16="http://schemas.microsoft.com/office/drawing/2014/main" id="{8E66224C-AAE4-D71B-E3FD-539D0BC438F0}"/>
              </a:ext>
            </a:extLst>
          </p:cNvPr>
          <p:cNvPicPr>
            <a:picLocks noGrp="1" noChangeAspect="1"/>
          </p:cNvPicPr>
          <p:nvPr>
            <p:ph type="pic" sz="quarter" idx="77"/>
          </p:nvPr>
        </p:nvPicPr>
        <p:blipFill>
          <a:blip r:embed="rId4">
            <a:extLst>
              <a:ext uri="{28A0092B-C50C-407E-A947-70E740481C1C}">
                <a14:useLocalDpi xmlns:a14="http://schemas.microsoft.com/office/drawing/2010/main" val="0"/>
              </a:ext>
            </a:extLst>
          </a:blip>
          <a:srcRect l="5136" r="5136"/>
          <a:stretch/>
        </p:blipFill>
        <p:spPr/>
      </p:pic>
      <p:pic>
        <p:nvPicPr>
          <p:cNvPr id="5" name="Picture 4">
            <a:extLst>
              <a:ext uri="{FF2B5EF4-FFF2-40B4-BE49-F238E27FC236}">
                <a16:creationId xmlns:a16="http://schemas.microsoft.com/office/drawing/2014/main" id="{01B73B3F-A9C5-791E-4F97-22539B2BB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596" y="2945192"/>
            <a:ext cx="614644" cy="368786"/>
          </a:xfrm>
          <a:prstGeom prst="rect">
            <a:avLst/>
          </a:prstGeom>
        </p:spPr>
      </p:pic>
    </p:spTree>
    <p:extLst>
      <p:ext uri="{BB962C8B-B14F-4D97-AF65-F5344CB8AC3E}">
        <p14:creationId xmlns:p14="http://schemas.microsoft.com/office/powerpoint/2010/main" val="419055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58F92-B2E6-BE2D-F0E1-29F751A04A95}"/>
            </a:ext>
          </a:extLst>
        </p:cNvPr>
        <p:cNvGrpSpPr/>
        <p:nvPr/>
      </p:nvGrpSpPr>
      <p:grpSpPr>
        <a:xfrm>
          <a:off x="0" y="0"/>
          <a:ext cx="0" cy="0"/>
          <a:chOff x="0" y="0"/>
          <a:chExt cx="0" cy="0"/>
        </a:xfrm>
      </p:grpSpPr>
      <p:sp>
        <p:nvSpPr>
          <p:cNvPr id="6" name="Graphic 27">
            <a:extLst>
              <a:ext uri="{FF2B5EF4-FFF2-40B4-BE49-F238E27FC236}">
                <a16:creationId xmlns:a16="http://schemas.microsoft.com/office/drawing/2014/main" id="{B46B6D7B-E328-2DD9-AD30-A8A62C64FBDA}"/>
              </a:ext>
            </a:extLst>
          </p:cNvPr>
          <p:cNvSpPr/>
          <p:nvPr/>
        </p:nvSpPr>
        <p:spPr>
          <a:xfrm>
            <a:off x="196569" y="4732481"/>
            <a:ext cx="1342488" cy="3554532"/>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FBA63D"/>
          </a:solidFill>
          <a:ln w="3349" cap="flat">
            <a:noFill/>
            <a:prstDash val="solid"/>
            <a:miter/>
          </a:ln>
        </p:spPr>
        <p:txBody>
          <a:bodyPr rtlCol="0" anchor="ctr"/>
          <a:lstStyle/>
          <a:p>
            <a:endParaRPr lang="en-GB"/>
          </a:p>
        </p:txBody>
      </p:sp>
      <p:pic>
        <p:nvPicPr>
          <p:cNvPr id="8" name="Picture Placeholder 7">
            <a:extLst>
              <a:ext uri="{FF2B5EF4-FFF2-40B4-BE49-F238E27FC236}">
                <a16:creationId xmlns:a16="http://schemas.microsoft.com/office/drawing/2014/main" id="{0B2A3191-6D3A-CB8D-ABCD-082202686862}"/>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7069" r="7069"/>
          <a:stretch/>
        </p:blipFill>
        <p:spPr/>
      </p:pic>
      <p:sp>
        <p:nvSpPr>
          <p:cNvPr id="3" name="Text Placeholder 2">
            <a:extLst>
              <a:ext uri="{FF2B5EF4-FFF2-40B4-BE49-F238E27FC236}">
                <a16:creationId xmlns:a16="http://schemas.microsoft.com/office/drawing/2014/main" id="{5EFED6FF-C349-A8F1-230B-F688C62249AA}"/>
              </a:ext>
            </a:extLst>
          </p:cNvPr>
          <p:cNvSpPr>
            <a:spLocks noGrp="1"/>
          </p:cNvSpPr>
          <p:nvPr>
            <p:ph type="body" sz="quarter" idx="14"/>
          </p:nvPr>
        </p:nvSpPr>
        <p:spPr/>
        <p:txBody>
          <a:bodyPr/>
          <a:lstStyle/>
          <a:p>
            <a:r>
              <a:rPr lang="en-GB"/>
              <a:t>02</a:t>
            </a:r>
          </a:p>
        </p:txBody>
      </p:sp>
      <p:sp>
        <p:nvSpPr>
          <p:cNvPr id="5" name="Text Placeholder 4">
            <a:extLst>
              <a:ext uri="{FF2B5EF4-FFF2-40B4-BE49-F238E27FC236}">
                <a16:creationId xmlns:a16="http://schemas.microsoft.com/office/drawing/2014/main" id="{35D13AF1-212C-15E5-BFFF-A055EFCA679F}"/>
              </a:ext>
            </a:extLst>
          </p:cNvPr>
          <p:cNvSpPr>
            <a:spLocks noGrp="1"/>
          </p:cNvSpPr>
          <p:nvPr>
            <p:ph type="body" sz="quarter" idx="66"/>
          </p:nvPr>
        </p:nvSpPr>
        <p:spPr/>
        <p:txBody>
          <a:bodyPr/>
          <a:lstStyle/>
          <a:p>
            <a:r>
              <a:rPr lang="en-GB"/>
              <a:t>Foto: Fossatun Pods &amp; Cottages, Islandija</a:t>
            </a:r>
          </a:p>
        </p:txBody>
      </p:sp>
      <p:sp>
        <p:nvSpPr>
          <p:cNvPr id="9" name="Text Placeholder 28">
            <a:extLst>
              <a:ext uri="{FF2B5EF4-FFF2-40B4-BE49-F238E27FC236}">
                <a16:creationId xmlns:a16="http://schemas.microsoft.com/office/drawing/2014/main" id="{049D4E66-53F1-33B0-7E73-154632B06932}"/>
              </a:ext>
            </a:extLst>
          </p:cNvPr>
          <p:cNvSpPr>
            <a:spLocks noGrp="1"/>
          </p:cNvSpPr>
          <p:nvPr>
            <p:ph type="body" sz="quarter" idx="15"/>
          </p:nvPr>
        </p:nvSpPr>
        <p:spPr>
          <a:xfrm>
            <a:off x="196569" y="2596908"/>
            <a:ext cx="5963381" cy="2002900"/>
          </a:xfrm>
        </p:spPr>
        <p:txBody>
          <a:bodyPr vert="horz" lIns="91440" tIns="45720" rIns="91440" bIns="45720" rtlCol="0" anchor="t">
            <a:noAutofit/>
          </a:bodyPr>
          <a:lstStyle/>
          <a:p>
            <a:r>
              <a:rPr lang="en-US">
                <a:latin typeface="Calibri"/>
                <a:ea typeface="Open Sans"/>
                <a:cs typeface="Calibri"/>
              </a:rPr>
              <a:t>KAJ JE DOBRA PRAKSA EPIC STAYS PRIMER </a:t>
            </a:r>
            <a:endParaRPr lang="en-US"/>
          </a:p>
          <a:p>
            <a:r>
              <a:rPr lang="en-US" sz="2400">
                <a:latin typeface="Calibri"/>
                <a:ea typeface="Open Sans"/>
                <a:cs typeface="Calibri"/>
              </a:rPr>
              <a:t>V KONTEKSTU IRSKE, SLOVENIJE, ITALIJE, ISLANDIJE IN NIZOZEMSKE. </a:t>
            </a:r>
          </a:p>
        </p:txBody>
      </p:sp>
    </p:spTree>
    <p:extLst>
      <p:ext uri="{BB962C8B-B14F-4D97-AF65-F5344CB8AC3E}">
        <p14:creationId xmlns:p14="http://schemas.microsoft.com/office/powerpoint/2010/main" val="415278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9F6C4-73BB-7DC0-A5DA-40AC2670399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D45847-DDD5-9277-5EBE-679FB28FF9D1}"/>
              </a:ext>
            </a:extLst>
          </p:cNvPr>
          <p:cNvSpPr>
            <a:spLocks noGrp="1"/>
          </p:cNvSpPr>
          <p:nvPr>
            <p:ph type="body" sz="quarter" idx="32"/>
          </p:nvPr>
        </p:nvSpPr>
        <p:spPr/>
        <p:txBody>
          <a:bodyPr/>
          <a:lstStyle/>
          <a:p>
            <a:pPr>
              <a:lnSpc>
                <a:spcPct val="100000"/>
              </a:lnSpc>
            </a:pPr>
            <a:r>
              <a:rPr lang="en-US" b="1"/>
              <a:t>Epic Stay </a:t>
            </a:r>
            <a:r>
              <a:rPr lang="en-US"/>
              <a:t>presega tradicionalno turistično izkušnjo, saj združuje edinstvene namestitve s trajnostjo, kulturo in lokalno povezanostjo. Te namestitve </a:t>
            </a:r>
            <a:r>
              <a:rPr lang="en-US" err="1"/>
              <a:t>dajejo prednost </a:t>
            </a:r>
            <a:r>
              <a:rPr lang="en-US"/>
              <a:t>okolju prijaznim praksam, od energetsko učinkovite arhitekture do predelanih zgodovinskih stavb, ki gostom omogočajo, da se potopijo v občutek kraja, ki odraža lokalno okolje in dediščino. Naj gre za prenovljen trullo v Italiji, hišo iz šote na Islandiji ali vetrnico, preurejeno v hotel na Nizozemskem, vsako epsko bivanje je skrbno pripravljeno, da ponudi nepozabno in avtentično izkušnjo. Takšne namestitve pogosto vključujejo značilne oblikovalske elemente, ki odražajo lokalno kulturo in naravno okolico, kar gostom omogoča močno potopitev v okolje in odkritje novih stvari.</a:t>
            </a:r>
          </a:p>
          <a:p>
            <a:pPr>
              <a:lnSpc>
                <a:spcPct val="100000"/>
              </a:lnSpc>
            </a:pPr>
            <a:endParaRPr lang="en-US"/>
          </a:p>
          <a:p>
            <a:pPr>
              <a:lnSpc>
                <a:spcPct val="100000"/>
              </a:lnSpc>
            </a:pPr>
            <a:r>
              <a:rPr lang="en-US"/>
              <a:t>Na naslednjih straneh predstavljamo primere iz vsake države in podrobno opisujemo, kaj po našem mnenju naredi vsak bivanje posebno, drugačno, okolju prijazno in, kar je najpomembneje, epsko!</a:t>
            </a:r>
            <a:endParaRPr lang="en-IE"/>
          </a:p>
        </p:txBody>
      </p:sp>
      <p:sp>
        <p:nvSpPr>
          <p:cNvPr id="3" name="Text Placeholder 2">
            <a:extLst>
              <a:ext uri="{FF2B5EF4-FFF2-40B4-BE49-F238E27FC236}">
                <a16:creationId xmlns:a16="http://schemas.microsoft.com/office/drawing/2014/main" id="{5A31909E-FD66-5A7C-3B12-3856C7D473DF}"/>
              </a:ext>
            </a:extLst>
          </p:cNvPr>
          <p:cNvSpPr>
            <a:spLocks noGrp="1"/>
          </p:cNvSpPr>
          <p:nvPr>
            <p:ph type="body" sz="quarter" idx="33"/>
          </p:nvPr>
        </p:nvSpPr>
        <p:spPr/>
        <p:txBody>
          <a:bodyPr vert="horz" lIns="91440" tIns="45720" rIns="91440" bIns="45720" rtlCol="0" anchor="t">
            <a:noAutofit/>
          </a:bodyPr>
          <a:lstStyle/>
          <a:p>
            <a:r>
              <a:rPr lang="en-IE">
                <a:latin typeface="Calibri"/>
                <a:cs typeface="Calibri"/>
              </a:rPr>
              <a:t>KAJ NAREDI EPIC STAY IN KAKO OPREDELJUJEMO ALTERNATIVNE TURISTIČNE NAMESTITVE NA PODEŽELJU NA ISLANDIJI, IRSKI, NA NIZOZEMSKEM, V SLOVENIJI IN ITALIJI</a:t>
            </a:r>
            <a:endParaRPr lang="en-IE"/>
          </a:p>
        </p:txBody>
      </p:sp>
      <p:sp>
        <p:nvSpPr>
          <p:cNvPr id="4" name="Text Placeholder 3">
            <a:extLst>
              <a:ext uri="{FF2B5EF4-FFF2-40B4-BE49-F238E27FC236}">
                <a16:creationId xmlns:a16="http://schemas.microsoft.com/office/drawing/2014/main" id="{4C2F023F-2853-690F-D124-95E97A77EF24}"/>
              </a:ext>
            </a:extLst>
          </p:cNvPr>
          <p:cNvSpPr>
            <a:spLocks noGrp="1"/>
          </p:cNvSpPr>
          <p:nvPr>
            <p:ph type="body" sz="quarter" idx="18"/>
          </p:nvPr>
        </p:nvSpPr>
        <p:spPr>
          <a:xfrm>
            <a:off x="629870" y="1876698"/>
            <a:ext cx="2607772" cy="1049221"/>
          </a:xfrm>
        </p:spPr>
        <p:txBody>
          <a:bodyPr/>
          <a:lstStyle/>
          <a:p>
            <a:r>
              <a:rPr lang="en-IE">
                <a:latin typeface="Calibri"/>
                <a:ea typeface="Open Sans"/>
                <a:cs typeface="Calibri"/>
              </a:rPr>
              <a:t>EVROPSKA PERSPEKTIVA</a:t>
            </a:r>
          </a:p>
        </p:txBody>
      </p:sp>
      <p:sp>
        <p:nvSpPr>
          <p:cNvPr id="5" name="Text Placeholder 4">
            <a:extLst>
              <a:ext uri="{FF2B5EF4-FFF2-40B4-BE49-F238E27FC236}">
                <a16:creationId xmlns:a16="http://schemas.microsoft.com/office/drawing/2014/main" id="{BDDFF91C-5235-B1F3-B867-44EBF3653699}"/>
              </a:ext>
            </a:extLst>
          </p:cNvPr>
          <p:cNvSpPr>
            <a:spLocks noGrp="1"/>
          </p:cNvSpPr>
          <p:nvPr>
            <p:ph type="body" sz="quarter" idx="19"/>
          </p:nvPr>
        </p:nvSpPr>
        <p:spPr>
          <a:xfrm>
            <a:off x="632136" y="941779"/>
            <a:ext cx="2868687" cy="283760"/>
          </a:xfrm>
        </p:spPr>
        <p:txBody>
          <a:bodyPr/>
          <a:lstStyle/>
          <a:p>
            <a:r>
              <a:rPr lang="en-IE">
                <a:latin typeface="Calibri"/>
                <a:ea typeface="Open Sans"/>
                <a:cs typeface="Calibri"/>
              </a:rPr>
              <a:t>EPIC STAY'S</a:t>
            </a:r>
            <a:endParaRPr lang="en-IE"/>
          </a:p>
        </p:txBody>
      </p:sp>
      <p:pic>
        <p:nvPicPr>
          <p:cNvPr id="10" name="Picture Placeholder 9">
            <a:extLst>
              <a:ext uri="{FF2B5EF4-FFF2-40B4-BE49-F238E27FC236}">
                <a16:creationId xmlns:a16="http://schemas.microsoft.com/office/drawing/2014/main" id="{AB408A88-0DAC-4F7B-A34A-F7C0FE283DF7}"/>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tretch>
            <a:fillRect/>
          </a:stretch>
        </p:blipFill>
        <p:spPr>
          <a:xfrm>
            <a:off x="3865139" y="2292737"/>
            <a:ext cx="3919907" cy="2117022"/>
          </a:xfrm>
        </p:spPr>
      </p:pic>
      <p:sp>
        <p:nvSpPr>
          <p:cNvPr id="7" name="Slide Number Placeholder 6">
            <a:extLst>
              <a:ext uri="{FF2B5EF4-FFF2-40B4-BE49-F238E27FC236}">
                <a16:creationId xmlns:a16="http://schemas.microsoft.com/office/drawing/2014/main" id="{CB8BFD99-0923-3CB9-AED9-F18AB528313E}"/>
              </a:ext>
            </a:extLst>
          </p:cNvPr>
          <p:cNvSpPr>
            <a:spLocks noGrp="1"/>
          </p:cNvSpPr>
          <p:nvPr>
            <p:ph type="sldNum" sz="quarter" idx="4"/>
          </p:nvPr>
        </p:nvSpPr>
        <p:spPr/>
        <p:txBody>
          <a:bodyPr/>
          <a:lstStyle/>
          <a:p>
            <a:fld id="{9C527BFA-2C0E-4CEC-B6A5-913A56FEF4B4}" type="slidenum">
              <a:rPr lang="fr-CA" smtClean="0"/>
              <a:t>19</a:t>
            </a:fld>
            <a:endParaRPr lang="fr-CA"/>
          </a:p>
        </p:txBody>
      </p:sp>
      <p:sp>
        <p:nvSpPr>
          <p:cNvPr id="8" name="Text Placeholder 7">
            <a:extLst>
              <a:ext uri="{FF2B5EF4-FFF2-40B4-BE49-F238E27FC236}">
                <a16:creationId xmlns:a16="http://schemas.microsoft.com/office/drawing/2014/main" id="{9B77C2B7-94DB-673E-C0DB-6473A279DF65}"/>
              </a:ext>
            </a:extLst>
          </p:cNvPr>
          <p:cNvSpPr>
            <a:spLocks noGrp="1"/>
          </p:cNvSpPr>
          <p:nvPr>
            <p:ph type="body" sz="quarter" idx="65"/>
          </p:nvPr>
        </p:nvSpPr>
        <p:spPr/>
        <p:txBody>
          <a:bodyPr/>
          <a:lstStyle/>
          <a:p>
            <a:r>
              <a:rPr lang="en-IE"/>
              <a:t>Foto: Kmetija </a:t>
            </a:r>
            <a:r>
              <a:rPr lang="en-IE" err="1"/>
              <a:t>Hudicevec</a:t>
            </a:r>
            <a:r>
              <a:rPr lang="en-IE"/>
              <a:t>, Slovenija</a:t>
            </a:r>
          </a:p>
        </p:txBody>
      </p:sp>
    </p:spTree>
    <p:extLst>
      <p:ext uri="{BB962C8B-B14F-4D97-AF65-F5344CB8AC3E}">
        <p14:creationId xmlns:p14="http://schemas.microsoft.com/office/powerpoint/2010/main" val="2991661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9A40CAB-7E9E-3273-512F-2A6B156F8FA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29" r="18329"/>
          <a:stretch/>
        </p:blipFill>
        <p:spPr/>
      </p:pic>
      <p:sp>
        <p:nvSpPr>
          <p:cNvPr id="3" name="Text Placeholder 2">
            <a:extLst>
              <a:ext uri="{FF2B5EF4-FFF2-40B4-BE49-F238E27FC236}">
                <a16:creationId xmlns:a16="http://schemas.microsoft.com/office/drawing/2014/main" id="{D8F646F2-20E4-2CA4-5039-2667244C8F6E}"/>
              </a:ext>
            </a:extLst>
          </p:cNvPr>
          <p:cNvSpPr>
            <a:spLocks noGrp="1"/>
          </p:cNvSpPr>
          <p:nvPr>
            <p:ph type="body" sz="quarter" idx="18"/>
          </p:nvPr>
        </p:nvSpPr>
        <p:spPr/>
        <p:txBody>
          <a:bodyPr/>
          <a:lstStyle/>
          <a:p>
            <a:pPr>
              <a:lnSpc>
                <a:spcPct val="100000"/>
              </a:lnSpc>
            </a:pPr>
            <a:r>
              <a:rPr lang="en-US" sz="3600" cap="all"/>
              <a:t>Uvod v projekt Epic Stays</a:t>
            </a:r>
          </a:p>
        </p:txBody>
      </p:sp>
      <p:sp>
        <p:nvSpPr>
          <p:cNvPr id="4" name="Text Placeholder 3">
            <a:extLst>
              <a:ext uri="{FF2B5EF4-FFF2-40B4-BE49-F238E27FC236}">
                <a16:creationId xmlns:a16="http://schemas.microsoft.com/office/drawing/2014/main" id="{5226FA8B-2ACE-B706-ED04-285E017A9CCE}"/>
              </a:ext>
            </a:extLst>
          </p:cNvPr>
          <p:cNvSpPr>
            <a:spLocks noGrp="1"/>
          </p:cNvSpPr>
          <p:nvPr>
            <p:ph type="body" sz="quarter" idx="19"/>
          </p:nvPr>
        </p:nvSpPr>
        <p:spPr/>
        <p:txBody>
          <a:bodyPr/>
          <a:lstStyle/>
          <a:p>
            <a:r>
              <a:rPr lang="en-GB"/>
              <a:t>01</a:t>
            </a:r>
          </a:p>
        </p:txBody>
      </p:sp>
      <p:sp>
        <p:nvSpPr>
          <p:cNvPr id="5" name="Text Placeholder 4">
            <a:extLst>
              <a:ext uri="{FF2B5EF4-FFF2-40B4-BE49-F238E27FC236}">
                <a16:creationId xmlns:a16="http://schemas.microsoft.com/office/drawing/2014/main" id="{CF037D29-AF16-5E6C-846A-FE9319FD5727}"/>
              </a:ext>
            </a:extLst>
          </p:cNvPr>
          <p:cNvSpPr>
            <a:spLocks noGrp="1"/>
          </p:cNvSpPr>
          <p:nvPr>
            <p:ph type="body" sz="quarter" idx="20"/>
          </p:nvPr>
        </p:nvSpPr>
        <p:spPr>
          <a:xfrm>
            <a:off x="929022" y="3850654"/>
            <a:ext cx="828994" cy="243728"/>
          </a:xfrm>
        </p:spPr>
        <p:txBody>
          <a:bodyPr/>
          <a:lstStyle/>
          <a:p>
            <a:pPr marL="0" indent="0" algn="l" defTabSz="777514" rtl="0" eaLnBrk="1" latinLnBrk="0" hangingPunct="1">
              <a:lnSpc>
                <a:spcPts val="1220"/>
              </a:lnSpc>
              <a:spcBef>
                <a:spcPts val="0"/>
              </a:spcBef>
              <a:buFont typeface="Arial" panose="020B0604020202020204" pitchFamily="34" charset="0"/>
              <a:buNone/>
            </a:pPr>
            <a:r>
              <a:rPr lang="en-GB">
                <a:latin typeface="Calibri"/>
                <a:ea typeface="Open Sans"/>
                <a:cs typeface="Calibri"/>
              </a:rPr>
              <a:t>Stran 8</a:t>
            </a:r>
            <a:endParaRPr lang="en-GB"/>
          </a:p>
        </p:txBody>
      </p:sp>
      <p:sp>
        <p:nvSpPr>
          <p:cNvPr id="6" name="Text Placeholder 5">
            <a:extLst>
              <a:ext uri="{FF2B5EF4-FFF2-40B4-BE49-F238E27FC236}">
                <a16:creationId xmlns:a16="http://schemas.microsoft.com/office/drawing/2014/main" id="{A7C98B9B-8319-29E2-7031-8FB970E02578}"/>
              </a:ext>
            </a:extLst>
          </p:cNvPr>
          <p:cNvSpPr>
            <a:spLocks noGrp="1"/>
          </p:cNvSpPr>
          <p:nvPr>
            <p:ph type="body" sz="quarter" idx="42"/>
          </p:nvPr>
        </p:nvSpPr>
        <p:spPr/>
        <p:txBody>
          <a:bodyPr/>
          <a:lstStyle/>
          <a:p>
            <a:pPr marL="0" indent="0" algn="l" defTabSz="777514" rtl="0" eaLnBrk="1" latinLnBrk="0" hangingPunct="1">
              <a:lnSpc>
                <a:spcPct val="100000"/>
              </a:lnSpc>
              <a:spcBef>
                <a:spcPts val="0"/>
              </a:spcBef>
              <a:buFont typeface="Arial" panose="020B0604020202020204" pitchFamily="34" charset="0"/>
              <a:buNone/>
            </a:pPr>
            <a:r>
              <a:rPr lang="en-GB"/>
              <a:t>VSEBINA</a:t>
            </a:r>
          </a:p>
        </p:txBody>
      </p:sp>
      <p:pic>
        <p:nvPicPr>
          <p:cNvPr id="15" name="Picture Placeholder 14">
            <a:extLst>
              <a:ext uri="{FF2B5EF4-FFF2-40B4-BE49-F238E27FC236}">
                <a16:creationId xmlns:a16="http://schemas.microsoft.com/office/drawing/2014/main" id="{C19E7D76-EC85-BF0A-AD38-7DDA284C4B60}"/>
              </a:ext>
            </a:extLst>
          </p:cNvPr>
          <p:cNvPicPr>
            <a:picLocks noGrp="1" noChangeAspect="1"/>
          </p:cNvPicPr>
          <p:nvPr>
            <p:ph type="pic" sz="quarter" idx="43"/>
          </p:nvPr>
        </p:nvPicPr>
        <p:blipFill>
          <a:blip r:embed="rId3">
            <a:extLst>
              <a:ext uri="{28A0092B-C50C-407E-A947-70E740481C1C}">
                <a14:useLocalDpi xmlns:a14="http://schemas.microsoft.com/office/drawing/2010/main" val="0"/>
              </a:ext>
            </a:extLst>
          </a:blip>
          <a:srcRect l="14598" r="14598"/>
          <a:stretch/>
        </p:blipFill>
        <p:spPr/>
      </p:pic>
      <p:sp>
        <p:nvSpPr>
          <p:cNvPr id="9" name="Text Placeholder 8">
            <a:extLst>
              <a:ext uri="{FF2B5EF4-FFF2-40B4-BE49-F238E27FC236}">
                <a16:creationId xmlns:a16="http://schemas.microsoft.com/office/drawing/2014/main" id="{1A8D3409-909F-BC7B-8ED7-0634A43D76EB}"/>
              </a:ext>
            </a:extLst>
          </p:cNvPr>
          <p:cNvSpPr>
            <a:spLocks noGrp="1"/>
          </p:cNvSpPr>
          <p:nvPr>
            <p:ph type="body" sz="quarter" idx="44"/>
          </p:nvPr>
        </p:nvSpPr>
        <p:spPr>
          <a:xfrm>
            <a:off x="3625635" y="4258245"/>
            <a:ext cx="3164439" cy="3019842"/>
          </a:xfrm>
        </p:spPr>
        <p:txBody>
          <a:bodyPr/>
          <a:lstStyle/>
          <a:p>
            <a:pPr>
              <a:lnSpc>
                <a:spcPct val="100000"/>
              </a:lnSpc>
            </a:pPr>
            <a:r>
              <a:rPr lang="en-US" sz="3600" cap="all"/>
              <a:t>Kaj je dobra praksa Epic Stays</a:t>
            </a:r>
          </a:p>
          <a:p>
            <a:pPr>
              <a:lnSpc>
                <a:spcPct val="100000"/>
              </a:lnSpc>
            </a:pPr>
            <a:endParaRPr lang="en-GB" sz="3600"/>
          </a:p>
        </p:txBody>
      </p:sp>
      <p:sp>
        <p:nvSpPr>
          <p:cNvPr id="10" name="Text Placeholder 9">
            <a:extLst>
              <a:ext uri="{FF2B5EF4-FFF2-40B4-BE49-F238E27FC236}">
                <a16:creationId xmlns:a16="http://schemas.microsoft.com/office/drawing/2014/main" id="{85B4D214-6D15-1483-8F4F-73DDD4652343}"/>
              </a:ext>
            </a:extLst>
          </p:cNvPr>
          <p:cNvSpPr>
            <a:spLocks noGrp="1"/>
          </p:cNvSpPr>
          <p:nvPr>
            <p:ph type="body" sz="quarter" idx="45"/>
          </p:nvPr>
        </p:nvSpPr>
        <p:spPr/>
        <p:txBody>
          <a:bodyPr/>
          <a:lstStyle/>
          <a:p>
            <a:r>
              <a:rPr lang="en-GB"/>
              <a:t>02</a:t>
            </a:r>
          </a:p>
        </p:txBody>
      </p:sp>
      <p:sp>
        <p:nvSpPr>
          <p:cNvPr id="11" name="Text Placeholder 10">
            <a:extLst>
              <a:ext uri="{FF2B5EF4-FFF2-40B4-BE49-F238E27FC236}">
                <a16:creationId xmlns:a16="http://schemas.microsoft.com/office/drawing/2014/main" id="{853B22D4-F6A8-ADD6-4F62-4E3B2EEAC83D}"/>
              </a:ext>
            </a:extLst>
          </p:cNvPr>
          <p:cNvSpPr>
            <a:spLocks noGrp="1"/>
          </p:cNvSpPr>
          <p:nvPr>
            <p:ph type="body" sz="quarter" idx="46"/>
          </p:nvPr>
        </p:nvSpPr>
        <p:spPr/>
        <p:txBody>
          <a:bodyPr/>
          <a:lstStyle/>
          <a:p>
            <a:pPr marL="0" indent="0" algn="l" defTabSz="777514" rtl="0" eaLnBrk="1" latinLnBrk="0" hangingPunct="1">
              <a:lnSpc>
                <a:spcPts val="1220"/>
              </a:lnSpc>
              <a:spcBef>
                <a:spcPts val="0"/>
              </a:spcBef>
              <a:buFont typeface="Arial" panose="020B0604020202020204" pitchFamily="34" charset="0"/>
              <a:buNone/>
            </a:pPr>
            <a:r>
              <a:rPr lang="en-GB"/>
              <a:t>Stran 18</a:t>
            </a:r>
          </a:p>
        </p:txBody>
      </p:sp>
      <p:sp>
        <p:nvSpPr>
          <p:cNvPr id="18" name="Text Placeholder 17">
            <a:extLst>
              <a:ext uri="{FF2B5EF4-FFF2-40B4-BE49-F238E27FC236}">
                <a16:creationId xmlns:a16="http://schemas.microsoft.com/office/drawing/2014/main" id="{AEF71D01-8177-C27B-CE2C-BDD33D5CAABB}"/>
              </a:ext>
            </a:extLst>
          </p:cNvPr>
          <p:cNvSpPr>
            <a:spLocks noGrp="1"/>
          </p:cNvSpPr>
          <p:nvPr>
            <p:ph type="body" sz="quarter" idx="65"/>
          </p:nvPr>
        </p:nvSpPr>
        <p:spPr/>
        <p:txBody>
          <a:bodyPr/>
          <a:lstStyle/>
          <a:p>
            <a:r>
              <a:rPr lang="en-GB"/>
              <a:t>Avtor fotografije: A-Frame v Soči, Gorizia, Slovenija</a:t>
            </a:r>
          </a:p>
        </p:txBody>
      </p:sp>
      <p:sp>
        <p:nvSpPr>
          <p:cNvPr id="17" name="Text Placeholder 16">
            <a:extLst>
              <a:ext uri="{FF2B5EF4-FFF2-40B4-BE49-F238E27FC236}">
                <a16:creationId xmlns:a16="http://schemas.microsoft.com/office/drawing/2014/main" id="{95B22183-9D54-8278-EE96-5B65DC04D3A0}"/>
              </a:ext>
            </a:extLst>
          </p:cNvPr>
          <p:cNvSpPr>
            <a:spLocks noGrp="1"/>
          </p:cNvSpPr>
          <p:nvPr>
            <p:ph type="body" sz="quarter" idx="66"/>
          </p:nvPr>
        </p:nvSpPr>
        <p:spPr/>
        <p:txBody>
          <a:bodyPr/>
          <a:lstStyle/>
          <a:p>
            <a:r>
              <a:rPr lang="en-GB"/>
              <a:t>Avtor fotografije: </a:t>
            </a:r>
            <a:r>
              <a:rPr lang="en-GB" err="1"/>
              <a:t>Cave </a:t>
            </a:r>
            <a:r>
              <a:rPr lang="en-GB"/>
              <a:t>People, Islandija</a:t>
            </a:r>
          </a:p>
        </p:txBody>
      </p:sp>
      <p:sp>
        <p:nvSpPr>
          <p:cNvPr id="7" name="Slide Number Placeholder 6">
            <a:extLst>
              <a:ext uri="{FF2B5EF4-FFF2-40B4-BE49-F238E27FC236}">
                <a16:creationId xmlns:a16="http://schemas.microsoft.com/office/drawing/2014/main" id="{1E0CFF9C-CC56-EF34-C394-DFBE8A055057}"/>
              </a:ext>
            </a:extLst>
          </p:cNvPr>
          <p:cNvSpPr>
            <a:spLocks noGrp="1"/>
          </p:cNvSpPr>
          <p:nvPr>
            <p:ph type="sldNum" sz="quarter" idx="4"/>
          </p:nvPr>
        </p:nvSpPr>
        <p:spPr/>
        <p:txBody>
          <a:bodyPr/>
          <a:lstStyle/>
          <a:p>
            <a:fld id="{9C527BFA-2C0E-4CEC-B6A5-913A56FEF4B4}" type="slidenum">
              <a:rPr lang="fr-CA" smtClean="0"/>
              <a:t>2</a:t>
            </a:fld>
            <a:endParaRPr lang="fr-CA"/>
          </a:p>
        </p:txBody>
      </p:sp>
      <p:grpSp>
        <p:nvGrpSpPr>
          <p:cNvPr id="23" name="Group 22">
            <a:extLst>
              <a:ext uri="{FF2B5EF4-FFF2-40B4-BE49-F238E27FC236}">
                <a16:creationId xmlns:a16="http://schemas.microsoft.com/office/drawing/2014/main" id="{1EEB17A5-81A1-14A4-60ED-6D193225FFC1}"/>
              </a:ext>
            </a:extLst>
          </p:cNvPr>
          <p:cNvGrpSpPr/>
          <p:nvPr/>
        </p:nvGrpSpPr>
        <p:grpSpPr>
          <a:xfrm flipH="1">
            <a:off x="1221378" y="6351992"/>
            <a:ext cx="1073276" cy="2965650"/>
            <a:chOff x="1127677" y="228112"/>
            <a:chExt cx="3378745" cy="9336067"/>
          </a:xfrm>
          <a:solidFill>
            <a:srgbClr val="94B253"/>
          </a:solidFill>
        </p:grpSpPr>
        <p:sp>
          <p:nvSpPr>
            <p:cNvPr id="14" name="Freeform 13">
              <a:extLst>
                <a:ext uri="{FF2B5EF4-FFF2-40B4-BE49-F238E27FC236}">
                  <a16:creationId xmlns:a16="http://schemas.microsoft.com/office/drawing/2014/main" id="{4CC77586-174E-7DFB-8E55-617F1C324729}"/>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824C430D-A0F6-916F-B9C9-0DC07F01BECD}"/>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54F939BC-BF93-DD0B-53C5-F50EEF60FA3A}"/>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E43958C8-6220-A6A9-C483-383A9A88C216}"/>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F3B9ED0F-EA2B-CC64-B65C-ADB2A0806CEF}"/>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316BFE5B-FE28-94A3-90DF-1F818CD2D78F}"/>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Tree>
    <p:extLst>
      <p:ext uri="{BB962C8B-B14F-4D97-AF65-F5344CB8AC3E}">
        <p14:creationId xmlns:p14="http://schemas.microsoft.com/office/powerpoint/2010/main" val="1136883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3228F4D-2393-CF53-D98B-516709880B54}"/>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114" r="10114"/>
          <a:stretch/>
        </p:blipFill>
        <p:spPr/>
      </p:pic>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t>20</a:t>
            </a:fld>
            <a:endParaRPr lang="fr-CA"/>
          </a:p>
        </p:txBody>
      </p:sp>
      <p:sp>
        <p:nvSpPr>
          <p:cNvPr id="2" name="Text Placeholder 1">
            <a:extLst>
              <a:ext uri="{FF2B5EF4-FFF2-40B4-BE49-F238E27FC236}">
                <a16:creationId xmlns:a16="http://schemas.microsoft.com/office/drawing/2014/main" id="{DE336D5D-C977-78AA-2DA4-E05D98C9B08F}"/>
              </a:ext>
            </a:extLst>
          </p:cNvPr>
          <p:cNvSpPr>
            <a:spLocks noGrp="1"/>
          </p:cNvSpPr>
          <p:nvPr>
            <p:ph type="body" sz="quarter" idx="65"/>
          </p:nvPr>
        </p:nvSpPr>
        <p:spPr/>
        <p:txBody>
          <a:bodyPr/>
          <a:lstStyle/>
          <a:p>
            <a:r>
              <a:rPr lang="en-GB"/>
              <a:t>Avtor fotografije: Mayo Glamping, Irska</a:t>
            </a:r>
          </a:p>
        </p:txBody>
      </p:sp>
      <p:sp>
        <p:nvSpPr>
          <p:cNvPr id="35" name="Graphic 43">
            <a:extLst>
              <a:ext uri="{FF2B5EF4-FFF2-40B4-BE49-F238E27FC236}">
                <a16:creationId xmlns:a16="http://schemas.microsoft.com/office/drawing/2014/main" id="{A0EF5A5A-D0C3-48D5-E7EF-A859CA44E39D}"/>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a:p>
        </p:txBody>
      </p:sp>
      <p:sp>
        <p:nvSpPr>
          <p:cNvPr id="5" name="Text Placeholder 27">
            <a:extLst>
              <a:ext uri="{FF2B5EF4-FFF2-40B4-BE49-F238E27FC236}">
                <a16:creationId xmlns:a16="http://schemas.microsoft.com/office/drawing/2014/main" id="{7CD0D3E6-BC9A-2BBB-9F69-DE05E3302787}"/>
              </a:ext>
            </a:extLst>
          </p:cNvPr>
          <p:cNvSpPr txBox="1">
            <a:spLocks/>
          </p:cNvSpPr>
          <p:nvPr/>
        </p:nvSpPr>
        <p:spPr>
          <a:xfrm>
            <a:off x="458719" y="674927"/>
            <a:ext cx="2981140" cy="1049221"/>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latin typeface="Calibri"/>
                <a:ea typeface="Open Sans"/>
                <a:cs typeface="Calibri"/>
              </a:rPr>
              <a:t>DOBRA PRAKSA PRIMERI EPIC STAYS</a:t>
            </a:r>
            <a:endParaRPr lang="en-US"/>
          </a:p>
        </p:txBody>
      </p:sp>
      <p:sp>
        <p:nvSpPr>
          <p:cNvPr id="10" name="Text Placeholder 29">
            <a:extLst>
              <a:ext uri="{FF2B5EF4-FFF2-40B4-BE49-F238E27FC236}">
                <a16:creationId xmlns:a16="http://schemas.microsoft.com/office/drawing/2014/main" id="{C54E64C9-66FF-5B0D-71FB-E47B4395BF48}"/>
              </a:ext>
            </a:extLst>
          </p:cNvPr>
          <p:cNvSpPr txBox="1">
            <a:spLocks/>
          </p:cNvSpPr>
          <p:nvPr/>
        </p:nvSpPr>
        <p:spPr>
          <a:xfrm>
            <a:off x="414297" y="3257838"/>
            <a:ext cx="3336562" cy="3459530"/>
          </a:xfrm>
          <a:prstGeom prst="rect">
            <a:avLst/>
          </a:prstGeom>
        </p:spPr>
        <p:txBody>
          <a:bodyPr vert="horz" lIns="91440" tIns="45720" rIns="91440" bIns="45720" numCol="1" rtlCol="0" anchor="t">
            <a:normAutofit fontScale="92500" lnSpcReduction="20000"/>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ct val="100000"/>
              </a:lnSpc>
              <a:buNone/>
            </a:pPr>
            <a:r>
              <a:rPr lang="en-GB" sz="1600" b="1">
                <a:solidFill>
                  <a:srgbClr val="EC7C69"/>
                </a:solidFill>
              </a:rPr>
              <a:t>KAJ NAŠE PRIMERE DOBRIH PRAKS DELA EPIC STAYS – NAŠA METODOLOGIJA</a:t>
            </a:r>
          </a:p>
          <a:p>
            <a:pPr marL="194310" indent="-194310">
              <a:lnSpc>
                <a:spcPct val="100000"/>
              </a:lnSpc>
            </a:pPr>
            <a:endParaRPr lang="en-GB" sz="1400">
              <a:solidFill>
                <a:schemeClr val="tx1">
                  <a:lumMod val="75000"/>
                  <a:lumOff val="25000"/>
                </a:schemeClr>
              </a:solidFill>
              <a:cs typeface="Calibri" panose="020F0502020204030204"/>
            </a:endParaRPr>
          </a:p>
          <a:p>
            <a:pPr marL="0" indent="0">
              <a:lnSpc>
                <a:spcPct val="100000"/>
              </a:lnSpc>
              <a:buNone/>
            </a:pPr>
            <a:r>
              <a:rPr lang="en-GB" sz="1700" b="1">
                <a:solidFill>
                  <a:srgbClr val="469395"/>
                </a:solidFill>
              </a:rPr>
              <a:t>Irski epski bivanji</a:t>
            </a:r>
            <a:endParaRPr lang="en-GB" sz="1700" b="1">
              <a:solidFill>
                <a:srgbClr val="469395"/>
              </a:solidFill>
              <a:cs typeface="Calibri"/>
            </a:endParaRPr>
          </a:p>
          <a:p>
            <a:pPr marL="194310" indent="-194310">
              <a:lnSpc>
                <a:spcPct val="100000"/>
              </a:lnSpc>
            </a:pPr>
            <a:endParaRPr lang="en-GB" sz="1400">
              <a:solidFill>
                <a:schemeClr val="tx1">
                  <a:lumMod val="75000"/>
                  <a:lumOff val="25000"/>
                </a:schemeClr>
              </a:solidFill>
              <a:cs typeface="Calibri" panose="020F0502020204030204"/>
            </a:endParaRPr>
          </a:p>
          <a:p>
            <a:pPr marL="0" indent="0" algn="just">
              <a:lnSpc>
                <a:spcPct val="100000"/>
              </a:lnSpc>
              <a:buNone/>
            </a:pPr>
            <a:r>
              <a:rPr lang="en-GB" sz="1400">
                <a:solidFill>
                  <a:schemeClr val="tx1">
                    <a:lumMod val="75000"/>
                    <a:lumOff val="25000"/>
                  </a:schemeClr>
                </a:solidFill>
              </a:rPr>
              <a:t>Irske študije primerov so bile izbrane, ker odražajo ključne primere irskega „epskega bivanja”.   Irska je znana po svojih bujnih zelenih poljih, ki so ključna atrakcija za naš mednarodni trg.  Irski primeri, kot je „Glamping pod zvezdami”, so tipični primer irskega epskega bivanja!</a:t>
            </a:r>
            <a:endParaRPr lang="en-GB" sz="1400">
              <a:solidFill>
                <a:schemeClr val="tx1">
                  <a:lumMod val="75000"/>
                  <a:lumOff val="25000"/>
                </a:schemeClr>
              </a:solidFill>
              <a:cs typeface="Calibri"/>
            </a:endParaRPr>
          </a:p>
          <a:p>
            <a:pPr marL="194310" indent="-194310">
              <a:lnSpc>
                <a:spcPct val="100000"/>
              </a:lnSpc>
            </a:pPr>
            <a:endParaRPr lang="en-GB" sz="1400">
              <a:solidFill>
                <a:schemeClr val="tx1">
                  <a:lumMod val="75000"/>
                  <a:lumOff val="25000"/>
                </a:schemeClr>
              </a:solidFill>
              <a:cs typeface="Calibri"/>
            </a:endParaRPr>
          </a:p>
          <a:p>
            <a:pPr marL="194310" indent="-194310">
              <a:lnSpc>
                <a:spcPct val="100000"/>
              </a:lnSpc>
            </a:pPr>
            <a:r>
              <a:rPr lang="en-GB" sz="1400">
                <a:solidFill>
                  <a:schemeClr val="tx1">
                    <a:lumMod val="75000"/>
                    <a:lumOff val="25000"/>
                  </a:schemeClr>
                </a:solidFill>
              </a:rPr>
              <a:t>.</a:t>
            </a:r>
            <a:endParaRPr lang="en-GB" sz="1400">
              <a:solidFill>
                <a:schemeClr val="tx1">
                  <a:lumMod val="75000"/>
                  <a:lumOff val="25000"/>
                </a:schemeClr>
              </a:solidFill>
              <a:cs typeface="Calibri"/>
            </a:endParaRPr>
          </a:p>
          <a:p>
            <a:pPr marL="194310" indent="-194310">
              <a:lnSpc>
                <a:spcPct val="100000"/>
              </a:lnSpc>
            </a:pPr>
            <a:endParaRPr lang="en-GB" sz="1400">
              <a:solidFill>
                <a:schemeClr val="tx1">
                  <a:lumMod val="75000"/>
                  <a:lumOff val="25000"/>
                </a:schemeClr>
              </a:solidFill>
              <a:cs typeface="Calibri"/>
            </a:endParaRPr>
          </a:p>
          <a:p>
            <a:pPr marL="194310" indent="-194310">
              <a:lnSpc>
                <a:spcPct val="100000"/>
              </a:lnSpc>
            </a:pPr>
            <a:endParaRPr lang="en-US">
              <a:cs typeface="Calibri" panose="020F0502020204030204"/>
            </a:endParaRPr>
          </a:p>
        </p:txBody>
      </p:sp>
      <p:sp>
        <p:nvSpPr>
          <p:cNvPr id="13" name="Text Placeholder 29">
            <a:extLst>
              <a:ext uri="{FF2B5EF4-FFF2-40B4-BE49-F238E27FC236}">
                <a16:creationId xmlns:a16="http://schemas.microsoft.com/office/drawing/2014/main" id="{59E938C8-4E51-0C9A-F012-E24309015A27}"/>
              </a:ext>
            </a:extLst>
          </p:cNvPr>
          <p:cNvSpPr txBox="1">
            <a:spLocks/>
          </p:cNvSpPr>
          <p:nvPr/>
        </p:nvSpPr>
        <p:spPr>
          <a:xfrm>
            <a:off x="414297" y="6289273"/>
            <a:ext cx="7183857" cy="345953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chemeClr val="tx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600" b="1">
                <a:solidFill>
                  <a:srgbClr val="469395"/>
                </a:solidFill>
              </a:rPr>
              <a:t>Islandska epika</a:t>
            </a:r>
          </a:p>
          <a:p>
            <a:pPr>
              <a:lnSpc>
                <a:spcPct val="100000"/>
              </a:lnSpc>
            </a:pPr>
            <a:endParaRPr lang="en-GB" sz="1400">
              <a:solidFill>
                <a:schemeClr val="tx1">
                  <a:lumMod val="75000"/>
                  <a:lumOff val="25000"/>
                </a:schemeClr>
              </a:solidFill>
            </a:endParaRPr>
          </a:p>
          <a:p>
            <a:pPr>
              <a:lnSpc>
                <a:spcPct val="100000"/>
              </a:lnSpc>
            </a:pPr>
            <a:r>
              <a:rPr lang="en-GB" sz="1400">
                <a:solidFill>
                  <a:schemeClr val="tx1">
                    <a:lumMod val="75000"/>
                    <a:lumOff val="25000"/>
                  </a:schemeClr>
                </a:solidFill>
              </a:rPr>
              <a:t>Islandske študije primerov so bile izbrane, ker odlično izražajo merila in značilnosti, ki opredeljujejo epsko bivanje. Te namestitve so primer podeželskih, majhnih in edinstvenih ponudb, ki prispevajo k socialni in gospodarski trajnosti z aktivnim sodelovanjem in podporo svojim skupnostim in okolici. Njihove zgodbe in izkušnje so že globoko vtkane v turistično tkivo njihovih skupnosti, kar jih uvršča med ključne akterje v industriji, ki dajejo prednost trojnemu pristopu: ljudje, dobiček in planet.</a:t>
            </a:r>
          </a:p>
          <a:p>
            <a:pPr>
              <a:lnSpc>
                <a:spcPct val="100000"/>
              </a:lnSpc>
            </a:pPr>
            <a:r>
              <a:rPr lang="en-GB" sz="1400">
                <a:solidFill>
                  <a:schemeClr val="tx1">
                    <a:lumMod val="75000"/>
                    <a:lumOff val="25000"/>
                  </a:schemeClr>
                </a:solidFill>
              </a:rPr>
              <a:t>Zlasti Islandija ponuja raznoliko paleto epskih bivanj, ki vodijo pot in navdihujejo druge na trgu, da sprejmejo podobne pristope. Ti primeri prikazujejo majhne turistične podjetnike, ki so ključni za evropsko turistično gospodarstvo. S poudarjanjem teh podjetij kot pionirjev želimo ponazoriti, kako izvajajo preproste, a privlačne pristope, ki omogočajo izmenjavo izkušenj epskih bivanj med majhnimi podjetji, gostitelji in državami.</a:t>
            </a:r>
          </a:p>
          <a:p>
            <a:pPr>
              <a:lnSpc>
                <a:spcPct val="100000"/>
              </a:lnSpc>
            </a:pPr>
            <a:endParaRPr lang="en-GB" sz="1400">
              <a:solidFill>
                <a:schemeClr val="tx1">
                  <a:lumMod val="75000"/>
                  <a:lumOff val="25000"/>
                </a:schemeClr>
              </a:solidFill>
            </a:endParaRPr>
          </a:p>
          <a:p>
            <a:pPr>
              <a:lnSpc>
                <a:spcPct val="100000"/>
              </a:lnSpc>
            </a:pPr>
            <a:endParaRPr lang="en-US"/>
          </a:p>
        </p:txBody>
      </p:sp>
      <p:sp>
        <p:nvSpPr>
          <p:cNvPr id="6" name="Text Placeholder 27">
            <a:extLst>
              <a:ext uri="{FF2B5EF4-FFF2-40B4-BE49-F238E27FC236}">
                <a16:creationId xmlns:a16="http://schemas.microsoft.com/office/drawing/2014/main" id="{86982991-A45E-0217-8189-B7C8164B57CE}"/>
              </a:ext>
            </a:extLst>
          </p:cNvPr>
          <p:cNvSpPr txBox="1">
            <a:spLocks/>
          </p:cNvSpPr>
          <p:nvPr/>
        </p:nvSpPr>
        <p:spPr>
          <a:xfrm>
            <a:off x="441356" y="1715294"/>
            <a:ext cx="3558042" cy="962514"/>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2200">
                <a:latin typeface="Calibri"/>
                <a:ea typeface="Open Sans"/>
                <a:cs typeface="Calibri"/>
              </a:rPr>
              <a:t>V KONTEKSTU IRSKE, ISLANDE, SLOVENIJE, ITALIJE IN NIZOZEMSKE</a:t>
            </a:r>
            <a:endParaRPr lang="en-US" sz="2200"/>
          </a:p>
        </p:txBody>
      </p:sp>
    </p:spTree>
    <p:extLst>
      <p:ext uri="{BB962C8B-B14F-4D97-AF65-F5344CB8AC3E}">
        <p14:creationId xmlns:p14="http://schemas.microsoft.com/office/powerpoint/2010/main" val="802789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E91CCB-9474-CFB5-04D4-E6B4DF47A39A}"/>
              </a:ext>
            </a:extLst>
          </p:cNvPr>
          <p:cNvSpPr>
            <a:spLocks noGrp="1"/>
          </p:cNvSpPr>
          <p:nvPr>
            <p:ph type="body" sz="quarter" idx="32"/>
          </p:nvPr>
        </p:nvSpPr>
        <p:spPr>
          <a:xfrm>
            <a:off x="599824" y="1484704"/>
            <a:ext cx="6541269" cy="5832003"/>
          </a:xfrm>
        </p:spPr>
        <p:txBody>
          <a:bodyPr/>
          <a:lstStyle/>
          <a:p>
            <a:pPr>
              <a:lnSpc>
                <a:spcPct val="100000"/>
              </a:lnSpc>
            </a:pPr>
            <a:r>
              <a:rPr lang="en-GB" sz="1600" b="1">
                <a:solidFill>
                  <a:srgbClr val="469395"/>
                </a:solidFill>
              </a:rPr>
              <a:t>Slovenski epski oddihi</a:t>
            </a:r>
            <a:endParaRPr lang="en-GB" sz="1100">
              <a:solidFill>
                <a:schemeClr val="tx1">
                  <a:lumMod val="75000"/>
                  <a:lumOff val="25000"/>
                </a:schemeClr>
              </a:solidFill>
            </a:endParaRPr>
          </a:p>
          <a:p>
            <a:pPr>
              <a:lnSpc>
                <a:spcPct val="100000"/>
              </a:lnSpc>
            </a:pPr>
            <a:r>
              <a:rPr lang="en-GB"/>
              <a:t>Izbrali smo slovenske primere, ker prikazujejo najbolj edinstvene namestitve »epskih bivanj«. So primer, kako združiti slovensko naravno in kulturno dediščino. V Sloveniji se na relativno majhnem območju prepletajo štirje različni svetovi. Sredozemlje diši po morju, nekateri alpski vrhovi so celo leto pokriti s snegom, v panonski Sloveniji pa pod zemljo vrejo zdravilne vode. Skrivnostni kraški svet je svet zase. Sloveni so zaljubljeni v neokrnjeno naravo, ki nas obdaja na vsakem koraku. Vanjo smo umestili nenavadne namestitve, ki se zdijo del njene zgodbe. </a:t>
            </a:r>
            <a:r>
              <a:rPr lang="en-GB">
                <a:latin typeface="Calibri"/>
                <a:cs typeface="Calibri"/>
              </a:rPr>
              <a:t>Edinstvene namestitve v Sloveniji so za vse okuse in preference, od butičnih hotelov, podeželskih vil z bazeni in grajskih hotelov do idiličnih turističnih kmetij, počitniških hišic, glampingov in kampov sredi narave.</a:t>
            </a:r>
            <a:endParaRPr lang="sl-SI"/>
          </a:p>
          <a:p>
            <a:pPr>
              <a:lnSpc>
                <a:spcPct val="100000"/>
              </a:lnSpc>
            </a:pPr>
            <a:endParaRPr lang="en-GB"/>
          </a:p>
          <a:p>
            <a:pPr>
              <a:lnSpc>
                <a:spcPct val="100000"/>
              </a:lnSpc>
            </a:pPr>
            <a:endParaRPr lang="en-GB"/>
          </a:p>
          <a:p>
            <a:pPr>
              <a:lnSpc>
                <a:spcPct val="100000"/>
              </a:lnSpc>
            </a:pPr>
            <a:r>
              <a:rPr lang="en-GB" sz="1600" b="1">
                <a:solidFill>
                  <a:srgbClr val="469395"/>
                </a:solidFill>
              </a:rPr>
              <a:t>Nizozemski epski bivališča</a:t>
            </a: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r>
              <a:rPr lang="en-GB" sz="1600" b="1">
                <a:solidFill>
                  <a:srgbClr val="469395"/>
                </a:solidFill>
              </a:rPr>
              <a:t>Epska bivanja v Italiji</a:t>
            </a:r>
          </a:p>
          <a:p>
            <a:pPr>
              <a:lnSpc>
                <a:spcPct val="100000"/>
              </a:lnSpc>
            </a:pPr>
            <a:endParaRPr lang="en-GB" sz="1600" b="1">
              <a:solidFill>
                <a:srgbClr val="469395"/>
              </a:solidFill>
            </a:endParaRPr>
          </a:p>
          <a:p>
            <a:pPr>
              <a:lnSpc>
                <a:spcPct val="100000"/>
              </a:lnSpc>
            </a:pPr>
            <a:endParaRPr lang="en-GB"/>
          </a:p>
          <a:p>
            <a:pPr>
              <a:lnSpc>
                <a:spcPct val="100000"/>
              </a:lnSpc>
            </a:pPr>
            <a:endParaRPr lang="en-GB"/>
          </a:p>
          <a:p>
            <a:endParaRPr lang="en-IE"/>
          </a:p>
        </p:txBody>
      </p:sp>
      <p:sp>
        <p:nvSpPr>
          <p:cNvPr id="11" name="Text Placeholder 10">
            <a:extLst>
              <a:ext uri="{FF2B5EF4-FFF2-40B4-BE49-F238E27FC236}">
                <a16:creationId xmlns:a16="http://schemas.microsoft.com/office/drawing/2014/main" id="{90FDB1E9-FF54-182D-79C1-7220A69A8F52}"/>
              </a:ext>
            </a:extLst>
          </p:cNvPr>
          <p:cNvSpPr>
            <a:spLocks noGrp="1"/>
          </p:cNvSpPr>
          <p:nvPr>
            <p:ph type="body" sz="quarter" idx="38"/>
          </p:nvPr>
        </p:nvSpPr>
        <p:spPr/>
        <p:txBody>
          <a:bodyPr vert="horz" lIns="91440" tIns="45720" rIns="91440" bIns="45720" rtlCol="0" anchor="t">
            <a:noAutofit/>
          </a:bodyPr>
          <a:lstStyle/>
          <a:p>
            <a:r>
              <a:rPr lang="en-US">
                <a:latin typeface="Calibri"/>
                <a:ea typeface="Calibri"/>
                <a:cs typeface="Calibri"/>
              </a:rPr>
              <a:t>PRIMERI DOBRIH PRAKS EPIC STAYS</a:t>
            </a:r>
            <a:endParaRPr lang="en-US"/>
          </a:p>
          <a:p>
            <a:endParaRPr lang="en-IE"/>
          </a:p>
        </p:txBody>
      </p:sp>
      <p:sp>
        <p:nvSpPr>
          <p:cNvPr id="7" name="Slide Number Placeholder 6">
            <a:extLst>
              <a:ext uri="{FF2B5EF4-FFF2-40B4-BE49-F238E27FC236}">
                <a16:creationId xmlns:a16="http://schemas.microsoft.com/office/drawing/2014/main" id="{BF44A095-2751-885C-EEB4-F4F117C47727}"/>
              </a:ext>
            </a:extLst>
          </p:cNvPr>
          <p:cNvSpPr>
            <a:spLocks noGrp="1"/>
          </p:cNvSpPr>
          <p:nvPr>
            <p:ph type="sldNum" sz="quarter" idx="4"/>
          </p:nvPr>
        </p:nvSpPr>
        <p:spPr/>
        <p:txBody>
          <a:bodyPr/>
          <a:lstStyle/>
          <a:p>
            <a:fld id="{9C527BFA-2C0E-4CEC-B6A5-913A56FEF4B4}" type="slidenum">
              <a:rPr lang="fr-CA" smtClean="0"/>
              <a:t>21</a:t>
            </a:fld>
            <a:endParaRPr lang="fr-CA"/>
          </a:p>
        </p:txBody>
      </p:sp>
      <p:sp>
        <p:nvSpPr>
          <p:cNvPr id="12" name="TextBox 11">
            <a:extLst>
              <a:ext uri="{FF2B5EF4-FFF2-40B4-BE49-F238E27FC236}">
                <a16:creationId xmlns:a16="http://schemas.microsoft.com/office/drawing/2014/main" id="{1FBE7CC1-A74B-E9F1-8621-47C939F6A1BE}"/>
              </a:ext>
            </a:extLst>
          </p:cNvPr>
          <p:cNvSpPr txBox="1"/>
          <p:nvPr/>
        </p:nvSpPr>
        <p:spPr>
          <a:xfrm>
            <a:off x="617151" y="4601109"/>
            <a:ext cx="6506617" cy="2246769"/>
          </a:xfrm>
          <a:prstGeom prst="rect">
            <a:avLst/>
          </a:prstGeom>
          <a:noFill/>
        </p:spPr>
        <p:txBody>
          <a:bodyPr wrap="square" rtlCol="0">
            <a:spAutoFit/>
          </a:bodyPr>
          <a:lstStyle/>
          <a:p>
            <a:pPr algn="just" defTabSz="777514"/>
            <a:r>
              <a:rPr lang="en-US" sz="1400">
                <a:solidFill>
                  <a:schemeClr val="tx1">
                    <a:lumMod val="75000"/>
                    <a:lumOff val="25000"/>
                  </a:schemeClr>
                </a:solidFill>
                <a:latin typeface="Calibri" panose="020F0502020204030204" pitchFamily="34" charset="0"/>
                <a:cs typeface="Calibri" panose="020F0502020204030204" pitchFamily="34" charset="0"/>
              </a:rPr>
              <a:t>Nizozemske študije primerov so bile izbrane zaradi inovativne uporabe arhitekture in oblikovanja pri ustvarjanju epskih bivanj, ki odražajo edinstvene pokrajine in vodno dediščino Nizozemske. Od bivanja v hišici na čolnu ob znamenitih amsterdamskih kanalih do doživetja življenja v predelani vetrni mlin, te namestitve ponujajo svež pogled na tradicionalno nizozemsko življenje. Nizozemska je znana po svojem zavezanosti trajnosti, kar se odraža v teh bivanjih z uporabo zelenih tehnologij, energetsko učinkovitih stavb in lokalno pridobljenih materialov. Ti primeri ponazarjajo, kako so Nizozemci svojo bogato kulturno zgodovino prilagodili sodobnim, okolju prijaznim turističnim možnostim, ki zadovoljujejo rastoče povpraševanje po avtentičnih in edinstvenih potovalnih izkušnjah, zaradi česar izstopajo na evropskem trgu.</a:t>
            </a:r>
            <a:endParaRPr lang="en-IE" sz="1400">
              <a:solidFill>
                <a:schemeClr val="tx1">
                  <a:lumMod val="75000"/>
                  <a:lumOff val="25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DC138C8-EA5A-AB66-7AA1-A34419C28FE8}"/>
              </a:ext>
            </a:extLst>
          </p:cNvPr>
          <p:cNvSpPr txBox="1"/>
          <p:nvPr/>
        </p:nvSpPr>
        <p:spPr>
          <a:xfrm>
            <a:off x="617151" y="7507607"/>
            <a:ext cx="6471967" cy="2462213"/>
          </a:xfrm>
          <a:prstGeom prst="rect">
            <a:avLst/>
          </a:prstGeom>
          <a:noFill/>
        </p:spPr>
        <p:txBody>
          <a:bodyPr wrap="square" rtlCol="0">
            <a:spAutoFit/>
          </a:bodyPr>
          <a:lstStyle/>
          <a:p>
            <a:pPr algn="just" defTabSz="777514"/>
            <a:r>
              <a:rPr lang="en-US" sz="1400">
                <a:solidFill>
                  <a:schemeClr val="tx1">
                    <a:lumMod val="75000"/>
                    <a:lumOff val="25000"/>
                  </a:schemeClr>
                </a:solidFill>
                <a:latin typeface="Calibri" panose="020F0502020204030204" pitchFamily="34" charset="0"/>
                <a:cs typeface="Calibri" panose="020F0502020204030204" pitchFamily="34" charset="0"/>
              </a:rPr>
              <a:t>Italijanske študije primerov so bile izbrane zaradi njihove bogate kulturne dediščine in načina, kako preoblikujejo zgodovinske strukture v edinstvene namestitve, ki odražajo bistvo Epic Stay. Italija je zaradi svoje mešanice zgodovine, umetnosti in naravne lepote idealna lokacija za popotnike, ki iščejo avtentičnost. V regijah, kot so Toskana, Apulija in Amalfijska obala, lahko gostje izkusijo namestitve, kot so stare kmetije, </a:t>
            </a:r>
            <a:r>
              <a:rPr lang="en-US" sz="1400" err="1">
                <a:solidFill>
                  <a:schemeClr val="tx1">
                    <a:lumMod val="75000"/>
                    <a:lumOff val="25000"/>
                  </a:schemeClr>
                </a:solidFill>
                <a:latin typeface="Calibri" panose="020F0502020204030204" pitchFamily="34" charset="0"/>
                <a:cs typeface="Calibri" panose="020F0502020204030204" pitchFamily="34" charset="0"/>
              </a:rPr>
              <a:t>trulli </a:t>
            </a:r>
            <a:r>
              <a:rPr lang="en-US" sz="1400">
                <a:solidFill>
                  <a:schemeClr val="tx1">
                    <a:lumMod val="75000"/>
                    <a:lumOff val="25000"/>
                  </a:schemeClr>
                </a:solidFill>
                <a:latin typeface="Calibri" panose="020F0502020204030204" pitchFamily="34" charset="0"/>
                <a:cs typeface="Calibri" panose="020F0502020204030204" pitchFamily="34" charset="0"/>
              </a:rPr>
              <a:t>hiše in preurejeni samostani, ki so bili skrbno obnovljeni z modernim udobjem, hkrati pa ohranili svoj prvotni čar. Te namestitve ponujajo več kot le prostor za bivanje – zagotavljajo izkušnjo, ki obiskovalce poveže z italijansko zgodovino, pokrajino in kulinaričnimi tradicijami. S preoblikovanjem teh objektov italijanske Epic Stays prispevajo k trajnostnemu turizmu, ohranjanju kulturnih znamenitosti in spodbujanju lokalnega gospodarstva.</a:t>
            </a:r>
            <a:endParaRPr lang="en-IE" sz="140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792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47E49-96CF-924C-8CEA-DDC0A55351D4}"/>
            </a:ext>
          </a:extLst>
        </p:cNvPr>
        <p:cNvGrpSpPr/>
        <p:nvPr/>
      </p:nvGrpSpPr>
      <p:grpSpPr>
        <a:xfrm>
          <a:off x="0" y="0"/>
          <a:ext cx="0" cy="0"/>
          <a:chOff x="0" y="0"/>
          <a:chExt cx="0" cy="0"/>
        </a:xfrm>
      </p:grpSpPr>
      <p:sp>
        <p:nvSpPr>
          <p:cNvPr id="4" name="Graphic 27">
            <a:extLst>
              <a:ext uri="{FF2B5EF4-FFF2-40B4-BE49-F238E27FC236}">
                <a16:creationId xmlns:a16="http://schemas.microsoft.com/office/drawing/2014/main" id="{0A355BBF-1BBE-7F06-D994-60D825A5301F}"/>
              </a:ext>
            </a:extLst>
          </p:cNvPr>
          <p:cNvSpPr/>
          <p:nvPr/>
        </p:nvSpPr>
        <p:spPr>
          <a:xfrm>
            <a:off x="351420" y="4997827"/>
            <a:ext cx="1187637" cy="3261890"/>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2D2C29"/>
          </a:solidFill>
          <a:ln w="3349" cap="flat">
            <a:noFill/>
            <a:prstDash val="solid"/>
            <a:miter/>
          </a:ln>
        </p:spPr>
        <p:txBody>
          <a:bodyPr rtlCol="0" anchor="ctr"/>
          <a:lstStyle/>
          <a:p>
            <a:endParaRPr lang="en-GB"/>
          </a:p>
        </p:txBody>
      </p:sp>
      <p:pic>
        <p:nvPicPr>
          <p:cNvPr id="7" name="Picture Placeholder 6">
            <a:extLst>
              <a:ext uri="{FF2B5EF4-FFF2-40B4-BE49-F238E27FC236}">
                <a16:creationId xmlns:a16="http://schemas.microsoft.com/office/drawing/2014/main" id="{FED52368-DA7C-3EE8-D4F4-BA6827CB9EFA}"/>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4466" r="14466"/>
          <a:stretch/>
        </p:blipFill>
        <p:spPr/>
      </p:pic>
      <p:sp>
        <p:nvSpPr>
          <p:cNvPr id="28" name="Text Placeholder 27">
            <a:extLst>
              <a:ext uri="{FF2B5EF4-FFF2-40B4-BE49-F238E27FC236}">
                <a16:creationId xmlns:a16="http://schemas.microsoft.com/office/drawing/2014/main" id="{02320CD5-1EF2-3D3A-427E-D21758A9A78A}"/>
              </a:ext>
            </a:extLst>
          </p:cNvPr>
          <p:cNvSpPr>
            <a:spLocks noGrp="1"/>
          </p:cNvSpPr>
          <p:nvPr>
            <p:ph type="body" sz="quarter" idx="14"/>
          </p:nvPr>
        </p:nvSpPr>
        <p:spPr>
          <a:xfrm>
            <a:off x="0" y="658083"/>
            <a:ext cx="1952282" cy="1564946"/>
          </a:xfrm>
        </p:spPr>
        <p:txBody>
          <a:bodyPr/>
          <a:lstStyle/>
          <a:p>
            <a:r>
              <a:rPr lang="en-US"/>
              <a:t>03</a:t>
            </a:r>
          </a:p>
        </p:txBody>
      </p:sp>
      <p:sp>
        <p:nvSpPr>
          <p:cNvPr id="29" name="Text Placeholder 28">
            <a:extLst>
              <a:ext uri="{FF2B5EF4-FFF2-40B4-BE49-F238E27FC236}">
                <a16:creationId xmlns:a16="http://schemas.microsoft.com/office/drawing/2014/main" id="{F6FC8790-DB4F-A560-29A2-F96CD6477241}"/>
              </a:ext>
            </a:extLst>
          </p:cNvPr>
          <p:cNvSpPr>
            <a:spLocks noGrp="1"/>
          </p:cNvSpPr>
          <p:nvPr>
            <p:ph type="body" sz="quarter" idx="15"/>
          </p:nvPr>
        </p:nvSpPr>
        <p:spPr>
          <a:xfrm>
            <a:off x="945238" y="2442006"/>
            <a:ext cx="4934896" cy="2002900"/>
          </a:xfrm>
        </p:spPr>
        <p:txBody>
          <a:bodyPr vert="horz" lIns="91440" tIns="45720" rIns="91440" bIns="45720" rtlCol="0" anchor="t">
            <a:noAutofit/>
          </a:bodyPr>
          <a:lstStyle/>
          <a:p>
            <a:r>
              <a:rPr lang="en-US" sz="4400" b="1">
                <a:latin typeface="Calibri"/>
                <a:ea typeface="Open Sans"/>
                <a:cs typeface="Calibri"/>
              </a:rPr>
              <a:t>MODELI LASTNIŠTVA</a:t>
            </a:r>
            <a:endParaRPr lang="en-US" sz="4400" b="1"/>
          </a:p>
          <a:p>
            <a:r>
              <a:rPr lang="en-US" sz="3200">
                <a:latin typeface="Calibri"/>
                <a:ea typeface="Open Sans"/>
                <a:cs typeface="Calibri"/>
              </a:rPr>
              <a:t>V ALTERNATIVNIH TURISTIČNIH NASTANITVAH</a:t>
            </a:r>
            <a:endParaRPr lang="en-US" sz="3200" b="1"/>
          </a:p>
        </p:txBody>
      </p:sp>
      <p:sp>
        <p:nvSpPr>
          <p:cNvPr id="3" name="Text Placeholder 2">
            <a:extLst>
              <a:ext uri="{FF2B5EF4-FFF2-40B4-BE49-F238E27FC236}">
                <a16:creationId xmlns:a16="http://schemas.microsoft.com/office/drawing/2014/main" id="{A092C8A7-B862-7CAE-6B70-7E36B3956736}"/>
              </a:ext>
            </a:extLst>
          </p:cNvPr>
          <p:cNvSpPr>
            <a:spLocks noGrp="1"/>
          </p:cNvSpPr>
          <p:nvPr>
            <p:ph type="body" sz="quarter" idx="66"/>
          </p:nvPr>
        </p:nvSpPr>
        <p:spPr/>
        <p:txBody>
          <a:bodyPr/>
          <a:lstStyle/>
          <a:p>
            <a:r>
              <a:rPr lang="en-GB"/>
              <a:t>Foto: </a:t>
            </a:r>
            <a:r>
              <a:rPr lang="en-US"/>
              <a:t>The </a:t>
            </a:r>
            <a:r>
              <a:rPr lang="en-US" err="1"/>
              <a:t>Torfhús </a:t>
            </a:r>
            <a:r>
              <a:rPr lang="en-US"/>
              <a:t>Retreat, Islandija </a:t>
            </a:r>
            <a:endParaRPr lang="en-GB"/>
          </a:p>
        </p:txBody>
      </p:sp>
      <p:sp>
        <p:nvSpPr>
          <p:cNvPr id="2" name="Text Placeholder 28">
            <a:extLst>
              <a:ext uri="{FF2B5EF4-FFF2-40B4-BE49-F238E27FC236}">
                <a16:creationId xmlns:a16="http://schemas.microsoft.com/office/drawing/2014/main" id="{3887D344-5782-AB55-2790-F8D38463B2AC}"/>
              </a:ext>
            </a:extLst>
          </p:cNvPr>
          <p:cNvSpPr txBox="1">
            <a:spLocks/>
          </p:cNvSpPr>
          <p:nvPr/>
        </p:nvSpPr>
        <p:spPr>
          <a:xfrm>
            <a:off x="1615516" y="1440556"/>
            <a:ext cx="4674102" cy="2002900"/>
          </a:xfrm>
          <a:prstGeom prst="rect">
            <a:avLst/>
          </a:prstGeom>
        </p:spPr>
        <p:txBody>
          <a:bodyPr vert="horz" lIns="91440" tIns="45720" rIns="91440" bIns="4572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5400" b="1">
                <a:latin typeface="Calibri"/>
                <a:ea typeface="Open Sans"/>
                <a:cs typeface="Calibri"/>
              </a:rPr>
              <a:t>PRIMERI</a:t>
            </a:r>
            <a:endParaRPr lang="en-US"/>
          </a:p>
        </p:txBody>
      </p:sp>
    </p:spTree>
    <p:extLst>
      <p:ext uri="{BB962C8B-B14F-4D97-AF65-F5344CB8AC3E}">
        <p14:creationId xmlns:p14="http://schemas.microsoft.com/office/powerpoint/2010/main" val="3590233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B3373-1248-08E4-C868-9C264B2A4A1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A7EF29-F618-640F-93A1-3A7C5216574F}"/>
              </a:ext>
            </a:extLst>
          </p:cNvPr>
          <p:cNvSpPr>
            <a:spLocks noGrp="1"/>
          </p:cNvSpPr>
          <p:nvPr>
            <p:ph type="body" sz="quarter" idx="32"/>
          </p:nvPr>
        </p:nvSpPr>
        <p:spPr>
          <a:xfrm>
            <a:off x="634478" y="5933199"/>
            <a:ext cx="6541269" cy="3459530"/>
          </a:xfrm>
        </p:spPr>
        <p:txBody>
          <a:bodyPr/>
          <a:lstStyle/>
          <a:p>
            <a:pPr>
              <a:lnSpc>
                <a:spcPct val="100000"/>
              </a:lnSpc>
            </a:pPr>
            <a:r>
              <a:rPr lang="en-US"/>
              <a:t>Modeli lastništva v alternativnih turističnih nastanitvah so raznoliki in prilagodljivi, kar odraža zavezanost sektorja k trajnosti, vključevanju skupnosti in inovativnosti. Mnoge alternativne nastanitve, kot so ekološke koče, glamping lokacije in podeželski butični hoteli, delujejo po modelih, ki dajejo prednost lokalni lastnini in vključevanju skupnosti. V modelih, ki so v lasti skupnosti, lahko lokalni prebivalci skupaj vlagajo v nastanitve in jih upravljajo, s čimer zagotavljajo, da gospodarske koristi ostanejo v regiji in prispevajo k lokalnemu razvoju. Drugi pogost model je kooperativna lastnina, pri kateri si več zainteresiranih strani, kot so lokalna podjetja ali posamezni vlagatelji, deli lastništvo in odgovornosti za odločanje. Poleg tega modeli franšize ali najema omogočajo malim ponudnikom, da upravljajo edinstvene nastanitve pod okriljem večje blagovne znamke, pri čemer izkoriščajo skupne vire in trženje, hkrati pa ohranjajo avtonomijo pri vsakodnevnem poslovanju. Ti modeli pogosto pomagajo razviti lokalni občutek skupne odgovornosti in spodbujajo etične in trajnostne prakse, ki so v skladu z rastočim trgom potnikov, ki iščejo odgovorne, na skupnost osredotočene turistične izkušnje.</a:t>
            </a:r>
            <a:endParaRPr lang="en-IE"/>
          </a:p>
        </p:txBody>
      </p:sp>
      <p:sp>
        <p:nvSpPr>
          <p:cNvPr id="3" name="Text Placeholder 2">
            <a:extLst>
              <a:ext uri="{FF2B5EF4-FFF2-40B4-BE49-F238E27FC236}">
                <a16:creationId xmlns:a16="http://schemas.microsoft.com/office/drawing/2014/main" id="{1AA46AC2-7A1F-2B65-B148-1E05F35084C3}"/>
              </a:ext>
            </a:extLst>
          </p:cNvPr>
          <p:cNvSpPr>
            <a:spLocks noGrp="1"/>
          </p:cNvSpPr>
          <p:nvPr>
            <p:ph type="body" sz="quarter" idx="33"/>
          </p:nvPr>
        </p:nvSpPr>
        <p:spPr/>
        <p:txBody>
          <a:bodyPr vert="horz" lIns="91440" tIns="45720" rIns="91440" bIns="45720" rtlCol="0" anchor="t">
            <a:noAutofit/>
          </a:bodyPr>
          <a:lstStyle/>
          <a:p>
            <a:r>
              <a:rPr lang="en-IE">
                <a:latin typeface="Calibri"/>
                <a:cs typeface="Calibri"/>
              </a:rPr>
              <a:t>EPIC STAYS – NAŠI PRVI PRIMERI SE OSREDUJEJO NA NOVIH IN INOVATIVNIH MODELIH LASTNIŠTVA V SEKTORJU NASTANITEV</a:t>
            </a:r>
            <a:endParaRPr lang="en-IE"/>
          </a:p>
        </p:txBody>
      </p:sp>
      <p:sp>
        <p:nvSpPr>
          <p:cNvPr id="4" name="Text Placeholder 3">
            <a:extLst>
              <a:ext uri="{FF2B5EF4-FFF2-40B4-BE49-F238E27FC236}">
                <a16:creationId xmlns:a16="http://schemas.microsoft.com/office/drawing/2014/main" id="{D193F1F5-BC49-FCAC-9877-1D551E032FB2}"/>
              </a:ext>
            </a:extLst>
          </p:cNvPr>
          <p:cNvSpPr>
            <a:spLocks noGrp="1"/>
          </p:cNvSpPr>
          <p:nvPr>
            <p:ph type="body" sz="quarter" idx="18"/>
          </p:nvPr>
        </p:nvSpPr>
        <p:spPr>
          <a:xfrm>
            <a:off x="528133" y="1876698"/>
            <a:ext cx="3359653" cy="1049221"/>
          </a:xfrm>
        </p:spPr>
        <p:txBody>
          <a:bodyPr/>
          <a:lstStyle/>
          <a:p>
            <a:r>
              <a:rPr lang="en-IE">
                <a:latin typeface="Calibri"/>
                <a:ea typeface="Open Sans"/>
                <a:cs typeface="Calibri"/>
              </a:rPr>
              <a:t>ALTERNATIVNI </a:t>
            </a:r>
            <a:endParaRPr lang="en-IE"/>
          </a:p>
          <a:p>
            <a:r>
              <a:rPr lang="en-IE">
                <a:latin typeface="Calibri"/>
                <a:ea typeface="Open Sans"/>
                <a:cs typeface="Calibri"/>
              </a:rPr>
              <a:t>MODELI LASTNIŠTVA</a:t>
            </a:r>
            <a:endParaRPr lang="en-IE"/>
          </a:p>
        </p:txBody>
      </p:sp>
      <p:pic>
        <p:nvPicPr>
          <p:cNvPr id="10" name="Picture Placeholder 9">
            <a:extLst>
              <a:ext uri="{FF2B5EF4-FFF2-40B4-BE49-F238E27FC236}">
                <a16:creationId xmlns:a16="http://schemas.microsoft.com/office/drawing/2014/main" id="{544FC5B6-349A-49FC-86C1-989D519B2A5C}"/>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tretch>
            <a:fillRect/>
          </a:stretch>
        </p:blipFill>
        <p:spPr>
          <a:xfrm>
            <a:off x="3865139" y="2004890"/>
            <a:ext cx="3919907" cy="2692717"/>
          </a:xfrm>
        </p:spPr>
      </p:pic>
      <p:sp>
        <p:nvSpPr>
          <p:cNvPr id="7" name="Slide Number Placeholder 6">
            <a:extLst>
              <a:ext uri="{FF2B5EF4-FFF2-40B4-BE49-F238E27FC236}">
                <a16:creationId xmlns:a16="http://schemas.microsoft.com/office/drawing/2014/main" id="{B70ED5D9-A89F-535C-A97E-DCA719A3D19A}"/>
              </a:ext>
            </a:extLst>
          </p:cNvPr>
          <p:cNvSpPr>
            <a:spLocks noGrp="1"/>
          </p:cNvSpPr>
          <p:nvPr>
            <p:ph type="sldNum" sz="quarter" idx="4"/>
          </p:nvPr>
        </p:nvSpPr>
        <p:spPr/>
        <p:txBody>
          <a:bodyPr/>
          <a:lstStyle/>
          <a:p>
            <a:fld id="{9C527BFA-2C0E-4CEC-B6A5-913A56FEF4B4}" type="slidenum">
              <a:rPr lang="fr-CA" smtClean="0"/>
              <a:t>23</a:t>
            </a:fld>
            <a:endParaRPr lang="fr-CA"/>
          </a:p>
        </p:txBody>
      </p:sp>
      <p:sp>
        <p:nvSpPr>
          <p:cNvPr id="8" name="Text Placeholder 7">
            <a:extLst>
              <a:ext uri="{FF2B5EF4-FFF2-40B4-BE49-F238E27FC236}">
                <a16:creationId xmlns:a16="http://schemas.microsoft.com/office/drawing/2014/main" id="{673D5571-F5F1-508D-5157-591A12B9B0A1}"/>
              </a:ext>
            </a:extLst>
          </p:cNvPr>
          <p:cNvSpPr>
            <a:spLocks noGrp="1"/>
          </p:cNvSpPr>
          <p:nvPr>
            <p:ph type="body" sz="quarter" idx="65"/>
          </p:nvPr>
        </p:nvSpPr>
        <p:spPr/>
        <p:txBody>
          <a:bodyPr/>
          <a:lstStyle/>
          <a:p>
            <a:r>
              <a:rPr lang="en-IE"/>
              <a:t>Foto: </a:t>
            </a:r>
            <a:r>
              <a:rPr lang="en-US" b="1"/>
              <a:t>Ekološke luksuzne koče v </a:t>
            </a:r>
            <a:r>
              <a:rPr lang="en-US" b="1" err="1"/>
              <a:t>L'essenza</a:t>
            </a:r>
            <a:r>
              <a:rPr lang="en-US" b="1"/>
              <a:t>, Sardinija</a:t>
            </a:r>
          </a:p>
        </p:txBody>
      </p:sp>
      <p:sp>
        <p:nvSpPr>
          <p:cNvPr id="9" name="Text Placeholder 28">
            <a:extLst>
              <a:ext uri="{FF2B5EF4-FFF2-40B4-BE49-F238E27FC236}">
                <a16:creationId xmlns:a16="http://schemas.microsoft.com/office/drawing/2014/main" id="{23B339D3-68E1-41B7-AA88-3BE7435DFE69}"/>
              </a:ext>
            </a:extLst>
          </p:cNvPr>
          <p:cNvSpPr txBox="1">
            <a:spLocks/>
          </p:cNvSpPr>
          <p:nvPr/>
        </p:nvSpPr>
        <p:spPr>
          <a:xfrm>
            <a:off x="357986" y="875248"/>
            <a:ext cx="3806292" cy="2002900"/>
          </a:xfrm>
          <a:prstGeom prst="rect">
            <a:avLst/>
          </a:prstGeom>
        </p:spPr>
        <p:txBody>
          <a:bodyPr vert="horz" lIns="91440" tIns="45720" rIns="91440" bIns="4572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5400" b="1">
                <a:latin typeface="Calibri"/>
                <a:ea typeface="Open Sans"/>
                <a:cs typeface="Calibri"/>
              </a:rPr>
              <a:t>EPIC STAYS</a:t>
            </a:r>
            <a:endParaRPr lang="en-US" sz="5400" b="1"/>
          </a:p>
        </p:txBody>
      </p:sp>
    </p:spTree>
    <p:extLst>
      <p:ext uri="{BB962C8B-B14F-4D97-AF65-F5344CB8AC3E}">
        <p14:creationId xmlns:p14="http://schemas.microsoft.com/office/powerpoint/2010/main" val="406606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28497D9-4776-2848-1A56-831CE7D84E75}"/>
              </a:ext>
            </a:extLst>
          </p:cNvPr>
          <p:cNvSpPr>
            <a:spLocks noGrp="1"/>
          </p:cNvSpPr>
          <p:nvPr>
            <p:ph type="body" sz="quarter" idx="66"/>
          </p:nvPr>
        </p:nvSpPr>
        <p:spPr>
          <a:xfrm>
            <a:off x="634478" y="545911"/>
            <a:ext cx="6541269" cy="2008604"/>
          </a:xfrm>
        </p:spPr>
        <p:txBody>
          <a:bodyPr/>
          <a:lstStyle/>
          <a:p>
            <a:pPr>
              <a:lnSpc>
                <a:spcPct val="100000"/>
              </a:lnSpc>
            </a:pPr>
            <a:r>
              <a:rPr lang="en-US"/>
              <a:t>Poslovni model Epic Stays je edinstveno zasnovan za redefinicijo turističnih namestitev v Evropi z inovativnim, alternativnim pristopom, ki upošteva tako tržne zahteve kot tudi okoljske potrebe. V svojem jedru ta model </a:t>
            </a:r>
            <a:r>
              <a:rPr lang="en-US" err="1"/>
              <a:t>poudarja </a:t>
            </a:r>
            <a:r>
              <a:rPr lang="en-US"/>
              <a:t>ustvarjanje alternativnih turističnih namestitev (ATA) – posebnih in vživajočih bivanj, ki </a:t>
            </a:r>
            <a:r>
              <a:rPr lang="en-US" err="1"/>
              <a:t>izkoriščajo </a:t>
            </a:r>
            <a:r>
              <a:rPr lang="en-US"/>
              <a:t>obstoječe strukture, pogosto na podeželskih ali nerazvitih območjih. Namesto da se zanaša na tradicionalno gradnjo, Epic Stays spodbuja ponovno uporabo zgodovinskih stavb, zapuščenih nepremičnin ali edinstvenih naravnih struktur, kot so jame in hišice na drevesih, kar vsaki destinaciji dodaja avtentičnost in lokalni značaj.</a:t>
            </a:r>
          </a:p>
          <a:p>
            <a:pPr>
              <a:lnSpc>
                <a:spcPct val="100000"/>
              </a:lnSpc>
            </a:pPr>
            <a:endParaRPr lang="en-US"/>
          </a:p>
          <a:p>
            <a:pPr>
              <a:lnSpc>
                <a:spcPct val="100000"/>
              </a:lnSpc>
            </a:pPr>
            <a:r>
              <a:rPr lang="en-US"/>
              <a:t>Model Epic Stays se odlikuje po integraciji trajnostnih praks in načel krožnega gospodarstva. Namestitve v okviru tega modela imajo manjši ogljični odtis zaradi ponovne uporabe obstoječih stavb in uvedbe okolju prijaznih tehnologij, kot so sončna energija, zbiranje deževnice in nizkoenergetska razsvetljava. Poleg tega model spodbuja skrb za okolje s partnerstvom z lokalnimi dobavitelji, s čimer podpira podeželsko gospodarstvo in prispeva k odpornosti skupnosti. </a:t>
            </a:r>
          </a:p>
          <a:p>
            <a:pPr>
              <a:lnSpc>
                <a:spcPct val="100000"/>
              </a:lnSpc>
            </a:pPr>
            <a:endParaRPr lang="en-US"/>
          </a:p>
          <a:p>
            <a:pPr>
              <a:lnSpc>
                <a:spcPct val="100000"/>
              </a:lnSpc>
            </a:pPr>
            <a:r>
              <a:rPr lang="en-US"/>
              <a:t>Epic Stays spodbuja lastnike malih podjetij, da razmišljajo drugače kot ponudniki generičnih namestitev in se osredotočajo na področja, ki so usklajena z digitalnim trženjem Epic Stays, trajnostnim upravljanjem, praksami krožnega gospodarstva in oblikovanjem izkušenj gostov. Da bi ostali konkurenčni v spreminjajočem se turističnem okolju, morajo izstopati in biti edinstveni, hkrati pa pomagati lokalnim gospodarstvom pri diverzifikaciji in zmanjšanju odvisnosti od sezonskega dela. Skratka, poslovni model Epic Stays je mešanica inovativnosti, okoljske, socialne in ekonomske trajnosti. </a:t>
            </a:r>
          </a:p>
          <a:p>
            <a:pPr>
              <a:lnSpc>
                <a:spcPct val="100000"/>
              </a:lnSpc>
            </a:pPr>
            <a:endParaRPr lang="en-US"/>
          </a:p>
          <a:p>
            <a:pPr>
              <a:lnSpc>
                <a:spcPct val="100000"/>
              </a:lnSpc>
            </a:pPr>
            <a:r>
              <a:rPr lang="en-US"/>
              <a:t>Ponuja edinstvene možnosti nastanitve, ki zadovoljujejo želje sodobnih popotnikov po avtentičnih, okolju prijaznih izkušnjah, hkrati pa omogoča malim turističnim podjetjem, da uspevajo in se prilagajajo takim trendom. Ta kombinacija okoljske zavezanosti, krepitve skupnosti in vključujočih izkušenj gostov je tisto, kar model Epic Stays resnično loči od drugih. Nazadnje, vsaka študija primera je povezana s cilji Združenih narodov za trajnostni razvoj, da bralcu pomaga razumeti prizadevanja nastanitvenih objektov za podporo ciljem na področju okolja, družbe in vključevanja.</a:t>
            </a:r>
            <a:endParaRPr lang="en-IE"/>
          </a:p>
        </p:txBody>
      </p:sp>
      <p:pic>
        <p:nvPicPr>
          <p:cNvPr id="3" name="Picture 4" descr="SDG wheel">
            <a:extLst>
              <a:ext uri="{FF2B5EF4-FFF2-40B4-BE49-F238E27FC236}">
                <a16:creationId xmlns:a16="http://schemas.microsoft.com/office/drawing/2014/main" id="{72027B07-F375-416C-B278-D880975C25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1685354" y="7240077"/>
            <a:ext cx="2434095" cy="23178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B0840F-A6FF-4C89-A633-A8C3BC27E204}"/>
              </a:ext>
            </a:extLst>
          </p:cNvPr>
          <p:cNvSpPr txBox="1"/>
          <p:nvPr/>
        </p:nvSpPr>
        <p:spPr>
          <a:xfrm>
            <a:off x="2172247" y="9744502"/>
            <a:ext cx="1460311" cy="369332"/>
          </a:xfrm>
          <a:prstGeom prst="rect">
            <a:avLst/>
          </a:prstGeom>
          <a:noFill/>
        </p:spPr>
        <p:txBody>
          <a:bodyPr wrap="square" rtlCol="0">
            <a:spAutoFit/>
          </a:bodyPr>
          <a:lstStyle/>
          <a:p>
            <a:r>
              <a:rPr lang="en-IE">
                <a:solidFill>
                  <a:schemeClr val="bg1"/>
                </a:solidFill>
              </a:rPr>
              <a:t>Cilji trajnostnega razvoja Združenih narodov</a:t>
            </a:r>
          </a:p>
        </p:txBody>
      </p:sp>
    </p:spTree>
    <p:extLst>
      <p:ext uri="{BB962C8B-B14F-4D97-AF65-F5344CB8AC3E}">
        <p14:creationId xmlns:p14="http://schemas.microsoft.com/office/powerpoint/2010/main" val="1458341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1DACF-0F28-36F0-4D96-1E6E9B58BD1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D3D69D8-A678-CFBD-5B76-EA0559FBE71D}"/>
              </a:ext>
            </a:extLst>
          </p:cNvPr>
          <p:cNvGrpSpPr/>
          <p:nvPr/>
        </p:nvGrpSpPr>
        <p:grpSpPr>
          <a:xfrm flipH="1">
            <a:off x="163919" y="7578159"/>
            <a:ext cx="1073276" cy="2965650"/>
            <a:chOff x="1127677" y="228112"/>
            <a:chExt cx="3378745" cy="9336067"/>
          </a:xfrm>
          <a:solidFill>
            <a:srgbClr val="D9D521"/>
          </a:solidFill>
        </p:grpSpPr>
        <p:sp>
          <p:nvSpPr>
            <p:cNvPr id="5" name="Freeform 4">
              <a:extLst>
                <a:ext uri="{FF2B5EF4-FFF2-40B4-BE49-F238E27FC236}">
                  <a16:creationId xmlns:a16="http://schemas.microsoft.com/office/drawing/2014/main" id="{2A111D35-E168-0D6A-31C1-7CA1C8343E3D}"/>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100D7B81-E7FD-80D6-70D2-6090DCE11DD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5DCC6523-C326-3BA2-B2B7-A30DC75DDF13}"/>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DDD0F261-B822-3396-4F7A-D77EA8F36632}"/>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A85337BE-38C5-DAB3-05F5-0E43BA5EB754}"/>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BDD0FFF8-8019-E7E1-DF1F-E4F8CD502E38}"/>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3" name="Text Placeholder 2">
            <a:extLst>
              <a:ext uri="{FF2B5EF4-FFF2-40B4-BE49-F238E27FC236}">
                <a16:creationId xmlns:a16="http://schemas.microsoft.com/office/drawing/2014/main" id="{44584DF1-0D7E-ACC5-CF3B-EC81E4BAD4A7}"/>
              </a:ext>
            </a:extLst>
          </p:cNvPr>
          <p:cNvSpPr>
            <a:spLocks noGrp="1"/>
          </p:cNvSpPr>
          <p:nvPr>
            <p:ph type="body" sz="quarter" idx="40"/>
          </p:nvPr>
        </p:nvSpPr>
        <p:spPr/>
        <p:txBody>
          <a:bodyPr/>
          <a:lstStyle/>
          <a:p>
            <a:r>
              <a:rPr lang="en-US"/>
              <a:t>"Potovanje je očarljivo le v retrospektivi." — Paul Theroux</a:t>
            </a:r>
          </a:p>
        </p:txBody>
      </p:sp>
      <p:pic>
        <p:nvPicPr>
          <p:cNvPr id="6" name="Picture Placeholder 5">
            <a:extLst>
              <a:ext uri="{FF2B5EF4-FFF2-40B4-BE49-F238E27FC236}">
                <a16:creationId xmlns:a16="http://schemas.microsoft.com/office/drawing/2014/main" id="{144097FD-560A-3B98-A20E-DB0E6AE54F98}"/>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115" r="10115"/>
          <a:stretch/>
        </p:blipFill>
        <p:spPr/>
      </p:pic>
      <p:sp>
        <p:nvSpPr>
          <p:cNvPr id="2" name="Text Placeholder 1">
            <a:extLst>
              <a:ext uri="{FF2B5EF4-FFF2-40B4-BE49-F238E27FC236}">
                <a16:creationId xmlns:a16="http://schemas.microsoft.com/office/drawing/2014/main" id="{36F78B8B-572B-5D42-450D-372E8599F80A}"/>
              </a:ext>
            </a:extLst>
          </p:cNvPr>
          <p:cNvSpPr>
            <a:spLocks noGrp="1"/>
          </p:cNvSpPr>
          <p:nvPr>
            <p:ph type="body" sz="quarter" idx="65"/>
          </p:nvPr>
        </p:nvSpPr>
        <p:spPr/>
        <p:txBody>
          <a:bodyPr/>
          <a:lstStyle/>
          <a:p>
            <a:r>
              <a:rPr lang="en-GB"/>
              <a:t>Foto: </a:t>
            </a:r>
            <a:r>
              <a:rPr lang="en-US"/>
              <a:t>Viking House and Settlement, </a:t>
            </a:r>
          </a:p>
          <a:p>
            <a:r>
              <a:rPr lang="en-US"/>
              <a:t>Wexford, Irska</a:t>
            </a:r>
            <a:endParaRPr lang="en-GB"/>
          </a:p>
        </p:txBody>
      </p:sp>
      <p:sp>
        <p:nvSpPr>
          <p:cNvPr id="12" name="Freeform 11">
            <a:extLst>
              <a:ext uri="{FF2B5EF4-FFF2-40B4-BE49-F238E27FC236}">
                <a16:creationId xmlns:a16="http://schemas.microsoft.com/office/drawing/2014/main" id="{9F3C4870-CF7E-EA79-E03E-4639C84470DA}"/>
              </a:ext>
            </a:extLst>
          </p:cNvPr>
          <p:cNvSpPr/>
          <p:nvPr/>
        </p:nvSpPr>
        <p:spPr>
          <a:xfrm>
            <a:off x="2520847" y="4142982"/>
            <a:ext cx="1605216" cy="1162023"/>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15" name="Slide Number Placeholder 5">
            <a:extLst>
              <a:ext uri="{FF2B5EF4-FFF2-40B4-BE49-F238E27FC236}">
                <a16:creationId xmlns:a16="http://schemas.microsoft.com/office/drawing/2014/main" id="{E92AD28E-7B0F-71D1-24B6-6AFCA45C9233}"/>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25</a:t>
            </a:fld>
            <a:endParaRPr lang="fr-CA"/>
          </a:p>
        </p:txBody>
      </p:sp>
    </p:spTree>
    <p:extLst>
      <p:ext uri="{BB962C8B-B14F-4D97-AF65-F5344CB8AC3E}">
        <p14:creationId xmlns:p14="http://schemas.microsoft.com/office/powerpoint/2010/main" val="1405778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466C-0506-FBB8-79FC-8B848248A00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FEF576D-C786-6484-B819-E182BC807F81}"/>
              </a:ext>
            </a:extLst>
          </p:cNvPr>
          <p:cNvSpPr/>
          <p:nvPr/>
        </p:nvSpPr>
        <p:spPr>
          <a:xfrm>
            <a:off x="-25710" y="6270382"/>
            <a:ext cx="7826991" cy="463733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845A8329-295B-E379-5894-22F42DA0A043}"/>
              </a:ext>
            </a:extLst>
          </p:cNvPr>
          <p:cNvSpPr>
            <a:spLocks noGrp="1"/>
          </p:cNvSpPr>
          <p:nvPr>
            <p:ph type="body" sz="quarter" idx="32"/>
          </p:nvPr>
        </p:nvSpPr>
        <p:spPr>
          <a:xfrm>
            <a:off x="386587" y="6445767"/>
            <a:ext cx="7094210" cy="2787212"/>
          </a:xfrm>
        </p:spPr>
        <p:txBody>
          <a:bodyPr/>
          <a:lstStyle/>
          <a:p>
            <a:pPr>
              <a:lnSpc>
                <a:spcPct val="100000"/>
              </a:lnSpc>
            </a:pPr>
            <a:r>
              <a:rPr lang="en-US" sz="4000" b="1">
                <a:solidFill>
                  <a:srgbClr val="FFFFFF"/>
                </a:solidFill>
                <a:latin typeface="Calibri"/>
                <a:ea typeface="Calibri"/>
                <a:cs typeface="Calibri"/>
              </a:rPr>
              <a:t>KAMP </a:t>
            </a:r>
            <a:r>
              <a:rPr lang="en-US" sz="4000" b="1" err="1">
                <a:solidFill>
                  <a:srgbClr val="FFFFFF"/>
                </a:solidFill>
                <a:latin typeface="Calibri"/>
                <a:ea typeface="Calibri"/>
                <a:cs typeface="Calibri"/>
              </a:rPr>
              <a:t>VRIJHAVEN</a:t>
            </a:r>
            <a:endParaRPr lang="en-US" sz="4000" b="1">
              <a:solidFill>
                <a:srgbClr val="FFFFFF"/>
              </a:solidFill>
            </a:endParaRPr>
          </a:p>
          <a:p>
            <a:pPr lvl="0">
              <a:lnSpc>
                <a:spcPct val="100000"/>
              </a:lnSpc>
            </a:pPr>
            <a:r>
              <a:rPr lang="en-US" sz="2000" b="1">
                <a:solidFill>
                  <a:srgbClr val="FFFFFF"/>
                </a:solidFill>
                <a:latin typeface="Calibri"/>
                <a:ea typeface="Calibri"/>
                <a:cs typeface="Calibri"/>
              </a:rPr>
              <a:t>Kategorija: </a:t>
            </a:r>
            <a:r>
              <a:rPr lang="en-US" sz="2000">
                <a:solidFill>
                  <a:srgbClr val="FFFFFF"/>
                </a:solidFill>
                <a:latin typeface="Calibri"/>
                <a:ea typeface="Calibri"/>
                <a:cs typeface="Calibri"/>
              </a:rPr>
              <a:t>Kamp</a:t>
            </a:r>
          </a:p>
          <a:p>
            <a:pPr lvl="0">
              <a:lnSpc>
                <a:spcPct val="100000"/>
              </a:lnSpc>
            </a:pPr>
            <a:r>
              <a:rPr lang="en-US" sz="2000" b="1">
                <a:solidFill>
                  <a:srgbClr val="FFFFFF"/>
                </a:solidFill>
                <a:latin typeface="Calibri"/>
                <a:ea typeface="Calibri"/>
                <a:cs typeface="Calibri"/>
              </a:rPr>
              <a:t>Lokacija: </a:t>
            </a:r>
            <a:r>
              <a:rPr lang="en-US" sz="2000">
                <a:solidFill>
                  <a:srgbClr val="FFFFFF"/>
                </a:solidFill>
                <a:latin typeface="Calibri"/>
                <a:ea typeface="Calibri"/>
                <a:cs typeface="Calibri"/>
              </a:rPr>
              <a:t>de Heeg, Nizozemska</a:t>
            </a:r>
          </a:p>
          <a:p>
            <a:pPr lvl="0">
              <a:lnSpc>
                <a:spcPct val="100000"/>
              </a:lnSpc>
            </a:pPr>
            <a:r>
              <a:rPr lang="en-US" sz="2000" b="1">
                <a:solidFill>
                  <a:srgbClr val="FFFFFF"/>
                </a:solidFill>
                <a:latin typeface="Calibri"/>
                <a:ea typeface="Calibri"/>
                <a:cs typeface="Calibri"/>
              </a:rPr>
              <a:t>Spletna stran:</a:t>
            </a:r>
            <a:r>
              <a:rPr lang="en-US" sz="2000">
                <a:solidFill>
                  <a:srgbClr val="FFFFFF"/>
                </a:solidFill>
                <a:latin typeface="Calibri"/>
                <a:ea typeface="Open Sans"/>
                <a:cs typeface="Calibri"/>
                <a:hlinkClick r:id="rId2">
                  <a:extLst>
                    <a:ext uri="{A12FA001-AC4F-418D-AE19-62706E023703}">
                      <ahyp:hlinkClr xmlns:ahyp="http://schemas.microsoft.com/office/drawing/2018/hyperlinkcolor" val="tx"/>
                    </a:ext>
                  </a:extLst>
                </a:hlinkClick>
              </a:rPr>
              <a:t> https://campingvrijhaven.nl/</a:t>
            </a:r>
            <a:r>
              <a:rPr lang="en-US" sz="2000">
                <a:solidFill>
                  <a:srgbClr val="FFFFFF"/>
                </a:solidFill>
                <a:latin typeface="Calibri"/>
                <a:ea typeface="Open Sans"/>
                <a:cs typeface="Calibri"/>
              </a:rPr>
              <a:t> </a:t>
            </a:r>
          </a:p>
          <a:p>
            <a:pPr lvl="0">
              <a:lnSpc>
                <a:spcPct val="100000"/>
              </a:lnSpc>
            </a:pPr>
            <a:endParaRPr lang="en-US" sz="1000">
              <a:solidFill>
                <a:srgbClr val="FFFFFF"/>
              </a:solidFill>
              <a:latin typeface="Calibri"/>
              <a:ea typeface="Open Sans"/>
              <a:cs typeface="Calibri"/>
            </a:endParaRPr>
          </a:p>
          <a:p>
            <a:pPr lvl="0">
              <a:lnSpc>
                <a:spcPct val="100000"/>
              </a:lnSpc>
            </a:pPr>
            <a:r>
              <a:rPr lang="en-US" sz="2000" b="1">
                <a:solidFill>
                  <a:srgbClr val="FFFFFF"/>
                </a:solidFill>
                <a:latin typeface="Calibri"/>
                <a:ea typeface="Open Sans"/>
                <a:cs typeface="Calibri"/>
              </a:rPr>
              <a:t>Zakaj je ta namestitev tako izjemna!</a:t>
            </a:r>
            <a:endParaRPr lang="en-US" sz="2000" b="1">
              <a:solidFill>
                <a:srgbClr val="FFFFFF"/>
              </a:solidFill>
            </a:endParaRPr>
          </a:p>
          <a:p>
            <a:pPr lvl="0">
              <a:lnSpc>
                <a:spcPct val="100000"/>
              </a:lnSpc>
            </a:pPr>
            <a:r>
              <a:rPr lang="en-IE">
                <a:solidFill>
                  <a:srgbClr val="FFFFFF"/>
                </a:solidFill>
                <a:latin typeface="Calibri"/>
                <a:ea typeface="Calibri"/>
                <a:cs typeface="Calibri"/>
              </a:rPr>
              <a:t>Kamp </a:t>
            </a:r>
            <a:r>
              <a:rPr lang="en-IE" err="1">
                <a:solidFill>
                  <a:srgbClr val="FFFFFF"/>
                </a:solidFill>
                <a:latin typeface="Calibri"/>
                <a:ea typeface="Calibri"/>
                <a:cs typeface="Calibri"/>
              </a:rPr>
              <a:t>Vrijhaven </a:t>
            </a:r>
            <a:r>
              <a:rPr lang="en-IE">
                <a:solidFill>
                  <a:srgbClr val="FFFFFF"/>
                </a:solidFill>
                <a:latin typeface="Calibri"/>
                <a:ea typeface="Calibri"/>
                <a:cs typeface="Calibri"/>
              </a:rPr>
              <a:t>je družinski kamp, ki se nahaja v prijetni vasici De Heeg v provinci Friesland, območju, polnem vodnih poti in jezer, ki je raj za vodne športe, kolesarjenje in aktivnosti na prostem. Friesland je zelena provinca, ki se je zavezala prehodu na krožno gospodarstvo v skladu z nacionalnimi in lokalnimi agendami. </a:t>
            </a:r>
            <a:r>
              <a:rPr lang="en-US">
                <a:solidFill>
                  <a:srgbClr val="FFFFFF"/>
                </a:solidFill>
                <a:latin typeface="Calibri"/>
                <a:ea typeface="Calibri"/>
                <a:cs typeface="Calibri"/>
              </a:rPr>
              <a:t>Kamp svojim gostom ponuja edinstveno in bogato izbiro možnosti: od parcel za lastne šotore ali avtodome do safari šotorov in edinstvenih majhnih hišic, ki so rezultat zelo ustvarjalnega procesa recikliranja in predelave. Kamp </a:t>
            </a:r>
            <a:r>
              <a:rPr lang="en-US" err="1">
                <a:solidFill>
                  <a:srgbClr val="FFFFFF"/>
                </a:solidFill>
                <a:latin typeface="Calibri"/>
                <a:ea typeface="Calibri"/>
                <a:cs typeface="Calibri"/>
              </a:rPr>
              <a:t>Vrijhaven </a:t>
            </a:r>
            <a:r>
              <a:rPr lang="en-US">
                <a:solidFill>
                  <a:srgbClr val="FFFFFF"/>
                </a:solidFill>
                <a:latin typeface="Calibri"/>
                <a:ea typeface="Calibri"/>
                <a:cs typeface="Calibri"/>
              </a:rPr>
              <a:t>je vodilni v sprejemanju zelenih odločitev za prehod na krožno gospodarstvo v gostinskem sektorju. Kot tak si prizadeva svojim gostom ponuditi bogate in transformativne izkušnje, hkrati pa tesno sodeluje z lokalno skupnostjo in okoljem. S tem kamp želi zagotoviti pozitivne učinke za svoje ozemlje ter svojim gostom predstaviti najboljše prakse in inovativne, ustvarjalne rešitve.</a:t>
            </a:r>
          </a:p>
          <a:p>
            <a:pPr>
              <a:lnSpc>
                <a:spcPct val="100000"/>
              </a:lnSpc>
            </a:pPr>
            <a:endParaRPr lang="en-US">
              <a:solidFill>
                <a:schemeClr val="bg1"/>
              </a:solidFill>
              <a:latin typeface="Calibri"/>
              <a:ea typeface="Calibri"/>
              <a:cs typeface="Calibri"/>
            </a:endParaRPr>
          </a:p>
          <a:p>
            <a:pPr>
              <a:lnSpc>
                <a:spcPct val="100000"/>
              </a:lnSpc>
            </a:pPr>
            <a:endParaRPr lang="en-GB" sz="1400">
              <a:solidFill>
                <a:schemeClr val="bg1"/>
              </a:solidFill>
            </a:endParaRPr>
          </a:p>
          <a:p>
            <a:pPr>
              <a:lnSpc>
                <a:spcPct val="100000"/>
              </a:lnSpc>
            </a:pPr>
            <a:endParaRPr lang="en-US" sz="1600"/>
          </a:p>
        </p:txBody>
      </p:sp>
      <p:sp>
        <p:nvSpPr>
          <p:cNvPr id="2" name="Text Placeholder 1">
            <a:extLst>
              <a:ext uri="{FF2B5EF4-FFF2-40B4-BE49-F238E27FC236}">
                <a16:creationId xmlns:a16="http://schemas.microsoft.com/office/drawing/2014/main" id="{9B0E228B-B80B-3568-8522-3D39BC2B0EEF}"/>
              </a:ext>
            </a:extLst>
          </p:cNvPr>
          <p:cNvSpPr>
            <a:spLocks noGrp="1"/>
          </p:cNvSpPr>
          <p:nvPr>
            <p:ph type="body" sz="quarter" idx="35"/>
          </p:nvPr>
        </p:nvSpPr>
        <p:spPr>
          <a:xfrm>
            <a:off x="-17582" y="5401840"/>
            <a:ext cx="3813546" cy="997197"/>
          </a:xfrm>
        </p:spPr>
        <p:txBody>
          <a:bodyPr/>
          <a:lstStyle/>
          <a:p>
            <a:r>
              <a:rPr lang="en-US" sz="4400" b="1">
                <a:latin typeface="Calibri"/>
                <a:ea typeface="Open Sans"/>
                <a:cs typeface="Calibri"/>
              </a:rPr>
              <a:t>NIZOZEMSKA</a:t>
            </a:r>
            <a:endParaRPr lang="en-US" sz="4400" b="1"/>
          </a:p>
        </p:txBody>
      </p:sp>
      <p:sp>
        <p:nvSpPr>
          <p:cNvPr id="3" name="Text Placeholder 2">
            <a:extLst>
              <a:ext uri="{FF2B5EF4-FFF2-40B4-BE49-F238E27FC236}">
                <a16:creationId xmlns:a16="http://schemas.microsoft.com/office/drawing/2014/main" id="{C7298C77-BBD9-6565-2221-009B56AEE2B3}"/>
              </a:ext>
            </a:extLst>
          </p:cNvPr>
          <p:cNvSpPr>
            <a:spLocks noGrp="1"/>
          </p:cNvSpPr>
          <p:nvPr>
            <p:ph type="body" sz="quarter" idx="36"/>
          </p:nvPr>
        </p:nvSpPr>
        <p:spPr>
          <a:xfrm>
            <a:off x="-226" y="4745026"/>
            <a:ext cx="3813707" cy="435117"/>
          </a:xfrm>
        </p:spPr>
        <p:txBody>
          <a:bodyPr/>
          <a:lstStyle/>
          <a:p>
            <a:r>
              <a:rPr lang="en-US" sz="3200" b="0">
                <a:latin typeface="Calibri"/>
                <a:ea typeface="Open Sans"/>
                <a:cs typeface="Calibri"/>
              </a:rPr>
              <a:t>MODELI LASTNIŠTVA</a:t>
            </a:r>
            <a:endParaRPr lang="en-US" sz="3200" b="0"/>
          </a:p>
        </p:txBody>
      </p:sp>
      <p:sp>
        <p:nvSpPr>
          <p:cNvPr id="16" name="Slide Number Placeholder 15">
            <a:extLst>
              <a:ext uri="{FF2B5EF4-FFF2-40B4-BE49-F238E27FC236}">
                <a16:creationId xmlns:a16="http://schemas.microsoft.com/office/drawing/2014/main" id="{05898E32-689A-250A-51AA-01FD54C7EFE5}"/>
              </a:ext>
            </a:extLst>
          </p:cNvPr>
          <p:cNvSpPr>
            <a:spLocks noGrp="1"/>
          </p:cNvSpPr>
          <p:nvPr>
            <p:ph type="sldNum" sz="quarter" idx="4"/>
          </p:nvPr>
        </p:nvSpPr>
        <p:spPr>
          <a:xfrm>
            <a:off x="7278427" y="10630132"/>
            <a:ext cx="473489" cy="311567"/>
          </a:xfrm>
        </p:spPr>
        <p:txBody>
          <a:bodyPr/>
          <a:lstStyle/>
          <a:p>
            <a:fld id="{9C527BFA-2C0E-4CEC-B6A5-913A56FEF4B4}" type="slidenum">
              <a:rPr lang="fr-CA" smtClean="0"/>
              <a:t>26</a:t>
            </a:fld>
            <a:endParaRPr lang="fr-CA"/>
          </a:p>
        </p:txBody>
      </p:sp>
      <p:sp>
        <p:nvSpPr>
          <p:cNvPr id="4" name="Text Placeholder 3">
            <a:extLst>
              <a:ext uri="{FF2B5EF4-FFF2-40B4-BE49-F238E27FC236}">
                <a16:creationId xmlns:a16="http://schemas.microsoft.com/office/drawing/2014/main" id="{F61081E5-30EF-80AF-A491-67EE086F2938}"/>
              </a:ext>
            </a:extLst>
          </p:cNvPr>
          <p:cNvSpPr>
            <a:spLocks noGrp="1"/>
          </p:cNvSpPr>
          <p:nvPr>
            <p:ph type="body" sz="quarter" idx="65"/>
          </p:nvPr>
        </p:nvSpPr>
        <p:spPr>
          <a:xfrm>
            <a:off x="-25710" y="20363"/>
            <a:ext cx="2953721" cy="625826"/>
          </a:xfrm>
        </p:spPr>
        <p:txBody>
          <a:bodyPr/>
          <a:lstStyle/>
          <a:p>
            <a:r>
              <a:rPr lang="en-GB"/>
              <a:t>Foto: Albi Hostel, Nizozemska</a:t>
            </a:r>
          </a:p>
        </p:txBody>
      </p:sp>
      <p:sp>
        <p:nvSpPr>
          <p:cNvPr id="10" name="Text Placeholder 2">
            <a:extLst>
              <a:ext uri="{FF2B5EF4-FFF2-40B4-BE49-F238E27FC236}">
                <a16:creationId xmlns:a16="http://schemas.microsoft.com/office/drawing/2014/main" id="{DF784FB3-FE05-7F20-FD60-C824E0DB5539}"/>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3EF115F2-BA6F-BC64-4258-ED1706397BC1}"/>
              </a:ext>
            </a:extLst>
          </p:cNvPr>
          <p:cNvSpPr txBox="1"/>
          <p:nvPr/>
        </p:nvSpPr>
        <p:spPr>
          <a:xfrm>
            <a:off x="1994814" y="1684409"/>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 sliko in besedilo z navedbo vira</a:t>
            </a:r>
          </a:p>
        </p:txBody>
      </p:sp>
      <p:pic>
        <p:nvPicPr>
          <p:cNvPr id="12" name="Graphic 11" descr="Badge 1 with solid fill">
            <a:extLst>
              <a:ext uri="{FF2B5EF4-FFF2-40B4-BE49-F238E27FC236}">
                <a16:creationId xmlns:a16="http://schemas.microsoft.com/office/drawing/2014/main" id="{0A368708-A648-421C-A1FF-37947E5439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1068" y="4462511"/>
            <a:ext cx="1440000" cy="1440000"/>
          </a:xfrm>
          <a:prstGeom prst="rect">
            <a:avLst/>
          </a:prstGeom>
        </p:spPr>
      </p:pic>
      <p:pic>
        <p:nvPicPr>
          <p:cNvPr id="9" name="Picture Placeholder 8">
            <a:extLst>
              <a:ext uri="{FF2B5EF4-FFF2-40B4-BE49-F238E27FC236}">
                <a16:creationId xmlns:a16="http://schemas.microsoft.com/office/drawing/2014/main" id="{97143D2F-17D3-48EB-9E09-DB90821162C7}"/>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l="8643" r="8643"/>
          <a:stretch>
            <a:fillRect/>
          </a:stretch>
        </p:blipFill>
        <p:spPr>
          <a:xfrm>
            <a:off x="0" y="275476"/>
            <a:ext cx="7001712" cy="4003099"/>
          </a:xfrm>
        </p:spPr>
      </p:pic>
    </p:spTree>
    <p:extLst>
      <p:ext uri="{BB962C8B-B14F-4D97-AF65-F5344CB8AC3E}">
        <p14:creationId xmlns:p14="http://schemas.microsoft.com/office/powerpoint/2010/main" val="2098058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FFEA324A-BEB0-102C-1AB7-37E1D19ABEE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6042" y="0"/>
            <a:ext cx="3525984" cy="9340357"/>
          </a:xfrm>
        </p:spPr>
      </p:pic>
      <p:sp>
        <p:nvSpPr>
          <p:cNvPr id="2" name="Text Placeholder 1">
            <a:extLst>
              <a:ext uri="{FF2B5EF4-FFF2-40B4-BE49-F238E27FC236}">
                <a16:creationId xmlns:a16="http://schemas.microsoft.com/office/drawing/2014/main" id="{9B09E5B7-7996-686A-FF3F-E6B21C193945}"/>
              </a:ext>
            </a:extLst>
          </p:cNvPr>
          <p:cNvSpPr>
            <a:spLocks noGrp="1"/>
          </p:cNvSpPr>
          <p:nvPr>
            <p:ph type="body" sz="quarter" idx="65"/>
          </p:nvPr>
        </p:nvSpPr>
        <p:spPr/>
        <p:txBody>
          <a:bodyPr/>
          <a:lstStyle/>
          <a:p>
            <a:r>
              <a:rPr lang="en-GB"/>
              <a:t>Avtor fotografije: </a:t>
            </a:r>
            <a:r>
              <a:rPr lang="en-US"/>
              <a:t>Camping </a:t>
            </a:r>
            <a:r>
              <a:rPr lang="en-US" err="1"/>
              <a:t>Vrijhaven</a:t>
            </a:r>
            <a:r>
              <a:rPr lang="en-US"/>
              <a:t>, Nizozemska</a:t>
            </a:r>
          </a:p>
          <a:p>
            <a:endParaRPr lang="en-GB"/>
          </a:p>
        </p:txBody>
      </p:sp>
      <p:sp>
        <p:nvSpPr>
          <p:cNvPr id="6" name="Slide Number Placeholder 5">
            <a:extLst>
              <a:ext uri="{FF2B5EF4-FFF2-40B4-BE49-F238E27FC236}">
                <a16:creationId xmlns:a16="http://schemas.microsoft.com/office/drawing/2014/main" id="{9A86A0EB-1C90-2698-E0BB-A2D0122470D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27</a:t>
            </a:fld>
            <a:endParaRPr lang="fr-CA"/>
          </a:p>
        </p:txBody>
      </p:sp>
      <p:sp>
        <p:nvSpPr>
          <p:cNvPr id="14" name="Text Placeholder 2">
            <a:extLst>
              <a:ext uri="{FF2B5EF4-FFF2-40B4-BE49-F238E27FC236}">
                <a16:creationId xmlns:a16="http://schemas.microsoft.com/office/drawing/2014/main" id="{621553B2-B9C9-943D-5671-510707AD1018}"/>
              </a:ext>
            </a:extLst>
          </p:cNvPr>
          <p:cNvSpPr>
            <a:spLocks noGrp="1"/>
          </p:cNvSpPr>
          <p:nvPr>
            <p:ph type="body" sz="quarter" idx="32"/>
          </p:nvPr>
        </p:nvSpPr>
        <p:spPr>
          <a:xfrm>
            <a:off x="3922440" y="2657569"/>
            <a:ext cx="3270634" cy="6921144"/>
          </a:xfrm>
        </p:spPr>
        <p:txBody>
          <a:bodyPr/>
          <a:lstStyle/>
          <a:p>
            <a:r>
              <a:rPr lang="en-IE">
                <a:latin typeface="Calibri"/>
                <a:ea typeface="Calibri"/>
                <a:cs typeface="Calibri"/>
              </a:rPr>
              <a:t>Biti gost je začasna izkušnja, ki popotnikom omogoča, da prekinijo svojo vsakodnevno rutino; potovanje tako ustvarja podlago za transformativne in bogate izkušnje. Kamp </a:t>
            </a:r>
            <a:r>
              <a:rPr lang="en-IE" err="1">
                <a:latin typeface="Calibri"/>
                <a:ea typeface="Calibri"/>
                <a:cs typeface="Calibri"/>
              </a:rPr>
              <a:t>Vrijhaven </a:t>
            </a:r>
            <a:r>
              <a:rPr lang="en-IE">
                <a:latin typeface="Calibri"/>
                <a:ea typeface="Calibri"/>
                <a:cs typeface="Calibri"/>
              </a:rPr>
              <a:t>se zavzema za to, da svojim gostom ponudi pomembne preobrazbene izkušnje za njihovo lastno dobrobit, pa tudi za dobrobit planeta in lokalne skupnosti. Kamp želi privabiti goste, ki se strinjajo z njegovo poslanstvom in vizijo, hkrati pa ponuja izobraževalne izkušnje tako ponovnim kot novim gostom v zvezi z idejami in rešitvami za trajnostne in krožne prakse. </a:t>
            </a:r>
          </a:p>
          <a:p>
            <a:endParaRPr lang="en-IE">
              <a:latin typeface="Calibri"/>
              <a:ea typeface="Calibri"/>
              <a:cs typeface="Calibri"/>
            </a:endParaRPr>
          </a:p>
          <a:p>
            <a:r>
              <a:rPr lang="en-IE">
                <a:latin typeface="Calibri"/>
                <a:ea typeface="Calibri"/>
                <a:cs typeface="Calibri"/>
              </a:rPr>
              <a:t>Gostinski sektor se nenehno razvija in spreminja, pri čemer se povečuje število možnih najboljših praks, ustvarjalnih idej in rešitev, ki jih lahko delijo podjetniki, gostitelji in gostje. Kamp </a:t>
            </a:r>
            <a:r>
              <a:rPr lang="en-IE" err="1">
                <a:latin typeface="Calibri"/>
                <a:ea typeface="Calibri"/>
                <a:cs typeface="Calibri"/>
              </a:rPr>
              <a:t>Vrijhaven</a:t>
            </a:r>
            <a:r>
              <a:rPr lang="en-IE">
                <a:latin typeface="Calibri"/>
                <a:ea typeface="Calibri"/>
                <a:cs typeface="Calibri"/>
              </a:rPr>
              <a:t> zato išče vire navdiha, najboljše prakse in ideje drugih gostinskih podjetnikov po vsej Evropi prek novih oblik sodelovanja med lokalnimi organi, civilno družbo in podjetniki iz gostinskega sektorja.</a:t>
            </a:r>
            <a:endParaRPr lang="en-IE">
              <a:ea typeface="Calibri"/>
            </a:endParaRPr>
          </a:p>
        </p:txBody>
      </p:sp>
      <p:sp>
        <p:nvSpPr>
          <p:cNvPr id="16" name="Text Placeholder 3">
            <a:extLst>
              <a:ext uri="{FF2B5EF4-FFF2-40B4-BE49-F238E27FC236}">
                <a16:creationId xmlns:a16="http://schemas.microsoft.com/office/drawing/2014/main" id="{8627F04A-FD8F-135C-DB45-B2F918243793}"/>
              </a:ext>
            </a:extLst>
          </p:cNvPr>
          <p:cNvSpPr>
            <a:spLocks noGrp="1"/>
          </p:cNvSpPr>
          <p:nvPr>
            <p:ph type="body" sz="quarter" idx="33"/>
          </p:nvPr>
        </p:nvSpPr>
        <p:spPr>
          <a:xfrm>
            <a:off x="3922440" y="1532641"/>
            <a:ext cx="3253308" cy="1378032"/>
          </a:xfrm>
        </p:spPr>
        <p:txBody>
          <a:bodyPr/>
          <a:lstStyle/>
          <a:p>
            <a:r>
              <a:rPr lang="en-GB">
                <a:latin typeface="Calibri"/>
                <a:ea typeface="Calibri"/>
                <a:cs typeface="Calibri"/>
              </a:rPr>
              <a:t>Pomanjkanje znanja za oblikovanje in ponujanje inovativnih trajnostnih idej in rešitev ter pomembnih transformativnih izkušenj</a:t>
            </a:r>
            <a:r>
              <a:rPr lang="en-US"/>
              <a:t> </a:t>
            </a:r>
          </a:p>
        </p:txBody>
      </p:sp>
      <p:sp>
        <p:nvSpPr>
          <p:cNvPr id="17" name="Text Placeholder 4">
            <a:extLst>
              <a:ext uri="{FF2B5EF4-FFF2-40B4-BE49-F238E27FC236}">
                <a16:creationId xmlns:a16="http://schemas.microsoft.com/office/drawing/2014/main" id="{7A4362C8-CEA9-23DD-9005-232A97E396CD}"/>
              </a:ext>
            </a:extLst>
          </p:cNvPr>
          <p:cNvSpPr>
            <a:spLocks noGrp="1"/>
          </p:cNvSpPr>
          <p:nvPr>
            <p:ph type="body" sz="quarter" idx="38"/>
          </p:nvPr>
        </p:nvSpPr>
        <p:spPr>
          <a:xfrm>
            <a:off x="4757144" y="831654"/>
            <a:ext cx="3253308" cy="381311"/>
          </a:xfrm>
        </p:spPr>
        <p:txBody>
          <a:bodyPr vert="horz" lIns="91440" tIns="45720" rIns="91440" bIns="45720" rtlCol="0" anchor="t">
            <a:noAutofit/>
          </a:bodyPr>
          <a:lstStyle/>
          <a:p>
            <a:r>
              <a:rPr lang="en-US">
                <a:latin typeface="Calibri"/>
                <a:ea typeface="Calibri"/>
                <a:cs typeface="Calibri"/>
              </a:rPr>
              <a:t>IZZIV</a:t>
            </a:r>
            <a:endParaRPr lang="en-US"/>
          </a:p>
        </p:txBody>
      </p:sp>
      <p:cxnSp>
        <p:nvCxnSpPr>
          <p:cNvPr id="18" name="Straight Connector 17">
            <a:extLst>
              <a:ext uri="{FF2B5EF4-FFF2-40B4-BE49-F238E27FC236}">
                <a16:creationId xmlns:a16="http://schemas.microsoft.com/office/drawing/2014/main" id="{41ADC6C9-76C0-A5C3-91AD-51BDA2A8918B}"/>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7D78E5E-7E32-4F6A-ACFF-E2FAED943CA9}"/>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CCD18B27-5C20-5E73-9CA2-CF92364D6EC6}"/>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9511231C-588B-0EB7-ECFE-D4E62194C2D8}"/>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CBDC3CE9-0C33-8B54-FE45-3A44F4CCB085}"/>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0A20EE52-3A68-424E-4F82-7639C160150A}"/>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9F76CC63-C93C-DDDD-5041-35ABC2E25F6E}"/>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039EFCB6-8389-C3A9-CE58-7487FD13B51B}"/>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B2F35EE8-2826-3E3F-A7D1-D99EB1034AB8}"/>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D927D7CE-2346-547A-AF3D-3B9CE492F32E}"/>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1D012111-9DCF-7C2E-59C3-A2A389188FA8}"/>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E48643B0-43DA-EA46-D8EA-7C84FB04DACB}"/>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226A7668-E67F-7C9D-3D8E-049F5415F556}"/>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FDD149D0-CF56-CB58-5C39-3433B51E71F4}"/>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B10B26B6-6C90-3E5E-2C85-18543DD2F0B1}"/>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6C5F982C-A269-9D45-2ED2-94EF3C0029BB}"/>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81A985CA-10F9-0086-F679-EB5BA8CBC3AA}"/>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Tree>
    <p:extLst>
      <p:ext uri="{BB962C8B-B14F-4D97-AF65-F5344CB8AC3E}">
        <p14:creationId xmlns:p14="http://schemas.microsoft.com/office/powerpoint/2010/main" val="2574789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7B16D-FBE8-478D-A8E3-E1C1712FFB9C}"/>
              </a:ext>
            </a:extLst>
          </p:cNvPr>
          <p:cNvSpPr>
            <a:spLocks noGrp="1"/>
          </p:cNvSpPr>
          <p:nvPr>
            <p:ph type="body" sz="quarter" idx="58"/>
          </p:nvPr>
        </p:nvSpPr>
        <p:spPr>
          <a:xfrm>
            <a:off x="902288" y="493893"/>
            <a:ext cx="6321874" cy="355435"/>
          </a:xfrm>
        </p:spPr>
        <p:txBody>
          <a:bodyPr/>
          <a:lstStyle/>
          <a:p>
            <a:pPr>
              <a:lnSpc>
                <a:spcPct val="100000"/>
              </a:lnSpc>
            </a:pPr>
            <a:r>
              <a:rPr lang="en-GB" sz="2800">
                <a:latin typeface="Calibri"/>
                <a:ea typeface="Calibri"/>
                <a:cs typeface="Calibri"/>
              </a:rPr>
              <a:t>REŠITEV</a:t>
            </a:r>
          </a:p>
          <a:p>
            <a:pPr>
              <a:lnSpc>
                <a:spcPct val="100000"/>
              </a:lnSpc>
            </a:pPr>
            <a:r>
              <a:rPr lang="en-GB" sz="1600" b="0">
                <a:latin typeface="Calibri"/>
                <a:ea typeface="Calibri"/>
                <a:cs typeface="Calibri"/>
              </a:rPr>
              <a:t>UPRAVLJANJE IN MREŽA ZA PREIZKUŠANJE REGENERATIVNIH IN TRANSFORMATIVNIH IDEJ IN REŠITEV</a:t>
            </a:r>
            <a:endParaRPr lang="en-GB" sz="1600" b="0">
              <a:ea typeface="Calibri"/>
            </a:endParaRPr>
          </a:p>
        </p:txBody>
      </p:sp>
      <p:sp>
        <p:nvSpPr>
          <p:cNvPr id="3" name="Text Placeholder 2">
            <a:extLst>
              <a:ext uri="{FF2B5EF4-FFF2-40B4-BE49-F238E27FC236}">
                <a16:creationId xmlns:a16="http://schemas.microsoft.com/office/drawing/2014/main" id="{56460BC1-92A6-450E-A93C-ABF47C04E17D}"/>
              </a:ext>
            </a:extLst>
          </p:cNvPr>
          <p:cNvSpPr>
            <a:spLocks noGrp="1"/>
          </p:cNvSpPr>
          <p:nvPr>
            <p:ph type="body" sz="quarter" idx="32"/>
          </p:nvPr>
        </p:nvSpPr>
        <p:spPr>
          <a:xfrm>
            <a:off x="186212" y="1482334"/>
            <a:ext cx="7037951" cy="2798453"/>
          </a:xfrm>
        </p:spPr>
        <p:txBody>
          <a:bodyPr/>
          <a:lstStyle/>
          <a:p>
            <a:r>
              <a:rPr lang="en-IE" sz="1400">
                <a:solidFill>
                  <a:schemeClr val="tx1">
                    <a:lumMod val="75000"/>
                    <a:lumOff val="25000"/>
                  </a:schemeClr>
                </a:solidFill>
                <a:latin typeface="Calibri"/>
                <a:ea typeface="Open Sans"/>
                <a:cs typeface="Calibri"/>
              </a:rPr>
              <a:t>Kamp </a:t>
            </a:r>
            <a:r>
              <a:rPr lang="en-IE" sz="1400" err="1">
                <a:solidFill>
                  <a:schemeClr val="tx1">
                    <a:lumMod val="75000"/>
                    <a:lumOff val="25000"/>
                  </a:schemeClr>
                </a:solidFill>
                <a:latin typeface="Calibri"/>
                <a:ea typeface="Open Sans"/>
                <a:cs typeface="Calibri"/>
              </a:rPr>
              <a:t>Vrijhaven </a:t>
            </a:r>
            <a:r>
              <a:rPr lang="en-IE" sz="1400">
                <a:solidFill>
                  <a:schemeClr val="tx1">
                    <a:lumMod val="75000"/>
                    <a:lumOff val="25000"/>
                  </a:schemeClr>
                </a:solidFill>
                <a:latin typeface="Calibri"/>
                <a:ea typeface="Open Sans"/>
                <a:cs typeface="Calibri"/>
              </a:rPr>
              <a:t>je v stiku z lokalnimi organi, znanstvenimi institucijami, socialnimi podjetniki in predstavniki civilne družbe, da bi vzpostavil podlago za pilotiranje izobraževalnih transformativnih izkušenj, ki jih bo svojim gostom ponudil na področju plastičnih materialov. Takšna ambicija zahteva globlje razumevanje pravnega okvira, potencialov, priložnosti in omejitev, pa tudi obstoječih najboljših praks, študij primerov in trenutno potekajočih pilotnih projektov v drugih majhnih gostinskih podjetjih v Evropi. Zato je cilj intervencije poiskati ključne najboljše prakse in študije primerov, v katerih so majhna gostinska podjetja postala regenerativna središča, ki ponujajo izobraževalne izkušnje in pilotne inovativne rešitve.</a:t>
            </a:r>
          </a:p>
          <a:p>
            <a:endParaRPr lang="en-IE" sz="1400">
              <a:solidFill>
                <a:schemeClr val="tx1">
                  <a:lumMod val="75000"/>
                  <a:lumOff val="25000"/>
                </a:schemeClr>
              </a:solidFill>
              <a:latin typeface="Calibri"/>
              <a:cs typeface="Calibri"/>
            </a:endParaRPr>
          </a:p>
          <a:p>
            <a:r>
              <a:rPr lang="en-US" sz="1400">
                <a:solidFill>
                  <a:schemeClr val="tx1">
                    <a:lumMod val="75000"/>
                    <a:lumOff val="25000"/>
                  </a:schemeClr>
                </a:solidFill>
                <a:latin typeface="Calibri"/>
                <a:cs typeface="Calibri"/>
              </a:rPr>
              <a:t>Pobuda kampa </a:t>
            </a:r>
            <a:r>
              <a:rPr lang="en-US" sz="1400" err="1">
                <a:solidFill>
                  <a:schemeClr val="tx1">
                    <a:lumMod val="75000"/>
                    <a:lumOff val="25000"/>
                  </a:schemeClr>
                </a:solidFill>
                <a:latin typeface="Calibri"/>
                <a:cs typeface="Calibri"/>
              </a:rPr>
              <a:t>Vrijhaven </a:t>
            </a:r>
            <a:r>
              <a:rPr lang="en-US" sz="1400">
                <a:solidFill>
                  <a:schemeClr val="tx1">
                    <a:lumMod val="75000"/>
                    <a:lumOff val="25000"/>
                  </a:schemeClr>
                </a:solidFill>
                <a:latin typeface="Calibri"/>
                <a:cs typeface="Calibri"/>
              </a:rPr>
              <a:t>za ustvarjanje izobraževalnih, transformativnih izkušenj v zvezi s plastičnimi materiali odraža napreden pristop k turizmu, ki presega tradicionalno gostinstvo. S sodelovanjem z lokalnimi organi, znanstvenimi institucijami, socialnimi podjetniki in predstavniki civilne družbe si Camping </a:t>
            </a:r>
            <a:r>
              <a:rPr lang="en-US" sz="1400" err="1">
                <a:solidFill>
                  <a:schemeClr val="tx1">
                    <a:lumMod val="75000"/>
                    <a:lumOff val="25000"/>
                  </a:schemeClr>
                </a:solidFill>
                <a:latin typeface="Calibri"/>
                <a:cs typeface="Calibri"/>
              </a:rPr>
              <a:t>Vrijhaven </a:t>
            </a:r>
            <a:r>
              <a:rPr lang="en-US" sz="1400">
                <a:solidFill>
                  <a:schemeClr val="tx1">
                    <a:lumMod val="75000"/>
                    <a:lumOff val="25000"/>
                  </a:schemeClr>
                </a:solidFill>
                <a:latin typeface="Calibri"/>
                <a:cs typeface="Calibri"/>
              </a:rPr>
              <a:t>prizadeva postati regenerativno središče, ki ne zagotavlja le namestitev, ampak tudi spodbuja skrb za okolje in izobraževanje. Ta ambicija je v skladu s širšimi cilji trajnosti in izkorišča potencial malih gostinskih podjetij, da postanejo aktivni udeleženci ekoloških in socialnih inovacij</a:t>
            </a:r>
            <a:r>
              <a:rPr lang="en-US" sz="1400"/>
              <a:t>.</a:t>
            </a:r>
            <a:endParaRPr lang="en-IE" sz="1400">
              <a:solidFill>
                <a:schemeClr val="tx1">
                  <a:lumMod val="75000"/>
                  <a:lumOff val="25000"/>
                </a:schemeClr>
              </a:solidFill>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D245ED99-8464-4A18-989E-0DA385525B44}"/>
              </a:ext>
            </a:extLst>
          </p:cNvPr>
          <p:cNvSpPr>
            <a:spLocks noGrp="1"/>
          </p:cNvSpPr>
          <p:nvPr>
            <p:ph type="body" sz="quarter" idx="61"/>
          </p:nvPr>
        </p:nvSpPr>
        <p:spPr>
          <a:xfrm>
            <a:off x="186212" y="6654002"/>
            <a:ext cx="7037951" cy="2798453"/>
          </a:xfrm>
        </p:spPr>
        <p:txBody>
          <a:bodyPr/>
          <a:lstStyle/>
          <a:p>
            <a:r>
              <a:rPr lang="en-IE" sz="1400">
                <a:solidFill>
                  <a:schemeClr val="tx1">
                    <a:lumMod val="75000"/>
                    <a:lumOff val="25000"/>
                  </a:schemeClr>
                </a:solidFill>
                <a:latin typeface="Calibri"/>
                <a:ea typeface="Open Sans"/>
                <a:cs typeface="Calibri"/>
              </a:rPr>
              <a:t>Najboljše prakse, inovativne rešitve in ustvarjalne ideje se zbirajo kot vir navdiha za Camping </a:t>
            </a:r>
            <a:r>
              <a:rPr lang="en-IE" sz="1400" err="1">
                <a:solidFill>
                  <a:schemeClr val="tx1">
                    <a:lumMod val="75000"/>
                    <a:lumOff val="25000"/>
                  </a:schemeClr>
                </a:solidFill>
                <a:latin typeface="Calibri"/>
                <a:ea typeface="Open Sans"/>
                <a:cs typeface="Calibri"/>
              </a:rPr>
              <a:t>Vrijhaven </a:t>
            </a:r>
            <a:r>
              <a:rPr lang="en-IE" sz="1400">
                <a:solidFill>
                  <a:schemeClr val="tx1">
                    <a:lumMod val="75000"/>
                    <a:lumOff val="25000"/>
                  </a:schemeClr>
                </a:solidFill>
                <a:latin typeface="Calibri"/>
                <a:ea typeface="Open Sans"/>
                <a:cs typeface="Calibri"/>
              </a:rPr>
              <a:t>v njegovih ambicijah, da postane središče transformativnih izkušenj in učnih priložnosti za lokalno prebivalstvo in goste. Tako se kot podlaga za krepitev vloge malih gostinskih objektov pri njihovem prispevku k družbenim spremembam in globalnim izzivom v partnerstvu z javnim sektorjem in civilno družbo razvija boljše razumevanje omejitev, pa tudi priložnosti in potencialov.</a:t>
            </a:r>
          </a:p>
          <a:p>
            <a:endParaRPr lang="en-IE"/>
          </a:p>
          <a:p>
            <a:r>
              <a:rPr lang="en-US" sz="1400">
                <a:solidFill>
                  <a:schemeClr val="tx1">
                    <a:lumMod val="75000"/>
                    <a:lumOff val="25000"/>
                  </a:schemeClr>
                </a:solidFill>
                <a:latin typeface="Calibri"/>
                <a:cs typeface="Calibri"/>
              </a:rPr>
              <a:t>Modeli lastništva v alternativnih turističnih nastanitvah so raznoliki in prilagodljivi, kar odraža zavezanost sektorja k trajnosti, vključevanju skupnosti in inovativnosti. Mnoge alternativne nastanitve, kot so eko-koče, glamping lokacije in podeželski butični hoteli, delujejo po modelih, ki dajejo prednost lokalni lastnini in vključevanju skupnosti. V modelih, ki so v lasti skupnosti, lahko lokalni prebivalci skupaj vlagajo v nastanitve in jih upravljajo, s čimer zagotavljajo, da gospodarske koristi ostanejo v regiji in prispevajo k lokalnemu razvoju. Drugi pogost model je kooperativna lastnina, pri kateri si več zainteresiranih strani, kot so lokalna podjetja ali posamezni vlagatelji, deli lastništvo in odgovornosti za odločanje. </a:t>
            </a:r>
            <a:endParaRPr lang="en-IE" sz="1400">
              <a:solidFill>
                <a:schemeClr val="tx1">
                  <a:lumMod val="75000"/>
                  <a:lumOff val="25000"/>
                </a:schemeClr>
              </a:solidFill>
              <a:latin typeface="Calibri"/>
              <a:cs typeface="Calibri"/>
            </a:endParaRPr>
          </a:p>
        </p:txBody>
      </p:sp>
      <p:sp>
        <p:nvSpPr>
          <p:cNvPr id="6" name="Text Placeholder 1">
            <a:extLst>
              <a:ext uri="{FF2B5EF4-FFF2-40B4-BE49-F238E27FC236}">
                <a16:creationId xmlns:a16="http://schemas.microsoft.com/office/drawing/2014/main" id="{2306D80E-AA3F-0A91-DE44-1C07C23A8551}"/>
              </a:ext>
            </a:extLst>
          </p:cNvPr>
          <p:cNvSpPr txBox="1">
            <a:spLocks/>
          </p:cNvSpPr>
          <p:nvPr/>
        </p:nvSpPr>
        <p:spPr>
          <a:xfrm>
            <a:off x="1248985" y="5687804"/>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REZULTAT</a:t>
            </a:r>
          </a:p>
          <a:p>
            <a:pPr>
              <a:lnSpc>
                <a:spcPct val="100000"/>
              </a:lnSpc>
            </a:pPr>
            <a:r>
              <a:rPr lang="en-IE" sz="1600" b="0">
                <a:latin typeface="Calibri"/>
                <a:ea typeface="Calibri"/>
                <a:cs typeface="Calibri"/>
              </a:rPr>
              <a:t>CENTER NAJBOLJŠIH PRIMEROV IN INOVATIVNIH IZOBRAŽEVALNIH IZKUŠENJ</a:t>
            </a:r>
            <a:endParaRPr lang="en-GB" sz="1600" b="0">
              <a:ea typeface="Calibri"/>
            </a:endParaRPr>
          </a:p>
        </p:txBody>
      </p:sp>
      <p:grpSp>
        <p:nvGrpSpPr>
          <p:cNvPr id="4" name="Group 3">
            <a:extLst>
              <a:ext uri="{FF2B5EF4-FFF2-40B4-BE49-F238E27FC236}">
                <a16:creationId xmlns:a16="http://schemas.microsoft.com/office/drawing/2014/main" id="{CB0B8911-E342-B7E2-3DAC-7179A4136413}"/>
              </a:ext>
            </a:extLst>
          </p:cNvPr>
          <p:cNvGrpSpPr/>
          <p:nvPr/>
        </p:nvGrpSpPr>
        <p:grpSpPr>
          <a:xfrm>
            <a:off x="64675" y="374918"/>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74C412F4-F15B-09EB-62BF-0ED5AF3DCC72}"/>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1B7E6706-85C9-FB06-77F1-81CFB7B9BA17}"/>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BDE6E0A1-86C7-6F90-C6B1-9E295CD23064}"/>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7B96C5C7-58BD-8D1E-CB31-D6BCE78D05F6}"/>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F740C49F-5900-CD03-4B06-80462535853F}"/>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CE010B2D-4673-AE43-104D-AE9C75606190}"/>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AF78E96B-3D36-DE3E-699C-541E6A1FD45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85B1406F-0530-635B-CD44-22F0E5571A95}"/>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7206954E-E073-7BEE-ADDB-1F577280C674}"/>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523DF94D-A9F3-2AAC-FE90-31AD0BF44A2A}"/>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7" name="Freeform 301">
            <a:extLst>
              <a:ext uri="{FF2B5EF4-FFF2-40B4-BE49-F238E27FC236}">
                <a16:creationId xmlns:a16="http://schemas.microsoft.com/office/drawing/2014/main" id="{2BFBE731-FDEC-A46D-98EE-6EB3A6DF8510}"/>
              </a:ext>
            </a:extLst>
          </p:cNvPr>
          <p:cNvSpPr/>
          <p:nvPr/>
        </p:nvSpPr>
        <p:spPr>
          <a:xfrm>
            <a:off x="173397" y="5528435"/>
            <a:ext cx="77783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143886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891F6-D822-98F6-45A6-E7544D36C951}"/>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70E4BD6-9773-FC77-9DCD-69DB27D2C87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343497" y="6603953"/>
            <a:ext cx="5934931" cy="28269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 Placeholder 2">
            <a:extLst>
              <a:ext uri="{FF2B5EF4-FFF2-40B4-BE49-F238E27FC236}">
                <a16:creationId xmlns:a16="http://schemas.microsoft.com/office/drawing/2014/main" id="{2FB1F525-D77D-82B1-B221-8BA12A47999E}"/>
              </a:ext>
            </a:extLst>
          </p:cNvPr>
          <p:cNvSpPr>
            <a:spLocks noGrp="1"/>
          </p:cNvSpPr>
          <p:nvPr>
            <p:ph type="body" sz="quarter" idx="40"/>
          </p:nvPr>
        </p:nvSpPr>
        <p:spPr/>
        <p:txBody>
          <a:bodyPr/>
          <a:lstStyle/>
          <a:p>
            <a:r>
              <a:rPr lang="en-US"/>
              <a:t>Epic Stay spreminja potovanje v popotovanje polno odkritij, ki združuje trajnost, pristnost in nepozabne trenutke, ki odmevajo še dolgo po koncu potovanja.</a:t>
            </a:r>
          </a:p>
        </p:txBody>
      </p:sp>
      <p:sp>
        <p:nvSpPr>
          <p:cNvPr id="2" name="Text Placeholder 1">
            <a:extLst>
              <a:ext uri="{FF2B5EF4-FFF2-40B4-BE49-F238E27FC236}">
                <a16:creationId xmlns:a16="http://schemas.microsoft.com/office/drawing/2014/main" id="{D16E33FA-1AB5-8DED-0F17-8CDB9674C6C9}"/>
              </a:ext>
            </a:extLst>
          </p:cNvPr>
          <p:cNvSpPr>
            <a:spLocks noGrp="1"/>
          </p:cNvSpPr>
          <p:nvPr>
            <p:ph type="body" sz="quarter" idx="65"/>
          </p:nvPr>
        </p:nvSpPr>
        <p:spPr>
          <a:xfrm rot="16200000">
            <a:off x="-421882" y="9204624"/>
            <a:ext cx="2953721" cy="452458"/>
          </a:xfrm>
        </p:spPr>
        <p:txBody>
          <a:bodyPr/>
          <a:lstStyle/>
          <a:p>
            <a:r>
              <a:rPr lang="en-GB"/>
              <a:t>Foto: </a:t>
            </a:r>
            <a:r>
              <a:rPr lang="en-GB" err="1"/>
              <a:t>Letteran </a:t>
            </a:r>
            <a:r>
              <a:rPr lang="en-GB"/>
              <a:t>Lodges, Derry, Irska</a:t>
            </a:r>
          </a:p>
        </p:txBody>
      </p:sp>
      <p:sp>
        <p:nvSpPr>
          <p:cNvPr id="12" name="Freeform 11">
            <a:extLst>
              <a:ext uri="{FF2B5EF4-FFF2-40B4-BE49-F238E27FC236}">
                <a16:creationId xmlns:a16="http://schemas.microsoft.com/office/drawing/2014/main" id="{6F043D37-DC77-A8B0-68D3-6AD6D26A8DA2}"/>
              </a:ext>
            </a:extLst>
          </p:cNvPr>
          <p:cNvSpPr/>
          <p:nvPr/>
        </p:nvSpPr>
        <p:spPr>
          <a:xfrm>
            <a:off x="2390838" y="3365031"/>
            <a:ext cx="1605216" cy="1162023"/>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27">
            <a:extLst>
              <a:ext uri="{FF2B5EF4-FFF2-40B4-BE49-F238E27FC236}">
                <a16:creationId xmlns:a16="http://schemas.microsoft.com/office/drawing/2014/main" id="{1BE74EA7-E9D7-D020-AEB7-CECA304C976E}"/>
              </a:ext>
            </a:extLst>
          </p:cNvPr>
          <p:cNvSpPr/>
          <p:nvPr/>
        </p:nvSpPr>
        <p:spPr>
          <a:xfrm>
            <a:off x="5308498" y="1273175"/>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5D5952"/>
          </a:solidFill>
          <a:ln w="3349" cap="flat">
            <a:noFill/>
            <a:prstDash val="solid"/>
            <a:miter/>
          </a:ln>
        </p:spPr>
        <p:txBody>
          <a:bodyPr rtlCol="0" anchor="ctr"/>
          <a:lstStyle/>
          <a:p>
            <a:endParaRPr lang="en-GB"/>
          </a:p>
        </p:txBody>
      </p:sp>
      <p:sp>
        <p:nvSpPr>
          <p:cNvPr id="5" name="Slide Number Placeholder 5">
            <a:extLst>
              <a:ext uri="{FF2B5EF4-FFF2-40B4-BE49-F238E27FC236}">
                <a16:creationId xmlns:a16="http://schemas.microsoft.com/office/drawing/2014/main" id="{46B24AED-43C7-11F9-C7A7-6259F7B3282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29</a:t>
            </a:fld>
            <a:endParaRPr lang="fr-CA"/>
          </a:p>
        </p:txBody>
      </p:sp>
    </p:spTree>
    <p:extLst>
      <p:ext uri="{BB962C8B-B14F-4D97-AF65-F5344CB8AC3E}">
        <p14:creationId xmlns:p14="http://schemas.microsoft.com/office/powerpoint/2010/main" val="234993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721833A-CF40-108C-8939-267569418AC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87" r="2487"/>
          <a:stretch>
            <a:fillRect/>
          </a:stretch>
        </p:blipFill>
        <p:spPr/>
      </p:pic>
      <p:sp>
        <p:nvSpPr>
          <p:cNvPr id="3" name="Text Placeholder 2">
            <a:extLst>
              <a:ext uri="{FF2B5EF4-FFF2-40B4-BE49-F238E27FC236}">
                <a16:creationId xmlns:a16="http://schemas.microsoft.com/office/drawing/2014/main" id="{9923FED1-E623-0663-4931-FB0FF928657F}"/>
              </a:ext>
            </a:extLst>
          </p:cNvPr>
          <p:cNvSpPr>
            <a:spLocks noGrp="1"/>
          </p:cNvSpPr>
          <p:nvPr>
            <p:ph type="body" sz="quarter" idx="18"/>
          </p:nvPr>
        </p:nvSpPr>
        <p:spPr>
          <a:xfrm>
            <a:off x="272443" y="4270609"/>
            <a:ext cx="3164439" cy="1399756"/>
          </a:xfrm>
        </p:spPr>
        <p:txBody>
          <a:bodyPr/>
          <a:lstStyle/>
          <a:p>
            <a:pPr>
              <a:lnSpc>
                <a:spcPct val="100000"/>
              </a:lnSpc>
            </a:pPr>
            <a:r>
              <a:rPr lang="en-US" sz="3400" cap="all"/>
              <a:t>Modeli lastništva</a:t>
            </a:r>
          </a:p>
          <a:p>
            <a:pPr>
              <a:lnSpc>
                <a:spcPct val="100000"/>
              </a:lnSpc>
            </a:pPr>
            <a:r>
              <a:rPr lang="en-US" sz="3400" cap="all"/>
              <a:t>V Epic Stays</a:t>
            </a:r>
          </a:p>
        </p:txBody>
      </p:sp>
      <p:sp>
        <p:nvSpPr>
          <p:cNvPr id="4" name="Text Placeholder 3">
            <a:extLst>
              <a:ext uri="{FF2B5EF4-FFF2-40B4-BE49-F238E27FC236}">
                <a16:creationId xmlns:a16="http://schemas.microsoft.com/office/drawing/2014/main" id="{DF4999AB-06AC-FD57-C3E4-0F6AFB3CCC2F}"/>
              </a:ext>
            </a:extLst>
          </p:cNvPr>
          <p:cNvSpPr>
            <a:spLocks noGrp="1"/>
          </p:cNvSpPr>
          <p:nvPr>
            <p:ph type="body" sz="quarter" idx="19"/>
          </p:nvPr>
        </p:nvSpPr>
        <p:spPr/>
        <p:txBody>
          <a:bodyPr/>
          <a:lstStyle/>
          <a:p>
            <a:r>
              <a:rPr lang="en-GB"/>
              <a:t>03</a:t>
            </a:r>
          </a:p>
        </p:txBody>
      </p:sp>
      <p:sp>
        <p:nvSpPr>
          <p:cNvPr id="5" name="Text Placeholder 4">
            <a:extLst>
              <a:ext uri="{FF2B5EF4-FFF2-40B4-BE49-F238E27FC236}">
                <a16:creationId xmlns:a16="http://schemas.microsoft.com/office/drawing/2014/main" id="{A9E40EDB-AF63-3B7D-2798-3D6E81CF060F}"/>
              </a:ext>
            </a:extLst>
          </p:cNvPr>
          <p:cNvSpPr>
            <a:spLocks noGrp="1"/>
          </p:cNvSpPr>
          <p:nvPr>
            <p:ph type="body" sz="quarter" idx="20"/>
          </p:nvPr>
        </p:nvSpPr>
        <p:spPr/>
        <p:txBody>
          <a:bodyPr/>
          <a:lstStyle/>
          <a:p>
            <a:pPr marL="0" indent="0" algn="l" defTabSz="777514" rtl="0" eaLnBrk="1" latinLnBrk="0" hangingPunct="1">
              <a:lnSpc>
                <a:spcPts val="1220"/>
              </a:lnSpc>
              <a:spcBef>
                <a:spcPts val="0"/>
              </a:spcBef>
              <a:buFont typeface="Arial" panose="020B0604020202020204" pitchFamily="34" charset="0"/>
              <a:buNone/>
            </a:pPr>
            <a:r>
              <a:rPr lang="en-GB"/>
              <a:t>Stran 22</a:t>
            </a:r>
          </a:p>
        </p:txBody>
      </p:sp>
      <p:sp>
        <p:nvSpPr>
          <p:cNvPr id="6" name="Text Placeholder 5">
            <a:extLst>
              <a:ext uri="{FF2B5EF4-FFF2-40B4-BE49-F238E27FC236}">
                <a16:creationId xmlns:a16="http://schemas.microsoft.com/office/drawing/2014/main" id="{28F2CEBC-7893-270A-F058-900AD0C244C5}"/>
              </a:ext>
            </a:extLst>
          </p:cNvPr>
          <p:cNvSpPr>
            <a:spLocks noGrp="1"/>
          </p:cNvSpPr>
          <p:nvPr>
            <p:ph type="body" sz="quarter" idx="42"/>
          </p:nvPr>
        </p:nvSpPr>
        <p:spPr/>
        <p:txBody>
          <a:bodyPr/>
          <a:lstStyle/>
          <a:p>
            <a:pPr marL="0" indent="0" algn="l" defTabSz="777514" rtl="0" eaLnBrk="1" latinLnBrk="0" hangingPunct="1">
              <a:lnSpc>
                <a:spcPct val="100000"/>
              </a:lnSpc>
              <a:spcBef>
                <a:spcPts val="0"/>
              </a:spcBef>
              <a:buFont typeface="Arial" panose="020B0604020202020204" pitchFamily="34" charset="0"/>
              <a:buNone/>
            </a:pPr>
            <a:r>
              <a:rPr lang="en-GB"/>
              <a:t>VSEBINA</a:t>
            </a:r>
          </a:p>
        </p:txBody>
      </p:sp>
      <p:pic>
        <p:nvPicPr>
          <p:cNvPr id="17" name="Picture Placeholder 16">
            <a:extLst>
              <a:ext uri="{FF2B5EF4-FFF2-40B4-BE49-F238E27FC236}">
                <a16:creationId xmlns:a16="http://schemas.microsoft.com/office/drawing/2014/main" id="{F5B50992-6EDF-9877-6A19-096267877A07}"/>
              </a:ext>
            </a:extLst>
          </p:cNvPr>
          <p:cNvPicPr>
            <a:picLocks noGrp="1" noChangeAspect="1"/>
          </p:cNvPicPr>
          <p:nvPr>
            <p:ph type="pic" sz="quarter" idx="43"/>
          </p:nvPr>
        </p:nvPicPr>
        <p:blipFill>
          <a:blip r:embed="rId3">
            <a:extLst>
              <a:ext uri="{28A0092B-C50C-407E-A947-70E740481C1C}">
                <a14:useLocalDpi xmlns:a14="http://schemas.microsoft.com/office/drawing/2010/main" val="0"/>
              </a:ext>
            </a:extLst>
          </a:blip>
          <a:srcRect l="23449" r="23449"/>
          <a:stretch/>
        </p:blipFill>
        <p:spPr/>
      </p:pic>
      <p:sp>
        <p:nvSpPr>
          <p:cNvPr id="8" name="Text Placeholder 7">
            <a:extLst>
              <a:ext uri="{FF2B5EF4-FFF2-40B4-BE49-F238E27FC236}">
                <a16:creationId xmlns:a16="http://schemas.microsoft.com/office/drawing/2014/main" id="{DD58CE5B-F12B-E14E-D454-3F585AA9F73D}"/>
              </a:ext>
            </a:extLst>
          </p:cNvPr>
          <p:cNvSpPr>
            <a:spLocks noGrp="1"/>
          </p:cNvSpPr>
          <p:nvPr>
            <p:ph type="body" sz="quarter" idx="44"/>
          </p:nvPr>
        </p:nvSpPr>
        <p:spPr>
          <a:xfrm>
            <a:off x="3625635" y="4258245"/>
            <a:ext cx="3191930" cy="1399756"/>
          </a:xfrm>
        </p:spPr>
        <p:txBody>
          <a:bodyPr/>
          <a:lstStyle/>
          <a:p>
            <a:pPr>
              <a:lnSpc>
                <a:spcPct val="100000"/>
              </a:lnSpc>
            </a:pPr>
            <a:r>
              <a:rPr lang="en-US" sz="3400" cap="all">
                <a:latin typeface="Calibri"/>
                <a:ea typeface="Open Sans"/>
                <a:cs typeface="Calibri"/>
              </a:rPr>
              <a:t>Okolju prijazne, trajnostne rešitve za Epic Stays</a:t>
            </a:r>
            <a:endParaRPr lang="en-GB" sz="3400" cap="all">
              <a:latin typeface="Calibri"/>
              <a:ea typeface="Open Sans"/>
              <a:cs typeface="Calibri"/>
            </a:endParaRPr>
          </a:p>
        </p:txBody>
      </p:sp>
      <p:sp>
        <p:nvSpPr>
          <p:cNvPr id="9" name="Text Placeholder 8">
            <a:extLst>
              <a:ext uri="{FF2B5EF4-FFF2-40B4-BE49-F238E27FC236}">
                <a16:creationId xmlns:a16="http://schemas.microsoft.com/office/drawing/2014/main" id="{A217A5EA-63AD-48B8-6872-04505FC8BD0A}"/>
              </a:ext>
            </a:extLst>
          </p:cNvPr>
          <p:cNvSpPr>
            <a:spLocks noGrp="1"/>
          </p:cNvSpPr>
          <p:nvPr>
            <p:ph type="body" sz="quarter" idx="45"/>
          </p:nvPr>
        </p:nvSpPr>
        <p:spPr/>
        <p:txBody>
          <a:bodyPr/>
          <a:lstStyle/>
          <a:p>
            <a:r>
              <a:rPr lang="en-GB"/>
              <a:t>04</a:t>
            </a:r>
          </a:p>
        </p:txBody>
      </p:sp>
      <p:sp>
        <p:nvSpPr>
          <p:cNvPr id="10" name="Text Placeholder 9">
            <a:extLst>
              <a:ext uri="{FF2B5EF4-FFF2-40B4-BE49-F238E27FC236}">
                <a16:creationId xmlns:a16="http://schemas.microsoft.com/office/drawing/2014/main" id="{531CDE0A-F78E-797F-30FE-754B52996AB6}"/>
              </a:ext>
            </a:extLst>
          </p:cNvPr>
          <p:cNvSpPr>
            <a:spLocks noGrp="1"/>
          </p:cNvSpPr>
          <p:nvPr>
            <p:ph type="body" sz="quarter" idx="46"/>
          </p:nvPr>
        </p:nvSpPr>
        <p:spPr/>
        <p:txBody>
          <a:bodyPr/>
          <a:lstStyle/>
          <a:p>
            <a:pPr marL="0" indent="0" algn="l" defTabSz="777514" rtl="0" eaLnBrk="1" latinLnBrk="0" hangingPunct="1">
              <a:lnSpc>
                <a:spcPts val="1220"/>
              </a:lnSpc>
              <a:spcBef>
                <a:spcPts val="0"/>
              </a:spcBef>
              <a:buFont typeface="Arial" panose="020B0604020202020204" pitchFamily="34" charset="0"/>
              <a:buNone/>
            </a:pPr>
            <a:r>
              <a:rPr lang="en-GB">
                <a:latin typeface="Calibri"/>
                <a:ea typeface="Open Sans"/>
                <a:cs typeface="Calibri"/>
              </a:rPr>
              <a:t>Stran 69</a:t>
            </a:r>
            <a:endParaRPr lang="en-GB"/>
          </a:p>
        </p:txBody>
      </p:sp>
      <p:sp>
        <p:nvSpPr>
          <p:cNvPr id="11" name="Text Placeholder 10">
            <a:extLst>
              <a:ext uri="{FF2B5EF4-FFF2-40B4-BE49-F238E27FC236}">
                <a16:creationId xmlns:a16="http://schemas.microsoft.com/office/drawing/2014/main" id="{AC604103-5F69-BDDF-2E05-FCBEBD7B05D2}"/>
              </a:ext>
            </a:extLst>
          </p:cNvPr>
          <p:cNvSpPr>
            <a:spLocks noGrp="1"/>
          </p:cNvSpPr>
          <p:nvPr>
            <p:ph type="body" sz="quarter" idx="65"/>
          </p:nvPr>
        </p:nvSpPr>
        <p:spPr/>
        <p:txBody>
          <a:bodyPr/>
          <a:lstStyle/>
          <a:p>
            <a:r>
              <a:rPr lang="en-GB"/>
              <a:t>Avtor fotografije: </a:t>
            </a:r>
            <a:r>
              <a:rPr lang="en-GB" err="1"/>
              <a:t>Cerkev Blönduós</a:t>
            </a:r>
            <a:r>
              <a:rPr lang="en-GB"/>
              <a:t>, Islandija</a:t>
            </a:r>
          </a:p>
        </p:txBody>
      </p:sp>
      <p:sp>
        <p:nvSpPr>
          <p:cNvPr id="12" name="Text Placeholder 11">
            <a:extLst>
              <a:ext uri="{FF2B5EF4-FFF2-40B4-BE49-F238E27FC236}">
                <a16:creationId xmlns:a16="http://schemas.microsoft.com/office/drawing/2014/main" id="{6EC8261F-F73B-D6E9-A87F-606927FF1654}"/>
              </a:ext>
            </a:extLst>
          </p:cNvPr>
          <p:cNvSpPr>
            <a:spLocks noGrp="1"/>
          </p:cNvSpPr>
          <p:nvPr>
            <p:ph type="body" sz="quarter" idx="66"/>
          </p:nvPr>
        </p:nvSpPr>
        <p:spPr/>
        <p:txBody>
          <a:bodyPr/>
          <a:lstStyle/>
          <a:p>
            <a:r>
              <a:rPr lang="en-GB"/>
              <a:t>Foto: Natur Air Suite, Italija</a:t>
            </a:r>
          </a:p>
        </p:txBody>
      </p:sp>
      <p:sp>
        <p:nvSpPr>
          <p:cNvPr id="13" name="Slide Number Placeholder 12">
            <a:extLst>
              <a:ext uri="{FF2B5EF4-FFF2-40B4-BE49-F238E27FC236}">
                <a16:creationId xmlns:a16="http://schemas.microsoft.com/office/drawing/2014/main" id="{95A17ED1-32C5-DEBB-ECAC-EF4CCDAEF9CE}"/>
              </a:ext>
            </a:extLst>
          </p:cNvPr>
          <p:cNvSpPr>
            <a:spLocks noGrp="1"/>
          </p:cNvSpPr>
          <p:nvPr>
            <p:ph type="sldNum" sz="quarter" idx="4"/>
          </p:nvPr>
        </p:nvSpPr>
        <p:spPr/>
        <p:txBody>
          <a:bodyPr/>
          <a:lstStyle/>
          <a:p>
            <a:fld id="{9C527BFA-2C0E-4CEC-B6A5-913A56FEF4B4}" type="slidenum">
              <a:rPr lang="fr-CA" smtClean="0"/>
              <a:t>3</a:t>
            </a:fld>
            <a:endParaRPr lang="fr-CA"/>
          </a:p>
        </p:txBody>
      </p:sp>
    </p:spTree>
    <p:extLst>
      <p:ext uri="{BB962C8B-B14F-4D97-AF65-F5344CB8AC3E}">
        <p14:creationId xmlns:p14="http://schemas.microsoft.com/office/powerpoint/2010/main" val="14240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441352" y="1248785"/>
            <a:ext cx="3172629" cy="1049221"/>
          </a:xfrm>
        </p:spPr>
        <p:txBody>
          <a:bodyPr/>
          <a:lstStyle/>
          <a:p>
            <a:r>
              <a:rPr lang="en-IE" sz="1800">
                <a:latin typeface="Calibri"/>
                <a:ea typeface="Open Sans"/>
                <a:cs typeface="Calibri"/>
              </a:rPr>
              <a:t>IZVAJANJE CILJEV ZDRUŽENIH NARODOV ZA TRAJNOSTI RAZVOJ</a:t>
            </a:r>
            <a:endParaRPr lang="en-IE" sz="1800"/>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388748" y="348544"/>
            <a:ext cx="4224168" cy="385564"/>
          </a:xfrm>
        </p:spPr>
        <p:txBody>
          <a:bodyPr/>
          <a:lstStyle/>
          <a:p>
            <a:r>
              <a:rPr lang="en-US" sz="3200">
                <a:latin typeface="Calibri"/>
                <a:ea typeface="Open Sans"/>
                <a:cs typeface="Calibri"/>
              </a:rPr>
              <a:t>KAMPING VRIJHAVEN</a:t>
            </a:r>
            <a:endParaRPr lang="en-US" sz="3200"/>
          </a:p>
        </p:txBody>
      </p:sp>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4925" y="3611361"/>
              <a:ext cx="564427" cy="564427"/>
            </a:xfrm>
            <a:prstGeom prst="rect">
              <a:avLst/>
            </a:prstGeom>
          </p:spPr>
        </p:pic>
      </p:grpSp>
      <p:pic>
        <p:nvPicPr>
          <p:cNvPr id="67" name="Picture 66" descr="A yellow rectangular sign with white text&#10;&#10;Description automatically generated">
            <a:extLst>
              <a:ext uri="{FF2B5EF4-FFF2-40B4-BE49-F238E27FC236}">
                <a16:creationId xmlns:a16="http://schemas.microsoft.com/office/drawing/2014/main" id="{FEB29B83-0AB7-5429-E4DA-4E5CAECF7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993" y="2980547"/>
            <a:ext cx="1188154" cy="1188154"/>
          </a:xfrm>
          <a:prstGeom prst="rect">
            <a:avLst/>
          </a:prstGeom>
        </p:spPr>
      </p:pic>
      <p:pic>
        <p:nvPicPr>
          <p:cNvPr id="68" name="Picture 67" descr="A green and white symbol with a planet earth in the middle&#10;&#10;Description automatically generated">
            <a:extLst>
              <a:ext uri="{FF2B5EF4-FFF2-40B4-BE49-F238E27FC236}">
                <a16:creationId xmlns:a16="http://schemas.microsoft.com/office/drawing/2014/main" id="{CC4C51FC-7DF2-9C04-136F-041D4A7DBA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9563" y="2980547"/>
            <a:ext cx="1188154" cy="1188154"/>
          </a:xfrm>
          <a:prstGeom prst="rect">
            <a:avLst/>
          </a:prstGeom>
        </p:spPr>
      </p:pic>
      <p:sp>
        <p:nvSpPr>
          <p:cNvPr id="3" name="Rectangle 2">
            <a:extLst>
              <a:ext uri="{FF2B5EF4-FFF2-40B4-BE49-F238E27FC236}">
                <a16:creationId xmlns:a16="http://schemas.microsoft.com/office/drawing/2014/main" id="{003DB788-A808-4D9A-83EC-5C064076BCE3}"/>
              </a:ext>
            </a:extLst>
          </p:cNvPr>
          <p:cNvSpPr/>
          <p:nvPr/>
        </p:nvSpPr>
        <p:spPr>
          <a:xfrm>
            <a:off x="396993" y="4423818"/>
            <a:ext cx="6676907" cy="4031873"/>
          </a:xfrm>
          <a:prstGeom prst="rect">
            <a:avLst/>
          </a:prstGeom>
        </p:spPr>
        <p:txBody>
          <a:bodyPr wrap="square">
            <a:spAutoFit/>
          </a:bodyPr>
          <a:lstStyle/>
          <a:p>
            <a:r>
              <a:rPr lang="en-US" sz="1400"/>
              <a:t>Poslanstvo kampa </a:t>
            </a:r>
            <a:r>
              <a:rPr lang="en-US" sz="1400" err="1"/>
              <a:t>Vrijhaven </a:t>
            </a:r>
            <a:r>
              <a:rPr lang="en-US" sz="1400"/>
              <a:t>je v veliki meri usklajeno z več cilji trajnostnega razvoja Združenih narodov (SDG), zlasti s ciljem </a:t>
            </a:r>
            <a:r>
              <a:rPr lang="en-US" sz="1400" b="1"/>
              <a:t>SDG 12: Odgovorna potrošnja in proizvodnja</a:t>
            </a:r>
            <a:r>
              <a:rPr lang="en-US" sz="1400"/>
              <a:t>, </a:t>
            </a:r>
            <a:r>
              <a:rPr lang="en-US" sz="1400" b="1"/>
              <a:t>SDG 13: Ukrepi za boj proti podnebnim spremembam </a:t>
            </a:r>
            <a:r>
              <a:rPr lang="en-US" sz="1400"/>
              <a:t>in </a:t>
            </a:r>
            <a:r>
              <a:rPr lang="en-US" sz="1400" b="1"/>
              <a:t>SDG 17: Partnerstva za doseganje ciljev</a:t>
            </a:r>
            <a:r>
              <a:rPr lang="en-US" sz="1400"/>
              <a:t>. </a:t>
            </a:r>
          </a:p>
          <a:p>
            <a:endParaRPr lang="en-US" sz="1400"/>
          </a:p>
          <a:p>
            <a:r>
              <a:rPr lang="en-US" sz="1400"/>
              <a:t>S svojo zavezanostjo k izobraževanju gostov o trajnostnih praksah, zlasti na področju plastičnih materialov, </a:t>
            </a:r>
            <a:r>
              <a:rPr lang="en-US" sz="1400" err="1"/>
              <a:t>Vrijhaven </a:t>
            </a:r>
            <a:r>
              <a:rPr lang="en-US" sz="1400"/>
              <a:t>spodbuja odgovorno potrošnjo in zmanjševanje odpadkov, s čimer neposredno izpolnjuje SDG 12, saj obiskovalce spodbuja, da razmislijo o vplivu svojih dejanj na okolje. S preučevanjem načinov, kako postati regenerativno središče, Camping </a:t>
            </a:r>
            <a:r>
              <a:rPr lang="en-US" sz="1400" err="1"/>
              <a:t>Vrijhaven </a:t>
            </a:r>
            <a:r>
              <a:rPr lang="en-US" sz="1400"/>
              <a:t>prispeva k </a:t>
            </a:r>
            <a:r>
              <a:rPr lang="en-US" sz="1400" b="1"/>
              <a:t>SDG 13</a:t>
            </a:r>
            <a:r>
              <a:rPr lang="en-US" sz="1400"/>
              <a:t>, saj ozavešča o podnebnih vprašanjih in uvaja rešitve, ki zmanjšujejo škodo za okolje. </a:t>
            </a:r>
          </a:p>
          <a:p>
            <a:endParaRPr lang="en-US" sz="1400"/>
          </a:p>
          <a:p>
            <a:r>
              <a:rPr lang="en-US" sz="1400"/>
              <a:t>Ta sodelovalni pristop, ki vključuje lokalne oblasti, znanstvene ustanove, socialne podjetnike in civilno družbo, podpira </a:t>
            </a:r>
            <a:r>
              <a:rPr lang="en-US" sz="1400" b="1"/>
              <a:t>SDG 17</a:t>
            </a:r>
            <a:r>
              <a:rPr lang="en-US" sz="1400"/>
              <a:t>, ki </a:t>
            </a:r>
            <a:r>
              <a:rPr lang="en-US" sz="1400" err="1"/>
              <a:t>poudarja </a:t>
            </a:r>
            <a:r>
              <a:rPr lang="en-US" sz="1400"/>
              <a:t>pomen partnerstev pri doseganju trajnostnega razvoja. Z gradnjo mrež in izmenjavo najboljših praks Camping </a:t>
            </a:r>
            <a:r>
              <a:rPr lang="en-US" sz="1400" err="1"/>
              <a:t>Vrijhaven </a:t>
            </a:r>
            <a:r>
              <a:rPr lang="en-US" sz="1400"/>
              <a:t>ne le izboljšuje svoje delovanje, ampak daje tudi zgled drugim malim ponudnikom gostinskih storitev, da sodelujejo in spodbujajo trajnostni turizem. </a:t>
            </a:r>
          </a:p>
          <a:p>
            <a:endParaRPr lang="en-IE"/>
          </a:p>
        </p:txBody>
      </p:sp>
      <p:pic>
        <p:nvPicPr>
          <p:cNvPr id="5" name="Picture 4">
            <a:extLst>
              <a:ext uri="{FF2B5EF4-FFF2-40B4-BE49-F238E27FC236}">
                <a16:creationId xmlns:a16="http://schemas.microsoft.com/office/drawing/2014/main" id="{7B315B4F-7557-4202-A90F-3B3CEA0C6D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6158" y="2978288"/>
            <a:ext cx="1188000" cy="1188000"/>
          </a:xfrm>
          <a:prstGeom prst="rect">
            <a:avLst/>
          </a:prstGeom>
        </p:spPr>
      </p:pic>
    </p:spTree>
    <p:extLst>
      <p:ext uri="{BB962C8B-B14F-4D97-AF65-F5344CB8AC3E}">
        <p14:creationId xmlns:p14="http://schemas.microsoft.com/office/powerpoint/2010/main" val="1191742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466C-0506-FBB8-79FC-8B848248A00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FEF576D-C786-6484-B819-E182BC807F81}"/>
              </a:ext>
            </a:extLst>
          </p:cNvPr>
          <p:cNvSpPr/>
          <p:nvPr/>
        </p:nvSpPr>
        <p:spPr>
          <a:xfrm>
            <a:off x="-25710" y="6270382"/>
            <a:ext cx="7826991" cy="463733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845A8329-295B-E379-5894-22F42DA0A043}"/>
              </a:ext>
            </a:extLst>
          </p:cNvPr>
          <p:cNvSpPr>
            <a:spLocks noGrp="1"/>
          </p:cNvSpPr>
          <p:nvPr>
            <p:ph type="body" sz="quarter" idx="32"/>
          </p:nvPr>
        </p:nvSpPr>
        <p:spPr>
          <a:xfrm>
            <a:off x="386587" y="6445767"/>
            <a:ext cx="7094210" cy="2787212"/>
          </a:xfrm>
        </p:spPr>
        <p:txBody>
          <a:bodyPr/>
          <a:lstStyle/>
          <a:p>
            <a:pPr>
              <a:lnSpc>
                <a:spcPct val="100000"/>
              </a:lnSpc>
            </a:pPr>
            <a:r>
              <a:rPr lang="en-US" sz="4000" b="1">
                <a:solidFill>
                  <a:schemeClr val="bg1"/>
                </a:solidFill>
                <a:latin typeface="Calibri"/>
                <a:ea typeface="Calibri"/>
                <a:cs typeface="Calibri"/>
              </a:rPr>
              <a:t>ALIBI HOSTEL</a:t>
            </a:r>
            <a:endParaRPr lang="en-US" sz="4000" b="1">
              <a:solidFill>
                <a:schemeClr val="bg1"/>
              </a:solidFill>
            </a:endParaRPr>
          </a:p>
          <a:p>
            <a:pPr marL="0" indent="0">
              <a:lnSpc>
                <a:spcPct val="100000"/>
              </a:lnSpc>
              <a:buNone/>
            </a:pPr>
            <a:r>
              <a:rPr lang="en-US" sz="2000" b="1">
                <a:solidFill>
                  <a:schemeClr val="bg1"/>
                </a:solidFill>
                <a:latin typeface="Calibri"/>
                <a:ea typeface="Calibri"/>
                <a:cs typeface="Calibri"/>
              </a:rPr>
              <a:t>Kategorija: </a:t>
            </a:r>
            <a:r>
              <a:rPr lang="en-US" sz="2000">
                <a:solidFill>
                  <a:schemeClr val="bg1"/>
                </a:solidFill>
                <a:latin typeface="Calibri"/>
                <a:ea typeface="Calibri"/>
                <a:cs typeface="Calibri"/>
              </a:rPr>
              <a:t>Hostel</a:t>
            </a:r>
          </a:p>
          <a:p>
            <a:pPr>
              <a:lnSpc>
                <a:spcPct val="100000"/>
              </a:lnSpc>
            </a:pPr>
            <a:r>
              <a:rPr lang="en-US" sz="2000">
                <a:solidFill>
                  <a:schemeClr val="bg1"/>
                </a:solidFill>
                <a:latin typeface="Calibri"/>
                <a:ea typeface="Calibri"/>
                <a:cs typeface="Calibri"/>
              </a:rPr>
              <a:t>Lokacija: Leeuwarden, Nizozemska</a:t>
            </a:r>
          </a:p>
          <a:p>
            <a:pPr>
              <a:lnSpc>
                <a:spcPct val="100000"/>
              </a:lnSpc>
            </a:pPr>
            <a:r>
              <a:rPr lang="en-US" sz="2000" b="1">
                <a:solidFill>
                  <a:schemeClr val="bg1"/>
                </a:solidFill>
                <a:latin typeface="Calibri"/>
                <a:ea typeface="Calibri"/>
                <a:cs typeface="Calibri"/>
              </a:rPr>
              <a:t>Spletna stran:</a:t>
            </a:r>
            <a:r>
              <a:rPr lang="en-IE" sz="1800">
                <a:solidFill>
                  <a:schemeClr val="bg1"/>
                </a:solidFill>
                <a:latin typeface="Calibri"/>
                <a:ea typeface="Calibri"/>
                <a:cs typeface="Calibri"/>
                <a:hlinkClick r:id="rId2">
                  <a:extLst>
                    <a:ext uri="{A12FA001-AC4F-418D-AE19-62706E023703}">
                      <ahyp:hlinkClr xmlns:ahyp="http://schemas.microsoft.com/office/drawing/2018/hyperlinkcolor" val="tx"/>
                    </a:ext>
                  </a:extLst>
                </a:hlinkClick>
              </a:rPr>
              <a:t> https://alibihostel.nl/en/</a:t>
            </a:r>
            <a:r>
              <a:rPr lang="en-IE" sz="1800">
                <a:solidFill>
                  <a:schemeClr val="bg1"/>
                </a:solidFill>
                <a:latin typeface="Calibri"/>
                <a:ea typeface="Calibri"/>
                <a:cs typeface="Calibri"/>
              </a:rPr>
              <a:t> </a:t>
            </a:r>
          </a:p>
          <a:p>
            <a:pPr>
              <a:lnSpc>
                <a:spcPct val="100000"/>
              </a:lnSpc>
            </a:pPr>
            <a:endParaRPr lang="en-US" sz="1000" b="1">
              <a:solidFill>
                <a:schemeClr val="bg1"/>
              </a:solidFill>
              <a:latin typeface="Calibri"/>
              <a:ea typeface="Open Sans"/>
              <a:cs typeface="Calibri"/>
            </a:endParaRPr>
          </a:p>
          <a:p>
            <a:pPr>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IE">
                <a:solidFill>
                  <a:schemeClr val="bg1"/>
                </a:solidFill>
                <a:latin typeface="Calibri"/>
                <a:ea typeface="Open Sans"/>
                <a:cs typeface="Calibri"/>
              </a:rPr>
              <a:t>Alibi Hostel je edinstvena gostinska ustanova, ki združuje čar zgodovinske stavbe in dediščine z inovativno in ustvarjalno ponudbo gostinskih storitev. Na podlagi podjetniške ideje tesne skupine mladih prijateljev je bil ta hostel odprt leta 2014 po obnovi in preureditvi zapora iz 19. stoletja v zgodovinskem </a:t>
            </a:r>
            <a:r>
              <a:rPr lang="en-IE" err="1">
                <a:solidFill>
                  <a:schemeClr val="bg1"/>
                </a:solidFill>
                <a:latin typeface="Calibri"/>
                <a:ea typeface="Open Sans"/>
                <a:cs typeface="Calibri"/>
              </a:rPr>
              <a:t>središču </a:t>
            </a:r>
            <a:r>
              <a:rPr lang="en-IE">
                <a:solidFill>
                  <a:schemeClr val="bg1"/>
                </a:solidFill>
                <a:latin typeface="Calibri"/>
                <a:ea typeface="Open Sans"/>
                <a:cs typeface="Calibri"/>
              </a:rPr>
              <a:t>Leeuwardena, glavnega mesta province Friesland in evropske prestolnice kulture v letu 2018. Ta projekt urbane prenove je staro zaporno stavbo preoblikoval v večnamenski urbani center „Blokhuispoort“, ki vključuje restavracije, obrtne delavnice in trgovine, javno knjižnico in podružnico Univerze za uporabne znanosti NHL </a:t>
            </a:r>
            <a:r>
              <a:rPr lang="en-IE" err="1">
                <a:solidFill>
                  <a:schemeClr val="bg1"/>
                </a:solidFill>
                <a:latin typeface="Calibri"/>
                <a:ea typeface="Open Sans"/>
                <a:cs typeface="Calibri"/>
              </a:rPr>
              <a:t>Stenden</a:t>
            </a:r>
            <a:r>
              <a:rPr lang="en-IE">
                <a:solidFill>
                  <a:schemeClr val="bg1"/>
                </a:solidFill>
                <a:latin typeface="Calibri"/>
                <a:ea typeface="Open Sans"/>
                <a:cs typeface="Calibri"/>
              </a:rPr>
              <a:t>. Hostel Alibi zaseda del prvega in drugega nadstropja tega kompleksa in ponuja namestitev v starih celicah, preoblikovanih v skupne sobe za 5–18 oseb, dvoposteljne sobe in sobe s 4 posteljami.</a:t>
            </a:r>
            <a:endParaRPr lang="it-IT">
              <a:solidFill>
                <a:schemeClr val="bg1"/>
              </a:solidFill>
            </a:endParaRPr>
          </a:p>
          <a:p>
            <a:pPr>
              <a:lnSpc>
                <a:spcPct val="100000"/>
              </a:lnSpc>
            </a:pPr>
            <a:endParaRPr lang="en-US">
              <a:solidFill>
                <a:schemeClr val="bg1"/>
              </a:solidFill>
              <a:latin typeface="Calibri"/>
              <a:ea typeface="Calibri"/>
              <a:cs typeface="Calibri"/>
            </a:endParaRPr>
          </a:p>
          <a:p>
            <a:pPr>
              <a:lnSpc>
                <a:spcPct val="100000"/>
              </a:lnSpc>
            </a:pPr>
            <a:endParaRPr lang="en-GB" sz="1400">
              <a:solidFill>
                <a:schemeClr val="bg1"/>
              </a:solidFill>
            </a:endParaRPr>
          </a:p>
          <a:p>
            <a:pPr>
              <a:lnSpc>
                <a:spcPct val="100000"/>
              </a:lnSpc>
            </a:pPr>
            <a:endParaRPr lang="en-US" sz="1600"/>
          </a:p>
        </p:txBody>
      </p:sp>
      <p:sp>
        <p:nvSpPr>
          <p:cNvPr id="2" name="Text Placeholder 1">
            <a:extLst>
              <a:ext uri="{FF2B5EF4-FFF2-40B4-BE49-F238E27FC236}">
                <a16:creationId xmlns:a16="http://schemas.microsoft.com/office/drawing/2014/main" id="{9B0E228B-B80B-3568-8522-3D39BC2B0EEF}"/>
              </a:ext>
            </a:extLst>
          </p:cNvPr>
          <p:cNvSpPr>
            <a:spLocks noGrp="1"/>
          </p:cNvSpPr>
          <p:nvPr>
            <p:ph type="body" sz="quarter" idx="35"/>
          </p:nvPr>
        </p:nvSpPr>
        <p:spPr>
          <a:xfrm>
            <a:off x="-17582" y="5367150"/>
            <a:ext cx="3865614" cy="1083903"/>
          </a:xfrm>
        </p:spPr>
        <p:txBody>
          <a:bodyPr/>
          <a:lstStyle/>
          <a:p>
            <a:r>
              <a:rPr lang="en-US" sz="4400" b="1">
                <a:latin typeface="Calibri"/>
                <a:ea typeface="Open Sans"/>
                <a:cs typeface="Calibri"/>
              </a:rPr>
              <a:t>NIZOZEMSKA</a:t>
            </a:r>
            <a:endParaRPr lang="en-US" sz="4400" b="1"/>
          </a:p>
        </p:txBody>
      </p:sp>
      <p:sp>
        <p:nvSpPr>
          <p:cNvPr id="3" name="Text Placeholder 2">
            <a:extLst>
              <a:ext uri="{FF2B5EF4-FFF2-40B4-BE49-F238E27FC236}">
                <a16:creationId xmlns:a16="http://schemas.microsoft.com/office/drawing/2014/main" id="{C7298C77-BBD9-6565-2221-009B56AEE2B3}"/>
              </a:ext>
            </a:extLst>
          </p:cNvPr>
          <p:cNvSpPr>
            <a:spLocks noGrp="1"/>
          </p:cNvSpPr>
          <p:nvPr>
            <p:ph type="body" sz="quarter" idx="36"/>
          </p:nvPr>
        </p:nvSpPr>
        <p:spPr>
          <a:xfrm>
            <a:off x="17130" y="4623633"/>
            <a:ext cx="3865776" cy="833966"/>
          </a:xfrm>
        </p:spPr>
        <p:txBody>
          <a:bodyPr/>
          <a:lstStyle/>
          <a:p>
            <a:r>
              <a:rPr lang="en-US" sz="3200" b="0">
                <a:latin typeface="Calibri"/>
                <a:ea typeface="Open Sans"/>
                <a:cs typeface="Calibri"/>
              </a:rPr>
              <a:t>MODELI LASTNIŠTVA</a:t>
            </a:r>
            <a:endParaRPr lang="en-US" sz="3200" b="0"/>
          </a:p>
        </p:txBody>
      </p:sp>
      <p:sp>
        <p:nvSpPr>
          <p:cNvPr id="16" name="Slide Number Placeholder 15">
            <a:extLst>
              <a:ext uri="{FF2B5EF4-FFF2-40B4-BE49-F238E27FC236}">
                <a16:creationId xmlns:a16="http://schemas.microsoft.com/office/drawing/2014/main" id="{05898E32-689A-250A-51AA-01FD54C7EFE5}"/>
              </a:ext>
            </a:extLst>
          </p:cNvPr>
          <p:cNvSpPr>
            <a:spLocks noGrp="1"/>
          </p:cNvSpPr>
          <p:nvPr>
            <p:ph type="sldNum" sz="quarter" idx="4"/>
          </p:nvPr>
        </p:nvSpPr>
        <p:spPr>
          <a:xfrm>
            <a:off x="7278427" y="10630132"/>
            <a:ext cx="473489" cy="311567"/>
          </a:xfrm>
        </p:spPr>
        <p:txBody>
          <a:bodyPr/>
          <a:lstStyle/>
          <a:p>
            <a:fld id="{9C527BFA-2C0E-4CEC-B6A5-913A56FEF4B4}" type="slidenum">
              <a:rPr lang="fr-CA" smtClean="0"/>
              <a:t>31</a:t>
            </a:fld>
            <a:endParaRPr lang="fr-CA"/>
          </a:p>
        </p:txBody>
      </p:sp>
      <p:sp>
        <p:nvSpPr>
          <p:cNvPr id="4" name="Text Placeholder 3">
            <a:extLst>
              <a:ext uri="{FF2B5EF4-FFF2-40B4-BE49-F238E27FC236}">
                <a16:creationId xmlns:a16="http://schemas.microsoft.com/office/drawing/2014/main" id="{F61081E5-30EF-80AF-A491-67EE086F2938}"/>
              </a:ext>
            </a:extLst>
          </p:cNvPr>
          <p:cNvSpPr>
            <a:spLocks noGrp="1"/>
          </p:cNvSpPr>
          <p:nvPr>
            <p:ph type="body" sz="quarter" idx="65"/>
          </p:nvPr>
        </p:nvSpPr>
        <p:spPr>
          <a:xfrm>
            <a:off x="-25710" y="20363"/>
            <a:ext cx="2953721" cy="625826"/>
          </a:xfrm>
        </p:spPr>
        <p:txBody>
          <a:bodyPr/>
          <a:lstStyle/>
          <a:p>
            <a:r>
              <a:rPr lang="en-GB"/>
              <a:t>Foto: Alibi Hostel, Nizozemska</a:t>
            </a:r>
          </a:p>
        </p:txBody>
      </p:sp>
      <p:sp>
        <p:nvSpPr>
          <p:cNvPr id="10" name="Text Placeholder 2">
            <a:extLst>
              <a:ext uri="{FF2B5EF4-FFF2-40B4-BE49-F238E27FC236}">
                <a16:creationId xmlns:a16="http://schemas.microsoft.com/office/drawing/2014/main" id="{DF784FB3-FE05-7F20-FD60-C824E0DB5539}"/>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3EF115F2-BA6F-BC64-4258-ED1706397BC1}"/>
              </a:ext>
            </a:extLst>
          </p:cNvPr>
          <p:cNvSpPr txBox="1"/>
          <p:nvPr/>
        </p:nvSpPr>
        <p:spPr>
          <a:xfrm>
            <a:off x="1994814" y="1684409"/>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5" name="Graphic 4" descr="Badge with solid fill">
            <a:extLst>
              <a:ext uri="{FF2B5EF4-FFF2-40B4-BE49-F238E27FC236}">
                <a16:creationId xmlns:a16="http://schemas.microsoft.com/office/drawing/2014/main" id="{2368163E-2A8A-61B8-E3A2-0CC655D2EA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7786" y="4608688"/>
            <a:ext cx="1440000" cy="1440000"/>
          </a:xfrm>
          <a:prstGeom prst="rect">
            <a:avLst/>
          </a:prstGeom>
        </p:spPr>
      </p:pic>
      <p:pic>
        <p:nvPicPr>
          <p:cNvPr id="14" name="Picture Placeholder 13">
            <a:extLst>
              <a:ext uri="{FF2B5EF4-FFF2-40B4-BE49-F238E27FC236}">
                <a16:creationId xmlns:a16="http://schemas.microsoft.com/office/drawing/2014/main" id="{B99BFF00-7329-4DCF-8768-7E1D497D1D01}"/>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t="7156" b="7156"/>
          <a:stretch>
            <a:fillRect/>
          </a:stretch>
        </p:blipFill>
        <p:spPr>
          <a:xfrm>
            <a:off x="-32329" y="292911"/>
            <a:ext cx="7001712" cy="4003099"/>
          </a:xfrm>
        </p:spPr>
      </p:pic>
    </p:spTree>
    <p:extLst>
      <p:ext uri="{BB962C8B-B14F-4D97-AF65-F5344CB8AC3E}">
        <p14:creationId xmlns:p14="http://schemas.microsoft.com/office/powerpoint/2010/main" val="2789436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25EE4-96F1-04BE-4F52-F11B1A8612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C20538F-3C44-0A79-AC81-A9B9FC4F6A68}"/>
              </a:ext>
            </a:extLst>
          </p:cNvPr>
          <p:cNvSpPr>
            <a:spLocks noGrp="1"/>
          </p:cNvSpPr>
          <p:nvPr>
            <p:ph type="body" sz="quarter" idx="32"/>
          </p:nvPr>
        </p:nvSpPr>
        <p:spPr>
          <a:xfrm>
            <a:off x="634478" y="1721389"/>
            <a:ext cx="6541269" cy="2422612"/>
          </a:xfrm>
        </p:spPr>
        <p:txBody>
          <a:bodyPr/>
          <a:lstStyle/>
          <a:p>
            <a:pPr>
              <a:lnSpc>
                <a:spcPct val="100000"/>
              </a:lnSpc>
            </a:pPr>
            <a:r>
              <a:rPr lang="en-IE">
                <a:latin typeface="Calibri"/>
                <a:ea typeface="Open Sans"/>
                <a:cs typeface="Calibri"/>
              </a:rPr>
              <a:t>Hostel Alibi se nahaja na ključni lokaciji v središču mesta </a:t>
            </a:r>
            <a:r>
              <a:rPr lang="en-IE" err="1">
                <a:latin typeface="Calibri"/>
                <a:ea typeface="Open Sans"/>
                <a:cs typeface="Calibri"/>
              </a:rPr>
              <a:t>Leeuwaden</a:t>
            </a:r>
            <a:r>
              <a:rPr lang="en-IE">
                <a:latin typeface="Calibri"/>
                <a:ea typeface="Open Sans"/>
                <a:cs typeface="Calibri"/>
              </a:rPr>
              <a:t>, čeprav je še vedno precej skrit v prvem in drugem nadstropju kompleksa „Blokhuispoort”. V skladu z lepoto in čarom te stare stavbe prostori Alibi Hostela združujejo stare in moderne elemente ter pomembno atmosfero, ki jo daje preoblikovanje prostora, namenjenega pridržanju in izolaciji, v gostinsko ustanovo, ki omogoča srečevanje mladih in mednarodnih popotnikov. Zato bi Alibi Hostels rad povečal svojo prepoznavnost in izpostavljenost mednarodnemu občinstvu ter obogatil bivanje gostov z vzpostavitvijo partnerstev in sodelovanj z drugimi podjetniki in ključnimi deležniki ter s širitvijo svoje ciljne skupine.</a:t>
            </a:r>
          </a:p>
          <a:p>
            <a:pPr>
              <a:lnSpc>
                <a:spcPct val="100000"/>
              </a:lnSpc>
            </a:pPr>
            <a:endParaRPr lang="en-US"/>
          </a:p>
        </p:txBody>
      </p:sp>
      <p:sp>
        <p:nvSpPr>
          <p:cNvPr id="8" name="Text Placeholder 7">
            <a:extLst>
              <a:ext uri="{FF2B5EF4-FFF2-40B4-BE49-F238E27FC236}">
                <a16:creationId xmlns:a16="http://schemas.microsoft.com/office/drawing/2014/main" id="{69EC00A5-53D2-8DA8-234F-66CBDE68933D}"/>
              </a:ext>
            </a:extLst>
          </p:cNvPr>
          <p:cNvSpPr>
            <a:spLocks noGrp="1"/>
          </p:cNvSpPr>
          <p:nvPr>
            <p:ph type="body" sz="quarter" idx="33"/>
          </p:nvPr>
        </p:nvSpPr>
        <p:spPr/>
        <p:txBody>
          <a:bodyPr/>
          <a:lstStyle/>
          <a:p>
            <a:r>
              <a:rPr lang="en-GB" cap="all">
                <a:latin typeface="Calibri"/>
                <a:cs typeface="Calibri"/>
              </a:rPr>
              <a:t>Povečanje prepoznavnosti in obogatitev bivanja gostov</a:t>
            </a:r>
            <a:endParaRPr lang="en-US" cap="all"/>
          </a:p>
        </p:txBody>
      </p:sp>
      <p:sp>
        <p:nvSpPr>
          <p:cNvPr id="9" name="Text Placeholder 8">
            <a:extLst>
              <a:ext uri="{FF2B5EF4-FFF2-40B4-BE49-F238E27FC236}">
                <a16:creationId xmlns:a16="http://schemas.microsoft.com/office/drawing/2014/main" id="{00867FBD-92E0-7CFC-30F5-F0C85C509201}"/>
              </a:ext>
            </a:extLst>
          </p:cNvPr>
          <p:cNvSpPr>
            <a:spLocks noGrp="1"/>
          </p:cNvSpPr>
          <p:nvPr>
            <p:ph type="body" sz="quarter" idx="38"/>
          </p:nvPr>
        </p:nvSpPr>
        <p:spPr>
          <a:xfrm>
            <a:off x="1699289" y="683282"/>
            <a:ext cx="6506617" cy="381311"/>
          </a:xfrm>
        </p:spPr>
        <p:txBody>
          <a:bodyPr vert="horz" lIns="91440" tIns="45720" rIns="91440" bIns="45720" rtlCol="0" anchor="t">
            <a:noAutofit/>
          </a:bodyPr>
          <a:lstStyle/>
          <a:p>
            <a:r>
              <a:rPr lang="en-US">
                <a:latin typeface="Calibri"/>
                <a:ea typeface="Calibri"/>
                <a:cs typeface="Calibri"/>
              </a:rPr>
              <a:t>IZZIV</a:t>
            </a:r>
            <a:endParaRPr lang="en-US">
              <a:ea typeface="Calibri"/>
            </a:endParaRPr>
          </a:p>
        </p:txBody>
      </p:sp>
      <p:sp>
        <p:nvSpPr>
          <p:cNvPr id="11" name="Text Placeholder 10">
            <a:extLst>
              <a:ext uri="{FF2B5EF4-FFF2-40B4-BE49-F238E27FC236}">
                <a16:creationId xmlns:a16="http://schemas.microsoft.com/office/drawing/2014/main" id="{8CB51FF8-5F1F-9773-387E-745AEBC8285C}"/>
              </a:ext>
            </a:extLst>
          </p:cNvPr>
          <p:cNvSpPr>
            <a:spLocks noGrp="1"/>
          </p:cNvSpPr>
          <p:nvPr>
            <p:ph type="body" sz="quarter" idx="40"/>
          </p:nvPr>
        </p:nvSpPr>
        <p:spPr/>
        <p:txBody>
          <a:bodyPr/>
          <a:lstStyle/>
          <a:p>
            <a:r>
              <a:rPr lang="fr-FR"/>
              <a:t>« </a:t>
            </a:r>
            <a:r>
              <a:rPr lang="fr-FR" err="1"/>
              <a:t>Prijazno </a:t>
            </a:r>
            <a:r>
              <a:rPr lang="fr-FR"/>
              <a:t>osebje, vse </a:t>
            </a:r>
            <a:r>
              <a:rPr lang="fr-FR" err="1"/>
              <a:t>zelo </a:t>
            </a:r>
            <a:r>
              <a:rPr lang="fr-FR"/>
              <a:t>čisto in v središču mesta »</a:t>
            </a:r>
            <a:endParaRPr lang="en-US"/>
          </a:p>
        </p:txBody>
      </p:sp>
      <p:sp>
        <p:nvSpPr>
          <p:cNvPr id="2" name="Slide Number Placeholder 1">
            <a:extLst>
              <a:ext uri="{FF2B5EF4-FFF2-40B4-BE49-F238E27FC236}">
                <a16:creationId xmlns:a16="http://schemas.microsoft.com/office/drawing/2014/main" id="{76B2DF40-1B68-6425-3763-C666DB32391C}"/>
              </a:ext>
            </a:extLst>
          </p:cNvPr>
          <p:cNvSpPr>
            <a:spLocks noGrp="1"/>
          </p:cNvSpPr>
          <p:nvPr>
            <p:ph type="sldNum" sz="quarter" idx="4"/>
          </p:nvPr>
        </p:nvSpPr>
        <p:spPr/>
        <p:txBody>
          <a:bodyPr/>
          <a:lstStyle/>
          <a:p>
            <a:fld id="{9C527BFA-2C0E-4CEC-B6A5-913A56FEF4B4}" type="slidenum">
              <a:rPr lang="fr-CA" smtClean="0"/>
              <a:t>32</a:t>
            </a:fld>
            <a:endParaRPr lang="fr-CA"/>
          </a:p>
        </p:txBody>
      </p:sp>
      <p:sp>
        <p:nvSpPr>
          <p:cNvPr id="3" name="Text Placeholder 2">
            <a:extLst>
              <a:ext uri="{FF2B5EF4-FFF2-40B4-BE49-F238E27FC236}">
                <a16:creationId xmlns:a16="http://schemas.microsoft.com/office/drawing/2014/main" id="{B55B9459-7D29-B5C3-DD54-37AE0C4520FE}"/>
              </a:ext>
            </a:extLst>
          </p:cNvPr>
          <p:cNvSpPr>
            <a:spLocks noGrp="1"/>
          </p:cNvSpPr>
          <p:nvPr>
            <p:ph type="body" sz="quarter" idx="65"/>
          </p:nvPr>
        </p:nvSpPr>
        <p:spPr/>
        <p:txBody>
          <a:bodyPr/>
          <a:lstStyle/>
          <a:p>
            <a:r>
              <a:rPr lang="en-GB"/>
              <a:t>Foto: Cantina Al Silter, Italija</a:t>
            </a:r>
          </a:p>
        </p:txBody>
      </p:sp>
      <p:cxnSp>
        <p:nvCxnSpPr>
          <p:cNvPr id="14" name="Straight Connector 13">
            <a:extLst>
              <a:ext uri="{FF2B5EF4-FFF2-40B4-BE49-F238E27FC236}">
                <a16:creationId xmlns:a16="http://schemas.microsoft.com/office/drawing/2014/main" id="{918E1208-2751-F700-91D0-E87E4F683F08}"/>
              </a:ext>
            </a:extLst>
          </p:cNvPr>
          <p:cNvCxnSpPr>
            <a:cxnSpLocks/>
          </p:cNvCxnSpPr>
          <p:nvPr/>
        </p:nvCxnSpPr>
        <p:spPr>
          <a:xfrm>
            <a:off x="-12269" y="1165222"/>
            <a:ext cx="5020997"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4" name="Graphic 30">
            <a:extLst>
              <a:ext uri="{FF2B5EF4-FFF2-40B4-BE49-F238E27FC236}">
                <a16:creationId xmlns:a16="http://schemas.microsoft.com/office/drawing/2014/main" id="{4BBB373D-553E-F671-B7DC-CCA4E6656BED}"/>
              </a:ext>
            </a:extLst>
          </p:cNvPr>
          <p:cNvSpPr/>
          <p:nvPr/>
        </p:nvSpPr>
        <p:spPr>
          <a:xfrm>
            <a:off x="5844068" y="6844118"/>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E17811A0-D7D2-ECB7-BE7B-B0FD34E1D7D1}"/>
              </a:ext>
            </a:extLst>
          </p:cNvPr>
          <p:cNvSpPr txBox="1"/>
          <p:nvPr/>
        </p:nvSpPr>
        <p:spPr>
          <a:xfrm>
            <a:off x="435679" y="633638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grpSp>
        <p:nvGrpSpPr>
          <p:cNvPr id="25" name="Group 24">
            <a:extLst>
              <a:ext uri="{FF2B5EF4-FFF2-40B4-BE49-F238E27FC236}">
                <a16:creationId xmlns:a16="http://schemas.microsoft.com/office/drawing/2014/main" id="{82C0F7A6-EEC7-F951-04A8-23A239760004}"/>
              </a:ext>
            </a:extLst>
          </p:cNvPr>
          <p:cNvGrpSpPr/>
          <p:nvPr/>
        </p:nvGrpSpPr>
        <p:grpSpPr>
          <a:xfrm>
            <a:off x="634478" y="282199"/>
            <a:ext cx="953258" cy="797926"/>
            <a:chOff x="8130434" y="5055580"/>
            <a:chExt cx="1018347" cy="1051755"/>
          </a:xfrm>
          <a:solidFill>
            <a:srgbClr val="000000"/>
          </a:solidFill>
        </p:grpSpPr>
        <p:grpSp>
          <p:nvGrpSpPr>
            <p:cNvPr id="26" name="Graphic 2">
              <a:extLst>
                <a:ext uri="{FF2B5EF4-FFF2-40B4-BE49-F238E27FC236}">
                  <a16:creationId xmlns:a16="http://schemas.microsoft.com/office/drawing/2014/main" id="{23EB3EC8-DBEB-FFE2-DC53-C93778439250}"/>
                </a:ext>
              </a:extLst>
            </p:cNvPr>
            <p:cNvGrpSpPr/>
            <p:nvPr userDrawn="1"/>
          </p:nvGrpSpPr>
          <p:grpSpPr>
            <a:xfrm>
              <a:off x="8172121" y="5087188"/>
              <a:ext cx="955215" cy="342517"/>
              <a:chOff x="3752168" y="4966655"/>
              <a:chExt cx="955215" cy="342517"/>
            </a:xfrm>
            <a:grpFill/>
          </p:grpSpPr>
          <p:sp>
            <p:nvSpPr>
              <p:cNvPr id="38" name="Freeform 300">
                <a:extLst>
                  <a:ext uri="{FF2B5EF4-FFF2-40B4-BE49-F238E27FC236}">
                    <a16:creationId xmlns:a16="http://schemas.microsoft.com/office/drawing/2014/main" id="{667EA2DE-F77A-7ABD-2A38-E3FB2648CACB}"/>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9" name="Freeform 301">
                <a:extLst>
                  <a:ext uri="{FF2B5EF4-FFF2-40B4-BE49-F238E27FC236}">
                    <a16:creationId xmlns:a16="http://schemas.microsoft.com/office/drawing/2014/main" id="{D181B795-6A55-34C4-725F-27F785ECDD0B}"/>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40" name="Freeform 302">
                <a:extLst>
                  <a:ext uri="{FF2B5EF4-FFF2-40B4-BE49-F238E27FC236}">
                    <a16:creationId xmlns:a16="http://schemas.microsoft.com/office/drawing/2014/main" id="{F29A0F1E-3E55-8B49-B03F-B030E51BFF86}"/>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27" name="Freeform 289">
              <a:extLst>
                <a:ext uri="{FF2B5EF4-FFF2-40B4-BE49-F238E27FC236}">
                  <a16:creationId xmlns:a16="http://schemas.microsoft.com/office/drawing/2014/main" id="{2EBA1089-9FA1-A929-FF42-290D0E45CA80}"/>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28" name="Freeform 290">
              <a:extLst>
                <a:ext uri="{FF2B5EF4-FFF2-40B4-BE49-F238E27FC236}">
                  <a16:creationId xmlns:a16="http://schemas.microsoft.com/office/drawing/2014/main" id="{D9468214-F260-931F-7055-DEC8D5FCC9FC}"/>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29" name="Freeform 291">
              <a:extLst>
                <a:ext uri="{FF2B5EF4-FFF2-40B4-BE49-F238E27FC236}">
                  <a16:creationId xmlns:a16="http://schemas.microsoft.com/office/drawing/2014/main" id="{422F7FE7-28D1-6296-4DC2-F63D3F2CC1A0}"/>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30" name="Freeform 292">
              <a:extLst>
                <a:ext uri="{FF2B5EF4-FFF2-40B4-BE49-F238E27FC236}">
                  <a16:creationId xmlns:a16="http://schemas.microsoft.com/office/drawing/2014/main" id="{B04CD2AA-EE3D-3576-CA56-385F89363EF7}"/>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31" name="Freeform 293">
              <a:extLst>
                <a:ext uri="{FF2B5EF4-FFF2-40B4-BE49-F238E27FC236}">
                  <a16:creationId xmlns:a16="http://schemas.microsoft.com/office/drawing/2014/main" id="{A5110A22-E6DF-3C3D-145D-FE2371C6A1CE}"/>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2" name="Freeform 294">
              <a:extLst>
                <a:ext uri="{FF2B5EF4-FFF2-40B4-BE49-F238E27FC236}">
                  <a16:creationId xmlns:a16="http://schemas.microsoft.com/office/drawing/2014/main" id="{78ACF424-EDEE-DEC9-F564-6FABB7CFACE6}"/>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3" name="Freeform 295">
              <a:extLst>
                <a:ext uri="{FF2B5EF4-FFF2-40B4-BE49-F238E27FC236}">
                  <a16:creationId xmlns:a16="http://schemas.microsoft.com/office/drawing/2014/main" id="{EC699488-7D12-3B3F-F2C7-C291E112208C}"/>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4" name="Freeform 296">
              <a:extLst>
                <a:ext uri="{FF2B5EF4-FFF2-40B4-BE49-F238E27FC236}">
                  <a16:creationId xmlns:a16="http://schemas.microsoft.com/office/drawing/2014/main" id="{D06340C1-C4A7-5C23-4430-70E5D7C9B9F0}"/>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5" name="Freeform 297">
              <a:extLst>
                <a:ext uri="{FF2B5EF4-FFF2-40B4-BE49-F238E27FC236}">
                  <a16:creationId xmlns:a16="http://schemas.microsoft.com/office/drawing/2014/main" id="{179FA000-4B6F-B56B-C04D-43D2C88BAEBC}"/>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6" name="Freeform 298">
              <a:extLst>
                <a:ext uri="{FF2B5EF4-FFF2-40B4-BE49-F238E27FC236}">
                  <a16:creationId xmlns:a16="http://schemas.microsoft.com/office/drawing/2014/main" id="{AAF94198-08C8-F29B-B1E2-B78AC3FE868C}"/>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7" name="Freeform 299">
              <a:extLst>
                <a:ext uri="{FF2B5EF4-FFF2-40B4-BE49-F238E27FC236}">
                  <a16:creationId xmlns:a16="http://schemas.microsoft.com/office/drawing/2014/main" id="{07F2B1D5-50A2-0402-BDAF-AB2321540651}"/>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16" name="Picture Placeholder 15">
            <a:extLst>
              <a:ext uri="{FF2B5EF4-FFF2-40B4-BE49-F238E27FC236}">
                <a16:creationId xmlns:a16="http://schemas.microsoft.com/office/drawing/2014/main" id="{D7AEA952-8509-4C76-AC89-D767D8B5DD60}"/>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4448" r="14448"/>
          <a:stretch>
            <a:fillRect/>
          </a:stretch>
        </p:blipFill>
        <p:spPr/>
      </p:pic>
      <p:sp>
        <p:nvSpPr>
          <p:cNvPr id="15" name="Freeform 14">
            <a:extLst>
              <a:ext uri="{FF2B5EF4-FFF2-40B4-BE49-F238E27FC236}">
                <a16:creationId xmlns:a16="http://schemas.microsoft.com/office/drawing/2014/main" id="{660930F1-D37F-2E2C-D4A6-8D02B767C9F1}"/>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1870873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D676F-1E5D-99FB-FA12-B57BE53A693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19A8074-1D62-A4C4-BA09-4E05F1B5E437}"/>
              </a:ext>
            </a:extLst>
          </p:cNvPr>
          <p:cNvSpPr>
            <a:spLocks noGrp="1"/>
          </p:cNvSpPr>
          <p:nvPr>
            <p:ph type="body" sz="quarter" idx="32"/>
          </p:nvPr>
        </p:nvSpPr>
        <p:spPr>
          <a:xfrm>
            <a:off x="3883745" y="308983"/>
            <a:ext cx="3270634" cy="4069540"/>
          </a:xfrm>
        </p:spPr>
        <p:txBody>
          <a:bodyPr/>
          <a:lstStyle/>
          <a:p>
            <a:pPr>
              <a:lnSpc>
                <a:spcPct val="100000"/>
              </a:lnSpc>
            </a:pPr>
            <a:r>
              <a:rPr lang="en-IE">
                <a:latin typeface="Calibri"/>
                <a:ea typeface="Open Sans"/>
                <a:cs typeface="Calibri"/>
              </a:rPr>
              <a:t>Z raziskovanjem in odkrivanjem novih trendov v urbanem turizmu in ključnih deležnikov v kontekstu Leeuwardena in </a:t>
            </a:r>
            <a:r>
              <a:rPr lang="en-IE" err="1">
                <a:latin typeface="Calibri"/>
                <a:ea typeface="Open Sans"/>
                <a:cs typeface="Calibri"/>
              </a:rPr>
              <a:t>Fryslan </a:t>
            </a:r>
            <a:r>
              <a:rPr lang="en-IE">
                <a:latin typeface="Calibri"/>
                <a:ea typeface="Open Sans"/>
                <a:cs typeface="Calibri"/>
              </a:rPr>
              <a:t>se raziskujejo nove možnosti za partnerstva in sodelovanja ter ustvarja širša mreža. Zbiranje in izmenjava najboljših praks na področju mestnega turizma in mednarodnih hostlov omogočajo ustvarjanje novega </a:t>
            </a:r>
            <a:r>
              <a:rPr lang="en-IE" err="1">
                <a:latin typeface="Calibri"/>
                <a:ea typeface="Open Sans"/>
                <a:cs typeface="Calibri"/>
              </a:rPr>
              <a:t>znanja </a:t>
            </a:r>
            <a:r>
              <a:rPr lang="en-IE">
                <a:latin typeface="Calibri"/>
                <a:ea typeface="Open Sans"/>
                <a:cs typeface="Calibri"/>
              </a:rPr>
              <a:t>in možnosti. Tako Alibi Hostel postavlja temelje, da postane prizorišče za manjše dogodke, branja, predstave in kulinarične doživetja. </a:t>
            </a:r>
            <a:endParaRPr lang="en-IE"/>
          </a:p>
        </p:txBody>
      </p:sp>
      <p:sp>
        <p:nvSpPr>
          <p:cNvPr id="12" name="Text Placeholder 11">
            <a:extLst>
              <a:ext uri="{FF2B5EF4-FFF2-40B4-BE49-F238E27FC236}">
                <a16:creationId xmlns:a16="http://schemas.microsoft.com/office/drawing/2014/main" id="{6C551238-1306-61EF-5F66-C7BDCAD7CD3E}"/>
              </a:ext>
            </a:extLst>
          </p:cNvPr>
          <p:cNvSpPr>
            <a:spLocks noGrp="1"/>
          </p:cNvSpPr>
          <p:nvPr>
            <p:ph type="body" sz="quarter" idx="36"/>
          </p:nvPr>
        </p:nvSpPr>
        <p:spPr>
          <a:xfrm>
            <a:off x="1170480" y="116201"/>
            <a:ext cx="3141465" cy="385564"/>
          </a:xfrm>
        </p:spPr>
        <p:txBody>
          <a:bodyPr/>
          <a:lstStyle/>
          <a:p>
            <a:r>
              <a:rPr lang="en-US">
                <a:latin typeface="Calibri"/>
                <a:ea typeface="Open Sans"/>
                <a:cs typeface="Calibri"/>
              </a:rPr>
              <a:t>REŠITEV</a:t>
            </a:r>
            <a:endParaRPr lang="en-US"/>
          </a:p>
        </p:txBody>
      </p:sp>
      <p:sp>
        <p:nvSpPr>
          <p:cNvPr id="14" name="Text Placeholder 13">
            <a:extLst>
              <a:ext uri="{FF2B5EF4-FFF2-40B4-BE49-F238E27FC236}">
                <a16:creationId xmlns:a16="http://schemas.microsoft.com/office/drawing/2014/main" id="{310E23D6-23E6-30CC-1F1C-91BB95097A85}"/>
              </a:ext>
            </a:extLst>
          </p:cNvPr>
          <p:cNvSpPr>
            <a:spLocks noGrp="1"/>
          </p:cNvSpPr>
          <p:nvPr>
            <p:ph type="body" sz="quarter" idx="40"/>
          </p:nvPr>
        </p:nvSpPr>
        <p:spPr/>
        <p:txBody>
          <a:bodyPr/>
          <a:lstStyle/>
          <a:p>
            <a:r>
              <a:rPr lang="en-US"/>
              <a:t>„Prebudi se sam v neznanem mestu je eno najbolj prijetnih občutkov na svetu.“ — Freya Stark</a:t>
            </a:r>
          </a:p>
        </p:txBody>
      </p:sp>
      <p:sp>
        <p:nvSpPr>
          <p:cNvPr id="2" name="Text Placeholder 1">
            <a:extLst>
              <a:ext uri="{FF2B5EF4-FFF2-40B4-BE49-F238E27FC236}">
                <a16:creationId xmlns:a16="http://schemas.microsoft.com/office/drawing/2014/main" id="{89E52059-51E3-FE92-F567-14BD211A012E}"/>
              </a:ext>
            </a:extLst>
          </p:cNvPr>
          <p:cNvSpPr>
            <a:spLocks noGrp="1"/>
          </p:cNvSpPr>
          <p:nvPr>
            <p:ph type="body" sz="quarter" idx="65"/>
          </p:nvPr>
        </p:nvSpPr>
        <p:spPr/>
        <p:txBody>
          <a:bodyPr/>
          <a:lstStyle/>
          <a:p>
            <a:r>
              <a:rPr lang="en-GB"/>
              <a:t>Foto: </a:t>
            </a:r>
            <a:r>
              <a:rPr lang="fr-FR"/>
              <a:t>Alibi </a:t>
            </a:r>
            <a:r>
              <a:rPr lang="fr-FR" err="1"/>
              <a:t>Hostel</a:t>
            </a:r>
            <a:r>
              <a:rPr lang="fr-FR"/>
              <a:t>, </a:t>
            </a:r>
            <a:r>
              <a:rPr lang="fr-FR" err="1"/>
              <a:t>Nizozemska</a:t>
            </a:r>
            <a:endParaRPr lang="en-GB"/>
          </a:p>
        </p:txBody>
      </p:sp>
      <p:sp>
        <p:nvSpPr>
          <p:cNvPr id="18" name="Freeform 17">
            <a:extLst>
              <a:ext uri="{FF2B5EF4-FFF2-40B4-BE49-F238E27FC236}">
                <a16:creationId xmlns:a16="http://schemas.microsoft.com/office/drawing/2014/main" id="{8A046236-A619-E012-C5D5-C0097572A5B2}"/>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FD7B0CD5-3F47-C804-55BE-F01D3661C6F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33</a:t>
            </a:fld>
            <a:endParaRPr lang="fr-CA"/>
          </a:p>
        </p:txBody>
      </p:sp>
      <p:sp>
        <p:nvSpPr>
          <p:cNvPr id="6" name="Text Placeholder 11">
            <a:extLst>
              <a:ext uri="{FF2B5EF4-FFF2-40B4-BE49-F238E27FC236}">
                <a16:creationId xmlns:a16="http://schemas.microsoft.com/office/drawing/2014/main" id="{89B19DBA-3F06-4A45-06A3-29929ACC5523}"/>
              </a:ext>
            </a:extLst>
          </p:cNvPr>
          <p:cNvSpPr txBox="1">
            <a:spLocks/>
          </p:cNvSpPr>
          <p:nvPr/>
        </p:nvSpPr>
        <p:spPr>
          <a:xfrm>
            <a:off x="5021629" y="3838730"/>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EC7C69"/>
                </a:solidFill>
              </a:rPr>
              <a:t>Rezultat</a:t>
            </a:r>
          </a:p>
        </p:txBody>
      </p:sp>
      <p:cxnSp>
        <p:nvCxnSpPr>
          <p:cNvPr id="7" name="Straight Connector 6">
            <a:extLst>
              <a:ext uri="{FF2B5EF4-FFF2-40B4-BE49-F238E27FC236}">
                <a16:creationId xmlns:a16="http://schemas.microsoft.com/office/drawing/2014/main" id="{67DBC371-C2C2-1B15-5597-18AC53AC667C}"/>
              </a:ext>
            </a:extLst>
          </p:cNvPr>
          <p:cNvCxnSpPr>
            <a:cxnSpLocks/>
          </p:cNvCxnSpPr>
          <p:nvPr/>
        </p:nvCxnSpPr>
        <p:spPr>
          <a:xfrm>
            <a:off x="4012442" y="4601211"/>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63568565-4B00-56F4-B5DE-DA68555B73E9}"/>
              </a:ext>
            </a:extLst>
          </p:cNvPr>
          <p:cNvSpPr txBox="1">
            <a:spLocks/>
          </p:cNvSpPr>
          <p:nvPr/>
        </p:nvSpPr>
        <p:spPr>
          <a:xfrm>
            <a:off x="3990504" y="4746793"/>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IE" sz="1800" cap="all">
                <a:solidFill>
                  <a:srgbClr val="EC7C69"/>
                </a:solidFill>
                <a:latin typeface="Calibri"/>
                <a:cs typeface="Calibri"/>
              </a:rPr>
              <a:t>Večja prepoznavnost in širši izbor doživetij za goste</a:t>
            </a:r>
          </a:p>
          <a:p>
            <a:pPr>
              <a:lnSpc>
                <a:spcPct val="100000"/>
              </a:lnSpc>
            </a:pPr>
            <a:endParaRPr lang="en-IE">
              <a:latin typeface="Calibri"/>
              <a:ea typeface="Open Sans"/>
              <a:cs typeface="Calibri"/>
            </a:endParaRPr>
          </a:p>
          <a:p>
            <a:pPr>
              <a:lnSpc>
                <a:spcPct val="100000"/>
              </a:lnSpc>
            </a:pPr>
            <a:r>
              <a:rPr lang="en-IE">
                <a:latin typeface="Calibri"/>
                <a:ea typeface="Open Sans"/>
                <a:cs typeface="Calibri"/>
              </a:rPr>
              <a:t>Z razširitvijo mreže možnih partnerjev na nacionalni in mednarodni ravni Alibi Hostel dosega boljšo prepoznavnost in pozicioniranje. S tem soustvarja niz novih kulinaričnih in kulturnih izkušenj, ki jih ponuja gostom hostla, obiskovalcem </a:t>
            </a:r>
            <a:r>
              <a:rPr lang="en-IE" err="1">
                <a:latin typeface="Calibri"/>
                <a:ea typeface="Open Sans"/>
                <a:cs typeface="Calibri"/>
              </a:rPr>
              <a:t>Blockhuispoort</a:t>
            </a:r>
            <a:r>
              <a:rPr lang="en-IE">
                <a:latin typeface="Calibri"/>
                <a:ea typeface="Open Sans"/>
                <a:cs typeface="Calibri"/>
              </a:rPr>
              <a:t>, prebivalcem Leeuwardena in študentom.</a:t>
            </a:r>
          </a:p>
        </p:txBody>
      </p:sp>
      <p:cxnSp>
        <p:nvCxnSpPr>
          <p:cNvPr id="10" name="Straight Connector 9">
            <a:extLst>
              <a:ext uri="{FF2B5EF4-FFF2-40B4-BE49-F238E27FC236}">
                <a16:creationId xmlns:a16="http://schemas.microsoft.com/office/drawing/2014/main" id="{378EF191-23F6-4246-41E3-72580A2CB8CD}"/>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5E2542-C60A-C8BD-86A7-437E584AA640}"/>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a:t>
            </a:r>
          </a:p>
        </p:txBody>
      </p:sp>
      <p:sp>
        <p:nvSpPr>
          <p:cNvPr id="19" name="TextBox 18">
            <a:extLst>
              <a:ext uri="{FF2B5EF4-FFF2-40B4-BE49-F238E27FC236}">
                <a16:creationId xmlns:a16="http://schemas.microsoft.com/office/drawing/2014/main" id="{FCAD741B-99FC-9FAC-A82B-A09BF7E4BFF8}"/>
              </a:ext>
            </a:extLst>
          </p:cNvPr>
          <p:cNvSpPr txBox="1"/>
          <p:nvPr/>
        </p:nvSpPr>
        <p:spPr>
          <a:xfrm>
            <a:off x="361874" y="1077536"/>
            <a:ext cx="3367872" cy="646331"/>
          </a:xfrm>
          <a:prstGeom prst="rect">
            <a:avLst/>
          </a:prstGeom>
          <a:noFill/>
        </p:spPr>
        <p:txBody>
          <a:bodyPr wrap="square" lIns="91440" tIns="45720" rIns="91440" bIns="45720" rtlCol="0" anchor="t">
            <a:spAutoFit/>
          </a:bodyPr>
          <a:lstStyle/>
          <a:p>
            <a:r>
              <a:rPr lang="en-IE">
                <a:solidFill>
                  <a:schemeClr val="bg1"/>
                </a:solidFill>
                <a:latin typeface="Calibri"/>
                <a:cs typeface="Calibri"/>
              </a:rPr>
              <a:t>VEČ PARTNERSTEV IN SODELOVANJ  </a:t>
            </a:r>
            <a:endParaRPr lang="en-IE">
              <a:solidFill>
                <a:schemeClr val="bg1"/>
              </a:solidFill>
            </a:endParaRPr>
          </a:p>
        </p:txBody>
      </p:sp>
      <p:grpSp>
        <p:nvGrpSpPr>
          <p:cNvPr id="4" name="Group 3">
            <a:extLst>
              <a:ext uri="{FF2B5EF4-FFF2-40B4-BE49-F238E27FC236}">
                <a16:creationId xmlns:a16="http://schemas.microsoft.com/office/drawing/2014/main" id="{48FB1E8F-19C9-5B6B-71F2-9C5944AD5918}"/>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EA3D8905-311A-47DD-F912-DFF1A8A48827}"/>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E840EB99-CB3B-F65A-0F39-18D5DA53F520}"/>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596D9681-252D-3E14-811B-D1FC39C87F60}"/>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8C34BBA-5771-9C4B-B5CE-507221DA8CB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C80792E8-6E9C-B08B-96C2-C6933FF13CA5}"/>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7A7F0DA5-FF38-70CC-56F3-1449C89572D9}"/>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CC4695A9-B0B5-3D29-ACE9-10CCEF65A93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0075B57E-EAA2-2544-D16E-AD5FE913DF7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2B7D0593-C45D-FF2C-9D20-78BD9FD613B7}"/>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DE035DC1-3BE3-4F90-475A-BFC19D6F707C}"/>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E64950EF-233E-5E02-4BD3-5E7A8F99B712}"/>
              </a:ext>
            </a:extLst>
          </p:cNvPr>
          <p:cNvSpPr/>
          <p:nvPr/>
        </p:nvSpPr>
        <p:spPr>
          <a:xfrm>
            <a:off x="4089442" y="3645401"/>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a:extLst>
              <a:ext uri="{FF2B5EF4-FFF2-40B4-BE49-F238E27FC236}">
                <a16:creationId xmlns:a16="http://schemas.microsoft.com/office/drawing/2014/main" id="{F9E21868-3678-40BA-B2D9-C25C3C1971FE}"/>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7593" r="27593"/>
          <a:stretch>
            <a:fillRect/>
          </a:stretch>
        </p:blipFill>
        <p:spPr/>
      </p:pic>
    </p:spTree>
    <p:extLst>
      <p:ext uri="{BB962C8B-B14F-4D97-AF65-F5344CB8AC3E}">
        <p14:creationId xmlns:p14="http://schemas.microsoft.com/office/powerpoint/2010/main" val="285215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45488" y="1248785"/>
            <a:ext cx="3189987" cy="1118586"/>
          </a:xfrm>
        </p:spPr>
        <p:txBody>
          <a:bodyPr/>
          <a:lstStyle/>
          <a:p>
            <a:r>
              <a:rPr lang="en-IE" sz="1800">
                <a:latin typeface="Calibri"/>
                <a:ea typeface="Open Sans"/>
                <a:cs typeface="Calibri"/>
              </a:rPr>
              <a:t>IZVAJANJE CILJEV ZDRUŽENIH NARODOV ZA TRAJNOSTI RAZVOJ</a:t>
            </a:r>
            <a:endParaRPr lang="en-IE" sz="1800"/>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US" sz="3200">
                <a:latin typeface="Calibri"/>
                <a:ea typeface="Open Sans"/>
                <a:cs typeface="Calibri"/>
              </a:rPr>
              <a:t>ALIBI HOSTEL</a:t>
            </a:r>
            <a:endParaRPr lang="en-US" sz="3200"/>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pic>
        <p:nvPicPr>
          <p:cNvPr id="67" name="Picture 66" descr="A yellow rectangular sign with white text&#10;&#10;Description automatically generated">
            <a:extLst>
              <a:ext uri="{FF2B5EF4-FFF2-40B4-BE49-F238E27FC236}">
                <a16:creationId xmlns:a16="http://schemas.microsoft.com/office/drawing/2014/main" id="{FEB29B83-0AB7-5429-E4DA-4E5CAECF7C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2938" y="2978288"/>
            <a:ext cx="1188154" cy="1188154"/>
          </a:xfrm>
          <a:prstGeom prst="rect">
            <a:avLst/>
          </a:prstGeom>
        </p:spPr>
      </p:pic>
      <p:sp>
        <p:nvSpPr>
          <p:cNvPr id="3" name="Rectangle 2">
            <a:extLst>
              <a:ext uri="{FF2B5EF4-FFF2-40B4-BE49-F238E27FC236}">
                <a16:creationId xmlns:a16="http://schemas.microsoft.com/office/drawing/2014/main" id="{003DB788-A808-4D9A-83EC-5C064076BCE3}"/>
              </a:ext>
            </a:extLst>
          </p:cNvPr>
          <p:cNvSpPr/>
          <p:nvPr/>
        </p:nvSpPr>
        <p:spPr>
          <a:xfrm>
            <a:off x="396993" y="4423818"/>
            <a:ext cx="6676907" cy="5693866"/>
          </a:xfrm>
          <a:prstGeom prst="rect">
            <a:avLst/>
          </a:prstGeom>
        </p:spPr>
        <p:txBody>
          <a:bodyPr wrap="square">
            <a:spAutoFit/>
          </a:bodyPr>
          <a:lstStyle/>
          <a:p>
            <a:r>
              <a:rPr lang="en-US" sz="1400"/>
              <a:t>Alibi Hostel v Leeuwardnu je v skladu z več cilji trajnostnega razvoja Združenih narodov (SDG), zlasti </a:t>
            </a:r>
            <a:r>
              <a:rPr lang="en-US" sz="1400" b="1"/>
              <a:t>SDG 11: Trajnostna mesta in skupnosti</a:t>
            </a:r>
            <a:r>
              <a:rPr lang="en-US" sz="1400"/>
              <a:t>, </a:t>
            </a:r>
            <a:r>
              <a:rPr lang="en-US" sz="1400" b="1"/>
              <a:t>SDG 12: Odgovorna potrošnja in proizvodnja </a:t>
            </a:r>
            <a:r>
              <a:rPr lang="en-US" sz="1400"/>
              <a:t>ter </a:t>
            </a:r>
            <a:r>
              <a:rPr lang="en-US" sz="1400" b="1"/>
              <a:t>SDG 17: Partnerstva za cilje</a:t>
            </a:r>
            <a:r>
              <a:rPr lang="en-US" sz="1400"/>
              <a:t>. S preoblikovanjem zapora iz 19. stoletja v živahen mestni hostel v kompleksu </a:t>
            </a:r>
            <a:r>
              <a:rPr lang="en-US" sz="1400" err="1"/>
              <a:t>Blokhuispoort </a:t>
            </a:r>
            <a:r>
              <a:rPr lang="en-US" sz="1400"/>
              <a:t>Alibi Hostel podpira </a:t>
            </a:r>
            <a:r>
              <a:rPr lang="en-US" sz="1400" b="1"/>
              <a:t>SDG 11</a:t>
            </a:r>
            <a:r>
              <a:rPr lang="en-US" sz="1400"/>
              <a:t>, saj prispeva k trajnostnemu razvoju mest in ohranjanju kulturne dediščine. Ta projekt prilagodljive ponovne uporabe oživlja zgodovinsko znamenitost v središču Leeuwardena in jo preoblikuje v večnamensko središče, ki slavi lokalno dediščino ter spodbuja in promovira vključevanje skupnosti. Edinstvena lokacija hostla vabi mednarodne popotnike, da se seznanijo z zgodovino mesta, hkrati pa podpira lokalno gospodarstvo z integracijo s sosednjimi podjetji, obrtniki in izobraževalnimi ustanovami.</a:t>
            </a:r>
          </a:p>
          <a:p>
            <a:endParaRPr lang="en-US" sz="1400"/>
          </a:p>
          <a:p>
            <a:r>
              <a:rPr lang="en-US" sz="1400"/>
              <a:t>Poleg tega se </a:t>
            </a:r>
            <a:r>
              <a:rPr lang="en-US" sz="1400" b="1"/>
              <a:t>cilj trajnostnega razvoja 12 </a:t>
            </a:r>
            <a:r>
              <a:rPr lang="en-US" sz="1400"/>
              <a:t>odraža v pristopu hostla k odgovornemu turizmu. Z obnovo namesto rušenjem obstoječe strukture Alibi Hostel </a:t>
            </a:r>
            <a:r>
              <a:rPr lang="en-US" sz="1400" err="1"/>
              <a:t>zmanjšuje </a:t>
            </a:r>
            <a:r>
              <a:rPr lang="en-US" sz="1400"/>
              <a:t>količino odpadkov in porabo virov, s čimer uresničuje načela krožnega gospodarstva in trajnostne proizvodnje. Zavezanost hostla k ustvarjanju kulturnih in kulinaričnih doživetij v sodelovanju z lokalnimi podjetniki in ključnimi deležniki poudarja njegovo predanost odgovornim turističnim praksam, ki koristijo tako gostom kot lokalni skupnosti. Nazadnje, poudarek hostla Alibi na vzpostavljanju partnerstev za širitev ponudbe in prepoznavnosti je v skladu s </a:t>
            </a:r>
            <a:r>
              <a:rPr lang="en-US" sz="1400" b="1"/>
              <a:t>ciljem trajnostnega razvoja 17</a:t>
            </a:r>
            <a:r>
              <a:rPr lang="en-US" sz="1400"/>
              <a:t>. S sodelovanjem z lokalnimi podjetji, kulturnimi institucijami in Univerzo za uporabne znanosti NHL Stenden hostel ne le izboljšuje svoje storitve, ampak tudi krepi lokalno turistično mrežo, spodbuja izmenjavo znanja in odpornost skupnosti. Ta poudarek na partnerstvu omogoča hostlu Alibi, da popotnikom ponudi bogatejše in pomembnejše izkušnje, hkrati pa aktivno prispeva k kulturnemu in gospodarskemu ekosistemu Leeuwardena.</a:t>
            </a:r>
          </a:p>
          <a:p>
            <a:endParaRPr lang="en-IE" sz="1400"/>
          </a:p>
        </p:txBody>
      </p:sp>
      <p:pic>
        <p:nvPicPr>
          <p:cNvPr id="5" name="Picture 4">
            <a:extLst>
              <a:ext uri="{FF2B5EF4-FFF2-40B4-BE49-F238E27FC236}">
                <a16:creationId xmlns:a16="http://schemas.microsoft.com/office/drawing/2014/main" id="{7B315B4F-7557-4202-A90F-3B3CEA0C6D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6158" y="2978288"/>
            <a:ext cx="1188000" cy="1188000"/>
          </a:xfrm>
          <a:prstGeom prst="rect">
            <a:avLst/>
          </a:prstGeom>
        </p:spPr>
      </p:pic>
      <p:pic>
        <p:nvPicPr>
          <p:cNvPr id="4" name="Picture 3">
            <a:extLst>
              <a:ext uri="{FF2B5EF4-FFF2-40B4-BE49-F238E27FC236}">
                <a16:creationId xmlns:a16="http://schemas.microsoft.com/office/drawing/2014/main" id="{297648E6-5954-42B1-8B98-6074710B78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132" y="2978288"/>
            <a:ext cx="1188000" cy="1188000"/>
          </a:xfrm>
          <a:prstGeom prst="rect">
            <a:avLst/>
          </a:prstGeom>
        </p:spPr>
      </p:pic>
    </p:spTree>
    <p:extLst>
      <p:ext uri="{BB962C8B-B14F-4D97-AF65-F5344CB8AC3E}">
        <p14:creationId xmlns:p14="http://schemas.microsoft.com/office/powerpoint/2010/main" val="1690667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67242-8A48-C17B-AC40-A403D224BF3A}"/>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D654E6F-4E2A-4259-B756-5AA8A7EA0565}"/>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14280" b="14280"/>
          <a:stretch>
            <a:fillRect/>
          </a:stretch>
        </p:blipFill>
        <p:spPr/>
      </p:pic>
      <p:sp>
        <p:nvSpPr>
          <p:cNvPr id="22" name="Rectangle 21">
            <a:extLst>
              <a:ext uri="{FF2B5EF4-FFF2-40B4-BE49-F238E27FC236}">
                <a16:creationId xmlns:a16="http://schemas.microsoft.com/office/drawing/2014/main" id="{2DDED735-566D-A325-5A21-54BDBA1F0B35}"/>
              </a:ext>
            </a:extLst>
          </p:cNvPr>
          <p:cNvSpPr/>
          <p:nvPr/>
        </p:nvSpPr>
        <p:spPr>
          <a:xfrm>
            <a:off x="-25710" y="6289985"/>
            <a:ext cx="7826991" cy="461772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AC8C4B98-0325-6BB6-6580-561447FFD65F}"/>
              </a:ext>
            </a:extLst>
          </p:cNvPr>
          <p:cNvSpPr>
            <a:spLocks noGrp="1"/>
          </p:cNvSpPr>
          <p:nvPr>
            <p:ph type="body" sz="quarter" idx="32"/>
          </p:nvPr>
        </p:nvSpPr>
        <p:spPr>
          <a:xfrm>
            <a:off x="386587" y="6465370"/>
            <a:ext cx="7094210" cy="2787212"/>
          </a:xfrm>
        </p:spPr>
        <p:txBody>
          <a:bodyPr/>
          <a:lstStyle/>
          <a:p>
            <a:pPr>
              <a:lnSpc>
                <a:spcPct val="100000"/>
              </a:lnSpc>
            </a:pPr>
            <a:r>
              <a:rPr lang="en-US" sz="4000" b="1">
                <a:solidFill>
                  <a:schemeClr val="bg1"/>
                </a:solidFill>
                <a:latin typeface="Calibri"/>
                <a:ea typeface="Calibri"/>
                <a:cs typeface="Calibri"/>
              </a:rPr>
              <a:t>KAMERA A SUD</a:t>
            </a:r>
            <a:endParaRPr lang="en-US" sz="4000" b="1">
              <a:solidFill>
                <a:schemeClr val="bg1"/>
              </a:solidFill>
            </a:endParaRPr>
          </a:p>
          <a:p>
            <a:pPr marL="0" indent="0">
              <a:lnSpc>
                <a:spcPct val="100000"/>
              </a:lnSpc>
              <a:buNone/>
            </a:pPr>
            <a:r>
              <a:rPr lang="en-US" sz="2000" b="1">
                <a:solidFill>
                  <a:schemeClr val="bg1"/>
                </a:solidFill>
                <a:latin typeface="Calibri"/>
                <a:ea typeface="Calibri"/>
                <a:cs typeface="Calibri"/>
              </a:rPr>
              <a:t>Kategorija: </a:t>
            </a:r>
            <a:r>
              <a:rPr lang="en-US" sz="2000">
                <a:solidFill>
                  <a:schemeClr val="bg1"/>
                </a:solidFill>
                <a:latin typeface="Calibri"/>
                <a:ea typeface="Calibri"/>
                <a:cs typeface="Calibri"/>
              </a:rPr>
              <a:t>Nočitev z zajtrkom</a:t>
            </a:r>
          </a:p>
          <a:p>
            <a:pPr marL="0" indent="0">
              <a:lnSpc>
                <a:spcPct val="100000"/>
              </a:lnSpc>
              <a:buNone/>
            </a:pPr>
            <a:r>
              <a:rPr lang="en-US" sz="2000" b="1">
                <a:solidFill>
                  <a:schemeClr val="bg1"/>
                </a:solidFill>
                <a:latin typeface="Calibri"/>
                <a:ea typeface="Calibri"/>
                <a:cs typeface="Calibri"/>
              </a:rPr>
              <a:t>Lokacija: </a:t>
            </a:r>
            <a:r>
              <a:rPr lang="en-US" sz="2000">
                <a:solidFill>
                  <a:schemeClr val="bg1"/>
                </a:solidFill>
                <a:latin typeface="Calibri"/>
                <a:ea typeface="Calibri"/>
                <a:cs typeface="Calibri"/>
              </a:rPr>
              <a:t>Bovino, Italija</a:t>
            </a:r>
          </a:p>
          <a:p>
            <a:pPr algn="l">
              <a:lnSpc>
                <a:spcPct val="100000"/>
              </a:lnSpc>
            </a:pPr>
            <a:r>
              <a:rPr lang="en-US" sz="2000" b="1">
                <a:solidFill>
                  <a:schemeClr val="bg1"/>
                </a:solidFill>
                <a:latin typeface="Calibri"/>
                <a:ea typeface="Calibri"/>
                <a:cs typeface="Calibri"/>
              </a:rPr>
              <a:t>Spletna stran:</a:t>
            </a:r>
            <a:r>
              <a:rPr lang="en-US" sz="2000">
                <a:solidFill>
                  <a:schemeClr val="bg1"/>
                </a:solidFill>
                <a:latin typeface="Calibri"/>
                <a:ea typeface="Open Sans"/>
                <a:cs typeface="Calibri"/>
              </a:rPr>
              <a:t> https://localtourism.it/en/hd/bb-camera-a-sud&amp;la=tuorlo-biancofiore </a:t>
            </a:r>
          </a:p>
          <a:p>
            <a:pPr algn="l">
              <a:lnSpc>
                <a:spcPct val="100000"/>
              </a:lnSpc>
            </a:pPr>
            <a:endParaRPr lang="en-US" sz="1000" b="1">
              <a:solidFill>
                <a:schemeClr val="bg1"/>
              </a:solidFill>
            </a:endParaRPr>
          </a:p>
          <a:p>
            <a:pPr>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IE">
                <a:solidFill>
                  <a:schemeClr val="bg1">
                    <a:lumMod val="95000"/>
                  </a:schemeClr>
                </a:solidFill>
                <a:latin typeface="Calibri"/>
                <a:cs typeface="Calibri"/>
              </a:rPr>
              <a:t>Camera a Sud se nahaja v očarljivi stavbi iz 19. stoletja v Bovinu, v samem središču zgodovinskega jedra mesta, na pol poti med katedralo in mestnim muzejem.</a:t>
            </a:r>
            <a:endParaRPr lang="it-IT">
              <a:solidFill>
                <a:schemeClr val="bg1">
                  <a:lumMod val="95000"/>
                </a:schemeClr>
              </a:solidFill>
              <a:latin typeface="Calibri"/>
              <a:cs typeface="Calibri"/>
            </a:endParaRPr>
          </a:p>
          <a:p>
            <a:pPr>
              <a:lnSpc>
                <a:spcPct val="100000"/>
              </a:lnSpc>
            </a:pPr>
            <a:r>
              <a:rPr lang="en-IE">
                <a:solidFill>
                  <a:schemeClr val="bg1">
                    <a:lumMod val="95000"/>
                  </a:schemeClr>
                </a:solidFill>
                <a:latin typeface="Calibri"/>
                <a:cs typeface="Calibri"/>
              </a:rPr>
              <a:t>Palazzo je pripadal družini Lombardi, ki je bila del buržoazije 19. stoletja in ni bila iz Bovina, ampak iz Bisceglia in Lucere. Izbrali so Bovino, ker je bilo v tistih časih pomembno mesto za sodnike vrhovnega sodišča, saj so bili tudi oni predstavniki te družbene skupine. Odločili so se kupiti nepremičnino, da bi poletje preživeli v Bovinu.  </a:t>
            </a:r>
            <a:r>
              <a:rPr lang="en-IE">
                <a:solidFill>
                  <a:schemeClr val="bg1">
                    <a:lumMod val="95000"/>
                  </a:schemeClr>
                </a:solidFill>
                <a:latin typeface="Calibri"/>
                <a:ea typeface="Open Sans"/>
                <a:cs typeface="Calibri"/>
              </a:rPr>
              <a:t>Danes ohranja značilnosti buržoaznega šarma 19. stoletja, tudi zaradi svoje lege v zgodovinskem središču mesta, in že več kot deset let se uporablja kot gostišče. </a:t>
            </a:r>
            <a:endParaRPr lang="en-IE">
              <a:solidFill>
                <a:schemeClr val="bg1">
                  <a:lumMod val="95000"/>
                </a:schemeClr>
              </a:solidFill>
              <a:ea typeface="Open Sans"/>
            </a:endParaRPr>
          </a:p>
          <a:p>
            <a:pPr>
              <a:lnSpc>
                <a:spcPct val="100000"/>
              </a:lnSpc>
            </a:pPr>
            <a:endParaRPr lang="en-GB" sz="1400">
              <a:solidFill>
                <a:schemeClr val="bg1"/>
              </a:solidFill>
            </a:endParaRPr>
          </a:p>
          <a:p>
            <a:pPr>
              <a:lnSpc>
                <a:spcPct val="100000"/>
              </a:lnSpc>
            </a:pPr>
            <a:endParaRPr lang="en-US" sz="1600"/>
          </a:p>
        </p:txBody>
      </p:sp>
      <p:sp>
        <p:nvSpPr>
          <p:cNvPr id="2" name="Text Placeholder 1">
            <a:extLst>
              <a:ext uri="{FF2B5EF4-FFF2-40B4-BE49-F238E27FC236}">
                <a16:creationId xmlns:a16="http://schemas.microsoft.com/office/drawing/2014/main" id="{2A513E2F-7A5B-006F-DC04-F4A296CFAEA4}"/>
              </a:ext>
            </a:extLst>
          </p:cNvPr>
          <p:cNvSpPr>
            <a:spLocks noGrp="1"/>
          </p:cNvSpPr>
          <p:nvPr>
            <p:ph type="body" sz="quarter" idx="35"/>
          </p:nvPr>
        </p:nvSpPr>
        <p:spPr>
          <a:xfrm>
            <a:off x="294777" y="5453856"/>
            <a:ext cx="3206079" cy="1049221"/>
          </a:xfrm>
        </p:spPr>
        <p:txBody>
          <a:bodyPr/>
          <a:lstStyle/>
          <a:p>
            <a:r>
              <a:rPr lang="en-US" sz="4400" b="1">
                <a:latin typeface="Calibri"/>
                <a:ea typeface="Open Sans"/>
                <a:cs typeface="Calibri"/>
              </a:rPr>
              <a:t>ITALIJA</a:t>
            </a:r>
            <a:endParaRPr lang="en-US"/>
          </a:p>
        </p:txBody>
      </p:sp>
      <p:sp>
        <p:nvSpPr>
          <p:cNvPr id="3" name="Text Placeholder 2">
            <a:extLst>
              <a:ext uri="{FF2B5EF4-FFF2-40B4-BE49-F238E27FC236}">
                <a16:creationId xmlns:a16="http://schemas.microsoft.com/office/drawing/2014/main" id="{8CF6EBC3-E4C5-DEEE-25A1-857E3E414756}"/>
              </a:ext>
            </a:extLst>
          </p:cNvPr>
          <p:cNvSpPr>
            <a:spLocks noGrp="1"/>
          </p:cNvSpPr>
          <p:nvPr>
            <p:ph type="body" sz="quarter" idx="36"/>
          </p:nvPr>
        </p:nvSpPr>
        <p:spPr>
          <a:xfrm>
            <a:off x="50560" y="4772010"/>
            <a:ext cx="3883132" cy="452458"/>
          </a:xfrm>
        </p:spPr>
        <p:txBody>
          <a:bodyPr/>
          <a:lstStyle/>
          <a:p>
            <a:r>
              <a:rPr lang="en-US" sz="3200" b="0">
                <a:latin typeface="Calibri"/>
                <a:ea typeface="Open Sans"/>
                <a:cs typeface="Calibri"/>
              </a:rPr>
              <a:t>MODELI LASTNIŠTVA</a:t>
            </a:r>
            <a:endParaRPr lang="en-US" sz="3200" b="0"/>
          </a:p>
        </p:txBody>
      </p:sp>
      <p:sp>
        <p:nvSpPr>
          <p:cNvPr id="16" name="Slide Number Placeholder 15">
            <a:extLst>
              <a:ext uri="{FF2B5EF4-FFF2-40B4-BE49-F238E27FC236}">
                <a16:creationId xmlns:a16="http://schemas.microsoft.com/office/drawing/2014/main" id="{2884B349-153E-C357-0A72-48D51B4195CC}"/>
              </a:ext>
            </a:extLst>
          </p:cNvPr>
          <p:cNvSpPr>
            <a:spLocks noGrp="1"/>
          </p:cNvSpPr>
          <p:nvPr>
            <p:ph type="sldNum" sz="quarter" idx="4"/>
          </p:nvPr>
        </p:nvSpPr>
        <p:spPr>
          <a:xfrm>
            <a:off x="7278427" y="10649735"/>
            <a:ext cx="473489" cy="311567"/>
          </a:xfrm>
        </p:spPr>
        <p:txBody>
          <a:bodyPr/>
          <a:lstStyle/>
          <a:p>
            <a:fld id="{9C527BFA-2C0E-4CEC-B6A5-913A56FEF4B4}" type="slidenum">
              <a:rPr lang="fr-CA" smtClean="0"/>
              <a:t>35</a:t>
            </a:fld>
            <a:endParaRPr lang="fr-CA"/>
          </a:p>
        </p:txBody>
      </p:sp>
      <p:sp>
        <p:nvSpPr>
          <p:cNvPr id="10" name="Text Placeholder 2">
            <a:extLst>
              <a:ext uri="{FF2B5EF4-FFF2-40B4-BE49-F238E27FC236}">
                <a16:creationId xmlns:a16="http://schemas.microsoft.com/office/drawing/2014/main" id="{9CBA5398-E283-BA6D-B7B7-2D938944757E}"/>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pic>
        <p:nvPicPr>
          <p:cNvPr id="5" name="Graphic 4" descr="Badge 3 with solid fill">
            <a:extLst>
              <a:ext uri="{FF2B5EF4-FFF2-40B4-BE49-F238E27FC236}">
                <a16:creationId xmlns:a16="http://schemas.microsoft.com/office/drawing/2014/main" id="{6DEEF421-08DE-4B7B-972F-41B6B2220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12162"/>
            <a:ext cx="1440000" cy="1440000"/>
          </a:xfrm>
          <a:prstGeom prst="rect">
            <a:avLst/>
          </a:prstGeom>
        </p:spPr>
      </p:pic>
      <p:sp>
        <p:nvSpPr>
          <p:cNvPr id="4" name="Text Placeholder 3">
            <a:extLst>
              <a:ext uri="{FF2B5EF4-FFF2-40B4-BE49-F238E27FC236}">
                <a16:creationId xmlns:a16="http://schemas.microsoft.com/office/drawing/2014/main" id="{43006CF5-89F0-AE42-CCCD-BCDD08981EE0}"/>
              </a:ext>
            </a:extLst>
          </p:cNvPr>
          <p:cNvSpPr>
            <a:spLocks noGrp="1"/>
          </p:cNvSpPr>
          <p:nvPr>
            <p:ph type="body" sz="quarter" idx="65"/>
          </p:nvPr>
        </p:nvSpPr>
        <p:spPr>
          <a:xfrm>
            <a:off x="-25710" y="57736"/>
            <a:ext cx="2953721" cy="452458"/>
          </a:xfrm>
        </p:spPr>
        <p:txBody>
          <a:bodyPr/>
          <a:lstStyle/>
          <a:p>
            <a:r>
              <a:rPr lang="en-GB"/>
              <a:t>Foto: Camera a Sud, Italija</a:t>
            </a:r>
          </a:p>
        </p:txBody>
      </p:sp>
    </p:spTree>
    <p:extLst>
      <p:ext uri="{BB962C8B-B14F-4D97-AF65-F5344CB8AC3E}">
        <p14:creationId xmlns:p14="http://schemas.microsoft.com/office/powerpoint/2010/main" val="525813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25EE4-96F1-04BE-4F52-F11B1A8612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C20538F-3C44-0A79-AC81-A9B9FC4F6A68}"/>
              </a:ext>
            </a:extLst>
          </p:cNvPr>
          <p:cNvSpPr>
            <a:spLocks noGrp="1"/>
          </p:cNvSpPr>
          <p:nvPr>
            <p:ph type="body" sz="quarter" idx="32"/>
          </p:nvPr>
        </p:nvSpPr>
        <p:spPr>
          <a:xfrm>
            <a:off x="634478" y="1721389"/>
            <a:ext cx="6541269" cy="2422612"/>
          </a:xfrm>
        </p:spPr>
        <p:txBody>
          <a:bodyPr/>
          <a:lstStyle/>
          <a:p>
            <a:r>
              <a:rPr lang="en-IE">
                <a:latin typeface="Calibri"/>
                <a:ea typeface="Calibri"/>
                <a:cs typeface="Calibri"/>
              </a:rPr>
              <a:t>Camera a Sud se nahaja v očarljivem palači iz 19. stoletja v Bovinu, mestecu, znanem po dobro ohranjeni srednjeveški arhitekturi, ozkih tlakovanih ulicah in čudovitem razgledu na Apenine. Zgodovinska stavba, ki je prvotno pripadala družini Lombardi, je služila kot poletno zatočišče, kjer so se lahko umaknili od vrveža Rima in uživali v miru Bovina. Sčasoma pa je palača propadla. Razpadajoče stene, poškodovana streha in nestabilni konstrukcijski elementi so jo naredili nevarno, zato je bila potrebna obsežna obnova, da se je lahko preoblikovala v moderno namestitev za goste. Prvotno je bila sestavljena iz treh ločenih objektov, zato je bilo njihovo združevanje v eno kohezivno gostišče velik izziv. Družina Nicastro se je lotila zahtevne naloge obnove stavbe, pri čemer je uravnotežila ohranjanje zgodovinske dediščine s potrebo po varnosti in sodobnem udobju. Vsak vidik obnove – od stabilizacije temeljev do združevanja novih udobnosti s starinskim šarmom – je zahteval skrbno načrtovanje in izvedbo.</a:t>
            </a:r>
            <a:endParaRPr lang="it-IT">
              <a:ea typeface="Calibri"/>
            </a:endParaRPr>
          </a:p>
          <a:p>
            <a:pPr>
              <a:lnSpc>
                <a:spcPct val="100000"/>
              </a:lnSpc>
            </a:pPr>
            <a:endParaRPr lang="en-IE">
              <a:latin typeface="Calibri"/>
              <a:ea typeface="Open Sans"/>
              <a:cs typeface="Calibri"/>
            </a:endParaRPr>
          </a:p>
          <a:p>
            <a:pPr>
              <a:lnSpc>
                <a:spcPct val="100000"/>
              </a:lnSpc>
            </a:pPr>
            <a:endParaRPr lang="en-US"/>
          </a:p>
        </p:txBody>
      </p:sp>
      <p:sp>
        <p:nvSpPr>
          <p:cNvPr id="8" name="Text Placeholder 7">
            <a:extLst>
              <a:ext uri="{FF2B5EF4-FFF2-40B4-BE49-F238E27FC236}">
                <a16:creationId xmlns:a16="http://schemas.microsoft.com/office/drawing/2014/main" id="{69EC00A5-53D2-8DA8-234F-66CBDE68933D}"/>
              </a:ext>
            </a:extLst>
          </p:cNvPr>
          <p:cNvSpPr>
            <a:spLocks noGrp="1"/>
          </p:cNvSpPr>
          <p:nvPr>
            <p:ph type="body" sz="quarter" idx="33"/>
          </p:nvPr>
        </p:nvSpPr>
        <p:spPr/>
        <p:txBody>
          <a:bodyPr vert="horz" lIns="91440" tIns="45720" rIns="91440" bIns="45720" rtlCol="0" anchor="t">
            <a:noAutofit/>
          </a:bodyPr>
          <a:lstStyle/>
          <a:p>
            <a:pPr>
              <a:lnSpc>
                <a:spcPts val="1839"/>
              </a:lnSpc>
            </a:pPr>
            <a:r>
              <a:rPr lang="en-GB" cap="all">
                <a:latin typeface="Calibri"/>
                <a:cs typeface="Calibri"/>
              </a:rPr>
              <a:t>Potreba po izboljšanju in obnovi impozantne zgodovinske stavbe</a:t>
            </a:r>
            <a:endParaRPr lang="en-GB" b="0" cap="all">
              <a:solidFill>
                <a:srgbClr val="000000"/>
              </a:solidFill>
              <a:latin typeface="Calibri"/>
              <a:cs typeface="Calibri"/>
            </a:endParaRPr>
          </a:p>
          <a:p>
            <a:pPr>
              <a:lnSpc>
                <a:spcPts val="1839"/>
              </a:lnSpc>
            </a:pPr>
            <a:endParaRPr lang="en-GB" cap="all">
              <a:ea typeface="Calibri"/>
            </a:endParaRPr>
          </a:p>
        </p:txBody>
      </p:sp>
      <p:sp>
        <p:nvSpPr>
          <p:cNvPr id="9" name="Text Placeholder 8">
            <a:extLst>
              <a:ext uri="{FF2B5EF4-FFF2-40B4-BE49-F238E27FC236}">
                <a16:creationId xmlns:a16="http://schemas.microsoft.com/office/drawing/2014/main" id="{00867FBD-92E0-7CFC-30F5-F0C85C509201}"/>
              </a:ext>
            </a:extLst>
          </p:cNvPr>
          <p:cNvSpPr>
            <a:spLocks noGrp="1"/>
          </p:cNvSpPr>
          <p:nvPr>
            <p:ph type="body" sz="quarter" idx="38"/>
          </p:nvPr>
        </p:nvSpPr>
        <p:spPr>
          <a:xfrm>
            <a:off x="1699289" y="683282"/>
            <a:ext cx="6506617" cy="381311"/>
          </a:xfrm>
        </p:spPr>
        <p:txBody>
          <a:bodyPr vert="horz" lIns="91440" tIns="45720" rIns="91440" bIns="45720" rtlCol="0" anchor="t">
            <a:noAutofit/>
          </a:bodyPr>
          <a:lstStyle/>
          <a:p>
            <a:r>
              <a:rPr lang="en-US">
                <a:latin typeface="Calibri"/>
                <a:ea typeface="Calibri"/>
                <a:cs typeface="Calibri"/>
              </a:rPr>
              <a:t>IZZIV</a:t>
            </a:r>
            <a:endParaRPr lang="en-US">
              <a:ea typeface="Calibri"/>
            </a:endParaRPr>
          </a:p>
        </p:txBody>
      </p:sp>
      <p:sp>
        <p:nvSpPr>
          <p:cNvPr id="11" name="Text Placeholder 10">
            <a:extLst>
              <a:ext uri="{FF2B5EF4-FFF2-40B4-BE49-F238E27FC236}">
                <a16:creationId xmlns:a16="http://schemas.microsoft.com/office/drawing/2014/main" id="{8CB51FF8-5F1F-9773-387E-745AEBC8285C}"/>
              </a:ext>
            </a:extLst>
          </p:cNvPr>
          <p:cNvSpPr>
            <a:spLocks noGrp="1"/>
          </p:cNvSpPr>
          <p:nvPr>
            <p:ph type="body" sz="quarter" idx="40"/>
          </p:nvPr>
        </p:nvSpPr>
        <p:spPr>
          <a:xfrm>
            <a:off x="4259958" y="5322752"/>
            <a:ext cx="3253308" cy="1378032"/>
          </a:xfrm>
        </p:spPr>
        <p:txBody>
          <a:bodyPr vert="horz" lIns="91440" tIns="45720" rIns="91440" bIns="45720" rtlCol="0" anchor="t">
            <a:noAutofit/>
          </a:bodyPr>
          <a:lstStyle/>
          <a:p>
            <a:r>
              <a:rPr lang="fr-FR" sz="1200">
                <a:latin typeface="Calibri"/>
                <a:ea typeface="Calibri"/>
                <a:cs typeface="Calibri"/>
              </a:rPr>
              <a:t>« </a:t>
            </a:r>
            <a:r>
              <a:rPr lang="fr-FR" sz="1200" i="0" err="1">
                <a:latin typeface="Calibri"/>
                <a:ea typeface="Calibri"/>
                <a:cs typeface="Calibri"/>
              </a:rPr>
              <a:t>Čudovit apartma </a:t>
            </a:r>
            <a:r>
              <a:rPr lang="fr-FR" sz="1200" i="0">
                <a:latin typeface="Calibri"/>
                <a:ea typeface="Calibri"/>
                <a:cs typeface="Calibri"/>
              </a:rPr>
              <a:t>v </a:t>
            </a:r>
            <a:r>
              <a:rPr lang="fr-FR" sz="1200" i="0" err="1">
                <a:latin typeface="Calibri"/>
                <a:ea typeface="Calibri"/>
                <a:cs typeface="Calibri"/>
              </a:rPr>
              <a:t>lepi zgodovinski </a:t>
            </a:r>
            <a:r>
              <a:rPr lang="fr-FR" sz="1200" i="0">
                <a:latin typeface="Calibri"/>
                <a:ea typeface="Calibri"/>
                <a:cs typeface="Calibri"/>
              </a:rPr>
              <a:t>stavbi. </a:t>
            </a:r>
            <a:r>
              <a:rPr lang="fr-FR" sz="1200" i="0" err="1">
                <a:latin typeface="Calibri"/>
                <a:ea typeface="Calibri"/>
                <a:cs typeface="Calibri"/>
              </a:rPr>
              <a:t>Prijazna</a:t>
            </a:r>
            <a:r>
              <a:rPr lang="fr-FR" sz="1200" i="0">
                <a:latin typeface="Calibri"/>
                <a:ea typeface="Calibri"/>
                <a:cs typeface="Calibri"/>
              </a:rPr>
              <a:t> </a:t>
            </a:r>
            <a:r>
              <a:rPr lang="fr-FR" sz="1200" i="0" err="1">
                <a:latin typeface="Calibri"/>
                <a:ea typeface="Calibri"/>
                <a:cs typeface="Calibri"/>
              </a:rPr>
              <a:t>lastnica Filomena nas je izredno</a:t>
            </a:r>
            <a:r>
              <a:rPr lang="fr-FR" sz="1200" i="0">
                <a:latin typeface="Calibri"/>
                <a:ea typeface="Calibri"/>
                <a:cs typeface="Calibri"/>
              </a:rPr>
              <a:t> </a:t>
            </a:r>
            <a:r>
              <a:rPr lang="fr-FR" sz="1200" i="0" err="1">
                <a:latin typeface="Calibri"/>
                <a:ea typeface="Calibri"/>
                <a:cs typeface="Calibri"/>
              </a:rPr>
              <a:t>toplo sprejela in si</a:t>
            </a:r>
            <a:r>
              <a:rPr lang="fr-FR" sz="1200" i="0">
                <a:latin typeface="Calibri"/>
                <a:ea typeface="Calibri"/>
                <a:cs typeface="Calibri"/>
              </a:rPr>
              <a:t> </a:t>
            </a:r>
            <a:r>
              <a:rPr lang="fr-FR" sz="1200" i="0" err="1">
                <a:latin typeface="Calibri"/>
                <a:ea typeface="Calibri"/>
                <a:cs typeface="Calibri"/>
              </a:rPr>
              <a:t>prizadevala</a:t>
            </a:r>
            <a:r>
              <a:rPr lang="fr-FR" sz="1200" i="0">
                <a:latin typeface="Calibri"/>
                <a:ea typeface="Calibri"/>
                <a:cs typeface="Calibri"/>
              </a:rPr>
              <a:t>, da </a:t>
            </a:r>
            <a:r>
              <a:rPr lang="fr-FR" sz="1200" i="0" err="1">
                <a:latin typeface="Calibri"/>
                <a:ea typeface="Calibri"/>
                <a:cs typeface="Calibri"/>
              </a:rPr>
              <a:t>je bilo naše bivanje prijetno </a:t>
            </a:r>
            <a:r>
              <a:rPr lang="fr-FR" sz="1200" i="0">
                <a:latin typeface="Calibri"/>
                <a:ea typeface="Calibri"/>
                <a:cs typeface="Calibri"/>
              </a:rPr>
              <a:t>in </a:t>
            </a:r>
            <a:r>
              <a:rPr lang="fr-FR" sz="1200" i="0" err="1">
                <a:latin typeface="Calibri"/>
                <a:ea typeface="Calibri"/>
                <a:cs typeface="Calibri"/>
              </a:rPr>
              <a:t>da so bile izpolnjene vse naše potrebe</a:t>
            </a:r>
            <a:r>
              <a:rPr lang="fr-FR" sz="1200" i="0">
                <a:latin typeface="Calibri"/>
                <a:ea typeface="Calibri"/>
                <a:cs typeface="Calibri"/>
              </a:rPr>
              <a:t>... </a:t>
            </a:r>
            <a:r>
              <a:rPr lang="fr-FR" sz="1200">
                <a:latin typeface="Calibri"/>
                <a:ea typeface="Calibri"/>
                <a:cs typeface="Calibri"/>
              </a:rPr>
              <a:t>»</a:t>
            </a:r>
            <a:endParaRPr lang="en-US" sz="1200">
              <a:latin typeface="Calibri"/>
              <a:ea typeface="Calibri"/>
              <a:cs typeface="Calibri"/>
            </a:endParaRPr>
          </a:p>
        </p:txBody>
      </p:sp>
      <p:sp>
        <p:nvSpPr>
          <p:cNvPr id="2" name="Slide Number Placeholder 1">
            <a:extLst>
              <a:ext uri="{FF2B5EF4-FFF2-40B4-BE49-F238E27FC236}">
                <a16:creationId xmlns:a16="http://schemas.microsoft.com/office/drawing/2014/main" id="{76B2DF40-1B68-6425-3763-C666DB32391C}"/>
              </a:ext>
            </a:extLst>
          </p:cNvPr>
          <p:cNvSpPr>
            <a:spLocks noGrp="1"/>
          </p:cNvSpPr>
          <p:nvPr>
            <p:ph type="sldNum" sz="quarter" idx="4"/>
          </p:nvPr>
        </p:nvSpPr>
        <p:spPr/>
        <p:txBody>
          <a:bodyPr/>
          <a:lstStyle/>
          <a:p>
            <a:fld id="{9C527BFA-2C0E-4CEC-B6A5-913A56FEF4B4}" type="slidenum">
              <a:rPr lang="fr-CA" smtClean="0"/>
              <a:t>36</a:t>
            </a:fld>
            <a:endParaRPr lang="fr-CA"/>
          </a:p>
        </p:txBody>
      </p:sp>
      <p:sp>
        <p:nvSpPr>
          <p:cNvPr id="3" name="Text Placeholder 2">
            <a:extLst>
              <a:ext uri="{FF2B5EF4-FFF2-40B4-BE49-F238E27FC236}">
                <a16:creationId xmlns:a16="http://schemas.microsoft.com/office/drawing/2014/main" id="{B55B9459-7D29-B5C3-DD54-37AE0C4520FE}"/>
              </a:ext>
            </a:extLst>
          </p:cNvPr>
          <p:cNvSpPr>
            <a:spLocks noGrp="1"/>
          </p:cNvSpPr>
          <p:nvPr>
            <p:ph type="body" sz="quarter" idx="65"/>
          </p:nvPr>
        </p:nvSpPr>
        <p:spPr/>
        <p:txBody>
          <a:bodyPr/>
          <a:lstStyle/>
          <a:p>
            <a:r>
              <a:rPr lang="en-GB">
                <a:latin typeface="Calibri"/>
                <a:ea typeface="Calibri"/>
                <a:cs typeface="Calibri"/>
              </a:rPr>
              <a:t>Foto</a:t>
            </a:r>
            <a:r>
              <a:rPr lang="en-GB" err="1">
                <a:latin typeface="Calibri"/>
                <a:ea typeface="Calibri"/>
                <a:cs typeface="Calibri"/>
              </a:rPr>
              <a:t>: Camera </a:t>
            </a:r>
            <a:r>
              <a:rPr lang="en-GB">
                <a:latin typeface="Calibri"/>
                <a:ea typeface="Calibri"/>
                <a:cs typeface="Calibri"/>
              </a:rPr>
              <a:t>a Sud, Italija</a:t>
            </a:r>
          </a:p>
        </p:txBody>
      </p:sp>
      <p:cxnSp>
        <p:nvCxnSpPr>
          <p:cNvPr id="14" name="Straight Connector 13">
            <a:extLst>
              <a:ext uri="{FF2B5EF4-FFF2-40B4-BE49-F238E27FC236}">
                <a16:creationId xmlns:a16="http://schemas.microsoft.com/office/drawing/2014/main" id="{918E1208-2751-F700-91D0-E87E4F683F08}"/>
              </a:ext>
            </a:extLst>
          </p:cNvPr>
          <p:cNvCxnSpPr>
            <a:cxnSpLocks/>
          </p:cNvCxnSpPr>
          <p:nvPr/>
        </p:nvCxnSpPr>
        <p:spPr>
          <a:xfrm>
            <a:off x="-12269" y="1165222"/>
            <a:ext cx="5020997"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4" name="Graphic 30">
            <a:extLst>
              <a:ext uri="{FF2B5EF4-FFF2-40B4-BE49-F238E27FC236}">
                <a16:creationId xmlns:a16="http://schemas.microsoft.com/office/drawing/2014/main" id="{4BBB373D-553E-F671-B7DC-CCA4E6656BED}"/>
              </a:ext>
            </a:extLst>
          </p:cNvPr>
          <p:cNvSpPr/>
          <p:nvPr/>
        </p:nvSpPr>
        <p:spPr>
          <a:xfrm>
            <a:off x="5844068" y="6844118"/>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E17811A0-D7D2-ECB7-BE7B-B0FD34E1D7D1}"/>
              </a:ext>
            </a:extLst>
          </p:cNvPr>
          <p:cNvSpPr txBox="1"/>
          <p:nvPr/>
        </p:nvSpPr>
        <p:spPr>
          <a:xfrm>
            <a:off x="435679" y="633638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grpSp>
        <p:nvGrpSpPr>
          <p:cNvPr id="25" name="Group 24">
            <a:extLst>
              <a:ext uri="{FF2B5EF4-FFF2-40B4-BE49-F238E27FC236}">
                <a16:creationId xmlns:a16="http://schemas.microsoft.com/office/drawing/2014/main" id="{82C0F7A6-EEC7-F951-04A8-23A239760004}"/>
              </a:ext>
            </a:extLst>
          </p:cNvPr>
          <p:cNvGrpSpPr/>
          <p:nvPr/>
        </p:nvGrpSpPr>
        <p:grpSpPr>
          <a:xfrm>
            <a:off x="634478" y="282199"/>
            <a:ext cx="953258" cy="797926"/>
            <a:chOff x="8130434" y="5055580"/>
            <a:chExt cx="1018347" cy="1051755"/>
          </a:xfrm>
          <a:solidFill>
            <a:srgbClr val="000000"/>
          </a:solidFill>
        </p:grpSpPr>
        <p:grpSp>
          <p:nvGrpSpPr>
            <p:cNvPr id="26" name="Graphic 2">
              <a:extLst>
                <a:ext uri="{FF2B5EF4-FFF2-40B4-BE49-F238E27FC236}">
                  <a16:creationId xmlns:a16="http://schemas.microsoft.com/office/drawing/2014/main" id="{23EB3EC8-DBEB-FFE2-DC53-C93778439250}"/>
                </a:ext>
              </a:extLst>
            </p:cNvPr>
            <p:cNvGrpSpPr/>
            <p:nvPr userDrawn="1"/>
          </p:nvGrpSpPr>
          <p:grpSpPr>
            <a:xfrm>
              <a:off x="8172121" y="5087188"/>
              <a:ext cx="955215" cy="342517"/>
              <a:chOff x="3752168" y="4966655"/>
              <a:chExt cx="955215" cy="342517"/>
            </a:xfrm>
            <a:grpFill/>
          </p:grpSpPr>
          <p:sp>
            <p:nvSpPr>
              <p:cNvPr id="38" name="Freeform 300">
                <a:extLst>
                  <a:ext uri="{FF2B5EF4-FFF2-40B4-BE49-F238E27FC236}">
                    <a16:creationId xmlns:a16="http://schemas.microsoft.com/office/drawing/2014/main" id="{667EA2DE-F77A-7ABD-2A38-E3FB2648CACB}"/>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9" name="Freeform 301">
                <a:extLst>
                  <a:ext uri="{FF2B5EF4-FFF2-40B4-BE49-F238E27FC236}">
                    <a16:creationId xmlns:a16="http://schemas.microsoft.com/office/drawing/2014/main" id="{D181B795-6A55-34C4-725F-27F785ECDD0B}"/>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40" name="Freeform 302">
                <a:extLst>
                  <a:ext uri="{FF2B5EF4-FFF2-40B4-BE49-F238E27FC236}">
                    <a16:creationId xmlns:a16="http://schemas.microsoft.com/office/drawing/2014/main" id="{F29A0F1E-3E55-8B49-B03F-B030E51BFF86}"/>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27" name="Freeform 289">
              <a:extLst>
                <a:ext uri="{FF2B5EF4-FFF2-40B4-BE49-F238E27FC236}">
                  <a16:creationId xmlns:a16="http://schemas.microsoft.com/office/drawing/2014/main" id="{2EBA1089-9FA1-A929-FF42-290D0E45CA80}"/>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28" name="Freeform 290">
              <a:extLst>
                <a:ext uri="{FF2B5EF4-FFF2-40B4-BE49-F238E27FC236}">
                  <a16:creationId xmlns:a16="http://schemas.microsoft.com/office/drawing/2014/main" id="{D9468214-F260-931F-7055-DEC8D5FCC9FC}"/>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29" name="Freeform 291">
              <a:extLst>
                <a:ext uri="{FF2B5EF4-FFF2-40B4-BE49-F238E27FC236}">
                  <a16:creationId xmlns:a16="http://schemas.microsoft.com/office/drawing/2014/main" id="{422F7FE7-28D1-6296-4DC2-F63D3F2CC1A0}"/>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30" name="Freeform 292">
              <a:extLst>
                <a:ext uri="{FF2B5EF4-FFF2-40B4-BE49-F238E27FC236}">
                  <a16:creationId xmlns:a16="http://schemas.microsoft.com/office/drawing/2014/main" id="{B04CD2AA-EE3D-3576-CA56-385F89363EF7}"/>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31" name="Freeform 293">
              <a:extLst>
                <a:ext uri="{FF2B5EF4-FFF2-40B4-BE49-F238E27FC236}">
                  <a16:creationId xmlns:a16="http://schemas.microsoft.com/office/drawing/2014/main" id="{A5110A22-E6DF-3C3D-145D-FE2371C6A1CE}"/>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2" name="Freeform 294">
              <a:extLst>
                <a:ext uri="{FF2B5EF4-FFF2-40B4-BE49-F238E27FC236}">
                  <a16:creationId xmlns:a16="http://schemas.microsoft.com/office/drawing/2014/main" id="{78ACF424-EDEE-DEC9-F564-6FABB7CFACE6}"/>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3" name="Freeform 295">
              <a:extLst>
                <a:ext uri="{FF2B5EF4-FFF2-40B4-BE49-F238E27FC236}">
                  <a16:creationId xmlns:a16="http://schemas.microsoft.com/office/drawing/2014/main" id="{EC699488-7D12-3B3F-F2C7-C291E112208C}"/>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4" name="Freeform 296">
              <a:extLst>
                <a:ext uri="{FF2B5EF4-FFF2-40B4-BE49-F238E27FC236}">
                  <a16:creationId xmlns:a16="http://schemas.microsoft.com/office/drawing/2014/main" id="{D06340C1-C4A7-5C23-4430-70E5D7C9B9F0}"/>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5" name="Freeform 297">
              <a:extLst>
                <a:ext uri="{FF2B5EF4-FFF2-40B4-BE49-F238E27FC236}">
                  <a16:creationId xmlns:a16="http://schemas.microsoft.com/office/drawing/2014/main" id="{179FA000-4B6F-B56B-C04D-43D2C88BAEBC}"/>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6" name="Freeform 298">
              <a:extLst>
                <a:ext uri="{FF2B5EF4-FFF2-40B4-BE49-F238E27FC236}">
                  <a16:creationId xmlns:a16="http://schemas.microsoft.com/office/drawing/2014/main" id="{AAF94198-08C8-F29B-B1E2-B78AC3FE868C}"/>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7" name="Freeform 299">
              <a:extLst>
                <a:ext uri="{FF2B5EF4-FFF2-40B4-BE49-F238E27FC236}">
                  <a16:creationId xmlns:a16="http://schemas.microsoft.com/office/drawing/2014/main" id="{07F2B1D5-50A2-0402-BDAF-AB2321540651}"/>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16" name="Picture Placeholder 15" descr="Immagine che contiene arredo, tavolo, interno, tavolo da pranzo&#10;&#10;Descrizione generata automaticamente">
            <a:extLst>
              <a:ext uri="{FF2B5EF4-FFF2-40B4-BE49-F238E27FC236}">
                <a16:creationId xmlns:a16="http://schemas.microsoft.com/office/drawing/2014/main" id="{D7AEA952-8509-4C76-AC89-D767D8B5DD60}"/>
              </a:ext>
            </a:extLst>
          </p:cNvPr>
          <p:cNvPicPr>
            <a:picLocks noGrp="1" noChangeAspect="1"/>
          </p:cNvPicPr>
          <p:nvPr>
            <p:ph type="pic" sz="quarter" idx="39"/>
          </p:nvPr>
        </p:nvPicPr>
        <p:blipFill>
          <a:blip r:embed="rId2"/>
          <a:srcRect t="14894" b="14894"/>
          <a:stretch>
            <a:fillRect/>
          </a:stretch>
        </p:blipFill>
        <p:spPr>
          <a:xfrm>
            <a:off x="-12269" y="5148922"/>
            <a:ext cx="4895192" cy="5164078"/>
          </a:xfrm>
        </p:spPr>
      </p:pic>
      <p:sp>
        <p:nvSpPr>
          <p:cNvPr id="15" name="Freeform 14">
            <a:extLst>
              <a:ext uri="{FF2B5EF4-FFF2-40B4-BE49-F238E27FC236}">
                <a16:creationId xmlns:a16="http://schemas.microsoft.com/office/drawing/2014/main" id="{660930F1-D37F-2E2C-D4A6-8D02B767C9F1}"/>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2987232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D676F-1E5D-99FB-FA12-B57BE53A693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19A8074-1D62-A4C4-BA09-4E05F1B5E437}"/>
              </a:ext>
            </a:extLst>
          </p:cNvPr>
          <p:cNvSpPr>
            <a:spLocks noGrp="1"/>
          </p:cNvSpPr>
          <p:nvPr>
            <p:ph type="body" sz="quarter" idx="32"/>
          </p:nvPr>
        </p:nvSpPr>
        <p:spPr>
          <a:xfrm>
            <a:off x="3893292" y="89136"/>
            <a:ext cx="3567118" cy="4155577"/>
          </a:xfrm>
        </p:spPr>
        <p:txBody>
          <a:bodyPr/>
          <a:lstStyle/>
          <a:p>
            <a:r>
              <a:rPr lang="en-IE">
                <a:latin typeface="Calibri"/>
                <a:ea typeface="Calibri"/>
                <a:cs typeface="Calibri"/>
              </a:rPr>
              <a:t>S finančno podporo GAL Meridaunia je družina Nicastro staro palačo preoblikovala v »Camera a Sud«. Podpora je pomagala obnoviti in poenotiti strukture, okrepiti potresno odpornost in obnoviti streho s tradicionalnimi metodami.</a:t>
            </a:r>
            <a:endParaRPr lang="it-IT"/>
          </a:p>
          <a:p>
            <a:r>
              <a:rPr lang="en-IE">
                <a:latin typeface="Calibri"/>
                <a:ea typeface="Calibri"/>
                <a:cs typeface="Calibri"/>
              </a:rPr>
              <a:t>Notranje prostore so na novo zasnovali in ustvarili pet udobnih sob, ki spoštujejo zgodovinski značaj stavbe. Za udobje gostov so vgradili moderne električne in ogrevalne sisteme, hkrati pa ohranili čar starega sveta. Originalne značilnosti, kot so okrašeni stropi, velika stopnišča in velika lesena vrata, so bile obnovljene, pri čemer so se starinske in moderne detajle združile v elegantno, a domačno vzdušje.</a:t>
            </a:r>
            <a:endParaRPr lang="en-IE">
              <a:latin typeface="Calibri"/>
              <a:ea typeface="Calibri"/>
            </a:endParaRPr>
          </a:p>
          <a:p>
            <a:r>
              <a:rPr lang="en-IE">
                <a:latin typeface="Calibri"/>
                <a:ea typeface="Calibri"/>
                <a:cs typeface="Calibri"/>
              </a:rPr>
              <a:t>Filomena, mati lastnikov, je imela ključno vlogo pri dodajanju topline in značaja Camera a Sud. Njeno vsakodnevno sodelovanje – od priprave domačega zajtrka do urejanja sob – je bilo bistveno. Filomenina topla gostoljubnost je ustvarila okolje, v katerem se gostje počutijo bolj kot prijatelji kot pa stranke, kar Camera a Sud naredi edinstveno destinacijo.</a:t>
            </a:r>
            <a:endParaRPr lang="en-IE">
              <a:latin typeface="Calibri"/>
              <a:ea typeface="Calibri"/>
            </a:endParaRPr>
          </a:p>
          <a:p>
            <a:pPr>
              <a:lnSpc>
                <a:spcPct val="100000"/>
              </a:lnSpc>
            </a:pPr>
            <a:endParaRPr lang="en-IE">
              <a:latin typeface="Open Sans"/>
              <a:ea typeface="Open Sans"/>
            </a:endParaRPr>
          </a:p>
        </p:txBody>
      </p:sp>
      <p:sp>
        <p:nvSpPr>
          <p:cNvPr id="12" name="Text Placeholder 11">
            <a:extLst>
              <a:ext uri="{FF2B5EF4-FFF2-40B4-BE49-F238E27FC236}">
                <a16:creationId xmlns:a16="http://schemas.microsoft.com/office/drawing/2014/main" id="{6C551238-1306-61EF-5F66-C7BDCAD7CD3E}"/>
              </a:ext>
            </a:extLst>
          </p:cNvPr>
          <p:cNvSpPr>
            <a:spLocks noGrp="1"/>
          </p:cNvSpPr>
          <p:nvPr>
            <p:ph type="body" sz="quarter" idx="36"/>
          </p:nvPr>
        </p:nvSpPr>
        <p:spPr>
          <a:xfrm>
            <a:off x="1170480" y="116201"/>
            <a:ext cx="3141465" cy="385564"/>
          </a:xfrm>
        </p:spPr>
        <p:txBody>
          <a:bodyPr/>
          <a:lstStyle/>
          <a:p>
            <a:r>
              <a:rPr lang="en-US">
                <a:latin typeface="Calibri"/>
                <a:ea typeface="Open Sans"/>
                <a:cs typeface="Calibri"/>
              </a:rPr>
              <a:t>REŠITEV</a:t>
            </a:r>
            <a:endParaRPr lang="en-US"/>
          </a:p>
        </p:txBody>
      </p:sp>
      <p:sp>
        <p:nvSpPr>
          <p:cNvPr id="14" name="Text Placeholder 13">
            <a:extLst>
              <a:ext uri="{FF2B5EF4-FFF2-40B4-BE49-F238E27FC236}">
                <a16:creationId xmlns:a16="http://schemas.microsoft.com/office/drawing/2014/main" id="{310E23D6-23E6-30CC-1F1C-91BB95097A85}"/>
              </a:ext>
            </a:extLst>
          </p:cNvPr>
          <p:cNvSpPr>
            <a:spLocks noGrp="1"/>
          </p:cNvSpPr>
          <p:nvPr>
            <p:ph type="body" sz="quarter" idx="40"/>
          </p:nvPr>
        </p:nvSpPr>
        <p:spPr/>
        <p:txBody>
          <a:bodyPr vert="horz" lIns="91440" tIns="45720" rIns="91440" bIns="45720" rtlCol="0" anchor="t">
            <a:noAutofit/>
          </a:bodyPr>
          <a:lstStyle/>
          <a:p>
            <a:r>
              <a:rPr lang="en-US" sz="1800">
                <a:latin typeface="Calibri"/>
                <a:cs typeface="Calibri"/>
              </a:rPr>
              <a:t>„</a:t>
            </a:r>
            <a:r>
              <a:rPr lang="en-US" sz="1800" i="0">
                <a:latin typeface="Calibri"/>
                <a:cs typeface="Calibri"/>
              </a:rPr>
              <a:t>Ljudje bodo pozabili, kar ste rekli, ljudje bodo pozabili, kar ste storili, vendar ljudje nikoli ne bodo pozabili, kako ste jih naredili, da so se počutili</a:t>
            </a:r>
            <a:r>
              <a:rPr lang="en-US" sz="1800">
                <a:latin typeface="Calibri"/>
                <a:cs typeface="Calibri"/>
              </a:rPr>
              <a:t>.“ – Maya Angelou</a:t>
            </a:r>
          </a:p>
        </p:txBody>
      </p:sp>
      <p:sp>
        <p:nvSpPr>
          <p:cNvPr id="2" name="Text Placeholder 1">
            <a:extLst>
              <a:ext uri="{FF2B5EF4-FFF2-40B4-BE49-F238E27FC236}">
                <a16:creationId xmlns:a16="http://schemas.microsoft.com/office/drawing/2014/main" id="{89E52059-51E3-FE92-F567-14BD211A012E}"/>
              </a:ext>
            </a:extLst>
          </p:cNvPr>
          <p:cNvSpPr>
            <a:spLocks noGrp="1"/>
          </p:cNvSpPr>
          <p:nvPr>
            <p:ph type="body" sz="quarter" idx="65"/>
          </p:nvPr>
        </p:nvSpPr>
        <p:spPr/>
        <p:txBody>
          <a:bodyPr/>
          <a:lstStyle/>
          <a:p>
            <a:r>
              <a:rPr lang="en-GB"/>
              <a:t>Foto: </a:t>
            </a:r>
            <a:r>
              <a:rPr lang="fr-FR"/>
              <a:t>Alibi </a:t>
            </a:r>
            <a:r>
              <a:rPr lang="fr-FR" err="1"/>
              <a:t>Hostel</a:t>
            </a:r>
            <a:r>
              <a:rPr lang="fr-FR"/>
              <a:t>, </a:t>
            </a:r>
            <a:r>
              <a:rPr lang="fr-FR" err="1"/>
              <a:t>Nizozemska</a:t>
            </a:r>
            <a:endParaRPr lang="en-GB"/>
          </a:p>
        </p:txBody>
      </p:sp>
      <p:sp>
        <p:nvSpPr>
          <p:cNvPr id="18" name="Freeform 17">
            <a:extLst>
              <a:ext uri="{FF2B5EF4-FFF2-40B4-BE49-F238E27FC236}">
                <a16:creationId xmlns:a16="http://schemas.microsoft.com/office/drawing/2014/main" id="{8A046236-A619-E012-C5D5-C0097572A5B2}"/>
              </a:ext>
            </a:extLst>
          </p:cNvPr>
          <p:cNvSpPr/>
          <p:nvPr/>
        </p:nvSpPr>
        <p:spPr>
          <a:xfrm>
            <a:off x="4689202" y="8078813"/>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FD7B0CD5-3F47-C804-55BE-F01D3661C6F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37</a:t>
            </a:fld>
            <a:endParaRPr lang="fr-CA"/>
          </a:p>
        </p:txBody>
      </p:sp>
      <p:sp>
        <p:nvSpPr>
          <p:cNvPr id="6" name="Text Placeholder 11">
            <a:extLst>
              <a:ext uri="{FF2B5EF4-FFF2-40B4-BE49-F238E27FC236}">
                <a16:creationId xmlns:a16="http://schemas.microsoft.com/office/drawing/2014/main" id="{89B19DBA-3F06-4A45-06A3-29929ACC5523}"/>
              </a:ext>
            </a:extLst>
          </p:cNvPr>
          <p:cNvSpPr txBox="1">
            <a:spLocks/>
          </p:cNvSpPr>
          <p:nvPr/>
        </p:nvSpPr>
        <p:spPr>
          <a:xfrm>
            <a:off x="4983378" y="3982107"/>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EC7C69"/>
                </a:solidFill>
              </a:rPr>
              <a:t>Rezultat</a:t>
            </a:r>
          </a:p>
        </p:txBody>
      </p:sp>
      <p:cxnSp>
        <p:nvCxnSpPr>
          <p:cNvPr id="7" name="Straight Connector 6">
            <a:extLst>
              <a:ext uri="{FF2B5EF4-FFF2-40B4-BE49-F238E27FC236}">
                <a16:creationId xmlns:a16="http://schemas.microsoft.com/office/drawing/2014/main" id="{67DBC371-C2C2-1B15-5597-18AC53AC667C}"/>
              </a:ext>
            </a:extLst>
          </p:cNvPr>
          <p:cNvCxnSpPr>
            <a:cxnSpLocks/>
          </p:cNvCxnSpPr>
          <p:nvPr/>
        </p:nvCxnSpPr>
        <p:spPr>
          <a:xfrm>
            <a:off x="4012442" y="4840171"/>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63568565-4B00-56F4-B5DE-DA68555B73E9}"/>
              </a:ext>
            </a:extLst>
          </p:cNvPr>
          <p:cNvSpPr txBox="1">
            <a:spLocks/>
          </p:cNvSpPr>
          <p:nvPr/>
        </p:nvSpPr>
        <p:spPr>
          <a:xfrm>
            <a:off x="4009629" y="4882109"/>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IE" sz="1800" cap="all">
                <a:solidFill>
                  <a:srgbClr val="EC7C69"/>
                </a:solidFill>
                <a:latin typeface="Calibri"/>
                <a:cs typeface="Calibri"/>
              </a:rPr>
              <a:t>Povezava z jugom in ozemljem </a:t>
            </a:r>
            <a:endParaRPr lang="it-IT"/>
          </a:p>
          <a:p>
            <a:pPr>
              <a:lnSpc>
                <a:spcPct val="100000"/>
              </a:lnSpc>
            </a:pPr>
            <a:endParaRPr lang="en-IE" sz="1800" cap="all">
              <a:solidFill>
                <a:srgbClr val="EC7C69"/>
              </a:solidFill>
              <a:latin typeface="Calibri"/>
              <a:ea typeface="Calibri"/>
              <a:cs typeface="Calibri"/>
            </a:endParaRPr>
          </a:p>
          <a:p>
            <a:r>
              <a:rPr lang="en-IE">
                <a:latin typeface="Calibri"/>
                <a:ea typeface="Open Sans"/>
                <a:cs typeface="Calibri"/>
              </a:rPr>
              <a:t>Po več kot desetletju je Camera a Sud še vedno priljubljena destinacija, kjer se združujejo zgodovina, gostoljubnost in skrb Filomene. Vizija družine Nicastro je ta obnovljeni palači dala več kot le gostilni; je toplo, vživajoče doživetje kulture in čara Bovina.</a:t>
            </a:r>
            <a:endParaRPr lang="en-IE"/>
          </a:p>
        </p:txBody>
      </p:sp>
      <p:cxnSp>
        <p:nvCxnSpPr>
          <p:cNvPr id="10" name="Straight Connector 9">
            <a:extLst>
              <a:ext uri="{FF2B5EF4-FFF2-40B4-BE49-F238E27FC236}">
                <a16:creationId xmlns:a16="http://schemas.microsoft.com/office/drawing/2014/main" id="{378EF191-23F6-4246-41E3-72580A2CB8CD}"/>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5E2542-C60A-C8BD-86A7-437E584AA640}"/>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a:t>
            </a:r>
          </a:p>
        </p:txBody>
      </p:sp>
      <p:sp>
        <p:nvSpPr>
          <p:cNvPr id="19" name="TextBox 18">
            <a:extLst>
              <a:ext uri="{FF2B5EF4-FFF2-40B4-BE49-F238E27FC236}">
                <a16:creationId xmlns:a16="http://schemas.microsoft.com/office/drawing/2014/main" id="{FCAD741B-99FC-9FAC-A82B-A09BF7E4BFF8}"/>
              </a:ext>
            </a:extLst>
          </p:cNvPr>
          <p:cNvSpPr txBox="1"/>
          <p:nvPr/>
        </p:nvSpPr>
        <p:spPr>
          <a:xfrm>
            <a:off x="361874" y="1077536"/>
            <a:ext cx="3367872" cy="861774"/>
          </a:xfrm>
          <a:prstGeom prst="rect">
            <a:avLst/>
          </a:prstGeom>
          <a:noFill/>
        </p:spPr>
        <p:txBody>
          <a:bodyPr wrap="square" lIns="91440" tIns="45720" rIns="91440" bIns="45720" rtlCol="0" anchor="t">
            <a:spAutoFit/>
          </a:bodyPr>
          <a:lstStyle/>
          <a:p>
            <a:r>
              <a:rPr lang="en-IE" sz="1600" cap="all">
                <a:solidFill>
                  <a:schemeClr val="bg1"/>
                </a:solidFill>
                <a:latin typeface="Calibri"/>
                <a:cs typeface="Calibri"/>
              </a:rPr>
              <a:t>Od rezidence sodnika Lombardija do Južne zbornice</a:t>
            </a:r>
            <a:endParaRPr lang="en-IE" sz="1600">
              <a:solidFill>
                <a:srgbClr val="000000"/>
              </a:solidFill>
              <a:latin typeface="Calibri"/>
              <a:cs typeface="Calibri"/>
            </a:endParaRPr>
          </a:p>
          <a:p>
            <a:endParaRPr lang="en-IE">
              <a:solidFill>
                <a:schemeClr val="bg1"/>
              </a:solidFill>
              <a:ea typeface="Calibri"/>
              <a:cs typeface="Calibri"/>
            </a:endParaRPr>
          </a:p>
        </p:txBody>
      </p:sp>
      <p:grpSp>
        <p:nvGrpSpPr>
          <p:cNvPr id="4" name="Group 3">
            <a:extLst>
              <a:ext uri="{FF2B5EF4-FFF2-40B4-BE49-F238E27FC236}">
                <a16:creationId xmlns:a16="http://schemas.microsoft.com/office/drawing/2014/main" id="{48FB1E8F-19C9-5B6B-71F2-9C5944AD5918}"/>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EA3D8905-311A-47DD-F912-DFF1A8A48827}"/>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E840EB99-CB3B-F65A-0F39-18D5DA53F520}"/>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596D9681-252D-3E14-811B-D1FC39C87F60}"/>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8C34BBA-5771-9C4B-B5CE-507221DA8CB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C80792E8-6E9C-B08B-96C2-C6933FF13CA5}"/>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7A7F0DA5-FF38-70CC-56F3-1449C89572D9}"/>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CC4695A9-B0B5-3D29-ACE9-10CCEF65A93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0075B57E-EAA2-2544-D16E-AD5FE913DF7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2B7D0593-C45D-FF2C-9D20-78BD9FD613B7}"/>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DE035DC1-3BE3-4F90-475A-BFC19D6F707C}"/>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E64950EF-233E-5E02-4BD3-5E7A8F99B712}"/>
              </a:ext>
            </a:extLst>
          </p:cNvPr>
          <p:cNvSpPr/>
          <p:nvPr/>
        </p:nvSpPr>
        <p:spPr>
          <a:xfrm>
            <a:off x="4089442" y="3932153"/>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a:extLst>
              <a:ext uri="{FF2B5EF4-FFF2-40B4-BE49-F238E27FC236}">
                <a16:creationId xmlns:a16="http://schemas.microsoft.com/office/drawing/2014/main" id="{F9E21868-3678-40BA-B2D9-C25C3C1971FE}"/>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7593" r="27593"/>
          <a:stretch>
            <a:fillRect/>
          </a:stretch>
        </p:blipFill>
        <p:spPr/>
      </p:pic>
    </p:spTree>
    <p:extLst>
      <p:ext uri="{BB962C8B-B14F-4D97-AF65-F5344CB8AC3E}">
        <p14:creationId xmlns:p14="http://schemas.microsoft.com/office/powerpoint/2010/main" val="3161317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45488" y="1248785"/>
            <a:ext cx="3189987" cy="1118586"/>
          </a:xfrm>
        </p:spPr>
        <p:txBody>
          <a:bodyPr/>
          <a:lstStyle/>
          <a:p>
            <a:r>
              <a:rPr lang="en-IE" sz="1800">
                <a:latin typeface="Calibri"/>
                <a:ea typeface="Open Sans"/>
                <a:cs typeface="Calibri"/>
              </a:rPr>
              <a:t>IZVAJANJE CILJEV ZDRUŽENIH NARODOV ZA TRAJNOSTI RAZVOJ</a:t>
            </a:r>
            <a:endParaRPr lang="en-IE" sz="1800"/>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US" sz="3200">
                <a:latin typeface="Calibri"/>
                <a:ea typeface="Open Sans"/>
                <a:cs typeface="Calibri"/>
              </a:rPr>
              <a:t>CAMERA A SUD</a:t>
            </a:r>
            <a:endParaRPr lang="en-US" sz="3200"/>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pic>
        <p:nvPicPr>
          <p:cNvPr id="67" name="Picture 66" descr="A yellow rectangular sign with white text&#10;&#10;Description automatically generated">
            <a:extLst>
              <a:ext uri="{FF2B5EF4-FFF2-40B4-BE49-F238E27FC236}">
                <a16:creationId xmlns:a16="http://schemas.microsoft.com/office/drawing/2014/main" id="{FEB29B83-0AB7-5429-E4DA-4E5CAECF7C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2938" y="2978288"/>
            <a:ext cx="1188154" cy="1188154"/>
          </a:xfrm>
          <a:prstGeom prst="rect">
            <a:avLst/>
          </a:prstGeom>
        </p:spPr>
      </p:pic>
      <p:sp>
        <p:nvSpPr>
          <p:cNvPr id="3" name="Rectangle 2">
            <a:extLst>
              <a:ext uri="{FF2B5EF4-FFF2-40B4-BE49-F238E27FC236}">
                <a16:creationId xmlns:a16="http://schemas.microsoft.com/office/drawing/2014/main" id="{003DB788-A808-4D9A-83EC-5C064076BCE3}"/>
              </a:ext>
            </a:extLst>
          </p:cNvPr>
          <p:cNvSpPr/>
          <p:nvPr/>
        </p:nvSpPr>
        <p:spPr>
          <a:xfrm>
            <a:off x="396993" y="4423818"/>
            <a:ext cx="6676907" cy="6124754"/>
          </a:xfrm>
          <a:prstGeom prst="rect">
            <a:avLst/>
          </a:prstGeom>
        </p:spPr>
        <p:txBody>
          <a:bodyPr wrap="square" lIns="91440" tIns="45720" rIns="91440" bIns="45720" anchor="t">
            <a:spAutoFit/>
          </a:bodyPr>
          <a:lstStyle/>
          <a:p>
            <a:pPr algn="just"/>
            <a:r>
              <a:rPr lang="en-US" sz="1400">
                <a:ea typeface="+mn-lt"/>
                <a:cs typeface="+mn-lt"/>
              </a:rPr>
              <a:t>Camera a Sud se tesno usklajuje s cilji trajnostnega razvoja Združenih narodov, zlasti s ciljem 11 (trajnostna mesta in skupnosti), ciljem 12 (odgovorna potrošnja in proizvodnja) in ciljem 17 (partnerstva za cilje), in sicer s svojo zavezanostjo k ohranjanju kulture, trajnostnim praksam in sodelovanju.</a:t>
            </a:r>
            <a:endParaRPr lang="it-IT">
              <a:ea typeface="+mn-lt"/>
              <a:cs typeface="+mn-lt"/>
            </a:endParaRPr>
          </a:p>
          <a:p>
            <a:pPr algn="just"/>
            <a:r>
              <a:rPr lang="en-US" sz="1400">
                <a:ea typeface="+mn-lt"/>
                <a:cs typeface="+mn-lt"/>
              </a:rPr>
              <a:t>Obnova stavbe iz 19. stoletja, v kateri se nahaja Camera a Sud, je dokaz načel SDG 11, ki poudarja pomen trajnostnega razvoja mest in ohranjanja kulture. Gostišče, ki se nahaja v zgodovinskem središču Bovina, oživlja arhitekturno dediščino mesta in spreminja propadajočo nepremičnino v živahen prostor, ki slavi lokalno zgodovino. Ta prizadevanja ne le ohranjajo kulturno identiteto mesta, ampak tudi krepijo njegovo privlačnost kot trajnostne turistične destinacije, saj spodbujajo harmonično sobivanje zgodovinskega šarma in sodobne funkcionalnosti.</a:t>
            </a:r>
            <a:endParaRPr lang="it-IT">
              <a:ea typeface="+mn-lt"/>
              <a:cs typeface="+mn-lt"/>
            </a:endParaRPr>
          </a:p>
          <a:p>
            <a:pPr algn="just"/>
            <a:r>
              <a:rPr lang="en-US" sz="1400">
                <a:ea typeface="+mn-lt"/>
                <a:cs typeface="+mn-lt"/>
              </a:rPr>
              <a:t>V skladu s ciljem trajnostnega razvoja 12 Camera a Sud s premišljeno obnovo in vsakodnevnim delovanjem ponazarja odgovorno potrošnjo in proizvodnjo. Družina Nicastro je med obnovo stavbe dajala prednost trajnostnim praksam, pri čemer je uporabila tradicionalne materiale in metode, da bi ohranila zgodovinsko avtentičnost in hkrati zmanjšala količino odpadkov. Sodobni energetsko učinkoviti sistemi, vključno z izboljšavami ogrevanja in električne napeljave, so bili brezhibno vključeni v zasnovo, kar omogoča ravnovesje med udobjem gostov in okoljsko trajnostjo. Poleg tega gostišče promovira lokalne izdelke in kulinariko, gostom pa ponuja avtentično izkušnjo, ki podpira regionalne proizvajalce in zmanjšuje odvisnost od zunanjih virov.</a:t>
            </a:r>
            <a:endParaRPr lang="en-US">
              <a:ea typeface="+mn-lt"/>
              <a:cs typeface="+mn-lt"/>
            </a:endParaRPr>
          </a:p>
          <a:p>
            <a:pPr algn="just"/>
            <a:r>
              <a:rPr lang="en-US" sz="1400">
                <a:ea typeface="+mn-lt"/>
                <a:cs typeface="+mn-lt"/>
              </a:rPr>
              <a:t>Sodelovanje z GAL </a:t>
            </a:r>
            <a:r>
              <a:rPr lang="en-US" sz="1400" err="1">
                <a:ea typeface="+mn-lt"/>
                <a:cs typeface="+mn-lt"/>
              </a:rPr>
              <a:t>Meridaunia</a:t>
            </a:r>
            <a:r>
              <a:rPr lang="en-US" sz="1400">
                <a:ea typeface="+mn-lt"/>
                <a:cs typeface="+mn-lt"/>
              </a:rPr>
              <a:t>, ki je zagotovila ključno financiranje za obnovo, poudarja usklajenost s ciljem trajnostnega razvoja 17 in poudarja moč partnerstev pri doseganju trajnostnega razvoja. To sodelovanje kaže, kako lahko lokalne in regionalne entitete sodelujejo pri ohranjanju kulturne dediščine in spodbujanju pobud za trajnostni turizem. S spodbujanjem partnerstev Camera a Sud ne zagotavlja le svojega uspeha kot podjetje, ampak prispeva tudi k širšemu gospodarskemu in socialnemu razvoju regije.</a:t>
            </a:r>
            <a:endParaRPr lang="en-IE">
              <a:ea typeface="+mn-lt"/>
              <a:cs typeface="+mn-lt"/>
            </a:endParaRPr>
          </a:p>
        </p:txBody>
      </p:sp>
      <p:pic>
        <p:nvPicPr>
          <p:cNvPr id="5" name="Picture 4">
            <a:extLst>
              <a:ext uri="{FF2B5EF4-FFF2-40B4-BE49-F238E27FC236}">
                <a16:creationId xmlns:a16="http://schemas.microsoft.com/office/drawing/2014/main" id="{7B315B4F-7557-4202-A90F-3B3CEA0C6D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6158" y="2978288"/>
            <a:ext cx="1188000" cy="1188000"/>
          </a:xfrm>
          <a:prstGeom prst="rect">
            <a:avLst/>
          </a:prstGeom>
        </p:spPr>
      </p:pic>
      <p:pic>
        <p:nvPicPr>
          <p:cNvPr id="4" name="Picture 3">
            <a:extLst>
              <a:ext uri="{FF2B5EF4-FFF2-40B4-BE49-F238E27FC236}">
                <a16:creationId xmlns:a16="http://schemas.microsoft.com/office/drawing/2014/main" id="{297648E6-5954-42B1-8B98-6074710B78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132" y="2978288"/>
            <a:ext cx="1188000" cy="1188000"/>
          </a:xfrm>
          <a:prstGeom prst="rect">
            <a:avLst/>
          </a:prstGeom>
        </p:spPr>
      </p:pic>
    </p:spTree>
    <p:extLst>
      <p:ext uri="{BB962C8B-B14F-4D97-AF65-F5344CB8AC3E}">
        <p14:creationId xmlns:p14="http://schemas.microsoft.com/office/powerpoint/2010/main" val="1071360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E29E-544B-4342-5A7D-8EB3E8E13422}"/>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7B5184B3-E6C7-A3F3-5CD4-1C15198960A2}"/>
              </a:ext>
            </a:extLst>
          </p:cNvPr>
          <p:cNvSpPr/>
          <p:nvPr/>
        </p:nvSpPr>
        <p:spPr>
          <a:xfrm>
            <a:off x="-25710" y="6348311"/>
            <a:ext cx="7826991" cy="4559402"/>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90DE859E-E471-28B0-3C18-B13DE96E1426}"/>
              </a:ext>
            </a:extLst>
          </p:cNvPr>
          <p:cNvSpPr>
            <a:spLocks noGrp="1"/>
          </p:cNvSpPr>
          <p:nvPr>
            <p:ph type="body" sz="quarter" idx="32"/>
          </p:nvPr>
        </p:nvSpPr>
        <p:spPr>
          <a:xfrm>
            <a:off x="386587" y="6523696"/>
            <a:ext cx="7094210" cy="2787212"/>
          </a:xfrm>
        </p:spPr>
        <p:txBody>
          <a:bodyPr/>
          <a:lstStyle/>
          <a:p>
            <a:pPr marL="0" indent="0">
              <a:lnSpc>
                <a:spcPct val="100000"/>
              </a:lnSpc>
              <a:buNone/>
            </a:pPr>
            <a:r>
              <a:rPr lang="en-US" sz="4000" b="1">
                <a:solidFill>
                  <a:schemeClr val="bg1"/>
                </a:solidFill>
              </a:rPr>
              <a:t>AGORA</a:t>
            </a:r>
          </a:p>
          <a:p>
            <a:pPr marL="0" indent="0">
              <a:lnSpc>
                <a:spcPct val="100000"/>
              </a:lnSpc>
              <a:buNone/>
            </a:pPr>
            <a:r>
              <a:rPr lang="en-US" sz="2000" b="1">
                <a:solidFill>
                  <a:schemeClr val="bg1"/>
                </a:solidFill>
              </a:rPr>
              <a:t>Kategorija: </a:t>
            </a:r>
            <a:r>
              <a:rPr lang="en-US" sz="2000">
                <a:solidFill>
                  <a:schemeClr val="bg1"/>
                </a:solidFill>
              </a:rPr>
              <a:t>Nočitev z zajtrkom</a:t>
            </a:r>
          </a:p>
          <a:p>
            <a:pPr marL="0" indent="0">
              <a:lnSpc>
                <a:spcPct val="100000"/>
              </a:lnSpc>
              <a:buNone/>
            </a:pPr>
            <a:r>
              <a:rPr lang="en-US" sz="2000" b="1">
                <a:solidFill>
                  <a:schemeClr val="bg1"/>
                </a:solidFill>
              </a:rPr>
              <a:t>Lokacija: </a:t>
            </a:r>
            <a:r>
              <a:rPr lang="it-IT" sz="2000">
                <a:solidFill>
                  <a:schemeClr val="bg1"/>
                </a:solidFill>
              </a:rPr>
              <a:t>Castelnuovo della Daunia (FG), </a:t>
            </a:r>
            <a:r>
              <a:rPr lang="it-IT" sz="2000" err="1">
                <a:solidFill>
                  <a:schemeClr val="bg1"/>
                </a:solidFill>
              </a:rPr>
              <a:t>Italija</a:t>
            </a:r>
            <a:endParaRPr lang="it-IT" sz="2000">
              <a:solidFill>
                <a:schemeClr val="bg1"/>
              </a:solidFill>
            </a:endParaRPr>
          </a:p>
          <a:p>
            <a:pPr algn="l">
              <a:lnSpc>
                <a:spcPct val="100000"/>
              </a:lnSpc>
            </a:pPr>
            <a:r>
              <a:rPr lang="en-US" sz="2000" b="1">
                <a:solidFill>
                  <a:schemeClr val="bg1"/>
                </a:solidFill>
              </a:rPr>
              <a:t>Spletna stran:</a:t>
            </a:r>
            <a:r>
              <a:rPr lang="en-US" sz="2000">
                <a:solidFill>
                  <a:schemeClr val="bg1"/>
                </a:solidFill>
                <a:latin typeface="Calibri"/>
                <a:ea typeface="Open Sans"/>
                <a:cs typeface="Calibri"/>
                <a:hlinkClick r:id="rId2">
                  <a:extLst>
                    <a:ext uri="{A12FA001-AC4F-418D-AE19-62706E023703}">
                      <ahyp:hlinkClr xmlns:ahyp="http://schemas.microsoft.com/office/drawing/2018/hyperlinkcolor" val="tx"/>
                    </a:ext>
                  </a:extLst>
                </a:hlinkClick>
              </a:rPr>
              <a:t> https://www.visitmontidauni.it/it/hd/agora-di-vascello-maria-antonella</a:t>
            </a:r>
            <a:r>
              <a:rPr lang="en-US" sz="2000">
                <a:solidFill>
                  <a:schemeClr val="bg1"/>
                </a:solidFill>
                <a:latin typeface="Calibri"/>
                <a:ea typeface="Open Sans"/>
                <a:cs typeface="Calibri"/>
              </a:rPr>
              <a:t> </a:t>
            </a:r>
          </a:p>
          <a:p>
            <a:pPr marL="0" indent="0">
              <a:lnSpc>
                <a:spcPct val="100000"/>
              </a:lnSpc>
              <a:buNone/>
            </a:pPr>
            <a:endParaRPr lang="en-US" sz="1000" b="1">
              <a:solidFill>
                <a:schemeClr val="bg1"/>
              </a:solidFill>
            </a:endParaRPr>
          </a:p>
          <a:p>
            <a:pPr>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US" err="1">
                <a:solidFill>
                  <a:schemeClr val="bg1">
                    <a:lumMod val="95000"/>
                  </a:schemeClr>
                </a:solidFill>
                <a:latin typeface="Calibri"/>
                <a:cs typeface="Calibri"/>
              </a:rPr>
              <a:t>B&amp;b Agorà </a:t>
            </a:r>
            <a:r>
              <a:rPr lang="en-US">
                <a:solidFill>
                  <a:schemeClr val="bg1">
                    <a:lumMod val="95000"/>
                  </a:schemeClr>
                </a:solidFill>
                <a:latin typeface="Calibri"/>
                <a:cs typeface="Calibri"/>
              </a:rPr>
              <a:t>v Castelnuovo </a:t>
            </a:r>
            <a:r>
              <a:rPr lang="en-US" err="1">
                <a:solidFill>
                  <a:schemeClr val="bg1">
                    <a:lumMod val="95000"/>
                  </a:schemeClr>
                </a:solidFill>
                <a:latin typeface="Calibri"/>
                <a:cs typeface="Calibri"/>
              </a:rPr>
              <a:t>della Daunia </a:t>
            </a:r>
            <a:r>
              <a:rPr lang="en-US">
                <a:solidFill>
                  <a:schemeClr val="bg1">
                    <a:lumMod val="95000"/>
                  </a:schemeClr>
                </a:solidFill>
                <a:latin typeface="Calibri"/>
                <a:cs typeface="Calibri"/>
              </a:rPr>
              <a:t>se nahaja v stavbi s posebno zgodovinsko vrednostjo na glavnem trgu vasi.  Ideja za projekt </a:t>
            </a:r>
            <a:r>
              <a:rPr lang="en-US" err="1">
                <a:solidFill>
                  <a:schemeClr val="bg1">
                    <a:lumMod val="95000"/>
                  </a:schemeClr>
                </a:solidFill>
                <a:latin typeface="Calibri"/>
                <a:cs typeface="Calibri"/>
              </a:rPr>
              <a:t>B&amp;b Agorà </a:t>
            </a:r>
            <a:r>
              <a:rPr lang="en-US">
                <a:solidFill>
                  <a:schemeClr val="bg1">
                    <a:lumMod val="95000"/>
                  </a:schemeClr>
                </a:solidFill>
                <a:latin typeface="Calibri"/>
                <a:cs typeface="Calibri"/>
              </a:rPr>
              <a:t>izhaja iz želje po ustvarjanju postelj v središču zgodovinskega </a:t>
            </a:r>
            <a:r>
              <a:rPr lang="en-US" err="1">
                <a:solidFill>
                  <a:schemeClr val="bg1">
                    <a:lumMod val="95000"/>
                  </a:schemeClr>
                </a:solidFill>
                <a:latin typeface="Calibri"/>
                <a:cs typeface="Calibri"/>
              </a:rPr>
              <a:t>jedra </a:t>
            </a:r>
            <a:r>
              <a:rPr lang="en-US">
                <a:solidFill>
                  <a:schemeClr val="bg1">
                    <a:lumMod val="95000"/>
                  </a:schemeClr>
                </a:solidFill>
                <a:latin typeface="Calibri"/>
                <a:cs typeface="Calibri"/>
              </a:rPr>
              <a:t>Castelnuovo </a:t>
            </a:r>
            <a:r>
              <a:rPr lang="en-US" err="1">
                <a:solidFill>
                  <a:schemeClr val="bg1">
                    <a:lumMod val="95000"/>
                  </a:schemeClr>
                </a:solidFill>
                <a:latin typeface="Calibri"/>
                <a:cs typeface="Calibri"/>
              </a:rPr>
              <a:t>della Daunia</a:t>
            </a:r>
            <a:r>
              <a:rPr lang="en-US">
                <a:solidFill>
                  <a:schemeClr val="bg1">
                    <a:lumMod val="95000"/>
                  </a:schemeClr>
                </a:solidFill>
                <a:latin typeface="Calibri"/>
                <a:cs typeface="Calibri"/>
              </a:rPr>
              <a:t>. </a:t>
            </a:r>
          </a:p>
          <a:p>
            <a:pPr>
              <a:lnSpc>
                <a:spcPct val="100000"/>
              </a:lnSpc>
            </a:pPr>
            <a:endParaRPr lang="en-US">
              <a:solidFill>
                <a:schemeClr val="bg1">
                  <a:lumMod val="95000"/>
                </a:schemeClr>
              </a:solidFill>
              <a:latin typeface="Calibri"/>
              <a:cs typeface="Calibri"/>
            </a:endParaRPr>
          </a:p>
          <a:p>
            <a:pPr>
              <a:lnSpc>
                <a:spcPct val="100000"/>
              </a:lnSpc>
            </a:pPr>
            <a:r>
              <a:rPr lang="en-US">
                <a:solidFill>
                  <a:schemeClr val="bg1">
                    <a:lumMod val="95000"/>
                  </a:schemeClr>
                </a:solidFill>
                <a:latin typeface="Calibri"/>
                <a:cs typeface="Calibri"/>
              </a:rPr>
              <a:t>Poleg ustvarjanja 10 postelj z odprtjem </a:t>
            </a:r>
            <a:r>
              <a:rPr lang="en-US" err="1">
                <a:solidFill>
                  <a:schemeClr val="bg1">
                    <a:lumMod val="95000"/>
                  </a:schemeClr>
                </a:solidFill>
                <a:latin typeface="Calibri"/>
                <a:cs typeface="Calibri"/>
              </a:rPr>
              <a:t>B&amp;b Agorà </a:t>
            </a:r>
            <a:r>
              <a:rPr lang="en-US">
                <a:solidFill>
                  <a:schemeClr val="bg1">
                    <a:lumMod val="95000"/>
                  </a:schemeClr>
                </a:solidFill>
                <a:latin typeface="Calibri"/>
                <a:cs typeface="Calibri"/>
              </a:rPr>
              <a:t>je bila ustvarjena večsektorska poslovna mreža z imenom »Terra </a:t>
            </a:r>
            <a:r>
              <a:rPr lang="en-US" err="1">
                <a:solidFill>
                  <a:schemeClr val="bg1">
                    <a:lumMod val="95000"/>
                  </a:schemeClr>
                </a:solidFill>
                <a:latin typeface="Calibri"/>
                <a:cs typeface="Calibri"/>
              </a:rPr>
              <a:t>dei </a:t>
            </a:r>
            <a:r>
              <a:rPr lang="en-US">
                <a:solidFill>
                  <a:schemeClr val="bg1">
                    <a:lumMod val="95000"/>
                  </a:schemeClr>
                </a:solidFill>
                <a:latin typeface="Calibri"/>
                <a:cs typeface="Calibri"/>
              </a:rPr>
              <a:t>Laghi«, ki zajema različne vrste pomožnih dejavnosti, povezanih z nočitvami (električna kolesa, jahanje, treking).</a:t>
            </a:r>
          </a:p>
          <a:p>
            <a:pPr>
              <a:lnSpc>
                <a:spcPct val="100000"/>
              </a:lnSpc>
            </a:pPr>
            <a:endParaRPr lang="en-GB" sz="1400">
              <a:solidFill>
                <a:schemeClr val="bg1"/>
              </a:solidFill>
            </a:endParaRPr>
          </a:p>
          <a:p>
            <a:pPr>
              <a:lnSpc>
                <a:spcPct val="100000"/>
              </a:lnSpc>
            </a:pPr>
            <a:endParaRPr lang="en-US" sz="1600"/>
          </a:p>
        </p:txBody>
      </p:sp>
      <p:sp>
        <p:nvSpPr>
          <p:cNvPr id="2" name="Text Placeholder 1">
            <a:extLst>
              <a:ext uri="{FF2B5EF4-FFF2-40B4-BE49-F238E27FC236}">
                <a16:creationId xmlns:a16="http://schemas.microsoft.com/office/drawing/2014/main" id="{7584B0E2-B5EF-F496-1EF1-C3901267A35D}"/>
              </a:ext>
            </a:extLst>
          </p:cNvPr>
          <p:cNvSpPr>
            <a:spLocks noGrp="1"/>
          </p:cNvSpPr>
          <p:nvPr>
            <p:ph type="body" sz="quarter" idx="35"/>
          </p:nvPr>
        </p:nvSpPr>
        <p:spPr>
          <a:xfrm>
            <a:off x="294777" y="5453856"/>
            <a:ext cx="3206079" cy="1049221"/>
          </a:xfrm>
        </p:spPr>
        <p:txBody>
          <a:bodyPr/>
          <a:lstStyle/>
          <a:p>
            <a:r>
              <a:rPr lang="en-US" sz="4400" b="1"/>
              <a:t>Italija </a:t>
            </a:r>
          </a:p>
        </p:txBody>
      </p:sp>
      <p:sp>
        <p:nvSpPr>
          <p:cNvPr id="3" name="Text Placeholder 2">
            <a:extLst>
              <a:ext uri="{FF2B5EF4-FFF2-40B4-BE49-F238E27FC236}">
                <a16:creationId xmlns:a16="http://schemas.microsoft.com/office/drawing/2014/main" id="{E4925103-8D49-2725-D694-C7DED25A03D2}"/>
              </a:ext>
            </a:extLst>
          </p:cNvPr>
          <p:cNvSpPr>
            <a:spLocks noGrp="1"/>
          </p:cNvSpPr>
          <p:nvPr>
            <p:ph type="body" sz="quarter" idx="36"/>
          </p:nvPr>
        </p:nvSpPr>
        <p:spPr>
          <a:xfrm>
            <a:off x="9917" y="4722707"/>
            <a:ext cx="3932166" cy="562237"/>
          </a:xfrm>
        </p:spPr>
        <p:txBody>
          <a:bodyPr/>
          <a:lstStyle/>
          <a:p>
            <a:r>
              <a:rPr lang="en-US" sz="3200" b="0" cap="all" err="1"/>
              <a:t>Modeli</a:t>
            </a:r>
            <a:r>
              <a:rPr lang="en-US" sz="3200" b="0" cap="all"/>
              <a:t> lastništva</a:t>
            </a:r>
          </a:p>
        </p:txBody>
      </p:sp>
      <p:sp>
        <p:nvSpPr>
          <p:cNvPr id="16" name="Slide Number Placeholder 15">
            <a:extLst>
              <a:ext uri="{FF2B5EF4-FFF2-40B4-BE49-F238E27FC236}">
                <a16:creationId xmlns:a16="http://schemas.microsoft.com/office/drawing/2014/main" id="{8CF267B0-DA2E-041A-41DD-777E4F947BB6}"/>
              </a:ext>
            </a:extLst>
          </p:cNvPr>
          <p:cNvSpPr>
            <a:spLocks noGrp="1"/>
          </p:cNvSpPr>
          <p:nvPr>
            <p:ph type="sldNum" sz="quarter" idx="4"/>
          </p:nvPr>
        </p:nvSpPr>
        <p:spPr>
          <a:xfrm>
            <a:off x="7278427" y="10708061"/>
            <a:ext cx="473489" cy="311567"/>
          </a:xfrm>
        </p:spPr>
        <p:txBody>
          <a:bodyPr/>
          <a:lstStyle/>
          <a:p>
            <a:fld id="{9C527BFA-2C0E-4CEC-B6A5-913A56FEF4B4}" type="slidenum">
              <a:rPr lang="fr-CA" smtClean="0"/>
              <a:t>39</a:t>
            </a:fld>
            <a:endParaRPr lang="fr-CA"/>
          </a:p>
        </p:txBody>
      </p:sp>
      <p:sp>
        <p:nvSpPr>
          <p:cNvPr id="4" name="Text Placeholder 3">
            <a:extLst>
              <a:ext uri="{FF2B5EF4-FFF2-40B4-BE49-F238E27FC236}">
                <a16:creationId xmlns:a16="http://schemas.microsoft.com/office/drawing/2014/main" id="{32C2B89D-AD33-284A-D719-875071CAD3E5}"/>
              </a:ext>
            </a:extLst>
          </p:cNvPr>
          <p:cNvSpPr>
            <a:spLocks noGrp="1"/>
          </p:cNvSpPr>
          <p:nvPr>
            <p:ph type="body" sz="quarter" idx="65"/>
          </p:nvPr>
        </p:nvSpPr>
        <p:spPr/>
        <p:txBody>
          <a:bodyPr/>
          <a:lstStyle/>
          <a:p>
            <a:r>
              <a:rPr lang="en-GB"/>
              <a:t>Foto: Agora, </a:t>
            </a:r>
            <a:r>
              <a:rPr lang="en-GB" err="1"/>
              <a:t>Montidauni</a:t>
            </a:r>
            <a:r>
              <a:rPr lang="en-GB"/>
              <a:t>, Italija</a:t>
            </a:r>
          </a:p>
        </p:txBody>
      </p:sp>
      <p:sp>
        <p:nvSpPr>
          <p:cNvPr id="10" name="Text Placeholder 2">
            <a:extLst>
              <a:ext uri="{FF2B5EF4-FFF2-40B4-BE49-F238E27FC236}">
                <a16:creationId xmlns:a16="http://schemas.microsoft.com/office/drawing/2014/main" id="{0DEC13C2-1C0B-C019-36BD-7C289CD30720}"/>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0D625818-91BE-4866-D6FE-4B6E49DE89A0}"/>
              </a:ext>
            </a:extLst>
          </p:cNvPr>
          <p:cNvSpPr txBox="1"/>
          <p:nvPr/>
        </p:nvSpPr>
        <p:spPr>
          <a:xfrm>
            <a:off x="3887786" y="2440331"/>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6" name="Graphic 5" descr="Badge 4 with solid fill">
            <a:extLst>
              <a:ext uri="{FF2B5EF4-FFF2-40B4-BE49-F238E27FC236}">
                <a16:creationId xmlns:a16="http://schemas.microsoft.com/office/drawing/2014/main" id="{822C2051-5098-29F1-B0EF-AFC0ACD696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70488"/>
            <a:ext cx="1440000" cy="1440000"/>
          </a:xfrm>
          <a:prstGeom prst="rect">
            <a:avLst/>
          </a:prstGeom>
        </p:spPr>
      </p:pic>
      <p:pic>
        <p:nvPicPr>
          <p:cNvPr id="9" name="Picture Placeholder 8">
            <a:extLst>
              <a:ext uri="{FF2B5EF4-FFF2-40B4-BE49-F238E27FC236}">
                <a16:creationId xmlns:a16="http://schemas.microsoft.com/office/drawing/2014/main" id="{0625662E-A1C8-48BC-B3F7-F194E251F3F2}"/>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l="790" r="790"/>
          <a:stretch>
            <a:fillRect/>
          </a:stretch>
        </p:blipFill>
        <p:spPr>
          <a:xfrm>
            <a:off x="-25710" y="327368"/>
            <a:ext cx="7001712" cy="4003099"/>
          </a:xfrm>
        </p:spPr>
      </p:pic>
      <p:pic>
        <p:nvPicPr>
          <p:cNvPr id="17" name="Picture Placeholder 17" descr="Une image contenant plante, table, bâtiment, meubles&#10;&#10;Description générée automatiquement">
            <a:extLst>
              <a:ext uri="{FF2B5EF4-FFF2-40B4-BE49-F238E27FC236}">
                <a16:creationId xmlns:a16="http://schemas.microsoft.com/office/drawing/2014/main" id="{21C8DFE7-64B8-45E0-BF53-C581C0917959}"/>
              </a:ext>
            </a:extLst>
          </p:cNvPr>
          <p:cNvPicPr>
            <a:picLocks noChangeAspect="1"/>
          </p:cNvPicPr>
          <p:nvPr/>
        </p:nvPicPr>
        <p:blipFill>
          <a:blip r:embed="rId6"/>
          <a:srcRect t="29080" b="29080"/>
          <a:stretch/>
        </p:blipFill>
        <p:spPr>
          <a:xfrm>
            <a:off x="-25710" y="296564"/>
            <a:ext cx="7055651" cy="4033903"/>
          </a:xfrm>
          <a:custGeom>
            <a:avLst/>
            <a:gdLst>
              <a:gd name="connsiteX0" fmla="*/ 2959694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 name="connsiteX14" fmla="*/ 0 w 7001712"/>
              <a:gd name="connsiteY14" fmla="*/ 201436 h 4003099"/>
              <a:gd name="connsiteX15" fmla="*/ 2959694 w 7001712"/>
              <a:gd name="connsiteY15" fmla="*/ 201436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712" h="4003099">
                <a:moveTo>
                  <a:pt x="2959694"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lnTo>
                  <a:pt x="0" y="201436"/>
                </a:lnTo>
                <a:lnTo>
                  <a:pt x="2959694" y="201436"/>
                </a:lnTo>
                <a:close/>
              </a:path>
            </a:pathLst>
          </a:custGeom>
          <a:solidFill>
            <a:schemeClr val="bg1">
              <a:lumMod val="95000"/>
            </a:schemeClr>
          </a:solidFill>
        </p:spPr>
      </p:pic>
    </p:spTree>
    <p:extLst>
      <p:ext uri="{BB962C8B-B14F-4D97-AF65-F5344CB8AC3E}">
        <p14:creationId xmlns:p14="http://schemas.microsoft.com/office/powerpoint/2010/main" val="2206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147A6D4-A2AE-7ECF-992C-0013FD9941C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0532" b="10532"/>
          <a:stretch/>
        </p:blipFill>
        <p:spPr/>
      </p:pic>
      <p:sp>
        <p:nvSpPr>
          <p:cNvPr id="3" name="Text Placeholder 2">
            <a:extLst>
              <a:ext uri="{FF2B5EF4-FFF2-40B4-BE49-F238E27FC236}">
                <a16:creationId xmlns:a16="http://schemas.microsoft.com/office/drawing/2014/main" id="{5D60DCAB-DD6F-3633-DDDC-BB0FB46D2C17}"/>
              </a:ext>
            </a:extLst>
          </p:cNvPr>
          <p:cNvSpPr>
            <a:spLocks noGrp="1"/>
          </p:cNvSpPr>
          <p:nvPr>
            <p:ph type="body" sz="quarter" idx="18"/>
          </p:nvPr>
        </p:nvSpPr>
        <p:spPr/>
        <p:txBody>
          <a:bodyPr/>
          <a:lstStyle/>
          <a:p>
            <a:pPr>
              <a:lnSpc>
                <a:spcPct val="100000"/>
              </a:lnSpc>
            </a:pPr>
            <a:r>
              <a:rPr lang="en-GB" sz="2800" cap="all"/>
              <a:t>Tržne strategije v alternativnih turističnih nastanitvah</a:t>
            </a:r>
          </a:p>
        </p:txBody>
      </p:sp>
      <p:sp>
        <p:nvSpPr>
          <p:cNvPr id="4" name="Text Placeholder 3">
            <a:extLst>
              <a:ext uri="{FF2B5EF4-FFF2-40B4-BE49-F238E27FC236}">
                <a16:creationId xmlns:a16="http://schemas.microsoft.com/office/drawing/2014/main" id="{703D5301-20EA-4D03-2D43-3813D68FFA1B}"/>
              </a:ext>
            </a:extLst>
          </p:cNvPr>
          <p:cNvSpPr>
            <a:spLocks noGrp="1"/>
          </p:cNvSpPr>
          <p:nvPr>
            <p:ph type="body" sz="quarter" idx="19"/>
          </p:nvPr>
        </p:nvSpPr>
        <p:spPr/>
        <p:txBody>
          <a:bodyPr/>
          <a:lstStyle/>
          <a:p>
            <a:r>
              <a:rPr lang="en-GB"/>
              <a:t>05</a:t>
            </a:r>
          </a:p>
        </p:txBody>
      </p:sp>
      <p:sp>
        <p:nvSpPr>
          <p:cNvPr id="5" name="Text Placeholder 4">
            <a:extLst>
              <a:ext uri="{FF2B5EF4-FFF2-40B4-BE49-F238E27FC236}">
                <a16:creationId xmlns:a16="http://schemas.microsoft.com/office/drawing/2014/main" id="{D0E7EB97-4D61-1218-E29F-06B6E59E4C0E}"/>
              </a:ext>
            </a:extLst>
          </p:cNvPr>
          <p:cNvSpPr>
            <a:spLocks noGrp="1"/>
          </p:cNvSpPr>
          <p:nvPr>
            <p:ph type="body" sz="quarter" idx="20"/>
          </p:nvPr>
        </p:nvSpPr>
        <p:spPr/>
        <p:txBody>
          <a:bodyPr/>
          <a:lstStyle/>
          <a:p>
            <a:pPr marL="0" indent="0" algn="l" defTabSz="777514" rtl="0" eaLnBrk="1" latinLnBrk="0" hangingPunct="1">
              <a:lnSpc>
                <a:spcPts val="1220"/>
              </a:lnSpc>
              <a:spcBef>
                <a:spcPts val="0"/>
              </a:spcBef>
              <a:buFont typeface="Arial" panose="020B0604020202020204" pitchFamily="34" charset="0"/>
              <a:buNone/>
            </a:pPr>
            <a:r>
              <a:rPr lang="en-GB"/>
              <a:t>Stran 102</a:t>
            </a:r>
          </a:p>
        </p:txBody>
      </p:sp>
      <p:sp>
        <p:nvSpPr>
          <p:cNvPr id="6" name="Text Placeholder 5">
            <a:extLst>
              <a:ext uri="{FF2B5EF4-FFF2-40B4-BE49-F238E27FC236}">
                <a16:creationId xmlns:a16="http://schemas.microsoft.com/office/drawing/2014/main" id="{9CD4C14C-2642-F7D3-2CB0-CF1637ADF7CD}"/>
              </a:ext>
            </a:extLst>
          </p:cNvPr>
          <p:cNvSpPr>
            <a:spLocks noGrp="1"/>
          </p:cNvSpPr>
          <p:nvPr>
            <p:ph type="body" sz="quarter" idx="42"/>
          </p:nvPr>
        </p:nvSpPr>
        <p:spPr/>
        <p:txBody>
          <a:bodyPr/>
          <a:lstStyle/>
          <a:p>
            <a:pPr marL="0" indent="0" algn="l" defTabSz="777514" rtl="0" eaLnBrk="1" latinLnBrk="0" hangingPunct="1">
              <a:lnSpc>
                <a:spcPct val="100000"/>
              </a:lnSpc>
              <a:spcBef>
                <a:spcPts val="0"/>
              </a:spcBef>
              <a:buFont typeface="Arial" panose="020B0604020202020204" pitchFamily="34" charset="0"/>
              <a:buNone/>
            </a:pPr>
            <a:r>
              <a:rPr lang="en-GB"/>
              <a:t>VSEBINA</a:t>
            </a:r>
          </a:p>
        </p:txBody>
      </p:sp>
      <p:pic>
        <p:nvPicPr>
          <p:cNvPr id="17" name="Picture Placeholder 16">
            <a:extLst>
              <a:ext uri="{FF2B5EF4-FFF2-40B4-BE49-F238E27FC236}">
                <a16:creationId xmlns:a16="http://schemas.microsoft.com/office/drawing/2014/main" id="{13DAFB6A-2B83-9CB0-2F73-0679F50D7747}"/>
              </a:ext>
            </a:extLst>
          </p:cNvPr>
          <p:cNvPicPr>
            <a:picLocks noGrp="1" noChangeAspect="1"/>
          </p:cNvPicPr>
          <p:nvPr>
            <p:ph type="pic" sz="quarter" idx="43"/>
          </p:nvPr>
        </p:nvPicPr>
        <p:blipFill>
          <a:blip r:embed="rId3">
            <a:extLst>
              <a:ext uri="{28A0092B-C50C-407E-A947-70E740481C1C}">
                <a14:useLocalDpi xmlns:a14="http://schemas.microsoft.com/office/drawing/2010/main" val="0"/>
              </a:ext>
            </a:extLst>
          </a:blip>
          <a:srcRect l="14598" r="14598"/>
          <a:stretch/>
        </p:blipFill>
        <p:spPr/>
      </p:pic>
      <p:sp>
        <p:nvSpPr>
          <p:cNvPr id="8" name="Text Placeholder 7">
            <a:extLst>
              <a:ext uri="{FF2B5EF4-FFF2-40B4-BE49-F238E27FC236}">
                <a16:creationId xmlns:a16="http://schemas.microsoft.com/office/drawing/2014/main" id="{4CB11839-09E0-68B5-8789-6307C32FB44B}"/>
              </a:ext>
            </a:extLst>
          </p:cNvPr>
          <p:cNvSpPr>
            <a:spLocks noGrp="1"/>
          </p:cNvSpPr>
          <p:nvPr>
            <p:ph type="body" sz="quarter" idx="44"/>
          </p:nvPr>
        </p:nvSpPr>
        <p:spPr/>
        <p:txBody>
          <a:bodyPr/>
          <a:lstStyle/>
          <a:p>
            <a:r>
              <a:rPr lang="en-GB" sz="2800" cap="all"/>
              <a:t>Zaključek</a:t>
            </a:r>
          </a:p>
        </p:txBody>
      </p:sp>
      <p:sp>
        <p:nvSpPr>
          <p:cNvPr id="9" name="Text Placeholder 8">
            <a:extLst>
              <a:ext uri="{FF2B5EF4-FFF2-40B4-BE49-F238E27FC236}">
                <a16:creationId xmlns:a16="http://schemas.microsoft.com/office/drawing/2014/main" id="{813BE915-2DEA-A1EB-98D1-669A5B1BEF36}"/>
              </a:ext>
            </a:extLst>
          </p:cNvPr>
          <p:cNvSpPr>
            <a:spLocks noGrp="1"/>
          </p:cNvSpPr>
          <p:nvPr>
            <p:ph type="body" sz="quarter" idx="45"/>
          </p:nvPr>
        </p:nvSpPr>
        <p:spPr/>
        <p:txBody>
          <a:bodyPr/>
          <a:lstStyle/>
          <a:p>
            <a:r>
              <a:rPr lang="en-GB"/>
              <a:t>06</a:t>
            </a:r>
          </a:p>
        </p:txBody>
      </p:sp>
      <p:sp>
        <p:nvSpPr>
          <p:cNvPr id="10" name="Text Placeholder 9">
            <a:extLst>
              <a:ext uri="{FF2B5EF4-FFF2-40B4-BE49-F238E27FC236}">
                <a16:creationId xmlns:a16="http://schemas.microsoft.com/office/drawing/2014/main" id="{A35D3AC8-8546-F4BE-9526-A4995FB06024}"/>
              </a:ext>
            </a:extLst>
          </p:cNvPr>
          <p:cNvSpPr>
            <a:spLocks noGrp="1"/>
          </p:cNvSpPr>
          <p:nvPr>
            <p:ph type="body" sz="quarter" idx="46"/>
          </p:nvPr>
        </p:nvSpPr>
        <p:spPr/>
        <p:txBody>
          <a:bodyPr/>
          <a:lstStyle/>
          <a:p>
            <a:pPr marL="0" indent="0" algn="l" defTabSz="777514" rtl="0" eaLnBrk="1" latinLnBrk="0" hangingPunct="1">
              <a:lnSpc>
                <a:spcPts val="1220"/>
              </a:lnSpc>
              <a:spcBef>
                <a:spcPts val="0"/>
              </a:spcBef>
              <a:buFont typeface="Arial" panose="020B0604020202020204" pitchFamily="34" charset="0"/>
              <a:buNone/>
            </a:pPr>
            <a:r>
              <a:rPr lang="en-GB">
                <a:latin typeface="Calibri"/>
                <a:ea typeface="Open Sans"/>
                <a:cs typeface="Calibri"/>
              </a:rPr>
              <a:t>Stran 133</a:t>
            </a:r>
            <a:endParaRPr lang="en-GB"/>
          </a:p>
        </p:txBody>
      </p:sp>
      <p:sp>
        <p:nvSpPr>
          <p:cNvPr id="11" name="Text Placeholder 10">
            <a:extLst>
              <a:ext uri="{FF2B5EF4-FFF2-40B4-BE49-F238E27FC236}">
                <a16:creationId xmlns:a16="http://schemas.microsoft.com/office/drawing/2014/main" id="{06CC0E2F-6F18-D848-D2A7-3D39CDAA559F}"/>
              </a:ext>
            </a:extLst>
          </p:cNvPr>
          <p:cNvSpPr>
            <a:spLocks noGrp="1"/>
          </p:cNvSpPr>
          <p:nvPr>
            <p:ph type="body" sz="quarter" idx="65"/>
          </p:nvPr>
        </p:nvSpPr>
        <p:spPr/>
        <p:txBody>
          <a:bodyPr/>
          <a:lstStyle/>
          <a:p>
            <a:r>
              <a:rPr lang="en-GB"/>
              <a:t>Avtor fotografije: </a:t>
            </a:r>
            <a:r>
              <a:rPr lang="en-US"/>
              <a:t>De Old </a:t>
            </a:r>
            <a:r>
              <a:rPr lang="en-US" err="1"/>
              <a:t>Signorie </a:t>
            </a:r>
            <a:r>
              <a:rPr lang="en-US"/>
              <a:t>BB, Nizozemska</a:t>
            </a:r>
            <a:endParaRPr lang="en-GB"/>
          </a:p>
        </p:txBody>
      </p:sp>
      <p:sp>
        <p:nvSpPr>
          <p:cNvPr id="12" name="Text Placeholder 11">
            <a:extLst>
              <a:ext uri="{FF2B5EF4-FFF2-40B4-BE49-F238E27FC236}">
                <a16:creationId xmlns:a16="http://schemas.microsoft.com/office/drawing/2014/main" id="{8DF96C92-6480-3F7D-F71E-1A8CD7905FD4}"/>
              </a:ext>
            </a:extLst>
          </p:cNvPr>
          <p:cNvSpPr>
            <a:spLocks noGrp="1"/>
          </p:cNvSpPr>
          <p:nvPr>
            <p:ph type="body" sz="quarter" idx="66"/>
          </p:nvPr>
        </p:nvSpPr>
        <p:spPr/>
        <p:txBody>
          <a:bodyPr/>
          <a:lstStyle/>
          <a:p>
            <a:r>
              <a:rPr lang="en-GB"/>
              <a:t>Avtor fotografije: Teapot Lane, Leitrim, Irska</a:t>
            </a:r>
          </a:p>
        </p:txBody>
      </p:sp>
      <p:sp>
        <p:nvSpPr>
          <p:cNvPr id="13" name="Slide Number Placeholder 12">
            <a:extLst>
              <a:ext uri="{FF2B5EF4-FFF2-40B4-BE49-F238E27FC236}">
                <a16:creationId xmlns:a16="http://schemas.microsoft.com/office/drawing/2014/main" id="{2CA692CC-D037-2A33-C694-623A130FFF66}"/>
              </a:ext>
            </a:extLst>
          </p:cNvPr>
          <p:cNvSpPr>
            <a:spLocks noGrp="1"/>
          </p:cNvSpPr>
          <p:nvPr>
            <p:ph type="sldNum" sz="quarter" idx="4"/>
          </p:nvPr>
        </p:nvSpPr>
        <p:spPr/>
        <p:txBody>
          <a:bodyPr/>
          <a:lstStyle/>
          <a:p>
            <a:fld id="{9C527BFA-2C0E-4CEC-B6A5-913A56FEF4B4}" type="slidenum">
              <a:rPr lang="fr-CA" smtClean="0"/>
              <a:t>4</a:t>
            </a:fld>
            <a:endParaRPr lang="fr-CA"/>
          </a:p>
        </p:txBody>
      </p:sp>
    </p:spTree>
    <p:extLst>
      <p:ext uri="{BB962C8B-B14F-4D97-AF65-F5344CB8AC3E}">
        <p14:creationId xmlns:p14="http://schemas.microsoft.com/office/powerpoint/2010/main" val="2161530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EF6D1-435D-E002-C76D-8F728E84D78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C94A083-BE4B-F789-42B8-E9B85DBA8FF6}"/>
              </a:ext>
            </a:extLst>
          </p:cNvPr>
          <p:cNvSpPr>
            <a:spLocks noGrp="1"/>
          </p:cNvSpPr>
          <p:nvPr>
            <p:ph type="body" sz="quarter" idx="32"/>
          </p:nvPr>
        </p:nvSpPr>
        <p:spPr>
          <a:xfrm>
            <a:off x="634478" y="1974408"/>
            <a:ext cx="6541269" cy="2422612"/>
          </a:xfrm>
        </p:spPr>
        <p:txBody>
          <a:bodyPr/>
          <a:lstStyle/>
          <a:p>
            <a:pPr>
              <a:lnSpc>
                <a:spcPct val="100000"/>
              </a:lnSpc>
            </a:pPr>
            <a:r>
              <a:rPr lang="en-US">
                <a:latin typeface="Calibri"/>
                <a:ea typeface="Open Sans"/>
                <a:cs typeface="Calibri"/>
              </a:rPr>
              <a:t>Cilj projekta </a:t>
            </a:r>
            <a:r>
              <a:rPr lang="en-US" err="1">
                <a:latin typeface="Calibri"/>
                <a:ea typeface="Open Sans"/>
                <a:cs typeface="Calibri"/>
              </a:rPr>
              <a:t>Agorà B&amp;b </a:t>
            </a:r>
            <a:r>
              <a:rPr lang="en-US">
                <a:latin typeface="Calibri"/>
                <a:ea typeface="Open Sans"/>
                <a:cs typeface="Calibri"/>
              </a:rPr>
              <a:t>v </a:t>
            </a:r>
            <a:r>
              <a:rPr lang="en-US" err="1">
                <a:latin typeface="Calibri"/>
                <a:ea typeface="Open Sans"/>
                <a:cs typeface="Calibri"/>
              </a:rPr>
              <a:t>Castelnuovo della Daunia </a:t>
            </a:r>
            <a:r>
              <a:rPr lang="en-US">
                <a:latin typeface="Calibri"/>
                <a:ea typeface="Open Sans"/>
                <a:cs typeface="Calibri"/>
              </a:rPr>
              <a:t>je bil obnoviti in </a:t>
            </a:r>
            <a:r>
              <a:rPr lang="en-US" err="1">
                <a:latin typeface="Calibri"/>
                <a:ea typeface="Open Sans"/>
                <a:cs typeface="Calibri"/>
              </a:rPr>
              <a:t>ovrednotiti </a:t>
            </a:r>
            <a:r>
              <a:rPr lang="en-US">
                <a:latin typeface="Calibri"/>
                <a:ea typeface="Open Sans"/>
                <a:cs typeface="Calibri"/>
              </a:rPr>
              <a:t>stavbo, ki se nahaja v zgodovinskem </a:t>
            </a:r>
            <a:r>
              <a:rPr lang="en-US" err="1">
                <a:latin typeface="Calibri"/>
                <a:ea typeface="Open Sans"/>
                <a:cs typeface="Calibri"/>
              </a:rPr>
              <a:t>središču</a:t>
            </a:r>
            <a:r>
              <a:rPr lang="en-US">
                <a:latin typeface="Calibri"/>
                <a:ea typeface="Open Sans"/>
                <a:cs typeface="Calibri"/>
              </a:rPr>
              <a:t> mesta, natančneje na glavnem trgu Piazza </a:t>
            </a:r>
            <a:r>
              <a:rPr lang="en-US" err="1">
                <a:latin typeface="Calibri"/>
                <a:ea typeface="Open Sans"/>
                <a:cs typeface="Calibri"/>
              </a:rPr>
              <a:t>Plebiscito</a:t>
            </a:r>
            <a:r>
              <a:rPr lang="en-US">
                <a:latin typeface="Calibri"/>
                <a:ea typeface="Open Sans"/>
                <a:cs typeface="Calibri"/>
              </a:rPr>
              <a:t>, s prenovo in združitvijo stavb, da bi ustvarili majhno nastanitveno zmogljivost. Drugi cilj posega je bil poleg izboljšanja stavb tudi izboljšanje okolja, v katerem se nahajajo, in s tem ponuditi primer možne </a:t>
            </a:r>
            <a:r>
              <a:rPr lang="en-US" err="1">
                <a:latin typeface="Calibri"/>
                <a:ea typeface="Open Sans"/>
                <a:cs typeface="Calibri"/>
              </a:rPr>
              <a:t>valorizacije </a:t>
            </a:r>
            <a:r>
              <a:rPr lang="en-US">
                <a:latin typeface="Calibri"/>
                <a:ea typeface="Open Sans"/>
                <a:cs typeface="Calibri"/>
              </a:rPr>
              <a:t>propadajočih stavb v zgodovinskem </a:t>
            </a:r>
            <a:r>
              <a:rPr lang="en-US" err="1">
                <a:latin typeface="Calibri"/>
                <a:ea typeface="Open Sans"/>
                <a:cs typeface="Calibri"/>
              </a:rPr>
              <a:t>središču</a:t>
            </a:r>
            <a:r>
              <a:rPr lang="en-US">
                <a:latin typeface="Calibri"/>
                <a:ea typeface="Open Sans"/>
                <a:cs typeface="Calibri"/>
              </a:rPr>
              <a:t>. </a:t>
            </a:r>
          </a:p>
          <a:p>
            <a:pPr>
              <a:lnSpc>
                <a:spcPct val="100000"/>
              </a:lnSpc>
            </a:pPr>
            <a:r>
              <a:rPr lang="en-US">
                <a:latin typeface="Calibri"/>
                <a:ea typeface="Open Sans"/>
                <a:cs typeface="Calibri"/>
              </a:rPr>
              <a:t>Projekt je vključeval vrsto del, ki so obnovila distribucijsko in strukturno funkcionalnost stavbnega kompleksa in ga preoblikovala v majhno nastanitveno zmogljivost s petimi sobami in sosednjim podjetjem za izposojo koles.</a:t>
            </a:r>
          </a:p>
          <a:p>
            <a:pPr>
              <a:lnSpc>
                <a:spcPct val="100000"/>
              </a:lnSpc>
            </a:pPr>
            <a:endParaRPr lang="en-US"/>
          </a:p>
        </p:txBody>
      </p:sp>
      <p:sp>
        <p:nvSpPr>
          <p:cNvPr id="8" name="Text Placeholder 7">
            <a:extLst>
              <a:ext uri="{FF2B5EF4-FFF2-40B4-BE49-F238E27FC236}">
                <a16:creationId xmlns:a16="http://schemas.microsoft.com/office/drawing/2014/main" id="{D5A55441-000D-3406-0930-D83C47154044}"/>
              </a:ext>
            </a:extLst>
          </p:cNvPr>
          <p:cNvSpPr>
            <a:spLocks noGrp="1"/>
          </p:cNvSpPr>
          <p:nvPr>
            <p:ph type="body" sz="quarter" idx="33"/>
          </p:nvPr>
        </p:nvSpPr>
        <p:spPr>
          <a:xfrm>
            <a:off x="634478" y="1335418"/>
            <a:ext cx="6506617" cy="601503"/>
          </a:xfrm>
        </p:spPr>
        <p:txBody>
          <a:bodyPr/>
          <a:lstStyle/>
          <a:p>
            <a:r>
              <a:rPr lang="en-GB" sz="1800" cap="all">
                <a:solidFill>
                  <a:srgbClr val="E96751"/>
                </a:solidFill>
                <a:latin typeface="Calibri"/>
                <a:cs typeface="Calibri"/>
              </a:rPr>
              <a:t>Obnova propadajoče stavbe</a:t>
            </a:r>
            <a:endParaRPr lang="it-IT" sz="1800" cap="all">
              <a:solidFill>
                <a:srgbClr val="E96751"/>
              </a:solidFill>
              <a:latin typeface="Calibri"/>
              <a:cs typeface="Calibri"/>
            </a:endParaRPr>
          </a:p>
        </p:txBody>
      </p:sp>
      <p:sp>
        <p:nvSpPr>
          <p:cNvPr id="9" name="Text Placeholder 8">
            <a:extLst>
              <a:ext uri="{FF2B5EF4-FFF2-40B4-BE49-F238E27FC236}">
                <a16:creationId xmlns:a16="http://schemas.microsoft.com/office/drawing/2014/main" id="{7D9B086E-BB1A-5001-9A2F-4F361CA51C82}"/>
              </a:ext>
            </a:extLst>
          </p:cNvPr>
          <p:cNvSpPr>
            <a:spLocks noGrp="1"/>
          </p:cNvSpPr>
          <p:nvPr>
            <p:ph type="body" sz="quarter" idx="38"/>
          </p:nvPr>
        </p:nvSpPr>
        <p:spPr>
          <a:xfrm>
            <a:off x="1268958" y="686870"/>
            <a:ext cx="6506617" cy="381311"/>
          </a:xfrm>
        </p:spPr>
        <p:txBody>
          <a:bodyPr/>
          <a:lstStyle/>
          <a:p>
            <a:r>
              <a:rPr lang="en-US"/>
              <a:t>IZZIV</a:t>
            </a:r>
          </a:p>
        </p:txBody>
      </p:sp>
      <p:pic>
        <p:nvPicPr>
          <p:cNvPr id="6" name="Picture Placeholder 5" descr="Une image contenant plein air, herbe, sol, plante&#10;&#10;Description générée automatiquement">
            <a:extLst>
              <a:ext uri="{FF2B5EF4-FFF2-40B4-BE49-F238E27FC236}">
                <a16:creationId xmlns:a16="http://schemas.microsoft.com/office/drawing/2014/main" id="{9693F234-DD2A-FBDC-BABE-0E1AD5453061}"/>
              </a:ext>
            </a:extLst>
          </p:cNvPr>
          <p:cNvPicPr>
            <a:picLocks noGrp="1" noChangeAspect="1"/>
          </p:cNvPicPr>
          <p:nvPr>
            <p:ph type="pic" sz="quarter" idx="39"/>
          </p:nvPr>
        </p:nvPicPr>
        <p:blipFill rotWithShape="1">
          <a:blip r:embed="rId2"/>
          <a:srcRect t="10440" b="10440"/>
          <a:stretch/>
        </p:blipFill>
        <p:spPr>
          <a:xfrm>
            <a:off x="-12269" y="5282739"/>
            <a:ext cx="4895192" cy="5164078"/>
          </a:xfrm>
        </p:spPr>
      </p:pic>
      <p:sp>
        <p:nvSpPr>
          <p:cNvPr id="11" name="Text Placeholder 10">
            <a:extLst>
              <a:ext uri="{FF2B5EF4-FFF2-40B4-BE49-F238E27FC236}">
                <a16:creationId xmlns:a16="http://schemas.microsoft.com/office/drawing/2014/main" id="{86A7D9E3-B6D2-FD11-99B7-1267D53C7BA9}"/>
              </a:ext>
            </a:extLst>
          </p:cNvPr>
          <p:cNvSpPr>
            <a:spLocks noGrp="1"/>
          </p:cNvSpPr>
          <p:nvPr>
            <p:ph type="body" sz="quarter" idx="40"/>
          </p:nvPr>
        </p:nvSpPr>
        <p:spPr/>
        <p:txBody>
          <a:bodyPr/>
          <a:lstStyle/>
          <a:p>
            <a:r>
              <a:rPr lang="en-US"/>
              <a:t>„Enkrat na leto pojdi nekam, kjer še nisi bil.“ — Dalai Lama</a:t>
            </a:r>
          </a:p>
        </p:txBody>
      </p:sp>
      <p:sp>
        <p:nvSpPr>
          <p:cNvPr id="2" name="Slide Number Placeholder 1">
            <a:extLst>
              <a:ext uri="{FF2B5EF4-FFF2-40B4-BE49-F238E27FC236}">
                <a16:creationId xmlns:a16="http://schemas.microsoft.com/office/drawing/2014/main" id="{5E9E7211-2419-45D6-A936-FAE25F22C99F}"/>
              </a:ext>
            </a:extLst>
          </p:cNvPr>
          <p:cNvSpPr>
            <a:spLocks noGrp="1"/>
          </p:cNvSpPr>
          <p:nvPr>
            <p:ph type="sldNum" sz="quarter" idx="4"/>
          </p:nvPr>
        </p:nvSpPr>
        <p:spPr/>
        <p:txBody>
          <a:bodyPr/>
          <a:lstStyle/>
          <a:p>
            <a:fld id="{9C527BFA-2C0E-4CEC-B6A5-913A56FEF4B4}" type="slidenum">
              <a:rPr lang="fr-CA" smtClean="0"/>
              <a:t>40</a:t>
            </a:fld>
            <a:endParaRPr lang="fr-CA"/>
          </a:p>
        </p:txBody>
      </p:sp>
      <p:sp>
        <p:nvSpPr>
          <p:cNvPr id="3" name="Text Placeholder 2">
            <a:extLst>
              <a:ext uri="{FF2B5EF4-FFF2-40B4-BE49-F238E27FC236}">
                <a16:creationId xmlns:a16="http://schemas.microsoft.com/office/drawing/2014/main" id="{FC498BF2-35F2-0AF9-8BAA-6D2D88047365}"/>
              </a:ext>
            </a:extLst>
          </p:cNvPr>
          <p:cNvSpPr>
            <a:spLocks noGrp="1"/>
          </p:cNvSpPr>
          <p:nvPr>
            <p:ph type="body" sz="quarter" idx="65"/>
          </p:nvPr>
        </p:nvSpPr>
        <p:spPr/>
        <p:txBody>
          <a:bodyPr/>
          <a:lstStyle/>
          <a:p>
            <a:r>
              <a:rPr lang="en-GB">
                <a:latin typeface="Calibri"/>
                <a:ea typeface="Calibri"/>
                <a:cs typeface="Calibri"/>
              </a:rPr>
              <a:t>Foto: </a:t>
            </a:r>
            <a:r>
              <a:rPr lang="en-US" b="1">
                <a:solidFill>
                  <a:srgbClr val="1A1A1A"/>
                </a:solidFill>
                <a:latin typeface="Calibri"/>
                <a:ea typeface="Calibri"/>
                <a:cs typeface="Calibri"/>
              </a:rPr>
              <a:t>AGORA' Castelnuovo </a:t>
            </a:r>
            <a:r>
              <a:rPr lang="en-US" b="1" err="1">
                <a:solidFill>
                  <a:srgbClr val="1A1A1A"/>
                </a:solidFill>
                <a:latin typeface="Calibri"/>
                <a:ea typeface="Calibri"/>
                <a:cs typeface="Calibri"/>
              </a:rPr>
              <a:t>della Daunia</a:t>
            </a:r>
            <a:endParaRPr lang="en-GB" err="1">
              <a:latin typeface="Calibri"/>
              <a:ea typeface="Calibri"/>
              <a:cs typeface="Calibri"/>
            </a:endParaRPr>
          </a:p>
          <a:p>
            <a:endParaRPr lang="en-GB">
              <a:ea typeface="Calibri"/>
            </a:endParaRPr>
          </a:p>
        </p:txBody>
      </p:sp>
      <p:cxnSp>
        <p:nvCxnSpPr>
          <p:cNvPr id="14" name="Straight Connector 13">
            <a:extLst>
              <a:ext uri="{FF2B5EF4-FFF2-40B4-BE49-F238E27FC236}">
                <a16:creationId xmlns:a16="http://schemas.microsoft.com/office/drawing/2014/main" id="{D61EEAD3-617E-ADF4-ABFA-4F221155CDD2}"/>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D6CFEDEC-B6EF-57C7-60ED-B6A3127E255C}"/>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C6726843-F9E5-13FF-A355-183F4E610348}"/>
              </a:ext>
            </a:extLst>
          </p:cNvPr>
          <p:cNvSpPr/>
          <p:nvPr/>
        </p:nvSpPr>
        <p:spPr>
          <a:xfrm>
            <a:off x="5665477" y="7254423"/>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07771583-0570-43D2-45E1-3400100B0BB4}"/>
              </a:ext>
            </a:extLst>
          </p:cNvPr>
          <p:cNvGrpSpPr/>
          <p:nvPr/>
        </p:nvGrpSpPr>
        <p:grpSpPr>
          <a:xfrm>
            <a:off x="209449" y="273753"/>
            <a:ext cx="953258" cy="797926"/>
            <a:chOff x="8130434" y="5055580"/>
            <a:chExt cx="1018347" cy="1051755"/>
          </a:xfrm>
          <a:solidFill>
            <a:srgbClr val="000000"/>
          </a:solidFill>
        </p:grpSpPr>
        <p:grpSp>
          <p:nvGrpSpPr>
            <p:cNvPr id="16" name="Graphic 2">
              <a:extLst>
                <a:ext uri="{FF2B5EF4-FFF2-40B4-BE49-F238E27FC236}">
                  <a16:creationId xmlns:a16="http://schemas.microsoft.com/office/drawing/2014/main" id="{010161F2-8D46-696D-6FA7-FF1090F858F2}"/>
                </a:ext>
              </a:extLst>
            </p:cNvPr>
            <p:cNvGrpSpPr/>
            <p:nvPr userDrawn="1"/>
          </p:nvGrpSpPr>
          <p:grpSpPr>
            <a:xfrm>
              <a:off x="8172121" y="5087188"/>
              <a:ext cx="955215" cy="342517"/>
              <a:chOff x="3752168" y="4966655"/>
              <a:chExt cx="955215" cy="342517"/>
            </a:xfrm>
            <a:grpFill/>
          </p:grpSpPr>
          <p:sp>
            <p:nvSpPr>
              <p:cNvPr id="28" name="Freeform 300">
                <a:extLst>
                  <a:ext uri="{FF2B5EF4-FFF2-40B4-BE49-F238E27FC236}">
                    <a16:creationId xmlns:a16="http://schemas.microsoft.com/office/drawing/2014/main" id="{FF55336E-84BF-974D-695E-59E44D93838E}"/>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9" name="Freeform 301">
                <a:extLst>
                  <a:ext uri="{FF2B5EF4-FFF2-40B4-BE49-F238E27FC236}">
                    <a16:creationId xmlns:a16="http://schemas.microsoft.com/office/drawing/2014/main" id="{D6A68019-BA5E-13D4-4D1C-F440E1B78478}"/>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0" name="Freeform 302">
                <a:extLst>
                  <a:ext uri="{FF2B5EF4-FFF2-40B4-BE49-F238E27FC236}">
                    <a16:creationId xmlns:a16="http://schemas.microsoft.com/office/drawing/2014/main" id="{DA8EEB62-B826-0D28-4EE9-5B491B3AC250}"/>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7" name="Freeform 289">
              <a:extLst>
                <a:ext uri="{FF2B5EF4-FFF2-40B4-BE49-F238E27FC236}">
                  <a16:creationId xmlns:a16="http://schemas.microsoft.com/office/drawing/2014/main" id="{C652366D-B5DE-199F-B5A5-C4146FCE2E7A}"/>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8" name="Freeform 290">
              <a:extLst>
                <a:ext uri="{FF2B5EF4-FFF2-40B4-BE49-F238E27FC236}">
                  <a16:creationId xmlns:a16="http://schemas.microsoft.com/office/drawing/2014/main" id="{E4AFBE16-188B-CCFE-22E1-46C6B476E746}"/>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9" name="Freeform 291">
              <a:extLst>
                <a:ext uri="{FF2B5EF4-FFF2-40B4-BE49-F238E27FC236}">
                  <a16:creationId xmlns:a16="http://schemas.microsoft.com/office/drawing/2014/main" id="{7A463869-51F7-3667-2E02-2AFBA4CD58F6}"/>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20" name="Freeform 292">
              <a:extLst>
                <a:ext uri="{FF2B5EF4-FFF2-40B4-BE49-F238E27FC236}">
                  <a16:creationId xmlns:a16="http://schemas.microsoft.com/office/drawing/2014/main" id="{46031927-2323-1395-ADC4-8AFD3A6EC3A4}"/>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21" name="Freeform 293">
              <a:extLst>
                <a:ext uri="{FF2B5EF4-FFF2-40B4-BE49-F238E27FC236}">
                  <a16:creationId xmlns:a16="http://schemas.microsoft.com/office/drawing/2014/main" id="{25D218FB-1CD4-DD68-7ED4-7DBFAAA3AF62}"/>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22" name="Freeform 294">
              <a:extLst>
                <a:ext uri="{FF2B5EF4-FFF2-40B4-BE49-F238E27FC236}">
                  <a16:creationId xmlns:a16="http://schemas.microsoft.com/office/drawing/2014/main" id="{2A0BEE22-395D-DFD2-475C-B81F444E5FCD}"/>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23" name="Freeform 295">
              <a:extLst>
                <a:ext uri="{FF2B5EF4-FFF2-40B4-BE49-F238E27FC236}">
                  <a16:creationId xmlns:a16="http://schemas.microsoft.com/office/drawing/2014/main" id="{91D13CEE-8410-80B3-D325-950A69E9E9CB}"/>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4" name="Freeform 296">
              <a:extLst>
                <a:ext uri="{FF2B5EF4-FFF2-40B4-BE49-F238E27FC236}">
                  <a16:creationId xmlns:a16="http://schemas.microsoft.com/office/drawing/2014/main" id="{B01A5C14-4F65-6AF5-1DA0-B7FD83DF0B47}"/>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5" name="Freeform 297">
              <a:extLst>
                <a:ext uri="{FF2B5EF4-FFF2-40B4-BE49-F238E27FC236}">
                  <a16:creationId xmlns:a16="http://schemas.microsoft.com/office/drawing/2014/main" id="{2328ED73-A496-8D7C-F820-FAE43C6AE6E6}"/>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6" name="Freeform 298">
              <a:extLst>
                <a:ext uri="{FF2B5EF4-FFF2-40B4-BE49-F238E27FC236}">
                  <a16:creationId xmlns:a16="http://schemas.microsoft.com/office/drawing/2014/main" id="{6D249863-6894-9981-BA9D-035D24654FC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7" name="Freeform 299">
              <a:extLst>
                <a:ext uri="{FF2B5EF4-FFF2-40B4-BE49-F238E27FC236}">
                  <a16:creationId xmlns:a16="http://schemas.microsoft.com/office/drawing/2014/main" id="{08BE444B-79C1-3209-F356-6ECF376374F4}"/>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Tree>
    <p:extLst>
      <p:ext uri="{BB962C8B-B14F-4D97-AF65-F5344CB8AC3E}">
        <p14:creationId xmlns:p14="http://schemas.microsoft.com/office/powerpoint/2010/main" val="1307176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E0B63-28C6-250A-BDA9-545ABB5154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022C7F-1122-383B-A79E-8F0CB2D45F45}"/>
              </a:ext>
            </a:extLst>
          </p:cNvPr>
          <p:cNvSpPr>
            <a:spLocks noGrp="1"/>
          </p:cNvSpPr>
          <p:nvPr>
            <p:ph type="body" sz="quarter" idx="58"/>
          </p:nvPr>
        </p:nvSpPr>
        <p:spPr>
          <a:xfrm>
            <a:off x="1088860" y="506952"/>
            <a:ext cx="6321874" cy="355435"/>
          </a:xfrm>
        </p:spPr>
        <p:txBody>
          <a:bodyPr/>
          <a:lstStyle/>
          <a:p>
            <a:pPr>
              <a:lnSpc>
                <a:spcPct val="100000"/>
              </a:lnSpc>
            </a:pPr>
            <a:r>
              <a:rPr lang="en-GB" sz="2800">
                <a:latin typeface="Calibri"/>
                <a:ea typeface="Calibri"/>
                <a:cs typeface="Calibri"/>
              </a:rPr>
              <a:t>REŠITEV</a:t>
            </a:r>
          </a:p>
          <a:p>
            <a:pPr>
              <a:lnSpc>
                <a:spcPct val="100000"/>
              </a:lnSpc>
            </a:pPr>
            <a:r>
              <a:rPr lang="en-IE" sz="1600" b="0" cap="all">
                <a:latin typeface="Calibri"/>
                <a:ea typeface="Calibri"/>
                <a:cs typeface="Calibri"/>
              </a:rPr>
              <a:t>Nova podoba Agora</a:t>
            </a:r>
            <a:endParaRPr lang="en-GB" sz="1600" b="0" cap="all">
              <a:latin typeface="Calibri"/>
              <a:ea typeface="Calibri"/>
              <a:cs typeface="Calibri"/>
            </a:endParaRPr>
          </a:p>
        </p:txBody>
      </p:sp>
      <p:sp>
        <p:nvSpPr>
          <p:cNvPr id="3" name="Text Placeholder 2">
            <a:extLst>
              <a:ext uri="{FF2B5EF4-FFF2-40B4-BE49-F238E27FC236}">
                <a16:creationId xmlns:a16="http://schemas.microsoft.com/office/drawing/2014/main" id="{C34FDD88-723B-DA1B-E4B3-193C28E352E2}"/>
              </a:ext>
            </a:extLst>
          </p:cNvPr>
          <p:cNvSpPr>
            <a:spLocks noGrp="1"/>
          </p:cNvSpPr>
          <p:nvPr>
            <p:ph type="body" sz="quarter" idx="32"/>
          </p:nvPr>
        </p:nvSpPr>
        <p:spPr/>
        <p:txBody>
          <a:bodyPr/>
          <a:lstStyle/>
          <a:p>
            <a:r>
              <a:rPr lang="en-US" sz="1400">
                <a:solidFill>
                  <a:schemeClr val="tx1">
                    <a:lumMod val="75000"/>
                    <a:lumOff val="25000"/>
                  </a:schemeClr>
                </a:solidFill>
                <a:latin typeface="Calibri"/>
                <a:ea typeface="Open Sans"/>
                <a:cs typeface="Calibri"/>
              </a:rPr>
              <a:t>Poleg obnove in prenove sistemov, električnih in ogrevalnih, je projekt za novo podobo </a:t>
            </a:r>
            <a:r>
              <a:rPr lang="en-US" sz="1400" err="1">
                <a:solidFill>
                  <a:schemeClr val="tx1">
                    <a:lumMod val="75000"/>
                    <a:lumOff val="25000"/>
                  </a:schemeClr>
                </a:solidFill>
                <a:latin typeface="Calibri"/>
                <a:ea typeface="Open Sans"/>
                <a:cs typeface="Calibri"/>
              </a:rPr>
              <a:t>B&amp;b</a:t>
            </a:r>
            <a:r>
              <a:rPr lang="en-US" sz="1400">
                <a:solidFill>
                  <a:schemeClr val="tx1">
                    <a:lumMod val="75000"/>
                    <a:lumOff val="25000"/>
                  </a:schemeClr>
                </a:solidFill>
                <a:latin typeface="Calibri"/>
                <a:ea typeface="Open Sans"/>
                <a:cs typeface="Calibri"/>
              </a:rPr>
              <a:t> </a:t>
            </a:r>
            <a:r>
              <a:rPr lang="en-US" sz="1400" err="1">
                <a:solidFill>
                  <a:schemeClr val="tx1">
                    <a:lumMod val="75000"/>
                    <a:lumOff val="25000"/>
                  </a:schemeClr>
                </a:solidFill>
                <a:latin typeface="Calibri"/>
                <a:ea typeface="Open Sans"/>
                <a:cs typeface="Calibri"/>
              </a:rPr>
              <a:t>Agorà </a:t>
            </a:r>
            <a:r>
              <a:rPr lang="en-US" sz="1400">
                <a:solidFill>
                  <a:schemeClr val="tx1">
                    <a:lumMod val="75000"/>
                    <a:lumOff val="25000"/>
                  </a:schemeClr>
                </a:solidFill>
                <a:latin typeface="Calibri"/>
                <a:ea typeface="Open Sans"/>
                <a:cs typeface="Calibri"/>
              </a:rPr>
              <a:t>vključeval tudi prerazporeditev prostorov in sob, ki se nahajajo na dveh nadstropjih; dve sobi s kopalnicami se nahajata v prvem nadstropju, ostale tri pa v drugem nadstropju. V drugem nadstropju so tudi drugi prostori, ki bodo v prihodnosti preurejeni v spalnice in tehnični prostor.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Projekt namreč predvideva, da se bo sčasoma, z uporabo formule »korak za korakom«, da se zmanjšajo začetni stroški, lahko izvedlo nadaljnje preoblikovanje drugih delov stavbe, kot so nadgradnja in razširitev nekaterih objektov ter ustvarjanje novih storitev za goste.  Notranjost stavbe je opremljena z babičinim pohištvom, ki je bilo v celoti obnovljeno in negovano do najmanjše podrobnosti. Poleg tega je hči lastnika </a:t>
            </a:r>
            <a:r>
              <a:rPr lang="en-US" sz="1400" err="1">
                <a:solidFill>
                  <a:schemeClr val="tx1">
                    <a:lumMod val="75000"/>
                    <a:lumOff val="25000"/>
                  </a:schemeClr>
                </a:solidFill>
                <a:latin typeface="Calibri"/>
                <a:ea typeface="Open Sans"/>
                <a:cs typeface="Calibri"/>
              </a:rPr>
              <a:t>B&amp;B </a:t>
            </a:r>
            <a:r>
              <a:rPr lang="en-US" sz="1400">
                <a:solidFill>
                  <a:schemeClr val="tx1">
                    <a:lumMod val="75000"/>
                    <a:lumOff val="25000"/>
                  </a:schemeClr>
                </a:solidFill>
                <a:latin typeface="Calibri"/>
                <a:ea typeface="Open Sans"/>
                <a:cs typeface="Calibri"/>
              </a:rPr>
              <a:t>prispevala k opremljanju in okraševanju prostorov s slikami, ki prikazujejo zgodovinska mesta Castelnuovo </a:t>
            </a:r>
            <a:r>
              <a:rPr lang="en-US" sz="1400" err="1">
                <a:solidFill>
                  <a:schemeClr val="tx1">
                    <a:lumMod val="75000"/>
                    <a:lumOff val="25000"/>
                  </a:schemeClr>
                </a:solidFill>
                <a:latin typeface="Calibri"/>
                <a:ea typeface="Open Sans"/>
                <a:cs typeface="Calibri"/>
              </a:rPr>
              <a:t>della Daunia</a:t>
            </a:r>
            <a:r>
              <a:rPr lang="en-US" sz="1400">
                <a:solidFill>
                  <a:schemeClr val="tx1">
                    <a:lumMod val="75000"/>
                    <a:lumOff val="25000"/>
                  </a:schemeClr>
                </a:solidFill>
                <a:latin typeface="Calibri"/>
                <a:ea typeface="Open Sans"/>
                <a:cs typeface="Calibri"/>
              </a:rPr>
              <a:t>, da bi jih spoznali tisti, ki se odločijo za bivanje v </a:t>
            </a:r>
            <a:r>
              <a:rPr lang="en-US" sz="1400" err="1">
                <a:solidFill>
                  <a:schemeClr val="tx1">
                    <a:lumMod val="75000"/>
                    <a:lumOff val="25000"/>
                  </a:schemeClr>
                </a:solidFill>
                <a:latin typeface="Calibri"/>
                <a:ea typeface="Open Sans"/>
                <a:cs typeface="Calibri"/>
              </a:rPr>
              <a:t>Agorà </a:t>
            </a:r>
            <a:r>
              <a:rPr lang="en-US" sz="1400">
                <a:solidFill>
                  <a:schemeClr val="tx1">
                    <a:lumMod val="75000"/>
                    <a:lumOff val="25000"/>
                  </a:schemeClr>
                </a:solidFill>
                <a:latin typeface="Calibri"/>
                <a:ea typeface="Open Sans"/>
                <a:cs typeface="Calibri"/>
              </a:rPr>
              <a:t>di Castelnuovo.  </a:t>
            </a: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89F8F1B8-282B-C3BC-FA06-D4A4410F30EF}"/>
              </a:ext>
            </a:extLst>
          </p:cNvPr>
          <p:cNvSpPr>
            <a:spLocks noGrp="1"/>
          </p:cNvSpPr>
          <p:nvPr>
            <p:ph type="body" sz="quarter" idx="61"/>
          </p:nvPr>
        </p:nvSpPr>
        <p:spPr/>
        <p:txBody>
          <a:bodyPr/>
          <a:lstStyle/>
          <a:p>
            <a:r>
              <a:rPr lang="en-US" sz="1400">
                <a:solidFill>
                  <a:schemeClr val="tx1">
                    <a:lumMod val="75000"/>
                    <a:lumOff val="25000"/>
                  </a:schemeClr>
                </a:solidFill>
                <a:latin typeface="Calibri"/>
                <a:ea typeface="Open Sans"/>
                <a:cs typeface="Calibri"/>
              </a:rPr>
              <a:t>S finančno podporo sklada </a:t>
            </a:r>
            <a:r>
              <a:rPr lang="en-US" sz="1400" err="1">
                <a:solidFill>
                  <a:schemeClr val="tx1">
                    <a:lumMod val="75000"/>
                    <a:lumOff val="25000"/>
                  </a:schemeClr>
                </a:solidFill>
                <a:latin typeface="Calibri"/>
                <a:ea typeface="Open Sans"/>
                <a:cs typeface="Calibri"/>
              </a:rPr>
              <a:t>Meridaunia </a:t>
            </a:r>
            <a:r>
              <a:rPr lang="en-US" sz="1400">
                <a:solidFill>
                  <a:schemeClr val="tx1">
                    <a:lumMod val="75000"/>
                    <a:lumOff val="25000"/>
                  </a:schemeClr>
                </a:solidFill>
                <a:latin typeface="Calibri"/>
                <a:ea typeface="Open Sans"/>
                <a:cs typeface="Calibri"/>
              </a:rPr>
              <a:t>LAG F.E.A.S.R. Program razvoja podeželja regije Apulija 2014-2020 „Monti Dauni“ LAP. Ukrep 1.2 Podpora podjetjem za turistične nastanitvene dejavnosti in intervencija 1.2.1 kvalifikacija in funkcionalna ter </a:t>
            </a:r>
            <a:r>
              <a:rPr lang="en-US" sz="1400" err="1">
                <a:solidFill>
                  <a:schemeClr val="tx1">
                    <a:lumMod val="75000"/>
                    <a:lumOff val="25000"/>
                  </a:schemeClr>
                </a:solidFill>
                <a:latin typeface="Calibri"/>
                <a:ea typeface="Open Sans"/>
                <a:cs typeface="Calibri"/>
              </a:rPr>
              <a:t>organizacijska </a:t>
            </a:r>
            <a:r>
              <a:rPr lang="en-US" sz="1400">
                <a:solidFill>
                  <a:schemeClr val="tx1">
                    <a:lumMod val="75000"/>
                    <a:lumOff val="25000"/>
                  </a:schemeClr>
                </a:solidFill>
                <a:latin typeface="Calibri"/>
                <a:ea typeface="Open Sans"/>
                <a:cs typeface="Calibri"/>
              </a:rPr>
              <a:t>diverzifikacija turističnih nastanitvenih podjetij, je bila stavba, ki se nahaja v središču zgodovinskega </a:t>
            </a:r>
            <a:r>
              <a:rPr lang="en-US" sz="1400" err="1">
                <a:solidFill>
                  <a:schemeClr val="tx1">
                    <a:lumMod val="75000"/>
                    <a:lumOff val="25000"/>
                  </a:schemeClr>
                </a:solidFill>
                <a:latin typeface="Calibri"/>
                <a:ea typeface="Open Sans"/>
                <a:cs typeface="Calibri"/>
              </a:rPr>
              <a:t>jedra </a:t>
            </a:r>
            <a:r>
              <a:rPr lang="en-US" sz="1400">
                <a:solidFill>
                  <a:schemeClr val="tx1">
                    <a:lumMod val="75000"/>
                    <a:lumOff val="25000"/>
                  </a:schemeClr>
                </a:solidFill>
                <a:latin typeface="Calibri"/>
                <a:ea typeface="Open Sans"/>
                <a:cs typeface="Calibri"/>
              </a:rPr>
              <a:t>Castelnuovo </a:t>
            </a:r>
            <a:r>
              <a:rPr lang="en-US" sz="1400" err="1">
                <a:solidFill>
                  <a:schemeClr val="tx1">
                    <a:lumMod val="75000"/>
                    <a:lumOff val="25000"/>
                  </a:schemeClr>
                </a:solidFill>
                <a:latin typeface="Calibri"/>
                <a:ea typeface="Open Sans"/>
                <a:cs typeface="Calibri"/>
              </a:rPr>
              <a:t>della Daunia</a:t>
            </a:r>
            <a:r>
              <a:rPr lang="en-US" sz="1400">
                <a:solidFill>
                  <a:schemeClr val="tx1">
                    <a:lumMod val="75000"/>
                    <a:lumOff val="25000"/>
                  </a:schemeClr>
                </a:solidFill>
                <a:latin typeface="Calibri"/>
                <a:ea typeface="Open Sans"/>
                <a:cs typeface="Calibri"/>
              </a:rPr>
              <a:t>, namenjena za majhne nastanitvene dejavnosti. Stavba, ki je bila podarjena družini </a:t>
            </a:r>
            <a:r>
              <a:rPr lang="en-US" sz="1400" err="1">
                <a:solidFill>
                  <a:schemeClr val="tx1">
                    <a:lumMod val="75000"/>
                    <a:lumOff val="25000"/>
                  </a:schemeClr>
                </a:solidFill>
                <a:latin typeface="Calibri"/>
                <a:ea typeface="Open Sans"/>
                <a:cs typeface="Calibri"/>
              </a:rPr>
              <a:t>Vascello</a:t>
            </a:r>
            <a:r>
              <a:rPr lang="en-US" sz="1400">
                <a:solidFill>
                  <a:schemeClr val="tx1">
                    <a:lumMod val="75000"/>
                    <a:lumOff val="25000"/>
                  </a:schemeClr>
                </a:solidFill>
                <a:latin typeface="Calibri"/>
                <a:ea typeface="Open Sans"/>
                <a:cs typeface="Calibri"/>
              </a:rPr>
              <a:t>, je bila preurejena v čudovito </a:t>
            </a:r>
            <a:r>
              <a:rPr lang="en-US" sz="1400" err="1">
                <a:solidFill>
                  <a:schemeClr val="tx1">
                    <a:lumMod val="75000"/>
                    <a:lumOff val="25000"/>
                  </a:schemeClr>
                </a:solidFill>
                <a:latin typeface="Calibri"/>
                <a:ea typeface="Open Sans"/>
                <a:cs typeface="Calibri"/>
              </a:rPr>
              <a:t>B&amp;B</a:t>
            </a:r>
            <a:r>
              <a:rPr lang="en-US" sz="1400">
                <a:solidFill>
                  <a:schemeClr val="tx1">
                    <a:lumMod val="75000"/>
                    <a:lumOff val="25000"/>
                  </a:schemeClr>
                </a:solidFill>
                <a:latin typeface="Calibri"/>
                <a:ea typeface="Open Sans"/>
                <a:cs typeface="Calibri"/>
              </a:rPr>
              <a:t>, obnovljena in obnovljena v vseh podrobnostih.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Danes ponuja možnost, da se sprostite, prenočite in odpočijete v petih prostornih sobah, ki gledajo na glavni trg vasi, Piazza </a:t>
            </a:r>
            <a:r>
              <a:rPr lang="en-US" sz="1400" err="1">
                <a:solidFill>
                  <a:schemeClr val="tx1">
                    <a:lumMod val="75000"/>
                    <a:lumOff val="25000"/>
                  </a:schemeClr>
                </a:solidFill>
                <a:latin typeface="Calibri"/>
                <a:ea typeface="Open Sans"/>
                <a:cs typeface="Calibri"/>
              </a:rPr>
              <a:t>Plebiscito</a:t>
            </a:r>
            <a:r>
              <a:rPr lang="en-US" sz="1400">
                <a:solidFill>
                  <a:schemeClr val="tx1">
                    <a:lumMod val="75000"/>
                    <a:lumOff val="25000"/>
                  </a:schemeClr>
                </a:solidFill>
                <a:latin typeface="Calibri"/>
                <a:ea typeface="Open Sans"/>
                <a:cs typeface="Calibri"/>
              </a:rPr>
              <a:t>. Obstaja tudi možnost sprostitve na terasi, s katere lahko občudujete panoramo vasi.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Kot dodatne storitve ponuja izposojo koles, jahanje, sprehodi po gozdu in treking za odkrivanje severnega dela Monti </a:t>
            </a:r>
            <a:r>
              <a:rPr lang="en-US" sz="1400" err="1">
                <a:solidFill>
                  <a:schemeClr val="tx1">
                    <a:lumMod val="75000"/>
                    <a:lumOff val="25000"/>
                  </a:schemeClr>
                </a:solidFill>
                <a:latin typeface="Calibri"/>
                <a:ea typeface="Open Sans"/>
                <a:cs typeface="Calibri"/>
              </a:rPr>
              <a:t>Dauni</a:t>
            </a:r>
            <a:r>
              <a:rPr lang="en-US" sz="1400">
                <a:solidFill>
                  <a:schemeClr val="tx1">
                    <a:lumMod val="75000"/>
                    <a:lumOff val="25000"/>
                  </a:schemeClr>
                </a:solidFill>
                <a:latin typeface="Calibri"/>
                <a:ea typeface="Open Sans"/>
                <a:cs typeface="Calibri"/>
              </a:rPr>
              <a:t>. </a:t>
            </a:r>
          </a:p>
          <a:p>
            <a:endParaRPr lang="en-IE"/>
          </a:p>
        </p:txBody>
      </p:sp>
      <p:sp>
        <p:nvSpPr>
          <p:cNvPr id="6" name="Text Placeholder 1">
            <a:extLst>
              <a:ext uri="{FF2B5EF4-FFF2-40B4-BE49-F238E27FC236}">
                <a16:creationId xmlns:a16="http://schemas.microsoft.com/office/drawing/2014/main" id="{9EDE15F5-AE3B-57F0-D4BA-D560597516B1}"/>
              </a:ext>
            </a:extLst>
          </p:cNvPr>
          <p:cNvSpPr txBox="1">
            <a:spLocks/>
          </p:cNvSpPr>
          <p:nvPr/>
        </p:nvSpPr>
        <p:spPr>
          <a:xfrm>
            <a:off x="1184394" y="5776357"/>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cap="all">
                <a:latin typeface="Calibri"/>
                <a:ea typeface="Calibri"/>
                <a:cs typeface="Calibri"/>
              </a:rPr>
              <a:t>Rezultat</a:t>
            </a:r>
          </a:p>
          <a:p>
            <a:pPr>
              <a:lnSpc>
                <a:spcPct val="100000"/>
              </a:lnSpc>
            </a:pPr>
            <a:r>
              <a:rPr lang="en-US" sz="1600" b="0" cap="all">
                <a:latin typeface="Calibri"/>
                <a:cs typeface="Calibri"/>
              </a:rPr>
              <a:t>V središču zgodovinskega </a:t>
            </a:r>
            <a:r>
              <a:rPr lang="en-US" sz="1600" b="0" cap="all" err="1">
                <a:latin typeface="Calibri"/>
                <a:cs typeface="Calibri"/>
              </a:rPr>
              <a:t>jedra </a:t>
            </a:r>
            <a:r>
              <a:rPr lang="en-US" sz="1600" b="0" cap="all">
                <a:latin typeface="Calibri"/>
                <a:cs typeface="Calibri"/>
              </a:rPr>
              <a:t>Castelnuovo </a:t>
            </a:r>
            <a:r>
              <a:rPr lang="en-US" sz="1600" b="0" cap="all" err="1">
                <a:latin typeface="Calibri"/>
                <a:cs typeface="Calibri"/>
              </a:rPr>
              <a:t>della Daunia</a:t>
            </a:r>
            <a:r>
              <a:rPr lang="en-US" sz="1600" b="0" cap="all">
                <a:latin typeface="Calibri"/>
                <a:cs typeface="Calibri"/>
              </a:rPr>
              <a:t>: </a:t>
            </a:r>
            <a:r>
              <a:rPr lang="en-US" sz="1600" b="0" cap="all" err="1">
                <a:latin typeface="Calibri"/>
                <a:cs typeface="Calibri"/>
              </a:rPr>
              <a:t>Agorà</a:t>
            </a:r>
            <a:r>
              <a:rPr lang="en-US" sz="1600" b="0" cap="all">
                <a:latin typeface="Calibri"/>
                <a:cs typeface="Calibri"/>
              </a:rPr>
              <a:t> </a:t>
            </a:r>
          </a:p>
        </p:txBody>
      </p:sp>
      <p:grpSp>
        <p:nvGrpSpPr>
          <p:cNvPr id="4" name="Group 3">
            <a:extLst>
              <a:ext uri="{FF2B5EF4-FFF2-40B4-BE49-F238E27FC236}">
                <a16:creationId xmlns:a16="http://schemas.microsoft.com/office/drawing/2014/main" id="{18DB3CCE-B8EC-40AD-ADB5-DCA560471250}"/>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ED58BE53-344C-D141-BCDC-90913EF03450}"/>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8D0EF4A1-5AEB-2BA3-8BA1-1D48108A12F9}"/>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288DA9EA-6AF4-4196-92D4-E72E7786F6CE}"/>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2DD4647E-F328-4C4E-4F6F-00FACD79C308}"/>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C7335DCE-A2AF-BA9A-EFC4-F5F7D7DEDB1F}"/>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7EEB09BC-15A7-89F4-8CF8-5397DE4DBD10}"/>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4DB65CB6-860C-A398-236C-C321025E4C94}"/>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76090AC0-74DF-0804-41C3-517F77EE39B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1CA6DEC7-24B1-4A83-5218-CF2AD609F44F}"/>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FDA3F700-D58D-65EE-20E8-413E107329F0}"/>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7" name="Freeform 301">
            <a:extLst>
              <a:ext uri="{FF2B5EF4-FFF2-40B4-BE49-F238E27FC236}">
                <a16:creationId xmlns:a16="http://schemas.microsoft.com/office/drawing/2014/main" id="{7206FD59-4DFD-BA3A-51AF-5368F34035F7}"/>
              </a:ext>
            </a:extLst>
          </p:cNvPr>
          <p:cNvSpPr/>
          <p:nvPr/>
        </p:nvSpPr>
        <p:spPr>
          <a:xfrm>
            <a:off x="254721" y="5518834"/>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863606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63974"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US" sz="3200"/>
              <a:t>AGORA</a:t>
            </a:r>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pic>
        <p:nvPicPr>
          <p:cNvPr id="4" name="Picture 3">
            <a:extLst>
              <a:ext uri="{FF2B5EF4-FFF2-40B4-BE49-F238E27FC236}">
                <a16:creationId xmlns:a16="http://schemas.microsoft.com/office/drawing/2014/main" id="{297648E6-5954-42B1-8B98-6074710B78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9563" y="2973719"/>
            <a:ext cx="1188000" cy="1188000"/>
          </a:xfrm>
          <a:prstGeom prst="rect">
            <a:avLst/>
          </a:prstGeom>
        </p:spPr>
      </p:pic>
      <p:sp>
        <p:nvSpPr>
          <p:cNvPr id="2" name="Rectangle 1">
            <a:extLst>
              <a:ext uri="{FF2B5EF4-FFF2-40B4-BE49-F238E27FC236}">
                <a16:creationId xmlns:a16="http://schemas.microsoft.com/office/drawing/2014/main" id="{E0EE76F7-5DF5-4823-8D82-5D1C23A1D613}"/>
              </a:ext>
            </a:extLst>
          </p:cNvPr>
          <p:cNvSpPr/>
          <p:nvPr/>
        </p:nvSpPr>
        <p:spPr>
          <a:xfrm>
            <a:off x="312073" y="4480186"/>
            <a:ext cx="7151427" cy="5047536"/>
          </a:xfrm>
          <a:prstGeom prst="rect">
            <a:avLst/>
          </a:prstGeom>
        </p:spPr>
        <p:txBody>
          <a:bodyPr wrap="square" lIns="91440" tIns="45720" rIns="91440" bIns="45720" anchor="t">
            <a:spAutoFit/>
          </a:bodyPr>
          <a:lstStyle/>
          <a:p>
            <a:pPr algn="just"/>
            <a:r>
              <a:rPr lang="en-US" sz="1400" err="1"/>
              <a:t>Agorà </a:t>
            </a:r>
            <a:r>
              <a:rPr lang="en-US" sz="1400"/>
              <a:t>B&amp;B v Castelnuovo </a:t>
            </a:r>
            <a:r>
              <a:rPr lang="en-US" sz="1400" err="1"/>
              <a:t>della Daunia </a:t>
            </a:r>
            <a:r>
              <a:rPr lang="en-US" sz="1400"/>
              <a:t>je primer trajnostnega razvoja skupnosti, saj spodbuja več ciljev trajnostnega razvoja Združenih narodov (SDG), zlasti SDG 8 (dostojno delo in gospodarska rast) in SDG 11 (trajnostna mesta in skupnosti). S preoblikovanjem zgodovinsko pomembne stavbe na glavnem trgu vasi v nastanitveno podjetje projekt prispeva k lokalnemu gospodarstvu, ustvarja delovna mesta in spodbuja kulturno dediščino zgodovinskega središča. Vključitev dodatnih storitev, kot so izposoja električnih koles, jahanje in treking, ne podpira le lokalnih podjetij, ampak tudi povečuje privlačnost območja kot trajnostne turistične destinacije. S temi dodatnimi storitvami in partnerstvi v večsektorski mreži „Terra </a:t>
            </a:r>
            <a:r>
              <a:rPr lang="en-US" sz="1400" err="1"/>
              <a:t>dei </a:t>
            </a:r>
            <a:r>
              <a:rPr lang="en-US" sz="1400"/>
              <a:t>Laghi“ </a:t>
            </a:r>
            <a:r>
              <a:rPr lang="en-US" sz="1400" err="1"/>
              <a:t>Agorà </a:t>
            </a:r>
            <a:r>
              <a:rPr lang="en-US" sz="1400"/>
              <a:t>podpira živahen turistični ekosistem, ki koristi tako prebivalcem kot obiskovalcem.</a:t>
            </a:r>
            <a:endParaRPr lang="it-IT"/>
          </a:p>
          <a:p>
            <a:endParaRPr lang="en-US" sz="1400"/>
          </a:p>
          <a:p>
            <a:pPr algn="just"/>
            <a:r>
              <a:rPr lang="en-US" sz="1400"/>
              <a:t>Poleg tega </a:t>
            </a:r>
            <a:r>
              <a:rPr lang="en-US" sz="1400" err="1"/>
              <a:t>Agorà </a:t>
            </a:r>
            <a:r>
              <a:rPr lang="en-US" sz="1400"/>
              <a:t>B&amp;B prispeva k SDG 11 s spodbujanjem ohranjanja in revitalizacije kulturne dediščine v zgodovinskem jedru Castelnuovo </a:t>
            </a:r>
            <a:r>
              <a:rPr lang="en-US" sz="1400" err="1"/>
              <a:t>della Daunia</a:t>
            </a:r>
            <a:r>
              <a:rPr lang="en-US" sz="1400"/>
              <a:t>. Obnova je vključevala skrbno restavriranje in posodobitev stavbe ob ohranitvi njene arhitekturne celovitosti in zgodovinske opreme, vključno z družinskimi dediščinami, ki izboljšujejo izkušnjo gostov. S ponovno uporabo obstoječih struktur projekt zmanjšuje vpliv na okolje in spodbuja trajnostno rabo lokalnih virov, s čimer daje zgled za revitalizacijo propadajočih stavb v zgodovinskem okolju. Skrbna mešanica tradicionalnih in modernih elementov, skupaj z umetniškimi deli, ki upodabljajo zgodovinske znamenitosti vasi, ustvarja pomembno povezavo med obiskovalci in lokalno kulturo. Ta pristop podpira dolgoročni cilj gradnje odpornih, vključujočih skupnosti z izboljšanjem lokalne kakovosti življenja in ohranjanjem edinstvenega značaja Castelnuovo </a:t>
            </a:r>
            <a:r>
              <a:rPr lang="en-US" sz="1400" err="1"/>
              <a:t>della Daunia </a:t>
            </a:r>
            <a:r>
              <a:rPr lang="en-US" sz="1400"/>
              <a:t>za prihodnje generacije.</a:t>
            </a:r>
            <a:endParaRPr lang="en-US" sz="1400">
              <a:cs typeface="Calibri" panose="020F0502020204030204"/>
            </a:endParaRPr>
          </a:p>
          <a:p>
            <a:pPr algn="just"/>
            <a:endParaRPr lang="en-US" sz="1400"/>
          </a:p>
        </p:txBody>
      </p:sp>
      <p:pic>
        <p:nvPicPr>
          <p:cNvPr id="15" name="Picture 14">
            <a:extLst>
              <a:ext uri="{FF2B5EF4-FFF2-40B4-BE49-F238E27FC236}">
                <a16:creationId xmlns:a16="http://schemas.microsoft.com/office/drawing/2014/main" id="{82FA2815-1EBC-42A7-8451-96457D00DD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310" y="2973719"/>
            <a:ext cx="1188000" cy="1188000"/>
          </a:xfrm>
          <a:prstGeom prst="rect">
            <a:avLst/>
          </a:prstGeom>
        </p:spPr>
      </p:pic>
    </p:spTree>
    <p:extLst>
      <p:ext uri="{BB962C8B-B14F-4D97-AF65-F5344CB8AC3E}">
        <p14:creationId xmlns:p14="http://schemas.microsoft.com/office/powerpoint/2010/main" val="1826303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7BBE0-15B5-B94D-522F-9D27382669A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2245C71-EDAB-F329-C43C-E519A69F8796}"/>
              </a:ext>
            </a:extLst>
          </p:cNvPr>
          <p:cNvSpPr/>
          <p:nvPr/>
        </p:nvSpPr>
        <p:spPr>
          <a:xfrm>
            <a:off x="-51416" y="6230955"/>
            <a:ext cx="7826991" cy="4671317"/>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8" name="Picture Placeholder 17" descr="Une image contenant herbe, plein air, plante, voiture&#10;&#10;Description générée automatiquement">
            <a:extLst>
              <a:ext uri="{FF2B5EF4-FFF2-40B4-BE49-F238E27FC236}">
                <a16:creationId xmlns:a16="http://schemas.microsoft.com/office/drawing/2014/main" id="{AC3CBD0D-488D-03C8-B923-E7B0A7EF1095}"/>
              </a:ext>
            </a:extLst>
          </p:cNvPr>
          <p:cNvPicPr>
            <a:picLocks noGrp="1" noChangeAspect="1"/>
          </p:cNvPicPr>
          <p:nvPr>
            <p:ph type="pic" sz="quarter" idx="34"/>
          </p:nvPr>
        </p:nvPicPr>
        <p:blipFill>
          <a:blip r:embed="rId2"/>
          <a:srcRect t="12809" b="12809"/>
          <a:stretch/>
        </p:blipFill>
        <p:spPr>
          <a:xfrm>
            <a:off x="0" y="438783"/>
            <a:ext cx="6966857" cy="3886566"/>
          </a:xfrm>
        </p:spPr>
      </p:pic>
      <p:sp>
        <p:nvSpPr>
          <p:cNvPr id="30" name="Text Placeholder 29">
            <a:extLst>
              <a:ext uri="{FF2B5EF4-FFF2-40B4-BE49-F238E27FC236}">
                <a16:creationId xmlns:a16="http://schemas.microsoft.com/office/drawing/2014/main" id="{DD033F0D-3522-EC3B-1B5B-48811BFB2045}"/>
              </a:ext>
            </a:extLst>
          </p:cNvPr>
          <p:cNvSpPr>
            <a:spLocks noGrp="1"/>
          </p:cNvSpPr>
          <p:nvPr>
            <p:ph type="body" sz="quarter" idx="32"/>
          </p:nvPr>
        </p:nvSpPr>
        <p:spPr>
          <a:xfrm>
            <a:off x="360881" y="6334493"/>
            <a:ext cx="7094210" cy="2787212"/>
          </a:xfrm>
        </p:spPr>
        <p:txBody>
          <a:bodyPr/>
          <a:lstStyle/>
          <a:p>
            <a:pPr marL="0" indent="0">
              <a:lnSpc>
                <a:spcPct val="100000"/>
              </a:lnSpc>
              <a:buNone/>
            </a:pPr>
            <a:r>
              <a:rPr lang="en-US" sz="4000" b="1">
                <a:solidFill>
                  <a:schemeClr val="bg1"/>
                </a:solidFill>
              </a:rPr>
              <a:t>IRELAND PURE SPACE</a:t>
            </a:r>
          </a:p>
          <a:p>
            <a:pPr marL="0" indent="0">
              <a:lnSpc>
                <a:spcPct val="100000"/>
              </a:lnSpc>
              <a:buNone/>
            </a:pPr>
            <a:r>
              <a:rPr lang="en-US" sz="2000" b="1">
                <a:solidFill>
                  <a:schemeClr val="bg1"/>
                </a:solidFill>
              </a:rPr>
              <a:t>Kategorija: </a:t>
            </a:r>
            <a:r>
              <a:rPr lang="en-US" sz="2000">
                <a:solidFill>
                  <a:schemeClr val="bg1"/>
                </a:solidFill>
              </a:rPr>
              <a:t>Ekološko prijazno glamping mesto</a:t>
            </a:r>
          </a:p>
          <a:p>
            <a:pPr marL="0" indent="0">
              <a:lnSpc>
                <a:spcPct val="100000"/>
              </a:lnSpc>
              <a:buNone/>
            </a:pPr>
            <a:r>
              <a:rPr lang="en-US" sz="2000" b="1">
                <a:solidFill>
                  <a:schemeClr val="bg1"/>
                </a:solidFill>
              </a:rPr>
              <a:t>Lokacija: </a:t>
            </a:r>
            <a:r>
              <a:rPr lang="en-US" sz="2000">
                <a:solidFill>
                  <a:schemeClr val="bg1"/>
                </a:solidFill>
              </a:rPr>
              <a:t>Loop Head, grofija Clare, Irska</a:t>
            </a:r>
          </a:p>
          <a:p>
            <a:pPr algn="l">
              <a:lnSpc>
                <a:spcPct val="100000"/>
              </a:lnSpc>
            </a:pPr>
            <a:r>
              <a:rPr lang="en-US" sz="2000" b="1">
                <a:solidFill>
                  <a:schemeClr val="bg1"/>
                </a:solidFill>
              </a:rPr>
              <a:t>Spletna stran</a:t>
            </a:r>
            <a:r>
              <a:rPr lang="en-US" sz="2000">
                <a:solidFill>
                  <a:schemeClr val="bg1"/>
                </a:solidFill>
              </a:rPr>
              <a:t>:</a:t>
            </a:r>
            <a:r>
              <a:rPr lang="en-US" sz="2000" i="0">
                <a:solidFill>
                  <a:schemeClr val="bg1">
                    <a:lumMod val="95000"/>
                  </a:schemeClr>
                </a:solidFill>
                <a:latin typeface="Calibri"/>
                <a:cs typeface="Calibri"/>
                <a:hlinkClick r:id="rId3">
                  <a:extLst>
                    <a:ext uri="{A12FA001-AC4F-418D-AE19-62706E023703}">
                      <ahyp:hlinkClr xmlns:ahyp="http://schemas.microsoft.com/office/drawing/2018/hyperlinkcolor" val="tx"/>
                    </a:ext>
                  </a:extLst>
                </a:hlinkClick>
              </a:rPr>
              <a:t> https://purespace.ie/ </a:t>
            </a:r>
            <a:r>
              <a:rPr lang="en-US" sz="2000" i="0">
                <a:solidFill>
                  <a:schemeClr val="bg1">
                    <a:lumMod val="95000"/>
                  </a:schemeClr>
                </a:solidFill>
                <a:latin typeface="Calibri"/>
                <a:cs typeface="Calibri"/>
              </a:rPr>
              <a:t>, </a:t>
            </a:r>
            <a:r>
              <a:rPr lang="en-US" sz="1600">
                <a:solidFill>
                  <a:schemeClr val="bg1"/>
                </a:solidFill>
                <a:latin typeface="Calibri"/>
                <a:cs typeface="Calibri"/>
                <a:hlinkClick r:id="rId4">
                  <a:extLst>
                    <a:ext uri="{A12FA001-AC4F-418D-AE19-62706E023703}">
                      <ahyp:hlinkClr xmlns:ahyp="http://schemas.microsoft.com/office/drawing/2018/hyperlinkcolor" val="tx"/>
                    </a:ext>
                  </a:extLst>
                </a:hlinkClick>
              </a:rPr>
              <a:t>Spletna stran Discover Ireland</a:t>
            </a:r>
            <a:endParaRPr lang="en-US" sz="1600">
              <a:solidFill>
                <a:schemeClr val="bg1"/>
              </a:solidFill>
            </a:endParaRPr>
          </a:p>
          <a:p>
            <a:pPr algn="l">
              <a:lnSpc>
                <a:spcPct val="100000"/>
              </a:lnSpc>
            </a:pPr>
            <a:endParaRPr lang="en-US" sz="1000" b="1">
              <a:solidFill>
                <a:schemeClr val="bg1"/>
              </a:solidFill>
              <a:latin typeface="Calibri"/>
              <a:ea typeface="Open Sans"/>
              <a:cs typeface="Calibri"/>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r>
              <a:rPr lang="en-IE" b="1" err="1">
                <a:solidFill>
                  <a:schemeClr val="bg1"/>
                </a:solidFill>
                <a:latin typeface="Calibri"/>
                <a:ea typeface="Open Sans"/>
                <a:cs typeface="Calibri"/>
              </a:rPr>
              <a:t>Purecamping</a:t>
            </a:r>
            <a:r>
              <a:rPr lang="en-IE" b="1">
                <a:solidFill>
                  <a:schemeClr val="bg1"/>
                </a:solidFill>
                <a:latin typeface="Calibri"/>
                <a:ea typeface="Open Sans"/>
                <a:cs typeface="Calibri"/>
              </a:rPr>
              <a:t>, Loop Head, Clare, Irska </a:t>
            </a:r>
            <a:r>
              <a:rPr lang="en-IE">
                <a:solidFill>
                  <a:schemeClr val="bg1"/>
                </a:solidFill>
                <a:latin typeface="Calibri"/>
                <a:ea typeface="Open Sans"/>
                <a:cs typeface="Calibri"/>
              </a:rPr>
              <a:t>ponuja edinstveno glamping izkušnjo, osredotočeno na dobro počutje in ekološko prijaznost. Kamp ponuja luksuzno namestitev, vključno s safari šotori, jurte in kabine, opremljene s udobnimi pripomočki in napajane z obnovljivimi viri energije. Gosti se lahko udeležijo različnih dejavnosti za dobro počutje, kot so jogi in meditacija, ter uživajo v dejavnostih v naravi, kot so pohodništvo in opazovanje ptic. Objekt ponuja kompostne stranišč in solarne tuše, s čimer poudarja trajnostne načine življenja. Prednosti bivanja v </a:t>
            </a:r>
            <a:r>
              <a:rPr lang="en-IE" err="1">
                <a:solidFill>
                  <a:schemeClr val="bg1"/>
                </a:solidFill>
                <a:latin typeface="Calibri"/>
                <a:ea typeface="Open Sans"/>
                <a:cs typeface="Calibri"/>
              </a:rPr>
              <a:t>Purecampingu </a:t>
            </a:r>
            <a:r>
              <a:rPr lang="en-IE">
                <a:solidFill>
                  <a:schemeClr val="bg1"/>
                </a:solidFill>
                <a:latin typeface="Calibri"/>
                <a:ea typeface="Open Sans"/>
                <a:cs typeface="Calibri"/>
              </a:rPr>
              <a:t>vključujejo miren oddih v naravnem okolju, možnosti za celostno izboljšanje zdravja in okolju prijazne počitnice, ki podpirajo trajnostni turizem. Objekt gosti tudi wellness delavnice in skupnostne dogodke, s čimer spodbuja lokalne povezave in dobro počutje med obiskovalci. Glavna ponudba</a:t>
            </a:r>
          </a:p>
          <a:p>
            <a:endParaRPr lang="en-IE">
              <a:solidFill>
                <a:schemeClr val="bg1"/>
              </a:solidFill>
              <a:latin typeface="Calibri"/>
              <a:ea typeface="Open Sans"/>
              <a:cs typeface="Calibri"/>
            </a:endParaRPr>
          </a:p>
          <a:p>
            <a:pPr marL="285750" indent="-285750">
              <a:buFont typeface="Arial"/>
              <a:buChar char="•"/>
            </a:pPr>
            <a:r>
              <a:rPr lang="en-IE" b="1">
                <a:solidFill>
                  <a:schemeClr val="bg1"/>
                </a:solidFill>
                <a:latin typeface="Calibri"/>
                <a:ea typeface="Open Sans"/>
                <a:cs typeface="Calibri"/>
              </a:rPr>
              <a:t>Glamping namestitev: </a:t>
            </a:r>
            <a:r>
              <a:rPr lang="en-IE">
                <a:solidFill>
                  <a:schemeClr val="bg1"/>
                </a:solidFill>
                <a:latin typeface="Calibri"/>
                <a:ea typeface="Open Sans"/>
                <a:cs typeface="Calibri"/>
              </a:rPr>
              <a:t>Luksuzne šotore, jurte in koče z okolju prijaznimi udobji.</a:t>
            </a:r>
            <a:endParaRPr lang="en-IE">
              <a:solidFill>
                <a:schemeClr val="bg1"/>
              </a:solidFill>
            </a:endParaRPr>
          </a:p>
          <a:p>
            <a:pPr marL="285750" indent="-285750">
              <a:buFont typeface="Arial"/>
              <a:buChar char="•"/>
            </a:pPr>
            <a:r>
              <a:rPr lang="en-IE" b="1">
                <a:solidFill>
                  <a:schemeClr val="bg1"/>
                </a:solidFill>
                <a:latin typeface="Calibri"/>
                <a:ea typeface="Open Sans"/>
                <a:cs typeface="Calibri"/>
              </a:rPr>
              <a:t>Wellness dejavnosti: </a:t>
            </a:r>
            <a:r>
              <a:rPr lang="en-IE">
                <a:solidFill>
                  <a:schemeClr val="bg1"/>
                </a:solidFill>
                <a:latin typeface="Calibri"/>
                <a:ea typeface="Open Sans"/>
                <a:cs typeface="Calibri"/>
              </a:rPr>
              <a:t>jogijske seje, tečaji meditacije in wellness delavnice.</a:t>
            </a:r>
            <a:endParaRPr lang="en-IE">
              <a:solidFill>
                <a:schemeClr val="bg1"/>
              </a:solidFill>
            </a:endParaRPr>
          </a:p>
          <a:p>
            <a:pPr marL="285750" indent="-285750">
              <a:buFont typeface="Arial"/>
              <a:buChar char="•"/>
            </a:pPr>
            <a:r>
              <a:rPr lang="en-IE" b="1">
                <a:solidFill>
                  <a:schemeClr val="bg1"/>
                </a:solidFill>
                <a:latin typeface="Calibri"/>
                <a:ea typeface="Open Sans"/>
                <a:cs typeface="Calibri"/>
              </a:rPr>
              <a:t>Aktivnosti na prostem: </a:t>
            </a:r>
            <a:r>
              <a:rPr lang="en-IE">
                <a:solidFill>
                  <a:schemeClr val="bg1"/>
                </a:solidFill>
                <a:latin typeface="Calibri"/>
                <a:ea typeface="Open Sans"/>
                <a:cs typeface="Calibri"/>
              </a:rPr>
              <a:t>sprehodi v naravi, opazovanje ptic in pustolovske aktivnosti na prostem.</a:t>
            </a:r>
            <a:endParaRPr lang="en-IE">
              <a:solidFill>
                <a:schemeClr val="bg1"/>
              </a:solidFill>
            </a:endParaRPr>
          </a:p>
          <a:p>
            <a:pPr marL="285750" indent="-285750">
              <a:buFont typeface="Arial"/>
              <a:buChar char="•"/>
            </a:pPr>
            <a:r>
              <a:rPr lang="en-IE" b="1">
                <a:solidFill>
                  <a:schemeClr val="bg1"/>
                </a:solidFill>
                <a:latin typeface="Calibri"/>
                <a:ea typeface="Open Sans"/>
                <a:cs typeface="Calibri"/>
              </a:rPr>
              <a:t>Okolju prijazne zmogljivosti: </a:t>
            </a:r>
            <a:r>
              <a:rPr lang="en-IE">
                <a:solidFill>
                  <a:schemeClr val="bg1"/>
                </a:solidFill>
                <a:latin typeface="Calibri"/>
                <a:ea typeface="Open Sans"/>
                <a:cs typeface="Calibri"/>
              </a:rPr>
              <a:t>kompostna stranišča, solarne tuš kabine in obnovljivi viri energije.</a:t>
            </a:r>
            <a:endParaRPr lang="en-IE">
              <a:solidFill>
                <a:schemeClr val="bg1"/>
              </a:solidFill>
            </a:endParaRPr>
          </a:p>
          <a:p>
            <a:pPr>
              <a:lnSpc>
                <a:spcPct val="100000"/>
              </a:lnSpc>
            </a:pPr>
            <a:endParaRPr lang="en-US" sz="1600"/>
          </a:p>
        </p:txBody>
      </p:sp>
      <p:sp>
        <p:nvSpPr>
          <p:cNvPr id="2" name="Text Placeholder 1">
            <a:extLst>
              <a:ext uri="{FF2B5EF4-FFF2-40B4-BE49-F238E27FC236}">
                <a16:creationId xmlns:a16="http://schemas.microsoft.com/office/drawing/2014/main" id="{140AC994-CADE-43AE-AB34-2ADFC1655690}"/>
              </a:ext>
            </a:extLst>
          </p:cNvPr>
          <p:cNvSpPr>
            <a:spLocks noGrp="1"/>
          </p:cNvSpPr>
          <p:nvPr>
            <p:ph type="body" sz="quarter" idx="35"/>
          </p:nvPr>
        </p:nvSpPr>
        <p:spPr>
          <a:xfrm>
            <a:off x="51826" y="5453856"/>
            <a:ext cx="3206079" cy="1049221"/>
          </a:xfrm>
        </p:spPr>
        <p:txBody>
          <a:bodyPr/>
          <a:lstStyle/>
          <a:p>
            <a:r>
              <a:rPr lang="en-US" sz="4400" b="1"/>
              <a:t>IRSKA</a:t>
            </a:r>
          </a:p>
        </p:txBody>
      </p:sp>
      <p:sp>
        <p:nvSpPr>
          <p:cNvPr id="3" name="Text Placeholder 2">
            <a:extLst>
              <a:ext uri="{FF2B5EF4-FFF2-40B4-BE49-F238E27FC236}">
                <a16:creationId xmlns:a16="http://schemas.microsoft.com/office/drawing/2014/main" id="{0FA06D1A-2715-6F0F-A4C7-D523E2AC27AA}"/>
              </a:ext>
            </a:extLst>
          </p:cNvPr>
          <p:cNvSpPr>
            <a:spLocks noGrp="1"/>
          </p:cNvSpPr>
          <p:nvPr>
            <p:ph type="body" sz="quarter" idx="36"/>
          </p:nvPr>
        </p:nvSpPr>
        <p:spPr>
          <a:xfrm>
            <a:off x="51832" y="4849067"/>
            <a:ext cx="3776581" cy="413175"/>
          </a:xfrm>
        </p:spPr>
        <p:txBody>
          <a:bodyPr/>
          <a:lstStyle/>
          <a:p>
            <a:r>
              <a:rPr lang="en-US" sz="3200" b="0" cap="all"/>
              <a:t>Modeli lastništva</a:t>
            </a:r>
          </a:p>
        </p:txBody>
      </p:sp>
      <p:sp>
        <p:nvSpPr>
          <p:cNvPr id="16" name="Slide Number Placeholder 15">
            <a:extLst>
              <a:ext uri="{FF2B5EF4-FFF2-40B4-BE49-F238E27FC236}">
                <a16:creationId xmlns:a16="http://schemas.microsoft.com/office/drawing/2014/main" id="{860B3B49-5CAF-6220-8503-C8A96C7B27A4}"/>
              </a:ext>
            </a:extLst>
          </p:cNvPr>
          <p:cNvSpPr>
            <a:spLocks noGrp="1"/>
          </p:cNvSpPr>
          <p:nvPr>
            <p:ph type="sldNum" sz="quarter" idx="4"/>
          </p:nvPr>
        </p:nvSpPr>
        <p:spPr>
          <a:xfrm>
            <a:off x="7252721" y="10590705"/>
            <a:ext cx="473489" cy="311567"/>
          </a:xfrm>
        </p:spPr>
        <p:txBody>
          <a:bodyPr/>
          <a:lstStyle/>
          <a:p>
            <a:fld id="{9C527BFA-2C0E-4CEC-B6A5-913A56FEF4B4}" type="slidenum">
              <a:rPr lang="fr-CA" smtClean="0"/>
              <a:t>43</a:t>
            </a:fld>
            <a:endParaRPr lang="fr-CA"/>
          </a:p>
        </p:txBody>
      </p:sp>
      <p:sp>
        <p:nvSpPr>
          <p:cNvPr id="4" name="Text Placeholder 3">
            <a:extLst>
              <a:ext uri="{FF2B5EF4-FFF2-40B4-BE49-F238E27FC236}">
                <a16:creationId xmlns:a16="http://schemas.microsoft.com/office/drawing/2014/main" id="{25831C4A-80E2-7EFB-6849-900BE80C9378}"/>
              </a:ext>
            </a:extLst>
          </p:cNvPr>
          <p:cNvSpPr>
            <a:spLocks noGrp="1"/>
          </p:cNvSpPr>
          <p:nvPr>
            <p:ph type="body" sz="quarter" idx="65"/>
          </p:nvPr>
        </p:nvSpPr>
        <p:spPr/>
        <p:txBody>
          <a:bodyPr/>
          <a:lstStyle/>
          <a:p>
            <a:r>
              <a:rPr lang="en-GB">
                <a:latin typeface="Calibri"/>
                <a:ea typeface="Calibri"/>
                <a:cs typeface="Calibri"/>
              </a:rPr>
              <a:t>Foto: </a:t>
            </a:r>
            <a:r>
              <a:rPr lang="en-GB" err="1">
                <a:latin typeface="Calibri"/>
                <a:ea typeface="Calibri"/>
                <a:cs typeface="Calibri"/>
              </a:rPr>
              <a:t>Purespace</a:t>
            </a:r>
            <a:r>
              <a:rPr lang="en-GB">
                <a:latin typeface="Calibri"/>
                <a:ea typeface="Calibri"/>
                <a:cs typeface="Calibri"/>
              </a:rPr>
              <a:t>, Clare, Irska</a:t>
            </a:r>
            <a:endParaRPr lang="en-GB"/>
          </a:p>
        </p:txBody>
      </p:sp>
      <p:sp>
        <p:nvSpPr>
          <p:cNvPr id="10" name="Text Placeholder 2">
            <a:extLst>
              <a:ext uri="{FF2B5EF4-FFF2-40B4-BE49-F238E27FC236}">
                <a16:creationId xmlns:a16="http://schemas.microsoft.com/office/drawing/2014/main" id="{E3AB36D6-4C43-FCF1-F4FB-C08C7C65EAA4}"/>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pic>
        <p:nvPicPr>
          <p:cNvPr id="6" name="Graphic 5" descr="Badge 5 with solid fill">
            <a:extLst>
              <a:ext uri="{FF2B5EF4-FFF2-40B4-BE49-F238E27FC236}">
                <a16:creationId xmlns:a16="http://schemas.microsoft.com/office/drawing/2014/main" id="{DEEEC88A-1FC3-EB39-CE0D-2FEE51D7F0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87786" y="4529978"/>
            <a:ext cx="1440000" cy="1440000"/>
          </a:xfrm>
          <a:prstGeom prst="rect">
            <a:avLst/>
          </a:prstGeom>
        </p:spPr>
      </p:pic>
    </p:spTree>
    <p:extLst>
      <p:ext uri="{BB962C8B-B14F-4D97-AF65-F5344CB8AC3E}">
        <p14:creationId xmlns:p14="http://schemas.microsoft.com/office/powerpoint/2010/main" val="27938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1922F-8899-92D0-9131-5E32556C3CE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1BAF3D7-5B64-047B-6670-5A9687980B50}"/>
              </a:ext>
            </a:extLst>
          </p:cNvPr>
          <p:cNvSpPr>
            <a:spLocks noGrp="1"/>
          </p:cNvSpPr>
          <p:nvPr>
            <p:ph type="body" sz="quarter" idx="32"/>
          </p:nvPr>
        </p:nvSpPr>
        <p:spPr>
          <a:xfrm>
            <a:off x="634478" y="1974408"/>
            <a:ext cx="6541269" cy="2422612"/>
          </a:xfrm>
        </p:spPr>
        <p:txBody>
          <a:bodyPr/>
          <a:lstStyle/>
          <a:p>
            <a:pPr>
              <a:lnSpc>
                <a:spcPct val="100000"/>
              </a:lnSpc>
            </a:pPr>
            <a:r>
              <a:rPr lang="en-US" b="1" err="1">
                <a:latin typeface="Calibri"/>
                <a:ea typeface="Open Sans"/>
                <a:cs typeface="Calibri"/>
              </a:rPr>
              <a:t>Purecamping </a:t>
            </a:r>
            <a:r>
              <a:rPr lang="en-US" b="1">
                <a:latin typeface="Calibri"/>
                <a:ea typeface="Open Sans"/>
                <a:cs typeface="Calibri"/>
              </a:rPr>
              <a:t>v Loop Head se je soočal z velikimi izzivi pri razvoju udobnih, a ekološko prijaznih namestitev v oddaljeni, naravni okolici. </a:t>
            </a:r>
            <a:r>
              <a:rPr lang="en-US">
                <a:latin typeface="Calibri"/>
                <a:ea typeface="Open Sans"/>
                <a:cs typeface="Calibri"/>
              </a:rPr>
              <a:t>Ena od glavnih težav je bila zagotoviti, da infrastruktura lahko prenese nepredvidljivo vreme na Irskem, hkrati pa ohrani minimalen ekološki odtis. Oddaljenost Loop Head je predstavljala logistične izzive za prevoz materialov in gradnjo lokacije, ne da bi pri tem prišlo do poslabšanja okolja. Poleg tega je bil izziv tudi uravnoteženje udobja gostov s trajnostnimi praksami, saj sodobni popotniki pričakujejo določene udobnosti.</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Razvoj infrastrukture </a:t>
            </a:r>
            <a:r>
              <a:rPr lang="en-US" err="1">
                <a:latin typeface="Calibri"/>
                <a:ea typeface="Open Sans"/>
                <a:cs typeface="Calibri"/>
              </a:rPr>
              <a:t>Purecampinga</a:t>
            </a:r>
            <a:r>
              <a:rPr lang="en-US">
                <a:latin typeface="Calibri"/>
                <a:ea typeface="Open Sans"/>
                <a:cs typeface="Calibri"/>
              </a:rPr>
              <a:t> je zahteval inovativne rešitve za ustvarjanje glamping izkušnje, ki ne bi ogrožala udobja ali okoljske odgovornosti. Z dajanjem prednosti življenju z majhnim vplivom na okolje in uporabo trajnostnih tehnologij je </a:t>
            </a:r>
            <a:r>
              <a:rPr lang="en-US" err="1">
                <a:latin typeface="Calibri"/>
                <a:ea typeface="Open Sans"/>
                <a:cs typeface="Calibri"/>
              </a:rPr>
              <a:t>Purecamping </a:t>
            </a:r>
            <a:r>
              <a:rPr lang="en-US">
                <a:latin typeface="Calibri"/>
                <a:ea typeface="Open Sans"/>
                <a:cs typeface="Calibri"/>
              </a:rPr>
              <a:t>uspel ponuditi edinstven in udoben oddih, ki obiskovalce potopi v lepoto naravne pokrajine Loop Head, hkrati pa upošteva okolju prijazna načela.</a:t>
            </a:r>
          </a:p>
          <a:p>
            <a:pPr>
              <a:lnSpc>
                <a:spcPct val="100000"/>
              </a:lnSpc>
            </a:pPr>
            <a:endParaRPr lang="en-US"/>
          </a:p>
        </p:txBody>
      </p:sp>
      <p:sp>
        <p:nvSpPr>
          <p:cNvPr id="8" name="Text Placeholder 7">
            <a:extLst>
              <a:ext uri="{FF2B5EF4-FFF2-40B4-BE49-F238E27FC236}">
                <a16:creationId xmlns:a16="http://schemas.microsoft.com/office/drawing/2014/main" id="{4884410D-AE7D-42E7-5BAB-AD8BC4A8269D}"/>
              </a:ext>
            </a:extLst>
          </p:cNvPr>
          <p:cNvSpPr>
            <a:spLocks noGrp="1"/>
          </p:cNvSpPr>
          <p:nvPr>
            <p:ph type="body" sz="quarter" idx="33"/>
          </p:nvPr>
        </p:nvSpPr>
        <p:spPr>
          <a:xfrm>
            <a:off x="634478" y="1335418"/>
            <a:ext cx="6506617" cy="601503"/>
          </a:xfrm>
        </p:spPr>
        <p:txBody>
          <a:bodyPr/>
          <a:lstStyle/>
          <a:p>
            <a:r>
              <a:rPr lang="en-GB" sz="1800" cap="all">
                <a:solidFill>
                  <a:srgbClr val="E96751"/>
                </a:solidFill>
                <a:latin typeface="Calibri"/>
                <a:cs typeface="Calibri"/>
              </a:rPr>
              <a:t>Razvoj trajnostne ekoinfrastrukture</a:t>
            </a:r>
            <a:endParaRPr lang="it-IT" sz="1800" cap="all">
              <a:solidFill>
                <a:srgbClr val="E96751"/>
              </a:solidFill>
              <a:latin typeface="Calibri"/>
              <a:cs typeface="Calibri"/>
            </a:endParaRPr>
          </a:p>
        </p:txBody>
      </p:sp>
      <p:sp>
        <p:nvSpPr>
          <p:cNvPr id="9" name="Text Placeholder 8">
            <a:extLst>
              <a:ext uri="{FF2B5EF4-FFF2-40B4-BE49-F238E27FC236}">
                <a16:creationId xmlns:a16="http://schemas.microsoft.com/office/drawing/2014/main" id="{1685C731-0A8F-6903-CFF0-536EB7F14BA6}"/>
              </a:ext>
            </a:extLst>
          </p:cNvPr>
          <p:cNvSpPr>
            <a:spLocks noGrp="1"/>
          </p:cNvSpPr>
          <p:nvPr>
            <p:ph type="body" sz="quarter" idx="38"/>
          </p:nvPr>
        </p:nvSpPr>
        <p:spPr>
          <a:xfrm>
            <a:off x="1268958" y="686870"/>
            <a:ext cx="6506617" cy="381311"/>
          </a:xfrm>
        </p:spPr>
        <p:txBody>
          <a:bodyPr/>
          <a:lstStyle/>
          <a:p>
            <a:r>
              <a:rPr lang="en-US"/>
              <a:t>IZZIV</a:t>
            </a:r>
          </a:p>
        </p:txBody>
      </p:sp>
      <p:pic>
        <p:nvPicPr>
          <p:cNvPr id="6" name="Picture Placeholder 5" descr="Une image contenant tente, Bâche, yourte, intérieur&#10;&#10;Description générée automatiquement">
            <a:extLst>
              <a:ext uri="{FF2B5EF4-FFF2-40B4-BE49-F238E27FC236}">
                <a16:creationId xmlns:a16="http://schemas.microsoft.com/office/drawing/2014/main" id="{93E03588-ED66-1A7F-26A8-DC031F042152}"/>
              </a:ext>
            </a:extLst>
          </p:cNvPr>
          <p:cNvPicPr>
            <a:picLocks noGrp="1" noChangeAspect="1"/>
          </p:cNvPicPr>
          <p:nvPr>
            <p:ph type="pic" sz="quarter" idx="39"/>
          </p:nvPr>
        </p:nvPicPr>
        <p:blipFill rotWithShape="1">
          <a:blip r:embed="rId2"/>
          <a:srcRect t="8123" b="8123"/>
          <a:stretch/>
        </p:blipFill>
        <p:spPr>
          <a:xfrm>
            <a:off x="-12269" y="5282739"/>
            <a:ext cx="4895192" cy="5164078"/>
          </a:xfrm>
        </p:spPr>
      </p:pic>
      <p:sp>
        <p:nvSpPr>
          <p:cNvPr id="11" name="Text Placeholder 10">
            <a:extLst>
              <a:ext uri="{FF2B5EF4-FFF2-40B4-BE49-F238E27FC236}">
                <a16:creationId xmlns:a16="http://schemas.microsoft.com/office/drawing/2014/main" id="{6ECC2747-8A4B-2811-5D88-FEF5DE6CABF8}"/>
              </a:ext>
            </a:extLst>
          </p:cNvPr>
          <p:cNvSpPr>
            <a:spLocks noGrp="1"/>
          </p:cNvSpPr>
          <p:nvPr>
            <p:ph type="body" sz="quarter" idx="40"/>
          </p:nvPr>
        </p:nvSpPr>
        <p:spPr/>
        <p:txBody>
          <a:bodyPr/>
          <a:lstStyle/>
          <a:p>
            <a:r>
              <a:rPr lang="en-US"/>
              <a:t>„Ni ga na nobenem zemljevidu; pravi kraji nikoli niso.“ — Herman Melville</a:t>
            </a:r>
          </a:p>
        </p:txBody>
      </p:sp>
      <p:sp>
        <p:nvSpPr>
          <p:cNvPr id="2" name="Slide Number Placeholder 1">
            <a:extLst>
              <a:ext uri="{FF2B5EF4-FFF2-40B4-BE49-F238E27FC236}">
                <a16:creationId xmlns:a16="http://schemas.microsoft.com/office/drawing/2014/main" id="{A63F30D0-3B17-1FCC-A2B6-EA08D100F42E}"/>
              </a:ext>
            </a:extLst>
          </p:cNvPr>
          <p:cNvSpPr>
            <a:spLocks noGrp="1"/>
          </p:cNvSpPr>
          <p:nvPr>
            <p:ph type="sldNum" sz="quarter" idx="4"/>
          </p:nvPr>
        </p:nvSpPr>
        <p:spPr/>
        <p:txBody>
          <a:bodyPr/>
          <a:lstStyle/>
          <a:p>
            <a:fld id="{9C527BFA-2C0E-4CEC-B6A5-913A56FEF4B4}" type="slidenum">
              <a:rPr lang="fr-CA" smtClean="0"/>
              <a:t>44</a:t>
            </a:fld>
            <a:endParaRPr lang="fr-CA"/>
          </a:p>
        </p:txBody>
      </p:sp>
      <p:sp>
        <p:nvSpPr>
          <p:cNvPr id="3" name="Text Placeholder 2">
            <a:extLst>
              <a:ext uri="{FF2B5EF4-FFF2-40B4-BE49-F238E27FC236}">
                <a16:creationId xmlns:a16="http://schemas.microsoft.com/office/drawing/2014/main" id="{3B6C20A6-B819-0778-E7E8-BB956FE553BC}"/>
              </a:ext>
            </a:extLst>
          </p:cNvPr>
          <p:cNvSpPr>
            <a:spLocks noGrp="1"/>
          </p:cNvSpPr>
          <p:nvPr>
            <p:ph type="body" sz="quarter" idx="65"/>
          </p:nvPr>
        </p:nvSpPr>
        <p:spPr/>
        <p:txBody>
          <a:bodyPr/>
          <a:lstStyle/>
          <a:p>
            <a:r>
              <a:rPr lang="en-GB">
                <a:latin typeface="Calibri"/>
                <a:ea typeface="Calibri"/>
                <a:cs typeface="Calibri"/>
              </a:rPr>
              <a:t>Foto: Purspace, Clare, Irska</a:t>
            </a:r>
          </a:p>
        </p:txBody>
      </p:sp>
      <p:cxnSp>
        <p:nvCxnSpPr>
          <p:cNvPr id="14" name="Straight Connector 13">
            <a:extLst>
              <a:ext uri="{FF2B5EF4-FFF2-40B4-BE49-F238E27FC236}">
                <a16:creationId xmlns:a16="http://schemas.microsoft.com/office/drawing/2014/main" id="{38D2056B-5E14-DF82-C5CA-C9F0BF82FC5F}"/>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33760CC-A179-962F-4F82-4973B551BC0C}"/>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2EA5D6E8-E507-9214-F1EF-A84815072C47}"/>
              </a:ext>
            </a:extLst>
          </p:cNvPr>
          <p:cNvSpPr/>
          <p:nvPr/>
        </p:nvSpPr>
        <p:spPr>
          <a:xfrm>
            <a:off x="5665477" y="7254423"/>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94BDEE5A-03B5-DEC0-BDDC-D450D7E32085}"/>
              </a:ext>
            </a:extLst>
          </p:cNvPr>
          <p:cNvGrpSpPr/>
          <p:nvPr/>
        </p:nvGrpSpPr>
        <p:grpSpPr>
          <a:xfrm>
            <a:off x="209449" y="273753"/>
            <a:ext cx="953258" cy="797926"/>
            <a:chOff x="8130434" y="5055580"/>
            <a:chExt cx="1018347" cy="1051755"/>
          </a:xfrm>
          <a:solidFill>
            <a:srgbClr val="000000"/>
          </a:solidFill>
        </p:grpSpPr>
        <p:grpSp>
          <p:nvGrpSpPr>
            <p:cNvPr id="16" name="Graphic 2">
              <a:extLst>
                <a:ext uri="{FF2B5EF4-FFF2-40B4-BE49-F238E27FC236}">
                  <a16:creationId xmlns:a16="http://schemas.microsoft.com/office/drawing/2014/main" id="{F56456ED-5136-03C0-A1E2-24712364EEEE}"/>
                </a:ext>
              </a:extLst>
            </p:cNvPr>
            <p:cNvGrpSpPr/>
            <p:nvPr userDrawn="1"/>
          </p:nvGrpSpPr>
          <p:grpSpPr>
            <a:xfrm>
              <a:off x="8172121" y="5087188"/>
              <a:ext cx="955215" cy="342517"/>
              <a:chOff x="3752168" y="4966655"/>
              <a:chExt cx="955215" cy="342517"/>
            </a:xfrm>
            <a:grpFill/>
          </p:grpSpPr>
          <p:sp>
            <p:nvSpPr>
              <p:cNvPr id="28" name="Freeform 300">
                <a:extLst>
                  <a:ext uri="{FF2B5EF4-FFF2-40B4-BE49-F238E27FC236}">
                    <a16:creationId xmlns:a16="http://schemas.microsoft.com/office/drawing/2014/main" id="{B2A4A94A-7C17-28BD-6414-0A18882EE218}"/>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9" name="Freeform 301">
                <a:extLst>
                  <a:ext uri="{FF2B5EF4-FFF2-40B4-BE49-F238E27FC236}">
                    <a16:creationId xmlns:a16="http://schemas.microsoft.com/office/drawing/2014/main" id="{FDA67986-FC6B-47CD-1A20-59726F842044}"/>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0" name="Freeform 302">
                <a:extLst>
                  <a:ext uri="{FF2B5EF4-FFF2-40B4-BE49-F238E27FC236}">
                    <a16:creationId xmlns:a16="http://schemas.microsoft.com/office/drawing/2014/main" id="{25C278DA-7467-E0C1-21C5-2933BB6D6F4C}"/>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7" name="Freeform 289">
              <a:extLst>
                <a:ext uri="{FF2B5EF4-FFF2-40B4-BE49-F238E27FC236}">
                  <a16:creationId xmlns:a16="http://schemas.microsoft.com/office/drawing/2014/main" id="{18D05EB4-F39E-10C9-4B7D-1C7DEB838174}"/>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8" name="Freeform 290">
              <a:extLst>
                <a:ext uri="{FF2B5EF4-FFF2-40B4-BE49-F238E27FC236}">
                  <a16:creationId xmlns:a16="http://schemas.microsoft.com/office/drawing/2014/main" id="{DBE6BF16-AAFD-1145-B7CA-5CAC6BD1469F}"/>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9" name="Freeform 291">
              <a:extLst>
                <a:ext uri="{FF2B5EF4-FFF2-40B4-BE49-F238E27FC236}">
                  <a16:creationId xmlns:a16="http://schemas.microsoft.com/office/drawing/2014/main" id="{672D370C-4A5D-29BA-5DF3-1ADD6AD4A066}"/>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20" name="Freeform 292">
              <a:extLst>
                <a:ext uri="{FF2B5EF4-FFF2-40B4-BE49-F238E27FC236}">
                  <a16:creationId xmlns:a16="http://schemas.microsoft.com/office/drawing/2014/main" id="{5F302388-7100-7A1E-3B2B-DE66DF2FB7A5}"/>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21" name="Freeform 293">
              <a:extLst>
                <a:ext uri="{FF2B5EF4-FFF2-40B4-BE49-F238E27FC236}">
                  <a16:creationId xmlns:a16="http://schemas.microsoft.com/office/drawing/2014/main" id="{F270C535-A9D0-E3CE-71A1-A6A1FB50197B}"/>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22" name="Freeform 294">
              <a:extLst>
                <a:ext uri="{FF2B5EF4-FFF2-40B4-BE49-F238E27FC236}">
                  <a16:creationId xmlns:a16="http://schemas.microsoft.com/office/drawing/2014/main" id="{1233C44F-F644-7C17-4673-AEA24B79ED25}"/>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23" name="Freeform 295">
              <a:extLst>
                <a:ext uri="{FF2B5EF4-FFF2-40B4-BE49-F238E27FC236}">
                  <a16:creationId xmlns:a16="http://schemas.microsoft.com/office/drawing/2014/main" id="{96062952-5A1E-0288-EE91-446EB802BDEE}"/>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4" name="Freeform 296">
              <a:extLst>
                <a:ext uri="{FF2B5EF4-FFF2-40B4-BE49-F238E27FC236}">
                  <a16:creationId xmlns:a16="http://schemas.microsoft.com/office/drawing/2014/main" id="{D587A442-811D-10A7-DCFB-EDA78401E369}"/>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5" name="Freeform 297">
              <a:extLst>
                <a:ext uri="{FF2B5EF4-FFF2-40B4-BE49-F238E27FC236}">
                  <a16:creationId xmlns:a16="http://schemas.microsoft.com/office/drawing/2014/main" id="{158C7341-70E9-5C9F-9882-824379CA8C3A}"/>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6" name="Freeform 298">
              <a:extLst>
                <a:ext uri="{FF2B5EF4-FFF2-40B4-BE49-F238E27FC236}">
                  <a16:creationId xmlns:a16="http://schemas.microsoft.com/office/drawing/2014/main" id="{C3DB425C-0A81-09C4-9A8C-ED74F0FBAD4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7" name="Freeform 299">
              <a:extLst>
                <a:ext uri="{FF2B5EF4-FFF2-40B4-BE49-F238E27FC236}">
                  <a16:creationId xmlns:a16="http://schemas.microsoft.com/office/drawing/2014/main" id="{34EE502F-FFDA-1E93-B008-31FCA8242BEA}"/>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Tree>
    <p:extLst>
      <p:ext uri="{BB962C8B-B14F-4D97-AF65-F5344CB8AC3E}">
        <p14:creationId xmlns:p14="http://schemas.microsoft.com/office/powerpoint/2010/main" val="2274003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5E38C-E79A-7E6E-9E8E-D1EF4875C6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74700B-B0A1-5BF9-F6B3-6F43F9651C64}"/>
              </a:ext>
            </a:extLst>
          </p:cNvPr>
          <p:cNvSpPr>
            <a:spLocks noGrp="1"/>
          </p:cNvSpPr>
          <p:nvPr>
            <p:ph type="body" sz="quarter" idx="58"/>
          </p:nvPr>
        </p:nvSpPr>
        <p:spPr>
          <a:xfrm>
            <a:off x="1088860" y="506952"/>
            <a:ext cx="6321874" cy="355435"/>
          </a:xfrm>
        </p:spPr>
        <p:txBody>
          <a:bodyPr/>
          <a:lstStyle/>
          <a:p>
            <a:pPr>
              <a:lnSpc>
                <a:spcPct val="100000"/>
              </a:lnSpc>
            </a:pPr>
            <a:r>
              <a:rPr lang="en-GB" sz="2800">
                <a:latin typeface="Calibri"/>
                <a:ea typeface="Calibri"/>
                <a:cs typeface="Calibri"/>
              </a:rPr>
              <a:t>REŠITEV</a:t>
            </a:r>
          </a:p>
          <a:p>
            <a:pPr>
              <a:lnSpc>
                <a:spcPct val="100000"/>
              </a:lnSpc>
            </a:pPr>
            <a:r>
              <a:rPr lang="en-IE" sz="1600" b="0" cap="all">
                <a:latin typeface="Calibri"/>
                <a:ea typeface="Calibri"/>
                <a:cs typeface="Calibri"/>
              </a:rPr>
              <a:t>Integracija in vlaganje v inovativno infrastrukturo </a:t>
            </a:r>
            <a:endParaRPr lang="en-GB" sz="1600" b="0" cap="all">
              <a:latin typeface="Calibri"/>
              <a:ea typeface="Calibri"/>
              <a:cs typeface="Calibri"/>
            </a:endParaRPr>
          </a:p>
        </p:txBody>
      </p:sp>
      <p:sp>
        <p:nvSpPr>
          <p:cNvPr id="3" name="Text Placeholder 2">
            <a:extLst>
              <a:ext uri="{FF2B5EF4-FFF2-40B4-BE49-F238E27FC236}">
                <a16:creationId xmlns:a16="http://schemas.microsoft.com/office/drawing/2014/main" id="{EE6214D3-4DBA-174E-AF27-A4ACFE3AED38}"/>
              </a:ext>
            </a:extLst>
          </p:cNvPr>
          <p:cNvSpPr>
            <a:spLocks noGrp="1"/>
          </p:cNvSpPr>
          <p:nvPr>
            <p:ph type="body" sz="quarter" idx="32"/>
          </p:nvPr>
        </p:nvSpPr>
        <p:spPr/>
        <p:txBody>
          <a:bodyPr/>
          <a:lstStyle/>
          <a:p>
            <a:r>
              <a:rPr lang="en-IE" sz="1400" err="1">
                <a:solidFill>
                  <a:schemeClr val="tx1">
                    <a:lumMod val="75000"/>
                    <a:lumOff val="25000"/>
                  </a:schemeClr>
                </a:solidFill>
                <a:latin typeface="Calibri"/>
                <a:ea typeface="Open Sans"/>
                <a:cs typeface="Calibri"/>
              </a:rPr>
              <a:t>Purecamping </a:t>
            </a:r>
            <a:r>
              <a:rPr lang="en-IE" sz="1400">
                <a:solidFill>
                  <a:schemeClr val="tx1">
                    <a:lumMod val="75000"/>
                    <a:lumOff val="25000"/>
                  </a:schemeClr>
                </a:solidFill>
                <a:latin typeface="Calibri"/>
                <a:ea typeface="Open Sans"/>
                <a:cs typeface="Calibri"/>
              </a:rPr>
              <a:t>v Loop Head je premagal infrastrukturne izzive z razvojem okolju prijaznih, a udobnih namestitev s pomočjo vrste inovativnih rešitev. Z vlaganjem v visokokakovostne, vremensko odporne safari šotore, jurte in kabine iz trajnostnih materialov so zagotovili trajnost in udobje kljub nepredvidljivemu vremenu na Irskem. </a:t>
            </a:r>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latin typeface="Calibri"/>
              <a:ea typeface="Open Sans"/>
              <a:cs typeface="Calibri"/>
            </a:endParaRPr>
          </a:p>
          <a:p>
            <a:r>
              <a:rPr lang="en-IE" sz="1400">
                <a:solidFill>
                  <a:schemeClr val="tx1">
                    <a:lumMod val="75000"/>
                    <a:lumOff val="25000"/>
                  </a:schemeClr>
                </a:solidFill>
                <a:latin typeface="Calibri"/>
                <a:ea typeface="Open Sans"/>
                <a:cs typeface="Calibri"/>
              </a:rPr>
              <a:t>Uporaba obnovljivih virov energije, kot so sončni kolektorji, je učinkovito zagotovila električno energijo in hkrati zmanjšala vpliv na okolje. Za reševanje vprašanja porabe vode in ravnanja z odpadki so uvedli kompostne straniščne školjke in sončno ogrevane tuše, s čimer so zagotovili trajnost. Te okolju prijazne naprave niso bile le učinkovite, ampak so se tudi brezhibno vključile v naravno pokrajino, kar je izboljšalo splošno izkušnjo gostov. </a:t>
            </a:r>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latin typeface="Calibri"/>
              <a:ea typeface="Open Sans"/>
              <a:cs typeface="Calibri"/>
            </a:endParaRPr>
          </a:p>
          <a:p>
            <a:r>
              <a:rPr lang="en-IE" sz="1400">
                <a:solidFill>
                  <a:schemeClr val="tx1">
                    <a:lumMod val="75000"/>
                    <a:lumOff val="25000"/>
                  </a:schemeClr>
                </a:solidFill>
                <a:latin typeface="Calibri"/>
                <a:ea typeface="Open Sans"/>
                <a:cs typeface="Calibri"/>
              </a:rPr>
              <a:t>Inovativen pristop, ki združuje trajnostne tehnologije z visokimi standardi udobja, je </a:t>
            </a:r>
            <a:r>
              <a:rPr lang="en-IE" sz="1400" err="1">
                <a:solidFill>
                  <a:schemeClr val="tx1">
                    <a:lumMod val="75000"/>
                    <a:lumOff val="25000"/>
                  </a:schemeClr>
                </a:solidFill>
                <a:latin typeface="Calibri"/>
                <a:ea typeface="Open Sans"/>
                <a:cs typeface="Calibri"/>
              </a:rPr>
              <a:t>Purecampingu</a:t>
            </a:r>
            <a:r>
              <a:rPr lang="en-IE" sz="1400">
                <a:solidFill>
                  <a:schemeClr val="tx1">
                    <a:lumMod val="75000"/>
                    <a:lumOff val="25000"/>
                  </a:schemeClr>
                </a:solidFill>
                <a:latin typeface="Calibri"/>
                <a:ea typeface="Open Sans"/>
                <a:cs typeface="Calibri"/>
              </a:rPr>
              <a:t> omogočil ustvariti glamping lokacijo, ki deluje učinkovito in harmonično z oddaljenim okoljem ter obiskovalcem ponuja edinstven in odgovoren oddih.</a:t>
            </a:r>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43E632D4-F154-BF33-BCBF-3DB38E32FF68}"/>
              </a:ext>
            </a:extLst>
          </p:cNvPr>
          <p:cNvSpPr>
            <a:spLocks noGrp="1"/>
          </p:cNvSpPr>
          <p:nvPr>
            <p:ph type="body" sz="quarter" idx="61"/>
          </p:nvPr>
        </p:nvSpPr>
        <p:spPr/>
        <p:txBody>
          <a:bodyPr/>
          <a:lstStyle/>
          <a:p>
            <a:r>
              <a:rPr lang="en-IE" sz="1400">
                <a:solidFill>
                  <a:schemeClr val="tx1">
                    <a:lumMod val="75000"/>
                    <a:lumOff val="25000"/>
                  </a:schemeClr>
                </a:solidFill>
                <a:latin typeface="Calibri"/>
                <a:ea typeface="Open Sans"/>
                <a:cs typeface="Calibri"/>
              </a:rPr>
              <a:t>Inovativni razvoj infrastrukture v </a:t>
            </a:r>
            <a:r>
              <a:rPr lang="en-IE" sz="1400" err="1">
                <a:solidFill>
                  <a:schemeClr val="tx1">
                    <a:lumMod val="75000"/>
                    <a:lumOff val="25000"/>
                  </a:schemeClr>
                </a:solidFill>
                <a:latin typeface="Calibri"/>
                <a:ea typeface="Open Sans"/>
                <a:cs typeface="Calibri"/>
              </a:rPr>
              <a:t>Purecampingu </a:t>
            </a:r>
            <a:r>
              <a:rPr lang="en-IE" sz="1400">
                <a:solidFill>
                  <a:schemeClr val="tx1">
                    <a:lumMod val="75000"/>
                    <a:lumOff val="25000"/>
                  </a:schemeClr>
                </a:solidFill>
                <a:latin typeface="Calibri"/>
                <a:ea typeface="Open Sans"/>
                <a:cs typeface="Calibri"/>
              </a:rPr>
              <a:t>v Loop Head je prinesel zelo pozitivne rezultate, saj je izboljšal izkušnjo gostov in okoljsko trajnost. Trajne, vremensko odporne namestitve so povečale zadovoljstvo gostov in zasedenost, tudi v sezoni zunaj vrhunca. </a:t>
            </a:r>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latin typeface="Calibri"/>
              <a:ea typeface="Open Sans"/>
              <a:cs typeface="Calibri"/>
            </a:endParaRPr>
          </a:p>
          <a:p>
            <a:r>
              <a:rPr lang="en-IE" sz="1400">
                <a:solidFill>
                  <a:schemeClr val="tx1">
                    <a:lumMod val="75000"/>
                    <a:lumOff val="25000"/>
                  </a:schemeClr>
                </a:solidFill>
                <a:latin typeface="Calibri"/>
                <a:ea typeface="Open Sans"/>
                <a:cs typeface="Calibri"/>
              </a:rPr>
              <a:t>Učinkovita raba obnovljive energije in okolju prijaznih objektov, kot so kompostna stranišča in sončno ogrevane tuš kabine, je znatno zmanjšala okoljski odtis lokacije, kar je prineslo pohvale in priznanje v krogih ekološkega turizma.</a:t>
            </a:r>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latin typeface="Calibri"/>
              <a:ea typeface="Open Sans"/>
              <a:cs typeface="Calibri"/>
            </a:endParaRPr>
          </a:p>
          <a:p>
            <a:r>
              <a:rPr lang="en-IE" sz="1400">
                <a:solidFill>
                  <a:schemeClr val="tx1">
                    <a:lumMod val="75000"/>
                    <a:lumOff val="25000"/>
                  </a:schemeClr>
                </a:solidFill>
                <a:latin typeface="Calibri"/>
                <a:ea typeface="Open Sans"/>
                <a:cs typeface="Calibri"/>
              </a:rPr>
              <a:t>Poleg tega so te trajnostne prakse omogočile globlje spoštovanje ohranjanja narave med obiskovalci in spodbudile kulturo okoljske odgovornosti. Uspešna integracija udobja in trajnosti v </a:t>
            </a:r>
            <a:r>
              <a:rPr lang="en-IE" sz="1400" err="1">
                <a:solidFill>
                  <a:schemeClr val="tx1">
                    <a:lumMod val="75000"/>
                    <a:lumOff val="25000"/>
                  </a:schemeClr>
                </a:solidFill>
                <a:latin typeface="Calibri"/>
                <a:ea typeface="Open Sans"/>
                <a:cs typeface="Calibri"/>
              </a:rPr>
              <a:t>Purecampingu </a:t>
            </a:r>
            <a:r>
              <a:rPr lang="en-IE" sz="1400">
                <a:solidFill>
                  <a:schemeClr val="tx1">
                    <a:lumMod val="75000"/>
                    <a:lumOff val="25000"/>
                  </a:schemeClr>
                </a:solidFill>
                <a:latin typeface="Calibri"/>
                <a:ea typeface="Open Sans"/>
                <a:cs typeface="Calibri"/>
              </a:rPr>
              <a:t>ga je ne le uvrstila med vodilne destinacije za glamping, ampak je tudi dokazala izvedljivost okolju prijaznih turističnih modelov v oddaljenih naravnih okoljih.</a:t>
            </a:r>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D2328F2C-5636-09A5-0D9F-C411AFDEF1AB}"/>
              </a:ext>
            </a:extLst>
          </p:cNvPr>
          <p:cNvSpPr txBox="1">
            <a:spLocks/>
          </p:cNvSpPr>
          <p:nvPr/>
        </p:nvSpPr>
        <p:spPr>
          <a:xfrm>
            <a:off x="1184394" y="5776357"/>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REZULTAT</a:t>
            </a:r>
          </a:p>
          <a:p>
            <a:pPr>
              <a:lnSpc>
                <a:spcPct val="100000"/>
              </a:lnSpc>
            </a:pPr>
            <a:r>
              <a:rPr lang="en-IE" sz="1600" b="0" cap="all">
                <a:latin typeface="Calibri"/>
                <a:cs typeface="Calibri"/>
              </a:rPr>
              <a:t>Izboljšana izkušnja gostov v ekološki in okoljski trajnosti</a:t>
            </a:r>
            <a:endParaRPr lang="en-GB" sz="1600" b="0" cap="all">
              <a:ea typeface="Calibri"/>
            </a:endParaRPr>
          </a:p>
        </p:txBody>
      </p:sp>
      <p:grpSp>
        <p:nvGrpSpPr>
          <p:cNvPr id="4" name="Group 3">
            <a:extLst>
              <a:ext uri="{FF2B5EF4-FFF2-40B4-BE49-F238E27FC236}">
                <a16:creationId xmlns:a16="http://schemas.microsoft.com/office/drawing/2014/main" id="{9DB650EB-E7BC-CAD1-D7CF-EEE149681241}"/>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45733441-5B10-7702-7A0B-A0CE0B369842}"/>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BD0D82A5-3011-2784-2047-FD9FCDBBABF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0ECA6947-7D39-0FA5-2CEE-10975CC11C71}"/>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CA103F96-1140-9935-641B-DE3720C0DD32}"/>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587437FE-C174-0747-A9BA-CF91366DBFE3}"/>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F2A10AEF-E782-61AA-0FBD-0B1F08F223DA}"/>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114E9C4F-0675-0163-848B-44843AC767E9}"/>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BCF93C78-7270-3E76-9870-BEDFA39920F5}"/>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871A1627-080D-8C5F-B610-2A809C9AFBAE}"/>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FE129769-B266-4FC7-391F-DBB33AA5826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7" name="Freeform 301">
            <a:extLst>
              <a:ext uri="{FF2B5EF4-FFF2-40B4-BE49-F238E27FC236}">
                <a16:creationId xmlns:a16="http://schemas.microsoft.com/office/drawing/2014/main" id="{5661FC20-53DB-D1A3-53E3-1EA33BEFA42E}"/>
              </a:ext>
            </a:extLst>
          </p:cNvPr>
          <p:cNvSpPr/>
          <p:nvPr/>
        </p:nvSpPr>
        <p:spPr>
          <a:xfrm>
            <a:off x="254721" y="5518834"/>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1648789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359655"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US" sz="3200"/>
              <a:t>PURECAMPING</a:t>
            </a:r>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pic>
        <p:nvPicPr>
          <p:cNvPr id="4" name="Picture 3">
            <a:extLst>
              <a:ext uri="{FF2B5EF4-FFF2-40B4-BE49-F238E27FC236}">
                <a16:creationId xmlns:a16="http://schemas.microsoft.com/office/drawing/2014/main" id="{297648E6-5954-42B1-8B98-6074710B78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6136" y="2973719"/>
            <a:ext cx="1188000" cy="1188000"/>
          </a:xfrm>
          <a:prstGeom prst="rect">
            <a:avLst/>
          </a:prstGeom>
        </p:spPr>
      </p:pic>
      <p:sp>
        <p:nvSpPr>
          <p:cNvPr id="2" name="Rectangle 1">
            <a:extLst>
              <a:ext uri="{FF2B5EF4-FFF2-40B4-BE49-F238E27FC236}">
                <a16:creationId xmlns:a16="http://schemas.microsoft.com/office/drawing/2014/main" id="{E0EE76F7-5DF5-4823-8D82-5D1C23A1D613}"/>
              </a:ext>
            </a:extLst>
          </p:cNvPr>
          <p:cNvSpPr/>
          <p:nvPr/>
        </p:nvSpPr>
        <p:spPr>
          <a:xfrm>
            <a:off x="312074" y="4480186"/>
            <a:ext cx="7044070" cy="5047536"/>
          </a:xfrm>
          <a:prstGeom prst="rect">
            <a:avLst/>
          </a:prstGeom>
        </p:spPr>
        <p:txBody>
          <a:bodyPr wrap="square">
            <a:spAutoFit/>
          </a:bodyPr>
          <a:lstStyle/>
          <a:p>
            <a:pPr algn="just"/>
            <a:r>
              <a:rPr lang="en-US" sz="1400" err="1"/>
              <a:t>Purecamping </a:t>
            </a:r>
            <a:r>
              <a:rPr lang="en-US" sz="1400"/>
              <a:t>v Loop Head je v skladu s cilji trajnostnega razvoja Združenih narodov (SDG), zlasti SDG 7 (Dostopna in čista energija), SDG 11 (Trajnostna mesta in skupnosti) in SDG 12 (Odgovorna potrošnja in proizvodnja). Z uporabo obnovljivih virov energije, kot je sončna energija, in okolju prijaznih objektov, kot so kompostna stranišča in sončne tuš kabine, </a:t>
            </a:r>
            <a:r>
              <a:rPr lang="en-US" sz="1400" err="1"/>
              <a:t>Purecamping </a:t>
            </a:r>
            <a:r>
              <a:rPr lang="en-US" sz="1400"/>
              <a:t>zmanjšuje svoj vpliv na okolje in hkrati spodbuja trajnostno rabo energije. Te prakse odražajo poudarek SDG 7 na trajnostnih energetskih rešitvah in kažejo, kako lahko nastanitve v oddaljenih območjih delujejo učinkovito, ne da bi bile odvisne od konvencionalnih virov energije. Ta poudarek na obnovljivi energiji je v skladu s širšimi cilji Irske za zmanjšanje emisij ogljika in ohranjanje naravnih virov, kar </a:t>
            </a:r>
            <a:r>
              <a:rPr lang="en-US" sz="1400" err="1"/>
              <a:t>Purecamping</a:t>
            </a:r>
            <a:r>
              <a:rPr lang="en-US" sz="1400"/>
              <a:t> postavlja za vzor okolju prijaznega turizma.</a:t>
            </a:r>
          </a:p>
          <a:p>
            <a:pPr algn="just"/>
            <a:endParaRPr lang="en-US" sz="1400"/>
          </a:p>
          <a:p>
            <a:pPr algn="just"/>
            <a:r>
              <a:rPr lang="en-US" sz="1400"/>
              <a:t>Poleg tega </a:t>
            </a:r>
            <a:r>
              <a:rPr lang="en-US" sz="1400" err="1"/>
              <a:t>Purecamping </a:t>
            </a:r>
            <a:r>
              <a:rPr lang="en-US" sz="1400"/>
              <a:t>s svojo zavezanostjo k okolju prijazni infrastrukturi in dejavnostim, usmerjenim v dobro počutje, prispeva k SDG 11, saj podpira trajnostno skupnost, ki spoštuje in se vključuje v naravno okolje Loop Head. Uporaba trajnih, trajnostnih materialov za namestitve, skupaj z delavnicami za dobro počutje, jogo in meditacijskimi sejami, spodbuja goste, da se povežejo z naravo in sprejmejo življenjski slog, ki temelji na trajnosti in dobrem počutju. </a:t>
            </a:r>
          </a:p>
          <a:p>
            <a:pPr algn="just"/>
            <a:endParaRPr lang="en-US" sz="1400"/>
          </a:p>
          <a:p>
            <a:pPr algn="just"/>
            <a:r>
              <a:rPr lang="en-US" sz="1400"/>
              <a:t>Te pobude ne podpirajo le odgovorne potrošnje (SDG 12) s spodbujanjem minimalnega nastajanja odpadkov in ohranjanja virov, ampak tudi gojijo kulturo skrbi za okolje med obiskovalci. Z uravnoteženjem udobja in okolju prijaznih praks </a:t>
            </a:r>
            <a:r>
              <a:rPr lang="en-US" sz="1400" err="1"/>
              <a:t>Purecamping </a:t>
            </a:r>
            <a:r>
              <a:rPr lang="en-US" sz="1400"/>
              <a:t>ponuja edinstven model trajnostnega glampinga, ki daje prednost skrbi za okolje in hkrati izboljšuje izkušnjo gostov, s čimer krepi vlogo ekološkega turizma pri zaščiti naravnih habitatov.</a:t>
            </a:r>
          </a:p>
        </p:txBody>
      </p:sp>
      <p:pic>
        <p:nvPicPr>
          <p:cNvPr id="5" name="Picture 4">
            <a:extLst>
              <a:ext uri="{FF2B5EF4-FFF2-40B4-BE49-F238E27FC236}">
                <a16:creationId xmlns:a16="http://schemas.microsoft.com/office/drawing/2014/main" id="{19307A08-18F9-4FF2-B438-28216C7AE4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486" y="2973719"/>
            <a:ext cx="1188000" cy="1188000"/>
          </a:xfrm>
          <a:prstGeom prst="rect">
            <a:avLst/>
          </a:prstGeom>
        </p:spPr>
      </p:pic>
      <p:pic>
        <p:nvPicPr>
          <p:cNvPr id="7" name="Picture 6">
            <a:extLst>
              <a:ext uri="{FF2B5EF4-FFF2-40B4-BE49-F238E27FC236}">
                <a16:creationId xmlns:a16="http://schemas.microsoft.com/office/drawing/2014/main" id="{84E0476D-0B1D-4954-B464-F9294785C8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3786" y="2973719"/>
            <a:ext cx="1188000" cy="1188000"/>
          </a:xfrm>
          <a:prstGeom prst="rect">
            <a:avLst/>
          </a:prstGeom>
        </p:spPr>
      </p:pic>
    </p:spTree>
    <p:extLst>
      <p:ext uri="{BB962C8B-B14F-4D97-AF65-F5344CB8AC3E}">
        <p14:creationId xmlns:p14="http://schemas.microsoft.com/office/powerpoint/2010/main" val="1429834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D4638-9D2C-4A9A-72E6-74D828413DA1}"/>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2A93963E-C1EB-62C5-EAF2-3BDD71805817}"/>
              </a:ext>
            </a:extLst>
          </p:cNvPr>
          <p:cNvSpPr/>
          <p:nvPr/>
        </p:nvSpPr>
        <p:spPr>
          <a:xfrm>
            <a:off x="-25710" y="6359415"/>
            <a:ext cx="7826991" cy="454829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8" name="Picture Placeholder 17">
            <a:extLst>
              <a:ext uri="{FF2B5EF4-FFF2-40B4-BE49-F238E27FC236}">
                <a16:creationId xmlns:a16="http://schemas.microsoft.com/office/drawing/2014/main" id="{5B80E0AE-4D3F-1269-ABD1-AE3222B01D60}"/>
              </a:ext>
            </a:extLst>
          </p:cNvPr>
          <p:cNvPicPr>
            <a:picLocks noGrp="1" noChangeAspect="1"/>
          </p:cNvPicPr>
          <p:nvPr>
            <p:ph type="pic" sz="quarter" idx="34"/>
          </p:nvPr>
        </p:nvPicPr>
        <p:blipFill>
          <a:blip r:embed="rId2"/>
          <a:srcRect t="12809" b="12809"/>
          <a:stretch/>
        </p:blipFill>
        <p:spPr>
          <a:xfrm>
            <a:off x="0" y="438782"/>
            <a:ext cx="7175748" cy="4003099"/>
          </a:xfrm>
        </p:spPr>
      </p:pic>
      <p:sp>
        <p:nvSpPr>
          <p:cNvPr id="30" name="Text Placeholder 29">
            <a:extLst>
              <a:ext uri="{FF2B5EF4-FFF2-40B4-BE49-F238E27FC236}">
                <a16:creationId xmlns:a16="http://schemas.microsoft.com/office/drawing/2014/main" id="{560129F4-E1DC-86E7-8050-8CD387F6B744}"/>
              </a:ext>
            </a:extLst>
          </p:cNvPr>
          <p:cNvSpPr>
            <a:spLocks noGrp="1"/>
          </p:cNvSpPr>
          <p:nvPr>
            <p:ph type="body" sz="quarter" idx="32"/>
          </p:nvPr>
        </p:nvSpPr>
        <p:spPr>
          <a:xfrm>
            <a:off x="386588" y="6435274"/>
            <a:ext cx="7094210" cy="2787212"/>
          </a:xfrm>
        </p:spPr>
        <p:txBody>
          <a:bodyPr/>
          <a:lstStyle/>
          <a:p>
            <a:pPr marL="0" indent="0">
              <a:lnSpc>
                <a:spcPct val="100000"/>
              </a:lnSpc>
              <a:buNone/>
            </a:pPr>
            <a:r>
              <a:rPr lang="en-US" sz="4000" b="1" cap="all">
                <a:solidFill>
                  <a:schemeClr val="bg1"/>
                </a:solidFill>
                <a:latin typeface="Calibri"/>
                <a:ea typeface="Calibri"/>
                <a:cs typeface="Calibri"/>
              </a:rPr>
              <a:t>Kamp </a:t>
            </a:r>
            <a:r>
              <a:rPr lang="en-US" sz="4000" b="1" cap="all" err="1">
                <a:solidFill>
                  <a:schemeClr val="bg1"/>
                </a:solidFill>
                <a:latin typeface="Calibri"/>
                <a:ea typeface="Calibri"/>
                <a:cs typeface="Calibri"/>
              </a:rPr>
              <a:t>PodUmna</a:t>
            </a:r>
          </a:p>
          <a:p>
            <a:pPr marL="0" indent="0">
              <a:lnSpc>
                <a:spcPct val="100000"/>
              </a:lnSpc>
              <a:buNone/>
            </a:pPr>
            <a:r>
              <a:rPr lang="en-US" sz="2000" b="1">
                <a:solidFill>
                  <a:schemeClr val="bg1"/>
                </a:solidFill>
                <a:latin typeface="Calibri"/>
                <a:ea typeface="Calibri"/>
                <a:cs typeface="Calibri"/>
              </a:rPr>
              <a:t>Kategorija: </a:t>
            </a:r>
            <a:r>
              <a:rPr lang="en-US" sz="2000">
                <a:solidFill>
                  <a:schemeClr val="bg1"/>
                </a:solidFill>
                <a:latin typeface="Calibri"/>
                <a:ea typeface="Calibri"/>
                <a:cs typeface="Calibri"/>
              </a:rPr>
              <a:t>Kamp</a:t>
            </a:r>
          </a:p>
          <a:p>
            <a:pPr marL="0" indent="0">
              <a:lnSpc>
                <a:spcPct val="100000"/>
              </a:lnSpc>
              <a:buNone/>
            </a:pPr>
            <a:r>
              <a:rPr lang="en-US" sz="2000" b="1">
                <a:solidFill>
                  <a:schemeClr val="bg1"/>
                </a:solidFill>
                <a:latin typeface="Calibri"/>
                <a:ea typeface="Calibri"/>
                <a:cs typeface="Calibri"/>
              </a:rPr>
              <a:t>Lokacija: </a:t>
            </a:r>
            <a:r>
              <a:rPr lang="en-IE" sz="2000">
                <a:solidFill>
                  <a:schemeClr val="bg1"/>
                </a:solidFill>
                <a:latin typeface="Calibri"/>
                <a:ea typeface="Calibri"/>
                <a:cs typeface="Calibri"/>
              </a:rPr>
              <a:t>Dominick Street, </a:t>
            </a:r>
            <a:r>
              <a:rPr lang="en-IE" sz="2000" err="1">
                <a:solidFill>
                  <a:schemeClr val="bg1"/>
                </a:solidFill>
                <a:latin typeface="Calibri"/>
                <a:ea typeface="Calibri"/>
                <a:cs typeface="Calibri"/>
              </a:rPr>
              <a:t>Portumna</a:t>
            </a:r>
            <a:r>
              <a:rPr lang="en-IE" sz="2000">
                <a:solidFill>
                  <a:schemeClr val="bg1"/>
                </a:solidFill>
                <a:latin typeface="Calibri"/>
                <a:ea typeface="Calibri"/>
                <a:cs typeface="Calibri"/>
              </a:rPr>
              <a:t>, okrožje Galway </a:t>
            </a:r>
            <a:endParaRPr lang="en-US" sz="2000">
              <a:solidFill>
                <a:schemeClr val="bg1"/>
              </a:solidFill>
              <a:latin typeface="Calibri"/>
              <a:ea typeface="Calibri"/>
              <a:cs typeface="Calibri"/>
            </a:endParaRPr>
          </a:p>
          <a:p>
            <a:pPr algn="l">
              <a:lnSpc>
                <a:spcPct val="100000"/>
              </a:lnSpc>
            </a:pPr>
            <a:r>
              <a:rPr lang="en-US" sz="2000" b="1">
                <a:solidFill>
                  <a:schemeClr val="bg1"/>
                </a:solidFill>
                <a:latin typeface="Calibri"/>
                <a:ea typeface="Calibri"/>
                <a:cs typeface="Calibri"/>
              </a:rPr>
              <a:t>Spletna stran:</a:t>
            </a:r>
            <a:r>
              <a:rPr lang="en-IE" sz="2000">
                <a:solidFill>
                  <a:schemeClr val="bg1"/>
                </a:solidFill>
                <a:latin typeface="Calibri"/>
                <a:ea typeface="Calibri"/>
                <a:cs typeface="Calibri"/>
                <a:hlinkClick r:id="rId3">
                  <a:extLst>
                    <a:ext uri="{A12FA001-AC4F-418D-AE19-62706E023703}">
                      <ahyp:hlinkClr xmlns:ahyp="http://schemas.microsoft.com/office/drawing/2018/hyperlinkcolor" val="tx"/>
                    </a:ext>
                  </a:extLst>
                </a:hlinkClick>
              </a:rPr>
              <a:t> www.podumnavillage.ie</a:t>
            </a:r>
            <a:endParaRPr lang="en-IE" sz="2000">
              <a:solidFill>
                <a:schemeClr val="bg1"/>
              </a:solidFill>
              <a:latin typeface="Calibri"/>
              <a:ea typeface="Calibri"/>
              <a:cs typeface="Calibri"/>
            </a:endParaRPr>
          </a:p>
          <a:p>
            <a:pPr algn="l">
              <a:lnSpc>
                <a:spcPct val="100000"/>
              </a:lnSpc>
            </a:pPr>
            <a:endParaRPr lang="en-US" sz="1000" b="1">
              <a:solidFill>
                <a:schemeClr val="bg1"/>
              </a:solidFill>
              <a:latin typeface="Calibri"/>
              <a:ea typeface="Open Sans"/>
              <a:cs typeface="Calibri"/>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IE" err="1">
                <a:solidFill>
                  <a:schemeClr val="bg1"/>
                </a:solidFill>
                <a:latin typeface="Calibri"/>
                <a:ea typeface="Calibri"/>
                <a:cs typeface="Calibri"/>
              </a:rPr>
              <a:t>Portumna </a:t>
            </a:r>
            <a:r>
              <a:rPr lang="en-IE">
                <a:solidFill>
                  <a:schemeClr val="bg1"/>
                </a:solidFill>
                <a:latin typeface="Calibri"/>
                <a:ea typeface="Calibri"/>
                <a:cs typeface="Calibri"/>
              </a:rPr>
              <a:t>je majhno mestece v jugovzhodnem delu okrožja Galway, ki leži na mestu, kjer se reka Shannon razširi in preide v jezero </a:t>
            </a:r>
            <a:r>
              <a:rPr lang="en-IE" err="1">
                <a:solidFill>
                  <a:schemeClr val="bg1"/>
                </a:solidFill>
                <a:latin typeface="Calibri"/>
                <a:ea typeface="Calibri"/>
                <a:cs typeface="Calibri"/>
              </a:rPr>
              <a:t>Lough Derg</a:t>
            </a:r>
            <a:r>
              <a:rPr lang="en-IE">
                <a:solidFill>
                  <a:schemeClr val="bg1"/>
                </a:solidFill>
                <a:latin typeface="Calibri"/>
                <a:ea typeface="Calibri"/>
                <a:cs typeface="Calibri"/>
              </a:rPr>
              <a:t>. Že vrsto let se okrožni svet Galway v turističnem smislu osredotoča na mesto Galway in zahodni del okrožja, vzdolž Wild Atlantic Way, zaradi česar je trpela turistična ponudba na vzhodni strani okrožja. Leta 2011 je požar uničil edini hotel v </a:t>
            </a:r>
            <a:r>
              <a:rPr lang="en-IE" err="1">
                <a:solidFill>
                  <a:schemeClr val="bg1"/>
                </a:solidFill>
                <a:latin typeface="Calibri"/>
                <a:ea typeface="Calibri"/>
                <a:cs typeface="Calibri"/>
              </a:rPr>
              <a:t>Portumni</a:t>
            </a:r>
            <a:r>
              <a:rPr lang="en-IE">
                <a:solidFill>
                  <a:schemeClr val="bg1"/>
                </a:solidFill>
                <a:latin typeface="Calibri"/>
                <a:ea typeface="Calibri"/>
                <a:cs typeface="Calibri"/>
              </a:rPr>
              <a:t>, zaradi česar je v mestu ostalo le nekaj penzionov in nekaj najemnih koč za nastanitev turistov, kar je vplivalo na mnoga lokalna podjetja. </a:t>
            </a:r>
            <a:r>
              <a:rPr lang="en-IE" err="1">
                <a:solidFill>
                  <a:schemeClr val="bg1"/>
                </a:solidFill>
                <a:latin typeface="Calibri"/>
                <a:ea typeface="Calibri"/>
                <a:cs typeface="Calibri"/>
              </a:rPr>
              <a:t>Portumna </a:t>
            </a:r>
            <a:r>
              <a:rPr lang="en-IE">
                <a:solidFill>
                  <a:schemeClr val="bg1"/>
                </a:solidFill>
                <a:latin typeface="Calibri"/>
                <a:ea typeface="Calibri"/>
                <a:cs typeface="Calibri"/>
              </a:rPr>
              <a:t>in Lough </a:t>
            </a:r>
            <a:r>
              <a:rPr lang="en-IE" err="1">
                <a:solidFill>
                  <a:schemeClr val="bg1"/>
                </a:solidFill>
                <a:latin typeface="Calibri"/>
                <a:ea typeface="Calibri"/>
                <a:cs typeface="Calibri"/>
              </a:rPr>
              <a:t>Derg </a:t>
            </a:r>
            <a:r>
              <a:rPr lang="en-IE">
                <a:solidFill>
                  <a:schemeClr val="bg1"/>
                </a:solidFill>
                <a:latin typeface="Calibri"/>
                <a:ea typeface="Calibri"/>
                <a:cs typeface="Calibri"/>
              </a:rPr>
              <a:t>se nahajata v tržnem območju </a:t>
            </a:r>
            <a:r>
              <a:rPr lang="en-IE" err="1">
                <a:solidFill>
                  <a:schemeClr val="bg1"/>
                </a:solidFill>
                <a:latin typeface="Calibri"/>
                <a:ea typeface="Calibri"/>
                <a:cs typeface="Calibri"/>
              </a:rPr>
              <a:t>Failte </a:t>
            </a:r>
            <a:r>
              <a:rPr lang="en-IE">
                <a:solidFill>
                  <a:schemeClr val="bg1"/>
                </a:solidFill>
                <a:latin typeface="Calibri"/>
                <a:ea typeface="Calibri"/>
                <a:cs typeface="Calibri"/>
              </a:rPr>
              <a:t>Ireland Hidden Heartlands, </a:t>
            </a:r>
            <a:r>
              <a:rPr lang="en-IE" err="1">
                <a:solidFill>
                  <a:schemeClr val="bg1"/>
                </a:solidFill>
                <a:latin typeface="Calibri"/>
                <a:ea typeface="Calibri"/>
                <a:cs typeface="Calibri"/>
              </a:rPr>
              <a:t>PodUmna</a:t>
            </a:r>
            <a:r>
              <a:rPr lang="en-IE">
                <a:solidFill>
                  <a:schemeClr val="bg1"/>
                </a:solidFill>
                <a:latin typeface="Calibri"/>
                <a:ea typeface="Calibri"/>
                <a:cs typeface="Calibri"/>
              </a:rPr>
              <a:t> pa je bila vključena v pilotni projekt </a:t>
            </a:r>
            <a:r>
              <a:rPr lang="en-IE" err="1">
                <a:solidFill>
                  <a:schemeClr val="bg1"/>
                </a:solidFill>
                <a:latin typeface="Calibri"/>
                <a:ea typeface="Calibri"/>
                <a:cs typeface="Calibri"/>
              </a:rPr>
              <a:t>Failte </a:t>
            </a:r>
            <a:r>
              <a:rPr lang="en-IE">
                <a:solidFill>
                  <a:schemeClr val="bg1"/>
                </a:solidFill>
                <a:latin typeface="Calibri"/>
                <a:ea typeface="Calibri"/>
                <a:cs typeface="Calibri"/>
              </a:rPr>
              <a:t>Ireland Welcome Standard, program odobritve za nestandardne nastanitve. Zlahka dostopen je marina, 1500-akrov gozdni park Coillte s sprehajalnimi in kolesarskimi potmi ter turistične znamenitosti, kot sta grad </a:t>
            </a:r>
            <a:r>
              <a:rPr lang="en-IE" err="1">
                <a:solidFill>
                  <a:schemeClr val="bg1"/>
                </a:solidFill>
                <a:latin typeface="Calibri"/>
                <a:ea typeface="Calibri"/>
                <a:cs typeface="Calibri"/>
              </a:rPr>
              <a:t>Portumna </a:t>
            </a:r>
            <a:r>
              <a:rPr lang="en-IE">
                <a:solidFill>
                  <a:schemeClr val="bg1"/>
                </a:solidFill>
                <a:latin typeface="Calibri"/>
                <a:ea typeface="Calibri"/>
                <a:cs typeface="Calibri"/>
              </a:rPr>
              <a:t>in The Irish Workhouse Centre.</a:t>
            </a:r>
            <a:endParaRPr lang="en-US">
              <a:solidFill>
                <a:schemeClr val="bg1"/>
              </a:solidFill>
              <a:latin typeface="Calibri"/>
              <a:ea typeface="Calibri"/>
              <a:cs typeface="Calibri"/>
            </a:endParaRPr>
          </a:p>
          <a:p>
            <a:pPr>
              <a:lnSpc>
                <a:spcPct val="100000"/>
              </a:lnSpc>
            </a:pPr>
            <a:endParaRPr lang="en-GB" sz="2000">
              <a:solidFill>
                <a:schemeClr val="bg1"/>
              </a:solidFill>
            </a:endParaRP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12BAC356-0AEC-79D4-49E4-D275245E4CF3}"/>
              </a:ext>
            </a:extLst>
          </p:cNvPr>
          <p:cNvSpPr>
            <a:spLocks noGrp="1"/>
          </p:cNvSpPr>
          <p:nvPr>
            <p:ph type="body" sz="quarter" idx="35"/>
          </p:nvPr>
        </p:nvSpPr>
        <p:spPr>
          <a:xfrm>
            <a:off x="294777" y="5453856"/>
            <a:ext cx="3206079" cy="1049221"/>
          </a:xfrm>
        </p:spPr>
        <p:txBody>
          <a:bodyPr/>
          <a:lstStyle/>
          <a:p>
            <a:r>
              <a:rPr lang="en-US" sz="4400" b="1"/>
              <a:t>IRSKA</a:t>
            </a:r>
          </a:p>
        </p:txBody>
      </p:sp>
      <p:sp>
        <p:nvSpPr>
          <p:cNvPr id="3" name="Text Placeholder 2">
            <a:extLst>
              <a:ext uri="{FF2B5EF4-FFF2-40B4-BE49-F238E27FC236}">
                <a16:creationId xmlns:a16="http://schemas.microsoft.com/office/drawing/2014/main" id="{23F8E7B7-A8DC-AF84-9051-304423E18D49}"/>
              </a:ext>
            </a:extLst>
          </p:cNvPr>
          <p:cNvSpPr>
            <a:spLocks noGrp="1"/>
          </p:cNvSpPr>
          <p:nvPr>
            <p:ph type="body" sz="quarter" idx="36"/>
          </p:nvPr>
        </p:nvSpPr>
        <p:spPr>
          <a:xfrm>
            <a:off x="294776" y="4674188"/>
            <a:ext cx="3863155" cy="637450"/>
          </a:xfrm>
        </p:spPr>
        <p:txBody>
          <a:bodyPr/>
          <a:lstStyle/>
          <a:p>
            <a:r>
              <a:rPr lang="en-US" sz="3200" b="0" cap="all"/>
              <a:t>Modeli lastništva</a:t>
            </a:r>
          </a:p>
        </p:txBody>
      </p:sp>
      <p:sp>
        <p:nvSpPr>
          <p:cNvPr id="16" name="Slide Number Placeholder 15">
            <a:extLst>
              <a:ext uri="{FF2B5EF4-FFF2-40B4-BE49-F238E27FC236}">
                <a16:creationId xmlns:a16="http://schemas.microsoft.com/office/drawing/2014/main" id="{8F7CC620-D393-291C-70F5-896DEED6CF33}"/>
              </a:ext>
            </a:extLst>
          </p:cNvPr>
          <p:cNvSpPr>
            <a:spLocks noGrp="1"/>
          </p:cNvSpPr>
          <p:nvPr>
            <p:ph type="sldNum" sz="quarter" idx="4"/>
          </p:nvPr>
        </p:nvSpPr>
        <p:spPr>
          <a:xfrm>
            <a:off x="7278427" y="10719165"/>
            <a:ext cx="473489" cy="311567"/>
          </a:xfrm>
        </p:spPr>
        <p:txBody>
          <a:bodyPr/>
          <a:lstStyle/>
          <a:p>
            <a:fld id="{9C527BFA-2C0E-4CEC-B6A5-913A56FEF4B4}" type="slidenum">
              <a:rPr lang="fr-CA" smtClean="0"/>
              <a:t>47</a:t>
            </a:fld>
            <a:endParaRPr lang="fr-CA"/>
          </a:p>
        </p:txBody>
      </p:sp>
      <p:sp>
        <p:nvSpPr>
          <p:cNvPr id="4" name="Text Placeholder 3">
            <a:extLst>
              <a:ext uri="{FF2B5EF4-FFF2-40B4-BE49-F238E27FC236}">
                <a16:creationId xmlns:a16="http://schemas.microsoft.com/office/drawing/2014/main" id="{94468F8A-F4FA-BE87-717A-EF9F5ACB0DE0}"/>
              </a:ext>
            </a:extLst>
          </p:cNvPr>
          <p:cNvSpPr>
            <a:spLocks noGrp="1"/>
          </p:cNvSpPr>
          <p:nvPr>
            <p:ph type="body" sz="quarter" idx="65"/>
          </p:nvPr>
        </p:nvSpPr>
        <p:spPr/>
        <p:txBody>
          <a:bodyPr/>
          <a:lstStyle/>
          <a:p>
            <a:r>
              <a:rPr lang="en-GB">
                <a:latin typeface="Calibri"/>
                <a:ea typeface="Calibri"/>
                <a:cs typeface="Calibri"/>
              </a:rPr>
              <a:t>Foto: </a:t>
            </a:r>
            <a:r>
              <a:rPr lang="en-GB" err="1">
                <a:latin typeface="Calibri"/>
                <a:ea typeface="Calibri"/>
                <a:cs typeface="Calibri"/>
              </a:rPr>
              <a:t>PodUmna </a:t>
            </a:r>
            <a:r>
              <a:rPr lang="en-GB">
                <a:latin typeface="Calibri"/>
                <a:ea typeface="Calibri"/>
                <a:cs typeface="Calibri"/>
              </a:rPr>
              <a:t>Glamping Village, okrožje Galway, Irska</a:t>
            </a:r>
            <a:endParaRPr lang="en-GB"/>
          </a:p>
        </p:txBody>
      </p:sp>
      <p:sp>
        <p:nvSpPr>
          <p:cNvPr id="10" name="Text Placeholder 2">
            <a:extLst>
              <a:ext uri="{FF2B5EF4-FFF2-40B4-BE49-F238E27FC236}">
                <a16:creationId xmlns:a16="http://schemas.microsoft.com/office/drawing/2014/main" id="{5C4D35D4-C17F-76C0-AC7C-2852706C0FA6}"/>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pic>
        <p:nvPicPr>
          <p:cNvPr id="6" name="Graphic 5" descr="Badge 6 with solid fill">
            <a:extLst>
              <a:ext uri="{FF2B5EF4-FFF2-40B4-BE49-F238E27FC236}">
                <a16:creationId xmlns:a16="http://schemas.microsoft.com/office/drawing/2014/main" id="{64895031-6EEA-6DEA-43E8-F2EB334D06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3693" y="4581592"/>
            <a:ext cx="1440000" cy="1440000"/>
          </a:xfrm>
          <a:prstGeom prst="rect">
            <a:avLst/>
          </a:prstGeom>
        </p:spPr>
      </p:pic>
    </p:spTree>
    <p:extLst>
      <p:ext uri="{BB962C8B-B14F-4D97-AF65-F5344CB8AC3E}">
        <p14:creationId xmlns:p14="http://schemas.microsoft.com/office/powerpoint/2010/main" val="3779084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5E40A-A573-A85B-CFE2-2F6DDC22C4A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CD3A53A-B143-C7A7-74C9-9E0F9AD90073}"/>
              </a:ext>
            </a:extLst>
          </p:cNvPr>
          <p:cNvSpPr>
            <a:spLocks noGrp="1"/>
          </p:cNvSpPr>
          <p:nvPr>
            <p:ph type="body" sz="quarter" idx="32"/>
          </p:nvPr>
        </p:nvSpPr>
        <p:spPr>
          <a:xfrm>
            <a:off x="3880396" y="469072"/>
            <a:ext cx="3270634" cy="4069540"/>
          </a:xfrm>
        </p:spPr>
        <p:txBody>
          <a:bodyPr/>
          <a:lstStyle/>
          <a:p>
            <a:pPr>
              <a:lnSpc>
                <a:spcPct val="100000"/>
              </a:lnSpc>
            </a:pPr>
            <a:r>
              <a:rPr lang="en-US">
                <a:latin typeface="Calibri"/>
                <a:ea typeface="Open Sans"/>
                <a:cs typeface="Calibri"/>
              </a:rPr>
              <a:t>Dick in Liz Ridge sta se začela zanimati za glamping, ki je v začetku leta 2010 pridobival na priljubljenosti po vsej Evropi in Veliki Britaniji. Večina glampingov je bila na podeželju, vendar sta se Ridgeova odločila, da bosta nepremičnino v </a:t>
            </a:r>
            <a:r>
              <a:rPr lang="en-US" err="1">
                <a:latin typeface="Calibri"/>
                <a:ea typeface="Open Sans"/>
                <a:cs typeface="Calibri"/>
              </a:rPr>
              <a:t>centru </a:t>
            </a:r>
            <a:r>
              <a:rPr lang="en-US">
                <a:latin typeface="Calibri"/>
                <a:ea typeface="Open Sans"/>
                <a:cs typeface="Calibri"/>
              </a:rPr>
              <a:t>mesta preuredila v glamping kamp. </a:t>
            </a:r>
            <a:r>
              <a:rPr lang="en-US" err="1">
                <a:latin typeface="Calibri"/>
                <a:ea typeface="Open Sans"/>
                <a:cs typeface="Calibri"/>
              </a:rPr>
              <a:t>PodUmna </a:t>
            </a:r>
            <a:r>
              <a:rPr lang="en-US">
                <a:latin typeface="Calibri"/>
                <a:ea typeface="Open Sans"/>
                <a:cs typeface="Calibri"/>
              </a:rPr>
              <a:t>Village je družinsko podjetje, v katerem sodelujeta tudi </a:t>
            </a:r>
            <a:r>
              <a:rPr lang="en-US" err="1">
                <a:latin typeface="Calibri"/>
                <a:ea typeface="Open Sans"/>
                <a:cs typeface="Calibri"/>
              </a:rPr>
              <a:t>Ridgeovi </a:t>
            </a:r>
            <a:r>
              <a:rPr lang="en-US">
                <a:latin typeface="Calibri"/>
                <a:ea typeface="Open Sans"/>
                <a:cs typeface="Calibri"/>
              </a:rPr>
              <a:t>dve hčerki. Družina se </a:t>
            </a:r>
            <a:r>
              <a:rPr lang="en-US" err="1">
                <a:latin typeface="Calibri"/>
                <a:ea typeface="Open Sans"/>
                <a:cs typeface="Calibri"/>
              </a:rPr>
              <a:t>osredotoča </a:t>
            </a:r>
            <a:r>
              <a:rPr lang="en-US">
                <a:latin typeface="Calibri"/>
                <a:ea typeface="Open Sans"/>
                <a:cs typeface="Calibri"/>
              </a:rPr>
              <a:t>na zagotavljanje najvišjih standardov storitev za vse svoje goste, kar se odraža v ocenah na njihovi spletni strani in na Trip Advisorju, pa tudi v priznanju Best in Ireland. Glamping kamp se nahaja v nekdanjih vrtovih dveh hiš v stanovanjski ulici. Visoke stene dajejo občutek zasebnosti, vendar je kamp obdan z hišami in podjetji. Vhod je skozi vrata med dvema nepremičninama, ki so zaradi varnosti gostov zaklenjena. Kamp je v bližini supermarketov, pubov, restavracij, trgovin in turističnih znamenitosti ter je idealno lociran za sproščujoče bivanje. </a:t>
            </a:r>
          </a:p>
        </p:txBody>
      </p:sp>
      <p:sp>
        <p:nvSpPr>
          <p:cNvPr id="12" name="Text Placeholder 11">
            <a:extLst>
              <a:ext uri="{FF2B5EF4-FFF2-40B4-BE49-F238E27FC236}">
                <a16:creationId xmlns:a16="http://schemas.microsoft.com/office/drawing/2014/main" id="{010CACB1-C584-D547-CAE2-711CDB5B4F0F}"/>
              </a:ext>
            </a:extLst>
          </p:cNvPr>
          <p:cNvSpPr>
            <a:spLocks noGrp="1"/>
          </p:cNvSpPr>
          <p:nvPr>
            <p:ph type="body" sz="quarter" idx="36"/>
          </p:nvPr>
        </p:nvSpPr>
        <p:spPr>
          <a:xfrm>
            <a:off x="924751" y="613793"/>
            <a:ext cx="3141465" cy="420040"/>
          </a:xfrm>
        </p:spPr>
        <p:txBody>
          <a:bodyPr/>
          <a:lstStyle/>
          <a:p>
            <a:r>
              <a:rPr lang="en-US"/>
              <a:t>IZZIV</a:t>
            </a:r>
          </a:p>
        </p:txBody>
      </p:sp>
      <p:pic>
        <p:nvPicPr>
          <p:cNvPr id="16" name="Picture Placeholder 15" descr="Une image contenant plein air, arbre, nuage, herbe&#10;&#10;Description générée automatiquement">
            <a:extLst>
              <a:ext uri="{FF2B5EF4-FFF2-40B4-BE49-F238E27FC236}">
                <a16:creationId xmlns:a16="http://schemas.microsoft.com/office/drawing/2014/main" id="{6F81D634-620B-6967-CB1C-95D99F1A5C04}"/>
              </a:ext>
            </a:extLst>
          </p:cNvPr>
          <p:cNvPicPr>
            <a:picLocks noGrp="1" noChangeAspect="1"/>
          </p:cNvPicPr>
          <p:nvPr>
            <p:ph type="pic" sz="quarter" idx="39"/>
          </p:nvPr>
        </p:nvPicPr>
        <p:blipFill>
          <a:blip r:embed="rId2"/>
          <a:srcRect l="25729" r="25729"/>
          <a:stretch/>
        </p:blipFill>
        <p:spPr>
          <a:xfrm>
            <a:off x="-2" y="4538612"/>
            <a:ext cx="3686400" cy="5486854"/>
          </a:xfrm>
        </p:spPr>
      </p:pic>
      <p:sp>
        <p:nvSpPr>
          <p:cNvPr id="14" name="Text Placeholder 13">
            <a:extLst>
              <a:ext uri="{FF2B5EF4-FFF2-40B4-BE49-F238E27FC236}">
                <a16:creationId xmlns:a16="http://schemas.microsoft.com/office/drawing/2014/main" id="{4BC82785-0E6B-27FD-2947-32E37FF1547C}"/>
              </a:ext>
            </a:extLst>
          </p:cNvPr>
          <p:cNvSpPr>
            <a:spLocks noGrp="1"/>
          </p:cNvSpPr>
          <p:nvPr>
            <p:ph type="body" sz="quarter" idx="40"/>
          </p:nvPr>
        </p:nvSpPr>
        <p:spPr>
          <a:xfrm>
            <a:off x="3729745" y="8915888"/>
            <a:ext cx="3253308" cy="1378032"/>
          </a:xfrm>
        </p:spPr>
        <p:txBody>
          <a:bodyPr/>
          <a:lstStyle/>
          <a:p>
            <a:r>
              <a:rPr lang="en-US"/>
              <a:t>Postelje so udobne, podi so odlični, kopalnice so zelo čiste, kuhinjske naprave so odlične, skupna družabna mesta pa so popolna.</a:t>
            </a:r>
          </a:p>
        </p:txBody>
      </p:sp>
      <p:sp>
        <p:nvSpPr>
          <p:cNvPr id="2" name="Text Placeholder 1">
            <a:extLst>
              <a:ext uri="{FF2B5EF4-FFF2-40B4-BE49-F238E27FC236}">
                <a16:creationId xmlns:a16="http://schemas.microsoft.com/office/drawing/2014/main" id="{FCC089D5-C04B-759F-1AE5-B786FCAA7C88}"/>
              </a:ext>
            </a:extLst>
          </p:cNvPr>
          <p:cNvSpPr>
            <a:spLocks noGrp="1"/>
          </p:cNvSpPr>
          <p:nvPr>
            <p:ph type="body" sz="quarter" idx="65"/>
          </p:nvPr>
        </p:nvSpPr>
        <p:spPr/>
        <p:txBody>
          <a:bodyPr/>
          <a:lstStyle/>
          <a:p>
            <a:r>
              <a:rPr lang="en-GB">
                <a:latin typeface="Calibri"/>
                <a:ea typeface="Calibri"/>
                <a:cs typeface="Calibri"/>
              </a:rPr>
              <a:t>Foto: </a:t>
            </a:r>
            <a:r>
              <a:rPr lang="fr-FR" err="1">
                <a:latin typeface="Calibri"/>
                <a:ea typeface="Calibri"/>
                <a:cs typeface="Calibri"/>
              </a:rPr>
              <a:t>Pordumna</a:t>
            </a:r>
            <a:r>
              <a:rPr lang="fr-FR">
                <a:latin typeface="Calibri"/>
                <a:ea typeface="Calibri"/>
                <a:cs typeface="Calibri"/>
              </a:rPr>
              <a:t>, </a:t>
            </a:r>
            <a:r>
              <a:rPr lang="fr-FR" err="1">
                <a:latin typeface="Calibri"/>
                <a:ea typeface="Calibri"/>
                <a:cs typeface="Calibri"/>
              </a:rPr>
              <a:t>Glamping </a:t>
            </a:r>
            <a:r>
              <a:rPr lang="fr-FR">
                <a:latin typeface="Calibri"/>
                <a:ea typeface="Calibri"/>
                <a:cs typeface="Calibri"/>
              </a:rPr>
              <a:t>Village, County Galway, Irska</a:t>
            </a:r>
            <a:endParaRPr lang="fr-FR">
              <a:ea typeface="Calibri"/>
            </a:endParaRPr>
          </a:p>
        </p:txBody>
      </p:sp>
      <p:sp>
        <p:nvSpPr>
          <p:cNvPr id="18" name="Freeform 17">
            <a:extLst>
              <a:ext uri="{FF2B5EF4-FFF2-40B4-BE49-F238E27FC236}">
                <a16:creationId xmlns:a16="http://schemas.microsoft.com/office/drawing/2014/main" id="{D546E17B-AD9C-29CB-040C-90CB9048C94C}"/>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487CB555-3EA7-BB99-552F-08189EDF317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48</a:t>
            </a:fld>
            <a:endParaRPr lang="fr-CA"/>
          </a:p>
        </p:txBody>
      </p:sp>
      <p:grpSp>
        <p:nvGrpSpPr>
          <p:cNvPr id="4" name="Group 3">
            <a:extLst>
              <a:ext uri="{FF2B5EF4-FFF2-40B4-BE49-F238E27FC236}">
                <a16:creationId xmlns:a16="http://schemas.microsoft.com/office/drawing/2014/main" id="{B5022EFE-71CA-6098-B680-B606FB0E2244}"/>
              </a:ext>
            </a:extLst>
          </p:cNvPr>
          <p:cNvGrpSpPr/>
          <p:nvPr/>
        </p:nvGrpSpPr>
        <p:grpSpPr>
          <a:xfrm>
            <a:off x="147916" y="501044"/>
            <a:ext cx="953258" cy="797926"/>
            <a:chOff x="8130434" y="5055580"/>
            <a:chExt cx="1018347" cy="1051755"/>
          </a:xfrm>
          <a:solidFill>
            <a:schemeClr val="bg1"/>
          </a:solidFill>
        </p:grpSpPr>
        <p:grpSp>
          <p:nvGrpSpPr>
            <p:cNvPr id="5" name="Graphic 2">
              <a:extLst>
                <a:ext uri="{FF2B5EF4-FFF2-40B4-BE49-F238E27FC236}">
                  <a16:creationId xmlns:a16="http://schemas.microsoft.com/office/drawing/2014/main" id="{20345C0F-E0F7-88E8-B748-49CFB85A545E}"/>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FD9FB102-EAA4-EC74-17F9-8FFE2FB70A9D}"/>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grp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0518B225-8493-64A4-8BF6-D6F473F79159}"/>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grp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256CE3CB-9C06-88ED-AC97-67A8A0DD6AA7}"/>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grpFill/>
              <a:ln w="3834" cap="flat">
                <a:noFill/>
                <a:prstDash val="solid"/>
                <a:miter/>
              </a:ln>
            </p:spPr>
            <p:txBody>
              <a:bodyPr rtlCol="0" anchor="ctr"/>
              <a:lstStyle/>
              <a:p>
                <a:endParaRPr lang="en-US"/>
              </a:p>
            </p:txBody>
          </p:sp>
        </p:grpSp>
        <p:sp>
          <p:nvSpPr>
            <p:cNvPr id="6" name="Freeform 289">
              <a:extLst>
                <a:ext uri="{FF2B5EF4-FFF2-40B4-BE49-F238E27FC236}">
                  <a16:creationId xmlns:a16="http://schemas.microsoft.com/office/drawing/2014/main" id="{7380CEDF-C184-CEBE-AD3C-2BD25793D62C}"/>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3F4A94FD-8113-C5B0-3D4C-C6162B91BAD9}"/>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9" name="Freeform 291">
              <a:extLst>
                <a:ext uri="{FF2B5EF4-FFF2-40B4-BE49-F238E27FC236}">
                  <a16:creationId xmlns:a16="http://schemas.microsoft.com/office/drawing/2014/main" id="{C4182DBD-2E34-2E3B-4CF7-D69C14C81119}"/>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0" name="Freeform 292">
              <a:extLst>
                <a:ext uri="{FF2B5EF4-FFF2-40B4-BE49-F238E27FC236}">
                  <a16:creationId xmlns:a16="http://schemas.microsoft.com/office/drawing/2014/main" id="{9A742072-FFDC-DD75-F8E0-93C222A9F9DF}"/>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3" name="Freeform 293">
              <a:extLst>
                <a:ext uri="{FF2B5EF4-FFF2-40B4-BE49-F238E27FC236}">
                  <a16:creationId xmlns:a16="http://schemas.microsoft.com/office/drawing/2014/main" id="{1E74FCC8-2D10-7EB7-B1A0-E1F184433C14}"/>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5" name="Freeform 294">
              <a:extLst>
                <a:ext uri="{FF2B5EF4-FFF2-40B4-BE49-F238E27FC236}">
                  <a16:creationId xmlns:a16="http://schemas.microsoft.com/office/drawing/2014/main" id="{7CDBE4E4-9905-58B5-5A13-1B23E7880E64}"/>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7" name="Freeform 295">
              <a:extLst>
                <a:ext uri="{FF2B5EF4-FFF2-40B4-BE49-F238E27FC236}">
                  <a16:creationId xmlns:a16="http://schemas.microsoft.com/office/drawing/2014/main" id="{1F8E3D4F-9978-E723-A7DF-594D488DC5AD}"/>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9" name="Freeform 296">
              <a:extLst>
                <a:ext uri="{FF2B5EF4-FFF2-40B4-BE49-F238E27FC236}">
                  <a16:creationId xmlns:a16="http://schemas.microsoft.com/office/drawing/2014/main" id="{43A05780-C190-2473-F755-60192EA12CD3}"/>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D0FBBF57-2215-112E-04E3-15F74498CBA5}"/>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04E13EC6-A256-8D23-2EEB-9719584D8998}"/>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703E4132-B576-EF8C-2416-3218C6F09D8E}"/>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
        <p:nvSpPr>
          <p:cNvPr id="27" name="Text Placeholder 26">
            <a:extLst>
              <a:ext uri="{FF2B5EF4-FFF2-40B4-BE49-F238E27FC236}">
                <a16:creationId xmlns:a16="http://schemas.microsoft.com/office/drawing/2014/main" id="{DFA9CA7A-5717-F413-38DE-447FF68B332C}"/>
              </a:ext>
            </a:extLst>
          </p:cNvPr>
          <p:cNvSpPr>
            <a:spLocks noGrp="1"/>
          </p:cNvSpPr>
          <p:nvPr>
            <p:ph type="body" sz="quarter" idx="35"/>
          </p:nvPr>
        </p:nvSpPr>
        <p:spPr>
          <a:xfrm>
            <a:off x="186939" y="1542690"/>
            <a:ext cx="3270634" cy="1049221"/>
          </a:xfrm>
        </p:spPr>
        <p:txBody>
          <a:bodyPr/>
          <a:lstStyle/>
          <a:p>
            <a:r>
              <a:rPr lang="en-GB" cap="all">
                <a:latin typeface="Calibri"/>
                <a:cs typeface="Calibri"/>
              </a:rPr>
              <a:t>Razvij </a:t>
            </a:r>
          </a:p>
          <a:p>
            <a:r>
              <a:rPr lang="en-GB" cap="all">
                <a:latin typeface="Calibri"/>
                <a:cs typeface="Calibri"/>
              </a:rPr>
              <a:t>Trajnostna </a:t>
            </a:r>
          </a:p>
          <a:p>
            <a:r>
              <a:rPr lang="en-GB" cap="all">
                <a:latin typeface="Calibri"/>
                <a:cs typeface="Calibri"/>
              </a:rPr>
              <a:t>Eko-infrastruktura</a:t>
            </a:r>
            <a:endParaRPr lang="en-IE" cap="all"/>
          </a:p>
        </p:txBody>
      </p:sp>
    </p:spTree>
    <p:extLst>
      <p:ext uri="{BB962C8B-B14F-4D97-AF65-F5344CB8AC3E}">
        <p14:creationId xmlns:p14="http://schemas.microsoft.com/office/powerpoint/2010/main" val="2869017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B417E-47D3-C98B-D96D-31F3F6C56DE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295E8F-4176-E18C-F1F2-A449F43493C0}"/>
              </a:ext>
            </a:extLst>
          </p:cNvPr>
          <p:cNvSpPr>
            <a:spLocks noGrp="1"/>
          </p:cNvSpPr>
          <p:nvPr>
            <p:ph type="body" sz="quarter" idx="58"/>
          </p:nvPr>
        </p:nvSpPr>
        <p:spPr>
          <a:xfrm>
            <a:off x="1088860" y="506952"/>
            <a:ext cx="6321874" cy="355435"/>
          </a:xfrm>
        </p:spPr>
        <p:txBody>
          <a:bodyPr/>
          <a:lstStyle/>
          <a:p>
            <a:pPr>
              <a:lnSpc>
                <a:spcPct val="100000"/>
              </a:lnSpc>
            </a:pPr>
            <a:r>
              <a:rPr lang="en-GB" sz="2800">
                <a:latin typeface="Calibri"/>
                <a:ea typeface="Calibri"/>
                <a:cs typeface="Calibri"/>
              </a:rPr>
              <a:t>REŠITEV</a:t>
            </a:r>
          </a:p>
          <a:p>
            <a:pPr>
              <a:lnSpc>
                <a:spcPct val="100000"/>
              </a:lnSpc>
            </a:pPr>
            <a:r>
              <a:rPr lang="en-IE" sz="1600" b="0" cap="all">
                <a:latin typeface="Calibri"/>
                <a:ea typeface="Calibri"/>
                <a:cs typeface="Calibri"/>
              </a:rPr>
              <a:t>Integracija in vlaganje v inovativno infrastrukturo </a:t>
            </a:r>
            <a:endParaRPr lang="en-GB" sz="1600" b="0" cap="all">
              <a:latin typeface="Calibri"/>
              <a:ea typeface="Calibri"/>
              <a:cs typeface="Calibri"/>
            </a:endParaRPr>
          </a:p>
        </p:txBody>
      </p:sp>
      <p:sp>
        <p:nvSpPr>
          <p:cNvPr id="3" name="Text Placeholder 2">
            <a:extLst>
              <a:ext uri="{FF2B5EF4-FFF2-40B4-BE49-F238E27FC236}">
                <a16:creationId xmlns:a16="http://schemas.microsoft.com/office/drawing/2014/main" id="{57010B2C-43AE-CE49-9797-40E04BAC041F}"/>
              </a:ext>
            </a:extLst>
          </p:cNvPr>
          <p:cNvSpPr>
            <a:spLocks noGrp="1"/>
          </p:cNvSpPr>
          <p:nvPr>
            <p:ph type="body" sz="quarter" idx="32"/>
          </p:nvPr>
        </p:nvSpPr>
        <p:spPr/>
        <p:txBody>
          <a:bodyPr/>
          <a:lstStyle/>
          <a:p>
            <a:r>
              <a:rPr lang="en-US" sz="1400">
                <a:solidFill>
                  <a:schemeClr val="tx1">
                    <a:lumMod val="75000"/>
                    <a:lumOff val="25000"/>
                  </a:schemeClr>
                </a:solidFill>
                <a:latin typeface="Calibri"/>
                <a:ea typeface="Open Sans"/>
                <a:cs typeface="Calibri"/>
              </a:rPr>
              <a:t>Glamping se nahaja v nekdanjih vrtovih dveh hiš v stanovanjski ulici. Visoke stene dajejo občutek zasebnosti, vendar je lokacija obkrožena z hišami in podjetji. Vhod je skozi vrata med dvema nepremičninama, ki so zaradi varnosti gostov zaklenjena. Lokacija je v bližini supermarketov, pubov, restavracij, trgovin in turističnih znamenitosti ter je idealna za sproščujoče bivanje. </a:t>
            </a:r>
          </a:p>
          <a:p>
            <a:endParaRPr lang="en-US" sz="1400">
              <a:solidFill>
                <a:schemeClr val="tx1">
                  <a:lumMod val="75000"/>
                  <a:lumOff val="25000"/>
                </a:schemeClr>
              </a:solidFill>
              <a:latin typeface="Calibri"/>
              <a:ea typeface="Open Sans"/>
              <a:cs typeface="Calibri"/>
            </a:endParaRPr>
          </a:p>
          <a:p>
            <a:r>
              <a:rPr lang="en-US" sz="1400" err="1">
                <a:solidFill>
                  <a:schemeClr val="tx1">
                    <a:lumMod val="75000"/>
                    <a:lumOff val="25000"/>
                  </a:schemeClr>
                </a:solidFill>
                <a:latin typeface="Calibri"/>
                <a:ea typeface="Open Sans"/>
                <a:cs typeface="Calibri"/>
              </a:rPr>
              <a:t>PodUmna </a:t>
            </a:r>
            <a:r>
              <a:rPr lang="en-US" sz="1400">
                <a:solidFill>
                  <a:schemeClr val="tx1">
                    <a:lumMod val="75000"/>
                    <a:lumOff val="25000"/>
                  </a:schemeClr>
                </a:solidFill>
                <a:latin typeface="Calibri"/>
                <a:ea typeface="Open Sans"/>
                <a:cs typeface="Calibri"/>
              </a:rPr>
              <a:t>sestavlja šest glamping podov, ki lahko sprejmejo od dveh do pet gostov, tri kabine za šest oseb, pastirsko kočo in dve spalnici v hiši. Poleg tega je na voljo kabina »The Clockhouse«, ki je dostopna za invalidske vozičke in lahko sprejme do tri goste. Kabine imajo elektriko, v vseh kabinah pa je na voljo visokokakovostno posteljnino. Vse kabine imajo teraso in zunanje sedeže. Dve koči imata kopalnico, koča »</a:t>
            </a:r>
            <a:r>
              <a:rPr lang="en-US" sz="1400" err="1">
                <a:solidFill>
                  <a:schemeClr val="tx1">
                    <a:lumMod val="75000"/>
                    <a:lumOff val="25000"/>
                  </a:schemeClr>
                </a:solidFill>
                <a:latin typeface="Calibri"/>
                <a:ea typeface="Open Sans"/>
                <a:cs typeface="Calibri"/>
              </a:rPr>
              <a:t>The </a:t>
            </a:r>
            <a:r>
              <a:rPr lang="en-US" sz="1400">
                <a:solidFill>
                  <a:schemeClr val="tx1">
                    <a:lumMod val="75000"/>
                    <a:lumOff val="25000"/>
                  </a:schemeClr>
                </a:solidFill>
                <a:latin typeface="Calibri"/>
                <a:ea typeface="Open Sans"/>
                <a:cs typeface="Calibri"/>
              </a:rPr>
              <a:t>Clockhouse« pa ima v koči stranišče in umivalnik, sobe B&amp;B pa imajo kopalnico. Koče in hišice so obdane z zelenico in drevesi, na voljo pa so tudi piknik mize in skupno ognjišče.  Znotraj ograjenega območja je veliko parkirišče, tako da gostom ni treba parkirati na cesti.</a:t>
            </a: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A989F927-52EF-F100-6832-031ACD51C4BB}"/>
              </a:ext>
            </a:extLst>
          </p:cNvPr>
          <p:cNvSpPr>
            <a:spLocks noGrp="1"/>
          </p:cNvSpPr>
          <p:nvPr>
            <p:ph type="body" sz="quarter" idx="61"/>
          </p:nvPr>
        </p:nvSpPr>
        <p:spPr/>
        <p:txBody>
          <a:bodyPr/>
          <a:lstStyle/>
          <a:p>
            <a:r>
              <a:rPr lang="en-US" sz="1400">
                <a:solidFill>
                  <a:schemeClr val="tx1">
                    <a:lumMod val="75000"/>
                    <a:lumOff val="25000"/>
                  </a:schemeClr>
                </a:solidFill>
                <a:latin typeface="Calibri"/>
                <a:ea typeface="Open Sans"/>
                <a:cs typeface="Calibri"/>
              </a:rPr>
              <a:t>Vse namestitve v </a:t>
            </a:r>
            <a:r>
              <a:rPr lang="en-US" sz="1400" err="1">
                <a:solidFill>
                  <a:schemeClr val="tx1">
                    <a:lumMod val="75000"/>
                    <a:lumOff val="25000"/>
                  </a:schemeClr>
                </a:solidFill>
                <a:latin typeface="Calibri"/>
                <a:ea typeface="Open Sans"/>
                <a:cs typeface="Calibri"/>
              </a:rPr>
              <a:t>PodUmni </a:t>
            </a:r>
            <a:r>
              <a:rPr lang="en-US" sz="1400">
                <a:solidFill>
                  <a:schemeClr val="tx1">
                    <a:lumMod val="75000"/>
                    <a:lumOff val="25000"/>
                  </a:schemeClr>
                </a:solidFill>
                <a:latin typeface="Calibri"/>
                <a:ea typeface="Open Sans"/>
                <a:cs typeface="Calibri"/>
              </a:rPr>
              <a:t>so samopostrežne, vendar je mogoče po predhodnem dogovoru zagotoviti tudi catering, v povezanem izobraževalnem centru De Burgos Lodge, ki se nahaja v sosednji stavbi in do katerega imajo gostje </a:t>
            </a:r>
            <a:r>
              <a:rPr lang="en-US" sz="1400" err="1">
                <a:solidFill>
                  <a:schemeClr val="tx1">
                    <a:lumMod val="75000"/>
                    <a:lumOff val="25000"/>
                  </a:schemeClr>
                </a:solidFill>
                <a:latin typeface="Calibri"/>
                <a:ea typeface="Open Sans"/>
                <a:cs typeface="Calibri"/>
              </a:rPr>
              <a:t>PodUmne </a:t>
            </a:r>
            <a:r>
              <a:rPr lang="en-US" sz="1400">
                <a:solidFill>
                  <a:schemeClr val="tx1">
                    <a:lumMod val="75000"/>
                    <a:lumOff val="25000"/>
                  </a:schemeClr>
                </a:solidFill>
                <a:latin typeface="Calibri"/>
                <a:ea typeface="Open Sans"/>
                <a:cs typeface="Calibri"/>
              </a:rPr>
              <a:t>neomejen dostop, pa je na voljo standardna kuhinja za catering. Trajnost je pomembna, zato goste spodbujamo, da ne prinašajo plastičnih izdelkov za enkratno uporabo, zato imajo neomejen dostop do standardne kuhinje za catering in jedilnice ter do vse potrebne posode, jedilnega pribora in kozarcev. </a:t>
            </a:r>
          </a:p>
          <a:p>
            <a:endParaRPr lang="en-US" sz="1400">
              <a:solidFill>
                <a:schemeClr val="tx1">
                  <a:lumMod val="75000"/>
                  <a:lumOff val="25000"/>
                </a:schemeClr>
              </a:solidFill>
              <a:latin typeface="Calibri"/>
              <a:ea typeface="Open Sans"/>
              <a:cs typeface="Calibri"/>
            </a:endParaRPr>
          </a:p>
          <a:p>
            <a:r>
              <a:rPr lang="en-US" sz="1400" err="1">
                <a:solidFill>
                  <a:schemeClr val="tx1">
                    <a:lumMod val="75000"/>
                    <a:lumOff val="25000"/>
                  </a:schemeClr>
                </a:solidFill>
                <a:latin typeface="Calibri"/>
                <a:ea typeface="Open Sans"/>
                <a:cs typeface="Calibri"/>
              </a:rPr>
              <a:t>Podumna </a:t>
            </a:r>
            <a:r>
              <a:rPr lang="en-US" sz="1400">
                <a:solidFill>
                  <a:schemeClr val="tx1">
                    <a:lumMod val="75000"/>
                    <a:lumOff val="25000"/>
                  </a:schemeClr>
                </a:solidFill>
                <a:latin typeface="Calibri"/>
                <a:ea typeface="Open Sans"/>
                <a:cs typeface="Calibri"/>
              </a:rPr>
              <a:t>Village je primerna za širok spekter gostov, vključno z družinami, pari in skupinami. Med strankami so skavtske skupine, družinska srečanja in poslovni dogodki, pa tudi dekliščine. Velike skupine in dekliščine imajo ekskluzivno uporabo lokacije. Sodelujejo z gosti pri ustvarjanju tem za njihov bivanje in lahko na zahtevo organizirajo aktivnosti, kot so kanu, jadranje, smučanje na vodi in jadranje na deski, jahanje in streljanje na glinene golobe ali karting. Na lokaciji se nahaja tudi sestrsko podjetje Dicks Bike Hire, ki ponuja izposojo koles za vse starosti, od standardnih koles za odrasle in otroke do gorskih koles, električnih koles, triciklov in prikolic/sedežev, ki se vlečejo za kolesom mame ali očeta, ter celo novostnih koles – tandemov in štirikolesnikov, ki so idealni za družine</a:t>
            </a:r>
            <a:r>
              <a:rPr lang="en-IE" sz="1400">
                <a:solidFill>
                  <a:schemeClr val="tx1">
                    <a:lumMod val="75000"/>
                    <a:lumOff val="25000"/>
                  </a:schemeClr>
                </a:solidFill>
                <a:latin typeface="Calibri"/>
                <a:ea typeface="Open Sans"/>
                <a:cs typeface="Calibri"/>
              </a:rPr>
              <a:t>.</a:t>
            </a:r>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C8EB3392-659D-D70E-AC73-38E3DAB334F9}"/>
              </a:ext>
            </a:extLst>
          </p:cNvPr>
          <p:cNvSpPr txBox="1">
            <a:spLocks/>
          </p:cNvSpPr>
          <p:nvPr/>
        </p:nvSpPr>
        <p:spPr>
          <a:xfrm>
            <a:off x="1184394" y="5776357"/>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REZULTAT</a:t>
            </a:r>
          </a:p>
          <a:p>
            <a:pPr>
              <a:lnSpc>
                <a:spcPct val="100000"/>
              </a:lnSpc>
            </a:pPr>
            <a:r>
              <a:rPr lang="en-IE" sz="1600" b="0" cap="all">
                <a:latin typeface="Calibri"/>
                <a:cs typeface="Calibri"/>
              </a:rPr>
              <a:t>Izboljšana izkušnja gostov v smislu ekološke in okoljske trajnosti</a:t>
            </a:r>
            <a:endParaRPr lang="en-GB" sz="1600" b="0" cap="all">
              <a:ea typeface="Calibri"/>
            </a:endParaRPr>
          </a:p>
        </p:txBody>
      </p:sp>
      <p:grpSp>
        <p:nvGrpSpPr>
          <p:cNvPr id="4" name="Group 3">
            <a:extLst>
              <a:ext uri="{FF2B5EF4-FFF2-40B4-BE49-F238E27FC236}">
                <a16:creationId xmlns:a16="http://schemas.microsoft.com/office/drawing/2014/main" id="{AF401C14-5AC5-FA88-FC9E-05108F89E017}"/>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4920A11E-A80F-F536-CD56-10B395CC855E}"/>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5D3036D1-BE5A-3A11-CD7B-9B5100AE395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E74085B4-06B1-3285-82DF-33F6E59E336B}"/>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319DCEB3-6027-9DBC-F44B-A8C68BF6127B}"/>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19D843EB-7BCC-C6CA-7729-FA981D04A424}"/>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40FE6373-51C4-C4AF-A52E-CA62ABBBBF54}"/>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420B38B4-B1AA-992F-E8F8-D8D57A6D23F2}"/>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031A2E36-1662-FEE2-C88E-C69F76F23E7C}"/>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91277BB8-55AF-B5C0-50DB-CD195F8E5BD6}"/>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AA3D74BC-850C-5F41-6A2D-D6CF2C72AFCC}"/>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7" name="Freeform 301">
            <a:extLst>
              <a:ext uri="{FF2B5EF4-FFF2-40B4-BE49-F238E27FC236}">
                <a16:creationId xmlns:a16="http://schemas.microsoft.com/office/drawing/2014/main" id="{B318FD33-52C4-F0C5-1474-DBAC1AB2240F}"/>
              </a:ext>
            </a:extLst>
          </p:cNvPr>
          <p:cNvSpPr/>
          <p:nvPr/>
        </p:nvSpPr>
        <p:spPr>
          <a:xfrm>
            <a:off x="254721" y="5518834"/>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2462743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4FC065C-3D65-B7CD-82D6-A453332BC35B}"/>
              </a:ext>
            </a:extLst>
          </p:cNvPr>
          <p:cNvSpPr/>
          <p:nvPr/>
        </p:nvSpPr>
        <p:spPr>
          <a:xfrm rot="5400000">
            <a:off x="3493113" y="6333591"/>
            <a:ext cx="789348" cy="7712327"/>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217" name="Text Placeholder 32">
            <a:extLst>
              <a:ext uri="{FF2B5EF4-FFF2-40B4-BE49-F238E27FC236}">
                <a16:creationId xmlns:a16="http://schemas.microsoft.com/office/drawing/2014/main" id="{E8DDECA4-FF1D-8B42-92B5-B021B9484511}"/>
              </a:ext>
            </a:extLst>
          </p:cNvPr>
          <p:cNvSpPr txBox="1">
            <a:spLocks/>
          </p:cNvSpPr>
          <p:nvPr/>
        </p:nvSpPr>
        <p:spPr>
          <a:xfrm>
            <a:off x="413838" y="9926970"/>
            <a:ext cx="3857889" cy="528764"/>
          </a:xfrm>
          <a:prstGeom prst="rect">
            <a:avLst/>
          </a:prstGeom>
        </p:spPr>
        <p:txBody>
          <a:bodyPr anchor="t">
            <a:noAutofit/>
          </a:bodyPr>
          <a:lstStyle>
            <a:lvl1pPr marL="0" indent="0" algn="r" defTabSz="2072941" rtl="0" eaLnBrk="1" latinLnBrk="0" hangingPunct="1">
              <a:lnSpc>
                <a:spcPct val="100000"/>
              </a:lnSpc>
              <a:spcBef>
                <a:spcPts val="0"/>
              </a:spcBef>
              <a:buFont typeface="Arial" panose="020B0604020202020204" pitchFamily="34" charset="0"/>
              <a:buNone/>
              <a:defRPr sz="2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2857" err="1">
                <a:solidFill>
                  <a:srgbClr val="FFFFFF"/>
                </a:solidFill>
                <a:ea typeface="+mn-ea"/>
              </a:rPr>
              <a:t>www.epicstays.eu</a:t>
            </a:r>
            <a:endParaRPr lang="en-US" sz="2857">
              <a:solidFill>
                <a:srgbClr val="FFFFFF"/>
              </a:solidFill>
              <a:ea typeface="+mn-ea"/>
            </a:endParaRPr>
          </a:p>
          <a:p>
            <a:endParaRPr lang="en-US" sz="2857"/>
          </a:p>
        </p:txBody>
      </p:sp>
      <p:sp>
        <p:nvSpPr>
          <p:cNvPr id="4" name="Text Placeholder 18">
            <a:extLst>
              <a:ext uri="{FF2B5EF4-FFF2-40B4-BE49-F238E27FC236}">
                <a16:creationId xmlns:a16="http://schemas.microsoft.com/office/drawing/2014/main" id="{5D1ED2E8-4435-1FC3-48A6-533BC5B122BD}"/>
              </a:ext>
            </a:extLst>
          </p:cNvPr>
          <p:cNvSpPr txBox="1">
            <a:spLocks/>
          </p:cNvSpPr>
          <p:nvPr/>
        </p:nvSpPr>
        <p:spPr>
          <a:xfrm>
            <a:off x="538790" y="546973"/>
            <a:ext cx="3623777" cy="514177"/>
          </a:xfrm>
          <a:prstGeom prst="rect">
            <a:avLst/>
          </a:prstGeom>
          <a:noFill/>
        </p:spPr>
        <p:txBody>
          <a:bodyPr vert="horz" lIns="93286" tIns="46643" rIns="93286" bIns="46643" rtlCol="0" anchor="ctr">
            <a:noAutofit/>
          </a:bodyPr>
          <a:lstStyle>
            <a:lvl1pPr marL="0" indent="0" algn="l" defTabSz="2072941" rtl="0" eaLnBrk="1" latinLnBrk="0" hangingPunct="1">
              <a:lnSpc>
                <a:spcPct val="100000"/>
              </a:lnSpc>
              <a:spcBef>
                <a:spcPts val="2267"/>
              </a:spcBef>
              <a:buFont typeface="Arial" panose="020B0604020202020204" pitchFamily="34" charset="0"/>
              <a:buNone/>
              <a:defRPr sz="2900" b="1" i="0" kern="1200" spc="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755">
                <a:solidFill>
                  <a:srgbClr val="459597"/>
                </a:solidFill>
              </a:rPr>
              <a:t>Partnerstvo Epic Stay</a:t>
            </a:r>
          </a:p>
        </p:txBody>
      </p:sp>
      <p:sp>
        <p:nvSpPr>
          <p:cNvPr id="6" name="Freeform 5">
            <a:extLst>
              <a:ext uri="{FF2B5EF4-FFF2-40B4-BE49-F238E27FC236}">
                <a16:creationId xmlns:a16="http://schemas.microsoft.com/office/drawing/2014/main" id="{7C0D629F-B072-B88F-302D-7272D5F4A533}"/>
              </a:ext>
            </a:extLst>
          </p:cNvPr>
          <p:cNvSpPr/>
          <p:nvPr/>
        </p:nvSpPr>
        <p:spPr>
          <a:xfrm flipH="1" flipV="1">
            <a:off x="31624" y="10907713"/>
            <a:ext cx="9985106" cy="1360052"/>
          </a:xfrm>
          <a:custGeom>
            <a:avLst/>
            <a:gdLst>
              <a:gd name="connsiteX0" fmla="*/ 0 w 7516083"/>
              <a:gd name="connsiteY0" fmla="*/ 0 h 9026788"/>
              <a:gd name="connsiteX1" fmla="*/ 7516082 w 7516083"/>
              <a:gd name="connsiteY1" fmla="*/ 0 h 9026788"/>
              <a:gd name="connsiteX2" fmla="*/ 7516082 w 7516083"/>
              <a:gd name="connsiteY2" fmla="*/ 9026789 h 9026788"/>
              <a:gd name="connsiteX3" fmla="*/ -2 w 7516083"/>
              <a:gd name="connsiteY3" fmla="*/ 9026789 h 9026788"/>
            </a:gdLst>
            <a:ahLst/>
            <a:cxnLst>
              <a:cxn ang="0">
                <a:pos x="connsiteX0" y="connsiteY0"/>
              </a:cxn>
              <a:cxn ang="0">
                <a:pos x="connsiteX1" y="connsiteY1"/>
              </a:cxn>
              <a:cxn ang="0">
                <a:pos x="connsiteX2" y="connsiteY2"/>
              </a:cxn>
              <a:cxn ang="0">
                <a:pos x="connsiteX3" y="connsiteY3"/>
              </a:cxn>
            </a:cxnLst>
            <a:rect l="l" t="t" r="r" b="b"/>
            <a:pathLst>
              <a:path w="7516083" h="9026788">
                <a:moveTo>
                  <a:pt x="0" y="0"/>
                </a:moveTo>
                <a:lnTo>
                  <a:pt x="7516082" y="0"/>
                </a:lnTo>
                <a:lnTo>
                  <a:pt x="7516082" y="9026789"/>
                </a:lnTo>
                <a:lnTo>
                  <a:pt x="-2" y="9026789"/>
                </a:lnTo>
                <a:close/>
              </a:path>
            </a:pathLst>
          </a:custGeom>
          <a:solidFill>
            <a:srgbClr val="ECECEC"/>
          </a:solidFill>
          <a:ln w="12664" cap="flat">
            <a:noFill/>
            <a:prstDash val="solid"/>
            <a:miter/>
          </a:ln>
        </p:spPr>
        <p:txBody>
          <a:bodyPr rtlCol="0" anchor="ctr"/>
          <a:lstStyle/>
          <a:p>
            <a:endParaRPr lang="en-US" sz="1836"/>
          </a:p>
        </p:txBody>
      </p:sp>
      <p:pic>
        <p:nvPicPr>
          <p:cNvPr id="41" name="Picture 40">
            <a:extLst>
              <a:ext uri="{FF2B5EF4-FFF2-40B4-BE49-F238E27FC236}">
                <a16:creationId xmlns:a16="http://schemas.microsoft.com/office/drawing/2014/main" id="{A38F3E10-5DCC-0483-2A07-F71E13F928D7}"/>
              </a:ext>
            </a:extLst>
          </p:cNvPr>
          <p:cNvPicPr>
            <a:picLocks noChangeAspect="1"/>
          </p:cNvPicPr>
          <p:nvPr/>
        </p:nvPicPr>
        <p:blipFill>
          <a:blip r:embed="rId2">
            <a:extLst>
              <a:ext uri="{28A0092B-C50C-407E-A947-70E740481C1C}">
                <a14:useLocalDpi xmlns:a14="http://schemas.microsoft.com/office/drawing/2010/main" val="0"/>
              </a:ext>
            </a:extLst>
          </a:blip>
          <a:srcRect l="54185" r="5026" b="57056"/>
          <a:stretch/>
        </p:blipFill>
        <p:spPr>
          <a:xfrm>
            <a:off x="4009575" y="8547642"/>
            <a:ext cx="3916895" cy="2555321"/>
          </a:xfrm>
          <a:custGeom>
            <a:avLst/>
            <a:gdLst>
              <a:gd name="connsiteX0" fmla="*/ 0 w 3164771"/>
              <a:gd name="connsiteY0" fmla="*/ 0 h 2064647"/>
              <a:gd name="connsiteX1" fmla="*/ 3164771 w 3164771"/>
              <a:gd name="connsiteY1" fmla="*/ 0 h 2064647"/>
              <a:gd name="connsiteX2" fmla="*/ 3164771 w 3164771"/>
              <a:gd name="connsiteY2" fmla="*/ 2064647 h 2064647"/>
              <a:gd name="connsiteX3" fmla="*/ 1638960 w 3164771"/>
              <a:gd name="connsiteY3" fmla="*/ 2064647 h 2064647"/>
              <a:gd name="connsiteX4" fmla="*/ 1617319 w 3164771"/>
              <a:gd name="connsiteY4" fmla="*/ 2037726 h 2064647"/>
              <a:gd name="connsiteX5" fmla="*/ 1220934 w 3164771"/>
              <a:gd name="connsiteY5" fmla="*/ 1697048 h 2064647"/>
              <a:gd name="connsiteX6" fmla="*/ 880692 w 3164771"/>
              <a:gd name="connsiteY6" fmla="*/ 1590722 h 2064647"/>
              <a:gd name="connsiteX7" fmla="*/ 646776 w 3164771"/>
              <a:gd name="connsiteY7" fmla="*/ 1824639 h 2064647"/>
              <a:gd name="connsiteX8" fmla="*/ 508553 w 3164771"/>
              <a:gd name="connsiteY8" fmla="*/ 2047922 h 2064647"/>
              <a:gd name="connsiteX9" fmla="*/ 502311 w 3164771"/>
              <a:gd name="connsiteY9" fmla="*/ 2064647 h 2064647"/>
              <a:gd name="connsiteX10" fmla="*/ 0 w 3164771"/>
              <a:gd name="connsiteY10" fmla="*/ 2064647 h 206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4771" h="2064647">
                <a:moveTo>
                  <a:pt x="0" y="0"/>
                </a:moveTo>
                <a:lnTo>
                  <a:pt x="3164771" y="0"/>
                </a:lnTo>
                <a:lnTo>
                  <a:pt x="3164771" y="2064647"/>
                </a:lnTo>
                <a:lnTo>
                  <a:pt x="1638960" y="2064647"/>
                </a:lnTo>
                <a:lnTo>
                  <a:pt x="1617319" y="2037726"/>
                </a:lnTo>
                <a:cubicBezTo>
                  <a:pt x="1495747" y="1903746"/>
                  <a:pt x="1309539" y="1766824"/>
                  <a:pt x="1220934" y="1697048"/>
                </a:cubicBezTo>
                <a:cubicBezTo>
                  <a:pt x="1079167" y="1585406"/>
                  <a:pt x="976385" y="1569457"/>
                  <a:pt x="880692" y="1590722"/>
                </a:cubicBezTo>
                <a:cubicBezTo>
                  <a:pt x="784999" y="1611987"/>
                  <a:pt x="708799" y="1748439"/>
                  <a:pt x="646776" y="1824639"/>
                </a:cubicBezTo>
                <a:cubicBezTo>
                  <a:pt x="584753" y="1900839"/>
                  <a:pt x="552855" y="1913243"/>
                  <a:pt x="508553" y="2047922"/>
                </a:cubicBezTo>
                <a:lnTo>
                  <a:pt x="502311" y="2064647"/>
                </a:lnTo>
                <a:lnTo>
                  <a:pt x="0" y="2064647"/>
                </a:lnTo>
                <a:close/>
              </a:path>
            </a:pathLst>
          </a:custGeom>
        </p:spPr>
      </p:pic>
      <p:grpSp>
        <p:nvGrpSpPr>
          <p:cNvPr id="38" name="Group 37">
            <a:extLst>
              <a:ext uri="{FF2B5EF4-FFF2-40B4-BE49-F238E27FC236}">
                <a16:creationId xmlns:a16="http://schemas.microsoft.com/office/drawing/2014/main" id="{FB072E11-940E-E8DF-E0E9-211120F3183E}"/>
              </a:ext>
            </a:extLst>
          </p:cNvPr>
          <p:cNvGrpSpPr/>
          <p:nvPr/>
        </p:nvGrpSpPr>
        <p:grpSpPr>
          <a:xfrm>
            <a:off x="330112" y="1568131"/>
            <a:ext cx="7313176" cy="5814709"/>
            <a:chOff x="466206" y="5004446"/>
            <a:chExt cx="5498427" cy="4272477"/>
          </a:xfrm>
        </p:grpSpPr>
        <p:sp>
          <p:nvSpPr>
            <p:cNvPr id="35" name="Rectangle 34">
              <a:extLst>
                <a:ext uri="{FF2B5EF4-FFF2-40B4-BE49-F238E27FC236}">
                  <a16:creationId xmlns:a16="http://schemas.microsoft.com/office/drawing/2014/main" id="{7CD8F850-240C-E3BB-3442-22847C0F95C6}"/>
                </a:ext>
              </a:extLst>
            </p:cNvPr>
            <p:cNvSpPr/>
            <p:nvPr/>
          </p:nvSpPr>
          <p:spPr>
            <a:xfrm>
              <a:off x="1347159" y="5476428"/>
              <a:ext cx="3791368" cy="189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nvGrpSpPr>
            <p:cNvPr id="215" name="Group 214">
              <a:extLst>
                <a:ext uri="{FF2B5EF4-FFF2-40B4-BE49-F238E27FC236}">
                  <a16:creationId xmlns:a16="http://schemas.microsoft.com/office/drawing/2014/main" id="{B54A0F7A-A3CC-0070-1CFD-E6DE028E67B6}"/>
                </a:ext>
              </a:extLst>
            </p:cNvPr>
            <p:cNvGrpSpPr/>
            <p:nvPr/>
          </p:nvGrpSpPr>
          <p:grpSpPr>
            <a:xfrm>
              <a:off x="466206" y="6071309"/>
              <a:ext cx="5295715" cy="3205614"/>
              <a:chOff x="2146704" y="4467313"/>
              <a:chExt cx="5108871" cy="3092515"/>
            </a:xfrm>
          </p:grpSpPr>
          <p:pic>
            <p:nvPicPr>
              <p:cNvPr id="126" name="Picture 125">
                <a:extLst>
                  <a:ext uri="{FF2B5EF4-FFF2-40B4-BE49-F238E27FC236}">
                    <a16:creationId xmlns:a16="http://schemas.microsoft.com/office/drawing/2014/main" id="{34CD4512-8B8C-3842-DBF7-550DE75AFAFE}"/>
                  </a:ext>
                </a:extLst>
              </p:cNvPr>
              <p:cNvPicPr>
                <a:picLocks noChangeAspect="1"/>
              </p:cNvPicPr>
              <p:nvPr/>
            </p:nvPicPr>
            <p:blipFill>
              <a:blip r:embed="rId3"/>
              <a:stretch>
                <a:fillRect/>
              </a:stretch>
            </p:blipFill>
            <p:spPr>
              <a:xfrm>
                <a:off x="3896982" y="6290061"/>
                <a:ext cx="1385693" cy="444034"/>
              </a:xfrm>
              <a:prstGeom prst="rect">
                <a:avLst/>
              </a:prstGeom>
            </p:spPr>
          </p:pic>
          <p:sp>
            <p:nvSpPr>
              <p:cNvPr id="199" name="Text Placeholder 3">
                <a:extLst>
                  <a:ext uri="{FF2B5EF4-FFF2-40B4-BE49-F238E27FC236}">
                    <a16:creationId xmlns:a16="http://schemas.microsoft.com/office/drawing/2014/main" id="{2FE4B6FE-5008-F3CC-36DC-F0355AAEF423}"/>
                  </a:ext>
                </a:extLst>
              </p:cNvPr>
              <p:cNvSpPr txBox="1">
                <a:spLocks/>
              </p:cNvSpPr>
              <p:nvPr/>
            </p:nvSpPr>
            <p:spPr>
              <a:xfrm>
                <a:off x="2146704" y="4562241"/>
                <a:ext cx="1598740"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rPr>
                  <a:t>Univerza </a:t>
                </a:r>
                <a:r>
                  <a:rPr lang="en-US" sz="1600" b="1" cap="all" err="1">
                    <a:solidFill>
                      <a:srgbClr val="459597"/>
                    </a:solidFill>
                  </a:rPr>
                  <a:t>Hólar </a:t>
                </a:r>
                <a:r>
                  <a:rPr lang="en-US" sz="1600" b="1" cap="all">
                    <a:solidFill>
                      <a:srgbClr val="459597"/>
                    </a:solidFill>
                  </a:rPr>
                  <a:t>(HU) ISLANDIJA</a:t>
                </a:r>
              </a:p>
              <a:p>
                <a:pPr algn="ctr"/>
                <a:endParaRPr lang="en-US" sz="1600" b="1">
                  <a:solidFill>
                    <a:srgbClr val="459597"/>
                  </a:solidFill>
                </a:endParaRPr>
              </a:p>
            </p:txBody>
          </p:sp>
          <p:sp>
            <p:nvSpPr>
              <p:cNvPr id="200" name="Text Placeholder 3">
                <a:extLst>
                  <a:ext uri="{FF2B5EF4-FFF2-40B4-BE49-F238E27FC236}">
                    <a16:creationId xmlns:a16="http://schemas.microsoft.com/office/drawing/2014/main" id="{D7A85482-DA6D-587B-7FAE-DC3E1175643B}"/>
                  </a:ext>
                </a:extLst>
              </p:cNvPr>
              <p:cNvSpPr txBox="1">
                <a:spLocks/>
              </p:cNvSpPr>
              <p:nvPr/>
            </p:nvSpPr>
            <p:spPr>
              <a:xfrm>
                <a:off x="3789197" y="4467313"/>
                <a:ext cx="1516566" cy="639778"/>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rPr>
                  <a:t>Univerza za uporabne znanosti NHL Stenden </a:t>
                </a:r>
              </a:p>
              <a:p>
                <a:pPr algn="ctr"/>
                <a:r>
                  <a:rPr lang="en-US" sz="1600" b="1" cap="all">
                    <a:solidFill>
                      <a:srgbClr val="459597"/>
                    </a:solidFill>
                  </a:rPr>
                  <a:t>NIZOZEMSKA</a:t>
                </a:r>
              </a:p>
              <a:p>
                <a:pPr algn="ctr"/>
                <a:endParaRPr lang="en-US" sz="1600" b="1">
                  <a:solidFill>
                    <a:srgbClr val="459597"/>
                  </a:solidFill>
                </a:endParaRPr>
              </a:p>
            </p:txBody>
          </p:sp>
          <p:sp>
            <p:nvSpPr>
              <p:cNvPr id="201" name="Text Placeholder 3">
                <a:extLst>
                  <a:ext uri="{FF2B5EF4-FFF2-40B4-BE49-F238E27FC236}">
                    <a16:creationId xmlns:a16="http://schemas.microsoft.com/office/drawing/2014/main" id="{E7E32FC3-FB88-FE9C-69B4-18F51A04EC31}"/>
                  </a:ext>
                </a:extLst>
              </p:cNvPr>
              <p:cNvSpPr txBox="1">
                <a:spLocks/>
              </p:cNvSpPr>
              <p:nvPr/>
            </p:nvSpPr>
            <p:spPr>
              <a:xfrm>
                <a:off x="5529282" y="4467313"/>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sym typeface="OpenSans-Semibold"/>
                    <a:rtl val="0"/>
                  </a:rPr>
                  <a:t>Tehnološka univerza Shannon (TUS)</a:t>
                </a:r>
              </a:p>
              <a:p>
                <a:pPr algn="ctr"/>
                <a:r>
                  <a:rPr lang="en-US" sz="1600" b="1" cap="all">
                    <a:solidFill>
                      <a:srgbClr val="459597"/>
                    </a:solidFill>
                    <a:sym typeface="OpenSans-Semibold"/>
                    <a:rtl val="0"/>
                  </a:rPr>
                  <a:t>IRSKA</a:t>
                </a:r>
              </a:p>
            </p:txBody>
          </p:sp>
          <p:sp>
            <p:nvSpPr>
              <p:cNvPr id="202" name="Text Placeholder 3">
                <a:extLst>
                  <a:ext uri="{FF2B5EF4-FFF2-40B4-BE49-F238E27FC236}">
                    <a16:creationId xmlns:a16="http://schemas.microsoft.com/office/drawing/2014/main" id="{6DB359DE-9DAA-C348-29D0-B73482683E02}"/>
                  </a:ext>
                </a:extLst>
              </p:cNvPr>
              <p:cNvSpPr txBox="1">
                <a:spLocks/>
              </p:cNvSpPr>
              <p:nvPr/>
            </p:nvSpPr>
            <p:spPr>
              <a:xfrm>
                <a:off x="2146704" y="7139126"/>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err="1">
                    <a:solidFill>
                      <a:srgbClr val="459597"/>
                    </a:solidFill>
                  </a:rPr>
                  <a:t>Meridaunia</a:t>
                </a:r>
                <a:endParaRPr lang="en-US" sz="1600" b="1" cap="all">
                  <a:solidFill>
                    <a:srgbClr val="459597"/>
                  </a:solidFill>
                </a:endParaRPr>
              </a:p>
              <a:p>
                <a:pPr algn="ctr"/>
                <a:r>
                  <a:rPr lang="en-US" sz="1600" b="1" cap="all">
                    <a:solidFill>
                      <a:srgbClr val="459597"/>
                    </a:solidFill>
                  </a:rPr>
                  <a:t>ITALIJA</a:t>
                </a:r>
              </a:p>
            </p:txBody>
          </p:sp>
          <p:sp>
            <p:nvSpPr>
              <p:cNvPr id="203" name="Text Placeholder 3">
                <a:extLst>
                  <a:ext uri="{FF2B5EF4-FFF2-40B4-BE49-F238E27FC236}">
                    <a16:creationId xmlns:a16="http://schemas.microsoft.com/office/drawing/2014/main" id="{34A363B0-644F-BF8C-2ACA-2DEF4D56BFAC}"/>
                  </a:ext>
                </a:extLst>
              </p:cNvPr>
              <p:cNvSpPr txBox="1">
                <a:spLocks/>
              </p:cNvSpPr>
              <p:nvPr/>
            </p:nvSpPr>
            <p:spPr>
              <a:xfrm>
                <a:off x="3904021" y="7115794"/>
                <a:ext cx="1473147" cy="444034"/>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139999"/>
                    </a:solidFill>
                  </a:rPr>
                  <a:t>Momentum Marketing Services Ltd. (MMS)</a:t>
                </a:r>
              </a:p>
              <a:p>
                <a:pPr algn="ctr"/>
                <a:r>
                  <a:rPr lang="en-US" sz="1600" b="1" cap="all">
                    <a:solidFill>
                      <a:srgbClr val="139999"/>
                    </a:solidFill>
                  </a:rPr>
                  <a:t>IRSKA</a:t>
                </a:r>
              </a:p>
              <a:p>
                <a:pPr algn="ctr"/>
                <a:endParaRPr lang="en-US" sz="1600" b="1">
                  <a:solidFill>
                    <a:srgbClr val="139999"/>
                  </a:solidFill>
                </a:endParaRPr>
              </a:p>
            </p:txBody>
          </p:sp>
          <p:sp>
            <p:nvSpPr>
              <p:cNvPr id="204" name="Text Placeholder 3">
                <a:extLst>
                  <a:ext uri="{FF2B5EF4-FFF2-40B4-BE49-F238E27FC236}">
                    <a16:creationId xmlns:a16="http://schemas.microsoft.com/office/drawing/2014/main" id="{AF7156A4-5754-3BB7-7705-38770E5855D3}"/>
                  </a:ext>
                </a:extLst>
              </p:cNvPr>
              <p:cNvSpPr txBox="1">
                <a:spLocks/>
              </p:cNvSpPr>
              <p:nvPr/>
            </p:nvSpPr>
            <p:spPr>
              <a:xfrm>
                <a:off x="5739009" y="7150256"/>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rPr>
                  <a:t>Poklicna šola za gostinstvo in turizem (VSGT)</a:t>
                </a:r>
              </a:p>
              <a:p>
                <a:pPr algn="ctr"/>
                <a:r>
                  <a:rPr lang="en-US" sz="1600" b="1" cap="all">
                    <a:solidFill>
                      <a:srgbClr val="459597"/>
                    </a:solidFill>
                  </a:rPr>
                  <a:t>SLOVENIJA</a:t>
                </a:r>
              </a:p>
            </p:txBody>
          </p:sp>
          <p:sp>
            <p:nvSpPr>
              <p:cNvPr id="211" name="Rectangle 210">
                <a:extLst>
                  <a:ext uri="{FF2B5EF4-FFF2-40B4-BE49-F238E27FC236}">
                    <a16:creationId xmlns:a16="http://schemas.microsoft.com/office/drawing/2014/main" id="{EA789746-ACBF-B09C-ADE2-FEFB907B3AA7}"/>
                  </a:ext>
                </a:extLst>
              </p:cNvPr>
              <p:cNvSpPr/>
              <p:nvPr/>
            </p:nvSpPr>
            <p:spPr>
              <a:xfrm>
                <a:off x="3575362" y="5521838"/>
                <a:ext cx="3657600"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pic>
          <p:nvPicPr>
            <p:cNvPr id="18" name="Picture 17">
              <a:extLst>
                <a:ext uri="{FF2B5EF4-FFF2-40B4-BE49-F238E27FC236}">
                  <a16:creationId xmlns:a16="http://schemas.microsoft.com/office/drawing/2014/main" id="{4954D530-B663-055D-DC74-F82EC2896097}"/>
                </a:ext>
              </a:extLst>
            </p:cNvPr>
            <p:cNvPicPr>
              <a:picLocks noChangeAspect="1"/>
            </p:cNvPicPr>
            <p:nvPr/>
          </p:nvPicPr>
          <p:blipFill>
            <a:blip r:embed="rId4"/>
            <a:srcRect l="9444" t="15524" r="10617" b="14155"/>
            <a:stretch/>
          </p:blipFill>
          <p:spPr>
            <a:xfrm>
              <a:off x="4160870" y="7413945"/>
              <a:ext cx="1340758" cy="1200887"/>
            </a:xfrm>
            <a:prstGeom prst="rect">
              <a:avLst/>
            </a:prstGeom>
          </p:spPr>
        </p:pic>
        <p:pic>
          <p:nvPicPr>
            <p:cNvPr id="19" name="Picture 18">
              <a:extLst>
                <a:ext uri="{FF2B5EF4-FFF2-40B4-BE49-F238E27FC236}">
                  <a16:creationId xmlns:a16="http://schemas.microsoft.com/office/drawing/2014/main" id="{99F98221-26CD-2741-6B2B-9C0B4F4AB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719" y="5004446"/>
              <a:ext cx="1043789" cy="943425"/>
            </a:xfrm>
            <a:prstGeom prst="rect">
              <a:avLst/>
            </a:prstGeom>
          </p:spPr>
        </p:pic>
        <p:pic>
          <p:nvPicPr>
            <p:cNvPr id="20" name="Picture 19">
              <a:extLst>
                <a:ext uri="{FF2B5EF4-FFF2-40B4-BE49-F238E27FC236}">
                  <a16:creationId xmlns:a16="http://schemas.microsoft.com/office/drawing/2014/main" id="{690D95E9-CDF6-EAE1-80B3-FCE34438B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7180" y="5114215"/>
              <a:ext cx="1977453" cy="723888"/>
            </a:xfrm>
            <a:prstGeom prst="rect">
              <a:avLst/>
            </a:prstGeom>
          </p:spPr>
        </p:pic>
        <p:pic>
          <p:nvPicPr>
            <p:cNvPr id="22" name="Picture 21">
              <a:extLst>
                <a:ext uri="{FF2B5EF4-FFF2-40B4-BE49-F238E27FC236}">
                  <a16:creationId xmlns:a16="http://schemas.microsoft.com/office/drawing/2014/main" id="{8C0C5756-B85E-D945-C830-CD71516ECBF2}"/>
                </a:ext>
              </a:extLst>
            </p:cNvPr>
            <p:cNvPicPr>
              <a:picLocks noChangeAspect="1"/>
            </p:cNvPicPr>
            <p:nvPr/>
          </p:nvPicPr>
          <p:blipFill>
            <a:blip r:embed="rId7"/>
            <a:stretch>
              <a:fillRect/>
            </a:stretch>
          </p:blipFill>
          <p:spPr>
            <a:xfrm>
              <a:off x="2587245" y="5041094"/>
              <a:ext cx="1004172" cy="1004171"/>
            </a:xfrm>
            <a:prstGeom prst="rect">
              <a:avLst/>
            </a:prstGeom>
          </p:spPr>
        </p:pic>
      </p:grpSp>
      <p:sp>
        <p:nvSpPr>
          <p:cNvPr id="2" name="Freeform 16">
            <a:extLst>
              <a:ext uri="{FF2B5EF4-FFF2-40B4-BE49-F238E27FC236}">
                <a16:creationId xmlns:a16="http://schemas.microsoft.com/office/drawing/2014/main" id="{13BEDA41-5785-F71A-D660-F933CF58AD36}"/>
              </a:ext>
            </a:extLst>
          </p:cNvPr>
          <p:cNvSpPr/>
          <p:nvPr/>
        </p:nvSpPr>
        <p:spPr>
          <a:xfrm rot="5400000">
            <a:off x="-744146"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5" name="Freeform 16">
            <a:extLst>
              <a:ext uri="{FF2B5EF4-FFF2-40B4-BE49-F238E27FC236}">
                <a16:creationId xmlns:a16="http://schemas.microsoft.com/office/drawing/2014/main" id="{821C38A4-BCCC-0FC6-D1F6-A69497E6E81E}"/>
              </a:ext>
            </a:extLst>
          </p:cNvPr>
          <p:cNvSpPr/>
          <p:nvPr/>
        </p:nvSpPr>
        <p:spPr>
          <a:xfrm rot="5400000">
            <a:off x="1673144"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7" name="Freeform 16">
            <a:extLst>
              <a:ext uri="{FF2B5EF4-FFF2-40B4-BE49-F238E27FC236}">
                <a16:creationId xmlns:a16="http://schemas.microsoft.com/office/drawing/2014/main" id="{DAF24AC9-4DE1-6D7F-22D4-855E9F70A6A3}"/>
              </a:ext>
            </a:extLst>
          </p:cNvPr>
          <p:cNvSpPr/>
          <p:nvPr/>
        </p:nvSpPr>
        <p:spPr>
          <a:xfrm rot="10800000">
            <a:off x="615077" y="4542408"/>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pic>
        <p:nvPicPr>
          <p:cNvPr id="8" name="Immagine 7" descr="Immagine che contiene Elementi grafici, testo, grafica, Carattere&#10;&#10;Descrizione generata automaticamente">
            <a:extLst>
              <a:ext uri="{FF2B5EF4-FFF2-40B4-BE49-F238E27FC236}">
                <a16:creationId xmlns:a16="http://schemas.microsoft.com/office/drawing/2014/main" id="{5956B283-BD8B-CF2A-8D94-278CA6F449DC}"/>
              </a:ext>
            </a:extLst>
          </p:cNvPr>
          <p:cNvPicPr>
            <a:picLocks noChangeAspect="1"/>
          </p:cNvPicPr>
          <p:nvPr/>
        </p:nvPicPr>
        <p:blipFill>
          <a:blip r:embed="rId8"/>
          <a:stretch>
            <a:fillRect/>
          </a:stretch>
        </p:blipFill>
        <p:spPr>
          <a:xfrm>
            <a:off x="698211" y="5274514"/>
            <a:ext cx="1363867" cy="1262411"/>
          </a:xfrm>
          <a:prstGeom prst="rect">
            <a:avLst/>
          </a:prstGeom>
        </p:spPr>
      </p:pic>
    </p:spTree>
    <p:extLst>
      <p:ext uri="{BB962C8B-B14F-4D97-AF65-F5344CB8AC3E}">
        <p14:creationId xmlns:p14="http://schemas.microsoft.com/office/powerpoint/2010/main" val="1678370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4CB98-AE0B-B722-E5EA-C5C3D3800C20}"/>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F93FE68-6D55-1C40-654E-084D090D46F6}"/>
              </a:ext>
            </a:extLst>
          </p:cNvPr>
          <p:cNvSpPr/>
          <p:nvPr/>
        </p:nvSpPr>
        <p:spPr>
          <a:xfrm>
            <a:off x="-25709" y="6005015"/>
            <a:ext cx="7826991" cy="490269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BA4D534E-D758-EEDA-DA0B-8D96D621AA21}"/>
              </a:ext>
            </a:extLst>
          </p:cNvPr>
          <p:cNvSpPr>
            <a:spLocks noGrp="1"/>
          </p:cNvSpPr>
          <p:nvPr>
            <p:ph type="body" sz="quarter" idx="32"/>
          </p:nvPr>
        </p:nvSpPr>
        <p:spPr>
          <a:xfrm>
            <a:off x="179495" y="5930178"/>
            <a:ext cx="7586768" cy="2844621"/>
          </a:xfrm>
        </p:spPr>
        <p:txBody>
          <a:bodyPr/>
          <a:lstStyle/>
          <a:p>
            <a:pPr>
              <a:lnSpc>
                <a:spcPct val="100000"/>
              </a:lnSpc>
            </a:pPr>
            <a:r>
              <a:rPr lang="en-US" sz="2800" b="1" cap="all">
                <a:solidFill>
                  <a:schemeClr val="bg1"/>
                </a:solidFill>
                <a:latin typeface="Calibri"/>
                <a:cs typeface="Calibri"/>
              </a:rPr>
              <a:t>Razpršen hotel </a:t>
            </a:r>
            <a:r>
              <a:rPr lang="en-US" sz="2800" b="1" cap="all" err="1">
                <a:solidFill>
                  <a:schemeClr val="bg1"/>
                </a:solidFill>
                <a:latin typeface="Calibri"/>
                <a:cs typeface="Calibri"/>
              </a:rPr>
              <a:t>Jeruzalem Slovenija</a:t>
            </a:r>
            <a:endParaRPr lang="sl-SI" sz="2800">
              <a:solidFill>
                <a:schemeClr val="bg1"/>
              </a:solidFill>
            </a:endParaRPr>
          </a:p>
          <a:p>
            <a:pPr>
              <a:lnSpc>
                <a:spcPct val="100000"/>
              </a:lnSpc>
            </a:pPr>
            <a:r>
              <a:rPr lang="en-US" sz="2000" b="1">
                <a:solidFill>
                  <a:schemeClr val="bg1"/>
                </a:solidFill>
                <a:latin typeface="Calibri"/>
                <a:cs typeface="Calibri"/>
              </a:rPr>
              <a:t>Kategorija: </a:t>
            </a:r>
            <a:r>
              <a:rPr lang="en-US" sz="2000">
                <a:solidFill>
                  <a:schemeClr val="bg1"/>
                </a:solidFill>
                <a:latin typeface="Calibri"/>
                <a:cs typeface="Calibri"/>
              </a:rPr>
              <a:t>Razpršen hotel</a:t>
            </a:r>
            <a:endParaRPr lang="en-US" sz="2000">
              <a:solidFill>
                <a:schemeClr val="bg1"/>
              </a:solidFill>
            </a:endParaRPr>
          </a:p>
          <a:p>
            <a:pPr>
              <a:lnSpc>
                <a:spcPct val="100000"/>
              </a:lnSpc>
            </a:pPr>
            <a:r>
              <a:rPr lang="en-US" sz="2000" b="1">
                <a:solidFill>
                  <a:schemeClr val="bg1"/>
                </a:solidFill>
                <a:latin typeface="Calibri"/>
                <a:cs typeface="Calibri"/>
              </a:rPr>
              <a:t>Lokacija: </a:t>
            </a:r>
            <a:r>
              <a:rPr lang="en-US" sz="2000" err="1">
                <a:solidFill>
                  <a:schemeClr val="bg1"/>
                </a:solidFill>
                <a:latin typeface="Calibri"/>
                <a:cs typeface="Calibri"/>
              </a:rPr>
              <a:t>Jeruzalem </a:t>
            </a:r>
            <a:r>
              <a:rPr lang="en-US" sz="2000">
                <a:solidFill>
                  <a:schemeClr val="bg1"/>
                </a:solidFill>
                <a:latin typeface="Calibri"/>
                <a:cs typeface="Calibri"/>
              </a:rPr>
              <a:t>Slovenija</a:t>
            </a:r>
            <a:endParaRPr lang="en-US" sz="2000">
              <a:solidFill>
                <a:schemeClr val="bg1"/>
              </a:solidFill>
            </a:endParaRPr>
          </a:p>
          <a:p>
            <a:pPr algn="l">
              <a:lnSpc>
                <a:spcPct val="100000"/>
              </a:lnSpc>
            </a:pPr>
            <a:r>
              <a:rPr lang="en-US" sz="2000" b="1" err="1">
                <a:solidFill>
                  <a:schemeClr val="bg1"/>
                </a:solidFill>
                <a:latin typeface="Calibri"/>
                <a:cs typeface="Calibri"/>
              </a:rPr>
              <a:t>Spletna stran:</a:t>
            </a:r>
            <a:r>
              <a:rPr lang="en-US" sz="2000" b="1">
                <a:solidFill>
                  <a:schemeClr val="bg1"/>
                </a:solidFill>
                <a:latin typeface="Calibri"/>
                <a:cs typeface="Calibri"/>
                <a:hlinkClick r:id="rId2">
                  <a:extLst>
                    <a:ext uri="{A12FA001-AC4F-418D-AE19-62706E023703}">
                      <ahyp:hlinkClr xmlns:ahyp="http://schemas.microsoft.com/office/drawing/2018/hyperlinkcolor" val="tx"/>
                    </a:ext>
                  </a:extLst>
                </a:hlinkClick>
              </a:rPr>
              <a:t>https://www.jeruzalem-slovenija.si/nastanitve/razprseni-hotel</a:t>
            </a:r>
            <a:endParaRPr lang="en-US" sz="2000">
              <a:solidFill>
                <a:schemeClr val="bg1"/>
              </a:solidFill>
            </a:endParaRPr>
          </a:p>
          <a:p>
            <a:pPr algn="l">
              <a:lnSpc>
                <a:spcPct val="100000"/>
              </a:lnSpc>
            </a:pPr>
            <a:endParaRPr lang="en-US" sz="1000">
              <a:solidFill>
                <a:schemeClr val="bg1"/>
              </a:solidFill>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gn="l">
              <a:lnSpc>
                <a:spcPct val="100000"/>
              </a:lnSpc>
            </a:pPr>
            <a:r>
              <a:rPr lang="en-US">
                <a:solidFill>
                  <a:schemeClr val="bg1"/>
                </a:solidFill>
                <a:latin typeface="Calibri"/>
                <a:cs typeface="Calibri"/>
              </a:rPr>
              <a:t>Model razpršenega hotela ponuja namestitve po celotni destinaciji </a:t>
            </a:r>
            <a:r>
              <a:rPr lang="en-US" err="1">
                <a:solidFill>
                  <a:schemeClr val="bg1"/>
                </a:solidFill>
                <a:latin typeface="Calibri"/>
                <a:cs typeface="Calibri"/>
              </a:rPr>
              <a:t>Jeruzalem </a:t>
            </a:r>
            <a:r>
              <a:rPr lang="en-US">
                <a:solidFill>
                  <a:schemeClr val="bg1"/>
                </a:solidFill>
                <a:latin typeface="Calibri"/>
                <a:cs typeface="Calibri"/>
              </a:rPr>
              <a:t>Slovenija. Vse namestitve v razpršenem hotelu </a:t>
            </a:r>
            <a:r>
              <a:rPr lang="en-US" err="1">
                <a:solidFill>
                  <a:schemeClr val="bg1"/>
                </a:solidFill>
                <a:latin typeface="Calibri"/>
                <a:cs typeface="Calibri"/>
              </a:rPr>
              <a:t>Jeruzalem </a:t>
            </a:r>
            <a:r>
              <a:rPr lang="en-US">
                <a:solidFill>
                  <a:schemeClr val="bg1"/>
                </a:solidFill>
                <a:latin typeface="Calibri"/>
                <a:cs typeface="Calibri"/>
              </a:rPr>
              <a:t>Slovenija so certificirane s teritorialno kolektivno blagovno znamko </a:t>
            </a:r>
            <a:r>
              <a:rPr lang="en-US" err="1">
                <a:solidFill>
                  <a:schemeClr val="bg1"/>
                </a:solidFill>
                <a:latin typeface="Calibri"/>
                <a:cs typeface="Calibri"/>
              </a:rPr>
              <a:t>Jeruzalem </a:t>
            </a:r>
            <a:r>
              <a:rPr lang="en-US">
                <a:solidFill>
                  <a:schemeClr val="bg1"/>
                </a:solidFill>
                <a:latin typeface="Calibri"/>
                <a:cs typeface="Calibri"/>
              </a:rPr>
              <a:t>Slovenija, ki predstavlja najvišjo kakovost ponudbe. </a:t>
            </a:r>
          </a:p>
          <a:p>
            <a:pPr algn="l">
              <a:lnSpc>
                <a:spcPct val="100000"/>
              </a:lnSpc>
            </a:pPr>
            <a:endParaRPr lang="en-US">
              <a:solidFill>
                <a:schemeClr val="bg1"/>
              </a:solidFill>
              <a:latin typeface="Calibri"/>
              <a:cs typeface="Calibri"/>
            </a:endParaRPr>
          </a:p>
          <a:p>
            <a:pPr algn="l">
              <a:lnSpc>
                <a:spcPct val="100000"/>
              </a:lnSpc>
            </a:pPr>
            <a:r>
              <a:rPr lang="en-US">
                <a:solidFill>
                  <a:schemeClr val="bg1"/>
                </a:solidFill>
                <a:latin typeface="Calibri"/>
                <a:cs typeface="Calibri"/>
              </a:rPr>
              <a:t>Za nepozabne nočitve in bivanje so na voljo naslednje vrste namestitev: počitniške hiše, apartmaji, turistične kmetije, gostišča in hostelski prostori.</a:t>
            </a:r>
          </a:p>
          <a:p>
            <a:pPr algn="l">
              <a:lnSpc>
                <a:spcPct val="100000"/>
              </a:lnSpc>
            </a:pPr>
            <a:endParaRPr lang="en-US">
              <a:solidFill>
                <a:schemeClr val="bg1"/>
              </a:solidFill>
            </a:endParaRPr>
          </a:p>
          <a:p>
            <a:pPr algn="l">
              <a:lnSpc>
                <a:spcPct val="100000"/>
              </a:lnSpc>
            </a:pPr>
            <a:r>
              <a:rPr lang="en-US">
                <a:solidFill>
                  <a:schemeClr val="bg1"/>
                </a:solidFill>
                <a:latin typeface="Calibri"/>
                <a:cs typeface="Calibri"/>
              </a:rPr>
              <a:t>Kolektivna blagovna znamka </a:t>
            </a:r>
            <a:r>
              <a:rPr lang="en-US" err="1">
                <a:solidFill>
                  <a:schemeClr val="bg1"/>
                </a:solidFill>
                <a:latin typeface="Calibri"/>
                <a:cs typeface="Calibri"/>
              </a:rPr>
              <a:t>Jeruzalem </a:t>
            </a:r>
            <a:r>
              <a:rPr lang="en-US">
                <a:solidFill>
                  <a:schemeClr val="bg1"/>
                </a:solidFill>
                <a:latin typeface="Calibri"/>
                <a:cs typeface="Calibri"/>
              </a:rPr>
              <a:t>Slovenija pomeni najvišjo kakovost lokalnih proizvodov, živilskih izdelkov in pijač, obrtniških izdelkov, namestitev, javnih prireditev, vinskih hiš in turističnih doživetij.</a:t>
            </a:r>
            <a:endParaRPr lang="en-US"/>
          </a:p>
          <a:p>
            <a:pPr algn="l">
              <a:lnSpc>
                <a:spcPct val="100000"/>
              </a:lnSpc>
            </a:pPr>
            <a:endParaRPr lang="en-US">
              <a:solidFill>
                <a:schemeClr val="bg1"/>
              </a:solidFill>
            </a:endParaRPr>
          </a:p>
          <a:p>
            <a:pPr>
              <a:lnSpc>
                <a:spcPct val="100000"/>
              </a:lnSpc>
            </a:pPr>
            <a:endParaRPr lang="en-GB" sz="2000">
              <a:solidFill>
                <a:schemeClr val="bg1"/>
              </a:solidFill>
            </a:endParaRP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B700EE12-AB06-BF60-697B-F45481EAF937}"/>
              </a:ext>
            </a:extLst>
          </p:cNvPr>
          <p:cNvSpPr>
            <a:spLocks noGrp="1"/>
          </p:cNvSpPr>
          <p:nvPr>
            <p:ph type="body" sz="quarter" idx="35"/>
          </p:nvPr>
        </p:nvSpPr>
        <p:spPr>
          <a:xfrm>
            <a:off x="294777" y="5453856"/>
            <a:ext cx="3206079" cy="1049221"/>
          </a:xfrm>
        </p:spPr>
        <p:txBody>
          <a:bodyPr/>
          <a:lstStyle/>
          <a:p>
            <a:r>
              <a:rPr lang="en-US" sz="4400" b="1">
                <a:latin typeface="Calibri"/>
                <a:ea typeface="Open Sans"/>
                <a:cs typeface="Calibri"/>
              </a:rPr>
              <a:t>SLOVENIJA</a:t>
            </a:r>
            <a:endParaRPr lang="en-US" sz="4400" b="1"/>
          </a:p>
        </p:txBody>
      </p:sp>
      <p:sp>
        <p:nvSpPr>
          <p:cNvPr id="3" name="Text Placeholder 2">
            <a:extLst>
              <a:ext uri="{FF2B5EF4-FFF2-40B4-BE49-F238E27FC236}">
                <a16:creationId xmlns:a16="http://schemas.microsoft.com/office/drawing/2014/main" id="{EE786351-6C4F-1BDD-20EE-C11DBD968669}"/>
              </a:ext>
            </a:extLst>
          </p:cNvPr>
          <p:cNvSpPr>
            <a:spLocks noGrp="1"/>
          </p:cNvSpPr>
          <p:nvPr>
            <p:ph type="body" sz="quarter" idx="36"/>
          </p:nvPr>
        </p:nvSpPr>
        <p:spPr>
          <a:xfrm>
            <a:off x="27624" y="4728524"/>
            <a:ext cx="3932166" cy="518182"/>
          </a:xfrm>
        </p:spPr>
        <p:txBody>
          <a:bodyPr/>
          <a:lstStyle/>
          <a:p>
            <a:r>
              <a:rPr lang="en-US" sz="3200" b="0" cap="all"/>
              <a:t>Modeli lastništva</a:t>
            </a:r>
          </a:p>
        </p:txBody>
      </p:sp>
      <p:sp>
        <p:nvSpPr>
          <p:cNvPr id="16" name="Slide Number Placeholder 15">
            <a:extLst>
              <a:ext uri="{FF2B5EF4-FFF2-40B4-BE49-F238E27FC236}">
                <a16:creationId xmlns:a16="http://schemas.microsoft.com/office/drawing/2014/main" id="{4D9D4E08-46E8-FC07-7233-4E365AE02349}"/>
              </a:ext>
            </a:extLst>
          </p:cNvPr>
          <p:cNvSpPr>
            <a:spLocks noGrp="1"/>
          </p:cNvSpPr>
          <p:nvPr>
            <p:ph type="sldNum" sz="quarter" idx="4"/>
          </p:nvPr>
        </p:nvSpPr>
        <p:spPr/>
        <p:txBody>
          <a:bodyPr/>
          <a:lstStyle/>
          <a:p>
            <a:fld id="{9C527BFA-2C0E-4CEC-B6A5-913A56FEF4B4}" type="slidenum">
              <a:rPr lang="fr-CA" smtClean="0"/>
              <a:t>50</a:t>
            </a:fld>
            <a:endParaRPr lang="fr-CA"/>
          </a:p>
        </p:txBody>
      </p:sp>
      <p:sp>
        <p:nvSpPr>
          <p:cNvPr id="4" name="Text Placeholder 3">
            <a:extLst>
              <a:ext uri="{FF2B5EF4-FFF2-40B4-BE49-F238E27FC236}">
                <a16:creationId xmlns:a16="http://schemas.microsoft.com/office/drawing/2014/main" id="{FB294A7F-F19B-793E-2A9D-4A68E2A4D93A}"/>
              </a:ext>
            </a:extLst>
          </p:cNvPr>
          <p:cNvSpPr>
            <a:spLocks noGrp="1"/>
          </p:cNvSpPr>
          <p:nvPr>
            <p:ph type="body" sz="quarter" idx="65"/>
          </p:nvPr>
        </p:nvSpPr>
        <p:spPr/>
        <p:txBody>
          <a:bodyPr/>
          <a:lstStyle/>
          <a:p>
            <a:r>
              <a:rPr lang="en-GB">
                <a:latin typeface="Calibri"/>
                <a:cs typeface="Calibri"/>
              </a:rPr>
              <a:t>Foto: Scattered hotel </a:t>
            </a:r>
            <a:r>
              <a:rPr lang="en-GB" err="1">
                <a:latin typeface="Calibri"/>
                <a:cs typeface="Calibri"/>
              </a:rPr>
              <a:t>Jeruzalem</a:t>
            </a:r>
            <a:r>
              <a:rPr lang="en-GB">
                <a:latin typeface="Calibri"/>
                <a:cs typeface="Calibri"/>
              </a:rPr>
              <a:t>, Slovenija</a:t>
            </a:r>
            <a:endParaRPr lang="en-GB"/>
          </a:p>
        </p:txBody>
      </p:sp>
      <p:sp>
        <p:nvSpPr>
          <p:cNvPr id="10" name="Text Placeholder 2">
            <a:extLst>
              <a:ext uri="{FF2B5EF4-FFF2-40B4-BE49-F238E27FC236}">
                <a16:creationId xmlns:a16="http://schemas.microsoft.com/office/drawing/2014/main" id="{BB2AC0CD-4BED-5813-2CF7-7EC6685B8EBA}"/>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41C9043D-9F1A-9B49-3A7B-67FFF355DB1D}"/>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 sliko in besedilo</a:t>
            </a:r>
          </a:p>
        </p:txBody>
      </p:sp>
      <p:pic>
        <p:nvPicPr>
          <p:cNvPr id="11" name="Picture Placeholder 10" descr="Slika, ki vsebuje besede pokrajina, trava, drevo, gora&#10;&#10;Opis je samodejno ustvarjen">
            <a:extLst>
              <a:ext uri="{FF2B5EF4-FFF2-40B4-BE49-F238E27FC236}">
                <a16:creationId xmlns:a16="http://schemas.microsoft.com/office/drawing/2014/main" id="{2E3A52C2-7133-4159-BBFB-3E3C43B10E60}"/>
              </a:ext>
            </a:extLst>
          </p:cNvPr>
          <p:cNvPicPr>
            <a:picLocks noGrp="1" noChangeAspect="1"/>
          </p:cNvPicPr>
          <p:nvPr>
            <p:ph type="pic" sz="quarter" idx="34"/>
          </p:nvPr>
        </p:nvPicPr>
        <p:blipFill>
          <a:blip r:embed="rId3"/>
          <a:srcRect t="2832" b="2832"/>
          <a:stretch>
            <a:fillRect/>
          </a:stretch>
        </p:blipFill>
        <p:spPr>
          <a:xfrm>
            <a:off x="0" y="406753"/>
            <a:ext cx="7001712" cy="4003099"/>
          </a:xfrm>
        </p:spPr>
      </p:pic>
      <p:pic>
        <p:nvPicPr>
          <p:cNvPr id="8" name="Graphic 5" descr="Badge 7 with solid fill">
            <a:extLst>
              <a:ext uri="{FF2B5EF4-FFF2-40B4-BE49-F238E27FC236}">
                <a16:creationId xmlns:a16="http://schemas.microsoft.com/office/drawing/2014/main" id="{2B34F188-AB24-1992-54D2-33125FBC8E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9790" y="4453137"/>
            <a:ext cx="1440000" cy="1440000"/>
          </a:xfrm>
          <a:prstGeom prst="rect">
            <a:avLst/>
          </a:prstGeom>
        </p:spPr>
      </p:pic>
    </p:spTree>
    <p:extLst>
      <p:ext uri="{BB962C8B-B14F-4D97-AF65-F5344CB8AC3E}">
        <p14:creationId xmlns:p14="http://schemas.microsoft.com/office/powerpoint/2010/main" val="1221865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1333C-1543-4549-7C10-84D825578E3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E045B72-749E-C072-4B93-CB57FB95CCF7}"/>
              </a:ext>
            </a:extLst>
          </p:cNvPr>
          <p:cNvSpPr>
            <a:spLocks noGrp="1"/>
          </p:cNvSpPr>
          <p:nvPr>
            <p:ph type="body" sz="quarter" idx="32"/>
          </p:nvPr>
        </p:nvSpPr>
        <p:spPr>
          <a:xfrm>
            <a:off x="3880396" y="469072"/>
            <a:ext cx="3270634" cy="4069540"/>
          </a:xfrm>
        </p:spPr>
        <p:txBody>
          <a:bodyPr/>
          <a:lstStyle/>
          <a:p>
            <a:pPr>
              <a:lnSpc>
                <a:spcPct val="100000"/>
              </a:lnSpc>
            </a:pPr>
            <a:r>
              <a:rPr lang="en-US">
                <a:latin typeface="Calibri"/>
                <a:ea typeface="Open Sans"/>
                <a:cs typeface="Calibri"/>
              </a:rPr>
              <a:t>V prizadevanju za povezovanje območja med reko Dravo in gorami je bil ustvarjen projekt prepoznavnosti, ki simbolično združuje ponudnike nastanitev pod eno, a razpršeno hotelsko streho.</a:t>
            </a:r>
            <a:endParaRPr lang="sl-SI"/>
          </a:p>
          <a:p>
            <a:pPr>
              <a:lnSpc>
                <a:spcPct val="100000"/>
              </a:lnSpc>
            </a:pPr>
            <a:endParaRPr lang="en-US"/>
          </a:p>
          <a:p>
            <a:pPr>
              <a:lnSpc>
                <a:spcPct val="100000"/>
              </a:lnSpc>
            </a:pPr>
            <a:r>
              <a:rPr lang="en-US">
                <a:latin typeface="Calibri"/>
                <a:ea typeface="Open Sans"/>
                <a:cs typeface="Calibri"/>
              </a:rPr>
              <a:t>Razvoj skupne blagovne znamke, Razpršen hotel </a:t>
            </a:r>
            <a:r>
              <a:rPr lang="en-US" err="1">
                <a:latin typeface="Calibri"/>
                <a:ea typeface="Open Sans"/>
                <a:cs typeface="Calibri"/>
              </a:rPr>
              <a:t>Jeruzalem </a:t>
            </a:r>
            <a:r>
              <a:rPr lang="en-US">
                <a:latin typeface="Calibri"/>
                <a:ea typeface="Open Sans"/>
                <a:cs typeface="Calibri"/>
              </a:rPr>
              <a:t>Slovenija, in povečanje zmogljivosti nastanitve, ki trenutno primanjkuje in območje ni dovolj vidno, sta bila glavna cilja vloge za razpis EAFRD v okviru </a:t>
            </a:r>
            <a:r>
              <a:rPr lang="en-US" err="1">
                <a:latin typeface="Calibri"/>
                <a:ea typeface="Open Sans"/>
                <a:cs typeface="Calibri"/>
              </a:rPr>
              <a:t>programov</a:t>
            </a:r>
            <a:r>
              <a:rPr lang="en-US">
                <a:latin typeface="Calibri"/>
                <a:ea typeface="Open Sans"/>
                <a:cs typeface="Calibri"/>
              </a:rPr>
              <a:t> razvoja podeželja. Vodilni partner je Raziskovalno-razvojni center </a:t>
            </a:r>
            <a:r>
              <a:rPr lang="en-US" err="1">
                <a:latin typeface="Calibri"/>
                <a:ea typeface="Open Sans"/>
                <a:cs typeface="Calibri"/>
              </a:rPr>
              <a:t>Ormož </a:t>
            </a:r>
            <a:r>
              <a:rPr lang="en-US">
                <a:latin typeface="Calibri"/>
                <a:ea typeface="Open Sans"/>
                <a:cs typeface="Calibri"/>
              </a:rPr>
              <a:t>(RRC </a:t>
            </a:r>
            <a:r>
              <a:rPr lang="en-US" err="1">
                <a:latin typeface="Calibri"/>
                <a:ea typeface="Open Sans"/>
                <a:cs typeface="Calibri"/>
              </a:rPr>
              <a:t>Ormož</a:t>
            </a:r>
            <a:r>
              <a:rPr lang="en-US">
                <a:latin typeface="Calibri"/>
                <a:ea typeface="Open Sans"/>
                <a:cs typeface="Calibri"/>
              </a:rPr>
              <a:t>), drugi partnerji pa so Turistični inštitut in občine </a:t>
            </a:r>
            <a:r>
              <a:rPr lang="en-US" err="1">
                <a:latin typeface="Calibri"/>
                <a:ea typeface="Open Sans"/>
                <a:cs typeface="Calibri"/>
              </a:rPr>
              <a:t>Ormož</a:t>
            </a:r>
            <a:r>
              <a:rPr lang="en-US">
                <a:latin typeface="Calibri"/>
                <a:ea typeface="Open Sans"/>
                <a:cs typeface="Calibri"/>
              </a:rPr>
              <a:t>, </a:t>
            </a:r>
            <a:r>
              <a:rPr lang="en-US" err="1">
                <a:latin typeface="Calibri"/>
                <a:ea typeface="Open Sans"/>
                <a:cs typeface="Calibri"/>
              </a:rPr>
              <a:t>Sveti Tomaž </a:t>
            </a:r>
            <a:r>
              <a:rPr lang="en-US">
                <a:latin typeface="Calibri"/>
                <a:ea typeface="Open Sans"/>
                <a:cs typeface="Calibri"/>
              </a:rPr>
              <a:t>in </a:t>
            </a:r>
            <a:r>
              <a:rPr lang="en-US" err="1">
                <a:latin typeface="Calibri"/>
                <a:ea typeface="Open Sans"/>
                <a:cs typeface="Calibri"/>
              </a:rPr>
              <a:t>Središče ob Dravi</a:t>
            </a:r>
            <a:r>
              <a:rPr lang="en-US">
                <a:latin typeface="Calibri"/>
                <a:ea typeface="Open Sans"/>
                <a:cs typeface="Calibri"/>
              </a:rPr>
              <a:t>. Projekt je ocenjen na nekaj manj kot 73.000 evrov, od česar je 42.000 evrov evropskih sredstev.</a:t>
            </a:r>
            <a:endParaRPr lang="en-US"/>
          </a:p>
          <a:p>
            <a:pPr>
              <a:lnSpc>
                <a:spcPct val="100000"/>
              </a:lnSpc>
            </a:pPr>
            <a:endParaRPr lang="en-US">
              <a:ea typeface="Open Sans"/>
            </a:endParaRPr>
          </a:p>
          <a:p>
            <a:pPr>
              <a:lnSpc>
                <a:spcPct val="100000"/>
              </a:lnSpc>
            </a:pPr>
            <a:endParaRPr lang="en-US">
              <a:ea typeface="Open Sans"/>
            </a:endParaRPr>
          </a:p>
        </p:txBody>
      </p:sp>
      <p:sp>
        <p:nvSpPr>
          <p:cNvPr id="12" name="Text Placeholder 11">
            <a:extLst>
              <a:ext uri="{FF2B5EF4-FFF2-40B4-BE49-F238E27FC236}">
                <a16:creationId xmlns:a16="http://schemas.microsoft.com/office/drawing/2014/main" id="{3F5548BB-2928-2DE6-A653-2E9491D21FB1}"/>
              </a:ext>
            </a:extLst>
          </p:cNvPr>
          <p:cNvSpPr>
            <a:spLocks noGrp="1"/>
          </p:cNvSpPr>
          <p:nvPr>
            <p:ph type="body" sz="quarter" idx="36"/>
          </p:nvPr>
        </p:nvSpPr>
        <p:spPr>
          <a:xfrm>
            <a:off x="264927" y="1299463"/>
            <a:ext cx="3141465" cy="385564"/>
          </a:xfrm>
        </p:spPr>
        <p:txBody>
          <a:bodyPr/>
          <a:lstStyle/>
          <a:p>
            <a:r>
              <a:rPr lang="en-US"/>
              <a:t>IZZIV</a:t>
            </a:r>
          </a:p>
        </p:txBody>
      </p:sp>
      <p:sp>
        <p:nvSpPr>
          <p:cNvPr id="14" name="Text Placeholder 13">
            <a:extLst>
              <a:ext uri="{FF2B5EF4-FFF2-40B4-BE49-F238E27FC236}">
                <a16:creationId xmlns:a16="http://schemas.microsoft.com/office/drawing/2014/main" id="{36B4D837-87FB-6728-438E-3FB207AC2584}"/>
              </a:ext>
            </a:extLst>
          </p:cNvPr>
          <p:cNvSpPr>
            <a:spLocks noGrp="1"/>
          </p:cNvSpPr>
          <p:nvPr>
            <p:ph type="body" sz="quarter" idx="40"/>
          </p:nvPr>
        </p:nvSpPr>
        <p:spPr/>
        <p:txBody>
          <a:bodyPr/>
          <a:lstStyle/>
          <a:p>
            <a:r>
              <a:rPr lang="en-US"/>
              <a:t>„Potovanje – najprej te pusti brez besed, potem pa te spremeni v pripovedovalca zgodb.“ — Ibn Battuta</a:t>
            </a:r>
          </a:p>
        </p:txBody>
      </p:sp>
      <p:sp>
        <p:nvSpPr>
          <p:cNvPr id="2" name="Text Placeholder 1">
            <a:extLst>
              <a:ext uri="{FF2B5EF4-FFF2-40B4-BE49-F238E27FC236}">
                <a16:creationId xmlns:a16="http://schemas.microsoft.com/office/drawing/2014/main" id="{DB4188CA-E1FE-FD13-A9F4-507380CEC927}"/>
              </a:ext>
            </a:extLst>
          </p:cNvPr>
          <p:cNvSpPr>
            <a:spLocks noGrp="1"/>
          </p:cNvSpPr>
          <p:nvPr>
            <p:ph type="body" sz="quarter" idx="65"/>
          </p:nvPr>
        </p:nvSpPr>
        <p:spPr/>
        <p:txBody>
          <a:bodyPr/>
          <a:lstStyle/>
          <a:p>
            <a:r>
              <a:rPr lang="en-GB">
                <a:latin typeface="Calibri"/>
                <a:cs typeface="Calibri"/>
              </a:rPr>
              <a:t>Foto: Hotel Scattered </a:t>
            </a:r>
            <a:r>
              <a:rPr lang="en-GB" err="1">
                <a:latin typeface="Calibri"/>
                <a:cs typeface="Calibri"/>
              </a:rPr>
              <a:t>Jeruzalem</a:t>
            </a:r>
            <a:r>
              <a:rPr lang="en-GB">
                <a:latin typeface="Calibri"/>
                <a:cs typeface="Calibri"/>
              </a:rPr>
              <a:t>, Slovenija</a:t>
            </a:r>
            <a:endParaRPr lang="fr-FR"/>
          </a:p>
        </p:txBody>
      </p:sp>
      <p:sp>
        <p:nvSpPr>
          <p:cNvPr id="18" name="Freeform 17">
            <a:extLst>
              <a:ext uri="{FF2B5EF4-FFF2-40B4-BE49-F238E27FC236}">
                <a16:creationId xmlns:a16="http://schemas.microsoft.com/office/drawing/2014/main" id="{03244E88-1193-2109-6524-5D2EB56DE34D}"/>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A5F6CC7B-6FF4-FC89-D3A8-A8F3281F894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51</a:t>
            </a:fld>
            <a:endParaRPr lang="fr-CA"/>
          </a:p>
        </p:txBody>
      </p:sp>
      <p:grpSp>
        <p:nvGrpSpPr>
          <p:cNvPr id="4" name="Group 3">
            <a:extLst>
              <a:ext uri="{FF2B5EF4-FFF2-40B4-BE49-F238E27FC236}">
                <a16:creationId xmlns:a16="http://schemas.microsoft.com/office/drawing/2014/main" id="{4869DEC0-5DE9-B1F4-1B9C-A0E69ABDB774}"/>
              </a:ext>
            </a:extLst>
          </p:cNvPr>
          <p:cNvGrpSpPr/>
          <p:nvPr/>
        </p:nvGrpSpPr>
        <p:grpSpPr>
          <a:xfrm>
            <a:off x="147916" y="501044"/>
            <a:ext cx="953258" cy="797926"/>
            <a:chOff x="8130434" y="5055580"/>
            <a:chExt cx="1018347" cy="1051755"/>
          </a:xfrm>
          <a:solidFill>
            <a:schemeClr val="bg1"/>
          </a:solidFill>
        </p:grpSpPr>
        <p:grpSp>
          <p:nvGrpSpPr>
            <p:cNvPr id="5" name="Graphic 2">
              <a:extLst>
                <a:ext uri="{FF2B5EF4-FFF2-40B4-BE49-F238E27FC236}">
                  <a16:creationId xmlns:a16="http://schemas.microsoft.com/office/drawing/2014/main" id="{8431E35B-383F-DFE8-6776-B989BB68FF9B}"/>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7E31032C-646F-251F-7A63-ED1F5E0C1F48}"/>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grp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2298AA76-338C-3759-295E-06C6795D036B}"/>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grp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915F4FA6-2A98-6573-5043-C49498629820}"/>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grpFill/>
              <a:ln w="3834" cap="flat">
                <a:noFill/>
                <a:prstDash val="solid"/>
                <a:miter/>
              </a:ln>
            </p:spPr>
            <p:txBody>
              <a:bodyPr rtlCol="0" anchor="ctr"/>
              <a:lstStyle/>
              <a:p>
                <a:endParaRPr lang="en-US"/>
              </a:p>
            </p:txBody>
          </p:sp>
        </p:grpSp>
        <p:sp>
          <p:nvSpPr>
            <p:cNvPr id="6" name="Freeform 289">
              <a:extLst>
                <a:ext uri="{FF2B5EF4-FFF2-40B4-BE49-F238E27FC236}">
                  <a16:creationId xmlns:a16="http://schemas.microsoft.com/office/drawing/2014/main" id="{84D16250-C350-C5D8-1B7B-3BE77F3CFD51}"/>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10408E4C-35B9-B29F-7DD4-15524C4310D8}"/>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9" name="Freeform 291">
              <a:extLst>
                <a:ext uri="{FF2B5EF4-FFF2-40B4-BE49-F238E27FC236}">
                  <a16:creationId xmlns:a16="http://schemas.microsoft.com/office/drawing/2014/main" id="{C1B4934A-6577-B59F-4684-B574018179F5}"/>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0" name="Freeform 292">
              <a:extLst>
                <a:ext uri="{FF2B5EF4-FFF2-40B4-BE49-F238E27FC236}">
                  <a16:creationId xmlns:a16="http://schemas.microsoft.com/office/drawing/2014/main" id="{EAD21C55-AC49-84DF-71A6-F81672997AC5}"/>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3" name="Freeform 293">
              <a:extLst>
                <a:ext uri="{FF2B5EF4-FFF2-40B4-BE49-F238E27FC236}">
                  <a16:creationId xmlns:a16="http://schemas.microsoft.com/office/drawing/2014/main" id="{45E4E3C7-612A-EB3B-C391-8FAF182AC3AE}"/>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5" name="Freeform 294">
              <a:extLst>
                <a:ext uri="{FF2B5EF4-FFF2-40B4-BE49-F238E27FC236}">
                  <a16:creationId xmlns:a16="http://schemas.microsoft.com/office/drawing/2014/main" id="{C5FFF8EA-C039-C9D0-59B0-1B637E0358F8}"/>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7" name="Freeform 295">
              <a:extLst>
                <a:ext uri="{FF2B5EF4-FFF2-40B4-BE49-F238E27FC236}">
                  <a16:creationId xmlns:a16="http://schemas.microsoft.com/office/drawing/2014/main" id="{B7982A77-4BC2-E78B-062F-0C2418F84879}"/>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9" name="Freeform 296">
              <a:extLst>
                <a:ext uri="{FF2B5EF4-FFF2-40B4-BE49-F238E27FC236}">
                  <a16:creationId xmlns:a16="http://schemas.microsoft.com/office/drawing/2014/main" id="{3257EF33-500A-5C7A-F0F9-2E69D2B56595}"/>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600A8815-2011-4999-B068-41056A83966B}"/>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8CE955C9-7EF3-6B33-76D0-2A02E15CBCF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E306BC19-246B-3D0B-3A06-46334E9D8AF5}"/>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
        <p:nvSpPr>
          <p:cNvPr id="27" name="Text Placeholder 26">
            <a:extLst>
              <a:ext uri="{FF2B5EF4-FFF2-40B4-BE49-F238E27FC236}">
                <a16:creationId xmlns:a16="http://schemas.microsoft.com/office/drawing/2014/main" id="{C37173D8-ED51-FF9E-94B5-2D4CEFD9D162}"/>
              </a:ext>
            </a:extLst>
          </p:cNvPr>
          <p:cNvSpPr>
            <a:spLocks noGrp="1"/>
          </p:cNvSpPr>
          <p:nvPr>
            <p:ph type="body" sz="quarter" idx="35"/>
          </p:nvPr>
        </p:nvSpPr>
        <p:spPr>
          <a:xfrm>
            <a:off x="316035" y="1973195"/>
            <a:ext cx="3043704" cy="1049221"/>
          </a:xfrm>
        </p:spPr>
        <p:txBody>
          <a:bodyPr/>
          <a:lstStyle/>
          <a:p>
            <a:r>
              <a:rPr lang="en-GB" sz="2800" cap="all">
                <a:latin typeface="Calibri"/>
                <a:ea typeface="Open Sans"/>
                <a:cs typeface="Calibri"/>
              </a:rPr>
              <a:t>Usklajevanje med ponudniki</a:t>
            </a:r>
            <a:endParaRPr lang="sl-SI"/>
          </a:p>
        </p:txBody>
      </p:sp>
      <p:pic>
        <p:nvPicPr>
          <p:cNvPr id="30" name="Picture Placeholder 29" descr="Slika, ki vsebuje besede na prostem, nebo, trava, rastlina&#10;&#10;Opis je samodejno ustvarjen">
            <a:extLst>
              <a:ext uri="{FF2B5EF4-FFF2-40B4-BE49-F238E27FC236}">
                <a16:creationId xmlns:a16="http://schemas.microsoft.com/office/drawing/2014/main" id="{8966A78F-601C-457C-8CBE-C3081DFD69C1}"/>
              </a:ext>
            </a:extLst>
          </p:cNvPr>
          <p:cNvPicPr>
            <a:picLocks noGrp="1" noChangeAspect="1"/>
          </p:cNvPicPr>
          <p:nvPr>
            <p:ph type="pic" sz="quarter" idx="39"/>
          </p:nvPr>
        </p:nvPicPr>
        <p:blipFill>
          <a:blip r:embed="rId2"/>
          <a:srcRect l="27512" r="27512"/>
          <a:stretch>
            <a:fillRect/>
          </a:stretch>
        </p:blipFill>
        <p:spPr>
          <a:xfrm>
            <a:off x="0" y="4722784"/>
            <a:ext cx="3686400" cy="5486854"/>
          </a:xfrm>
        </p:spPr>
      </p:pic>
    </p:spTree>
    <p:extLst>
      <p:ext uri="{BB962C8B-B14F-4D97-AF65-F5344CB8AC3E}">
        <p14:creationId xmlns:p14="http://schemas.microsoft.com/office/powerpoint/2010/main" val="374249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C738F-D340-8445-631D-A7ACA72C0F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004E0B3-944E-3F05-DE57-ED635786647F}"/>
              </a:ext>
            </a:extLst>
          </p:cNvPr>
          <p:cNvSpPr>
            <a:spLocks noGrp="1"/>
          </p:cNvSpPr>
          <p:nvPr>
            <p:ph type="body" sz="quarter" idx="58"/>
          </p:nvPr>
        </p:nvSpPr>
        <p:spPr>
          <a:xfrm>
            <a:off x="1142245" y="493683"/>
            <a:ext cx="6321874" cy="355435"/>
          </a:xfrm>
        </p:spPr>
        <p:txBody>
          <a:bodyPr/>
          <a:lstStyle/>
          <a:p>
            <a:pPr>
              <a:lnSpc>
                <a:spcPct val="100000"/>
              </a:lnSpc>
            </a:pPr>
            <a:r>
              <a:rPr lang="en-GB" sz="2800">
                <a:latin typeface="Calibri"/>
                <a:ea typeface="Calibri"/>
                <a:cs typeface="Calibri"/>
              </a:rPr>
              <a:t>REŠITEV</a:t>
            </a:r>
          </a:p>
          <a:p>
            <a:pPr>
              <a:lnSpc>
                <a:spcPct val="100000"/>
              </a:lnSpc>
            </a:pPr>
            <a:r>
              <a:rPr lang="en-IE" sz="1600" b="0" cap="all">
                <a:latin typeface="Calibri"/>
                <a:cs typeface="Calibri"/>
              </a:rPr>
              <a:t>Recepcijske storitve</a:t>
            </a:r>
            <a:endParaRPr lang="en-GB" sz="1600"/>
          </a:p>
        </p:txBody>
      </p:sp>
      <p:sp>
        <p:nvSpPr>
          <p:cNvPr id="3" name="Text Placeholder 2">
            <a:extLst>
              <a:ext uri="{FF2B5EF4-FFF2-40B4-BE49-F238E27FC236}">
                <a16:creationId xmlns:a16="http://schemas.microsoft.com/office/drawing/2014/main" id="{C5DF63FB-98D2-C05E-3F60-E1311236F301}"/>
              </a:ext>
            </a:extLst>
          </p:cNvPr>
          <p:cNvSpPr>
            <a:spLocks noGrp="1"/>
          </p:cNvSpPr>
          <p:nvPr>
            <p:ph type="body" sz="quarter" idx="32"/>
          </p:nvPr>
        </p:nvSpPr>
        <p:spPr>
          <a:xfrm>
            <a:off x="186212" y="1419737"/>
            <a:ext cx="7037951" cy="2798453"/>
          </a:xfrm>
        </p:spPr>
        <p:txBody>
          <a:bodyPr/>
          <a:lstStyle/>
          <a:p>
            <a:r>
              <a:rPr lang="en-US" sz="1400" err="1">
                <a:solidFill>
                  <a:schemeClr val="tx1">
                    <a:lumMod val="75000"/>
                    <a:lumOff val="25000"/>
                  </a:schemeClr>
                </a:solidFill>
                <a:latin typeface="Calibri"/>
                <a:ea typeface="Open Sans"/>
                <a:cs typeface="Calibri"/>
              </a:rPr>
              <a:t>Društvo </a:t>
            </a:r>
            <a:r>
              <a:rPr lang="en-US" sz="1400">
                <a:solidFill>
                  <a:schemeClr val="tx1">
                    <a:lumMod val="75000"/>
                    <a:lumOff val="25000"/>
                  </a:schemeClr>
                </a:solidFill>
                <a:latin typeface="Calibri"/>
                <a:ea typeface="Open Sans"/>
                <a:cs typeface="Calibri"/>
              </a:rPr>
              <a:t>za turizem, kulturo in šport </a:t>
            </a:r>
            <a:r>
              <a:rPr lang="en-US" sz="1400" err="1">
                <a:solidFill>
                  <a:schemeClr val="tx1">
                    <a:lumMod val="75000"/>
                    <a:lumOff val="25000"/>
                  </a:schemeClr>
                </a:solidFill>
                <a:latin typeface="Calibri"/>
                <a:ea typeface="Open Sans"/>
                <a:cs typeface="Calibri"/>
              </a:rPr>
              <a:t>Ormož je </a:t>
            </a:r>
            <a:r>
              <a:rPr lang="en-US" sz="1400">
                <a:solidFill>
                  <a:schemeClr val="tx1">
                    <a:lumMod val="75000"/>
                    <a:lumOff val="25000"/>
                  </a:schemeClr>
                </a:solidFill>
                <a:latin typeface="Calibri"/>
                <a:ea typeface="Open Sans"/>
                <a:cs typeface="Calibri"/>
              </a:rPr>
              <a:t>za ponudnike </a:t>
            </a:r>
            <a:r>
              <a:rPr lang="en-US" sz="1400" err="1">
                <a:solidFill>
                  <a:schemeClr val="tx1">
                    <a:lumMod val="75000"/>
                    <a:lumOff val="25000"/>
                  </a:schemeClr>
                </a:solidFill>
                <a:latin typeface="Calibri"/>
                <a:ea typeface="Open Sans"/>
                <a:cs typeface="Calibri"/>
              </a:rPr>
              <a:t>organiziralo </a:t>
            </a:r>
            <a:r>
              <a:rPr lang="en-US" sz="1400">
                <a:solidFill>
                  <a:schemeClr val="tx1">
                    <a:lumMod val="75000"/>
                    <a:lumOff val="25000"/>
                  </a:schemeClr>
                </a:solidFill>
                <a:latin typeface="Calibri"/>
                <a:ea typeface="Open Sans"/>
                <a:cs typeface="Calibri"/>
              </a:rPr>
              <a:t>vrsto delavnic, na katerih jih je seznanilo z vsebino projekta in njihovimi obveznostmi. Večina jih je razmišljala o tem, kako bo sprejem potekal. Odločili so se, da bo centralni sprejem v njihovem Turističnem informacijskem centru, ki deluje v prostorih </a:t>
            </a:r>
            <a:r>
              <a:rPr lang="en-US" sz="1400" err="1">
                <a:solidFill>
                  <a:schemeClr val="tx1">
                    <a:lumMod val="75000"/>
                    <a:lumOff val="25000"/>
                  </a:schemeClr>
                </a:solidFill>
                <a:latin typeface="Calibri"/>
                <a:ea typeface="Open Sans"/>
                <a:cs typeface="Calibri"/>
              </a:rPr>
              <a:t>Ormoškega</a:t>
            </a:r>
            <a:r>
              <a:rPr lang="en-US" sz="1400">
                <a:solidFill>
                  <a:schemeClr val="tx1">
                    <a:lumMod val="75000"/>
                    <a:lumOff val="25000"/>
                  </a:schemeClr>
                </a:solidFill>
                <a:latin typeface="Calibri"/>
                <a:ea typeface="Open Sans"/>
                <a:cs typeface="Calibri"/>
              </a:rPr>
              <a:t> gradu.</a:t>
            </a:r>
            <a:endParaRPr lang="sl-SI">
              <a:solidFill>
                <a:schemeClr val="tx1">
                  <a:lumMod val="75000"/>
                  <a:lumOff val="25000"/>
                </a:schemeClr>
              </a:solidFill>
            </a:endParaRPr>
          </a:p>
          <a:p>
            <a:endParaRPr lang="en-US" sz="1400">
              <a:solidFill>
                <a:schemeClr val="tx1">
                  <a:lumMod val="75000"/>
                  <a:lumOff val="25000"/>
                </a:schemeClr>
              </a:solidFill>
            </a:endParaRPr>
          </a:p>
          <a:p>
            <a:endParaRPr lang="en-US" sz="1400">
              <a:solidFill>
                <a:schemeClr val="tx1">
                  <a:lumMod val="75000"/>
                  <a:lumOff val="25000"/>
                </a:schemeClr>
              </a:solidFill>
            </a:endParaRPr>
          </a:p>
          <a:p>
            <a:endParaRPr lang="en-US" sz="1400">
              <a:solidFill>
                <a:schemeClr val="tx1">
                  <a:lumMod val="75000"/>
                  <a:lumOff val="25000"/>
                </a:schemeClr>
              </a:solidFill>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3498822B-FEE8-5D95-EB41-F96403D03D1F}"/>
              </a:ext>
            </a:extLst>
          </p:cNvPr>
          <p:cNvSpPr>
            <a:spLocks noGrp="1"/>
          </p:cNvSpPr>
          <p:nvPr>
            <p:ph type="body" sz="quarter" idx="61"/>
          </p:nvPr>
        </p:nvSpPr>
        <p:spPr>
          <a:xfrm>
            <a:off x="307749" y="6626926"/>
            <a:ext cx="7037951" cy="2798453"/>
          </a:xfrm>
        </p:spPr>
        <p:txBody>
          <a:bodyPr/>
          <a:lstStyle/>
          <a:p>
            <a:r>
              <a:rPr lang="en-US" sz="1400">
                <a:solidFill>
                  <a:schemeClr val="tx1">
                    <a:lumMod val="75000"/>
                    <a:lumOff val="25000"/>
                  </a:schemeClr>
                </a:solidFill>
                <a:latin typeface="Calibri"/>
                <a:ea typeface="Open Sans"/>
                <a:cs typeface="Calibri"/>
              </a:rPr>
              <a:t>Danes ima RHJS 200 postelj, ki jih zagotavlja 15 ponudnikov. 13 jih je iz Ormoža: Apartma Danica, Casa št. 1, D&amp;J House, Gostišče Taverna, Hiša Vukan, Hiša Pep´S, Hostel Ormož, Počitniška hiša Prlečka, Kmečka hiša pod orehovimi drevesi, Turistična kmetija Hlebec, Turistična kmetija Sonja Ozmec, Vinski raj Glavinič in Zelena oaza, dva pa iz Svetega Tomaža: Nebo je tudi na Zemlji in Počitniška hiša pri babici. </a:t>
            </a:r>
            <a:endParaRPr lang="sl-SI"/>
          </a:p>
          <a:p>
            <a:endParaRPr lang="en-US" sz="1400">
              <a:solidFill>
                <a:schemeClr val="tx1">
                  <a:lumMod val="75000"/>
                  <a:lumOff val="25000"/>
                </a:schemeClr>
              </a:solidFill>
            </a:endParaRPr>
          </a:p>
          <a:p>
            <a:endParaRPr lang="en-US" sz="1400">
              <a:solidFill>
                <a:schemeClr val="tx1">
                  <a:lumMod val="75000"/>
                  <a:lumOff val="25000"/>
                </a:schemeClr>
              </a:solidFill>
              <a:latin typeface="Calibri"/>
              <a:ea typeface="Open Sans"/>
              <a:cs typeface="Calibri"/>
            </a:endParaRPr>
          </a:p>
          <a:p>
            <a:endParaRPr lang="en-US" sz="1400">
              <a:solidFill>
                <a:schemeClr val="tx1">
                  <a:lumMod val="75000"/>
                  <a:lumOff val="25000"/>
                </a:schemeClr>
              </a:solidFill>
              <a:latin typeface="Calibri"/>
              <a:ea typeface="Open Sans"/>
              <a:cs typeface="Calibri"/>
            </a:endParaRP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BA8B0EDF-3F0E-1033-1BE5-D627032BB7D6}"/>
              </a:ext>
            </a:extLst>
          </p:cNvPr>
          <p:cNvSpPr txBox="1">
            <a:spLocks/>
          </p:cNvSpPr>
          <p:nvPr/>
        </p:nvSpPr>
        <p:spPr>
          <a:xfrm>
            <a:off x="1358167" y="5749600"/>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REZULTAT</a:t>
            </a:r>
          </a:p>
          <a:p>
            <a:pPr>
              <a:lnSpc>
                <a:spcPct val="100000"/>
              </a:lnSpc>
            </a:pPr>
            <a:r>
              <a:rPr lang="en-US" sz="1600" b="0" cap="all">
                <a:latin typeface="Calibri"/>
                <a:cs typeface="Calibri"/>
              </a:rPr>
              <a:t>Razpršeni hotel je združil 15 ponudnikov</a:t>
            </a:r>
            <a:endParaRPr lang="en-US">
              <a:latin typeface="Calibri"/>
              <a:cs typeface="Calibri"/>
            </a:endParaRPr>
          </a:p>
        </p:txBody>
      </p:sp>
      <p:grpSp>
        <p:nvGrpSpPr>
          <p:cNvPr id="4" name="Group 3">
            <a:extLst>
              <a:ext uri="{FF2B5EF4-FFF2-40B4-BE49-F238E27FC236}">
                <a16:creationId xmlns:a16="http://schemas.microsoft.com/office/drawing/2014/main" id="{01E51BCA-35AB-176E-61DC-B4134A7108F5}"/>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153F3418-5F88-C4EC-44B3-CAE4C334DF55}"/>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38880204-1548-6338-1954-FC13F6B8B734}"/>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40A55DE5-6DCC-A7C9-0F51-121B5CC523C2}"/>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73E66953-59B0-D837-202A-8A43528A2955}"/>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D77605A1-8659-3858-07D9-EDB9C7B44D54}"/>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C8BE8093-6233-8559-3CC6-B10676D9DCD6}"/>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F7F3B242-7CAA-FF63-D83B-1FEC266388B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33E1EC2F-5385-DB37-24E3-BF853905BA7D}"/>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83441EA3-23DE-7A01-8F37-289D2C2FFAEA}"/>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6F2BD61C-7AD8-F4B5-0C8C-E8DE45F0A876}"/>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Freeform 301">
            <a:extLst>
              <a:ext uri="{FF2B5EF4-FFF2-40B4-BE49-F238E27FC236}">
                <a16:creationId xmlns:a16="http://schemas.microsoft.com/office/drawing/2014/main" id="{A0AC1395-CC93-AEFE-85CA-A01ECABBFB0A}"/>
              </a:ext>
            </a:extLst>
          </p:cNvPr>
          <p:cNvSpPr/>
          <p:nvPr/>
        </p:nvSpPr>
        <p:spPr>
          <a:xfrm>
            <a:off x="295341" y="5492079"/>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pic>
        <p:nvPicPr>
          <p:cNvPr id="20" name="Slika 19" descr="Slika, ki vsebuje besede na prostem, oblačila, oseba, rastlina&#10;&#10;Opis je samodejno ustvarjen">
            <a:extLst>
              <a:ext uri="{FF2B5EF4-FFF2-40B4-BE49-F238E27FC236}">
                <a16:creationId xmlns:a16="http://schemas.microsoft.com/office/drawing/2014/main" id="{36DF9969-1A5F-0203-14F9-DDE39A51251C}"/>
              </a:ext>
            </a:extLst>
          </p:cNvPr>
          <p:cNvPicPr>
            <a:picLocks noChangeAspect="1"/>
          </p:cNvPicPr>
          <p:nvPr/>
        </p:nvPicPr>
        <p:blipFill>
          <a:blip r:embed="rId2"/>
          <a:stretch>
            <a:fillRect/>
          </a:stretch>
        </p:blipFill>
        <p:spPr>
          <a:xfrm>
            <a:off x="1770120" y="8025961"/>
            <a:ext cx="4314909" cy="2244496"/>
          </a:xfrm>
          <a:prstGeom prst="rect">
            <a:avLst/>
          </a:prstGeom>
        </p:spPr>
      </p:pic>
      <p:pic>
        <p:nvPicPr>
          <p:cNvPr id="21" name="Slika 20" descr="Slika, ki vsebuje besede zaprt prostor, zid, tla, notranje oblikovanje&#10;&#10;Opis je samodejno ustvarjen">
            <a:extLst>
              <a:ext uri="{FF2B5EF4-FFF2-40B4-BE49-F238E27FC236}">
                <a16:creationId xmlns:a16="http://schemas.microsoft.com/office/drawing/2014/main" id="{2F4695D8-ACFB-899D-498A-A7121E02DE32}"/>
              </a:ext>
            </a:extLst>
          </p:cNvPr>
          <p:cNvPicPr>
            <a:picLocks noChangeAspect="1"/>
          </p:cNvPicPr>
          <p:nvPr/>
        </p:nvPicPr>
        <p:blipFill>
          <a:blip r:embed="rId3"/>
          <a:stretch>
            <a:fillRect/>
          </a:stretch>
        </p:blipFill>
        <p:spPr>
          <a:xfrm>
            <a:off x="1767097" y="2457480"/>
            <a:ext cx="4320993" cy="2805270"/>
          </a:xfrm>
          <a:prstGeom prst="rect">
            <a:avLst/>
          </a:prstGeom>
        </p:spPr>
      </p:pic>
    </p:spTree>
    <p:extLst>
      <p:ext uri="{BB962C8B-B14F-4D97-AF65-F5344CB8AC3E}">
        <p14:creationId xmlns:p14="http://schemas.microsoft.com/office/powerpoint/2010/main" val="2095124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6DEA-BCBB-70A4-A3AB-BC6D8357B14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D676F1D-8D76-4303-AB63-3FCF0B60AD2B}"/>
              </a:ext>
            </a:extLst>
          </p:cNvPr>
          <p:cNvSpPr>
            <a:spLocks noGrp="1"/>
          </p:cNvSpPr>
          <p:nvPr>
            <p:ph type="body" sz="quarter" idx="32"/>
          </p:nvPr>
        </p:nvSpPr>
        <p:spPr/>
        <p:txBody>
          <a:bodyPr/>
          <a:lstStyle/>
          <a:p>
            <a:pPr>
              <a:lnSpc>
                <a:spcPct val="100000"/>
              </a:lnSpc>
            </a:pPr>
            <a:r>
              <a:rPr lang="en-US">
                <a:latin typeface="Calibri"/>
                <a:cs typeface="Calibri"/>
              </a:rPr>
              <a:t>Hotel </a:t>
            </a:r>
            <a:r>
              <a:rPr lang="en-US" err="1">
                <a:latin typeface="Calibri"/>
                <a:cs typeface="Calibri"/>
              </a:rPr>
              <a:t>Razpršeni Jeruzalem Slovenija </a:t>
            </a:r>
            <a:r>
              <a:rPr lang="en-US">
                <a:latin typeface="Calibri"/>
                <a:cs typeface="Calibri"/>
              </a:rPr>
              <a:t>se s svojim inovativnim pristopom k turizmu in razvoju skupnosti usklajuje z več cilji trajnostnega razvoja (SDG). Tukaj je nekaj ključnih ciljev trajnostnega razvoja, ki jih podpira:</a:t>
            </a:r>
            <a:endParaRPr lang="sl-SI"/>
          </a:p>
          <a:p>
            <a:pPr>
              <a:lnSpc>
                <a:spcPct val="100000"/>
              </a:lnSpc>
            </a:pPr>
            <a:endParaRPr lang="en-US"/>
          </a:p>
          <a:p>
            <a:pPr>
              <a:lnSpc>
                <a:spcPct val="100000"/>
              </a:lnSpc>
            </a:pPr>
            <a:r>
              <a:rPr lang="en-US">
                <a:latin typeface="Calibri"/>
                <a:cs typeface="Calibri"/>
              </a:rPr>
              <a:t>S spodbujanjem turizma v regiji </a:t>
            </a:r>
            <a:r>
              <a:rPr lang="en-US" err="1">
                <a:latin typeface="Calibri"/>
                <a:cs typeface="Calibri"/>
              </a:rPr>
              <a:t>Jeruzalem </a:t>
            </a:r>
            <a:r>
              <a:rPr lang="en-US">
                <a:latin typeface="Calibri"/>
                <a:cs typeface="Calibri"/>
              </a:rPr>
              <a:t>projekt ustvarja delovna mesta in spodbuja lokalno gospodarstvo. Podpira lokalna podjetja in spodbuja trajnostno gospodarsko rast (SDG 8).</a:t>
            </a:r>
          </a:p>
          <a:p>
            <a:pPr>
              <a:lnSpc>
                <a:spcPct val="100000"/>
              </a:lnSpc>
            </a:pPr>
            <a:endParaRPr lang="en-US"/>
          </a:p>
          <a:p>
            <a:pPr>
              <a:lnSpc>
                <a:spcPct val="100000"/>
              </a:lnSpc>
            </a:pPr>
            <a:r>
              <a:rPr lang="en-US">
                <a:latin typeface="Calibri"/>
                <a:cs typeface="Calibri"/>
              </a:rPr>
              <a:t>Model razpršenega hotela pomaga ohranjati kulturno dediščino in naravno lepoto regije. Spodbuja trajnostni turizem, ki koristi lokalnim skupnostim in ohranja edinstven značaj območja (SDG 11).</a:t>
            </a:r>
          </a:p>
          <a:p>
            <a:pPr>
              <a:lnSpc>
                <a:spcPct val="100000"/>
              </a:lnSpc>
            </a:pPr>
            <a:endParaRPr lang="en-US"/>
          </a:p>
          <a:p>
            <a:pPr>
              <a:lnSpc>
                <a:spcPct val="100000"/>
              </a:lnSpc>
            </a:pPr>
            <a:r>
              <a:rPr lang="en-US">
                <a:latin typeface="Calibri"/>
                <a:cs typeface="Calibri"/>
              </a:rPr>
              <a:t>Odgovorna potrošnja in proizvodnja: Projekt spodbuja odgovorne turistične prakse med obiskovalci in ponudniki namestitev. Poudarja uporabo lokalnih virov in trajnostne prakse v gostinstvu (SDG 12).</a:t>
            </a:r>
          </a:p>
          <a:p>
            <a:pPr>
              <a:lnSpc>
                <a:spcPct val="100000"/>
              </a:lnSpc>
            </a:pPr>
            <a:endParaRPr lang="en-US"/>
          </a:p>
          <a:p>
            <a:pPr>
              <a:lnSpc>
                <a:spcPct val="100000"/>
              </a:lnSpc>
            </a:pPr>
            <a:r>
              <a:rPr lang="en-US">
                <a:latin typeface="Calibri"/>
                <a:cs typeface="Calibri"/>
              </a:rPr>
              <a:t>Partnerstva za doseganje ciljev: Uspeh </a:t>
            </a:r>
            <a:r>
              <a:rPr lang="en-US" err="1">
                <a:latin typeface="Calibri"/>
                <a:cs typeface="Calibri"/>
              </a:rPr>
              <a:t>Razpršenega</a:t>
            </a:r>
            <a:r>
              <a:rPr lang="en-US">
                <a:latin typeface="Calibri"/>
                <a:cs typeface="Calibri"/>
              </a:rPr>
              <a:t> hotela temelji na močnih partnerstvih med lokalnimi podjetji, občinami in turističnimi organizacijami. Ta sodelovalni pristop je bistven za doseganje trajnostnega razvoja (SDG 12).</a:t>
            </a:r>
            <a:endParaRPr lang="en-US"/>
          </a:p>
          <a:p>
            <a:pPr>
              <a:lnSpc>
                <a:spcPct val="100000"/>
              </a:lnSpc>
            </a:pPr>
            <a:r>
              <a:rPr lang="en-US">
                <a:latin typeface="Calibri"/>
                <a:cs typeface="Calibri"/>
              </a:rPr>
              <a:t>Z vključevanjem teh ciljev trajnostnega razvoja v svoje delovanje hotel </a:t>
            </a:r>
            <a:r>
              <a:rPr lang="en-US" err="1">
                <a:latin typeface="Calibri"/>
                <a:cs typeface="Calibri"/>
              </a:rPr>
              <a:t>Razpršeni Jeruzalem Slovenija </a:t>
            </a:r>
            <a:r>
              <a:rPr lang="en-US">
                <a:latin typeface="Calibri"/>
                <a:cs typeface="Calibri"/>
              </a:rPr>
              <a:t>želi ustvariti pozitiven vpliv na lokalno skupnost in okolje.</a:t>
            </a:r>
            <a:endParaRPr lang="en-US"/>
          </a:p>
          <a:p>
            <a:pPr>
              <a:lnSpc>
                <a:spcPct val="100000"/>
              </a:lnSpc>
            </a:pPr>
            <a:endParaRPr lang="en-US"/>
          </a:p>
          <a:p>
            <a:pPr>
              <a:lnSpc>
                <a:spcPct val="100000"/>
              </a:lnSpc>
            </a:pPr>
            <a:endParaRPr lang="en-IE"/>
          </a:p>
        </p:txBody>
      </p:sp>
      <p:sp>
        <p:nvSpPr>
          <p:cNvPr id="5" name="Text Placeholder 4">
            <a:extLst>
              <a:ext uri="{FF2B5EF4-FFF2-40B4-BE49-F238E27FC236}">
                <a16:creationId xmlns:a16="http://schemas.microsoft.com/office/drawing/2014/main" id="{ADFC6206-92EF-4AB5-8357-C164FB639104}"/>
              </a:ext>
            </a:extLst>
          </p:cNvPr>
          <p:cNvSpPr>
            <a:spLocks noGrp="1"/>
          </p:cNvSpPr>
          <p:nvPr>
            <p:ph type="body" sz="quarter" idx="18"/>
          </p:nvPr>
        </p:nvSpPr>
        <p:spPr>
          <a:xfrm>
            <a:off x="528134" y="1876699"/>
            <a:ext cx="2835268" cy="921348"/>
          </a:xfrm>
        </p:spPr>
        <p:txBody>
          <a:bodyPr/>
          <a:lstStyle/>
          <a:p>
            <a:r>
              <a:rPr lang="en-US" sz="2800" b="1" cap="all" err="1">
                <a:latin typeface="Calibri"/>
                <a:ea typeface="Open Sans"/>
                <a:cs typeface="Calibri"/>
              </a:rPr>
              <a:t>Jeruzalem Slovenija </a:t>
            </a:r>
            <a:r>
              <a:rPr lang="en-US" sz="2800" b="1" cap="all">
                <a:latin typeface="Calibri"/>
                <a:ea typeface="Open Sans"/>
                <a:cs typeface="Calibri"/>
              </a:rPr>
              <a:t>in cilji trajnostnega razvoja</a:t>
            </a:r>
            <a:endParaRPr lang="en-IE" cap="all">
              <a:latin typeface="Calibri"/>
              <a:ea typeface="Open Sans"/>
              <a:cs typeface="Calibri"/>
            </a:endParaRPr>
          </a:p>
        </p:txBody>
      </p:sp>
      <p:pic>
        <p:nvPicPr>
          <p:cNvPr id="59" name="Picture 58" descr="A red background with white text and a graph&#10;&#10;Description automatically generated">
            <a:extLst>
              <a:ext uri="{FF2B5EF4-FFF2-40B4-BE49-F238E27FC236}">
                <a16:creationId xmlns:a16="http://schemas.microsoft.com/office/drawing/2014/main" id="{FC03439F-501A-AF2E-3659-A5DAE76C9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81" y="9513801"/>
            <a:ext cx="1188154" cy="1188154"/>
          </a:xfrm>
          <a:prstGeom prst="rect">
            <a:avLst/>
          </a:prstGeom>
        </p:spPr>
      </p:pic>
      <p:pic>
        <p:nvPicPr>
          <p:cNvPr id="61" name="Picture 4" descr="SDG wheel">
            <a:extLst>
              <a:ext uri="{FF2B5EF4-FFF2-40B4-BE49-F238E27FC236}">
                <a16:creationId xmlns:a16="http://schemas.microsoft.com/office/drawing/2014/main" id="{8566A6A4-3C91-0869-DB01-F4C4FD2046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00" r="15355"/>
          <a:stretch/>
        </p:blipFill>
        <p:spPr bwMode="auto">
          <a:xfrm>
            <a:off x="4699705" y="1327343"/>
            <a:ext cx="1803648" cy="1717507"/>
          </a:xfrm>
          <a:prstGeom prst="rect">
            <a:avLst/>
          </a:prstGeom>
          <a:noFill/>
          <a:extLst>
            <a:ext uri="{909E8E84-426E-40DD-AFC4-6F175D3DCCD1}">
              <a14:hiddenFill xmlns:a14="http://schemas.microsoft.com/office/drawing/2010/main">
                <a:solidFill>
                  <a:srgbClr val="FFFFFF"/>
                </a:solidFill>
              </a14:hiddenFill>
            </a:ext>
          </a:extLst>
        </p:spPr>
      </p:pic>
      <p:pic>
        <p:nvPicPr>
          <p:cNvPr id="2" name="Slika 1" descr="Slika, ki vsebuje besede besedilo, pisava, oblikovanje, grafika&#10;&#10;Opis je samodejno ustvarjen">
            <a:extLst>
              <a:ext uri="{FF2B5EF4-FFF2-40B4-BE49-F238E27FC236}">
                <a16:creationId xmlns:a16="http://schemas.microsoft.com/office/drawing/2014/main" id="{3CF8245D-8007-23B0-D451-EB8C6B9583A0}"/>
              </a:ext>
            </a:extLst>
          </p:cNvPr>
          <p:cNvPicPr>
            <a:picLocks noChangeAspect="1"/>
          </p:cNvPicPr>
          <p:nvPr/>
        </p:nvPicPr>
        <p:blipFill>
          <a:blip r:embed="rId4"/>
          <a:stretch>
            <a:fillRect/>
          </a:stretch>
        </p:blipFill>
        <p:spPr>
          <a:xfrm>
            <a:off x="2052084" y="9517995"/>
            <a:ext cx="1169001" cy="1183467"/>
          </a:xfrm>
          <a:prstGeom prst="rect">
            <a:avLst/>
          </a:prstGeom>
        </p:spPr>
      </p:pic>
      <p:pic>
        <p:nvPicPr>
          <p:cNvPr id="3" name="Slika 2" descr="Slika, ki vsebuje besede besedilo, pisava, logotip, grafika&#10;&#10;Opis je samodejno ustvarjen">
            <a:extLst>
              <a:ext uri="{FF2B5EF4-FFF2-40B4-BE49-F238E27FC236}">
                <a16:creationId xmlns:a16="http://schemas.microsoft.com/office/drawing/2014/main" id="{30D6ACC5-DCE3-FA3C-D4B5-6201D526A8FB}"/>
              </a:ext>
            </a:extLst>
          </p:cNvPr>
          <p:cNvPicPr>
            <a:picLocks noChangeAspect="1"/>
          </p:cNvPicPr>
          <p:nvPr/>
        </p:nvPicPr>
        <p:blipFill>
          <a:blip r:embed="rId5"/>
          <a:stretch>
            <a:fillRect/>
          </a:stretch>
        </p:blipFill>
        <p:spPr>
          <a:xfrm>
            <a:off x="3348320" y="9508721"/>
            <a:ext cx="1345273" cy="1202330"/>
          </a:xfrm>
          <a:prstGeom prst="rect">
            <a:avLst/>
          </a:prstGeom>
        </p:spPr>
      </p:pic>
    </p:spTree>
    <p:extLst>
      <p:ext uri="{BB962C8B-B14F-4D97-AF65-F5344CB8AC3E}">
        <p14:creationId xmlns:p14="http://schemas.microsoft.com/office/powerpoint/2010/main" val="2076460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0CD98-4DB6-97A1-4D37-61BAADBCE709}"/>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B229FBA-C67F-3D8A-E51A-B3DDCB46FEA8}"/>
              </a:ext>
            </a:extLst>
          </p:cNvPr>
          <p:cNvSpPr/>
          <p:nvPr/>
        </p:nvSpPr>
        <p:spPr>
          <a:xfrm>
            <a:off x="-25709" y="6152738"/>
            <a:ext cx="7826991" cy="4754975"/>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5C80F76E-5578-4B3B-9B5C-D507BC08E20E}"/>
              </a:ext>
            </a:extLst>
          </p:cNvPr>
          <p:cNvSpPr>
            <a:spLocks noGrp="1"/>
          </p:cNvSpPr>
          <p:nvPr>
            <p:ph type="body" sz="quarter" idx="32"/>
          </p:nvPr>
        </p:nvSpPr>
        <p:spPr>
          <a:xfrm>
            <a:off x="386588" y="6123659"/>
            <a:ext cx="7094210" cy="2787212"/>
          </a:xfrm>
        </p:spPr>
        <p:txBody>
          <a:bodyPr/>
          <a:lstStyle/>
          <a:p>
            <a:pPr marL="0" indent="0">
              <a:lnSpc>
                <a:spcPct val="100000"/>
              </a:lnSpc>
              <a:buNone/>
            </a:pPr>
            <a:r>
              <a:rPr lang="en-US" sz="4000" b="1" cap="all">
                <a:solidFill>
                  <a:schemeClr val="bg1"/>
                </a:solidFill>
              </a:rPr>
              <a:t>Apartmaji </a:t>
            </a:r>
            <a:r>
              <a:rPr lang="en-US" sz="4000" b="1" cap="all" err="1">
                <a:solidFill>
                  <a:schemeClr val="bg1"/>
                </a:solidFill>
              </a:rPr>
              <a:t>Ortenia</a:t>
            </a:r>
            <a:r>
              <a:rPr lang="en-US" sz="4000" b="1" cap="all">
                <a:solidFill>
                  <a:schemeClr val="bg1"/>
                </a:solidFill>
              </a:rPr>
              <a:t> </a:t>
            </a:r>
          </a:p>
          <a:p>
            <a:pPr marL="0" indent="0">
              <a:lnSpc>
                <a:spcPct val="100000"/>
              </a:lnSpc>
              <a:buNone/>
            </a:pPr>
            <a:r>
              <a:rPr lang="en-US" sz="2000" b="1">
                <a:solidFill>
                  <a:schemeClr val="bg1"/>
                </a:solidFill>
              </a:rPr>
              <a:t>Kategorija: </a:t>
            </a:r>
            <a:r>
              <a:rPr lang="en-US" sz="2000" err="1">
                <a:solidFill>
                  <a:schemeClr val="bg1"/>
                </a:solidFill>
              </a:rPr>
              <a:t>Apartmaji </a:t>
            </a:r>
            <a:r>
              <a:rPr lang="en-US" sz="2000">
                <a:solidFill>
                  <a:schemeClr val="bg1"/>
                </a:solidFill>
              </a:rPr>
              <a:t>v naravi</a:t>
            </a:r>
          </a:p>
          <a:p>
            <a:pPr marL="0" indent="0">
              <a:lnSpc>
                <a:spcPct val="100000"/>
              </a:lnSpc>
              <a:buNone/>
            </a:pPr>
            <a:r>
              <a:rPr lang="en-US" sz="2000" b="1">
                <a:solidFill>
                  <a:schemeClr val="bg1"/>
                </a:solidFill>
              </a:rPr>
              <a:t>Lokacija: </a:t>
            </a:r>
            <a:r>
              <a:rPr lang="en-US" sz="2000" err="1">
                <a:solidFill>
                  <a:schemeClr val="bg1"/>
                </a:solidFill>
              </a:rPr>
              <a:t>Podčetrtek</a:t>
            </a:r>
            <a:r>
              <a:rPr lang="en-US" sz="2000">
                <a:solidFill>
                  <a:schemeClr val="bg1"/>
                </a:solidFill>
              </a:rPr>
              <a:t>, Slovenija</a:t>
            </a:r>
          </a:p>
          <a:p>
            <a:pPr algn="l">
              <a:lnSpc>
                <a:spcPct val="100000"/>
              </a:lnSpc>
            </a:pPr>
            <a:r>
              <a:rPr lang="en-US" sz="2000" b="1">
                <a:solidFill>
                  <a:schemeClr val="bg1"/>
                </a:solidFill>
              </a:rPr>
              <a:t>Spletna stran:</a:t>
            </a:r>
            <a:r>
              <a:rPr lang="en-IE" sz="2000">
                <a:solidFill>
                  <a:schemeClr val="bg1"/>
                </a:solidFill>
                <a:hlinkClick r:id="rId2">
                  <a:extLst>
                    <a:ext uri="{A12FA001-AC4F-418D-AE19-62706E023703}">
                      <ahyp:hlinkClr xmlns:ahyp="http://schemas.microsoft.com/office/drawing/2018/hyperlinkcolor" val="tx"/>
                    </a:ext>
                  </a:extLst>
                </a:hlinkClick>
              </a:rPr>
              <a:t> https://www.ortenia.com/sl/</a:t>
            </a:r>
            <a:endParaRPr lang="en-IE" sz="2000">
              <a:solidFill>
                <a:schemeClr val="bg1"/>
              </a:solidFill>
            </a:endParaRPr>
          </a:p>
          <a:p>
            <a:pPr algn="l">
              <a:lnSpc>
                <a:spcPct val="100000"/>
              </a:lnSpc>
            </a:pPr>
            <a:endParaRPr lang="en-US" sz="1000" b="1">
              <a:solidFill>
                <a:schemeClr val="bg1"/>
              </a:solidFill>
              <a:latin typeface="Calibri"/>
              <a:ea typeface="Open Sans"/>
              <a:cs typeface="Calibri"/>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gn="l">
              <a:lnSpc>
                <a:spcPct val="100000"/>
              </a:lnSpc>
            </a:pPr>
            <a:r>
              <a:rPr lang="en-US">
                <a:solidFill>
                  <a:schemeClr val="bg1"/>
                </a:solidFill>
              </a:rPr>
              <a:t>V čudovitem okolju zlatih slovenskih turističnih destinacij, pod okriljem gradu </a:t>
            </a:r>
            <a:r>
              <a:rPr lang="en-US" err="1">
                <a:solidFill>
                  <a:schemeClr val="bg1"/>
                </a:solidFill>
              </a:rPr>
              <a:t>Podčetrtek</a:t>
            </a:r>
            <a:r>
              <a:rPr lang="en-US">
                <a:solidFill>
                  <a:schemeClr val="bg1"/>
                </a:solidFill>
              </a:rPr>
              <a:t>, leži čudovit kompleks </a:t>
            </a:r>
            <a:r>
              <a:rPr lang="en-US" err="1">
                <a:solidFill>
                  <a:schemeClr val="bg1"/>
                </a:solidFill>
              </a:rPr>
              <a:t>Ortenia</a:t>
            </a:r>
            <a:r>
              <a:rPr lang="en-US">
                <a:solidFill>
                  <a:schemeClr val="bg1"/>
                </a:solidFill>
              </a:rPr>
              <a:t>, obdan z </a:t>
            </a:r>
            <a:r>
              <a:rPr lang="en-US" err="1">
                <a:solidFill>
                  <a:schemeClr val="bg1"/>
                </a:solidFill>
              </a:rPr>
              <a:t>naravo. </a:t>
            </a:r>
            <a:r>
              <a:rPr lang="en-US">
                <a:solidFill>
                  <a:schemeClr val="bg1"/>
                </a:solidFill>
              </a:rPr>
              <a:t>Razkošni in dizajnerski apartmaji ter notranja oprema, izdelana iz naravnih in organskih materialov, ponujajo nepozabno doživetje in občutek. Razvoj trajnostnega okolja, v katerem se prestiž združuje z naravo in ustvarja harmonično in popolno celoto. </a:t>
            </a:r>
            <a:r>
              <a:rPr lang="en-US" err="1">
                <a:solidFill>
                  <a:schemeClr val="bg1"/>
                </a:solidFill>
              </a:rPr>
              <a:t>Ortenia </a:t>
            </a:r>
            <a:r>
              <a:rPr lang="en-US">
                <a:solidFill>
                  <a:schemeClr val="bg1"/>
                </a:solidFill>
              </a:rPr>
              <a:t>Eco Apartments sta ustanovila Franc </a:t>
            </a:r>
            <a:r>
              <a:rPr lang="en-US" err="1">
                <a:solidFill>
                  <a:schemeClr val="bg1"/>
                </a:solidFill>
              </a:rPr>
              <a:t>Jazbinšek </a:t>
            </a:r>
            <a:r>
              <a:rPr lang="en-US">
                <a:solidFill>
                  <a:schemeClr val="bg1"/>
                </a:solidFill>
              </a:rPr>
              <a:t>in njegova žena Marija. Par se je skupaj s tremi otroki v 70. letih naselil v </a:t>
            </a:r>
            <a:r>
              <a:rPr lang="en-US" err="1">
                <a:solidFill>
                  <a:schemeClr val="bg1"/>
                </a:solidFill>
              </a:rPr>
              <a:t>Podčetrtku </a:t>
            </a:r>
            <a:r>
              <a:rPr lang="en-US">
                <a:solidFill>
                  <a:schemeClr val="bg1"/>
                </a:solidFill>
              </a:rPr>
              <a:t>in posestvo preoblikoval v to, kar danes poznamo kot </a:t>
            </a:r>
            <a:r>
              <a:rPr lang="en-US" err="1">
                <a:solidFill>
                  <a:schemeClr val="bg1"/>
                </a:solidFill>
              </a:rPr>
              <a:t>Ortenia</a:t>
            </a:r>
            <a:r>
              <a:rPr lang="en-US">
                <a:solidFill>
                  <a:schemeClr val="bg1"/>
                </a:solidFill>
              </a:rPr>
              <a:t>. Družina je skozi leta vzdrževala in razvijala svojo posest, pri čemer se je osredotočala na trajnost in okolju prijazne prakse. Edinstveno zasnovani apartmaji za dve osebi, s skrbno izbranim, okolju prijaznim in dizajnerskim notranjim pohištvom, ponujajo sproščujoče bivanje. Apartmaji imajo popolnoma opremljeno kuhinjo, spalnico, kopalnico, stekleno tuš kabino, dnevno sobo, lepo teraso, vse pa dopolnjujejo skrbno izbrani detajli iz naravnih materialov.</a:t>
            </a:r>
          </a:p>
          <a:p>
            <a:pPr>
              <a:lnSpc>
                <a:spcPct val="100000"/>
              </a:lnSpc>
            </a:pPr>
            <a:endParaRPr lang="en-GB" sz="2000">
              <a:solidFill>
                <a:schemeClr val="bg1"/>
              </a:solidFill>
            </a:endParaRP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47070FB3-1CE3-A124-A1AB-48B42BCD59EA}"/>
              </a:ext>
            </a:extLst>
          </p:cNvPr>
          <p:cNvSpPr>
            <a:spLocks noGrp="1"/>
          </p:cNvSpPr>
          <p:nvPr>
            <p:ph type="body" sz="quarter" idx="35"/>
          </p:nvPr>
        </p:nvSpPr>
        <p:spPr>
          <a:xfrm>
            <a:off x="294777" y="5453856"/>
            <a:ext cx="3206079" cy="1049221"/>
          </a:xfrm>
        </p:spPr>
        <p:txBody>
          <a:bodyPr/>
          <a:lstStyle/>
          <a:p>
            <a:r>
              <a:rPr lang="en-US" sz="4400" b="1"/>
              <a:t>SLOVENIJA</a:t>
            </a:r>
          </a:p>
        </p:txBody>
      </p:sp>
      <p:sp>
        <p:nvSpPr>
          <p:cNvPr id="3" name="Text Placeholder 2">
            <a:extLst>
              <a:ext uri="{FF2B5EF4-FFF2-40B4-BE49-F238E27FC236}">
                <a16:creationId xmlns:a16="http://schemas.microsoft.com/office/drawing/2014/main" id="{2C0AF6F8-409E-28C1-9D85-ED4CFE0710E4}"/>
              </a:ext>
            </a:extLst>
          </p:cNvPr>
          <p:cNvSpPr>
            <a:spLocks noGrp="1"/>
          </p:cNvSpPr>
          <p:nvPr>
            <p:ph type="body" sz="quarter" idx="36"/>
          </p:nvPr>
        </p:nvSpPr>
        <p:spPr>
          <a:xfrm>
            <a:off x="198477" y="4758726"/>
            <a:ext cx="3880408" cy="539358"/>
          </a:xfrm>
        </p:spPr>
        <p:txBody>
          <a:bodyPr/>
          <a:lstStyle/>
          <a:p>
            <a:r>
              <a:rPr lang="en-US" sz="2800" b="0" cap="all"/>
              <a:t>Modeli lastništva</a:t>
            </a:r>
          </a:p>
        </p:txBody>
      </p:sp>
      <p:sp>
        <p:nvSpPr>
          <p:cNvPr id="16" name="Slide Number Placeholder 15">
            <a:extLst>
              <a:ext uri="{FF2B5EF4-FFF2-40B4-BE49-F238E27FC236}">
                <a16:creationId xmlns:a16="http://schemas.microsoft.com/office/drawing/2014/main" id="{43CC1A0A-DC67-C3EF-546F-B93EC22F7010}"/>
              </a:ext>
            </a:extLst>
          </p:cNvPr>
          <p:cNvSpPr>
            <a:spLocks noGrp="1"/>
          </p:cNvSpPr>
          <p:nvPr>
            <p:ph type="sldNum" sz="quarter" idx="4"/>
          </p:nvPr>
        </p:nvSpPr>
        <p:spPr>
          <a:xfrm>
            <a:off x="7278428" y="10730940"/>
            <a:ext cx="473489" cy="311567"/>
          </a:xfrm>
        </p:spPr>
        <p:txBody>
          <a:bodyPr/>
          <a:lstStyle/>
          <a:p>
            <a:fld id="{9C527BFA-2C0E-4CEC-B6A5-913A56FEF4B4}" type="slidenum">
              <a:rPr lang="fr-CA" smtClean="0"/>
              <a:t>54</a:t>
            </a:fld>
            <a:endParaRPr lang="fr-CA"/>
          </a:p>
        </p:txBody>
      </p:sp>
      <p:sp>
        <p:nvSpPr>
          <p:cNvPr id="4" name="Text Placeholder 3">
            <a:extLst>
              <a:ext uri="{FF2B5EF4-FFF2-40B4-BE49-F238E27FC236}">
                <a16:creationId xmlns:a16="http://schemas.microsoft.com/office/drawing/2014/main" id="{2A2841A5-72D2-1573-8532-07418749C108}"/>
              </a:ext>
            </a:extLst>
          </p:cNvPr>
          <p:cNvSpPr>
            <a:spLocks noGrp="1"/>
          </p:cNvSpPr>
          <p:nvPr>
            <p:ph type="body" sz="quarter" idx="65"/>
          </p:nvPr>
        </p:nvSpPr>
        <p:spPr>
          <a:xfrm>
            <a:off x="-25709" y="42356"/>
            <a:ext cx="2953721" cy="452458"/>
          </a:xfrm>
        </p:spPr>
        <p:txBody>
          <a:bodyPr/>
          <a:lstStyle/>
          <a:p>
            <a:r>
              <a:rPr lang="en-GB"/>
              <a:t>Foto: Apartmaji </a:t>
            </a:r>
            <a:r>
              <a:rPr lang="en-GB" err="1"/>
              <a:t>Ortenia</a:t>
            </a:r>
            <a:r>
              <a:rPr lang="en-GB"/>
              <a:t>, Slovenija</a:t>
            </a:r>
          </a:p>
        </p:txBody>
      </p:sp>
      <p:sp>
        <p:nvSpPr>
          <p:cNvPr id="10" name="Text Placeholder 2">
            <a:extLst>
              <a:ext uri="{FF2B5EF4-FFF2-40B4-BE49-F238E27FC236}">
                <a16:creationId xmlns:a16="http://schemas.microsoft.com/office/drawing/2014/main" id="{AA794505-9FD5-4ECE-1B9C-01A6E927FC35}"/>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41F27F77-854B-E79E-99F5-4AC331A42D17}"/>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 sliko in besedilo</a:t>
            </a:r>
          </a:p>
        </p:txBody>
      </p:sp>
      <p:pic>
        <p:nvPicPr>
          <p:cNvPr id="9" name="Picture Placeholder 8">
            <a:extLst>
              <a:ext uri="{FF2B5EF4-FFF2-40B4-BE49-F238E27FC236}">
                <a16:creationId xmlns:a16="http://schemas.microsoft.com/office/drawing/2014/main" id="{B8D81196-B183-4C04-94E8-3F67750E646D}"/>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t="7156" b="7156"/>
          <a:stretch>
            <a:fillRect/>
          </a:stretch>
        </p:blipFill>
        <p:spPr>
          <a:xfrm>
            <a:off x="0" y="233603"/>
            <a:ext cx="7001712" cy="4003099"/>
          </a:xfrm>
        </p:spPr>
      </p:pic>
      <p:sp>
        <p:nvSpPr>
          <p:cNvPr id="5" name="Oval 4">
            <a:extLst>
              <a:ext uri="{FF2B5EF4-FFF2-40B4-BE49-F238E27FC236}">
                <a16:creationId xmlns:a16="http://schemas.microsoft.com/office/drawing/2014/main" id="{7C9789E0-AD81-4DF7-9471-C65C51E58A19}"/>
              </a:ext>
            </a:extLst>
          </p:cNvPr>
          <p:cNvSpPr/>
          <p:nvPr/>
        </p:nvSpPr>
        <p:spPr>
          <a:xfrm>
            <a:off x="4322471" y="4632905"/>
            <a:ext cx="1232696" cy="1094551"/>
          </a:xfrm>
          <a:prstGeom prst="ellipse">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FEE0189A-940A-468C-BAA1-DED3B9EA611B}"/>
              </a:ext>
            </a:extLst>
          </p:cNvPr>
          <p:cNvSpPr txBox="1"/>
          <p:nvPr/>
        </p:nvSpPr>
        <p:spPr>
          <a:xfrm>
            <a:off x="4673424" y="4758726"/>
            <a:ext cx="702128" cy="830997"/>
          </a:xfrm>
          <a:prstGeom prst="rect">
            <a:avLst/>
          </a:prstGeom>
          <a:noFill/>
        </p:spPr>
        <p:txBody>
          <a:bodyPr wrap="square" rtlCol="0">
            <a:spAutoFit/>
          </a:bodyPr>
          <a:lstStyle/>
          <a:p>
            <a:r>
              <a:rPr lang="en-IE" sz="4800">
                <a:solidFill>
                  <a:schemeClr val="bg1"/>
                </a:solidFill>
              </a:rPr>
              <a:t>8</a:t>
            </a:r>
          </a:p>
        </p:txBody>
      </p:sp>
    </p:spTree>
    <p:extLst>
      <p:ext uri="{BB962C8B-B14F-4D97-AF65-F5344CB8AC3E}">
        <p14:creationId xmlns:p14="http://schemas.microsoft.com/office/powerpoint/2010/main" val="3288378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948F-CBCA-A557-A907-41742598B8B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2E83646-B1A0-318B-07E9-D8DCA94730A7}"/>
              </a:ext>
            </a:extLst>
          </p:cNvPr>
          <p:cNvSpPr>
            <a:spLocks noGrp="1"/>
          </p:cNvSpPr>
          <p:nvPr>
            <p:ph type="body" sz="quarter" idx="32"/>
          </p:nvPr>
        </p:nvSpPr>
        <p:spPr>
          <a:xfrm>
            <a:off x="3880396" y="469072"/>
            <a:ext cx="3270634" cy="4069540"/>
          </a:xfrm>
        </p:spPr>
        <p:txBody>
          <a:bodyPr/>
          <a:lstStyle/>
          <a:p>
            <a:pPr>
              <a:lnSpc>
                <a:spcPct val="100000"/>
              </a:lnSpc>
            </a:pPr>
            <a:r>
              <a:rPr lang="en-US">
                <a:latin typeface="Calibri"/>
                <a:ea typeface="Open Sans"/>
                <a:cs typeface="Calibri"/>
              </a:rPr>
              <a:t>Izseljevanje iz regije </a:t>
            </a:r>
            <a:r>
              <a:rPr lang="en-US" err="1">
                <a:latin typeface="Calibri"/>
                <a:ea typeface="Open Sans"/>
                <a:cs typeface="Calibri"/>
              </a:rPr>
              <a:t>Kozjansko </a:t>
            </a:r>
            <a:r>
              <a:rPr lang="en-US">
                <a:latin typeface="Calibri"/>
                <a:ea typeface="Open Sans"/>
                <a:cs typeface="Calibri"/>
              </a:rPr>
              <a:t>lahko povzročajo različni dejavniki, kot so pomanjkanje delovnih mest in gospodarskih priložnosti, ki lahko prispevajo k temu, da prebivalci odhajajo v iskanju boljših priložnosti drugje. Mladi pogosto zapuščajo regijo zaradi boljših izobraževalnih možnosti v večjih mestih. Pomanjkanje dostopa do zdravstvenih, kulturnih in drugih storitev lahko vpliva na odločitev o selitvi. Staranje prebivalstva in nizka rodnost lahko prispevata k upadu prebivalstva. Zmanjšanje izseljevanja iz regije </a:t>
            </a:r>
            <a:r>
              <a:rPr lang="en-US" err="1">
                <a:latin typeface="Calibri"/>
                <a:ea typeface="Open Sans"/>
                <a:cs typeface="Calibri"/>
              </a:rPr>
              <a:t>Kozjansko </a:t>
            </a:r>
            <a:r>
              <a:rPr lang="en-US">
                <a:latin typeface="Calibri"/>
                <a:ea typeface="Open Sans"/>
                <a:cs typeface="Calibri"/>
              </a:rPr>
              <a:t>je lahko izziv, vendar obstaja več pristopov, ki bi lahko pomagali.</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Spodbujanje turizma: razvoj turističnih destinacij, kot je Ortenia, ki ponuja luksuzno in trajnostno namestitev, lahko privabi obiskovalce in ustvari delovna mesta.</a:t>
            </a:r>
          </a:p>
          <a:p>
            <a:pPr>
              <a:lnSpc>
                <a:spcPct val="100000"/>
              </a:lnSpc>
            </a:pPr>
            <a:r>
              <a:rPr lang="en-US">
                <a:latin typeface="Calibri"/>
                <a:ea typeface="Open Sans"/>
                <a:cs typeface="Calibri"/>
              </a:rPr>
              <a:t>Podpora lokalnim podjetjem: spodbujanje lokalnih podjetij in obrti, kot so čokoladnice in wellness centri, lahko spodbudi lokalno gospodarstvo.</a:t>
            </a:r>
          </a:p>
        </p:txBody>
      </p:sp>
      <p:sp>
        <p:nvSpPr>
          <p:cNvPr id="12" name="Text Placeholder 11">
            <a:extLst>
              <a:ext uri="{FF2B5EF4-FFF2-40B4-BE49-F238E27FC236}">
                <a16:creationId xmlns:a16="http://schemas.microsoft.com/office/drawing/2014/main" id="{AD3D05D4-1BD7-7A8A-2FD4-62B92981FBDA}"/>
              </a:ext>
            </a:extLst>
          </p:cNvPr>
          <p:cNvSpPr>
            <a:spLocks noGrp="1"/>
          </p:cNvSpPr>
          <p:nvPr>
            <p:ph type="body" sz="quarter" idx="36"/>
          </p:nvPr>
        </p:nvSpPr>
        <p:spPr>
          <a:xfrm>
            <a:off x="749002" y="523462"/>
            <a:ext cx="3141465" cy="385564"/>
          </a:xfrm>
        </p:spPr>
        <p:txBody>
          <a:bodyPr/>
          <a:lstStyle/>
          <a:p>
            <a:r>
              <a:rPr lang="en-US">
                <a:latin typeface="Calibri"/>
                <a:ea typeface="Open Sans"/>
                <a:cs typeface="Calibri"/>
              </a:rPr>
              <a:t>IZZIV</a:t>
            </a:r>
            <a:endParaRPr lang="en-US"/>
          </a:p>
        </p:txBody>
      </p:sp>
      <p:sp>
        <p:nvSpPr>
          <p:cNvPr id="14" name="Text Placeholder 13">
            <a:extLst>
              <a:ext uri="{FF2B5EF4-FFF2-40B4-BE49-F238E27FC236}">
                <a16:creationId xmlns:a16="http://schemas.microsoft.com/office/drawing/2014/main" id="{156BD9A4-CE21-5B3A-7862-2411166AEF7C}"/>
              </a:ext>
            </a:extLst>
          </p:cNvPr>
          <p:cNvSpPr>
            <a:spLocks noGrp="1"/>
          </p:cNvSpPr>
          <p:nvPr>
            <p:ph type="body" sz="quarter" idx="40"/>
          </p:nvPr>
        </p:nvSpPr>
        <p:spPr>
          <a:xfrm>
            <a:off x="3699840" y="9096800"/>
            <a:ext cx="3283214" cy="1557582"/>
          </a:xfrm>
        </p:spPr>
        <p:txBody>
          <a:bodyPr vert="horz" lIns="91440" tIns="45720" rIns="91440" bIns="45720" rtlCol="0" anchor="t">
            <a:noAutofit/>
          </a:bodyPr>
          <a:lstStyle/>
          <a:p>
            <a:r>
              <a:rPr lang="en-US">
                <a:latin typeface="Calibri"/>
                <a:cs typeface="Calibri"/>
              </a:rPr>
              <a:t>„Zasnovan za zagotavljanje maksimalnega udobja, je idealen za miren in pomlajevalni dopust.“</a:t>
            </a:r>
            <a:endParaRPr lang="sl-SI"/>
          </a:p>
          <a:p>
            <a:endParaRPr lang="sl-SI"/>
          </a:p>
        </p:txBody>
      </p:sp>
      <p:sp>
        <p:nvSpPr>
          <p:cNvPr id="2" name="Text Placeholder 1">
            <a:extLst>
              <a:ext uri="{FF2B5EF4-FFF2-40B4-BE49-F238E27FC236}">
                <a16:creationId xmlns:a16="http://schemas.microsoft.com/office/drawing/2014/main" id="{782D7AE5-C1E7-314D-30A2-A9184AE3D700}"/>
              </a:ext>
            </a:extLst>
          </p:cNvPr>
          <p:cNvSpPr>
            <a:spLocks noGrp="1"/>
          </p:cNvSpPr>
          <p:nvPr>
            <p:ph type="body" sz="quarter" idx="65"/>
          </p:nvPr>
        </p:nvSpPr>
        <p:spPr/>
        <p:txBody>
          <a:bodyPr/>
          <a:lstStyle/>
          <a:p>
            <a:r>
              <a:rPr lang="en-GB">
                <a:latin typeface="Calibri"/>
                <a:cs typeface="Calibri"/>
              </a:rPr>
              <a:t>Foto: </a:t>
            </a:r>
            <a:r>
              <a:rPr lang="fr-FR" err="1">
                <a:latin typeface="Calibri"/>
                <a:cs typeface="Calibri"/>
              </a:rPr>
              <a:t>Apartmaji Ortenia</a:t>
            </a:r>
            <a:r>
              <a:rPr lang="fr-FR">
                <a:latin typeface="Calibri"/>
                <a:cs typeface="Calibri"/>
              </a:rPr>
              <a:t>, </a:t>
            </a:r>
            <a:r>
              <a:rPr lang="fr-FR" err="1">
                <a:latin typeface="Calibri"/>
                <a:cs typeface="Calibri"/>
              </a:rPr>
              <a:t>Slovenija</a:t>
            </a:r>
            <a:endParaRPr lang="en-GB" err="1"/>
          </a:p>
        </p:txBody>
      </p:sp>
      <p:sp>
        <p:nvSpPr>
          <p:cNvPr id="18" name="Freeform 17">
            <a:extLst>
              <a:ext uri="{FF2B5EF4-FFF2-40B4-BE49-F238E27FC236}">
                <a16:creationId xmlns:a16="http://schemas.microsoft.com/office/drawing/2014/main" id="{BC805970-E7B7-1DC7-D233-3FD82CD57CD3}"/>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A672C21E-A3D4-A6AA-C96D-7A6BCF844D4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55</a:t>
            </a:fld>
            <a:endParaRPr lang="fr-CA"/>
          </a:p>
        </p:txBody>
      </p:sp>
      <p:grpSp>
        <p:nvGrpSpPr>
          <p:cNvPr id="4" name="Group 3">
            <a:extLst>
              <a:ext uri="{FF2B5EF4-FFF2-40B4-BE49-F238E27FC236}">
                <a16:creationId xmlns:a16="http://schemas.microsoft.com/office/drawing/2014/main" id="{F2DBC81A-32F2-66F3-9176-05F29AE0503D}"/>
              </a:ext>
            </a:extLst>
          </p:cNvPr>
          <p:cNvGrpSpPr/>
          <p:nvPr/>
        </p:nvGrpSpPr>
        <p:grpSpPr>
          <a:xfrm>
            <a:off x="147916" y="501044"/>
            <a:ext cx="953258" cy="797926"/>
            <a:chOff x="8130434" y="5055580"/>
            <a:chExt cx="1018347" cy="1051755"/>
          </a:xfrm>
          <a:solidFill>
            <a:schemeClr val="bg1"/>
          </a:solidFill>
        </p:grpSpPr>
        <p:grpSp>
          <p:nvGrpSpPr>
            <p:cNvPr id="5" name="Graphic 2">
              <a:extLst>
                <a:ext uri="{FF2B5EF4-FFF2-40B4-BE49-F238E27FC236}">
                  <a16:creationId xmlns:a16="http://schemas.microsoft.com/office/drawing/2014/main" id="{3B8138AA-5947-DA21-562A-AC9119C096B6}"/>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0581C515-5F5A-D508-8F02-1D9C9257C510}"/>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grp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0F4A86D7-AFFC-0CF2-6400-07C3E288FE0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grp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23870E3D-86D7-89BE-02A0-97CB34454657}"/>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grpFill/>
              <a:ln w="3834" cap="flat">
                <a:noFill/>
                <a:prstDash val="solid"/>
                <a:miter/>
              </a:ln>
            </p:spPr>
            <p:txBody>
              <a:bodyPr rtlCol="0" anchor="ctr"/>
              <a:lstStyle/>
              <a:p>
                <a:endParaRPr lang="en-US"/>
              </a:p>
            </p:txBody>
          </p:sp>
        </p:grpSp>
        <p:sp>
          <p:nvSpPr>
            <p:cNvPr id="6" name="Freeform 289">
              <a:extLst>
                <a:ext uri="{FF2B5EF4-FFF2-40B4-BE49-F238E27FC236}">
                  <a16:creationId xmlns:a16="http://schemas.microsoft.com/office/drawing/2014/main" id="{D500A568-7727-2DB2-733C-3183A0B78FC9}"/>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3C15D2F3-6246-F74C-13E6-5FF293182B08}"/>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9" name="Freeform 291">
              <a:extLst>
                <a:ext uri="{FF2B5EF4-FFF2-40B4-BE49-F238E27FC236}">
                  <a16:creationId xmlns:a16="http://schemas.microsoft.com/office/drawing/2014/main" id="{83B35909-4024-C834-0554-19F5F9E71FE7}"/>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0" name="Freeform 292">
              <a:extLst>
                <a:ext uri="{FF2B5EF4-FFF2-40B4-BE49-F238E27FC236}">
                  <a16:creationId xmlns:a16="http://schemas.microsoft.com/office/drawing/2014/main" id="{AFE9ADDC-2825-53D2-F1F0-52E0B9E9D211}"/>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3" name="Freeform 293">
              <a:extLst>
                <a:ext uri="{FF2B5EF4-FFF2-40B4-BE49-F238E27FC236}">
                  <a16:creationId xmlns:a16="http://schemas.microsoft.com/office/drawing/2014/main" id="{B306A760-46B1-0DB7-9D2D-7DF5F959D765}"/>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5" name="Freeform 294">
              <a:extLst>
                <a:ext uri="{FF2B5EF4-FFF2-40B4-BE49-F238E27FC236}">
                  <a16:creationId xmlns:a16="http://schemas.microsoft.com/office/drawing/2014/main" id="{24C92777-B859-9F1F-B2A1-537AEEA046A4}"/>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7" name="Freeform 295">
              <a:extLst>
                <a:ext uri="{FF2B5EF4-FFF2-40B4-BE49-F238E27FC236}">
                  <a16:creationId xmlns:a16="http://schemas.microsoft.com/office/drawing/2014/main" id="{901C59A2-AAEB-15A9-E9D3-D2F8455908E4}"/>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9" name="Freeform 296">
              <a:extLst>
                <a:ext uri="{FF2B5EF4-FFF2-40B4-BE49-F238E27FC236}">
                  <a16:creationId xmlns:a16="http://schemas.microsoft.com/office/drawing/2014/main" id="{4F85BFAB-298B-1CC9-9727-A2B2D988E0C5}"/>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969C207F-30D0-BD62-9014-94F36C706C69}"/>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FE594E7F-0D12-CA46-2384-08F0AAB99B4A}"/>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450401CD-F0DE-684C-6FF1-362230BDBFC8}"/>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
        <p:nvSpPr>
          <p:cNvPr id="27" name="Text Placeholder 26">
            <a:extLst>
              <a:ext uri="{FF2B5EF4-FFF2-40B4-BE49-F238E27FC236}">
                <a16:creationId xmlns:a16="http://schemas.microsoft.com/office/drawing/2014/main" id="{3B0587E1-04E0-EDA4-2B1F-FE1F583BE150}"/>
              </a:ext>
            </a:extLst>
          </p:cNvPr>
          <p:cNvSpPr>
            <a:spLocks noGrp="1"/>
          </p:cNvSpPr>
          <p:nvPr>
            <p:ph type="body" sz="quarter" idx="35"/>
          </p:nvPr>
        </p:nvSpPr>
        <p:spPr>
          <a:xfrm>
            <a:off x="186939" y="1542690"/>
            <a:ext cx="3043704" cy="1049221"/>
          </a:xfrm>
        </p:spPr>
        <p:txBody>
          <a:bodyPr/>
          <a:lstStyle/>
          <a:p>
            <a:r>
              <a:rPr lang="en-GB" sz="2800" cap="all">
                <a:latin typeface="Calibri"/>
                <a:cs typeface="Calibri"/>
              </a:rPr>
              <a:t>Trendi izseljevanja iz podeželskih območij </a:t>
            </a:r>
            <a:r>
              <a:rPr lang="en-GB" sz="2800" cap="all" err="1">
                <a:latin typeface="Calibri"/>
                <a:cs typeface="Calibri"/>
              </a:rPr>
              <a:t>Kozjanskega</a:t>
            </a:r>
            <a:endParaRPr lang="en-IE" cap="all"/>
          </a:p>
        </p:txBody>
      </p:sp>
      <p:pic>
        <p:nvPicPr>
          <p:cNvPr id="30" name="Picture Placeholder 29">
            <a:extLst>
              <a:ext uri="{FF2B5EF4-FFF2-40B4-BE49-F238E27FC236}">
                <a16:creationId xmlns:a16="http://schemas.microsoft.com/office/drawing/2014/main" id="{0CE94B8D-B232-4B40-B6AD-208E4AFB0348}"/>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3682" r="13682"/>
          <a:stretch>
            <a:fillRect/>
          </a:stretch>
        </p:blipFill>
        <p:spPr/>
      </p:pic>
      <p:pic>
        <p:nvPicPr>
          <p:cNvPr id="11" name="Picture 10" descr="A house with lights in the sky&#10;&#10;Description automatically generated">
            <a:extLst>
              <a:ext uri="{FF2B5EF4-FFF2-40B4-BE49-F238E27FC236}">
                <a16:creationId xmlns:a16="http://schemas.microsoft.com/office/drawing/2014/main" id="{63142782-34CC-3849-5C64-5ADC1537A7F2}"/>
              </a:ext>
            </a:extLst>
          </p:cNvPr>
          <p:cNvPicPr>
            <a:picLocks noChangeAspect="1"/>
          </p:cNvPicPr>
          <p:nvPr/>
        </p:nvPicPr>
        <p:blipFill>
          <a:blip r:embed="rId3"/>
          <a:stretch>
            <a:fillRect/>
          </a:stretch>
        </p:blipFill>
        <p:spPr>
          <a:xfrm>
            <a:off x="1933746" y="3462338"/>
            <a:ext cx="3905594" cy="3981450"/>
          </a:xfrm>
          <a:prstGeom prst="rect">
            <a:avLst/>
          </a:prstGeom>
        </p:spPr>
      </p:pic>
    </p:spTree>
    <p:extLst>
      <p:ext uri="{BB962C8B-B14F-4D97-AF65-F5344CB8AC3E}">
        <p14:creationId xmlns:p14="http://schemas.microsoft.com/office/powerpoint/2010/main" val="196085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9BC70-C2F5-18CA-7567-A3718D89067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6A5374-70EC-8017-1C3A-8142E3013E4F}"/>
              </a:ext>
            </a:extLst>
          </p:cNvPr>
          <p:cNvSpPr>
            <a:spLocks noGrp="1"/>
          </p:cNvSpPr>
          <p:nvPr>
            <p:ph type="body" sz="quarter" idx="58"/>
          </p:nvPr>
        </p:nvSpPr>
        <p:spPr>
          <a:xfrm>
            <a:off x="1142245" y="493683"/>
            <a:ext cx="6321874" cy="355435"/>
          </a:xfrm>
        </p:spPr>
        <p:txBody>
          <a:bodyPr/>
          <a:lstStyle/>
          <a:p>
            <a:pPr>
              <a:lnSpc>
                <a:spcPct val="100000"/>
              </a:lnSpc>
            </a:pPr>
            <a:r>
              <a:rPr lang="en-GB" sz="2800">
                <a:latin typeface="Calibri"/>
                <a:ea typeface="Calibri"/>
                <a:cs typeface="Calibri"/>
              </a:rPr>
              <a:t>REŠITEV</a:t>
            </a:r>
          </a:p>
          <a:p>
            <a:pPr>
              <a:lnSpc>
                <a:spcPct val="100000"/>
              </a:lnSpc>
            </a:pPr>
            <a:r>
              <a:rPr lang="en-US" sz="1600" b="0" cap="all">
                <a:latin typeface="Calibri"/>
                <a:cs typeface="Calibri"/>
              </a:rPr>
              <a:t>Zaposlovanje lokalnega osebja v </a:t>
            </a:r>
            <a:r>
              <a:rPr lang="en-US" sz="1600" b="0" cap="all" err="1">
                <a:latin typeface="Calibri"/>
                <a:cs typeface="Calibri"/>
              </a:rPr>
              <a:t>Apartmajih Ortenia</a:t>
            </a:r>
            <a:endParaRPr lang="en-GB" sz="1600" b="0" cap="all">
              <a:ea typeface="Calibri"/>
            </a:endParaRPr>
          </a:p>
        </p:txBody>
      </p:sp>
      <p:sp>
        <p:nvSpPr>
          <p:cNvPr id="3" name="Text Placeholder 2">
            <a:extLst>
              <a:ext uri="{FF2B5EF4-FFF2-40B4-BE49-F238E27FC236}">
                <a16:creationId xmlns:a16="http://schemas.microsoft.com/office/drawing/2014/main" id="{E944D9A3-7B78-F33C-595A-A47DE3870F97}"/>
              </a:ext>
            </a:extLst>
          </p:cNvPr>
          <p:cNvSpPr>
            <a:spLocks noGrp="1"/>
          </p:cNvSpPr>
          <p:nvPr>
            <p:ph type="body" sz="quarter" idx="32"/>
          </p:nvPr>
        </p:nvSpPr>
        <p:spPr>
          <a:xfrm>
            <a:off x="186212" y="1717043"/>
            <a:ext cx="7037951" cy="2798453"/>
          </a:xfrm>
        </p:spPr>
        <p:txBody>
          <a:bodyPr/>
          <a:lstStyle/>
          <a:p>
            <a:r>
              <a:rPr lang="en-US" sz="1400" err="1">
                <a:solidFill>
                  <a:schemeClr val="tx1">
                    <a:lumMod val="75000"/>
                    <a:lumOff val="25000"/>
                  </a:schemeClr>
                </a:solidFill>
                <a:latin typeface="Calibri"/>
                <a:ea typeface="Open Sans"/>
                <a:cs typeface="Calibri"/>
              </a:rPr>
              <a:t>Ortenia </a:t>
            </a:r>
            <a:r>
              <a:rPr lang="en-US" sz="1400">
                <a:solidFill>
                  <a:schemeClr val="tx1">
                    <a:lumMod val="75000"/>
                    <a:lumOff val="25000"/>
                  </a:schemeClr>
                </a:solidFill>
                <a:latin typeface="Calibri"/>
                <a:ea typeface="Open Sans"/>
                <a:cs typeface="Calibri"/>
              </a:rPr>
              <a:t>ponuja prvi ekološki apartma v Sloveniji, zasnovan po načelih inovativne trajnostne gradnje. Preudarna izbira zdravih materialov in načela delovanja so to lokacijo spremenili v kraj, kjer lahko odkrijete lepše trenutke v življenju in stik z naravo.</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V apartmajih </a:t>
            </a:r>
            <a:r>
              <a:rPr lang="en-US" sz="1400" err="1">
                <a:solidFill>
                  <a:schemeClr val="tx1">
                    <a:lumMod val="75000"/>
                    <a:lumOff val="25000"/>
                  </a:schemeClr>
                </a:solidFill>
                <a:latin typeface="Calibri"/>
                <a:ea typeface="Open Sans"/>
                <a:cs typeface="Calibri"/>
              </a:rPr>
              <a:t>Ortenia</a:t>
            </a:r>
            <a:r>
              <a:rPr lang="en-US" sz="1400">
                <a:solidFill>
                  <a:schemeClr val="tx1">
                    <a:lumMod val="75000"/>
                    <a:lumOff val="25000"/>
                  </a:schemeClr>
                </a:solidFill>
                <a:latin typeface="Calibri"/>
                <a:ea typeface="Open Sans"/>
                <a:cs typeface="Calibri"/>
              </a:rPr>
              <a:t>, ki so oddaljeni 10 km, so zaposleni izključno lokalni delavci. V primeru presežka delovne sile so bili zaposleni dodatni lokalni gospodinjski pomočniki. Za masaže, zdravstvene in lepotne storitve najemajo lokalne strokovnjake.</a:t>
            </a:r>
          </a:p>
          <a:p>
            <a:endParaRPr lang="en-US" sz="1400">
              <a:solidFill>
                <a:schemeClr val="tx1">
                  <a:lumMod val="75000"/>
                  <a:lumOff val="25000"/>
                </a:schemeClr>
              </a:solidFill>
              <a:latin typeface="Calibri"/>
              <a:ea typeface="Open Sans"/>
              <a:cs typeface="Calibri"/>
            </a:endParaRPr>
          </a:p>
          <a:p>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A83510E5-47EA-59AD-8D93-0DF087F7C649}"/>
              </a:ext>
            </a:extLst>
          </p:cNvPr>
          <p:cNvSpPr>
            <a:spLocks noGrp="1"/>
          </p:cNvSpPr>
          <p:nvPr>
            <p:ph type="body" sz="quarter" idx="61"/>
          </p:nvPr>
        </p:nvSpPr>
        <p:spPr>
          <a:xfrm>
            <a:off x="307749" y="6626926"/>
            <a:ext cx="7037951" cy="2798453"/>
          </a:xfrm>
        </p:spPr>
        <p:txBody>
          <a:bodyPr/>
          <a:lstStyle/>
          <a:p>
            <a:r>
              <a:rPr lang="en-US" sz="1400">
                <a:solidFill>
                  <a:schemeClr val="tx1">
                    <a:lumMod val="75000"/>
                    <a:lumOff val="25000"/>
                  </a:schemeClr>
                </a:solidFill>
                <a:latin typeface="Calibri"/>
                <a:ea typeface="Open Sans"/>
                <a:cs typeface="Calibri"/>
              </a:rPr>
              <a:t>Poleg zaposlovanja lokalnega prebivalstva so bili doseženi še naslednji dosežki:</a:t>
            </a:r>
          </a:p>
          <a:p>
            <a:r>
              <a:rPr lang="en-US" sz="1400">
                <a:solidFill>
                  <a:schemeClr val="tx1">
                    <a:lumMod val="75000"/>
                    <a:lumOff val="25000"/>
                  </a:schemeClr>
                </a:solidFill>
                <a:latin typeface="Calibri"/>
                <a:ea typeface="Open Sans"/>
                <a:cs typeface="Calibri"/>
              </a:rPr>
              <a:t>DESIGN Celoten resort je arhitekturno in oblikovno usmerjen, izdelan predvsem iz ekoloških materialov. Posebna pozornost je namenjena notranji opremi in dodatkom, ki so izdelani iz naravnih materialov iz okolice in so delo priznanih oblikovalcev in umetnikov.</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Celostni in trajnostni pristop je rezultat uporabe naravnih in ekoloških materialov, ki izvirajo predvsem iz okolice. Skrbno načrtovana lokacija v čudovitem naravnem okolju omogoča harmonično in popolno združevanje z naravo.</a:t>
            </a:r>
          </a:p>
          <a:p>
            <a:endParaRPr lang="en-US" sz="1400">
              <a:solidFill>
                <a:schemeClr val="tx1">
                  <a:lumMod val="75000"/>
                  <a:lumOff val="25000"/>
                </a:schemeClr>
              </a:solidFill>
              <a:latin typeface="Calibri"/>
              <a:ea typeface="Open Sans"/>
              <a:cs typeface="Calibri"/>
            </a:endParaRPr>
          </a:p>
          <a:p>
            <a:r>
              <a:rPr lang="en-US" sz="1400" err="1">
                <a:solidFill>
                  <a:schemeClr val="tx1">
                    <a:lumMod val="75000"/>
                    <a:lumOff val="25000"/>
                  </a:schemeClr>
                </a:solidFill>
                <a:latin typeface="Calibri"/>
                <a:ea typeface="Open Sans"/>
                <a:cs typeface="Calibri"/>
              </a:rPr>
              <a:t>Ortenia </a:t>
            </a:r>
            <a:r>
              <a:rPr lang="en-US" sz="1400">
                <a:solidFill>
                  <a:schemeClr val="tx1">
                    <a:lumMod val="75000"/>
                    <a:lumOff val="25000"/>
                  </a:schemeClr>
                </a:solidFill>
                <a:latin typeface="Calibri"/>
                <a:ea typeface="Open Sans"/>
                <a:cs typeface="Calibri"/>
              </a:rPr>
              <a:t>podpira lokalne podjetnike z nakupom izdelkov ali storitev, kadar je to potrebno. Večina njihove sveže hrane je bila kupljena od lokalnih kmetov in podjetnikov. Izdajajo kupone (s posebnimi popusti) za jedilnico v petih lokalnih restavracijah in za uporabo storitev spa in bazena v sosednjih večjih termalnih letoviščih. Najemajo lokalna podjetja za opravljanje večjih vzdrževalnih storitev. Spodbujajo lokalna podjetja z darili gostom in razstavljanjem njihovih letakov in katalogov v avlah.</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 </a:t>
            </a: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78C8CF48-0425-7A0C-7A71-4A2F2402E685}"/>
              </a:ext>
            </a:extLst>
          </p:cNvPr>
          <p:cNvSpPr txBox="1">
            <a:spLocks/>
          </p:cNvSpPr>
          <p:nvPr/>
        </p:nvSpPr>
        <p:spPr>
          <a:xfrm>
            <a:off x="1358167" y="5749600"/>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REZULTAT</a:t>
            </a:r>
          </a:p>
          <a:p>
            <a:pPr>
              <a:lnSpc>
                <a:spcPct val="100000"/>
              </a:lnSpc>
            </a:pPr>
            <a:r>
              <a:rPr lang="en-US" sz="1600" b="0" cap="all" err="1">
                <a:latin typeface="Calibri"/>
                <a:ea typeface="Calibri"/>
                <a:cs typeface="Calibri"/>
              </a:rPr>
              <a:t>Ortenia </a:t>
            </a:r>
            <a:r>
              <a:rPr lang="en-US" sz="1600" b="0" cap="all">
                <a:latin typeface="Calibri"/>
                <a:ea typeface="Calibri"/>
                <a:cs typeface="Calibri"/>
              </a:rPr>
              <a:t>podpira lokalno</a:t>
            </a:r>
          </a:p>
        </p:txBody>
      </p:sp>
      <p:grpSp>
        <p:nvGrpSpPr>
          <p:cNvPr id="4" name="Group 3">
            <a:extLst>
              <a:ext uri="{FF2B5EF4-FFF2-40B4-BE49-F238E27FC236}">
                <a16:creationId xmlns:a16="http://schemas.microsoft.com/office/drawing/2014/main" id="{B3F48F3B-89A8-24B1-A706-015A926FF1AD}"/>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80EC8E64-04F6-ED22-22DB-70BEC1ED0D7F}"/>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7BAECBB7-CDC4-22E6-EC1B-5B278842453E}"/>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B1011144-0AE9-B1B2-C461-896C0E1E45D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9B9883C1-D9B3-D969-136A-6A4342A6BE19}"/>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82A870E3-A365-61F9-7BF8-6A5EF797B62C}"/>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BD6805F1-A9F5-D0A3-4AFA-1D286BDC1FB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7102A450-C5D6-3D95-8E38-248B9C0D744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01209CCB-AD40-F169-506D-D5E7794F4910}"/>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48A9A033-2C83-D175-9322-0C6DC696B45E}"/>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192B549B-14BA-CD1F-E979-26D0A771D906}"/>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Freeform 301">
            <a:extLst>
              <a:ext uri="{FF2B5EF4-FFF2-40B4-BE49-F238E27FC236}">
                <a16:creationId xmlns:a16="http://schemas.microsoft.com/office/drawing/2014/main" id="{26B03E03-14F5-172F-CAAA-D5B47C6D1FD5}"/>
              </a:ext>
            </a:extLst>
          </p:cNvPr>
          <p:cNvSpPr/>
          <p:nvPr/>
        </p:nvSpPr>
        <p:spPr>
          <a:xfrm>
            <a:off x="295341" y="5492079"/>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1718518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6DEA-BCBB-70A4-A3AB-BC6D8357B14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D676F1D-8D76-4303-AB63-3FCF0B60AD2B}"/>
              </a:ext>
            </a:extLst>
          </p:cNvPr>
          <p:cNvSpPr>
            <a:spLocks noGrp="1"/>
          </p:cNvSpPr>
          <p:nvPr>
            <p:ph type="body" sz="quarter" idx="32"/>
          </p:nvPr>
        </p:nvSpPr>
        <p:spPr>
          <a:xfrm>
            <a:off x="634481" y="3536797"/>
            <a:ext cx="6541269" cy="5494217"/>
          </a:xfrm>
        </p:spPr>
        <p:txBody>
          <a:bodyPr/>
          <a:lstStyle/>
          <a:p>
            <a:pPr>
              <a:lnSpc>
                <a:spcPct val="100000"/>
              </a:lnSpc>
            </a:pPr>
            <a:r>
              <a:rPr lang="en-US"/>
              <a:t>Apartmaji </a:t>
            </a:r>
            <a:r>
              <a:rPr lang="en-US" err="1"/>
              <a:t>Ortenia </a:t>
            </a:r>
            <a:r>
              <a:rPr lang="en-US"/>
              <a:t>v </a:t>
            </a:r>
            <a:r>
              <a:rPr lang="en-US" err="1"/>
              <a:t>Podčetrtku </a:t>
            </a:r>
            <a:r>
              <a:rPr lang="en-US"/>
              <a:t>so v skladu z več cilji Združenih narodov za trajnostni razvoj (SDG), zlasti SDG 11 (Trajnostna mesta in skupnosti) in SDG 12 (Odgovorna potrošnja in proizvodnja). Z zasnovo prvih ekoloških apartmajev v Sloveniji je </a:t>
            </a:r>
            <a:r>
              <a:rPr lang="en-US" err="1"/>
              <a:t>Ortenia </a:t>
            </a:r>
            <a:r>
              <a:rPr lang="en-US"/>
              <a:t>v svojo gradnjo vključila naravne in ekološke materiale, s čimer spodbuja trajnostno življenje in ustvarja model inovativne, trajnostne gradnje. Poudarek na uporabi lokalno pridobljenih materialov in okolju prijaznih gradbenih praks odraža cilje SDG 12 za zmanjšanje porabe virov in odpadkov. Zasnova in notranja oprema apartmajev sta bili ustvarjeni z naravnimi materiali iz regije, kar podpira tako okoljsko kot kulturno trajnost z ohranjanjem lokalnega obrtništva in spodbujanjem ekološko ozaveščenega oblikovanja. Zavezanost </a:t>
            </a:r>
            <a:r>
              <a:rPr lang="en-US" err="1"/>
              <a:t>Ortenie </a:t>
            </a:r>
            <a:r>
              <a:rPr lang="en-US"/>
              <a:t>k trajnosti poudarja njena okoljska politika, ki daje prednost preprečevanju onesnaževanja, zmanjšanju odpadkov in odgovorni rabi virov v skladu s slovenskimi okoljskimi predpisi.</a:t>
            </a:r>
          </a:p>
          <a:p>
            <a:pPr>
              <a:lnSpc>
                <a:spcPct val="100000"/>
              </a:lnSpc>
            </a:pPr>
            <a:endParaRPr lang="en-US"/>
          </a:p>
          <a:p>
            <a:pPr>
              <a:lnSpc>
                <a:spcPct val="100000"/>
              </a:lnSpc>
            </a:pPr>
            <a:r>
              <a:rPr lang="en-US"/>
              <a:t>Poleg tega </a:t>
            </a:r>
            <a:r>
              <a:rPr lang="en-US" err="1"/>
              <a:t>Ortenia </a:t>
            </a:r>
            <a:r>
              <a:rPr lang="en-US"/>
              <a:t>pomembno prispeva k lokalnemu gospodarstvu in skupnosti, s čimer podpira cilja trajnostnega razvoja 8 (dostojno delo in gospodarska rast) in 15 (življenje na kopnem). Kompleks zaposluje izključno lokalno osebje in sodeluje z lokalnimi strokovnjaki za wellness storitve, kar ustvarja trajnostne zaposlitvene možnosti in krepi gospodarsko odpornost v </a:t>
            </a:r>
            <a:r>
              <a:rPr lang="en-US" err="1"/>
              <a:t>Podčetrtku</a:t>
            </a:r>
            <a:r>
              <a:rPr lang="en-US"/>
              <a:t>, regiji, ki se sooča z izzivi, povezanimi z upadanjem prebivalstva in izseljevanjem. Z nakupom svežih proizvodov od lokalnih kmetov, promocijo lokalnih gostinskih ponudb in predstavitvijo proizvodov bližnjih podjetij </a:t>
            </a:r>
            <a:r>
              <a:rPr lang="en-US" err="1"/>
              <a:t>Ortenia </a:t>
            </a:r>
            <a:r>
              <a:rPr lang="en-US"/>
              <a:t>razvija podporno gospodarsko mrežo, ki koristi lokalnim podjetnikom. Ta integracija lokalnih partnerstev ne le spodbuja lokalno gospodarstvo, ampak tudi poudarja trajnostne turistične prakse, ki goste povezujejo s kulturnimi in naravnimi viri regije, kar prispeva k trajnostnemu turističnemu modelu, ki spoštuje in izboljšuje lokalno okolje in blaginjo skupnosti.</a:t>
            </a:r>
          </a:p>
          <a:p>
            <a:pPr>
              <a:lnSpc>
                <a:spcPct val="100000"/>
              </a:lnSpc>
            </a:pPr>
            <a:endParaRPr lang="en-IE"/>
          </a:p>
        </p:txBody>
      </p:sp>
      <p:sp>
        <p:nvSpPr>
          <p:cNvPr id="5" name="Text Placeholder 4">
            <a:extLst>
              <a:ext uri="{FF2B5EF4-FFF2-40B4-BE49-F238E27FC236}">
                <a16:creationId xmlns:a16="http://schemas.microsoft.com/office/drawing/2014/main" id="{ADFC6206-92EF-4AB5-8357-C164FB639104}"/>
              </a:ext>
            </a:extLst>
          </p:cNvPr>
          <p:cNvSpPr>
            <a:spLocks noGrp="1"/>
          </p:cNvSpPr>
          <p:nvPr>
            <p:ph type="body" sz="quarter" idx="18"/>
          </p:nvPr>
        </p:nvSpPr>
        <p:spPr>
          <a:xfrm>
            <a:off x="528134" y="1876699"/>
            <a:ext cx="2835268" cy="921348"/>
          </a:xfrm>
        </p:spPr>
        <p:txBody>
          <a:bodyPr/>
          <a:lstStyle/>
          <a:p>
            <a:pPr>
              <a:lnSpc>
                <a:spcPct val="100000"/>
              </a:lnSpc>
            </a:pPr>
            <a:r>
              <a:rPr lang="en-US" sz="2800" b="1" cap="all" err="1"/>
              <a:t>Ortenia </a:t>
            </a:r>
            <a:r>
              <a:rPr lang="en-US" sz="2800" b="1" cap="all"/>
              <a:t>in cilji trajnostnega razvoja</a:t>
            </a:r>
          </a:p>
        </p:txBody>
      </p:sp>
      <p:pic>
        <p:nvPicPr>
          <p:cNvPr id="54" name="Picture 53" descr="A white and orange cityscape with white text&#10;&#10;Description automatically generated">
            <a:extLst>
              <a:ext uri="{FF2B5EF4-FFF2-40B4-BE49-F238E27FC236}">
                <a16:creationId xmlns:a16="http://schemas.microsoft.com/office/drawing/2014/main" id="{2ED7FB34-9A49-0FF9-22B2-9F02AF360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81" y="9538521"/>
            <a:ext cx="1188154" cy="1188154"/>
          </a:xfrm>
          <a:prstGeom prst="rect">
            <a:avLst/>
          </a:prstGeom>
        </p:spPr>
      </p:pic>
      <p:pic>
        <p:nvPicPr>
          <p:cNvPr id="55" name="Picture 54" descr="A yellow rectangular sign with white text&#10;&#10;Description automatically generated">
            <a:extLst>
              <a:ext uri="{FF2B5EF4-FFF2-40B4-BE49-F238E27FC236}">
                <a16:creationId xmlns:a16="http://schemas.microsoft.com/office/drawing/2014/main" id="{F19CD08A-1791-A29C-AA0A-FEC02A540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768" y="9538521"/>
            <a:ext cx="1188154" cy="1188154"/>
          </a:xfrm>
          <a:prstGeom prst="rect">
            <a:avLst/>
          </a:prstGeom>
        </p:spPr>
      </p:pic>
      <p:pic>
        <p:nvPicPr>
          <p:cNvPr id="61" name="Picture 4" descr="SDG wheel">
            <a:extLst>
              <a:ext uri="{FF2B5EF4-FFF2-40B4-BE49-F238E27FC236}">
                <a16:creationId xmlns:a16="http://schemas.microsoft.com/office/drawing/2014/main" id="{8566A6A4-3C91-0869-DB01-F4C4FD2046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00" r="15355"/>
          <a:stretch/>
        </p:blipFill>
        <p:spPr bwMode="auto">
          <a:xfrm>
            <a:off x="4699705" y="1327343"/>
            <a:ext cx="1803648" cy="171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026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C4E0F-DB43-0F56-DDD9-7F1021423B7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F26EA36-77D5-1E9F-21D5-E8AB8A99DE4E}"/>
              </a:ext>
            </a:extLst>
          </p:cNvPr>
          <p:cNvSpPr/>
          <p:nvPr/>
        </p:nvSpPr>
        <p:spPr>
          <a:xfrm>
            <a:off x="-43361" y="5987588"/>
            <a:ext cx="7826991" cy="4920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86C20362-6B5F-11AB-A245-8E98391D609B}"/>
              </a:ext>
            </a:extLst>
          </p:cNvPr>
          <p:cNvSpPr>
            <a:spLocks noGrp="1"/>
          </p:cNvSpPr>
          <p:nvPr>
            <p:ph type="body" sz="quarter" idx="32"/>
          </p:nvPr>
        </p:nvSpPr>
        <p:spPr>
          <a:xfrm>
            <a:off x="294777" y="6014210"/>
            <a:ext cx="7365329" cy="2787212"/>
          </a:xfrm>
        </p:spPr>
        <p:txBody>
          <a:bodyPr/>
          <a:lstStyle/>
          <a:p>
            <a:pPr marL="0" indent="0">
              <a:lnSpc>
                <a:spcPct val="100000"/>
              </a:lnSpc>
              <a:buNone/>
            </a:pPr>
            <a:r>
              <a:rPr lang="en-US" sz="4000" b="1" cap="all">
                <a:solidFill>
                  <a:schemeClr val="bg1"/>
                </a:solidFill>
                <a:latin typeface="Calibri"/>
                <a:cs typeface="Calibri"/>
              </a:rPr>
              <a:t>Kmetijski hotel </a:t>
            </a:r>
            <a:r>
              <a:rPr lang="en-US" sz="4000" b="1" cap="all" err="1">
                <a:solidFill>
                  <a:schemeClr val="bg1"/>
                </a:solidFill>
                <a:latin typeface="Calibri"/>
                <a:cs typeface="Calibri"/>
              </a:rPr>
              <a:t>Efstidalur</a:t>
            </a:r>
          </a:p>
          <a:p>
            <a:pPr marL="0" indent="0">
              <a:lnSpc>
                <a:spcPct val="100000"/>
              </a:lnSpc>
              <a:buNone/>
            </a:pPr>
            <a:r>
              <a:rPr lang="en-US" sz="2000" b="1">
                <a:solidFill>
                  <a:schemeClr val="bg1"/>
                </a:solidFill>
                <a:latin typeface="Calibri"/>
                <a:cs typeface="Calibri"/>
              </a:rPr>
              <a:t>Kategorija: </a:t>
            </a:r>
            <a:r>
              <a:rPr lang="en-US" sz="2000">
                <a:solidFill>
                  <a:schemeClr val="bg1"/>
                </a:solidFill>
                <a:latin typeface="Calibri"/>
                <a:cs typeface="Calibri"/>
              </a:rPr>
              <a:t>Kmetijski hotel</a:t>
            </a:r>
          </a:p>
          <a:p>
            <a:pPr>
              <a:lnSpc>
                <a:spcPct val="100000"/>
              </a:lnSpc>
            </a:pPr>
            <a:r>
              <a:rPr lang="en-US" sz="2000" b="1">
                <a:solidFill>
                  <a:schemeClr val="bg1"/>
                </a:solidFill>
                <a:latin typeface="Calibri"/>
                <a:cs typeface="Calibri"/>
              </a:rPr>
              <a:t>Lokacija: </a:t>
            </a:r>
            <a:r>
              <a:rPr lang="en-US" sz="2000" err="1">
                <a:solidFill>
                  <a:schemeClr val="bg1"/>
                </a:solidFill>
                <a:latin typeface="Calibri"/>
                <a:cs typeface="Calibri"/>
              </a:rPr>
              <a:t>Efstidalur</a:t>
            </a:r>
            <a:r>
              <a:rPr lang="en-US" sz="2000">
                <a:solidFill>
                  <a:schemeClr val="bg1"/>
                </a:solidFill>
                <a:latin typeface="Calibri"/>
                <a:cs typeface="Calibri"/>
              </a:rPr>
              <a:t>, Islandija</a:t>
            </a:r>
            <a:endParaRPr lang="en-US" sz="2000">
              <a:solidFill>
                <a:schemeClr val="bg1"/>
              </a:solidFill>
              <a:highlight>
                <a:srgbClr val="0000FF"/>
              </a:highlight>
            </a:endParaRPr>
          </a:p>
          <a:p>
            <a:pPr algn="l">
              <a:lnSpc>
                <a:spcPct val="100000"/>
              </a:lnSpc>
            </a:pPr>
            <a:r>
              <a:rPr lang="en-US" sz="2000" b="1">
                <a:solidFill>
                  <a:schemeClr val="bg1"/>
                </a:solidFill>
                <a:latin typeface="Calibri"/>
                <a:cs typeface="Calibri"/>
              </a:rPr>
              <a:t>Spletna stran:</a:t>
            </a:r>
            <a:r>
              <a:rPr lang="en-IE" sz="2000">
                <a:solidFill>
                  <a:schemeClr val="bg1"/>
                </a:solidFill>
                <a:latin typeface="Calibri"/>
                <a:cs typeface="Calibri"/>
                <a:hlinkClick r:id="rId2">
                  <a:extLst>
                    <a:ext uri="{A12FA001-AC4F-418D-AE19-62706E023703}">
                      <ahyp:hlinkClr xmlns:ahyp="http://schemas.microsoft.com/office/drawing/2018/hyperlinkcolor" val="tx"/>
                    </a:ext>
                  </a:extLst>
                </a:hlinkClick>
              </a:rPr>
              <a:t> https://efstidalur.is/</a:t>
            </a:r>
            <a:r>
              <a:rPr lang="en-IE" sz="2000">
                <a:solidFill>
                  <a:schemeClr val="bg1"/>
                </a:solidFill>
                <a:latin typeface="Calibri"/>
                <a:cs typeface="Calibri"/>
              </a:rPr>
              <a:t> </a:t>
            </a:r>
          </a:p>
          <a:p>
            <a:pPr algn="l">
              <a:lnSpc>
                <a:spcPct val="100000"/>
              </a:lnSpc>
            </a:pPr>
            <a:endParaRPr lang="en-US" sz="1000">
              <a:solidFill>
                <a:schemeClr val="bg1"/>
              </a:solidFill>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gn="l">
              <a:lnSpc>
                <a:spcPct val="100000"/>
              </a:lnSpc>
            </a:pPr>
            <a:r>
              <a:rPr lang="en-US">
                <a:solidFill>
                  <a:schemeClr val="bg1"/>
                </a:solidFill>
                <a:latin typeface="Calibri"/>
                <a:cs typeface="Calibri"/>
              </a:rPr>
              <a:t>Kmetijski hotel </a:t>
            </a:r>
            <a:r>
              <a:rPr lang="en-US" err="1">
                <a:solidFill>
                  <a:schemeClr val="bg1"/>
                </a:solidFill>
                <a:latin typeface="Calibri"/>
                <a:cs typeface="Calibri"/>
              </a:rPr>
              <a:t>Efstidalur </a:t>
            </a:r>
            <a:r>
              <a:rPr lang="en-US">
                <a:solidFill>
                  <a:schemeClr val="bg1"/>
                </a:solidFill>
                <a:latin typeface="Calibri"/>
                <a:cs typeface="Calibri"/>
              </a:rPr>
              <a:t>ponuja edinstveno kombinacijo avtentičnega islandskega kmečkega življenja in sodobnega udobja. Kmetijski hotel, ki ga vodi družina z bogato zgodovino, ki sega v leto 1750, ponuja toplo in udobno namestitev z osupljivim razgledom in očarljivo podeželsko atmosfero. Nahaja se v osrčju Zlatega kroga, zato je za goste idealna izhodiščna točka za raziskovanje glavnih znamenitosti južne Islandije. Hotel ponuja tudi: </a:t>
            </a:r>
          </a:p>
          <a:p>
            <a:pPr algn="l">
              <a:lnSpc>
                <a:spcPct val="100000"/>
              </a:lnSpc>
            </a:pPr>
            <a:endParaRPr lang="en-US">
              <a:solidFill>
                <a:schemeClr val="bg1"/>
              </a:solidFill>
              <a:latin typeface="Calibri"/>
              <a:cs typeface="Calibri"/>
            </a:endParaRPr>
          </a:p>
          <a:p>
            <a:pPr marL="285750" indent="-285750" algn="l">
              <a:lnSpc>
                <a:spcPct val="100000"/>
              </a:lnSpc>
              <a:buFont typeface="Wingdings" panose="05000000000000000000" pitchFamily="2" charset="2"/>
              <a:buChar char="v"/>
            </a:pPr>
            <a:r>
              <a:rPr lang="en-US" b="1">
                <a:solidFill>
                  <a:schemeClr val="bg1"/>
                </a:solidFill>
                <a:latin typeface="Calibri"/>
                <a:cs typeface="Calibri"/>
                <a:hlinkClick r:id="rId3">
                  <a:extLst>
                    <a:ext uri="{A12FA001-AC4F-418D-AE19-62706E023703}">
                      <ahyp:hlinkClr xmlns:ahyp="http://schemas.microsoft.com/office/drawing/2018/hyperlinkcolor" val="tx"/>
                    </a:ext>
                  </a:extLst>
                </a:hlinkClick>
              </a:rPr>
              <a:t>Farm-to-Table Dining: </a:t>
            </a:r>
            <a:r>
              <a:rPr lang="en-US">
                <a:solidFill>
                  <a:schemeClr val="bg1"/>
                </a:solidFill>
                <a:latin typeface="Calibri"/>
                <a:cs typeface="Calibri"/>
              </a:rPr>
              <a:t>gostje lahko uživajo v okusnih obrokih, pripravljenih iz mlečnih in mesnih izdelkov s kmetije, dopolnjenih s svežo zelenjavo s sosednjih kmetij.</a:t>
            </a:r>
          </a:p>
          <a:p>
            <a:pPr marL="285750" indent="-285750" algn="l">
              <a:lnSpc>
                <a:spcPct val="100000"/>
              </a:lnSpc>
              <a:buFont typeface="Wingdings" panose="05000000000000000000" pitchFamily="2" charset="2"/>
              <a:buChar char="v"/>
            </a:pPr>
            <a:r>
              <a:rPr lang="en-US" b="1">
                <a:solidFill>
                  <a:schemeClr val="bg1"/>
                </a:solidFill>
                <a:latin typeface="Calibri"/>
                <a:cs typeface="Calibri"/>
                <a:hlinkClick r:id="rId4">
                  <a:extLst>
                    <a:ext uri="{A12FA001-AC4F-418D-AE19-62706E023703}">
                      <ahyp:hlinkClr xmlns:ahyp="http://schemas.microsoft.com/office/drawing/2018/hyperlinkcolor" val="tx"/>
                    </a:ext>
                  </a:extLst>
                </a:hlinkClick>
              </a:rPr>
              <a:t>Íshlaðan Ice Cream Barn: </a:t>
            </a:r>
            <a:r>
              <a:rPr lang="en-US">
                <a:solidFill>
                  <a:schemeClr val="bg1"/>
                </a:solidFill>
                <a:latin typeface="Calibri"/>
                <a:cs typeface="Calibri"/>
              </a:rPr>
              <a:t>domače </a:t>
            </a:r>
            <a:r>
              <a:rPr lang="en-US" err="1">
                <a:solidFill>
                  <a:schemeClr val="bg1"/>
                </a:solidFill>
                <a:latin typeface="Calibri"/>
                <a:cs typeface="Calibri"/>
              </a:rPr>
              <a:t>ekološko </a:t>
            </a:r>
            <a:r>
              <a:rPr lang="en-US">
                <a:solidFill>
                  <a:schemeClr val="bg1"/>
                </a:solidFill>
                <a:latin typeface="Calibri"/>
                <a:cs typeface="Calibri"/>
              </a:rPr>
              <a:t>sladoled, pripravljen iz mleka krav s kmetije.</a:t>
            </a:r>
          </a:p>
          <a:p>
            <a:pPr marL="285750" indent="-285750" algn="l">
              <a:lnSpc>
                <a:spcPct val="100000"/>
              </a:lnSpc>
              <a:buFont typeface="Wingdings" panose="05000000000000000000" pitchFamily="2" charset="2"/>
              <a:buChar char="v"/>
            </a:pPr>
            <a:r>
              <a:rPr lang="en-US">
                <a:solidFill>
                  <a:schemeClr val="bg1"/>
                </a:solidFill>
                <a:latin typeface="Calibri"/>
                <a:cs typeface="Calibri"/>
              </a:rPr>
              <a:t>Družabnost s kmetijskimi živalmi: vključno s psi, konji in kravami. Gostje se poleti lahko udeležijo tudi </a:t>
            </a:r>
            <a:r>
              <a:rPr lang="en-US" b="1">
                <a:solidFill>
                  <a:schemeClr val="bg1"/>
                </a:solidFill>
                <a:latin typeface="Calibri"/>
                <a:cs typeface="Calibri"/>
                <a:hlinkClick r:id="rId5">
                  <a:extLst>
                    <a:ext uri="{A12FA001-AC4F-418D-AE19-62706E023703}">
                      <ahyp:hlinkClr xmlns:ahyp="http://schemas.microsoft.com/office/drawing/2018/hyperlinkcolor" val="tx"/>
                    </a:ext>
                  </a:extLst>
                </a:hlinkClick>
              </a:rPr>
              <a:t>izletov s konji</a:t>
            </a:r>
            <a:r>
              <a:rPr lang="en-US">
                <a:solidFill>
                  <a:schemeClr val="bg1"/>
                </a:solidFill>
                <a:latin typeface="Calibri"/>
                <a:cs typeface="Calibri"/>
              </a:rPr>
              <a:t>.</a:t>
            </a:r>
            <a:endParaRPr lang="en-US" sz="1600">
              <a:solidFill>
                <a:schemeClr val="bg1"/>
              </a:solidFill>
              <a:latin typeface="Calibri"/>
              <a:cs typeface="Calibri"/>
            </a:endParaRPr>
          </a:p>
        </p:txBody>
      </p:sp>
      <p:sp>
        <p:nvSpPr>
          <p:cNvPr id="2" name="Text Placeholder 1">
            <a:extLst>
              <a:ext uri="{FF2B5EF4-FFF2-40B4-BE49-F238E27FC236}">
                <a16:creationId xmlns:a16="http://schemas.microsoft.com/office/drawing/2014/main" id="{213D9F68-FC13-C050-63AC-BB44B54E04F8}"/>
              </a:ext>
            </a:extLst>
          </p:cNvPr>
          <p:cNvSpPr>
            <a:spLocks noGrp="1"/>
          </p:cNvSpPr>
          <p:nvPr>
            <p:ph type="body" sz="quarter" idx="35"/>
          </p:nvPr>
        </p:nvSpPr>
        <p:spPr>
          <a:xfrm>
            <a:off x="294777" y="5453856"/>
            <a:ext cx="3206079" cy="1049221"/>
          </a:xfrm>
        </p:spPr>
        <p:txBody>
          <a:bodyPr/>
          <a:lstStyle/>
          <a:p>
            <a:r>
              <a:rPr lang="en-US" sz="4400" b="1"/>
              <a:t>ISLANDIJA</a:t>
            </a:r>
          </a:p>
        </p:txBody>
      </p:sp>
      <p:sp>
        <p:nvSpPr>
          <p:cNvPr id="3" name="Text Placeholder 2">
            <a:extLst>
              <a:ext uri="{FF2B5EF4-FFF2-40B4-BE49-F238E27FC236}">
                <a16:creationId xmlns:a16="http://schemas.microsoft.com/office/drawing/2014/main" id="{936ADCE4-48E8-BE77-5C79-F88830797BDC}"/>
              </a:ext>
            </a:extLst>
          </p:cNvPr>
          <p:cNvSpPr>
            <a:spLocks noGrp="1"/>
          </p:cNvSpPr>
          <p:nvPr>
            <p:ph type="body" sz="quarter" idx="36"/>
          </p:nvPr>
        </p:nvSpPr>
        <p:spPr>
          <a:xfrm>
            <a:off x="305361" y="4779704"/>
            <a:ext cx="3880408" cy="475159"/>
          </a:xfrm>
        </p:spPr>
        <p:txBody>
          <a:bodyPr/>
          <a:lstStyle/>
          <a:p>
            <a:r>
              <a:rPr lang="en-US" sz="2800" b="0" cap="all"/>
              <a:t>Modeli lastništva</a:t>
            </a:r>
          </a:p>
        </p:txBody>
      </p:sp>
      <p:sp>
        <p:nvSpPr>
          <p:cNvPr id="16" name="Slide Number Placeholder 15">
            <a:extLst>
              <a:ext uri="{FF2B5EF4-FFF2-40B4-BE49-F238E27FC236}">
                <a16:creationId xmlns:a16="http://schemas.microsoft.com/office/drawing/2014/main" id="{2BF68892-BB61-E79E-985C-48DFAFF4EDCB}"/>
              </a:ext>
            </a:extLst>
          </p:cNvPr>
          <p:cNvSpPr>
            <a:spLocks noGrp="1"/>
          </p:cNvSpPr>
          <p:nvPr>
            <p:ph type="sldNum" sz="quarter" idx="4"/>
          </p:nvPr>
        </p:nvSpPr>
        <p:spPr>
          <a:xfrm>
            <a:off x="7260776" y="10795140"/>
            <a:ext cx="473489" cy="311567"/>
          </a:xfrm>
        </p:spPr>
        <p:txBody>
          <a:bodyPr/>
          <a:lstStyle/>
          <a:p>
            <a:fld id="{9C527BFA-2C0E-4CEC-B6A5-913A56FEF4B4}" type="slidenum">
              <a:rPr lang="fr-CA" smtClean="0"/>
              <a:t>58</a:t>
            </a:fld>
            <a:endParaRPr lang="fr-CA"/>
          </a:p>
        </p:txBody>
      </p:sp>
      <p:sp>
        <p:nvSpPr>
          <p:cNvPr id="4" name="Text Placeholder 3">
            <a:extLst>
              <a:ext uri="{FF2B5EF4-FFF2-40B4-BE49-F238E27FC236}">
                <a16:creationId xmlns:a16="http://schemas.microsoft.com/office/drawing/2014/main" id="{97DA2C14-F593-9DAF-9EE9-080CAAC23BDB}"/>
              </a:ext>
            </a:extLst>
          </p:cNvPr>
          <p:cNvSpPr>
            <a:spLocks noGrp="1"/>
          </p:cNvSpPr>
          <p:nvPr>
            <p:ph type="body" sz="quarter" idx="65"/>
          </p:nvPr>
        </p:nvSpPr>
        <p:spPr/>
        <p:txBody>
          <a:bodyPr/>
          <a:lstStyle/>
          <a:p>
            <a:r>
              <a:rPr lang="en-GB"/>
              <a:t>Foto: </a:t>
            </a:r>
            <a:r>
              <a:rPr lang="en-US" b="1" err="1"/>
              <a:t>Efstidalur </a:t>
            </a:r>
            <a:r>
              <a:rPr lang="en-US" b="1"/>
              <a:t>Farm Hotel</a:t>
            </a:r>
          </a:p>
        </p:txBody>
      </p:sp>
      <p:sp>
        <p:nvSpPr>
          <p:cNvPr id="10" name="Text Placeholder 2">
            <a:extLst>
              <a:ext uri="{FF2B5EF4-FFF2-40B4-BE49-F238E27FC236}">
                <a16:creationId xmlns:a16="http://schemas.microsoft.com/office/drawing/2014/main" id="{D48EEBFC-039A-7437-38D1-1C1FB803475B}"/>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ED46BE5F-4F0F-192D-2966-EE64D6D9C3B2}"/>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7" name="Graphic 6" descr="Badge 10 with solid fill">
            <a:extLst>
              <a:ext uri="{FF2B5EF4-FFF2-40B4-BE49-F238E27FC236}">
                <a16:creationId xmlns:a16="http://schemas.microsoft.com/office/drawing/2014/main" id="{4DCD642A-1E64-54E0-039E-4AE4B2A02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85769" y="2049959"/>
            <a:ext cx="1440000" cy="1440000"/>
          </a:xfrm>
          <a:prstGeom prst="rect">
            <a:avLst/>
          </a:prstGeom>
        </p:spPr>
      </p:pic>
      <p:pic>
        <p:nvPicPr>
          <p:cNvPr id="28" name="Picture Placeholder 27">
            <a:extLst>
              <a:ext uri="{FF2B5EF4-FFF2-40B4-BE49-F238E27FC236}">
                <a16:creationId xmlns:a16="http://schemas.microsoft.com/office/drawing/2014/main" id="{098EB150-89B9-4D35-9478-1E67E76611C3}"/>
              </a:ext>
            </a:extLst>
          </p:cNvPr>
          <p:cNvPicPr>
            <a:picLocks noGrp="1" noChangeAspect="1"/>
          </p:cNvPicPr>
          <p:nvPr>
            <p:ph type="pic" sz="quarter" idx="34"/>
          </p:nvPr>
        </p:nvPicPr>
        <p:blipFill>
          <a:blip r:embed="rId8">
            <a:extLst>
              <a:ext uri="{28A0092B-C50C-407E-A947-70E740481C1C}">
                <a14:useLocalDpi xmlns:a14="http://schemas.microsoft.com/office/drawing/2010/main" val="0"/>
              </a:ext>
            </a:extLst>
          </a:blip>
          <a:srcRect t="7166" b="7166"/>
          <a:stretch>
            <a:fillRect/>
          </a:stretch>
        </p:blipFill>
        <p:spPr>
          <a:xfrm>
            <a:off x="0" y="403381"/>
            <a:ext cx="7001712" cy="4003099"/>
          </a:xfrm>
        </p:spPr>
      </p:pic>
      <p:pic>
        <p:nvPicPr>
          <p:cNvPr id="5" name="Graphic 4" descr="Badge 9 with solid fill">
            <a:extLst>
              <a:ext uri="{FF2B5EF4-FFF2-40B4-BE49-F238E27FC236}">
                <a16:creationId xmlns:a16="http://schemas.microsoft.com/office/drawing/2014/main" id="{1FEE0C26-0FB6-789A-7154-0116EC0C0B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7144" y="4406335"/>
            <a:ext cx="1440000" cy="1440000"/>
          </a:xfrm>
          <a:prstGeom prst="rect">
            <a:avLst/>
          </a:prstGeom>
        </p:spPr>
      </p:pic>
    </p:spTree>
    <p:extLst>
      <p:ext uri="{BB962C8B-B14F-4D97-AF65-F5344CB8AC3E}">
        <p14:creationId xmlns:p14="http://schemas.microsoft.com/office/powerpoint/2010/main" val="15030319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948F-CBCA-A557-A907-41742598B8B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2E83646-B1A0-318B-07E9-D8DCA94730A7}"/>
              </a:ext>
            </a:extLst>
          </p:cNvPr>
          <p:cNvSpPr>
            <a:spLocks noGrp="1"/>
          </p:cNvSpPr>
          <p:nvPr>
            <p:ph type="body" sz="quarter" idx="32"/>
          </p:nvPr>
        </p:nvSpPr>
        <p:spPr>
          <a:xfrm>
            <a:off x="4102979" y="513593"/>
            <a:ext cx="3048051" cy="4025019"/>
          </a:xfrm>
        </p:spPr>
        <p:txBody>
          <a:bodyPr/>
          <a:lstStyle/>
          <a:p>
            <a:pPr>
              <a:lnSpc>
                <a:spcPct val="100000"/>
              </a:lnSpc>
            </a:pPr>
            <a:r>
              <a:rPr lang="en-US">
                <a:latin typeface="Calibri"/>
                <a:ea typeface="Open Sans"/>
                <a:cs typeface="Calibri"/>
              </a:rPr>
              <a:t>Kmetijstvo na Islandiji se je v zadnjih letih soočalo z velikimi izzivi zaradi težkih pogojev delovanja. Zato je za kmete običajno, da si poiščejo drugo delo ali razširijo svojo dejavnost, na primer s ponujanjem turističnih storitev, da dopolnijo svoj dohodek in ohranijo kmetijsko dejavnost. </a:t>
            </a:r>
            <a:endParaRPr lang="en-US">
              <a:solidFill>
                <a:srgbClr val="000000"/>
              </a:solidFill>
              <a:latin typeface="Calibri"/>
              <a:ea typeface="Open Sans"/>
              <a:cs typeface="Calibri"/>
            </a:endParaRPr>
          </a:p>
          <a:p>
            <a:pPr>
              <a:lnSpc>
                <a:spcPct val="100000"/>
              </a:lnSpc>
            </a:pPr>
            <a:endParaRPr lang="en-US">
              <a:solidFill>
                <a:srgbClr val="000000"/>
              </a:solidFill>
              <a:latin typeface="Calibri"/>
              <a:ea typeface="Open Sans"/>
              <a:cs typeface="Calibri"/>
            </a:endParaRP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Kmetijo</a:t>
            </a:r>
            <a:r>
              <a:rPr lang="en-US" err="1">
                <a:latin typeface="Calibri"/>
                <a:ea typeface="Open Sans"/>
                <a:cs typeface="Calibri"/>
              </a:rPr>
              <a:t> Efstidalur </a:t>
            </a:r>
            <a:r>
              <a:rPr lang="en-US">
                <a:latin typeface="Calibri"/>
                <a:ea typeface="Open Sans"/>
                <a:cs typeface="Calibri"/>
              </a:rPr>
              <a:t>II upravljajo štirje bratje in sestre ter njihove družine. Posel so prevzeli od staršev in so že sedma generacija, ki živi na tej posesti, vendar njihova družina živi in kmetuje na </a:t>
            </a:r>
            <a:r>
              <a:rPr lang="en-US" err="1">
                <a:latin typeface="Calibri"/>
                <a:ea typeface="Open Sans"/>
                <a:cs typeface="Calibri"/>
              </a:rPr>
              <a:t>Efstidalur </a:t>
            </a:r>
            <a:r>
              <a:rPr lang="en-US">
                <a:latin typeface="Calibri"/>
                <a:ea typeface="Open Sans"/>
                <a:cs typeface="Calibri"/>
              </a:rPr>
              <a:t>II že od okoli leta 1750.</a:t>
            </a:r>
          </a:p>
          <a:p>
            <a:pPr>
              <a:lnSpc>
                <a:spcPct val="100000"/>
              </a:lnSpc>
            </a:pPr>
            <a:endParaRPr lang="en-US">
              <a:solidFill>
                <a:srgbClr val="000000"/>
              </a:solidFill>
              <a:latin typeface="Calibri"/>
              <a:ea typeface="Open Sans"/>
              <a:cs typeface="Calibri"/>
            </a:endParaRPr>
          </a:p>
          <a:p>
            <a:pPr>
              <a:lnSpc>
                <a:spcPct val="100000"/>
              </a:lnSpc>
            </a:pPr>
            <a:endParaRPr lang="en-US">
              <a:solidFill>
                <a:srgbClr val="000000"/>
              </a:solidFill>
              <a:latin typeface="Calibri"/>
              <a:ea typeface="Open Sans"/>
              <a:cs typeface="Calibri"/>
            </a:endParaRPr>
          </a:p>
          <a:p>
            <a:pPr>
              <a:lnSpc>
                <a:spcPct val="100000"/>
              </a:lnSpc>
            </a:pPr>
            <a:r>
              <a:rPr lang="en-US">
                <a:latin typeface="Calibri"/>
                <a:ea typeface="Open Sans"/>
                <a:cs typeface="Calibri"/>
              </a:rPr>
              <a:t>Bratje in sestre na </a:t>
            </a:r>
            <a:r>
              <a:rPr lang="en-US" err="1">
                <a:latin typeface="Calibri"/>
                <a:ea typeface="Open Sans"/>
                <a:cs typeface="Calibri"/>
              </a:rPr>
              <a:t>Efstidalur </a:t>
            </a:r>
            <a:r>
              <a:rPr lang="en-US">
                <a:latin typeface="Calibri"/>
                <a:ea typeface="Open Sans"/>
                <a:cs typeface="Calibri"/>
              </a:rPr>
              <a:t>II so v prvi vrsti mlekarji, vendar se je od leta 2002 dejavnost razvila z večjim turizmom v tej regiji. </a:t>
            </a:r>
            <a:endParaRPr lang="en-US">
              <a:solidFill>
                <a:srgbClr val="000000"/>
              </a:solidFill>
              <a:latin typeface="Calibri"/>
              <a:ea typeface="Open Sans"/>
              <a:cs typeface="Calibri"/>
            </a:endParaRPr>
          </a:p>
          <a:p>
            <a:pPr>
              <a:lnSpc>
                <a:spcPct val="100000"/>
              </a:lnSpc>
            </a:pPr>
            <a:endParaRPr lang="en-US">
              <a:latin typeface="Calibri"/>
              <a:ea typeface="Open Sans"/>
              <a:cs typeface="Calibri"/>
            </a:endParaRPr>
          </a:p>
        </p:txBody>
      </p:sp>
      <p:sp>
        <p:nvSpPr>
          <p:cNvPr id="12" name="Text Placeholder 11">
            <a:extLst>
              <a:ext uri="{FF2B5EF4-FFF2-40B4-BE49-F238E27FC236}">
                <a16:creationId xmlns:a16="http://schemas.microsoft.com/office/drawing/2014/main" id="{AD3D05D4-1BD7-7A8A-2FD4-62B92981FBDA}"/>
              </a:ext>
            </a:extLst>
          </p:cNvPr>
          <p:cNvSpPr>
            <a:spLocks noGrp="1"/>
          </p:cNvSpPr>
          <p:nvPr>
            <p:ph type="body" sz="quarter" idx="36"/>
          </p:nvPr>
        </p:nvSpPr>
        <p:spPr>
          <a:xfrm>
            <a:off x="974600" y="540801"/>
            <a:ext cx="3141465" cy="385564"/>
          </a:xfrm>
        </p:spPr>
        <p:txBody>
          <a:bodyPr/>
          <a:lstStyle/>
          <a:p>
            <a:r>
              <a:rPr lang="en-US"/>
              <a:t>IZZIV</a:t>
            </a:r>
          </a:p>
        </p:txBody>
      </p:sp>
      <p:sp>
        <p:nvSpPr>
          <p:cNvPr id="14" name="Text Placeholder 13">
            <a:extLst>
              <a:ext uri="{FF2B5EF4-FFF2-40B4-BE49-F238E27FC236}">
                <a16:creationId xmlns:a16="http://schemas.microsoft.com/office/drawing/2014/main" id="{156BD9A4-CE21-5B3A-7862-2411166AEF7C}"/>
              </a:ext>
            </a:extLst>
          </p:cNvPr>
          <p:cNvSpPr>
            <a:spLocks noGrp="1"/>
          </p:cNvSpPr>
          <p:nvPr>
            <p:ph type="body" sz="quarter" idx="40"/>
          </p:nvPr>
        </p:nvSpPr>
        <p:spPr>
          <a:xfrm>
            <a:off x="3699840" y="9096800"/>
            <a:ext cx="3283214" cy="1557582"/>
          </a:xfrm>
        </p:spPr>
        <p:txBody>
          <a:bodyPr vert="horz" lIns="91440" tIns="45720" rIns="91440" bIns="45720" rtlCol="0" anchor="t">
            <a:noAutofit/>
          </a:bodyPr>
          <a:lstStyle/>
          <a:p>
            <a:r>
              <a:rPr lang="en-US">
                <a:latin typeface="Calibri"/>
                <a:cs typeface="Calibri"/>
              </a:rPr>
              <a:t>„Krave se pasejo pred vašimi očmi, ovce so prisotne, pa tudi druge živali, kot so kokoši, race in prašiči.“</a:t>
            </a:r>
            <a:endParaRPr lang="en-US"/>
          </a:p>
          <a:p>
            <a:br>
              <a:rPr lang="en-US"/>
            </a:br>
            <a:endParaRPr lang="en-US"/>
          </a:p>
          <a:p>
            <a:endParaRPr lang="sl-SI"/>
          </a:p>
        </p:txBody>
      </p:sp>
      <p:sp>
        <p:nvSpPr>
          <p:cNvPr id="2" name="Text Placeholder 1">
            <a:extLst>
              <a:ext uri="{FF2B5EF4-FFF2-40B4-BE49-F238E27FC236}">
                <a16:creationId xmlns:a16="http://schemas.microsoft.com/office/drawing/2014/main" id="{782D7AE5-C1E7-314D-30A2-A9184AE3D700}"/>
              </a:ext>
            </a:extLst>
          </p:cNvPr>
          <p:cNvSpPr>
            <a:spLocks noGrp="1"/>
          </p:cNvSpPr>
          <p:nvPr>
            <p:ph type="body" sz="quarter" idx="65"/>
          </p:nvPr>
        </p:nvSpPr>
        <p:spPr/>
        <p:txBody>
          <a:bodyPr/>
          <a:lstStyle/>
          <a:p>
            <a:r>
              <a:rPr lang="en-GB">
                <a:latin typeface="Calibri"/>
                <a:cs typeface="Calibri"/>
              </a:rPr>
              <a:t>Foto: </a:t>
            </a:r>
            <a:r>
              <a:rPr lang="fr-FR" err="1">
                <a:latin typeface="Calibri"/>
                <a:cs typeface="Calibri"/>
              </a:rPr>
              <a:t>Efstidalur </a:t>
            </a:r>
            <a:r>
              <a:rPr lang="fr-FR">
                <a:latin typeface="Calibri"/>
                <a:cs typeface="Calibri"/>
              </a:rPr>
              <a:t>Farm Hotel, Islandija</a:t>
            </a:r>
            <a:endParaRPr lang="fr-FR"/>
          </a:p>
        </p:txBody>
      </p:sp>
      <p:sp>
        <p:nvSpPr>
          <p:cNvPr id="18" name="Freeform 17">
            <a:extLst>
              <a:ext uri="{FF2B5EF4-FFF2-40B4-BE49-F238E27FC236}">
                <a16:creationId xmlns:a16="http://schemas.microsoft.com/office/drawing/2014/main" id="{BC805970-E7B7-1DC7-D233-3FD82CD57CD3}"/>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A672C21E-A3D4-A6AA-C96D-7A6BCF844D4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59</a:t>
            </a:fld>
            <a:endParaRPr lang="fr-CA"/>
          </a:p>
        </p:txBody>
      </p:sp>
      <p:grpSp>
        <p:nvGrpSpPr>
          <p:cNvPr id="4" name="Group 3">
            <a:extLst>
              <a:ext uri="{FF2B5EF4-FFF2-40B4-BE49-F238E27FC236}">
                <a16:creationId xmlns:a16="http://schemas.microsoft.com/office/drawing/2014/main" id="{F2DBC81A-32F2-66F3-9176-05F29AE0503D}"/>
              </a:ext>
            </a:extLst>
          </p:cNvPr>
          <p:cNvGrpSpPr/>
          <p:nvPr/>
        </p:nvGrpSpPr>
        <p:grpSpPr>
          <a:xfrm>
            <a:off x="147916" y="501044"/>
            <a:ext cx="953258" cy="797926"/>
            <a:chOff x="8130434" y="5055580"/>
            <a:chExt cx="1018347" cy="1051755"/>
          </a:xfrm>
          <a:solidFill>
            <a:schemeClr val="bg1"/>
          </a:solidFill>
        </p:grpSpPr>
        <p:grpSp>
          <p:nvGrpSpPr>
            <p:cNvPr id="5" name="Graphic 2">
              <a:extLst>
                <a:ext uri="{FF2B5EF4-FFF2-40B4-BE49-F238E27FC236}">
                  <a16:creationId xmlns:a16="http://schemas.microsoft.com/office/drawing/2014/main" id="{3B8138AA-5947-DA21-562A-AC9119C096B6}"/>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0581C515-5F5A-D508-8F02-1D9C9257C510}"/>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grp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0F4A86D7-AFFC-0CF2-6400-07C3E288FE0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grp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23870E3D-86D7-89BE-02A0-97CB34454657}"/>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grpFill/>
              <a:ln w="3834" cap="flat">
                <a:noFill/>
                <a:prstDash val="solid"/>
                <a:miter/>
              </a:ln>
            </p:spPr>
            <p:txBody>
              <a:bodyPr rtlCol="0" anchor="ctr"/>
              <a:lstStyle/>
              <a:p>
                <a:endParaRPr lang="en-US"/>
              </a:p>
            </p:txBody>
          </p:sp>
        </p:grpSp>
        <p:sp>
          <p:nvSpPr>
            <p:cNvPr id="6" name="Freeform 289">
              <a:extLst>
                <a:ext uri="{FF2B5EF4-FFF2-40B4-BE49-F238E27FC236}">
                  <a16:creationId xmlns:a16="http://schemas.microsoft.com/office/drawing/2014/main" id="{D500A568-7727-2DB2-733C-3183A0B78FC9}"/>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3C15D2F3-6246-F74C-13E6-5FF293182B08}"/>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9" name="Freeform 291">
              <a:extLst>
                <a:ext uri="{FF2B5EF4-FFF2-40B4-BE49-F238E27FC236}">
                  <a16:creationId xmlns:a16="http://schemas.microsoft.com/office/drawing/2014/main" id="{83B35909-4024-C834-0554-19F5F9E71FE7}"/>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0" name="Freeform 292">
              <a:extLst>
                <a:ext uri="{FF2B5EF4-FFF2-40B4-BE49-F238E27FC236}">
                  <a16:creationId xmlns:a16="http://schemas.microsoft.com/office/drawing/2014/main" id="{AFE9ADDC-2825-53D2-F1F0-52E0B9E9D211}"/>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3" name="Freeform 293">
              <a:extLst>
                <a:ext uri="{FF2B5EF4-FFF2-40B4-BE49-F238E27FC236}">
                  <a16:creationId xmlns:a16="http://schemas.microsoft.com/office/drawing/2014/main" id="{B306A760-46B1-0DB7-9D2D-7DF5F959D765}"/>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5" name="Freeform 294">
              <a:extLst>
                <a:ext uri="{FF2B5EF4-FFF2-40B4-BE49-F238E27FC236}">
                  <a16:creationId xmlns:a16="http://schemas.microsoft.com/office/drawing/2014/main" id="{24C92777-B859-9F1F-B2A1-537AEEA046A4}"/>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7" name="Freeform 295">
              <a:extLst>
                <a:ext uri="{FF2B5EF4-FFF2-40B4-BE49-F238E27FC236}">
                  <a16:creationId xmlns:a16="http://schemas.microsoft.com/office/drawing/2014/main" id="{901C59A2-AAEB-15A9-E9D3-D2F8455908E4}"/>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9" name="Freeform 296">
              <a:extLst>
                <a:ext uri="{FF2B5EF4-FFF2-40B4-BE49-F238E27FC236}">
                  <a16:creationId xmlns:a16="http://schemas.microsoft.com/office/drawing/2014/main" id="{4F85BFAB-298B-1CC9-9727-A2B2D988E0C5}"/>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969C207F-30D0-BD62-9014-94F36C706C69}"/>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FE594E7F-0D12-CA46-2384-08F0AAB99B4A}"/>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450401CD-F0DE-684C-6FF1-362230BDBFC8}"/>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
        <p:nvSpPr>
          <p:cNvPr id="27" name="Text Placeholder 26">
            <a:extLst>
              <a:ext uri="{FF2B5EF4-FFF2-40B4-BE49-F238E27FC236}">
                <a16:creationId xmlns:a16="http://schemas.microsoft.com/office/drawing/2014/main" id="{3B0587E1-04E0-EDA4-2B1F-FE1F583BE150}"/>
              </a:ext>
            </a:extLst>
          </p:cNvPr>
          <p:cNvSpPr>
            <a:spLocks noGrp="1"/>
          </p:cNvSpPr>
          <p:nvPr>
            <p:ph type="body" sz="quarter" idx="35"/>
          </p:nvPr>
        </p:nvSpPr>
        <p:spPr>
          <a:xfrm>
            <a:off x="186939" y="1542690"/>
            <a:ext cx="3043704" cy="1049221"/>
          </a:xfrm>
        </p:spPr>
        <p:txBody>
          <a:bodyPr/>
          <a:lstStyle/>
          <a:p>
            <a:r>
              <a:rPr lang="en-GB" sz="2800" cap="all">
                <a:solidFill>
                  <a:srgbClr val="FFFFFF"/>
                </a:solidFill>
                <a:latin typeface="Calibri"/>
                <a:ea typeface="Open Sans"/>
                <a:cs typeface="Calibri"/>
              </a:rPr>
              <a:t>Težko delovno okolje v kmetijskem sektorju</a:t>
            </a:r>
          </a:p>
          <a:p>
            <a:endParaRPr lang="en-GB" sz="2800" cap="all"/>
          </a:p>
        </p:txBody>
      </p:sp>
      <p:pic>
        <p:nvPicPr>
          <p:cNvPr id="30" name="Picture Placeholder 29">
            <a:extLst>
              <a:ext uri="{FF2B5EF4-FFF2-40B4-BE49-F238E27FC236}">
                <a16:creationId xmlns:a16="http://schemas.microsoft.com/office/drawing/2014/main" id="{0CE94B8D-B232-4B40-B6AD-208E4AFB0348}"/>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7662" r="27662"/>
          <a:stretch/>
        </p:blipFill>
        <p:spPr/>
      </p:pic>
    </p:spTree>
    <p:extLst>
      <p:ext uri="{BB962C8B-B14F-4D97-AF65-F5344CB8AC3E}">
        <p14:creationId xmlns:p14="http://schemas.microsoft.com/office/powerpoint/2010/main" val="171528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B12FC-4727-2399-9D4C-BB84C8C3532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3A9E4E3-61B9-CDF8-AAC9-15A097CB94B1}"/>
              </a:ext>
            </a:extLst>
          </p:cNvPr>
          <p:cNvSpPr/>
          <p:nvPr/>
        </p:nvSpPr>
        <p:spPr>
          <a:xfrm>
            <a:off x="0" y="9624349"/>
            <a:ext cx="7775575" cy="829519"/>
          </a:xfrm>
          <a:prstGeom prst="rect">
            <a:avLst/>
          </a:prstGeom>
          <a:solidFill>
            <a:srgbClr val="EC7C69">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3229E6-C143-3B59-5083-AA9045904B0C}"/>
              </a:ext>
            </a:extLst>
          </p:cNvPr>
          <p:cNvSpPr/>
          <p:nvPr/>
        </p:nvSpPr>
        <p:spPr>
          <a:xfrm>
            <a:off x="0" y="7272759"/>
            <a:ext cx="7775575" cy="829519"/>
          </a:xfrm>
          <a:prstGeom prst="rect">
            <a:avLst/>
          </a:prstGeom>
          <a:solidFill>
            <a:srgbClr val="F6BF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12091C-FF57-441B-E30A-0D8C31FA183B}"/>
              </a:ext>
            </a:extLst>
          </p:cNvPr>
          <p:cNvSpPr/>
          <p:nvPr/>
        </p:nvSpPr>
        <p:spPr>
          <a:xfrm>
            <a:off x="0" y="4863296"/>
            <a:ext cx="7775575" cy="829519"/>
          </a:xfrm>
          <a:prstGeom prst="rect">
            <a:avLst/>
          </a:prstGeom>
          <a:solidFill>
            <a:srgbClr val="F0B3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86918C4-024D-F956-55A7-E366D5F2C75B}"/>
              </a:ext>
            </a:extLst>
          </p:cNvPr>
          <p:cNvSpPr/>
          <p:nvPr/>
        </p:nvSpPr>
        <p:spPr>
          <a:xfrm>
            <a:off x="0" y="2326505"/>
            <a:ext cx="7775575" cy="829519"/>
          </a:xfrm>
          <a:prstGeom prst="rect">
            <a:avLst/>
          </a:prstGeom>
          <a:solidFill>
            <a:srgbClr val="82CC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249FD2-8744-9093-F566-C50EC01A2A0C}"/>
              </a:ext>
            </a:extLst>
          </p:cNvPr>
          <p:cNvSpPr/>
          <p:nvPr/>
        </p:nvSpPr>
        <p:spPr>
          <a:xfrm>
            <a:off x="840133" y="999960"/>
            <a:ext cx="1609200" cy="1609200"/>
          </a:xfrm>
          <a:prstGeom prst="ellipse">
            <a:avLst/>
          </a:prstGeom>
          <a:blipFill>
            <a:blip r:embed="rId2"/>
            <a:srcRect/>
            <a:stretch>
              <a:fillRect l="-8130" r="-813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DAAE0F2-D2FE-74BC-DF46-C964E209CE21}"/>
              </a:ext>
            </a:extLst>
          </p:cNvPr>
          <p:cNvSpPr/>
          <p:nvPr/>
        </p:nvSpPr>
        <p:spPr>
          <a:xfrm>
            <a:off x="5433904" y="999960"/>
            <a:ext cx="1609200" cy="1609200"/>
          </a:xfrm>
          <a:prstGeom prst="ellipse">
            <a:avLst/>
          </a:prstGeom>
          <a:blipFill>
            <a:blip r:embed="rId3"/>
            <a:srcRect/>
            <a:stretch>
              <a:fillRect l="-7667" r="-7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CB6E54D-4825-AE83-ECC3-04D5E97789ED}"/>
              </a:ext>
            </a:extLst>
          </p:cNvPr>
          <p:cNvSpPr/>
          <p:nvPr/>
        </p:nvSpPr>
        <p:spPr>
          <a:xfrm>
            <a:off x="3137018" y="999960"/>
            <a:ext cx="1609200" cy="1609200"/>
          </a:xfrm>
          <a:prstGeom prst="ellipse">
            <a:avLst/>
          </a:prstGeom>
          <a:blipFill>
            <a:blip r:embed="rId4"/>
            <a:srcRect/>
            <a:stretch>
              <a:fillRect l="-2794" r="-279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5175D22-2E6C-4007-DC2C-0CED11A2F62E}"/>
              </a:ext>
            </a:extLst>
          </p:cNvPr>
          <p:cNvSpPr/>
          <p:nvPr/>
        </p:nvSpPr>
        <p:spPr>
          <a:xfrm>
            <a:off x="840133" y="3393386"/>
            <a:ext cx="1609200" cy="1609200"/>
          </a:xfrm>
          <a:prstGeom prst="ellipse">
            <a:avLst/>
          </a:prstGeom>
          <a:blipFill>
            <a:blip r:embed="rId5"/>
            <a:srcRect/>
            <a:stretch>
              <a:fillRect l="-2239" r="-22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8BDB48D-38A9-5E21-EE91-0393B63DC317}"/>
              </a:ext>
            </a:extLst>
          </p:cNvPr>
          <p:cNvSpPr/>
          <p:nvPr/>
        </p:nvSpPr>
        <p:spPr>
          <a:xfrm>
            <a:off x="655355" y="5000183"/>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err="1"/>
              <a:t>Dr. </a:t>
            </a:r>
            <a:r>
              <a:rPr lang="en-IE" sz="1300" b="1"/>
              <a:t>Radu </a:t>
            </a:r>
            <a:r>
              <a:rPr lang="en-IE" sz="1300" b="1" err="1"/>
              <a:t>Mihailescu</a:t>
            </a:r>
            <a:endParaRPr lang="en-IE" sz="1300" b="1"/>
          </a:p>
          <a:p>
            <a:pPr algn="ctr"/>
            <a:r>
              <a:rPr lang="en-IE" sz="1400"/>
              <a:t>Univerza </a:t>
            </a:r>
            <a:r>
              <a:rPr lang="en-IE" sz="1400" err="1"/>
              <a:t>NHL-Stenden</a:t>
            </a:r>
          </a:p>
        </p:txBody>
      </p:sp>
      <p:sp>
        <p:nvSpPr>
          <p:cNvPr id="80" name="Oval 79">
            <a:extLst>
              <a:ext uri="{FF2B5EF4-FFF2-40B4-BE49-F238E27FC236}">
                <a16:creationId xmlns:a16="http://schemas.microsoft.com/office/drawing/2014/main" id="{682C4484-7C32-C5BA-6DA8-C807FAE5CDA1}"/>
              </a:ext>
            </a:extLst>
          </p:cNvPr>
          <p:cNvSpPr/>
          <p:nvPr/>
        </p:nvSpPr>
        <p:spPr>
          <a:xfrm>
            <a:off x="5433904" y="3393386"/>
            <a:ext cx="1609200" cy="1609200"/>
          </a:xfrm>
          <a:prstGeom prst="ellipse">
            <a:avLst/>
          </a:prstGeom>
          <a:blipFill>
            <a:blip r:embed="rId6"/>
            <a:srcRect/>
            <a:stretch>
              <a:fillRect t="-704" b="-70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FEBE300-57DF-A25A-E15F-72E1580C4925}"/>
              </a:ext>
            </a:extLst>
          </p:cNvPr>
          <p:cNvSpPr/>
          <p:nvPr/>
        </p:nvSpPr>
        <p:spPr>
          <a:xfrm>
            <a:off x="5249126" y="5000182"/>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Dr. Noelle O’Connor</a:t>
            </a:r>
          </a:p>
          <a:p>
            <a:pPr algn="ctr">
              <a:lnSpc>
                <a:spcPts val="1260"/>
              </a:lnSpc>
            </a:pPr>
            <a:r>
              <a:rPr lang="en-IE" sz="1300"/>
              <a:t>Tehnološka univerza Shannon</a:t>
            </a:r>
          </a:p>
        </p:txBody>
      </p:sp>
      <p:sp>
        <p:nvSpPr>
          <p:cNvPr id="83" name="Oval 82">
            <a:extLst>
              <a:ext uri="{FF2B5EF4-FFF2-40B4-BE49-F238E27FC236}">
                <a16:creationId xmlns:a16="http://schemas.microsoft.com/office/drawing/2014/main" id="{F85923A0-A771-2CD6-DB5F-40C9D75AD6C0}"/>
              </a:ext>
            </a:extLst>
          </p:cNvPr>
          <p:cNvSpPr/>
          <p:nvPr/>
        </p:nvSpPr>
        <p:spPr>
          <a:xfrm>
            <a:off x="3137018" y="3393386"/>
            <a:ext cx="1609200" cy="1609200"/>
          </a:xfrm>
          <a:prstGeom prst="ellipse">
            <a:avLst/>
          </a:prstGeom>
          <a:blipFill>
            <a:blip r:embed="rId7"/>
            <a:srcRect/>
            <a:stretch>
              <a:fillRect l="-7092" r="-709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49D2356-3A3A-1AB9-46D5-950E94EE2625}"/>
              </a:ext>
            </a:extLst>
          </p:cNvPr>
          <p:cNvSpPr/>
          <p:nvPr/>
        </p:nvSpPr>
        <p:spPr>
          <a:xfrm>
            <a:off x="2952240" y="5000183"/>
            <a:ext cx="1978757" cy="6220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Dr. Tony Johnston</a:t>
            </a:r>
          </a:p>
          <a:p>
            <a:pPr algn="ctr">
              <a:lnSpc>
                <a:spcPts val="1260"/>
              </a:lnSpc>
            </a:pPr>
            <a:r>
              <a:rPr lang="en-IE" sz="1300"/>
              <a:t>Tehnološka univerza Shannon</a:t>
            </a:r>
          </a:p>
        </p:txBody>
      </p:sp>
      <p:sp>
        <p:nvSpPr>
          <p:cNvPr id="86" name="Oval 85">
            <a:extLst>
              <a:ext uri="{FF2B5EF4-FFF2-40B4-BE49-F238E27FC236}">
                <a16:creationId xmlns:a16="http://schemas.microsoft.com/office/drawing/2014/main" id="{1F28FE57-C12D-E1EC-043A-77A8605C6859}"/>
              </a:ext>
            </a:extLst>
          </p:cNvPr>
          <p:cNvSpPr/>
          <p:nvPr/>
        </p:nvSpPr>
        <p:spPr>
          <a:xfrm>
            <a:off x="840133" y="5779791"/>
            <a:ext cx="1609200" cy="1609200"/>
          </a:xfrm>
          <a:prstGeom prst="ellipse">
            <a:avLst/>
          </a:prstGeom>
          <a:blipFill>
            <a:blip r:embed="rId8"/>
            <a:srcRect/>
            <a:stretch>
              <a:fillRect t="-953" b="-9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5402EEB-EF0C-1F96-F184-F2F114194836}"/>
              </a:ext>
            </a:extLst>
          </p:cNvPr>
          <p:cNvSpPr/>
          <p:nvPr/>
        </p:nvSpPr>
        <p:spPr>
          <a:xfrm>
            <a:off x="655355" y="7386587"/>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Laura Magan</a:t>
            </a:r>
          </a:p>
          <a:p>
            <a:pPr algn="ctr"/>
            <a:r>
              <a:rPr lang="en-IE" sz="1300"/>
              <a:t>Momentum</a:t>
            </a:r>
          </a:p>
        </p:txBody>
      </p:sp>
      <p:sp>
        <p:nvSpPr>
          <p:cNvPr id="89" name="Oval 88">
            <a:extLst>
              <a:ext uri="{FF2B5EF4-FFF2-40B4-BE49-F238E27FC236}">
                <a16:creationId xmlns:a16="http://schemas.microsoft.com/office/drawing/2014/main" id="{7796175D-12C3-BB0A-06D6-468697DC9554}"/>
              </a:ext>
            </a:extLst>
          </p:cNvPr>
          <p:cNvSpPr/>
          <p:nvPr/>
        </p:nvSpPr>
        <p:spPr>
          <a:xfrm>
            <a:off x="5433904" y="5779791"/>
            <a:ext cx="1609200" cy="1609200"/>
          </a:xfrm>
          <a:prstGeom prst="ellipse">
            <a:avLst/>
          </a:prstGeom>
          <a:blipFill>
            <a:blip r:embed="rId9"/>
            <a:srcRect/>
            <a:stretch>
              <a:fillRect t="-1763" b="-176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DAF59C9-3BAC-4854-3915-3A358A38F47A}"/>
              </a:ext>
            </a:extLst>
          </p:cNvPr>
          <p:cNvSpPr/>
          <p:nvPr/>
        </p:nvSpPr>
        <p:spPr>
          <a:xfrm>
            <a:off x="5249126" y="7386587"/>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Dr. Catriona Murphy</a:t>
            </a:r>
          </a:p>
          <a:p>
            <a:pPr algn="ctr">
              <a:lnSpc>
                <a:spcPts val="1260"/>
              </a:lnSpc>
            </a:pPr>
            <a:r>
              <a:rPr lang="en-IE" sz="1300"/>
              <a:t>Tehnološka univerza Shannon</a:t>
            </a:r>
          </a:p>
        </p:txBody>
      </p:sp>
      <p:sp>
        <p:nvSpPr>
          <p:cNvPr id="92" name="Oval 91">
            <a:extLst>
              <a:ext uri="{FF2B5EF4-FFF2-40B4-BE49-F238E27FC236}">
                <a16:creationId xmlns:a16="http://schemas.microsoft.com/office/drawing/2014/main" id="{BCCC05F4-1BE7-60ED-59D5-6390F6B487E5}"/>
              </a:ext>
            </a:extLst>
          </p:cNvPr>
          <p:cNvSpPr/>
          <p:nvPr/>
        </p:nvSpPr>
        <p:spPr>
          <a:xfrm>
            <a:off x="3137018" y="5779791"/>
            <a:ext cx="1609200" cy="1609200"/>
          </a:xfrm>
          <a:prstGeom prst="ellipse">
            <a:avLst/>
          </a:prstGeom>
          <a:blipFill>
            <a:blip r:embed="rId10"/>
            <a:srcRect/>
            <a:stretch>
              <a:fillRect l="-4580" r="-458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A2340BB-D2B8-70ED-B5E2-B4CFCD4E7FC4}"/>
              </a:ext>
            </a:extLst>
          </p:cNvPr>
          <p:cNvSpPr/>
          <p:nvPr/>
        </p:nvSpPr>
        <p:spPr>
          <a:xfrm>
            <a:off x="2952240" y="7386587"/>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Angela Loporchio</a:t>
            </a:r>
          </a:p>
          <a:p>
            <a:pPr algn="ctr"/>
            <a:r>
              <a:rPr lang="en-IE" sz="1300" err="1"/>
              <a:t>Meridaunia</a:t>
            </a:r>
            <a:endParaRPr lang="en-IE" sz="1300"/>
          </a:p>
        </p:txBody>
      </p:sp>
      <p:sp>
        <p:nvSpPr>
          <p:cNvPr id="98" name="Oval 97">
            <a:extLst>
              <a:ext uri="{FF2B5EF4-FFF2-40B4-BE49-F238E27FC236}">
                <a16:creationId xmlns:a16="http://schemas.microsoft.com/office/drawing/2014/main" id="{688CBAD6-5749-03DD-2195-E278EFD2F5E9}"/>
              </a:ext>
            </a:extLst>
          </p:cNvPr>
          <p:cNvSpPr/>
          <p:nvPr/>
        </p:nvSpPr>
        <p:spPr>
          <a:xfrm>
            <a:off x="4236239" y="8175259"/>
            <a:ext cx="1609200" cy="1609200"/>
          </a:xfrm>
          <a:prstGeom prst="ellipse">
            <a:avLst/>
          </a:prstGeom>
          <a:blipFill>
            <a:blip r:embed="rId11"/>
            <a:srcRect/>
            <a:stretch>
              <a:fillRect t="-690" b="-69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706D6B4-8C52-138A-06F0-EE0012970553}"/>
              </a:ext>
            </a:extLst>
          </p:cNvPr>
          <p:cNvSpPr/>
          <p:nvPr/>
        </p:nvSpPr>
        <p:spPr>
          <a:xfrm>
            <a:off x="4051461" y="9782055"/>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Lucia Pia</a:t>
            </a:r>
          </a:p>
          <a:p>
            <a:pPr algn="ctr"/>
            <a:r>
              <a:rPr lang="en-IE" sz="1400" err="1"/>
              <a:t>Meridaunia</a:t>
            </a:r>
            <a:endParaRPr lang="en-IE" sz="1400"/>
          </a:p>
        </p:txBody>
      </p:sp>
      <p:sp>
        <p:nvSpPr>
          <p:cNvPr id="101" name="Oval 100">
            <a:extLst>
              <a:ext uri="{FF2B5EF4-FFF2-40B4-BE49-F238E27FC236}">
                <a16:creationId xmlns:a16="http://schemas.microsoft.com/office/drawing/2014/main" id="{CDC758F0-D614-9EDC-53E6-428AC9CC7727}"/>
              </a:ext>
            </a:extLst>
          </p:cNvPr>
          <p:cNvSpPr/>
          <p:nvPr/>
        </p:nvSpPr>
        <p:spPr>
          <a:xfrm>
            <a:off x="1939353" y="8175259"/>
            <a:ext cx="1609200" cy="1609200"/>
          </a:xfrm>
          <a:prstGeom prst="ellipse">
            <a:avLst/>
          </a:prstGeom>
          <a:blipFill>
            <a:blip r:embed="rId12"/>
            <a:srcRect/>
            <a:stretch>
              <a:fillRect l="-1060" r="-106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4998DBF3-3D9E-DEC2-D55D-3A8158D4A753}"/>
              </a:ext>
            </a:extLst>
          </p:cNvPr>
          <p:cNvSpPr/>
          <p:nvPr/>
        </p:nvSpPr>
        <p:spPr>
          <a:xfrm>
            <a:off x="1754575" y="9782055"/>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Tatjana </a:t>
            </a:r>
            <a:r>
              <a:rPr lang="en-IE" sz="1300" b="1" err="1"/>
              <a:t>Klakočar</a:t>
            </a:r>
            <a:endParaRPr lang="en-IE" sz="1300" b="1"/>
          </a:p>
          <a:p>
            <a:pPr algn="ctr"/>
            <a:r>
              <a:rPr lang="en-IE" sz="1400"/>
              <a:t>VSGT Maribor</a:t>
            </a:r>
          </a:p>
        </p:txBody>
      </p:sp>
      <p:sp>
        <p:nvSpPr>
          <p:cNvPr id="103" name="Slide Number Placeholder 5">
            <a:extLst>
              <a:ext uri="{FF2B5EF4-FFF2-40B4-BE49-F238E27FC236}">
                <a16:creationId xmlns:a16="http://schemas.microsoft.com/office/drawing/2014/main" id="{16B1B004-7F3A-CBAE-C32E-5861D995D5E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6</a:t>
            </a:fld>
            <a:endParaRPr lang="fr-CA"/>
          </a:p>
        </p:txBody>
      </p:sp>
      <p:sp>
        <p:nvSpPr>
          <p:cNvPr id="110" name="TextBox 109">
            <a:extLst>
              <a:ext uri="{FF2B5EF4-FFF2-40B4-BE49-F238E27FC236}">
                <a16:creationId xmlns:a16="http://schemas.microsoft.com/office/drawing/2014/main" id="{6025BA4A-FFB2-9109-E3AF-7EDF94A51BF2}"/>
              </a:ext>
            </a:extLst>
          </p:cNvPr>
          <p:cNvSpPr txBox="1"/>
          <p:nvPr/>
        </p:nvSpPr>
        <p:spPr>
          <a:xfrm>
            <a:off x="0" y="243776"/>
            <a:ext cx="7775575" cy="553998"/>
          </a:xfrm>
          <a:prstGeom prst="rect">
            <a:avLst/>
          </a:prstGeom>
          <a:noFill/>
        </p:spPr>
        <p:txBody>
          <a:bodyPr wrap="square">
            <a:spAutoFit/>
          </a:bodyPr>
          <a:lstStyle/>
          <a:p>
            <a:pPr algn="ctr"/>
            <a:r>
              <a:rPr lang="en-IE" sz="3000" b="1" cap="all">
                <a:solidFill>
                  <a:srgbClr val="459597"/>
                </a:solidFill>
              </a:rPr>
              <a:t>Projektna skupina Epic Stays</a:t>
            </a:r>
          </a:p>
        </p:txBody>
      </p:sp>
      <p:sp>
        <p:nvSpPr>
          <p:cNvPr id="2" name="Rectangle 1">
            <a:extLst>
              <a:ext uri="{FF2B5EF4-FFF2-40B4-BE49-F238E27FC236}">
                <a16:creationId xmlns:a16="http://schemas.microsoft.com/office/drawing/2014/main" id="{C63C85FE-3B1B-A1B1-7D59-F9372BAC05A9}"/>
              </a:ext>
            </a:extLst>
          </p:cNvPr>
          <p:cNvSpPr/>
          <p:nvPr/>
        </p:nvSpPr>
        <p:spPr>
          <a:xfrm>
            <a:off x="655355" y="2572035"/>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err="1">
                <a:solidFill>
                  <a:schemeClr val="bg1"/>
                </a:solidFill>
              </a:rPr>
              <a:t>Kjartan Bollason</a:t>
            </a:r>
            <a:endParaRPr lang="en-IE" sz="1300" b="1">
              <a:solidFill>
                <a:schemeClr val="bg1"/>
              </a:solidFill>
            </a:endParaRPr>
          </a:p>
          <a:p>
            <a:pPr algn="ctr"/>
            <a:r>
              <a:rPr lang="en-IE" sz="1300">
                <a:solidFill>
                  <a:schemeClr val="bg1"/>
                </a:solidFill>
              </a:rPr>
              <a:t> Univerza </a:t>
            </a:r>
            <a:r>
              <a:rPr lang="en-IE" sz="1300" err="1">
                <a:solidFill>
                  <a:schemeClr val="bg1"/>
                </a:solidFill>
              </a:rPr>
              <a:t>Holar</a:t>
            </a:r>
          </a:p>
        </p:txBody>
      </p:sp>
      <p:sp>
        <p:nvSpPr>
          <p:cNvPr id="3" name="Rectangle 2">
            <a:extLst>
              <a:ext uri="{FF2B5EF4-FFF2-40B4-BE49-F238E27FC236}">
                <a16:creationId xmlns:a16="http://schemas.microsoft.com/office/drawing/2014/main" id="{C60D8B33-4FFA-BB21-0D3C-3463AC3FB37D}"/>
              </a:ext>
            </a:extLst>
          </p:cNvPr>
          <p:cNvSpPr/>
          <p:nvPr/>
        </p:nvSpPr>
        <p:spPr>
          <a:xfrm>
            <a:off x="5249126" y="2572035"/>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solidFill>
                  <a:schemeClr val="bg1"/>
                </a:solidFill>
              </a:rPr>
              <a:t>Dr. Lucia Tomassini,</a:t>
            </a:r>
          </a:p>
          <a:p>
            <a:pPr algn="ctr"/>
            <a:r>
              <a:rPr lang="en-IE" sz="1300">
                <a:solidFill>
                  <a:schemeClr val="bg1"/>
                </a:solidFill>
              </a:rPr>
              <a:t>Univerza NHL </a:t>
            </a:r>
            <a:r>
              <a:rPr lang="en-IE" sz="1300" err="1">
                <a:solidFill>
                  <a:schemeClr val="bg1"/>
                </a:solidFill>
              </a:rPr>
              <a:t>Stenden</a:t>
            </a:r>
          </a:p>
        </p:txBody>
      </p:sp>
      <p:sp>
        <p:nvSpPr>
          <p:cNvPr id="4" name="Rectangle 3">
            <a:extLst>
              <a:ext uri="{FF2B5EF4-FFF2-40B4-BE49-F238E27FC236}">
                <a16:creationId xmlns:a16="http://schemas.microsoft.com/office/drawing/2014/main" id="{FA591DC2-BCF4-D4F8-4019-05469F5C2E59}"/>
              </a:ext>
            </a:extLst>
          </p:cNvPr>
          <p:cNvSpPr/>
          <p:nvPr/>
        </p:nvSpPr>
        <p:spPr>
          <a:xfrm>
            <a:off x="2952240" y="2572035"/>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err="1">
                <a:solidFill>
                  <a:schemeClr val="bg1"/>
                </a:solidFill>
              </a:rPr>
              <a:t>Magnea Lára Elínardóttir</a:t>
            </a:r>
            <a:endParaRPr lang="en-IE" sz="1300" b="1">
              <a:solidFill>
                <a:schemeClr val="bg1"/>
              </a:solidFill>
            </a:endParaRPr>
          </a:p>
          <a:p>
            <a:pPr algn="ctr"/>
            <a:r>
              <a:rPr lang="en-IE" sz="1300">
                <a:solidFill>
                  <a:schemeClr val="bg1"/>
                </a:solidFill>
              </a:rPr>
              <a:t>Univerza </a:t>
            </a:r>
            <a:r>
              <a:rPr lang="en-IE" sz="1300" err="1">
                <a:solidFill>
                  <a:schemeClr val="bg1"/>
                </a:solidFill>
              </a:rPr>
              <a:t>Holar</a:t>
            </a:r>
          </a:p>
        </p:txBody>
      </p:sp>
    </p:spTree>
    <p:extLst>
      <p:ext uri="{BB962C8B-B14F-4D97-AF65-F5344CB8AC3E}">
        <p14:creationId xmlns:p14="http://schemas.microsoft.com/office/powerpoint/2010/main" val="19112849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51E7E-D95D-AEB5-CAC1-C8BFF70D4B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83AD3B6-6425-EB64-BE2E-7C34DA23C4D0}"/>
              </a:ext>
            </a:extLst>
          </p:cNvPr>
          <p:cNvSpPr>
            <a:spLocks noGrp="1"/>
          </p:cNvSpPr>
          <p:nvPr>
            <p:ph type="body" sz="quarter" idx="58"/>
          </p:nvPr>
        </p:nvSpPr>
        <p:spPr>
          <a:xfrm>
            <a:off x="1142245" y="493683"/>
            <a:ext cx="6321874" cy="355435"/>
          </a:xfrm>
        </p:spPr>
        <p:txBody>
          <a:bodyPr/>
          <a:lstStyle/>
          <a:p>
            <a:pPr>
              <a:lnSpc>
                <a:spcPct val="100000"/>
              </a:lnSpc>
            </a:pPr>
            <a:r>
              <a:rPr lang="en-GB" sz="2800">
                <a:latin typeface="Calibri"/>
                <a:ea typeface="Calibri"/>
                <a:cs typeface="Calibri"/>
              </a:rPr>
              <a:t>REŠITEV</a:t>
            </a:r>
          </a:p>
          <a:p>
            <a:pPr>
              <a:lnSpc>
                <a:spcPct val="100000"/>
              </a:lnSpc>
            </a:pPr>
            <a:r>
              <a:rPr lang="en-US" sz="1600" b="0" cap="all">
                <a:latin typeface="Calibri"/>
                <a:cs typeface="Calibri"/>
              </a:rPr>
              <a:t>Diversifikacija v turizem</a:t>
            </a:r>
          </a:p>
        </p:txBody>
      </p:sp>
      <p:sp>
        <p:nvSpPr>
          <p:cNvPr id="3" name="Text Placeholder 2">
            <a:extLst>
              <a:ext uri="{FF2B5EF4-FFF2-40B4-BE49-F238E27FC236}">
                <a16:creationId xmlns:a16="http://schemas.microsoft.com/office/drawing/2014/main" id="{CCE1178D-66DB-FB43-D533-7D8D07BFDD45}"/>
              </a:ext>
            </a:extLst>
          </p:cNvPr>
          <p:cNvSpPr>
            <a:spLocks noGrp="1"/>
          </p:cNvSpPr>
          <p:nvPr>
            <p:ph type="body" sz="quarter" idx="32"/>
          </p:nvPr>
        </p:nvSpPr>
        <p:spPr>
          <a:xfrm>
            <a:off x="186212" y="1482334"/>
            <a:ext cx="7037951" cy="2798453"/>
          </a:xfrm>
        </p:spPr>
        <p:txBody>
          <a:bodyPr/>
          <a:lstStyle/>
          <a:p>
            <a:r>
              <a:rPr lang="en-US" sz="1400">
                <a:solidFill>
                  <a:schemeClr val="tx1">
                    <a:lumMod val="75000"/>
                    <a:lumOff val="25000"/>
                  </a:schemeClr>
                </a:solidFill>
                <a:latin typeface="Calibri"/>
                <a:ea typeface="Open Sans"/>
                <a:cs typeface="Calibri"/>
              </a:rPr>
              <a:t>Da bi se spopadli z velikimi izzivi, s katerimi se sooča kmetijski sektor na Islandiji, so mnogi kmetje razširili svojo dejavnost in vključili turistične storitve.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Razširitev dejavnosti na turizem se je v </a:t>
            </a:r>
            <a:r>
              <a:rPr lang="en-US" sz="1400" err="1">
                <a:solidFill>
                  <a:schemeClr val="tx1">
                    <a:lumMod val="75000"/>
                    <a:lumOff val="25000"/>
                  </a:schemeClr>
                </a:solidFill>
                <a:latin typeface="Calibri"/>
                <a:ea typeface="Open Sans"/>
                <a:cs typeface="Calibri"/>
              </a:rPr>
              <a:t>Efstidalurju</a:t>
            </a:r>
            <a:r>
              <a:rPr lang="en-US" sz="1400">
                <a:solidFill>
                  <a:schemeClr val="tx1">
                    <a:lumMod val="75000"/>
                    <a:lumOff val="25000"/>
                  </a:schemeClr>
                </a:solidFill>
                <a:latin typeface="Calibri"/>
                <a:ea typeface="Open Sans"/>
                <a:cs typeface="Calibri"/>
              </a:rPr>
              <a:t> začela leta 2002 kot odziv na povečan turizem v tej regiji s strani staršev sedanjih lastnikov, nadalje pa so jo razvili štirje bratje in sestre ter njihove družine, odkar so prevzeli družinsko podjetje.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To je strateški ukrep, ki kmetom omogoča dopolnitev dohodka in zagotavlja trajnost njihovih kmetijskih dejavnosti. V </a:t>
            </a:r>
            <a:r>
              <a:rPr lang="en-US" sz="1400" err="1">
                <a:solidFill>
                  <a:schemeClr val="tx1">
                    <a:lumMod val="75000"/>
                    <a:lumOff val="25000"/>
                  </a:schemeClr>
                </a:solidFill>
                <a:latin typeface="Calibri"/>
                <a:ea typeface="Open Sans"/>
                <a:cs typeface="Calibri"/>
              </a:rPr>
              <a:t>Efstidalurju </a:t>
            </a:r>
            <a:r>
              <a:rPr lang="en-US" sz="1400">
                <a:solidFill>
                  <a:schemeClr val="tx1">
                    <a:lumMod val="75000"/>
                    <a:lumOff val="25000"/>
                  </a:schemeClr>
                </a:solidFill>
                <a:latin typeface="Calibri"/>
                <a:ea typeface="Open Sans"/>
                <a:cs typeface="Calibri"/>
              </a:rPr>
              <a:t>je družina razširila svojo mlečno kmetijo in vanjo vključila kmetijski hotel, restavracijo, ki ponuja jedi iz lastnih pridelkov, ter različne turistične dejavnosti, kot so jahanje in sladoled iz lastnih mlečnih izdelkov.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Ta diverzifikacija ne zagotavlja le dodatnih virov prihodkov, ampak privablja tudi širši krog obiskovalcev na kmetijo, kar zagotavlja dolgoročno uspešnost družinskega kmetijskega podjetja.</a:t>
            </a:r>
          </a:p>
          <a:p>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C9FFB4FF-750A-7549-52BB-D2CE42AE6AB4}"/>
              </a:ext>
            </a:extLst>
          </p:cNvPr>
          <p:cNvSpPr>
            <a:spLocks noGrp="1"/>
          </p:cNvSpPr>
          <p:nvPr>
            <p:ph type="body" sz="quarter" idx="61"/>
          </p:nvPr>
        </p:nvSpPr>
        <p:spPr>
          <a:xfrm>
            <a:off x="307749" y="6626926"/>
            <a:ext cx="7037951" cy="2798453"/>
          </a:xfrm>
        </p:spPr>
        <p:txBody>
          <a:bodyPr/>
          <a:lstStyle/>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Diverzifikacija v turizem na </a:t>
            </a:r>
            <a:r>
              <a:rPr lang="en-US" sz="1400" err="1">
                <a:solidFill>
                  <a:schemeClr val="tx1">
                    <a:lumMod val="75000"/>
                    <a:lumOff val="25000"/>
                  </a:schemeClr>
                </a:solidFill>
                <a:latin typeface="Calibri"/>
                <a:ea typeface="Open Sans"/>
                <a:cs typeface="Calibri"/>
              </a:rPr>
              <a:t>kmetiji Efstidalur </a:t>
            </a:r>
            <a:r>
              <a:rPr lang="en-US" sz="1400">
                <a:solidFill>
                  <a:schemeClr val="tx1">
                    <a:lumMod val="75000"/>
                    <a:lumOff val="25000"/>
                  </a:schemeClr>
                </a:solidFill>
                <a:latin typeface="Calibri"/>
                <a:ea typeface="Open Sans"/>
                <a:cs typeface="Calibri"/>
              </a:rPr>
              <a:t>je privedla do trajnostnega kmetijskega poslovanja in ustvarila edinstveno atrakcijo, ki gostom ponuja avtentično izkušnjo islandskega kmetijskega življenja. Ta pristop je družinski kmetiji omogočil uspešno poslovanje kljub zahtevnim pogojem v kmetijskem sektorju.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Obiskovalci kmetije </a:t>
            </a:r>
            <a:r>
              <a:rPr lang="en-US" sz="1400" err="1">
                <a:solidFill>
                  <a:schemeClr val="tx1">
                    <a:lumMod val="75000"/>
                    <a:lumOff val="25000"/>
                  </a:schemeClr>
                </a:solidFill>
                <a:latin typeface="Calibri"/>
                <a:ea typeface="Open Sans"/>
                <a:cs typeface="Calibri"/>
              </a:rPr>
              <a:t>Efstidalur </a:t>
            </a:r>
            <a:r>
              <a:rPr lang="en-US" sz="1400">
                <a:solidFill>
                  <a:schemeClr val="tx1">
                    <a:lumMod val="75000"/>
                    <a:lumOff val="25000"/>
                  </a:schemeClr>
                </a:solidFill>
                <a:latin typeface="Calibri"/>
                <a:ea typeface="Open Sans"/>
                <a:cs typeface="Calibri"/>
              </a:rPr>
              <a:t>lahko zdaj uživajo v različnih dejavnostih, kot so bivanje v udobnih kmečkih namestitvah, degustacija domačih mlečnih izdelkov in druženje s kmetijskimi živalmi.</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Ta uspešen izid poudarja potencial drugih kmetij, da sprejmejo podobne strategije za zagotovitev dolgoročne uspešnosti in rasti.</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 </a:t>
            </a: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0D34DD0B-8200-0E5A-1141-75CB350146A4}"/>
              </a:ext>
            </a:extLst>
          </p:cNvPr>
          <p:cNvSpPr txBox="1">
            <a:spLocks/>
          </p:cNvSpPr>
          <p:nvPr/>
        </p:nvSpPr>
        <p:spPr>
          <a:xfrm>
            <a:off x="1358167" y="5749600"/>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REZULTAT</a:t>
            </a:r>
          </a:p>
          <a:p>
            <a:pPr>
              <a:lnSpc>
                <a:spcPct val="100000"/>
              </a:lnSpc>
            </a:pPr>
            <a:r>
              <a:rPr lang="en-US" sz="1600" b="0" cap="all">
                <a:latin typeface="Calibri"/>
                <a:ea typeface="Calibri"/>
                <a:cs typeface="Calibri"/>
              </a:rPr>
              <a:t>Trajnostno kmetijsko delovanje in izboljšana izkušnja obiskovalcev</a:t>
            </a:r>
          </a:p>
        </p:txBody>
      </p:sp>
      <p:grpSp>
        <p:nvGrpSpPr>
          <p:cNvPr id="4" name="Group 3">
            <a:extLst>
              <a:ext uri="{FF2B5EF4-FFF2-40B4-BE49-F238E27FC236}">
                <a16:creationId xmlns:a16="http://schemas.microsoft.com/office/drawing/2014/main" id="{6827E8D1-02B1-49CA-E343-27E1D3EE6A19}"/>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48A4F1FC-4986-7B5A-80C8-7321F99F3379}"/>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F112243F-F38C-20D5-88F4-234024CF1C5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BA655571-5ADE-175A-ACE7-07A2EDEDEA2A}"/>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E1CA78B0-53BF-D8E8-812E-D7D1D4A10564}"/>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BD55B5D5-B0B3-F0AD-B1A9-0591E6AAF52F}"/>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992B1D75-BDD7-DD5D-958B-39F32B17F0F5}"/>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5A2CA2C1-8005-C8AF-4CB9-2BDA21D24EA2}"/>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F3431730-110A-6BA3-2326-5C9FDFE39C8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18C22FE4-0A14-19FD-44C1-DF1EF8CE20D7}"/>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3D75BF26-D594-3C1D-42DA-154D9824E4D4}"/>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Freeform 301">
            <a:extLst>
              <a:ext uri="{FF2B5EF4-FFF2-40B4-BE49-F238E27FC236}">
                <a16:creationId xmlns:a16="http://schemas.microsoft.com/office/drawing/2014/main" id="{455819D5-C5A9-7F81-B651-F577C3356F1E}"/>
              </a:ext>
            </a:extLst>
          </p:cNvPr>
          <p:cNvSpPr/>
          <p:nvPr/>
        </p:nvSpPr>
        <p:spPr>
          <a:xfrm>
            <a:off x="295341" y="5492079"/>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775383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6DEA-BCBB-70A4-A3AB-BC6D8357B14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D676F1D-8D76-4303-AB63-3FCF0B60AD2B}"/>
              </a:ext>
            </a:extLst>
          </p:cNvPr>
          <p:cNvSpPr>
            <a:spLocks noGrp="1"/>
          </p:cNvSpPr>
          <p:nvPr>
            <p:ph type="body" sz="quarter" idx="32"/>
          </p:nvPr>
        </p:nvSpPr>
        <p:spPr>
          <a:xfrm>
            <a:off x="634481" y="3536797"/>
            <a:ext cx="6541269" cy="5494217"/>
          </a:xfrm>
        </p:spPr>
        <p:txBody>
          <a:bodyPr/>
          <a:lstStyle/>
          <a:p>
            <a:pPr>
              <a:lnSpc>
                <a:spcPct val="100000"/>
              </a:lnSpc>
            </a:pPr>
            <a:r>
              <a:rPr lang="en-US"/>
              <a:t>Kmetijski hotel </a:t>
            </a:r>
            <a:r>
              <a:rPr lang="en-US" err="1"/>
              <a:t>Efstidalur </a:t>
            </a:r>
            <a:r>
              <a:rPr lang="en-US"/>
              <a:t>na Islandiji je v skladu z več cilji Združenih narodov za trajnostni razvoj (SDG), zlasti s ciljem SDG 8 (dostojno delo in gospodarska rast) in SDG 12 (odgovorna potrošnja in proizvodnja). Z diverzifikacijo v turizem je družina </a:t>
            </a:r>
            <a:r>
              <a:rPr lang="en-US" err="1"/>
              <a:t>Efstidalur </a:t>
            </a:r>
            <a:r>
              <a:rPr lang="en-US"/>
              <a:t>ne le dopolnila svoj tradicionalni dohodek iz mlečne kmetije, ampak tudi ustvarila trajnostne zaposlitvene možnosti, ki podpirajo lokalno gospodarstvo. S ponudbo jedi od kmetije do mize gostom ponujajo obroke, pripravljene iz lastnih mlečnih in mesnih izdelkov, s čimer prispevajo k odgovorni potrošnji, saj zmanjšujejo prevozne razdalje hrane in odvisnost od uvoženih izdelkov. Ta model podpira SDG 12, saj spodbuja trajnostne proizvodne prakse in lokalne prehranske sisteme, ki koristijo tako kmetiji kot njenim gostom. Širitev turističnih storitev, kot so jahanje konj in domači sladoled v sladolednici </a:t>
            </a:r>
            <a:r>
              <a:rPr lang="en-US" err="1"/>
              <a:t>Íshlaðan</a:t>
            </a:r>
            <a:r>
              <a:rPr lang="en-US"/>
              <a:t>, povečuje privlačnost kmetije in njeno gospodarsko odpornost ter je primer trajnostnega načina ohranjanja tradicionalnih kmetijskih praks v zahtevnem okolju.</a:t>
            </a:r>
          </a:p>
          <a:p>
            <a:pPr>
              <a:lnSpc>
                <a:spcPct val="100000"/>
              </a:lnSpc>
            </a:pPr>
            <a:endParaRPr lang="en-US"/>
          </a:p>
          <a:p>
            <a:pPr>
              <a:lnSpc>
                <a:spcPct val="100000"/>
              </a:lnSpc>
            </a:pPr>
            <a:r>
              <a:rPr lang="en-US"/>
              <a:t>Kmetija ponuja izjemno doživetje, saj obiskovalcem omogoča stik s kmetijskimi živalmi, bivanje v podeželskih nastanitvah in spoznavanje trajnostnih kmetijskih praks iz prve roke. Ta povezava z naravo in podeželskim življenjem spodbuja spoštovanje edinstvenega okolja Islandije in odgovoren turizem, ki ceni ekološko ravnovesje. Z ohranjanjem operativne uspešnosti in trajnostnih praks </a:t>
            </a:r>
            <a:r>
              <a:rPr lang="en-US" err="1"/>
              <a:t>Efstidalur </a:t>
            </a:r>
            <a:r>
              <a:rPr lang="en-US"/>
              <a:t>ne le ohranja kmetijsko dediščino družine, ki sega v leto 1750, ampak tudi krepi vlogo podeželske skupnosti v okviru turistične poti Zlati krog Islandije, s čimer spodbuja uravnotežen razvoj, ki spoštuje naravno in kulturno dediščino. Ta primer kaže, kako lahko družinske kmetije uspevajo s strateško diverzifikacijo in hkrati pozitivno prispevajo k lokalnim in globalnim ciljem trajnosti.</a:t>
            </a:r>
          </a:p>
          <a:p>
            <a:pPr>
              <a:lnSpc>
                <a:spcPct val="100000"/>
              </a:lnSpc>
            </a:pPr>
            <a:endParaRPr lang="en-IE"/>
          </a:p>
        </p:txBody>
      </p:sp>
      <p:sp>
        <p:nvSpPr>
          <p:cNvPr id="5" name="Text Placeholder 4">
            <a:extLst>
              <a:ext uri="{FF2B5EF4-FFF2-40B4-BE49-F238E27FC236}">
                <a16:creationId xmlns:a16="http://schemas.microsoft.com/office/drawing/2014/main" id="{ADFC6206-92EF-4AB5-8357-C164FB639104}"/>
              </a:ext>
            </a:extLst>
          </p:cNvPr>
          <p:cNvSpPr>
            <a:spLocks noGrp="1"/>
          </p:cNvSpPr>
          <p:nvPr>
            <p:ph type="body" sz="quarter" idx="18"/>
          </p:nvPr>
        </p:nvSpPr>
        <p:spPr>
          <a:xfrm>
            <a:off x="528134" y="1876699"/>
            <a:ext cx="2835268" cy="921348"/>
          </a:xfrm>
        </p:spPr>
        <p:txBody>
          <a:bodyPr/>
          <a:lstStyle/>
          <a:p>
            <a:pPr>
              <a:lnSpc>
                <a:spcPct val="100000"/>
              </a:lnSpc>
            </a:pPr>
            <a:r>
              <a:rPr lang="en-US" sz="2800" b="1" cap="all" err="1"/>
              <a:t>Efstidalur </a:t>
            </a:r>
            <a:r>
              <a:rPr lang="en-US" sz="2800" b="1" cap="all"/>
              <a:t>in cilji trajnostnega razvoja</a:t>
            </a:r>
          </a:p>
        </p:txBody>
      </p:sp>
      <p:pic>
        <p:nvPicPr>
          <p:cNvPr id="54" name="Picture 53" descr="A white and orange cityscape with white text&#10;&#10;Description automatically generated">
            <a:extLst>
              <a:ext uri="{FF2B5EF4-FFF2-40B4-BE49-F238E27FC236}">
                <a16:creationId xmlns:a16="http://schemas.microsoft.com/office/drawing/2014/main" id="{2ED7FB34-9A49-0FF9-22B2-9F02AF360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516" y="9513801"/>
            <a:ext cx="1188154" cy="1188154"/>
          </a:xfrm>
          <a:prstGeom prst="rect">
            <a:avLst/>
          </a:prstGeom>
        </p:spPr>
      </p:pic>
      <p:pic>
        <p:nvPicPr>
          <p:cNvPr id="55" name="Picture 54" descr="A yellow rectangular sign with white text&#10;&#10;Description automatically generated">
            <a:extLst>
              <a:ext uri="{FF2B5EF4-FFF2-40B4-BE49-F238E27FC236}">
                <a16:creationId xmlns:a16="http://schemas.microsoft.com/office/drawing/2014/main" id="{F19CD08A-1791-A29C-AA0A-FEC02A540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400" y="9522961"/>
            <a:ext cx="1188154" cy="1188154"/>
          </a:xfrm>
          <a:prstGeom prst="rect">
            <a:avLst/>
          </a:prstGeom>
        </p:spPr>
      </p:pic>
      <p:pic>
        <p:nvPicPr>
          <p:cNvPr id="61" name="Picture 4" descr="SDG wheel">
            <a:extLst>
              <a:ext uri="{FF2B5EF4-FFF2-40B4-BE49-F238E27FC236}">
                <a16:creationId xmlns:a16="http://schemas.microsoft.com/office/drawing/2014/main" id="{8566A6A4-3C91-0869-DB01-F4C4FD2046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00" r="15355"/>
          <a:stretch/>
        </p:blipFill>
        <p:spPr bwMode="auto">
          <a:xfrm>
            <a:off x="4699705" y="1327343"/>
            <a:ext cx="1803648" cy="17175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een sign with white text and a tree and birds&#10;&#10;Description automatically generated">
            <a:extLst>
              <a:ext uri="{FF2B5EF4-FFF2-40B4-BE49-F238E27FC236}">
                <a16:creationId xmlns:a16="http://schemas.microsoft.com/office/drawing/2014/main" id="{0C13E66F-A86E-4ED1-A3E1-7672DA86B1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8435" y="9513801"/>
            <a:ext cx="1188154" cy="1188154"/>
          </a:xfrm>
          <a:prstGeom prst="rect">
            <a:avLst/>
          </a:prstGeom>
        </p:spPr>
      </p:pic>
      <p:pic>
        <p:nvPicPr>
          <p:cNvPr id="9" name="Picture 8" descr="A red background with white text and a graph&#10;&#10;Description automatically generated">
            <a:extLst>
              <a:ext uri="{FF2B5EF4-FFF2-40B4-BE49-F238E27FC236}">
                <a16:creationId xmlns:a16="http://schemas.microsoft.com/office/drawing/2014/main" id="{ECB3E3A1-379E-4533-9E7B-2D6A86DF96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481" y="9513801"/>
            <a:ext cx="1188154" cy="1188154"/>
          </a:xfrm>
          <a:prstGeom prst="rect">
            <a:avLst/>
          </a:prstGeom>
        </p:spPr>
      </p:pic>
    </p:spTree>
    <p:extLst>
      <p:ext uri="{BB962C8B-B14F-4D97-AF65-F5344CB8AC3E}">
        <p14:creationId xmlns:p14="http://schemas.microsoft.com/office/powerpoint/2010/main" val="1464827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57AC9-853B-0401-5439-E5099C3A651D}"/>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9DEE44B-B68F-9BB9-9071-42589AB837B0}"/>
              </a:ext>
            </a:extLst>
          </p:cNvPr>
          <p:cNvSpPr/>
          <p:nvPr/>
        </p:nvSpPr>
        <p:spPr>
          <a:xfrm>
            <a:off x="-51416" y="6252700"/>
            <a:ext cx="7826991" cy="4655013"/>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5455FFF9-D7EE-02EF-4E1F-9568F00D91BA}"/>
              </a:ext>
            </a:extLst>
          </p:cNvPr>
          <p:cNvSpPr>
            <a:spLocks noGrp="1"/>
          </p:cNvSpPr>
          <p:nvPr>
            <p:ph type="body" sz="quarter" idx="32"/>
          </p:nvPr>
        </p:nvSpPr>
        <p:spPr>
          <a:xfrm>
            <a:off x="269070" y="6265870"/>
            <a:ext cx="7365329" cy="2787212"/>
          </a:xfrm>
        </p:spPr>
        <p:txBody>
          <a:bodyPr/>
          <a:lstStyle/>
          <a:p>
            <a:pPr marL="0" indent="0">
              <a:lnSpc>
                <a:spcPct val="100000"/>
              </a:lnSpc>
              <a:buNone/>
            </a:pPr>
            <a:r>
              <a:rPr lang="en-US" sz="4000" b="1" cap="all" err="1">
                <a:solidFill>
                  <a:schemeClr val="bg1"/>
                </a:solidFill>
              </a:rPr>
              <a:t>Hotel Blönduós</a:t>
            </a:r>
            <a:r>
              <a:rPr lang="en-US" sz="4000" b="1" cap="all">
                <a:solidFill>
                  <a:schemeClr val="bg1"/>
                </a:solidFill>
              </a:rPr>
              <a:t> </a:t>
            </a:r>
          </a:p>
          <a:p>
            <a:pPr marL="0" indent="0">
              <a:lnSpc>
                <a:spcPct val="100000"/>
              </a:lnSpc>
              <a:buNone/>
            </a:pPr>
            <a:r>
              <a:rPr lang="en-US" sz="2000" b="1">
                <a:solidFill>
                  <a:schemeClr val="bg1"/>
                </a:solidFill>
              </a:rPr>
              <a:t>Kategorija: </a:t>
            </a:r>
            <a:r>
              <a:rPr lang="en-US" sz="2000">
                <a:solidFill>
                  <a:schemeClr val="bg1"/>
                </a:solidFill>
              </a:rPr>
              <a:t>Preurejena stara cerkev</a:t>
            </a:r>
          </a:p>
          <a:p>
            <a:pPr>
              <a:lnSpc>
                <a:spcPct val="100000"/>
              </a:lnSpc>
            </a:pPr>
            <a:r>
              <a:rPr lang="en-US" sz="2000" b="1">
                <a:solidFill>
                  <a:schemeClr val="bg1"/>
                </a:solidFill>
                <a:latin typeface="Calibri"/>
                <a:cs typeface="Calibri"/>
              </a:rPr>
              <a:t>Lokacija: </a:t>
            </a:r>
            <a:r>
              <a:rPr lang="en-US" sz="2000" err="1">
                <a:solidFill>
                  <a:schemeClr val="bg1"/>
                </a:solidFill>
                <a:latin typeface="Calibri"/>
                <a:cs typeface="Calibri"/>
              </a:rPr>
              <a:t>Blöndós</a:t>
            </a:r>
            <a:r>
              <a:rPr lang="en-US" sz="2000">
                <a:solidFill>
                  <a:schemeClr val="bg1"/>
                </a:solidFill>
                <a:latin typeface="Calibri"/>
                <a:cs typeface="Calibri"/>
              </a:rPr>
              <a:t>, Islandija</a:t>
            </a:r>
            <a:endParaRPr lang="en-US" sz="2000">
              <a:solidFill>
                <a:schemeClr val="bg1"/>
              </a:solidFill>
              <a:highlight>
                <a:srgbClr val="0000FF"/>
              </a:highlight>
            </a:endParaRPr>
          </a:p>
          <a:p>
            <a:pPr algn="l">
              <a:lnSpc>
                <a:spcPct val="100000"/>
              </a:lnSpc>
            </a:pPr>
            <a:r>
              <a:rPr lang="en-US" sz="2000" b="1">
                <a:solidFill>
                  <a:schemeClr val="bg1"/>
                </a:solidFill>
              </a:rPr>
              <a:t>Spletna stran:</a:t>
            </a:r>
            <a:r>
              <a:rPr lang="en-IE" sz="2000">
                <a:solidFill>
                  <a:schemeClr val="bg1"/>
                </a:solidFill>
                <a:hlinkClick r:id="rId2">
                  <a:extLst>
                    <a:ext uri="{A12FA001-AC4F-418D-AE19-62706E023703}">
                      <ahyp:hlinkClr xmlns:ahyp="http://schemas.microsoft.com/office/drawing/2018/hyperlinkcolor" val="tx"/>
                    </a:ext>
                  </a:extLst>
                </a:hlinkClick>
              </a:rPr>
              <a:t> https://hotelblonduos.is/the-church-suite/</a:t>
            </a:r>
            <a:r>
              <a:rPr lang="en-IE" sz="2000">
                <a:solidFill>
                  <a:schemeClr val="bg1"/>
                </a:solidFill>
              </a:rPr>
              <a:t> </a:t>
            </a:r>
          </a:p>
          <a:p>
            <a:pPr algn="l">
              <a:lnSpc>
                <a:spcPct val="100000"/>
              </a:lnSpc>
            </a:pPr>
            <a:endParaRPr lang="en-US" sz="1000">
              <a:solidFill>
                <a:schemeClr val="bg1"/>
              </a:solidFill>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gn="l">
              <a:lnSpc>
                <a:spcPct val="100000"/>
              </a:lnSpc>
            </a:pPr>
            <a:r>
              <a:rPr lang="en-US">
                <a:solidFill>
                  <a:schemeClr val="bg1"/>
                </a:solidFill>
              </a:rPr>
              <a:t>V </a:t>
            </a:r>
            <a:r>
              <a:rPr lang="en-US" err="1">
                <a:solidFill>
                  <a:schemeClr val="bg1"/>
                </a:solidFill>
              </a:rPr>
              <a:t>Blönduósu </a:t>
            </a:r>
            <a:r>
              <a:rPr lang="en-US">
                <a:solidFill>
                  <a:schemeClr val="bg1"/>
                </a:solidFill>
              </a:rPr>
              <a:t>stoji stara cerkev, ki je bila posvečena 13. januarja 1895.</a:t>
            </a:r>
          </a:p>
          <a:p>
            <a:pPr algn="l">
              <a:lnSpc>
                <a:spcPct val="100000"/>
              </a:lnSpc>
            </a:pPr>
            <a:r>
              <a:rPr lang="en-US">
                <a:solidFill>
                  <a:schemeClr val="bg1"/>
                </a:solidFill>
              </a:rPr>
              <a:t>Leta 2003 je bila v mestu odprta nova cerkev, stara cerkev pa ni bila več uporabljena za verske obrede. Kljub svoji majhnosti je stara cerkev veličastna stavba. Vendar je hitro propadla, dokler ni bila leta 2007 razveljavljena, kupila so jo zasebniki in obnovili.  Sedaj je našla novo namembnost v </a:t>
            </a:r>
            <a:r>
              <a:rPr lang="en-US" err="1">
                <a:solidFill>
                  <a:schemeClr val="bg1"/>
                </a:solidFill>
              </a:rPr>
              <a:t>Hótel Blönduós</a:t>
            </a:r>
            <a:r>
              <a:rPr lang="en-US">
                <a:solidFill>
                  <a:schemeClr val="bg1"/>
                </a:solidFill>
              </a:rPr>
              <a:t>, enem najstarejših neprekinjeno delujočih hotelov na Islandiji. Obnova je ohranila zunanjost cerkve, ki sedaj služi kot apartma za popotnike, ki iščejo edinstveno izkušnjo bivanja v cerkvi. Tukaj lahko uživate v izjemnih namestitvah, kjer se zgodovinski čar brezhibno združuje z modernim udobjem. Potopite se v očarljivo vzdušje tega svetega zatočišča in ustvarite nepozabne spomine v resnično izjemnem okolju. Cerkev je na voljo tudi za prireditve, kot so poroke, kar omogoča parom, da poročno noč preživijo v cerkvi.</a:t>
            </a: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46D79186-3F5C-4933-EC72-7900338B16D3}"/>
              </a:ext>
            </a:extLst>
          </p:cNvPr>
          <p:cNvSpPr>
            <a:spLocks noGrp="1"/>
          </p:cNvSpPr>
          <p:nvPr>
            <p:ph type="body" sz="quarter" idx="35"/>
          </p:nvPr>
        </p:nvSpPr>
        <p:spPr>
          <a:xfrm>
            <a:off x="294777" y="5453856"/>
            <a:ext cx="3206079" cy="1049221"/>
          </a:xfrm>
        </p:spPr>
        <p:txBody>
          <a:bodyPr/>
          <a:lstStyle/>
          <a:p>
            <a:r>
              <a:rPr lang="en-US" sz="4400" b="1" cap="all"/>
              <a:t>Islandija</a:t>
            </a:r>
          </a:p>
        </p:txBody>
      </p:sp>
      <p:sp>
        <p:nvSpPr>
          <p:cNvPr id="3" name="Text Placeholder 2">
            <a:extLst>
              <a:ext uri="{FF2B5EF4-FFF2-40B4-BE49-F238E27FC236}">
                <a16:creationId xmlns:a16="http://schemas.microsoft.com/office/drawing/2014/main" id="{856D6A0B-1FEE-E1A8-46F6-C3CDB8B43637}"/>
              </a:ext>
            </a:extLst>
          </p:cNvPr>
          <p:cNvSpPr>
            <a:spLocks noGrp="1"/>
          </p:cNvSpPr>
          <p:nvPr>
            <p:ph type="body" sz="quarter" idx="36"/>
          </p:nvPr>
        </p:nvSpPr>
        <p:spPr>
          <a:xfrm>
            <a:off x="263028" y="4752413"/>
            <a:ext cx="3823576" cy="523768"/>
          </a:xfrm>
        </p:spPr>
        <p:txBody>
          <a:bodyPr/>
          <a:lstStyle/>
          <a:p>
            <a:r>
              <a:rPr lang="en-US" sz="2800" b="0" cap="all"/>
              <a:t>Modeli lastništva</a:t>
            </a:r>
          </a:p>
        </p:txBody>
      </p:sp>
      <p:sp>
        <p:nvSpPr>
          <p:cNvPr id="16" name="Slide Number Placeholder 15">
            <a:extLst>
              <a:ext uri="{FF2B5EF4-FFF2-40B4-BE49-F238E27FC236}">
                <a16:creationId xmlns:a16="http://schemas.microsoft.com/office/drawing/2014/main" id="{7760B367-BE8B-C41F-EBFA-FBBD258F3F92}"/>
              </a:ext>
            </a:extLst>
          </p:cNvPr>
          <p:cNvSpPr>
            <a:spLocks noGrp="1"/>
          </p:cNvSpPr>
          <p:nvPr>
            <p:ph type="sldNum" sz="quarter" idx="4"/>
          </p:nvPr>
        </p:nvSpPr>
        <p:spPr>
          <a:xfrm>
            <a:off x="7252721" y="10746530"/>
            <a:ext cx="473489" cy="311567"/>
          </a:xfrm>
        </p:spPr>
        <p:txBody>
          <a:bodyPr/>
          <a:lstStyle/>
          <a:p>
            <a:fld id="{9C527BFA-2C0E-4CEC-B6A5-913A56FEF4B4}" type="slidenum">
              <a:rPr lang="fr-CA" smtClean="0"/>
              <a:t>62</a:t>
            </a:fld>
            <a:endParaRPr lang="fr-CA"/>
          </a:p>
        </p:txBody>
      </p:sp>
      <p:sp>
        <p:nvSpPr>
          <p:cNvPr id="4" name="Text Placeholder 3">
            <a:extLst>
              <a:ext uri="{FF2B5EF4-FFF2-40B4-BE49-F238E27FC236}">
                <a16:creationId xmlns:a16="http://schemas.microsoft.com/office/drawing/2014/main" id="{014C8D7D-573F-D7ED-9F9E-4B1ECF2E0D67}"/>
              </a:ext>
            </a:extLst>
          </p:cNvPr>
          <p:cNvSpPr>
            <a:spLocks noGrp="1"/>
          </p:cNvSpPr>
          <p:nvPr>
            <p:ph type="body" sz="quarter" idx="65"/>
          </p:nvPr>
        </p:nvSpPr>
        <p:spPr>
          <a:xfrm>
            <a:off x="0" y="0"/>
            <a:ext cx="3187568" cy="628066"/>
          </a:xfrm>
        </p:spPr>
        <p:txBody>
          <a:bodyPr/>
          <a:lstStyle/>
          <a:p>
            <a:r>
              <a:rPr lang="en-GB"/>
              <a:t>Foto: </a:t>
            </a:r>
            <a:r>
              <a:rPr lang="en-US" b="1" err="1"/>
              <a:t>Hótel Blönduós</a:t>
            </a:r>
            <a:r>
              <a:rPr lang="en-US" b="1"/>
              <a:t> </a:t>
            </a:r>
          </a:p>
        </p:txBody>
      </p:sp>
      <p:sp>
        <p:nvSpPr>
          <p:cNvPr id="10" name="Text Placeholder 2">
            <a:extLst>
              <a:ext uri="{FF2B5EF4-FFF2-40B4-BE49-F238E27FC236}">
                <a16:creationId xmlns:a16="http://schemas.microsoft.com/office/drawing/2014/main" id="{22C7DFAD-E781-82C7-14EA-53A32E7201EF}"/>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B6365112-D6AD-CF17-781C-2D08EC121976}"/>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a:t>
            </a:r>
          </a:p>
        </p:txBody>
      </p:sp>
      <p:pic>
        <p:nvPicPr>
          <p:cNvPr id="9" name="Picture Placeholder 8">
            <a:extLst>
              <a:ext uri="{FF2B5EF4-FFF2-40B4-BE49-F238E27FC236}">
                <a16:creationId xmlns:a16="http://schemas.microsoft.com/office/drawing/2014/main" id="{59979E82-413A-4B5D-A778-07236A7323DA}"/>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t="7156" b="7156"/>
          <a:stretch>
            <a:fillRect/>
          </a:stretch>
        </p:blipFill>
        <p:spPr>
          <a:xfrm>
            <a:off x="0" y="296564"/>
            <a:ext cx="7001712" cy="4003099"/>
          </a:xfrm>
        </p:spPr>
      </p:pic>
      <p:grpSp>
        <p:nvGrpSpPr>
          <p:cNvPr id="19" name="Group 18">
            <a:extLst>
              <a:ext uri="{FF2B5EF4-FFF2-40B4-BE49-F238E27FC236}">
                <a16:creationId xmlns:a16="http://schemas.microsoft.com/office/drawing/2014/main" id="{B5767EC5-0D18-45B2-8A06-B7A375F1F2A5}"/>
              </a:ext>
            </a:extLst>
          </p:cNvPr>
          <p:cNvGrpSpPr/>
          <p:nvPr/>
        </p:nvGrpSpPr>
        <p:grpSpPr>
          <a:xfrm>
            <a:off x="4118353" y="4710225"/>
            <a:ext cx="1016000" cy="1016000"/>
            <a:chOff x="1016000" y="1137920"/>
            <a:chExt cx="1016000" cy="1016000"/>
          </a:xfrm>
        </p:grpSpPr>
        <p:sp>
          <p:nvSpPr>
            <p:cNvPr id="20" name="Oval 19">
              <a:extLst>
                <a:ext uri="{FF2B5EF4-FFF2-40B4-BE49-F238E27FC236}">
                  <a16:creationId xmlns:a16="http://schemas.microsoft.com/office/drawing/2014/main" id="{B1443284-6422-4ECB-A81A-B50C7758DF49}"/>
                </a:ext>
              </a:extLst>
            </p:cNvPr>
            <p:cNvSpPr/>
            <p:nvPr/>
          </p:nvSpPr>
          <p:spPr>
            <a:xfrm>
              <a:off x="1016000" y="1137920"/>
              <a:ext cx="1016000" cy="1016000"/>
            </a:xfrm>
            <a:prstGeom prst="ellipse">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B2163F2-C362-4CD5-8EF2-64B0BCC327F8}"/>
                </a:ext>
              </a:extLst>
            </p:cNvPr>
            <p:cNvSpPr txBox="1"/>
            <p:nvPr/>
          </p:nvSpPr>
          <p:spPr>
            <a:xfrm>
              <a:off x="1028700" y="1185862"/>
              <a:ext cx="971551" cy="861774"/>
            </a:xfrm>
            <a:prstGeom prst="rect">
              <a:avLst/>
            </a:prstGeom>
            <a:noFill/>
          </p:spPr>
          <p:txBody>
            <a:bodyPr wrap="square" rtlCol="0">
              <a:spAutoFit/>
            </a:bodyPr>
            <a:lstStyle/>
            <a:p>
              <a:pPr marL="12700" algn="ctr"/>
              <a:r>
                <a:rPr lang="en-US" sz="5000" b="1">
                  <a:solidFill>
                    <a:schemeClr val="bg1"/>
                  </a:solidFill>
                </a:rPr>
                <a:t>10</a:t>
              </a:r>
            </a:p>
          </p:txBody>
        </p:sp>
      </p:grpSp>
    </p:spTree>
    <p:extLst>
      <p:ext uri="{BB962C8B-B14F-4D97-AF65-F5344CB8AC3E}">
        <p14:creationId xmlns:p14="http://schemas.microsoft.com/office/powerpoint/2010/main" val="3272663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A0851-9B9E-A756-46BB-65684D66DAE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FEC3C16-BEED-A918-AC96-412695374ADE}"/>
              </a:ext>
            </a:extLst>
          </p:cNvPr>
          <p:cNvSpPr>
            <a:spLocks noGrp="1"/>
          </p:cNvSpPr>
          <p:nvPr>
            <p:ph type="body" sz="quarter" idx="32"/>
          </p:nvPr>
        </p:nvSpPr>
        <p:spPr>
          <a:xfrm>
            <a:off x="675866" y="2069526"/>
            <a:ext cx="6541269" cy="2142435"/>
          </a:xfrm>
        </p:spPr>
        <p:txBody>
          <a:bodyPr/>
          <a:lstStyle/>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Staro mestno jedro </a:t>
            </a:r>
            <a:r>
              <a:rPr lang="en-US" err="1">
                <a:latin typeface="Calibri"/>
                <a:ea typeface="Open Sans"/>
                <a:cs typeface="Calibri"/>
              </a:rPr>
              <a:t>Blönduós </a:t>
            </a:r>
            <a:r>
              <a:rPr lang="en-US">
                <a:latin typeface="Calibri"/>
                <a:ea typeface="Open Sans"/>
                <a:cs typeface="Calibri"/>
              </a:rPr>
              <a:t>je bilo nekoč živahno središče storitev in raznoliko družbeno življenje. Nahaja se ob glavni cesti in se ponaša s trgovinami, občinsko dvorano, lekarno, bolnišnico, cerkvijo, banko, pekarno in hotelom.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Ko pa so spremenili potek državne ceste, so se te storitve preselile z njo, tako da je staro mestno jedro ostalo kot nekakšen spomenik minule dobe.</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Danes skozi </a:t>
            </a:r>
            <a:r>
              <a:rPr lang="en-US" err="1">
                <a:latin typeface="Calibri"/>
                <a:ea typeface="Open Sans"/>
                <a:cs typeface="Calibri"/>
              </a:rPr>
              <a:t>Blönduós</a:t>
            </a:r>
            <a:r>
              <a:rPr lang="en-US">
                <a:latin typeface="Calibri"/>
                <a:ea typeface="Open Sans"/>
                <a:cs typeface="Calibri"/>
              </a:rPr>
              <a:t> poteka obvoznica in kljub temu, da skozi mesto letno prevozi približno 700.000 avtomobilov, se domačini trudijo, da bi voznike privabili k postanku. </a:t>
            </a:r>
          </a:p>
          <a:p>
            <a:pPr>
              <a:lnSpc>
                <a:spcPct val="100000"/>
              </a:lnSpc>
            </a:pPr>
            <a:r>
              <a:rPr lang="en-US">
                <a:latin typeface="Calibri"/>
                <a:ea typeface="Open Sans"/>
                <a:cs typeface="Calibri"/>
              </a:rPr>
              <a:t>Večina ljudi preprosto hitro vozi skozi, celo mnogi islandski turisti poznajo </a:t>
            </a:r>
            <a:r>
              <a:rPr lang="en-US" err="1">
                <a:latin typeface="Calibri"/>
                <a:ea typeface="Open Sans"/>
                <a:cs typeface="Calibri"/>
              </a:rPr>
              <a:t>Blönduós </a:t>
            </a:r>
            <a:r>
              <a:rPr lang="en-US">
                <a:latin typeface="Calibri"/>
                <a:ea typeface="Open Sans"/>
                <a:cs typeface="Calibri"/>
              </a:rPr>
              <a:t>le kot kraj, kjer se lahko hitro ustaviš na bencinski črpalki za hot dog.</a:t>
            </a:r>
          </a:p>
          <a:p>
            <a:pPr>
              <a:lnSpc>
                <a:spcPct val="100000"/>
              </a:lnSpc>
            </a:pPr>
            <a:endParaRPr lang="en-US"/>
          </a:p>
        </p:txBody>
      </p:sp>
      <p:sp>
        <p:nvSpPr>
          <p:cNvPr id="6" name="Slide Number Placeholder 5">
            <a:extLst>
              <a:ext uri="{FF2B5EF4-FFF2-40B4-BE49-F238E27FC236}">
                <a16:creationId xmlns:a16="http://schemas.microsoft.com/office/drawing/2014/main" id="{913144FD-47A5-FCA2-48A2-06AB41DA0943}"/>
              </a:ext>
            </a:extLst>
          </p:cNvPr>
          <p:cNvSpPr>
            <a:spLocks noGrp="1"/>
          </p:cNvSpPr>
          <p:nvPr>
            <p:ph type="sldNum" sz="quarter" idx="4"/>
          </p:nvPr>
        </p:nvSpPr>
        <p:spPr/>
        <p:txBody>
          <a:bodyPr/>
          <a:lstStyle/>
          <a:p>
            <a:fld id="{9C527BFA-2C0E-4CEC-B6A5-913A56FEF4B4}" type="slidenum">
              <a:rPr lang="fr-CA" smtClean="0"/>
              <a:t>63</a:t>
            </a:fld>
            <a:endParaRPr lang="fr-CA"/>
          </a:p>
        </p:txBody>
      </p:sp>
      <p:sp>
        <p:nvSpPr>
          <p:cNvPr id="2" name="Text Placeholder 1">
            <a:extLst>
              <a:ext uri="{FF2B5EF4-FFF2-40B4-BE49-F238E27FC236}">
                <a16:creationId xmlns:a16="http://schemas.microsoft.com/office/drawing/2014/main" id="{4E4B65F6-2CA5-1E46-CFC2-B6B1CFB31D71}"/>
              </a:ext>
            </a:extLst>
          </p:cNvPr>
          <p:cNvSpPr>
            <a:spLocks noGrp="1"/>
          </p:cNvSpPr>
          <p:nvPr>
            <p:ph type="body" sz="quarter" idx="65"/>
          </p:nvPr>
        </p:nvSpPr>
        <p:spPr/>
        <p:txBody>
          <a:bodyPr/>
          <a:lstStyle/>
          <a:p>
            <a:r>
              <a:rPr lang="en-IE"/>
              <a:t>Foto: </a:t>
            </a:r>
            <a:r>
              <a:rPr lang="en-GB"/>
              <a:t>Foto: </a:t>
            </a:r>
            <a:r>
              <a:rPr lang="en-US" b="1" err="1"/>
              <a:t>Hótel Blönduós</a:t>
            </a:r>
            <a:r>
              <a:rPr lang="en-US" b="1"/>
              <a:t> </a:t>
            </a:r>
          </a:p>
        </p:txBody>
      </p:sp>
      <p:sp>
        <p:nvSpPr>
          <p:cNvPr id="32" name="Text Placeholder 7">
            <a:extLst>
              <a:ext uri="{FF2B5EF4-FFF2-40B4-BE49-F238E27FC236}">
                <a16:creationId xmlns:a16="http://schemas.microsoft.com/office/drawing/2014/main" id="{8156043E-5D26-6B17-138E-697E5315A15C}"/>
              </a:ext>
            </a:extLst>
          </p:cNvPr>
          <p:cNvSpPr>
            <a:spLocks noGrp="1"/>
          </p:cNvSpPr>
          <p:nvPr>
            <p:ph type="body" sz="quarter" idx="33"/>
          </p:nvPr>
        </p:nvSpPr>
        <p:spPr>
          <a:xfrm>
            <a:off x="634478" y="1335418"/>
            <a:ext cx="6506617" cy="601503"/>
          </a:xfrm>
        </p:spPr>
        <p:txBody>
          <a:bodyPr/>
          <a:lstStyle/>
          <a:p>
            <a:r>
              <a:rPr lang="en-US" b="1" cap="all"/>
              <a:t>Oživitev </a:t>
            </a:r>
            <a:r>
              <a:rPr lang="en-US" b="1" cap="all" err="1"/>
              <a:t>Blönduósa</a:t>
            </a:r>
            <a:r>
              <a:rPr lang="en-US" b="1" cap="all"/>
              <a:t>: premagovanje izziva turizma, ki se konča z vožnjo skozi mesto</a:t>
            </a:r>
          </a:p>
        </p:txBody>
      </p:sp>
      <p:sp>
        <p:nvSpPr>
          <p:cNvPr id="33" name="Text Placeholder 8">
            <a:extLst>
              <a:ext uri="{FF2B5EF4-FFF2-40B4-BE49-F238E27FC236}">
                <a16:creationId xmlns:a16="http://schemas.microsoft.com/office/drawing/2014/main" id="{E7C8CA91-D770-4BF2-7F02-D6A372B39D1C}"/>
              </a:ext>
            </a:extLst>
          </p:cNvPr>
          <p:cNvSpPr>
            <a:spLocks noGrp="1"/>
          </p:cNvSpPr>
          <p:nvPr>
            <p:ph type="body" sz="quarter" idx="38"/>
          </p:nvPr>
        </p:nvSpPr>
        <p:spPr>
          <a:xfrm>
            <a:off x="1268958" y="686870"/>
            <a:ext cx="6506617" cy="381311"/>
          </a:xfrm>
        </p:spPr>
        <p:txBody>
          <a:bodyPr/>
          <a:lstStyle/>
          <a:p>
            <a:r>
              <a:rPr lang="en-US"/>
              <a:t>IZZIV</a:t>
            </a:r>
          </a:p>
        </p:txBody>
      </p:sp>
      <p:cxnSp>
        <p:nvCxnSpPr>
          <p:cNvPr id="34" name="Straight Connector 33">
            <a:extLst>
              <a:ext uri="{FF2B5EF4-FFF2-40B4-BE49-F238E27FC236}">
                <a16:creationId xmlns:a16="http://schemas.microsoft.com/office/drawing/2014/main" id="{BDB3B694-B79F-2551-ABCD-3A934F663811}"/>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16B52C08-1365-BA8B-31A3-46942D0A5A05}"/>
              </a:ext>
            </a:extLst>
          </p:cNvPr>
          <p:cNvGrpSpPr/>
          <p:nvPr/>
        </p:nvGrpSpPr>
        <p:grpSpPr>
          <a:xfrm>
            <a:off x="209449" y="273753"/>
            <a:ext cx="953258" cy="797926"/>
            <a:chOff x="8130434" y="5055580"/>
            <a:chExt cx="1018347" cy="1051755"/>
          </a:xfrm>
          <a:solidFill>
            <a:srgbClr val="000000"/>
          </a:solidFill>
        </p:grpSpPr>
        <p:grpSp>
          <p:nvGrpSpPr>
            <p:cNvPr id="36" name="Graphic 2">
              <a:extLst>
                <a:ext uri="{FF2B5EF4-FFF2-40B4-BE49-F238E27FC236}">
                  <a16:creationId xmlns:a16="http://schemas.microsoft.com/office/drawing/2014/main" id="{92979939-7B09-BA9F-3B97-F0122524B4C5}"/>
                </a:ext>
              </a:extLst>
            </p:cNvPr>
            <p:cNvGrpSpPr/>
            <p:nvPr userDrawn="1"/>
          </p:nvGrpSpPr>
          <p:grpSpPr>
            <a:xfrm>
              <a:off x="8172121" y="5087188"/>
              <a:ext cx="955215" cy="342517"/>
              <a:chOff x="3752168" y="4966655"/>
              <a:chExt cx="955215" cy="342517"/>
            </a:xfrm>
            <a:grpFill/>
          </p:grpSpPr>
          <p:sp>
            <p:nvSpPr>
              <p:cNvPr id="48" name="Freeform 300">
                <a:extLst>
                  <a:ext uri="{FF2B5EF4-FFF2-40B4-BE49-F238E27FC236}">
                    <a16:creationId xmlns:a16="http://schemas.microsoft.com/office/drawing/2014/main" id="{672BA227-F9F9-686B-78DA-7734B3AD6576}"/>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49" name="Freeform 301">
                <a:extLst>
                  <a:ext uri="{FF2B5EF4-FFF2-40B4-BE49-F238E27FC236}">
                    <a16:creationId xmlns:a16="http://schemas.microsoft.com/office/drawing/2014/main" id="{F3ECAE0C-448E-E795-E762-44D0BEBE6CD2}"/>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50" name="Freeform 302">
                <a:extLst>
                  <a:ext uri="{FF2B5EF4-FFF2-40B4-BE49-F238E27FC236}">
                    <a16:creationId xmlns:a16="http://schemas.microsoft.com/office/drawing/2014/main" id="{D7544C06-BB1A-8251-8BC1-0C8711854D14}"/>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37" name="Freeform 289">
              <a:extLst>
                <a:ext uri="{FF2B5EF4-FFF2-40B4-BE49-F238E27FC236}">
                  <a16:creationId xmlns:a16="http://schemas.microsoft.com/office/drawing/2014/main" id="{59390114-B296-7125-59EA-17590541B36C}"/>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38" name="Freeform 290">
              <a:extLst>
                <a:ext uri="{FF2B5EF4-FFF2-40B4-BE49-F238E27FC236}">
                  <a16:creationId xmlns:a16="http://schemas.microsoft.com/office/drawing/2014/main" id="{D114AB07-1418-C1A1-049C-F8B337DA575A}"/>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39" name="Freeform 291">
              <a:extLst>
                <a:ext uri="{FF2B5EF4-FFF2-40B4-BE49-F238E27FC236}">
                  <a16:creationId xmlns:a16="http://schemas.microsoft.com/office/drawing/2014/main" id="{843CEB74-74C3-3468-AA8C-9C19CCC93F39}"/>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40" name="Freeform 292">
              <a:extLst>
                <a:ext uri="{FF2B5EF4-FFF2-40B4-BE49-F238E27FC236}">
                  <a16:creationId xmlns:a16="http://schemas.microsoft.com/office/drawing/2014/main" id="{5D5C212E-D1B3-C361-43BB-F29ABDEBC95B}"/>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41" name="Freeform 293">
              <a:extLst>
                <a:ext uri="{FF2B5EF4-FFF2-40B4-BE49-F238E27FC236}">
                  <a16:creationId xmlns:a16="http://schemas.microsoft.com/office/drawing/2014/main" id="{19DADE19-C899-978E-0AF7-26C668B3CD1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42" name="Freeform 294">
              <a:extLst>
                <a:ext uri="{FF2B5EF4-FFF2-40B4-BE49-F238E27FC236}">
                  <a16:creationId xmlns:a16="http://schemas.microsoft.com/office/drawing/2014/main" id="{4BF69957-CEC1-C6CE-E834-A4D538D9AA9E}"/>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43" name="Freeform 295">
              <a:extLst>
                <a:ext uri="{FF2B5EF4-FFF2-40B4-BE49-F238E27FC236}">
                  <a16:creationId xmlns:a16="http://schemas.microsoft.com/office/drawing/2014/main" id="{74363E2B-F256-E6AB-3482-6DFDAC13A8D8}"/>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44" name="Freeform 296">
              <a:extLst>
                <a:ext uri="{FF2B5EF4-FFF2-40B4-BE49-F238E27FC236}">
                  <a16:creationId xmlns:a16="http://schemas.microsoft.com/office/drawing/2014/main" id="{5A90E2B1-C279-6BEA-0567-CF6AF57EFFE7}"/>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45" name="Freeform 297">
              <a:extLst>
                <a:ext uri="{FF2B5EF4-FFF2-40B4-BE49-F238E27FC236}">
                  <a16:creationId xmlns:a16="http://schemas.microsoft.com/office/drawing/2014/main" id="{32B89E0D-A62E-EFA7-09B1-EAD47857EAD8}"/>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46" name="Freeform 298">
              <a:extLst>
                <a:ext uri="{FF2B5EF4-FFF2-40B4-BE49-F238E27FC236}">
                  <a16:creationId xmlns:a16="http://schemas.microsoft.com/office/drawing/2014/main" id="{271F89C8-FFBA-46C3-92FB-5C119E1D6F1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47" name="Freeform 299">
              <a:extLst>
                <a:ext uri="{FF2B5EF4-FFF2-40B4-BE49-F238E27FC236}">
                  <a16:creationId xmlns:a16="http://schemas.microsoft.com/office/drawing/2014/main" id="{67F9F5FA-F528-9896-EE96-36D28240F1FD}"/>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
        <p:nvSpPr>
          <p:cNvPr id="51" name="TextBox 50">
            <a:extLst>
              <a:ext uri="{FF2B5EF4-FFF2-40B4-BE49-F238E27FC236}">
                <a16:creationId xmlns:a16="http://schemas.microsoft.com/office/drawing/2014/main" id="{04A75F4C-FECE-B892-14AF-7B297D63698B}"/>
              </a:ext>
            </a:extLst>
          </p:cNvPr>
          <p:cNvSpPr txBox="1"/>
          <p:nvPr/>
        </p:nvSpPr>
        <p:spPr>
          <a:xfrm>
            <a:off x="1605508" y="6877097"/>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a:t>
            </a:r>
          </a:p>
        </p:txBody>
      </p:sp>
      <p:pic>
        <p:nvPicPr>
          <p:cNvPr id="9" name="Picture Placeholder 8">
            <a:extLst>
              <a:ext uri="{FF2B5EF4-FFF2-40B4-BE49-F238E27FC236}">
                <a16:creationId xmlns:a16="http://schemas.microsoft.com/office/drawing/2014/main" id="{6B76D5B9-33DB-4A30-BD74-EBDAAF3242F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290" r="17290"/>
          <a:stretch>
            <a:fillRect/>
          </a:stretch>
        </p:blipFill>
        <p:spPr/>
      </p:pic>
    </p:spTree>
    <p:extLst>
      <p:ext uri="{BB962C8B-B14F-4D97-AF65-F5344CB8AC3E}">
        <p14:creationId xmlns:p14="http://schemas.microsoft.com/office/powerpoint/2010/main" val="4196883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3E976-910D-FD33-38DD-02550197DAE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59A89AE-3645-1DE7-9C22-575A8F344728}"/>
              </a:ext>
            </a:extLst>
          </p:cNvPr>
          <p:cNvSpPr>
            <a:spLocks noGrp="1"/>
          </p:cNvSpPr>
          <p:nvPr>
            <p:ph type="body" sz="quarter" idx="32"/>
          </p:nvPr>
        </p:nvSpPr>
        <p:spPr>
          <a:xfrm>
            <a:off x="357604" y="2109652"/>
            <a:ext cx="6541269" cy="2422612"/>
          </a:xfrm>
        </p:spPr>
        <p:txBody>
          <a:bodyPr/>
          <a:lstStyle/>
          <a:p>
            <a:pPr>
              <a:lnSpc>
                <a:spcPct val="100000"/>
              </a:lnSpc>
            </a:pPr>
            <a:r>
              <a:rPr lang="en-US">
                <a:latin typeface="Calibri"/>
                <a:ea typeface="Open Sans"/>
                <a:cs typeface="Calibri"/>
              </a:rPr>
              <a:t>Občinska uprava </a:t>
            </a:r>
            <a:r>
              <a:rPr lang="en-US" err="1">
                <a:latin typeface="Calibri"/>
                <a:ea typeface="Open Sans"/>
                <a:cs typeface="Calibri"/>
              </a:rPr>
              <a:t>Húnabyggð</a:t>
            </a:r>
            <a:r>
              <a:rPr lang="en-US">
                <a:latin typeface="Calibri"/>
                <a:ea typeface="Open Sans"/>
                <a:cs typeface="Calibri"/>
              </a:rPr>
              <a:t> se je skupaj s partnerskim podjetjem Info Capital, ki je v lasti prebivalcev </a:t>
            </a:r>
            <a:r>
              <a:rPr lang="en-US" err="1">
                <a:latin typeface="Calibri"/>
                <a:ea typeface="Open Sans"/>
                <a:cs typeface="Calibri"/>
              </a:rPr>
              <a:t>Blönduósa</a:t>
            </a:r>
            <a:r>
              <a:rPr lang="en-US">
                <a:latin typeface="Calibri"/>
                <a:ea typeface="Open Sans"/>
                <a:cs typeface="Calibri"/>
              </a:rPr>
              <a:t>, združila moči za obnovo starega mestnega jedra </a:t>
            </a:r>
            <a:r>
              <a:rPr lang="en-US" err="1">
                <a:latin typeface="Calibri"/>
                <a:ea typeface="Open Sans"/>
                <a:cs typeface="Calibri"/>
              </a:rPr>
              <a:t>Blönduósa</a:t>
            </a:r>
            <a:r>
              <a:rPr lang="en-US">
                <a:latin typeface="Calibri"/>
                <a:ea typeface="Open Sans"/>
                <a:cs typeface="Calibri"/>
              </a:rPr>
              <a:t>.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Zgodovinski ulični videz je opisan kot edinstven dragulj, ki ga je treba osvežiti in pomladiti. Pri teh obnovah ni bilo prihranjeno na stroških. Na primer, </a:t>
            </a:r>
            <a:r>
              <a:rPr lang="en-US" err="1">
                <a:latin typeface="Calibri"/>
                <a:ea typeface="Open Sans"/>
                <a:cs typeface="Calibri"/>
              </a:rPr>
              <a:t>hotel Hótel Blönduós </a:t>
            </a:r>
            <a:r>
              <a:rPr lang="en-US">
                <a:latin typeface="Calibri"/>
                <a:ea typeface="Open Sans"/>
                <a:cs typeface="Calibri"/>
              </a:rPr>
              <a:t>je bil temeljito obnovljen, da bi ustrezal svojemu prvotnemu videzu, posebno pozornost pa je bila namenjena stari cerkvi v mestu, ki ponuja zanimive možnosti za turiste, saj se ne uporablja le kot apartma, ampak tudi kot prizorišče različnih dogodkov.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Lastniki Info Capital in župan </a:t>
            </a:r>
            <a:r>
              <a:rPr lang="en-US" err="1">
                <a:latin typeface="Calibri"/>
                <a:ea typeface="Open Sans"/>
                <a:cs typeface="Calibri"/>
              </a:rPr>
              <a:t>Húnabyggða </a:t>
            </a:r>
            <a:r>
              <a:rPr lang="en-US">
                <a:latin typeface="Calibri"/>
                <a:ea typeface="Open Sans"/>
                <a:cs typeface="Calibri"/>
              </a:rPr>
              <a:t>so vložili veliko truda v to, da bi območje postalo privlačnejše za obiskovalce, in aktivno promovirajo ponudbo </a:t>
            </a:r>
            <a:r>
              <a:rPr lang="en-US" err="1">
                <a:latin typeface="Calibri"/>
                <a:ea typeface="Open Sans"/>
                <a:cs typeface="Calibri"/>
              </a:rPr>
              <a:t>Blönduósa </a:t>
            </a:r>
            <a:r>
              <a:rPr lang="en-US">
                <a:latin typeface="Calibri"/>
                <a:ea typeface="Open Sans"/>
                <a:cs typeface="Calibri"/>
              </a:rPr>
              <a:t>prek različnih medijskih kanalov, s čimer spodbujajo popotnike, naj se ustavijo v </a:t>
            </a:r>
            <a:r>
              <a:rPr lang="en-US" err="1">
                <a:latin typeface="Calibri"/>
                <a:ea typeface="Open Sans"/>
                <a:cs typeface="Calibri"/>
              </a:rPr>
              <a:t>Blönduósu </a:t>
            </a:r>
            <a:r>
              <a:rPr lang="en-US">
                <a:latin typeface="Calibri"/>
                <a:ea typeface="Open Sans"/>
                <a:cs typeface="Calibri"/>
              </a:rPr>
              <a:t>in uživajo v vsem, kar mesto ponuja.</a:t>
            </a:r>
          </a:p>
        </p:txBody>
      </p:sp>
      <p:sp>
        <p:nvSpPr>
          <p:cNvPr id="2" name="Slide Number Placeholder 1">
            <a:extLst>
              <a:ext uri="{FF2B5EF4-FFF2-40B4-BE49-F238E27FC236}">
                <a16:creationId xmlns:a16="http://schemas.microsoft.com/office/drawing/2014/main" id="{DCC8822D-843F-215F-A0B5-3F87B12FC0BD}"/>
              </a:ext>
            </a:extLst>
          </p:cNvPr>
          <p:cNvSpPr>
            <a:spLocks noGrp="1"/>
          </p:cNvSpPr>
          <p:nvPr>
            <p:ph type="sldNum" sz="quarter" idx="4"/>
          </p:nvPr>
        </p:nvSpPr>
        <p:spPr/>
        <p:txBody>
          <a:bodyPr/>
          <a:lstStyle/>
          <a:p>
            <a:fld id="{9C527BFA-2C0E-4CEC-B6A5-913A56FEF4B4}" type="slidenum">
              <a:rPr lang="fr-CA" smtClean="0"/>
              <a:t>64</a:t>
            </a:fld>
            <a:endParaRPr lang="fr-CA"/>
          </a:p>
        </p:txBody>
      </p:sp>
      <p:sp>
        <p:nvSpPr>
          <p:cNvPr id="4" name="Text Placeholder 3">
            <a:extLst>
              <a:ext uri="{FF2B5EF4-FFF2-40B4-BE49-F238E27FC236}">
                <a16:creationId xmlns:a16="http://schemas.microsoft.com/office/drawing/2014/main" id="{728FB899-993E-A735-1F48-FAD724A61C38}"/>
              </a:ext>
            </a:extLst>
          </p:cNvPr>
          <p:cNvSpPr>
            <a:spLocks noGrp="1"/>
          </p:cNvSpPr>
          <p:nvPr>
            <p:ph type="body" sz="quarter" idx="65"/>
          </p:nvPr>
        </p:nvSpPr>
        <p:spPr/>
        <p:txBody>
          <a:bodyPr/>
          <a:lstStyle/>
          <a:p>
            <a:r>
              <a:rPr lang="en-GB"/>
              <a:t>Foto: Foto: </a:t>
            </a:r>
            <a:r>
              <a:rPr lang="en-US" b="1" err="1"/>
              <a:t>Hótel Blönduós</a:t>
            </a:r>
            <a:r>
              <a:rPr lang="en-US" b="1"/>
              <a:t> </a:t>
            </a:r>
          </a:p>
        </p:txBody>
      </p:sp>
      <p:sp>
        <p:nvSpPr>
          <p:cNvPr id="3" name="TextBox 2">
            <a:extLst>
              <a:ext uri="{FF2B5EF4-FFF2-40B4-BE49-F238E27FC236}">
                <a16:creationId xmlns:a16="http://schemas.microsoft.com/office/drawing/2014/main" id="{99BB7E99-7BF8-3625-8ED0-10FE83637122}"/>
              </a:ext>
            </a:extLst>
          </p:cNvPr>
          <p:cNvSpPr txBox="1"/>
          <p:nvPr/>
        </p:nvSpPr>
        <p:spPr>
          <a:xfrm>
            <a:off x="2560911" y="717066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Spremeni sliko in posodobi napis</a:t>
            </a:r>
          </a:p>
        </p:txBody>
      </p:sp>
      <p:sp>
        <p:nvSpPr>
          <p:cNvPr id="14" name="Text Placeholder 7">
            <a:extLst>
              <a:ext uri="{FF2B5EF4-FFF2-40B4-BE49-F238E27FC236}">
                <a16:creationId xmlns:a16="http://schemas.microsoft.com/office/drawing/2014/main" id="{6A36A453-695A-9A89-EF76-0A8EE4AF9899}"/>
              </a:ext>
            </a:extLst>
          </p:cNvPr>
          <p:cNvSpPr>
            <a:spLocks noGrp="1"/>
          </p:cNvSpPr>
          <p:nvPr>
            <p:ph type="body" sz="quarter" idx="33"/>
          </p:nvPr>
        </p:nvSpPr>
        <p:spPr>
          <a:xfrm>
            <a:off x="307749" y="1349282"/>
            <a:ext cx="6506617" cy="601503"/>
          </a:xfrm>
        </p:spPr>
        <p:txBody>
          <a:bodyPr/>
          <a:lstStyle/>
          <a:p>
            <a:r>
              <a:rPr lang="en-US" cap="all"/>
              <a:t>Občinska uprava in zasebno podjetje se združita, da bi oživili skriti dragulj Blönduósa in privabili turiste</a:t>
            </a:r>
            <a:endParaRPr lang="nn-NO" cap="all"/>
          </a:p>
        </p:txBody>
      </p:sp>
      <p:sp>
        <p:nvSpPr>
          <p:cNvPr id="15" name="Text Placeholder 8">
            <a:extLst>
              <a:ext uri="{FF2B5EF4-FFF2-40B4-BE49-F238E27FC236}">
                <a16:creationId xmlns:a16="http://schemas.microsoft.com/office/drawing/2014/main" id="{9718032D-4239-674F-0605-4312182F846F}"/>
              </a:ext>
            </a:extLst>
          </p:cNvPr>
          <p:cNvSpPr>
            <a:spLocks noGrp="1"/>
          </p:cNvSpPr>
          <p:nvPr>
            <p:ph type="body" sz="quarter" idx="38"/>
          </p:nvPr>
        </p:nvSpPr>
        <p:spPr>
          <a:xfrm>
            <a:off x="1268958" y="686870"/>
            <a:ext cx="6506617" cy="381311"/>
          </a:xfrm>
        </p:spPr>
        <p:txBody>
          <a:bodyPr/>
          <a:lstStyle/>
          <a:p>
            <a:r>
              <a:rPr lang="en-US" cap="all"/>
              <a:t>Rešitev</a:t>
            </a:r>
          </a:p>
        </p:txBody>
      </p:sp>
      <p:cxnSp>
        <p:nvCxnSpPr>
          <p:cNvPr id="16" name="Straight Connector 15">
            <a:extLst>
              <a:ext uri="{FF2B5EF4-FFF2-40B4-BE49-F238E27FC236}">
                <a16:creationId xmlns:a16="http://schemas.microsoft.com/office/drawing/2014/main" id="{B208F382-D422-856F-F641-14C5C8B3C86E}"/>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CD1D446D-42D4-74B4-7AAA-0AC8F2014CEF}"/>
              </a:ext>
            </a:extLst>
          </p:cNvPr>
          <p:cNvGrpSpPr/>
          <p:nvPr/>
        </p:nvGrpSpPr>
        <p:grpSpPr>
          <a:xfrm>
            <a:off x="186212" y="291396"/>
            <a:ext cx="777837" cy="760007"/>
            <a:chOff x="8736336" y="773976"/>
            <a:chExt cx="925001" cy="925018"/>
          </a:xfrm>
          <a:solidFill>
            <a:srgbClr val="469395"/>
          </a:solidFill>
        </p:grpSpPr>
        <p:grpSp>
          <p:nvGrpSpPr>
            <p:cNvPr id="34" name="Graphic 2">
              <a:extLst>
                <a:ext uri="{FF2B5EF4-FFF2-40B4-BE49-F238E27FC236}">
                  <a16:creationId xmlns:a16="http://schemas.microsoft.com/office/drawing/2014/main" id="{2E3E7649-1E45-A3B6-7200-853AB6137142}"/>
                </a:ext>
              </a:extLst>
            </p:cNvPr>
            <p:cNvGrpSpPr/>
            <p:nvPr/>
          </p:nvGrpSpPr>
          <p:grpSpPr>
            <a:xfrm>
              <a:off x="8736336" y="773976"/>
              <a:ext cx="925001" cy="925018"/>
              <a:chOff x="8736336" y="773976"/>
              <a:chExt cx="925001" cy="925018"/>
            </a:xfrm>
            <a:grpFill/>
          </p:grpSpPr>
          <p:sp>
            <p:nvSpPr>
              <p:cNvPr id="37" name="Freeform 306">
                <a:extLst>
                  <a:ext uri="{FF2B5EF4-FFF2-40B4-BE49-F238E27FC236}">
                    <a16:creationId xmlns:a16="http://schemas.microsoft.com/office/drawing/2014/main" id="{D2E8D6C8-36E0-41DD-E7D6-9DD14CB05C64}"/>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07">
                <a:extLst>
                  <a:ext uri="{FF2B5EF4-FFF2-40B4-BE49-F238E27FC236}">
                    <a16:creationId xmlns:a16="http://schemas.microsoft.com/office/drawing/2014/main" id="{1A29C0F0-EE0F-AF8F-C901-22FA9CDBEFB0}"/>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08">
                <a:extLst>
                  <a:ext uri="{FF2B5EF4-FFF2-40B4-BE49-F238E27FC236}">
                    <a16:creationId xmlns:a16="http://schemas.microsoft.com/office/drawing/2014/main" id="{1960F14A-0E6A-F9EA-2C6D-47CAC921C835}"/>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09">
                <a:extLst>
                  <a:ext uri="{FF2B5EF4-FFF2-40B4-BE49-F238E27FC236}">
                    <a16:creationId xmlns:a16="http://schemas.microsoft.com/office/drawing/2014/main" id="{8F0C12DC-926D-51AC-F038-2F14C953C977}"/>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310">
                <a:extLst>
                  <a:ext uri="{FF2B5EF4-FFF2-40B4-BE49-F238E27FC236}">
                    <a16:creationId xmlns:a16="http://schemas.microsoft.com/office/drawing/2014/main" id="{103841BB-D2E1-2441-004E-1A57100DA117}"/>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311">
                <a:extLst>
                  <a:ext uri="{FF2B5EF4-FFF2-40B4-BE49-F238E27FC236}">
                    <a16:creationId xmlns:a16="http://schemas.microsoft.com/office/drawing/2014/main" id="{C6F8B1B0-31FF-0785-6CF8-30D5EB6A3249}"/>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312">
                <a:extLst>
                  <a:ext uri="{FF2B5EF4-FFF2-40B4-BE49-F238E27FC236}">
                    <a16:creationId xmlns:a16="http://schemas.microsoft.com/office/drawing/2014/main" id="{53095B58-795C-3017-7C02-C2AC34C361E3}"/>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5" name="Freeform 304">
              <a:extLst>
                <a:ext uri="{FF2B5EF4-FFF2-40B4-BE49-F238E27FC236}">
                  <a16:creationId xmlns:a16="http://schemas.microsoft.com/office/drawing/2014/main" id="{AE51B123-70BE-2BB8-FD70-9DAA79E4A96B}"/>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05">
              <a:extLst>
                <a:ext uri="{FF2B5EF4-FFF2-40B4-BE49-F238E27FC236}">
                  <a16:creationId xmlns:a16="http://schemas.microsoft.com/office/drawing/2014/main" id="{94734100-4BD1-8E90-545A-7AE735AD392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10" name="Picture Placeholder 9">
            <a:extLst>
              <a:ext uri="{FF2B5EF4-FFF2-40B4-BE49-F238E27FC236}">
                <a16:creationId xmlns:a16="http://schemas.microsoft.com/office/drawing/2014/main" id="{BFAA1A91-0D43-4C43-80C0-C4E6F08AB13A}"/>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8156" b="8156"/>
          <a:stretch>
            <a:fillRect/>
          </a:stretch>
        </p:blipFill>
        <p:spPr/>
      </p:pic>
    </p:spTree>
    <p:extLst>
      <p:ext uri="{BB962C8B-B14F-4D97-AF65-F5344CB8AC3E}">
        <p14:creationId xmlns:p14="http://schemas.microsoft.com/office/powerpoint/2010/main" val="3243776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15761-9CAD-1B45-30A6-08994D3F0CF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5785A7B-6F6B-763F-05DC-5238F15DDE25}"/>
              </a:ext>
            </a:extLst>
          </p:cNvPr>
          <p:cNvSpPr>
            <a:spLocks noGrp="1"/>
          </p:cNvSpPr>
          <p:nvPr>
            <p:ph type="body" sz="quarter" idx="32"/>
          </p:nvPr>
        </p:nvSpPr>
        <p:spPr>
          <a:xfrm>
            <a:off x="367498" y="2147034"/>
            <a:ext cx="6541269" cy="2422612"/>
          </a:xfrm>
        </p:spPr>
        <p:txBody>
          <a:bodyPr/>
          <a:lstStyle/>
          <a:p>
            <a:pPr>
              <a:lnSpc>
                <a:spcPct val="100000"/>
              </a:lnSpc>
            </a:pPr>
            <a:r>
              <a:rPr lang="en-US">
                <a:latin typeface="Calibri"/>
                <a:ea typeface="Open Sans"/>
                <a:cs typeface="Calibri"/>
              </a:rPr>
              <a:t>Sodelovanje med lokalnimi prebivalci in podjetniki je pripeljalo do znatnega razvoja na tem območju. Zdaj je turistom na voljo veliko zanimivosti in znamenitosti, ta revitalizacija pa ne privablja le obiskovalcev, ampak koristi in veseli tudi lokalne prebivalce.</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Skozi to partnerstvo stare stavbe dobivajo novo namembnost, s čimer se ohranja in slavi kulturna dediščina. Duša stare cerkve ostaja nedotaknjena kljub njeni </a:t>
            </a:r>
            <a:r>
              <a:rPr lang="en-US" err="1">
                <a:latin typeface="Calibri"/>
                <a:ea typeface="Open Sans"/>
                <a:cs typeface="Calibri"/>
              </a:rPr>
              <a:t>posvetitvi</a:t>
            </a:r>
            <a:r>
              <a:rPr lang="en-US">
                <a:latin typeface="Calibri"/>
                <a:ea typeface="Open Sans"/>
                <a:cs typeface="Calibri"/>
              </a:rPr>
              <a:t>, saj ponuja mirno in spokojno vzdušje, na tablah pa so še vedno vidne številke zadnjih zapetih himen.</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Skriti dragulj, ki so ga nekoč spregledali številni popotniki, ki so potovali skozi regijo, zdaj razkriva svoje kulturne zaklade in neomejen potencial tako za lokalno prebivalstvo kot za turistično industrijo. Ta preobrazba utira pot cvetočemu kulturnemu in gospodarskemu življenju, kjer lahko obiskovalci bivajo in uživajo v edinstvenem čaru </a:t>
            </a:r>
            <a:r>
              <a:rPr lang="en-US" err="1">
                <a:latin typeface="Calibri"/>
                <a:ea typeface="Open Sans"/>
                <a:cs typeface="Calibri"/>
              </a:rPr>
              <a:t>Blönduósa</a:t>
            </a:r>
            <a:r>
              <a:rPr lang="en-US">
                <a:latin typeface="Calibri"/>
                <a:ea typeface="Open Sans"/>
                <a:cs typeface="Calibri"/>
              </a:rPr>
              <a:t>.</a:t>
            </a:r>
          </a:p>
          <a:p>
            <a:endParaRPr lang="en-US"/>
          </a:p>
        </p:txBody>
      </p:sp>
      <p:sp>
        <p:nvSpPr>
          <p:cNvPr id="11" name="Text Placeholder 10">
            <a:extLst>
              <a:ext uri="{FF2B5EF4-FFF2-40B4-BE49-F238E27FC236}">
                <a16:creationId xmlns:a16="http://schemas.microsoft.com/office/drawing/2014/main" id="{9158D08B-F756-FCD1-80B3-89D86B80842D}"/>
              </a:ext>
            </a:extLst>
          </p:cNvPr>
          <p:cNvSpPr>
            <a:spLocks noGrp="1"/>
          </p:cNvSpPr>
          <p:nvPr>
            <p:ph type="body" sz="quarter" idx="40"/>
          </p:nvPr>
        </p:nvSpPr>
        <p:spPr/>
        <p:txBody>
          <a:bodyPr/>
          <a:lstStyle/>
          <a:p>
            <a:r>
              <a:rPr lang="en-US"/>
              <a:t>„Ni tujih dežel. Tujec je le popotnik.“ — Robert Louis Stevenson</a:t>
            </a:r>
          </a:p>
        </p:txBody>
      </p:sp>
      <p:sp>
        <p:nvSpPr>
          <p:cNvPr id="2" name="Slide Number Placeholder 1">
            <a:extLst>
              <a:ext uri="{FF2B5EF4-FFF2-40B4-BE49-F238E27FC236}">
                <a16:creationId xmlns:a16="http://schemas.microsoft.com/office/drawing/2014/main" id="{DEBE9BC7-B710-5D74-8780-451B8256E1F7}"/>
              </a:ext>
            </a:extLst>
          </p:cNvPr>
          <p:cNvSpPr>
            <a:spLocks noGrp="1"/>
          </p:cNvSpPr>
          <p:nvPr>
            <p:ph type="sldNum" sz="quarter" idx="4"/>
          </p:nvPr>
        </p:nvSpPr>
        <p:spPr/>
        <p:txBody>
          <a:bodyPr/>
          <a:lstStyle/>
          <a:p>
            <a:fld id="{9C527BFA-2C0E-4CEC-B6A5-913A56FEF4B4}" type="slidenum">
              <a:rPr lang="fr-CA" smtClean="0"/>
              <a:t>65</a:t>
            </a:fld>
            <a:endParaRPr lang="fr-CA"/>
          </a:p>
        </p:txBody>
      </p:sp>
      <p:sp>
        <p:nvSpPr>
          <p:cNvPr id="3" name="Text Placeholder 2">
            <a:extLst>
              <a:ext uri="{FF2B5EF4-FFF2-40B4-BE49-F238E27FC236}">
                <a16:creationId xmlns:a16="http://schemas.microsoft.com/office/drawing/2014/main" id="{E52780A0-842C-BABF-8489-7B40E611A451}"/>
              </a:ext>
            </a:extLst>
          </p:cNvPr>
          <p:cNvSpPr>
            <a:spLocks noGrp="1"/>
          </p:cNvSpPr>
          <p:nvPr>
            <p:ph type="body" sz="quarter" idx="65"/>
          </p:nvPr>
        </p:nvSpPr>
        <p:spPr/>
        <p:txBody>
          <a:bodyPr/>
          <a:lstStyle/>
          <a:p>
            <a:r>
              <a:rPr lang="en-GB"/>
              <a:t>Foto: Foto: </a:t>
            </a:r>
            <a:r>
              <a:rPr lang="en-US" b="1" err="1"/>
              <a:t>Hótel Blönduós</a:t>
            </a:r>
            <a:r>
              <a:rPr lang="en-US" b="1"/>
              <a:t> </a:t>
            </a:r>
          </a:p>
          <a:p>
            <a:endParaRPr lang="en-GB"/>
          </a:p>
        </p:txBody>
      </p:sp>
      <p:sp>
        <p:nvSpPr>
          <p:cNvPr id="15" name="Freeform 14">
            <a:extLst>
              <a:ext uri="{FF2B5EF4-FFF2-40B4-BE49-F238E27FC236}">
                <a16:creationId xmlns:a16="http://schemas.microsoft.com/office/drawing/2014/main" id="{9B4E5CF1-A370-D42F-5CE7-57E10960883E}"/>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5B06BAFB-DB03-0D1B-9BE4-DA9A6FCC2908}"/>
              </a:ext>
            </a:extLst>
          </p:cNvPr>
          <p:cNvSpPr/>
          <p:nvPr/>
        </p:nvSpPr>
        <p:spPr>
          <a:xfrm>
            <a:off x="5946749" y="721693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7" name="Text Placeholder 7">
            <a:extLst>
              <a:ext uri="{FF2B5EF4-FFF2-40B4-BE49-F238E27FC236}">
                <a16:creationId xmlns:a16="http://schemas.microsoft.com/office/drawing/2014/main" id="{7F07450F-EB1F-1E88-EF53-9D446C3BCDF6}"/>
              </a:ext>
            </a:extLst>
          </p:cNvPr>
          <p:cNvSpPr>
            <a:spLocks noGrp="1"/>
          </p:cNvSpPr>
          <p:nvPr>
            <p:ph type="body" sz="quarter" idx="33"/>
          </p:nvPr>
        </p:nvSpPr>
        <p:spPr>
          <a:xfrm>
            <a:off x="307749" y="1349282"/>
            <a:ext cx="6833346" cy="601503"/>
          </a:xfrm>
        </p:spPr>
        <p:txBody>
          <a:bodyPr/>
          <a:lstStyle/>
          <a:p>
            <a:r>
              <a:rPr lang="en-US" sz="1800" cap="all">
                <a:solidFill>
                  <a:srgbClr val="E96751"/>
                </a:solidFill>
              </a:rPr>
              <a:t>Sodelovanje oživlja skriti dragulj Blönduósa, da bi privabil turiste</a:t>
            </a:r>
            <a:endParaRPr lang="en-IE" sz="1800" cap="all">
              <a:solidFill>
                <a:srgbClr val="E96751"/>
              </a:solidFill>
            </a:endParaRPr>
          </a:p>
        </p:txBody>
      </p:sp>
      <p:sp>
        <p:nvSpPr>
          <p:cNvPr id="18" name="Text Placeholder 8">
            <a:extLst>
              <a:ext uri="{FF2B5EF4-FFF2-40B4-BE49-F238E27FC236}">
                <a16:creationId xmlns:a16="http://schemas.microsoft.com/office/drawing/2014/main" id="{BAD2A191-229F-430A-8BCA-90FE04E07630}"/>
              </a:ext>
            </a:extLst>
          </p:cNvPr>
          <p:cNvSpPr>
            <a:spLocks noGrp="1"/>
          </p:cNvSpPr>
          <p:nvPr>
            <p:ph type="body" sz="quarter" idx="38"/>
          </p:nvPr>
        </p:nvSpPr>
        <p:spPr>
          <a:xfrm>
            <a:off x="1268958" y="686870"/>
            <a:ext cx="6506617" cy="381311"/>
          </a:xfrm>
        </p:spPr>
        <p:txBody>
          <a:bodyPr/>
          <a:lstStyle/>
          <a:p>
            <a:r>
              <a:rPr lang="en-US" cap="all"/>
              <a:t>Rezultat</a:t>
            </a:r>
          </a:p>
        </p:txBody>
      </p:sp>
      <p:cxnSp>
        <p:nvCxnSpPr>
          <p:cNvPr id="19" name="Straight Connector 18">
            <a:extLst>
              <a:ext uri="{FF2B5EF4-FFF2-40B4-BE49-F238E27FC236}">
                <a16:creationId xmlns:a16="http://schemas.microsoft.com/office/drawing/2014/main" id="{A4E35188-F0B6-B56C-FFE5-F156E307730A}"/>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1" name="Freeform 301">
            <a:extLst>
              <a:ext uri="{FF2B5EF4-FFF2-40B4-BE49-F238E27FC236}">
                <a16:creationId xmlns:a16="http://schemas.microsoft.com/office/drawing/2014/main" id="{E6D63B1A-3444-DDD9-C312-ACD8D950D28A}"/>
              </a:ext>
            </a:extLst>
          </p:cNvPr>
          <p:cNvSpPr/>
          <p:nvPr/>
        </p:nvSpPr>
        <p:spPr>
          <a:xfrm>
            <a:off x="209449" y="212083"/>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469395"/>
          </a:solidFill>
          <a:ln w="3074" cap="flat">
            <a:noFill/>
            <a:prstDash val="solid"/>
            <a:miter/>
          </a:ln>
        </p:spPr>
        <p:txBody>
          <a:bodyPr rtlCol="0" anchor="ctr"/>
          <a:lstStyle/>
          <a:p>
            <a:endParaRPr lang="en-US"/>
          </a:p>
        </p:txBody>
      </p:sp>
      <p:pic>
        <p:nvPicPr>
          <p:cNvPr id="12" name="Picture Placeholder 11">
            <a:extLst>
              <a:ext uri="{FF2B5EF4-FFF2-40B4-BE49-F238E27FC236}">
                <a16:creationId xmlns:a16="http://schemas.microsoft.com/office/drawing/2014/main" id="{DA9EF4B8-948F-4869-9EE6-C8B11EFF11E8}"/>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14823" b="14823"/>
          <a:stretch>
            <a:fillRect/>
          </a:stretch>
        </p:blipFill>
        <p:spPr/>
      </p:pic>
    </p:spTree>
    <p:extLst>
      <p:ext uri="{BB962C8B-B14F-4D97-AF65-F5344CB8AC3E}">
        <p14:creationId xmlns:p14="http://schemas.microsoft.com/office/powerpoint/2010/main" val="458270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98479"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US" sz="3200" cap="all" err="1"/>
              <a:t>Hótel Blönduós</a:t>
            </a:r>
            <a:endParaRPr lang="en-US" sz="3200" cap="all"/>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46797" y="4736869"/>
            <a:ext cx="7081980" cy="4616648"/>
          </a:xfrm>
          <a:prstGeom prst="rect">
            <a:avLst/>
          </a:prstGeom>
        </p:spPr>
        <p:txBody>
          <a:bodyPr wrap="square">
            <a:spAutoFit/>
          </a:bodyPr>
          <a:lstStyle/>
          <a:p>
            <a:pPr algn="just"/>
            <a:r>
              <a:rPr lang="en-US" sz="1400"/>
              <a:t>Preobrazba stare cerkve v edinstveno suito in prostor za prireditve v</a:t>
            </a:r>
            <a:r>
              <a:rPr lang="en-US" sz="1400" err="1"/>
              <a:t> hotelu Blönduós </a:t>
            </a:r>
            <a:r>
              <a:rPr lang="en-US" sz="1400"/>
              <a:t>je v skladu s cilji trajnostnega razvoja Združenih narodov (SDG), zlasti s ciljem SDG 11 (trajnostna mesta in skupnosti) in SDG 8 (dostojno delo in gospodarska rast). S preoblikovanjem zgodovinske stavbe z globokim kulturnim pomenom </a:t>
            </a:r>
            <a:r>
              <a:rPr lang="en-US" sz="1400" err="1"/>
              <a:t>hotel Blönduós </a:t>
            </a:r>
            <a:r>
              <a:rPr lang="en-US" sz="1400"/>
              <a:t>ohranja pomemben del islandske dediščine in jo hkrati prilagaja sodobni rabi. Ta pristop oživlja staro mestno jedro in ga spreminja iz prehodnega območja v privlačno destinacijo, ki ceni svojo kulturno dediščino, s čimer podpira cilj SDG 11, da mesta in skupnosti postanejo vključujoča, odporna in trajnostna. S skrbno obnovo cerkve je ohranjen njen prvotni čar in struktura, kar obiskovalcem omogoča, da iz prve roke doživijo islandsko zgodovino, hkrati pa zagotavlja, da se arhitekturna dediščina regije spoštuje in ohranja.</a:t>
            </a:r>
          </a:p>
          <a:p>
            <a:pPr algn="just"/>
            <a:endParaRPr lang="en-US" sz="1400"/>
          </a:p>
          <a:p>
            <a:pPr algn="just"/>
            <a:r>
              <a:rPr lang="en-US" sz="1400"/>
              <a:t>Poleg </a:t>
            </a:r>
            <a:r>
              <a:rPr lang="en-US" sz="1400" err="1"/>
              <a:t>tega </a:t>
            </a:r>
            <a:r>
              <a:rPr lang="en-US" sz="1400"/>
              <a:t>sodelovanje </a:t>
            </a:r>
            <a:r>
              <a:rPr lang="en-US" sz="1400" err="1"/>
              <a:t>Hótel Blönduós </a:t>
            </a:r>
            <a:r>
              <a:rPr lang="en-US" sz="1400"/>
              <a:t>z lokalno vlado in podjetniki prispeva k SDG 8 s spodbujanjem lokalne gospodarske rasti in ustvarjanjem trajnostnih turističnih priložnosti. Preoblikovanje stare cerkve v turistično atrakcijo in prizorišče dogodkov, skupaj z obsežno obnovo starega mestnega jedra, podpira gospodarsko </a:t>
            </a:r>
            <a:r>
              <a:rPr lang="en-US" sz="1400" err="1"/>
              <a:t>oživitev </a:t>
            </a:r>
            <a:r>
              <a:rPr lang="en-US" sz="1400"/>
              <a:t>v </a:t>
            </a:r>
            <a:r>
              <a:rPr lang="en-US" sz="1400" err="1"/>
              <a:t>Blönduósu</a:t>
            </a:r>
            <a:r>
              <a:rPr lang="en-US" sz="1400"/>
              <a:t>, saj privablja tako mednarodne obiskovalce kot Islandce, da ostanejo dlje in raziskujejo ponudbo območja. Ta rast turizma ne koristi le hotelu, ampak spodbuja tudi lokalna podjetja in storitve, ustvarja nove zaposlitvene možnosti in krepi skupnost. S poudarjanjem edinstvenih kulturnih in zgodovinskih dobrin </a:t>
            </a:r>
            <a:r>
              <a:rPr lang="en-US" sz="1400" err="1"/>
              <a:t>Blönduósa </a:t>
            </a:r>
            <a:r>
              <a:rPr lang="en-US" sz="1400"/>
              <a:t>je </a:t>
            </a:r>
            <a:r>
              <a:rPr lang="en-US" sz="1400" err="1"/>
              <a:t>Hótel Blönduós </a:t>
            </a:r>
            <a:r>
              <a:rPr lang="en-US" sz="1400"/>
              <a:t>primer trajnostnega turizma, ki spodbuja gospodarsko odpornost, hkrati pa spoštuje in izboljšuje lokalno dediščino.</a:t>
            </a:r>
          </a:p>
        </p:txBody>
      </p:sp>
      <p:pic>
        <p:nvPicPr>
          <p:cNvPr id="15" name="Picture 14" descr="A white and orange cityscape with white text&#10;&#10;Description automatically generated">
            <a:extLst>
              <a:ext uri="{FF2B5EF4-FFF2-40B4-BE49-F238E27FC236}">
                <a16:creationId xmlns:a16="http://schemas.microsoft.com/office/drawing/2014/main" id="{706971E2-526A-4078-901A-F1DF2D5D0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7489" y="3205812"/>
            <a:ext cx="1188154" cy="1188154"/>
          </a:xfrm>
          <a:prstGeom prst="rect">
            <a:avLst/>
          </a:prstGeom>
        </p:spPr>
      </p:pic>
      <p:pic>
        <p:nvPicPr>
          <p:cNvPr id="17" name="Picture 16" descr="A red background with white text and a graph&#10;&#10;Description automatically generated">
            <a:extLst>
              <a:ext uri="{FF2B5EF4-FFF2-40B4-BE49-F238E27FC236}">
                <a16:creationId xmlns:a16="http://schemas.microsoft.com/office/drawing/2014/main" id="{C1CEEF75-581D-4A75-9979-5B24DA7801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454" y="3205812"/>
            <a:ext cx="1188154" cy="1188154"/>
          </a:xfrm>
          <a:prstGeom prst="rect">
            <a:avLst/>
          </a:prstGeom>
        </p:spPr>
      </p:pic>
    </p:spTree>
    <p:extLst>
      <p:ext uri="{BB962C8B-B14F-4D97-AF65-F5344CB8AC3E}">
        <p14:creationId xmlns:p14="http://schemas.microsoft.com/office/powerpoint/2010/main" val="2164538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D13F-B77A-E396-8200-8503F1F7F85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24F4860-D843-70E3-C211-FBF1E3AB4985}"/>
              </a:ext>
            </a:extLst>
          </p:cNvPr>
          <p:cNvSpPr>
            <a:spLocks noGrp="1"/>
          </p:cNvSpPr>
          <p:nvPr>
            <p:ph type="body" sz="quarter" idx="32"/>
          </p:nvPr>
        </p:nvSpPr>
        <p:spPr>
          <a:xfrm>
            <a:off x="3889909" y="701341"/>
            <a:ext cx="3270634" cy="4069540"/>
          </a:xfrm>
        </p:spPr>
        <p:txBody>
          <a:bodyPr/>
          <a:lstStyle/>
          <a:p>
            <a:pPr>
              <a:lnSpc>
                <a:spcPct val="100000"/>
              </a:lnSpc>
            </a:pPr>
            <a:r>
              <a:rPr lang="en-US"/>
              <a:t>V prvem delu kompendija je predstavljeno, kako alternativni modeli lastništva preoblikujejo koncept Epic Stays z ustvarjanjem močnejše povezave s skupnostjo, dediščino in trajnostjo. </a:t>
            </a:r>
          </a:p>
          <a:p>
            <a:pPr>
              <a:lnSpc>
                <a:spcPct val="100000"/>
              </a:lnSpc>
            </a:pPr>
            <a:endParaRPr lang="en-US"/>
          </a:p>
          <a:p>
            <a:pPr>
              <a:lnSpc>
                <a:spcPct val="100000"/>
              </a:lnSpc>
            </a:pPr>
            <a:r>
              <a:rPr lang="en-US"/>
              <a:t>Te posebne namestitve, od okolju prijaznih družinskih kmetij do dediščinskih stavb, preoblikovanih v butične suite, kažejo vpliv lokalnega lastništva in sodelovanja skupnosti pri ustvarjanju poglobljenih in odgovornih potovalnih izkušenj. </a:t>
            </a:r>
          </a:p>
          <a:p>
            <a:pPr>
              <a:lnSpc>
                <a:spcPct val="100000"/>
              </a:lnSpc>
            </a:pPr>
            <a:endParaRPr lang="en-US"/>
          </a:p>
          <a:p>
            <a:pPr>
              <a:lnSpc>
                <a:spcPct val="100000"/>
              </a:lnSpc>
            </a:pPr>
            <a:r>
              <a:rPr lang="en-US"/>
              <a:t>Z različnimi pristopi in ustvarjalnostjo – bodisi družinskih podjetij, partnerstev z lokalnimi sveti ali skupnih prizadevanj za</a:t>
            </a:r>
            <a:r>
              <a:rPr lang="en-US" err="1"/>
              <a:t> revitalizacijo </a:t>
            </a:r>
            <a:r>
              <a:rPr lang="en-US"/>
              <a:t>– vsaka nepremičnina odraža zavezanost ohranjanju kulturne identitete, podpiranju lokalnih gospodarstev in vključevanju trajnostnih praks. </a:t>
            </a:r>
          </a:p>
          <a:p>
            <a:pPr>
              <a:lnSpc>
                <a:spcPct val="100000"/>
              </a:lnSpc>
            </a:pPr>
            <a:endParaRPr lang="en-US"/>
          </a:p>
          <a:p>
            <a:pPr>
              <a:lnSpc>
                <a:spcPct val="100000"/>
              </a:lnSpc>
            </a:pPr>
            <a:r>
              <a:rPr lang="en-US"/>
              <a:t>Ti modeli ponazarjajo, da alternativno lastništvo ne pomeni le zagotavljanja edinstvenih namestitev, ampak tudi oblikovanje izkušenj, ki odražajo zgodovino, okolje in ljudi kraja, ter ponujajo </a:t>
            </a:r>
            <a:r>
              <a:rPr lang="en-US" err="1"/>
              <a:t>popotnikom </a:t>
            </a:r>
            <a:r>
              <a:rPr lang="en-US"/>
              <a:t>pomembna bivanja, hkrati pa povečujejo odpornost in živahnost skupnosti, ki jih obiščejo.</a:t>
            </a:r>
            <a:endParaRPr lang="en-IE" sz="1400">
              <a:solidFill>
                <a:schemeClr val="tx1">
                  <a:lumMod val="85000"/>
                  <a:lumOff val="15000"/>
                </a:schemeClr>
              </a:solidFill>
              <a:latin typeface="Calibri"/>
              <a:ea typeface="Open Sans"/>
              <a:cs typeface="Calibri"/>
            </a:endParaRPr>
          </a:p>
        </p:txBody>
      </p:sp>
      <p:sp>
        <p:nvSpPr>
          <p:cNvPr id="14" name="Text Placeholder 13">
            <a:extLst>
              <a:ext uri="{FF2B5EF4-FFF2-40B4-BE49-F238E27FC236}">
                <a16:creationId xmlns:a16="http://schemas.microsoft.com/office/drawing/2014/main" id="{8717F0DA-B2DA-D6E5-6866-6893E4D110CB}"/>
              </a:ext>
            </a:extLst>
          </p:cNvPr>
          <p:cNvSpPr>
            <a:spLocks noGrp="1"/>
          </p:cNvSpPr>
          <p:nvPr>
            <p:ph type="body" sz="quarter" idx="40"/>
          </p:nvPr>
        </p:nvSpPr>
        <p:spPr>
          <a:xfrm>
            <a:off x="3686398" y="8828340"/>
            <a:ext cx="3253308" cy="1378032"/>
          </a:xfrm>
        </p:spPr>
        <p:txBody>
          <a:bodyPr/>
          <a:lstStyle/>
          <a:p>
            <a:r>
              <a:rPr lang="en-US" sz="1800"/>
              <a:t>Nadaljujte v 2. poglavje, da se seznanite z </a:t>
            </a:r>
            <a:r>
              <a:rPr lang="en-US" sz="1800" b="1"/>
              <a:t>EKOLOŠKO PRIJAZNIMI, OKOLJSKO TRAJNOSTI REŠITVAMI ZA TURISTIČNE NASTANITVE</a:t>
            </a:r>
          </a:p>
          <a:p>
            <a:r>
              <a:rPr lang="en-US" sz="1800"/>
              <a:t> </a:t>
            </a:r>
          </a:p>
        </p:txBody>
      </p:sp>
      <p:sp>
        <p:nvSpPr>
          <p:cNvPr id="2" name="Text Placeholder 1">
            <a:extLst>
              <a:ext uri="{FF2B5EF4-FFF2-40B4-BE49-F238E27FC236}">
                <a16:creationId xmlns:a16="http://schemas.microsoft.com/office/drawing/2014/main" id="{9A79F1D6-8D8E-5CBB-8A70-43700AA43FB7}"/>
              </a:ext>
            </a:extLst>
          </p:cNvPr>
          <p:cNvSpPr>
            <a:spLocks noGrp="1"/>
          </p:cNvSpPr>
          <p:nvPr>
            <p:ph type="body" sz="quarter" idx="65"/>
          </p:nvPr>
        </p:nvSpPr>
        <p:spPr/>
        <p:txBody>
          <a:bodyPr/>
          <a:lstStyle/>
          <a:p>
            <a:r>
              <a:rPr lang="en-GB"/>
              <a:t>Foto: </a:t>
            </a:r>
            <a:r>
              <a:rPr lang="en-IE"/>
              <a:t>Rock Farm </a:t>
            </a:r>
            <a:r>
              <a:rPr lang="en-IE" err="1"/>
              <a:t>Slane</a:t>
            </a:r>
            <a:r>
              <a:rPr lang="en-IE"/>
              <a:t>, Irska</a:t>
            </a:r>
            <a:endParaRPr lang="en-GB"/>
          </a:p>
        </p:txBody>
      </p:sp>
      <p:sp>
        <p:nvSpPr>
          <p:cNvPr id="18" name="Freeform 17">
            <a:extLst>
              <a:ext uri="{FF2B5EF4-FFF2-40B4-BE49-F238E27FC236}">
                <a16:creationId xmlns:a16="http://schemas.microsoft.com/office/drawing/2014/main" id="{97DC0EB5-4E07-951C-BD57-85CA1A42FE8C}"/>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1CAE8BBA-4490-04BD-7C13-D9D61E4530A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67</a:t>
            </a:fld>
            <a:endParaRPr lang="fr-CA"/>
          </a:p>
        </p:txBody>
      </p:sp>
      <p:sp>
        <p:nvSpPr>
          <p:cNvPr id="27" name="Text Placeholder 26">
            <a:extLst>
              <a:ext uri="{FF2B5EF4-FFF2-40B4-BE49-F238E27FC236}">
                <a16:creationId xmlns:a16="http://schemas.microsoft.com/office/drawing/2014/main" id="{263ECBBC-BCB8-BB29-FAA4-71E411E377FF}"/>
              </a:ext>
            </a:extLst>
          </p:cNvPr>
          <p:cNvSpPr>
            <a:spLocks noGrp="1"/>
          </p:cNvSpPr>
          <p:nvPr>
            <p:ph type="body" sz="quarter" idx="35"/>
          </p:nvPr>
        </p:nvSpPr>
        <p:spPr>
          <a:xfrm>
            <a:off x="211002" y="2003367"/>
            <a:ext cx="3043704" cy="1049221"/>
          </a:xfrm>
        </p:spPr>
        <p:txBody>
          <a:bodyPr/>
          <a:lstStyle/>
          <a:p>
            <a:r>
              <a:rPr lang="en-US" sz="2800" cap="all">
                <a:latin typeface="Calibri"/>
                <a:cs typeface="Calibri"/>
              </a:rPr>
              <a:t>Alternativni modeli lastništva v Epic Stays</a:t>
            </a:r>
          </a:p>
        </p:txBody>
      </p:sp>
      <p:sp>
        <p:nvSpPr>
          <p:cNvPr id="28" name="TextBox 27">
            <a:extLst>
              <a:ext uri="{FF2B5EF4-FFF2-40B4-BE49-F238E27FC236}">
                <a16:creationId xmlns:a16="http://schemas.microsoft.com/office/drawing/2014/main" id="{AABF5669-2990-0A0E-146C-4E04F2138265}"/>
              </a:ext>
            </a:extLst>
          </p:cNvPr>
          <p:cNvSpPr txBox="1"/>
          <p:nvPr/>
        </p:nvSpPr>
        <p:spPr>
          <a:xfrm>
            <a:off x="449039" y="6448374"/>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7" name="Picture Placeholder 6">
            <a:extLst>
              <a:ext uri="{FF2B5EF4-FFF2-40B4-BE49-F238E27FC236}">
                <a16:creationId xmlns:a16="http://schemas.microsoft.com/office/drawing/2014/main" id="{9C432347-D82D-4763-81B1-91BB59376E2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7604" r="27604"/>
          <a:stretch>
            <a:fillRect/>
          </a:stretch>
        </p:blipFill>
        <p:spPr/>
      </p:pic>
    </p:spTree>
    <p:extLst>
      <p:ext uri="{BB962C8B-B14F-4D97-AF65-F5344CB8AC3E}">
        <p14:creationId xmlns:p14="http://schemas.microsoft.com/office/powerpoint/2010/main" val="1797401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850E-F642-3786-3B7D-08E169634E76}"/>
            </a:ext>
          </a:extLst>
        </p:cNvPr>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1F4F287B-46A9-7ED5-05AE-FADDA89525E9}"/>
              </a:ext>
            </a:extLst>
          </p:cNvPr>
          <p:cNvPicPr>
            <a:picLocks noGrp="1" noChangeAspect="1"/>
          </p:cNvPicPr>
          <p:nvPr>
            <p:ph type="pic" sz="quarter" idx="73"/>
          </p:nvPr>
        </p:nvPicPr>
        <p:blipFill>
          <a:blip r:embed="rId2">
            <a:extLst>
              <a:ext uri="{28A0092B-C50C-407E-A947-70E740481C1C}">
                <a14:useLocalDpi xmlns:a14="http://schemas.microsoft.com/office/drawing/2010/main" val="0"/>
              </a:ext>
            </a:extLst>
          </a:blip>
          <a:srcRect l="28595" r="28595"/>
          <a:stretch/>
        </p:blipFill>
        <p:spPr/>
      </p:pic>
      <p:sp>
        <p:nvSpPr>
          <p:cNvPr id="3" name="Text Placeholder 2">
            <a:extLst>
              <a:ext uri="{FF2B5EF4-FFF2-40B4-BE49-F238E27FC236}">
                <a16:creationId xmlns:a16="http://schemas.microsoft.com/office/drawing/2014/main" id="{246EBDB3-C42E-6CED-E582-C401687426AB}"/>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IRSKA</a:t>
            </a:r>
          </a:p>
        </p:txBody>
      </p:sp>
      <p:pic>
        <p:nvPicPr>
          <p:cNvPr id="24" name="Picture Placeholder 23">
            <a:extLst>
              <a:ext uri="{FF2B5EF4-FFF2-40B4-BE49-F238E27FC236}">
                <a16:creationId xmlns:a16="http://schemas.microsoft.com/office/drawing/2014/main" id="{51BE74EB-274B-377A-3544-69326807136B}"/>
              </a:ext>
            </a:extLst>
          </p:cNvPr>
          <p:cNvPicPr>
            <a:picLocks noGrp="1" noChangeAspect="1"/>
          </p:cNvPicPr>
          <p:nvPr>
            <p:ph type="pic" sz="quarter" idx="74"/>
          </p:nvPr>
        </p:nvPicPr>
        <p:blipFill>
          <a:blip r:embed="rId3">
            <a:extLst>
              <a:ext uri="{28A0092B-C50C-407E-A947-70E740481C1C}">
                <a14:useLocalDpi xmlns:a14="http://schemas.microsoft.com/office/drawing/2010/main" val="0"/>
              </a:ext>
            </a:extLst>
          </a:blip>
          <a:srcRect l="6338" r="6338"/>
          <a:stretch/>
        </p:blipFill>
        <p:spPr/>
      </p:pic>
      <p:pic>
        <p:nvPicPr>
          <p:cNvPr id="22" name="Picture Placeholder 21">
            <a:extLst>
              <a:ext uri="{FF2B5EF4-FFF2-40B4-BE49-F238E27FC236}">
                <a16:creationId xmlns:a16="http://schemas.microsoft.com/office/drawing/2014/main" id="{97F51892-335B-4EB1-A7DD-747689AD8C6E}"/>
              </a:ext>
            </a:extLst>
          </p:cNvPr>
          <p:cNvPicPr>
            <a:picLocks noGrp="1" noChangeAspect="1"/>
          </p:cNvPicPr>
          <p:nvPr>
            <p:ph type="pic" sz="quarter" idx="75"/>
          </p:nvPr>
        </p:nvPicPr>
        <p:blipFill>
          <a:blip r:embed="rId4">
            <a:extLst>
              <a:ext uri="{28A0092B-C50C-407E-A947-70E740481C1C}">
                <a14:useLocalDpi xmlns:a14="http://schemas.microsoft.com/office/drawing/2010/main" val="0"/>
              </a:ext>
            </a:extLst>
          </a:blip>
          <a:srcRect l="28169" r="28169"/>
          <a:stretch/>
        </p:blipFill>
        <p:spPr/>
      </p:pic>
      <p:pic>
        <p:nvPicPr>
          <p:cNvPr id="18" name="Picture Placeholder 17">
            <a:extLst>
              <a:ext uri="{FF2B5EF4-FFF2-40B4-BE49-F238E27FC236}">
                <a16:creationId xmlns:a16="http://schemas.microsoft.com/office/drawing/2014/main" id="{91BBB758-AF8F-6062-BF62-9E64076A926B}"/>
              </a:ext>
            </a:extLst>
          </p:cNvPr>
          <p:cNvPicPr>
            <a:picLocks noGrp="1" noChangeAspect="1"/>
          </p:cNvPicPr>
          <p:nvPr>
            <p:ph type="pic" sz="quarter" idx="76"/>
          </p:nvPr>
        </p:nvPicPr>
        <p:blipFill>
          <a:blip r:embed="rId5">
            <a:extLst>
              <a:ext uri="{28A0092B-C50C-407E-A947-70E740481C1C}">
                <a14:useLocalDpi xmlns:a14="http://schemas.microsoft.com/office/drawing/2010/main" val="0"/>
              </a:ext>
            </a:extLst>
          </a:blip>
          <a:srcRect l="29005" r="29005"/>
          <a:stretch/>
        </p:blipFill>
        <p:spPr/>
      </p:pic>
      <p:sp>
        <p:nvSpPr>
          <p:cNvPr id="13" name="Text Placeholder 12">
            <a:extLst>
              <a:ext uri="{FF2B5EF4-FFF2-40B4-BE49-F238E27FC236}">
                <a16:creationId xmlns:a16="http://schemas.microsoft.com/office/drawing/2014/main" id="{41356FE9-3352-EA28-821E-18AAB779165E}"/>
              </a:ext>
            </a:extLst>
          </p:cNvPr>
          <p:cNvSpPr>
            <a:spLocks noGrp="1"/>
          </p:cNvSpPr>
          <p:nvPr>
            <p:ph type="body" sz="quarter" idx="65"/>
          </p:nvPr>
        </p:nvSpPr>
        <p:spPr/>
        <p:txBody>
          <a:bodyPr/>
          <a:lstStyle/>
          <a:p>
            <a:r>
              <a:rPr lang="en-GB"/>
              <a:t>Foto: </a:t>
            </a:r>
            <a:r>
              <a:rPr lang="en-US"/>
              <a:t>The Hidden Haven, Cork, Irska</a:t>
            </a:r>
            <a:endParaRPr lang="en-GB"/>
          </a:p>
        </p:txBody>
      </p:sp>
      <p:pic>
        <p:nvPicPr>
          <p:cNvPr id="4" name="Picture 3">
            <a:extLst>
              <a:ext uri="{FF2B5EF4-FFF2-40B4-BE49-F238E27FC236}">
                <a16:creationId xmlns:a16="http://schemas.microsoft.com/office/drawing/2014/main" id="{65F66BBC-4E78-B0C5-76B5-538E6F03E7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40781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A25D-440B-93C6-51B9-C1D34BF35FE2}"/>
            </a:ext>
          </a:extLst>
        </p:cNvPr>
        <p:cNvGrpSpPr/>
        <p:nvPr/>
      </p:nvGrpSpPr>
      <p:grpSpPr>
        <a:xfrm>
          <a:off x="0" y="0"/>
          <a:ext cx="0" cy="0"/>
          <a:chOff x="0" y="0"/>
          <a:chExt cx="0" cy="0"/>
        </a:xfrm>
      </p:grpSpPr>
      <p:sp>
        <p:nvSpPr>
          <p:cNvPr id="2" name="Graphic 27">
            <a:extLst>
              <a:ext uri="{FF2B5EF4-FFF2-40B4-BE49-F238E27FC236}">
                <a16:creationId xmlns:a16="http://schemas.microsoft.com/office/drawing/2014/main" id="{C05C407D-F246-7FB0-0A63-0635F34DC232}"/>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sp>
        <p:nvSpPr>
          <p:cNvPr id="3" name="Text Placeholder 2">
            <a:extLst>
              <a:ext uri="{FF2B5EF4-FFF2-40B4-BE49-F238E27FC236}">
                <a16:creationId xmlns:a16="http://schemas.microsoft.com/office/drawing/2014/main" id="{7490AE5D-D19E-5C58-4067-8A98FCB1ABF5}"/>
              </a:ext>
            </a:extLst>
          </p:cNvPr>
          <p:cNvSpPr>
            <a:spLocks noGrp="1"/>
          </p:cNvSpPr>
          <p:nvPr>
            <p:ph type="body" sz="quarter" idx="66"/>
          </p:nvPr>
        </p:nvSpPr>
        <p:spPr/>
        <p:txBody>
          <a:bodyPr/>
          <a:lstStyle/>
          <a:p>
            <a:r>
              <a:rPr lang="en-GB"/>
              <a:t>Avtor fotografije: </a:t>
            </a:r>
            <a:r>
              <a:rPr lang="it-IT"/>
              <a:t>Ireland West Farm Stay</a:t>
            </a:r>
            <a:endParaRPr lang="en-GB"/>
          </a:p>
        </p:txBody>
      </p:sp>
      <p:pic>
        <p:nvPicPr>
          <p:cNvPr id="7" name="Picture Placeholder 6">
            <a:extLst>
              <a:ext uri="{FF2B5EF4-FFF2-40B4-BE49-F238E27FC236}">
                <a16:creationId xmlns:a16="http://schemas.microsoft.com/office/drawing/2014/main" id="{42A30ABA-ADDA-4C35-92FD-2E68D69D62C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0154" r="10154"/>
          <a:stretch>
            <a:fillRect/>
          </a:stretch>
        </p:blipFill>
        <p:spPr/>
      </p:pic>
      <p:sp>
        <p:nvSpPr>
          <p:cNvPr id="11" name="Text Placeholder 27">
            <a:extLst>
              <a:ext uri="{FF2B5EF4-FFF2-40B4-BE49-F238E27FC236}">
                <a16:creationId xmlns:a16="http://schemas.microsoft.com/office/drawing/2014/main" id="{B814487D-9CDB-FA7B-8001-AAAE3D0C1748}"/>
              </a:ext>
            </a:extLst>
          </p:cNvPr>
          <p:cNvSpPr>
            <a:spLocks noGrp="1"/>
          </p:cNvSpPr>
          <p:nvPr>
            <p:ph type="body" sz="quarter" idx="14"/>
          </p:nvPr>
        </p:nvSpPr>
        <p:spPr>
          <a:xfrm>
            <a:off x="-147702" y="584607"/>
            <a:ext cx="1952282" cy="1564946"/>
          </a:xfrm>
        </p:spPr>
        <p:txBody>
          <a:bodyPr/>
          <a:lstStyle/>
          <a:p>
            <a:r>
              <a:rPr lang="en-US"/>
              <a:t>04</a:t>
            </a:r>
          </a:p>
        </p:txBody>
      </p:sp>
      <p:sp>
        <p:nvSpPr>
          <p:cNvPr id="12" name="Text Placeholder 28">
            <a:extLst>
              <a:ext uri="{FF2B5EF4-FFF2-40B4-BE49-F238E27FC236}">
                <a16:creationId xmlns:a16="http://schemas.microsoft.com/office/drawing/2014/main" id="{3F38D16D-5F97-ABE6-57CC-89B57E4E42AF}"/>
              </a:ext>
            </a:extLst>
          </p:cNvPr>
          <p:cNvSpPr>
            <a:spLocks noGrp="1"/>
          </p:cNvSpPr>
          <p:nvPr>
            <p:ph type="body" sz="quarter" idx="15"/>
          </p:nvPr>
        </p:nvSpPr>
        <p:spPr>
          <a:xfrm>
            <a:off x="993849" y="2574169"/>
            <a:ext cx="4626591" cy="2002900"/>
          </a:xfrm>
        </p:spPr>
        <p:txBody>
          <a:bodyPr/>
          <a:lstStyle/>
          <a:p>
            <a:r>
              <a:rPr lang="en-US" sz="3200" b="1"/>
              <a:t>OKOLJU PRIJAZNE, TRAJNOSTI PRIJAZNE REŠITVE ZA TURISTIČNE NASTANITVE</a:t>
            </a:r>
          </a:p>
        </p:txBody>
      </p:sp>
      <p:sp>
        <p:nvSpPr>
          <p:cNvPr id="14" name="Text Placeholder 28">
            <a:extLst>
              <a:ext uri="{FF2B5EF4-FFF2-40B4-BE49-F238E27FC236}">
                <a16:creationId xmlns:a16="http://schemas.microsoft.com/office/drawing/2014/main" id="{B46F313D-D305-BC4C-3E4D-031410A0091B}"/>
              </a:ext>
            </a:extLst>
          </p:cNvPr>
          <p:cNvSpPr txBox="1">
            <a:spLocks/>
          </p:cNvSpPr>
          <p:nvPr/>
        </p:nvSpPr>
        <p:spPr>
          <a:xfrm>
            <a:off x="1402065" y="1383428"/>
            <a:ext cx="4626590" cy="2002900"/>
          </a:xfrm>
          <a:prstGeom prst="rect">
            <a:avLst/>
          </a:prstGeom>
        </p:spPr>
        <p:txBody>
          <a:bodyPr vert="horz" lIns="91440" tIns="45720" rIns="91440" bIns="45720" rtlCol="0">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5400" b="1" cap="all"/>
              <a:t>Primeri</a:t>
            </a:r>
          </a:p>
        </p:txBody>
      </p:sp>
    </p:spTree>
    <p:extLst>
      <p:ext uri="{BB962C8B-B14F-4D97-AF65-F5344CB8AC3E}">
        <p14:creationId xmlns:p14="http://schemas.microsoft.com/office/powerpoint/2010/main" val="495718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5E4F4-4E1B-F248-B63C-1DE160CFDDC6}"/>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6E1205A9-B4CC-719B-9516-6692D26AC518}"/>
              </a:ext>
            </a:extLst>
          </p:cNvPr>
          <p:cNvSpPr>
            <a:spLocks noGrp="1"/>
          </p:cNvSpPr>
          <p:nvPr>
            <p:ph type="body" sz="quarter" idx="32"/>
          </p:nvPr>
        </p:nvSpPr>
        <p:spPr>
          <a:xfrm>
            <a:off x="634481" y="3594101"/>
            <a:ext cx="6541269" cy="5710724"/>
          </a:xfrm>
        </p:spPr>
        <p:txBody>
          <a:bodyPr numCol="1"/>
          <a:lstStyle/>
          <a:p>
            <a:pPr>
              <a:lnSpc>
                <a:spcPct val="100000"/>
              </a:lnSpc>
            </a:pPr>
            <a:r>
              <a:rPr lang="en-IE" sz="1400" dirty="0">
                <a:solidFill>
                  <a:schemeClr val="tx1">
                    <a:lumMod val="75000"/>
                    <a:lumOff val="25000"/>
                  </a:schemeClr>
                </a:solidFill>
              </a:rPr>
              <a:t>Ta </a:t>
            </a:r>
            <a:r>
              <a:rPr lang="en-IE" sz="1400" dirty="0" err="1">
                <a:solidFill>
                  <a:schemeClr val="tx1">
                    <a:lumMod val="75000"/>
                    <a:lumOff val="25000"/>
                  </a:schemeClr>
                </a:solidFill>
              </a:rPr>
              <a:t>zbornik</a:t>
            </a:r>
            <a:r>
              <a:rPr lang="en-IE" sz="1400" dirty="0">
                <a:solidFill>
                  <a:schemeClr val="tx1">
                    <a:lumMod val="75000"/>
                    <a:lumOff val="25000"/>
                  </a:schemeClr>
                </a:solidFill>
              </a:rPr>
              <a:t> </a:t>
            </a:r>
            <a:r>
              <a:rPr lang="en-IE" sz="1400" dirty="0" err="1">
                <a:solidFill>
                  <a:schemeClr val="tx1">
                    <a:lumMod val="75000"/>
                    <a:lumOff val="25000"/>
                  </a:schemeClr>
                </a:solidFill>
              </a:rPr>
              <a:t>predstavlja</a:t>
            </a:r>
            <a:r>
              <a:rPr lang="en-IE" sz="1400" dirty="0">
                <a:solidFill>
                  <a:schemeClr val="tx1">
                    <a:lumMod val="75000"/>
                    <a:lumOff val="25000"/>
                  </a:schemeClr>
                </a:solidFill>
              </a:rPr>
              <a:t> </a:t>
            </a:r>
            <a:r>
              <a:rPr lang="en-IE" sz="1400" dirty="0" err="1">
                <a:solidFill>
                  <a:schemeClr val="tx1">
                    <a:lumMod val="75000"/>
                    <a:lumOff val="25000"/>
                  </a:schemeClr>
                </a:solidFill>
              </a:rPr>
              <a:t>primere</a:t>
            </a:r>
            <a:r>
              <a:rPr lang="en-IE" sz="1400" dirty="0">
                <a:solidFill>
                  <a:schemeClr val="tx1">
                    <a:lumMod val="75000"/>
                    <a:lumOff val="25000"/>
                  </a:schemeClr>
                </a:solidFill>
              </a:rPr>
              <a:t> </a:t>
            </a:r>
            <a:r>
              <a:rPr lang="en-IE" sz="1400" dirty="0" err="1">
                <a:solidFill>
                  <a:schemeClr val="tx1">
                    <a:lumMod val="75000"/>
                    <a:lumOff val="25000"/>
                  </a:schemeClr>
                </a:solidFill>
              </a:rPr>
              <a:t>nepremičnin</a:t>
            </a:r>
            <a:r>
              <a:rPr lang="en-IE" sz="1400" dirty="0">
                <a:solidFill>
                  <a:schemeClr val="tx1">
                    <a:lumMod val="75000"/>
                    <a:lumOff val="25000"/>
                  </a:schemeClr>
                </a:solidFill>
              </a:rPr>
              <a:t> po </a:t>
            </a:r>
            <a:r>
              <a:rPr lang="en-IE" sz="1400" dirty="0" err="1">
                <a:solidFill>
                  <a:schemeClr val="tx1">
                    <a:lumMod val="75000"/>
                    <a:lumOff val="25000"/>
                  </a:schemeClr>
                </a:solidFill>
              </a:rPr>
              <a:t>vsej</a:t>
            </a:r>
            <a:r>
              <a:rPr lang="en-IE" sz="1400" dirty="0">
                <a:solidFill>
                  <a:schemeClr val="tx1">
                    <a:lumMod val="75000"/>
                    <a:lumOff val="25000"/>
                  </a:schemeClr>
                </a:solidFill>
              </a:rPr>
              <a:t> </a:t>
            </a:r>
            <a:r>
              <a:rPr lang="en-IE" sz="1400" dirty="0" err="1">
                <a:solidFill>
                  <a:schemeClr val="tx1">
                    <a:lumMod val="75000"/>
                    <a:lumOff val="25000"/>
                  </a:schemeClr>
                </a:solidFill>
              </a:rPr>
              <a:t>Evropi</a:t>
            </a:r>
            <a:r>
              <a:rPr lang="en-IE" sz="1400" dirty="0">
                <a:solidFill>
                  <a:schemeClr val="tx1">
                    <a:lumMod val="75000"/>
                    <a:lumOff val="25000"/>
                  </a:schemeClr>
                </a:solidFill>
              </a:rPr>
              <a:t>. </a:t>
            </a:r>
            <a:r>
              <a:rPr lang="en-IE" sz="1400" dirty="0" err="1">
                <a:solidFill>
                  <a:schemeClr val="tx1">
                    <a:lumMod val="75000"/>
                    <a:lumOff val="25000"/>
                  </a:schemeClr>
                </a:solidFill>
              </a:rPr>
              <a:t>Njegov</a:t>
            </a:r>
            <a:r>
              <a:rPr lang="en-IE" sz="1400" dirty="0">
                <a:solidFill>
                  <a:schemeClr val="tx1">
                    <a:lumMod val="75000"/>
                    <a:lumOff val="25000"/>
                  </a:schemeClr>
                </a:solidFill>
              </a:rPr>
              <a:t> </a:t>
            </a:r>
            <a:r>
              <a:rPr lang="en-IE" sz="1400" dirty="0" err="1">
                <a:solidFill>
                  <a:schemeClr val="tx1">
                    <a:lumMod val="75000"/>
                    <a:lumOff val="25000"/>
                  </a:schemeClr>
                </a:solidFill>
              </a:rPr>
              <a:t>namen</a:t>
            </a:r>
            <a:r>
              <a:rPr lang="en-IE" sz="1400" dirty="0">
                <a:solidFill>
                  <a:schemeClr val="tx1">
                    <a:lumMod val="75000"/>
                    <a:lumOff val="25000"/>
                  </a:schemeClr>
                </a:solidFill>
              </a:rPr>
              <a:t> je vas in </a:t>
            </a:r>
            <a:r>
              <a:rPr lang="en-IE" sz="1400" dirty="0" err="1">
                <a:solidFill>
                  <a:schemeClr val="tx1">
                    <a:lumMod val="75000"/>
                    <a:lumOff val="25000"/>
                  </a:schemeClr>
                </a:solidFill>
              </a:rPr>
              <a:t>vaše</a:t>
            </a:r>
            <a:r>
              <a:rPr lang="en-IE" sz="1400" dirty="0">
                <a:solidFill>
                  <a:schemeClr val="tx1">
                    <a:lumMod val="75000"/>
                    <a:lumOff val="25000"/>
                  </a:schemeClr>
                </a:solidFill>
              </a:rPr>
              <a:t> </a:t>
            </a:r>
            <a:r>
              <a:rPr lang="en-IE" sz="1400" dirty="0" err="1">
                <a:solidFill>
                  <a:schemeClr val="tx1">
                    <a:lumMod val="75000"/>
                    <a:lumOff val="25000"/>
                  </a:schemeClr>
                </a:solidFill>
              </a:rPr>
              <a:t>skupnosti</a:t>
            </a:r>
            <a:r>
              <a:rPr lang="en-IE" sz="1400" dirty="0">
                <a:solidFill>
                  <a:schemeClr val="tx1">
                    <a:lumMod val="75000"/>
                    <a:lumOff val="25000"/>
                  </a:schemeClr>
                </a:solidFill>
              </a:rPr>
              <a:t> </a:t>
            </a:r>
            <a:r>
              <a:rPr lang="en-IE" sz="1400" dirty="0" err="1">
                <a:solidFill>
                  <a:schemeClr val="tx1">
                    <a:lumMod val="75000"/>
                    <a:lumOff val="25000"/>
                  </a:schemeClr>
                </a:solidFill>
              </a:rPr>
              <a:t>navdihniti</a:t>
            </a:r>
            <a:r>
              <a:rPr lang="en-IE" sz="1400" dirty="0">
                <a:solidFill>
                  <a:schemeClr val="tx1">
                    <a:lumMod val="75000"/>
                    <a:lumOff val="25000"/>
                  </a:schemeClr>
                </a:solidFill>
              </a:rPr>
              <a:t> s </a:t>
            </a:r>
            <a:r>
              <a:rPr lang="en-IE" sz="1400" dirty="0" err="1">
                <a:solidFill>
                  <a:schemeClr val="tx1">
                    <a:lumMod val="75000"/>
                    <a:lumOff val="25000"/>
                  </a:schemeClr>
                </a:solidFill>
              </a:rPr>
              <a:t>tem</a:t>
            </a:r>
            <a:r>
              <a:rPr lang="en-IE" sz="1400" dirty="0">
                <a:solidFill>
                  <a:schemeClr val="tx1">
                    <a:lumMod val="75000"/>
                    <a:lumOff val="25000"/>
                  </a:schemeClr>
                </a:solidFill>
              </a:rPr>
              <a:t>, </a:t>
            </a:r>
            <a:r>
              <a:rPr lang="en-IE" sz="1400" dirty="0" err="1">
                <a:solidFill>
                  <a:schemeClr val="tx1">
                    <a:lumMod val="75000"/>
                    <a:lumOff val="25000"/>
                  </a:schemeClr>
                </a:solidFill>
              </a:rPr>
              <a:t>kar</a:t>
            </a:r>
            <a:r>
              <a:rPr lang="en-IE" sz="1400" dirty="0">
                <a:solidFill>
                  <a:schemeClr val="tx1">
                    <a:lumMod val="75000"/>
                    <a:lumOff val="25000"/>
                  </a:schemeClr>
                </a:solidFill>
              </a:rPr>
              <a:t> je </a:t>
            </a:r>
            <a:r>
              <a:rPr lang="en-IE" sz="1400" dirty="0" err="1">
                <a:solidFill>
                  <a:schemeClr val="tx1">
                    <a:lumMod val="75000"/>
                    <a:lumOff val="25000"/>
                  </a:schemeClr>
                </a:solidFill>
              </a:rPr>
              <a:t>mogoče</a:t>
            </a:r>
            <a:r>
              <a:rPr lang="en-IE" sz="1400" dirty="0">
                <a:solidFill>
                  <a:schemeClr val="tx1">
                    <a:lumMod val="75000"/>
                    <a:lumOff val="25000"/>
                  </a:schemeClr>
                </a:solidFill>
              </a:rPr>
              <a:t> </a:t>
            </a:r>
            <a:r>
              <a:rPr lang="en-IE" sz="1400" dirty="0" err="1">
                <a:solidFill>
                  <a:schemeClr val="tx1">
                    <a:lumMod val="75000"/>
                    <a:lumOff val="25000"/>
                  </a:schemeClr>
                </a:solidFill>
              </a:rPr>
              <a:t>doseči</a:t>
            </a:r>
            <a:r>
              <a:rPr lang="en-IE" sz="1400" dirty="0">
                <a:solidFill>
                  <a:schemeClr val="tx1">
                    <a:lumMod val="75000"/>
                    <a:lumOff val="25000"/>
                  </a:schemeClr>
                </a:solidFill>
              </a:rPr>
              <a:t> v </a:t>
            </a:r>
            <a:r>
              <a:rPr lang="en-IE" sz="1400" dirty="0" err="1">
                <a:solidFill>
                  <a:schemeClr val="tx1">
                    <a:lumMod val="75000"/>
                    <a:lumOff val="25000"/>
                  </a:schemeClr>
                </a:solidFill>
              </a:rPr>
              <a:t>sektorju</a:t>
            </a:r>
            <a:r>
              <a:rPr lang="en-IE" sz="1400" dirty="0">
                <a:solidFill>
                  <a:schemeClr val="tx1">
                    <a:lumMod val="75000"/>
                    <a:lumOff val="25000"/>
                  </a:schemeClr>
                </a:solidFill>
              </a:rPr>
              <a:t> </a:t>
            </a:r>
            <a:r>
              <a:rPr lang="en-IE" sz="1400" dirty="0" err="1">
                <a:solidFill>
                  <a:schemeClr val="tx1">
                    <a:lumMod val="75000"/>
                    <a:lumOff val="25000"/>
                  </a:schemeClr>
                </a:solidFill>
              </a:rPr>
              <a:t>alternativnih</a:t>
            </a:r>
            <a:r>
              <a:rPr lang="en-IE" sz="1400" dirty="0">
                <a:solidFill>
                  <a:schemeClr val="tx1">
                    <a:lumMod val="75000"/>
                    <a:lumOff val="25000"/>
                  </a:schemeClr>
                </a:solidFill>
              </a:rPr>
              <a:t> </a:t>
            </a:r>
            <a:r>
              <a:rPr lang="en-IE" sz="1400" dirty="0" err="1">
                <a:solidFill>
                  <a:schemeClr val="tx1">
                    <a:lumMod val="75000"/>
                    <a:lumOff val="25000"/>
                  </a:schemeClr>
                </a:solidFill>
              </a:rPr>
              <a:t>namestitev</a:t>
            </a:r>
            <a:r>
              <a:rPr lang="en-IE" sz="1400" dirty="0">
                <a:solidFill>
                  <a:schemeClr val="tx1">
                    <a:lumMod val="75000"/>
                    <a:lumOff val="25000"/>
                  </a:schemeClr>
                </a:solidFill>
              </a:rPr>
              <a:t>. </a:t>
            </a:r>
            <a:r>
              <a:rPr lang="en-US" b="1" dirty="0"/>
              <a:t> </a:t>
            </a:r>
            <a:r>
              <a:rPr lang="en-US" b="1" dirty="0" err="1"/>
              <a:t>Kompendij</a:t>
            </a:r>
            <a:r>
              <a:rPr lang="en-US" b="1" dirty="0"/>
              <a:t> Epic Stays </a:t>
            </a:r>
            <a:r>
              <a:rPr lang="en-US" dirty="0"/>
              <a:t>je </a:t>
            </a:r>
            <a:r>
              <a:rPr lang="en-US" dirty="0" err="1"/>
              <a:t>zasnovan</a:t>
            </a:r>
            <a:r>
              <a:rPr lang="en-US" dirty="0"/>
              <a:t> </a:t>
            </a:r>
            <a:r>
              <a:rPr lang="en-US" dirty="0" err="1"/>
              <a:t>kot</a:t>
            </a:r>
            <a:r>
              <a:rPr lang="en-US" dirty="0"/>
              <a:t> </a:t>
            </a:r>
            <a:r>
              <a:rPr lang="en-US" dirty="0" err="1"/>
              <a:t>izčrpno</a:t>
            </a:r>
            <a:r>
              <a:rPr lang="en-US" dirty="0"/>
              <a:t> </a:t>
            </a:r>
            <a:r>
              <a:rPr lang="en-US" dirty="0" err="1"/>
              <a:t>gradivo</a:t>
            </a:r>
            <a:r>
              <a:rPr lang="en-US" dirty="0"/>
              <a:t> za </a:t>
            </a:r>
            <a:r>
              <a:rPr lang="en-US" dirty="0" err="1"/>
              <a:t>strokovnjake</a:t>
            </a:r>
            <a:r>
              <a:rPr lang="en-US" dirty="0"/>
              <a:t> </a:t>
            </a:r>
            <a:r>
              <a:rPr lang="en-US" dirty="0" err="1"/>
              <a:t>iz</a:t>
            </a:r>
            <a:r>
              <a:rPr lang="en-US" dirty="0"/>
              <a:t> </a:t>
            </a:r>
            <a:r>
              <a:rPr lang="en-US" dirty="0" err="1"/>
              <a:t>turistične</a:t>
            </a:r>
            <a:r>
              <a:rPr lang="en-US" dirty="0"/>
              <a:t> </a:t>
            </a:r>
            <a:r>
              <a:rPr lang="en-US" dirty="0" err="1"/>
              <a:t>industrije</a:t>
            </a:r>
            <a:r>
              <a:rPr lang="en-US" dirty="0"/>
              <a:t>, </a:t>
            </a:r>
            <a:r>
              <a:rPr lang="en-US" dirty="0" err="1"/>
              <a:t>oblikovalce</a:t>
            </a:r>
            <a:r>
              <a:rPr lang="en-US" dirty="0"/>
              <a:t> </a:t>
            </a:r>
            <a:r>
              <a:rPr lang="en-US" dirty="0" err="1"/>
              <a:t>politik</a:t>
            </a:r>
            <a:r>
              <a:rPr lang="en-US" dirty="0"/>
              <a:t>, </a:t>
            </a:r>
            <a:r>
              <a:rPr lang="en-US" dirty="0" err="1"/>
              <a:t>izobraževalce</a:t>
            </a:r>
            <a:r>
              <a:rPr lang="en-US" dirty="0"/>
              <a:t> </a:t>
            </a:r>
            <a:r>
              <a:rPr lang="en-US" dirty="0" err="1"/>
              <a:t>na</a:t>
            </a:r>
            <a:r>
              <a:rPr lang="en-US" dirty="0"/>
              <a:t> </a:t>
            </a:r>
            <a:r>
              <a:rPr lang="en-US" dirty="0" err="1"/>
              <a:t>področju</a:t>
            </a:r>
            <a:r>
              <a:rPr lang="en-US" dirty="0"/>
              <a:t> </a:t>
            </a:r>
            <a:r>
              <a:rPr lang="en-US" dirty="0" err="1"/>
              <a:t>poklicnega</a:t>
            </a:r>
            <a:r>
              <a:rPr lang="en-US" dirty="0"/>
              <a:t> </a:t>
            </a:r>
            <a:r>
              <a:rPr lang="en-US" dirty="0" err="1"/>
              <a:t>izobraževanja</a:t>
            </a:r>
            <a:r>
              <a:rPr lang="en-US" dirty="0"/>
              <a:t> in </a:t>
            </a:r>
            <a:r>
              <a:rPr lang="en-US" dirty="0" err="1"/>
              <a:t>usposabljanja</a:t>
            </a:r>
            <a:r>
              <a:rPr lang="en-US" dirty="0"/>
              <a:t> ter mala in </a:t>
            </a:r>
            <a:r>
              <a:rPr lang="en-US" dirty="0" err="1"/>
              <a:t>srednja</a:t>
            </a:r>
            <a:r>
              <a:rPr lang="en-US" dirty="0"/>
              <a:t> </a:t>
            </a:r>
            <a:r>
              <a:rPr lang="en-US" dirty="0" err="1"/>
              <a:t>podjetja</a:t>
            </a:r>
            <a:r>
              <a:rPr lang="en-US" dirty="0"/>
              <a:t> (MSP), ki se </a:t>
            </a:r>
            <a:r>
              <a:rPr lang="en-US" dirty="0" err="1"/>
              <a:t>zanimajo</a:t>
            </a:r>
            <a:r>
              <a:rPr lang="en-US" dirty="0"/>
              <a:t> za </a:t>
            </a:r>
            <a:r>
              <a:rPr lang="en-US" dirty="0" err="1"/>
              <a:t>trajnostne</a:t>
            </a:r>
            <a:r>
              <a:rPr lang="en-US" dirty="0"/>
              <a:t> in </a:t>
            </a:r>
            <a:r>
              <a:rPr lang="en-US" dirty="0" err="1"/>
              <a:t>inovativne</a:t>
            </a:r>
            <a:r>
              <a:rPr lang="en-US" dirty="0"/>
              <a:t> </a:t>
            </a:r>
            <a:r>
              <a:rPr lang="en-US" dirty="0" err="1"/>
              <a:t>modele</a:t>
            </a:r>
            <a:r>
              <a:rPr lang="en-US" dirty="0"/>
              <a:t> </a:t>
            </a:r>
            <a:r>
              <a:rPr lang="en-US" dirty="0" err="1"/>
              <a:t>namestitev</a:t>
            </a:r>
            <a:r>
              <a:rPr lang="en-US" dirty="0"/>
              <a:t>. Da bi ta </a:t>
            </a:r>
            <a:r>
              <a:rPr lang="en-US" dirty="0" err="1"/>
              <a:t>priročnik</a:t>
            </a:r>
            <a:r>
              <a:rPr lang="en-US" dirty="0"/>
              <a:t> </a:t>
            </a:r>
            <a:r>
              <a:rPr lang="en-US" dirty="0" err="1"/>
              <a:t>učinkovito</a:t>
            </a:r>
            <a:r>
              <a:rPr lang="en-US" dirty="0"/>
              <a:t> </a:t>
            </a:r>
            <a:r>
              <a:rPr lang="en-US" dirty="0" err="1"/>
              <a:t>uporabili</a:t>
            </a:r>
            <a:r>
              <a:rPr lang="en-US" dirty="0"/>
              <a:t>, se </a:t>
            </a:r>
            <a:r>
              <a:rPr lang="en-US" dirty="0" err="1"/>
              <a:t>najprej</a:t>
            </a:r>
            <a:r>
              <a:rPr lang="en-US" dirty="0"/>
              <a:t> </a:t>
            </a:r>
            <a:r>
              <a:rPr lang="en-US" dirty="0" err="1"/>
              <a:t>seznanite</a:t>
            </a:r>
            <a:r>
              <a:rPr lang="en-US" dirty="0"/>
              <a:t> z </a:t>
            </a:r>
            <a:r>
              <a:rPr lang="en-US" dirty="0" err="1"/>
              <a:t>glavnimi</a:t>
            </a:r>
            <a:r>
              <a:rPr lang="en-US" dirty="0"/>
              <a:t> </a:t>
            </a:r>
            <a:r>
              <a:rPr lang="en-US" dirty="0" err="1"/>
              <a:t>poglavji</a:t>
            </a:r>
            <a:r>
              <a:rPr lang="en-US" dirty="0"/>
              <a:t> </a:t>
            </a:r>
            <a:r>
              <a:rPr lang="en-US" dirty="0" err="1"/>
              <a:t>kompendija</a:t>
            </a:r>
            <a:r>
              <a:rPr lang="en-US" dirty="0"/>
              <a:t>, ki </a:t>
            </a:r>
            <a:r>
              <a:rPr lang="en-US" dirty="0" err="1"/>
              <a:t>obravnavajo</a:t>
            </a:r>
            <a:r>
              <a:rPr lang="en-US" dirty="0"/>
              <a:t> </a:t>
            </a:r>
            <a:r>
              <a:rPr lang="en-US" dirty="0" err="1"/>
              <a:t>ključne</a:t>
            </a:r>
            <a:r>
              <a:rPr lang="en-US" dirty="0"/>
              <a:t> </a:t>
            </a:r>
            <a:r>
              <a:rPr lang="en-US" dirty="0" err="1"/>
              <a:t>izzive</a:t>
            </a:r>
            <a:r>
              <a:rPr lang="en-US" dirty="0"/>
              <a:t> v </a:t>
            </a:r>
            <a:r>
              <a:rPr lang="en-US" dirty="0" err="1"/>
              <a:t>turizmu</a:t>
            </a:r>
            <a:r>
              <a:rPr lang="en-US" dirty="0"/>
              <a:t>, </a:t>
            </a:r>
            <a:r>
              <a:rPr lang="en-US" dirty="0" err="1"/>
              <a:t>kot</a:t>
            </a:r>
            <a:r>
              <a:rPr lang="en-US" dirty="0"/>
              <a:t> so </a:t>
            </a:r>
            <a:r>
              <a:rPr lang="en-US" dirty="0" err="1"/>
              <a:t>kriza</a:t>
            </a:r>
            <a:r>
              <a:rPr lang="en-US" dirty="0"/>
              <a:t> </a:t>
            </a:r>
            <a:r>
              <a:rPr lang="en-US" dirty="0" err="1"/>
              <a:t>evropskega</a:t>
            </a:r>
            <a:r>
              <a:rPr lang="en-US" dirty="0"/>
              <a:t> </a:t>
            </a:r>
            <a:r>
              <a:rPr lang="en-US" dirty="0" err="1"/>
              <a:t>turizma</a:t>
            </a:r>
            <a:r>
              <a:rPr lang="en-US" dirty="0"/>
              <a:t>, </a:t>
            </a:r>
            <a:r>
              <a:rPr lang="en-US" dirty="0" err="1"/>
              <a:t>podnebne</a:t>
            </a:r>
            <a:r>
              <a:rPr lang="en-US" dirty="0"/>
              <a:t> </a:t>
            </a:r>
            <a:r>
              <a:rPr lang="en-US" dirty="0" err="1"/>
              <a:t>spremembe</a:t>
            </a:r>
            <a:r>
              <a:rPr lang="en-US" dirty="0"/>
              <a:t> in </a:t>
            </a:r>
            <a:r>
              <a:rPr lang="en-US" dirty="0" err="1"/>
              <a:t>diverzifikacija</a:t>
            </a:r>
            <a:r>
              <a:rPr lang="en-US" dirty="0"/>
              <a:t> </a:t>
            </a:r>
            <a:r>
              <a:rPr lang="en-US" dirty="0" err="1"/>
              <a:t>podeželskega</a:t>
            </a:r>
            <a:r>
              <a:rPr lang="en-US" dirty="0"/>
              <a:t> </a:t>
            </a:r>
            <a:r>
              <a:rPr lang="en-US" dirty="0" err="1"/>
              <a:t>gospodarstva</a:t>
            </a:r>
            <a:r>
              <a:rPr lang="en-US" dirty="0"/>
              <a:t>. </a:t>
            </a:r>
            <a:r>
              <a:rPr lang="en-US" dirty="0" err="1"/>
              <a:t>Vsako</a:t>
            </a:r>
            <a:r>
              <a:rPr lang="en-US" dirty="0"/>
              <a:t> </a:t>
            </a:r>
            <a:r>
              <a:rPr lang="en-US" dirty="0" err="1"/>
              <a:t>poglavje</a:t>
            </a:r>
            <a:r>
              <a:rPr lang="en-US" dirty="0"/>
              <a:t> </a:t>
            </a:r>
            <a:r>
              <a:rPr lang="en-US" dirty="0" err="1"/>
              <a:t>vsebuje</a:t>
            </a:r>
            <a:r>
              <a:rPr lang="en-US" dirty="0"/>
              <a:t> </a:t>
            </a:r>
            <a:r>
              <a:rPr lang="en-US" dirty="0" err="1"/>
              <a:t>vpoglede</a:t>
            </a:r>
            <a:r>
              <a:rPr lang="en-US" dirty="0"/>
              <a:t>, </a:t>
            </a:r>
            <a:r>
              <a:rPr lang="en-US" dirty="0" err="1"/>
              <a:t>študije</a:t>
            </a:r>
            <a:r>
              <a:rPr lang="en-US" dirty="0"/>
              <a:t> </a:t>
            </a:r>
            <a:r>
              <a:rPr lang="en-US" dirty="0" err="1"/>
              <a:t>primerov</a:t>
            </a:r>
            <a:r>
              <a:rPr lang="en-US" dirty="0"/>
              <a:t> in </a:t>
            </a:r>
            <a:r>
              <a:rPr lang="en-US" dirty="0" err="1"/>
              <a:t>izvedljive</a:t>
            </a:r>
            <a:r>
              <a:rPr lang="en-US" dirty="0"/>
              <a:t> </a:t>
            </a:r>
            <a:r>
              <a:rPr lang="en-US" dirty="0" err="1"/>
              <a:t>strategije</a:t>
            </a:r>
            <a:r>
              <a:rPr lang="en-US" dirty="0"/>
              <a:t>, ki </a:t>
            </a:r>
            <a:r>
              <a:rPr lang="en-US" dirty="0" err="1"/>
              <a:t>zainteresiranim</a:t>
            </a:r>
            <a:r>
              <a:rPr lang="en-US" dirty="0"/>
              <a:t> </a:t>
            </a:r>
            <a:r>
              <a:rPr lang="en-US" dirty="0" err="1"/>
              <a:t>stranem</a:t>
            </a:r>
            <a:r>
              <a:rPr lang="en-US" dirty="0"/>
              <a:t> </a:t>
            </a:r>
            <a:r>
              <a:rPr lang="en-US" dirty="0" err="1"/>
              <a:t>pomagajo</a:t>
            </a:r>
            <a:r>
              <a:rPr lang="en-US" dirty="0"/>
              <a:t> </a:t>
            </a:r>
            <a:r>
              <a:rPr lang="en-US" dirty="0" err="1"/>
              <a:t>razumeti</a:t>
            </a:r>
            <a:r>
              <a:rPr lang="en-US" dirty="0"/>
              <a:t> in </a:t>
            </a:r>
            <a:r>
              <a:rPr lang="en-US" dirty="0" err="1"/>
              <a:t>izvajati</a:t>
            </a:r>
            <a:r>
              <a:rPr lang="en-US" dirty="0"/>
              <a:t> </a:t>
            </a:r>
            <a:r>
              <a:rPr lang="en-US" dirty="0" err="1"/>
              <a:t>trajnostne</a:t>
            </a:r>
            <a:r>
              <a:rPr lang="en-US" dirty="0"/>
              <a:t>, </a:t>
            </a:r>
            <a:r>
              <a:rPr lang="en-US" dirty="0" err="1"/>
              <a:t>krožne</a:t>
            </a:r>
            <a:r>
              <a:rPr lang="en-US" dirty="0"/>
              <a:t> in </a:t>
            </a:r>
            <a:r>
              <a:rPr lang="en-US" dirty="0" err="1"/>
              <a:t>alternativne</a:t>
            </a:r>
            <a:r>
              <a:rPr lang="en-US" dirty="0"/>
              <a:t> </a:t>
            </a:r>
            <a:r>
              <a:rPr lang="en-US" dirty="0" err="1"/>
              <a:t>turistične</a:t>
            </a:r>
            <a:r>
              <a:rPr lang="en-US" dirty="0"/>
              <a:t> </a:t>
            </a:r>
            <a:r>
              <a:rPr lang="en-US" dirty="0" err="1"/>
              <a:t>prakse</a:t>
            </a:r>
            <a:r>
              <a:rPr lang="en-US" dirty="0"/>
              <a:t>. </a:t>
            </a:r>
          </a:p>
          <a:p>
            <a:pPr>
              <a:lnSpc>
                <a:spcPct val="100000"/>
              </a:lnSpc>
            </a:pPr>
            <a:endParaRPr lang="en-US" dirty="0"/>
          </a:p>
          <a:p>
            <a:pPr>
              <a:lnSpc>
                <a:spcPct val="100000"/>
              </a:lnSpc>
            </a:pPr>
            <a:r>
              <a:rPr lang="en-US" b="1" dirty="0" err="1"/>
              <a:t>ZbornikEpic</a:t>
            </a:r>
            <a:r>
              <a:rPr lang="en-US" b="1" dirty="0"/>
              <a:t> Stays </a:t>
            </a:r>
            <a:r>
              <a:rPr lang="en-US" dirty="0"/>
              <a:t>je </a:t>
            </a:r>
            <a:r>
              <a:rPr lang="en-US" dirty="0" err="1"/>
              <a:t>najbolje</a:t>
            </a:r>
            <a:r>
              <a:rPr lang="en-US" dirty="0"/>
              <a:t> </a:t>
            </a:r>
            <a:r>
              <a:rPr lang="en-US" dirty="0" err="1"/>
              <a:t>brati</a:t>
            </a:r>
            <a:r>
              <a:rPr lang="en-US" dirty="0"/>
              <a:t> v </a:t>
            </a:r>
            <a:r>
              <a:rPr lang="en-US" dirty="0" err="1"/>
              <a:t>povezavi</a:t>
            </a:r>
            <a:r>
              <a:rPr lang="en-US" dirty="0"/>
              <a:t> z </a:t>
            </a:r>
            <a:r>
              <a:rPr lang="en-US" dirty="0" err="1"/>
              <a:t>našim</a:t>
            </a:r>
            <a:r>
              <a:rPr lang="en-US" dirty="0"/>
              <a:t> </a:t>
            </a:r>
            <a:r>
              <a:rPr lang="en-US" dirty="0" err="1"/>
              <a:t>raziskovalnim</a:t>
            </a:r>
            <a:r>
              <a:rPr lang="en-US" dirty="0"/>
              <a:t> </a:t>
            </a:r>
            <a:r>
              <a:rPr lang="en-US" dirty="0" err="1"/>
              <a:t>poročilom</a:t>
            </a:r>
            <a:r>
              <a:rPr lang="en-US" dirty="0"/>
              <a:t> Epic Stays in </a:t>
            </a:r>
            <a:r>
              <a:rPr lang="en-US" dirty="0" err="1"/>
              <a:t>našo</a:t>
            </a:r>
            <a:r>
              <a:rPr lang="en-US" dirty="0"/>
              <a:t> </a:t>
            </a:r>
            <a:r>
              <a:rPr lang="en-US" dirty="0" err="1"/>
              <a:t>spletno</a:t>
            </a:r>
            <a:r>
              <a:rPr lang="en-US" dirty="0"/>
              <a:t> </a:t>
            </a:r>
            <a:r>
              <a:rPr lang="en-US" dirty="0" err="1"/>
              <a:t>stranjo</a:t>
            </a:r>
            <a:r>
              <a:rPr lang="en-US" dirty="0">
                <a:hlinkClick r:id="rId2"/>
              </a:rPr>
              <a:t> https://www.epicstays.eu</a:t>
            </a:r>
            <a:r>
              <a:rPr lang="en-US" dirty="0"/>
              <a:t>, </a:t>
            </a:r>
            <a:r>
              <a:rPr lang="en-US" dirty="0" err="1"/>
              <a:t>kjer</a:t>
            </a:r>
            <a:r>
              <a:rPr lang="en-US" dirty="0"/>
              <a:t> </a:t>
            </a:r>
            <a:r>
              <a:rPr lang="en-US" dirty="0" err="1"/>
              <a:t>boste</a:t>
            </a:r>
            <a:r>
              <a:rPr lang="en-US" dirty="0"/>
              <a:t> </a:t>
            </a:r>
            <a:r>
              <a:rPr lang="en-US" dirty="0" err="1"/>
              <a:t>našli</a:t>
            </a:r>
            <a:r>
              <a:rPr lang="en-US" dirty="0"/>
              <a:t> </a:t>
            </a:r>
            <a:r>
              <a:rPr lang="en-US" dirty="0" err="1"/>
              <a:t>dodatne</a:t>
            </a:r>
            <a:r>
              <a:rPr lang="en-US" dirty="0"/>
              <a:t> </a:t>
            </a:r>
            <a:r>
              <a:rPr lang="en-US" dirty="0" err="1"/>
              <a:t>slike</a:t>
            </a:r>
            <a:r>
              <a:rPr lang="en-US" dirty="0"/>
              <a:t>, </a:t>
            </a:r>
            <a:r>
              <a:rPr lang="en-US" dirty="0" err="1"/>
              <a:t>študije</a:t>
            </a:r>
            <a:r>
              <a:rPr lang="en-US" dirty="0"/>
              <a:t> </a:t>
            </a:r>
            <a:r>
              <a:rPr lang="en-US" dirty="0" err="1"/>
              <a:t>primerov</a:t>
            </a:r>
            <a:r>
              <a:rPr lang="en-US" dirty="0"/>
              <a:t>, </a:t>
            </a:r>
            <a:r>
              <a:rPr lang="en-US" dirty="0" err="1"/>
              <a:t>primere</a:t>
            </a:r>
            <a:r>
              <a:rPr lang="en-US" dirty="0"/>
              <a:t> </a:t>
            </a:r>
            <a:r>
              <a:rPr lang="en-US" dirty="0" err="1"/>
              <a:t>dobrih</a:t>
            </a:r>
            <a:r>
              <a:rPr lang="en-US" dirty="0"/>
              <a:t> </a:t>
            </a:r>
            <a:r>
              <a:rPr lang="en-US" dirty="0" err="1"/>
              <a:t>praks</a:t>
            </a:r>
            <a:r>
              <a:rPr lang="en-US" dirty="0"/>
              <a:t> in </a:t>
            </a:r>
            <a:r>
              <a:rPr lang="en-US" dirty="0" err="1"/>
              <a:t>navdih</a:t>
            </a:r>
            <a:r>
              <a:rPr lang="en-US" dirty="0"/>
              <a:t> </a:t>
            </a:r>
            <a:r>
              <a:rPr lang="en-US" dirty="0" err="1"/>
              <a:t>iz</a:t>
            </a:r>
            <a:r>
              <a:rPr lang="en-US" dirty="0"/>
              <a:t> </a:t>
            </a:r>
            <a:r>
              <a:rPr lang="en-US" dirty="0" err="1"/>
              <a:t>vse</a:t>
            </a:r>
            <a:r>
              <a:rPr lang="en-US" dirty="0"/>
              <a:t> </a:t>
            </a:r>
            <a:r>
              <a:rPr lang="en-US" dirty="0" err="1"/>
              <a:t>Evrope</a:t>
            </a:r>
            <a:r>
              <a:rPr lang="en-US" dirty="0"/>
              <a:t>. Ti </a:t>
            </a:r>
            <a:r>
              <a:rPr lang="en-US" dirty="0" err="1"/>
              <a:t>primeri</a:t>
            </a:r>
            <a:r>
              <a:rPr lang="en-US" dirty="0"/>
              <a:t> </a:t>
            </a:r>
            <a:r>
              <a:rPr lang="en-US" dirty="0" err="1"/>
              <a:t>poudarjajo</a:t>
            </a:r>
            <a:r>
              <a:rPr lang="en-US" dirty="0"/>
              <a:t> </a:t>
            </a:r>
            <a:r>
              <a:rPr lang="en-US" dirty="0" err="1"/>
              <a:t>dejanske</a:t>
            </a:r>
            <a:r>
              <a:rPr lang="en-US" dirty="0"/>
              <a:t> </a:t>
            </a:r>
            <a:r>
              <a:rPr lang="en-US" dirty="0" err="1"/>
              <a:t>primere</a:t>
            </a:r>
            <a:r>
              <a:rPr lang="en-US" dirty="0"/>
              <a:t> </a:t>
            </a:r>
            <a:r>
              <a:rPr lang="en-US" dirty="0" err="1"/>
              <a:t>alternativnih</a:t>
            </a:r>
            <a:r>
              <a:rPr lang="en-US" dirty="0"/>
              <a:t> </a:t>
            </a:r>
            <a:r>
              <a:rPr lang="en-US" dirty="0" err="1"/>
              <a:t>namestitev</a:t>
            </a:r>
            <a:r>
              <a:rPr lang="en-US" dirty="0"/>
              <a:t> </a:t>
            </a:r>
            <a:r>
              <a:rPr lang="en-US" dirty="0" err="1"/>
              <a:t>iz</a:t>
            </a:r>
            <a:r>
              <a:rPr lang="en-US" dirty="0"/>
              <a:t> </a:t>
            </a:r>
            <a:r>
              <a:rPr lang="en-US" dirty="0" err="1"/>
              <a:t>Islandije</a:t>
            </a:r>
            <a:r>
              <a:rPr lang="en-US" dirty="0"/>
              <a:t>, </a:t>
            </a:r>
            <a:r>
              <a:rPr lang="en-US" dirty="0" err="1"/>
              <a:t>Italije</a:t>
            </a:r>
            <a:r>
              <a:rPr lang="en-US" dirty="0"/>
              <a:t>, </a:t>
            </a:r>
            <a:r>
              <a:rPr lang="en-US" dirty="0" err="1"/>
              <a:t>Slovenije</a:t>
            </a:r>
            <a:r>
              <a:rPr lang="en-US" dirty="0"/>
              <a:t>, </a:t>
            </a:r>
            <a:r>
              <a:rPr lang="en-US" dirty="0" err="1"/>
              <a:t>Nizozemske</a:t>
            </a:r>
            <a:r>
              <a:rPr lang="en-US" dirty="0"/>
              <a:t> in </a:t>
            </a:r>
            <a:r>
              <a:rPr lang="en-US" dirty="0" err="1"/>
              <a:t>Irske</a:t>
            </a:r>
            <a:r>
              <a:rPr lang="en-US" dirty="0"/>
              <a:t> ter </a:t>
            </a:r>
            <a:r>
              <a:rPr lang="en-US" dirty="0" err="1"/>
              <a:t>prikazujejo</a:t>
            </a:r>
            <a:r>
              <a:rPr lang="en-US" dirty="0"/>
              <a:t>, </a:t>
            </a:r>
            <a:r>
              <a:rPr lang="en-US" dirty="0" err="1"/>
              <a:t>kako</a:t>
            </a:r>
            <a:r>
              <a:rPr lang="en-US" dirty="0"/>
              <a:t> </a:t>
            </a:r>
            <a:r>
              <a:rPr lang="en-US" dirty="0" err="1"/>
              <a:t>lahko</a:t>
            </a:r>
            <a:r>
              <a:rPr lang="en-US" dirty="0"/>
              <a:t> EPIC STAYS </a:t>
            </a:r>
            <a:r>
              <a:rPr lang="en-US" dirty="0" err="1"/>
              <a:t>zadovolji</a:t>
            </a:r>
            <a:r>
              <a:rPr lang="en-US" dirty="0"/>
              <a:t> </a:t>
            </a:r>
            <a:r>
              <a:rPr lang="en-US" dirty="0" err="1"/>
              <a:t>spreminjajoče</a:t>
            </a:r>
            <a:r>
              <a:rPr lang="en-US" dirty="0"/>
              <a:t> se preference </a:t>
            </a:r>
            <a:r>
              <a:rPr lang="en-US" dirty="0" err="1"/>
              <a:t>sodobnih</a:t>
            </a:r>
            <a:r>
              <a:rPr lang="en-US" dirty="0"/>
              <a:t> </a:t>
            </a:r>
            <a:r>
              <a:rPr lang="en-US" dirty="0" err="1"/>
              <a:t>popotnikov</a:t>
            </a:r>
            <a:r>
              <a:rPr lang="en-US" dirty="0"/>
              <a:t> po </a:t>
            </a:r>
            <a:r>
              <a:rPr lang="en-US" dirty="0" err="1"/>
              <a:t>edinstvenih</a:t>
            </a:r>
            <a:r>
              <a:rPr lang="en-US" dirty="0"/>
              <a:t> in </a:t>
            </a:r>
            <a:r>
              <a:rPr lang="en-US" dirty="0" err="1"/>
              <a:t>okolju</a:t>
            </a:r>
            <a:r>
              <a:rPr lang="en-US" dirty="0"/>
              <a:t> </a:t>
            </a:r>
            <a:r>
              <a:rPr lang="en-US" dirty="0" err="1"/>
              <a:t>prijaznih</a:t>
            </a:r>
            <a:r>
              <a:rPr lang="en-US" dirty="0"/>
              <a:t> </a:t>
            </a:r>
            <a:r>
              <a:rPr lang="en-US" dirty="0" err="1"/>
              <a:t>doživetjih</a:t>
            </a:r>
            <a:r>
              <a:rPr lang="en-US" dirty="0"/>
              <a:t>. </a:t>
            </a:r>
          </a:p>
        </p:txBody>
      </p:sp>
      <p:sp>
        <p:nvSpPr>
          <p:cNvPr id="28" name="Text Placeholder 27">
            <a:extLst>
              <a:ext uri="{FF2B5EF4-FFF2-40B4-BE49-F238E27FC236}">
                <a16:creationId xmlns:a16="http://schemas.microsoft.com/office/drawing/2014/main" id="{13DD56A5-5D84-EB01-67BE-9251657E5DCB}"/>
              </a:ext>
            </a:extLst>
          </p:cNvPr>
          <p:cNvSpPr>
            <a:spLocks noGrp="1"/>
          </p:cNvSpPr>
          <p:nvPr>
            <p:ph type="body" sz="quarter" idx="18"/>
          </p:nvPr>
        </p:nvSpPr>
        <p:spPr>
          <a:xfrm>
            <a:off x="350712" y="1919060"/>
            <a:ext cx="3028123" cy="1049221"/>
          </a:xfrm>
        </p:spPr>
        <p:txBody>
          <a:bodyPr/>
          <a:lstStyle/>
          <a:p>
            <a:r>
              <a:rPr lang="en-US" sz="2400" dirty="0">
                <a:latin typeface="Calibri"/>
                <a:ea typeface="Open Sans"/>
                <a:cs typeface="Calibri"/>
              </a:rPr>
              <a:t>VODNIK ZA UPORABO ZBORNIKA EPIC STAYS</a:t>
            </a:r>
            <a:endParaRPr lang="en-US" sz="2400" dirty="0"/>
          </a:p>
          <a:p>
            <a:endParaRPr lang="en-US" dirty="0"/>
          </a:p>
          <a:p>
            <a:endParaRPr lang="en-US" dirty="0"/>
          </a:p>
        </p:txBody>
      </p:sp>
      <p:sp>
        <p:nvSpPr>
          <p:cNvPr id="16" name="Slide Number Placeholder 15">
            <a:extLst>
              <a:ext uri="{FF2B5EF4-FFF2-40B4-BE49-F238E27FC236}">
                <a16:creationId xmlns:a16="http://schemas.microsoft.com/office/drawing/2014/main" id="{FFE9F77F-DA1A-5925-91A2-6A7D9189CEE6}"/>
              </a:ext>
            </a:extLst>
          </p:cNvPr>
          <p:cNvSpPr>
            <a:spLocks noGrp="1"/>
          </p:cNvSpPr>
          <p:nvPr>
            <p:ph type="sldNum" sz="quarter" idx="4"/>
          </p:nvPr>
        </p:nvSpPr>
        <p:spPr/>
        <p:txBody>
          <a:bodyPr/>
          <a:lstStyle/>
          <a:p>
            <a:fld id="{9C527BFA-2C0E-4CEC-B6A5-913A56FEF4B4}" type="slidenum">
              <a:rPr lang="fr-CA" smtClean="0"/>
              <a:t>7</a:t>
            </a:fld>
            <a:endParaRPr lang="fr-CA"/>
          </a:p>
        </p:txBody>
      </p:sp>
      <p:sp>
        <p:nvSpPr>
          <p:cNvPr id="2" name="Text Placeholder 1">
            <a:extLst>
              <a:ext uri="{FF2B5EF4-FFF2-40B4-BE49-F238E27FC236}">
                <a16:creationId xmlns:a16="http://schemas.microsoft.com/office/drawing/2014/main" id="{DA69F234-C351-304A-9A82-0105C2806FDC}"/>
              </a:ext>
            </a:extLst>
          </p:cNvPr>
          <p:cNvSpPr>
            <a:spLocks noGrp="1"/>
          </p:cNvSpPr>
          <p:nvPr>
            <p:ph type="body" sz="quarter" idx="65"/>
          </p:nvPr>
        </p:nvSpPr>
        <p:spPr/>
        <p:txBody>
          <a:bodyPr/>
          <a:lstStyle/>
          <a:p>
            <a:r>
              <a:rPr lang="en-IE"/>
              <a:t>Foto: Birdbox Treehouse, Donegal, Irska</a:t>
            </a:r>
            <a:endParaRPr lang="en-GB"/>
          </a:p>
        </p:txBody>
      </p:sp>
      <p:pic>
        <p:nvPicPr>
          <p:cNvPr id="5" name="Picture Placeholder 4">
            <a:extLst>
              <a:ext uri="{FF2B5EF4-FFF2-40B4-BE49-F238E27FC236}">
                <a16:creationId xmlns:a16="http://schemas.microsoft.com/office/drawing/2014/main" id="{706538B7-2624-4CFD-B851-F3AF72150CE2}"/>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tretch>
            <a:fillRect/>
          </a:stretch>
        </p:blipFill>
        <p:spPr>
          <a:xfrm>
            <a:off x="3798377" y="8304898"/>
            <a:ext cx="3342717" cy="2602815"/>
          </a:xfrm>
        </p:spPr>
      </p:pic>
      <p:sp>
        <p:nvSpPr>
          <p:cNvPr id="7" name="Text Placeholder 27">
            <a:extLst>
              <a:ext uri="{FF2B5EF4-FFF2-40B4-BE49-F238E27FC236}">
                <a16:creationId xmlns:a16="http://schemas.microsoft.com/office/drawing/2014/main" id="{63D28E37-E165-4690-A645-13B90ABA52FB}"/>
              </a:ext>
            </a:extLst>
          </p:cNvPr>
          <p:cNvSpPr txBox="1">
            <a:spLocks/>
          </p:cNvSpPr>
          <p:nvPr/>
        </p:nvSpPr>
        <p:spPr>
          <a:xfrm>
            <a:off x="350711" y="1081540"/>
            <a:ext cx="3028123" cy="1049221"/>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3600">
                <a:latin typeface="Calibri"/>
                <a:ea typeface="Open Sans"/>
                <a:cs typeface="Calibri"/>
              </a:rPr>
              <a:t>DOBRODOŠLI!</a:t>
            </a:r>
          </a:p>
        </p:txBody>
      </p:sp>
    </p:spTree>
    <p:extLst>
      <p:ext uri="{BB962C8B-B14F-4D97-AF65-F5344CB8AC3E}">
        <p14:creationId xmlns:p14="http://schemas.microsoft.com/office/powerpoint/2010/main" val="2357960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124C0-8D89-9820-6013-F1C012AAB5D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D8DA48-2B72-5FC0-9BF7-6C4D5C7E77D1}"/>
              </a:ext>
            </a:extLst>
          </p:cNvPr>
          <p:cNvSpPr>
            <a:spLocks noGrp="1"/>
          </p:cNvSpPr>
          <p:nvPr>
            <p:ph type="body" sz="quarter" idx="32"/>
          </p:nvPr>
        </p:nvSpPr>
        <p:spPr>
          <a:xfrm>
            <a:off x="634478" y="6074397"/>
            <a:ext cx="6541269" cy="3459530"/>
          </a:xfrm>
        </p:spPr>
        <p:txBody>
          <a:bodyPr/>
          <a:lstStyle/>
          <a:p>
            <a:pPr>
              <a:lnSpc>
                <a:spcPct val="100000"/>
              </a:lnSpc>
            </a:pPr>
            <a:r>
              <a:rPr lang="en-US"/>
              <a:t>V tem poglavju raziskujemo okolju prijazne in trajnostne rešitve, ki spreminjajo turistične namestitve po vsem svetu. Ker </a:t>
            </a:r>
            <a:r>
              <a:rPr lang="en-US" err="1"/>
              <a:t>potniki </a:t>
            </a:r>
            <a:r>
              <a:rPr lang="en-US"/>
              <a:t>vse bolj iščejo odgovorne in okolju prijazne možnosti, inovativne ustanove odgovarjajo s trajnostnimi praksami, ki presegajo preproste okolju prijazne geste. Od energetsko učinkovitih zasnov in obnovljivih virov energije do pobud za zmanjšanje odpadkov in lokalno pridobljenih materialov – te namestitve na novo opredeljujejo gostoljubnost z zavezo k varovanju naravnih virov in podpiranju ekološkega ravnovesja.</a:t>
            </a:r>
          </a:p>
          <a:p>
            <a:pPr>
              <a:lnSpc>
                <a:spcPct val="100000"/>
              </a:lnSpc>
            </a:pPr>
            <a:endParaRPr lang="en-US"/>
          </a:p>
          <a:p>
            <a:pPr>
              <a:lnSpc>
                <a:spcPct val="100000"/>
              </a:lnSpc>
            </a:pPr>
            <a:r>
              <a:rPr lang="en-US">
                <a:latin typeface="Calibri"/>
                <a:cs typeface="Calibri"/>
              </a:rPr>
              <a:t>S sprejemanjem strategij, ki zmanjšujejo njihov ogljični odtis, spodbujajo biotsko raznovrstnost in vključujejo lokalne skupnosti, te destinacije ne ponujajo le nepozabnih bivanj, ampak tudi zagovarjajo model turizma, ki ceni in ohranja okolje za prihodnje generacije. Tukaj nadaljujemo z izjemnimi prizadevanji in praksami, ki postavljajo nove standarde za trajnostne turistične nastanitve. V naslednjem poglavju vodnika boste ponovno našli nekaj čudovitih fotografij, zanimivih študij primerov in dobrih </a:t>
            </a:r>
            <a:r>
              <a:rPr lang="en-US" err="1">
                <a:latin typeface="Calibri"/>
                <a:cs typeface="Calibri"/>
              </a:rPr>
              <a:t>praks </a:t>
            </a:r>
            <a:r>
              <a:rPr lang="en-US">
                <a:latin typeface="Calibri"/>
                <a:cs typeface="Calibri"/>
              </a:rPr>
              <a:t>iz Slovenije, Italije, Nizozemske, Irske in Islandije.</a:t>
            </a:r>
            <a:endParaRPr lang="en-IE">
              <a:latin typeface="Calibri"/>
              <a:cs typeface="Calibri"/>
            </a:endParaRPr>
          </a:p>
        </p:txBody>
      </p:sp>
      <p:sp>
        <p:nvSpPr>
          <p:cNvPr id="3" name="Text Placeholder 2">
            <a:extLst>
              <a:ext uri="{FF2B5EF4-FFF2-40B4-BE49-F238E27FC236}">
                <a16:creationId xmlns:a16="http://schemas.microsoft.com/office/drawing/2014/main" id="{9316BC00-A9BC-19D5-ACA9-18D54A26D240}"/>
              </a:ext>
            </a:extLst>
          </p:cNvPr>
          <p:cNvSpPr>
            <a:spLocks noGrp="1"/>
          </p:cNvSpPr>
          <p:nvPr>
            <p:ph type="body" sz="quarter" idx="33"/>
          </p:nvPr>
        </p:nvSpPr>
        <p:spPr/>
        <p:txBody>
          <a:bodyPr/>
          <a:lstStyle/>
          <a:p>
            <a:r>
              <a:rPr lang="en-US" sz="2400"/>
              <a:t>OKOLJU PRIJAZNE, TRAJNOSTI PRIJAZNE REŠITVE ZA TURISTIČNE NASTANITVE</a:t>
            </a:r>
          </a:p>
          <a:p>
            <a:endParaRPr lang="en-IE" sz="2400"/>
          </a:p>
        </p:txBody>
      </p:sp>
      <p:sp>
        <p:nvSpPr>
          <p:cNvPr id="4" name="Text Placeholder 3">
            <a:extLst>
              <a:ext uri="{FF2B5EF4-FFF2-40B4-BE49-F238E27FC236}">
                <a16:creationId xmlns:a16="http://schemas.microsoft.com/office/drawing/2014/main" id="{E0FD820F-6B6F-103D-F848-6F556EBF8BDD}"/>
              </a:ext>
            </a:extLst>
          </p:cNvPr>
          <p:cNvSpPr>
            <a:spLocks noGrp="1"/>
          </p:cNvSpPr>
          <p:nvPr>
            <p:ph type="body" sz="quarter" idx="18"/>
          </p:nvPr>
        </p:nvSpPr>
        <p:spPr>
          <a:xfrm>
            <a:off x="432828" y="1734805"/>
            <a:ext cx="3919907" cy="1049221"/>
          </a:xfrm>
        </p:spPr>
        <p:txBody>
          <a:bodyPr/>
          <a:lstStyle/>
          <a:p>
            <a:r>
              <a:rPr lang="en-IE" b="1" cap="all"/>
              <a:t>Poglavje 2: </a:t>
            </a:r>
            <a:r>
              <a:rPr lang="en-US" b="1" cap="all"/>
              <a:t>Ekološko in okolju prijazna trajnostna bivanja</a:t>
            </a:r>
          </a:p>
          <a:p>
            <a:endParaRPr lang="en-IE" cap="all"/>
          </a:p>
        </p:txBody>
      </p:sp>
      <p:pic>
        <p:nvPicPr>
          <p:cNvPr id="10" name="Picture Placeholder 9">
            <a:extLst>
              <a:ext uri="{FF2B5EF4-FFF2-40B4-BE49-F238E27FC236}">
                <a16:creationId xmlns:a16="http://schemas.microsoft.com/office/drawing/2014/main" id="{CF55109A-E6E6-4450-898F-257B489F8132}"/>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24715" r="24715"/>
          <a:stretch>
            <a:fillRect/>
          </a:stretch>
        </p:blipFill>
        <p:spPr/>
      </p:pic>
      <p:sp>
        <p:nvSpPr>
          <p:cNvPr id="7" name="Slide Number Placeholder 6">
            <a:extLst>
              <a:ext uri="{FF2B5EF4-FFF2-40B4-BE49-F238E27FC236}">
                <a16:creationId xmlns:a16="http://schemas.microsoft.com/office/drawing/2014/main" id="{CC897855-5CE7-CC46-424E-0A319F4AC47E}"/>
              </a:ext>
            </a:extLst>
          </p:cNvPr>
          <p:cNvSpPr>
            <a:spLocks noGrp="1"/>
          </p:cNvSpPr>
          <p:nvPr>
            <p:ph type="sldNum" sz="quarter" idx="4"/>
          </p:nvPr>
        </p:nvSpPr>
        <p:spPr/>
        <p:txBody>
          <a:bodyPr/>
          <a:lstStyle/>
          <a:p>
            <a:fld id="{9C527BFA-2C0E-4CEC-B6A5-913A56FEF4B4}" type="slidenum">
              <a:rPr lang="fr-CA" smtClean="0"/>
              <a:t>70</a:t>
            </a:fld>
            <a:endParaRPr lang="fr-CA"/>
          </a:p>
        </p:txBody>
      </p:sp>
      <p:sp>
        <p:nvSpPr>
          <p:cNvPr id="8" name="Text Placeholder 7">
            <a:extLst>
              <a:ext uri="{FF2B5EF4-FFF2-40B4-BE49-F238E27FC236}">
                <a16:creationId xmlns:a16="http://schemas.microsoft.com/office/drawing/2014/main" id="{53F4CD3D-7DDA-C866-DB2B-C0CA8CCEC47E}"/>
              </a:ext>
            </a:extLst>
          </p:cNvPr>
          <p:cNvSpPr>
            <a:spLocks noGrp="1"/>
          </p:cNvSpPr>
          <p:nvPr>
            <p:ph type="body" sz="quarter" idx="65"/>
          </p:nvPr>
        </p:nvSpPr>
        <p:spPr/>
        <p:txBody>
          <a:bodyPr/>
          <a:lstStyle/>
          <a:p>
            <a:r>
              <a:rPr lang="en-IE"/>
              <a:t>Foto: </a:t>
            </a:r>
            <a:r>
              <a:rPr lang="en-IE" b="1" err="1"/>
              <a:t>Overleekerhoeve</a:t>
            </a:r>
            <a:r>
              <a:rPr lang="en-IE" b="1"/>
              <a:t>, Nizozemska</a:t>
            </a:r>
          </a:p>
        </p:txBody>
      </p:sp>
    </p:spTree>
    <p:extLst>
      <p:ext uri="{BB962C8B-B14F-4D97-AF65-F5344CB8AC3E}">
        <p14:creationId xmlns:p14="http://schemas.microsoft.com/office/powerpoint/2010/main" val="1218928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4CDBE-73BF-BFBF-BF1F-3431184250F9}"/>
              </a:ext>
            </a:extLst>
          </p:cNvPr>
          <p:cNvSpPr>
            <a:spLocks noGrp="1"/>
          </p:cNvSpPr>
          <p:nvPr>
            <p:ph type="body" sz="quarter" idx="32"/>
          </p:nvPr>
        </p:nvSpPr>
        <p:spPr>
          <a:xfrm>
            <a:off x="599826" y="1687088"/>
            <a:ext cx="6541269" cy="2422612"/>
          </a:xfrm>
        </p:spPr>
        <p:txBody>
          <a:bodyPr/>
          <a:lstStyle/>
          <a:p>
            <a:pPr>
              <a:lnSpc>
                <a:spcPct val="100000"/>
              </a:lnSpc>
            </a:pPr>
            <a:r>
              <a:rPr lang="en-US"/>
              <a:t>EPIC STAYS se odlikuje po inovativnem pristopu in tematski usmerjenosti ter poudarjanju oblikovanja in izvajanja </a:t>
            </a:r>
            <a:r>
              <a:rPr lang="en-US" b="1"/>
              <a:t>krožnih in trajnostnih rešitev za turistične namestitve</a:t>
            </a:r>
            <a:r>
              <a:rPr lang="en-US"/>
              <a:t>. Pomanjkanje namestitev v Evropi predstavlja veliko tveganje za turistično gospodarstvo, zlasti v podeželskih in oddaljenih regijah. </a:t>
            </a:r>
          </a:p>
          <a:p>
            <a:pPr>
              <a:lnSpc>
                <a:spcPct val="100000"/>
              </a:lnSpc>
            </a:pPr>
            <a:endParaRPr lang="en-US"/>
          </a:p>
          <a:p>
            <a:pPr>
              <a:lnSpc>
                <a:spcPct val="100000"/>
              </a:lnSpc>
            </a:pPr>
            <a:r>
              <a:rPr lang="en-US"/>
              <a:t>EPIC STAYS se s tem izzivom spopada s spodbujanjem alternativnih, trajnostnih turističnih namestitev, ki ponujajo izvedljive rešitve z majhnim vplivom na okolje. Te alternative imajo pogosto manjši ogljični odtis, namesto novih gradenj </a:t>
            </a:r>
            <a:r>
              <a:rPr lang="en-US" err="1"/>
              <a:t>izkoriščajo </a:t>
            </a:r>
            <a:r>
              <a:rPr lang="en-US"/>
              <a:t>obstoječe strukture in lokalne vire ter vključujejo trajnostne tehnologije za </a:t>
            </a:r>
            <a:r>
              <a:rPr lang="en-US" err="1"/>
              <a:t>zmanjšanje </a:t>
            </a:r>
            <a:r>
              <a:rPr lang="en-US"/>
              <a:t>porabe energije. S tem pristopom EPIC STAYS zagovarja turistični model, ki je odporen in okoljsko odgovoren ter ponuja praktične odgovore na krizo namestitev v Evropi.</a:t>
            </a:r>
            <a:endParaRPr lang="en-IE">
              <a:highlight>
                <a:srgbClr val="FFFF00"/>
              </a:highlight>
            </a:endParaRPr>
          </a:p>
        </p:txBody>
      </p:sp>
      <p:sp>
        <p:nvSpPr>
          <p:cNvPr id="8" name="Text Placeholder 7">
            <a:extLst>
              <a:ext uri="{FF2B5EF4-FFF2-40B4-BE49-F238E27FC236}">
                <a16:creationId xmlns:a16="http://schemas.microsoft.com/office/drawing/2014/main" id="{457B937B-6032-64F1-D2D9-A46A8286EBB8}"/>
              </a:ext>
            </a:extLst>
          </p:cNvPr>
          <p:cNvSpPr>
            <a:spLocks noGrp="1"/>
          </p:cNvSpPr>
          <p:nvPr>
            <p:ph type="body" sz="quarter" idx="38"/>
          </p:nvPr>
        </p:nvSpPr>
        <p:spPr/>
        <p:txBody>
          <a:bodyPr/>
          <a:lstStyle/>
          <a:p>
            <a:r>
              <a:rPr lang="en-US" sz="3200"/>
              <a:t>OKOLJU PRIJAZNE, TRAJNOSTI OZIROMA TRAJNOSTI OZIROMA TRAJNOSTI OZIROMA TRAJNOSTI OZIROMA TRAJNOSTI OZIROMA TRAJNOSTI OZIROMA TRAJNOSTI OZIROMA TRAJNOSTI OZIROMA TRAJNOSTI OZIROMA TRAJNOSTI OZIROMA TRAJNOSTI OZIR</a:t>
            </a:r>
          </a:p>
          <a:p>
            <a:endParaRPr lang="en-IE"/>
          </a:p>
        </p:txBody>
      </p:sp>
      <p:pic>
        <p:nvPicPr>
          <p:cNvPr id="3" name="Picture Placeholder 2">
            <a:extLst>
              <a:ext uri="{FF2B5EF4-FFF2-40B4-BE49-F238E27FC236}">
                <a16:creationId xmlns:a16="http://schemas.microsoft.com/office/drawing/2014/main" id="{3E9A3249-6C69-4EF9-92BB-6EC604C2BDF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6081" r="16081"/>
          <a:stretch>
            <a:fillRect/>
          </a:stretch>
        </p:blipFill>
        <p:spPr/>
      </p:pic>
      <p:sp>
        <p:nvSpPr>
          <p:cNvPr id="10" name="Text Placeholder 9">
            <a:extLst>
              <a:ext uri="{FF2B5EF4-FFF2-40B4-BE49-F238E27FC236}">
                <a16:creationId xmlns:a16="http://schemas.microsoft.com/office/drawing/2014/main" id="{97221209-F1AF-F507-6C76-8DA199416B47}"/>
              </a:ext>
            </a:extLst>
          </p:cNvPr>
          <p:cNvSpPr>
            <a:spLocks noGrp="1"/>
          </p:cNvSpPr>
          <p:nvPr>
            <p:ph type="body" sz="quarter" idx="40"/>
          </p:nvPr>
        </p:nvSpPr>
        <p:spPr/>
        <p:txBody>
          <a:bodyPr/>
          <a:lstStyle/>
          <a:p>
            <a:r>
              <a:rPr lang="en-US"/>
              <a:t>„Naši najsrečnejši trenutki kot turisti se vedno zdijo, ko naletimo na nekaj, medtem ko iščemo nekaj drugega.“ — Lawrence Block</a:t>
            </a:r>
            <a:endParaRPr lang="en-IE"/>
          </a:p>
        </p:txBody>
      </p:sp>
      <p:sp>
        <p:nvSpPr>
          <p:cNvPr id="11" name="Text Placeholder 10">
            <a:extLst>
              <a:ext uri="{FF2B5EF4-FFF2-40B4-BE49-F238E27FC236}">
                <a16:creationId xmlns:a16="http://schemas.microsoft.com/office/drawing/2014/main" id="{6C42CA84-C9ED-E936-92C6-DC9E0407DC0E}"/>
              </a:ext>
            </a:extLst>
          </p:cNvPr>
          <p:cNvSpPr>
            <a:spLocks noGrp="1"/>
          </p:cNvSpPr>
          <p:nvPr>
            <p:ph type="body" sz="quarter" idx="65"/>
          </p:nvPr>
        </p:nvSpPr>
        <p:spPr/>
        <p:txBody>
          <a:bodyPr/>
          <a:lstStyle/>
          <a:p>
            <a:r>
              <a:rPr lang="en-IE"/>
              <a:t>Foto: farmstayplanet.com/, islandski konji</a:t>
            </a:r>
          </a:p>
        </p:txBody>
      </p:sp>
    </p:spTree>
    <p:extLst>
      <p:ext uri="{BB962C8B-B14F-4D97-AF65-F5344CB8AC3E}">
        <p14:creationId xmlns:p14="http://schemas.microsoft.com/office/powerpoint/2010/main" val="1878796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7BFB-D6ED-6165-90E7-C7705D6ADFC1}"/>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F5FEF96C-3386-357F-23E3-D3DA9ACC769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462D294A-4516-A58D-BF25-D675FC103220}"/>
              </a:ext>
            </a:extLst>
          </p:cNvPr>
          <p:cNvSpPr>
            <a:spLocks noGrp="1"/>
          </p:cNvSpPr>
          <p:nvPr>
            <p:ph type="body" sz="quarter" idx="32"/>
          </p:nvPr>
        </p:nvSpPr>
        <p:spPr>
          <a:xfrm>
            <a:off x="294777" y="6997639"/>
            <a:ext cx="7365329" cy="2787212"/>
          </a:xfrm>
        </p:spPr>
        <p:txBody>
          <a:bodyPr/>
          <a:lstStyle/>
          <a:p>
            <a:pPr>
              <a:lnSpc>
                <a:spcPct val="100000"/>
              </a:lnSpc>
            </a:pPr>
            <a:r>
              <a:rPr lang="en-US" sz="4000" b="1" cap="all">
                <a:solidFill>
                  <a:schemeClr val="bg1"/>
                </a:solidFill>
                <a:latin typeface="Calibri"/>
                <a:cs typeface="Calibri"/>
              </a:rPr>
              <a:t>Postelja in drevo</a:t>
            </a:r>
          </a:p>
          <a:p>
            <a:pPr>
              <a:lnSpc>
                <a:spcPct val="100000"/>
              </a:lnSpc>
            </a:pPr>
            <a:r>
              <a:rPr lang="en-US" sz="2000" b="1">
                <a:solidFill>
                  <a:schemeClr val="bg1"/>
                </a:solidFill>
                <a:latin typeface="Calibri"/>
                <a:cs typeface="Calibri"/>
              </a:rPr>
              <a:t>Kategorija: </a:t>
            </a:r>
            <a:r>
              <a:rPr lang="en-US" sz="2000">
                <a:solidFill>
                  <a:schemeClr val="bg1"/>
                </a:solidFill>
                <a:latin typeface="Calibri"/>
                <a:cs typeface="Calibri"/>
              </a:rPr>
              <a:t>Preurejena stara cerkev</a:t>
            </a:r>
          </a:p>
          <a:p>
            <a:pPr>
              <a:lnSpc>
                <a:spcPct val="100000"/>
              </a:lnSpc>
            </a:pPr>
            <a:r>
              <a:rPr lang="en-US" sz="2000" b="1">
                <a:solidFill>
                  <a:schemeClr val="bg1"/>
                </a:solidFill>
                <a:latin typeface="Calibri"/>
                <a:cs typeface="Calibri"/>
              </a:rPr>
              <a:t>Lokacija: </a:t>
            </a:r>
            <a:r>
              <a:rPr lang="en-US" sz="2000" err="1">
                <a:solidFill>
                  <a:schemeClr val="bg1"/>
                </a:solidFill>
                <a:latin typeface="Calibri"/>
                <a:cs typeface="Calibri"/>
              </a:rPr>
              <a:t>Biccari </a:t>
            </a:r>
            <a:r>
              <a:rPr lang="en-US" sz="2000">
                <a:solidFill>
                  <a:schemeClr val="bg1"/>
                </a:solidFill>
                <a:latin typeface="Calibri"/>
                <a:cs typeface="Calibri"/>
              </a:rPr>
              <a:t>(FG) Italija</a:t>
            </a:r>
          </a:p>
          <a:p>
            <a:pPr>
              <a:lnSpc>
                <a:spcPct val="100000"/>
              </a:lnSpc>
            </a:pPr>
            <a:r>
              <a:rPr lang="en-US" sz="2000" b="1">
                <a:solidFill>
                  <a:schemeClr val="bg1"/>
                </a:solidFill>
                <a:latin typeface="Calibri"/>
                <a:cs typeface="Calibri"/>
              </a:rPr>
              <a:t>Spletna stran:</a:t>
            </a:r>
            <a:r>
              <a:rPr lang="en-IE" sz="2000">
                <a:solidFill>
                  <a:schemeClr val="bg1"/>
                </a:solidFill>
                <a:latin typeface="Calibri"/>
                <a:cs typeface="Calibri"/>
              </a:rPr>
              <a:t> https://www.dauniavventura.com/bedtree/</a:t>
            </a:r>
          </a:p>
          <a:p>
            <a:pPr algn="l">
              <a:lnSpc>
                <a:spcPct val="100000"/>
              </a:lnSpc>
            </a:pPr>
            <a:endParaRPr lang="en-US" sz="1000">
              <a:solidFill>
                <a:schemeClr val="bg1"/>
              </a:solidFill>
              <a:highlight>
                <a:srgbClr val="0000FF"/>
              </a:highlight>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US">
                <a:solidFill>
                  <a:schemeClr val="bg1"/>
                </a:solidFill>
                <a:latin typeface="Calibri"/>
                <a:cs typeface="Calibri"/>
              </a:rPr>
              <a:t>V </a:t>
            </a:r>
            <a:r>
              <a:rPr lang="en-US" err="1">
                <a:solidFill>
                  <a:schemeClr val="bg1"/>
                </a:solidFill>
                <a:latin typeface="Calibri"/>
                <a:cs typeface="Calibri"/>
              </a:rPr>
              <a:t>Biccariju </a:t>
            </a:r>
            <a:r>
              <a:rPr lang="en-US">
                <a:solidFill>
                  <a:schemeClr val="bg1"/>
                </a:solidFill>
                <a:latin typeface="Calibri"/>
                <a:cs typeface="Calibri"/>
              </a:rPr>
              <a:t>lahko prespite v gozdu v hišicah na drevesih. Tukaj lahko uživate v edinstvenem in fantastičnem doživetju spanja v leseni hišici na drevesu, skriti v gozdu, kraju, primernem za tiste, ki ljubijo naravo in nameravajo preživeti nekaj dni sproščanja v </a:t>
            </a:r>
            <a:r>
              <a:rPr lang="en-US" err="1">
                <a:solidFill>
                  <a:schemeClr val="bg1"/>
                </a:solidFill>
                <a:latin typeface="Calibri"/>
                <a:cs typeface="Calibri"/>
              </a:rPr>
              <a:t>neokrnjeni</a:t>
            </a:r>
            <a:r>
              <a:rPr lang="en-US">
                <a:solidFill>
                  <a:schemeClr val="bg1"/>
                </a:solidFill>
                <a:latin typeface="Calibri"/>
                <a:cs typeface="Calibri"/>
              </a:rPr>
              <a:t> naravi, obkroženi s čarobno pokrajino jezera Pescara in gore </a:t>
            </a:r>
            <a:r>
              <a:rPr lang="en-US" err="1">
                <a:solidFill>
                  <a:schemeClr val="bg1"/>
                </a:solidFill>
                <a:latin typeface="Calibri"/>
                <a:cs typeface="Calibri"/>
              </a:rPr>
              <a:t>Cornacchia</a:t>
            </a:r>
            <a:r>
              <a:rPr lang="en-US">
                <a:solidFill>
                  <a:schemeClr val="bg1"/>
                </a:solidFill>
                <a:latin typeface="Calibri"/>
                <a:cs typeface="Calibri"/>
              </a:rPr>
              <a:t>, najvišjega vrha v Apuliji. Območje </a:t>
            </a:r>
            <a:r>
              <a:rPr lang="en-US" err="1">
                <a:solidFill>
                  <a:schemeClr val="bg1"/>
                </a:solidFill>
                <a:latin typeface="Calibri"/>
                <a:cs typeface="Calibri"/>
              </a:rPr>
              <a:t>Bed&amp;Tree </a:t>
            </a:r>
            <a:r>
              <a:rPr lang="en-US">
                <a:solidFill>
                  <a:schemeClr val="bg1"/>
                </a:solidFill>
                <a:latin typeface="Calibri"/>
                <a:cs typeface="Calibri"/>
              </a:rPr>
              <a:t>sestavljajo štiri majhne hišice, zgrajene na drevesih. </a:t>
            </a: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77A96CF0-5ACA-2514-73F7-666782AE9811}"/>
              </a:ext>
            </a:extLst>
          </p:cNvPr>
          <p:cNvSpPr>
            <a:spLocks noGrp="1"/>
          </p:cNvSpPr>
          <p:nvPr>
            <p:ph type="body" sz="quarter" idx="35"/>
          </p:nvPr>
        </p:nvSpPr>
        <p:spPr>
          <a:xfrm>
            <a:off x="294777" y="5453856"/>
            <a:ext cx="3206079" cy="1049221"/>
          </a:xfrm>
        </p:spPr>
        <p:txBody>
          <a:bodyPr/>
          <a:lstStyle/>
          <a:p>
            <a:r>
              <a:rPr lang="en-US" sz="4400" b="1"/>
              <a:t>ITALIJA</a:t>
            </a:r>
          </a:p>
        </p:txBody>
      </p:sp>
      <p:sp>
        <p:nvSpPr>
          <p:cNvPr id="3" name="Text Placeholder 2">
            <a:extLst>
              <a:ext uri="{FF2B5EF4-FFF2-40B4-BE49-F238E27FC236}">
                <a16:creationId xmlns:a16="http://schemas.microsoft.com/office/drawing/2014/main" id="{A387074D-57C9-979B-736A-E957C4D1DA21}"/>
              </a:ext>
            </a:extLst>
          </p:cNvPr>
          <p:cNvSpPr>
            <a:spLocks noGrp="1"/>
          </p:cNvSpPr>
          <p:nvPr>
            <p:ph type="body" sz="quarter" idx="36"/>
          </p:nvPr>
        </p:nvSpPr>
        <p:spPr>
          <a:xfrm>
            <a:off x="294777" y="4779704"/>
            <a:ext cx="3362446" cy="452458"/>
          </a:xfrm>
        </p:spPr>
        <p:txBody>
          <a:bodyPr/>
          <a:lstStyle/>
          <a:p>
            <a:r>
              <a:rPr lang="en-US" sz="1400" b="0"/>
              <a:t>OKOLJU PRIJAZNA, TRAJNOSTI OZIROMA TRAJNOSTI</a:t>
            </a:r>
          </a:p>
        </p:txBody>
      </p:sp>
      <p:sp>
        <p:nvSpPr>
          <p:cNvPr id="16" name="Slide Number Placeholder 15">
            <a:extLst>
              <a:ext uri="{FF2B5EF4-FFF2-40B4-BE49-F238E27FC236}">
                <a16:creationId xmlns:a16="http://schemas.microsoft.com/office/drawing/2014/main" id="{88207EC2-A093-4BAA-970E-6626D7515065}"/>
              </a:ext>
            </a:extLst>
          </p:cNvPr>
          <p:cNvSpPr>
            <a:spLocks noGrp="1"/>
          </p:cNvSpPr>
          <p:nvPr>
            <p:ph type="sldNum" sz="quarter" idx="4"/>
          </p:nvPr>
        </p:nvSpPr>
        <p:spPr/>
        <p:txBody>
          <a:bodyPr/>
          <a:lstStyle/>
          <a:p>
            <a:fld id="{9C527BFA-2C0E-4CEC-B6A5-913A56FEF4B4}" type="slidenum">
              <a:rPr lang="fr-CA" smtClean="0"/>
              <a:t>72</a:t>
            </a:fld>
            <a:endParaRPr lang="fr-CA"/>
          </a:p>
        </p:txBody>
      </p:sp>
      <p:sp>
        <p:nvSpPr>
          <p:cNvPr id="4" name="Text Placeholder 3">
            <a:extLst>
              <a:ext uri="{FF2B5EF4-FFF2-40B4-BE49-F238E27FC236}">
                <a16:creationId xmlns:a16="http://schemas.microsoft.com/office/drawing/2014/main" id="{5D4BB9B4-5E38-46EC-6E5C-9A80AD7375D9}"/>
              </a:ext>
            </a:extLst>
          </p:cNvPr>
          <p:cNvSpPr>
            <a:spLocks noGrp="1"/>
          </p:cNvSpPr>
          <p:nvPr>
            <p:ph type="body" sz="quarter" idx="65"/>
          </p:nvPr>
        </p:nvSpPr>
        <p:spPr/>
        <p:txBody>
          <a:bodyPr/>
          <a:lstStyle/>
          <a:p>
            <a:r>
              <a:rPr lang="en-GB"/>
              <a:t>Foto: BUNK Hotel Amsterdam, Nizozemska</a:t>
            </a:r>
          </a:p>
        </p:txBody>
      </p:sp>
      <p:sp>
        <p:nvSpPr>
          <p:cNvPr id="10" name="Text Placeholder 2">
            <a:extLst>
              <a:ext uri="{FF2B5EF4-FFF2-40B4-BE49-F238E27FC236}">
                <a16:creationId xmlns:a16="http://schemas.microsoft.com/office/drawing/2014/main" id="{44B281A8-36FD-3C99-2A27-25404B42D6E2}"/>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5677AB1B-81DB-FA22-D8CF-B883A34319A1}"/>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5" name="Graphic 4" descr="Badge 1 with solid fill">
            <a:extLst>
              <a:ext uri="{FF2B5EF4-FFF2-40B4-BE49-F238E27FC236}">
                <a16:creationId xmlns:a16="http://schemas.microsoft.com/office/drawing/2014/main" id="{3B916F91-162B-0DAF-84C5-3811887E6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0481" y="4354465"/>
            <a:ext cx="1440000" cy="1440000"/>
          </a:xfrm>
          <a:prstGeom prst="rect">
            <a:avLst/>
          </a:prstGeom>
        </p:spPr>
      </p:pic>
      <p:pic>
        <p:nvPicPr>
          <p:cNvPr id="9" name="Picture Placeholder 8">
            <a:extLst>
              <a:ext uri="{FF2B5EF4-FFF2-40B4-BE49-F238E27FC236}">
                <a16:creationId xmlns:a16="http://schemas.microsoft.com/office/drawing/2014/main" id="{F6EB9A9C-97A7-48E6-B439-D0375A23034C}"/>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l="1883" r="1883"/>
          <a:stretch>
            <a:fillRect/>
          </a:stretch>
        </p:blipFill>
        <p:spPr/>
      </p:pic>
    </p:spTree>
    <p:extLst>
      <p:ext uri="{BB962C8B-B14F-4D97-AF65-F5344CB8AC3E}">
        <p14:creationId xmlns:p14="http://schemas.microsoft.com/office/powerpoint/2010/main" val="36870887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84AE3-F65A-DC0C-3960-DF240122E2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AA0B49-1341-8640-F9E9-F8F29D4564E3}"/>
              </a:ext>
            </a:extLst>
          </p:cNvPr>
          <p:cNvSpPr>
            <a:spLocks noGrp="1"/>
          </p:cNvSpPr>
          <p:nvPr>
            <p:ph type="body" sz="quarter" idx="65"/>
          </p:nvPr>
        </p:nvSpPr>
        <p:spPr/>
        <p:txBody>
          <a:bodyPr/>
          <a:lstStyle/>
          <a:p>
            <a:r>
              <a:rPr lang="en-GB"/>
              <a:t>Avtor fotografije: </a:t>
            </a:r>
            <a:r>
              <a:rPr lang="en-US"/>
              <a:t>Amsterdam the Crane, YAYS, Nizozemska</a:t>
            </a:r>
            <a:endParaRPr lang="en-GB"/>
          </a:p>
        </p:txBody>
      </p:sp>
      <p:sp>
        <p:nvSpPr>
          <p:cNvPr id="6" name="Slide Number Placeholder 5">
            <a:extLst>
              <a:ext uri="{FF2B5EF4-FFF2-40B4-BE49-F238E27FC236}">
                <a16:creationId xmlns:a16="http://schemas.microsoft.com/office/drawing/2014/main" id="{FD85D1B7-5901-24AF-8FF6-0E978BF55C6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73</a:t>
            </a:fld>
            <a:endParaRPr lang="fr-CA"/>
          </a:p>
        </p:txBody>
      </p:sp>
      <p:sp>
        <p:nvSpPr>
          <p:cNvPr id="14" name="Text Placeholder 2">
            <a:extLst>
              <a:ext uri="{FF2B5EF4-FFF2-40B4-BE49-F238E27FC236}">
                <a16:creationId xmlns:a16="http://schemas.microsoft.com/office/drawing/2014/main" id="{5AB0E3A0-43B8-BD96-99C2-6CDB5F155811}"/>
              </a:ext>
            </a:extLst>
          </p:cNvPr>
          <p:cNvSpPr>
            <a:spLocks noGrp="1"/>
          </p:cNvSpPr>
          <p:nvPr>
            <p:ph type="body" sz="quarter" idx="32"/>
          </p:nvPr>
        </p:nvSpPr>
        <p:spPr>
          <a:xfrm>
            <a:off x="3891805" y="3603062"/>
            <a:ext cx="3270634" cy="6921144"/>
          </a:xfrm>
        </p:spPr>
        <p:txBody>
          <a:bodyPr/>
          <a:lstStyle/>
          <a:p>
            <a:r>
              <a:rPr lang="en-IE">
                <a:latin typeface="Calibri"/>
                <a:cs typeface="Calibri"/>
              </a:rPr>
              <a:t>Ideja o drevesnih hišicah v gozdu </a:t>
            </a:r>
            <a:r>
              <a:rPr lang="en-IE" err="1">
                <a:latin typeface="Calibri"/>
                <a:cs typeface="Calibri"/>
              </a:rPr>
              <a:t>Biccari </a:t>
            </a:r>
            <a:r>
              <a:rPr lang="en-IE">
                <a:latin typeface="Calibri"/>
                <a:cs typeface="Calibri"/>
              </a:rPr>
              <a:t>je del širšega projekta, katerega cilj je povečati ponudbo storitev in turistično ponudbo v tej regiji, ki jo ponuja didaktični gozd „Lago Pescara“, ki se nahaja v istoimenskem naravnem območju na podeželju </a:t>
            </a:r>
            <a:r>
              <a:rPr lang="en-IE" err="1">
                <a:latin typeface="Calibri"/>
                <a:cs typeface="Calibri"/>
              </a:rPr>
              <a:t>Biccari</a:t>
            </a:r>
            <a:r>
              <a:rPr lang="en-IE">
                <a:latin typeface="Calibri"/>
                <a:cs typeface="Calibri"/>
              </a:rPr>
              <a:t>. </a:t>
            </a:r>
          </a:p>
          <a:p>
            <a:endParaRPr lang="en-IE">
              <a:latin typeface="Calibri"/>
              <a:cs typeface="Calibri"/>
            </a:endParaRPr>
          </a:p>
          <a:p>
            <a:r>
              <a:rPr lang="en-IE">
                <a:latin typeface="Calibri"/>
                <a:cs typeface="Calibri"/>
              </a:rPr>
              <a:t>Dela za postavitev štirih drevesnih hišic v pustolovskem parku </a:t>
            </a:r>
            <a:r>
              <a:rPr lang="en-IE" err="1">
                <a:latin typeface="Calibri"/>
                <a:cs typeface="Calibri"/>
              </a:rPr>
              <a:t>Biccari </a:t>
            </a:r>
            <a:r>
              <a:rPr lang="en-IE">
                <a:latin typeface="Calibri"/>
                <a:cs typeface="Calibri"/>
              </a:rPr>
              <a:t>so bila financirana na podlagi javnega razpisa, ki ga je objavila lokalna akcijsko skupina </a:t>
            </a:r>
            <a:r>
              <a:rPr lang="en-IE" err="1">
                <a:latin typeface="Calibri"/>
                <a:cs typeface="Calibri"/>
              </a:rPr>
              <a:t>Meridaunia </a:t>
            </a:r>
            <a:r>
              <a:rPr lang="en-IE">
                <a:latin typeface="Calibri"/>
                <a:cs typeface="Calibri"/>
              </a:rPr>
              <a:t>v okviru projekta financiranja iz programa razvoja podeželja Apulije 2014/2020 PAL MERIDAUNIA – razpis za zbiranje predlogov za ukrep 2.4.1 „Naložbe v ustvarjanje in razvoj nekmetijskih dejavnosti: tipična rokodelstva, turizem in osebne storitve“. Ukrepi so namenjeni povečanju privlačnosti podeželskih območij in spodbujanju razvoja dopolnilnih dejavnosti kmetijski dejavnosti v sektorjih turizma, gostinstva, izobraževanja, okolja in socialnega področja.  </a:t>
            </a:r>
            <a:endParaRPr lang="it-IT"/>
          </a:p>
        </p:txBody>
      </p:sp>
      <p:sp>
        <p:nvSpPr>
          <p:cNvPr id="17" name="Text Placeholder 4">
            <a:extLst>
              <a:ext uri="{FF2B5EF4-FFF2-40B4-BE49-F238E27FC236}">
                <a16:creationId xmlns:a16="http://schemas.microsoft.com/office/drawing/2014/main" id="{5670E034-24CB-9618-DD6C-7D72965730C4}"/>
              </a:ext>
            </a:extLst>
          </p:cNvPr>
          <p:cNvSpPr>
            <a:spLocks noGrp="1"/>
          </p:cNvSpPr>
          <p:nvPr>
            <p:ph type="body" sz="quarter" idx="38"/>
          </p:nvPr>
        </p:nvSpPr>
        <p:spPr>
          <a:xfrm>
            <a:off x="3891804" y="1823116"/>
            <a:ext cx="3272505" cy="282479"/>
          </a:xfrm>
        </p:spPr>
        <p:txBody>
          <a:bodyPr vert="horz" lIns="91440" tIns="45720" rIns="91440" bIns="45720" rtlCol="0" anchor="t">
            <a:noAutofit/>
          </a:bodyPr>
          <a:lstStyle/>
          <a:p>
            <a:pPr algn="ctr"/>
            <a:r>
              <a:rPr lang="en-US" cap="all"/>
              <a:t>Namestitev, ki je manjkala v gozdu</a:t>
            </a:r>
            <a:endParaRPr lang="it-IT"/>
          </a:p>
        </p:txBody>
      </p:sp>
      <p:cxnSp>
        <p:nvCxnSpPr>
          <p:cNvPr id="18" name="Straight Connector 17">
            <a:extLst>
              <a:ext uri="{FF2B5EF4-FFF2-40B4-BE49-F238E27FC236}">
                <a16:creationId xmlns:a16="http://schemas.microsoft.com/office/drawing/2014/main" id="{96669CE1-3DC4-40B6-A45D-18C1B9F07FCE}"/>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CB7E58-0E80-D163-3579-109DFCBE4D36}"/>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grpSp>
        <p:nvGrpSpPr>
          <p:cNvPr id="3" name="Group 2">
            <a:extLst>
              <a:ext uri="{FF2B5EF4-FFF2-40B4-BE49-F238E27FC236}">
                <a16:creationId xmlns:a16="http://schemas.microsoft.com/office/drawing/2014/main" id="{92D7E31F-CF03-A2C8-267F-A861F70BD98D}"/>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DB4E9778-FC52-73AF-7204-EAE0AA14D3EB}"/>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EC8421C2-F244-4A2D-8BE5-11A711F354D6}"/>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7F9591DF-006F-B7F0-57AA-29059F1BA19B}"/>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2481567B-41FB-F28E-CA05-311FF06827FF}"/>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995CD932-D521-44F3-087D-73960B98D3D7}"/>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A5FCA4D7-A080-BBCF-95A9-889D125B0B9B}"/>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0355BA88-8548-3153-3F39-7D891ECA898D}"/>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C1335384-F5CC-6685-46F6-0CF78AECE596}"/>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3AB2F07C-FEFC-5598-1277-987E25ACED92}"/>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71816E46-F627-B4E0-92F7-807B56B99A31}"/>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0003039B-7460-BCD2-CE17-DBEA4D610D56}"/>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4B99E393-6859-5D50-2C3F-971EC11605C4}"/>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AE45C20D-79AC-322B-6077-3FFE325FED7F}"/>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CFE8D4B8-9C77-039D-EDD6-B8D437CCBF1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E2D1CE24-DFD1-E3C5-3C19-BAEC072187A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31" name="Picture Placeholder 30">
            <a:extLst>
              <a:ext uri="{FF2B5EF4-FFF2-40B4-BE49-F238E27FC236}">
                <a16:creationId xmlns:a16="http://schemas.microsoft.com/office/drawing/2014/main" id="{23963C30-FC4B-4E11-8631-0BC0A73126E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888" r="24888"/>
          <a:stretch>
            <a:fillRect/>
          </a:stretch>
        </p:blipFill>
        <p:spPr/>
      </p:pic>
    </p:spTree>
    <p:extLst>
      <p:ext uri="{BB962C8B-B14F-4D97-AF65-F5344CB8AC3E}">
        <p14:creationId xmlns:p14="http://schemas.microsoft.com/office/powerpoint/2010/main" val="14042192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F62C5-ADC2-0ED5-DCB4-B22B742E70A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F11AB2E-B2F1-A1BA-3D28-952F328A1CB1}"/>
              </a:ext>
            </a:extLst>
          </p:cNvPr>
          <p:cNvSpPr>
            <a:spLocks noGrp="1"/>
          </p:cNvSpPr>
          <p:nvPr>
            <p:ph type="body" sz="quarter" idx="32"/>
          </p:nvPr>
        </p:nvSpPr>
        <p:spPr>
          <a:xfrm>
            <a:off x="3883745" y="308983"/>
            <a:ext cx="3270634" cy="4069540"/>
          </a:xfrm>
        </p:spPr>
        <p:txBody>
          <a:bodyPr/>
          <a:lstStyle/>
          <a:p>
            <a:r>
              <a:rPr lang="en-IE">
                <a:latin typeface="Calibri"/>
                <a:cs typeface="Calibri"/>
              </a:rPr>
              <a:t>S prejetimi sredstvi je bilo mogoče obnoviti celotno gozdno območje, ki zdaj ponuja široko paleto storitev, povezanih s turizmom: dostop do gozda, rekreativne in prostočasne dejavnosti, izobraževanje o naravi in okolju ter pustolovski park </a:t>
            </a:r>
            <a:r>
              <a:rPr lang="en-IE" err="1">
                <a:latin typeface="Calibri"/>
                <a:cs typeface="Calibri"/>
              </a:rPr>
              <a:t>„Daunia </a:t>
            </a:r>
            <a:r>
              <a:rPr lang="en-IE">
                <a:latin typeface="Calibri"/>
                <a:cs typeface="Calibri"/>
              </a:rPr>
              <a:t>Avventura“, ki so vsi dobro integrirani in poudarjajo naravne posebnosti območja. Didaktični gozd „Lago Pescara“ je izjemen laboratorij na prostem, kjer je mogoče združiti kmetijstvo, prehrano, okolje, podeželje, trajnostni razvoj in ozemlje. Vsako leto se izvajajo izobraževalni projekti, zasnovani posebej za predšolske otroke, osnovnošolce in dijake prvega in drugega letnika srednje šole, da bi jim omogočili, da v živo spoznajo male in velike čudeže narave, odkrijejo vonjave, barve in okuse gozda ter doživijo edinstveno čutno in čustveno izkušnjo. </a:t>
            </a:r>
            <a:endParaRPr lang="it-IT"/>
          </a:p>
          <a:p>
            <a:endParaRPr lang="en-IE"/>
          </a:p>
          <a:p>
            <a:endParaRPr lang="en-IE"/>
          </a:p>
        </p:txBody>
      </p:sp>
      <p:sp>
        <p:nvSpPr>
          <p:cNvPr id="12" name="Text Placeholder 11">
            <a:extLst>
              <a:ext uri="{FF2B5EF4-FFF2-40B4-BE49-F238E27FC236}">
                <a16:creationId xmlns:a16="http://schemas.microsoft.com/office/drawing/2014/main" id="{128B21C4-8214-D2F1-0076-06BF03CBB746}"/>
              </a:ext>
            </a:extLst>
          </p:cNvPr>
          <p:cNvSpPr>
            <a:spLocks noGrp="1"/>
          </p:cNvSpPr>
          <p:nvPr>
            <p:ph type="body" sz="quarter" idx="36"/>
          </p:nvPr>
        </p:nvSpPr>
        <p:spPr>
          <a:xfrm>
            <a:off x="249136" y="1104200"/>
            <a:ext cx="3437261" cy="385564"/>
          </a:xfrm>
        </p:spPr>
        <p:txBody>
          <a:bodyPr/>
          <a:lstStyle/>
          <a:p>
            <a:r>
              <a:rPr lang="en-IE" sz="3200" cap="all">
                <a:latin typeface="Calibri"/>
                <a:cs typeface="Calibri"/>
              </a:rPr>
              <a:t>Obnova gozdnega območja</a:t>
            </a:r>
            <a:endParaRPr lang="it-IT" sz="3200" cap="all"/>
          </a:p>
          <a:p>
            <a:endParaRPr lang="en-US" sz="3600"/>
          </a:p>
        </p:txBody>
      </p:sp>
      <p:sp>
        <p:nvSpPr>
          <p:cNvPr id="14" name="Text Placeholder 13">
            <a:extLst>
              <a:ext uri="{FF2B5EF4-FFF2-40B4-BE49-F238E27FC236}">
                <a16:creationId xmlns:a16="http://schemas.microsoft.com/office/drawing/2014/main" id="{7231916B-5D37-98CE-52A5-32AA050D80C0}"/>
              </a:ext>
            </a:extLst>
          </p:cNvPr>
          <p:cNvSpPr>
            <a:spLocks noGrp="1"/>
          </p:cNvSpPr>
          <p:nvPr>
            <p:ph type="body" sz="quarter" idx="40"/>
          </p:nvPr>
        </p:nvSpPr>
        <p:spPr/>
        <p:txBody>
          <a:bodyPr vert="horz" lIns="91440" tIns="45720" rIns="91440" bIns="45720" rtlCol="0" anchor="t">
            <a:noAutofit/>
          </a:bodyPr>
          <a:lstStyle/>
          <a:p>
            <a:r>
              <a:rPr lang="en-US" sz="1800">
                <a:latin typeface="Calibri"/>
                <a:cs typeface="Calibri"/>
              </a:rPr>
              <a:t>„Na vsakem sprehodu v naravi človek prejme veliko več, kot išče“ – John Muir</a:t>
            </a:r>
            <a:endParaRPr lang="it-IT" sz="1800"/>
          </a:p>
        </p:txBody>
      </p:sp>
      <p:sp>
        <p:nvSpPr>
          <p:cNvPr id="2" name="Text Placeholder 1">
            <a:extLst>
              <a:ext uri="{FF2B5EF4-FFF2-40B4-BE49-F238E27FC236}">
                <a16:creationId xmlns:a16="http://schemas.microsoft.com/office/drawing/2014/main" id="{F0874754-4108-574E-2856-A9A77929FE51}"/>
              </a:ext>
            </a:extLst>
          </p:cNvPr>
          <p:cNvSpPr>
            <a:spLocks noGrp="1"/>
          </p:cNvSpPr>
          <p:nvPr>
            <p:ph type="body" sz="quarter" idx="65"/>
          </p:nvPr>
        </p:nvSpPr>
        <p:spPr/>
        <p:txBody>
          <a:bodyPr/>
          <a:lstStyle/>
          <a:p>
            <a:r>
              <a:rPr lang="en-GB"/>
              <a:t>Foto: </a:t>
            </a:r>
            <a:r>
              <a:rPr lang="fr-FR" err="1"/>
              <a:t>Natur </a:t>
            </a:r>
            <a:r>
              <a:rPr lang="fr-FR"/>
              <a:t>Air Suite, </a:t>
            </a:r>
            <a:r>
              <a:rPr lang="fr-FR" err="1"/>
              <a:t>Italija</a:t>
            </a:r>
            <a:r>
              <a:rPr lang="fr-FR"/>
              <a:t> </a:t>
            </a:r>
            <a:endParaRPr lang="en-GB"/>
          </a:p>
        </p:txBody>
      </p:sp>
      <p:sp>
        <p:nvSpPr>
          <p:cNvPr id="18" name="Freeform 17">
            <a:extLst>
              <a:ext uri="{FF2B5EF4-FFF2-40B4-BE49-F238E27FC236}">
                <a16:creationId xmlns:a16="http://schemas.microsoft.com/office/drawing/2014/main" id="{23563B68-9684-EFEC-AA51-B9CE39517AEF}"/>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3118AD9F-7C81-7725-8D77-ED28203CE98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74</a:t>
            </a:fld>
            <a:endParaRPr lang="fr-CA"/>
          </a:p>
        </p:txBody>
      </p:sp>
      <p:cxnSp>
        <p:nvCxnSpPr>
          <p:cNvPr id="7" name="Straight Connector 6">
            <a:extLst>
              <a:ext uri="{FF2B5EF4-FFF2-40B4-BE49-F238E27FC236}">
                <a16:creationId xmlns:a16="http://schemas.microsoft.com/office/drawing/2014/main" id="{71EE1C92-7568-FD24-9F9C-117DB93759EA}"/>
              </a:ext>
            </a:extLst>
          </p:cNvPr>
          <p:cNvCxnSpPr>
            <a:cxnSpLocks/>
          </p:cNvCxnSpPr>
          <p:nvPr/>
        </p:nvCxnSpPr>
        <p:spPr>
          <a:xfrm>
            <a:off x="4012442" y="4601211"/>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367A03F8-63C9-A0D3-98B6-565ABF6341DB}"/>
              </a:ext>
            </a:extLst>
          </p:cNvPr>
          <p:cNvSpPr txBox="1">
            <a:spLocks/>
          </p:cNvSpPr>
          <p:nvPr/>
        </p:nvSpPr>
        <p:spPr>
          <a:xfrm>
            <a:off x="3990504" y="4746793"/>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IE" sz="1800">
                <a:latin typeface="Calibri"/>
                <a:cs typeface="Calibri"/>
              </a:rPr>
              <a:t>Hotel v gozdu</a:t>
            </a:r>
            <a:endParaRPr lang="en-IE" sz="1800">
              <a:solidFill>
                <a:srgbClr val="EC7C69"/>
              </a:solidFill>
              <a:latin typeface="Calibri"/>
              <a:cs typeface="Calibri"/>
            </a:endParaRPr>
          </a:p>
          <a:p>
            <a:pPr>
              <a:lnSpc>
                <a:spcPct val="100000"/>
              </a:lnSpc>
            </a:pPr>
            <a:endParaRPr lang="en-IE">
              <a:highlight>
                <a:srgbClr val="0000FF"/>
              </a:highlight>
              <a:latin typeface="Calibri"/>
              <a:ea typeface="Open Sans"/>
              <a:cs typeface="Calibri"/>
            </a:endParaRPr>
          </a:p>
          <a:p>
            <a:r>
              <a:rPr lang="en-IE">
                <a:latin typeface="Calibri"/>
                <a:cs typeface="Calibri"/>
              </a:rPr>
              <a:t>Gozdno območje „Lago Pescara“ sestavljajo štiri majhne hišice, zgrajene na drevesih, kjer lahko na popolnoma trajnosten način uživate v edinstvenem doživetju neokrnjene narave. Če se odločite za prenočitev v majhnih lesenih hišicah, imate na voljo svetilko za osvetlitev, da se lahko gibljete znotraj objektov, stranišče pa je na voljo gostom zunaj hišic, nedaleč stran, v obliki kemičnega stranišča, ki ne onesnažuje in ne kvarijo okolice.</a:t>
            </a:r>
            <a:endParaRPr lang="it-IT"/>
          </a:p>
          <a:p>
            <a:r>
              <a:rPr lang="en-IE">
                <a:latin typeface="Calibri"/>
                <a:cs typeface="Calibri"/>
              </a:rPr>
              <a:t>Tukaj je možnost 100 % trajnostne izkušnje.</a:t>
            </a:r>
            <a:endParaRPr lang="en-IE"/>
          </a:p>
          <a:p>
            <a:r>
              <a:rPr lang="en-IE">
                <a:latin typeface="Calibri"/>
                <a:ea typeface="Open Sans"/>
                <a:cs typeface="Calibri"/>
              </a:rPr>
              <a:t>. </a:t>
            </a:r>
          </a:p>
          <a:p>
            <a:endParaRPr lang="en-IE"/>
          </a:p>
        </p:txBody>
      </p:sp>
      <p:cxnSp>
        <p:nvCxnSpPr>
          <p:cNvPr id="10" name="Straight Connector 9">
            <a:extLst>
              <a:ext uri="{FF2B5EF4-FFF2-40B4-BE49-F238E27FC236}">
                <a16:creationId xmlns:a16="http://schemas.microsoft.com/office/drawing/2014/main" id="{7ED1998D-797C-D2AE-A697-0BB1A7358157}"/>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69A3CBC-3B94-5EBE-EE8B-44190315053C}"/>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grpSp>
        <p:nvGrpSpPr>
          <p:cNvPr id="4" name="Group 3">
            <a:extLst>
              <a:ext uri="{FF2B5EF4-FFF2-40B4-BE49-F238E27FC236}">
                <a16:creationId xmlns:a16="http://schemas.microsoft.com/office/drawing/2014/main" id="{FF19DF10-ED45-B70F-8810-DF3D69EC5EC3}"/>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3D431CB8-1879-5D0F-1FD0-8BF7EA3C7DD9}"/>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0563355E-A3FD-2DC8-9987-D3066F67E072}"/>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C0510730-920A-E6E3-82A5-A871ED146018}"/>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A138643E-7D20-0375-F375-3E2EE47B999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1D0D229D-3B1E-EBB5-FD8F-A9A82BF62160}"/>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5E8F482-09F4-C0C6-6779-371F254F71E6}"/>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67B29B41-C9FB-9DEA-AB9A-A6596B2893C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46149A21-63C5-F438-C23A-46126A9DA995}"/>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F86639CA-43A8-DB96-AEAB-1767A6B06CA2}"/>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A57FD8F6-D8E9-118B-B464-C71A15CE493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31" name="Picture Placeholder 30">
            <a:extLst>
              <a:ext uri="{FF2B5EF4-FFF2-40B4-BE49-F238E27FC236}">
                <a16:creationId xmlns:a16="http://schemas.microsoft.com/office/drawing/2014/main" id="{BB539172-7FF4-4983-BA77-FB98EB51099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7593" r="27593"/>
          <a:stretch>
            <a:fillRect/>
          </a:stretch>
        </p:blipFill>
        <p:spPr/>
      </p:pic>
    </p:spTree>
    <p:extLst>
      <p:ext uri="{BB962C8B-B14F-4D97-AF65-F5344CB8AC3E}">
        <p14:creationId xmlns:p14="http://schemas.microsoft.com/office/powerpoint/2010/main" val="189512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6DEA-BCBB-70A4-A3AB-BC6D8357B14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D676F1D-8D76-4303-AB63-3FCF0B60AD2B}"/>
              </a:ext>
            </a:extLst>
          </p:cNvPr>
          <p:cNvSpPr>
            <a:spLocks noGrp="1"/>
          </p:cNvSpPr>
          <p:nvPr>
            <p:ph type="body" sz="quarter" idx="32"/>
          </p:nvPr>
        </p:nvSpPr>
        <p:spPr>
          <a:xfrm>
            <a:off x="634481" y="3536797"/>
            <a:ext cx="6541269" cy="5494217"/>
          </a:xfrm>
        </p:spPr>
        <p:txBody>
          <a:bodyPr/>
          <a:lstStyle/>
          <a:p>
            <a:pPr>
              <a:lnSpc>
                <a:spcPct val="100000"/>
              </a:lnSpc>
            </a:pPr>
            <a:r>
              <a:rPr lang="en-US"/>
              <a:t>Projekt </a:t>
            </a:r>
            <a:r>
              <a:rPr lang="en-US" err="1"/>
              <a:t>Bed&amp;Tree </a:t>
            </a:r>
            <a:r>
              <a:rPr lang="en-US"/>
              <a:t>v gozdu </a:t>
            </a:r>
            <a:r>
              <a:rPr lang="en-US" err="1"/>
              <a:t>Biccari </a:t>
            </a:r>
            <a:r>
              <a:rPr lang="en-US"/>
              <a:t>je v skladu s cilji trajnostnega razvoja Združenih narodov (SDG), zlasti SDG 11 (trajnostna mesta in skupnosti) in SDG 12 (odgovorna potrošnja in proizvodnja). Z gradnjo hišic na drevesih v gozdu Lago Pescara projekt ne ponuja le edinstveno doživetje bivanja v naravi, ampak tudi </a:t>
            </a:r>
            <a:r>
              <a:rPr lang="en-US" err="1"/>
              <a:t>oživlja </a:t>
            </a:r>
            <a:r>
              <a:rPr lang="en-US"/>
              <a:t>podeželski turizem v Apuliji. Ta okolju prijazna namestitev </a:t>
            </a:r>
            <a:r>
              <a:rPr lang="en-US" err="1"/>
              <a:t>uporablja </a:t>
            </a:r>
            <a:r>
              <a:rPr lang="en-US"/>
              <a:t>obnovljive vire z majhnim vplivom na okolje in zmanjšuje porabo energije, kar gostom omogoča doživetje narave z minimalnim vplivom na okolje. Ureditev s sončno energijo napajano razsvetljavo in kemičnimi straniščem zmanjšuje obremenitev lokalnih virov in spoštuje naravno okolje, kar odraža poudarek SDG 12 na trajnostni proizvodnji. Poleg tega projekt povečuje privlačnost regije, hkrati pa ohranja njene neokrnjene pokrajine in ustvarja uravnotežen model podeželskega turizma, ki slavi in ohranja naravno dediščino.</a:t>
            </a:r>
          </a:p>
          <a:p>
            <a:pPr>
              <a:lnSpc>
                <a:spcPct val="100000"/>
              </a:lnSpc>
            </a:pPr>
            <a:endParaRPr lang="en-US"/>
          </a:p>
          <a:p>
            <a:pPr>
              <a:lnSpc>
                <a:spcPct val="100000"/>
              </a:lnSpc>
            </a:pPr>
            <a:r>
              <a:rPr lang="en-US"/>
              <a:t>Poleg tega </a:t>
            </a:r>
            <a:r>
              <a:rPr lang="en-US" err="1"/>
              <a:t>Bed&amp;Tree </a:t>
            </a:r>
            <a:r>
              <a:rPr lang="en-US"/>
              <a:t>podpira cilj trajnostnega razvoja št. 4 (kakovostno izobraževanje) z integracijo didaktičnega gozda „Lago Pescara“, zunanjega izobraževalnega prostora, ki gosti izkustvene učne programe za učence vseh starosti. Ti programi otrokom in mladim omogočajo, da se globoko povežejo z naravnim svetom in iz prve roke spoznajo biotsko raznovrstnost, skrb za okolje in trajnostne prakse. S kombinacijo turizma in okoljskega izobraževanja projekt pomaga obiskovalcem razviti razumevanje trajnosti podeželja in ekološke odgovornosti. Ta pristop ne le bogati izkušnjo gostov, ampak tudi vzgaja zavest prihodnjih generacij o pomembnosti ohranjanja in zaščite naravnih krajin, kar projekt naredi za model trajnostnega razvoja turizma, usmerjenega v skupnost, ki je v skladu z globalnimi okoljskimi in izobraževalnimi cilji.</a:t>
            </a:r>
          </a:p>
        </p:txBody>
      </p:sp>
      <p:sp>
        <p:nvSpPr>
          <p:cNvPr id="5" name="Text Placeholder 4">
            <a:extLst>
              <a:ext uri="{FF2B5EF4-FFF2-40B4-BE49-F238E27FC236}">
                <a16:creationId xmlns:a16="http://schemas.microsoft.com/office/drawing/2014/main" id="{ADFC6206-92EF-4AB5-8357-C164FB639104}"/>
              </a:ext>
            </a:extLst>
          </p:cNvPr>
          <p:cNvSpPr>
            <a:spLocks noGrp="1"/>
          </p:cNvSpPr>
          <p:nvPr>
            <p:ph type="body" sz="quarter" idx="18"/>
          </p:nvPr>
        </p:nvSpPr>
        <p:spPr>
          <a:xfrm>
            <a:off x="528134" y="1876699"/>
            <a:ext cx="2835268" cy="921348"/>
          </a:xfrm>
        </p:spPr>
        <p:txBody>
          <a:bodyPr/>
          <a:lstStyle/>
          <a:p>
            <a:pPr>
              <a:lnSpc>
                <a:spcPct val="100000"/>
              </a:lnSpc>
            </a:pPr>
            <a:r>
              <a:rPr lang="en-US" sz="2800" b="1" cap="all"/>
              <a:t>Bed &amp; Tree in SDGS</a:t>
            </a:r>
          </a:p>
        </p:txBody>
      </p:sp>
      <p:pic>
        <p:nvPicPr>
          <p:cNvPr id="54" name="Picture 53" descr="A white and orange cityscape with white text&#10;&#10;Description automatically generated">
            <a:extLst>
              <a:ext uri="{FF2B5EF4-FFF2-40B4-BE49-F238E27FC236}">
                <a16:creationId xmlns:a16="http://schemas.microsoft.com/office/drawing/2014/main" id="{2ED7FB34-9A49-0FF9-22B2-9F02AF360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516" y="9513801"/>
            <a:ext cx="1188154" cy="1188154"/>
          </a:xfrm>
          <a:prstGeom prst="rect">
            <a:avLst/>
          </a:prstGeom>
        </p:spPr>
      </p:pic>
      <p:pic>
        <p:nvPicPr>
          <p:cNvPr id="55" name="Picture 54" descr="A yellow rectangular sign with white text&#10;&#10;Description automatically generated">
            <a:extLst>
              <a:ext uri="{FF2B5EF4-FFF2-40B4-BE49-F238E27FC236}">
                <a16:creationId xmlns:a16="http://schemas.microsoft.com/office/drawing/2014/main" id="{F19CD08A-1791-A29C-AA0A-FEC02A540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400" y="9522961"/>
            <a:ext cx="1188154" cy="1188154"/>
          </a:xfrm>
          <a:prstGeom prst="rect">
            <a:avLst/>
          </a:prstGeom>
        </p:spPr>
      </p:pic>
      <p:pic>
        <p:nvPicPr>
          <p:cNvPr id="61" name="Picture 4" descr="SDG wheel">
            <a:extLst>
              <a:ext uri="{FF2B5EF4-FFF2-40B4-BE49-F238E27FC236}">
                <a16:creationId xmlns:a16="http://schemas.microsoft.com/office/drawing/2014/main" id="{8566A6A4-3C91-0869-DB01-F4C4FD2046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00" r="15355"/>
          <a:stretch/>
        </p:blipFill>
        <p:spPr bwMode="auto">
          <a:xfrm>
            <a:off x="4699705" y="1327343"/>
            <a:ext cx="1803648" cy="17175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64E36D2-AC63-4616-8DCC-E0CEDD259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751" y="9523115"/>
            <a:ext cx="1188000" cy="1188000"/>
          </a:xfrm>
          <a:prstGeom prst="rect">
            <a:avLst/>
          </a:prstGeom>
        </p:spPr>
      </p:pic>
    </p:spTree>
    <p:extLst>
      <p:ext uri="{BB962C8B-B14F-4D97-AF65-F5344CB8AC3E}">
        <p14:creationId xmlns:p14="http://schemas.microsoft.com/office/powerpoint/2010/main" val="179358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6A54B-C0BF-EBAE-C975-C153FF68AAF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1DA70B14-E517-5E3A-C22B-D4FC9F24E8E8}"/>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5D9831D1-53EF-4DE1-DDC4-1D8DF9659CCD}"/>
              </a:ext>
            </a:extLst>
          </p:cNvPr>
          <p:cNvSpPr>
            <a:spLocks noGrp="1"/>
          </p:cNvSpPr>
          <p:nvPr>
            <p:ph type="body" sz="quarter" idx="32"/>
          </p:nvPr>
        </p:nvSpPr>
        <p:spPr>
          <a:xfrm>
            <a:off x="294777" y="6241481"/>
            <a:ext cx="7365329" cy="2787212"/>
          </a:xfrm>
        </p:spPr>
        <p:txBody>
          <a:bodyPr/>
          <a:lstStyle/>
          <a:p>
            <a:pPr>
              <a:lnSpc>
                <a:spcPct val="100000"/>
              </a:lnSpc>
            </a:pPr>
            <a:r>
              <a:rPr lang="en-US" sz="4000" b="1" cap="all" err="1">
                <a:solidFill>
                  <a:schemeClr val="bg1"/>
                </a:solidFill>
                <a:latin typeface="Calibri"/>
                <a:cs typeface="Calibri"/>
              </a:rPr>
              <a:t>Masseria </a:t>
            </a:r>
            <a:r>
              <a:rPr lang="en-US" sz="4000" b="1" cap="all">
                <a:solidFill>
                  <a:schemeClr val="bg1"/>
                </a:solidFill>
                <a:latin typeface="Calibri"/>
                <a:cs typeface="Calibri"/>
              </a:rPr>
              <a:t>La Bella</a:t>
            </a:r>
          </a:p>
          <a:p>
            <a:pPr>
              <a:lnSpc>
                <a:spcPct val="100000"/>
              </a:lnSpc>
            </a:pPr>
            <a:r>
              <a:rPr lang="en-US" sz="2000" b="1">
                <a:solidFill>
                  <a:schemeClr val="bg1"/>
                </a:solidFill>
              </a:rPr>
              <a:t>Kategorija: </a:t>
            </a:r>
            <a:r>
              <a:rPr lang="en-US" sz="2000">
                <a:solidFill>
                  <a:schemeClr val="bg1"/>
                </a:solidFill>
              </a:rPr>
              <a:t>Preurejena stara cerkev</a:t>
            </a:r>
          </a:p>
          <a:p>
            <a:pPr>
              <a:lnSpc>
                <a:spcPct val="100000"/>
              </a:lnSpc>
            </a:pPr>
            <a:r>
              <a:rPr lang="en-US" sz="2000" b="1">
                <a:solidFill>
                  <a:schemeClr val="bg1"/>
                </a:solidFill>
              </a:rPr>
              <a:t>Lokacija: </a:t>
            </a:r>
            <a:r>
              <a:rPr lang="en-US" sz="2000" b="1">
                <a:solidFill>
                  <a:schemeClr val="bg1"/>
                </a:solidFill>
                <a:latin typeface="Calibri"/>
                <a:cs typeface="Calibri"/>
              </a:rPr>
              <a:t>Lucera (FG) Italija</a:t>
            </a:r>
            <a:endParaRPr lang="en-GB" sz="2000">
              <a:solidFill>
                <a:schemeClr val="bg1"/>
              </a:solidFill>
              <a:latin typeface="Calibri"/>
              <a:cs typeface="Calibri"/>
            </a:endParaRPr>
          </a:p>
          <a:p>
            <a:pPr>
              <a:lnSpc>
                <a:spcPct val="100000"/>
              </a:lnSpc>
            </a:pPr>
            <a:r>
              <a:rPr lang="en-US" sz="2000" b="1">
                <a:solidFill>
                  <a:schemeClr val="bg1"/>
                </a:solidFill>
              </a:rPr>
              <a:t>Spletna stran:</a:t>
            </a:r>
            <a:r>
              <a:rPr lang="en-US" sz="2000">
                <a:solidFill>
                  <a:schemeClr val="bg1"/>
                </a:solidFill>
                <a:latin typeface="Calibri"/>
                <a:cs typeface="Calibri"/>
              </a:rPr>
              <a:t> https://masserialabella.com</a:t>
            </a:r>
            <a:endParaRPr lang="en-US" sz="1000">
              <a:solidFill>
                <a:schemeClr val="bg1"/>
              </a:solidFill>
            </a:endParaRPr>
          </a:p>
          <a:p>
            <a:pPr algn="l">
              <a:lnSpc>
                <a:spcPct val="100000"/>
              </a:lnSpc>
            </a:pPr>
            <a:r>
              <a:rPr lang="en-US" sz="2000" b="1">
                <a:solidFill>
                  <a:schemeClr val="bg1"/>
                </a:solidFill>
                <a:latin typeface="Calibri"/>
                <a:ea typeface="Open Sans"/>
                <a:cs typeface="Calibri"/>
              </a:rPr>
              <a:t>Zakaj je to prenočišče tako izjemno!</a:t>
            </a:r>
            <a:endParaRPr lang="en-US" sz="2000" b="1">
              <a:solidFill>
                <a:schemeClr val="bg1"/>
              </a:solidFill>
            </a:endParaRPr>
          </a:p>
          <a:p>
            <a:pPr algn="l">
              <a:lnSpc>
                <a:spcPct val="100000"/>
              </a:lnSpc>
            </a:pPr>
            <a:endParaRPr lang="en-US" sz="1000">
              <a:solidFill>
                <a:schemeClr val="bg1"/>
              </a:solidFill>
            </a:endParaRPr>
          </a:p>
          <a:p>
            <a:pPr>
              <a:lnSpc>
                <a:spcPct val="100000"/>
              </a:lnSpc>
            </a:pPr>
            <a:r>
              <a:rPr lang="en-IE" err="1">
                <a:solidFill>
                  <a:schemeClr val="bg1"/>
                </a:solidFill>
                <a:latin typeface="Calibri"/>
                <a:cs typeface="Calibri"/>
              </a:rPr>
              <a:t>Masseria </a:t>
            </a:r>
            <a:r>
              <a:rPr lang="en-IE">
                <a:solidFill>
                  <a:schemeClr val="bg1"/>
                </a:solidFill>
                <a:latin typeface="Calibri"/>
                <a:cs typeface="Calibri"/>
              </a:rPr>
              <a:t>La Bella se nahaja nekaj kilometrov od Lucere, na provincialni cesti 20, na 2,5 km, v okrožju La Bella. </a:t>
            </a:r>
            <a:r>
              <a:rPr lang="en-IE" err="1">
                <a:solidFill>
                  <a:schemeClr val="bg1"/>
                </a:solidFill>
                <a:latin typeface="Calibri"/>
                <a:cs typeface="Calibri"/>
              </a:rPr>
              <a:t>Masseria </a:t>
            </a:r>
            <a:r>
              <a:rPr lang="en-IE">
                <a:solidFill>
                  <a:schemeClr val="bg1"/>
                </a:solidFill>
                <a:latin typeface="Calibri"/>
                <a:cs typeface="Calibri"/>
              </a:rPr>
              <a:t>La Bella je družinski kompleks na podeželju Lucere.  Struktura, ki je v večini ohranila svoj prvotni videz, je zelo velika in ima del za prenočišča, sobo za zajtrk, kosilo in večerjo ter zadnji del za jahalnice. </a:t>
            </a:r>
            <a:r>
              <a:rPr lang="en-IE" err="1">
                <a:solidFill>
                  <a:schemeClr val="bg1"/>
                </a:solidFill>
                <a:latin typeface="Calibri"/>
                <a:cs typeface="Calibri"/>
              </a:rPr>
              <a:t>Masseria </a:t>
            </a:r>
            <a:r>
              <a:rPr lang="en-IE">
                <a:solidFill>
                  <a:schemeClr val="bg1"/>
                </a:solidFill>
                <a:latin typeface="Calibri"/>
                <a:cs typeface="Calibri"/>
              </a:rPr>
              <a:t>je nastala iz želje po potopitvi v naravo sugestivne in očarljive doline Monti </a:t>
            </a:r>
            <a:r>
              <a:rPr lang="en-IE" err="1">
                <a:solidFill>
                  <a:schemeClr val="bg1"/>
                </a:solidFill>
                <a:latin typeface="Calibri"/>
                <a:cs typeface="Calibri"/>
              </a:rPr>
              <a:t>Dauni </a:t>
            </a:r>
            <a:r>
              <a:rPr lang="en-IE">
                <a:solidFill>
                  <a:schemeClr val="bg1"/>
                </a:solidFill>
                <a:latin typeface="Calibri"/>
                <a:cs typeface="Calibri"/>
              </a:rPr>
              <a:t>in Gargano, ki jo obkrožata, od koder je mogoče opazovati švabsko-anjevinsko trdnjavo Lucera, ki se v daljavi dviga kot razglednica.</a:t>
            </a:r>
          </a:p>
          <a:p>
            <a:pPr>
              <a:lnSpc>
                <a:spcPct val="100000"/>
              </a:lnSpc>
            </a:pPr>
            <a:endParaRPr lang="en-IE">
              <a:solidFill>
                <a:schemeClr val="bg1"/>
              </a:solidFill>
              <a:latin typeface="Calibri"/>
              <a:cs typeface="Calibri"/>
            </a:endParaRPr>
          </a:p>
          <a:p>
            <a:pPr>
              <a:lnSpc>
                <a:spcPct val="100000"/>
              </a:lnSpc>
            </a:pPr>
            <a:r>
              <a:rPr lang="en-IE">
                <a:solidFill>
                  <a:schemeClr val="bg1"/>
                </a:solidFill>
                <a:latin typeface="Calibri"/>
                <a:cs typeface="Calibri"/>
              </a:rPr>
              <a:t>Prav stik z naravo in možnost spoznavanja njenih ritmov in obredov je tisto, kar </a:t>
            </a:r>
            <a:r>
              <a:rPr lang="en-IE" err="1">
                <a:solidFill>
                  <a:schemeClr val="bg1"/>
                </a:solidFill>
                <a:latin typeface="Calibri"/>
                <a:cs typeface="Calibri"/>
              </a:rPr>
              <a:t>Masseria </a:t>
            </a:r>
            <a:r>
              <a:rPr lang="en-IE">
                <a:solidFill>
                  <a:schemeClr val="bg1"/>
                </a:solidFill>
                <a:latin typeface="Calibri"/>
                <a:cs typeface="Calibri"/>
              </a:rPr>
              <a:t>La Bella lahko ponudi obiskovalcem. Stik z naravo je bistvenega pomena za dobro počutje na fizični in psihološki ravni.</a:t>
            </a:r>
          </a:p>
          <a:p>
            <a:endParaRPr lang="en-IE"/>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6D55376B-0207-DEA5-F5FA-61839EC094DE}"/>
              </a:ext>
            </a:extLst>
          </p:cNvPr>
          <p:cNvSpPr>
            <a:spLocks noGrp="1"/>
          </p:cNvSpPr>
          <p:nvPr>
            <p:ph type="body" sz="quarter" idx="35"/>
          </p:nvPr>
        </p:nvSpPr>
        <p:spPr>
          <a:xfrm>
            <a:off x="294777" y="5453856"/>
            <a:ext cx="3206079" cy="1049221"/>
          </a:xfrm>
        </p:spPr>
        <p:txBody>
          <a:bodyPr/>
          <a:lstStyle/>
          <a:p>
            <a:r>
              <a:rPr lang="en-US" sz="4400" b="1"/>
              <a:t>ITALIJA</a:t>
            </a:r>
          </a:p>
        </p:txBody>
      </p:sp>
      <p:sp>
        <p:nvSpPr>
          <p:cNvPr id="3" name="Text Placeholder 2">
            <a:extLst>
              <a:ext uri="{FF2B5EF4-FFF2-40B4-BE49-F238E27FC236}">
                <a16:creationId xmlns:a16="http://schemas.microsoft.com/office/drawing/2014/main" id="{938E1D80-C580-772E-C4D4-9DC385F62F0B}"/>
              </a:ext>
            </a:extLst>
          </p:cNvPr>
          <p:cNvSpPr>
            <a:spLocks noGrp="1"/>
          </p:cNvSpPr>
          <p:nvPr>
            <p:ph type="body" sz="quarter" idx="36"/>
          </p:nvPr>
        </p:nvSpPr>
        <p:spPr>
          <a:xfrm>
            <a:off x="179495" y="4730967"/>
            <a:ext cx="3932167" cy="409833"/>
          </a:xfrm>
        </p:spPr>
        <p:txBody>
          <a:bodyPr/>
          <a:lstStyle/>
          <a:p>
            <a:r>
              <a:rPr lang="en-US" sz="3100" b="0" cap="all"/>
              <a:t>Trajnostni modeli</a:t>
            </a:r>
          </a:p>
        </p:txBody>
      </p:sp>
      <p:sp>
        <p:nvSpPr>
          <p:cNvPr id="16" name="Slide Number Placeholder 15">
            <a:extLst>
              <a:ext uri="{FF2B5EF4-FFF2-40B4-BE49-F238E27FC236}">
                <a16:creationId xmlns:a16="http://schemas.microsoft.com/office/drawing/2014/main" id="{57212B07-450A-1777-73FE-75D9732A44C0}"/>
              </a:ext>
            </a:extLst>
          </p:cNvPr>
          <p:cNvSpPr>
            <a:spLocks noGrp="1"/>
          </p:cNvSpPr>
          <p:nvPr>
            <p:ph type="sldNum" sz="quarter" idx="4"/>
          </p:nvPr>
        </p:nvSpPr>
        <p:spPr/>
        <p:txBody>
          <a:bodyPr/>
          <a:lstStyle/>
          <a:p>
            <a:fld id="{9C527BFA-2C0E-4CEC-B6A5-913A56FEF4B4}" type="slidenum">
              <a:rPr lang="fr-CA" smtClean="0"/>
              <a:t>76</a:t>
            </a:fld>
            <a:endParaRPr lang="fr-CA"/>
          </a:p>
        </p:txBody>
      </p:sp>
      <p:sp>
        <p:nvSpPr>
          <p:cNvPr id="4" name="Text Placeholder 3">
            <a:extLst>
              <a:ext uri="{FF2B5EF4-FFF2-40B4-BE49-F238E27FC236}">
                <a16:creationId xmlns:a16="http://schemas.microsoft.com/office/drawing/2014/main" id="{E0F2C84C-5A43-6D3B-C20D-0D40A91C196D}"/>
              </a:ext>
            </a:extLst>
          </p:cNvPr>
          <p:cNvSpPr>
            <a:spLocks noGrp="1"/>
          </p:cNvSpPr>
          <p:nvPr>
            <p:ph type="body" sz="quarter" idx="65"/>
          </p:nvPr>
        </p:nvSpPr>
        <p:spPr/>
        <p:txBody>
          <a:bodyPr/>
          <a:lstStyle/>
          <a:p>
            <a:r>
              <a:rPr lang="en-GB"/>
              <a:t>Foto: </a:t>
            </a:r>
            <a:r>
              <a:rPr lang="en-GB" err="1"/>
              <a:t>Masseria </a:t>
            </a:r>
            <a:r>
              <a:rPr lang="en-GB"/>
              <a:t>La Bella</a:t>
            </a:r>
          </a:p>
        </p:txBody>
      </p:sp>
      <p:sp>
        <p:nvSpPr>
          <p:cNvPr id="10" name="Text Placeholder 2">
            <a:extLst>
              <a:ext uri="{FF2B5EF4-FFF2-40B4-BE49-F238E27FC236}">
                <a16:creationId xmlns:a16="http://schemas.microsoft.com/office/drawing/2014/main" id="{0A96E18F-B0B3-3914-D628-34377B35009F}"/>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3DAFF8A2-5F01-1C73-D0A4-627936F80F1B}"/>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6" name="Graphic 5" descr="Badge with solid fill">
            <a:extLst>
              <a:ext uri="{FF2B5EF4-FFF2-40B4-BE49-F238E27FC236}">
                <a16:creationId xmlns:a16="http://schemas.microsoft.com/office/drawing/2014/main" id="{7A1AE54D-2BC7-6F80-8DAA-5AB04035D1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87786" y="4509506"/>
            <a:ext cx="1440000" cy="1440000"/>
          </a:xfrm>
          <a:prstGeom prst="rect">
            <a:avLst/>
          </a:prstGeom>
        </p:spPr>
      </p:pic>
      <p:pic>
        <p:nvPicPr>
          <p:cNvPr id="14" name="Picture Placeholder 13">
            <a:extLst>
              <a:ext uri="{FF2B5EF4-FFF2-40B4-BE49-F238E27FC236}">
                <a16:creationId xmlns:a16="http://schemas.microsoft.com/office/drawing/2014/main" id="{40276E32-08F7-4D87-8966-B3EAD47C940E}"/>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t="7119" b="7119"/>
          <a:stretch>
            <a:fillRect/>
          </a:stretch>
        </p:blipFill>
        <p:spPr>
          <a:xfrm>
            <a:off x="0" y="359362"/>
            <a:ext cx="7001712" cy="4003099"/>
          </a:xfrm>
        </p:spPr>
      </p:pic>
    </p:spTree>
    <p:extLst>
      <p:ext uri="{BB962C8B-B14F-4D97-AF65-F5344CB8AC3E}">
        <p14:creationId xmlns:p14="http://schemas.microsoft.com/office/powerpoint/2010/main" val="36616469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0779C-DA6F-E8D7-9EC8-CBBF8111B3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9DC8FB-918F-2D1C-3BA7-02F037CC51BF}"/>
              </a:ext>
            </a:extLst>
          </p:cNvPr>
          <p:cNvSpPr>
            <a:spLocks noGrp="1"/>
          </p:cNvSpPr>
          <p:nvPr>
            <p:ph type="body" sz="quarter" idx="65"/>
          </p:nvPr>
        </p:nvSpPr>
        <p:spPr/>
        <p:txBody>
          <a:bodyPr/>
          <a:lstStyle/>
          <a:p>
            <a:r>
              <a:rPr lang="en-GB"/>
              <a:t>Avtor fotografije: </a:t>
            </a:r>
            <a:r>
              <a:rPr lang="en-IE" err="1">
                <a:latin typeface="Calibri"/>
                <a:cs typeface="Calibri"/>
              </a:rPr>
              <a:t>Masseria </a:t>
            </a:r>
            <a:r>
              <a:rPr lang="en-IE">
                <a:latin typeface="Calibri"/>
                <a:cs typeface="Calibri"/>
              </a:rPr>
              <a:t>La Bella, Italija</a:t>
            </a:r>
            <a:endParaRPr lang="en-GB"/>
          </a:p>
        </p:txBody>
      </p:sp>
      <p:sp>
        <p:nvSpPr>
          <p:cNvPr id="6" name="Slide Number Placeholder 5">
            <a:extLst>
              <a:ext uri="{FF2B5EF4-FFF2-40B4-BE49-F238E27FC236}">
                <a16:creationId xmlns:a16="http://schemas.microsoft.com/office/drawing/2014/main" id="{9130E478-2043-FC0E-57A6-FBA300B08E5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77</a:t>
            </a:fld>
            <a:endParaRPr lang="fr-CA"/>
          </a:p>
        </p:txBody>
      </p:sp>
      <p:sp>
        <p:nvSpPr>
          <p:cNvPr id="14" name="Text Placeholder 2">
            <a:extLst>
              <a:ext uri="{FF2B5EF4-FFF2-40B4-BE49-F238E27FC236}">
                <a16:creationId xmlns:a16="http://schemas.microsoft.com/office/drawing/2014/main" id="{8869DC14-1F93-786D-A1EB-B5757A9149AE}"/>
              </a:ext>
            </a:extLst>
          </p:cNvPr>
          <p:cNvSpPr>
            <a:spLocks noGrp="1"/>
          </p:cNvSpPr>
          <p:nvPr>
            <p:ph type="body" sz="quarter" idx="32"/>
          </p:nvPr>
        </p:nvSpPr>
        <p:spPr>
          <a:xfrm>
            <a:off x="3881304" y="2925803"/>
            <a:ext cx="3270634" cy="2523566"/>
          </a:xfrm>
        </p:spPr>
        <p:txBody>
          <a:bodyPr/>
          <a:lstStyle/>
          <a:p>
            <a:r>
              <a:rPr lang="en-IE">
                <a:latin typeface="Calibri"/>
                <a:cs typeface="Calibri"/>
              </a:rPr>
              <a:t>Dolga obnova je staro kmetijo, ki sega v drugo polovico 16. stoletja, vrnila v njeno prvotno lepoto, pri čemer je bila poskrbljena za vsako podrobnost, da bi z enostavnostjo izpolnila zahteve današnjega časa, ne da bi pri tem odvzela čar starega.  Dejavnost je usmerjena v izboljšanje podeželske kulture, okolja, prostorov, podeželja in podeželskih dejavnosti.</a:t>
            </a:r>
          </a:p>
          <a:p>
            <a:endParaRPr lang="en-IE">
              <a:latin typeface="Calibri"/>
              <a:cs typeface="Calibri"/>
            </a:endParaRPr>
          </a:p>
          <a:p>
            <a:r>
              <a:rPr lang="en-IE">
                <a:latin typeface="Calibri"/>
                <a:cs typeface="Calibri"/>
              </a:rPr>
              <a:t>Želja je bila, da bi </a:t>
            </a:r>
            <a:r>
              <a:rPr lang="en-IE" err="1">
                <a:latin typeface="Calibri"/>
                <a:cs typeface="Calibri"/>
              </a:rPr>
              <a:t>Masseria </a:t>
            </a:r>
            <a:r>
              <a:rPr lang="en-IE">
                <a:latin typeface="Calibri"/>
                <a:cs typeface="Calibri"/>
              </a:rPr>
              <a:t>La Bella postala kraj, ki pripoveduje o kulturi, prizorišče za srečanja, razstave in dogodke, sprostitev in podeželske dejavnosti, zato je bilo treba obnoviti staro kmetijo, ker je bilo treba občutiti vse tisto, kar preteklost in sedanjost še vedno lahko povedata v svetu umetnosti, kulture in lucernske in apulijske tradicije. Vsaka soba ohranja znamenje podeželske civilizacije, vsak predmet je avtentičen, skrbno obnovljen in funkcionalno prenovljen. Sobe so udobne in svetle, opremljene s preprosto pohištvo, ki je skoraj v celoti lokalna starina; vključene so v obnovljeno arhitekturo s filološko natančnostjo, da gostom v celoti povrnejo vzdušje takratnega podeželskega življenja.</a:t>
            </a:r>
            <a:endParaRPr lang="it-IT"/>
          </a:p>
          <a:p>
            <a:endParaRPr lang="en-IE">
              <a:latin typeface="Calibri"/>
              <a:cs typeface="Calibri"/>
            </a:endParaRPr>
          </a:p>
          <a:p>
            <a:endParaRPr lang="en-IE">
              <a:ea typeface="Calibri"/>
            </a:endParaRPr>
          </a:p>
        </p:txBody>
      </p:sp>
      <p:sp>
        <p:nvSpPr>
          <p:cNvPr id="17" name="Text Placeholder 4">
            <a:extLst>
              <a:ext uri="{FF2B5EF4-FFF2-40B4-BE49-F238E27FC236}">
                <a16:creationId xmlns:a16="http://schemas.microsoft.com/office/drawing/2014/main" id="{15264A53-DEA4-49B6-0F2A-37996D8648E6}"/>
              </a:ext>
            </a:extLst>
          </p:cNvPr>
          <p:cNvSpPr>
            <a:spLocks noGrp="1"/>
          </p:cNvSpPr>
          <p:nvPr>
            <p:ph type="body" sz="quarter" idx="38"/>
          </p:nvPr>
        </p:nvSpPr>
        <p:spPr>
          <a:xfrm>
            <a:off x="3889441" y="1768366"/>
            <a:ext cx="3270634" cy="388228"/>
          </a:xfrm>
        </p:spPr>
        <p:txBody>
          <a:bodyPr vert="horz" lIns="91440" tIns="45720" rIns="91440" bIns="45720" rtlCol="0" anchor="t">
            <a:noAutofit/>
          </a:bodyPr>
          <a:lstStyle/>
          <a:p>
            <a:pPr algn="ctr"/>
            <a:r>
              <a:rPr lang="en-GB" cap="all">
                <a:latin typeface="Calibri"/>
                <a:cs typeface="Calibri"/>
              </a:rPr>
              <a:t>Obnova zapuščenega kompleksa</a:t>
            </a:r>
            <a:endParaRPr lang="it-IT" cap="all"/>
          </a:p>
          <a:p>
            <a:pPr algn="ctr"/>
            <a:endParaRPr lang="en-US"/>
          </a:p>
        </p:txBody>
      </p:sp>
      <p:cxnSp>
        <p:nvCxnSpPr>
          <p:cNvPr id="18" name="Straight Connector 17">
            <a:extLst>
              <a:ext uri="{FF2B5EF4-FFF2-40B4-BE49-F238E27FC236}">
                <a16:creationId xmlns:a16="http://schemas.microsoft.com/office/drawing/2014/main" id="{B23F1896-5B0E-FE56-4405-14B206D0CDEF}"/>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78225EC-E125-E5EB-F086-508A7F267716}"/>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Posodobitev slike in besedila</a:t>
            </a:r>
          </a:p>
        </p:txBody>
      </p:sp>
      <p:grpSp>
        <p:nvGrpSpPr>
          <p:cNvPr id="3" name="Group 2">
            <a:extLst>
              <a:ext uri="{FF2B5EF4-FFF2-40B4-BE49-F238E27FC236}">
                <a16:creationId xmlns:a16="http://schemas.microsoft.com/office/drawing/2014/main" id="{E1752BBD-9F14-9E7D-E96A-7875459F363D}"/>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E9BA4ECE-E4B6-9937-E858-D257071B7EDC}"/>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93DFFBE1-61C5-028A-CA12-7F7012E8532F}"/>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DE958D12-940C-8AA1-4450-4801B7532D7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79070D73-44FF-D657-BCA1-CCCB6556B519}"/>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FF5DA71A-A846-FE70-DBB9-C8240938642D}"/>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DE75FE73-359E-69CD-3857-9A9BEF0A3360}"/>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1E9F7F1D-78E4-363F-BD8D-548857F1E5BE}"/>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B7B4CA70-92A0-8C94-2586-ACE18991743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9711DB0C-F6A1-E11E-7623-C811AA7331B7}"/>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104E0B98-B8AB-A5D7-E43F-4172BF024DEE}"/>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BF0E1874-7BA0-200D-A40C-9DC9FA09C787}"/>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6E4564C3-181D-FAD2-F117-D0CC4189D9D2}"/>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15037EAD-CBEA-3AE2-0BC3-A8A2C3073FA6}"/>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630AD20D-4BC7-AC2E-49BB-C33D37D4BCC2}"/>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7CB41EF4-5079-ECE2-3858-807D5FFDFB51}"/>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35" name="Picture Placeholder 34">
            <a:extLst>
              <a:ext uri="{FF2B5EF4-FFF2-40B4-BE49-F238E27FC236}">
                <a16:creationId xmlns:a16="http://schemas.microsoft.com/office/drawing/2014/main" id="{C0DB922D-D34C-489A-BCCC-4EDA9E76AD7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876" r="24876"/>
          <a:stretch>
            <a:fillRect/>
          </a:stretch>
        </p:blipFill>
        <p:spPr/>
      </p:pic>
    </p:spTree>
    <p:extLst>
      <p:ext uri="{BB962C8B-B14F-4D97-AF65-F5344CB8AC3E}">
        <p14:creationId xmlns:p14="http://schemas.microsoft.com/office/powerpoint/2010/main" val="12036436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A9E5D-8027-263B-97C3-22C5418D06B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8198157-E90A-51E0-1879-F0837E4DAEEB}"/>
              </a:ext>
            </a:extLst>
          </p:cNvPr>
          <p:cNvSpPr>
            <a:spLocks noGrp="1"/>
          </p:cNvSpPr>
          <p:nvPr>
            <p:ph type="body" sz="quarter" idx="32"/>
          </p:nvPr>
        </p:nvSpPr>
        <p:spPr>
          <a:xfrm>
            <a:off x="307749" y="1793080"/>
            <a:ext cx="7028814" cy="2422612"/>
          </a:xfrm>
        </p:spPr>
        <p:txBody>
          <a:bodyPr/>
          <a:lstStyle/>
          <a:p>
            <a:pPr>
              <a:lnSpc>
                <a:spcPct val="100000"/>
              </a:lnSpc>
            </a:pPr>
            <a:r>
              <a:rPr lang="en-US" err="1">
                <a:latin typeface="Calibri"/>
                <a:ea typeface="Open Sans"/>
                <a:cs typeface="Calibri"/>
              </a:rPr>
              <a:t>Masseria </a:t>
            </a:r>
            <a:r>
              <a:rPr lang="en-US">
                <a:latin typeface="Calibri"/>
                <a:ea typeface="Open Sans"/>
                <a:cs typeface="Calibri"/>
              </a:rPr>
              <a:t>La Bella je kraj, kjer lahko na enem mestu najdete tradicijo, kulturo, gastronomijo, sprostitev in izobraževanje. Tukaj lahko vsi pet čutov najdejo zadovoljstvo in navdušenje: pogled na lepe stvari in predmete, polne čarovnije antike; poslušanje narave; vonj </a:t>
            </a:r>
            <a:r>
              <a:rPr lang="en-US" err="1">
                <a:latin typeface="Calibri"/>
                <a:ea typeface="Open Sans"/>
                <a:cs typeface="Calibri"/>
              </a:rPr>
              <a:t>zemlje</a:t>
            </a:r>
            <a:r>
              <a:rPr lang="en-US">
                <a:latin typeface="Calibri"/>
                <a:ea typeface="Open Sans"/>
                <a:cs typeface="Calibri"/>
              </a:rPr>
              <a:t>, njenih plodov in arom; regeneracijski dražljaj za um; okus tradicionalne hrane; užitek v otipljivi lepoti, prisotni v vsakem kotičku. </a:t>
            </a:r>
            <a:r>
              <a:rPr lang="en-US" err="1">
                <a:latin typeface="Calibri"/>
                <a:ea typeface="Open Sans"/>
                <a:cs typeface="Calibri"/>
              </a:rPr>
              <a:t>Masseria </a:t>
            </a:r>
            <a:r>
              <a:rPr lang="en-US">
                <a:latin typeface="Calibri"/>
                <a:ea typeface="Open Sans"/>
                <a:cs typeface="Calibri"/>
              </a:rPr>
              <a:t>La Bella ponuja različne aktivnosti: sugestivne izlete, jahalne lekcije za otroke in začetnike ter izlete po poteh slikovite doline </a:t>
            </a:r>
            <a:r>
              <a:rPr lang="en-US" err="1">
                <a:latin typeface="Calibri"/>
                <a:ea typeface="Open Sans"/>
                <a:cs typeface="Calibri"/>
              </a:rPr>
              <a:t>Daunia</a:t>
            </a:r>
            <a:r>
              <a:rPr lang="en-US">
                <a:latin typeface="Calibri"/>
                <a:ea typeface="Open Sans"/>
                <a:cs typeface="Calibri"/>
              </a:rPr>
              <a:t>. Usposobljeni in potrpežljivi inštruktorji so pripravljeni dati dragocene nasvete tako tistim, ki prvič sedajo na konja, kot tudi bolj izkušenim jahačem. Tečaji in poti v družbi kmetijskih živali:</a:t>
            </a:r>
          </a:p>
          <a:p>
            <a:pPr>
              <a:lnSpc>
                <a:spcPct val="100000"/>
              </a:lnSpc>
            </a:pPr>
            <a:r>
              <a:rPr lang="en-US">
                <a:latin typeface="Calibri"/>
                <a:ea typeface="Open Sans"/>
                <a:cs typeface="Calibri"/>
              </a:rPr>
              <a:t>z majhnimi koraki se ponovno seznanite s tradicijami in ritmi kmetijskega sveta ter cenite lepoto okolice, da boste neposredno spoznali naravo, različne stopnje kmetijsko-živilsko verigo (živina, oljke, žito) in ponovno odkrili pokrajino in stare podeželske tradicije.  Poleg tega La </a:t>
            </a:r>
            <a:r>
              <a:rPr lang="en-US" err="1">
                <a:latin typeface="Calibri"/>
                <a:ea typeface="Open Sans"/>
                <a:cs typeface="Calibri"/>
              </a:rPr>
              <a:t>Masseria organizira </a:t>
            </a:r>
            <a:r>
              <a:rPr lang="en-US">
                <a:latin typeface="Calibri"/>
                <a:ea typeface="Open Sans"/>
                <a:cs typeface="Calibri"/>
              </a:rPr>
              <a:t>dogodke, na katerih gostijo lokalne proizvajalce, da bi predstavili in promovirali tipične izdelke tega območja (proizvajalce vina, proizvajalce piva). </a:t>
            </a:r>
          </a:p>
          <a:p>
            <a:endParaRPr lang="en-US"/>
          </a:p>
        </p:txBody>
      </p:sp>
      <p:sp>
        <p:nvSpPr>
          <p:cNvPr id="11" name="Text Placeholder 10">
            <a:extLst>
              <a:ext uri="{FF2B5EF4-FFF2-40B4-BE49-F238E27FC236}">
                <a16:creationId xmlns:a16="http://schemas.microsoft.com/office/drawing/2014/main" id="{FB68C7F9-8A8F-4A0E-705D-5AC4C272BEFE}"/>
              </a:ext>
            </a:extLst>
          </p:cNvPr>
          <p:cNvSpPr>
            <a:spLocks noGrp="1"/>
          </p:cNvSpPr>
          <p:nvPr>
            <p:ph type="body" sz="quarter" idx="40"/>
          </p:nvPr>
        </p:nvSpPr>
        <p:spPr/>
        <p:txBody>
          <a:bodyPr vert="horz" lIns="91440" tIns="45720" rIns="91440" bIns="45720" rtlCol="0" anchor="t">
            <a:noAutofit/>
          </a:bodyPr>
          <a:lstStyle/>
          <a:p>
            <a:r>
              <a:rPr lang="en-US" sz="1200">
                <a:latin typeface="Calibri"/>
                <a:cs typeface="Calibri"/>
              </a:rPr>
              <a:t>Kosilo sredi avgusta, o katerem smo bili že obveščeni, je preseglo vsa pričakovanja, soba, v kateri nam je bila rezervirana miza, pa je bila urejena z veliko pozornostjo do podrobnosti.</a:t>
            </a:r>
            <a:r>
              <a:rPr lang="en-US" sz="1200" i="0">
                <a:solidFill>
                  <a:srgbClr val="333333"/>
                </a:solidFill>
                <a:latin typeface="Calibri"/>
                <a:cs typeface="Calibri"/>
              </a:rPr>
              <a:t> </a:t>
            </a:r>
            <a:endParaRPr lang="en-US">
              <a:latin typeface="Calibri"/>
              <a:cs typeface="Calibri"/>
            </a:endParaRPr>
          </a:p>
        </p:txBody>
      </p:sp>
      <p:sp>
        <p:nvSpPr>
          <p:cNvPr id="2" name="Slide Number Placeholder 1">
            <a:extLst>
              <a:ext uri="{FF2B5EF4-FFF2-40B4-BE49-F238E27FC236}">
                <a16:creationId xmlns:a16="http://schemas.microsoft.com/office/drawing/2014/main" id="{FA1700CD-CCED-6BEE-419A-7A1AA25EA678}"/>
              </a:ext>
            </a:extLst>
          </p:cNvPr>
          <p:cNvSpPr>
            <a:spLocks noGrp="1"/>
          </p:cNvSpPr>
          <p:nvPr>
            <p:ph type="sldNum" sz="quarter" idx="4"/>
          </p:nvPr>
        </p:nvSpPr>
        <p:spPr/>
        <p:txBody>
          <a:bodyPr/>
          <a:lstStyle/>
          <a:p>
            <a:fld id="{9C527BFA-2C0E-4CEC-B6A5-913A56FEF4B4}" type="slidenum">
              <a:rPr lang="fr-CA" smtClean="0"/>
              <a:t>78</a:t>
            </a:fld>
            <a:endParaRPr lang="fr-CA"/>
          </a:p>
        </p:txBody>
      </p:sp>
      <p:sp>
        <p:nvSpPr>
          <p:cNvPr id="3" name="Text Placeholder 2">
            <a:extLst>
              <a:ext uri="{FF2B5EF4-FFF2-40B4-BE49-F238E27FC236}">
                <a16:creationId xmlns:a16="http://schemas.microsoft.com/office/drawing/2014/main" id="{34C33E8A-3D8D-E99D-8E81-535B5012BFBE}"/>
              </a:ext>
            </a:extLst>
          </p:cNvPr>
          <p:cNvSpPr>
            <a:spLocks noGrp="1"/>
          </p:cNvSpPr>
          <p:nvPr>
            <p:ph type="body" sz="quarter" idx="65"/>
          </p:nvPr>
        </p:nvSpPr>
        <p:spPr/>
        <p:txBody>
          <a:bodyPr/>
          <a:lstStyle/>
          <a:p>
            <a:r>
              <a:rPr lang="en-GB"/>
              <a:t>Foto: </a:t>
            </a:r>
            <a:r>
              <a:rPr lang="en-GB" err="1"/>
              <a:t>Masseria </a:t>
            </a:r>
            <a:r>
              <a:rPr lang="en-GB"/>
              <a:t>La Bella, Italija</a:t>
            </a:r>
          </a:p>
        </p:txBody>
      </p:sp>
      <p:sp>
        <p:nvSpPr>
          <p:cNvPr id="4" name="Graphic 30">
            <a:extLst>
              <a:ext uri="{FF2B5EF4-FFF2-40B4-BE49-F238E27FC236}">
                <a16:creationId xmlns:a16="http://schemas.microsoft.com/office/drawing/2014/main" id="{964E2FC3-1490-2C86-B939-41E8D5D18824}"/>
              </a:ext>
            </a:extLst>
          </p:cNvPr>
          <p:cNvSpPr/>
          <p:nvPr/>
        </p:nvSpPr>
        <p:spPr>
          <a:xfrm>
            <a:off x="5383508" y="721693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7" name="Text Placeholder 7">
            <a:extLst>
              <a:ext uri="{FF2B5EF4-FFF2-40B4-BE49-F238E27FC236}">
                <a16:creationId xmlns:a16="http://schemas.microsoft.com/office/drawing/2014/main" id="{253FC5EB-BF2F-4D70-B633-EC3B9E6B774C}"/>
              </a:ext>
            </a:extLst>
          </p:cNvPr>
          <p:cNvSpPr>
            <a:spLocks noGrp="1"/>
          </p:cNvSpPr>
          <p:nvPr>
            <p:ph type="body" sz="quarter" idx="33"/>
          </p:nvPr>
        </p:nvSpPr>
        <p:spPr>
          <a:xfrm>
            <a:off x="307749" y="1349282"/>
            <a:ext cx="6833346" cy="601503"/>
          </a:xfrm>
        </p:spPr>
        <p:txBody>
          <a:bodyPr/>
          <a:lstStyle/>
          <a:p>
            <a:r>
              <a:rPr lang="it-IT" sz="1800" cap="all">
                <a:solidFill>
                  <a:srgbClr val="E96751"/>
                </a:solidFill>
              </a:rPr>
              <a:t>Masseria La Bella: </a:t>
            </a:r>
            <a:r>
              <a:rPr lang="it-IT" sz="1800" cap="all" err="1">
                <a:solidFill>
                  <a:srgbClr val="E96751"/>
                </a:solidFill>
              </a:rPr>
              <a:t>večnamenski</a:t>
            </a:r>
            <a:r>
              <a:rPr lang="it-IT" sz="1800" cap="all">
                <a:solidFill>
                  <a:srgbClr val="E96751"/>
                </a:solidFill>
              </a:rPr>
              <a:t> prostor</a:t>
            </a:r>
          </a:p>
        </p:txBody>
      </p:sp>
      <p:sp>
        <p:nvSpPr>
          <p:cNvPr id="18" name="Text Placeholder 8">
            <a:extLst>
              <a:ext uri="{FF2B5EF4-FFF2-40B4-BE49-F238E27FC236}">
                <a16:creationId xmlns:a16="http://schemas.microsoft.com/office/drawing/2014/main" id="{6B416BE4-A439-1FE6-846F-2567BB336CE7}"/>
              </a:ext>
            </a:extLst>
          </p:cNvPr>
          <p:cNvSpPr>
            <a:spLocks noGrp="1"/>
          </p:cNvSpPr>
          <p:nvPr>
            <p:ph type="body" sz="quarter" idx="38"/>
          </p:nvPr>
        </p:nvSpPr>
        <p:spPr>
          <a:xfrm>
            <a:off x="1268958" y="686870"/>
            <a:ext cx="6506617" cy="381311"/>
          </a:xfrm>
        </p:spPr>
        <p:txBody>
          <a:bodyPr/>
          <a:lstStyle/>
          <a:p>
            <a:r>
              <a:rPr lang="en-US" cap="all"/>
              <a:t>Rezultat</a:t>
            </a:r>
          </a:p>
        </p:txBody>
      </p:sp>
      <p:cxnSp>
        <p:nvCxnSpPr>
          <p:cNvPr id="19" name="Straight Connector 18">
            <a:extLst>
              <a:ext uri="{FF2B5EF4-FFF2-40B4-BE49-F238E27FC236}">
                <a16:creationId xmlns:a16="http://schemas.microsoft.com/office/drawing/2014/main" id="{E48C85E3-1946-B9E2-9D75-B481A3DA3EAE}"/>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1" name="Freeform 301">
            <a:extLst>
              <a:ext uri="{FF2B5EF4-FFF2-40B4-BE49-F238E27FC236}">
                <a16:creationId xmlns:a16="http://schemas.microsoft.com/office/drawing/2014/main" id="{1DC0B04E-394D-3C60-E4DC-0C0A0D2CE3DA}"/>
              </a:ext>
            </a:extLst>
          </p:cNvPr>
          <p:cNvSpPr/>
          <p:nvPr/>
        </p:nvSpPr>
        <p:spPr>
          <a:xfrm>
            <a:off x="209449" y="212083"/>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469395"/>
          </a:solidFill>
          <a:ln w="3074" cap="flat">
            <a:noFill/>
            <a:prstDash val="solid"/>
            <a:miter/>
          </a:ln>
        </p:spPr>
        <p:txBody>
          <a:bodyPr rtlCol="0" anchor="ctr"/>
          <a:lstStyle/>
          <a:p>
            <a:endParaRPr lang="en-US"/>
          </a:p>
        </p:txBody>
      </p:sp>
      <p:pic>
        <p:nvPicPr>
          <p:cNvPr id="12" name="Picture Placeholder 11">
            <a:extLst>
              <a:ext uri="{FF2B5EF4-FFF2-40B4-BE49-F238E27FC236}">
                <a16:creationId xmlns:a16="http://schemas.microsoft.com/office/drawing/2014/main" id="{A648C5E3-63F9-4A50-84BF-CFFE9952142E}"/>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6976" r="26976"/>
          <a:stretch>
            <a:fillRect/>
          </a:stretch>
        </p:blipFill>
        <p:spPr/>
      </p:pic>
      <p:sp>
        <p:nvSpPr>
          <p:cNvPr id="15" name="Freeform 14">
            <a:extLst>
              <a:ext uri="{FF2B5EF4-FFF2-40B4-BE49-F238E27FC236}">
                <a16:creationId xmlns:a16="http://schemas.microsoft.com/office/drawing/2014/main" id="{4F3819BD-390F-FD0F-D0E9-79A49C1D9EFC}"/>
              </a:ext>
            </a:extLst>
          </p:cNvPr>
          <p:cNvSpPr/>
          <p:nvPr/>
        </p:nvSpPr>
        <p:spPr>
          <a:xfrm>
            <a:off x="3109863" y="6844118"/>
            <a:ext cx="1434841"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1560694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4EAA-8C95-C682-9BD2-2B77A2D9B1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A01F75-1F0F-E9A2-1260-B3DC55C11370}"/>
              </a:ext>
            </a:extLst>
          </p:cNvPr>
          <p:cNvSpPr>
            <a:spLocks noGrp="1"/>
          </p:cNvSpPr>
          <p:nvPr>
            <p:ph type="body" sz="quarter" idx="58"/>
          </p:nvPr>
        </p:nvSpPr>
        <p:spPr>
          <a:xfrm>
            <a:off x="1142245" y="493683"/>
            <a:ext cx="6321874" cy="355435"/>
          </a:xfrm>
        </p:spPr>
        <p:txBody>
          <a:bodyPr/>
          <a:lstStyle/>
          <a:p>
            <a:pPr>
              <a:lnSpc>
                <a:spcPct val="100000"/>
              </a:lnSpc>
            </a:pPr>
            <a:r>
              <a:rPr lang="en-US" sz="2800" cap="all" err="1">
                <a:latin typeface="Calibri"/>
                <a:cs typeface="Calibri"/>
              </a:rPr>
              <a:t>Masseria </a:t>
            </a:r>
            <a:r>
              <a:rPr lang="en-US" sz="2800" cap="all">
                <a:latin typeface="Calibri"/>
                <a:cs typeface="Calibri"/>
              </a:rPr>
              <a:t>La Bella</a:t>
            </a:r>
            <a:endParaRPr lang="en-GB" sz="2800" cap="all">
              <a:latin typeface="Calibri"/>
              <a:ea typeface="Calibri"/>
              <a:cs typeface="Calibri"/>
            </a:endParaRPr>
          </a:p>
          <a:p>
            <a:pPr>
              <a:lnSpc>
                <a:spcPct val="100000"/>
              </a:lnSpc>
            </a:pPr>
            <a:r>
              <a:rPr lang="en-US" sz="1600" b="0" cap="all">
                <a:latin typeface="Calibri"/>
                <a:cs typeface="Calibri"/>
              </a:rPr>
              <a:t>Raznolikost v turizmu</a:t>
            </a:r>
          </a:p>
        </p:txBody>
      </p:sp>
      <p:sp>
        <p:nvSpPr>
          <p:cNvPr id="3" name="Text Placeholder 2">
            <a:extLst>
              <a:ext uri="{FF2B5EF4-FFF2-40B4-BE49-F238E27FC236}">
                <a16:creationId xmlns:a16="http://schemas.microsoft.com/office/drawing/2014/main" id="{3117789D-A317-F5E6-50F5-D54DB881AA7E}"/>
              </a:ext>
            </a:extLst>
          </p:cNvPr>
          <p:cNvSpPr>
            <a:spLocks noGrp="1"/>
          </p:cNvSpPr>
          <p:nvPr>
            <p:ph type="body" sz="quarter" idx="32"/>
          </p:nvPr>
        </p:nvSpPr>
        <p:spPr>
          <a:xfrm>
            <a:off x="186212" y="1482334"/>
            <a:ext cx="7037951" cy="2798453"/>
          </a:xfrm>
        </p:spPr>
        <p:txBody>
          <a:bodyPr/>
          <a:lstStyle/>
          <a:p>
            <a:r>
              <a:rPr lang="en-US" sz="1400" err="1"/>
              <a:t>Masseria </a:t>
            </a:r>
            <a:r>
              <a:rPr lang="en-US" sz="1400"/>
              <a:t>La Bella je edinstvena destinacija, ki v enem okolju združuje tradicijo, kulturo, gastronomijo, sprostitev in izobraževanje. Je kraj, ki navdušuje in razvaja vseh pet čutov: pogled na starinski čar in lepoto, pomirjujoče zvoke narave, zemeljske vonjave zemlje in njenih plodov, duševno osvežitev v mirnem okolju in pristni okus tradicionalnih jedi. Vsak kotiček </a:t>
            </a:r>
            <a:r>
              <a:rPr lang="en-US" sz="1400" err="1"/>
              <a:t>Masseria </a:t>
            </a:r>
            <a:r>
              <a:rPr lang="en-US" sz="1400"/>
              <a:t>La Bella ponuja dotikljivo lepoto, ki izboljša izkušnjo.</a:t>
            </a:r>
          </a:p>
          <a:p>
            <a:endParaRPr lang="en-US" sz="1400"/>
          </a:p>
          <a:p>
            <a:r>
              <a:rPr lang="en-US" sz="1400"/>
              <a:t>Ta </a:t>
            </a:r>
            <a:r>
              <a:rPr lang="en-US" sz="1400" err="1"/>
              <a:t>Masseria </a:t>
            </a:r>
            <a:r>
              <a:rPr lang="en-US" sz="1400"/>
              <a:t>ponuja različne aktivnosti, vključno s slikovitimi izleti na konjih, jahalnimi lekcijami za otroke in začetnike ter vodeni izleti po slikovitih poteh doline </a:t>
            </a:r>
            <a:r>
              <a:rPr lang="en-US" sz="1400" err="1"/>
              <a:t>Daunia</a:t>
            </a:r>
            <a:r>
              <a:rPr lang="en-US" sz="1400"/>
              <a:t>. Usposobljeni in potrpežljivi inštruktorji nudijo vodstvo tako za začetnike kot za izkušene jahače, kar je prijetno za vse ravni znanja. Obiskovalci so vabljeni tudi k sodelovanju v tečajih in vodeni sprehodih med kmetijskimi živalmi, kjer se ponovno povežejo s tradicijami in ritmom podeželskega življenja. Te izkušnje ponujajo vpogled v naravno okolje, različne stopnje kmetijsko-živilsko verigo (vključno z živinorejo, oljčnim in žitnim kmetijstvom) ter priložnost za ponovno odkrivanje pokrajine in starih kmetijskih tradicij. Poleg tega </a:t>
            </a:r>
            <a:r>
              <a:rPr lang="en-US" sz="1400" err="1"/>
              <a:t>Masseria </a:t>
            </a:r>
            <a:r>
              <a:rPr lang="en-US" sz="1400"/>
              <a:t>La Bella gosti dogodke, na katerih lokalni proizvajalci predstavljajo in promovirajo posebnosti regije, od vina do kraft piva.</a:t>
            </a: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8D6FC255-9256-E1B0-C8CE-6EA79A03E2E1}"/>
              </a:ext>
            </a:extLst>
          </p:cNvPr>
          <p:cNvSpPr>
            <a:spLocks noGrp="1"/>
          </p:cNvSpPr>
          <p:nvPr>
            <p:ph type="body" sz="quarter" idx="61"/>
          </p:nvPr>
        </p:nvSpPr>
        <p:spPr>
          <a:xfrm>
            <a:off x="307749" y="6626926"/>
            <a:ext cx="7037951" cy="2798453"/>
          </a:xfrm>
        </p:spPr>
        <p:txBody>
          <a:bodyPr/>
          <a:lstStyle/>
          <a:p>
            <a:r>
              <a:rPr lang="en-US" sz="1400"/>
              <a:t>Obnova in preoblikovanje </a:t>
            </a:r>
            <a:r>
              <a:rPr lang="en-US" sz="1400" err="1"/>
              <a:t>Masseria </a:t>
            </a:r>
            <a:r>
              <a:rPr lang="en-US" sz="1400"/>
              <a:t>La Bella v kulturno in podeželsko zatočišče sta v skladu s cilji trajnostnega razvoja Združenih narodov (SDG), zlasti SDG 11 (trajnostna mesta in skupnosti) in SDG 12 (odgovorna potrošnja in proizvodnja). Z ohranjanjem zgodovinske kmetije in ohranjanjem njenih prvotnih arhitekturnih značilnosti </a:t>
            </a:r>
            <a:r>
              <a:rPr lang="en-US" sz="1400" err="1"/>
              <a:t>Masseria </a:t>
            </a:r>
            <a:r>
              <a:rPr lang="en-US" sz="1400"/>
              <a:t>La Bella spodbuja trajnostni turizem, ki ceni in varuje lokalno dediščino. Vsak element v </a:t>
            </a:r>
            <a:r>
              <a:rPr lang="en-US" sz="1400" err="1"/>
              <a:t>Masseria </a:t>
            </a:r>
            <a:r>
              <a:rPr lang="en-US" sz="1400"/>
              <a:t>– od avtentičnega starinskega pohištva do skrbno obnovljenih sob – poustvarja podeželski italijanski način življenja iz preteklosti in gostom ponuja nepozabno doživetje, hkrati pa ohranja celovitost lokalne kulture in zgodovine. Prizadevanja za ohranjanje kažejo zavezanost trajnostnemu turizmu, ki povečuje kulturno vrednost regije, podpira SDG 11 z razvojem ponosa skupnosti in povezovanjem obiskovalcev z dediščino Apulije.</a:t>
            </a:r>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 </a:t>
            </a: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B990A695-7DC8-0961-675D-B084B392C479}"/>
              </a:ext>
            </a:extLst>
          </p:cNvPr>
          <p:cNvSpPr txBox="1">
            <a:spLocks/>
          </p:cNvSpPr>
          <p:nvPr/>
        </p:nvSpPr>
        <p:spPr>
          <a:xfrm>
            <a:off x="186212" y="5749599"/>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US" sz="2800" cap="all" err="1">
                <a:latin typeface="Calibri"/>
                <a:cs typeface="Calibri"/>
              </a:rPr>
              <a:t>Masseria </a:t>
            </a:r>
            <a:r>
              <a:rPr lang="en-US" sz="2800" cap="all">
                <a:latin typeface="Calibri"/>
                <a:cs typeface="Calibri"/>
              </a:rPr>
              <a:t>La Bella in cilji trajnostnega razvoja</a:t>
            </a:r>
          </a:p>
        </p:txBody>
      </p:sp>
      <p:grpSp>
        <p:nvGrpSpPr>
          <p:cNvPr id="4" name="Group 3">
            <a:extLst>
              <a:ext uri="{FF2B5EF4-FFF2-40B4-BE49-F238E27FC236}">
                <a16:creationId xmlns:a16="http://schemas.microsoft.com/office/drawing/2014/main" id="{27DEB7FC-3B8D-CE00-7448-04D10A96D18A}"/>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7DA32B6E-4970-DB61-2B0D-89F6DF6E7A58}"/>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667BBC75-5A35-00F6-4A7A-DDB69553A46B}"/>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E11BEF45-8BED-71FA-1A06-C19C3BDD67C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C097C335-F170-9559-9986-58B14B64F6BC}"/>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28DD740D-6164-19D5-6565-56DD7B4A6FFF}"/>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78B47DE3-461B-DDE3-6A16-18575252B8B8}"/>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7D896EED-8173-DEA3-85ED-C7ABD7CD4A3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BDFA4A7A-3344-96EA-A4F6-B8E66D5425F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7CAC434C-0315-1400-05C6-6AC192E06171}"/>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40B53B70-A5BF-EF79-2377-3F97AEFB4FBA}"/>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0" name="Picture 4" descr="SDG wheel">
            <a:extLst>
              <a:ext uri="{FF2B5EF4-FFF2-40B4-BE49-F238E27FC236}">
                <a16:creationId xmlns:a16="http://schemas.microsoft.com/office/drawing/2014/main" id="{E667F182-4773-4590-892F-5B34144DD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594880" y="9082939"/>
            <a:ext cx="1397851" cy="13310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white and orange cityscape with white text&#10;&#10;Description automatically generated">
            <a:extLst>
              <a:ext uri="{FF2B5EF4-FFF2-40B4-BE49-F238E27FC236}">
                <a16:creationId xmlns:a16="http://schemas.microsoft.com/office/drawing/2014/main" id="{B323F534-8DC2-467C-BF1B-83BDB096F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862" y="9154407"/>
            <a:ext cx="1188154" cy="1188154"/>
          </a:xfrm>
          <a:prstGeom prst="rect">
            <a:avLst/>
          </a:prstGeom>
        </p:spPr>
      </p:pic>
    </p:spTree>
    <p:extLst>
      <p:ext uri="{BB962C8B-B14F-4D97-AF65-F5344CB8AC3E}">
        <p14:creationId xmlns:p14="http://schemas.microsoft.com/office/powerpoint/2010/main" val="2874516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27">
            <a:extLst>
              <a:ext uri="{FF2B5EF4-FFF2-40B4-BE49-F238E27FC236}">
                <a16:creationId xmlns:a16="http://schemas.microsoft.com/office/drawing/2014/main" id="{1D3F3AC4-24D3-CE9C-DE9D-4D2D624045EE}"/>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pic>
        <p:nvPicPr>
          <p:cNvPr id="13" name="Picture Placeholder 12" descr="Immagine che contiene cielo, edificio, aria aperta, finestra&#10;&#10;Descrizione generata automaticamente">
            <a:extLst>
              <a:ext uri="{FF2B5EF4-FFF2-40B4-BE49-F238E27FC236}">
                <a16:creationId xmlns:a16="http://schemas.microsoft.com/office/drawing/2014/main" id="{D4379066-F4BB-4BE2-B8E5-59C6A04CD540}"/>
              </a:ext>
            </a:extLst>
          </p:cNvPr>
          <p:cNvPicPr>
            <a:picLocks noGrp="1" noChangeAspect="1"/>
          </p:cNvPicPr>
          <p:nvPr>
            <p:ph type="pic" sz="quarter" idx="17"/>
          </p:nvPr>
        </p:nvPicPr>
        <p:blipFill>
          <a:blip r:embed="rId2"/>
          <a:srcRect l="6756" r="6756"/>
          <a:stretch/>
        </p:blipFill>
        <p:spPr>
          <a:xfrm>
            <a:off x="1539057" y="4997827"/>
            <a:ext cx="6236518" cy="4816261"/>
          </a:xfrm>
        </p:spPr>
      </p:pic>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a:lstStyle/>
          <a:p>
            <a:r>
              <a:rPr lang="en-US"/>
              <a:t>01</a:t>
            </a:r>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a:xfrm>
            <a:off x="2198722" y="2538512"/>
            <a:ext cx="4174781" cy="2002900"/>
          </a:xfrm>
        </p:spPr>
        <p:txBody>
          <a:bodyPr/>
          <a:lstStyle/>
          <a:p>
            <a:r>
              <a:rPr lang="en-US" cap="all"/>
              <a:t>Uvod v projekt Epic Stays</a:t>
            </a:r>
          </a:p>
        </p:txBody>
      </p:sp>
      <p:sp>
        <p:nvSpPr>
          <p:cNvPr id="3" name="Text Placeholder 2">
            <a:extLst>
              <a:ext uri="{FF2B5EF4-FFF2-40B4-BE49-F238E27FC236}">
                <a16:creationId xmlns:a16="http://schemas.microsoft.com/office/drawing/2014/main" id="{03F4E627-4468-5F90-3819-8395C94E53A6}"/>
              </a:ext>
            </a:extLst>
          </p:cNvPr>
          <p:cNvSpPr>
            <a:spLocks noGrp="1"/>
          </p:cNvSpPr>
          <p:nvPr>
            <p:ph type="body" sz="quarter" idx="66"/>
          </p:nvPr>
        </p:nvSpPr>
        <p:spPr/>
        <p:txBody>
          <a:bodyPr/>
          <a:lstStyle/>
          <a:p>
            <a:r>
              <a:rPr lang="en-GB">
                <a:latin typeface="Calibri"/>
                <a:ea typeface="Calibri"/>
                <a:cs typeface="Calibri"/>
              </a:rPr>
              <a:t>Avtor fotografije: Niki </a:t>
            </a:r>
            <a:r>
              <a:rPr lang="en-GB" err="1">
                <a:latin typeface="Calibri"/>
                <a:ea typeface="Calibri"/>
                <a:cs typeface="Calibri"/>
              </a:rPr>
              <a:t>Dell'Anno </a:t>
            </a:r>
            <a:r>
              <a:rPr lang="en-GB">
                <a:latin typeface="Calibri"/>
                <a:ea typeface="Calibri"/>
                <a:cs typeface="Calibri"/>
              </a:rPr>
              <a:t>– Visit Monti </a:t>
            </a:r>
            <a:r>
              <a:rPr lang="en-GB" err="1">
                <a:latin typeface="Calibri"/>
                <a:ea typeface="Calibri"/>
                <a:cs typeface="Calibri"/>
              </a:rPr>
              <a:t>Dauni</a:t>
            </a:r>
            <a:endParaRPr lang="it-IT" err="1">
              <a:ea typeface="Calibri"/>
            </a:endParaRPr>
          </a:p>
        </p:txBody>
      </p:sp>
    </p:spTree>
    <p:extLst>
      <p:ext uri="{BB962C8B-B14F-4D97-AF65-F5344CB8AC3E}">
        <p14:creationId xmlns:p14="http://schemas.microsoft.com/office/powerpoint/2010/main" val="37305787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E5D7A-E714-FB92-7D6F-E09DBE56C752}"/>
            </a:ext>
          </a:extLst>
        </p:cNvPr>
        <p:cNvGrpSpPr/>
        <p:nvPr/>
      </p:nvGrpSpPr>
      <p:grpSpPr>
        <a:xfrm>
          <a:off x="0" y="0"/>
          <a:ext cx="0" cy="0"/>
          <a:chOff x="0" y="0"/>
          <a:chExt cx="0" cy="0"/>
        </a:xfrm>
      </p:grpSpPr>
      <p:pic>
        <p:nvPicPr>
          <p:cNvPr id="9" name="Picture Placeholder 8" descr="A house with trees around it&#10;&#10;Description automatically generated">
            <a:extLst>
              <a:ext uri="{FF2B5EF4-FFF2-40B4-BE49-F238E27FC236}">
                <a16:creationId xmlns:a16="http://schemas.microsoft.com/office/drawing/2014/main" id="{3BEDC547-0C75-1D18-98FC-AEE6D424E5F6}"/>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367" t="45654" r="-367" b="-2806"/>
          <a:stretch/>
        </p:blipFill>
        <p:spPr>
          <a:xfrm>
            <a:off x="0" y="177150"/>
            <a:ext cx="7001712" cy="4003099"/>
          </a:xfrm>
        </p:spPr>
      </p:pic>
      <p:sp>
        <p:nvSpPr>
          <p:cNvPr id="22" name="Rectangle 21">
            <a:extLst>
              <a:ext uri="{FF2B5EF4-FFF2-40B4-BE49-F238E27FC236}">
                <a16:creationId xmlns:a16="http://schemas.microsoft.com/office/drawing/2014/main" id="{C7F0B5C8-F5A3-E1D1-8070-85E771D4F22A}"/>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BAABF4F7-A504-8CF2-2E15-66FCAE23FD4A}"/>
              </a:ext>
            </a:extLst>
          </p:cNvPr>
          <p:cNvSpPr>
            <a:spLocks noGrp="1"/>
          </p:cNvSpPr>
          <p:nvPr>
            <p:ph type="body" sz="quarter" idx="32"/>
          </p:nvPr>
        </p:nvSpPr>
        <p:spPr>
          <a:xfrm>
            <a:off x="294777" y="6241481"/>
            <a:ext cx="7365329" cy="2787212"/>
          </a:xfrm>
        </p:spPr>
        <p:txBody>
          <a:bodyPr/>
          <a:lstStyle/>
          <a:p>
            <a:pPr marL="0" indent="0">
              <a:lnSpc>
                <a:spcPct val="100000"/>
              </a:lnSpc>
              <a:buNone/>
            </a:pPr>
            <a:r>
              <a:rPr lang="en-US" sz="4000" b="1">
                <a:solidFill>
                  <a:schemeClr val="bg1"/>
                </a:solidFill>
              </a:rPr>
              <a:t>TEAPOT LANE</a:t>
            </a:r>
          </a:p>
          <a:p>
            <a:pPr marL="0" indent="0">
              <a:lnSpc>
                <a:spcPct val="100000"/>
              </a:lnSpc>
              <a:buNone/>
            </a:pPr>
            <a:r>
              <a:rPr lang="en-US" sz="2000" b="1">
                <a:solidFill>
                  <a:schemeClr val="bg1"/>
                </a:solidFill>
              </a:rPr>
              <a:t>Kategorija: </a:t>
            </a:r>
            <a:r>
              <a:rPr lang="en-US" sz="2000">
                <a:solidFill>
                  <a:schemeClr val="bg1"/>
                </a:solidFill>
              </a:rPr>
              <a:t>Glamping za odrasle</a:t>
            </a:r>
          </a:p>
          <a:p>
            <a:pPr marL="0" indent="0">
              <a:lnSpc>
                <a:spcPct val="100000"/>
              </a:lnSpc>
              <a:buNone/>
            </a:pPr>
            <a:r>
              <a:rPr lang="en-US" sz="2000" b="1">
                <a:solidFill>
                  <a:schemeClr val="bg1"/>
                </a:solidFill>
              </a:rPr>
              <a:t>Lokacija: </a:t>
            </a:r>
            <a:r>
              <a:rPr lang="en-US" sz="2000">
                <a:solidFill>
                  <a:schemeClr val="bg1"/>
                </a:solidFill>
              </a:rPr>
              <a:t>Teapot Lane </a:t>
            </a:r>
            <a:r>
              <a:rPr lang="en-US" sz="2000" err="1">
                <a:solidFill>
                  <a:schemeClr val="bg1"/>
                </a:solidFill>
              </a:rPr>
              <a:t>Mallanyduff </a:t>
            </a:r>
            <a:r>
              <a:rPr lang="en-US" sz="2000">
                <a:solidFill>
                  <a:schemeClr val="bg1"/>
                </a:solidFill>
              </a:rPr>
              <a:t>Co. Leitrim, F91 D363</a:t>
            </a:r>
          </a:p>
          <a:p>
            <a:pPr algn="l">
              <a:lnSpc>
                <a:spcPct val="100000"/>
              </a:lnSpc>
            </a:pPr>
            <a:r>
              <a:rPr lang="en-US" sz="2000" b="1">
                <a:solidFill>
                  <a:schemeClr val="bg1"/>
                </a:solidFill>
              </a:rPr>
              <a:t>Spletna stran:</a:t>
            </a:r>
            <a:r>
              <a:rPr lang="en-IE" sz="2000">
                <a:solidFill>
                  <a:schemeClr val="bg1"/>
                </a:solidFill>
                <a:hlinkClick r:id="rId3">
                  <a:extLst>
                    <a:ext uri="{A12FA001-AC4F-418D-AE19-62706E023703}">
                      <ahyp:hlinkClr xmlns:ahyp="http://schemas.microsoft.com/office/drawing/2018/hyperlinkcolor" val="tx"/>
                    </a:ext>
                  </a:extLst>
                </a:hlinkClick>
              </a:rPr>
              <a:t> https://www.glampingireland.ie/</a:t>
            </a:r>
            <a:r>
              <a:rPr lang="en-IE" sz="2000">
                <a:solidFill>
                  <a:schemeClr val="bg1"/>
                </a:solidFill>
              </a:rPr>
              <a:t> </a:t>
            </a:r>
            <a:endParaRPr lang="en-US" sz="1000">
              <a:solidFill>
                <a:schemeClr val="bg1"/>
              </a:solidFill>
            </a:endParaRPr>
          </a:p>
          <a:p>
            <a:pPr algn="l">
              <a:lnSpc>
                <a:spcPct val="100000"/>
              </a:lnSpc>
            </a:pPr>
            <a:endParaRPr lang="en-US" sz="2000" b="1">
              <a:solidFill>
                <a:schemeClr val="bg1"/>
              </a:solidFill>
              <a:latin typeface="Calibri"/>
              <a:ea typeface="Open Sans"/>
              <a:cs typeface="Calibri"/>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gn="l">
              <a:lnSpc>
                <a:spcPct val="100000"/>
              </a:lnSpc>
            </a:pPr>
            <a:r>
              <a:rPr lang="en-US">
                <a:solidFill>
                  <a:schemeClr val="bg1"/>
                </a:solidFill>
              </a:rPr>
              <a:t>Teapot Lane na Irskem je očarljivo glamping mesto, ki ponuja edinstveno, alternativno namestitev v slikovitem gozdu in podeželju z možnostmi, kot so jurte, vintage prikolice in hišice na drevesih, ki obiskovalcem omogočajo, da se potopijo v naravo, ne da bi pri tem žrtvovali udobje. Je idealna destinacija za tiste, ki iščejo »epsko bivanje«, polno čarobnosti, miru in resničnega občutka pobega. Teapot Lane se nahaja sredi čudovite irske podeželske pokrajine, vendar je hkrati blizu lokalnih mest, vasi in znamenitosti, zato združuje dostopnost do irskega Wild Atlantic Way z zasebnostjo v osami. Pet različnih </a:t>
            </a:r>
            <a:r>
              <a:rPr lang="en-US" err="1">
                <a:solidFill>
                  <a:schemeClr val="bg1"/>
                </a:solidFill>
              </a:rPr>
              <a:t>udobnih </a:t>
            </a:r>
            <a:r>
              <a:rPr lang="en-US">
                <a:solidFill>
                  <a:schemeClr val="bg1"/>
                </a:solidFill>
              </a:rPr>
              <a:t>alternativnih namestitev Teapot Lane je v skladu z Epic Stays. Vsaka je edinstveno oblikovana, vsaka ima svojo posebnost in ekološko ozaveščenost v idiličnem okolju, kar jih naredi osvežujočo alternativo tradicionalnim hotelom. Ponudba namestitev je vse prej kot običajna, vsaka ima poseben pridih, ki prispeva k njeni sposobnosti, da ponudi nepozabna doživetja. </a:t>
            </a:r>
          </a:p>
        </p:txBody>
      </p:sp>
      <p:sp>
        <p:nvSpPr>
          <p:cNvPr id="2" name="Text Placeholder 1">
            <a:extLst>
              <a:ext uri="{FF2B5EF4-FFF2-40B4-BE49-F238E27FC236}">
                <a16:creationId xmlns:a16="http://schemas.microsoft.com/office/drawing/2014/main" id="{047D9500-C24D-2E59-B131-5884E20CF414}"/>
              </a:ext>
            </a:extLst>
          </p:cNvPr>
          <p:cNvSpPr>
            <a:spLocks noGrp="1"/>
          </p:cNvSpPr>
          <p:nvPr>
            <p:ph type="body" sz="quarter" idx="35"/>
          </p:nvPr>
        </p:nvSpPr>
        <p:spPr>
          <a:xfrm>
            <a:off x="286499" y="5628532"/>
            <a:ext cx="3206079" cy="1049221"/>
          </a:xfrm>
        </p:spPr>
        <p:txBody>
          <a:bodyPr/>
          <a:lstStyle/>
          <a:p>
            <a:r>
              <a:rPr lang="en-US" sz="4400" b="1"/>
              <a:t>IRSKA</a:t>
            </a:r>
          </a:p>
        </p:txBody>
      </p:sp>
      <p:sp>
        <p:nvSpPr>
          <p:cNvPr id="16" name="Slide Number Placeholder 15">
            <a:extLst>
              <a:ext uri="{FF2B5EF4-FFF2-40B4-BE49-F238E27FC236}">
                <a16:creationId xmlns:a16="http://schemas.microsoft.com/office/drawing/2014/main" id="{EADDFB9F-D58F-B245-7E9B-F725FAAE9F4F}"/>
              </a:ext>
            </a:extLst>
          </p:cNvPr>
          <p:cNvSpPr>
            <a:spLocks noGrp="1"/>
          </p:cNvSpPr>
          <p:nvPr>
            <p:ph type="sldNum" sz="quarter" idx="4"/>
          </p:nvPr>
        </p:nvSpPr>
        <p:spPr/>
        <p:txBody>
          <a:bodyPr/>
          <a:lstStyle/>
          <a:p>
            <a:fld id="{9C527BFA-2C0E-4CEC-B6A5-913A56FEF4B4}" type="slidenum">
              <a:rPr lang="fr-CA" smtClean="0"/>
              <a:t>80</a:t>
            </a:fld>
            <a:endParaRPr lang="fr-CA"/>
          </a:p>
        </p:txBody>
      </p:sp>
      <p:sp>
        <p:nvSpPr>
          <p:cNvPr id="10" name="Text Placeholder 2">
            <a:extLst>
              <a:ext uri="{FF2B5EF4-FFF2-40B4-BE49-F238E27FC236}">
                <a16:creationId xmlns:a16="http://schemas.microsoft.com/office/drawing/2014/main" id="{D0BE6C35-966F-C655-2676-83366441B691}"/>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4" name="Text Placeholder 3">
            <a:extLst>
              <a:ext uri="{FF2B5EF4-FFF2-40B4-BE49-F238E27FC236}">
                <a16:creationId xmlns:a16="http://schemas.microsoft.com/office/drawing/2014/main" id="{71F94701-0CA6-8FB6-8EDC-E8E99EB64464}"/>
              </a:ext>
            </a:extLst>
          </p:cNvPr>
          <p:cNvSpPr>
            <a:spLocks noGrp="1"/>
          </p:cNvSpPr>
          <p:nvPr>
            <p:ph type="body" sz="quarter" idx="65"/>
          </p:nvPr>
        </p:nvSpPr>
        <p:spPr>
          <a:xfrm>
            <a:off x="0" y="57736"/>
            <a:ext cx="2953721" cy="452458"/>
          </a:xfrm>
        </p:spPr>
        <p:txBody>
          <a:bodyPr/>
          <a:lstStyle/>
          <a:p>
            <a:r>
              <a:rPr lang="en-GB"/>
              <a:t>Foto: Teapot Lane, Glamping, Leitrim, Irska</a:t>
            </a:r>
          </a:p>
        </p:txBody>
      </p:sp>
      <p:sp>
        <p:nvSpPr>
          <p:cNvPr id="11" name="Text Placeholder 2">
            <a:extLst>
              <a:ext uri="{FF2B5EF4-FFF2-40B4-BE49-F238E27FC236}">
                <a16:creationId xmlns:a16="http://schemas.microsoft.com/office/drawing/2014/main" id="{B7CA1A1A-4004-24D6-E176-833FB9653462}"/>
              </a:ext>
            </a:extLst>
          </p:cNvPr>
          <p:cNvSpPr txBox="1">
            <a:spLocks/>
          </p:cNvSpPr>
          <p:nvPr/>
        </p:nvSpPr>
        <p:spPr>
          <a:xfrm>
            <a:off x="294777" y="4627833"/>
            <a:ext cx="4401048"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3360"/>
              </a:lnSpc>
            </a:pPr>
            <a:r>
              <a:rPr lang="en-US" sz="2800" cap="all"/>
              <a:t>Okolju </a:t>
            </a:r>
          </a:p>
          <a:p>
            <a:pPr>
              <a:lnSpc>
                <a:spcPts val="3360"/>
              </a:lnSpc>
            </a:pPr>
            <a:r>
              <a:rPr lang="en-US" sz="2800" cap="all"/>
              <a:t>zavedeni pristopi</a:t>
            </a:r>
          </a:p>
        </p:txBody>
      </p:sp>
      <p:pic>
        <p:nvPicPr>
          <p:cNvPr id="13" name="Graphic 12" descr="Badge 3 with solid fill">
            <a:extLst>
              <a:ext uri="{FF2B5EF4-FFF2-40B4-BE49-F238E27FC236}">
                <a16:creationId xmlns:a16="http://schemas.microsoft.com/office/drawing/2014/main" id="{E7C9C980-A343-4D3A-A1FA-7C63E08E77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3693" y="4512162"/>
            <a:ext cx="1440000" cy="1440000"/>
          </a:xfrm>
          <a:prstGeom prst="rect">
            <a:avLst/>
          </a:prstGeom>
        </p:spPr>
      </p:pic>
    </p:spTree>
    <p:extLst>
      <p:ext uri="{BB962C8B-B14F-4D97-AF65-F5344CB8AC3E}">
        <p14:creationId xmlns:p14="http://schemas.microsoft.com/office/powerpoint/2010/main" val="4532290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36E13-B224-A375-5261-CA5F8EDD56C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6F19-E96E-90E4-B295-DCA6A7EB8760}"/>
              </a:ext>
            </a:extLst>
          </p:cNvPr>
          <p:cNvSpPr>
            <a:spLocks noGrp="1"/>
          </p:cNvSpPr>
          <p:nvPr>
            <p:ph type="body" sz="quarter" idx="32"/>
          </p:nvPr>
        </p:nvSpPr>
        <p:spPr>
          <a:xfrm>
            <a:off x="737159" y="1254221"/>
            <a:ext cx="6541269" cy="2142435"/>
          </a:xfrm>
        </p:spPr>
        <p:txBody>
          <a:bodyPr/>
          <a:lstStyle/>
          <a:p>
            <a:pPr>
              <a:lnSpc>
                <a:spcPct val="100000"/>
              </a:lnSpc>
            </a:pPr>
            <a:r>
              <a:rPr lang="en-US"/>
              <a:t>Poslovni model Teapot Lane na več inovativnih načinov združuje okoljsko trajnostne, krožne gospodarske, ekološko ozaveščene in odgovorne prakse, s čimer ustvarja model trajnostnega turizma, ki uravnava udobje gostov z odgovornim ravnanjem z okoljem.  </a:t>
            </a:r>
          </a:p>
          <a:p>
            <a:pPr>
              <a:lnSpc>
                <a:spcPct val="100000"/>
              </a:lnSpc>
            </a:pPr>
            <a:endParaRPr lang="en-US"/>
          </a:p>
          <a:p>
            <a:pPr>
              <a:lnSpc>
                <a:spcPct val="100000"/>
              </a:lnSpc>
            </a:pPr>
            <a:r>
              <a:rPr lang="en-US"/>
              <a:t>Teapot Lane se ne osredotoča le na ponujanje osvežujočega, na naravo usmerjenega oddiha, ampak služi tudi kot model za trajnostni turizem na Irskem. Pokazuje, kako lahko alternativne turistične nastanitve delujejo v skladu z okoljem, ohranjajo lokalno biotsko raznovrstnost in spodbujajo odgovorne potovalne prakse. Vodstvo Teapot Lane poskuša izvajati celosten pristop, kjer je to mogoče, npr. uporablja lokalne vire, podpira irske obrtnike, rokodelce in mala podjetja, s čimer zmanjšuje emisije ogljika, povezane s prevozom. Od okolju prijaznih toaletnih potrebščin do trajnostno pridobljenega pohištva poskušajo pokriti vse vidike svojega poslovanja z naravnimi, biorazgradljivimi in okolju prijaznimi dejavnostmi.</a:t>
            </a:r>
          </a:p>
          <a:p>
            <a:pPr>
              <a:lnSpc>
                <a:spcPct val="100000"/>
              </a:lnSpc>
            </a:pPr>
            <a:endParaRPr lang="en-US"/>
          </a:p>
          <a:p>
            <a:pPr>
              <a:lnSpc>
                <a:spcPct val="100000"/>
              </a:lnSpc>
            </a:pPr>
            <a:r>
              <a:rPr lang="en-US" b="1">
                <a:solidFill>
                  <a:srgbClr val="EC7C69"/>
                </a:solidFill>
              </a:rPr>
              <a:t>Ohranjanje naravnega okolja: </a:t>
            </a:r>
            <a:r>
              <a:rPr lang="en-US"/>
              <a:t>Vrtovi v Teapot Lane so polni avtohtonih irskih rastlin in divjih cvetlic, ki podpirajo biotsko raznovrstnost, saj privabljajo opraševalce, kot so čebele in metulji. Preprečujejo prenatrpanost in ščitijo lokalno floro in favno. Sprehajalne poti so skrbno vzdrževane, da se prepreči prekomeren promet pešcev, ki bi lahko erodiral tla ali motil habitate. </a:t>
            </a:r>
          </a:p>
        </p:txBody>
      </p:sp>
      <p:sp>
        <p:nvSpPr>
          <p:cNvPr id="5" name="Text Placeholder 4">
            <a:extLst>
              <a:ext uri="{FF2B5EF4-FFF2-40B4-BE49-F238E27FC236}">
                <a16:creationId xmlns:a16="http://schemas.microsoft.com/office/drawing/2014/main" id="{FC1A6379-D1C8-D8D0-DA7A-047DCB8FF90B}"/>
              </a:ext>
            </a:extLst>
          </p:cNvPr>
          <p:cNvSpPr>
            <a:spLocks noGrp="1"/>
          </p:cNvSpPr>
          <p:nvPr>
            <p:ph type="body" sz="quarter" idx="38"/>
          </p:nvPr>
        </p:nvSpPr>
        <p:spPr>
          <a:xfrm>
            <a:off x="634478" y="259332"/>
            <a:ext cx="6506617" cy="381311"/>
          </a:xfrm>
        </p:spPr>
        <p:txBody>
          <a:bodyPr/>
          <a:lstStyle/>
          <a:p>
            <a:pPr>
              <a:lnSpc>
                <a:spcPct val="100000"/>
              </a:lnSpc>
            </a:pPr>
            <a:r>
              <a:rPr lang="en-US" sz="2400" cap="all"/>
              <a:t>Okoljsko trajnosten, krožni gospodarski, ekološko ozaveščen poslovni model</a:t>
            </a:r>
          </a:p>
        </p:txBody>
      </p:sp>
      <p:sp>
        <p:nvSpPr>
          <p:cNvPr id="6" name="Slide Number Placeholder 5">
            <a:extLst>
              <a:ext uri="{FF2B5EF4-FFF2-40B4-BE49-F238E27FC236}">
                <a16:creationId xmlns:a16="http://schemas.microsoft.com/office/drawing/2014/main" id="{93FF764A-5C97-2E1B-4631-7CE423AF1740}"/>
              </a:ext>
            </a:extLst>
          </p:cNvPr>
          <p:cNvSpPr>
            <a:spLocks noGrp="1"/>
          </p:cNvSpPr>
          <p:nvPr>
            <p:ph type="sldNum" sz="quarter" idx="4"/>
          </p:nvPr>
        </p:nvSpPr>
        <p:spPr/>
        <p:txBody>
          <a:bodyPr/>
          <a:lstStyle/>
          <a:p>
            <a:fld id="{9C527BFA-2C0E-4CEC-B6A5-913A56FEF4B4}" type="slidenum">
              <a:rPr lang="fr-CA" smtClean="0"/>
              <a:t>81</a:t>
            </a:fld>
            <a:endParaRPr lang="fr-CA"/>
          </a:p>
        </p:txBody>
      </p:sp>
      <p:sp>
        <p:nvSpPr>
          <p:cNvPr id="2" name="Text Placeholder 1">
            <a:extLst>
              <a:ext uri="{FF2B5EF4-FFF2-40B4-BE49-F238E27FC236}">
                <a16:creationId xmlns:a16="http://schemas.microsoft.com/office/drawing/2014/main" id="{79F50EA5-C077-4ECB-2229-73C594363851}"/>
              </a:ext>
            </a:extLst>
          </p:cNvPr>
          <p:cNvSpPr>
            <a:spLocks noGrp="1"/>
          </p:cNvSpPr>
          <p:nvPr>
            <p:ph type="body" sz="quarter" idx="65"/>
          </p:nvPr>
        </p:nvSpPr>
        <p:spPr/>
        <p:txBody>
          <a:bodyPr/>
          <a:lstStyle/>
          <a:p>
            <a:r>
              <a:rPr lang="en-GB"/>
              <a:t>Foto: </a:t>
            </a:r>
            <a:r>
              <a:rPr lang="en-US"/>
              <a:t>Teapot Lane Treehouse, Leitrim, Irska</a:t>
            </a:r>
            <a:endParaRPr lang="en-GB"/>
          </a:p>
        </p:txBody>
      </p:sp>
      <p:cxnSp>
        <p:nvCxnSpPr>
          <p:cNvPr id="9" name="Straight Connector 8">
            <a:extLst>
              <a:ext uri="{FF2B5EF4-FFF2-40B4-BE49-F238E27FC236}">
                <a16:creationId xmlns:a16="http://schemas.microsoft.com/office/drawing/2014/main" id="{5D7F0760-4593-4FFD-C1C4-2F57D4E9058A}"/>
              </a:ext>
            </a:extLst>
          </p:cNvPr>
          <p:cNvCxnSpPr/>
          <p:nvPr/>
        </p:nvCxnSpPr>
        <p:spPr>
          <a:xfrm>
            <a:off x="0" y="1212794"/>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80C556F-474F-B41E-AD1C-9DA6AD66933A}"/>
              </a:ext>
            </a:extLst>
          </p:cNvPr>
          <p:cNvSpPr>
            <a:spLocks noGrp="1"/>
          </p:cNvSpPr>
          <p:nvPr>
            <p:ph type="pic" sz="quarter" idx="13"/>
          </p:nvPr>
        </p:nvSpPr>
        <p:spPr/>
        <p:txBody>
          <a:bodyPr/>
          <a:lstStyle/>
          <a:p>
            <a:endParaRPr lang="en-IE"/>
          </a:p>
        </p:txBody>
      </p:sp>
      <p:pic>
        <p:nvPicPr>
          <p:cNvPr id="13" name="Picture 12">
            <a:hlinkClick r:id="rId2"/>
            <a:extLst>
              <a:ext uri="{FF2B5EF4-FFF2-40B4-BE49-F238E27FC236}">
                <a16:creationId xmlns:a16="http://schemas.microsoft.com/office/drawing/2014/main" id="{0228D58B-30C5-0EAA-D4A3-2B46313B0AB7}"/>
              </a:ext>
            </a:extLst>
          </p:cNvPr>
          <p:cNvPicPr>
            <a:picLocks noChangeAspect="1"/>
          </p:cNvPicPr>
          <p:nvPr/>
        </p:nvPicPr>
        <p:blipFill>
          <a:blip r:embed="rId3"/>
          <a:srcRect b="30296"/>
          <a:stretch/>
        </p:blipFill>
        <p:spPr>
          <a:xfrm>
            <a:off x="805578" y="6892774"/>
            <a:ext cx="3929824" cy="4014939"/>
          </a:xfrm>
          <a:prstGeom prst="rect">
            <a:avLst/>
          </a:prstGeom>
        </p:spPr>
      </p:pic>
      <p:pic>
        <p:nvPicPr>
          <p:cNvPr id="15" name="Picture 14">
            <a:extLst>
              <a:ext uri="{FF2B5EF4-FFF2-40B4-BE49-F238E27FC236}">
                <a16:creationId xmlns:a16="http://schemas.microsoft.com/office/drawing/2014/main" id="{231E7012-81B4-5B40-E776-6D72B5121F51}"/>
              </a:ext>
            </a:extLst>
          </p:cNvPr>
          <p:cNvPicPr>
            <a:picLocks noChangeAspect="1"/>
          </p:cNvPicPr>
          <p:nvPr/>
        </p:nvPicPr>
        <p:blipFill>
          <a:blip r:embed="rId4"/>
          <a:srcRect t="8129"/>
          <a:stretch/>
        </p:blipFill>
        <p:spPr>
          <a:xfrm>
            <a:off x="5264408" y="5734050"/>
            <a:ext cx="1876687" cy="1391548"/>
          </a:xfrm>
          <a:prstGeom prst="rect">
            <a:avLst/>
          </a:prstGeom>
        </p:spPr>
      </p:pic>
    </p:spTree>
    <p:extLst>
      <p:ext uri="{BB962C8B-B14F-4D97-AF65-F5344CB8AC3E}">
        <p14:creationId xmlns:p14="http://schemas.microsoft.com/office/powerpoint/2010/main" val="36263667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CADE8-D314-0AC2-F8CE-435075B8AD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BB217E-D240-2B2E-4CF8-1827F3D58789}"/>
              </a:ext>
            </a:extLst>
          </p:cNvPr>
          <p:cNvSpPr>
            <a:spLocks noGrp="1"/>
          </p:cNvSpPr>
          <p:nvPr>
            <p:ph type="body" sz="quarter" idx="65"/>
          </p:nvPr>
        </p:nvSpPr>
        <p:spPr/>
        <p:txBody>
          <a:bodyPr/>
          <a:lstStyle/>
          <a:p>
            <a:r>
              <a:rPr lang="en-GB"/>
              <a:t>Avtor fotografije: </a:t>
            </a:r>
            <a:r>
              <a:rPr lang="en-US"/>
              <a:t>Teapot Lane, Treehouse, Leitrim, Irska</a:t>
            </a:r>
            <a:endParaRPr lang="en-GB"/>
          </a:p>
        </p:txBody>
      </p:sp>
      <p:sp>
        <p:nvSpPr>
          <p:cNvPr id="6" name="Slide Number Placeholder 5">
            <a:extLst>
              <a:ext uri="{FF2B5EF4-FFF2-40B4-BE49-F238E27FC236}">
                <a16:creationId xmlns:a16="http://schemas.microsoft.com/office/drawing/2014/main" id="{C6678A4B-EA67-6854-EF98-4E0610467CA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82</a:t>
            </a:fld>
            <a:endParaRPr lang="fr-CA"/>
          </a:p>
        </p:txBody>
      </p:sp>
      <p:sp>
        <p:nvSpPr>
          <p:cNvPr id="14" name="Text Placeholder 2">
            <a:extLst>
              <a:ext uri="{FF2B5EF4-FFF2-40B4-BE49-F238E27FC236}">
                <a16:creationId xmlns:a16="http://schemas.microsoft.com/office/drawing/2014/main" id="{968A1FB0-5E06-DEBE-D57B-CB26C5AF1293}"/>
              </a:ext>
            </a:extLst>
          </p:cNvPr>
          <p:cNvSpPr>
            <a:spLocks noGrp="1"/>
          </p:cNvSpPr>
          <p:nvPr>
            <p:ph type="body" sz="quarter" idx="32"/>
          </p:nvPr>
        </p:nvSpPr>
        <p:spPr>
          <a:xfrm>
            <a:off x="3748559" y="3733484"/>
            <a:ext cx="3626751" cy="6921144"/>
          </a:xfrm>
        </p:spPr>
        <p:txBody>
          <a:bodyPr/>
          <a:lstStyle/>
          <a:p>
            <a:r>
              <a:rPr lang="en-US" b="1">
                <a:solidFill>
                  <a:srgbClr val="459597"/>
                </a:solidFill>
              </a:rPr>
              <a:t>Čudovito izdelane jurte: </a:t>
            </a:r>
            <a:r>
              <a:rPr lang="en-US"/>
              <a:t>Gostje se lahko odločijo za bivanje v čudovito izdelanih jurtah, ki so opremljene s </a:t>
            </a:r>
            <a:r>
              <a:rPr lang="en-US" err="1"/>
              <a:t>udobnimi </a:t>
            </a:r>
            <a:r>
              <a:rPr lang="en-US"/>
              <a:t>posteljami, pečmi na drva in mehko razsvetljavo, ki ustvarja toplo in prijetno vzdušje. </a:t>
            </a:r>
            <a:r>
              <a:rPr lang="en-US">
                <a:ea typeface="Calibri"/>
              </a:rPr>
              <a:t>[</a:t>
            </a:r>
            <a:r>
              <a:rPr lang="en-US">
                <a:ea typeface="Calibri"/>
                <a:hlinkClick r:id="rId2"/>
              </a:rPr>
              <a:t>povezava</a:t>
            </a:r>
            <a:r>
              <a:rPr lang="en-US">
                <a:ea typeface="Calibri"/>
              </a:rPr>
              <a:t>]</a:t>
            </a:r>
            <a:endParaRPr lang="en-US"/>
          </a:p>
          <a:p>
            <a:endParaRPr lang="en-US"/>
          </a:p>
          <a:p>
            <a:r>
              <a:rPr lang="en-US" b="1">
                <a:solidFill>
                  <a:srgbClr val="EC7C69"/>
                </a:solidFill>
              </a:rPr>
              <a:t>Vintage obnovljene prikolice: </a:t>
            </a:r>
            <a:r>
              <a:rPr lang="en-US"/>
              <a:t>Za tiste, ki imajo raje vintage nostalgijo, so na voljo ljubeznivo obnovljene prikolice, vsaka s svojim značajem in čarom, okrašene z retro dekorjem in skrbno izbranim pohištvom. </a:t>
            </a:r>
          </a:p>
          <a:p>
            <a:endParaRPr lang="en-US" sz="1400"/>
          </a:p>
          <a:p>
            <a:r>
              <a:rPr lang="en-US" b="1">
                <a:solidFill>
                  <a:srgbClr val="F99D22"/>
                </a:solidFill>
              </a:rPr>
              <a:t>Očarljive ročno izdelane hišice na drevesih: </a:t>
            </a:r>
            <a:r>
              <a:rPr lang="en-US" sz="1400"/>
              <a:t>Najbolj izstopajoča možnost pa so morda očarljive hišice na drevesih – ročno izdelani, dvignjeni prostori, skriti med krošnjami dreves. Opremljene so s udobno zakonsko posteljo, majhno kuhinjo in zasebno teraso, gostom pa ponujajo izkušnjo, ki je blizu naravi, a hkrati polna sodobnega razkošja. </a:t>
            </a:r>
            <a:r>
              <a:rPr lang="en-US">
                <a:ea typeface="Calibri"/>
              </a:rPr>
              <a:t>[</a:t>
            </a:r>
            <a:r>
              <a:rPr lang="en-US">
                <a:ea typeface="Calibri"/>
                <a:hlinkClick r:id="rId3"/>
              </a:rPr>
              <a:t>link</a:t>
            </a:r>
            <a:r>
              <a:rPr lang="en-US">
                <a:ea typeface="Calibri"/>
              </a:rPr>
              <a:t>]</a:t>
            </a:r>
            <a:endParaRPr lang="en-US" sz="1400"/>
          </a:p>
          <a:p>
            <a:endParaRPr lang="en-US">
              <a:ea typeface="Calibri"/>
            </a:endParaRPr>
          </a:p>
          <a:p>
            <a:pPr algn="l" fontAlgn="base"/>
            <a:r>
              <a:rPr lang="en-US" b="1">
                <a:solidFill>
                  <a:srgbClr val="EC7C69"/>
                </a:solidFill>
              </a:rPr>
              <a:t>Panoramska kupola: </a:t>
            </a:r>
            <a:r>
              <a:rPr lang="en-US"/>
              <a:t>Prostorne panoramske kupole so skrite v irskih gozdovih. Vsaka je opremljena z moderno stekleno pečjo na drva in mehko super kraljevsko posteljo s pogledom na drevesa. </a:t>
            </a:r>
            <a:r>
              <a:rPr lang="en-US">
                <a:ea typeface="Calibri"/>
              </a:rPr>
              <a:t>[</a:t>
            </a:r>
            <a:r>
              <a:rPr lang="en-US">
                <a:ea typeface="Calibri"/>
                <a:hlinkClick r:id="rId4"/>
              </a:rPr>
              <a:t>link</a:t>
            </a:r>
            <a:r>
              <a:rPr lang="en-US">
                <a:ea typeface="Calibri"/>
              </a:rPr>
              <a:t>]</a:t>
            </a:r>
            <a:endParaRPr lang="en-US"/>
          </a:p>
          <a:p>
            <a:pPr algn="l" fontAlgn="base"/>
            <a:endParaRPr lang="en-US">
              <a:ea typeface="Calibri"/>
            </a:endParaRPr>
          </a:p>
          <a:p>
            <a:pPr algn="l" fontAlgn="base"/>
            <a:r>
              <a:rPr lang="en-US" b="1">
                <a:solidFill>
                  <a:srgbClr val="459597"/>
                </a:solidFill>
                <a:ea typeface="Calibri"/>
              </a:rPr>
              <a:t>Romantična koča s tremi posteljami: </a:t>
            </a:r>
            <a:r>
              <a:rPr lang="en-US">
                <a:ea typeface="Calibri"/>
              </a:rPr>
              <a:t>Romantična koča Bluebell je vedno priljubljena. Opremljena je s pečico in urejena v </a:t>
            </a:r>
            <a:r>
              <a:rPr lang="en-US" err="1">
                <a:ea typeface="Calibri"/>
              </a:rPr>
              <a:t>udobnem </a:t>
            </a:r>
            <a:r>
              <a:rPr lang="en-US">
                <a:ea typeface="Calibri"/>
              </a:rPr>
              <a:t>vintage slogu. [</a:t>
            </a:r>
            <a:r>
              <a:rPr lang="en-US">
                <a:ea typeface="Calibri"/>
                <a:hlinkClick r:id="rId5"/>
              </a:rPr>
              <a:t>link</a:t>
            </a:r>
            <a:r>
              <a:rPr lang="en-US">
                <a:ea typeface="Calibri"/>
              </a:rPr>
              <a:t>]</a:t>
            </a:r>
            <a:endParaRPr lang="en-IE">
              <a:ea typeface="Calibri"/>
            </a:endParaRPr>
          </a:p>
        </p:txBody>
      </p:sp>
      <p:sp>
        <p:nvSpPr>
          <p:cNvPr id="16" name="Text Placeholder 3">
            <a:extLst>
              <a:ext uri="{FF2B5EF4-FFF2-40B4-BE49-F238E27FC236}">
                <a16:creationId xmlns:a16="http://schemas.microsoft.com/office/drawing/2014/main" id="{21653CC4-BCF3-6791-F32E-BDB72DBA7898}"/>
              </a:ext>
            </a:extLst>
          </p:cNvPr>
          <p:cNvSpPr>
            <a:spLocks noGrp="1"/>
          </p:cNvSpPr>
          <p:nvPr>
            <p:ph type="body" sz="quarter" idx="33"/>
          </p:nvPr>
        </p:nvSpPr>
        <p:spPr>
          <a:xfrm>
            <a:off x="3748559" y="1532641"/>
            <a:ext cx="3427189" cy="416946"/>
          </a:xfrm>
        </p:spPr>
        <p:txBody>
          <a:bodyPr/>
          <a:lstStyle/>
          <a:p>
            <a:r>
              <a:rPr lang="en-US" sz="1400"/>
              <a:t>Teapot Lane je čaroben Epic Stay. Glamping retreat, skrit v osrčju irskega podeželja. Je odličen primer, kako se Epic Stay osredotoča na izkoriščanje namestitev z majhnim vplivom na okolje, vsaka z edinstveno mešanico rustikalnega šarma in sodobnega udobja; od jurte, stare irske koče, kupole, prikolice in hišice na drevesu, zadovoljene so vse okuse.</a:t>
            </a:r>
          </a:p>
          <a:p>
            <a:endParaRPr lang="en-US" sz="1400"/>
          </a:p>
          <a:p>
            <a:endParaRPr lang="en-US" sz="1400"/>
          </a:p>
        </p:txBody>
      </p:sp>
      <p:sp>
        <p:nvSpPr>
          <p:cNvPr id="17" name="Text Placeholder 4">
            <a:extLst>
              <a:ext uri="{FF2B5EF4-FFF2-40B4-BE49-F238E27FC236}">
                <a16:creationId xmlns:a16="http://schemas.microsoft.com/office/drawing/2014/main" id="{64F612FA-C350-6BE2-325E-AFE76AFA5B51}"/>
              </a:ext>
            </a:extLst>
          </p:cNvPr>
          <p:cNvSpPr>
            <a:spLocks noGrp="1"/>
          </p:cNvSpPr>
          <p:nvPr>
            <p:ph type="body" sz="quarter" idx="38"/>
          </p:nvPr>
        </p:nvSpPr>
        <p:spPr>
          <a:xfrm>
            <a:off x="4512568" y="292189"/>
            <a:ext cx="3427189" cy="416944"/>
          </a:xfrm>
        </p:spPr>
        <p:txBody>
          <a:bodyPr/>
          <a:lstStyle/>
          <a:p>
            <a:pPr>
              <a:lnSpc>
                <a:spcPct val="100000"/>
              </a:lnSpc>
            </a:pPr>
            <a:r>
              <a:rPr lang="en-US" cap="all"/>
              <a:t>Namestitve z majhnim vplivom na okolje</a:t>
            </a:r>
          </a:p>
        </p:txBody>
      </p:sp>
      <p:cxnSp>
        <p:nvCxnSpPr>
          <p:cNvPr id="18" name="Straight Connector 17">
            <a:extLst>
              <a:ext uri="{FF2B5EF4-FFF2-40B4-BE49-F238E27FC236}">
                <a16:creationId xmlns:a16="http://schemas.microsoft.com/office/drawing/2014/main" id="{6B9847AD-462A-8E1D-82C3-6BD617AC6881}"/>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B77D7DC-E3CB-991B-0CFF-CAB396E94C82}"/>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 sliko in besedilo</a:t>
            </a:r>
          </a:p>
        </p:txBody>
      </p:sp>
      <p:grpSp>
        <p:nvGrpSpPr>
          <p:cNvPr id="3" name="Group 2">
            <a:extLst>
              <a:ext uri="{FF2B5EF4-FFF2-40B4-BE49-F238E27FC236}">
                <a16:creationId xmlns:a16="http://schemas.microsoft.com/office/drawing/2014/main" id="{E1DD4BEA-2F5E-12BB-F198-E094C44142C8}"/>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C09C3AF3-26CF-3051-6DEC-404343545485}"/>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EB80FD3C-ABD3-25D8-CE7F-BEECB7DF11AE}"/>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E46B9A5F-CDFB-4408-78B8-E2F93B99676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C6C0795E-9871-10FC-B94E-DC805BD9F861}"/>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9C4865F5-507C-5560-9D9B-082441C0F5D4}"/>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69EDDA1B-6FDD-7A97-C926-A17266648D96}"/>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7F74C1D3-75AC-BA13-FA45-2A1D249741EB}"/>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ECE2AE69-9DD0-8DDA-20B6-E5654397C66B}"/>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CC144DB3-74EF-7ACE-957B-1187F905775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3BA5DC05-426E-69FC-C9C5-34ECDDFA9AE3}"/>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F9D08560-48A3-7438-A588-DACBAE7BD672}"/>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92C8D2A8-0009-F707-7D6A-1351D7B2FAFA}"/>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0245A371-34E0-7AC7-ED3F-D7D8B4B2AEAC}"/>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A0DDAD86-9ADF-AA7B-B361-3A0380B71C6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C815EB2F-5554-5BC8-8826-C47390551465}"/>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9" name="Picture Placeholder 28" descr="A cat lying on the ground near a house&#10;&#10;Description automatically generated">
            <a:extLst>
              <a:ext uri="{FF2B5EF4-FFF2-40B4-BE49-F238E27FC236}">
                <a16:creationId xmlns:a16="http://schemas.microsoft.com/office/drawing/2014/main" id="{14798311-FA58-CF52-2C7E-0134AB1F5A8B}"/>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31754" r="31754"/>
          <a:stretch>
            <a:fillRect/>
          </a:stretch>
        </p:blipFill>
        <p:spPr/>
      </p:pic>
    </p:spTree>
    <p:extLst>
      <p:ext uri="{BB962C8B-B14F-4D97-AF65-F5344CB8AC3E}">
        <p14:creationId xmlns:p14="http://schemas.microsoft.com/office/powerpoint/2010/main" val="2044186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25B47-390E-C4F4-E9AF-B3D44BF1E5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BC7135-FF9F-557B-6EBB-D9A54BC3652B}"/>
              </a:ext>
            </a:extLst>
          </p:cNvPr>
          <p:cNvSpPr>
            <a:spLocks noGrp="1"/>
          </p:cNvSpPr>
          <p:nvPr>
            <p:ph type="body" sz="quarter" idx="58"/>
          </p:nvPr>
        </p:nvSpPr>
        <p:spPr>
          <a:xfrm>
            <a:off x="1142245" y="493683"/>
            <a:ext cx="6321874" cy="355435"/>
          </a:xfrm>
        </p:spPr>
        <p:txBody>
          <a:bodyPr/>
          <a:lstStyle/>
          <a:p>
            <a:pPr>
              <a:lnSpc>
                <a:spcPct val="100000"/>
              </a:lnSpc>
            </a:pPr>
            <a:r>
              <a:rPr lang="en-GB" sz="2800" cap="all">
                <a:latin typeface="Calibri"/>
                <a:ea typeface="Calibri"/>
                <a:cs typeface="Calibri"/>
              </a:rPr>
              <a:t>Okolju prijazno delovanje in krožno gospodarstvo</a:t>
            </a:r>
          </a:p>
        </p:txBody>
      </p:sp>
      <p:sp>
        <p:nvSpPr>
          <p:cNvPr id="3" name="Text Placeholder 2">
            <a:extLst>
              <a:ext uri="{FF2B5EF4-FFF2-40B4-BE49-F238E27FC236}">
                <a16:creationId xmlns:a16="http://schemas.microsoft.com/office/drawing/2014/main" id="{56CDBB27-A7C7-18F4-52B1-FA8F865738BC}"/>
              </a:ext>
            </a:extLst>
          </p:cNvPr>
          <p:cNvSpPr>
            <a:spLocks noGrp="1"/>
          </p:cNvSpPr>
          <p:nvPr>
            <p:ph type="body" sz="quarter" idx="32"/>
          </p:nvPr>
        </p:nvSpPr>
        <p:spPr>
          <a:xfrm>
            <a:off x="186212" y="1321730"/>
            <a:ext cx="7037951" cy="2798453"/>
          </a:xfrm>
        </p:spPr>
        <p:txBody>
          <a:bodyPr/>
          <a:lstStyle/>
          <a:p>
            <a:r>
              <a:rPr lang="en-US" sz="1400" b="1">
                <a:solidFill>
                  <a:srgbClr val="459597"/>
                </a:solidFill>
                <a:ea typeface="+mn-ea"/>
              </a:rPr>
              <a:t>Teapot Lane se zavzema za okolju prijazni in trajnostni turizem, saj je odgovornost do okolja vključena v vsak vidik njegovega delovanja. </a:t>
            </a:r>
          </a:p>
          <a:p>
            <a:endParaRPr lang="en-US" sz="1400">
              <a:solidFill>
                <a:schemeClr val="tx1">
                  <a:lumMod val="75000"/>
                  <a:lumOff val="25000"/>
                </a:schemeClr>
              </a:solidFill>
              <a:ea typeface="+mn-ea"/>
            </a:endParaRPr>
          </a:p>
          <a:p>
            <a:r>
              <a:rPr lang="en-US" sz="1400" b="1">
                <a:solidFill>
                  <a:srgbClr val="459597"/>
                </a:solidFill>
                <a:ea typeface="+mn-ea"/>
              </a:rPr>
              <a:t>Majhen vpliv na okolje, ponovno uporabne strukture: </a:t>
            </a:r>
            <a:r>
              <a:rPr lang="en-US" sz="1400">
                <a:solidFill>
                  <a:schemeClr val="tx1">
                    <a:lumMod val="75000"/>
                    <a:lumOff val="25000"/>
                  </a:schemeClr>
                </a:solidFill>
                <a:ea typeface="+mn-ea"/>
              </a:rPr>
              <a:t>Eden od glavnih načinov, s katerimi Teapot Lane dosega svoje okolju prijazno delovanje, je izbira namestitev, gradnja in oprema. Vse namestitve so skrbno izbrane in zasnovane tako, da imajo majhen vpliv na okolje. Teapot Lane uporablja le ponovno uporabne, nestalne namestitve, ki so zgrajene tako, da so trpežne in trajne ter minimalno invazivne, npr. jurte in hišice na drevesih. Na primer, vintage prikolica ni novo izdelana, ampak obnovljena in reciklirana, kar podaljšuje življenjsko dobo teh struktur in preprečuje, da bi postale odpadki na odlagališčih. Izogibajo se potrebi po težkih temeljih in obsežnih gradnjah, ki lahko motijo tla, lokalno rastlinstvo in lokalne ekosisteme.  </a:t>
            </a:r>
          </a:p>
          <a:p>
            <a:endParaRPr lang="en-US" sz="1400" b="1">
              <a:solidFill>
                <a:srgbClr val="459597"/>
              </a:solidFill>
              <a:ea typeface="+mn-ea"/>
            </a:endParaRPr>
          </a:p>
          <a:p>
            <a:r>
              <a:rPr lang="en-US" sz="1400" b="1">
                <a:solidFill>
                  <a:srgbClr val="459597"/>
                </a:solidFill>
                <a:ea typeface="+mn-ea"/>
              </a:rPr>
              <a:t>Trajnostni materiali lokalnega izvora: </a:t>
            </a:r>
            <a:r>
              <a:rPr lang="en-US" sz="1400">
                <a:solidFill>
                  <a:schemeClr val="tx1">
                    <a:lumMod val="75000"/>
                    <a:lumOff val="25000"/>
                  </a:schemeClr>
                </a:solidFill>
                <a:ea typeface="+mn-ea"/>
              </a:rPr>
              <a:t>Objekti so ročno izdelani na kraju samem iz naravnih lokalnih in recikliranih materialov, Teapot Lane pa po možnosti uporablja lokalne obrtnike. Uporabljajo reciklirano les, okolju prijazne ali rabljene tekstilije in barve z majhnim vplivom na okolje. Z </a:t>
            </a:r>
            <a:r>
              <a:rPr lang="en-US" sz="1400" err="1">
                <a:solidFill>
                  <a:schemeClr val="tx1">
                    <a:lumMod val="75000"/>
                    <a:lumOff val="25000"/>
                  </a:schemeClr>
                </a:solidFill>
                <a:ea typeface="+mn-ea"/>
              </a:rPr>
              <a:t>uporabo </a:t>
            </a:r>
            <a:r>
              <a:rPr lang="en-US" sz="1400">
                <a:solidFill>
                  <a:schemeClr val="tx1">
                    <a:lumMod val="75000"/>
                    <a:lumOff val="25000"/>
                  </a:schemeClr>
                </a:solidFill>
                <a:ea typeface="+mn-ea"/>
              </a:rPr>
              <a:t>premičnih in okolju prijaznih namestitev, materialov in pohištva se usklajujejo z načeli krožnega gospodarstva, ki </a:t>
            </a:r>
            <a:r>
              <a:rPr lang="en-US" sz="1400" err="1">
                <a:solidFill>
                  <a:schemeClr val="tx1">
                    <a:lumMod val="75000"/>
                    <a:lumOff val="25000"/>
                  </a:schemeClr>
                </a:solidFill>
                <a:ea typeface="+mn-ea"/>
              </a:rPr>
              <a:t>poudarjajo </a:t>
            </a:r>
            <a:r>
              <a:rPr lang="en-US" sz="1400">
                <a:solidFill>
                  <a:schemeClr val="tx1">
                    <a:lumMod val="75000"/>
                    <a:lumOff val="25000"/>
                  </a:schemeClr>
                </a:solidFill>
                <a:ea typeface="+mn-ea"/>
              </a:rPr>
              <a:t>učinkovitost virov, zmanjšanje odpadkov in ponovno uporabo materialov.</a:t>
            </a:r>
            <a:endParaRPr lang="en-IE" sz="1400">
              <a:solidFill>
                <a:schemeClr val="tx1">
                  <a:lumMod val="75000"/>
                  <a:lumOff val="25000"/>
                </a:schemeClr>
              </a:solidFill>
              <a:ea typeface="+mn-ea"/>
            </a:endParaRPr>
          </a:p>
          <a:p>
            <a:endParaRPr lang="en-IE" sz="1400">
              <a:solidFill>
                <a:schemeClr val="tx1">
                  <a:lumMod val="75000"/>
                  <a:lumOff val="25000"/>
                </a:schemeClr>
              </a:solidFill>
              <a:ea typeface="+mn-ea"/>
            </a:endParaRPr>
          </a:p>
          <a:p>
            <a:endParaRPr lang="en-US" sz="1400">
              <a:solidFill>
                <a:schemeClr val="tx1">
                  <a:lumMod val="75000"/>
                  <a:lumOff val="25000"/>
                </a:schemeClr>
              </a:solidFill>
              <a:ea typeface="+mn-ea"/>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FDAB37E4-398E-F0BF-903C-71D7421E2DD3}"/>
              </a:ext>
            </a:extLst>
          </p:cNvPr>
          <p:cNvSpPr>
            <a:spLocks noGrp="1"/>
          </p:cNvSpPr>
          <p:nvPr>
            <p:ph type="body" sz="quarter" idx="61"/>
          </p:nvPr>
        </p:nvSpPr>
        <p:spPr>
          <a:xfrm>
            <a:off x="307749" y="6626926"/>
            <a:ext cx="7037951" cy="2798453"/>
          </a:xfrm>
        </p:spPr>
        <p:txBody>
          <a:bodyPr/>
          <a:lstStyle/>
          <a:p>
            <a:r>
              <a:rPr lang="en-US" sz="1400" b="1">
                <a:solidFill>
                  <a:srgbClr val="EC7C69"/>
                </a:solidFill>
                <a:ea typeface="+mn-ea"/>
              </a:rPr>
              <a:t>Zavezanost Teapot Lane krožnemu gospodarstvu je očitna v njihovem delovanju.</a:t>
            </a:r>
          </a:p>
          <a:p>
            <a:endParaRPr lang="en-US" sz="1400" b="1">
              <a:solidFill>
                <a:srgbClr val="EC7C69"/>
              </a:solidFill>
              <a:ea typeface="+mn-ea"/>
            </a:endParaRPr>
          </a:p>
          <a:p>
            <a:r>
              <a:rPr lang="en-US" sz="1400" b="1">
                <a:solidFill>
                  <a:srgbClr val="EC7C69"/>
                </a:solidFill>
                <a:ea typeface="+mn-ea"/>
              </a:rPr>
              <a:t>Zmanjšanje odpadkov in recikliranje: </a:t>
            </a:r>
            <a:r>
              <a:rPr lang="en-US" sz="1400">
                <a:solidFill>
                  <a:schemeClr val="tx1">
                    <a:lumMod val="75000"/>
                    <a:lumOff val="25000"/>
                  </a:schemeClr>
                </a:solidFill>
                <a:ea typeface="+mn-ea"/>
              </a:rPr>
              <a:t>Odpadki so </a:t>
            </a:r>
            <a:r>
              <a:rPr lang="en-US" sz="1400" err="1">
                <a:solidFill>
                  <a:schemeClr val="tx1">
                    <a:lumMod val="75000"/>
                    <a:lumOff val="25000"/>
                  </a:schemeClr>
                </a:solidFill>
                <a:ea typeface="+mn-ea"/>
              </a:rPr>
              <a:t>zmanjšani </a:t>
            </a:r>
            <a:r>
              <a:rPr lang="en-US" sz="1400">
                <a:solidFill>
                  <a:schemeClr val="tx1">
                    <a:lumMod val="75000"/>
                    <a:lumOff val="25000"/>
                  </a:schemeClr>
                </a:solidFill>
                <a:ea typeface="+mn-ea"/>
              </a:rPr>
              <a:t>na vsaki stopnji delovanja, od gradbenih materialov do vsakodnevnih dejavnosti gostov. Varčujejo z vodo in energijo z uporabo tušev z nizkim pretokom in vodovodnih školjk, ki varčujejo z vodo, ter zbirajo deževnico, da zmanjšajo porabo vode. Poraba energije je nizka zaradi energetsko učinkovite razsvetljave, minimalne uporabe električnih aparatov in močne odvisnosti od naravne svetlobe čez dan. V nekaterih namestitvah toploto zagotavljajo peči na les (ki uporabljajo les iz trajnostnih virov), kar je obnovljiva in okolju prijazna rešitev za ogrevanje. Ponujajo okolju prijazne pripomočke, kot so biorazgradljivi toaletni izdelki, da zmanjšajo kemično onesnaževanje lokalnega okolja. </a:t>
            </a:r>
          </a:p>
          <a:p>
            <a:endParaRPr lang="en-US" sz="1400">
              <a:solidFill>
                <a:schemeClr val="tx1">
                  <a:lumMod val="75000"/>
                  <a:lumOff val="25000"/>
                </a:schemeClr>
              </a:solidFill>
              <a:ea typeface="+mn-ea"/>
            </a:endParaRPr>
          </a:p>
          <a:p>
            <a:r>
              <a:rPr lang="en-US" sz="1400" b="1">
                <a:solidFill>
                  <a:srgbClr val="EC7C69"/>
                </a:solidFill>
                <a:ea typeface="+mn-ea"/>
              </a:rPr>
              <a:t>Okolju prijazna poraba: </a:t>
            </a:r>
            <a:r>
              <a:rPr lang="en-US" sz="1400">
                <a:solidFill>
                  <a:schemeClr val="tx1">
                    <a:lumMod val="75000"/>
                    <a:lumOff val="25000"/>
                  </a:schemeClr>
                </a:solidFill>
                <a:ea typeface="+mn-ea"/>
              </a:rPr>
              <a:t>Teapot Lane deluje z minimalnim vplivom na okolje, uporablja okolju prijazne pripomočke in spodbuja trajnostne prakse med svojimi gosti, kot so zmanjšanje porabe vode in elektrike, ločevanje odpadkov in sprejemanje politike »ne puščaj sledi«. Goste spodbujajo k kompostiranju in prosijo, da ločujejo odpadke na kraju samem, da se poveča recikliranje in zmanjša količina odpadkov, ki končajo na odlagališčih. Nastali odpadki se kompostirajo, kar ne le zmanjša količino odpadkov, ampak tudi bogati vrtove. Ta model z majhnim vplivom na okolje gostom omogoča udobno bivanje, hkrati pa jim daje varnost, da zmanjšujejo svoj ekološki odtis.</a:t>
            </a:r>
            <a:r>
              <a:rPr lang="en-US" sz="1400">
                <a:solidFill>
                  <a:schemeClr val="tx1">
                    <a:lumMod val="75000"/>
                    <a:lumOff val="25000"/>
                  </a:schemeClr>
                </a:solidFill>
                <a:latin typeface="Calibri"/>
                <a:ea typeface="Open Sans"/>
                <a:cs typeface="Calibri"/>
              </a:rPr>
              <a:t> </a:t>
            </a: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69DA76C0-9860-BE3C-10FE-40184331EFBB}"/>
              </a:ext>
            </a:extLst>
          </p:cNvPr>
          <p:cNvSpPr txBox="1">
            <a:spLocks/>
          </p:cNvSpPr>
          <p:nvPr/>
        </p:nvSpPr>
        <p:spPr>
          <a:xfrm>
            <a:off x="1358167" y="5749600"/>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cap="all">
                <a:latin typeface="Calibri"/>
                <a:ea typeface="Calibri"/>
                <a:cs typeface="Calibri"/>
              </a:rPr>
              <a:t>Načela ekološke ozaveščenosti</a:t>
            </a:r>
          </a:p>
        </p:txBody>
      </p:sp>
      <p:grpSp>
        <p:nvGrpSpPr>
          <p:cNvPr id="4" name="Group 3">
            <a:extLst>
              <a:ext uri="{FF2B5EF4-FFF2-40B4-BE49-F238E27FC236}">
                <a16:creationId xmlns:a16="http://schemas.microsoft.com/office/drawing/2014/main" id="{A68AE7B7-A53C-CE05-C71D-70C6A91A1E73}"/>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A4F1B5E1-F185-B607-49B4-C00587DC9DDF}"/>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15E85E3C-874C-7DC2-DBB0-7E5AE45E9171}"/>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7DFA92E2-60AC-0C1B-E3B6-C25E8C501F38}"/>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F0C1ACD4-EF61-A451-E537-96DE77F35957}"/>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4E17E8B5-EE83-58A5-6DC9-EC7A70A91B19}"/>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7946B2EE-D36F-CCC6-071E-C49D29EEB508}"/>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E128D1BE-AEE3-DD59-3A29-24A20CA8EF11}"/>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9BC13CA9-35A7-BB6B-B856-48977632D1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9C56491B-43A8-B3D5-BA6D-96EB8B86D331}"/>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20FF1971-DA70-32A3-9EDA-FF8A29B8609C}"/>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Freeform 301">
            <a:extLst>
              <a:ext uri="{FF2B5EF4-FFF2-40B4-BE49-F238E27FC236}">
                <a16:creationId xmlns:a16="http://schemas.microsoft.com/office/drawing/2014/main" id="{55B0C219-6365-B9BF-C96C-1D51FAFCC779}"/>
              </a:ext>
            </a:extLst>
          </p:cNvPr>
          <p:cNvSpPr/>
          <p:nvPr/>
        </p:nvSpPr>
        <p:spPr>
          <a:xfrm>
            <a:off x="295341" y="5492079"/>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18744607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46721"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US" sz="3200" cap="all" err="1"/>
              <a:t>TeaPot </a:t>
            </a:r>
            <a:r>
              <a:rPr lang="en-US" sz="3200" cap="all"/>
              <a:t>Lane</a:t>
            </a:r>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46797" y="4736869"/>
            <a:ext cx="7081980" cy="5047536"/>
          </a:xfrm>
          <a:prstGeom prst="rect">
            <a:avLst/>
          </a:prstGeom>
        </p:spPr>
        <p:txBody>
          <a:bodyPr wrap="square">
            <a:spAutoFit/>
          </a:bodyPr>
          <a:lstStyle/>
          <a:p>
            <a:pPr algn="just"/>
            <a:r>
              <a:rPr lang="en-US" sz="1400"/>
              <a:t>Teapot Lane Glamping je v skladu s cilji trajnostnega razvoja Združenih narodov (SDG), zlasti SDG 11 (trajnostna mesta in skupnosti) in SDG 12 (odgovorna potrošnja in proizvodnja). S ponudbo različnih alternativnih namestitev v jurtah, starinskih prikolicah, hišicah na drevesih in kupolastih bivališčih Teapot Lane ponuja edinstveno okolju prijazno zatočišče, ki goste spodbuja k stiku z naravo in hkrati ohranja lokalno okolje. Skrbna uporaba avtohtonih rastlin in divjih cvetlic v vrtu povečuje biotsko raznovrstnost in privablja opraševalce, kot so čebele in metulji. Te prakse poudarjajo pomen trajnostnega turizma in ohranjanja naravnih krajin, kar SDG 11 podpira s spodbujanjem okolju prijaznih življenjskih prostorov. Vzdrževanje pohodniških poti z majhnim vplivom na okolje odraža tudi zavezanost k ohranjanju lokalne flore in favne, kar zagotavlja odgovorno uživanje zemlje in ohranjanje neokrnjene narave za prihodnje generacije.</a:t>
            </a:r>
          </a:p>
          <a:p>
            <a:pPr algn="just"/>
            <a:endParaRPr lang="en-US" sz="1400"/>
          </a:p>
          <a:p>
            <a:pPr algn="just"/>
            <a:r>
              <a:rPr lang="en-US" sz="1400"/>
              <a:t>Poleg tega Teapot Lane v svoj poslovni model vključuje trajnostne prakse, s čimer podpira cilj SDG 12, ki se osredotoča na odgovorno potrošnjo. Glamping lokacija se po možnosti oskrbuje z lokalnimi proizvodi, s čimer zmanjšuje emisije ogljika, povezane z daljinskim prevozom, in podpira irske obrtnike in mala podjetja. Ta pristop vključuje okolju prijazne toaletne potrebščine in trajnostno pridobljeno pohištvo v vseh namestitvah, s čimer se zagotavlja, da je izkušnja vsakega gosta čim bolj okolju prijazna. Z uporabo biorazgradljivih in naravnih materialov Teapot Lane zmanjšuje količino odpadkov in predstavlja model krožnega gospodarstva v gostinstvu, s čimer dokazuje, kako lahko trajnostne odločitve povečajo udobje gostov, ne da bi ogrožale odgovornost do okolja. S temi okolju prijaznimi prizadevanji Teapot Lane ponazarja, kako lahko glamping biti hkrati razkošen in trajnosten, ter ponuja model odgovornega turizma, ki je v skladu z globalnimi cilji za varstvo okolja in podporo skupnosti.</a:t>
            </a:r>
            <a:endParaRPr lang="en-US" sz="1400">
              <a:highlight>
                <a:srgbClr val="FFFF00"/>
              </a:highlight>
            </a:endParaRPr>
          </a:p>
        </p:txBody>
      </p:sp>
      <p:pic>
        <p:nvPicPr>
          <p:cNvPr id="15" name="Picture 14" descr="A white and orange cityscape with white text&#10;&#10;Description automatically generated">
            <a:extLst>
              <a:ext uri="{FF2B5EF4-FFF2-40B4-BE49-F238E27FC236}">
                <a16:creationId xmlns:a16="http://schemas.microsoft.com/office/drawing/2014/main" id="{706971E2-526A-4078-901A-F1DF2D5D0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064" y="3232911"/>
            <a:ext cx="1188154" cy="1188154"/>
          </a:xfrm>
          <a:prstGeom prst="rect">
            <a:avLst/>
          </a:prstGeom>
        </p:spPr>
      </p:pic>
      <p:pic>
        <p:nvPicPr>
          <p:cNvPr id="11" name="Picture 10">
            <a:extLst>
              <a:ext uri="{FF2B5EF4-FFF2-40B4-BE49-F238E27FC236}">
                <a16:creationId xmlns:a16="http://schemas.microsoft.com/office/drawing/2014/main" id="{320F4102-7E88-418A-A6B1-780D455C19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9563" y="3233065"/>
            <a:ext cx="1188000" cy="1188000"/>
          </a:xfrm>
          <a:prstGeom prst="rect">
            <a:avLst/>
          </a:prstGeom>
        </p:spPr>
      </p:pic>
    </p:spTree>
    <p:extLst>
      <p:ext uri="{BB962C8B-B14F-4D97-AF65-F5344CB8AC3E}">
        <p14:creationId xmlns:p14="http://schemas.microsoft.com/office/powerpoint/2010/main" val="8063592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AC3D-4F2E-05F5-01EF-30054385AA0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64D6D53-6D55-0E8A-0F1E-575DC76F93B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E98B319E-8977-5F95-F056-FE9302B60CF9}"/>
              </a:ext>
            </a:extLst>
          </p:cNvPr>
          <p:cNvSpPr>
            <a:spLocks noGrp="1"/>
          </p:cNvSpPr>
          <p:nvPr>
            <p:ph type="body" sz="quarter" idx="32"/>
          </p:nvPr>
        </p:nvSpPr>
        <p:spPr>
          <a:xfrm>
            <a:off x="294777" y="6241481"/>
            <a:ext cx="7365329" cy="2787212"/>
          </a:xfrm>
        </p:spPr>
        <p:txBody>
          <a:bodyPr/>
          <a:lstStyle/>
          <a:p>
            <a:pPr marL="0" indent="0">
              <a:lnSpc>
                <a:spcPct val="100000"/>
              </a:lnSpc>
              <a:buNone/>
            </a:pPr>
            <a:r>
              <a:rPr lang="en-US" sz="4000" b="1" err="1">
                <a:solidFill>
                  <a:schemeClr val="bg1"/>
                </a:solidFill>
                <a:latin typeface="Calibri"/>
                <a:ea typeface="Calibri"/>
                <a:cs typeface="Calibri"/>
              </a:rPr>
              <a:t>Apilab </a:t>
            </a:r>
            <a:r>
              <a:rPr lang="en-US" sz="4000" b="1">
                <a:solidFill>
                  <a:schemeClr val="bg1"/>
                </a:solidFill>
                <a:latin typeface="Calibri"/>
                <a:ea typeface="Calibri"/>
                <a:cs typeface="Calibri"/>
              </a:rPr>
              <a:t>Kranjska čebelarna</a:t>
            </a:r>
          </a:p>
          <a:p>
            <a:pPr marL="0" indent="0">
              <a:lnSpc>
                <a:spcPct val="100000"/>
              </a:lnSpc>
              <a:buNone/>
            </a:pPr>
            <a:r>
              <a:rPr lang="en-US" sz="2000" b="1">
                <a:solidFill>
                  <a:schemeClr val="bg1"/>
                </a:solidFill>
                <a:latin typeface="Calibri"/>
                <a:ea typeface="Calibri"/>
                <a:cs typeface="Calibri"/>
              </a:rPr>
              <a:t>Kategorija: </a:t>
            </a:r>
            <a:r>
              <a:rPr lang="en-US" sz="2000">
                <a:solidFill>
                  <a:schemeClr val="bg1"/>
                </a:solidFill>
                <a:latin typeface="Calibri"/>
                <a:ea typeface="Calibri"/>
                <a:cs typeface="Calibri"/>
              </a:rPr>
              <a:t>Novost v ponudbi namestitev</a:t>
            </a:r>
          </a:p>
          <a:p>
            <a:pPr marL="0" indent="0">
              <a:lnSpc>
                <a:spcPct val="100000"/>
              </a:lnSpc>
              <a:buNone/>
            </a:pPr>
            <a:r>
              <a:rPr lang="en-US" sz="2000" b="1">
                <a:solidFill>
                  <a:schemeClr val="bg1"/>
                </a:solidFill>
                <a:latin typeface="Calibri"/>
                <a:ea typeface="Calibri"/>
                <a:cs typeface="Calibri"/>
              </a:rPr>
              <a:t>Lokacija: </a:t>
            </a:r>
            <a:r>
              <a:rPr lang="en-US" sz="2000">
                <a:solidFill>
                  <a:schemeClr val="bg1"/>
                </a:solidFill>
                <a:latin typeface="Calibri"/>
                <a:ea typeface="Calibri"/>
                <a:cs typeface="Calibri"/>
              </a:rPr>
              <a:t>Slovenija</a:t>
            </a:r>
          </a:p>
          <a:p>
            <a:pPr algn="l">
              <a:lnSpc>
                <a:spcPct val="100000"/>
              </a:lnSpc>
            </a:pPr>
            <a:r>
              <a:rPr lang="en-US" sz="2000" b="1">
                <a:solidFill>
                  <a:schemeClr val="bg1"/>
                </a:solidFill>
                <a:latin typeface="Calibri"/>
                <a:ea typeface="Calibri"/>
                <a:cs typeface="Calibri"/>
              </a:rPr>
              <a:t>Spletna stran:</a:t>
            </a:r>
            <a:r>
              <a:rPr lang="en-IE" sz="2000">
                <a:solidFill>
                  <a:schemeClr val="bg1"/>
                </a:solidFill>
                <a:latin typeface="Calibri"/>
                <a:ea typeface="Calibri"/>
                <a:cs typeface="Calibri"/>
              </a:rPr>
              <a:t> https://www.hisakranjskecebele.si/en/</a:t>
            </a:r>
          </a:p>
          <a:p>
            <a:pPr algn="l">
              <a:lnSpc>
                <a:spcPct val="100000"/>
              </a:lnSpc>
            </a:pPr>
            <a:endParaRPr lang="en-IE">
              <a:solidFill>
                <a:schemeClr val="bg1"/>
              </a:solidFill>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US">
                <a:solidFill>
                  <a:schemeClr val="bg1"/>
                </a:solidFill>
                <a:latin typeface="Calibri"/>
                <a:ea typeface="Calibri"/>
                <a:cs typeface="Calibri"/>
              </a:rPr>
              <a:t>Spanje v panju je edinstvena namestitev v Kranjski čebelarski hiši, ki posnema arhitekturo in delovanje čebelarskega panja. Nočitve so v sobah, oblikovanih v obliki inovativnih lesenih satov, medtem ko se gostje podnevi zadržujejo v brenčajočih panjih in obiščejo največjo svetovno izkušensko razstavo o čebelah. Hiša kranjske čebele je dom druge najpogostejše vrste čebel, kranjske lavande, ponosa Slovenije. Na svet jih je poslal prvi veliki čebelarski podjetnik in inovator baron </a:t>
            </a:r>
            <a:r>
              <a:rPr lang="en-US" err="1">
                <a:solidFill>
                  <a:schemeClr val="bg1"/>
                </a:solidFill>
                <a:latin typeface="Calibri"/>
                <a:ea typeface="Calibri"/>
                <a:cs typeface="Calibri"/>
              </a:rPr>
              <a:t>Rothschütz</a:t>
            </a:r>
            <a:r>
              <a:rPr lang="en-US">
                <a:solidFill>
                  <a:schemeClr val="bg1"/>
                </a:solidFill>
                <a:latin typeface="Calibri"/>
                <a:ea typeface="Calibri"/>
                <a:cs typeface="Calibri"/>
              </a:rPr>
              <a:t>. Danes hiša gosti sodobne inovatorje, povezuje lokalno skupnost in vabi obiskovalce iz vsega sveta. Hiša kranjske čebele vedno diši po lesu in medu. Zajtrk je vključen v ceno spanja v panju. Kot v hostlu si gostje delijo sobe kot čebele, kopalnice, kuhinjske niše in družabne prostore. Hiša kranjske čebele ima tudi stekleni panj z živimi čebelami, turistično informacijski </a:t>
            </a:r>
            <a:r>
              <a:rPr lang="en-US" err="1">
                <a:solidFill>
                  <a:schemeClr val="bg1"/>
                </a:solidFill>
                <a:latin typeface="Calibri"/>
                <a:ea typeface="Calibri"/>
                <a:cs typeface="Calibri"/>
              </a:rPr>
              <a:t>center </a:t>
            </a:r>
            <a:r>
              <a:rPr lang="en-US">
                <a:solidFill>
                  <a:schemeClr val="bg1"/>
                </a:solidFill>
                <a:latin typeface="Calibri"/>
                <a:ea typeface="Calibri"/>
                <a:cs typeface="Calibri"/>
              </a:rPr>
              <a:t>in kavarno.</a:t>
            </a: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A30DF952-F5AD-B1C1-D126-585FBBFE4AFF}"/>
              </a:ext>
            </a:extLst>
          </p:cNvPr>
          <p:cNvSpPr>
            <a:spLocks noGrp="1"/>
          </p:cNvSpPr>
          <p:nvPr>
            <p:ph type="body" sz="quarter" idx="35"/>
          </p:nvPr>
        </p:nvSpPr>
        <p:spPr>
          <a:xfrm>
            <a:off x="294777" y="5453856"/>
            <a:ext cx="3206079" cy="1049221"/>
          </a:xfrm>
        </p:spPr>
        <p:txBody>
          <a:bodyPr/>
          <a:lstStyle/>
          <a:p>
            <a:r>
              <a:rPr lang="en-US" sz="4400" b="1"/>
              <a:t>SLOVENIJA</a:t>
            </a:r>
          </a:p>
        </p:txBody>
      </p:sp>
      <p:sp>
        <p:nvSpPr>
          <p:cNvPr id="3" name="Text Placeholder 2">
            <a:extLst>
              <a:ext uri="{FF2B5EF4-FFF2-40B4-BE49-F238E27FC236}">
                <a16:creationId xmlns:a16="http://schemas.microsoft.com/office/drawing/2014/main" id="{394CF703-98AA-B1FD-9714-6586CFC644D8}"/>
              </a:ext>
            </a:extLst>
          </p:cNvPr>
          <p:cNvSpPr>
            <a:spLocks noGrp="1"/>
          </p:cNvSpPr>
          <p:nvPr>
            <p:ph type="body" sz="quarter" idx="36"/>
          </p:nvPr>
        </p:nvSpPr>
        <p:spPr>
          <a:xfrm>
            <a:off x="179495" y="4779704"/>
            <a:ext cx="3863155" cy="443159"/>
          </a:xfrm>
        </p:spPr>
        <p:txBody>
          <a:bodyPr/>
          <a:lstStyle/>
          <a:p>
            <a:r>
              <a:rPr lang="en-US" sz="3100" b="0" cap="all"/>
              <a:t>Trajnostni modeli</a:t>
            </a:r>
          </a:p>
        </p:txBody>
      </p:sp>
      <p:sp>
        <p:nvSpPr>
          <p:cNvPr id="16" name="Slide Number Placeholder 15">
            <a:extLst>
              <a:ext uri="{FF2B5EF4-FFF2-40B4-BE49-F238E27FC236}">
                <a16:creationId xmlns:a16="http://schemas.microsoft.com/office/drawing/2014/main" id="{C77AFCAA-31CF-37E7-4C3A-9D2E3355F8D8}"/>
              </a:ext>
            </a:extLst>
          </p:cNvPr>
          <p:cNvSpPr>
            <a:spLocks noGrp="1"/>
          </p:cNvSpPr>
          <p:nvPr>
            <p:ph type="sldNum" sz="quarter" idx="4"/>
          </p:nvPr>
        </p:nvSpPr>
        <p:spPr/>
        <p:txBody>
          <a:bodyPr/>
          <a:lstStyle/>
          <a:p>
            <a:fld id="{9C527BFA-2C0E-4CEC-B6A5-913A56FEF4B4}" type="slidenum">
              <a:rPr lang="fr-CA" smtClean="0"/>
              <a:t>85</a:t>
            </a:fld>
            <a:endParaRPr lang="fr-CA"/>
          </a:p>
        </p:txBody>
      </p:sp>
      <p:sp>
        <p:nvSpPr>
          <p:cNvPr id="4" name="Text Placeholder 3">
            <a:extLst>
              <a:ext uri="{FF2B5EF4-FFF2-40B4-BE49-F238E27FC236}">
                <a16:creationId xmlns:a16="http://schemas.microsoft.com/office/drawing/2014/main" id="{B22E8D0D-116A-B30F-DEC8-37B18889B668}"/>
              </a:ext>
            </a:extLst>
          </p:cNvPr>
          <p:cNvSpPr>
            <a:spLocks noGrp="1"/>
          </p:cNvSpPr>
          <p:nvPr>
            <p:ph type="body" sz="quarter" idx="65"/>
          </p:nvPr>
        </p:nvSpPr>
        <p:spPr>
          <a:xfrm>
            <a:off x="0" y="64552"/>
            <a:ext cx="2953721" cy="614418"/>
          </a:xfrm>
        </p:spPr>
        <p:txBody>
          <a:bodyPr/>
          <a:lstStyle/>
          <a:p>
            <a:r>
              <a:rPr lang="en-GB"/>
              <a:t>Foto: </a:t>
            </a:r>
            <a:r>
              <a:rPr lang="en-GB" err="1"/>
              <a:t>Apilab </a:t>
            </a:r>
            <a:r>
              <a:rPr lang="en-GB"/>
              <a:t>Hiša kranjske čebele, </a:t>
            </a:r>
            <a:r>
              <a:rPr lang="en-GB" err="1"/>
              <a:t>Slovenija</a:t>
            </a:r>
            <a:endParaRPr lang="en-GB"/>
          </a:p>
        </p:txBody>
      </p:sp>
      <p:sp>
        <p:nvSpPr>
          <p:cNvPr id="10" name="Text Placeholder 2">
            <a:extLst>
              <a:ext uri="{FF2B5EF4-FFF2-40B4-BE49-F238E27FC236}">
                <a16:creationId xmlns:a16="http://schemas.microsoft.com/office/drawing/2014/main" id="{C00175C1-ED46-21FA-5004-958396F99850}"/>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293C0FC7-71C7-193B-4E62-02256133E920}"/>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8" name="Picture Placeholder 7">
            <a:extLst>
              <a:ext uri="{FF2B5EF4-FFF2-40B4-BE49-F238E27FC236}">
                <a16:creationId xmlns:a16="http://schemas.microsoft.com/office/drawing/2014/main" id="{23639989-BCDD-408A-986A-9AD41B395D97}"/>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869" b="869"/>
          <a:stretch>
            <a:fillRect/>
          </a:stretch>
        </p:blipFill>
        <p:spPr>
          <a:xfrm>
            <a:off x="0" y="296564"/>
            <a:ext cx="7001712" cy="4003099"/>
          </a:xfrm>
        </p:spPr>
      </p:pic>
      <p:pic>
        <p:nvPicPr>
          <p:cNvPr id="17" name="Graphic 16" descr="Badge 4 with solid fill">
            <a:extLst>
              <a:ext uri="{FF2B5EF4-FFF2-40B4-BE49-F238E27FC236}">
                <a16:creationId xmlns:a16="http://schemas.microsoft.com/office/drawing/2014/main" id="{9C347C61-6425-4444-82D3-CDFE689895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70488"/>
            <a:ext cx="1440000" cy="1440000"/>
          </a:xfrm>
          <a:prstGeom prst="rect">
            <a:avLst/>
          </a:prstGeom>
        </p:spPr>
      </p:pic>
    </p:spTree>
    <p:extLst>
      <p:ext uri="{BB962C8B-B14F-4D97-AF65-F5344CB8AC3E}">
        <p14:creationId xmlns:p14="http://schemas.microsoft.com/office/powerpoint/2010/main" val="3788895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D9F4-418F-AE82-173D-81025E34528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5540D86-9D82-7426-C28C-CFD1B783953C}"/>
              </a:ext>
            </a:extLst>
          </p:cNvPr>
          <p:cNvSpPr>
            <a:spLocks noGrp="1"/>
          </p:cNvSpPr>
          <p:nvPr>
            <p:ph type="body" sz="quarter" idx="32"/>
          </p:nvPr>
        </p:nvSpPr>
        <p:spPr>
          <a:xfrm>
            <a:off x="367498" y="1563036"/>
            <a:ext cx="7100328" cy="2422612"/>
          </a:xfrm>
        </p:spPr>
        <p:txBody>
          <a:bodyPr/>
          <a:lstStyle/>
          <a:p>
            <a:pPr>
              <a:lnSpc>
                <a:spcPts val="1800"/>
              </a:lnSpc>
            </a:pPr>
            <a:r>
              <a:rPr lang="en-US"/>
              <a:t>Slovenija aktivno spodbuja integracijo inovativnih tehnologij prek različnih pobud in programov, ki je zaradi več dejavnikov nekoliko počasnejša kot v Evropi. Integracija inovativnih tehnologij v turizem v Sloveniji je hitra in učinkovita. Ključne točke so naslednje:</a:t>
            </a:r>
          </a:p>
          <a:p>
            <a:pPr>
              <a:lnSpc>
                <a:spcPts val="1800"/>
              </a:lnSpc>
            </a:pPr>
            <a:endParaRPr lang="en-US"/>
          </a:p>
          <a:p>
            <a:pPr>
              <a:lnSpc>
                <a:spcPts val="1800"/>
              </a:lnSpc>
            </a:pPr>
            <a:r>
              <a:rPr lang="en-US"/>
              <a:t>Turizem 4.0: Slovenska pobuda, ki uporablja umetno inteligenco in analizo podatkov za merjenje dejanskega vpliva turizma, je leta 2020 v Sevilli osvojila prestižno nagrado. FUTOURISM5.0: Mednarodna konferenca v letu 2021, ki se osredotoča na pametni in trajnostni turizem ter tehnologije prihodnosti, kot sta virtualna in razširjena realnost. Digitalni preboj: Osredotočenost na podatke in sodelovanje za pospešitev izzivov digitalne transformacije turizma. Inovacije: Spodbujanje inovacij v slovenskem turizmu z različnimi ukrepi, kot je nagrada </a:t>
            </a:r>
            <a:r>
              <a:rPr lang="en-US" err="1"/>
              <a:t>Sejalec </a:t>
            </a:r>
            <a:r>
              <a:rPr lang="en-US"/>
              <a:t>za ustvarjalne in inovativne dosežke.</a:t>
            </a:r>
          </a:p>
          <a:p>
            <a:endParaRPr lang="en-US"/>
          </a:p>
        </p:txBody>
      </p:sp>
      <p:sp>
        <p:nvSpPr>
          <p:cNvPr id="11" name="Text Placeholder 10">
            <a:extLst>
              <a:ext uri="{FF2B5EF4-FFF2-40B4-BE49-F238E27FC236}">
                <a16:creationId xmlns:a16="http://schemas.microsoft.com/office/drawing/2014/main" id="{73AB3D3A-CDFB-9173-F9D5-B6E3CD5010B8}"/>
              </a:ext>
            </a:extLst>
          </p:cNvPr>
          <p:cNvSpPr>
            <a:spLocks noGrp="1"/>
          </p:cNvSpPr>
          <p:nvPr>
            <p:ph type="body" sz="quarter" idx="40"/>
          </p:nvPr>
        </p:nvSpPr>
        <p:spPr/>
        <p:txBody>
          <a:bodyPr vert="horz" lIns="91440" tIns="45720" rIns="91440" bIns="45720" rtlCol="0" anchor="t">
            <a:noAutofit/>
          </a:bodyPr>
          <a:lstStyle/>
          <a:p>
            <a:r>
              <a:rPr lang="en-US">
                <a:solidFill>
                  <a:srgbClr val="FFFFFF"/>
                </a:solidFill>
                <a:latin typeface="Calibri"/>
                <a:cs typeface="Calibri"/>
              </a:rPr>
              <a:t>Eden najboljših posebnih muzejev</a:t>
            </a:r>
            <a:endParaRPr lang="sl-SI"/>
          </a:p>
          <a:p>
            <a:endParaRPr lang="en-US"/>
          </a:p>
        </p:txBody>
      </p:sp>
      <p:sp>
        <p:nvSpPr>
          <p:cNvPr id="2" name="Slide Number Placeholder 1">
            <a:extLst>
              <a:ext uri="{FF2B5EF4-FFF2-40B4-BE49-F238E27FC236}">
                <a16:creationId xmlns:a16="http://schemas.microsoft.com/office/drawing/2014/main" id="{E214F589-331F-0183-7F71-200861A5160D}"/>
              </a:ext>
            </a:extLst>
          </p:cNvPr>
          <p:cNvSpPr>
            <a:spLocks noGrp="1"/>
          </p:cNvSpPr>
          <p:nvPr>
            <p:ph type="sldNum" sz="quarter" idx="4"/>
          </p:nvPr>
        </p:nvSpPr>
        <p:spPr/>
        <p:txBody>
          <a:bodyPr/>
          <a:lstStyle/>
          <a:p>
            <a:fld id="{9C527BFA-2C0E-4CEC-B6A5-913A56FEF4B4}" type="slidenum">
              <a:rPr lang="fr-CA" smtClean="0"/>
              <a:t>86</a:t>
            </a:fld>
            <a:endParaRPr lang="fr-CA"/>
          </a:p>
        </p:txBody>
      </p:sp>
      <p:sp>
        <p:nvSpPr>
          <p:cNvPr id="3" name="Text Placeholder 2">
            <a:extLst>
              <a:ext uri="{FF2B5EF4-FFF2-40B4-BE49-F238E27FC236}">
                <a16:creationId xmlns:a16="http://schemas.microsoft.com/office/drawing/2014/main" id="{527D0D3B-F39C-9B37-64C0-42C5686A0F71}"/>
              </a:ext>
            </a:extLst>
          </p:cNvPr>
          <p:cNvSpPr>
            <a:spLocks noGrp="1"/>
          </p:cNvSpPr>
          <p:nvPr>
            <p:ph type="body" sz="quarter" idx="65"/>
          </p:nvPr>
        </p:nvSpPr>
        <p:spPr/>
        <p:txBody>
          <a:bodyPr/>
          <a:lstStyle/>
          <a:p>
            <a:r>
              <a:rPr lang="en-GB">
                <a:latin typeface="Calibri"/>
                <a:cs typeface="Calibri"/>
              </a:rPr>
              <a:t>Foto: </a:t>
            </a:r>
            <a:r>
              <a:rPr lang="en-GB" err="1">
                <a:latin typeface="Calibri"/>
                <a:cs typeface="Calibri"/>
              </a:rPr>
              <a:t>Apilab</a:t>
            </a:r>
            <a:r>
              <a:rPr lang="en-GB">
                <a:latin typeface="Calibri"/>
                <a:cs typeface="Calibri"/>
              </a:rPr>
              <a:t>, Koroška čebelnjak, </a:t>
            </a:r>
            <a:r>
              <a:rPr lang="en-GB" err="1">
                <a:latin typeface="Calibri"/>
                <a:cs typeface="Calibri"/>
              </a:rPr>
              <a:t>Slovenija</a:t>
            </a:r>
          </a:p>
        </p:txBody>
      </p:sp>
      <p:sp>
        <p:nvSpPr>
          <p:cNvPr id="15" name="Freeform 14">
            <a:extLst>
              <a:ext uri="{FF2B5EF4-FFF2-40B4-BE49-F238E27FC236}">
                <a16:creationId xmlns:a16="http://schemas.microsoft.com/office/drawing/2014/main" id="{E0F3DC15-16F3-0F1E-9706-003333C9623E}"/>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C5CBF39A-572E-A25F-4D16-7D4BCD243FA0}"/>
              </a:ext>
            </a:extLst>
          </p:cNvPr>
          <p:cNvSpPr/>
          <p:nvPr/>
        </p:nvSpPr>
        <p:spPr>
          <a:xfrm>
            <a:off x="5781423" y="745125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 Placeholder 7">
            <a:extLst>
              <a:ext uri="{FF2B5EF4-FFF2-40B4-BE49-F238E27FC236}">
                <a16:creationId xmlns:a16="http://schemas.microsoft.com/office/drawing/2014/main" id="{35715BDC-55EC-AAEB-6DE5-AA1E0F1BDF18}"/>
              </a:ext>
            </a:extLst>
          </p:cNvPr>
          <p:cNvSpPr>
            <a:spLocks noGrp="1"/>
          </p:cNvSpPr>
          <p:nvPr>
            <p:ph type="body" sz="quarter" idx="33"/>
          </p:nvPr>
        </p:nvSpPr>
        <p:spPr>
          <a:xfrm>
            <a:off x="307749" y="1200241"/>
            <a:ext cx="7100328" cy="611298"/>
          </a:xfrm>
        </p:spPr>
        <p:txBody>
          <a:bodyPr/>
          <a:lstStyle/>
          <a:p>
            <a:r>
              <a:rPr lang="en-GB" sz="1800" cap="all">
                <a:latin typeface="Calibri"/>
                <a:cs typeface="Calibri"/>
              </a:rPr>
              <a:t>Vključevanje inovativnih tehnologij v turizem v Sloveniji</a:t>
            </a:r>
            <a:endParaRPr lang="en-IE" sz="1800" cap="all">
              <a:solidFill>
                <a:srgbClr val="E96751"/>
              </a:solidFill>
            </a:endParaRPr>
          </a:p>
        </p:txBody>
      </p:sp>
      <p:sp>
        <p:nvSpPr>
          <p:cNvPr id="14" name="Text Placeholder 8">
            <a:extLst>
              <a:ext uri="{FF2B5EF4-FFF2-40B4-BE49-F238E27FC236}">
                <a16:creationId xmlns:a16="http://schemas.microsoft.com/office/drawing/2014/main" id="{1D9CFA3B-CDFE-CD41-2066-1FD00F963E88}"/>
              </a:ext>
            </a:extLst>
          </p:cNvPr>
          <p:cNvSpPr>
            <a:spLocks noGrp="1"/>
          </p:cNvSpPr>
          <p:nvPr>
            <p:ph type="body" sz="quarter" idx="38"/>
          </p:nvPr>
        </p:nvSpPr>
        <p:spPr>
          <a:xfrm>
            <a:off x="1268958" y="620112"/>
            <a:ext cx="6506617" cy="381311"/>
          </a:xfrm>
        </p:spPr>
        <p:txBody>
          <a:bodyPr/>
          <a:lstStyle/>
          <a:p>
            <a:r>
              <a:rPr lang="en-US" cap="all"/>
              <a:t>Izziv</a:t>
            </a:r>
          </a:p>
        </p:txBody>
      </p:sp>
      <p:cxnSp>
        <p:nvCxnSpPr>
          <p:cNvPr id="16" name="Straight Connector 15">
            <a:extLst>
              <a:ext uri="{FF2B5EF4-FFF2-40B4-BE49-F238E27FC236}">
                <a16:creationId xmlns:a16="http://schemas.microsoft.com/office/drawing/2014/main" id="{2C9B09E9-50A7-A42A-901A-0A7225775141}"/>
              </a:ext>
            </a:extLst>
          </p:cNvPr>
          <p:cNvCxnSpPr>
            <a:cxnSpLocks/>
          </p:cNvCxnSpPr>
          <p:nvPr/>
        </p:nvCxnSpPr>
        <p:spPr>
          <a:xfrm>
            <a:off x="-12269" y="1016181"/>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52D7BDC-78AE-E4CE-2452-EC2B3768A018}"/>
              </a:ext>
            </a:extLst>
          </p:cNvPr>
          <p:cNvGrpSpPr/>
          <p:nvPr/>
        </p:nvGrpSpPr>
        <p:grpSpPr>
          <a:xfrm>
            <a:off x="209449" y="184750"/>
            <a:ext cx="953258" cy="797926"/>
            <a:chOff x="8130434" y="5055580"/>
            <a:chExt cx="1018347" cy="1051755"/>
          </a:xfrm>
          <a:solidFill>
            <a:srgbClr val="000000"/>
          </a:solidFill>
        </p:grpSpPr>
        <p:grpSp>
          <p:nvGrpSpPr>
            <p:cNvPr id="9" name="Graphic 2">
              <a:extLst>
                <a:ext uri="{FF2B5EF4-FFF2-40B4-BE49-F238E27FC236}">
                  <a16:creationId xmlns:a16="http://schemas.microsoft.com/office/drawing/2014/main" id="{FB8F0D9C-F4B7-7435-17B3-C8D10AFBDF92}"/>
                </a:ext>
              </a:extLst>
            </p:cNvPr>
            <p:cNvGrpSpPr/>
            <p:nvPr userDrawn="1"/>
          </p:nvGrpSpPr>
          <p:grpSpPr>
            <a:xfrm>
              <a:off x="8172121" y="5087188"/>
              <a:ext cx="955215" cy="342517"/>
              <a:chOff x="3752168" y="4966655"/>
              <a:chExt cx="955215" cy="342517"/>
            </a:xfrm>
            <a:grpFill/>
          </p:grpSpPr>
          <p:sp>
            <p:nvSpPr>
              <p:cNvPr id="37" name="Freeform 300">
                <a:extLst>
                  <a:ext uri="{FF2B5EF4-FFF2-40B4-BE49-F238E27FC236}">
                    <a16:creationId xmlns:a16="http://schemas.microsoft.com/office/drawing/2014/main" id="{221DE588-3EDA-8186-953D-9B7C8C833F25}"/>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8" name="Freeform 301">
                <a:extLst>
                  <a:ext uri="{FF2B5EF4-FFF2-40B4-BE49-F238E27FC236}">
                    <a16:creationId xmlns:a16="http://schemas.microsoft.com/office/drawing/2014/main" id="{5D647785-AD3D-7AC9-22B1-20CAB1F62B2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9" name="Freeform 302">
                <a:extLst>
                  <a:ext uri="{FF2B5EF4-FFF2-40B4-BE49-F238E27FC236}">
                    <a16:creationId xmlns:a16="http://schemas.microsoft.com/office/drawing/2014/main" id="{38135A32-4EA7-9190-F00D-69B51520003C}"/>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0" name="Freeform 289">
              <a:extLst>
                <a:ext uri="{FF2B5EF4-FFF2-40B4-BE49-F238E27FC236}">
                  <a16:creationId xmlns:a16="http://schemas.microsoft.com/office/drawing/2014/main" id="{37096A3D-51AE-A697-6A7A-05E6D56A40AE}"/>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2" name="Freeform 290">
              <a:extLst>
                <a:ext uri="{FF2B5EF4-FFF2-40B4-BE49-F238E27FC236}">
                  <a16:creationId xmlns:a16="http://schemas.microsoft.com/office/drawing/2014/main" id="{E1EB2C98-A07D-0457-D2D7-D67805B9A52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7" name="Freeform 291">
              <a:extLst>
                <a:ext uri="{FF2B5EF4-FFF2-40B4-BE49-F238E27FC236}">
                  <a16:creationId xmlns:a16="http://schemas.microsoft.com/office/drawing/2014/main" id="{AA66C63C-FCDD-DB00-997B-728C857E9992}"/>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8" name="Freeform 292">
              <a:extLst>
                <a:ext uri="{FF2B5EF4-FFF2-40B4-BE49-F238E27FC236}">
                  <a16:creationId xmlns:a16="http://schemas.microsoft.com/office/drawing/2014/main" id="{D5D0319B-F269-A2B6-8AF9-B00B225CA20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9" name="Freeform 293">
              <a:extLst>
                <a:ext uri="{FF2B5EF4-FFF2-40B4-BE49-F238E27FC236}">
                  <a16:creationId xmlns:a16="http://schemas.microsoft.com/office/drawing/2014/main" id="{C447A3FA-ECB1-737E-1897-E3B41EBF8BD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1" name="Freeform 294">
              <a:extLst>
                <a:ext uri="{FF2B5EF4-FFF2-40B4-BE49-F238E27FC236}">
                  <a16:creationId xmlns:a16="http://schemas.microsoft.com/office/drawing/2014/main" id="{D5DB2C5E-A4DA-0EAA-E380-A129F537E1E8}"/>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2" name="Freeform 295">
              <a:extLst>
                <a:ext uri="{FF2B5EF4-FFF2-40B4-BE49-F238E27FC236}">
                  <a16:creationId xmlns:a16="http://schemas.microsoft.com/office/drawing/2014/main" id="{82FF8B5D-3FEF-00F1-F21A-A28711ECF4CB}"/>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3" name="Freeform 296">
              <a:extLst>
                <a:ext uri="{FF2B5EF4-FFF2-40B4-BE49-F238E27FC236}">
                  <a16:creationId xmlns:a16="http://schemas.microsoft.com/office/drawing/2014/main" id="{F2B32FEC-31EC-89E0-99DC-9B3064FCA6EF}"/>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4" name="Freeform 297">
              <a:extLst>
                <a:ext uri="{FF2B5EF4-FFF2-40B4-BE49-F238E27FC236}">
                  <a16:creationId xmlns:a16="http://schemas.microsoft.com/office/drawing/2014/main" id="{1CB2FB09-3980-ED31-29AC-76C4E89F0BA2}"/>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5" name="Freeform 298">
              <a:extLst>
                <a:ext uri="{FF2B5EF4-FFF2-40B4-BE49-F238E27FC236}">
                  <a16:creationId xmlns:a16="http://schemas.microsoft.com/office/drawing/2014/main" id="{DC939E71-7739-0960-E0F4-86C32FE9341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6" name="Freeform 299">
              <a:extLst>
                <a:ext uri="{FF2B5EF4-FFF2-40B4-BE49-F238E27FC236}">
                  <a16:creationId xmlns:a16="http://schemas.microsoft.com/office/drawing/2014/main" id="{FDDBD75B-445B-AC9D-E732-D006C6FCAE4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3" name="Picture Placeholder 22">
            <a:extLst>
              <a:ext uri="{FF2B5EF4-FFF2-40B4-BE49-F238E27FC236}">
                <a16:creationId xmlns:a16="http://schemas.microsoft.com/office/drawing/2014/main" id="{F33EDE5B-CD27-4FB5-843B-5FC8D0CB24CA}"/>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398" r="18398"/>
          <a:stretch>
            <a:fillRect/>
          </a:stretch>
        </p:blipFill>
        <p:spPr/>
      </p:pic>
    </p:spTree>
    <p:extLst>
      <p:ext uri="{BB962C8B-B14F-4D97-AF65-F5344CB8AC3E}">
        <p14:creationId xmlns:p14="http://schemas.microsoft.com/office/powerpoint/2010/main" val="5079112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78D4-7B8B-2655-73D5-E171FB743C5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7467B91-E8FD-68C2-BEF7-551750CF1DB2}"/>
              </a:ext>
            </a:extLst>
          </p:cNvPr>
          <p:cNvSpPr>
            <a:spLocks noGrp="1"/>
          </p:cNvSpPr>
          <p:nvPr>
            <p:ph type="body" sz="quarter" idx="32"/>
          </p:nvPr>
        </p:nvSpPr>
        <p:spPr>
          <a:xfrm>
            <a:off x="3883745" y="308983"/>
            <a:ext cx="3270634" cy="4069540"/>
          </a:xfrm>
        </p:spPr>
        <p:txBody>
          <a:bodyPr/>
          <a:lstStyle/>
          <a:p>
            <a:pPr>
              <a:lnSpc>
                <a:spcPct val="100000"/>
              </a:lnSpc>
            </a:pPr>
            <a:r>
              <a:rPr lang="en-US">
                <a:latin typeface="Calibri"/>
                <a:ea typeface="Open Sans"/>
                <a:cs typeface="Calibri"/>
              </a:rPr>
              <a:t>Inovativni tehnološki center APILAB – Kranjska čebelnjak postaja podjetniško </a:t>
            </a:r>
            <a:r>
              <a:rPr lang="en-US" err="1">
                <a:latin typeface="Calibri"/>
                <a:ea typeface="Open Sans"/>
                <a:cs typeface="Calibri"/>
              </a:rPr>
              <a:t>središče </a:t>
            </a:r>
            <a:r>
              <a:rPr lang="en-US">
                <a:latin typeface="Calibri"/>
                <a:ea typeface="Open Sans"/>
                <a:cs typeface="Calibri"/>
              </a:rPr>
              <a:t>za lokalno skupnost, Slovenijo in regijo. Je most med kulturno dediščino karpatskega sivka in inovativnim gospodarstvom, kraj novih idej in izdelkov ter zgodb o uspehu. Mala in srednja podjetja uporabljajo sodobne tehnologije in pristope za razvoj novega znanja in idej ter ustvarjanje naprednih rešitev za svoja podjetja. </a:t>
            </a:r>
          </a:p>
        </p:txBody>
      </p:sp>
      <p:sp>
        <p:nvSpPr>
          <p:cNvPr id="12" name="Text Placeholder 11">
            <a:extLst>
              <a:ext uri="{FF2B5EF4-FFF2-40B4-BE49-F238E27FC236}">
                <a16:creationId xmlns:a16="http://schemas.microsoft.com/office/drawing/2014/main" id="{E81CF903-FBFB-1884-1BE2-9259FAB62B20}"/>
              </a:ext>
            </a:extLst>
          </p:cNvPr>
          <p:cNvSpPr>
            <a:spLocks noGrp="1"/>
          </p:cNvSpPr>
          <p:nvPr>
            <p:ph type="body" sz="quarter" idx="36"/>
          </p:nvPr>
        </p:nvSpPr>
        <p:spPr>
          <a:xfrm>
            <a:off x="875468" y="168217"/>
            <a:ext cx="3141465" cy="385564"/>
          </a:xfrm>
        </p:spPr>
        <p:txBody>
          <a:bodyPr/>
          <a:lstStyle/>
          <a:p>
            <a:r>
              <a:rPr lang="en-US" cap="all"/>
              <a:t>Rešitev</a:t>
            </a:r>
          </a:p>
        </p:txBody>
      </p:sp>
      <p:sp>
        <p:nvSpPr>
          <p:cNvPr id="14" name="Text Placeholder 13">
            <a:extLst>
              <a:ext uri="{FF2B5EF4-FFF2-40B4-BE49-F238E27FC236}">
                <a16:creationId xmlns:a16="http://schemas.microsoft.com/office/drawing/2014/main" id="{07B3890B-4011-4854-C822-6A008E6E138A}"/>
              </a:ext>
            </a:extLst>
          </p:cNvPr>
          <p:cNvSpPr>
            <a:spLocks noGrp="1"/>
          </p:cNvSpPr>
          <p:nvPr>
            <p:ph type="body" sz="quarter" idx="40"/>
          </p:nvPr>
        </p:nvSpPr>
        <p:spPr/>
        <p:txBody>
          <a:bodyPr vert="horz" lIns="91440" tIns="45720" rIns="91440" bIns="45720" rtlCol="0" anchor="t">
            <a:noAutofit/>
          </a:bodyPr>
          <a:lstStyle/>
          <a:p>
            <a:r>
              <a:rPr lang="en-US">
                <a:solidFill>
                  <a:srgbClr val="FFFFFF"/>
                </a:solidFill>
                <a:latin typeface="Calibri"/>
                <a:cs typeface="Calibri"/>
              </a:rPr>
              <a:t>Družabni kotički so včasih živahni kot pravi čebelnjak.</a:t>
            </a:r>
            <a:endParaRPr lang="sl-SI">
              <a:solidFill>
                <a:srgbClr val="FFFFFF"/>
              </a:solidFill>
            </a:endParaRPr>
          </a:p>
        </p:txBody>
      </p:sp>
      <p:sp>
        <p:nvSpPr>
          <p:cNvPr id="2" name="Text Placeholder 1">
            <a:extLst>
              <a:ext uri="{FF2B5EF4-FFF2-40B4-BE49-F238E27FC236}">
                <a16:creationId xmlns:a16="http://schemas.microsoft.com/office/drawing/2014/main" id="{3391187D-5088-F4B6-8DAC-E597514BF56F}"/>
              </a:ext>
            </a:extLst>
          </p:cNvPr>
          <p:cNvSpPr>
            <a:spLocks noGrp="1"/>
          </p:cNvSpPr>
          <p:nvPr>
            <p:ph type="body" sz="quarter" idx="65"/>
          </p:nvPr>
        </p:nvSpPr>
        <p:spPr/>
        <p:txBody>
          <a:bodyPr/>
          <a:lstStyle/>
          <a:p>
            <a:r>
              <a:rPr lang="en-GB">
                <a:latin typeface="Calibri"/>
                <a:cs typeface="Calibri"/>
              </a:rPr>
              <a:t>Foto: </a:t>
            </a:r>
            <a:r>
              <a:rPr lang="en-GB" err="1">
                <a:latin typeface="Calibri"/>
                <a:cs typeface="Calibri"/>
              </a:rPr>
              <a:t>Apilab</a:t>
            </a:r>
            <a:r>
              <a:rPr lang="en-GB">
                <a:latin typeface="Calibri"/>
                <a:cs typeface="Calibri"/>
              </a:rPr>
              <a:t>, Slovenija</a:t>
            </a:r>
            <a:endParaRPr lang="fr-FR"/>
          </a:p>
        </p:txBody>
      </p:sp>
      <p:sp>
        <p:nvSpPr>
          <p:cNvPr id="18" name="Freeform 17">
            <a:extLst>
              <a:ext uri="{FF2B5EF4-FFF2-40B4-BE49-F238E27FC236}">
                <a16:creationId xmlns:a16="http://schemas.microsoft.com/office/drawing/2014/main" id="{29154277-6FF2-D31C-8F13-A6743F5ED14B}"/>
              </a:ext>
            </a:extLst>
          </p:cNvPr>
          <p:cNvSpPr/>
          <p:nvPr/>
        </p:nvSpPr>
        <p:spPr>
          <a:xfrm>
            <a:off x="4676202" y="7362750"/>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0EB1C9CF-108B-7A8E-1E95-3A6A0E6E4E3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87</a:t>
            </a:fld>
            <a:endParaRPr lang="fr-CA"/>
          </a:p>
        </p:txBody>
      </p:sp>
      <p:sp>
        <p:nvSpPr>
          <p:cNvPr id="6" name="Text Placeholder 11">
            <a:extLst>
              <a:ext uri="{FF2B5EF4-FFF2-40B4-BE49-F238E27FC236}">
                <a16:creationId xmlns:a16="http://schemas.microsoft.com/office/drawing/2014/main" id="{4A87C28F-4641-90D3-2BFE-7F481B6186E5}"/>
              </a:ext>
            </a:extLst>
          </p:cNvPr>
          <p:cNvSpPr txBox="1">
            <a:spLocks/>
          </p:cNvSpPr>
          <p:nvPr/>
        </p:nvSpPr>
        <p:spPr>
          <a:xfrm>
            <a:off x="4955801" y="3475046"/>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EC7C69"/>
                </a:solidFill>
              </a:rPr>
              <a:t>Rezultat</a:t>
            </a:r>
          </a:p>
        </p:txBody>
      </p:sp>
      <p:cxnSp>
        <p:nvCxnSpPr>
          <p:cNvPr id="7" name="Straight Connector 6">
            <a:extLst>
              <a:ext uri="{FF2B5EF4-FFF2-40B4-BE49-F238E27FC236}">
                <a16:creationId xmlns:a16="http://schemas.microsoft.com/office/drawing/2014/main" id="{B0441547-EDAF-271B-BBC8-E88F7AF90F61}"/>
              </a:ext>
            </a:extLst>
          </p:cNvPr>
          <p:cNvCxnSpPr>
            <a:cxnSpLocks/>
          </p:cNvCxnSpPr>
          <p:nvPr/>
        </p:nvCxnSpPr>
        <p:spPr>
          <a:xfrm>
            <a:off x="3946614" y="4237527"/>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0133E6D-0D9C-0374-3E58-85B42361B408}"/>
              </a:ext>
            </a:extLst>
          </p:cNvPr>
          <p:cNvSpPr txBox="1">
            <a:spLocks/>
          </p:cNvSpPr>
          <p:nvPr/>
        </p:nvSpPr>
        <p:spPr>
          <a:xfrm>
            <a:off x="3924676" y="4383109"/>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US" sz="1600" b="1">
                <a:solidFill>
                  <a:srgbClr val="EC7C69"/>
                </a:solidFill>
                <a:latin typeface="Calibri"/>
                <a:cs typeface="Calibri"/>
              </a:rPr>
              <a:t>Razvojni in inovativni projekti so prihodnost slovenskega turizma</a:t>
            </a:r>
          </a:p>
          <a:p>
            <a:pPr>
              <a:lnSpc>
                <a:spcPct val="100000"/>
              </a:lnSpc>
            </a:pPr>
            <a:r>
              <a:rPr lang="en-US">
                <a:latin typeface="Calibri"/>
                <a:ea typeface="Open Sans"/>
                <a:cs typeface="Calibri"/>
              </a:rPr>
              <a:t>Zeleno je prevladujoča tema v slovenskem turizmu. Aktivno. Zdrav. SLOVENIJA, ki podpira blagovno znamko I FEEL SLOVENIA. V Sloveniji je številne hotele, ki so še posebej zavezani trajnosti in so za svoje prizadevanje prejeli oznako Slovenia Green. Trajnost se odraža v skrbi za naravno okolje, zelenih rešitvah za čiščenje, ravnanju z odpadki, mehki mobilnosti, odgovornem ravnanju z vodo in energijo ter sezonski in lokalni kuhinji.</a:t>
            </a:r>
          </a:p>
        </p:txBody>
      </p:sp>
      <p:cxnSp>
        <p:nvCxnSpPr>
          <p:cNvPr id="10" name="Straight Connector 9">
            <a:extLst>
              <a:ext uri="{FF2B5EF4-FFF2-40B4-BE49-F238E27FC236}">
                <a16:creationId xmlns:a16="http://schemas.microsoft.com/office/drawing/2014/main" id="{10EEF6CE-A1C9-6B6B-49DC-2DE71C83C6EC}"/>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D7D1CB-732A-E4F2-8F1B-A38CC129DEDF}"/>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a:t>
            </a:r>
          </a:p>
        </p:txBody>
      </p:sp>
      <p:sp>
        <p:nvSpPr>
          <p:cNvPr id="19" name="TextBox 18">
            <a:extLst>
              <a:ext uri="{FF2B5EF4-FFF2-40B4-BE49-F238E27FC236}">
                <a16:creationId xmlns:a16="http://schemas.microsoft.com/office/drawing/2014/main" id="{E5EF2393-49A0-24D4-5F56-C15CDE0FB89A}"/>
              </a:ext>
            </a:extLst>
          </p:cNvPr>
          <p:cNvSpPr txBox="1"/>
          <p:nvPr/>
        </p:nvSpPr>
        <p:spPr>
          <a:xfrm>
            <a:off x="361874" y="1077536"/>
            <a:ext cx="3367872" cy="1200329"/>
          </a:xfrm>
          <a:prstGeom prst="rect">
            <a:avLst/>
          </a:prstGeom>
          <a:noFill/>
        </p:spPr>
        <p:txBody>
          <a:bodyPr wrap="square" rtlCol="0">
            <a:spAutoFit/>
          </a:bodyPr>
          <a:lstStyle/>
          <a:p>
            <a:r>
              <a:rPr lang="en-US" cap="all">
                <a:solidFill>
                  <a:schemeClr val="bg1"/>
                </a:solidFill>
                <a:latin typeface="Calibri"/>
                <a:cs typeface="Calibri"/>
              </a:rPr>
              <a:t>APILAB Innovative Technology Hub je podjetniško </a:t>
            </a:r>
            <a:r>
              <a:rPr lang="en-US" cap="all" err="1">
                <a:solidFill>
                  <a:schemeClr val="bg1"/>
                </a:solidFill>
                <a:latin typeface="Calibri"/>
                <a:cs typeface="Calibri"/>
              </a:rPr>
              <a:t>središče </a:t>
            </a:r>
            <a:r>
              <a:rPr lang="en-US" cap="all">
                <a:solidFill>
                  <a:schemeClr val="bg1"/>
                </a:solidFill>
                <a:latin typeface="Calibri"/>
                <a:cs typeface="Calibri"/>
              </a:rPr>
              <a:t>lokalne skupnosti</a:t>
            </a:r>
            <a:endParaRPr lang="en-IE" cap="all">
              <a:solidFill>
                <a:schemeClr val="bg1"/>
              </a:solidFill>
            </a:endParaRPr>
          </a:p>
        </p:txBody>
      </p:sp>
      <p:grpSp>
        <p:nvGrpSpPr>
          <p:cNvPr id="4" name="Group 3">
            <a:extLst>
              <a:ext uri="{FF2B5EF4-FFF2-40B4-BE49-F238E27FC236}">
                <a16:creationId xmlns:a16="http://schemas.microsoft.com/office/drawing/2014/main" id="{29A600E5-462D-3532-D832-4D18E55528EE}"/>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8EE8AAF3-1381-10CA-05A1-25818A1DD755}"/>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FF15B66C-E933-D06C-165B-495EBB65E5F9}"/>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360E870E-8A7F-2C0A-1471-0C9C54827EB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4E2D8C5-0697-4E40-8066-0526D822678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9F01C2D3-85FA-080B-CB32-D1EC12C1AF0B}"/>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2E08BC4-1992-CF01-3B93-940A482C704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7ED8102C-0FA5-4D48-BB6C-D0B880018EE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A27C4480-6F2D-242D-385C-930A930989D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4C59154B-F179-4AF4-E016-8025D0D80B5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0E4A910F-7ED5-A28B-EB17-0D0BBFD71AC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5E5C42AA-E9B7-A49A-AC74-0E8A8287E308}"/>
              </a:ext>
            </a:extLst>
          </p:cNvPr>
          <p:cNvSpPr/>
          <p:nvPr/>
        </p:nvSpPr>
        <p:spPr>
          <a:xfrm>
            <a:off x="4023614" y="3281717"/>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a:extLst>
              <a:ext uri="{FF2B5EF4-FFF2-40B4-BE49-F238E27FC236}">
                <a16:creationId xmlns:a16="http://schemas.microsoft.com/office/drawing/2014/main" id="{8E21E4B8-467F-415A-A455-F89BED9B8A97}"/>
              </a:ext>
            </a:extLst>
          </p:cNvPr>
          <p:cNvPicPr>
            <a:picLocks noGrp="1" noChangeAspect="1"/>
          </p:cNvPicPr>
          <p:nvPr>
            <p:ph type="pic" sz="quarter" idx="39"/>
          </p:nvPr>
        </p:nvPicPr>
        <p:blipFill>
          <a:blip r:embed="rId2"/>
          <a:srcRect l="31681" r="31681"/>
          <a:stretch>
            <a:fillRect/>
          </a:stretch>
        </p:blipFill>
        <p:spPr>
          <a:xfrm>
            <a:off x="-2" y="4538612"/>
            <a:ext cx="3686400" cy="5486854"/>
          </a:xfrm>
        </p:spPr>
      </p:pic>
    </p:spTree>
    <p:extLst>
      <p:ext uri="{BB962C8B-B14F-4D97-AF65-F5344CB8AC3E}">
        <p14:creationId xmlns:p14="http://schemas.microsoft.com/office/powerpoint/2010/main" val="147092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271178"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456454" y="278740"/>
            <a:ext cx="3342856" cy="592016"/>
          </a:xfrm>
        </p:spPr>
        <p:txBody>
          <a:bodyPr/>
          <a:lstStyle/>
          <a:p>
            <a:r>
              <a:rPr lang="en-US" sz="2400" cap="all" err="1"/>
              <a:t>Apilab </a:t>
            </a:r>
            <a:r>
              <a:rPr lang="en-US" sz="2400" cap="all"/>
              <a:t>Koroška čebelnjak</a:t>
            </a:r>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46797" y="4736869"/>
            <a:ext cx="7081980" cy="5262979"/>
          </a:xfrm>
          <a:prstGeom prst="rect">
            <a:avLst/>
          </a:prstGeom>
        </p:spPr>
        <p:txBody>
          <a:bodyPr wrap="square">
            <a:spAutoFit/>
          </a:bodyPr>
          <a:lstStyle/>
          <a:p>
            <a:pPr algn="just"/>
            <a:r>
              <a:rPr lang="en-US" sz="1400"/>
              <a:t>Kranjska čebelnjak </a:t>
            </a:r>
            <a:r>
              <a:rPr lang="en-US" sz="1400" err="1"/>
              <a:t>Apilab </a:t>
            </a:r>
            <a:r>
              <a:rPr lang="en-US" sz="1400"/>
              <a:t>je v skladu s cilji trajnostnega razvoja Združenih narodov (SDG), zlasti s ciljem SDG 11 (trajnostna mesta in skupnosti) in SDG 12 (odgovorna potrošnja in proizvodnja). </a:t>
            </a:r>
            <a:r>
              <a:rPr lang="en-US" sz="1400" err="1"/>
              <a:t>Apilab</a:t>
            </a:r>
            <a:r>
              <a:rPr lang="en-US" sz="1400"/>
              <a:t> ponuja inovativno, naravi navdihnjeno bivanje v sobah v obliki satja in združuje okoljsko izobraževanje s trajnostnimi turističnimi praksami, pri čemer poudarja kulturni pomen slovenske avtohtone kranjske čebele. Oblika in struktura čebelnjaka ozaveščata o ohranjanju opraševalcev in biotske raznovrstnosti, kar je ključnega pomena za cilje SDG 11 za ohranjanje lokalne dediščine in ustvarjanje vključujočih, trajnostnih modelov turizma. Kranjska čebelarna deluje tudi kot interaktivno središče za znanje o čebelah, kjer obiskovalci skozi razstave in izkušnje pridobijo praktično razumevanje ekološkega ravnovesja, lokalne kulture in slovenske kmetijske zgodovine. To je v skladu s ciljem SDG 11, da se urbani prostori naredijo trajnostni z združevanjem kulturne dediščine in inovativnih rešitev za namestitev.</a:t>
            </a:r>
          </a:p>
          <a:p>
            <a:pPr algn="just"/>
            <a:endParaRPr lang="en-US" sz="1400"/>
          </a:p>
          <a:p>
            <a:pPr algn="just"/>
            <a:r>
              <a:rPr lang="en-US" sz="1400"/>
              <a:t>Poleg tega </a:t>
            </a:r>
            <a:r>
              <a:rPr lang="en-US" sz="1400" err="1"/>
              <a:t>Apilab </a:t>
            </a:r>
            <a:r>
              <a:rPr lang="en-US" sz="1400"/>
              <a:t>spodbuja cilj SDG 8 (dostojno delo in gospodarska rast) in cilj SDG 9 (industrija, inovacije in infrastruktura) z razvojem podjetniškega ekosistema, ki podpira mala in srednja podjetja (MSP) v Sloveniji. Prek inovacijskega tehnološkega središča APILAB imajo lokalni inovatorji, podjetniki in čebelarji dostop do sodobne tehnologije in prostorov za sodelovanje, kjer lahko razvijajo trajnostne, okolju prijazne izdelke, navdihnjene s tradicionalnimi čebelarskimi praksami. To združevanje tradicije in modernosti spodbuja trajnostno gospodarsko rast in hkrati podpira inovacije, kar je v skladu s ciljem SDG 9, ki se osredotoča na gradnjo odporne infrastrukture in spodbujanje vključujoče industrializacije. Z aktivnim sodelovanjem v zelenih in inovativnih turističnih pobudah je </a:t>
            </a:r>
            <a:r>
              <a:rPr lang="en-US" sz="1400" err="1"/>
              <a:t>Apilabova </a:t>
            </a:r>
            <a:r>
              <a:rPr lang="en-US" sz="1400"/>
              <a:t>kranjska čebelnjak model turizma, ki uravnava skrb za okolje, lokalni gospodarski razvoj in najnovejše inovacije na področju trajnostnih praks.</a:t>
            </a:r>
          </a:p>
        </p:txBody>
      </p:sp>
      <p:pic>
        <p:nvPicPr>
          <p:cNvPr id="15" name="Picture 14" descr="A white and orange cityscape with white text&#10;&#10;Description automatically generated">
            <a:extLst>
              <a:ext uri="{FF2B5EF4-FFF2-40B4-BE49-F238E27FC236}">
                <a16:creationId xmlns:a16="http://schemas.microsoft.com/office/drawing/2014/main" id="{706971E2-526A-4078-901A-F1DF2D5D0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5788" y="3205812"/>
            <a:ext cx="1188154" cy="1188154"/>
          </a:xfrm>
          <a:prstGeom prst="rect">
            <a:avLst/>
          </a:prstGeom>
        </p:spPr>
      </p:pic>
      <p:pic>
        <p:nvPicPr>
          <p:cNvPr id="17" name="Picture 16" descr="A red background with white text and a graph&#10;&#10;Description automatically generated">
            <a:extLst>
              <a:ext uri="{FF2B5EF4-FFF2-40B4-BE49-F238E27FC236}">
                <a16:creationId xmlns:a16="http://schemas.microsoft.com/office/drawing/2014/main" id="{C1CEEF75-581D-4A75-9979-5B24DA7801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454" y="3205812"/>
            <a:ext cx="1188154" cy="1188154"/>
          </a:xfrm>
          <a:prstGeom prst="rect">
            <a:avLst/>
          </a:prstGeom>
        </p:spPr>
      </p:pic>
      <p:pic>
        <p:nvPicPr>
          <p:cNvPr id="4" name="Picture 3">
            <a:extLst>
              <a:ext uri="{FF2B5EF4-FFF2-40B4-BE49-F238E27FC236}">
                <a16:creationId xmlns:a16="http://schemas.microsoft.com/office/drawing/2014/main" id="{BEE9D89C-7ADE-413B-B6DE-D1072AE282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6198" y="3205889"/>
            <a:ext cx="1188000" cy="1188000"/>
          </a:xfrm>
          <a:prstGeom prst="rect">
            <a:avLst/>
          </a:prstGeom>
        </p:spPr>
      </p:pic>
      <p:pic>
        <p:nvPicPr>
          <p:cNvPr id="6" name="Picture 5">
            <a:extLst>
              <a:ext uri="{FF2B5EF4-FFF2-40B4-BE49-F238E27FC236}">
                <a16:creationId xmlns:a16="http://schemas.microsoft.com/office/drawing/2014/main" id="{483E3E19-ADCD-4CC6-BC20-AE86DB1074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5378" y="3233065"/>
            <a:ext cx="1188000" cy="1188000"/>
          </a:xfrm>
          <a:prstGeom prst="rect">
            <a:avLst/>
          </a:prstGeom>
        </p:spPr>
      </p:pic>
    </p:spTree>
    <p:extLst>
      <p:ext uri="{BB962C8B-B14F-4D97-AF65-F5344CB8AC3E}">
        <p14:creationId xmlns:p14="http://schemas.microsoft.com/office/powerpoint/2010/main" val="3795647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AC3D-4F2E-05F5-01EF-30054385AA0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64D6D53-6D55-0E8A-0F1E-575DC76F93B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E98B319E-8977-5F95-F056-FE9302B60CF9}"/>
              </a:ext>
            </a:extLst>
          </p:cNvPr>
          <p:cNvSpPr>
            <a:spLocks noGrp="1"/>
          </p:cNvSpPr>
          <p:nvPr>
            <p:ph type="body" sz="quarter" idx="32"/>
          </p:nvPr>
        </p:nvSpPr>
        <p:spPr>
          <a:xfrm>
            <a:off x="294777" y="6210187"/>
            <a:ext cx="7365329" cy="2787212"/>
          </a:xfrm>
        </p:spPr>
        <p:txBody>
          <a:bodyPr/>
          <a:lstStyle/>
          <a:p>
            <a:pPr>
              <a:lnSpc>
                <a:spcPct val="100000"/>
              </a:lnSpc>
            </a:pPr>
            <a:r>
              <a:rPr lang="en-US" sz="3600" b="1">
                <a:solidFill>
                  <a:schemeClr val="bg1"/>
                </a:solidFill>
                <a:latin typeface="Calibri"/>
                <a:cs typeface="Calibri"/>
              </a:rPr>
              <a:t>Doživetje v krošnjah dreves, Slivna, Slovenija</a:t>
            </a:r>
            <a:endParaRPr lang="sl-SI" sz="3600">
              <a:solidFill>
                <a:schemeClr val="bg1"/>
              </a:solidFill>
            </a:endParaRPr>
          </a:p>
          <a:p>
            <a:pPr>
              <a:lnSpc>
                <a:spcPct val="100000"/>
              </a:lnSpc>
            </a:pPr>
            <a:r>
              <a:rPr lang="en-US" sz="3600" b="1">
                <a:solidFill>
                  <a:schemeClr val="bg1"/>
                </a:solidFill>
                <a:latin typeface="Calibri"/>
                <a:cs typeface="Calibri"/>
              </a:rPr>
              <a:t>Slovenija</a:t>
            </a:r>
            <a:endParaRPr lang="sl-SI" sz="3600">
              <a:solidFill>
                <a:schemeClr val="bg1"/>
              </a:solidFill>
            </a:endParaRPr>
          </a:p>
          <a:p>
            <a:pPr marL="0" indent="0">
              <a:lnSpc>
                <a:spcPct val="100000"/>
              </a:lnSpc>
              <a:buNone/>
            </a:pPr>
            <a:r>
              <a:rPr lang="en-US" sz="2000" b="1">
                <a:solidFill>
                  <a:schemeClr val="bg1"/>
                </a:solidFill>
                <a:latin typeface="Calibri"/>
                <a:cs typeface="Calibri"/>
              </a:rPr>
              <a:t>Kategorija: </a:t>
            </a:r>
            <a:r>
              <a:rPr lang="en-US" sz="2000">
                <a:solidFill>
                  <a:schemeClr val="bg1"/>
                </a:solidFill>
                <a:latin typeface="Calibri"/>
                <a:cs typeface="Calibri"/>
              </a:rPr>
              <a:t>glamping</a:t>
            </a:r>
            <a:endParaRPr lang="en-US" sz="2000">
              <a:solidFill>
                <a:schemeClr val="bg1"/>
              </a:solidFill>
              <a:latin typeface="Calibri"/>
              <a:ea typeface="Calibri"/>
              <a:cs typeface="Calibri"/>
            </a:endParaRPr>
          </a:p>
          <a:p>
            <a:pPr marL="0" indent="0">
              <a:lnSpc>
                <a:spcPct val="100000"/>
              </a:lnSpc>
              <a:buNone/>
            </a:pPr>
            <a:r>
              <a:rPr lang="en-US" sz="2000" b="1">
                <a:solidFill>
                  <a:schemeClr val="bg1"/>
                </a:solidFill>
                <a:latin typeface="Calibri"/>
                <a:cs typeface="Calibri"/>
              </a:rPr>
              <a:t>Lokacija: </a:t>
            </a:r>
            <a:r>
              <a:rPr lang="en-US" sz="2000">
                <a:solidFill>
                  <a:schemeClr val="bg1"/>
                </a:solidFill>
                <a:latin typeface="Calibri"/>
                <a:cs typeface="Calibri"/>
              </a:rPr>
              <a:t>Slovenija</a:t>
            </a:r>
            <a:endParaRPr lang="en-US" sz="2000">
              <a:solidFill>
                <a:schemeClr val="bg1"/>
              </a:solidFill>
              <a:latin typeface="Calibri"/>
              <a:ea typeface="Calibri"/>
              <a:cs typeface="Calibri"/>
            </a:endParaRPr>
          </a:p>
          <a:p>
            <a:pPr algn="l">
              <a:lnSpc>
                <a:spcPct val="100000"/>
              </a:lnSpc>
            </a:pPr>
            <a:r>
              <a:rPr lang="en-US" sz="2000" b="1">
                <a:solidFill>
                  <a:schemeClr val="bg1"/>
                </a:solidFill>
                <a:latin typeface="Calibri"/>
                <a:cs typeface="Calibri"/>
              </a:rPr>
              <a:t>Spletna stran: </a:t>
            </a:r>
            <a:r>
              <a:rPr lang="en-IE" sz="1600">
                <a:solidFill>
                  <a:schemeClr val="bg1"/>
                </a:solidFill>
                <a:latin typeface="Poppins"/>
                <a:cs typeface="Poppins"/>
                <a:hlinkClick r:id="rId2">
                  <a:extLst>
                    <a:ext uri="{A12FA001-AC4F-418D-AE19-62706E023703}">
                      <ahyp:hlinkClr xmlns:ahyp="http://schemas.microsoft.com/office/drawing/2018/hyperlinkcolor" val="tx"/>
                    </a:ext>
                  </a:extLst>
                </a:hlinkClick>
              </a:rPr>
              <a:t>Bivanje v krošnjah</a:t>
            </a:r>
            <a:endParaRPr lang="en-US" sz="1600">
              <a:solidFill>
                <a:schemeClr val="bg1"/>
              </a:solidFill>
              <a:latin typeface="Calibri"/>
              <a:ea typeface="Calibri"/>
              <a:cs typeface="Calibri"/>
              <a:hlinkClick r:id="rId3">
                <a:extLst>
                  <a:ext uri="{A12FA001-AC4F-418D-AE19-62706E023703}">
                    <ahyp:hlinkClr xmlns:ahyp="http://schemas.microsoft.com/office/drawing/2018/hyperlinkcolor" val="tx"/>
                  </a:ext>
                </a:extLst>
              </a:hlinkClick>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nSpc>
                <a:spcPct val="100000"/>
              </a:lnSpc>
            </a:pPr>
            <a:r>
              <a:rPr lang="en-US">
                <a:solidFill>
                  <a:schemeClr val="bg1"/>
                </a:solidFill>
                <a:latin typeface="Calibri"/>
                <a:cs typeface="Calibri"/>
              </a:rPr>
              <a:t>Spanje v krošnjah v Slivni je resnično edinstvena izkušnja iz več razlogov. Spanje v krošnjah vam omogoča popolno povezavo z naravo. Zaspite ob zvokih gozda in se zbudite ob ptičjem petju in sončnem vzhodu. Na voljo so različne možnosti spanja, kot so platforme in viseče postelje v drevesih, kot so smreka, hrast, jesen, oreh, gaber ali bukev12. To ni navadna hišica na drevesu, ampak prava izkušnja spanja na prostem, ki dodaja element avanture. Izkušnja vključuje večerjo na travniku ob ognju pod zvezdami in zajtrk z lokalnimi sestavinami, ki ga lahko uživate kar v krošnjah. Čeprav ste v divjini, je za vašo varnost poskrbljeno z varnostno opremo, postelje pa so zaščitene pred insekti. Primerno je za pare, družine in manjše skupine prijateljev, kar vam omogoča, da to posebno izkušnjo delite z najbližjimi.</a:t>
            </a:r>
            <a:endParaRPr lang="en-US">
              <a:solidFill>
                <a:schemeClr val="bg1"/>
              </a:solidFill>
            </a:endParaRPr>
          </a:p>
          <a:p>
            <a:pPr algn="l">
              <a:lnSpc>
                <a:spcPct val="100000"/>
              </a:lnSpc>
            </a:pPr>
            <a:endParaRPr lang="en-US">
              <a:solidFill>
                <a:schemeClr val="bg1"/>
              </a:solidFill>
            </a:endParaRPr>
          </a:p>
        </p:txBody>
      </p:sp>
      <p:sp>
        <p:nvSpPr>
          <p:cNvPr id="2" name="Text Placeholder 1">
            <a:extLst>
              <a:ext uri="{FF2B5EF4-FFF2-40B4-BE49-F238E27FC236}">
                <a16:creationId xmlns:a16="http://schemas.microsoft.com/office/drawing/2014/main" id="{A30DF952-F5AD-B1C1-D126-585FBBFE4AFF}"/>
              </a:ext>
            </a:extLst>
          </p:cNvPr>
          <p:cNvSpPr>
            <a:spLocks noGrp="1"/>
          </p:cNvSpPr>
          <p:nvPr>
            <p:ph type="body" sz="quarter" idx="35"/>
          </p:nvPr>
        </p:nvSpPr>
        <p:spPr>
          <a:xfrm>
            <a:off x="294777" y="5453856"/>
            <a:ext cx="3206079" cy="1049221"/>
          </a:xfrm>
        </p:spPr>
        <p:txBody>
          <a:bodyPr/>
          <a:lstStyle/>
          <a:p>
            <a:r>
              <a:rPr lang="en-US" sz="4400" b="1"/>
              <a:t>SLOVENIJA</a:t>
            </a:r>
          </a:p>
        </p:txBody>
      </p:sp>
      <p:sp>
        <p:nvSpPr>
          <p:cNvPr id="3" name="Text Placeholder 2">
            <a:extLst>
              <a:ext uri="{FF2B5EF4-FFF2-40B4-BE49-F238E27FC236}">
                <a16:creationId xmlns:a16="http://schemas.microsoft.com/office/drawing/2014/main" id="{394CF703-98AA-B1FD-9714-6586CFC644D8}"/>
              </a:ext>
            </a:extLst>
          </p:cNvPr>
          <p:cNvSpPr>
            <a:spLocks noGrp="1"/>
          </p:cNvSpPr>
          <p:nvPr>
            <p:ph type="body" sz="quarter" idx="36"/>
          </p:nvPr>
        </p:nvSpPr>
        <p:spPr>
          <a:xfrm>
            <a:off x="294776" y="4779704"/>
            <a:ext cx="3828649" cy="465156"/>
          </a:xfrm>
        </p:spPr>
        <p:txBody>
          <a:bodyPr/>
          <a:lstStyle/>
          <a:p>
            <a:r>
              <a:rPr lang="en-US" sz="3100" b="0" cap="all"/>
              <a:t>Trajnostni modeli</a:t>
            </a:r>
          </a:p>
        </p:txBody>
      </p:sp>
      <p:sp>
        <p:nvSpPr>
          <p:cNvPr id="16" name="Slide Number Placeholder 15">
            <a:extLst>
              <a:ext uri="{FF2B5EF4-FFF2-40B4-BE49-F238E27FC236}">
                <a16:creationId xmlns:a16="http://schemas.microsoft.com/office/drawing/2014/main" id="{C77AFCAA-31CF-37E7-4C3A-9D2E3355F8D8}"/>
              </a:ext>
            </a:extLst>
          </p:cNvPr>
          <p:cNvSpPr>
            <a:spLocks noGrp="1"/>
          </p:cNvSpPr>
          <p:nvPr>
            <p:ph type="sldNum" sz="quarter" idx="4"/>
          </p:nvPr>
        </p:nvSpPr>
        <p:spPr/>
        <p:txBody>
          <a:bodyPr/>
          <a:lstStyle/>
          <a:p>
            <a:fld id="{9C527BFA-2C0E-4CEC-B6A5-913A56FEF4B4}" type="slidenum">
              <a:rPr lang="fr-CA" smtClean="0"/>
              <a:t>89</a:t>
            </a:fld>
            <a:endParaRPr lang="fr-CA"/>
          </a:p>
        </p:txBody>
      </p:sp>
      <p:sp>
        <p:nvSpPr>
          <p:cNvPr id="4" name="Text Placeholder 3">
            <a:extLst>
              <a:ext uri="{FF2B5EF4-FFF2-40B4-BE49-F238E27FC236}">
                <a16:creationId xmlns:a16="http://schemas.microsoft.com/office/drawing/2014/main" id="{B22E8D0D-116A-B30F-DEC8-37B18889B668}"/>
              </a:ext>
            </a:extLst>
          </p:cNvPr>
          <p:cNvSpPr>
            <a:spLocks noGrp="1"/>
          </p:cNvSpPr>
          <p:nvPr>
            <p:ph type="body" sz="quarter" idx="65"/>
          </p:nvPr>
        </p:nvSpPr>
        <p:spPr>
          <a:xfrm>
            <a:off x="301268" y="-7207"/>
            <a:ext cx="2652453" cy="671827"/>
          </a:xfrm>
        </p:spPr>
        <p:txBody>
          <a:bodyPr/>
          <a:lstStyle/>
          <a:p>
            <a:r>
              <a:rPr lang="en-GB">
                <a:latin typeface="Calibri"/>
                <a:cs typeface="Calibri"/>
              </a:rPr>
              <a:t>Foto: </a:t>
            </a:r>
            <a:r>
              <a:rPr lang="en-GB" err="1">
                <a:latin typeface="Calibri"/>
                <a:cs typeface="Calibri"/>
              </a:rPr>
              <a:t>Bohinj </a:t>
            </a:r>
            <a:r>
              <a:rPr lang="en-GB">
                <a:latin typeface="Calibri"/>
                <a:cs typeface="Calibri"/>
              </a:rPr>
              <a:t>Eco hotel****, Slovenija</a:t>
            </a:r>
            <a:endParaRPr lang="en-GB"/>
          </a:p>
        </p:txBody>
      </p:sp>
      <p:sp>
        <p:nvSpPr>
          <p:cNvPr id="10" name="Text Placeholder 2">
            <a:extLst>
              <a:ext uri="{FF2B5EF4-FFF2-40B4-BE49-F238E27FC236}">
                <a16:creationId xmlns:a16="http://schemas.microsoft.com/office/drawing/2014/main" id="{C00175C1-ED46-21FA-5004-958396F99850}"/>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293C0FC7-71C7-193B-4E62-02256133E920}"/>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8" name="Picture Placeholder 7" descr="Slika, ki vsebuje besede drevo, na prostem, mreža proti komarjem, ponjava&#10;&#10;Opis je samodejno ustvarjen">
            <a:extLst>
              <a:ext uri="{FF2B5EF4-FFF2-40B4-BE49-F238E27FC236}">
                <a16:creationId xmlns:a16="http://schemas.microsoft.com/office/drawing/2014/main" id="{23639989-BCDD-408A-986A-9AD41B395D97}"/>
              </a:ext>
            </a:extLst>
          </p:cNvPr>
          <p:cNvPicPr>
            <a:picLocks noGrp="1" noChangeAspect="1"/>
          </p:cNvPicPr>
          <p:nvPr>
            <p:ph type="pic" sz="quarter" idx="34"/>
          </p:nvPr>
        </p:nvPicPr>
        <p:blipFill>
          <a:blip r:embed="rId4"/>
          <a:srcRect t="7041" b="7041"/>
          <a:stretch>
            <a:fillRect/>
          </a:stretch>
        </p:blipFill>
        <p:spPr>
          <a:xfrm>
            <a:off x="0" y="296564"/>
            <a:ext cx="7001712" cy="4003099"/>
          </a:xfrm>
        </p:spPr>
      </p:pic>
      <p:pic>
        <p:nvPicPr>
          <p:cNvPr id="6" name="Graphic 9" descr="Badge 5 with solid fill">
            <a:extLst>
              <a:ext uri="{FF2B5EF4-FFF2-40B4-BE49-F238E27FC236}">
                <a16:creationId xmlns:a16="http://schemas.microsoft.com/office/drawing/2014/main" id="{1DE693DA-0F1A-98B6-6773-3D544A47DF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9939" y="4777745"/>
            <a:ext cx="1440000" cy="1440000"/>
          </a:xfrm>
          <a:prstGeom prst="rect">
            <a:avLst/>
          </a:prstGeom>
        </p:spPr>
      </p:pic>
    </p:spTree>
    <p:extLst>
      <p:ext uri="{BB962C8B-B14F-4D97-AF65-F5344CB8AC3E}">
        <p14:creationId xmlns:p14="http://schemas.microsoft.com/office/powerpoint/2010/main" val="2940147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D6EAA87-C127-A53D-3107-9E883B190618}"/>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t>9</a:t>
            </a:fld>
            <a:endParaRPr lang="fr-CA"/>
          </a:p>
        </p:txBody>
      </p:sp>
      <p:sp>
        <p:nvSpPr>
          <p:cNvPr id="13" name="Text Placeholder 29">
            <a:extLst>
              <a:ext uri="{FF2B5EF4-FFF2-40B4-BE49-F238E27FC236}">
                <a16:creationId xmlns:a16="http://schemas.microsoft.com/office/drawing/2014/main" id="{F798AD0A-93F9-BFCE-A7BE-0EB3D0E951B3}"/>
              </a:ext>
            </a:extLst>
          </p:cNvPr>
          <p:cNvSpPr>
            <a:spLocks noGrp="1"/>
          </p:cNvSpPr>
          <p:nvPr>
            <p:ph type="body" sz="quarter" idx="32"/>
          </p:nvPr>
        </p:nvSpPr>
        <p:spPr>
          <a:xfrm>
            <a:off x="617152" y="3362462"/>
            <a:ext cx="6541269" cy="5494217"/>
          </a:xfrm>
        </p:spPr>
        <p:txBody>
          <a:bodyPr numCol="1"/>
          <a:lstStyle/>
          <a:p>
            <a:pPr>
              <a:lnSpc>
                <a:spcPct val="100000"/>
              </a:lnSpc>
            </a:pPr>
            <a:r>
              <a:rPr lang="en-US">
                <a:latin typeface="Calibri"/>
                <a:cs typeface="Calibri"/>
              </a:rPr>
              <a:t>Predstavljajte si Evropo, kjer lahko popotniki izbirajo med neverjetno raznolikimi edinstvenimi nastanitvami, od prenovljenih kmetij v oddaljenih vaseh do hišic na drevesih, ki jih napaja sončna energija, in prenovljenih zgodovinskih stavb. Epic Stays ni le o nastanitvah, temveč o ustvarjanju novih, izjemnih in izboljšanih izkušenj, ki slavijo lokalno kulturo, trajnost in inovativnost v gostinstvu.</a:t>
            </a:r>
          </a:p>
          <a:p>
            <a:pPr>
              <a:lnSpc>
                <a:spcPct val="100000"/>
              </a:lnSpc>
            </a:pPr>
            <a:endParaRPr lang="en-US"/>
          </a:p>
          <a:p>
            <a:pPr>
              <a:lnSpc>
                <a:spcPct val="100000"/>
              </a:lnSpc>
            </a:pPr>
            <a:r>
              <a:rPr lang="en-US">
                <a:latin typeface="Calibri"/>
                <a:cs typeface="Calibri"/>
              </a:rPr>
              <a:t>Epic Stays se nanaša na alternativne turistične namestitve, ki so netradicionalne možnosti namestitve, ki ponujajo edinstvene in pogosto </a:t>
            </a:r>
            <a:r>
              <a:rPr lang="en-US" err="1">
                <a:latin typeface="Calibri"/>
                <a:cs typeface="Calibri"/>
              </a:rPr>
              <a:t>prilagojene </a:t>
            </a:r>
            <a:r>
              <a:rPr lang="en-US">
                <a:latin typeface="Calibri"/>
                <a:cs typeface="Calibri"/>
              </a:rPr>
              <a:t>izkušnje, ki se razlikujejo od standardnih hotelov ali letovišč. Takšne nepremičnine lahko vključujejo okolju prijazne koče, penzione, kmetije, počitniške najeme, hostle in butične gostišča. Ta kompendij je dopolnilni dokument k projektu, ki vključuje tudi program poklicnega izobraževanja in usposabljanja, raziskovalno poročilo, spletno stran in številne dogodke za širjenje informacij, ki bodo potekali na Islandiji, Nizozemskem, v Italiji, Sloveniji in na Irskem v letih 2024 in 2025. Za več informacij o projektu obiščite</a:t>
            </a:r>
            <a:r>
              <a:rPr lang="en-US">
                <a:latin typeface="Calibri"/>
                <a:cs typeface="Calibri"/>
                <a:hlinkClick r:id="rId2">
                  <a:extLst>
                    <a:ext uri="{A12FA001-AC4F-418D-AE19-62706E023703}">
                      <ahyp:hlinkClr xmlns:ahyp="http://schemas.microsoft.com/office/drawing/2018/hyperlinkcolor" val="tx"/>
                    </a:ext>
                  </a:extLst>
                </a:hlinkClick>
              </a:rPr>
              <a:t> https://epicstays.eu/</a:t>
            </a:r>
            <a:r>
              <a:rPr lang="en-US">
                <a:latin typeface="Calibri"/>
                <a:cs typeface="Calibri"/>
              </a:rPr>
              <a:t> </a:t>
            </a:r>
          </a:p>
          <a:p>
            <a:pPr>
              <a:lnSpc>
                <a:spcPct val="100000"/>
              </a:lnSpc>
            </a:pPr>
            <a:endParaRPr lang="en-US"/>
          </a:p>
          <a:p>
            <a:pPr>
              <a:lnSpc>
                <a:spcPct val="100000"/>
              </a:lnSpc>
            </a:pPr>
            <a:r>
              <a:rPr lang="en-US">
                <a:latin typeface="Calibri"/>
                <a:cs typeface="Calibri"/>
              </a:rPr>
              <a:t>Namestitve Epic Stays </a:t>
            </a:r>
            <a:r>
              <a:rPr lang="en-IE">
                <a:latin typeface="Calibri"/>
                <a:cs typeface="Calibri"/>
              </a:rPr>
              <a:t>poudarjajo </a:t>
            </a:r>
            <a:r>
              <a:rPr lang="en-US">
                <a:latin typeface="Calibri"/>
                <a:cs typeface="Calibri"/>
              </a:rPr>
              <a:t>trajnost, kulturno potopitev in avtentičnost ter so namenjene </a:t>
            </a:r>
            <a:r>
              <a:rPr lang="en-US" err="1">
                <a:latin typeface="Calibri"/>
                <a:cs typeface="Calibri"/>
              </a:rPr>
              <a:t>popotnikom, </a:t>
            </a:r>
            <a:r>
              <a:rPr lang="en-US">
                <a:latin typeface="Calibri"/>
                <a:cs typeface="Calibri"/>
              </a:rPr>
              <a:t>ki iščejo globlje povezave z lokalnimi skupnostmi in okoljem. Po vsej Evropi je ponudba nepremičnin, ki sodijo v to kategorijo, nekoliko neomejena – v bistvu vključuje vse nekonvencionalne namestitve. Te alternativne možnosti imajo ponavadi nekaj podobnih značilnosti, vendar so na splošno manjše, v lokalni lasti, ponujajo bolj intimno okolje in pogosto spodbujajo okolju prijazne prakse. Ta vrsta namestitev je v skladu z naraščajočim povpraševanjem po odgovornem in izkustvenem potovanju, saj ponuja raznolike in prilagodljive možnosti za turiste, ki cenijo posebne in pomembne bivanje.</a:t>
            </a:r>
            <a:endParaRPr lang="en-IE">
              <a:latin typeface="Calibri"/>
              <a:cs typeface="Calibri"/>
            </a:endParaRPr>
          </a:p>
          <a:p>
            <a:pPr>
              <a:lnSpc>
                <a:spcPct val="100000"/>
              </a:lnSpc>
            </a:pPr>
            <a:endParaRPr lang="en-IE"/>
          </a:p>
          <a:p>
            <a:endParaRPr lang="en-US"/>
          </a:p>
        </p:txBody>
      </p:sp>
      <p:sp>
        <p:nvSpPr>
          <p:cNvPr id="14" name="Text Placeholder 27">
            <a:extLst>
              <a:ext uri="{FF2B5EF4-FFF2-40B4-BE49-F238E27FC236}">
                <a16:creationId xmlns:a16="http://schemas.microsoft.com/office/drawing/2014/main" id="{B93E86FA-D373-FC96-8949-B181BD2A8801}"/>
              </a:ext>
            </a:extLst>
          </p:cNvPr>
          <p:cNvSpPr txBox="1">
            <a:spLocks/>
          </p:cNvSpPr>
          <p:nvPr/>
        </p:nvSpPr>
        <p:spPr>
          <a:xfrm>
            <a:off x="545489" y="1894039"/>
            <a:ext cx="2670187" cy="1031880"/>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latin typeface="Calibri"/>
                <a:ea typeface="Open Sans"/>
                <a:cs typeface="Calibri"/>
              </a:rPr>
              <a:t>UVOD IN OPREDELITEV EPIC STAYS</a:t>
            </a:r>
            <a:endParaRPr lang="en-US"/>
          </a:p>
        </p:txBody>
      </p:sp>
      <p:sp>
        <p:nvSpPr>
          <p:cNvPr id="15" name="Text Placeholder 28">
            <a:extLst>
              <a:ext uri="{FF2B5EF4-FFF2-40B4-BE49-F238E27FC236}">
                <a16:creationId xmlns:a16="http://schemas.microsoft.com/office/drawing/2014/main" id="{DB3BE83F-5730-949B-FEA9-041077711136}"/>
              </a:ext>
            </a:extLst>
          </p:cNvPr>
          <p:cNvSpPr txBox="1">
            <a:spLocks/>
          </p:cNvSpPr>
          <p:nvPr/>
        </p:nvSpPr>
        <p:spPr>
          <a:xfrm>
            <a:off x="544933" y="941779"/>
            <a:ext cx="1197303"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t>01</a:t>
            </a:r>
          </a:p>
        </p:txBody>
      </p:sp>
      <p:sp>
        <p:nvSpPr>
          <p:cNvPr id="16" name="Text Placeholder 10">
            <a:extLst>
              <a:ext uri="{FF2B5EF4-FFF2-40B4-BE49-F238E27FC236}">
                <a16:creationId xmlns:a16="http://schemas.microsoft.com/office/drawing/2014/main" id="{3F333D53-F5E2-0A68-8CC6-3378E40300D4}"/>
              </a:ext>
            </a:extLst>
          </p:cNvPr>
          <p:cNvSpPr>
            <a:spLocks noGrp="1"/>
          </p:cNvSpPr>
          <p:nvPr>
            <p:ph type="body" sz="quarter" idx="33"/>
          </p:nvPr>
        </p:nvSpPr>
        <p:spPr>
          <a:xfrm>
            <a:off x="4201991" y="679991"/>
            <a:ext cx="2956430" cy="2464200"/>
          </a:xfrm>
        </p:spPr>
        <p:txBody>
          <a:bodyPr/>
          <a:lstStyle/>
          <a:p>
            <a:r>
              <a:rPr lang="en-US" cap="all"/>
              <a:t>Dobrodošli v projektu Epic Stays – inovativni preobrat v turistični nastanitvi in inovativni prispevek k podeželski gospodarski, blaženju podnebnih sprememb in oživljanju evropskega podeželja! </a:t>
            </a:r>
            <a:endParaRPr lang="en-IE" cap="all"/>
          </a:p>
        </p:txBody>
      </p:sp>
    </p:spTree>
    <p:extLst>
      <p:ext uri="{BB962C8B-B14F-4D97-AF65-F5344CB8AC3E}">
        <p14:creationId xmlns:p14="http://schemas.microsoft.com/office/powerpoint/2010/main" val="29648902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D9F4-418F-AE82-173D-81025E34528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5540D86-9D82-7426-C28C-CFD1B783953C}"/>
              </a:ext>
            </a:extLst>
          </p:cNvPr>
          <p:cNvSpPr>
            <a:spLocks noGrp="1"/>
          </p:cNvSpPr>
          <p:nvPr>
            <p:ph type="body" sz="quarter" idx="32"/>
          </p:nvPr>
        </p:nvSpPr>
        <p:spPr>
          <a:xfrm>
            <a:off x="430069" y="2235867"/>
            <a:ext cx="7100328" cy="2422612"/>
          </a:xfrm>
        </p:spPr>
        <p:txBody>
          <a:bodyPr/>
          <a:lstStyle/>
          <a:p>
            <a:r>
              <a:rPr lang="en-US">
                <a:solidFill>
                  <a:srgbClr val="404040"/>
                </a:solidFill>
                <a:latin typeface="Calibri"/>
                <a:cs typeface="Calibri"/>
              </a:rPr>
              <a:t>Spanje v krošnjah v </a:t>
            </a:r>
            <a:r>
              <a:rPr lang="en-US" err="1">
                <a:solidFill>
                  <a:srgbClr val="404040"/>
                </a:solidFill>
                <a:latin typeface="Calibri"/>
                <a:cs typeface="Calibri"/>
              </a:rPr>
              <a:t>Slivni</a:t>
            </a:r>
            <a:r>
              <a:rPr lang="en-US">
                <a:solidFill>
                  <a:srgbClr val="404040"/>
                </a:solidFill>
                <a:latin typeface="Calibri"/>
                <a:cs typeface="Calibri"/>
              </a:rPr>
              <a:t>, kot vsaka oblika ekoturizma, se sooča z določenimi izzivi trajnosti. Gradnja in vzdrževanje platform in postelj v krošnjah dreves lahko vpliva na drevesa in okoliško vegetacijo. Pomembno je zagotoviti, da je vpliv na naravno okolje čim manjši in da se uporabljajo trajnostne gradbene metode. S povečanjem števila obiskovalcev se poveča tudi količina odpadkov. Ključnega pomena je vzpostaviti učinkovite sisteme ravnanja z odpadki in spodbujati obiskovalce k odgovornemu ravnanju. Prisotnost ljudi lahko moti lokalno favno. Zato je treba obiskovalce ozavestiti o pomembnosti ohranjanja biotske raznovrstnosti in sprejeti ukrepe za zaščito favne. Uporaba lokalnih virov, kot sta voda in les, mora biti trajnostna. Pomembno je, da se viri uporabljajo odgovorno in da se spodbuja njihova obnova. Vključevanje lokalne skupnosti v razvoj in upravljanje turističnih dejavnosti je ključnega pomena za dolgoročno trajnost. To lahko prispeva k lokalnemu gospodarstvu in zagotovi, da se koristi enakomerno porazdelijo.</a:t>
            </a:r>
            <a:endParaRPr lang="sl-SI"/>
          </a:p>
          <a:p>
            <a:pPr>
              <a:lnSpc>
                <a:spcPts val="1800"/>
              </a:lnSpc>
            </a:pPr>
            <a:endParaRPr lang="en-US"/>
          </a:p>
          <a:p>
            <a:endParaRPr lang="en-US"/>
          </a:p>
        </p:txBody>
      </p:sp>
      <p:sp>
        <p:nvSpPr>
          <p:cNvPr id="11" name="Text Placeholder 10">
            <a:extLst>
              <a:ext uri="{FF2B5EF4-FFF2-40B4-BE49-F238E27FC236}">
                <a16:creationId xmlns:a16="http://schemas.microsoft.com/office/drawing/2014/main" id="{73AB3D3A-CDFB-9173-F9D5-B6E3CD5010B8}"/>
              </a:ext>
            </a:extLst>
          </p:cNvPr>
          <p:cNvSpPr>
            <a:spLocks noGrp="1"/>
          </p:cNvSpPr>
          <p:nvPr>
            <p:ph type="body" sz="quarter" idx="40"/>
          </p:nvPr>
        </p:nvSpPr>
        <p:spPr/>
        <p:txBody>
          <a:bodyPr vert="horz" lIns="91440" tIns="45720" rIns="91440" bIns="45720" rtlCol="0" anchor="t">
            <a:noAutofit/>
          </a:bodyPr>
          <a:lstStyle/>
          <a:p>
            <a:r>
              <a:rPr lang="en-US" sz="2800">
                <a:solidFill>
                  <a:srgbClr val="FFFFFF"/>
                </a:solidFill>
                <a:latin typeface="Calibri"/>
                <a:cs typeface="Calibri"/>
              </a:rPr>
              <a:t>To je vrsta jutra, za katero živite.</a:t>
            </a:r>
            <a:endParaRPr lang="sl-SI" sz="2800">
              <a:solidFill>
                <a:srgbClr val="FFFFFF"/>
              </a:solidFill>
            </a:endParaRPr>
          </a:p>
          <a:p>
            <a:endParaRPr lang="en-US" sz="2800" i="0">
              <a:solidFill>
                <a:srgbClr val="000000"/>
              </a:solidFill>
            </a:endParaRPr>
          </a:p>
        </p:txBody>
      </p:sp>
      <p:sp>
        <p:nvSpPr>
          <p:cNvPr id="2" name="Slide Number Placeholder 1">
            <a:extLst>
              <a:ext uri="{FF2B5EF4-FFF2-40B4-BE49-F238E27FC236}">
                <a16:creationId xmlns:a16="http://schemas.microsoft.com/office/drawing/2014/main" id="{E214F589-331F-0183-7F71-200861A5160D}"/>
              </a:ext>
            </a:extLst>
          </p:cNvPr>
          <p:cNvSpPr>
            <a:spLocks noGrp="1"/>
          </p:cNvSpPr>
          <p:nvPr>
            <p:ph type="sldNum" sz="quarter" idx="4"/>
          </p:nvPr>
        </p:nvSpPr>
        <p:spPr/>
        <p:txBody>
          <a:bodyPr/>
          <a:lstStyle/>
          <a:p>
            <a:fld id="{9C527BFA-2C0E-4CEC-B6A5-913A56FEF4B4}" type="slidenum">
              <a:rPr lang="fr-CA" smtClean="0"/>
              <a:t>90</a:t>
            </a:fld>
            <a:endParaRPr lang="fr-CA"/>
          </a:p>
        </p:txBody>
      </p:sp>
      <p:sp>
        <p:nvSpPr>
          <p:cNvPr id="3" name="Text Placeholder 2">
            <a:extLst>
              <a:ext uri="{FF2B5EF4-FFF2-40B4-BE49-F238E27FC236}">
                <a16:creationId xmlns:a16="http://schemas.microsoft.com/office/drawing/2014/main" id="{527D0D3B-F39C-9B37-64C0-42C5686A0F71}"/>
              </a:ext>
            </a:extLst>
          </p:cNvPr>
          <p:cNvSpPr>
            <a:spLocks noGrp="1"/>
          </p:cNvSpPr>
          <p:nvPr>
            <p:ph type="body" sz="quarter" idx="65"/>
          </p:nvPr>
        </p:nvSpPr>
        <p:spPr/>
        <p:txBody>
          <a:bodyPr/>
          <a:lstStyle/>
          <a:p>
            <a:r>
              <a:rPr lang="en-GB">
                <a:latin typeface="Calibri"/>
                <a:cs typeface="Calibri"/>
              </a:rPr>
              <a:t>Foto: Treetop experience </a:t>
            </a:r>
            <a:r>
              <a:rPr lang="en-GB" err="1">
                <a:latin typeface="Calibri"/>
                <a:cs typeface="Calibri"/>
              </a:rPr>
              <a:t>Slivna</a:t>
            </a:r>
            <a:r>
              <a:rPr lang="en-GB">
                <a:latin typeface="Calibri"/>
                <a:cs typeface="Calibri"/>
              </a:rPr>
              <a:t>, </a:t>
            </a:r>
            <a:r>
              <a:rPr lang="en-GB" err="1">
                <a:latin typeface="Calibri"/>
                <a:cs typeface="Calibri"/>
              </a:rPr>
              <a:t>Slovenija</a:t>
            </a:r>
            <a:endParaRPr lang="en-GB">
              <a:latin typeface="Calibri"/>
              <a:cs typeface="Calibri"/>
            </a:endParaRPr>
          </a:p>
        </p:txBody>
      </p:sp>
      <p:sp>
        <p:nvSpPr>
          <p:cNvPr id="15" name="Freeform 14">
            <a:extLst>
              <a:ext uri="{FF2B5EF4-FFF2-40B4-BE49-F238E27FC236}">
                <a16:creationId xmlns:a16="http://schemas.microsoft.com/office/drawing/2014/main" id="{E0F3DC15-16F3-0F1E-9706-003333C9623E}"/>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C5CBF39A-572E-A25F-4D16-7D4BCD243FA0}"/>
              </a:ext>
            </a:extLst>
          </p:cNvPr>
          <p:cNvSpPr/>
          <p:nvPr/>
        </p:nvSpPr>
        <p:spPr>
          <a:xfrm>
            <a:off x="5781423" y="745125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 Placeholder 7">
            <a:extLst>
              <a:ext uri="{FF2B5EF4-FFF2-40B4-BE49-F238E27FC236}">
                <a16:creationId xmlns:a16="http://schemas.microsoft.com/office/drawing/2014/main" id="{35715BDC-55EC-AAEB-6DE5-AA1E0F1BDF18}"/>
              </a:ext>
            </a:extLst>
          </p:cNvPr>
          <p:cNvSpPr>
            <a:spLocks noGrp="1"/>
          </p:cNvSpPr>
          <p:nvPr>
            <p:ph type="body" sz="quarter" idx="33"/>
          </p:nvPr>
        </p:nvSpPr>
        <p:spPr>
          <a:xfrm>
            <a:off x="432891" y="1351319"/>
            <a:ext cx="6506617" cy="888548"/>
          </a:xfrm>
        </p:spPr>
        <p:txBody>
          <a:bodyPr vert="horz" lIns="91440" tIns="45720" rIns="91440" bIns="45720" rtlCol="0" anchor="t">
            <a:noAutofit/>
          </a:bodyPr>
          <a:lstStyle/>
          <a:p>
            <a:pPr>
              <a:lnSpc>
                <a:spcPts val="1839"/>
              </a:lnSpc>
            </a:pPr>
            <a:r>
              <a:rPr lang="en-GB" sz="1800" cap="all">
                <a:latin typeface="Calibri"/>
                <a:cs typeface="Calibri"/>
              </a:rPr>
              <a:t>Gradnja in vzdrževanje platform in visečih postelj lahko vpliva na drevesa in okoliško vegetacijo.</a:t>
            </a:r>
            <a:endParaRPr lang="sl-SI"/>
          </a:p>
        </p:txBody>
      </p:sp>
      <p:sp>
        <p:nvSpPr>
          <p:cNvPr id="14" name="Text Placeholder 8">
            <a:extLst>
              <a:ext uri="{FF2B5EF4-FFF2-40B4-BE49-F238E27FC236}">
                <a16:creationId xmlns:a16="http://schemas.microsoft.com/office/drawing/2014/main" id="{1D9CFA3B-CDFE-CD41-2066-1FD00F963E88}"/>
              </a:ext>
            </a:extLst>
          </p:cNvPr>
          <p:cNvSpPr>
            <a:spLocks noGrp="1"/>
          </p:cNvSpPr>
          <p:nvPr>
            <p:ph type="body" sz="quarter" idx="38"/>
          </p:nvPr>
        </p:nvSpPr>
        <p:spPr>
          <a:xfrm>
            <a:off x="1268958" y="620112"/>
            <a:ext cx="6506617" cy="381311"/>
          </a:xfrm>
        </p:spPr>
        <p:txBody>
          <a:bodyPr/>
          <a:lstStyle/>
          <a:p>
            <a:r>
              <a:rPr lang="en-US" cap="all"/>
              <a:t>Izziv</a:t>
            </a:r>
          </a:p>
        </p:txBody>
      </p:sp>
      <p:cxnSp>
        <p:nvCxnSpPr>
          <p:cNvPr id="16" name="Straight Connector 15">
            <a:extLst>
              <a:ext uri="{FF2B5EF4-FFF2-40B4-BE49-F238E27FC236}">
                <a16:creationId xmlns:a16="http://schemas.microsoft.com/office/drawing/2014/main" id="{2C9B09E9-50A7-A42A-901A-0A7225775141}"/>
              </a:ext>
            </a:extLst>
          </p:cNvPr>
          <p:cNvCxnSpPr>
            <a:cxnSpLocks/>
          </p:cNvCxnSpPr>
          <p:nvPr/>
        </p:nvCxnSpPr>
        <p:spPr>
          <a:xfrm>
            <a:off x="-12269" y="1078770"/>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52D7BDC-78AE-E4CE-2452-EC2B3768A018}"/>
              </a:ext>
            </a:extLst>
          </p:cNvPr>
          <p:cNvGrpSpPr/>
          <p:nvPr/>
        </p:nvGrpSpPr>
        <p:grpSpPr>
          <a:xfrm>
            <a:off x="209449" y="184750"/>
            <a:ext cx="953258" cy="797926"/>
            <a:chOff x="8130434" y="5055580"/>
            <a:chExt cx="1018347" cy="1051755"/>
          </a:xfrm>
          <a:solidFill>
            <a:srgbClr val="000000"/>
          </a:solidFill>
        </p:grpSpPr>
        <p:grpSp>
          <p:nvGrpSpPr>
            <p:cNvPr id="9" name="Graphic 2">
              <a:extLst>
                <a:ext uri="{FF2B5EF4-FFF2-40B4-BE49-F238E27FC236}">
                  <a16:creationId xmlns:a16="http://schemas.microsoft.com/office/drawing/2014/main" id="{FB8F0D9C-F4B7-7435-17B3-C8D10AFBDF92}"/>
                </a:ext>
              </a:extLst>
            </p:cNvPr>
            <p:cNvGrpSpPr/>
            <p:nvPr userDrawn="1"/>
          </p:nvGrpSpPr>
          <p:grpSpPr>
            <a:xfrm>
              <a:off x="8172121" y="5087188"/>
              <a:ext cx="955215" cy="342517"/>
              <a:chOff x="3752168" y="4966655"/>
              <a:chExt cx="955215" cy="342517"/>
            </a:xfrm>
            <a:grpFill/>
          </p:grpSpPr>
          <p:sp>
            <p:nvSpPr>
              <p:cNvPr id="37" name="Freeform 300">
                <a:extLst>
                  <a:ext uri="{FF2B5EF4-FFF2-40B4-BE49-F238E27FC236}">
                    <a16:creationId xmlns:a16="http://schemas.microsoft.com/office/drawing/2014/main" id="{221DE588-3EDA-8186-953D-9B7C8C833F25}"/>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8" name="Freeform 301">
                <a:extLst>
                  <a:ext uri="{FF2B5EF4-FFF2-40B4-BE49-F238E27FC236}">
                    <a16:creationId xmlns:a16="http://schemas.microsoft.com/office/drawing/2014/main" id="{5D647785-AD3D-7AC9-22B1-20CAB1F62B2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9" name="Freeform 302">
                <a:extLst>
                  <a:ext uri="{FF2B5EF4-FFF2-40B4-BE49-F238E27FC236}">
                    <a16:creationId xmlns:a16="http://schemas.microsoft.com/office/drawing/2014/main" id="{38135A32-4EA7-9190-F00D-69B51520003C}"/>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0" name="Freeform 289">
              <a:extLst>
                <a:ext uri="{FF2B5EF4-FFF2-40B4-BE49-F238E27FC236}">
                  <a16:creationId xmlns:a16="http://schemas.microsoft.com/office/drawing/2014/main" id="{37096A3D-51AE-A697-6A7A-05E6D56A40AE}"/>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2" name="Freeform 290">
              <a:extLst>
                <a:ext uri="{FF2B5EF4-FFF2-40B4-BE49-F238E27FC236}">
                  <a16:creationId xmlns:a16="http://schemas.microsoft.com/office/drawing/2014/main" id="{E1EB2C98-A07D-0457-D2D7-D67805B9A52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7" name="Freeform 291">
              <a:extLst>
                <a:ext uri="{FF2B5EF4-FFF2-40B4-BE49-F238E27FC236}">
                  <a16:creationId xmlns:a16="http://schemas.microsoft.com/office/drawing/2014/main" id="{AA66C63C-FCDD-DB00-997B-728C857E9992}"/>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8" name="Freeform 292">
              <a:extLst>
                <a:ext uri="{FF2B5EF4-FFF2-40B4-BE49-F238E27FC236}">
                  <a16:creationId xmlns:a16="http://schemas.microsoft.com/office/drawing/2014/main" id="{D5D0319B-F269-A2B6-8AF9-B00B225CA20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9" name="Freeform 293">
              <a:extLst>
                <a:ext uri="{FF2B5EF4-FFF2-40B4-BE49-F238E27FC236}">
                  <a16:creationId xmlns:a16="http://schemas.microsoft.com/office/drawing/2014/main" id="{C447A3FA-ECB1-737E-1897-E3B41EBF8BD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1" name="Freeform 294">
              <a:extLst>
                <a:ext uri="{FF2B5EF4-FFF2-40B4-BE49-F238E27FC236}">
                  <a16:creationId xmlns:a16="http://schemas.microsoft.com/office/drawing/2014/main" id="{D5DB2C5E-A4DA-0EAA-E380-A129F537E1E8}"/>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2" name="Freeform 295">
              <a:extLst>
                <a:ext uri="{FF2B5EF4-FFF2-40B4-BE49-F238E27FC236}">
                  <a16:creationId xmlns:a16="http://schemas.microsoft.com/office/drawing/2014/main" id="{82FF8B5D-3FEF-00F1-F21A-A28711ECF4CB}"/>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3" name="Freeform 296">
              <a:extLst>
                <a:ext uri="{FF2B5EF4-FFF2-40B4-BE49-F238E27FC236}">
                  <a16:creationId xmlns:a16="http://schemas.microsoft.com/office/drawing/2014/main" id="{F2B32FEC-31EC-89E0-99DC-9B3064FCA6EF}"/>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4" name="Freeform 297">
              <a:extLst>
                <a:ext uri="{FF2B5EF4-FFF2-40B4-BE49-F238E27FC236}">
                  <a16:creationId xmlns:a16="http://schemas.microsoft.com/office/drawing/2014/main" id="{1CB2FB09-3980-ED31-29AC-76C4E89F0BA2}"/>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5" name="Freeform 298">
              <a:extLst>
                <a:ext uri="{FF2B5EF4-FFF2-40B4-BE49-F238E27FC236}">
                  <a16:creationId xmlns:a16="http://schemas.microsoft.com/office/drawing/2014/main" id="{DC939E71-7739-0960-E0F4-86C32FE9341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6" name="Freeform 299">
              <a:extLst>
                <a:ext uri="{FF2B5EF4-FFF2-40B4-BE49-F238E27FC236}">
                  <a16:creationId xmlns:a16="http://schemas.microsoft.com/office/drawing/2014/main" id="{FDDBD75B-445B-AC9D-E732-D006C6FCAE4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3" name="Picture Placeholder 22" descr="Slika, ki vsebuje besede na prostem, trava, šotor, kampiranje&#10;&#10;Opis je samodejno ustvarjen">
            <a:extLst>
              <a:ext uri="{FF2B5EF4-FFF2-40B4-BE49-F238E27FC236}">
                <a16:creationId xmlns:a16="http://schemas.microsoft.com/office/drawing/2014/main" id="{F33EDE5B-CD27-4FB5-843B-5FC8D0CB24CA}"/>
              </a:ext>
            </a:extLst>
          </p:cNvPr>
          <p:cNvPicPr>
            <a:picLocks noGrp="1" noChangeAspect="1"/>
          </p:cNvPicPr>
          <p:nvPr>
            <p:ph type="pic" sz="quarter" idx="39"/>
          </p:nvPr>
        </p:nvPicPr>
        <p:blipFill>
          <a:blip r:embed="rId2"/>
          <a:srcRect l="18460" r="18460"/>
          <a:stretch>
            <a:fillRect/>
          </a:stretch>
        </p:blipFill>
        <p:spPr>
          <a:xfrm>
            <a:off x="2075" y="5325790"/>
            <a:ext cx="4895192" cy="5164078"/>
          </a:xfrm>
        </p:spPr>
      </p:pic>
    </p:spTree>
    <p:extLst>
      <p:ext uri="{BB962C8B-B14F-4D97-AF65-F5344CB8AC3E}">
        <p14:creationId xmlns:p14="http://schemas.microsoft.com/office/powerpoint/2010/main" val="31497751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78D4-7B8B-2655-73D5-E171FB743C5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7467B91-E8FD-68C2-BEF7-551750CF1DB2}"/>
              </a:ext>
            </a:extLst>
          </p:cNvPr>
          <p:cNvSpPr>
            <a:spLocks noGrp="1"/>
          </p:cNvSpPr>
          <p:nvPr>
            <p:ph type="body" sz="quarter" idx="32"/>
          </p:nvPr>
        </p:nvSpPr>
        <p:spPr>
          <a:xfrm>
            <a:off x="3883745" y="168158"/>
            <a:ext cx="3270634" cy="4069540"/>
          </a:xfrm>
        </p:spPr>
        <p:txBody>
          <a:bodyPr/>
          <a:lstStyle/>
          <a:p>
            <a:r>
              <a:rPr lang="en-US">
                <a:latin typeface="Calibri"/>
                <a:ea typeface="Open Sans"/>
                <a:cs typeface="Calibri"/>
              </a:rPr>
              <a:t>Spanje v krošnjah v </a:t>
            </a:r>
            <a:r>
              <a:rPr lang="en-US" err="1">
                <a:latin typeface="Calibri"/>
                <a:ea typeface="Open Sans"/>
                <a:cs typeface="Calibri"/>
              </a:rPr>
              <a:t>Slivni </a:t>
            </a:r>
            <a:r>
              <a:rPr lang="en-US">
                <a:latin typeface="Calibri"/>
                <a:ea typeface="Open Sans"/>
                <a:cs typeface="Calibri"/>
              </a:rPr>
              <a:t>se spopada z izzivi trajnosti z več premišljenimi ukrepi. Gradnja platform in postelj poteka z minimalnim vplivom na drevesa in okolico. Uporabljajo se trajnostne gradbene metode in naravni materiali, ki so okolju prijazni. Imajo vzpostavljene učinkovite sisteme ravnanja z odpadki, vključno z recikliranjem in kompostiranjem. Obiskovalce spodbujajo k odgovornemu ravnanju z odpadki. Ozaveščajo obiskovalce o pomembnosti ohranjanja lokalne favne in flore. Uvedeni so ukrepi za zaščito vrst, kot so omejitve gibanja in hrupa. Uporabljajo se lokalni in obnovljivi viri, kot sta les in voda. Spodbujajo odgovorno rabo virov in njihovo obnovo. Lokalna skupnost je vključena v razvoj in upravljanje turističnih dejavnosti. To prispeva k lokalnemu gospodarstvu in zagotavlja enakomerno porazdelitev koristi.</a:t>
            </a:r>
            <a:endParaRPr lang="sl-SI"/>
          </a:p>
          <a:p>
            <a:endParaRPr lang="en-US">
              <a:ea typeface="Open Sans"/>
            </a:endParaRPr>
          </a:p>
          <a:p>
            <a:pPr>
              <a:lnSpc>
                <a:spcPct val="100000"/>
              </a:lnSpc>
            </a:pPr>
            <a:endParaRPr lang="en-US">
              <a:latin typeface="Calibri"/>
              <a:ea typeface="Open Sans"/>
              <a:cs typeface="Calibri"/>
            </a:endParaRPr>
          </a:p>
        </p:txBody>
      </p:sp>
      <p:sp>
        <p:nvSpPr>
          <p:cNvPr id="12" name="Text Placeholder 11">
            <a:extLst>
              <a:ext uri="{FF2B5EF4-FFF2-40B4-BE49-F238E27FC236}">
                <a16:creationId xmlns:a16="http://schemas.microsoft.com/office/drawing/2014/main" id="{E81CF903-FBFB-1884-1BE2-9259FAB62B20}"/>
              </a:ext>
            </a:extLst>
          </p:cNvPr>
          <p:cNvSpPr>
            <a:spLocks noGrp="1"/>
          </p:cNvSpPr>
          <p:nvPr>
            <p:ph type="body" sz="quarter" idx="36"/>
          </p:nvPr>
        </p:nvSpPr>
        <p:spPr>
          <a:xfrm>
            <a:off x="1170480" y="116201"/>
            <a:ext cx="3141465" cy="385564"/>
          </a:xfrm>
        </p:spPr>
        <p:txBody>
          <a:bodyPr/>
          <a:lstStyle/>
          <a:p>
            <a:r>
              <a:rPr lang="en-US" cap="all"/>
              <a:t>Rešitev</a:t>
            </a:r>
          </a:p>
        </p:txBody>
      </p:sp>
      <p:sp>
        <p:nvSpPr>
          <p:cNvPr id="14" name="Text Placeholder 13">
            <a:extLst>
              <a:ext uri="{FF2B5EF4-FFF2-40B4-BE49-F238E27FC236}">
                <a16:creationId xmlns:a16="http://schemas.microsoft.com/office/drawing/2014/main" id="{07B3890B-4011-4854-C822-6A008E6E138A}"/>
              </a:ext>
            </a:extLst>
          </p:cNvPr>
          <p:cNvSpPr>
            <a:spLocks noGrp="1"/>
          </p:cNvSpPr>
          <p:nvPr>
            <p:ph type="body" sz="quarter" idx="40"/>
          </p:nvPr>
        </p:nvSpPr>
        <p:spPr/>
        <p:txBody>
          <a:bodyPr vert="horz" lIns="91440" tIns="45720" rIns="91440" bIns="45720" rtlCol="0" anchor="t">
            <a:noAutofit/>
          </a:bodyPr>
          <a:lstStyle/>
          <a:p>
            <a:r>
              <a:rPr lang="en-US"/>
              <a:t>Bivanje v krošnjah dreves je lahko nepozabna izkušnja za dva, z družino ali prijatelji.</a:t>
            </a:r>
            <a:endParaRPr lang="sl-SI"/>
          </a:p>
          <a:p>
            <a:endParaRPr lang="en-US"/>
          </a:p>
        </p:txBody>
      </p:sp>
      <p:sp>
        <p:nvSpPr>
          <p:cNvPr id="2" name="Text Placeholder 1">
            <a:extLst>
              <a:ext uri="{FF2B5EF4-FFF2-40B4-BE49-F238E27FC236}">
                <a16:creationId xmlns:a16="http://schemas.microsoft.com/office/drawing/2014/main" id="{3391187D-5088-F4B6-8DAC-E597514BF56F}"/>
              </a:ext>
            </a:extLst>
          </p:cNvPr>
          <p:cNvSpPr>
            <a:spLocks noGrp="1"/>
          </p:cNvSpPr>
          <p:nvPr>
            <p:ph type="body" sz="quarter" idx="65"/>
          </p:nvPr>
        </p:nvSpPr>
        <p:spPr/>
        <p:txBody>
          <a:bodyPr/>
          <a:lstStyle/>
          <a:p>
            <a:r>
              <a:rPr lang="en-GB">
                <a:latin typeface="Calibri"/>
                <a:cs typeface="Calibri"/>
              </a:rPr>
              <a:t>Foto: Treetops experience </a:t>
            </a:r>
            <a:r>
              <a:rPr lang="en-GB" err="1">
                <a:latin typeface="Calibri"/>
                <a:cs typeface="Calibri"/>
              </a:rPr>
              <a:t>Slivna</a:t>
            </a:r>
            <a:r>
              <a:rPr lang="en-GB">
                <a:latin typeface="Calibri"/>
                <a:cs typeface="Calibri"/>
              </a:rPr>
              <a:t>, Slovenija</a:t>
            </a:r>
            <a:endParaRPr lang="fr-FR"/>
          </a:p>
        </p:txBody>
      </p:sp>
      <p:sp>
        <p:nvSpPr>
          <p:cNvPr id="18" name="Freeform 17">
            <a:extLst>
              <a:ext uri="{FF2B5EF4-FFF2-40B4-BE49-F238E27FC236}">
                <a16:creationId xmlns:a16="http://schemas.microsoft.com/office/drawing/2014/main" id="{29154277-6FF2-D31C-8F13-A6743F5ED14B}"/>
              </a:ext>
            </a:extLst>
          </p:cNvPr>
          <p:cNvSpPr/>
          <p:nvPr/>
        </p:nvSpPr>
        <p:spPr>
          <a:xfrm>
            <a:off x="4618826" y="7836305"/>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0EB1C9CF-108B-7A8E-1E95-3A6A0E6E4E3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91</a:t>
            </a:fld>
            <a:endParaRPr lang="fr-CA"/>
          </a:p>
        </p:txBody>
      </p:sp>
      <p:sp>
        <p:nvSpPr>
          <p:cNvPr id="6" name="Text Placeholder 11">
            <a:extLst>
              <a:ext uri="{FF2B5EF4-FFF2-40B4-BE49-F238E27FC236}">
                <a16:creationId xmlns:a16="http://schemas.microsoft.com/office/drawing/2014/main" id="{4A87C28F-4641-90D3-2BFE-7F481B6186E5}"/>
              </a:ext>
            </a:extLst>
          </p:cNvPr>
          <p:cNvSpPr txBox="1">
            <a:spLocks/>
          </p:cNvSpPr>
          <p:nvPr/>
        </p:nvSpPr>
        <p:spPr>
          <a:xfrm>
            <a:off x="4955801" y="4653139"/>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EC7C69"/>
                </a:solidFill>
              </a:rPr>
              <a:t>Rezultat</a:t>
            </a:r>
          </a:p>
        </p:txBody>
      </p:sp>
      <p:cxnSp>
        <p:nvCxnSpPr>
          <p:cNvPr id="7" name="Straight Connector 6">
            <a:extLst>
              <a:ext uri="{FF2B5EF4-FFF2-40B4-BE49-F238E27FC236}">
                <a16:creationId xmlns:a16="http://schemas.microsoft.com/office/drawing/2014/main" id="{B0441547-EDAF-271B-BBC8-E88F7AF90F61}"/>
              </a:ext>
            </a:extLst>
          </p:cNvPr>
          <p:cNvCxnSpPr>
            <a:cxnSpLocks/>
          </p:cNvCxnSpPr>
          <p:nvPr/>
        </p:nvCxnSpPr>
        <p:spPr>
          <a:xfrm>
            <a:off x="3946614" y="4237527"/>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0133E6D-0D9C-0374-3E58-85B42361B408}"/>
              </a:ext>
            </a:extLst>
          </p:cNvPr>
          <p:cNvSpPr txBox="1">
            <a:spLocks/>
          </p:cNvSpPr>
          <p:nvPr/>
        </p:nvSpPr>
        <p:spPr>
          <a:xfrm>
            <a:off x="4030279" y="5032921"/>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endParaRPr lang="en-US" sz="1600" b="1">
              <a:solidFill>
                <a:srgbClr val="EC7C69"/>
              </a:solidFill>
            </a:endParaRPr>
          </a:p>
          <a:p>
            <a:pPr>
              <a:lnSpc>
                <a:spcPct val="100000"/>
              </a:lnSpc>
            </a:pPr>
            <a:r>
              <a:rPr lang="en-US">
                <a:latin typeface="Calibri"/>
                <a:ea typeface="Open Sans"/>
                <a:cs typeface="Calibri"/>
              </a:rPr>
              <a:t>Gosti so z izkušnjo zelo zadovoljni, kar se odraža v pozitivnih ocenah in komentarjih. Hvalijo udobje, varnost in edinstvenost bivanja v krošnjah. Zaradi pozitivnih izkušenj in priporočil se spanje v krošnjah širi med turisti. .</a:t>
            </a:r>
            <a:endParaRPr lang="en-US"/>
          </a:p>
          <a:p>
            <a:pPr>
              <a:lnSpc>
                <a:spcPct val="100000"/>
              </a:lnSpc>
            </a:pPr>
            <a:endParaRPr lang="en-US">
              <a:ea typeface="Open Sans"/>
            </a:endParaRPr>
          </a:p>
        </p:txBody>
      </p:sp>
      <p:cxnSp>
        <p:nvCxnSpPr>
          <p:cNvPr id="10" name="Straight Connector 9">
            <a:extLst>
              <a:ext uri="{FF2B5EF4-FFF2-40B4-BE49-F238E27FC236}">
                <a16:creationId xmlns:a16="http://schemas.microsoft.com/office/drawing/2014/main" id="{10EEF6CE-A1C9-6B6B-49DC-2DE71C83C6EC}"/>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D7D1CB-732A-E4F2-8F1B-A38CC129DEDF}"/>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a:t>
            </a:r>
          </a:p>
        </p:txBody>
      </p:sp>
      <p:sp>
        <p:nvSpPr>
          <p:cNvPr id="19" name="TextBox 18">
            <a:extLst>
              <a:ext uri="{FF2B5EF4-FFF2-40B4-BE49-F238E27FC236}">
                <a16:creationId xmlns:a16="http://schemas.microsoft.com/office/drawing/2014/main" id="{E5EF2393-49A0-24D4-5F56-C15CDE0FB89A}"/>
              </a:ext>
            </a:extLst>
          </p:cNvPr>
          <p:cNvSpPr txBox="1"/>
          <p:nvPr/>
        </p:nvSpPr>
        <p:spPr>
          <a:xfrm>
            <a:off x="361874" y="1077536"/>
            <a:ext cx="3367872" cy="646331"/>
          </a:xfrm>
          <a:prstGeom prst="rect">
            <a:avLst/>
          </a:prstGeom>
          <a:noFill/>
        </p:spPr>
        <p:txBody>
          <a:bodyPr wrap="square" lIns="91440" tIns="45720" rIns="91440" bIns="45720" rtlCol="0" anchor="t">
            <a:spAutoFit/>
          </a:bodyPr>
          <a:lstStyle/>
          <a:p>
            <a:r>
              <a:rPr lang="en-US" cap="all">
                <a:solidFill>
                  <a:schemeClr val="bg1"/>
                </a:solidFill>
                <a:latin typeface="Calibri"/>
                <a:cs typeface="Calibri"/>
              </a:rPr>
              <a:t>Visoka raven zadovoljstva gostov</a:t>
            </a:r>
            <a:endParaRPr lang="sl-SI">
              <a:solidFill>
                <a:schemeClr val="bg1"/>
              </a:solidFill>
            </a:endParaRPr>
          </a:p>
        </p:txBody>
      </p:sp>
      <p:grpSp>
        <p:nvGrpSpPr>
          <p:cNvPr id="4" name="Group 3">
            <a:extLst>
              <a:ext uri="{FF2B5EF4-FFF2-40B4-BE49-F238E27FC236}">
                <a16:creationId xmlns:a16="http://schemas.microsoft.com/office/drawing/2014/main" id="{29A600E5-462D-3532-D832-4D18E55528EE}"/>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8EE8AAF3-1381-10CA-05A1-25818A1DD755}"/>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FF15B66C-E933-D06C-165B-495EBB65E5F9}"/>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360E870E-8A7F-2C0A-1471-0C9C54827EB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4E2D8C5-0697-4E40-8066-0526D822678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9F01C2D3-85FA-080B-CB32-D1EC12C1AF0B}"/>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2E08BC4-1992-CF01-3B93-940A482C704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7ED8102C-0FA5-4D48-BB6C-D0B880018EE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A27C4480-6F2D-242D-385C-930A930989D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4C59154B-F179-4AF4-E016-8025D0D80B5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0E4A910F-7ED5-A28B-EB17-0D0BBFD71AC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5E5C42AA-E9B7-A49A-AC74-0E8A8287E308}"/>
              </a:ext>
            </a:extLst>
          </p:cNvPr>
          <p:cNvSpPr/>
          <p:nvPr/>
        </p:nvSpPr>
        <p:spPr>
          <a:xfrm>
            <a:off x="4023614" y="4312417"/>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descr="Slika, ki vsebuje besede na prostem, drevo, trava, rastlina&#10;&#10;Opis je samodejno ustvarjen">
            <a:extLst>
              <a:ext uri="{FF2B5EF4-FFF2-40B4-BE49-F238E27FC236}">
                <a16:creationId xmlns:a16="http://schemas.microsoft.com/office/drawing/2014/main" id="{8E21E4B8-467F-415A-A455-F89BED9B8A97}"/>
              </a:ext>
            </a:extLst>
          </p:cNvPr>
          <p:cNvPicPr>
            <a:picLocks noGrp="1" noChangeAspect="1"/>
          </p:cNvPicPr>
          <p:nvPr>
            <p:ph type="pic" sz="quarter" idx="39"/>
          </p:nvPr>
        </p:nvPicPr>
        <p:blipFill>
          <a:blip r:embed="rId2"/>
          <a:srcRect l="16407" r="16407"/>
          <a:stretch>
            <a:fillRect/>
          </a:stretch>
        </p:blipFill>
        <p:spPr>
          <a:xfrm>
            <a:off x="-2" y="4538612"/>
            <a:ext cx="3686400" cy="5486854"/>
          </a:xfrm>
        </p:spPr>
      </p:pic>
    </p:spTree>
    <p:extLst>
      <p:ext uri="{BB962C8B-B14F-4D97-AF65-F5344CB8AC3E}">
        <p14:creationId xmlns:p14="http://schemas.microsoft.com/office/powerpoint/2010/main" val="222328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63974"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344103" y="199034"/>
            <a:ext cx="4310244" cy="916596"/>
          </a:xfrm>
        </p:spPr>
        <p:txBody>
          <a:bodyPr/>
          <a:lstStyle/>
          <a:p>
            <a:r>
              <a:rPr lang="en-US" sz="2800" cap="all">
                <a:latin typeface="Calibri"/>
                <a:ea typeface="Open Sans"/>
                <a:cs typeface="Calibri"/>
              </a:rPr>
              <a:t>Doživetje v krošnjah dreves, </a:t>
            </a:r>
            <a:r>
              <a:rPr lang="en-US" sz="2800" cap="all" err="1">
                <a:latin typeface="Calibri"/>
                <a:ea typeface="Open Sans"/>
                <a:cs typeface="Calibri"/>
              </a:rPr>
              <a:t>Slivna, Slovenija</a:t>
            </a:r>
            <a:endParaRPr lang="en-US" sz="2800" cap="all" err="1"/>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46797" y="4518504"/>
            <a:ext cx="7081980" cy="3816429"/>
          </a:xfrm>
          <a:prstGeom prst="rect">
            <a:avLst/>
          </a:prstGeom>
        </p:spPr>
        <p:txBody>
          <a:bodyPr wrap="square" lIns="91440" tIns="45720" rIns="91440" bIns="45720" anchor="t">
            <a:spAutoFit/>
          </a:bodyPr>
          <a:lstStyle/>
          <a:p>
            <a:pPr algn="just"/>
            <a:r>
              <a:rPr lang="en-US" sz="1400"/>
              <a:t>Spanje v krošnjah v Slivnici prispeva k uresničevanju več ciljev trajnostnega razvoja (SDG):</a:t>
            </a:r>
            <a:endParaRPr lang="sl-SI"/>
          </a:p>
          <a:p>
            <a:pPr algn="just"/>
            <a:endParaRPr lang="en-US"/>
          </a:p>
          <a:p>
            <a:pPr algn="just"/>
            <a:r>
              <a:rPr lang="en-US" sz="1400"/>
              <a:t>Odgovorna potrošnja in proizvodnja: Uporaba lokalnih in obnovljivih virov ter spodbujanje recikliranja in kompostiranja pomaga zmanjšati količino odpadkov in spodbuja trajnostno rabo virov (SDG 12).</a:t>
            </a:r>
            <a:endParaRPr lang="en-US"/>
          </a:p>
          <a:p>
            <a:pPr algn="just"/>
            <a:r>
              <a:rPr lang="en-US" sz="1400"/>
              <a:t>Podnebni ukrepi: ohranjanje naravnega okolja in zmanjševanje negativnih vplivov na ekosistem prispevata k boju proti podnebnim spremembam (SDG 13).</a:t>
            </a:r>
            <a:endParaRPr lang="en-US"/>
          </a:p>
          <a:p>
            <a:pPr algn="just"/>
            <a:r>
              <a:rPr lang="en-US" sz="1400"/>
              <a:t>Življenje na kopnem: zaščita biotske raznovrstnosti in ohranjanje naravnih habitatov pomaga zaščititi ekosisteme in preprečiti degradacijo tal (SDG 15).</a:t>
            </a:r>
            <a:endParaRPr lang="en-US"/>
          </a:p>
          <a:p>
            <a:pPr algn="just"/>
            <a:r>
              <a:rPr lang="en-US" sz="1400"/>
              <a:t>Dostojno delo in gospodarska rast: Vključevanje lokalne skupnosti v razvoj in upravljanje turističnih dejavnosti prispeva k lokalnemu gospodarstvu in ustvarjanju delovnih mest (SDG 8).</a:t>
            </a:r>
            <a:endParaRPr lang="en-US"/>
          </a:p>
          <a:p>
            <a:pPr algn="just"/>
            <a:r>
              <a:rPr lang="en-US" sz="1400"/>
              <a:t>Trajnostna mesta in skupnosti: Spodbujanje trajnostnega turizma pomaga razvijati trajnostne skupnosti in zmanjševati negativne vplive na okolje (SDG 11).</a:t>
            </a:r>
            <a:endParaRPr lang="en-US"/>
          </a:p>
          <a:p>
            <a:pPr algn="just"/>
            <a:endParaRPr lang="en-US" sz="1400"/>
          </a:p>
          <a:p>
            <a:pPr algn="just"/>
            <a:r>
              <a:rPr lang="en-US" sz="1400"/>
              <a:t>Ti cilji so ključni za zagotavljanje trajnostnega razvoja in ohranjanje naravnega okolja za prihodnje generacije.</a:t>
            </a:r>
            <a:endParaRPr lang="en-US"/>
          </a:p>
          <a:p>
            <a:pPr algn="just"/>
            <a:endParaRPr lang="en-US" sz="1400">
              <a:cs typeface="Calibri"/>
            </a:endParaRPr>
          </a:p>
        </p:txBody>
      </p:sp>
      <p:pic>
        <p:nvPicPr>
          <p:cNvPr id="6" name="Picture 5">
            <a:extLst>
              <a:ext uri="{FF2B5EF4-FFF2-40B4-BE49-F238E27FC236}">
                <a16:creationId xmlns:a16="http://schemas.microsoft.com/office/drawing/2014/main" id="{AB356EDB-C9C6-42FB-89A1-996928BAA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795" y="8847505"/>
            <a:ext cx="1188000" cy="1188000"/>
          </a:xfrm>
          <a:prstGeom prst="rect">
            <a:avLst/>
          </a:prstGeom>
        </p:spPr>
      </p:pic>
      <p:pic>
        <p:nvPicPr>
          <p:cNvPr id="3" name="Slika 2" descr="Slika, ki vsebuje besede besedilo, pisava, oblikovanje, grafika&#10;&#10;Opis je samodejno ustvarjen">
            <a:extLst>
              <a:ext uri="{FF2B5EF4-FFF2-40B4-BE49-F238E27FC236}">
                <a16:creationId xmlns:a16="http://schemas.microsoft.com/office/drawing/2014/main" id="{AA2E3587-CF2C-9123-2661-8477B6283991}"/>
              </a:ext>
            </a:extLst>
          </p:cNvPr>
          <p:cNvPicPr>
            <a:picLocks noChangeAspect="1"/>
          </p:cNvPicPr>
          <p:nvPr/>
        </p:nvPicPr>
        <p:blipFill>
          <a:blip r:embed="rId8"/>
          <a:stretch>
            <a:fillRect/>
          </a:stretch>
        </p:blipFill>
        <p:spPr>
          <a:xfrm>
            <a:off x="2539811" y="2845127"/>
            <a:ext cx="1298115" cy="1470512"/>
          </a:xfrm>
          <a:prstGeom prst="rect">
            <a:avLst/>
          </a:prstGeom>
        </p:spPr>
      </p:pic>
      <p:pic>
        <p:nvPicPr>
          <p:cNvPr id="9" name="Slika 8" descr="Slika, ki vsebuje besede besedilo, pisava, logotip, grafika&#10;&#10;Opis je samodejno ustvarjen">
            <a:extLst>
              <a:ext uri="{FF2B5EF4-FFF2-40B4-BE49-F238E27FC236}">
                <a16:creationId xmlns:a16="http://schemas.microsoft.com/office/drawing/2014/main" id="{B70F3AAF-AE13-4A90-D2D2-E78A6C3B6AC6}"/>
              </a:ext>
            </a:extLst>
          </p:cNvPr>
          <p:cNvPicPr>
            <a:picLocks noChangeAspect="1"/>
          </p:cNvPicPr>
          <p:nvPr/>
        </p:nvPicPr>
        <p:blipFill>
          <a:blip r:embed="rId9"/>
          <a:stretch>
            <a:fillRect/>
          </a:stretch>
        </p:blipFill>
        <p:spPr>
          <a:xfrm>
            <a:off x="791286" y="2846569"/>
            <a:ext cx="1307766" cy="1470512"/>
          </a:xfrm>
          <a:prstGeom prst="rect">
            <a:avLst/>
          </a:prstGeom>
        </p:spPr>
      </p:pic>
      <p:pic>
        <p:nvPicPr>
          <p:cNvPr id="10" name="Slika 9" descr="Slika, ki vsebuje besede besedilo, pisava, zelena, logotip&#10;&#10;Opis je samodejno ustvarjen">
            <a:extLst>
              <a:ext uri="{FF2B5EF4-FFF2-40B4-BE49-F238E27FC236}">
                <a16:creationId xmlns:a16="http://schemas.microsoft.com/office/drawing/2014/main" id="{2F473AE8-C1E7-46B7-14FC-FB0049D97A00}"/>
              </a:ext>
            </a:extLst>
          </p:cNvPr>
          <p:cNvPicPr>
            <a:picLocks noChangeAspect="1"/>
          </p:cNvPicPr>
          <p:nvPr/>
        </p:nvPicPr>
        <p:blipFill>
          <a:blip r:embed="rId10"/>
          <a:stretch>
            <a:fillRect/>
          </a:stretch>
        </p:blipFill>
        <p:spPr>
          <a:xfrm>
            <a:off x="4180365" y="8848937"/>
            <a:ext cx="1196916" cy="1197431"/>
          </a:xfrm>
          <a:prstGeom prst="rect">
            <a:avLst/>
          </a:prstGeom>
        </p:spPr>
      </p:pic>
      <p:pic>
        <p:nvPicPr>
          <p:cNvPr id="11" name="Slika 10" descr="Slika, ki vsebuje besede besedilo, sesalec, grafika, logotip&#10;&#10;Opis je samodejno ustvarjen">
            <a:extLst>
              <a:ext uri="{FF2B5EF4-FFF2-40B4-BE49-F238E27FC236}">
                <a16:creationId xmlns:a16="http://schemas.microsoft.com/office/drawing/2014/main" id="{95BC79B2-8D05-BCAD-C0A0-3E6537BA0AEB}"/>
              </a:ext>
            </a:extLst>
          </p:cNvPr>
          <p:cNvPicPr>
            <a:picLocks noChangeAspect="1"/>
          </p:cNvPicPr>
          <p:nvPr/>
        </p:nvPicPr>
        <p:blipFill>
          <a:blip r:embed="rId11"/>
          <a:stretch>
            <a:fillRect/>
          </a:stretch>
        </p:blipFill>
        <p:spPr>
          <a:xfrm>
            <a:off x="2659718" y="8848485"/>
            <a:ext cx="1187466" cy="1202330"/>
          </a:xfrm>
          <a:prstGeom prst="rect">
            <a:avLst/>
          </a:prstGeom>
        </p:spPr>
      </p:pic>
    </p:spTree>
    <p:extLst>
      <p:ext uri="{BB962C8B-B14F-4D97-AF65-F5344CB8AC3E}">
        <p14:creationId xmlns:p14="http://schemas.microsoft.com/office/powerpoint/2010/main" val="15742809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50C5A-28AA-8690-7A3A-98EC7ABAC06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046B3B17-F467-5330-E51B-A533F97674D5}"/>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D18621D4-04C0-1CBD-9644-3BC29C6DBCC9}"/>
              </a:ext>
            </a:extLst>
          </p:cNvPr>
          <p:cNvSpPr>
            <a:spLocks noGrp="1"/>
          </p:cNvSpPr>
          <p:nvPr>
            <p:ph type="body" sz="quarter" idx="32"/>
          </p:nvPr>
        </p:nvSpPr>
        <p:spPr>
          <a:xfrm>
            <a:off x="294777" y="6241481"/>
            <a:ext cx="7365329" cy="2787212"/>
          </a:xfrm>
        </p:spPr>
        <p:txBody>
          <a:bodyPr/>
          <a:lstStyle/>
          <a:p>
            <a:pPr marL="0" indent="0">
              <a:lnSpc>
                <a:spcPct val="100000"/>
              </a:lnSpc>
              <a:buNone/>
            </a:pPr>
            <a:r>
              <a:rPr lang="en-US" sz="4000" b="1" cap="all" err="1">
                <a:solidFill>
                  <a:schemeClr val="bg1"/>
                </a:solidFill>
              </a:rPr>
              <a:t>Kmetija Sölvanes</a:t>
            </a:r>
            <a:endParaRPr lang="en-US" sz="4000" b="1" cap="all">
              <a:solidFill>
                <a:schemeClr val="bg1"/>
              </a:solidFill>
            </a:endParaRPr>
          </a:p>
          <a:p>
            <a:pPr marL="0" indent="0">
              <a:lnSpc>
                <a:spcPct val="100000"/>
              </a:lnSpc>
              <a:buNone/>
            </a:pPr>
            <a:r>
              <a:rPr lang="en-US" sz="2000" b="1">
                <a:solidFill>
                  <a:schemeClr val="bg1"/>
                </a:solidFill>
                <a:latin typeface="Calibri"/>
                <a:cs typeface="Calibri"/>
              </a:rPr>
              <a:t>Kategorija: </a:t>
            </a:r>
            <a:r>
              <a:rPr lang="en-US" sz="2000" err="1">
                <a:solidFill>
                  <a:schemeClr val="bg1"/>
                </a:solidFill>
                <a:latin typeface="Calibri"/>
                <a:cs typeface="Calibri"/>
              </a:rPr>
              <a:t>Kmetijski dopust</a:t>
            </a:r>
            <a:endParaRPr lang="en-US" sz="2000">
              <a:solidFill>
                <a:schemeClr val="bg1"/>
              </a:solidFill>
              <a:highlight>
                <a:srgbClr val="000080"/>
              </a:highlight>
            </a:endParaRPr>
          </a:p>
          <a:p>
            <a:pPr>
              <a:lnSpc>
                <a:spcPct val="100000"/>
              </a:lnSpc>
            </a:pPr>
            <a:r>
              <a:rPr lang="en-US" sz="2000" b="1">
                <a:solidFill>
                  <a:schemeClr val="bg1"/>
                </a:solidFill>
                <a:latin typeface="Calibri"/>
                <a:cs typeface="Calibri"/>
              </a:rPr>
              <a:t>Lokacija: </a:t>
            </a:r>
            <a:r>
              <a:rPr lang="en-US" sz="2000" err="1">
                <a:solidFill>
                  <a:schemeClr val="bg1"/>
                </a:solidFill>
                <a:latin typeface="Calibri"/>
                <a:cs typeface="Calibri"/>
              </a:rPr>
              <a:t>Skagafjörður</a:t>
            </a:r>
            <a:r>
              <a:rPr lang="en-US" sz="2000">
                <a:solidFill>
                  <a:schemeClr val="bg1"/>
                </a:solidFill>
                <a:latin typeface="Calibri"/>
                <a:cs typeface="Calibri"/>
              </a:rPr>
              <a:t>, Islandija</a:t>
            </a:r>
          </a:p>
          <a:p>
            <a:pPr algn="l">
              <a:lnSpc>
                <a:spcPct val="100000"/>
              </a:lnSpc>
            </a:pPr>
            <a:r>
              <a:rPr lang="en-US" sz="2000" b="1">
                <a:solidFill>
                  <a:schemeClr val="bg1"/>
                </a:solidFill>
              </a:rPr>
              <a:t>Spletna stran:</a:t>
            </a:r>
            <a:r>
              <a:rPr lang="en-IE" sz="2000">
                <a:solidFill>
                  <a:schemeClr val="bg1"/>
                </a:solidFill>
              </a:rPr>
              <a:t> https://solvanes.is/</a:t>
            </a:r>
          </a:p>
          <a:p>
            <a:pPr algn="l">
              <a:lnSpc>
                <a:spcPct val="100000"/>
              </a:lnSpc>
            </a:pPr>
            <a:endParaRPr lang="en-IE">
              <a:solidFill>
                <a:schemeClr val="bg1"/>
              </a:solidFill>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gn="l">
              <a:lnSpc>
                <a:spcPct val="100000"/>
              </a:lnSpc>
            </a:pPr>
            <a:r>
              <a:rPr lang="en-US" err="1">
                <a:solidFill>
                  <a:schemeClr val="bg1"/>
                </a:solidFill>
                <a:latin typeface="Calibri"/>
                <a:cs typeface="Calibri"/>
              </a:rPr>
              <a:t>Sölvanes Farmholidays </a:t>
            </a:r>
            <a:r>
              <a:rPr lang="en-US">
                <a:solidFill>
                  <a:schemeClr val="bg1"/>
                </a:solidFill>
                <a:latin typeface="Calibri"/>
                <a:cs typeface="Calibri"/>
              </a:rPr>
              <a:t>je družinska </a:t>
            </a:r>
            <a:r>
              <a:rPr lang="en-US" err="1">
                <a:solidFill>
                  <a:schemeClr val="bg1"/>
                </a:solidFill>
                <a:latin typeface="Calibri"/>
                <a:cs typeface="Calibri"/>
              </a:rPr>
              <a:t>kmetija </a:t>
            </a:r>
            <a:r>
              <a:rPr lang="en-US">
                <a:solidFill>
                  <a:schemeClr val="bg1"/>
                </a:solidFill>
                <a:latin typeface="Calibri"/>
                <a:cs typeface="Calibri"/>
              </a:rPr>
              <a:t>in tradicionalna ovčja farma v </a:t>
            </a:r>
            <a:r>
              <a:rPr lang="en-US" err="1">
                <a:solidFill>
                  <a:schemeClr val="bg1"/>
                </a:solidFill>
                <a:latin typeface="Calibri"/>
                <a:cs typeface="Calibri"/>
              </a:rPr>
              <a:t>Skagafjörðurju</a:t>
            </a:r>
            <a:r>
              <a:rPr lang="en-US">
                <a:solidFill>
                  <a:schemeClr val="bg1"/>
                </a:solidFill>
                <a:latin typeface="Calibri"/>
                <a:cs typeface="Calibri"/>
              </a:rPr>
              <a:t> na severu Islandije. Kmetijo upravlja zakonski par </a:t>
            </a:r>
            <a:r>
              <a:rPr lang="en-US" err="1">
                <a:solidFill>
                  <a:schemeClr val="bg1"/>
                </a:solidFill>
                <a:latin typeface="Calibri"/>
                <a:cs typeface="Calibri"/>
              </a:rPr>
              <a:t>Eydís </a:t>
            </a:r>
            <a:r>
              <a:rPr lang="en-US">
                <a:solidFill>
                  <a:schemeClr val="bg1"/>
                </a:solidFill>
                <a:latin typeface="Calibri"/>
                <a:cs typeface="Calibri"/>
              </a:rPr>
              <a:t>in </a:t>
            </a:r>
            <a:r>
              <a:rPr lang="en-US" err="1">
                <a:solidFill>
                  <a:schemeClr val="bg1"/>
                </a:solidFill>
                <a:latin typeface="Calibri"/>
                <a:cs typeface="Calibri"/>
              </a:rPr>
              <a:t>Rúnar Máni</a:t>
            </a:r>
            <a:r>
              <a:rPr lang="en-US">
                <a:solidFill>
                  <a:schemeClr val="bg1"/>
                </a:solidFill>
                <a:latin typeface="Calibri"/>
                <a:cs typeface="Calibri"/>
              </a:rPr>
              <a:t>, ki ponuja udobno namestitev v prenovljeni gostišču. Gosti lahko kupijo lokalne izdelke in raziskujejo sprehajalne poti in lepe kotičke na kmetiji, ob reki </a:t>
            </a:r>
            <a:r>
              <a:rPr lang="en-US" err="1">
                <a:solidFill>
                  <a:schemeClr val="bg1"/>
                </a:solidFill>
                <a:latin typeface="Calibri"/>
                <a:cs typeface="Calibri"/>
              </a:rPr>
              <a:t>Svartá </a:t>
            </a:r>
            <a:r>
              <a:rPr lang="en-US">
                <a:solidFill>
                  <a:schemeClr val="bg1"/>
                </a:solidFill>
                <a:latin typeface="Calibri"/>
                <a:cs typeface="Calibri"/>
              </a:rPr>
              <a:t>ali v okoliških hribih. Kmetija ponuja celoletno doživetje podeželja, vključno z ogledi, na katerih se lahko naučite o lokalnem kmetijstvu in se družite s kmetijskimi živalmi, kot so ovce, konji, zajci, kokoši, pes in mačka, po ogledu pa vas čaka kava ali vroča kakavova pijača. </a:t>
            </a:r>
            <a:r>
              <a:rPr lang="en-US" err="1">
                <a:solidFill>
                  <a:schemeClr val="bg1"/>
                </a:solidFill>
                <a:latin typeface="Calibri"/>
                <a:cs typeface="Calibri"/>
              </a:rPr>
              <a:t>Sölvanes </a:t>
            </a:r>
            <a:r>
              <a:rPr lang="en-US">
                <a:solidFill>
                  <a:schemeClr val="bg1"/>
                </a:solidFill>
                <a:latin typeface="Calibri"/>
                <a:cs typeface="Calibri"/>
              </a:rPr>
              <a:t>poudarja sproščeno, družini prijazno vzdušje, kjer se gostje lahko potopijo v mirno lepoto podeželja Islandije, medtem ko uživajo v udobni namestitvi. Poleg tega je zaradi oddaljene lokacije in minimalnega svetlobnega onesnaženja idealno mesto za opazovanje navdušujočih severnih luči, ki gostom ponujajo nepozaben naravni spektakel.</a:t>
            </a: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B17720D9-5AB2-241C-8E9D-4859A02FAF6E}"/>
              </a:ext>
            </a:extLst>
          </p:cNvPr>
          <p:cNvSpPr>
            <a:spLocks noGrp="1"/>
          </p:cNvSpPr>
          <p:nvPr>
            <p:ph type="body" sz="quarter" idx="35"/>
          </p:nvPr>
        </p:nvSpPr>
        <p:spPr>
          <a:xfrm>
            <a:off x="294777" y="5453856"/>
            <a:ext cx="3206079" cy="1049221"/>
          </a:xfrm>
        </p:spPr>
        <p:txBody>
          <a:bodyPr/>
          <a:lstStyle/>
          <a:p>
            <a:r>
              <a:rPr lang="en-US" sz="4400" b="1"/>
              <a:t>ISLANDIJA</a:t>
            </a:r>
          </a:p>
        </p:txBody>
      </p:sp>
      <p:sp>
        <p:nvSpPr>
          <p:cNvPr id="3" name="Text Placeholder 2">
            <a:extLst>
              <a:ext uri="{FF2B5EF4-FFF2-40B4-BE49-F238E27FC236}">
                <a16:creationId xmlns:a16="http://schemas.microsoft.com/office/drawing/2014/main" id="{26016B9B-4FF6-C9D0-C613-8113AE65644D}"/>
              </a:ext>
            </a:extLst>
          </p:cNvPr>
          <p:cNvSpPr>
            <a:spLocks noGrp="1"/>
          </p:cNvSpPr>
          <p:nvPr>
            <p:ph type="body" sz="quarter" idx="36"/>
          </p:nvPr>
        </p:nvSpPr>
        <p:spPr>
          <a:xfrm>
            <a:off x="294776" y="4779704"/>
            <a:ext cx="3845903" cy="414175"/>
          </a:xfrm>
        </p:spPr>
        <p:txBody>
          <a:bodyPr/>
          <a:lstStyle/>
          <a:p>
            <a:r>
              <a:rPr lang="en-US" sz="3100" b="0" cap="all"/>
              <a:t>Trajnostni modeli</a:t>
            </a:r>
          </a:p>
        </p:txBody>
      </p:sp>
      <p:sp>
        <p:nvSpPr>
          <p:cNvPr id="16" name="Slide Number Placeholder 15">
            <a:extLst>
              <a:ext uri="{FF2B5EF4-FFF2-40B4-BE49-F238E27FC236}">
                <a16:creationId xmlns:a16="http://schemas.microsoft.com/office/drawing/2014/main" id="{209C05FC-C7C8-8E02-7649-60478CB3E02D}"/>
              </a:ext>
            </a:extLst>
          </p:cNvPr>
          <p:cNvSpPr>
            <a:spLocks noGrp="1"/>
          </p:cNvSpPr>
          <p:nvPr>
            <p:ph type="sldNum" sz="quarter" idx="4"/>
          </p:nvPr>
        </p:nvSpPr>
        <p:spPr/>
        <p:txBody>
          <a:bodyPr/>
          <a:lstStyle/>
          <a:p>
            <a:fld id="{9C527BFA-2C0E-4CEC-B6A5-913A56FEF4B4}" type="slidenum">
              <a:rPr lang="fr-CA" smtClean="0"/>
              <a:t>93</a:t>
            </a:fld>
            <a:endParaRPr lang="fr-CA"/>
          </a:p>
        </p:txBody>
      </p:sp>
      <p:sp>
        <p:nvSpPr>
          <p:cNvPr id="4" name="Text Placeholder 3">
            <a:extLst>
              <a:ext uri="{FF2B5EF4-FFF2-40B4-BE49-F238E27FC236}">
                <a16:creationId xmlns:a16="http://schemas.microsoft.com/office/drawing/2014/main" id="{98D5DAD9-A79A-7454-6A48-3D51FD850E6B}"/>
              </a:ext>
            </a:extLst>
          </p:cNvPr>
          <p:cNvSpPr>
            <a:spLocks noGrp="1"/>
          </p:cNvSpPr>
          <p:nvPr>
            <p:ph type="body" sz="quarter" idx="65"/>
          </p:nvPr>
        </p:nvSpPr>
        <p:spPr>
          <a:xfrm>
            <a:off x="0" y="57736"/>
            <a:ext cx="2953721" cy="452458"/>
          </a:xfrm>
        </p:spPr>
        <p:txBody>
          <a:bodyPr/>
          <a:lstStyle/>
          <a:p>
            <a:r>
              <a:rPr lang="en-GB"/>
              <a:t>Foto: </a:t>
            </a:r>
            <a:r>
              <a:rPr lang="en-GB" err="1"/>
              <a:t>Sölvanes Farmholidays</a:t>
            </a:r>
            <a:endParaRPr lang="en-GB"/>
          </a:p>
        </p:txBody>
      </p:sp>
      <p:sp>
        <p:nvSpPr>
          <p:cNvPr id="10" name="Text Placeholder 2">
            <a:extLst>
              <a:ext uri="{FF2B5EF4-FFF2-40B4-BE49-F238E27FC236}">
                <a16:creationId xmlns:a16="http://schemas.microsoft.com/office/drawing/2014/main" id="{020A73F3-24A6-630A-C994-90829EE28C89}"/>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105F5085-A58F-78D1-D016-4FAE659DF4B1}"/>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8" name="Picture Placeholder 7">
            <a:extLst>
              <a:ext uri="{FF2B5EF4-FFF2-40B4-BE49-F238E27FC236}">
                <a16:creationId xmlns:a16="http://schemas.microsoft.com/office/drawing/2014/main" id="{8BD6AC64-7707-42E6-9089-432832EF675E}"/>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7156" b="7156"/>
          <a:stretch>
            <a:fillRect/>
          </a:stretch>
        </p:blipFill>
        <p:spPr/>
      </p:pic>
      <p:pic>
        <p:nvPicPr>
          <p:cNvPr id="15" name="Graphic 14" descr="Badge 6 with solid fill">
            <a:extLst>
              <a:ext uri="{FF2B5EF4-FFF2-40B4-BE49-F238E27FC236}">
                <a16:creationId xmlns:a16="http://schemas.microsoft.com/office/drawing/2014/main" id="{91810D3C-0D72-4584-A048-9A7A0BED9F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81592"/>
            <a:ext cx="1440000" cy="1440000"/>
          </a:xfrm>
          <a:prstGeom prst="rect">
            <a:avLst/>
          </a:prstGeom>
        </p:spPr>
      </p:pic>
    </p:spTree>
    <p:extLst>
      <p:ext uri="{BB962C8B-B14F-4D97-AF65-F5344CB8AC3E}">
        <p14:creationId xmlns:p14="http://schemas.microsoft.com/office/powerpoint/2010/main" val="34616747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6BA1-B6DF-251C-C302-567CE1BE8FB9}"/>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07572A31-6E52-1646-2140-E86E8BCB353F}"/>
              </a:ext>
            </a:extLst>
          </p:cNvPr>
          <p:cNvSpPr>
            <a:spLocks noGrp="1"/>
          </p:cNvSpPr>
          <p:nvPr>
            <p:ph type="body" sz="quarter" idx="32"/>
          </p:nvPr>
        </p:nvSpPr>
        <p:spPr>
          <a:xfrm>
            <a:off x="617152" y="7072917"/>
            <a:ext cx="6541269" cy="3396676"/>
          </a:xfrm>
        </p:spPr>
        <p:txBody>
          <a:bodyPr/>
          <a:lstStyle/>
          <a:p>
            <a:pPr>
              <a:lnSpc>
                <a:spcPct val="100000"/>
              </a:lnSpc>
            </a:pPr>
            <a:r>
              <a:rPr lang="en-US"/>
              <a:t>Mnogi turisti potujejo skozi </a:t>
            </a:r>
            <a:r>
              <a:rPr lang="en-US" err="1"/>
              <a:t>Skagafjörður</a:t>
            </a:r>
            <a:r>
              <a:rPr lang="en-US"/>
              <a:t>, ne da bi se v celoti vključili v lokalno skupnost, kar vodi do gospodarskih izgub, saj se potencialni prihodki iz turizma, ki bi lahko koristili lokalnemu gospodarstvu, porabijo v drugih, bolj priljubljenih destinacijah. </a:t>
            </a:r>
          </a:p>
          <a:p>
            <a:pPr>
              <a:lnSpc>
                <a:spcPct val="100000"/>
              </a:lnSpc>
            </a:pPr>
            <a:r>
              <a:rPr lang="en-US"/>
              <a:t>To ima negativne posledice, kot so:</a:t>
            </a:r>
          </a:p>
          <a:p>
            <a:pPr>
              <a:lnSpc>
                <a:spcPct val="100000"/>
              </a:lnSpc>
            </a:pPr>
            <a:endParaRPr lang="en-US"/>
          </a:p>
          <a:p>
            <a:pPr marL="285750" indent="-285750">
              <a:lnSpc>
                <a:spcPct val="100000"/>
              </a:lnSpc>
              <a:buFont typeface="Arial" panose="020B0604020202020204" pitchFamily="34" charset="0"/>
              <a:buChar char="•"/>
            </a:pPr>
            <a:r>
              <a:rPr lang="en-US" b="1"/>
              <a:t>Neizkoriščene lokalne vire</a:t>
            </a:r>
            <a:r>
              <a:rPr lang="en-US"/>
              <a:t>: edinstvene izkušnje (ogledi kmetij, jahanje, obrtne delavnice) se spregledajo, kar povzroča izgubo prihodkov za kmete in obrtnike.</a:t>
            </a:r>
          </a:p>
          <a:p>
            <a:pPr marL="285750" indent="-285750">
              <a:lnSpc>
                <a:spcPct val="100000"/>
              </a:lnSpc>
              <a:buFont typeface="Arial" panose="020B0604020202020204" pitchFamily="34" charset="0"/>
              <a:buChar char="•"/>
            </a:pPr>
            <a:r>
              <a:rPr lang="en-US" b="1"/>
              <a:t>Omejene gospodarske koristi</a:t>
            </a:r>
            <a:r>
              <a:rPr lang="en-US"/>
              <a:t>: lokalna podjetja izgubijo potencialne stranke, kar vpliva na prihodke in vodi do manj delovnih mest v turizmu in storitvenih dejavnostih.</a:t>
            </a:r>
          </a:p>
          <a:p>
            <a:pPr marL="285750" indent="-285750">
              <a:lnSpc>
                <a:spcPct val="100000"/>
              </a:lnSpc>
              <a:buFont typeface="Arial" panose="020B0604020202020204" pitchFamily="34" charset="0"/>
              <a:buChar char="•"/>
            </a:pPr>
            <a:r>
              <a:rPr lang="en-US" b="1"/>
              <a:t>Zavrta gospodarska rast</a:t>
            </a:r>
            <a:r>
              <a:rPr lang="en-US"/>
              <a:t>: Manj turistov vodi do višje brezposelnosti in omejenih sredstev za razvoj skupnosti, infrastrukturo, kulturne dogodke in prizadevanja za ohranjanje okolja.</a:t>
            </a:r>
          </a:p>
          <a:p>
            <a:pPr marL="285750" indent="-285750">
              <a:lnSpc>
                <a:spcPct val="100000"/>
              </a:lnSpc>
              <a:buFont typeface="Arial" panose="020B0604020202020204" pitchFamily="34" charset="0"/>
              <a:buChar char="•"/>
            </a:pPr>
            <a:r>
              <a:rPr lang="en-US" b="1"/>
              <a:t>Izzivi za trajnost</a:t>
            </a:r>
            <a:r>
              <a:rPr lang="en-US"/>
              <a:t>: spodbujanje trajnostnih praks je težje brez zadostnega vključevanja turistov, kar zmanjšuje podporo lokalnemu ohranjanju narave in kulture.</a:t>
            </a:r>
          </a:p>
        </p:txBody>
      </p:sp>
      <p:sp>
        <p:nvSpPr>
          <p:cNvPr id="6" name="Slide Number Placeholder 5">
            <a:extLst>
              <a:ext uri="{FF2B5EF4-FFF2-40B4-BE49-F238E27FC236}">
                <a16:creationId xmlns:a16="http://schemas.microsoft.com/office/drawing/2014/main" id="{C5EF3EDD-01A6-F5AB-59EE-3954522005CE}"/>
              </a:ext>
            </a:extLst>
          </p:cNvPr>
          <p:cNvSpPr>
            <a:spLocks noGrp="1"/>
          </p:cNvSpPr>
          <p:nvPr>
            <p:ph type="sldNum" sz="quarter" idx="4"/>
          </p:nvPr>
        </p:nvSpPr>
        <p:spPr/>
        <p:txBody>
          <a:bodyPr/>
          <a:lstStyle/>
          <a:p>
            <a:fld id="{9C527BFA-2C0E-4CEC-B6A5-913A56FEF4B4}" type="slidenum">
              <a:rPr lang="fr-CA" smtClean="0"/>
              <a:t>94</a:t>
            </a:fld>
            <a:endParaRPr lang="fr-CA"/>
          </a:p>
        </p:txBody>
      </p:sp>
      <p:sp>
        <p:nvSpPr>
          <p:cNvPr id="2" name="Text Placeholder 1">
            <a:extLst>
              <a:ext uri="{FF2B5EF4-FFF2-40B4-BE49-F238E27FC236}">
                <a16:creationId xmlns:a16="http://schemas.microsoft.com/office/drawing/2014/main" id="{ECF1D526-B7B4-6724-8E5B-45C5226E9FB1}"/>
              </a:ext>
            </a:extLst>
          </p:cNvPr>
          <p:cNvSpPr>
            <a:spLocks noGrp="1"/>
          </p:cNvSpPr>
          <p:nvPr>
            <p:ph type="body" sz="quarter" idx="65"/>
          </p:nvPr>
        </p:nvSpPr>
        <p:spPr/>
        <p:txBody>
          <a:bodyPr/>
          <a:lstStyle/>
          <a:p>
            <a:r>
              <a:rPr lang="en-GB"/>
              <a:t>Foto: </a:t>
            </a:r>
            <a:r>
              <a:rPr lang="en-GB" err="1"/>
              <a:t>Sölvanes Farmholidays</a:t>
            </a:r>
            <a:endParaRPr lang="en-GB"/>
          </a:p>
        </p:txBody>
      </p:sp>
      <p:sp>
        <p:nvSpPr>
          <p:cNvPr id="9" name="Text Placeholder 7">
            <a:extLst>
              <a:ext uri="{FF2B5EF4-FFF2-40B4-BE49-F238E27FC236}">
                <a16:creationId xmlns:a16="http://schemas.microsoft.com/office/drawing/2014/main" id="{10951B16-F5DF-2E3F-636E-AD96CC6AB443}"/>
              </a:ext>
            </a:extLst>
          </p:cNvPr>
          <p:cNvSpPr>
            <a:spLocks noGrp="1"/>
          </p:cNvSpPr>
          <p:nvPr>
            <p:ph type="body" sz="quarter" idx="33"/>
          </p:nvPr>
        </p:nvSpPr>
        <p:spPr>
          <a:xfrm>
            <a:off x="610820" y="6256235"/>
            <a:ext cx="6506617" cy="601503"/>
          </a:xfrm>
        </p:spPr>
        <p:txBody>
          <a:bodyPr/>
          <a:lstStyle/>
          <a:p>
            <a:r>
              <a:rPr lang="en-US" cap="all"/>
              <a:t>Razvoj podeželskega turizma – omejena vključenost turistov vodi do gospodarskega izguba</a:t>
            </a:r>
            <a:endParaRPr lang="en-US" b="1" cap="all"/>
          </a:p>
        </p:txBody>
      </p:sp>
      <p:sp>
        <p:nvSpPr>
          <p:cNvPr id="10" name="Text Placeholder 8">
            <a:extLst>
              <a:ext uri="{FF2B5EF4-FFF2-40B4-BE49-F238E27FC236}">
                <a16:creationId xmlns:a16="http://schemas.microsoft.com/office/drawing/2014/main" id="{6A879FC8-956E-C167-1E55-44CEC0983BE0}"/>
              </a:ext>
            </a:extLst>
          </p:cNvPr>
          <p:cNvSpPr>
            <a:spLocks noGrp="1"/>
          </p:cNvSpPr>
          <p:nvPr>
            <p:ph type="body" sz="quarter" idx="38"/>
          </p:nvPr>
        </p:nvSpPr>
        <p:spPr>
          <a:xfrm>
            <a:off x="1245300" y="5607687"/>
            <a:ext cx="6506617" cy="381311"/>
          </a:xfrm>
        </p:spPr>
        <p:txBody>
          <a:bodyPr/>
          <a:lstStyle/>
          <a:p>
            <a:r>
              <a:rPr lang="en-US" cap="all"/>
              <a:t>Izziv</a:t>
            </a:r>
          </a:p>
        </p:txBody>
      </p:sp>
      <p:cxnSp>
        <p:nvCxnSpPr>
          <p:cNvPr id="11" name="Straight Connector 10">
            <a:extLst>
              <a:ext uri="{FF2B5EF4-FFF2-40B4-BE49-F238E27FC236}">
                <a16:creationId xmlns:a16="http://schemas.microsoft.com/office/drawing/2014/main" id="{D091B964-DC14-497C-7B4A-8350601A8670}"/>
              </a:ext>
            </a:extLst>
          </p:cNvPr>
          <p:cNvCxnSpPr>
            <a:cxnSpLocks/>
          </p:cNvCxnSpPr>
          <p:nvPr/>
        </p:nvCxnSpPr>
        <p:spPr>
          <a:xfrm>
            <a:off x="-35927" y="6086039"/>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AE8A75E-7527-118A-9DB6-8807E81636A2}"/>
              </a:ext>
            </a:extLst>
          </p:cNvPr>
          <p:cNvGrpSpPr/>
          <p:nvPr/>
        </p:nvGrpSpPr>
        <p:grpSpPr>
          <a:xfrm>
            <a:off x="185791" y="5194570"/>
            <a:ext cx="953258" cy="797926"/>
            <a:chOff x="8130434" y="5055580"/>
            <a:chExt cx="1018347" cy="1051755"/>
          </a:xfrm>
          <a:solidFill>
            <a:srgbClr val="000000"/>
          </a:solidFill>
        </p:grpSpPr>
        <p:grpSp>
          <p:nvGrpSpPr>
            <p:cNvPr id="13" name="Graphic 2">
              <a:extLst>
                <a:ext uri="{FF2B5EF4-FFF2-40B4-BE49-F238E27FC236}">
                  <a16:creationId xmlns:a16="http://schemas.microsoft.com/office/drawing/2014/main" id="{EF315846-6F14-74A0-0E57-16AE5B8D72D6}"/>
                </a:ext>
              </a:extLst>
            </p:cNvPr>
            <p:cNvGrpSpPr/>
            <p:nvPr userDrawn="1"/>
          </p:nvGrpSpPr>
          <p:grpSpPr>
            <a:xfrm>
              <a:off x="8172121" y="5087188"/>
              <a:ext cx="955215" cy="342517"/>
              <a:chOff x="3752168" y="4966655"/>
              <a:chExt cx="955215" cy="342517"/>
            </a:xfrm>
            <a:grpFill/>
          </p:grpSpPr>
          <p:sp>
            <p:nvSpPr>
              <p:cNvPr id="29" name="Freeform 300">
                <a:extLst>
                  <a:ext uri="{FF2B5EF4-FFF2-40B4-BE49-F238E27FC236}">
                    <a16:creationId xmlns:a16="http://schemas.microsoft.com/office/drawing/2014/main" id="{8DB85C5B-4B37-643A-7E52-F6D00767580B}"/>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0" name="Freeform 301">
                <a:extLst>
                  <a:ext uri="{FF2B5EF4-FFF2-40B4-BE49-F238E27FC236}">
                    <a16:creationId xmlns:a16="http://schemas.microsoft.com/office/drawing/2014/main" id="{7234FB9D-5BBD-BFB7-0DEA-7FFF2DB3602D}"/>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1" name="Freeform 302">
                <a:extLst>
                  <a:ext uri="{FF2B5EF4-FFF2-40B4-BE49-F238E27FC236}">
                    <a16:creationId xmlns:a16="http://schemas.microsoft.com/office/drawing/2014/main" id="{A444BD49-92CB-B33C-68F2-1ADB64966CB2}"/>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4" name="Freeform 289">
              <a:extLst>
                <a:ext uri="{FF2B5EF4-FFF2-40B4-BE49-F238E27FC236}">
                  <a16:creationId xmlns:a16="http://schemas.microsoft.com/office/drawing/2014/main" id="{D782825C-F825-F337-CDAB-392EBD60EC61}"/>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9" name="Freeform 290">
              <a:extLst>
                <a:ext uri="{FF2B5EF4-FFF2-40B4-BE49-F238E27FC236}">
                  <a16:creationId xmlns:a16="http://schemas.microsoft.com/office/drawing/2014/main" id="{A2F43B94-6D19-8775-C754-5BCA43ADDA57}"/>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20" name="Freeform 291">
              <a:extLst>
                <a:ext uri="{FF2B5EF4-FFF2-40B4-BE49-F238E27FC236}">
                  <a16:creationId xmlns:a16="http://schemas.microsoft.com/office/drawing/2014/main" id="{F4E43174-AE2B-BAD5-2B1A-72FC7CAD06CA}"/>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21" name="Freeform 292">
              <a:extLst>
                <a:ext uri="{FF2B5EF4-FFF2-40B4-BE49-F238E27FC236}">
                  <a16:creationId xmlns:a16="http://schemas.microsoft.com/office/drawing/2014/main" id="{2680BDED-CF78-A39F-D868-E1A39D9FED92}"/>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22" name="Freeform 293">
              <a:extLst>
                <a:ext uri="{FF2B5EF4-FFF2-40B4-BE49-F238E27FC236}">
                  <a16:creationId xmlns:a16="http://schemas.microsoft.com/office/drawing/2014/main" id="{73FDF593-5A92-2D24-03B8-F12DF58661C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23" name="Freeform 294">
              <a:extLst>
                <a:ext uri="{FF2B5EF4-FFF2-40B4-BE49-F238E27FC236}">
                  <a16:creationId xmlns:a16="http://schemas.microsoft.com/office/drawing/2014/main" id="{BCFBABA5-B023-AA40-A672-CD32E25A6A8F}"/>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24" name="Freeform 295">
              <a:extLst>
                <a:ext uri="{FF2B5EF4-FFF2-40B4-BE49-F238E27FC236}">
                  <a16:creationId xmlns:a16="http://schemas.microsoft.com/office/drawing/2014/main" id="{0836D0BB-7E09-60CC-45A5-2577C6F77A0F}"/>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5" name="Freeform 296">
              <a:extLst>
                <a:ext uri="{FF2B5EF4-FFF2-40B4-BE49-F238E27FC236}">
                  <a16:creationId xmlns:a16="http://schemas.microsoft.com/office/drawing/2014/main" id="{B9A31674-B457-321A-0497-CCCDC2F6634E}"/>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6" name="Freeform 297">
              <a:extLst>
                <a:ext uri="{FF2B5EF4-FFF2-40B4-BE49-F238E27FC236}">
                  <a16:creationId xmlns:a16="http://schemas.microsoft.com/office/drawing/2014/main" id="{CC1E89EC-BD38-41FD-1654-77A7935CA12E}"/>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7" name="Freeform 298">
              <a:extLst>
                <a:ext uri="{FF2B5EF4-FFF2-40B4-BE49-F238E27FC236}">
                  <a16:creationId xmlns:a16="http://schemas.microsoft.com/office/drawing/2014/main" id="{7F5AB1F3-FBE3-8C50-3B58-343CCAC6B79A}"/>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8" name="Freeform 299">
              <a:extLst>
                <a:ext uri="{FF2B5EF4-FFF2-40B4-BE49-F238E27FC236}">
                  <a16:creationId xmlns:a16="http://schemas.microsoft.com/office/drawing/2014/main" id="{8D8847C8-703D-FAED-1956-6400378AA903}"/>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8" name="Picture Placeholder 7">
            <a:hlinkClick r:id="rId2"/>
            <a:extLst>
              <a:ext uri="{FF2B5EF4-FFF2-40B4-BE49-F238E27FC236}">
                <a16:creationId xmlns:a16="http://schemas.microsoft.com/office/drawing/2014/main" id="{32F465FB-4255-41BA-AF43-56011681BD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056" b="2056"/>
          <a:stretch>
            <a:fillRect/>
          </a:stretch>
        </p:blipFill>
        <p:spPr/>
      </p:pic>
      <p:sp>
        <p:nvSpPr>
          <p:cNvPr id="4" name="Rectangle 2">
            <a:extLst>
              <a:ext uri="{FF2B5EF4-FFF2-40B4-BE49-F238E27FC236}">
                <a16:creationId xmlns:a16="http://schemas.microsoft.com/office/drawing/2014/main" id="{01B29B90-31D5-F1AC-46F7-358015C5194A}"/>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lang="is-IS" altLang="is-IS" sz="1800" b="0" i="0" u="none" strike="noStrike" cap="none" normalizeH="0" baseline="0">
              <a:ln>
                <a:noFill/>
              </a:ln>
              <a:effectLst/>
              <a:latin typeface="Arial" panose="020B0604020202020204" pitchFamily="34" charset="0"/>
              <a:cs typeface="Arial"/>
            </a:endParaRPr>
          </a:p>
        </p:txBody>
      </p:sp>
    </p:spTree>
    <p:extLst>
      <p:ext uri="{BB962C8B-B14F-4D97-AF65-F5344CB8AC3E}">
        <p14:creationId xmlns:p14="http://schemas.microsoft.com/office/powerpoint/2010/main" val="40599269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CC99-8E59-55BE-C610-59B64E98B35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01C2ECB-0CA4-BD93-2E9F-5C28404AC032}"/>
              </a:ext>
            </a:extLst>
          </p:cNvPr>
          <p:cNvSpPr>
            <a:spLocks noGrp="1"/>
          </p:cNvSpPr>
          <p:nvPr>
            <p:ph type="body" sz="quarter" idx="32"/>
          </p:nvPr>
        </p:nvSpPr>
        <p:spPr>
          <a:xfrm>
            <a:off x="357604" y="2109652"/>
            <a:ext cx="6541269" cy="2422612"/>
          </a:xfrm>
        </p:spPr>
        <p:txBody>
          <a:bodyPr/>
          <a:lstStyle/>
          <a:p>
            <a:pPr>
              <a:lnSpc>
                <a:spcPct val="100000"/>
              </a:lnSpc>
            </a:pPr>
            <a:r>
              <a:rPr lang="en-US">
                <a:latin typeface="Calibri"/>
                <a:ea typeface="Open Sans"/>
                <a:cs typeface="Calibri"/>
              </a:rPr>
              <a:t>Da bi rešili problem gospodarskega izgubljanja in omejenega turističnega sodelovanja, je </a:t>
            </a:r>
            <a:r>
              <a:rPr lang="en-US" err="1">
                <a:latin typeface="Calibri"/>
                <a:ea typeface="Open Sans"/>
                <a:cs typeface="Calibri"/>
              </a:rPr>
              <a:t>Sölvanes Farmholidays </a:t>
            </a:r>
            <a:r>
              <a:rPr lang="en-US">
                <a:latin typeface="Calibri"/>
                <a:ea typeface="Open Sans"/>
                <a:cs typeface="Calibri"/>
              </a:rPr>
              <a:t>začel strateško posredovanje, ki se osredotoča na sodelovanje in mreženje z drugimi lokalnimi turističnimi ponudniki. </a:t>
            </a:r>
          </a:p>
          <a:p>
            <a:pPr>
              <a:lnSpc>
                <a:spcPct val="100000"/>
              </a:lnSpc>
            </a:pPr>
            <a:endParaRPr lang="en-US">
              <a:latin typeface="Calibri"/>
              <a:ea typeface="Open Sans"/>
              <a:cs typeface="Calibri"/>
            </a:endParaRPr>
          </a:p>
          <a:p>
            <a:pPr>
              <a:lnSpc>
                <a:spcPct val="100000"/>
              </a:lnSpc>
            </a:pPr>
            <a:r>
              <a:rPr lang="en-US" err="1">
                <a:latin typeface="Calibri"/>
                <a:ea typeface="Open Sans"/>
                <a:cs typeface="Calibri"/>
              </a:rPr>
              <a:t>Sölvanes</a:t>
            </a:r>
            <a:r>
              <a:rPr lang="en-US">
                <a:latin typeface="Calibri"/>
                <a:ea typeface="Open Sans"/>
                <a:cs typeface="Calibri"/>
              </a:rPr>
              <a:t> se zaveda, da lahko usklajen in celovit pristop poveča splošno privlačnost regije, zato je sklenil partnerstva z bližnjimi turističnimi podjetji, da bi obiskovalcem ponudil bolj raznoliko, usklajeno in privlačno izkušnjo.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S sodelovanjem z lokalnimi podjetji, kot sta izposojevalnica konj </a:t>
            </a:r>
            <a:r>
              <a:rPr lang="en-US" err="1">
                <a:latin typeface="Calibri"/>
                <a:ea typeface="Open Sans"/>
                <a:cs typeface="Calibri"/>
              </a:rPr>
              <a:t>Lýtingsstaðir </a:t>
            </a:r>
            <a:r>
              <a:rPr lang="en-US">
                <a:latin typeface="Calibri"/>
                <a:ea typeface="Open Sans"/>
                <a:cs typeface="Calibri"/>
              </a:rPr>
              <a:t>in kmetijski trg v </a:t>
            </a:r>
            <a:r>
              <a:rPr lang="en-US" err="1">
                <a:latin typeface="Calibri"/>
                <a:ea typeface="Open Sans"/>
                <a:cs typeface="Calibri"/>
              </a:rPr>
              <a:t>Stórhóllu</a:t>
            </a:r>
            <a:r>
              <a:rPr lang="en-US">
                <a:latin typeface="Calibri"/>
                <a:ea typeface="Open Sans"/>
                <a:cs typeface="Calibri"/>
              </a:rPr>
              <a:t>, </a:t>
            </a:r>
            <a:r>
              <a:rPr lang="en-US" err="1">
                <a:latin typeface="Calibri"/>
                <a:ea typeface="Open Sans"/>
                <a:cs typeface="Calibri"/>
              </a:rPr>
              <a:t>Sölvanes </a:t>
            </a:r>
            <a:r>
              <a:rPr lang="en-US">
                <a:latin typeface="Calibri"/>
                <a:ea typeface="Open Sans"/>
                <a:cs typeface="Calibri"/>
              </a:rPr>
              <a:t>želi ponuditi celovito potovalno izkušnjo, ki združuje namestitev, aktivnosti in kulturno potopitev. Ta mreža partnerstev turistom omogoča, da uživajo v različnih aktivnostih, vključno z jahanjem, pohodništvom in raziskovanjem zgodovinskih znamenitosti, vse to pa med bivanjem v lokalnem okolju. Celostni pristop zagotavlja, da imajo obiskovalci na voljo več zanimivih možnosti, kar jih spodbuja, da v lokalni skupnosti preživijo več časa in porabijo več denarja.</a:t>
            </a:r>
          </a:p>
        </p:txBody>
      </p:sp>
      <p:sp>
        <p:nvSpPr>
          <p:cNvPr id="2" name="Slide Number Placeholder 1">
            <a:extLst>
              <a:ext uri="{FF2B5EF4-FFF2-40B4-BE49-F238E27FC236}">
                <a16:creationId xmlns:a16="http://schemas.microsoft.com/office/drawing/2014/main" id="{271B86F6-140A-C774-D5B7-0DD3443F8FF2}"/>
              </a:ext>
            </a:extLst>
          </p:cNvPr>
          <p:cNvSpPr>
            <a:spLocks noGrp="1"/>
          </p:cNvSpPr>
          <p:nvPr>
            <p:ph type="sldNum" sz="quarter" idx="4"/>
          </p:nvPr>
        </p:nvSpPr>
        <p:spPr/>
        <p:txBody>
          <a:bodyPr/>
          <a:lstStyle/>
          <a:p>
            <a:fld id="{9C527BFA-2C0E-4CEC-B6A5-913A56FEF4B4}" type="slidenum">
              <a:rPr lang="fr-CA" smtClean="0"/>
              <a:t>95</a:t>
            </a:fld>
            <a:endParaRPr lang="fr-CA"/>
          </a:p>
        </p:txBody>
      </p:sp>
      <p:sp>
        <p:nvSpPr>
          <p:cNvPr id="4" name="Text Placeholder 3">
            <a:extLst>
              <a:ext uri="{FF2B5EF4-FFF2-40B4-BE49-F238E27FC236}">
                <a16:creationId xmlns:a16="http://schemas.microsoft.com/office/drawing/2014/main" id="{0D0AF1AF-810C-14A9-F35D-26FBD7729568}"/>
              </a:ext>
            </a:extLst>
          </p:cNvPr>
          <p:cNvSpPr>
            <a:spLocks noGrp="1"/>
          </p:cNvSpPr>
          <p:nvPr>
            <p:ph type="body" sz="quarter" idx="65"/>
          </p:nvPr>
        </p:nvSpPr>
        <p:spPr/>
        <p:txBody>
          <a:bodyPr/>
          <a:lstStyle/>
          <a:p>
            <a:r>
              <a:rPr lang="en-GB"/>
              <a:t>Foto: </a:t>
            </a:r>
            <a:r>
              <a:rPr lang="en-GB" err="1"/>
              <a:t>Sölvanes Farmholidays</a:t>
            </a:r>
            <a:endParaRPr lang="en-GB"/>
          </a:p>
        </p:txBody>
      </p:sp>
      <p:sp>
        <p:nvSpPr>
          <p:cNvPr id="3" name="TextBox 2">
            <a:extLst>
              <a:ext uri="{FF2B5EF4-FFF2-40B4-BE49-F238E27FC236}">
                <a16:creationId xmlns:a16="http://schemas.microsoft.com/office/drawing/2014/main" id="{FDB84265-58EE-DD55-6A65-C7E39EAC2CA4}"/>
              </a:ext>
            </a:extLst>
          </p:cNvPr>
          <p:cNvSpPr txBox="1"/>
          <p:nvPr/>
        </p:nvSpPr>
        <p:spPr>
          <a:xfrm>
            <a:off x="2560911" y="717066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Spremeni sliko in posodobi napis</a:t>
            </a:r>
          </a:p>
        </p:txBody>
      </p:sp>
      <p:sp>
        <p:nvSpPr>
          <p:cNvPr id="14" name="Text Placeholder 7">
            <a:extLst>
              <a:ext uri="{FF2B5EF4-FFF2-40B4-BE49-F238E27FC236}">
                <a16:creationId xmlns:a16="http://schemas.microsoft.com/office/drawing/2014/main" id="{2E150A49-8CFF-2564-B7E3-A08F2C454D77}"/>
              </a:ext>
            </a:extLst>
          </p:cNvPr>
          <p:cNvSpPr>
            <a:spLocks noGrp="1"/>
          </p:cNvSpPr>
          <p:nvPr>
            <p:ph type="body" sz="quarter" idx="33"/>
          </p:nvPr>
        </p:nvSpPr>
        <p:spPr>
          <a:xfrm>
            <a:off x="307749" y="1349282"/>
            <a:ext cx="6506617" cy="601503"/>
          </a:xfrm>
        </p:spPr>
        <p:txBody>
          <a:bodyPr/>
          <a:lstStyle/>
          <a:p>
            <a:r>
              <a:rPr lang="en-US" cap="all"/>
              <a:t>Strateški ukrepi za trajnostni turizem: vzpostavitev mreže za sodelovanje v turizmu </a:t>
            </a:r>
            <a:endParaRPr lang="en-IE" cap="all"/>
          </a:p>
        </p:txBody>
      </p:sp>
      <p:sp>
        <p:nvSpPr>
          <p:cNvPr id="15" name="Text Placeholder 8">
            <a:extLst>
              <a:ext uri="{FF2B5EF4-FFF2-40B4-BE49-F238E27FC236}">
                <a16:creationId xmlns:a16="http://schemas.microsoft.com/office/drawing/2014/main" id="{12AD54C9-48B8-7B15-BC25-BC43BE53F13D}"/>
              </a:ext>
            </a:extLst>
          </p:cNvPr>
          <p:cNvSpPr>
            <a:spLocks noGrp="1"/>
          </p:cNvSpPr>
          <p:nvPr>
            <p:ph type="body" sz="quarter" idx="38"/>
          </p:nvPr>
        </p:nvSpPr>
        <p:spPr>
          <a:xfrm>
            <a:off x="1268958" y="686870"/>
            <a:ext cx="6506617" cy="381311"/>
          </a:xfrm>
        </p:spPr>
        <p:txBody>
          <a:bodyPr/>
          <a:lstStyle/>
          <a:p>
            <a:r>
              <a:rPr lang="en-US" cap="all"/>
              <a:t>Rešitev</a:t>
            </a:r>
          </a:p>
        </p:txBody>
      </p:sp>
      <p:cxnSp>
        <p:nvCxnSpPr>
          <p:cNvPr id="16" name="Straight Connector 15">
            <a:extLst>
              <a:ext uri="{FF2B5EF4-FFF2-40B4-BE49-F238E27FC236}">
                <a16:creationId xmlns:a16="http://schemas.microsoft.com/office/drawing/2014/main" id="{3AF517D4-53DE-FCD9-AE87-A4D1563AAA0A}"/>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E9FC125-841E-0467-9AB1-82A677B705D8}"/>
              </a:ext>
            </a:extLst>
          </p:cNvPr>
          <p:cNvGrpSpPr/>
          <p:nvPr/>
        </p:nvGrpSpPr>
        <p:grpSpPr>
          <a:xfrm>
            <a:off x="186212" y="291396"/>
            <a:ext cx="777837" cy="760007"/>
            <a:chOff x="8736336" y="773976"/>
            <a:chExt cx="925001" cy="925018"/>
          </a:xfrm>
          <a:solidFill>
            <a:srgbClr val="469395"/>
          </a:solidFill>
        </p:grpSpPr>
        <p:grpSp>
          <p:nvGrpSpPr>
            <p:cNvPr id="34" name="Graphic 2">
              <a:extLst>
                <a:ext uri="{FF2B5EF4-FFF2-40B4-BE49-F238E27FC236}">
                  <a16:creationId xmlns:a16="http://schemas.microsoft.com/office/drawing/2014/main" id="{A4712D70-E850-2F3D-C7BC-FFD337450BFA}"/>
                </a:ext>
              </a:extLst>
            </p:cNvPr>
            <p:cNvGrpSpPr/>
            <p:nvPr/>
          </p:nvGrpSpPr>
          <p:grpSpPr>
            <a:xfrm>
              <a:off x="8736336" y="773976"/>
              <a:ext cx="925001" cy="925018"/>
              <a:chOff x="8736336" y="773976"/>
              <a:chExt cx="925001" cy="925018"/>
            </a:xfrm>
            <a:grpFill/>
          </p:grpSpPr>
          <p:sp>
            <p:nvSpPr>
              <p:cNvPr id="37" name="Freeform 306">
                <a:extLst>
                  <a:ext uri="{FF2B5EF4-FFF2-40B4-BE49-F238E27FC236}">
                    <a16:creationId xmlns:a16="http://schemas.microsoft.com/office/drawing/2014/main" id="{56D64275-369A-9281-FBE0-A1DFDC3D8638}"/>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07">
                <a:extLst>
                  <a:ext uri="{FF2B5EF4-FFF2-40B4-BE49-F238E27FC236}">
                    <a16:creationId xmlns:a16="http://schemas.microsoft.com/office/drawing/2014/main" id="{E53E0BB6-9FD7-4C8D-125D-7CFD24382CE7}"/>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08">
                <a:extLst>
                  <a:ext uri="{FF2B5EF4-FFF2-40B4-BE49-F238E27FC236}">
                    <a16:creationId xmlns:a16="http://schemas.microsoft.com/office/drawing/2014/main" id="{66E03175-12CE-EE9C-BC57-728D7C329FC5}"/>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09">
                <a:extLst>
                  <a:ext uri="{FF2B5EF4-FFF2-40B4-BE49-F238E27FC236}">
                    <a16:creationId xmlns:a16="http://schemas.microsoft.com/office/drawing/2014/main" id="{E14BDE09-D199-0ACC-36C7-078F563622A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310">
                <a:extLst>
                  <a:ext uri="{FF2B5EF4-FFF2-40B4-BE49-F238E27FC236}">
                    <a16:creationId xmlns:a16="http://schemas.microsoft.com/office/drawing/2014/main" id="{1A79998B-02E7-7FF1-33AF-B4D1B3CA436E}"/>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311">
                <a:extLst>
                  <a:ext uri="{FF2B5EF4-FFF2-40B4-BE49-F238E27FC236}">
                    <a16:creationId xmlns:a16="http://schemas.microsoft.com/office/drawing/2014/main" id="{524E5B65-D566-2D21-884F-928281F2C9F4}"/>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312">
                <a:extLst>
                  <a:ext uri="{FF2B5EF4-FFF2-40B4-BE49-F238E27FC236}">
                    <a16:creationId xmlns:a16="http://schemas.microsoft.com/office/drawing/2014/main" id="{EE5C7699-D3F7-A64A-C5D6-24A9AD809DA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5" name="Freeform 304">
              <a:extLst>
                <a:ext uri="{FF2B5EF4-FFF2-40B4-BE49-F238E27FC236}">
                  <a16:creationId xmlns:a16="http://schemas.microsoft.com/office/drawing/2014/main" id="{37973C71-E1D2-1F37-BC44-D4A5DD87BE61}"/>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05">
              <a:extLst>
                <a:ext uri="{FF2B5EF4-FFF2-40B4-BE49-F238E27FC236}">
                  <a16:creationId xmlns:a16="http://schemas.microsoft.com/office/drawing/2014/main" id="{27939937-B2FB-5DB9-0175-FF598D67DCED}"/>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10" name="Picture Placeholder 9">
            <a:extLst>
              <a:ext uri="{FF2B5EF4-FFF2-40B4-BE49-F238E27FC236}">
                <a16:creationId xmlns:a16="http://schemas.microsoft.com/office/drawing/2014/main" id="{F7A8046C-91B3-429C-97AB-72CA3AEA3DD2}"/>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57" b="7157"/>
          <a:stretch>
            <a:fillRect/>
          </a:stretch>
        </p:blipFill>
        <p:spPr/>
      </p:pic>
    </p:spTree>
    <p:extLst>
      <p:ext uri="{BB962C8B-B14F-4D97-AF65-F5344CB8AC3E}">
        <p14:creationId xmlns:p14="http://schemas.microsoft.com/office/powerpoint/2010/main" val="30777132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F6FAD-69BB-C1D6-62DC-96D13E86B5E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AD4A3DF-1409-D1B1-F8D8-6EF3CAA40F3B}"/>
              </a:ext>
            </a:extLst>
          </p:cNvPr>
          <p:cNvSpPr>
            <a:spLocks noGrp="1"/>
          </p:cNvSpPr>
          <p:nvPr>
            <p:ph type="body" sz="quarter" idx="32"/>
          </p:nvPr>
        </p:nvSpPr>
        <p:spPr>
          <a:xfrm>
            <a:off x="367498" y="1708297"/>
            <a:ext cx="6541269" cy="2422612"/>
          </a:xfrm>
        </p:spPr>
        <p:txBody>
          <a:bodyPr/>
          <a:lstStyle/>
          <a:p>
            <a:pPr>
              <a:lnSpc>
                <a:spcPct val="100000"/>
              </a:lnSpc>
            </a:pPr>
            <a:r>
              <a:rPr lang="en-US">
                <a:latin typeface="Calibri"/>
                <a:ea typeface="Open Sans"/>
                <a:cs typeface="Calibri"/>
              </a:rPr>
              <a:t>Gospodarska izguba v </a:t>
            </a:r>
            <a:r>
              <a:rPr lang="en-US" err="1">
                <a:latin typeface="Calibri"/>
                <a:ea typeface="Open Sans"/>
                <a:cs typeface="Calibri"/>
              </a:rPr>
              <a:t>Skagafjörðurju </a:t>
            </a:r>
            <a:r>
              <a:rPr lang="en-US">
                <a:latin typeface="Calibri"/>
                <a:ea typeface="Open Sans"/>
                <a:cs typeface="Calibri"/>
              </a:rPr>
              <a:t>poudarja potrebo po strateških ukrepih za povečanje turističnega zanimanja in zadrževanja turistov. Reševanje tega problema lokalnim podjetjem omogoča, da v celoti izkoristijo turizem, kar spodbuja gospodarsko rast, ohranjanje kulture in trajnost. Ustanovitev sodelovalne turistične mreže je prinesla znatne koristi za </a:t>
            </a:r>
            <a:r>
              <a:rPr lang="en-US" err="1">
                <a:latin typeface="Calibri"/>
                <a:ea typeface="Open Sans"/>
                <a:cs typeface="Calibri"/>
              </a:rPr>
              <a:t>Sölvanes Farmholidays </a:t>
            </a:r>
            <a:r>
              <a:rPr lang="en-US">
                <a:latin typeface="Calibri"/>
                <a:ea typeface="Open Sans"/>
                <a:cs typeface="Calibri"/>
              </a:rPr>
              <a:t>in širšo skupnost </a:t>
            </a:r>
            <a:r>
              <a:rPr lang="en-US" err="1">
                <a:latin typeface="Calibri"/>
                <a:ea typeface="Open Sans"/>
                <a:cs typeface="Calibri"/>
              </a:rPr>
              <a:t>Skagafjörður</a:t>
            </a:r>
            <a:r>
              <a:rPr lang="en-US">
                <a:latin typeface="Calibri"/>
                <a:ea typeface="Open Sans"/>
                <a:cs typeface="Calibri"/>
              </a:rPr>
              <a:t>.  Z zagotavljanjem medsebojno povezanih doživetij se obiskovalce spodbuja, da ostanejo dlje in porabijo več, kar zmanjšuje gospodarsko izgubo. Partnerstva med </a:t>
            </a:r>
            <a:r>
              <a:rPr lang="en-US" err="1">
                <a:latin typeface="Calibri"/>
                <a:ea typeface="Open Sans"/>
                <a:cs typeface="Calibri"/>
              </a:rPr>
              <a:t>Sölvanesom </a:t>
            </a:r>
            <a:r>
              <a:rPr lang="en-US">
                <a:latin typeface="Calibri"/>
                <a:ea typeface="Open Sans"/>
                <a:cs typeface="Calibri"/>
              </a:rPr>
              <a:t>in lokalnimi podjetji so izboljšala zadrževanje turistov in povečala lokalno porabo. Ta mreža pomaga izkoristiti lokalne vire, kot so gostišča, kmetije in turistične storitve, ter spodbuja trajnostno gospodarsko rast. Poleg tega vključevanje tradicionalnih islandskih dejavnosti v turistično izkušnjo podpira ohranjanje kulture, medtem ko okolju prijazne prakse podpirajo lokalno skrb za okolje. Sodelovalna mreža </a:t>
            </a:r>
            <a:r>
              <a:rPr lang="en-US" err="1">
                <a:latin typeface="Calibri"/>
                <a:ea typeface="Open Sans"/>
                <a:cs typeface="Calibri"/>
              </a:rPr>
              <a:t>Sölvanes Farmholidays </a:t>
            </a:r>
            <a:r>
              <a:rPr lang="en-US">
                <a:latin typeface="Calibri"/>
                <a:ea typeface="Open Sans"/>
                <a:cs typeface="Calibri"/>
              </a:rPr>
              <a:t>je povečala turistično udeležbo, spodbudila gospodarsko rast in podprla kulturno in okoljsko trajnost, s čimer je pokazala, kako lahko ponudniki podeželskega turizma uspevajo s sodelovanjem.</a:t>
            </a:r>
          </a:p>
          <a:p>
            <a:endParaRPr lang="en-US"/>
          </a:p>
        </p:txBody>
      </p:sp>
      <p:sp>
        <p:nvSpPr>
          <p:cNvPr id="11" name="Text Placeholder 10">
            <a:extLst>
              <a:ext uri="{FF2B5EF4-FFF2-40B4-BE49-F238E27FC236}">
                <a16:creationId xmlns:a16="http://schemas.microsoft.com/office/drawing/2014/main" id="{4B2C83B3-119C-64F0-2E5D-FEF1933E05D3}"/>
              </a:ext>
            </a:extLst>
          </p:cNvPr>
          <p:cNvSpPr>
            <a:spLocks noGrp="1"/>
          </p:cNvSpPr>
          <p:nvPr>
            <p:ph type="body" sz="quarter" idx="40"/>
          </p:nvPr>
        </p:nvSpPr>
        <p:spPr/>
        <p:txBody>
          <a:bodyPr/>
          <a:lstStyle/>
          <a:p>
            <a:r>
              <a:rPr lang="en-US"/>
              <a:t>Želja po potovanju je eden od obetavnih znakov življenja. — Agnes Repplier</a:t>
            </a:r>
          </a:p>
        </p:txBody>
      </p:sp>
      <p:sp>
        <p:nvSpPr>
          <p:cNvPr id="2" name="Slide Number Placeholder 1">
            <a:extLst>
              <a:ext uri="{FF2B5EF4-FFF2-40B4-BE49-F238E27FC236}">
                <a16:creationId xmlns:a16="http://schemas.microsoft.com/office/drawing/2014/main" id="{AC136B27-F9A6-9AA6-4CCE-EA59AC74DC60}"/>
              </a:ext>
            </a:extLst>
          </p:cNvPr>
          <p:cNvSpPr>
            <a:spLocks noGrp="1"/>
          </p:cNvSpPr>
          <p:nvPr>
            <p:ph type="sldNum" sz="quarter" idx="4"/>
          </p:nvPr>
        </p:nvSpPr>
        <p:spPr/>
        <p:txBody>
          <a:bodyPr/>
          <a:lstStyle/>
          <a:p>
            <a:fld id="{9C527BFA-2C0E-4CEC-B6A5-913A56FEF4B4}" type="slidenum">
              <a:rPr lang="fr-CA" smtClean="0"/>
              <a:t>96</a:t>
            </a:fld>
            <a:endParaRPr lang="fr-CA"/>
          </a:p>
        </p:txBody>
      </p:sp>
      <p:sp>
        <p:nvSpPr>
          <p:cNvPr id="3" name="Text Placeholder 2">
            <a:extLst>
              <a:ext uri="{FF2B5EF4-FFF2-40B4-BE49-F238E27FC236}">
                <a16:creationId xmlns:a16="http://schemas.microsoft.com/office/drawing/2014/main" id="{E103A4F9-CC09-6B0F-DF45-3A14E1FCE3F3}"/>
              </a:ext>
            </a:extLst>
          </p:cNvPr>
          <p:cNvSpPr>
            <a:spLocks noGrp="1"/>
          </p:cNvSpPr>
          <p:nvPr>
            <p:ph type="body" sz="quarter" idx="65"/>
          </p:nvPr>
        </p:nvSpPr>
        <p:spPr/>
        <p:txBody>
          <a:bodyPr/>
          <a:lstStyle/>
          <a:p>
            <a:r>
              <a:rPr lang="en-GB"/>
              <a:t>Foto: </a:t>
            </a:r>
            <a:r>
              <a:rPr lang="en-GB" err="1"/>
              <a:t>Sölvanes Farmholidays</a:t>
            </a:r>
            <a:endParaRPr lang="en-GB"/>
          </a:p>
        </p:txBody>
      </p:sp>
      <p:sp>
        <p:nvSpPr>
          <p:cNvPr id="15" name="Freeform 14">
            <a:extLst>
              <a:ext uri="{FF2B5EF4-FFF2-40B4-BE49-F238E27FC236}">
                <a16:creationId xmlns:a16="http://schemas.microsoft.com/office/drawing/2014/main" id="{F1AB5188-D1A6-A152-A903-4D1810F69A96}"/>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515E81FE-4F28-7DBD-1D09-BB59137E8A23}"/>
              </a:ext>
            </a:extLst>
          </p:cNvPr>
          <p:cNvSpPr/>
          <p:nvPr/>
        </p:nvSpPr>
        <p:spPr>
          <a:xfrm>
            <a:off x="5824336" y="7345006"/>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7" name="Text Placeholder 7">
            <a:extLst>
              <a:ext uri="{FF2B5EF4-FFF2-40B4-BE49-F238E27FC236}">
                <a16:creationId xmlns:a16="http://schemas.microsoft.com/office/drawing/2014/main" id="{4028A881-81C8-AF9C-352C-98594DDF522A}"/>
              </a:ext>
            </a:extLst>
          </p:cNvPr>
          <p:cNvSpPr>
            <a:spLocks noGrp="1"/>
          </p:cNvSpPr>
          <p:nvPr>
            <p:ph type="body" sz="quarter" idx="33"/>
          </p:nvPr>
        </p:nvSpPr>
        <p:spPr>
          <a:xfrm>
            <a:off x="307749" y="1349282"/>
            <a:ext cx="6833346" cy="601503"/>
          </a:xfrm>
        </p:spPr>
        <p:txBody>
          <a:bodyPr/>
          <a:lstStyle/>
          <a:p>
            <a:r>
              <a:rPr lang="en-US" sz="1800" cap="all">
                <a:solidFill>
                  <a:srgbClr val="E96751"/>
                </a:solidFill>
              </a:rPr>
              <a:t>Večja vključenost turistov in gospodarska rast</a:t>
            </a:r>
            <a:endParaRPr lang="en-IE" sz="1800" cap="all">
              <a:solidFill>
                <a:srgbClr val="E96751"/>
              </a:solidFill>
            </a:endParaRPr>
          </a:p>
        </p:txBody>
      </p:sp>
      <p:sp>
        <p:nvSpPr>
          <p:cNvPr id="18" name="Text Placeholder 8">
            <a:extLst>
              <a:ext uri="{FF2B5EF4-FFF2-40B4-BE49-F238E27FC236}">
                <a16:creationId xmlns:a16="http://schemas.microsoft.com/office/drawing/2014/main" id="{A6ABDCAB-CCE0-A555-686D-EA1018BE4F63}"/>
              </a:ext>
            </a:extLst>
          </p:cNvPr>
          <p:cNvSpPr>
            <a:spLocks noGrp="1"/>
          </p:cNvSpPr>
          <p:nvPr>
            <p:ph type="body" sz="quarter" idx="38"/>
          </p:nvPr>
        </p:nvSpPr>
        <p:spPr>
          <a:xfrm>
            <a:off x="1268958" y="686870"/>
            <a:ext cx="6506617" cy="381311"/>
          </a:xfrm>
        </p:spPr>
        <p:txBody>
          <a:bodyPr/>
          <a:lstStyle/>
          <a:p>
            <a:r>
              <a:rPr lang="en-US" cap="all"/>
              <a:t>Rezultat</a:t>
            </a:r>
          </a:p>
        </p:txBody>
      </p:sp>
      <p:cxnSp>
        <p:nvCxnSpPr>
          <p:cNvPr id="19" name="Straight Connector 18">
            <a:extLst>
              <a:ext uri="{FF2B5EF4-FFF2-40B4-BE49-F238E27FC236}">
                <a16:creationId xmlns:a16="http://schemas.microsoft.com/office/drawing/2014/main" id="{31E176F5-B565-99E4-079A-A3B6D1F98A86}"/>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1" name="Freeform 301">
            <a:extLst>
              <a:ext uri="{FF2B5EF4-FFF2-40B4-BE49-F238E27FC236}">
                <a16:creationId xmlns:a16="http://schemas.microsoft.com/office/drawing/2014/main" id="{82458C7D-3584-79B9-0A9D-6B05854EE779}"/>
              </a:ext>
            </a:extLst>
          </p:cNvPr>
          <p:cNvSpPr/>
          <p:nvPr/>
        </p:nvSpPr>
        <p:spPr>
          <a:xfrm>
            <a:off x="209449" y="212083"/>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469395"/>
          </a:solidFill>
          <a:ln w="3074" cap="flat">
            <a:noFill/>
            <a:prstDash val="solid"/>
            <a:miter/>
          </a:ln>
        </p:spPr>
        <p:txBody>
          <a:bodyPr rtlCol="0" anchor="ctr"/>
          <a:lstStyle/>
          <a:p>
            <a:endParaRPr lang="en-US"/>
          </a:p>
        </p:txBody>
      </p:sp>
      <p:pic>
        <p:nvPicPr>
          <p:cNvPr id="20" name="Picture Placeholder 19">
            <a:extLst>
              <a:ext uri="{FF2B5EF4-FFF2-40B4-BE49-F238E27FC236}">
                <a16:creationId xmlns:a16="http://schemas.microsoft.com/office/drawing/2014/main" id="{7751057B-377C-4782-B519-17EFE35C5F7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10445" b="10445"/>
          <a:stretch>
            <a:fillRect/>
          </a:stretch>
        </p:blipFill>
        <p:spPr/>
      </p:pic>
    </p:spTree>
    <p:extLst>
      <p:ext uri="{BB962C8B-B14F-4D97-AF65-F5344CB8AC3E}">
        <p14:creationId xmlns:p14="http://schemas.microsoft.com/office/powerpoint/2010/main" val="22135028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359655" cy="1049221"/>
          </a:xfrm>
        </p:spPr>
        <p:txBody>
          <a:bodyPr/>
          <a:lstStyle/>
          <a:p>
            <a:r>
              <a:rPr lang="en-IE" sz="1800" cap="all"/>
              <a:t>Izvajanje ciljev Združenih narodov za trajnostni razvoj</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491576" y="543958"/>
            <a:ext cx="3925149" cy="579350"/>
          </a:xfrm>
        </p:spPr>
        <p:txBody>
          <a:bodyPr/>
          <a:lstStyle/>
          <a:p>
            <a:r>
              <a:rPr lang="en-US" sz="2400" cap="all" err="1">
                <a:latin typeface="Calibri"/>
                <a:ea typeface="Open Sans"/>
                <a:cs typeface="Calibri"/>
              </a:rPr>
              <a:t>Kmetija Sölvanes</a:t>
            </a:r>
            <a:endParaRPr lang="en-US" sz="2400" cap="all"/>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0" r="15355"/>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46797" y="4736869"/>
            <a:ext cx="7081980" cy="5047536"/>
          </a:xfrm>
          <a:prstGeom prst="rect">
            <a:avLst/>
          </a:prstGeom>
        </p:spPr>
        <p:txBody>
          <a:bodyPr wrap="square">
            <a:spAutoFit/>
          </a:bodyPr>
          <a:lstStyle/>
          <a:p>
            <a:pPr algn="just"/>
            <a:r>
              <a:rPr lang="en-US" sz="1400" err="1"/>
              <a:t>Sölvanes Farmholidays </a:t>
            </a:r>
            <a:r>
              <a:rPr lang="en-US" sz="1400"/>
              <a:t>se močno usklajuje s cilji trajnostnega razvoja Združenih narodov (SDG), zlasti s ciljem SDG 8 (dostojno delo in gospodarska rast) in SDG 12 (odgovorna potrošnja in proizvodnja). S ponudbo avtentičnega doživetja na kmetiji </a:t>
            </a:r>
            <a:r>
              <a:rPr lang="en-US" sz="1400" err="1"/>
              <a:t>Sölvanes </a:t>
            </a:r>
            <a:r>
              <a:rPr lang="en-US" sz="1400"/>
              <a:t>spodbuja lokalno gospodarsko rast, saj turiste spodbuja k neposrednemu sodelovanju s podeželskim gospodarstvom in kulturno dediščino </a:t>
            </a:r>
            <a:r>
              <a:rPr lang="en-US" sz="1400" err="1"/>
              <a:t>Skagafjörðurja</a:t>
            </a:r>
            <a:r>
              <a:rPr lang="en-US" sz="1400"/>
              <a:t>. Gostje lahko kupujejo lokalne proizvode, sodelujejo v ogledih kmetije in raziskujejo slikovite sprehajalne poti, kar jim omogoča, da se pomembno povežejo z islandskimi kmetijskimi praksami. Poleg tega </a:t>
            </a:r>
            <a:r>
              <a:rPr lang="en-US" sz="1400" err="1"/>
              <a:t>Sölvanes </a:t>
            </a:r>
            <a:r>
              <a:rPr lang="en-US" sz="1400"/>
              <a:t>sodeluje z bližnjimi turističnimi operaterji in ustvarja medsebojno povezano mrežo dejavnosti, ki vključuje jahanje, kmetijske tržnice in obiske zgodovinskih znamenitosti. Ta partnerski pristop podpira gospodarsko odpornost, zagotavlja nove zaposlitvene možnosti in povečuje lokalno porabo, kar podpira cilj SDG 8 trajnostne in vključujoče gospodarske rasti.</a:t>
            </a:r>
          </a:p>
          <a:p>
            <a:pPr algn="just"/>
            <a:endParaRPr lang="en-US" sz="1400"/>
          </a:p>
          <a:p>
            <a:pPr algn="just"/>
            <a:r>
              <a:rPr lang="en-US" sz="1400"/>
              <a:t>Poleg tega </a:t>
            </a:r>
            <a:r>
              <a:rPr lang="en-US" sz="1400" err="1"/>
              <a:t>Sölvanes Farmholidays </a:t>
            </a:r>
            <a:r>
              <a:rPr lang="en-US" sz="1400"/>
              <a:t>podpira cilj SDG 12 s spodbujanjem trajnostnih turističnih praks, ki temeljijo na odgovorni porabi in uporabi virov. Kmetija ponuja izobraževalne oglede, ki prikazujejo tradicionalne islandske kmetijske metode in spodbujajo večje spoštovanje trajnostnega kmetijstva in lokalne proizvodnje. S tem, da goste vključuje v dejavnosti z majhnim vplivom na okolje, kot so pohodništvo, opazovanje divjih živali in nakup lokalno pridelane hrane, </a:t>
            </a:r>
            <a:r>
              <a:rPr lang="en-US" sz="1400" err="1"/>
              <a:t>Sölvanes </a:t>
            </a:r>
            <a:r>
              <a:rPr lang="en-US" sz="1400"/>
              <a:t>zmanjšuje svoj okoljski odtis in hkrati spodbuja okolju prijazni turizem. Ta model turistom omogoča, da odgovorno doživijo podeželje Islandije in uživajo v naravni lepoti </a:t>
            </a:r>
            <a:r>
              <a:rPr lang="en-US" sz="1400" err="1"/>
              <a:t>Skagafjörðurja </a:t>
            </a:r>
            <a:r>
              <a:rPr lang="en-US" sz="1400"/>
              <a:t>na način, ki ceni ohranjanje narave in kulture. Poudarek kmetije na lokalnih partnerstvih in učinkoviti rabi virov služi kot model za to, kako lahko podeželski turizem prispeva k ciljem trajnostnega razvoja, in prikazuje odgovorno potovanje, ki koristi tako okolju kot lokalni skupnosti.</a:t>
            </a:r>
          </a:p>
        </p:txBody>
      </p:sp>
      <p:pic>
        <p:nvPicPr>
          <p:cNvPr id="17" name="Picture 16" descr="A red background with white text and a graph&#10;&#10;Description automatically generated">
            <a:extLst>
              <a:ext uri="{FF2B5EF4-FFF2-40B4-BE49-F238E27FC236}">
                <a16:creationId xmlns:a16="http://schemas.microsoft.com/office/drawing/2014/main" id="{C1CEEF75-581D-4A75-9979-5B24DA7801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454" y="3205812"/>
            <a:ext cx="1188154" cy="1188154"/>
          </a:xfrm>
          <a:prstGeom prst="rect">
            <a:avLst/>
          </a:prstGeom>
        </p:spPr>
      </p:pic>
      <p:pic>
        <p:nvPicPr>
          <p:cNvPr id="4" name="Picture 3">
            <a:extLst>
              <a:ext uri="{FF2B5EF4-FFF2-40B4-BE49-F238E27FC236}">
                <a16:creationId xmlns:a16="http://schemas.microsoft.com/office/drawing/2014/main" id="{7C22B600-80E2-42E4-A5BA-4D3BBE41F3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9563" y="3205812"/>
            <a:ext cx="1188000" cy="1188000"/>
          </a:xfrm>
          <a:prstGeom prst="rect">
            <a:avLst/>
          </a:prstGeom>
        </p:spPr>
      </p:pic>
    </p:spTree>
    <p:extLst>
      <p:ext uri="{BB962C8B-B14F-4D97-AF65-F5344CB8AC3E}">
        <p14:creationId xmlns:p14="http://schemas.microsoft.com/office/powerpoint/2010/main" val="34671932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50C5A-28AA-8690-7A3A-98EC7ABAC06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046B3B17-F467-5330-E51B-A533F97674D5}"/>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D18621D4-04C0-1CBD-9644-3BC29C6DBCC9}"/>
              </a:ext>
            </a:extLst>
          </p:cNvPr>
          <p:cNvSpPr>
            <a:spLocks noGrp="1"/>
          </p:cNvSpPr>
          <p:nvPr>
            <p:ph type="body" sz="quarter" idx="32"/>
          </p:nvPr>
        </p:nvSpPr>
        <p:spPr>
          <a:xfrm>
            <a:off x="294777" y="6241481"/>
            <a:ext cx="7365329" cy="2787212"/>
          </a:xfrm>
        </p:spPr>
        <p:txBody>
          <a:bodyPr/>
          <a:lstStyle/>
          <a:p>
            <a:pPr>
              <a:lnSpc>
                <a:spcPct val="100000"/>
              </a:lnSpc>
            </a:pPr>
            <a:r>
              <a:rPr lang="en-US" sz="4000" b="1" cap="all">
                <a:solidFill>
                  <a:schemeClr val="bg1"/>
                </a:solidFill>
              </a:rPr>
              <a:t>Bubble Room</a:t>
            </a:r>
          </a:p>
          <a:p>
            <a:pPr>
              <a:lnSpc>
                <a:spcPct val="100000"/>
              </a:lnSpc>
            </a:pPr>
            <a:r>
              <a:rPr lang="en-US" sz="2000" b="1">
                <a:solidFill>
                  <a:schemeClr val="bg1"/>
                </a:solidFill>
                <a:latin typeface="Calibri"/>
                <a:cs typeface="Calibri"/>
              </a:rPr>
              <a:t>Kategorija: </a:t>
            </a:r>
            <a:r>
              <a:rPr lang="en-US" sz="2000">
                <a:solidFill>
                  <a:schemeClr val="bg1"/>
                </a:solidFill>
                <a:latin typeface="Calibri"/>
                <a:cs typeface="Calibri"/>
              </a:rPr>
              <a:t>Kupolasta namestitev</a:t>
            </a:r>
            <a:endParaRPr lang="en-US" sz="2000">
              <a:solidFill>
                <a:schemeClr val="bg1"/>
              </a:solidFill>
              <a:highlight>
                <a:srgbClr val="000080"/>
              </a:highlight>
            </a:endParaRPr>
          </a:p>
          <a:p>
            <a:pPr>
              <a:lnSpc>
                <a:spcPct val="100000"/>
              </a:lnSpc>
            </a:pPr>
            <a:r>
              <a:rPr lang="en-US" sz="2000" b="1">
                <a:solidFill>
                  <a:schemeClr val="bg1"/>
                </a:solidFill>
                <a:latin typeface="Calibri"/>
                <a:cs typeface="Calibri"/>
              </a:rPr>
              <a:t>Lokacija: </a:t>
            </a:r>
            <a:r>
              <a:rPr lang="en-US" sz="2000" err="1">
                <a:solidFill>
                  <a:schemeClr val="bg1"/>
                </a:solidFill>
                <a:latin typeface="Calibri"/>
                <a:cs typeface="Calibri"/>
              </a:rPr>
              <a:t>Bicarri</a:t>
            </a:r>
            <a:r>
              <a:rPr lang="en-US" sz="2000">
                <a:solidFill>
                  <a:schemeClr val="bg1"/>
                </a:solidFill>
                <a:latin typeface="Calibri"/>
                <a:cs typeface="Calibri"/>
              </a:rPr>
              <a:t>, Italija</a:t>
            </a:r>
          </a:p>
          <a:p>
            <a:pPr algn="l">
              <a:lnSpc>
                <a:spcPct val="100000"/>
              </a:lnSpc>
            </a:pPr>
            <a:r>
              <a:rPr lang="en-US" sz="2000" b="1">
                <a:solidFill>
                  <a:schemeClr val="bg1"/>
                </a:solidFill>
              </a:rPr>
              <a:t>Spletna stran: </a:t>
            </a:r>
            <a:endParaRPr lang="en-IE" sz="2000">
              <a:solidFill>
                <a:schemeClr val="bg1"/>
              </a:solidFill>
            </a:endParaRPr>
          </a:p>
          <a:p>
            <a:pPr algn="l">
              <a:lnSpc>
                <a:spcPct val="100000"/>
              </a:lnSpc>
            </a:pPr>
            <a:r>
              <a:rPr lang="en-IE" sz="2000">
                <a:solidFill>
                  <a:schemeClr val="bg1"/>
                </a:solidFill>
              </a:rPr>
              <a:t>https://www.visitbiccari.com/attivita/bubble-room-sul-tetto-della-puglia </a:t>
            </a:r>
          </a:p>
          <a:p>
            <a:pPr algn="l">
              <a:lnSpc>
                <a:spcPct val="100000"/>
              </a:lnSpc>
            </a:pPr>
            <a:endParaRPr lang="en-IE">
              <a:solidFill>
                <a:schemeClr val="bg1"/>
              </a:solidFill>
            </a:endParaRPr>
          </a:p>
          <a:p>
            <a:pPr algn="l">
              <a:lnSpc>
                <a:spcPct val="100000"/>
              </a:lnSpc>
            </a:pPr>
            <a:r>
              <a:rPr lang="en-US" sz="2000" b="1">
                <a:solidFill>
                  <a:schemeClr val="bg1"/>
                </a:solidFill>
                <a:latin typeface="Calibri"/>
                <a:ea typeface="Open Sans"/>
                <a:cs typeface="Calibri"/>
              </a:rPr>
              <a:t>Zakaj je ta namestitev tako izjemna!</a:t>
            </a:r>
            <a:endParaRPr lang="en-US" sz="2000" b="1">
              <a:solidFill>
                <a:schemeClr val="bg1"/>
              </a:solidFill>
            </a:endParaRPr>
          </a:p>
          <a:p>
            <a:pPr algn="l">
              <a:lnSpc>
                <a:spcPct val="100000"/>
              </a:lnSpc>
            </a:pPr>
            <a:r>
              <a:rPr lang="en-US">
                <a:solidFill>
                  <a:schemeClr val="bg1"/>
                </a:solidFill>
                <a:latin typeface="Calibri"/>
                <a:cs typeface="Calibri"/>
              </a:rPr>
              <a:t>Spanje pod zvezdnatim nebom, sredi narave, na gori </a:t>
            </a:r>
            <a:r>
              <a:rPr lang="en-US" err="1">
                <a:solidFill>
                  <a:schemeClr val="bg1"/>
                </a:solidFill>
                <a:latin typeface="Calibri"/>
                <a:cs typeface="Calibri"/>
              </a:rPr>
              <a:t>Cornacchia</a:t>
            </a:r>
            <a:r>
              <a:rPr lang="en-US">
                <a:solidFill>
                  <a:schemeClr val="bg1"/>
                </a:solidFill>
                <a:latin typeface="Calibri"/>
                <a:cs typeface="Calibri"/>
              </a:rPr>
              <a:t>, najvišji v Apuliji, v čudovitem okolju jezera Pescara, potopljenem v gozd </a:t>
            </a:r>
            <a:r>
              <a:rPr lang="en-US" err="1">
                <a:solidFill>
                  <a:schemeClr val="bg1"/>
                </a:solidFill>
                <a:latin typeface="Calibri"/>
                <a:cs typeface="Calibri"/>
              </a:rPr>
              <a:t>Biccari</a:t>
            </a:r>
            <a:r>
              <a:rPr lang="en-US">
                <a:solidFill>
                  <a:schemeClr val="bg1"/>
                </a:solidFill>
                <a:latin typeface="Calibri"/>
                <a:cs typeface="Calibri"/>
              </a:rPr>
              <a:t>, je mogoče v Bubble Room na strehi Apulije. Gre za mini pop-up hiško, začasno namestitev, saj je to doživetje mogoče izkusiti v najbolj vročih mesecih leta, od junija do oktobra, s čimer smo želeli na nov način predstaviti koncept prenočevanja v naravi.  Namestitev prozorne mehurčkaste sobe, Bubble Room, v območju Bosco Pescara di </a:t>
            </a:r>
            <a:r>
              <a:rPr lang="en-US" err="1">
                <a:solidFill>
                  <a:schemeClr val="bg1"/>
                </a:solidFill>
                <a:latin typeface="Calibri"/>
                <a:cs typeface="Calibri"/>
              </a:rPr>
              <a:t>Biccari </a:t>
            </a:r>
            <a:r>
              <a:rPr lang="en-US">
                <a:solidFill>
                  <a:schemeClr val="bg1"/>
                </a:solidFill>
                <a:latin typeface="Calibri"/>
                <a:cs typeface="Calibri"/>
              </a:rPr>
              <a:t>je eden od ukrepov, ki jih je </a:t>
            </a:r>
            <a:r>
              <a:rPr lang="en-US" err="1">
                <a:solidFill>
                  <a:schemeClr val="bg1"/>
                </a:solidFill>
                <a:latin typeface="Calibri"/>
                <a:cs typeface="Calibri"/>
              </a:rPr>
              <a:t>Cooperativa </a:t>
            </a:r>
            <a:r>
              <a:rPr lang="en-US">
                <a:solidFill>
                  <a:schemeClr val="bg1"/>
                </a:solidFill>
                <a:latin typeface="Calibri"/>
                <a:cs typeface="Calibri"/>
              </a:rPr>
              <a:t>di </a:t>
            </a:r>
            <a:r>
              <a:rPr lang="en-US" err="1">
                <a:solidFill>
                  <a:schemeClr val="bg1"/>
                </a:solidFill>
                <a:latin typeface="Calibri"/>
                <a:cs typeface="Calibri"/>
              </a:rPr>
              <a:t>Comunità </a:t>
            </a:r>
            <a:r>
              <a:rPr lang="en-US">
                <a:solidFill>
                  <a:schemeClr val="bg1"/>
                </a:solidFill>
                <a:latin typeface="Calibri"/>
                <a:cs typeface="Calibri"/>
              </a:rPr>
              <a:t>di </a:t>
            </a:r>
            <a:r>
              <a:rPr lang="en-US" err="1">
                <a:solidFill>
                  <a:schemeClr val="bg1"/>
                </a:solidFill>
                <a:latin typeface="Calibri"/>
                <a:cs typeface="Calibri"/>
              </a:rPr>
              <a:t>Biccari</a:t>
            </a:r>
            <a:r>
              <a:rPr lang="en-US">
                <a:solidFill>
                  <a:schemeClr val="bg1"/>
                </a:solidFill>
                <a:latin typeface="Calibri"/>
                <a:cs typeface="Calibri"/>
              </a:rPr>
              <a:t>, ki upravlja območje parka, zasnovala za izboljšanje turistične ponudbe območja. </a:t>
            </a:r>
          </a:p>
          <a:p>
            <a:pPr algn="l">
              <a:lnSpc>
                <a:spcPct val="100000"/>
              </a:lnSpc>
            </a:pPr>
            <a:r>
              <a:rPr lang="en-US">
                <a:solidFill>
                  <a:schemeClr val="bg1"/>
                </a:solidFill>
                <a:latin typeface="Calibri"/>
                <a:cs typeface="Calibri"/>
              </a:rPr>
              <a:t>.</a:t>
            </a: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B17720D9-5AB2-241C-8E9D-4859A02FAF6E}"/>
              </a:ext>
            </a:extLst>
          </p:cNvPr>
          <p:cNvSpPr>
            <a:spLocks noGrp="1"/>
          </p:cNvSpPr>
          <p:nvPr>
            <p:ph type="body" sz="quarter" idx="35"/>
          </p:nvPr>
        </p:nvSpPr>
        <p:spPr>
          <a:xfrm>
            <a:off x="294777" y="5453856"/>
            <a:ext cx="3206079" cy="1049221"/>
          </a:xfrm>
        </p:spPr>
        <p:txBody>
          <a:bodyPr/>
          <a:lstStyle/>
          <a:p>
            <a:r>
              <a:rPr lang="en-US" sz="4400" b="1"/>
              <a:t>ISLANDIJA</a:t>
            </a:r>
          </a:p>
        </p:txBody>
      </p:sp>
      <p:sp>
        <p:nvSpPr>
          <p:cNvPr id="3" name="Text Placeholder 2">
            <a:extLst>
              <a:ext uri="{FF2B5EF4-FFF2-40B4-BE49-F238E27FC236}">
                <a16:creationId xmlns:a16="http://schemas.microsoft.com/office/drawing/2014/main" id="{26016B9B-4FF6-C9D0-C613-8113AE65644D}"/>
              </a:ext>
            </a:extLst>
          </p:cNvPr>
          <p:cNvSpPr>
            <a:spLocks noGrp="1"/>
          </p:cNvSpPr>
          <p:nvPr>
            <p:ph type="body" sz="quarter" idx="36"/>
          </p:nvPr>
        </p:nvSpPr>
        <p:spPr>
          <a:xfrm>
            <a:off x="294776" y="4779704"/>
            <a:ext cx="3845903" cy="414175"/>
          </a:xfrm>
        </p:spPr>
        <p:txBody>
          <a:bodyPr/>
          <a:lstStyle/>
          <a:p>
            <a:r>
              <a:rPr lang="en-US" sz="2800" b="0" cap="all"/>
              <a:t>Trajnostni modeli</a:t>
            </a:r>
          </a:p>
        </p:txBody>
      </p:sp>
      <p:sp>
        <p:nvSpPr>
          <p:cNvPr id="16" name="Slide Number Placeholder 15">
            <a:extLst>
              <a:ext uri="{FF2B5EF4-FFF2-40B4-BE49-F238E27FC236}">
                <a16:creationId xmlns:a16="http://schemas.microsoft.com/office/drawing/2014/main" id="{209C05FC-C7C8-8E02-7649-60478CB3E02D}"/>
              </a:ext>
            </a:extLst>
          </p:cNvPr>
          <p:cNvSpPr>
            <a:spLocks noGrp="1"/>
          </p:cNvSpPr>
          <p:nvPr>
            <p:ph type="sldNum" sz="quarter" idx="4"/>
          </p:nvPr>
        </p:nvSpPr>
        <p:spPr/>
        <p:txBody>
          <a:bodyPr/>
          <a:lstStyle/>
          <a:p>
            <a:fld id="{9C527BFA-2C0E-4CEC-B6A5-913A56FEF4B4}" type="slidenum">
              <a:rPr lang="fr-CA" smtClean="0"/>
              <a:t>98</a:t>
            </a:fld>
            <a:endParaRPr lang="fr-CA"/>
          </a:p>
        </p:txBody>
      </p:sp>
      <p:sp>
        <p:nvSpPr>
          <p:cNvPr id="4" name="Text Placeholder 3">
            <a:extLst>
              <a:ext uri="{FF2B5EF4-FFF2-40B4-BE49-F238E27FC236}">
                <a16:creationId xmlns:a16="http://schemas.microsoft.com/office/drawing/2014/main" id="{98D5DAD9-A79A-7454-6A48-3D51FD850E6B}"/>
              </a:ext>
            </a:extLst>
          </p:cNvPr>
          <p:cNvSpPr>
            <a:spLocks noGrp="1"/>
          </p:cNvSpPr>
          <p:nvPr>
            <p:ph type="body" sz="quarter" idx="65"/>
          </p:nvPr>
        </p:nvSpPr>
        <p:spPr>
          <a:xfrm>
            <a:off x="0" y="57736"/>
            <a:ext cx="2953721" cy="452458"/>
          </a:xfrm>
        </p:spPr>
        <p:txBody>
          <a:bodyPr/>
          <a:lstStyle/>
          <a:p>
            <a:r>
              <a:rPr lang="en-GB"/>
              <a:t>Foto: Bubble Room </a:t>
            </a:r>
            <a:r>
              <a:rPr lang="en-GB" err="1"/>
              <a:t>Bicarri</a:t>
            </a:r>
            <a:r>
              <a:rPr lang="en-GB"/>
              <a:t>, Italija</a:t>
            </a:r>
          </a:p>
        </p:txBody>
      </p:sp>
      <p:sp>
        <p:nvSpPr>
          <p:cNvPr id="10" name="Text Placeholder 2">
            <a:extLst>
              <a:ext uri="{FF2B5EF4-FFF2-40B4-BE49-F238E27FC236}">
                <a16:creationId xmlns:a16="http://schemas.microsoft.com/office/drawing/2014/main" id="{020A73F3-24A6-630A-C994-90829EE28C89}"/>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a:latin typeface="Aharoni" panose="02010803020104030203" pitchFamily="2" charset="-79"/>
                <a:cs typeface="Aharoni" panose="02010803020104030203" pitchFamily="2" charset="-79"/>
              </a:rPr>
              <a:t>PRIMER</a:t>
            </a:r>
          </a:p>
        </p:txBody>
      </p:sp>
      <p:sp>
        <p:nvSpPr>
          <p:cNvPr id="25" name="TextBox 24">
            <a:extLst>
              <a:ext uri="{FF2B5EF4-FFF2-40B4-BE49-F238E27FC236}">
                <a16:creationId xmlns:a16="http://schemas.microsoft.com/office/drawing/2014/main" id="{105F5085-A58F-78D1-D016-4FAE659DF4B1}"/>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Posodobite sliko in besedilo z navedbo vira</a:t>
            </a:r>
          </a:p>
        </p:txBody>
      </p:sp>
      <p:pic>
        <p:nvPicPr>
          <p:cNvPr id="9" name="Picture Placeholder 8">
            <a:extLst>
              <a:ext uri="{FF2B5EF4-FFF2-40B4-BE49-F238E27FC236}">
                <a16:creationId xmlns:a16="http://schemas.microsoft.com/office/drawing/2014/main" id="{9726F778-BE75-4478-A3CA-E2B8A07CCD71}"/>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7057" b="7057"/>
          <a:stretch>
            <a:fillRect/>
          </a:stretch>
        </p:blipFill>
        <p:spPr/>
      </p:pic>
      <p:pic>
        <p:nvPicPr>
          <p:cNvPr id="12" name="Graphic 11" descr="Badge 7 with solid fill">
            <a:extLst>
              <a:ext uri="{FF2B5EF4-FFF2-40B4-BE49-F238E27FC236}">
                <a16:creationId xmlns:a16="http://schemas.microsoft.com/office/drawing/2014/main" id="{19CFE79F-1A6F-4486-A03C-811F1A1555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7481" y="4343347"/>
            <a:ext cx="1440000" cy="1440000"/>
          </a:xfrm>
          <a:prstGeom prst="rect">
            <a:avLst/>
          </a:prstGeom>
        </p:spPr>
      </p:pic>
    </p:spTree>
    <p:extLst>
      <p:ext uri="{BB962C8B-B14F-4D97-AF65-F5344CB8AC3E}">
        <p14:creationId xmlns:p14="http://schemas.microsoft.com/office/powerpoint/2010/main" val="2439614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CC99-8E59-55BE-C610-59B64E98B35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01C2ECB-0CA4-BD93-2E9F-5C28404AC032}"/>
              </a:ext>
            </a:extLst>
          </p:cNvPr>
          <p:cNvSpPr>
            <a:spLocks noGrp="1"/>
          </p:cNvSpPr>
          <p:nvPr>
            <p:ph type="body" sz="quarter" idx="32"/>
          </p:nvPr>
        </p:nvSpPr>
        <p:spPr>
          <a:xfrm>
            <a:off x="357604" y="2109652"/>
            <a:ext cx="6541269" cy="2422612"/>
          </a:xfrm>
        </p:spPr>
        <p:txBody>
          <a:bodyPr/>
          <a:lstStyle/>
          <a:p>
            <a:pPr>
              <a:lnSpc>
                <a:spcPct val="100000"/>
              </a:lnSpc>
            </a:pPr>
            <a:r>
              <a:rPr lang="en-IE">
                <a:latin typeface="Calibri"/>
                <a:cs typeface="Calibri"/>
              </a:rPr>
              <a:t>Velika plastična krogla, prosojna mehurček, v katerem je mogoče spati pod zvezdnatim nebom Monti </a:t>
            </a:r>
            <a:r>
              <a:rPr lang="en-IE" err="1">
                <a:latin typeface="Calibri"/>
                <a:cs typeface="Calibri"/>
              </a:rPr>
              <a:t>Dauni</a:t>
            </a:r>
            <a:r>
              <a:rPr lang="en-IE">
                <a:latin typeface="Calibri"/>
                <a:cs typeface="Calibri"/>
              </a:rPr>
              <a:t>, na Monte </a:t>
            </a:r>
            <a:r>
              <a:rPr lang="en-IE" err="1">
                <a:latin typeface="Calibri"/>
                <a:cs typeface="Calibri"/>
              </a:rPr>
              <a:t>Cornacchia</a:t>
            </a:r>
            <a:r>
              <a:rPr lang="en-IE">
                <a:latin typeface="Calibri"/>
                <a:cs typeface="Calibri"/>
              </a:rPr>
              <a:t>, je mini pop-up hiša, začasna namestitev, ki jo je zasnovala in uresničila belgijska ekipa oblikovalcev in načrtovalcev, ki so želeli na nov način obrniti koncept spanja v naravi. Udobje hotelske sobe, prosojne stene in strop, ki omogočajo popolno potopitev v naravo, in trajnostna turistična formula, ki za razvoj ne potrebuje gradnje ali posegov v pokrajino. Znotraj »mehurčka« je zakonska postelja, za družine z otroki pa je mogoče dodati dodatno posteljo. Sanitarije so oddaljene nekaj metrov, kjer je tudi kiosk za zajtrk, ki ga upravlja </a:t>
            </a:r>
            <a:r>
              <a:rPr lang="en-IE" err="1">
                <a:latin typeface="Calibri"/>
                <a:cs typeface="Calibri"/>
              </a:rPr>
              <a:t>Cooperativa </a:t>
            </a:r>
            <a:r>
              <a:rPr lang="en-IE">
                <a:latin typeface="Calibri"/>
                <a:cs typeface="Calibri"/>
              </a:rPr>
              <a:t>di </a:t>
            </a:r>
            <a:r>
              <a:rPr lang="en-IE" err="1">
                <a:latin typeface="Calibri"/>
                <a:cs typeface="Calibri"/>
              </a:rPr>
              <a:t>Comunità </a:t>
            </a:r>
            <a:r>
              <a:rPr lang="en-IE">
                <a:latin typeface="Calibri"/>
                <a:cs typeface="Calibri"/>
              </a:rPr>
              <a:t>di </a:t>
            </a:r>
            <a:r>
              <a:rPr lang="en-IE" err="1">
                <a:latin typeface="Calibri"/>
                <a:cs typeface="Calibri"/>
              </a:rPr>
              <a:t>Biccari</a:t>
            </a:r>
            <a:r>
              <a:rPr lang="en-IE">
                <a:latin typeface="Calibri"/>
                <a:cs typeface="Calibri"/>
              </a:rPr>
              <a:t>.</a:t>
            </a:r>
          </a:p>
          <a:p>
            <a:pPr>
              <a:lnSpc>
                <a:spcPct val="100000"/>
              </a:lnSpc>
            </a:pPr>
            <a:endParaRPr lang="en-IE">
              <a:latin typeface="Calibri"/>
              <a:cs typeface="Calibri"/>
            </a:endParaRPr>
          </a:p>
          <a:p>
            <a:pPr>
              <a:lnSpc>
                <a:spcPct val="100000"/>
              </a:lnSpc>
            </a:pPr>
            <a:r>
              <a:rPr lang="en-IE">
                <a:latin typeface="Calibri"/>
                <a:cs typeface="Calibri"/>
              </a:rPr>
              <a:t>Bubble Room on the Roof of Apulia se nahaja v bližini jezera Pescara v </a:t>
            </a:r>
            <a:r>
              <a:rPr lang="en-IE" err="1">
                <a:latin typeface="Calibri"/>
                <a:cs typeface="Calibri"/>
              </a:rPr>
              <a:t>Biccariju</a:t>
            </a:r>
            <a:r>
              <a:rPr lang="en-IE">
                <a:latin typeface="Calibri"/>
                <a:cs typeface="Calibri"/>
              </a:rPr>
              <a:t>, približno 900 m nadmorske višine. </a:t>
            </a:r>
            <a:r>
              <a:rPr lang="en-IE">
                <a:latin typeface="Calibri"/>
                <a:ea typeface="Open Sans"/>
                <a:cs typeface="Calibri"/>
              </a:rPr>
              <a:t>Gre za polprozorno strukturo velikosti približno 20 kvadratnih metrov, ki je popolnoma opremljena in jo upravlja </a:t>
            </a:r>
            <a:r>
              <a:rPr lang="en-IE" err="1">
                <a:latin typeface="Calibri"/>
                <a:ea typeface="Open Sans"/>
                <a:cs typeface="Calibri"/>
              </a:rPr>
              <a:t>Cooperativa </a:t>
            </a:r>
            <a:r>
              <a:rPr lang="en-IE">
                <a:latin typeface="Calibri"/>
                <a:ea typeface="Open Sans"/>
                <a:cs typeface="Calibri"/>
              </a:rPr>
              <a:t>di </a:t>
            </a:r>
            <a:r>
              <a:rPr lang="en-IE" err="1">
                <a:latin typeface="Calibri"/>
                <a:ea typeface="Open Sans"/>
                <a:cs typeface="Calibri"/>
              </a:rPr>
              <a:t>Comunità </a:t>
            </a:r>
            <a:r>
              <a:rPr lang="en-IE">
                <a:latin typeface="Calibri"/>
                <a:ea typeface="Open Sans"/>
                <a:cs typeface="Calibri"/>
              </a:rPr>
              <a:t>di </a:t>
            </a:r>
            <a:r>
              <a:rPr lang="en-IE" err="1">
                <a:latin typeface="Calibri"/>
                <a:ea typeface="Open Sans"/>
                <a:cs typeface="Calibri"/>
              </a:rPr>
              <a:t>Biccari</a:t>
            </a:r>
            <a:r>
              <a:rPr lang="en-IE">
                <a:latin typeface="Calibri"/>
                <a:ea typeface="Open Sans"/>
                <a:cs typeface="Calibri"/>
              </a:rPr>
              <a:t>. Ta vrsta alternativne namestitve v gozdu je zelo uspešna, tako da morate svojo izkušnjo (tudi preprosto prenočišče) rezervirati skoraj leto vnaprej, ker je vedno zasedena. </a:t>
            </a:r>
            <a:endParaRPr lang="en-IE"/>
          </a:p>
          <a:p>
            <a:pPr>
              <a:lnSpc>
                <a:spcPct val="100000"/>
              </a:lnSpc>
            </a:pPr>
            <a:endParaRPr lang="en-IE">
              <a:latin typeface="Calibri"/>
              <a:cs typeface="Calibri"/>
            </a:endParaRPr>
          </a:p>
          <a:p>
            <a:pPr>
              <a:lnSpc>
                <a:spcPct val="100000"/>
              </a:lnSpc>
            </a:pPr>
            <a:endParaRPr lang="en-IE"/>
          </a:p>
          <a:p>
            <a:pPr>
              <a:lnSpc>
                <a:spcPct val="100000"/>
              </a:lnSpc>
            </a:pPr>
            <a:endParaRPr lang="en-IE"/>
          </a:p>
        </p:txBody>
      </p:sp>
      <p:sp>
        <p:nvSpPr>
          <p:cNvPr id="2" name="Slide Number Placeholder 1">
            <a:extLst>
              <a:ext uri="{FF2B5EF4-FFF2-40B4-BE49-F238E27FC236}">
                <a16:creationId xmlns:a16="http://schemas.microsoft.com/office/drawing/2014/main" id="{271B86F6-140A-C774-D5B7-0DD3443F8FF2}"/>
              </a:ext>
            </a:extLst>
          </p:cNvPr>
          <p:cNvSpPr>
            <a:spLocks noGrp="1"/>
          </p:cNvSpPr>
          <p:nvPr>
            <p:ph type="sldNum" sz="quarter" idx="4"/>
          </p:nvPr>
        </p:nvSpPr>
        <p:spPr/>
        <p:txBody>
          <a:bodyPr/>
          <a:lstStyle/>
          <a:p>
            <a:fld id="{9C527BFA-2C0E-4CEC-B6A5-913A56FEF4B4}" type="slidenum">
              <a:rPr lang="fr-CA" smtClean="0"/>
              <a:t>99</a:t>
            </a:fld>
            <a:endParaRPr lang="fr-CA"/>
          </a:p>
        </p:txBody>
      </p:sp>
      <p:sp>
        <p:nvSpPr>
          <p:cNvPr id="4" name="Text Placeholder 3">
            <a:extLst>
              <a:ext uri="{FF2B5EF4-FFF2-40B4-BE49-F238E27FC236}">
                <a16:creationId xmlns:a16="http://schemas.microsoft.com/office/drawing/2014/main" id="{0D0AF1AF-810C-14A9-F35D-26FBD7729568}"/>
              </a:ext>
            </a:extLst>
          </p:cNvPr>
          <p:cNvSpPr>
            <a:spLocks noGrp="1"/>
          </p:cNvSpPr>
          <p:nvPr>
            <p:ph type="body" sz="quarter" idx="65"/>
          </p:nvPr>
        </p:nvSpPr>
        <p:spPr/>
        <p:txBody>
          <a:bodyPr/>
          <a:lstStyle/>
          <a:p>
            <a:r>
              <a:rPr lang="en-GB"/>
              <a:t>Foto: Bubble Room, Italija</a:t>
            </a:r>
          </a:p>
        </p:txBody>
      </p:sp>
      <p:sp>
        <p:nvSpPr>
          <p:cNvPr id="3" name="TextBox 2">
            <a:extLst>
              <a:ext uri="{FF2B5EF4-FFF2-40B4-BE49-F238E27FC236}">
                <a16:creationId xmlns:a16="http://schemas.microsoft.com/office/drawing/2014/main" id="{FDB84265-58EE-DD55-6A65-C7E39EAC2CA4}"/>
              </a:ext>
            </a:extLst>
          </p:cNvPr>
          <p:cNvSpPr txBox="1"/>
          <p:nvPr/>
        </p:nvSpPr>
        <p:spPr>
          <a:xfrm>
            <a:off x="2560911" y="717066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Spremeni sliko in posodobi napis</a:t>
            </a:r>
          </a:p>
        </p:txBody>
      </p:sp>
      <p:sp>
        <p:nvSpPr>
          <p:cNvPr id="14" name="Text Placeholder 7">
            <a:extLst>
              <a:ext uri="{FF2B5EF4-FFF2-40B4-BE49-F238E27FC236}">
                <a16:creationId xmlns:a16="http://schemas.microsoft.com/office/drawing/2014/main" id="{2E150A49-8CFF-2564-B7E3-A08F2C454D77}"/>
              </a:ext>
            </a:extLst>
          </p:cNvPr>
          <p:cNvSpPr>
            <a:spLocks noGrp="1"/>
          </p:cNvSpPr>
          <p:nvPr>
            <p:ph type="body" sz="quarter" idx="33"/>
          </p:nvPr>
        </p:nvSpPr>
        <p:spPr>
          <a:xfrm>
            <a:off x="307749" y="1349282"/>
            <a:ext cx="6506617" cy="601503"/>
          </a:xfrm>
        </p:spPr>
        <p:txBody>
          <a:bodyPr/>
          <a:lstStyle/>
          <a:p>
            <a:r>
              <a:rPr lang="en-IE" cap="all">
                <a:latin typeface="Calibri"/>
                <a:cs typeface="Calibri"/>
              </a:rPr>
              <a:t>Prosojna mehurček: Bubble Room na strehi Apulije </a:t>
            </a:r>
            <a:endParaRPr lang="it-IT" cap="all"/>
          </a:p>
        </p:txBody>
      </p:sp>
      <p:sp>
        <p:nvSpPr>
          <p:cNvPr id="15" name="Text Placeholder 8">
            <a:extLst>
              <a:ext uri="{FF2B5EF4-FFF2-40B4-BE49-F238E27FC236}">
                <a16:creationId xmlns:a16="http://schemas.microsoft.com/office/drawing/2014/main" id="{12AD54C9-48B8-7B15-BC25-BC43BE53F13D}"/>
              </a:ext>
            </a:extLst>
          </p:cNvPr>
          <p:cNvSpPr>
            <a:spLocks noGrp="1"/>
          </p:cNvSpPr>
          <p:nvPr>
            <p:ph type="body" sz="quarter" idx="38"/>
          </p:nvPr>
        </p:nvSpPr>
        <p:spPr>
          <a:xfrm>
            <a:off x="1268958" y="686870"/>
            <a:ext cx="6506617" cy="381311"/>
          </a:xfrm>
        </p:spPr>
        <p:txBody>
          <a:bodyPr/>
          <a:lstStyle/>
          <a:p>
            <a:r>
              <a:rPr lang="en-US" cap="all"/>
              <a:t>Rešitev</a:t>
            </a:r>
          </a:p>
        </p:txBody>
      </p:sp>
      <p:cxnSp>
        <p:nvCxnSpPr>
          <p:cNvPr id="16" name="Straight Connector 15">
            <a:extLst>
              <a:ext uri="{FF2B5EF4-FFF2-40B4-BE49-F238E27FC236}">
                <a16:creationId xmlns:a16="http://schemas.microsoft.com/office/drawing/2014/main" id="{3AF517D4-53DE-FCD9-AE87-A4D1563AAA0A}"/>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E9FC125-841E-0467-9AB1-82A677B705D8}"/>
              </a:ext>
            </a:extLst>
          </p:cNvPr>
          <p:cNvGrpSpPr/>
          <p:nvPr/>
        </p:nvGrpSpPr>
        <p:grpSpPr>
          <a:xfrm>
            <a:off x="186212" y="291396"/>
            <a:ext cx="777837" cy="760007"/>
            <a:chOff x="8736336" y="773976"/>
            <a:chExt cx="925001" cy="925018"/>
          </a:xfrm>
          <a:solidFill>
            <a:srgbClr val="469395"/>
          </a:solidFill>
        </p:grpSpPr>
        <p:grpSp>
          <p:nvGrpSpPr>
            <p:cNvPr id="34" name="Graphic 2">
              <a:extLst>
                <a:ext uri="{FF2B5EF4-FFF2-40B4-BE49-F238E27FC236}">
                  <a16:creationId xmlns:a16="http://schemas.microsoft.com/office/drawing/2014/main" id="{A4712D70-E850-2F3D-C7BC-FFD337450BFA}"/>
                </a:ext>
              </a:extLst>
            </p:cNvPr>
            <p:cNvGrpSpPr/>
            <p:nvPr/>
          </p:nvGrpSpPr>
          <p:grpSpPr>
            <a:xfrm>
              <a:off x="8736336" y="773976"/>
              <a:ext cx="925001" cy="925018"/>
              <a:chOff x="8736336" y="773976"/>
              <a:chExt cx="925001" cy="925018"/>
            </a:xfrm>
            <a:grpFill/>
          </p:grpSpPr>
          <p:sp>
            <p:nvSpPr>
              <p:cNvPr id="37" name="Freeform 306">
                <a:extLst>
                  <a:ext uri="{FF2B5EF4-FFF2-40B4-BE49-F238E27FC236}">
                    <a16:creationId xmlns:a16="http://schemas.microsoft.com/office/drawing/2014/main" id="{56D64275-369A-9281-FBE0-A1DFDC3D8638}"/>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07">
                <a:extLst>
                  <a:ext uri="{FF2B5EF4-FFF2-40B4-BE49-F238E27FC236}">
                    <a16:creationId xmlns:a16="http://schemas.microsoft.com/office/drawing/2014/main" id="{E53E0BB6-9FD7-4C8D-125D-7CFD24382CE7}"/>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08">
                <a:extLst>
                  <a:ext uri="{FF2B5EF4-FFF2-40B4-BE49-F238E27FC236}">
                    <a16:creationId xmlns:a16="http://schemas.microsoft.com/office/drawing/2014/main" id="{66E03175-12CE-EE9C-BC57-728D7C329FC5}"/>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09">
                <a:extLst>
                  <a:ext uri="{FF2B5EF4-FFF2-40B4-BE49-F238E27FC236}">
                    <a16:creationId xmlns:a16="http://schemas.microsoft.com/office/drawing/2014/main" id="{E14BDE09-D199-0ACC-36C7-078F563622A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310">
                <a:extLst>
                  <a:ext uri="{FF2B5EF4-FFF2-40B4-BE49-F238E27FC236}">
                    <a16:creationId xmlns:a16="http://schemas.microsoft.com/office/drawing/2014/main" id="{1A79998B-02E7-7FF1-33AF-B4D1B3CA436E}"/>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311">
                <a:extLst>
                  <a:ext uri="{FF2B5EF4-FFF2-40B4-BE49-F238E27FC236}">
                    <a16:creationId xmlns:a16="http://schemas.microsoft.com/office/drawing/2014/main" id="{524E5B65-D566-2D21-884F-928281F2C9F4}"/>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312">
                <a:extLst>
                  <a:ext uri="{FF2B5EF4-FFF2-40B4-BE49-F238E27FC236}">
                    <a16:creationId xmlns:a16="http://schemas.microsoft.com/office/drawing/2014/main" id="{EE5C7699-D3F7-A64A-C5D6-24A9AD809DA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5" name="Freeform 304">
              <a:extLst>
                <a:ext uri="{FF2B5EF4-FFF2-40B4-BE49-F238E27FC236}">
                  <a16:creationId xmlns:a16="http://schemas.microsoft.com/office/drawing/2014/main" id="{37973C71-E1D2-1F37-BC44-D4A5DD87BE61}"/>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05">
              <a:extLst>
                <a:ext uri="{FF2B5EF4-FFF2-40B4-BE49-F238E27FC236}">
                  <a16:creationId xmlns:a16="http://schemas.microsoft.com/office/drawing/2014/main" id="{27939937-B2FB-5DB9-0175-FF598D67DCED}"/>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9" name="Picture Placeholder 8">
            <a:extLst>
              <a:ext uri="{FF2B5EF4-FFF2-40B4-BE49-F238E27FC236}">
                <a16:creationId xmlns:a16="http://schemas.microsoft.com/office/drawing/2014/main" id="{D8A066D2-BB88-4F5A-A9EF-E20FBC06518D}"/>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008" r="1008"/>
          <a:stretch>
            <a:fillRect/>
          </a:stretch>
        </p:blipFill>
        <p:spPr/>
      </p:pic>
    </p:spTree>
    <p:extLst>
      <p:ext uri="{BB962C8B-B14F-4D97-AF65-F5344CB8AC3E}">
        <p14:creationId xmlns:p14="http://schemas.microsoft.com/office/powerpoint/2010/main" val="1194727241"/>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e14ec6a5afade5b25877df6ee5806987">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12eededb5f0bf360c4071e11ec5de472"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97A7E8-CBFD-4871-ADE8-616A8F377CB4}"/>
</file>

<file path=customXml/itemProps2.xml><?xml version="1.0" encoding="utf-8"?>
<ds:datastoreItem xmlns:ds="http://schemas.openxmlformats.org/officeDocument/2006/customXml" ds:itemID="{25CBC22C-CE4F-4853-9291-3C2E0C66BCCA}">
  <ds:schemaRefs>
    <ds:schemaRef ds:uri="http://purl.org/dc/elements/1.1/"/>
    <ds:schemaRef ds:uri="http://purl.org/dc/terms/"/>
    <ds:schemaRef ds:uri="http://schemas.microsoft.com/office/2006/metadata/properties"/>
    <ds:schemaRef ds:uri="http://purl.org/dc/dcmitype/"/>
    <ds:schemaRef ds:uri="http://schemas.microsoft.com/office/2006/documentManagement/types"/>
    <ds:schemaRef ds:uri="http://schemas.microsoft.com/office/infopath/2007/PartnerControls"/>
    <ds:schemaRef ds:uri="835803b3-5fd4-490d-9118-e08d8d43fc1e"/>
    <ds:schemaRef ds:uri="7b53bf8c-4569-44df-ad60-bb18397340c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383B7EF-D028-4A7A-BA69-89A9945C1C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27159</Words>
  <Application>Microsoft Office PowerPoint</Application>
  <PresentationFormat>Custom</PresentationFormat>
  <Paragraphs>1355</Paragraphs>
  <Slides>142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142</vt:i4>
      </vt:variant>
    </vt:vector>
  </HeadingPairs>
  <TitlesOfParts>
    <vt:vector size="152" baseType="lpstr">
      <vt:lpstr>Aharoni</vt:lpstr>
      <vt:lpstr>Arial</vt:lpstr>
      <vt:lpstr>Calibri</vt:lpstr>
      <vt:lpstr>Calibri Light</vt:lpstr>
      <vt:lpstr>Montserrat</vt:lpstr>
      <vt:lpstr>Open Sans</vt:lpstr>
      <vt:lpstr>OpenSans-Semibold</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keywords>, docId:E18C47BE9CE4BB858CA7DE2DB77389BA</cp:keywords>
  <cp:lastModifiedBy>Tatjana Klakočar</cp:lastModifiedBy>
  <cp:revision>3</cp:revision>
  <cp:lastPrinted>2021-11-26T07:36:34Z</cp:lastPrinted>
  <dcterms:created xsi:type="dcterms:W3CDTF">2016-05-11T14:31:01Z</dcterms:created>
  <dcterms:modified xsi:type="dcterms:W3CDTF">2026-01-08T11:16:07Z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