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4056D-BD99-426D-8BD6-1F3432554582}" v="2" dt="2025-12-06T16:00:27.3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Introduce myself</a:t>
            </a:r>
          </a:p>
          <a:p>
            <a:r>
              <a:t>My name is Bonnie van der Velde, I am the owner of the St.M. B&amp;B, next to running the B&amp;B my family and I also live in the church. </a:t>
            </a:r>
          </a:p>
          <a:p>
            <a:r>
              <a:t>Small introduction about the church and the B&amp;B</a:t>
            </a:r>
          </a:p>
          <a:p>
            <a:r>
              <a:t>2 rooms in the tower of the church</a:t>
            </a:r>
          </a:p>
          <a:p>
            <a:r>
              <a:t>We live in the back of the building</a:t>
            </a:r>
          </a:p>
          <a:p>
            <a:r>
              <a:t>Nice garden surrounding the church and no, there is no graveyard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Met my husband in Russia where we lived and worked for 15 years, followed by 5 years in China. Because we wanted to be closer to family we decided to return to the Netherlands in 2019. We came across this project and it immediately appealed to us. It was quite a big step, from Beijing to a tiny village in the Netherlands. </a:t>
            </a:r>
          </a:p>
          <a:p>
            <a:endParaRPr/>
          </a:p>
          <a:p>
            <a:r>
              <a:t>Initial idea was to promote the northern part of the Netherlands as a destination for the Russian and Chinese market -  with our church being the centre of exploration. </a:t>
            </a:r>
          </a:p>
          <a:p>
            <a:endParaRPr/>
          </a:p>
          <a:p>
            <a:r>
              <a:t>During the renovation and building works already change of plan had to take place due to covid (loss of Chinese market), followed by the war initiated by Russia. Luckily we could receive guests during covid due to the fact we have a separate entrance for the guests and the room has all necessary facilities (fully equipped kitchen)</a:t>
            </a:r>
          </a:p>
          <a:p>
            <a:endParaRPr/>
          </a:p>
          <a:p>
            <a:r>
              <a:t>The Dutch became our main target group, actually it was a nice way of getting to know our own country and culture again. Nowadays we also receive guests from the neighboring countries: Germany, Belgium. The main reason for people to stay with us is rest.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dirty="0" err="1"/>
              <a:t>Jirnsum</a:t>
            </a:r>
            <a:r>
              <a:rPr dirty="0"/>
              <a:t> is a small village of about 1300 inhabitants, it has a school, a cafe/restaurant and many companies involved in water sports. There are no shops, the nearest shop is within 4km reach. We do have a community garden where we buy our vegetables, eggs and dairy products (all local).</a:t>
            </a:r>
          </a:p>
          <a:p>
            <a:endParaRPr dirty="0"/>
          </a:p>
          <a:p>
            <a:r>
              <a:rPr dirty="0"/>
              <a:t>If we wouldn’t have bought the church it is very likely it would have been demolished which is really a shame since it is such a dominating building within the village. The church is from XXXX and therefore does not carry the status of a protected building. Nevertheless, it carries a lot of history for many of the people living in the village and its surroundings: weddings, funerals, baptizing. For example, the grandfather of our neighbor used to be the sexton of the church, our </a:t>
            </a:r>
            <a:r>
              <a:rPr dirty="0" err="1"/>
              <a:t>neighbour</a:t>
            </a:r>
            <a:r>
              <a:rPr dirty="0"/>
              <a:t> always joined his grandfather as a child and knows the building better then we do. </a:t>
            </a:r>
          </a:p>
          <a:p>
            <a:endParaRPr dirty="0"/>
          </a:p>
          <a:p>
            <a:r>
              <a:rPr dirty="0"/>
              <a:t>After it was repurposed the building is now registered as an ordinary house with the municipality, which means we are only allowed to have two 2 rooms for B&amp;B activities. </a:t>
            </a:r>
          </a:p>
          <a:p>
            <a:endParaRPr dirty="0"/>
          </a:p>
          <a:p>
            <a:r>
              <a:rPr dirty="0"/>
              <a:t>We knew from the start we had a large responsibility to the community:</a:t>
            </a:r>
          </a:p>
          <a:p>
            <a:pPr marL="251459" indent="-251459">
              <a:buSzPct val="100000"/>
              <a:buChar char="-"/>
            </a:pPr>
            <a:r>
              <a:rPr dirty="0"/>
              <a:t>bell rings every 30minutes, it is maintained by a volunteer from the village. If for some reason it doesn’t ring for sure somebody will remind us that it needs to be checked!</a:t>
            </a:r>
          </a:p>
          <a:p>
            <a:pPr marL="251459" indent="-251459">
              <a:buSzPct val="100000"/>
              <a:buChar char="-"/>
            </a:pPr>
            <a:r>
              <a:rPr dirty="0"/>
              <a:t>Easter egg hunting schools in the garden</a:t>
            </a:r>
          </a:p>
          <a:p>
            <a:pPr marL="251459" indent="-251459">
              <a:buSzPct val="100000"/>
              <a:buChar char="-"/>
            </a:pPr>
            <a:r>
              <a:rPr dirty="0"/>
              <a:t>Festive Christmas walk: singing in the hallway</a:t>
            </a:r>
          </a:p>
          <a:p>
            <a:pPr marL="251459" indent="-251459">
              <a:buSzPct val="100000"/>
              <a:buChar char="-"/>
            </a:pPr>
            <a:r>
              <a:rPr dirty="0"/>
              <a:t>Wedding ceremony</a:t>
            </a:r>
          </a:p>
          <a:p>
            <a:pPr marL="251459" indent="-251459">
              <a:buSzPct val="100000"/>
              <a:buChar char="-"/>
            </a:pPr>
            <a:r>
              <a:rPr dirty="0" err="1"/>
              <a:t>Enthousiasts</a:t>
            </a:r>
            <a:r>
              <a:rPr dirty="0"/>
              <a:t> who want to see the bell and the clockwork</a:t>
            </a:r>
          </a:p>
          <a:p>
            <a:endParaRPr dirty="0"/>
          </a:p>
          <a:p>
            <a:r>
              <a:rPr dirty="0"/>
              <a:t>Co-operation with the other entrepreneurs in tourism. </a:t>
            </a:r>
          </a:p>
          <a:p>
            <a:endParaRPr dirty="0"/>
          </a:p>
          <a:p>
            <a:endParaRPr dirty="0"/>
          </a:p>
          <a:p>
            <a:pPr marL="251459" indent="-251459">
              <a:buSzPct val="100000"/>
              <a:buChar char="-"/>
            </a:pPr>
            <a:endParaRPr dirty="0"/>
          </a:p>
          <a:p>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Mainly 60 plus people looking for rest</a:t>
            </a:r>
          </a:p>
          <a:p>
            <a:endParaRPr/>
          </a:p>
          <a:p>
            <a:r>
              <a:t>No TV’s in the rooms</a:t>
            </a:r>
          </a:p>
          <a:p>
            <a:r>
              <a:t>Stay in the area but also make longer day trips (to the islands)</a:t>
            </a:r>
          </a:p>
          <a:p>
            <a:r>
              <a:t>Very central location and easy to reach.</a:t>
            </a:r>
          </a:p>
          <a:p>
            <a:r>
              <a:t>Average stay 3-5 days</a:t>
            </a:r>
          </a:p>
          <a:p>
            <a:endParaRPr/>
          </a:p>
          <a:p>
            <a:r>
              <a:t>Our guests find it quite unique that we also live in the church, we always show them our house and the bell tower and tell about the history of the building.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dirty="0"/>
              <a:t>When we started in 2019 knowledge about sustainability was different from now, e.g. in building less opportunities and less knowledge. If we asked a contractor about the sustainability of the material the reply was not for us, we don’t do that. </a:t>
            </a:r>
          </a:p>
          <a:p>
            <a:endParaRPr dirty="0"/>
          </a:p>
          <a:p>
            <a:pPr marL="251459" indent="-251459">
              <a:buSzPct val="100000"/>
              <a:buChar char="-"/>
            </a:pPr>
            <a:r>
              <a:rPr dirty="0"/>
              <a:t>lamps re-used, old door as the headboard of the bed. </a:t>
            </a:r>
          </a:p>
          <a:p>
            <a:pPr marL="251459" indent="-251459">
              <a:buSzPct val="100000"/>
              <a:buChar char="-"/>
            </a:pPr>
            <a:r>
              <a:rPr dirty="0"/>
              <a:t>In the B&amp;B we kept the church elements intact if possible (not all is possible due to isolation etc.)</a:t>
            </a:r>
          </a:p>
          <a:p>
            <a:pPr marL="251459" indent="-251459">
              <a:buSzPct val="100000"/>
              <a:buChar char="-"/>
            </a:pPr>
            <a:r>
              <a:rPr dirty="0"/>
              <a:t>Food from the community garden: eggs, yoghurt, meat from the local butcher but also fruit from our own garden. I like to bake so I tend to bake with the fruit from our own garden, make jam etc. </a:t>
            </a:r>
          </a:p>
          <a:p>
            <a:pPr marL="251459" indent="-251459">
              <a:buSzPct val="100000"/>
              <a:buChar char="-"/>
            </a:pPr>
            <a:r>
              <a:rPr dirty="0"/>
              <a:t>Improved the flora and fauna ion the garden</a:t>
            </a:r>
          </a:p>
          <a:p>
            <a:pPr marL="251459" indent="-251459">
              <a:buSzPct val="100000"/>
              <a:buChar char="-"/>
            </a:pPr>
            <a:r>
              <a:rPr dirty="0"/>
              <a:t>Challenges: maintenance (you need people who understand the building, like the roof) and implementation of sustainable measures (e.g. solar panels on the roof) but also sustainability (need a good plan)</a:t>
            </a:r>
          </a:p>
          <a:p>
            <a:pPr marL="251459" indent="-251459">
              <a:buSzPct val="100000"/>
              <a:buChar char="-"/>
            </a:pPr>
            <a:r>
              <a:rPr dirty="0"/>
              <a:t>The province pays a lot of attention to local and regional initiatives for a </a:t>
            </a:r>
            <a:r>
              <a:rPr dirty="0" err="1"/>
              <a:t>circulair</a:t>
            </a:r>
            <a:r>
              <a:rPr dirty="0"/>
              <a:t> economy: networking, trainings etc.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Small introduction to our project, thank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Auteur en datum</a:t>
            </a:r>
          </a:p>
        </p:txBody>
      </p:sp>
      <p:sp>
        <p:nvSpPr>
          <p:cNvPr id="12" name="Hoofdtekst - niveau één…"/>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Ondertitel presentatie</a:t>
            </a:r>
          </a:p>
          <a:p>
            <a:pPr lvl="1"/>
            <a:endParaRPr/>
          </a:p>
          <a:p>
            <a:pPr lvl="2"/>
            <a:endParaRPr/>
          </a:p>
          <a:p>
            <a:pPr lvl="3"/>
            <a:endParaRPr/>
          </a:p>
          <a:p>
            <a:pPr lvl="4"/>
            <a:endParaRPr/>
          </a:p>
        </p:txBody>
      </p:sp>
      <p:sp>
        <p:nvSpPr>
          <p:cNvPr id="13" name="Naam presentatie"/>
          <p:cNvSpPr txBox="1">
            <a:spLocks noGrp="1"/>
          </p:cNvSpPr>
          <p:nvPr>
            <p:ph type="title" hasCustomPrompt="1"/>
          </p:nvPr>
        </p:nvSpPr>
        <p:spPr>
          <a:xfrm>
            <a:off x="1206500" y="2616200"/>
            <a:ext cx="21971004" cy="4648200"/>
          </a:xfrm>
          <a:prstGeom prst="rect">
            <a:avLst/>
          </a:prstGeom>
        </p:spPr>
        <p:txBody>
          <a:bodyPr anchor="b"/>
          <a:lstStyle>
            <a:lvl1pPr defTabSz="355600">
              <a:defRPr sz="12000" spc="-119"/>
            </a:lvl1pPr>
          </a:lstStyle>
          <a:p>
            <a:r>
              <a:t>Naam presentatie</a:t>
            </a: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Ondertitel dia"/>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dia</a:t>
            </a:r>
          </a:p>
        </p:txBody>
      </p:sp>
      <p:sp>
        <p:nvSpPr>
          <p:cNvPr id="100" name="Naam dia"/>
          <p:cNvSpPr txBox="1">
            <a:spLocks noGrp="1"/>
          </p:cNvSpPr>
          <p:nvPr>
            <p:ph type="title" hasCustomPrompt="1"/>
          </p:nvPr>
        </p:nvSpPr>
        <p:spPr>
          <a:prstGeom prst="rect">
            <a:avLst/>
          </a:prstGeom>
        </p:spPr>
        <p:txBody>
          <a:bodyPr/>
          <a:lstStyle/>
          <a:p>
            <a:r>
              <a:t>Naam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Ondertitel agenda"/>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agenda</a:t>
            </a:r>
          </a:p>
        </p:txBody>
      </p:sp>
      <p:sp>
        <p:nvSpPr>
          <p:cNvPr id="109" name="Hoofdtekst - niveau één…"/>
          <p:cNvSpPr txBox="1">
            <a:spLocks noGrp="1"/>
          </p:cNvSpPr>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r>
              <a:t>Agendaonderwerpen</a:t>
            </a:r>
          </a:p>
          <a:p>
            <a:pPr lvl="1"/>
            <a:endParaRPr/>
          </a:p>
          <a:p>
            <a:pPr lvl="2"/>
            <a:endParaRPr/>
          </a:p>
          <a:p>
            <a:pPr lvl="3"/>
            <a:endParaRPr/>
          </a:p>
          <a:p>
            <a:pPr lvl="4"/>
            <a:endParaRPr/>
          </a:p>
        </p:txBody>
      </p:sp>
      <p:sp>
        <p:nvSpPr>
          <p:cNvPr id="110" name="Titel agenda"/>
          <p:cNvSpPr txBox="1">
            <a:spLocks noGrp="1"/>
          </p:cNvSpPr>
          <p:nvPr>
            <p:ph type="title" hasCustomPrompt="1"/>
          </p:nvPr>
        </p:nvSpPr>
        <p:spPr>
          <a:prstGeom prst="rect">
            <a:avLst/>
          </a:prstGeom>
        </p:spPr>
        <p:txBody>
          <a:bodyPr/>
          <a:lstStyle/>
          <a:p>
            <a:r>
              <a:t>Titel agenda</a:t>
            </a:r>
          </a:p>
        </p:txBody>
      </p:sp>
      <p:sp>
        <p:nvSpPr>
          <p:cNvPr id="11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z="12000" spc="-119">
                <a:latin typeface="+mn-lt"/>
                <a:ea typeface="+mn-ea"/>
                <a:cs typeface="+mn-cs"/>
                <a:sym typeface="Produkt Extralight"/>
              </a:defRPr>
            </a:lvl1pPr>
            <a:lvl2pPr marL="0" indent="457200" algn="ctr" defTabSz="2438400">
              <a:lnSpc>
                <a:spcPct val="90000"/>
              </a:lnSpc>
              <a:spcBef>
                <a:spcPts val="0"/>
              </a:spcBef>
              <a:buSzTx/>
              <a:buNone/>
              <a:defRPr sz="12000" spc="-119">
                <a:latin typeface="+mn-lt"/>
                <a:ea typeface="+mn-ea"/>
                <a:cs typeface="+mn-cs"/>
                <a:sym typeface="Produkt Extralight"/>
              </a:defRPr>
            </a:lvl2pPr>
            <a:lvl3pPr marL="0" indent="914400" algn="ctr" defTabSz="2438400">
              <a:lnSpc>
                <a:spcPct val="90000"/>
              </a:lnSpc>
              <a:spcBef>
                <a:spcPts val="0"/>
              </a:spcBef>
              <a:buSzTx/>
              <a:buNone/>
              <a:defRPr sz="12000" spc="-119">
                <a:latin typeface="+mn-lt"/>
                <a:ea typeface="+mn-ea"/>
                <a:cs typeface="+mn-cs"/>
                <a:sym typeface="Produkt Extralight"/>
              </a:defRPr>
            </a:lvl3pPr>
            <a:lvl4pPr marL="0" indent="1371600" algn="ctr" defTabSz="2438400">
              <a:lnSpc>
                <a:spcPct val="90000"/>
              </a:lnSpc>
              <a:spcBef>
                <a:spcPts val="0"/>
              </a:spcBef>
              <a:buSzTx/>
              <a:buNone/>
              <a:defRPr sz="12000" spc="-119">
                <a:latin typeface="+mn-lt"/>
                <a:ea typeface="+mn-ea"/>
                <a:cs typeface="+mn-cs"/>
                <a:sym typeface="Produkt Extralight"/>
              </a:defRPr>
            </a:lvl4pPr>
            <a:lvl5pPr marL="0" indent="1828800" algn="ctr" defTabSz="2438400">
              <a:lnSpc>
                <a:spcPct val="90000"/>
              </a:lnSpc>
              <a:spcBef>
                <a:spcPts val="0"/>
              </a:spcBef>
              <a:buSzTx/>
              <a:buNone/>
              <a:defRPr sz="12000" spc="-119">
                <a:latin typeface="+mn-lt"/>
                <a:ea typeface="+mn-ea"/>
                <a:cs typeface="+mn-cs"/>
                <a:sym typeface="Produkt Extralight"/>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z="35000" spc="-1750">
                <a:latin typeface="+mn-lt"/>
                <a:ea typeface="+mn-ea"/>
                <a:cs typeface="+mn-cs"/>
                <a:sym typeface="Produkt Extralight"/>
              </a:defRPr>
            </a:lvl1pPr>
            <a:lvl2pPr marL="0" indent="457200" algn="ctr" defTabSz="2438400">
              <a:lnSpc>
                <a:spcPct val="90000"/>
              </a:lnSpc>
              <a:spcBef>
                <a:spcPts val="0"/>
              </a:spcBef>
              <a:buSzTx/>
              <a:buNone/>
              <a:defRPr sz="35000" spc="-1750">
                <a:latin typeface="+mn-lt"/>
                <a:ea typeface="+mn-ea"/>
                <a:cs typeface="+mn-cs"/>
                <a:sym typeface="Produkt Extralight"/>
              </a:defRPr>
            </a:lvl2pPr>
            <a:lvl3pPr marL="0" indent="914400" algn="ctr" defTabSz="2438400">
              <a:lnSpc>
                <a:spcPct val="90000"/>
              </a:lnSpc>
              <a:spcBef>
                <a:spcPts val="0"/>
              </a:spcBef>
              <a:buSzTx/>
              <a:buNone/>
              <a:defRPr sz="35000" spc="-1750">
                <a:latin typeface="+mn-lt"/>
                <a:ea typeface="+mn-ea"/>
                <a:cs typeface="+mn-cs"/>
                <a:sym typeface="Produkt Extralight"/>
              </a:defRPr>
            </a:lvl3pPr>
            <a:lvl4pPr marL="0" indent="1371600" algn="ctr" defTabSz="2438400">
              <a:lnSpc>
                <a:spcPct val="90000"/>
              </a:lnSpc>
              <a:spcBef>
                <a:spcPts val="0"/>
              </a:spcBef>
              <a:buSzTx/>
              <a:buNone/>
              <a:defRPr sz="35000" spc="-1750">
                <a:latin typeface="+mn-lt"/>
                <a:ea typeface="+mn-ea"/>
                <a:cs typeface="+mn-cs"/>
                <a:sym typeface="Produkt Extralight"/>
              </a:defRPr>
            </a:lvl4pPr>
            <a:lvl5pPr marL="0" indent="1828800" algn="ctr" defTabSz="2438400">
              <a:lnSpc>
                <a:spcPct val="90000"/>
              </a:lnSpc>
              <a:spcBef>
                <a:spcPts val="0"/>
              </a:spcBef>
              <a:buSzTx/>
              <a:buNone/>
              <a:defRPr sz="35000" spc="-1750">
                <a:latin typeface="+mn-lt"/>
                <a:ea typeface="+mn-ea"/>
                <a:cs typeface="+mn-cs"/>
                <a:sym typeface="Produkt Extralight"/>
              </a:defRPr>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z="5500" spc="-55">
                <a:latin typeface="+mn-lt"/>
                <a:ea typeface="+mn-ea"/>
                <a:cs typeface="+mn-cs"/>
                <a:sym typeface="Produkt Extralight"/>
              </a:defRPr>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r>
              <a:t>Toekenning</a:t>
            </a:r>
          </a:p>
        </p:txBody>
      </p:sp>
      <p:sp>
        <p:nvSpPr>
          <p:cNvPr id="136" name="Hoofdtekst - niveau één…"/>
          <p:cNvSpPr txBox="1">
            <a:spLocks noGrp="1"/>
          </p:cNvSpPr>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z="9300" spc="-93">
                <a:latin typeface="+mn-lt"/>
                <a:ea typeface="+mn-ea"/>
                <a:cs typeface="+mn-cs"/>
                <a:sym typeface="Produkt Extralight"/>
              </a:defRPr>
            </a:lvl1pPr>
            <a:lvl2pPr marL="254000" indent="203200" defTabSz="2438400">
              <a:lnSpc>
                <a:spcPct val="90000"/>
              </a:lnSpc>
              <a:spcBef>
                <a:spcPts val="0"/>
              </a:spcBef>
              <a:buSzTx/>
              <a:buNone/>
              <a:defRPr sz="9300" spc="-93">
                <a:latin typeface="+mn-lt"/>
                <a:ea typeface="+mn-ea"/>
                <a:cs typeface="+mn-cs"/>
                <a:sym typeface="Produkt Extralight"/>
              </a:defRPr>
            </a:lvl2pPr>
            <a:lvl3pPr marL="254000" indent="660400" defTabSz="2438400">
              <a:lnSpc>
                <a:spcPct val="90000"/>
              </a:lnSpc>
              <a:spcBef>
                <a:spcPts val="0"/>
              </a:spcBef>
              <a:buSzTx/>
              <a:buNone/>
              <a:defRPr sz="9300" spc="-93">
                <a:latin typeface="+mn-lt"/>
                <a:ea typeface="+mn-ea"/>
                <a:cs typeface="+mn-cs"/>
                <a:sym typeface="Produkt Extralight"/>
              </a:defRPr>
            </a:lvl3pPr>
            <a:lvl4pPr marL="254000" indent="1117600" defTabSz="2438400">
              <a:lnSpc>
                <a:spcPct val="90000"/>
              </a:lnSpc>
              <a:spcBef>
                <a:spcPts val="0"/>
              </a:spcBef>
              <a:buSzTx/>
              <a:buNone/>
              <a:defRPr sz="9300" spc="-93">
                <a:latin typeface="+mn-lt"/>
                <a:ea typeface="+mn-ea"/>
                <a:cs typeface="+mn-cs"/>
                <a:sym typeface="Produkt Extralight"/>
              </a:defRPr>
            </a:lvl4pPr>
            <a:lvl5pPr marL="254000" indent="1574800" defTabSz="2438400">
              <a:lnSpc>
                <a:spcPct val="90000"/>
              </a:lnSpc>
              <a:spcBef>
                <a:spcPts val="0"/>
              </a:spcBef>
              <a:buSzTx/>
              <a:buNone/>
              <a:defRPr sz="9300" spc="-93">
                <a:latin typeface="+mn-lt"/>
                <a:ea typeface="+mn-ea"/>
                <a:cs typeface="+mn-cs"/>
                <a:sym typeface="Produkt Extralight"/>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Close-upfoto van een wit gelaagd patroon met rondingen"/>
          <p:cNvSpPr>
            <a:spLocks noGrp="1"/>
          </p:cNvSpPr>
          <p:nvPr>
            <p:ph type="pic" sz="quarter" idx="21"/>
          </p:nvPr>
        </p:nvSpPr>
        <p:spPr>
          <a:xfrm>
            <a:off x="1257300" y="3213100"/>
            <a:ext cx="7289800" cy="7289800"/>
          </a:xfrm>
          <a:prstGeom prst="rect">
            <a:avLst/>
          </a:prstGeom>
        </p:spPr>
        <p:txBody>
          <a:bodyPr lIns="91439" tIns="45719" rIns="91439" bIns="45719">
            <a:noAutofit/>
          </a:bodyPr>
          <a:lstStyle/>
          <a:p>
            <a:endParaRPr/>
          </a:p>
        </p:txBody>
      </p:sp>
      <p:sp>
        <p:nvSpPr>
          <p:cNvPr id="145" name="Close-upfoto van een gelaagd patroon van grijze steen"/>
          <p:cNvSpPr>
            <a:spLocks noGrp="1"/>
          </p:cNvSpPr>
          <p:nvPr>
            <p:ph type="pic" sz="quarter" idx="22"/>
          </p:nvPr>
        </p:nvSpPr>
        <p:spPr>
          <a:xfrm>
            <a:off x="7353300" y="3632200"/>
            <a:ext cx="9677400" cy="6451600"/>
          </a:xfrm>
          <a:prstGeom prst="rect">
            <a:avLst/>
          </a:prstGeom>
        </p:spPr>
        <p:txBody>
          <a:bodyPr lIns="91439" tIns="45719" rIns="91439" bIns="45719">
            <a:noAutofit/>
          </a:bodyPr>
          <a:lstStyle/>
          <a:p>
            <a:endParaRPr/>
          </a:p>
        </p:txBody>
      </p:sp>
      <p:sp>
        <p:nvSpPr>
          <p:cNvPr id="146" name="Close-upfoto van een wit geribbeld patroon"/>
          <p:cNvSpPr>
            <a:spLocks noGrp="1"/>
          </p:cNvSpPr>
          <p:nvPr>
            <p:ph type="pic" sz="quarter" idx="23"/>
          </p:nvPr>
        </p:nvSpPr>
        <p:spPr>
          <a:xfrm>
            <a:off x="14621933" y="3632200"/>
            <a:ext cx="9677401" cy="64572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Hoekige, futuristische, witte gang met schaduwen"/>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Futuristische, gebogen, witte structuur"/>
          <p:cNvSpPr>
            <a:spLocks noGrp="1"/>
          </p:cNvSpPr>
          <p:nvPr>
            <p:ph type="pic" idx="21"/>
          </p:nvPr>
        </p:nvSpPr>
        <p:spPr>
          <a:xfrm>
            <a:off x="0" y="-5397500"/>
            <a:ext cx="27190700" cy="20393025"/>
          </a:xfrm>
          <a:prstGeom prst="rect">
            <a:avLst/>
          </a:prstGeom>
        </p:spPr>
        <p:txBody>
          <a:bodyPr lIns="91439" tIns="45719" rIns="91439" bIns="45719">
            <a:noAutofit/>
          </a:bodyPr>
          <a:lstStyle/>
          <a:p>
            <a:endParaRPr/>
          </a:p>
        </p:txBody>
      </p:sp>
      <p:sp>
        <p:nvSpPr>
          <p:cNvPr id="22" name="Auteur en datum"/>
          <p:cNvSpPr txBox="1">
            <a:spLocks noGrp="1"/>
          </p:cNvSpPr>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Auteur en datum</a:t>
            </a:r>
          </a:p>
        </p:txBody>
      </p:sp>
      <p:sp>
        <p:nvSpPr>
          <p:cNvPr id="23" name="Hoofdtekst - niveau één…"/>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Ondertitel presentatie</a:t>
            </a:r>
          </a:p>
          <a:p>
            <a:pPr lvl="1"/>
            <a:endParaRPr/>
          </a:p>
          <a:p>
            <a:pPr lvl="2"/>
            <a:endParaRPr/>
          </a:p>
          <a:p>
            <a:pPr lvl="3"/>
            <a:endParaRPr/>
          </a:p>
          <a:p>
            <a:pPr lvl="4"/>
            <a:endParaRPr/>
          </a:p>
        </p:txBody>
      </p:sp>
      <p:sp>
        <p:nvSpPr>
          <p:cNvPr id="24" name="Naam presentatie"/>
          <p:cNvSpPr txBox="1">
            <a:spLocks noGrp="1"/>
          </p:cNvSpPr>
          <p:nvPr>
            <p:ph type="title" hasCustomPrompt="1"/>
          </p:nvPr>
        </p:nvSpPr>
        <p:spPr>
          <a:xfrm>
            <a:off x="1206500" y="2616200"/>
            <a:ext cx="21971004" cy="4648200"/>
          </a:xfrm>
          <a:prstGeom prst="rect">
            <a:avLst/>
          </a:prstGeom>
        </p:spPr>
        <p:txBody>
          <a:bodyPr anchor="b"/>
          <a:lstStyle>
            <a:lvl1pPr defTabSz="355600">
              <a:defRPr sz="12000" spc="-119"/>
            </a:lvl1pPr>
          </a:lstStyle>
          <a:p>
            <a:r>
              <a:t>Naam presentatie</a:t>
            </a:r>
          </a:p>
        </p:txBody>
      </p:sp>
      <p:sp>
        <p:nvSpPr>
          <p:cNvPr id="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Close-upfoto van een wit gelaagd patroon met rondingen"/>
          <p:cNvSpPr>
            <a:spLocks noGrp="1"/>
          </p:cNvSpPr>
          <p:nvPr>
            <p:ph type="pic" idx="21"/>
          </p:nvPr>
        </p:nvSpPr>
        <p:spPr>
          <a:xfrm>
            <a:off x="11569700" y="0"/>
            <a:ext cx="13716000" cy="1371600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1206500" y="1333500"/>
            <a:ext cx="9779000" cy="5882273"/>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Ondertitel dia"/>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dia</a:t>
            </a:r>
          </a:p>
        </p:txBody>
      </p:sp>
      <p:sp>
        <p:nvSpPr>
          <p:cNvPr id="43" name="Naam dia"/>
          <p:cNvSpPr txBox="1">
            <a:spLocks noGrp="1"/>
          </p:cNvSpPr>
          <p:nvPr>
            <p:ph type="title" hasCustomPrompt="1"/>
          </p:nvPr>
        </p:nvSpPr>
        <p:spPr>
          <a:prstGeom prst="rect">
            <a:avLst/>
          </a:prstGeom>
        </p:spPr>
        <p:txBody>
          <a:bodyPr/>
          <a:lstStyle/>
          <a:p>
            <a:r>
              <a:t>Naam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Close-upfoto van de rand van een witte gebogen steen"/>
          <p:cNvSpPr>
            <a:spLocks noGrp="1"/>
          </p:cNvSpPr>
          <p:nvPr>
            <p:ph type="pic" idx="21"/>
          </p:nvPr>
        </p:nvSpPr>
        <p:spPr>
          <a:xfrm>
            <a:off x="12382500" y="-1206500"/>
            <a:ext cx="12103100" cy="16140313"/>
          </a:xfrm>
          <a:prstGeom prst="rect">
            <a:avLst/>
          </a:prstGeom>
        </p:spPr>
        <p:txBody>
          <a:bodyPr lIns="91439" tIns="45719" rIns="91439" bIns="45719">
            <a:noAutofit/>
          </a:bodyPr>
          <a:lstStyle/>
          <a:p>
            <a:endParaRPr/>
          </a:p>
        </p:txBody>
      </p:sp>
      <p:sp>
        <p:nvSpPr>
          <p:cNvPr id="61" name="Ondertitel dia"/>
          <p:cNvSpPr txBox="1">
            <a:spLocks noGrp="1"/>
          </p:cNvSpPr>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dia</a:t>
            </a:r>
          </a:p>
        </p:txBody>
      </p:sp>
      <p:sp>
        <p:nvSpPr>
          <p:cNvPr id="62" name="Naam dia"/>
          <p:cNvSpPr txBox="1">
            <a:spLocks noGrp="1"/>
          </p:cNvSpPr>
          <p:nvPr>
            <p:ph type="title" hasCustomPrompt="1"/>
          </p:nvPr>
        </p:nvSpPr>
        <p:spPr>
          <a:xfrm>
            <a:off x="1206500" y="635000"/>
            <a:ext cx="9779000" cy="1689100"/>
          </a:xfrm>
          <a:prstGeom prst="rect">
            <a:avLst/>
          </a:prstGeom>
        </p:spPr>
        <p:txBody>
          <a:bodyPr/>
          <a:lstStyle/>
          <a:p>
            <a:r>
              <a:t>Naam dia</a:t>
            </a:r>
          </a:p>
        </p:txBody>
      </p:sp>
      <p:sp>
        <p:nvSpPr>
          <p:cNvPr id="63" name="Hoofdtekst - niveau één…"/>
          <p:cNvSpPr txBox="1">
            <a:spLocks noGrp="1"/>
          </p:cNvSpPr>
          <p:nvPr>
            <p:ph type="body" sz="half" idx="1" hasCustomPrompt="1"/>
          </p:nvPr>
        </p:nvSpPr>
        <p:spPr>
          <a:xfrm>
            <a:off x="1206500" y="4248504"/>
            <a:ext cx="9779000" cy="8256012"/>
          </a:xfrm>
          <a:prstGeom prst="rect">
            <a:avLst/>
          </a:prstGeom>
        </p:spPr>
        <p:txBody>
          <a:bodyPr/>
          <a:lstStyle/>
          <a:p>
            <a:r>
              <a:t>Dia-opsommingstekst</a:t>
            </a:r>
          </a:p>
          <a:p>
            <a:pPr lvl="1"/>
            <a:endParaRPr/>
          </a:p>
          <a:p>
            <a:pPr lvl="2"/>
            <a:endParaRPr/>
          </a:p>
          <a:p>
            <a:pPr lvl="3"/>
            <a:endParaRPr/>
          </a:p>
          <a:p>
            <a:pPr lvl="4"/>
            <a:endParaRPr/>
          </a:p>
        </p:txBody>
      </p:sp>
      <p:sp>
        <p:nvSpPr>
          <p:cNvPr id="6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dia</a:t>
            </a:r>
          </a:p>
        </p:txBody>
      </p:sp>
      <p:sp>
        <p:nvSpPr>
          <p:cNvPr id="72" name="Naam dia"/>
          <p:cNvSpPr txBox="1">
            <a:spLocks noGrp="1"/>
          </p:cNvSpPr>
          <p:nvPr>
            <p:ph type="title" hasCustomPrompt="1"/>
          </p:nvPr>
        </p:nvSpPr>
        <p:spPr>
          <a:prstGeom prst="rect">
            <a:avLst/>
          </a:prstGeom>
        </p:spPr>
        <p:txBody>
          <a:bodyPr/>
          <a:lstStyle/>
          <a:p>
            <a:r>
              <a:t>Naam dia</a:t>
            </a:r>
          </a:p>
        </p:txBody>
      </p:sp>
      <p:sp>
        <p:nvSpPr>
          <p:cNvPr id="73" name="Hoofdtekst - niveau één…"/>
          <p:cNvSpPr txBox="1">
            <a:spLocks noGrp="1"/>
          </p:cNvSpPr>
          <p:nvPr>
            <p:ph type="body" sz="half" idx="1" hasCustomPrompt="1"/>
          </p:nvPr>
        </p:nvSpPr>
        <p:spPr>
          <a:xfrm>
            <a:off x="1206500" y="4248504"/>
            <a:ext cx="9779000" cy="8256012"/>
          </a:xfrm>
          <a:prstGeom prst="rect">
            <a:avLst/>
          </a:prstGeom>
        </p:spPr>
        <p:txBody>
          <a:bodyPr/>
          <a:lstStyle/>
          <a:p>
            <a:r>
              <a:t>Dia-opsommingstekst</a:t>
            </a:r>
          </a:p>
          <a:p>
            <a:pPr lvl="1"/>
            <a:endParaRPr/>
          </a:p>
          <a:p>
            <a:pPr lvl="2"/>
            <a:endParaRPr/>
          </a:p>
          <a:p>
            <a:pPr lvl="3"/>
            <a:endParaRPr/>
          </a:p>
          <a:p>
            <a:pPr lvl="4"/>
            <a:endParaRPr/>
          </a:p>
        </p:txBody>
      </p:sp>
      <p:sp>
        <p:nvSpPr>
          <p:cNvPr id="7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Ondertitel dia</a:t>
            </a:r>
          </a:p>
        </p:txBody>
      </p:sp>
      <p:sp>
        <p:nvSpPr>
          <p:cNvPr id="82" name="Naam dia"/>
          <p:cNvSpPr txBox="1">
            <a:spLocks noGrp="1"/>
          </p:cNvSpPr>
          <p:nvPr>
            <p:ph type="title" hasCustomPrompt="1"/>
          </p:nvPr>
        </p:nvSpPr>
        <p:spPr>
          <a:xfrm>
            <a:off x="1206500" y="635000"/>
            <a:ext cx="9779000" cy="1689100"/>
          </a:xfrm>
          <a:prstGeom prst="rect">
            <a:avLst/>
          </a:prstGeom>
        </p:spPr>
        <p:txBody>
          <a:bodyPr/>
          <a:lstStyle/>
          <a:p>
            <a:r>
              <a:t>Naam dia</a:t>
            </a:r>
          </a:p>
        </p:txBody>
      </p:sp>
      <p:sp>
        <p:nvSpPr>
          <p:cNvPr id="83" name="Hoofdtekst - niveau één…"/>
          <p:cNvSpPr txBox="1">
            <a:spLocks noGrp="1"/>
          </p:cNvSpPr>
          <p:nvPr>
            <p:ph type="body" sz="half" idx="1" hasCustomPrompt="1"/>
          </p:nvPr>
        </p:nvSpPr>
        <p:spPr>
          <a:xfrm>
            <a:off x="1206500" y="4248504"/>
            <a:ext cx="9779000" cy="8256012"/>
          </a:xfrm>
          <a:prstGeom prst="rect">
            <a:avLst/>
          </a:prstGeom>
        </p:spPr>
        <p:txBody>
          <a:bodyPr/>
          <a:lstStyle/>
          <a:p>
            <a:r>
              <a:t>Dia-opsommingstekst</a:t>
            </a:r>
          </a:p>
          <a:p>
            <a:pPr lvl="1"/>
            <a:endParaRPr/>
          </a:p>
          <a:p>
            <a:pPr lvl="2"/>
            <a:endParaRPr/>
          </a:p>
          <a:p>
            <a:pPr lvl="3"/>
            <a:endParaRPr/>
          </a:p>
          <a:p>
            <a:pPr lvl="4"/>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1206496" y="3911600"/>
            <a:ext cx="21971004" cy="4648200"/>
          </a:xfrm>
          <a:prstGeom prst="rect">
            <a:avLst/>
          </a:prstGeom>
        </p:spPr>
        <p:txBody>
          <a:bodyPr anchor="ctr"/>
          <a:lstStyle>
            <a:lvl1pPr>
              <a:defRPr sz="12000" spc="-119"/>
            </a:lvl1pPr>
          </a:lstStyle>
          <a:p>
            <a:r>
              <a:t>Sectietitel</a:t>
            </a:r>
          </a:p>
        </p:txBody>
      </p:sp>
      <p:sp>
        <p:nvSpPr>
          <p:cNvPr id="9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9800" b="0" i="0" u="none" strike="noStrike" cap="none" spc="-97" baseline="0">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auritiuskerk.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onnie van der Velde - 10.11.2025"/>
          <p:cNvSpPr txBox="1">
            <a:spLocks noGrp="1"/>
          </p:cNvSpPr>
          <p:nvPr>
            <p:ph type="body" idx="21"/>
          </p:nvPr>
        </p:nvSpPr>
        <p:spPr>
          <a:xfrm>
            <a:off x="1206500" y="12268950"/>
            <a:ext cx="9274833" cy="660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Bonnie van der Velde - 10.11.2025                                                                                                          </a:t>
            </a:r>
          </a:p>
        </p:txBody>
      </p:sp>
      <p:sp>
        <p:nvSpPr>
          <p:cNvPr id="172" name="What it’s like to run a B&amp;B in a former church"/>
          <p:cNvSpPr txBox="1">
            <a:spLocks noGrp="1"/>
          </p:cNvSpPr>
          <p:nvPr>
            <p:ph type="subTitle" sz="quarter" idx="1"/>
          </p:nvPr>
        </p:nvSpPr>
        <p:spPr>
          <a:prstGeom prst="rect">
            <a:avLst/>
          </a:prstGeom>
        </p:spPr>
        <p:txBody>
          <a:bodyPr/>
          <a:lstStyle>
            <a:lvl1pPr>
              <a:defRPr i="1">
                <a:latin typeface="Produkt Regular"/>
                <a:ea typeface="Produkt Regular"/>
                <a:cs typeface="Produkt Regular"/>
                <a:sym typeface="Produkt Regular"/>
              </a:defRPr>
            </a:lvl1pPr>
          </a:lstStyle>
          <a:p>
            <a:r>
              <a:t>What it’s like to run a B&amp;B in a former church</a:t>
            </a:r>
          </a:p>
        </p:txBody>
      </p:sp>
      <p:sp>
        <p:nvSpPr>
          <p:cNvPr id="173" name="Mauritiuskerk B&amp;B"/>
          <p:cNvSpPr txBox="1">
            <a:spLocks noGrp="1"/>
          </p:cNvSpPr>
          <p:nvPr>
            <p:ph type="ctrTitle"/>
          </p:nvPr>
        </p:nvSpPr>
        <p:spPr>
          <a:prstGeom prst="rect">
            <a:avLst/>
          </a:prstGeom>
        </p:spPr>
        <p:txBody>
          <a:bodyPr/>
          <a:lstStyle/>
          <a:p>
            <a:r>
              <a:rPr dirty="0" err="1"/>
              <a:t>Mauritiuskerk</a:t>
            </a:r>
            <a:r>
              <a:rPr dirty="0"/>
              <a:t> B&amp;B</a:t>
            </a:r>
          </a:p>
        </p:txBody>
      </p:sp>
      <p:pic>
        <p:nvPicPr>
          <p:cNvPr id="174" name="Mauritiuskerk-logo.jpg" descr="Mauritiuskerk-logo.jpg"/>
          <p:cNvPicPr>
            <a:picLocks noChangeAspect="1"/>
          </p:cNvPicPr>
          <p:nvPr/>
        </p:nvPicPr>
        <p:blipFill>
          <a:blip r:embed="rId3"/>
          <a:stretch>
            <a:fillRect/>
          </a:stretch>
        </p:blipFill>
        <p:spPr>
          <a:xfrm>
            <a:off x="16911031" y="1231692"/>
            <a:ext cx="6048166" cy="6133847"/>
          </a:xfrm>
          <a:prstGeom prst="rect">
            <a:avLst/>
          </a:prstGeom>
          <a:ln w="12700">
            <a:miter lim="400000"/>
          </a:ln>
        </p:spPr>
      </p:pic>
      <p:sp>
        <p:nvSpPr>
          <p:cNvPr id="175" name="www.mauritiuskerk.nl"/>
          <p:cNvSpPr txBox="1"/>
          <p:nvPr/>
        </p:nvSpPr>
        <p:spPr>
          <a:xfrm>
            <a:off x="17280537" y="12277395"/>
            <a:ext cx="5309154" cy="643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825500">
              <a:spcBef>
                <a:spcPts val="0"/>
              </a:spcBef>
              <a:defRPr sz="3300">
                <a:latin typeface="Produkt Light"/>
                <a:ea typeface="Produkt Light"/>
                <a:cs typeface="Produkt Light"/>
                <a:sym typeface="Produkt Light"/>
                <a:hlinkClick r:id="rId4"/>
              </a:defRPr>
            </a:lvl1pPr>
          </a:lstStyle>
          <a:p>
            <a:r>
              <a:rPr>
                <a:hlinkClick r:id="rId4"/>
              </a:rPr>
              <a:t>www.mauritiuskerk.nl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Close-upfoto van de rand van een witte gebogen steen" descr="Close-upfoto van de rand van een witte gebogen steen"/>
          <p:cNvPicPr>
            <a:picLocks noGrp="1" noChangeAspect="1"/>
          </p:cNvPicPr>
          <p:nvPr>
            <p:ph type="pic" idx="21"/>
          </p:nvPr>
        </p:nvPicPr>
        <p:blipFill>
          <a:blip r:embed="rId3"/>
          <a:srcRect t="7142" b="7142"/>
          <a:stretch>
            <a:fillRect/>
          </a:stretch>
        </p:blipFill>
        <p:spPr>
          <a:xfrm>
            <a:off x="12382500" y="0"/>
            <a:ext cx="12001500" cy="13716000"/>
          </a:xfrm>
          <a:prstGeom prst="rect">
            <a:avLst/>
          </a:prstGeom>
        </p:spPr>
      </p:pic>
      <p:sp>
        <p:nvSpPr>
          <p:cNvPr id="180" name="Our story"/>
          <p:cNvSpPr txBox="1">
            <a:spLocks noGrp="1"/>
          </p:cNvSpPr>
          <p:nvPr>
            <p:ph type="body" idx="22"/>
          </p:nvPr>
        </p:nvSpPr>
        <p:spPr>
          <a:xfrm>
            <a:off x="1474703" y="2324100"/>
            <a:ext cx="9510797" cy="10033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Our story</a:t>
            </a:r>
          </a:p>
        </p:txBody>
      </p:sp>
      <p:sp>
        <p:nvSpPr>
          <p:cNvPr id="181" name="Mauritiuschurch"/>
          <p:cNvSpPr txBox="1">
            <a:spLocks noGrp="1"/>
          </p:cNvSpPr>
          <p:nvPr>
            <p:ph type="title"/>
          </p:nvPr>
        </p:nvSpPr>
        <p:spPr>
          <a:prstGeom prst="rect">
            <a:avLst/>
          </a:prstGeom>
        </p:spPr>
        <p:txBody>
          <a:bodyPr/>
          <a:lstStyle>
            <a:lvl1pPr>
              <a:defRPr sz="8500" spc="-85"/>
            </a:lvl1pPr>
          </a:lstStyle>
          <a:p>
            <a:r>
              <a:t> Mauritiuschurch</a:t>
            </a:r>
          </a:p>
        </p:txBody>
      </p:sp>
      <p:sp>
        <p:nvSpPr>
          <p:cNvPr id="182" name="2019 return to the Netherlands after 20 years abroad…"/>
          <p:cNvSpPr txBox="1">
            <a:spLocks noGrp="1"/>
          </p:cNvSpPr>
          <p:nvPr>
            <p:ph type="body" sz="half" idx="1"/>
          </p:nvPr>
        </p:nvSpPr>
        <p:spPr>
          <a:prstGeom prst="rect">
            <a:avLst/>
          </a:prstGeom>
        </p:spPr>
        <p:txBody>
          <a:bodyPr/>
          <a:lstStyle/>
          <a:p>
            <a:r>
              <a:t>2019 return to the Netherlands after 20 years abroad</a:t>
            </a:r>
          </a:p>
          <a:p>
            <a:r>
              <a:t>Bought a church with the idea to promote Friesland as a destination for the Russian and Chinese market</a:t>
            </a:r>
          </a:p>
          <a:p>
            <a:r>
              <a:t>Covid and War - new focus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Close-upfoto van de rand van een witte gebogen steen" descr="Close-upfoto van de rand van een witte gebogen steen"/>
          <p:cNvPicPr>
            <a:picLocks noGrp="1" noChangeAspect="1"/>
          </p:cNvPicPr>
          <p:nvPr>
            <p:ph type="pic" idx="21"/>
          </p:nvPr>
        </p:nvPicPr>
        <p:blipFill>
          <a:blip r:embed="rId3"/>
          <a:srcRect l="17187" r="17187"/>
          <a:stretch>
            <a:fillRect/>
          </a:stretch>
        </p:blipFill>
        <p:spPr>
          <a:xfrm>
            <a:off x="12382500" y="0"/>
            <a:ext cx="12001500" cy="13716000"/>
          </a:xfrm>
          <a:prstGeom prst="rect">
            <a:avLst/>
          </a:prstGeom>
        </p:spPr>
      </p:pic>
      <p:sp>
        <p:nvSpPr>
          <p:cNvPr id="187" name="Running a B&amp;B in a small village"/>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75969">
              <a:defRPr sz="5170"/>
            </a:lvl1pPr>
          </a:lstStyle>
          <a:p>
            <a:r>
              <a:t>Running a B&amp;B in a small village</a:t>
            </a:r>
          </a:p>
        </p:txBody>
      </p:sp>
      <p:sp>
        <p:nvSpPr>
          <p:cNvPr id="188" name="Location"/>
          <p:cNvSpPr txBox="1">
            <a:spLocks noGrp="1"/>
          </p:cNvSpPr>
          <p:nvPr>
            <p:ph type="title"/>
          </p:nvPr>
        </p:nvSpPr>
        <p:spPr>
          <a:prstGeom prst="rect">
            <a:avLst/>
          </a:prstGeom>
        </p:spPr>
        <p:txBody>
          <a:bodyPr/>
          <a:lstStyle>
            <a:lvl1pPr defTabSz="2365248">
              <a:defRPr sz="9506" spc="-95"/>
            </a:lvl1pPr>
          </a:lstStyle>
          <a:p>
            <a:r>
              <a:t>Location</a:t>
            </a:r>
          </a:p>
        </p:txBody>
      </p:sp>
      <p:sp>
        <p:nvSpPr>
          <p:cNvPr id="189" name="The Village…"/>
          <p:cNvSpPr txBox="1">
            <a:spLocks noGrp="1"/>
          </p:cNvSpPr>
          <p:nvPr>
            <p:ph type="body" sz="half" idx="1"/>
          </p:nvPr>
        </p:nvSpPr>
        <p:spPr>
          <a:prstGeom prst="rect">
            <a:avLst/>
          </a:prstGeom>
        </p:spPr>
        <p:txBody>
          <a:bodyPr/>
          <a:lstStyle/>
          <a:p>
            <a:r>
              <a:t>The Village</a:t>
            </a:r>
          </a:p>
          <a:p>
            <a:r>
              <a:t>The church</a:t>
            </a:r>
          </a:p>
          <a:p>
            <a:r>
              <a:t>Community involvement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Close-upfoto van de rand van een witte gebogen steen" descr="Close-upfoto van de rand van een witte gebogen steen"/>
          <p:cNvPicPr>
            <a:picLocks noGrp="1" noChangeAspect="1"/>
          </p:cNvPicPr>
          <p:nvPr>
            <p:ph type="pic" idx="21"/>
          </p:nvPr>
        </p:nvPicPr>
        <p:blipFill>
          <a:blip r:embed="rId3"/>
          <a:srcRect l="17187" r="17187"/>
          <a:stretch>
            <a:fillRect/>
          </a:stretch>
        </p:blipFill>
        <p:spPr>
          <a:xfrm>
            <a:off x="12285609" y="-55367"/>
            <a:ext cx="12098392" cy="13826734"/>
          </a:xfrm>
          <a:prstGeom prst="rect">
            <a:avLst/>
          </a:prstGeom>
        </p:spPr>
      </p:pic>
      <p:sp>
        <p:nvSpPr>
          <p:cNvPr id="194" name="Our guests"/>
          <p:cNvSpPr txBox="1">
            <a:spLocks noGrp="1"/>
          </p:cNvSpPr>
          <p:nvPr>
            <p:ph type="title"/>
          </p:nvPr>
        </p:nvSpPr>
        <p:spPr>
          <a:prstGeom prst="rect">
            <a:avLst/>
          </a:prstGeom>
        </p:spPr>
        <p:txBody>
          <a:bodyPr/>
          <a:lstStyle>
            <a:lvl1pPr defTabSz="2365248">
              <a:defRPr sz="9506" spc="-95"/>
            </a:lvl1pPr>
          </a:lstStyle>
          <a:p>
            <a:r>
              <a:t>Our guests</a:t>
            </a:r>
          </a:p>
        </p:txBody>
      </p:sp>
      <p:sp>
        <p:nvSpPr>
          <p:cNvPr id="195" name="Look for a special location, rest and local experience…"/>
          <p:cNvSpPr txBox="1">
            <a:spLocks noGrp="1"/>
          </p:cNvSpPr>
          <p:nvPr>
            <p:ph type="body" sz="half" idx="1"/>
          </p:nvPr>
        </p:nvSpPr>
        <p:spPr>
          <a:prstGeom prst="rect">
            <a:avLst/>
          </a:prstGeom>
        </p:spPr>
        <p:txBody>
          <a:bodyPr/>
          <a:lstStyle/>
          <a:p>
            <a:r>
              <a:rPr dirty="0"/>
              <a:t>Look for a special location, rest and local experience</a:t>
            </a:r>
          </a:p>
          <a:p>
            <a:r>
              <a:rPr dirty="0"/>
              <a:t>Boating, cycling, walking</a:t>
            </a:r>
          </a:p>
          <a:p>
            <a:r>
              <a:rPr dirty="0"/>
              <a:t>Cannot sleep because of the silence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Close-upfoto van de rand van een witte gebogen steen" descr="Close-upfoto van de rand van een witte gebogen steen"/>
          <p:cNvPicPr>
            <a:picLocks noGrp="1" noChangeAspect="1"/>
          </p:cNvPicPr>
          <p:nvPr>
            <p:ph type="pic" idx="21"/>
          </p:nvPr>
        </p:nvPicPr>
        <p:blipFill>
          <a:blip r:embed="rId3"/>
          <a:srcRect t="7142" b="7142"/>
          <a:stretch>
            <a:fillRect/>
          </a:stretch>
        </p:blipFill>
        <p:spPr>
          <a:xfrm>
            <a:off x="12238711" y="-82166"/>
            <a:ext cx="12145289" cy="13880332"/>
          </a:xfrm>
          <a:prstGeom prst="rect">
            <a:avLst/>
          </a:prstGeom>
          <a:ln w="25400"/>
          <a:effectLst>
            <a:outerShdw blurRad="254000" dist="127000" dir="5400000" rotWithShape="0">
              <a:srgbClr val="000000">
                <a:alpha val="70000"/>
              </a:srgbClr>
            </a:outerShdw>
          </a:effectLst>
        </p:spPr>
      </p:pic>
      <p:sp>
        <p:nvSpPr>
          <p:cNvPr id="200" name="Sustainability"/>
          <p:cNvSpPr txBox="1">
            <a:spLocks noGrp="1"/>
          </p:cNvSpPr>
          <p:nvPr>
            <p:ph type="title"/>
          </p:nvPr>
        </p:nvSpPr>
        <p:spPr>
          <a:prstGeom prst="rect">
            <a:avLst/>
          </a:prstGeom>
        </p:spPr>
        <p:txBody>
          <a:bodyPr/>
          <a:lstStyle>
            <a:lvl1pPr defTabSz="2365248">
              <a:defRPr sz="9506" spc="-95"/>
            </a:lvl1pPr>
          </a:lstStyle>
          <a:p>
            <a:r>
              <a:t>Sustainability</a:t>
            </a:r>
          </a:p>
        </p:txBody>
      </p:sp>
      <p:sp>
        <p:nvSpPr>
          <p:cNvPr id="201" name="Where possible material re-used…"/>
          <p:cNvSpPr txBox="1">
            <a:spLocks noGrp="1"/>
          </p:cNvSpPr>
          <p:nvPr>
            <p:ph type="body" sz="half" idx="1"/>
          </p:nvPr>
        </p:nvSpPr>
        <p:spPr>
          <a:prstGeom prst="rect">
            <a:avLst/>
          </a:prstGeom>
        </p:spPr>
        <p:txBody>
          <a:bodyPr/>
          <a:lstStyle/>
          <a:p>
            <a:r>
              <a:t>Where possible material re-used</a:t>
            </a:r>
          </a:p>
          <a:p>
            <a:r>
              <a:t>Local food</a:t>
            </a:r>
          </a:p>
          <a:p>
            <a:r>
              <a:t>Energy aware</a:t>
            </a:r>
          </a:p>
          <a:p>
            <a:r>
              <a:t>Challenges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hank you"/>
          <p:cNvSpPr txBox="1">
            <a:spLocks noGrp="1"/>
          </p:cNvSpPr>
          <p:nvPr>
            <p:ph type="body" idx="1"/>
          </p:nvPr>
        </p:nvSpPr>
        <p:spPr>
          <a:prstGeom prst="rect">
            <a:avLst/>
          </a:prstGeom>
        </p:spPr>
        <p:txBody>
          <a:bodyPr/>
          <a:lstStyle>
            <a:lvl1pPr>
              <a:defRPr sz="19200" spc="-960"/>
            </a:lvl1pPr>
          </a:lstStyle>
          <a:p>
            <a:r>
              <a:t>Thank you</a:t>
            </a:r>
          </a:p>
        </p:txBody>
      </p:sp>
      <p:sp>
        <p:nvSpPr>
          <p:cNvPr id="206" name="Questions?"/>
          <p:cNvSpPr txBox="1">
            <a:spLocks noGrp="1"/>
          </p:cNvSpPr>
          <p:nvPr>
            <p:ph type="body" idx="21"/>
          </p:nvPr>
        </p:nvSpPr>
        <p:spPr>
          <a:xfrm>
            <a:off x="1206500" y="8598313"/>
            <a:ext cx="21971000" cy="8926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26440">
              <a:defRPr sz="4840" spc="-48"/>
            </a:lvl1pPr>
          </a:lstStyle>
          <a:p>
            <a:r>
              <a:t>Questions?</a:t>
            </a:r>
          </a:p>
        </p:txBody>
      </p:sp>
    </p:spTree>
  </p:cSld>
  <p:clrMapOvr>
    <a:masterClrMapping/>
  </p:clrMapOvr>
  <p:transition spd="med"/>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5" ma:contentTypeDescription="Create a new document." ma:contentTypeScope="" ma:versionID="79e60b5bafd725d9b9fc407f22f39c96">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1ae45fa45690b2ef04f4f0afa3e27b05"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E33C1B-CC7E-46BA-BBBA-4EA34FF71368}"/>
</file>

<file path=customXml/itemProps2.xml><?xml version="1.0" encoding="utf-8"?>
<ds:datastoreItem xmlns:ds="http://schemas.openxmlformats.org/officeDocument/2006/customXml" ds:itemID="{83FDBEA5-E47F-4B25-AD8E-C49FC7D3E3CA}"/>
</file>

<file path=customXml/itemProps3.xml><?xml version="1.0" encoding="utf-8"?>
<ds:datastoreItem xmlns:ds="http://schemas.openxmlformats.org/officeDocument/2006/customXml" ds:itemID="{31FE13C4-5856-45C3-B65A-F43A3E0B49DB}"/>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Custom</PresentationFormat>
  <Paragraphs>72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Graphik</vt:lpstr>
      <vt:lpstr>Graphik Light</vt:lpstr>
      <vt:lpstr>Helvetica Neue</vt:lpstr>
      <vt:lpstr>Produkt Extralight</vt:lpstr>
      <vt:lpstr>Produkt Light</vt:lpstr>
      <vt:lpstr>38_MinimalistLight</vt:lpstr>
      <vt:lpstr>Mauritiuskerk B&amp;B</vt:lpstr>
      <vt:lpstr> Mauritiuschurch</vt:lpstr>
      <vt:lpstr>Location</vt:lpstr>
      <vt:lpstr>Our guests</vt:lpstr>
      <vt:lpstr>Sustainability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Radu Mihailescu</cp:lastModifiedBy>
  <cp:revision>1</cp:revision>
  <dcterms:modified xsi:type="dcterms:W3CDTF">2025-12-06T16:06:27Z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