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0"/>
  </p:notesMasterIdLst>
  <p:handoutMasterIdLst>
    <p:handoutMasterId r:id="rId71"/>
  </p:handoutMasterIdLst>
  <p:sldIdLst>
    <p:sldId id="4323" r:id="rId2"/>
    <p:sldId id="7696" r:id="rId3"/>
    <p:sldId id="7755" r:id="rId4"/>
    <p:sldId id="7833" r:id="rId5"/>
    <p:sldId id="7122" r:id="rId6"/>
    <p:sldId id="7095" r:id="rId7"/>
    <p:sldId id="7146" r:id="rId8"/>
    <p:sldId id="7834" r:id="rId9"/>
    <p:sldId id="7096" r:id="rId10"/>
    <p:sldId id="7835" r:id="rId11"/>
    <p:sldId id="7097" r:id="rId12"/>
    <p:sldId id="7836" r:id="rId13"/>
    <p:sldId id="7098" r:id="rId14"/>
    <p:sldId id="7837" r:id="rId15"/>
    <p:sldId id="7100" r:id="rId16"/>
    <p:sldId id="7838" r:id="rId17"/>
    <p:sldId id="7101" r:id="rId18"/>
    <p:sldId id="7839" r:id="rId19"/>
    <p:sldId id="7102" r:id="rId20"/>
    <p:sldId id="7840" r:id="rId21"/>
    <p:sldId id="7099" r:id="rId22"/>
    <p:sldId id="7841" r:id="rId23"/>
    <p:sldId id="7103" r:id="rId24"/>
    <p:sldId id="7125" r:id="rId25"/>
    <p:sldId id="6563" r:id="rId26"/>
    <p:sldId id="7842" r:id="rId27"/>
    <p:sldId id="7108" r:id="rId28"/>
    <p:sldId id="7843" r:id="rId29"/>
    <p:sldId id="4326" r:id="rId30"/>
    <p:sldId id="7760" r:id="rId31"/>
    <p:sldId id="7761" r:id="rId32"/>
    <p:sldId id="7762" r:id="rId33"/>
    <p:sldId id="7763" r:id="rId34"/>
    <p:sldId id="7765" r:id="rId35"/>
    <p:sldId id="7766" r:id="rId36"/>
    <p:sldId id="7767" r:id="rId37"/>
    <p:sldId id="7768" r:id="rId38"/>
    <p:sldId id="7769" r:id="rId39"/>
    <p:sldId id="7109" r:id="rId40"/>
    <p:sldId id="6485" r:id="rId41"/>
    <p:sldId id="7770" r:id="rId42"/>
    <p:sldId id="7132" r:id="rId43"/>
    <p:sldId id="7771" r:id="rId44"/>
    <p:sldId id="7844" r:id="rId45"/>
    <p:sldId id="7772" r:id="rId46"/>
    <p:sldId id="7845" r:id="rId47"/>
    <p:sldId id="7773" r:id="rId48"/>
    <p:sldId id="7846" r:id="rId49"/>
    <p:sldId id="7123" r:id="rId50"/>
    <p:sldId id="7090" r:id="rId51"/>
    <p:sldId id="4346" r:id="rId52"/>
    <p:sldId id="7775" r:id="rId53"/>
    <p:sldId id="7776" r:id="rId54"/>
    <p:sldId id="7777" r:id="rId55"/>
    <p:sldId id="7778" r:id="rId56"/>
    <p:sldId id="7779" r:id="rId57"/>
    <p:sldId id="7780" r:id="rId58"/>
    <p:sldId id="7781" r:id="rId59"/>
    <p:sldId id="7782" r:id="rId60"/>
    <p:sldId id="7783" r:id="rId61"/>
    <p:sldId id="6547" r:id="rId62"/>
    <p:sldId id="7168" r:id="rId63"/>
    <p:sldId id="7163" r:id="rId64"/>
    <p:sldId id="7162" r:id="rId65"/>
    <p:sldId id="7160" r:id="rId66"/>
    <p:sldId id="7164" r:id="rId67"/>
    <p:sldId id="7165" r:id="rId68"/>
    <p:sldId id="7702"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96751"/>
    <a:srgbClr val="EC7C69"/>
    <a:srgbClr val="0D9390"/>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428449" y="552148"/>
            <a:ext cx="5872770"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100315" y="552148"/>
            <a:ext cx="5872769"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0119877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8395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856617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 id="2147483936" r:id="rId47"/>
    <p:sldLayoutId id="2147483937"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hyperlink" Target="https://touchstay.com/blog/starting-glamping-business#:~:text=Total%20initial%20investment%3A%20%C2%A3277%2C000%20,%C2%A31%2C390%2C000" TargetMode="External"/><Relationship Id="rId3" Type="http://schemas.openxmlformats.org/officeDocument/2006/relationships/hyperlink" Target="https://www.forniturealberghiereonline.it/blog-hotel/111-contributi-a-fondo-perduto-per-il-turismo-tutti-i-bandi-aperti-di-invitalia#:~:text=regionale%2C%C2%A0quando%20sono%20dedicati%20esclusivamente%20alle,0%20e%C2%A0%2011" TargetMode="External"/><Relationship Id="rId7" Type="http://schemas.openxmlformats.org/officeDocument/2006/relationships/hyperlink" Target="https://dldc.org/ardara-farm-diversification-project-made-possible-with-leader-funding/#:~:text=Committee%20%28LCDC%29,the%20development%20of%20the%20project" TargetMode="External"/><Relationship Id="rId2" Type="http://schemas.openxmlformats.org/officeDocument/2006/relationships/hyperlink" Target="https://www.slovenia.info/sl/poslovne-strani/razpisi-sto/slovenski-in-evropski-razpisi#:~:text=Slovenski%20in%20evropski%20razpisi%20predstavljajo,in%20pove%C4%8Devanja%20inovativnosti%20v%20turizmu" TargetMode="External"/><Relationship Id="rId1" Type="http://schemas.openxmlformats.org/officeDocument/2006/relationships/slideLayout" Target="../slideLayouts/slideLayout24.xml"/><Relationship Id="rId6" Type="http://schemas.openxmlformats.org/officeDocument/2006/relationships/hyperlink" Target="https://subvice.nl/subsidies/leader-2024/#:~:text=Leader%202024%20,na%20toezegging%20van%20de" TargetMode="External"/><Relationship Id="rId11" Type="http://schemas.openxmlformats.org/officeDocument/2006/relationships/image" Target="../media/image13.png"/><Relationship Id="rId5" Type="http://schemas.openxmlformats.org/officeDocument/2006/relationships/hyperlink" Target="https://news.airbnb.com/en-ie/launching-the-rural-tourism-fund/#:~:text=Rural%20Tourism%20Fund%2C%20grants%20ranging,festival%2C%20to%20upgrading%20community%20facilities" TargetMode="External"/><Relationship Id="rId10" Type="http://schemas.openxmlformats.org/officeDocument/2006/relationships/hyperlink" Target="https://www.southernstar.ie/news/glamping-site-on-bere-gets-funding-from-leader-4168385" TargetMode="External"/><Relationship Id="rId4" Type="http://schemas.openxmlformats.org/officeDocument/2006/relationships/hyperlink" Target="https://www.grantthornton.nl/en/insights-en/tax/dutch-tax-changes-toward-sustainability-an-overview/#:~:text=Dutch%20tax%20changes%20toward%20sustainability%3A,deduction%20of%20qualifying" TargetMode="External"/><Relationship Id="rId9" Type="http://schemas.openxmlformats.org/officeDocument/2006/relationships/hyperlink" Target="https://www.irishexaminer.com/farming/arid-30965898.html#:~:text=match%20at%20L312%20In%20Co,them%20a%20grant%20of%20%E2%82%AC200%2C00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47.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southernstar.ie/news/glamping-site-on-bere-gets-funding-from-leader-4168385" TargetMode="External"/><Relationship Id="rId1" Type="http://schemas.openxmlformats.org/officeDocument/2006/relationships/slideLayout" Target="../slideLayouts/slideLayout45.xml"/><Relationship Id="rId4" Type="http://schemas.openxmlformats.org/officeDocument/2006/relationships/image" Target="../media/image16.svg"/></Relationships>
</file>

<file path=ppt/slides/_rels/slide3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5.xml"/><Relationship Id="rId5" Type="http://schemas.openxmlformats.org/officeDocument/2006/relationships/image" Target="../media/image23.svg"/><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5.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touchstay.com/blog/glamping-business-plan#:~:text=Glamping%20has%20blown%20up%20from,world%20of%20glamping" TargetMode="External"/><Relationship Id="rId1" Type="http://schemas.openxmlformats.org/officeDocument/2006/relationships/slideLayout" Target="../slideLayouts/slideLayout45.xml"/><Relationship Id="rId4" Type="http://schemas.openxmlformats.org/officeDocument/2006/relationships/image" Target="../media/image27.svg"/></Relationships>
</file>

<file path=ppt/slides/_rels/slide5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5.xml"/></Relationships>
</file>

<file path=ppt/slides/_rels/slide5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hyperlink" Target="https://www.youtube.com/watch?v=9-oZfxRpCSI&amp;t=831" TargetMode="External"/><Relationship Id="rId2" Type="http://schemas.openxmlformats.org/officeDocument/2006/relationships/hyperlink" Target="https://www.google.com/search?q=Guy+Kawasaki%E2%80%99s+10-slide+pitch+template&amp;oq=Guy+Kawasaki%E2%80%99s+10-slide+pitch+template&amp;gs_lcrp=EgZjaHJvbWUyBggAEEUYOTIICAEQABgWGB4yCggCEAAYgAQYogQyBwgDEAAY7wUyCggEEAAYgAQYogQyCggFEAAYgAQYogTSAQc2OTNqMGo3qAIAsAIA&amp;sourceid=chrome&amp;ie=UTF-8" TargetMode="External"/><Relationship Id="rId1" Type="http://schemas.openxmlformats.org/officeDocument/2006/relationships/slideLayout" Target="../slideLayouts/slideLayout44.xml"/><Relationship Id="rId4" Type="http://schemas.openxmlformats.org/officeDocument/2006/relationships/image" Target="../media/image40.png"/></Relationships>
</file>

<file path=ppt/slides/_rels/slide64.xml.rels><?xml version="1.0" encoding="UTF-8" standalone="yes"?>
<Relationships xmlns="http://schemas.openxmlformats.org/package/2006/relationships"><Relationship Id="rId3" Type="http://schemas.openxmlformats.org/officeDocument/2006/relationships/hyperlink" Target="https://touchstay.com/blog/glamping-business-plan#Free-glamping-business-plan-template" TargetMode="External"/><Relationship Id="rId7" Type="http://schemas.openxmlformats.org/officeDocument/2006/relationships/hyperlink" Target="https://www.growthink.com/businessplan/help-center/glamping-business-plan" TargetMode="External"/><Relationship Id="rId2" Type="http://schemas.openxmlformats.org/officeDocument/2006/relationships/hyperlink" Target="https://touchstay.com/blog/glamping-business-plan#Winning-glamping-business-plan-template" TargetMode="External"/><Relationship Id="rId1" Type="http://schemas.openxmlformats.org/officeDocument/2006/relationships/slideLayout" Target="../slideLayouts/slideLayout44.xml"/><Relationship Id="rId6" Type="http://schemas.openxmlformats.org/officeDocument/2006/relationships/hyperlink" Target="https://www.inspiredcamping.com/starting-a-glamping-business/" TargetMode="External"/><Relationship Id="rId5" Type="http://schemas.openxmlformats.org/officeDocument/2006/relationships/hyperlink" Target="https://www.glampitect.com/blog/how-to-write-a-glamping-business-plan-with-downloadable-template" TargetMode="External"/><Relationship Id="rId4" Type="http://schemas.openxmlformats.org/officeDocument/2006/relationships/hyperlink" Target="https://touchstay.com/blog/glamping-business-plan#Beyond-the-checklist-craft-a-compelling-narrative"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www.lodgify.com/blog/glamping-vacation-rental-industry-trend/#:~:text=How%20to%20Start%20a%20Glamping,help%20you%20along%20the%20way" TargetMode="External"/><Relationship Id="rId2" Type="http://schemas.openxmlformats.org/officeDocument/2006/relationships/hyperlink" Target="https://myglampingplan.com/store/p/financial-plan-template" TargetMode="External"/><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8" Type="http://schemas.openxmlformats.org/officeDocument/2006/relationships/hyperlink" Target="https://www.inspiredcamping.com/unique-holiday-rentals-glamping-business-success/#google_vignette" TargetMode="External"/><Relationship Id="rId3" Type="http://schemas.openxmlformats.org/officeDocument/2006/relationships/hyperlink" Target="https://www.inspiredcamping.com/glamping-business-course-advice-ideas/" TargetMode="External"/><Relationship Id="rId7" Type="http://schemas.openxmlformats.org/officeDocument/2006/relationships/hyperlink" Target="https://www.inspiredcamping.com/pod-homes-portable-shelters-world-of-glamping/" TargetMode="External"/><Relationship Id="rId2" Type="http://schemas.openxmlformats.org/officeDocument/2006/relationships/hyperlink" Target="https://www.inspiredcamping.com/glamping-worldwide/" TargetMode="External"/><Relationship Id="rId1" Type="http://schemas.openxmlformats.org/officeDocument/2006/relationships/slideLayout" Target="../slideLayouts/slideLayout44.xml"/><Relationship Id="rId6" Type="http://schemas.openxmlformats.org/officeDocument/2006/relationships/hyperlink" Target="https://www.inspiredcamping.com/heads-in-beds-unique-accommodation-glamping-business-advice/" TargetMode="External"/><Relationship Id="rId5" Type="http://schemas.openxmlformats.org/officeDocument/2006/relationships/hyperlink" Target="https://www.inspiredcamping.com/farmers-landowners-glamping-business-manage-income-fluctuations/" TargetMode="External"/><Relationship Id="rId4" Type="http://schemas.openxmlformats.org/officeDocument/2006/relationships/hyperlink" Target="https://www.inspiredcamping.com/6-signs-youre-heading-glamping-business-success/" TargetMode="External"/><Relationship Id="rId9" Type="http://schemas.openxmlformats.org/officeDocument/2006/relationships/hyperlink" Target="https://www.inspiredcoursesvip.com/glamping-business-startup-guide" TargetMode="External"/></Relationships>
</file>

<file path=ppt/slides/_rels/slide67.xml.rels><?xml version="1.0" encoding="UTF-8" standalone="yes"?>
<Relationships xmlns="http://schemas.openxmlformats.org/package/2006/relationships"><Relationship Id="rId3" Type="http://schemas.openxmlformats.org/officeDocument/2006/relationships/hyperlink" Target="https://www.inspiredcamping.com/how-to-gain-planning-permission-for-a-glamping-business/" TargetMode="External"/><Relationship Id="rId2" Type="http://schemas.openxmlformats.org/officeDocument/2006/relationships/hyperlink" Target="https://www.inspiredcamping.com/how-to-get-planning-permission-for-a-glamping-business/" TargetMode="External"/><Relationship Id="rId1" Type="http://schemas.openxmlformats.org/officeDocument/2006/relationships/slideLayout" Target="../slideLayouts/slideLayout44.xml"/><Relationship Id="rId5" Type="http://schemas.openxmlformats.org/officeDocument/2006/relationships/hyperlink" Target="https://www.facebook.com/groups/theglampingbusinessgroup/" TargetMode="External"/><Relationship Id="rId4" Type="http://schemas.openxmlformats.org/officeDocument/2006/relationships/hyperlink" Target="https://www.gov.uk/camping-licence-wales" TargetMode="Externa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089964" cy="697353"/>
          </a:xfrm>
        </p:spPr>
        <p:txBody>
          <a:bodyPr/>
          <a:lstStyle/>
          <a:p>
            <a:r>
              <a:rPr lang="en-GB" dirty="0"/>
              <a:t>Module 7 </a:t>
            </a:r>
            <a:r>
              <a:rPr lang="en-GB" sz="4400" b="0" dirty="0"/>
              <a:t>(Part 3)</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378669"/>
            <a:ext cx="5864515" cy="697353"/>
          </a:xfrm>
        </p:spPr>
        <p:txBody>
          <a:bodyPr>
            <a:noAutofit/>
          </a:bodyPr>
          <a:lstStyle/>
          <a:p>
            <a:pPr defTabSz="777514">
              <a:lnSpc>
                <a:spcPct val="100000"/>
              </a:lnSpc>
              <a:spcBef>
                <a:spcPts val="0"/>
              </a:spcBef>
              <a:spcAft>
                <a:spcPts val="600"/>
              </a:spcAft>
              <a:defRPr/>
            </a:pPr>
            <a:r>
              <a:rPr lang="en-US" sz="3200" b="1" dirty="0"/>
              <a:t>Investment Funding, Grant Applications &amp; Pitching Your Idea</a:t>
            </a:r>
          </a:p>
          <a:p>
            <a:pPr defTabSz="777514">
              <a:lnSpc>
                <a:spcPct val="100000"/>
              </a:lnSpc>
              <a:spcBef>
                <a:spcPts val="0"/>
              </a:spcBef>
              <a:spcAft>
                <a:spcPts val="600"/>
              </a:spcAft>
              <a:defRPr/>
            </a:pPr>
            <a:r>
              <a:rPr lang="en-GB" sz="3200" i="1" dirty="0"/>
              <a:t>Financial Planning &amp; Funding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a:t>
            </a:r>
            <a:r>
              <a:rPr lang="en-GB" b="1"/>
              <a:t>epicstays</a:t>
            </a:r>
            <a:r>
              <a:rPr lang="en-GB"/>
              <a:t>.eu</a:t>
            </a:r>
          </a:p>
        </p:txBody>
      </p:sp>
      <p:pic>
        <p:nvPicPr>
          <p:cNvPr id="7" name="Picture Placeholder 6" descr="A row of wooden houses&#10;&#10;AI-generated content may be incorrect.">
            <a:extLst>
              <a:ext uri="{FF2B5EF4-FFF2-40B4-BE49-F238E27FC236}">
                <a16:creationId xmlns:a16="http://schemas.microsoft.com/office/drawing/2014/main" id="{563393A2-1307-5E1C-BFC3-57F57D233478}"/>
              </a:ext>
            </a:extLst>
          </p:cNvPr>
          <p:cNvPicPr>
            <a:picLocks noGrp="1" noChangeAspect="1"/>
          </p:cNvPicPr>
          <p:nvPr>
            <p:ph type="pic" sz="quarter" idx="19"/>
          </p:nvPr>
        </p:nvPicPr>
        <p:blipFill>
          <a:blip r:embed="rId2"/>
          <a:srcRect l="3851" r="3851"/>
          <a:stretch>
            <a:fillRect/>
          </a:stretch>
        </p:blipFill>
        <p:spPr/>
      </p:pic>
    </p:spTree>
    <p:extLst>
      <p:ext uri="{BB962C8B-B14F-4D97-AF65-F5344CB8AC3E}">
        <p14:creationId xmlns:p14="http://schemas.microsoft.com/office/powerpoint/2010/main" val="3291171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9FE36-F3B7-B0E7-6186-677D4010A03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35B1315-024B-723A-6FED-F31DCE34F6EF}"/>
              </a:ext>
            </a:extLst>
          </p:cNvPr>
          <p:cNvSpPr/>
          <p:nvPr/>
        </p:nvSpPr>
        <p:spPr>
          <a:xfrm>
            <a:off x="3829050" y="114299"/>
            <a:ext cx="8141222" cy="22193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E9807F50-3AD3-E4DB-787E-466DD3848657}"/>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0B4242FA-238B-CC06-3881-079300923A5D}"/>
              </a:ext>
            </a:extLst>
          </p:cNvPr>
          <p:cNvSpPr>
            <a:spLocks noGrp="1"/>
          </p:cNvSpPr>
          <p:nvPr>
            <p:ph type="body" sz="quarter" idx="19"/>
          </p:nvPr>
        </p:nvSpPr>
        <p:spPr>
          <a:xfrm>
            <a:off x="221728" y="1829808"/>
            <a:ext cx="2984778" cy="385564"/>
          </a:xfrm>
        </p:spPr>
        <p:txBody>
          <a:bodyPr/>
          <a:lstStyle/>
          <a:p>
            <a:r>
              <a:rPr lang="en-IE" sz="2800" dirty="0"/>
              <a:t>Viability and Profitability</a:t>
            </a:r>
          </a:p>
        </p:txBody>
      </p:sp>
      <p:sp>
        <p:nvSpPr>
          <p:cNvPr id="6" name="Text Placeholder 5">
            <a:extLst>
              <a:ext uri="{FF2B5EF4-FFF2-40B4-BE49-F238E27FC236}">
                <a16:creationId xmlns:a16="http://schemas.microsoft.com/office/drawing/2014/main" id="{B4ECB109-031F-8162-20C3-15B9BFE4E055}"/>
              </a:ext>
            </a:extLst>
          </p:cNvPr>
          <p:cNvSpPr>
            <a:spLocks noGrp="1"/>
          </p:cNvSpPr>
          <p:nvPr>
            <p:ph type="body" sz="quarter" idx="21"/>
          </p:nvPr>
        </p:nvSpPr>
        <p:spPr>
          <a:xfrm>
            <a:off x="3943351" y="272998"/>
            <a:ext cx="7162800" cy="3499183"/>
          </a:xfrm>
        </p:spPr>
        <p:txBody>
          <a:bodyPr/>
          <a:lstStyle/>
          <a:p>
            <a:pPr>
              <a:spcAft>
                <a:spcPts val="1200"/>
              </a:spcAft>
            </a:pPr>
            <a:r>
              <a:rPr lang="en-US" sz="2400" b="1" dirty="0">
                <a:solidFill>
                  <a:schemeClr val="bg1"/>
                </a:solidFill>
              </a:rPr>
              <a:t>Example of viability:</a:t>
            </a:r>
            <a:r>
              <a:rPr lang="en-US" sz="2400" dirty="0">
                <a:solidFill>
                  <a:schemeClr val="bg1"/>
                </a:solidFill>
              </a:rPr>
              <a:t> A small off-grid retreat near a national park with strong local partnerships and modest running costs is viable if tourists consistently visit the area and the business can cover expenses without heavy ongoing subsidy.</a:t>
            </a:r>
          </a:p>
          <a:p>
            <a:pPr>
              <a:spcAft>
                <a:spcPts val="1200"/>
              </a:spcAft>
            </a:pPr>
            <a:endParaRPr lang="en-US" sz="2400" b="1" dirty="0"/>
          </a:p>
          <a:p>
            <a:pPr marL="342900" indent="-342900">
              <a:buFont typeface="Wingdings" panose="05000000000000000000" pitchFamily="2" charset="2"/>
              <a:buChar char="v"/>
            </a:pPr>
            <a:r>
              <a:rPr lang="en-US" sz="2400" b="1" dirty="0"/>
              <a:t>Diversified revenue </a:t>
            </a:r>
            <a:r>
              <a:rPr lang="en-US" sz="2400" dirty="0"/>
              <a:t>streams (e.g. overnight stays, local experiences, farm tours)</a:t>
            </a:r>
          </a:p>
          <a:p>
            <a:pPr marL="342900" indent="-342900">
              <a:buFont typeface="Wingdings" panose="05000000000000000000" pitchFamily="2" charset="2"/>
              <a:buChar char="v"/>
            </a:pPr>
            <a:endParaRPr lang="en-US" sz="2400" dirty="0"/>
          </a:p>
          <a:p>
            <a:pPr marL="342900" indent="-342900">
              <a:spcAft>
                <a:spcPts val="1200"/>
              </a:spcAft>
              <a:buFont typeface="Wingdings" panose="05000000000000000000" pitchFamily="2" charset="2"/>
              <a:buChar char="v"/>
            </a:pPr>
            <a:r>
              <a:rPr lang="en-US" sz="2400" b="1" dirty="0"/>
              <a:t>Financial resilience </a:t>
            </a:r>
            <a:r>
              <a:rPr lang="en-US" sz="2400" dirty="0"/>
              <a:t>(e.g. savings buffer, adaptable to shocks)</a:t>
            </a:r>
          </a:p>
          <a:p>
            <a:pPr>
              <a:spcAft>
                <a:spcPts val="1200"/>
              </a:spcAft>
            </a:pPr>
            <a:r>
              <a:rPr lang="en-US" sz="2400" dirty="0"/>
              <a:t>Funders often look for signs of profitability within 2–5 years, depending on investment size and grant type. Profitability reassures funders that the business won’t require constant external support.</a:t>
            </a:r>
            <a:endParaRPr lang="en-IE" sz="2400" dirty="0"/>
          </a:p>
        </p:txBody>
      </p:sp>
      <p:grpSp>
        <p:nvGrpSpPr>
          <p:cNvPr id="3" name="Graphic 2">
            <a:extLst>
              <a:ext uri="{FF2B5EF4-FFF2-40B4-BE49-F238E27FC236}">
                <a16:creationId xmlns:a16="http://schemas.microsoft.com/office/drawing/2014/main" id="{D4C638A8-BFF3-8E81-0392-C3713E5E5AA0}"/>
              </a:ext>
            </a:extLst>
          </p:cNvPr>
          <p:cNvGrpSpPr/>
          <p:nvPr/>
        </p:nvGrpSpPr>
        <p:grpSpPr>
          <a:xfrm>
            <a:off x="1198734" y="4161785"/>
            <a:ext cx="2199682" cy="1637788"/>
            <a:chOff x="3820118" y="4325848"/>
            <a:chExt cx="1217134" cy="941725"/>
          </a:xfrm>
        </p:grpSpPr>
        <p:sp>
          <p:nvSpPr>
            <p:cNvPr id="4" name="Freeform 606">
              <a:extLst>
                <a:ext uri="{FF2B5EF4-FFF2-40B4-BE49-F238E27FC236}">
                  <a16:creationId xmlns:a16="http://schemas.microsoft.com/office/drawing/2014/main" id="{7B63ACF1-0A1D-D956-7327-D9812D986089}"/>
                </a:ext>
              </a:extLst>
            </p:cNvPr>
            <p:cNvSpPr/>
            <p:nvPr/>
          </p:nvSpPr>
          <p:spPr>
            <a:xfrm>
              <a:off x="4473297" y="4616348"/>
              <a:ext cx="1600" cy="1600"/>
            </a:xfrm>
            <a:custGeom>
              <a:avLst/>
              <a:gdLst>
                <a:gd name="connsiteX0" fmla="*/ 0 w 1600"/>
                <a:gd name="connsiteY0" fmla="*/ 0 h 1600"/>
                <a:gd name="connsiteX1" fmla="*/ 1600 w 1600"/>
                <a:gd name="connsiteY1" fmla="*/ 1600 h 1600"/>
                <a:gd name="connsiteX2" fmla="*/ 0 w 1600"/>
                <a:gd name="connsiteY2" fmla="*/ 0 h 1600"/>
              </a:gdLst>
              <a:ahLst/>
              <a:cxnLst>
                <a:cxn ang="0">
                  <a:pos x="connsiteX0" y="connsiteY0"/>
                </a:cxn>
                <a:cxn ang="0">
                  <a:pos x="connsiteX1" y="connsiteY1"/>
                </a:cxn>
                <a:cxn ang="0">
                  <a:pos x="connsiteX2" y="connsiteY2"/>
                </a:cxn>
              </a:cxnLst>
              <a:rect l="l" t="t" r="r" b="b"/>
              <a:pathLst>
                <a:path w="1600" h="1600">
                  <a:moveTo>
                    <a:pt x="0" y="0"/>
                  </a:moveTo>
                  <a:cubicBezTo>
                    <a:pt x="457" y="457"/>
                    <a:pt x="914" y="914"/>
                    <a:pt x="1600" y="1600"/>
                  </a:cubicBezTo>
                  <a:cubicBezTo>
                    <a:pt x="914"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5" name="Freeform 607">
              <a:extLst>
                <a:ext uri="{FF2B5EF4-FFF2-40B4-BE49-F238E27FC236}">
                  <a16:creationId xmlns:a16="http://schemas.microsoft.com/office/drawing/2014/main" id="{572F6AD1-F23F-7C21-40A9-5BAFE5EE273C}"/>
                </a:ext>
              </a:extLst>
            </p:cNvPr>
            <p:cNvSpPr/>
            <p:nvPr/>
          </p:nvSpPr>
          <p:spPr>
            <a:xfrm>
              <a:off x="4510558" y="4610633"/>
              <a:ext cx="40315" cy="71094"/>
            </a:xfrm>
            <a:custGeom>
              <a:avLst/>
              <a:gdLst>
                <a:gd name="connsiteX0" fmla="*/ 21946 w 40315"/>
                <a:gd name="connsiteY0" fmla="*/ 16231 h 71094"/>
                <a:gd name="connsiteX1" fmla="*/ 22174 w 40315"/>
                <a:gd name="connsiteY1" fmla="*/ 22631 h 71094"/>
                <a:gd name="connsiteX2" fmla="*/ 21488 w 40315"/>
                <a:gd name="connsiteY2" fmla="*/ 25146 h 71094"/>
                <a:gd name="connsiteX3" fmla="*/ 16231 w 40315"/>
                <a:gd name="connsiteY3" fmla="*/ 34290 h 71094"/>
                <a:gd name="connsiteX4" fmla="*/ 10058 w 40315"/>
                <a:gd name="connsiteY4" fmla="*/ 40462 h 71094"/>
                <a:gd name="connsiteX5" fmla="*/ 1143 w 40315"/>
                <a:gd name="connsiteY5" fmla="*/ 45491 h 71094"/>
                <a:gd name="connsiteX6" fmla="*/ 0 w 40315"/>
                <a:gd name="connsiteY6" fmla="*/ 45949 h 71094"/>
                <a:gd name="connsiteX7" fmla="*/ 21717 w 40315"/>
                <a:gd name="connsiteY7" fmla="*/ 71095 h 71094"/>
                <a:gd name="connsiteX8" fmla="*/ 28118 w 40315"/>
                <a:gd name="connsiteY8" fmla="*/ 9144 h 71094"/>
                <a:gd name="connsiteX9" fmla="*/ 17145 w 40315"/>
                <a:gd name="connsiteY9" fmla="*/ 0 h 71094"/>
                <a:gd name="connsiteX10" fmla="*/ 18974 w 40315"/>
                <a:gd name="connsiteY10" fmla="*/ 1372 h 71094"/>
                <a:gd name="connsiteX11" fmla="*/ 21946 w 40315"/>
                <a:gd name="connsiteY11" fmla="*/ 16231 h 7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5" h="71094">
                  <a:moveTo>
                    <a:pt x="21946" y="16231"/>
                  </a:moveTo>
                  <a:cubicBezTo>
                    <a:pt x="22174" y="18288"/>
                    <a:pt x="22174" y="20574"/>
                    <a:pt x="22174" y="22631"/>
                  </a:cubicBezTo>
                  <a:cubicBezTo>
                    <a:pt x="21946" y="23546"/>
                    <a:pt x="21717" y="24232"/>
                    <a:pt x="21488" y="25146"/>
                  </a:cubicBezTo>
                  <a:cubicBezTo>
                    <a:pt x="19888" y="28346"/>
                    <a:pt x="18059" y="31318"/>
                    <a:pt x="16231" y="34290"/>
                  </a:cubicBezTo>
                  <a:cubicBezTo>
                    <a:pt x="14173" y="36576"/>
                    <a:pt x="12116" y="38633"/>
                    <a:pt x="10058" y="40462"/>
                  </a:cubicBezTo>
                  <a:cubicBezTo>
                    <a:pt x="7087" y="42291"/>
                    <a:pt x="4115" y="44120"/>
                    <a:pt x="1143" y="45491"/>
                  </a:cubicBezTo>
                  <a:cubicBezTo>
                    <a:pt x="686" y="45720"/>
                    <a:pt x="457" y="45720"/>
                    <a:pt x="0" y="45949"/>
                  </a:cubicBezTo>
                  <a:cubicBezTo>
                    <a:pt x="7087" y="54178"/>
                    <a:pt x="14402" y="62636"/>
                    <a:pt x="21717" y="71095"/>
                  </a:cubicBezTo>
                  <a:cubicBezTo>
                    <a:pt x="44577" y="48235"/>
                    <a:pt x="45949" y="28804"/>
                    <a:pt x="28118" y="9144"/>
                  </a:cubicBezTo>
                  <a:cubicBezTo>
                    <a:pt x="24689" y="5486"/>
                    <a:pt x="21031" y="2515"/>
                    <a:pt x="17145" y="0"/>
                  </a:cubicBezTo>
                  <a:cubicBezTo>
                    <a:pt x="17831" y="457"/>
                    <a:pt x="18517" y="914"/>
                    <a:pt x="18974" y="1372"/>
                  </a:cubicBezTo>
                  <a:cubicBezTo>
                    <a:pt x="20117" y="6401"/>
                    <a:pt x="21031" y="11201"/>
                    <a:pt x="21946" y="16231"/>
                  </a:cubicBezTo>
                  <a:close/>
                </a:path>
              </a:pathLst>
            </a:custGeom>
            <a:solidFill>
              <a:srgbClr val="FFFFFF"/>
            </a:solidFill>
            <a:ln w="2286" cap="flat">
              <a:noFill/>
              <a:prstDash val="solid"/>
              <a:miter/>
            </a:ln>
          </p:spPr>
          <p:txBody>
            <a:bodyPr rtlCol="0" anchor="ctr"/>
            <a:lstStyle/>
            <a:p>
              <a:endParaRPr lang="en-US"/>
            </a:p>
          </p:txBody>
        </p:sp>
        <p:sp>
          <p:nvSpPr>
            <p:cNvPr id="7" name="Freeform 608">
              <a:extLst>
                <a:ext uri="{FF2B5EF4-FFF2-40B4-BE49-F238E27FC236}">
                  <a16:creationId xmlns:a16="http://schemas.microsoft.com/office/drawing/2014/main" id="{C477B0D6-0C98-8713-6A61-442D5C6DCF7B}"/>
                </a:ext>
              </a:extLst>
            </p:cNvPr>
            <p:cNvSpPr/>
            <p:nvPr/>
          </p:nvSpPr>
          <p:spPr>
            <a:xfrm>
              <a:off x="4505529" y="4601718"/>
              <a:ext cx="1600" cy="457"/>
            </a:xfrm>
            <a:custGeom>
              <a:avLst/>
              <a:gdLst>
                <a:gd name="connsiteX0" fmla="*/ 0 w 1600"/>
                <a:gd name="connsiteY0" fmla="*/ 0 h 457"/>
                <a:gd name="connsiteX1" fmla="*/ 1600 w 1600"/>
                <a:gd name="connsiteY1" fmla="*/ 457 h 457"/>
                <a:gd name="connsiteX2" fmla="*/ 0 w 1600"/>
                <a:gd name="connsiteY2" fmla="*/ 0 h 457"/>
              </a:gdLst>
              <a:ahLst/>
              <a:cxnLst>
                <a:cxn ang="0">
                  <a:pos x="connsiteX0" y="connsiteY0"/>
                </a:cxn>
                <a:cxn ang="0">
                  <a:pos x="connsiteX1" y="connsiteY1"/>
                </a:cxn>
                <a:cxn ang="0">
                  <a:pos x="connsiteX2" y="connsiteY2"/>
                </a:cxn>
              </a:cxnLst>
              <a:rect l="l" t="t" r="r" b="b"/>
              <a:pathLst>
                <a:path w="1600" h="457">
                  <a:moveTo>
                    <a:pt x="0" y="0"/>
                  </a:moveTo>
                  <a:cubicBezTo>
                    <a:pt x="457" y="229"/>
                    <a:pt x="1143" y="229"/>
                    <a:pt x="1600" y="457"/>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8" name="Freeform 609">
              <a:extLst>
                <a:ext uri="{FF2B5EF4-FFF2-40B4-BE49-F238E27FC236}">
                  <a16:creationId xmlns:a16="http://schemas.microsoft.com/office/drawing/2014/main" id="{98D0A56B-9A70-9A78-7F9F-8C7A040005F9}"/>
                </a:ext>
              </a:extLst>
            </p:cNvPr>
            <p:cNvSpPr/>
            <p:nvPr/>
          </p:nvSpPr>
          <p:spPr>
            <a:xfrm>
              <a:off x="4508272" y="4602403"/>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143"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9" name="Freeform 610">
              <a:extLst>
                <a:ext uri="{FF2B5EF4-FFF2-40B4-BE49-F238E27FC236}">
                  <a16:creationId xmlns:a16="http://schemas.microsoft.com/office/drawing/2014/main" id="{AF48516D-F4D7-DC50-E975-D75D135586E9}"/>
                </a:ext>
              </a:extLst>
            </p:cNvPr>
            <p:cNvSpPr/>
            <p:nvPr/>
          </p:nvSpPr>
          <p:spPr>
            <a:xfrm>
              <a:off x="4510558" y="4603089"/>
              <a:ext cx="8458" cy="2971"/>
            </a:xfrm>
            <a:custGeom>
              <a:avLst/>
              <a:gdLst>
                <a:gd name="connsiteX0" fmla="*/ 0 w 8458"/>
                <a:gd name="connsiteY0" fmla="*/ 0 h 2971"/>
                <a:gd name="connsiteX1" fmla="*/ 8458 w 8458"/>
                <a:gd name="connsiteY1" fmla="*/ 2972 h 2971"/>
                <a:gd name="connsiteX2" fmla="*/ 0 w 8458"/>
                <a:gd name="connsiteY2" fmla="*/ 0 h 2971"/>
              </a:gdLst>
              <a:ahLst/>
              <a:cxnLst>
                <a:cxn ang="0">
                  <a:pos x="connsiteX0" y="connsiteY0"/>
                </a:cxn>
                <a:cxn ang="0">
                  <a:pos x="connsiteX1" y="connsiteY1"/>
                </a:cxn>
                <a:cxn ang="0">
                  <a:pos x="connsiteX2" y="connsiteY2"/>
                </a:cxn>
              </a:cxnLst>
              <a:rect l="l" t="t" r="r" b="b"/>
              <a:pathLst>
                <a:path w="8458" h="2971">
                  <a:moveTo>
                    <a:pt x="0" y="0"/>
                  </a:moveTo>
                  <a:cubicBezTo>
                    <a:pt x="2972" y="914"/>
                    <a:pt x="5715" y="1829"/>
                    <a:pt x="8458" y="2972"/>
                  </a:cubicBezTo>
                  <a:cubicBezTo>
                    <a:pt x="5715" y="2057"/>
                    <a:pt x="2972" y="914"/>
                    <a:pt x="0" y="0"/>
                  </a:cubicBezTo>
                  <a:close/>
                </a:path>
              </a:pathLst>
            </a:custGeom>
            <a:solidFill>
              <a:srgbClr val="FFFFFF"/>
            </a:solidFill>
            <a:ln w="2286" cap="flat">
              <a:noFill/>
              <a:prstDash val="solid"/>
              <a:miter/>
            </a:ln>
          </p:spPr>
          <p:txBody>
            <a:bodyPr rtlCol="0" anchor="ctr"/>
            <a:lstStyle/>
            <a:p>
              <a:endParaRPr lang="en-US"/>
            </a:p>
          </p:txBody>
        </p:sp>
        <p:sp>
          <p:nvSpPr>
            <p:cNvPr id="12" name="Freeform 611">
              <a:extLst>
                <a:ext uri="{FF2B5EF4-FFF2-40B4-BE49-F238E27FC236}">
                  <a16:creationId xmlns:a16="http://schemas.microsoft.com/office/drawing/2014/main" id="{D8FFEAC7-14E1-49F6-8720-37ADA7D804CB}"/>
                </a:ext>
              </a:extLst>
            </p:cNvPr>
            <p:cNvSpPr/>
            <p:nvPr/>
          </p:nvSpPr>
          <p:spPr>
            <a:xfrm>
              <a:off x="4502100" y="4601032"/>
              <a:ext cx="2514" cy="685"/>
            </a:xfrm>
            <a:custGeom>
              <a:avLst/>
              <a:gdLst>
                <a:gd name="connsiteX0" fmla="*/ 0 w 2514"/>
                <a:gd name="connsiteY0" fmla="*/ 0 h 685"/>
                <a:gd name="connsiteX1" fmla="*/ 2515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5" y="686"/>
                  </a:cubicBezTo>
                  <a:cubicBezTo>
                    <a:pt x="1600"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612">
              <a:extLst>
                <a:ext uri="{FF2B5EF4-FFF2-40B4-BE49-F238E27FC236}">
                  <a16:creationId xmlns:a16="http://schemas.microsoft.com/office/drawing/2014/main" id="{2696D55D-1A52-2110-05FF-593EA2FE7D47}"/>
                </a:ext>
              </a:extLst>
            </p:cNvPr>
            <p:cNvSpPr/>
            <p:nvPr/>
          </p:nvSpPr>
          <p:spPr>
            <a:xfrm>
              <a:off x="4496614" y="4599889"/>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229"/>
                    <a:pt x="914"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14" name="Freeform 613">
              <a:extLst>
                <a:ext uri="{FF2B5EF4-FFF2-40B4-BE49-F238E27FC236}">
                  <a16:creationId xmlns:a16="http://schemas.microsoft.com/office/drawing/2014/main" id="{1FFE016B-1EF8-4593-C570-D147349A0B14}"/>
                </a:ext>
              </a:extLst>
            </p:cNvPr>
            <p:cNvSpPr/>
            <p:nvPr/>
          </p:nvSpPr>
          <p:spPr>
            <a:xfrm>
              <a:off x="4499357" y="460034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6" y="229"/>
                    <a:pt x="1143" y="229"/>
                  </a:cubicBezTo>
                  <a:cubicBezTo>
                    <a:pt x="686" y="229"/>
                    <a:pt x="229" y="0"/>
                    <a:pt x="0" y="0"/>
                  </a:cubicBezTo>
                  <a:close/>
                </a:path>
              </a:pathLst>
            </a:custGeom>
            <a:solidFill>
              <a:srgbClr val="FFFFFF"/>
            </a:solidFill>
            <a:ln w="2286" cap="flat">
              <a:noFill/>
              <a:prstDash val="solid"/>
              <a:miter/>
            </a:ln>
          </p:spPr>
          <p:txBody>
            <a:bodyPr rtlCol="0" anchor="ctr"/>
            <a:lstStyle/>
            <a:p>
              <a:endParaRPr lang="en-US"/>
            </a:p>
          </p:txBody>
        </p:sp>
        <p:sp>
          <p:nvSpPr>
            <p:cNvPr id="15" name="Freeform 614">
              <a:extLst>
                <a:ext uri="{FF2B5EF4-FFF2-40B4-BE49-F238E27FC236}">
                  <a16:creationId xmlns:a16="http://schemas.microsoft.com/office/drawing/2014/main" id="{BDF9EC0F-20DC-837E-AFF2-3FA5B907BBC1}"/>
                </a:ext>
              </a:extLst>
            </p:cNvPr>
            <p:cNvSpPr/>
            <p:nvPr/>
          </p:nvSpPr>
          <p:spPr>
            <a:xfrm>
              <a:off x="4519245" y="4606290"/>
              <a:ext cx="8229" cy="4343"/>
            </a:xfrm>
            <a:custGeom>
              <a:avLst/>
              <a:gdLst>
                <a:gd name="connsiteX0" fmla="*/ 0 w 8229"/>
                <a:gd name="connsiteY0" fmla="*/ 0 h 4343"/>
                <a:gd name="connsiteX1" fmla="*/ 8230 w 8229"/>
                <a:gd name="connsiteY1" fmla="*/ 4343 h 4343"/>
                <a:gd name="connsiteX2" fmla="*/ 0 w 8229"/>
                <a:gd name="connsiteY2" fmla="*/ 0 h 4343"/>
              </a:gdLst>
              <a:ahLst/>
              <a:cxnLst>
                <a:cxn ang="0">
                  <a:pos x="connsiteX0" y="connsiteY0"/>
                </a:cxn>
                <a:cxn ang="0">
                  <a:pos x="connsiteX1" y="connsiteY1"/>
                </a:cxn>
                <a:cxn ang="0">
                  <a:pos x="connsiteX2" y="connsiteY2"/>
                </a:cxn>
              </a:cxnLst>
              <a:rect l="l" t="t" r="r" b="b"/>
              <a:pathLst>
                <a:path w="8229" h="4343">
                  <a:moveTo>
                    <a:pt x="0" y="0"/>
                  </a:moveTo>
                  <a:cubicBezTo>
                    <a:pt x="2743" y="1143"/>
                    <a:pt x="5486" y="2743"/>
                    <a:pt x="8230" y="4343"/>
                  </a:cubicBezTo>
                  <a:cubicBezTo>
                    <a:pt x="5486" y="2743"/>
                    <a:pt x="2743"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615">
              <a:extLst>
                <a:ext uri="{FF2B5EF4-FFF2-40B4-BE49-F238E27FC236}">
                  <a16:creationId xmlns:a16="http://schemas.microsoft.com/office/drawing/2014/main" id="{752EECE0-BC24-7BFE-C6E0-623D1923F618}"/>
                </a:ext>
              </a:extLst>
            </p:cNvPr>
            <p:cNvSpPr/>
            <p:nvPr/>
          </p:nvSpPr>
          <p:spPr>
            <a:xfrm>
              <a:off x="4489756" y="4633493"/>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229" y="457"/>
                    <a:pt x="686" y="686"/>
                    <a:pt x="914" y="1143"/>
                  </a:cubicBezTo>
                  <a:close/>
                </a:path>
              </a:pathLst>
            </a:custGeom>
            <a:solidFill>
              <a:srgbClr val="FFFFFF"/>
            </a:solidFill>
            <a:ln w="2286" cap="flat">
              <a:noFill/>
              <a:prstDash val="solid"/>
              <a:miter/>
            </a:ln>
          </p:spPr>
          <p:txBody>
            <a:bodyPr rtlCol="0" anchor="ctr"/>
            <a:lstStyle/>
            <a:p>
              <a:endParaRPr lang="en-US"/>
            </a:p>
          </p:txBody>
        </p:sp>
        <p:sp>
          <p:nvSpPr>
            <p:cNvPr id="17" name="Freeform 616">
              <a:extLst>
                <a:ext uri="{FF2B5EF4-FFF2-40B4-BE49-F238E27FC236}">
                  <a16:creationId xmlns:a16="http://schemas.microsoft.com/office/drawing/2014/main" id="{940BC81B-CD01-FAA9-DF00-2AD050E037D6}"/>
                </a:ext>
              </a:extLst>
            </p:cNvPr>
            <p:cNvSpPr/>
            <p:nvPr/>
          </p:nvSpPr>
          <p:spPr>
            <a:xfrm>
              <a:off x="4484269" y="4627549"/>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0" y="229"/>
                    <a:pt x="229" y="457"/>
                    <a:pt x="686" y="686"/>
                  </a:cubicBezTo>
                  <a:close/>
                </a:path>
              </a:pathLst>
            </a:custGeom>
            <a:solidFill>
              <a:srgbClr val="FFFFFF"/>
            </a:solidFill>
            <a:ln w="2286" cap="flat">
              <a:noFill/>
              <a:prstDash val="solid"/>
              <a:miter/>
            </a:ln>
          </p:spPr>
          <p:txBody>
            <a:bodyPr rtlCol="0" anchor="ctr"/>
            <a:lstStyle/>
            <a:p>
              <a:endParaRPr lang="en-US"/>
            </a:p>
          </p:txBody>
        </p:sp>
        <p:sp>
          <p:nvSpPr>
            <p:cNvPr id="18" name="Freeform 617">
              <a:extLst>
                <a:ext uri="{FF2B5EF4-FFF2-40B4-BE49-F238E27FC236}">
                  <a16:creationId xmlns:a16="http://schemas.microsoft.com/office/drawing/2014/main" id="{B27F00D4-AC2C-B997-B5B8-1102738C8F68}"/>
                </a:ext>
              </a:extLst>
            </p:cNvPr>
            <p:cNvSpPr/>
            <p:nvPr/>
          </p:nvSpPr>
          <p:spPr>
            <a:xfrm>
              <a:off x="4478326" y="4621606"/>
              <a:ext cx="1600" cy="1600"/>
            </a:xfrm>
            <a:custGeom>
              <a:avLst/>
              <a:gdLst>
                <a:gd name="connsiteX0" fmla="*/ 1600 w 1600"/>
                <a:gd name="connsiteY0" fmla="*/ 1600 h 1600"/>
                <a:gd name="connsiteX1" fmla="*/ 0 w 1600"/>
                <a:gd name="connsiteY1" fmla="*/ 0 h 1600"/>
                <a:gd name="connsiteX2" fmla="*/ 1600 w 1600"/>
                <a:gd name="connsiteY2" fmla="*/ 1600 h 1600"/>
              </a:gdLst>
              <a:ahLst/>
              <a:cxnLst>
                <a:cxn ang="0">
                  <a:pos x="connsiteX0" y="connsiteY0"/>
                </a:cxn>
                <a:cxn ang="0">
                  <a:pos x="connsiteX1" y="connsiteY1"/>
                </a:cxn>
                <a:cxn ang="0">
                  <a:pos x="connsiteX2" y="connsiteY2"/>
                </a:cxn>
              </a:cxnLst>
              <a:rect l="l" t="t" r="r" b="b"/>
              <a:pathLst>
                <a:path w="1600" h="1600">
                  <a:moveTo>
                    <a:pt x="1600" y="1600"/>
                  </a:moveTo>
                  <a:cubicBezTo>
                    <a:pt x="1143" y="1143"/>
                    <a:pt x="686" y="457"/>
                    <a:pt x="0" y="0"/>
                  </a:cubicBezTo>
                  <a:cubicBezTo>
                    <a:pt x="686" y="457"/>
                    <a:pt x="1143" y="1143"/>
                    <a:pt x="1600" y="1600"/>
                  </a:cubicBezTo>
                  <a:close/>
                </a:path>
              </a:pathLst>
            </a:custGeom>
            <a:solidFill>
              <a:srgbClr val="FFFFFF"/>
            </a:solidFill>
            <a:ln w="2286" cap="flat">
              <a:noFill/>
              <a:prstDash val="solid"/>
              <a:miter/>
            </a:ln>
          </p:spPr>
          <p:txBody>
            <a:bodyPr rtlCol="0" anchor="ctr"/>
            <a:lstStyle/>
            <a:p>
              <a:endParaRPr lang="en-US"/>
            </a:p>
          </p:txBody>
        </p:sp>
        <p:sp>
          <p:nvSpPr>
            <p:cNvPr id="19" name="Freeform 618">
              <a:extLst>
                <a:ext uri="{FF2B5EF4-FFF2-40B4-BE49-F238E27FC236}">
                  <a16:creationId xmlns:a16="http://schemas.microsoft.com/office/drawing/2014/main" id="{82800A27-EC6B-D669-1572-B9A1C8476C89}"/>
                </a:ext>
              </a:extLst>
            </p:cNvPr>
            <p:cNvSpPr/>
            <p:nvPr/>
          </p:nvSpPr>
          <p:spPr>
            <a:xfrm>
              <a:off x="4500043" y="4644923"/>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20" name="Freeform 619">
              <a:extLst>
                <a:ext uri="{FF2B5EF4-FFF2-40B4-BE49-F238E27FC236}">
                  <a16:creationId xmlns:a16="http://schemas.microsoft.com/office/drawing/2014/main" id="{AA382DBD-901B-8A05-32D4-CFE2E6B7B6A7}"/>
                </a:ext>
              </a:extLst>
            </p:cNvPr>
            <p:cNvSpPr/>
            <p:nvPr/>
          </p:nvSpPr>
          <p:spPr>
            <a:xfrm>
              <a:off x="4494556" y="4638751"/>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21" name="Freeform 620">
              <a:extLst>
                <a:ext uri="{FF2B5EF4-FFF2-40B4-BE49-F238E27FC236}">
                  <a16:creationId xmlns:a16="http://schemas.microsoft.com/office/drawing/2014/main" id="{5A381D88-C447-97C6-A63D-B7708BF9E1F4}"/>
                </a:ext>
              </a:extLst>
            </p:cNvPr>
            <p:cNvSpPr/>
            <p:nvPr/>
          </p:nvSpPr>
          <p:spPr>
            <a:xfrm>
              <a:off x="4203320" y="4423867"/>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515" y="229"/>
                    <a:pt x="3658" y="0"/>
                  </a:cubicBezTo>
                  <a:cubicBezTo>
                    <a:pt x="2515"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621">
              <a:extLst>
                <a:ext uri="{FF2B5EF4-FFF2-40B4-BE49-F238E27FC236}">
                  <a16:creationId xmlns:a16="http://schemas.microsoft.com/office/drawing/2014/main" id="{985CB789-9B2A-B467-9EC7-1E220A139606}"/>
                </a:ext>
              </a:extLst>
            </p:cNvPr>
            <p:cNvSpPr/>
            <p:nvPr/>
          </p:nvSpPr>
          <p:spPr>
            <a:xfrm>
              <a:off x="4194633" y="4468215"/>
              <a:ext cx="914" cy="228"/>
            </a:xfrm>
            <a:custGeom>
              <a:avLst/>
              <a:gdLst>
                <a:gd name="connsiteX0" fmla="*/ 914 w 914"/>
                <a:gd name="connsiteY0" fmla="*/ 0 h 228"/>
                <a:gd name="connsiteX1" fmla="*/ 0 w 914"/>
                <a:gd name="connsiteY1" fmla="*/ 229 h 228"/>
                <a:gd name="connsiteX2" fmla="*/ 914 w 914"/>
                <a:gd name="connsiteY2" fmla="*/ 0 h 228"/>
              </a:gdLst>
              <a:ahLst/>
              <a:cxnLst>
                <a:cxn ang="0">
                  <a:pos x="connsiteX0" y="connsiteY0"/>
                </a:cxn>
                <a:cxn ang="0">
                  <a:pos x="connsiteX1" y="connsiteY1"/>
                </a:cxn>
                <a:cxn ang="0">
                  <a:pos x="connsiteX2" y="connsiteY2"/>
                </a:cxn>
              </a:cxnLst>
              <a:rect l="l" t="t" r="r" b="b"/>
              <a:pathLst>
                <a:path w="914" h="228">
                  <a:moveTo>
                    <a:pt x="914" y="0"/>
                  </a:moveTo>
                  <a:cubicBezTo>
                    <a:pt x="686" y="0"/>
                    <a:pt x="229" y="0"/>
                    <a:pt x="0" y="229"/>
                  </a:cubicBezTo>
                  <a:cubicBezTo>
                    <a:pt x="229" y="229"/>
                    <a:pt x="457" y="229"/>
                    <a:pt x="914" y="0"/>
                  </a:cubicBezTo>
                  <a:close/>
                </a:path>
              </a:pathLst>
            </a:custGeom>
            <a:solidFill>
              <a:srgbClr val="FFFFFF"/>
            </a:solidFill>
            <a:ln w="2286" cap="flat">
              <a:noFill/>
              <a:prstDash val="solid"/>
              <a:miter/>
            </a:ln>
          </p:spPr>
          <p:txBody>
            <a:bodyPr rtlCol="0" anchor="ctr"/>
            <a:lstStyle/>
            <a:p>
              <a:endParaRPr lang="en-US"/>
            </a:p>
          </p:txBody>
        </p:sp>
        <p:sp>
          <p:nvSpPr>
            <p:cNvPr id="23" name="Freeform 622">
              <a:extLst>
                <a:ext uri="{FF2B5EF4-FFF2-40B4-BE49-F238E27FC236}">
                  <a16:creationId xmlns:a16="http://schemas.microsoft.com/office/drawing/2014/main" id="{87F687E7-E6AB-01F6-5DF2-9AD4EC7E1E7D}"/>
                </a:ext>
              </a:extLst>
            </p:cNvPr>
            <p:cNvSpPr/>
            <p:nvPr/>
          </p:nvSpPr>
          <p:spPr>
            <a:xfrm>
              <a:off x="4200120" y="4467529"/>
              <a:ext cx="1143" cy="228"/>
            </a:xfrm>
            <a:custGeom>
              <a:avLst/>
              <a:gdLst>
                <a:gd name="connsiteX0" fmla="*/ 1143 w 1143"/>
                <a:gd name="connsiteY0" fmla="*/ 0 h 228"/>
                <a:gd name="connsiteX1" fmla="*/ 0 w 1143"/>
                <a:gd name="connsiteY1" fmla="*/ 229 h 228"/>
                <a:gd name="connsiteX2" fmla="*/ 1143 w 1143"/>
                <a:gd name="connsiteY2" fmla="*/ 0 h 228"/>
              </a:gdLst>
              <a:ahLst/>
              <a:cxnLst>
                <a:cxn ang="0">
                  <a:pos x="connsiteX0" y="connsiteY0"/>
                </a:cxn>
                <a:cxn ang="0">
                  <a:pos x="connsiteX1" y="connsiteY1"/>
                </a:cxn>
                <a:cxn ang="0">
                  <a:pos x="connsiteX2" y="connsiteY2"/>
                </a:cxn>
              </a:cxnLst>
              <a:rect l="l" t="t" r="r" b="b"/>
              <a:pathLst>
                <a:path w="1143" h="228">
                  <a:moveTo>
                    <a:pt x="1143" y="0"/>
                  </a:moveTo>
                  <a:cubicBezTo>
                    <a:pt x="686" y="0"/>
                    <a:pt x="229" y="0"/>
                    <a:pt x="0" y="229"/>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24" name="Freeform 623">
              <a:extLst>
                <a:ext uri="{FF2B5EF4-FFF2-40B4-BE49-F238E27FC236}">
                  <a16:creationId xmlns:a16="http://schemas.microsoft.com/office/drawing/2014/main" id="{6AD9E0EA-4837-E1FE-0A88-B7C97852467D}"/>
                </a:ext>
              </a:extLst>
            </p:cNvPr>
            <p:cNvSpPr/>
            <p:nvPr/>
          </p:nvSpPr>
          <p:spPr>
            <a:xfrm>
              <a:off x="4205835" y="4466844"/>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25" name="Freeform 624">
              <a:extLst>
                <a:ext uri="{FF2B5EF4-FFF2-40B4-BE49-F238E27FC236}">
                  <a16:creationId xmlns:a16="http://schemas.microsoft.com/office/drawing/2014/main" id="{F2B2B6D9-BBA7-420B-C261-778BF80C4209}"/>
                </a:ext>
              </a:extLst>
            </p:cNvPr>
            <p:cNvSpPr/>
            <p:nvPr/>
          </p:nvSpPr>
          <p:spPr>
            <a:xfrm>
              <a:off x="4188690" y="4469358"/>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0" y="0"/>
                    <a:pt x="0" y="0"/>
                  </a:cubicBezTo>
                  <a:cubicBezTo>
                    <a:pt x="0" y="0"/>
                    <a:pt x="229" y="0"/>
                    <a:pt x="457" y="0"/>
                  </a:cubicBezTo>
                  <a:close/>
                </a:path>
              </a:pathLst>
            </a:custGeom>
            <a:solidFill>
              <a:srgbClr val="FFFFFF"/>
            </a:solidFill>
            <a:ln w="2286" cap="flat">
              <a:noFill/>
              <a:prstDash val="solid"/>
              <a:miter/>
            </a:ln>
          </p:spPr>
          <p:txBody>
            <a:bodyPr rtlCol="0" anchor="ctr"/>
            <a:lstStyle/>
            <a:p>
              <a:endParaRPr lang="en-US"/>
            </a:p>
          </p:txBody>
        </p:sp>
        <p:sp>
          <p:nvSpPr>
            <p:cNvPr id="26" name="Freeform 625">
              <a:extLst>
                <a:ext uri="{FF2B5EF4-FFF2-40B4-BE49-F238E27FC236}">
                  <a16:creationId xmlns:a16="http://schemas.microsoft.com/office/drawing/2014/main" id="{6255715E-8D09-237C-0F16-84D5D2AE4BB9}"/>
                </a:ext>
              </a:extLst>
            </p:cNvPr>
            <p:cNvSpPr/>
            <p:nvPr/>
          </p:nvSpPr>
          <p:spPr>
            <a:xfrm>
              <a:off x="4184803" y="4428210"/>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27" name="Freeform 626">
              <a:extLst>
                <a:ext uri="{FF2B5EF4-FFF2-40B4-BE49-F238E27FC236}">
                  <a16:creationId xmlns:a16="http://schemas.microsoft.com/office/drawing/2014/main" id="{701E41B7-2B04-27B0-143B-E71AE968B017}"/>
                </a:ext>
              </a:extLst>
            </p:cNvPr>
            <p:cNvSpPr/>
            <p:nvPr/>
          </p:nvSpPr>
          <p:spPr>
            <a:xfrm>
              <a:off x="4178631" y="4429810"/>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627">
              <a:extLst>
                <a:ext uri="{FF2B5EF4-FFF2-40B4-BE49-F238E27FC236}">
                  <a16:creationId xmlns:a16="http://schemas.microsoft.com/office/drawing/2014/main" id="{FC5C910C-FD73-8459-DA29-0A7AA7D5E84A}"/>
                </a:ext>
              </a:extLst>
            </p:cNvPr>
            <p:cNvSpPr/>
            <p:nvPr/>
          </p:nvSpPr>
          <p:spPr>
            <a:xfrm>
              <a:off x="4177031" y="4471187"/>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686" y="229"/>
                    <a:pt x="0" y="229"/>
                  </a:cubicBezTo>
                  <a:cubicBezTo>
                    <a:pt x="686" y="229"/>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9" name="Freeform 628">
              <a:extLst>
                <a:ext uri="{FF2B5EF4-FFF2-40B4-BE49-F238E27FC236}">
                  <a16:creationId xmlns:a16="http://schemas.microsoft.com/office/drawing/2014/main" id="{399EE16B-8C52-DAC0-032F-B697B2CD891E}"/>
                </a:ext>
              </a:extLst>
            </p:cNvPr>
            <p:cNvSpPr/>
            <p:nvPr/>
          </p:nvSpPr>
          <p:spPr>
            <a:xfrm>
              <a:off x="4258413" y="4466672"/>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30" name="Freeform 629">
              <a:extLst>
                <a:ext uri="{FF2B5EF4-FFF2-40B4-BE49-F238E27FC236}">
                  <a16:creationId xmlns:a16="http://schemas.microsoft.com/office/drawing/2014/main" id="{AE0CFA1F-7E46-6DB7-5348-C031739B7C52}"/>
                </a:ext>
              </a:extLst>
            </p:cNvPr>
            <p:cNvSpPr/>
            <p:nvPr/>
          </p:nvSpPr>
          <p:spPr>
            <a:xfrm>
              <a:off x="4252926" y="44661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630">
              <a:extLst>
                <a:ext uri="{FF2B5EF4-FFF2-40B4-BE49-F238E27FC236}">
                  <a16:creationId xmlns:a16="http://schemas.microsoft.com/office/drawing/2014/main" id="{51C23EBA-12FF-5BA1-336C-73B394BF8CBB}"/>
                </a:ext>
              </a:extLst>
            </p:cNvPr>
            <p:cNvSpPr/>
            <p:nvPr/>
          </p:nvSpPr>
          <p:spPr>
            <a:xfrm>
              <a:off x="4240810" y="4465243"/>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2" name="Freeform 631">
              <a:extLst>
                <a:ext uri="{FF2B5EF4-FFF2-40B4-BE49-F238E27FC236}">
                  <a16:creationId xmlns:a16="http://schemas.microsoft.com/office/drawing/2014/main" id="{FFA7BA19-3FB2-0831-B237-3A9F99841F20}"/>
                </a:ext>
              </a:extLst>
            </p:cNvPr>
            <p:cNvSpPr/>
            <p:nvPr/>
          </p:nvSpPr>
          <p:spPr>
            <a:xfrm>
              <a:off x="4223208" y="4465472"/>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457"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3" name="Freeform 632">
              <a:extLst>
                <a:ext uri="{FF2B5EF4-FFF2-40B4-BE49-F238E27FC236}">
                  <a16:creationId xmlns:a16="http://schemas.microsoft.com/office/drawing/2014/main" id="{9495E922-8D29-330E-5DA5-68EFFCCF44AC}"/>
                </a:ext>
              </a:extLst>
            </p:cNvPr>
            <p:cNvSpPr/>
            <p:nvPr/>
          </p:nvSpPr>
          <p:spPr>
            <a:xfrm>
              <a:off x="4217493" y="4465701"/>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229"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633">
              <a:extLst>
                <a:ext uri="{FF2B5EF4-FFF2-40B4-BE49-F238E27FC236}">
                  <a16:creationId xmlns:a16="http://schemas.microsoft.com/office/drawing/2014/main" id="{0C54DE2E-13AC-A91E-F337-4B974DD7E32E}"/>
                </a:ext>
              </a:extLst>
            </p:cNvPr>
            <p:cNvSpPr/>
            <p:nvPr/>
          </p:nvSpPr>
          <p:spPr>
            <a:xfrm>
              <a:off x="4182289" y="4470273"/>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457" y="229"/>
                    <a:pt x="0" y="229"/>
                  </a:cubicBezTo>
                  <a:cubicBezTo>
                    <a:pt x="686" y="229"/>
                    <a:pt x="1143" y="0"/>
                    <a:pt x="1600" y="0"/>
                  </a:cubicBezTo>
                  <a:close/>
                </a:path>
              </a:pathLst>
            </a:custGeom>
            <a:solidFill>
              <a:srgbClr val="FFFFFF"/>
            </a:solidFill>
            <a:ln w="2286" cap="flat">
              <a:noFill/>
              <a:prstDash val="solid"/>
              <a:miter/>
            </a:ln>
          </p:spPr>
          <p:txBody>
            <a:bodyPr rtlCol="0" anchor="ctr"/>
            <a:lstStyle/>
            <a:p>
              <a:endParaRPr lang="en-US"/>
            </a:p>
          </p:txBody>
        </p:sp>
        <p:sp>
          <p:nvSpPr>
            <p:cNvPr id="35" name="Freeform 634">
              <a:extLst>
                <a:ext uri="{FF2B5EF4-FFF2-40B4-BE49-F238E27FC236}">
                  <a16:creationId xmlns:a16="http://schemas.microsoft.com/office/drawing/2014/main" id="{3789E8F8-13A1-82F7-EE4B-416C0D79752E}"/>
                </a:ext>
              </a:extLst>
            </p:cNvPr>
            <p:cNvSpPr/>
            <p:nvPr/>
          </p:nvSpPr>
          <p:spPr>
            <a:xfrm>
              <a:off x="4262527" y="4421809"/>
              <a:ext cx="5486" cy="685"/>
            </a:xfrm>
            <a:custGeom>
              <a:avLst/>
              <a:gdLst>
                <a:gd name="connsiteX0" fmla="*/ 0 w 5486"/>
                <a:gd name="connsiteY0" fmla="*/ 0 h 685"/>
                <a:gd name="connsiteX1" fmla="*/ 5486 w 5486"/>
                <a:gd name="connsiteY1" fmla="*/ 686 h 685"/>
                <a:gd name="connsiteX2" fmla="*/ 0 w 5486"/>
                <a:gd name="connsiteY2" fmla="*/ 0 h 685"/>
              </a:gdLst>
              <a:ahLst/>
              <a:cxnLst>
                <a:cxn ang="0">
                  <a:pos x="connsiteX0" y="connsiteY0"/>
                </a:cxn>
                <a:cxn ang="0">
                  <a:pos x="connsiteX1" y="connsiteY1"/>
                </a:cxn>
                <a:cxn ang="0">
                  <a:pos x="connsiteX2" y="connsiteY2"/>
                </a:cxn>
              </a:cxnLst>
              <a:rect l="l" t="t" r="r" b="b"/>
              <a:pathLst>
                <a:path w="5486" h="685">
                  <a:moveTo>
                    <a:pt x="0" y="0"/>
                  </a:moveTo>
                  <a:cubicBezTo>
                    <a:pt x="1829" y="229"/>
                    <a:pt x="3658" y="457"/>
                    <a:pt x="5486" y="686"/>
                  </a:cubicBezTo>
                  <a:cubicBezTo>
                    <a:pt x="3658" y="457"/>
                    <a:pt x="1829" y="229"/>
                    <a:pt x="0" y="0"/>
                  </a:cubicBezTo>
                  <a:close/>
                </a:path>
              </a:pathLst>
            </a:custGeom>
            <a:solidFill>
              <a:srgbClr val="FFFFFF"/>
            </a:solidFill>
            <a:ln w="2286" cap="flat">
              <a:noFill/>
              <a:prstDash val="solid"/>
              <a:miter/>
            </a:ln>
          </p:spPr>
          <p:txBody>
            <a:bodyPr rtlCol="0" anchor="ctr"/>
            <a:lstStyle/>
            <a:p>
              <a:endParaRPr lang="en-US"/>
            </a:p>
          </p:txBody>
        </p:sp>
        <p:sp>
          <p:nvSpPr>
            <p:cNvPr id="36" name="Freeform 635">
              <a:extLst>
                <a:ext uri="{FF2B5EF4-FFF2-40B4-BE49-F238E27FC236}">
                  <a16:creationId xmlns:a16="http://schemas.microsoft.com/office/drawing/2014/main" id="{6C4AB925-AC9F-A1B5-FA83-30CEF9ECCFDE}"/>
                </a:ext>
              </a:extLst>
            </p:cNvPr>
            <p:cNvSpPr/>
            <p:nvPr/>
          </p:nvSpPr>
          <p:spPr>
            <a:xfrm>
              <a:off x="4244011" y="4420666"/>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0"/>
                    <a:pt x="5029" y="229"/>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636">
              <a:extLst>
                <a:ext uri="{FF2B5EF4-FFF2-40B4-BE49-F238E27FC236}">
                  <a16:creationId xmlns:a16="http://schemas.microsoft.com/office/drawing/2014/main" id="{709BF82D-EEC2-D9E7-30B4-841C131C3756}"/>
                </a:ext>
              </a:extLst>
            </p:cNvPr>
            <p:cNvSpPr/>
            <p:nvPr/>
          </p:nvSpPr>
          <p:spPr>
            <a:xfrm>
              <a:off x="4250412" y="4420895"/>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229"/>
                    <a:pt x="5029" y="229"/>
                  </a:cubicBezTo>
                  <a:cubicBezTo>
                    <a:pt x="3200" y="0"/>
                    <a:pt x="160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637">
              <a:extLst>
                <a:ext uri="{FF2B5EF4-FFF2-40B4-BE49-F238E27FC236}">
                  <a16:creationId xmlns:a16="http://schemas.microsoft.com/office/drawing/2014/main" id="{E2C7EF1C-9F28-2047-64A6-A33FC7CE7E85}"/>
                </a:ext>
              </a:extLst>
            </p:cNvPr>
            <p:cNvSpPr/>
            <p:nvPr/>
          </p:nvSpPr>
          <p:spPr>
            <a:xfrm>
              <a:off x="4190976" y="4426610"/>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057"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39" name="Freeform 638">
              <a:extLst>
                <a:ext uri="{FF2B5EF4-FFF2-40B4-BE49-F238E27FC236}">
                  <a16:creationId xmlns:a16="http://schemas.microsoft.com/office/drawing/2014/main" id="{BA1E5D34-E940-E461-B965-4D16D79C0216}"/>
                </a:ext>
              </a:extLst>
            </p:cNvPr>
            <p:cNvSpPr/>
            <p:nvPr/>
          </p:nvSpPr>
          <p:spPr>
            <a:xfrm>
              <a:off x="4235095" y="4465243"/>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639">
              <a:extLst>
                <a:ext uri="{FF2B5EF4-FFF2-40B4-BE49-F238E27FC236}">
                  <a16:creationId xmlns:a16="http://schemas.microsoft.com/office/drawing/2014/main" id="{6126FD7E-FCCC-2B7F-1842-CF436FF8C0C0}"/>
                </a:ext>
              </a:extLst>
            </p:cNvPr>
            <p:cNvSpPr/>
            <p:nvPr/>
          </p:nvSpPr>
          <p:spPr>
            <a:xfrm>
              <a:off x="4264356" y="4422495"/>
              <a:ext cx="52749" cy="62407"/>
            </a:xfrm>
            <a:custGeom>
              <a:avLst/>
              <a:gdLst>
                <a:gd name="connsiteX0" fmla="*/ 16002 w 52749"/>
                <a:gd name="connsiteY0" fmla="*/ 2515 h 62407"/>
                <a:gd name="connsiteX1" fmla="*/ 3658 w 52749"/>
                <a:gd name="connsiteY1" fmla="*/ 0 h 62407"/>
                <a:gd name="connsiteX2" fmla="*/ 6401 w 52749"/>
                <a:gd name="connsiteY2" fmla="*/ 11201 h 62407"/>
                <a:gd name="connsiteX3" fmla="*/ 6401 w 52749"/>
                <a:gd name="connsiteY3" fmla="*/ 25603 h 62407"/>
                <a:gd name="connsiteX4" fmla="*/ 2057 w 52749"/>
                <a:gd name="connsiteY4" fmla="*/ 41148 h 62407"/>
                <a:gd name="connsiteX5" fmla="*/ 0 w 52749"/>
                <a:gd name="connsiteY5" fmla="*/ 45034 h 62407"/>
                <a:gd name="connsiteX6" fmla="*/ 0 w 52749"/>
                <a:gd name="connsiteY6" fmla="*/ 45034 h 62407"/>
                <a:gd name="connsiteX7" fmla="*/ 48920 w 52749"/>
                <a:gd name="connsiteY7" fmla="*/ 62408 h 62407"/>
                <a:gd name="connsiteX8" fmla="*/ 16002 w 52749"/>
                <a:gd name="connsiteY8" fmla="*/ 2515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49" h="62407">
                  <a:moveTo>
                    <a:pt x="16002" y="2515"/>
                  </a:moveTo>
                  <a:cubicBezTo>
                    <a:pt x="11887" y="1600"/>
                    <a:pt x="7772" y="686"/>
                    <a:pt x="3658" y="0"/>
                  </a:cubicBezTo>
                  <a:cubicBezTo>
                    <a:pt x="4572" y="3658"/>
                    <a:pt x="5486" y="7544"/>
                    <a:pt x="6401" y="11201"/>
                  </a:cubicBezTo>
                  <a:cubicBezTo>
                    <a:pt x="6629" y="16002"/>
                    <a:pt x="6858" y="20803"/>
                    <a:pt x="6401" y="25603"/>
                  </a:cubicBezTo>
                  <a:cubicBezTo>
                    <a:pt x="5258" y="30861"/>
                    <a:pt x="3886" y="36119"/>
                    <a:pt x="2057" y="41148"/>
                  </a:cubicBezTo>
                  <a:cubicBezTo>
                    <a:pt x="1372" y="42520"/>
                    <a:pt x="686" y="43663"/>
                    <a:pt x="0" y="45034"/>
                  </a:cubicBezTo>
                  <a:cubicBezTo>
                    <a:pt x="0" y="45034"/>
                    <a:pt x="0" y="45034"/>
                    <a:pt x="0" y="45034"/>
                  </a:cubicBezTo>
                  <a:cubicBezTo>
                    <a:pt x="16459" y="47777"/>
                    <a:pt x="32918" y="53264"/>
                    <a:pt x="48920" y="62408"/>
                  </a:cubicBezTo>
                  <a:cubicBezTo>
                    <a:pt x="59436" y="26975"/>
                    <a:pt x="48235" y="10287"/>
                    <a:pt x="16002" y="2515"/>
                  </a:cubicBezTo>
                  <a:close/>
                </a:path>
              </a:pathLst>
            </a:custGeom>
            <a:solidFill>
              <a:srgbClr val="FFFFFF"/>
            </a:solidFill>
            <a:ln w="2286" cap="flat">
              <a:noFill/>
              <a:prstDash val="solid"/>
              <a:miter/>
            </a:ln>
          </p:spPr>
          <p:txBody>
            <a:bodyPr rtlCol="0" anchor="ctr"/>
            <a:lstStyle/>
            <a:p>
              <a:endParaRPr lang="en-US"/>
            </a:p>
          </p:txBody>
        </p:sp>
        <p:sp>
          <p:nvSpPr>
            <p:cNvPr id="41" name="Freeform 640">
              <a:extLst>
                <a:ext uri="{FF2B5EF4-FFF2-40B4-BE49-F238E27FC236}">
                  <a16:creationId xmlns:a16="http://schemas.microsoft.com/office/drawing/2014/main" id="{F37E5C3A-DFAC-BD0A-D521-89A2F8602523}"/>
                </a:ext>
              </a:extLst>
            </p:cNvPr>
            <p:cNvSpPr/>
            <p:nvPr/>
          </p:nvSpPr>
          <p:spPr>
            <a:xfrm>
              <a:off x="4256584" y="4421124"/>
              <a:ext cx="5257" cy="457"/>
            </a:xfrm>
            <a:custGeom>
              <a:avLst/>
              <a:gdLst>
                <a:gd name="connsiteX0" fmla="*/ 0 w 5257"/>
                <a:gd name="connsiteY0" fmla="*/ 0 h 457"/>
                <a:gd name="connsiteX1" fmla="*/ 5258 w 5257"/>
                <a:gd name="connsiteY1" fmla="*/ 457 h 457"/>
                <a:gd name="connsiteX2" fmla="*/ 0 w 5257"/>
                <a:gd name="connsiteY2" fmla="*/ 0 h 457"/>
              </a:gdLst>
              <a:ahLst/>
              <a:cxnLst>
                <a:cxn ang="0">
                  <a:pos x="connsiteX0" y="connsiteY0"/>
                </a:cxn>
                <a:cxn ang="0">
                  <a:pos x="connsiteX1" y="connsiteY1"/>
                </a:cxn>
                <a:cxn ang="0">
                  <a:pos x="connsiteX2" y="connsiteY2"/>
                </a:cxn>
              </a:cxnLst>
              <a:rect l="l" t="t" r="r" b="b"/>
              <a:pathLst>
                <a:path w="5257" h="457">
                  <a:moveTo>
                    <a:pt x="0" y="0"/>
                  </a:moveTo>
                  <a:cubicBezTo>
                    <a:pt x="1829" y="229"/>
                    <a:pt x="3429" y="229"/>
                    <a:pt x="5258" y="457"/>
                  </a:cubicBezTo>
                  <a:cubicBezTo>
                    <a:pt x="3429" y="457"/>
                    <a:pt x="1600" y="2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641">
              <a:extLst>
                <a:ext uri="{FF2B5EF4-FFF2-40B4-BE49-F238E27FC236}">
                  <a16:creationId xmlns:a16="http://schemas.microsoft.com/office/drawing/2014/main" id="{582AD9ED-6381-1976-A7AE-6624A1317B2F}"/>
                </a:ext>
              </a:extLst>
            </p:cNvPr>
            <p:cNvSpPr/>
            <p:nvPr/>
          </p:nvSpPr>
          <p:spPr>
            <a:xfrm>
              <a:off x="4197148" y="4425238"/>
              <a:ext cx="3429" cy="685"/>
            </a:xfrm>
            <a:custGeom>
              <a:avLst/>
              <a:gdLst>
                <a:gd name="connsiteX0" fmla="*/ 0 w 3429"/>
                <a:gd name="connsiteY0" fmla="*/ 686 h 685"/>
                <a:gd name="connsiteX1" fmla="*/ 3429 w 3429"/>
                <a:gd name="connsiteY1" fmla="*/ 0 h 685"/>
                <a:gd name="connsiteX2" fmla="*/ 0 w 3429"/>
                <a:gd name="connsiteY2" fmla="*/ 686 h 685"/>
              </a:gdLst>
              <a:ahLst/>
              <a:cxnLst>
                <a:cxn ang="0">
                  <a:pos x="connsiteX0" y="connsiteY0"/>
                </a:cxn>
                <a:cxn ang="0">
                  <a:pos x="connsiteX1" y="connsiteY1"/>
                </a:cxn>
                <a:cxn ang="0">
                  <a:pos x="connsiteX2" y="connsiteY2"/>
                </a:cxn>
              </a:cxnLst>
              <a:rect l="l" t="t" r="r" b="b"/>
              <a:pathLst>
                <a:path w="3429" h="685">
                  <a:moveTo>
                    <a:pt x="0" y="686"/>
                  </a:moveTo>
                  <a:cubicBezTo>
                    <a:pt x="1143" y="457"/>
                    <a:pt x="2286" y="229"/>
                    <a:pt x="3429"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42">
              <a:extLst>
                <a:ext uri="{FF2B5EF4-FFF2-40B4-BE49-F238E27FC236}">
                  <a16:creationId xmlns:a16="http://schemas.microsoft.com/office/drawing/2014/main" id="{3E12539A-18E9-552A-64DD-EEF703E90F07}"/>
                </a:ext>
              </a:extLst>
            </p:cNvPr>
            <p:cNvSpPr/>
            <p:nvPr/>
          </p:nvSpPr>
          <p:spPr>
            <a:xfrm>
              <a:off x="4209264" y="4422952"/>
              <a:ext cx="4114" cy="685"/>
            </a:xfrm>
            <a:custGeom>
              <a:avLst/>
              <a:gdLst>
                <a:gd name="connsiteX0" fmla="*/ 0 w 4114"/>
                <a:gd name="connsiteY0" fmla="*/ 686 h 685"/>
                <a:gd name="connsiteX1" fmla="*/ 4115 w 4114"/>
                <a:gd name="connsiteY1" fmla="*/ 0 h 685"/>
                <a:gd name="connsiteX2" fmla="*/ 0 w 4114"/>
                <a:gd name="connsiteY2" fmla="*/ 686 h 685"/>
              </a:gdLst>
              <a:ahLst/>
              <a:cxnLst>
                <a:cxn ang="0">
                  <a:pos x="connsiteX0" y="connsiteY0"/>
                </a:cxn>
                <a:cxn ang="0">
                  <a:pos x="connsiteX1" y="connsiteY1"/>
                </a:cxn>
                <a:cxn ang="0">
                  <a:pos x="connsiteX2" y="connsiteY2"/>
                </a:cxn>
              </a:cxnLst>
              <a:rect l="l" t="t" r="r" b="b"/>
              <a:pathLst>
                <a:path w="4114" h="685">
                  <a:moveTo>
                    <a:pt x="0" y="686"/>
                  </a:moveTo>
                  <a:cubicBezTo>
                    <a:pt x="1372" y="457"/>
                    <a:pt x="2743" y="229"/>
                    <a:pt x="4115" y="0"/>
                  </a:cubicBezTo>
                  <a:cubicBezTo>
                    <a:pt x="2743"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44" name="Freeform 643">
              <a:extLst>
                <a:ext uri="{FF2B5EF4-FFF2-40B4-BE49-F238E27FC236}">
                  <a16:creationId xmlns:a16="http://schemas.microsoft.com/office/drawing/2014/main" id="{55CDAE81-F4B9-69F7-DC92-44E011B2999C}"/>
                </a:ext>
              </a:extLst>
            </p:cNvPr>
            <p:cNvSpPr/>
            <p:nvPr/>
          </p:nvSpPr>
          <p:spPr>
            <a:xfrm>
              <a:off x="4237839" y="4420666"/>
              <a:ext cx="5257" cy="2286"/>
            </a:xfrm>
            <a:custGeom>
              <a:avLst/>
              <a:gdLst>
                <a:gd name="connsiteX0" fmla="*/ 0 w 5257"/>
                <a:gd name="connsiteY0" fmla="*/ 0 h 2286"/>
                <a:gd name="connsiteX1" fmla="*/ 5258 w 5257"/>
                <a:gd name="connsiteY1" fmla="*/ 0 h 2286"/>
                <a:gd name="connsiteX2" fmla="*/ 0 w 5257"/>
                <a:gd name="connsiteY2" fmla="*/ 0 h 2286"/>
              </a:gdLst>
              <a:ahLst/>
              <a:cxnLst>
                <a:cxn ang="0">
                  <a:pos x="connsiteX0" y="connsiteY0"/>
                </a:cxn>
                <a:cxn ang="0">
                  <a:pos x="connsiteX1" y="connsiteY1"/>
                </a:cxn>
                <a:cxn ang="0">
                  <a:pos x="connsiteX2" y="connsiteY2"/>
                </a:cxn>
              </a:cxnLst>
              <a:rect l="l" t="t" r="r" b="b"/>
              <a:pathLst>
                <a:path w="5257" h="2286">
                  <a:moveTo>
                    <a:pt x="0" y="0"/>
                  </a:moveTo>
                  <a:cubicBezTo>
                    <a:pt x="1829" y="0"/>
                    <a:pt x="3429" y="0"/>
                    <a:pt x="5258" y="0"/>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644">
              <a:extLst>
                <a:ext uri="{FF2B5EF4-FFF2-40B4-BE49-F238E27FC236}">
                  <a16:creationId xmlns:a16="http://schemas.microsoft.com/office/drawing/2014/main" id="{C846B8BD-2010-1A20-4211-E752AAE314D1}"/>
                </a:ext>
              </a:extLst>
            </p:cNvPr>
            <p:cNvSpPr/>
            <p:nvPr/>
          </p:nvSpPr>
          <p:spPr>
            <a:xfrm>
              <a:off x="4214979" y="4420666"/>
              <a:ext cx="22402" cy="2057"/>
            </a:xfrm>
            <a:custGeom>
              <a:avLst/>
              <a:gdLst>
                <a:gd name="connsiteX0" fmla="*/ 0 w 22402"/>
                <a:gd name="connsiteY0" fmla="*/ 2057 h 2057"/>
                <a:gd name="connsiteX1" fmla="*/ 22403 w 22402"/>
                <a:gd name="connsiteY1" fmla="*/ 0 h 2057"/>
                <a:gd name="connsiteX2" fmla="*/ 0 w 22402"/>
                <a:gd name="connsiteY2" fmla="*/ 2057 h 2057"/>
              </a:gdLst>
              <a:ahLst/>
              <a:cxnLst>
                <a:cxn ang="0">
                  <a:pos x="connsiteX0" y="connsiteY0"/>
                </a:cxn>
                <a:cxn ang="0">
                  <a:pos x="connsiteX1" y="connsiteY1"/>
                </a:cxn>
                <a:cxn ang="0">
                  <a:pos x="connsiteX2" y="connsiteY2"/>
                </a:cxn>
              </a:cxnLst>
              <a:rect l="l" t="t" r="r" b="b"/>
              <a:pathLst>
                <a:path w="22402" h="2057">
                  <a:moveTo>
                    <a:pt x="0" y="2057"/>
                  </a:moveTo>
                  <a:cubicBezTo>
                    <a:pt x="7544" y="914"/>
                    <a:pt x="14859" y="229"/>
                    <a:pt x="22403" y="0"/>
                  </a:cubicBezTo>
                  <a:cubicBezTo>
                    <a:pt x="15088" y="229"/>
                    <a:pt x="7544" y="914"/>
                    <a:pt x="0" y="2057"/>
                  </a:cubicBezTo>
                  <a:close/>
                </a:path>
              </a:pathLst>
            </a:custGeom>
            <a:solidFill>
              <a:srgbClr val="FFFFFF"/>
            </a:solidFill>
            <a:ln w="2286" cap="flat">
              <a:noFill/>
              <a:prstDash val="solid"/>
              <a:miter/>
            </a:ln>
          </p:spPr>
          <p:txBody>
            <a:bodyPr rtlCol="0" anchor="ctr"/>
            <a:lstStyle/>
            <a:p>
              <a:endParaRPr lang="en-US"/>
            </a:p>
          </p:txBody>
        </p:sp>
        <p:sp>
          <p:nvSpPr>
            <p:cNvPr id="46" name="Freeform 645">
              <a:extLst>
                <a:ext uri="{FF2B5EF4-FFF2-40B4-BE49-F238E27FC236}">
                  <a16:creationId xmlns:a16="http://schemas.microsoft.com/office/drawing/2014/main" id="{8C880277-E3AD-8AEE-09E9-5BBD04645960}"/>
                </a:ext>
              </a:extLst>
            </p:cNvPr>
            <p:cNvSpPr/>
            <p:nvPr/>
          </p:nvSpPr>
          <p:spPr>
            <a:xfrm>
              <a:off x="4003981" y="5091379"/>
              <a:ext cx="3886" cy="4114"/>
            </a:xfrm>
            <a:custGeom>
              <a:avLst/>
              <a:gdLst>
                <a:gd name="connsiteX0" fmla="*/ 3886 w 3886"/>
                <a:gd name="connsiteY0" fmla="*/ 4115 h 4114"/>
                <a:gd name="connsiteX1" fmla="*/ 0 w 3886"/>
                <a:gd name="connsiteY1" fmla="*/ 0 h 4114"/>
                <a:gd name="connsiteX2" fmla="*/ 3886 w 3886"/>
                <a:gd name="connsiteY2" fmla="*/ 4115 h 4114"/>
              </a:gdLst>
              <a:ahLst/>
              <a:cxnLst>
                <a:cxn ang="0">
                  <a:pos x="connsiteX0" y="connsiteY0"/>
                </a:cxn>
                <a:cxn ang="0">
                  <a:pos x="connsiteX1" y="connsiteY1"/>
                </a:cxn>
                <a:cxn ang="0">
                  <a:pos x="connsiteX2" y="connsiteY2"/>
                </a:cxn>
              </a:cxnLst>
              <a:rect l="l" t="t" r="r" b="b"/>
              <a:pathLst>
                <a:path w="3886" h="4114">
                  <a:moveTo>
                    <a:pt x="3886" y="4115"/>
                  </a:moveTo>
                  <a:cubicBezTo>
                    <a:pt x="2515" y="2743"/>
                    <a:pt x="1372" y="1372"/>
                    <a:pt x="0" y="0"/>
                  </a:cubicBezTo>
                  <a:cubicBezTo>
                    <a:pt x="1372" y="1372"/>
                    <a:pt x="2743" y="2743"/>
                    <a:pt x="3886" y="4115"/>
                  </a:cubicBezTo>
                  <a:close/>
                </a:path>
              </a:pathLst>
            </a:custGeom>
            <a:solidFill>
              <a:srgbClr val="FFFFFF"/>
            </a:solidFill>
            <a:ln w="2286" cap="flat">
              <a:noFill/>
              <a:prstDash val="solid"/>
              <a:miter/>
            </a:ln>
          </p:spPr>
          <p:txBody>
            <a:bodyPr rtlCol="0" anchor="ctr"/>
            <a:lstStyle/>
            <a:p>
              <a:endParaRPr lang="en-US"/>
            </a:p>
          </p:txBody>
        </p:sp>
        <p:sp>
          <p:nvSpPr>
            <p:cNvPr id="47" name="Freeform 646">
              <a:extLst>
                <a:ext uri="{FF2B5EF4-FFF2-40B4-BE49-F238E27FC236}">
                  <a16:creationId xmlns:a16="http://schemas.microsoft.com/office/drawing/2014/main" id="{77975A52-CC39-A969-A06E-30BD16B25F9C}"/>
                </a:ext>
              </a:extLst>
            </p:cNvPr>
            <p:cNvSpPr/>
            <p:nvPr/>
          </p:nvSpPr>
          <p:spPr>
            <a:xfrm>
              <a:off x="3993922" y="5080177"/>
              <a:ext cx="3429" cy="3886"/>
            </a:xfrm>
            <a:custGeom>
              <a:avLst/>
              <a:gdLst>
                <a:gd name="connsiteX0" fmla="*/ 3429 w 3429"/>
                <a:gd name="connsiteY0" fmla="*/ 3886 h 3886"/>
                <a:gd name="connsiteX1" fmla="*/ 0 w 3429"/>
                <a:gd name="connsiteY1" fmla="*/ 0 h 3886"/>
                <a:gd name="connsiteX2" fmla="*/ 3429 w 3429"/>
                <a:gd name="connsiteY2" fmla="*/ 3886 h 3886"/>
              </a:gdLst>
              <a:ahLst/>
              <a:cxnLst>
                <a:cxn ang="0">
                  <a:pos x="connsiteX0" y="connsiteY0"/>
                </a:cxn>
                <a:cxn ang="0">
                  <a:pos x="connsiteX1" y="connsiteY1"/>
                </a:cxn>
                <a:cxn ang="0">
                  <a:pos x="connsiteX2" y="connsiteY2"/>
                </a:cxn>
              </a:cxnLst>
              <a:rect l="l" t="t" r="r" b="b"/>
              <a:pathLst>
                <a:path w="3429" h="3886">
                  <a:moveTo>
                    <a:pt x="3429" y="3886"/>
                  </a:moveTo>
                  <a:cubicBezTo>
                    <a:pt x="2286" y="2514"/>
                    <a:pt x="1143" y="1371"/>
                    <a:pt x="0" y="0"/>
                  </a:cubicBezTo>
                  <a:cubicBezTo>
                    <a:pt x="1143" y="1143"/>
                    <a:pt x="2286" y="2514"/>
                    <a:pt x="3429" y="3886"/>
                  </a:cubicBezTo>
                  <a:close/>
                </a:path>
              </a:pathLst>
            </a:custGeom>
            <a:solidFill>
              <a:srgbClr val="FFFFFF"/>
            </a:solidFill>
            <a:ln w="2286" cap="flat">
              <a:noFill/>
              <a:prstDash val="solid"/>
              <a:miter/>
            </a:ln>
          </p:spPr>
          <p:txBody>
            <a:bodyPr rtlCol="0" anchor="ctr"/>
            <a:lstStyle/>
            <a:p>
              <a:endParaRPr lang="en-US"/>
            </a:p>
          </p:txBody>
        </p:sp>
        <p:sp>
          <p:nvSpPr>
            <p:cNvPr id="48" name="Freeform 647">
              <a:extLst>
                <a:ext uri="{FF2B5EF4-FFF2-40B4-BE49-F238E27FC236}">
                  <a16:creationId xmlns:a16="http://schemas.microsoft.com/office/drawing/2014/main" id="{92119091-963D-C2BB-203A-94D2A8C7EAA1}"/>
                </a:ext>
              </a:extLst>
            </p:cNvPr>
            <p:cNvSpPr/>
            <p:nvPr/>
          </p:nvSpPr>
          <p:spPr>
            <a:xfrm>
              <a:off x="4014954" y="5102352"/>
              <a:ext cx="3657" cy="3657"/>
            </a:xfrm>
            <a:custGeom>
              <a:avLst/>
              <a:gdLst>
                <a:gd name="connsiteX0" fmla="*/ 3658 w 3657"/>
                <a:gd name="connsiteY0" fmla="*/ 3658 h 3657"/>
                <a:gd name="connsiteX1" fmla="*/ 0 w 3657"/>
                <a:gd name="connsiteY1" fmla="*/ 0 h 3657"/>
                <a:gd name="connsiteX2" fmla="*/ 3658 w 3657"/>
                <a:gd name="connsiteY2" fmla="*/ 3658 h 3657"/>
              </a:gdLst>
              <a:ahLst/>
              <a:cxnLst>
                <a:cxn ang="0">
                  <a:pos x="connsiteX0" y="connsiteY0"/>
                </a:cxn>
                <a:cxn ang="0">
                  <a:pos x="connsiteX1" y="connsiteY1"/>
                </a:cxn>
                <a:cxn ang="0">
                  <a:pos x="connsiteX2" y="connsiteY2"/>
                </a:cxn>
              </a:cxnLst>
              <a:rect l="l" t="t" r="r" b="b"/>
              <a:pathLst>
                <a:path w="3657" h="3657">
                  <a:moveTo>
                    <a:pt x="3658" y="3658"/>
                  </a:moveTo>
                  <a:cubicBezTo>
                    <a:pt x="2515" y="2515"/>
                    <a:pt x="1143" y="1372"/>
                    <a:pt x="0" y="0"/>
                  </a:cubicBezTo>
                  <a:cubicBezTo>
                    <a:pt x="1143" y="1372"/>
                    <a:pt x="2286" y="2515"/>
                    <a:pt x="3658" y="3658"/>
                  </a:cubicBezTo>
                  <a:close/>
                </a:path>
              </a:pathLst>
            </a:custGeom>
            <a:solidFill>
              <a:srgbClr val="FFFFFF"/>
            </a:solidFill>
            <a:ln w="2286" cap="flat">
              <a:noFill/>
              <a:prstDash val="solid"/>
              <a:miter/>
            </a:ln>
          </p:spPr>
          <p:txBody>
            <a:bodyPr rtlCol="0" anchor="ctr"/>
            <a:lstStyle/>
            <a:p>
              <a:endParaRPr lang="en-US"/>
            </a:p>
          </p:txBody>
        </p:sp>
        <p:sp>
          <p:nvSpPr>
            <p:cNvPr id="49" name="Freeform 648">
              <a:extLst>
                <a:ext uri="{FF2B5EF4-FFF2-40B4-BE49-F238E27FC236}">
                  <a16:creationId xmlns:a16="http://schemas.microsoft.com/office/drawing/2014/main" id="{B5251310-C2F6-4436-4454-C1FEFA615BE4}"/>
                </a:ext>
              </a:extLst>
            </p:cNvPr>
            <p:cNvSpPr/>
            <p:nvPr/>
          </p:nvSpPr>
          <p:spPr>
            <a:xfrm>
              <a:off x="3998494" y="5085207"/>
              <a:ext cx="4572" cy="5029"/>
            </a:xfrm>
            <a:custGeom>
              <a:avLst/>
              <a:gdLst>
                <a:gd name="connsiteX0" fmla="*/ 4572 w 4572"/>
                <a:gd name="connsiteY0" fmla="*/ 5029 h 5029"/>
                <a:gd name="connsiteX1" fmla="*/ 0 w 4572"/>
                <a:gd name="connsiteY1" fmla="*/ 0 h 5029"/>
                <a:gd name="connsiteX2" fmla="*/ 4572 w 4572"/>
                <a:gd name="connsiteY2" fmla="*/ 5029 h 5029"/>
              </a:gdLst>
              <a:ahLst/>
              <a:cxnLst>
                <a:cxn ang="0">
                  <a:pos x="connsiteX0" y="connsiteY0"/>
                </a:cxn>
                <a:cxn ang="0">
                  <a:pos x="connsiteX1" y="connsiteY1"/>
                </a:cxn>
                <a:cxn ang="0">
                  <a:pos x="connsiteX2" y="connsiteY2"/>
                </a:cxn>
              </a:cxnLst>
              <a:rect l="l" t="t" r="r" b="b"/>
              <a:pathLst>
                <a:path w="4572" h="5029">
                  <a:moveTo>
                    <a:pt x="4572" y="5029"/>
                  </a:moveTo>
                  <a:cubicBezTo>
                    <a:pt x="2972" y="3429"/>
                    <a:pt x="1372" y="1600"/>
                    <a:pt x="0" y="0"/>
                  </a:cubicBezTo>
                  <a:cubicBezTo>
                    <a:pt x="1600" y="1829"/>
                    <a:pt x="2972" y="3429"/>
                    <a:pt x="4572" y="5029"/>
                  </a:cubicBezTo>
                  <a:close/>
                </a:path>
              </a:pathLst>
            </a:custGeom>
            <a:solidFill>
              <a:srgbClr val="FFFFFF"/>
            </a:solidFill>
            <a:ln w="2286" cap="flat">
              <a:noFill/>
              <a:prstDash val="solid"/>
              <a:miter/>
            </a:ln>
          </p:spPr>
          <p:txBody>
            <a:bodyPr rtlCol="0" anchor="ctr"/>
            <a:lstStyle/>
            <a:p>
              <a:endParaRPr lang="en-US"/>
            </a:p>
          </p:txBody>
        </p:sp>
        <p:sp>
          <p:nvSpPr>
            <p:cNvPr id="50" name="Freeform 649">
              <a:extLst>
                <a:ext uri="{FF2B5EF4-FFF2-40B4-BE49-F238E27FC236}">
                  <a16:creationId xmlns:a16="http://schemas.microsoft.com/office/drawing/2014/main" id="{2102ACCE-6E76-D605-5F1D-290F7A170E42}"/>
                </a:ext>
              </a:extLst>
            </p:cNvPr>
            <p:cNvSpPr/>
            <p:nvPr/>
          </p:nvSpPr>
          <p:spPr>
            <a:xfrm>
              <a:off x="3989579" y="5074920"/>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2057" y="2286"/>
                    <a:pt x="1143" y="1143"/>
                    <a:pt x="0" y="0"/>
                  </a:cubicBezTo>
                  <a:cubicBezTo>
                    <a:pt x="1143" y="1143"/>
                    <a:pt x="2057" y="2286"/>
                    <a:pt x="2972" y="3429"/>
                  </a:cubicBezTo>
                  <a:close/>
                </a:path>
              </a:pathLst>
            </a:custGeom>
            <a:solidFill>
              <a:srgbClr val="FFFFFF"/>
            </a:solidFill>
            <a:ln w="2286" cap="flat">
              <a:noFill/>
              <a:prstDash val="solid"/>
              <a:miter/>
            </a:ln>
          </p:spPr>
          <p:txBody>
            <a:bodyPr rtlCol="0" anchor="ctr"/>
            <a:lstStyle/>
            <a:p>
              <a:endParaRPr lang="en-US"/>
            </a:p>
          </p:txBody>
        </p:sp>
        <p:sp>
          <p:nvSpPr>
            <p:cNvPr id="51" name="Freeform 650">
              <a:extLst>
                <a:ext uri="{FF2B5EF4-FFF2-40B4-BE49-F238E27FC236}">
                  <a16:creationId xmlns:a16="http://schemas.microsoft.com/office/drawing/2014/main" id="{D57434F5-0DB9-8768-7FEA-20F737102395}"/>
                </a:ext>
              </a:extLst>
            </p:cNvPr>
            <p:cNvSpPr/>
            <p:nvPr/>
          </p:nvSpPr>
          <p:spPr>
            <a:xfrm>
              <a:off x="4484955" y="4808601"/>
              <a:ext cx="457" cy="1828"/>
            </a:xfrm>
            <a:custGeom>
              <a:avLst/>
              <a:gdLst>
                <a:gd name="connsiteX0" fmla="*/ 0 w 457"/>
                <a:gd name="connsiteY0" fmla="*/ 0 h 1828"/>
                <a:gd name="connsiteX1" fmla="*/ 457 w 457"/>
                <a:gd name="connsiteY1" fmla="*/ 1829 h 1828"/>
                <a:gd name="connsiteX2" fmla="*/ 0 w 457"/>
                <a:gd name="connsiteY2" fmla="*/ 0 h 1828"/>
              </a:gdLst>
              <a:ahLst/>
              <a:cxnLst>
                <a:cxn ang="0">
                  <a:pos x="connsiteX0" y="connsiteY0"/>
                </a:cxn>
                <a:cxn ang="0">
                  <a:pos x="connsiteX1" y="connsiteY1"/>
                </a:cxn>
                <a:cxn ang="0">
                  <a:pos x="connsiteX2" y="connsiteY2"/>
                </a:cxn>
              </a:cxnLst>
              <a:rect l="l" t="t" r="r" b="b"/>
              <a:pathLst>
                <a:path w="457" h="1828">
                  <a:moveTo>
                    <a:pt x="0" y="0"/>
                  </a:moveTo>
                  <a:cubicBezTo>
                    <a:pt x="229" y="686"/>
                    <a:pt x="229" y="1143"/>
                    <a:pt x="457"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651">
              <a:extLst>
                <a:ext uri="{FF2B5EF4-FFF2-40B4-BE49-F238E27FC236}">
                  <a16:creationId xmlns:a16="http://schemas.microsoft.com/office/drawing/2014/main" id="{4EB137E3-FC06-48FD-804B-873A97AC9352}"/>
                </a:ext>
              </a:extLst>
            </p:cNvPr>
            <p:cNvSpPr/>
            <p:nvPr/>
          </p:nvSpPr>
          <p:spPr>
            <a:xfrm>
              <a:off x="4486327" y="481408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457" y="1372"/>
                    <a:pt x="457"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3" name="Freeform 652">
              <a:extLst>
                <a:ext uri="{FF2B5EF4-FFF2-40B4-BE49-F238E27FC236}">
                  <a16:creationId xmlns:a16="http://schemas.microsoft.com/office/drawing/2014/main" id="{BBBFD31A-5DF5-B832-58C8-57876DEB02DD}"/>
                </a:ext>
              </a:extLst>
            </p:cNvPr>
            <p:cNvSpPr/>
            <p:nvPr/>
          </p:nvSpPr>
          <p:spPr>
            <a:xfrm>
              <a:off x="4479697" y="4790541"/>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371"/>
                    <a:pt x="686" y="2286"/>
                  </a:cubicBezTo>
                  <a:cubicBezTo>
                    <a:pt x="457" y="1371"/>
                    <a:pt x="229" y="685"/>
                    <a:pt x="0" y="0"/>
                  </a:cubicBezTo>
                  <a:close/>
                </a:path>
              </a:pathLst>
            </a:custGeom>
            <a:solidFill>
              <a:srgbClr val="FFFFFF"/>
            </a:solidFill>
            <a:ln w="2286" cap="flat">
              <a:noFill/>
              <a:prstDash val="solid"/>
              <a:miter/>
            </a:ln>
          </p:spPr>
          <p:txBody>
            <a:bodyPr rtlCol="0" anchor="ctr"/>
            <a:lstStyle/>
            <a:p>
              <a:endParaRPr lang="en-US"/>
            </a:p>
          </p:txBody>
        </p:sp>
        <p:sp>
          <p:nvSpPr>
            <p:cNvPr id="54" name="Freeform 653">
              <a:extLst>
                <a:ext uri="{FF2B5EF4-FFF2-40B4-BE49-F238E27FC236}">
                  <a16:creationId xmlns:a16="http://schemas.microsoft.com/office/drawing/2014/main" id="{3D658994-DD6F-D7B0-B4F6-5DBFC864B851}"/>
                </a:ext>
              </a:extLst>
            </p:cNvPr>
            <p:cNvSpPr/>
            <p:nvPr/>
          </p:nvSpPr>
          <p:spPr>
            <a:xfrm>
              <a:off x="4483355" y="4802657"/>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8"/>
                    <a:pt x="229" y="686"/>
                  </a:cubicBezTo>
                  <a:cubicBezTo>
                    <a:pt x="229" y="458"/>
                    <a:pt x="0" y="229"/>
                    <a:pt x="0" y="0"/>
                  </a:cubicBezTo>
                  <a:close/>
                </a:path>
              </a:pathLst>
            </a:custGeom>
            <a:solidFill>
              <a:srgbClr val="FFFFFF"/>
            </a:solidFill>
            <a:ln w="2286" cap="flat">
              <a:noFill/>
              <a:prstDash val="solid"/>
              <a:miter/>
            </a:ln>
          </p:spPr>
          <p:txBody>
            <a:bodyPr rtlCol="0" anchor="ctr"/>
            <a:lstStyle/>
            <a:p>
              <a:endParaRPr lang="en-US"/>
            </a:p>
          </p:txBody>
        </p:sp>
        <p:sp>
          <p:nvSpPr>
            <p:cNvPr id="55" name="Freeform 654">
              <a:extLst>
                <a:ext uri="{FF2B5EF4-FFF2-40B4-BE49-F238E27FC236}">
                  <a16:creationId xmlns:a16="http://schemas.microsoft.com/office/drawing/2014/main" id="{CD4EA472-E9C1-3BB5-A5EB-88DB121CEB00}"/>
                </a:ext>
              </a:extLst>
            </p:cNvPr>
            <p:cNvSpPr/>
            <p:nvPr/>
          </p:nvSpPr>
          <p:spPr>
            <a:xfrm>
              <a:off x="4488841" y="4825060"/>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457"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56" name="Freeform 655">
              <a:extLst>
                <a:ext uri="{FF2B5EF4-FFF2-40B4-BE49-F238E27FC236}">
                  <a16:creationId xmlns:a16="http://schemas.microsoft.com/office/drawing/2014/main" id="{1B4CF2B2-30B8-A7F8-8C6D-F2AAB749A6DC}"/>
                </a:ext>
              </a:extLst>
            </p:cNvPr>
            <p:cNvSpPr/>
            <p:nvPr/>
          </p:nvSpPr>
          <p:spPr>
            <a:xfrm>
              <a:off x="4489984" y="4830775"/>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656">
              <a:extLst>
                <a:ext uri="{FF2B5EF4-FFF2-40B4-BE49-F238E27FC236}">
                  <a16:creationId xmlns:a16="http://schemas.microsoft.com/office/drawing/2014/main" id="{65678A6A-4DE7-51CA-8115-AF3EF6359B91}"/>
                </a:ext>
              </a:extLst>
            </p:cNvPr>
            <p:cNvSpPr/>
            <p:nvPr/>
          </p:nvSpPr>
          <p:spPr>
            <a:xfrm>
              <a:off x="4487698" y="4819573"/>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58" name="Freeform 657">
              <a:extLst>
                <a:ext uri="{FF2B5EF4-FFF2-40B4-BE49-F238E27FC236}">
                  <a16:creationId xmlns:a16="http://schemas.microsoft.com/office/drawing/2014/main" id="{81D77B77-8102-834E-A4D1-3608936523CF}"/>
                </a:ext>
              </a:extLst>
            </p:cNvPr>
            <p:cNvSpPr/>
            <p:nvPr/>
          </p:nvSpPr>
          <p:spPr>
            <a:xfrm>
              <a:off x="4481298" y="4796028"/>
              <a:ext cx="685" cy="1828"/>
            </a:xfrm>
            <a:custGeom>
              <a:avLst/>
              <a:gdLst>
                <a:gd name="connsiteX0" fmla="*/ 0 w 685"/>
                <a:gd name="connsiteY0" fmla="*/ 0 h 1828"/>
                <a:gd name="connsiteX1" fmla="*/ 686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9" y="686"/>
                    <a:pt x="457" y="1372"/>
                    <a:pt x="686"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658">
              <a:extLst>
                <a:ext uri="{FF2B5EF4-FFF2-40B4-BE49-F238E27FC236}">
                  <a16:creationId xmlns:a16="http://schemas.microsoft.com/office/drawing/2014/main" id="{2ACFAF4C-E6A7-EA0A-DDA4-A03FF1AB85D5}"/>
                </a:ext>
              </a:extLst>
            </p:cNvPr>
            <p:cNvSpPr/>
            <p:nvPr/>
          </p:nvSpPr>
          <p:spPr>
            <a:xfrm>
              <a:off x="4491127" y="4836718"/>
              <a:ext cx="228" cy="1828"/>
            </a:xfrm>
            <a:custGeom>
              <a:avLst/>
              <a:gdLst>
                <a:gd name="connsiteX0" fmla="*/ 0 w 228"/>
                <a:gd name="connsiteY0" fmla="*/ 0 h 1828"/>
                <a:gd name="connsiteX1" fmla="*/ 229 w 228"/>
                <a:gd name="connsiteY1" fmla="*/ 1829 h 1828"/>
                <a:gd name="connsiteX2" fmla="*/ 0 w 228"/>
                <a:gd name="connsiteY2" fmla="*/ 0 h 1828"/>
              </a:gdLst>
              <a:ahLst/>
              <a:cxnLst>
                <a:cxn ang="0">
                  <a:pos x="connsiteX0" y="connsiteY0"/>
                </a:cxn>
                <a:cxn ang="0">
                  <a:pos x="connsiteX1" y="connsiteY1"/>
                </a:cxn>
                <a:cxn ang="0">
                  <a:pos x="connsiteX2" y="connsiteY2"/>
                </a:cxn>
              </a:cxnLst>
              <a:rect l="l" t="t" r="r" b="b"/>
              <a:pathLst>
                <a:path w="228" h="1828">
                  <a:moveTo>
                    <a:pt x="0" y="0"/>
                  </a:moveTo>
                  <a:cubicBezTo>
                    <a:pt x="0" y="686"/>
                    <a:pt x="229" y="1143"/>
                    <a:pt x="229" y="1829"/>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659">
              <a:extLst>
                <a:ext uri="{FF2B5EF4-FFF2-40B4-BE49-F238E27FC236}">
                  <a16:creationId xmlns:a16="http://schemas.microsoft.com/office/drawing/2014/main" id="{571DC5CB-4DF5-0E16-77D1-02A901AE8988}"/>
                </a:ext>
              </a:extLst>
            </p:cNvPr>
            <p:cNvSpPr/>
            <p:nvPr/>
          </p:nvSpPr>
          <p:spPr>
            <a:xfrm>
              <a:off x="4449522" y="4726990"/>
              <a:ext cx="1143" cy="1828"/>
            </a:xfrm>
            <a:custGeom>
              <a:avLst/>
              <a:gdLst>
                <a:gd name="connsiteX0" fmla="*/ 0 w 1143"/>
                <a:gd name="connsiteY0" fmla="*/ 0 h 1828"/>
                <a:gd name="connsiteX1" fmla="*/ 1143 w 1143"/>
                <a:gd name="connsiteY1" fmla="*/ 1829 h 1828"/>
                <a:gd name="connsiteX2" fmla="*/ 0 w 1143"/>
                <a:gd name="connsiteY2" fmla="*/ 0 h 1828"/>
              </a:gdLst>
              <a:ahLst/>
              <a:cxnLst>
                <a:cxn ang="0">
                  <a:pos x="connsiteX0" y="connsiteY0"/>
                </a:cxn>
                <a:cxn ang="0">
                  <a:pos x="connsiteX1" y="connsiteY1"/>
                </a:cxn>
                <a:cxn ang="0">
                  <a:pos x="connsiteX2" y="connsiteY2"/>
                </a:cxn>
              </a:cxnLst>
              <a:rect l="l" t="t" r="r" b="b"/>
              <a:pathLst>
                <a:path w="1143" h="1828">
                  <a:moveTo>
                    <a:pt x="0" y="0"/>
                  </a:moveTo>
                  <a:cubicBezTo>
                    <a:pt x="457" y="686"/>
                    <a:pt x="914" y="1143"/>
                    <a:pt x="1143" y="1829"/>
                  </a:cubicBezTo>
                  <a:cubicBezTo>
                    <a:pt x="914" y="1143"/>
                    <a:pt x="457" y="686"/>
                    <a:pt x="0" y="0"/>
                  </a:cubicBezTo>
                  <a:close/>
                </a:path>
              </a:pathLst>
            </a:custGeom>
            <a:solidFill>
              <a:srgbClr val="FFFFFF"/>
            </a:solidFill>
            <a:ln w="2286" cap="flat">
              <a:noFill/>
              <a:prstDash val="solid"/>
              <a:miter/>
            </a:ln>
          </p:spPr>
          <p:txBody>
            <a:bodyPr rtlCol="0" anchor="ctr"/>
            <a:lstStyle/>
            <a:p>
              <a:endParaRPr lang="en-US"/>
            </a:p>
          </p:txBody>
        </p:sp>
        <p:sp>
          <p:nvSpPr>
            <p:cNvPr id="61" name="Freeform 660">
              <a:extLst>
                <a:ext uri="{FF2B5EF4-FFF2-40B4-BE49-F238E27FC236}">
                  <a16:creationId xmlns:a16="http://schemas.microsoft.com/office/drawing/2014/main" id="{0CF57733-CA6D-0DFB-E77C-27DC591B98A6}"/>
                </a:ext>
              </a:extLst>
            </p:cNvPr>
            <p:cNvSpPr/>
            <p:nvPr/>
          </p:nvSpPr>
          <p:spPr>
            <a:xfrm>
              <a:off x="4446322" y="4721961"/>
              <a:ext cx="1371" cy="2057"/>
            </a:xfrm>
            <a:custGeom>
              <a:avLst/>
              <a:gdLst>
                <a:gd name="connsiteX0" fmla="*/ 0 w 1371"/>
                <a:gd name="connsiteY0" fmla="*/ 0 h 2057"/>
                <a:gd name="connsiteX1" fmla="*/ 1372 w 1371"/>
                <a:gd name="connsiteY1" fmla="*/ 2057 h 2057"/>
                <a:gd name="connsiteX2" fmla="*/ 0 w 1371"/>
                <a:gd name="connsiteY2" fmla="*/ 0 h 2057"/>
              </a:gdLst>
              <a:ahLst/>
              <a:cxnLst>
                <a:cxn ang="0">
                  <a:pos x="connsiteX0" y="connsiteY0"/>
                </a:cxn>
                <a:cxn ang="0">
                  <a:pos x="connsiteX1" y="connsiteY1"/>
                </a:cxn>
                <a:cxn ang="0">
                  <a:pos x="connsiteX2" y="connsiteY2"/>
                </a:cxn>
              </a:cxnLst>
              <a:rect l="l" t="t" r="r" b="b"/>
              <a:pathLst>
                <a:path w="1371" h="2057">
                  <a:moveTo>
                    <a:pt x="0" y="0"/>
                  </a:moveTo>
                  <a:cubicBezTo>
                    <a:pt x="457" y="685"/>
                    <a:pt x="914" y="1371"/>
                    <a:pt x="1372" y="2057"/>
                  </a:cubicBezTo>
                  <a:cubicBezTo>
                    <a:pt x="914"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2" name="Freeform 661">
              <a:extLst>
                <a:ext uri="{FF2B5EF4-FFF2-40B4-BE49-F238E27FC236}">
                  <a16:creationId xmlns:a16="http://schemas.microsoft.com/office/drawing/2014/main" id="{52989704-D971-6C56-4A0F-B09C725EB3A2}"/>
                </a:ext>
              </a:extLst>
            </p:cNvPr>
            <p:cNvSpPr/>
            <p:nvPr/>
          </p:nvSpPr>
          <p:spPr>
            <a:xfrm>
              <a:off x="4442893" y="4717389"/>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914" y="1371"/>
                    <a:pt x="1600" y="2057"/>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63" name="Freeform 662">
              <a:extLst>
                <a:ext uri="{FF2B5EF4-FFF2-40B4-BE49-F238E27FC236}">
                  <a16:creationId xmlns:a16="http://schemas.microsoft.com/office/drawing/2014/main" id="{FCDE9FD9-F19A-CD5A-5C8F-3D3048B482AA}"/>
                </a:ext>
              </a:extLst>
            </p:cNvPr>
            <p:cNvSpPr/>
            <p:nvPr/>
          </p:nvSpPr>
          <p:spPr>
            <a:xfrm>
              <a:off x="4456152" y="4737735"/>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914" y="1372"/>
                    <a:pt x="1143" y="2057"/>
                  </a:cubicBezTo>
                  <a:cubicBezTo>
                    <a:pt x="914"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4" name="Freeform 663">
              <a:extLst>
                <a:ext uri="{FF2B5EF4-FFF2-40B4-BE49-F238E27FC236}">
                  <a16:creationId xmlns:a16="http://schemas.microsoft.com/office/drawing/2014/main" id="{446159F9-0BB5-9065-8CA1-0DA3067B79BA}"/>
                </a:ext>
              </a:extLst>
            </p:cNvPr>
            <p:cNvSpPr/>
            <p:nvPr/>
          </p:nvSpPr>
          <p:spPr>
            <a:xfrm>
              <a:off x="4453408" y="4733163"/>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686" y="1372"/>
                    <a:pt x="1143" y="2057"/>
                  </a:cubicBezTo>
                  <a:cubicBezTo>
                    <a:pt x="686"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664">
              <a:extLst>
                <a:ext uri="{FF2B5EF4-FFF2-40B4-BE49-F238E27FC236}">
                  <a16:creationId xmlns:a16="http://schemas.microsoft.com/office/drawing/2014/main" id="{2B9BF620-930B-1895-9EEE-108C765CA0DD}"/>
                </a:ext>
              </a:extLst>
            </p:cNvPr>
            <p:cNvSpPr/>
            <p:nvPr/>
          </p:nvSpPr>
          <p:spPr>
            <a:xfrm>
              <a:off x="4439692" y="4712817"/>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1143" y="1371"/>
                    <a:pt x="1600" y="2057"/>
                  </a:cubicBezTo>
                  <a:cubicBezTo>
                    <a:pt x="1143"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6" name="Freeform 665">
              <a:extLst>
                <a:ext uri="{FF2B5EF4-FFF2-40B4-BE49-F238E27FC236}">
                  <a16:creationId xmlns:a16="http://schemas.microsoft.com/office/drawing/2014/main" id="{A958FA47-B087-D823-DC3F-3D5F8DD3B459}"/>
                </a:ext>
              </a:extLst>
            </p:cNvPr>
            <p:cNvSpPr/>
            <p:nvPr/>
          </p:nvSpPr>
          <p:spPr>
            <a:xfrm>
              <a:off x="4432834" y="4704130"/>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1"/>
                    <a:pt x="1600" y="2057"/>
                  </a:cubicBezTo>
                  <a:cubicBezTo>
                    <a:pt x="1143"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7" name="Freeform 666">
              <a:extLst>
                <a:ext uri="{FF2B5EF4-FFF2-40B4-BE49-F238E27FC236}">
                  <a16:creationId xmlns:a16="http://schemas.microsoft.com/office/drawing/2014/main" id="{4D9F9B03-9148-5799-DF77-362A3D555839}"/>
                </a:ext>
              </a:extLst>
            </p:cNvPr>
            <p:cNvSpPr/>
            <p:nvPr/>
          </p:nvSpPr>
          <p:spPr>
            <a:xfrm>
              <a:off x="4477869" y="4785055"/>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667">
              <a:extLst>
                <a:ext uri="{FF2B5EF4-FFF2-40B4-BE49-F238E27FC236}">
                  <a16:creationId xmlns:a16="http://schemas.microsoft.com/office/drawing/2014/main" id="{940BEDAD-83A9-5649-B9F3-6E769FFC580D}"/>
                </a:ext>
              </a:extLst>
            </p:cNvPr>
            <p:cNvSpPr/>
            <p:nvPr/>
          </p:nvSpPr>
          <p:spPr>
            <a:xfrm>
              <a:off x="4436263" y="4708474"/>
              <a:ext cx="1600" cy="2057"/>
            </a:xfrm>
            <a:custGeom>
              <a:avLst/>
              <a:gdLst>
                <a:gd name="connsiteX0" fmla="*/ 0 w 1600"/>
                <a:gd name="connsiteY0" fmla="*/ 0 h 2057"/>
                <a:gd name="connsiteX1" fmla="*/ 1600 w 1600"/>
                <a:gd name="connsiteY1" fmla="*/ 2058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2"/>
                    <a:pt x="1600" y="2058"/>
                  </a:cubicBezTo>
                  <a:cubicBezTo>
                    <a:pt x="1143"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9" name="Freeform 668">
              <a:extLst>
                <a:ext uri="{FF2B5EF4-FFF2-40B4-BE49-F238E27FC236}">
                  <a16:creationId xmlns:a16="http://schemas.microsoft.com/office/drawing/2014/main" id="{12AF86A8-1FA9-67DE-26E0-FE8499105150}"/>
                </a:ext>
              </a:extLst>
            </p:cNvPr>
            <p:cNvSpPr/>
            <p:nvPr/>
          </p:nvSpPr>
          <p:spPr>
            <a:xfrm>
              <a:off x="4473982" y="4774768"/>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372"/>
                    <a:pt x="914"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669">
              <a:extLst>
                <a:ext uri="{FF2B5EF4-FFF2-40B4-BE49-F238E27FC236}">
                  <a16:creationId xmlns:a16="http://schemas.microsoft.com/office/drawing/2014/main" id="{2C70F513-5FC4-FDD8-BF33-6DB4535B4B32}"/>
                </a:ext>
              </a:extLst>
            </p:cNvPr>
            <p:cNvSpPr/>
            <p:nvPr/>
          </p:nvSpPr>
          <p:spPr>
            <a:xfrm>
              <a:off x="4471925" y="4769510"/>
              <a:ext cx="685" cy="2057"/>
            </a:xfrm>
            <a:custGeom>
              <a:avLst/>
              <a:gdLst>
                <a:gd name="connsiteX0" fmla="*/ 0 w 685"/>
                <a:gd name="connsiteY0" fmla="*/ 0 h 2057"/>
                <a:gd name="connsiteX1" fmla="*/ 686 w 685"/>
                <a:gd name="connsiteY1" fmla="*/ 2058 h 2057"/>
                <a:gd name="connsiteX2" fmla="*/ 0 w 685"/>
                <a:gd name="connsiteY2" fmla="*/ 0 h 2057"/>
              </a:gdLst>
              <a:ahLst/>
              <a:cxnLst>
                <a:cxn ang="0">
                  <a:pos x="connsiteX0" y="connsiteY0"/>
                </a:cxn>
                <a:cxn ang="0">
                  <a:pos x="connsiteX1" y="connsiteY1"/>
                </a:cxn>
                <a:cxn ang="0">
                  <a:pos x="connsiteX2" y="connsiteY2"/>
                </a:cxn>
              </a:cxnLst>
              <a:rect l="l" t="t" r="r" b="b"/>
              <a:pathLst>
                <a:path w="685" h="2057">
                  <a:moveTo>
                    <a:pt x="0" y="0"/>
                  </a:moveTo>
                  <a:cubicBezTo>
                    <a:pt x="229" y="686"/>
                    <a:pt x="457" y="1372"/>
                    <a:pt x="686"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1" name="Freeform 670">
              <a:extLst>
                <a:ext uri="{FF2B5EF4-FFF2-40B4-BE49-F238E27FC236}">
                  <a16:creationId xmlns:a16="http://schemas.microsoft.com/office/drawing/2014/main" id="{817AFEBD-75B3-DA18-57F6-795EA8065B55}"/>
                </a:ext>
              </a:extLst>
            </p:cNvPr>
            <p:cNvSpPr/>
            <p:nvPr/>
          </p:nvSpPr>
          <p:spPr>
            <a:xfrm>
              <a:off x="4476040" y="47797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601"/>
                    <a:pt x="914" y="2286"/>
                  </a:cubicBezTo>
                  <a:cubicBezTo>
                    <a:pt x="457" y="1601"/>
                    <a:pt x="229" y="915"/>
                    <a:pt x="0" y="0"/>
                  </a:cubicBezTo>
                  <a:close/>
                </a:path>
              </a:pathLst>
            </a:custGeom>
            <a:solidFill>
              <a:srgbClr val="FFFFFF"/>
            </a:solidFill>
            <a:ln w="2286" cap="flat">
              <a:noFill/>
              <a:prstDash val="solid"/>
              <a:miter/>
            </a:ln>
          </p:spPr>
          <p:txBody>
            <a:bodyPr rtlCol="0" anchor="ctr"/>
            <a:lstStyle/>
            <a:p>
              <a:endParaRPr lang="en-US"/>
            </a:p>
          </p:txBody>
        </p:sp>
        <p:sp>
          <p:nvSpPr>
            <p:cNvPr id="72" name="Freeform 671">
              <a:extLst>
                <a:ext uri="{FF2B5EF4-FFF2-40B4-BE49-F238E27FC236}">
                  <a16:creationId xmlns:a16="http://schemas.microsoft.com/office/drawing/2014/main" id="{3C31809C-6184-BA92-DDF1-6A4DE855DE46}"/>
                </a:ext>
              </a:extLst>
            </p:cNvPr>
            <p:cNvSpPr/>
            <p:nvPr/>
          </p:nvSpPr>
          <p:spPr>
            <a:xfrm>
              <a:off x="4458895" y="474253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5"/>
                    <a:pt x="914" y="1371"/>
                    <a:pt x="1143" y="2286"/>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73" name="Freeform 672">
              <a:extLst>
                <a:ext uri="{FF2B5EF4-FFF2-40B4-BE49-F238E27FC236}">
                  <a16:creationId xmlns:a16="http://schemas.microsoft.com/office/drawing/2014/main" id="{D878FEFF-B99F-C6FF-F63C-D097A1784C25}"/>
                </a:ext>
              </a:extLst>
            </p:cNvPr>
            <p:cNvSpPr/>
            <p:nvPr/>
          </p:nvSpPr>
          <p:spPr>
            <a:xfrm>
              <a:off x="4469182" y="4763338"/>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5"/>
                    <a:pt x="686" y="1372"/>
                  </a:cubicBezTo>
                  <a:cubicBezTo>
                    <a:pt x="457"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74" name="Freeform 673">
              <a:extLst>
                <a:ext uri="{FF2B5EF4-FFF2-40B4-BE49-F238E27FC236}">
                  <a16:creationId xmlns:a16="http://schemas.microsoft.com/office/drawing/2014/main" id="{BCE4CAED-64D7-F1B5-F2ED-024B6661CB20}"/>
                </a:ext>
              </a:extLst>
            </p:cNvPr>
            <p:cNvSpPr/>
            <p:nvPr/>
          </p:nvSpPr>
          <p:spPr>
            <a:xfrm>
              <a:off x="4461638" y="4747336"/>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600"/>
                    <a:pt x="1143" y="2286"/>
                  </a:cubicBezTo>
                  <a:cubicBezTo>
                    <a:pt x="686"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75" name="Freeform 674">
              <a:extLst>
                <a:ext uri="{FF2B5EF4-FFF2-40B4-BE49-F238E27FC236}">
                  <a16:creationId xmlns:a16="http://schemas.microsoft.com/office/drawing/2014/main" id="{062FEB07-2237-1E59-0C06-B6965F31FFF7}"/>
                </a:ext>
              </a:extLst>
            </p:cNvPr>
            <p:cNvSpPr/>
            <p:nvPr/>
          </p:nvSpPr>
          <p:spPr>
            <a:xfrm>
              <a:off x="4464153" y="475236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1"/>
                    <a:pt x="229"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675">
              <a:extLst>
                <a:ext uri="{FF2B5EF4-FFF2-40B4-BE49-F238E27FC236}">
                  <a16:creationId xmlns:a16="http://schemas.microsoft.com/office/drawing/2014/main" id="{2821E023-4468-756F-387D-75FE696E6339}"/>
                </a:ext>
              </a:extLst>
            </p:cNvPr>
            <p:cNvSpPr/>
            <p:nvPr/>
          </p:nvSpPr>
          <p:spPr>
            <a:xfrm>
              <a:off x="4466667" y="4757623"/>
              <a:ext cx="914" cy="2057"/>
            </a:xfrm>
            <a:custGeom>
              <a:avLst/>
              <a:gdLst>
                <a:gd name="connsiteX0" fmla="*/ 0 w 914"/>
                <a:gd name="connsiteY0" fmla="*/ 0 h 2057"/>
                <a:gd name="connsiteX1" fmla="*/ 914 w 914"/>
                <a:gd name="connsiteY1" fmla="*/ 2058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9" y="686"/>
                    <a:pt x="686" y="1372"/>
                    <a:pt x="914"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7" name="Freeform 676">
              <a:extLst>
                <a:ext uri="{FF2B5EF4-FFF2-40B4-BE49-F238E27FC236}">
                  <a16:creationId xmlns:a16="http://schemas.microsoft.com/office/drawing/2014/main" id="{AB318EB9-A38A-35B5-0A02-B868944D3B73}"/>
                </a:ext>
              </a:extLst>
            </p:cNvPr>
            <p:cNvSpPr/>
            <p:nvPr/>
          </p:nvSpPr>
          <p:spPr>
            <a:xfrm>
              <a:off x="4020211" y="5107609"/>
              <a:ext cx="5486" cy="5257"/>
            </a:xfrm>
            <a:custGeom>
              <a:avLst/>
              <a:gdLst>
                <a:gd name="connsiteX0" fmla="*/ 5486 w 5486"/>
                <a:gd name="connsiteY0" fmla="*/ 5258 h 5257"/>
                <a:gd name="connsiteX1" fmla="*/ 0 w 5486"/>
                <a:gd name="connsiteY1" fmla="*/ 0 h 5257"/>
                <a:gd name="connsiteX2" fmla="*/ 5486 w 5486"/>
                <a:gd name="connsiteY2" fmla="*/ 5258 h 5257"/>
              </a:gdLst>
              <a:ahLst/>
              <a:cxnLst>
                <a:cxn ang="0">
                  <a:pos x="connsiteX0" y="connsiteY0"/>
                </a:cxn>
                <a:cxn ang="0">
                  <a:pos x="connsiteX1" y="connsiteY1"/>
                </a:cxn>
                <a:cxn ang="0">
                  <a:pos x="connsiteX2" y="connsiteY2"/>
                </a:cxn>
              </a:cxnLst>
              <a:rect l="l" t="t" r="r" b="b"/>
              <a:pathLst>
                <a:path w="5486" h="5257">
                  <a:moveTo>
                    <a:pt x="5486" y="5258"/>
                  </a:moveTo>
                  <a:cubicBezTo>
                    <a:pt x="3658" y="3429"/>
                    <a:pt x="1829" y="1829"/>
                    <a:pt x="0" y="0"/>
                  </a:cubicBezTo>
                  <a:cubicBezTo>
                    <a:pt x="1829" y="1829"/>
                    <a:pt x="3658" y="3429"/>
                    <a:pt x="5486" y="5258"/>
                  </a:cubicBezTo>
                  <a:close/>
                </a:path>
              </a:pathLst>
            </a:custGeom>
            <a:solidFill>
              <a:srgbClr val="FFFFFF"/>
            </a:solidFill>
            <a:ln w="2286" cap="flat">
              <a:noFill/>
              <a:prstDash val="solid"/>
              <a:miter/>
            </a:ln>
          </p:spPr>
          <p:txBody>
            <a:bodyPr rtlCol="0" anchor="ctr"/>
            <a:lstStyle/>
            <a:p>
              <a:endParaRPr lang="en-US"/>
            </a:p>
          </p:txBody>
        </p:sp>
        <p:sp>
          <p:nvSpPr>
            <p:cNvPr id="78" name="Freeform 677">
              <a:extLst>
                <a:ext uri="{FF2B5EF4-FFF2-40B4-BE49-F238E27FC236}">
                  <a16:creationId xmlns:a16="http://schemas.microsoft.com/office/drawing/2014/main" id="{7F0BBBC9-D4D1-5336-0F29-B1CFB500A69B}"/>
                </a:ext>
              </a:extLst>
            </p:cNvPr>
            <p:cNvSpPr/>
            <p:nvPr/>
          </p:nvSpPr>
          <p:spPr>
            <a:xfrm>
              <a:off x="4470782" y="4895926"/>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0" y="457"/>
                    <a:pt x="0" y="457"/>
                  </a:cubicBezTo>
                  <a:cubicBezTo>
                    <a:pt x="0"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678">
              <a:extLst>
                <a:ext uri="{FF2B5EF4-FFF2-40B4-BE49-F238E27FC236}">
                  <a16:creationId xmlns:a16="http://schemas.microsoft.com/office/drawing/2014/main" id="{A5145412-7B09-70FC-48AD-920FD3B6937C}"/>
                </a:ext>
              </a:extLst>
            </p:cNvPr>
            <p:cNvSpPr/>
            <p:nvPr/>
          </p:nvSpPr>
          <p:spPr>
            <a:xfrm>
              <a:off x="4471468" y="4894783"/>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679">
              <a:extLst>
                <a:ext uri="{FF2B5EF4-FFF2-40B4-BE49-F238E27FC236}">
                  <a16:creationId xmlns:a16="http://schemas.microsoft.com/office/drawing/2014/main" id="{ED37FDC0-806C-D036-45DC-E571E1887823}"/>
                </a:ext>
              </a:extLst>
            </p:cNvPr>
            <p:cNvSpPr/>
            <p:nvPr/>
          </p:nvSpPr>
          <p:spPr>
            <a:xfrm>
              <a:off x="4469410" y="4896840"/>
              <a:ext cx="457" cy="228"/>
            </a:xfrm>
            <a:custGeom>
              <a:avLst/>
              <a:gdLst>
                <a:gd name="connsiteX0" fmla="*/ 457 w 457"/>
                <a:gd name="connsiteY0" fmla="*/ 0 h 228"/>
                <a:gd name="connsiteX1" fmla="*/ 0 w 457"/>
                <a:gd name="connsiteY1" fmla="*/ 228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8"/>
                    <a:pt x="0" y="228"/>
                  </a:cubicBezTo>
                  <a:cubicBezTo>
                    <a:pt x="229" y="228"/>
                    <a:pt x="457" y="228"/>
                    <a:pt x="457" y="0"/>
                  </a:cubicBezTo>
                  <a:close/>
                </a:path>
              </a:pathLst>
            </a:custGeom>
            <a:solidFill>
              <a:srgbClr val="FFFFFF"/>
            </a:solidFill>
            <a:ln w="2286" cap="flat">
              <a:noFill/>
              <a:prstDash val="solid"/>
              <a:miter/>
            </a:ln>
          </p:spPr>
          <p:txBody>
            <a:bodyPr rtlCol="0" anchor="ctr"/>
            <a:lstStyle/>
            <a:p>
              <a:endParaRPr lang="en-US"/>
            </a:p>
          </p:txBody>
        </p:sp>
        <p:sp>
          <p:nvSpPr>
            <p:cNvPr id="81" name="Freeform 680">
              <a:extLst>
                <a:ext uri="{FF2B5EF4-FFF2-40B4-BE49-F238E27FC236}">
                  <a16:creationId xmlns:a16="http://schemas.microsoft.com/office/drawing/2014/main" id="{499CF3CD-930E-2F21-6F91-74FBA9F44C3E}"/>
                </a:ext>
              </a:extLst>
            </p:cNvPr>
            <p:cNvSpPr/>
            <p:nvPr/>
          </p:nvSpPr>
          <p:spPr>
            <a:xfrm>
              <a:off x="4218408" y="5135499"/>
              <a:ext cx="0" cy="101"/>
            </a:xfrm>
            <a:custGeom>
              <a:avLst/>
              <a:gdLst>
                <a:gd name="connsiteX0" fmla="*/ 0 w 0"/>
                <a:gd name="connsiteY0" fmla="*/ 0 h 101"/>
                <a:gd name="connsiteX1" fmla="*/ 0 w 0"/>
                <a:gd name="connsiteY1" fmla="*/ 0 h 101"/>
                <a:gd name="connsiteX2" fmla="*/ 0 w 0"/>
                <a:gd name="connsiteY2" fmla="*/ 0 h 101"/>
              </a:gdLst>
              <a:ahLst/>
              <a:cxnLst>
                <a:cxn ang="0">
                  <a:pos x="connsiteX0" y="connsiteY0"/>
                </a:cxn>
                <a:cxn ang="0">
                  <a:pos x="connsiteX1" y="connsiteY1"/>
                </a:cxn>
                <a:cxn ang="0">
                  <a:pos x="connsiteX2" y="connsiteY2"/>
                </a:cxn>
              </a:cxnLst>
              <a:rect l="l" t="t" r="r" b="b"/>
              <a:pathLst>
                <a:path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681">
              <a:extLst>
                <a:ext uri="{FF2B5EF4-FFF2-40B4-BE49-F238E27FC236}">
                  <a16:creationId xmlns:a16="http://schemas.microsoft.com/office/drawing/2014/main" id="{E8A3F6F4-D8F1-E6F5-241E-C8497C899415}"/>
                </a:ext>
              </a:extLst>
            </p:cNvPr>
            <p:cNvSpPr/>
            <p:nvPr/>
          </p:nvSpPr>
          <p:spPr>
            <a:xfrm>
              <a:off x="4472154" y="4893411"/>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914"/>
                    <a:pt x="0" y="1143"/>
                  </a:cubicBezTo>
                  <a:cubicBezTo>
                    <a:pt x="229" y="914"/>
                    <a:pt x="457" y="457"/>
                    <a:pt x="457" y="0"/>
                  </a:cubicBezTo>
                  <a:close/>
                </a:path>
              </a:pathLst>
            </a:custGeom>
            <a:solidFill>
              <a:srgbClr val="FFFFFF"/>
            </a:solidFill>
            <a:ln w="2286" cap="flat">
              <a:noFill/>
              <a:prstDash val="solid"/>
              <a:miter/>
            </a:ln>
          </p:spPr>
          <p:txBody>
            <a:bodyPr rtlCol="0" anchor="ctr"/>
            <a:lstStyle/>
            <a:p>
              <a:endParaRPr lang="en-US"/>
            </a:p>
          </p:txBody>
        </p:sp>
        <p:sp>
          <p:nvSpPr>
            <p:cNvPr id="83" name="Freeform 682">
              <a:extLst>
                <a:ext uri="{FF2B5EF4-FFF2-40B4-BE49-F238E27FC236}">
                  <a16:creationId xmlns:a16="http://schemas.microsoft.com/office/drawing/2014/main" id="{E73F697F-3745-50A8-6F78-630FDFCEAC98}"/>
                </a:ext>
              </a:extLst>
            </p:cNvPr>
            <p:cNvSpPr/>
            <p:nvPr/>
          </p:nvSpPr>
          <p:spPr>
            <a:xfrm>
              <a:off x="3933343" y="4958562"/>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1"/>
                    <a:pt x="229" y="1600"/>
                    <a:pt x="0" y="0"/>
                  </a:cubicBezTo>
                  <a:cubicBezTo>
                    <a:pt x="229"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4" name="Freeform 683">
              <a:extLst>
                <a:ext uri="{FF2B5EF4-FFF2-40B4-BE49-F238E27FC236}">
                  <a16:creationId xmlns:a16="http://schemas.microsoft.com/office/drawing/2014/main" id="{58F5773E-FDB7-BFCC-7B83-C79BD6957045}"/>
                </a:ext>
              </a:extLst>
            </p:cNvPr>
            <p:cNvSpPr/>
            <p:nvPr/>
          </p:nvSpPr>
          <p:spPr>
            <a:xfrm>
              <a:off x="4217265" y="5138470"/>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8"/>
                    <a:pt x="229" y="228"/>
                    <a:pt x="0" y="457"/>
                  </a:cubicBezTo>
                  <a:cubicBezTo>
                    <a:pt x="229" y="228"/>
                    <a:pt x="229" y="228"/>
                    <a:pt x="229" y="0"/>
                  </a:cubicBezTo>
                  <a:close/>
                </a:path>
              </a:pathLst>
            </a:custGeom>
            <a:solidFill>
              <a:srgbClr val="FFFFFF"/>
            </a:solidFill>
            <a:ln w="2286" cap="flat">
              <a:noFill/>
              <a:prstDash val="solid"/>
              <a:miter/>
            </a:ln>
          </p:spPr>
          <p:txBody>
            <a:bodyPr rtlCol="0" anchor="ctr"/>
            <a:lstStyle/>
            <a:p>
              <a:endParaRPr lang="en-US"/>
            </a:p>
          </p:txBody>
        </p:sp>
        <p:sp>
          <p:nvSpPr>
            <p:cNvPr id="85" name="Freeform 684">
              <a:extLst>
                <a:ext uri="{FF2B5EF4-FFF2-40B4-BE49-F238E27FC236}">
                  <a16:creationId xmlns:a16="http://schemas.microsoft.com/office/drawing/2014/main" id="{2D69EA41-0DC2-29BC-8905-D1572269A318}"/>
                </a:ext>
              </a:extLst>
            </p:cNvPr>
            <p:cNvSpPr/>
            <p:nvPr/>
          </p:nvSpPr>
          <p:spPr>
            <a:xfrm>
              <a:off x="4472611" y="4891582"/>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457" y="457"/>
                    <a:pt x="229" y="1143"/>
                    <a:pt x="0" y="1600"/>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6" name="Freeform 685">
              <a:extLst>
                <a:ext uri="{FF2B5EF4-FFF2-40B4-BE49-F238E27FC236}">
                  <a16:creationId xmlns:a16="http://schemas.microsoft.com/office/drawing/2014/main" id="{7EEC0C52-761C-CA79-4F4C-ABB136C3EDCB}"/>
                </a:ext>
              </a:extLst>
            </p:cNvPr>
            <p:cNvSpPr/>
            <p:nvPr/>
          </p:nvSpPr>
          <p:spPr>
            <a:xfrm>
              <a:off x="3928967" y="4606897"/>
              <a:ext cx="543259" cy="526008"/>
            </a:xfrm>
            <a:custGeom>
              <a:avLst/>
              <a:gdLst>
                <a:gd name="connsiteX0" fmla="*/ 2090 w 543259"/>
                <a:gd name="connsiteY0" fmla="*/ 336578 h 526008"/>
                <a:gd name="connsiteX1" fmla="*/ 75242 w 543259"/>
                <a:gd name="connsiteY1" fmla="*/ 445391 h 526008"/>
                <a:gd name="connsiteX2" fmla="*/ 280525 w 543259"/>
                <a:gd name="connsiteY2" fmla="*/ 525858 h 526008"/>
                <a:gd name="connsiteX3" fmla="*/ 279154 w 543259"/>
                <a:gd name="connsiteY3" fmla="*/ 492711 h 526008"/>
                <a:gd name="connsiteX4" fmla="*/ 283954 w 543259"/>
                <a:gd name="connsiteY4" fmla="*/ 489282 h 526008"/>
                <a:gd name="connsiteX5" fmla="*/ 289898 w 543259"/>
                <a:gd name="connsiteY5" fmla="*/ 494312 h 526008"/>
                <a:gd name="connsiteX6" fmla="*/ 290584 w 543259"/>
                <a:gd name="connsiteY6" fmla="*/ 525401 h 526008"/>
                <a:gd name="connsiteX7" fmla="*/ 290584 w 543259"/>
                <a:gd name="connsiteY7" fmla="*/ 525401 h 526008"/>
                <a:gd name="connsiteX8" fmla="*/ 302242 w 543259"/>
                <a:gd name="connsiteY8" fmla="*/ 524487 h 526008"/>
                <a:gd name="connsiteX9" fmla="*/ 430715 w 543259"/>
                <a:gd name="connsiteY9" fmla="*/ 484253 h 526008"/>
                <a:gd name="connsiteX10" fmla="*/ 512326 w 543259"/>
                <a:gd name="connsiteY10" fmla="*/ 390984 h 526008"/>
                <a:gd name="connsiteX11" fmla="*/ 540444 w 543259"/>
                <a:gd name="connsiteY11" fmla="*/ 290172 h 526008"/>
                <a:gd name="connsiteX12" fmla="*/ 536786 w 543259"/>
                <a:gd name="connsiteY12" fmla="*/ 290858 h 526008"/>
                <a:gd name="connsiteX13" fmla="*/ 497695 w 543259"/>
                <a:gd name="connsiteY13" fmla="*/ 290172 h 526008"/>
                <a:gd name="connsiteX14" fmla="*/ 489009 w 543259"/>
                <a:gd name="connsiteY14" fmla="*/ 283542 h 526008"/>
                <a:gd name="connsiteX15" fmla="*/ 497695 w 543259"/>
                <a:gd name="connsiteY15" fmla="*/ 279428 h 526008"/>
                <a:gd name="connsiteX16" fmla="*/ 541358 w 543259"/>
                <a:gd name="connsiteY16" fmla="*/ 283771 h 526008"/>
                <a:gd name="connsiteX17" fmla="*/ 542730 w 543259"/>
                <a:gd name="connsiteY17" fmla="*/ 268226 h 526008"/>
                <a:gd name="connsiteX18" fmla="*/ 517355 w 543259"/>
                <a:gd name="connsiteY18" fmla="*/ 139524 h 526008"/>
                <a:gd name="connsiteX19" fmla="*/ 497010 w 543259"/>
                <a:gd name="connsiteY19" fmla="*/ 88318 h 526008"/>
                <a:gd name="connsiteX20" fmla="*/ 479865 w 543259"/>
                <a:gd name="connsiteY20" fmla="*/ 71173 h 526008"/>
                <a:gd name="connsiteX21" fmla="*/ 297899 w 543259"/>
                <a:gd name="connsiteY21" fmla="*/ 536 h 526008"/>
                <a:gd name="connsiteX22" fmla="*/ 65870 w 543259"/>
                <a:gd name="connsiteY22" fmla="*/ 107292 h 526008"/>
                <a:gd name="connsiteX23" fmla="*/ 2776 w 543259"/>
                <a:gd name="connsiteY23" fmla="*/ 243080 h 526008"/>
                <a:gd name="connsiteX24" fmla="*/ 4605 w 543259"/>
                <a:gd name="connsiteY24" fmla="*/ 350751 h 526008"/>
                <a:gd name="connsiteX25" fmla="*/ 2090 w 543259"/>
                <a:gd name="connsiteY25" fmla="*/ 336578 h 526008"/>
                <a:gd name="connsiteX26" fmla="*/ 286012 w 543259"/>
                <a:gd name="connsiteY26" fmla="*/ 24539 h 526008"/>
                <a:gd name="connsiteX27" fmla="*/ 291955 w 543259"/>
                <a:gd name="connsiteY27" fmla="*/ 29796 h 526008"/>
                <a:gd name="connsiteX28" fmla="*/ 292641 w 543259"/>
                <a:gd name="connsiteY28" fmla="*/ 72316 h 526008"/>
                <a:gd name="connsiteX29" fmla="*/ 280297 w 543259"/>
                <a:gd name="connsiteY29" fmla="*/ 30025 h 526008"/>
                <a:gd name="connsiteX30" fmla="*/ 286012 w 543259"/>
                <a:gd name="connsiteY30" fmla="*/ 24539 h 526008"/>
                <a:gd name="connsiteX31" fmla="*/ 264752 w 543259"/>
                <a:gd name="connsiteY31" fmla="*/ 287657 h 526008"/>
                <a:gd name="connsiteX32" fmla="*/ 274353 w 543259"/>
                <a:gd name="connsiteY32" fmla="*/ 276456 h 526008"/>
                <a:gd name="connsiteX33" fmla="*/ 301099 w 543259"/>
                <a:gd name="connsiteY33" fmla="*/ 254739 h 526008"/>
                <a:gd name="connsiteX34" fmla="*/ 355277 w 543259"/>
                <a:gd name="connsiteY34" fmla="*/ 191417 h 526008"/>
                <a:gd name="connsiteX35" fmla="*/ 352534 w 543259"/>
                <a:gd name="connsiteY35" fmla="*/ 168328 h 526008"/>
                <a:gd name="connsiteX36" fmla="*/ 341561 w 543259"/>
                <a:gd name="connsiteY36" fmla="*/ 158955 h 526008"/>
                <a:gd name="connsiteX37" fmla="*/ 373108 w 543259"/>
                <a:gd name="connsiteY37" fmla="*/ 143411 h 526008"/>
                <a:gd name="connsiteX38" fmla="*/ 434373 w 543259"/>
                <a:gd name="connsiteY38" fmla="*/ 105006 h 526008"/>
                <a:gd name="connsiteX39" fmla="*/ 443060 w 543259"/>
                <a:gd name="connsiteY39" fmla="*/ 98376 h 526008"/>
                <a:gd name="connsiteX40" fmla="*/ 453347 w 543259"/>
                <a:gd name="connsiteY40" fmla="*/ 97919 h 526008"/>
                <a:gd name="connsiteX41" fmla="*/ 452890 w 543259"/>
                <a:gd name="connsiteY41" fmla="*/ 107292 h 526008"/>
                <a:gd name="connsiteX42" fmla="*/ 420200 w 543259"/>
                <a:gd name="connsiteY42" fmla="*/ 161699 h 526008"/>
                <a:gd name="connsiteX43" fmla="*/ 405112 w 543259"/>
                <a:gd name="connsiteY43" fmla="*/ 190731 h 526008"/>
                <a:gd name="connsiteX44" fmla="*/ 385224 w 543259"/>
                <a:gd name="connsiteY44" fmla="*/ 194388 h 526008"/>
                <a:gd name="connsiteX45" fmla="*/ 369222 w 543259"/>
                <a:gd name="connsiteY45" fmla="*/ 194846 h 526008"/>
                <a:gd name="connsiteX46" fmla="*/ 326474 w 543259"/>
                <a:gd name="connsiteY46" fmla="*/ 241709 h 526008"/>
                <a:gd name="connsiteX47" fmla="*/ 288983 w 543259"/>
                <a:gd name="connsiteY47" fmla="*/ 289943 h 526008"/>
                <a:gd name="connsiteX48" fmla="*/ 270695 w 543259"/>
                <a:gd name="connsiteY48" fmla="*/ 305031 h 526008"/>
                <a:gd name="connsiteX49" fmla="*/ 204401 w 543259"/>
                <a:gd name="connsiteY49" fmla="*/ 375211 h 526008"/>
                <a:gd name="connsiteX50" fmla="*/ 200515 w 543259"/>
                <a:gd name="connsiteY50" fmla="*/ 380469 h 526008"/>
                <a:gd name="connsiteX51" fmla="*/ 186571 w 543259"/>
                <a:gd name="connsiteY51" fmla="*/ 383898 h 526008"/>
                <a:gd name="connsiteX52" fmla="*/ 182456 w 543259"/>
                <a:gd name="connsiteY52" fmla="*/ 376583 h 526008"/>
                <a:gd name="connsiteX53" fmla="*/ 191371 w 543259"/>
                <a:gd name="connsiteY53" fmla="*/ 366296 h 526008"/>
                <a:gd name="connsiteX54" fmla="*/ 208973 w 543259"/>
                <a:gd name="connsiteY54" fmla="*/ 353723 h 526008"/>
                <a:gd name="connsiteX55" fmla="*/ 252636 w 543259"/>
                <a:gd name="connsiteY55" fmla="*/ 307317 h 526008"/>
                <a:gd name="connsiteX56" fmla="*/ 264752 w 543259"/>
                <a:gd name="connsiteY56" fmla="*/ 287657 h 526008"/>
                <a:gd name="connsiteX57" fmla="*/ 32951 w 543259"/>
                <a:gd name="connsiteY57" fmla="*/ 270512 h 526008"/>
                <a:gd name="connsiteX58" fmla="*/ 155710 w 543259"/>
                <a:gd name="connsiteY58" fmla="*/ 70259 h 526008"/>
                <a:gd name="connsiteX59" fmla="*/ 221775 w 543259"/>
                <a:gd name="connsiteY59" fmla="*/ 44655 h 526008"/>
                <a:gd name="connsiteX60" fmla="*/ 95359 w 543259"/>
                <a:gd name="connsiteY60" fmla="*/ 169242 h 526008"/>
                <a:gd name="connsiteX61" fmla="*/ 46439 w 543259"/>
                <a:gd name="connsiteY61" fmla="*/ 270512 h 526008"/>
                <a:gd name="connsiteX62" fmla="*/ 78443 w 543259"/>
                <a:gd name="connsiteY62" fmla="*/ 277142 h 526008"/>
                <a:gd name="connsiteX63" fmla="*/ 42781 w 543259"/>
                <a:gd name="connsiteY63" fmla="*/ 281256 h 526008"/>
                <a:gd name="connsiteX64" fmla="*/ 31808 w 543259"/>
                <a:gd name="connsiteY64" fmla="*/ 314175 h 526008"/>
                <a:gd name="connsiteX65" fmla="*/ 32494 w 543259"/>
                <a:gd name="connsiteY65" fmla="*/ 278513 h 526008"/>
                <a:gd name="connsiteX66" fmla="*/ 30665 w 543259"/>
                <a:gd name="connsiteY66" fmla="*/ 274170 h 526008"/>
                <a:gd name="connsiteX67" fmla="*/ 32951 w 543259"/>
                <a:gd name="connsiteY67" fmla="*/ 270512 h 52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3259" h="526008">
                  <a:moveTo>
                    <a:pt x="2090" y="336578"/>
                  </a:moveTo>
                  <a:cubicBezTo>
                    <a:pt x="18778" y="377497"/>
                    <a:pt x="43924" y="414987"/>
                    <a:pt x="75242" y="445391"/>
                  </a:cubicBezTo>
                  <a:cubicBezTo>
                    <a:pt x="130335" y="499112"/>
                    <a:pt x="203944" y="528373"/>
                    <a:pt x="280525" y="525858"/>
                  </a:cubicBezTo>
                  <a:cubicBezTo>
                    <a:pt x="277553" y="514657"/>
                    <a:pt x="279611" y="503456"/>
                    <a:pt x="279154" y="492711"/>
                  </a:cubicBezTo>
                  <a:cubicBezTo>
                    <a:pt x="279154" y="490425"/>
                    <a:pt x="281668" y="489511"/>
                    <a:pt x="283954" y="489282"/>
                  </a:cubicBezTo>
                  <a:cubicBezTo>
                    <a:pt x="287612" y="488825"/>
                    <a:pt x="289441" y="491568"/>
                    <a:pt x="289898" y="494312"/>
                  </a:cubicBezTo>
                  <a:cubicBezTo>
                    <a:pt x="291041" y="504370"/>
                    <a:pt x="292641" y="514657"/>
                    <a:pt x="290584" y="525401"/>
                  </a:cubicBezTo>
                  <a:lnTo>
                    <a:pt x="290584" y="525401"/>
                  </a:lnTo>
                  <a:cubicBezTo>
                    <a:pt x="294470" y="525173"/>
                    <a:pt x="298356" y="524944"/>
                    <a:pt x="302242" y="524487"/>
                  </a:cubicBezTo>
                  <a:cubicBezTo>
                    <a:pt x="347505" y="519458"/>
                    <a:pt x="391396" y="508028"/>
                    <a:pt x="430715" y="484253"/>
                  </a:cubicBezTo>
                  <a:cubicBezTo>
                    <a:pt x="466834" y="462536"/>
                    <a:pt x="495181" y="429618"/>
                    <a:pt x="512326" y="390984"/>
                  </a:cubicBezTo>
                  <a:cubicBezTo>
                    <a:pt x="526728" y="358295"/>
                    <a:pt x="536100" y="325148"/>
                    <a:pt x="540444" y="290172"/>
                  </a:cubicBezTo>
                  <a:cubicBezTo>
                    <a:pt x="539301" y="290629"/>
                    <a:pt x="538158" y="290858"/>
                    <a:pt x="536786" y="290858"/>
                  </a:cubicBezTo>
                  <a:cubicBezTo>
                    <a:pt x="523756" y="290858"/>
                    <a:pt x="510726" y="290629"/>
                    <a:pt x="497695" y="290172"/>
                  </a:cubicBezTo>
                  <a:cubicBezTo>
                    <a:pt x="493581" y="289943"/>
                    <a:pt x="488094" y="289715"/>
                    <a:pt x="489009" y="283542"/>
                  </a:cubicBezTo>
                  <a:cubicBezTo>
                    <a:pt x="489694" y="279199"/>
                    <a:pt x="494038" y="279199"/>
                    <a:pt x="497695" y="279428"/>
                  </a:cubicBezTo>
                  <a:cubicBezTo>
                    <a:pt x="512326" y="280799"/>
                    <a:pt x="526728" y="282399"/>
                    <a:pt x="541358" y="283771"/>
                  </a:cubicBezTo>
                  <a:cubicBezTo>
                    <a:pt x="542044" y="278513"/>
                    <a:pt x="542501" y="273484"/>
                    <a:pt x="542730" y="268226"/>
                  </a:cubicBezTo>
                  <a:cubicBezTo>
                    <a:pt x="545930" y="223192"/>
                    <a:pt x="534271" y="180901"/>
                    <a:pt x="517355" y="139524"/>
                  </a:cubicBezTo>
                  <a:cubicBezTo>
                    <a:pt x="510497" y="122608"/>
                    <a:pt x="504096" y="105234"/>
                    <a:pt x="497010" y="88318"/>
                  </a:cubicBezTo>
                  <a:cubicBezTo>
                    <a:pt x="491523" y="82374"/>
                    <a:pt x="485808" y="76659"/>
                    <a:pt x="479865" y="71173"/>
                  </a:cubicBezTo>
                  <a:cubicBezTo>
                    <a:pt x="426372" y="22481"/>
                    <a:pt x="367850" y="6251"/>
                    <a:pt x="297899" y="536"/>
                  </a:cubicBezTo>
                  <a:cubicBezTo>
                    <a:pt x="259265" y="-2665"/>
                    <a:pt x="139250" y="5565"/>
                    <a:pt x="65870" y="107292"/>
                  </a:cubicBezTo>
                  <a:cubicBezTo>
                    <a:pt x="35009" y="148211"/>
                    <a:pt x="7120" y="189131"/>
                    <a:pt x="2776" y="243080"/>
                  </a:cubicBezTo>
                  <a:cubicBezTo>
                    <a:pt x="33" y="276227"/>
                    <a:pt x="-2482" y="312346"/>
                    <a:pt x="4605" y="350751"/>
                  </a:cubicBezTo>
                  <a:cubicBezTo>
                    <a:pt x="3462" y="346407"/>
                    <a:pt x="2548" y="341607"/>
                    <a:pt x="2090" y="336578"/>
                  </a:cubicBezTo>
                  <a:close/>
                  <a:moveTo>
                    <a:pt x="286012" y="24539"/>
                  </a:moveTo>
                  <a:cubicBezTo>
                    <a:pt x="289212" y="24539"/>
                    <a:pt x="291269" y="26825"/>
                    <a:pt x="291955" y="29796"/>
                  </a:cubicBezTo>
                  <a:cubicBezTo>
                    <a:pt x="295841" y="42369"/>
                    <a:pt x="293327" y="54714"/>
                    <a:pt x="292641" y="72316"/>
                  </a:cubicBezTo>
                  <a:cubicBezTo>
                    <a:pt x="281211" y="56771"/>
                    <a:pt x="282811" y="42827"/>
                    <a:pt x="280297" y="30025"/>
                  </a:cubicBezTo>
                  <a:cubicBezTo>
                    <a:pt x="279839" y="26825"/>
                    <a:pt x="282583" y="24539"/>
                    <a:pt x="286012" y="24539"/>
                  </a:cubicBezTo>
                  <a:close/>
                  <a:moveTo>
                    <a:pt x="264752" y="287657"/>
                  </a:moveTo>
                  <a:cubicBezTo>
                    <a:pt x="265438" y="281942"/>
                    <a:pt x="269324" y="277827"/>
                    <a:pt x="274353" y="276456"/>
                  </a:cubicBezTo>
                  <a:cubicBezTo>
                    <a:pt x="286926" y="273255"/>
                    <a:pt x="293555" y="263426"/>
                    <a:pt x="301099" y="254739"/>
                  </a:cubicBezTo>
                  <a:cubicBezTo>
                    <a:pt x="319387" y="233936"/>
                    <a:pt x="337218" y="212448"/>
                    <a:pt x="355277" y="191417"/>
                  </a:cubicBezTo>
                  <a:cubicBezTo>
                    <a:pt x="366022" y="178615"/>
                    <a:pt x="365793" y="177701"/>
                    <a:pt x="352534" y="168328"/>
                  </a:cubicBezTo>
                  <a:cubicBezTo>
                    <a:pt x="349105" y="165813"/>
                    <a:pt x="343847" y="166271"/>
                    <a:pt x="341561" y="158955"/>
                  </a:cubicBezTo>
                  <a:cubicBezTo>
                    <a:pt x="350248" y="149354"/>
                    <a:pt x="363050" y="148897"/>
                    <a:pt x="373108" y="143411"/>
                  </a:cubicBezTo>
                  <a:cubicBezTo>
                    <a:pt x="394597" y="132209"/>
                    <a:pt x="415628" y="120551"/>
                    <a:pt x="434373" y="105006"/>
                  </a:cubicBezTo>
                  <a:cubicBezTo>
                    <a:pt x="437116" y="102720"/>
                    <a:pt x="439859" y="100205"/>
                    <a:pt x="443060" y="98376"/>
                  </a:cubicBezTo>
                  <a:cubicBezTo>
                    <a:pt x="446260" y="96548"/>
                    <a:pt x="449918" y="95405"/>
                    <a:pt x="453347" y="97919"/>
                  </a:cubicBezTo>
                  <a:cubicBezTo>
                    <a:pt x="457690" y="101120"/>
                    <a:pt x="454947" y="104777"/>
                    <a:pt x="452890" y="107292"/>
                  </a:cubicBezTo>
                  <a:cubicBezTo>
                    <a:pt x="439174" y="123751"/>
                    <a:pt x="431630" y="143868"/>
                    <a:pt x="420200" y="161699"/>
                  </a:cubicBezTo>
                  <a:cubicBezTo>
                    <a:pt x="414256" y="171071"/>
                    <a:pt x="408998" y="180444"/>
                    <a:pt x="405112" y="190731"/>
                  </a:cubicBezTo>
                  <a:cubicBezTo>
                    <a:pt x="400083" y="204447"/>
                    <a:pt x="394597" y="205590"/>
                    <a:pt x="385224" y="194388"/>
                  </a:cubicBezTo>
                  <a:cubicBezTo>
                    <a:pt x="378823" y="186616"/>
                    <a:pt x="374251" y="189588"/>
                    <a:pt x="369222" y="194846"/>
                  </a:cubicBezTo>
                  <a:cubicBezTo>
                    <a:pt x="354820" y="210390"/>
                    <a:pt x="339733" y="225249"/>
                    <a:pt x="326474" y="241709"/>
                  </a:cubicBezTo>
                  <a:cubicBezTo>
                    <a:pt x="313672" y="257482"/>
                    <a:pt x="296984" y="270284"/>
                    <a:pt x="288983" y="289943"/>
                  </a:cubicBezTo>
                  <a:cubicBezTo>
                    <a:pt x="285783" y="297944"/>
                    <a:pt x="276410" y="299316"/>
                    <a:pt x="270695" y="305031"/>
                  </a:cubicBezTo>
                  <a:cubicBezTo>
                    <a:pt x="248064" y="327891"/>
                    <a:pt x="223832" y="349151"/>
                    <a:pt x="204401" y="375211"/>
                  </a:cubicBezTo>
                  <a:cubicBezTo>
                    <a:pt x="203030" y="377040"/>
                    <a:pt x="202115" y="379097"/>
                    <a:pt x="200515" y="380469"/>
                  </a:cubicBezTo>
                  <a:cubicBezTo>
                    <a:pt x="196400" y="383669"/>
                    <a:pt x="192057" y="386641"/>
                    <a:pt x="186571" y="383898"/>
                  </a:cubicBezTo>
                  <a:cubicBezTo>
                    <a:pt x="183827" y="382526"/>
                    <a:pt x="182684" y="379554"/>
                    <a:pt x="182456" y="376583"/>
                  </a:cubicBezTo>
                  <a:cubicBezTo>
                    <a:pt x="181999" y="370410"/>
                    <a:pt x="185199" y="367210"/>
                    <a:pt x="191371" y="366296"/>
                  </a:cubicBezTo>
                  <a:cubicBezTo>
                    <a:pt x="199144" y="364924"/>
                    <a:pt x="203944" y="358980"/>
                    <a:pt x="208973" y="353723"/>
                  </a:cubicBezTo>
                  <a:cubicBezTo>
                    <a:pt x="223604" y="338406"/>
                    <a:pt x="238006" y="322633"/>
                    <a:pt x="252636" y="307317"/>
                  </a:cubicBezTo>
                  <a:cubicBezTo>
                    <a:pt x="257665" y="301602"/>
                    <a:pt x="263609" y="296344"/>
                    <a:pt x="264752" y="287657"/>
                  </a:cubicBezTo>
                  <a:close/>
                  <a:moveTo>
                    <a:pt x="32951" y="270512"/>
                  </a:moveTo>
                  <a:cubicBezTo>
                    <a:pt x="46210" y="140667"/>
                    <a:pt x="137650" y="80546"/>
                    <a:pt x="155710" y="70259"/>
                  </a:cubicBezTo>
                  <a:cubicBezTo>
                    <a:pt x="165082" y="64772"/>
                    <a:pt x="231148" y="39398"/>
                    <a:pt x="221775" y="44655"/>
                  </a:cubicBezTo>
                  <a:cubicBezTo>
                    <a:pt x="204173" y="54714"/>
                    <a:pt x="134678" y="105006"/>
                    <a:pt x="95359" y="169242"/>
                  </a:cubicBezTo>
                  <a:cubicBezTo>
                    <a:pt x="71128" y="208790"/>
                    <a:pt x="56040" y="244452"/>
                    <a:pt x="46439" y="270512"/>
                  </a:cubicBezTo>
                  <a:cubicBezTo>
                    <a:pt x="56040" y="270741"/>
                    <a:pt x="66556" y="270969"/>
                    <a:pt x="78443" y="277142"/>
                  </a:cubicBezTo>
                  <a:cubicBezTo>
                    <a:pt x="64498" y="278970"/>
                    <a:pt x="53525" y="282171"/>
                    <a:pt x="42781" y="281256"/>
                  </a:cubicBezTo>
                  <a:cubicBezTo>
                    <a:pt x="34323" y="306174"/>
                    <a:pt x="32037" y="319433"/>
                    <a:pt x="31808" y="314175"/>
                  </a:cubicBezTo>
                  <a:cubicBezTo>
                    <a:pt x="31351" y="301830"/>
                    <a:pt x="31580" y="289943"/>
                    <a:pt x="32494" y="278513"/>
                  </a:cubicBezTo>
                  <a:cubicBezTo>
                    <a:pt x="31351" y="277599"/>
                    <a:pt x="30437" y="276227"/>
                    <a:pt x="30665" y="274170"/>
                  </a:cubicBezTo>
                  <a:cubicBezTo>
                    <a:pt x="30665" y="272341"/>
                    <a:pt x="31580" y="271198"/>
                    <a:pt x="32951" y="270512"/>
                  </a:cubicBezTo>
                  <a:close/>
                </a:path>
              </a:pathLst>
            </a:custGeom>
            <a:solidFill>
              <a:srgbClr val="FFFFFF"/>
            </a:solidFill>
            <a:ln w="2286" cap="flat">
              <a:noFill/>
              <a:prstDash val="solid"/>
              <a:miter/>
            </a:ln>
          </p:spPr>
          <p:txBody>
            <a:bodyPr rtlCol="0" anchor="ctr"/>
            <a:lstStyle/>
            <a:p>
              <a:endParaRPr lang="en-US"/>
            </a:p>
          </p:txBody>
        </p:sp>
        <p:sp>
          <p:nvSpPr>
            <p:cNvPr id="87" name="Freeform 686">
              <a:extLst>
                <a:ext uri="{FF2B5EF4-FFF2-40B4-BE49-F238E27FC236}">
                  <a16:creationId xmlns:a16="http://schemas.microsoft.com/office/drawing/2014/main" id="{90A4AF30-2359-BCF0-71C1-7A8D43DE155B}"/>
                </a:ext>
              </a:extLst>
            </p:cNvPr>
            <p:cNvSpPr/>
            <p:nvPr/>
          </p:nvSpPr>
          <p:spPr>
            <a:xfrm>
              <a:off x="3934258" y="4963591"/>
              <a:ext cx="3657" cy="14859"/>
            </a:xfrm>
            <a:custGeom>
              <a:avLst/>
              <a:gdLst>
                <a:gd name="connsiteX0" fmla="*/ 3658 w 3657"/>
                <a:gd name="connsiteY0" fmla="*/ 14859 h 14859"/>
                <a:gd name="connsiteX1" fmla="*/ 0 w 3657"/>
                <a:gd name="connsiteY1" fmla="*/ 0 h 14859"/>
                <a:gd name="connsiteX2" fmla="*/ 3658 w 3657"/>
                <a:gd name="connsiteY2" fmla="*/ 14859 h 14859"/>
              </a:gdLst>
              <a:ahLst/>
              <a:cxnLst>
                <a:cxn ang="0">
                  <a:pos x="connsiteX0" y="connsiteY0"/>
                </a:cxn>
                <a:cxn ang="0">
                  <a:pos x="connsiteX1" y="connsiteY1"/>
                </a:cxn>
                <a:cxn ang="0">
                  <a:pos x="connsiteX2" y="connsiteY2"/>
                </a:cxn>
              </a:cxnLst>
              <a:rect l="l" t="t" r="r" b="b"/>
              <a:pathLst>
                <a:path w="3657" h="14859">
                  <a:moveTo>
                    <a:pt x="3658" y="14859"/>
                  </a:moveTo>
                  <a:cubicBezTo>
                    <a:pt x="2286" y="9830"/>
                    <a:pt x="1143" y="5029"/>
                    <a:pt x="0" y="0"/>
                  </a:cubicBezTo>
                  <a:cubicBezTo>
                    <a:pt x="1143" y="5029"/>
                    <a:pt x="2286" y="9830"/>
                    <a:pt x="3658" y="14859"/>
                  </a:cubicBezTo>
                  <a:close/>
                </a:path>
              </a:pathLst>
            </a:custGeom>
            <a:solidFill>
              <a:srgbClr val="FFFFFF"/>
            </a:solidFill>
            <a:ln w="2286" cap="flat">
              <a:noFill/>
              <a:prstDash val="solid"/>
              <a:miter/>
            </a:ln>
          </p:spPr>
          <p:txBody>
            <a:bodyPr rtlCol="0" anchor="ctr"/>
            <a:lstStyle/>
            <a:p>
              <a:endParaRPr lang="en-US"/>
            </a:p>
          </p:txBody>
        </p:sp>
        <p:sp>
          <p:nvSpPr>
            <p:cNvPr id="88" name="Freeform 687">
              <a:extLst>
                <a:ext uri="{FF2B5EF4-FFF2-40B4-BE49-F238E27FC236}">
                  <a16:creationId xmlns:a16="http://schemas.microsoft.com/office/drawing/2014/main" id="{2ED6C786-4CC6-F51F-E620-B0DF519D4AF3}"/>
                </a:ext>
              </a:extLst>
            </p:cNvPr>
            <p:cNvSpPr/>
            <p:nvPr/>
          </p:nvSpPr>
          <p:spPr>
            <a:xfrm>
              <a:off x="4209721" y="5134584"/>
              <a:ext cx="457" cy="1600"/>
            </a:xfrm>
            <a:custGeom>
              <a:avLst/>
              <a:gdLst>
                <a:gd name="connsiteX0" fmla="*/ 457 w 457"/>
                <a:gd name="connsiteY0" fmla="*/ 1600 h 1600"/>
                <a:gd name="connsiteX1" fmla="*/ 0 w 457"/>
                <a:gd name="connsiteY1" fmla="*/ 0 h 1600"/>
                <a:gd name="connsiteX2" fmla="*/ 457 w 457"/>
                <a:gd name="connsiteY2" fmla="*/ 1600 h 1600"/>
              </a:gdLst>
              <a:ahLst/>
              <a:cxnLst>
                <a:cxn ang="0">
                  <a:pos x="connsiteX0" y="connsiteY0"/>
                </a:cxn>
                <a:cxn ang="0">
                  <a:pos x="connsiteX1" y="connsiteY1"/>
                </a:cxn>
                <a:cxn ang="0">
                  <a:pos x="connsiteX2" y="connsiteY2"/>
                </a:cxn>
              </a:cxnLst>
              <a:rect l="l" t="t" r="r" b="b"/>
              <a:pathLst>
                <a:path w="457" h="1600">
                  <a:moveTo>
                    <a:pt x="457" y="1600"/>
                  </a:moveTo>
                  <a:cubicBezTo>
                    <a:pt x="229" y="1143"/>
                    <a:pt x="0" y="457"/>
                    <a:pt x="0" y="0"/>
                  </a:cubicBezTo>
                  <a:cubicBezTo>
                    <a:pt x="0" y="457"/>
                    <a:pt x="229" y="914"/>
                    <a:pt x="457" y="1600"/>
                  </a:cubicBezTo>
                  <a:close/>
                </a:path>
              </a:pathLst>
            </a:custGeom>
            <a:solidFill>
              <a:srgbClr val="FFFFFF"/>
            </a:solidFill>
            <a:ln w="2286" cap="flat">
              <a:noFill/>
              <a:prstDash val="solid"/>
              <a:miter/>
            </a:ln>
          </p:spPr>
          <p:txBody>
            <a:bodyPr rtlCol="0" anchor="ctr"/>
            <a:lstStyle/>
            <a:p>
              <a:endParaRPr lang="en-US"/>
            </a:p>
          </p:txBody>
        </p:sp>
        <p:sp>
          <p:nvSpPr>
            <p:cNvPr id="89" name="Freeform 688">
              <a:extLst>
                <a:ext uri="{FF2B5EF4-FFF2-40B4-BE49-F238E27FC236}">
                  <a16:creationId xmlns:a16="http://schemas.microsoft.com/office/drawing/2014/main" id="{029D2FCF-50ED-71C9-487F-870604CED339}"/>
                </a:ext>
              </a:extLst>
            </p:cNvPr>
            <p:cNvSpPr/>
            <p:nvPr/>
          </p:nvSpPr>
          <p:spPr>
            <a:xfrm>
              <a:off x="4429177" y="4699787"/>
              <a:ext cx="1600" cy="1828"/>
            </a:xfrm>
            <a:custGeom>
              <a:avLst/>
              <a:gdLst>
                <a:gd name="connsiteX0" fmla="*/ 0 w 1600"/>
                <a:gd name="connsiteY0" fmla="*/ 0 h 1828"/>
                <a:gd name="connsiteX1" fmla="*/ 1600 w 1600"/>
                <a:gd name="connsiteY1" fmla="*/ 1829 h 1828"/>
                <a:gd name="connsiteX2" fmla="*/ 0 w 1600"/>
                <a:gd name="connsiteY2" fmla="*/ 0 h 1828"/>
              </a:gdLst>
              <a:ahLst/>
              <a:cxnLst>
                <a:cxn ang="0">
                  <a:pos x="connsiteX0" y="connsiteY0"/>
                </a:cxn>
                <a:cxn ang="0">
                  <a:pos x="connsiteX1" y="connsiteY1"/>
                </a:cxn>
                <a:cxn ang="0">
                  <a:pos x="connsiteX2" y="connsiteY2"/>
                </a:cxn>
              </a:cxnLst>
              <a:rect l="l" t="t" r="r" b="b"/>
              <a:pathLst>
                <a:path w="1600" h="1828">
                  <a:moveTo>
                    <a:pt x="0" y="0"/>
                  </a:moveTo>
                  <a:cubicBezTo>
                    <a:pt x="457" y="686"/>
                    <a:pt x="914" y="1143"/>
                    <a:pt x="1600" y="1829"/>
                  </a:cubicBezTo>
                  <a:cubicBezTo>
                    <a:pt x="914" y="1143"/>
                    <a:pt x="457" y="458"/>
                    <a:pt x="0" y="0"/>
                  </a:cubicBezTo>
                  <a:close/>
                </a:path>
              </a:pathLst>
            </a:custGeom>
            <a:solidFill>
              <a:srgbClr val="FFFFFF"/>
            </a:solidFill>
            <a:ln w="2286" cap="flat">
              <a:noFill/>
              <a:prstDash val="solid"/>
              <a:miter/>
            </a:ln>
          </p:spPr>
          <p:txBody>
            <a:bodyPr rtlCol="0" anchor="ctr"/>
            <a:lstStyle/>
            <a:p>
              <a:endParaRPr lang="en-US"/>
            </a:p>
          </p:txBody>
        </p:sp>
        <p:sp>
          <p:nvSpPr>
            <p:cNvPr id="90" name="Freeform 689">
              <a:extLst>
                <a:ext uri="{FF2B5EF4-FFF2-40B4-BE49-F238E27FC236}">
                  <a16:creationId xmlns:a16="http://schemas.microsoft.com/office/drawing/2014/main" id="{1E3081B1-73B4-2A8E-A5AD-4A25992B95F3}"/>
                </a:ext>
              </a:extLst>
            </p:cNvPr>
            <p:cNvSpPr/>
            <p:nvPr/>
          </p:nvSpPr>
          <p:spPr>
            <a:xfrm>
              <a:off x="4210407" y="5137099"/>
              <a:ext cx="914" cy="2057"/>
            </a:xfrm>
            <a:custGeom>
              <a:avLst/>
              <a:gdLst>
                <a:gd name="connsiteX0" fmla="*/ 914 w 914"/>
                <a:gd name="connsiteY0" fmla="*/ 2058 h 2057"/>
                <a:gd name="connsiteX1" fmla="*/ 0 w 914"/>
                <a:gd name="connsiteY1" fmla="*/ 0 h 2057"/>
                <a:gd name="connsiteX2" fmla="*/ 914 w 914"/>
                <a:gd name="connsiteY2" fmla="*/ 2058 h 2057"/>
              </a:gdLst>
              <a:ahLst/>
              <a:cxnLst>
                <a:cxn ang="0">
                  <a:pos x="connsiteX0" y="connsiteY0"/>
                </a:cxn>
                <a:cxn ang="0">
                  <a:pos x="connsiteX1" y="connsiteY1"/>
                </a:cxn>
                <a:cxn ang="0">
                  <a:pos x="connsiteX2" y="connsiteY2"/>
                </a:cxn>
              </a:cxnLst>
              <a:rect l="l" t="t" r="r" b="b"/>
              <a:pathLst>
                <a:path w="914" h="2057">
                  <a:moveTo>
                    <a:pt x="914" y="2058"/>
                  </a:moveTo>
                  <a:cubicBezTo>
                    <a:pt x="686" y="1372"/>
                    <a:pt x="457" y="686"/>
                    <a:pt x="0" y="0"/>
                  </a:cubicBezTo>
                  <a:cubicBezTo>
                    <a:pt x="457" y="686"/>
                    <a:pt x="686" y="1372"/>
                    <a:pt x="914" y="2058"/>
                  </a:cubicBezTo>
                  <a:close/>
                </a:path>
              </a:pathLst>
            </a:custGeom>
            <a:solidFill>
              <a:srgbClr val="FFFFFF"/>
            </a:solidFill>
            <a:ln w="2286" cap="flat">
              <a:noFill/>
              <a:prstDash val="solid"/>
              <a:miter/>
            </a:ln>
          </p:spPr>
          <p:txBody>
            <a:bodyPr rtlCol="0" anchor="ctr"/>
            <a:lstStyle/>
            <a:p>
              <a:endParaRPr lang="en-US"/>
            </a:p>
          </p:txBody>
        </p:sp>
        <p:sp>
          <p:nvSpPr>
            <p:cNvPr id="91" name="Freeform 690">
              <a:extLst>
                <a:ext uri="{FF2B5EF4-FFF2-40B4-BE49-F238E27FC236}">
                  <a16:creationId xmlns:a16="http://schemas.microsoft.com/office/drawing/2014/main" id="{FE1E16F8-8945-C82E-69C5-8A2E5CE603EA}"/>
                </a:ext>
              </a:extLst>
            </p:cNvPr>
            <p:cNvSpPr/>
            <p:nvPr/>
          </p:nvSpPr>
          <p:spPr>
            <a:xfrm>
              <a:off x="4213150" y="5142585"/>
              <a:ext cx="1600" cy="2743"/>
            </a:xfrm>
            <a:custGeom>
              <a:avLst/>
              <a:gdLst>
                <a:gd name="connsiteX0" fmla="*/ 1600 w 1600"/>
                <a:gd name="connsiteY0" fmla="*/ 2743 h 2743"/>
                <a:gd name="connsiteX1" fmla="*/ 0 w 1600"/>
                <a:gd name="connsiteY1" fmla="*/ 0 h 2743"/>
                <a:gd name="connsiteX2" fmla="*/ 1600 w 1600"/>
                <a:gd name="connsiteY2" fmla="*/ 2743 h 2743"/>
              </a:gdLst>
              <a:ahLst/>
              <a:cxnLst>
                <a:cxn ang="0">
                  <a:pos x="connsiteX0" y="connsiteY0"/>
                </a:cxn>
                <a:cxn ang="0">
                  <a:pos x="connsiteX1" y="connsiteY1"/>
                </a:cxn>
                <a:cxn ang="0">
                  <a:pos x="connsiteX2" y="connsiteY2"/>
                </a:cxn>
              </a:cxnLst>
              <a:rect l="l" t="t" r="r" b="b"/>
              <a:pathLst>
                <a:path w="1600" h="2743">
                  <a:moveTo>
                    <a:pt x="1600" y="2743"/>
                  </a:moveTo>
                  <a:cubicBezTo>
                    <a:pt x="914" y="1828"/>
                    <a:pt x="457" y="914"/>
                    <a:pt x="0" y="0"/>
                  </a:cubicBezTo>
                  <a:cubicBezTo>
                    <a:pt x="457" y="914"/>
                    <a:pt x="914" y="1828"/>
                    <a:pt x="1600" y="2743"/>
                  </a:cubicBezTo>
                  <a:close/>
                </a:path>
              </a:pathLst>
            </a:custGeom>
            <a:solidFill>
              <a:srgbClr val="FFFFFF"/>
            </a:solidFill>
            <a:ln w="2286" cap="flat">
              <a:noFill/>
              <a:prstDash val="solid"/>
              <a:miter/>
            </a:ln>
          </p:spPr>
          <p:txBody>
            <a:bodyPr rtlCol="0" anchor="ctr"/>
            <a:lstStyle/>
            <a:p>
              <a:endParaRPr lang="en-US"/>
            </a:p>
          </p:txBody>
        </p:sp>
        <p:sp>
          <p:nvSpPr>
            <p:cNvPr id="92" name="Freeform 691">
              <a:extLst>
                <a:ext uri="{FF2B5EF4-FFF2-40B4-BE49-F238E27FC236}">
                  <a16:creationId xmlns:a16="http://schemas.microsoft.com/office/drawing/2014/main" id="{17EDA21A-2D1A-CDCC-8B9A-B632DB66C358}"/>
                </a:ext>
              </a:extLst>
            </p:cNvPr>
            <p:cNvSpPr/>
            <p:nvPr/>
          </p:nvSpPr>
          <p:spPr>
            <a:xfrm>
              <a:off x="4216122" y="5141442"/>
              <a:ext cx="228" cy="685"/>
            </a:xfrm>
            <a:custGeom>
              <a:avLst/>
              <a:gdLst>
                <a:gd name="connsiteX0" fmla="*/ 229 w 228"/>
                <a:gd name="connsiteY0" fmla="*/ 0 h 685"/>
                <a:gd name="connsiteX1" fmla="*/ 0 w 228"/>
                <a:gd name="connsiteY1" fmla="*/ 685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8"/>
                    <a:pt x="0" y="457"/>
                    <a:pt x="0" y="685"/>
                  </a:cubicBezTo>
                  <a:cubicBezTo>
                    <a:pt x="229" y="457"/>
                    <a:pt x="229" y="228"/>
                    <a:pt x="229" y="0"/>
                  </a:cubicBezTo>
                  <a:close/>
                </a:path>
              </a:pathLst>
            </a:custGeom>
            <a:solidFill>
              <a:srgbClr val="FFFFFF"/>
            </a:solidFill>
            <a:ln w="2286" cap="flat">
              <a:noFill/>
              <a:prstDash val="solid"/>
              <a:miter/>
            </a:ln>
          </p:spPr>
          <p:txBody>
            <a:bodyPr rtlCol="0" anchor="ctr"/>
            <a:lstStyle/>
            <a:p>
              <a:endParaRPr lang="en-US"/>
            </a:p>
          </p:txBody>
        </p:sp>
        <p:sp>
          <p:nvSpPr>
            <p:cNvPr id="93" name="Freeform 692">
              <a:extLst>
                <a:ext uri="{FF2B5EF4-FFF2-40B4-BE49-F238E27FC236}">
                  <a16:creationId xmlns:a16="http://schemas.microsoft.com/office/drawing/2014/main" id="{77187459-24FB-CD8E-FF92-24B148623F6D}"/>
                </a:ext>
              </a:extLst>
            </p:cNvPr>
            <p:cNvSpPr/>
            <p:nvPr/>
          </p:nvSpPr>
          <p:spPr>
            <a:xfrm>
              <a:off x="3985236" y="5069662"/>
              <a:ext cx="2971" cy="3657"/>
            </a:xfrm>
            <a:custGeom>
              <a:avLst/>
              <a:gdLst>
                <a:gd name="connsiteX0" fmla="*/ 2972 w 2971"/>
                <a:gd name="connsiteY0" fmla="*/ 3658 h 3657"/>
                <a:gd name="connsiteX1" fmla="*/ 0 w 2971"/>
                <a:gd name="connsiteY1" fmla="*/ 0 h 3657"/>
                <a:gd name="connsiteX2" fmla="*/ 2972 w 2971"/>
                <a:gd name="connsiteY2" fmla="*/ 3658 h 3657"/>
              </a:gdLst>
              <a:ahLst/>
              <a:cxnLst>
                <a:cxn ang="0">
                  <a:pos x="connsiteX0" y="connsiteY0"/>
                </a:cxn>
                <a:cxn ang="0">
                  <a:pos x="connsiteX1" y="connsiteY1"/>
                </a:cxn>
                <a:cxn ang="0">
                  <a:pos x="connsiteX2" y="connsiteY2"/>
                </a:cxn>
              </a:cxnLst>
              <a:rect l="l" t="t" r="r" b="b"/>
              <a:pathLst>
                <a:path w="2971" h="3657">
                  <a:moveTo>
                    <a:pt x="2972" y="3658"/>
                  </a:moveTo>
                  <a:cubicBezTo>
                    <a:pt x="2057" y="2515"/>
                    <a:pt x="914" y="1143"/>
                    <a:pt x="0" y="0"/>
                  </a:cubicBezTo>
                  <a:cubicBezTo>
                    <a:pt x="914" y="1143"/>
                    <a:pt x="2057" y="2286"/>
                    <a:pt x="2972" y="3658"/>
                  </a:cubicBezTo>
                  <a:close/>
                </a:path>
              </a:pathLst>
            </a:custGeom>
            <a:solidFill>
              <a:srgbClr val="FFFFFF"/>
            </a:solidFill>
            <a:ln w="2286" cap="flat">
              <a:noFill/>
              <a:prstDash val="solid"/>
              <a:miter/>
            </a:ln>
          </p:spPr>
          <p:txBody>
            <a:bodyPr rtlCol="0" anchor="ctr"/>
            <a:lstStyle/>
            <a:p>
              <a:endParaRPr lang="en-US"/>
            </a:p>
          </p:txBody>
        </p:sp>
        <p:sp>
          <p:nvSpPr>
            <p:cNvPr id="94" name="Freeform 693">
              <a:extLst>
                <a:ext uri="{FF2B5EF4-FFF2-40B4-BE49-F238E27FC236}">
                  <a16:creationId xmlns:a16="http://schemas.microsoft.com/office/drawing/2014/main" id="{CE49E7F6-0EA4-8D27-2ECC-CD69B27FA923}"/>
                </a:ext>
              </a:extLst>
            </p:cNvPr>
            <p:cNvSpPr/>
            <p:nvPr/>
          </p:nvSpPr>
          <p:spPr>
            <a:xfrm>
              <a:off x="4211778" y="5140071"/>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229" y="686"/>
                    <a:pt x="0" y="0"/>
                  </a:cubicBezTo>
                  <a:cubicBezTo>
                    <a:pt x="229" y="686"/>
                    <a:pt x="686" y="1372"/>
                    <a:pt x="1143" y="2286"/>
                  </a:cubicBezTo>
                  <a:close/>
                </a:path>
              </a:pathLst>
            </a:custGeom>
            <a:solidFill>
              <a:srgbClr val="FFFFFF"/>
            </a:solidFill>
            <a:ln w="2286" cap="flat">
              <a:noFill/>
              <a:prstDash val="solid"/>
              <a:miter/>
            </a:ln>
          </p:spPr>
          <p:txBody>
            <a:bodyPr rtlCol="0" anchor="ctr"/>
            <a:lstStyle/>
            <a:p>
              <a:endParaRPr lang="en-US"/>
            </a:p>
          </p:txBody>
        </p:sp>
        <p:sp>
          <p:nvSpPr>
            <p:cNvPr id="95" name="Freeform 694">
              <a:extLst>
                <a:ext uri="{FF2B5EF4-FFF2-40B4-BE49-F238E27FC236}">
                  <a16:creationId xmlns:a16="http://schemas.microsoft.com/office/drawing/2014/main" id="{F24E0A60-E7C7-80A6-D876-F4210F1CCFF9}"/>
                </a:ext>
              </a:extLst>
            </p:cNvPr>
            <p:cNvSpPr/>
            <p:nvPr/>
          </p:nvSpPr>
          <p:spPr>
            <a:xfrm>
              <a:off x="3969462" y="5047716"/>
              <a:ext cx="2514" cy="3657"/>
            </a:xfrm>
            <a:custGeom>
              <a:avLst/>
              <a:gdLst>
                <a:gd name="connsiteX0" fmla="*/ 2515 w 2514"/>
                <a:gd name="connsiteY0" fmla="*/ 3657 h 3657"/>
                <a:gd name="connsiteX1" fmla="*/ 0 w 2514"/>
                <a:gd name="connsiteY1" fmla="*/ 0 h 3657"/>
                <a:gd name="connsiteX2" fmla="*/ 2515 w 2514"/>
                <a:gd name="connsiteY2" fmla="*/ 3657 h 3657"/>
              </a:gdLst>
              <a:ahLst/>
              <a:cxnLst>
                <a:cxn ang="0">
                  <a:pos x="connsiteX0" y="connsiteY0"/>
                </a:cxn>
                <a:cxn ang="0">
                  <a:pos x="connsiteX1" y="connsiteY1"/>
                </a:cxn>
                <a:cxn ang="0">
                  <a:pos x="connsiteX2" y="connsiteY2"/>
                </a:cxn>
              </a:cxnLst>
              <a:rect l="l" t="t" r="r" b="b"/>
              <a:pathLst>
                <a:path w="2514" h="3657">
                  <a:moveTo>
                    <a:pt x="2515" y="3657"/>
                  </a:moveTo>
                  <a:cubicBezTo>
                    <a:pt x="1600" y="2514"/>
                    <a:pt x="914" y="1143"/>
                    <a:pt x="0" y="0"/>
                  </a:cubicBezTo>
                  <a:cubicBezTo>
                    <a:pt x="914" y="1143"/>
                    <a:pt x="1829" y="2514"/>
                    <a:pt x="2515" y="3657"/>
                  </a:cubicBezTo>
                  <a:close/>
                </a:path>
              </a:pathLst>
            </a:custGeom>
            <a:solidFill>
              <a:srgbClr val="FFFFFF"/>
            </a:solidFill>
            <a:ln w="2286" cap="flat">
              <a:noFill/>
              <a:prstDash val="solid"/>
              <a:miter/>
            </a:ln>
          </p:spPr>
          <p:txBody>
            <a:bodyPr rtlCol="0" anchor="ctr"/>
            <a:lstStyle/>
            <a:p>
              <a:endParaRPr lang="en-US"/>
            </a:p>
          </p:txBody>
        </p:sp>
        <p:sp>
          <p:nvSpPr>
            <p:cNvPr id="96" name="Freeform 695">
              <a:extLst>
                <a:ext uri="{FF2B5EF4-FFF2-40B4-BE49-F238E27FC236}">
                  <a16:creationId xmlns:a16="http://schemas.microsoft.com/office/drawing/2014/main" id="{200C2FDC-F5B8-3214-DDBA-A5BA5EAF2FE3}"/>
                </a:ext>
              </a:extLst>
            </p:cNvPr>
            <p:cNvSpPr/>
            <p:nvPr/>
          </p:nvSpPr>
          <p:spPr>
            <a:xfrm>
              <a:off x="3962604" y="5036286"/>
              <a:ext cx="6172" cy="10058"/>
            </a:xfrm>
            <a:custGeom>
              <a:avLst/>
              <a:gdLst>
                <a:gd name="connsiteX0" fmla="*/ 6172 w 6172"/>
                <a:gd name="connsiteY0" fmla="*/ 10058 h 10058"/>
                <a:gd name="connsiteX1" fmla="*/ 0 w 6172"/>
                <a:gd name="connsiteY1" fmla="*/ 0 h 10058"/>
                <a:gd name="connsiteX2" fmla="*/ 6172 w 6172"/>
                <a:gd name="connsiteY2" fmla="*/ 10058 h 10058"/>
              </a:gdLst>
              <a:ahLst/>
              <a:cxnLst>
                <a:cxn ang="0">
                  <a:pos x="connsiteX0" y="connsiteY0"/>
                </a:cxn>
                <a:cxn ang="0">
                  <a:pos x="connsiteX1" y="connsiteY1"/>
                </a:cxn>
                <a:cxn ang="0">
                  <a:pos x="connsiteX2" y="connsiteY2"/>
                </a:cxn>
              </a:cxnLst>
              <a:rect l="l" t="t" r="r" b="b"/>
              <a:pathLst>
                <a:path w="6172" h="10058">
                  <a:moveTo>
                    <a:pt x="6172" y="10058"/>
                  </a:moveTo>
                  <a:cubicBezTo>
                    <a:pt x="4115" y="6629"/>
                    <a:pt x="2057" y="3429"/>
                    <a:pt x="0" y="0"/>
                  </a:cubicBezTo>
                  <a:cubicBezTo>
                    <a:pt x="1829" y="3429"/>
                    <a:pt x="3886" y="6629"/>
                    <a:pt x="6172" y="10058"/>
                  </a:cubicBezTo>
                  <a:close/>
                </a:path>
              </a:pathLst>
            </a:custGeom>
            <a:solidFill>
              <a:srgbClr val="FFFFFF"/>
            </a:solidFill>
            <a:ln w="2286" cap="flat">
              <a:noFill/>
              <a:prstDash val="solid"/>
              <a:miter/>
            </a:ln>
          </p:spPr>
          <p:txBody>
            <a:bodyPr rtlCol="0" anchor="ctr"/>
            <a:lstStyle/>
            <a:p>
              <a:endParaRPr lang="en-US"/>
            </a:p>
          </p:txBody>
        </p:sp>
        <p:sp>
          <p:nvSpPr>
            <p:cNvPr id="97" name="Freeform 696">
              <a:extLst>
                <a:ext uri="{FF2B5EF4-FFF2-40B4-BE49-F238E27FC236}">
                  <a16:creationId xmlns:a16="http://schemas.microsoft.com/office/drawing/2014/main" id="{718101E2-5FC7-46C2-F0AC-E5AB89054B28}"/>
                </a:ext>
              </a:extLst>
            </p:cNvPr>
            <p:cNvSpPr/>
            <p:nvPr/>
          </p:nvSpPr>
          <p:spPr>
            <a:xfrm>
              <a:off x="3959632" y="5031257"/>
              <a:ext cx="2286" cy="3886"/>
            </a:xfrm>
            <a:custGeom>
              <a:avLst/>
              <a:gdLst>
                <a:gd name="connsiteX0" fmla="*/ 2286 w 2286"/>
                <a:gd name="connsiteY0" fmla="*/ 3887 h 3886"/>
                <a:gd name="connsiteX1" fmla="*/ 0 w 2286"/>
                <a:gd name="connsiteY1" fmla="*/ 0 h 3886"/>
                <a:gd name="connsiteX2" fmla="*/ 2286 w 2286"/>
                <a:gd name="connsiteY2" fmla="*/ 3887 h 3886"/>
              </a:gdLst>
              <a:ahLst/>
              <a:cxnLst>
                <a:cxn ang="0">
                  <a:pos x="connsiteX0" y="connsiteY0"/>
                </a:cxn>
                <a:cxn ang="0">
                  <a:pos x="connsiteX1" y="connsiteY1"/>
                </a:cxn>
                <a:cxn ang="0">
                  <a:pos x="connsiteX2" y="connsiteY2"/>
                </a:cxn>
              </a:cxnLst>
              <a:rect l="l" t="t" r="r" b="b"/>
              <a:pathLst>
                <a:path w="2286" h="3886">
                  <a:moveTo>
                    <a:pt x="2286" y="3887"/>
                  </a:moveTo>
                  <a:cubicBezTo>
                    <a:pt x="1600" y="2515"/>
                    <a:pt x="686" y="1372"/>
                    <a:pt x="0" y="0"/>
                  </a:cubicBezTo>
                  <a:cubicBezTo>
                    <a:pt x="914" y="1372"/>
                    <a:pt x="1600" y="2744"/>
                    <a:pt x="2286" y="3887"/>
                  </a:cubicBezTo>
                  <a:close/>
                </a:path>
              </a:pathLst>
            </a:custGeom>
            <a:solidFill>
              <a:srgbClr val="FFFFFF"/>
            </a:solidFill>
            <a:ln w="2286" cap="flat">
              <a:noFill/>
              <a:prstDash val="solid"/>
              <a:miter/>
            </a:ln>
          </p:spPr>
          <p:txBody>
            <a:bodyPr rtlCol="0" anchor="ctr"/>
            <a:lstStyle/>
            <a:p>
              <a:endParaRPr lang="en-US"/>
            </a:p>
          </p:txBody>
        </p:sp>
        <p:sp>
          <p:nvSpPr>
            <p:cNvPr id="98" name="Freeform 697">
              <a:extLst>
                <a:ext uri="{FF2B5EF4-FFF2-40B4-BE49-F238E27FC236}">
                  <a16:creationId xmlns:a16="http://schemas.microsoft.com/office/drawing/2014/main" id="{D4840EB9-615B-5F7F-BB12-8AF8AF8F8C9D}"/>
                </a:ext>
              </a:extLst>
            </p:cNvPr>
            <p:cNvSpPr/>
            <p:nvPr/>
          </p:nvSpPr>
          <p:spPr>
            <a:xfrm>
              <a:off x="3976777" y="5058232"/>
              <a:ext cx="3200" cy="4343"/>
            </a:xfrm>
            <a:custGeom>
              <a:avLst/>
              <a:gdLst>
                <a:gd name="connsiteX0" fmla="*/ 3200 w 3200"/>
                <a:gd name="connsiteY0" fmla="*/ 4344 h 4343"/>
                <a:gd name="connsiteX1" fmla="*/ 0 w 3200"/>
                <a:gd name="connsiteY1" fmla="*/ 0 h 4343"/>
                <a:gd name="connsiteX2" fmla="*/ 3200 w 3200"/>
                <a:gd name="connsiteY2" fmla="*/ 4344 h 4343"/>
              </a:gdLst>
              <a:ahLst/>
              <a:cxnLst>
                <a:cxn ang="0">
                  <a:pos x="connsiteX0" y="connsiteY0"/>
                </a:cxn>
                <a:cxn ang="0">
                  <a:pos x="connsiteX1" y="connsiteY1"/>
                </a:cxn>
                <a:cxn ang="0">
                  <a:pos x="connsiteX2" y="connsiteY2"/>
                </a:cxn>
              </a:cxnLst>
              <a:rect l="l" t="t" r="r" b="b"/>
              <a:pathLst>
                <a:path w="3200" h="4343">
                  <a:moveTo>
                    <a:pt x="3200" y="4344"/>
                  </a:moveTo>
                  <a:cubicBezTo>
                    <a:pt x="2057" y="2972"/>
                    <a:pt x="914" y="1372"/>
                    <a:pt x="0" y="0"/>
                  </a:cubicBezTo>
                  <a:cubicBezTo>
                    <a:pt x="914" y="1372"/>
                    <a:pt x="2057" y="2743"/>
                    <a:pt x="3200" y="4344"/>
                  </a:cubicBezTo>
                  <a:close/>
                </a:path>
              </a:pathLst>
            </a:custGeom>
            <a:solidFill>
              <a:srgbClr val="FFFFFF"/>
            </a:solidFill>
            <a:ln w="2286" cap="flat">
              <a:noFill/>
              <a:prstDash val="solid"/>
              <a:miter/>
            </a:ln>
          </p:spPr>
          <p:txBody>
            <a:bodyPr rtlCol="0" anchor="ctr"/>
            <a:lstStyle/>
            <a:p>
              <a:endParaRPr lang="en-US"/>
            </a:p>
          </p:txBody>
        </p:sp>
        <p:sp>
          <p:nvSpPr>
            <p:cNvPr id="99" name="Freeform 698">
              <a:extLst>
                <a:ext uri="{FF2B5EF4-FFF2-40B4-BE49-F238E27FC236}">
                  <a16:creationId xmlns:a16="http://schemas.microsoft.com/office/drawing/2014/main" id="{73BC110B-2600-7957-F680-DC14B75BA24A}"/>
                </a:ext>
              </a:extLst>
            </p:cNvPr>
            <p:cNvSpPr/>
            <p:nvPr/>
          </p:nvSpPr>
          <p:spPr>
            <a:xfrm>
              <a:off x="3980435" y="5063261"/>
              <a:ext cx="3886" cy="5029"/>
            </a:xfrm>
            <a:custGeom>
              <a:avLst/>
              <a:gdLst>
                <a:gd name="connsiteX0" fmla="*/ 3886 w 3886"/>
                <a:gd name="connsiteY0" fmla="*/ 5030 h 5029"/>
                <a:gd name="connsiteX1" fmla="*/ 0 w 3886"/>
                <a:gd name="connsiteY1" fmla="*/ 0 h 5029"/>
                <a:gd name="connsiteX2" fmla="*/ 3886 w 3886"/>
                <a:gd name="connsiteY2" fmla="*/ 5030 h 5029"/>
              </a:gdLst>
              <a:ahLst/>
              <a:cxnLst>
                <a:cxn ang="0">
                  <a:pos x="connsiteX0" y="connsiteY0"/>
                </a:cxn>
                <a:cxn ang="0">
                  <a:pos x="connsiteX1" y="connsiteY1"/>
                </a:cxn>
                <a:cxn ang="0">
                  <a:pos x="connsiteX2" y="connsiteY2"/>
                </a:cxn>
              </a:cxnLst>
              <a:rect l="l" t="t" r="r" b="b"/>
              <a:pathLst>
                <a:path w="3886" h="5029">
                  <a:moveTo>
                    <a:pt x="3886" y="5030"/>
                  </a:moveTo>
                  <a:cubicBezTo>
                    <a:pt x="2515" y="3429"/>
                    <a:pt x="1372" y="1601"/>
                    <a:pt x="0" y="0"/>
                  </a:cubicBezTo>
                  <a:cubicBezTo>
                    <a:pt x="1143" y="1601"/>
                    <a:pt x="2515" y="3201"/>
                    <a:pt x="3886" y="5030"/>
                  </a:cubicBezTo>
                  <a:close/>
                </a:path>
              </a:pathLst>
            </a:custGeom>
            <a:solidFill>
              <a:srgbClr val="FFFFFF"/>
            </a:solidFill>
            <a:ln w="2286" cap="flat">
              <a:noFill/>
              <a:prstDash val="solid"/>
              <a:miter/>
            </a:ln>
          </p:spPr>
          <p:txBody>
            <a:bodyPr rtlCol="0" anchor="ctr"/>
            <a:lstStyle/>
            <a:p>
              <a:endParaRPr lang="en-US"/>
            </a:p>
          </p:txBody>
        </p:sp>
        <p:sp>
          <p:nvSpPr>
            <p:cNvPr id="100" name="Freeform 699">
              <a:extLst>
                <a:ext uri="{FF2B5EF4-FFF2-40B4-BE49-F238E27FC236}">
                  <a16:creationId xmlns:a16="http://schemas.microsoft.com/office/drawing/2014/main" id="{BA785EBA-1CF9-5657-EFED-C679CB416787}"/>
                </a:ext>
              </a:extLst>
            </p:cNvPr>
            <p:cNvSpPr/>
            <p:nvPr/>
          </p:nvSpPr>
          <p:spPr>
            <a:xfrm>
              <a:off x="3937915" y="4978908"/>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2"/>
                    <a:pt x="0" y="0"/>
                  </a:cubicBezTo>
                  <a:cubicBezTo>
                    <a:pt x="686" y="1600"/>
                    <a:pt x="914" y="2972"/>
                    <a:pt x="1372" y="4343"/>
                  </a:cubicBezTo>
                  <a:close/>
                </a:path>
              </a:pathLst>
            </a:custGeom>
            <a:solidFill>
              <a:srgbClr val="FFFFFF"/>
            </a:solidFill>
            <a:ln w="2286" cap="flat">
              <a:noFill/>
              <a:prstDash val="solid"/>
              <a:miter/>
            </a:ln>
          </p:spPr>
          <p:txBody>
            <a:bodyPr rtlCol="0" anchor="ctr"/>
            <a:lstStyle/>
            <a:p>
              <a:endParaRPr lang="en-US"/>
            </a:p>
          </p:txBody>
        </p:sp>
        <p:sp>
          <p:nvSpPr>
            <p:cNvPr id="101" name="Freeform 700">
              <a:extLst>
                <a:ext uri="{FF2B5EF4-FFF2-40B4-BE49-F238E27FC236}">
                  <a16:creationId xmlns:a16="http://schemas.microsoft.com/office/drawing/2014/main" id="{B73324D1-D13A-C0F7-A277-04EA9CE30D38}"/>
                </a:ext>
              </a:extLst>
            </p:cNvPr>
            <p:cNvSpPr/>
            <p:nvPr/>
          </p:nvSpPr>
          <p:spPr>
            <a:xfrm>
              <a:off x="3973120" y="5052974"/>
              <a:ext cx="2514" cy="3657"/>
            </a:xfrm>
            <a:custGeom>
              <a:avLst/>
              <a:gdLst>
                <a:gd name="connsiteX0" fmla="*/ 2515 w 2514"/>
                <a:gd name="connsiteY0" fmla="*/ 3658 h 3657"/>
                <a:gd name="connsiteX1" fmla="*/ 0 w 2514"/>
                <a:gd name="connsiteY1" fmla="*/ 0 h 3657"/>
                <a:gd name="connsiteX2" fmla="*/ 2515 w 2514"/>
                <a:gd name="connsiteY2" fmla="*/ 3658 h 3657"/>
              </a:gdLst>
              <a:ahLst/>
              <a:cxnLst>
                <a:cxn ang="0">
                  <a:pos x="connsiteX0" y="connsiteY0"/>
                </a:cxn>
                <a:cxn ang="0">
                  <a:pos x="connsiteX1" y="connsiteY1"/>
                </a:cxn>
                <a:cxn ang="0">
                  <a:pos x="connsiteX2" y="connsiteY2"/>
                </a:cxn>
              </a:cxnLst>
              <a:rect l="l" t="t" r="r" b="b"/>
              <a:pathLst>
                <a:path w="2514" h="3657">
                  <a:moveTo>
                    <a:pt x="2515" y="3658"/>
                  </a:moveTo>
                  <a:cubicBezTo>
                    <a:pt x="1600" y="2515"/>
                    <a:pt x="914" y="1372"/>
                    <a:pt x="0" y="0"/>
                  </a:cubicBezTo>
                  <a:cubicBezTo>
                    <a:pt x="914" y="1143"/>
                    <a:pt x="1600" y="2515"/>
                    <a:pt x="2515" y="3658"/>
                  </a:cubicBezTo>
                  <a:close/>
                </a:path>
              </a:pathLst>
            </a:custGeom>
            <a:solidFill>
              <a:srgbClr val="FFFFFF"/>
            </a:solidFill>
            <a:ln w="2286" cap="flat">
              <a:noFill/>
              <a:prstDash val="solid"/>
              <a:miter/>
            </a:ln>
          </p:spPr>
          <p:txBody>
            <a:bodyPr rtlCol="0" anchor="ctr"/>
            <a:lstStyle/>
            <a:p>
              <a:endParaRPr lang="en-US"/>
            </a:p>
          </p:txBody>
        </p:sp>
        <p:sp>
          <p:nvSpPr>
            <p:cNvPr id="102" name="Freeform 701">
              <a:extLst>
                <a:ext uri="{FF2B5EF4-FFF2-40B4-BE49-F238E27FC236}">
                  <a16:creationId xmlns:a16="http://schemas.microsoft.com/office/drawing/2014/main" id="{15081BD5-E9D1-9C92-38A4-A22C01678319}"/>
                </a:ext>
              </a:extLst>
            </p:cNvPr>
            <p:cNvSpPr/>
            <p:nvPr/>
          </p:nvSpPr>
          <p:spPr>
            <a:xfrm>
              <a:off x="3956889" y="5026228"/>
              <a:ext cx="2057" cy="3657"/>
            </a:xfrm>
            <a:custGeom>
              <a:avLst/>
              <a:gdLst>
                <a:gd name="connsiteX0" fmla="*/ 2057 w 2057"/>
                <a:gd name="connsiteY0" fmla="*/ 3658 h 3657"/>
                <a:gd name="connsiteX1" fmla="*/ 0 w 2057"/>
                <a:gd name="connsiteY1" fmla="*/ 0 h 3657"/>
                <a:gd name="connsiteX2" fmla="*/ 2057 w 2057"/>
                <a:gd name="connsiteY2" fmla="*/ 3658 h 3657"/>
              </a:gdLst>
              <a:ahLst/>
              <a:cxnLst>
                <a:cxn ang="0">
                  <a:pos x="connsiteX0" y="connsiteY0"/>
                </a:cxn>
                <a:cxn ang="0">
                  <a:pos x="connsiteX1" y="connsiteY1"/>
                </a:cxn>
                <a:cxn ang="0">
                  <a:pos x="connsiteX2" y="connsiteY2"/>
                </a:cxn>
              </a:cxnLst>
              <a:rect l="l" t="t" r="r" b="b"/>
              <a:pathLst>
                <a:path w="2057" h="3657">
                  <a:moveTo>
                    <a:pt x="2057" y="3658"/>
                  </a:moveTo>
                  <a:cubicBezTo>
                    <a:pt x="1372" y="2515"/>
                    <a:pt x="686" y="1143"/>
                    <a:pt x="0" y="0"/>
                  </a:cubicBezTo>
                  <a:cubicBezTo>
                    <a:pt x="686" y="1143"/>
                    <a:pt x="1372" y="2515"/>
                    <a:pt x="2057" y="3658"/>
                  </a:cubicBezTo>
                  <a:close/>
                </a:path>
              </a:pathLst>
            </a:custGeom>
            <a:solidFill>
              <a:srgbClr val="FFFFFF"/>
            </a:solidFill>
            <a:ln w="2286" cap="flat">
              <a:noFill/>
              <a:prstDash val="solid"/>
              <a:miter/>
            </a:ln>
          </p:spPr>
          <p:txBody>
            <a:bodyPr rtlCol="0" anchor="ctr"/>
            <a:lstStyle/>
            <a:p>
              <a:endParaRPr lang="en-US"/>
            </a:p>
          </p:txBody>
        </p:sp>
        <p:sp>
          <p:nvSpPr>
            <p:cNvPr id="103" name="Freeform 702">
              <a:extLst>
                <a:ext uri="{FF2B5EF4-FFF2-40B4-BE49-F238E27FC236}">
                  <a16:creationId xmlns:a16="http://schemas.microsoft.com/office/drawing/2014/main" id="{F8CD90FA-6AB8-784C-6067-0B34B6D3DBBA}"/>
                </a:ext>
              </a:extLst>
            </p:cNvPr>
            <p:cNvSpPr/>
            <p:nvPr/>
          </p:nvSpPr>
          <p:spPr>
            <a:xfrm>
              <a:off x="3941344" y="4988966"/>
              <a:ext cx="3429" cy="10058"/>
            </a:xfrm>
            <a:custGeom>
              <a:avLst/>
              <a:gdLst>
                <a:gd name="connsiteX0" fmla="*/ 3429 w 3429"/>
                <a:gd name="connsiteY0" fmla="*/ 10059 h 10058"/>
                <a:gd name="connsiteX1" fmla="*/ 0 w 3429"/>
                <a:gd name="connsiteY1" fmla="*/ 0 h 10058"/>
                <a:gd name="connsiteX2" fmla="*/ 3429 w 3429"/>
                <a:gd name="connsiteY2" fmla="*/ 10059 h 10058"/>
              </a:gdLst>
              <a:ahLst/>
              <a:cxnLst>
                <a:cxn ang="0">
                  <a:pos x="connsiteX0" y="connsiteY0"/>
                </a:cxn>
                <a:cxn ang="0">
                  <a:pos x="connsiteX1" y="connsiteY1"/>
                </a:cxn>
                <a:cxn ang="0">
                  <a:pos x="connsiteX2" y="connsiteY2"/>
                </a:cxn>
              </a:cxnLst>
              <a:rect l="l" t="t" r="r" b="b"/>
              <a:pathLst>
                <a:path w="3429" h="10058">
                  <a:moveTo>
                    <a:pt x="3429" y="10059"/>
                  </a:moveTo>
                  <a:cubicBezTo>
                    <a:pt x="2057" y="6630"/>
                    <a:pt x="914" y="3429"/>
                    <a:pt x="0" y="0"/>
                  </a:cubicBezTo>
                  <a:cubicBezTo>
                    <a:pt x="914" y="3429"/>
                    <a:pt x="2057" y="6630"/>
                    <a:pt x="3429" y="10059"/>
                  </a:cubicBezTo>
                  <a:close/>
                </a:path>
              </a:pathLst>
            </a:custGeom>
            <a:solidFill>
              <a:srgbClr val="FFFFFF"/>
            </a:solidFill>
            <a:ln w="2286" cap="flat">
              <a:noFill/>
              <a:prstDash val="solid"/>
              <a:miter/>
            </a:ln>
          </p:spPr>
          <p:txBody>
            <a:bodyPr rtlCol="0" anchor="ctr"/>
            <a:lstStyle/>
            <a:p>
              <a:endParaRPr lang="en-US"/>
            </a:p>
          </p:txBody>
        </p:sp>
        <p:sp>
          <p:nvSpPr>
            <p:cNvPr id="104" name="Freeform 703">
              <a:extLst>
                <a:ext uri="{FF2B5EF4-FFF2-40B4-BE49-F238E27FC236}">
                  <a16:creationId xmlns:a16="http://schemas.microsoft.com/office/drawing/2014/main" id="{2CE551A9-82D6-469E-C918-83003A993179}"/>
                </a:ext>
              </a:extLst>
            </p:cNvPr>
            <p:cNvSpPr/>
            <p:nvPr/>
          </p:nvSpPr>
          <p:spPr>
            <a:xfrm>
              <a:off x="3945002" y="4999482"/>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914" y="2972"/>
                    <a:pt x="457" y="1372"/>
                    <a:pt x="0" y="0"/>
                  </a:cubicBezTo>
                  <a:cubicBezTo>
                    <a:pt x="457" y="1600"/>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05" name="Freeform 704">
              <a:extLst>
                <a:ext uri="{FF2B5EF4-FFF2-40B4-BE49-F238E27FC236}">
                  <a16:creationId xmlns:a16="http://schemas.microsoft.com/office/drawing/2014/main" id="{6B683666-CBC4-C1E0-C727-CCE2106B8D28}"/>
                </a:ext>
              </a:extLst>
            </p:cNvPr>
            <p:cNvSpPr/>
            <p:nvPr/>
          </p:nvSpPr>
          <p:spPr>
            <a:xfrm>
              <a:off x="3953917" y="5020284"/>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2971"/>
                    <a:pt x="686" y="1600"/>
                    <a:pt x="0" y="0"/>
                  </a:cubicBezTo>
                  <a:cubicBezTo>
                    <a:pt x="914" y="1600"/>
                    <a:pt x="1600" y="3200"/>
                    <a:pt x="2286" y="4572"/>
                  </a:cubicBezTo>
                  <a:close/>
                </a:path>
              </a:pathLst>
            </a:custGeom>
            <a:solidFill>
              <a:srgbClr val="FFFFFF"/>
            </a:solidFill>
            <a:ln w="2286" cap="flat">
              <a:noFill/>
              <a:prstDash val="solid"/>
              <a:miter/>
            </a:ln>
          </p:spPr>
          <p:txBody>
            <a:bodyPr rtlCol="0" anchor="ctr"/>
            <a:lstStyle/>
            <a:p>
              <a:endParaRPr lang="en-US"/>
            </a:p>
          </p:txBody>
        </p:sp>
        <p:sp>
          <p:nvSpPr>
            <p:cNvPr id="106" name="Freeform 705">
              <a:extLst>
                <a:ext uri="{FF2B5EF4-FFF2-40B4-BE49-F238E27FC236}">
                  <a16:creationId xmlns:a16="http://schemas.microsoft.com/office/drawing/2014/main" id="{03566AC3-6970-8782-D6C2-9FC3F515F530}"/>
                </a:ext>
              </a:extLst>
            </p:cNvPr>
            <p:cNvSpPr/>
            <p:nvPr/>
          </p:nvSpPr>
          <p:spPr>
            <a:xfrm>
              <a:off x="3939516" y="4984165"/>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1"/>
                    <a:pt x="0" y="0"/>
                  </a:cubicBezTo>
                  <a:cubicBezTo>
                    <a:pt x="457" y="1371"/>
                    <a:pt x="914" y="2743"/>
                    <a:pt x="1372" y="4343"/>
                  </a:cubicBezTo>
                  <a:close/>
                </a:path>
              </a:pathLst>
            </a:custGeom>
            <a:solidFill>
              <a:srgbClr val="FFFFFF"/>
            </a:solidFill>
            <a:ln w="2286" cap="flat">
              <a:noFill/>
              <a:prstDash val="solid"/>
              <a:miter/>
            </a:ln>
          </p:spPr>
          <p:txBody>
            <a:bodyPr rtlCol="0" anchor="ctr"/>
            <a:lstStyle/>
            <a:p>
              <a:endParaRPr lang="en-US"/>
            </a:p>
          </p:txBody>
        </p:sp>
        <p:sp>
          <p:nvSpPr>
            <p:cNvPr id="107" name="Freeform 706">
              <a:extLst>
                <a:ext uri="{FF2B5EF4-FFF2-40B4-BE49-F238E27FC236}">
                  <a16:creationId xmlns:a16="http://schemas.microsoft.com/office/drawing/2014/main" id="{A1A4729C-F415-3DF6-CFF3-F9B69A326A82}"/>
                </a:ext>
              </a:extLst>
            </p:cNvPr>
            <p:cNvSpPr/>
            <p:nvPr/>
          </p:nvSpPr>
          <p:spPr>
            <a:xfrm>
              <a:off x="3951403" y="5015026"/>
              <a:ext cx="2514" cy="5029"/>
            </a:xfrm>
            <a:custGeom>
              <a:avLst/>
              <a:gdLst>
                <a:gd name="connsiteX0" fmla="*/ 2515 w 2514"/>
                <a:gd name="connsiteY0" fmla="*/ 5029 h 5029"/>
                <a:gd name="connsiteX1" fmla="*/ 0 w 2514"/>
                <a:gd name="connsiteY1" fmla="*/ 0 h 5029"/>
                <a:gd name="connsiteX2" fmla="*/ 2515 w 2514"/>
                <a:gd name="connsiteY2" fmla="*/ 5029 h 5029"/>
              </a:gdLst>
              <a:ahLst/>
              <a:cxnLst>
                <a:cxn ang="0">
                  <a:pos x="connsiteX0" y="connsiteY0"/>
                </a:cxn>
                <a:cxn ang="0">
                  <a:pos x="connsiteX1" y="connsiteY1"/>
                </a:cxn>
                <a:cxn ang="0">
                  <a:pos x="connsiteX2" y="connsiteY2"/>
                </a:cxn>
              </a:cxnLst>
              <a:rect l="l" t="t" r="r" b="b"/>
              <a:pathLst>
                <a:path w="2514" h="5029">
                  <a:moveTo>
                    <a:pt x="2515" y="5029"/>
                  </a:moveTo>
                  <a:cubicBezTo>
                    <a:pt x="1600" y="3429"/>
                    <a:pt x="914" y="1600"/>
                    <a:pt x="0" y="0"/>
                  </a:cubicBezTo>
                  <a:cubicBezTo>
                    <a:pt x="686" y="1600"/>
                    <a:pt x="1600" y="3200"/>
                    <a:pt x="2515" y="5029"/>
                  </a:cubicBezTo>
                  <a:close/>
                </a:path>
              </a:pathLst>
            </a:custGeom>
            <a:solidFill>
              <a:srgbClr val="FFFFFF"/>
            </a:solidFill>
            <a:ln w="2286" cap="flat">
              <a:noFill/>
              <a:prstDash val="solid"/>
              <a:miter/>
            </a:ln>
          </p:spPr>
          <p:txBody>
            <a:bodyPr rtlCol="0" anchor="ctr"/>
            <a:lstStyle/>
            <a:p>
              <a:endParaRPr lang="en-US"/>
            </a:p>
          </p:txBody>
        </p:sp>
        <p:sp>
          <p:nvSpPr>
            <p:cNvPr id="108" name="Freeform 707">
              <a:extLst>
                <a:ext uri="{FF2B5EF4-FFF2-40B4-BE49-F238E27FC236}">
                  <a16:creationId xmlns:a16="http://schemas.microsoft.com/office/drawing/2014/main" id="{F4E17C39-6ADB-A44A-B0A3-ED397B95E0ED}"/>
                </a:ext>
              </a:extLst>
            </p:cNvPr>
            <p:cNvSpPr/>
            <p:nvPr/>
          </p:nvSpPr>
          <p:spPr>
            <a:xfrm>
              <a:off x="3947059" y="5004968"/>
              <a:ext cx="1600" cy="3886"/>
            </a:xfrm>
            <a:custGeom>
              <a:avLst/>
              <a:gdLst>
                <a:gd name="connsiteX0" fmla="*/ 1600 w 1600"/>
                <a:gd name="connsiteY0" fmla="*/ 3887 h 3886"/>
                <a:gd name="connsiteX1" fmla="*/ 0 w 1600"/>
                <a:gd name="connsiteY1" fmla="*/ 0 h 3886"/>
                <a:gd name="connsiteX2" fmla="*/ 1600 w 1600"/>
                <a:gd name="connsiteY2" fmla="*/ 3887 h 3886"/>
              </a:gdLst>
              <a:ahLst/>
              <a:cxnLst>
                <a:cxn ang="0">
                  <a:pos x="connsiteX0" y="connsiteY0"/>
                </a:cxn>
                <a:cxn ang="0">
                  <a:pos x="connsiteX1" y="connsiteY1"/>
                </a:cxn>
                <a:cxn ang="0">
                  <a:pos x="connsiteX2" y="connsiteY2"/>
                </a:cxn>
              </a:cxnLst>
              <a:rect l="l" t="t" r="r" b="b"/>
              <a:pathLst>
                <a:path w="1600" h="3886">
                  <a:moveTo>
                    <a:pt x="1600" y="3887"/>
                  </a:moveTo>
                  <a:cubicBezTo>
                    <a:pt x="1143" y="2515"/>
                    <a:pt x="457" y="1372"/>
                    <a:pt x="0" y="0"/>
                  </a:cubicBezTo>
                  <a:cubicBezTo>
                    <a:pt x="457" y="1372"/>
                    <a:pt x="1143" y="2744"/>
                    <a:pt x="1600" y="3887"/>
                  </a:cubicBezTo>
                  <a:close/>
                </a:path>
              </a:pathLst>
            </a:custGeom>
            <a:solidFill>
              <a:srgbClr val="FFFFFF"/>
            </a:solidFill>
            <a:ln w="2286" cap="flat">
              <a:noFill/>
              <a:prstDash val="solid"/>
              <a:miter/>
            </a:ln>
          </p:spPr>
          <p:txBody>
            <a:bodyPr rtlCol="0" anchor="ctr"/>
            <a:lstStyle/>
            <a:p>
              <a:endParaRPr lang="en-US"/>
            </a:p>
          </p:txBody>
        </p:sp>
        <p:sp>
          <p:nvSpPr>
            <p:cNvPr id="109" name="Freeform 708">
              <a:extLst>
                <a:ext uri="{FF2B5EF4-FFF2-40B4-BE49-F238E27FC236}">
                  <a16:creationId xmlns:a16="http://schemas.microsoft.com/office/drawing/2014/main" id="{CB066948-4DC6-C6FC-8A13-57297EE2EBB4}"/>
                </a:ext>
              </a:extLst>
            </p:cNvPr>
            <p:cNvSpPr/>
            <p:nvPr/>
          </p:nvSpPr>
          <p:spPr>
            <a:xfrm>
              <a:off x="3949117" y="5009997"/>
              <a:ext cx="2057" cy="4572"/>
            </a:xfrm>
            <a:custGeom>
              <a:avLst/>
              <a:gdLst>
                <a:gd name="connsiteX0" fmla="*/ 2057 w 2057"/>
                <a:gd name="connsiteY0" fmla="*/ 4572 h 4572"/>
                <a:gd name="connsiteX1" fmla="*/ 0 w 2057"/>
                <a:gd name="connsiteY1" fmla="*/ 0 h 4572"/>
                <a:gd name="connsiteX2" fmla="*/ 2057 w 2057"/>
                <a:gd name="connsiteY2" fmla="*/ 4572 h 4572"/>
              </a:gdLst>
              <a:ahLst/>
              <a:cxnLst>
                <a:cxn ang="0">
                  <a:pos x="connsiteX0" y="connsiteY0"/>
                </a:cxn>
                <a:cxn ang="0">
                  <a:pos x="connsiteX1" y="connsiteY1"/>
                </a:cxn>
                <a:cxn ang="0">
                  <a:pos x="connsiteX2" y="connsiteY2"/>
                </a:cxn>
              </a:cxnLst>
              <a:rect l="l" t="t" r="r" b="b"/>
              <a:pathLst>
                <a:path w="2057" h="4572">
                  <a:moveTo>
                    <a:pt x="2057" y="4572"/>
                  </a:moveTo>
                  <a:cubicBezTo>
                    <a:pt x="1372" y="2971"/>
                    <a:pt x="686" y="1600"/>
                    <a:pt x="0" y="0"/>
                  </a:cubicBezTo>
                  <a:cubicBezTo>
                    <a:pt x="686" y="1600"/>
                    <a:pt x="1372" y="2971"/>
                    <a:pt x="2057" y="4572"/>
                  </a:cubicBezTo>
                  <a:close/>
                </a:path>
              </a:pathLst>
            </a:custGeom>
            <a:solidFill>
              <a:srgbClr val="FFFFFF"/>
            </a:solidFill>
            <a:ln w="2286" cap="flat">
              <a:noFill/>
              <a:prstDash val="solid"/>
              <a:miter/>
            </a:ln>
          </p:spPr>
          <p:txBody>
            <a:bodyPr rtlCol="0" anchor="ctr"/>
            <a:lstStyle/>
            <a:p>
              <a:endParaRPr lang="en-US"/>
            </a:p>
          </p:txBody>
        </p:sp>
        <p:sp>
          <p:nvSpPr>
            <p:cNvPr id="110" name="Freeform 709">
              <a:extLst>
                <a:ext uri="{FF2B5EF4-FFF2-40B4-BE49-F238E27FC236}">
                  <a16:creationId xmlns:a16="http://schemas.microsoft.com/office/drawing/2014/main" id="{D109888A-E2BC-860A-CE94-18DBEEE312A2}"/>
                </a:ext>
              </a:extLst>
            </p:cNvPr>
            <p:cNvSpPr/>
            <p:nvPr/>
          </p:nvSpPr>
          <p:spPr>
            <a:xfrm>
              <a:off x="4009696" y="5097322"/>
              <a:ext cx="3429" cy="3429"/>
            </a:xfrm>
            <a:custGeom>
              <a:avLst/>
              <a:gdLst>
                <a:gd name="connsiteX0" fmla="*/ 3429 w 3429"/>
                <a:gd name="connsiteY0" fmla="*/ 3429 h 3429"/>
                <a:gd name="connsiteX1" fmla="*/ 0 w 3429"/>
                <a:gd name="connsiteY1" fmla="*/ 0 h 3429"/>
                <a:gd name="connsiteX2" fmla="*/ 3429 w 3429"/>
                <a:gd name="connsiteY2" fmla="*/ 3429 h 3429"/>
              </a:gdLst>
              <a:ahLst/>
              <a:cxnLst>
                <a:cxn ang="0">
                  <a:pos x="connsiteX0" y="connsiteY0"/>
                </a:cxn>
                <a:cxn ang="0">
                  <a:pos x="connsiteX1" y="connsiteY1"/>
                </a:cxn>
                <a:cxn ang="0">
                  <a:pos x="connsiteX2" y="connsiteY2"/>
                </a:cxn>
              </a:cxnLst>
              <a:rect l="l" t="t" r="r" b="b"/>
              <a:pathLst>
                <a:path w="3429" h="3429">
                  <a:moveTo>
                    <a:pt x="3429" y="3429"/>
                  </a:moveTo>
                  <a:cubicBezTo>
                    <a:pt x="2286" y="2286"/>
                    <a:pt x="1143" y="1143"/>
                    <a:pt x="0" y="0"/>
                  </a:cubicBezTo>
                  <a:cubicBezTo>
                    <a:pt x="1143" y="914"/>
                    <a:pt x="2286" y="2057"/>
                    <a:pt x="3429" y="3429"/>
                  </a:cubicBezTo>
                  <a:close/>
                </a:path>
              </a:pathLst>
            </a:custGeom>
            <a:solidFill>
              <a:srgbClr val="FFFFFF"/>
            </a:solidFill>
            <a:ln w="2286" cap="flat">
              <a:noFill/>
              <a:prstDash val="solid"/>
              <a:miter/>
            </a:ln>
          </p:spPr>
          <p:txBody>
            <a:bodyPr rtlCol="0" anchor="ctr"/>
            <a:lstStyle/>
            <a:p>
              <a:endParaRPr lang="en-US"/>
            </a:p>
          </p:txBody>
        </p:sp>
        <p:sp>
          <p:nvSpPr>
            <p:cNvPr id="111" name="Freeform 710">
              <a:extLst>
                <a:ext uri="{FF2B5EF4-FFF2-40B4-BE49-F238E27FC236}">
                  <a16:creationId xmlns:a16="http://schemas.microsoft.com/office/drawing/2014/main" id="{358D63AD-89A7-B284-297C-704D06E658F7}"/>
                </a:ext>
              </a:extLst>
            </p:cNvPr>
            <p:cNvSpPr/>
            <p:nvPr/>
          </p:nvSpPr>
          <p:spPr>
            <a:xfrm>
              <a:off x="3920313" y="5133441"/>
              <a:ext cx="2514" cy="2743"/>
            </a:xfrm>
            <a:custGeom>
              <a:avLst/>
              <a:gdLst>
                <a:gd name="connsiteX0" fmla="*/ 2515 w 2514"/>
                <a:gd name="connsiteY0" fmla="*/ 2743 h 2743"/>
                <a:gd name="connsiteX1" fmla="*/ 0 w 2514"/>
                <a:gd name="connsiteY1" fmla="*/ 0 h 2743"/>
                <a:gd name="connsiteX2" fmla="*/ 2515 w 2514"/>
                <a:gd name="connsiteY2" fmla="*/ 2743 h 2743"/>
              </a:gdLst>
              <a:ahLst/>
              <a:cxnLst>
                <a:cxn ang="0">
                  <a:pos x="connsiteX0" y="connsiteY0"/>
                </a:cxn>
                <a:cxn ang="0">
                  <a:pos x="connsiteX1" y="connsiteY1"/>
                </a:cxn>
                <a:cxn ang="0">
                  <a:pos x="connsiteX2" y="connsiteY2"/>
                </a:cxn>
              </a:cxnLst>
              <a:rect l="l" t="t" r="r" b="b"/>
              <a:pathLst>
                <a:path w="2514" h="2743">
                  <a:moveTo>
                    <a:pt x="2515" y="2743"/>
                  </a:moveTo>
                  <a:cubicBezTo>
                    <a:pt x="1600" y="1828"/>
                    <a:pt x="914" y="914"/>
                    <a:pt x="0" y="0"/>
                  </a:cubicBezTo>
                  <a:cubicBezTo>
                    <a:pt x="686" y="914"/>
                    <a:pt x="1600" y="1828"/>
                    <a:pt x="2515" y="2743"/>
                  </a:cubicBezTo>
                  <a:close/>
                </a:path>
              </a:pathLst>
            </a:custGeom>
            <a:solidFill>
              <a:srgbClr val="FFFFFF"/>
            </a:solidFill>
            <a:ln w="2286" cap="flat">
              <a:noFill/>
              <a:prstDash val="solid"/>
              <a:miter/>
            </a:ln>
          </p:spPr>
          <p:txBody>
            <a:bodyPr rtlCol="0" anchor="ctr"/>
            <a:lstStyle/>
            <a:p>
              <a:endParaRPr lang="en-US"/>
            </a:p>
          </p:txBody>
        </p:sp>
        <p:sp>
          <p:nvSpPr>
            <p:cNvPr id="112" name="Freeform 711">
              <a:extLst>
                <a:ext uri="{FF2B5EF4-FFF2-40B4-BE49-F238E27FC236}">
                  <a16:creationId xmlns:a16="http://schemas.microsoft.com/office/drawing/2014/main" id="{E042BB8E-9D6C-673C-A3CF-DF91EFAC9FC6}"/>
                </a:ext>
              </a:extLst>
            </p:cNvPr>
            <p:cNvSpPr/>
            <p:nvPr/>
          </p:nvSpPr>
          <p:spPr>
            <a:xfrm>
              <a:off x="3923971" y="5137556"/>
              <a:ext cx="2514" cy="2514"/>
            </a:xfrm>
            <a:custGeom>
              <a:avLst/>
              <a:gdLst>
                <a:gd name="connsiteX0" fmla="*/ 2515 w 2514"/>
                <a:gd name="connsiteY0" fmla="*/ 2515 h 2514"/>
                <a:gd name="connsiteX1" fmla="*/ 0 w 2514"/>
                <a:gd name="connsiteY1" fmla="*/ 0 h 2514"/>
                <a:gd name="connsiteX2" fmla="*/ 2515 w 2514"/>
                <a:gd name="connsiteY2" fmla="*/ 2515 h 2514"/>
              </a:gdLst>
              <a:ahLst/>
              <a:cxnLst>
                <a:cxn ang="0">
                  <a:pos x="connsiteX0" y="connsiteY0"/>
                </a:cxn>
                <a:cxn ang="0">
                  <a:pos x="connsiteX1" y="connsiteY1"/>
                </a:cxn>
                <a:cxn ang="0">
                  <a:pos x="connsiteX2" y="connsiteY2"/>
                </a:cxn>
              </a:cxnLst>
              <a:rect l="l" t="t" r="r" b="b"/>
              <a:pathLst>
                <a:path w="2514" h="2514">
                  <a:moveTo>
                    <a:pt x="2515" y="2515"/>
                  </a:moveTo>
                  <a:cubicBezTo>
                    <a:pt x="1600" y="1601"/>
                    <a:pt x="914" y="686"/>
                    <a:pt x="0" y="0"/>
                  </a:cubicBezTo>
                  <a:cubicBezTo>
                    <a:pt x="914" y="915"/>
                    <a:pt x="1829" y="1829"/>
                    <a:pt x="2515" y="2515"/>
                  </a:cubicBezTo>
                  <a:close/>
                </a:path>
              </a:pathLst>
            </a:custGeom>
            <a:solidFill>
              <a:srgbClr val="FFFFFF"/>
            </a:solidFill>
            <a:ln w="2286" cap="flat">
              <a:noFill/>
              <a:prstDash val="solid"/>
              <a:miter/>
            </a:ln>
          </p:spPr>
          <p:txBody>
            <a:bodyPr rtlCol="0" anchor="ctr"/>
            <a:lstStyle/>
            <a:p>
              <a:endParaRPr lang="en-US"/>
            </a:p>
          </p:txBody>
        </p:sp>
        <p:sp>
          <p:nvSpPr>
            <p:cNvPr id="113" name="Freeform 712">
              <a:extLst>
                <a:ext uri="{FF2B5EF4-FFF2-40B4-BE49-F238E27FC236}">
                  <a16:creationId xmlns:a16="http://schemas.microsoft.com/office/drawing/2014/main" id="{94AFE95D-C789-8337-83A0-30811BC3D18A}"/>
                </a:ext>
              </a:extLst>
            </p:cNvPr>
            <p:cNvSpPr/>
            <p:nvPr/>
          </p:nvSpPr>
          <p:spPr>
            <a:xfrm>
              <a:off x="3927857" y="5141442"/>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914" y="914"/>
                    <a:pt x="1829" y="1828"/>
                    <a:pt x="2515" y="2514"/>
                  </a:cubicBezTo>
                  <a:close/>
                </a:path>
              </a:pathLst>
            </a:custGeom>
            <a:solidFill>
              <a:srgbClr val="FFFFFF"/>
            </a:solidFill>
            <a:ln w="2286" cap="flat">
              <a:noFill/>
              <a:prstDash val="solid"/>
              <a:miter/>
            </a:ln>
          </p:spPr>
          <p:txBody>
            <a:bodyPr rtlCol="0" anchor="ctr"/>
            <a:lstStyle/>
            <a:p>
              <a:endParaRPr lang="en-US"/>
            </a:p>
          </p:txBody>
        </p:sp>
        <p:sp>
          <p:nvSpPr>
            <p:cNvPr id="114" name="Freeform 713">
              <a:extLst>
                <a:ext uri="{FF2B5EF4-FFF2-40B4-BE49-F238E27FC236}">
                  <a16:creationId xmlns:a16="http://schemas.microsoft.com/office/drawing/2014/main" id="{C86E48B6-1629-674E-BE7A-0713BE6D2719}"/>
                </a:ext>
              </a:extLst>
            </p:cNvPr>
            <p:cNvSpPr/>
            <p:nvPr/>
          </p:nvSpPr>
          <p:spPr>
            <a:xfrm>
              <a:off x="3912769" y="5125212"/>
              <a:ext cx="2743" cy="2971"/>
            </a:xfrm>
            <a:custGeom>
              <a:avLst/>
              <a:gdLst>
                <a:gd name="connsiteX0" fmla="*/ 2743 w 2743"/>
                <a:gd name="connsiteY0" fmla="*/ 2972 h 2971"/>
                <a:gd name="connsiteX1" fmla="*/ 0 w 2743"/>
                <a:gd name="connsiteY1" fmla="*/ 0 h 2971"/>
                <a:gd name="connsiteX2" fmla="*/ 2743 w 2743"/>
                <a:gd name="connsiteY2" fmla="*/ 2972 h 2971"/>
              </a:gdLst>
              <a:ahLst/>
              <a:cxnLst>
                <a:cxn ang="0">
                  <a:pos x="connsiteX0" y="connsiteY0"/>
                </a:cxn>
                <a:cxn ang="0">
                  <a:pos x="connsiteX1" y="connsiteY1"/>
                </a:cxn>
                <a:cxn ang="0">
                  <a:pos x="connsiteX2" y="connsiteY2"/>
                </a:cxn>
              </a:cxnLst>
              <a:rect l="l" t="t" r="r" b="b"/>
              <a:pathLst>
                <a:path w="2743" h="2971">
                  <a:moveTo>
                    <a:pt x="2743" y="2972"/>
                  </a:moveTo>
                  <a:cubicBezTo>
                    <a:pt x="1829" y="2057"/>
                    <a:pt x="914" y="914"/>
                    <a:pt x="0" y="0"/>
                  </a:cubicBezTo>
                  <a:cubicBezTo>
                    <a:pt x="914" y="1143"/>
                    <a:pt x="1829" y="2057"/>
                    <a:pt x="2743" y="2972"/>
                  </a:cubicBezTo>
                  <a:close/>
                </a:path>
              </a:pathLst>
            </a:custGeom>
            <a:solidFill>
              <a:srgbClr val="FFFFFF"/>
            </a:solidFill>
            <a:ln w="2286" cap="flat">
              <a:noFill/>
              <a:prstDash val="solid"/>
              <a:miter/>
            </a:ln>
          </p:spPr>
          <p:txBody>
            <a:bodyPr rtlCol="0" anchor="ctr"/>
            <a:lstStyle/>
            <a:p>
              <a:endParaRPr lang="en-US"/>
            </a:p>
          </p:txBody>
        </p:sp>
        <p:sp>
          <p:nvSpPr>
            <p:cNvPr id="115" name="Freeform 714">
              <a:extLst>
                <a:ext uri="{FF2B5EF4-FFF2-40B4-BE49-F238E27FC236}">
                  <a16:creationId xmlns:a16="http://schemas.microsoft.com/office/drawing/2014/main" id="{A9C48708-D0D1-F046-59B7-7322FC23776E}"/>
                </a:ext>
              </a:extLst>
            </p:cNvPr>
            <p:cNvSpPr/>
            <p:nvPr/>
          </p:nvSpPr>
          <p:spPr>
            <a:xfrm>
              <a:off x="3916427" y="5129555"/>
              <a:ext cx="2514" cy="2743"/>
            </a:xfrm>
            <a:custGeom>
              <a:avLst/>
              <a:gdLst>
                <a:gd name="connsiteX0" fmla="*/ 2515 w 2514"/>
                <a:gd name="connsiteY0" fmla="*/ 2744 h 2743"/>
                <a:gd name="connsiteX1" fmla="*/ 0 w 2514"/>
                <a:gd name="connsiteY1" fmla="*/ 0 h 2743"/>
                <a:gd name="connsiteX2" fmla="*/ 2515 w 2514"/>
                <a:gd name="connsiteY2" fmla="*/ 2744 h 2743"/>
              </a:gdLst>
              <a:ahLst/>
              <a:cxnLst>
                <a:cxn ang="0">
                  <a:pos x="connsiteX0" y="connsiteY0"/>
                </a:cxn>
                <a:cxn ang="0">
                  <a:pos x="connsiteX1" y="connsiteY1"/>
                </a:cxn>
                <a:cxn ang="0">
                  <a:pos x="connsiteX2" y="connsiteY2"/>
                </a:cxn>
              </a:cxnLst>
              <a:rect l="l" t="t" r="r" b="b"/>
              <a:pathLst>
                <a:path w="2514" h="2743">
                  <a:moveTo>
                    <a:pt x="2515" y="2744"/>
                  </a:moveTo>
                  <a:cubicBezTo>
                    <a:pt x="1600" y="1829"/>
                    <a:pt x="686" y="915"/>
                    <a:pt x="0" y="0"/>
                  </a:cubicBezTo>
                  <a:cubicBezTo>
                    <a:pt x="914" y="915"/>
                    <a:pt x="1829" y="1829"/>
                    <a:pt x="2515" y="2744"/>
                  </a:cubicBezTo>
                  <a:close/>
                </a:path>
              </a:pathLst>
            </a:custGeom>
            <a:solidFill>
              <a:srgbClr val="FFFFFF"/>
            </a:solidFill>
            <a:ln w="2286" cap="flat">
              <a:noFill/>
              <a:prstDash val="solid"/>
              <a:miter/>
            </a:ln>
          </p:spPr>
          <p:txBody>
            <a:bodyPr rtlCol="0" anchor="ctr"/>
            <a:lstStyle/>
            <a:p>
              <a:endParaRPr lang="en-US"/>
            </a:p>
          </p:txBody>
        </p:sp>
        <p:sp>
          <p:nvSpPr>
            <p:cNvPr id="116" name="Freeform 715">
              <a:extLst>
                <a:ext uri="{FF2B5EF4-FFF2-40B4-BE49-F238E27FC236}">
                  <a16:creationId xmlns:a16="http://schemas.microsoft.com/office/drawing/2014/main" id="{1174E7F5-FD5E-F514-7EE6-BA95F75B909C}"/>
                </a:ext>
              </a:extLst>
            </p:cNvPr>
            <p:cNvSpPr/>
            <p:nvPr/>
          </p:nvSpPr>
          <p:spPr>
            <a:xfrm>
              <a:off x="3948202" y="5160416"/>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372"/>
                    <a:pt x="2743" y="2286"/>
                  </a:cubicBezTo>
                  <a:close/>
                </a:path>
              </a:pathLst>
            </a:custGeom>
            <a:solidFill>
              <a:srgbClr val="FFFFFF"/>
            </a:solidFill>
            <a:ln w="2286" cap="flat">
              <a:noFill/>
              <a:prstDash val="solid"/>
              <a:miter/>
            </a:ln>
          </p:spPr>
          <p:txBody>
            <a:bodyPr rtlCol="0" anchor="ctr"/>
            <a:lstStyle/>
            <a:p>
              <a:endParaRPr lang="en-US"/>
            </a:p>
          </p:txBody>
        </p:sp>
        <p:sp>
          <p:nvSpPr>
            <p:cNvPr id="117" name="Freeform 716">
              <a:extLst>
                <a:ext uri="{FF2B5EF4-FFF2-40B4-BE49-F238E27FC236}">
                  <a16:creationId xmlns:a16="http://schemas.microsoft.com/office/drawing/2014/main" id="{D370C0E9-328E-AEB0-9323-B2F7916A8215}"/>
                </a:ext>
              </a:extLst>
            </p:cNvPr>
            <p:cNvSpPr/>
            <p:nvPr/>
          </p:nvSpPr>
          <p:spPr>
            <a:xfrm>
              <a:off x="3931972" y="5145328"/>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686" y="914"/>
                    <a:pt x="1600" y="1829"/>
                    <a:pt x="2515" y="2514"/>
                  </a:cubicBezTo>
                  <a:close/>
                </a:path>
              </a:pathLst>
            </a:custGeom>
            <a:solidFill>
              <a:srgbClr val="FFFFFF"/>
            </a:solidFill>
            <a:ln w="2286" cap="flat">
              <a:noFill/>
              <a:prstDash val="solid"/>
              <a:miter/>
            </a:ln>
          </p:spPr>
          <p:txBody>
            <a:bodyPr rtlCol="0" anchor="ctr"/>
            <a:lstStyle/>
            <a:p>
              <a:endParaRPr lang="en-US"/>
            </a:p>
          </p:txBody>
        </p:sp>
        <p:sp>
          <p:nvSpPr>
            <p:cNvPr id="118" name="Freeform 717">
              <a:extLst>
                <a:ext uri="{FF2B5EF4-FFF2-40B4-BE49-F238E27FC236}">
                  <a16:creationId xmlns:a16="http://schemas.microsoft.com/office/drawing/2014/main" id="{DA4065F5-0055-B662-FC9E-ADF308DCFC99}"/>
                </a:ext>
              </a:extLst>
            </p:cNvPr>
            <p:cNvSpPr/>
            <p:nvPr/>
          </p:nvSpPr>
          <p:spPr>
            <a:xfrm>
              <a:off x="3944088" y="5156758"/>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686"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19" name="Freeform 718">
              <a:extLst>
                <a:ext uri="{FF2B5EF4-FFF2-40B4-BE49-F238E27FC236}">
                  <a16:creationId xmlns:a16="http://schemas.microsoft.com/office/drawing/2014/main" id="{FF7D4F32-F5DE-B416-2C19-D6CEC1379498}"/>
                </a:ext>
              </a:extLst>
            </p:cNvPr>
            <p:cNvSpPr/>
            <p:nvPr/>
          </p:nvSpPr>
          <p:spPr>
            <a:xfrm>
              <a:off x="3935858" y="5149443"/>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5"/>
                    <a:pt x="0" y="0"/>
                  </a:cubicBezTo>
                  <a:cubicBezTo>
                    <a:pt x="914" y="685"/>
                    <a:pt x="1600" y="1371"/>
                    <a:pt x="2515" y="2286"/>
                  </a:cubicBezTo>
                  <a:close/>
                </a:path>
              </a:pathLst>
            </a:custGeom>
            <a:solidFill>
              <a:srgbClr val="FFFFFF"/>
            </a:solidFill>
            <a:ln w="2286" cap="flat">
              <a:noFill/>
              <a:prstDash val="solid"/>
              <a:miter/>
            </a:ln>
          </p:spPr>
          <p:txBody>
            <a:bodyPr rtlCol="0" anchor="ctr"/>
            <a:lstStyle/>
            <a:p>
              <a:endParaRPr lang="en-US"/>
            </a:p>
          </p:txBody>
        </p:sp>
        <p:sp>
          <p:nvSpPr>
            <p:cNvPr id="120" name="Freeform 719">
              <a:extLst>
                <a:ext uri="{FF2B5EF4-FFF2-40B4-BE49-F238E27FC236}">
                  <a16:creationId xmlns:a16="http://schemas.microsoft.com/office/drawing/2014/main" id="{5299A6CE-3300-2E1E-7B35-04EA76D3CD26}"/>
                </a:ext>
              </a:extLst>
            </p:cNvPr>
            <p:cNvSpPr/>
            <p:nvPr/>
          </p:nvSpPr>
          <p:spPr>
            <a:xfrm>
              <a:off x="3939973" y="5153101"/>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21" name="Freeform 720">
              <a:extLst>
                <a:ext uri="{FF2B5EF4-FFF2-40B4-BE49-F238E27FC236}">
                  <a16:creationId xmlns:a16="http://schemas.microsoft.com/office/drawing/2014/main" id="{FBAB8AEE-D3DB-E64E-FBFE-8925EB537BE4}"/>
                </a:ext>
              </a:extLst>
            </p:cNvPr>
            <p:cNvSpPr/>
            <p:nvPr/>
          </p:nvSpPr>
          <p:spPr>
            <a:xfrm>
              <a:off x="3875279" y="5072405"/>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4"/>
                    <a:pt x="686" y="1372"/>
                    <a:pt x="0" y="0"/>
                  </a:cubicBezTo>
                  <a:cubicBezTo>
                    <a:pt x="686" y="1372"/>
                    <a:pt x="1600" y="2744"/>
                    <a:pt x="2286" y="4115"/>
                  </a:cubicBezTo>
                  <a:close/>
                </a:path>
              </a:pathLst>
            </a:custGeom>
            <a:solidFill>
              <a:srgbClr val="FFFFFF"/>
            </a:solidFill>
            <a:ln w="2286" cap="flat">
              <a:noFill/>
              <a:prstDash val="solid"/>
              <a:miter/>
            </a:ln>
          </p:spPr>
          <p:txBody>
            <a:bodyPr rtlCol="0" anchor="ctr"/>
            <a:lstStyle/>
            <a:p>
              <a:endParaRPr lang="en-US"/>
            </a:p>
          </p:txBody>
        </p:sp>
        <p:sp>
          <p:nvSpPr>
            <p:cNvPr id="122" name="Freeform 721">
              <a:extLst>
                <a:ext uri="{FF2B5EF4-FFF2-40B4-BE49-F238E27FC236}">
                  <a16:creationId xmlns:a16="http://schemas.microsoft.com/office/drawing/2014/main" id="{5AEAF408-9E5C-631A-90A1-7DEB27951806}"/>
                </a:ext>
              </a:extLst>
            </p:cNvPr>
            <p:cNvSpPr/>
            <p:nvPr/>
          </p:nvSpPr>
          <p:spPr>
            <a:xfrm>
              <a:off x="3869793" y="50628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2"/>
                    <a:pt x="0" y="0"/>
                  </a:cubicBezTo>
                  <a:cubicBezTo>
                    <a:pt x="914" y="1372"/>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3" name="Freeform 722">
              <a:extLst>
                <a:ext uri="{FF2B5EF4-FFF2-40B4-BE49-F238E27FC236}">
                  <a16:creationId xmlns:a16="http://schemas.microsoft.com/office/drawing/2014/main" id="{AE733108-F293-3066-9E6B-4C22BB0636E3}"/>
                </a:ext>
              </a:extLst>
            </p:cNvPr>
            <p:cNvSpPr/>
            <p:nvPr/>
          </p:nvSpPr>
          <p:spPr>
            <a:xfrm>
              <a:off x="3872536" y="50676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1"/>
                    <a:pt x="0" y="0"/>
                  </a:cubicBezTo>
                  <a:cubicBezTo>
                    <a:pt x="686" y="1371"/>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4" name="Freeform 723">
              <a:extLst>
                <a:ext uri="{FF2B5EF4-FFF2-40B4-BE49-F238E27FC236}">
                  <a16:creationId xmlns:a16="http://schemas.microsoft.com/office/drawing/2014/main" id="{A237EECA-614F-F4F2-6F16-521824DD2E26}"/>
                </a:ext>
              </a:extLst>
            </p:cNvPr>
            <p:cNvSpPr/>
            <p:nvPr/>
          </p:nvSpPr>
          <p:spPr>
            <a:xfrm>
              <a:off x="3909112" y="5121097"/>
              <a:ext cx="2743" cy="3200"/>
            </a:xfrm>
            <a:custGeom>
              <a:avLst/>
              <a:gdLst>
                <a:gd name="connsiteX0" fmla="*/ 2743 w 2743"/>
                <a:gd name="connsiteY0" fmla="*/ 3201 h 3200"/>
                <a:gd name="connsiteX1" fmla="*/ 0 w 2743"/>
                <a:gd name="connsiteY1" fmla="*/ 0 h 3200"/>
                <a:gd name="connsiteX2" fmla="*/ 2743 w 2743"/>
                <a:gd name="connsiteY2" fmla="*/ 3201 h 3200"/>
              </a:gdLst>
              <a:ahLst/>
              <a:cxnLst>
                <a:cxn ang="0">
                  <a:pos x="connsiteX0" y="connsiteY0"/>
                </a:cxn>
                <a:cxn ang="0">
                  <a:pos x="connsiteX1" y="connsiteY1"/>
                </a:cxn>
                <a:cxn ang="0">
                  <a:pos x="connsiteX2" y="connsiteY2"/>
                </a:cxn>
              </a:cxnLst>
              <a:rect l="l" t="t" r="r" b="b"/>
              <a:pathLst>
                <a:path w="2743" h="3200">
                  <a:moveTo>
                    <a:pt x="2743" y="3201"/>
                  </a:moveTo>
                  <a:cubicBezTo>
                    <a:pt x="1829" y="2058"/>
                    <a:pt x="914" y="1143"/>
                    <a:pt x="0" y="0"/>
                  </a:cubicBezTo>
                  <a:cubicBezTo>
                    <a:pt x="914" y="1143"/>
                    <a:pt x="1829" y="2058"/>
                    <a:pt x="2743" y="3201"/>
                  </a:cubicBezTo>
                  <a:close/>
                </a:path>
              </a:pathLst>
            </a:custGeom>
            <a:solidFill>
              <a:srgbClr val="FFFFFF"/>
            </a:solidFill>
            <a:ln w="2286" cap="flat">
              <a:noFill/>
              <a:prstDash val="solid"/>
              <a:miter/>
            </a:ln>
          </p:spPr>
          <p:txBody>
            <a:bodyPr rtlCol="0" anchor="ctr"/>
            <a:lstStyle/>
            <a:p>
              <a:endParaRPr lang="en-US"/>
            </a:p>
          </p:txBody>
        </p:sp>
        <p:sp>
          <p:nvSpPr>
            <p:cNvPr id="125" name="Freeform 724">
              <a:extLst>
                <a:ext uri="{FF2B5EF4-FFF2-40B4-BE49-F238E27FC236}">
                  <a16:creationId xmlns:a16="http://schemas.microsoft.com/office/drawing/2014/main" id="{AC3C16CF-28F8-4C68-C6A0-EBF2F1B84A8C}"/>
                </a:ext>
              </a:extLst>
            </p:cNvPr>
            <p:cNvSpPr/>
            <p:nvPr/>
          </p:nvSpPr>
          <p:spPr>
            <a:xfrm>
              <a:off x="3867278" y="5057775"/>
              <a:ext cx="2286" cy="4343"/>
            </a:xfrm>
            <a:custGeom>
              <a:avLst/>
              <a:gdLst>
                <a:gd name="connsiteX0" fmla="*/ 2286 w 2286"/>
                <a:gd name="connsiteY0" fmla="*/ 4343 h 4343"/>
                <a:gd name="connsiteX1" fmla="*/ 0 w 2286"/>
                <a:gd name="connsiteY1" fmla="*/ 0 h 4343"/>
                <a:gd name="connsiteX2" fmla="*/ 2286 w 2286"/>
                <a:gd name="connsiteY2" fmla="*/ 4343 h 4343"/>
              </a:gdLst>
              <a:ahLst/>
              <a:cxnLst>
                <a:cxn ang="0">
                  <a:pos x="connsiteX0" y="connsiteY0"/>
                </a:cxn>
                <a:cxn ang="0">
                  <a:pos x="connsiteX1" y="connsiteY1"/>
                </a:cxn>
                <a:cxn ang="0">
                  <a:pos x="connsiteX2" y="connsiteY2"/>
                </a:cxn>
              </a:cxnLst>
              <a:rect l="l" t="t" r="r" b="b"/>
              <a:pathLst>
                <a:path w="2286" h="4343">
                  <a:moveTo>
                    <a:pt x="2286" y="4343"/>
                  </a:moveTo>
                  <a:cubicBezTo>
                    <a:pt x="1600" y="2972"/>
                    <a:pt x="914" y="1372"/>
                    <a:pt x="0" y="0"/>
                  </a:cubicBezTo>
                  <a:cubicBezTo>
                    <a:pt x="914" y="1372"/>
                    <a:pt x="1600" y="2743"/>
                    <a:pt x="2286" y="4343"/>
                  </a:cubicBezTo>
                  <a:close/>
                </a:path>
              </a:pathLst>
            </a:custGeom>
            <a:solidFill>
              <a:srgbClr val="FFFFFF"/>
            </a:solidFill>
            <a:ln w="2286" cap="flat">
              <a:noFill/>
              <a:prstDash val="solid"/>
              <a:miter/>
            </a:ln>
          </p:spPr>
          <p:txBody>
            <a:bodyPr rtlCol="0" anchor="ctr"/>
            <a:lstStyle/>
            <a:p>
              <a:endParaRPr lang="en-US"/>
            </a:p>
          </p:txBody>
        </p:sp>
        <p:sp>
          <p:nvSpPr>
            <p:cNvPr id="126" name="Freeform 725">
              <a:extLst>
                <a:ext uri="{FF2B5EF4-FFF2-40B4-BE49-F238E27FC236}">
                  <a16:creationId xmlns:a16="http://schemas.microsoft.com/office/drawing/2014/main" id="{9F10BD05-FBE3-03BD-C4DB-9A6296D2ABFF}"/>
                </a:ext>
              </a:extLst>
            </p:cNvPr>
            <p:cNvSpPr/>
            <p:nvPr/>
          </p:nvSpPr>
          <p:spPr>
            <a:xfrm>
              <a:off x="3877794" y="5077206"/>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914" y="1372"/>
                    <a:pt x="0" y="0"/>
                  </a:cubicBezTo>
                  <a:cubicBezTo>
                    <a:pt x="914" y="1372"/>
                    <a:pt x="1829" y="2743"/>
                    <a:pt x="2515" y="4115"/>
                  </a:cubicBezTo>
                  <a:close/>
                </a:path>
              </a:pathLst>
            </a:custGeom>
            <a:solidFill>
              <a:srgbClr val="FFFFFF"/>
            </a:solidFill>
            <a:ln w="2286" cap="flat">
              <a:noFill/>
              <a:prstDash val="solid"/>
              <a:miter/>
            </a:ln>
          </p:spPr>
          <p:txBody>
            <a:bodyPr rtlCol="0" anchor="ctr"/>
            <a:lstStyle/>
            <a:p>
              <a:endParaRPr lang="en-US"/>
            </a:p>
          </p:txBody>
        </p:sp>
        <p:sp>
          <p:nvSpPr>
            <p:cNvPr id="127" name="Freeform 726">
              <a:extLst>
                <a:ext uri="{FF2B5EF4-FFF2-40B4-BE49-F238E27FC236}">
                  <a16:creationId xmlns:a16="http://schemas.microsoft.com/office/drawing/2014/main" id="{B70BD2AD-58D6-7F92-7FF4-1AC403CA5F87}"/>
                </a:ext>
              </a:extLst>
            </p:cNvPr>
            <p:cNvSpPr/>
            <p:nvPr/>
          </p:nvSpPr>
          <p:spPr>
            <a:xfrm>
              <a:off x="3864763" y="5052517"/>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3201"/>
                    <a:pt x="914" y="1600"/>
                    <a:pt x="0" y="0"/>
                  </a:cubicBezTo>
                  <a:cubicBezTo>
                    <a:pt x="914" y="1600"/>
                    <a:pt x="1600" y="3201"/>
                    <a:pt x="2286" y="4572"/>
                  </a:cubicBezTo>
                  <a:close/>
                </a:path>
              </a:pathLst>
            </a:custGeom>
            <a:solidFill>
              <a:srgbClr val="FFFFFF"/>
            </a:solidFill>
            <a:ln w="2286" cap="flat">
              <a:noFill/>
              <a:prstDash val="solid"/>
              <a:miter/>
            </a:ln>
          </p:spPr>
          <p:txBody>
            <a:bodyPr rtlCol="0" anchor="ctr"/>
            <a:lstStyle/>
            <a:p>
              <a:endParaRPr lang="en-US"/>
            </a:p>
          </p:txBody>
        </p:sp>
        <p:sp>
          <p:nvSpPr>
            <p:cNvPr id="128" name="Freeform 727">
              <a:extLst>
                <a:ext uri="{FF2B5EF4-FFF2-40B4-BE49-F238E27FC236}">
                  <a16:creationId xmlns:a16="http://schemas.microsoft.com/office/drawing/2014/main" id="{0A0E26DA-9140-D2AE-965F-C7B1B643F0D2}"/>
                </a:ext>
              </a:extLst>
            </p:cNvPr>
            <p:cNvSpPr/>
            <p:nvPr/>
          </p:nvSpPr>
          <p:spPr>
            <a:xfrm>
              <a:off x="3905683" y="5116753"/>
              <a:ext cx="2971" cy="3657"/>
            </a:xfrm>
            <a:custGeom>
              <a:avLst/>
              <a:gdLst>
                <a:gd name="connsiteX0" fmla="*/ 2972 w 2971"/>
                <a:gd name="connsiteY0" fmla="*/ 3657 h 3657"/>
                <a:gd name="connsiteX1" fmla="*/ 0 w 2971"/>
                <a:gd name="connsiteY1" fmla="*/ 0 h 3657"/>
                <a:gd name="connsiteX2" fmla="*/ 2972 w 2971"/>
                <a:gd name="connsiteY2" fmla="*/ 3657 h 3657"/>
              </a:gdLst>
              <a:ahLst/>
              <a:cxnLst>
                <a:cxn ang="0">
                  <a:pos x="connsiteX0" y="connsiteY0"/>
                </a:cxn>
                <a:cxn ang="0">
                  <a:pos x="connsiteX1" y="connsiteY1"/>
                </a:cxn>
                <a:cxn ang="0">
                  <a:pos x="connsiteX2" y="connsiteY2"/>
                </a:cxn>
              </a:cxnLst>
              <a:rect l="l" t="t" r="r" b="b"/>
              <a:pathLst>
                <a:path w="2971" h="3657">
                  <a:moveTo>
                    <a:pt x="2972" y="3657"/>
                  </a:moveTo>
                  <a:cubicBezTo>
                    <a:pt x="2057" y="2514"/>
                    <a:pt x="914" y="1371"/>
                    <a:pt x="0" y="0"/>
                  </a:cubicBezTo>
                  <a:cubicBezTo>
                    <a:pt x="914" y="1143"/>
                    <a:pt x="1829" y="2514"/>
                    <a:pt x="2972" y="3657"/>
                  </a:cubicBezTo>
                  <a:close/>
                </a:path>
              </a:pathLst>
            </a:custGeom>
            <a:solidFill>
              <a:srgbClr val="FFFFFF"/>
            </a:solidFill>
            <a:ln w="2286" cap="flat">
              <a:noFill/>
              <a:prstDash val="solid"/>
              <a:miter/>
            </a:ln>
          </p:spPr>
          <p:txBody>
            <a:bodyPr rtlCol="0" anchor="ctr"/>
            <a:lstStyle/>
            <a:p>
              <a:endParaRPr lang="en-US"/>
            </a:p>
          </p:txBody>
        </p:sp>
        <p:sp>
          <p:nvSpPr>
            <p:cNvPr id="129" name="Freeform 728">
              <a:extLst>
                <a:ext uri="{FF2B5EF4-FFF2-40B4-BE49-F238E27FC236}">
                  <a16:creationId xmlns:a16="http://schemas.microsoft.com/office/drawing/2014/main" id="{DBBA17E2-FD70-9AD0-D85A-49C24D20AB88}"/>
                </a:ext>
              </a:extLst>
            </p:cNvPr>
            <p:cNvSpPr/>
            <p:nvPr/>
          </p:nvSpPr>
          <p:spPr>
            <a:xfrm>
              <a:off x="3880765" y="5081778"/>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686" y="1372"/>
                    <a:pt x="0" y="0"/>
                  </a:cubicBezTo>
                  <a:cubicBezTo>
                    <a:pt x="914" y="1372"/>
                    <a:pt x="1600" y="2743"/>
                    <a:pt x="2515" y="4115"/>
                  </a:cubicBezTo>
                  <a:close/>
                </a:path>
              </a:pathLst>
            </a:custGeom>
            <a:solidFill>
              <a:srgbClr val="FFFFFF"/>
            </a:solidFill>
            <a:ln w="2286" cap="flat">
              <a:noFill/>
              <a:prstDash val="solid"/>
              <a:miter/>
            </a:ln>
          </p:spPr>
          <p:txBody>
            <a:bodyPr rtlCol="0" anchor="ctr"/>
            <a:lstStyle/>
            <a:p>
              <a:endParaRPr lang="en-US"/>
            </a:p>
          </p:txBody>
        </p:sp>
        <p:sp>
          <p:nvSpPr>
            <p:cNvPr id="130" name="Freeform 729">
              <a:extLst>
                <a:ext uri="{FF2B5EF4-FFF2-40B4-BE49-F238E27FC236}">
                  <a16:creationId xmlns:a16="http://schemas.microsoft.com/office/drawing/2014/main" id="{6D1E77B6-EFAA-B4D4-FE75-833B19604804}"/>
                </a:ext>
              </a:extLst>
            </p:cNvPr>
            <p:cNvSpPr/>
            <p:nvPr/>
          </p:nvSpPr>
          <p:spPr>
            <a:xfrm>
              <a:off x="3883509" y="5086350"/>
              <a:ext cx="21945" cy="30403"/>
            </a:xfrm>
            <a:custGeom>
              <a:avLst/>
              <a:gdLst>
                <a:gd name="connsiteX0" fmla="*/ 21946 w 21945"/>
                <a:gd name="connsiteY0" fmla="*/ 30404 h 30403"/>
                <a:gd name="connsiteX1" fmla="*/ 0 w 21945"/>
                <a:gd name="connsiteY1" fmla="*/ 0 h 30403"/>
                <a:gd name="connsiteX2" fmla="*/ 21946 w 21945"/>
                <a:gd name="connsiteY2" fmla="*/ 30404 h 30403"/>
              </a:gdLst>
              <a:ahLst/>
              <a:cxnLst>
                <a:cxn ang="0">
                  <a:pos x="connsiteX0" y="connsiteY0"/>
                </a:cxn>
                <a:cxn ang="0">
                  <a:pos x="connsiteX1" y="connsiteY1"/>
                </a:cxn>
                <a:cxn ang="0">
                  <a:pos x="connsiteX2" y="connsiteY2"/>
                </a:cxn>
              </a:cxnLst>
              <a:rect l="l" t="t" r="r" b="b"/>
              <a:pathLst>
                <a:path w="21945" h="30403">
                  <a:moveTo>
                    <a:pt x="21946" y="30404"/>
                  </a:moveTo>
                  <a:cubicBezTo>
                    <a:pt x="14173" y="20803"/>
                    <a:pt x="6629" y="10516"/>
                    <a:pt x="0" y="0"/>
                  </a:cubicBezTo>
                  <a:cubicBezTo>
                    <a:pt x="6858" y="10516"/>
                    <a:pt x="14173" y="20574"/>
                    <a:pt x="21946" y="30404"/>
                  </a:cubicBezTo>
                  <a:close/>
                </a:path>
              </a:pathLst>
            </a:custGeom>
            <a:solidFill>
              <a:srgbClr val="FFFFFF"/>
            </a:solidFill>
            <a:ln w="2286" cap="flat">
              <a:noFill/>
              <a:prstDash val="solid"/>
              <a:miter/>
            </a:ln>
          </p:spPr>
          <p:txBody>
            <a:bodyPr rtlCol="0" anchor="ctr"/>
            <a:lstStyle/>
            <a:p>
              <a:endParaRPr lang="en-US"/>
            </a:p>
          </p:txBody>
        </p:sp>
        <p:sp>
          <p:nvSpPr>
            <p:cNvPr id="131" name="Freeform 730">
              <a:extLst>
                <a:ext uri="{FF2B5EF4-FFF2-40B4-BE49-F238E27FC236}">
                  <a16:creationId xmlns:a16="http://schemas.microsoft.com/office/drawing/2014/main" id="{AF21763D-5789-C34A-CBA8-24FED42064B4}"/>
                </a:ext>
              </a:extLst>
            </p:cNvPr>
            <p:cNvSpPr/>
            <p:nvPr/>
          </p:nvSpPr>
          <p:spPr>
            <a:xfrm>
              <a:off x="4000780" y="5197678"/>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32" name="Freeform 731">
              <a:extLst>
                <a:ext uri="{FF2B5EF4-FFF2-40B4-BE49-F238E27FC236}">
                  <a16:creationId xmlns:a16="http://schemas.microsoft.com/office/drawing/2014/main" id="{284DF9B4-D318-CEE8-307A-FEBF0AF5AA9D}"/>
                </a:ext>
              </a:extLst>
            </p:cNvPr>
            <p:cNvSpPr/>
            <p:nvPr/>
          </p:nvSpPr>
          <p:spPr>
            <a:xfrm>
              <a:off x="4010610" y="5203164"/>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5"/>
                    <a:pt x="686" y="228"/>
                    <a:pt x="0" y="0"/>
                  </a:cubicBezTo>
                  <a:cubicBezTo>
                    <a:pt x="686" y="228"/>
                    <a:pt x="1372" y="685"/>
                    <a:pt x="2286" y="1143"/>
                  </a:cubicBezTo>
                  <a:close/>
                </a:path>
              </a:pathLst>
            </a:custGeom>
            <a:solidFill>
              <a:srgbClr val="FFFFFF"/>
            </a:solidFill>
            <a:ln w="2286" cap="flat">
              <a:noFill/>
              <a:prstDash val="solid"/>
              <a:miter/>
            </a:ln>
          </p:spPr>
          <p:txBody>
            <a:bodyPr rtlCol="0" anchor="ctr"/>
            <a:lstStyle/>
            <a:p>
              <a:endParaRPr lang="en-US"/>
            </a:p>
          </p:txBody>
        </p:sp>
        <p:sp>
          <p:nvSpPr>
            <p:cNvPr id="133" name="Freeform 732">
              <a:extLst>
                <a:ext uri="{FF2B5EF4-FFF2-40B4-BE49-F238E27FC236}">
                  <a16:creationId xmlns:a16="http://schemas.microsoft.com/office/drawing/2014/main" id="{49F77A68-BC96-70A7-815F-67F9865DF70C}"/>
                </a:ext>
              </a:extLst>
            </p:cNvPr>
            <p:cNvSpPr/>
            <p:nvPr/>
          </p:nvSpPr>
          <p:spPr>
            <a:xfrm>
              <a:off x="4005581" y="5200192"/>
              <a:ext cx="2286" cy="1371"/>
            </a:xfrm>
            <a:custGeom>
              <a:avLst/>
              <a:gdLst>
                <a:gd name="connsiteX0" fmla="*/ 2286 w 2286"/>
                <a:gd name="connsiteY0" fmla="*/ 1371 h 1371"/>
                <a:gd name="connsiteX1" fmla="*/ 0 w 2286"/>
                <a:gd name="connsiteY1" fmla="*/ 0 h 1371"/>
                <a:gd name="connsiteX2" fmla="*/ 2286 w 2286"/>
                <a:gd name="connsiteY2" fmla="*/ 1371 h 1371"/>
              </a:gdLst>
              <a:ahLst/>
              <a:cxnLst>
                <a:cxn ang="0">
                  <a:pos x="connsiteX0" y="connsiteY0"/>
                </a:cxn>
                <a:cxn ang="0">
                  <a:pos x="connsiteX1" y="connsiteY1"/>
                </a:cxn>
                <a:cxn ang="0">
                  <a:pos x="connsiteX2" y="connsiteY2"/>
                </a:cxn>
              </a:cxnLst>
              <a:rect l="l" t="t" r="r" b="b"/>
              <a:pathLst>
                <a:path w="2286" h="1371">
                  <a:moveTo>
                    <a:pt x="2286" y="1371"/>
                  </a:moveTo>
                  <a:cubicBezTo>
                    <a:pt x="1600" y="914"/>
                    <a:pt x="686" y="457"/>
                    <a:pt x="0" y="0"/>
                  </a:cubicBezTo>
                  <a:cubicBezTo>
                    <a:pt x="686" y="686"/>
                    <a:pt x="1600" y="1143"/>
                    <a:pt x="2286" y="1371"/>
                  </a:cubicBezTo>
                  <a:close/>
                </a:path>
              </a:pathLst>
            </a:custGeom>
            <a:solidFill>
              <a:srgbClr val="FFFFFF"/>
            </a:solidFill>
            <a:ln w="2286" cap="flat">
              <a:noFill/>
              <a:prstDash val="solid"/>
              <a:miter/>
            </a:ln>
          </p:spPr>
          <p:txBody>
            <a:bodyPr rtlCol="0" anchor="ctr"/>
            <a:lstStyle/>
            <a:p>
              <a:endParaRPr lang="en-US"/>
            </a:p>
          </p:txBody>
        </p:sp>
        <p:sp>
          <p:nvSpPr>
            <p:cNvPr id="134" name="Freeform 733">
              <a:extLst>
                <a:ext uri="{FF2B5EF4-FFF2-40B4-BE49-F238E27FC236}">
                  <a16:creationId xmlns:a16="http://schemas.microsoft.com/office/drawing/2014/main" id="{B3EA8F73-10C9-9C6F-BAB9-7C4E98130006}"/>
                </a:ext>
              </a:extLst>
            </p:cNvPr>
            <p:cNvSpPr/>
            <p:nvPr/>
          </p:nvSpPr>
          <p:spPr>
            <a:xfrm>
              <a:off x="4020440" y="5208193"/>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4"/>
                    <a:pt x="2286" y="1143"/>
                  </a:cubicBezTo>
                  <a:close/>
                </a:path>
              </a:pathLst>
            </a:custGeom>
            <a:solidFill>
              <a:srgbClr val="FFFFFF"/>
            </a:solidFill>
            <a:ln w="2286" cap="flat">
              <a:noFill/>
              <a:prstDash val="solid"/>
              <a:miter/>
            </a:ln>
          </p:spPr>
          <p:txBody>
            <a:bodyPr rtlCol="0" anchor="ctr"/>
            <a:lstStyle/>
            <a:p>
              <a:endParaRPr lang="en-US"/>
            </a:p>
          </p:txBody>
        </p:sp>
        <p:sp>
          <p:nvSpPr>
            <p:cNvPr id="135" name="Freeform 734">
              <a:extLst>
                <a:ext uri="{FF2B5EF4-FFF2-40B4-BE49-F238E27FC236}">
                  <a16:creationId xmlns:a16="http://schemas.microsoft.com/office/drawing/2014/main" id="{EE257CF8-297B-2144-C27A-B9245519D129}"/>
                </a:ext>
              </a:extLst>
            </p:cNvPr>
            <p:cNvSpPr/>
            <p:nvPr/>
          </p:nvSpPr>
          <p:spPr>
            <a:xfrm>
              <a:off x="4015411" y="5205679"/>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5"/>
                    <a:pt x="2286" y="1143"/>
                  </a:cubicBezTo>
                  <a:close/>
                </a:path>
              </a:pathLst>
            </a:custGeom>
            <a:solidFill>
              <a:srgbClr val="FFFFFF"/>
            </a:solidFill>
            <a:ln w="2286" cap="flat">
              <a:noFill/>
              <a:prstDash val="solid"/>
              <a:miter/>
            </a:ln>
          </p:spPr>
          <p:txBody>
            <a:bodyPr rtlCol="0" anchor="ctr"/>
            <a:lstStyle/>
            <a:p>
              <a:endParaRPr lang="en-US"/>
            </a:p>
          </p:txBody>
        </p:sp>
        <p:sp>
          <p:nvSpPr>
            <p:cNvPr id="136" name="Freeform 735">
              <a:extLst>
                <a:ext uri="{FF2B5EF4-FFF2-40B4-BE49-F238E27FC236}">
                  <a16:creationId xmlns:a16="http://schemas.microsoft.com/office/drawing/2014/main" id="{C253F5EF-CA8E-4D4A-7B66-F00047266B99}"/>
                </a:ext>
              </a:extLst>
            </p:cNvPr>
            <p:cNvSpPr/>
            <p:nvPr/>
          </p:nvSpPr>
          <p:spPr>
            <a:xfrm>
              <a:off x="4025469" y="5210708"/>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914" y="458"/>
                    <a:pt x="0" y="0"/>
                  </a:cubicBezTo>
                  <a:cubicBezTo>
                    <a:pt x="686" y="458"/>
                    <a:pt x="1600" y="686"/>
                    <a:pt x="2286" y="1143"/>
                  </a:cubicBezTo>
                  <a:close/>
                </a:path>
              </a:pathLst>
            </a:custGeom>
            <a:solidFill>
              <a:srgbClr val="FFFFFF"/>
            </a:solidFill>
            <a:ln w="2286" cap="flat">
              <a:noFill/>
              <a:prstDash val="solid"/>
              <a:miter/>
            </a:ln>
          </p:spPr>
          <p:txBody>
            <a:bodyPr rtlCol="0" anchor="ctr"/>
            <a:lstStyle/>
            <a:p>
              <a:endParaRPr lang="en-US"/>
            </a:p>
          </p:txBody>
        </p:sp>
        <p:sp>
          <p:nvSpPr>
            <p:cNvPr id="137" name="Freeform 736">
              <a:extLst>
                <a:ext uri="{FF2B5EF4-FFF2-40B4-BE49-F238E27FC236}">
                  <a16:creationId xmlns:a16="http://schemas.microsoft.com/office/drawing/2014/main" id="{8DA2D768-22BA-5231-5BEF-99FC81A09F28}"/>
                </a:ext>
              </a:extLst>
            </p:cNvPr>
            <p:cNvSpPr/>
            <p:nvPr/>
          </p:nvSpPr>
          <p:spPr>
            <a:xfrm>
              <a:off x="4036213" y="5215737"/>
              <a:ext cx="1600" cy="685"/>
            </a:xfrm>
            <a:custGeom>
              <a:avLst/>
              <a:gdLst>
                <a:gd name="connsiteX0" fmla="*/ 1600 w 1600"/>
                <a:gd name="connsiteY0" fmla="*/ 685 h 685"/>
                <a:gd name="connsiteX1" fmla="*/ 0 w 1600"/>
                <a:gd name="connsiteY1" fmla="*/ 0 h 685"/>
                <a:gd name="connsiteX2" fmla="*/ 1600 w 1600"/>
                <a:gd name="connsiteY2" fmla="*/ 685 h 685"/>
              </a:gdLst>
              <a:ahLst/>
              <a:cxnLst>
                <a:cxn ang="0">
                  <a:pos x="connsiteX0" y="connsiteY0"/>
                </a:cxn>
                <a:cxn ang="0">
                  <a:pos x="connsiteX1" y="connsiteY1"/>
                </a:cxn>
                <a:cxn ang="0">
                  <a:pos x="connsiteX2" y="connsiteY2"/>
                </a:cxn>
              </a:cxnLst>
              <a:rect l="l" t="t" r="r" b="b"/>
              <a:pathLst>
                <a:path w="1600" h="685">
                  <a:moveTo>
                    <a:pt x="1600" y="685"/>
                  </a:moveTo>
                  <a:cubicBezTo>
                    <a:pt x="1143" y="457"/>
                    <a:pt x="457" y="228"/>
                    <a:pt x="0" y="0"/>
                  </a:cubicBezTo>
                  <a:cubicBezTo>
                    <a:pt x="457" y="228"/>
                    <a:pt x="1143" y="457"/>
                    <a:pt x="1600" y="685"/>
                  </a:cubicBezTo>
                  <a:close/>
                </a:path>
              </a:pathLst>
            </a:custGeom>
            <a:solidFill>
              <a:srgbClr val="FFFFFF"/>
            </a:solidFill>
            <a:ln w="2286" cap="flat">
              <a:noFill/>
              <a:prstDash val="solid"/>
              <a:miter/>
            </a:ln>
          </p:spPr>
          <p:txBody>
            <a:bodyPr rtlCol="0" anchor="ctr"/>
            <a:lstStyle/>
            <a:p>
              <a:endParaRPr lang="en-US"/>
            </a:p>
          </p:txBody>
        </p:sp>
        <p:sp>
          <p:nvSpPr>
            <p:cNvPr id="138" name="Freeform 737">
              <a:extLst>
                <a:ext uri="{FF2B5EF4-FFF2-40B4-BE49-F238E27FC236}">
                  <a16:creationId xmlns:a16="http://schemas.microsoft.com/office/drawing/2014/main" id="{2AD75EC6-CC7A-693B-459D-9FE7AD7884BC}"/>
                </a:ext>
              </a:extLst>
            </p:cNvPr>
            <p:cNvSpPr/>
            <p:nvPr/>
          </p:nvSpPr>
          <p:spPr>
            <a:xfrm>
              <a:off x="3952317" y="5163845"/>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601"/>
                    <a:pt x="2743" y="2286"/>
                  </a:cubicBezTo>
                  <a:close/>
                </a:path>
              </a:pathLst>
            </a:custGeom>
            <a:solidFill>
              <a:srgbClr val="FFFFFF"/>
            </a:solidFill>
            <a:ln w="2286" cap="flat">
              <a:noFill/>
              <a:prstDash val="solid"/>
              <a:miter/>
            </a:ln>
          </p:spPr>
          <p:txBody>
            <a:bodyPr rtlCol="0" anchor="ctr"/>
            <a:lstStyle/>
            <a:p>
              <a:endParaRPr lang="en-US"/>
            </a:p>
          </p:txBody>
        </p:sp>
        <p:sp>
          <p:nvSpPr>
            <p:cNvPr id="139" name="Freeform 738">
              <a:extLst>
                <a:ext uri="{FF2B5EF4-FFF2-40B4-BE49-F238E27FC236}">
                  <a16:creationId xmlns:a16="http://schemas.microsoft.com/office/drawing/2014/main" id="{96BE9F06-35ED-026A-9A32-821D62598D00}"/>
                </a:ext>
              </a:extLst>
            </p:cNvPr>
            <p:cNvSpPr/>
            <p:nvPr/>
          </p:nvSpPr>
          <p:spPr>
            <a:xfrm>
              <a:off x="4030727" y="5213223"/>
              <a:ext cx="2057" cy="914"/>
            </a:xfrm>
            <a:custGeom>
              <a:avLst/>
              <a:gdLst>
                <a:gd name="connsiteX0" fmla="*/ 2057 w 2057"/>
                <a:gd name="connsiteY0" fmla="*/ 914 h 914"/>
                <a:gd name="connsiteX1" fmla="*/ 0 w 2057"/>
                <a:gd name="connsiteY1" fmla="*/ 0 h 914"/>
                <a:gd name="connsiteX2" fmla="*/ 2057 w 2057"/>
                <a:gd name="connsiteY2" fmla="*/ 914 h 914"/>
              </a:gdLst>
              <a:ahLst/>
              <a:cxnLst>
                <a:cxn ang="0">
                  <a:pos x="connsiteX0" y="connsiteY0"/>
                </a:cxn>
                <a:cxn ang="0">
                  <a:pos x="connsiteX1" y="connsiteY1"/>
                </a:cxn>
                <a:cxn ang="0">
                  <a:pos x="connsiteX2" y="connsiteY2"/>
                </a:cxn>
              </a:cxnLst>
              <a:rect l="l" t="t" r="r" b="b"/>
              <a:pathLst>
                <a:path w="2057" h="914">
                  <a:moveTo>
                    <a:pt x="2057" y="914"/>
                  </a:moveTo>
                  <a:cubicBezTo>
                    <a:pt x="1372" y="686"/>
                    <a:pt x="686" y="229"/>
                    <a:pt x="0" y="0"/>
                  </a:cubicBezTo>
                  <a:cubicBezTo>
                    <a:pt x="686" y="229"/>
                    <a:pt x="1372" y="686"/>
                    <a:pt x="2057" y="914"/>
                  </a:cubicBezTo>
                  <a:close/>
                </a:path>
              </a:pathLst>
            </a:custGeom>
            <a:solidFill>
              <a:srgbClr val="FFFFFF"/>
            </a:solidFill>
            <a:ln w="2286" cap="flat">
              <a:noFill/>
              <a:prstDash val="solid"/>
              <a:miter/>
            </a:ln>
          </p:spPr>
          <p:txBody>
            <a:bodyPr rtlCol="0" anchor="ctr"/>
            <a:lstStyle/>
            <a:p>
              <a:endParaRPr lang="en-US"/>
            </a:p>
          </p:txBody>
        </p:sp>
        <p:sp>
          <p:nvSpPr>
            <p:cNvPr id="140" name="Freeform 739">
              <a:extLst>
                <a:ext uri="{FF2B5EF4-FFF2-40B4-BE49-F238E27FC236}">
                  <a16:creationId xmlns:a16="http://schemas.microsoft.com/office/drawing/2014/main" id="{CB05EEC1-835E-7352-BC68-3AB10D20C3BC}"/>
                </a:ext>
              </a:extLst>
            </p:cNvPr>
            <p:cNvSpPr/>
            <p:nvPr/>
          </p:nvSpPr>
          <p:spPr>
            <a:xfrm>
              <a:off x="4574566" y="4982565"/>
              <a:ext cx="1600" cy="8915"/>
            </a:xfrm>
            <a:custGeom>
              <a:avLst/>
              <a:gdLst>
                <a:gd name="connsiteX0" fmla="*/ 1600 w 1600"/>
                <a:gd name="connsiteY0" fmla="*/ 0 h 8915"/>
                <a:gd name="connsiteX1" fmla="*/ 0 w 1600"/>
                <a:gd name="connsiteY1" fmla="*/ 8915 h 8915"/>
                <a:gd name="connsiteX2" fmla="*/ 1600 w 1600"/>
                <a:gd name="connsiteY2" fmla="*/ 0 h 8915"/>
              </a:gdLst>
              <a:ahLst/>
              <a:cxnLst>
                <a:cxn ang="0">
                  <a:pos x="connsiteX0" y="connsiteY0"/>
                </a:cxn>
                <a:cxn ang="0">
                  <a:pos x="connsiteX1" y="connsiteY1"/>
                </a:cxn>
                <a:cxn ang="0">
                  <a:pos x="connsiteX2" y="connsiteY2"/>
                </a:cxn>
              </a:cxnLst>
              <a:rect l="l" t="t" r="r" b="b"/>
              <a:pathLst>
                <a:path w="1600" h="8915">
                  <a:moveTo>
                    <a:pt x="1600" y="0"/>
                  </a:moveTo>
                  <a:cubicBezTo>
                    <a:pt x="1143" y="2971"/>
                    <a:pt x="686" y="5943"/>
                    <a:pt x="0" y="8915"/>
                  </a:cubicBezTo>
                  <a:cubicBezTo>
                    <a:pt x="457" y="5943"/>
                    <a:pt x="1143" y="2971"/>
                    <a:pt x="1600" y="0"/>
                  </a:cubicBezTo>
                  <a:close/>
                </a:path>
              </a:pathLst>
            </a:custGeom>
            <a:solidFill>
              <a:srgbClr val="FFFFFF"/>
            </a:solidFill>
            <a:ln w="2286" cap="flat">
              <a:noFill/>
              <a:prstDash val="solid"/>
              <a:miter/>
            </a:ln>
          </p:spPr>
          <p:txBody>
            <a:bodyPr rtlCol="0" anchor="ctr"/>
            <a:lstStyle/>
            <a:p>
              <a:endParaRPr lang="en-US"/>
            </a:p>
          </p:txBody>
        </p:sp>
        <p:sp>
          <p:nvSpPr>
            <p:cNvPr id="141" name="Freeform 740">
              <a:extLst>
                <a:ext uri="{FF2B5EF4-FFF2-40B4-BE49-F238E27FC236}">
                  <a16:creationId xmlns:a16="http://schemas.microsoft.com/office/drawing/2014/main" id="{020E14A4-5826-CD8D-E1BE-8B969649FE63}"/>
                </a:ext>
              </a:extLst>
            </p:cNvPr>
            <p:cNvSpPr/>
            <p:nvPr/>
          </p:nvSpPr>
          <p:spPr>
            <a:xfrm>
              <a:off x="3968091" y="5176189"/>
              <a:ext cx="2514" cy="1828"/>
            </a:xfrm>
            <a:custGeom>
              <a:avLst/>
              <a:gdLst>
                <a:gd name="connsiteX0" fmla="*/ 2515 w 2514"/>
                <a:gd name="connsiteY0" fmla="*/ 1829 h 1828"/>
                <a:gd name="connsiteX1" fmla="*/ 0 w 2514"/>
                <a:gd name="connsiteY1" fmla="*/ 0 h 1828"/>
                <a:gd name="connsiteX2" fmla="*/ 2515 w 2514"/>
                <a:gd name="connsiteY2" fmla="*/ 1829 h 1828"/>
              </a:gdLst>
              <a:ahLst/>
              <a:cxnLst>
                <a:cxn ang="0">
                  <a:pos x="connsiteX0" y="connsiteY0"/>
                </a:cxn>
                <a:cxn ang="0">
                  <a:pos x="connsiteX1" y="connsiteY1"/>
                </a:cxn>
                <a:cxn ang="0">
                  <a:pos x="connsiteX2" y="connsiteY2"/>
                </a:cxn>
              </a:cxnLst>
              <a:rect l="l" t="t" r="r" b="b"/>
              <a:pathLst>
                <a:path w="2514" h="1828">
                  <a:moveTo>
                    <a:pt x="2515" y="1829"/>
                  </a:moveTo>
                  <a:cubicBezTo>
                    <a:pt x="1600" y="1143"/>
                    <a:pt x="914" y="686"/>
                    <a:pt x="0" y="0"/>
                  </a:cubicBezTo>
                  <a:cubicBezTo>
                    <a:pt x="914" y="686"/>
                    <a:pt x="1600" y="1143"/>
                    <a:pt x="2515" y="1829"/>
                  </a:cubicBezTo>
                  <a:close/>
                </a:path>
              </a:pathLst>
            </a:custGeom>
            <a:solidFill>
              <a:srgbClr val="FFFFFF"/>
            </a:solidFill>
            <a:ln w="2286" cap="flat">
              <a:noFill/>
              <a:prstDash val="solid"/>
              <a:miter/>
            </a:ln>
          </p:spPr>
          <p:txBody>
            <a:bodyPr rtlCol="0" anchor="ctr"/>
            <a:lstStyle/>
            <a:p>
              <a:endParaRPr lang="en-US"/>
            </a:p>
          </p:txBody>
        </p:sp>
        <p:sp>
          <p:nvSpPr>
            <p:cNvPr id="142" name="Freeform 741">
              <a:extLst>
                <a:ext uri="{FF2B5EF4-FFF2-40B4-BE49-F238E27FC236}">
                  <a16:creationId xmlns:a16="http://schemas.microsoft.com/office/drawing/2014/main" id="{CD022975-9D7B-5924-A100-522680048205}"/>
                </a:ext>
              </a:extLst>
            </p:cNvPr>
            <p:cNvSpPr/>
            <p:nvPr/>
          </p:nvSpPr>
          <p:spPr>
            <a:xfrm>
              <a:off x="3835045" y="4528603"/>
              <a:ext cx="733132" cy="685136"/>
            </a:xfrm>
            <a:custGeom>
              <a:avLst/>
              <a:gdLst>
                <a:gd name="connsiteX0" fmla="*/ 147676 w 733132"/>
                <a:gd name="connsiteY0" fmla="*/ 615125 h 685136"/>
                <a:gd name="connsiteX1" fmla="*/ 210541 w 733132"/>
                <a:gd name="connsiteY1" fmla="*/ 648272 h 685136"/>
                <a:gd name="connsiteX2" fmla="*/ 277520 w 733132"/>
                <a:gd name="connsiteY2" fmla="*/ 673876 h 685136"/>
                <a:gd name="connsiteX3" fmla="*/ 553212 w 733132"/>
                <a:gd name="connsiteY3" fmla="*/ 641872 h 685136"/>
                <a:gd name="connsiteX4" fmla="*/ 719404 w 733132"/>
                <a:gd name="connsiteY4" fmla="*/ 409843 h 685136"/>
                <a:gd name="connsiteX5" fmla="*/ 733120 w 733132"/>
                <a:gd name="connsiteY5" fmla="*/ 314288 h 685136"/>
                <a:gd name="connsiteX6" fmla="*/ 726719 w 733132"/>
                <a:gd name="connsiteY6" fmla="*/ 238393 h 685136"/>
                <a:gd name="connsiteX7" fmla="*/ 666826 w 733132"/>
                <a:gd name="connsiteY7" fmla="*/ 135294 h 685136"/>
                <a:gd name="connsiteX8" fmla="*/ 410566 w 733132"/>
                <a:gd name="connsiteY8" fmla="*/ 1792 h 685136"/>
                <a:gd name="connsiteX9" fmla="*/ 271577 w 733132"/>
                <a:gd name="connsiteY9" fmla="*/ 14822 h 685136"/>
                <a:gd name="connsiteX10" fmla="*/ 57607 w 733132"/>
                <a:gd name="connsiteY10" fmla="*/ 169355 h 685136"/>
                <a:gd name="connsiteX11" fmla="*/ 0 w 733132"/>
                <a:gd name="connsiteY11" fmla="*/ 403899 h 685136"/>
                <a:gd name="connsiteX12" fmla="*/ 2057 w 733132"/>
                <a:gd name="connsiteY12" fmla="*/ 426988 h 685136"/>
                <a:gd name="connsiteX13" fmla="*/ 39091 w 733132"/>
                <a:gd name="connsiteY13" fmla="*/ 496482 h 685136"/>
                <a:gd name="connsiteX14" fmla="*/ 147676 w 733132"/>
                <a:gd name="connsiteY14" fmla="*/ 615125 h 685136"/>
                <a:gd name="connsiteX15" fmla="*/ 85496 w 733132"/>
                <a:gd name="connsiteY15" fmla="*/ 306058 h 685136"/>
                <a:gd name="connsiteX16" fmla="*/ 145618 w 733132"/>
                <a:gd name="connsiteY16" fmla="*/ 180100 h 685136"/>
                <a:gd name="connsiteX17" fmla="*/ 308839 w 733132"/>
                <a:gd name="connsiteY17" fmla="*/ 72886 h 685136"/>
                <a:gd name="connsiteX18" fmla="*/ 459715 w 733132"/>
                <a:gd name="connsiteY18" fmla="*/ 79516 h 685136"/>
                <a:gd name="connsiteX19" fmla="*/ 656996 w 733132"/>
                <a:gd name="connsiteY19" fmla="*/ 259881 h 685136"/>
                <a:gd name="connsiteX20" fmla="*/ 672998 w 733132"/>
                <a:gd name="connsiteY20" fmla="*/ 360694 h 685136"/>
                <a:gd name="connsiteX21" fmla="*/ 560299 w 733132"/>
                <a:gd name="connsiteY21" fmla="*/ 597066 h 685136"/>
                <a:gd name="connsiteX22" fmla="*/ 335813 w 733132"/>
                <a:gd name="connsiteY22" fmla="*/ 648272 h 685136"/>
                <a:gd name="connsiteX23" fmla="*/ 163906 w 733132"/>
                <a:gd name="connsiteY23" fmla="*/ 575349 h 685136"/>
                <a:gd name="connsiteX24" fmla="*/ 85496 w 733132"/>
                <a:gd name="connsiteY24" fmla="*/ 306058 h 6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3132" h="685136">
                  <a:moveTo>
                    <a:pt x="147676" y="615125"/>
                  </a:moveTo>
                  <a:cubicBezTo>
                    <a:pt x="167564" y="627927"/>
                    <a:pt x="189281" y="637757"/>
                    <a:pt x="210541" y="648272"/>
                  </a:cubicBezTo>
                  <a:cubicBezTo>
                    <a:pt x="232029" y="658788"/>
                    <a:pt x="254203" y="668161"/>
                    <a:pt x="277520" y="673876"/>
                  </a:cubicBezTo>
                  <a:cubicBezTo>
                    <a:pt x="368732" y="696736"/>
                    <a:pt x="469544" y="684163"/>
                    <a:pt x="553212" y="641872"/>
                  </a:cubicBezTo>
                  <a:cubicBezTo>
                    <a:pt x="642823" y="596380"/>
                    <a:pt x="695173" y="504254"/>
                    <a:pt x="719404" y="409843"/>
                  </a:cubicBezTo>
                  <a:cubicBezTo>
                    <a:pt x="727405" y="378524"/>
                    <a:pt x="732892" y="346520"/>
                    <a:pt x="733120" y="314288"/>
                  </a:cubicBezTo>
                  <a:cubicBezTo>
                    <a:pt x="733349" y="288913"/>
                    <a:pt x="730377" y="263539"/>
                    <a:pt x="726719" y="238393"/>
                  </a:cubicBezTo>
                  <a:cubicBezTo>
                    <a:pt x="709117" y="190844"/>
                    <a:pt x="684657" y="157697"/>
                    <a:pt x="666826" y="135294"/>
                  </a:cubicBezTo>
                  <a:cubicBezTo>
                    <a:pt x="600989" y="53227"/>
                    <a:pt x="513207" y="15050"/>
                    <a:pt x="410566" y="1792"/>
                  </a:cubicBezTo>
                  <a:cubicBezTo>
                    <a:pt x="371932" y="-3238"/>
                    <a:pt x="308153" y="2706"/>
                    <a:pt x="271577" y="14822"/>
                  </a:cubicBezTo>
                  <a:cubicBezTo>
                    <a:pt x="221513" y="31281"/>
                    <a:pt x="98755" y="87059"/>
                    <a:pt x="57607" y="169355"/>
                  </a:cubicBezTo>
                  <a:cubicBezTo>
                    <a:pt x="-7772" y="286170"/>
                    <a:pt x="1600" y="330061"/>
                    <a:pt x="0" y="403899"/>
                  </a:cubicBezTo>
                  <a:cubicBezTo>
                    <a:pt x="457" y="411671"/>
                    <a:pt x="1143" y="419444"/>
                    <a:pt x="2057" y="426988"/>
                  </a:cubicBezTo>
                  <a:cubicBezTo>
                    <a:pt x="12344" y="451448"/>
                    <a:pt x="25146" y="473851"/>
                    <a:pt x="39091" y="496482"/>
                  </a:cubicBezTo>
                  <a:cubicBezTo>
                    <a:pt x="67208" y="543116"/>
                    <a:pt x="101041" y="585179"/>
                    <a:pt x="147676" y="615125"/>
                  </a:cubicBezTo>
                  <a:close/>
                  <a:moveTo>
                    <a:pt x="85496" y="306058"/>
                  </a:moveTo>
                  <a:cubicBezTo>
                    <a:pt x="93497" y="254623"/>
                    <a:pt x="115443" y="219876"/>
                    <a:pt x="145618" y="180100"/>
                  </a:cubicBezTo>
                  <a:cubicBezTo>
                    <a:pt x="185623" y="127293"/>
                    <a:pt x="245288" y="89117"/>
                    <a:pt x="308839" y="72886"/>
                  </a:cubicBezTo>
                  <a:cubicBezTo>
                    <a:pt x="346100" y="63285"/>
                    <a:pt x="402336" y="64657"/>
                    <a:pt x="459715" y="79516"/>
                  </a:cubicBezTo>
                  <a:cubicBezTo>
                    <a:pt x="558698" y="104890"/>
                    <a:pt x="621792" y="164326"/>
                    <a:pt x="656996" y="259881"/>
                  </a:cubicBezTo>
                  <a:cubicBezTo>
                    <a:pt x="662711" y="275654"/>
                    <a:pt x="672541" y="328232"/>
                    <a:pt x="672998" y="360694"/>
                  </a:cubicBezTo>
                  <a:cubicBezTo>
                    <a:pt x="667969" y="456934"/>
                    <a:pt x="638023" y="537630"/>
                    <a:pt x="560299" y="597066"/>
                  </a:cubicBezTo>
                  <a:cubicBezTo>
                    <a:pt x="538353" y="613982"/>
                    <a:pt x="453314" y="658788"/>
                    <a:pt x="335813" y="648272"/>
                  </a:cubicBezTo>
                  <a:cubicBezTo>
                    <a:pt x="236830" y="642557"/>
                    <a:pt x="191795" y="601638"/>
                    <a:pt x="163906" y="575349"/>
                  </a:cubicBezTo>
                  <a:cubicBezTo>
                    <a:pt x="131445" y="545174"/>
                    <a:pt x="62408" y="471793"/>
                    <a:pt x="85496" y="306058"/>
                  </a:cubicBezTo>
                  <a:close/>
                </a:path>
              </a:pathLst>
            </a:custGeom>
            <a:solidFill>
              <a:schemeClr val="accent5">
                <a:lumMod val="60000"/>
                <a:lumOff val="40000"/>
              </a:schemeClr>
            </a:solidFill>
            <a:ln w="2286" cap="flat">
              <a:noFill/>
              <a:prstDash val="solid"/>
              <a:miter/>
            </a:ln>
          </p:spPr>
          <p:txBody>
            <a:bodyPr rtlCol="0" anchor="ctr"/>
            <a:lstStyle/>
            <a:p>
              <a:endParaRPr lang="en-US"/>
            </a:p>
          </p:txBody>
        </p:sp>
        <p:sp>
          <p:nvSpPr>
            <p:cNvPr id="143" name="Freeform 742">
              <a:extLst>
                <a:ext uri="{FF2B5EF4-FFF2-40B4-BE49-F238E27FC236}">
                  <a16:creationId xmlns:a16="http://schemas.microsoft.com/office/drawing/2014/main" id="{BEA057EB-8D64-D29E-9319-66749D5426ED}"/>
                </a:ext>
              </a:extLst>
            </p:cNvPr>
            <p:cNvSpPr/>
            <p:nvPr/>
          </p:nvSpPr>
          <p:spPr>
            <a:xfrm>
              <a:off x="3956432" y="5167274"/>
              <a:ext cx="10058" cy="7772"/>
            </a:xfrm>
            <a:custGeom>
              <a:avLst/>
              <a:gdLst>
                <a:gd name="connsiteX0" fmla="*/ 10058 w 10058"/>
                <a:gd name="connsiteY0" fmla="*/ 7773 h 7772"/>
                <a:gd name="connsiteX1" fmla="*/ 0 w 10058"/>
                <a:gd name="connsiteY1" fmla="*/ 0 h 7772"/>
                <a:gd name="connsiteX2" fmla="*/ 10058 w 10058"/>
                <a:gd name="connsiteY2" fmla="*/ 7773 h 7772"/>
              </a:gdLst>
              <a:ahLst/>
              <a:cxnLst>
                <a:cxn ang="0">
                  <a:pos x="connsiteX0" y="connsiteY0"/>
                </a:cxn>
                <a:cxn ang="0">
                  <a:pos x="connsiteX1" y="connsiteY1"/>
                </a:cxn>
                <a:cxn ang="0">
                  <a:pos x="connsiteX2" y="connsiteY2"/>
                </a:cxn>
              </a:cxnLst>
              <a:rect l="l" t="t" r="r" b="b"/>
              <a:pathLst>
                <a:path w="10058" h="7772">
                  <a:moveTo>
                    <a:pt x="10058" y="7773"/>
                  </a:moveTo>
                  <a:cubicBezTo>
                    <a:pt x="6629" y="5258"/>
                    <a:pt x="3200" y="2515"/>
                    <a:pt x="0" y="0"/>
                  </a:cubicBezTo>
                  <a:cubicBezTo>
                    <a:pt x="3200" y="2515"/>
                    <a:pt x="6629" y="5258"/>
                    <a:pt x="10058" y="7773"/>
                  </a:cubicBezTo>
                  <a:close/>
                </a:path>
              </a:pathLst>
            </a:custGeom>
            <a:solidFill>
              <a:srgbClr val="FFFFFF"/>
            </a:solidFill>
            <a:ln w="2286" cap="flat">
              <a:noFill/>
              <a:prstDash val="solid"/>
              <a:miter/>
            </a:ln>
          </p:spPr>
          <p:txBody>
            <a:bodyPr rtlCol="0" anchor="ctr"/>
            <a:lstStyle/>
            <a:p>
              <a:endParaRPr lang="en-US"/>
            </a:p>
          </p:txBody>
        </p:sp>
        <p:sp>
          <p:nvSpPr>
            <p:cNvPr id="144" name="Freeform 743">
              <a:extLst>
                <a:ext uri="{FF2B5EF4-FFF2-40B4-BE49-F238E27FC236}">
                  <a16:creationId xmlns:a16="http://schemas.microsoft.com/office/drawing/2014/main" id="{D2FE905A-654B-A62D-6B45-A3399A1BCAAB}"/>
                </a:ext>
              </a:extLst>
            </p:cNvPr>
            <p:cNvSpPr/>
            <p:nvPr/>
          </p:nvSpPr>
          <p:spPr>
            <a:xfrm>
              <a:off x="3972434" y="5179618"/>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4" y="457"/>
                    <a:pt x="0" y="0"/>
                  </a:cubicBezTo>
                  <a:cubicBezTo>
                    <a:pt x="914" y="457"/>
                    <a:pt x="1829" y="914"/>
                    <a:pt x="2515" y="1600"/>
                  </a:cubicBezTo>
                  <a:close/>
                </a:path>
              </a:pathLst>
            </a:custGeom>
            <a:solidFill>
              <a:srgbClr val="FFFFFF"/>
            </a:solidFill>
            <a:ln w="2286" cap="flat">
              <a:noFill/>
              <a:prstDash val="solid"/>
              <a:miter/>
            </a:ln>
          </p:spPr>
          <p:txBody>
            <a:bodyPr rtlCol="0" anchor="ctr"/>
            <a:lstStyle/>
            <a:p>
              <a:endParaRPr lang="en-US"/>
            </a:p>
          </p:txBody>
        </p:sp>
        <p:sp>
          <p:nvSpPr>
            <p:cNvPr id="145" name="Freeform 744">
              <a:extLst>
                <a:ext uri="{FF2B5EF4-FFF2-40B4-BE49-F238E27FC236}">
                  <a16:creationId xmlns:a16="http://schemas.microsoft.com/office/drawing/2014/main" id="{E6D81EEC-4DD7-F2A3-EDCA-1F4FB956468F}"/>
                </a:ext>
              </a:extLst>
            </p:cNvPr>
            <p:cNvSpPr/>
            <p:nvPr/>
          </p:nvSpPr>
          <p:spPr>
            <a:xfrm>
              <a:off x="3977235" y="5182590"/>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457"/>
                    <a:pt x="0" y="0"/>
                  </a:cubicBezTo>
                  <a:cubicBezTo>
                    <a:pt x="686" y="685"/>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46" name="Freeform 745">
              <a:extLst>
                <a:ext uri="{FF2B5EF4-FFF2-40B4-BE49-F238E27FC236}">
                  <a16:creationId xmlns:a16="http://schemas.microsoft.com/office/drawing/2014/main" id="{D5C68E57-8920-A4A9-80DE-6AE46E0F1365}"/>
                </a:ext>
              </a:extLst>
            </p:cNvPr>
            <p:cNvSpPr/>
            <p:nvPr/>
          </p:nvSpPr>
          <p:spPr>
            <a:xfrm>
              <a:off x="3986379" y="5188991"/>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914"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7" name="Freeform 746">
              <a:extLst>
                <a:ext uri="{FF2B5EF4-FFF2-40B4-BE49-F238E27FC236}">
                  <a16:creationId xmlns:a16="http://schemas.microsoft.com/office/drawing/2014/main" id="{AA124241-EAB9-44D5-EA96-FFF9DD33AF33}"/>
                </a:ext>
              </a:extLst>
            </p:cNvPr>
            <p:cNvSpPr/>
            <p:nvPr/>
          </p:nvSpPr>
          <p:spPr>
            <a:xfrm>
              <a:off x="3991179" y="5191963"/>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8" name="Freeform 747">
              <a:extLst>
                <a:ext uri="{FF2B5EF4-FFF2-40B4-BE49-F238E27FC236}">
                  <a16:creationId xmlns:a16="http://schemas.microsoft.com/office/drawing/2014/main" id="{E5EDC59A-0278-54F0-9DC8-88AA8F3BC5EF}"/>
                </a:ext>
              </a:extLst>
            </p:cNvPr>
            <p:cNvSpPr/>
            <p:nvPr/>
          </p:nvSpPr>
          <p:spPr>
            <a:xfrm>
              <a:off x="3995980" y="5194706"/>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686"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9" name="Freeform 748">
              <a:extLst>
                <a:ext uri="{FF2B5EF4-FFF2-40B4-BE49-F238E27FC236}">
                  <a16:creationId xmlns:a16="http://schemas.microsoft.com/office/drawing/2014/main" id="{FCA1C1EC-CD60-B401-7A8C-1269DBD25321}"/>
                </a:ext>
              </a:extLst>
            </p:cNvPr>
            <p:cNvSpPr/>
            <p:nvPr/>
          </p:nvSpPr>
          <p:spPr>
            <a:xfrm>
              <a:off x="3981807" y="5185791"/>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686"/>
                    <a:pt x="0" y="0"/>
                  </a:cubicBezTo>
                  <a:cubicBezTo>
                    <a:pt x="686"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50" name="Freeform 749">
              <a:extLst>
                <a:ext uri="{FF2B5EF4-FFF2-40B4-BE49-F238E27FC236}">
                  <a16:creationId xmlns:a16="http://schemas.microsoft.com/office/drawing/2014/main" id="{E78DFBA2-8A98-5B4A-53B9-B0B3ED36ACAC}"/>
                </a:ext>
              </a:extLst>
            </p:cNvPr>
            <p:cNvSpPr/>
            <p:nvPr/>
          </p:nvSpPr>
          <p:spPr>
            <a:xfrm>
              <a:off x="3862477" y="5047488"/>
              <a:ext cx="2286" cy="4800"/>
            </a:xfrm>
            <a:custGeom>
              <a:avLst/>
              <a:gdLst>
                <a:gd name="connsiteX0" fmla="*/ 2286 w 2286"/>
                <a:gd name="connsiteY0" fmla="*/ 4801 h 4800"/>
                <a:gd name="connsiteX1" fmla="*/ 0 w 2286"/>
                <a:gd name="connsiteY1" fmla="*/ 0 h 4800"/>
                <a:gd name="connsiteX2" fmla="*/ 2286 w 2286"/>
                <a:gd name="connsiteY2" fmla="*/ 4801 h 4800"/>
              </a:gdLst>
              <a:ahLst/>
              <a:cxnLst>
                <a:cxn ang="0">
                  <a:pos x="connsiteX0" y="connsiteY0"/>
                </a:cxn>
                <a:cxn ang="0">
                  <a:pos x="connsiteX1" y="connsiteY1"/>
                </a:cxn>
                <a:cxn ang="0">
                  <a:pos x="connsiteX2" y="connsiteY2"/>
                </a:cxn>
              </a:cxnLst>
              <a:rect l="l" t="t" r="r" b="b"/>
              <a:pathLst>
                <a:path w="2286" h="4800">
                  <a:moveTo>
                    <a:pt x="2286" y="4801"/>
                  </a:moveTo>
                  <a:cubicBezTo>
                    <a:pt x="1600" y="3200"/>
                    <a:pt x="914" y="1600"/>
                    <a:pt x="0" y="0"/>
                  </a:cubicBezTo>
                  <a:cubicBezTo>
                    <a:pt x="686" y="1600"/>
                    <a:pt x="1600" y="3200"/>
                    <a:pt x="2286" y="4801"/>
                  </a:cubicBezTo>
                  <a:close/>
                </a:path>
              </a:pathLst>
            </a:custGeom>
            <a:solidFill>
              <a:srgbClr val="FFFFFF"/>
            </a:solidFill>
            <a:ln w="2286" cap="flat">
              <a:noFill/>
              <a:prstDash val="solid"/>
              <a:miter/>
            </a:ln>
          </p:spPr>
          <p:txBody>
            <a:bodyPr rtlCol="0" anchor="ctr"/>
            <a:lstStyle/>
            <a:p>
              <a:endParaRPr lang="en-US"/>
            </a:p>
          </p:txBody>
        </p:sp>
        <p:sp>
          <p:nvSpPr>
            <p:cNvPr id="151" name="Freeform 750">
              <a:extLst>
                <a:ext uri="{FF2B5EF4-FFF2-40B4-BE49-F238E27FC236}">
                  <a16:creationId xmlns:a16="http://schemas.microsoft.com/office/drawing/2014/main" id="{D89CEF94-3CA9-E89E-6B30-8E58F40877D8}"/>
                </a:ext>
              </a:extLst>
            </p:cNvPr>
            <p:cNvSpPr/>
            <p:nvPr/>
          </p:nvSpPr>
          <p:spPr>
            <a:xfrm>
              <a:off x="4580967" y="4849749"/>
              <a:ext cx="457" cy="4343"/>
            </a:xfrm>
            <a:custGeom>
              <a:avLst/>
              <a:gdLst>
                <a:gd name="connsiteX0" fmla="*/ 0 w 457"/>
                <a:gd name="connsiteY0" fmla="*/ 0 h 4343"/>
                <a:gd name="connsiteX1" fmla="*/ 457 w 457"/>
                <a:gd name="connsiteY1" fmla="*/ 4343 h 4343"/>
                <a:gd name="connsiteX2" fmla="*/ 0 w 457"/>
                <a:gd name="connsiteY2" fmla="*/ 0 h 4343"/>
              </a:gdLst>
              <a:ahLst/>
              <a:cxnLst>
                <a:cxn ang="0">
                  <a:pos x="connsiteX0" y="connsiteY0"/>
                </a:cxn>
                <a:cxn ang="0">
                  <a:pos x="connsiteX1" y="connsiteY1"/>
                </a:cxn>
                <a:cxn ang="0">
                  <a:pos x="connsiteX2" y="connsiteY2"/>
                </a:cxn>
              </a:cxnLst>
              <a:rect l="l" t="t" r="r" b="b"/>
              <a:pathLst>
                <a:path w="457" h="4343">
                  <a:moveTo>
                    <a:pt x="0" y="0"/>
                  </a:moveTo>
                  <a:cubicBezTo>
                    <a:pt x="229" y="1372"/>
                    <a:pt x="229" y="2972"/>
                    <a:pt x="457" y="4343"/>
                  </a:cubicBezTo>
                  <a:cubicBezTo>
                    <a:pt x="229" y="2972"/>
                    <a:pt x="229" y="1372"/>
                    <a:pt x="0" y="0"/>
                  </a:cubicBezTo>
                  <a:close/>
                </a:path>
              </a:pathLst>
            </a:custGeom>
            <a:solidFill>
              <a:srgbClr val="FFFFFF"/>
            </a:solidFill>
            <a:ln w="2286" cap="flat">
              <a:noFill/>
              <a:prstDash val="solid"/>
              <a:miter/>
            </a:ln>
          </p:spPr>
          <p:txBody>
            <a:bodyPr rtlCol="0" anchor="ctr"/>
            <a:lstStyle/>
            <a:p>
              <a:endParaRPr lang="en-US"/>
            </a:p>
          </p:txBody>
        </p:sp>
        <p:sp>
          <p:nvSpPr>
            <p:cNvPr id="152" name="Freeform 751">
              <a:extLst>
                <a:ext uri="{FF2B5EF4-FFF2-40B4-BE49-F238E27FC236}">
                  <a16:creationId xmlns:a16="http://schemas.microsoft.com/office/drawing/2014/main" id="{FF777B8F-5AFB-70C3-A7C9-C2DA7B9DFE8E}"/>
                </a:ext>
              </a:extLst>
            </p:cNvPr>
            <p:cNvSpPr/>
            <p:nvPr/>
          </p:nvSpPr>
          <p:spPr>
            <a:xfrm>
              <a:off x="4581653" y="4856378"/>
              <a:ext cx="457" cy="6172"/>
            </a:xfrm>
            <a:custGeom>
              <a:avLst/>
              <a:gdLst>
                <a:gd name="connsiteX0" fmla="*/ 0 w 457"/>
                <a:gd name="connsiteY0" fmla="*/ 0 h 6172"/>
                <a:gd name="connsiteX1" fmla="*/ 457 w 457"/>
                <a:gd name="connsiteY1" fmla="*/ 6173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8"/>
                    <a:pt x="457" y="4115"/>
                    <a:pt x="457" y="6173"/>
                  </a:cubicBezTo>
                  <a:cubicBezTo>
                    <a:pt x="457" y="4115"/>
                    <a:pt x="229" y="2058"/>
                    <a:pt x="0" y="0"/>
                  </a:cubicBezTo>
                  <a:close/>
                </a:path>
              </a:pathLst>
            </a:custGeom>
            <a:solidFill>
              <a:srgbClr val="FFFFFF"/>
            </a:solidFill>
            <a:ln w="2286" cap="flat">
              <a:noFill/>
              <a:prstDash val="solid"/>
              <a:miter/>
            </a:ln>
          </p:spPr>
          <p:txBody>
            <a:bodyPr rtlCol="0" anchor="ctr"/>
            <a:lstStyle/>
            <a:p>
              <a:endParaRPr lang="en-US"/>
            </a:p>
          </p:txBody>
        </p:sp>
        <p:sp>
          <p:nvSpPr>
            <p:cNvPr id="153" name="Freeform 752">
              <a:extLst>
                <a:ext uri="{FF2B5EF4-FFF2-40B4-BE49-F238E27FC236}">
                  <a16:creationId xmlns:a16="http://schemas.microsoft.com/office/drawing/2014/main" id="{0C929789-6AF4-DA1D-C170-5281EF639D6A}"/>
                </a:ext>
              </a:extLst>
            </p:cNvPr>
            <p:cNvSpPr/>
            <p:nvPr/>
          </p:nvSpPr>
          <p:spPr>
            <a:xfrm>
              <a:off x="4579138" y="4956962"/>
              <a:ext cx="685" cy="4800"/>
            </a:xfrm>
            <a:custGeom>
              <a:avLst/>
              <a:gdLst>
                <a:gd name="connsiteX0" fmla="*/ 686 w 685"/>
                <a:gd name="connsiteY0" fmla="*/ 0 h 4800"/>
                <a:gd name="connsiteX1" fmla="*/ 0 w 685"/>
                <a:gd name="connsiteY1" fmla="*/ 4801 h 4800"/>
                <a:gd name="connsiteX2" fmla="*/ 686 w 685"/>
                <a:gd name="connsiteY2" fmla="*/ 0 h 4800"/>
              </a:gdLst>
              <a:ahLst/>
              <a:cxnLst>
                <a:cxn ang="0">
                  <a:pos x="connsiteX0" y="connsiteY0"/>
                </a:cxn>
                <a:cxn ang="0">
                  <a:pos x="connsiteX1" y="connsiteY1"/>
                </a:cxn>
                <a:cxn ang="0">
                  <a:pos x="connsiteX2" y="connsiteY2"/>
                </a:cxn>
              </a:cxnLst>
              <a:rect l="l" t="t" r="r" b="b"/>
              <a:pathLst>
                <a:path w="685" h="4800">
                  <a:moveTo>
                    <a:pt x="686" y="0"/>
                  </a:moveTo>
                  <a:cubicBezTo>
                    <a:pt x="457" y="1601"/>
                    <a:pt x="229" y="3201"/>
                    <a:pt x="0" y="4801"/>
                  </a:cubicBezTo>
                  <a:cubicBezTo>
                    <a:pt x="229" y="3201"/>
                    <a:pt x="457" y="1601"/>
                    <a:pt x="686" y="0"/>
                  </a:cubicBezTo>
                  <a:close/>
                </a:path>
              </a:pathLst>
            </a:custGeom>
            <a:solidFill>
              <a:srgbClr val="FFFFFF"/>
            </a:solidFill>
            <a:ln w="2286" cap="flat">
              <a:noFill/>
              <a:prstDash val="solid"/>
              <a:miter/>
            </a:ln>
          </p:spPr>
          <p:txBody>
            <a:bodyPr rtlCol="0" anchor="ctr"/>
            <a:lstStyle/>
            <a:p>
              <a:endParaRPr lang="en-US"/>
            </a:p>
          </p:txBody>
        </p:sp>
        <p:sp>
          <p:nvSpPr>
            <p:cNvPr id="154" name="Freeform 753">
              <a:extLst>
                <a:ext uri="{FF2B5EF4-FFF2-40B4-BE49-F238E27FC236}">
                  <a16:creationId xmlns:a16="http://schemas.microsoft.com/office/drawing/2014/main" id="{F33A55A1-51BE-C677-4DE2-94C9E807EB4B}"/>
                </a:ext>
              </a:extLst>
            </p:cNvPr>
            <p:cNvSpPr/>
            <p:nvPr/>
          </p:nvSpPr>
          <p:spPr>
            <a:xfrm>
              <a:off x="4582339" y="4863007"/>
              <a:ext cx="457" cy="6858"/>
            </a:xfrm>
            <a:custGeom>
              <a:avLst/>
              <a:gdLst>
                <a:gd name="connsiteX0" fmla="*/ 0 w 457"/>
                <a:gd name="connsiteY0" fmla="*/ 0 h 6858"/>
                <a:gd name="connsiteX1" fmla="*/ 457 w 457"/>
                <a:gd name="connsiteY1" fmla="*/ 6858 h 6858"/>
                <a:gd name="connsiteX2" fmla="*/ 0 w 457"/>
                <a:gd name="connsiteY2" fmla="*/ 0 h 6858"/>
              </a:gdLst>
              <a:ahLst/>
              <a:cxnLst>
                <a:cxn ang="0">
                  <a:pos x="connsiteX0" y="connsiteY0"/>
                </a:cxn>
                <a:cxn ang="0">
                  <a:pos x="connsiteX1" y="connsiteY1"/>
                </a:cxn>
                <a:cxn ang="0">
                  <a:pos x="connsiteX2" y="connsiteY2"/>
                </a:cxn>
              </a:cxnLst>
              <a:rect l="l" t="t" r="r" b="b"/>
              <a:pathLst>
                <a:path w="457" h="6858">
                  <a:moveTo>
                    <a:pt x="0" y="0"/>
                  </a:moveTo>
                  <a:cubicBezTo>
                    <a:pt x="229" y="2286"/>
                    <a:pt x="457" y="4572"/>
                    <a:pt x="457" y="6858"/>
                  </a:cubicBezTo>
                  <a:cubicBezTo>
                    <a:pt x="229"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155" name="Freeform 754">
              <a:extLst>
                <a:ext uri="{FF2B5EF4-FFF2-40B4-BE49-F238E27FC236}">
                  <a16:creationId xmlns:a16="http://schemas.microsoft.com/office/drawing/2014/main" id="{700C5903-01FE-12F1-84D4-6EA6F783796F}"/>
                </a:ext>
              </a:extLst>
            </p:cNvPr>
            <p:cNvSpPr/>
            <p:nvPr/>
          </p:nvSpPr>
          <p:spPr>
            <a:xfrm>
              <a:off x="4580281" y="4843348"/>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372"/>
                    <a:pt x="229" y="2515"/>
                    <a:pt x="457" y="3886"/>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56" name="Freeform 755">
              <a:extLst>
                <a:ext uri="{FF2B5EF4-FFF2-40B4-BE49-F238E27FC236}">
                  <a16:creationId xmlns:a16="http://schemas.microsoft.com/office/drawing/2014/main" id="{0C4DD4A2-035A-2739-603E-B4E1ABF1DCF5}"/>
                </a:ext>
              </a:extLst>
            </p:cNvPr>
            <p:cNvSpPr/>
            <p:nvPr/>
          </p:nvSpPr>
          <p:spPr>
            <a:xfrm>
              <a:off x="4577310" y="4824603"/>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229"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7" name="Freeform 756">
              <a:extLst>
                <a:ext uri="{FF2B5EF4-FFF2-40B4-BE49-F238E27FC236}">
                  <a16:creationId xmlns:a16="http://schemas.microsoft.com/office/drawing/2014/main" id="{5EAE04C3-7E83-4DDE-14E9-A7CE7ADAEA0C}"/>
                </a:ext>
              </a:extLst>
            </p:cNvPr>
            <p:cNvSpPr/>
            <p:nvPr/>
          </p:nvSpPr>
          <p:spPr>
            <a:xfrm>
              <a:off x="4578224" y="4830775"/>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286"/>
                    <a:pt x="457" y="3658"/>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8" name="Freeform 757">
              <a:extLst>
                <a:ext uri="{FF2B5EF4-FFF2-40B4-BE49-F238E27FC236}">
                  <a16:creationId xmlns:a16="http://schemas.microsoft.com/office/drawing/2014/main" id="{685AF6D3-9450-767A-DD3E-362709E052F5}"/>
                </a:ext>
              </a:extLst>
            </p:cNvPr>
            <p:cNvSpPr/>
            <p:nvPr/>
          </p:nvSpPr>
          <p:spPr>
            <a:xfrm>
              <a:off x="4582796" y="4871923"/>
              <a:ext cx="228" cy="4800"/>
            </a:xfrm>
            <a:custGeom>
              <a:avLst/>
              <a:gdLst>
                <a:gd name="connsiteX0" fmla="*/ 0 w 228"/>
                <a:gd name="connsiteY0" fmla="*/ 0 h 4800"/>
                <a:gd name="connsiteX1" fmla="*/ 229 w 228"/>
                <a:gd name="connsiteY1" fmla="*/ 4801 h 4800"/>
                <a:gd name="connsiteX2" fmla="*/ 0 w 228"/>
                <a:gd name="connsiteY2" fmla="*/ 0 h 4800"/>
              </a:gdLst>
              <a:ahLst/>
              <a:cxnLst>
                <a:cxn ang="0">
                  <a:pos x="connsiteX0" y="connsiteY0"/>
                </a:cxn>
                <a:cxn ang="0">
                  <a:pos x="connsiteX1" y="connsiteY1"/>
                </a:cxn>
                <a:cxn ang="0">
                  <a:pos x="connsiteX2" y="connsiteY2"/>
                </a:cxn>
              </a:cxnLst>
              <a:rect l="l" t="t" r="r" b="b"/>
              <a:pathLst>
                <a:path w="228" h="4800">
                  <a:moveTo>
                    <a:pt x="0" y="0"/>
                  </a:moveTo>
                  <a:cubicBezTo>
                    <a:pt x="0" y="1600"/>
                    <a:pt x="229" y="3201"/>
                    <a:pt x="229" y="4801"/>
                  </a:cubicBezTo>
                  <a:cubicBezTo>
                    <a:pt x="229" y="3201"/>
                    <a:pt x="229" y="1600"/>
                    <a:pt x="0" y="0"/>
                  </a:cubicBezTo>
                  <a:close/>
                </a:path>
              </a:pathLst>
            </a:custGeom>
            <a:solidFill>
              <a:srgbClr val="FFFFFF"/>
            </a:solidFill>
            <a:ln w="2286" cap="flat">
              <a:noFill/>
              <a:prstDash val="solid"/>
              <a:miter/>
            </a:ln>
          </p:spPr>
          <p:txBody>
            <a:bodyPr rtlCol="0" anchor="ctr"/>
            <a:lstStyle/>
            <a:p>
              <a:endParaRPr lang="en-US"/>
            </a:p>
          </p:txBody>
        </p:sp>
        <p:sp>
          <p:nvSpPr>
            <p:cNvPr id="159" name="Freeform 758">
              <a:extLst>
                <a:ext uri="{FF2B5EF4-FFF2-40B4-BE49-F238E27FC236}">
                  <a16:creationId xmlns:a16="http://schemas.microsoft.com/office/drawing/2014/main" id="{458D4677-0378-9C9D-BC66-101FF4BE743D}"/>
                </a:ext>
              </a:extLst>
            </p:cNvPr>
            <p:cNvSpPr/>
            <p:nvPr/>
          </p:nvSpPr>
          <p:spPr>
            <a:xfrm>
              <a:off x="4579367" y="4836947"/>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515"/>
                    <a:pt x="457" y="3658"/>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60" name="Freeform 759">
              <a:extLst>
                <a:ext uri="{FF2B5EF4-FFF2-40B4-BE49-F238E27FC236}">
                  <a16:creationId xmlns:a16="http://schemas.microsoft.com/office/drawing/2014/main" id="{36157793-6F9B-7BC3-0148-92C75C56CF7B}"/>
                </a:ext>
              </a:extLst>
            </p:cNvPr>
            <p:cNvSpPr/>
            <p:nvPr/>
          </p:nvSpPr>
          <p:spPr>
            <a:xfrm>
              <a:off x="4583253" y="4909185"/>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161" name="Freeform 760">
              <a:extLst>
                <a:ext uri="{FF2B5EF4-FFF2-40B4-BE49-F238E27FC236}">
                  <a16:creationId xmlns:a16="http://schemas.microsoft.com/office/drawing/2014/main" id="{49DF1072-B406-E044-71CF-ABC4B38ACEA5}"/>
                </a:ext>
              </a:extLst>
            </p:cNvPr>
            <p:cNvSpPr/>
            <p:nvPr/>
          </p:nvSpPr>
          <p:spPr>
            <a:xfrm>
              <a:off x="4583025" y="4916957"/>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0" y="2744"/>
                    <a:pt x="0" y="4115"/>
                  </a:cubicBezTo>
                  <a:cubicBezTo>
                    <a:pt x="0" y="2744"/>
                    <a:pt x="0" y="1372"/>
                    <a:pt x="229" y="0"/>
                  </a:cubicBezTo>
                  <a:close/>
                </a:path>
              </a:pathLst>
            </a:custGeom>
            <a:solidFill>
              <a:srgbClr val="FFFFFF"/>
            </a:solidFill>
            <a:ln w="2286" cap="flat">
              <a:noFill/>
              <a:prstDash val="solid"/>
              <a:miter/>
            </a:ln>
          </p:spPr>
          <p:txBody>
            <a:bodyPr rtlCol="0" anchor="ctr"/>
            <a:lstStyle/>
            <a:p>
              <a:endParaRPr lang="en-US"/>
            </a:p>
          </p:txBody>
        </p:sp>
        <p:sp>
          <p:nvSpPr>
            <p:cNvPr id="162" name="Freeform 761">
              <a:extLst>
                <a:ext uri="{FF2B5EF4-FFF2-40B4-BE49-F238E27FC236}">
                  <a16:creationId xmlns:a16="http://schemas.microsoft.com/office/drawing/2014/main" id="{82436502-E992-7FBD-9B5F-84F73ABA1DF6}"/>
                </a:ext>
              </a:extLst>
            </p:cNvPr>
            <p:cNvSpPr/>
            <p:nvPr/>
          </p:nvSpPr>
          <p:spPr>
            <a:xfrm>
              <a:off x="4576167" y="4818430"/>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63" name="Freeform 762">
              <a:extLst>
                <a:ext uri="{FF2B5EF4-FFF2-40B4-BE49-F238E27FC236}">
                  <a16:creationId xmlns:a16="http://schemas.microsoft.com/office/drawing/2014/main" id="{E7473470-F311-E324-9E43-AC0FE734EC5F}"/>
                </a:ext>
              </a:extLst>
            </p:cNvPr>
            <p:cNvSpPr/>
            <p:nvPr/>
          </p:nvSpPr>
          <p:spPr>
            <a:xfrm>
              <a:off x="4582567" y="4924729"/>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1"/>
                    <a:pt x="0" y="2743"/>
                    <a:pt x="0" y="4343"/>
                  </a:cubicBezTo>
                  <a:cubicBezTo>
                    <a:pt x="0" y="2743"/>
                    <a:pt x="229" y="1371"/>
                    <a:pt x="229" y="0"/>
                  </a:cubicBezTo>
                  <a:close/>
                </a:path>
              </a:pathLst>
            </a:custGeom>
            <a:solidFill>
              <a:srgbClr val="FFFFFF"/>
            </a:solidFill>
            <a:ln w="2286" cap="flat">
              <a:noFill/>
              <a:prstDash val="solid"/>
              <a:miter/>
            </a:ln>
          </p:spPr>
          <p:txBody>
            <a:bodyPr rtlCol="0" anchor="ctr"/>
            <a:lstStyle/>
            <a:p>
              <a:endParaRPr lang="en-US"/>
            </a:p>
          </p:txBody>
        </p:sp>
        <p:sp>
          <p:nvSpPr>
            <p:cNvPr id="164" name="Freeform 763">
              <a:extLst>
                <a:ext uri="{FF2B5EF4-FFF2-40B4-BE49-F238E27FC236}">
                  <a16:creationId xmlns:a16="http://schemas.microsoft.com/office/drawing/2014/main" id="{C105F407-EC75-6E99-9FEF-F8CECBFEA43B}"/>
                </a:ext>
              </a:extLst>
            </p:cNvPr>
            <p:cNvSpPr/>
            <p:nvPr/>
          </p:nvSpPr>
          <p:spPr>
            <a:xfrm>
              <a:off x="4581882" y="4932502"/>
              <a:ext cx="457" cy="4343"/>
            </a:xfrm>
            <a:custGeom>
              <a:avLst/>
              <a:gdLst>
                <a:gd name="connsiteX0" fmla="*/ 457 w 457"/>
                <a:gd name="connsiteY0" fmla="*/ 0 h 4343"/>
                <a:gd name="connsiteX1" fmla="*/ 0 w 457"/>
                <a:gd name="connsiteY1" fmla="*/ 4344 h 4343"/>
                <a:gd name="connsiteX2" fmla="*/ 457 w 457"/>
                <a:gd name="connsiteY2" fmla="*/ 0 h 4343"/>
              </a:gdLst>
              <a:ahLst/>
              <a:cxnLst>
                <a:cxn ang="0">
                  <a:pos x="connsiteX0" y="connsiteY0"/>
                </a:cxn>
                <a:cxn ang="0">
                  <a:pos x="connsiteX1" y="connsiteY1"/>
                </a:cxn>
                <a:cxn ang="0">
                  <a:pos x="connsiteX2" y="connsiteY2"/>
                </a:cxn>
              </a:cxnLst>
              <a:rect l="l" t="t" r="r" b="b"/>
              <a:pathLst>
                <a:path w="457" h="4343">
                  <a:moveTo>
                    <a:pt x="457" y="0"/>
                  </a:moveTo>
                  <a:cubicBezTo>
                    <a:pt x="457" y="1372"/>
                    <a:pt x="229" y="2972"/>
                    <a:pt x="0" y="4344"/>
                  </a:cubicBezTo>
                  <a:cubicBezTo>
                    <a:pt x="229" y="2972"/>
                    <a:pt x="229" y="1600"/>
                    <a:pt x="457" y="0"/>
                  </a:cubicBezTo>
                  <a:close/>
                </a:path>
              </a:pathLst>
            </a:custGeom>
            <a:solidFill>
              <a:srgbClr val="FFFFFF"/>
            </a:solidFill>
            <a:ln w="2286" cap="flat">
              <a:noFill/>
              <a:prstDash val="solid"/>
              <a:miter/>
            </a:ln>
          </p:spPr>
          <p:txBody>
            <a:bodyPr rtlCol="0" anchor="ctr"/>
            <a:lstStyle/>
            <a:p>
              <a:endParaRPr lang="en-US"/>
            </a:p>
          </p:txBody>
        </p:sp>
        <p:sp>
          <p:nvSpPr>
            <p:cNvPr id="165" name="Freeform 764">
              <a:extLst>
                <a:ext uri="{FF2B5EF4-FFF2-40B4-BE49-F238E27FC236}">
                  <a16:creationId xmlns:a16="http://schemas.microsoft.com/office/drawing/2014/main" id="{6187A569-84E4-2C87-8D85-CC72FAAA4BA3}"/>
                </a:ext>
              </a:extLst>
            </p:cNvPr>
            <p:cNvSpPr/>
            <p:nvPr/>
          </p:nvSpPr>
          <p:spPr>
            <a:xfrm>
              <a:off x="4583253" y="487946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2"/>
                    <a:pt x="229" y="2972"/>
                    <a:pt x="229" y="4343"/>
                  </a:cubicBezTo>
                  <a:cubicBezTo>
                    <a:pt x="0" y="2972"/>
                    <a:pt x="0" y="1600"/>
                    <a:pt x="0" y="0"/>
                  </a:cubicBezTo>
                  <a:close/>
                </a:path>
              </a:pathLst>
            </a:custGeom>
            <a:solidFill>
              <a:srgbClr val="FFFFFF"/>
            </a:solidFill>
            <a:ln w="2286" cap="flat">
              <a:noFill/>
              <a:prstDash val="solid"/>
              <a:miter/>
            </a:ln>
          </p:spPr>
          <p:txBody>
            <a:bodyPr rtlCol="0" anchor="ctr"/>
            <a:lstStyle/>
            <a:p>
              <a:endParaRPr lang="en-US"/>
            </a:p>
          </p:txBody>
        </p:sp>
        <p:sp>
          <p:nvSpPr>
            <p:cNvPr id="166" name="Freeform 765">
              <a:extLst>
                <a:ext uri="{FF2B5EF4-FFF2-40B4-BE49-F238E27FC236}">
                  <a16:creationId xmlns:a16="http://schemas.microsoft.com/office/drawing/2014/main" id="{7BBB397B-7AD8-75F7-6ED9-9905E697259B}"/>
                </a:ext>
              </a:extLst>
            </p:cNvPr>
            <p:cNvSpPr/>
            <p:nvPr/>
          </p:nvSpPr>
          <p:spPr>
            <a:xfrm>
              <a:off x="4583482" y="4887010"/>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1"/>
                    <a:pt x="0" y="2743"/>
                    <a:pt x="0" y="4115"/>
                  </a:cubicBezTo>
                  <a:cubicBezTo>
                    <a:pt x="0" y="2743"/>
                    <a:pt x="0" y="1371"/>
                    <a:pt x="0" y="0"/>
                  </a:cubicBezTo>
                  <a:close/>
                </a:path>
              </a:pathLst>
            </a:custGeom>
            <a:solidFill>
              <a:srgbClr val="FFFFFF"/>
            </a:solidFill>
            <a:ln w="2286" cap="flat">
              <a:noFill/>
              <a:prstDash val="solid"/>
              <a:miter/>
            </a:ln>
          </p:spPr>
          <p:txBody>
            <a:bodyPr rtlCol="0" anchor="ctr"/>
            <a:lstStyle/>
            <a:p>
              <a:endParaRPr lang="en-US"/>
            </a:p>
          </p:txBody>
        </p:sp>
        <p:sp>
          <p:nvSpPr>
            <p:cNvPr id="167" name="Freeform 766">
              <a:extLst>
                <a:ext uri="{FF2B5EF4-FFF2-40B4-BE49-F238E27FC236}">
                  <a16:creationId xmlns:a16="http://schemas.microsoft.com/office/drawing/2014/main" id="{9ADC5E67-9BCD-FE7A-5159-C5DBD7D06BC9}"/>
                </a:ext>
              </a:extLst>
            </p:cNvPr>
            <p:cNvSpPr/>
            <p:nvPr/>
          </p:nvSpPr>
          <p:spPr>
            <a:xfrm>
              <a:off x="4583482" y="4901641"/>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2"/>
                    <a:pt x="0" y="2743"/>
                    <a:pt x="0"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68" name="Freeform 767">
              <a:extLst>
                <a:ext uri="{FF2B5EF4-FFF2-40B4-BE49-F238E27FC236}">
                  <a16:creationId xmlns:a16="http://schemas.microsoft.com/office/drawing/2014/main" id="{D7E9F96A-3C6F-25DD-F22E-4EE2F09DCF99}"/>
                </a:ext>
              </a:extLst>
            </p:cNvPr>
            <p:cNvSpPr/>
            <p:nvPr/>
          </p:nvSpPr>
          <p:spPr>
            <a:xfrm>
              <a:off x="4580281" y="4948732"/>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600"/>
                    <a:pt x="229" y="2972"/>
                    <a:pt x="0" y="4572"/>
                  </a:cubicBezTo>
                  <a:cubicBezTo>
                    <a:pt x="229" y="3200"/>
                    <a:pt x="457" y="1600"/>
                    <a:pt x="457" y="0"/>
                  </a:cubicBezTo>
                  <a:close/>
                </a:path>
              </a:pathLst>
            </a:custGeom>
            <a:solidFill>
              <a:srgbClr val="FFFFFF"/>
            </a:solidFill>
            <a:ln w="2286" cap="flat">
              <a:noFill/>
              <a:prstDash val="solid"/>
              <a:miter/>
            </a:ln>
          </p:spPr>
          <p:txBody>
            <a:bodyPr rtlCol="0" anchor="ctr"/>
            <a:lstStyle/>
            <a:p>
              <a:endParaRPr lang="en-US"/>
            </a:p>
          </p:txBody>
        </p:sp>
        <p:sp>
          <p:nvSpPr>
            <p:cNvPr id="169" name="Freeform 768">
              <a:extLst>
                <a:ext uri="{FF2B5EF4-FFF2-40B4-BE49-F238E27FC236}">
                  <a16:creationId xmlns:a16="http://schemas.microsoft.com/office/drawing/2014/main" id="{5A0FEBFC-D65B-A47C-63BD-E1E82A63F6CE}"/>
                </a:ext>
              </a:extLst>
            </p:cNvPr>
            <p:cNvSpPr/>
            <p:nvPr/>
          </p:nvSpPr>
          <p:spPr>
            <a:xfrm>
              <a:off x="4583482" y="4894326"/>
              <a:ext cx="101" cy="4114"/>
            </a:xfrm>
            <a:custGeom>
              <a:avLst/>
              <a:gdLst>
                <a:gd name="connsiteX0" fmla="*/ 0 w 101"/>
                <a:gd name="connsiteY0" fmla="*/ 0 h 4114"/>
                <a:gd name="connsiteX1" fmla="*/ 0 w 101"/>
                <a:gd name="connsiteY1" fmla="*/ 4115 h 4114"/>
                <a:gd name="connsiteX2" fmla="*/ 0 w 101"/>
                <a:gd name="connsiteY2" fmla="*/ 0 h 4114"/>
              </a:gdLst>
              <a:ahLst/>
              <a:cxnLst>
                <a:cxn ang="0">
                  <a:pos x="connsiteX0" y="connsiteY0"/>
                </a:cxn>
                <a:cxn ang="0">
                  <a:pos x="connsiteX1" y="connsiteY1"/>
                </a:cxn>
                <a:cxn ang="0">
                  <a:pos x="connsiteX2" y="connsiteY2"/>
                </a:cxn>
              </a:cxnLst>
              <a:rect l="l" t="t" r="r" b="b"/>
              <a:pathLst>
                <a:path w="101" h="4114">
                  <a:moveTo>
                    <a:pt x="0" y="0"/>
                  </a:moveTo>
                  <a:cubicBezTo>
                    <a:pt x="0" y="1372"/>
                    <a:pt x="0" y="2743"/>
                    <a:pt x="0" y="4115"/>
                  </a:cubicBezTo>
                  <a:cubicBezTo>
                    <a:pt x="229"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70" name="Freeform 769">
              <a:extLst>
                <a:ext uri="{FF2B5EF4-FFF2-40B4-BE49-F238E27FC236}">
                  <a16:creationId xmlns:a16="http://schemas.microsoft.com/office/drawing/2014/main" id="{827BA2A3-2339-48EC-1AFC-2DDA6C579B7C}"/>
                </a:ext>
              </a:extLst>
            </p:cNvPr>
            <p:cNvSpPr/>
            <p:nvPr/>
          </p:nvSpPr>
          <p:spPr>
            <a:xfrm>
              <a:off x="4572052" y="480105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71" name="Freeform 770">
              <a:extLst>
                <a:ext uri="{FF2B5EF4-FFF2-40B4-BE49-F238E27FC236}">
                  <a16:creationId xmlns:a16="http://schemas.microsoft.com/office/drawing/2014/main" id="{61B0145C-CAF5-3685-ED1B-663E87B96B7E}"/>
                </a:ext>
              </a:extLst>
            </p:cNvPr>
            <p:cNvSpPr/>
            <p:nvPr/>
          </p:nvSpPr>
          <p:spPr>
            <a:xfrm>
              <a:off x="3836646" y="4955590"/>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7"/>
                    <a:pt x="229" y="1829"/>
                    <a:pt x="0" y="0"/>
                  </a:cubicBezTo>
                  <a:cubicBezTo>
                    <a:pt x="229" y="1829"/>
                    <a:pt x="457" y="3657"/>
                    <a:pt x="686" y="5486"/>
                  </a:cubicBezTo>
                  <a:close/>
                </a:path>
              </a:pathLst>
            </a:custGeom>
            <a:solidFill>
              <a:srgbClr val="FFFFFF"/>
            </a:solidFill>
            <a:ln w="2286" cap="flat">
              <a:noFill/>
              <a:prstDash val="solid"/>
              <a:miter/>
            </a:ln>
          </p:spPr>
          <p:txBody>
            <a:bodyPr rtlCol="0" anchor="ctr"/>
            <a:lstStyle/>
            <a:p>
              <a:endParaRPr lang="en-US"/>
            </a:p>
          </p:txBody>
        </p:sp>
        <p:sp>
          <p:nvSpPr>
            <p:cNvPr id="172" name="Freeform 771">
              <a:extLst>
                <a:ext uri="{FF2B5EF4-FFF2-40B4-BE49-F238E27FC236}">
                  <a16:creationId xmlns:a16="http://schemas.microsoft.com/office/drawing/2014/main" id="{34522467-1F3B-D454-AA64-A7F15C454757}"/>
                </a:ext>
              </a:extLst>
            </p:cNvPr>
            <p:cNvSpPr/>
            <p:nvPr/>
          </p:nvSpPr>
          <p:spPr>
            <a:xfrm>
              <a:off x="3838246" y="4967249"/>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457" y="1601"/>
                    <a:pt x="686" y="3429"/>
                    <a:pt x="914" y="5258"/>
                  </a:cubicBezTo>
                  <a:close/>
                </a:path>
              </a:pathLst>
            </a:custGeom>
            <a:solidFill>
              <a:srgbClr val="FFFFFF"/>
            </a:solidFill>
            <a:ln w="2286" cap="flat">
              <a:noFill/>
              <a:prstDash val="solid"/>
              <a:miter/>
            </a:ln>
          </p:spPr>
          <p:txBody>
            <a:bodyPr rtlCol="0" anchor="ctr"/>
            <a:lstStyle/>
            <a:p>
              <a:endParaRPr lang="en-US"/>
            </a:p>
          </p:txBody>
        </p:sp>
        <p:sp>
          <p:nvSpPr>
            <p:cNvPr id="173" name="Freeform 772">
              <a:extLst>
                <a:ext uri="{FF2B5EF4-FFF2-40B4-BE49-F238E27FC236}">
                  <a16:creationId xmlns:a16="http://schemas.microsoft.com/office/drawing/2014/main" id="{A2A6F707-A0FF-8C45-686C-B0A3DDD8420B}"/>
                </a:ext>
              </a:extLst>
            </p:cNvPr>
            <p:cNvSpPr/>
            <p:nvPr/>
          </p:nvSpPr>
          <p:spPr>
            <a:xfrm>
              <a:off x="3837331" y="4961305"/>
              <a:ext cx="914" cy="5486"/>
            </a:xfrm>
            <a:custGeom>
              <a:avLst/>
              <a:gdLst>
                <a:gd name="connsiteX0" fmla="*/ 914 w 914"/>
                <a:gd name="connsiteY0" fmla="*/ 5486 h 5486"/>
                <a:gd name="connsiteX1" fmla="*/ 0 w 914"/>
                <a:gd name="connsiteY1" fmla="*/ 0 h 5486"/>
                <a:gd name="connsiteX2" fmla="*/ 914 w 914"/>
                <a:gd name="connsiteY2" fmla="*/ 5486 h 5486"/>
              </a:gdLst>
              <a:ahLst/>
              <a:cxnLst>
                <a:cxn ang="0">
                  <a:pos x="connsiteX0" y="connsiteY0"/>
                </a:cxn>
                <a:cxn ang="0">
                  <a:pos x="connsiteX1" y="connsiteY1"/>
                </a:cxn>
                <a:cxn ang="0">
                  <a:pos x="connsiteX2" y="connsiteY2"/>
                </a:cxn>
              </a:cxnLst>
              <a:rect l="l" t="t" r="r" b="b"/>
              <a:pathLst>
                <a:path w="914" h="5486">
                  <a:moveTo>
                    <a:pt x="914" y="5486"/>
                  </a:moveTo>
                  <a:cubicBezTo>
                    <a:pt x="686" y="3657"/>
                    <a:pt x="457" y="1829"/>
                    <a:pt x="0" y="0"/>
                  </a:cubicBezTo>
                  <a:cubicBezTo>
                    <a:pt x="457" y="1829"/>
                    <a:pt x="686" y="3657"/>
                    <a:pt x="914" y="5486"/>
                  </a:cubicBezTo>
                  <a:close/>
                </a:path>
              </a:pathLst>
            </a:custGeom>
            <a:solidFill>
              <a:srgbClr val="FFFFFF"/>
            </a:solidFill>
            <a:ln w="2286" cap="flat">
              <a:noFill/>
              <a:prstDash val="solid"/>
              <a:miter/>
            </a:ln>
          </p:spPr>
          <p:txBody>
            <a:bodyPr rtlCol="0" anchor="ctr"/>
            <a:lstStyle/>
            <a:p>
              <a:endParaRPr lang="en-US"/>
            </a:p>
          </p:txBody>
        </p:sp>
        <p:sp>
          <p:nvSpPr>
            <p:cNvPr id="174" name="Freeform 773">
              <a:extLst>
                <a:ext uri="{FF2B5EF4-FFF2-40B4-BE49-F238E27FC236}">
                  <a16:creationId xmlns:a16="http://schemas.microsoft.com/office/drawing/2014/main" id="{D0AA1A8A-4907-61E9-77E0-39BF6FE90795}"/>
                </a:ext>
              </a:extLst>
            </p:cNvPr>
            <p:cNvSpPr/>
            <p:nvPr/>
          </p:nvSpPr>
          <p:spPr>
            <a:xfrm>
              <a:off x="4577995" y="4965420"/>
              <a:ext cx="685" cy="5029"/>
            </a:xfrm>
            <a:custGeom>
              <a:avLst/>
              <a:gdLst>
                <a:gd name="connsiteX0" fmla="*/ 686 w 685"/>
                <a:gd name="connsiteY0" fmla="*/ 0 h 5029"/>
                <a:gd name="connsiteX1" fmla="*/ 0 w 685"/>
                <a:gd name="connsiteY1" fmla="*/ 5029 h 5029"/>
                <a:gd name="connsiteX2" fmla="*/ 686 w 685"/>
                <a:gd name="connsiteY2" fmla="*/ 0 h 5029"/>
              </a:gdLst>
              <a:ahLst/>
              <a:cxnLst>
                <a:cxn ang="0">
                  <a:pos x="connsiteX0" y="connsiteY0"/>
                </a:cxn>
                <a:cxn ang="0">
                  <a:pos x="connsiteX1" y="connsiteY1"/>
                </a:cxn>
                <a:cxn ang="0">
                  <a:pos x="connsiteX2" y="connsiteY2"/>
                </a:cxn>
              </a:cxnLst>
              <a:rect l="l" t="t" r="r" b="b"/>
              <a:pathLst>
                <a:path w="685" h="5029">
                  <a:moveTo>
                    <a:pt x="686" y="0"/>
                  </a:moveTo>
                  <a:cubicBezTo>
                    <a:pt x="457" y="1600"/>
                    <a:pt x="229" y="3429"/>
                    <a:pt x="0" y="5029"/>
                  </a:cubicBezTo>
                  <a:cubicBezTo>
                    <a:pt x="229" y="3429"/>
                    <a:pt x="457" y="1828"/>
                    <a:pt x="686" y="0"/>
                  </a:cubicBezTo>
                  <a:close/>
                </a:path>
              </a:pathLst>
            </a:custGeom>
            <a:solidFill>
              <a:srgbClr val="FFFFFF"/>
            </a:solidFill>
            <a:ln w="2286" cap="flat">
              <a:noFill/>
              <a:prstDash val="solid"/>
              <a:miter/>
            </a:ln>
          </p:spPr>
          <p:txBody>
            <a:bodyPr rtlCol="0" anchor="ctr"/>
            <a:lstStyle/>
            <a:p>
              <a:endParaRPr lang="en-US"/>
            </a:p>
          </p:txBody>
        </p:sp>
        <p:sp>
          <p:nvSpPr>
            <p:cNvPr id="175" name="Freeform 774">
              <a:extLst>
                <a:ext uri="{FF2B5EF4-FFF2-40B4-BE49-F238E27FC236}">
                  <a16:creationId xmlns:a16="http://schemas.microsoft.com/office/drawing/2014/main" id="{075EEB4A-AE4C-C443-D200-37C02609ACA9}"/>
                </a:ext>
              </a:extLst>
            </p:cNvPr>
            <p:cNvSpPr/>
            <p:nvPr/>
          </p:nvSpPr>
          <p:spPr>
            <a:xfrm>
              <a:off x="4574795" y="481248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286"/>
                    <a:pt x="686" y="3201"/>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76" name="Freeform 775">
              <a:extLst>
                <a:ext uri="{FF2B5EF4-FFF2-40B4-BE49-F238E27FC236}">
                  <a16:creationId xmlns:a16="http://schemas.microsoft.com/office/drawing/2014/main" id="{2C1F3417-8673-07B9-46A8-6EA5E9550462}"/>
                </a:ext>
              </a:extLst>
            </p:cNvPr>
            <p:cNvSpPr/>
            <p:nvPr/>
          </p:nvSpPr>
          <p:spPr>
            <a:xfrm>
              <a:off x="3842818" y="4989652"/>
              <a:ext cx="19659" cy="57835"/>
            </a:xfrm>
            <a:custGeom>
              <a:avLst/>
              <a:gdLst>
                <a:gd name="connsiteX0" fmla="*/ 19660 w 19659"/>
                <a:gd name="connsiteY0" fmla="*/ 57836 h 57835"/>
                <a:gd name="connsiteX1" fmla="*/ 0 w 19659"/>
                <a:gd name="connsiteY1" fmla="*/ 0 h 57835"/>
                <a:gd name="connsiteX2" fmla="*/ 19660 w 19659"/>
                <a:gd name="connsiteY2" fmla="*/ 57836 h 57835"/>
              </a:gdLst>
              <a:ahLst/>
              <a:cxnLst>
                <a:cxn ang="0">
                  <a:pos x="connsiteX0" y="connsiteY0"/>
                </a:cxn>
                <a:cxn ang="0">
                  <a:pos x="connsiteX1" y="connsiteY1"/>
                </a:cxn>
                <a:cxn ang="0">
                  <a:pos x="connsiteX2" y="connsiteY2"/>
                </a:cxn>
              </a:cxnLst>
              <a:rect l="l" t="t" r="r" b="b"/>
              <a:pathLst>
                <a:path w="19659" h="57835">
                  <a:moveTo>
                    <a:pt x="19660" y="57836"/>
                  </a:moveTo>
                  <a:cubicBezTo>
                    <a:pt x="11201" y="39548"/>
                    <a:pt x="4572" y="20117"/>
                    <a:pt x="0" y="0"/>
                  </a:cubicBezTo>
                  <a:cubicBezTo>
                    <a:pt x="4572" y="20117"/>
                    <a:pt x="11430" y="39548"/>
                    <a:pt x="19660" y="57836"/>
                  </a:cubicBezTo>
                  <a:close/>
                </a:path>
              </a:pathLst>
            </a:custGeom>
            <a:solidFill>
              <a:srgbClr val="FFFFFF"/>
            </a:solidFill>
            <a:ln w="2286" cap="flat">
              <a:noFill/>
              <a:prstDash val="solid"/>
              <a:miter/>
            </a:ln>
          </p:spPr>
          <p:txBody>
            <a:bodyPr rtlCol="0" anchor="ctr"/>
            <a:lstStyle/>
            <a:p>
              <a:endParaRPr lang="en-US"/>
            </a:p>
          </p:txBody>
        </p:sp>
        <p:sp>
          <p:nvSpPr>
            <p:cNvPr id="177" name="Freeform 776">
              <a:extLst>
                <a:ext uri="{FF2B5EF4-FFF2-40B4-BE49-F238E27FC236}">
                  <a16:creationId xmlns:a16="http://schemas.microsoft.com/office/drawing/2014/main" id="{AB879CB8-1E50-5DCB-DD73-4C23EFBEDABF}"/>
                </a:ext>
              </a:extLst>
            </p:cNvPr>
            <p:cNvSpPr/>
            <p:nvPr/>
          </p:nvSpPr>
          <p:spPr>
            <a:xfrm>
              <a:off x="3841446" y="4984165"/>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229" y="1600"/>
                    <a:pt x="0" y="0"/>
                  </a:cubicBezTo>
                  <a:cubicBezTo>
                    <a:pt x="457" y="1829"/>
                    <a:pt x="914" y="3657"/>
                    <a:pt x="1143" y="5258"/>
                  </a:cubicBezTo>
                  <a:close/>
                </a:path>
              </a:pathLst>
            </a:custGeom>
            <a:solidFill>
              <a:srgbClr val="FFFFFF"/>
            </a:solidFill>
            <a:ln w="2286" cap="flat">
              <a:noFill/>
              <a:prstDash val="solid"/>
              <a:miter/>
            </a:ln>
          </p:spPr>
          <p:txBody>
            <a:bodyPr rtlCol="0" anchor="ctr"/>
            <a:lstStyle/>
            <a:p>
              <a:endParaRPr lang="en-US"/>
            </a:p>
          </p:txBody>
        </p:sp>
        <p:sp>
          <p:nvSpPr>
            <p:cNvPr id="178" name="Freeform 777">
              <a:extLst>
                <a:ext uri="{FF2B5EF4-FFF2-40B4-BE49-F238E27FC236}">
                  <a16:creationId xmlns:a16="http://schemas.microsoft.com/office/drawing/2014/main" id="{7D626731-23B3-23BF-E3BF-7C833E3039D2}"/>
                </a:ext>
              </a:extLst>
            </p:cNvPr>
            <p:cNvSpPr/>
            <p:nvPr/>
          </p:nvSpPr>
          <p:spPr>
            <a:xfrm>
              <a:off x="3839389" y="4972964"/>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229" y="1601"/>
                    <a:pt x="457" y="3429"/>
                    <a:pt x="914" y="5258"/>
                  </a:cubicBezTo>
                  <a:close/>
                </a:path>
              </a:pathLst>
            </a:custGeom>
            <a:solidFill>
              <a:srgbClr val="FFFFFF"/>
            </a:solidFill>
            <a:ln w="2286" cap="flat">
              <a:noFill/>
              <a:prstDash val="solid"/>
              <a:miter/>
            </a:ln>
          </p:spPr>
          <p:txBody>
            <a:bodyPr rtlCol="0" anchor="ctr"/>
            <a:lstStyle/>
            <a:p>
              <a:endParaRPr lang="en-US"/>
            </a:p>
          </p:txBody>
        </p:sp>
        <p:sp>
          <p:nvSpPr>
            <p:cNvPr id="179" name="Freeform 778">
              <a:extLst>
                <a:ext uri="{FF2B5EF4-FFF2-40B4-BE49-F238E27FC236}">
                  <a16:creationId xmlns:a16="http://schemas.microsoft.com/office/drawing/2014/main" id="{A65EE747-6E82-0BA5-F1F7-B79F7D98D751}"/>
                </a:ext>
              </a:extLst>
            </p:cNvPr>
            <p:cNvSpPr/>
            <p:nvPr/>
          </p:nvSpPr>
          <p:spPr>
            <a:xfrm>
              <a:off x="3840303" y="4978679"/>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457" y="1829"/>
                    <a:pt x="0" y="0"/>
                  </a:cubicBezTo>
                  <a:cubicBezTo>
                    <a:pt x="457" y="1601"/>
                    <a:pt x="686" y="3429"/>
                    <a:pt x="1143" y="5258"/>
                  </a:cubicBezTo>
                  <a:close/>
                </a:path>
              </a:pathLst>
            </a:custGeom>
            <a:solidFill>
              <a:srgbClr val="FFFFFF"/>
            </a:solidFill>
            <a:ln w="2286" cap="flat">
              <a:noFill/>
              <a:prstDash val="solid"/>
              <a:miter/>
            </a:ln>
          </p:spPr>
          <p:txBody>
            <a:bodyPr rtlCol="0" anchor="ctr"/>
            <a:lstStyle/>
            <a:p>
              <a:endParaRPr lang="en-US"/>
            </a:p>
          </p:txBody>
        </p:sp>
        <p:sp>
          <p:nvSpPr>
            <p:cNvPr id="180" name="Freeform 779">
              <a:extLst>
                <a:ext uri="{FF2B5EF4-FFF2-40B4-BE49-F238E27FC236}">
                  <a16:creationId xmlns:a16="http://schemas.microsoft.com/office/drawing/2014/main" id="{9EB27731-5419-EE80-7BD3-E6EBF5189798}"/>
                </a:ext>
              </a:extLst>
            </p:cNvPr>
            <p:cNvSpPr/>
            <p:nvPr/>
          </p:nvSpPr>
          <p:spPr>
            <a:xfrm>
              <a:off x="4576624" y="4974107"/>
              <a:ext cx="914" cy="5715"/>
            </a:xfrm>
            <a:custGeom>
              <a:avLst/>
              <a:gdLst>
                <a:gd name="connsiteX0" fmla="*/ 914 w 914"/>
                <a:gd name="connsiteY0" fmla="*/ 0 h 5715"/>
                <a:gd name="connsiteX1" fmla="*/ 0 w 914"/>
                <a:gd name="connsiteY1" fmla="*/ 5715 h 5715"/>
                <a:gd name="connsiteX2" fmla="*/ 914 w 914"/>
                <a:gd name="connsiteY2" fmla="*/ 0 h 5715"/>
              </a:gdLst>
              <a:ahLst/>
              <a:cxnLst>
                <a:cxn ang="0">
                  <a:pos x="connsiteX0" y="connsiteY0"/>
                </a:cxn>
                <a:cxn ang="0">
                  <a:pos x="connsiteX1" y="connsiteY1"/>
                </a:cxn>
                <a:cxn ang="0">
                  <a:pos x="connsiteX2" y="connsiteY2"/>
                </a:cxn>
              </a:cxnLst>
              <a:rect l="l" t="t" r="r" b="b"/>
              <a:pathLst>
                <a:path w="914" h="5715">
                  <a:moveTo>
                    <a:pt x="914" y="0"/>
                  </a:moveTo>
                  <a:cubicBezTo>
                    <a:pt x="686" y="1829"/>
                    <a:pt x="229" y="3887"/>
                    <a:pt x="0" y="5715"/>
                  </a:cubicBezTo>
                  <a:cubicBezTo>
                    <a:pt x="229" y="3658"/>
                    <a:pt x="686" y="1829"/>
                    <a:pt x="914" y="0"/>
                  </a:cubicBezTo>
                  <a:close/>
                </a:path>
              </a:pathLst>
            </a:custGeom>
            <a:solidFill>
              <a:srgbClr val="FFFFFF"/>
            </a:solidFill>
            <a:ln w="2286" cap="flat">
              <a:noFill/>
              <a:prstDash val="solid"/>
              <a:miter/>
            </a:ln>
          </p:spPr>
          <p:txBody>
            <a:bodyPr rtlCol="0" anchor="ctr"/>
            <a:lstStyle/>
            <a:p>
              <a:endParaRPr lang="en-US"/>
            </a:p>
          </p:txBody>
        </p:sp>
        <p:sp>
          <p:nvSpPr>
            <p:cNvPr id="181" name="Freeform 780">
              <a:extLst>
                <a:ext uri="{FF2B5EF4-FFF2-40B4-BE49-F238E27FC236}">
                  <a16:creationId xmlns:a16="http://schemas.microsoft.com/office/drawing/2014/main" id="{3A13D242-934A-FE61-0204-6EFDDD2C9A8E}"/>
                </a:ext>
              </a:extLst>
            </p:cNvPr>
            <p:cNvSpPr/>
            <p:nvPr/>
          </p:nvSpPr>
          <p:spPr>
            <a:xfrm>
              <a:off x="4581196" y="4940731"/>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371"/>
                    <a:pt x="229" y="2972"/>
                    <a:pt x="0" y="4572"/>
                  </a:cubicBezTo>
                  <a:cubicBezTo>
                    <a:pt x="0" y="2972"/>
                    <a:pt x="229" y="1371"/>
                    <a:pt x="457" y="0"/>
                  </a:cubicBezTo>
                  <a:close/>
                </a:path>
              </a:pathLst>
            </a:custGeom>
            <a:solidFill>
              <a:srgbClr val="FFFFFF"/>
            </a:solidFill>
            <a:ln w="2286" cap="flat">
              <a:noFill/>
              <a:prstDash val="solid"/>
              <a:miter/>
            </a:ln>
          </p:spPr>
          <p:txBody>
            <a:bodyPr rtlCol="0" anchor="ctr"/>
            <a:lstStyle/>
            <a:p>
              <a:endParaRPr lang="en-US"/>
            </a:p>
          </p:txBody>
        </p:sp>
        <p:sp>
          <p:nvSpPr>
            <p:cNvPr id="182" name="Freeform 781">
              <a:extLst>
                <a:ext uri="{FF2B5EF4-FFF2-40B4-BE49-F238E27FC236}">
                  <a16:creationId xmlns:a16="http://schemas.microsoft.com/office/drawing/2014/main" id="{ED78B7CB-A011-E00A-74B1-E9750393950E}"/>
                </a:ext>
              </a:extLst>
            </p:cNvPr>
            <p:cNvSpPr/>
            <p:nvPr/>
          </p:nvSpPr>
          <p:spPr>
            <a:xfrm>
              <a:off x="4570680" y="4795570"/>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457" y="2057"/>
                    <a:pt x="914" y="3200"/>
                  </a:cubicBezTo>
                  <a:cubicBezTo>
                    <a:pt x="457" y="2057"/>
                    <a:pt x="229" y="914"/>
                    <a:pt x="0" y="0"/>
                  </a:cubicBezTo>
                  <a:close/>
                </a:path>
              </a:pathLst>
            </a:custGeom>
            <a:solidFill>
              <a:srgbClr val="FFFFFF"/>
            </a:solidFill>
            <a:ln w="2286" cap="flat">
              <a:noFill/>
              <a:prstDash val="solid"/>
              <a:miter/>
            </a:ln>
          </p:spPr>
          <p:txBody>
            <a:bodyPr rtlCol="0" anchor="ctr"/>
            <a:lstStyle/>
            <a:p>
              <a:endParaRPr lang="en-US"/>
            </a:p>
          </p:txBody>
        </p:sp>
        <p:sp>
          <p:nvSpPr>
            <p:cNvPr id="183" name="Freeform 782">
              <a:extLst>
                <a:ext uri="{FF2B5EF4-FFF2-40B4-BE49-F238E27FC236}">
                  <a16:creationId xmlns:a16="http://schemas.microsoft.com/office/drawing/2014/main" id="{A80B6F92-CF0D-4679-58D5-DA8ACF766569}"/>
                </a:ext>
              </a:extLst>
            </p:cNvPr>
            <p:cNvSpPr/>
            <p:nvPr/>
          </p:nvSpPr>
          <p:spPr>
            <a:xfrm>
              <a:off x="4573423" y="4806772"/>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84" name="Freeform 783">
              <a:extLst>
                <a:ext uri="{FF2B5EF4-FFF2-40B4-BE49-F238E27FC236}">
                  <a16:creationId xmlns:a16="http://schemas.microsoft.com/office/drawing/2014/main" id="{E1E2498F-6723-767E-569A-3D7CE7FE31C5}"/>
                </a:ext>
              </a:extLst>
            </p:cNvPr>
            <p:cNvSpPr/>
            <p:nvPr/>
          </p:nvSpPr>
          <p:spPr>
            <a:xfrm>
              <a:off x="4569080" y="4789855"/>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7"/>
                    <a:pt x="914" y="3200"/>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5" name="Freeform 784">
              <a:extLst>
                <a:ext uri="{FF2B5EF4-FFF2-40B4-BE49-F238E27FC236}">
                  <a16:creationId xmlns:a16="http://schemas.microsoft.com/office/drawing/2014/main" id="{BD54FAE6-3778-5A9A-83E8-C31F556F47F1}"/>
                </a:ext>
              </a:extLst>
            </p:cNvPr>
            <p:cNvSpPr/>
            <p:nvPr/>
          </p:nvSpPr>
          <p:spPr>
            <a:xfrm>
              <a:off x="4561536" y="4767224"/>
              <a:ext cx="1828" cy="5029"/>
            </a:xfrm>
            <a:custGeom>
              <a:avLst/>
              <a:gdLst>
                <a:gd name="connsiteX0" fmla="*/ 0 w 1828"/>
                <a:gd name="connsiteY0" fmla="*/ 0 h 5029"/>
                <a:gd name="connsiteX1" fmla="*/ 1829 w 1828"/>
                <a:gd name="connsiteY1" fmla="*/ 5030 h 5029"/>
                <a:gd name="connsiteX2" fmla="*/ 0 w 1828"/>
                <a:gd name="connsiteY2" fmla="*/ 0 h 5029"/>
              </a:gdLst>
              <a:ahLst/>
              <a:cxnLst>
                <a:cxn ang="0">
                  <a:pos x="connsiteX0" y="connsiteY0"/>
                </a:cxn>
                <a:cxn ang="0">
                  <a:pos x="connsiteX1" y="connsiteY1"/>
                </a:cxn>
                <a:cxn ang="0">
                  <a:pos x="connsiteX2" y="connsiteY2"/>
                </a:cxn>
              </a:cxnLst>
              <a:rect l="l" t="t" r="r" b="b"/>
              <a:pathLst>
                <a:path w="1828" h="5029">
                  <a:moveTo>
                    <a:pt x="0" y="0"/>
                  </a:moveTo>
                  <a:cubicBezTo>
                    <a:pt x="686" y="1601"/>
                    <a:pt x="1143" y="3429"/>
                    <a:pt x="1829" y="5030"/>
                  </a:cubicBezTo>
                  <a:cubicBezTo>
                    <a:pt x="1372" y="3201"/>
                    <a:pt x="686" y="1601"/>
                    <a:pt x="0" y="0"/>
                  </a:cubicBezTo>
                  <a:close/>
                </a:path>
              </a:pathLst>
            </a:custGeom>
            <a:solidFill>
              <a:srgbClr val="FFFFFF"/>
            </a:solidFill>
            <a:ln w="2286" cap="flat">
              <a:noFill/>
              <a:prstDash val="solid"/>
              <a:miter/>
            </a:ln>
          </p:spPr>
          <p:txBody>
            <a:bodyPr rtlCol="0" anchor="ctr"/>
            <a:lstStyle/>
            <a:p>
              <a:endParaRPr lang="en-US"/>
            </a:p>
          </p:txBody>
        </p:sp>
        <p:sp>
          <p:nvSpPr>
            <p:cNvPr id="186" name="Freeform 785">
              <a:extLst>
                <a:ext uri="{FF2B5EF4-FFF2-40B4-BE49-F238E27FC236}">
                  <a16:creationId xmlns:a16="http://schemas.microsoft.com/office/drawing/2014/main" id="{539046F0-FCC0-F01A-4865-8472A3CBD561}"/>
                </a:ext>
              </a:extLst>
            </p:cNvPr>
            <p:cNvSpPr/>
            <p:nvPr/>
          </p:nvSpPr>
          <p:spPr>
            <a:xfrm>
              <a:off x="4563822" y="4773396"/>
              <a:ext cx="1371" cy="3886"/>
            </a:xfrm>
            <a:custGeom>
              <a:avLst/>
              <a:gdLst>
                <a:gd name="connsiteX0" fmla="*/ 0 w 1371"/>
                <a:gd name="connsiteY0" fmla="*/ 0 h 3886"/>
                <a:gd name="connsiteX1" fmla="*/ 1372 w 1371"/>
                <a:gd name="connsiteY1" fmla="*/ 3886 h 3886"/>
                <a:gd name="connsiteX2" fmla="*/ 0 w 1371"/>
                <a:gd name="connsiteY2" fmla="*/ 0 h 3886"/>
              </a:gdLst>
              <a:ahLst/>
              <a:cxnLst>
                <a:cxn ang="0">
                  <a:pos x="connsiteX0" y="connsiteY0"/>
                </a:cxn>
                <a:cxn ang="0">
                  <a:pos x="connsiteX1" y="connsiteY1"/>
                </a:cxn>
                <a:cxn ang="0">
                  <a:pos x="connsiteX2" y="connsiteY2"/>
                </a:cxn>
              </a:cxnLst>
              <a:rect l="l" t="t" r="r" b="b"/>
              <a:pathLst>
                <a:path w="1371" h="3886">
                  <a:moveTo>
                    <a:pt x="0" y="0"/>
                  </a:moveTo>
                  <a:cubicBezTo>
                    <a:pt x="457" y="1371"/>
                    <a:pt x="914" y="2514"/>
                    <a:pt x="1372" y="3886"/>
                  </a:cubicBezTo>
                  <a:cubicBezTo>
                    <a:pt x="914" y="2514"/>
                    <a:pt x="457" y="1143"/>
                    <a:pt x="0" y="0"/>
                  </a:cubicBezTo>
                  <a:close/>
                </a:path>
              </a:pathLst>
            </a:custGeom>
            <a:solidFill>
              <a:srgbClr val="FFFFFF"/>
            </a:solidFill>
            <a:ln w="2286" cap="flat">
              <a:noFill/>
              <a:prstDash val="solid"/>
              <a:miter/>
            </a:ln>
          </p:spPr>
          <p:txBody>
            <a:bodyPr rtlCol="0" anchor="ctr"/>
            <a:lstStyle/>
            <a:p>
              <a:endParaRPr lang="en-US"/>
            </a:p>
          </p:txBody>
        </p:sp>
        <p:sp>
          <p:nvSpPr>
            <p:cNvPr id="187" name="Freeform 786">
              <a:extLst>
                <a:ext uri="{FF2B5EF4-FFF2-40B4-BE49-F238E27FC236}">
                  <a16:creationId xmlns:a16="http://schemas.microsoft.com/office/drawing/2014/main" id="{E2BFD8EA-D6CF-8ADC-6FAC-01CA0934A170}"/>
                </a:ext>
              </a:extLst>
            </p:cNvPr>
            <p:cNvSpPr/>
            <p:nvPr/>
          </p:nvSpPr>
          <p:spPr>
            <a:xfrm>
              <a:off x="4565651" y="4779111"/>
              <a:ext cx="1143" cy="3429"/>
            </a:xfrm>
            <a:custGeom>
              <a:avLst/>
              <a:gdLst>
                <a:gd name="connsiteX0" fmla="*/ 0 w 1143"/>
                <a:gd name="connsiteY0" fmla="*/ 0 h 3429"/>
                <a:gd name="connsiteX1" fmla="*/ 1143 w 1143"/>
                <a:gd name="connsiteY1" fmla="*/ 3429 h 3429"/>
                <a:gd name="connsiteX2" fmla="*/ 0 w 1143"/>
                <a:gd name="connsiteY2" fmla="*/ 0 h 3429"/>
              </a:gdLst>
              <a:ahLst/>
              <a:cxnLst>
                <a:cxn ang="0">
                  <a:pos x="connsiteX0" y="connsiteY0"/>
                </a:cxn>
                <a:cxn ang="0">
                  <a:pos x="connsiteX1" y="connsiteY1"/>
                </a:cxn>
                <a:cxn ang="0">
                  <a:pos x="connsiteX2" y="connsiteY2"/>
                </a:cxn>
              </a:cxnLst>
              <a:rect l="l" t="t" r="r" b="b"/>
              <a:pathLst>
                <a:path w="1143" h="3429">
                  <a:moveTo>
                    <a:pt x="0" y="0"/>
                  </a:moveTo>
                  <a:cubicBezTo>
                    <a:pt x="457" y="1143"/>
                    <a:pt x="686" y="2286"/>
                    <a:pt x="1143" y="3429"/>
                  </a:cubicBezTo>
                  <a:cubicBezTo>
                    <a:pt x="914"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188" name="Freeform 787">
              <a:extLst>
                <a:ext uri="{FF2B5EF4-FFF2-40B4-BE49-F238E27FC236}">
                  <a16:creationId xmlns:a16="http://schemas.microsoft.com/office/drawing/2014/main" id="{66AEC1BB-7E63-6076-4536-CFE6672A56E5}"/>
                </a:ext>
              </a:extLst>
            </p:cNvPr>
            <p:cNvSpPr/>
            <p:nvPr/>
          </p:nvSpPr>
          <p:spPr>
            <a:xfrm>
              <a:off x="4567480" y="4784369"/>
              <a:ext cx="914" cy="3200"/>
            </a:xfrm>
            <a:custGeom>
              <a:avLst/>
              <a:gdLst>
                <a:gd name="connsiteX0" fmla="*/ 0 w 914"/>
                <a:gd name="connsiteY0" fmla="*/ 0 h 3200"/>
                <a:gd name="connsiteX1" fmla="*/ 914 w 914"/>
                <a:gd name="connsiteY1" fmla="*/ 3201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8"/>
                    <a:pt x="914" y="3201"/>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9" name="Freeform 788">
              <a:extLst>
                <a:ext uri="{FF2B5EF4-FFF2-40B4-BE49-F238E27FC236}">
                  <a16:creationId xmlns:a16="http://schemas.microsoft.com/office/drawing/2014/main" id="{0932C541-31F8-5BF6-11A4-925027B97D4C}"/>
                </a:ext>
              </a:extLst>
            </p:cNvPr>
            <p:cNvSpPr/>
            <p:nvPr/>
          </p:nvSpPr>
          <p:spPr>
            <a:xfrm>
              <a:off x="4155085" y="4513935"/>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90" name="Freeform 789">
              <a:extLst>
                <a:ext uri="{FF2B5EF4-FFF2-40B4-BE49-F238E27FC236}">
                  <a16:creationId xmlns:a16="http://schemas.microsoft.com/office/drawing/2014/main" id="{08C4D54F-AFB8-2AB4-FF9B-96535C2300F1}"/>
                </a:ext>
              </a:extLst>
            </p:cNvPr>
            <p:cNvSpPr/>
            <p:nvPr/>
          </p:nvSpPr>
          <p:spPr>
            <a:xfrm>
              <a:off x="4171087" y="4485817"/>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91" name="Freeform 790">
              <a:extLst>
                <a:ext uri="{FF2B5EF4-FFF2-40B4-BE49-F238E27FC236}">
                  <a16:creationId xmlns:a16="http://schemas.microsoft.com/office/drawing/2014/main" id="{DCCD37DB-10C7-7277-7E5E-E15FC2BD8DD0}"/>
                </a:ext>
              </a:extLst>
            </p:cNvPr>
            <p:cNvSpPr/>
            <p:nvPr/>
          </p:nvSpPr>
          <p:spPr>
            <a:xfrm>
              <a:off x="4156000" y="4516678"/>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914"/>
                    <a:pt x="229" y="457"/>
                    <a:pt x="0" y="0"/>
                  </a:cubicBezTo>
                  <a:cubicBezTo>
                    <a:pt x="229"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2" name="Freeform 791">
              <a:extLst>
                <a:ext uri="{FF2B5EF4-FFF2-40B4-BE49-F238E27FC236}">
                  <a16:creationId xmlns:a16="http://schemas.microsoft.com/office/drawing/2014/main" id="{023552E6-0844-5E81-2DAD-144AC469C842}"/>
                </a:ext>
              </a:extLst>
            </p:cNvPr>
            <p:cNvSpPr/>
            <p:nvPr/>
          </p:nvSpPr>
          <p:spPr>
            <a:xfrm>
              <a:off x="4177488" y="4484217"/>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193" name="Freeform 792">
              <a:extLst>
                <a:ext uri="{FF2B5EF4-FFF2-40B4-BE49-F238E27FC236}">
                  <a16:creationId xmlns:a16="http://schemas.microsoft.com/office/drawing/2014/main" id="{EDFBD4AA-3912-AB87-66F9-6C54C57E2DF2}"/>
                </a:ext>
              </a:extLst>
            </p:cNvPr>
            <p:cNvSpPr/>
            <p:nvPr/>
          </p:nvSpPr>
          <p:spPr>
            <a:xfrm>
              <a:off x="4155543" y="4515307"/>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4" name="Freeform 793">
              <a:extLst>
                <a:ext uri="{FF2B5EF4-FFF2-40B4-BE49-F238E27FC236}">
                  <a16:creationId xmlns:a16="http://schemas.microsoft.com/office/drawing/2014/main" id="{FA46E2DF-6997-5235-6A95-CA93E599BA5E}"/>
                </a:ext>
              </a:extLst>
            </p:cNvPr>
            <p:cNvSpPr/>
            <p:nvPr/>
          </p:nvSpPr>
          <p:spPr>
            <a:xfrm>
              <a:off x="4252469" y="4477588"/>
              <a:ext cx="5943" cy="685"/>
            </a:xfrm>
            <a:custGeom>
              <a:avLst/>
              <a:gdLst>
                <a:gd name="connsiteX0" fmla="*/ 0 w 5943"/>
                <a:gd name="connsiteY0" fmla="*/ 0 h 685"/>
                <a:gd name="connsiteX1" fmla="*/ 5944 w 5943"/>
                <a:gd name="connsiteY1" fmla="*/ 686 h 685"/>
                <a:gd name="connsiteX2" fmla="*/ 0 w 5943"/>
                <a:gd name="connsiteY2" fmla="*/ 0 h 685"/>
              </a:gdLst>
              <a:ahLst/>
              <a:cxnLst>
                <a:cxn ang="0">
                  <a:pos x="connsiteX0" y="connsiteY0"/>
                </a:cxn>
                <a:cxn ang="0">
                  <a:pos x="connsiteX1" y="connsiteY1"/>
                </a:cxn>
                <a:cxn ang="0">
                  <a:pos x="connsiteX2" y="connsiteY2"/>
                </a:cxn>
              </a:cxnLst>
              <a:rect l="l" t="t" r="r" b="b"/>
              <a:pathLst>
                <a:path w="5943" h="685">
                  <a:moveTo>
                    <a:pt x="0" y="0"/>
                  </a:moveTo>
                  <a:cubicBezTo>
                    <a:pt x="2057" y="229"/>
                    <a:pt x="3886" y="457"/>
                    <a:pt x="5944" y="686"/>
                  </a:cubicBezTo>
                  <a:cubicBezTo>
                    <a:pt x="3886" y="229"/>
                    <a:pt x="1829" y="0"/>
                    <a:pt x="0" y="0"/>
                  </a:cubicBezTo>
                  <a:close/>
                </a:path>
              </a:pathLst>
            </a:custGeom>
            <a:solidFill>
              <a:srgbClr val="FFFFFF"/>
            </a:solidFill>
            <a:ln w="2286" cap="flat">
              <a:noFill/>
              <a:prstDash val="solid"/>
              <a:miter/>
            </a:ln>
          </p:spPr>
          <p:txBody>
            <a:bodyPr rtlCol="0" anchor="ctr"/>
            <a:lstStyle/>
            <a:p>
              <a:endParaRPr lang="en-US"/>
            </a:p>
          </p:txBody>
        </p:sp>
        <p:sp>
          <p:nvSpPr>
            <p:cNvPr id="195" name="Freeform 794">
              <a:extLst>
                <a:ext uri="{FF2B5EF4-FFF2-40B4-BE49-F238E27FC236}">
                  <a16:creationId xmlns:a16="http://schemas.microsoft.com/office/drawing/2014/main" id="{E7B446B1-49DA-6530-9CAD-C1FDE398F742}"/>
                </a:ext>
              </a:extLst>
            </p:cNvPr>
            <p:cNvSpPr/>
            <p:nvPr/>
          </p:nvSpPr>
          <p:spPr>
            <a:xfrm>
              <a:off x="4223208" y="4476642"/>
              <a:ext cx="29032" cy="717"/>
            </a:xfrm>
            <a:custGeom>
              <a:avLst/>
              <a:gdLst>
                <a:gd name="connsiteX0" fmla="*/ 29032 w 29032"/>
                <a:gd name="connsiteY0" fmla="*/ 717 h 717"/>
                <a:gd name="connsiteX1" fmla="*/ 0 w 29032"/>
                <a:gd name="connsiteY1" fmla="*/ 489 h 717"/>
                <a:gd name="connsiteX2" fmla="*/ 29032 w 29032"/>
                <a:gd name="connsiteY2" fmla="*/ 717 h 717"/>
              </a:gdLst>
              <a:ahLst/>
              <a:cxnLst>
                <a:cxn ang="0">
                  <a:pos x="connsiteX0" y="connsiteY0"/>
                </a:cxn>
                <a:cxn ang="0">
                  <a:pos x="connsiteX1" y="connsiteY1"/>
                </a:cxn>
                <a:cxn ang="0">
                  <a:pos x="connsiteX2" y="connsiteY2"/>
                </a:cxn>
              </a:cxnLst>
              <a:rect l="l" t="t" r="r" b="b"/>
              <a:pathLst>
                <a:path w="29032" h="717">
                  <a:moveTo>
                    <a:pt x="29032" y="717"/>
                  </a:moveTo>
                  <a:cubicBezTo>
                    <a:pt x="19202" y="-197"/>
                    <a:pt x="9601" y="-197"/>
                    <a:pt x="0" y="489"/>
                  </a:cubicBezTo>
                  <a:cubicBezTo>
                    <a:pt x="9601" y="32"/>
                    <a:pt x="19202" y="32"/>
                    <a:pt x="29032" y="717"/>
                  </a:cubicBezTo>
                  <a:close/>
                </a:path>
              </a:pathLst>
            </a:custGeom>
            <a:solidFill>
              <a:srgbClr val="FFFFFF"/>
            </a:solidFill>
            <a:ln w="2286" cap="flat">
              <a:noFill/>
              <a:prstDash val="solid"/>
              <a:miter/>
            </a:ln>
          </p:spPr>
          <p:txBody>
            <a:bodyPr rtlCol="0" anchor="ctr"/>
            <a:lstStyle/>
            <a:p>
              <a:endParaRPr lang="en-US"/>
            </a:p>
          </p:txBody>
        </p:sp>
        <p:sp>
          <p:nvSpPr>
            <p:cNvPr id="196" name="Freeform 795">
              <a:extLst>
                <a:ext uri="{FF2B5EF4-FFF2-40B4-BE49-F238E27FC236}">
                  <a16:creationId xmlns:a16="http://schemas.microsoft.com/office/drawing/2014/main" id="{EED42CDA-863F-071B-8329-60ED7CB304D0}"/>
                </a:ext>
              </a:extLst>
            </p:cNvPr>
            <p:cNvSpPr/>
            <p:nvPr/>
          </p:nvSpPr>
          <p:spPr>
            <a:xfrm>
              <a:off x="4156457" y="4478045"/>
              <a:ext cx="154509" cy="48063"/>
            </a:xfrm>
            <a:custGeom>
              <a:avLst/>
              <a:gdLst>
                <a:gd name="connsiteX0" fmla="*/ 14173 w 154509"/>
                <a:gd name="connsiteY0" fmla="*/ 41377 h 48063"/>
                <a:gd name="connsiteX1" fmla="*/ 60808 w 154509"/>
                <a:gd name="connsiteY1" fmla="*/ 38862 h 48063"/>
                <a:gd name="connsiteX2" fmla="*/ 132588 w 154509"/>
                <a:gd name="connsiteY2" fmla="*/ 46406 h 48063"/>
                <a:gd name="connsiteX3" fmla="*/ 147904 w 154509"/>
                <a:gd name="connsiteY3" fmla="*/ 43205 h 48063"/>
                <a:gd name="connsiteX4" fmla="*/ 149962 w 154509"/>
                <a:gd name="connsiteY4" fmla="*/ 15773 h 48063"/>
                <a:gd name="connsiteX5" fmla="*/ 120701 w 154509"/>
                <a:gd name="connsiteY5" fmla="*/ 3200 h 48063"/>
                <a:gd name="connsiteX6" fmla="*/ 101956 w 154509"/>
                <a:gd name="connsiteY6" fmla="*/ 0 h 48063"/>
                <a:gd name="connsiteX7" fmla="*/ 101956 w 154509"/>
                <a:gd name="connsiteY7" fmla="*/ 0 h 48063"/>
                <a:gd name="connsiteX8" fmla="*/ 93726 w 154509"/>
                <a:gd name="connsiteY8" fmla="*/ 8001 h 48063"/>
                <a:gd name="connsiteX9" fmla="*/ 78410 w 154509"/>
                <a:gd name="connsiteY9" fmla="*/ 16688 h 48063"/>
                <a:gd name="connsiteX10" fmla="*/ 29947 w 154509"/>
                <a:gd name="connsiteY10" fmla="*/ 30861 h 48063"/>
                <a:gd name="connsiteX11" fmla="*/ 0 w 154509"/>
                <a:gd name="connsiteY11" fmla="*/ 39776 h 48063"/>
                <a:gd name="connsiteX12" fmla="*/ 14173 w 154509"/>
                <a:gd name="connsiteY12" fmla="*/ 41377 h 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509" h="48063">
                  <a:moveTo>
                    <a:pt x="14173" y="41377"/>
                  </a:moveTo>
                  <a:cubicBezTo>
                    <a:pt x="28346" y="37262"/>
                    <a:pt x="45949" y="38176"/>
                    <a:pt x="60808" y="38862"/>
                  </a:cubicBezTo>
                  <a:cubicBezTo>
                    <a:pt x="84811" y="40005"/>
                    <a:pt x="108814" y="41377"/>
                    <a:pt x="132588" y="46406"/>
                  </a:cubicBezTo>
                  <a:cubicBezTo>
                    <a:pt x="138074" y="47549"/>
                    <a:pt x="145161" y="50749"/>
                    <a:pt x="147904" y="43205"/>
                  </a:cubicBezTo>
                  <a:cubicBezTo>
                    <a:pt x="151105" y="34519"/>
                    <a:pt x="159791" y="23774"/>
                    <a:pt x="149962" y="15773"/>
                  </a:cubicBezTo>
                  <a:cubicBezTo>
                    <a:pt x="142418" y="9830"/>
                    <a:pt x="130302" y="5486"/>
                    <a:pt x="120701" y="3200"/>
                  </a:cubicBezTo>
                  <a:cubicBezTo>
                    <a:pt x="114529" y="1829"/>
                    <a:pt x="108128" y="686"/>
                    <a:pt x="101956" y="0"/>
                  </a:cubicBezTo>
                  <a:cubicBezTo>
                    <a:pt x="101956" y="0"/>
                    <a:pt x="101956" y="0"/>
                    <a:pt x="101956" y="0"/>
                  </a:cubicBezTo>
                  <a:cubicBezTo>
                    <a:pt x="99441" y="2743"/>
                    <a:pt x="96698" y="5486"/>
                    <a:pt x="93726" y="8001"/>
                  </a:cubicBezTo>
                  <a:cubicBezTo>
                    <a:pt x="88697" y="11201"/>
                    <a:pt x="83668" y="14173"/>
                    <a:pt x="78410" y="16688"/>
                  </a:cubicBezTo>
                  <a:cubicBezTo>
                    <a:pt x="62636" y="22403"/>
                    <a:pt x="46406" y="26518"/>
                    <a:pt x="29947" y="30861"/>
                  </a:cubicBezTo>
                  <a:cubicBezTo>
                    <a:pt x="19888" y="33604"/>
                    <a:pt x="9830" y="36576"/>
                    <a:pt x="0" y="39776"/>
                  </a:cubicBezTo>
                  <a:cubicBezTo>
                    <a:pt x="2743" y="45263"/>
                    <a:pt x="7087" y="43434"/>
                    <a:pt x="14173" y="41377"/>
                  </a:cubicBezTo>
                  <a:close/>
                </a:path>
              </a:pathLst>
            </a:custGeom>
            <a:solidFill>
              <a:srgbClr val="FFFFFF"/>
            </a:solidFill>
            <a:ln w="2286" cap="flat">
              <a:noFill/>
              <a:prstDash val="solid"/>
              <a:miter/>
            </a:ln>
          </p:spPr>
          <p:txBody>
            <a:bodyPr rtlCol="0" anchor="ctr"/>
            <a:lstStyle/>
            <a:p>
              <a:endParaRPr lang="en-US"/>
            </a:p>
          </p:txBody>
        </p:sp>
        <p:sp>
          <p:nvSpPr>
            <p:cNvPr id="197" name="Freeform 796">
              <a:extLst>
                <a:ext uri="{FF2B5EF4-FFF2-40B4-BE49-F238E27FC236}">
                  <a16:creationId xmlns:a16="http://schemas.microsoft.com/office/drawing/2014/main" id="{718479C0-359D-1875-DD10-C8130AA60F59}"/>
                </a:ext>
              </a:extLst>
            </p:cNvPr>
            <p:cNvSpPr/>
            <p:nvPr/>
          </p:nvSpPr>
          <p:spPr>
            <a:xfrm>
              <a:off x="4183660" y="4482617"/>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198" name="Freeform 797">
              <a:extLst>
                <a:ext uri="{FF2B5EF4-FFF2-40B4-BE49-F238E27FC236}">
                  <a16:creationId xmlns:a16="http://schemas.microsoft.com/office/drawing/2014/main" id="{6DAE5D8B-492D-AB46-7E4F-597D0770B0B9}"/>
                </a:ext>
              </a:extLst>
            </p:cNvPr>
            <p:cNvSpPr/>
            <p:nvPr/>
          </p:nvSpPr>
          <p:spPr>
            <a:xfrm>
              <a:off x="4217493" y="4477359"/>
              <a:ext cx="5257" cy="457"/>
            </a:xfrm>
            <a:custGeom>
              <a:avLst/>
              <a:gdLst>
                <a:gd name="connsiteX0" fmla="*/ 0 w 5257"/>
                <a:gd name="connsiteY0" fmla="*/ 457 h 457"/>
                <a:gd name="connsiteX1" fmla="*/ 5258 w 5257"/>
                <a:gd name="connsiteY1" fmla="*/ 0 h 457"/>
                <a:gd name="connsiteX2" fmla="*/ 0 w 5257"/>
                <a:gd name="connsiteY2" fmla="*/ 457 h 457"/>
              </a:gdLst>
              <a:ahLst/>
              <a:cxnLst>
                <a:cxn ang="0">
                  <a:pos x="connsiteX0" y="connsiteY0"/>
                </a:cxn>
                <a:cxn ang="0">
                  <a:pos x="connsiteX1" y="connsiteY1"/>
                </a:cxn>
                <a:cxn ang="0">
                  <a:pos x="connsiteX2" y="connsiteY2"/>
                </a:cxn>
              </a:cxnLst>
              <a:rect l="l" t="t" r="r" b="b"/>
              <a:pathLst>
                <a:path w="5257" h="457">
                  <a:moveTo>
                    <a:pt x="0" y="457"/>
                  </a:moveTo>
                  <a:cubicBezTo>
                    <a:pt x="1829" y="229"/>
                    <a:pt x="3429" y="229"/>
                    <a:pt x="5258" y="0"/>
                  </a:cubicBezTo>
                  <a:cubicBezTo>
                    <a:pt x="3429" y="0"/>
                    <a:pt x="1829" y="229"/>
                    <a:pt x="0" y="457"/>
                  </a:cubicBezTo>
                  <a:close/>
                </a:path>
              </a:pathLst>
            </a:custGeom>
            <a:solidFill>
              <a:srgbClr val="FFFFFF"/>
            </a:solidFill>
            <a:ln w="2286" cap="flat">
              <a:noFill/>
              <a:prstDash val="solid"/>
              <a:miter/>
            </a:ln>
          </p:spPr>
          <p:txBody>
            <a:bodyPr rtlCol="0" anchor="ctr"/>
            <a:lstStyle/>
            <a:p>
              <a:endParaRPr lang="en-US"/>
            </a:p>
          </p:txBody>
        </p:sp>
        <p:sp>
          <p:nvSpPr>
            <p:cNvPr id="199" name="Freeform 798">
              <a:extLst>
                <a:ext uri="{FF2B5EF4-FFF2-40B4-BE49-F238E27FC236}">
                  <a16:creationId xmlns:a16="http://schemas.microsoft.com/office/drawing/2014/main" id="{BDF77CA4-6C5B-EAF3-AF3E-C1CD232A7E8B}"/>
                </a:ext>
              </a:extLst>
            </p:cNvPr>
            <p:cNvSpPr/>
            <p:nvPr/>
          </p:nvSpPr>
          <p:spPr>
            <a:xfrm>
              <a:off x="4189833" y="4481245"/>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286" y="229"/>
                    <a:pt x="3658" y="0"/>
                  </a:cubicBezTo>
                  <a:cubicBezTo>
                    <a:pt x="2515"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200" name="Freeform 799">
              <a:extLst>
                <a:ext uri="{FF2B5EF4-FFF2-40B4-BE49-F238E27FC236}">
                  <a16:creationId xmlns:a16="http://schemas.microsoft.com/office/drawing/2014/main" id="{72E7CF79-CCA3-7C6D-B189-DC946B5FA386}"/>
                </a:ext>
              </a:extLst>
            </p:cNvPr>
            <p:cNvSpPr/>
            <p:nvPr/>
          </p:nvSpPr>
          <p:spPr>
            <a:xfrm>
              <a:off x="4211550" y="4478045"/>
              <a:ext cx="5029" cy="457"/>
            </a:xfrm>
            <a:custGeom>
              <a:avLst/>
              <a:gdLst>
                <a:gd name="connsiteX0" fmla="*/ 0 w 5029"/>
                <a:gd name="connsiteY0" fmla="*/ 457 h 457"/>
                <a:gd name="connsiteX1" fmla="*/ 5029 w 5029"/>
                <a:gd name="connsiteY1" fmla="*/ 0 h 457"/>
                <a:gd name="connsiteX2" fmla="*/ 0 w 5029"/>
                <a:gd name="connsiteY2" fmla="*/ 457 h 457"/>
              </a:gdLst>
              <a:ahLst/>
              <a:cxnLst>
                <a:cxn ang="0">
                  <a:pos x="connsiteX0" y="connsiteY0"/>
                </a:cxn>
                <a:cxn ang="0">
                  <a:pos x="connsiteX1" y="connsiteY1"/>
                </a:cxn>
                <a:cxn ang="0">
                  <a:pos x="connsiteX2" y="connsiteY2"/>
                </a:cxn>
              </a:cxnLst>
              <a:rect l="l" t="t" r="r" b="b"/>
              <a:pathLst>
                <a:path w="5029" h="457">
                  <a:moveTo>
                    <a:pt x="0" y="457"/>
                  </a:moveTo>
                  <a:cubicBezTo>
                    <a:pt x="1600" y="229"/>
                    <a:pt x="3429" y="0"/>
                    <a:pt x="5029" y="0"/>
                  </a:cubicBezTo>
                  <a:cubicBezTo>
                    <a:pt x="3200" y="0"/>
                    <a:pt x="1600" y="229"/>
                    <a:pt x="0" y="457"/>
                  </a:cubicBezTo>
                  <a:close/>
                </a:path>
              </a:pathLst>
            </a:custGeom>
            <a:solidFill>
              <a:srgbClr val="FFFFFF"/>
            </a:solidFill>
            <a:ln w="2286" cap="flat">
              <a:noFill/>
              <a:prstDash val="solid"/>
              <a:miter/>
            </a:ln>
          </p:spPr>
          <p:txBody>
            <a:bodyPr rtlCol="0" anchor="ctr"/>
            <a:lstStyle/>
            <a:p>
              <a:endParaRPr lang="en-US"/>
            </a:p>
          </p:txBody>
        </p:sp>
        <p:sp>
          <p:nvSpPr>
            <p:cNvPr id="201" name="Freeform 800">
              <a:extLst>
                <a:ext uri="{FF2B5EF4-FFF2-40B4-BE49-F238E27FC236}">
                  <a16:creationId xmlns:a16="http://schemas.microsoft.com/office/drawing/2014/main" id="{DB4CB2D0-D6B7-46AF-27B6-31801DAD873B}"/>
                </a:ext>
              </a:extLst>
            </p:cNvPr>
            <p:cNvSpPr/>
            <p:nvPr/>
          </p:nvSpPr>
          <p:spPr>
            <a:xfrm>
              <a:off x="4195319" y="4478731"/>
              <a:ext cx="15087" cy="2286"/>
            </a:xfrm>
            <a:custGeom>
              <a:avLst/>
              <a:gdLst>
                <a:gd name="connsiteX0" fmla="*/ 0 w 15087"/>
                <a:gd name="connsiteY0" fmla="*/ 2286 h 2286"/>
                <a:gd name="connsiteX1" fmla="*/ 15088 w 15087"/>
                <a:gd name="connsiteY1" fmla="*/ 0 h 2286"/>
                <a:gd name="connsiteX2" fmla="*/ 0 w 15087"/>
                <a:gd name="connsiteY2" fmla="*/ 2286 h 2286"/>
              </a:gdLst>
              <a:ahLst/>
              <a:cxnLst>
                <a:cxn ang="0">
                  <a:pos x="connsiteX0" y="connsiteY0"/>
                </a:cxn>
                <a:cxn ang="0">
                  <a:pos x="connsiteX1" y="connsiteY1"/>
                </a:cxn>
                <a:cxn ang="0">
                  <a:pos x="connsiteX2" y="connsiteY2"/>
                </a:cxn>
              </a:cxnLst>
              <a:rect l="l" t="t" r="r" b="b"/>
              <a:pathLst>
                <a:path w="15087" h="2286">
                  <a:moveTo>
                    <a:pt x="0" y="2286"/>
                  </a:moveTo>
                  <a:cubicBezTo>
                    <a:pt x="5029" y="1372"/>
                    <a:pt x="10058" y="457"/>
                    <a:pt x="15088" y="0"/>
                  </a:cubicBezTo>
                  <a:cubicBezTo>
                    <a:pt x="10058" y="457"/>
                    <a:pt x="5029" y="1372"/>
                    <a:pt x="0" y="2286"/>
                  </a:cubicBezTo>
                  <a:close/>
                </a:path>
              </a:pathLst>
            </a:custGeom>
            <a:solidFill>
              <a:srgbClr val="FFFFFF"/>
            </a:solidFill>
            <a:ln w="2286" cap="flat">
              <a:noFill/>
              <a:prstDash val="solid"/>
              <a:miter/>
            </a:ln>
          </p:spPr>
          <p:txBody>
            <a:bodyPr rtlCol="0" anchor="ctr"/>
            <a:lstStyle/>
            <a:p>
              <a:endParaRPr lang="en-US"/>
            </a:p>
          </p:txBody>
        </p:sp>
        <p:sp>
          <p:nvSpPr>
            <p:cNvPr id="202" name="Freeform 801">
              <a:extLst>
                <a:ext uri="{FF2B5EF4-FFF2-40B4-BE49-F238E27FC236}">
                  <a16:creationId xmlns:a16="http://schemas.microsoft.com/office/drawing/2014/main" id="{C6B1940E-4BD5-1C49-C8D9-15849E9FB372}"/>
                </a:ext>
              </a:extLst>
            </p:cNvPr>
            <p:cNvSpPr/>
            <p:nvPr/>
          </p:nvSpPr>
          <p:spPr>
            <a:xfrm>
              <a:off x="4467353" y="4599426"/>
              <a:ext cx="64922" cy="57383"/>
            </a:xfrm>
            <a:custGeom>
              <a:avLst/>
              <a:gdLst>
                <a:gd name="connsiteX0" fmla="*/ 5944 w 64922"/>
                <a:gd name="connsiteY0" fmla="*/ 16922 h 57383"/>
                <a:gd name="connsiteX1" fmla="*/ 7544 w 64922"/>
                <a:gd name="connsiteY1" fmla="*/ 18522 h 57383"/>
                <a:gd name="connsiteX2" fmla="*/ 11201 w 64922"/>
                <a:gd name="connsiteY2" fmla="*/ 22179 h 57383"/>
                <a:gd name="connsiteX3" fmla="*/ 12802 w 64922"/>
                <a:gd name="connsiteY3" fmla="*/ 23780 h 57383"/>
                <a:gd name="connsiteX4" fmla="*/ 16916 w 64922"/>
                <a:gd name="connsiteY4" fmla="*/ 28123 h 57383"/>
                <a:gd name="connsiteX5" fmla="*/ 17602 w 64922"/>
                <a:gd name="connsiteY5" fmla="*/ 28809 h 57383"/>
                <a:gd name="connsiteX6" fmla="*/ 22403 w 64922"/>
                <a:gd name="connsiteY6" fmla="*/ 34067 h 57383"/>
                <a:gd name="connsiteX7" fmla="*/ 23317 w 64922"/>
                <a:gd name="connsiteY7" fmla="*/ 35210 h 57383"/>
                <a:gd name="connsiteX8" fmla="*/ 27203 w 64922"/>
                <a:gd name="connsiteY8" fmla="*/ 39553 h 57383"/>
                <a:gd name="connsiteX9" fmla="*/ 28346 w 64922"/>
                <a:gd name="connsiteY9" fmla="*/ 40925 h 57383"/>
                <a:gd name="connsiteX10" fmla="*/ 32461 w 64922"/>
                <a:gd name="connsiteY10" fmla="*/ 45497 h 57383"/>
                <a:gd name="connsiteX11" fmla="*/ 32918 w 64922"/>
                <a:gd name="connsiteY11" fmla="*/ 45954 h 57383"/>
                <a:gd name="connsiteX12" fmla="*/ 42748 w 64922"/>
                <a:gd name="connsiteY12" fmla="*/ 57384 h 57383"/>
                <a:gd name="connsiteX13" fmla="*/ 43891 w 64922"/>
                <a:gd name="connsiteY13" fmla="*/ 56927 h 57383"/>
                <a:gd name="connsiteX14" fmla="*/ 52807 w 64922"/>
                <a:gd name="connsiteY14" fmla="*/ 51897 h 57383"/>
                <a:gd name="connsiteX15" fmla="*/ 58979 w 64922"/>
                <a:gd name="connsiteY15" fmla="*/ 45725 h 57383"/>
                <a:gd name="connsiteX16" fmla="*/ 64237 w 64922"/>
                <a:gd name="connsiteY16" fmla="*/ 36581 h 57383"/>
                <a:gd name="connsiteX17" fmla="*/ 64922 w 64922"/>
                <a:gd name="connsiteY17" fmla="*/ 34067 h 57383"/>
                <a:gd name="connsiteX18" fmla="*/ 64694 w 64922"/>
                <a:gd name="connsiteY18" fmla="*/ 27666 h 57383"/>
                <a:gd name="connsiteX19" fmla="*/ 61722 w 64922"/>
                <a:gd name="connsiteY19" fmla="*/ 12807 h 57383"/>
                <a:gd name="connsiteX20" fmla="*/ 59893 w 64922"/>
                <a:gd name="connsiteY20" fmla="*/ 11435 h 57383"/>
                <a:gd name="connsiteX21" fmla="*/ 59665 w 64922"/>
                <a:gd name="connsiteY21" fmla="*/ 11435 h 57383"/>
                <a:gd name="connsiteX22" fmla="*/ 51435 w 64922"/>
                <a:gd name="connsiteY22" fmla="*/ 7092 h 57383"/>
                <a:gd name="connsiteX23" fmla="*/ 51206 w 64922"/>
                <a:gd name="connsiteY23" fmla="*/ 7092 h 57383"/>
                <a:gd name="connsiteX24" fmla="*/ 42748 w 64922"/>
                <a:gd name="connsiteY24" fmla="*/ 4120 h 57383"/>
                <a:gd name="connsiteX25" fmla="*/ 42062 w 64922"/>
                <a:gd name="connsiteY25" fmla="*/ 3891 h 57383"/>
                <a:gd name="connsiteX26" fmla="*/ 40234 w 64922"/>
                <a:gd name="connsiteY26" fmla="*/ 3434 h 57383"/>
                <a:gd name="connsiteX27" fmla="*/ 39319 w 64922"/>
                <a:gd name="connsiteY27" fmla="*/ 3206 h 57383"/>
                <a:gd name="connsiteX28" fmla="*/ 37719 w 64922"/>
                <a:gd name="connsiteY28" fmla="*/ 2748 h 57383"/>
                <a:gd name="connsiteX29" fmla="*/ 36576 w 64922"/>
                <a:gd name="connsiteY29" fmla="*/ 2520 h 57383"/>
                <a:gd name="connsiteX30" fmla="*/ 34061 w 64922"/>
                <a:gd name="connsiteY30" fmla="*/ 1834 h 57383"/>
                <a:gd name="connsiteX31" fmla="*/ 32461 w 64922"/>
                <a:gd name="connsiteY31" fmla="*/ 1605 h 57383"/>
                <a:gd name="connsiteX32" fmla="*/ 31318 w 64922"/>
                <a:gd name="connsiteY32" fmla="*/ 1377 h 57383"/>
                <a:gd name="connsiteX33" fmla="*/ 29489 w 64922"/>
                <a:gd name="connsiteY33" fmla="*/ 920 h 57383"/>
                <a:gd name="connsiteX34" fmla="*/ 28575 w 64922"/>
                <a:gd name="connsiteY34" fmla="*/ 691 h 57383"/>
                <a:gd name="connsiteX35" fmla="*/ 25832 w 64922"/>
                <a:gd name="connsiteY35" fmla="*/ 234 h 57383"/>
                <a:gd name="connsiteX36" fmla="*/ 0 w 64922"/>
                <a:gd name="connsiteY36" fmla="*/ 12121 h 57383"/>
                <a:gd name="connsiteX37" fmla="*/ 5944 w 64922"/>
                <a:gd name="connsiteY37" fmla="*/ 16922 h 5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922" h="57383">
                  <a:moveTo>
                    <a:pt x="5944" y="16922"/>
                  </a:moveTo>
                  <a:cubicBezTo>
                    <a:pt x="6401" y="17379"/>
                    <a:pt x="6858" y="17836"/>
                    <a:pt x="7544" y="18522"/>
                  </a:cubicBezTo>
                  <a:cubicBezTo>
                    <a:pt x="8687" y="19665"/>
                    <a:pt x="10058" y="21036"/>
                    <a:pt x="11201" y="22179"/>
                  </a:cubicBezTo>
                  <a:cubicBezTo>
                    <a:pt x="11659" y="22637"/>
                    <a:pt x="12116" y="23322"/>
                    <a:pt x="12802" y="23780"/>
                  </a:cubicBezTo>
                  <a:cubicBezTo>
                    <a:pt x="14173" y="25151"/>
                    <a:pt x="15545" y="26751"/>
                    <a:pt x="16916" y="28123"/>
                  </a:cubicBezTo>
                  <a:cubicBezTo>
                    <a:pt x="17145" y="28352"/>
                    <a:pt x="17374" y="28580"/>
                    <a:pt x="17602" y="28809"/>
                  </a:cubicBezTo>
                  <a:cubicBezTo>
                    <a:pt x="19202" y="30638"/>
                    <a:pt x="20803" y="32238"/>
                    <a:pt x="22403" y="34067"/>
                  </a:cubicBezTo>
                  <a:cubicBezTo>
                    <a:pt x="22631" y="34524"/>
                    <a:pt x="23089" y="34752"/>
                    <a:pt x="23317" y="35210"/>
                  </a:cubicBezTo>
                  <a:cubicBezTo>
                    <a:pt x="24689" y="36581"/>
                    <a:pt x="26060" y="38181"/>
                    <a:pt x="27203" y="39553"/>
                  </a:cubicBezTo>
                  <a:cubicBezTo>
                    <a:pt x="27661" y="40010"/>
                    <a:pt x="27889" y="40467"/>
                    <a:pt x="28346" y="40925"/>
                  </a:cubicBezTo>
                  <a:cubicBezTo>
                    <a:pt x="29718" y="42525"/>
                    <a:pt x="31090" y="44125"/>
                    <a:pt x="32461" y="45497"/>
                  </a:cubicBezTo>
                  <a:cubicBezTo>
                    <a:pt x="32690" y="45725"/>
                    <a:pt x="32690" y="45954"/>
                    <a:pt x="32918" y="45954"/>
                  </a:cubicBezTo>
                  <a:cubicBezTo>
                    <a:pt x="36347" y="49611"/>
                    <a:pt x="39548" y="53498"/>
                    <a:pt x="42748" y="57384"/>
                  </a:cubicBezTo>
                  <a:cubicBezTo>
                    <a:pt x="43205" y="57155"/>
                    <a:pt x="43434" y="57155"/>
                    <a:pt x="43891" y="56927"/>
                  </a:cubicBezTo>
                  <a:cubicBezTo>
                    <a:pt x="46863" y="55326"/>
                    <a:pt x="49835" y="53726"/>
                    <a:pt x="52807" y="51897"/>
                  </a:cubicBezTo>
                  <a:cubicBezTo>
                    <a:pt x="55093" y="49840"/>
                    <a:pt x="57150" y="47783"/>
                    <a:pt x="58979" y="45725"/>
                  </a:cubicBezTo>
                  <a:cubicBezTo>
                    <a:pt x="60808" y="42753"/>
                    <a:pt x="62636" y="39782"/>
                    <a:pt x="64237" y="36581"/>
                  </a:cubicBezTo>
                  <a:cubicBezTo>
                    <a:pt x="64465" y="35667"/>
                    <a:pt x="64694" y="34981"/>
                    <a:pt x="64922" y="34067"/>
                  </a:cubicBezTo>
                  <a:cubicBezTo>
                    <a:pt x="64922" y="32009"/>
                    <a:pt x="64922" y="29723"/>
                    <a:pt x="64694" y="27666"/>
                  </a:cubicBezTo>
                  <a:cubicBezTo>
                    <a:pt x="63779" y="22637"/>
                    <a:pt x="62865" y="17607"/>
                    <a:pt x="61722" y="12807"/>
                  </a:cubicBezTo>
                  <a:cubicBezTo>
                    <a:pt x="61036" y="12350"/>
                    <a:pt x="60350" y="11892"/>
                    <a:pt x="59893" y="11435"/>
                  </a:cubicBezTo>
                  <a:cubicBezTo>
                    <a:pt x="59893" y="11435"/>
                    <a:pt x="59893" y="11435"/>
                    <a:pt x="59665" y="11435"/>
                  </a:cubicBezTo>
                  <a:cubicBezTo>
                    <a:pt x="56921" y="9835"/>
                    <a:pt x="54178" y="8235"/>
                    <a:pt x="51435" y="7092"/>
                  </a:cubicBezTo>
                  <a:cubicBezTo>
                    <a:pt x="51435" y="7092"/>
                    <a:pt x="51206" y="7092"/>
                    <a:pt x="51206" y="7092"/>
                  </a:cubicBezTo>
                  <a:cubicBezTo>
                    <a:pt x="48463" y="5949"/>
                    <a:pt x="45720" y="4806"/>
                    <a:pt x="42748" y="4120"/>
                  </a:cubicBezTo>
                  <a:cubicBezTo>
                    <a:pt x="42520" y="4120"/>
                    <a:pt x="42291" y="3891"/>
                    <a:pt x="42062" y="3891"/>
                  </a:cubicBezTo>
                  <a:cubicBezTo>
                    <a:pt x="41377" y="3663"/>
                    <a:pt x="40919" y="3434"/>
                    <a:pt x="40234" y="3434"/>
                  </a:cubicBezTo>
                  <a:cubicBezTo>
                    <a:pt x="40005" y="3434"/>
                    <a:pt x="39548" y="3206"/>
                    <a:pt x="39319" y="3206"/>
                  </a:cubicBezTo>
                  <a:cubicBezTo>
                    <a:pt x="38862" y="2977"/>
                    <a:pt x="38176" y="2977"/>
                    <a:pt x="37719" y="2748"/>
                  </a:cubicBezTo>
                  <a:cubicBezTo>
                    <a:pt x="37262" y="2748"/>
                    <a:pt x="37033" y="2520"/>
                    <a:pt x="36576" y="2520"/>
                  </a:cubicBezTo>
                  <a:cubicBezTo>
                    <a:pt x="35662" y="2291"/>
                    <a:pt x="34976" y="2063"/>
                    <a:pt x="34061" y="1834"/>
                  </a:cubicBezTo>
                  <a:cubicBezTo>
                    <a:pt x="33604" y="1834"/>
                    <a:pt x="33147" y="1605"/>
                    <a:pt x="32461" y="1605"/>
                  </a:cubicBezTo>
                  <a:cubicBezTo>
                    <a:pt x="32004" y="1605"/>
                    <a:pt x="31775" y="1377"/>
                    <a:pt x="31318" y="1377"/>
                  </a:cubicBezTo>
                  <a:cubicBezTo>
                    <a:pt x="30632" y="1148"/>
                    <a:pt x="30175" y="1148"/>
                    <a:pt x="29489" y="920"/>
                  </a:cubicBezTo>
                  <a:cubicBezTo>
                    <a:pt x="29261" y="920"/>
                    <a:pt x="28804" y="691"/>
                    <a:pt x="28575" y="691"/>
                  </a:cubicBezTo>
                  <a:cubicBezTo>
                    <a:pt x="27661" y="462"/>
                    <a:pt x="26746" y="234"/>
                    <a:pt x="25832" y="234"/>
                  </a:cubicBezTo>
                  <a:cubicBezTo>
                    <a:pt x="15088" y="-1595"/>
                    <a:pt x="10058" y="7778"/>
                    <a:pt x="0" y="12121"/>
                  </a:cubicBezTo>
                  <a:cubicBezTo>
                    <a:pt x="2515" y="13493"/>
                    <a:pt x="4115" y="15321"/>
                    <a:pt x="5944" y="16922"/>
                  </a:cubicBezTo>
                  <a:close/>
                </a:path>
              </a:pathLst>
            </a:custGeom>
            <a:solidFill>
              <a:srgbClr val="FFFFFF"/>
            </a:solidFill>
            <a:ln w="2286" cap="flat">
              <a:noFill/>
              <a:prstDash val="solid"/>
              <a:miter/>
            </a:ln>
          </p:spPr>
          <p:txBody>
            <a:bodyPr rtlCol="0" anchor="ctr"/>
            <a:lstStyle/>
            <a:p>
              <a:endParaRPr lang="en-US"/>
            </a:p>
          </p:txBody>
        </p:sp>
        <p:sp>
          <p:nvSpPr>
            <p:cNvPr id="203" name="Freeform 802">
              <a:extLst>
                <a:ext uri="{FF2B5EF4-FFF2-40B4-BE49-F238E27FC236}">
                  <a16:creationId xmlns:a16="http://schemas.microsoft.com/office/drawing/2014/main" id="{99E76AD0-C3C2-89C7-29CE-B146E6FA8FAF}"/>
                </a:ext>
              </a:extLst>
            </p:cNvPr>
            <p:cNvSpPr/>
            <p:nvPr/>
          </p:nvSpPr>
          <p:spPr>
            <a:xfrm>
              <a:off x="4698148" y="4677003"/>
              <a:ext cx="145644" cy="146363"/>
            </a:xfrm>
            <a:custGeom>
              <a:avLst/>
              <a:gdLst>
                <a:gd name="connsiteX0" fmla="*/ 34610 w 145644"/>
                <a:gd name="connsiteY0" fmla="*/ 133427 h 146363"/>
                <a:gd name="connsiteX1" fmla="*/ 63413 w 145644"/>
                <a:gd name="connsiteY1" fmla="*/ 144171 h 146363"/>
                <a:gd name="connsiteX2" fmla="*/ 125364 w 145644"/>
                <a:gd name="connsiteY2" fmla="*/ 125197 h 146363"/>
                <a:gd name="connsiteX3" fmla="*/ 126964 w 145644"/>
                <a:gd name="connsiteY3" fmla="*/ 23927 h 146363"/>
                <a:gd name="connsiteX4" fmla="*/ 29123 w 145644"/>
                <a:gd name="connsiteY4" fmla="*/ 12955 h 146363"/>
                <a:gd name="connsiteX5" fmla="*/ 91 w 145644"/>
                <a:gd name="connsiteY5" fmla="*/ 81992 h 146363"/>
                <a:gd name="connsiteX6" fmla="*/ 34610 w 145644"/>
                <a:gd name="connsiteY6" fmla="*/ 133427 h 14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4" h="146363">
                  <a:moveTo>
                    <a:pt x="34610" y="133427"/>
                  </a:moveTo>
                  <a:cubicBezTo>
                    <a:pt x="43525" y="138227"/>
                    <a:pt x="53584" y="141656"/>
                    <a:pt x="63413" y="144171"/>
                  </a:cubicBezTo>
                  <a:cubicBezTo>
                    <a:pt x="87645" y="150572"/>
                    <a:pt x="109362" y="142571"/>
                    <a:pt x="125364" y="125197"/>
                  </a:cubicBezTo>
                  <a:cubicBezTo>
                    <a:pt x="151196" y="97308"/>
                    <a:pt x="153025" y="51817"/>
                    <a:pt x="126964" y="23927"/>
                  </a:cubicBezTo>
                  <a:cubicBezTo>
                    <a:pt x="121021" y="17527"/>
                    <a:pt x="74615" y="-19049"/>
                    <a:pt x="29123" y="12955"/>
                  </a:cubicBezTo>
                  <a:cubicBezTo>
                    <a:pt x="8549" y="31243"/>
                    <a:pt x="-1052" y="52045"/>
                    <a:pt x="91" y="81992"/>
                  </a:cubicBezTo>
                  <a:cubicBezTo>
                    <a:pt x="1006" y="111481"/>
                    <a:pt x="13807" y="122454"/>
                    <a:pt x="34610" y="133427"/>
                  </a:cubicBezTo>
                  <a:close/>
                </a:path>
              </a:pathLst>
            </a:custGeom>
            <a:solidFill>
              <a:srgbClr val="FFFFFF"/>
            </a:solidFill>
            <a:ln w="2286" cap="flat">
              <a:noFill/>
              <a:prstDash val="solid"/>
              <a:miter/>
            </a:ln>
          </p:spPr>
          <p:txBody>
            <a:bodyPr rtlCol="0" anchor="ctr"/>
            <a:lstStyle/>
            <a:p>
              <a:endParaRPr lang="en-US"/>
            </a:p>
          </p:txBody>
        </p:sp>
        <p:sp>
          <p:nvSpPr>
            <p:cNvPr id="204" name="Freeform 803">
              <a:extLst>
                <a:ext uri="{FF2B5EF4-FFF2-40B4-BE49-F238E27FC236}">
                  <a16:creationId xmlns:a16="http://schemas.microsoft.com/office/drawing/2014/main" id="{2AC62D48-5404-FE9D-BE00-2BBAD6A47787}"/>
                </a:ext>
              </a:extLst>
            </p:cNvPr>
            <p:cNvSpPr/>
            <p:nvPr/>
          </p:nvSpPr>
          <p:spPr>
            <a:xfrm>
              <a:off x="4541588" y="4687839"/>
              <a:ext cx="332226" cy="565787"/>
            </a:xfrm>
            <a:custGeom>
              <a:avLst/>
              <a:gdLst>
                <a:gd name="connsiteX0" fmla="*/ 1660 w 332226"/>
                <a:gd name="connsiteY0" fmla="*/ 3489 h 565787"/>
                <a:gd name="connsiteX1" fmla="*/ 3489 w 332226"/>
                <a:gd name="connsiteY1" fmla="*/ 15148 h 565787"/>
                <a:gd name="connsiteX2" fmla="*/ 20405 w 332226"/>
                <a:gd name="connsiteY2" fmla="*/ 45780 h 565787"/>
                <a:gd name="connsiteX3" fmla="*/ 66125 w 332226"/>
                <a:gd name="connsiteY3" fmla="*/ 91043 h 565787"/>
                <a:gd name="connsiteX4" fmla="*/ 162823 w 332226"/>
                <a:gd name="connsiteY4" fmla="*/ 184312 h 565787"/>
                <a:gd name="connsiteX5" fmla="*/ 174939 w 332226"/>
                <a:gd name="connsiteY5" fmla="*/ 225231 h 565787"/>
                <a:gd name="connsiteX6" fmla="*/ 170595 w 332226"/>
                <a:gd name="connsiteY6" fmla="*/ 319414 h 565787"/>
                <a:gd name="connsiteX7" fmla="*/ 161680 w 332226"/>
                <a:gd name="connsiteY7" fmla="*/ 457489 h 565787"/>
                <a:gd name="connsiteX8" fmla="*/ 155279 w 332226"/>
                <a:gd name="connsiteY8" fmla="*/ 538413 h 565787"/>
                <a:gd name="connsiteX9" fmla="*/ 162366 w 332226"/>
                <a:gd name="connsiteY9" fmla="*/ 560130 h 565787"/>
                <a:gd name="connsiteX10" fmla="*/ 187054 w 332226"/>
                <a:gd name="connsiteY10" fmla="*/ 556015 h 565787"/>
                <a:gd name="connsiteX11" fmla="*/ 193455 w 332226"/>
                <a:gd name="connsiteY11" fmla="*/ 537499 h 565787"/>
                <a:gd name="connsiteX12" fmla="*/ 203514 w 332226"/>
                <a:gd name="connsiteY12" fmla="*/ 456803 h 565787"/>
                <a:gd name="connsiteX13" fmla="*/ 214029 w 332226"/>
                <a:gd name="connsiteY13" fmla="*/ 394167 h 565787"/>
                <a:gd name="connsiteX14" fmla="*/ 239861 w 332226"/>
                <a:gd name="connsiteY14" fmla="*/ 371764 h 565787"/>
                <a:gd name="connsiteX15" fmla="*/ 257920 w 332226"/>
                <a:gd name="connsiteY15" fmla="*/ 395995 h 565787"/>
                <a:gd name="connsiteX16" fmla="*/ 265236 w 332226"/>
                <a:gd name="connsiteY16" fmla="*/ 463432 h 565787"/>
                <a:gd name="connsiteX17" fmla="*/ 270951 w 332226"/>
                <a:gd name="connsiteY17" fmla="*/ 546643 h 565787"/>
                <a:gd name="connsiteX18" fmla="*/ 300211 w 332226"/>
                <a:gd name="connsiteY18" fmla="*/ 563331 h 565787"/>
                <a:gd name="connsiteX19" fmla="*/ 311184 w 332226"/>
                <a:gd name="connsiteY19" fmla="*/ 541614 h 565787"/>
                <a:gd name="connsiteX20" fmla="*/ 305241 w 332226"/>
                <a:gd name="connsiteY20" fmla="*/ 313928 h 565787"/>
                <a:gd name="connsiteX21" fmla="*/ 234832 w 332226"/>
                <a:gd name="connsiteY21" fmla="*/ 359648 h 565787"/>
                <a:gd name="connsiteX22" fmla="*/ 193684 w 332226"/>
                <a:gd name="connsiteY22" fmla="*/ 347761 h 565787"/>
                <a:gd name="connsiteX23" fmla="*/ 196884 w 332226"/>
                <a:gd name="connsiteY23" fmla="*/ 307299 h 565787"/>
                <a:gd name="connsiteX24" fmla="*/ 258149 w 332226"/>
                <a:gd name="connsiteY24" fmla="*/ 255406 h 565787"/>
                <a:gd name="connsiteX25" fmla="*/ 265921 w 332226"/>
                <a:gd name="connsiteY25" fmla="*/ 221574 h 565787"/>
                <a:gd name="connsiteX26" fmla="*/ 253806 w 332226"/>
                <a:gd name="connsiteY26" fmla="*/ 195742 h 565787"/>
                <a:gd name="connsiteX27" fmla="*/ 256777 w 332226"/>
                <a:gd name="connsiteY27" fmla="*/ 184998 h 565787"/>
                <a:gd name="connsiteX28" fmla="*/ 265464 w 332226"/>
                <a:gd name="connsiteY28" fmla="*/ 189798 h 565787"/>
                <a:gd name="connsiteX29" fmla="*/ 277580 w 332226"/>
                <a:gd name="connsiteY29" fmla="*/ 215630 h 565787"/>
                <a:gd name="connsiteX30" fmla="*/ 267979 w 332226"/>
                <a:gd name="connsiteY30" fmla="*/ 263865 h 565787"/>
                <a:gd name="connsiteX31" fmla="*/ 204199 w 332226"/>
                <a:gd name="connsiteY31" fmla="*/ 339760 h 565787"/>
                <a:gd name="connsiteX32" fmla="*/ 238032 w 332226"/>
                <a:gd name="connsiteY32" fmla="*/ 344332 h 565787"/>
                <a:gd name="connsiteX33" fmla="*/ 322843 w 332226"/>
                <a:gd name="connsiteY33" fmla="*/ 278495 h 565787"/>
                <a:gd name="connsiteX34" fmla="*/ 329015 w 332226"/>
                <a:gd name="connsiteY34" fmla="*/ 241233 h 565787"/>
                <a:gd name="connsiteX35" fmla="*/ 303869 w 332226"/>
                <a:gd name="connsiteY35" fmla="*/ 169910 h 565787"/>
                <a:gd name="connsiteX36" fmla="*/ 257235 w 332226"/>
                <a:gd name="connsiteY36" fmla="*/ 146364 h 565787"/>
                <a:gd name="connsiteX37" fmla="*/ 165109 w 332226"/>
                <a:gd name="connsiteY37" fmla="*/ 120990 h 565787"/>
                <a:gd name="connsiteX38" fmla="*/ 120760 w 332226"/>
                <a:gd name="connsiteY38" fmla="*/ 78927 h 565787"/>
                <a:gd name="connsiteX39" fmla="*/ 33892 w 332226"/>
                <a:gd name="connsiteY39" fmla="*/ 8747 h 565787"/>
                <a:gd name="connsiteX40" fmla="*/ 13776 w 332226"/>
                <a:gd name="connsiteY40" fmla="*/ 289 h 565787"/>
                <a:gd name="connsiteX41" fmla="*/ 1660 w 332226"/>
                <a:gd name="connsiteY41" fmla="*/ 3489 h 56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226" h="565787">
                  <a:moveTo>
                    <a:pt x="1660" y="3489"/>
                  </a:moveTo>
                  <a:cubicBezTo>
                    <a:pt x="-1998" y="8061"/>
                    <a:pt x="1203" y="11947"/>
                    <a:pt x="3489" y="15148"/>
                  </a:cubicBezTo>
                  <a:cubicBezTo>
                    <a:pt x="10118" y="24749"/>
                    <a:pt x="16747" y="34807"/>
                    <a:pt x="20405" y="45780"/>
                  </a:cubicBezTo>
                  <a:cubicBezTo>
                    <a:pt x="28177" y="69783"/>
                    <a:pt x="38922" y="69326"/>
                    <a:pt x="66125" y="91043"/>
                  </a:cubicBezTo>
                  <a:cubicBezTo>
                    <a:pt x="104758" y="118704"/>
                    <a:pt x="136305" y="148422"/>
                    <a:pt x="162823" y="184312"/>
                  </a:cubicBezTo>
                  <a:cubicBezTo>
                    <a:pt x="171967" y="196656"/>
                    <a:pt x="176082" y="209686"/>
                    <a:pt x="174939" y="225231"/>
                  </a:cubicBezTo>
                  <a:cubicBezTo>
                    <a:pt x="172653" y="256549"/>
                    <a:pt x="173567" y="288096"/>
                    <a:pt x="170595" y="319414"/>
                  </a:cubicBezTo>
                  <a:cubicBezTo>
                    <a:pt x="166023" y="365363"/>
                    <a:pt x="164652" y="411540"/>
                    <a:pt x="161680" y="457489"/>
                  </a:cubicBezTo>
                  <a:cubicBezTo>
                    <a:pt x="159851" y="486750"/>
                    <a:pt x="157108" y="509152"/>
                    <a:pt x="155279" y="538413"/>
                  </a:cubicBezTo>
                  <a:cubicBezTo>
                    <a:pt x="155279" y="540242"/>
                    <a:pt x="153907" y="558530"/>
                    <a:pt x="162366" y="560130"/>
                  </a:cubicBezTo>
                  <a:cubicBezTo>
                    <a:pt x="170824" y="561730"/>
                    <a:pt x="180196" y="563331"/>
                    <a:pt x="187054" y="556015"/>
                  </a:cubicBezTo>
                  <a:cubicBezTo>
                    <a:pt x="191626" y="550986"/>
                    <a:pt x="192541" y="544128"/>
                    <a:pt x="193455" y="537499"/>
                  </a:cubicBezTo>
                  <a:cubicBezTo>
                    <a:pt x="196884" y="510524"/>
                    <a:pt x="199627" y="483549"/>
                    <a:pt x="203514" y="456803"/>
                  </a:cubicBezTo>
                  <a:cubicBezTo>
                    <a:pt x="206485" y="435772"/>
                    <a:pt x="206943" y="414512"/>
                    <a:pt x="214029" y="394167"/>
                  </a:cubicBezTo>
                  <a:cubicBezTo>
                    <a:pt x="218601" y="381365"/>
                    <a:pt x="228888" y="371764"/>
                    <a:pt x="239861" y="371764"/>
                  </a:cubicBezTo>
                  <a:cubicBezTo>
                    <a:pt x="248776" y="371764"/>
                    <a:pt x="255177" y="378850"/>
                    <a:pt x="257920" y="395995"/>
                  </a:cubicBezTo>
                  <a:cubicBezTo>
                    <a:pt x="261349" y="418398"/>
                    <a:pt x="265007" y="441030"/>
                    <a:pt x="265236" y="463432"/>
                  </a:cubicBezTo>
                  <a:cubicBezTo>
                    <a:pt x="265464" y="491322"/>
                    <a:pt x="269808" y="518754"/>
                    <a:pt x="270951" y="546643"/>
                  </a:cubicBezTo>
                  <a:cubicBezTo>
                    <a:pt x="271636" y="564702"/>
                    <a:pt x="283752" y="569274"/>
                    <a:pt x="300211" y="563331"/>
                  </a:cubicBezTo>
                  <a:cubicBezTo>
                    <a:pt x="310727" y="559444"/>
                    <a:pt x="310956" y="550529"/>
                    <a:pt x="311184" y="541614"/>
                  </a:cubicBezTo>
                  <a:cubicBezTo>
                    <a:pt x="312099" y="506409"/>
                    <a:pt x="313242" y="319414"/>
                    <a:pt x="305241" y="313928"/>
                  </a:cubicBezTo>
                  <a:cubicBezTo>
                    <a:pt x="285810" y="326272"/>
                    <a:pt x="254491" y="347304"/>
                    <a:pt x="234832" y="359648"/>
                  </a:cubicBezTo>
                  <a:cubicBezTo>
                    <a:pt x="221344" y="368106"/>
                    <a:pt x="206943" y="358734"/>
                    <a:pt x="193684" y="347761"/>
                  </a:cubicBezTo>
                  <a:cubicBezTo>
                    <a:pt x="183625" y="337702"/>
                    <a:pt x="187512" y="317586"/>
                    <a:pt x="196884" y="307299"/>
                  </a:cubicBezTo>
                  <a:cubicBezTo>
                    <a:pt x="201228" y="302498"/>
                    <a:pt x="240318" y="270723"/>
                    <a:pt x="258149" y="255406"/>
                  </a:cubicBezTo>
                  <a:cubicBezTo>
                    <a:pt x="269579" y="245577"/>
                    <a:pt x="272779" y="235518"/>
                    <a:pt x="265921" y="221574"/>
                  </a:cubicBezTo>
                  <a:cubicBezTo>
                    <a:pt x="261807" y="213115"/>
                    <a:pt x="257692" y="204429"/>
                    <a:pt x="253806" y="195742"/>
                  </a:cubicBezTo>
                  <a:cubicBezTo>
                    <a:pt x="251748" y="191398"/>
                    <a:pt x="251062" y="187055"/>
                    <a:pt x="256777" y="184998"/>
                  </a:cubicBezTo>
                  <a:cubicBezTo>
                    <a:pt x="260892" y="183626"/>
                    <a:pt x="263635" y="186141"/>
                    <a:pt x="265464" y="189798"/>
                  </a:cubicBezTo>
                  <a:cubicBezTo>
                    <a:pt x="269579" y="198485"/>
                    <a:pt x="273465" y="206943"/>
                    <a:pt x="277580" y="215630"/>
                  </a:cubicBezTo>
                  <a:cubicBezTo>
                    <a:pt x="287867" y="237118"/>
                    <a:pt x="286495" y="247863"/>
                    <a:pt x="267979" y="263865"/>
                  </a:cubicBezTo>
                  <a:cubicBezTo>
                    <a:pt x="251520" y="278266"/>
                    <a:pt x="182482" y="319414"/>
                    <a:pt x="204199" y="339760"/>
                  </a:cubicBezTo>
                  <a:cubicBezTo>
                    <a:pt x="217458" y="356676"/>
                    <a:pt x="223630" y="352333"/>
                    <a:pt x="238032" y="344332"/>
                  </a:cubicBezTo>
                  <a:cubicBezTo>
                    <a:pt x="269122" y="327415"/>
                    <a:pt x="300211" y="305698"/>
                    <a:pt x="322843" y="278495"/>
                  </a:cubicBezTo>
                  <a:cubicBezTo>
                    <a:pt x="332901" y="266379"/>
                    <a:pt x="334730" y="257235"/>
                    <a:pt x="329015" y="241233"/>
                  </a:cubicBezTo>
                  <a:cubicBezTo>
                    <a:pt x="320328" y="216316"/>
                    <a:pt x="315528" y="193456"/>
                    <a:pt x="303869" y="169910"/>
                  </a:cubicBezTo>
                  <a:cubicBezTo>
                    <a:pt x="295639" y="152994"/>
                    <a:pt x="281238" y="141564"/>
                    <a:pt x="257235" y="146364"/>
                  </a:cubicBezTo>
                  <a:cubicBezTo>
                    <a:pt x="223402" y="153222"/>
                    <a:pt x="190712" y="144535"/>
                    <a:pt x="165109" y="120990"/>
                  </a:cubicBezTo>
                  <a:cubicBezTo>
                    <a:pt x="150250" y="107274"/>
                    <a:pt x="134934" y="93558"/>
                    <a:pt x="120760" y="78927"/>
                  </a:cubicBezTo>
                  <a:cubicBezTo>
                    <a:pt x="94929" y="51724"/>
                    <a:pt x="66354" y="27949"/>
                    <a:pt x="33892" y="8747"/>
                  </a:cubicBezTo>
                  <a:cubicBezTo>
                    <a:pt x="27492" y="5089"/>
                    <a:pt x="21091" y="1432"/>
                    <a:pt x="13776" y="289"/>
                  </a:cubicBezTo>
                  <a:cubicBezTo>
                    <a:pt x="9432" y="-168"/>
                    <a:pt x="4860" y="-626"/>
                    <a:pt x="1660" y="3489"/>
                  </a:cubicBezTo>
                  <a:close/>
                </a:path>
              </a:pathLst>
            </a:custGeom>
            <a:solidFill>
              <a:srgbClr val="FFFFFF"/>
            </a:solidFill>
            <a:ln w="2286" cap="flat">
              <a:noFill/>
              <a:prstDash val="solid"/>
              <a:miter/>
            </a:ln>
          </p:spPr>
          <p:txBody>
            <a:bodyPr rtlCol="0" anchor="ctr"/>
            <a:lstStyle/>
            <a:p>
              <a:endParaRPr lang="en-US"/>
            </a:p>
          </p:txBody>
        </p:sp>
        <p:sp>
          <p:nvSpPr>
            <p:cNvPr id="205" name="Freeform 804">
              <a:extLst>
                <a:ext uri="{FF2B5EF4-FFF2-40B4-BE49-F238E27FC236}">
                  <a16:creationId xmlns:a16="http://schemas.microsoft.com/office/drawing/2014/main" id="{76D7910F-54C6-F3D5-5493-F0E49D01215B}"/>
                </a:ext>
              </a:extLst>
            </p:cNvPr>
            <p:cNvSpPr/>
            <p:nvPr/>
          </p:nvSpPr>
          <p:spPr>
            <a:xfrm>
              <a:off x="4144865" y="4421124"/>
              <a:ext cx="126063" cy="55807"/>
            </a:xfrm>
            <a:custGeom>
              <a:avLst/>
              <a:gdLst>
                <a:gd name="connsiteX0" fmla="*/ 121549 w 126063"/>
                <a:gd name="connsiteY0" fmla="*/ 42748 h 55807"/>
                <a:gd name="connsiteX1" fmla="*/ 125892 w 126063"/>
                <a:gd name="connsiteY1" fmla="*/ 27203 h 55807"/>
                <a:gd name="connsiteX2" fmla="*/ 125892 w 126063"/>
                <a:gd name="connsiteY2" fmla="*/ 12802 h 55807"/>
                <a:gd name="connsiteX3" fmla="*/ 123149 w 126063"/>
                <a:gd name="connsiteY3" fmla="*/ 1600 h 55807"/>
                <a:gd name="connsiteX4" fmla="*/ 123149 w 126063"/>
                <a:gd name="connsiteY4" fmla="*/ 1600 h 55807"/>
                <a:gd name="connsiteX5" fmla="*/ 117662 w 126063"/>
                <a:gd name="connsiteY5" fmla="*/ 914 h 55807"/>
                <a:gd name="connsiteX6" fmla="*/ 116748 w 126063"/>
                <a:gd name="connsiteY6" fmla="*/ 914 h 55807"/>
                <a:gd name="connsiteX7" fmla="*/ 111490 w 126063"/>
                <a:gd name="connsiteY7" fmla="*/ 457 h 55807"/>
                <a:gd name="connsiteX8" fmla="*/ 110347 w 126063"/>
                <a:gd name="connsiteY8" fmla="*/ 457 h 55807"/>
                <a:gd name="connsiteX9" fmla="*/ 105318 w 126063"/>
                <a:gd name="connsiteY9" fmla="*/ 229 h 55807"/>
                <a:gd name="connsiteX10" fmla="*/ 104175 w 126063"/>
                <a:gd name="connsiteY10" fmla="*/ 229 h 55807"/>
                <a:gd name="connsiteX11" fmla="*/ 99146 w 126063"/>
                <a:gd name="connsiteY11" fmla="*/ 0 h 55807"/>
                <a:gd name="connsiteX12" fmla="*/ 98231 w 126063"/>
                <a:gd name="connsiteY12" fmla="*/ 0 h 55807"/>
                <a:gd name="connsiteX13" fmla="*/ 92974 w 126063"/>
                <a:gd name="connsiteY13" fmla="*/ 0 h 55807"/>
                <a:gd name="connsiteX14" fmla="*/ 92745 w 126063"/>
                <a:gd name="connsiteY14" fmla="*/ 0 h 55807"/>
                <a:gd name="connsiteX15" fmla="*/ 70342 w 126063"/>
                <a:gd name="connsiteY15" fmla="*/ 2057 h 55807"/>
                <a:gd name="connsiteX16" fmla="*/ 68742 w 126063"/>
                <a:gd name="connsiteY16" fmla="*/ 2286 h 55807"/>
                <a:gd name="connsiteX17" fmla="*/ 64627 w 126063"/>
                <a:gd name="connsiteY17" fmla="*/ 2972 h 55807"/>
                <a:gd name="connsiteX18" fmla="*/ 62341 w 126063"/>
                <a:gd name="connsiteY18" fmla="*/ 3429 h 55807"/>
                <a:gd name="connsiteX19" fmla="*/ 58684 w 126063"/>
                <a:gd name="connsiteY19" fmla="*/ 4115 h 55807"/>
                <a:gd name="connsiteX20" fmla="*/ 55940 w 126063"/>
                <a:gd name="connsiteY20" fmla="*/ 4572 h 55807"/>
                <a:gd name="connsiteX21" fmla="*/ 52511 w 126063"/>
                <a:gd name="connsiteY21" fmla="*/ 5258 h 55807"/>
                <a:gd name="connsiteX22" fmla="*/ 49540 w 126063"/>
                <a:gd name="connsiteY22" fmla="*/ 5944 h 55807"/>
                <a:gd name="connsiteX23" fmla="*/ 46339 w 126063"/>
                <a:gd name="connsiteY23" fmla="*/ 6629 h 55807"/>
                <a:gd name="connsiteX24" fmla="*/ 42910 w 126063"/>
                <a:gd name="connsiteY24" fmla="*/ 7544 h 55807"/>
                <a:gd name="connsiteX25" fmla="*/ 40167 w 126063"/>
                <a:gd name="connsiteY25" fmla="*/ 8230 h 55807"/>
                <a:gd name="connsiteX26" fmla="*/ 36281 w 126063"/>
                <a:gd name="connsiteY26" fmla="*/ 9373 h 55807"/>
                <a:gd name="connsiteX27" fmla="*/ 33995 w 126063"/>
                <a:gd name="connsiteY27" fmla="*/ 10058 h 55807"/>
                <a:gd name="connsiteX28" fmla="*/ 27823 w 126063"/>
                <a:gd name="connsiteY28" fmla="*/ 11887 h 55807"/>
                <a:gd name="connsiteX29" fmla="*/ 9763 w 126063"/>
                <a:gd name="connsiteY29" fmla="*/ 19888 h 55807"/>
                <a:gd name="connsiteX30" fmla="*/ 2219 w 126063"/>
                <a:gd name="connsiteY30" fmla="*/ 49149 h 55807"/>
                <a:gd name="connsiteX31" fmla="*/ 23251 w 126063"/>
                <a:gd name="connsiteY31" fmla="*/ 53721 h 55807"/>
                <a:gd name="connsiteX32" fmla="*/ 27365 w 126063"/>
                <a:gd name="connsiteY32" fmla="*/ 52121 h 55807"/>
                <a:gd name="connsiteX33" fmla="*/ 32395 w 126063"/>
                <a:gd name="connsiteY33" fmla="*/ 50978 h 55807"/>
                <a:gd name="connsiteX34" fmla="*/ 33995 w 126063"/>
                <a:gd name="connsiteY34" fmla="*/ 50749 h 55807"/>
                <a:gd name="connsiteX35" fmla="*/ 37881 w 126063"/>
                <a:gd name="connsiteY35" fmla="*/ 50063 h 55807"/>
                <a:gd name="connsiteX36" fmla="*/ 39481 w 126063"/>
                <a:gd name="connsiteY36" fmla="*/ 49835 h 55807"/>
                <a:gd name="connsiteX37" fmla="*/ 44053 w 126063"/>
                <a:gd name="connsiteY37" fmla="*/ 48920 h 55807"/>
                <a:gd name="connsiteX38" fmla="*/ 44510 w 126063"/>
                <a:gd name="connsiteY38" fmla="*/ 48920 h 55807"/>
                <a:gd name="connsiteX39" fmla="*/ 49768 w 126063"/>
                <a:gd name="connsiteY39" fmla="*/ 48006 h 55807"/>
                <a:gd name="connsiteX40" fmla="*/ 50683 w 126063"/>
                <a:gd name="connsiteY40" fmla="*/ 47777 h 55807"/>
                <a:gd name="connsiteX41" fmla="*/ 55026 w 126063"/>
                <a:gd name="connsiteY41" fmla="*/ 47092 h 55807"/>
                <a:gd name="connsiteX42" fmla="*/ 56169 w 126063"/>
                <a:gd name="connsiteY42" fmla="*/ 46863 h 55807"/>
                <a:gd name="connsiteX43" fmla="*/ 60970 w 126063"/>
                <a:gd name="connsiteY43" fmla="*/ 46177 h 55807"/>
                <a:gd name="connsiteX44" fmla="*/ 61655 w 126063"/>
                <a:gd name="connsiteY44" fmla="*/ 46177 h 55807"/>
                <a:gd name="connsiteX45" fmla="*/ 72628 w 126063"/>
                <a:gd name="connsiteY45" fmla="*/ 45034 h 55807"/>
                <a:gd name="connsiteX46" fmla="*/ 73543 w 126063"/>
                <a:gd name="connsiteY46" fmla="*/ 45034 h 55807"/>
                <a:gd name="connsiteX47" fmla="*/ 78343 w 126063"/>
                <a:gd name="connsiteY47" fmla="*/ 44806 h 55807"/>
                <a:gd name="connsiteX48" fmla="*/ 79029 w 126063"/>
                <a:gd name="connsiteY48" fmla="*/ 44806 h 55807"/>
                <a:gd name="connsiteX49" fmla="*/ 90230 w 126063"/>
                <a:gd name="connsiteY49" fmla="*/ 44577 h 55807"/>
                <a:gd name="connsiteX50" fmla="*/ 90688 w 126063"/>
                <a:gd name="connsiteY50" fmla="*/ 44577 h 55807"/>
                <a:gd name="connsiteX51" fmla="*/ 95717 w 126063"/>
                <a:gd name="connsiteY51" fmla="*/ 44577 h 55807"/>
                <a:gd name="connsiteX52" fmla="*/ 96403 w 126063"/>
                <a:gd name="connsiteY52" fmla="*/ 44577 h 55807"/>
                <a:gd name="connsiteX53" fmla="*/ 107833 w 126063"/>
                <a:gd name="connsiteY53" fmla="*/ 45263 h 55807"/>
                <a:gd name="connsiteX54" fmla="*/ 108061 w 126063"/>
                <a:gd name="connsiteY54" fmla="*/ 45263 h 55807"/>
                <a:gd name="connsiteX55" fmla="*/ 113319 w 126063"/>
                <a:gd name="connsiteY55" fmla="*/ 45949 h 55807"/>
                <a:gd name="connsiteX56" fmla="*/ 114005 w 126063"/>
                <a:gd name="connsiteY56" fmla="*/ 45949 h 55807"/>
                <a:gd name="connsiteX57" fmla="*/ 119491 w 126063"/>
                <a:gd name="connsiteY57" fmla="*/ 46863 h 55807"/>
                <a:gd name="connsiteX58" fmla="*/ 119491 w 126063"/>
                <a:gd name="connsiteY58" fmla="*/ 46863 h 55807"/>
                <a:gd name="connsiteX59" fmla="*/ 121549 w 126063"/>
                <a:gd name="connsiteY59" fmla="*/ 42748 h 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063" h="55807">
                  <a:moveTo>
                    <a:pt x="121549" y="42748"/>
                  </a:moveTo>
                  <a:cubicBezTo>
                    <a:pt x="123377" y="37719"/>
                    <a:pt x="124749" y="32461"/>
                    <a:pt x="125892" y="27203"/>
                  </a:cubicBezTo>
                  <a:cubicBezTo>
                    <a:pt x="126121" y="22403"/>
                    <a:pt x="126121" y="17602"/>
                    <a:pt x="125892" y="12802"/>
                  </a:cubicBezTo>
                  <a:cubicBezTo>
                    <a:pt x="125206" y="8915"/>
                    <a:pt x="124292" y="5258"/>
                    <a:pt x="123149" y="1600"/>
                  </a:cubicBezTo>
                  <a:cubicBezTo>
                    <a:pt x="123149" y="1600"/>
                    <a:pt x="123149" y="1600"/>
                    <a:pt x="123149" y="1600"/>
                  </a:cubicBezTo>
                  <a:cubicBezTo>
                    <a:pt x="121320" y="1372"/>
                    <a:pt x="119491" y="1143"/>
                    <a:pt x="117662" y="914"/>
                  </a:cubicBezTo>
                  <a:cubicBezTo>
                    <a:pt x="117434" y="914"/>
                    <a:pt x="117205" y="914"/>
                    <a:pt x="116748" y="914"/>
                  </a:cubicBezTo>
                  <a:cubicBezTo>
                    <a:pt x="114919" y="686"/>
                    <a:pt x="113319" y="457"/>
                    <a:pt x="111490" y="457"/>
                  </a:cubicBezTo>
                  <a:cubicBezTo>
                    <a:pt x="111033" y="457"/>
                    <a:pt x="110804" y="457"/>
                    <a:pt x="110347" y="457"/>
                  </a:cubicBezTo>
                  <a:cubicBezTo>
                    <a:pt x="108747" y="229"/>
                    <a:pt x="106918" y="229"/>
                    <a:pt x="105318" y="229"/>
                  </a:cubicBezTo>
                  <a:cubicBezTo>
                    <a:pt x="104861" y="229"/>
                    <a:pt x="104632" y="229"/>
                    <a:pt x="104175" y="229"/>
                  </a:cubicBezTo>
                  <a:cubicBezTo>
                    <a:pt x="102575" y="229"/>
                    <a:pt x="100746" y="229"/>
                    <a:pt x="99146" y="0"/>
                  </a:cubicBezTo>
                  <a:cubicBezTo>
                    <a:pt x="98917" y="0"/>
                    <a:pt x="98460" y="0"/>
                    <a:pt x="98231" y="0"/>
                  </a:cubicBezTo>
                  <a:cubicBezTo>
                    <a:pt x="96403" y="0"/>
                    <a:pt x="94802" y="0"/>
                    <a:pt x="92974" y="0"/>
                  </a:cubicBezTo>
                  <a:cubicBezTo>
                    <a:pt x="92974" y="0"/>
                    <a:pt x="92745" y="0"/>
                    <a:pt x="92745" y="0"/>
                  </a:cubicBezTo>
                  <a:cubicBezTo>
                    <a:pt x="85201" y="229"/>
                    <a:pt x="77657" y="914"/>
                    <a:pt x="70342" y="2057"/>
                  </a:cubicBezTo>
                  <a:cubicBezTo>
                    <a:pt x="69885" y="2057"/>
                    <a:pt x="69428" y="2286"/>
                    <a:pt x="68742" y="2286"/>
                  </a:cubicBezTo>
                  <a:cubicBezTo>
                    <a:pt x="67370" y="2515"/>
                    <a:pt x="65999" y="2743"/>
                    <a:pt x="64627" y="2972"/>
                  </a:cubicBezTo>
                  <a:cubicBezTo>
                    <a:pt x="63941" y="3200"/>
                    <a:pt x="63027" y="3200"/>
                    <a:pt x="62341" y="3429"/>
                  </a:cubicBezTo>
                  <a:cubicBezTo>
                    <a:pt x="61198" y="3658"/>
                    <a:pt x="59827" y="3886"/>
                    <a:pt x="58684" y="4115"/>
                  </a:cubicBezTo>
                  <a:cubicBezTo>
                    <a:pt x="57769" y="4343"/>
                    <a:pt x="56855" y="4572"/>
                    <a:pt x="55940" y="4572"/>
                  </a:cubicBezTo>
                  <a:cubicBezTo>
                    <a:pt x="54797" y="4801"/>
                    <a:pt x="53654" y="5029"/>
                    <a:pt x="52511" y="5258"/>
                  </a:cubicBezTo>
                  <a:cubicBezTo>
                    <a:pt x="51597" y="5486"/>
                    <a:pt x="50454" y="5715"/>
                    <a:pt x="49540" y="5944"/>
                  </a:cubicBezTo>
                  <a:cubicBezTo>
                    <a:pt x="48397" y="6172"/>
                    <a:pt x="47482" y="6401"/>
                    <a:pt x="46339" y="6629"/>
                  </a:cubicBezTo>
                  <a:cubicBezTo>
                    <a:pt x="45196" y="6858"/>
                    <a:pt x="44053" y="7087"/>
                    <a:pt x="42910" y="7544"/>
                  </a:cubicBezTo>
                  <a:cubicBezTo>
                    <a:pt x="41996" y="7772"/>
                    <a:pt x="41081" y="8001"/>
                    <a:pt x="40167" y="8230"/>
                  </a:cubicBezTo>
                  <a:cubicBezTo>
                    <a:pt x="38795" y="8687"/>
                    <a:pt x="37424" y="8915"/>
                    <a:pt x="36281" y="9373"/>
                  </a:cubicBezTo>
                  <a:cubicBezTo>
                    <a:pt x="35595" y="9601"/>
                    <a:pt x="34681" y="9830"/>
                    <a:pt x="33995" y="10058"/>
                  </a:cubicBezTo>
                  <a:cubicBezTo>
                    <a:pt x="31937" y="10744"/>
                    <a:pt x="29880" y="11201"/>
                    <a:pt x="27823" y="11887"/>
                  </a:cubicBezTo>
                  <a:cubicBezTo>
                    <a:pt x="21650" y="13716"/>
                    <a:pt x="15250" y="16459"/>
                    <a:pt x="9763" y="19888"/>
                  </a:cubicBezTo>
                  <a:cubicBezTo>
                    <a:pt x="619" y="25603"/>
                    <a:pt x="-2581" y="39776"/>
                    <a:pt x="2219" y="49149"/>
                  </a:cubicBezTo>
                  <a:cubicBezTo>
                    <a:pt x="7477" y="59436"/>
                    <a:pt x="15707" y="55093"/>
                    <a:pt x="23251" y="53721"/>
                  </a:cubicBezTo>
                  <a:cubicBezTo>
                    <a:pt x="24622" y="53492"/>
                    <a:pt x="25994" y="52578"/>
                    <a:pt x="27365" y="52121"/>
                  </a:cubicBezTo>
                  <a:cubicBezTo>
                    <a:pt x="28966" y="51664"/>
                    <a:pt x="30794" y="51435"/>
                    <a:pt x="32395" y="50978"/>
                  </a:cubicBezTo>
                  <a:cubicBezTo>
                    <a:pt x="32852" y="50978"/>
                    <a:pt x="33309" y="50749"/>
                    <a:pt x="33995" y="50749"/>
                  </a:cubicBezTo>
                  <a:cubicBezTo>
                    <a:pt x="35366" y="50521"/>
                    <a:pt x="36509" y="50292"/>
                    <a:pt x="37881" y="50063"/>
                  </a:cubicBezTo>
                  <a:cubicBezTo>
                    <a:pt x="38338" y="50063"/>
                    <a:pt x="39024" y="49835"/>
                    <a:pt x="39481" y="49835"/>
                  </a:cubicBezTo>
                  <a:cubicBezTo>
                    <a:pt x="41081" y="49606"/>
                    <a:pt x="42453" y="49378"/>
                    <a:pt x="44053" y="48920"/>
                  </a:cubicBezTo>
                  <a:cubicBezTo>
                    <a:pt x="44282" y="48920"/>
                    <a:pt x="44510" y="48920"/>
                    <a:pt x="44510" y="48920"/>
                  </a:cubicBezTo>
                  <a:cubicBezTo>
                    <a:pt x="46339" y="48692"/>
                    <a:pt x="48168" y="48235"/>
                    <a:pt x="49768" y="48006"/>
                  </a:cubicBezTo>
                  <a:cubicBezTo>
                    <a:pt x="49997" y="48006"/>
                    <a:pt x="50454" y="48006"/>
                    <a:pt x="50683" y="47777"/>
                  </a:cubicBezTo>
                  <a:cubicBezTo>
                    <a:pt x="52054" y="47549"/>
                    <a:pt x="53654" y="47320"/>
                    <a:pt x="55026" y="47092"/>
                  </a:cubicBezTo>
                  <a:cubicBezTo>
                    <a:pt x="55483" y="47092"/>
                    <a:pt x="55940" y="47092"/>
                    <a:pt x="56169" y="46863"/>
                  </a:cubicBezTo>
                  <a:cubicBezTo>
                    <a:pt x="57769" y="46634"/>
                    <a:pt x="59369" y="46406"/>
                    <a:pt x="60970" y="46177"/>
                  </a:cubicBezTo>
                  <a:cubicBezTo>
                    <a:pt x="61198" y="46177"/>
                    <a:pt x="61427" y="46177"/>
                    <a:pt x="61655" y="46177"/>
                  </a:cubicBezTo>
                  <a:cubicBezTo>
                    <a:pt x="65313" y="45720"/>
                    <a:pt x="68971" y="45491"/>
                    <a:pt x="72628" y="45034"/>
                  </a:cubicBezTo>
                  <a:cubicBezTo>
                    <a:pt x="72857" y="45034"/>
                    <a:pt x="73314" y="45034"/>
                    <a:pt x="73543" y="45034"/>
                  </a:cubicBezTo>
                  <a:cubicBezTo>
                    <a:pt x="75143" y="45034"/>
                    <a:pt x="76743" y="44806"/>
                    <a:pt x="78343" y="44806"/>
                  </a:cubicBezTo>
                  <a:cubicBezTo>
                    <a:pt x="78572" y="44806"/>
                    <a:pt x="78800" y="44806"/>
                    <a:pt x="79029" y="44806"/>
                  </a:cubicBezTo>
                  <a:cubicBezTo>
                    <a:pt x="82687" y="44577"/>
                    <a:pt x="86573" y="44577"/>
                    <a:pt x="90230" y="44577"/>
                  </a:cubicBezTo>
                  <a:cubicBezTo>
                    <a:pt x="90459" y="44577"/>
                    <a:pt x="90688" y="44577"/>
                    <a:pt x="90688" y="44577"/>
                  </a:cubicBezTo>
                  <a:cubicBezTo>
                    <a:pt x="92288" y="44577"/>
                    <a:pt x="94117" y="44577"/>
                    <a:pt x="95717" y="44577"/>
                  </a:cubicBezTo>
                  <a:cubicBezTo>
                    <a:pt x="95945" y="44577"/>
                    <a:pt x="96174" y="44577"/>
                    <a:pt x="96403" y="44577"/>
                  </a:cubicBezTo>
                  <a:cubicBezTo>
                    <a:pt x="100289" y="44806"/>
                    <a:pt x="103946" y="45034"/>
                    <a:pt x="107833" y="45263"/>
                  </a:cubicBezTo>
                  <a:cubicBezTo>
                    <a:pt x="107833" y="45263"/>
                    <a:pt x="108061" y="45263"/>
                    <a:pt x="108061" y="45263"/>
                  </a:cubicBezTo>
                  <a:cubicBezTo>
                    <a:pt x="109890" y="45491"/>
                    <a:pt x="111490" y="45720"/>
                    <a:pt x="113319" y="45949"/>
                  </a:cubicBezTo>
                  <a:cubicBezTo>
                    <a:pt x="113548" y="45949"/>
                    <a:pt x="113776" y="45949"/>
                    <a:pt x="114005" y="45949"/>
                  </a:cubicBezTo>
                  <a:cubicBezTo>
                    <a:pt x="115834" y="46177"/>
                    <a:pt x="117662" y="46406"/>
                    <a:pt x="119491" y="46863"/>
                  </a:cubicBezTo>
                  <a:cubicBezTo>
                    <a:pt x="119491" y="46863"/>
                    <a:pt x="119491" y="46863"/>
                    <a:pt x="119491" y="46863"/>
                  </a:cubicBezTo>
                  <a:cubicBezTo>
                    <a:pt x="120177" y="45263"/>
                    <a:pt x="120863" y="43891"/>
                    <a:pt x="121549" y="42748"/>
                  </a:cubicBezTo>
                  <a:close/>
                </a:path>
              </a:pathLst>
            </a:custGeom>
            <a:solidFill>
              <a:srgbClr val="FFFFFF"/>
            </a:solidFill>
            <a:ln w="2286" cap="flat">
              <a:noFill/>
              <a:prstDash val="solid"/>
              <a:miter/>
            </a:ln>
          </p:spPr>
          <p:txBody>
            <a:bodyPr rtlCol="0" anchor="ctr"/>
            <a:lstStyle/>
            <a:p>
              <a:endParaRPr lang="en-US"/>
            </a:p>
          </p:txBody>
        </p:sp>
        <p:sp>
          <p:nvSpPr>
            <p:cNvPr id="206" name="Freeform 805">
              <a:extLst>
                <a:ext uri="{FF2B5EF4-FFF2-40B4-BE49-F238E27FC236}">
                  <a16:creationId xmlns:a16="http://schemas.microsoft.com/office/drawing/2014/main" id="{A3EEA202-6043-EEC0-3BFC-E751A32C4FC9}"/>
                </a:ext>
              </a:extLst>
            </p:cNvPr>
            <p:cNvSpPr/>
            <p:nvPr/>
          </p:nvSpPr>
          <p:spPr>
            <a:xfrm>
              <a:off x="3930829" y="4696587"/>
              <a:ext cx="565508" cy="471444"/>
            </a:xfrm>
            <a:custGeom>
              <a:avLst/>
              <a:gdLst>
                <a:gd name="connsiteX0" fmla="*/ 540410 w 565508"/>
                <a:gd name="connsiteY0" fmla="*/ 178994 h 471444"/>
                <a:gd name="connsiteX1" fmla="*/ 539039 w 565508"/>
                <a:gd name="connsiteY1" fmla="*/ 194539 h 471444"/>
                <a:gd name="connsiteX2" fmla="*/ 542468 w 565508"/>
                <a:gd name="connsiteY2" fmla="*/ 194996 h 471444"/>
                <a:gd name="connsiteX3" fmla="*/ 542011 w 565508"/>
                <a:gd name="connsiteY3" fmla="*/ 196596 h 471444"/>
                <a:gd name="connsiteX4" fmla="*/ 541782 w 565508"/>
                <a:gd name="connsiteY4" fmla="*/ 197053 h 471444"/>
                <a:gd name="connsiteX5" fmla="*/ 541325 w 565508"/>
                <a:gd name="connsiteY5" fmla="*/ 198196 h 471444"/>
                <a:gd name="connsiteX6" fmla="*/ 541096 w 565508"/>
                <a:gd name="connsiteY6" fmla="*/ 198425 h 471444"/>
                <a:gd name="connsiteX7" fmla="*/ 540639 w 565508"/>
                <a:gd name="connsiteY7" fmla="*/ 199111 h 471444"/>
                <a:gd name="connsiteX8" fmla="*/ 540410 w 565508"/>
                <a:gd name="connsiteY8" fmla="*/ 199568 h 471444"/>
                <a:gd name="connsiteX9" fmla="*/ 539953 w 565508"/>
                <a:gd name="connsiteY9" fmla="*/ 200025 h 471444"/>
                <a:gd name="connsiteX10" fmla="*/ 539267 w 565508"/>
                <a:gd name="connsiteY10" fmla="*/ 200482 h 471444"/>
                <a:gd name="connsiteX11" fmla="*/ 538810 w 565508"/>
                <a:gd name="connsiteY11" fmla="*/ 200711 h 471444"/>
                <a:gd name="connsiteX12" fmla="*/ 538124 w 565508"/>
                <a:gd name="connsiteY12" fmla="*/ 200939 h 471444"/>
                <a:gd name="connsiteX13" fmla="*/ 510007 w 565508"/>
                <a:gd name="connsiteY13" fmla="*/ 301752 h 471444"/>
                <a:gd name="connsiteX14" fmla="*/ 428396 w 565508"/>
                <a:gd name="connsiteY14" fmla="*/ 395021 h 471444"/>
                <a:gd name="connsiteX15" fmla="*/ 299923 w 565508"/>
                <a:gd name="connsiteY15" fmla="*/ 435254 h 471444"/>
                <a:gd name="connsiteX16" fmla="*/ 288265 w 565508"/>
                <a:gd name="connsiteY16" fmla="*/ 436169 h 471444"/>
                <a:gd name="connsiteX17" fmla="*/ 288265 w 565508"/>
                <a:gd name="connsiteY17" fmla="*/ 436169 h 471444"/>
                <a:gd name="connsiteX18" fmla="*/ 287579 w 565508"/>
                <a:gd name="connsiteY18" fmla="*/ 439141 h 471444"/>
                <a:gd name="connsiteX19" fmla="*/ 287579 w 565508"/>
                <a:gd name="connsiteY19" fmla="*/ 439369 h 471444"/>
                <a:gd name="connsiteX20" fmla="*/ 286664 w 565508"/>
                <a:gd name="connsiteY20" fmla="*/ 442112 h 471444"/>
                <a:gd name="connsiteX21" fmla="*/ 286436 w 565508"/>
                <a:gd name="connsiteY21" fmla="*/ 442570 h 471444"/>
                <a:gd name="connsiteX22" fmla="*/ 285521 w 565508"/>
                <a:gd name="connsiteY22" fmla="*/ 445084 h 471444"/>
                <a:gd name="connsiteX23" fmla="*/ 285293 w 565508"/>
                <a:gd name="connsiteY23" fmla="*/ 445770 h 471444"/>
                <a:gd name="connsiteX24" fmla="*/ 283921 w 565508"/>
                <a:gd name="connsiteY24" fmla="*/ 448970 h 471444"/>
                <a:gd name="connsiteX25" fmla="*/ 282321 w 565508"/>
                <a:gd name="connsiteY25" fmla="*/ 446227 h 471444"/>
                <a:gd name="connsiteX26" fmla="*/ 282092 w 565508"/>
                <a:gd name="connsiteY26" fmla="*/ 445999 h 471444"/>
                <a:gd name="connsiteX27" fmla="*/ 280949 w 565508"/>
                <a:gd name="connsiteY27" fmla="*/ 443713 h 471444"/>
                <a:gd name="connsiteX28" fmla="*/ 280721 w 565508"/>
                <a:gd name="connsiteY28" fmla="*/ 443027 h 471444"/>
                <a:gd name="connsiteX29" fmla="*/ 279806 w 565508"/>
                <a:gd name="connsiteY29" fmla="*/ 440969 h 471444"/>
                <a:gd name="connsiteX30" fmla="*/ 279349 w 565508"/>
                <a:gd name="connsiteY30" fmla="*/ 439826 h 471444"/>
                <a:gd name="connsiteX31" fmla="*/ 278892 w 565508"/>
                <a:gd name="connsiteY31" fmla="*/ 438226 h 471444"/>
                <a:gd name="connsiteX32" fmla="*/ 278435 w 565508"/>
                <a:gd name="connsiteY32" fmla="*/ 436855 h 471444"/>
                <a:gd name="connsiteX33" fmla="*/ 73152 w 565508"/>
                <a:gd name="connsiteY33" fmla="*/ 356387 h 471444"/>
                <a:gd name="connsiteX34" fmla="*/ 0 w 565508"/>
                <a:gd name="connsiteY34" fmla="*/ 247574 h 471444"/>
                <a:gd name="connsiteX35" fmla="*/ 2286 w 565508"/>
                <a:gd name="connsiteY35" fmla="*/ 262204 h 471444"/>
                <a:gd name="connsiteX36" fmla="*/ 2286 w 565508"/>
                <a:gd name="connsiteY36" fmla="*/ 262661 h 471444"/>
                <a:gd name="connsiteX37" fmla="*/ 3200 w 565508"/>
                <a:gd name="connsiteY37" fmla="*/ 267233 h 471444"/>
                <a:gd name="connsiteX38" fmla="*/ 3200 w 565508"/>
                <a:gd name="connsiteY38" fmla="*/ 267691 h 471444"/>
                <a:gd name="connsiteX39" fmla="*/ 6858 w 565508"/>
                <a:gd name="connsiteY39" fmla="*/ 282550 h 471444"/>
                <a:gd name="connsiteX40" fmla="*/ 7087 w 565508"/>
                <a:gd name="connsiteY40" fmla="*/ 283007 h 471444"/>
                <a:gd name="connsiteX41" fmla="*/ 8458 w 565508"/>
                <a:gd name="connsiteY41" fmla="*/ 287350 h 471444"/>
                <a:gd name="connsiteX42" fmla="*/ 8687 w 565508"/>
                <a:gd name="connsiteY42" fmla="*/ 288265 h 471444"/>
                <a:gd name="connsiteX43" fmla="*/ 10058 w 565508"/>
                <a:gd name="connsiteY43" fmla="*/ 292608 h 471444"/>
                <a:gd name="connsiteX44" fmla="*/ 10287 w 565508"/>
                <a:gd name="connsiteY44" fmla="*/ 293294 h 471444"/>
                <a:gd name="connsiteX45" fmla="*/ 13716 w 565508"/>
                <a:gd name="connsiteY45" fmla="*/ 303352 h 471444"/>
                <a:gd name="connsiteX46" fmla="*/ 13945 w 565508"/>
                <a:gd name="connsiteY46" fmla="*/ 303809 h 471444"/>
                <a:gd name="connsiteX47" fmla="*/ 15545 w 565508"/>
                <a:gd name="connsiteY47" fmla="*/ 308153 h 471444"/>
                <a:gd name="connsiteX48" fmla="*/ 16002 w 565508"/>
                <a:gd name="connsiteY48" fmla="*/ 309296 h 471444"/>
                <a:gd name="connsiteX49" fmla="*/ 17602 w 565508"/>
                <a:gd name="connsiteY49" fmla="*/ 313182 h 471444"/>
                <a:gd name="connsiteX50" fmla="*/ 18059 w 565508"/>
                <a:gd name="connsiteY50" fmla="*/ 314325 h 471444"/>
                <a:gd name="connsiteX51" fmla="*/ 20117 w 565508"/>
                <a:gd name="connsiteY51" fmla="*/ 318897 h 471444"/>
                <a:gd name="connsiteX52" fmla="*/ 20345 w 565508"/>
                <a:gd name="connsiteY52" fmla="*/ 319354 h 471444"/>
                <a:gd name="connsiteX53" fmla="*/ 22860 w 565508"/>
                <a:gd name="connsiteY53" fmla="*/ 324383 h 471444"/>
                <a:gd name="connsiteX54" fmla="*/ 23089 w 565508"/>
                <a:gd name="connsiteY54" fmla="*/ 324841 h 471444"/>
                <a:gd name="connsiteX55" fmla="*/ 25375 w 565508"/>
                <a:gd name="connsiteY55" fmla="*/ 329413 h 471444"/>
                <a:gd name="connsiteX56" fmla="*/ 26060 w 565508"/>
                <a:gd name="connsiteY56" fmla="*/ 330784 h 471444"/>
                <a:gd name="connsiteX57" fmla="*/ 28118 w 565508"/>
                <a:gd name="connsiteY57" fmla="*/ 334442 h 471444"/>
                <a:gd name="connsiteX58" fmla="*/ 28804 w 565508"/>
                <a:gd name="connsiteY58" fmla="*/ 335813 h 471444"/>
                <a:gd name="connsiteX59" fmla="*/ 31090 w 565508"/>
                <a:gd name="connsiteY59" fmla="*/ 339700 h 471444"/>
                <a:gd name="connsiteX60" fmla="*/ 31775 w 565508"/>
                <a:gd name="connsiteY60" fmla="*/ 340843 h 471444"/>
                <a:gd name="connsiteX61" fmla="*/ 37948 w 565508"/>
                <a:gd name="connsiteY61" fmla="*/ 350901 h 471444"/>
                <a:gd name="connsiteX62" fmla="*/ 38862 w 565508"/>
                <a:gd name="connsiteY62" fmla="*/ 352273 h 471444"/>
                <a:gd name="connsiteX63" fmla="*/ 41377 w 565508"/>
                <a:gd name="connsiteY63" fmla="*/ 355930 h 471444"/>
                <a:gd name="connsiteX64" fmla="*/ 42520 w 565508"/>
                <a:gd name="connsiteY64" fmla="*/ 357530 h 471444"/>
                <a:gd name="connsiteX65" fmla="*/ 45034 w 565508"/>
                <a:gd name="connsiteY65" fmla="*/ 361188 h 471444"/>
                <a:gd name="connsiteX66" fmla="*/ 46177 w 565508"/>
                <a:gd name="connsiteY66" fmla="*/ 362788 h 471444"/>
                <a:gd name="connsiteX67" fmla="*/ 49378 w 565508"/>
                <a:gd name="connsiteY67" fmla="*/ 367132 h 471444"/>
                <a:gd name="connsiteX68" fmla="*/ 49835 w 565508"/>
                <a:gd name="connsiteY68" fmla="*/ 367817 h 471444"/>
                <a:gd name="connsiteX69" fmla="*/ 53721 w 565508"/>
                <a:gd name="connsiteY69" fmla="*/ 372847 h 471444"/>
                <a:gd name="connsiteX70" fmla="*/ 54864 w 565508"/>
                <a:gd name="connsiteY70" fmla="*/ 374218 h 471444"/>
                <a:gd name="connsiteX71" fmla="*/ 57836 w 565508"/>
                <a:gd name="connsiteY71" fmla="*/ 377876 h 471444"/>
                <a:gd name="connsiteX72" fmla="*/ 59207 w 565508"/>
                <a:gd name="connsiteY72" fmla="*/ 379705 h 471444"/>
                <a:gd name="connsiteX73" fmla="*/ 62179 w 565508"/>
                <a:gd name="connsiteY73" fmla="*/ 383134 h 471444"/>
                <a:gd name="connsiteX74" fmla="*/ 63551 w 565508"/>
                <a:gd name="connsiteY74" fmla="*/ 384962 h 471444"/>
                <a:gd name="connsiteX75" fmla="*/ 66980 w 565508"/>
                <a:gd name="connsiteY75" fmla="*/ 388849 h 471444"/>
                <a:gd name="connsiteX76" fmla="*/ 68123 w 565508"/>
                <a:gd name="connsiteY76" fmla="*/ 390220 h 471444"/>
                <a:gd name="connsiteX77" fmla="*/ 72695 w 565508"/>
                <a:gd name="connsiteY77" fmla="*/ 395249 h 471444"/>
                <a:gd name="connsiteX78" fmla="*/ 73609 w 565508"/>
                <a:gd name="connsiteY78" fmla="*/ 396164 h 471444"/>
                <a:gd name="connsiteX79" fmla="*/ 77495 w 565508"/>
                <a:gd name="connsiteY79" fmla="*/ 400279 h 471444"/>
                <a:gd name="connsiteX80" fmla="*/ 79096 w 565508"/>
                <a:gd name="connsiteY80" fmla="*/ 402107 h 471444"/>
                <a:gd name="connsiteX81" fmla="*/ 82525 w 565508"/>
                <a:gd name="connsiteY81" fmla="*/ 405536 h 471444"/>
                <a:gd name="connsiteX82" fmla="*/ 84353 w 565508"/>
                <a:gd name="connsiteY82" fmla="*/ 407365 h 471444"/>
                <a:gd name="connsiteX83" fmla="*/ 88011 w 565508"/>
                <a:gd name="connsiteY83" fmla="*/ 411023 h 471444"/>
                <a:gd name="connsiteX84" fmla="*/ 89611 w 565508"/>
                <a:gd name="connsiteY84" fmla="*/ 412623 h 471444"/>
                <a:gd name="connsiteX85" fmla="*/ 95098 w 565508"/>
                <a:gd name="connsiteY85" fmla="*/ 417881 h 471444"/>
                <a:gd name="connsiteX86" fmla="*/ 360274 w 565508"/>
                <a:gd name="connsiteY86" fmla="*/ 462915 h 471444"/>
                <a:gd name="connsiteX87" fmla="*/ 413537 w 565508"/>
                <a:gd name="connsiteY87" fmla="*/ 446684 h 471444"/>
                <a:gd name="connsiteX88" fmla="*/ 481660 w 565508"/>
                <a:gd name="connsiteY88" fmla="*/ 399136 h 471444"/>
                <a:gd name="connsiteX89" fmla="*/ 554126 w 565508"/>
                <a:gd name="connsiteY89" fmla="*/ 270434 h 471444"/>
                <a:gd name="connsiteX90" fmla="*/ 561899 w 565508"/>
                <a:gd name="connsiteY90" fmla="*/ 149047 h 471444"/>
                <a:gd name="connsiteX91" fmla="*/ 560984 w 565508"/>
                <a:gd name="connsiteY91" fmla="*/ 143332 h 471444"/>
                <a:gd name="connsiteX92" fmla="*/ 560756 w 565508"/>
                <a:gd name="connsiteY92" fmla="*/ 141503 h 471444"/>
                <a:gd name="connsiteX93" fmla="*/ 560070 w 565508"/>
                <a:gd name="connsiteY93" fmla="*/ 137846 h 471444"/>
                <a:gd name="connsiteX94" fmla="*/ 559613 w 565508"/>
                <a:gd name="connsiteY94" fmla="*/ 135788 h 471444"/>
                <a:gd name="connsiteX95" fmla="*/ 558927 w 565508"/>
                <a:gd name="connsiteY95" fmla="*/ 132359 h 471444"/>
                <a:gd name="connsiteX96" fmla="*/ 558470 w 565508"/>
                <a:gd name="connsiteY96" fmla="*/ 130073 h 471444"/>
                <a:gd name="connsiteX97" fmla="*/ 557784 w 565508"/>
                <a:gd name="connsiteY97" fmla="*/ 126644 h 471444"/>
                <a:gd name="connsiteX98" fmla="*/ 557327 w 565508"/>
                <a:gd name="connsiteY98" fmla="*/ 124358 h 471444"/>
                <a:gd name="connsiteX99" fmla="*/ 556641 w 565508"/>
                <a:gd name="connsiteY99" fmla="*/ 120929 h 471444"/>
                <a:gd name="connsiteX100" fmla="*/ 556184 w 565508"/>
                <a:gd name="connsiteY100" fmla="*/ 118872 h 471444"/>
                <a:gd name="connsiteX101" fmla="*/ 555269 w 565508"/>
                <a:gd name="connsiteY101" fmla="*/ 115214 h 471444"/>
                <a:gd name="connsiteX102" fmla="*/ 554812 w 565508"/>
                <a:gd name="connsiteY102" fmla="*/ 113386 h 471444"/>
                <a:gd name="connsiteX103" fmla="*/ 553441 w 565508"/>
                <a:gd name="connsiteY103" fmla="*/ 108128 h 471444"/>
                <a:gd name="connsiteX104" fmla="*/ 553212 w 565508"/>
                <a:gd name="connsiteY104" fmla="*/ 107442 h 471444"/>
                <a:gd name="connsiteX105" fmla="*/ 551840 w 565508"/>
                <a:gd name="connsiteY105" fmla="*/ 102641 h 471444"/>
                <a:gd name="connsiteX106" fmla="*/ 551155 w 565508"/>
                <a:gd name="connsiteY106" fmla="*/ 100813 h 471444"/>
                <a:gd name="connsiteX107" fmla="*/ 550012 w 565508"/>
                <a:gd name="connsiteY107" fmla="*/ 97384 h 471444"/>
                <a:gd name="connsiteX108" fmla="*/ 549326 w 565508"/>
                <a:gd name="connsiteY108" fmla="*/ 95098 h 471444"/>
                <a:gd name="connsiteX109" fmla="*/ 548411 w 565508"/>
                <a:gd name="connsiteY109" fmla="*/ 92126 h 471444"/>
                <a:gd name="connsiteX110" fmla="*/ 547726 w 565508"/>
                <a:gd name="connsiteY110" fmla="*/ 89840 h 471444"/>
                <a:gd name="connsiteX111" fmla="*/ 546583 w 565508"/>
                <a:gd name="connsiteY111" fmla="*/ 86868 h 471444"/>
                <a:gd name="connsiteX112" fmla="*/ 545668 w 565508"/>
                <a:gd name="connsiteY112" fmla="*/ 84582 h 471444"/>
                <a:gd name="connsiteX113" fmla="*/ 544525 w 565508"/>
                <a:gd name="connsiteY113" fmla="*/ 81610 h 471444"/>
                <a:gd name="connsiteX114" fmla="*/ 543611 w 565508"/>
                <a:gd name="connsiteY114" fmla="*/ 79324 h 471444"/>
                <a:gd name="connsiteX115" fmla="*/ 542239 w 565508"/>
                <a:gd name="connsiteY115" fmla="*/ 76124 h 471444"/>
                <a:gd name="connsiteX116" fmla="*/ 541553 w 565508"/>
                <a:gd name="connsiteY116" fmla="*/ 74066 h 471444"/>
                <a:gd name="connsiteX117" fmla="*/ 539496 w 565508"/>
                <a:gd name="connsiteY117" fmla="*/ 69266 h 471444"/>
                <a:gd name="connsiteX118" fmla="*/ 538810 w 565508"/>
                <a:gd name="connsiteY118" fmla="*/ 67894 h 471444"/>
                <a:gd name="connsiteX119" fmla="*/ 537210 w 565508"/>
                <a:gd name="connsiteY119" fmla="*/ 64237 h 471444"/>
                <a:gd name="connsiteX120" fmla="*/ 536296 w 565508"/>
                <a:gd name="connsiteY120" fmla="*/ 62179 h 471444"/>
                <a:gd name="connsiteX121" fmla="*/ 534924 w 565508"/>
                <a:gd name="connsiteY121" fmla="*/ 59207 h 471444"/>
                <a:gd name="connsiteX122" fmla="*/ 533781 w 565508"/>
                <a:gd name="connsiteY122" fmla="*/ 56921 h 471444"/>
                <a:gd name="connsiteX123" fmla="*/ 532409 w 565508"/>
                <a:gd name="connsiteY123" fmla="*/ 54178 h 471444"/>
                <a:gd name="connsiteX124" fmla="*/ 531266 w 565508"/>
                <a:gd name="connsiteY124" fmla="*/ 51892 h 471444"/>
                <a:gd name="connsiteX125" fmla="*/ 529895 w 565508"/>
                <a:gd name="connsiteY125" fmla="*/ 49149 h 471444"/>
                <a:gd name="connsiteX126" fmla="*/ 528752 w 565508"/>
                <a:gd name="connsiteY126" fmla="*/ 46863 h 471444"/>
                <a:gd name="connsiteX127" fmla="*/ 527380 w 565508"/>
                <a:gd name="connsiteY127" fmla="*/ 44120 h 471444"/>
                <a:gd name="connsiteX128" fmla="*/ 526237 w 565508"/>
                <a:gd name="connsiteY128" fmla="*/ 42062 h 471444"/>
                <a:gd name="connsiteX129" fmla="*/ 524637 w 565508"/>
                <a:gd name="connsiteY129" fmla="*/ 39319 h 471444"/>
                <a:gd name="connsiteX130" fmla="*/ 523494 w 565508"/>
                <a:gd name="connsiteY130" fmla="*/ 37262 h 471444"/>
                <a:gd name="connsiteX131" fmla="*/ 520979 w 565508"/>
                <a:gd name="connsiteY131" fmla="*/ 33147 h 471444"/>
                <a:gd name="connsiteX132" fmla="*/ 519836 w 565508"/>
                <a:gd name="connsiteY132" fmla="*/ 31318 h 471444"/>
                <a:gd name="connsiteX133" fmla="*/ 517779 w 565508"/>
                <a:gd name="connsiteY133" fmla="*/ 28346 h 471444"/>
                <a:gd name="connsiteX134" fmla="*/ 516407 w 565508"/>
                <a:gd name="connsiteY134" fmla="*/ 26289 h 471444"/>
                <a:gd name="connsiteX135" fmla="*/ 514579 w 565508"/>
                <a:gd name="connsiteY135" fmla="*/ 23774 h 471444"/>
                <a:gd name="connsiteX136" fmla="*/ 512978 w 565508"/>
                <a:gd name="connsiteY136" fmla="*/ 21717 h 471444"/>
                <a:gd name="connsiteX137" fmla="*/ 511150 w 565508"/>
                <a:gd name="connsiteY137" fmla="*/ 19202 h 471444"/>
                <a:gd name="connsiteX138" fmla="*/ 509549 w 565508"/>
                <a:gd name="connsiteY138" fmla="*/ 17145 h 471444"/>
                <a:gd name="connsiteX139" fmla="*/ 507721 w 565508"/>
                <a:gd name="connsiteY139" fmla="*/ 14859 h 471444"/>
                <a:gd name="connsiteX140" fmla="*/ 506120 w 565508"/>
                <a:gd name="connsiteY140" fmla="*/ 12802 h 471444"/>
                <a:gd name="connsiteX141" fmla="*/ 504292 w 565508"/>
                <a:gd name="connsiteY141" fmla="*/ 10516 h 471444"/>
                <a:gd name="connsiteX142" fmla="*/ 502691 w 565508"/>
                <a:gd name="connsiteY142" fmla="*/ 8458 h 471444"/>
                <a:gd name="connsiteX143" fmla="*/ 500634 w 565508"/>
                <a:gd name="connsiteY143" fmla="*/ 5944 h 471444"/>
                <a:gd name="connsiteX144" fmla="*/ 499034 w 565508"/>
                <a:gd name="connsiteY144" fmla="*/ 4115 h 471444"/>
                <a:gd name="connsiteX145" fmla="*/ 495376 w 565508"/>
                <a:gd name="connsiteY145" fmla="*/ 0 h 471444"/>
                <a:gd name="connsiteX146" fmla="*/ 515722 w 565508"/>
                <a:gd name="connsiteY146" fmla="*/ 51206 h 471444"/>
                <a:gd name="connsiteX147" fmla="*/ 540410 w 565508"/>
                <a:gd name="connsiteY147" fmla="*/ 178994 h 4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65508" h="471444">
                  <a:moveTo>
                    <a:pt x="540410" y="178994"/>
                  </a:moveTo>
                  <a:cubicBezTo>
                    <a:pt x="539953" y="184252"/>
                    <a:pt x="539496" y="189509"/>
                    <a:pt x="539039" y="194539"/>
                  </a:cubicBezTo>
                  <a:cubicBezTo>
                    <a:pt x="540182" y="194767"/>
                    <a:pt x="541325" y="194767"/>
                    <a:pt x="542468" y="194996"/>
                  </a:cubicBezTo>
                  <a:cubicBezTo>
                    <a:pt x="542468" y="195453"/>
                    <a:pt x="542239" y="196139"/>
                    <a:pt x="542011" y="196596"/>
                  </a:cubicBezTo>
                  <a:cubicBezTo>
                    <a:pt x="542011" y="196825"/>
                    <a:pt x="542011" y="196825"/>
                    <a:pt x="541782" y="197053"/>
                  </a:cubicBezTo>
                  <a:cubicBezTo>
                    <a:pt x="541553" y="197510"/>
                    <a:pt x="541553" y="197968"/>
                    <a:pt x="541325" y="198196"/>
                  </a:cubicBezTo>
                  <a:cubicBezTo>
                    <a:pt x="541325" y="198196"/>
                    <a:pt x="541325" y="198425"/>
                    <a:pt x="541096" y="198425"/>
                  </a:cubicBezTo>
                  <a:cubicBezTo>
                    <a:pt x="540868" y="198653"/>
                    <a:pt x="540868" y="198882"/>
                    <a:pt x="540639" y="199111"/>
                  </a:cubicBezTo>
                  <a:cubicBezTo>
                    <a:pt x="540639" y="199339"/>
                    <a:pt x="540410" y="199339"/>
                    <a:pt x="540410" y="199568"/>
                  </a:cubicBezTo>
                  <a:cubicBezTo>
                    <a:pt x="540182" y="199796"/>
                    <a:pt x="539953" y="200025"/>
                    <a:pt x="539953" y="200025"/>
                  </a:cubicBezTo>
                  <a:cubicBezTo>
                    <a:pt x="539725" y="200254"/>
                    <a:pt x="539496" y="200254"/>
                    <a:pt x="539267" y="200482"/>
                  </a:cubicBezTo>
                  <a:cubicBezTo>
                    <a:pt x="539039" y="200482"/>
                    <a:pt x="539039" y="200711"/>
                    <a:pt x="538810" y="200711"/>
                  </a:cubicBezTo>
                  <a:cubicBezTo>
                    <a:pt x="538582" y="200711"/>
                    <a:pt x="538353" y="200939"/>
                    <a:pt x="538124" y="200939"/>
                  </a:cubicBezTo>
                  <a:cubicBezTo>
                    <a:pt x="533552" y="235915"/>
                    <a:pt x="524408" y="269062"/>
                    <a:pt x="510007" y="301752"/>
                  </a:cubicBezTo>
                  <a:cubicBezTo>
                    <a:pt x="492862" y="340385"/>
                    <a:pt x="464744" y="373075"/>
                    <a:pt x="428396" y="395021"/>
                  </a:cubicBezTo>
                  <a:cubicBezTo>
                    <a:pt x="389077" y="418567"/>
                    <a:pt x="344957" y="430225"/>
                    <a:pt x="299923" y="435254"/>
                  </a:cubicBezTo>
                  <a:cubicBezTo>
                    <a:pt x="296037" y="435712"/>
                    <a:pt x="292151" y="435940"/>
                    <a:pt x="288265" y="436169"/>
                  </a:cubicBezTo>
                  <a:lnTo>
                    <a:pt x="288265" y="436169"/>
                  </a:lnTo>
                  <a:cubicBezTo>
                    <a:pt x="288036" y="437083"/>
                    <a:pt x="287807" y="438226"/>
                    <a:pt x="287579" y="439141"/>
                  </a:cubicBezTo>
                  <a:cubicBezTo>
                    <a:pt x="287579" y="439141"/>
                    <a:pt x="287579" y="439369"/>
                    <a:pt x="287579" y="439369"/>
                  </a:cubicBezTo>
                  <a:cubicBezTo>
                    <a:pt x="287350" y="440284"/>
                    <a:pt x="287122" y="441198"/>
                    <a:pt x="286664" y="442112"/>
                  </a:cubicBezTo>
                  <a:cubicBezTo>
                    <a:pt x="286664" y="442341"/>
                    <a:pt x="286664" y="442341"/>
                    <a:pt x="286436" y="442570"/>
                  </a:cubicBezTo>
                  <a:cubicBezTo>
                    <a:pt x="286207" y="443484"/>
                    <a:pt x="285750" y="444170"/>
                    <a:pt x="285521" y="445084"/>
                  </a:cubicBezTo>
                  <a:cubicBezTo>
                    <a:pt x="285521" y="445313"/>
                    <a:pt x="285293" y="445541"/>
                    <a:pt x="285293" y="445770"/>
                  </a:cubicBezTo>
                  <a:cubicBezTo>
                    <a:pt x="284836" y="446913"/>
                    <a:pt x="284378" y="447827"/>
                    <a:pt x="283921" y="448970"/>
                  </a:cubicBezTo>
                  <a:cubicBezTo>
                    <a:pt x="283235" y="448056"/>
                    <a:pt x="282778" y="447142"/>
                    <a:pt x="282321" y="446227"/>
                  </a:cubicBezTo>
                  <a:cubicBezTo>
                    <a:pt x="282321" y="446227"/>
                    <a:pt x="282092" y="445999"/>
                    <a:pt x="282092" y="445999"/>
                  </a:cubicBezTo>
                  <a:cubicBezTo>
                    <a:pt x="281635" y="445313"/>
                    <a:pt x="281178" y="444398"/>
                    <a:pt x="280949" y="443713"/>
                  </a:cubicBezTo>
                  <a:cubicBezTo>
                    <a:pt x="280949" y="443484"/>
                    <a:pt x="280721" y="443255"/>
                    <a:pt x="280721" y="443027"/>
                  </a:cubicBezTo>
                  <a:cubicBezTo>
                    <a:pt x="280492" y="442341"/>
                    <a:pt x="280264" y="441655"/>
                    <a:pt x="279806" y="440969"/>
                  </a:cubicBezTo>
                  <a:cubicBezTo>
                    <a:pt x="279578" y="440512"/>
                    <a:pt x="279578" y="440284"/>
                    <a:pt x="279349" y="439826"/>
                  </a:cubicBezTo>
                  <a:cubicBezTo>
                    <a:pt x="279121" y="439369"/>
                    <a:pt x="278892" y="438683"/>
                    <a:pt x="278892" y="438226"/>
                  </a:cubicBezTo>
                  <a:cubicBezTo>
                    <a:pt x="278663" y="437769"/>
                    <a:pt x="278663" y="437312"/>
                    <a:pt x="278435" y="436855"/>
                  </a:cubicBezTo>
                  <a:cubicBezTo>
                    <a:pt x="202082" y="439369"/>
                    <a:pt x="128245" y="410108"/>
                    <a:pt x="73152" y="356387"/>
                  </a:cubicBezTo>
                  <a:cubicBezTo>
                    <a:pt x="41834" y="325984"/>
                    <a:pt x="16688" y="288493"/>
                    <a:pt x="0" y="247574"/>
                  </a:cubicBezTo>
                  <a:cubicBezTo>
                    <a:pt x="686" y="252374"/>
                    <a:pt x="1372" y="257404"/>
                    <a:pt x="2286" y="262204"/>
                  </a:cubicBezTo>
                  <a:cubicBezTo>
                    <a:pt x="2286" y="262433"/>
                    <a:pt x="2286" y="262433"/>
                    <a:pt x="2286" y="262661"/>
                  </a:cubicBezTo>
                  <a:cubicBezTo>
                    <a:pt x="2515" y="264262"/>
                    <a:pt x="2972" y="265633"/>
                    <a:pt x="3200" y="267233"/>
                  </a:cubicBezTo>
                  <a:cubicBezTo>
                    <a:pt x="3200" y="267462"/>
                    <a:pt x="3200" y="267462"/>
                    <a:pt x="3200" y="267691"/>
                  </a:cubicBezTo>
                  <a:cubicBezTo>
                    <a:pt x="4343" y="272491"/>
                    <a:pt x="5486" y="277520"/>
                    <a:pt x="6858" y="282550"/>
                  </a:cubicBezTo>
                  <a:cubicBezTo>
                    <a:pt x="6858" y="282778"/>
                    <a:pt x="6858" y="282778"/>
                    <a:pt x="7087" y="283007"/>
                  </a:cubicBezTo>
                  <a:cubicBezTo>
                    <a:pt x="7544" y="284378"/>
                    <a:pt x="8001" y="285979"/>
                    <a:pt x="8458" y="287350"/>
                  </a:cubicBezTo>
                  <a:cubicBezTo>
                    <a:pt x="8458" y="287579"/>
                    <a:pt x="8687" y="287807"/>
                    <a:pt x="8687" y="288265"/>
                  </a:cubicBezTo>
                  <a:cubicBezTo>
                    <a:pt x="9144" y="289636"/>
                    <a:pt x="9601" y="291236"/>
                    <a:pt x="10058" y="292608"/>
                  </a:cubicBezTo>
                  <a:cubicBezTo>
                    <a:pt x="10058" y="292837"/>
                    <a:pt x="10287" y="293065"/>
                    <a:pt x="10287" y="293294"/>
                  </a:cubicBezTo>
                  <a:cubicBezTo>
                    <a:pt x="11430" y="296723"/>
                    <a:pt x="12573" y="299923"/>
                    <a:pt x="13716" y="303352"/>
                  </a:cubicBezTo>
                  <a:cubicBezTo>
                    <a:pt x="13716" y="303581"/>
                    <a:pt x="13945" y="303809"/>
                    <a:pt x="13945" y="303809"/>
                  </a:cubicBezTo>
                  <a:cubicBezTo>
                    <a:pt x="14402" y="305181"/>
                    <a:pt x="15088" y="306781"/>
                    <a:pt x="15545" y="308153"/>
                  </a:cubicBezTo>
                  <a:cubicBezTo>
                    <a:pt x="15773" y="308610"/>
                    <a:pt x="15773" y="308839"/>
                    <a:pt x="16002" y="309296"/>
                  </a:cubicBezTo>
                  <a:cubicBezTo>
                    <a:pt x="16459" y="310667"/>
                    <a:pt x="17145" y="311810"/>
                    <a:pt x="17602" y="313182"/>
                  </a:cubicBezTo>
                  <a:cubicBezTo>
                    <a:pt x="17831" y="313639"/>
                    <a:pt x="17831" y="313868"/>
                    <a:pt x="18059" y="314325"/>
                  </a:cubicBezTo>
                  <a:cubicBezTo>
                    <a:pt x="18745" y="315925"/>
                    <a:pt x="19431" y="317297"/>
                    <a:pt x="20117" y="318897"/>
                  </a:cubicBezTo>
                  <a:cubicBezTo>
                    <a:pt x="20117" y="319126"/>
                    <a:pt x="20117" y="319126"/>
                    <a:pt x="20345" y="319354"/>
                  </a:cubicBezTo>
                  <a:cubicBezTo>
                    <a:pt x="21031" y="320954"/>
                    <a:pt x="21946" y="322783"/>
                    <a:pt x="22860" y="324383"/>
                  </a:cubicBezTo>
                  <a:cubicBezTo>
                    <a:pt x="22860" y="324612"/>
                    <a:pt x="23089" y="324612"/>
                    <a:pt x="23089" y="324841"/>
                  </a:cubicBezTo>
                  <a:cubicBezTo>
                    <a:pt x="23774" y="326212"/>
                    <a:pt x="24460" y="327812"/>
                    <a:pt x="25375" y="329413"/>
                  </a:cubicBezTo>
                  <a:cubicBezTo>
                    <a:pt x="25603" y="329870"/>
                    <a:pt x="25832" y="330327"/>
                    <a:pt x="26060" y="330784"/>
                  </a:cubicBezTo>
                  <a:cubicBezTo>
                    <a:pt x="26746" y="331927"/>
                    <a:pt x="27432" y="333299"/>
                    <a:pt x="28118" y="334442"/>
                  </a:cubicBezTo>
                  <a:cubicBezTo>
                    <a:pt x="28346" y="334899"/>
                    <a:pt x="28575" y="335356"/>
                    <a:pt x="28804" y="335813"/>
                  </a:cubicBezTo>
                  <a:cubicBezTo>
                    <a:pt x="29489" y="337185"/>
                    <a:pt x="30175" y="338328"/>
                    <a:pt x="31090" y="339700"/>
                  </a:cubicBezTo>
                  <a:cubicBezTo>
                    <a:pt x="31318" y="340157"/>
                    <a:pt x="31547" y="340385"/>
                    <a:pt x="31775" y="340843"/>
                  </a:cubicBezTo>
                  <a:cubicBezTo>
                    <a:pt x="33833" y="344272"/>
                    <a:pt x="35662" y="347472"/>
                    <a:pt x="37948" y="350901"/>
                  </a:cubicBezTo>
                  <a:cubicBezTo>
                    <a:pt x="38176" y="351358"/>
                    <a:pt x="38633" y="351815"/>
                    <a:pt x="38862" y="352273"/>
                  </a:cubicBezTo>
                  <a:cubicBezTo>
                    <a:pt x="39548" y="353416"/>
                    <a:pt x="40462" y="354787"/>
                    <a:pt x="41377" y="355930"/>
                  </a:cubicBezTo>
                  <a:cubicBezTo>
                    <a:pt x="41834" y="356387"/>
                    <a:pt x="42062" y="357073"/>
                    <a:pt x="42520" y="357530"/>
                  </a:cubicBezTo>
                  <a:cubicBezTo>
                    <a:pt x="43434" y="358673"/>
                    <a:pt x="44120" y="359816"/>
                    <a:pt x="45034" y="361188"/>
                  </a:cubicBezTo>
                  <a:cubicBezTo>
                    <a:pt x="45491" y="361645"/>
                    <a:pt x="45720" y="362102"/>
                    <a:pt x="46177" y="362788"/>
                  </a:cubicBezTo>
                  <a:cubicBezTo>
                    <a:pt x="47320" y="364160"/>
                    <a:pt x="48235" y="365760"/>
                    <a:pt x="49378" y="367132"/>
                  </a:cubicBezTo>
                  <a:cubicBezTo>
                    <a:pt x="49606" y="367360"/>
                    <a:pt x="49606" y="367589"/>
                    <a:pt x="49835" y="367817"/>
                  </a:cubicBezTo>
                  <a:cubicBezTo>
                    <a:pt x="51206" y="369418"/>
                    <a:pt x="52349" y="371246"/>
                    <a:pt x="53721" y="372847"/>
                  </a:cubicBezTo>
                  <a:cubicBezTo>
                    <a:pt x="53950" y="373304"/>
                    <a:pt x="54407" y="373761"/>
                    <a:pt x="54864" y="374218"/>
                  </a:cubicBezTo>
                  <a:cubicBezTo>
                    <a:pt x="55778" y="375361"/>
                    <a:pt x="56921" y="376733"/>
                    <a:pt x="57836" y="377876"/>
                  </a:cubicBezTo>
                  <a:cubicBezTo>
                    <a:pt x="58293" y="378562"/>
                    <a:pt x="58750" y="379019"/>
                    <a:pt x="59207" y="379705"/>
                  </a:cubicBezTo>
                  <a:cubicBezTo>
                    <a:pt x="60122" y="380848"/>
                    <a:pt x="61036" y="381991"/>
                    <a:pt x="62179" y="383134"/>
                  </a:cubicBezTo>
                  <a:cubicBezTo>
                    <a:pt x="62636" y="383819"/>
                    <a:pt x="63094" y="384277"/>
                    <a:pt x="63551" y="384962"/>
                  </a:cubicBezTo>
                  <a:cubicBezTo>
                    <a:pt x="64694" y="386334"/>
                    <a:pt x="65837" y="387477"/>
                    <a:pt x="66980" y="388849"/>
                  </a:cubicBezTo>
                  <a:cubicBezTo>
                    <a:pt x="67437" y="389306"/>
                    <a:pt x="67666" y="389763"/>
                    <a:pt x="68123" y="390220"/>
                  </a:cubicBezTo>
                  <a:cubicBezTo>
                    <a:pt x="69723" y="391820"/>
                    <a:pt x="71095" y="393649"/>
                    <a:pt x="72695" y="395249"/>
                  </a:cubicBezTo>
                  <a:cubicBezTo>
                    <a:pt x="72923" y="395478"/>
                    <a:pt x="73381" y="395935"/>
                    <a:pt x="73609" y="396164"/>
                  </a:cubicBezTo>
                  <a:cubicBezTo>
                    <a:pt x="74981" y="397535"/>
                    <a:pt x="76124" y="398907"/>
                    <a:pt x="77495" y="400279"/>
                  </a:cubicBezTo>
                  <a:cubicBezTo>
                    <a:pt x="77953" y="400964"/>
                    <a:pt x="78638" y="401422"/>
                    <a:pt x="79096" y="402107"/>
                  </a:cubicBezTo>
                  <a:cubicBezTo>
                    <a:pt x="80239" y="403250"/>
                    <a:pt x="81382" y="404393"/>
                    <a:pt x="82525" y="405536"/>
                  </a:cubicBezTo>
                  <a:cubicBezTo>
                    <a:pt x="83210" y="406222"/>
                    <a:pt x="83668" y="406679"/>
                    <a:pt x="84353" y="407365"/>
                  </a:cubicBezTo>
                  <a:cubicBezTo>
                    <a:pt x="85496" y="408508"/>
                    <a:pt x="86868" y="409651"/>
                    <a:pt x="88011" y="411023"/>
                  </a:cubicBezTo>
                  <a:cubicBezTo>
                    <a:pt x="88468" y="411480"/>
                    <a:pt x="89154" y="412166"/>
                    <a:pt x="89611" y="412623"/>
                  </a:cubicBezTo>
                  <a:cubicBezTo>
                    <a:pt x="91440" y="414452"/>
                    <a:pt x="93269" y="416052"/>
                    <a:pt x="95098" y="417881"/>
                  </a:cubicBezTo>
                  <a:cubicBezTo>
                    <a:pt x="140589" y="455143"/>
                    <a:pt x="222885" y="487375"/>
                    <a:pt x="360274" y="462915"/>
                  </a:cubicBezTo>
                  <a:cubicBezTo>
                    <a:pt x="378104" y="459486"/>
                    <a:pt x="396850" y="454914"/>
                    <a:pt x="413537" y="446684"/>
                  </a:cubicBezTo>
                  <a:cubicBezTo>
                    <a:pt x="438455" y="434340"/>
                    <a:pt x="461086" y="418338"/>
                    <a:pt x="481660" y="399136"/>
                  </a:cubicBezTo>
                  <a:cubicBezTo>
                    <a:pt x="519608" y="363931"/>
                    <a:pt x="539267" y="318440"/>
                    <a:pt x="554126" y="270434"/>
                  </a:cubicBezTo>
                  <a:cubicBezTo>
                    <a:pt x="566471" y="230886"/>
                    <a:pt x="568300" y="189967"/>
                    <a:pt x="561899" y="149047"/>
                  </a:cubicBezTo>
                  <a:cubicBezTo>
                    <a:pt x="561670" y="147218"/>
                    <a:pt x="561213" y="145390"/>
                    <a:pt x="560984" y="143332"/>
                  </a:cubicBezTo>
                  <a:cubicBezTo>
                    <a:pt x="560984" y="142646"/>
                    <a:pt x="560756" y="142189"/>
                    <a:pt x="560756" y="141503"/>
                  </a:cubicBezTo>
                  <a:cubicBezTo>
                    <a:pt x="560527" y="140360"/>
                    <a:pt x="560299" y="138989"/>
                    <a:pt x="560070" y="137846"/>
                  </a:cubicBezTo>
                  <a:cubicBezTo>
                    <a:pt x="559841" y="137160"/>
                    <a:pt x="559841" y="136474"/>
                    <a:pt x="559613" y="135788"/>
                  </a:cubicBezTo>
                  <a:cubicBezTo>
                    <a:pt x="559384" y="134645"/>
                    <a:pt x="559156" y="133502"/>
                    <a:pt x="558927" y="132359"/>
                  </a:cubicBezTo>
                  <a:cubicBezTo>
                    <a:pt x="558698" y="131674"/>
                    <a:pt x="558698" y="130759"/>
                    <a:pt x="558470" y="130073"/>
                  </a:cubicBezTo>
                  <a:cubicBezTo>
                    <a:pt x="558241" y="128930"/>
                    <a:pt x="558013" y="127787"/>
                    <a:pt x="557784" y="126644"/>
                  </a:cubicBezTo>
                  <a:cubicBezTo>
                    <a:pt x="557555" y="125959"/>
                    <a:pt x="557555" y="125044"/>
                    <a:pt x="557327" y="124358"/>
                  </a:cubicBezTo>
                  <a:cubicBezTo>
                    <a:pt x="557098" y="123215"/>
                    <a:pt x="556870" y="122072"/>
                    <a:pt x="556641" y="120929"/>
                  </a:cubicBezTo>
                  <a:cubicBezTo>
                    <a:pt x="556412" y="120244"/>
                    <a:pt x="556412" y="119558"/>
                    <a:pt x="556184" y="118872"/>
                  </a:cubicBezTo>
                  <a:cubicBezTo>
                    <a:pt x="555955" y="117729"/>
                    <a:pt x="555498" y="116586"/>
                    <a:pt x="555269" y="115214"/>
                  </a:cubicBezTo>
                  <a:cubicBezTo>
                    <a:pt x="555041" y="114529"/>
                    <a:pt x="555041" y="114071"/>
                    <a:pt x="554812" y="113386"/>
                  </a:cubicBezTo>
                  <a:cubicBezTo>
                    <a:pt x="554355" y="111557"/>
                    <a:pt x="553898" y="109728"/>
                    <a:pt x="553441" y="108128"/>
                  </a:cubicBezTo>
                  <a:cubicBezTo>
                    <a:pt x="553441" y="107899"/>
                    <a:pt x="553212" y="107671"/>
                    <a:pt x="553212" y="107442"/>
                  </a:cubicBezTo>
                  <a:cubicBezTo>
                    <a:pt x="552755" y="105842"/>
                    <a:pt x="552298" y="104242"/>
                    <a:pt x="551840" y="102641"/>
                  </a:cubicBezTo>
                  <a:cubicBezTo>
                    <a:pt x="551612" y="101956"/>
                    <a:pt x="551383" y="101270"/>
                    <a:pt x="551155" y="100813"/>
                  </a:cubicBezTo>
                  <a:cubicBezTo>
                    <a:pt x="550697" y="99670"/>
                    <a:pt x="550469" y="98527"/>
                    <a:pt x="550012" y="97384"/>
                  </a:cubicBezTo>
                  <a:cubicBezTo>
                    <a:pt x="549783" y="96698"/>
                    <a:pt x="549554" y="96012"/>
                    <a:pt x="549326" y="95098"/>
                  </a:cubicBezTo>
                  <a:cubicBezTo>
                    <a:pt x="549097" y="94183"/>
                    <a:pt x="548640" y="93040"/>
                    <a:pt x="548411" y="92126"/>
                  </a:cubicBezTo>
                  <a:cubicBezTo>
                    <a:pt x="548183" y="91440"/>
                    <a:pt x="547954" y="90526"/>
                    <a:pt x="547726" y="89840"/>
                  </a:cubicBezTo>
                  <a:cubicBezTo>
                    <a:pt x="547268" y="88925"/>
                    <a:pt x="547040" y="87782"/>
                    <a:pt x="546583" y="86868"/>
                  </a:cubicBezTo>
                  <a:cubicBezTo>
                    <a:pt x="546354" y="86182"/>
                    <a:pt x="546125" y="85268"/>
                    <a:pt x="545668" y="84582"/>
                  </a:cubicBezTo>
                  <a:cubicBezTo>
                    <a:pt x="545211" y="83668"/>
                    <a:pt x="544982" y="82525"/>
                    <a:pt x="544525" y="81610"/>
                  </a:cubicBezTo>
                  <a:cubicBezTo>
                    <a:pt x="544297" y="80924"/>
                    <a:pt x="544068" y="80239"/>
                    <a:pt x="543611" y="79324"/>
                  </a:cubicBezTo>
                  <a:cubicBezTo>
                    <a:pt x="543154" y="78181"/>
                    <a:pt x="542696" y="77267"/>
                    <a:pt x="542239" y="76124"/>
                  </a:cubicBezTo>
                  <a:cubicBezTo>
                    <a:pt x="542011" y="75438"/>
                    <a:pt x="541782" y="74752"/>
                    <a:pt x="541553" y="74066"/>
                  </a:cubicBezTo>
                  <a:cubicBezTo>
                    <a:pt x="540868" y="72466"/>
                    <a:pt x="540182" y="70866"/>
                    <a:pt x="539496" y="69266"/>
                  </a:cubicBezTo>
                  <a:cubicBezTo>
                    <a:pt x="539267" y="68809"/>
                    <a:pt x="539039" y="68351"/>
                    <a:pt x="538810" y="67894"/>
                  </a:cubicBezTo>
                  <a:cubicBezTo>
                    <a:pt x="538353" y="66523"/>
                    <a:pt x="537667" y="65380"/>
                    <a:pt x="537210" y="64237"/>
                  </a:cubicBezTo>
                  <a:cubicBezTo>
                    <a:pt x="536981" y="63551"/>
                    <a:pt x="536524" y="62865"/>
                    <a:pt x="536296" y="62179"/>
                  </a:cubicBezTo>
                  <a:cubicBezTo>
                    <a:pt x="535838" y="61265"/>
                    <a:pt x="535381" y="60122"/>
                    <a:pt x="534924" y="59207"/>
                  </a:cubicBezTo>
                  <a:cubicBezTo>
                    <a:pt x="534467" y="58522"/>
                    <a:pt x="534238" y="57836"/>
                    <a:pt x="533781" y="56921"/>
                  </a:cubicBezTo>
                  <a:cubicBezTo>
                    <a:pt x="533324" y="56007"/>
                    <a:pt x="532867" y="55093"/>
                    <a:pt x="532409" y="54178"/>
                  </a:cubicBezTo>
                  <a:cubicBezTo>
                    <a:pt x="531952" y="53492"/>
                    <a:pt x="531724" y="52578"/>
                    <a:pt x="531266" y="51892"/>
                  </a:cubicBezTo>
                  <a:cubicBezTo>
                    <a:pt x="530809" y="50978"/>
                    <a:pt x="530352" y="50063"/>
                    <a:pt x="529895" y="49149"/>
                  </a:cubicBezTo>
                  <a:cubicBezTo>
                    <a:pt x="529438" y="48463"/>
                    <a:pt x="528980" y="47777"/>
                    <a:pt x="528752" y="46863"/>
                  </a:cubicBezTo>
                  <a:cubicBezTo>
                    <a:pt x="528295" y="45949"/>
                    <a:pt x="527837" y="45034"/>
                    <a:pt x="527380" y="44120"/>
                  </a:cubicBezTo>
                  <a:cubicBezTo>
                    <a:pt x="526923" y="43434"/>
                    <a:pt x="526466" y="42748"/>
                    <a:pt x="526237" y="42062"/>
                  </a:cubicBezTo>
                  <a:cubicBezTo>
                    <a:pt x="525780" y="41148"/>
                    <a:pt x="525094" y="40234"/>
                    <a:pt x="524637" y="39319"/>
                  </a:cubicBezTo>
                  <a:cubicBezTo>
                    <a:pt x="524180" y="38633"/>
                    <a:pt x="523951" y="37948"/>
                    <a:pt x="523494" y="37262"/>
                  </a:cubicBezTo>
                  <a:cubicBezTo>
                    <a:pt x="522580" y="35890"/>
                    <a:pt x="521665" y="34519"/>
                    <a:pt x="520979" y="33147"/>
                  </a:cubicBezTo>
                  <a:cubicBezTo>
                    <a:pt x="520522" y="32461"/>
                    <a:pt x="520065" y="32004"/>
                    <a:pt x="519836" y="31318"/>
                  </a:cubicBezTo>
                  <a:cubicBezTo>
                    <a:pt x="519151" y="30404"/>
                    <a:pt x="518465" y="29261"/>
                    <a:pt x="517779" y="28346"/>
                  </a:cubicBezTo>
                  <a:cubicBezTo>
                    <a:pt x="517322" y="27661"/>
                    <a:pt x="516865" y="26975"/>
                    <a:pt x="516407" y="26289"/>
                  </a:cubicBezTo>
                  <a:cubicBezTo>
                    <a:pt x="515722" y="25375"/>
                    <a:pt x="515264" y="24689"/>
                    <a:pt x="514579" y="23774"/>
                  </a:cubicBezTo>
                  <a:cubicBezTo>
                    <a:pt x="514121" y="23089"/>
                    <a:pt x="513664" y="22403"/>
                    <a:pt x="512978" y="21717"/>
                  </a:cubicBezTo>
                  <a:cubicBezTo>
                    <a:pt x="512293" y="20803"/>
                    <a:pt x="511835" y="20117"/>
                    <a:pt x="511150" y="19202"/>
                  </a:cubicBezTo>
                  <a:cubicBezTo>
                    <a:pt x="510692" y="18517"/>
                    <a:pt x="510007" y="17831"/>
                    <a:pt x="509549" y="17145"/>
                  </a:cubicBezTo>
                  <a:cubicBezTo>
                    <a:pt x="508864" y="16459"/>
                    <a:pt x="508406" y="15545"/>
                    <a:pt x="507721" y="14859"/>
                  </a:cubicBezTo>
                  <a:cubicBezTo>
                    <a:pt x="507263" y="14173"/>
                    <a:pt x="506578" y="13487"/>
                    <a:pt x="506120" y="12802"/>
                  </a:cubicBezTo>
                  <a:cubicBezTo>
                    <a:pt x="505435" y="12116"/>
                    <a:pt x="504977" y="11201"/>
                    <a:pt x="504292" y="10516"/>
                  </a:cubicBezTo>
                  <a:cubicBezTo>
                    <a:pt x="503834" y="9830"/>
                    <a:pt x="503149" y="9144"/>
                    <a:pt x="502691" y="8458"/>
                  </a:cubicBezTo>
                  <a:cubicBezTo>
                    <a:pt x="502006" y="7544"/>
                    <a:pt x="501320" y="6858"/>
                    <a:pt x="500634" y="5944"/>
                  </a:cubicBezTo>
                  <a:cubicBezTo>
                    <a:pt x="500177" y="5258"/>
                    <a:pt x="499720" y="4801"/>
                    <a:pt x="499034" y="4115"/>
                  </a:cubicBezTo>
                  <a:cubicBezTo>
                    <a:pt x="497891" y="2743"/>
                    <a:pt x="496748" y="1372"/>
                    <a:pt x="495376" y="0"/>
                  </a:cubicBezTo>
                  <a:cubicBezTo>
                    <a:pt x="502234" y="16916"/>
                    <a:pt x="508635" y="34290"/>
                    <a:pt x="515722" y="51206"/>
                  </a:cubicBezTo>
                  <a:cubicBezTo>
                    <a:pt x="531952" y="91669"/>
                    <a:pt x="543611" y="133960"/>
                    <a:pt x="540410" y="178994"/>
                  </a:cubicBezTo>
                  <a:close/>
                </a:path>
              </a:pathLst>
            </a:custGeom>
            <a:solidFill>
              <a:srgbClr val="FFFFFF"/>
            </a:solidFill>
            <a:ln w="2286" cap="flat">
              <a:noFill/>
              <a:prstDash val="solid"/>
              <a:miter/>
            </a:ln>
          </p:spPr>
          <p:txBody>
            <a:bodyPr rtlCol="0" anchor="ctr"/>
            <a:lstStyle/>
            <a:p>
              <a:endParaRPr lang="en-US"/>
            </a:p>
          </p:txBody>
        </p:sp>
        <p:sp>
          <p:nvSpPr>
            <p:cNvPr id="207" name="Freeform 806">
              <a:extLst>
                <a:ext uri="{FF2B5EF4-FFF2-40B4-BE49-F238E27FC236}">
                  <a16:creationId xmlns:a16="http://schemas.microsoft.com/office/drawing/2014/main" id="{B6EC2608-224C-7AC1-3363-981F16E7CC36}"/>
                </a:ext>
              </a:extLst>
            </p:cNvPr>
            <p:cNvSpPr/>
            <p:nvPr/>
          </p:nvSpPr>
          <p:spPr>
            <a:xfrm>
              <a:off x="4295674" y="4730877"/>
              <a:ext cx="58064" cy="57605"/>
            </a:xfrm>
            <a:custGeom>
              <a:avLst/>
              <a:gdLst>
                <a:gd name="connsiteX0" fmla="*/ 14630 w 58064"/>
                <a:gd name="connsiteY0" fmla="*/ 53035 h 57605"/>
                <a:gd name="connsiteX1" fmla="*/ 32004 w 58064"/>
                <a:gd name="connsiteY1" fmla="*/ 50978 h 57605"/>
                <a:gd name="connsiteX2" fmla="*/ 58064 w 58064"/>
                <a:gd name="connsiteY2" fmla="*/ 0 h 57605"/>
                <a:gd name="connsiteX3" fmla="*/ 0 w 58064"/>
                <a:gd name="connsiteY3" fmla="*/ 37948 h 57605"/>
                <a:gd name="connsiteX4" fmla="*/ 14630 w 58064"/>
                <a:gd name="connsiteY4" fmla="*/ 53035 h 5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4" h="57605">
                  <a:moveTo>
                    <a:pt x="14630" y="53035"/>
                  </a:moveTo>
                  <a:cubicBezTo>
                    <a:pt x="21488" y="59436"/>
                    <a:pt x="27203" y="59436"/>
                    <a:pt x="32004" y="50978"/>
                  </a:cubicBezTo>
                  <a:cubicBezTo>
                    <a:pt x="40691" y="36119"/>
                    <a:pt x="51664" y="22403"/>
                    <a:pt x="58064" y="0"/>
                  </a:cubicBezTo>
                  <a:cubicBezTo>
                    <a:pt x="35890" y="13716"/>
                    <a:pt x="16002" y="23089"/>
                    <a:pt x="0" y="37948"/>
                  </a:cubicBezTo>
                  <a:cubicBezTo>
                    <a:pt x="3886" y="45491"/>
                    <a:pt x="9830" y="48692"/>
                    <a:pt x="14630" y="53035"/>
                  </a:cubicBezTo>
                  <a:close/>
                </a:path>
              </a:pathLst>
            </a:custGeom>
            <a:solidFill>
              <a:srgbClr val="FFFFFF"/>
            </a:solidFill>
            <a:ln w="2286" cap="flat">
              <a:noFill/>
              <a:prstDash val="solid"/>
              <a:miter/>
            </a:ln>
          </p:spPr>
          <p:txBody>
            <a:bodyPr rtlCol="0" anchor="ctr"/>
            <a:lstStyle/>
            <a:p>
              <a:endParaRPr lang="en-US"/>
            </a:p>
          </p:txBody>
        </p:sp>
        <p:sp>
          <p:nvSpPr>
            <p:cNvPr id="208" name="Freeform 807">
              <a:extLst>
                <a:ext uri="{FF2B5EF4-FFF2-40B4-BE49-F238E27FC236}">
                  <a16:creationId xmlns:a16="http://schemas.microsoft.com/office/drawing/2014/main" id="{CA38DE39-78C9-ED7B-AC01-C35BEECADE22}"/>
                </a:ext>
              </a:extLst>
            </p:cNvPr>
            <p:cNvSpPr/>
            <p:nvPr/>
          </p:nvSpPr>
          <p:spPr>
            <a:xfrm>
              <a:off x="3837103" y="4766995"/>
              <a:ext cx="746607" cy="486127"/>
            </a:xfrm>
            <a:custGeom>
              <a:avLst/>
              <a:gdLst>
                <a:gd name="connsiteX0" fmla="*/ 737464 w 746607"/>
                <a:gd name="connsiteY0" fmla="*/ 224485 h 486127"/>
                <a:gd name="connsiteX1" fmla="*/ 739064 w 746607"/>
                <a:gd name="connsiteY1" fmla="*/ 215570 h 486127"/>
                <a:gd name="connsiteX2" fmla="*/ 739521 w 746607"/>
                <a:gd name="connsiteY2" fmla="*/ 212598 h 486127"/>
                <a:gd name="connsiteX3" fmla="*/ 740435 w 746607"/>
                <a:gd name="connsiteY3" fmla="*/ 206883 h 486127"/>
                <a:gd name="connsiteX4" fmla="*/ 740893 w 746607"/>
                <a:gd name="connsiteY4" fmla="*/ 203454 h 486127"/>
                <a:gd name="connsiteX5" fmla="*/ 741578 w 746607"/>
                <a:gd name="connsiteY5" fmla="*/ 198425 h 486127"/>
                <a:gd name="connsiteX6" fmla="*/ 742036 w 746607"/>
                <a:gd name="connsiteY6" fmla="*/ 194767 h 486127"/>
                <a:gd name="connsiteX7" fmla="*/ 742721 w 746607"/>
                <a:gd name="connsiteY7" fmla="*/ 189966 h 486127"/>
                <a:gd name="connsiteX8" fmla="*/ 743179 w 746607"/>
                <a:gd name="connsiteY8" fmla="*/ 186309 h 486127"/>
                <a:gd name="connsiteX9" fmla="*/ 743636 w 746607"/>
                <a:gd name="connsiteY9" fmla="*/ 181737 h 486127"/>
                <a:gd name="connsiteX10" fmla="*/ 744093 w 746607"/>
                <a:gd name="connsiteY10" fmla="*/ 178079 h 486127"/>
                <a:gd name="connsiteX11" fmla="*/ 744550 w 746607"/>
                <a:gd name="connsiteY11" fmla="*/ 173507 h 486127"/>
                <a:gd name="connsiteX12" fmla="*/ 744779 w 746607"/>
                <a:gd name="connsiteY12" fmla="*/ 169850 h 486127"/>
                <a:gd name="connsiteX13" fmla="*/ 745236 w 746607"/>
                <a:gd name="connsiteY13" fmla="*/ 165506 h 486127"/>
                <a:gd name="connsiteX14" fmla="*/ 745465 w 746607"/>
                <a:gd name="connsiteY14" fmla="*/ 161849 h 486127"/>
                <a:gd name="connsiteX15" fmla="*/ 745693 w 746607"/>
                <a:gd name="connsiteY15" fmla="*/ 157505 h 486127"/>
                <a:gd name="connsiteX16" fmla="*/ 745922 w 746607"/>
                <a:gd name="connsiteY16" fmla="*/ 153848 h 486127"/>
                <a:gd name="connsiteX17" fmla="*/ 746150 w 746607"/>
                <a:gd name="connsiteY17" fmla="*/ 149733 h 486127"/>
                <a:gd name="connsiteX18" fmla="*/ 746379 w 746607"/>
                <a:gd name="connsiteY18" fmla="*/ 146304 h 486127"/>
                <a:gd name="connsiteX19" fmla="*/ 746608 w 746607"/>
                <a:gd name="connsiteY19" fmla="*/ 142189 h 486127"/>
                <a:gd name="connsiteX20" fmla="*/ 746608 w 746607"/>
                <a:gd name="connsiteY20" fmla="*/ 138760 h 486127"/>
                <a:gd name="connsiteX21" fmla="*/ 746608 w 746607"/>
                <a:gd name="connsiteY21" fmla="*/ 134645 h 486127"/>
                <a:gd name="connsiteX22" fmla="*/ 746608 w 746607"/>
                <a:gd name="connsiteY22" fmla="*/ 131445 h 486127"/>
                <a:gd name="connsiteX23" fmla="*/ 746608 w 746607"/>
                <a:gd name="connsiteY23" fmla="*/ 127330 h 486127"/>
                <a:gd name="connsiteX24" fmla="*/ 746608 w 746607"/>
                <a:gd name="connsiteY24" fmla="*/ 124130 h 486127"/>
                <a:gd name="connsiteX25" fmla="*/ 746608 w 746607"/>
                <a:gd name="connsiteY25" fmla="*/ 120015 h 486127"/>
                <a:gd name="connsiteX26" fmla="*/ 746608 w 746607"/>
                <a:gd name="connsiteY26" fmla="*/ 117043 h 486127"/>
                <a:gd name="connsiteX27" fmla="*/ 746379 w 746607"/>
                <a:gd name="connsiteY27" fmla="*/ 112700 h 486127"/>
                <a:gd name="connsiteX28" fmla="*/ 746379 w 746607"/>
                <a:gd name="connsiteY28" fmla="*/ 109956 h 486127"/>
                <a:gd name="connsiteX29" fmla="*/ 746150 w 746607"/>
                <a:gd name="connsiteY29" fmla="*/ 105156 h 486127"/>
                <a:gd name="connsiteX30" fmla="*/ 745922 w 746607"/>
                <a:gd name="connsiteY30" fmla="*/ 103098 h 486127"/>
                <a:gd name="connsiteX31" fmla="*/ 745465 w 746607"/>
                <a:gd name="connsiteY31" fmla="*/ 96240 h 486127"/>
                <a:gd name="connsiteX32" fmla="*/ 745465 w 746607"/>
                <a:gd name="connsiteY32" fmla="*/ 95783 h 486127"/>
                <a:gd name="connsiteX33" fmla="*/ 745007 w 746607"/>
                <a:gd name="connsiteY33" fmla="*/ 89611 h 486127"/>
                <a:gd name="connsiteX34" fmla="*/ 744779 w 746607"/>
                <a:gd name="connsiteY34" fmla="*/ 87325 h 486127"/>
                <a:gd name="connsiteX35" fmla="*/ 744322 w 746607"/>
                <a:gd name="connsiteY35" fmla="*/ 82982 h 486127"/>
                <a:gd name="connsiteX36" fmla="*/ 744093 w 746607"/>
                <a:gd name="connsiteY36" fmla="*/ 80467 h 486127"/>
                <a:gd name="connsiteX37" fmla="*/ 743636 w 746607"/>
                <a:gd name="connsiteY37" fmla="*/ 76581 h 486127"/>
                <a:gd name="connsiteX38" fmla="*/ 743179 w 746607"/>
                <a:gd name="connsiteY38" fmla="*/ 73838 h 486127"/>
                <a:gd name="connsiteX39" fmla="*/ 742721 w 746607"/>
                <a:gd name="connsiteY39" fmla="*/ 70180 h 486127"/>
                <a:gd name="connsiteX40" fmla="*/ 742264 w 746607"/>
                <a:gd name="connsiteY40" fmla="*/ 67437 h 486127"/>
                <a:gd name="connsiteX41" fmla="*/ 741807 w 746607"/>
                <a:gd name="connsiteY41" fmla="*/ 63779 h 486127"/>
                <a:gd name="connsiteX42" fmla="*/ 741350 w 746607"/>
                <a:gd name="connsiteY42" fmla="*/ 61036 h 486127"/>
                <a:gd name="connsiteX43" fmla="*/ 740664 w 746607"/>
                <a:gd name="connsiteY43" fmla="*/ 57607 h 486127"/>
                <a:gd name="connsiteX44" fmla="*/ 740207 w 746607"/>
                <a:gd name="connsiteY44" fmla="*/ 54864 h 486127"/>
                <a:gd name="connsiteX45" fmla="*/ 739521 w 746607"/>
                <a:gd name="connsiteY45" fmla="*/ 51435 h 486127"/>
                <a:gd name="connsiteX46" fmla="*/ 739064 w 746607"/>
                <a:gd name="connsiteY46" fmla="*/ 48692 h 486127"/>
                <a:gd name="connsiteX47" fmla="*/ 738378 w 746607"/>
                <a:gd name="connsiteY47" fmla="*/ 45491 h 486127"/>
                <a:gd name="connsiteX48" fmla="*/ 737921 w 746607"/>
                <a:gd name="connsiteY48" fmla="*/ 42977 h 486127"/>
                <a:gd name="connsiteX49" fmla="*/ 737235 w 746607"/>
                <a:gd name="connsiteY49" fmla="*/ 39776 h 486127"/>
                <a:gd name="connsiteX50" fmla="*/ 736549 w 746607"/>
                <a:gd name="connsiteY50" fmla="*/ 37262 h 486127"/>
                <a:gd name="connsiteX51" fmla="*/ 735863 w 746607"/>
                <a:gd name="connsiteY51" fmla="*/ 34061 h 486127"/>
                <a:gd name="connsiteX52" fmla="*/ 735178 w 746607"/>
                <a:gd name="connsiteY52" fmla="*/ 31547 h 486127"/>
                <a:gd name="connsiteX53" fmla="*/ 734263 w 746607"/>
                <a:gd name="connsiteY53" fmla="*/ 28346 h 486127"/>
                <a:gd name="connsiteX54" fmla="*/ 733577 w 746607"/>
                <a:gd name="connsiteY54" fmla="*/ 26060 h 486127"/>
                <a:gd name="connsiteX55" fmla="*/ 732663 w 746607"/>
                <a:gd name="connsiteY55" fmla="*/ 22860 h 486127"/>
                <a:gd name="connsiteX56" fmla="*/ 731977 w 746607"/>
                <a:gd name="connsiteY56" fmla="*/ 20574 h 486127"/>
                <a:gd name="connsiteX57" fmla="*/ 731063 w 746607"/>
                <a:gd name="connsiteY57" fmla="*/ 17373 h 486127"/>
                <a:gd name="connsiteX58" fmla="*/ 730377 w 746607"/>
                <a:gd name="connsiteY58" fmla="*/ 15316 h 486127"/>
                <a:gd name="connsiteX59" fmla="*/ 729234 w 746607"/>
                <a:gd name="connsiteY59" fmla="*/ 11887 h 486127"/>
                <a:gd name="connsiteX60" fmla="*/ 728777 w 746607"/>
                <a:gd name="connsiteY60" fmla="*/ 10058 h 486127"/>
                <a:gd name="connsiteX61" fmla="*/ 727405 w 746607"/>
                <a:gd name="connsiteY61" fmla="*/ 6172 h 486127"/>
                <a:gd name="connsiteX62" fmla="*/ 726948 w 746607"/>
                <a:gd name="connsiteY62" fmla="*/ 5029 h 486127"/>
                <a:gd name="connsiteX63" fmla="*/ 725119 w 746607"/>
                <a:gd name="connsiteY63" fmla="*/ 0 h 486127"/>
                <a:gd name="connsiteX64" fmla="*/ 725119 w 746607"/>
                <a:gd name="connsiteY64" fmla="*/ 0 h 486127"/>
                <a:gd name="connsiteX65" fmla="*/ 731520 w 746607"/>
                <a:gd name="connsiteY65" fmla="*/ 75895 h 486127"/>
                <a:gd name="connsiteX66" fmla="*/ 717804 w 746607"/>
                <a:gd name="connsiteY66" fmla="*/ 171450 h 486127"/>
                <a:gd name="connsiteX67" fmla="*/ 551612 w 746607"/>
                <a:gd name="connsiteY67" fmla="*/ 403479 h 486127"/>
                <a:gd name="connsiteX68" fmla="*/ 275920 w 746607"/>
                <a:gd name="connsiteY68" fmla="*/ 435483 h 486127"/>
                <a:gd name="connsiteX69" fmla="*/ 208940 w 746607"/>
                <a:gd name="connsiteY69" fmla="*/ 409880 h 486127"/>
                <a:gd name="connsiteX70" fmla="*/ 146075 w 746607"/>
                <a:gd name="connsiteY70" fmla="*/ 376733 h 486127"/>
                <a:gd name="connsiteX71" fmla="*/ 37033 w 746607"/>
                <a:gd name="connsiteY71" fmla="*/ 258089 h 486127"/>
                <a:gd name="connsiteX72" fmla="*/ 0 w 746607"/>
                <a:gd name="connsiteY72" fmla="*/ 188595 h 486127"/>
                <a:gd name="connsiteX73" fmla="*/ 0 w 746607"/>
                <a:gd name="connsiteY73" fmla="*/ 188595 h 486127"/>
                <a:gd name="connsiteX74" fmla="*/ 686 w 746607"/>
                <a:gd name="connsiteY74" fmla="*/ 194081 h 486127"/>
                <a:gd name="connsiteX75" fmla="*/ 686 w 746607"/>
                <a:gd name="connsiteY75" fmla="*/ 194310 h 486127"/>
                <a:gd name="connsiteX76" fmla="*/ 1600 w 746607"/>
                <a:gd name="connsiteY76" fmla="*/ 199796 h 486127"/>
                <a:gd name="connsiteX77" fmla="*/ 1600 w 746607"/>
                <a:gd name="connsiteY77" fmla="*/ 200253 h 486127"/>
                <a:gd name="connsiteX78" fmla="*/ 2515 w 746607"/>
                <a:gd name="connsiteY78" fmla="*/ 205511 h 486127"/>
                <a:gd name="connsiteX79" fmla="*/ 2515 w 746607"/>
                <a:gd name="connsiteY79" fmla="*/ 205968 h 486127"/>
                <a:gd name="connsiteX80" fmla="*/ 3429 w 746607"/>
                <a:gd name="connsiteY80" fmla="*/ 211226 h 486127"/>
                <a:gd name="connsiteX81" fmla="*/ 3429 w 746607"/>
                <a:gd name="connsiteY81" fmla="*/ 211683 h 486127"/>
                <a:gd name="connsiteX82" fmla="*/ 4572 w 746607"/>
                <a:gd name="connsiteY82" fmla="*/ 216941 h 486127"/>
                <a:gd name="connsiteX83" fmla="*/ 4572 w 746607"/>
                <a:gd name="connsiteY83" fmla="*/ 217170 h 486127"/>
                <a:gd name="connsiteX84" fmla="*/ 5715 w 746607"/>
                <a:gd name="connsiteY84" fmla="*/ 222428 h 486127"/>
                <a:gd name="connsiteX85" fmla="*/ 5715 w 746607"/>
                <a:gd name="connsiteY85" fmla="*/ 222428 h 486127"/>
                <a:gd name="connsiteX86" fmla="*/ 25375 w 746607"/>
                <a:gd name="connsiteY86" fmla="*/ 280263 h 486127"/>
                <a:gd name="connsiteX87" fmla="*/ 25375 w 746607"/>
                <a:gd name="connsiteY87" fmla="*/ 280263 h 486127"/>
                <a:gd name="connsiteX88" fmla="*/ 27661 w 746607"/>
                <a:gd name="connsiteY88" fmla="*/ 285064 h 486127"/>
                <a:gd name="connsiteX89" fmla="*/ 27889 w 746607"/>
                <a:gd name="connsiteY89" fmla="*/ 285521 h 486127"/>
                <a:gd name="connsiteX90" fmla="*/ 30175 w 746607"/>
                <a:gd name="connsiteY90" fmla="*/ 290093 h 486127"/>
                <a:gd name="connsiteX91" fmla="*/ 30404 w 746607"/>
                <a:gd name="connsiteY91" fmla="*/ 290550 h 486127"/>
                <a:gd name="connsiteX92" fmla="*/ 32690 w 746607"/>
                <a:gd name="connsiteY92" fmla="*/ 294894 h 486127"/>
                <a:gd name="connsiteX93" fmla="*/ 33147 w 746607"/>
                <a:gd name="connsiteY93" fmla="*/ 295580 h 486127"/>
                <a:gd name="connsiteX94" fmla="*/ 35433 w 746607"/>
                <a:gd name="connsiteY94" fmla="*/ 299694 h 486127"/>
                <a:gd name="connsiteX95" fmla="*/ 35890 w 746607"/>
                <a:gd name="connsiteY95" fmla="*/ 300380 h 486127"/>
                <a:gd name="connsiteX96" fmla="*/ 38176 w 746607"/>
                <a:gd name="connsiteY96" fmla="*/ 304495 h 486127"/>
                <a:gd name="connsiteX97" fmla="*/ 38633 w 746607"/>
                <a:gd name="connsiteY97" fmla="*/ 305181 h 486127"/>
                <a:gd name="connsiteX98" fmla="*/ 40919 w 746607"/>
                <a:gd name="connsiteY98" fmla="*/ 309296 h 486127"/>
                <a:gd name="connsiteX99" fmla="*/ 41377 w 746607"/>
                <a:gd name="connsiteY99" fmla="*/ 309981 h 486127"/>
                <a:gd name="connsiteX100" fmla="*/ 43891 w 746607"/>
                <a:gd name="connsiteY100" fmla="*/ 314096 h 486127"/>
                <a:gd name="connsiteX101" fmla="*/ 44120 w 746607"/>
                <a:gd name="connsiteY101" fmla="*/ 314553 h 486127"/>
                <a:gd name="connsiteX102" fmla="*/ 46634 w 746607"/>
                <a:gd name="connsiteY102" fmla="*/ 318668 h 486127"/>
                <a:gd name="connsiteX103" fmla="*/ 46863 w 746607"/>
                <a:gd name="connsiteY103" fmla="*/ 318897 h 486127"/>
                <a:gd name="connsiteX104" fmla="*/ 68809 w 746607"/>
                <a:gd name="connsiteY104" fmla="*/ 349301 h 486127"/>
                <a:gd name="connsiteX105" fmla="*/ 68809 w 746607"/>
                <a:gd name="connsiteY105" fmla="*/ 349301 h 486127"/>
                <a:gd name="connsiteX106" fmla="*/ 71780 w 746607"/>
                <a:gd name="connsiteY106" fmla="*/ 352958 h 486127"/>
                <a:gd name="connsiteX107" fmla="*/ 72466 w 746607"/>
                <a:gd name="connsiteY107" fmla="*/ 353644 h 486127"/>
                <a:gd name="connsiteX108" fmla="*/ 75209 w 746607"/>
                <a:gd name="connsiteY108" fmla="*/ 356844 h 486127"/>
                <a:gd name="connsiteX109" fmla="*/ 76124 w 746607"/>
                <a:gd name="connsiteY109" fmla="*/ 357759 h 486127"/>
                <a:gd name="connsiteX110" fmla="*/ 78867 w 746607"/>
                <a:gd name="connsiteY110" fmla="*/ 360731 h 486127"/>
                <a:gd name="connsiteX111" fmla="*/ 80010 w 746607"/>
                <a:gd name="connsiteY111" fmla="*/ 361874 h 486127"/>
                <a:gd name="connsiteX112" fmla="*/ 82525 w 746607"/>
                <a:gd name="connsiteY112" fmla="*/ 364617 h 486127"/>
                <a:gd name="connsiteX113" fmla="*/ 83668 w 746607"/>
                <a:gd name="connsiteY113" fmla="*/ 365988 h 486127"/>
                <a:gd name="connsiteX114" fmla="*/ 86182 w 746607"/>
                <a:gd name="connsiteY114" fmla="*/ 368732 h 486127"/>
                <a:gd name="connsiteX115" fmla="*/ 87554 w 746607"/>
                <a:gd name="connsiteY115" fmla="*/ 370103 h 486127"/>
                <a:gd name="connsiteX116" fmla="*/ 90068 w 746607"/>
                <a:gd name="connsiteY116" fmla="*/ 372618 h 486127"/>
                <a:gd name="connsiteX117" fmla="*/ 91440 w 746607"/>
                <a:gd name="connsiteY117" fmla="*/ 373989 h 486127"/>
                <a:gd name="connsiteX118" fmla="*/ 93955 w 746607"/>
                <a:gd name="connsiteY118" fmla="*/ 376504 h 486127"/>
                <a:gd name="connsiteX119" fmla="*/ 95326 w 746607"/>
                <a:gd name="connsiteY119" fmla="*/ 377876 h 486127"/>
                <a:gd name="connsiteX120" fmla="*/ 97841 w 746607"/>
                <a:gd name="connsiteY120" fmla="*/ 380390 h 486127"/>
                <a:gd name="connsiteX121" fmla="*/ 99212 w 746607"/>
                <a:gd name="connsiteY121" fmla="*/ 381762 h 486127"/>
                <a:gd name="connsiteX122" fmla="*/ 101727 w 746607"/>
                <a:gd name="connsiteY122" fmla="*/ 384048 h 486127"/>
                <a:gd name="connsiteX123" fmla="*/ 103327 w 746607"/>
                <a:gd name="connsiteY123" fmla="*/ 385419 h 486127"/>
                <a:gd name="connsiteX124" fmla="*/ 105842 w 746607"/>
                <a:gd name="connsiteY124" fmla="*/ 387705 h 486127"/>
                <a:gd name="connsiteX125" fmla="*/ 107442 w 746607"/>
                <a:gd name="connsiteY125" fmla="*/ 389077 h 486127"/>
                <a:gd name="connsiteX126" fmla="*/ 109957 w 746607"/>
                <a:gd name="connsiteY126" fmla="*/ 391363 h 486127"/>
                <a:gd name="connsiteX127" fmla="*/ 111557 w 746607"/>
                <a:gd name="connsiteY127" fmla="*/ 392735 h 486127"/>
                <a:gd name="connsiteX128" fmla="*/ 114300 w 746607"/>
                <a:gd name="connsiteY128" fmla="*/ 395021 h 486127"/>
                <a:gd name="connsiteX129" fmla="*/ 115672 w 746607"/>
                <a:gd name="connsiteY129" fmla="*/ 396164 h 486127"/>
                <a:gd name="connsiteX130" fmla="*/ 118415 w 746607"/>
                <a:gd name="connsiteY130" fmla="*/ 398450 h 486127"/>
                <a:gd name="connsiteX131" fmla="*/ 119558 w 746607"/>
                <a:gd name="connsiteY131" fmla="*/ 399364 h 486127"/>
                <a:gd name="connsiteX132" fmla="*/ 129616 w 746607"/>
                <a:gd name="connsiteY132" fmla="*/ 407136 h 486127"/>
                <a:gd name="connsiteX133" fmla="*/ 131216 w 746607"/>
                <a:gd name="connsiteY133" fmla="*/ 408279 h 486127"/>
                <a:gd name="connsiteX134" fmla="*/ 133731 w 746607"/>
                <a:gd name="connsiteY134" fmla="*/ 410108 h 486127"/>
                <a:gd name="connsiteX135" fmla="*/ 135788 w 746607"/>
                <a:gd name="connsiteY135" fmla="*/ 411480 h 486127"/>
                <a:gd name="connsiteX136" fmla="*/ 138303 w 746607"/>
                <a:gd name="connsiteY136" fmla="*/ 413080 h 486127"/>
                <a:gd name="connsiteX137" fmla="*/ 140360 w 746607"/>
                <a:gd name="connsiteY137" fmla="*/ 414680 h 486127"/>
                <a:gd name="connsiteX138" fmla="*/ 142646 w 746607"/>
                <a:gd name="connsiteY138" fmla="*/ 416280 h 486127"/>
                <a:gd name="connsiteX139" fmla="*/ 144932 w 746607"/>
                <a:gd name="connsiteY139" fmla="*/ 417881 h 486127"/>
                <a:gd name="connsiteX140" fmla="*/ 147218 w 746607"/>
                <a:gd name="connsiteY140" fmla="*/ 419481 h 486127"/>
                <a:gd name="connsiteX141" fmla="*/ 149504 w 746607"/>
                <a:gd name="connsiteY141" fmla="*/ 421081 h 486127"/>
                <a:gd name="connsiteX142" fmla="*/ 151790 w 746607"/>
                <a:gd name="connsiteY142" fmla="*/ 422453 h 486127"/>
                <a:gd name="connsiteX143" fmla="*/ 154076 w 746607"/>
                <a:gd name="connsiteY143" fmla="*/ 424053 h 486127"/>
                <a:gd name="connsiteX144" fmla="*/ 156362 w 746607"/>
                <a:gd name="connsiteY144" fmla="*/ 425424 h 486127"/>
                <a:gd name="connsiteX145" fmla="*/ 158877 w 746607"/>
                <a:gd name="connsiteY145" fmla="*/ 426796 h 486127"/>
                <a:gd name="connsiteX146" fmla="*/ 161163 w 746607"/>
                <a:gd name="connsiteY146" fmla="*/ 428168 h 486127"/>
                <a:gd name="connsiteX147" fmla="*/ 163678 w 746607"/>
                <a:gd name="connsiteY147" fmla="*/ 429539 h 486127"/>
                <a:gd name="connsiteX148" fmla="*/ 165964 w 746607"/>
                <a:gd name="connsiteY148" fmla="*/ 430911 h 486127"/>
                <a:gd name="connsiteX149" fmla="*/ 168478 w 746607"/>
                <a:gd name="connsiteY149" fmla="*/ 432282 h 486127"/>
                <a:gd name="connsiteX150" fmla="*/ 170764 w 746607"/>
                <a:gd name="connsiteY150" fmla="*/ 433654 h 486127"/>
                <a:gd name="connsiteX151" fmla="*/ 173279 w 746607"/>
                <a:gd name="connsiteY151" fmla="*/ 435026 h 486127"/>
                <a:gd name="connsiteX152" fmla="*/ 175565 w 746607"/>
                <a:gd name="connsiteY152" fmla="*/ 436169 h 486127"/>
                <a:gd name="connsiteX153" fmla="*/ 178308 w 746607"/>
                <a:gd name="connsiteY153" fmla="*/ 437540 h 486127"/>
                <a:gd name="connsiteX154" fmla="*/ 180594 w 746607"/>
                <a:gd name="connsiteY154" fmla="*/ 438683 h 486127"/>
                <a:gd name="connsiteX155" fmla="*/ 183337 w 746607"/>
                <a:gd name="connsiteY155" fmla="*/ 440055 h 486127"/>
                <a:gd name="connsiteX156" fmla="*/ 185623 w 746607"/>
                <a:gd name="connsiteY156" fmla="*/ 441198 h 486127"/>
                <a:gd name="connsiteX157" fmla="*/ 188366 w 746607"/>
                <a:gd name="connsiteY157" fmla="*/ 442569 h 486127"/>
                <a:gd name="connsiteX158" fmla="*/ 190652 w 746607"/>
                <a:gd name="connsiteY158" fmla="*/ 443712 h 486127"/>
                <a:gd name="connsiteX159" fmla="*/ 193624 w 746607"/>
                <a:gd name="connsiteY159" fmla="*/ 445084 h 486127"/>
                <a:gd name="connsiteX160" fmla="*/ 195682 w 746607"/>
                <a:gd name="connsiteY160" fmla="*/ 445998 h 486127"/>
                <a:gd name="connsiteX161" fmla="*/ 199111 w 746607"/>
                <a:gd name="connsiteY161" fmla="*/ 447599 h 486127"/>
                <a:gd name="connsiteX162" fmla="*/ 200711 w 746607"/>
                <a:gd name="connsiteY162" fmla="*/ 448284 h 486127"/>
                <a:gd name="connsiteX163" fmla="*/ 205740 w 746607"/>
                <a:gd name="connsiteY163" fmla="*/ 450570 h 486127"/>
                <a:gd name="connsiteX164" fmla="*/ 325984 w 746607"/>
                <a:gd name="connsiteY164" fmla="*/ 484175 h 486127"/>
                <a:gd name="connsiteX165" fmla="*/ 639394 w 746607"/>
                <a:gd name="connsiteY165" fmla="*/ 398450 h 486127"/>
                <a:gd name="connsiteX166" fmla="*/ 737464 w 746607"/>
                <a:gd name="connsiteY166" fmla="*/ 224485 h 4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6607" h="486127">
                  <a:moveTo>
                    <a:pt x="737464" y="224485"/>
                  </a:moveTo>
                  <a:cubicBezTo>
                    <a:pt x="737921" y="221513"/>
                    <a:pt x="738607" y="218541"/>
                    <a:pt x="739064" y="215570"/>
                  </a:cubicBezTo>
                  <a:cubicBezTo>
                    <a:pt x="739292" y="214655"/>
                    <a:pt x="739292" y="213741"/>
                    <a:pt x="739521" y="212598"/>
                  </a:cubicBezTo>
                  <a:cubicBezTo>
                    <a:pt x="739750" y="210769"/>
                    <a:pt x="740207" y="208712"/>
                    <a:pt x="740435" y="206883"/>
                  </a:cubicBezTo>
                  <a:cubicBezTo>
                    <a:pt x="740664" y="205740"/>
                    <a:pt x="740664" y="204597"/>
                    <a:pt x="740893" y="203454"/>
                  </a:cubicBezTo>
                  <a:cubicBezTo>
                    <a:pt x="741121" y="201854"/>
                    <a:pt x="741350" y="200025"/>
                    <a:pt x="741578" y="198425"/>
                  </a:cubicBezTo>
                  <a:cubicBezTo>
                    <a:pt x="741807" y="197282"/>
                    <a:pt x="741807" y="195910"/>
                    <a:pt x="742036" y="194767"/>
                  </a:cubicBezTo>
                  <a:cubicBezTo>
                    <a:pt x="742264" y="193167"/>
                    <a:pt x="742493" y="191567"/>
                    <a:pt x="742721" y="189966"/>
                  </a:cubicBezTo>
                  <a:cubicBezTo>
                    <a:pt x="742950" y="188823"/>
                    <a:pt x="742950" y="187452"/>
                    <a:pt x="743179" y="186309"/>
                  </a:cubicBezTo>
                  <a:cubicBezTo>
                    <a:pt x="743407" y="184709"/>
                    <a:pt x="743636" y="183337"/>
                    <a:pt x="743636" y="181737"/>
                  </a:cubicBezTo>
                  <a:cubicBezTo>
                    <a:pt x="743864" y="180594"/>
                    <a:pt x="743864" y="179222"/>
                    <a:pt x="744093" y="178079"/>
                  </a:cubicBezTo>
                  <a:cubicBezTo>
                    <a:pt x="744322" y="176479"/>
                    <a:pt x="744322" y="175107"/>
                    <a:pt x="744550" y="173507"/>
                  </a:cubicBezTo>
                  <a:cubicBezTo>
                    <a:pt x="744550" y="172364"/>
                    <a:pt x="744779" y="170993"/>
                    <a:pt x="744779" y="169850"/>
                  </a:cubicBezTo>
                  <a:cubicBezTo>
                    <a:pt x="745007" y="168478"/>
                    <a:pt x="745007" y="166878"/>
                    <a:pt x="745236" y="165506"/>
                  </a:cubicBezTo>
                  <a:cubicBezTo>
                    <a:pt x="745236" y="164363"/>
                    <a:pt x="745465" y="162992"/>
                    <a:pt x="745465" y="161849"/>
                  </a:cubicBezTo>
                  <a:cubicBezTo>
                    <a:pt x="745465" y="160477"/>
                    <a:pt x="745693" y="158877"/>
                    <a:pt x="745693" y="157505"/>
                  </a:cubicBezTo>
                  <a:cubicBezTo>
                    <a:pt x="745693" y="156362"/>
                    <a:pt x="745922" y="155219"/>
                    <a:pt x="745922" y="153848"/>
                  </a:cubicBezTo>
                  <a:cubicBezTo>
                    <a:pt x="745922" y="152476"/>
                    <a:pt x="746150" y="151104"/>
                    <a:pt x="746150" y="149733"/>
                  </a:cubicBezTo>
                  <a:cubicBezTo>
                    <a:pt x="746150" y="148590"/>
                    <a:pt x="746150" y="147447"/>
                    <a:pt x="746379" y="146304"/>
                  </a:cubicBezTo>
                  <a:cubicBezTo>
                    <a:pt x="746379" y="144932"/>
                    <a:pt x="746379" y="143561"/>
                    <a:pt x="746608" y="142189"/>
                  </a:cubicBezTo>
                  <a:cubicBezTo>
                    <a:pt x="746608" y="141046"/>
                    <a:pt x="746608" y="139903"/>
                    <a:pt x="746608" y="138760"/>
                  </a:cubicBezTo>
                  <a:cubicBezTo>
                    <a:pt x="746608" y="137388"/>
                    <a:pt x="746608" y="136017"/>
                    <a:pt x="746608" y="134645"/>
                  </a:cubicBezTo>
                  <a:cubicBezTo>
                    <a:pt x="746608" y="133502"/>
                    <a:pt x="746608" y="132359"/>
                    <a:pt x="746608" y="131445"/>
                  </a:cubicBezTo>
                  <a:cubicBezTo>
                    <a:pt x="746608" y="130073"/>
                    <a:pt x="746608" y="128702"/>
                    <a:pt x="746608" y="127330"/>
                  </a:cubicBezTo>
                  <a:cubicBezTo>
                    <a:pt x="746608" y="126187"/>
                    <a:pt x="746608" y="125273"/>
                    <a:pt x="746608" y="124130"/>
                  </a:cubicBezTo>
                  <a:cubicBezTo>
                    <a:pt x="746608" y="122758"/>
                    <a:pt x="746608" y="121386"/>
                    <a:pt x="746608" y="120015"/>
                  </a:cubicBezTo>
                  <a:cubicBezTo>
                    <a:pt x="746608" y="119100"/>
                    <a:pt x="746608" y="117957"/>
                    <a:pt x="746608" y="117043"/>
                  </a:cubicBezTo>
                  <a:cubicBezTo>
                    <a:pt x="746608" y="115671"/>
                    <a:pt x="746608" y="114071"/>
                    <a:pt x="746379" y="112700"/>
                  </a:cubicBezTo>
                  <a:cubicBezTo>
                    <a:pt x="746379" y="111785"/>
                    <a:pt x="746379" y="110871"/>
                    <a:pt x="746379" y="109956"/>
                  </a:cubicBezTo>
                  <a:cubicBezTo>
                    <a:pt x="746379" y="108356"/>
                    <a:pt x="746150" y="106756"/>
                    <a:pt x="746150" y="105156"/>
                  </a:cubicBezTo>
                  <a:cubicBezTo>
                    <a:pt x="746150" y="104470"/>
                    <a:pt x="746150" y="103784"/>
                    <a:pt x="745922" y="103098"/>
                  </a:cubicBezTo>
                  <a:cubicBezTo>
                    <a:pt x="745693" y="100812"/>
                    <a:pt x="745693" y="98526"/>
                    <a:pt x="745465" y="96240"/>
                  </a:cubicBezTo>
                  <a:cubicBezTo>
                    <a:pt x="745465" y="96012"/>
                    <a:pt x="745465" y="95783"/>
                    <a:pt x="745465" y="95783"/>
                  </a:cubicBezTo>
                  <a:cubicBezTo>
                    <a:pt x="745236" y="93726"/>
                    <a:pt x="745007" y="91668"/>
                    <a:pt x="745007" y="89611"/>
                  </a:cubicBezTo>
                  <a:cubicBezTo>
                    <a:pt x="745007" y="88925"/>
                    <a:pt x="744779" y="88239"/>
                    <a:pt x="744779" y="87325"/>
                  </a:cubicBezTo>
                  <a:cubicBezTo>
                    <a:pt x="744550" y="85953"/>
                    <a:pt x="744550" y="84353"/>
                    <a:pt x="744322" y="82982"/>
                  </a:cubicBezTo>
                  <a:cubicBezTo>
                    <a:pt x="744322" y="82067"/>
                    <a:pt x="744093" y="81381"/>
                    <a:pt x="744093" y="80467"/>
                  </a:cubicBezTo>
                  <a:cubicBezTo>
                    <a:pt x="743864" y="79095"/>
                    <a:pt x="743864" y="77952"/>
                    <a:pt x="743636" y="76581"/>
                  </a:cubicBezTo>
                  <a:cubicBezTo>
                    <a:pt x="743407" y="75666"/>
                    <a:pt x="743407" y="74752"/>
                    <a:pt x="743179" y="73838"/>
                  </a:cubicBezTo>
                  <a:cubicBezTo>
                    <a:pt x="742950" y="72695"/>
                    <a:pt x="742950" y="71323"/>
                    <a:pt x="742721" y="70180"/>
                  </a:cubicBezTo>
                  <a:cubicBezTo>
                    <a:pt x="742493" y="69266"/>
                    <a:pt x="742493" y="68351"/>
                    <a:pt x="742264" y="67437"/>
                  </a:cubicBezTo>
                  <a:cubicBezTo>
                    <a:pt x="742036" y="66294"/>
                    <a:pt x="741807" y="65151"/>
                    <a:pt x="741807" y="63779"/>
                  </a:cubicBezTo>
                  <a:cubicBezTo>
                    <a:pt x="741578" y="62865"/>
                    <a:pt x="741578" y="61950"/>
                    <a:pt x="741350" y="61036"/>
                  </a:cubicBezTo>
                  <a:cubicBezTo>
                    <a:pt x="741121" y="59893"/>
                    <a:pt x="740893" y="58750"/>
                    <a:pt x="740664" y="57607"/>
                  </a:cubicBezTo>
                  <a:cubicBezTo>
                    <a:pt x="740435" y="56693"/>
                    <a:pt x="740435" y="55778"/>
                    <a:pt x="740207" y="54864"/>
                  </a:cubicBezTo>
                  <a:cubicBezTo>
                    <a:pt x="739978" y="53721"/>
                    <a:pt x="739750" y="52578"/>
                    <a:pt x="739521" y="51435"/>
                  </a:cubicBezTo>
                  <a:cubicBezTo>
                    <a:pt x="739292" y="50520"/>
                    <a:pt x="739064" y="49606"/>
                    <a:pt x="739064" y="48692"/>
                  </a:cubicBezTo>
                  <a:cubicBezTo>
                    <a:pt x="738835" y="47549"/>
                    <a:pt x="738607" y="46406"/>
                    <a:pt x="738378" y="45491"/>
                  </a:cubicBezTo>
                  <a:cubicBezTo>
                    <a:pt x="738149" y="44577"/>
                    <a:pt x="737921" y="43662"/>
                    <a:pt x="737921" y="42977"/>
                  </a:cubicBezTo>
                  <a:cubicBezTo>
                    <a:pt x="737692" y="41834"/>
                    <a:pt x="737464" y="40919"/>
                    <a:pt x="737235" y="39776"/>
                  </a:cubicBezTo>
                  <a:cubicBezTo>
                    <a:pt x="737006" y="38862"/>
                    <a:pt x="736778" y="38176"/>
                    <a:pt x="736549" y="37262"/>
                  </a:cubicBezTo>
                  <a:cubicBezTo>
                    <a:pt x="736321" y="36119"/>
                    <a:pt x="736092" y="35204"/>
                    <a:pt x="735863" y="34061"/>
                  </a:cubicBezTo>
                  <a:cubicBezTo>
                    <a:pt x="735635" y="33147"/>
                    <a:pt x="735406" y="32461"/>
                    <a:pt x="735178" y="31547"/>
                  </a:cubicBezTo>
                  <a:cubicBezTo>
                    <a:pt x="734949" y="30404"/>
                    <a:pt x="734720" y="29489"/>
                    <a:pt x="734263" y="28346"/>
                  </a:cubicBezTo>
                  <a:cubicBezTo>
                    <a:pt x="734035" y="27660"/>
                    <a:pt x="733806" y="26746"/>
                    <a:pt x="733577" y="26060"/>
                  </a:cubicBezTo>
                  <a:cubicBezTo>
                    <a:pt x="733349" y="24917"/>
                    <a:pt x="732892" y="24003"/>
                    <a:pt x="732663" y="22860"/>
                  </a:cubicBezTo>
                  <a:cubicBezTo>
                    <a:pt x="732434" y="22174"/>
                    <a:pt x="732206" y="21488"/>
                    <a:pt x="731977" y="20574"/>
                  </a:cubicBezTo>
                  <a:cubicBezTo>
                    <a:pt x="731749" y="19431"/>
                    <a:pt x="731291" y="18288"/>
                    <a:pt x="731063" y="17373"/>
                  </a:cubicBezTo>
                  <a:cubicBezTo>
                    <a:pt x="730834" y="16688"/>
                    <a:pt x="730606" y="16002"/>
                    <a:pt x="730377" y="15316"/>
                  </a:cubicBezTo>
                  <a:cubicBezTo>
                    <a:pt x="729920" y="14173"/>
                    <a:pt x="729691" y="13030"/>
                    <a:pt x="729234" y="11887"/>
                  </a:cubicBezTo>
                  <a:cubicBezTo>
                    <a:pt x="729005" y="11201"/>
                    <a:pt x="728777" y="10744"/>
                    <a:pt x="728777" y="10058"/>
                  </a:cubicBezTo>
                  <a:cubicBezTo>
                    <a:pt x="728320" y="8687"/>
                    <a:pt x="727862" y="7315"/>
                    <a:pt x="727405" y="6172"/>
                  </a:cubicBezTo>
                  <a:cubicBezTo>
                    <a:pt x="727177" y="5715"/>
                    <a:pt x="727177" y="5486"/>
                    <a:pt x="726948" y="5029"/>
                  </a:cubicBezTo>
                  <a:cubicBezTo>
                    <a:pt x="726262" y="3429"/>
                    <a:pt x="725805" y="1600"/>
                    <a:pt x="725119" y="0"/>
                  </a:cubicBezTo>
                  <a:cubicBezTo>
                    <a:pt x="725119" y="0"/>
                    <a:pt x="725119" y="0"/>
                    <a:pt x="725119" y="0"/>
                  </a:cubicBezTo>
                  <a:cubicBezTo>
                    <a:pt x="728777" y="25146"/>
                    <a:pt x="731749" y="50292"/>
                    <a:pt x="731520" y="75895"/>
                  </a:cubicBezTo>
                  <a:cubicBezTo>
                    <a:pt x="731291" y="108128"/>
                    <a:pt x="725576" y="140360"/>
                    <a:pt x="717804" y="171450"/>
                  </a:cubicBezTo>
                  <a:cubicBezTo>
                    <a:pt x="693572" y="265862"/>
                    <a:pt x="641452" y="357987"/>
                    <a:pt x="551612" y="403479"/>
                  </a:cubicBezTo>
                  <a:cubicBezTo>
                    <a:pt x="467944" y="445770"/>
                    <a:pt x="367132" y="458114"/>
                    <a:pt x="275920" y="435483"/>
                  </a:cubicBezTo>
                  <a:cubicBezTo>
                    <a:pt x="252603" y="429768"/>
                    <a:pt x="230429" y="420395"/>
                    <a:pt x="208940" y="409880"/>
                  </a:cubicBezTo>
                  <a:cubicBezTo>
                    <a:pt x="187681" y="399364"/>
                    <a:pt x="166192" y="389534"/>
                    <a:pt x="146075" y="376733"/>
                  </a:cubicBezTo>
                  <a:cubicBezTo>
                    <a:pt x="99441" y="346786"/>
                    <a:pt x="65608" y="304724"/>
                    <a:pt x="37033" y="258089"/>
                  </a:cubicBezTo>
                  <a:cubicBezTo>
                    <a:pt x="23317" y="235458"/>
                    <a:pt x="10516" y="213055"/>
                    <a:pt x="0" y="188595"/>
                  </a:cubicBezTo>
                  <a:cubicBezTo>
                    <a:pt x="0" y="188595"/>
                    <a:pt x="0" y="188595"/>
                    <a:pt x="0" y="188595"/>
                  </a:cubicBezTo>
                  <a:cubicBezTo>
                    <a:pt x="229" y="190424"/>
                    <a:pt x="457" y="192252"/>
                    <a:pt x="686" y="194081"/>
                  </a:cubicBezTo>
                  <a:cubicBezTo>
                    <a:pt x="686" y="194081"/>
                    <a:pt x="686" y="194310"/>
                    <a:pt x="686" y="194310"/>
                  </a:cubicBezTo>
                  <a:cubicBezTo>
                    <a:pt x="914" y="196139"/>
                    <a:pt x="1143" y="197967"/>
                    <a:pt x="1600" y="199796"/>
                  </a:cubicBezTo>
                  <a:cubicBezTo>
                    <a:pt x="1600" y="200025"/>
                    <a:pt x="1600" y="200025"/>
                    <a:pt x="1600" y="200253"/>
                  </a:cubicBezTo>
                  <a:cubicBezTo>
                    <a:pt x="1829" y="202082"/>
                    <a:pt x="2286" y="203911"/>
                    <a:pt x="2515" y="205511"/>
                  </a:cubicBezTo>
                  <a:cubicBezTo>
                    <a:pt x="2515" y="205740"/>
                    <a:pt x="2515" y="205740"/>
                    <a:pt x="2515" y="205968"/>
                  </a:cubicBezTo>
                  <a:cubicBezTo>
                    <a:pt x="2743" y="207797"/>
                    <a:pt x="3200" y="209397"/>
                    <a:pt x="3429" y="211226"/>
                  </a:cubicBezTo>
                  <a:cubicBezTo>
                    <a:pt x="3429" y="211455"/>
                    <a:pt x="3429" y="211455"/>
                    <a:pt x="3429" y="211683"/>
                  </a:cubicBezTo>
                  <a:cubicBezTo>
                    <a:pt x="3886" y="213512"/>
                    <a:pt x="4115" y="215112"/>
                    <a:pt x="4572" y="216941"/>
                  </a:cubicBezTo>
                  <a:cubicBezTo>
                    <a:pt x="4572" y="216941"/>
                    <a:pt x="4572" y="217170"/>
                    <a:pt x="4572" y="217170"/>
                  </a:cubicBezTo>
                  <a:cubicBezTo>
                    <a:pt x="5029" y="218999"/>
                    <a:pt x="5258" y="220827"/>
                    <a:pt x="5715" y="222428"/>
                  </a:cubicBezTo>
                  <a:cubicBezTo>
                    <a:pt x="5715" y="222428"/>
                    <a:pt x="5715" y="222428"/>
                    <a:pt x="5715" y="222428"/>
                  </a:cubicBezTo>
                  <a:cubicBezTo>
                    <a:pt x="10516" y="242773"/>
                    <a:pt x="17145" y="261975"/>
                    <a:pt x="25375" y="280263"/>
                  </a:cubicBezTo>
                  <a:cubicBezTo>
                    <a:pt x="25375" y="280263"/>
                    <a:pt x="25375" y="280263"/>
                    <a:pt x="25375" y="280263"/>
                  </a:cubicBezTo>
                  <a:cubicBezTo>
                    <a:pt x="26060" y="281864"/>
                    <a:pt x="26746" y="283464"/>
                    <a:pt x="27661" y="285064"/>
                  </a:cubicBezTo>
                  <a:cubicBezTo>
                    <a:pt x="27661" y="285293"/>
                    <a:pt x="27889" y="285293"/>
                    <a:pt x="27889" y="285521"/>
                  </a:cubicBezTo>
                  <a:cubicBezTo>
                    <a:pt x="28575" y="287121"/>
                    <a:pt x="29261" y="288493"/>
                    <a:pt x="30175" y="290093"/>
                  </a:cubicBezTo>
                  <a:cubicBezTo>
                    <a:pt x="30175" y="290322"/>
                    <a:pt x="30404" y="290550"/>
                    <a:pt x="30404" y="290550"/>
                  </a:cubicBezTo>
                  <a:cubicBezTo>
                    <a:pt x="31090" y="291922"/>
                    <a:pt x="31775" y="293522"/>
                    <a:pt x="32690" y="294894"/>
                  </a:cubicBezTo>
                  <a:cubicBezTo>
                    <a:pt x="32918" y="295122"/>
                    <a:pt x="32918" y="295351"/>
                    <a:pt x="33147" y="295580"/>
                  </a:cubicBezTo>
                  <a:cubicBezTo>
                    <a:pt x="33833" y="296951"/>
                    <a:pt x="34519" y="298323"/>
                    <a:pt x="35433" y="299694"/>
                  </a:cubicBezTo>
                  <a:cubicBezTo>
                    <a:pt x="35662" y="299923"/>
                    <a:pt x="35662" y="300152"/>
                    <a:pt x="35890" y="300380"/>
                  </a:cubicBezTo>
                  <a:cubicBezTo>
                    <a:pt x="36576" y="301752"/>
                    <a:pt x="37490" y="303123"/>
                    <a:pt x="38176" y="304495"/>
                  </a:cubicBezTo>
                  <a:cubicBezTo>
                    <a:pt x="38405" y="304724"/>
                    <a:pt x="38405" y="304952"/>
                    <a:pt x="38633" y="305181"/>
                  </a:cubicBezTo>
                  <a:cubicBezTo>
                    <a:pt x="39319" y="306552"/>
                    <a:pt x="40234" y="307924"/>
                    <a:pt x="40919" y="309296"/>
                  </a:cubicBezTo>
                  <a:cubicBezTo>
                    <a:pt x="41148" y="309524"/>
                    <a:pt x="41148" y="309753"/>
                    <a:pt x="41377" y="309981"/>
                  </a:cubicBezTo>
                  <a:cubicBezTo>
                    <a:pt x="42291" y="311353"/>
                    <a:pt x="42977" y="312725"/>
                    <a:pt x="43891" y="314096"/>
                  </a:cubicBezTo>
                  <a:cubicBezTo>
                    <a:pt x="43891" y="314325"/>
                    <a:pt x="44120" y="314553"/>
                    <a:pt x="44120" y="314553"/>
                  </a:cubicBezTo>
                  <a:cubicBezTo>
                    <a:pt x="45034" y="315925"/>
                    <a:pt x="45949" y="317297"/>
                    <a:pt x="46634" y="318668"/>
                  </a:cubicBezTo>
                  <a:cubicBezTo>
                    <a:pt x="46634" y="318668"/>
                    <a:pt x="46863" y="318897"/>
                    <a:pt x="46863" y="318897"/>
                  </a:cubicBezTo>
                  <a:cubicBezTo>
                    <a:pt x="53721" y="329412"/>
                    <a:pt x="61036" y="339699"/>
                    <a:pt x="68809" y="349301"/>
                  </a:cubicBezTo>
                  <a:cubicBezTo>
                    <a:pt x="68809" y="349301"/>
                    <a:pt x="68809" y="349301"/>
                    <a:pt x="68809" y="349301"/>
                  </a:cubicBezTo>
                  <a:cubicBezTo>
                    <a:pt x="69723" y="350444"/>
                    <a:pt x="70866" y="351815"/>
                    <a:pt x="71780" y="352958"/>
                  </a:cubicBezTo>
                  <a:cubicBezTo>
                    <a:pt x="72009" y="353187"/>
                    <a:pt x="72238" y="353415"/>
                    <a:pt x="72466" y="353644"/>
                  </a:cubicBezTo>
                  <a:cubicBezTo>
                    <a:pt x="73381" y="354787"/>
                    <a:pt x="74295" y="355701"/>
                    <a:pt x="75209" y="356844"/>
                  </a:cubicBezTo>
                  <a:cubicBezTo>
                    <a:pt x="75438" y="357073"/>
                    <a:pt x="75667" y="357530"/>
                    <a:pt x="76124" y="357759"/>
                  </a:cubicBezTo>
                  <a:cubicBezTo>
                    <a:pt x="77038" y="358673"/>
                    <a:pt x="77953" y="359816"/>
                    <a:pt x="78867" y="360731"/>
                  </a:cubicBezTo>
                  <a:cubicBezTo>
                    <a:pt x="79324" y="361188"/>
                    <a:pt x="79553" y="361416"/>
                    <a:pt x="80010" y="361874"/>
                  </a:cubicBezTo>
                  <a:cubicBezTo>
                    <a:pt x="80924" y="362788"/>
                    <a:pt x="81839" y="363702"/>
                    <a:pt x="82525" y="364617"/>
                  </a:cubicBezTo>
                  <a:cubicBezTo>
                    <a:pt x="82982" y="365074"/>
                    <a:pt x="83210" y="365531"/>
                    <a:pt x="83668" y="365988"/>
                  </a:cubicBezTo>
                  <a:cubicBezTo>
                    <a:pt x="84582" y="366903"/>
                    <a:pt x="85268" y="367817"/>
                    <a:pt x="86182" y="368732"/>
                  </a:cubicBezTo>
                  <a:cubicBezTo>
                    <a:pt x="86639" y="369189"/>
                    <a:pt x="87097" y="369646"/>
                    <a:pt x="87554" y="370103"/>
                  </a:cubicBezTo>
                  <a:cubicBezTo>
                    <a:pt x="88468" y="371018"/>
                    <a:pt x="89154" y="371932"/>
                    <a:pt x="90068" y="372618"/>
                  </a:cubicBezTo>
                  <a:cubicBezTo>
                    <a:pt x="90526" y="373075"/>
                    <a:pt x="90983" y="373532"/>
                    <a:pt x="91440" y="373989"/>
                  </a:cubicBezTo>
                  <a:cubicBezTo>
                    <a:pt x="92354" y="374904"/>
                    <a:pt x="93040" y="375590"/>
                    <a:pt x="93955" y="376504"/>
                  </a:cubicBezTo>
                  <a:cubicBezTo>
                    <a:pt x="94412" y="376961"/>
                    <a:pt x="94869" y="377418"/>
                    <a:pt x="95326" y="377876"/>
                  </a:cubicBezTo>
                  <a:cubicBezTo>
                    <a:pt x="96241" y="378790"/>
                    <a:pt x="96926" y="379476"/>
                    <a:pt x="97841" y="380390"/>
                  </a:cubicBezTo>
                  <a:cubicBezTo>
                    <a:pt x="98298" y="380847"/>
                    <a:pt x="98755" y="381305"/>
                    <a:pt x="99212" y="381762"/>
                  </a:cubicBezTo>
                  <a:cubicBezTo>
                    <a:pt x="100127" y="382448"/>
                    <a:pt x="100813" y="383362"/>
                    <a:pt x="101727" y="384048"/>
                  </a:cubicBezTo>
                  <a:cubicBezTo>
                    <a:pt x="102184" y="384505"/>
                    <a:pt x="102641" y="384962"/>
                    <a:pt x="103327" y="385419"/>
                  </a:cubicBezTo>
                  <a:cubicBezTo>
                    <a:pt x="104242" y="386105"/>
                    <a:pt x="104927" y="387020"/>
                    <a:pt x="105842" y="387705"/>
                  </a:cubicBezTo>
                  <a:cubicBezTo>
                    <a:pt x="106299" y="388163"/>
                    <a:pt x="106985" y="388620"/>
                    <a:pt x="107442" y="389077"/>
                  </a:cubicBezTo>
                  <a:cubicBezTo>
                    <a:pt x="108356" y="389763"/>
                    <a:pt x="109271" y="390677"/>
                    <a:pt x="109957" y="391363"/>
                  </a:cubicBezTo>
                  <a:cubicBezTo>
                    <a:pt x="110414" y="391820"/>
                    <a:pt x="110871" y="392277"/>
                    <a:pt x="111557" y="392735"/>
                  </a:cubicBezTo>
                  <a:cubicBezTo>
                    <a:pt x="112471" y="393420"/>
                    <a:pt x="113386" y="394335"/>
                    <a:pt x="114300" y="395021"/>
                  </a:cubicBezTo>
                  <a:cubicBezTo>
                    <a:pt x="114757" y="395478"/>
                    <a:pt x="115214" y="395935"/>
                    <a:pt x="115672" y="396164"/>
                  </a:cubicBezTo>
                  <a:cubicBezTo>
                    <a:pt x="116586" y="396849"/>
                    <a:pt x="117500" y="397764"/>
                    <a:pt x="118415" y="398450"/>
                  </a:cubicBezTo>
                  <a:cubicBezTo>
                    <a:pt x="118872" y="398678"/>
                    <a:pt x="119329" y="399135"/>
                    <a:pt x="119558" y="399364"/>
                  </a:cubicBezTo>
                  <a:cubicBezTo>
                    <a:pt x="122987" y="402107"/>
                    <a:pt x="126187" y="404622"/>
                    <a:pt x="129616" y="407136"/>
                  </a:cubicBezTo>
                  <a:cubicBezTo>
                    <a:pt x="130073" y="407594"/>
                    <a:pt x="130759" y="407822"/>
                    <a:pt x="131216" y="408279"/>
                  </a:cubicBezTo>
                  <a:cubicBezTo>
                    <a:pt x="132131" y="408965"/>
                    <a:pt x="132817" y="409422"/>
                    <a:pt x="133731" y="410108"/>
                  </a:cubicBezTo>
                  <a:cubicBezTo>
                    <a:pt x="134417" y="410565"/>
                    <a:pt x="135103" y="411023"/>
                    <a:pt x="135788" y="411480"/>
                  </a:cubicBezTo>
                  <a:cubicBezTo>
                    <a:pt x="136703" y="412166"/>
                    <a:pt x="137389" y="412623"/>
                    <a:pt x="138303" y="413080"/>
                  </a:cubicBezTo>
                  <a:cubicBezTo>
                    <a:pt x="138989" y="413537"/>
                    <a:pt x="139675" y="413994"/>
                    <a:pt x="140360" y="414680"/>
                  </a:cubicBezTo>
                  <a:cubicBezTo>
                    <a:pt x="141046" y="415137"/>
                    <a:pt x="141961" y="415823"/>
                    <a:pt x="142646" y="416280"/>
                  </a:cubicBezTo>
                  <a:cubicBezTo>
                    <a:pt x="143332" y="416738"/>
                    <a:pt x="144247" y="417195"/>
                    <a:pt x="144932" y="417881"/>
                  </a:cubicBezTo>
                  <a:cubicBezTo>
                    <a:pt x="145618" y="418338"/>
                    <a:pt x="146533" y="418795"/>
                    <a:pt x="147218" y="419481"/>
                  </a:cubicBezTo>
                  <a:cubicBezTo>
                    <a:pt x="147904" y="419938"/>
                    <a:pt x="148819" y="420395"/>
                    <a:pt x="149504" y="421081"/>
                  </a:cubicBezTo>
                  <a:cubicBezTo>
                    <a:pt x="150190" y="421538"/>
                    <a:pt x="151105" y="421995"/>
                    <a:pt x="151790" y="422453"/>
                  </a:cubicBezTo>
                  <a:cubicBezTo>
                    <a:pt x="152476" y="422910"/>
                    <a:pt x="153391" y="423367"/>
                    <a:pt x="154076" y="424053"/>
                  </a:cubicBezTo>
                  <a:cubicBezTo>
                    <a:pt x="154762" y="424510"/>
                    <a:pt x="155677" y="424967"/>
                    <a:pt x="156362" y="425424"/>
                  </a:cubicBezTo>
                  <a:cubicBezTo>
                    <a:pt x="157277" y="425882"/>
                    <a:pt x="157963" y="426339"/>
                    <a:pt x="158877" y="426796"/>
                  </a:cubicBezTo>
                  <a:cubicBezTo>
                    <a:pt x="159563" y="427253"/>
                    <a:pt x="160477" y="427710"/>
                    <a:pt x="161163" y="428168"/>
                  </a:cubicBezTo>
                  <a:cubicBezTo>
                    <a:pt x="162077" y="428625"/>
                    <a:pt x="162763" y="429082"/>
                    <a:pt x="163678" y="429539"/>
                  </a:cubicBezTo>
                  <a:cubicBezTo>
                    <a:pt x="164363" y="429996"/>
                    <a:pt x="165278" y="430454"/>
                    <a:pt x="165964" y="430911"/>
                  </a:cubicBezTo>
                  <a:cubicBezTo>
                    <a:pt x="166878" y="431368"/>
                    <a:pt x="167564" y="431825"/>
                    <a:pt x="168478" y="432282"/>
                  </a:cubicBezTo>
                  <a:cubicBezTo>
                    <a:pt x="169164" y="432740"/>
                    <a:pt x="170078" y="433197"/>
                    <a:pt x="170764" y="433654"/>
                  </a:cubicBezTo>
                  <a:cubicBezTo>
                    <a:pt x="171679" y="434111"/>
                    <a:pt x="172593" y="434568"/>
                    <a:pt x="173279" y="435026"/>
                  </a:cubicBezTo>
                  <a:cubicBezTo>
                    <a:pt x="173965" y="435483"/>
                    <a:pt x="174879" y="435940"/>
                    <a:pt x="175565" y="436169"/>
                  </a:cubicBezTo>
                  <a:cubicBezTo>
                    <a:pt x="176479" y="436626"/>
                    <a:pt x="177394" y="437083"/>
                    <a:pt x="178308" y="437540"/>
                  </a:cubicBezTo>
                  <a:cubicBezTo>
                    <a:pt x="178994" y="437997"/>
                    <a:pt x="179908" y="438226"/>
                    <a:pt x="180594" y="438683"/>
                  </a:cubicBezTo>
                  <a:cubicBezTo>
                    <a:pt x="181508" y="439140"/>
                    <a:pt x="182423" y="439598"/>
                    <a:pt x="183337" y="440055"/>
                  </a:cubicBezTo>
                  <a:cubicBezTo>
                    <a:pt x="184023" y="440512"/>
                    <a:pt x="184937" y="440741"/>
                    <a:pt x="185623" y="441198"/>
                  </a:cubicBezTo>
                  <a:cubicBezTo>
                    <a:pt x="186538" y="441655"/>
                    <a:pt x="187452" y="442112"/>
                    <a:pt x="188366" y="442569"/>
                  </a:cubicBezTo>
                  <a:cubicBezTo>
                    <a:pt x="189052" y="443027"/>
                    <a:pt x="189738" y="443255"/>
                    <a:pt x="190652" y="443712"/>
                  </a:cubicBezTo>
                  <a:cubicBezTo>
                    <a:pt x="191567" y="444170"/>
                    <a:pt x="192710" y="444627"/>
                    <a:pt x="193624" y="445084"/>
                  </a:cubicBezTo>
                  <a:cubicBezTo>
                    <a:pt x="194310" y="445313"/>
                    <a:pt x="194996" y="445770"/>
                    <a:pt x="195682" y="445998"/>
                  </a:cubicBezTo>
                  <a:cubicBezTo>
                    <a:pt x="196825" y="446456"/>
                    <a:pt x="197968" y="446913"/>
                    <a:pt x="199111" y="447599"/>
                  </a:cubicBezTo>
                  <a:cubicBezTo>
                    <a:pt x="199568" y="447827"/>
                    <a:pt x="200254" y="448056"/>
                    <a:pt x="200711" y="448284"/>
                  </a:cubicBezTo>
                  <a:cubicBezTo>
                    <a:pt x="202311" y="448970"/>
                    <a:pt x="204140" y="449656"/>
                    <a:pt x="205740" y="450570"/>
                  </a:cubicBezTo>
                  <a:cubicBezTo>
                    <a:pt x="245059" y="464515"/>
                    <a:pt x="284150" y="478231"/>
                    <a:pt x="325984" y="484175"/>
                  </a:cubicBezTo>
                  <a:cubicBezTo>
                    <a:pt x="470687" y="496290"/>
                    <a:pt x="585902" y="450113"/>
                    <a:pt x="639394" y="398450"/>
                  </a:cubicBezTo>
                  <a:cubicBezTo>
                    <a:pt x="689686" y="351129"/>
                    <a:pt x="725119" y="294208"/>
                    <a:pt x="737464" y="224485"/>
                  </a:cubicBezTo>
                  <a:close/>
                </a:path>
              </a:pathLst>
            </a:custGeom>
            <a:solidFill>
              <a:srgbClr val="FFFFFF"/>
            </a:solidFill>
            <a:ln w="2286" cap="flat">
              <a:noFill/>
              <a:prstDash val="solid"/>
              <a:miter/>
            </a:ln>
          </p:spPr>
          <p:txBody>
            <a:bodyPr rtlCol="0" anchor="ctr"/>
            <a:lstStyle/>
            <a:p>
              <a:endParaRPr lang="en-US"/>
            </a:p>
          </p:txBody>
        </p:sp>
        <p:sp>
          <p:nvSpPr>
            <p:cNvPr id="209" name="Freeform 808">
              <a:extLst>
                <a:ext uri="{FF2B5EF4-FFF2-40B4-BE49-F238E27FC236}">
                  <a16:creationId xmlns:a16="http://schemas.microsoft.com/office/drawing/2014/main" id="{5CF9D7A5-D79B-DBA4-E13B-714593032EF2}"/>
                </a:ext>
              </a:extLst>
            </p:cNvPr>
            <p:cNvSpPr/>
            <p:nvPr/>
          </p:nvSpPr>
          <p:spPr>
            <a:xfrm>
              <a:off x="4152087" y="4476870"/>
              <a:ext cx="106096" cy="41408"/>
            </a:xfrm>
            <a:custGeom>
              <a:avLst/>
              <a:gdLst>
                <a:gd name="connsiteX0" fmla="*/ 82551 w 106096"/>
                <a:gd name="connsiteY0" fmla="*/ 18091 h 41408"/>
                <a:gd name="connsiteX1" fmla="*/ 97867 w 106096"/>
                <a:gd name="connsiteY1" fmla="*/ 9404 h 41408"/>
                <a:gd name="connsiteX2" fmla="*/ 106097 w 106096"/>
                <a:gd name="connsiteY2" fmla="*/ 1403 h 41408"/>
                <a:gd name="connsiteX3" fmla="*/ 106097 w 106096"/>
                <a:gd name="connsiteY3" fmla="*/ 1403 h 41408"/>
                <a:gd name="connsiteX4" fmla="*/ 106097 w 106096"/>
                <a:gd name="connsiteY4" fmla="*/ 1403 h 41408"/>
                <a:gd name="connsiteX5" fmla="*/ 100153 w 106096"/>
                <a:gd name="connsiteY5" fmla="*/ 717 h 41408"/>
                <a:gd name="connsiteX6" fmla="*/ 99924 w 106096"/>
                <a:gd name="connsiteY6" fmla="*/ 717 h 41408"/>
                <a:gd name="connsiteX7" fmla="*/ 70892 w 106096"/>
                <a:gd name="connsiteY7" fmla="*/ 489 h 41408"/>
                <a:gd name="connsiteX8" fmla="*/ 70435 w 106096"/>
                <a:gd name="connsiteY8" fmla="*/ 489 h 41408"/>
                <a:gd name="connsiteX9" fmla="*/ 65177 w 106096"/>
                <a:gd name="connsiteY9" fmla="*/ 946 h 41408"/>
                <a:gd name="connsiteX10" fmla="*/ 64034 w 106096"/>
                <a:gd name="connsiteY10" fmla="*/ 946 h 41408"/>
                <a:gd name="connsiteX11" fmla="*/ 59005 w 106096"/>
                <a:gd name="connsiteY11" fmla="*/ 1403 h 41408"/>
                <a:gd name="connsiteX12" fmla="*/ 57862 w 106096"/>
                <a:gd name="connsiteY12" fmla="*/ 1632 h 41408"/>
                <a:gd name="connsiteX13" fmla="*/ 42774 w 106096"/>
                <a:gd name="connsiteY13" fmla="*/ 3918 h 41408"/>
                <a:gd name="connsiteX14" fmla="*/ 40946 w 106096"/>
                <a:gd name="connsiteY14" fmla="*/ 4375 h 41408"/>
                <a:gd name="connsiteX15" fmla="*/ 37288 w 106096"/>
                <a:gd name="connsiteY15" fmla="*/ 5061 h 41408"/>
                <a:gd name="connsiteX16" fmla="*/ 34316 w 106096"/>
                <a:gd name="connsiteY16" fmla="*/ 5747 h 41408"/>
                <a:gd name="connsiteX17" fmla="*/ 31116 w 106096"/>
                <a:gd name="connsiteY17" fmla="*/ 6432 h 41408"/>
                <a:gd name="connsiteX18" fmla="*/ 27687 w 106096"/>
                <a:gd name="connsiteY18" fmla="*/ 7347 h 41408"/>
                <a:gd name="connsiteX19" fmla="*/ 24944 w 106096"/>
                <a:gd name="connsiteY19" fmla="*/ 8033 h 41408"/>
                <a:gd name="connsiteX20" fmla="*/ 20829 w 106096"/>
                <a:gd name="connsiteY20" fmla="*/ 9176 h 41408"/>
                <a:gd name="connsiteX21" fmla="*/ 18543 w 106096"/>
                <a:gd name="connsiteY21" fmla="*/ 9861 h 41408"/>
                <a:gd name="connsiteX22" fmla="*/ 12142 w 106096"/>
                <a:gd name="connsiteY22" fmla="*/ 11690 h 41408"/>
                <a:gd name="connsiteX23" fmla="*/ 1855 w 106096"/>
                <a:gd name="connsiteY23" fmla="*/ 35465 h 41408"/>
                <a:gd name="connsiteX24" fmla="*/ 2312 w 106096"/>
                <a:gd name="connsiteY24" fmla="*/ 37293 h 41408"/>
                <a:gd name="connsiteX25" fmla="*/ 2541 w 106096"/>
                <a:gd name="connsiteY25" fmla="*/ 38208 h 41408"/>
                <a:gd name="connsiteX26" fmla="*/ 2769 w 106096"/>
                <a:gd name="connsiteY26" fmla="*/ 38894 h 41408"/>
                <a:gd name="connsiteX27" fmla="*/ 3227 w 106096"/>
                <a:gd name="connsiteY27" fmla="*/ 40037 h 41408"/>
                <a:gd name="connsiteX28" fmla="*/ 3227 w 106096"/>
                <a:gd name="connsiteY28" fmla="*/ 40265 h 41408"/>
                <a:gd name="connsiteX29" fmla="*/ 3684 w 106096"/>
                <a:gd name="connsiteY29" fmla="*/ 41408 h 41408"/>
                <a:gd name="connsiteX30" fmla="*/ 3684 w 106096"/>
                <a:gd name="connsiteY30" fmla="*/ 41408 h 41408"/>
                <a:gd name="connsiteX31" fmla="*/ 33630 w 106096"/>
                <a:gd name="connsiteY31" fmla="*/ 32493 h 41408"/>
                <a:gd name="connsiteX32" fmla="*/ 82551 w 106096"/>
                <a:gd name="connsiteY32" fmla="*/ 18091 h 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096" h="41408">
                  <a:moveTo>
                    <a:pt x="82551" y="18091"/>
                  </a:moveTo>
                  <a:cubicBezTo>
                    <a:pt x="87809" y="15576"/>
                    <a:pt x="93066" y="12605"/>
                    <a:pt x="97867" y="9404"/>
                  </a:cubicBezTo>
                  <a:cubicBezTo>
                    <a:pt x="100610" y="6890"/>
                    <a:pt x="103353" y="4146"/>
                    <a:pt x="106097" y="1403"/>
                  </a:cubicBezTo>
                  <a:cubicBezTo>
                    <a:pt x="106097" y="1403"/>
                    <a:pt x="106097" y="1403"/>
                    <a:pt x="106097" y="1403"/>
                  </a:cubicBezTo>
                  <a:lnTo>
                    <a:pt x="106097" y="1403"/>
                  </a:lnTo>
                  <a:cubicBezTo>
                    <a:pt x="104039" y="1175"/>
                    <a:pt x="102210" y="946"/>
                    <a:pt x="100153" y="717"/>
                  </a:cubicBezTo>
                  <a:cubicBezTo>
                    <a:pt x="100153" y="717"/>
                    <a:pt x="99924" y="717"/>
                    <a:pt x="99924" y="717"/>
                  </a:cubicBezTo>
                  <a:cubicBezTo>
                    <a:pt x="90095" y="-197"/>
                    <a:pt x="80493" y="-197"/>
                    <a:pt x="70892" y="489"/>
                  </a:cubicBezTo>
                  <a:cubicBezTo>
                    <a:pt x="70664" y="489"/>
                    <a:pt x="70664" y="489"/>
                    <a:pt x="70435" y="489"/>
                  </a:cubicBezTo>
                  <a:cubicBezTo>
                    <a:pt x="68606" y="717"/>
                    <a:pt x="67006" y="717"/>
                    <a:pt x="65177" y="946"/>
                  </a:cubicBezTo>
                  <a:cubicBezTo>
                    <a:pt x="64720" y="946"/>
                    <a:pt x="64491" y="946"/>
                    <a:pt x="64034" y="946"/>
                  </a:cubicBezTo>
                  <a:cubicBezTo>
                    <a:pt x="62434" y="1175"/>
                    <a:pt x="60605" y="1403"/>
                    <a:pt x="59005" y="1403"/>
                  </a:cubicBezTo>
                  <a:cubicBezTo>
                    <a:pt x="58548" y="1403"/>
                    <a:pt x="58319" y="1403"/>
                    <a:pt x="57862" y="1632"/>
                  </a:cubicBezTo>
                  <a:cubicBezTo>
                    <a:pt x="52833" y="2318"/>
                    <a:pt x="47804" y="3003"/>
                    <a:pt x="42774" y="3918"/>
                  </a:cubicBezTo>
                  <a:cubicBezTo>
                    <a:pt x="42089" y="4146"/>
                    <a:pt x="41403" y="4146"/>
                    <a:pt x="40946" y="4375"/>
                  </a:cubicBezTo>
                  <a:cubicBezTo>
                    <a:pt x="39803" y="4604"/>
                    <a:pt x="38660" y="4832"/>
                    <a:pt x="37288" y="5061"/>
                  </a:cubicBezTo>
                  <a:cubicBezTo>
                    <a:pt x="36374" y="5289"/>
                    <a:pt x="35231" y="5518"/>
                    <a:pt x="34316" y="5747"/>
                  </a:cubicBezTo>
                  <a:cubicBezTo>
                    <a:pt x="33173" y="5975"/>
                    <a:pt x="32259" y="6204"/>
                    <a:pt x="31116" y="6432"/>
                  </a:cubicBezTo>
                  <a:cubicBezTo>
                    <a:pt x="29973" y="6661"/>
                    <a:pt x="28830" y="6890"/>
                    <a:pt x="27687" y="7347"/>
                  </a:cubicBezTo>
                  <a:cubicBezTo>
                    <a:pt x="26772" y="7575"/>
                    <a:pt x="25858" y="7804"/>
                    <a:pt x="24944" y="8033"/>
                  </a:cubicBezTo>
                  <a:cubicBezTo>
                    <a:pt x="23572" y="8261"/>
                    <a:pt x="22200" y="8718"/>
                    <a:pt x="20829" y="9176"/>
                  </a:cubicBezTo>
                  <a:cubicBezTo>
                    <a:pt x="20143" y="9404"/>
                    <a:pt x="19229" y="9633"/>
                    <a:pt x="18543" y="9861"/>
                  </a:cubicBezTo>
                  <a:cubicBezTo>
                    <a:pt x="16485" y="10319"/>
                    <a:pt x="14199" y="11004"/>
                    <a:pt x="12142" y="11690"/>
                  </a:cubicBezTo>
                  <a:cubicBezTo>
                    <a:pt x="-1345" y="15576"/>
                    <a:pt x="-1574" y="19691"/>
                    <a:pt x="1855" y="35465"/>
                  </a:cubicBezTo>
                  <a:cubicBezTo>
                    <a:pt x="2084" y="36150"/>
                    <a:pt x="2084" y="36836"/>
                    <a:pt x="2312" y="37293"/>
                  </a:cubicBezTo>
                  <a:cubicBezTo>
                    <a:pt x="2312" y="37522"/>
                    <a:pt x="2541" y="37979"/>
                    <a:pt x="2541" y="38208"/>
                  </a:cubicBezTo>
                  <a:cubicBezTo>
                    <a:pt x="2541" y="38436"/>
                    <a:pt x="2769" y="38665"/>
                    <a:pt x="2769" y="38894"/>
                  </a:cubicBezTo>
                  <a:cubicBezTo>
                    <a:pt x="2998" y="39351"/>
                    <a:pt x="2998" y="39579"/>
                    <a:pt x="3227" y="40037"/>
                  </a:cubicBezTo>
                  <a:cubicBezTo>
                    <a:pt x="3227" y="40037"/>
                    <a:pt x="3227" y="40265"/>
                    <a:pt x="3227" y="40265"/>
                  </a:cubicBezTo>
                  <a:cubicBezTo>
                    <a:pt x="3455" y="40722"/>
                    <a:pt x="3455" y="40951"/>
                    <a:pt x="3684" y="41408"/>
                  </a:cubicBezTo>
                  <a:cubicBezTo>
                    <a:pt x="3684" y="41408"/>
                    <a:pt x="3684" y="41408"/>
                    <a:pt x="3684" y="41408"/>
                  </a:cubicBezTo>
                  <a:cubicBezTo>
                    <a:pt x="13514" y="38208"/>
                    <a:pt x="23343" y="35236"/>
                    <a:pt x="33630" y="32493"/>
                  </a:cubicBezTo>
                  <a:cubicBezTo>
                    <a:pt x="50547" y="27692"/>
                    <a:pt x="66777" y="23806"/>
                    <a:pt x="82551" y="18091"/>
                  </a:cubicBezTo>
                  <a:close/>
                </a:path>
              </a:pathLst>
            </a:custGeom>
            <a:solidFill>
              <a:srgbClr val="FFFFFF"/>
            </a:solidFill>
            <a:ln w="2286" cap="flat">
              <a:noFill/>
              <a:prstDash val="solid"/>
              <a:miter/>
            </a:ln>
          </p:spPr>
          <p:txBody>
            <a:bodyPr rtlCol="0" anchor="ctr"/>
            <a:lstStyle/>
            <a:p>
              <a:endParaRPr lang="en-US"/>
            </a:p>
          </p:txBody>
        </p:sp>
        <p:sp>
          <p:nvSpPr>
            <p:cNvPr id="210" name="Freeform 809">
              <a:extLst>
                <a:ext uri="{FF2B5EF4-FFF2-40B4-BE49-F238E27FC236}">
                  <a16:creationId xmlns:a16="http://schemas.microsoft.com/office/drawing/2014/main" id="{8B5563E1-936D-EF9F-9D0C-0B61922F4010}"/>
                </a:ext>
              </a:extLst>
            </p:cNvPr>
            <p:cNvSpPr/>
            <p:nvPr/>
          </p:nvSpPr>
          <p:spPr>
            <a:xfrm>
              <a:off x="3961918" y="4650787"/>
              <a:ext cx="189731" cy="226622"/>
            </a:xfrm>
            <a:custGeom>
              <a:avLst/>
              <a:gdLst>
                <a:gd name="connsiteX0" fmla="*/ 3886 w 189731"/>
                <a:gd name="connsiteY0" fmla="*/ 226165 h 226622"/>
                <a:gd name="connsiteX1" fmla="*/ 13487 w 189731"/>
                <a:gd name="connsiteY1" fmla="*/ 226623 h 226622"/>
                <a:gd name="connsiteX2" fmla="*/ 62408 w 189731"/>
                <a:gd name="connsiteY2" fmla="*/ 125353 h 226622"/>
                <a:gd name="connsiteX3" fmla="*/ 188824 w 189731"/>
                <a:gd name="connsiteY3" fmla="*/ 766 h 226622"/>
                <a:gd name="connsiteX4" fmla="*/ 122758 w 189731"/>
                <a:gd name="connsiteY4" fmla="*/ 26369 h 226622"/>
                <a:gd name="connsiteX5" fmla="*/ 0 w 189731"/>
                <a:gd name="connsiteY5" fmla="*/ 226623 h 226622"/>
                <a:gd name="connsiteX6" fmla="*/ 3886 w 189731"/>
                <a:gd name="connsiteY6" fmla="*/ 226165 h 22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31" h="226622">
                  <a:moveTo>
                    <a:pt x="3886" y="226165"/>
                  </a:moveTo>
                  <a:cubicBezTo>
                    <a:pt x="7087" y="226394"/>
                    <a:pt x="10287" y="226394"/>
                    <a:pt x="13487" y="226623"/>
                  </a:cubicBezTo>
                  <a:cubicBezTo>
                    <a:pt x="22860" y="200562"/>
                    <a:pt x="38176" y="165129"/>
                    <a:pt x="62408" y="125353"/>
                  </a:cubicBezTo>
                  <a:cubicBezTo>
                    <a:pt x="101727" y="60888"/>
                    <a:pt x="171221" y="10824"/>
                    <a:pt x="188824" y="766"/>
                  </a:cubicBezTo>
                  <a:cubicBezTo>
                    <a:pt x="198196" y="-4721"/>
                    <a:pt x="132131" y="20882"/>
                    <a:pt x="122758" y="26369"/>
                  </a:cubicBezTo>
                  <a:cubicBezTo>
                    <a:pt x="104699" y="36656"/>
                    <a:pt x="13259" y="96778"/>
                    <a:pt x="0" y="226623"/>
                  </a:cubicBezTo>
                  <a:cubicBezTo>
                    <a:pt x="1143" y="226165"/>
                    <a:pt x="2515" y="226165"/>
                    <a:pt x="3886" y="226165"/>
                  </a:cubicBezTo>
                  <a:close/>
                </a:path>
              </a:pathLst>
            </a:custGeom>
            <a:solidFill>
              <a:srgbClr val="FFFFFF"/>
            </a:solidFill>
            <a:ln w="2286" cap="flat">
              <a:noFill/>
              <a:prstDash val="solid"/>
              <a:miter/>
            </a:ln>
          </p:spPr>
          <p:txBody>
            <a:bodyPr rtlCol="0" anchor="ctr"/>
            <a:lstStyle/>
            <a:p>
              <a:endParaRPr lang="en-US"/>
            </a:p>
          </p:txBody>
        </p:sp>
        <p:sp>
          <p:nvSpPr>
            <p:cNvPr id="211" name="Freeform 810">
              <a:extLst>
                <a:ext uri="{FF2B5EF4-FFF2-40B4-BE49-F238E27FC236}">
                  <a16:creationId xmlns:a16="http://schemas.microsoft.com/office/drawing/2014/main" id="{38DC4080-4383-4895-66E1-E8CB92C8A3ED}"/>
                </a:ext>
              </a:extLst>
            </p:cNvPr>
            <p:cNvSpPr/>
            <p:nvPr/>
          </p:nvSpPr>
          <p:spPr>
            <a:xfrm>
              <a:off x="3960318" y="4885410"/>
              <a:ext cx="11201" cy="36801"/>
            </a:xfrm>
            <a:custGeom>
              <a:avLst/>
              <a:gdLst>
                <a:gd name="connsiteX0" fmla="*/ 914 w 11201"/>
                <a:gd name="connsiteY0" fmla="*/ 0 h 36801"/>
                <a:gd name="connsiteX1" fmla="*/ 229 w 11201"/>
                <a:gd name="connsiteY1" fmla="*/ 35661 h 36801"/>
                <a:gd name="connsiteX2" fmla="*/ 11201 w 11201"/>
                <a:gd name="connsiteY2" fmla="*/ 2743 h 36801"/>
                <a:gd name="connsiteX3" fmla="*/ 4343 w 11201"/>
                <a:gd name="connsiteY3" fmla="*/ 1600 h 36801"/>
                <a:gd name="connsiteX4" fmla="*/ 914 w 11201"/>
                <a:gd name="connsiteY4" fmla="*/ 0 h 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1" h="36801">
                  <a:moveTo>
                    <a:pt x="914" y="0"/>
                  </a:moveTo>
                  <a:cubicBezTo>
                    <a:pt x="0" y="11430"/>
                    <a:pt x="-229" y="23317"/>
                    <a:pt x="229" y="35661"/>
                  </a:cubicBezTo>
                  <a:cubicBezTo>
                    <a:pt x="457" y="40919"/>
                    <a:pt x="2743" y="27660"/>
                    <a:pt x="11201" y="2743"/>
                  </a:cubicBezTo>
                  <a:cubicBezTo>
                    <a:pt x="8915" y="2514"/>
                    <a:pt x="6629" y="2286"/>
                    <a:pt x="4343" y="1600"/>
                  </a:cubicBezTo>
                  <a:cubicBezTo>
                    <a:pt x="2972" y="1143"/>
                    <a:pt x="1829" y="685"/>
                    <a:pt x="914" y="0"/>
                  </a:cubicBezTo>
                  <a:close/>
                </a:path>
              </a:pathLst>
            </a:custGeom>
            <a:solidFill>
              <a:srgbClr val="FFFFFF"/>
            </a:solidFill>
            <a:ln w="2286" cap="flat">
              <a:noFill/>
              <a:prstDash val="solid"/>
              <a:miter/>
            </a:ln>
          </p:spPr>
          <p:txBody>
            <a:bodyPr rtlCol="0" anchor="ctr"/>
            <a:lstStyle/>
            <a:p>
              <a:endParaRPr lang="en-US"/>
            </a:p>
          </p:txBody>
        </p:sp>
        <p:sp>
          <p:nvSpPr>
            <p:cNvPr id="212" name="Freeform 811">
              <a:extLst>
                <a:ext uri="{FF2B5EF4-FFF2-40B4-BE49-F238E27FC236}">
                  <a16:creationId xmlns:a16="http://schemas.microsoft.com/office/drawing/2014/main" id="{9E593EED-60B4-9C41-051E-6FB3ABDB9477}"/>
                </a:ext>
              </a:extLst>
            </p:cNvPr>
            <p:cNvSpPr/>
            <p:nvPr/>
          </p:nvSpPr>
          <p:spPr>
            <a:xfrm>
              <a:off x="3820118" y="4325848"/>
              <a:ext cx="1065673" cy="941725"/>
            </a:xfrm>
            <a:custGeom>
              <a:avLst/>
              <a:gdLst>
                <a:gd name="connsiteX0" fmla="*/ 467784 w 1065673"/>
                <a:gd name="connsiteY0" fmla="*/ 936067 h 941725"/>
                <a:gd name="connsiteX1" fmla="*/ 560367 w 1065673"/>
                <a:gd name="connsiteY1" fmla="*/ 913435 h 941725"/>
                <a:gd name="connsiteX2" fmla="*/ 678096 w 1065673"/>
                <a:gd name="connsiteY2" fmla="*/ 836397 h 941725"/>
                <a:gd name="connsiteX3" fmla="*/ 754906 w 1065673"/>
                <a:gd name="connsiteY3" fmla="*/ 714782 h 941725"/>
                <a:gd name="connsiteX4" fmla="*/ 776394 w 1065673"/>
                <a:gd name="connsiteY4" fmla="*/ 600711 h 941725"/>
                <a:gd name="connsiteX5" fmla="*/ 759478 w 1065673"/>
                <a:gd name="connsiteY5" fmla="*/ 448920 h 941725"/>
                <a:gd name="connsiteX6" fmla="*/ 875607 w 1065673"/>
                <a:gd name="connsiteY6" fmla="*/ 556362 h 941725"/>
                <a:gd name="connsiteX7" fmla="*/ 881550 w 1065673"/>
                <a:gd name="connsiteY7" fmla="*/ 572821 h 941725"/>
                <a:gd name="connsiteX8" fmla="*/ 883836 w 1065673"/>
                <a:gd name="connsiteY8" fmla="*/ 642773 h 941725"/>
                <a:gd name="connsiteX9" fmla="*/ 875149 w 1065673"/>
                <a:gd name="connsiteY9" fmla="*/ 787248 h 941725"/>
                <a:gd name="connsiteX10" fmla="*/ 864862 w 1065673"/>
                <a:gd name="connsiteY10" fmla="*/ 909092 h 941725"/>
                <a:gd name="connsiteX11" fmla="*/ 909211 w 1065673"/>
                <a:gd name="connsiteY11" fmla="*/ 933324 h 941725"/>
                <a:gd name="connsiteX12" fmla="*/ 926127 w 1065673"/>
                <a:gd name="connsiteY12" fmla="*/ 913435 h 941725"/>
                <a:gd name="connsiteX13" fmla="*/ 931156 w 1065673"/>
                <a:gd name="connsiteY13" fmla="*/ 872059 h 941725"/>
                <a:gd name="connsiteX14" fmla="*/ 946244 w 1065673"/>
                <a:gd name="connsiteY14" fmla="*/ 772389 h 941725"/>
                <a:gd name="connsiteX15" fmla="*/ 959274 w 1065673"/>
                <a:gd name="connsiteY15" fmla="*/ 752958 h 941725"/>
                <a:gd name="connsiteX16" fmla="*/ 969104 w 1065673"/>
                <a:gd name="connsiteY16" fmla="*/ 775361 h 941725"/>
                <a:gd name="connsiteX17" fmla="*/ 978019 w 1065673"/>
                <a:gd name="connsiteY17" fmla="*/ 913207 h 941725"/>
                <a:gd name="connsiteX18" fmla="*/ 1017110 w 1065673"/>
                <a:gd name="connsiteY18" fmla="*/ 938581 h 941725"/>
                <a:gd name="connsiteX19" fmla="*/ 1043856 w 1065673"/>
                <a:gd name="connsiteY19" fmla="*/ 907035 h 941725"/>
                <a:gd name="connsiteX20" fmla="*/ 1039741 w 1065673"/>
                <a:gd name="connsiteY20" fmla="*/ 693065 h 941725"/>
                <a:gd name="connsiteX21" fmla="*/ 1054829 w 1065673"/>
                <a:gd name="connsiteY21" fmla="*/ 650088 h 941725"/>
                <a:gd name="connsiteX22" fmla="*/ 1054829 w 1065673"/>
                <a:gd name="connsiteY22" fmla="*/ 569850 h 941725"/>
                <a:gd name="connsiteX23" fmla="*/ 1006366 w 1065673"/>
                <a:gd name="connsiteY23" fmla="*/ 494869 h 941725"/>
                <a:gd name="connsiteX24" fmla="*/ 1018024 w 1065673"/>
                <a:gd name="connsiteY24" fmla="*/ 479553 h 941725"/>
                <a:gd name="connsiteX25" fmla="*/ 968875 w 1065673"/>
                <a:gd name="connsiteY25" fmla="*/ 341478 h 941725"/>
                <a:gd name="connsiteX26" fmla="*/ 868063 w 1065673"/>
                <a:gd name="connsiteY26" fmla="*/ 403886 h 941725"/>
                <a:gd name="connsiteX27" fmla="*/ 862348 w 1065673"/>
                <a:gd name="connsiteY27" fmla="*/ 437262 h 941725"/>
                <a:gd name="connsiteX28" fmla="*/ 845203 w 1065673"/>
                <a:gd name="connsiteY28" fmla="*/ 424460 h 941725"/>
                <a:gd name="connsiteX29" fmla="*/ 751248 w 1065673"/>
                <a:gd name="connsiteY29" fmla="*/ 352679 h 941725"/>
                <a:gd name="connsiteX30" fmla="*/ 740961 w 1065673"/>
                <a:gd name="connsiteY30" fmla="*/ 332563 h 941725"/>
                <a:gd name="connsiteX31" fmla="*/ 735018 w 1065673"/>
                <a:gd name="connsiteY31" fmla="*/ 292329 h 941725"/>
                <a:gd name="connsiteX32" fmla="*/ 649293 w 1065673"/>
                <a:gd name="connsiteY32" fmla="*/ 269240 h 941725"/>
                <a:gd name="connsiteX33" fmla="*/ 619803 w 1065673"/>
                <a:gd name="connsiteY33" fmla="*/ 265583 h 941725"/>
                <a:gd name="connsiteX34" fmla="*/ 498874 w 1065673"/>
                <a:gd name="connsiteY34" fmla="*/ 201346 h 941725"/>
                <a:gd name="connsiteX35" fmla="*/ 510075 w 1065673"/>
                <a:gd name="connsiteY35" fmla="*/ 157684 h 941725"/>
                <a:gd name="connsiteX36" fmla="*/ 547794 w 1065673"/>
                <a:gd name="connsiteY36" fmla="*/ 140996 h 941725"/>
                <a:gd name="connsiteX37" fmla="*/ 571797 w 1065673"/>
                <a:gd name="connsiteY37" fmla="*/ 85446 h 941725"/>
                <a:gd name="connsiteX38" fmla="*/ 522419 w 1065673"/>
                <a:gd name="connsiteY38" fmla="*/ 22352 h 941725"/>
                <a:gd name="connsiteX39" fmla="*/ 359199 w 1065673"/>
                <a:gd name="connsiteY39" fmla="*/ 4979 h 941725"/>
                <a:gd name="connsiteX40" fmla="*/ 267759 w 1065673"/>
                <a:gd name="connsiteY40" fmla="*/ 56642 h 941725"/>
                <a:gd name="connsiteX41" fmla="*/ 291991 w 1065673"/>
                <a:gd name="connsiteY41" fmla="*/ 148540 h 941725"/>
                <a:gd name="connsiteX42" fmla="*/ 300449 w 1065673"/>
                <a:gd name="connsiteY42" fmla="*/ 150826 h 941725"/>
                <a:gd name="connsiteX43" fmla="*/ 317822 w 1065673"/>
                <a:gd name="connsiteY43" fmla="*/ 170257 h 941725"/>
                <a:gd name="connsiteX44" fmla="*/ 320794 w 1065673"/>
                <a:gd name="connsiteY44" fmla="*/ 187630 h 941725"/>
                <a:gd name="connsiteX45" fmla="*/ 308678 w 1065673"/>
                <a:gd name="connsiteY45" fmla="*/ 198374 h 941725"/>
                <a:gd name="connsiteX46" fmla="*/ 68 w 1065673"/>
                <a:gd name="connsiteY46" fmla="*/ 587223 h 941725"/>
                <a:gd name="connsiteX47" fmla="*/ 131742 w 1065673"/>
                <a:gd name="connsiteY47" fmla="*/ 853542 h 941725"/>
                <a:gd name="connsiteX48" fmla="*/ 228211 w 1065673"/>
                <a:gd name="connsiteY48" fmla="*/ 907035 h 941725"/>
                <a:gd name="connsiteX49" fmla="*/ 256558 w 1065673"/>
                <a:gd name="connsiteY49" fmla="*/ 919608 h 941725"/>
                <a:gd name="connsiteX50" fmla="*/ 215867 w 1065673"/>
                <a:gd name="connsiteY50" fmla="*/ 918922 h 941725"/>
                <a:gd name="connsiteX51" fmla="*/ 174262 w 1065673"/>
                <a:gd name="connsiteY51" fmla="*/ 920522 h 941725"/>
                <a:gd name="connsiteX52" fmla="*/ 137000 w 1065673"/>
                <a:gd name="connsiteY52" fmla="*/ 920522 h 941725"/>
                <a:gd name="connsiteX53" fmla="*/ 153688 w 1065673"/>
                <a:gd name="connsiteY53" fmla="*/ 928980 h 941725"/>
                <a:gd name="connsiteX54" fmla="*/ 258158 w 1065673"/>
                <a:gd name="connsiteY54" fmla="*/ 925551 h 941725"/>
                <a:gd name="connsiteX55" fmla="*/ 281018 w 1065673"/>
                <a:gd name="connsiteY55" fmla="*/ 925323 h 941725"/>
                <a:gd name="connsiteX56" fmla="*/ 467784 w 1065673"/>
                <a:gd name="connsiteY56" fmla="*/ 936067 h 941725"/>
                <a:gd name="connsiteX57" fmla="*/ 907153 w 1065673"/>
                <a:gd name="connsiteY57" fmla="*/ 364110 h 941725"/>
                <a:gd name="connsiteX58" fmla="*/ 1004994 w 1065673"/>
                <a:gd name="connsiteY58" fmla="*/ 375082 h 941725"/>
                <a:gd name="connsiteX59" fmla="*/ 1003394 w 1065673"/>
                <a:gd name="connsiteY59" fmla="*/ 476352 h 941725"/>
                <a:gd name="connsiteX60" fmla="*/ 941443 w 1065673"/>
                <a:gd name="connsiteY60" fmla="*/ 495326 h 941725"/>
                <a:gd name="connsiteX61" fmla="*/ 912640 w 1065673"/>
                <a:gd name="connsiteY61" fmla="*/ 484582 h 941725"/>
                <a:gd name="connsiteX62" fmla="*/ 878121 w 1065673"/>
                <a:gd name="connsiteY62" fmla="*/ 433147 h 941725"/>
                <a:gd name="connsiteX63" fmla="*/ 907153 w 1065673"/>
                <a:gd name="connsiteY63" fmla="*/ 364110 h 941725"/>
                <a:gd name="connsiteX64" fmla="*/ 735246 w 1065673"/>
                <a:gd name="connsiteY64" fmla="*/ 362738 h 941725"/>
                <a:gd name="connsiteX65" fmla="*/ 755363 w 1065673"/>
                <a:gd name="connsiteY65" fmla="*/ 371196 h 941725"/>
                <a:gd name="connsiteX66" fmla="*/ 842231 w 1065673"/>
                <a:gd name="connsiteY66" fmla="*/ 441376 h 941725"/>
                <a:gd name="connsiteX67" fmla="*/ 886579 w 1065673"/>
                <a:gd name="connsiteY67" fmla="*/ 483439 h 941725"/>
                <a:gd name="connsiteX68" fmla="*/ 978705 w 1065673"/>
                <a:gd name="connsiteY68" fmla="*/ 508813 h 941725"/>
                <a:gd name="connsiteX69" fmla="*/ 1025340 w 1065673"/>
                <a:gd name="connsiteY69" fmla="*/ 532359 h 941725"/>
                <a:gd name="connsiteX70" fmla="*/ 1050486 w 1065673"/>
                <a:gd name="connsiteY70" fmla="*/ 603682 h 941725"/>
                <a:gd name="connsiteX71" fmla="*/ 1044313 w 1065673"/>
                <a:gd name="connsiteY71" fmla="*/ 640944 h 941725"/>
                <a:gd name="connsiteX72" fmla="*/ 959503 w 1065673"/>
                <a:gd name="connsiteY72" fmla="*/ 706781 h 941725"/>
                <a:gd name="connsiteX73" fmla="*/ 925670 w 1065673"/>
                <a:gd name="connsiteY73" fmla="*/ 702209 h 941725"/>
                <a:gd name="connsiteX74" fmla="*/ 989449 w 1065673"/>
                <a:gd name="connsiteY74" fmla="*/ 626314 h 941725"/>
                <a:gd name="connsiteX75" fmla="*/ 999051 w 1065673"/>
                <a:gd name="connsiteY75" fmla="*/ 578079 h 941725"/>
                <a:gd name="connsiteX76" fmla="*/ 986935 w 1065673"/>
                <a:gd name="connsiteY76" fmla="*/ 552247 h 941725"/>
                <a:gd name="connsiteX77" fmla="*/ 978248 w 1065673"/>
                <a:gd name="connsiteY77" fmla="*/ 547447 h 941725"/>
                <a:gd name="connsiteX78" fmla="*/ 975276 w 1065673"/>
                <a:gd name="connsiteY78" fmla="*/ 558191 h 941725"/>
                <a:gd name="connsiteX79" fmla="*/ 987392 w 1065673"/>
                <a:gd name="connsiteY79" fmla="*/ 584023 h 941725"/>
                <a:gd name="connsiteX80" fmla="*/ 979620 w 1065673"/>
                <a:gd name="connsiteY80" fmla="*/ 617856 h 941725"/>
                <a:gd name="connsiteX81" fmla="*/ 918355 w 1065673"/>
                <a:gd name="connsiteY81" fmla="*/ 669748 h 941725"/>
                <a:gd name="connsiteX82" fmla="*/ 915154 w 1065673"/>
                <a:gd name="connsiteY82" fmla="*/ 710210 h 941725"/>
                <a:gd name="connsiteX83" fmla="*/ 956302 w 1065673"/>
                <a:gd name="connsiteY83" fmla="*/ 722097 h 941725"/>
                <a:gd name="connsiteX84" fmla="*/ 1026711 w 1065673"/>
                <a:gd name="connsiteY84" fmla="*/ 676377 h 941725"/>
                <a:gd name="connsiteX85" fmla="*/ 1032655 w 1065673"/>
                <a:gd name="connsiteY85" fmla="*/ 904063 h 941725"/>
                <a:gd name="connsiteX86" fmla="*/ 1021682 w 1065673"/>
                <a:gd name="connsiteY86" fmla="*/ 925780 h 941725"/>
                <a:gd name="connsiteX87" fmla="*/ 992421 w 1065673"/>
                <a:gd name="connsiteY87" fmla="*/ 909092 h 941725"/>
                <a:gd name="connsiteX88" fmla="*/ 986706 w 1065673"/>
                <a:gd name="connsiteY88" fmla="*/ 825882 h 941725"/>
                <a:gd name="connsiteX89" fmla="*/ 979391 w 1065673"/>
                <a:gd name="connsiteY89" fmla="*/ 758445 h 941725"/>
                <a:gd name="connsiteX90" fmla="*/ 961332 w 1065673"/>
                <a:gd name="connsiteY90" fmla="*/ 734213 h 941725"/>
                <a:gd name="connsiteX91" fmla="*/ 935500 w 1065673"/>
                <a:gd name="connsiteY91" fmla="*/ 756616 h 941725"/>
                <a:gd name="connsiteX92" fmla="*/ 924984 w 1065673"/>
                <a:gd name="connsiteY92" fmla="*/ 819252 h 941725"/>
                <a:gd name="connsiteX93" fmla="*/ 914926 w 1065673"/>
                <a:gd name="connsiteY93" fmla="*/ 899948 h 941725"/>
                <a:gd name="connsiteX94" fmla="*/ 908525 w 1065673"/>
                <a:gd name="connsiteY94" fmla="*/ 918465 h 941725"/>
                <a:gd name="connsiteX95" fmla="*/ 883836 w 1065673"/>
                <a:gd name="connsiteY95" fmla="*/ 922579 h 941725"/>
                <a:gd name="connsiteX96" fmla="*/ 876750 w 1065673"/>
                <a:gd name="connsiteY96" fmla="*/ 900862 h 941725"/>
                <a:gd name="connsiteX97" fmla="*/ 883150 w 1065673"/>
                <a:gd name="connsiteY97" fmla="*/ 819938 h 941725"/>
                <a:gd name="connsiteX98" fmla="*/ 892066 w 1065673"/>
                <a:gd name="connsiteY98" fmla="*/ 681864 h 941725"/>
                <a:gd name="connsiteX99" fmla="*/ 896409 w 1065673"/>
                <a:gd name="connsiteY99" fmla="*/ 587680 h 941725"/>
                <a:gd name="connsiteX100" fmla="*/ 884293 w 1065673"/>
                <a:gd name="connsiteY100" fmla="*/ 546761 h 941725"/>
                <a:gd name="connsiteX101" fmla="*/ 787596 w 1065673"/>
                <a:gd name="connsiteY101" fmla="*/ 453492 h 941725"/>
                <a:gd name="connsiteX102" fmla="*/ 741876 w 1065673"/>
                <a:gd name="connsiteY102" fmla="*/ 408229 h 941725"/>
                <a:gd name="connsiteX103" fmla="*/ 724959 w 1065673"/>
                <a:gd name="connsiteY103" fmla="*/ 377597 h 941725"/>
                <a:gd name="connsiteX104" fmla="*/ 723130 w 1065673"/>
                <a:gd name="connsiteY104" fmla="*/ 365938 h 941725"/>
                <a:gd name="connsiteX105" fmla="*/ 735246 w 1065673"/>
                <a:gd name="connsiteY105" fmla="*/ 362738 h 941725"/>
                <a:gd name="connsiteX106" fmla="*/ 673753 w 1065673"/>
                <a:gd name="connsiteY106" fmla="*/ 273355 h 941725"/>
                <a:gd name="connsiteX107" fmla="*/ 676496 w 1065673"/>
                <a:gd name="connsiteY107" fmla="*/ 273812 h 941725"/>
                <a:gd name="connsiteX108" fmla="*/ 677410 w 1065673"/>
                <a:gd name="connsiteY108" fmla="*/ 274041 h 941725"/>
                <a:gd name="connsiteX109" fmla="*/ 679239 w 1065673"/>
                <a:gd name="connsiteY109" fmla="*/ 274498 h 941725"/>
                <a:gd name="connsiteX110" fmla="*/ 680382 w 1065673"/>
                <a:gd name="connsiteY110" fmla="*/ 274727 h 941725"/>
                <a:gd name="connsiteX111" fmla="*/ 681982 w 1065673"/>
                <a:gd name="connsiteY111" fmla="*/ 274955 h 941725"/>
                <a:gd name="connsiteX112" fmla="*/ 684497 w 1065673"/>
                <a:gd name="connsiteY112" fmla="*/ 275641 h 941725"/>
                <a:gd name="connsiteX113" fmla="*/ 685640 w 1065673"/>
                <a:gd name="connsiteY113" fmla="*/ 275870 h 941725"/>
                <a:gd name="connsiteX114" fmla="*/ 687240 w 1065673"/>
                <a:gd name="connsiteY114" fmla="*/ 276327 h 941725"/>
                <a:gd name="connsiteX115" fmla="*/ 688155 w 1065673"/>
                <a:gd name="connsiteY115" fmla="*/ 276556 h 941725"/>
                <a:gd name="connsiteX116" fmla="*/ 689983 w 1065673"/>
                <a:gd name="connsiteY116" fmla="*/ 277013 h 941725"/>
                <a:gd name="connsiteX117" fmla="*/ 690669 w 1065673"/>
                <a:gd name="connsiteY117" fmla="*/ 277241 h 941725"/>
                <a:gd name="connsiteX118" fmla="*/ 699127 w 1065673"/>
                <a:gd name="connsiteY118" fmla="*/ 280213 h 941725"/>
                <a:gd name="connsiteX119" fmla="*/ 699356 w 1065673"/>
                <a:gd name="connsiteY119" fmla="*/ 280213 h 941725"/>
                <a:gd name="connsiteX120" fmla="*/ 707586 w 1065673"/>
                <a:gd name="connsiteY120" fmla="*/ 284557 h 941725"/>
                <a:gd name="connsiteX121" fmla="*/ 707814 w 1065673"/>
                <a:gd name="connsiteY121" fmla="*/ 284557 h 941725"/>
                <a:gd name="connsiteX122" fmla="*/ 718787 w 1065673"/>
                <a:gd name="connsiteY122" fmla="*/ 293701 h 941725"/>
                <a:gd name="connsiteX123" fmla="*/ 712386 w 1065673"/>
                <a:gd name="connsiteY123" fmla="*/ 355651 h 941725"/>
                <a:gd name="connsiteX124" fmla="*/ 690669 w 1065673"/>
                <a:gd name="connsiteY124" fmla="*/ 330505 h 941725"/>
                <a:gd name="connsiteX125" fmla="*/ 680839 w 1065673"/>
                <a:gd name="connsiteY125" fmla="*/ 319075 h 941725"/>
                <a:gd name="connsiteX126" fmla="*/ 680382 w 1065673"/>
                <a:gd name="connsiteY126" fmla="*/ 318618 h 941725"/>
                <a:gd name="connsiteX127" fmla="*/ 676267 w 1065673"/>
                <a:gd name="connsiteY127" fmla="*/ 314046 h 941725"/>
                <a:gd name="connsiteX128" fmla="*/ 675124 w 1065673"/>
                <a:gd name="connsiteY128" fmla="*/ 312674 h 941725"/>
                <a:gd name="connsiteX129" fmla="*/ 671238 w 1065673"/>
                <a:gd name="connsiteY129" fmla="*/ 308331 h 941725"/>
                <a:gd name="connsiteX130" fmla="*/ 670324 w 1065673"/>
                <a:gd name="connsiteY130" fmla="*/ 307188 h 941725"/>
                <a:gd name="connsiteX131" fmla="*/ 665523 w 1065673"/>
                <a:gd name="connsiteY131" fmla="*/ 301930 h 941725"/>
                <a:gd name="connsiteX132" fmla="*/ 664837 w 1065673"/>
                <a:gd name="connsiteY132" fmla="*/ 301244 h 941725"/>
                <a:gd name="connsiteX133" fmla="*/ 660723 w 1065673"/>
                <a:gd name="connsiteY133" fmla="*/ 296901 h 941725"/>
                <a:gd name="connsiteX134" fmla="*/ 659122 w 1065673"/>
                <a:gd name="connsiteY134" fmla="*/ 295301 h 941725"/>
                <a:gd name="connsiteX135" fmla="*/ 655465 w 1065673"/>
                <a:gd name="connsiteY135" fmla="*/ 291643 h 941725"/>
                <a:gd name="connsiteX136" fmla="*/ 653865 w 1065673"/>
                <a:gd name="connsiteY136" fmla="*/ 290043 h 941725"/>
                <a:gd name="connsiteX137" fmla="*/ 648607 w 1065673"/>
                <a:gd name="connsiteY137" fmla="*/ 285014 h 941725"/>
                <a:gd name="connsiteX138" fmla="*/ 673753 w 1065673"/>
                <a:gd name="connsiteY138" fmla="*/ 273355 h 941725"/>
                <a:gd name="connsiteX139" fmla="*/ 310507 w 1065673"/>
                <a:gd name="connsiteY139" fmla="*/ 131166 h 941725"/>
                <a:gd name="connsiteX140" fmla="*/ 308450 w 1065673"/>
                <a:gd name="connsiteY140" fmla="*/ 139396 h 941725"/>
                <a:gd name="connsiteX141" fmla="*/ 273474 w 1065673"/>
                <a:gd name="connsiteY141" fmla="*/ 73330 h 941725"/>
                <a:gd name="connsiteX142" fmla="*/ 364457 w 1065673"/>
                <a:gd name="connsiteY142" fmla="*/ 17780 h 941725"/>
                <a:gd name="connsiteX143" fmla="*/ 467327 w 1065673"/>
                <a:gd name="connsiteY143" fmla="*/ 18466 h 941725"/>
                <a:gd name="connsiteX144" fmla="*/ 537964 w 1065673"/>
                <a:gd name="connsiteY144" fmla="*/ 51156 h 941725"/>
                <a:gd name="connsiteX145" fmla="*/ 553052 w 1065673"/>
                <a:gd name="connsiteY145" fmla="*/ 116993 h 941725"/>
                <a:gd name="connsiteX146" fmla="*/ 530192 w 1065673"/>
                <a:gd name="connsiteY146" fmla="*/ 139853 h 941725"/>
                <a:gd name="connsiteX147" fmla="*/ 508703 w 1065673"/>
                <a:gd name="connsiteY147" fmla="*/ 127280 h 941725"/>
                <a:gd name="connsiteX148" fmla="*/ 482186 w 1065673"/>
                <a:gd name="connsiteY148" fmla="*/ 92990 h 941725"/>
                <a:gd name="connsiteX149" fmla="*/ 384802 w 1065673"/>
                <a:gd name="connsiteY149" fmla="*/ 85217 h 941725"/>
                <a:gd name="connsiteX150" fmla="*/ 338168 w 1065673"/>
                <a:gd name="connsiteY150" fmla="*/ 97105 h 941725"/>
                <a:gd name="connsiteX151" fmla="*/ 310507 w 1065673"/>
                <a:gd name="connsiteY151" fmla="*/ 131166 h 941725"/>
                <a:gd name="connsiteX152" fmla="*/ 336339 w 1065673"/>
                <a:gd name="connsiteY152" fmla="*/ 191974 h 941725"/>
                <a:gd name="connsiteX153" fmla="*/ 335882 w 1065673"/>
                <a:gd name="connsiteY153" fmla="*/ 190831 h 941725"/>
                <a:gd name="connsiteX154" fmla="*/ 335882 w 1065673"/>
                <a:gd name="connsiteY154" fmla="*/ 190602 h 941725"/>
                <a:gd name="connsiteX155" fmla="*/ 335425 w 1065673"/>
                <a:gd name="connsiteY155" fmla="*/ 189459 h 941725"/>
                <a:gd name="connsiteX156" fmla="*/ 335196 w 1065673"/>
                <a:gd name="connsiteY156" fmla="*/ 188773 h 941725"/>
                <a:gd name="connsiteX157" fmla="*/ 334967 w 1065673"/>
                <a:gd name="connsiteY157" fmla="*/ 187859 h 941725"/>
                <a:gd name="connsiteX158" fmla="*/ 334510 w 1065673"/>
                <a:gd name="connsiteY158" fmla="*/ 186030 h 941725"/>
                <a:gd name="connsiteX159" fmla="*/ 344797 w 1065673"/>
                <a:gd name="connsiteY159" fmla="*/ 162256 h 941725"/>
                <a:gd name="connsiteX160" fmla="*/ 351198 w 1065673"/>
                <a:gd name="connsiteY160" fmla="*/ 160427 h 941725"/>
                <a:gd name="connsiteX161" fmla="*/ 353484 w 1065673"/>
                <a:gd name="connsiteY161" fmla="*/ 159741 h 941725"/>
                <a:gd name="connsiteX162" fmla="*/ 357599 w 1065673"/>
                <a:gd name="connsiteY162" fmla="*/ 158598 h 941725"/>
                <a:gd name="connsiteX163" fmla="*/ 360342 w 1065673"/>
                <a:gd name="connsiteY163" fmla="*/ 157912 h 941725"/>
                <a:gd name="connsiteX164" fmla="*/ 363771 w 1065673"/>
                <a:gd name="connsiteY164" fmla="*/ 156998 h 941725"/>
                <a:gd name="connsiteX165" fmla="*/ 366971 w 1065673"/>
                <a:gd name="connsiteY165" fmla="*/ 156312 h 941725"/>
                <a:gd name="connsiteX166" fmla="*/ 369943 w 1065673"/>
                <a:gd name="connsiteY166" fmla="*/ 155626 h 941725"/>
                <a:gd name="connsiteX167" fmla="*/ 373601 w 1065673"/>
                <a:gd name="connsiteY167" fmla="*/ 154940 h 941725"/>
                <a:gd name="connsiteX168" fmla="*/ 375430 w 1065673"/>
                <a:gd name="connsiteY168" fmla="*/ 154483 h 941725"/>
                <a:gd name="connsiteX169" fmla="*/ 390517 w 1065673"/>
                <a:gd name="connsiteY169" fmla="*/ 152197 h 941725"/>
                <a:gd name="connsiteX170" fmla="*/ 391660 w 1065673"/>
                <a:gd name="connsiteY170" fmla="*/ 151969 h 941725"/>
                <a:gd name="connsiteX171" fmla="*/ 396689 w 1065673"/>
                <a:gd name="connsiteY171" fmla="*/ 151511 h 941725"/>
                <a:gd name="connsiteX172" fmla="*/ 397832 w 1065673"/>
                <a:gd name="connsiteY172" fmla="*/ 151511 h 941725"/>
                <a:gd name="connsiteX173" fmla="*/ 403090 w 1065673"/>
                <a:gd name="connsiteY173" fmla="*/ 151054 h 941725"/>
                <a:gd name="connsiteX174" fmla="*/ 403547 w 1065673"/>
                <a:gd name="connsiteY174" fmla="*/ 151054 h 941725"/>
                <a:gd name="connsiteX175" fmla="*/ 432580 w 1065673"/>
                <a:gd name="connsiteY175" fmla="*/ 151283 h 941725"/>
                <a:gd name="connsiteX176" fmla="*/ 432808 w 1065673"/>
                <a:gd name="connsiteY176" fmla="*/ 151283 h 941725"/>
                <a:gd name="connsiteX177" fmla="*/ 438752 w 1065673"/>
                <a:gd name="connsiteY177" fmla="*/ 151969 h 941725"/>
                <a:gd name="connsiteX178" fmla="*/ 438752 w 1065673"/>
                <a:gd name="connsiteY178" fmla="*/ 151969 h 941725"/>
                <a:gd name="connsiteX179" fmla="*/ 457497 w 1065673"/>
                <a:gd name="connsiteY179" fmla="*/ 155169 h 941725"/>
                <a:gd name="connsiteX180" fmla="*/ 486758 w 1065673"/>
                <a:gd name="connsiteY180" fmla="*/ 167742 h 941725"/>
                <a:gd name="connsiteX181" fmla="*/ 484700 w 1065673"/>
                <a:gd name="connsiteY181" fmla="*/ 195174 h 941725"/>
                <a:gd name="connsiteX182" fmla="*/ 469384 w 1065673"/>
                <a:gd name="connsiteY182" fmla="*/ 198374 h 941725"/>
                <a:gd name="connsiteX183" fmla="*/ 397604 w 1065673"/>
                <a:gd name="connsiteY183" fmla="*/ 190831 h 941725"/>
                <a:gd name="connsiteX184" fmla="*/ 350969 w 1065673"/>
                <a:gd name="connsiteY184" fmla="*/ 193345 h 941725"/>
                <a:gd name="connsiteX185" fmla="*/ 336339 w 1065673"/>
                <a:gd name="connsiteY185" fmla="*/ 191974 h 941725"/>
                <a:gd name="connsiteX186" fmla="*/ 336339 w 1065673"/>
                <a:gd name="connsiteY186" fmla="*/ 191974 h 941725"/>
                <a:gd name="connsiteX187" fmla="*/ 444238 w 1065673"/>
                <a:gd name="connsiteY187" fmla="*/ 141682 h 941725"/>
                <a:gd name="connsiteX188" fmla="*/ 438752 w 1065673"/>
                <a:gd name="connsiteY188" fmla="*/ 140767 h 941725"/>
                <a:gd name="connsiteX189" fmla="*/ 438066 w 1065673"/>
                <a:gd name="connsiteY189" fmla="*/ 140767 h 941725"/>
                <a:gd name="connsiteX190" fmla="*/ 432808 w 1065673"/>
                <a:gd name="connsiteY190" fmla="*/ 140081 h 941725"/>
                <a:gd name="connsiteX191" fmla="*/ 432580 w 1065673"/>
                <a:gd name="connsiteY191" fmla="*/ 140081 h 941725"/>
                <a:gd name="connsiteX192" fmla="*/ 421150 w 1065673"/>
                <a:gd name="connsiteY192" fmla="*/ 139396 h 941725"/>
                <a:gd name="connsiteX193" fmla="*/ 420464 w 1065673"/>
                <a:gd name="connsiteY193" fmla="*/ 139396 h 941725"/>
                <a:gd name="connsiteX194" fmla="*/ 415435 w 1065673"/>
                <a:gd name="connsiteY194" fmla="*/ 139396 h 941725"/>
                <a:gd name="connsiteX195" fmla="*/ 414977 w 1065673"/>
                <a:gd name="connsiteY195" fmla="*/ 139396 h 941725"/>
                <a:gd name="connsiteX196" fmla="*/ 403776 w 1065673"/>
                <a:gd name="connsiteY196" fmla="*/ 139624 h 941725"/>
                <a:gd name="connsiteX197" fmla="*/ 403090 w 1065673"/>
                <a:gd name="connsiteY197" fmla="*/ 139624 h 941725"/>
                <a:gd name="connsiteX198" fmla="*/ 398290 w 1065673"/>
                <a:gd name="connsiteY198" fmla="*/ 139853 h 941725"/>
                <a:gd name="connsiteX199" fmla="*/ 397375 w 1065673"/>
                <a:gd name="connsiteY199" fmla="*/ 139853 h 941725"/>
                <a:gd name="connsiteX200" fmla="*/ 386402 w 1065673"/>
                <a:gd name="connsiteY200" fmla="*/ 140996 h 941725"/>
                <a:gd name="connsiteX201" fmla="*/ 385717 w 1065673"/>
                <a:gd name="connsiteY201" fmla="*/ 140996 h 941725"/>
                <a:gd name="connsiteX202" fmla="*/ 380916 w 1065673"/>
                <a:gd name="connsiteY202" fmla="*/ 141682 h 941725"/>
                <a:gd name="connsiteX203" fmla="*/ 379773 w 1065673"/>
                <a:gd name="connsiteY203" fmla="*/ 141910 h 941725"/>
                <a:gd name="connsiteX204" fmla="*/ 375430 w 1065673"/>
                <a:gd name="connsiteY204" fmla="*/ 142596 h 941725"/>
                <a:gd name="connsiteX205" fmla="*/ 374515 w 1065673"/>
                <a:gd name="connsiteY205" fmla="*/ 142825 h 941725"/>
                <a:gd name="connsiteX206" fmla="*/ 369257 w 1065673"/>
                <a:gd name="connsiteY206" fmla="*/ 143739 h 941725"/>
                <a:gd name="connsiteX207" fmla="*/ 368800 w 1065673"/>
                <a:gd name="connsiteY207" fmla="*/ 143739 h 941725"/>
                <a:gd name="connsiteX208" fmla="*/ 364228 w 1065673"/>
                <a:gd name="connsiteY208" fmla="*/ 144653 h 941725"/>
                <a:gd name="connsiteX209" fmla="*/ 362628 w 1065673"/>
                <a:gd name="connsiteY209" fmla="*/ 144882 h 941725"/>
                <a:gd name="connsiteX210" fmla="*/ 358742 w 1065673"/>
                <a:gd name="connsiteY210" fmla="*/ 145568 h 941725"/>
                <a:gd name="connsiteX211" fmla="*/ 357142 w 1065673"/>
                <a:gd name="connsiteY211" fmla="*/ 145796 h 941725"/>
                <a:gd name="connsiteX212" fmla="*/ 352112 w 1065673"/>
                <a:gd name="connsiteY212" fmla="*/ 146939 h 941725"/>
                <a:gd name="connsiteX213" fmla="*/ 347998 w 1065673"/>
                <a:gd name="connsiteY213" fmla="*/ 148540 h 941725"/>
                <a:gd name="connsiteX214" fmla="*/ 326966 w 1065673"/>
                <a:gd name="connsiteY214" fmla="*/ 143968 h 941725"/>
                <a:gd name="connsiteX215" fmla="*/ 334510 w 1065673"/>
                <a:gd name="connsiteY215" fmla="*/ 114707 h 941725"/>
                <a:gd name="connsiteX216" fmla="*/ 352570 w 1065673"/>
                <a:gd name="connsiteY216" fmla="*/ 106706 h 941725"/>
                <a:gd name="connsiteX217" fmla="*/ 358742 w 1065673"/>
                <a:gd name="connsiteY217" fmla="*/ 104877 h 941725"/>
                <a:gd name="connsiteX218" fmla="*/ 361028 w 1065673"/>
                <a:gd name="connsiteY218" fmla="*/ 104191 h 941725"/>
                <a:gd name="connsiteX219" fmla="*/ 364914 w 1065673"/>
                <a:gd name="connsiteY219" fmla="*/ 103048 h 941725"/>
                <a:gd name="connsiteX220" fmla="*/ 367657 w 1065673"/>
                <a:gd name="connsiteY220" fmla="*/ 102362 h 941725"/>
                <a:gd name="connsiteX221" fmla="*/ 371086 w 1065673"/>
                <a:gd name="connsiteY221" fmla="*/ 101448 h 941725"/>
                <a:gd name="connsiteX222" fmla="*/ 374287 w 1065673"/>
                <a:gd name="connsiteY222" fmla="*/ 100762 h 941725"/>
                <a:gd name="connsiteX223" fmla="*/ 377258 w 1065673"/>
                <a:gd name="connsiteY223" fmla="*/ 100076 h 941725"/>
                <a:gd name="connsiteX224" fmla="*/ 380687 w 1065673"/>
                <a:gd name="connsiteY224" fmla="*/ 99391 h 941725"/>
                <a:gd name="connsiteX225" fmla="*/ 383431 w 1065673"/>
                <a:gd name="connsiteY225" fmla="*/ 98933 h 941725"/>
                <a:gd name="connsiteX226" fmla="*/ 387088 w 1065673"/>
                <a:gd name="connsiteY226" fmla="*/ 98248 h 941725"/>
                <a:gd name="connsiteX227" fmla="*/ 389374 w 1065673"/>
                <a:gd name="connsiteY227" fmla="*/ 97790 h 941725"/>
                <a:gd name="connsiteX228" fmla="*/ 393489 w 1065673"/>
                <a:gd name="connsiteY228" fmla="*/ 97105 h 941725"/>
                <a:gd name="connsiteX229" fmla="*/ 395089 w 1065673"/>
                <a:gd name="connsiteY229" fmla="*/ 96876 h 941725"/>
                <a:gd name="connsiteX230" fmla="*/ 417492 w 1065673"/>
                <a:gd name="connsiteY230" fmla="*/ 94819 h 941725"/>
                <a:gd name="connsiteX231" fmla="*/ 417721 w 1065673"/>
                <a:gd name="connsiteY231" fmla="*/ 94819 h 941725"/>
                <a:gd name="connsiteX232" fmla="*/ 422978 w 1065673"/>
                <a:gd name="connsiteY232" fmla="*/ 94819 h 941725"/>
                <a:gd name="connsiteX233" fmla="*/ 423893 w 1065673"/>
                <a:gd name="connsiteY233" fmla="*/ 94819 h 941725"/>
                <a:gd name="connsiteX234" fmla="*/ 428922 w 1065673"/>
                <a:gd name="connsiteY234" fmla="*/ 95047 h 941725"/>
                <a:gd name="connsiteX235" fmla="*/ 430065 w 1065673"/>
                <a:gd name="connsiteY235" fmla="*/ 95047 h 941725"/>
                <a:gd name="connsiteX236" fmla="*/ 435094 w 1065673"/>
                <a:gd name="connsiteY236" fmla="*/ 95276 h 941725"/>
                <a:gd name="connsiteX237" fmla="*/ 436237 w 1065673"/>
                <a:gd name="connsiteY237" fmla="*/ 95276 h 941725"/>
                <a:gd name="connsiteX238" fmla="*/ 441495 w 1065673"/>
                <a:gd name="connsiteY238" fmla="*/ 95733 h 941725"/>
                <a:gd name="connsiteX239" fmla="*/ 442409 w 1065673"/>
                <a:gd name="connsiteY239" fmla="*/ 95733 h 941725"/>
                <a:gd name="connsiteX240" fmla="*/ 447896 w 1065673"/>
                <a:gd name="connsiteY240" fmla="*/ 96419 h 941725"/>
                <a:gd name="connsiteX241" fmla="*/ 447896 w 1065673"/>
                <a:gd name="connsiteY241" fmla="*/ 96419 h 941725"/>
                <a:gd name="connsiteX242" fmla="*/ 460240 w 1065673"/>
                <a:gd name="connsiteY242" fmla="*/ 98933 h 941725"/>
                <a:gd name="connsiteX243" fmla="*/ 493159 w 1065673"/>
                <a:gd name="connsiteY243" fmla="*/ 158827 h 941725"/>
                <a:gd name="connsiteX244" fmla="*/ 444238 w 1065673"/>
                <a:gd name="connsiteY244" fmla="*/ 141682 h 941725"/>
                <a:gd name="connsiteX245" fmla="*/ 342968 w 1065673"/>
                <a:gd name="connsiteY245" fmla="*/ 926466 h 941725"/>
                <a:gd name="connsiteX246" fmla="*/ 222725 w 1065673"/>
                <a:gd name="connsiteY246" fmla="*/ 892861 h 941725"/>
                <a:gd name="connsiteX247" fmla="*/ 217696 w 1065673"/>
                <a:gd name="connsiteY247" fmla="*/ 890575 h 941725"/>
                <a:gd name="connsiteX248" fmla="*/ 216095 w 1065673"/>
                <a:gd name="connsiteY248" fmla="*/ 889890 h 941725"/>
                <a:gd name="connsiteX249" fmla="*/ 212666 w 1065673"/>
                <a:gd name="connsiteY249" fmla="*/ 888289 h 941725"/>
                <a:gd name="connsiteX250" fmla="*/ 210609 w 1065673"/>
                <a:gd name="connsiteY250" fmla="*/ 887375 h 941725"/>
                <a:gd name="connsiteX251" fmla="*/ 207637 w 1065673"/>
                <a:gd name="connsiteY251" fmla="*/ 886003 h 941725"/>
                <a:gd name="connsiteX252" fmla="*/ 205351 w 1065673"/>
                <a:gd name="connsiteY252" fmla="*/ 884860 h 941725"/>
                <a:gd name="connsiteX253" fmla="*/ 202608 w 1065673"/>
                <a:gd name="connsiteY253" fmla="*/ 883489 h 941725"/>
                <a:gd name="connsiteX254" fmla="*/ 200322 w 1065673"/>
                <a:gd name="connsiteY254" fmla="*/ 882346 h 941725"/>
                <a:gd name="connsiteX255" fmla="*/ 197579 w 1065673"/>
                <a:gd name="connsiteY255" fmla="*/ 880974 h 941725"/>
                <a:gd name="connsiteX256" fmla="*/ 195293 w 1065673"/>
                <a:gd name="connsiteY256" fmla="*/ 879831 h 941725"/>
                <a:gd name="connsiteX257" fmla="*/ 192550 w 1065673"/>
                <a:gd name="connsiteY257" fmla="*/ 878460 h 941725"/>
                <a:gd name="connsiteX258" fmla="*/ 190264 w 1065673"/>
                <a:gd name="connsiteY258" fmla="*/ 877317 h 941725"/>
                <a:gd name="connsiteX259" fmla="*/ 187749 w 1065673"/>
                <a:gd name="connsiteY259" fmla="*/ 875945 h 941725"/>
                <a:gd name="connsiteX260" fmla="*/ 185463 w 1065673"/>
                <a:gd name="connsiteY260" fmla="*/ 874573 h 941725"/>
                <a:gd name="connsiteX261" fmla="*/ 182948 w 1065673"/>
                <a:gd name="connsiteY261" fmla="*/ 873202 h 941725"/>
                <a:gd name="connsiteX262" fmla="*/ 180662 w 1065673"/>
                <a:gd name="connsiteY262" fmla="*/ 871830 h 941725"/>
                <a:gd name="connsiteX263" fmla="*/ 178148 w 1065673"/>
                <a:gd name="connsiteY263" fmla="*/ 870459 h 941725"/>
                <a:gd name="connsiteX264" fmla="*/ 175862 w 1065673"/>
                <a:gd name="connsiteY264" fmla="*/ 869087 h 941725"/>
                <a:gd name="connsiteX265" fmla="*/ 173347 w 1065673"/>
                <a:gd name="connsiteY265" fmla="*/ 867715 h 941725"/>
                <a:gd name="connsiteX266" fmla="*/ 171061 w 1065673"/>
                <a:gd name="connsiteY266" fmla="*/ 866344 h 941725"/>
                <a:gd name="connsiteX267" fmla="*/ 168775 w 1065673"/>
                <a:gd name="connsiteY267" fmla="*/ 864744 h 941725"/>
                <a:gd name="connsiteX268" fmla="*/ 166489 w 1065673"/>
                <a:gd name="connsiteY268" fmla="*/ 863372 h 941725"/>
                <a:gd name="connsiteX269" fmla="*/ 164203 w 1065673"/>
                <a:gd name="connsiteY269" fmla="*/ 861772 h 941725"/>
                <a:gd name="connsiteX270" fmla="*/ 161917 w 1065673"/>
                <a:gd name="connsiteY270" fmla="*/ 860172 h 941725"/>
                <a:gd name="connsiteX271" fmla="*/ 159631 w 1065673"/>
                <a:gd name="connsiteY271" fmla="*/ 858571 h 941725"/>
                <a:gd name="connsiteX272" fmla="*/ 157345 w 1065673"/>
                <a:gd name="connsiteY272" fmla="*/ 856971 h 941725"/>
                <a:gd name="connsiteX273" fmla="*/ 155288 w 1065673"/>
                <a:gd name="connsiteY273" fmla="*/ 855371 h 941725"/>
                <a:gd name="connsiteX274" fmla="*/ 152773 w 1065673"/>
                <a:gd name="connsiteY274" fmla="*/ 853771 h 941725"/>
                <a:gd name="connsiteX275" fmla="*/ 150716 w 1065673"/>
                <a:gd name="connsiteY275" fmla="*/ 852399 h 941725"/>
                <a:gd name="connsiteX276" fmla="*/ 148201 w 1065673"/>
                <a:gd name="connsiteY276" fmla="*/ 850570 h 941725"/>
                <a:gd name="connsiteX277" fmla="*/ 146601 w 1065673"/>
                <a:gd name="connsiteY277" fmla="*/ 849427 h 941725"/>
                <a:gd name="connsiteX278" fmla="*/ 136543 w 1065673"/>
                <a:gd name="connsiteY278" fmla="*/ 841655 h 941725"/>
                <a:gd name="connsiteX279" fmla="*/ 135400 w 1065673"/>
                <a:gd name="connsiteY279" fmla="*/ 840741 h 941725"/>
                <a:gd name="connsiteX280" fmla="*/ 132656 w 1065673"/>
                <a:gd name="connsiteY280" fmla="*/ 838455 h 941725"/>
                <a:gd name="connsiteX281" fmla="*/ 131285 w 1065673"/>
                <a:gd name="connsiteY281" fmla="*/ 837312 h 941725"/>
                <a:gd name="connsiteX282" fmla="*/ 128542 w 1065673"/>
                <a:gd name="connsiteY282" fmla="*/ 835026 h 941725"/>
                <a:gd name="connsiteX283" fmla="*/ 126941 w 1065673"/>
                <a:gd name="connsiteY283" fmla="*/ 833654 h 941725"/>
                <a:gd name="connsiteX284" fmla="*/ 124427 w 1065673"/>
                <a:gd name="connsiteY284" fmla="*/ 831368 h 941725"/>
                <a:gd name="connsiteX285" fmla="*/ 122827 w 1065673"/>
                <a:gd name="connsiteY285" fmla="*/ 829996 h 941725"/>
                <a:gd name="connsiteX286" fmla="*/ 120312 w 1065673"/>
                <a:gd name="connsiteY286" fmla="*/ 827710 h 941725"/>
                <a:gd name="connsiteX287" fmla="*/ 118712 w 1065673"/>
                <a:gd name="connsiteY287" fmla="*/ 826339 h 941725"/>
                <a:gd name="connsiteX288" fmla="*/ 116197 w 1065673"/>
                <a:gd name="connsiteY288" fmla="*/ 824053 h 941725"/>
                <a:gd name="connsiteX289" fmla="*/ 114826 w 1065673"/>
                <a:gd name="connsiteY289" fmla="*/ 822681 h 941725"/>
                <a:gd name="connsiteX290" fmla="*/ 112311 w 1065673"/>
                <a:gd name="connsiteY290" fmla="*/ 820167 h 941725"/>
                <a:gd name="connsiteX291" fmla="*/ 110939 w 1065673"/>
                <a:gd name="connsiteY291" fmla="*/ 818795 h 941725"/>
                <a:gd name="connsiteX292" fmla="*/ 108425 w 1065673"/>
                <a:gd name="connsiteY292" fmla="*/ 816280 h 941725"/>
                <a:gd name="connsiteX293" fmla="*/ 107053 w 1065673"/>
                <a:gd name="connsiteY293" fmla="*/ 814909 h 941725"/>
                <a:gd name="connsiteX294" fmla="*/ 104539 w 1065673"/>
                <a:gd name="connsiteY294" fmla="*/ 812394 h 941725"/>
                <a:gd name="connsiteX295" fmla="*/ 103167 w 1065673"/>
                <a:gd name="connsiteY295" fmla="*/ 811023 h 941725"/>
                <a:gd name="connsiteX296" fmla="*/ 100652 w 1065673"/>
                <a:gd name="connsiteY296" fmla="*/ 808279 h 941725"/>
                <a:gd name="connsiteX297" fmla="*/ 99509 w 1065673"/>
                <a:gd name="connsiteY297" fmla="*/ 806908 h 941725"/>
                <a:gd name="connsiteX298" fmla="*/ 96995 w 1065673"/>
                <a:gd name="connsiteY298" fmla="*/ 804165 h 941725"/>
                <a:gd name="connsiteX299" fmla="*/ 95852 w 1065673"/>
                <a:gd name="connsiteY299" fmla="*/ 803022 h 941725"/>
                <a:gd name="connsiteX300" fmla="*/ 93109 w 1065673"/>
                <a:gd name="connsiteY300" fmla="*/ 800050 h 941725"/>
                <a:gd name="connsiteX301" fmla="*/ 92194 w 1065673"/>
                <a:gd name="connsiteY301" fmla="*/ 799135 h 941725"/>
                <a:gd name="connsiteX302" fmla="*/ 89451 w 1065673"/>
                <a:gd name="connsiteY302" fmla="*/ 795935 h 941725"/>
                <a:gd name="connsiteX303" fmla="*/ 88765 w 1065673"/>
                <a:gd name="connsiteY303" fmla="*/ 795249 h 941725"/>
                <a:gd name="connsiteX304" fmla="*/ 85793 w 1065673"/>
                <a:gd name="connsiteY304" fmla="*/ 791592 h 941725"/>
                <a:gd name="connsiteX305" fmla="*/ 85793 w 1065673"/>
                <a:gd name="connsiteY305" fmla="*/ 791592 h 941725"/>
                <a:gd name="connsiteX306" fmla="*/ 63848 w 1065673"/>
                <a:gd name="connsiteY306" fmla="*/ 761188 h 941725"/>
                <a:gd name="connsiteX307" fmla="*/ 63619 w 1065673"/>
                <a:gd name="connsiteY307" fmla="*/ 760959 h 941725"/>
                <a:gd name="connsiteX308" fmla="*/ 61105 w 1065673"/>
                <a:gd name="connsiteY308" fmla="*/ 756844 h 941725"/>
                <a:gd name="connsiteX309" fmla="*/ 60876 w 1065673"/>
                <a:gd name="connsiteY309" fmla="*/ 756387 h 941725"/>
                <a:gd name="connsiteX310" fmla="*/ 58361 w 1065673"/>
                <a:gd name="connsiteY310" fmla="*/ 752272 h 941725"/>
                <a:gd name="connsiteX311" fmla="*/ 57904 w 1065673"/>
                <a:gd name="connsiteY311" fmla="*/ 751587 h 941725"/>
                <a:gd name="connsiteX312" fmla="*/ 55618 w 1065673"/>
                <a:gd name="connsiteY312" fmla="*/ 747472 h 941725"/>
                <a:gd name="connsiteX313" fmla="*/ 55161 w 1065673"/>
                <a:gd name="connsiteY313" fmla="*/ 746786 h 941725"/>
                <a:gd name="connsiteX314" fmla="*/ 52875 w 1065673"/>
                <a:gd name="connsiteY314" fmla="*/ 742671 h 941725"/>
                <a:gd name="connsiteX315" fmla="*/ 52418 w 1065673"/>
                <a:gd name="connsiteY315" fmla="*/ 741985 h 941725"/>
                <a:gd name="connsiteX316" fmla="*/ 50132 w 1065673"/>
                <a:gd name="connsiteY316" fmla="*/ 737871 h 941725"/>
                <a:gd name="connsiteX317" fmla="*/ 49675 w 1065673"/>
                <a:gd name="connsiteY317" fmla="*/ 737185 h 941725"/>
                <a:gd name="connsiteX318" fmla="*/ 47389 w 1065673"/>
                <a:gd name="connsiteY318" fmla="*/ 732841 h 941725"/>
                <a:gd name="connsiteX319" fmla="*/ 47160 w 1065673"/>
                <a:gd name="connsiteY319" fmla="*/ 732384 h 941725"/>
                <a:gd name="connsiteX320" fmla="*/ 44874 w 1065673"/>
                <a:gd name="connsiteY320" fmla="*/ 727812 h 941725"/>
                <a:gd name="connsiteX321" fmla="*/ 44645 w 1065673"/>
                <a:gd name="connsiteY321" fmla="*/ 727355 h 941725"/>
                <a:gd name="connsiteX322" fmla="*/ 42359 w 1065673"/>
                <a:gd name="connsiteY322" fmla="*/ 722554 h 941725"/>
                <a:gd name="connsiteX323" fmla="*/ 42359 w 1065673"/>
                <a:gd name="connsiteY323" fmla="*/ 722554 h 941725"/>
                <a:gd name="connsiteX324" fmla="*/ 22700 w 1065673"/>
                <a:gd name="connsiteY324" fmla="*/ 664719 h 941725"/>
                <a:gd name="connsiteX325" fmla="*/ 22700 w 1065673"/>
                <a:gd name="connsiteY325" fmla="*/ 664719 h 941725"/>
                <a:gd name="connsiteX326" fmla="*/ 21557 w 1065673"/>
                <a:gd name="connsiteY326" fmla="*/ 659461 h 941725"/>
                <a:gd name="connsiteX327" fmla="*/ 21557 w 1065673"/>
                <a:gd name="connsiteY327" fmla="*/ 659232 h 941725"/>
                <a:gd name="connsiteX328" fmla="*/ 20414 w 1065673"/>
                <a:gd name="connsiteY328" fmla="*/ 653974 h 941725"/>
                <a:gd name="connsiteX329" fmla="*/ 20414 w 1065673"/>
                <a:gd name="connsiteY329" fmla="*/ 653517 h 941725"/>
                <a:gd name="connsiteX330" fmla="*/ 19499 w 1065673"/>
                <a:gd name="connsiteY330" fmla="*/ 648259 h 941725"/>
                <a:gd name="connsiteX331" fmla="*/ 19499 w 1065673"/>
                <a:gd name="connsiteY331" fmla="*/ 647802 h 941725"/>
                <a:gd name="connsiteX332" fmla="*/ 18585 w 1065673"/>
                <a:gd name="connsiteY332" fmla="*/ 642544 h 941725"/>
                <a:gd name="connsiteX333" fmla="*/ 18585 w 1065673"/>
                <a:gd name="connsiteY333" fmla="*/ 642087 h 941725"/>
                <a:gd name="connsiteX334" fmla="*/ 17671 w 1065673"/>
                <a:gd name="connsiteY334" fmla="*/ 636601 h 941725"/>
                <a:gd name="connsiteX335" fmla="*/ 17671 w 1065673"/>
                <a:gd name="connsiteY335" fmla="*/ 636372 h 941725"/>
                <a:gd name="connsiteX336" fmla="*/ 16985 w 1065673"/>
                <a:gd name="connsiteY336" fmla="*/ 630886 h 941725"/>
                <a:gd name="connsiteX337" fmla="*/ 16985 w 1065673"/>
                <a:gd name="connsiteY337" fmla="*/ 630886 h 941725"/>
                <a:gd name="connsiteX338" fmla="*/ 14927 w 1065673"/>
                <a:gd name="connsiteY338" fmla="*/ 607797 h 941725"/>
                <a:gd name="connsiteX339" fmla="*/ 72535 w 1065673"/>
                <a:gd name="connsiteY339" fmla="*/ 373254 h 941725"/>
                <a:gd name="connsiteX340" fmla="*/ 286504 w 1065673"/>
                <a:gd name="connsiteY340" fmla="*/ 218720 h 941725"/>
                <a:gd name="connsiteX341" fmla="*/ 425493 w 1065673"/>
                <a:gd name="connsiteY341" fmla="*/ 205690 h 941725"/>
                <a:gd name="connsiteX342" fmla="*/ 681754 w 1065673"/>
                <a:gd name="connsiteY342" fmla="*/ 339192 h 941725"/>
                <a:gd name="connsiteX343" fmla="*/ 741647 w 1065673"/>
                <a:gd name="connsiteY343" fmla="*/ 442291 h 941725"/>
                <a:gd name="connsiteX344" fmla="*/ 741647 w 1065673"/>
                <a:gd name="connsiteY344" fmla="*/ 442291 h 941725"/>
                <a:gd name="connsiteX345" fmla="*/ 743476 w 1065673"/>
                <a:gd name="connsiteY345" fmla="*/ 447320 h 941725"/>
                <a:gd name="connsiteX346" fmla="*/ 743933 w 1065673"/>
                <a:gd name="connsiteY346" fmla="*/ 448463 h 941725"/>
                <a:gd name="connsiteX347" fmla="*/ 745305 w 1065673"/>
                <a:gd name="connsiteY347" fmla="*/ 452349 h 941725"/>
                <a:gd name="connsiteX348" fmla="*/ 745762 w 1065673"/>
                <a:gd name="connsiteY348" fmla="*/ 454178 h 941725"/>
                <a:gd name="connsiteX349" fmla="*/ 746905 w 1065673"/>
                <a:gd name="connsiteY349" fmla="*/ 457607 h 941725"/>
                <a:gd name="connsiteX350" fmla="*/ 747591 w 1065673"/>
                <a:gd name="connsiteY350" fmla="*/ 459664 h 941725"/>
                <a:gd name="connsiteX351" fmla="*/ 748505 w 1065673"/>
                <a:gd name="connsiteY351" fmla="*/ 462865 h 941725"/>
                <a:gd name="connsiteX352" fmla="*/ 749191 w 1065673"/>
                <a:gd name="connsiteY352" fmla="*/ 465151 h 941725"/>
                <a:gd name="connsiteX353" fmla="*/ 750105 w 1065673"/>
                <a:gd name="connsiteY353" fmla="*/ 468351 h 941725"/>
                <a:gd name="connsiteX354" fmla="*/ 750791 w 1065673"/>
                <a:gd name="connsiteY354" fmla="*/ 470637 h 941725"/>
                <a:gd name="connsiteX355" fmla="*/ 751705 w 1065673"/>
                <a:gd name="connsiteY355" fmla="*/ 473838 h 941725"/>
                <a:gd name="connsiteX356" fmla="*/ 752391 w 1065673"/>
                <a:gd name="connsiteY356" fmla="*/ 476352 h 941725"/>
                <a:gd name="connsiteX357" fmla="*/ 753077 w 1065673"/>
                <a:gd name="connsiteY357" fmla="*/ 479553 h 941725"/>
                <a:gd name="connsiteX358" fmla="*/ 753763 w 1065673"/>
                <a:gd name="connsiteY358" fmla="*/ 482067 h 941725"/>
                <a:gd name="connsiteX359" fmla="*/ 754449 w 1065673"/>
                <a:gd name="connsiteY359" fmla="*/ 485268 h 941725"/>
                <a:gd name="connsiteX360" fmla="*/ 754906 w 1065673"/>
                <a:gd name="connsiteY360" fmla="*/ 487782 h 941725"/>
                <a:gd name="connsiteX361" fmla="*/ 755592 w 1065673"/>
                <a:gd name="connsiteY361" fmla="*/ 490983 h 941725"/>
                <a:gd name="connsiteX362" fmla="*/ 756049 w 1065673"/>
                <a:gd name="connsiteY362" fmla="*/ 493726 h 941725"/>
                <a:gd name="connsiteX363" fmla="*/ 756735 w 1065673"/>
                <a:gd name="connsiteY363" fmla="*/ 497155 h 941725"/>
                <a:gd name="connsiteX364" fmla="*/ 757192 w 1065673"/>
                <a:gd name="connsiteY364" fmla="*/ 499898 h 941725"/>
                <a:gd name="connsiteX365" fmla="*/ 757878 w 1065673"/>
                <a:gd name="connsiteY365" fmla="*/ 503327 h 941725"/>
                <a:gd name="connsiteX366" fmla="*/ 758335 w 1065673"/>
                <a:gd name="connsiteY366" fmla="*/ 506070 h 941725"/>
                <a:gd name="connsiteX367" fmla="*/ 758792 w 1065673"/>
                <a:gd name="connsiteY367" fmla="*/ 509728 h 941725"/>
                <a:gd name="connsiteX368" fmla="*/ 759249 w 1065673"/>
                <a:gd name="connsiteY368" fmla="*/ 512471 h 941725"/>
                <a:gd name="connsiteX369" fmla="*/ 759706 w 1065673"/>
                <a:gd name="connsiteY369" fmla="*/ 516129 h 941725"/>
                <a:gd name="connsiteX370" fmla="*/ 760164 w 1065673"/>
                <a:gd name="connsiteY370" fmla="*/ 518872 h 941725"/>
                <a:gd name="connsiteX371" fmla="*/ 760621 w 1065673"/>
                <a:gd name="connsiteY371" fmla="*/ 522758 h 941725"/>
                <a:gd name="connsiteX372" fmla="*/ 760849 w 1065673"/>
                <a:gd name="connsiteY372" fmla="*/ 525273 h 941725"/>
                <a:gd name="connsiteX373" fmla="*/ 761307 w 1065673"/>
                <a:gd name="connsiteY373" fmla="*/ 529616 h 941725"/>
                <a:gd name="connsiteX374" fmla="*/ 761535 w 1065673"/>
                <a:gd name="connsiteY374" fmla="*/ 531902 h 941725"/>
                <a:gd name="connsiteX375" fmla="*/ 761992 w 1065673"/>
                <a:gd name="connsiteY375" fmla="*/ 538074 h 941725"/>
                <a:gd name="connsiteX376" fmla="*/ 761992 w 1065673"/>
                <a:gd name="connsiteY376" fmla="*/ 538531 h 941725"/>
                <a:gd name="connsiteX377" fmla="*/ 762450 w 1065673"/>
                <a:gd name="connsiteY377" fmla="*/ 545389 h 941725"/>
                <a:gd name="connsiteX378" fmla="*/ 762678 w 1065673"/>
                <a:gd name="connsiteY378" fmla="*/ 547447 h 941725"/>
                <a:gd name="connsiteX379" fmla="*/ 762907 w 1065673"/>
                <a:gd name="connsiteY379" fmla="*/ 552247 h 941725"/>
                <a:gd name="connsiteX380" fmla="*/ 762907 w 1065673"/>
                <a:gd name="connsiteY380" fmla="*/ 554991 h 941725"/>
                <a:gd name="connsiteX381" fmla="*/ 763135 w 1065673"/>
                <a:gd name="connsiteY381" fmla="*/ 559334 h 941725"/>
                <a:gd name="connsiteX382" fmla="*/ 763135 w 1065673"/>
                <a:gd name="connsiteY382" fmla="*/ 562306 h 941725"/>
                <a:gd name="connsiteX383" fmla="*/ 763135 w 1065673"/>
                <a:gd name="connsiteY383" fmla="*/ 566421 h 941725"/>
                <a:gd name="connsiteX384" fmla="*/ 763135 w 1065673"/>
                <a:gd name="connsiteY384" fmla="*/ 569621 h 941725"/>
                <a:gd name="connsiteX385" fmla="*/ 763135 w 1065673"/>
                <a:gd name="connsiteY385" fmla="*/ 573736 h 941725"/>
                <a:gd name="connsiteX386" fmla="*/ 763135 w 1065673"/>
                <a:gd name="connsiteY386" fmla="*/ 576936 h 941725"/>
                <a:gd name="connsiteX387" fmla="*/ 763135 w 1065673"/>
                <a:gd name="connsiteY387" fmla="*/ 581051 h 941725"/>
                <a:gd name="connsiteX388" fmla="*/ 763135 w 1065673"/>
                <a:gd name="connsiteY388" fmla="*/ 584480 h 941725"/>
                <a:gd name="connsiteX389" fmla="*/ 762907 w 1065673"/>
                <a:gd name="connsiteY389" fmla="*/ 588595 h 941725"/>
                <a:gd name="connsiteX390" fmla="*/ 762678 w 1065673"/>
                <a:gd name="connsiteY390" fmla="*/ 592024 h 941725"/>
                <a:gd name="connsiteX391" fmla="*/ 762450 w 1065673"/>
                <a:gd name="connsiteY391" fmla="*/ 596139 h 941725"/>
                <a:gd name="connsiteX392" fmla="*/ 762221 w 1065673"/>
                <a:gd name="connsiteY392" fmla="*/ 599796 h 941725"/>
                <a:gd name="connsiteX393" fmla="*/ 761992 w 1065673"/>
                <a:gd name="connsiteY393" fmla="*/ 604140 h 941725"/>
                <a:gd name="connsiteX394" fmla="*/ 761764 w 1065673"/>
                <a:gd name="connsiteY394" fmla="*/ 607797 h 941725"/>
                <a:gd name="connsiteX395" fmla="*/ 761307 w 1065673"/>
                <a:gd name="connsiteY395" fmla="*/ 612141 h 941725"/>
                <a:gd name="connsiteX396" fmla="*/ 761078 w 1065673"/>
                <a:gd name="connsiteY396" fmla="*/ 615798 h 941725"/>
                <a:gd name="connsiteX397" fmla="*/ 760621 w 1065673"/>
                <a:gd name="connsiteY397" fmla="*/ 620370 h 941725"/>
                <a:gd name="connsiteX398" fmla="*/ 760164 w 1065673"/>
                <a:gd name="connsiteY398" fmla="*/ 624028 h 941725"/>
                <a:gd name="connsiteX399" fmla="*/ 759706 w 1065673"/>
                <a:gd name="connsiteY399" fmla="*/ 628600 h 941725"/>
                <a:gd name="connsiteX400" fmla="*/ 759249 w 1065673"/>
                <a:gd name="connsiteY400" fmla="*/ 632257 h 941725"/>
                <a:gd name="connsiteX401" fmla="*/ 758563 w 1065673"/>
                <a:gd name="connsiteY401" fmla="*/ 637058 h 941725"/>
                <a:gd name="connsiteX402" fmla="*/ 758106 w 1065673"/>
                <a:gd name="connsiteY402" fmla="*/ 640716 h 941725"/>
                <a:gd name="connsiteX403" fmla="*/ 757420 w 1065673"/>
                <a:gd name="connsiteY403" fmla="*/ 645745 h 941725"/>
                <a:gd name="connsiteX404" fmla="*/ 756963 w 1065673"/>
                <a:gd name="connsiteY404" fmla="*/ 649174 h 941725"/>
                <a:gd name="connsiteX405" fmla="*/ 756049 w 1065673"/>
                <a:gd name="connsiteY405" fmla="*/ 654889 h 941725"/>
                <a:gd name="connsiteX406" fmla="*/ 755592 w 1065673"/>
                <a:gd name="connsiteY406" fmla="*/ 657861 h 941725"/>
                <a:gd name="connsiteX407" fmla="*/ 753991 w 1065673"/>
                <a:gd name="connsiteY407" fmla="*/ 666776 h 941725"/>
                <a:gd name="connsiteX408" fmla="*/ 655922 w 1065673"/>
                <a:gd name="connsiteY408" fmla="*/ 841884 h 941725"/>
                <a:gd name="connsiteX409" fmla="*/ 342968 w 1065673"/>
                <a:gd name="connsiteY409" fmla="*/ 926466 h 94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065673" h="941725">
                  <a:moveTo>
                    <a:pt x="467784" y="936067"/>
                  </a:moveTo>
                  <a:cubicBezTo>
                    <a:pt x="499788" y="929895"/>
                    <a:pt x="530649" y="925094"/>
                    <a:pt x="560367" y="913435"/>
                  </a:cubicBezTo>
                  <a:cubicBezTo>
                    <a:pt x="604944" y="895833"/>
                    <a:pt x="644721" y="872059"/>
                    <a:pt x="678096" y="836397"/>
                  </a:cubicBezTo>
                  <a:cubicBezTo>
                    <a:pt x="711472" y="800507"/>
                    <a:pt x="738675" y="761188"/>
                    <a:pt x="754906" y="714782"/>
                  </a:cubicBezTo>
                  <a:cubicBezTo>
                    <a:pt x="767936" y="677977"/>
                    <a:pt x="772051" y="639344"/>
                    <a:pt x="776394" y="600711"/>
                  </a:cubicBezTo>
                  <a:cubicBezTo>
                    <a:pt x="781652" y="555219"/>
                    <a:pt x="776394" y="493726"/>
                    <a:pt x="759478" y="448920"/>
                  </a:cubicBezTo>
                  <a:cubicBezTo>
                    <a:pt x="801997" y="468808"/>
                    <a:pt x="847032" y="518643"/>
                    <a:pt x="875607" y="556362"/>
                  </a:cubicBezTo>
                  <a:cubicBezTo>
                    <a:pt x="879264" y="561163"/>
                    <a:pt x="879950" y="567106"/>
                    <a:pt x="881550" y="572821"/>
                  </a:cubicBezTo>
                  <a:cubicBezTo>
                    <a:pt x="888180" y="595910"/>
                    <a:pt x="883836" y="619684"/>
                    <a:pt x="883836" y="642773"/>
                  </a:cubicBezTo>
                  <a:cubicBezTo>
                    <a:pt x="883608" y="691008"/>
                    <a:pt x="876521" y="739014"/>
                    <a:pt x="875149" y="787248"/>
                  </a:cubicBezTo>
                  <a:cubicBezTo>
                    <a:pt x="873778" y="829768"/>
                    <a:pt x="869434" y="866801"/>
                    <a:pt x="864862" y="909092"/>
                  </a:cubicBezTo>
                  <a:cubicBezTo>
                    <a:pt x="863262" y="923722"/>
                    <a:pt x="876978" y="935838"/>
                    <a:pt x="909211" y="933324"/>
                  </a:cubicBezTo>
                  <a:cubicBezTo>
                    <a:pt x="920184" y="931266"/>
                    <a:pt x="924984" y="923951"/>
                    <a:pt x="926127" y="913435"/>
                  </a:cubicBezTo>
                  <a:cubicBezTo>
                    <a:pt x="927499" y="899491"/>
                    <a:pt x="928870" y="885775"/>
                    <a:pt x="931156" y="872059"/>
                  </a:cubicBezTo>
                  <a:cubicBezTo>
                    <a:pt x="936414" y="838912"/>
                    <a:pt x="936414" y="804850"/>
                    <a:pt x="946244" y="772389"/>
                  </a:cubicBezTo>
                  <a:cubicBezTo>
                    <a:pt x="948530" y="764845"/>
                    <a:pt x="947616" y="751129"/>
                    <a:pt x="959274" y="752958"/>
                  </a:cubicBezTo>
                  <a:cubicBezTo>
                    <a:pt x="968418" y="754330"/>
                    <a:pt x="968190" y="767131"/>
                    <a:pt x="969104" y="775361"/>
                  </a:cubicBezTo>
                  <a:cubicBezTo>
                    <a:pt x="973447" y="821310"/>
                    <a:pt x="977105" y="867030"/>
                    <a:pt x="978019" y="913207"/>
                  </a:cubicBezTo>
                  <a:cubicBezTo>
                    <a:pt x="978477" y="938353"/>
                    <a:pt x="999965" y="938810"/>
                    <a:pt x="1017110" y="938581"/>
                  </a:cubicBezTo>
                  <a:cubicBezTo>
                    <a:pt x="1034255" y="935838"/>
                    <a:pt x="1044085" y="924180"/>
                    <a:pt x="1043856" y="907035"/>
                  </a:cubicBezTo>
                  <a:cubicBezTo>
                    <a:pt x="1043628" y="885775"/>
                    <a:pt x="1046599" y="739471"/>
                    <a:pt x="1039741" y="693065"/>
                  </a:cubicBezTo>
                  <a:cubicBezTo>
                    <a:pt x="1036312" y="671119"/>
                    <a:pt x="1038598" y="666547"/>
                    <a:pt x="1054829" y="650088"/>
                  </a:cubicBezTo>
                  <a:cubicBezTo>
                    <a:pt x="1071060" y="633629"/>
                    <a:pt x="1067402" y="606426"/>
                    <a:pt x="1054829" y="569850"/>
                  </a:cubicBezTo>
                  <a:cubicBezTo>
                    <a:pt x="1045228" y="540817"/>
                    <a:pt x="1036084" y="511557"/>
                    <a:pt x="1006366" y="494869"/>
                  </a:cubicBezTo>
                  <a:cubicBezTo>
                    <a:pt x="1010938" y="488925"/>
                    <a:pt x="1015053" y="484582"/>
                    <a:pt x="1018024" y="479553"/>
                  </a:cubicBezTo>
                  <a:cubicBezTo>
                    <a:pt x="1057344" y="418288"/>
                    <a:pt x="1033341" y="356337"/>
                    <a:pt x="968875" y="341478"/>
                  </a:cubicBezTo>
                  <a:cubicBezTo>
                    <a:pt x="919726" y="328676"/>
                    <a:pt x="882693" y="352679"/>
                    <a:pt x="868063" y="403886"/>
                  </a:cubicBezTo>
                  <a:cubicBezTo>
                    <a:pt x="865091" y="414630"/>
                    <a:pt x="864177" y="426060"/>
                    <a:pt x="862348" y="437262"/>
                  </a:cubicBezTo>
                  <a:cubicBezTo>
                    <a:pt x="853432" y="434976"/>
                    <a:pt x="849775" y="429032"/>
                    <a:pt x="845203" y="424460"/>
                  </a:cubicBezTo>
                  <a:cubicBezTo>
                    <a:pt x="817314" y="396114"/>
                    <a:pt x="785767" y="372111"/>
                    <a:pt x="751248" y="352679"/>
                  </a:cubicBezTo>
                  <a:cubicBezTo>
                    <a:pt x="741647" y="347193"/>
                    <a:pt x="739361" y="342392"/>
                    <a:pt x="740961" y="332563"/>
                  </a:cubicBezTo>
                  <a:cubicBezTo>
                    <a:pt x="743247" y="318847"/>
                    <a:pt x="744390" y="304673"/>
                    <a:pt x="735018" y="292329"/>
                  </a:cubicBezTo>
                  <a:cubicBezTo>
                    <a:pt x="719473" y="272212"/>
                    <a:pt x="676953" y="249352"/>
                    <a:pt x="649293" y="269240"/>
                  </a:cubicBezTo>
                  <a:cubicBezTo>
                    <a:pt x="638548" y="277013"/>
                    <a:pt x="629176" y="274041"/>
                    <a:pt x="619803" y="265583"/>
                  </a:cubicBezTo>
                  <a:cubicBezTo>
                    <a:pt x="592371" y="241580"/>
                    <a:pt x="517162" y="206833"/>
                    <a:pt x="498874" y="201346"/>
                  </a:cubicBezTo>
                  <a:cubicBezTo>
                    <a:pt x="498874" y="201346"/>
                    <a:pt x="510075" y="161341"/>
                    <a:pt x="510075" y="157684"/>
                  </a:cubicBezTo>
                  <a:cubicBezTo>
                    <a:pt x="521048" y="155855"/>
                    <a:pt x="539336" y="147854"/>
                    <a:pt x="547794" y="140996"/>
                  </a:cubicBezTo>
                  <a:cubicBezTo>
                    <a:pt x="565168" y="126823"/>
                    <a:pt x="576826" y="108077"/>
                    <a:pt x="571797" y="85446"/>
                  </a:cubicBezTo>
                  <a:cubicBezTo>
                    <a:pt x="565625" y="57557"/>
                    <a:pt x="550080" y="35840"/>
                    <a:pt x="522419" y="22352"/>
                  </a:cubicBezTo>
                  <a:cubicBezTo>
                    <a:pt x="469613" y="-3251"/>
                    <a:pt x="414977" y="-3479"/>
                    <a:pt x="359199" y="4979"/>
                  </a:cubicBezTo>
                  <a:cubicBezTo>
                    <a:pt x="322394" y="10465"/>
                    <a:pt x="291762" y="27382"/>
                    <a:pt x="267759" y="56642"/>
                  </a:cubicBezTo>
                  <a:cubicBezTo>
                    <a:pt x="238955" y="91618"/>
                    <a:pt x="248328" y="129337"/>
                    <a:pt x="291991" y="148540"/>
                  </a:cubicBezTo>
                  <a:cubicBezTo>
                    <a:pt x="294734" y="149683"/>
                    <a:pt x="297706" y="150368"/>
                    <a:pt x="300449" y="150826"/>
                  </a:cubicBezTo>
                  <a:cubicBezTo>
                    <a:pt x="311422" y="152883"/>
                    <a:pt x="316908" y="159284"/>
                    <a:pt x="317822" y="170257"/>
                  </a:cubicBezTo>
                  <a:cubicBezTo>
                    <a:pt x="318280" y="175972"/>
                    <a:pt x="319423" y="181915"/>
                    <a:pt x="320794" y="187630"/>
                  </a:cubicBezTo>
                  <a:cubicBezTo>
                    <a:pt x="323537" y="198374"/>
                    <a:pt x="319194" y="194945"/>
                    <a:pt x="308678" y="198374"/>
                  </a:cubicBezTo>
                  <a:cubicBezTo>
                    <a:pt x="199179" y="220549"/>
                    <a:pt x="-4275" y="326848"/>
                    <a:pt x="68" y="587223"/>
                  </a:cubicBezTo>
                  <a:cubicBezTo>
                    <a:pt x="-1532" y="745643"/>
                    <a:pt x="98595" y="831368"/>
                    <a:pt x="131742" y="853542"/>
                  </a:cubicBezTo>
                  <a:cubicBezTo>
                    <a:pt x="162146" y="873888"/>
                    <a:pt x="192778" y="895605"/>
                    <a:pt x="228211" y="907035"/>
                  </a:cubicBezTo>
                  <a:cubicBezTo>
                    <a:pt x="236898" y="909778"/>
                    <a:pt x="246499" y="911835"/>
                    <a:pt x="256558" y="919608"/>
                  </a:cubicBezTo>
                  <a:cubicBezTo>
                    <a:pt x="241241" y="921436"/>
                    <a:pt x="229126" y="915493"/>
                    <a:pt x="215867" y="918922"/>
                  </a:cubicBezTo>
                  <a:cubicBezTo>
                    <a:pt x="202837" y="922351"/>
                    <a:pt x="188206" y="919379"/>
                    <a:pt x="174262" y="920522"/>
                  </a:cubicBezTo>
                  <a:cubicBezTo>
                    <a:pt x="162146" y="921436"/>
                    <a:pt x="149801" y="913207"/>
                    <a:pt x="137000" y="920522"/>
                  </a:cubicBezTo>
                  <a:cubicBezTo>
                    <a:pt x="142029" y="926923"/>
                    <a:pt x="148201" y="927837"/>
                    <a:pt x="153688" y="928980"/>
                  </a:cubicBezTo>
                  <a:cubicBezTo>
                    <a:pt x="188663" y="937210"/>
                    <a:pt x="223639" y="931266"/>
                    <a:pt x="258158" y="925551"/>
                  </a:cubicBezTo>
                  <a:cubicBezTo>
                    <a:pt x="266387" y="924180"/>
                    <a:pt x="273245" y="923951"/>
                    <a:pt x="281018" y="925323"/>
                  </a:cubicBezTo>
                  <a:cubicBezTo>
                    <a:pt x="342740" y="938124"/>
                    <a:pt x="403547" y="948640"/>
                    <a:pt x="467784" y="936067"/>
                  </a:cubicBezTo>
                  <a:close/>
                  <a:moveTo>
                    <a:pt x="907153" y="364110"/>
                  </a:moveTo>
                  <a:cubicBezTo>
                    <a:pt x="952873" y="332105"/>
                    <a:pt x="999051" y="368682"/>
                    <a:pt x="1004994" y="375082"/>
                  </a:cubicBezTo>
                  <a:cubicBezTo>
                    <a:pt x="1030826" y="402972"/>
                    <a:pt x="1029226" y="448234"/>
                    <a:pt x="1003394" y="476352"/>
                  </a:cubicBezTo>
                  <a:cubicBezTo>
                    <a:pt x="987392" y="493726"/>
                    <a:pt x="965675" y="501498"/>
                    <a:pt x="941443" y="495326"/>
                  </a:cubicBezTo>
                  <a:cubicBezTo>
                    <a:pt x="931614" y="492811"/>
                    <a:pt x="921784" y="489382"/>
                    <a:pt x="912640" y="484582"/>
                  </a:cubicBezTo>
                  <a:cubicBezTo>
                    <a:pt x="891837" y="473838"/>
                    <a:pt x="879036" y="462636"/>
                    <a:pt x="878121" y="433147"/>
                  </a:cubicBezTo>
                  <a:cubicBezTo>
                    <a:pt x="876978" y="403429"/>
                    <a:pt x="886579" y="382626"/>
                    <a:pt x="907153" y="364110"/>
                  </a:cubicBezTo>
                  <a:close/>
                  <a:moveTo>
                    <a:pt x="735246" y="362738"/>
                  </a:moveTo>
                  <a:cubicBezTo>
                    <a:pt x="742561" y="363881"/>
                    <a:pt x="748962" y="367310"/>
                    <a:pt x="755363" y="371196"/>
                  </a:cubicBezTo>
                  <a:cubicBezTo>
                    <a:pt x="787596" y="390399"/>
                    <a:pt x="816399" y="414173"/>
                    <a:pt x="842231" y="441376"/>
                  </a:cubicBezTo>
                  <a:cubicBezTo>
                    <a:pt x="856404" y="456235"/>
                    <a:pt x="871492" y="469951"/>
                    <a:pt x="886579" y="483439"/>
                  </a:cubicBezTo>
                  <a:cubicBezTo>
                    <a:pt x="912183" y="506985"/>
                    <a:pt x="944872" y="515671"/>
                    <a:pt x="978705" y="508813"/>
                  </a:cubicBezTo>
                  <a:cubicBezTo>
                    <a:pt x="1002708" y="504013"/>
                    <a:pt x="1016881" y="515443"/>
                    <a:pt x="1025340" y="532359"/>
                  </a:cubicBezTo>
                  <a:cubicBezTo>
                    <a:pt x="1036998" y="555905"/>
                    <a:pt x="1041570" y="578765"/>
                    <a:pt x="1050486" y="603682"/>
                  </a:cubicBezTo>
                  <a:cubicBezTo>
                    <a:pt x="1056201" y="619684"/>
                    <a:pt x="1054372" y="629057"/>
                    <a:pt x="1044313" y="640944"/>
                  </a:cubicBezTo>
                  <a:cubicBezTo>
                    <a:pt x="1021682" y="668376"/>
                    <a:pt x="990592" y="689865"/>
                    <a:pt x="959503" y="706781"/>
                  </a:cubicBezTo>
                  <a:cubicBezTo>
                    <a:pt x="944872" y="714782"/>
                    <a:pt x="938929" y="719125"/>
                    <a:pt x="925670" y="702209"/>
                  </a:cubicBezTo>
                  <a:cubicBezTo>
                    <a:pt x="903724" y="681864"/>
                    <a:pt x="972762" y="640716"/>
                    <a:pt x="989449" y="626314"/>
                  </a:cubicBezTo>
                  <a:cubicBezTo>
                    <a:pt x="1007966" y="610083"/>
                    <a:pt x="1009338" y="599568"/>
                    <a:pt x="999051" y="578079"/>
                  </a:cubicBezTo>
                  <a:cubicBezTo>
                    <a:pt x="994936" y="569392"/>
                    <a:pt x="990821" y="560934"/>
                    <a:pt x="986935" y="552247"/>
                  </a:cubicBezTo>
                  <a:cubicBezTo>
                    <a:pt x="985106" y="548590"/>
                    <a:pt x="982591" y="546075"/>
                    <a:pt x="978248" y="547447"/>
                  </a:cubicBezTo>
                  <a:cubicBezTo>
                    <a:pt x="972533" y="549504"/>
                    <a:pt x="973219" y="553848"/>
                    <a:pt x="975276" y="558191"/>
                  </a:cubicBezTo>
                  <a:cubicBezTo>
                    <a:pt x="979162" y="566878"/>
                    <a:pt x="983277" y="575565"/>
                    <a:pt x="987392" y="584023"/>
                  </a:cubicBezTo>
                  <a:cubicBezTo>
                    <a:pt x="994250" y="597967"/>
                    <a:pt x="991050" y="608026"/>
                    <a:pt x="979620" y="617856"/>
                  </a:cubicBezTo>
                  <a:cubicBezTo>
                    <a:pt x="961789" y="633172"/>
                    <a:pt x="922927" y="664947"/>
                    <a:pt x="918355" y="669748"/>
                  </a:cubicBezTo>
                  <a:cubicBezTo>
                    <a:pt x="908982" y="680035"/>
                    <a:pt x="905096" y="699923"/>
                    <a:pt x="915154" y="710210"/>
                  </a:cubicBezTo>
                  <a:cubicBezTo>
                    <a:pt x="928413" y="721183"/>
                    <a:pt x="943044" y="730555"/>
                    <a:pt x="956302" y="722097"/>
                  </a:cubicBezTo>
                  <a:cubicBezTo>
                    <a:pt x="975962" y="709753"/>
                    <a:pt x="1007509" y="688722"/>
                    <a:pt x="1026711" y="676377"/>
                  </a:cubicBezTo>
                  <a:cubicBezTo>
                    <a:pt x="1034712" y="681635"/>
                    <a:pt x="1033569" y="868858"/>
                    <a:pt x="1032655" y="904063"/>
                  </a:cubicBezTo>
                  <a:cubicBezTo>
                    <a:pt x="1032426" y="912978"/>
                    <a:pt x="1031969" y="921894"/>
                    <a:pt x="1021682" y="925780"/>
                  </a:cubicBezTo>
                  <a:cubicBezTo>
                    <a:pt x="1004994" y="931952"/>
                    <a:pt x="993107" y="927151"/>
                    <a:pt x="992421" y="909092"/>
                  </a:cubicBezTo>
                  <a:cubicBezTo>
                    <a:pt x="991278" y="881203"/>
                    <a:pt x="986935" y="853771"/>
                    <a:pt x="986706" y="825882"/>
                  </a:cubicBezTo>
                  <a:cubicBezTo>
                    <a:pt x="986478" y="803250"/>
                    <a:pt x="982820" y="780619"/>
                    <a:pt x="979391" y="758445"/>
                  </a:cubicBezTo>
                  <a:cubicBezTo>
                    <a:pt x="976648" y="741300"/>
                    <a:pt x="970476" y="734213"/>
                    <a:pt x="961332" y="734213"/>
                  </a:cubicBezTo>
                  <a:cubicBezTo>
                    <a:pt x="950359" y="734213"/>
                    <a:pt x="940072" y="743814"/>
                    <a:pt x="935500" y="756616"/>
                  </a:cubicBezTo>
                  <a:cubicBezTo>
                    <a:pt x="928413" y="776961"/>
                    <a:pt x="927956" y="798221"/>
                    <a:pt x="924984" y="819252"/>
                  </a:cubicBezTo>
                  <a:cubicBezTo>
                    <a:pt x="921327" y="845998"/>
                    <a:pt x="918355" y="872973"/>
                    <a:pt x="914926" y="899948"/>
                  </a:cubicBezTo>
                  <a:cubicBezTo>
                    <a:pt x="914011" y="906349"/>
                    <a:pt x="913326" y="913207"/>
                    <a:pt x="908525" y="918465"/>
                  </a:cubicBezTo>
                  <a:cubicBezTo>
                    <a:pt x="901896" y="925780"/>
                    <a:pt x="892294" y="924180"/>
                    <a:pt x="883836" y="922579"/>
                  </a:cubicBezTo>
                  <a:cubicBezTo>
                    <a:pt x="875378" y="920979"/>
                    <a:pt x="876750" y="902691"/>
                    <a:pt x="876750" y="900862"/>
                  </a:cubicBezTo>
                  <a:cubicBezTo>
                    <a:pt x="878578" y="871602"/>
                    <a:pt x="881322" y="849199"/>
                    <a:pt x="883150" y="819938"/>
                  </a:cubicBezTo>
                  <a:cubicBezTo>
                    <a:pt x="886122" y="773989"/>
                    <a:pt x="887722" y="727812"/>
                    <a:pt x="892066" y="681864"/>
                  </a:cubicBezTo>
                  <a:cubicBezTo>
                    <a:pt x="895266" y="650317"/>
                    <a:pt x="894123" y="618999"/>
                    <a:pt x="896409" y="587680"/>
                  </a:cubicBezTo>
                  <a:cubicBezTo>
                    <a:pt x="897552" y="572136"/>
                    <a:pt x="893437" y="559334"/>
                    <a:pt x="884293" y="546761"/>
                  </a:cubicBezTo>
                  <a:cubicBezTo>
                    <a:pt x="857776" y="510871"/>
                    <a:pt x="826458" y="481153"/>
                    <a:pt x="787596" y="453492"/>
                  </a:cubicBezTo>
                  <a:cubicBezTo>
                    <a:pt x="760392" y="431775"/>
                    <a:pt x="749419" y="432232"/>
                    <a:pt x="741876" y="408229"/>
                  </a:cubicBezTo>
                  <a:cubicBezTo>
                    <a:pt x="738218" y="397028"/>
                    <a:pt x="731589" y="387198"/>
                    <a:pt x="724959" y="377597"/>
                  </a:cubicBezTo>
                  <a:cubicBezTo>
                    <a:pt x="722673" y="374168"/>
                    <a:pt x="719244" y="370510"/>
                    <a:pt x="723130" y="365938"/>
                  </a:cubicBezTo>
                  <a:cubicBezTo>
                    <a:pt x="726331" y="361366"/>
                    <a:pt x="730903" y="361824"/>
                    <a:pt x="735246" y="362738"/>
                  </a:cubicBezTo>
                  <a:close/>
                  <a:moveTo>
                    <a:pt x="673753" y="273355"/>
                  </a:moveTo>
                  <a:cubicBezTo>
                    <a:pt x="674667" y="273584"/>
                    <a:pt x="675582" y="273584"/>
                    <a:pt x="676496" y="273812"/>
                  </a:cubicBezTo>
                  <a:cubicBezTo>
                    <a:pt x="676725" y="273812"/>
                    <a:pt x="677182" y="274041"/>
                    <a:pt x="677410" y="274041"/>
                  </a:cubicBezTo>
                  <a:cubicBezTo>
                    <a:pt x="678096" y="274270"/>
                    <a:pt x="678553" y="274270"/>
                    <a:pt x="679239" y="274498"/>
                  </a:cubicBezTo>
                  <a:cubicBezTo>
                    <a:pt x="679696" y="274498"/>
                    <a:pt x="679925" y="274727"/>
                    <a:pt x="680382" y="274727"/>
                  </a:cubicBezTo>
                  <a:cubicBezTo>
                    <a:pt x="680839" y="274727"/>
                    <a:pt x="681297" y="274955"/>
                    <a:pt x="681982" y="274955"/>
                  </a:cubicBezTo>
                  <a:cubicBezTo>
                    <a:pt x="682897" y="275184"/>
                    <a:pt x="683583" y="275413"/>
                    <a:pt x="684497" y="275641"/>
                  </a:cubicBezTo>
                  <a:cubicBezTo>
                    <a:pt x="684954" y="275641"/>
                    <a:pt x="685183" y="275870"/>
                    <a:pt x="685640" y="275870"/>
                  </a:cubicBezTo>
                  <a:cubicBezTo>
                    <a:pt x="686097" y="276098"/>
                    <a:pt x="686783" y="276098"/>
                    <a:pt x="687240" y="276327"/>
                  </a:cubicBezTo>
                  <a:cubicBezTo>
                    <a:pt x="687469" y="276327"/>
                    <a:pt x="687926" y="276556"/>
                    <a:pt x="688155" y="276556"/>
                  </a:cubicBezTo>
                  <a:cubicBezTo>
                    <a:pt x="688840" y="276784"/>
                    <a:pt x="689298" y="276784"/>
                    <a:pt x="689983" y="277013"/>
                  </a:cubicBezTo>
                  <a:cubicBezTo>
                    <a:pt x="690212" y="277013"/>
                    <a:pt x="690441" y="277241"/>
                    <a:pt x="690669" y="277241"/>
                  </a:cubicBezTo>
                  <a:cubicBezTo>
                    <a:pt x="693641" y="278156"/>
                    <a:pt x="696384" y="279070"/>
                    <a:pt x="699127" y="280213"/>
                  </a:cubicBezTo>
                  <a:cubicBezTo>
                    <a:pt x="699127" y="280213"/>
                    <a:pt x="699356" y="280213"/>
                    <a:pt x="699356" y="280213"/>
                  </a:cubicBezTo>
                  <a:cubicBezTo>
                    <a:pt x="702099" y="281356"/>
                    <a:pt x="704842" y="282956"/>
                    <a:pt x="707586" y="284557"/>
                  </a:cubicBezTo>
                  <a:cubicBezTo>
                    <a:pt x="707586" y="284557"/>
                    <a:pt x="707586" y="284557"/>
                    <a:pt x="707814" y="284557"/>
                  </a:cubicBezTo>
                  <a:cubicBezTo>
                    <a:pt x="711700" y="287071"/>
                    <a:pt x="715358" y="290043"/>
                    <a:pt x="718787" y="293701"/>
                  </a:cubicBezTo>
                  <a:cubicBezTo>
                    <a:pt x="736618" y="313360"/>
                    <a:pt x="735246" y="332791"/>
                    <a:pt x="712386" y="355651"/>
                  </a:cubicBezTo>
                  <a:cubicBezTo>
                    <a:pt x="705071" y="347193"/>
                    <a:pt x="697984" y="338963"/>
                    <a:pt x="690669" y="330505"/>
                  </a:cubicBezTo>
                  <a:cubicBezTo>
                    <a:pt x="687469" y="326619"/>
                    <a:pt x="684040" y="322961"/>
                    <a:pt x="680839" y="319075"/>
                  </a:cubicBezTo>
                  <a:cubicBezTo>
                    <a:pt x="680611" y="318847"/>
                    <a:pt x="680611" y="318618"/>
                    <a:pt x="680382" y="318618"/>
                  </a:cubicBezTo>
                  <a:cubicBezTo>
                    <a:pt x="679011" y="317018"/>
                    <a:pt x="677639" y="315418"/>
                    <a:pt x="676267" y="314046"/>
                  </a:cubicBezTo>
                  <a:cubicBezTo>
                    <a:pt x="675810" y="313589"/>
                    <a:pt x="675582" y="313132"/>
                    <a:pt x="675124" y="312674"/>
                  </a:cubicBezTo>
                  <a:cubicBezTo>
                    <a:pt x="673753" y="311303"/>
                    <a:pt x="672610" y="309703"/>
                    <a:pt x="671238" y="308331"/>
                  </a:cubicBezTo>
                  <a:cubicBezTo>
                    <a:pt x="671010" y="307874"/>
                    <a:pt x="670552" y="307645"/>
                    <a:pt x="670324" y="307188"/>
                  </a:cubicBezTo>
                  <a:cubicBezTo>
                    <a:pt x="668724" y="305359"/>
                    <a:pt x="667123" y="303759"/>
                    <a:pt x="665523" y="301930"/>
                  </a:cubicBezTo>
                  <a:cubicBezTo>
                    <a:pt x="665295" y="301702"/>
                    <a:pt x="665066" y="301473"/>
                    <a:pt x="664837" y="301244"/>
                  </a:cubicBezTo>
                  <a:cubicBezTo>
                    <a:pt x="663466" y="299873"/>
                    <a:pt x="662094" y="298273"/>
                    <a:pt x="660723" y="296901"/>
                  </a:cubicBezTo>
                  <a:cubicBezTo>
                    <a:pt x="660265" y="296444"/>
                    <a:pt x="659808" y="295758"/>
                    <a:pt x="659122" y="295301"/>
                  </a:cubicBezTo>
                  <a:cubicBezTo>
                    <a:pt x="657979" y="294158"/>
                    <a:pt x="656608" y="292786"/>
                    <a:pt x="655465" y="291643"/>
                  </a:cubicBezTo>
                  <a:cubicBezTo>
                    <a:pt x="655008" y="291186"/>
                    <a:pt x="654550" y="290729"/>
                    <a:pt x="653865" y="290043"/>
                  </a:cubicBezTo>
                  <a:cubicBezTo>
                    <a:pt x="652264" y="288443"/>
                    <a:pt x="650436" y="286614"/>
                    <a:pt x="648607" y="285014"/>
                  </a:cubicBezTo>
                  <a:cubicBezTo>
                    <a:pt x="657979" y="281128"/>
                    <a:pt x="663009" y="271526"/>
                    <a:pt x="673753" y="273355"/>
                  </a:cubicBezTo>
                  <a:close/>
                  <a:moveTo>
                    <a:pt x="310507" y="131166"/>
                  </a:moveTo>
                  <a:cubicBezTo>
                    <a:pt x="310507" y="133909"/>
                    <a:pt x="310964" y="137110"/>
                    <a:pt x="308450" y="139396"/>
                  </a:cubicBezTo>
                  <a:cubicBezTo>
                    <a:pt x="270731" y="136881"/>
                    <a:pt x="253129" y="103734"/>
                    <a:pt x="273474" y="73330"/>
                  </a:cubicBezTo>
                  <a:cubicBezTo>
                    <a:pt x="295191" y="40869"/>
                    <a:pt x="326966" y="24410"/>
                    <a:pt x="364457" y="17780"/>
                  </a:cubicBezTo>
                  <a:cubicBezTo>
                    <a:pt x="398747" y="11837"/>
                    <a:pt x="433265" y="13666"/>
                    <a:pt x="467327" y="18466"/>
                  </a:cubicBezTo>
                  <a:cubicBezTo>
                    <a:pt x="493844" y="22124"/>
                    <a:pt x="517847" y="33325"/>
                    <a:pt x="537964" y="51156"/>
                  </a:cubicBezTo>
                  <a:cubicBezTo>
                    <a:pt x="557167" y="68072"/>
                    <a:pt x="563339" y="96647"/>
                    <a:pt x="553052" y="116993"/>
                  </a:cubicBezTo>
                  <a:cubicBezTo>
                    <a:pt x="548023" y="127051"/>
                    <a:pt x="540936" y="135052"/>
                    <a:pt x="530192" y="139853"/>
                  </a:cubicBezTo>
                  <a:cubicBezTo>
                    <a:pt x="512361" y="147625"/>
                    <a:pt x="509846" y="146482"/>
                    <a:pt x="508703" y="127280"/>
                  </a:cubicBezTo>
                  <a:cubicBezTo>
                    <a:pt x="507560" y="109449"/>
                    <a:pt x="497045" y="99391"/>
                    <a:pt x="482186" y="92990"/>
                  </a:cubicBezTo>
                  <a:cubicBezTo>
                    <a:pt x="450639" y="79274"/>
                    <a:pt x="417949" y="80645"/>
                    <a:pt x="384802" y="85217"/>
                  </a:cubicBezTo>
                  <a:cubicBezTo>
                    <a:pt x="368800" y="87503"/>
                    <a:pt x="353713" y="93218"/>
                    <a:pt x="338168" y="97105"/>
                  </a:cubicBezTo>
                  <a:cubicBezTo>
                    <a:pt x="319880" y="101448"/>
                    <a:pt x="310050" y="111964"/>
                    <a:pt x="310507" y="131166"/>
                  </a:cubicBezTo>
                  <a:close/>
                  <a:moveTo>
                    <a:pt x="336339" y="191974"/>
                  </a:moveTo>
                  <a:cubicBezTo>
                    <a:pt x="336110" y="191745"/>
                    <a:pt x="336110" y="191288"/>
                    <a:pt x="335882" y="190831"/>
                  </a:cubicBezTo>
                  <a:cubicBezTo>
                    <a:pt x="335882" y="190831"/>
                    <a:pt x="335882" y="190602"/>
                    <a:pt x="335882" y="190602"/>
                  </a:cubicBezTo>
                  <a:cubicBezTo>
                    <a:pt x="335653" y="190145"/>
                    <a:pt x="335653" y="189916"/>
                    <a:pt x="335425" y="189459"/>
                  </a:cubicBezTo>
                  <a:cubicBezTo>
                    <a:pt x="335425" y="189230"/>
                    <a:pt x="335196" y="189002"/>
                    <a:pt x="335196" y="188773"/>
                  </a:cubicBezTo>
                  <a:cubicBezTo>
                    <a:pt x="335196" y="188545"/>
                    <a:pt x="334967" y="188087"/>
                    <a:pt x="334967" y="187859"/>
                  </a:cubicBezTo>
                  <a:cubicBezTo>
                    <a:pt x="334739" y="187173"/>
                    <a:pt x="334739" y="186716"/>
                    <a:pt x="334510" y="186030"/>
                  </a:cubicBezTo>
                  <a:cubicBezTo>
                    <a:pt x="331081" y="170485"/>
                    <a:pt x="331310" y="166142"/>
                    <a:pt x="344797" y="162256"/>
                  </a:cubicBezTo>
                  <a:cubicBezTo>
                    <a:pt x="346855" y="161570"/>
                    <a:pt x="348912" y="161113"/>
                    <a:pt x="351198" y="160427"/>
                  </a:cubicBezTo>
                  <a:cubicBezTo>
                    <a:pt x="351884" y="160198"/>
                    <a:pt x="352798" y="159970"/>
                    <a:pt x="353484" y="159741"/>
                  </a:cubicBezTo>
                  <a:cubicBezTo>
                    <a:pt x="354856" y="159284"/>
                    <a:pt x="356227" y="159055"/>
                    <a:pt x="357599" y="158598"/>
                  </a:cubicBezTo>
                  <a:cubicBezTo>
                    <a:pt x="358513" y="158369"/>
                    <a:pt x="359428" y="158141"/>
                    <a:pt x="360342" y="157912"/>
                  </a:cubicBezTo>
                  <a:cubicBezTo>
                    <a:pt x="361485" y="157684"/>
                    <a:pt x="362628" y="157455"/>
                    <a:pt x="363771" y="156998"/>
                  </a:cubicBezTo>
                  <a:cubicBezTo>
                    <a:pt x="364914" y="156769"/>
                    <a:pt x="365828" y="156541"/>
                    <a:pt x="366971" y="156312"/>
                  </a:cubicBezTo>
                  <a:cubicBezTo>
                    <a:pt x="367886" y="156083"/>
                    <a:pt x="369029" y="155855"/>
                    <a:pt x="369943" y="155626"/>
                  </a:cubicBezTo>
                  <a:cubicBezTo>
                    <a:pt x="371086" y="155398"/>
                    <a:pt x="372229" y="155169"/>
                    <a:pt x="373601" y="154940"/>
                  </a:cubicBezTo>
                  <a:cubicBezTo>
                    <a:pt x="374287" y="154712"/>
                    <a:pt x="374972" y="154712"/>
                    <a:pt x="375430" y="154483"/>
                  </a:cubicBezTo>
                  <a:cubicBezTo>
                    <a:pt x="380459" y="153569"/>
                    <a:pt x="385488" y="152654"/>
                    <a:pt x="390517" y="152197"/>
                  </a:cubicBezTo>
                  <a:cubicBezTo>
                    <a:pt x="390974" y="152197"/>
                    <a:pt x="391203" y="152197"/>
                    <a:pt x="391660" y="151969"/>
                  </a:cubicBezTo>
                  <a:cubicBezTo>
                    <a:pt x="393260" y="151740"/>
                    <a:pt x="395089" y="151511"/>
                    <a:pt x="396689" y="151511"/>
                  </a:cubicBezTo>
                  <a:cubicBezTo>
                    <a:pt x="397147" y="151511"/>
                    <a:pt x="397375" y="151511"/>
                    <a:pt x="397832" y="151511"/>
                  </a:cubicBezTo>
                  <a:cubicBezTo>
                    <a:pt x="399661" y="151283"/>
                    <a:pt x="401261" y="151283"/>
                    <a:pt x="403090" y="151054"/>
                  </a:cubicBezTo>
                  <a:cubicBezTo>
                    <a:pt x="403319" y="151054"/>
                    <a:pt x="403319" y="151054"/>
                    <a:pt x="403547" y="151054"/>
                  </a:cubicBezTo>
                  <a:cubicBezTo>
                    <a:pt x="413149" y="150368"/>
                    <a:pt x="422978" y="150368"/>
                    <a:pt x="432580" y="151283"/>
                  </a:cubicBezTo>
                  <a:cubicBezTo>
                    <a:pt x="432580" y="151283"/>
                    <a:pt x="432808" y="151283"/>
                    <a:pt x="432808" y="151283"/>
                  </a:cubicBezTo>
                  <a:cubicBezTo>
                    <a:pt x="434866" y="151511"/>
                    <a:pt x="436694" y="151740"/>
                    <a:pt x="438752" y="151969"/>
                  </a:cubicBezTo>
                  <a:lnTo>
                    <a:pt x="438752" y="151969"/>
                  </a:lnTo>
                  <a:cubicBezTo>
                    <a:pt x="444924" y="152654"/>
                    <a:pt x="451325" y="153797"/>
                    <a:pt x="457497" y="155169"/>
                  </a:cubicBezTo>
                  <a:cubicBezTo>
                    <a:pt x="467098" y="157455"/>
                    <a:pt x="479214" y="161798"/>
                    <a:pt x="486758" y="167742"/>
                  </a:cubicBezTo>
                  <a:cubicBezTo>
                    <a:pt x="496588" y="175743"/>
                    <a:pt x="487901" y="186487"/>
                    <a:pt x="484700" y="195174"/>
                  </a:cubicBezTo>
                  <a:cubicBezTo>
                    <a:pt x="481957" y="202718"/>
                    <a:pt x="474871" y="199517"/>
                    <a:pt x="469384" y="198374"/>
                  </a:cubicBezTo>
                  <a:cubicBezTo>
                    <a:pt x="445610" y="193345"/>
                    <a:pt x="421607" y="191974"/>
                    <a:pt x="397604" y="190831"/>
                  </a:cubicBezTo>
                  <a:cubicBezTo>
                    <a:pt x="382745" y="190145"/>
                    <a:pt x="365371" y="189002"/>
                    <a:pt x="350969" y="193345"/>
                  </a:cubicBezTo>
                  <a:cubicBezTo>
                    <a:pt x="343426" y="195631"/>
                    <a:pt x="339082" y="197460"/>
                    <a:pt x="336339" y="191974"/>
                  </a:cubicBezTo>
                  <a:cubicBezTo>
                    <a:pt x="336339" y="191974"/>
                    <a:pt x="336339" y="191974"/>
                    <a:pt x="336339" y="191974"/>
                  </a:cubicBezTo>
                  <a:close/>
                  <a:moveTo>
                    <a:pt x="444238" y="141682"/>
                  </a:moveTo>
                  <a:cubicBezTo>
                    <a:pt x="442409" y="141453"/>
                    <a:pt x="440581" y="140996"/>
                    <a:pt x="438752" y="140767"/>
                  </a:cubicBezTo>
                  <a:cubicBezTo>
                    <a:pt x="438523" y="140767"/>
                    <a:pt x="438295" y="140767"/>
                    <a:pt x="438066" y="140767"/>
                  </a:cubicBezTo>
                  <a:cubicBezTo>
                    <a:pt x="436237" y="140539"/>
                    <a:pt x="434637" y="140310"/>
                    <a:pt x="432808" y="140081"/>
                  </a:cubicBezTo>
                  <a:cubicBezTo>
                    <a:pt x="432808" y="140081"/>
                    <a:pt x="432580" y="140081"/>
                    <a:pt x="432580" y="140081"/>
                  </a:cubicBezTo>
                  <a:cubicBezTo>
                    <a:pt x="428922" y="139624"/>
                    <a:pt x="425036" y="139396"/>
                    <a:pt x="421150" y="139396"/>
                  </a:cubicBezTo>
                  <a:cubicBezTo>
                    <a:pt x="420921" y="139396"/>
                    <a:pt x="420692" y="139396"/>
                    <a:pt x="420464" y="139396"/>
                  </a:cubicBezTo>
                  <a:cubicBezTo>
                    <a:pt x="418864" y="139396"/>
                    <a:pt x="417035" y="139396"/>
                    <a:pt x="415435" y="139396"/>
                  </a:cubicBezTo>
                  <a:cubicBezTo>
                    <a:pt x="415206" y="139396"/>
                    <a:pt x="414977" y="139396"/>
                    <a:pt x="414977" y="139396"/>
                  </a:cubicBezTo>
                  <a:cubicBezTo>
                    <a:pt x="411320" y="139396"/>
                    <a:pt x="407434" y="139396"/>
                    <a:pt x="403776" y="139624"/>
                  </a:cubicBezTo>
                  <a:cubicBezTo>
                    <a:pt x="403547" y="139624"/>
                    <a:pt x="403319" y="139624"/>
                    <a:pt x="403090" y="139624"/>
                  </a:cubicBezTo>
                  <a:cubicBezTo>
                    <a:pt x="401490" y="139624"/>
                    <a:pt x="399890" y="139853"/>
                    <a:pt x="398290" y="139853"/>
                  </a:cubicBezTo>
                  <a:cubicBezTo>
                    <a:pt x="398061" y="139853"/>
                    <a:pt x="397604" y="139853"/>
                    <a:pt x="397375" y="139853"/>
                  </a:cubicBezTo>
                  <a:cubicBezTo>
                    <a:pt x="393718" y="140081"/>
                    <a:pt x="390060" y="140539"/>
                    <a:pt x="386402" y="140996"/>
                  </a:cubicBezTo>
                  <a:cubicBezTo>
                    <a:pt x="386174" y="140996"/>
                    <a:pt x="385945" y="140996"/>
                    <a:pt x="385717" y="140996"/>
                  </a:cubicBezTo>
                  <a:cubicBezTo>
                    <a:pt x="384116" y="141224"/>
                    <a:pt x="382516" y="141453"/>
                    <a:pt x="380916" y="141682"/>
                  </a:cubicBezTo>
                  <a:cubicBezTo>
                    <a:pt x="380459" y="141682"/>
                    <a:pt x="380002" y="141682"/>
                    <a:pt x="379773" y="141910"/>
                  </a:cubicBezTo>
                  <a:cubicBezTo>
                    <a:pt x="378401" y="142139"/>
                    <a:pt x="376801" y="142367"/>
                    <a:pt x="375430" y="142596"/>
                  </a:cubicBezTo>
                  <a:cubicBezTo>
                    <a:pt x="375201" y="142596"/>
                    <a:pt x="374744" y="142596"/>
                    <a:pt x="374515" y="142825"/>
                  </a:cubicBezTo>
                  <a:cubicBezTo>
                    <a:pt x="372686" y="143053"/>
                    <a:pt x="370858" y="143282"/>
                    <a:pt x="369257" y="143739"/>
                  </a:cubicBezTo>
                  <a:cubicBezTo>
                    <a:pt x="369029" y="143739"/>
                    <a:pt x="368800" y="143739"/>
                    <a:pt x="368800" y="143739"/>
                  </a:cubicBezTo>
                  <a:cubicBezTo>
                    <a:pt x="367200" y="143968"/>
                    <a:pt x="365600" y="144196"/>
                    <a:pt x="364228" y="144653"/>
                  </a:cubicBezTo>
                  <a:cubicBezTo>
                    <a:pt x="363771" y="144653"/>
                    <a:pt x="363085" y="144882"/>
                    <a:pt x="362628" y="144882"/>
                  </a:cubicBezTo>
                  <a:cubicBezTo>
                    <a:pt x="361256" y="145111"/>
                    <a:pt x="360113" y="145339"/>
                    <a:pt x="358742" y="145568"/>
                  </a:cubicBezTo>
                  <a:cubicBezTo>
                    <a:pt x="358285" y="145568"/>
                    <a:pt x="357827" y="145796"/>
                    <a:pt x="357142" y="145796"/>
                  </a:cubicBezTo>
                  <a:cubicBezTo>
                    <a:pt x="355541" y="146025"/>
                    <a:pt x="353713" y="146482"/>
                    <a:pt x="352112" y="146939"/>
                  </a:cubicBezTo>
                  <a:cubicBezTo>
                    <a:pt x="350741" y="147168"/>
                    <a:pt x="349369" y="148311"/>
                    <a:pt x="347998" y="148540"/>
                  </a:cubicBezTo>
                  <a:cubicBezTo>
                    <a:pt x="340454" y="149911"/>
                    <a:pt x="331996" y="154255"/>
                    <a:pt x="326966" y="143968"/>
                  </a:cubicBezTo>
                  <a:cubicBezTo>
                    <a:pt x="322166" y="134595"/>
                    <a:pt x="325366" y="120422"/>
                    <a:pt x="334510" y="114707"/>
                  </a:cubicBezTo>
                  <a:cubicBezTo>
                    <a:pt x="339997" y="111278"/>
                    <a:pt x="346169" y="108535"/>
                    <a:pt x="352570" y="106706"/>
                  </a:cubicBezTo>
                  <a:cubicBezTo>
                    <a:pt x="354627" y="106020"/>
                    <a:pt x="356684" y="105563"/>
                    <a:pt x="358742" y="104877"/>
                  </a:cubicBezTo>
                  <a:cubicBezTo>
                    <a:pt x="359428" y="104648"/>
                    <a:pt x="360342" y="104420"/>
                    <a:pt x="361028" y="104191"/>
                  </a:cubicBezTo>
                  <a:cubicBezTo>
                    <a:pt x="362399" y="103734"/>
                    <a:pt x="363771" y="103505"/>
                    <a:pt x="364914" y="103048"/>
                  </a:cubicBezTo>
                  <a:cubicBezTo>
                    <a:pt x="365828" y="102820"/>
                    <a:pt x="366743" y="102591"/>
                    <a:pt x="367657" y="102362"/>
                  </a:cubicBezTo>
                  <a:cubicBezTo>
                    <a:pt x="368800" y="102134"/>
                    <a:pt x="369943" y="101905"/>
                    <a:pt x="371086" y="101448"/>
                  </a:cubicBezTo>
                  <a:cubicBezTo>
                    <a:pt x="372229" y="101219"/>
                    <a:pt x="373144" y="100991"/>
                    <a:pt x="374287" y="100762"/>
                  </a:cubicBezTo>
                  <a:cubicBezTo>
                    <a:pt x="375201" y="100534"/>
                    <a:pt x="376344" y="100305"/>
                    <a:pt x="377258" y="100076"/>
                  </a:cubicBezTo>
                  <a:cubicBezTo>
                    <a:pt x="378401" y="99848"/>
                    <a:pt x="379544" y="99619"/>
                    <a:pt x="380687" y="99391"/>
                  </a:cubicBezTo>
                  <a:cubicBezTo>
                    <a:pt x="381602" y="99162"/>
                    <a:pt x="382516" y="98933"/>
                    <a:pt x="383431" y="98933"/>
                  </a:cubicBezTo>
                  <a:cubicBezTo>
                    <a:pt x="384574" y="98705"/>
                    <a:pt x="385945" y="98476"/>
                    <a:pt x="387088" y="98248"/>
                  </a:cubicBezTo>
                  <a:cubicBezTo>
                    <a:pt x="387774" y="98019"/>
                    <a:pt x="388688" y="98019"/>
                    <a:pt x="389374" y="97790"/>
                  </a:cubicBezTo>
                  <a:cubicBezTo>
                    <a:pt x="390746" y="97562"/>
                    <a:pt x="392117" y="97333"/>
                    <a:pt x="393489" y="97105"/>
                  </a:cubicBezTo>
                  <a:cubicBezTo>
                    <a:pt x="393946" y="97105"/>
                    <a:pt x="394403" y="96876"/>
                    <a:pt x="395089" y="96876"/>
                  </a:cubicBezTo>
                  <a:cubicBezTo>
                    <a:pt x="402633" y="95733"/>
                    <a:pt x="409948" y="95047"/>
                    <a:pt x="417492" y="94819"/>
                  </a:cubicBezTo>
                  <a:cubicBezTo>
                    <a:pt x="417492" y="94819"/>
                    <a:pt x="417721" y="94819"/>
                    <a:pt x="417721" y="94819"/>
                  </a:cubicBezTo>
                  <a:cubicBezTo>
                    <a:pt x="419549" y="94819"/>
                    <a:pt x="421150" y="94819"/>
                    <a:pt x="422978" y="94819"/>
                  </a:cubicBezTo>
                  <a:cubicBezTo>
                    <a:pt x="423207" y="94819"/>
                    <a:pt x="423664" y="94819"/>
                    <a:pt x="423893" y="94819"/>
                  </a:cubicBezTo>
                  <a:cubicBezTo>
                    <a:pt x="425493" y="94819"/>
                    <a:pt x="427322" y="94819"/>
                    <a:pt x="428922" y="95047"/>
                  </a:cubicBezTo>
                  <a:cubicBezTo>
                    <a:pt x="429379" y="95047"/>
                    <a:pt x="429608" y="95047"/>
                    <a:pt x="430065" y="95047"/>
                  </a:cubicBezTo>
                  <a:cubicBezTo>
                    <a:pt x="431665" y="95047"/>
                    <a:pt x="433494" y="95276"/>
                    <a:pt x="435094" y="95276"/>
                  </a:cubicBezTo>
                  <a:cubicBezTo>
                    <a:pt x="435551" y="95276"/>
                    <a:pt x="435780" y="95276"/>
                    <a:pt x="436237" y="95276"/>
                  </a:cubicBezTo>
                  <a:cubicBezTo>
                    <a:pt x="438066" y="95504"/>
                    <a:pt x="439666" y="95504"/>
                    <a:pt x="441495" y="95733"/>
                  </a:cubicBezTo>
                  <a:cubicBezTo>
                    <a:pt x="441724" y="95733"/>
                    <a:pt x="441952" y="95733"/>
                    <a:pt x="442409" y="95733"/>
                  </a:cubicBezTo>
                  <a:cubicBezTo>
                    <a:pt x="444238" y="95962"/>
                    <a:pt x="446067" y="96190"/>
                    <a:pt x="447896" y="96419"/>
                  </a:cubicBezTo>
                  <a:cubicBezTo>
                    <a:pt x="447896" y="96419"/>
                    <a:pt x="447896" y="96419"/>
                    <a:pt x="447896" y="96419"/>
                  </a:cubicBezTo>
                  <a:cubicBezTo>
                    <a:pt x="452011" y="97105"/>
                    <a:pt x="456125" y="97790"/>
                    <a:pt x="460240" y="98933"/>
                  </a:cubicBezTo>
                  <a:cubicBezTo>
                    <a:pt x="492473" y="106706"/>
                    <a:pt x="503674" y="123394"/>
                    <a:pt x="493159" y="158827"/>
                  </a:cubicBezTo>
                  <a:cubicBezTo>
                    <a:pt x="477385" y="149911"/>
                    <a:pt x="460926" y="144425"/>
                    <a:pt x="444238" y="141682"/>
                  </a:cubicBezTo>
                  <a:close/>
                  <a:moveTo>
                    <a:pt x="342968" y="926466"/>
                  </a:moveTo>
                  <a:cubicBezTo>
                    <a:pt x="301363" y="920522"/>
                    <a:pt x="262044" y="906806"/>
                    <a:pt x="222725" y="892861"/>
                  </a:cubicBezTo>
                  <a:cubicBezTo>
                    <a:pt x="221125" y="892176"/>
                    <a:pt x="219296" y="891490"/>
                    <a:pt x="217696" y="890575"/>
                  </a:cubicBezTo>
                  <a:cubicBezTo>
                    <a:pt x="217238" y="890347"/>
                    <a:pt x="216553" y="890118"/>
                    <a:pt x="216095" y="889890"/>
                  </a:cubicBezTo>
                  <a:cubicBezTo>
                    <a:pt x="214952" y="889432"/>
                    <a:pt x="213809" y="888975"/>
                    <a:pt x="212666" y="888289"/>
                  </a:cubicBezTo>
                  <a:cubicBezTo>
                    <a:pt x="211981" y="888061"/>
                    <a:pt x="211295" y="887604"/>
                    <a:pt x="210609" y="887375"/>
                  </a:cubicBezTo>
                  <a:cubicBezTo>
                    <a:pt x="209695" y="886918"/>
                    <a:pt x="208552" y="886461"/>
                    <a:pt x="207637" y="886003"/>
                  </a:cubicBezTo>
                  <a:cubicBezTo>
                    <a:pt x="206951" y="885546"/>
                    <a:pt x="206266" y="885318"/>
                    <a:pt x="205351" y="884860"/>
                  </a:cubicBezTo>
                  <a:cubicBezTo>
                    <a:pt x="204437" y="884403"/>
                    <a:pt x="203522" y="883946"/>
                    <a:pt x="202608" y="883489"/>
                  </a:cubicBezTo>
                  <a:cubicBezTo>
                    <a:pt x="201922" y="883032"/>
                    <a:pt x="201008" y="882803"/>
                    <a:pt x="200322" y="882346"/>
                  </a:cubicBezTo>
                  <a:cubicBezTo>
                    <a:pt x="199408" y="881889"/>
                    <a:pt x="198493" y="881431"/>
                    <a:pt x="197579" y="880974"/>
                  </a:cubicBezTo>
                  <a:cubicBezTo>
                    <a:pt x="196893" y="880517"/>
                    <a:pt x="195979" y="880288"/>
                    <a:pt x="195293" y="879831"/>
                  </a:cubicBezTo>
                  <a:cubicBezTo>
                    <a:pt x="194378" y="879374"/>
                    <a:pt x="193464" y="878917"/>
                    <a:pt x="192550" y="878460"/>
                  </a:cubicBezTo>
                  <a:cubicBezTo>
                    <a:pt x="191864" y="878002"/>
                    <a:pt x="190949" y="877545"/>
                    <a:pt x="190264" y="877317"/>
                  </a:cubicBezTo>
                  <a:cubicBezTo>
                    <a:pt x="189349" y="876859"/>
                    <a:pt x="188435" y="876402"/>
                    <a:pt x="187749" y="875945"/>
                  </a:cubicBezTo>
                  <a:cubicBezTo>
                    <a:pt x="187063" y="875488"/>
                    <a:pt x="186149" y="875031"/>
                    <a:pt x="185463" y="874573"/>
                  </a:cubicBezTo>
                  <a:cubicBezTo>
                    <a:pt x="184549" y="874116"/>
                    <a:pt x="183863" y="873659"/>
                    <a:pt x="182948" y="873202"/>
                  </a:cubicBezTo>
                  <a:cubicBezTo>
                    <a:pt x="182263" y="872745"/>
                    <a:pt x="181348" y="872287"/>
                    <a:pt x="180662" y="871830"/>
                  </a:cubicBezTo>
                  <a:cubicBezTo>
                    <a:pt x="179748" y="871373"/>
                    <a:pt x="179062" y="870916"/>
                    <a:pt x="178148" y="870459"/>
                  </a:cubicBezTo>
                  <a:cubicBezTo>
                    <a:pt x="177462" y="870001"/>
                    <a:pt x="176548" y="869544"/>
                    <a:pt x="175862" y="869087"/>
                  </a:cubicBezTo>
                  <a:cubicBezTo>
                    <a:pt x="174947" y="868630"/>
                    <a:pt x="174262" y="868173"/>
                    <a:pt x="173347" y="867715"/>
                  </a:cubicBezTo>
                  <a:cubicBezTo>
                    <a:pt x="172661" y="867258"/>
                    <a:pt x="171747" y="866801"/>
                    <a:pt x="171061" y="866344"/>
                  </a:cubicBezTo>
                  <a:cubicBezTo>
                    <a:pt x="170375" y="865887"/>
                    <a:pt x="169461" y="865429"/>
                    <a:pt x="168775" y="864744"/>
                  </a:cubicBezTo>
                  <a:cubicBezTo>
                    <a:pt x="168089" y="864286"/>
                    <a:pt x="167175" y="863829"/>
                    <a:pt x="166489" y="863372"/>
                  </a:cubicBezTo>
                  <a:cubicBezTo>
                    <a:pt x="165803" y="862915"/>
                    <a:pt x="164889" y="862458"/>
                    <a:pt x="164203" y="861772"/>
                  </a:cubicBezTo>
                  <a:cubicBezTo>
                    <a:pt x="163517" y="861315"/>
                    <a:pt x="162603" y="860857"/>
                    <a:pt x="161917" y="860172"/>
                  </a:cubicBezTo>
                  <a:cubicBezTo>
                    <a:pt x="161231" y="859714"/>
                    <a:pt x="160317" y="859257"/>
                    <a:pt x="159631" y="858571"/>
                  </a:cubicBezTo>
                  <a:cubicBezTo>
                    <a:pt x="158945" y="858114"/>
                    <a:pt x="158031" y="857428"/>
                    <a:pt x="157345" y="856971"/>
                  </a:cubicBezTo>
                  <a:cubicBezTo>
                    <a:pt x="156659" y="856514"/>
                    <a:pt x="155974" y="856057"/>
                    <a:pt x="155288" y="855371"/>
                  </a:cubicBezTo>
                  <a:cubicBezTo>
                    <a:pt x="154373" y="854914"/>
                    <a:pt x="153688" y="854228"/>
                    <a:pt x="152773" y="853771"/>
                  </a:cubicBezTo>
                  <a:cubicBezTo>
                    <a:pt x="152087" y="853314"/>
                    <a:pt x="151402" y="852856"/>
                    <a:pt x="150716" y="852399"/>
                  </a:cubicBezTo>
                  <a:cubicBezTo>
                    <a:pt x="149801" y="851713"/>
                    <a:pt x="149116" y="851256"/>
                    <a:pt x="148201" y="850570"/>
                  </a:cubicBezTo>
                  <a:cubicBezTo>
                    <a:pt x="147744" y="850113"/>
                    <a:pt x="147058" y="849885"/>
                    <a:pt x="146601" y="849427"/>
                  </a:cubicBezTo>
                  <a:cubicBezTo>
                    <a:pt x="143172" y="846913"/>
                    <a:pt x="139743" y="844170"/>
                    <a:pt x="136543" y="841655"/>
                  </a:cubicBezTo>
                  <a:cubicBezTo>
                    <a:pt x="136085" y="841426"/>
                    <a:pt x="135628" y="840969"/>
                    <a:pt x="135400" y="840741"/>
                  </a:cubicBezTo>
                  <a:cubicBezTo>
                    <a:pt x="134485" y="840055"/>
                    <a:pt x="133571" y="839140"/>
                    <a:pt x="132656" y="838455"/>
                  </a:cubicBezTo>
                  <a:cubicBezTo>
                    <a:pt x="132199" y="837997"/>
                    <a:pt x="131742" y="837540"/>
                    <a:pt x="131285" y="837312"/>
                  </a:cubicBezTo>
                  <a:cubicBezTo>
                    <a:pt x="130370" y="836626"/>
                    <a:pt x="129456" y="835711"/>
                    <a:pt x="128542" y="835026"/>
                  </a:cubicBezTo>
                  <a:cubicBezTo>
                    <a:pt x="128084" y="834568"/>
                    <a:pt x="127627" y="834111"/>
                    <a:pt x="126941" y="833654"/>
                  </a:cubicBezTo>
                  <a:cubicBezTo>
                    <a:pt x="126027" y="832968"/>
                    <a:pt x="125113" y="832054"/>
                    <a:pt x="124427" y="831368"/>
                  </a:cubicBezTo>
                  <a:cubicBezTo>
                    <a:pt x="123970" y="830911"/>
                    <a:pt x="123284" y="830454"/>
                    <a:pt x="122827" y="829996"/>
                  </a:cubicBezTo>
                  <a:cubicBezTo>
                    <a:pt x="121912" y="829311"/>
                    <a:pt x="121226" y="828396"/>
                    <a:pt x="120312" y="827710"/>
                  </a:cubicBezTo>
                  <a:cubicBezTo>
                    <a:pt x="119855" y="827253"/>
                    <a:pt x="119398" y="826796"/>
                    <a:pt x="118712" y="826339"/>
                  </a:cubicBezTo>
                  <a:cubicBezTo>
                    <a:pt x="117797" y="825653"/>
                    <a:pt x="117112" y="824739"/>
                    <a:pt x="116197" y="824053"/>
                  </a:cubicBezTo>
                  <a:cubicBezTo>
                    <a:pt x="115740" y="823596"/>
                    <a:pt x="115283" y="823138"/>
                    <a:pt x="114826" y="822681"/>
                  </a:cubicBezTo>
                  <a:cubicBezTo>
                    <a:pt x="113911" y="821767"/>
                    <a:pt x="113225" y="821081"/>
                    <a:pt x="112311" y="820167"/>
                  </a:cubicBezTo>
                  <a:cubicBezTo>
                    <a:pt x="111854" y="819709"/>
                    <a:pt x="111397" y="819252"/>
                    <a:pt x="110939" y="818795"/>
                  </a:cubicBezTo>
                  <a:cubicBezTo>
                    <a:pt x="110025" y="817881"/>
                    <a:pt x="109339" y="817195"/>
                    <a:pt x="108425" y="816280"/>
                  </a:cubicBezTo>
                  <a:cubicBezTo>
                    <a:pt x="107968" y="815823"/>
                    <a:pt x="107510" y="815366"/>
                    <a:pt x="107053" y="814909"/>
                  </a:cubicBezTo>
                  <a:cubicBezTo>
                    <a:pt x="106139" y="813994"/>
                    <a:pt x="105453" y="813080"/>
                    <a:pt x="104539" y="812394"/>
                  </a:cubicBezTo>
                  <a:cubicBezTo>
                    <a:pt x="104081" y="811937"/>
                    <a:pt x="103624" y="811480"/>
                    <a:pt x="103167" y="811023"/>
                  </a:cubicBezTo>
                  <a:cubicBezTo>
                    <a:pt x="102253" y="810108"/>
                    <a:pt x="101567" y="809194"/>
                    <a:pt x="100652" y="808279"/>
                  </a:cubicBezTo>
                  <a:cubicBezTo>
                    <a:pt x="100195" y="807822"/>
                    <a:pt x="99967" y="807365"/>
                    <a:pt x="99509" y="806908"/>
                  </a:cubicBezTo>
                  <a:cubicBezTo>
                    <a:pt x="98595" y="805993"/>
                    <a:pt x="97681" y="805079"/>
                    <a:pt x="96995" y="804165"/>
                  </a:cubicBezTo>
                  <a:cubicBezTo>
                    <a:pt x="96538" y="803707"/>
                    <a:pt x="96309" y="803479"/>
                    <a:pt x="95852" y="803022"/>
                  </a:cubicBezTo>
                  <a:cubicBezTo>
                    <a:pt x="94937" y="802107"/>
                    <a:pt x="94023" y="800964"/>
                    <a:pt x="93109" y="800050"/>
                  </a:cubicBezTo>
                  <a:cubicBezTo>
                    <a:pt x="92880" y="799821"/>
                    <a:pt x="92651" y="799364"/>
                    <a:pt x="92194" y="799135"/>
                  </a:cubicBezTo>
                  <a:cubicBezTo>
                    <a:pt x="91280" y="797992"/>
                    <a:pt x="90365" y="797078"/>
                    <a:pt x="89451" y="795935"/>
                  </a:cubicBezTo>
                  <a:cubicBezTo>
                    <a:pt x="89222" y="795706"/>
                    <a:pt x="88994" y="795478"/>
                    <a:pt x="88765" y="795249"/>
                  </a:cubicBezTo>
                  <a:cubicBezTo>
                    <a:pt x="87851" y="794106"/>
                    <a:pt x="86708" y="792963"/>
                    <a:pt x="85793" y="791592"/>
                  </a:cubicBezTo>
                  <a:cubicBezTo>
                    <a:pt x="85793" y="791592"/>
                    <a:pt x="85793" y="791592"/>
                    <a:pt x="85793" y="791592"/>
                  </a:cubicBezTo>
                  <a:cubicBezTo>
                    <a:pt x="78021" y="781990"/>
                    <a:pt x="70477" y="771703"/>
                    <a:pt x="63848" y="761188"/>
                  </a:cubicBezTo>
                  <a:cubicBezTo>
                    <a:pt x="63848" y="761188"/>
                    <a:pt x="63619" y="760959"/>
                    <a:pt x="63619" y="760959"/>
                  </a:cubicBezTo>
                  <a:cubicBezTo>
                    <a:pt x="62705" y="759588"/>
                    <a:pt x="61790" y="758216"/>
                    <a:pt x="61105" y="756844"/>
                  </a:cubicBezTo>
                  <a:cubicBezTo>
                    <a:pt x="61105" y="756616"/>
                    <a:pt x="60876" y="756387"/>
                    <a:pt x="60876" y="756387"/>
                  </a:cubicBezTo>
                  <a:cubicBezTo>
                    <a:pt x="59962" y="755016"/>
                    <a:pt x="59276" y="753644"/>
                    <a:pt x="58361" y="752272"/>
                  </a:cubicBezTo>
                  <a:cubicBezTo>
                    <a:pt x="58133" y="752044"/>
                    <a:pt x="58133" y="751815"/>
                    <a:pt x="57904" y="751587"/>
                  </a:cubicBezTo>
                  <a:cubicBezTo>
                    <a:pt x="57218" y="750215"/>
                    <a:pt x="56304" y="748843"/>
                    <a:pt x="55618" y="747472"/>
                  </a:cubicBezTo>
                  <a:cubicBezTo>
                    <a:pt x="55390" y="747243"/>
                    <a:pt x="55390" y="747015"/>
                    <a:pt x="55161" y="746786"/>
                  </a:cubicBezTo>
                  <a:cubicBezTo>
                    <a:pt x="54475" y="745414"/>
                    <a:pt x="53561" y="744043"/>
                    <a:pt x="52875" y="742671"/>
                  </a:cubicBezTo>
                  <a:cubicBezTo>
                    <a:pt x="52646" y="742443"/>
                    <a:pt x="52646" y="742214"/>
                    <a:pt x="52418" y="741985"/>
                  </a:cubicBezTo>
                  <a:cubicBezTo>
                    <a:pt x="51732" y="740614"/>
                    <a:pt x="50818" y="739242"/>
                    <a:pt x="50132" y="737871"/>
                  </a:cubicBezTo>
                  <a:cubicBezTo>
                    <a:pt x="49903" y="737642"/>
                    <a:pt x="49903" y="737413"/>
                    <a:pt x="49675" y="737185"/>
                  </a:cubicBezTo>
                  <a:cubicBezTo>
                    <a:pt x="48989" y="735813"/>
                    <a:pt x="48303" y="734213"/>
                    <a:pt x="47389" y="732841"/>
                  </a:cubicBezTo>
                  <a:cubicBezTo>
                    <a:pt x="47389" y="732613"/>
                    <a:pt x="47160" y="732384"/>
                    <a:pt x="47160" y="732384"/>
                  </a:cubicBezTo>
                  <a:cubicBezTo>
                    <a:pt x="46474" y="731013"/>
                    <a:pt x="45788" y="729412"/>
                    <a:pt x="44874" y="727812"/>
                  </a:cubicBezTo>
                  <a:cubicBezTo>
                    <a:pt x="44874" y="727584"/>
                    <a:pt x="44645" y="727584"/>
                    <a:pt x="44645" y="727355"/>
                  </a:cubicBezTo>
                  <a:cubicBezTo>
                    <a:pt x="43960" y="725755"/>
                    <a:pt x="43274" y="724155"/>
                    <a:pt x="42359" y="722554"/>
                  </a:cubicBezTo>
                  <a:cubicBezTo>
                    <a:pt x="42359" y="722554"/>
                    <a:pt x="42359" y="722554"/>
                    <a:pt x="42359" y="722554"/>
                  </a:cubicBezTo>
                  <a:cubicBezTo>
                    <a:pt x="33901" y="704266"/>
                    <a:pt x="27272" y="684835"/>
                    <a:pt x="22700" y="664719"/>
                  </a:cubicBezTo>
                  <a:cubicBezTo>
                    <a:pt x="22700" y="664719"/>
                    <a:pt x="22700" y="664719"/>
                    <a:pt x="22700" y="664719"/>
                  </a:cubicBezTo>
                  <a:cubicBezTo>
                    <a:pt x="22243" y="662890"/>
                    <a:pt x="21785" y="661061"/>
                    <a:pt x="21557" y="659461"/>
                  </a:cubicBezTo>
                  <a:cubicBezTo>
                    <a:pt x="21557" y="659461"/>
                    <a:pt x="21557" y="659232"/>
                    <a:pt x="21557" y="659232"/>
                  </a:cubicBezTo>
                  <a:cubicBezTo>
                    <a:pt x="21100" y="657403"/>
                    <a:pt x="20871" y="655803"/>
                    <a:pt x="20414" y="653974"/>
                  </a:cubicBezTo>
                  <a:cubicBezTo>
                    <a:pt x="20414" y="653746"/>
                    <a:pt x="20414" y="653746"/>
                    <a:pt x="20414" y="653517"/>
                  </a:cubicBezTo>
                  <a:cubicBezTo>
                    <a:pt x="20185" y="651688"/>
                    <a:pt x="19728" y="650088"/>
                    <a:pt x="19499" y="648259"/>
                  </a:cubicBezTo>
                  <a:cubicBezTo>
                    <a:pt x="19499" y="648031"/>
                    <a:pt x="19499" y="648031"/>
                    <a:pt x="19499" y="647802"/>
                  </a:cubicBezTo>
                  <a:cubicBezTo>
                    <a:pt x="19271" y="645973"/>
                    <a:pt x="18814" y="644373"/>
                    <a:pt x="18585" y="642544"/>
                  </a:cubicBezTo>
                  <a:cubicBezTo>
                    <a:pt x="18585" y="642316"/>
                    <a:pt x="18585" y="642316"/>
                    <a:pt x="18585" y="642087"/>
                  </a:cubicBezTo>
                  <a:cubicBezTo>
                    <a:pt x="18356" y="640258"/>
                    <a:pt x="18128" y="638430"/>
                    <a:pt x="17671" y="636601"/>
                  </a:cubicBezTo>
                  <a:cubicBezTo>
                    <a:pt x="17671" y="636601"/>
                    <a:pt x="17671" y="636372"/>
                    <a:pt x="17671" y="636372"/>
                  </a:cubicBezTo>
                  <a:cubicBezTo>
                    <a:pt x="17442" y="634543"/>
                    <a:pt x="17213" y="632715"/>
                    <a:pt x="16985" y="630886"/>
                  </a:cubicBezTo>
                  <a:cubicBezTo>
                    <a:pt x="16985" y="630886"/>
                    <a:pt x="16985" y="630886"/>
                    <a:pt x="16985" y="630886"/>
                  </a:cubicBezTo>
                  <a:cubicBezTo>
                    <a:pt x="16070" y="623342"/>
                    <a:pt x="15385" y="615570"/>
                    <a:pt x="14927" y="607797"/>
                  </a:cubicBezTo>
                  <a:cubicBezTo>
                    <a:pt x="16528" y="533959"/>
                    <a:pt x="7155" y="490068"/>
                    <a:pt x="72535" y="373254"/>
                  </a:cubicBezTo>
                  <a:cubicBezTo>
                    <a:pt x="113683" y="290729"/>
                    <a:pt x="236441" y="235179"/>
                    <a:pt x="286504" y="218720"/>
                  </a:cubicBezTo>
                  <a:cubicBezTo>
                    <a:pt x="323080" y="206604"/>
                    <a:pt x="386860" y="200660"/>
                    <a:pt x="425493" y="205690"/>
                  </a:cubicBezTo>
                  <a:cubicBezTo>
                    <a:pt x="528134" y="218948"/>
                    <a:pt x="615917" y="257353"/>
                    <a:pt x="681754" y="339192"/>
                  </a:cubicBezTo>
                  <a:cubicBezTo>
                    <a:pt x="699813" y="361595"/>
                    <a:pt x="724273" y="394513"/>
                    <a:pt x="741647" y="442291"/>
                  </a:cubicBezTo>
                  <a:cubicBezTo>
                    <a:pt x="741647" y="442291"/>
                    <a:pt x="741647" y="442291"/>
                    <a:pt x="741647" y="442291"/>
                  </a:cubicBezTo>
                  <a:cubicBezTo>
                    <a:pt x="742333" y="443891"/>
                    <a:pt x="742790" y="445720"/>
                    <a:pt x="743476" y="447320"/>
                  </a:cubicBezTo>
                  <a:cubicBezTo>
                    <a:pt x="743704" y="447777"/>
                    <a:pt x="743704" y="448006"/>
                    <a:pt x="743933" y="448463"/>
                  </a:cubicBezTo>
                  <a:cubicBezTo>
                    <a:pt x="744390" y="449835"/>
                    <a:pt x="744847" y="450978"/>
                    <a:pt x="745305" y="452349"/>
                  </a:cubicBezTo>
                  <a:cubicBezTo>
                    <a:pt x="745533" y="453035"/>
                    <a:pt x="745762" y="453492"/>
                    <a:pt x="745762" y="454178"/>
                  </a:cubicBezTo>
                  <a:cubicBezTo>
                    <a:pt x="746219" y="455321"/>
                    <a:pt x="746448" y="456464"/>
                    <a:pt x="746905" y="457607"/>
                  </a:cubicBezTo>
                  <a:cubicBezTo>
                    <a:pt x="747133" y="458293"/>
                    <a:pt x="747362" y="458979"/>
                    <a:pt x="747591" y="459664"/>
                  </a:cubicBezTo>
                  <a:cubicBezTo>
                    <a:pt x="747819" y="460807"/>
                    <a:pt x="748276" y="461722"/>
                    <a:pt x="748505" y="462865"/>
                  </a:cubicBezTo>
                  <a:cubicBezTo>
                    <a:pt x="748734" y="463551"/>
                    <a:pt x="748962" y="464236"/>
                    <a:pt x="749191" y="465151"/>
                  </a:cubicBezTo>
                  <a:cubicBezTo>
                    <a:pt x="749419" y="466294"/>
                    <a:pt x="749877" y="467208"/>
                    <a:pt x="750105" y="468351"/>
                  </a:cubicBezTo>
                  <a:cubicBezTo>
                    <a:pt x="750334" y="469037"/>
                    <a:pt x="750562" y="469951"/>
                    <a:pt x="750791" y="470637"/>
                  </a:cubicBezTo>
                  <a:cubicBezTo>
                    <a:pt x="751020" y="471780"/>
                    <a:pt x="751248" y="472695"/>
                    <a:pt x="751705" y="473838"/>
                  </a:cubicBezTo>
                  <a:cubicBezTo>
                    <a:pt x="751934" y="474752"/>
                    <a:pt x="752163" y="475438"/>
                    <a:pt x="752391" y="476352"/>
                  </a:cubicBezTo>
                  <a:cubicBezTo>
                    <a:pt x="752620" y="477495"/>
                    <a:pt x="752848" y="478410"/>
                    <a:pt x="753077" y="479553"/>
                  </a:cubicBezTo>
                  <a:cubicBezTo>
                    <a:pt x="753306" y="480467"/>
                    <a:pt x="753534" y="481153"/>
                    <a:pt x="753763" y="482067"/>
                  </a:cubicBezTo>
                  <a:cubicBezTo>
                    <a:pt x="753991" y="483210"/>
                    <a:pt x="754220" y="484125"/>
                    <a:pt x="754449" y="485268"/>
                  </a:cubicBezTo>
                  <a:cubicBezTo>
                    <a:pt x="754677" y="486182"/>
                    <a:pt x="754906" y="487096"/>
                    <a:pt x="754906" y="487782"/>
                  </a:cubicBezTo>
                  <a:cubicBezTo>
                    <a:pt x="755134" y="488925"/>
                    <a:pt x="755363" y="490068"/>
                    <a:pt x="755592" y="490983"/>
                  </a:cubicBezTo>
                  <a:cubicBezTo>
                    <a:pt x="755820" y="491897"/>
                    <a:pt x="756049" y="492811"/>
                    <a:pt x="756049" y="493726"/>
                  </a:cubicBezTo>
                  <a:cubicBezTo>
                    <a:pt x="756277" y="494869"/>
                    <a:pt x="756506" y="496012"/>
                    <a:pt x="756735" y="497155"/>
                  </a:cubicBezTo>
                  <a:cubicBezTo>
                    <a:pt x="756963" y="498069"/>
                    <a:pt x="756963" y="498984"/>
                    <a:pt x="757192" y="499898"/>
                  </a:cubicBezTo>
                  <a:cubicBezTo>
                    <a:pt x="757420" y="501041"/>
                    <a:pt x="757649" y="502184"/>
                    <a:pt x="757878" y="503327"/>
                  </a:cubicBezTo>
                  <a:cubicBezTo>
                    <a:pt x="758106" y="504241"/>
                    <a:pt x="758106" y="505156"/>
                    <a:pt x="758335" y="506070"/>
                  </a:cubicBezTo>
                  <a:cubicBezTo>
                    <a:pt x="758563" y="507213"/>
                    <a:pt x="758792" y="508356"/>
                    <a:pt x="758792" y="509728"/>
                  </a:cubicBezTo>
                  <a:cubicBezTo>
                    <a:pt x="759021" y="510642"/>
                    <a:pt x="759021" y="511557"/>
                    <a:pt x="759249" y="512471"/>
                  </a:cubicBezTo>
                  <a:cubicBezTo>
                    <a:pt x="759478" y="513614"/>
                    <a:pt x="759706" y="514986"/>
                    <a:pt x="759706" y="516129"/>
                  </a:cubicBezTo>
                  <a:cubicBezTo>
                    <a:pt x="759935" y="517043"/>
                    <a:pt x="759935" y="517957"/>
                    <a:pt x="760164" y="518872"/>
                  </a:cubicBezTo>
                  <a:cubicBezTo>
                    <a:pt x="760392" y="520243"/>
                    <a:pt x="760392" y="521386"/>
                    <a:pt x="760621" y="522758"/>
                  </a:cubicBezTo>
                  <a:cubicBezTo>
                    <a:pt x="760621" y="523672"/>
                    <a:pt x="760849" y="524358"/>
                    <a:pt x="760849" y="525273"/>
                  </a:cubicBezTo>
                  <a:cubicBezTo>
                    <a:pt x="761078" y="526644"/>
                    <a:pt x="761078" y="528244"/>
                    <a:pt x="761307" y="529616"/>
                  </a:cubicBezTo>
                  <a:cubicBezTo>
                    <a:pt x="761307" y="530302"/>
                    <a:pt x="761535" y="530988"/>
                    <a:pt x="761535" y="531902"/>
                  </a:cubicBezTo>
                  <a:cubicBezTo>
                    <a:pt x="761764" y="533959"/>
                    <a:pt x="761992" y="536017"/>
                    <a:pt x="761992" y="538074"/>
                  </a:cubicBezTo>
                  <a:cubicBezTo>
                    <a:pt x="761992" y="538303"/>
                    <a:pt x="761992" y="538531"/>
                    <a:pt x="761992" y="538531"/>
                  </a:cubicBezTo>
                  <a:cubicBezTo>
                    <a:pt x="762221" y="540817"/>
                    <a:pt x="762450" y="543103"/>
                    <a:pt x="762450" y="545389"/>
                  </a:cubicBezTo>
                  <a:cubicBezTo>
                    <a:pt x="762450" y="546075"/>
                    <a:pt x="762450" y="546761"/>
                    <a:pt x="762678" y="547447"/>
                  </a:cubicBezTo>
                  <a:cubicBezTo>
                    <a:pt x="762678" y="549047"/>
                    <a:pt x="762907" y="550647"/>
                    <a:pt x="762907" y="552247"/>
                  </a:cubicBezTo>
                  <a:cubicBezTo>
                    <a:pt x="762907" y="553162"/>
                    <a:pt x="762907" y="554076"/>
                    <a:pt x="762907" y="554991"/>
                  </a:cubicBezTo>
                  <a:cubicBezTo>
                    <a:pt x="762907" y="556362"/>
                    <a:pt x="763135" y="557962"/>
                    <a:pt x="763135" y="559334"/>
                  </a:cubicBezTo>
                  <a:cubicBezTo>
                    <a:pt x="763135" y="560248"/>
                    <a:pt x="763135" y="561391"/>
                    <a:pt x="763135" y="562306"/>
                  </a:cubicBezTo>
                  <a:cubicBezTo>
                    <a:pt x="763135" y="563677"/>
                    <a:pt x="763135" y="565049"/>
                    <a:pt x="763135" y="566421"/>
                  </a:cubicBezTo>
                  <a:cubicBezTo>
                    <a:pt x="763135" y="567564"/>
                    <a:pt x="763135" y="568478"/>
                    <a:pt x="763135" y="569621"/>
                  </a:cubicBezTo>
                  <a:cubicBezTo>
                    <a:pt x="763135" y="570993"/>
                    <a:pt x="763135" y="572364"/>
                    <a:pt x="763135" y="573736"/>
                  </a:cubicBezTo>
                  <a:cubicBezTo>
                    <a:pt x="763135" y="574879"/>
                    <a:pt x="763135" y="576022"/>
                    <a:pt x="763135" y="576936"/>
                  </a:cubicBezTo>
                  <a:cubicBezTo>
                    <a:pt x="763135" y="578308"/>
                    <a:pt x="763135" y="579679"/>
                    <a:pt x="763135" y="581051"/>
                  </a:cubicBezTo>
                  <a:cubicBezTo>
                    <a:pt x="763135" y="582194"/>
                    <a:pt x="763135" y="583337"/>
                    <a:pt x="763135" y="584480"/>
                  </a:cubicBezTo>
                  <a:cubicBezTo>
                    <a:pt x="763135" y="585852"/>
                    <a:pt x="763135" y="587223"/>
                    <a:pt x="762907" y="588595"/>
                  </a:cubicBezTo>
                  <a:cubicBezTo>
                    <a:pt x="762907" y="589738"/>
                    <a:pt x="762907" y="590881"/>
                    <a:pt x="762678" y="592024"/>
                  </a:cubicBezTo>
                  <a:cubicBezTo>
                    <a:pt x="762678" y="593395"/>
                    <a:pt x="762450" y="594767"/>
                    <a:pt x="762450" y="596139"/>
                  </a:cubicBezTo>
                  <a:cubicBezTo>
                    <a:pt x="762450" y="597282"/>
                    <a:pt x="762221" y="598425"/>
                    <a:pt x="762221" y="599796"/>
                  </a:cubicBezTo>
                  <a:cubicBezTo>
                    <a:pt x="762221" y="601168"/>
                    <a:pt x="761992" y="602539"/>
                    <a:pt x="761992" y="604140"/>
                  </a:cubicBezTo>
                  <a:cubicBezTo>
                    <a:pt x="761992" y="605283"/>
                    <a:pt x="761764" y="606426"/>
                    <a:pt x="761764" y="607797"/>
                  </a:cubicBezTo>
                  <a:cubicBezTo>
                    <a:pt x="761764" y="609169"/>
                    <a:pt x="761535" y="610769"/>
                    <a:pt x="761307" y="612141"/>
                  </a:cubicBezTo>
                  <a:cubicBezTo>
                    <a:pt x="761307" y="613284"/>
                    <a:pt x="761078" y="614655"/>
                    <a:pt x="761078" y="615798"/>
                  </a:cubicBezTo>
                  <a:cubicBezTo>
                    <a:pt x="760849" y="617170"/>
                    <a:pt x="760849" y="618770"/>
                    <a:pt x="760621" y="620370"/>
                  </a:cubicBezTo>
                  <a:cubicBezTo>
                    <a:pt x="760392" y="621513"/>
                    <a:pt x="760392" y="622885"/>
                    <a:pt x="760164" y="624028"/>
                  </a:cubicBezTo>
                  <a:cubicBezTo>
                    <a:pt x="759935" y="625628"/>
                    <a:pt x="759935" y="627000"/>
                    <a:pt x="759706" y="628600"/>
                  </a:cubicBezTo>
                  <a:cubicBezTo>
                    <a:pt x="759478" y="629743"/>
                    <a:pt x="759478" y="631114"/>
                    <a:pt x="759249" y="632257"/>
                  </a:cubicBezTo>
                  <a:cubicBezTo>
                    <a:pt x="759021" y="633858"/>
                    <a:pt x="758792" y="635458"/>
                    <a:pt x="758563" y="637058"/>
                  </a:cubicBezTo>
                  <a:cubicBezTo>
                    <a:pt x="758335" y="638201"/>
                    <a:pt x="758335" y="639573"/>
                    <a:pt x="758106" y="640716"/>
                  </a:cubicBezTo>
                  <a:cubicBezTo>
                    <a:pt x="757878" y="642316"/>
                    <a:pt x="757649" y="644145"/>
                    <a:pt x="757420" y="645745"/>
                  </a:cubicBezTo>
                  <a:cubicBezTo>
                    <a:pt x="757192" y="646888"/>
                    <a:pt x="757192" y="648031"/>
                    <a:pt x="756963" y="649174"/>
                  </a:cubicBezTo>
                  <a:cubicBezTo>
                    <a:pt x="756735" y="651003"/>
                    <a:pt x="756277" y="653060"/>
                    <a:pt x="756049" y="654889"/>
                  </a:cubicBezTo>
                  <a:cubicBezTo>
                    <a:pt x="755820" y="655803"/>
                    <a:pt x="755820" y="656718"/>
                    <a:pt x="755592" y="657861"/>
                  </a:cubicBezTo>
                  <a:cubicBezTo>
                    <a:pt x="755134" y="660832"/>
                    <a:pt x="754677" y="663804"/>
                    <a:pt x="753991" y="666776"/>
                  </a:cubicBezTo>
                  <a:cubicBezTo>
                    <a:pt x="741647" y="736499"/>
                    <a:pt x="706214" y="793420"/>
                    <a:pt x="655922" y="841884"/>
                  </a:cubicBezTo>
                  <a:cubicBezTo>
                    <a:pt x="602887" y="892404"/>
                    <a:pt x="487672" y="938581"/>
                    <a:pt x="342968" y="926466"/>
                  </a:cubicBezTo>
                  <a:close/>
                </a:path>
              </a:pathLst>
            </a:custGeom>
            <a:solidFill>
              <a:srgbClr val="000000"/>
            </a:solidFill>
            <a:ln w="2286" cap="flat">
              <a:noFill/>
              <a:prstDash val="solid"/>
              <a:miter/>
            </a:ln>
          </p:spPr>
          <p:txBody>
            <a:bodyPr rtlCol="0" anchor="ctr"/>
            <a:lstStyle/>
            <a:p>
              <a:endParaRPr lang="en-US"/>
            </a:p>
          </p:txBody>
        </p:sp>
        <p:sp>
          <p:nvSpPr>
            <p:cNvPr id="213" name="Freeform 812">
              <a:extLst>
                <a:ext uri="{FF2B5EF4-FFF2-40B4-BE49-F238E27FC236}">
                  <a16:creationId xmlns:a16="http://schemas.microsoft.com/office/drawing/2014/main" id="{A4D76AEA-D86C-FF14-7EED-DEFF7E8BD323}"/>
                </a:ext>
              </a:extLst>
            </p:cNvPr>
            <p:cNvSpPr/>
            <p:nvPr/>
          </p:nvSpPr>
          <p:spPr>
            <a:xfrm>
              <a:off x="4873953" y="5247884"/>
              <a:ext cx="163299" cy="16414"/>
            </a:xfrm>
            <a:custGeom>
              <a:avLst/>
              <a:gdLst>
                <a:gd name="connsiteX0" fmla="*/ 163300 w 163299"/>
                <a:gd name="connsiteY0" fmla="*/ 5115 h 16414"/>
                <a:gd name="connsiteX1" fmla="*/ 159642 w 163299"/>
                <a:gd name="connsiteY1" fmla="*/ 771 h 16414"/>
                <a:gd name="connsiteX2" fmla="*/ 150955 w 163299"/>
                <a:gd name="connsiteY2" fmla="*/ 86 h 16414"/>
                <a:gd name="connsiteX3" fmla="*/ 8766 w 163299"/>
                <a:gd name="connsiteY3" fmla="*/ 3515 h 16414"/>
                <a:gd name="connsiteX4" fmla="*/ 79 w 163299"/>
                <a:gd name="connsiteY4" fmla="*/ 7858 h 16414"/>
                <a:gd name="connsiteX5" fmla="*/ 6937 w 163299"/>
                <a:gd name="connsiteY5" fmla="*/ 14716 h 16414"/>
                <a:gd name="connsiteX6" fmla="*/ 17910 w 163299"/>
                <a:gd name="connsiteY6" fmla="*/ 15630 h 16414"/>
                <a:gd name="connsiteX7" fmla="*/ 163300 w 163299"/>
                <a:gd name="connsiteY7" fmla="*/ 5115 h 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99" h="16414">
                  <a:moveTo>
                    <a:pt x="163300" y="5115"/>
                  </a:moveTo>
                  <a:cubicBezTo>
                    <a:pt x="161471" y="2829"/>
                    <a:pt x="160785" y="1000"/>
                    <a:pt x="159642" y="771"/>
                  </a:cubicBezTo>
                  <a:cubicBezTo>
                    <a:pt x="156899" y="86"/>
                    <a:pt x="153927" y="-143"/>
                    <a:pt x="150955" y="86"/>
                  </a:cubicBezTo>
                  <a:cubicBezTo>
                    <a:pt x="103635" y="6029"/>
                    <a:pt x="56315" y="7172"/>
                    <a:pt x="8766" y="3515"/>
                  </a:cubicBezTo>
                  <a:cubicBezTo>
                    <a:pt x="5108" y="3286"/>
                    <a:pt x="994" y="3057"/>
                    <a:pt x="79" y="7858"/>
                  </a:cubicBezTo>
                  <a:cubicBezTo>
                    <a:pt x="-607" y="12659"/>
                    <a:pt x="3280" y="14030"/>
                    <a:pt x="6937" y="14716"/>
                  </a:cubicBezTo>
                  <a:cubicBezTo>
                    <a:pt x="10366" y="15402"/>
                    <a:pt x="14252" y="15402"/>
                    <a:pt x="17910" y="15630"/>
                  </a:cubicBezTo>
                  <a:cubicBezTo>
                    <a:pt x="66145" y="16773"/>
                    <a:pt x="114608" y="18602"/>
                    <a:pt x="163300" y="5115"/>
                  </a:cubicBezTo>
                  <a:close/>
                </a:path>
              </a:pathLst>
            </a:custGeom>
            <a:solidFill>
              <a:srgbClr val="000000"/>
            </a:solidFill>
            <a:ln w="2286" cap="flat">
              <a:noFill/>
              <a:prstDash val="solid"/>
              <a:miter/>
            </a:ln>
          </p:spPr>
          <p:txBody>
            <a:bodyPr rtlCol="0" anchor="ctr"/>
            <a:lstStyle/>
            <a:p>
              <a:endParaRPr lang="en-US"/>
            </a:p>
          </p:txBody>
        </p:sp>
        <p:sp>
          <p:nvSpPr>
            <p:cNvPr id="214" name="Freeform 813">
              <a:extLst>
                <a:ext uri="{FF2B5EF4-FFF2-40B4-BE49-F238E27FC236}">
                  <a16:creationId xmlns:a16="http://schemas.microsoft.com/office/drawing/2014/main" id="{AAE91DFE-C9C5-151B-F1C2-019F455A2D67}"/>
                </a:ext>
              </a:extLst>
            </p:cNvPr>
            <p:cNvSpPr/>
            <p:nvPr/>
          </p:nvSpPr>
          <p:spPr>
            <a:xfrm>
              <a:off x="4912132" y="4886899"/>
              <a:ext cx="39526" cy="90179"/>
            </a:xfrm>
            <a:custGeom>
              <a:avLst/>
              <a:gdLst>
                <a:gd name="connsiteX0" fmla="*/ 4420 w 39526"/>
                <a:gd name="connsiteY0" fmla="*/ 10627 h 90179"/>
                <a:gd name="connsiteX1" fmla="*/ 17450 w 39526"/>
                <a:gd name="connsiteY1" fmla="*/ 28229 h 90179"/>
                <a:gd name="connsiteX2" fmla="*/ 19964 w 39526"/>
                <a:gd name="connsiteY2" fmla="*/ 77607 h 90179"/>
                <a:gd name="connsiteX3" fmla="*/ 17450 w 39526"/>
                <a:gd name="connsiteY3" fmla="*/ 90180 h 90179"/>
                <a:gd name="connsiteX4" fmla="*/ 37338 w 39526"/>
                <a:gd name="connsiteY4" fmla="*/ 63434 h 90179"/>
                <a:gd name="connsiteX5" fmla="*/ 11506 w 39526"/>
                <a:gd name="connsiteY5" fmla="*/ 1255 h 90179"/>
                <a:gd name="connsiteX6" fmla="*/ 1676 w 39526"/>
                <a:gd name="connsiteY6" fmla="*/ 2398 h 90179"/>
                <a:gd name="connsiteX7" fmla="*/ 4420 w 39526"/>
                <a:gd name="connsiteY7" fmla="*/ 10627 h 9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6" h="90179">
                  <a:moveTo>
                    <a:pt x="4420" y="10627"/>
                  </a:moveTo>
                  <a:cubicBezTo>
                    <a:pt x="8763" y="16571"/>
                    <a:pt x="13106" y="22514"/>
                    <a:pt x="17450" y="28229"/>
                  </a:cubicBezTo>
                  <a:cubicBezTo>
                    <a:pt x="29108" y="44231"/>
                    <a:pt x="29566" y="60462"/>
                    <a:pt x="19964" y="77607"/>
                  </a:cubicBezTo>
                  <a:cubicBezTo>
                    <a:pt x="17907" y="81036"/>
                    <a:pt x="13335" y="84008"/>
                    <a:pt x="17450" y="90180"/>
                  </a:cubicBezTo>
                  <a:cubicBezTo>
                    <a:pt x="28880" y="84694"/>
                    <a:pt x="33452" y="73949"/>
                    <a:pt x="37338" y="63434"/>
                  </a:cubicBezTo>
                  <a:cubicBezTo>
                    <a:pt x="45110" y="42860"/>
                    <a:pt x="31166" y="10627"/>
                    <a:pt x="11506" y="1255"/>
                  </a:cubicBezTo>
                  <a:cubicBezTo>
                    <a:pt x="7620" y="-574"/>
                    <a:pt x="4648" y="-574"/>
                    <a:pt x="1676" y="2398"/>
                  </a:cubicBezTo>
                  <a:cubicBezTo>
                    <a:pt x="-2667" y="6741"/>
                    <a:pt x="2591" y="8113"/>
                    <a:pt x="4420" y="10627"/>
                  </a:cubicBezTo>
                  <a:close/>
                </a:path>
              </a:pathLst>
            </a:custGeom>
            <a:solidFill>
              <a:srgbClr val="000000"/>
            </a:solidFill>
            <a:ln w="2286" cap="flat">
              <a:noFill/>
              <a:prstDash val="solid"/>
              <a:miter/>
            </a:ln>
          </p:spPr>
          <p:txBody>
            <a:bodyPr rtlCol="0" anchor="ctr"/>
            <a:lstStyle/>
            <a:p>
              <a:endParaRPr lang="en-US"/>
            </a:p>
          </p:txBody>
        </p:sp>
        <p:sp>
          <p:nvSpPr>
            <p:cNvPr id="215" name="Freeform 814">
              <a:extLst>
                <a:ext uri="{FF2B5EF4-FFF2-40B4-BE49-F238E27FC236}">
                  <a16:creationId xmlns:a16="http://schemas.microsoft.com/office/drawing/2014/main" id="{E596BB01-EA19-F7E9-3D9C-24FB66388852}"/>
                </a:ext>
              </a:extLst>
            </p:cNvPr>
            <p:cNvSpPr/>
            <p:nvPr/>
          </p:nvSpPr>
          <p:spPr>
            <a:xfrm>
              <a:off x="4455251" y="4532467"/>
              <a:ext cx="90969" cy="39303"/>
            </a:xfrm>
            <a:custGeom>
              <a:avLst/>
              <a:gdLst>
                <a:gd name="connsiteX0" fmla="*/ 8216 w 90969"/>
                <a:gd name="connsiteY0" fmla="*/ 3185 h 39303"/>
                <a:gd name="connsiteX1" fmla="*/ 215 w 90969"/>
                <a:gd name="connsiteY1" fmla="*/ 11414 h 39303"/>
                <a:gd name="connsiteX2" fmla="*/ 10731 w 90969"/>
                <a:gd name="connsiteY2" fmla="*/ 15300 h 39303"/>
                <a:gd name="connsiteX3" fmla="*/ 81825 w 90969"/>
                <a:gd name="connsiteY3" fmla="*/ 35189 h 39303"/>
                <a:gd name="connsiteX4" fmla="*/ 90969 w 90969"/>
                <a:gd name="connsiteY4" fmla="*/ 39303 h 39303"/>
                <a:gd name="connsiteX5" fmla="*/ 8216 w 90969"/>
                <a:gd name="connsiteY5" fmla="*/ 3185 h 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69" h="39303">
                  <a:moveTo>
                    <a:pt x="8216" y="3185"/>
                  </a:moveTo>
                  <a:cubicBezTo>
                    <a:pt x="4330" y="4556"/>
                    <a:pt x="-1156" y="5471"/>
                    <a:pt x="215" y="11414"/>
                  </a:cubicBezTo>
                  <a:cubicBezTo>
                    <a:pt x="1587" y="17129"/>
                    <a:pt x="6387" y="15986"/>
                    <a:pt x="10731" y="15300"/>
                  </a:cubicBezTo>
                  <a:cubicBezTo>
                    <a:pt x="37248" y="11186"/>
                    <a:pt x="61023" y="17586"/>
                    <a:pt x="81825" y="35189"/>
                  </a:cubicBezTo>
                  <a:cubicBezTo>
                    <a:pt x="83426" y="36560"/>
                    <a:pt x="85712" y="37017"/>
                    <a:pt x="90969" y="39303"/>
                  </a:cubicBezTo>
                  <a:cubicBezTo>
                    <a:pt x="75196" y="8214"/>
                    <a:pt x="37706" y="-7102"/>
                    <a:pt x="8216" y="3185"/>
                  </a:cubicBezTo>
                  <a:close/>
                </a:path>
              </a:pathLst>
            </a:custGeom>
            <a:solidFill>
              <a:srgbClr val="000000"/>
            </a:solidFill>
            <a:ln w="2286" cap="flat">
              <a:noFill/>
              <a:prstDash val="solid"/>
              <a:miter/>
            </a:ln>
          </p:spPr>
          <p:txBody>
            <a:bodyPr rtlCol="0" anchor="ctr"/>
            <a:lstStyle/>
            <a:p>
              <a:endParaRPr lang="en-US"/>
            </a:p>
          </p:txBody>
        </p:sp>
        <p:sp>
          <p:nvSpPr>
            <p:cNvPr id="216" name="Freeform 815">
              <a:extLst>
                <a:ext uri="{FF2B5EF4-FFF2-40B4-BE49-F238E27FC236}">
                  <a16:creationId xmlns:a16="http://schemas.microsoft.com/office/drawing/2014/main" id="{0FE73F05-E12C-1C57-6E0D-EFE61461D727}"/>
                </a:ext>
              </a:extLst>
            </p:cNvPr>
            <p:cNvSpPr/>
            <p:nvPr/>
          </p:nvSpPr>
          <p:spPr>
            <a:xfrm>
              <a:off x="4557437" y="5246598"/>
              <a:ext cx="86852" cy="15115"/>
            </a:xfrm>
            <a:custGeom>
              <a:avLst/>
              <a:gdLst>
                <a:gd name="connsiteX0" fmla="*/ 213 w 86852"/>
                <a:gd name="connsiteY0" fmla="*/ 4800 h 15115"/>
                <a:gd name="connsiteX1" fmla="*/ 6385 w 86852"/>
                <a:gd name="connsiteY1" fmla="*/ 11658 h 15115"/>
                <a:gd name="connsiteX2" fmla="*/ 86852 w 86852"/>
                <a:gd name="connsiteY2" fmla="*/ 10287 h 15115"/>
                <a:gd name="connsiteX3" fmla="*/ 76337 w 86852"/>
                <a:gd name="connsiteY3" fmla="*/ 5029 h 15115"/>
                <a:gd name="connsiteX4" fmla="*/ 6842 w 86852"/>
                <a:gd name="connsiteY4" fmla="*/ 0 h 15115"/>
                <a:gd name="connsiteX5" fmla="*/ 213 w 86852"/>
                <a:gd name="connsiteY5" fmla="*/ 4800 h 1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52" h="15115">
                  <a:moveTo>
                    <a:pt x="213" y="4800"/>
                  </a:moveTo>
                  <a:cubicBezTo>
                    <a:pt x="-930" y="9829"/>
                    <a:pt x="2728" y="10972"/>
                    <a:pt x="6385" y="11658"/>
                  </a:cubicBezTo>
                  <a:cubicBezTo>
                    <a:pt x="32674" y="16687"/>
                    <a:pt x="59192" y="16230"/>
                    <a:pt x="86852" y="10287"/>
                  </a:cubicBezTo>
                  <a:cubicBezTo>
                    <a:pt x="82738" y="8229"/>
                    <a:pt x="79537" y="5257"/>
                    <a:pt x="76337" y="5029"/>
                  </a:cubicBezTo>
                  <a:cubicBezTo>
                    <a:pt x="53248" y="2971"/>
                    <a:pt x="29931" y="1600"/>
                    <a:pt x="6842" y="0"/>
                  </a:cubicBezTo>
                  <a:cubicBezTo>
                    <a:pt x="3642" y="0"/>
                    <a:pt x="899" y="1600"/>
                    <a:pt x="213" y="4800"/>
                  </a:cubicBezTo>
                  <a:close/>
                </a:path>
              </a:pathLst>
            </a:custGeom>
            <a:solidFill>
              <a:srgbClr val="000000"/>
            </a:solidFill>
            <a:ln w="2286" cap="flat">
              <a:noFill/>
              <a:prstDash val="solid"/>
              <a:miter/>
            </a:ln>
          </p:spPr>
          <p:txBody>
            <a:bodyPr rtlCol="0" anchor="ctr"/>
            <a:lstStyle/>
            <a:p>
              <a:endParaRPr lang="en-US"/>
            </a:p>
          </p:txBody>
        </p:sp>
        <p:sp>
          <p:nvSpPr>
            <p:cNvPr id="217" name="Freeform 816">
              <a:extLst>
                <a:ext uri="{FF2B5EF4-FFF2-40B4-BE49-F238E27FC236}">
                  <a16:creationId xmlns:a16="http://schemas.microsoft.com/office/drawing/2014/main" id="{073D1DA1-DDF3-5B48-53B3-4C6E5E17E802}"/>
                </a:ext>
              </a:extLst>
            </p:cNvPr>
            <p:cNvSpPr/>
            <p:nvPr/>
          </p:nvSpPr>
          <p:spPr>
            <a:xfrm>
              <a:off x="3915908" y="4595613"/>
              <a:ext cx="592135" cy="583007"/>
            </a:xfrm>
            <a:custGeom>
              <a:avLst/>
              <a:gdLst>
                <a:gd name="connsiteX0" fmla="*/ 83044 w 592135"/>
                <a:gd name="connsiteY0" fmla="*/ 508567 h 583007"/>
                <a:gd name="connsiteX1" fmla="*/ 254951 w 592135"/>
                <a:gd name="connsiteY1" fmla="*/ 581491 h 583007"/>
                <a:gd name="connsiteX2" fmla="*/ 479436 w 592135"/>
                <a:gd name="connsiteY2" fmla="*/ 530284 h 583007"/>
                <a:gd name="connsiteX3" fmla="*/ 592136 w 592135"/>
                <a:gd name="connsiteY3" fmla="*/ 293912 h 583007"/>
                <a:gd name="connsiteX4" fmla="*/ 576134 w 592135"/>
                <a:gd name="connsiteY4" fmla="*/ 193099 h 583007"/>
                <a:gd name="connsiteX5" fmla="*/ 378852 w 592135"/>
                <a:gd name="connsiteY5" fmla="*/ 12734 h 583007"/>
                <a:gd name="connsiteX6" fmla="*/ 227976 w 592135"/>
                <a:gd name="connsiteY6" fmla="*/ 6105 h 583007"/>
                <a:gd name="connsiteX7" fmla="*/ 64756 w 592135"/>
                <a:gd name="connsiteY7" fmla="*/ 113318 h 583007"/>
                <a:gd name="connsiteX8" fmla="*/ 4634 w 592135"/>
                <a:gd name="connsiteY8" fmla="*/ 239277 h 583007"/>
                <a:gd name="connsiteX9" fmla="*/ 83044 w 592135"/>
                <a:gd name="connsiteY9" fmla="*/ 508567 h 583007"/>
                <a:gd name="connsiteX10" fmla="*/ 15378 w 592135"/>
                <a:gd name="connsiteY10" fmla="*/ 255050 h 583007"/>
                <a:gd name="connsiteX11" fmla="*/ 78472 w 592135"/>
                <a:gd name="connsiteY11" fmla="*/ 119262 h 583007"/>
                <a:gd name="connsiteX12" fmla="*/ 310501 w 592135"/>
                <a:gd name="connsiteY12" fmla="*/ 12505 h 583007"/>
                <a:gd name="connsiteX13" fmla="*/ 492466 w 592135"/>
                <a:gd name="connsiteY13" fmla="*/ 83143 h 583007"/>
                <a:gd name="connsiteX14" fmla="*/ 509611 w 592135"/>
                <a:gd name="connsiteY14" fmla="*/ 100288 h 583007"/>
                <a:gd name="connsiteX15" fmla="*/ 513269 w 592135"/>
                <a:gd name="connsiteY15" fmla="*/ 104403 h 583007"/>
                <a:gd name="connsiteX16" fmla="*/ 514869 w 592135"/>
                <a:gd name="connsiteY16" fmla="*/ 106231 h 583007"/>
                <a:gd name="connsiteX17" fmla="*/ 516926 w 592135"/>
                <a:gd name="connsiteY17" fmla="*/ 108746 h 583007"/>
                <a:gd name="connsiteX18" fmla="*/ 518527 w 592135"/>
                <a:gd name="connsiteY18" fmla="*/ 110803 h 583007"/>
                <a:gd name="connsiteX19" fmla="*/ 520355 w 592135"/>
                <a:gd name="connsiteY19" fmla="*/ 113089 h 583007"/>
                <a:gd name="connsiteX20" fmla="*/ 521956 w 592135"/>
                <a:gd name="connsiteY20" fmla="*/ 115147 h 583007"/>
                <a:gd name="connsiteX21" fmla="*/ 523784 w 592135"/>
                <a:gd name="connsiteY21" fmla="*/ 117433 h 583007"/>
                <a:gd name="connsiteX22" fmla="*/ 525385 w 592135"/>
                <a:gd name="connsiteY22" fmla="*/ 119490 h 583007"/>
                <a:gd name="connsiteX23" fmla="*/ 527213 w 592135"/>
                <a:gd name="connsiteY23" fmla="*/ 122005 h 583007"/>
                <a:gd name="connsiteX24" fmla="*/ 528814 w 592135"/>
                <a:gd name="connsiteY24" fmla="*/ 124062 h 583007"/>
                <a:gd name="connsiteX25" fmla="*/ 530642 w 592135"/>
                <a:gd name="connsiteY25" fmla="*/ 126577 h 583007"/>
                <a:gd name="connsiteX26" fmla="*/ 532014 w 592135"/>
                <a:gd name="connsiteY26" fmla="*/ 128634 h 583007"/>
                <a:gd name="connsiteX27" fmla="*/ 534071 w 592135"/>
                <a:gd name="connsiteY27" fmla="*/ 131606 h 583007"/>
                <a:gd name="connsiteX28" fmla="*/ 535214 w 592135"/>
                <a:gd name="connsiteY28" fmla="*/ 133435 h 583007"/>
                <a:gd name="connsiteX29" fmla="*/ 537729 w 592135"/>
                <a:gd name="connsiteY29" fmla="*/ 137550 h 583007"/>
                <a:gd name="connsiteX30" fmla="*/ 538872 w 592135"/>
                <a:gd name="connsiteY30" fmla="*/ 139607 h 583007"/>
                <a:gd name="connsiteX31" fmla="*/ 540472 w 592135"/>
                <a:gd name="connsiteY31" fmla="*/ 142350 h 583007"/>
                <a:gd name="connsiteX32" fmla="*/ 541615 w 592135"/>
                <a:gd name="connsiteY32" fmla="*/ 144408 h 583007"/>
                <a:gd name="connsiteX33" fmla="*/ 542987 w 592135"/>
                <a:gd name="connsiteY33" fmla="*/ 147151 h 583007"/>
                <a:gd name="connsiteX34" fmla="*/ 544130 w 592135"/>
                <a:gd name="connsiteY34" fmla="*/ 149437 h 583007"/>
                <a:gd name="connsiteX35" fmla="*/ 545501 w 592135"/>
                <a:gd name="connsiteY35" fmla="*/ 152180 h 583007"/>
                <a:gd name="connsiteX36" fmla="*/ 546644 w 592135"/>
                <a:gd name="connsiteY36" fmla="*/ 154466 h 583007"/>
                <a:gd name="connsiteX37" fmla="*/ 548016 w 592135"/>
                <a:gd name="connsiteY37" fmla="*/ 157209 h 583007"/>
                <a:gd name="connsiteX38" fmla="*/ 549159 w 592135"/>
                <a:gd name="connsiteY38" fmla="*/ 159495 h 583007"/>
                <a:gd name="connsiteX39" fmla="*/ 550531 w 592135"/>
                <a:gd name="connsiteY39" fmla="*/ 162467 h 583007"/>
                <a:gd name="connsiteX40" fmla="*/ 551445 w 592135"/>
                <a:gd name="connsiteY40" fmla="*/ 164524 h 583007"/>
                <a:gd name="connsiteX41" fmla="*/ 553045 w 592135"/>
                <a:gd name="connsiteY41" fmla="*/ 168182 h 583007"/>
                <a:gd name="connsiteX42" fmla="*/ 553731 w 592135"/>
                <a:gd name="connsiteY42" fmla="*/ 169554 h 583007"/>
                <a:gd name="connsiteX43" fmla="*/ 555788 w 592135"/>
                <a:gd name="connsiteY43" fmla="*/ 174354 h 583007"/>
                <a:gd name="connsiteX44" fmla="*/ 556474 w 592135"/>
                <a:gd name="connsiteY44" fmla="*/ 176412 h 583007"/>
                <a:gd name="connsiteX45" fmla="*/ 557846 w 592135"/>
                <a:gd name="connsiteY45" fmla="*/ 179612 h 583007"/>
                <a:gd name="connsiteX46" fmla="*/ 558760 w 592135"/>
                <a:gd name="connsiteY46" fmla="*/ 181898 h 583007"/>
                <a:gd name="connsiteX47" fmla="*/ 559903 w 592135"/>
                <a:gd name="connsiteY47" fmla="*/ 184870 h 583007"/>
                <a:gd name="connsiteX48" fmla="*/ 560818 w 592135"/>
                <a:gd name="connsiteY48" fmla="*/ 187156 h 583007"/>
                <a:gd name="connsiteX49" fmla="*/ 561961 w 592135"/>
                <a:gd name="connsiteY49" fmla="*/ 190128 h 583007"/>
                <a:gd name="connsiteX50" fmla="*/ 562646 w 592135"/>
                <a:gd name="connsiteY50" fmla="*/ 192414 h 583007"/>
                <a:gd name="connsiteX51" fmla="*/ 563561 w 592135"/>
                <a:gd name="connsiteY51" fmla="*/ 195385 h 583007"/>
                <a:gd name="connsiteX52" fmla="*/ 564247 w 592135"/>
                <a:gd name="connsiteY52" fmla="*/ 197671 h 583007"/>
                <a:gd name="connsiteX53" fmla="*/ 565390 w 592135"/>
                <a:gd name="connsiteY53" fmla="*/ 201100 h 583007"/>
                <a:gd name="connsiteX54" fmla="*/ 566075 w 592135"/>
                <a:gd name="connsiteY54" fmla="*/ 202929 h 583007"/>
                <a:gd name="connsiteX55" fmla="*/ 567447 w 592135"/>
                <a:gd name="connsiteY55" fmla="*/ 207730 h 583007"/>
                <a:gd name="connsiteX56" fmla="*/ 567676 w 592135"/>
                <a:gd name="connsiteY56" fmla="*/ 208416 h 583007"/>
                <a:gd name="connsiteX57" fmla="*/ 569047 w 592135"/>
                <a:gd name="connsiteY57" fmla="*/ 213673 h 583007"/>
                <a:gd name="connsiteX58" fmla="*/ 569504 w 592135"/>
                <a:gd name="connsiteY58" fmla="*/ 215502 h 583007"/>
                <a:gd name="connsiteX59" fmla="*/ 570419 w 592135"/>
                <a:gd name="connsiteY59" fmla="*/ 219160 h 583007"/>
                <a:gd name="connsiteX60" fmla="*/ 570876 w 592135"/>
                <a:gd name="connsiteY60" fmla="*/ 221217 h 583007"/>
                <a:gd name="connsiteX61" fmla="*/ 571562 w 592135"/>
                <a:gd name="connsiteY61" fmla="*/ 224646 h 583007"/>
                <a:gd name="connsiteX62" fmla="*/ 572019 w 592135"/>
                <a:gd name="connsiteY62" fmla="*/ 226932 h 583007"/>
                <a:gd name="connsiteX63" fmla="*/ 572705 w 592135"/>
                <a:gd name="connsiteY63" fmla="*/ 230361 h 583007"/>
                <a:gd name="connsiteX64" fmla="*/ 573162 w 592135"/>
                <a:gd name="connsiteY64" fmla="*/ 232647 h 583007"/>
                <a:gd name="connsiteX65" fmla="*/ 573848 w 592135"/>
                <a:gd name="connsiteY65" fmla="*/ 236076 h 583007"/>
                <a:gd name="connsiteX66" fmla="*/ 574305 w 592135"/>
                <a:gd name="connsiteY66" fmla="*/ 238134 h 583007"/>
                <a:gd name="connsiteX67" fmla="*/ 574991 w 592135"/>
                <a:gd name="connsiteY67" fmla="*/ 241791 h 583007"/>
                <a:gd name="connsiteX68" fmla="*/ 575219 w 592135"/>
                <a:gd name="connsiteY68" fmla="*/ 243620 h 583007"/>
                <a:gd name="connsiteX69" fmla="*/ 576134 w 592135"/>
                <a:gd name="connsiteY69" fmla="*/ 249335 h 583007"/>
                <a:gd name="connsiteX70" fmla="*/ 568361 w 592135"/>
                <a:gd name="connsiteY70" fmla="*/ 370722 h 583007"/>
                <a:gd name="connsiteX71" fmla="*/ 495895 w 592135"/>
                <a:gd name="connsiteY71" fmla="*/ 499423 h 583007"/>
                <a:gd name="connsiteX72" fmla="*/ 427772 w 592135"/>
                <a:gd name="connsiteY72" fmla="*/ 546972 h 583007"/>
                <a:gd name="connsiteX73" fmla="*/ 374509 w 592135"/>
                <a:gd name="connsiteY73" fmla="*/ 563203 h 583007"/>
                <a:gd name="connsiteX74" fmla="*/ 109333 w 592135"/>
                <a:gd name="connsiteY74" fmla="*/ 518169 h 583007"/>
                <a:gd name="connsiteX75" fmla="*/ 103846 w 592135"/>
                <a:gd name="connsiteY75" fmla="*/ 512911 h 583007"/>
                <a:gd name="connsiteX76" fmla="*/ 102246 w 592135"/>
                <a:gd name="connsiteY76" fmla="*/ 511311 h 583007"/>
                <a:gd name="connsiteX77" fmla="*/ 98588 w 592135"/>
                <a:gd name="connsiteY77" fmla="*/ 507653 h 583007"/>
                <a:gd name="connsiteX78" fmla="*/ 96760 w 592135"/>
                <a:gd name="connsiteY78" fmla="*/ 505824 h 583007"/>
                <a:gd name="connsiteX79" fmla="*/ 93331 w 592135"/>
                <a:gd name="connsiteY79" fmla="*/ 502395 h 583007"/>
                <a:gd name="connsiteX80" fmla="*/ 91730 w 592135"/>
                <a:gd name="connsiteY80" fmla="*/ 500566 h 583007"/>
                <a:gd name="connsiteX81" fmla="*/ 87844 w 592135"/>
                <a:gd name="connsiteY81" fmla="*/ 496452 h 583007"/>
                <a:gd name="connsiteX82" fmla="*/ 86930 w 592135"/>
                <a:gd name="connsiteY82" fmla="*/ 495537 h 583007"/>
                <a:gd name="connsiteX83" fmla="*/ 82358 w 592135"/>
                <a:gd name="connsiteY83" fmla="*/ 490508 h 583007"/>
                <a:gd name="connsiteX84" fmla="*/ 81215 w 592135"/>
                <a:gd name="connsiteY84" fmla="*/ 489136 h 583007"/>
                <a:gd name="connsiteX85" fmla="*/ 77786 w 592135"/>
                <a:gd name="connsiteY85" fmla="*/ 485250 h 583007"/>
                <a:gd name="connsiteX86" fmla="*/ 76414 w 592135"/>
                <a:gd name="connsiteY86" fmla="*/ 483421 h 583007"/>
                <a:gd name="connsiteX87" fmla="*/ 73442 w 592135"/>
                <a:gd name="connsiteY87" fmla="*/ 479992 h 583007"/>
                <a:gd name="connsiteX88" fmla="*/ 72071 w 592135"/>
                <a:gd name="connsiteY88" fmla="*/ 478164 h 583007"/>
                <a:gd name="connsiteX89" fmla="*/ 69099 w 592135"/>
                <a:gd name="connsiteY89" fmla="*/ 474506 h 583007"/>
                <a:gd name="connsiteX90" fmla="*/ 67956 w 592135"/>
                <a:gd name="connsiteY90" fmla="*/ 473134 h 583007"/>
                <a:gd name="connsiteX91" fmla="*/ 64070 w 592135"/>
                <a:gd name="connsiteY91" fmla="*/ 468105 h 583007"/>
                <a:gd name="connsiteX92" fmla="*/ 63613 w 592135"/>
                <a:gd name="connsiteY92" fmla="*/ 467419 h 583007"/>
                <a:gd name="connsiteX93" fmla="*/ 60412 w 592135"/>
                <a:gd name="connsiteY93" fmla="*/ 463076 h 583007"/>
                <a:gd name="connsiteX94" fmla="*/ 59269 w 592135"/>
                <a:gd name="connsiteY94" fmla="*/ 461476 h 583007"/>
                <a:gd name="connsiteX95" fmla="*/ 56755 w 592135"/>
                <a:gd name="connsiteY95" fmla="*/ 457818 h 583007"/>
                <a:gd name="connsiteX96" fmla="*/ 55612 w 592135"/>
                <a:gd name="connsiteY96" fmla="*/ 456218 h 583007"/>
                <a:gd name="connsiteX97" fmla="*/ 53097 w 592135"/>
                <a:gd name="connsiteY97" fmla="*/ 452560 h 583007"/>
                <a:gd name="connsiteX98" fmla="*/ 52183 w 592135"/>
                <a:gd name="connsiteY98" fmla="*/ 451189 h 583007"/>
                <a:gd name="connsiteX99" fmla="*/ 46010 w 592135"/>
                <a:gd name="connsiteY99" fmla="*/ 441130 h 583007"/>
                <a:gd name="connsiteX100" fmla="*/ 45325 w 592135"/>
                <a:gd name="connsiteY100" fmla="*/ 439987 h 583007"/>
                <a:gd name="connsiteX101" fmla="*/ 43039 w 592135"/>
                <a:gd name="connsiteY101" fmla="*/ 436101 h 583007"/>
                <a:gd name="connsiteX102" fmla="*/ 42353 w 592135"/>
                <a:gd name="connsiteY102" fmla="*/ 434730 h 583007"/>
                <a:gd name="connsiteX103" fmla="*/ 40295 w 592135"/>
                <a:gd name="connsiteY103" fmla="*/ 431072 h 583007"/>
                <a:gd name="connsiteX104" fmla="*/ 39610 w 592135"/>
                <a:gd name="connsiteY104" fmla="*/ 429700 h 583007"/>
                <a:gd name="connsiteX105" fmla="*/ 37324 w 592135"/>
                <a:gd name="connsiteY105" fmla="*/ 425128 h 583007"/>
                <a:gd name="connsiteX106" fmla="*/ 37095 w 592135"/>
                <a:gd name="connsiteY106" fmla="*/ 424671 h 583007"/>
                <a:gd name="connsiteX107" fmla="*/ 34580 w 592135"/>
                <a:gd name="connsiteY107" fmla="*/ 419642 h 583007"/>
                <a:gd name="connsiteX108" fmla="*/ 34352 w 592135"/>
                <a:gd name="connsiteY108" fmla="*/ 419185 h 583007"/>
                <a:gd name="connsiteX109" fmla="*/ 32294 w 592135"/>
                <a:gd name="connsiteY109" fmla="*/ 414613 h 583007"/>
                <a:gd name="connsiteX110" fmla="*/ 31837 w 592135"/>
                <a:gd name="connsiteY110" fmla="*/ 413470 h 583007"/>
                <a:gd name="connsiteX111" fmla="*/ 30237 w 592135"/>
                <a:gd name="connsiteY111" fmla="*/ 409584 h 583007"/>
                <a:gd name="connsiteX112" fmla="*/ 29780 w 592135"/>
                <a:gd name="connsiteY112" fmla="*/ 408441 h 583007"/>
                <a:gd name="connsiteX113" fmla="*/ 28180 w 592135"/>
                <a:gd name="connsiteY113" fmla="*/ 404097 h 583007"/>
                <a:gd name="connsiteX114" fmla="*/ 27951 w 592135"/>
                <a:gd name="connsiteY114" fmla="*/ 403640 h 583007"/>
                <a:gd name="connsiteX115" fmla="*/ 24522 w 592135"/>
                <a:gd name="connsiteY115" fmla="*/ 393582 h 583007"/>
                <a:gd name="connsiteX116" fmla="*/ 24293 w 592135"/>
                <a:gd name="connsiteY116" fmla="*/ 392896 h 583007"/>
                <a:gd name="connsiteX117" fmla="*/ 22922 w 592135"/>
                <a:gd name="connsiteY117" fmla="*/ 388552 h 583007"/>
                <a:gd name="connsiteX118" fmla="*/ 22693 w 592135"/>
                <a:gd name="connsiteY118" fmla="*/ 387638 h 583007"/>
                <a:gd name="connsiteX119" fmla="*/ 21322 w 592135"/>
                <a:gd name="connsiteY119" fmla="*/ 383295 h 583007"/>
                <a:gd name="connsiteX120" fmla="*/ 21093 w 592135"/>
                <a:gd name="connsiteY120" fmla="*/ 382837 h 583007"/>
                <a:gd name="connsiteX121" fmla="*/ 17435 w 592135"/>
                <a:gd name="connsiteY121" fmla="*/ 367978 h 583007"/>
                <a:gd name="connsiteX122" fmla="*/ 17435 w 592135"/>
                <a:gd name="connsiteY122" fmla="*/ 367521 h 583007"/>
                <a:gd name="connsiteX123" fmla="*/ 16521 w 592135"/>
                <a:gd name="connsiteY123" fmla="*/ 362949 h 583007"/>
                <a:gd name="connsiteX124" fmla="*/ 16521 w 592135"/>
                <a:gd name="connsiteY124" fmla="*/ 362492 h 583007"/>
                <a:gd name="connsiteX125" fmla="*/ 15378 w 592135"/>
                <a:gd name="connsiteY125" fmla="*/ 255050 h 58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92135" h="583007">
                  <a:moveTo>
                    <a:pt x="83044" y="508567"/>
                  </a:moveTo>
                  <a:cubicBezTo>
                    <a:pt x="110933" y="534856"/>
                    <a:pt x="155967" y="575776"/>
                    <a:pt x="254951" y="581491"/>
                  </a:cubicBezTo>
                  <a:cubicBezTo>
                    <a:pt x="372451" y="591778"/>
                    <a:pt x="457262" y="546972"/>
                    <a:pt x="479436" y="530284"/>
                  </a:cubicBezTo>
                  <a:cubicBezTo>
                    <a:pt x="557160" y="470848"/>
                    <a:pt x="587107" y="390153"/>
                    <a:pt x="592136" y="293912"/>
                  </a:cubicBezTo>
                  <a:cubicBezTo>
                    <a:pt x="591679" y="261451"/>
                    <a:pt x="581849" y="208873"/>
                    <a:pt x="576134" y="193099"/>
                  </a:cubicBezTo>
                  <a:cubicBezTo>
                    <a:pt x="540929" y="97545"/>
                    <a:pt x="477836" y="38109"/>
                    <a:pt x="378852" y="12734"/>
                  </a:cubicBezTo>
                  <a:cubicBezTo>
                    <a:pt x="321473" y="-2125"/>
                    <a:pt x="265238" y="-3497"/>
                    <a:pt x="227976" y="6105"/>
                  </a:cubicBezTo>
                  <a:cubicBezTo>
                    <a:pt x="164425" y="22335"/>
                    <a:pt x="104761" y="60511"/>
                    <a:pt x="64756" y="113318"/>
                  </a:cubicBezTo>
                  <a:cubicBezTo>
                    <a:pt x="34580" y="153094"/>
                    <a:pt x="12635" y="187842"/>
                    <a:pt x="4634" y="239277"/>
                  </a:cubicBezTo>
                  <a:cubicBezTo>
                    <a:pt x="-18455" y="404783"/>
                    <a:pt x="50582" y="478164"/>
                    <a:pt x="83044" y="508567"/>
                  </a:cubicBezTo>
                  <a:close/>
                  <a:moveTo>
                    <a:pt x="15378" y="255050"/>
                  </a:moveTo>
                  <a:cubicBezTo>
                    <a:pt x="19721" y="201100"/>
                    <a:pt x="47611" y="160181"/>
                    <a:pt x="78472" y="119262"/>
                  </a:cubicBezTo>
                  <a:cubicBezTo>
                    <a:pt x="151852" y="17306"/>
                    <a:pt x="271867" y="9305"/>
                    <a:pt x="310501" y="12505"/>
                  </a:cubicBezTo>
                  <a:cubicBezTo>
                    <a:pt x="380452" y="18220"/>
                    <a:pt x="438974" y="34451"/>
                    <a:pt x="492466" y="83143"/>
                  </a:cubicBezTo>
                  <a:cubicBezTo>
                    <a:pt x="498638" y="88629"/>
                    <a:pt x="504353" y="94344"/>
                    <a:pt x="509611" y="100288"/>
                  </a:cubicBezTo>
                  <a:cubicBezTo>
                    <a:pt x="510754" y="101659"/>
                    <a:pt x="512126" y="103031"/>
                    <a:pt x="513269" y="104403"/>
                  </a:cubicBezTo>
                  <a:cubicBezTo>
                    <a:pt x="513726" y="105088"/>
                    <a:pt x="514183" y="105546"/>
                    <a:pt x="514869" y="106231"/>
                  </a:cubicBezTo>
                  <a:cubicBezTo>
                    <a:pt x="515555" y="107146"/>
                    <a:pt x="516241" y="107832"/>
                    <a:pt x="516926" y="108746"/>
                  </a:cubicBezTo>
                  <a:cubicBezTo>
                    <a:pt x="517384" y="109432"/>
                    <a:pt x="518069" y="110118"/>
                    <a:pt x="518527" y="110803"/>
                  </a:cubicBezTo>
                  <a:cubicBezTo>
                    <a:pt x="519212" y="111489"/>
                    <a:pt x="519898" y="112404"/>
                    <a:pt x="520355" y="113089"/>
                  </a:cubicBezTo>
                  <a:cubicBezTo>
                    <a:pt x="520813" y="113775"/>
                    <a:pt x="521498" y="114461"/>
                    <a:pt x="521956" y="115147"/>
                  </a:cubicBezTo>
                  <a:cubicBezTo>
                    <a:pt x="522641" y="115833"/>
                    <a:pt x="523099" y="116747"/>
                    <a:pt x="523784" y="117433"/>
                  </a:cubicBezTo>
                  <a:cubicBezTo>
                    <a:pt x="524242" y="118119"/>
                    <a:pt x="524927" y="118804"/>
                    <a:pt x="525385" y="119490"/>
                  </a:cubicBezTo>
                  <a:cubicBezTo>
                    <a:pt x="526070" y="120176"/>
                    <a:pt x="526528" y="121090"/>
                    <a:pt x="527213" y="122005"/>
                  </a:cubicBezTo>
                  <a:cubicBezTo>
                    <a:pt x="527671" y="122691"/>
                    <a:pt x="528128" y="123376"/>
                    <a:pt x="528814" y="124062"/>
                  </a:cubicBezTo>
                  <a:cubicBezTo>
                    <a:pt x="529499" y="124977"/>
                    <a:pt x="529957" y="125662"/>
                    <a:pt x="530642" y="126577"/>
                  </a:cubicBezTo>
                  <a:cubicBezTo>
                    <a:pt x="531100" y="127263"/>
                    <a:pt x="531557" y="127948"/>
                    <a:pt x="532014" y="128634"/>
                  </a:cubicBezTo>
                  <a:cubicBezTo>
                    <a:pt x="532700" y="129549"/>
                    <a:pt x="533386" y="130692"/>
                    <a:pt x="534071" y="131606"/>
                  </a:cubicBezTo>
                  <a:cubicBezTo>
                    <a:pt x="534529" y="132292"/>
                    <a:pt x="534986" y="132749"/>
                    <a:pt x="535214" y="133435"/>
                  </a:cubicBezTo>
                  <a:cubicBezTo>
                    <a:pt x="536129" y="134806"/>
                    <a:pt x="537043" y="136178"/>
                    <a:pt x="537729" y="137550"/>
                  </a:cubicBezTo>
                  <a:cubicBezTo>
                    <a:pt x="538186" y="138235"/>
                    <a:pt x="538415" y="138921"/>
                    <a:pt x="538872" y="139607"/>
                  </a:cubicBezTo>
                  <a:cubicBezTo>
                    <a:pt x="539329" y="140521"/>
                    <a:pt x="540015" y="141436"/>
                    <a:pt x="540472" y="142350"/>
                  </a:cubicBezTo>
                  <a:cubicBezTo>
                    <a:pt x="540929" y="143036"/>
                    <a:pt x="541387" y="143722"/>
                    <a:pt x="541615" y="144408"/>
                  </a:cubicBezTo>
                  <a:cubicBezTo>
                    <a:pt x="542072" y="145322"/>
                    <a:pt x="542530" y="146236"/>
                    <a:pt x="542987" y="147151"/>
                  </a:cubicBezTo>
                  <a:cubicBezTo>
                    <a:pt x="543444" y="147837"/>
                    <a:pt x="543901" y="148522"/>
                    <a:pt x="544130" y="149437"/>
                  </a:cubicBezTo>
                  <a:cubicBezTo>
                    <a:pt x="544587" y="150351"/>
                    <a:pt x="545044" y="151266"/>
                    <a:pt x="545501" y="152180"/>
                  </a:cubicBezTo>
                  <a:cubicBezTo>
                    <a:pt x="545959" y="152866"/>
                    <a:pt x="546187" y="153780"/>
                    <a:pt x="546644" y="154466"/>
                  </a:cubicBezTo>
                  <a:cubicBezTo>
                    <a:pt x="547102" y="155380"/>
                    <a:pt x="547559" y="156295"/>
                    <a:pt x="548016" y="157209"/>
                  </a:cubicBezTo>
                  <a:cubicBezTo>
                    <a:pt x="548473" y="157895"/>
                    <a:pt x="548702" y="158581"/>
                    <a:pt x="549159" y="159495"/>
                  </a:cubicBezTo>
                  <a:cubicBezTo>
                    <a:pt x="549616" y="160410"/>
                    <a:pt x="550073" y="161324"/>
                    <a:pt x="550531" y="162467"/>
                  </a:cubicBezTo>
                  <a:cubicBezTo>
                    <a:pt x="550759" y="163153"/>
                    <a:pt x="551216" y="163839"/>
                    <a:pt x="551445" y="164524"/>
                  </a:cubicBezTo>
                  <a:cubicBezTo>
                    <a:pt x="552131" y="165667"/>
                    <a:pt x="552588" y="167039"/>
                    <a:pt x="553045" y="168182"/>
                  </a:cubicBezTo>
                  <a:cubicBezTo>
                    <a:pt x="553274" y="168639"/>
                    <a:pt x="553502" y="169096"/>
                    <a:pt x="553731" y="169554"/>
                  </a:cubicBezTo>
                  <a:cubicBezTo>
                    <a:pt x="554417" y="171154"/>
                    <a:pt x="555103" y="172754"/>
                    <a:pt x="555788" y="174354"/>
                  </a:cubicBezTo>
                  <a:cubicBezTo>
                    <a:pt x="556017" y="175040"/>
                    <a:pt x="556246" y="175726"/>
                    <a:pt x="556474" y="176412"/>
                  </a:cubicBezTo>
                  <a:cubicBezTo>
                    <a:pt x="556931" y="177555"/>
                    <a:pt x="557389" y="178469"/>
                    <a:pt x="557846" y="179612"/>
                  </a:cubicBezTo>
                  <a:cubicBezTo>
                    <a:pt x="558074" y="180298"/>
                    <a:pt x="558303" y="180984"/>
                    <a:pt x="558760" y="181898"/>
                  </a:cubicBezTo>
                  <a:cubicBezTo>
                    <a:pt x="559217" y="182812"/>
                    <a:pt x="559446" y="183955"/>
                    <a:pt x="559903" y="184870"/>
                  </a:cubicBezTo>
                  <a:cubicBezTo>
                    <a:pt x="560132" y="185556"/>
                    <a:pt x="560360" y="186470"/>
                    <a:pt x="560818" y="187156"/>
                  </a:cubicBezTo>
                  <a:cubicBezTo>
                    <a:pt x="561275" y="188070"/>
                    <a:pt x="561503" y="189213"/>
                    <a:pt x="561961" y="190128"/>
                  </a:cubicBezTo>
                  <a:cubicBezTo>
                    <a:pt x="562189" y="190813"/>
                    <a:pt x="562418" y="191728"/>
                    <a:pt x="562646" y="192414"/>
                  </a:cubicBezTo>
                  <a:cubicBezTo>
                    <a:pt x="563104" y="193328"/>
                    <a:pt x="563332" y="194471"/>
                    <a:pt x="563561" y="195385"/>
                  </a:cubicBezTo>
                  <a:cubicBezTo>
                    <a:pt x="563789" y="196071"/>
                    <a:pt x="564018" y="196757"/>
                    <a:pt x="564247" y="197671"/>
                  </a:cubicBezTo>
                  <a:cubicBezTo>
                    <a:pt x="564704" y="198814"/>
                    <a:pt x="564932" y="199957"/>
                    <a:pt x="565390" y="201100"/>
                  </a:cubicBezTo>
                  <a:cubicBezTo>
                    <a:pt x="565618" y="201786"/>
                    <a:pt x="565847" y="202472"/>
                    <a:pt x="566075" y="202929"/>
                  </a:cubicBezTo>
                  <a:cubicBezTo>
                    <a:pt x="566533" y="204529"/>
                    <a:pt x="566990" y="206130"/>
                    <a:pt x="567447" y="207730"/>
                  </a:cubicBezTo>
                  <a:cubicBezTo>
                    <a:pt x="567447" y="207958"/>
                    <a:pt x="567676" y="208187"/>
                    <a:pt x="567676" y="208416"/>
                  </a:cubicBezTo>
                  <a:cubicBezTo>
                    <a:pt x="568133" y="210244"/>
                    <a:pt x="568590" y="212073"/>
                    <a:pt x="569047" y="213673"/>
                  </a:cubicBezTo>
                  <a:cubicBezTo>
                    <a:pt x="569276" y="214359"/>
                    <a:pt x="569276" y="214816"/>
                    <a:pt x="569504" y="215502"/>
                  </a:cubicBezTo>
                  <a:cubicBezTo>
                    <a:pt x="569733" y="216645"/>
                    <a:pt x="570190" y="217788"/>
                    <a:pt x="570419" y="219160"/>
                  </a:cubicBezTo>
                  <a:cubicBezTo>
                    <a:pt x="570647" y="219846"/>
                    <a:pt x="570876" y="220531"/>
                    <a:pt x="570876" y="221217"/>
                  </a:cubicBezTo>
                  <a:cubicBezTo>
                    <a:pt x="571105" y="222360"/>
                    <a:pt x="571333" y="223503"/>
                    <a:pt x="571562" y="224646"/>
                  </a:cubicBezTo>
                  <a:cubicBezTo>
                    <a:pt x="571790" y="225332"/>
                    <a:pt x="571790" y="226246"/>
                    <a:pt x="572019" y="226932"/>
                  </a:cubicBezTo>
                  <a:cubicBezTo>
                    <a:pt x="572248" y="228075"/>
                    <a:pt x="572476" y="229218"/>
                    <a:pt x="572705" y="230361"/>
                  </a:cubicBezTo>
                  <a:cubicBezTo>
                    <a:pt x="572933" y="231047"/>
                    <a:pt x="572933" y="231961"/>
                    <a:pt x="573162" y="232647"/>
                  </a:cubicBezTo>
                  <a:cubicBezTo>
                    <a:pt x="573391" y="233790"/>
                    <a:pt x="573619" y="234933"/>
                    <a:pt x="573848" y="236076"/>
                  </a:cubicBezTo>
                  <a:cubicBezTo>
                    <a:pt x="574076" y="236762"/>
                    <a:pt x="574076" y="237448"/>
                    <a:pt x="574305" y="238134"/>
                  </a:cubicBezTo>
                  <a:cubicBezTo>
                    <a:pt x="574534" y="239277"/>
                    <a:pt x="574762" y="240648"/>
                    <a:pt x="574991" y="241791"/>
                  </a:cubicBezTo>
                  <a:cubicBezTo>
                    <a:pt x="574991" y="242477"/>
                    <a:pt x="575219" y="242934"/>
                    <a:pt x="575219" y="243620"/>
                  </a:cubicBezTo>
                  <a:cubicBezTo>
                    <a:pt x="575448" y="245449"/>
                    <a:pt x="575905" y="247278"/>
                    <a:pt x="576134" y="249335"/>
                  </a:cubicBezTo>
                  <a:cubicBezTo>
                    <a:pt x="582535" y="290483"/>
                    <a:pt x="580706" y="331174"/>
                    <a:pt x="568361" y="370722"/>
                  </a:cubicBezTo>
                  <a:cubicBezTo>
                    <a:pt x="553502" y="418728"/>
                    <a:pt x="533843" y="464219"/>
                    <a:pt x="495895" y="499423"/>
                  </a:cubicBezTo>
                  <a:cubicBezTo>
                    <a:pt x="475321" y="518626"/>
                    <a:pt x="452690" y="534628"/>
                    <a:pt x="427772" y="546972"/>
                  </a:cubicBezTo>
                  <a:cubicBezTo>
                    <a:pt x="411313" y="555202"/>
                    <a:pt x="392339" y="559545"/>
                    <a:pt x="374509" y="563203"/>
                  </a:cubicBezTo>
                  <a:cubicBezTo>
                    <a:pt x="237120" y="587663"/>
                    <a:pt x="155053" y="555202"/>
                    <a:pt x="109333" y="518169"/>
                  </a:cubicBezTo>
                  <a:cubicBezTo>
                    <a:pt x="107504" y="516340"/>
                    <a:pt x="105675" y="514740"/>
                    <a:pt x="103846" y="512911"/>
                  </a:cubicBezTo>
                  <a:cubicBezTo>
                    <a:pt x="103389" y="512454"/>
                    <a:pt x="102703" y="511768"/>
                    <a:pt x="102246" y="511311"/>
                  </a:cubicBezTo>
                  <a:cubicBezTo>
                    <a:pt x="101103" y="510168"/>
                    <a:pt x="99731" y="509025"/>
                    <a:pt x="98588" y="507653"/>
                  </a:cubicBezTo>
                  <a:cubicBezTo>
                    <a:pt x="97903" y="506967"/>
                    <a:pt x="97445" y="506510"/>
                    <a:pt x="96760" y="505824"/>
                  </a:cubicBezTo>
                  <a:cubicBezTo>
                    <a:pt x="95617" y="504681"/>
                    <a:pt x="94474" y="503538"/>
                    <a:pt x="93331" y="502395"/>
                  </a:cubicBezTo>
                  <a:cubicBezTo>
                    <a:pt x="92873" y="501709"/>
                    <a:pt x="92188" y="501252"/>
                    <a:pt x="91730" y="500566"/>
                  </a:cubicBezTo>
                  <a:cubicBezTo>
                    <a:pt x="90359" y="499195"/>
                    <a:pt x="89216" y="497823"/>
                    <a:pt x="87844" y="496452"/>
                  </a:cubicBezTo>
                  <a:cubicBezTo>
                    <a:pt x="87616" y="496223"/>
                    <a:pt x="87158" y="495766"/>
                    <a:pt x="86930" y="495537"/>
                  </a:cubicBezTo>
                  <a:cubicBezTo>
                    <a:pt x="85330" y="493937"/>
                    <a:pt x="83729" y="492108"/>
                    <a:pt x="82358" y="490508"/>
                  </a:cubicBezTo>
                  <a:cubicBezTo>
                    <a:pt x="81901" y="490051"/>
                    <a:pt x="81672" y="489594"/>
                    <a:pt x="81215" y="489136"/>
                  </a:cubicBezTo>
                  <a:cubicBezTo>
                    <a:pt x="80072" y="487765"/>
                    <a:pt x="78929" y="486622"/>
                    <a:pt x="77786" y="485250"/>
                  </a:cubicBezTo>
                  <a:cubicBezTo>
                    <a:pt x="77329" y="484564"/>
                    <a:pt x="76871" y="484107"/>
                    <a:pt x="76414" y="483421"/>
                  </a:cubicBezTo>
                  <a:cubicBezTo>
                    <a:pt x="75500" y="482278"/>
                    <a:pt x="74585" y="481135"/>
                    <a:pt x="73442" y="479992"/>
                  </a:cubicBezTo>
                  <a:cubicBezTo>
                    <a:pt x="72985" y="479307"/>
                    <a:pt x="72528" y="478849"/>
                    <a:pt x="72071" y="478164"/>
                  </a:cubicBezTo>
                  <a:cubicBezTo>
                    <a:pt x="71156" y="477021"/>
                    <a:pt x="70013" y="475649"/>
                    <a:pt x="69099" y="474506"/>
                  </a:cubicBezTo>
                  <a:cubicBezTo>
                    <a:pt x="68642" y="474049"/>
                    <a:pt x="68413" y="473592"/>
                    <a:pt x="67956" y="473134"/>
                  </a:cubicBezTo>
                  <a:cubicBezTo>
                    <a:pt x="66584" y="471534"/>
                    <a:pt x="65441" y="469705"/>
                    <a:pt x="64070" y="468105"/>
                  </a:cubicBezTo>
                  <a:cubicBezTo>
                    <a:pt x="63841" y="467877"/>
                    <a:pt x="63841" y="467648"/>
                    <a:pt x="63613" y="467419"/>
                  </a:cubicBezTo>
                  <a:cubicBezTo>
                    <a:pt x="62470" y="466048"/>
                    <a:pt x="61327" y="464448"/>
                    <a:pt x="60412" y="463076"/>
                  </a:cubicBezTo>
                  <a:cubicBezTo>
                    <a:pt x="59955" y="462619"/>
                    <a:pt x="59726" y="462162"/>
                    <a:pt x="59269" y="461476"/>
                  </a:cubicBezTo>
                  <a:cubicBezTo>
                    <a:pt x="58355" y="460333"/>
                    <a:pt x="57669" y="459190"/>
                    <a:pt x="56755" y="457818"/>
                  </a:cubicBezTo>
                  <a:cubicBezTo>
                    <a:pt x="56297" y="457361"/>
                    <a:pt x="56069" y="456675"/>
                    <a:pt x="55612" y="456218"/>
                  </a:cubicBezTo>
                  <a:cubicBezTo>
                    <a:pt x="54697" y="455075"/>
                    <a:pt x="54011" y="453703"/>
                    <a:pt x="53097" y="452560"/>
                  </a:cubicBezTo>
                  <a:cubicBezTo>
                    <a:pt x="52868" y="452103"/>
                    <a:pt x="52411" y="451646"/>
                    <a:pt x="52183" y="451189"/>
                  </a:cubicBezTo>
                  <a:cubicBezTo>
                    <a:pt x="50125" y="447760"/>
                    <a:pt x="48068" y="444559"/>
                    <a:pt x="46010" y="441130"/>
                  </a:cubicBezTo>
                  <a:cubicBezTo>
                    <a:pt x="45782" y="440673"/>
                    <a:pt x="45553" y="440445"/>
                    <a:pt x="45325" y="439987"/>
                  </a:cubicBezTo>
                  <a:cubicBezTo>
                    <a:pt x="44639" y="438616"/>
                    <a:pt x="43724" y="437473"/>
                    <a:pt x="43039" y="436101"/>
                  </a:cubicBezTo>
                  <a:cubicBezTo>
                    <a:pt x="42810" y="435644"/>
                    <a:pt x="42581" y="435187"/>
                    <a:pt x="42353" y="434730"/>
                  </a:cubicBezTo>
                  <a:cubicBezTo>
                    <a:pt x="41667" y="433587"/>
                    <a:pt x="40981" y="432215"/>
                    <a:pt x="40295" y="431072"/>
                  </a:cubicBezTo>
                  <a:cubicBezTo>
                    <a:pt x="40067" y="430615"/>
                    <a:pt x="39838" y="430158"/>
                    <a:pt x="39610" y="429700"/>
                  </a:cubicBezTo>
                  <a:cubicBezTo>
                    <a:pt x="38924" y="428100"/>
                    <a:pt x="38009" y="426729"/>
                    <a:pt x="37324" y="425128"/>
                  </a:cubicBezTo>
                  <a:cubicBezTo>
                    <a:pt x="37324" y="424900"/>
                    <a:pt x="37095" y="424900"/>
                    <a:pt x="37095" y="424671"/>
                  </a:cubicBezTo>
                  <a:cubicBezTo>
                    <a:pt x="36181" y="423071"/>
                    <a:pt x="35495" y="421242"/>
                    <a:pt x="34580" y="419642"/>
                  </a:cubicBezTo>
                  <a:cubicBezTo>
                    <a:pt x="34580" y="419413"/>
                    <a:pt x="34580" y="419413"/>
                    <a:pt x="34352" y="419185"/>
                  </a:cubicBezTo>
                  <a:cubicBezTo>
                    <a:pt x="33666" y="417585"/>
                    <a:pt x="32980" y="416213"/>
                    <a:pt x="32294" y="414613"/>
                  </a:cubicBezTo>
                  <a:cubicBezTo>
                    <a:pt x="32066" y="414156"/>
                    <a:pt x="32066" y="413927"/>
                    <a:pt x="31837" y="413470"/>
                  </a:cubicBezTo>
                  <a:cubicBezTo>
                    <a:pt x="31380" y="412098"/>
                    <a:pt x="30694" y="410955"/>
                    <a:pt x="30237" y="409584"/>
                  </a:cubicBezTo>
                  <a:cubicBezTo>
                    <a:pt x="30008" y="409126"/>
                    <a:pt x="30008" y="408898"/>
                    <a:pt x="29780" y="408441"/>
                  </a:cubicBezTo>
                  <a:cubicBezTo>
                    <a:pt x="29094" y="407069"/>
                    <a:pt x="28637" y="405469"/>
                    <a:pt x="28180" y="404097"/>
                  </a:cubicBezTo>
                  <a:cubicBezTo>
                    <a:pt x="28180" y="403869"/>
                    <a:pt x="27951" y="403640"/>
                    <a:pt x="27951" y="403640"/>
                  </a:cubicBezTo>
                  <a:cubicBezTo>
                    <a:pt x="26579" y="400211"/>
                    <a:pt x="25436" y="397011"/>
                    <a:pt x="24522" y="393582"/>
                  </a:cubicBezTo>
                  <a:cubicBezTo>
                    <a:pt x="24522" y="393353"/>
                    <a:pt x="24293" y="393124"/>
                    <a:pt x="24293" y="392896"/>
                  </a:cubicBezTo>
                  <a:cubicBezTo>
                    <a:pt x="23836" y="391524"/>
                    <a:pt x="23379" y="389924"/>
                    <a:pt x="22922" y="388552"/>
                  </a:cubicBezTo>
                  <a:cubicBezTo>
                    <a:pt x="22922" y="388324"/>
                    <a:pt x="22693" y="388095"/>
                    <a:pt x="22693" y="387638"/>
                  </a:cubicBezTo>
                  <a:cubicBezTo>
                    <a:pt x="22236" y="386266"/>
                    <a:pt x="21779" y="384666"/>
                    <a:pt x="21322" y="383295"/>
                  </a:cubicBezTo>
                  <a:cubicBezTo>
                    <a:pt x="21322" y="383066"/>
                    <a:pt x="21322" y="383066"/>
                    <a:pt x="21093" y="382837"/>
                  </a:cubicBezTo>
                  <a:cubicBezTo>
                    <a:pt x="19721" y="377808"/>
                    <a:pt x="18578" y="373008"/>
                    <a:pt x="17435" y="367978"/>
                  </a:cubicBezTo>
                  <a:cubicBezTo>
                    <a:pt x="17435" y="367750"/>
                    <a:pt x="17435" y="367750"/>
                    <a:pt x="17435" y="367521"/>
                  </a:cubicBezTo>
                  <a:cubicBezTo>
                    <a:pt x="17207" y="365921"/>
                    <a:pt x="16750" y="364549"/>
                    <a:pt x="16521" y="362949"/>
                  </a:cubicBezTo>
                  <a:cubicBezTo>
                    <a:pt x="16521" y="362721"/>
                    <a:pt x="16521" y="362721"/>
                    <a:pt x="16521" y="362492"/>
                  </a:cubicBezTo>
                  <a:cubicBezTo>
                    <a:pt x="10120" y="324316"/>
                    <a:pt x="12635" y="288197"/>
                    <a:pt x="15378" y="255050"/>
                  </a:cubicBezTo>
                  <a:close/>
                </a:path>
              </a:pathLst>
            </a:custGeom>
            <a:solidFill>
              <a:srgbClr val="000000"/>
            </a:solidFill>
            <a:ln w="2286" cap="flat">
              <a:noFill/>
              <a:prstDash val="solid"/>
              <a:miter/>
            </a:ln>
          </p:spPr>
          <p:txBody>
            <a:bodyPr rtlCol="0" anchor="ctr"/>
            <a:lstStyle/>
            <a:p>
              <a:endParaRPr lang="en-US"/>
            </a:p>
          </p:txBody>
        </p:sp>
        <p:sp>
          <p:nvSpPr>
            <p:cNvPr id="218" name="Freeform 817">
              <a:extLst>
                <a:ext uri="{FF2B5EF4-FFF2-40B4-BE49-F238E27FC236}">
                  <a16:creationId xmlns:a16="http://schemas.microsoft.com/office/drawing/2014/main" id="{835888FD-9C18-EA1E-8AAD-401FAF468C61}"/>
                </a:ext>
              </a:extLst>
            </p:cNvPr>
            <p:cNvSpPr/>
            <p:nvPr/>
          </p:nvSpPr>
          <p:spPr>
            <a:xfrm>
              <a:off x="4110954" y="4703592"/>
              <a:ext cx="273211" cy="288512"/>
            </a:xfrm>
            <a:custGeom>
              <a:avLst/>
              <a:gdLst>
                <a:gd name="connsiteX0" fmla="*/ 8927 w 273211"/>
                <a:gd name="connsiteY0" fmla="*/ 269830 h 288512"/>
                <a:gd name="connsiteX1" fmla="*/ 11 w 273211"/>
                <a:gd name="connsiteY1" fmla="*/ 280117 h 288512"/>
                <a:gd name="connsiteX2" fmla="*/ 4126 w 273211"/>
                <a:gd name="connsiteY2" fmla="*/ 287432 h 288512"/>
                <a:gd name="connsiteX3" fmla="*/ 18071 w 273211"/>
                <a:gd name="connsiteY3" fmla="*/ 284003 h 288512"/>
                <a:gd name="connsiteX4" fmla="*/ 21957 w 273211"/>
                <a:gd name="connsiteY4" fmla="*/ 278745 h 288512"/>
                <a:gd name="connsiteX5" fmla="*/ 88251 w 273211"/>
                <a:gd name="connsiteY5" fmla="*/ 208565 h 288512"/>
                <a:gd name="connsiteX6" fmla="*/ 106539 w 273211"/>
                <a:gd name="connsiteY6" fmla="*/ 193477 h 288512"/>
                <a:gd name="connsiteX7" fmla="*/ 144029 w 273211"/>
                <a:gd name="connsiteY7" fmla="*/ 145243 h 288512"/>
                <a:gd name="connsiteX8" fmla="*/ 186778 w 273211"/>
                <a:gd name="connsiteY8" fmla="*/ 98380 h 288512"/>
                <a:gd name="connsiteX9" fmla="*/ 202780 w 273211"/>
                <a:gd name="connsiteY9" fmla="*/ 97922 h 288512"/>
                <a:gd name="connsiteX10" fmla="*/ 222668 w 273211"/>
                <a:gd name="connsiteY10" fmla="*/ 94265 h 288512"/>
                <a:gd name="connsiteX11" fmla="*/ 237755 w 273211"/>
                <a:gd name="connsiteY11" fmla="*/ 65233 h 288512"/>
                <a:gd name="connsiteX12" fmla="*/ 270445 w 273211"/>
                <a:gd name="connsiteY12" fmla="*/ 10826 h 288512"/>
                <a:gd name="connsiteX13" fmla="*/ 270902 w 273211"/>
                <a:gd name="connsiteY13" fmla="*/ 1453 h 288512"/>
                <a:gd name="connsiteX14" fmla="*/ 260615 w 273211"/>
                <a:gd name="connsiteY14" fmla="*/ 1910 h 288512"/>
                <a:gd name="connsiteX15" fmla="*/ 251929 w 273211"/>
                <a:gd name="connsiteY15" fmla="*/ 8540 h 288512"/>
                <a:gd name="connsiteX16" fmla="*/ 190664 w 273211"/>
                <a:gd name="connsiteY16" fmla="*/ 46945 h 288512"/>
                <a:gd name="connsiteX17" fmla="*/ 159117 w 273211"/>
                <a:gd name="connsiteY17" fmla="*/ 62489 h 288512"/>
                <a:gd name="connsiteX18" fmla="*/ 170090 w 273211"/>
                <a:gd name="connsiteY18" fmla="*/ 71862 h 288512"/>
                <a:gd name="connsiteX19" fmla="*/ 172833 w 273211"/>
                <a:gd name="connsiteY19" fmla="*/ 94951 h 288512"/>
                <a:gd name="connsiteX20" fmla="*/ 118655 w 273211"/>
                <a:gd name="connsiteY20" fmla="*/ 158273 h 288512"/>
                <a:gd name="connsiteX21" fmla="*/ 91909 w 273211"/>
                <a:gd name="connsiteY21" fmla="*/ 179990 h 288512"/>
                <a:gd name="connsiteX22" fmla="*/ 82307 w 273211"/>
                <a:gd name="connsiteY22" fmla="*/ 191191 h 288512"/>
                <a:gd name="connsiteX23" fmla="*/ 69734 w 273211"/>
                <a:gd name="connsiteY23" fmla="*/ 211079 h 288512"/>
                <a:gd name="connsiteX24" fmla="*/ 26072 w 273211"/>
                <a:gd name="connsiteY24" fmla="*/ 257485 h 288512"/>
                <a:gd name="connsiteX25" fmla="*/ 8927 w 273211"/>
                <a:gd name="connsiteY25" fmla="*/ 269830 h 288512"/>
                <a:gd name="connsiteX26" fmla="*/ 242785 w 273211"/>
                <a:gd name="connsiteY26" fmla="*/ 27285 h 288512"/>
                <a:gd name="connsiteX27" fmla="*/ 216724 w 273211"/>
                <a:gd name="connsiteY27" fmla="*/ 78263 h 288512"/>
                <a:gd name="connsiteX28" fmla="*/ 199351 w 273211"/>
                <a:gd name="connsiteY28" fmla="*/ 80320 h 288512"/>
                <a:gd name="connsiteX29" fmla="*/ 184949 w 273211"/>
                <a:gd name="connsiteY29" fmla="*/ 65233 h 288512"/>
                <a:gd name="connsiteX30" fmla="*/ 242785 w 273211"/>
                <a:gd name="connsiteY30" fmla="*/ 27285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211" h="288512">
                  <a:moveTo>
                    <a:pt x="8927" y="269830"/>
                  </a:moveTo>
                  <a:cubicBezTo>
                    <a:pt x="2983" y="270973"/>
                    <a:pt x="-217" y="274173"/>
                    <a:pt x="11" y="280117"/>
                  </a:cubicBezTo>
                  <a:cubicBezTo>
                    <a:pt x="240" y="283088"/>
                    <a:pt x="1383" y="286060"/>
                    <a:pt x="4126" y="287432"/>
                  </a:cubicBezTo>
                  <a:cubicBezTo>
                    <a:pt x="9613" y="290175"/>
                    <a:pt x="13956" y="287203"/>
                    <a:pt x="18071" y="284003"/>
                  </a:cubicBezTo>
                  <a:cubicBezTo>
                    <a:pt x="19671" y="282631"/>
                    <a:pt x="20585" y="280574"/>
                    <a:pt x="21957" y="278745"/>
                  </a:cubicBezTo>
                  <a:cubicBezTo>
                    <a:pt x="41159" y="252685"/>
                    <a:pt x="65391" y="231425"/>
                    <a:pt x="88251" y="208565"/>
                  </a:cubicBezTo>
                  <a:cubicBezTo>
                    <a:pt x="93966" y="202850"/>
                    <a:pt x="103339" y="201250"/>
                    <a:pt x="106539" y="193477"/>
                  </a:cubicBezTo>
                  <a:cubicBezTo>
                    <a:pt x="114540" y="173818"/>
                    <a:pt x="131228" y="161016"/>
                    <a:pt x="144029" y="145243"/>
                  </a:cubicBezTo>
                  <a:cubicBezTo>
                    <a:pt x="157288" y="128783"/>
                    <a:pt x="172376" y="113924"/>
                    <a:pt x="186778" y="98380"/>
                  </a:cubicBezTo>
                  <a:cubicBezTo>
                    <a:pt x="191578" y="93122"/>
                    <a:pt x="196379" y="90150"/>
                    <a:pt x="202780" y="97922"/>
                  </a:cubicBezTo>
                  <a:cubicBezTo>
                    <a:pt x="212152" y="109124"/>
                    <a:pt x="217639" y="107981"/>
                    <a:pt x="222668" y="94265"/>
                  </a:cubicBezTo>
                  <a:cubicBezTo>
                    <a:pt x="226554" y="83749"/>
                    <a:pt x="231812" y="74377"/>
                    <a:pt x="237755" y="65233"/>
                  </a:cubicBezTo>
                  <a:cubicBezTo>
                    <a:pt x="249185" y="47402"/>
                    <a:pt x="256729" y="27285"/>
                    <a:pt x="270445" y="10826"/>
                  </a:cubicBezTo>
                  <a:cubicBezTo>
                    <a:pt x="272503" y="8311"/>
                    <a:pt x="275246" y="4425"/>
                    <a:pt x="270902" y="1453"/>
                  </a:cubicBezTo>
                  <a:cubicBezTo>
                    <a:pt x="267473" y="-1061"/>
                    <a:pt x="263816" y="82"/>
                    <a:pt x="260615" y="1910"/>
                  </a:cubicBezTo>
                  <a:cubicBezTo>
                    <a:pt x="257415" y="3739"/>
                    <a:pt x="254672" y="6254"/>
                    <a:pt x="251929" y="8540"/>
                  </a:cubicBezTo>
                  <a:cubicBezTo>
                    <a:pt x="233183" y="24085"/>
                    <a:pt x="212152" y="35743"/>
                    <a:pt x="190664" y="46945"/>
                  </a:cubicBezTo>
                  <a:cubicBezTo>
                    <a:pt x="180377" y="52431"/>
                    <a:pt x="167804" y="52888"/>
                    <a:pt x="159117" y="62489"/>
                  </a:cubicBezTo>
                  <a:cubicBezTo>
                    <a:pt x="161403" y="69805"/>
                    <a:pt x="166661" y="69347"/>
                    <a:pt x="170090" y="71862"/>
                  </a:cubicBezTo>
                  <a:cubicBezTo>
                    <a:pt x="183349" y="81235"/>
                    <a:pt x="183577" y="82149"/>
                    <a:pt x="172833" y="94951"/>
                  </a:cubicBezTo>
                  <a:cubicBezTo>
                    <a:pt x="155002" y="116210"/>
                    <a:pt x="137171" y="137470"/>
                    <a:pt x="118655" y="158273"/>
                  </a:cubicBezTo>
                  <a:cubicBezTo>
                    <a:pt x="111111" y="166960"/>
                    <a:pt x="104482" y="176789"/>
                    <a:pt x="91909" y="179990"/>
                  </a:cubicBezTo>
                  <a:cubicBezTo>
                    <a:pt x="86879" y="181133"/>
                    <a:pt x="82993" y="185476"/>
                    <a:pt x="82307" y="191191"/>
                  </a:cubicBezTo>
                  <a:cubicBezTo>
                    <a:pt x="81164" y="199878"/>
                    <a:pt x="75221" y="205364"/>
                    <a:pt x="69734" y="211079"/>
                  </a:cubicBezTo>
                  <a:cubicBezTo>
                    <a:pt x="55104" y="226396"/>
                    <a:pt x="40702" y="242169"/>
                    <a:pt x="26072" y="257485"/>
                  </a:cubicBezTo>
                  <a:cubicBezTo>
                    <a:pt x="21500" y="262514"/>
                    <a:pt x="16699" y="268458"/>
                    <a:pt x="8927" y="269830"/>
                  </a:cubicBezTo>
                  <a:close/>
                  <a:moveTo>
                    <a:pt x="242785" y="27285"/>
                  </a:moveTo>
                  <a:cubicBezTo>
                    <a:pt x="236155" y="49459"/>
                    <a:pt x="225182" y="63175"/>
                    <a:pt x="216724" y="78263"/>
                  </a:cubicBezTo>
                  <a:cubicBezTo>
                    <a:pt x="211924" y="86721"/>
                    <a:pt x="205980" y="86950"/>
                    <a:pt x="199351" y="80320"/>
                  </a:cubicBezTo>
                  <a:cubicBezTo>
                    <a:pt x="194779" y="75748"/>
                    <a:pt x="188606" y="72776"/>
                    <a:pt x="184949" y="65233"/>
                  </a:cubicBezTo>
                  <a:cubicBezTo>
                    <a:pt x="200722" y="50374"/>
                    <a:pt x="220610" y="41001"/>
                    <a:pt x="242785" y="27285"/>
                  </a:cubicBezTo>
                  <a:close/>
                </a:path>
              </a:pathLst>
            </a:custGeom>
            <a:solidFill>
              <a:srgbClr val="000000"/>
            </a:solidFill>
            <a:ln w="2286" cap="flat">
              <a:noFill/>
              <a:prstDash val="solid"/>
              <a:miter/>
            </a:ln>
          </p:spPr>
          <p:txBody>
            <a:bodyPr rtlCol="0" anchor="ctr"/>
            <a:lstStyle/>
            <a:p>
              <a:endParaRPr lang="en-US"/>
            </a:p>
          </p:txBody>
        </p:sp>
        <p:sp>
          <p:nvSpPr>
            <p:cNvPr id="219" name="Freeform 818">
              <a:extLst>
                <a:ext uri="{FF2B5EF4-FFF2-40B4-BE49-F238E27FC236}">
                  <a16:creationId xmlns:a16="http://schemas.microsoft.com/office/drawing/2014/main" id="{77D39E1F-308E-C1B8-E7AA-E9A93A015E01}"/>
                </a:ext>
              </a:extLst>
            </p:cNvPr>
            <p:cNvSpPr/>
            <p:nvPr/>
          </p:nvSpPr>
          <p:spPr>
            <a:xfrm>
              <a:off x="4417192" y="4886360"/>
              <a:ext cx="55876" cy="11623"/>
            </a:xfrm>
            <a:custGeom>
              <a:avLst/>
              <a:gdLst>
                <a:gd name="connsiteX0" fmla="*/ 52676 w 55876"/>
                <a:gd name="connsiteY0" fmla="*/ 10481 h 11623"/>
                <a:gd name="connsiteX1" fmla="*/ 53361 w 55876"/>
                <a:gd name="connsiteY1" fmla="*/ 10023 h 11623"/>
                <a:gd name="connsiteX2" fmla="*/ 53819 w 55876"/>
                <a:gd name="connsiteY2" fmla="*/ 9566 h 11623"/>
                <a:gd name="connsiteX3" fmla="*/ 54047 w 55876"/>
                <a:gd name="connsiteY3" fmla="*/ 9109 h 11623"/>
                <a:gd name="connsiteX4" fmla="*/ 54504 w 55876"/>
                <a:gd name="connsiteY4" fmla="*/ 8423 h 11623"/>
                <a:gd name="connsiteX5" fmla="*/ 54733 w 55876"/>
                <a:gd name="connsiteY5" fmla="*/ 8195 h 11623"/>
                <a:gd name="connsiteX6" fmla="*/ 55190 w 55876"/>
                <a:gd name="connsiteY6" fmla="*/ 7052 h 11623"/>
                <a:gd name="connsiteX7" fmla="*/ 55419 w 55876"/>
                <a:gd name="connsiteY7" fmla="*/ 6594 h 11623"/>
                <a:gd name="connsiteX8" fmla="*/ 55876 w 55876"/>
                <a:gd name="connsiteY8" fmla="*/ 4994 h 11623"/>
                <a:gd name="connsiteX9" fmla="*/ 52447 w 55876"/>
                <a:gd name="connsiteY9" fmla="*/ 4537 h 11623"/>
                <a:gd name="connsiteX10" fmla="*/ 8784 w 55876"/>
                <a:gd name="connsiteY10" fmla="*/ 194 h 11623"/>
                <a:gd name="connsiteX11" fmla="*/ 98 w 55876"/>
                <a:gd name="connsiteY11" fmla="*/ 4308 h 11623"/>
                <a:gd name="connsiteX12" fmla="*/ 8784 w 55876"/>
                <a:gd name="connsiteY12" fmla="*/ 10938 h 11623"/>
                <a:gd name="connsiteX13" fmla="*/ 47875 w 55876"/>
                <a:gd name="connsiteY13" fmla="*/ 11624 h 11623"/>
                <a:gd name="connsiteX14" fmla="*/ 51533 w 55876"/>
                <a:gd name="connsiteY14" fmla="*/ 10938 h 11623"/>
                <a:gd name="connsiteX15" fmla="*/ 52218 w 55876"/>
                <a:gd name="connsiteY15" fmla="*/ 10709 h 11623"/>
                <a:gd name="connsiteX16" fmla="*/ 52676 w 55876"/>
                <a:gd name="connsiteY16" fmla="*/ 10481 h 1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6" h="11623">
                  <a:moveTo>
                    <a:pt x="52676" y="10481"/>
                  </a:moveTo>
                  <a:cubicBezTo>
                    <a:pt x="52904" y="10252"/>
                    <a:pt x="53133" y="10252"/>
                    <a:pt x="53361" y="10023"/>
                  </a:cubicBezTo>
                  <a:cubicBezTo>
                    <a:pt x="53590" y="9795"/>
                    <a:pt x="53819" y="9795"/>
                    <a:pt x="53819" y="9566"/>
                  </a:cubicBezTo>
                  <a:cubicBezTo>
                    <a:pt x="53819" y="9338"/>
                    <a:pt x="54047" y="9338"/>
                    <a:pt x="54047" y="9109"/>
                  </a:cubicBezTo>
                  <a:cubicBezTo>
                    <a:pt x="54276" y="8880"/>
                    <a:pt x="54504" y="8652"/>
                    <a:pt x="54504" y="8423"/>
                  </a:cubicBezTo>
                  <a:cubicBezTo>
                    <a:pt x="54504" y="8423"/>
                    <a:pt x="54504" y="8195"/>
                    <a:pt x="54733" y="8195"/>
                  </a:cubicBezTo>
                  <a:cubicBezTo>
                    <a:pt x="54962" y="7737"/>
                    <a:pt x="55190" y="7509"/>
                    <a:pt x="55190" y="7052"/>
                  </a:cubicBezTo>
                  <a:cubicBezTo>
                    <a:pt x="55190" y="6823"/>
                    <a:pt x="55190" y="6823"/>
                    <a:pt x="55419" y="6594"/>
                  </a:cubicBezTo>
                  <a:cubicBezTo>
                    <a:pt x="55647" y="6137"/>
                    <a:pt x="55647" y="5680"/>
                    <a:pt x="55876" y="4994"/>
                  </a:cubicBezTo>
                  <a:cubicBezTo>
                    <a:pt x="54733" y="4766"/>
                    <a:pt x="53590" y="4766"/>
                    <a:pt x="52447" y="4537"/>
                  </a:cubicBezTo>
                  <a:cubicBezTo>
                    <a:pt x="37817" y="2937"/>
                    <a:pt x="23415" y="1565"/>
                    <a:pt x="8784" y="194"/>
                  </a:cubicBezTo>
                  <a:cubicBezTo>
                    <a:pt x="5127" y="-264"/>
                    <a:pt x="555" y="-264"/>
                    <a:pt x="98" y="4308"/>
                  </a:cubicBezTo>
                  <a:cubicBezTo>
                    <a:pt x="-817" y="10481"/>
                    <a:pt x="4898" y="10709"/>
                    <a:pt x="8784" y="10938"/>
                  </a:cubicBezTo>
                  <a:cubicBezTo>
                    <a:pt x="21815" y="11395"/>
                    <a:pt x="34845" y="11624"/>
                    <a:pt x="47875" y="11624"/>
                  </a:cubicBezTo>
                  <a:cubicBezTo>
                    <a:pt x="49247" y="11624"/>
                    <a:pt x="50390" y="11395"/>
                    <a:pt x="51533" y="10938"/>
                  </a:cubicBezTo>
                  <a:cubicBezTo>
                    <a:pt x="51761" y="10938"/>
                    <a:pt x="51990" y="10709"/>
                    <a:pt x="52218" y="10709"/>
                  </a:cubicBezTo>
                  <a:cubicBezTo>
                    <a:pt x="52447" y="10709"/>
                    <a:pt x="52676" y="10709"/>
                    <a:pt x="52676" y="10481"/>
                  </a:cubicBezTo>
                  <a:close/>
                </a:path>
              </a:pathLst>
            </a:custGeom>
            <a:solidFill>
              <a:srgbClr val="000000"/>
            </a:solidFill>
            <a:ln w="2286" cap="flat">
              <a:noFill/>
              <a:prstDash val="solid"/>
              <a:miter/>
            </a:ln>
          </p:spPr>
          <p:txBody>
            <a:bodyPr rtlCol="0" anchor="ctr"/>
            <a:lstStyle/>
            <a:p>
              <a:endParaRPr lang="en-US"/>
            </a:p>
          </p:txBody>
        </p:sp>
        <p:sp>
          <p:nvSpPr>
            <p:cNvPr id="220" name="Freeform 819">
              <a:extLst>
                <a:ext uri="{FF2B5EF4-FFF2-40B4-BE49-F238E27FC236}">
                  <a16:creationId xmlns:a16="http://schemas.microsoft.com/office/drawing/2014/main" id="{54113BDD-0698-C654-9409-051BD2DFF7EA}"/>
                </a:ext>
              </a:extLst>
            </p:cNvPr>
            <p:cNvSpPr/>
            <p:nvPr/>
          </p:nvSpPr>
          <p:spPr>
            <a:xfrm>
              <a:off x="4207390" y="5096357"/>
              <a:ext cx="12752" cy="48970"/>
            </a:xfrm>
            <a:custGeom>
              <a:avLst/>
              <a:gdLst>
                <a:gd name="connsiteX0" fmla="*/ 2788 w 12752"/>
                <a:gd name="connsiteY0" fmla="*/ 39827 h 48970"/>
                <a:gd name="connsiteX1" fmla="*/ 3245 w 12752"/>
                <a:gd name="connsiteY1" fmla="*/ 40970 h 48970"/>
                <a:gd name="connsiteX2" fmla="*/ 4159 w 12752"/>
                <a:gd name="connsiteY2" fmla="*/ 43027 h 48970"/>
                <a:gd name="connsiteX3" fmla="*/ 4388 w 12752"/>
                <a:gd name="connsiteY3" fmla="*/ 43713 h 48970"/>
                <a:gd name="connsiteX4" fmla="*/ 5531 w 12752"/>
                <a:gd name="connsiteY4" fmla="*/ 45999 h 48970"/>
                <a:gd name="connsiteX5" fmla="*/ 5759 w 12752"/>
                <a:gd name="connsiteY5" fmla="*/ 46228 h 48970"/>
                <a:gd name="connsiteX6" fmla="*/ 7360 w 12752"/>
                <a:gd name="connsiteY6" fmla="*/ 48971 h 48970"/>
                <a:gd name="connsiteX7" fmla="*/ 8731 w 12752"/>
                <a:gd name="connsiteY7" fmla="*/ 45770 h 48970"/>
                <a:gd name="connsiteX8" fmla="*/ 8960 w 12752"/>
                <a:gd name="connsiteY8" fmla="*/ 45085 h 48970"/>
                <a:gd name="connsiteX9" fmla="*/ 9874 w 12752"/>
                <a:gd name="connsiteY9" fmla="*/ 42570 h 48970"/>
                <a:gd name="connsiteX10" fmla="*/ 10103 w 12752"/>
                <a:gd name="connsiteY10" fmla="*/ 42113 h 48970"/>
                <a:gd name="connsiteX11" fmla="*/ 11017 w 12752"/>
                <a:gd name="connsiteY11" fmla="*/ 39370 h 48970"/>
                <a:gd name="connsiteX12" fmla="*/ 11017 w 12752"/>
                <a:gd name="connsiteY12" fmla="*/ 39141 h 48970"/>
                <a:gd name="connsiteX13" fmla="*/ 11703 w 12752"/>
                <a:gd name="connsiteY13" fmla="*/ 36169 h 48970"/>
                <a:gd name="connsiteX14" fmla="*/ 11017 w 12752"/>
                <a:gd name="connsiteY14" fmla="*/ 5080 h 48970"/>
                <a:gd name="connsiteX15" fmla="*/ 5074 w 12752"/>
                <a:gd name="connsiteY15" fmla="*/ 50 h 48970"/>
                <a:gd name="connsiteX16" fmla="*/ 273 w 12752"/>
                <a:gd name="connsiteY16" fmla="*/ 3479 h 48970"/>
                <a:gd name="connsiteX17" fmla="*/ 1645 w 12752"/>
                <a:gd name="connsiteY17" fmla="*/ 36626 h 48970"/>
                <a:gd name="connsiteX18" fmla="*/ 2102 w 12752"/>
                <a:gd name="connsiteY18" fmla="*/ 37998 h 48970"/>
                <a:gd name="connsiteX19" fmla="*/ 2788 w 12752"/>
                <a:gd name="connsiteY19" fmla="*/ 39827 h 4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52" h="48970">
                  <a:moveTo>
                    <a:pt x="2788" y="39827"/>
                  </a:moveTo>
                  <a:cubicBezTo>
                    <a:pt x="3016" y="40284"/>
                    <a:pt x="3016" y="40513"/>
                    <a:pt x="3245" y="40970"/>
                  </a:cubicBezTo>
                  <a:cubicBezTo>
                    <a:pt x="3473" y="41656"/>
                    <a:pt x="3702" y="42341"/>
                    <a:pt x="4159" y="43027"/>
                  </a:cubicBezTo>
                  <a:cubicBezTo>
                    <a:pt x="4159" y="43256"/>
                    <a:pt x="4388" y="43484"/>
                    <a:pt x="4388" y="43713"/>
                  </a:cubicBezTo>
                  <a:cubicBezTo>
                    <a:pt x="4845" y="44399"/>
                    <a:pt x="5074" y="45313"/>
                    <a:pt x="5531" y="45999"/>
                  </a:cubicBezTo>
                  <a:cubicBezTo>
                    <a:pt x="5531" y="45999"/>
                    <a:pt x="5759" y="46228"/>
                    <a:pt x="5759" y="46228"/>
                  </a:cubicBezTo>
                  <a:cubicBezTo>
                    <a:pt x="6217" y="47142"/>
                    <a:pt x="6902" y="48056"/>
                    <a:pt x="7360" y="48971"/>
                  </a:cubicBezTo>
                  <a:cubicBezTo>
                    <a:pt x="7817" y="47828"/>
                    <a:pt x="8274" y="46913"/>
                    <a:pt x="8731" y="45770"/>
                  </a:cubicBezTo>
                  <a:cubicBezTo>
                    <a:pt x="8731" y="45542"/>
                    <a:pt x="8960" y="45313"/>
                    <a:pt x="8960" y="45085"/>
                  </a:cubicBezTo>
                  <a:cubicBezTo>
                    <a:pt x="9188" y="44170"/>
                    <a:pt x="9646" y="43484"/>
                    <a:pt x="9874" y="42570"/>
                  </a:cubicBezTo>
                  <a:cubicBezTo>
                    <a:pt x="9874" y="42341"/>
                    <a:pt x="9874" y="42341"/>
                    <a:pt x="10103" y="42113"/>
                  </a:cubicBezTo>
                  <a:cubicBezTo>
                    <a:pt x="10331" y="41198"/>
                    <a:pt x="10789" y="40284"/>
                    <a:pt x="11017" y="39370"/>
                  </a:cubicBezTo>
                  <a:cubicBezTo>
                    <a:pt x="11017" y="39370"/>
                    <a:pt x="11017" y="39141"/>
                    <a:pt x="11017" y="39141"/>
                  </a:cubicBezTo>
                  <a:cubicBezTo>
                    <a:pt x="11246" y="38227"/>
                    <a:pt x="11474" y="37084"/>
                    <a:pt x="11703" y="36169"/>
                  </a:cubicBezTo>
                  <a:cubicBezTo>
                    <a:pt x="13760" y="25425"/>
                    <a:pt x="12389" y="15367"/>
                    <a:pt x="11017" y="5080"/>
                  </a:cubicBezTo>
                  <a:cubicBezTo>
                    <a:pt x="10560" y="2336"/>
                    <a:pt x="8731" y="-407"/>
                    <a:pt x="5074" y="50"/>
                  </a:cubicBezTo>
                  <a:cubicBezTo>
                    <a:pt x="2788" y="279"/>
                    <a:pt x="273" y="1193"/>
                    <a:pt x="273" y="3479"/>
                  </a:cubicBezTo>
                  <a:cubicBezTo>
                    <a:pt x="730" y="14224"/>
                    <a:pt x="-1327" y="25425"/>
                    <a:pt x="1645" y="36626"/>
                  </a:cubicBezTo>
                  <a:cubicBezTo>
                    <a:pt x="1873" y="37084"/>
                    <a:pt x="1873" y="37541"/>
                    <a:pt x="2102" y="37998"/>
                  </a:cubicBezTo>
                  <a:cubicBezTo>
                    <a:pt x="2330" y="38684"/>
                    <a:pt x="2559" y="39141"/>
                    <a:pt x="2788" y="39827"/>
                  </a:cubicBezTo>
                  <a:close/>
                </a:path>
              </a:pathLst>
            </a:custGeom>
            <a:solidFill>
              <a:srgbClr val="000000"/>
            </a:solidFill>
            <a:ln w="2286" cap="flat">
              <a:noFill/>
              <a:prstDash val="solid"/>
              <a:miter/>
            </a:ln>
          </p:spPr>
          <p:txBody>
            <a:bodyPr rtlCol="0" anchor="ctr"/>
            <a:lstStyle/>
            <a:p>
              <a:endParaRPr lang="en-US"/>
            </a:p>
          </p:txBody>
        </p:sp>
        <p:sp>
          <p:nvSpPr>
            <p:cNvPr id="221" name="Freeform 820">
              <a:extLst>
                <a:ext uri="{FF2B5EF4-FFF2-40B4-BE49-F238E27FC236}">
                  <a16:creationId xmlns:a16="http://schemas.microsoft.com/office/drawing/2014/main" id="{8DD14F5E-DD73-4794-AD5A-D314D4E6F2B4}"/>
                </a:ext>
              </a:extLst>
            </p:cNvPr>
            <p:cNvSpPr/>
            <p:nvPr/>
          </p:nvSpPr>
          <p:spPr>
            <a:xfrm>
              <a:off x="4209442" y="4631207"/>
              <a:ext cx="13599" cy="47777"/>
            </a:xfrm>
            <a:custGeom>
              <a:avLst/>
              <a:gdLst>
                <a:gd name="connsiteX0" fmla="*/ 12166 w 13599"/>
                <a:gd name="connsiteY0" fmla="*/ 47777 h 47777"/>
                <a:gd name="connsiteX1" fmla="*/ 11480 w 13599"/>
                <a:gd name="connsiteY1" fmla="*/ 5258 h 47777"/>
                <a:gd name="connsiteX2" fmla="*/ 5536 w 13599"/>
                <a:gd name="connsiteY2" fmla="*/ 0 h 47777"/>
                <a:gd name="connsiteX3" fmla="*/ 50 w 13599"/>
                <a:gd name="connsiteY3" fmla="*/ 5258 h 47777"/>
                <a:gd name="connsiteX4" fmla="*/ 12166 w 13599"/>
                <a:gd name="connsiteY4" fmla="*/ 47777 h 47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 h="47777">
                  <a:moveTo>
                    <a:pt x="12166" y="47777"/>
                  </a:moveTo>
                  <a:cubicBezTo>
                    <a:pt x="12852" y="30404"/>
                    <a:pt x="15366" y="17831"/>
                    <a:pt x="11480" y="5258"/>
                  </a:cubicBezTo>
                  <a:cubicBezTo>
                    <a:pt x="10566" y="2515"/>
                    <a:pt x="8737" y="0"/>
                    <a:pt x="5536" y="0"/>
                  </a:cubicBezTo>
                  <a:cubicBezTo>
                    <a:pt x="2336" y="0"/>
                    <a:pt x="-407" y="2286"/>
                    <a:pt x="50" y="5258"/>
                  </a:cubicBezTo>
                  <a:cubicBezTo>
                    <a:pt x="2336" y="18288"/>
                    <a:pt x="736" y="32233"/>
                    <a:pt x="12166" y="47777"/>
                  </a:cubicBezTo>
                  <a:close/>
                </a:path>
              </a:pathLst>
            </a:custGeom>
            <a:solidFill>
              <a:srgbClr val="000000"/>
            </a:solidFill>
            <a:ln w="2286" cap="flat">
              <a:noFill/>
              <a:prstDash val="solid"/>
              <a:miter/>
            </a:ln>
          </p:spPr>
          <p:txBody>
            <a:bodyPr rtlCol="0" anchor="ctr"/>
            <a:lstStyle/>
            <a:p>
              <a:endParaRPr lang="en-US"/>
            </a:p>
          </p:txBody>
        </p:sp>
        <p:sp>
          <p:nvSpPr>
            <p:cNvPr id="222" name="Freeform 821">
              <a:extLst>
                <a:ext uri="{FF2B5EF4-FFF2-40B4-BE49-F238E27FC236}">
                  <a16:creationId xmlns:a16="http://schemas.microsoft.com/office/drawing/2014/main" id="{0D838E1B-E35E-9C19-E1B8-B20A71F3F3E7}"/>
                </a:ext>
              </a:extLst>
            </p:cNvPr>
            <p:cNvSpPr/>
            <p:nvPr/>
          </p:nvSpPr>
          <p:spPr>
            <a:xfrm>
              <a:off x="3959175" y="4876862"/>
              <a:ext cx="48006" cy="11452"/>
            </a:xfrm>
            <a:custGeom>
              <a:avLst/>
              <a:gdLst>
                <a:gd name="connsiteX0" fmla="*/ 2057 w 48006"/>
                <a:gd name="connsiteY0" fmla="*/ 8548 h 11452"/>
                <a:gd name="connsiteX1" fmla="*/ 5486 w 48006"/>
                <a:gd name="connsiteY1" fmla="*/ 10148 h 11452"/>
                <a:gd name="connsiteX2" fmla="*/ 12344 w 48006"/>
                <a:gd name="connsiteY2" fmla="*/ 11291 h 11452"/>
                <a:gd name="connsiteX3" fmla="*/ 48006 w 48006"/>
                <a:gd name="connsiteY3" fmla="*/ 7176 h 11452"/>
                <a:gd name="connsiteX4" fmla="*/ 16002 w 48006"/>
                <a:gd name="connsiteY4" fmla="*/ 547 h 11452"/>
                <a:gd name="connsiteX5" fmla="*/ 6401 w 48006"/>
                <a:gd name="connsiteY5" fmla="*/ 90 h 11452"/>
                <a:gd name="connsiteX6" fmla="*/ 2515 w 48006"/>
                <a:gd name="connsiteY6" fmla="*/ 547 h 11452"/>
                <a:gd name="connsiteX7" fmla="*/ 0 w 48006"/>
                <a:gd name="connsiteY7" fmla="*/ 4204 h 11452"/>
                <a:gd name="connsiteX8" fmla="*/ 2057 w 48006"/>
                <a:gd name="connsiteY8" fmla="*/ 8548 h 1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06" h="11452">
                  <a:moveTo>
                    <a:pt x="2057" y="8548"/>
                  </a:moveTo>
                  <a:cubicBezTo>
                    <a:pt x="2972" y="9234"/>
                    <a:pt x="4115" y="9691"/>
                    <a:pt x="5486" y="10148"/>
                  </a:cubicBezTo>
                  <a:cubicBezTo>
                    <a:pt x="7772" y="10834"/>
                    <a:pt x="10058" y="11062"/>
                    <a:pt x="12344" y="11291"/>
                  </a:cubicBezTo>
                  <a:cubicBezTo>
                    <a:pt x="23089" y="12205"/>
                    <a:pt x="34061" y="9005"/>
                    <a:pt x="48006" y="7176"/>
                  </a:cubicBezTo>
                  <a:cubicBezTo>
                    <a:pt x="36119" y="1004"/>
                    <a:pt x="25832" y="775"/>
                    <a:pt x="16002" y="547"/>
                  </a:cubicBezTo>
                  <a:cubicBezTo>
                    <a:pt x="12802" y="547"/>
                    <a:pt x="9601" y="318"/>
                    <a:pt x="6401" y="90"/>
                  </a:cubicBezTo>
                  <a:cubicBezTo>
                    <a:pt x="5029" y="-139"/>
                    <a:pt x="3658" y="90"/>
                    <a:pt x="2515" y="547"/>
                  </a:cubicBezTo>
                  <a:cubicBezTo>
                    <a:pt x="1143" y="1004"/>
                    <a:pt x="229" y="2147"/>
                    <a:pt x="0" y="4204"/>
                  </a:cubicBezTo>
                  <a:cubicBezTo>
                    <a:pt x="0" y="6262"/>
                    <a:pt x="914" y="7633"/>
                    <a:pt x="2057" y="8548"/>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324228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187A2-2785-A57F-6F84-9A106733E24E}"/>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DD356499-80D7-DD15-CEDB-C3F4A98A38D6}"/>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A60D6951-8F68-0D15-0577-F725286E0358}"/>
              </a:ext>
            </a:extLst>
          </p:cNvPr>
          <p:cNvSpPr>
            <a:spLocks noGrp="1"/>
          </p:cNvSpPr>
          <p:nvPr>
            <p:ph type="body" sz="quarter" idx="19"/>
          </p:nvPr>
        </p:nvSpPr>
        <p:spPr>
          <a:xfrm>
            <a:off x="221728" y="1829808"/>
            <a:ext cx="2984778" cy="385564"/>
          </a:xfrm>
        </p:spPr>
        <p:txBody>
          <a:bodyPr/>
          <a:lstStyle/>
          <a:p>
            <a:r>
              <a:rPr lang="en-IE" sz="2800" dirty="0"/>
              <a:t>Viability and Profitability</a:t>
            </a:r>
          </a:p>
        </p:txBody>
      </p:sp>
      <p:sp>
        <p:nvSpPr>
          <p:cNvPr id="6" name="Text Placeholder 5">
            <a:extLst>
              <a:ext uri="{FF2B5EF4-FFF2-40B4-BE49-F238E27FC236}">
                <a16:creationId xmlns:a16="http://schemas.microsoft.com/office/drawing/2014/main" id="{0EF60AF9-22A9-9ACD-2B75-DB565EFEE16A}"/>
              </a:ext>
            </a:extLst>
          </p:cNvPr>
          <p:cNvSpPr>
            <a:spLocks noGrp="1"/>
          </p:cNvSpPr>
          <p:nvPr>
            <p:ph type="body" sz="quarter" idx="21"/>
          </p:nvPr>
        </p:nvSpPr>
        <p:spPr>
          <a:xfrm>
            <a:off x="4371975" y="465780"/>
            <a:ext cx="6962775" cy="3499183"/>
          </a:xfrm>
        </p:spPr>
        <p:txBody>
          <a:bodyPr/>
          <a:lstStyle/>
          <a:p>
            <a:pPr>
              <a:spcAft>
                <a:spcPts val="1200"/>
              </a:spcAft>
            </a:pPr>
            <a:r>
              <a:rPr lang="en-US" sz="2400" b="1" dirty="0">
                <a:solidFill>
                  <a:srgbClr val="E96751"/>
                </a:solidFill>
              </a:rPr>
              <a:t>Profitability Example: </a:t>
            </a:r>
            <a:r>
              <a:rPr lang="en-US" sz="2400" dirty="0"/>
              <a:t>A coastal glamping site that charges €150/night during summer and offers low-season yoga retreats may break even in year 2 and show profitability in year 3 if managed efficiently.</a:t>
            </a:r>
          </a:p>
          <a:p>
            <a:pPr>
              <a:spcAft>
                <a:spcPts val="1200"/>
              </a:spcAft>
            </a:pPr>
            <a:endParaRPr lang="en-US" sz="2400" dirty="0"/>
          </a:p>
          <a:p>
            <a:pPr>
              <a:spcAft>
                <a:spcPts val="1200"/>
              </a:spcAft>
            </a:pPr>
            <a:r>
              <a:rPr lang="en-US" sz="2400" b="1" dirty="0"/>
              <a:t>What each funding stream wants to see;</a:t>
            </a:r>
          </a:p>
          <a:p>
            <a:pPr>
              <a:spcAft>
                <a:spcPts val="1200"/>
              </a:spcAft>
            </a:pPr>
            <a:endParaRPr lang="en-US" sz="2400" b="1" dirty="0"/>
          </a:p>
          <a:p>
            <a:pPr marL="342900" indent="-342900">
              <a:spcAft>
                <a:spcPts val="1200"/>
              </a:spcAft>
              <a:buFont typeface="Wingdings" panose="05000000000000000000" pitchFamily="2" charset="2"/>
              <a:buChar char="v"/>
            </a:pPr>
            <a:r>
              <a:rPr lang="en-US" sz="2400" dirty="0"/>
              <a:t>Investors want to see </a:t>
            </a:r>
            <a:r>
              <a:rPr lang="en-US" sz="2400" b="1" dirty="0"/>
              <a:t>profit potential</a:t>
            </a:r>
          </a:p>
          <a:p>
            <a:pPr marL="342900" indent="-342900">
              <a:spcAft>
                <a:spcPts val="1200"/>
              </a:spcAft>
              <a:buFont typeface="Wingdings" panose="05000000000000000000" pitchFamily="2" charset="2"/>
              <a:buChar char="v"/>
            </a:pPr>
            <a:r>
              <a:rPr lang="en-US" sz="2400" dirty="0"/>
              <a:t>Loan officers want to see that you can </a:t>
            </a:r>
            <a:r>
              <a:rPr lang="en-US" sz="2400" b="1" dirty="0"/>
              <a:t>repay</a:t>
            </a:r>
          </a:p>
          <a:p>
            <a:pPr marL="342900" indent="-342900">
              <a:spcAft>
                <a:spcPts val="1200"/>
              </a:spcAft>
              <a:buFont typeface="Wingdings" panose="05000000000000000000" pitchFamily="2" charset="2"/>
              <a:buChar char="v"/>
            </a:pPr>
            <a:r>
              <a:rPr lang="en-US" sz="2400" dirty="0"/>
              <a:t>Grant committees want to ensure the project will </a:t>
            </a:r>
            <a:r>
              <a:rPr lang="en-US" sz="2400" b="1" dirty="0"/>
              <a:t>last beyond the grant. </a:t>
            </a:r>
          </a:p>
          <a:p>
            <a:pPr>
              <a:spcAft>
                <a:spcPts val="1200"/>
              </a:spcAft>
            </a:pPr>
            <a:endParaRPr lang="en-IE" sz="2400" dirty="0"/>
          </a:p>
        </p:txBody>
      </p:sp>
      <p:grpSp>
        <p:nvGrpSpPr>
          <p:cNvPr id="3" name="Graphic 4">
            <a:extLst>
              <a:ext uri="{FF2B5EF4-FFF2-40B4-BE49-F238E27FC236}">
                <a16:creationId xmlns:a16="http://schemas.microsoft.com/office/drawing/2014/main" id="{71694ECF-A6D7-DA93-14B4-A281B556159A}"/>
              </a:ext>
            </a:extLst>
          </p:cNvPr>
          <p:cNvGrpSpPr/>
          <p:nvPr/>
        </p:nvGrpSpPr>
        <p:grpSpPr>
          <a:xfrm>
            <a:off x="1232909" y="4962031"/>
            <a:ext cx="1872461" cy="1355795"/>
            <a:chOff x="4239935" y="504942"/>
            <a:chExt cx="1172405" cy="746078"/>
          </a:xfrm>
        </p:grpSpPr>
        <p:sp>
          <p:nvSpPr>
            <p:cNvPr id="4" name="Freeform 388">
              <a:extLst>
                <a:ext uri="{FF2B5EF4-FFF2-40B4-BE49-F238E27FC236}">
                  <a16:creationId xmlns:a16="http://schemas.microsoft.com/office/drawing/2014/main" id="{F7F2AB44-253C-1F41-D6E7-7A647CC67E47}"/>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a:p>
          </p:txBody>
        </p:sp>
        <p:sp>
          <p:nvSpPr>
            <p:cNvPr id="5" name="Freeform 389">
              <a:extLst>
                <a:ext uri="{FF2B5EF4-FFF2-40B4-BE49-F238E27FC236}">
                  <a16:creationId xmlns:a16="http://schemas.microsoft.com/office/drawing/2014/main" id="{34620AC7-E25C-B388-5DE3-2DAA5E7CD9CE}"/>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CB335E66-F99C-ED36-0E60-5F6369C807C3}"/>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EC20A356-06B7-2831-D7F7-158A73D15971}"/>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a:p>
          </p:txBody>
        </p:sp>
        <p:sp>
          <p:nvSpPr>
            <p:cNvPr id="9" name="Freeform 392">
              <a:extLst>
                <a:ext uri="{FF2B5EF4-FFF2-40B4-BE49-F238E27FC236}">
                  <a16:creationId xmlns:a16="http://schemas.microsoft.com/office/drawing/2014/main" id="{8C961BD8-E5F1-4BE6-2EC6-CF27406404FF}"/>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 name="Freeform 393">
              <a:extLst>
                <a:ext uri="{FF2B5EF4-FFF2-40B4-BE49-F238E27FC236}">
                  <a16:creationId xmlns:a16="http://schemas.microsoft.com/office/drawing/2014/main" id="{8DCD4EF6-CB44-3C50-12AD-764F03BD5C27}"/>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a:p>
          </p:txBody>
        </p:sp>
        <p:sp>
          <p:nvSpPr>
            <p:cNvPr id="13" name="Freeform 394">
              <a:extLst>
                <a:ext uri="{FF2B5EF4-FFF2-40B4-BE49-F238E27FC236}">
                  <a16:creationId xmlns:a16="http://schemas.microsoft.com/office/drawing/2014/main" id="{AEB2101E-80BA-22F2-BDC2-0A26E4A01583}"/>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4" name="Freeform 395">
              <a:extLst>
                <a:ext uri="{FF2B5EF4-FFF2-40B4-BE49-F238E27FC236}">
                  <a16:creationId xmlns:a16="http://schemas.microsoft.com/office/drawing/2014/main" id="{90293D06-EAD8-FF24-BF1D-EEB6D8312295}"/>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5" name="Freeform 396">
              <a:extLst>
                <a:ext uri="{FF2B5EF4-FFF2-40B4-BE49-F238E27FC236}">
                  <a16:creationId xmlns:a16="http://schemas.microsoft.com/office/drawing/2014/main" id="{6FA436A9-F633-8090-4380-93C512EE4418}"/>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a:p>
          </p:txBody>
        </p:sp>
        <p:sp>
          <p:nvSpPr>
            <p:cNvPr id="16" name="Freeform 397">
              <a:extLst>
                <a:ext uri="{FF2B5EF4-FFF2-40B4-BE49-F238E27FC236}">
                  <a16:creationId xmlns:a16="http://schemas.microsoft.com/office/drawing/2014/main" id="{3AAAAA68-017A-593D-4092-E955B1DAA1B9}"/>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7" name="Freeform 398">
              <a:extLst>
                <a:ext uri="{FF2B5EF4-FFF2-40B4-BE49-F238E27FC236}">
                  <a16:creationId xmlns:a16="http://schemas.microsoft.com/office/drawing/2014/main" id="{CD1131D0-A835-B5E3-ACF5-0BD9CB504196}"/>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a:p>
          </p:txBody>
        </p:sp>
        <p:sp>
          <p:nvSpPr>
            <p:cNvPr id="18" name="Freeform 399">
              <a:extLst>
                <a:ext uri="{FF2B5EF4-FFF2-40B4-BE49-F238E27FC236}">
                  <a16:creationId xmlns:a16="http://schemas.microsoft.com/office/drawing/2014/main" id="{AE7E05CA-41F4-4CD5-05A9-FEAA8734F919}"/>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a:p>
          </p:txBody>
        </p:sp>
        <p:sp>
          <p:nvSpPr>
            <p:cNvPr id="19" name="Freeform 400">
              <a:extLst>
                <a:ext uri="{FF2B5EF4-FFF2-40B4-BE49-F238E27FC236}">
                  <a16:creationId xmlns:a16="http://schemas.microsoft.com/office/drawing/2014/main" id="{ECD61F31-27C5-14AC-A166-C23DDB2F77A4}"/>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a:p>
          </p:txBody>
        </p:sp>
        <p:sp>
          <p:nvSpPr>
            <p:cNvPr id="20" name="Freeform 401">
              <a:extLst>
                <a:ext uri="{FF2B5EF4-FFF2-40B4-BE49-F238E27FC236}">
                  <a16:creationId xmlns:a16="http://schemas.microsoft.com/office/drawing/2014/main" id="{CADF3B5A-A99E-1623-AD02-9751EE14AB4E}"/>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a:p>
          </p:txBody>
        </p:sp>
        <p:sp>
          <p:nvSpPr>
            <p:cNvPr id="21" name="Freeform 402">
              <a:extLst>
                <a:ext uri="{FF2B5EF4-FFF2-40B4-BE49-F238E27FC236}">
                  <a16:creationId xmlns:a16="http://schemas.microsoft.com/office/drawing/2014/main" id="{017D4DBF-83DC-502A-07D4-28CB40B2A455}"/>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a:p>
          </p:txBody>
        </p:sp>
        <p:sp>
          <p:nvSpPr>
            <p:cNvPr id="22" name="Freeform 403">
              <a:extLst>
                <a:ext uri="{FF2B5EF4-FFF2-40B4-BE49-F238E27FC236}">
                  <a16:creationId xmlns:a16="http://schemas.microsoft.com/office/drawing/2014/main" id="{BEC48D1E-48B6-8AC9-28C6-3C1410105845}"/>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a:p>
          </p:txBody>
        </p:sp>
        <p:sp>
          <p:nvSpPr>
            <p:cNvPr id="23" name="Freeform 404">
              <a:extLst>
                <a:ext uri="{FF2B5EF4-FFF2-40B4-BE49-F238E27FC236}">
                  <a16:creationId xmlns:a16="http://schemas.microsoft.com/office/drawing/2014/main" id="{38DE9EF2-4597-F5FE-7006-FEC9A5194527}"/>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a:p>
          </p:txBody>
        </p:sp>
        <p:sp>
          <p:nvSpPr>
            <p:cNvPr id="24" name="Freeform 405">
              <a:extLst>
                <a:ext uri="{FF2B5EF4-FFF2-40B4-BE49-F238E27FC236}">
                  <a16:creationId xmlns:a16="http://schemas.microsoft.com/office/drawing/2014/main" id="{790DF578-EFEF-C97D-1920-106F656ECCDD}"/>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a:p>
          </p:txBody>
        </p:sp>
        <p:sp>
          <p:nvSpPr>
            <p:cNvPr id="25" name="Freeform 406">
              <a:extLst>
                <a:ext uri="{FF2B5EF4-FFF2-40B4-BE49-F238E27FC236}">
                  <a16:creationId xmlns:a16="http://schemas.microsoft.com/office/drawing/2014/main" id="{35992C39-7339-B6A5-C1AD-28406AD5CB39}"/>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26" name="Freeform 407">
              <a:extLst>
                <a:ext uri="{FF2B5EF4-FFF2-40B4-BE49-F238E27FC236}">
                  <a16:creationId xmlns:a16="http://schemas.microsoft.com/office/drawing/2014/main" id="{9FBE043F-909E-7525-DDAF-6327FAB3E4B9}"/>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a:p>
          </p:txBody>
        </p:sp>
        <p:sp>
          <p:nvSpPr>
            <p:cNvPr id="27" name="Freeform 408">
              <a:extLst>
                <a:ext uri="{FF2B5EF4-FFF2-40B4-BE49-F238E27FC236}">
                  <a16:creationId xmlns:a16="http://schemas.microsoft.com/office/drawing/2014/main" id="{DC6CE933-0C69-9CB0-CD62-CEEF27F116D1}"/>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a:p>
          </p:txBody>
        </p:sp>
        <p:sp>
          <p:nvSpPr>
            <p:cNvPr id="28" name="Freeform 409">
              <a:extLst>
                <a:ext uri="{FF2B5EF4-FFF2-40B4-BE49-F238E27FC236}">
                  <a16:creationId xmlns:a16="http://schemas.microsoft.com/office/drawing/2014/main" id="{89E5E676-0726-66C2-8C6C-E06FD4CDBE3F}"/>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 name="Freeform 410">
              <a:extLst>
                <a:ext uri="{FF2B5EF4-FFF2-40B4-BE49-F238E27FC236}">
                  <a16:creationId xmlns:a16="http://schemas.microsoft.com/office/drawing/2014/main" id="{8FA379B8-07C0-87F8-F5FF-CBE7AC656ACC}"/>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30" name="Freeform 411">
              <a:extLst>
                <a:ext uri="{FF2B5EF4-FFF2-40B4-BE49-F238E27FC236}">
                  <a16:creationId xmlns:a16="http://schemas.microsoft.com/office/drawing/2014/main" id="{746044DD-3BBB-63E5-57DD-DA516695B959}"/>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a:p>
          </p:txBody>
        </p:sp>
        <p:sp>
          <p:nvSpPr>
            <p:cNvPr id="31" name="Freeform 412">
              <a:extLst>
                <a:ext uri="{FF2B5EF4-FFF2-40B4-BE49-F238E27FC236}">
                  <a16:creationId xmlns:a16="http://schemas.microsoft.com/office/drawing/2014/main" id="{E52F35C5-8EDC-2FE8-A26E-EB35DAB38DE8}"/>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413">
              <a:extLst>
                <a:ext uri="{FF2B5EF4-FFF2-40B4-BE49-F238E27FC236}">
                  <a16:creationId xmlns:a16="http://schemas.microsoft.com/office/drawing/2014/main" id="{4B1803C3-B96F-1EC3-217D-3C8ADEBEB58A}"/>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14">
              <a:extLst>
                <a:ext uri="{FF2B5EF4-FFF2-40B4-BE49-F238E27FC236}">
                  <a16:creationId xmlns:a16="http://schemas.microsoft.com/office/drawing/2014/main" id="{284F2831-ABED-DF15-3632-4891408162FA}"/>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5">
              <a:extLst>
                <a:ext uri="{FF2B5EF4-FFF2-40B4-BE49-F238E27FC236}">
                  <a16:creationId xmlns:a16="http://schemas.microsoft.com/office/drawing/2014/main" id="{2DD34615-7350-3848-98EC-C4DF6AB95B5D}"/>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35" name="Freeform 416">
              <a:extLst>
                <a:ext uri="{FF2B5EF4-FFF2-40B4-BE49-F238E27FC236}">
                  <a16:creationId xmlns:a16="http://schemas.microsoft.com/office/drawing/2014/main" id="{2EEBD146-47BB-0D99-D42C-F23F3E1ACEDF}"/>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36" name="Freeform 417">
              <a:extLst>
                <a:ext uri="{FF2B5EF4-FFF2-40B4-BE49-F238E27FC236}">
                  <a16:creationId xmlns:a16="http://schemas.microsoft.com/office/drawing/2014/main" id="{E89AE797-80F9-0E0B-587E-9C95FC35C91F}"/>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a:p>
          </p:txBody>
        </p:sp>
        <p:sp>
          <p:nvSpPr>
            <p:cNvPr id="37" name="Freeform 418">
              <a:extLst>
                <a:ext uri="{FF2B5EF4-FFF2-40B4-BE49-F238E27FC236}">
                  <a16:creationId xmlns:a16="http://schemas.microsoft.com/office/drawing/2014/main" id="{E8FF2C5E-F839-88B3-1F57-DD382576F694}"/>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a:p>
          </p:txBody>
        </p:sp>
        <p:sp>
          <p:nvSpPr>
            <p:cNvPr id="38" name="Freeform 419">
              <a:extLst>
                <a:ext uri="{FF2B5EF4-FFF2-40B4-BE49-F238E27FC236}">
                  <a16:creationId xmlns:a16="http://schemas.microsoft.com/office/drawing/2014/main" id="{A71E1606-B8A5-FD6F-33D3-6DEB20C4A23D}"/>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a:p>
          </p:txBody>
        </p:sp>
        <p:sp>
          <p:nvSpPr>
            <p:cNvPr id="39" name="Freeform 420">
              <a:extLst>
                <a:ext uri="{FF2B5EF4-FFF2-40B4-BE49-F238E27FC236}">
                  <a16:creationId xmlns:a16="http://schemas.microsoft.com/office/drawing/2014/main" id="{D2D00629-983D-CBE7-2433-E3B7770B485D}"/>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a:p>
          </p:txBody>
        </p:sp>
        <p:sp>
          <p:nvSpPr>
            <p:cNvPr id="40" name="Freeform 421">
              <a:extLst>
                <a:ext uri="{FF2B5EF4-FFF2-40B4-BE49-F238E27FC236}">
                  <a16:creationId xmlns:a16="http://schemas.microsoft.com/office/drawing/2014/main" id="{647FB130-A455-4CC6-C013-323F25941081}"/>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a:p>
          </p:txBody>
        </p:sp>
        <p:sp>
          <p:nvSpPr>
            <p:cNvPr id="41" name="Freeform 422">
              <a:extLst>
                <a:ext uri="{FF2B5EF4-FFF2-40B4-BE49-F238E27FC236}">
                  <a16:creationId xmlns:a16="http://schemas.microsoft.com/office/drawing/2014/main" id="{6C729646-D1D2-EFFE-E30E-FC35F8A81496}"/>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42" name="Freeform 423">
              <a:extLst>
                <a:ext uri="{FF2B5EF4-FFF2-40B4-BE49-F238E27FC236}">
                  <a16:creationId xmlns:a16="http://schemas.microsoft.com/office/drawing/2014/main" id="{F583B1F5-88F1-97AA-0607-997B8C95F302}"/>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a:p>
          </p:txBody>
        </p:sp>
        <p:sp>
          <p:nvSpPr>
            <p:cNvPr id="43" name="Freeform 424">
              <a:extLst>
                <a:ext uri="{FF2B5EF4-FFF2-40B4-BE49-F238E27FC236}">
                  <a16:creationId xmlns:a16="http://schemas.microsoft.com/office/drawing/2014/main" id="{73A8C954-3A92-98D5-F24B-3BDA03B18708}"/>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a:p>
          </p:txBody>
        </p:sp>
        <p:sp>
          <p:nvSpPr>
            <p:cNvPr id="44" name="Freeform 425">
              <a:extLst>
                <a:ext uri="{FF2B5EF4-FFF2-40B4-BE49-F238E27FC236}">
                  <a16:creationId xmlns:a16="http://schemas.microsoft.com/office/drawing/2014/main" id="{541F6525-4399-3DA8-6B3D-A4A8EF5BEB16}"/>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a:p>
          </p:txBody>
        </p:sp>
        <p:sp>
          <p:nvSpPr>
            <p:cNvPr id="45" name="Freeform 426">
              <a:extLst>
                <a:ext uri="{FF2B5EF4-FFF2-40B4-BE49-F238E27FC236}">
                  <a16:creationId xmlns:a16="http://schemas.microsoft.com/office/drawing/2014/main" id="{DF394B2D-FE61-9AD1-7D13-F8C2EB112FF4}"/>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a:p>
          </p:txBody>
        </p:sp>
        <p:sp>
          <p:nvSpPr>
            <p:cNvPr id="46" name="Freeform 427">
              <a:extLst>
                <a:ext uri="{FF2B5EF4-FFF2-40B4-BE49-F238E27FC236}">
                  <a16:creationId xmlns:a16="http://schemas.microsoft.com/office/drawing/2014/main" id="{414C7D49-BA77-866A-B452-7F48F96D65B3}"/>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a:p>
          </p:txBody>
        </p:sp>
        <p:sp>
          <p:nvSpPr>
            <p:cNvPr id="47" name="Freeform 428">
              <a:extLst>
                <a:ext uri="{FF2B5EF4-FFF2-40B4-BE49-F238E27FC236}">
                  <a16:creationId xmlns:a16="http://schemas.microsoft.com/office/drawing/2014/main" id="{0694D90B-0DD2-CA33-8E73-3F186E4F76B5}"/>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48" name="Freeform 429">
              <a:extLst>
                <a:ext uri="{FF2B5EF4-FFF2-40B4-BE49-F238E27FC236}">
                  <a16:creationId xmlns:a16="http://schemas.microsoft.com/office/drawing/2014/main" id="{610824FB-4D12-36D0-40C8-C37DA4F7E5FF}"/>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a:p>
          </p:txBody>
        </p:sp>
        <p:sp>
          <p:nvSpPr>
            <p:cNvPr id="49" name="Freeform 430">
              <a:extLst>
                <a:ext uri="{FF2B5EF4-FFF2-40B4-BE49-F238E27FC236}">
                  <a16:creationId xmlns:a16="http://schemas.microsoft.com/office/drawing/2014/main" id="{1BB2C3C1-85CC-A277-F24C-28A149AD23B9}"/>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a:p>
          </p:txBody>
        </p:sp>
        <p:sp>
          <p:nvSpPr>
            <p:cNvPr id="50" name="Freeform 431">
              <a:extLst>
                <a:ext uri="{FF2B5EF4-FFF2-40B4-BE49-F238E27FC236}">
                  <a16:creationId xmlns:a16="http://schemas.microsoft.com/office/drawing/2014/main" id="{0978BFD0-F1B8-BFC8-390F-BD12BA73B495}"/>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a:p>
          </p:txBody>
        </p:sp>
        <p:sp>
          <p:nvSpPr>
            <p:cNvPr id="51" name="Freeform 432">
              <a:extLst>
                <a:ext uri="{FF2B5EF4-FFF2-40B4-BE49-F238E27FC236}">
                  <a16:creationId xmlns:a16="http://schemas.microsoft.com/office/drawing/2014/main" id="{30F99725-1B53-F8E0-E304-33E05950D958}"/>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a:p>
          </p:txBody>
        </p:sp>
        <p:sp>
          <p:nvSpPr>
            <p:cNvPr id="52" name="Freeform 433">
              <a:extLst>
                <a:ext uri="{FF2B5EF4-FFF2-40B4-BE49-F238E27FC236}">
                  <a16:creationId xmlns:a16="http://schemas.microsoft.com/office/drawing/2014/main" id="{0975588B-E66A-C29F-BB3D-C4674D83E5AA}"/>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a:p>
          </p:txBody>
        </p:sp>
        <p:sp>
          <p:nvSpPr>
            <p:cNvPr id="53" name="Freeform 434">
              <a:extLst>
                <a:ext uri="{FF2B5EF4-FFF2-40B4-BE49-F238E27FC236}">
                  <a16:creationId xmlns:a16="http://schemas.microsoft.com/office/drawing/2014/main" id="{2A7F4FF8-AA45-51C8-56F8-37F769A0FB10}"/>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a:p>
          </p:txBody>
        </p:sp>
        <p:sp>
          <p:nvSpPr>
            <p:cNvPr id="54" name="Freeform 435">
              <a:extLst>
                <a:ext uri="{FF2B5EF4-FFF2-40B4-BE49-F238E27FC236}">
                  <a16:creationId xmlns:a16="http://schemas.microsoft.com/office/drawing/2014/main" id="{566925E7-605E-02BA-019E-E0920A645006}"/>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a:p>
          </p:txBody>
        </p:sp>
        <p:sp>
          <p:nvSpPr>
            <p:cNvPr id="55" name="Freeform 436">
              <a:extLst>
                <a:ext uri="{FF2B5EF4-FFF2-40B4-BE49-F238E27FC236}">
                  <a16:creationId xmlns:a16="http://schemas.microsoft.com/office/drawing/2014/main" id="{D81C8B31-627F-F744-5D5B-23B0ACA63460}"/>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56" name="Freeform 437">
              <a:extLst>
                <a:ext uri="{FF2B5EF4-FFF2-40B4-BE49-F238E27FC236}">
                  <a16:creationId xmlns:a16="http://schemas.microsoft.com/office/drawing/2014/main" id="{9679CF69-8336-CF99-E968-E2841CC9BB5C}"/>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a:p>
          </p:txBody>
        </p:sp>
        <p:sp>
          <p:nvSpPr>
            <p:cNvPr id="57" name="Freeform 438">
              <a:extLst>
                <a:ext uri="{FF2B5EF4-FFF2-40B4-BE49-F238E27FC236}">
                  <a16:creationId xmlns:a16="http://schemas.microsoft.com/office/drawing/2014/main" id="{6337A490-66DA-844C-72DE-76180474D3FC}"/>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a:p>
          </p:txBody>
        </p:sp>
        <p:sp>
          <p:nvSpPr>
            <p:cNvPr id="58" name="Freeform 439">
              <a:extLst>
                <a:ext uri="{FF2B5EF4-FFF2-40B4-BE49-F238E27FC236}">
                  <a16:creationId xmlns:a16="http://schemas.microsoft.com/office/drawing/2014/main" id="{A721502E-C488-9D4F-6E87-E37D091D593C}"/>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a:p>
          </p:txBody>
        </p:sp>
        <p:sp>
          <p:nvSpPr>
            <p:cNvPr id="59" name="Freeform 440">
              <a:extLst>
                <a:ext uri="{FF2B5EF4-FFF2-40B4-BE49-F238E27FC236}">
                  <a16:creationId xmlns:a16="http://schemas.microsoft.com/office/drawing/2014/main" id="{D556E3DF-F1C0-E183-9BC5-5423A9B4F6BE}"/>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a:p>
          </p:txBody>
        </p:sp>
        <p:sp>
          <p:nvSpPr>
            <p:cNvPr id="60" name="Freeform 441">
              <a:extLst>
                <a:ext uri="{FF2B5EF4-FFF2-40B4-BE49-F238E27FC236}">
                  <a16:creationId xmlns:a16="http://schemas.microsoft.com/office/drawing/2014/main" id="{C4597FBC-96BE-A7A4-23EC-1C30BD09FD86}"/>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a:p>
          </p:txBody>
        </p:sp>
        <p:sp>
          <p:nvSpPr>
            <p:cNvPr id="61" name="Freeform 442">
              <a:extLst>
                <a:ext uri="{FF2B5EF4-FFF2-40B4-BE49-F238E27FC236}">
                  <a16:creationId xmlns:a16="http://schemas.microsoft.com/office/drawing/2014/main" id="{2FAE54A6-9EA7-1755-8E9A-44DD50697A31}"/>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a:p>
          </p:txBody>
        </p:sp>
        <p:sp>
          <p:nvSpPr>
            <p:cNvPr id="62" name="Freeform 443">
              <a:extLst>
                <a:ext uri="{FF2B5EF4-FFF2-40B4-BE49-F238E27FC236}">
                  <a16:creationId xmlns:a16="http://schemas.microsoft.com/office/drawing/2014/main" id="{90C8B3E9-874A-F19E-8BB8-6D17C3CB0C83}"/>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63" name="Freeform 444">
              <a:extLst>
                <a:ext uri="{FF2B5EF4-FFF2-40B4-BE49-F238E27FC236}">
                  <a16:creationId xmlns:a16="http://schemas.microsoft.com/office/drawing/2014/main" id="{602AAC2B-03EC-60D2-C828-4F084FACE812}"/>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a:p>
          </p:txBody>
        </p:sp>
        <p:sp>
          <p:nvSpPr>
            <p:cNvPr id="64" name="Freeform 445">
              <a:extLst>
                <a:ext uri="{FF2B5EF4-FFF2-40B4-BE49-F238E27FC236}">
                  <a16:creationId xmlns:a16="http://schemas.microsoft.com/office/drawing/2014/main" id="{54D87021-6EAF-CA9C-6AA6-91DBE21DECEC}"/>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65" name="Freeform 446">
              <a:extLst>
                <a:ext uri="{FF2B5EF4-FFF2-40B4-BE49-F238E27FC236}">
                  <a16:creationId xmlns:a16="http://schemas.microsoft.com/office/drawing/2014/main" id="{698E227E-E626-2515-95A7-48623C8F93ED}"/>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a:p>
          </p:txBody>
        </p:sp>
        <p:sp>
          <p:nvSpPr>
            <p:cNvPr id="66" name="Freeform 447">
              <a:extLst>
                <a:ext uri="{FF2B5EF4-FFF2-40B4-BE49-F238E27FC236}">
                  <a16:creationId xmlns:a16="http://schemas.microsoft.com/office/drawing/2014/main" id="{F1C942A0-0622-7EC5-2B26-335E19A52488}"/>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a:p>
          </p:txBody>
        </p:sp>
        <p:sp>
          <p:nvSpPr>
            <p:cNvPr id="67" name="Freeform 448">
              <a:extLst>
                <a:ext uri="{FF2B5EF4-FFF2-40B4-BE49-F238E27FC236}">
                  <a16:creationId xmlns:a16="http://schemas.microsoft.com/office/drawing/2014/main" id="{415E53B5-8E7C-66A5-247C-3A1A37F0E79C}"/>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a:p>
          </p:txBody>
        </p:sp>
        <p:sp>
          <p:nvSpPr>
            <p:cNvPr id="68" name="Freeform 449">
              <a:extLst>
                <a:ext uri="{FF2B5EF4-FFF2-40B4-BE49-F238E27FC236}">
                  <a16:creationId xmlns:a16="http://schemas.microsoft.com/office/drawing/2014/main" id="{3EFF12BC-F814-1BC6-9837-2C0D70DF964A}"/>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a:p>
          </p:txBody>
        </p:sp>
        <p:sp>
          <p:nvSpPr>
            <p:cNvPr id="69" name="Freeform 450">
              <a:extLst>
                <a:ext uri="{FF2B5EF4-FFF2-40B4-BE49-F238E27FC236}">
                  <a16:creationId xmlns:a16="http://schemas.microsoft.com/office/drawing/2014/main" id="{A6568418-AB6C-C19C-1D3D-3E7499E617C3}"/>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a:p>
          </p:txBody>
        </p:sp>
        <p:sp>
          <p:nvSpPr>
            <p:cNvPr id="70" name="Freeform 451">
              <a:extLst>
                <a:ext uri="{FF2B5EF4-FFF2-40B4-BE49-F238E27FC236}">
                  <a16:creationId xmlns:a16="http://schemas.microsoft.com/office/drawing/2014/main" id="{919BB48C-1BED-2F86-67C2-7BFDF4E4948C}"/>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71" name="Freeform 452">
              <a:extLst>
                <a:ext uri="{FF2B5EF4-FFF2-40B4-BE49-F238E27FC236}">
                  <a16:creationId xmlns:a16="http://schemas.microsoft.com/office/drawing/2014/main" id="{70D55C12-86F0-0231-7F75-B1989FB78CD8}"/>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a:p>
          </p:txBody>
        </p:sp>
        <p:sp>
          <p:nvSpPr>
            <p:cNvPr id="72" name="Freeform 453">
              <a:extLst>
                <a:ext uri="{FF2B5EF4-FFF2-40B4-BE49-F238E27FC236}">
                  <a16:creationId xmlns:a16="http://schemas.microsoft.com/office/drawing/2014/main" id="{F4D297DB-EAC2-BB8F-0AA8-579FA95E5856}"/>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a:p>
          </p:txBody>
        </p:sp>
        <p:sp>
          <p:nvSpPr>
            <p:cNvPr id="73" name="Freeform 454">
              <a:extLst>
                <a:ext uri="{FF2B5EF4-FFF2-40B4-BE49-F238E27FC236}">
                  <a16:creationId xmlns:a16="http://schemas.microsoft.com/office/drawing/2014/main" id="{B402CDB9-BB88-640F-92AE-DAB0F7A43E47}"/>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a:p>
          </p:txBody>
        </p:sp>
        <p:sp>
          <p:nvSpPr>
            <p:cNvPr id="74" name="Freeform 455">
              <a:extLst>
                <a:ext uri="{FF2B5EF4-FFF2-40B4-BE49-F238E27FC236}">
                  <a16:creationId xmlns:a16="http://schemas.microsoft.com/office/drawing/2014/main" id="{94872C04-6591-6CF7-7849-36B518E9FA2F}"/>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a:p>
          </p:txBody>
        </p:sp>
        <p:sp>
          <p:nvSpPr>
            <p:cNvPr id="75" name="Freeform 456">
              <a:extLst>
                <a:ext uri="{FF2B5EF4-FFF2-40B4-BE49-F238E27FC236}">
                  <a16:creationId xmlns:a16="http://schemas.microsoft.com/office/drawing/2014/main" id="{D8CCB4DF-F76B-7814-76E8-A82E93D63729}"/>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76" name="Freeform 457">
              <a:extLst>
                <a:ext uri="{FF2B5EF4-FFF2-40B4-BE49-F238E27FC236}">
                  <a16:creationId xmlns:a16="http://schemas.microsoft.com/office/drawing/2014/main" id="{E4158CD0-D711-C868-7916-BCA759324959}"/>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a:p>
          </p:txBody>
        </p:sp>
        <p:sp>
          <p:nvSpPr>
            <p:cNvPr id="77" name="Freeform 458">
              <a:extLst>
                <a:ext uri="{FF2B5EF4-FFF2-40B4-BE49-F238E27FC236}">
                  <a16:creationId xmlns:a16="http://schemas.microsoft.com/office/drawing/2014/main" id="{BC37FAC0-2F35-2834-AD5E-0B19A27D9631}"/>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a:p>
          </p:txBody>
        </p:sp>
        <p:sp>
          <p:nvSpPr>
            <p:cNvPr id="78" name="Freeform 459">
              <a:extLst>
                <a:ext uri="{FF2B5EF4-FFF2-40B4-BE49-F238E27FC236}">
                  <a16:creationId xmlns:a16="http://schemas.microsoft.com/office/drawing/2014/main" id="{2B085EEA-2EE9-FCCC-91D0-0D43E576E8C7}"/>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a:p>
          </p:txBody>
        </p:sp>
        <p:sp>
          <p:nvSpPr>
            <p:cNvPr id="79" name="Freeform 460">
              <a:extLst>
                <a:ext uri="{FF2B5EF4-FFF2-40B4-BE49-F238E27FC236}">
                  <a16:creationId xmlns:a16="http://schemas.microsoft.com/office/drawing/2014/main" id="{8D9CE1FE-6631-2567-4309-76BE07E95375}"/>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0" name="Freeform 461">
              <a:extLst>
                <a:ext uri="{FF2B5EF4-FFF2-40B4-BE49-F238E27FC236}">
                  <a16:creationId xmlns:a16="http://schemas.microsoft.com/office/drawing/2014/main" id="{6F7447C8-29D5-0507-69B5-4894487FE099}"/>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1" name="Freeform 462">
              <a:extLst>
                <a:ext uri="{FF2B5EF4-FFF2-40B4-BE49-F238E27FC236}">
                  <a16:creationId xmlns:a16="http://schemas.microsoft.com/office/drawing/2014/main" id="{6CF82A16-6868-1411-6640-2177EB359332}"/>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a:p>
          </p:txBody>
        </p:sp>
        <p:sp>
          <p:nvSpPr>
            <p:cNvPr id="82" name="Freeform 463">
              <a:extLst>
                <a:ext uri="{FF2B5EF4-FFF2-40B4-BE49-F238E27FC236}">
                  <a16:creationId xmlns:a16="http://schemas.microsoft.com/office/drawing/2014/main" id="{C77CFD3A-2648-32AD-1C70-27D14833406F}"/>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a:p>
          </p:txBody>
        </p:sp>
        <p:sp>
          <p:nvSpPr>
            <p:cNvPr id="83" name="Freeform 464">
              <a:extLst>
                <a:ext uri="{FF2B5EF4-FFF2-40B4-BE49-F238E27FC236}">
                  <a16:creationId xmlns:a16="http://schemas.microsoft.com/office/drawing/2014/main" id="{F6E48CBF-49A3-3EA3-9D36-91313B7B5528}"/>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FFFF"/>
            </a:solidFill>
            <a:ln w="1804" cap="flat">
              <a:noFill/>
              <a:prstDash val="solid"/>
              <a:miter/>
            </a:ln>
          </p:spPr>
          <p:txBody>
            <a:bodyPr rtlCol="0" anchor="ctr"/>
            <a:lstStyle/>
            <a:p>
              <a:endParaRPr lang="en-US"/>
            </a:p>
          </p:txBody>
        </p:sp>
        <p:sp>
          <p:nvSpPr>
            <p:cNvPr id="84" name="Freeform 465">
              <a:extLst>
                <a:ext uri="{FF2B5EF4-FFF2-40B4-BE49-F238E27FC236}">
                  <a16:creationId xmlns:a16="http://schemas.microsoft.com/office/drawing/2014/main" id="{BC1F8ECD-FF62-F4DF-19FD-22B09BB4EB8C}"/>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a:p>
          </p:txBody>
        </p:sp>
        <p:sp>
          <p:nvSpPr>
            <p:cNvPr id="85" name="Freeform 466">
              <a:extLst>
                <a:ext uri="{FF2B5EF4-FFF2-40B4-BE49-F238E27FC236}">
                  <a16:creationId xmlns:a16="http://schemas.microsoft.com/office/drawing/2014/main" id="{EAF736CC-2DB6-C7DA-2672-798540616E4B}"/>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a:p>
          </p:txBody>
        </p:sp>
        <p:sp>
          <p:nvSpPr>
            <p:cNvPr id="86" name="Freeform 467">
              <a:extLst>
                <a:ext uri="{FF2B5EF4-FFF2-40B4-BE49-F238E27FC236}">
                  <a16:creationId xmlns:a16="http://schemas.microsoft.com/office/drawing/2014/main" id="{1069302D-E666-7041-1B07-245C85D859B2}"/>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7" name="Freeform 468">
              <a:extLst>
                <a:ext uri="{FF2B5EF4-FFF2-40B4-BE49-F238E27FC236}">
                  <a16:creationId xmlns:a16="http://schemas.microsoft.com/office/drawing/2014/main" id="{35489838-84BF-6391-7B34-26B46A292A73}"/>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8" name="Freeform 469">
              <a:extLst>
                <a:ext uri="{FF2B5EF4-FFF2-40B4-BE49-F238E27FC236}">
                  <a16:creationId xmlns:a16="http://schemas.microsoft.com/office/drawing/2014/main" id="{E83D6A78-1E5E-DFAD-832F-8D266E7BFF8A}"/>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a:p>
          </p:txBody>
        </p:sp>
        <p:sp>
          <p:nvSpPr>
            <p:cNvPr id="89" name="Freeform 470">
              <a:extLst>
                <a:ext uri="{FF2B5EF4-FFF2-40B4-BE49-F238E27FC236}">
                  <a16:creationId xmlns:a16="http://schemas.microsoft.com/office/drawing/2014/main" id="{89E45420-A1A3-AE89-4C0E-9D86676E4FB7}"/>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90" name="Freeform 471">
              <a:extLst>
                <a:ext uri="{FF2B5EF4-FFF2-40B4-BE49-F238E27FC236}">
                  <a16:creationId xmlns:a16="http://schemas.microsoft.com/office/drawing/2014/main" id="{CDFE4B7B-B748-24DA-86B0-220A6F323D82}"/>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a:p>
          </p:txBody>
        </p:sp>
        <p:sp>
          <p:nvSpPr>
            <p:cNvPr id="91" name="Freeform 472">
              <a:extLst>
                <a:ext uri="{FF2B5EF4-FFF2-40B4-BE49-F238E27FC236}">
                  <a16:creationId xmlns:a16="http://schemas.microsoft.com/office/drawing/2014/main" id="{EC2B00AB-8116-8C22-54B9-C8F07026CDEC}"/>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a:p>
          </p:txBody>
        </p:sp>
        <p:sp>
          <p:nvSpPr>
            <p:cNvPr id="92" name="Freeform 473">
              <a:extLst>
                <a:ext uri="{FF2B5EF4-FFF2-40B4-BE49-F238E27FC236}">
                  <a16:creationId xmlns:a16="http://schemas.microsoft.com/office/drawing/2014/main" id="{28BDA057-C134-0AB8-D1A9-7F9F7D3F7299}"/>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a:p>
          </p:txBody>
        </p:sp>
        <p:sp>
          <p:nvSpPr>
            <p:cNvPr id="93" name="Freeform 474">
              <a:extLst>
                <a:ext uri="{FF2B5EF4-FFF2-40B4-BE49-F238E27FC236}">
                  <a16:creationId xmlns:a16="http://schemas.microsoft.com/office/drawing/2014/main" id="{138D6C1E-1F8D-A9E8-9B2F-60275B54667C}"/>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a:p>
          </p:txBody>
        </p:sp>
        <p:sp>
          <p:nvSpPr>
            <p:cNvPr id="94" name="Freeform 475">
              <a:extLst>
                <a:ext uri="{FF2B5EF4-FFF2-40B4-BE49-F238E27FC236}">
                  <a16:creationId xmlns:a16="http://schemas.microsoft.com/office/drawing/2014/main" id="{5494F88B-89B6-464F-8461-B422B29831B7}"/>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a:p>
          </p:txBody>
        </p:sp>
        <p:sp>
          <p:nvSpPr>
            <p:cNvPr id="95" name="Freeform 476">
              <a:extLst>
                <a:ext uri="{FF2B5EF4-FFF2-40B4-BE49-F238E27FC236}">
                  <a16:creationId xmlns:a16="http://schemas.microsoft.com/office/drawing/2014/main" id="{6EDA7377-1B25-0AA4-68C0-02DA4FDFEC37}"/>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a:p>
          </p:txBody>
        </p:sp>
        <p:sp>
          <p:nvSpPr>
            <p:cNvPr id="96" name="Freeform 477">
              <a:extLst>
                <a:ext uri="{FF2B5EF4-FFF2-40B4-BE49-F238E27FC236}">
                  <a16:creationId xmlns:a16="http://schemas.microsoft.com/office/drawing/2014/main" id="{12869652-32E8-80D0-E16C-4E53F994D661}"/>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a:p>
          </p:txBody>
        </p:sp>
        <p:sp>
          <p:nvSpPr>
            <p:cNvPr id="97" name="Freeform 478">
              <a:extLst>
                <a:ext uri="{FF2B5EF4-FFF2-40B4-BE49-F238E27FC236}">
                  <a16:creationId xmlns:a16="http://schemas.microsoft.com/office/drawing/2014/main" id="{D0EE4DD2-3371-64B4-DF98-4ECD3A36F30D}"/>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a:p>
          </p:txBody>
        </p:sp>
        <p:sp>
          <p:nvSpPr>
            <p:cNvPr id="98" name="Freeform 479">
              <a:extLst>
                <a:ext uri="{FF2B5EF4-FFF2-40B4-BE49-F238E27FC236}">
                  <a16:creationId xmlns:a16="http://schemas.microsoft.com/office/drawing/2014/main" id="{2207D82F-2FDA-ABF0-4773-339AF0AA4778}"/>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a:p>
          </p:txBody>
        </p:sp>
        <p:sp>
          <p:nvSpPr>
            <p:cNvPr id="99" name="Freeform 480">
              <a:extLst>
                <a:ext uri="{FF2B5EF4-FFF2-40B4-BE49-F238E27FC236}">
                  <a16:creationId xmlns:a16="http://schemas.microsoft.com/office/drawing/2014/main" id="{A500562B-0177-7CED-521C-611C75BEE637}"/>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a:p>
          </p:txBody>
        </p:sp>
        <p:sp>
          <p:nvSpPr>
            <p:cNvPr id="100" name="Freeform 481">
              <a:extLst>
                <a:ext uri="{FF2B5EF4-FFF2-40B4-BE49-F238E27FC236}">
                  <a16:creationId xmlns:a16="http://schemas.microsoft.com/office/drawing/2014/main" id="{C2D1CA46-1A94-E657-6451-3B3BC9F10FD9}"/>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a:p>
          </p:txBody>
        </p:sp>
        <p:sp>
          <p:nvSpPr>
            <p:cNvPr id="101" name="Freeform 482">
              <a:extLst>
                <a:ext uri="{FF2B5EF4-FFF2-40B4-BE49-F238E27FC236}">
                  <a16:creationId xmlns:a16="http://schemas.microsoft.com/office/drawing/2014/main" id="{5F1EB6D2-406B-8927-D66D-649FDA3EDA27}"/>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a:p>
          </p:txBody>
        </p:sp>
        <p:sp>
          <p:nvSpPr>
            <p:cNvPr id="102" name="Freeform 483">
              <a:extLst>
                <a:ext uri="{FF2B5EF4-FFF2-40B4-BE49-F238E27FC236}">
                  <a16:creationId xmlns:a16="http://schemas.microsoft.com/office/drawing/2014/main" id="{20D5DAF3-BDF4-6906-7C60-33B4673E36A3}"/>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a:p>
          </p:txBody>
        </p:sp>
        <p:sp>
          <p:nvSpPr>
            <p:cNvPr id="103" name="Freeform 484">
              <a:extLst>
                <a:ext uri="{FF2B5EF4-FFF2-40B4-BE49-F238E27FC236}">
                  <a16:creationId xmlns:a16="http://schemas.microsoft.com/office/drawing/2014/main" id="{4DD43050-6FBE-B6BC-0C2D-2400BB03E501}"/>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104" name="Freeform 485">
              <a:extLst>
                <a:ext uri="{FF2B5EF4-FFF2-40B4-BE49-F238E27FC236}">
                  <a16:creationId xmlns:a16="http://schemas.microsoft.com/office/drawing/2014/main" id="{F647D031-65F5-1CE3-BC79-8A1D083EF8A1}"/>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a:p>
          </p:txBody>
        </p:sp>
        <p:sp>
          <p:nvSpPr>
            <p:cNvPr id="105" name="Freeform 486">
              <a:extLst>
                <a:ext uri="{FF2B5EF4-FFF2-40B4-BE49-F238E27FC236}">
                  <a16:creationId xmlns:a16="http://schemas.microsoft.com/office/drawing/2014/main" id="{ADF6657F-EEEC-5108-EE4A-8CE5FDE0EE7D}"/>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06" name="Freeform 487">
              <a:extLst>
                <a:ext uri="{FF2B5EF4-FFF2-40B4-BE49-F238E27FC236}">
                  <a16:creationId xmlns:a16="http://schemas.microsoft.com/office/drawing/2014/main" id="{9AA58DBA-A9F9-B58C-5EDF-0113C8A43C49}"/>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107" name="Freeform 488">
              <a:extLst>
                <a:ext uri="{FF2B5EF4-FFF2-40B4-BE49-F238E27FC236}">
                  <a16:creationId xmlns:a16="http://schemas.microsoft.com/office/drawing/2014/main" id="{3D819E1C-85C6-10F7-6876-B8D3CDA816AF}"/>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a:p>
          </p:txBody>
        </p:sp>
        <p:sp>
          <p:nvSpPr>
            <p:cNvPr id="108" name="Freeform 489">
              <a:extLst>
                <a:ext uri="{FF2B5EF4-FFF2-40B4-BE49-F238E27FC236}">
                  <a16:creationId xmlns:a16="http://schemas.microsoft.com/office/drawing/2014/main" id="{D7233765-5875-EBF4-72CB-F0D1695C5A01}"/>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09" name="Freeform 490">
              <a:extLst>
                <a:ext uri="{FF2B5EF4-FFF2-40B4-BE49-F238E27FC236}">
                  <a16:creationId xmlns:a16="http://schemas.microsoft.com/office/drawing/2014/main" id="{D0A51A45-0799-5335-5635-03BB3355D387}"/>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a:p>
          </p:txBody>
        </p:sp>
        <p:sp>
          <p:nvSpPr>
            <p:cNvPr id="110" name="Freeform 491">
              <a:extLst>
                <a:ext uri="{FF2B5EF4-FFF2-40B4-BE49-F238E27FC236}">
                  <a16:creationId xmlns:a16="http://schemas.microsoft.com/office/drawing/2014/main" id="{F31D87CE-5A0E-711F-98D4-3A06304991EE}"/>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a:p>
          </p:txBody>
        </p:sp>
        <p:sp>
          <p:nvSpPr>
            <p:cNvPr id="111" name="Freeform 492">
              <a:extLst>
                <a:ext uri="{FF2B5EF4-FFF2-40B4-BE49-F238E27FC236}">
                  <a16:creationId xmlns:a16="http://schemas.microsoft.com/office/drawing/2014/main" id="{1F79B589-3AC4-ACD0-6110-DFFA35F3EDF3}"/>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a:p>
          </p:txBody>
        </p:sp>
        <p:sp>
          <p:nvSpPr>
            <p:cNvPr id="112" name="Freeform 493">
              <a:extLst>
                <a:ext uri="{FF2B5EF4-FFF2-40B4-BE49-F238E27FC236}">
                  <a16:creationId xmlns:a16="http://schemas.microsoft.com/office/drawing/2014/main" id="{854854D2-6A14-BE4E-57CD-8BD977253D59}"/>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a:p>
          </p:txBody>
        </p:sp>
        <p:sp>
          <p:nvSpPr>
            <p:cNvPr id="113" name="Freeform 494">
              <a:extLst>
                <a:ext uri="{FF2B5EF4-FFF2-40B4-BE49-F238E27FC236}">
                  <a16:creationId xmlns:a16="http://schemas.microsoft.com/office/drawing/2014/main" id="{B9EF26F0-B5A9-A59F-0E45-7F448C27CF97}"/>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a:p>
          </p:txBody>
        </p:sp>
        <p:sp>
          <p:nvSpPr>
            <p:cNvPr id="114" name="Freeform 495">
              <a:extLst>
                <a:ext uri="{FF2B5EF4-FFF2-40B4-BE49-F238E27FC236}">
                  <a16:creationId xmlns:a16="http://schemas.microsoft.com/office/drawing/2014/main" id="{F079946F-4711-8AE8-CD79-57F3D6B3AA43}"/>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a:p>
          </p:txBody>
        </p:sp>
        <p:sp>
          <p:nvSpPr>
            <p:cNvPr id="115" name="Freeform 496">
              <a:extLst>
                <a:ext uri="{FF2B5EF4-FFF2-40B4-BE49-F238E27FC236}">
                  <a16:creationId xmlns:a16="http://schemas.microsoft.com/office/drawing/2014/main" id="{D55E9365-088D-9F43-6267-2D109FBB21B7}"/>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a:p>
          </p:txBody>
        </p:sp>
        <p:sp>
          <p:nvSpPr>
            <p:cNvPr id="116" name="Freeform 497">
              <a:extLst>
                <a:ext uri="{FF2B5EF4-FFF2-40B4-BE49-F238E27FC236}">
                  <a16:creationId xmlns:a16="http://schemas.microsoft.com/office/drawing/2014/main" id="{A87A47C3-9CC6-0988-1182-2F0CB327881C}"/>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a:p>
          </p:txBody>
        </p:sp>
        <p:sp>
          <p:nvSpPr>
            <p:cNvPr id="117" name="Freeform 498">
              <a:extLst>
                <a:ext uri="{FF2B5EF4-FFF2-40B4-BE49-F238E27FC236}">
                  <a16:creationId xmlns:a16="http://schemas.microsoft.com/office/drawing/2014/main" id="{33C02EDA-DF0D-EA33-B6BA-8BAA389C8C7B}"/>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a:p>
          </p:txBody>
        </p:sp>
        <p:sp>
          <p:nvSpPr>
            <p:cNvPr id="118" name="Freeform 499">
              <a:extLst>
                <a:ext uri="{FF2B5EF4-FFF2-40B4-BE49-F238E27FC236}">
                  <a16:creationId xmlns:a16="http://schemas.microsoft.com/office/drawing/2014/main" id="{FB5E2698-A641-E237-C780-C9B9B9CFF742}"/>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a:p>
          </p:txBody>
        </p:sp>
        <p:sp>
          <p:nvSpPr>
            <p:cNvPr id="119" name="Freeform 500">
              <a:extLst>
                <a:ext uri="{FF2B5EF4-FFF2-40B4-BE49-F238E27FC236}">
                  <a16:creationId xmlns:a16="http://schemas.microsoft.com/office/drawing/2014/main" id="{B3C81E4A-0E48-4BD3-53C2-DD70275B7EEE}"/>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a:p>
          </p:txBody>
        </p:sp>
        <p:sp>
          <p:nvSpPr>
            <p:cNvPr id="120" name="Freeform 501">
              <a:extLst>
                <a:ext uri="{FF2B5EF4-FFF2-40B4-BE49-F238E27FC236}">
                  <a16:creationId xmlns:a16="http://schemas.microsoft.com/office/drawing/2014/main" id="{8C147FB7-626E-856F-49E2-1A50EF789874}"/>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1" name="Freeform 502">
              <a:extLst>
                <a:ext uri="{FF2B5EF4-FFF2-40B4-BE49-F238E27FC236}">
                  <a16:creationId xmlns:a16="http://schemas.microsoft.com/office/drawing/2014/main" id="{D2C58A44-D2DD-2D61-9B11-BD2C6E398F5A}"/>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122" name="Freeform 503">
              <a:extLst>
                <a:ext uri="{FF2B5EF4-FFF2-40B4-BE49-F238E27FC236}">
                  <a16:creationId xmlns:a16="http://schemas.microsoft.com/office/drawing/2014/main" id="{FC66E583-310C-8DF6-D5E5-2C3A60E18648}"/>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a:p>
          </p:txBody>
        </p:sp>
        <p:sp>
          <p:nvSpPr>
            <p:cNvPr id="123" name="Freeform 504">
              <a:extLst>
                <a:ext uri="{FF2B5EF4-FFF2-40B4-BE49-F238E27FC236}">
                  <a16:creationId xmlns:a16="http://schemas.microsoft.com/office/drawing/2014/main" id="{32304F90-5E70-EF5B-76D7-E8C459988C63}"/>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a:p>
          </p:txBody>
        </p:sp>
        <p:sp>
          <p:nvSpPr>
            <p:cNvPr id="124" name="Freeform 505">
              <a:extLst>
                <a:ext uri="{FF2B5EF4-FFF2-40B4-BE49-F238E27FC236}">
                  <a16:creationId xmlns:a16="http://schemas.microsoft.com/office/drawing/2014/main" id="{BE691C37-AC4D-ACD3-AC1C-2926B0AFD5CB}"/>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506">
              <a:extLst>
                <a:ext uri="{FF2B5EF4-FFF2-40B4-BE49-F238E27FC236}">
                  <a16:creationId xmlns:a16="http://schemas.microsoft.com/office/drawing/2014/main" id="{574788EF-1F95-1E4B-25D9-2E55621E1761}"/>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126" name="Freeform 507">
              <a:extLst>
                <a:ext uri="{FF2B5EF4-FFF2-40B4-BE49-F238E27FC236}">
                  <a16:creationId xmlns:a16="http://schemas.microsoft.com/office/drawing/2014/main" id="{2FE8CD66-20E7-1C6C-72C3-B87F2FFE80DC}"/>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a:p>
          </p:txBody>
        </p:sp>
        <p:sp>
          <p:nvSpPr>
            <p:cNvPr id="127" name="Freeform 508">
              <a:extLst>
                <a:ext uri="{FF2B5EF4-FFF2-40B4-BE49-F238E27FC236}">
                  <a16:creationId xmlns:a16="http://schemas.microsoft.com/office/drawing/2014/main" id="{DD3C446A-57DE-561D-67B0-AD9322DE813A}"/>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128" name="Freeform 509">
              <a:extLst>
                <a:ext uri="{FF2B5EF4-FFF2-40B4-BE49-F238E27FC236}">
                  <a16:creationId xmlns:a16="http://schemas.microsoft.com/office/drawing/2014/main" id="{B47C054D-3A36-2321-5934-0B7926E54652}"/>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29" name="Freeform 510">
              <a:extLst>
                <a:ext uri="{FF2B5EF4-FFF2-40B4-BE49-F238E27FC236}">
                  <a16:creationId xmlns:a16="http://schemas.microsoft.com/office/drawing/2014/main" id="{1AED5362-A2DC-771B-A74C-04A0F1A35679}"/>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30" name="Freeform 511">
              <a:extLst>
                <a:ext uri="{FF2B5EF4-FFF2-40B4-BE49-F238E27FC236}">
                  <a16:creationId xmlns:a16="http://schemas.microsoft.com/office/drawing/2014/main" id="{F970278B-20C4-8097-4D93-156EF4FEF172}"/>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a:p>
          </p:txBody>
        </p:sp>
        <p:sp>
          <p:nvSpPr>
            <p:cNvPr id="131" name="Freeform 512">
              <a:extLst>
                <a:ext uri="{FF2B5EF4-FFF2-40B4-BE49-F238E27FC236}">
                  <a16:creationId xmlns:a16="http://schemas.microsoft.com/office/drawing/2014/main" id="{24455B5B-70B0-761E-D0A1-460ABE15B70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a:p>
          </p:txBody>
        </p:sp>
        <p:sp>
          <p:nvSpPr>
            <p:cNvPr id="132" name="Freeform 513">
              <a:extLst>
                <a:ext uri="{FF2B5EF4-FFF2-40B4-BE49-F238E27FC236}">
                  <a16:creationId xmlns:a16="http://schemas.microsoft.com/office/drawing/2014/main" id="{72262F6C-1FB6-DE44-7E91-8CDCDB22C14E}"/>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a:p>
          </p:txBody>
        </p:sp>
        <p:sp>
          <p:nvSpPr>
            <p:cNvPr id="133" name="Freeform 514">
              <a:extLst>
                <a:ext uri="{FF2B5EF4-FFF2-40B4-BE49-F238E27FC236}">
                  <a16:creationId xmlns:a16="http://schemas.microsoft.com/office/drawing/2014/main" id="{32E1670B-C9AB-25EA-ED89-D2FE43FC1C4D}"/>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a:p>
          </p:txBody>
        </p:sp>
        <p:sp>
          <p:nvSpPr>
            <p:cNvPr id="134" name="Freeform 515">
              <a:extLst>
                <a:ext uri="{FF2B5EF4-FFF2-40B4-BE49-F238E27FC236}">
                  <a16:creationId xmlns:a16="http://schemas.microsoft.com/office/drawing/2014/main" id="{3C14DB3E-86AB-5C04-B235-7F65DB072861}"/>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a:p>
          </p:txBody>
        </p:sp>
        <p:sp>
          <p:nvSpPr>
            <p:cNvPr id="135" name="Freeform 516">
              <a:extLst>
                <a:ext uri="{FF2B5EF4-FFF2-40B4-BE49-F238E27FC236}">
                  <a16:creationId xmlns:a16="http://schemas.microsoft.com/office/drawing/2014/main" id="{33F5342D-A54C-F560-7ACB-23E903C520AF}"/>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a:p>
          </p:txBody>
        </p:sp>
        <p:sp>
          <p:nvSpPr>
            <p:cNvPr id="136" name="Freeform 517">
              <a:extLst>
                <a:ext uri="{FF2B5EF4-FFF2-40B4-BE49-F238E27FC236}">
                  <a16:creationId xmlns:a16="http://schemas.microsoft.com/office/drawing/2014/main" id="{2FB057D3-D932-B0C8-1E45-4C013CF81B28}"/>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2A158"/>
            </a:solidFill>
            <a:ln w="1804" cap="flat">
              <a:noFill/>
              <a:prstDash val="solid"/>
              <a:miter/>
            </a:ln>
          </p:spPr>
          <p:txBody>
            <a:bodyPr rtlCol="0" anchor="ctr"/>
            <a:lstStyle/>
            <a:p>
              <a:endParaRPr lang="en-US"/>
            </a:p>
          </p:txBody>
        </p:sp>
        <p:sp>
          <p:nvSpPr>
            <p:cNvPr id="137" name="Freeform 518">
              <a:extLst>
                <a:ext uri="{FF2B5EF4-FFF2-40B4-BE49-F238E27FC236}">
                  <a16:creationId xmlns:a16="http://schemas.microsoft.com/office/drawing/2014/main" id="{F326426B-7C60-3707-AF67-6C86C6DB17E6}"/>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a:p>
          </p:txBody>
        </p:sp>
        <p:sp>
          <p:nvSpPr>
            <p:cNvPr id="138" name="Freeform 519">
              <a:extLst>
                <a:ext uri="{FF2B5EF4-FFF2-40B4-BE49-F238E27FC236}">
                  <a16:creationId xmlns:a16="http://schemas.microsoft.com/office/drawing/2014/main" id="{25014560-74CC-ADCD-E278-CD54A891D311}"/>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a:p>
          </p:txBody>
        </p:sp>
        <p:sp>
          <p:nvSpPr>
            <p:cNvPr id="139" name="Freeform 520">
              <a:extLst>
                <a:ext uri="{FF2B5EF4-FFF2-40B4-BE49-F238E27FC236}">
                  <a16:creationId xmlns:a16="http://schemas.microsoft.com/office/drawing/2014/main" id="{82E8AF83-82D3-DA27-0FA1-C8305864D023}"/>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a:p>
          </p:txBody>
        </p:sp>
        <p:sp>
          <p:nvSpPr>
            <p:cNvPr id="140" name="Freeform 521">
              <a:extLst>
                <a:ext uri="{FF2B5EF4-FFF2-40B4-BE49-F238E27FC236}">
                  <a16:creationId xmlns:a16="http://schemas.microsoft.com/office/drawing/2014/main" id="{79BE4058-DA90-6556-D1F3-A681B6F81499}"/>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a:p>
          </p:txBody>
        </p:sp>
        <p:sp>
          <p:nvSpPr>
            <p:cNvPr id="141" name="Freeform 522">
              <a:extLst>
                <a:ext uri="{FF2B5EF4-FFF2-40B4-BE49-F238E27FC236}">
                  <a16:creationId xmlns:a16="http://schemas.microsoft.com/office/drawing/2014/main" id="{2DE72D8D-D24C-9866-992B-60363FAA034D}"/>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a:p>
          </p:txBody>
        </p:sp>
        <p:sp>
          <p:nvSpPr>
            <p:cNvPr id="142" name="Freeform 523">
              <a:extLst>
                <a:ext uri="{FF2B5EF4-FFF2-40B4-BE49-F238E27FC236}">
                  <a16:creationId xmlns:a16="http://schemas.microsoft.com/office/drawing/2014/main" id="{A49AF54C-296E-0C0D-5A5E-F6162B255699}"/>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a:p>
          </p:txBody>
        </p:sp>
        <p:sp>
          <p:nvSpPr>
            <p:cNvPr id="143" name="Freeform 524">
              <a:extLst>
                <a:ext uri="{FF2B5EF4-FFF2-40B4-BE49-F238E27FC236}">
                  <a16:creationId xmlns:a16="http://schemas.microsoft.com/office/drawing/2014/main" id="{0200D7DA-F8BD-7828-B66F-E7ABD67E427D}"/>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a:p>
          </p:txBody>
        </p:sp>
        <p:sp>
          <p:nvSpPr>
            <p:cNvPr id="144" name="Freeform 525">
              <a:extLst>
                <a:ext uri="{FF2B5EF4-FFF2-40B4-BE49-F238E27FC236}">
                  <a16:creationId xmlns:a16="http://schemas.microsoft.com/office/drawing/2014/main" id="{E3237EFA-4851-3DC3-A64C-37380724C5D2}"/>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a:p>
          </p:txBody>
        </p:sp>
        <p:sp>
          <p:nvSpPr>
            <p:cNvPr id="145" name="Freeform 526">
              <a:extLst>
                <a:ext uri="{FF2B5EF4-FFF2-40B4-BE49-F238E27FC236}">
                  <a16:creationId xmlns:a16="http://schemas.microsoft.com/office/drawing/2014/main" id="{902BB113-AE96-7F47-14FA-E3BAC9FD5B38}"/>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a:p>
          </p:txBody>
        </p:sp>
        <p:sp>
          <p:nvSpPr>
            <p:cNvPr id="146" name="Freeform 527">
              <a:extLst>
                <a:ext uri="{FF2B5EF4-FFF2-40B4-BE49-F238E27FC236}">
                  <a16:creationId xmlns:a16="http://schemas.microsoft.com/office/drawing/2014/main" id="{3BAF3655-980A-D3BC-E52A-C9B216B21852}"/>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a:p>
          </p:txBody>
        </p:sp>
        <p:sp>
          <p:nvSpPr>
            <p:cNvPr id="147" name="Freeform 528">
              <a:extLst>
                <a:ext uri="{FF2B5EF4-FFF2-40B4-BE49-F238E27FC236}">
                  <a16:creationId xmlns:a16="http://schemas.microsoft.com/office/drawing/2014/main" id="{B8AB0C0B-E7A6-080F-6FB4-714B06E664FB}"/>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2A158"/>
            </a:solidFill>
            <a:ln w="1804" cap="flat">
              <a:noFill/>
              <a:prstDash val="solid"/>
              <a:miter/>
            </a:ln>
          </p:spPr>
          <p:txBody>
            <a:bodyPr rtlCol="0" anchor="ctr"/>
            <a:lstStyle/>
            <a:p>
              <a:endParaRPr lang="en-US"/>
            </a:p>
          </p:txBody>
        </p:sp>
        <p:sp>
          <p:nvSpPr>
            <p:cNvPr id="148" name="Freeform 529">
              <a:extLst>
                <a:ext uri="{FF2B5EF4-FFF2-40B4-BE49-F238E27FC236}">
                  <a16:creationId xmlns:a16="http://schemas.microsoft.com/office/drawing/2014/main" id="{D0863E6D-A392-02B0-2FD4-1146BA3DC8D9}"/>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a:p>
          </p:txBody>
        </p:sp>
        <p:sp>
          <p:nvSpPr>
            <p:cNvPr id="149" name="Freeform 530">
              <a:extLst>
                <a:ext uri="{FF2B5EF4-FFF2-40B4-BE49-F238E27FC236}">
                  <a16:creationId xmlns:a16="http://schemas.microsoft.com/office/drawing/2014/main" id="{AFDF374A-B39D-AA02-8AC1-002A369608BB}"/>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a:p>
          </p:txBody>
        </p:sp>
        <p:sp>
          <p:nvSpPr>
            <p:cNvPr id="150" name="Freeform 531">
              <a:extLst>
                <a:ext uri="{FF2B5EF4-FFF2-40B4-BE49-F238E27FC236}">
                  <a16:creationId xmlns:a16="http://schemas.microsoft.com/office/drawing/2014/main" id="{EA8C2A7A-E8AA-16DB-D9C3-AD3849DD237B}"/>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a:p>
          </p:txBody>
        </p:sp>
        <p:sp>
          <p:nvSpPr>
            <p:cNvPr id="151" name="Freeform 532">
              <a:extLst>
                <a:ext uri="{FF2B5EF4-FFF2-40B4-BE49-F238E27FC236}">
                  <a16:creationId xmlns:a16="http://schemas.microsoft.com/office/drawing/2014/main" id="{4D723AB2-7EB1-1278-E4DB-256DE1283331}"/>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E96751"/>
            </a:solidFill>
            <a:ln w="1804" cap="flat">
              <a:noFill/>
              <a:prstDash val="solid"/>
              <a:miter/>
            </a:ln>
          </p:spPr>
          <p:txBody>
            <a:bodyPr rtlCol="0" anchor="ctr"/>
            <a:lstStyle/>
            <a:p>
              <a:endParaRPr lang="en-US" dirty="0"/>
            </a:p>
          </p:txBody>
        </p:sp>
        <p:sp>
          <p:nvSpPr>
            <p:cNvPr id="152" name="Freeform 533">
              <a:extLst>
                <a:ext uri="{FF2B5EF4-FFF2-40B4-BE49-F238E27FC236}">
                  <a16:creationId xmlns:a16="http://schemas.microsoft.com/office/drawing/2014/main" id="{79965686-7137-2762-CA18-B096E8460393}"/>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a:p>
          </p:txBody>
        </p:sp>
        <p:sp>
          <p:nvSpPr>
            <p:cNvPr id="153" name="Freeform 534">
              <a:extLst>
                <a:ext uri="{FF2B5EF4-FFF2-40B4-BE49-F238E27FC236}">
                  <a16:creationId xmlns:a16="http://schemas.microsoft.com/office/drawing/2014/main" id="{D1049D2C-2AEB-8FA2-7308-DBA04018F2F2}"/>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a:p>
          </p:txBody>
        </p:sp>
        <p:sp>
          <p:nvSpPr>
            <p:cNvPr id="154" name="Freeform 535">
              <a:extLst>
                <a:ext uri="{FF2B5EF4-FFF2-40B4-BE49-F238E27FC236}">
                  <a16:creationId xmlns:a16="http://schemas.microsoft.com/office/drawing/2014/main" id="{7E2C7C59-4FA5-5F41-0BA3-1DE6CE0E22C1}"/>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a:p>
          </p:txBody>
        </p:sp>
        <p:sp>
          <p:nvSpPr>
            <p:cNvPr id="155" name="Freeform 536">
              <a:extLst>
                <a:ext uri="{FF2B5EF4-FFF2-40B4-BE49-F238E27FC236}">
                  <a16:creationId xmlns:a16="http://schemas.microsoft.com/office/drawing/2014/main" id="{E5208C77-5F35-7F0C-EC99-69952871B727}"/>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a:p>
          </p:txBody>
        </p:sp>
        <p:sp>
          <p:nvSpPr>
            <p:cNvPr id="156" name="Freeform 537">
              <a:extLst>
                <a:ext uri="{FF2B5EF4-FFF2-40B4-BE49-F238E27FC236}">
                  <a16:creationId xmlns:a16="http://schemas.microsoft.com/office/drawing/2014/main" id="{326E1C2B-2517-1995-665B-BB27F110598F}"/>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a:p>
          </p:txBody>
        </p:sp>
        <p:sp>
          <p:nvSpPr>
            <p:cNvPr id="157" name="Freeform 538">
              <a:extLst>
                <a:ext uri="{FF2B5EF4-FFF2-40B4-BE49-F238E27FC236}">
                  <a16:creationId xmlns:a16="http://schemas.microsoft.com/office/drawing/2014/main" id="{52E85D44-EC3C-2527-E4DC-1854B4CF1FEF}"/>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a:p>
          </p:txBody>
        </p:sp>
        <p:sp>
          <p:nvSpPr>
            <p:cNvPr id="158" name="Freeform 539">
              <a:extLst>
                <a:ext uri="{FF2B5EF4-FFF2-40B4-BE49-F238E27FC236}">
                  <a16:creationId xmlns:a16="http://schemas.microsoft.com/office/drawing/2014/main" id="{59368F03-FDAA-2D83-FEE9-10FB502F9FF0}"/>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a:p>
          </p:txBody>
        </p:sp>
        <p:sp>
          <p:nvSpPr>
            <p:cNvPr id="159" name="Freeform 540">
              <a:extLst>
                <a:ext uri="{FF2B5EF4-FFF2-40B4-BE49-F238E27FC236}">
                  <a16:creationId xmlns:a16="http://schemas.microsoft.com/office/drawing/2014/main" id="{ABA2EF94-B30C-7522-49D4-83432415CCA5}"/>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a:p>
          </p:txBody>
        </p:sp>
        <p:sp>
          <p:nvSpPr>
            <p:cNvPr id="160" name="Freeform 541">
              <a:extLst>
                <a:ext uri="{FF2B5EF4-FFF2-40B4-BE49-F238E27FC236}">
                  <a16:creationId xmlns:a16="http://schemas.microsoft.com/office/drawing/2014/main" id="{9CBC9613-F955-8321-8DF5-48476D7AD203}"/>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a:p>
          </p:txBody>
        </p:sp>
        <p:sp>
          <p:nvSpPr>
            <p:cNvPr id="161" name="Freeform 542">
              <a:extLst>
                <a:ext uri="{FF2B5EF4-FFF2-40B4-BE49-F238E27FC236}">
                  <a16:creationId xmlns:a16="http://schemas.microsoft.com/office/drawing/2014/main" id="{39BC8F9E-CE7A-A09D-479F-0A8DDBA12D6D}"/>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a:p>
          </p:txBody>
        </p:sp>
        <p:sp>
          <p:nvSpPr>
            <p:cNvPr id="162" name="Freeform 543">
              <a:extLst>
                <a:ext uri="{FF2B5EF4-FFF2-40B4-BE49-F238E27FC236}">
                  <a16:creationId xmlns:a16="http://schemas.microsoft.com/office/drawing/2014/main" id="{64A016CC-7FD3-3AEE-94BA-8848BE95294A}"/>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a:p>
          </p:txBody>
        </p:sp>
        <p:sp>
          <p:nvSpPr>
            <p:cNvPr id="163" name="Freeform 544">
              <a:extLst>
                <a:ext uri="{FF2B5EF4-FFF2-40B4-BE49-F238E27FC236}">
                  <a16:creationId xmlns:a16="http://schemas.microsoft.com/office/drawing/2014/main" id="{96D24630-597D-E3E0-E71F-C36457A77B6D}"/>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769497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DA52B-3208-FA44-E098-083CCB291F0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DDDBFE-80C5-4746-FD87-F21B02E75704}"/>
              </a:ext>
            </a:extLst>
          </p:cNvPr>
          <p:cNvSpPr/>
          <p:nvPr/>
        </p:nvSpPr>
        <p:spPr>
          <a:xfrm>
            <a:off x="4067176" y="2733675"/>
            <a:ext cx="6967538" cy="19907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45C71F18-6560-455A-BE97-2C8367B33047}"/>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6CBBEF1E-6F57-BD69-EFFF-C281D09C8BB1}"/>
              </a:ext>
            </a:extLst>
          </p:cNvPr>
          <p:cNvSpPr>
            <a:spLocks noGrp="1"/>
          </p:cNvSpPr>
          <p:nvPr>
            <p:ph type="body" sz="quarter" idx="19"/>
          </p:nvPr>
        </p:nvSpPr>
        <p:spPr>
          <a:xfrm>
            <a:off x="221728" y="1829808"/>
            <a:ext cx="2984778" cy="385564"/>
          </a:xfrm>
        </p:spPr>
        <p:txBody>
          <a:bodyPr/>
          <a:lstStyle/>
          <a:p>
            <a:r>
              <a:rPr lang="en-IE" sz="2800" dirty="0"/>
              <a:t>Viability and Profitability</a:t>
            </a:r>
          </a:p>
        </p:txBody>
      </p:sp>
      <p:sp>
        <p:nvSpPr>
          <p:cNvPr id="6" name="Text Placeholder 5">
            <a:extLst>
              <a:ext uri="{FF2B5EF4-FFF2-40B4-BE49-F238E27FC236}">
                <a16:creationId xmlns:a16="http://schemas.microsoft.com/office/drawing/2014/main" id="{F4F42D8B-5FD5-0FDE-CA4E-EAEB4FA0CB5E}"/>
              </a:ext>
            </a:extLst>
          </p:cNvPr>
          <p:cNvSpPr>
            <a:spLocks noGrp="1"/>
          </p:cNvSpPr>
          <p:nvPr>
            <p:ph type="body" sz="quarter" idx="21"/>
          </p:nvPr>
        </p:nvSpPr>
        <p:spPr>
          <a:xfrm>
            <a:off x="4181476" y="616824"/>
            <a:ext cx="7353300" cy="3499183"/>
          </a:xfrm>
        </p:spPr>
        <p:txBody>
          <a:bodyPr/>
          <a:lstStyle/>
          <a:p>
            <a:pPr>
              <a:spcAft>
                <a:spcPts val="1200"/>
              </a:spcAft>
            </a:pPr>
            <a:r>
              <a:rPr lang="en-US" sz="2400" dirty="0"/>
              <a:t>You address this by solid financial planning and showing market demand. Demonstrate a realistic break-even and that you have a plan to reach occupancy goals: </a:t>
            </a:r>
          </a:p>
          <a:p>
            <a:pPr>
              <a:spcAft>
                <a:spcPts val="1200"/>
              </a:spcAft>
            </a:pPr>
            <a:endParaRPr lang="en-US" sz="2400" dirty="0"/>
          </a:p>
          <a:p>
            <a:pPr>
              <a:spcAft>
                <a:spcPts val="1200"/>
              </a:spcAft>
            </a:pPr>
            <a:endParaRPr lang="en-US" sz="2400" dirty="0"/>
          </a:p>
          <a:p>
            <a:pPr>
              <a:spcAft>
                <a:spcPts val="1200"/>
              </a:spcAft>
            </a:pPr>
            <a:r>
              <a:rPr lang="en-US" sz="2400" b="1" dirty="0">
                <a:solidFill>
                  <a:schemeClr val="bg1"/>
                </a:solidFill>
              </a:rPr>
              <a:t>For example, </a:t>
            </a:r>
            <a:r>
              <a:rPr lang="en-US" sz="2400" dirty="0">
                <a:solidFill>
                  <a:schemeClr val="bg1"/>
                </a:solidFill>
              </a:rPr>
              <a:t>mention any </a:t>
            </a:r>
            <a:r>
              <a:rPr lang="en-US" sz="2400" b="1" dirty="0">
                <a:solidFill>
                  <a:schemeClr val="bg1"/>
                </a:solidFill>
              </a:rPr>
              <a:t>advance interest</a:t>
            </a:r>
            <a:r>
              <a:rPr lang="en-US" sz="2400" dirty="0">
                <a:solidFill>
                  <a:schemeClr val="bg1"/>
                </a:solidFill>
              </a:rPr>
              <a:t> you’ve gotten – </a:t>
            </a:r>
            <a:r>
              <a:rPr lang="en-US" sz="2400" b="1" i="1" dirty="0">
                <a:solidFill>
                  <a:schemeClr val="bg1"/>
                </a:solidFill>
              </a:rPr>
              <a:t>“1000 people subscribed to our newsletter waiting for opening” </a:t>
            </a:r>
            <a:r>
              <a:rPr lang="en-US" sz="2400" dirty="0">
                <a:solidFill>
                  <a:schemeClr val="bg1"/>
                </a:solidFill>
              </a:rPr>
              <a:t>or </a:t>
            </a:r>
            <a:r>
              <a:rPr lang="en-US" sz="2400" b="1" i="1" dirty="0">
                <a:solidFill>
                  <a:schemeClr val="bg1"/>
                </a:solidFill>
              </a:rPr>
              <a:t>“tour operators expressed interest in partnering”</a:t>
            </a:r>
            <a:r>
              <a:rPr lang="en-US" sz="2400" dirty="0">
                <a:solidFill>
                  <a:schemeClr val="bg1"/>
                </a:solidFill>
              </a:rPr>
              <a:t>.</a:t>
            </a:r>
          </a:p>
          <a:p>
            <a:pPr>
              <a:spcAft>
                <a:spcPts val="1200"/>
              </a:spcAft>
            </a:pPr>
            <a:endParaRPr lang="en-IE" sz="2400" dirty="0"/>
          </a:p>
        </p:txBody>
      </p:sp>
      <p:grpSp>
        <p:nvGrpSpPr>
          <p:cNvPr id="3" name="Graphic 4">
            <a:extLst>
              <a:ext uri="{FF2B5EF4-FFF2-40B4-BE49-F238E27FC236}">
                <a16:creationId xmlns:a16="http://schemas.microsoft.com/office/drawing/2014/main" id="{F72DE797-FE7A-6CFE-ABB1-ABBBC4D803FF}"/>
              </a:ext>
            </a:extLst>
          </p:cNvPr>
          <p:cNvGrpSpPr/>
          <p:nvPr/>
        </p:nvGrpSpPr>
        <p:grpSpPr>
          <a:xfrm>
            <a:off x="1232909" y="4962031"/>
            <a:ext cx="1872461" cy="1355795"/>
            <a:chOff x="4239935" y="504942"/>
            <a:chExt cx="1172405" cy="746078"/>
          </a:xfrm>
        </p:grpSpPr>
        <p:sp>
          <p:nvSpPr>
            <p:cNvPr id="4" name="Freeform 388">
              <a:extLst>
                <a:ext uri="{FF2B5EF4-FFF2-40B4-BE49-F238E27FC236}">
                  <a16:creationId xmlns:a16="http://schemas.microsoft.com/office/drawing/2014/main" id="{9D1F2831-8666-69F4-47AF-010978622984}"/>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a:p>
          </p:txBody>
        </p:sp>
        <p:sp>
          <p:nvSpPr>
            <p:cNvPr id="5" name="Freeform 389">
              <a:extLst>
                <a:ext uri="{FF2B5EF4-FFF2-40B4-BE49-F238E27FC236}">
                  <a16:creationId xmlns:a16="http://schemas.microsoft.com/office/drawing/2014/main" id="{94AFD527-DACE-F605-CE54-F6B942731608}"/>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545792CC-7C45-C92D-82A2-79012863189C}"/>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E03D16C6-857B-1936-25A3-50F691AA2A00}"/>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a:p>
          </p:txBody>
        </p:sp>
        <p:sp>
          <p:nvSpPr>
            <p:cNvPr id="9" name="Freeform 392">
              <a:extLst>
                <a:ext uri="{FF2B5EF4-FFF2-40B4-BE49-F238E27FC236}">
                  <a16:creationId xmlns:a16="http://schemas.microsoft.com/office/drawing/2014/main" id="{6601BA87-2CA4-E185-2AC1-0A25AA3B8F34}"/>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12" name="Freeform 393">
              <a:extLst>
                <a:ext uri="{FF2B5EF4-FFF2-40B4-BE49-F238E27FC236}">
                  <a16:creationId xmlns:a16="http://schemas.microsoft.com/office/drawing/2014/main" id="{EC6704BF-A8BD-732A-EB9E-0D11EFE0DF74}"/>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a:p>
          </p:txBody>
        </p:sp>
        <p:sp>
          <p:nvSpPr>
            <p:cNvPr id="13" name="Freeform 394">
              <a:extLst>
                <a:ext uri="{FF2B5EF4-FFF2-40B4-BE49-F238E27FC236}">
                  <a16:creationId xmlns:a16="http://schemas.microsoft.com/office/drawing/2014/main" id="{98370207-F9EE-3CB7-EE11-A63720F3B431}"/>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4" name="Freeform 395">
              <a:extLst>
                <a:ext uri="{FF2B5EF4-FFF2-40B4-BE49-F238E27FC236}">
                  <a16:creationId xmlns:a16="http://schemas.microsoft.com/office/drawing/2014/main" id="{59E6A4FE-0642-FF8B-EB56-25A816867E61}"/>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15" name="Freeform 396">
              <a:extLst>
                <a:ext uri="{FF2B5EF4-FFF2-40B4-BE49-F238E27FC236}">
                  <a16:creationId xmlns:a16="http://schemas.microsoft.com/office/drawing/2014/main" id="{BACF3B8E-8EC5-F440-602E-FF77EEB507DE}"/>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a:p>
          </p:txBody>
        </p:sp>
        <p:sp>
          <p:nvSpPr>
            <p:cNvPr id="16" name="Freeform 397">
              <a:extLst>
                <a:ext uri="{FF2B5EF4-FFF2-40B4-BE49-F238E27FC236}">
                  <a16:creationId xmlns:a16="http://schemas.microsoft.com/office/drawing/2014/main" id="{CEF2CD40-17C1-4837-6381-41CAEE960956}"/>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a:p>
          </p:txBody>
        </p:sp>
        <p:sp>
          <p:nvSpPr>
            <p:cNvPr id="17" name="Freeform 398">
              <a:extLst>
                <a:ext uri="{FF2B5EF4-FFF2-40B4-BE49-F238E27FC236}">
                  <a16:creationId xmlns:a16="http://schemas.microsoft.com/office/drawing/2014/main" id="{BE43C0E6-7F2E-5CF4-E25F-64D87DB7E474}"/>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a:p>
          </p:txBody>
        </p:sp>
        <p:sp>
          <p:nvSpPr>
            <p:cNvPr id="18" name="Freeform 399">
              <a:extLst>
                <a:ext uri="{FF2B5EF4-FFF2-40B4-BE49-F238E27FC236}">
                  <a16:creationId xmlns:a16="http://schemas.microsoft.com/office/drawing/2014/main" id="{BC6E386E-DD72-53EB-A2F9-5F1A6D26CC55}"/>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a:p>
          </p:txBody>
        </p:sp>
        <p:sp>
          <p:nvSpPr>
            <p:cNvPr id="19" name="Freeform 400">
              <a:extLst>
                <a:ext uri="{FF2B5EF4-FFF2-40B4-BE49-F238E27FC236}">
                  <a16:creationId xmlns:a16="http://schemas.microsoft.com/office/drawing/2014/main" id="{E74F867C-5C3E-070A-65FB-3E559D8B218E}"/>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a:p>
          </p:txBody>
        </p:sp>
        <p:sp>
          <p:nvSpPr>
            <p:cNvPr id="20" name="Freeform 401">
              <a:extLst>
                <a:ext uri="{FF2B5EF4-FFF2-40B4-BE49-F238E27FC236}">
                  <a16:creationId xmlns:a16="http://schemas.microsoft.com/office/drawing/2014/main" id="{6C82F261-B91B-F46F-89C3-F775D593D2FB}"/>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a:p>
          </p:txBody>
        </p:sp>
        <p:sp>
          <p:nvSpPr>
            <p:cNvPr id="21" name="Freeform 402">
              <a:extLst>
                <a:ext uri="{FF2B5EF4-FFF2-40B4-BE49-F238E27FC236}">
                  <a16:creationId xmlns:a16="http://schemas.microsoft.com/office/drawing/2014/main" id="{52C1AD8A-08A7-D9B7-C5BB-BC3716FACC26}"/>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a:p>
          </p:txBody>
        </p:sp>
        <p:sp>
          <p:nvSpPr>
            <p:cNvPr id="22" name="Freeform 403">
              <a:extLst>
                <a:ext uri="{FF2B5EF4-FFF2-40B4-BE49-F238E27FC236}">
                  <a16:creationId xmlns:a16="http://schemas.microsoft.com/office/drawing/2014/main" id="{76F0C50C-B8E5-3DB2-8E43-80B85FBC4EF6}"/>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a:p>
          </p:txBody>
        </p:sp>
        <p:sp>
          <p:nvSpPr>
            <p:cNvPr id="23" name="Freeform 404">
              <a:extLst>
                <a:ext uri="{FF2B5EF4-FFF2-40B4-BE49-F238E27FC236}">
                  <a16:creationId xmlns:a16="http://schemas.microsoft.com/office/drawing/2014/main" id="{23D8843B-6C0D-A943-B94B-B9AC16D71A47}"/>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a:p>
          </p:txBody>
        </p:sp>
        <p:sp>
          <p:nvSpPr>
            <p:cNvPr id="24" name="Freeform 405">
              <a:extLst>
                <a:ext uri="{FF2B5EF4-FFF2-40B4-BE49-F238E27FC236}">
                  <a16:creationId xmlns:a16="http://schemas.microsoft.com/office/drawing/2014/main" id="{0115AF80-33F1-29F8-50B1-07761A1B8856}"/>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a:p>
          </p:txBody>
        </p:sp>
        <p:sp>
          <p:nvSpPr>
            <p:cNvPr id="25" name="Freeform 406">
              <a:extLst>
                <a:ext uri="{FF2B5EF4-FFF2-40B4-BE49-F238E27FC236}">
                  <a16:creationId xmlns:a16="http://schemas.microsoft.com/office/drawing/2014/main" id="{735AB998-9120-9052-2683-DED74EEEEDA2}"/>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26" name="Freeform 407">
              <a:extLst>
                <a:ext uri="{FF2B5EF4-FFF2-40B4-BE49-F238E27FC236}">
                  <a16:creationId xmlns:a16="http://schemas.microsoft.com/office/drawing/2014/main" id="{FBA37899-0B74-094F-CD5C-69E832F91A47}"/>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a:p>
          </p:txBody>
        </p:sp>
        <p:sp>
          <p:nvSpPr>
            <p:cNvPr id="27" name="Freeform 408">
              <a:extLst>
                <a:ext uri="{FF2B5EF4-FFF2-40B4-BE49-F238E27FC236}">
                  <a16:creationId xmlns:a16="http://schemas.microsoft.com/office/drawing/2014/main" id="{D0278C65-198A-F109-403D-67E620AE2DA9}"/>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a:p>
          </p:txBody>
        </p:sp>
        <p:sp>
          <p:nvSpPr>
            <p:cNvPr id="28" name="Freeform 409">
              <a:extLst>
                <a:ext uri="{FF2B5EF4-FFF2-40B4-BE49-F238E27FC236}">
                  <a16:creationId xmlns:a16="http://schemas.microsoft.com/office/drawing/2014/main" id="{07357A47-D673-0C82-1903-52F05D5DE521}"/>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9" name="Freeform 410">
              <a:extLst>
                <a:ext uri="{FF2B5EF4-FFF2-40B4-BE49-F238E27FC236}">
                  <a16:creationId xmlns:a16="http://schemas.microsoft.com/office/drawing/2014/main" id="{E08DEA60-7F7E-C522-41BB-874876457AAB}"/>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30" name="Freeform 411">
              <a:extLst>
                <a:ext uri="{FF2B5EF4-FFF2-40B4-BE49-F238E27FC236}">
                  <a16:creationId xmlns:a16="http://schemas.microsoft.com/office/drawing/2014/main" id="{CFA0A77B-F25E-6D28-39C0-67CE15A2E311}"/>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a:p>
          </p:txBody>
        </p:sp>
        <p:sp>
          <p:nvSpPr>
            <p:cNvPr id="31" name="Freeform 412">
              <a:extLst>
                <a:ext uri="{FF2B5EF4-FFF2-40B4-BE49-F238E27FC236}">
                  <a16:creationId xmlns:a16="http://schemas.microsoft.com/office/drawing/2014/main" id="{D1BBED3F-D087-BE9B-57EC-E91374F55ABD}"/>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32" name="Freeform 413">
              <a:extLst>
                <a:ext uri="{FF2B5EF4-FFF2-40B4-BE49-F238E27FC236}">
                  <a16:creationId xmlns:a16="http://schemas.microsoft.com/office/drawing/2014/main" id="{32BC715C-89D0-0207-C4F9-F9104000062D}"/>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33" name="Freeform 414">
              <a:extLst>
                <a:ext uri="{FF2B5EF4-FFF2-40B4-BE49-F238E27FC236}">
                  <a16:creationId xmlns:a16="http://schemas.microsoft.com/office/drawing/2014/main" id="{2FE6617E-400E-0335-144E-780CB49EC7D9}"/>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415">
              <a:extLst>
                <a:ext uri="{FF2B5EF4-FFF2-40B4-BE49-F238E27FC236}">
                  <a16:creationId xmlns:a16="http://schemas.microsoft.com/office/drawing/2014/main" id="{ACF2ED3E-1503-9B4B-1164-0F22906C340B}"/>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35" name="Freeform 416">
              <a:extLst>
                <a:ext uri="{FF2B5EF4-FFF2-40B4-BE49-F238E27FC236}">
                  <a16:creationId xmlns:a16="http://schemas.microsoft.com/office/drawing/2014/main" id="{6386BAF6-A70B-2550-93BB-CF1E0C4B58C2}"/>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36" name="Freeform 417">
              <a:extLst>
                <a:ext uri="{FF2B5EF4-FFF2-40B4-BE49-F238E27FC236}">
                  <a16:creationId xmlns:a16="http://schemas.microsoft.com/office/drawing/2014/main" id="{F1480B16-9741-4A3E-0B13-EB253A5B4853}"/>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a:p>
          </p:txBody>
        </p:sp>
        <p:sp>
          <p:nvSpPr>
            <p:cNvPr id="37" name="Freeform 418">
              <a:extLst>
                <a:ext uri="{FF2B5EF4-FFF2-40B4-BE49-F238E27FC236}">
                  <a16:creationId xmlns:a16="http://schemas.microsoft.com/office/drawing/2014/main" id="{661D9BB2-894C-FFEE-2841-0F89FBBFD8D2}"/>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a:p>
          </p:txBody>
        </p:sp>
        <p:sp>
          <p:nvSpPr>
            <p:cNvPr id="38" name="Freeform 419">
              <a:extLst>
                <a:ext uri="{FF2B5EF4-FFF2-40B4-BE49-F238E27FC236}">
                  <a16:creationId xmlns:a16="http://schemas.microsoft.com/office/drawing/2014/main" id="{731E1454-D102-1A6F-F6FD-888FF44A843A}"/>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a:p>
          </p:txBody>
        </p:sp>
        <p:sp>
          <p:nvSpPr>
            <p:cNvPr id="39" name="Freeform 420">
              <a:extLst>
                <a:ext uri="{FF2B5EF4-FFF2-40B4-BE49-F238E27FC236}">
                  <a16:creationId xmlns:a16="http://schemas.microsoft.com/office/drawing/2014/main" id="{9C326768-BAD1-03F1-9927-E06EB30776D9}"/>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a:p>
          </p:txBody>
        </p:sp>
        <p:sp>
          <p:nvSpPr>
            <p:cNvPr id="40" name="Freeform 421">
              <a:extLst>
                <a:ext uri="{FF2B5EF4-FFF2-40B4-BE49-F238E27FC236}">
                  <a16:creationId xmlns:a16="http://schemas.microsoft.com/office/drawing/2014/main" id="{7E28A16D-7D63-BF86-5166-05E55BF8DDAC}"/>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a:p>
          </p:txBody>
        </p:sp>
        <p:sp>
          <p:nvSpPr>
            <p:cNvPr id="41" name="Freeform 422">
              <a:extLst>
                <a:ext uri="{FF2B5EF4-FFF2-40B4-BE49-F238E27FC236}">
                  <a16:creationId xmlns:a16="http://schemas.microsoft.com/office/drawing/2014/main" id="{0267795F-106C-C85A-E00F-0AC940D17432}"/>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a:p>
          </p:txBody>
        </p:sp>
        <p:sp>
          <p:nvSpPr>
            <p:cNvPr id="42" name="Freeform 423">
              <a:extLst>
                <a:ext uri="{FF2B5EF4-FFF2-40B4-BE49-F238E27FC236}">
                  <a16:creationId xmlns:a16="http://schemas.microsoft.com/office/drawing/2014/main" id="{A22E9069-E243-43E9-56B0-C7F59FF268A4}"/>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a:p>
          </p:txBody>
        </p:sp>
        <p:sp>
          <p:nvSpPr>
            <p:cNvPr id="43" name="Freeform 424">
              <a:extLst>
                <a:ext uri="{FF2B5EF4-FFF2-40B4-BE49-F238E27FC236}">
                  <a16:creationId xmlns:a16="http://schemas.microsoft.com/office/drawing/2014/main" id="{88C663BF-429F-B206-9F5A-FE9580B1FF0F}"/>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a:p>
          </p:txBody>
        </p:sp>
        <p:sp>
          <p:nvSpPr>
            <p:cNvPr id="44" name="Freeform 425">
              <a:extLst>
                <a:ext uri="{FF2B5EF4-FFF2-40B4-BE49-F238E27FC236}">
                  <a16:creationId xmlns:a16="http://schemas.microsoft.com/office/drawing/2014/main" id="{D466ED90-EECB-6FB6-A3BA-35C59A85F1D2}"/>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a:p>
          </p:txBody>
        </p:sp>
        <p:sp>
          <p:nvSpPr>
            <p:cNvPr id="45" name="Freeform 426">
              <a:extLst>
                <a:ext uri="{FF2B5EF4-FFF2-40B4-BE49-F238E27FC236}">
                  <a16:creationId xmlns:a16="http://schemas.microsoft.com/office/drawing/2014/main" id="{F18B8530-904D-FE26-6F78-F958F801B297}"/>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a:p>
          </p:txBody>
        </p:sp>
        <p:sp>
          <p:nvSpPr>
            <p:cNvPr id="46" name="Freeform 427">
              <a:extLst>
                <a:ext uri="{FF2B5EF4-FFF2-40B4-BE49-F238E27FC236}">
                  <a16:creationId xmlns:a16="http://schemas.microsoft.com/office/drawing/2014/main" id="{3F7B599D-1097-9EF4-7097-FB202D1A62F2}"/>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a:p>
          </p:txBody>
        </p:sp>
        <p:sp>
          <p:nvSpPr>
            <p:cNvPr id="47" name="Freeform 428">
              <a:extLst>
                <a:ext uri="{FF2B5EF4-FFF2-40B4-BE49-F238E27FC236}">
                  <a16:creationId xmlns:a16="http://schemas.microsoft.com/office/drawing/2014/main" id="{6C5FE8AE-F182-9DB0-1C00-8F05DF1A909D}"/>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48" name="Freeform 429">
              <a:extLst>
                <a:ext uri="{FF2B5EF4-FFF2-40B4-BE49-F238E27FC236}">
                  <a16:creationId xmlns:a16="http://schemas.microsoft.com/office/drawing/2014/main" id="{EC55CDC7-88A4-4791-A7E7-91B9C948C0C4}"/>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a:p>
          </p:txBody>
        </p:sp>
        <p:sp>
          <p:nvSpPr>
            <p:cNvPr id="49" name="Freeform 430">
              <a:extLst>
                <a:ext uri="{FF2B5EF4-FFF2-40B4-BE49-F238E27FC236}">
                  <a16:creationId xmlns:a16="http://schemas.microsoft.com/office/drawing/2014/main" id="{58FE1E6F-B1CD-A9FE-472B-B9073BEEC9AE}"/>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a:p>
          </p:txBody>
        </p:sp>
        <p:sp>
          <p:nvSpPr>
            <p:cNvPr id="50" name="Freeform 431">
              <a:extLst>
                <a:ext uri="{FF2B5EF4-FFF2-40B4-BE49-F238E27FC236}">
                  <a16:creationId xmlns:a16="http://schemas.microsoft.com/office/drawing/2014/main" id="{527BA1BD-53CA-33D4-4A30-A452ED7BA34D}"/>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a:p>
          </p:txBody>
        </p:sp>
        <p:sp>
          <p:nvSpPr>
            <p:cNvPr id="51" name="Freeform 432">
              <a:extLst>
                <a:ext uri="{FF2B5EF4-FFF2-40B4-BE49-F238E27FC236}">
                  <a16:creationId xmlns:a16="http://schemas.microsoft.com/office/drawing/2014/main" id="{65ACBB46-310D-B8B9-1678-08B17987C9D0}"/>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a:p>
          </p:txBody>
        </p:sp>
        <p:sp>
          <p:nvSpPr>
            <p:cNvPr id="52" name="Freeform 433">
              <a:extLst>
                <a:ext uri="{FF2B5EF4-FFF2-40B4-BE49-F238E27FC236}">
                  <a16:creationId xmlns:a16="http://schemas.microsoft.com/office/drawing/2014/main" id="{3C8E99BA-2259-6120-1FCC-0FF738ECDE1D}"/>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a:p>
          </p:txBody>
        </p:sp>
        <p:sp>
          <p:nvSpPr>
            <p:cNvPr id="53" name="Freeform 434">
              <a:extLst>
                <a:ext uri="{FF2B5EF4-FFF2-40B4-BE49-F238E27FC236}">
                  <a16:creationId xmlns:a16="http://schemas.microsoft.com/office/drawing/2014/main" id="{41583A96-488B-DCB3-42CC-461E3BAA35AD}"/>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a:p>
          </p:txBody>
        </p:sp>
        <p:sp>
          <p:nvSpPr>
            <p:cNvPr id="54" name="Freeform 435">
              <a:extLst>
                <a:ext uri="{FF2B5EF4-FFF2-40B4-BE49-F238E27FC236}">
                  <a16:creationId xmlns:a16="http://schemas.microsoft.com/office/drawing/2014/main" id="{B88B58CB-057B-1189-D038-F3F0CE56E79D}"/>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a:p>
          </p:txBody>
        </p:sp>
        <p:sp>
          <p:nvSpPr>
            <p:cNvPr id="55" name="Freeform 436">
              <a:extLst>
                <a:ext uri="{FF2B5EF4-FFF2-40B4-BE49-F238E27FC236}">
                  <a16:creationId xmlns:a16="http://schemas.microsoft.com/office/drawing/2014/main" id="{BD5C83D3-957A-30E8-B1FE-2AC505B2EDCF}"/>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a:p>
          </p:txBody>
        </p:sp>
        <p:sp>
          <p:nvSpPr>
            <p:cNvPr id="56" name="Freeform 437">
              <a:extLst>
                <a:ext uri="{FF2B5EF4-FFF2-40B4-BE49-F238E27FC236}">
                  <a16:creationId xmlns:a16="http://schemas.microsoft.com/office/drawing/2014/main" id="{332AF902-FBA3-5947-9F85-1220E630E30B}"/>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a:p>
          </p:txBody>
        </p:sp>
        <p:sp>
          <p:nvSpPr>
            <p:cNvPr id="57" name="Freeform 438">
              <a:extLst>
                <a:ext uri="{FF2B5EF4-FFF2-40B4-BE49-F238E27FC236}">
                  <a16:creationId xmlns:a16="http://schemas.microsoft.com/office/drawing/2014/main" id="{E2026967-747A-FFF9-FA86-3620525C7147}"/>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a:p>
          </p:txBody>
        </p:sp>
        <p:sp>
          <p:nvSpPr>
            <p:cNvPr id="58" name="Freeform 439">
              <a:extLst>
                <a:ext uri="{FF2B5EF4-FFF2-40B4-BE49-F238E27FC236}">
                  <a16:creationId xmlns:a16="http://schemas.microsoft.com/office/drawing/2014/main" id="{C119B2A5-554B-B3CE-439F-8AE8C15C4D66}"/>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a:p>
          </p:txBody>
        </p:sp>
        <p:sp>
          <p:nvSpPr>
            <p:cNvPr id="59" name="Freeform 440">
              <a:extLst>
                <a:ext uri="{FF2B5EF4-FFF2-40B4-BE49-F238E27FC236}">
                  <a16:creationId xmlns:a16="http://schemas.microsoft.com/office/drawing/2014/main" id="{49AD27FB-5326-B5AC-D7E2-CC3048EA95A0}"/>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a:p>
          </p:txBody>
        </p:sp>
        <p:sp>
          <p:nvSpPr>
            <p:cNvPr id="60" name="Freeform 441">
              <a:extLst>
                <a:ext uri="{FF2B5EF4-FFF2-40B4-BE49-F238E27FC236}">
                  <a16:creationId xmlns:a16="http://schemas.microsoft.com/office/drawing/2014/main" id="{74E9054A-440C-F29A-4416-948A833660AB}"/>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a:p>
          </p:txBody>
        </p:sp>
        <p:sp>
          <p:nvSpPr>
            <p:cNvPr id="61" name="Freeform 442">
              <a:extLst>
                <a:ext uri="{FF2B5EF4-FFF2-40B4-BE49-F238E27FC236}">
                  <a16:creationId xmlns:a16="http://schemas.microsoft.com/office/drawing/2014/main" id="{DECC260B-E1EA-A117-3F6D-87EE2C934625}"/>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a:p>
          </p:txBody>
        </p:sp>
        <p:sp>
          <p:nvSpPr>
            <p:cNvPr id="62" name="Freeform 443">
              <a:extLst>
                <a:ext uri="{FF2B5EF4-FFF2-40B4-BE49-F238E27FC236}">
                  <a16:creationId xmlns:a16="http://schemas.microsoft.com/office/drawing/2014/main" id="{9EC12BFA-7365-BD01-9A80-B20A5B1BF874}"/>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63" name="Freeform 444">
              <a:extLst>
                <a:ext uri="{FF2B5EF4-FFF2-40B4-BE49-F238E27FC236}">
                  <a16:creationId xmlns:a16="http://schemas.microsoft.com/office/drawing/2014/main" id="{7296BA65-7624-7F60-6410-FF2AE9006C74}"/>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a:p>
          </p:txBody>
        </p:sp>
        <p:sp>
          <p:nvSpPr>
            <p:cNvPr id="64" name="Freeform 445">
              <a:extLst>
                <a:ext uri="{FF2B5EF4-FFF2-40B4-BE49-F238E27FC236}">
                  <a16:creationId xmlns:a16="http://schemas.microsoft.com/office/drawing/2014/main" id="{1B8D9CBF-6710-AAA0-7BD3-FAED6832B321}"/>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65" name="Freeform 446">
              <a:extLst>
                <a:ext uri="{FF2B5EF4-FFF2-40B4-BE49-F238E27FC236}">
                  <a16:creationId xmlns:a16="http://schemas.microsoft.com/office/drawing/2014/main" id="{9F760BE8-A58B-086E-A164-D4ED0F7AF373}"/>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a:p>
          </p:txBody>
        </p:sp>
        <p:sp>
          <p:nvSpPr>
            <p:cNvPr id="66" name="Freeform 447">
              <a:extLst>
                <a:ext uri="{FF2B5EF4-FFF2-40B4-BE49-F238E27FC236}">
                  <a16:creationId xmlns:a16="http://schemas.microsoft.com/office/drawing/2014/main" id="{CB77AD22-E39B-0540-D258-E3886ED7923C}"/>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a:p>
          </p:txBody>
        </p:sp>
        <p:sp>
          <p:nvSpPr>
            <p:cNvPr id="67" name="Freeform 448">
              <a:extLst>
                <a:ext uri="{FF2B5EF4-FFF2-40B4-BE49-F238E27FC236}">
                  <a16:creationId xmlns:a16="http://schemas.microsoft.com/office/drawing/2014/main" id="{26B6DAD1-81E4-2303-B45E-EADD7A9E9223}"/>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a:p>
          </p:txBody>
        </p:sp>
        <p:sp>
          <p:nvSpPr>
            <p:cNvPr id="68" name="Freeform 449">
              <a:extLst>
                <a:ext uri="{FF2B5EF4-FFF2-40B4-BE49-F238E27FC236}">
                  <a16:creationId xmlns:a16="http://schemas.microsoft.com/office/drawing/2014/main" id="{980AE54D-D19B-98A1-8782-27E5C2963DC0}"/>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a:p>
          </p:txBody>
        </p:sp>
        <p:sp>
          <p:nvSpPr>
            <p:cNvPr id="69" name="Freeform 450">
              <a:extLst>
                <a:ext uri="{FF2B5EF4-FFF2-40B4-BE49-F238E27FC236}">
                  <a16:creationId xmlns:a16="http://schemas.microsoft.com/office/drawing/2014/main" id="{1A2C9C9D-CF0B-3421-4CE6-28399E4B1F33}"/>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a:p>
          </p:txBody>
        </p:sp>
        <p:sp>
          <p:nvSpPr>
            <p:cNvPr id="70" name="Freeform 451">
              <a:extLst>
                <a:ext uri="{FF2B5EF4-FFF2-40B4-BE49-F238E27FC236}">
                  <a16:creationId xmlns:a16="http://schemas.microsoft.com/office/drawing/2014/main" id="{C2914CDE-D29B-38B7-E021-9334B5FD133C}"/>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71" name="Freeform 452">
              <a:extLst>
                <a:ext uri="{FF2B5EF4-FFF2-40B4-BE49-F238E27FC236}">
                  <a16:creationId xmlns:a16="http://schemas.microsoft.com/office/drawing/2014/main" id="{D646D919-41EA-0E44-001C-D0C19CB65F2B}"/>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a:p>
          </p:txBody>
        </p:sp>
        <p:sp>
          <p:nvSpPr>
            <p:cNvPr id="72" name="Freeform 453">
              <a:extLst>
                <a:ext uri="{FF2B5EF4-FFF2-40B4-BE49-F238E27FC236}">
                  <a16:creationId xmlns:a16="http://schemas.microsoft.com/office/drawing/2014/main" id="{4A2CA2D3-E267-61B2-937E-E25BD8C7F080}"/>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a:p>
          </p:txBody>
        </p:sp>
        <p:sp>
          <p:nvSpPr>
            <p:cNvPr id="73" name="Freeform 454">
              <a:extLst>
                <a:ext uri="{FF2B5EF4-FFF2-40B4-BE49-F238E27FC236}">
                  <a16:creationId xmlns:a16="http://schemas.microsoft.com/office/drawing/2014/main" id="{66F0CDFF-C193-FB4F-5164-99F336681503}"/>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a:p>
          </p:txBody>
        </p:sp>
        <p:sp>
          <p:nvSpPr>
            <p:cNvPr id="74" name="Freeform 455">
              <a:extLst>
                <a:ext uri="{FF2B5EF4-FFF2-40B4-BE49-F238E27FC236}">
                  <a16:creationId xmlns:a16="http://schemas.microsoft.com/office/drawing/2014/main" id="{D3C04C3C-20A5-E9F0-B29B-B601DDD663DB}"/>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a:p>
          </p:txBody>
        </p:sp>
        <p:sp>
          <p:nvSpPr>
            <p:cNvPr id="75" name="Freeform 456">
              <a:extLst>
                <a:ext uri="{FF2B5EF4-FFF2-40B4-BE49-F238E27FC236}">
                  <a16:creationId xmlns:a16="http://schemas.microsoft.com/office/drawing/2014/main" id="{F8480AC7-804C-8E68-9DDF-FC9ADAF4DBA2}"/>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a:p>
          </p:txBody>
        </p:sp>
        <p:sp>
          <p:nvSpPr>
            <p:cNvPr id="76" name="Freeform 457">
              <a:extLst>
                <a:ext uri="{FF2B5EF4-FFF2-40B4-BE49-F238E27FC236}">
                  <a16:creationId xmlns:a16="http://schemas.microsoft.com/office/drawing/2014/main" id="{CABA8826-C8B8-D735-149D-D45330E567E8}"/>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a:p>
          </p:txBody>
        </p:sp>
        <p:sp>
          <p:nvSpPr>
            <p:cNvPr id="77" name="Freeform 458">
              <a:extLst>
                <a:ext uri="{FF2B5EF4-FFF2-40B4-BE49-F238E27FC236}">
                  <a16:creationId xmlns:a16="http://schemas.microsoft.com/office/drawing/2014/main" id="{A3908339-C802-9BA0-BD6C-2B8CF6981F4A}"/>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a:p>
          </p:txBody>
        </p:sp>
        <p:sp>
          <p:nvSpPr>
            <p:cNvPr id="78" name="Freeform 459">
              <a:extLst>
                <a:ext uri="{FF2B5EF4-FFF2-40B4-BE49-F238E27FC236}">
                  <a16:creationId xmlns:a16="http://schemas.microsoft.com/office/drawing/2014/main" id="{5F13AD3C-C8DE-38C2-923C-79A70CCDC6AB}"/>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a:p>
          </p:txBody>
        </p:sp>
        <p:sp>
          <p:nvSpPr>
            <p:cNvPr id="79" name="Freeform 460">
              <a:extLst>
                <a:ext uri="{FF2B5EF4-FFF2-40B4-BE49-F238E27FC236}">
                  <a16:creationId xmlns:a16="http://schemas.microsoft.com/office/drawing/2014/main" id="{110C58DE-279F-EA64-2C02-DBC9786F9D67}"/>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0" name="Freeform 461">
              <a:extLst>
                <a:ext uri="{FF2B5EF4-FFF2-40B4-BE49-F238E27FC236}">
                  <a16:creationId xmlns:a16="http://schemas.microsoft.com/office/drawing/2014/main" id="{28876BBA-009B-D502-B5CD-72AF3BB5CFE2}"/>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1" name="Freeform 462">
              <a:extLst>
                <a:ext uri="{FF2B5EF4-FFF2-40B4-BE49-F238E27FC236}">
                  <a16:creationId xmlns:a16="http://schemas.microsoft.com/office/drawing/2014/main" id="{DACF5CB4-1384-7642-CF38-6D1187F530A5}"/>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a:p>
          </p:txBody>
        </p:sp>
        <p:sp>
          <p:nvSpPr>
            <p:cNvPr id="82" name="Freeform 463">
              <a:extLst>
                <a:ext uri="{FF2B5EF4-FFF2-40B4-BE49-F238E27FC236}">
                  <a16:creationId xmlns:a16="http://schemas.microsoft.com/office/drawing/2014/main" id="{D7F89ADB-9F12-7D3C-EF2C-D66E7421B2CE}"/>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a:p>
          </p:txBody>
        </p:sp>
        <p:sp>
          <p:nvSpPr>
            <p:cNvPr id="83" name="Freeform 464">
              <a:extLst>
                <a:ext uri="{FF2B5EF4-FFF2-40B4-BE49-F238E27FC236}">
                  <a16:creationId xmlns:a16="http://schemas.microsoft.com/office/drawing/2014/main" id="{01571CB5-1B7A-0B47-0E9D-25F5C803BCAE}"/>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FFFF"/>
            </a:solidFill>
            <a:ln w="1804" cap="flat">
              <a:noFill/>
              <a:prstDash val="solid"/>
              <a:miter/>
            </a:ln>
          </p:spPr>
          <p:txBody>
            <a:bodyPr rtlCol="0" anchor="ctr"/>
            <a:lstStyle/>
            <a:p>
              <a:endParaRPr lang="en-US"/>
            </a:p>
          </p:txBody>
        </p:sp>
        <p:sp>
          <p:nvSpPr>
            <p:cNvPr id="84" name="Freeform 465">
              <a:extLst>
                <a:ext uri="{FF2B5EF4-FFF2-40B4-BE49-F238E27FC236}">
                  <a16:creationId xmlns:a16="http://schemas.microsoft.com/office/drawing/2014/main" id="{3126F38A-4C0F-FA19-339B-5CD2E1386D7A}"/>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a:p>
          </p:txBody>
        </p:sp>
        <p:sp>
          <p:nvSpPr>
            <p:cNvPr id="85" name="Freeform 466">
              <a:extLst>
                <a:ext uri="{FF2B5EF4-FFF2-40B4-BE49-F238E27FC236}">
                  <a16:creationId xmlns:a16="http://schemas.microsoft.com/office/drawing/2014/main" id="{5CF1122F-9D1B-0E33-10CE-A1C30ED63D0E}"/>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a:p>
          </p:txBody>
        </p:sp>
        <p:sp>
          <p:nvSpPr>
            <p:cNvPr id="86" name="Freeform 467">
              <a:extLst>
                <a:ext uri="{FF2B5EF4-FFF2-40B4-BE49-F238E27FC236}">
                  <a16:creationId xmlns:a16="http://schemas.microsoft.com/office/drawing/2014/main" id="{E426CA74-74ED-6ACB-FAA5-B674EC6860F1}"/>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7" name="Freeform 468">
              <a:extLst>
                <a:ext uri="{FF2B5EF4-FFF2-40B4-BE49-F238E27FC236}">
                  <a16:creationId xmlns:a16="http://schemas.microsoft.com/office/drawing/2014/main" id="{5DEEC62D-E24A-8D09-9E3C-F68A64882C8C}"/>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a:p>
          </p:txBody>
        </p:sp>
        <p:sp>
          <p:nvSpPr>
            <p:cNvPr id="88" name="Freeform 469">
              <a:extLst>
                <a:ext uri="{FF2B5EF4-FFF2-40B4-BE49-F238E27FC236}">
                  <a16:creationId xmlns:a16="http://schemas.microsoft.com/office/drawing/2014/main" id="{0EF8E0A6-B29C-53FF-DFA9-150BF8D8D7DA}"/>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a:p>
          </p:txBody>
        </p:sp>
        <p:sp>
          <p:nvSpPr>
            <p:cNvPr id="89" name="Freeform 470">
              <a:extLst>
                <a:ext uri="{FF2B5EF4-FFF2-40B4-BE49-F238E27FC236}">
                  <a16:creationId xmlns:a16="http://schemas.microsoft.com/office/drawing/2014/main" id="{73A228AC-F23F-A9F2-11CB-C65FC17189D4}"/>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90" name="Freeform 471">
              <a:extLst>
                <a:ext uri="{FF2B5EF4-FFF2-40B4-BE49-F238E27FC236}">
                  <a16:creationId xmlns:a16="http://schemas.microsoft.com/office/drawing/2014/main" id="{2FABE6F2-C513-B77C-BA38-DC4682CA938E}"/>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a:p>
          </p:txBody>
        </p:sp>
        <p:sp>
          <p:nvSpPr>
            <p:cNvPr id="91" name="Freeform 472">
              <a:extLst>
                <a:ext uri="{FF2B5EF4-FFF2-40B4-BE49-F238E27FC236}">
                  <a16:creationId xmlns:a16="http://schemas.microsoft.com/office/drawing/2014/main" id="{D34BAEE7-C2A6-CD6B-D714-0584A235BF45}"/>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a:p>
          </p:txBody>
        </p:sp>
        <p:sp>
          <p:nvSpPr>
            <p:cNvPr id="92" name="Freeform 473">
              <a:extLst>
                <a:ext uri="{FF2B5EF4-FFF2-40B4-BE49-F238E27FC236}">
                  <a16:creationId xmlns:a16="http://schemas.microsoft.com/office/drawing/2014/main" id="{E3538A98-1447-C22A-6D29-EF856F81AA2F}"/>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a:p>
          </p:txBody>
        </p:sp>
        <p:sp>
          <p:nvSpPr>
            <p:cNvPr id="93" name="Freeform 474">
              <a:extLst>
                <a:ext uri="{FF2B5EF4-FFF2-40B4-BE49-F238E27FC236}">
                  <a16:creationId xmlns:a16="http://schemas.microsoft.com/office/drawing/2014/main" id="{DD037AF0-7C21-BAE3-B0FB-A53C5C54D684}"/>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a:p>
          </p:txBody>
        </p:sp>
        <p:sp>
          <p:nvSpPr>
            <p:cNvPr id="94" name="Freeform 475">
              <a:extLst>
                <a:ext uri="{FF2B5EF4-FFF2-40B4-BE49-F238E27FC236}">
                  <a16:creationId xmlns:a16="http://schemas.microsoft.com/office/drawing/2014/main" id="{3E52059A-C295-75E1-068B-F41E963CB464}"/>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a:p>
          </p:txBody>
        </p:sp>
        <p:sp>
          <p:nvSpPr>
            <p:cNvPr id="95" name="Freeform 476">
              <a:extLst>
                <a:ext uri="{FF2B5EF4-FFF2-40B4-BE49-F238E27FC236}">
                  <a16:creationId xmlns:a16="http://schemas.microsoft.com/office/drawing/2014/main" id="{08C06933-C6BE-BDA2-685A-0B07258DEB95}"/>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a:p>
          </p:txBody>
        </p:sp>
        <p:sp>
          <p:nvSpPr>
            <p:cNvPr id="96" name="Freeform 477">
              <a:extLst>
                <a:ext uri="{FF2B5EF4-FFF2-40B4-BE49-F238E27FC236}">
                  <a16:creationId xmlns:a16="http://schemas.microsoft.com/office/drawing/2014/main" id="{1B6E6E78-35A1-5E98-36E1-652EE2FB4B59}"/>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a:p>
          </p:txBody>
        </p:sp>
        <p:sp>
          <p:nvSpPr>
            <p:cNvPr id="97" name="Freeform 478">
              <a:extLst>
                <a:ext uri="{FF2B5EF4-FFF2-40B4-BE49-F238E27FC236}">
                  <a16:creationId xmlns:a16="http://schemas.microsoft.com/office/drawing/2014/main" id="{4D8F2DE8-A370-AB2F-F9D9-A08064E4153D}"/>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a:p>
          </p:txBody>
        </p:sp>
        <p:sp>
          <p:nvSpPr>
            <p:cNvPr id="98" name="Freeform 479">
              <a:extLst>
                <a:ext uri="{FF2B5EF4-FFF2-40B4-BE49-F238E27FC236}">
                  <a16:creationId xmlns:a16="http://schemas.microsoft.com/office/drawing/2014/main" id="{34296D43-D47F-A17D-EC49-95BC8EC5B51F}"/>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a:p>
          </p:txBody>
        </p:sp>
        <p:sp>
          <p:nvSpPr>
            <p:cNvPr id="99" name="Freeform 480">
              <a:extLst>
                <a:ext uri="{FF2B5EF4-FFF2-40B4-BE49-F238E27FC236}">
                  <a16:creationId xmlns:a16="http://schemas.microsoft.com/office/drawing/2014/main" id="{399081A0-0254-F6E0-83D0-263EB2A1F841}"/>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a:p>
          </p:txBody>
        </p:sp>
        <p:sp>
          <p:nvSpPr>
            <p:cNvPr id="100" name="Freeform 481">
              <a:extLst>
                <a:ext uri="{FF2B5EF4-FFF2-40B4-BE49-F238E27FC236}">
                  <a16:creationId xmlns:a16="http://schemas.microsoft.com/office/drawing/2014/main" id="{6FD7236B-90C6-039C-1B4E-20A6D1B6077F}"/>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a:p>
          </p:txBody>
        </p:sp>
        <p:sp>
          <p:nvSpPr>
            <p:cNvPr id="101" name="Freeform 482">
              <a:extLst>
                <a:ext uri="{FF2B5EF4-FFF2-40B4-BE49-F238E27FC236}">
                  <a16:creationId xmlns:a16="http://schemas.microsoft.com/office/drawing/2014/main" id="{E9627B3D-7179-F7FF-740A-C82DDA83DA87}"/>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a:p>
          </p:txBody>
        </p:sp>
        <p:sp>
          <p:nvSpPr>
            <p:cNvPr id="102" name="Freeform 483">
              <a:extLst>
                <a:ext uri="{FF2B5EF4-FFF2-40B4-BE49-F238E27FC236}">
                  <a16:creationId xmlns:a16="http://schemas.microsoft.com/office/drawing/2014/main" id="{E4206081-4B62-7269-ADED-67DB1EFFA275}"/>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a:p>
          </p:txBody>
        </p:sp>
        <p:sp>
          <p:nvSpPr>
            <p:cNvPr id="103" name="Freeform 484">
              <a:extLst>
                <a:ext uri="{FF2B5EF4-FFF2-40B4-BE49-F238E27FC236}">
                  <a16:creationId xmlns:a16="http://schemas.microsoft.com/office/drawing/2014/main" id="{0AB8939E-0C02-9A1E-E818-15C72B5AF601}"/>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a:p>
          </p:txBody>
        </p:sp>
        <p:sp>
          <p:nvSpPr>
            <p:cNvPr id="104" name="Freeform 485">
              <a:extLst>
                <a:ext uri="{FF2B5EF4-FFF2-40B4-BE49-F238E27FC236}">
                  <a16:creationId xmlns:a16="http://schemas.microsoft.com/office/drawing/2014/main" id="{522683A4-7D5C-27C8-F617-22DAFBB9EE27}"/>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a:p>
          </p:txBody>
        </p:sp>
        <p:sp>
          <p:nvSpPr>
            <p:cNvPr id="105" name="Freeform 486">
              <a:extLst>
                <a:ext uri="{FF2B5EF4-FFF2-40B4-BE49-F238E27FC236}">
                  <a16:creationId xmlns:a16="http://schemas.microsoft.com/office/drawing/2014/main" id="{060C8F60-D1A4-6EBF-B4E0-0CF5A0CC3F28}"/>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106" name="Freeform 487">
              <a:extLst>
                <a:ext uri="{FF2B5EF4-FFF2-40B4-BE49-F238E27FC236}">
                  <a16:creationId xmlns:a16="http://schemas.microsoft.com/office/drawing/2014/main" id="{A87A2E47-B217-6A25-F9BC-E3FEEA89FEB8}"/>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107" name="Freeform 488">
              <a:extLst>
                <a:ext uri="{FF2B5EF4-FFF2-40B4-BE49-F238E27FC236}">
                  <a16:creationId xmlns:a16="http://schemas.microsoft.com/office/drawing/2014/main" id="{4B11D203-A9C9-F047-D958-BF919536E9A5}"/>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a:p>
          </p:txBody>
        </p:sp>
        <p:sp>
          <p:nvSpPr>
            <p:cNvPr id="108" name="Freeform 489">
              <a:extLst>
                <a:ext uri="{FF2B5EF4-FFF2-40B4-BE49-F238E27FC236}">
                  <a16:creationId xmlns:a16="http://schemas.microsoft.com/office/drawing/2014/main" id="{75E7DB78-BB84-0E49-7E35-1752AA4D19FA}"/>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09" name="Freeform 490">
              <a:extLst>
                <a:ext uri="{FF2B5EF4-FFF2-40B4-BE49-F238E27FC236}">
                  <a16:creationId xmlns:a16="http://schemas.microsoft.com/office/drawing/2014/main" id="{65898E9F-97E5-64C1-4A97-5CBCD11457C9}"/>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a:p>
          </p:txBody>
        </p:sp>
        <p:sp>
          <p:nvSpPr>
            <p:cNvPr id="110" name="Freeform 491">
              <a:extLst>
                <a:ext uri="{FF2B5EF4-FFF2-40B4-BE49-F238E27FC236}">
                  <a16:creationId xmlns:a16="http://schemas.microsoft.com/office/drawing/2014/main" id="{F1C73030-533F-5343-0CB1-EA1B1F72B8E5}"/>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a:p>
          </p:txBody>
        </p:sp>
        <p:sp>
          <p:nvSpPr>
            <p:cNvPr id="111" name="Freeform 492">
              <a:extLst>
                <a:ext uri="{FF2B5EF4-FFF2-40B4-BE49-F238E27FC236}">
                  <a16:creationId xmlns:a16="http://schemas.microsoft.com/office/drawing/2014/main" id="{BD584273-3C1B-FCF7-7C98-756C69BF2996}"/>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a:p>
          </p:txBody>
        </p:sp>
        <p:sp>
          <p:nvSpPr>
            <p:cNvPr id="112" name="Freeform 493">
              <a:extLst>
                <a:ext uri="{FF2B5EF4-FFF2-40B4-BE49-F238E27FC236}">
                  <a16:creationId xmlns:a16="http://schemas.microsoft.com/office/drawing/2014/main" id="{15C58CAB-E072-514B-18FB-7A247AF3CA71}"/>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a:p>
          </p:txBody>
        </p:sp>
        <p:sp>
          <p:nvSpPr>
            <p:cNvPr id="113" name="Freeform 494">
              <a:extLst>
                <a:ext uri="{FF2B5EF4-FFF2-40B4-BE49-F238E27FC236}">
                  <a16:creationId xmlns:a16="http://schemas.microsoft.com/office/drawing/2014/main" id="{8F7EB2D0-DA56-AD8A-A2F3-5F5A9224B91F}"/>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a:p>
          </p:txBody>
        </p:sp>
        <p:sp>
          <p:nvSpPr>
            <p:cNvPr id="114" name="Freeform 495">
              <a:extLst>
                <a:ext uri="{FF2B5EF4-FFF2-40B4-BE49-F238E27FC236}">
                  <a16:creationId xmlns:a16="http://schemas.microsoft.com/office/drawing/2014/main" id="{7F3BCBA8-10FD-F708-0BE5-97DA6E5B4BEF}"/>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a:p>
          </p:txBody>
        </p:sp>
        <p:sp>
          <p:nvSpPr>
            <p:cNvPr id="115" name="Freeform 496">
              <a:extLst>
                <a:ext uri="{FF2B5EF4-FFF2-40B4-BE49-F238E27FC236}">
                  <a16:creationId xmlns:a16="http://schemas.microsoft.com/office/drawing/2014/main" id="{A4C9746D-AA2E-8CA2-0068-BAA56C41DE5B}"/>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a:p>
          </p:txBody>
        </p:sp>
        <p:sp>
          <p:nvSpPr>
            <p:cNvPr id="116" name="Freeform 497">
              <a:extLst>
                <a:ext uri="{FF2B5EF4-FFF2-40B4-BE49-F238E27FC236}">
                  <a16:creationId xmlns:a16="http://schemas.microsoft.com/office/drawing/2014/main" id="{99EA1FD3-26FD-438C-6A19-597E5BF9DEE1}"/>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a:p>
          </p:txBody>
        </p:sp>
        <p:sp>
          <p:nvSpPr>
            <p:cNvPr id="117" name="Freeform 498">
              <a:extLst>
                <a:ext uri="{FF2B5EF4-FFF2-40B4-BE49-F238E27FC236}">
                  <a16:creationId xmlns:a16="http://schemas.microsoft.com/office/drawing/2014/main" id="{D2A99AAA-BE10-561B-9125-71803D2E3370}"/>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a:p>
          </p:txBody>
        </p:sp>
        <p:sp>
          <p:nvSpPr>
            <p:cNvPr id="118" name="Freeform 499">
              <a:extLst>
                <a:ext uri="{FF2B5EF4-FFF2-40B4-BE49-F238E27FC236}">
                  <a16:creationId xmlns:a16="http://schemas.microsoft.com/office/drawing/2014/main" id="{CBEA0230-881B-AAEA-3A8B-F639C8318AE6}"/>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a:p>
          </p:txBody>
        </p:sp>
        <p:sp>
          <p:nvSpPr>
            <p:cNvPr id="119" name="Freeform 500">
              <a:extLst>
                <a:ext uri="{FF2B5EF4-FFF2-40B4-BE49-F238E27FC236}">
                  <a16:creationId xmlns:a16="http://schemas.microsoft.com/office/drawing/2014/main" id="{40A28E26-F1A1-94A6-180A-7261EB351BD1}"/>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a:p>
          </p:txBody>
        </p:sp>
        <p:sp>
          <p:nvSpPr>
            <p:cNvPr id="120" name="Freeform 501">
              <a:extLst>
                <a:ext uri="{FF2B5EF4-FFF2-40B4-BE49-F238E27FC236}">
                  <a16:creationId xmlns:a16="http://schemas.microsoft.com/office/drawing/2014/main" id="{8181F784-C8C5-5E2B-406F-8B9CB1032C26}"/>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1" name="Freeform 502">
              <a:extLst>
                <a:ext uri="{FF2B5EF4-FFF2-40B4-BE49-F238E27FC236}">
                  <a16:creationId xmlns:a16="http://schemas.microsoft.com/office/drawing/2014/main" id="{F8E6E9C3-8E27-72A1-79DC-ED606AD8B06B}"/>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a:p>
          </p:txBody>
        </p:sp>
        <p:sp>
          <p:nvSpPr>
            <p:cNvPr id="122" name="Freeform 503">
              <a:extLst>
                <a:ext uri="{FF2B5EF4-FFF2-40B4-BE49-F238E27FC236}">
                  <a16:creationId xmlns:a16="http://schemas.microsoft.com/office/drawing/2014/main" id="{C4CAD1B9-6D4E-237F-FC60-25A57967FFE6}"/>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a:p>
          </p:txBody>
        </p:sp>
        <p:sp>
          <p:nvSpPr>
            <p:cNvPr id="123" name="Freeform 504">
              <a:extLst>
                <a:ext uri="{FF2B5EF4-FFF2-40B4-BE49-F238E27FC236}">
                  <a16:creationId xmlns:a16="http://schemas.microsoft.com/office/drawing/2014/main" id="{ABF1DB5E-65C7-7645-0544-244864DA1DBB}"/>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a:p>
          </p:txBody>
        </p:sp>
        <p:sp>
          <p:nvSpPr>
            <p:cNvPr id="124" name="Freeform 505">
              <a:extLst>
                <a:ext uri="{FF2B5EF4-FFF2-40B4-BE49-F238E27FC236}">
                  <a16:creationId xmlns:a16="http://schemas.microsoft.com/office/drawing/2014/main" id="{C9708843-8F25-733E-1474-53500A4CB57F}"/>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a:p>
          </p:txBody>
        </p:sp>
        <p:sp>
          <p:nvSpPr>
            <p:cNvPr id="125" name="Freeform 506">
              <a:extLst>
                <a:ext uri="{FF2B5EF4-FFF2-40B4-BE49-F238E27FC236}">
                  <a16:creationId xmlns:a16="http://schemas.microsoft.com/office/drawing/2014/main" id="{0C368693-21B7-E53A-DC1D-0D4142BE5CA3}"/>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a:p>
          </p:txBody>
        </p:sp>
        <p:sp>
          <p:nvSpPr>
            <p:cNvPr id="126" name="Freeform 507">
              <a:extLst>
                <a:ext uri="{FF2B5EF4-FFF2-40B4-BE49-F238E27FC236}">
                  <a16:creationId xmlns:a16="http://schemas.microsoft.com/office/drawing/2014/main" id="{913028D0-D81A-1D16-41CD-E3C2086D3C38}"/>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a:p>
          </p:txBody>
        </p:sp>
        <p:sp>
          <p:nvSpPr>
            <p:cNvPr id="127" name="Freeform 508">
              <a:extLst>
                <a:ext uri="{FF2B5EF4-FFF2-40B4-BE49-F238E27FC236}">
                  <a16:creationId xmlns:a16="http://schemas.microsoft.com/office/drawing/2014/main" id="{1A827755-0C14-A297-0DE5-F38A443ADFA2}"/>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128" name="Freeform 509">
              <a:extLst>
                <a:ext uri="{FF2B5EF4-FFF2-40B4-BE49-F238E27FC236}">
                  <a16:creationId xmlns:a16="http://schemas.microsoft.com/office/drawing/2014/main" id="{EDAC83EB-1990-35B6-48F4-21C3272FF8E8}"/>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29" name="Freeform 510">
              <a:extLst>
                <a:ext uri="{FF2B5EF4-FFF2-40B4-BE49-F238E27FC236}">
                  <a16:creationId xmlns:a16="http://schemas.microsoft.com/office/drawing/2014/main" id="{DB653AB0-62D9-0551-9D2F-8A4AAC703647}"/>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a:p>
          </p:txBody>
        </p:sp>
        <p:sp>
          <p:nvSpPr>
            <p:cNvPr id="130" name="Freeform 511">
              <a:extLst>
                <a:ext uri="{FF2B5EF4-FFF2-40B4-BE49-F238E27FC236}">
                  <a16:creationId xmlns:a16="http://schemas.microsoft.com/office/drawing/2014/main" id="{63ACA708-C03E-FA74-A8F9-341099449DB8}"/>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a:p>
          </p:txBody>
        </p:sp>
        <p:sp>
          <p:nvSpPr>
            <p:cNvPr id="131" name="Freeform 512">
              <a:extLst>
                <a:ext uri="{FF2B5EF4-FFF2-40B4-BE49-F238E27FC236}">
                  <a16:creationId xmlns:a16="http://schemas.microsoft.com/office/drawing/2014/main" id="{F0C9ACE5-48B1-20EC-995A-B0A352087A2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a:p>
          </p:txBody>
        </p:sp>
        <p:sp>
          <p:nvSpPr>
            <p:cNvPr id="132" name="Freeform 513">
              <a:extLst>
                <a:ext uri="{FF2B5EF4-FFF2-40B4-BE49-F238E27FC236}">
                  <a16:creationId xmlns:a16="http://schemas.microsoft.com/office/drawing/2014/main" id="{0A21676B-640E-8D01-E700-C77F1B914661}"/>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a:p>
          </p:txBody>
        </p:sp>
        <p:sp>
          <p:nvSpPr>
            <p:cNvPr id="133" name="Freeform 514">
              <a:extLst>
                <a:ext uri="{FF2B5EF4-FFF2-40B4-BE49-F238E27FC236}">
                  <a16:creationId xmlns:a16="http://schemas.microsoft.com/office/drawing/2014/main" id="{6A4319FF-7D1D-7F54-5D60-7C3442DF4702}"/>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a:p>
          </p:txBody>
        </p:sp>
        <p:sp>
          <p:nvSpPr>
            <p:cNvPr id="134" name="Freeform 515">
              <a:extLst>
                <a:ext uri="{FF2B5EF4-FFF2-40B4-BE49-F238E27FC236}">
                  <a16:creationId xmlns:a16="http://schemas.microsoft.com/office/drawing/2014/main" id="{FE0616E1-0260-20DF-4DEC-7A36AAC9F69C}"/>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a:p>
          </p:txBody>
        </p:sp>
        <p:sp>
          <p:nvSpPr>
            <p:cNvPr id="135" name="Freeform 516">
              <a:extLst>
                <a:ext uri="{FF2B5EF4-FFF2-40B4-BE49-F238E27FC236}">
                  <a16:creationId xmlns:a16="http://schemas.microsoft.com/office/drawing/2014/main" id="{207756D0-C547-46ED-9F0B-E9D0D2866147}"/>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a:p>
          </p:txBody>
        </p:sp>
        <p:sp>
          <p:nvSpPr>
            <p:cNvPr id="136" name="Freeform 517">
              <a:extLst>
                <a:ext uri="{FF2B5EF4-FFF2-40B4-BE49-F238E27FC236}">
                  <a16:creationId xmlns:a16="http://schemas.microsoft.com/office/drawing/2014/main" id="{EBFBFA74-4F5D-D2ED-EABA-BE22DE7BAB63}"/>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2A158"/>
            </a:solidFill>
            <a:ln w="1804" cap="flat">
              <a:noFill/>
              <a:prstDash val="solid"/>
              <a:miter/>
            </a:ln>
          </p:spPr>
          <p:txBody>
            <a:bodyPr rtlCol="0" anchor="ctr"/>
            <a:lstStyle/>
            <a:p>
              <a:endParaRPr lang="en-US"/>
            </a:p>
          </p:txBody>
        </p:sp>
        <p:sp>
          <p:nvSpPr>
            <p:cNvPr id="137" name="Freeform 518">
              <a:extLst>
                <a:ext uri="{FF2B5EF4-FFF2-40B4-BE49-F238E27FC236}">
                  <a16:creationId xmlns:a16="http://schemas.microsoft.com/office/drawing/2014/main" id="{F0ADA9D1-5C32-F3B0-001C-92F755525ECD}"/>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a:p>
          </p:txBody>
        </p:sp>
        <p:sp>
          <p:nvSpPr>
            <p:cNvPr id="138" name="Freeform 519">
              <a:extLst>
                <a:ext uri="{FF2B5EF4-FFF2-40B4-BE49-F238E27FC236}">
                  <a16:creationId xmlns:a16="http://schemas.microsoft.com/office/drawing/2014/main" id="{A2FACAF7-0B91-403D-8535-6DA88BA67B07}"/>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a:p>
          </p:txBody>
        </p:sp>
        <p:sp>
          <p:nvSpPr>
            <p:cNvPr id="139" name="Freeform 520">
              <a:extLst>
                <a:ext uri="{FF2B5EF4-FFF2-40B4-BE49-F238E27FC236}">
                  <a16:creationId xmlns:a16="http://schemas.microsoft.com/office/drawing/2014/main" id="{29BC73C2-A74B-A1E6-AA5B-DDFCE3799A98}"/>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a:p>
          </p:txBody>
        </p:sp>
        <p:sp>
          <p:nvSpPr>
            <p:cNvPr id="140" name="Freeform 521">
              <a:extLst>
                <a:ext uri="{FF2B5EF4-FFF2-40B4-BE49-F238E27FC236}">
                  <a16:creationId xmlns:a16="http://schemas.microsoft.com/office/drawing/2014/main" id="{DC2790AB-1FB2-64AD-7997-2ABDCA84D7DF}"/>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a:p>
          </p:txBody>
        </p:sp>
        <p:sp>
          <p:nvSpPr>
            <p:cNvPr id="141" name="Freeform 522">
              <a:extLst>
                <a:ext uri="{FF2B5EF4-FFF2-40B4-BE49-F238E27FC236}">
                  <a16:creationId xmlns:a16="http://schemas.microsoft.com/office/drawing/2014/main" id="{0E49ECF7-26D0-CB42-6FE7-1B9E4F1576DC}"/>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a:p>
          </p:txBody>
        </p:sp>
        <p:sp>
          <p:nvSpPr>
            <p:cNvPr id="142" name="Freeform 523">
              <a:extLst>
                <a:ext uri="{FF2B5EF4-FFF2-40B4-BE49-F238E27FC236}">
                  <a16:creationId xmlns:a16="http://schemas.microsoft.com/office/drawing/2014/main" id="{5BEE226B-A57D-B511-464A-763A7C4C3A8B}"/>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a:p>
          </p:txBody>
        </p:sp>
        <p:sp>
          <p:nvSpPr>
            <p:cNvPr id="143" name="Freeform 524">
              <a:extLst>
                <a:ext uri="{FF2B5EF4-FFF2-40B4-BE49-F238E27FC236}">
                  <a16:creationId xmlns:a16="http://schemas.microsoft.com/office/drawing/2014/main" id="{C724C00F-1EDF-27C5-359C-48192E16CD59}"/>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a:p>
          </p:txBody>
        </p:sp>
        <p:sp>
          <p:nvSpPr>
            <p:cNvPr id="144" name="Freeform 525">
              <a:extLst>
                <a:ext uri="{FF2B5EF4-FFF2-40B4-BE49-F238E27FC236}">
                  <a16:creationId xmlns:a16="http://schemas.microsoft.com/office/drawing/2014/main" id="{E125C65D-0E02-BE03-79D1-00D94E9A165C}"/>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a:p>
          </p:txBody>
        </p:sp>
        <p:sp>
          <p:nvSpPr>
            <p:cNvPr id="145" name="Freeform 526">
              <a:extLst>
                <a:ext uri="{FF2B5EF4-FFF2-40B4-BE49-F238E27FC236}">
                  <a16:creationId xmlns:a16="http://schemas.microsoft.com/office/drawing/2014/main" id="{B3F3C03C-28AE-DBF2-CFFC-AA1963521264}"/>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a:p>
          </p:txBody>
        </p:sp>
        <p:sp>
          <p:nvSpPr>
            <p:cNvPr id="146" name="Freeform 527">
              <a:extLst>
                <a:ext uri="{FF2B5EF4-FFF2-40B4-BE49-F238E27FC236}">
                  <a16:creationId xmlns:a16="http://schemas.microsoft.com/office/drawing/2014/main" id="{3C09FC56-D895-737E-1B90-129E42EA4802}"/>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a:p>
          </p:txBody>
        </p:sp>
        <p:sp>
          <p:nvSpPr>
            <p:cNvPr id="147" name="Freeform 528">
              <a:extLst>
                <a:ext uri="{FF2B5EF4-FFF2-40B4-BE49-F238E27FC236}">
                  <a16:creationId xmlns:a16="http://schemas.microsoft.com/office/drawing/2014/main" id="{CE032CAB-8F8B-FAFA-1AE7-F0BD1AA4C46C}"/>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2A158"/>
            </a:solidFill>
            <a:ln w="1804" cap="flat">
              <a:noFill/>
              <a:prstDash val="solid"/>
              <a:miter/>
            </a:ln>
          </p:spPr>
          <p:txBody>
            <a:bodyPr rtlCol="0" anchor="ctr"/>
            <a:lstStyle/>
            <a:p>
              <a:endParaRPr lang="en-US"/>
            </a:p>
          </p:txBody>
        </p:sp>
        <p:sp>
          <p:nvSpPr>
            <p:cNvPr id="148" name="Freeform 529">
              <a:extLst>
                <a:ext uri="{FF2B5EF4-FFF2-40B4-BE49-F238E27FC236}">
                  <a16:creationId xmlns:a16="http://schemas.microsoft.com/office/drawing/2014/main" id="{4A7CC8C4-0D89-2993-DD10-ED7494991969}"/>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a:p>
          </p:txBody>
        </p:sp>
        <p:sp>
          <p:nvSpPr>
            <p:cNvPr id="149" name="Freeform 530">
              <a:extLst>
                <a:ext uri="{FF2B5EF4-FFF2-40B4-BE49-F238E27FC236}">
                  <a16:creationId xmlns:a16="http://schemas.microsoft.com/office/drawing/2014/main" id="{F9992177-064A-E3E6-E909-DCFD8EC404AE}"/>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a:p>
          </p:txBody>
        </p:sp>
        <p:sp>
          <p:nvSpPr>
            <p:cNvPr id="150" name="Freeform 531">
              <a:extLst>
                <a:ext uri="{FF2B5EF4-FFF2-40B4-BE49-F238E27FC236}">
                  <a16:creationId xmlns:a16="http://schemas.microsoft.com/office/drawing/2014/main" id="{DC529089-4CA1-D2C1-A3BB-B5119A868918}"/>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a:p>
          </p:txBody>
        </p:sp>
        <p:sp>
          <p:nvSpPr>
            <p:cNvPr id="151" name="Freeform 532">
              <a:extLst>
                <a:ext uri="{FF2B5EF4-FFF2-40B4-BE49-F238E27FC236}">
                  <a16:creationId xmlns:a16="http://schemas.microsoft.com/office/drawing/2014/main" id="{A74ACE44-0A43-D99F-914C-3A387196ECAC}"/>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E96751"/>
            </a:solidFill>
            <a:ln w="1804" cap="flat">
              <a:noFill/>
              <a:prstDash val="solid"/>
              <a:miter/>
            </a:ln>
          </p:spPr>
          <p:txBody>
            <a:bodyPr rtlCol="0" anchor="ctr"/>
            <a:lstStyle/>
            <a:p>
              <a:endParaRPr lang="en-US" dirty="0"/>
            </a:p>
          </p:txBody>
        </p:sp>
        <p:sp>
          <p:nvSpPr>
            <p:cNvPr id="152" name="Freeform 533">
              <a:extLst>
                <a:ext uri="{FF2B5EF4-FFF2-40B4-BE49-F238E27FC236}">
                  <a16:creationId xmlns:a16="http://schemas.microsoft.com/office/drawing/2014/main" id="{1B9A8205-9344-5DCB-4B76-6B4E11C62D7D}"/>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a:p>
          </p:txBody>
        </p:sp>
        <p:sp>
          <p:nvSpPr>
            <p:cNvPr id="153" name="Freeform 534">
              <a:extLst>
                <a:ext uri="{FF2B5EF4-FFF2-40B4-BE49-F238E27FC236}">
                  <a16:creationId xmlns:a16="http://schemas.microsoft.com/office/drawing/2014/main" id="{BEFED701-8D7E-5CB7-20BD-D8B7575EAF74}"/>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a:p>
          </p:txBody>
        </p:sp>
        <p:sp>
          <p:nvSpPr>
            <p:cNvPr id="154" name="Freeform 535">
              <a:extLst>
                <a:ext uri="{FF2B5EF4-FFF2-40B4-BE49-F238E27FC236}">
                  <a16:creationId xmlns:a16="http://schemas.microsoft.com/office/drawing/2014/main" id="{78B27447-F9EB-D044-0774-613E238661CB}"/>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a:p>
          </p:txBody>
        </p:sp>
        <p:sp>
          <p:nvSpPr>
            <p:cNvPr id="155" name="Freeform 536">
              <a:extLst>
                <a:ext uri="{FF2B5EF4-FFF2-40B4-BE49-F238E27FC236}">
                  <a16:creationId xmlns:a16="http://schemas.microsoft.com/office/drawing/2014/main" id="{0C46444F-E260-7F15-1738-6669B5C7D9FA}"/>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a:p>
          </p:txBody>
        </p:sp>
        <p:sp>
          <p:nvSpPr>
            <p:cNvPr id="156" name="Freeform 537">
              <a:extLst>
                <a:ext uri="{FF2B5EF4-FFF2-40B4-BE49-F238E27FC236}">
                  <a16:creationId xmlns:a16="http://schemas.microsoft.com/office/drawing/2014/main" id="{98A47713-513A-7D39-7005-454F4BD19878}"/>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a:p>
          </p:txBody>
        </p:sp>
        <p:sp>
          <p:nvSpPr>
            <p:cNvPr id="157" name="Freeform 538">
              <a:extLst>
                <a:ext uri="{FF2B5EF4-FFF2-40B4-BE49-F238E27FC236}">
                  <a16:creationId xmlns:a16="http://schemas.microsoft.com/office/drawing/2014/main" id="{CB1CF583-0E1A-4B9E-80C6-70E8D3A50702}"/>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a:p>
          </p:txBody>
        </p:sp>
        <p:sp>
          <p:nvSpPr>
            <p:cNvPr id="158" name="Freeform 539">
              <a:extLst>
                <a:ext uri="{FF2B5EF4-FFF2-40B4-BE49-F238E27FC236}">
                  <a16:creationId xmlns:a16="http://schemas.microsoft.com/office/drawing/2014/main" id="{1965C917-F2E3-64D9-23AD-EDB8370EB7F1}"/>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a:p>
          </p:txBody>
        </p:sp>
        <p:sp>
          <p:nvSpPr>
            <p:cNvPr id="159" name="Freeform 540">
              <a:extLst>
                <a:ext uri="{FF2B5EF4-FFF2-40B4-BE49-F238E27FC236}">
                  <a16:creationId xmlns:a16="http://schemas.microsoft.com/office/drawing/2014/main" id="{35AA08AD-D9C2-64DD-CAAA-C916F0EE0D0D}"/>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a:p>
          </p:txBody>
        </p:sp>
        <p:sp>
          <p:nvSpPr>
            <p:cNvPr id="160" name="Freeform 541">
              <a:extLst>
                <a:ext uri="{FF2B5EF4-FFF2-40B4-BE49-F238E27FC236}">
                  <a16:creationId xmlns:a16="http://schemas.microsoft.com/office/drawing/2014/main" id="{D37F97C7-1849-B1EC-C83D-D14FD873D17A}"/>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a:p>
          </p:txBody>
        </p:sp>
        <p:sp>
          <p:nvSpPr>
            <p:cNvPr id="161" name="Freeform 542">
              <a:extLst>
                <a:ext uri="{FF2B5EF4-FFF2-40B4-BE49-F238E27FC236}">
                  <a16:creationId xmlns:a16="http://schemas.microsoft.com/office/drawing/2014/main" id="{5A88B0E4-AC95-DF2C-514D-29DCAA3565C7}"/>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a:p>
          </p:txBody>
        </p:sp>
        <p:sp>
          <p:nvSpPr>
            <p:cNvPr id="162" name="Freeform 543">
              <a:extLst>
                <a:ext uri="{FF2B5EF4-FFF2-40B4-BE49-F238E27FC236}">
                  <a16:creationId xmlns:a16="http://schemas.microsoft.com/office/drawing/2014/main" id="{152CFF87-801A-7AB6-2046-F35D80E2A07F}"/>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a:p>
          </p:txBody>
        </p:sp>
        <p:sp>
          <p:nvSpPr>
            <p:cNvPr id="163" name="Freeform 544">
              <a:extLst>
                <a:ext uri="{FF2B5EF4-FFF2-40B4-BE49-F238E27FC236}">
                  <a16:creationId xmlns:a16="http://schemas.microsoft.com/office/drawing/2014/main" id="{D21E5937-7AE1-DC73-65DD-C40B5A8F8454}"/>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1074619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6B231-6598-A20A-4AB9-4D20A5D12D30}"/>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5F81EBC8-3DA9-037B-295D-60DB9F8337CC}"/>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E410E673-2358-9734-F4E1-AE03425A5318}"/>
              </a:ext>
            </a:extLst>
          </p:cNvPr>
          <p:cNvSpPr>
            <a:spLocks noGrp="1"/>
          </p:cNvSpPr>
          <p:nvPr>
            <p:ph type="body" sz="quarter" idx="19"/>
          </p:nvPr>
        </p:nvSpPr>
        <p:spPr>
          <a:xfrm>
            <a:off x="221728" y="1829808"/>
            <a:ext cx="2984778" cy="385564"/>
          </a:xfrm>
        </p:spPr>
        <p:txBody>
          <a:bodyPr/>
          <a:lstStyle/>
          <a:p>
            <a:r>
              <a:rPr lang="en-IE" sz="2800" dirty="0"/>
              <a:t>Experience and Capability </a:t>
            </a:r>
          </a:p>
        </p:txBody>
      </p:sp>
      <p:sp>
        <p:nvSpPr>
          <p:cNvPr id="6" name="Text Placeholder 5">
            <a:extLst>
              <a:ext uri="{FF2B5EF4-FFF2-40B4-BE49-F238E27FC236}">
                <a16:creationId xmlns:a16="http://schemas.microsoft.com/office/drawing/2014/main" id="{13269989-5BFB-7D76-CD99-94E657D81E42}"/>
              </a:ext>
            </a:extLst>
          </p:cNvPr>
          <p:cNvSpPr>
            <a:spLocks noGrp="1"/>
          </p:cNvSpPr>
          <p:nvPr>
            <p:ph type="body" sz="quarter" idx="21"/>
          </p:nvPr>
        </p:nvSpPr>
        <p:spPr>
          <a:xfrm>
            <a:off x="4369593" y="614542"/>
            <a:ext cx="67341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Experience &amp; Execution Capability</a:t>
            </a:r>
          </a:p>
          <a:p>
            <a:pPr marL="457200" indent="-457200">
              <a:spcAft>
                <a:spcPts val="1200"/>
              </a:spcAft>
              <a:buFont typeface="Wingdings" panose="05000000000000000000" pitchFamily="2" charset="2"/>
              <a:buChar char="Ø"/>
            </a:pPr>
            <a:endParaRPr lang="en-US" sz="2800" b="1" dirty="0">
              <a:solidFill>
                <a:srgbClr val="E96751"/>
              </a:solidFill>
            </a:endParaRPr>
          </a:p>
          <a:p>
            <a:pPr>
              <a:spcAft>
                <a:spcPts val="1200"/>
              </a:spcAft>
            </a:pPr>
            <a:r>
              <a:rPr lang="en-US" sz="2400" dirty="0"/>
              <a:t>Funders ask: </a:t>
            </a:r>
            <a:r>
              <a:rPr lang="en-US" sz="2400" b="1" i="1" dirty="0"/>
              <a:t>Can this person/team execute the plan?</a:t>
            </a:r>
            <a:r>
              <a:rPr lang="en-US" sz="2400" b="1" dirty="0"/>
              <a:t>  </a:t>
            </a:r>
            <a:r>
              <a:rPr lang="en-US" sz="2400" dirty="0"/>
              <a:t>Even if you’re new to tourism, demonstrating the right mindset, support, or willingness to learn builds confidence. Highlight any relevant background — hospitality, construction, project management.</a:t>
            </a:r>
          </a:p>
          <a:p>
            <a:pPr>
              <a:spcAft>
                <a:spcPts val="1200"/>
              </a:spcAft>
            </a:pPr>
            <a:endParaRPr lang="en-US" sz="2400" dirty="0"/>
          </a:p>
          <a:p>
            <a:pPr>
              <a:spcAft>
                <a:spcPts val="1200"/>
              </a:spcAft>
            </a:pPr>
            <a:r>
              <a:rPr lang="en-US" sz="2400" b="1" dirty="0"/>
              <a:t>Need to learn more? </a:t>
            </a:r>
            <a:r>
              <a:rPr lang="en-US" sz="2400" dirty="0"/>
              <a:t>Explain how you’re filling the gaps, for example, perhaps you've a mentor or have completed a training course. If you lack hospitality experience, show you’re learning (mention visiting other glamping sites, attending tourism workshops).</a:t>
            </a:r>
          </a:p>
        </p:txBody>
      </p:sp>
      <p:grpSp>
        <p:nvGrpSpPr>
          <p:cNvPr id="3" name="Graphic 2">
            <a:extLst>
              <a:ext uri="{FF2B5EF4-FFF2-40B4-BE49-F238E27FC236}">
                <a16:creationId xmlns:a16="http://schemas.microsoft.com/office/drawing/2014/main" id="{5AD6AEA4-F1A2-E257-3001-DE68A871A7FB}"/>
              </a:ext>
            </a:extLst>
          </p:cNvPr>
          <p:cNvGrpSpPr/>
          <p:nvPr/>
        </p:nvGrpSpPr>
        <p:grpSpPr>
          <a:xfrm>
            <a:off x="1203176" y="4846057"/>
            <a:ext cx="2153033" cy="1693207"/>
            <a:chOff x="7903196" y="4237101"/>
            <a:chExt cx="1261886" cy="1055032"/>
          </a:xfrm>
        </p:grpSpPr>
        <p:sp>
          <p:nvSpPr>
            <p:cNvPr id="4" name="Freeform 926">
              <a:extLst>
                <a:ext uri="{FF2B5EF4-FFF2-40B4-BE49-F238E27FC236}">
                  <a16:creationId xmlns:a16="http://schemas.microsoft.com/office/drawing/2014/main" id="{5A4BC6F8-2ECC-9B59-D7FB-F0F993BE8B7E}"/>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5" name="Freeform 927">
              <a:extLst>
                <a:ext uri="{FF2B5EF4-FFF2-40B4-BE49-F238E27FC236}">
                  <a16:creationId xmlns:a16="http://schemas.microsoft.com/office/drawing/2014/main" id="{C6D5D17B-5D00-C548-CB60-E224E8F267D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7" name="Freeform 928">
              <a:extLst>
                <a:ext uri="{FF2B5EF4-FFF2-40B4-BE49-F238E27FC236}">
                  <a16:creationId xmlns:a16="http://schemas.microsoft.com/office/drawing/2014/main" id="{E9E05DC5-509C-D97D-72BF-5B46C0B22577}"/>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 name="Freeform 929">
              <a:extLst>
                <a:ext uri="{FF2B5EF4-FFF2-40B4-BE49-F238E27FC236}">
                  <a16:creationId xmlns:a16="http://schemas.microsoft.com/office/drawing/2014/main" id="{4F3A952E-B3E3-A02E-323C-A7ADCF9AF5D0}"/>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9" name="Freeform 930">
              <a:extLst>
                <a:ext uri="{FF2B5EF4-FFF2-40B4-BE49-F238E27FC236}">
                  <a16:creationId xmlns:a16="http://schemas.microsoft.com/office/drawing/2014/main" id="{2DE93143-FD23-C2A2-AEC8-BFF4B4AF1DA6}"/>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2" name="Freeform 931">
              <a:extLst>
                <a:ext uri="{FF2B5EF4-FFF2-40B4-BE49-F238E27FC236}">
                  <a16:creationId xmlns:a16="http://schemas.microsoft.com/office/drawing/2014/main" id="{16C5AD64-A0AB-6A8E-AEA9-4E2A05804F30}"/>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3" name="Freeform 932">
              <a:extLst>
                <a:ext uri="{FF2B5EF4-FFF2-40B4-BE49-F238E27FC236}">
                  <a16:creationId xmlns:a16="http://schemas.microsoft.com/office/drawing/2014/main" id="{D5FD2AAD-6A15-001B-5926-DF144A6AC1FF}"/>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933">
              <a:extLst>
                <a:ext uri="{FF2B5EF4-FFF2-40B4-BE49-F238E27FC236}">
                  <a16:creationId xmlns:a16="http://schemas.microsoft.com/office/drawing/2014/main" id="{D0BC7D0B-40F7-E241-0E82-FEFFF779070B}"/>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5" name="Freeform 934">
              <a:extLst>
                <a:ext uri="{FF2B5EF4-FFF2-40B4-BE49-F238E27FC236}">
                  <a16:creationId xmlns:a16="http://schemas.microsoft.com/office/drawing/2014/main" id="{6507265D-4703-BA00-F91F-6BC06199AE0D}"/>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5">
              <a:extLst>
                <a:ext uri="{FF2B5EF4-FFF2-40B4-BE49-F238E27FC236}">
                  <a16:creationId xmlns:a16="http://schemas.microsoft.com/office/drawing/2014/main" id="{9077F68F-4771-5265-35F0-ACD4CCF7A8E3}"/>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2A158"/>
            </a:solidFill>
            <a:ln w="2286" cap="flat">
              <a:noFill/>
              <a:prstDash val="solid"/>
              <a:miter/>
            </a:ln>
          </p:spPr>
          <p:txBody>
            <a:bodyPr rtlCol="0" anchor="ctr"/>
            <a:lstStyle/>
            <a:p>
              <a:endParaRPr lang="en-US" dirty="0"/>
            </a:p>
          </p:txBody>
        </p:sp>
        <p:sp>
          <p:nvSpPr>
            <p:cNvPr id="17" name="Freeform 936">
              <a:extLst>
                <a:ext uri="{FF2B5EF4-FFF2-40B4-BE49-F238E27FC236}">
                  <a16:creationId xmlns:a16="http://schemas.microsoft.com/office/drawing/2014/main" id="{07BCF7DB-BCF5-C7C5-7EC5-BEAA005EC532}"/>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7">
              <a:extLst>
                <a:ext uri="{FF2B5EF4-FFF2-40B4-BE49-F238E27FC236}">
                  <a16:creationId xmlns:a16="http://schemas.microsoft.com/office/drawing/2014/main" id="{D598B02E-A65F-3ED6-3E68-EC7C193E8518}"/>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19" name="Freeform 938">
              <a:extLst>
                <a:ext uri="{FF2B5EF4-FFF2-40B4-BE49-F238E27FC236}">
                  <a16:creationId xmlns:a16="http://schemas.microsoft.com/office/drawing/2014/main" id="{3E9BAB44-6754-C8A2-737F-AC53A0B9BFE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9">
              <a:extLst>
                <a:ext uri="{FF2B5EF4-FFF2-40B4-BE49-F238E27FC236}">
                  <a16:creationId xmlns:a16="http://schemas.microsoft.com/office/drawing/2014/main" id="{8E49F73B-BA20-5E05-B4F9-7EB0A44E748B}"/>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 name="Freeform 940">
              <a:extLst>
                <a:ext uri="{FF2B5EF4-FFF2-40B4-BE49-F238E27FC236}">
                  <a16:creationId xmlns:a16="http://schemas.microsoft.com/office/drawing/2014/main" id="{87905C25-70B6-3CC5-703F-301019A57F66}"/>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41">
              <a:extLst>
                <a:ext uri="{FF2B5EF4-FFF2-40B4-BE49-F238E27FC236}">
                  <a16:creationId xmlns:a16="http://schemas.microsoft.com/office/drawing/2014/main" id="{9C44918C-D255-2432-D04A-F5389AFC8ABD}"/>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2">
              <a:extLst>
                <a:ext uri="{FF2B5EF4-FFF2-40B4-BE49-F238E27FC236}">
                  <a16:creationId xmlns:a16="http://schemas.microsoft.com/office/drawing/2014/main" id="{CB4BC55E-DC6F-F365-5BA4-DB6774295192}"/>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3">
              <a:extLst>
                <a:ext uri="{FF2B5EF4-FFF2-40B4-BE49-F238E27FC236}">
                  <a16:creationId xmlns:a16="http://schemas.microsoft.com/office/drawing/2014/main" id="{BF7A6AC9-9F1C-C68C-7EF5-78FD48038C7A}"/>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4">
              <a:extLst>
                <a:ext uri="{FF2B5EF4-FFF2-40B4-BE49-F238E27FC236}">
                  <a16:creationId xmlns:a16="http://schemas.microsoft.com/office/drawing/2014/main" id="{15950646-D38C-B30F-9EC2-1FF199B70F5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5">
              <a:extLst>
                <a:ext uri="{FF2B5EF4-FFF2-40B4-BE49-F238E27FC236}">
                  <a16:creationId xmlns:a16="http://schemas.microsoft.com/office/drawing/2014/main" id="{AC5DDA3A-ABF1-6D11-028B-A045994C1A54}"/>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6">
              <a:extLst>
                <a:ext uri="{FF2B5EF4-FFF2-40B4-BE49-F238E27FC236}">
                  <a16:creationId xmlns:a16="http://schemas.microsoft.com/office/drawing/2014/main" id="{A0A4D045-CF62-3869-9110-B3D5BF004F59}"/>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7">
              <a:extLst>
                <a:ext uri="{FF2B5EF4-FFF2-40B4-BE49-F238E27FC236}">
                  <a16:creationId xmlns:a16="http://schemas.microsoft.com/office/drawing/2014/main" id="{2E960775-0219-7BA9-7BB3-E8D3DCFA3DB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8">
              <a:extLst>
                <a:ext uri="{FF2B5EF4-FFF2-40B4-BE49-F238E27FC236}">
                  <a16:creationId xmlns:a16="http://schemas.microsoft.com/office/drawing/2014/main" id="{C1F949F9-0477-1F42-2D2D-8A7A271AE2B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0" name="Freeform 949">
              <a:extLst>
                <a:ext uri="{FF2B5EF4-FFF2-40B4-BE49-F238E27FC236}">
                  <a16:creationId xmlns:a16="http://schemas.microsoft.com/office/drawing/2014/main" id="{3FF4FD43-0C71-188E-C927-305DE9D024E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1" name="Freeform 950">
              <a:extLst>
                <a:ext uri="{FF2B5EF4-FFF2-40B4-BE49-F238E27FC236}">
                  <a16:creationId xmlns:a16="http://schemas.microsoft.com/office/drawing/2014/main" id="{591FA323-C61C-E434-04A6-4D9B11E32976}"/>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2" name="Freeform 951">
              <a:extLst>
                <a:ext uri="{FF2B5EF4-FFF2-40B4-BE49-F238E27FC236}">
                  <a16:creationId xmlns:a16="http://schemas.microsoft.com/office/drawing/2014/main" id="{D14BB568-C2FA-B975-9C38-306047C243B6}"/>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3" name="Freeform 952">
              <a:extLst>
                <a:ext uri="{FF2B5EF4-FFF2-40B4-BE49-F238E27FC236}">
                  <a16:creationId xmlns:a16="http://schemas.microsoft.com/office/drawing/2014/main" id="{6E85DABF-1D24-8AD2-BE15-5173690D577A}"/>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4" name="Freeform 953">
              <a:extLst>
                <a:ext uri="{FF2B5EF4-FFF2-40B4-BE49-F238E27FC236}">
                  <a16:creationId xmlns:a16="http://schemas.microsoft.com/office/drawing/2014/main" id="{2538BE87-35FF-1BD9-36BE-BEF34F2DED9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5" name="Freeform 954">
              <a:extLst>
                <a:ext uri="{FF2B5EF4-FFF2-40B4-BE49-F238E27FC236}">
                  <a16:creationId xmlns:a16="http://schemas.microsoft.com/office/drawing/2014/main" id="{450BAA06-09E8-6F73-7121-B47103BE549B}"/>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6" name="Freeform 955">
              <a:extLst>
                <a:ext uri="{FF2B5EF4-FFF2-40B4-BE49-F238E27FC236}">
                  <a16:creationId xmlns:a16="http://schemas.microsoft.com/office/drawing/2014/main" id="{D8038C7F-6617-9D3C-540E-FF0B221BA51A}"/>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00B0F0"/>
            </a:solidFill>
            <a:ln w="2286" cap="flat">
              <a:noFill/>
              <a:prstDash val="solid"/>
              <a:miter/>
            </a:ln>
          </p:spPr>
          <p:txBody>
            <a:bodyPr rtlCol="0" anchor="ctr"/>
            <a:lstStyle/>
            <a:p>
              <a:endParaRPr lang="en-US"/>
            </a:p>
          </p:txBody>
        </p:sp>
        <p:sp>
          <p:nvSpPr>
            <p:cNvPr id="37" name="Freeform 956">
              <a:extLst>
                <a:ext uri="{FF2B5EF4-FFF2-40B4-BE49-F238E27FC236}">
                  <a16:creationId xmlns:a16="http://schemas.microsoft.com/office/drawing/2014/main" id="{8A206E60-8F96-E4BC-DC57-544E733EA74E}"/>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38" name="Freeform 957">
              <a:extLst>
                <a:ext uri="{FF2B5EF4-FFF2-40B4-BE49-F238E27FC236}">
                  <a16:creationId xmlns:a16="http://schemas.microsoft.com/office/drawing/2014/main" id="{0B20B252-0308-8027-0FEE-034C25C72DFD}"/>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39" name="Freeform 958">
              <a:extLst>
                <a:ext uri="{FF2B5EF4-FFF2-40B4-BE49-F238E27FC236}">
                  <a16:creationId xmlns:a16="http://schemas.microsoft.com/office/drawing/2014/main" id="{67ECF715-9623-F70A-EA72-8659B39DC0F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0" name="Freeform 959">
              <a:extLst>
                <a:ext uri="{FF2B5EF4-FFF2-40B4-BE49-F238E27FC236}">
                  <a16:creationId xmlns:a16="http://schemas.microsoft.com/office/drawing/2014/main" id="{1B1F04F6-D1CC-FA71-6611-6625EFAC95FC}"/>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1" name="Freeform 960">
              <a:extLst>
                <a:ext uri="{FF2B5EF4-FFF2-40B4-BE49-F238E27FC236}">
                  <a16:creationId xmlns:a16="http://schemas.microsoft.com/office/drawing/2014/main" id="{18AA204C-D47D-45AB-39F3-D033ED320EEF}"/>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61">
              <a:extLst>
                <a:ext uri="{FF2B5EF4-FFF2-40B4-BE49-F238E27FC236}">
                  <a16:creationId xmlns:a16="http://schemas.microsoft.com/office/drawing/2014/main" id="{375F2D2E-622C-6DD1-C3B2-8F87D0AE8547}"/>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2">
              <a:extLst>
                <a:ext uri="{FF2B5EF4-FFF2-40B4-BE49-F238E27FC236}">
                  <a16:creationId xmlns:a16="http://schemas.microsoft.com/office/drawing/2014/main" id="{0114D755-9271-0012-5CCC-2108C331D269}"/>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3">
              <a:extLst>
                <a:ext uri="{FF2B5EF4-FFF2-40B4-BE49-F238E27FC236}">
                  <a16:creationId xmlns:a16="http://schemas.microsoft.com/office/drawing/2014/main" id="{B6514765-25E0-EE47-9E90-4D50291EEEA9}"/>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4">
              <a:extLst>
                <a:ext uri="{FF2B5EF4-FFF2-40B4-BE49-F238E27FC236}">
                  <a16:creationId xmlns:a16="http://schemas.microsoft.com/office/drawing/2014/main" id="{82C93ED7-2F50-3649-689B-3D9B82B6C2E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6" name="Freeform 965">
              <a:extLst>
                <a:ext uri="{FF2B5EF4-FFF2-40B4-BE49-F238E27FC236}">
                  <a16:creationId xmlns:a16="http://schemas.microsoft.com/office/drawing/2014/main" id="{D20F9C79-4C48-F570-B602-3FFFBCCC2B48}"/>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6">
              <a:extLst>
                <a:ext uri="{FF2B5EF4-FFF2-40B4-BE49-F238E27FC236}">
                  <a16:creationId xmlns:a16="http://schemas.microsoft.com/office/drawing/2014/main" id="{509149FD-D8D0-FD83-A4F8-FF198D8F3B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8" name="Freeform 967">
              <a:extLst>
                <a:ext uri="{FF2B5EF4-FFF2-40B4-BE49-F238E27FC236}">
                  <a16:creationId xmlns:a16="http://schemas.microsoft.com/office/drawing/2014/main" id="{82102773-26B4-B821-09DF-26DABBB59866}"/>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49" name="Freeform 968">
              <a:extLst>
                <a:ext uri="{FF2B5EF4-FFF2-40B4-BE49-F238E27FC236}">
                  <a16:creationId xmlns:a16="http://schemas.microsoft.com/office/drawing/2014/main" id="{679008C6-2E3C-8735-41B9-8E28F0BEA3BF}"/>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9">
              <a:extLst>
                <a:ext uri="{FF2B5EF4-FFF2-40B4-BE49-F238E27FC236}">
                  <a16:creationId xmlns:a16="http://schemas.microsoft.com/office/drawing/2014/main" id="{7032DC8A-D325-EE03-37D7-8892A40A4D1A}"/>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1" name="Freeform 970">
              <a:extLst>
                <a:ext uri="{FF2B5EF4-FFF2-40B4-BE49-F238E27FC236}">
                  <a16:creationId xmlns:a16="http://schemas.microsoft.com/office/drawing/2014/main" id="{87B5F902-920E-BF61-9E99-CBE1B34A5DD4}"/>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2" name="Freeform 971">
              <a:extLst>
                <a:ext uri="{FF2B5EF4-FFF2-40B4-BE49-F238E27FC236}">
                  <a16:creationId xmlns:a16="http://schemas.microsoft.com/office/drawing/2014/main" id="{A22396AA-E9B7-CC9B-5482-79D9AC089A09}"/>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3" name="Freeform 972">
              <a:extLst>
                <a:ext uri="{FF2B5EF4-FFF2-40B4-BE49-F238E27FC236}">
                  <a16:creationId xmlns:a16="http://schemas.microsoft.com/office/drawing/2014/main" id="{D1115C9C-7AB5-80FD-A87E-2C5EC2BAA509}"/>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4" name="Freeform 973">
              <a:extLst>
                <a:ext uri="{FF2B5EF4-FFF2-40B4-BE49-F238E27FC236}">
                  <a16:creationId xmlns:a16="http://schemas.microsoft.com/office/drawing/2014/main" id="{7400A1A5-5391-AD39-CA99-D0CBEF99B8F9}"/>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5" name="Freeform 974">
              <a:extLst>
                <a:ext uri="{FF2B5EF4-FFF2-40B4-BE49-F238E27FC236}">
                  <a16:creationId xmlns:a16="http://schemas.microsoft.com/office/drawing/2014/main" id="{3B10F176-7E1D-081A-D851-CDEBE97673C6}"/>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6" name="Freeform 975">
              <a:extLst>
                <a:ext uri="{FF2B5EF4-FFF2-40B4-BE49-F238E27FC236}">
                  <a16:creationId xmlns:a16="http://schemas.microsoft.com/office/drawing/2014/main" id="{E31B2CB5-CDF7-2495-853C-97000BD3F602}"/>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7" name="Freeform 976">
              <a:extLst>
                <a:ext uri="{FF2B5EF4-FFF2-40B4-BE49-F238E27FC236}">
                  <a16:creationId xmlns:a16="http://schemas.microsoft.com/office/drawing/2014/main" id="{A18F1710-19BA-2921-108C-2EA864484A41}"/>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58" name="Freeform 977">
              <a:extLst>
                <a:ext uri="{FF2B5EF4-FFF2-40B4-BE49-F238E27FC236}">
                  <a16:creationId xmlns:a16="http://schemas.microsoft.com/office/drawing/2014/main" id="{C2434241-A03C-8827-AD24-344B6B7BA318}"/>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59" name="Freeform 978">
              <a:extLst>
                <a:ext uri="{FF2B5EF4-FFF2-40B4-BE49-F238E27FC236}">
                  <a16:creationId xmlns:a16="http://schemas.microsoft.com/office/drawing/2014/main" id="{055F7C8A-4447-6109-7887-BC11EFA59A0B}"/>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0" name="Freeform 979">
              <a:extLst>
                <a:ext uri="{FF2B5EF4-FFF2-40B4-BE49-F238E27FC236}">
                  <a16:creationId xmlns:a16="http://schemas.microsoft.com/office/drawing/2014/main" id="{5F51FC2B-EB84-A35C-1416-EB36F192181D}"/>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1" name="Freeform 980">
              <a:extLst>
                <a:ext uri="{FF2B5EF4-FFF2-40B4-BE49-F238E27FC236}">
                  <a16:creationId xmlns:a16="http://schemas.microsoft.com/office/drawing/2014/main" id="{5AE415AD-3E9E-EF03-CD35-2130431DB381}"/>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2" name="Freeform 981">
              <a:extLst>
                <a:ext uri="{FF2B5EF4-FFF2-40B4-BE49-F238E27FC236}">
                  <a16:creationId xmlns:a16="http://schemas.microsoft.com/office/drawing/2014/main" id="{6E55CEE2-5A77-5DF9-7540-1D641FA0741A}"/>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3" name="Freeform 982">
              <a:extLst>
                <a:ext uri="{FF2B5EF4-FFF2-40B4-BE49-F238E27FC236}">
                  <a16:creationId xmlns:a16="http://schemas.microsoft.com/office/drawing/2014/main" id="{4854C754-5DA9-6862-8BE2-FA6C968CE6F2}"/>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533785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526C4-C142-9E61-BE24-237D2B7D22F9}"/>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22D080F-F42F-8885-9E95-39EEEE77996E}"/>
              </a:ext>
            </a:extLst>
          </p:cNvPr>
          <p:cNvSpPr/>
          <p:nvPr/>
        </p:nvSpPr>
        <p:spPr>
          <a:xfrm>
            <a:off x="4007525" y="3155447"/>
            <a:ext cx="7893369" cy="327295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E776BD26-9D59-C3EC-4455-5C893CBA50A8}"/>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33EEF231-44EB-C015-1AA2-2570D157ECE1}"/>
              </a:ext>
            </a:extLst>
          </p:cNvPr>
          <p:cNvSpPr>
            <a:spLocks noGrp="1"/>
          </p:cNvSpPr>
          <p:nvPr>
            <p:ph type="body" sz="quarter" idx="19"/>
          </p:nvPr>
        </p:nvSpPr>
        <p:spPr>
          <a:xfrm>
            <a:off x="221728" y="1829808"/>
            <a:ext cx="2984778" cy="385564"/>
          </a:xfrm>
        </p:spPr>
        <p:txBody>
          <a:bodyPr/>
          <a:lstStyle/>
          <a:p>
            <a:r>
              <a:rPr lang="en-IE" sz="2800" dirty="0"/>
              <a:t>Experience and Capability </a:t>
            </a:r>
          </a:p>
        </p:txBody>
      </p:sp>
      <p:sp>
        <p:nvSpPr>
          <p:cNvPr id="6" name="Text Placeholder 5">
            <a:extLst>
              <a:ext uri="{FF2B5EF4-FFF2-40B4-BE49-F238E27FC236}">
                <a16:creationId xmlns:a16="http://schemas.microsoft.com/office/drawing/2014/main" id="{D7E46256-D141-988D-34F6-E45FDF50A59B}"/>
              </a:ext>
            </a:extLst>
          </p:cNvPr>
          <p:cNvSpPr>
            <a:spLocks noGrp="1"/>
          </p:cNvSpPr>
          <p:nvPr>
            <p:ph type="body" sz="quarter" idx="21"/>
          </p:nvPr>
        </p:nvSpPr>
        <p:spPr>
          <a:xfrm>
            <a:off x="4369593" y="614542"/>
            <a:ext cx="67341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Experience &amp; Execution Capability</a:t>
            </a:r>
          </a:p>
          <a:p>
            <a:pPr>
              <a:spcAft>
                <a:spcPts val="1200"/>
              </a:spcAft>
            </a:pPr>
            <a:r>
              <a:rPr lang="en-US" sz="2400" b="1" dirty="0"/>
              <a:t>Lack direct experience? </a:t>
            </a:r>
            <a:r>
              <a:rPr lang="en-US" sz="2400" dirty="0"/>
              <a:t>Show evidence of learning and initiative. Mention actions like attending tourism workshops, shadowing other business owners, or completing a local enterprise course. </a:t>
            </a:r>
          </a:p>
          <a:p>
            <a:pPr>
              <a:spcAft>
                <a:spcPts val="1200"/>
              </a:spcAft>
            </a:pPr>
            <a:endParaRPr lang="en-US" sz="2400" dirty="0"/>
          </a:p>
          <a:p>
            <a:pPr>
              <a:spcAft>
                <a:spcPts val="1200"/>
              </a:spcAft>
            </a:pPr>
            <a:r>
              <a:rPr lang="en-US" sz="2400" b="1" dirty="0">
                <a:solidFill>
                  <a:schemeClr val="bg1"/>
                </a:solidFill>
              </a:rPr>
              <a:t>Tip: </a:t>
            </a:r>
            <a:r>
              <a:rPr lang="en-US" sz="2400" dirty="0">
                <a:solidFill>
                  <a:schemeClr val="bg1"/>
                </a:solidFill>
              </a:rPr>
              <a:t>Confidence in execution can be boosted by small pilots – </a:t>
            </a:r>
          </a:p>
          <a:p>
            <a:pPr>
              <a:spcAft>
                <a:spcPts val="1200"/>
              </a:spcAft>
            </a:pPr>
            <a:r>
              <a:rPr lang="en-US" sz="2400" dirty="0">
                <a:solidFill>
                  <a:schemeClr val="bg1"/>
                </a:solidFill>
              </a:rPr>
              <a:t>e.g. </a:t>
            </a:r>
            <a:r>
              <a:rPr lang="en-US" sz="2400" b="1" i="1" dirty="0">
                <a:solidFill>
                  <a:schemeClr val="bg1"/>
                </a:solidFill>
              </a:rPr>
              <a:t>“Last summer we tested the concept by renting out one cabin on Airbnb, achieving 80% occupancy and great reviews.” </a:t>
            </a:r>
          </a:p>
          <a:p>
            <a:pPr>
              <a:spcAft>
                <a:spcPts val="1200"/>
              </a:spcAft>
            </a:pPr>
            <a:r>
              <a:rPr lang="en-US" sz="2400" dirty="0">
                <a:solidFill>
                  <a:schemeClr val="bg1"/>
                </a:solidFill>
              </a:rPr>
              <a:t>This kind of proof helps funders believe in your ability to execute.</a:t>
            </a:r>
            <a:endParaRPr lang="en-IE" sz="2400" dirty="0">
              <a:solidFill>
                <a:schemeClr val="bg1"/>
              </a:solidFill>
            </a:endParaRPr>
          </a:p>
        </p:txBody>
      </p:sp>
      <p:grpSp>
        <p:nvGrpSpPr>
          <p:cNvPr id="3" name="Graphic 2">
            <a:extLst>
              <a:ext uri="{FF2B5EF4-FFF2-40B4-BE49-F238E27FC236}">
                <a16:creationId xmlns:a16="http://schemas.microsoft.com/office/drawing/2014/main" id="{9608D759-52F8-1F11-CDAC-864B171E5987}"/>
              </a:ext>
            </a:extLst>
          </p:cNvPr>
          <p:cNvGrpSpPr/>
          <p:nvPr/>
        </p:nvGrpSpPr>
        <p:grpSpPr>
          <a:xfrm>
            <a:off x="1203176" y="4846057"/>
            <a:ext cx="2153033" cy="1693207"/>
            <a:chOff x="7903196" y="4237101"/>
            <a:chExt cx="1261886" cy="1055032"/>
          </a:xfrm>
        </p:grpSpPr>
        <p:sp>
          <p:nvSpPr>
            <p:cNvPr id="4" name="Freeform 926">
              <a:extLst>
                <a:ext uri="{FF2B5EF4-FFF2-40B4-BE49-F238E27FC236}">
                  <a16:creationId xmlns:a16="http://schemas.microsoft.com/office/drawing/2014/main" id="{85EF6E2D-5925-DEA5-7B9C-79461D29F8E5}"/>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5" name="Freeform 927">
              <a:extLst>
                <a:ext uri="{FF2B5EF4-FFF2-40B4-BE49-F238E27FC236}">
                  <a16:creationId xmlns:a16="http://schemas.microsoft.com/office/drawing/2014/main" id="{C2F88366-C608-C0EF-3992-0360C6C81B9D}"/>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7" name="Freeform 928">
              <a:extLst>
                <a:ext uri="{FF2B5EF4-FFF2-40B4-BE49-F238E27FC236}">
                  <a16:creationId xmlns:a16="http://schemas.microsoft.com/office/drawing/2014/main" id="{5CA6E0A3-3A00-FDE7-3CAF-FAF8F0426779}"/>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 name="Freeform 929">
              <a:extLst>
                <a:ext uri="{FF2B5EF4-FFF2-40B4-BE49-F238E27FC236}">
                  <a16:creationId xmlns:a16="http://schemas.microsoft.com/office/drawing/2014/main" id="{F1D1CAD2-8B8D-FFBA-A301-162702999737}"/>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9" name="Freeform 930">
              <a:extLst>
                <a:ext uri="{FF2B5EF4-FFF2-40B4-BE49-F238E27FC236}">
                  <a16:creationId xmlns:a16="http://schemas.microsoft.com/office/drawing/2014/main" id="{D989ED24-3988-1E17-45CA-91E39053C0E7}"/>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2" name="Freeform 931">
              <a:extLst>
                <a:ext uri="{FF2B5EF4-FFF2-40B4-BE49-F238E27FC236}">
                  <a16:creationId xmlns:a16="http://schemas.microsoft.com/office/drawing/2014/main" id="{976980FE-02C7-294D-B4F8-4DAF91153586}"/>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3" name="Freeform 932">
              <a:extLst>
                <a:ext uri="{FF2B5EF4-FFF2-40B4-BE49-F238E27FC236}">
                  <a16:creationId xmlns:a16="http://schemas.microsoft.com/office/drawing/2014/main" id="{2DBD9D95-D3C7-0940-8AD7-0CE4E15F4450}"/>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4" name="Freeform 933">
              <a:extLst>
                <a:ext uri="{FF2B5EF4-FFF2-40B4-BE49-F238E27FC236}">
                  <a16:creationId xmlns:a16="http://schemas.microsoft.com/office/drawing/2014/main" id="{3D4D7B32-5C9A-B8D3-0EC5-A63F4FC2ADA6}"/>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5" name="Freeform 934">
              <a:extLst>
                <a:ext uri="{FF2B5EF4-FFF2-40B4-BE49-F238E27FC236}">
                  <a16:creationId xmlns:a16="http://schemas.microsoft.com/office/drawing/2014/main" id="{6820E888-660B-57F0-6395-C23EC5950F4A}"/>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5">
              <a:extLst>
                <a:ext uri="{FF2B5EF4-FFF2-40B4-BE49-F238E27FC236}">
                  <a16:creationId xmlns:a16="http://schemas.microsoft.com/office/drawing/2014/main" id="{EF44BB98-1C1F-82F1-62D6-B6E49EC7CB78}"/>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2A158"/>
            </a:solidFill>
            <a:ln w="2286" cap="flat">
              <a:noFill/>
              <a:prstDash val="solid"/>
              <a:miter/>
            </a:ln>
          </p:spPr>
          <p:txBody>
            <a:bodyPr rtlCol="0" anchor="ctr"/>
            <a:lstStyle/>
            <a:p>
              <a:endParaRPr lang="en-US" dirty="0"/>
            </a:p>
          </p:txBody>
        </p:sp>
        <p:sp>
          <p:nvSpPr>
            <p:cNvPr id="17" name="Freeform 936">
              <a:extLst>
                <a:ext uri="{FF2B5EF4-FFF2-40B4-BE49-F238E27FC236}">
                  <a16:creationId xmlns:a16="http://schemas.microsoft.com/office/drawing/2014/main" id="{488DDA19-4A3F-6CCF-BA5C-196D48FADA40}"/>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7">
              <a:extLst>
                <a:ext uri="{FF2B5EF4-FFF2-40B4-BE49-F238E27FC236}">
                  <a16:creationId xmlns:a16="http://schemas.microsoft.com/office/drawing/2014/main" id="{DE88FE41-701C-8F6D-6EDE-5DDD466FC5D3}"/>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19" name="Freeform 938">
              <a:extLst>
                <a:ext uri="{FF2B5EF4-FFF2-40B4-BE49-F238E27FC236}">
                  <a16:creationId xmlns:a16="http://schemas.microsoft.com/office/drawing/2014/main" id="{1CE6DD01-330C-8261-46C2-30823590E844}"/>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9">
              <a:extLst>
                <a:ext uri="{FF2B5EF4-FFF2-40B4-BE49-F238E27FC236}">
                  <a16:creationId xmlns:a16="http://schemas.microsoft.com/office/drawing/2014/main" id="{15311273-9F5A-0B93-EC6E-1103F0F4575B}"/>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 name="Freeform 940">
              <a:extLst>
                <a:ext uri="{FF2B5EF4-FFF2-40B4-BE49-F238E27FC236}">
                  <a16:creationId xmlns:a16="http://schemas.microsoft.com/office/drawing/2014/main" id="{F9F0C191-BEC5-7C98-D7CE-4B725CDADADD}"/>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41">
              <a:extLst>
                <a:ext uri="{FF2B5EF4-FFF2-40B4-BE49-F238E27FC236}">
                  <a16:creationId xmlns:a16="http://schemas.microsoft.com/office/drawing/2014/main" id="{1A67B95B-D439-9C93-F540-EBEF509043D3}"/>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2">
              <a:extLst>
                <a:ext uri="{FF2B5EF4-FFF2-40B4-BE49-F238E27FC236}">
                  <a16:creationId xmlns:a16="http://schemas.microsoft.com/office/drawing/2014/main" id="{7B6637E6-000A-EC1B-4469-5EDCA5453EB1}"/>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3">
              <a:extLst>
                <a:ext uri="{FF2B5EF4-FFF2-40B4-BE49-F238E27FC236}">
                  <a16:creationId xmlns:a16="http://schemas.microsoft.com/office/drawing/2014/main" id="{BB1D0FF6-3F79-60D9-AD15-C22B82B7E8AD}"/>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4">
              <a:extLst>
                <a:ext uri="{FF2B5EF4-FFF2-40B4-BE49-F238E27FC236}">
                  <a16:creationId xmlns:a16="http://schemas.microsoft.com/office/drawing/2014/main" id="{584D1AB2-3CC8-E933-7885-CE9B124D8441}"/>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5">
              <a:extLst>
                <a:ext uri="{FF2B5EF4-FFF2-40B4-BE49-F238E27FC236}">
                  <a16:creationId xmlns:a16="http://schemas.microsoft.com/office/drawing/2014/main" id="{8CCE742D-5D6E-41E6-0B5F-BB2650FF0547}"/>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6">
              <a:extLst>
                <a:ext uri="{FF2B5EF4-FFF2-40B4-BE49-F238E27FC236}">
                  <a16:creationId xmlns:a16="http://schemas.microsoft.com/office/drawing/2014/main" id="{4AE067EC-4673-1493-E568-99F1BBED8880}"/>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7">
              <a:extLst>
                <a:ext uri="{FF2B5EF4-FFF2-40B4-BE49-F238E27FC236}">
                  <a16:creationId xmlns:a16="http://schemas.microsoft.com/office/drawing/2014/main" id="{533CA516-6BB2-3AD9-693A-FE860E33A3C6}"/>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8">
              <a:extLst>
                <a:ext uri="{FF2B5EF4-FFF2-40B4-BE49-F238E27FC236}">
                  <a16:creationId xmlns:a16="http://schemas.microsoft.com/office/drawing/2014/main" id="{3AF1CDA9-8B87-FE66-0CD9-EB1075508A56}"/>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0" name="Freeform 949">
              <a:extLst>
                <a:ext uri="{FF2B5EF4-FFF2-40B4-BE49-F238E27FC236}">
                  <a16:creationId xmlns:a16="http://schemas.microsoft.com/office/drawing/2014/main" id="{1D316B44-4C39-DA72-9A9E-579FD7E6B771}"/>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1" name="Freeform 950">
              <a:extLst>
                <a:ext uri="{FF2B5EF4-FFF2-40B4-BE49-F238E27FC236}">
                  <a16:creationId xmlns:a16="http://schemas.microsoft.com/office/drawing/2014/main" id="{DF941168-834A-1689-2A61-A67FBDF1CB58}"/>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2" name="Freeform 951">
              <a:extLst>
                <a:ext uri="{FF2B5EF4-FFF2-40B4-BE49-F238E27FC236}">
                  <a16:creationId xmlns:a16="http://schemas.microsoft.com/office/drawing/2014/main" id="{D7EF21B2-BDF1-1540-6881-FFCFDF7D491E}"/>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3" name="Freeform 952">
              <a:extLst>
                <a:ext uri="{FF2B5EF4-FFF2-40B4-BE49-F238E27FC236}">
                  <a16:creationId xmlns:a16="http://schemas.microsoft.com/office/drawing/2014/main" id="{8E1A5820-8DFE-F736-BF9E-C0555EAA7EA0}"/>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4" name="Freeform 953">
              <a:extLst>
                <a:ext uri="{FF2B5EF4-FFF2-40B4-BE49-F238E27FC236}">
                  <a16:creationId xmlns:a16="http://schemas.microsoft.com/office/drawing/2014/main" id="{84B5D4DB-114A-E93C-B08C-334F757CFF02}"/>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5" name="Freeform 954">
              <a:extLst>
                <a:ext uri="{FF2B5EF4-FFF2-40B4-BE49-F238E27FC236}">
                  <a16:creationId xmlns:a16="http://schemas.microsoft.com/office/drawing/2014/main" id="{13E9E0A6-B567-B3EF-F6E5-33714EA8984C}"/>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6" name="Freeform 955">
              <a:extLst>
                <a:ext uri="{FF2B5EF4-FFF2-40B4-BE49-F238E27FC236}">
                  <a16:creationId xmlns:a16="http://schemas.microsoft.com/office/drawing/2014/main" id="{30D706EB-4D35-4470-CC3B-DC43E5BCF175}"/>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00B0F0"/>
            </a:solidFill>
            <a:ln w="2286" cap="flat">
              <a:noFill/>
              <a:prstDash val="solid"/>
              <a:miter/>
            </a:ln>
          </p:spPr>
          <p:txBody>
            <a:bodyPr rtlCol="0" anchor="ctr"/>
            <a:lstStyle/>
            <a:p>
              <a:endParaRPr lang="en-US"/>
            </a:p>
          </p:txBody>
        </p:sp>
        <p:sp>
          <p:nvSpPr>
            <p:cNvPr id="37" name="Freeform 956">
              <a:extLst>
                <a:ext uri="{FF2B5EF4-FFF2-40B4-BE49-F238E27FC236}">
                  <a16:creationId xmlns:a16="http://schemas.microsoft.com/office/drawing/2014/main" id="{BB1A11FF-8EF8-C973-24C6-BEEC573B4519}"/>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38" name="Freeform 957">
              <a:extLst>
                <a:ext uri="{FF2B5EF4-FFF2-40B4-BE49-F238E27FC236}">
                  <a16:creationId xmlns:a16="http://schemas.microsoft.com/office/drawing/2014/main" id="{3448481B-4F83-CBA0-0139-272784550A48}"/>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39" name="Freeform 958">
              <a:extLst>
                <a:ext uri="{FF2B5EF4-FFF2-40B4-BE49-F238E27FC236}">
                  <a16:creationId xmlns:a16="http://schemas.microsoft.com/office/drawing/2014/main" id="{0A280D32-7AC5-0440-71B1-3726E708E9F8}"/>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0" name="Freeform 959">
              <a:extLst>
                <a:ext uri="{FF2B5EF4-FFF2-40B4-BE49-F238E27FC236}">
                  <a16:creationId xmlns:a16="http://schemas.microsoft.com/office/drawing/2014/main" id="{B1C3938B-122C-E21C-2265-FE12F9BF2907}"/>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1" name="Freeform 960">
              <a:extLst>
                <a:ext uri="{FF2B5EF4-FFF2-40B4-BE49-F238E27FC236}">
                  <a16:creationId xmlns:a16="http://schemas.microsoft.com/office/drawing/2014/main" id="{5F3714BE-FB4A-5BA6-6FE1-F682D5156B9B}"/>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61">
              <a:extLst>
                <a:ext uri="{FF2B5EF4-FFF2-40B4-BE49-F238E27FC236}">
                  <a16:creationId xmlns:a16="http://schemas.microsoft.com/office/drawing/2014/main" id="{7F1008A9-6569-CADB-AECA-A764CD8639DF}"/>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2">
              <a:extLst>
                <a:ext uri="{FF2B5EF4-FFF2-40B4-BE49-F238E27FC236}">
                  <a16:creationId xmlns:a16="http://schemas.microsoft.com/office/drawing/2014/main" id="{4280D408-4E47-BB98-F640-07B9800C8AA1}"/>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3">
              <a:extLst>
                <a:ext uri="{FF2B5EF4-FFF2-40B4-BE49-F238E27FC236}">
                  <a16:creationId xmlns:a16="http://schemas.microsoft.com/office/drawing/2014/main" id="{04D2AF53-6F38-58A6-C419-7E8A936D07EB}"/>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4">
              <a:extLst>
                <a:ext uri="{FF2B5EF4-FFF2-40B4-BE49-F238E27FC236}">
                  <a16:creationId xmlns:a16="http://schemas.microsoft.com/office/drawing/2014/main" id="{27545F7A-F131-09AB-2E23-82545CA37E6C}"/>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6" name="Freeform 965">
              <a:extLst>
                <a:ext uri="{FF2B5EF4-FFF2-40B4-BE49-F238E27FC236}">
                  <a16:creationId xmlns:a16="http://schemas.microsoft.com/office/drawing/2014/main" id="{8FEC2327-2BAE-564A-1452-7A1BE37CAC49}"/>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6">
              <a:extLst>
                <a:ext uri="{FF2B5EF4-FFF2-40B4-BE49-F238E27FC236}">
                  <a16:creationId xmlns:a16="http://schemas.microsoft.com/office/drawing/2014/main" id="{C37632A0-DBC2-4495-9BE1-49049F90FBA1}"/>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8" name="Freeform 967">
              <a:extLst>
                <a:ext uri="{FF2B5EF4-FFF2-40B4-BE49-F238E27FC236}">
                  <a16:creationId xmlns:a16="http://schemas.microsoft.com/office/drawing/2014/main" id="{23E1BBB7-1313-CFED-E1B0-CB64433EEE7A}"/>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49" name="Freeform 968">
              <a:extLst>
                <a:ext uri="{FF2B5EF4-FFF2-40B4-BE49-F238E27FC236}">
                  <a16:creationId xmlns:a16="http://schemas.microsoft.com/office/drawing/2014/main" id="{B309C3C2-71F5-94FE-5BAC-D0BD26A8C546}"/>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9">
              <a:extLst>
                <a:ext uri="{FF2B5EF4-FFF2-40B4-BE49-F238E27FC236}">
                  <a16:creationId xmlns:a16="http://schemas.microsoft.com/office/drawing/2014/main" id="{C64BD23C-D771-BEE3-E60E-9F35A8AF3562}"/>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1" name="Freeform 970">
              <a:extLst>
                <a:ext uri="{FF2B5EF4-FFF2-40B4-BE49-F238E27FC236}">
                  <a16:creationId xmlns:a16="http://schemas.microsoft.com/office/drawing/2014/main" id="{FA0A24DC-AB24-1F25-78E6-F8E86288343B}"/>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2" name="Freeform 971">
              <a:extLst>
                <a:ext uri="{FF2B5EF4-FFF2-40B4-BE49-F238E27FC236}">
                  <a16:creationId xmlns:a16="http://schemas.microsoft.com/office/drawing/2014/main" id="{09B8B2EF-551B-0F4C-7685-EF0C0D4722B1}"/>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3" name="Freeform 972">
              <a:extLst>
                <a:ext uri="{FF2B5EF4-FFF2-40B4-BE49-F238E27FC236}">
                  <a16:creationId xmlns:a16="http://schemas.microsoft.com/office/drawing/2014/main" id="{A4AEAB38-E43E-6F38-EA04-D192EA0E31D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4" name="Freeform 973">
              <a:extLst>
                <a:ext uri="{FF2B5EF4-FFF2-40B4-BE49-F238E27FC236}">
                  <a16:creationId xmlns:a16="http://schemas.microsoft.com/office/drawing/2014/main" id="{9976F5AE-CE42-D1B3-4291-5D47A5128EB0}"/>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5" name="Freeform 974">
              <a:extLst>
                <a:ext uri="{FF2B5EF4-FFF2-40B4-BE49-F238E27FC236}">
                  <a16:creationId xmlns:a16="http://schemas.microsoft.com/office/drawing/2014/main" id="{886B3E05-2AAC-06D9-D44E-61087F80E28D}"/>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6" name="Freeform 975">
              <a:extLst>
                <a:ext uri="{FF2B5EF4-FFF2-40B4-BE49-F238E27FC236}">
                  <a16:creationId xmlns:a16="http://schemas.microsoft.com/office/drawing/2014/main" id="{D49CE97C-B5B8-2175-0DE9-1EEEDF96C718}"/>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7" name="Freeform 976">
              <a:extLst>
                <a:ext uri="{FF2B5EF4-FFF2-40B4-BE49-F238E27FC236}">
                  <a16:creationId xmlns:a16="http://schemas.microsoft.com/office/drawing/2014/main" id="{0F71B202-F43C-3C92-666E-9800F6DBBCAA}"/>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58" name="Freeform 977">
              <a:extLst>
                <a:ext uri="{FF2B5EF4-FFF2-40B4-BE49-F238E27FC236}">
                  <a16:creationId xmlns:a16="http://schemas.microsoft.com/office/drawing/2014/main" id="{63C21E5B-51CB-44E7-8F86-C0FB58BA0703}"/>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59" name="Freeform 978">
              <a:extLst>
                <a:ext uri="{FF2B5EF4-FFF2-40B4-BE49-F238E27FC236}">
                  <a16:creationId xmlns:a16="http://schemas.microsoft.com/office/drawing/2014/main" id="{D6A9C491-0140-8D68-26F8-4DA18FF7A0D8}"/>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0" name="Freeform 979">
              <a:extLst>
                <a:ext uri="{FF2B5EF4-FFF2-40B4-BE49-F238E27FC236}">
                  <a16:creationId xmlns:a16="http://schemas.microsoft.com/office/drawing/2014/main" id="{3DE49C97-0914-5BCF-8779-1E32E0E90CB0}"/>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1" name="Freeform 980">
              <a:extLst>
                <a:ext uri="{FF2B5EF4-FFF2-40B4-BE49-F238E27FC236}">
                  <a16:creationId xmlns:a16="http://schemas.microsoft.com/office/drawing/2014/main" id="{B421AC1C-D5E3-8EBF-5573-B5CC74A5D2C9}"/>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2" name="Freeform 981">
              <a:extLst>
                <a:ext uri="{FF2B5EF4-FFF2-40B4-BE49-F238E27FC236}">
                  <a16:creationId xmlns:a16="http://schemas.microsoft.com/office/drawing/2014/main" id="{FC812CA6-52AB-3D7C-F1E4-DCFF2DC43037}"/>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3" name="Freeform 982">
              <a:extLst>
                <a:ext uri="{FF2B5EF4-FFF2-40B4-BE49-F238E27FC236}">
                  <a16:creationId xmlns:a16="http://schemas.microsoft.com/office/drawing/2014/main" id="{AEAE7864-023F-ECE5-A580-5F657A84248E}"/>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088501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1186F-B81E-1278-58BD-977E4CB3F5E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D2C7844-90FF-A172-A847-755CF68CBB21}"/>
              </a:ext>
            </a:extLst>
          </p:cNvPr>
          <p:cNvSpPr/>
          <p:nvPr/>
        </p:nvSpPr>
        <p:spPr>
          <a:xfrm>
            <a:off x="3841330" y="3406518"/>
            <a:ext cx="8453438" cy="2581558"/>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7C513206-F2C1-E80F-0B9F-2E3FEAC8293E}"/>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A87B1336-DCAB-C80E-9CC2-284ADBFE5000}"/>
              </a:ext>
            </a:extLst>
          </p:cNvPr>
          <p:cNvSpPr>
            <a:spLocks noGrp="1"/>
          </p:cNvSpPr>
          <p:nvPr>
            <p:ph type="body" sz="quarter" idx="19"/>
          </p:nvPr>
        </p:nvSpPr>
        <p:spPr>
          <a:xfrm>
            <a:off x="221728" y="1829808"/>
            <a:ext cx="2984778" cy="385564"/>
          </a:xfrm>
        </p:spPr>
        <p:txBody>
          <a:bodyPr/>
          <a:lstStyle/>
          <a:p>
            <a:r>
              <a:rPr lang="en-IE" sz="2800" dirty="0"/>
              <a:t>Innovation &amp; Uniqueness</a:t>
            </a:r>
          </a:p>
        </p:txBody>
      </p:sp>
      <p:sp>
        <p:nvSpPr>
          <p:cNvPr id="6" name="Text Placeholder 5">
            <a:extLst>
              <a:ext uri="{FF2B5EF4-FFF2-40B4-BE49-F238E27FC236}">
                <a16:creationId xmlns:a16="http://schemas.microsoft.com/office/drawing/2014/main" id="{9A36A10A-28D7-A505-3A46-B37464ACF3C4}"/>
              </a:ext>
            </a:extLst>
          </p:cNvPr>
          <p:cNvSpPr>
            <a:spLocks noGrp="1"/>
          </p:cNvSpPr>
          <p:nvPr>
            <p:ph type="body" sz="quarter" idx="21"/>
          </p:nvPr>
        </p:nvSpPr>
        <p:spPr>
          <a:xfrm>
            <a:off x="4514850" y="465780"/>
            <a:ext cx="672815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Innovation or Uniqueness</a:t>
            </a:r>
          </a:p>
          <a:p>
            <a:pPr>
              <a:spcAft>
                <a:spcPts val="1200"/>
              </a:spcAft>
            </a:pPr>
            <a:r>
              <a:rPr lang="en-US" sz="2400" dirty="0"/>
              <a:t>Funders—especially grant bodies and equity investors—are often drawn to projects that offer something </a:t>
            </a:r>
            <a:r>
              <a:rPr lang="en-US" sz="2400" b="1" dirty="0"/>
              <a:t>new, original, or impactful</a:t>
            </a:r>
            <a:r>
              <a:rPr lang="en-US" sz="2400" dirty="0"/>
              <a:t>. Innovation doesn’t always mean high-tech; it can be in the </a:t>
            </a:r>
            <a:r>
              <a:rPr lang="en-US" sz="2400" b="1" dirty="0"/>
              <a:t>experience you offer.</a:t>
            </a:r>
          </a:p>
          <a:p>
            <a:pPr>
              <a:spcAft>
                <a:spcPts val="1200"/>
              </a:spcAft>
            </a:pPr>
            <a:endParaRPr lang="en-US" sz="2400" b="1" dirty="0"/>
          </a:p>
          <a:p>
            <a:pPr>
              <a:spcAft>
                <a:spcPts val="1200"/>
              </a:spcAft>
            </a:pPr>
            <a:r>
              <a:rPr lang="en-US" sz="2400" b="1" dirty="0">
                <a:solidFill>
                  <a:schemeClr val="bg1"/>
                </a:solidFill>
              </a:rPr>
              <a:t>Example: </a:t>
            </a:r>
            <a:r>
              <a:rPr lang="en-US" sz="2400" dirty="0">
                <a:solidFill>
                  <a:schemeClr val="bg1"/>
                </a:solidFill>
              </a:rPr>
              <a:t>the first glamping site in your region, a stay themed around local folklore, a sustainability approach (off-grid, carbon-neutral cabins), or your business model (community-owned, women-led, or creatively combining regenerative farming with tourism).</a:t>
            </a:r>
          </a:p>
          <a:p>
            <a:pPr>
              <a:spcAft>
                <a:spcPts val="1200"/>
              </a:spcAft>
            </a:pPr>
            <a:endParaRPr lang="en-IE" dirty="0"/>
          </a:p>
        </p:txBody>
      </p:sp>
      <p:grpSp>
        <p:nvGrpSpPr>
          <p:cNvPr id="3" name="Graphic 2">
            <a:extLst>
              <a:ext uri="{FF2B5EF4-FFF2-40B4-BE49-F238E27FC236}">
                <a16:creationId xmlns:a16="http://schemas.microsoft.com/office/drawing/2014/main" id="{E47F13EA-735F-1458-FEB7-F5070DE04350}"/>
              </a:ext>
            </a:extLst>
          </p:cNvPr>
          <p:cNvGrpSpPr/>
          <p:nvPr/>
        </p:nvGrpSpPr>
        <p:grpSpPr>
          <a:xfrm>
            <a:off x="886645" y="3738562"/>
            <a:ext cx="2567905" cy="1618493"/>
            <a:chOff x="2512125" y="312514"/>
            <a:chExt cx="1252858" cy="826141"/>
          </a:xfrm>
        </p:grpSpPr>
        <p:sp>
          <p:nvSpPr>
            <p:cNvPr id="4" name="Freeform 866">
              <a:extLst>
                <a:ext uri="{FF2B5EF4-FFF2-40B4-BE49-F238E27FC236}">
                  <a16:creationId xmlns:a16="http://schemas.microsoft.com/office/drawing/2014/main" id="{EB893441-E8C6-054C-E76C-36E4B9A3453A}"/>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5" name="Freeform 867">
              <a:extLst>
                <a:ext uri="{FF2B5EF4-FFF2-40B4-BE49-F238E27FC236}">
                  <a16:creationId xmlns:a16="http://schemas.microsoft.com/office/drawing/2014/main" id="{4E75E237-D94A-24A9-4FAD-0A3C27E47393}"/>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7" name="Freeform 868">
              <a:extLst>
                <a:ext uri="{FF2B5EF4-FFF2-40B4-BE49-F238E27FC236}">
                  <a16:creationId xmlns:a16="http://schemas.microsoft.com/office/drawing/2014/main" id="{DA2B50BE-9988-3075-85B5-4BA410EB4748}"/>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 name="Freeform 869">
              <a:extLst>
                <a:ext uri="{FF2B5EF4-FFF2-40B4-BE49-F238E27FC236}">
                  <a16:creationId xmlns:a16="http://schemas.microsoft.com/office/drawing/2014/main" id="{09470A00-80DE-2D97-294F-51D9EE7D0C36}"/>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9" name="Freeform 870">
              <a:extLst>
                <a:ext uri="{FF2B5EF4-FFF2-40B4-BE49-F238E27FC236}">
                  <a16:creationId xmlns:a16="http://schemas.microsoft.com/office/drawing/2014/main" id="{943542B9-83D3-5D32-A2DE-059B508C9A7C}"/>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2" name="Freeform 871">
              <a:extLst>
                <a:ext uri="{FF2B5EF4-FFF2-40B4-BE49-F238E27FC236}">
                  <a16:creationId xmlns:a16="http://schemas.microsoft.com/office/drawing/2014/main" id="{7AD7AFB0-2C52-9836-F3F9-17D9BFA5AD0C}"/>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13" name="Freeform 872">
              <a:extLst>
                <a:ext uri="{FF2B5EF4-FFF2-40B4-BE49-F238E27FC236}">
                  <a16:creationId xmlns:a16="http://schemas.microsoft.com/office/drawing/2014/main" id="{521D99AA-85D3-E2E3-730D-E9BAB05D2245}"/>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14" name="Freeform 873">
              <a:extLst>
                <a:ext uri="{FF2B5EF4-FFF2-40B4-BE49-F238E27FC236}">
                  <a16:creationId xmlns:a16="http://schemas.microsoft.com/office/drawing/2014/main" id="{5B97DF93-1978-6C39-26DD-90E577061840}"/>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5" name="Freeform 874">
              <a:extLst>
                <a:ext uri="{FF2B5EF4-FFF2-40B4-BE49-F238E27FC236}">
                  <a16:creationId xmlns:a16="http://schemas.microsoft.com/office/drawing/2014/main" id="{36F6AFA3-8CDC-9743-A604-588550BA0D94}"/>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16" name="Freeform 875">
              <a:extLst>
                <a:ext uri="{FF2B5EF4-FFF2-40B4-BE49-F238E27FC236}">
                  <a16:creationId xmlns:a16="http://schemas.microsoft.com/office/drawing/2014/main" id="{ACD39FA6-3A00-99F0-80FE-C0F56497E413}"/>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17" name="Freeform 876">
              <a:extLst>
                <a:ext uri="{FF2B5EF4-FFF2-40B4-BE49-F238E27FC236}">
                  <a16:creationId xmlns:a16="http://schemas.microsoft.com/office/drawing/2014/main" id="{4DD361D8-3F15-A3E0-941C-89985AD69D0C}"/>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18" name="Freeform 877">
              <a:extLst>
                <a:ext uri="{FF2B5EF4-FFF2-40B4-BE49-F238E27FC236}">
                  <a16:creationId xmlns:a16="http://schemas.microsoft.com/office/drawing/2014/main" id="{51646B65-2D75-6406-F872-F0F614DC3153}"/>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878">
              <a:extLst>
                <a:ext uri="{FF2B5EF4-FFF2-40B4-BE49-F238E27FC236}">
                  <a16:creationId xmlns:a16="http://schemas.microsoft.com/office/drawing/2014/main" id="{D1C8C282-3B85-0DD9-3A16-E8B4632FE6B3}"/>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0" name="Freeform 879">
              <a:extLst>
                <a:ext uri="{FF2B5EF4-FFF2-40B4-BE49-F238E27FC236}">
                  <a16:creationId xmlns:a16="http://schemas.microsoft.com/office/drawing/2014/main" id="{A6B7D469-07B6-6DC2-6216-6435D4212E03}"/>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1" name="Freeform 880">
              <a:extLst>
                <a:ext uri="{FF2B5EF4-FFF2-40B4-BE49-F238E27FC236}">
                  <a16:creationId xmlns:a16="http://schemas.microsoft.com/office/drawing/2014/main" id="{8132C71C-323F-3715-43E9-E7D170B5A1C5}"/>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2" name="Freeform 881">
              <a:extLst>
                <a:ext uri="{FF2B5EF4-FFF2-40B4-BE49-F238E27FC236}">
                  <a16:creationId xmlns:a16="http://schemas.microsoft.com/office/drawing/2014/main" id="{7D85FD6B-B260-7FBC-6493-16D8AA166BAD}"/>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82">
              <a:extLst>
                <a:ext uri="{FF2B5EF4-FFF2-40B4-BE49-F238E27FC236}">
                  <a16:creationId xmlns:a16="http://schemas.microsoft.com/office/drawing/2014/main" id="{A606777F-993E-697D-80B1-DB7E979F8BFB}"/>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24" name="Freeform 883">
              <a:extLst>
                <a:ext uri="{FF2B5EF4-FFF2-40B4-BE49-F238E27FC236}">
                  <a16:creationId xmlns:a16="http://schemas.microsoft.com/office/drawing/2014/main" id="{4BA426BE-D8D8-DE77-D8C9-47B92C119864}"/>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884">
              <a:extLst>
                <a:ext uri="{FF2B5EF4-FFF2-40B4-BE49-F238E27FC236}">
                  <a16:creationId xmlns:a16="http://schemas.microsoft.com/office/drawing/2014/main" id="{F799149A-6E97-E9DF-D60B-955AA08B1CED}"/>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6" name="Freeform 885">
              <a:extLst>
                <a:ext uri="{FF2B5EF4-FFF2-40B4-BE49-F238E27FC236}">
                  <a16:creationId xmlns:a16="http://schemas.microsoft.com/office/drawing/2014/main" id="{277A15C7-4B68-4881-3CE0-BF9C28B7EF5A}"/>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7" name="Freeform 886">
              <a:extLst>
                <a:ext uri="{FF2B5EF4-FFF2-40B4-BE49-F238E27FC236}">
                  <a16:creationId xmlns:a16="http://schemas.microsoft.com/office/drawing/2014/main" id="{C011B900-A894-672B-DDE9-41B66F8B3EE0}"/>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8" name="Freeform 887">
              <a:extLst>
                <a:ext uri="{FF2B5EF4-FFF2-40B4-BE49-F238E27FC236}">
                  <a16:creationId xmlns:a16="http://schemas.microsoft.com/office/drawing/2014/main" id="{51B25CD5-B638-99AF-5E6A-8FCCA1F842BF}"/>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29" name="Freeform 888">
              <a:extLst>
                <a:ext uri="{FF2B5EF4-FFF2-40B4-BE49-F238E27FC236}">
                  <a16:creationId xmlns:a16="http://schemas.microsoft.com/office/drawing/2014/main" id="{60BAA71D-759A-3369-338F-7714F8C2FEF0}"/>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0" name="Freeform 889">
              <a:extLst>
                <a:ext uri="{FF2B5EF4-FFF2-40B4-BE49-F238E27FC236}">
                  <a16:creationId xmlns:a16="http://schemas.microsoft.com/office/drawing/2014/main" id="{03664D55-6D3F-1178-61B6-FA81839AC565}"/>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90D8CC"/>
            </a:solidFill>
            <a:ln w="2286" cap="flat">
              <a:noFill/>
              <a:prstDash val="solid"/>
              <a:miter/>
            </a:ln>
          </p:spPr>
          <p:txBody>
            <a:bodyPr rtlCol="0" anchor="ctr"/>
            <a:lstStyle/>
            <a:p>
              <a:endParaRPr lang="en-US"/>
            </a:p>
          </p:txBody>
        </p:sp>
        <p:sp>
          <p:nvSpPr>
            <p:cNvPr id="31" name="Freeform 890">
              <a:extLst>
                <a:ext uri="{FF2B5EF4-FFF2-40B4-BE49-F238E27FC236}">
                  <a16:creationId xmlns:a16="http://schemas.microsoft.com/office/drawing/2014/main" id="{3713929B-3FF8-A2A9-26F4-B0B3C008F2AF}"/>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2" name="Freeform 891">
              <a:extLst>
                <a:ext uri="{FF2B5EF4-FFF2-40B4-BE49-F238E27FC236}">
                  <a16:creationId xmlns:a16="http://schemas.microsoft.com/office/drawing/2014/main" id="{8C005A93-83FF-EE17-A238-27F34A861B17}"/>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33" name="Freeform 892">
              <a:extLst>
                <a:ext uri="{FF2B5EF4-FFF2-40B4-BE49-F238E27FC236}">
                  <a16:creationId xmlns:a16="http://schemas.microsoft.com/office/drawing/2014/main" id="{D3513711-93EC-DECE-9F20-370653C6697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34" name="Freeform 893">
              <a:extLst>
                <a:ext uri="{FF2B5EF4-FFF2-40B4-BE49-F238E27FC236}">
                  <a16:creationId xmlns:a16="http://schemas.microsoft.com/office/drawing/2014/main" id="{301F886B-FA41-3DAD-6237-82CF29DBD0A0}"/>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35" name="Freeform 894">
              <a:extLst>
                <a:ext uri="{FF2B5EF4-FFF2-40B4-BE49-F238E27FC236}">
                  <a16:creationId xmlns:a16="http://schemas.microsoft.com/office/drawing/2014/main" id="{43F52734-0856-9326-ACBE-6201C6340931}"/>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6" name="Freeform 895">
              <a:extLst>
                <a:ext uri="{FF2B5EF4-FFF2-40B4-BE49-F238E27FC236}">
                  <a16:creationId xmlns:a16="http://schemas.microsoft.com/office/drawing/2014/main" id="{E61ACF18-10A6-47D3-02FF-A864FEFCE0E2}"/>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37" name="Freeform 896">
              <a:extLst>
                <a:ext uri="{FF2B5EF4-FFF2-40B4-BE49-F238E27FC236}">
                  <a16:creationId xmlns:a16="http://schemas.microsoft.com/office/drawing/2014/main" id="{9582F9BA-26C7-A978-A0BB-B513AFDE5633}"/>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897">
              <a:extLst>
                <a:ext uri="{FF2B5EF4-FFF2-40B4-BE49-F238E27FC236}">
                  <a16:creationId xmlns:a16="http://schemas.microsoft.com/office/drawing/2014/main" id="{4ABAAA7E-01EE-6FD1-ECA6-6861CCF150B3}"/>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39" name="Freeform 898">
              <a:extLst>
                <a:ext uri="{FF2B5EF4-FFF2-40B4-BE49-F238E27FC236}">
                  <a16:creationId xmlns:a16="http://schemas.microsoft.com/office/drawing/2014/main" id="{12FBB935-B05B-1F17-3A8F-F40BDE947961}"/>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0" name="Freeform 899">
              <a:extLst>
                <a:ext uri="{FF2B5EF4-FFF2-40B4-BE49-F238E27FC236}">
                  <a16:creationId xmlns:a16="http://schemas.microsoft.com/office/drawing/2014/main" id="{219C85EA-F74D-8D32-5838-CD643F45CD45}"/>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1" name="Freeform 900">
              <a:extLst>
                <a:ext uri="{FF2B5EF4-FFF2-40B4-BE49-F238E27FC236}">
                  <a16:creationId xmlns:a16="http://schemas.microsoft.com/office/drawing/2014/main" id="{ECC96D25-382F-CC2E-C9E2-89A407C17EA9}"/>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2" name="Freeform 901">
              <a:extLst>
                <a:ext uri="{FF2B5EF4-FFF2-40B4-BE49-F238E27FC236}">
                  <a16:creationId xmlns:a16="http://schemas.microsoft.com/office/drawing/2014/main" id="{99B7E918-FA81-3CA7-2ECC-B4986CE50129}"/>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43" name="Freeform 902">
              <a:extLst>
                <a:ext uri="{FF2B5EF4-FFF2-40B4-BE49-F238E27FC236}">
                  <a16:creationId xmlns:a16="http://schemas.microsoft.com/office/drawing/2014/main" id="{8AACED55-51E8-2F44-7D96-7AB28671047E}"/>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44" name="Freeform 903">
              <a:extLst>
                <a:ext uri="{FF2B5EF4-FFF2-40B4-BE49-F238E27FC236}">
                  <a16:creationId xmlns:a16="http://schemas.microsoft.com/office/drawing/2014/main" id="{4037DE56-F964-329E-4C2E-6AF57450A03F}"/>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904">
              <a:extLst>
                <a:ext uri="{FF2B5EF4-FFF2-40B4-BE49-F238E27FC236}">
                  <a16:creationId xmlns:a16="http://schemas.microsoft.com/office/drawing/2014/main" id="{3088C593-F067-E843-DA7A-F30B3394CEF0}"/>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46" name="Freeform 905">
              <a:extLst>
                <a:ext uri="{FF2B5EF4-FFF2-40B4-BE49-F238E27FC236}">
                  <a16:creationId xmlns:a16="http://schemas.microsoft.com/office/drawing/2014/main" id="{D943558A-0496-5177-CEAB-C9D2A422517D}"/>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47" name="Freeform 906">
              <a:extLst>
                <a:ext uri="{FF2B5EF4-FFF2-40B4-BE49-F238E27FC236}">
                  <a16:creationId xmlns:a16="http://schemas.microsoft.com/office/drawing/2014/main" id="{0FED2D91-2EF0-576C-F3FE-BCDFBC795583}"/>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48" name="Freeform 907">
              <a:extLst>
                <a:ext uri="{FF2B5EF4-FFF2-40B4-BE49-F238E27FC236}">
                  <a16:creationId xmlns:a16="http://schemas.microsoft.com/office/drawing/2014/main" id="{6515672B-00DC-DE0E-7694-DAC7F9662DA9}"/>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49" name="Freeform 908">
              <a:extLst>
                <a:ext uri="{FF2B5EF4-FFF2-40B4-BE49-F238E27FC236}">
                  <a16:creationId xmlns:a16="http://schemas.microsoft.com/office/drawing/2014/main" id="{1622B188-9002-EAA8-DD80-6579C582B468}"/>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0" name="Freeform 909">
              <a:extLst>
                <a:ext uri="{FF2B5EF4-FFF2-40B4-BE49-F238E27FC236}">
                  <a16:creationId xmlns:a16="http://schemas.microsoft.com/office/drawing/2014/main" id="{6A122D37-CAD4-85BE-1DB9-C7960502E03F}"/>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1" name="Freeform 910">
              <a:extLst>
                <a:ext uri="{FF2B5EF4-FFF2-40B4-BE49-F238E27FC236}">
                  <a16:creationId xmlns:a16="http://schemas.microsoft.com/office/drawing/2014/main" id="{7F8FC073-42DD-3CD4-C214-BCF04D4989CB}"/>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2" name="Freeform 911">
              <a:extLst>
                <a:ext uri="{FF2B5EF4-FFF2-40B4-BE49-F238E27FC236}">
                  <a16:creationId xmlns:a16="http://schemas.microsoft.com/office/drawing/2014/main" id="{571E1AF3-86EF-72E7-F24E-C27784A744DB}"/>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12">
              <a:extLst>
                <a:ext uri="{FF2B5EF4-FFF2-40B4-BE49-F238E27FC236}">
                  <a16:creationId xmlns:a16="http://schemas.microsoft.com/office/drawing/2014/main" id="{C94326D2-6639-10AA-C1F8-4ED2261B0F34}"/>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4" name="Freeform 913">
              <a:extLst>
                <a:ext uri="{FF2B5EF4-FFF2-40B4-BE49-F238E27FC236}">
                  <a16:creationId xmlns:a16="http://schemas.microsoft.com/office/drawing/2014/main" id="{57F7B621-4B37-0D24-17F4-461E5F86CB92}"/>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5" name="Freeform 914">
              <a:extLst>
                <a:ext uri="{FF2B5EF4-FFF2-40B4-BE49-F238E27FC236}">
                  <a16:creationId xmlns:a16="http://schemas.microsoft.com/office/drawing/2014/main" id="{67509508-64D5-FC1A-8A7E-06E073F6A650}"/>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56" name="Freeform 915">
              <a:extLst>
                <a:ext uri="{FF2B5EF4-FFF2-40B4-BE49-F238E27FC236}">
                  <a16:creationId xmlns:a16="http://schemas.microsoft.com/office/drawing/2014/main" id="{BF02432B-F033-86B0-6EE9-C3EE6B6FF089}"/>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57" name="Freeform 916">
              <a:extLst>
                <a:ext uri="{FF2B5EF4-FFF2-40B4-BE49-F238E27FC236}">
                  <a16:creationId xmlns:a16="http://schemas.microsoft.com/office/drawing/2014/main" id="{CD443E27-D1DE-13F1-55DB-7DA7799A91B0}"/>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8" name="Freeform 917">
              <a:extLst>
                <a:ext uri="{FF2B5EF4-FFF2-40B4-BE49-F238E27FC236}">
                  <a16:creationId xmlns:a16="http://schemas.microsoft.com/office/drawing/2014/main" id="{C44045B3-6BF3-005A-E2B9-C0F8F5EA8D02}"/>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59" name="Freeform 918">
              <a:extLst>
                <a:ext uri="{FF2B5EF4-FFF2-40B4-BE49-F238E27FC236}">
                  <a16:creationId xmlns:a16="http://schemas.microsoft.com/office/drawing/2014/main" id="{7C2508B3-FE6E-7362-5E8E-E4DA7D2FA2A4}"/>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0" name="Freeform 919">
              <a:extLst>
                <a:ext uri="{FF2B5EF4-FFF2-40B4-BE49-F238E27FC236}">
                  <a16:creationId xmlns:a16="http://schemas.microsoft.com/office/drawing/2014/main" id="{CB702683-441E-12FE-998B-2BD7DB492226}"/>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1" name="Freeform 920">
              <a:extLst>
                <a:ext uri="{FF2B5EF4-FFF2-40B4-BE49-F238E27FC236}">
                  <a16:creationId xmlns:a16="http://schemas.microsoft.com/office/drawing/2014/main" id="{3F772549-6716-51FE-B190-4B5BEC7DE85F}"/>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2" name="Freeform 921">
              <a:extLst>
                <a:ext uri="{FF2B5EF4-FFF2-40B4-BE49-F238E27FC236}">
                  <a16:creationId xmlns:a16="http://schemas.microsoft.com/office/drawing/2014/main" id="{3C3B751C-7D50-0883-24DE-18CD5A995D8E}"/>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63" name="Freeform 922">
              <a:extLst>
                <a:ext uri="{FF2B5EF4-FFF2-40B4-BE49-F238E27FC236}">
                  <a16:creationId xmlns:a16="http://schemas.microsoft.com/office/drawing/2014/main" id="{991FF60F-C824-0926-B4C8-597BB162BE42}"/>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64" name="Freeform 923">
              <a:extLst>
                <a:ext uri="{FF2B5EF4-FFF2-40B4-BE49-F238E27FC236}">
                  <a16:creationId xmlns:a16="http://schemas.microsoft.com/office/drawing/2014/main" id="{783DF7F7-1817-1A16-D9CA-7D3494C09D96}"/>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65" name="Freeform 924">
              <a:extLst>
                <a:ext uri="{FF2B5EF4-FFF2-40B4-BE49-F238E27FC236}">
                  <a16:creationId xmlns:a16="http://schemas.microsoft.com/office/drawing/2014/main" id="{94BE373A-C0DF-90EE-E32D-C812AA405EB1}"/>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938200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0EF07-C1FC-301B-AE23-ADDF8E9EA43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35D71C3-627E-7414-A028-FAA48BB81389}"/>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B7FF39F1-B594-5133-662F-12622DAF5CD7}"/>
              </a:ext>
            </a:extLst>
          </p:cNvPr>
          <p:cNvSpPr>
            <a:spLocks noGrp="1"/>
          </p:cNvSpPr>
          <p:nvPr>
            <p:ph type="body" sz="quarter" idx="19"/>
          </p:nvPr>
        </p:nvSpPr>
        <p:spPr>
          <a:xfrm>
            <a:off x="221728" y="1829808"/>
            <a:ext cx="2984778" cy="385564"/>
          </a:xfrm>
        </p:spPr>
        <p:txBody>
          <a:bodyPr/>
          <a:lstStyle/>
          <a:p>
            <a:r>
              <a:rPr lang="en-IE" sz="2800" dirty="0"/>
              <a:t>Innovation &amp; Uniqueness</a:t>
            </a:r>
          </a:p>
        </p:txBody>
      </p:sp>
      <p:sp>
        <p:nvSpPr>
          <p:cNvPr id="6" name="Text Placeholder 5">
            <a:extLst>
              <a:ext uri="{FF2B5EF4-FFF2-40B4-BE49-F238E27FC236}">
                <a16:creationId xmlns:a16="http://schemas.microsoft.com/office/drawing/2014/main" id="{9B9C180E-A8D1-87CD-039A-7EC6D336630B}"/>
              </a:ext>
            </a:extLst>
          </p:cNvPr>
          <p:cNvSpPr>
            <a:spLocks noGrp="1"/>
          </p:cNvSpPr>
          <p:nvPr>
            <p:ph type="body" sz="quarter" idx="21"/>
          </p:nvPr>
        </p:nvSpPr>
        <p:spPr>
          <a:xfrm>
            <a:off x="4514850" y="465780"/>
            <a:ext cx="672815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Innovation or Uniqueness</a:t>
            </a:r>
          </a:p>
          <a:p>
            <a:pPr>
              <a:spcAft>
                <a:spcPts val="1200"/>
              </a:spcAft>
            </a:pPr>
            <a:endParaRPr lang="en-US" sz="2400" dirty="0"/>
          </a:p>
          <a:p>
            <a:pPr>
              <a:spcAft>
                <a:spcPts val="1200"/>
              </a:spcAft>
            </a:pPr>
            <a:r>
              <a:rPr lang="en-US" sz="2400" dirty="0"/>
              <a:t>To stand out, clearly articulate what makes your project different. </a:t>
            </a:r>
          </a:p>
          <a:p>
            <a:pPr>
              <a:spcAft>
                <a:spcPts val="1200"/>
              </a:spcAft>
            </a:pPr>
            <a:r>
              <a:rPr lang="en-US" sz="2400" dirty="0"/>
              <a:t>Even if it’s not groundbreaking on a global scale, it may be </a:t>
            </a:r>
            <a:r>
              <a:rPr lang="en-US" sz="2400" b="1" dirty="0"/>
              <a:t>entirely new in your region or niche market</a:t>
            </a:r>
            <a:r>
              <a:rPr lang="en-US" sz="2400" dirty="0"/>
              <a:t>, which funders see as a strong opportunity for local impact and visibility.</a:t>
            </a:r>
          </a:p>
          <a:p>
            <a:pPr>
              <a:spcAft>
                <a:spcPts val="1200"/>
              </a:spcAft>
            </a:pPr>
            <a:endParaRPr lang="en-IE" dirty="0"/>
          </a:p>
        </p:txBody>
      </p:sp>
      <p:grpSp>
        <p:nvGrpSpPr>
          <p:cNvPr id="3" name="Graphic 2">
            <a:extLst>
              <a:ext uri="{FF2B5EF4-FFF2-40B4-BE49-F238E27FC236}">
                <a16:creationId xmlns:a16="http://schemas.microsoft.com/office/drawing/2014/main" id="{84EA7068-73CD-5D60-4F8E-0B5B3C38B8D4}"/>
              </a:ext>
            </a:extLst>
          </p:cNvPr>
          <p:cNvGrpSpPr/>
          <p:nvPr/>
        </p:nvGrpSpPr>
        <p:grpSpPr>
          <a:xfrm>
            <a:off x="886645" y="3738562"/>
            <a:ext cx="2567905" cy="1618493"/>
            <a:chOff x="2512125" y="312514"/>
            <a:chExt cx="1252858" cy="826141"/>
          </a:xfrm>
        </p:grpSpPr>
        <p:sp>
          <p:nvSpPr>
            <p:cNvPr id="4" name="Freeform 866">
              <a:extLst>
                <a:ext uri="{FF2B5EF4-FFF2-40B4-BE49-F238E27FC236}">
                  <a16:creationId xmlns:a16="http://schemas.microsoft.com/office/drawing/2014/main" id="{7C3A06C1-1124-3D26-1C07-2D1B5F029D29}"/>
                </a:ext>
              </a:extLst>
            </p:cNvPr>
            <p:cNvSpPr/>
            <p:nvPr/>
          </p:nvSpPr>
          <p:spPr>
            <a:xfrm>
              <a:off x="2783257" y="394563"/>
              <a:ext cx="1371" cy="2743"/>
            </a:xfrm>
            <a:custGeom>
              <a:avLst/>
              <a:gdLst>
                <a:gd name="connsiteX0" fmla="*/ 0 w 1371"/>
                <a:gd name="connsiteY0" fmla="*/ 2743 h 2743"/>
                <a:gd name="connsiteX1" fmla="*/ 1372 w 1371"/>
                <a:gd name="connsiteY1" fmla="*/ 0 h 2743"/>
                <a:gd name="connsiteX2" fmla="*/ 0 w 1371"/>
                <a:gd name="connsiteY2" fmla="*/ 2743 h 2743"/>
              </a:gdLst>
              <a:ahLst/>
              <a:cxnLst>
                <a:cxn ang="0">
                  <a:pos x="connsiteX0" y="connsiteY0"/>
                </a:cxn>
                <a:cxn ang="0">
                  <a:pos x="connsiteX1" y="connsiteY1"/>
                </a:cxn>
                <a:cxn ang="0">
                  <a:pos x="connsiteX2" y="connsiteY2"/>
                </a:cxn>
              </a:cxnLst>
              <a:rect l="l" t="t" r="r" b="b"/>
              <a:pathLst>
                <a:path w="1371" h="2743">
                  <a:moveTo>
                    <a:pt x="0" y="2743"/>
                  </a:moveTo>
                  <a:cubicBezTo>
                    <a:pt x="457" y="1829"/>
                    <a:pt x="914" y="914"/>
                    <a:pt x="1372" y="0"/>
                  </a:cubicBezTo>
                  <a:cubicBezTo>
                    <a:pt x="914" y="914"/>
                    <a:pt x="457" y="1829"/>
                    <a:pt x="0" y="2743"/>
                  </a:cubicBezTo>
                  <a:close/>
                </a:path>
              </a:pathLst>
            </a:custGeom>
            <a:solidFill>
              <a:srgbClr val="FFFFFF"/>
            </a:solidFill>
            <a:ln w="2286" cap="flat">
              <a:noFill/>
              <a:prstDash val="solid"/>
              <a:miter/>
            </a:ln>
          </p:spPr>
          <p:txBody>
            <a:bodyPr rtlCol="0" anchor="ctr"/>
            <a:lstStyle/>
            <a:p>
              <a:endParaRPr lang="en-US"/>
            </a:p>
          </p:txBody>
        </p:sp>
        <p:sp>
          <p:nvSpPr>
            <p:cNvPr id="5" name="Freeform 867">
              <a:extLst>
                <a:ext uri="{FF2B5EF4-FFF2-40B4-BE49-F238E27FC236}">
                  <a16:creationId xmlns:a16="http://schemas.microsoft.com/office/drawing/2014/main" id="{105377A3-3B1A-9D78-FB51-BFD91D1A17D5}"/>
                </a:ext>
              </a:extLst>
            </p:cNvPr>
            <p:cNvSpPr/>
            <p:nvPr/>
          </p:nvSpPr>
          <p:spPr>
            <a:xfrm>
              <a:off x="2662785" y="397078"/>
              <a:ext cx="156267" cy="605561"/>
            </a:xfrm>
            <a:custGeom>
              <a:avLst/>
              <a:gdLst>
                <a:gd name="connsiteX0" fmla="*/ 48006 w 156267"/>
                <a:gd name="connsiteY0" fmla="*/ 583844 h 605561"/>
                <a:gd name="connsiteX1" fmla="*/ 107671 w 156267"/>
                <a:gd name="connsiteY1" fmla="*/ 551612 h 605561"/>
                <a:gd name="connsiteX2" fmla="*/ 152248 w 156267"/>
                <a:gd name="connsiteY2" fmla="*/ 468859 h 605561"/>
                <a:gd name="connsiteX3" fmla="*/ 156134 w 156267"/>
                <a:gd name="connsiteY3" fmla="*/ 419024 h 605561"/>
                <a:gd name="connsiteX4" fmla="*/ 150419 w 156267"/>
                <a:gd name="connsiteY4" fmla="*/ 370561 h 605561"/>
                <a:gd name="connsiteX5" fmla="*/ 120701 w 156267"/>
                <a:gd name="connsiteY5" fmla="*/ 0 h 605561"/>
                <a:gd name="connsiteX6" fmla="*/ 114757 w 156267"/>
                <a:gd name="connsiteY6" fmla="*/ 19431 h 605561"/>
                <a:gd name="connsiteX7" fmla="*/ 85268 w 156267"/>
                <a:gd name="connsiteY7" fmla="*/ 170307 h 605561"/>
                <a:gd name="connsiteX8" fmla="*/ 20117 w 156267"/>
                <a:gd name="connsiteY8" fmla="*/ 491033 h 605561"/>
                <a:gd name="connsiteX9" fmla="*/ 0 w 156267"/>
                <a:gd name="connsiteY9" fmla="*/ 605561 h 605561"/>
                <a:gd name="connsiteX10" fmla="*/ 2743 w 156267"/>
                <a:gd name="connsiteY10" fmla="*/ 590017 h 605561"/>
                <a:gd name="connsiteX11" fmla="*/ 48006 w 156267"/>
                <a:gd name="connsiteY11" fmla="*/ 583844 h 60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6267" h="605561">
                  <a:moveTo>
                    <a:pt x="48006" y="583844"/>
                  </a:moveTo>
                  <a:cubicBezTo>
                    <a:pt x="70866" y="577901"/>
                    <a:pt x="89840" y="566699"/>
                    <a:pt x="107671" y="551612"/>
                  </a:cubicBezTo>
                  <a:cubicBezTo>
                    <a:pt x="131445" y="531724"/>
                    <a:pt x="147676" y="499491"/>
                    <a:pt x="152248" y="468859"/>
                  </a:cubicBezTo>
                  <a:cubicBezTo>
                    <a:pt x="154762" y="452171"/>
                    <a:pt x="156820" y="435940"/>
                    <a:pt x="156134" y="419024"/>
                  </a:cubicBezTo>
                  <a:cubicBezTo>
                    <a:pt x="155448" y="402793"/>
                    <a:pt x="152933" y="386563"/>
                    <a:pt x="150419" y="370561"/>
                  </a:cubicBezTo>
                  <a:cubicBezTo>
                    <a:pt x="143789" y="320269"/>
                    <a:pt x="122758" y="25603"/>
                    <a:pt x="120701" y="0"/>
                  </a:cubicBezTo>
                  <a:cubicBezTo>
                    <a:pt x="117958" y="6172"/>
                    <a:pt x="116357" y="12802"/>
                    <a:pt x="114757" y="19431"/>
                  </a:cubicBezTo>
                  <a:cubicBezTo>
                    <a:pt x="103327" y="69494"/>
                    <a:pt x="93726" y="119786"/>
                    <a:pt x="85268" y="170307"/>
                  </a:cubicBezTo>
                  <a:cubicBezTo>
                    <a:pt x="67437" y="277978"/>
                    <a:pt x="38862" y="383591"/>
                    <a:pt x="20117" y="491033"/>
                  </a:cubicBezTo>
                  <a:cubicBezTo>
                    <a:pt x="13487" y="529209"/>
                    <a:pt x="6401" y="567385"/>
                    <a:pt x="0" y="605561"/>
                  </a:cubicBezTo>
                  <a:cubicBezTo>
                    <a:pt x="914" y="600304"/>
                    <a:pt x="1829" y="595274"/>
                    <a:pt x="2743" y="590017"/>
                  </a:cubicBezTo>
                  <a:cubicBezTo>
                    <a:pt x="17831" y="590017"/>
                    <a:pt x="33376" y="587731"/>
                    <a:pt x="48006" y="583844"/>
                  </a:cubicBezTo>
                  <a:close/>
                </a:path>
              </a:pathLst>
            </a:custGeom>
            <a:solidFill>
              <a:srgbClr val="FFFFFF"/>
            </a:solidFill>
            <a:ln w="2286" cap="flat">
              <a:noFill/>
              <a:prstDash val="solid"/>
              <a:miter/>
            </a:ln>
          </p:spPr>
          <p:txBody>
            <a:bodyPr rtlCol="0" anchor="ctr"/>
            <a:lstStyle/>
            <a:p>
              <a:endParaRPr lang="en-US"/>
            </a:p>
          </p:txBody>
        </p:sp>
        <p:sp>
          <p:nvSpPr>
            <p:cNvPr id="7" name="Freeform 868">
              <a:extLst>
                <a:ext uri="{FF2B5EF4-FFF2-40B4-BE49-F238E27FC236}">
                  <a16:creationId xmlns:a16="http://schemas.microsoft.com/office/drawing/2014/main" id="{263788F5-EBFC-AB8B-3E9A-A4885445B354}"/>
                </a:ext>
              </a:extLst>
            </p:cNvPr>
            <p:cNvSpPr/>
            <p:nvPr/>
          </p:nvSpPr>
          <p:spPr>
            <a:xfrm>
              <a:off x="3232913" y="929487"/>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 name="Freeform 869">
              <a:extLst>
                <a:ext uri="{FF2B5EF4-FFF2-40B4-BE49-F238E27FC236}">
                  <a16:creationId xmlns:a16="http://schemas.microsoft.com/office/drawing/2014/main" id="{7C8DA10E-7E68-DD38-58AA-84F4F3E219AA}"/>
                </a:ext>
              </a:extLst>
            </p:cNvPr>
            <p:cNvSpPr/>
            <p:nvPr/>
          </p:nvSpPr>
          <p:spPr>
            <a:xfrm>
              <a:off x="3290520" y="929259"/>
              <a:ext cx="15316" cy="2286"/>
            </a:xfrm>
            <a:custGeom>
              <a:avLst/>
              <a:gdLst>
                <a:gd name="connsiteX0" fmla="*/ 0 w 15316"/>
                <a:gd name="connsiteY0" fmla="*/ 0 h 2286"/>
                <a:gd name="connsiteX1" fmla="*/ 15316 w 15316"/>
                <a:gd name="connsiteY1" fmla="*/ 0 h 2286"/>
                <a:gd name="connsiteX2" fmla="*/ 0 w 15316"/>
                <a:gd name="connsiteY2" fmla="*/ 0 h 2286"/>
              </a:gdLst>
              <a:ahLst/>
              <a:cxnLst>
                <a:cxn ang="0">
                  <a:pos x="connsiteX0" y="connsiteY0"/>
                </a:cxn>
                <a:cxn ang="0">
                  <a:pos x="connsiteX1" y="connsiteY1"/>
                </a:cxn>
                <a:cxn ang="0">
                  <a:pos x="connsiteX2" y="connsiteY2"/>
                </a:cxn>
              </a:cxnLst>
              <a:rect l="l" t="t" r="r" b="b"/>
              <a:pathLst>
                <a:path w="15316" h="2286">
                  <a:moveTo>
                    <a:pt x="0" y="0"/>
                  </a:moveTo>
                  <a:cubicBezTo>
                    <a:pt x="5029" y="0"/>
                    <a:pt x="10287" y="0"/>
                    <a:pt x="15316" y="0"/>
                  </a:cubicBezTo>
                  <a:cubicBezTo>
                    <a:pt x="10287" y="0"/>
                    <a:pt x="5029" y="0"/>
                    <a:pt x="0" y="0"/>
                  </a:cubicBezTo>
                  <a:close/>
                </a:path>
              </a:pathLst>
            </a:custGeom>
            <a:solidFill>
              <a:srgbClr val="FFFFFF"/>
            </a:solidFill>
            <a:ln w="2286" cap="flat">
              <a:noFill/>
              <a:prstDash val="solid"/>
              <a:miter/>
            </a:ln>
          </p:spPr>
          <p:txBody>
            <a:bodyPr rtlCol="0" anchor="ctr"/>
            <a:lstStyle/>
            <a:p>
              <a:endParaRPr lang="en-US"/>
            </a:p>
          </p:txBody>
        </p:sp>
        <p:sp>
          <p:nvSpPr>
            <p:cNvPr id="9" name="Freeform 870">
              <a:extLst>
                <a:ext uri="{FF2B5EF4-FFF2-40B4-BE49-F238E27FC236}">
                  <a16:creationId xmlns:a16="http://schemas.microsoft.com/office/drawing/2014/main" id="{0BF871AC-83F0-97DB-AB60-27F7299BBCF4}"/>
                </a:ext>
              </a:extLst>
            </p:cNvPr>
            <p:cNvSpPr/>
            <p:nvPr/>
          </p:nvSpPr>
          <p:spPr>
            <a:xfrm>
              <a:off x="3290520" y="943889"/>
              <a:ext cx="18059" cy="457"/>
            </a:xfrm>
            <a:custGeom>
              <a:avLst/>
              <a:gdLst>
                <a:gd name="connsiteX0" fmla="*/ 18059 w 18059"/>
                <a:gd name="connsiteY0" fmla="*/ 457 h 457"/>
                <a:gd name="connsiteX1" fmla="*/ 0 w 18059"/>
                <a:gd name="connsiteY1" fmla="*/ 0 h 457"/>
                <a:gd name="connsiteX2" fmla="*/ 18059 w 18059"/>
                <a:gd name="connsiteY2" fmla="*/ 457 h 457"/>
              </a:gdLst>
              <a:ahLst/>
              <a:cxnLst>
                <a:cxn ang="0">
                  <a:pos x="connsiteX0" y="connsiteY0"/>
                </a:cxn>
                <a:cxn ang="0">
                  <a:pos x="connsiteX1" y="connsiteY1"/>
                </a:cxn>
                <a:cxn ang="0">
                  <a:pos x="connsiteX2" y="connsiteY2"/>
                </a:cxn>
              </a:cxnLst>
              <a:rect l="l" t="t" r="r" b="b"/>
              <a:pathLst>
                <a:path w="18059" h="457">
                  <a:moveTo>
                    <a:pt x="18059" y="457"/>
                  </a:moveTo>
                  <a:cubicBezTo>
                    <a:pt x="12116" y="229"/>
                    <a:pt x="6172" y="0"/>
                    <a:pt x="0" y="0"/>
                  </a:cubicBezTo>
                  <a:cubicBezTo>
                    <a:pt x="6172" y="0"/>
                    <a:pt x="12116" y="229"/>
                    <a:pt x="18059" y="457"/>
                  </a:cubicBezTo>
                  <a:close/>
                </a:path>
              </a:pathLst>
            </a:custGeom>
            <a:solidFill>
              <a:srgbClr val="FFFFFF"/>
            </a:solidFill>
            <a:ln w="2286" cap="flat">
              <a:noFill/>
              <a:prstDash val="solid"/>
              <a:miter/>
            </a:ln>
          </p:spPr>
          <p:txBody>
            <a:bodyPr rtlCol="0" anchor="ctr"/>
            <a:lstStyle/>
            <a:p>
              <a:endParaRPr lang="en-US"/>
            </a:p>
          </p:txBody>
        </p:sp>
        <p:sp>
          <p:nvSpPr>
            <p:cNvPr id="12" name="Freeform 871">
              <a:extLst>
                <a:ext uri="{FF2B5EF4-FFF2-40B4-BE49-F238E27FC236}">
                  <a16:creationId xmlns:a16="http://schemas.microsoft.com/office/drawing/2014/main" id="{0AAED874-C4FA-3FB4-6CDF-75CD2309E0B8}"/>
                </a:ext>
              </a:extLst>
            </p:cNvPr>
            <p:cNvSpPr/>
            <p:nvPr/>
          </p:nvSpPr>
          <p:spPr>
            <a:xfrm>
              <a:off x="2932075" y="1039444"/>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457" y="2286"/>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13" name="Freeform 872">
              <a:extLst>
                <a:ext uri="{FF2B5EF4-FFF2-40B4-BE49-F238E27FC236}">
                  <a16:creationId xmlns:a16="http://schemas.microsoft.com/office/drawing/2014/main" id="{288BEFD8-D49D-790A-39BF-1DA9E3907B4C}"/>
                </a:ext>
              </a:extLst>
            </p:cNvPr>
            <p:cNvSpPr/>
            <p:nvPr/>
          </p:nvSpPr>
          <p:spPr>
            <a:xfrm>
              <a:off x="3308808" y="929087"/>
              <a:ext cx="16916" cy="171"/>
            </a:xfrm>
            <a:custGeom>
              <a:avLst/>
              <a:gdLst>
                <a:gd name="connsiteX0" fmla="*/ 0 w 16916"/>
                <a:gd name="connsiteY0" fmla="*/ 171 h 171"/>
                <a:gd name="connsiteX1" fmla="*/ 16916 w 16916"/>
                <a:gd name="connsiteY1" fmla="*/ 171 h 171"/>
                <a:gd name="connsiteX2" fmla="*/ 0 w 16916"/>
                <a:gd name="connsiteY2" fmla="*/ 171 h 171"/>
              </a:gdLst>
              <a:ahLst/>
              <a:cxnLst>
                <a:cxn ang="0">
                  <a:pos x="connsiteX0" y="connsiteY0"/>
                </a:cxn>
                <a:cxn ang="0">
                  <a:pos x="connsiteX1" y="connsiteY1"/>
                </a:cxn>
                <a:cxn ang="0">
                  <a:pos x="connsiteX2" y="connsiteY2"/>
                </a:cxn>
              </a:cxnLst>
              <a:rect l="l" t="t" r="r" b="b"/>
              <a:pathLst>
                <a:path w="16916" h="171">
                  <a:moveTo>
                    <a:pt x="0" y="171"/>
                  </a:moveTo>
                  <a:cubicBezTo>
                    <a:pt x="5715" y="171"/>
                    <a:pt x="11430" y="171"/>
                    <a:pt x="16916" y="171"/>
                  </a:cubicBezTo>
                  <a:cubicBezTo>
                    <a:pt x="11430" y="-57"/>
                    <a:pt x="5715" y="-57"/>
                    <a:pt x="0" y="171"/>
                  </a:cubicBezTo>
                  <a:close/>
                </a:path>
              </a:pathLst>
            </a:custGeom>
            <a:solidFill>
              <a:srgbClr val="FFFFFF"/>
            </a:solidFill>
            <a:ln w="2286" cap="flat">
              <a:noFill/>
              <a:prstDash val="solid"/>
              <a:miter/>
            </a:ln>
          </p:spPr>
          <p:txBody>
            <a:bodyPr rtlCol="0" anchor="ctr"/>
            <a:lstStyle/>
            <a:p>
              <a:endParaRPr lang="en-US"/>
            </a:p>
          </p:txBody>
        </p:sp>
        <p:sp>
          <p:nvSpPr>
            <p:cNvPr id="14" name="Freeform 873">
              <a:extLst>
                <a:ext uri="{FF2B5EF4-FFF2-40B4-BE49-F238E27FC236}">
                  <a16:creationId xmlns:a16="http://schemas.microsoft.com/office/drawing/2014/main" id="{65AB11D0-8BDF-6872-19E4-86B3E3F4BBF8}"/>
                </a:ext>
              </a:extLst>
            </p:cNvPr>
            <p:cNvSpPr/>
            <p:nvPr/>
          </p:nvSpPr>
          <p:spPr>
            <a:xfrm>
              <a:off x="3335783" y="793470"/>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7"/>
                    <a:pt x="1143" y="229"/>
                    <a:pt x="1600"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5" name="Freeform 874">
              <a:extLst>
                <a:ext uri="{FF2B5EF4-FFF2-40B4-BE49-F238E27FC236}">
                  <a16:creationId xmlns:a16="http://schemas.microsoft.com/office/drawing/2014/main" id="{C72FD689-7ADC-2F0C-A513-F0DF843F0225}"/>
                </a:ext>
              </a:extLst>
            </p:cNvPr>
            <p:cNvSpPr/>
            <p:nvPr/>
          </p:nvSpPr>
          <p:spPr>
            <a:xfrm>
              <a:off x="3330754" y="795299"/>
              <a:ext cx="1143" cy="457"/>
            </a:xfrm>
            <a:custGeom>
              <a:avLst/>
              <a:gdLst>
                <a:gd name="connsiteX0" fmla="*/ 0 w 1143"/>
                <a:gd name="connsiteY0" fmla="*/ 457 h 457"/>
                <a:gd name="connsiteX1" fmla="*/ 1143 w 1143"/>
                <a:gd name="connsiteY1" fmla="*/ 0 h 457"/>
                <a:gd name="connsiteX2" fmla="*/ 0 w 1143"/>
                <a:gd name="connsiteY2" fmla="*/ 457 h 457"/>
              </a:gdLst>
              <a:ahLst/>
              <a:cxnLst>
                <a:cxn ang="0">
                  <a:pos x="connsiteX0" y="connsiteY0"/>
                </a:cxn>
                <a:cxn ang="0">
                  <a:pos x="connsiteX1" y="connsiteY1"/>
                </a:cxn>
                <a:cxn ang="0">
                  <a:pos x="connsiteX2" y="connsiteY2"/>
                </a:cxn>
              </a:cxnLst>
              <a:rect l="l" t="t" r="r" b="b"/>
              <a:pathLst>
                <a:path w="1143" h="457">
                  <a:moveTo>
                    <a:pt x="0" y="457"/>
                  </a:moveTo>
                  <a:cubicBezTo>
                    <a:pt x="457" y="229"/>
                    <a:pt x="914" y="229"/>
                    <a:pt x="1143" y="0"/>
                  </a:cubicBezTo>
                  <a:cubicBezTo>
                    <a:pt x="686" y="229"/>
                    <a:pt x="229" y="229"/>
                    <a:pt x="0" y="457"/>
                  </a:cubicBezTo>
                  <a:close/>
                </a:path>
              </a:pathLst>
            </a:custGeom>
            <a:solidFill>
              <a:srgbClr val="FFFFFF"/>
            </a:solidFill>
            <a:ln w="2286" cap="flat">
              <a:noFill/>
              <a:prstDash val="solid"/>
              <a:miter/>
            </a:ln>
          </p:spPr>
          <p:txBody>
            <a:bodyPr rtlCol="0" anchor="ctr"/>
            <a:lstStyle/>
            <a:p>
              <a:endParaRPr lang="en-US"/>
            </a:p>
          </p:txBody>
        </p:sp>
        <p:sp>
          <p:nvSpPr>
            <p:cNvPr id="16" name="Freeform 875">
              <a:extLst>
                <a:ext uri="{FF2B5EF4-FFF2-40B4-BE49-F238E27FC236}">
                  <a16:creationId xmlns:a16="http://schemas.microsoft.com/office/drawing/2014/main" id="{87840B6D-CF42-0B3D-279E-8B6CA9FE5ECD}"/>
                </a:ext>
              </a:extLst>
            </p:cNvPr>
            <p:cNvSpPr/>
            <p:nvPr/>
          </p:nvSpPr>
          <p:spPr>
            <a:xfrm>
              <a:off x="3328239" y="795985"/>
              <a:ext cx="1143" cy="228"/>
            </a:xfrm>
            <a:custGeom>
              <a:avLst/>
              <a:gdLst>
                <a:gd name="connsiteX0" fmla="*/ 0 w 1143"/>
                <a:gd name="connsiteY0" fmla="*/ 229 h 228"/>
                <a:gd name="connsiteX1" fmla="*/ 1143 w 1143"/>
                <a:gd name="connsiteY1" fmla="*/ 0 h 228"/>
                <a:gd name="connsiteX2" fmla="*/ 0 w 1143"/>
                <a:gd name="connsiteY2" fmla="*/ 229 h 228"/>
              </a:gdLst>
              <a:ahLst/>
              <a:cxnLst>
                <a:cxn ang="0">
                  <a:pos x="connsiteX0" y="connsiteY0"/>
                </a:cxn>
                <a:cxn ang="0">
                  <a:pos x="connsiteX1" y="connsiteY1"/>
                </a:cxn>
                <a:cxn ang="0">
                  <a:pos x="connsiteX2" y="connsiteY2"/>
                </a:cxn>
              </a:cxnLst>
              <a:rect l="l" t="t" r="r" b="b"/>
              <a:pathLst>
                <a:path w="1143" h="228">
                  <a:moveTo>
                    <a:pt x="0" y="229"/>
                  </a:moveTo>
                  <a:cubicBezTo>
                    <a:pt x="457" y="229"/>
                    <a:pt x="686" y="0"/>
                    <a:pt x="1143" y="0"/>
                  </a:cubicBezTo>
                  <a:cubicBezTo>
                    <a:pt x="686" y="229"/>
                    <a:pt x="457" y="229"/>
                    <a:pt x="0" y="229"/>
                  </a:cubicBezTo>
                  <a:close/>
                </a:path>
              </a:pathLst>
            </a:custGeom>
            <a:solidFill>
              <a:srgbClr val="FFFFFF"/>
            </a:solidFill>
            <a:ln w="2286" cap="flat">
              <a:noFill/>
              <a:prstDash val="solid"/>
              <a:miter/>
            </a:ln>
          </p:spPr>
          <p:txBody>
            <a:bodyPr rtlCol="0" anchor="ctr"/>
            <a:lstStyle/>
            <a:p>
              <a:endParaRPr lang="en-US"/>
            </a:p>
          </p:txBody>
        </p:sp>
        <p:sp>
          <p:nvSpPr>
            <p:cNvPr id="17" name="Freeform 876">
              <a:extLst>
                <a:ext uri="{FF2B5EF4-FFF2-40B4-BE49-F238E27FC236}">
                  <a16:creationId xmlns:a16="http://schemas.microsoft.com/office/drawing/2014/main" id="{A5E23AD6-9E87-7FEC-96DA-CCF7EDB9D596}"/>
                </a:ext>
              </a:extLst>
            </p:cNvPr>
            <p:cNvSpPr/>
            <p:nvPr/>
          </p:nvSpPr>
          <p:spPr>
            <a:xfrm>
              <a:off x="3338298" y="791870"/>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829" y="457"/>
                    <a:pt x="2515" y="0"/>
                  </a:cubicBezTo>
                  <a:cubicBezTo>
                    <a:pt x="1600" y="457"/>
                    <a:pt x="914" y="686"/>
                    <a:pt x="0" y="1143"/>
                  </a:cubicBezTo>
                  <a:close/>
                </a:path>
              </a:pathLst>
            </a:custGeom>
            <a:solidFill>
              <a:srgbClr val="FFFFFF"/>
            </a:solidFill>
            <a:ln w="2286" cap="flat">
              <a:noFill/>
              <a:prstDash val="solid"/>
              <a:miter/>
            </a:ln>
          </p:spPr>
          <p:txBody>
            <a:bodyPr rtlCol="0" anchor="ctr"/>
            <a:lstStyle/>
            <a:p>
              <a:endParaRPr lang="en-US"/>
            </a:p>
          </p:txBody>
        </p:sp>
        <p:sp>
          <p:nvSpPr>
            <p:cNvPr id="18" name="Freeform 877">
              <a:extLst>
                <a:ext uri="{FF2B5EF4-FFF2-40B4-BE49-F238E27FC236}">
                  <a16:creationId xmlns:a16="http://schemas.microsoft.com/office/drawing/2014/main" id="{1DF49F2D-E3D6-E24F-99B5-F3749E8D8AE7}"/>
                </a:ext>
              </a:extLst>
            </p:cNvPr>
            <p:cNvSpPr/>
            <p:nvPr/>
          </p:nvSpPr>
          <p:spPr>
            <a:xfrm>
              <a:off x="3314980" y="796899"/>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229"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878">
              <a:extLst>
                <a:ext uri="{FF2B5EF4-FFF2-40B4-BE49-F238E27FC236}">
                  <a16:creationId xmlns:a16="http://schemas.microsoft.com/office/drawing/2014/main" id="{92970129-7602-FB4E-BA46-F608690684FD}"/>
                </a:ext>
              </a:extLst>
            </p:cNvPr>
            <p:cNvSpPr/>
            <p:nvPr/>
          </p:nvSpPr>
          <p:spPr>
            <a:xfrm>
              <a:off x="3385389" y="634822"/>
              <a:ext cx="914" cy="914"/>
            </a:xfrm>
            <a:custGeom>
              <a:avLst/>
              <a:gdLst>
                <a:gd name="connsiteX0" fmla="*/ 914 w 914"/>
                <a:gd name="connsiteY0" fmla="*/ 914 h 914"/>
                <a:gd name="connsiteX1" fmla="*/ 0 w 914"/>
                <a:gd name="connsiteY1" fmla="*/ 0 h 914"/>
                <a:gd name="connsiteX2" fmla="*/ 914 w 914"/>
                <a:gd name="connsiteY2" fmla="*/ 914 h 914"/>
              </a:gdLst>
              <a:ahLst/>
              <a:cxnLst>
                <a:cxn ang="0">
                  <a:pos x="connsiteX0" y="connsiteY0"/>
                </a:cxn>
                <a:cxn ang="0">
                  <a:pos x="connsiteX1" y="connsiteY1"/>
                </a:cxn>
                <a:cxn ang="0">
                  <a:pos x="connsiteX2" y="connsiteY2"/>
                </a:cxn>
              </a:cxnLst>
              <a:rect l="l" t="t" r="r" b="b"/>
              <a:pathLst>
                <a:path w="914" h="914">
                  <a:moveTo>
                    <a:pt x="914" y="914"/>
                  </a:moveTo>
                  <a:cubicBezTo>
                    <a:pt x="686" y="686"/>
                    <a:pt x="229" y="229"/>
                    <a:pt x="0" y="0"/>
                  </a:cubicBezTo>
                  <a:cubicBezTo>
                    <a:pt x="457" y="229"/>
                    <a:pt x="686" y="457"/>
                    <a:pt x="914" y="914"/>
                  </a:cubicBezTo>
                  <a:close/>
                </a:path>
              </a:pathLst>
            </a:custGeom>
            <a:solidFill>
              <a:srgbClr val="FFFFFF"/>
            </a:solidFill>
            <a:ln w="2286" cap="flat">
              <a:noFill/>
              <a:prstDash val="solid"/>
              <a:miter/>
            </a:ln>
          </p:spPr>
          <p:txBody>
            <a:bodyPr rtlCol="0" anchor="ctr"/>
            <a:lstStyle/>
            <a:p>
              <a:endParaRPr lang="en-US"/>
            </a:p>
          </p:txBody>
        </p:sp>
        <p:sp>
          <p:nvSpPr>
            <p:cNvPr id="20" name="Freeform 879">
              <a:extLst>
                <a:ext uri="{FF2B5EF4-FFF2-40B4-BE49-F238E27FC236}">
                  <a16:creationId xmlns:a16="http://schemas.microsoft.com/office/drawing/2014/main" id="{197BBCEF-0C15-522E-861F-8241DB5456D3}"/>
                </a:ext>
              </a:extLst>
            </p:cNvPr>
            <p:cNvSpPr/>
            <p:nvPr/>
          </p:nvSpPr>
          <p:spPr>
            <a:xfrm>
              <a:off x="3272461" y="943432"/>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0"/>
                    <a:pt x="4343" y="0"/>
                    <a:pt x="0" y="0"/>
                  </a:cubicBezTo>
                  <a:cubicBezTo>
                    <a:pt x="4343" y="0"/>
                    <a:pt x="8687" y="229"/>
                    <a:pt x="13030" y="229"/>
                  </a:cubicBezTo>
                  <a:close/>
                </a:path>
              </a:pathLst>
            </a:custGeom>
            <a:solidFill>
              <a:srgbClr val="FFFFFF"/>
            </a:solidFill>
            <a:ln w="2286" cap="flat">
              <a:noFill/>
              <a:prstDash val="solid"/>
              <a:miter/>
            </a:ln>
          </p:spPr>
          <p:txBody>
            <a:bodyPr rtlCol="0" anchor="ctr"/>
            <a:lstStyle/>
            <a:p>
              <a:endParaRPr lang="en-US"/>
            </a:p>
          </p:txBody>
        </p:sp>
        <p:sp>
          <p:nvSpPr>
            <p:cNvPr id="21" name="Freeform 880">
              <a:extLst>
                <a:ext uri="{FF2B5EF4-FFF2-40B4-BE49-F238E27FC236}">
                  <a16:creationId xmlns:a16="http://schemas.microsoft.com/office/drawing/2014/main" id="{180EA584-D62B-A4F8-6146-9ED47FE6A298}"/>
                </a:ext>
              </a:extLst>
            </p:cNvPr>
            <p:cNvSpPr/>
            <p:nvPr/>
          </p:nvSpPr>
          <p:spPr>
            <a:xfrm>
              <a:off x="3317266" y="797128"/>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2" name="Freeform 881">
              <a:extLst>
                <a:ext uri="{FF2B5EF4-FFF2-40B4-BE49-F238E27FC236}">
                  <a16:creationId xmlns:a16="http://schemas.microsoft.com/office/drawing/2014/main" id="{F1A44909-892F-2E77-4C8E-0D50C636A018}"/>
                </a:ext>
              </a:extLst>
            </p:cNvPr>
            <p:cNvSpPr/>
            <p:nvPr/>
          </p:nvSpPr>
          <p:spPr>
            <a:xfrm>
              <a:off x="3214168" y="929716"/>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82">
              <a:extLst>
                <a:ext uri="{FF2B5EF4-FFF2-40B4-BE49-F238E27FC236}">
                  <a16:creationId xmlns:a16="http://schemas.microsoft.com/office/drawing/2014/main" id="{20662135-1DBD-31B8-DC64-ECA8E662B201}"/>
                </a:ext>
              </a:extLst>
            </p:cNvPr>
            <p:cNvSpPr/>
            <p:nvPr/>
          </p:nvSpPr>
          <p:spPr>
            <a:xfrm>
              <a:off x="3333268" y="794385"/>
              <a:ext cx="1371" cy="457"/>
            </a:xfrm>
            <a:custGeom>
              <a:avLst/>
              <a:gdLst>
                <a:gd name="connsiteX0" fmla="*/ 0 w 1371"/>
                <a:gd name="connsiteY0" fmla="*/ 457 h 457"/>
                <a:gd name="connsiteX1" fmla="*/ 1372 w 1371"/>
                <a:gd name="connsiteY1" fmla="*/ 0 h 457"/>
                <a:gd name="connsiteX2" fmla="*/ 0 w 1371"/>
                <a:gd name="connsiteY2" fmla="*/ 457 h 457"/>
              </a:gdLst>
              <a:ahLst/>
              <a:cxnLst>
                <a:cxn ang="0">
                  <a:pos x="connsiteX0" y="connsiteY0"/>
                </a:cxn>
                <a:cxn ang="0">
                  <a:pos x="connsiteX1" y="connsiteY1"/>
                </a:cxn>
                <a:cxn ang="0">
                  <a:pos x="connsiteX2" y="connsiteY2"/>
                </a:cxn>
              </a:cxnLst>
              <a:rect l="l" t="t" r="r" b="b"/>
              <a:pathLst>
                <a:path w="1371" h="457">
                  <a:moveTo>
                    <a:pt x="0" y="457"/>
                  </a:moveTo>
                  <a:cubicBezTo>
                    <a:pt x="457" y="229"/>
                    <a:pt x="914" y="229"/>
                    <a:pt x="1372" y="0"/>
                  </a:cubicBezTo>
                  <a:cubicBezTo>
                    <a:pt x="914" y="229"/>
                    <a:pt x="457" y="457"/>
                    <a:pt x="0" y="457"/>
                  </a:cubicBezTo>
                  <a:close/>
                </a:path>
              </a:pathLst>
            </a:custGeom>
            <a:solidFill>
              <a:srgbClr val="FFFFFF"/>
            </a:solidFill>
            <a:ln w="2286" cap="flat">
              <a:noFill/>
              <a:prstDash val="solid"/>
              <a:miter/>
            </a:ln>
          </p:spPr>
          <p:txBody>
            <a:bodyPr rtlCol="0" anchor="ctr"/>
            <a:lstStyle/>
            <a:p>
              <a:endParaRPr lang="en-US"/>
            </a:p>
          </p:txBody>
        </p:sp>
        <p:sp>
          <p:nvSpPr>
            <p:cNvPr id="24" name="Freeform 883">
              <a:extLst>
                <a:ext uri="{FF2B5EF4-FFF2-40B4-BE49-F238E27FC236}">
                  <a16:creationId xmlns:a16="http://schemas.microsoft.com/office/drawing/2014/main" id="{3CA0F673-1ECA-C80E-E03A-5BA7D7B69B77}"/>
                </a:ext>
              </a:extLst>
            </p:cNvPr>
            <p:cNvSpPr/>
            <p:nvPr/>
          </p:nvSpPr>
          <p:spPr>
            <a:xfrm>
              <a:off x="3326182" y="796671"/>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229"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25" name="Freeform 884">
              <a:extLst>
                <a:ext uri="{FF2B5EF4-FFF2-40B4-BE49-F238E27FC236}">
                  <a16:creationId xmlns:a16="http://schemas.microsoft.com/office/drawing/2014/main" id="{9EE5FB14-6A9F-E25A-C279-ABE4BEF4A68A}"/>
                </a:ext>
              </a:extLst>
            </p:cNvPr>
            <p:cNvSpPr/>
            <p:nvPr/>
          </p:nvSpPr>
          <p:spPr>
            <a:xfrm>
              <a:off x="3385618" y="642594"/>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457" y="229"/>
                    <a:pt x="229" y="457"/>
                    <a:pt x="0" y="686"/>
                  </a:cubicBezTo>
                  <a:cubicBezTo>
                    <a:pt x="229"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6" name="Freeform 885">
              <a:extLst>
                <a:ext uri="{FF2B5EF4-FFF2-40B4-BE49-F238E27FC236}">
                  <a16:creationId xmlns:a16="http://schemas.microsoft.com/office/drawing/2014/main" id="{32BDA464-2B1E-4977-118C-46A83B8E8408}"/>
                </a:ext>
              </a:extLst>
            </p:cNvPr>
            <p:cNvSpPr/>
            <p:nvPr/>
          </p:nvSpPr>
          <p:spPr>
            <a:xfrm>
              <a:off x="3381732" y="645566"/>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7" name="Freeform 886">
              <a:extLst>
                <a:ext uri="{FF2B5EF4-FFF2-40B4-BE49-F238E27FC236}">
                  <a16:creationId xmlns:a16="http://schemas.microsoft.com/office/drawing/2014/main" id="{5151511B-CDB5-A1BA-8F39-0318FE6FD819}"/>
                </a:ext>
              </a:extLst>
            </p:cNvPr>
            <p:cNvSpPr/>
            <p:nvPr/>
          </p:nvSpPr>
          <p:spPr>
            <a:xfrm>
              <a:off x="3378074" y="648538"/>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457" y="457"/>
                    <a:pt x="686" y="229"/>
                    <a:pt x="914" y="0"/>
                  </a:cubicBezTo>
                  <a:close/>
                </a:path>
              </a:pathLst>
            </a:custGeom>
            <a:solidFill>
              <a:srgbClr val="FFFFFF"/>
            </a:solidFill>
            <a:ln w="2286" cap="flat">
              <a:noFill/>
              <a:prstDash val="solid"/>
              <a:miter/>
            </a:ln>
          </p:spPr>
          <p:txBody>
            <a:bodyPr rtlCol="0" anchor="ctr"/>
            <a:lstStyle/>
            <a:p>
              <a:endParaRPr lang="en-US"/>
            </a:p>
          </p:txBody>
        </p:sp>
        <p:sp>
          <p:nvSpPr>
            <p:cNvPr id="28" name="Freeform 887">
              <a:extLst>
                <a:ext uri="{FF2B5EF4-FFF2-40B4-BE49-F238E27FC236}">
                  <a16:creationId xmlns:a16="http://schemas.microsoft.com/office/drawing/2014/main" id="{87D9EC36-1572-B776-B46B-7630CB39BF27}"/>
                </a:ext>
              </a:extLst>
            </p:cNvPr>
            <p:cNvSpPr/>
            <p:nvPr/>
          </p:nvSpPr>
          <p:spPr>
            <a:xfrm>
              <a:off x="3254401" y="942975"/>
              <a:ext cx="12801" cy="228"/>
            </a:xfrm>
            <a:custGeom>
              <a:avLst/>
              <a:gdLst>
                <a:gd name="connsiteX0" fmla="*/ 12802 w 12801"/>
                <a:gd name="connsiteY0" fmla="*/ 229 h 228"/>
                <a:gd name="connsiteX1" fmla="*/ 0 w 12801"/>
                <a:gd name="connsiteY1" fmla="*/ 0 h 228"/>
                <a:gd name="connsiteX2" fmla="*/ 12802 w 12801"/>
                <a:gd name="connsiteY2" fmla="*/ 229 h 228"/>
              </a:gdLst>
              <a:ahLst/>
              <a:cxnLst>
                <a:cxn ang="0">
                  <a:pos x="connsiteX0" y="connsiteY0"/>
                </a:cxn>
                <a:cxn ang="0">
                  <a:pos x="connsiteX1" y="connsiteY1"/>
                </a:cxn>
                <a:cxn ang="0">
                  <a:pos x="connsiteX2" y="connsiteY2"/>
                </a:cxn>
              </a:cxnLst>
              <a:rect l="l" t="t" r="r" b="b"/>
              <a:pathLst>
                <a:path w="12801" h="228">
                  <a:moveTo>
                    <a:pt x="12802" y="229"/>
                  </a:moveTo>
                  <a:cubicBezTo>
                    <a:pt x="8458" y="229"/>
                    <a:pt x="4343" y="0"/>
                    <a:pt x="0" y="0"/>
                  </a:cubicBezTo>
                  <a:cubicBezTo>
                    <a:pt x="4343" y="0"/>
                    <a:pt x="8687" y="229"/>
                    <a:pt x="12802" y="229"/>
                  </a:cubicBezTo>
                  <a:close/>
                </a:path>
              </a:pathLst>
            </a:custGeom>
            <a:solidFill>
              <a:srgbClr val="FFFFFF"/>
            </a:solidFill>
            <a:ln w="2286" cap="flat">
              <a:noFill/>
              <a:prstDash val="solid"/>
              <a:miter/>
            </a:ln>
          </p:spPr>
          <p:txBody>
            <a:bodyPr rtlCol="0" anchor="ctr"/>
            <a:lstStyle/>
            <a:p>
              <a:endParaRPr lang="en-US"/>
            </a:p>
          </p:txBody>
        </p:sp>
        <p:sp>
          <p:nvSpPr>
            <p:cNvPr id="29" name="Freeform 888">
              <a:extLst>
                <a:ext uri="{FF2B5EF4-FFF2-40B4-BE49-F238E27FC236}">
                  <a16:creationId xmlns:a16="http://schemas.microsoft.com/office/drawing/2014/main" id="{5F0FEC19-6A06-E20E-8A2E-E2984672F24F}"/>
                </a:ext>
              </a:extLst>
            </p:cNvPr>
            <p:cNvSpPr/>
            <p:nvPr/>
          </p:nvSpPr>
          <p:spPr>
            <a:xfrm>
              <a:off x="3374874" y="651738"/>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30" name="Freeform 889">
              <a:extLst>
                <a:ext uri="{FF2B5EF4-FFF2-40B4-BE49-F238E27FC236}">
                  <a16:creationId xmlns:a16="http://schemas.microsoft.com/office/drawing/2014/main" id="{F94480D7-1D3A-D3BC-7A3B-2655C83D19CC}"/>
                </a:ext>
              </a:extLst>
            </p:cNvPr>
            <p:cNvSpPr/>
            <p:nvPr/>
          </p:nvSpPr>
          <p:spPr>
            <a:xfrm>
              <a:off x="2821373" y="362118"/>
              <a:ext cx="553042" cy="654466"/>
            </a:xfrm>
            <a:custGeom>
              <a:avLst/>
              <a:gdLst>
                <a:gd name="connsiteX0" fmla="*/ 16519 w 553042"/>
                <a:gd name="connsiteY0" fmla="*/ 56220 h 654466"/>
                <a:gd name="connsiteX1" fmla="*/ 47837 w 553042"/>
                <a:gd name="connsiteY1" fmla="*/ 213268 h 654466"/>
                <a:gd name="connsiteX2" fmla="*/ 75269 w 553042"/>
                <a:gd name="connsiteY2" fmla="*/ 386776 h 654466"/>
                <a:gd name="connsiteX3" fmla="*/ 102015 w 553042"/>
                <a:gd name="connsiteY3" fmla="*/ 602803 h 654466"/>
                <a:gd name="connsiteX4" fmla="*/ 107273 w 553042"/>
                <a:gd name="connsiteY4" fmla="*/ 654466 h 654466"/>
                <a:gd name="connsiteX5" fmla="*/ 106130 w 553042"/>
                <a:gd name="connsiteY5" fmla="*/ 646237 h 654466"/>
                <a:gd name="connsiteX6" fmla="*/ 123961 w 553042"/>
                <a:gd name="connsiteY6" fmla="*/ 647151 h 654466"/>
                <a:gd name="connsiteX7" fmla="*/ 175853 w 553042"/>
                <a:gd name="connsiteY7" fmla="*/ 647380 h 654466"/>
                <a:gd name="connsiteX8" fmla="*/ 241461 w 553042"/>
                <a:gd name="connsiteY8" fmla="*/ 637778 h 654466"/>
                <a:gd name="connsiteX9" fmla="*/ 341588 w 553042"/>
                <a:gd name="connsiteY9" fmla="*/ 580400 h 654466"/>
                <a:gd name="connsiteX10" fmla="*/ 358733 w 553042"/>
                <a:gd name="connsiteY10" fmla="*/ 580400 h 654466"/>
                <a:gd name="connsiteX11" fmla="*/ 203742 w 553042"/>
                <a:gd name="connsiteY11" fmla="*/ 581086 h 654466"/>
                <a:gd name="connsiteX12" fmla="*/ 184083 w 553042"/>
                <a:gd name="connsiteY12" fmla="*/ 579943 h 654466"/>
                <a:gd name="connsiteX13" fmla="*/ 168766 w 553042"/>
                <a:gd name="connsiteY13" fmla="*/ 562340 h 654466"/>
                <a:gd name="connsiteX14" fmla="*/ 167166 w 553042"/>
                <a:gd name="connsiteY14" fmla="*/ 536051 h 654466"/>
                <a:gd name="connsiteX15" fmla="*/ 121675 w 553042"/>
                <a:gd name="connsiteY15" fmla="*/ 184236 h 654466"/>
                <a:gd name="connsiteX16" fmla="*/ 104987 w 553042"/>
                <a:gd name="connsiteY16" fmla="*/ 232242 h 654466"/>
                <a:gd name="connsiteX17" fmla="*/ 101558 w 553042"/>
                <a:gd name="connsiteY17" fmla="*/ 223327 h 654466"/>
                <a:gd name="connsiteX18" fmla="*/ 116417 w 553042"/>
                <a:gd name="connsiteY18" fmla="*/ 159090 h 654466"/>
                <a:gd name="connsiteX19" fmla="*/ 127390 w 553042"/>
                <a:gd name="connsiteY19" fmla="*/ 151546 h 654466"/>
                <a:gd name="connsiteX20" fmla="*/ 155965 w 553042"/>
                <a:gd name="connsiteY20" fmla="*/ 209839 h 654466"/>
                <a:gd name="connsiteX21" fmla="*/ 158708 w 553042"/>
                <a:gd name="connsiteY21" fmla="*/ 224927 h 654466"/>
                <a:gd name="connsiteX22" fmla="*/ 130819 w 553042"/>
                <a:gd name="connsiteY22" fmla="*/ 182864 h 654466"/>
                <a:gd name="connsiteX23" fmla="*/ 180196 w 553042"/>
                <a:gd name="connsiteY23" fmla="*/ 531708 h 654466"/>
                <a:gd name="connsiteX24" fmla="*/ 182940 w 553042"/>
                <a:gd name="connsiteY24" fmla="*/ 539938 h 654466"/>
                <a:gd name="connsiteX25" fmla="*/ 184083 w 553042"/>
                <a:gd name="connsiteY25" fmla="*/ 538109 h 654466"/>
                <a:gd name="connsiteX26" fmla="*/ 221802 w 553042"/>
                <a:gd name="connsiteY26" fmla="*/ 447126 h 654466"/>
                <a:gd name="connsiteX27" fmla="*/ 243747 w 553042"/>
                <a:gd name="connsiteY27" fmla="*/ 429981 h 654466"/>
                <a:gd name="connsiteX28" fmla="*/ 318499 w 553042"/>
                <a:gd name="connsiteY28" fmla="*/ 430438 h 654466"/>
                <a:gd name="connsiteX29" fmla="*/ 360562 w 553042"/>
                <a:gd name="connsiteY29" fmla="*/ 408721 h 654466"/>
                <a:gd name="connsiteX30" fmla="*/ 374735 w 553042"/>
                <a:gd name="connsiteY30" fmla="*/ 384718 h 654466"/>
                <a:gd name="connsiteX31" fmla="*/ 382050 w 553042"/>
                <a:gd name="connsiteY31" fmla="*/ 363916 h 654466"/>
                <a:gd name="connsiteX32" fmla="*/ 379993 w 553042"/>
                <a:gd name="connsiteY32" fmla="*/ 352028 h 654466"/>
                <a:gd name="connsiteX33" fmla="*/ 397366 w 553042"/>
                <a:gd name="connsiteY33" fmla="*/ 306994 h 654466"/>
                <a:gd name="connsiteX34" fmla="*/ 413368 w 553042"/>
                <a:gd name="connsiteY34" fmla="*/ 289392 h 654466"/>
                <a:gd name="connsiteX35" fmla="*/ 430513 w 553042"/>
                <a:gd name="connsiteY35" fmla="*/ 249844 h 654466"/>
                <a:gd name="connsiteX36" fmla="*/ 446744 w 553042"/>
                <a:gd name="connsiteY36" fmla="*/ 236357 h 654466"/>
                <a:gd name="connsiteX37" fmla="*/ 474405 w 553042"/>
                <a:gd name="connsiteY37" fmla="*/ 216011 h 654466"/>
                <a:gd name="connsiteX38" fmla="*/ 480348 w 553042"/>
                <a:gd name="connsiteY38" fmla="*/ 190865 h 654466"/>
                <a:gd name="connsiteX39" fmla="*/ 487435 w 553042"/>
                <a:gd name="connsiteY39" fmla="*/ 180807 h 654466"/>
                <a:gd name="connsiteX40" fmla="*/ 492921 w 553042"/>
                <a:gd name="connsiteY40" fmla="*/ 192923 h 654466"/>
                <a:gd name="connsiteX41" fmla="*/ 484463 w 553042"/>
                <a:gd name="connsiteY41" fmla="*/ 229270 h 654466"/>
                <a:gd name="connsiteX42" fmla="*/ 466175 w 553042"/>
                <a:gd name="connsiteY42" fmla="*/ 246187 h 654466"/>
                <a:gd name="connsiteX43" fmla="*/ 444915 w 553042"/>
                <a:gd name="connsiteY43" fmla="*/ 250759 h 654466"/>
                <a:gd name="connsiteX44" fmla="*/ 422741 w 553042"/>
                <a:gd name="connsiteY44" fmla="*/ 307680 h 654466"/>
                <a:gd name="connsiteX45" fmla="*/ 421827 w 553042"/>
                <a:gd name="connsiteY45" fmla="*/ 307223 h 654466"/>
                <a:gd name="connsiteX46" fmla="*/ 421827 w 553042"/>
                <a:gd name="connsiteY46" fmla="*/ 307451 h 654466"/>
                <a:gd name="connsiteX47" fmla="*/ 490178 w 553042"/>
                <a:gd name="connsiteY47" fmla="*/ 340598 h 654466"/>
                <a:gd name="connsiteX48" fmla="*/ 521725 w 553042"/>
                <a:gd name="connsiteY48" fmla="*/ 331912 h 654466"/>
                <a:gd name="connsiteX49" fmla="*/ 541842 w 553042"/>
                <a:gd name="connsiteY49" fmla="*/ 303794 h 654466"/>
                <a:gd name="connsiteX50" fmla="*/ 553043 w 553042"/>
                <a:gd name="connsiteY50" fmla="*/ 259217 h 654466"/>
                <a:gd name="connsiteX51" fmla="*/ 553043 w 553042"/>
                <a:gd name="connsiteY51" fmla="*/ 259217 h 654466"/>
                <a:gd name="connsiteX52" fmla="*/ 545728 w 553042"/>
                <a:gd name="connsiteY52" fmla="*/ 168234 h 654466"/>
                <a:gd name="connsiteX53" fmla="*/ 545956 w 553042"/>
                <a:gd name="connsiteY53" fmla="*/ 153375 h 654466"/>
                <a:gd name="connsiteX54" fmla="*/ 516010 w 553042"/>
                <a:gd name="connsiteY54" fmla="*/ 41361 h 654466"/>
                <a:gd name="connsiteX55" fmla="*/ 476691 w 553042"/>
                <a:gd name="connsiteY55" fmla="*/ 5471 h 654466"/>
                <a:gd name="connsiteX56" fmla="*/ 468461 w 553042"/>
                <a:gd name="connsiteY56" fmla="*/ 25359 h 654466"/>
                <a:gd name="connsiteX57" fmla="*/ 412454 w 553042"/>
                <a:gd name="connsiteY57" fmla="*/ 44790 h 654466"/>
                <a:gd name="connsiteX58" fmla="*/ 404224 w 553042"/>
                <a:gd name="connsiteY58" fmla="*/ 29245 h 654466"/>
                <a:gd name="connsiteX59" fmla="*/ 417026 w 553042"/>
                <a:gd name="connsiteY59" fmla="*/ 31988 h 654466"/>
                <a:gd name="connsiteX60" fmla="*/ 457945 w 553042"/>
                <a:gd name="connsiteY60" fmla="*/ 7757 h 654466"/>
                <a:gd name="connsiteX61" fmla="*/ 436914 w 553042"/>
                <a:gd name="connsiteY61" fmla="*/ 213 h 654466"/>
                <a:gd name="connsiteX62" fmla="*/ 355533 w 553042"/>
                <a:gd name="connsiteY62" fmla="*/ 1813 h 654466"/>
                <a:gd name="connsiteX63" fmla="*/ 324443 w 553042"/>
                <a:gd name="connsiteY63" fmla="*/ 8214 h 654466"/>
                <a:gd name="connsiteX64" fmla="*/ 306384 w 553042"/>
                <a:gd name="connsiteY64" fmla="*/ 34732 h 654466"/>
                <a:gd name="connsiteX65" fmla="*/ 248091 w 553042"/>
                <a:gd name="connsiteY65" fmla="*/ 36332 h 654466"/>
                <a:gd name="connsiteX66" fmla="*/ 246490 w 553042"/>
                <a:gd name="connsiteY66" fmla="*/ 24445 h 654466"/>
                <a:gd name="connsiteX67" fmla="*/ 257920 w 553042"/>
                <a:gd name="connsiteY67" fmla="*/ 25130 h 654466"/>
                <a:gd name="connsiteX68" fmla="*/ 277351 w 553042"/>
                <a:gd name="connsiteY68" fmla="*/ 33131 h 654466"/>
                <a:gd name="connsiteX69" fmla="*/ 302269 w 553042"/>
                <a:gd name="connsiteY69" fmla="*/ 5014 h 654466"/>
                <a:gd name="connsiteX70" fmla="*/ 163280 w 553042"/>
                <a:gd name="connsiteY70" fmla="*/ 3642 h 654466"/>
                <a:gd name="connsiteX71" fmla="*/ 153907 w 553042"/>
                <a:gd name="connsiteY71" fmla="*/ 13472 h 654466"/>
                <a:gd name="connsiteX72" fmla="*/ 143163 w 553042"/>
                <a:gd name="connsiteY72" fmla="*/ 39532 h 654466"/>
                <a:gd name="connsiteX73" fmla="*/ 84184 w 553042"/>
                <a:gd name="connsiteY73" fmla="*/ 51648 h 654466"/>
                <a:gd name="connsiteX74" fmla="*/ 79612 w 553042"/>
                <a:gd name="connsiteY74" fmla="*/ 35189 h 654466"/>
                <a:gd name="connsiteX75" fmla="*/ 93100 w 553042"/>
                <a:gd name="connsiteY75" fmla="*/ 36789 h 654466"/>
                <a:gd name="connsiteX76" fmla="*/ 136534 w 553042"/>
                <a:gd name="connsiteY76" fmla="*/ 18730 h 654466"/>
                <a:gd name="connsiteX77" fmla="*/ 127161 w 553042"/>
                <a:gd name="connsiteY77" fmla="*/ 4328 h 654466"/>
                <a:gd name="connsiteX78" fmla="*/ 85327 w 553042"/>
                <a:gd name="connsiteY78" fmla="*/ 3642 h 654466"/>
                <a:gd name="connsiteX79" fmla="*/ 10804 w 553042"/>
                <a:gd name="connsiteY79" fmla="*/ 4328 h 654466"/>
                <a:gd name="connsiteX80" fmla="*/ 2117 w 553042"/>
                <a:gd name="connsiteY80" fmla="*/ 18272 h 654466"/>
                <a:gd name="connsiteX81" fmla="*/ 16519 w 553042"/>
                <a:gd name="connsiteY81" fmla="*/ 56220 h 65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53042" h="654466">
                  <a:moveTo>
                    <a:pt x="16519" y="56220"/>
                  </a:moveTo>
                  <a:cubicBezTo>
                    <a:pt x="30463" y="107884"/>
                    <a:pt x="40065" y="160233"/>
                    <a:pt x="47837" y="213268"/>
                  </a:cubicBezTo>
                  <a:cubicBezTo>
                    <a:pt x="56524" y="271104"/>
                    <a:pt x="68868" y="328483"/>
                    <a:pt x="75269" y="386776"/>
                  </a:cubicBezTo>
                  <a:cubicBezTo>
                    <a:pt x="83270" y="458785"/>
                    <a:pt x="97215" y="530108"/>
                    <a:pt x="102015" y="602803"/>
                  </a:cubicBezTo>
                  <a:cubicBezTo>
                    <a:pt x="103158" y="620176"/>
                    <a:pt x="104987" y="637321"/>
                    <a:pt x="107273" y="654466"/>
                  </a:cubicBezTo>
                  <a:cubicBezTo>
                    <a:pt x="106816" y="651723"/>
                    <a:pt x="106587" y="648980"/>
                    <a:pt x="106130" y="646237"/>
                  </a:cubicBezTo>
                  <a:cubicBezTo>
                    <a:pt x="112074" y="646465"/>
                    <a:pt x="118017" y="646922"/>
                    <a:pt x="123961" y="647151"/>
                  </a:cubicBezTo>
                  <a:cubicBezTo>
                    <a:pt x="141334" y="647837"/>
                    <a:pt x="158479" y="648294"/>
                    <a:pt x="175853" y="647380"/>
                  </a:cubicBezTo>
                  <a:cubicBezTo>
                    <a:pt x="197799" y="646465"/>
                    <a:pt x="220430" y="644636"/>
                    <a:pt x="241461" y="637778"/>
                  </a:cubicBezTo>
                  <a:cubicBezTo>
                    <a:pt x="279180" y="625205"/>
                    <a:pt x="311184" y="604860"/>
                    <a:pt x="341588" y="580400"/>
                  </a:cubicBezTo>
                  <a:cubicBezTo>
                    <a:pt x="347303" y="580400"/>
                    <a:pt x="353018" y="580400"/>
                    <a:pt x="358733" y="580400"/>
                  </a:cubicBezTo>
                  <a:cubicBezTo>
                    <a:pt x="307069" y="580400"/>
                    <a:pt x="255406" y="581086"/>
                    <a:pt x="203742" y="581086"/>
                  </a:cubicBezTo>
                  <a:cubicBezTo>
                    <a:pt x="197113" y="581086"/>
                    <a:pt x="190483" y="580628"/>
                    <a:pt x="184083" y="579943"/>
                  </a:cubicBezTo>
                  <a:cubicBezTo>
                    <a:pt x="173796" y="578800"/>
                    <a:pt x="168538" y="573313"/>
                    <a:pt x="168766" y="562340"/>
                  </a:cubicBezTo>
                  <a:cubicBezTo>
                    <a:pt x="168766" y="553654"/>
                    <a:pt x="168538" y="544738"/>
                    <a:pt x="167166" y="536051"/>
                  </a:cubicBezTo>
                  <a:cubicBezTo>
                    <a:pt x="156879" y="464957"/>
                    <a:pt x="127618" y="221269"/>
                    <a:pt x="121675" y="184236"/>
                  </a:cubicBezTo>
                  <a:cubicBezTo>
                    <a:pt x="115503" y="195666"/>
                    <a:pt x="109559" y="233614"/>
                    <a:pt x="104987" y="232242"/>
                  </a:cubicBezTo>
                  <a:cubicBezTo>
                    <a:pt x="100644" y="230870"/>
                    <a:pt x="100415" y="226984"/>
                    <a:pt x="101558" y="223327"/>
                  </a:cubicBezTo>
                  <a:cubicBezTo>
                    <a:pt x="107273" y="204124"/>
                    <a:pt x="115045" y="162519"/>
                    <a:pt x="116417" y="159090"/>
                  </a:cubicBezTo>
                  <a:cubicBezTo>
                    <a:pt x="120303" y="149032"/>
                    <a:pt x="120760" y="142859"/>
                    <a:pt x="127390" y="151546"/>
                  </a:cubicBezTo>
                  <a:cubicBezTo>
                    <a:pt x="132419" y="158176"/>
                    <a:pt x="152307" y="204353"/>
                    <a:pt x="155965" y="209839"/>
                  </a:cubicBezTo>
                  <a:cubicBezTo>
                    <a:pt x="159394" y="215097"/>
                    <a:pt x="165566" y="220812"/>
                    <a:pt x="158708" y="224927"/>
                  </a:cubicBezTo>
                  <a:cubicBezTo>
                    <a:pt x="152993" y="228356"/>
                    <a:pt x="138820" y="197038"/>
                    <a:pt x="130819" y="182864"/>
                  </a:cubicBezTo>
                  <a:cubicBezTo>
                    <a:pt x="146821" y="286877"/>
                    <a:pt x="170367" y="428152"/>
                    <a:pt x="180196" y="531708"/>
                  </a:cubicBezTo>
                  <a:cubicBezTo>
                    <a:pt x="179739" y="541538"/>
                    <a:pt x="181568" y="541538"/>
                    <a:pt x="182940" y="539938"/>
                  </a:cubicBezTo>
                  <a:cubicBezTo>
                    <a:pt x="183397" y="539480"/>
                    <a:pt x="183854" y="538566"/>
                    <a:pt x="184083" y="538109"/>
                  </a:cubicBezTo>
                  <a:cubicBezTo>
                    <a:pt x="194827" y="510905"/>
                    <a:pt x="214029" y="475701"/>
                    <a:pt x="221802" y="447126"/>
                  </a:cubicBezTo>
                  <a:cubicBezTo>
                    <a:pt x="226374" y="430210"/>
                    <a:pt x="226602" y="429981"/>
                    <a:pt x="243747" y="429981"/>
                  </a:cubicBezTo>
                  <a:cubicBezTo>
                    <a:pt x="268665" y="429981"/>
                    <a:pt x="293582" y="427924"/>
                    <a:pt x="318499" y="430438"/>
                  </a:cubicBezTo>
                  <a:cubicBezTo>
                    <a:pt x="337702" y="432267"/>
                    <a:pt x="346846" y="430210"/>
                    <a:pt x="360562" y="408721"/>
                  </a:cubicBezTo>
                  <a:cubicBezTo>
                    <a:pt x="365134" y="401406"/>
                    <a:pt x="369934" y="392262"/>
                    <a:pt x="374735" y="384718"/>
                  </a:cubicBezTo>
                  <a:cubicBezTo>
                    <a:pt x="377250" y="380832"/>
                    <a:pt x="380221" y="370316"/>
                    <a:pt x="382050" y="363916"/>
                  </a:cubicBezTo>
                  <a:cubicBezTo>
                    <a:pt x="382050" y="360258"/>
                    <a:pt x="381364" y="356372"/>
                    <a:pt x="379993" y="352028"/>
                  </a:cubicBezTo>
                  <a:cubicBezTo>
                    <a:pt x="373592" y="334198"/>
                    <a:pt x="381364" y="316824"/>
                    <a:pt x="397366" y="306994"/>
                  </a:cubicBezTo>
                  <a:cubicBezTo>
                    <a:pt x="404682" y="302651"/>
                    <a:pt x="409711" y="296936"/>
                    <a:pt x="413368" y="289392"/>
                  </a:cubicBezTo>
                  <a:cubicBezTo>
                    <a:pt x="419541" y="276819"/>
                    <a:pt x="424113" y="266761"/>
                    <a:pt x="430513" y="249844"/>
                  </a:cubicBezTo>
                  <a:cubicBezTo>
                    <a:pt x="436914" y="237957"/>
                    <a:pt x="437600" y="236128"/>
                    <a:pt x="446744" y="236357"/>
                  </a:cubicBezTo>
                  <a:cubicBezTo>
                    <a:pt x="471204" y="237043"/>
                    <a:pt x="471661" y="234071"/>
                    <a:pt x="474405" y="216011"/>
                  </a:cubicBezTo>
                  <a:cubicBezTo>
                    <a:pt x="474862" y="212354"/>
                    <a:pt x="479891" y="194523"/>
                    <a:pt x="480348" y="190865"/>
                  </a:cubicBezTo>
                  <a:cubicBezTo>
                    <a:pt x="481034" y="185379"/>
                    <a:pt x="480805" y="179893"/>
                    <a:pt x="487435" y="180807"/>
                  </a:cubicBezTo>
                  <a:cubicBezTo>
                    <a:pt x="493836" y="181950"/>
                    <a:pt x="494293" y="187436"/>
                    <a:pt x="492921" y="192923"/>
                  </a:cubicBezTo>
                  <a:cubicBezTo>
                    <a:pt x="489949" y="205039"/>
                    <a:pt x="485606" y="216926"/>
                    <a:pt x="484463" y="229270"/>
                  </a:cubicBezTo>
                  <a:cubicBezTo>
                    <a:pt x="483091" y="241386"/>
                    <a:pt x="477605" y="245958"/>
                    <a:pt x="466175" y="246187"/>
                  </a:cubicBezTo>
                  <a:cubicBezTo>
                    <a:pt x="458860" y="246187"/>
                    <a:pt x="448573" y="243672"/>
                    <a:pt x="444915" y="250759"/>
                  </a:cubicBezTo>
                  <a:cubicBezTo>
                    <a:pt x="436914" y="267218"/>
                    <a:pt x="428227" y="289163"/>
                    <a:pt x="422741" y="307680"/>
                  </a:cubicBezTo>
                  <a:cubicBezTo>
                    <a:pt x="422512" y="307451"/>
                    <a:pt x="422055" y="307451"/>
                    <a:pt x="421827" y="307223"/>
                  </a:cubicBezTo>
                  <a:cubicBezTo>
                    <a:pt x="421827" y="307223"/>
                    <a:pt x="421827" y="307451"/>
                    <a:pt x="421827" y="307451"/>
                  </a:cubicBezTo>
                  <a:cubicBezTo>
                    <a:pt x="446973" y="315681"/>
                    <a:pt x="467547" y="330083"/>
                    <a:pt x="490178" y="340598"/>
                  </a:cubicBezTo>
                  <a:cubicBezTo>
                    <a:pt x="509152" y="349514"/>
                    <a:pt x="510295" y="349057"/>
                    <a:pt x="521725" y="331912"/>
                  </a:cubicBezTo>
                  <a:cubicBezTo>
                    <a:pt x="528126" y="322310"/>
                    <a:pt x="534526" y="312709"/>
                    <a:pt x="541842" y="303794"/>
                  </a:cubicBezTo>
                  <a:cubicBezTo>
                    <a:pt x="546185" y="289163"/>
                    <a:pt x="549614" y="274076"/>
                    <a:pt x="553043" y="259217"/>
                  </a:cubicBezTo>
                  <a:lnTo>
                    <a:pt x="553043" y="259217"/>
                  </a:lnTo>
                  <a:cubicBezTo>
                    <a:pt x="533383" y="232242"/>
                    <a:pt x="529269" y="202524"/>
                    <a:pt x="545728" y="168234"/>
                  </a:cubicBezTo>
                  <a:cubicBezTo>
                    <a:pt x="548014" y="163205"/>
                    <a:pt x="546642" y="158404"/>
                    <a:pt x="545956" y="153375"/>
                  </a:cubicBezTo>
                  <a:cubicBezTo>
                    <a:pt x="540470" y="114742"/>
                    <a:pt x="526297" y="78623"/>
                    <a:pt x="516010" y="41361"/>
                  </a:cubicBezTo>
                  <a:cubicBezTo>
                    <a:pt x="510295" y="20330"/>
                    <a:pt x="498179" y="8900"/>
                    <a:pt x="476691" y="5471"/>
                  </a:cubicBezTo>
                  <a:cubicBezTo>
                    <a:pt x="471433" y="10957"/>
                    <a:pt x="471661" y="18958"/>
                    <a:pt x="468461" y="25359"/>
                  </a:cubicBezTo>
                  <a:cubicBezTo>
                    <a:pt x="456802" y="49591"/>
                    <a:pt x="431885" y="58049"/>
                    <a:pt x="412454" y="44790"/>
                  </a:cubicBezTo>
                  <a:cubicBezTo>
                    <a:pt x="406968" y="40904"/>
                    <a:pt x="399652" y="36332"/>
                    <a:pt x="404224" y="29245"/>
                  </a:cubicBezTo>
                  <a:cubicBezTo>
                    <a:pt x="409711" y="20558"/>
                    <a:pt x="411768" y="28559"/>
                    <a:pt x="417026" y="31988"/>
                  </a:cubicBezTo>
                  <a:cubicBezTo>
                    <a:pt x="448344" y="49591"/>
                    <a:pt x="460689" y="15758"/>
                    <a:pt x="457945" y="7757"/>
                  </a:cubicBezTo>
                  <a:cubicBezTo>
                    <a:pt x="454745" y="-1159"/>
                    <a:pt x="444687" y="442"/>
                    <a:pt x="436914" y="213"/>
                  </a:cubicBezTo>
                  <a:cubicBezTo>
                    <a:pt x="409711" y="-930"/>
                    <a:pt x="382507" y="2956"/>
                    <a:pt x="355533" y="1813"/>
                  </a:cubicBezTo>
                  <a:cubicBezTo>
                    <a:pt x="332444" y="899"/>
                    <a:pt x="328101" y="5699"/>
                    <a:pt x="324443" y="8214"/>
                  </a:cubicBezTo>
                  <a:cubicBezTo>
                    <a:pt x="322614" y="9357"/>
                    <a:pt x="307755" y="32903"/>
                    <a:pt x="306384" y="34732"/>
                  </a:cubicBezTo>
                  <a:cubicBezTo>
                    <a:pt x="293353" y="51877"/>
                    <a:pt x="261807" y="52791"/>
                    <a:pt x="248091" y="36332"/>
                  </a:cubicBezTo>
                  <a:cubicBezTo>
                    <a:pt x="245119" y="32674"/>
                    <a:pt x="243290" y="28559"/>
                    <a:pt x="246490" y="24445"/>
                  </a:cubicBezTo>
                  <a:cubicBezTo>
                    <a:pt x="250377" y="19644"/>
                    <a:pt x="254263" y="22844"/>
                    <a:pt x="257920" y="25130"/>
                  </a:cubicBezTo>
                  <a:cubicBezTo>
                    <a:pt x="263864" y="29017"/>
                    <a:pt x="268436" y="34503"/>
                    <a:pt x="277351" y="33131"/>
                  </a:cubicBezTo>
                  <a:cubicBezTo>
                    <a:pt x="293125" y="30388"/>
                    <a:pt x="298611" y="20101"/>
                    <a:pt x="302269" y="5014"/>
                  </a:cubicBezTo>
                  <a:cubicBezTo>
                    <a:pt x="254949" y="442"/>
                    <a:pt x="209229" y="3871"/>
                    <a:pt x="163280" y="3642"/>
                  </a:cubicBezTo>
                  <a:cubicBezTo>
                    <a:pt x="156879" y="3642"/>
                    <a:pt x="153907" y="7757"/>
                    <a:pt x="153907" y="13472"/>
                  </a:cubicBezTo>
                  <a:cubicBezTo>
                    <a:pt x="153907" y="23759"/>
                    <a:pt x="148421" y="31760"/>
                    <a:pt x="143163" y="39532"/>
                  </a:cubicBezTo>
                  <a:cubicBezTo>
                    <a:pt x="131047" y="57134"/>
                    <a:pt x="99501" y="63078"/>
                    <a:pt x="84184" y="51648"/>
                  </a:cubicBezTo>
                  <a:cubicBezTo>
                    <a:pt x="78012" y="47076"/>
                    <a:pt x="74583" y="41590"/>
                    <a:pt x="79612" y="35189"/>
                  </a:cubicBezTo>
                  <a:cubicBezTo>
                    <a:pt x="83727" y="29931"/>
                    <a:pt x="88756" y="34274"/>
                    <a:pt x="93100" y="36789"/>
                  </a:cubicBezTo>
                  <a:cubicBezTo>
                    <a:pt x="113217" y="47762"/>
                    <a:pt x="130362" y="40675"/>
                    <a:pt x="136534" y="18730"/>
                  </a:cubicBezTo>
                  <a:cubicBezTo>
                    <a:pt x="139506" y="8443"/>
                    <a:pt x="137905" y="5014"/>
                    <a:pt x="127161" y="4328"/>
                  </a:cubicBezTo>
                  <a:cubicBezTo>
                    <a:pt x="113217" y="3413"/>
                    <a:pt x="99272" y="3413"/>
                    <a:pt x="85327" y="3642"/>
                  </a:cubicBezTo>
                  <a:cubicBezTo>
                    <a:pt x="60410" y="4099"/>
                    <a:pt x="35493" y="1585"/>
                    <a:pt x="10804" y="4328"/>
                  </a:cubicBezTo>
                  <a:cubicBezTo>
                    <a:pt x="-626" y="5471"/>
                    <a:pt x="-1998" y="7985"/>
                    <a:pt x="2117" y="18272"/>
                  </a:cubicBezTo>
                  <a:cubicBezTo>
                    <a:pt x="6460" y="30388"/>
                    <a:pt x="12861" y="42961"/>
                    <a:pt x="16519" y="56220"/>
                  </a:cubicBezTo>
                  <a:close/>
                </a:path>
              </a:pathLst>
            </a:custGeom>
            <a:solidFill>
              <a:srgbClr val="90D8CC"/>
            </a:solidFill>
            <a:ln w="2286" cap="flat">
              <a:noFill/>
              <a:prstDash val="solid"/>
              <a:miter/>
            </a:ln>
          </p:spPr>
          <p:txBody>
            <a:bodyPr rtlCol="0" anchor="ctr"/>
            <a:lstStyle/>
            <a:p>
              <a:endParaRPr lang="en-US"/>
            </a:p>
          </p:txBody>
        </p:sp>
        <p:sp>
          <p:nvSpPr>
            <p:cNvPr id="31" name="Freeform 890">
              <a:extLst>
                <a:ext uri="{FF2B5EF4-FFF2-40B4-BE49-F238E27FC236}">
                  <a16:creationId xmlns:a16="http://schemas.microsoft.com/office/drawing/2014/main" id="{019FB583-4209-49BE-100C-438C03310122}"/>
                </a:ext>
              </a:extLst>
            </p:cNvPr>
            <p:cNvSpPr/>
            <p:nvPr/>
          </p:nvSpPr>
          <p:spPr>
            <a:xfrm>
              <a:off x="3368701" y="658596"/>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229"/>
                    <a:pt x="0" y="229"/>
                  </a:cubicBezTo>
                  <a:cubicBezTo>
                    <a:pt x="0" y="229"/>
                    <a:pt x="0" y="0"/>
                    <a:pt x="229" y="0"/>
                  </a:cubicBezTo>
                  <a:close/>
                </a:path>
              </a:pathLst>
            </a:custGeom>
            <a:solidFill>
              <a:srgbClr val="FFFFFF"/>
            </a:solidFill>
            <a:ln w="2286" cap="flat">
              <a:noFill/>
              <a:prstDash val="solid"/>
              <a:miter/>
            </a:ln>
          </p:spPr>
          <p:txBody>
            <a:bodyPr rtlCol="0" anchor="ctr"/>
            <a:lstStyle/>
            <a:p>
              <a:endParaRPr lang="en-US"/>
            </a:p>
          </p:txBody>
        </p:sp>
        <p:sp>
          <p:nvSpPr>
            <p:cNvPr id="32" name="Freeform 891">
              <a:extLst>
                <a:ext uri="{FF2B5EF4-FFF2-40B4-BE49-F238E27FC236}">
                  <a16:creationId xmlns:a16="http://schemas.microsoft.com/office/drawing/2014/main" id="{1ECB3447-006B-CF2B-01AC-A4E411407755}"/>
                </a:ext>
              </a:extLst>
            </p:cNvPr>
            <p:cNvSpPr/>
            <p:nvPr/>
          </p:nvSpPr>
          <p:spPr>
            <a:xfrm>
              <a:off x="3377388" y="625678"/>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9" y="229"/>
                    <a:pt x="229" y="457"/>
                    <a:pt x="457" y="457"/>
                  </a:cubicBezTo>
                  <a:cubicBezTo>
                    <a:pt x="229"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33" name="Freeform 892">
              <a:extLst>
                <a:ext uri="{FF2B5EF4-FFF2-40B4-BE49-F238E27FC236}">
                  <a16:creationId xmlns:a16="http://schemas.microsoft.com/office/drawing/2014/main" id="{1B4D67B7-3DF0-6358-B2E6-D6442D69D344}"/>
                </a:ext>
              </a:extLst>
            </p:cNvPr>
            <p:cNvSpPr/>
            <p:nvPr/>
          </p:nvSpPr>
          <p:spPr>
            <a:xfrm>
              <a:off x="2934819" y="1054303"/>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2"/>
                    <a:pt x="457" y="1600"/>
                    <a:pt x="0" y="0"/>
                  </a:cubicBezTo>
                  <a:cubicBezTo>
                    <a:pt x="457"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34" name="Freeform 893">
              <a:extLst>
                <a:ext uri="{FF2B5EF4-FFF2-40B4-BE49-F238E27FC236}">
                  <a16:creationId xmlns:a16="http://schemas.microsoft.com/office/drawing/2014/main" id="{FF006E63-CF77-F3C4-09EC-F15AC2BCFD22}"/>
                </a:ext>
              </a:extLst>
            </p:cNvPr>
            <p:cNvSpPr/>
            <p:nvPr/>
          </p:nvSpPr>
          <p:spPr>
            <a:xfrm>
              <a:off x="3371673" y="655167"/>
              <a:ext cx="457" cy="457"/>
            </a:xfrm>
            <a:custGeom>
              <a:avLst/>
              <a:gdLst>
                <a:gd name="connsiteX0" fmla="*/ 0 w 457"/>
                <a:gd name="connsiteY0" fmla="*/ 457 h 457"/>
                <a:gd name="connsiteX1" fmla="*/ 457 w 457"/>
                <a:gd name="connsiteY1" fmla="*/ 0 h 457"/>
                <a:gd name="connsiteX2" fmla="*/ 0 w 457"/>
                <a:gd name="connsiteY2" fmla="*/ 457 h 457"/>
              </a:gdLst>
              <a:ahLst/>
              <a:cxnLst>
                <a:cxn ang="0">
                  <a:pos x="connsiteX0" y="connsiteY0"/>
                </a:cxn>
                <a:cxn ang="0">
                  <a:pos x="connsiteX1" y="connsiteY1"/>
                </a:cxn>
                <a:cxn ang="0">
                  <a:pos x="connsiteX2" y="connsiteY2"/>
                </a:cxn>
              </a:cxnLst>
              <a:rect l="l" t="t" r="r" b="b"/>
              <a:pathLst>
                <a:path w="457" h="457">
                  <a:moveTo>
                    <a:pt x="0" y="457"/>
                  </a:moveTo>
                  <a:cubicBezTo>
                    <a:pt x="229" y="229"/>
                    <a:pt x="229" y="229"/>
                    <a:pt x="457" y="0"/>
                  </a:cubicBezTo>
                  <a:cubicBezTo>
                    <a:pt x="229" y="0"/>
                    <a:pt x="229" y="229"/>
                    <a:pt x="0" y="457"/>
                  </a:cubicBezTo>
                  <a:close/>
                </a:path>
              </a:pathLst>
            </a:custGeom>
            <a:solidFill>
              <a:srgbClr val="FFFFFF"/>
            </a:solidFill>
            <a:ln w="2286" cap="flat">
              <a:noFill/>
              <a:prstDash val="solid"/>
              <a:miter/>
            </a:ln>
          </p:spPr>
          <p:txBody>
            <a:bodyPr rtlCol="0" anchor="ctr"/>
            <a:lstStyle/>
            <a:p>
              <a:endParaRPr lang="en-US"/>
            </a:p>
          </p:txBody>
        </p:sp>
        <p:sp>
          <p:nvSpPr>
            <p:cNvPr id="35" name="Freeform 894">
              <a:extLst>
                <a:ext uri="{FF2B5EF4-FFF2-40B4-BE49-F238E27FC236}">
                  <a16:creationId xmlns:a16="http://schemas.microsoft.com/office/drawing/2014/main" id="{C8FE1BFF-5882-EAC5-6388-FDAB2EDF159C}"/>
                </a:ext>
              </a:extLst>
            </p:cNvPr>
            <p:cNvSpPr/>
            <p:nvPr/>
          </p:nvSpPr>
          <p:spPr>
            <a:xfrm>
              <a:off x="3381503" y="63047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6" name="Freeform 895">
              <a:extLst>
                <a:ext uri="{FF2B5EF4-FFF2-40B4-BE49-F238E27FC236}">
                  <a16:creationId xmlns:a16="http://schemas.microsoft.com/office/drawing/2014/main" id="{763C9F7D-DF4C-B144-88E9-EEAC52B8DB88}"/>
                </a:ext>
              </a:extLst>
            </p:cNvPr>
            <p:cNvSpPr/>
            <p:nvPr/>
          </p:nvSpPr>
          <p:spPr>
            <a:xfrm>
              <a:off x="2938019" y="1071219"/>
              <a:ext cx="914" cy="3886"/>
            </a:xfrm>
            <a:custGeom>
              <a:avLst/>
              <a:gdLst>
                <a:gd name="connsiteX0" fmla="*/ 914 w 914"/>
                <a:gd name="connsiteY0" fmla="*/ 3886 h 3886"/>
                <a:gd name="connsiteX1" fmla="*/ 0 w 914"/>
                <a:gd name="connsiteY1" fmla="*/ 0 h 3886"/>
                <a:gd name="connsiteX2" fmla="*/ 914 w 914"/>
                <a:gd name="connsiteY2" fmla="*/ 3886 h 3886"/>
              </a:gdLst>
              <a:ahLst/>
              <a:cxnLst>
                <a:cxn ang="0">
                  <a:pos x="connsiteX0" y="connsiteY0"/>
                </a:cxn>
                <a:cxn ang="0">
                  <a:pos x="connsiteX1" y="connsiteY1"/>
                </a:cxn>
                <a:cxn ang="0">
                  <a:pos x="connsiteX2" y="connsiteY2"/>
                </a:cxn>
              </a:cxnLst>
              <a:rect l="l" t="t" r="r" b="b"/>
              <a:pathLst>
                <a:path w="914" h="3886">
                  <a:moveTo>
                    <a:pt x="914" y="3886"/>
                  </a:moveTo>
                  <a:cubicBezTo>
                    <a:pt x="686" y="2515"/>
                    <a:pt x="457" y="1372"/>
                    <a:pt x="0" y="0"/>
                  </a:cubicBezTo>
                  <a:cubicBezTo>
                    <a:pt x="457" y="1372"/>
                    <a:pt x="686" y="2515"/>
                    <a:pt x="914" y="3886"/>
                  </a:cubicBezTo>
                  <a:close/>
                </a:path>
              </a:pathLst>
            </a:custGeom>
            <a:solidFill>
              <a:srgbClr val="FFFFFF"/>
            </a:solidFill>
            <a:ln w="2286" cap="flat">
              <a:noFill/>
              <a:prstDash val="solid"/>
              <a:miter/>
            </a:ln>
          </p:spPr>
          <p:txBody>
            <a:bodyPr rtlCol="0" anchor="ctr"/>
            <a:lstStyle/>
            <a:p>
              <a:endParaRPr lang="en-US"/>
            </a:p>
          </p:txBody>
        </p:sp>
        <p:sp>
          <p:nvSpPr>
            <p:cNvPr id="37" name="Freeform 896">
              <a:extLst>
                <a:ext uri="{FF2B5EF4-FFF2-40B4-BE49-F238E27FC236}">
                  <a16:creationId xmlns:a16="http://schemas.microsoft.com/office/drawing/2014/main" id="{3CFD5AF8-156C-2DCA-5C2C-800B4DEE4FDB}"/>
                </a:ext>
              </a:extLst>
            </p:cNvPr>
            <p:cNvSpPr/>
            <p:nvPr/>
          </p:nvSpPr>
          <p:spPr>
            <a:xfrm>
              <a:off x="3312923" y="7966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897">
              <a:extLst>
                <a:ext uri="{FF2B5EF4-FFF2-40B4-BE49-F238E27FC236}">
                  <a16:creationId xmlns:a16="http://schemas.microsoft.com/office/drawing/2014/main" id="{C47E8CBA-A027-B27F-9E3F-D5FB682C9EBC}"/>
                </a:ext>
              </a:extLst>
            </p:cNvPr>
            <p:cNvSpPr/>
            <p:nvPr/>
          </p:nvSpPr>
          <p:spPr>
            <a:xfrm>
              <a:off x="3236342" y="942746"/>
              <a:ext cx="13030" cy="228"/>
            </a:xfrm>
            <a:custGeom>
              <a:avLst/>
              <a:gdLst>
                <a:gd name="connsiteX0" fmla="*/ 13030 w 13030"/>
                <a:gd name="connsiteY0" fmla="*/ 229 h 228"/>
                <a:gd name="connsiteX1" fmla="*/ 0 w 13030"/>
                <a:gd name="connsiteY1" fmla="*/ 0 h 228"/>
                <a:gd name="connsiteX2" fmla="*/ 13030 w 13030"/>
                <a:gd name="connsiteY2" fmla="*/ 229 h 228"/>
              </a:gdLst>
              <a:ahLst/>
              <a:cxnLst>
                <a:cxn ang="0">
                  <a:pos x="connsiteX0" y="connsiteY0"/>
                </a:cxn>
                <a:cxn ang="0">
                  <a:pos x="connsiteX1" y="connsiteY1"/>
                </a:cxn>
                <a:cxn ang="0">
                  <a:pos x="connsiteX2" y="connsiteY2"/>
                </a:cxn>
              </a:cxnLst>
              <a:rect l="l" t="t" r="r" b="b"/>
              <a:pathLst>
                <a:path w="13030" h="228">
                  <a:moveTo>
                    <a:pt x="13030" y="229"/>
                  </a:moveTo>
                  <a:cubicBezTo>
                    <a:pt x="8687" y="229"/>
                    <a:pt x="4343" y="0"/>
                    <a:pt x="0" y="0"/>
                  </a:cubicBezTo>
                  <a:cubicBezTo>
                    <a:pt x="4343" y="0"/>
                    <a:pt x="8687" y="0"/>
                    <a:pt x="13030" y="229"/>
                  </a:cubicBezTo>
                  <a:close/>
                </a:path>
              </a:pathLst>
            </a:custGeom>
            <a:solidFill>
              <a:srgbClr val="FFFFFF"/>
            </a:solidFill>
            <a:ln w="2286" cap="flat">
              <a:noFill/>
              <a:prstDash val="solid"/>
              <a:miter/>
            </a:ln>
          </p:spPr>
          <p:txBody>
            <a:bodyPr rtlCol="0" anchor="ctr"/>
            <a:lstStyle/>
            <a:p>
              <a:endParaRPr lang="en-US"/>
            </a:p>
          </p:txBody>
        </p:sp>
        <p:sp>
          <p:nvSpPr>
            <p:cNvPr id="39" name="Freeform 898">
              <a:extLst>
                <a:ext uri="{FF2B5EF4-FFF2-40B4-BE49-F238E27FC236}">
                  <a16:creationId xmlns:a16="http://schemas.microsoft.com/office/drawing/2014/main" id="{C9FB009C-8D40-CD63-7819-3F20A13C4B34}"/>
                </a:ext>
              </a:extLst>
            </p:cNvPr>
            <p:cNvSpPr/>
            <p:nvPr/>
          </p:nvSpPr>
          <p:spPr>
            <a:xfrm>
              <a:off x="3218054" y="942517"/>
              <a:ext cx="13944" cy="228"/>
            </a:xfrm>
            <a:custGeom>
              <a:avLst/>
              <a:gdLst>
                <a:gd name="connsiteX0" fmla="*/ 13945 w 13944"/>
                <a:gd name="connsiteY0" fmla="*/ 229 h 228"/>
                <a:gd name="connsiteX1" fmla="*/ 0 w 13944"/>
                <a:gd name="connsiteY1" fmla="*/ 0 h 228"/>
                <a:gd name="connsiteX2" fmla="*/ 13945 w 13944"/>
                <a:gd name="connsiteY2" fmla="*/ 229 h 228"/>
              </a:gdLst>
              <a:ahLst/>
              <a:cxnLst>
                <a:cxn ang="0">
                  <a:pos x="connsiteX0" y="connsiteY0"/>
                </a:cxn>
                <a:cxn ang="0">
                  <a:pos x="connsiteX1" y="connsiteY1"/>
                </a:cxn>
                <a:cxn ang="0">
                  <a:pos x="connsiteX2" y="connsiteY2"/>
                </a:cxn>
              </a:cxnLst>
              <a:rect l="l" t="t" r="r" b="b"/>
              <a:pathLst>
                <a:path w="13944" h="228">
                  <a:moveTo>
                    <a:pt x="13945" y="229"/>
                  </a:moveTo>
                  <a:cubicBezTo>
                    <a:pt x="9373" y="229"/>
                    <a:pt x="4572" y="229"/>
                    <a:pt x="0" y="0"/>
                  </a:cubicBezTo>
                  <a:cubicBezTo>
                    <a:pt x="4801" y="0"/>
                    <a:pt x="9373" y="229"/>
                    <a:pt x="13945" y="229"/>
                  </a:cubicBezTo>
                  <a:close/>
                </a:path>
              </a:pathLst>
            </a:custGeom>
            <a:solidFill>
              <a:srgbClr val="FFFFFF"/>
            </a:solidFill>
            <a:ln w="2286" cap="flat">
              <a:noFill/>
              <a:prstDash val="solid"/>
              <a:miter/>
            </a:ln>
          </p:spPr>
          <p:txBody>
            <a:bodyPr rtlCol="0" anchor="ctr"/>
            <a:lstStyle/>
            <a:p>
              <a:endParaRPr lang="en-US"/>
            </a:p>
          </p:txBody>
        </p:sp>
        <p:sp>
          <p:nvSpPr>
            <p:cNvPr id="40" name="Freeform 899">
              <a:extLst>
                <a:ext uri="{FF2B5EF4-FFF2-40B4-BE49-F238E27FC236}">
                  <a16:creationId xmlns:a16="http://schemas.microsoft.com/office/drawing/2014/main" id="{2287BF3F-8365-DD9C-A886-3C4E966DBD74}"/>
                </a:ext>
              </a:extLst>
            </p:cNvPr>
            <p:cNvSpPr/>
            <p:nvPr/>
          </p:nvSpPr>
          <p:spPr>
            <a:xfrm>
              <a:off x="3199766" y="942517"/>
              <a:ext cx="14859" cy="2286"/>
            </a:xfrm>
            <a:custGeom>
              <a:avLst/>
              <a:gdLst>
                <a:gd name="connsiteX0" fmla="*/ 14859 w 14859"/>
                <a:gd name="connsiteY0" fmla="*/ 0 h 2286"/>
                <a:gd name="connsiteX1" fmla="*/ 0 w 14859"/>
                <a:gd name="connsiteY1" fmla="*/ 0 h 2286"/>
                <a:gd name="connsiteX2" fmla="*/ 14859 w 14859"/>
                <a:gd name="connsiteY2" fmla="*/ 0 h 2286"/>
              </a:gdLst>
              <a:ahLst/>
              <a:cxnLst>
                <a:cxn ang="0">
                  <a:pos x="connsiteX0" y="connsiteY0"/>
                </a:cxn>
                <a:cxn ang="0">
                  <a:pos x="connsiteX1" y="connsiteY1"/>
                </a:cxn>
                <a:cxn ang="0">
                  <a:pos x="connsiteX2" y="connsiteY2"/>
                </a:cxn>
              </a:cxnLst>
              <a:rect l="l" t="t" r="r" b="b"/>
              <a:pathLst>
                <a:path w="14859" h="2286">
                  <a:moveTo>
                    <a:pt x="14859" y="0"/>
                  </a:moveTo>
                  <a:cubicBezTo>
                    <a:pt x="9830" y="0"/>
                    <a:pt x="5029" y="0"/>
                    <a:pt x="0" y="0"/>
                  </a:cubicBezTo>
                  <a:cubicBezTo>
                    <a:pt x="5029" y="0"/>
                    <a:pt x="10058" y="0"/>
                    <a:pt x="14859" y="0"/>
                  </a:cubicBezTo>
                  <a:close/>
                </a:path>
              </a:pathLst>
            </a:custGeom>
            <a:solidFill>
              <a:srgbClr val="FFFFFF"/>
            </a:solidFill>
            <a:ln w="2286" cap="flat">
              <a:noFill/>
              <a:prstDash val="solid"/>
              <a:miter/>
            </a:ln>
          </p:spPr>
          <p:txBody>
            <a:bodyPr rtlCol="0" anchor="ctr"/>
            <a:lstStyle/>
            <a:p>
              <a:endParaRPr lang="en-US"/>
            </a:p>
          </p:txBody>
        </p:sp>
        <p:sp>
          <p:nvSpPr>
            <p:cNvPr id="41" name="Freeform 900">
              <a:extLst>
                <a:ext uri="{FF2B5EF4-FFF2-40B4-BE49-F238E27FC236}">
                  <a16:creationId xmlns:a16="http://schemas.microsoft.com/office/drawing/2014/main" id="{6CC0E100-225F-EC49-78CD-A9059AB8FE4C}"/>
                </a:ext>
              </a:extLst>
            </p:cNvPr>
            <p:cNvSpPr/>
            <p:nvPr/>
          </p:nvSpPr>
          <p:spPr>
            <a:xfrm>
              <a:off x="3181478" y="942517"/>
              <a:ext cx="15773" cy="2286"/>
            </a:xfrm>
            <a:custGeom>
              <a:avLst/>
              <a:gdLst>
                <a:gd name="connsiteX0" fmla="*/ 0 w 15773"/>
                <a:gd name="connsiteY0" fmla="*/ 0 h 2286"/>
                <a:gd name="connsiteX1" fmla="*/ 15773 w 15773"/>
                <a:gd name="connsiteY1" fmla="*/ 0 h 2286"/>
                <a:gd name="connsiteX2" fmla="*/ 0 w 15773"/>
                <a:gd name="connsiteY2" fmla="*/ 0 h 2286"/>
              </a:gdLst>
              <a:ahLst/>
              <a:cxnLst>
                <a:cxn ang="0">
                  <a:pos x="connsiteX0" y="connsiteY0"/>
                </a:cxn>
                <a:cxn ang="0">
                  <a:pos x="connsiteX1" y="connsiteY1"/>
                </a:cxn>
                <a:cxn ang="0">
                  <a:pos x="connsiteX2" y="connsiteY2"/>
                </a:cxn>
              </a:cxnLst>
              <a:rect l="l" t="t" r="r" b="b"/>
              <a:pathLst>
                <a:path w="15773" h="2286">
                  <a:moveTo>
                    <a:pt x="0" y="0"/>
                  </a:moveTo>
                  <a:cubicBezTo>
                    <a:pt x="5258" y="0"/>
                    <a:pt x="10516" y="0"/>
                    <a:pt x="15773" y="0"/>
                  </a:cubicBezTo>
                  <a:cubicBezTo>
                    <a:pt x="10516" y="0"/>
                    <a:pt x="5258" y="0"/>
                    <a:pt x="0" y="0"/>
                  </a:cubicBezTo>
                  <a:close/>
                </a:path>
              </a:pathLst>
            </a:custGeom>
            <a:solidFill>
              <a:srgbClr val="FFFFFF"/>
            </a:solidFill>
            <a:ln w="2286" cap="flat">
              <a:noFill/>
              <a:prstDash val="solid"/>
              <a:miter/>
            </a:ln>
          </p:spPr>
          <p:txBody>
            <a:bodyPr rtlCol="0" anchor="ctr"/>
            <a:lstStyle/>
            <a:p>
              <a:endParaRPr lang="en-US"/>
            </a:p>
          </p:txBody>
        </p:sp>
        <p:sp>
          <p:nvSpPr>
            <p:cNvPr id="42" name="Freeform 901">
              <a:extLst>
                <a:ext uri="{FF2B5EF4-FFF2-40B4-BE49-F238E27FC236}">
                  <a16:creationId xmlns:a16="http://schemas.microsoft.com/office/drawing/2014/main" id="{85DA04CD-DA2B-1D8E-F893-E27AF004E942}"/>
                </a:ext>
              </a:extLst>
            </p:cNvPr>
            <p:cNvSpPr/>
            <p:nvPr/>
          </p:nvSpPr>
          <p:spPr>
            <a:xfrm>
              <a:off x="2929332" y="1021156"/>
              <a:ext cx="1828" cy="11430"/>
            </a:xfrm>
            <a:custGeom>
              <a:avLst/>
              <a:gdLst>
                <a:gd name="connsiteX0" fmla="*/ 1829 w 1828"/>
                <a:gd name="connsiteY0" fmla="*/ 11430 h 11430"/>
                <a:gd name="connsiteX1" fmla="*/ 0 w 1828"/>
                <a:gd name="connsiteY1" fmla="*/ 0 h 11430"/>
                <a:gd name="connsiteX2" fmla="*/ 1829 w 1828"/>
                <a:gd name="connsiteY2" fmla="*/ 11430 h 11430"/>
              </a:gdLst>
              <a:ahLst/>
              <a:cxnLst>
                <a:cxn ang="0">
                  <a:pos x="connsiteX0" y="connsiteY0"/>
                </a:cxn>
                <a:cxn ang="0">
                  <a:pos x="connsiteX1" y="connsiteY1"/>
                </a:cxn>
                <a:cxn ang="0">
                  <a:pos x="connsiteX2" y="connsiteY2"/>
                </a:cxn>
              </a:cxnLst>
              <a:rect l="l" t="t" r="r" b="b"/>
              <a:pathLst>
                <a:path w="1828" h="11430">
                  <a:moveTo>
                    <a:pt x="1829" y="11430"/>
                  </a:moveTo>
                  <a:cubicBezTo>
                    <a:pt x="1143" y="7544"/>
                    <a:pt x="686" y="3886"/>
                    <a:pt x="0" y="0"/>
                  </a:cubicBezTo>
                  <a:cubicBezTo>
                    <a:pt x="686" y="3658"/>
                    <a:pt x="1143" y="7544"/>
                    <a:pt x="1829" y="11430"/>
                  </a:cubicBezTo>
                  <a:close/>
                </a:path>
              </a:pathLst>
            </a:custGeom>
            <a:solidFill>
              <a:srgbClr val="FFFFFF"/>
            </a:solidFill>
            <a:ln w="2286" cap="flat">
              <a:noFill/>
              <a:prstDash val="solid"/>
              <a:miter/>
            </a:ln>
          </p:spPr>
          <p:txBody>
            <a:bodyPr rtlCol="0" anchor="ctr"/>
            <a:lstStyle/>
            <a:p>
              <a:endParaRPr lang="en-US"/>
            </a:p>
          </p:txBody>
        </p:sp>
        <p:sp>
          <p:nvSpPr>
            <p:cNvPr id="43" name="Freeform 902">
              <a:extLst>
                <a:ext uri="{FF2B5EF4-FFF2-40B4-BE49-F238E27FC236}">
                  <a16:creationId xmlns:a16="http://schemas.microsoft.com/office/drawing/2014/main" id="{18EE353E-FF9A-CC36-F46D-5D2A7CC2ABC5}"/>
                </a:ext>
              </a:extLst>
            </p:cNvPr>
            <p:cNvSpPr/>
            <p:nvPr/>
          </p:nvSpPr>
          <p:spPr>
            <a:xfrm>
              <a:off x="3009740" y="738717"/>
              <a:ext cx="294724" cy="193310"/>
            </a:xfrm>
            <a:custGeom>
              <a:avLst/>
              <a:gdLst>
                <a:gd name="connsiteX0" fmla="*/ 203742 w 294724"/>
                <a:gd name="connsiteY0" fmla="*/ 2861 h 193310"/>
                <a:gd name="connsiteX1" fmla="*/ 203742 w 294724"/>
                <a:gd name="connsiteY1" fmla="*/ 2861 h 193310"/>
                <a:gd name="connsiteX2" fmla="*/ 203056 w 294724"/>
                <a:gd name="connsiteY2" fmla="*/ 3776 h 193310"/>
                <a:gd name="connsiteX3" fmla="*/ 203056 w 294724"/>
                <a:gd name="connsiteY3" fmla="*/ 3776 h 193310"/>
                <a:gd name="connsiteX4" fmla="*/ 202599 w 294724"/>
                <a:gd name="connsiteY4" fmla="*/ 4690 h 193310"/>
                <a:gd name="connsiteX5" fmla="*/ 202599 w 294724"/>
                <a:gd name="connsiteY5" fmla="*/ 4919 h 193310"/>
                <a:gd name="connsiteX6" fmla="*/ 202142 w 294724"/>
                <a:gd name="connsiteY6" fmla="*/ 5833 h 193310"/>
                <a:gd name="connsiteX7" fmla="*/ 202142 w 294724"/>
                <a:gd name="connsiteY7" fmla="*/ 6062 h 193310"/>
                <a:gd name="connsiteX8" fmla="*/ 201685 w 294724"/>
                <a:gd name="connsiteY8" fmla="*/ 7433 h 193310"/>
                <a:gd name="connsiteX9" fmla="*/ 171281 w 294724"/>
                <a:gd name="connsiteY9" fmla="*/ 53610 h 193310"/>
                <a:gd name="connsiteX10" fmla="*/ 145678 w 294724"/>
                <a:gd name="connsiteY10" fmla="*/ 65269 h 193310"/>
                <a:gd name="connsiteX11" fmla="*/ 75497 w 294724"/>
                <a:gd name="connsiteY11" fmla="*/ 64812 h 193310"/>
                <a:gd name="connsiteX12" fmla="*/ 43493 w 294724"/>
                <a:gd name="connsiteY12" fmla="*/ 85614 h 193310"/>
                <a:gd name="connsiteX13" fmla="*/ 25663 w 294724"/>
                <a:gd name="connsiteY13" fmla="*/ 125619 h 193310"/>
                <a:gd name="connsiteX14" fmla="*/ 1888 w 294724"/>
                <a:gd name="connsiteY14" fmla="*/ 177512 h 193310"/>
                <a:gd name="connsiteX15" fmla="*/ 974 w 294724"/>
                <a:gd name="connsiteY15" fmla="*/ 179798 h 193310"/>
                <a:gd name="connsiteX16" fmla="*/ 974 w 294724"/>
                <a:gd name="connsiteY16" fmla="*/ 180026 h 193310"/>
                <a:gd name="connsiteX17" fmla="*/ 59 w 294724"/>
                <a:gd name="connsiteY17" fmla="*/ 185284 h 193310"/>
                <a:gd name="connsiteX18" fmla="*/ 59 w 294724"/>
                <a:gd name="connsiteY18" fmla="*/ 185284 h 193310"/>
                <a:gd name="connsiteX19" fmla="*/ 11261 w 294724"/>
                <a:gd name="connsiteY19" fmla="*/ 190542 h 193310"/>
                <a:gd name="connsiteX20" fmla="*/ 44179 w 294724"/>
                <a:gd name="connsiteY20" fmla="*/ 189856 h 193310"/>
                <a:gd name="connsiteX21" fmla="*/ 145220 w 294724"/>
                <a:gd name="connsiteY21" fmla="*/ 192828 h 193310"/>
                <a:gd name="connsiteX22" fmla="*/ 168309 w 294724"/>
                <a:gd name="connsiteY22" fmla="*/ 191685 h 193310"/>
                <a:gd name="connsiteX23" fmla="*/ 168309 w 294724"/>
                <a:gd name="connsiteY23" fmla="*/ 191685 h 193310"/>
                <a:gd name="connsiteX24" fmla="*/ 235289 w 294724"/>
                <a:gd name="connsiteY24" fmla="*/ 129506 h 193310"/>
                <a:gd name="connsiteX25" fmla="*/ 294725 w 294724"/>
                <a:gd name="connsiteY25" fmla="*/ 54296 h 193310"/>
                <a:gd name="connsiteX26" fmla="*/ 294725 w 294724"/>
                <a:gd name="connsiteY26" fmla="*/ 54296 h 193310"/>
                <a:gd name="connsiteX27" fmla="*/ 288553 w 294724"/>
                <a:gd name="connsiteY27" fmla="*/ 50410 h 193310"/>
                <a:gd name="connsiteX28" fmla="*/ 214943 w 294724"/>
                <a:gd name="connsiteY28" fmla="*/ 2861 h 193310"/>
                <a:gd name="connsiteX29" fmla="*/ 207400 w 294724"/>
                <a:gd name="connsiteY29" fmla="*/ 347 h 193310"/>
                <a:gd name="connsiteX30" fmla="*/ 207400 w 294724"/>
                <a:gd name="connsiteY30" fmla="*/ 347 h 193310"/>
                <a:gd name="connsiteX31" fmla="*/ 203742 w 294724"/>
                <a:gd name="connsiteY31" fmla="*/ 2861 h 19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4724" h="193310">
                  <a:moveTo>
                    <a:pt x="203742" y="2861"/>
                  </a:moveTo>
                  <a:cubicBezTo>
                    <a:pt x="203742" y="3090"/>
                    <a:pt x="203742" y="3090"/>
                    <a:pt x="203742" y="2861"/>
                  </a:cubicBezTo>
                  <a:cubicBezTo>
                    <a:pt x="203513" y="3090"/>
                    <a:pt x="203285" y="3547"/>
                    <a:pt x="203056" y="3776"/>
                  </a:cubicBezTo>
                  <a:cubicBezTo>
                    <a:pt x="203056" y="3776"/>
                    <a:pt x="203056" y="3776"/>
                    <a:pt x="203056" y="3776"/>
                  </a:cubicBezTo>
                  <a:cubicBezTo>
                    <a:pt x="202828" y="4004"/>
                    <a:pt x="202599" y="4461"/>
                    <a:pt x="202599" y="4690"/>
                  </a:cubicBezTo>
                  <a:cubicBezTo>
                    <a:pt x="202599" y="4690"/>
                    <a:pt x="202599" y="4690"/>
                    <a:pt x="202599" y="4919"/>
                  </a:cubicBezTo>
                  <a:cubicBezTo>
                    <a:pt x="202370" y="5147"/>
                    <a:pt x="202370" y="5604"/>
                    <a:pt x="202142" y="5833"/>
                  </a:cubicBezTo>
                  <a:cubicBezTo>
                    <a:pt x="202142" y="5833"/>
                    <a:pt x="202142" y="6062"/>
                    <a:pt x="202142" y="6062"/>
                  </a:cubicBezTo>
                  <a:cubicBezTo>
                    <a:pt x="201913" y="6519"/>
                    <a:pt x="201685" y="6976"/>
                    <a:pt x="201685" y="7433"/>
                  </a:cubicBezTo>
                  <a:cubicBezTo>
                    <a:pt x="191626" y="22978"/>
                    <a:pt x="182939" y="36237"/>
                    <a:pt x="171281" y="53610"/>
                  </a:cubicBezTo>
                  <a:cubicBezTo>
                    <a:pt x="162137" y="64355"/>
                    <a:pt x="159851" y="65726"/>
                    <a:pt x="145678" y="65269"/>
                  </a:cubicBezTo>
                  <a:cubicBezTo>
                    <a:pt x="122360" y="64355"/>
                    <a:pt x="98815" y="65269"/>
                    <a:pt x="75497" y="64812"/>
                  </a:cubicBezTo>
                  <a:cubicBezTo>
                    <a:pt x="59953" y="64583"/>
                    <a:pt x="48980" y="69384"/>
                    <a:pt x="43493" y="85614"/>
                  </a:cubicBezTo>
                  <a:cubicBezTo>
                    <a:pt x="38921" y="99330"/>
                    <a:pt x="31606" y="112361"/>
                    <a:pt x="25663" y="125619"/>
                  </a:cubicBezTo>
                  <a:cubicBezTo>
                    <a:pt x="17662" y="142993"/>
                    <a:pt x="9203" y="160138"/>
                    <a:pt x="1888" y="177512"/>
                  </a:cubicBezTo>
                  <a:cubicBezTo>
                    <a:pt x="1660" y="178426"/>
                    <a:pt x="1202" y="179112"/>
                    <a:pt x="974" y="179798"/>
                  </a:cubicBezTo>
                  <a:cubicBezTo>
                    <a:pt x="974" y="179798"/>
                    <a:pt x="974" y="180026"/>
                    <a:pt x="974" y="180026"/>
                  </a:cubicBezTo>
                  <a:cubicBezTo>
                    <a:pt x="288" y="182084"/>
                    <a:pt x="-169" y="183912"/>
                    <a:pt x="59" y="185284"/>
                  </a:cubicBezTo>
                  <a:cubicBezTo>
                    <a:pt x="59" y="185284"/>
                    <a:pt x="59" y="185284"/>
                    <a:pt x="59" y="185284"/>
                  </a:cubicBezTo>
                  <a:cubicBezTo>
                    <a:pt x="288" y="189170"/>
                    <a:pt x="3717" y="190542"/>
                    <a:pt x="11261" y="190542"/>
                  </a:cubicBezTo>
                  <a:cubicBezTo>
                    <a:pt x="22234" y="190542"/>
                    <a:pt x="33206" y="189399"/>
                    <a:pt x="44179" y="189856"/>
                  </a:cubicBezTo>
                  <a:cubicBezTo>
                    <a:pt x="77783" y="190770"/>
                    <a:pt x="111616" y="194657"/>
                    <a:pt x="145220" y="192828"/>
                  </a:cubicBezTo>
                  <a:cubicBezTo>
                    <a:pt x="152993" y="192371"/>
                    <a:pt x="160537" y="192142"/>
                    <a:pt x="168309" y="191685"/>
                  </a:cubicBezTo>
                  <a:cubicBezTo>
                    <a:pt x="168309" y="191685"/>
                    <a:pt x="168309" y="191685"/>
                    <a:pt x="168309" y="191685"/>
                  </a:cubicBezTo>
                  <a:cubicBezTo>
                    <a:pt x="191626" y="172254"/>
                    <a:pt x="214258" y="151451"/>
                    <a:pt x="235289" y="129506"/>
                  </a:cubicBezTo>
                  <a:cubicBezTo>
                    <a:pt x="257234" y="106646"/>
                    <a:pt x="277123" y="81271"/>
                    <a:pt x="294725" y="54296"/>
                  </a:cubicBezTo>
                  <a:lnTo>
                    <a:pt x="294725" y="54296"/>
                  </a:lnTo>
                  <a:cubicBezTo>
                    <a:pt x="292667" y="53153"/>
                    <a:pt x="290610" y="52010"/>
                    <a:pt x="288553" y="50410"/>
                  </a:cubicBezTo>
                  <a:cubicBezTo>
                    <a:pt x="265235" y="32808"/>
                    <a:pt x="237118" y="22521"/>
                    <a:pt x="214943" y="2861"/>
                  </a:cubicBezTo>
                  <a:cubicBezTo>
                    <a:pt x="211972" y="347"/>
                    <a:pt x="209457" y="-568"/>
                    <a:pt x="207400" y="347"/>
                  </a:cubicBezTo>
                  <a:lnTo>
                    <a:pt x="207400" y="347"/>
                  </a:lnTo>
                  <a:cubicBezTo>
                    <a:pt x="205571" y="1032"/>
                    <a:pt x="204656" y="1718"/>
                    <a:pt x="203742" y="2861"/>
                  </a:cubicBezTo>
                  <a:close/>
                </a:path>
              </a:pathLst>
            </a:custGeom>
            <a:solidFill>
              <a:srgbClr val="FFFFFF"/>
            </a:solidFill>
            <a:ln w="2286" cap="flat">
              <a:noFill/>
              <a:prstDash val="solid"/>
              <a:miter/>
            </a:ln>
          </p:spPr>
          <p:txBody>
            <a:bodyPr rtlCol="0" anchor="ctr"/>
            <a:lstStyle/>
            <a:p>
              <a:endParaRPr lang="en-US"/>
            </a:p>
          </p:txBody>
        </p:sp>
        <p:sp>
          <p:nvSpPr>
            <p:cNvPr id="44" name="Freeform 903">
              <a:extLst>
                <a:ext uri="{FF2B5EF4-FFF2-40B4-BE49-F238E27FC236}">
                  <a16:creationId xmlns:a16="http://schemas.microsoft.com/office/drawing/2014/main" id="{5F523B7E-83DE-A188-5D5C-5C64512FFF1D}"/>
                </a:ext>
              </a:extLst>
            </p:cNvPr>
            <p:cNvSpPr/>
            <p:nvPr/>
          </p:nvSpPr>
          <p:spPr>
            <a:xfrm>
              <a:off x="3365730" y="662025"/>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904">
              <a:extLst>
                <a:ext uri="{FF2B5EF4-FFF2-40B4-BE49-F238E27FC236}">
                  <a16:creationId xmlns:a16="http://schemas.microsoft.com/office/drawing/2014/main" id="{52971840-1CE1-A06D-D3D0-DC90A4ACB072}"/>
                </a:ext>
              </a:extLst>
            </p:cNvPr>
            <p:cNvSpPr/>
            <p:nvPr/>
          </p:nvSpPr>
          <p:spPr>
            <a:xfrm>
              <a:off x="3319552" y="797356"/>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229" y="0"/>
                    <a:pt x="0" y="0"/>
                  </a:cubicBezTo>
                  <a:cubicBezTo>
                    <a:pt x="229" y="0"/>
                    <a:pt x="457" y="0"/>
                    <a:pt x="457" y="0"/>
                  </a:cubicBezTo>
                  <a:close/>
                </a:path>
              </a:pathLst>
            </a:custGeom>
            <a:solidFill>
              <a:srgbClr val="FFFFFF"/>
            </a:solidFill>
            <a:ln w="2286" cap="flat">
              <a:noFill/>
              <a:prstDash val="solid"/>
              <a:miter/>
            </a:ln>
          </p:spPr>
          <p:txBody>
            <a:bodyPr rtlCol="0" anchor="ctr"/>
            <a:lstStyle/>
            <a:p>
              <a:endParaRPr lang="en-US"/>
            </a:p>
          </p:txBody>
        </p:sp>
        <p:sp>
          <p:nvSpPr>
            <p:cNvPr id="46" name="Freeform 905">
              <a:extLst>
                <a:ext uri="{FF2B5EF4-FFF2-40B4-BE49-F238E27FC236}">
                  <a16:creationId xmlns:a16="http://schemas.microsoft.com/office/drawing/2014/main" id="{91062E4C-F618-ABE5-6924-124E2603E604}"/>
                </a:ext>
              </a:extLst>
            </p:cNvPr>
            <p:cNvSpPr/>
            <p:nvPr/>
          </p:nvSpPr>
          <p:spPr>
            <a:xfrm>
              <a:off x="2659987" y="379488"/>
              <a:ext cx="256095" cy="656328"/>
            </a:xfrm>
            <a:custGeom>
              <a:avLst/>
              <a:gdLst>
                <a:gd name="connsiteX0" fmla="*/ 31601 w 256095"/>
                <a:gd name="connsiteY0" fmla="*/ 656298 h 656328"/>
                <a:gd name="connsiteX1" fmla="*/ 180877 w 256095"/>
                <a:gd name="connsiteY1" fmla="*/ 653098 h 656328"/>
                <a:gd name="connsiteX2" fmla="*/ 242370 w 256095"/>
                <a:gd name="connsiteY2" fmla="*/ 653326 h 656328"/>
                <a:gd name="connsiteX3" fmla="*/ 255858 w 256095"/>
                <a:gd name="connsiteY3" fmla="*/ 639153 h 656328"/>
                <a:gd name="connsiteX4" fmla="*/ 241456 w 256095"/>
                <a:gd name="connsiteY4" fmla="*/ 517081 h 656328"/>
                <a:gd name="connsiteX5" fmla="*/ 211052 w 256095"/>
                <a:gd name="connsiteY5" fmla="*/ 299454 h 656328"/>
                <a:gd name="connsiteX6" fmla="*/ 192535 w 256095"/>
                <a:gd name="connsiteY6" fmla="*/ 180124 h 656328"/>
                <a:gd name="connsiteX7" fmla="*/ 171504 w 256095"/>
                <a:gd name="connsiteY7" fmla="*/ 65824 h 656328"/>
                <a:gd name="connsiteX8" fmla="*/ 154588 w 256095"/>
                <a:gd name="connsiteY8" fmla="*/ 11875 h 656328"/>
                <a:gd name="connsiteX9" fmla="*/ 125784 w 256095"/>
                <a:gd name="connsiteY9" fmla="*/ 12332 h 656328"/>
                <a:gd name="connsiteX10" fmla="*/ 124413 w 256095"/>
                <a:gd name="connsiteY10" fmla="*/ 15075 h 656328"/>
                <a:gd name="connsiteX11" fmla="*/ 123041 w 256095"/>
                <a:gd name="connsiteY11" fmla="*/ 17818 h 656328"/>
                <a:gd name="connsiteX12" fmla="*/ 123041 w 256095"/>
                <a:gd name="connsiteY12" fmla="*/ 17818 h 656328"/>
                <a:gd name="connsiteX13" fmla="*/ 152759 w 256095"/>
                <a:gd name="connsiteY13" fmla="*/ 388379 h 656328"/>
                <a:gd name="connsiteX14" fmla="*/ 158474 w 256095"/>
                <a:gd name="connsiteY14" fmla="*/ 436842 h 656328"/>
                <a:gd name="connsiteX15" fmla="*/ 154588 w 256095"/>
                <a:gd name="connsiteY15" fmla="*/ 486677 h 656328"/>
                <a:gd name="connsiteX16" fmla="*/ 110011 w 256095"/>
                <a:gd name="connsiteY16" fmla="*/ 569430 h 656328"/>
                <a:gd name="connsiteX17" fmla="*/ 50346 w 256095"/>
                <a:gd name="connsiteY17" fmla="*/ 601663 h 656328"/>
                <a:gd name="connsiteX18" fmla="*/ 4855 w 256095"/>
                <a:gd name="connsiteY18" fmla="*/ 608064 h 656328"/>
                <a:gd name="connsiteX19" fmla="*/ 2112 w 256095"/>
                <a:gd name="connsiteY19" fmla="*/ 623608 h 656328"/>
                <a:gd name="connsiteX20" fmla="*/ 31601 w 256095"/>
                <a:gd name="connsiteY20" fmla="*/ 656298 h 65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6095" h="656328">
                  <a:moveTo>
                    <a:pt x="31601" y="656298"/>
                  </a:moveTo>
                  <a:cubicBezTo>
                    <a:pt x="81436" y="655841"/>
                    <a:pt x="180877" y="654241"/>
                    <a:pt x="180877" y="653098"/>
                  </a:cubicBezTo>
                  <a:cubicBezTo>
                    <a:pt x="201451" y="653098"/>
                    <a:pt x="222025" y="652869"/>
                    <a:pt x="242370" y="653326"/>
                  </a:cubicBezTo>
                  <a:cubicBezTo>
                    <a:pt x="252657" y="653555"/>
                    <a:pt x="257229" y="649897"/>
                    <a:pt x="255858" y="639153"/>
                  </a:cubicBezTo>
                  <a:cubicBezTo>
                    <a:pt x="251057" y="598462"/>
                    <a:pt x="246942" y="557772"/>
                    <a:pt x="241456" y="517081"/>
                  </a:cubicBezTo>
                  <a:cubicBezTo>
                    <a:pt x="231855" y="444386"/>
                    <a:pt x="221339" y="371920"/>
                    <a:pt x="211052" y="299454"/>
                  </a:cubicBezTo>
                  <a:cubicBezTo>
                    <a:pt x="205337" y="259677"/>
                    <a:pt x="198936" y="219901"/>
                    <a:pt x="192535" y="180124"/>
                  </a:cubicBezTo>
                  <a:cubicBezTo>
                    <a:pt x="186592" y="141948"/>
                    <a:pt x="178819" y="104001"/>
                    <a:pt x="171504" y="65824"/>
                  </a:cubicBezTo>
                  <a:cubicBezTo>
                    <a:pt x="168075" y="47308"/>
                    <a:pt x="163046" y="29020"/>
                    <a:pt x="154588" y="11875"/>
                  </a:cubicBezTo>
                  <a:cubicBezTo>
                    <a:pt x="145215" y="-6642"/>
                    <a:pt x="133785" y="-1155"/>
                    <a:pt x="125784" y="12332"/>
                  </a:cubicBezTo>
                  <a:cubicBezTo>
                    <a:pt x="125327" y="13246"/>
                    <a:pt x="124870" y="14161"/>
                    <a:pt x="124413" y="15075"/>
                  </a:cubicBezTo>
                  <a:cubicBezTo>
                    <a:pt x="123955" y="15990"/>
                    <a:pt x="123498" y="16904"/>
                    <a:pt x="123041" y="17818"/>
                  </a:cubicBezTo>
                  <a:cubicBezTo>
                    <a:pt x="123041" y="17818"/>
                    <a:pt x="123041" y="17818"/>
                    <a:pt x="123041" y="17818"/>
                  </a:cubicBezTo>
                  <a:cubicBezTo>
                    <a:pt x="125098" y="43422"/>
                    <a:pt x="146130" y="337858"/>
                    <a:pt x="152759" y="388379"/>
                  </a:cubicBezTo>
                  <a:cubicBezTo>
                    <a:pt x="155274" y="404381"/>
                    <a:pt x="157560" y="420612"/>
                    <a:pt x="158474" y="436842"/>
                  </a:cubicBezTo>
                  <a:cubicBezTo>
                    <a:pt x="159160" y="453759"/>
                    <a:pt x="157102" y="469761"/>
                    <a:pt x="154588" y="486677"/>
                  </a:cubicBezTo>
                  <a:cubicBezTo>
                    <a:pt x="150016" y="517081"/>
                    <a:pt x="134014" y="549313"/>
                    <a:pt x="110011" y="569430"/>
                  </a:cubicBezTo>
                  <a:cubicBezTo>
                    <a:pt x="92180" y="584518"/>
                    <a:pt x="73206" y="595719"/>
                    <a:pt x="50346" y="601663"/>
                  </a:cubicBezTo>
                  <a:cubicBezTo>
                    <a:pt x="35944" y="605320"/>
                    <a:pt x="20400" y="607606"/>
                    <a:pt x="4855" y="608064"/>
                  </a:cubicBezTo>
                  <a:cubicBezTo>
                    <a:pt x="3940" y="613321"/>
                    <a:pt x="3026" y="618351"/>
                    <a:pt x="2112" y="623608"/>
                  </a:cubicBezTo>
                  <a:cubicBezTo>
                    <a:pt x="-2918" y="656298"/>
                    <a:pt x="-1089" y="656527"/>
                    <a:pt x="31601" y="656298"/>
                  </a:cubicBezTo>
                  <a:close/>
                </a:path>
              </a:pathLst>
            </a:custGeom>
            <a:solidFill>
              <a:srgbClr val="FFFFFF"/>
            </a:solidFill>
            <a:ln w="2286" cap="flat">
              <a:noFill/>
              <a:prstDash val="solid"/>
              <a:miter/>
            </a:ln>
          </p:spPr>
          <p:txBody>
            <a:bodyPr rtlCol="0" anchor="ctr"/>
            <a:lstStyle/>
            <a:p>
              <a:endParaRPr lang="en-US"/>
            </a:p>
          </p:txBody>
        </p:sp>
        <p:sp>
          <p:nvSpPr>
            <p:cNvPr id="47" name="Freeform 906">
              <a:extLst>
                <a:ext uri="{FF2B5EF4-FFF2-40B4-BE49-F238E27FC236}">
                  <a16:creationId xmlns:a16="http://schemas.microsoft.com/office/drawing/2014/main" id="{7AF933A6-E3AF-6713-B087-818F5D4E58AD}"/>
                </a:ext>
              </a:extLst>
            </p:cNvPr>
            <p:cNvSpPr/>
            <p:nvPr/>
          </p:nvSpPr>
          <p:spPr>
            <a:xfrm>
              <a:off x="3362529" y="621106"/>
              <a:ext cx="27660" cy="44577"/>
            </a:xfrm>
            <a:custGeom>
              <a:avLst/>
              <a:gdLst>
                <a:gd name="connsiteX0" fmla="*/ 0 w 27660"/>
                <a:gd name="connsiteY0" fmla="*/ 44577 h 44577"/>
                <a:gd name="connsiteX1" fmla="*/ 2972 w 27660"/>
                <a:gd name="connsiteY1" fmla="*/ 41148 h 44577"/>
                <a:gd name="connsiteX2" fmla="*/ 2972 w 27660"/>
                <a:gd name="connsiteY2" fmla="*/ 40919 h 44577"/>
                <a:gd name="connsiteX3" fmla="*/ 5944 w 27660"/>
                <a:gd name="connsiteY3" fmla="*/ 37719 h 44577"/>
                <a:gd name="connsiteX4" fmla="*/ 6172 w 27660"/>
                <a:gd name="connsiteY4" fmla="*/ 37490 h 44577"/>
                <a:gd name="connsiteX5" fmla="*/ 8915 w 27660"/>
                <a:gd name="connsiteY5" fmla="*/ 34519 h 44577"/>
                <a:gd name="connsiteX6" fmla="*/ 9373 w 27660"/>
                <a:gd name="connsiteY6" fmla="*/ 34061 h 44577"/>
                <a:gd name="connsiteX7" fmla="*/ 12116 w 27660"/>
                <a:gd name="connsiteY7" fmla="*/ 31318 h 44577"/>
                <a:gd name="connsiteX8" fmla="*/ 12802 w 27660"/>
                <a:gd name="connsiteY8" fmla="*/ 30632 h 44577"/>
                <a:gd name="connsiteX9" fmla="*/ 15545 w 27660"/>
                <a:gd name="connsiteY9" fmla="*/ 28118 h 44577"/>
                <a:gd name="connsiteX10" fmla="*/ 16459 w 27660"/>
                <a:gd name="connsiteY10" fmla="*/ 27432 h 44577"/>
                <a:gd name="connsiteX11" fmla="*/ 19202 w 27660"/>
                <a:gd name="connsiteY11" fmla="*/ 25146 h 44577"/>
                <a:gd name="connsiteX12" fmla="*/ 20117 w 27660"/>
                <a:gd name="connsiteY12" fmla="*/ 24232 h 44577"/>
                <a:gd name="connsiteX13" fmla="*/ 22860 w 27660"/>
                <a:gd name="connsiteY13" fmla="*/ 22174 h 44577"/>
                <a:gd name="connsiteX14" fmla="*/ 23774 w 27660"/>
                <a:gd name="connsiteY14" fmla="*/ 21488 h 44577"/>
                <a:gd name="connsiteX15" fmla="*/ 27661 w 27660"/>
                <a:gd name="connsiteY15" fmla="*/ 18745 h 44577"/>
                <a:gd name="connsiteX16" fmla="*/ 23546 w 27660"/>
                <a:gd name="connsiteY16" fmla="*/ 14630 h 44577"/>
                <a:gd name="connsiteX17" fmla="*/ 22631 w 27660"/>
                <a:gd name="connsiteY17" fmla="*/ 13716 h 44577"/>
                <a:gd name="connsiteX18" fmla="*/ 18745 w 27660"/>
                <a:gd name="connsiteY18" fmla="*/ 9373 h 44577"/>
                <a:gd name="connsiteX19" fmla="*/ 18745 w 27660"/>
                <a:gd name="connsiteY19" fmla="*/ 9373 h 44577"/>
                <a:gd name="connsiteX20" fmla="*/ 15088 w 27660"/>
                <a:gd name="connsiteY20" fmla="*/ 5029 h 44577"/>
                <a:gd name="connsiteX21" fmla="*/ 14630 w 27660"/>
                <a:gd name="connsiteY21" fmla="*/ 4572 h 44577"/>
                <a:gd name="connsiteX22" fmla="*/ 11201 w 27660"/>
                <a:gd name="connsiteY22" fmla="*/ 0 h 44577"/>
                <a:gd name="connsiteX23" fmla="*/ 11201 w 27660"/>
                <a:gd name="connsiteY23" fmla="*/ 0 h 44577"/>
                <a:gd name="connsiteX24" fmla="*/ 0 w 27660"/>
                <a:gd name="connsiteY24" fmla="*/ 44577 h 4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60" h="44577">
                  <a:moveTo>
                    <a:pt x="0" y="44577"/>
                  </a:moveTo>
                  <a:cubicBezTo>
                    <a:pt x="914" y="43434"/>
                    <a:pt x="2057" y="42291"/>
                    <a:pt x="2972" y="41148"/>
                  </a:cubicBezTo>
                  <a:cubicBezTo>
                    <a:pt x="2972" y="41148"/>
                    <a:pt x="2972" y="41148"/>
                    <a:pt x="2972" y="40919"/>
                  </a:cubicBezTo>
                  <a:cubicBezTo>
                    <a:pt x="3886" y="39776"/>
                    <a:pt x="4801" y="38633"/>
                    <a:pt x="5944" y="37719"/>
                  </a:cubicBezTo>
                  <a:cubicBezTo>
                    <a:pt x="5944" y="37719"/>
                    <a:pt x="6172" y="37490"/>
                    <a:pt x="6172" y="37490"/>
                  </a:cubicBezTo>
                  <a:cubicBezTo>
                    <a:pt x="7087" y="36576"/>
                    <a:pt x="8001" y="35433"/>
                    <a:pt x="8915" y="34519"/>
                  </a:cubicBezTo>
                  <a:cubicBezTo>
                    <a:pt x="9144" y="34290"/>
                    <a:pt x="9144" y="34290"/>
                    <a:pt x="9373" y="34061"/>
                  </a:cubicBezTo>
                  <a:cubicBezTo>
                    <a:pt x="10287" y="33147"/>
                    <a:pt x="11201" y="32233"/>
                    <a:pt x="12116" y="31318"/>
                  </a:cubicBezTo>
                  <a:cubicBezTo>
                    <a:pt x="12344" y="31090"/>
                    <a:pt x="12573" y="30861"/>
                    <a:pt x="12802" y="30632"/>
                  </a:cubicBezTo>
                  <a:cubicBezTo>
                    <a:pt x="13716" y="29718"/>
                    <a:pt x="14630" y="29032"/>
                    <a:pt x="15545" y="28118"/>
                  </a:cubicBezTo>
                  <a:cubicBezTo>
                    <a:pt x="15773" y="27889"/>
                    <a:pt x="16002" y="27661"/>
                    <a:pt x="16459" y="27432"/>
                  </a:cubicBezTo>
                  <a:cubicBezTo>
                    <a:pt x="17374" y="26746"/>
                    <a:pt x="18288" y="25832"/>
                    <a:pt x="19202" y="25146"/>
                  </a:cubicBezTo>
                  <a:cubicBezTo>
                    <a:pt x="19431" y="24917"/>
                    <a:pt x="19888" y="24689"/>
                    <a:pt x="20117" y="24232"/>
                  </a:cubicBezTo>
                  <a:cubicBezTo>
                    <a:pt x="21031" y="23546"/>
                    <a:pt x="21946" y="22860"/>
                    <a:pt x="22860" y="22174"/>
                  </a:cubicBezTo>
                  <a:cubicBezTo>
                    <a:pt x="23089" y="21946"/>
                    <a:pt x="23546" y="21717"/>
                    <a:pt x="23774" y="21488"/>
                  </a:cubicBezTo>
                  <a:cubicBezTo>
                    <a:pt x="25146" y="20574"/>
                    <a:pt x="26289" y="19660"/>
                    <a:pt x="27661" y="18745"/>
                  </a:cubicBezTo>
                  <a:cubicBezTo>
                    <a:pt x="26289" y="17374"/>
                    <a:pt x="24917" y="16002"/>
                    <a:pt x="23546" y="14630"/>
                  </a:cubicBezTo>
                  <a:cubicBezTo>
                    <a:pt x="23317" y="14402"/>
                    <a:pt x="22860" y="13945"/>
                    <a:pt x="22631" y="13716"/>
                  </a:cubicBezTo>
                  <a:cubicBezTo>
                    <a:pt x="21260" y="12344"/>
                    <a:pt x="19888" y="10973"/>
                    <a:pt x="18745" y="9373"/>
                  </a:cubicBezTo>
                  <a:cubicBezTo>
                    <a:pt x="18745" y="9373"/>
                    <a:pt x="18745" y="9373"/>
                    <a:pt x="18745" y="9373"/>
                  </a:cubicBezTo>
                  <a:cubicBezTo>
                    <a:pt x="17374" y="8001"/>
                    <a:pt x="16231" y="6401"/>
                    <a:pt x="15088" y="5029"/>
                  </a:cubicBezTo>
                  <a:cubicBezTo>
                    <a:pt x="14859" y="4801"/>
                    <a:pt x="14859" y="4572"/>
                    <a:pt x="14630" y="4572"/>
                  </a:cubicBezTo>
                  <a:cubicBezTo>
                    <a:pt x="13487" y="2972"/>
                    <a:pt x="12344" y="1600"/>
                    <a:pt x="11201" y="0"/>
                  </a:cubicBezTo>
                  <a:lnTo>
                    <a:pt x="11201" y="0"/>
                  </a:lnTo>
                  <a:cubicBezTo>
                    <a:pt x="8001" y="14859"/>
                    <a:pt x="4343" y="29947"/>
                    <a:pt x="0" y="44577"/>
                  </a:cubicBezTo>
                  <a:close/>
                </a:path>
              </a:pathLst>
            </a:custGeom>
            <a:solidFill>
              <a:srgbClr val="FFFFFF"/>
            </a:solidFill>
            <a:ln w="2286" cap="flat">
              <a:noFill/>
              <a:prstDash val="solid"/>
              <a:miter/>
            </a:ln>
          </p:spPr>
          <p:txBody>
            <a:bodyPr rtlCol="0" anchor="ctr"/>
            <a:lstStyle/>
            <a:p>
              <a:endParaRPr lang="en-US"/>
            </a:p>
          </p:txBody>
        </p:sp>
        <p:sp>
          <p:nvSpPr>
            <p:cNvPr id="48" name="Freeform 907">
              <a:extLst>
                <a:ext uri="{FF2B5EF4-FFF2-40B4-BE49-F238E27FC236}">
                  <a16:creationId xmlns:a16="http://schemas.microsoft.com/office/drawing/2014/main" id="{E293FEEA-24FD-32A2-1B1B-63293A6290D9}"/>
                </a:ext>
              </a:extLst>
            </p:cNvPr>
            <p:cNvSpPr/>
            <p:nvPr/>
          </p:nvSpPr>
          <p:spPr>
            <a:xfrm>
              <a:off x="2927046" y="778383"/>
              <a:ext cx="443026" cy="329285"/>
            </a:xfrm>
            <a:custGeom>
              <a:avLst/>
              <a:gdLst>
                <a:gd name="connsiteX0" fmla="*/ 317297 w 443026"/>
                <a:gd name="connsiteY0" fmla="*/ 90068 h 329285"/>
                <a:gd name="connsiteX1" fmla="*/ 250317 w 443026"/>
                <a:gd name="connsiteY1" fmla="*/ 152248 h 329285"/>
                <a:gd name="connsiteX2" fmla="*/ 250317 w 443026"/>
                <a:gd name="connsiteY2" fmla="*/ 152248 h 329285"/>
                <a:gd name="connsiteX3" fmla="*/ 286893 w 443026"/>
                <a:gd name="connsiteY3" fmla="*/ 151333 h 329285"/>
                <a:gd name="connsiteX4" fmla="*/ 287807 w 443026"/>
                <a:gd name="connsiteY4" fmla="*/ 151333 h 329285"/>
                <a:gd name="connsiteX5" fmla="*/ 305638 w 443026"/>
                <a:gd name="connsiteY5" fmla="*/ 151105 h 329285"/>
                <a:gd name="connsiteX6" fmla="*/ 306095 w 443026"/>
                <a:gd name="connsiteY6" fmla="*/ 151105 h 329285"/>
                <a:gd name="connsiteX7" fmla="*/ 363017 w 443026"/>
                <a:gd name="connsiteY7" fmla="*/ 150876 h 329285"/>
                <a:gd name="connsiteX8" fmla="*/ 378333 w 443026"/>
                <a:gd name="connsiteY8" fmla="*/ 150876 h 329285"/>
                <a:gd name="connsiteX9" fmla="*/ 381305 w 443026"/>
                <a:gd name="connsiteY9" fmla="*/ 150876 h 329285"/>
                <a:gd name="connsiteX10" fmla="*/ 398221 w 443026"/>
                <a:gd name="connsiteY10" fmla="*/ 150876 h 329285"/>
                <a:gd name="connsiteX11" fmla="*/ 411251 w 443026"/>
                <a:gd name="connsiteY11" fmla="*/ 151790 h 329285"/>
                <a:gd name="connsiteX12" fmla="*/ 415595 w 443026"/>
                <a:gd name="connsiteY12" fmla="*/ 158191 h 329285"/>
                <a:gd name="connsiteX13" fmla="*/ 411480 w 443026"/>
                <a:gd name="connsiteY13" fmla="*/ 162535 h 329285"/>
                <a:gd name="connsiteX14" fmla="*/ 381076 w 443026"/>
                <a:gd name="connsiteY14" fmla="*/ 166192 h 329285"/>
                <a:gd name="connsiteX15" fmla="*/ 363017 w 443026"/>
                <a:gd name="connsiteY15" fmla="*/ 165735 h 329285"/>
                <a:gd name="connsiteX16" fmla="*/ 357988 w 443026"/>
                <a:gd name="connsiteY16" fmla="*/ 165506 h 329285"/>
                <a:gd name="connsiteX17" fmla="*/ 344957 w 443026"/>
                <a:gd name="connsiteY17" fmla="*/ 165278 h 329285"/>
                <a:gd name="connsiteX18" fmla="*/ 339700 w 443026"/>
                <a:gd name="connsiteY18" fmla="*/ 165278 h 329285"/>
                <a:gd name="connsiteX19" fmla="*/ 326898 w 443026"/>
                <a:gd name="connsiteY19" fmla="*/ 165049 h 329285"/>
                <a:gd name="connsiteX20" fmla="*/ 321869 w 443026"/>
                <a:gd name="connsiteY20" fmla="*/ 165049 h 329285"/>
                <a:gd name="connsiteX21" fmla="*/ 308839 w 443026"/>
                <a:gd name="connsiteY21" fmla="*/ 164821 h 329285"/>
                <a:gd name="connsiteX22" fmla="*/ 304495 w 443026"/>
                <a:gd name="connsiteY22" fmla="*/ 164821 h 329285"/>
                <a:gd name="connsiteX23" fmla="*/ 290551 w 443026"/>
                <a:gd name="connsiteY23" fmla="*/ 164592 h 329285"/>
                <a:gd name="connsiteX24" fmla="*/ 287122 w 443026"/>
                <a:gd name="connsiteY24" fmla="*/ 164592 h 329285"/>
                <a:gd name="connsiteX25" fmla="*/ 272263 w 443026"/>
                <a:gd name="connsiteY25" fmla="*/ 164592 h 329285"/>
                <a:gd name="connsiteX26" fmla="*/ 269748 w 443026"/>
                <a:gd name="connsiteY26" fmla="*/ 164592 h 329285"/>
                <a:gd name="connsiteX27" fmla="*/ 253975 w 443026"/>
                <a:gd name="connsiteY27" fmla="*/ 164592 h 329285"/>
                <a:gd name="connsiteX28" fmla="*/ 252603 w 443026"/>
                <a:gd name="connsiteY28" fmla="*/ 164592 h 329285"/>
                <a:gd name="connsiteX29" fmla="*/ 235458 w 443026"/>
                <a:gd name="connsiteY29" fmla="*/ 164592 h 329285"/>
                <a:gd name="connsiteX30" fmla="*/ 135331 w 443026"/>
                <a:gd name="connsiteY30" fmla="*/ 221971 h 329285"/>
                <a:gd name="connsiteX31" fmla="*/ 69723 w 443026"/>
                <a:gd name="connsiteY31" fmla="*/ 231572 h 329285"/>
                <a:gd name="connsiteX32" fmla="*/ 17831 w 443026"/>
                <a:gd name="connsiteY32" fmla="*/ 231343 h 329285"/>
                <a:gd name="connsiteX33" fmla="*/ 0 w 443026"/>
                <a:gd name="connsiteY33" fmla="*/ 230429 h 329285"/>
                <a:gd name="connsiteX34" fmla="*/ 1143 w 443026"/>
                <a:gd name="connsiteY34" fmla="*/ 238658 h 329285"/>
                <a:gd name="connsiteX35" fmla="*/ 1829 w 443026"/>
                <a:gd name="connsiteY35" fmla="*/ 243230 h 329285"/>
                <a:gd name="connsiteX36" fmla="*/ 3658 w 443026"/>
                <a:gd name="connsiteY36" fmla="*/ 254660 h 329285"/>
                <a:gd name="connsiteX37" fmla="*/ 4801 w 443026"/>
                <a:gd name="connsiteY37" fmla="*/ 261747 h 329285"/>
                <a:gd name="connsiteX38" fmla="*/ 5944 w 443026"/>
                <a:gd name="connsiteY38" fmla="*/ 268148 h 329285"/>
                <a:gd name="connsiteX39" fmla="*/ 7544 w 443026"/>
                <a:gd name="connsiteY39" fmla="*/ 276835 h 329285"/>
                <a:gd name="connsiteX40" fmla="*/ 8458 w 443026"/>
                <a:gd name="connsiteY40" fmla="*/ 281407 h 329285"/>
                <a:gd name="connsiteX41" fmla="*/ 10973 w 443026"/>
                <a:gd name="connsiteY41" fmla="*/ 293751 h 329285"/>
                <a:gd name="connsiteX42" fmla="*/ 11887 w 443026"/>
                <a:gd name="connsiteY42" fmla="*/ 297637 h 329285"/>
                <a:gd name="connsiteX43" fmla="*/ 14859 w 443026"/>
                <a:gd name="connsiteY43" fmla="*/ 311125 h 329285"/>
                <a:gd name="connsiteX44" fmla="*/ 37490 w 443026"/>
                <a:gd name="connsiteY44" fmla="*/ 329184 h 329285"/>
                <a:gd name="connsiteX45" fmla="*/ 90297 w 443026"/>
                <a:gd name="connsiteY45" fmla="*/ 329184 h 329285"/>
                <a:gd name="connsiteX46" fmla="*/ 367360 w 443026"/>
                <a:gd name="connsiteY46" fmla="*/ 327812 h 329285"/>
                <a:gd name="connsiteX47" fmla="*/ 402336 w 443026"/>
                <a:gd name="connsiteY47" fmla="*/ 327812 h 329285"/>
                <a:gd name="connsiteX48" fmla="*/ 404165 w 443026"/>
                <a:gd name="connsiteY48" fmla="*/ 296951 h 329285"/>
                <a:gd name="connsiteX49" fmla="*/ 404622 w 443026"/>
                <a:gd name="connsiteY49" fmla="*/ 294894 h 329285"/>
                <a:gd name="connsiteX50" fmla="*/ 436397 w 443026"/>
                <a:gd name="connsiteY50" fmla="*/ 72923 h 329285"/>
                <a:gd name="connsiteX51" fmla="*/ 443027 w 443026"/>
                <a:gd name="connsiteY51" fmla="*/ 0 h 329285"/>
                <a:gd name="connsiteX52" fmla="*/ 413995 w 443026"/>
                <a:gd name="connsiteY52" fmla="*/ 14859 h 329285"/>
                <a:gd name="connsiteX53" fmla="*/ 411480 w 443026"/>
                <a:gd name="connsiteY53" fmla="*/ 16002 h 329285"/>
                <a:gd name="connsiteX54" fmla="*/ 410566 w 443026"/>
                <a:gd name="connsiteY54" fmla="*/ 16459 h 329285"/>
                <a:gd name="connsiteX55" fmla="*/ 408965 w 443026"/>
                <a:gd name="connsiteY55" fmla="*/ 17145 h 329285"/>
                <a:gd name="connsiteX56" fmla="*/ 407822 w 443026"/>
                <a:gd name="connsiteY56" fmla="*/ 17602 h 329285"/>
                <a:gd name="connsiteX57" fmla="*/ 406451 w 443026"/>
                <a:gd name="connsiteY57" fmla="*/ 18059 h 329285"/>
                <a:gd name="connsiteX58" fmla="*/ 405308 w 443026"/>
                <a:gd name="connsiteY58" fmla="*/ 18517 h 329285"/>
                <a:gd name="connsiteX59" fmla="*/ 404165 w 443026"/>
                <a:gd name="connsiteY59" fmla="*/ 18974 h 329285"/>
                <a:gd name="connsiteX60" fmla="*/ 402793 w 443026"/>
                <a:gd name="connsiteY60" fmla="*/ 19431 h 329285"/>
                <a:gd name="connsiteX61" fmla="*/ 401650 w 443026"/>
                <a:gd name="connsiteY61" fmla="*/ 19660 h 329285"/>
                <a:gd name="connsiteX62" fmla="*/ 400050 w 443026"/>
                <a:gd name="connsiteY62" fmla="*/ 19888 h 329285"/>
                <a:gd name="connsiteX63" fmla="*/ 399593 w 443026"/>
                <a:gd name="connsiteY63" fmla="*/ 19888 h 329285"/>
                <a:gd name="connsiteX64" fmla="*/ 393421 w 443026"/>
                <a:gd name="connsiteY64" fmla="*/ 20574 h 329285"/>
                <a:gd name="connsiteX65" fmla="*/ 392963 w 443026"/>
                <a:gd name="connsiteY65" fmla="*/ 20574 h 329285"/>
                <a:gd name="connsiteX66" fmla="*/ 391135 w 443026"/>
                <a:gd name="connsiteY66" fmla="*/ 20574 h 329285"/>
                <a:gd name="connsiteX67" fmla="*/ 390677 w 443026"/>
                <a:gd name="connsiteY67" fmla="*/ 20574 h 329285"/>
                <a:gd name="connsiteX68" fmla="*/ 388620 w 443026"/>
                <a:gd name="connsiteY68" fmla="*/ 20345 h 329285"/>
                <a:gd name="connsiteX69" fmla="*/ 388163 w 443026"/>
                <a:gd name="connsiteY69" fmla="*/ 20345 h 329285"/>
                <a:gd name="connsiteX70" fmla="*/ 386105 w 443026"/>
                <a:gd name="connsiteY70" fmla="*/ 19888 h 329285"/>
                <a:gd name="connsiteX71" fmla="*/ 386105 w 443026"/>
                <a:gd name="connsiteY71" fmla="*/ 19888 h 329285"/>
                <a:gd name="connsiteX72" fmla="*/ 376961 w 443026"/>
                <a:gd name="connsiteY72" fmla="*/ 16688 h 329285"/>
                <a:gd name="connsiteX73" fmla="*/ 376961 w 443026"/>
                <a:gd name="connsiteY73" fmla="*/ 16688 h 329285"/>
                <a:gd name="connsiteX74" fmla="*/ 317297 w 443026"/>
                <a:gd name="connsiteY74" fmla="*/ 90068 h 329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43026" h="329285">
                  <a:moveTo>
                    <a:pt x="317297" y="90068"/>
                  </a:moveTo>
                  <a:cubicBezTo>
                    <a:pt x="296266" y="112014"/>
                    <a:pt x="273634" y="132817"/>
                    <a:pt x="250317" y="152248"/>
                  </a:cubicBezTo>
                  <a:cubicBezTo>
                    <a:pt x="250317" y="152248"/>
                    <a:pt x="250317" y="152248"/>
                    <a:pt x="250317" y="152248"/>
                  </a:cubicBezTo>
                  <a:cubicBezTo>
                    <a:pt x="262433" y="151790"/>
                    <a:pt x="274777" y="151562"/>
                    <a:pt x="286893" y="151333"/>
                  </a:cubicBezTo>
                  <a:cubicBezTo>
                    <a:pt x="287122" y="151333"/>
                    <a:pt x="287579" y="151333"/>
                    <a:pt x="287807" y="151333"/>
                  </a:cubicBezTo>
                  <a:cubicBezTo>
                    <a:pt x="293751" y="151333"/>
                    <a:pt x="299695" y="151105"/>
                    <a:pt x="305638" y="151105"/>
                  </a:cubicBezTo>
                  <a:cubicBezTo>
                    <a:pt x="305867" y="151105"/>
                    <a:pt x="306095" y="151105"/>
                    <a:pt x="306095" y="151105"/>
                  </a:cubicBezTo>
                  <a:cubicBezTo>
                    <a:pt x="325069" y="150876"/>
                    <a:pt x="344043" y="150876"/>
                    <a:pt x="363017" y="150876"/>
                  </a:cubicBezTo>
                  <a:cubicBezTo>
                    <a:pt x="368046" y="150876"/>
                    <a:pt x="373304" y="150876"/>
                    <a:pt x="378333" y="150876"/>
                  </a:cubicBezTo>
                  <a:cubicBezTo>
                    <a:pt x="379247" y="150876"/>
                    <a:pt x="380390" y="150876"/>
                    <a:pt x="381305" y="150876"/>
                  </a:cubicBezTo>
                  <a:cubicBezTo>
                    <a:pt x="387020" y="150876"/>
                    <a:pt x="392735" y="150876"/>
                    <a:pt x="398221" y="150876"/>
                  </a:cubicBezTo>
                  <a:cubicBezTo>
                    <a:pt x="402565" y="150876"/>
                    <a:pt x="406908" y="150876"/>
                    <a:pt x="411251" y="151790"/>
                  </a:cubicBezTo>
                  <a:cubicBezTo>
                    <a:pt x="413995" y="152476"/>
                    <a:pt x="416509" y="154762"/>
                    <a:pt x="415595" y="158191"/>
                  </a:cubicBezTo>
                  <a:cubicBezTo>
                    <a:pt x="415138" y="160020"/>
                    <a:pt x="413080" y="162306"/>
                    <a:pt x="411480" y="162535"/>
                  </a:cubicBezTo>
                  <a:cubicBezTo>
                    <a:pt x="401422" y="164135"/>
                    <a:pt x="391135" y="166421"/>
                    <a:pt x="381076" y="166192"/>
                  </a:cubicBezTo>
                  <a:cubicBezTo>
                    <a:pt x="375133" y="165964"/>
                    <a:pt x="369189" y="165735"/>
                    <a:pt x="363017" y="165735"/>
                  </a:cubicBezTo>
                  <a:cubicBezTo>
                    <a:pt x="361417" y="165735"/>
                    <a:pt x="359588" y="165735"/>
                    <a:pt x="357988" y="165506"/>
                  </a:cubicBezTo>
                  <a:cubicBezTo>
                    <a:pt x="353644" y="165278"/>
                    <a:pt x="349301" y="165278"/>
                    <a:pt x="344957" y="165278"/>
                  </a:cubicBezTo>
                  <a:cubicBezTo>
                    <a:pt x="343129" y="165278"/>
                    <a:pt x="341528" y="165278"/>
                    <a:pt x="339700" y="165278"/>
                  </a:cubicBezTo>
                  <a:cubicBezTo>
                    <a:pt x="335356" y="165278"/>
                    <a:pt x="331241" y="165049"/>
                    <a:pt x="326898" y="165049"/>
                  </a:cubicBezTo>
                  <a:cubicBezTo>
                    <a:pt x="325298" y="165049"/>
                    <a:pt x="323469" y="165049"/>
                    <a:pt x="321869" y="165049"/>
                  </a:cubicBezTo>
                  <a:cubicBezTo>
                    <a:pt x="317525" y="165049"/>
                    <a:pt x="313182" y="164821"/>
                    <a:pt x="308839" y="164821"/>
                  </a:cubicBezTo>
                  <a:cubicBezTo>
                    <a:pt x="307467" y="164821"/>
                    <a:pt x="305867" y="164821"/>
                    <a:pt x="304495" y="164821"/>
                  </a:cubicBezTo>
                  <a:cubicBezTo>
                    <a:pt x="299923" y="164821"/>
                    <a:pt x="295123" y="164821"/>
                    <a:pt x="290551" y="164592"/>
                  </a:cubicBezTo>
                  <a:cubicBezTo>
                    <a:pt x="289408" y="164592"/>
                    <a:pt x="288265" y="164592"/>
                    <a:pt x="287122" y="164592"/>
                  </a:cubicBezTo>
                  <a:cubicBezTo>
                    <a:pt x="282092" y="164592"/>
                    <a:pt x="277292" y="164592"/>
                    <a:pt x="272263" y="164592"/>
                  </a:cubicBezTo>
                  <a:cubicBezTo>
                    <a:pt x="271348" y="164592"/>
                    <a:pt x="270662" y="164592"/>
                    <a:pt x="269748" y="164592"/>
                  </a:cubicBezTo>
                  <a:cubicBezTo>
                    <a:pt x="264490" y="164592"/>
                    <a:pt x="259232" y="164592"/>
                    <a:pt x="253975" y="164592"/>
                  </a:cubicBezTo>
                  <a:cubicBezTo>
                    <a:pt x="253517" y="164592"/>
                    <a:pt x="253060" y="164592"/>
                    <a:pt x="252603" y="164592"/>
                  </a:cubicBezTo>
                  <a:cubicBezTo>
                    <a:pt x="246888" y="164592"/>
                    <a:pt x="241173" y="164592"/>
                    <a:pt x="235458" y="164592"/>
                  </a:cubicBezTo>
                  <a:cubicBezTo>
                    <a:pt x="204826" y="188824"/>
                    <a:pt x="173050" y="209398"/>
                    <a:pt x="135331" y="221971"/>
                  </a:cubicBezTo>
                  <a:cubicBezTo>
                    <a:pt x="114529" y="228829"/>
                    <a:pt x="91669" y="230657"/>
                    <a:pt x="69723" y="231572"/>
                  </a:cubicBezTo>
                  <a:cubicBezTo>
                    <a:pt x="52349" y="232258"/>
                    <a:pt x="35204" y="232029"/>
                    <a:pt x="17831" y="231343"/>
                  </a:cubicBezTo>
                  <a:cubicBezTo>
                    <a:pt x="11887" y="231115"/>
                    <a:pt x="5944" y="230886"/>
                    <a:pt x="0" y="230429"/>
                  </a:cubicBezTo>
                  <a:cubicBezTo>
                    <a:pt x="457" y="233172"/>
                    <a:pt x="686" y="235915"/>
                    <a:pt x="1143" y="238658"/>
                  </a:cubicBezTo>
                  <a:cubicBezTo>
                    <a:pt x="1372" y="240259"/>
                    <a:pt x="1600" y="241630"/>
                    <a:pt x="1829" y="243230"/>
                  </a:cubicBezTo>
                  <a:cubicBezTo>
                    <a:pt x="2286" y="247117"/>
                    <a:pt x="2972" y="250774"/>
                    <a:pt x="3658" y="254660"/>
                  </a:cubicBezTo>
                  <a:cubicBezTo>
                    <a:pt x="4115" y="256946"/>
                    <a:pt x="4343" y="259232"/>
                    <a:pt x="4801" y="261747"/>
                  </a:cubicBezTo>
                  <a:cubicBezTo>
                    <a:pt x="5258" y="263804"/>
                    <a:pt x="5486" y="265862"/>
                    <a:pt x="5944" y="268148"/>
                  </a:cubicBezTo>
                  <a:cubicBezTo>
                    <a:pt x="6401" y="271120"/>
                    <a:pt x="6858" y="273863"/>
                    <a:pt x="7544" y="276835"/>
                  </a:cubicBezTo>
                  <a:cubicBezTo>
                    <a:pt x="7772" y="278435"/>
                    <a:pt x="8001" y="279806"/>
                    <a:pt x="8458" y="281407"/>
                  </a:cubicBezTo>
                  <a:cubicBezTo>
                    <a:pt x="9144" y="285521"/>
                    <a:pt x="10058" y="289636"/>
                    <a:pt x="10973" y="293751"/>
                  </a:cubicBezTo>
                  <a:cubicBezTo>
                    <a:pt x="11201" y="295123"/>
                    <a:pt x="11430" y="296266"/>
                    <a:pt x="11887" y="297637"/>
                  </a:cubicBezTo>
                  <a:cubicBezTo>
                    <a:pt x="12802" y="302209"/>
                    <a:pt x="13716" y="306553"/>
                    <a:pt x="14859" y="311125"/>
                  </a:cubicBezTo>
                  <a:cubicBezTo>
                    <a:pt x="18059" y="325069"/>
                    <a:pt x="25375" y="328955"/>
                    <a:pt x="37490" y="329184"/>
                  </a:cubicBezTo>
                  <a:cubicBezTo>
                    <a:pt x="55093" y="329184"/>
                    <a:pt x="72695" y="329413"/>
                    <a:pt x="90297" y="329184"/>
                  </a:cubicBezTo>
                  <a:cubicBezTo>
                    <a:pt x="182651" y="328955"/>
                    <a:pt x="275006" y="325526"/>
                    <a:pt x="367360" y="327812"/>
                  </a:cubicBezTo>
                  <a:cubicBezTo>
                    <a:pt x="377876" y="328041"/>
                    <a:pt x="388391" y="329413"/>
                    <a:pt x="402336" y="327812"/>
                  </a:cubicBezTo>
                  <a:cubicBezTo>
                    <a:pt x="402336" y="327812"/>
                    <a:pt x="401650" y="306095"/>
                    <a:pt x="404165" y="296951"/>
                  </a:cubicBezTo>
                  <a:cubicBezTo>
                    <a:pt x="404393" y="296266"/>
                    <a:pt x="404393" y="295580"/>
                    <a:pt x="404622" y="294894"/>
                  </a:cubicBezTo>
                  <a:cubicBezTo>
                    <a:pt x="416052" y="221056"/>
                    <a:pt x="430911" y="147676"/>
                    <a:pt x="436397" y="72923"/>
                  </a:cubicBezTo>
                  <a:cubicBezTo>
                    <a:pt x="438226" y="49149"/>
                    <a:pt x="440741" y="25375"/>
                    <a:pt x="443027" y="0"/>
                  </a:cubicBezTo>
                  <a:cubicBezTo>
                    <a:pt x="429997" y="2286"/>
                    <a:pt x="423139" y="10744"/>
                    <a:pt x="413995" y="14859"/>
                  </a:cubicBezTo>
                  <a:cubicBezTo>
                    <a:pt x="413080" y="15316"/>
                    <a:pt x="412166" y="15545"/>
                    <a:pt x="411480" y="16002"/>
                  </a:cubicBezTo>
                  <a:cubicBezTo>
                    <a:pt x="411251" y="16231"/>
                    <a:pt x="410794" y="16231"/>
                    <a:pt x="410566" y="16459"/>
                  </a:cubicBezTo>
                  <a:cubicBezTo>
                    <a:pt x="410108" y="16688"/>
                    <a:pt x="409423" y="16916"/>
                    <a:pt x="408965" y="17145"/>
                  </a:cubicBezTo>
                  <a:cubicBezTo>
                    <a:pt x="408508" y="17374"/>
                    <a:pt x="408280" y="17374"/>
                    <a:pt x="407822" y="17602"/>
                  </a:cubicBezTo>
                  <a:cubicBezTo>
                    <a:pt x="407365" y="17831"/>
                    <a:pt x="406908" y="17831"/>
                    <a:pt x="406451" y="18059"/>
                  </a:cubicBezTo>
                  <a:cubicBezTo>
                    <a:pt x="405994" y="18288"/>
                    <a:pt x="405536" y="18288"/>
                    <a:pt x="405308" y="18517"/>
                  </a:cubicBezTo>
                  <a:cubicBezTo>
                    <a:pt x="404851" y="18745"/>
                    <a:pt x="404393" y="18745"/>
                    <a:pt x="404165" y="18974"/>
                  </a:cubicBezTo>
                  <a:cubicBezTo>
                    <a:pt x="403708" y="19202"/>
                    <a:pt x="403250" y="19202"/>
                    <a:pt x="402793" y="19431"/>
                  </a:cubicBezTo>
                  <a:cubicBezTo>
                    <a:pt x="402336" y="19431"/>
                    <a:pt x="402107" y="19660"/>
                    <a:pt x="401650" y="19660"/>
                  </a:cubicBezTo>
                  <a:cubicBezTo>
                    <a:pt x="401193" y="19660"/>
                    <a:pt x="400736" y="19888"/>
                    <a:pt x="400050" y="19888"/>
                  </a:cubicBezTo>
                  <a:cubicBezTo>
                    <a:pt x="399821" y="19888"/>
                    <a:pt x="399821" y="19888"/>
                    <a:pt x="399593" y="19888"/>
                  </a:cubicBezTo>
                  <a:cubicBezTo>
                    <a:pt x="397535" y="20345"/>
                    <a:pt x="395478" y="20345"/>
                    <a:pt x="393421" y="20574"/>
                  </a:cubicBezTo>
                  <a:cubicBezTo>
                    <a:pt x="393192" y="20574"/>
                    <a:pt x="393192" y="20574"/>
                    <a:pt x="392963" y="20574"/>
                  </a:cubicBezTo>
                  <a:cubicBezTo>
                    <a:pt x="392278" y="20574"/>
                    <a:pt x="391592" y="20574"/>
                    <a:pt x="391135" y="20574"/>
                  </a:cubicBezTo>
                  <a:cubicBezTo>
                    <a:pt x="390906" y="20574"/>
                    <a:pt x="390906" y="20574"/>
                    <a:pt x="390677" y="20574"/>
                  </a:cubicBezTo>
                  <a:cubicBezTo>
                    <a:pt x="389992" y="20574"/>
                    <a:pt x="389306" y="20574"/>
                    <a:pt x="388620" y="20345"/>
                  </a:cubicBezTo>
                  <a:cubicBezTo>
                    <a:pt x="388391" y="20345"/>
                    <a:pt x="388391" y="20345"/>
                    <a:pt x="388163" y="20345"/>
                  </a:cubicBezTo>
                  <a:cubicBezTo>
                    <a:pt x="387477" y="20345"/>
                    <a:pt x="386791" y="20117"/>
                    <a:pt x="386105" y="19888"/>
                  </a:cubicBezTo>
                  <a:cubicBezTo>
                    <a:pt x="386105" y="19888"/>
                    <a:pt x="386105" y="19888"/>
                    <a:pt x="386105" y="19888"/>
                  </a:cubicBezTo>
                  <a:cubicBezTo>
                    <a:pt x="383134" y="19202"/>
                    <a:pt x="380162" y="18288"/>
                    <a:pt x="376961" y="16688"/>
                  </a:cubicBezTo>
                  <a:lnTo>
                    <a:pt x="376961" y="16688"/>
                  </a:lnTo>
                  <a:cubicBezTo>
                    <a:pt x="359359" y="41834"/>
                    <a:pt x="339242" y="67208"/>
                    <a:pt x="317297" y="90068"/>
                  </a:cubicBezTo>
                  <a:close/>
                </a:path>
              </a:pathLst>
            </a:custGeom>
            <a:solidFill>
              <a:srgbClr val="FFFFFF"/>
            </a:solidFill>
            <a:ln w="2286" cap="flat">
              <a:noFill/>
              <a:prstDash val="solid"/>
              <a:miter/>
            </a:ln>
          </p:spPr>
          <p:txBody>
            <a:bodyPr rtlCol="0" anchor="ctr"/>
            <a:lstStyle/>
            <a:p>
              <a:endParaRPr lang="en-US"/>
            </a:p>
          </p:txBody>
        </p:sp>
        <p:sp>
          <p:nvSpPr>
            <p:cNvPr id="49" name="Freeform 908">
              <a:extLst>
                <a:ext uri="{FF2B5EF4-FFF2-40B4-BE49-F238E27FC236}">
                  <a16:creationId xmlns:a16="http://schemas.microsoft.com/office/drawing/2014/main" id="{FA727125-A14C-40F1-2F9E-FA04C2A6FC53}"/>
                </a:ext>
              </a:extLst>
            </p:cNvPr>
            <p:cNvSpPr/>
            <p:nvPr/>
          </p:nvSpPr>
          <p:spPr>
            <a:xfrm>
              <a:off x="3402040" y="929259"/>
              <a:ext cx="70740" cy="176479"/>
            </a:xfrm>
            <a:custGeom>
              <a:avLst/>
              <a:gdLst>
                <a:gd name="connsiteX0" fmla="*/ 35470 w 70740"/>
                <a:gd name="connsiteY0" fmla="*/ 0 h 176479"/>
                <a:gd name="connsiteX1" fmla="*/ 29297 w 70740"/>
                <a:gd name="connsiteY1" fmla="*/ 26289 h 176479"/>
                <a:gd name="connsiteX2" fmla="*/ 12381 w 70740"/>
                <a:gd name="connsiteY2" fmla="*/ 107899 h 176479"/>
                <a:gd name="connsiteX3" fmla="*/ 494 w 70740"/>
                <a:gd name="connsiteY3" fmla="*/ 163678 h 176479"/>
                <a:gd name="connsiteX4" fmla="*/ 10095 w 70740"/>
                <a:gd name="connsiteY4" fmla="*/ 176479 h 176479"/>
                <a:gd name="connsiteX5" fmla="*/ 70445 w 70740"/>
                <a:gd name="connsiteY5" fmla="*/ 176479 h 176479"/>
                <a:gd name="connsiteX6" fmla="*/ 68617 w 70740"/>
                <a:gd name="connsiteY6" fmla="*/ 157963 h 176479"/>
                <a:gd name="connsiteX7" fmla="*/ 35470 w 70740"/>
                <a:gd name="connsiteY7" fmla="*/ 0 h 176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740" h="176479">
                  <a:moveTo>
                    <a:pt x="35470" y="0"/>
                  </a:moveTo>
                  <a:cubicBezTo>
                    <a:pt x="32041" y="5029"/>
                    <a:pt x="30440" y="20574"/>
                    <a:pt x="29297" y="26289"/>
                  </a:cubicBezTo>
                  <a:cubicBezTo>
                    <a:pt x="23811" y="53492"/>
                    <a:pt x="18096" y="80696"/>
                    <a:pt x="12381" y="107899"/>
                  </a:cubicBezTo>
                  <a:cubicBezTo>
                    <a:pt x="8495" y="126416"/>
                    <a:pt x="4380" y="145161"/>
                    <a:pt x="494" y="163678"/>
                  </a:cubicBezTo>
                  <a:cubicBezTo>
                    <a:pt x="-1106" y="171679"/>
                    <a:pt x="951" y="176479"/>
                    <a:pt x="10095" y="176479"/>
                  </a:cubicBezTo>
                  <a:cubicBezTo>
                    <a:pt x="32955" y="176479"/>
                    <a:pt x="47585" y="176479"/>
                    <a:pt x="70445" y="176479"/>
                  </a:cubicBezTo>
                  <a:cubicBezTo>
                    <a:pt x="71588" y="176479"/>
                    <a:pt x="69074" y="167792"/>
                    <a:pt x="68617" y="157963"/>
                  </a:cubicBezTo>
                  <a:cubicBezTo>
                    <a:pt x="65873" y="110185"/>
                    <a:pt x="39813" y="1372"/>
                    <a:pt x="35470" y="0"/>
                  </a:cubicBezTo>
                  <a:close/>
                </a:path>
              </a:pathLst>
            </a:custGeom>
            <a:solidFill>
              <a:srgbClr val="FFFFFF"/>
            </a:solidFill>
            <a:ln w="2286" cap="flat">
              <a:noFill/>
              <a:prstDash val="solid"/>
              <a:miter/>
            </a:ln>
          </p:spPr>
          <p:txBody>
            <a:bodyPr rtlCol="0" anchor="ctr"/>
            <a:lstStyle/>
            <a:p>
              <a:endParaRPr lang="en-US"/>
            </a:p>
          </p:txBody>
        </p:sp>
        <p:sp>
          <p:nvSpPr>
            <p:cNvPr id="50" name="Freeform 909">
              <a:extLst>
                <a:ext uri="{FF2B5EF4-FFF2-40B4-BE49-F238E27FC236}">
                  <a16:creationId xmlns:a16="http://schemas.microsoft.com/office/drawing/2014/main" id="{49A90CA8-D286-1F90-92C3-D7CC6E85B1EB}"/>
                </a:ext>
              </a:extLst>
            </p:cNvPr>
            <p:cNvSpPr/>
            <p:nvPr/>
          </p:nvSpPr>
          <p:spPr>
            <a:xfrm>
              <a:off x="3215261" y="648950"/>
              <a:ext cx="342114" cy="472370"/>
            </a:xfrm>
            <a:custGeom>
              <a:avLst/>
              <a:gdLst>
                <a:gd name="connsiteX0" fmla="*/ 255167 w 342114"/>
                <a:gd name="connsiteY0" fmla="*/ 2103 h 472370"/>
                <a:gd name="connsiteX1" fmla="*/ 210133 w 342114"/>
                <a:gd name="connsiteY1" fmla="*/ 3931 h 472370"/>
                <a:gd name="connsiteX2" fmla="*/ 162584 w 342114"/>
                <a:gd name="connsiteY2" fmla="*/ 21305 h 472370"/>
                <a:gd name="connsiteX3" fmla="*/ 132866 w 342114"/>
                <a:gd name="connsiteY3" fmla="*/ 62224 h 472370"/>
                <a:gd name="connsiteX4" fmla="*/ 101777 w 342114"/>
                <a:gd name="connsiteY4" fmla="*/ 70911 h 472370"/>
                <a:gd name="connsiteX5" fmla="*/ 29996 w 342114"/>
                <a:gd name="connsiteY5" fmla="*/ 37536 h 472370"/>
                <a:gd name="connsiteX6" fmla="*/ 5307 w 342114"/>
                <a:gd name="connsiteY6" fmla="*/ 39364 h 472370"/>
                <a:gd name="connsiteX7" fmla="*/ 2336 w 342114"/>
                <a:gd name="connsiteY7" fmla="*/ 66339 h 472370"/>
                <a:gd name="connsiteX8" fmla="*/ 12165 w 342114"/>
                <a:gd name="connsiteY8" fmla="*/ 77769 h 472370"/>
                <a:gd name="connsiteX9" fmla="*/ 93776 w 342114"/>
                <a:gd name="connsiteY9" fmla="*/ 129204 h 472370"/>
                <a:gd name="connsiteX10" fmla="*/ 122808 w 342114"/>
                <a:gd name="connsiteY10" fmla="*/ 128290 h 472370"/>
                <a:gd name="connsiteX11" fmla="*/ 152983 w 342114"/>
                <a:gd name="connsiteY11" fmla="*/ 110230 h 472370"/>
                <a:gd name="connsiteX12" fmla="*/ 167385 w 342114"/>
                <a:gd name="connsiteY12" fmla="*/ 118231 h 472370"/>
                <a:gd name="connsiteX13" fmla="*/ 164642 w 342114"/>
                <a:gd name="connsiteY13" fmla="*/ 162123 h 472370"/>
                <a:gd name="connsiteX14" fmla="*/ 124408 w 342114"/>
                <a:gd name="connsiteY14" fmla="*/ 450616 h 472370"/>
                <a:gd name="connsiteX15" fmla="*/ 174471 w 342114"/>
                <a:gd name="connsiteY15" fmla="*/ 442158 h 472370"/>
                <a:gd name="connsiteX16" fmla="*/ 195503 w 342114"/>
                <a:gd name="connsiteY16" fmla="*/ 339059 h 472370"/>
                <a:gd name="connsiteX17" fmla="*/ 213105 w 342114"/>
                <a:gd name="connsiteY17" fmla="*/ 266593 h 472370"/>
                <a:gd name="connsiteX18" fmla="*/ 232079 w 342114"/>
                <a:gd name="connsiteY18" fmla="*/ 248991 h 472370"/>
                <a:gd name="connsiteX19" fmla="*/ 257225 w 342114"/>
                <a:gd name="connsiteY19" fmla="*/ 262249 h 472370"/>
                <a:gd name="connsiteX20" fmla="*/ 269798 w 342114"/>
                <a:gd name="connsiteY20" fmla="*/ 297225 h 472370"/>
                <a:gd name="connsiteX21" fmla="*/ 278713 w 342114"/>
                <a:gd name="connsiteY21" fmla="*/ 397809 h 472370"/>
                <a:gd name="connsiteX22" fmla="*/ 285800 w 342114"/>
                <a:gd name="connsiteY22" fmla="*/ 461360 h 472370"/>
                <a:gd name="connsiteX23" fmla="*/ 301802 w 342114"/>
                <a:gd name="connsiteY23" fmla="*/ 472333 h 472370"/>
                <a:gd name="connsiteX24" fmla="*/ 326948 w 342114"/>
                <a:gd name="connsiteY24" fmla="*/ 455645 h 472370"/>
                <a:gd name="connsiteX25" fmla="*/ 329691 w 342114"/>
                <a:gd name="connsiteY25" fmla="*/ 427299 h 472370"/>
                <a:gd name="connsiteX26" fmla="*/ 326262 w 342114"/>
                <a:gd name="connsiteY26" fmla="*/ 370377 h 472370"/>
                <a:gd name="connsiteX27" fmla="*/ 308888 w 342114"/>
                <a:gd name="connsiteY27" fmla="*/ 202356 h 472370"/>
                <a:gd name="connsiteX28" fmla="*/ 294944 w 342114"/>
                <a:gd name="connsiteY28" fmla="*/ 113431 h 472370"/>
                <a:gd name="connsiteX29" fmla="*/ 299744 w 342114"/>
                <a:gd name="connsiteY29" fmla="*/ 94228 h 472370"/>
                <a:gd name="connsiteX30" fmla="*/ 327862 w 342114"/>
                <a:gd name="connsiteY30" fmla="*/ 239847 h 472370"/>
                <a:gd name="connsiteX31" fmla="*/ 341807 w 342114"/>
                <a:gd name="connsiteY31" fmla="*/ 214015 h 472370"/>
                <a:gd name="connsiteX32" fmla="*/ 324433 w 342114"/>
                <a:gd name="connsiteY32" fmla="*/ 76626 h 472370"/>
                <a:gd name="connsiteX33" fmla="*/ 307059 w 342114"/>
                <a:gd name="connsiteY33" fmla="*/ 24963 h 472370"/>
                <a:gd name="connsiteX34" fmla="*/ 255167 w 342114"/>
                <a:gd name="connsiteY34" fmla="*/ 2103 h 472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42114" h="472370">
                  <a:moveTo>
                    <a:pt x="255167" y="2103"/>
                  </a:moveTo>
                  <a:cubicBezTo>
                    <a:pt x="239851" y="8046"/>
                    <a:pt x="225221" y="8732"/>
                    <a:pt x="210133" y="3931"/>
                  </a:cubicBezTo>
                  <a:cubicBezTo>
                    <a:pt x="189559" y="-2698"/>
                    <a:pt x="174471" y="5074"/>
                    <a:pt x="162584" y="21305"/>
                  </a:cubicBezTo>
                  <a:cubicBezTo>
                    <a:pt x="152526" y="34792"/>
                    <a:pt x="142467" y="48280"/>
                    <a:pt x="132866" y="62224"/>
                  </a:cubicBezTo>
                  <a:cubicBezTo>
                    <a:pt x="120293" y="80055"/>
                    <a:pt x="120750" y="80055"/>
                    <a:pt x="101777" y="70911"/>
                  </a:cubicBezTo>
                  <a:cubicBezTo>
                    <a:pt x="78002" y="59481"/>
                    <a:pt x="54228" y="48280"/>
                    <a:pt x="29996" y="37536"/>
                  </a:cubicBezTo>
                  <a:cubicBezTo>
                    <a:pt x="21995" y="34107"/>
                    <a:pt x="11937" y="32278"/>
                    <a:pt x="5307" y="39364"/>
                  </a:cubicBezTo>
                  <a:cubicBezTo>
                    <a:pt x="-1551" y="46908"/>
                    <a:pt x="-865" y="57424"/>
                    <a:pt x="2336" y="66339"/>
                  </a:cubicBezTo>
                  <a:cubicBezTo>
                    <a:pt x="3936" y="70683"/>
                    <a:pt x="8279" y="74569"/>
                    <a:pt x="12165" y="77769"/>
                  </a:cubicBezTo>
                  <a:cubicBezTo>
                    <a:pt x="37311" y="98115"/>
                    <a:pt x="65658" y="113431"/>
                    <a:pt x="93776" y="129204"/>
                  </a:cubicBezTo>
                  <a:cubicBezTo>
                    <a:pt x="103605" y="134691"/>
                    <a:pt x="112978" y="134691"/>
                    <a:pt x="122808" y="128290"/>
                  </a:cubicBezTo>
                  <a:cubicBezTo>
                    <a:pt x="132638" y="121889"/>
                    <a:pt x="142696" y="115945"/>
                    <a:pt x="152983" y="110230"/>
                  </a:cubicBezTo>
                  <a:cubicBezTo>
                    <a:pt x="162127" y="105430"/>
                    <a:pt x="167385" y="107944"/>
                    <a:pt x="167385" y="118231"/>
                  </a:cubicBezTo>
                  <a:cubicBezTo>
                    <a:pt x="167385" y="132862"/>
                    <a:pt x="166242" y="147492"/>
                    <a:pt x="164642" y="162123"/>
                  </a:cubicBezTo>
                  <a:cubicBezTo>
                    <a:pt x="156641" y="264535"/>
                    <a:pt x="127837" y="419983"/>
                    <a:pt x="124408" y="450616"/>
                  </a:cubicBezTo>
                  <a:cubicBezTo>
                    <a:pt x="122351" y="468904"/>
                    <a:pt x="167156" y="481934"/>
                    <a:pt x="174471" y="442158"/>
                  </a:cubicBezTo>
                  <a:cubicBezTo>
                    <a:pt x="181329" y="407639"/>
                    <a:pt x="190245" y="373578"/>
                    <a:pt x="195503" y="339059"/>
                  </a:cubicBezTo>
                  <a:cubicBezTo>
                    <a:pt x="199160" y="314142"/>
                    <a:pt x="206704" y="290596"/>
                    <a:pt x="213105" y="266593"/>
                  </a:cubicBezTo>
                  <a:cubicBezTo>
                    <a:pt x="215848" y="256534"/>
                    <a:pt x="220191" y="250134"/>
                    <a:pt x="232079" y="248991"/>
                  </a:cubicBezTo>
                  <a:cubicBezTo>
                    <a:pt x="244194" y="247848"/>
                    <a:pt x="251738" y="252420"/>
                    <a:pt x="257225" y="262249"/>
                  </a:cubicBezTo>
                  <a:cubicBezTo>
                    <a:pt x="263397" y="273222"/>
                    <a:pt x="267283" y="285109"/>
                    <a:pt x="269798" y="297225"/>
                  </a:cubicBezTo>
                  <a:cubicBezTo>
                    <a:pt x="276884" y="330372"/>
                    <a:pt x="277570" y="363976"/>
                    <a:pt x="278713" y="397809"/>
                  </a:cubicBezTo>
                  <a:cubicBezTo>
                    <a:pt x="279399" y="417697"/>
                    <a:pt x="279627" y="442158"/>
                    <a:pt x="285800" y="461360"/>
                  </a:cubicBezTo>
                  <a:cubicBezTo>
                    <a:pt x="288314" y="469132"/>
                    <a:pt x="290600" y="472790"/>
                    <a:pt x="301802" y="472333"/>
                  </a:cubicBezTo>
                  <a:cubicBezTo>
                    <a:pt x="314603" y="471876"/>
                    <a:pt x="323747" y="467761"/>
                    <a:pt x="326948" y="455645"/>
                  </a:cubicBezTo>
                  <a:cubicBezTo>
                    <a:pt x="329462" y="446272"/>
                    <a:pt x="330148" y="436900"/>
                    <a:pt x="329691" y="427299"/>
                  </a:cubicBezTo>
                  <a:cubicBezTo>
                    <a:pt x="329005" y="408325"/>
                    <a:pt x="327176" y="389351"/>
                    <a:pt x="326262" y="370377"/>
                  </a:cubicBezTo>
                  <a:cubicBezTo>
                    <a:pt x="323747" y="313913"/>
                    <a:pt x="315746" y="258135"/>
                    <a:pt x="308888" y="202356"/>
                  </a:cubicBezTo>
                  <a:cubicBezTo>
                    <a:pt x="305231" y="172410"/>
                    <a:pt x="299744" y="142920"/>
                    <a:pt x="294944" y="113431"/>
                  </a:cubicBezTo>
                  <a:cubicBezTo>
                    <a:pt x="294029" y="107944"/>
                    <a:pt x="290372" y="100858"/>
                    <a:pt x="299744" y="94228"/>
                  </a:cubicBezTo>
                  <a:cubicBezTo>
                    <a:pt x="313460" y="142234"/>
                    <a:pt x="319175" y="189783"/>
                    <a:pt x="327862" y="239847"/>
                  </a:cubicBezTo>
                  <a:cubicBezTo>
                    <a:pt x="340206" y="232531"/>
                    <a:pt x="343178" y="224073"/>
                    <a:pt x="341807" y="214015"/>
                  </a:cubicBezTo>
                  <a:cubicBezTo>
                    <a:pt x="336320" y="168295"/>
                    <a:pt x="331520" y="122346"/>
                    <a:pt x="324433" y="76626"/>
                  </a:cubicBezTo>
                  <a:cubicBezTo>
                    <a:pt x="321690" y="58795"/>
                    <a:pt x="317575" y="40507"/>
                    <a:pt x="307059" y="24963"/>
                  </a:cubicBezTo>
                  <a:cubicBezTo>
                    <a:pt x="294258" y="5760"/>
                    <a:pt x="272769" y="-4755"/>
                    <a:pt x="255167" y="2103"/>
                  </a:cubicBezTo>
                  <a:close/>
                </a:path>
              </a:pathLst>
            </a:custGeom>
            <a:solidFill>
              <a:srgbClr val="FFFFFF"/>
            </a:solidFill>
            <a:ln w="2286" cap="flat">
              <a:noFill/>
              <a:prstDash val="solid"/>
              <a:miter/>
            </a:ln>
          </p:spPr>
          <p:txBody>
            <a:bodyPr rtlCol="0" anchor="ctr"/>
            <a:lstStyle/>
            <a:p>
              <a:endParaRPr lang="en-US"/>
            </a:p>
          </p:txBody>
        </p:sp>
        <p:sp>
          <p:nvSpPr>
            <p:cNvPr id="51" name="Freeform 910">
              <a:extLst>
                <a:ext uri="{FF2B5EF4-FFF2-40B4-BE49-F238E27FC236}">
                  <a16:creationId xmlns:a16="http://schemas.microsoft.com/office/drawing/2014/main" id="{070BE071-A6EA-6104-64AA-90B021EA33D8}"/>
                </a:ext>
              </a:extLst>
            </p:cNvPr>
            <p:cNvSpPr/>
            <p:nvPr/>
          </p:nvSpPr>
          <p:spPr>
            <a:xfrm>
              <a:off x="3370513" y="501470"/>
              <a:ext cx="138647" cy="141560"/>
            </a:xfrm>
            <a:custGeom>
              <a:avLst/>
              <a:gdLst>
                <a:gd name="connsiteX0" fmla="*/ 53738 w 138647"/>
                <a:gd name="connsiteY0" fmla="*/ 138381 h 141560"/>
                <a:gd name="connsiteX1" fmla="*/ 137634 w 138647"/>
                <a:gd name="connsiteY1" fmla="*/ 62029 h 141560"/>
                <a:gd name="connsiteX2" fmla="*/ 91229 w 138647"/>
                <a:gd name="connsiteY2" fmla="*/ 2593 h 141560"/>
                <a:gd name="connsiteX3" fmla="*/ 17 w 138647"/>
                <a:gd name="connsiteY3" fmla="*/ 73916 h 141560"/>
                <a:gd name="connsiteX4" fmla="*/ 53738 w 138647"/>
                <a:gd name="connsiteY4" fmla="*/ 138381 h 141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47" h="141560">
                  <a:moveTo>
                    <a:pt x="53738" y="138381"/>
                  </a:moveTo>
                  <a:cubicBezTo>
                    <a:pt x="100144" y="154840"/>
                    <a:pt x="146093" y="104091"/>
                    <a:pt x="137634" y="62029"/>
                  </a:cubicBezTo>
                  <a:cubicBezTo>
                    <a:pt x="135120" y="49913"/>
                    <a:pt x="140378" y="14708"/>
                    <a:pt x="91229" y="2593"/>
                  </a:cubicBezTo>
                  <a:cubicBezTo>
                    <a:pt x="11904" y="-14552"/>
                    <a:pt x="-211" y="58371"/>
                    <a:pt x="17" y="73916"/>
                  </a:cubicBezTo>
                  <a:cubicBezTo>
                    <a:pt x="-669" y="102948"/>
                    <a:pt x="19220" y="126037"/>
                    <a:pt x="53738" y="138381"/>
                  </a:cubicBezTo>
                  <a:close/>
                </a:path>
              </a:pathLst>
            </a:custGeom>
            <a:solidFill>
              <a:srgbClr val="FFFFFF"/>
            </a:solidFill>
            <a:ln w="2286" cap="flat">
              <a:noFill/>
              <a:prstDash val="solid"/>
              <a:miter/>
            </a:ln>
          </p:spPr>
          <p:txBody>
            <a:bodyPr rtlCol="0" anchor="ctr"/>
            <a:lstStyle/>
            <a:p>
              <a:endParaRPr lang="en-US"/>
            </a:p>
          </p:txBody>
        </p:sp>
        <p:sp>
          <p:nvSpPr>
            <p:cNvPr id="52" name="Freeform 911">
              <a:extLst>
                <a:ext uri="{FF2B5EF4-FFF2-40B4-BE49-F238E27FC236}">
                  <a16:creationId xmlns:a16="http://schemas.microsoft.com/office/drawing/2014/main" id="{37796967-DAF0-71F6-50DB-2BF86291DC7A}"/>
                </a:ext>
              </a:extLst>
            </p:cNvPr>
            <p:cNvSpPr/>
            <p:nvPr/>
          </p:nvSpPr>
          <p:spPr>
            <a:xfrm>
              <a:off x="3212796" y="74272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12">
              <a:extLst>
                <a:ext uri="{FF2B5EF4-FFF2-40B4-BE49-F238E27FC236}">
                  <a16:creationId xmlns:a16="http://schemas.microsoft.com/office/drawing/2014/main" id="{DA729FA8-83AA-0229-0A61-969608D7901E}"/>
                </a:ext>
              </a:extLst>
            </p:cNvPr>
            <p:cNvSpPr/>
            <p:nvPr/>
          </p:nvSpPr>
          <p:spPr>
            <a:xfrm>
              <a:off x="3213482" y="74180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4" name="Freeform 913">
              <a:extLst>
                <a:ext uri="{FF2B5EF4-FFF2-40B4-BE49-F238E27FC236}">
                  <a16:creationId xmlns:a16="http://schemas.microsoft.com/office/drawing/2014/main" id="{4F32B8B4-4B97-FEF8-54C5-82872EF926E6}"/>
                </a:ext>
              </a:extLst>
            </p:cNvPr>
            <p:cNvSpPr/>
            <p:nvPr/>
          </p:nvSpPr>
          <p:spPr>
            <a:xfrm>
              <a:off x="3211653" y="744778"/>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5" name="Freeform 914">
              <a:extLst>
                <a:ext uri="{FF2B5EF4-FFF2-40B4-BE49-F238E27FC236}">
                  <a16:creationId xmlns:a16="http://schemas.microsoft.com/office/drawing/2014/main" id="{9C0D81E0-BC09-B93A-938F-99EAF5CA43F1}"/>
                </a:ext>
              </a:extLst>
            </p:cNvPr>
            <p:cNvSpPr/>
            <p:nvPr/>
          </p:nvSpPr>
          <p:spPr>
            <a:xfrm>
              <a:off x="2644131" y="312514"/>
              <a:ext cx="927085" cy="825021"/>
            </a:xfrm>
            <a:custGeom>
              <a:avLst/>
              <a:gdLst>
                <a:gd name="connsiteX0" fmla="*/ 20025 w 927085"/>
                <a:gd name="connsiteY0" fmla="*/ 734931 h 825021"/>
                <a:gd name="connsiteX1" fmla="*/ 48600 w 927085"/>
                <a:gd name="connsiteY1" fmla="*/ 735160 h 825021"/>
                <a:gd name="connsiteX2" fmla="*/ 143012 w 927085"/>
                <a:gd name="connsiteY2" fmla="*/ 734931 h 825021"/>
                <a:gd name="connsiteX3" fmla="*/ 255255 w 927085"/>
                <a:gd name="connsiteY3" fmla="*/ 734703 h 825021"/>
                <a:gd name="connsiteX4" fmla="*/ 279029 w 927085"/>
                <a:gd name="connsiteY4" fmla="*/ 756648 h 825021"/>
                <a:gd name="connsiteX5" fmla="*/ 284744 w 927085"/>
                <a:gd name="connsiteY5" fmla="*/ 786823 h 825021"/>
                <a:gd name="connsiteX6" fmla="*/ 307147 w 927085"/>
                <a:gd name="connsiteY6" fmla="*/ 806026 h 825021"/>
                <a:gd name="connsiteX7" fmla="*/ 366354 w 927085"/>
                <a:gd name="connsiteY7" fmla="*/ 808540 h 825021"/>
                <a:gd name="connsiteX8" fmla="*/ 452079 w 927085"/>
                <a:gd name="connsiteY8" fmla="*/ 806712 h 825021"/>
                <a:gd name="connsiteX9" fmla="*/ 653704 w 927085"/>
                <a:gd name="connsiteY9" fmla="*/ 806940 h 825021"/>
                <a:gd name="connsiteX10" fmla="*/ 684337 w 927085"/>
                <a:gd name="connsiteY10" fmla="*/ 807169 h 825021"/>
                <a:gd name="connsiteX11" fmla="*/ 743773 w 927085"/>
                <a:gd name="connsiteY11" fmla="*/ 810141 h 825021"/>
                <a:gd name="connsiteX12" fmla="*/ 769605 w 927085"/>
                <a:gd name="connsiteY12" fmla="*/ 807169 h 825021"/>
                <a:gd name="connsiteX13" fmla="*/ 821497 w 927085"/>
                <a:gd name="connsiteY13" fmla="*/ 806940 h 825021"/>
                <a:gd name="connsiteX14" fmla="*/ 852129 w 927085"/>
                <a:gd name="connsiteY14" fmla="*/ 818370 h 825021"/>
                <a:gd name="connsiteX15" fmla="*/ 912251 w 927085"/>
                <a:gd name="connsiteY15" fmla="*/ 793224 h 825021"/>
                <a:gd name="connsiteX16" fmla="*/ 914537 w 927085"/>
                <a:gd name="connsiteY16" fmla="*/ 762820 h 825021"/>
                <a:gd name="connsiteX17" fmla="*/ 901507 w 927085"/>
                <a:gd name="connsiteY17" fmla="*/ 611716 h 825021"/>
                <a:gd name="connsiteX18" fmla="*/ 912480 w 927085"/>
                <a:gd name="connsiteY18" fmla="*/ 583598 h 825021"/>
                <a:gd name="connsiteX19" fmla="*/ 925053 w 927085"/>
                <a:gd name="connsiteY19" fmla="*/ 544965 h 825021"/>
                <a:gd name="connsiteX20" fmla="*/ 919795 w 927085"/>
                <a:gd name="connsiteY20" fmla="*/ 508160 h 825021"/>
                <a:gd name="connsiteX21" fmla="*/ 900821 w 927085"/>
                <a:gd name="connsiteY21" fmla="*/ 382201 h 825021"/>
                <a:gd name="connsiteX22" fmla="*/ 863788 w 927085"/>
                <a:gd name="connsiteY22" fmla="*/ 332367 h 825021"/>
                <a:gd name="connsiteX23" fmla="*/ 851443 w 927085"/>
                <a:gd name="connsiteY23" fmla="*/ 323451 h 825021"/>
                <a:gd name="connsiteX24" fmla="*/ 873160 w 927085"/>
                <a:gd name="connsiteY24" fmla="*/ 288704 h 825021"/>
                <a:gd name="connsiteX25" fmla="*/ 865388 w 927085"/>
                <a:gd name="connsiteY25" fmla="*/ 210523 h 825021"/>
                <a:gd name="connsiteX26" fmla="*/ 804352 w 927085"/>
                <a:gd name="connsiteY26" fmla="*/ 177604 h 825021"/>
                <a:gd name="connsiteX27" fmla="*/ 740572 w 927085"/>
                <a:gd name="connsiteY27" fmla="*/ 193378 h 825021"/>
                <a:gd name="connsiteX28" fmla="*/ 728685 w 927085"/>
                <a:gd name="connsiteY28" fmla="*/ 165260 h 825021"/>
                <a:gd name="connsiteX29" fmla="*/ 703082 w 927085"/>
                <a:gd name="connsiteY29" fmla="*/ 81135 h 825021"/>
                <a:gd name="connsiteX30" fmla="*/ 666735 w 927085"/>
                <a:gd name="connsiteY30" fmla="*/ 40444 h 825021"/>
                <a:gd name="connsiteX31" fmla="*/ 638388 w 927085"/>
                <a:gd name="connsiteY31" fmla="*/ 21928 h 825021"/>
                <a:gd name="connsiteX32" fmla="*/ 627415 w 927085"/>
                <a:gd name="connsiteY32" fmla="*/ 11412 h 825021"/>
                <a:gd name="connsiteX33" fmla="*/ 551292 w 927085"/>
                <a:gd name="connsiteY33" fmla="*/ 21242 h 825021"/>
                <a:gd name="connsiteX34" fmla="*/ 531175 w 927085"/>
                <a:gd name="connsiteY34" fmla="*/ 36101 h 825021"/>
                <a:gd name="connsiteX35" fmla="*/ 506715 w 927085"/>
                <a:gd name="connsiteY35" fmla="*/ 35872 h 825021"/>
                <a:gd name="connsiteX36" fmla="*/ 488884 w 927085"/>
                <a:gd name="connsiteY36" fmla="*/ 26043 h 825021"/>
                <a:gd name="connsiteX37" fmla="*/ 387843 w 927085"/>
                <a:gd name="connsiteY37" fmla="*/ 27871 h 825021"/>
                <a:gd name="connsiteX38" fmla="*/ 372069 w 927085"/>
                <a:gd name="connsiteY38" fmla="*/ 38844 h 825021"/>
                <a:gd name="connsiteX39" fmla="*/ 338922 w 927085"/>
                <a:gd name="connsiteY39" fmla="*/ 37930 h 825021"/>
                <a:gd name="connsiteX40" fmla="*/ 315605 w 927085"/>
                <a:gd name="connsiteY40" fmla="*/ 22614 h 825021"/>
                <a:gd name="connsiteX41" fmla="*/ 234909 w 927085"/>
                <a:gd name="connsiteY41" fmla="*/ 17813 h 825021"/>
                <a:gd name="connsiteX42" fmla="*/ 193533 w 927085"/>
                <a:gd name="connsiteY42" fmla="*/ 37930 h 825021"/>
                <a:gd name="connsiteX43" fmla="*/ 174102 w 927085"/>
                <a:gd name="connsiteY43" fmla="*/ 40673 h 825021"/>
                <a:gd name="connsiteX44" fmla="*/ 124953 w 927085"/>
                <a:gd name="connsiteY44" fmla="*/ 86164 h 825021"/>
                <a:gd name="connsiteX45" fmla="*/ 123124 w 927085"/>
                <a:gd name="connsiteY45" fmla="*/ 92565 h 825021"/>
                <a:gd name="connsiteX46" fmla="*/ 103236 w 927085"/>
                <a:gd name="connsiteY46" fmla="*/ 182634 h 825021"/>
                <a:gd name="connsiteX47" fmla="*/ 46771 w 927085"/>
                <a:gd name="connsiteY47" fmla="*/ 464955 h 825021"/>
                <a:gd name="connsiteX48" fmla="*/ 366 w 927085"/>
                <a:gd name="connsiteY48" fmla="*/ 710928 h 825021"/>
                <a:gd name="connsiteX49" fmla="*/ 20025 w 927085"/>
                <a:gd name="connsiteY49" fmla="*/ 734931 h 825021"/>
                <a:gd name="connsiteX50" fmla="*/ 828355 w 927085"/>
                <a:gd name="connsiteY50" fmla="*/ 793453 h 825021"/>
                <a:gd name="connsiteX51" fmla="*/ 768004 w 927085"/>
                <a:gd name="connsiteY51" fmla="*/ 793453 h 825021"/>
                <a:gd name="connsiteX52" fmla="*/ 758403 w 927085"/>
                <a:gd name="connsiteY52" fmla="*/ 780651 h 825021"/>
                <a:gd name="connsiteX53" fmla="*/ 770290 w 927085"/>
                <a:gd name="connsiteY53" fmla="*/ 724873 h 825021"/>
                <a:gd name="connsiteX54" fmla="*/ 787207 w 927085"/>
                <a:gd name="connsiteY54" fmla="*/ 643263 h 825021"/>
                <a:gd name="connsiteX55" fmla="*/ 793379 w 927085"/>
                <a:gd name="connsiteY55" fmla="*/ 616974 h 825021"/>
                <a:gd name="connsiteX56" fmla="*/ 826526 w 927085"/>
                <a:gd name="connsiteY56" fmla="*/ 774936 h 825021"/>
                <a:gd name="connsiteX57" fmla="*/ 828355 w 927085"/>
                <a:gd name="connsiteY57" fmla="*/ 793453 h 825021"/>
                <a:gd name="connsiteX58" fmla="*/ 803666 w 927085"/>
                <a:gd name="connsiteY58" fmla="*/ 599600 h 825021"/>
                <a:gd name="connsiteX59" fmla="*/ 827898 w 927085"/>
                <a:gd name="connsiteY59" fmla="*/ 627946 h 825021"/>
                <a:gd name="connsiteX60" fmla="*/ 843442 w 927085"/>
                <a:gd name="connsiteY60" fmla="*/ 788652 h 825021"/>
                <a:gd name="connsiteX61" fmla="*/ 803666 w 927085"/>
                <a:gd name="connsiteY61" fmla="*/ 599600 h 825021"/>
                <a:gd name="connsiteX62" fmla="*/ 878647 w 927085"/>
                <a:gd name="connsiteY62" fmla="*/ 361856 h 825021"/>
                <a:gd name="connsiteX63" fmla="*/ 896020 w 927085"/>
                <a:gd name="connsiteY63" fmla="*/ 413520 h 825021"/>
                <a:gd name="connsiteX64" fmla="*/ 913394 w 927085"/>
                <a:gd name="connsiteY64" fmla="*/ 550908 h 825021"/>
                <a:gd name="connsiteX65" fmla="*/ 899449 w 927085"/>
                <a:gd name="connsiteY65" fmla="*/ 576740 h 825021"/>
                <a:gd name="connsiteX66" fmla="*/ 871332 w 927085"/>
                <a:gd name="connsiteY66" fmla="*/ 431122 h 825021"/>
                <a:gd name="connsiteX67" fmla="*/ 866531 w 927085"/>
                <a:gd name="connsiteY67" fmla="*/ 450324 h 825021"/>
                <a:gd name="connsiteX68" fmla="*/ 880476 w 927085"/>
                <a:gd name="connsiteY68" fmla="*/ 539250 h 825021"/>
                <a:gd name="connsiteX69" fmla="*/ 897849 w 927085"/>
                <a:gd name="connsiteY69" fmla="*/ 707271 h 825021"/>
                <a:gd name="connsiteX70" fmla="*/ 901278 w 927085"/>
                <a:gd name="connsiteY70" fmla="*/ 764192 h 825021"/>
                <a:gd name="connsiteX71" fmla="*/ 898535 w 927085"/>
                <a:gd name="connsiteY71" fmla="*/ 792538 h 825021"/>
                <a:gd name="connsiteX72" fmla="*/ 873389 w 927085"/>
                <a:gd name="connsiteY72" fmla="*/ 809226 h 825021"/>
                <a:gd name="connsiteX73" fmla="*/ 857387 w 927085"/>
                <a:gd name="connsiteY73" fmla="*/ 798253 h 825021"/>
                <a:gd name="connsiteX74" fmla="*/ 850300 w 927085"/>
                <a:gd name="connsiteY74" fmla="*/ 734703 h 825021"/>
                <a:gd name="connsiteX75" fmla="*/ 841385 w 927085"/>
                <a:gd name="connsiteY75" fmla="*/ 634119 h 825021"/>
                <a:gd name="connsiteX76" fmla="*/ 828812 w 927085"/>
                <a:gd name="connsiteY76" fmla="*/ 599143 h 825021"/>
                <a:gd name="connsiteX77" fmla="*/ 803666 w 927085"/>
                <a:gd name="connsiteY77" fmla="*/ 585884 h 825021"/>
                <a:gd name="connsiteX78" fmla="*/ 784692 w 927085"/>
                <a:gd name="connsiteY78" fmla="*/ 603486 h 825021"/>
                <a:gd name="connsiteX79" fmla="*/ 767090 w 927085"/>
                <a:gd name="connsiteY79" fmla="*/ 675952 h 825021"/>
                <a:gd name="connsiteX80" fmla="*/ 746059 w 927085"/>
                <a:gd name="connsiteY80" fmla="*/ 779051 h 825021"/>
                <a:gd name="connsiteX81" fmla="*/ 695995 w 927085"/>
                <a:gd name="connsiteY81" fmla="*/ 787509 h 825021"/>
                <a:gd name="connsiteX82" fmla="*/ 736229 w 927085"/>
                <a:gd name="connsiteY82" fmla="*/ 499016 h 825021"/>
                <a:gd name="connsiteX83" fmla="*/ 738972 w 927085"/>
                <a:gd name="connsiteY83" fmla="*/ 455125 h 825021"/>
                <a:gd name="connsiteX84" fmla="*/ 724570 w 927085"/>
                <a:gd name="connsiteY84" fmla="*/ 447124 h 825021"/>
                <a:gd name="connsiteX85" fmla="*/ 694395 w 927085"/>
                <a:gd name="connsiteY85" fmla="*/ 465183 h 825021"/>
                <a:gd name="connsiteX86" fmla="*/ 665363 w 927085"/>
                <a:gd name="connsiteY86" fmla="*/ 466098 h 825021"/>
                <a:gd name="connsiteX87" fmla="*/ 583753 w 927085"/>
                <a:gd name="connsiteY87" fmla="*/ 414663 h 825021"/>
                <a:gd name="connsiteX88" fmla="*/ 573923 w 927085"/>
                <a:gd name="connsiteY88" fmla="*/ 403233 h 825021"/>
                <a:gd name="connsiteX89" fmla="*/ 576895 w 927085"/>
                <a:gd name="connsiteY89" fmla="*/ 376258 h 825021"/>
                <a:gd name="connsiteX90" fmla="*/ 601584 w 927085"/>
                <a:gd name="connsiteY90" fmla="*/ 374429 h 825021"/>
                <a:gd name="connsiteX91" fmla="*/ 673364 w 927085"/>
                <a:gd name="connsiteY91" fmla="*/ 407805 h 825021"/>
                <a:gd name="connsiteX92" fmla="*/ 704454 w 927085"/>
                <a:gd name="connsiteY92" fmla="*/ 399118 h 825021"/>
                <a:gd name="connsiteX93" fmla="*/ 734172 w 927085"/>
                <a:gd name="connsiteY93" fmla="*/ 358198 h 825021"/>
                <a:gd name="connsiteX94" fmla="*/ 781720 w 927085"/>
                <a:gd name="connsiteY94" fmla="*/ 340825 h 825021"/>
                <a:gd name="connsiteX95" fmla="*/ 826755 w 927085"/>
                <a:gd name="connsiteY95" fmla="*/ 338996 h 825021"/>
                <a:gd name="connsiteX96" fmla="*/ 878647 w 927085"/>
                <a:gd name="connsiteY96" fmla="*/ 361856 h 825021"/>
                <a:gd name="connsiteX97" fmla="*/ 817382 w 927085"/>
                <a:gd name="connsiteY97" fmla="*/ 191549 h 825021"/>
                <a:gd name="connsiteX98" fmla="*/ 863788 w 927085"/>
                <a:gd name="connsiteY98" fmla="*/ 250985 h 825021"/>
                <a:gd name="connsiteX99" fmla="*/ 779892 w 927085"/>
                <a:gd name="connsiteY99" fmla="*/ 327337 h 825021"/>
                <a:gd name="connsiteX100" fmla="*/ 725942 w 927085"/>
                <a:gd name="connsiteY100" fmla="*/ 262872 h 825021"/>
                <a:gd name="connsiteX101" fmla="*/ 817382 w 927085"/>
                <a:gd name="connsiteY101" fmla="*/ 191549 h 825021"/>
                <a:gd name="connsiteX102" fmla="*/ 631759 w 927085"/>
                <a:gd name="connsiteY102" fmla="*/ 33129 h 825021"/>
                <a:gd name="connsiteX103" fmla="*/ 562722 w 927085"/>
                <a:gd name="connsiteY103" fmla="*/ 34501 h 825021"/>
                <a:gd name="connsiteX104" fmla="*/ 631759 w 927085"/>
                <a:gd name="connsiteY104" fmla="*/ 33129 h 825021"/>
                <a:gd name="connsiteX105" fmla="*/ 471053 w 927085"/>
                <a:gd name="connsiteY105" fmla="*/ 24900 h 825021"/>
                <a:gd name="connsiteX106" fmla="*/ 474482 w 927085"/>
                <a:gd name="connsiteY106" fmla="*/ 32672 h 825021"/>
                <a:gd name="connsiteX107" fmla="*/ 466252 w 927085"/>
                <a:gd name="connsiteY107" fmla="*/ 37701 h 825021"/>
                <a:gd name="connsiteX108" fmla="*/ 455280 w 927085"/>
                <a:gd name="connsiteY108" fmla="*/ 37930 h 825021"/>
                <a:gd name="connsiteX109" fmla="*/ 404988 w 927085"/>
                <a:gd name="connsiteY109" fmla="*/ 35187 h 825021"/>
                <a:gd name="connsiteX110" fmla="*/ 471053 w 927085"/>
                <a:gd name="connsiteY110" fmla="*/ 24900 h 825021"/>
                <a:gd name="connsiteX111" fmla="*/ 307833 w 927085"/>
                <a:gd name="connsiteY111" fmla="*/ 37701 h 825021"/>
                <a:gd name="connsiteX112" fmla="*/ 239938 w 927085"/>
                <a:gd name="connsiteY112" fmla="*/ 37930 h 825021"/>
                <a:gd name="connsiteX113" fmla="*/ 307833 w 927085"/>
                <a:gd name="connsiteY113" fmla="*/ 37701 h 825021"/>
                <a:gd name="connsiteX114" fmla="*/ 187360 w 927085"/>
                <a:gd name="connsiteY114" fmla="*/ 53017 h 825021"/>
                <a:gd name="connsiteX115" fmla="*/ 261884 w 927085"/>
                <a:gd name="connsiteY115" fmla="*/ 52332 h 825021"/>
                <a:gd name="connsiteX116" fmla="*/ 303718 w 927085"/>
                <a:gd name="connsiteY116" fmla="*/ 53017 h 825021"/>
                <a:gd name="connsiteX117" fmla="*/ 313090 w 927085"/>
                <a:gd name="connsiteY117" fmla="*/ 67419 h 825021"/>
                <a:gd name="connsiteX118" fmla="*/ 269656 w 927085"/>
                <a:gd name="connsiteY118" fmla="*/ 85479 h 825021"/>
                <a:gd name="connsiteX119" fmla="*/ 256169 w 927085"/>
                <a:gd name="connsiteY119" fmla="*/ 83878 h 825021"/>
                <a:gd name="connsiteX120" fmla="*/ 260741 w 927085"/>
                <a:gd name="connsiteY120" fmla="*/ 100338 h 825021"/>
                <a:gd name="connsiteX121" fmla="*/ 319720 w 927085"/>
                <a:gd name="connsiteY121" fmla="*/ 88222 h 825021"/>
                <a:gd name="connsiteX122" fmla="*/ 330464 w 927085"/>
                <a:gd name="connsiteY122" fmla="*/ 62161 h 825021"/>
                <a:gd name="connsiteX123" fmla="*/ 339837 w 927085"/>
                <a:gd name="connsiteY123" fmla="*/ 52332 h 825021"/>
                <a:gd name="connsiteX124" fmla="*/ 478825 w 927085"/>
                <a:gd name="connsiteY124" fmla="*/ 53703 h 825021"/>
                <a:gd name="connsiteX125" fmla="*/ 453908 w 927085"/>
                <a:gd name="connsiteY125" fmla="*/ 81821 h 825021"/>
                <a:gd name="connsiteX126" fmla="*/ 434477 w 927085"/>
                <a:gd name="connsiteY126" fmla="*/ 73820 h 825021"/>
                <a:gd name="connsiteX127" fmla="*/ 423047 w 927085"/>
                <a:gd name="connsiteY127" fmla="*/ 73134 h 825021"/>
                <a:gd name="connsiteX128" fmla="*/ 424647 w 927085"/>
                <a:gd name="connsiteY128" fmla="*/ 85021 h 825021"/>
                <a:gd name="connsiteX129" fmla="*/ 482940 w 927085"/>
                <a:gd name="connsiteY129" fmla="*/ 83421 h 825021"/>
                <a:gd name="connsiteX130" fmla="*/ 501000 w 927085"/>
                <a:gd name="connsiteY130" fmla="*/ 56904 h 825021"/>
                <a:gd name="connsiteX131" fmla="*/ 532089 w 927085"/>
                <a:gd name="connsiteY131" fmla="*/ 50503 h 825021"/>
                <a:gd name="connsiteX132" fmla="*/ 613471 w 927085"/>
                <a:gd name="connsiteY132" fmla="*/ 48903 h 825021"/>
                <a:gd name="connsiteX133" fmla="*/ 634502 w 927085"/>
                <a:gd name="connsiteY133" fmla="*/ 56446 h 825021"/>
                <a:gd name="connsiteX134" fmla="*/ 593583 w 927085"/>
                <a:gd name="connsiteY134" fmla="*/ 80678 h 825021"/>
                <a:gd name="connsiteX135" fmla="*/ 580781 w 927085"/>
                <a:gd name="connsiteY135" fmla="*/ 77935 h 825021"/>
                <a:gd name="connsiteX136" fmla="*/ 589011 w 927085"/>
                <a:gd name="connsiteY136" fmla="*/ 93480 h 825021"/>
                <a:gd name="connsiteX137" fmla="*/ 645018 w 927085"/>
                <a:gd name="connsiteY137" fmla="*/ 74049 h 825021"/>
                <a:gd name="connsiteX138" fmla="*/ 653247 w 927085"/>
                <a:gd name="connsiteY138" fmla="*/ 54160 h 825021"/>
                <a:gd name="connsiteX139" fmla="*/ 692566 w 927085"/>
                <a:gd name="connsiteY139" fmla="*/ 90051 h 825021"/>
                <a:gd name="connsiteX140" fmla="*/ 722513 w 927085"/>
                <a:gd name="connsiteY140" fmla="*/ 202065 h 825021"/>
                <a:gd name="connsiteX141" fmla="*/ 722284 w 927085"/>
                <a:gd name="connsiteY141" fmla="*/ 216924 h 825021"/>
                <a:gd name="connsiteX142" fmla="*/ 729600 w 927085"/>
                <a:gd name="connsiteY142" fmla="*/ 307906 h 825021"/>
                <a:gd name="connsiteX143" fmla="*/ 733029 w 927085"/>
                <a:gd name="connsiteY143" fmla="*/ 312478 h 825021"/>
                <a:gd name="connsiteX144" fmla="*/ 733486 w 927085"/>
                <a:gd name="connsiteY144" fmla="*/ 312936 h 825021"/>
                <a:gd name="connsiteX145" fmla="*/ 737143 w 927085"/>
                <a:gd name="connsiteY145" fmla="*/ 317279 h 825021"/>
                <a:gd name="connsiteX146" fmla="*/ 737143 w 927085"/>
                <a:gd name="connsiteY146" fmla="*/ 317279 h 825021"/>
                <a:gd name="connsiteX147" fmla="*/ 741030 w 927085"/>
                <a:gd name="connsiteY147" fmla="*/ 321622 h 825021"/>
                <a:gd name="connsiteX148" fmla="*/ 741944 w 927085"/>
                <a:gd name="connsiteY148" fmla="*/ 322537 h 825021"/>
                <a:gd name="connsiteX149" fmla="*/ 746059 w 927085"/>
                <a:gd name="connsiteY149" fmla="*/ 326652 h 825021"/>
                <a:gd name="connsiteX150" fmla="*/ 742173 w 927085"/>
                <a:gd name="connsiteY150" fmla="*/ 329395 h 825021"/>
                <a:gd name="connsiteX151" fmla="*/ 741258 w 927085"/>
                <a:gd name="connsiteY151" fmla="*/ 330081 h 825021"/>
                <a:gd name="connsiteX152" fmla="*/ 738515 w 927085"/>
                <a:gd name="connsiteY152" fmla="*/ 332138 h 825021"/>
                <a:gd name="connsiteX153" fmla="*/ 737601 w 927085"/>
                <a:gd name="connsiteY153" fmla="*/ 333052 h 825021"/>
                <a:gd name="connsiteX154" fmla="*/ 734857 w 927085"/>
                <a:gd name="connsiteY154" fmla="*/ 335338 h 825021"/>
                <a:gd name="connsiteX155" fmla="*/ 733943 w 927085"/>
                <a:gd name="connsiteY155" fmla="*/ 336024 h 825021"/>
                <a:gd name="connsiteX156" fmla="*/ 731200 w 927085"/>
                <a:gd name="connsiteY156" fmla="*/ 338539 h 825021"/>
                <a:gd name="connsiteX157" fmla="*/ 730514 w 927085"/>
                <a:gd name="connsiteY157" fmla="*/ 339225 h 825021"/>
                <a:gd name="connsiteX158" fmla="*/ 727771 w 927085"/>
                <a:gd name="connsiteY158" fmla="*/ 341968 h 825021"/>
                <a:gd name="connsiteX159" fmla="*/ 727314 w 927085"/>
                <a:gd name="connsiteY159" fmla="*/ 342425 h 825021"/>
                <a:gd name="connsiteX160" fmla="*/ 724570 w 927085"/>
                <a:gd name="connsiteY160" fmla="*/ 345397 h 825021"/>
                <a:gd name="connsiteX161" fmla="*/ 724342 w 927085"/>
                <a:gd name="connsiteY161" fmla="*/ 345625 h 825021"/>
                <a:gd name="connsiteX162" fmla="*/ 721370 w 927085"/>
                <a:gd name="connsiteY162" fmla="*/ 348826 h 825021"/>
                <a:gd name="connsiteX163" fmla="*/ 721370 w 927085"/>
                <a:gd name="connsiteY163" fmla="*/ 349054 h 825021"/>
                <a:gd name="connsiteX164" fmla="*/ 718398 w 927085"/>
                <a:gd name="connsiteY164" fmla="*/ 352483 h 825021"/>
                <a:gd name="connsiteX165" fmla="*/ 698281 w 927085"/>
                <a:gd name="connsiteY165" fmla="*/ 380601 h 825021"/>
                <a:gd name="connsiteX166" fmla="*/ 666735 w 927085"/>
                <a:gd name="connsiteY166" fmla="*/ 389288 h 825021"/>
                <a:gd name="connsiteX167" fmla="*/ 598383 w 927085"/>
                <a:gd name="connsiteY167" fmla="*/ 356141 h 825021"/>
                <a:gd name="connsiteX168" fmla="*/ 598383 w 927085"/>
                <a:gd name="connsiteY168" fmla="*/ 355912 h 825021"/>
                <a:gd name="connsiteX169" fmla="*/ 580324 w 927085"/>
                <a:gd name="connsiteY169" fmla="*/ 352255 h 825021"/>
                <a:gd name="connsiteX170" fmla="*/ 589925 w 927085"/>
                <a:gd name="connsiteY170" fmla="*/ 337853 h 825021"/>
                <a:gd name="connsiteX171" fmla="*/ 573923 w 927085"/>
                <a:gd name="connsiteY171" fmla="*/ 355455 h 825021"/>
                <a:gd name="connsiteX172" fmla="*/ 556549 w 927085"/>
                <a:gd name="connsiteY172" fmla="*/ 400489 h 825021"/>
                <a:gd name="connsiteX173" fmla="*/ 558607 w 927085"/>
                <a:gd name="connsiteY173" fmla="*/ 412377 h 825021"/>
                <a:gd name="connsiteX174" fmla="*/ 559521 w 927085"/>
                <a:gd name="connsiteY174" fmla="*/ 408490 h 825021"/>
                <a:gd name="connsiteX175" fmla="*/ 572094 w 927085"/>
                <a:gd name="connsiteY175" fmla="*/ 426321 h 825021"/>
                <a:gd name="connsiteX176" fmla="*/ 579638 w 927085"/>
                <a:gd name="connsiteY176" fmla="*/ 428836 h 825021"/>
                <a:gd name="connsiteX177" fmla="*/ 653247 w 927085"/>
                <a:gd name="connsiteY177" fmla="*/ 476385 h 825021"/>
                <a:gd name="connsiteX178" fmla="*/ 659419 w 927085"/>
                <a:gd name="connsiteY178" fmla="*/ 480271 h 825021"/>
                <a:gd name="connsiteX179" fmla="*/ 668563 w 927085"/>
                <a:gd name="connsiteY179" fmla="*/ 483471 h 825021"/>
                <a:gd name="connsiteX180" fmla="*/ 668563 w 927085"/>
                <a:gd name="connsiteY180" fmla="*/ 483471 h 825021"/>
                <a:gd name="connsiteX181" fmla="*/ 670621 w 927085"/>
                <a:gd name="connsiteY181" fmla="*/ 483928 h 825021"/>
                <a:gd name="connsiteX182" fmla="*/ 671078 w 927085"/>
                <a:gd name="connsiteY182" fmla="*/ 483928 h 825021"/>
                <a:gd name="connsiteX183" fmla="*/ 673135 w 927085"/>
                <a:gd name="connsiteY183" fmla="*/ 484157 h 825021"/>
                <a:gd name="connsiteX184" fmla="*/ 673593 w 927085"/>
                <a:gd name="connsiteY184" fmla="*/ 484157 h 825021"/>
                <a:gd name="connsiteX185" fmla="*/ 675421 w 927085"/>
                <a:gd name="connsiteY185" fmla="*/ 484157 h 825021"/>
                <a:gd name="connsiteX186" fmla="*/ 675879 w 927085"/>
                <a:gd name="connsiteY186" fmla="*/ 484157 h 825021"/>
                <a:gd name="connsiteX187" fmla="*/ 682051 w 927085"/>
                <a:gd name="connsiteY187" fmla="*/ 483471 h 825021"/>
                <a:gd name="connsiteX188" fmla="*/ 682508 w 927085"/>
                <a:gd name="connsiteY188" fmla="*/ 483471 h 825021"/>
                <a:gd name="connsiteX189" fmla="*/ 684108 w 927085"/>
                <a:gd name="connsiteY189" fmla="*/ 483243 h 825021"/>
                <a:gd name="connsiteX190" fmla="*/ 685251 w 927085"/>
                <a:gd name="connsiteY190" fmla="*/ 483014 h 825021"/>
                <a:gd name="connsiteX191" fmla="*/ 686623 w 927085"/>
                <a:gd name="connsiteY191" fmla="*/ 482557 h 825021"/>
                <a:gd name="connsiteX192" fmla="*/ 687766 w 927085"/>
                <a:gd name="connsiteY192" fmla="*/ 482100 h 825021"/>
                <a:gd name="connsiteX193" fmla="*/ 688909 w 927085"/>
                <a:gd name="connsiteY193" fmla="*/ 481642 h 825021"/>
                <a:gd name="connsiteX194" fmla="*/ 690280 w 927085"/>
                <a:gd name="connsiteY194" fmla="*/ 481185 h 825021"/>
                <a:gd name="connsiteX195" fmla="*/ 691423 w 927085"/>
                <a:gd name="connsiteY195" fmla="*/ 480728 h 825021"/>
                <a:gd name="connsiteX196" fmla="*/ 693024 w 927085"/>
                <a:gd name="connsiteY196" fmla="*/ 480042 h 825021"/>
                <a:gd name="connsiteX197" fmla="*/ 693938 w 927085"/>
                <a:gd name="connsiteY197" fmla="*/ 479585 h 825021"/>
                <a:gd name="connsiteX198" fmla="*/ 696453 w 927085"/>
                <a:gd name="connsiteY198" fmla="*/ 478442 h 825021"/>
                <a:gd name="connsiteX199" fmla="*/ 725485 w 927085"/>
                <a:gd name="connsiteY199" fmla="*/ 463583 h 825021"/>
                <a:gd name="connsiteX200" fmla="*/ 718855 w 927085"/>
                <a:gd name="connsiteY200" fmla="*/ 536506 h 825021"/>
                <a:gd name="connsiteX201" fmla="*/ 687080 w 927085"/>
                <a:gd name="connsiteY201" fmla="*/ 758477 h 825021"/>
                <a:gd name="connsiteX202" fmla="*/ 686623 w 927085"/>
                <a:gd name="connsiteY202" fmla="*/ 760534 h 825021"/>
                <a:gd name="connsiteX203" fmla="*/ 684794 w 927085"/>
                <a:gd name="connsiteY203" fmla="*/ 791395 h 825021"/>
                <a:gd name="connsiteX204" fmla="*/ 649818 w 927085"/>
                <a:gd name="connsiteY204" fmla="*/ 791395 h 825021"/>
                <a:gd name="connsiteX205" fmla="*/ 372755 w 927085"/>
                <a:gd name="connsiteY205" fmla="*/ 792767 h 825021"/>
                <a:gd name="connsiteX206" fmla="*/ 319948 w 927085"/>
                <a:gd name="connsiteY206" fmla="*/ 792767 h 825021"/>
                <a:gd name="connsiteX207" fmla="*/ 297317 w 927085"/>
                <a:gd name="connsiteY207" fmla="*/ 774708 h 825021"/>
                <a:gd name="connsiteX208" fmla="*/ 294345 w 927085"/>
                <a:gd name="connsiteY208" fmla="*/ 761220 h 825021"/>
                <a:gd name="connsiteX209" fmla="*/ 293431 w 927085"/>
                <a:gd name="connsiteY209" fmla="*/ 757334 h 825021"/>
                <a:gd name="connsiteX210" fmla="*/ 290916 w 927085"/>
                <a:gd name="connsiteY210" fmla="*/ 744990 h 825021"/>
                <a:gd name="connsiteX211" fmla="*/ 290002 w 927085"/>
                <a:gd name="connsiteY211" fmla="*/ 740418 h 825021"/>
                <a:gd name="connsiteX212" fmla="*/ 288402 w 927085"/>
                <a:gd name="connsiteY212" fmla="*/ 731731 h 825021"/>
                <a:gd name="connsiteX213" fmla="*/ 287259 w 927085"/>
                <a:gd name="connsiteY213" fmla="*/ 725330 h 825021"/>
                <a:gd name="connsiteX214" fmla="*/ 286116 w 927085"/>
                <a:gd name="connsiteY214" fmla="*/ 718243 h 825021"/>
                <a:gd name="connsiteX215" fmla="*/ 284287 w 927085"/>
                <a:gd name="connsiteY215" fmla="*/ 706813 h 825021"/>
                <a:gd name="connsiteX216" fmla="*/ 283601 w 927085"/>
                <a:gd name="connsiteY216" fmla="*/ 702241 h 825021"/>
                <a:gd name="connsiteX217" fmla="*/ 278343 w 927085"/>
                <a:gd name="connsiteY217" fmla="*/ 650578 h 825021"/>
                <a:gd name="connsiteX218" fmla="*/ 251597 w 927085"/>
                <a:gd name="connsiteY218" fmla="*/ 434551 h 825021"/>
                <a:gd name="connsiteX219" fmla="*/ 224165 w 927085"/>
                <a:gd name="connsiteY219" fmla="*/ 261043 h 825021"/>
                <a:gd name="connsiteX220" fmla="*/ 192847 w 927085"/>
                <a:gd name="connsiteY220" fmla="*/ 103995 h 825021"/>
                <a:gd name="connsiteX221" fmla="*/ 177759 w 927085"/>
                <a:gd name="connsiteY221" fmla="*/ 65133 h 825021"/>
                <a:gd name="connsiteX222" fmla="*/ 187360 w 927085"/>
                <a:gd name="connsiteY222" fmla="*/ 53017 h 825021"/>
                <a:gd name="connsiteX223" fmla="*/ 18425 w 927085"/>
                <a:gd name="connsiteY223" fmla="*/ 690354 h 825021"/>
                <a:gd name="connsiteX224" fmla="*/ 38542 w 927085"/>
                <a:gd name="connsiteY224" fmla="*/ 575826 h 825021"/>
                <a:gd name="connsiteX225" fmla="*/ 103693 w 927085"/>
                <a:gd name="connsiteY225" fmla="*/ 255100 h 825021"/>
                <a:gd name="connsiteX226" fmla="*/ 133182 w 927085"/>
                <a:gd name="connsiteY226" fmla="*/ 104224 h 825021"/>
                <a:gd name="connsiteX227" fmla="*/ 139126 w 927085"/>
                <a:gd name="connsiteY227" fmla="*/ 84793 h 825021"/>
                <a:gd name="connsiteX228" fmla="*/ 139126 w 927085"/>
                <a:gd name="connsiteY228" fmla="*/ 84793 h 825021"/>
                <a:gd name="connsiteX229" fmla="*/ 140497 w 927085"/>
                <a:gd name="connsiteY229" fmla="*/ 82050 h 825021"/>
                <a:gd name="connsiteX230" fmla="*/ 141869 w 927085"/>
                <a:gd name="connsiteY230" fmla="*/ 79306 h 825021"/>
                <a:gd name="connsiteX231" fmla="*/ 170673 w 927085"/>
                <a:gd name="connsiteY231" fmla="*/ 78849 h 825021"/>
                <a:gd name="connsiteX232" fmla="*/ 187589 w 927085"/>
                <a:gd name="connsiteY232" fmla="*/ 132799 h 825021"/>
                <a:gd name="connsiteX233" fmla="*/ 208620 w 927085"/>
                <a:gd name="connsiteY233" fmla="*/ 247099 h 825021"/>
                <a:gd name="connsiteX234" fmla="*/ 227137 w 927085"/>
                <a:gd name="connsiteY234" fmla="*/ 366428 h 825021"/>
                <a:gd name="connsiteX235" fmla="*/ 257541 w 927085"/>
                <a:gd name="connsiteY235" fmla="*/ 584055 h 825021"/>
                <a:gd name="connsiteX236" fmla="*/ 271942 w 927085"/>
                <a:gd name="connsiteY236" fmla="*/ 706128 h 825021"/>
                <a:gd name="connsiteX237" fmla="*/ 258455 w 927085"/>
                <a:gd name="connsiteY237" fmla="*/ 720301 h 825021"/>
                <a:gd name="connsiteX238" fmla="*/ 196962 w 927085"/>
                <a:gd name="connsiteY238" fmla="*/ 720072 h 825021"/>
                <a:gd name="connsiteX239" fmla="*/ 47686 w 927085"/>
                <a:gd name="connsiteY239" fmla="*/ 723273 h 825021"/>
                <a:gd name="connsiteX240" fmla="*/ 18425 w 927085"/>
                <a:gd name="connsiteY240" fmla="*/ 690354 h 825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927085" h="825021">
                  <a:moveTo>
                    <a:pt x="20025" y="734931"/>
                  </a:moveTo>
                  <a:cubicBezTo>
                    <a:pt x="29626" y="735388"/>
                    <a:pt x="38999" y="735617"/>
                    <a:pt x="48600" y="735160"/>
                  </a:cubicBezTo>
                  <a:cubicBezTo>
                    <a:pt x="80147" y="734017"/>
                    <a:pt x="111465" y="736989"/>
                    <a:pt x="143012" y="734931"/>
                  </a:cubicBezTo>
                  <a:cubicBezTo>
                    <a:pt x="180274" y="732645"/>
                    <a:pt x="217764" y="736074"/>
                    <a:pt x="255255" y="734703"/>
                  </a:cubicBezTo>
                  <a:cubicBezTo>
                    <a:pt x="272857" y="734017"/>
                    <a:pt x="276286" y="738589"/>
                    <a:pt x="279029" y="756648"/>
                  </a:cubicBezTo>
                  <a:cubicBezTo>
                    <a:pt x="280629" y="766707"/>
                    <a:pt x="282687" y="776765"/>
                    <a:pt x="284744" y="786823"/>
                  </a:cubicBezTo>
                  <a:cubicBezTo>
                    <a:pt x="287487" y="799854"/>
                    <a:pt x="294117" y="805111"/>
                    <a:pt x="307147" y="806026"/>
                  </a:cubicBezTo>
                  <a:cubicBezTo>
                    <a:pt x="326806" y="807855"/>
                    <a:pt x="346466" y="809683"/>
                    <a:pt x="366354" y="808540"/>
                  </a:cubicBezTo>
                  <a:cubicBezTo>
                    <a:pt x="394929" y="806712"/>
                    <a:pt x="423504" y="806254"/>
                    <a:pt x="452079" y="806712"/>
                  </a:cubicBezTo>
                  <a:cubicBezTo>
                    <a:pt x="482940" y="807169"/>
                    <a:pt x="631987" y="805569"/>
                    <a:pt x="653704" y="806940"/>
                  </a:cubicBezTo>
                  <a:cubicBezTo>
                    <a:pt x="666277" y="807626"/>
                    <a:pt x="684337" y="807169"/>
                    <a:pt x="684337" y="807169"/>
                  </a:cubicBezTo>
                  <a:cubicBezTo>
                    <a:pt x="701710" y="815170"/>
                    <a:pt x="725942" y="823628"/>
                    <a:pt x="743773" y="810141"/>
                  </a:cubicBezTo>
                  <a:cubicBezTo>
                    <a:pt x="750859" y="804883"/>
                    <a:pt x="761146" y="806940"/>
                    <a:pt x="769605" y="807169"/>
                  </a:cubicBezTo>
                  <a:cubicBezTo>
                    <a:pt x="781263" y="807626"/>
                    <a:pt x="809838" y="806254"/>
                    <a:pt x="821497" y="806940"/>
                  </a:cubicBezTo>
                  <a:cubicBezTo>
                    <a:pt x="837727" y="807855"/>
                    <a:pt x="836584" y="807626"/>
                    <a:pt x="852129" y="818370"/>
                  </a:cubicBezTo>
                  <a:cubicBezTo>
                    <a:pt x="874989" y="834372"/>
                    <a:pt x="904936" y="819742"/>
                    <a:pt x="912251" y="793224"/>
                  </a:cubicBezTo>
                  <a:cubicBezTo>
                    <a:pt x="914994" y="782937"/>
                    <a:pt x="915223" y="772879"/>
                    <a:pt x="914537" y="762820"/>
                  </a:cubicBezTo>
                  <a:cubicBezTo>
                    <a:pt x="911337" y="712300"/>
                    <a:pt x="908593" y="661779"/>
                    <a:pt x="901507" y="611716"/>
                  </a:cubicBezTo>
                  <a:cubicBezTo>
                    <a:pt x="899907" y="599600"/>
                    <a:pt x="901735" y="590913"/>
                    <a:pt x="912480" y="583598"/>
                  </a:cubicBezTo>
                  <a:cubicBezTo>
                    <a:pt x="925738" y="574454"/>
                    <a:pt x="930082" y="561652"/>
                    <a:pt x="925053" y="544965"/>
                  </a:cubicBezTo>
                  <a:cubicBezTo>
                    <a:pt x="921624" y="533306"/>
                    <a:pt x="921852" y="520276"/>
                    <a:pt x="919795" y="508160"/>
                  </a:cubicBezTo>
                  <a:cubicBezTo>
                    <a:pt x="912480" y="466326"/>
                    <a:pt x="912937" y="423578"/>
                    <a:pt x="900821" y="382201"/>
                  </a:cubicBezTo>
                  <a:cubicBezTo>
                    <a:pt x="894420" y="360256"/>
                    <a:pt x="881619" y="344940"/>
                    <a:pt x="863788" y="332367"/>
                  </a:cubicBezTo>
                  <a:cubicBezTo>
                    <a:pt x="859673" y="329623"/>
                    <a:pt x="853958" y="329166"/>
                    <a:pt x="851443" y="323451"/>
                  </a:cubicBezTo>
                  <a:cubicBezTo>
                    <a:pt x="856015" y="315450"/>
                    <a:pt x="866302" y="307221"/>
                    <a:pt x="873160" y="288704"/>
                  </a:cubicBezTo>
                  <a:cubicBezTo>
                    <a:pt x="881847" y="260129"/>
                    <a:pt x="877504" y="234297"/>
                    <a:pt x="865388" y="210523"/>
                  </a:cubicBezTo>
                  <a:cubicBezTo>
                    <a:pt x="854187" y="189034"/>
                    <a:pt x="825612" y="177147"/>
                    <a:pt x="804352" y="177604"/>
                  </a:cubicBezTo>
                  <a:cubicBezTo>
                    <a:pt x="783092" y="178062"/>
                    <a:pt x="760232" y="177147"/>
                    <a:pt x="740572" y="193378"/>
                  </a:cubicBezTo>
                  <a:cubicBezTo>
                    <a:pt x="734172" y="183777"/>
                    <a:pt x="731428" y="173718"/>
                    <a:pt x="728685" y="165260"/>
                  </a:cubicBezTo>
                  <a:cubicBezTo>
                    <a:pt x="720227" y="137142"/>
                    <a:pt x="711083" y="109253"/>
                    <a:pt x="703082" y="81135"/>
                  </a:cubicBezTo>
                  <a:cubicBezTo>
                    <a:pt x="697367" y="61476"/>
                    <a:pt x="686166" y="45931"/>
                    <a:pt x="666735" y="40444"/>
                  </a:cubicBezTo>
                  <a:cubicBezTo>
                    <a:pt x="654390" y="37015"/>
                    <a:pt x="645703" y="31758"/>
                    <a:pt x="638388" y="21928"/>
                  </a:cubicBezTo>
                  <a:cubicBezTo>
                    <a:pt x="635416" y="17813"/>
                    <a:pt x="631530" y="14384"/>
                    <a:pt x="627415" y="11412"/>
                  </a:cubicBezTo>
                  <a:cubicBezTo>
                    <a:pt x="606384" y="-4361"/>
                    <a:pt x="568208" y="-5961"/>
                    <a:pt x="551292" y="21242"/>
                  </a:cubicBezTo>
                  <a:cubicBezTo>
                    <a:pt x="543062" y="34272"/>
                    <a:pt x="537804" y="36558"/>
                    <a:pt x="531175" y="36101"/>
                  </a:cubicBezTo>
                  <a:cubicBezTo>
                    <a:pt x="527517" y="35644"/>
                    <a:pt x="510372" y="35644"/>
                    <a:pt x="506715" y="35872"/>
                  </a:cubicBezTo>
                  <a:cubicBezTo>
                    <a:pt x="498714" y="36330"/>
                    <a:pt x="492770" y="33815"/>
                    <a:pt x="488884" y="26043"/>
                  </a:cubicBezTo>
                  <a:cubicBezTo>
                    <a:pt x="469910" y="-10762"/>
                    <a:pt x="402016" y="-7104"/>
                    <a:pt x="387843" y="27871"/>
                  </a:cubicBezTo>
                  <a:cubicBezTo>
                    <a:pt x="384414" y="36558"/>
                    <a:pt x="380985" y="39759"/>
                    <a:pt x="372069" y="38844"/>
                  </a:cubicBezTo>
                  <a:cubicBezTo>
                    <a:pt x="365440" y="38158"/>
                    <a:pt x="346009" y="39073"/>
                    <a:pt x="338922" y="37930"/>
                  </a:cubicBezTo>
                  <a:cubicBezTo>
                    <a:pt x="324520" y="35644"/>
                    <a:pt x="325206" y="34272"/>
                    <a:pt x="315605" y="22614"/>
                  </a:cubicBezTo>
                  <a:cubicBezTo>
                    <a:pt x="295945" y="-1161"/>
                    <a:pt x="255940" y="-3675"/>
                    <a:pt x="234909" y="17813"/>
                  </a:cubicBezTo>
                  <a:cubicBezTo>
                    <a:pt x="222793" y="30157"/>
                    <a:pt x="210449" y="37473"/>
                    <a:pt x="193533" y="37930"/>
                  </a:cubicBezTo>
                  <a:cubicBezTo>
                    <a:pt x="186903" y="38158"/>
                    <a:pt x="180502" y="40673"/>
                    <a:pt x="174102" y="40673"/>
                  </a:cubicBezTo>
                  <a:cubicBezTo>
                    <a:pt x="143469" y="40673"/>
                    <a:pt x="130210" y="58961"/>
                    <a:pt x="124953" y="86164"/>
                  </a:cubicBezTo>
                  <a:cubicBezTo>
                    <a:pt x="124495" y="88222"/>
                    <a:pt x="123581" y="90279"/>
                    <a:pt x="123124" y="92565"/>
                  </a:cubicBezTo>
                  <a:cubicBezTo>
                    <a:pt x="116494" y="122512"/>
                    <a:pt x="110094" y="152687"/>
                    <a:pt x="103236" y="182634"/>
                  </a:cubicBezTo>
                  <a:cubicBezTo>
                    <a:pt x="81976" y="276360"/>
                    <a:pt x="68031" y="371229"/>
                    <a:pt x="46771" y="464955"/>
                  </a:cubicBezTo>
                  <a:cubicBezTo>
                    <a:pt x="28255" y="546336"/>
                    <a:pt x="13624" y="628632"/>
                    <a:pt x="366" y="710928"/>
                  </a:cubicBezTo>
                  <a:cubicBezTo>
                    <a:pt x="-1463" y="727616"/>
                    <a:pt x="3337" y="734245"/>
                    <a:pt x="20025" y="734931"/>
                  </a:cubicBezTo>
                  <a:close/>
                  <a:moveTo>
                    <a:pt x="828355" y="793453"/>
                  </a:moveTo>
                  <a:cubicBezTo>
                    <a:pt x="805495" y="793453"/>
                    <a:pt x="790864" y="793453"/>
                    <a:pt x="768004" y="793453"/>
                  </a:cubicBezTo>
                  <a:cubicBezTo>
                    <a:pt x="758860" y="793453"/>
                    <a:pt x="756803" y="788652"/>
                    <a:pt x="758403" y="780651"/>
                  </a:cubicBezTo>
                  <a:cubicBezTo>
                    <a:pt x="762289" y="762135"/>
                    <a:pt x="766404" y="743389"/>
                    <a:pt x="770290" y="724873"/>
                  </a:cubicBezTo>
                  <a:cubicBezTo>
                    <a:pt x="776005" y="697669"/>
                    <a:pt x="781720" y="670466"/>
                    <a:pt x="787207" y="643263"/>
                  </a:cubicBezTo>
                  <a:cubicBezTo>
                    <a:pt x="788350" y="637548"/>
                    <a:pt x="789950" y="621774"/>
                    <a:pt x="793379" y="616974"/>
                  </a:cubicBezTo>
                  <a:cubicBezTo>
                    <a:pt x="797494" y="618345"/>
                    <a:pt x="823783" y="727159"/>
                    <a:pt x="826526" y="774936"/>
                  </a:cubicBezTo>
                  <a:cubicBezTo>
                    <a:pt x="826983" y="784766"/>
                    <a:pt x="829498" y="793453"/>
                    <a:pt x="828355" y="793453"/>
                  </a:cubicBezTo>
                  <a:close/>
                  <a:moveTo>
                    <a:pt x="803666" y="599600"/>
                  </a:moveTo>
                  <a:cubicBezTo>
                    <a:pt x="813267" y="595485"/>
                    <a:pt x="822183" y="604858"/>
                    <a:pt x="827898" y="627946"/>
                  </a:cubicBezTo>
                  <a:cubicBezTo>
                    <a:pt x="838413" y="671609"/>
                    <a:pt x="840928" y="748190"/>
                    <a:pt x="843442" y="788652"/>
                  </a:cubicBezTo>
                  <a:cubicBezTo>
                    <a:pt x="834070" y="711843"/>
                    <a:pt x="814182" y="648520"/>
                    <a:pt x="803666" y="599600"/>
                  </a:cubicBezTo>
                  <a:close/>
                  <a:moveTo>
                    <a:pt x="878647" y="361856"/>
                  </a:moveTo>
                  <a:cubicBezTo>
                    <a:pt x="889162" y="377401"/>
                    <a:pt x="893277" y="395689"/>
                    <a:pt x="896020" y="413520"/>
                  </a:cubicBezTo>
                  <a:cubicBezTo>
                    <a:pt x="903107" y="459011"/>
                    <a:pt x="907908" y="504960"/>
                    <a:pt x="913394" y="550908"/>
                  </a:cubicBezTo>
                  <a:cubicBezTo>
                    <a:pt x="914537" y="560967"/>
                    <a:pt x="911794" y="569425"/>
                    <a:pt x="899449" y="576740"/>
                  </a:cubicBezTo>
                  <a:cubicBezTo>
                    <a:pt x="890763" y="526677"/>
                    <a:pt x="885276" y="479128"/>
                    <a:pt x="871332" y="431122"/>
                  </a:cubicBezTo>
                  <a:cubicBezTo>
                    <a:pt x="861730" y="437523"/>
                    <a:pt x="865617" y="444838"/>
                    <a:pt x="866531" y="450324"/>
                  </a:cubicBezTo>
                  <a:cubicBezTo>
                    <a:pt x="871560" y="480042"/>
                    <a:pt x="876818" y="509532"/>
                    <a:pt x="880476" y="539250"/>
                  </a:cubicBezTo>
                  <a:cubicBezTo>
                    <a:pt x="887334" y="595257"/>
                    <a:pt x="895335" y="651035"/>
                    <a:pt x="897849" y="707271"/>
                  </a:cubicBezTo>
                  <a:cubicBezTo>
                    <a:pt x="898764" y="726244"/>
                    <a:pt x="900364" y="745218"/>
                    <a:pt x="901278" y="764192"/>
                  </a:cubicBezTo>
                  <a:cubicBezTo>
                    <a:pt x="901735" y="773565"/>
                    <a:pt x="900821" y="782937"/>
                    <a:pt x="898535" y="792538"/>
                  </a:cubicBezTo>
                  <a:cubicBezTo>
                    <a:pt x="895335" y="804654"/>
                    <a:pt x="886191" y="808769"/>
                    <a:pt x="873389" y="809226"/>
                  </a:cubicBezTo>
                  <a:cubicBezTo>
                    <a:pt x="862188" y="809683"/>
                    <a:pt x="859673" y="806026"/>
                    <a:pt x="857387" y="798253"/>
                  </a:cubicBezTo>
                  <a:cubicBezTo>
                    <a:pt x="851215" y="779280"/>
                    <a:pt x="850986" y="754591"/>
                    <a:pt x="850300" y="734703"/>
                  </a:cubicBezTo>
                  <a:cubicBezTo>
                    <a:pt x="849386" y="701098"/>
                    <a:pt x="848472" y="667266"/>
                    <a:pt x="841385" y="634119"/>
                  </a:cubicBezTo>
                  <a:cubicBezTo>
                    <a:pt x="838870" y="622003"/>
                    <a:pt x="834984" y="610116"/>
                    <a:pt x="828812" y="599143"/>
                  </a:cubicBezTo>
                  <a:cubicBezTo>
                    <a:pt x="823326" y="589313"/>
                    <a:pt x="815782" y="584741"/>
                    <a:pt x="803666" y="585884"/>
                  </a:cubicBezTo>
                  <a:cubicBezTo>
                    <a:pt x="791779" y="587027"/>
                    <a:pt x="787435" y="593428"/>
                    <a:pt x="784692" y="603486"/>
                  </a:cubicBezTo>
                  <a:cubicBezTo>
                    <a:pt x="778291" y="627489"/>
                    <a:pt x="770976" y="651035"/>
                    <a:pt x="767090" y="675952"/>
                  </a:cubicBezTo>
                  <a:cubicBezTo>
                    <a:pt x="761832" y="710700"/>
                    <a:pt x="752917" y="744761"/>
                    <a:pt x="746059" y="779051"/>
                  </a:cubicBezTo>
                  <a:cubicBezTo>
                    <a:pt x="738744" y="818827"/>
                    <a:pt x="693938" y="805797"/>
                    <a:pt x="695995" y="787509"/>
                  </a:cubicBezTo>
                  <a:cubicBezTo>
                    <a:pt x="699196" y="756877"/>
                    <a:pt x="728228" y="601429"/>
                    <a:pt x="736229" y="499016"/>
                  </a:cubicBezTo>
                  <a:cubicBezTo>
                    <a:pt x="737601" y="484386"/>
                    <a:pt x="738972" y="469755"/>
                    <a:pt x="738972" y="455125"/>
                  </a:cubicBezTo>
                  <a:cubicBezTo>
                    <a:pt x="738972" y="444838"/>
                    <a:pt x="733714" y="442323"/>
                    <a:pt x="724570" y="447124"/>
                  </a:cubicBezTo>
                  <a:cubicBezTo>
                    <a:pt x="714283" y="452610"/>
                    <a:pt x="703996" y="458554"/>
                    <a:pt x="694395" y="465183"/>
                  </a:cubicBezTo>
                  <a:cubicBezTo>
                    <a:pt x="684794" y="471584"/>
                    <a:pt x="675193" y="471584"/>
                    <a:pt x="665363" y="466098"/>
                  </a:cubicBezTo>
                  <a:cubicBezTo>
                    <a:pt x="637245" y="450324"/>
                    <a:pt x="608899" y="434779"/>
                    <a:pt x="583753" y="414663"/>
                  </a:cubicBezTo>
                  <a:cubicBezTo>
                    <a:pt x="579867" y="411462"/>
                    <a:pt x="575523" y="407576"/>
                    <a:pt x="573923" y="403233"/>
                  </a:cubicBezTo>
                  <a:cubicBezTo>
                    <a:pt x="570723" y="394089"/>
                    <a:pt x="570037" y="383573"/>
                    <a:pt x="576895" y="376258"/>
                  </a:cubicBezTo>
                  <a:cubicBezTo>
                    <a:pt x="583524" y="368943"/>
                    <a:pt x="593583" y="370771"/>
                    <a:pt x="601584" y="374429"/>
                  </a:cubicBezTo>
                  <a:cubicBezTo>
                    <a:pt x="625815" y="384945"/>
                    <a:pt x="649590" y="396375"/>
                    <a:pt x="673364" y="407805"/>
                  </a:cubicBezTo>
                  <a:cubicBezTo>
                    <a:pt x="692109" y="416949"/>
                    <a:pt x="691881" y="416949"/>
                    <a:pt x="704454" y="399118"/>
                  </a:cubicBezTo>
                  <a:cubicBezTo>
                    <a:pt x="714055" y="385173"/>
                    <a:pt x="724342" y="371914"/>
                    <a:pt x="734172" y="358198"/>
                  </a:cubicBezTo>
                  <a:cubicBezTo>
                    <a:pt x="746059" y="341968"/>
                    <a:pt x="761146" y="334195"/>
                    <a:pt x="781720" y="340825"/>
                  </a:cubicBezTo>
                  <a:cubicBezTo>
                    <a:pt x="796808" y="345625"/>
                    <a:pt x="811438" y="344940"/>
                    <a:pt x="826755" y="338996"/>
                  </a:cubicBezTo>
                  <a:cubicBezTo>
                    <a:pt x="843900" y="331681"/>
                    <a:pt x="865388" y="342196"/>
                    <a:pt x="878647" y="361856"/>
                  </a:cubicBezTo>
                  <a:close/>
                  <a:moveTo>
                    <a:pt x="817382" y="191549"/>
                  </a:moveTo>
                  <a:cubicBezTo>
                    <a:pt x="866531" y="203665"/>
                    <a:pt x="861273" y="238869"/>
                    <a:pt x="863788" y="250985"/>
                  </a:cubicBezTo>
                  <a:cubicBezTo>
                    <a:pt x="872475" y="292819"/>
                    <a:pt x="826297" y="343797"/>
                    <a:pt x="779892" y="327337"/>
                  </a:cubicBezTo>
                  <a:cubicBezTo>
                    <a:pt x="745373" y="314993"/>
                    <a:pt x="725485" y="291904"/>
                    <a:pt x="725942" y="262872"/>
                  </a:cubicBezTo>
                  <a:cubicBezTo>
                    <a:pt x="725942" y="247556"/>
                    <a:pt x="738058" y="174404"/>
                    <a:pt x="817382" y="191549"/>
                  </a:cubicBezTo>
                  <a:close/>
                  <a:moveTo>
                    <a:pt x="631759" y="33129"/>
                  </a:moveTo>
                  <a:cubicBezTo>
                    <a:pt x="610042" y="36330"/>
                    <a:pt x="586496" y="36330"/>
                    <a:pt x="562722" y="34501"/>
                  </a:cubicBezTo>
                  <a:cubicBezTo>
                    <a:pt x="580781" y="4554"/>
                    <a:pt x="609585" y="8669"/>
                    <a:pt x="631759" y="33129"/>
                  </a:cubicBezTo>
                  <a:close/>
                  <a:moveTo>
                    <a:pt x="471053" y="24900"/>
                  </a:moveTo>
                  <a:cubicBezTo>
                    <a:pt x="473339" y="26957"/>
                    <a:pt x="474939" y="29472"/>
                    <a:pt x="474482" y="32672"/>
                  </a:cubicBezTo>
                  <a:cubicBezTo>
                    <a:pt x="473796" y="37701"/>
                    <a:pt x="469910" y="37473"/>
                    <a:pt x="466252" y="37701"/>
                  </a:cubicBezTo>
                  <a:cubicBezTo>
                    <a:pt x="462595" y="37930"/>
                    <a:pt x="458937" y="38158"/>
                    <a:pt x="455280" y="37930"/>
                  </a:cubicBezTo>
                  <a:cubicBezTo>
                    <a:pt x="439278" y="37244"/>
                    <a:pt x="423276" y="36101"/>
                    <a:pt x="404988" y="35187"/>
                  </a:cubicBezTo>
                  <a:cubicBezTo>
                    <a:pt x="420304" y="11869"/>
                    <a:pt x="452994" y="7983"/>
                    <a:pt x="471053" y="24900"/>
                  </a:cubicBezTo>
                  <a:close/>
                  <a:moveTo>
                    <a:pt x="307833" y="37701"/>
                  </a:moveTo>
                  <a:cubicBezTo>
                    <a:pt x="280172" y="38158"/>
                    <a:pt x="266456" y="37473"/>
                    <a:pt x="239938" y="37930"/>
                  </a:cubicBezTo>
                  <a:cubicBezTo>
                    <a:pt x="257312" y="5469"/>
                    <a:pt x="290459" y="16899"/>
                    <a:pt x="307833" y="37701"/>
                  </a:cubicBezTo>
                  <a:close/>
                  <a:moveTo>
                    <a:pt x="187360" y="53017"/>
                  </a:moveTo>
                  <a:cubicBezTo>
                    <a:pt x="212278" y="50274"/>
                    <a:pt x="237195" y="52789"/>
                    <a:pt x="261884" y="52332"/>
                  </a:cubicBezTo>
                  <a:cubicBezTo>
                    <a:pt x="275829" y="52103"/>
                    <a:pt x="289773" y="52103"/>
                    <a:pt x="303718" y="53017"/>
                  </a:cubicBezTo>
                  <a:cubicBezTo>
                    <a:pt x="314462" y="53703"/>
                    <a:pt x="316062" y="57132"/>
                    <a:pt x="313090" y="67419"/>
                  </a:cubicBezTo>
                  <a:cubicBezTo>
                    <a:pt x="306918" y="89365"/>
                    <a:pt x="289773" y="96680"/>
                    <a:pt x="269656" y="85479"/>
                  </a:cubicBezTo>
                  <a:cubicBezTo>
                    <a:pt x="265084" y="82964"/>
                    <a:pt x="260055" y="78849"/>
                    <a:pt x="256169" y="83878"/>
                  </a:cubicBezTo>
                  <a:cubicBezTo>
                    <a:pt x="251140" y="90279"/>
                    <a:pt x="254797" y="95766"/>
                    <a:pt x="260741" y="100338"/>
                  </a:cubicBezTo>
                  <a:cubicBezTo>
                    <a:pt x="276057" y="111768"/>
                    <a:pt x="307604" y="105824"/>
                    <a:pt x="319720" y="88222"/>
                  </a:cubicBezTo>
                  <a:cubicBezTo>
                    <a:pt x="324978" y="80449"/>
                    <a:pt x="330235" y="72448"/>
                    <a:pt x="330464" y="62161"/>
                  </a:cubicBezTo>
                  <a:cubicBezTo>
                    <a:pt x="330464" y="56218"/>
                    <a:pt x="333664" y="52332"/>
                    <a:pt x="339837" y="52332"/>
                  </a:cubicBezTo>
                  <a:cubicBezTo>
                    <a:pt x="385557" y="52789"/>
                    <a:pt x="431505" y="49131"/>
                    <a:pt x="478825" y="53703"/>
                  </a:cubicBezTo>
                  <a:cubicBezTo>
                    <a:pt x="475168" y="68791"/>
                    <a:pt x="469681" y="79306"/>
                    <a:pt x="453908" y="81821"/>
                  </a:cubicBezTo>
                  <a:cubicBezTo>
                    <a:pt x="444993" y="83421"/>
                    <a:pt x="440421" y="77706"/>
                    <a:pt x="434477" y="73820"/>
                  </a:cubicBezTo>
                  <a:cubicBezTo>
                    <a:pt x="430819" y="71534"/>
                    <a:pt x="426933" y="68105"/>
                    <a:pt x="423047" y="73134"/>
                  </a:cubicBezTo>
                  <a:cubicBezTo>
                    <a:pt x="419847" y="77249"/>
                    <a:pt x="421675" y="81592"/>
                    <a:pt x="424647" y="85021"/>
                  </a:cubicBezTo>
                  <a:cubicBezTo>
                    <a:pt x="438363" y="101481"/>
                    <a:pt x="469910" y="100795"/>
                    <a:pt x="482940" y="83421"/>
                  </a:cubicBezTo>
                  <a:cubicBezTo>
                    <a:pt x="484312" y="81592"/>
                    <a:pt x="499399" y="58047"/>
                    <a:pt x="501000" y="56904"/>
                  </a:cubicBezTo>
                  <a:cubicBezTo>
                    <a:pt x="504657" y="54389"/>
                    <a:pt x="509001" y="49588"/>
                    <a:pt x="532089" y="50503"/>
                  </a:cubicBezTo>
                  <a:cubicBezTo>
                    <a:pt x="559064" y="51417"/>
                    <a:pt x="586267" y="47760"/>
                    <a:pt x="613471" y="48903"/>
                  </a:cubicBezTo>
                  <a:cubicBezTo>
                    <a:pt x="621243" y="49131"/>
                    <a:pt x="631530" y="47531"/>
                    <a:pt x="634502" y="56446"/>
                  </a:cubicBezTo>
                  <a:cubicBezTo>
                    <a:pt x="637245" y="64447"/>
                    <a:pt x="624901" y="98280"/>
                    <a:pt x="593583" y="80678"/>
                  </a:cubicBezTo>
                  <a:cubicBezTo>
                    <a:pt x="588325" y="77249"/>
                    <a:pt x="586267" y="69248"/>
                    <a:pt x="580781" y="77935"/>
                  </a:cubicBezTo>
                  <a:cubicBezTo>
                    <a:pt x="576209" y="85021"/>
                    <a:pt x="583524" y="89593"/>
                    <a:pt x="589011" y="93480"/>
                  </a:cubicBezTo>
                  <a:cubicBezTo>
                    <a:pt x="608442" y="106738"/>
                    <a:pt x="633130" y="98280"/>
                    <a:pt x="645018" y="74049"/>
                  </a:cubicBezTo>
                  <a:cubicBezTo>
                    <a:pt x="648218" y="67648"/>
                    <a:pt x="647989" y="59647"/>
                    <a:pt x="653247" y="54160"/>
                  </a:cubicBezTo>
                  <a:cubicBezTo>
                    <a:pt x="674507" y="57589"/>
                    <a:pt x="686623" y="69019"/>
                    <a:pt x="692566" y="90051"/>
                  </a:cubicBezTo>
                  <a:cubicBezTo>
                    <a:pt x="702853" y="127312"/>
                    <a:pt x="717027" y="163431"/>
                    <a:pt x="722513" y="202065"/>
                  </a:cubicBezTo>
                  <a:cubicBezTo>
                    <a:pt x="723199" y="207322"/>
                    <a:pt x="724570" y="212123"/>
                    <a:pt x="722284" y="216924"/>
                  </a:cubicBezTo>
                  <a:cubicBezTo>
                    <a:pt x="705825" y="250985"/>
                    <a:pt x="709940" y="280932"/>
                    <a:pt x="729600" y="307906"/>
                  </a:cubicBezTo>
                  <a:cubicBezTo>
                    <a:pt x="730743" y="309507"/>
                    <a:pt x="731886" y="310878"/>
                    <a:pt x="733029" y="312478"/>
                  </a:cubicBezTo>
                  <a:cubicBezTo>
                    <a:pt x="733257" y="312707"/>
                    <a:pt x="733257" y="312936"/>
                    <a:pt x="733486" y="312936"/>
                  </a:cubicBezTo>
                  <a:cubicBezTo>
                    <a:pt x="734629" y="314307"/>
                    <a:pt x="736000" y="315907"/>
                    <a:pt x="737143" y="317279"/>
                  </a:cubicBezTo>
                  <a:cubicBezTo>
                    <a:pt x="737143" y="317279"/>
                    <a:pt x="737143" y="317279"/>
                    <a:pt x="737143" y="317279"/>
                  </a:cubicBezTo>
                  <a:cubicBezTo>
                    <a:pt x="738515" y="318651"/>
                    <a:pt x="739658" y="320022"/>
                    <a:pt x="741030" y="321622"/>
                  </a:cubicBezTo>
                  <a:cubicBezTo>
                    <a:pt x="741258" y="321851"/>
                    <a:pt x="741487" y="322308"/>
                    <a:pt x="741944" y="322537"/>
                  </a:cubicBezTo>
                  <a:cubicBezTo>
                    <a:pt x="743316" y="323908"/>
                    <a:pt x="744687" y="325280"/>
                    <a:pt x="746059" y="326652"/>
                  </a:cubicBezTo>
                  <a:cubicBezTo>
                    <a:pt x="744687" y="327566"/>
                    <a:pt x="743316" y="328480"/>
                    <a:pt x="742173" y="329395"/>
                  </a:cubicBezTo>
                  <a:cubicBezTo>
                    <a:pt x="741715" y="329623"/>
                    <a:pt x="741487" y="329852"/>
                    <a:pt x="741258" y="330081"/>
                  </a:cubicBezTo>
                  <a:cubicBezTo>
                    <a:pt x="740344" y="330766"/>
                    <a:pt x="739429" y="331452"/>
                    <a:pt x="738515" y="332138"/>
                  </a:cubicBezTo>
                  <a:cubicBezTo>
                    <a:pt x="738286" y="332367"/>
                    <a:pt x="737829" y="332595"/>
                    <a:pt x="737601" y="333052"/>
                  </a:cubicBezTo>
                  <a:cubicBezTo>
                    <a:pt x="736686" y="333738"/>
                    <a:pt x="735772" y="334653"/>
                    <a:pt x="734857" y="335338"/>
                  </a:cubicBezTo>
                  <a:cubicBezTo>
                    <a:pt x="734629" y="335567"/>
                    <a:pt x="734400" y="335796"/>
                    <a:pt x="733943" y="336024"/>
                  </a:cubicBezTo>
                  <a:cubicBezTo>
                    <a:pt x="733029" y="336939"/>
                    <a:pt x="732114" y="337624"/>
                    <a:pt x="731200" y="338539"/>
                  </a:cubicBezTo>
                  <a:cubicBezTo>
                    <a:pt x="730971" y="338767"/>
                    <a:pt x="730743" y="338996"/>
                    <a:pt x="730514" y="339225"/>
                  </a:cubicBezTo>
                  <a:cubicBezTo>
                    <a:pt x="729600" y="340139"/>
                    <a:pt x="728685" y="341053"/>
                    <a:pt x="727771" y="341968"/>
                  </a:cubicBezTo>
                  <a:cubicBezTo>
                    <a:pt x="727542" y="342196"/>
                    <a:pt x="727542" y="342196"/>
                    <a:pt x="727314" y="342425"/>
                  </a:cubicBezTo>
                  <a:cubicBezTo>
                    <a:pt x="726399" y="343339"/>
                    <a:pt x="725485" y="344482"/>
                    <a:pt x="724570" y="345397"/>
                  </a:cubicBezTo>
                  <a:cubicBezTo>
                    <a:pt x="724570" y="345397"/>
                    <a:pt x="724342" y="345625"/>
                    <a:pt x="724342" y="345625"/>
                  </a:cubicBezTo>
                  <a:cubicBezTo>
                    <a:pt x="723427" y="346768"/>
                    <a:pt x="722284" y="347683"/>
                    <a:pt x="721370" y="348826"/>
                  </a:cubicBezTo>
                  <a:cubicBezTo>
                    <a:pt x="721370" y="348826"/>
                    <a:pt x="721370" y="348826"/>
                    <a:pt x="721370" y="349054"/>
                  </a:cubicBezTo>
                  <a:cubicBezTo>
                    <a:pt x="720456" y="350197"/>
                    <a:pt x="719313" y="351340"/>
                    <a:pt x="718398" y="352483"/>
                  </a:cubicBezTo>
                  <a:cubicBezTo>
                    <a:pt x="711083" y="361399"/>
                    <a:pt x="704682" y="371000"/>
                    <a:pt x="698281" y="380601"/>
                  </a:cubicBezTo>
                  <a:cubicBezTo>
                    <a:pt x="686851" y="397746"/>
                    <a:pt x="685708" y="398203"/>
                    <a:pt x="666735" y="389288"/>
                  </a:cubicBezTo>
                  <a:cubicBezTo>
                    <a:pt x="644103" y="378772"/>
                    <a:pt x="623758" y="364371"/>
                    <a:pt x="598383" y="356141"/>
                  </a:cubicBezTo>
                  <a:cubicBezTo>
                    <a:pt x="598383" y="356141"/>
                    <a:pt x="598383" y="355912"/>
                    <a:pt x="598383" y="355912"/>
                  </a:cubicBezTo>
                  <a:cubicBezTo>
                    <a:pt x="589696" y="352483"/>
                    <a:pt x="586039" y="352483"/>
                    <a:pt x="580324" y="352255"/>
                  </a:cubicBezTo>
                  <a:cubicBezTo>
                    <a:pt x="584210" y="348597"/>
                    <a:pt x="587410" y="342882"/>
                    <a:pt x="589925" y="337853"/>
                  </a:cubicBezTo>
                  <a:cubicBezTo>
                    <a:pt x="586267" y="345168"/>
                    <a:pt x="581238" y="350883"/>
                    <a:pt x="573923" y="355455"/>
                  </a:cubicBezTo>
                  <a:cubicBezTo>
                    <a:pt x="557692" y="365285"/>
                    <a:pt x="550149" y="382430"/>
                    <a:pt x="556549" y="400489"/>
                  </a:cubicBezTo>
                  <a:cubicBezTo>
                    <a:pt x="558150" y="404833"/>
                    <a:pt x="558607" y="408719"/>
                    <a:pt x="558607" y="412377"/>
                  </a:cubicBezTo>
                  <a:cubicBezTo>
                    <a:pt x="559064" y="410776"/>
                    <a:pt x="559293" y="409405"/>
                    <a:pt x="559521" y="408490"/>
                  </a:cubicBezTo>
                  <a:cubicBezTo>
                    <a:pt x="562950" y="416263"/>
                    <a:pt x="569580" y="422435"/>
                    <a:pt x="572094" y="426321"/>
                  </a:cubicBezTo>
                  <a:cubicBezTo>
                    <a:pt x="574152" y="425635"/>
                    <a:pt x="576666" y="426321"/>
                    <a:pt x="579638" y="428836"/>
                  </a:cubicBezTo>
                  <a:cubicBezTo>
                    <a:pt x="601812" y="448495"/>
                    <a:pt x="629930" y="458782"/>
                    <a:pt x="653247" y="476385"/>
                  </a:cubicBezTo>
                  <a:cubicBezTo>
                    <a:pt x="655305" y="477985"/>
                    <a:pt x="657362" y="479128"/>
                    <a:pt x="659419" y="480271"/>
                  </a:cubicBezTo>
                  <a:cubicBezTo>
                    <a:pt x="662391" y="481871"/>
                    <a:pt x="665363" y="483014"/>
                    <a:pt x="668563" y="483471"/>
                  </a:cubicBezTo>
                  <a:cubicBezTo>
                    <a:pt x="668563" y="483471"/>
                    <a:pt x="668563" y="483471"/>
                    <a:pt x="668563" y="483471"/>
                  </a:cubicBezTo>
                  <a:cubicBezTo>
                    <a:pt x="669249" y="483700"/>
                    <a:pt x="669935" y="483700"/>
                    <a:pt x="670621" y="483928"/>
                  </a:cubicBezTo>
                  <a:cubicBezTo>
                    <a:pt x="670849" y="483928"/>
                    <a:pt x="670849" y="483928"/>
                    <a:pt x="671078" y="483928"/>
                  </a:cubicBezTo>
                  <a:cubicBezTo>
                    <a:pt x="671764" y="483928"/>
                    <a:pt x="672450" y="484157"/>
                    <a:pt x="673135" y="484157"/>
                  </a:cubicBezTo>
                  <a:cubicBezTo>
                    <a:pt x="673364" y="484157"/>
                    <a:pt x="673364" y="484157"/>
                    <a:pt x="673593" y="484157"/>
                  </a:cubicBezTo>
                  <a:cubicBezTo>
                    <a:pt x="674278" y="484157"/>
                    <a:pt x="674964" y="484157"/>
                    <a:pt x="675421" y="484157"/>
                  </a:cubicBezTo>
                  <a:cubicBezTo>
                    <a:pt x="675650" y="484157"/>
                    <a:pt x="675650" y="484157"/>
                    <a:pt x="675879" y="484157"/>
                  </a:cubicBezTo>
                  <a:cubicBezTo>
                    <a:pt x="677936" y="484157"/>
                    <a:pt x="679993" y="483928"/>
                    <a:pt x="682051" y="483471"/>
                  </a:cubicBezTo>
                  <a:cubicBezTo>
                    <a:pt x="682279" y="483471"/>
                    <a:pt x="682279" y="483471"/>
                    <a:pt x="682508" y="483471"/>
                  </a:cubicBezTo>
                  <a:cubicBezTo>
                    <a:pt x="682965" y="483471"/>
                    <a:pt x="683422" y="483243"/>
                    <a:pt x="684108" y="483243"/>
                  </a:cubicBezTo>
                  <a:cubicBezTo>
                    <a:pt x="684565" y="483243"/>
                    <a:pt x="684794" y="483014"/>
                    <a:pt x="685251" y="483014"/>
                  </a:cubicBezTo>
                  <a:cubicBezTo>
                    <a:pt x="685708" y="483014"/>
                    <a:pt x="686166" y="482785"/>
                    <a:pt x="686623" y="482557"/>
                  </a:cubicBezTo>
                  <a:cubicBezTo>
                    <a:pt x="687080" y="482328"/>
                    <a:pt x="687537" y="482328"/>
                    <a:pt x="687766" y="482100"/>
                  </a:cubicBezTo>
                  <a:cubicBezTo>
                    <a:pt x="688223" y="481871"/>
                    <a:pt x="688680" y="481871"/>
                    <a:pt x="688909" y="481642"/>
                  </a:cubicBezTo>
                  <a:cubicBezTo>
                    <a:pt x="689366" y="481414"/>
                    <a:pt x="689823" y="481414"/>
                    <a:pt x="690280" y="481185"/>
                  </a:cubicBezTo>
                  <a:cubicBezTo>
                    <a:pt x="690738" y="480957"/>
                    <a:pt x="690966" y="480957"/>
                    <a:pt x="691423" y="480728"/>
                  </a:cubicBezTo>
                  <a:cubicBezTo>
                    <a:pt x="691881" y="480499"/>
                    <a:pt x="692566" y="480271"/>
                    <a:pt x="693024" y="480042"/>
                  </a:cubicBezTo>
                  <a:cubicBezTo>
                    <a:pt x="693252" y="479814"/>
                    <a:pt x="693709" y="479814"/>
                    <a:pt x="693938" y="479585"/>
                  </a:cubicBezTo>
                  <a:cubicBezTo>
                    <a:pt x="694852" y="479128"/>
                    <a:pt x="695767" y="478899"/>
                    <a:pt x="696453" y="478442"/>
                  </a:cubicBezTo>
                  <a:cubicBezTo>
                    <a:pt x="705597" y="474327"/>
                    <a:pt x="712455" y="465869"/>
                    <a:pt x="725485" y="463583"/>
                  </a:cubicBezTo>
                  <a:cubicBezTo>
                    <a:pt x="723199" y="488958"/>
                    <a:pt x="720684" y="512732"/>
                    <a:pt x="718855" y="536506"/>
                  </a:cubicBezTo>
                  <a:cubicBezTo>
                    <a:pt x="713369" y="611259"/>
                    <a:pt x="698510" y="684639"/>
                    <a:pt x="687080" y="758477"/>
                  </a:cubicBezTo>
                  <a:cubicBezTo>
                    <a:pt x="687080" y="759163"/>
                    <a:pt x="686851" y="759849"/>
                    <a:pt x="686623" y="760534"/>
                  </a:cubicBezTo>
                  <a:cubicBezTo>
                    <a:pt x="684108" y="769678"/>
                    <a:pt x="684794" y="791395"/>
                    <a:pt x="684794" y="791395"/>
                  </a:cubicBezTo>
                  <a:cubicBezTo>
                    <a:pt x="670621" y="792996"/>
                    <a:pt x="660334" y="791624"/>
                    <a:pt x="649818" y="791395"/>
                  </a:cubicBezTo>
                  <a:cubicBezTo>
                    <a:pt x="557464" y="789338"/>
                    <a:pt x="465109" y="792538"/>
                    <a:pt x="372755" y="792767"/>
                  </a:cubicBezTo>
                  <a:cubicBezTo>
                    <a:pt x="355153" y="792767"/>
                    <a:pt x="337551" y="792767"/>
                    <a:pt x="319948" y="792767"/>
                  </a:cubicBezTo>
                  <a:cubicBezTo>
                    <a:pt x="307833" y="792767"/>
                    <a:pt x="300517" y="788881"/>
                    <a:pt x="297317" y="774708"/>
                  </a:cubicBezTo>
                  <a:cubicBezTo>
                    <a:pt x="296174" y="770364"/>
                    <a:pt x="295260" y="765792"/>
                    <a:pt x="294345" y="761220"/>
                  </a:cubicBezTo>
                  <a:cubicBezTo>
                    <a:pt x="294117" y="759849"/>
                    <a:pt x="293888" y="758706"/>
                    <a:pt x="293431" y="757334"/>
                  </a:cubicBezTo>
                  <a:cubicBezTo>
                    <a:pt x="292516" y="753219"/>
                    <a:pt x="291831" y="749104"/>
                    <a:pt x="290916" y="744990"/>
                  </a:cubicBezTo>
                  <a:cubicBezTo>
                    <a:pt x="290688" y="743389"/>
                    <a:pt x="290459" y="742018"/>
                    <a:pt x="290002" y="740418"/>
                  </a:cubicBezTo>
                  <a:cubicBezTo>
                    <a:pt x="289545" y="737446"/>
                    <a:pt x="288859" y="734703"/>
                    <a:pt x="288402" y="731731"/>
                  </a:cubicBezTo>
                  <a:cubicBezTo>
                    <a:pt x="287944" y="729673"/>
                    <a:pt x="287716" y="727616"/>
                    <a:pt x="287259" y="725330"/>
                  </a:cubicBezTo>
                  <a:cubicBezTo>
                    <a:pt x="286801" y="723044"/>
                    <a:pt x="286573" y="720758"/>
                    <a:pt x="286116" y="718243"/>
                  </a:cubicBezTo>
                  <a:cubicBezTo>
                    <a:pt x="285430" y="714357"/>
                    <a:pt x="284973" y="710700"/>
                    <a:pt x="284287" y="706813"/>
                  </a:cubicBezTo>
                  <a:cubicBezTo>
                    <a:pt x="284058" y="705213"/>
                    <a:pt x="283830" y="703842"/>
                    <a:pt x="283601" y="702241"/>
                  </a:cubicBezTo>
                  <a:cubicBezTo>
                    <a:pt x="281315" y="685096"/>
                    <a:pt x="279486" y="667951"/>
                    <a:pt x="278343" y="650578"/>
                  </a:cubicBezTo>
                  <a:cubicBezTo>
                    <a:pt x="273543" y="578112"/>
                    <a:pt x="259598" y="506788"/>
                    <a:pt x="251597" y="434551"/>
                  </a:cubicBezTo>
                  <a:cubicBezTo>
                    <a:pt x="245196" y="376258"/>
                    <a:pt x="232623" y="318879"/>
                    <a:pt x="224165" y="261043"/>
                  </a:cubicBezTo>
                  <a:cubicBezTo>
                    <a:pt x="216393" y="208237"/>
                    <a:pt x="206791" y="155659"/>
                    <a:pt x="192847" y="103995"/>
                  </a:cubicBezTo>
                  <a:cubicBezTo>
                    <a:pt x="189189" y="90736"/>
                    <a:pt x="182788" y="78163"/>
                    <a:pt x="177759" y="65133"/>
                  </a:cubicBezTo>
                  <a:cubicBezTo>
                    <a:pt x="174559" y="56675"/>
                    <a:pt x="175930" y="54160"/>
                    <a:pt x="187360" y="53017"/>
                  </a:cubicBezTo>
                  <a:close/>
                  <a:moveTo>
                    <a:pt x="18425" y="690354"/>
                  </a:moveTo>
                  <a:cubicBezTo>
                    <a:pt x="24826" y="652178"/>
                    <a:pt x="31912" y="614002"/>
                    <a:pt x="38542" y="575826"/>
                  </a:cubicBezTo>
                  <a:cubicBezTo>
                    <a:pt x="57287" y="468384"/>
                    <a:pt x="85862" y="362770"/>
                    <a:pt x="103693" y="255100"/>
                  </a:cubicBezTo>
                  <a:cubicBezTo>
                    <a:pt x="112151" y="204579"/>
                    <a:pt x="121752" y="154287"/>
                    <a:pt x="133182" y="104224"/>
                  </a:cubicBezTo>
                  <a:cubicBezTo>
                    <a:pt x="134554" y="97823"/>
                    <a:pt x="136383" y="90965"/>
                    <a:pt x="139126" y="84793"/>
                  </a:cubicBezTo>
                  <a:cubicBezTo>
                    <a:pt x="139126" y="84793"/>
                    <a:pt x="139126" y="84793"/>
                    <a:pt x="139126" y="84793"/>
                  </a:cubicBezTo>
                  <a:cubicBezTo>
                    <a:pt x="139583" y="83878"/>
                    <a:pt x="140040" y="82964"/>
                    <a:pt x="140497" y="82050"/>
                  </a:cubicBezTo>
                  <a:cubicBezTo>
                    <a:pt x="140955" y="81135"/>
                    <a:pt x="141412" y="80221"/>
                    <a:pt x="141869" y="79306"/>
                  </a:cubicBezTo>
                  <a:cubicBezTo>
                    <a:pt x="150099" y="65819"/>
                    <a:pt x="161300" y="60333"/>
                    <a:pt x="170673" y="78849"/>
                  </a:cubicBezTo>
                  <a:cubicBezTo>
                    <a:pt x="179359" y="95994"/>
                    <a:pt x="184160" y="114282"/>
                    <a:pt x="187589" y="132799"/>
                  </a:cubicBezTo>
                  <a:cubicBezTo>
                    <a:pt x="194676" y="170975"/>
                    <a:pt x="202448" y="208923"/>
                    <a:pt x="208620" y="247099"/>
                  </a:cubicBezTo>
                  <a:cubicBezTo>
                    <a:pt x="214792" y="286875"/>
                    <a:pt x="221422" y="326423"/>
                    <a:pt x="227137" y="366428"/>
                  </a:cubicBezTo>
                  <a:cubicBezTo>
                    <a:pt x="237424" y="438894"/>
                    <a:pt x="247711" y="511360"/>
                    <a:pt x="257541" y="584055"/>
                  </a:cubicBezTo>
                  <a:cubicBezTo>
                    <a:pt x="263027" y="624746"/>
                    <a:pt x="266913" y="665437"/>
                    <a:pt x="271942" y="706128"/>
                  </a:cubicBezTo>
                  <a:cubicBezTo>
                    <a:pt x="273314" y="716872"/>
                    <a:pt x="268742" y="720529"/>
                    <a:pt x="258455" y="720301"/>
                  </a:cubicBezTo>
                  <a:cubicBezTo>
                    <a:pt x="237881" y="719844"/>
                    <a:pt x="217536" y="720072"/>
                    <a:pt x="196962" y="720072"/>
                  </a:cubicBezTo>
                  <a:cubicBezTo>
                    <a:pt x="196962" y="720987"/>
                    <a:pt x="97521" y="722815"/>
                    <a:pt x="47686" y="723273"/>
                  </a:cubicBezTo>
                  <a:cubicBezTo>
                    <a:pt x="14767" y="723501"/>
                    <a:pt x="12939" y="723273"/>
                    <a:pt x="18425" y="690354"/>
                  </a:cubicBezTo>
                  <a:close/>
                </a:path>
              </a:pathLst>
            </a:custGeom>
            <a:solidFill>
              <a:srgbClr val="000000"/>
            </a:solidFill>
            <a:ln w="2286" cap="flat">
              <a:noFill/>
              <a:prstDash val="solid"/>
              <a:miter/>
            </a:ln>
          </p:spPr>
          <p:txBody>
            <a:bodyPr rtlCol="0" anchor="ctr"/>
            <a:lstStyle/>
            <a:p>
              <a:endParaRPr lang="en-US"/>
            </a:p>
          </p:txBody>
        </p:sp>
        <p:sp>
          <p:nvSpPr>
            <p:cNvPr id="56" name="Freeform 915">
              <a:extLst>
                <a:ext uri="{FF2B5EF4-FFF2-40B4-BE49-F238E27FC236}">
                  <a16:creationId xmlns:a16="http://schemas.microsoft.com/office/drawing/2014/main" id="{6DF13E83-7020-6128-1173-86DAA5BDBF8E}"/>
                </a:ext>
              </a:extLst>
            </p:cNvPr>
            <p:cNvSpPr/>
            <p:nvPr/>
          </p:nvSpPr>
          <p:spPr>
            <a:xfrm>
              <a:off x="3212110" y="743692"/>
              <a:ext cx="2286" cy="171"/>
            </a:xfrm>
            <a:custGeom>
              <a:avLst/>
              <a:gdLst>
                <a:gd name="connsiteX0" fmla="*/ 0 w 2286"/>
                <a:gd name="connsiteY0" fmla="*/ 171 h 171"/>
                <a:gd name="connsiteX1" fmla="*/ 0 w 2286"/>
                <a:gd name="connsiteY1" fmla="*/ 171 h 171"/>
                <a:gd name="connsiteX2" fmla="*/ 0 w 2286"/>
                <a:gd name="connsiteY2" fmla="*/ 171 h 171"/>
              </a:gdLst>
              <a:ahLst/>
              <a:cxnLst>
                <a:cxn ang="0">
                  <a:pos x="connsiteX0" y="connsiteY0"/>
                </a:cxn>
                <a:cxn ang="0">
                  <a:pos x="connsiteX1" y="connsiteY1"/>
                </a:cxn>
                <a:cxn ang="0">
                  <a:pos x="connsiteX2" y="connsiteY2"/>
                </a:cxn>
              </a:cxnLst>
              <a:rect l="l" t="t" r="r" b="b"/>
              <a:pathLst>
                <a:path w="2286" h="171">
                  <a:moveTo>
                    <a:pt x="0" y="171"/>
                  </a:moveTo>
                  <a:cubicBezTo>
                    <a:pt x="0" y="-57"/>
                    <a:pt x="0" y="-57"/>
                    <a:pt x="0" y="171"/>
                  </a:cubicBezTo>
                  <a:cubicBezTo>
                    <a:pt x="0" y="-57"/>
                    <a:pt x="0" y="-57"/>
                    <a:pt x="0" y="171"/>
                  </a:cubicBezTo>
                  <a:close/>
                </a:path>
              </a:pathLst>
            </a:custGeom>
            <a:solidFill>
              <a:srgbClr val="000000"/>
            </a:solidFill>
            <a:ln w="2286" cap="flat">
              <a:noFill/>
              <a:prstDash val="solid"/>
              <a:miter/>
            </a:ln>
          </p:spPr>
          <p:txBody>
            <a:bodyPr rtlCol="0" anchor="ctr"/>
            <a:lstStyle/>
            <a:p>
              <a:endParaRPr lang="en-US"/>
            </a:p>
          </p:txBody>
        </p:sp>
        <p:sp>
          <p:nvSpPr>
            <p:cNvPr id="57" name="Freeform 916">
              <a:extLst>
                <a:ext uri="{FF2B5EF4-FFF2-40B4-BE49-F238E27FC236}">
                  <a16:creationId xmlns:a16="http://schemas.microsoft.com/office/drawing/2014/main" id="{07C21D58-817B-BBA5-11D0-74F0DD97BE14}"/>
                </a:ext>
              </a:extLst>
            </p:cNvPr>
            <p:cNvSpPr/>
            <p:nvPr/>
          </p:nvSpPr>
          <p:spPr>
            <a:xfrm>
              <a:off x="3010257" y="918743"/>
              <a:ext cx="2286" cy="228"/>
            </a:xfrm>
            <a:custGeom>
              <a:avLst/>
              <a:gdLst>
                <a:gd name="connsiteX0" fmla="*/ 0 w 2286"/>
                <a:gd name="connsiteY0" fmla="*/ 229 h 228"/>
                <a:gd name="connsiteX1" fmla="*/ 0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0" y="229"/>
                    <a:pt x="0" y="0"/>
                    <a:pt x="0" y="0"/>
                  </a:cubicBezTo>
                  <a:cubicBezTo>
                    <a:pt x="0" y="0"/>
                    <a:pt x="0" y="229"/>
                    <a:pt x="0" y="229"/>
                  </a:cubicBezTo>
                  <a:close/>
                </a:path>
              </a:pathLst>
            </a:custGeom>
            <a:solidFill>
              <a:srgbClr val="000000"/>
            </a:solidFill>
            <a:ln w="2286" cap="flat">
              <a:noFill/>
              <a:prstDash val="solid"/>
              <a:miter/>
            </a:ln>
          </p:spPr>
          <p:txBody>
            <a:bodyPr rtlCol="0" anchor="ctr"/>
            <a:lstStyle/>
            <a:p>
              <a:endParaRPr lang="en-US"/>
            </a:p>
          </p:txBody>
        </p:sp>
        <p:sp>
          <p:nvSpPr>
            <p:cNvPr id="58" name="Freeform 917">
              <a:extLst>
                <a:ext uri="{FF2B5EF4-FFF2-40B4-BE49-F238E27FC236}">
                  <a16:creationId xmlns:a16="http://schemas.microsoft.com/office/drawing/2014/main" id="{339758D1-97A3-139A-CAE4-52A80B5512BD}"/>
                </a:ext>
              </a:extLst>
            </p:cNvPr>
            <p:cNvSpPr/>
            <p:nvPr/>
          </p:nvSpPr>
          <p:spPr>
            <a:xfrm>
              <a:off x="2922117" y="508380"/>
              <a:ext cx="421263" cy="435791"/>
            </a:xfrm>
            <a:custGeom>
              <a:avLst/>
              <a:gdLst>
                <a:gd name="connsiteX0" fmla="*/ 275135 w 421263"/>
                <a:gd name="connsiteY0" fmla="*/ 434137 h 435791"/>
                <a:gd name="connsiteX1" fmla="*/ 277649 w 421263"/>
                <a:gd name="connsiteY1" fmla="*/ 434137 h 435791"/>
                <a:gd name="connsiteX2" fmla="*/ 292508 w 421263"/>
                <a:gd name="connsiteY2" fmla="*/ 434137 h 435791"/>
                <a:gd name="connsiteX3" fmla="*/ 295937 w 421263"/>
                <a:gd name="connsiteY3" fmla="*/ 434137 h 435791"/>
                <a:gd name="connsiteX4" fmla="*/ 309882 w 421263"/>
                <a:gd name="connsiteY4" fmla="*/ 434365 h 435791"/>
                <a:gd name="connsiteX5" fmla="*/ 314225 w 421263"/>
                <a:gd name="connsiteY5" fmla="*/ 434365 h 435791"/>
                <a:gd name="connsiteX6" fmla="*/ 327255 w 421263"/>
                <a:gd name="connsiteY6" fmla="*/ 434594 h 435791"/>
                <a:gd name="connsiteX7" fmla="*/ 332285 w 421263"/>
                <a:gd name="connsiteY7" fmla="*/ 434594 h 435791"/>
                <a:gd name="connsiteX8" fmla="*/ 345086 w 421263"/>
                <a:gd name="connsiteY8" fmla="*/ 434823 h 435791"/>
                <a:gd name="connsiteX9" fmla="*/ 350344 w 421263"/>
                <a:gd name="connsiteY9" fmla="*/ 434823 h 435791"/>
                <a:gd name="connsiteX10" fmla="*/ 363374 w 421263"/>
                <a:gd name="connsiteY10" fmla="*/ 435051 h 435791"/>
                <a:gd name="connsiteX11" fmla="*/ 368403 w 421263"/>
                <a:gd name="connsiteY11" fmla="*/ 435280 h 435791"/>
                <a:gd name="connsiteX12" fmla="*/ 386463 w 421263"/>
                <a:gd name="connsiteY12" fmla="*/ 435737 h 435791"/>
                <a:gd name="connsiteX13" fmla="*/ 416867 w 421263"/>
                <a:gd name="connsiteY13" fmla="*/ 432079 h 435791"/>
                <a:gd name="connsiteX14" fmla="*/ 420981 w 421263"/>
                <a:gd name="connsiteY14" fmla="*/ 427736 h 435791"/>
                <a:gd name="connsiteX15" fmla="*/ 416638 w 421263"/>
                <a:gd name="connsiteY15" fmla="*/ 421335 h 435791"/>
                <a:gd name="connsiteX16" fmla="*/ 403608 w 421263"/>
                <a:gd name="connsiteY16" fmla="*/ 420421 h 435791"/>
                <a:gd name="connsiteX17" fmla="*/ 386691 w 421263"/>
                <a:gd name="connsiteY17" fmla="*/ 420421 h 435791"/>
                <a:gd name="connsiteX18" fmla="*/ 383720 w 421263"/>
                <a:gd name="connsiteY18" fmla="*/ 420421 h 435791"/>
                <a:gd name="connsiteX19" fmla="*/ 368403 w 421263"/>
                <a:gd name="connsiteY19" fmla="*/ 420421 h 435791"/>
                <a:gd name="connsiteX20" fmla="*/ 311482 w 421263"/>
                <a:gd name="connsiteY20" fmla="*/ 420649 h 435791"/>
                <a:gd name="connsiteX21" fmla="*/ 311025 w 421263"/>
                <a:gd name="connsiteY21" fmla="*/ 420649 h 435791"/>
                <a:gd name="connsiteX22" fmla="*/ 293194 w 421263"/>
                <a:gd name="connsiteY22" fmla="*/ 420878 h 435791"/>
                <a:gd name="connsiteX23" fmla="*/ 292280 w 421263"/>
                <a:gd name="connsiteY23" fmla="*/ 420878 h 435791"/>
                <a:gd name="connsiteX24" fmla="*/ 255704 w 421263"/>
                <a:gd name="connsiteY24" fmla="*/ 421792 h 435791"/>
                <a:gd name="connsiteX25" fmla="*/ 232615 w 421263"/>
                <a:gd name="connsiteY25" fmla="*/ 422935 h 435791"/>
                <a:gd name="connsiteX26" fmla="*/ 131574 w 421263"/>
                <a:gd name="connsiteY26" fmla="*/ 419964 h 435791"/>
                <a:gd name="connsiteX27" fmla="*/ 98656 w 421263"/>
                <a:gd name="connsiteY27" fmla="*/ 420649 h 435791"/>
                <a:gd name="connsiteX28" fmla="*/ 87454 w 421263"/>
                <a:gd name="connsiteY28" fmla="*/ 415392 h 435791"/>
                <a:gd name="connsiteX29" fmla="*/ 87226 w 421263"/>
                <a:gd name="connsiteY29" fmla="*/ 415392 h 435791"/>
                <a:gd name="connsiteX30" fmla="*/ 84482 w 421263"/>
                <a:gd name="connsiteY30" fmla="*/ 409219 h 435791"/>
                <a:gd name="connsiteX31" fmla="*/ 82425 w 421263"/>
                <a:gd name="connsiteY31" fmla="*/ 402590 h 435791"/>
                <a:gd name="connsiteX32" fmla="*/ 82196 w 421263"/>
                <a:gd name="connsiteY32" fmla="*/ 396418 h 435791"/>
                <a:gd name="connsiteX33" fmla="*/ 81968 w 421263"/>
                <a:gd name="connsiteY33" fmla="*/ 392532 h 435791"/>
                <a:gd name="connsiteX34" fmla="*/ 81968 w 421263"/>
                <a:gd name="connsiteY34" fmla="*/ 392532 h 435791"/>
                <a:gd name="connsiteX35" fmla="*/ 79225 w 421263"/>
                <a:gd name="connsiteY35" fmla="*/ 384302 h 435791"/>
                <a:gd name="connsiteX36" fmla="*/ 29847 w 421263"/>
                <a:gd name="connsiteY36" fmla="*/ 35458 h 435791"/>
                <a:gd name="connsiteX37" fmla="*/ 57736 w 421263"/>
                <a:gd name="connsiteY37" fmla="*/ 77521 h 435791"/>
                <a:gd name="connsiteX38" fmla="*/ 54993 w 421263"/>
                <a:gd name="connsiteY38" fmla="*/ 62433 h 435791"/>
                <a:gd name="connsiteX39" fmla="*/ 26418 w 421263"/>
                <a:gd name="connsiteY39" fmla="*/ 4140 h 435791"/>
                <a:gd name="connsiteX40" fmla="*/ 15445 w 421263"/>
                <a:gd name="connsiteY40" fmla="*/ 11684 h 435791"/>
                <a:gd name="connsiteX41" fmla="*/ 586 w 421263"/>
                <a:gd name="connsiteY41" fmla="*/ 75921 h 435791"/>
                <a:gd name="connsiteX42" fmla="*/ 4015 w 421263"/>
                <a:gd name="connsiteY42" fmla="*/ 84836 h 435791"/>
                <a:gd name="connsiteX43" fmla="*/ 20703 w 421263"/>
                <a:gd name="connsiteY43" fmla="*/ 36830 h 435791"/>
                <a:gd name="connsiteX44" fmla="*/ 66194 w 421263"/>
                <a:gd name="connsiteY44" fmla="*/ 388645 h 435791"/>
                <a:gd name="connsiteX45" fmla="*/ 67795 w 421263"/>
                <a:gd name="connsiteY45" fmla="*/ 414934 h 435791"/>
                <a:gd name="connsiteX46" fmla="*/ 83111 w 421263"/>
                <a:gd name="connsiteY46" fmla="*/ 432537 h 435791"/>
                <a:gd name="connsiteX47" fmla="*/ 102770 w 421263"/>
                <a:gd name="connsiteY47" fmla="*/ 433680 h 435791"/>
                <a:gd name="connsiteX48" fmla="*/ 257761 w 421263"/>
                <a:gd name="connsiteY48" fmla="*/ 432994 h 435791"/>
                <a:gd name="connsiteX49" fmla="*/ 259133 w 421263"/>
                <a:gd name="connsiteY49" fmla="*/ 432994 h 435791"/>
                <a:gd name="connsiteX50" fmla="*/ 275135 w 421263"/>
                <a:gd name="connsiteY50" fmla="*/ 434137 h 435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21263" h="435791">
                  <a:moveTo>
                    <a:pt x="275135" y="434137"/>
                  </a:moveTo>
                  <a:cubicBezTo>
                    <a:pt x="276049" y="434137"/>
                    <a:pt x="276735" y="434137"/>
                    <a:pt x="277649" y="434137"/>
                  </a:cubicBezTo>
                  <a:cubicBezTo>
                    <a:pt x="282679" y="434137"/>
                    <a:pt x="287479" y="434137"/>
                    <a:pt x="292508" y="434137"/>
                  </a:cubicBezTo>
                  <a:cubicBezTo>
                    <a:pt x="293651" y="434137"/>
                    <a:pt x="294794" y="434137"/>
                    <a:pt x="295937" y="434137"/>
                  </a:cubicBezTo>
                  <a:cubicBezTo>
                    <a:pt x="300509" y="434137"/>
                    <a:pt x="305310" y="434137"/>
                    <a:pt x="309882" y="434365"/>
                  </a:cubicBezTo>
                  <a:cubicBezTo>
                    <a:pt x="311253" y="434365"/>
                    <a:pt x="312854" y="434365"/>
                    <a:pt x="314225" y="434365"/>
                  </a:cubicBezTo>
                  <a:cubicBezTo>
                    <a:pt x="318569" y="434365"/>
                    <a:pt x="322912" y="434594"/>
                    <a:pt x="327255" y="434594"/>
                  </a:cubicBezTo>
                  <a:cubicBezTo>
                    <a:pt x="328856" y="434594"/>
                    <a:pt x="330684" y="434594"/>
                    <a:pt x="332285" y="434594"/>
                  </a:cubicBezTo>
                  <a:cubicBezTo>
                    <a:pt x="336628" y="434594"/>
                    <a:pt x="340743" y="434823"/>
                    <a:pt x="345086" y="434823"/>
                  </a:cubicBezTo>
                  <a:cubicBezTo>
                    <a:pt x="346915" y="434823"/>
                    <a:pt x="348515" y="434823"/>
                    <a:pt x="350344" y="434823"/>
                  </a:cubicBezTo>
                  <a:cubicBezTo>
                    <a:pt x="354687" y="434823"/>
                    <a:pt x="359031" y="435051"/>
                    <a:pt x="363374" y="435051"/>
                  </a:cubicBezTo>
                  <a:cubicBezTo>
                    <a:pt x="364974" y="435051"/>
                    <a:pt x="366803" y="435051"/>
                    <a:pt x="368403" y="435280"/>
                  </a:cubicBezTo>
                  <a:cubicBezTo>
                    <a:pt x="374347" y="435508"/>
                    <a:pt x="380291" y="435737"/>
                    <a:pt x="386463" y="435737"/>
                  </a:cubicBezTo>
                  <a:cubicBezTo>
                    <a:pt x="396521" y="436194"/>
                    <a:pt x="406808" y="433680"/>
                    <a:pt x="416867" y="432079"/>
                  </a:cubicBezTo>
                  <a:cubicBezTo>
                    <a:pt x="418467" y="431851"/>
                    <a:pt x="420296" y="429336"/>
                    <a:pt x="420981" y="427736"/>
                  </a:cubicBezTo>
                  <a:cubicBezTo>
                    <a:pt x="422124" y="424307"/>
                    <a:pt x="419610" y="422021"/>
                    <a:pt x="416638" y="421335"/>
                  </a:cubicBezTo>
                  <a:cubicBezTo>
                    <a:pt x="412523" y="420421"/>
                    <a:pt x="407951" y="420421"/>
                    <a:pt x="403608" y="420421"/>
                  </a:cubicBezTo>
                  <a:cubicBezTo>
                    <a:pt x="397893" y="420421"/>
                    <a:pt x="392178" y="420421"/>
                    <a:pt x="386691" y="420421"/>
                  </a:cubicBezTo>
                  <a:cubicBezTo>
                    <a:pt x="385777" y="420421"/>
                    <a:pt x="384634" y="420421"/>
                    <a:pt x="383720" y="420421"/>
                  </a:cubicBezTo>
                  <a:cubicBezTo>
                    <a:pt x="378690" y="420421"/>
                    <a:pt x="373433" y="420421"/>
                    <a:pt x="368403" y="420421"/>
                  </a:cubicBezTo>
                  <a:cubicBezTo>
                    <a:pt x="349430" y="420421"/>
                    <a:pt x="330456" y="420421"/>
                    <a:pt x="311482" y="420649"/>
                  </a:cubicBezTo>
                  <a:cubicBezTo>
                    <a:pt x="311253" y="420649"/>
                    <a:pt x="311025" y="420649"/>
                    <a:pt x="311025" y="420649"/>
                  </a:cubicBezTo>
                  <a:cubicBezTo>
                    <a:pt x="305081" y="420649"/>
                    <a:pt x="299138" y="420878"/>
                    <a:pt x="293194" y="420878"/>
                  </a:cubicBezTo>
                  <a:cubicBezTo>
                    <a:pt x="292966" y="420878"/>
                    <a:pt x="292508" y="420878"/>
                    <a:pt x="292280" y="420878"/>
                  </a:cubicBezTo>
                  <a:cubicBezTo>
                    <a:pt x="280164" y="421107"/>
                    <a:pt x="267820" y="421335"/>
                    <a:pt x="255704" y="421792"/>
                  </a:cubicBezTo>
                  <a:cubicBezTo>
                    <a:pt x="247931" y="422021"/>
                    <a:pt x="240388" y="422478"/>
                    <a:pt x="232615" y="422935"/>
                  </a:cubicBezTo>
                  <a:cubicBezTo>
                    <a:pt x="199011" y="424764"/>
                    <a:pt x="165178" y="420878"/>
                    <a:pt x="131574" y="419964"/>
                  </a:cubicBezTo>
                  <a:cubicBezTo>
                    <a:pt x="120601" y="419735"/>
                    <a:pt x="109628" y="420878"/>
                    <a:pt x="98656" y="420649"/>
                  </a:cubicBezTo>
                  <a:cubicBezTo>
                    <a:pt x="91112" y="420649"/>
                    <a:pt x="87683" y="419278"/>
                    <a:pt x="87454" y="415392"/>
                  </a:cubicBezTo>
                  <a:cubicBezTo>
                    <a:pt x="87454" y="415392"/>
                    <a:pt x="87226" y="415392"/>
                    <a:pt x="87226" y="415392"/>
                  </a:cubicBezTo>
                  <a:cubicBezTo>
                    <a:pt x="86311" y="413334"/>
                    <a:pt x="85397" y="411277"/>
                    <a:pt x="84482" y="409219"/>
                  </a:cubicBezTo>
                  <a:cubicBezTo>
                    <a:pt x="83797" y="406933"/>
                    <a:pt x="83111" y="404876"/>
                    <a:pt x="82425" y="402590"/>
                  </a:cubicBezTo>
                  <a:cubicBezTo>
                    <a:pt x="82425" y="400533"/>
                    <a:pt x="82196" y="398475"/>
                    <a:pt x="82196" y="396418"/>
                  </a:cubicBezTo>
                  <a:cubicBezTo>
                    <a:pt x="82196" y="395046"/>
                    <a:pt x="82196" y="393903"/>
                    <a:pt x="81968" y="392532"/>
                  </a:cubicBezTo>
                  <a:lnTo>
                    <a:pt x="81968" y="392532"/>
                  </a:lnTo>
                  <a:cubicBezTo>
                    <a:pt x="80596" y="394132"/>
                    <a:pt x="78767" y="394132"/>
                    <a:pt x="79225" y="384302"/>
                  </a:cubicBezTo>
                  <a:cubicBezTo>
                    <a:pt x="69395" y="280746"/>
                    <a:pt x="45849" y="139471"/>
                    <a:pt x="29847" y="35458"/>
                  </a:cubicBezTo>
                  <a:cubicBezTo>
                    <a:pt x="37848" y="49632"/>
                    <a:pt x="52021" y="80950"/>
                    <a:pt x="57736" y="77521"/>
                  </a:cubicBezTo>
                  <a:cubicBezTo>
                    <a:pt x="64594" y="73406"/>
                    <a:pt x="58422" y="67691"/>
                    <a:pt x="54993" y="62433"/>
                  </a:cubicBezTo>
                  <a:cubicBezTo>
                    <a:pt x="51335" y="56947"/>
                    <a:pt x="31447" y="10770"/>
                    <a:pt x="26418" y="4140"/>
                  </a:cubicBezTo>
                  <a:cubicBezTo>
                    <a:pt x="20017" y="-4547"/>
                    <a:pt x="19331" y="1626"/>
                    <a:pt x="15445" y="11684"/>
                  </a:cubicBezTo>
                  <a:cubicBezTo>
                    <a:pt x="14302" y="15113"/>
                    <a:pt x="6301" y="56718"/>
                    <a:pt x="586" y="75921"/>
                  </a:cubicBezTo>
                  <a:cubicBezTo>
                    <a:pt x="-557" y="79807"/>
                    <a:pt x="-328" y="83464"/>
                    <a:pt x="4015" y="84836"/>
                  </a:cubicBezTo>
                  <a:cubicBezTo>
                    <a:pt x="8587" y="86208"/>
                    <a:pt x="14302" y="48260"/>
                    <a:pt x="20703" y="36830"/>
                  </a:cubicBezTo>
                  <a:cubicBezTo>
                    <a:pt x="26647" y="73863"/>
                    <a:pt x="55907" y="317779"/>
                    <a:pt x="66194" y="388645"/>
                  </a:cubicBezTo>
                  <a:cubicBezTo>
                    <a:pt x="67337" y="397332"/>
                    <a:pt x="67795" y="406248"/>
                    <a:pt x="67795" y="414934"/>
                  </a:cubicBezTo>
                  <a:cubicBezTo>
                    <a:pt x="67566" y="425907"/>
                    <a:pt x="73052" y="431394"/>
                    <a:pt x="83111" y="432537"/>
                  </a:cubicBezTo>
                  <a:cubicBezTo>
                    <a:pt x="89740" y="433222"/>
                    <a:pt x="96141" y="433680"/>
                    <a:pt x="102770" y="433680"/>
                  </a:cubicBezTo>
                  <a:cubicBezTo>
                    <a:pt x="154434" y="433451"/>
                    <a:pt x="206098" y="432994"/>
                    <a:pt x="257761" y="432994"/>
                  </a:cubicBezTo>
                  <a:cubicBezTo>
                    <a:pt x="258218" y="432994"/>
                    <a:pt x="258676" y="432994"/>
                    <a:pt x="259133" y="432994"/>
                  </a:cubicBezTo>
                  <a:cubicBezTo>
                    <a:pt x="264619" y="434137"/>
                    <a:pt x="269877" y="434137"/>
                    <a:pt x="275135" y="434137"/>
                  </a:cubicBezTo>
                  <a:close/>
                </a:path>
              </a:pathLst>
            </a:custGeom>
            <a:solidFill>
              <a:srgbClr val="000000"/>
            </a:solidFill>
            <a:ln w="2286" cap="flat">
              <a:noFill/>
              <a:prstDash val="solid"/>
              <a:miter/>
            </a:ln>
          </p:spPr>
          <p:txBody>
            <a:bodyPr rtlCol="0" anchor="ctr"/>
            <a:lstStyle/>
            <a:p>
              <a:endParaRPr lang="en-US"/>
            </a:p>
          </p:txBody>
        </p:sp>
        <p:sp>
          <p:nvSpPr>
            <p:cNvPr id="59" name="Freeform 918">
              <a:extLst>
                <a:ext uri="{FF2B5EF4-FFF2-40B4-BE49-F238E27FC236}">
                  <a16:creationId xmlns:a16="http://schemas.microsoft.com/office/drawing/2014/main" id="{D0B16C09-D06A-FAC2-0D50-E935C55689B2}"/>
                </a:ext>
              </a:extLst>
            </p:cNvPr>
            <p:cNvSpPr/>
            <p:nvPr/>
          </p:nvSpPr>
          <p:spPr>
            <a:xfrm>
              <a:off x="3563697" y="1122461"/>
              <a:ext cx="201285" cy="16193"/>
            </a:xfrm>
            <a:custGeom>
              <a:avLst/>
              <a:gdLst>
                <a:gd name="connsiteX0" fmla="*/ 0 w 201285"/>
                <a:gd name="connsiteY0" fmla="*/ 9109 h 16193"/>
                <a:gd name="connsiteX1" fmla="*/ 9601 w 201285"/>
                <a:gd name="connsiteY1" fmla="*/ 15738 h 16193"/>
                <a:gd name="connsiteX2" fmla="*/ 182423 w 201285"/>
                <a:gd name="connsiteY2" fmla="*/ 15052 h 16193"/>
                <a:gd name="connsiteX3" fmla="*/ 193167 w 201285"/>
                <a:gd name="connsiteY3" fmla="*/ 13681 h 16193"/>
                <a:gd name="connsiteX4" fmla="*/ 201168 w 201285"/>
                <a:gd name="connsiteY4" fmla="*/ 5451 h 16193"/>
                <a:gd name="connsiteX5" fmla="*/ 192481 w 201285"/>
                <a:gd name="connsiteY5" fmla="*/ 422 h 16193"/>
                <a:gd name="connsiteX6" fmla="*/ 135560 w 201285"/>
                <a:gd name="connsiteY6" fmla="*/ 2251 h 16193"/>
                <a:gd name="connsiteX7" fmla="*/ 10744 w 201285"/>
                <a:gd name="connsiteY7" fmla="*/ 1108 h 16193"/>
                <a:gd name="connsiteX8" fmla="*/ 0 w 201285"/>
                <a:gd name="connsiteY8" fmla="*/ 9109 h 1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285" h="16193">
                  <a:moveTo>
                    <a:pt x="0" y="9109"/>
                  </a:moveTo>
                  <a:cubicBezTo>
                    <a:pt x="0" y="14595"/>
                    <a:pt x="5258" y="15281"/>
                    <a:pt x="9601" y="15738"/>
                  </a:cubicBezTo>
                  <a:cubicBezTo>
                    <a:pt x="31547" y="17338"/>
                    <a:pt x="146533" y="14138"/>
                    <a:pt x="182423" y="15052"/>
                  </a:cubicBezTo>
                  <a:cubicBezTo>
                    <a:pt x="186080" y="15052"/>
                    <a:pt x="189738" y="14366"/>
                    <a:pt x="193167" y="13681"/>
                  </a:cubicBezTo>
                  <a:cubicBezTo>
                    <a:pt x="197510" y="12766"/>
                    <a:pt x="202082" y="11395"/>
                    <a:pt x="201168" y="5451"/>
                  </a:cubicBezTo>
                  <a:cubicBezTo>
                    <a:pt x="200482" y="879"/>
                    <a:pt x="196139" y="650"/>
                    <a:pt x="192481" y="422"/>
                  </a:cubicBezTo>
                  <a:cubicBezTo>
                    <a:pt x="173507" y="-721"/>
                    <a:pt x="154534" y="650"/>
                    <a:pt x="135560" y="2251"/>
                  </a:cubicBezTo>
                  <a:cubicBezTo>
                    <a:pt x="98984" y="5222"/>
                    <a:pt x="15773" y="1108"/>
                    <a:pt x="10744" y="1108"/>
                  </a:cubicBezTo>
                  <a:cubicBezTo>
                    <a:pt x="5486" y="1108"/>
                    <a:pt x="0" y="2479"/>
                    <a:pt x="0" y="9109"/>
                  </a:cubicBezTo>
                  <a:close/>
                </a:path>
              </a:pathLst>
            </a:custGeom>
            <a:solidFill>
              <a:srgbClr val="000000"/>
            </a:solidFill>
            <a:ln w="2286" cap="flat">
              <a:noFill/>
              <a:prstDash val="solid"/>
              <a:miter/>
            </a:ln>
          </p:spPr>
          <p:txBody>
            <a:bodyPr rtlCol="0" anchor="ctr"/>
            <a:lstStyle/>
            <a:p>
              <a:endParaRPr lang="en-US"/>
            </a:p>
          </p:txBody>
        </p:sp>
        <p:sp>
          <p:nvSpPr>
            <p:cNvPr id="60" name="Freeform 919">
              <a:extLst>
                <a:ext uri="{FF2B5EF4-FFF2-40B4-BE49-F238E27FC236}">
                  <a16:creationId xmlns:a16="http://schemas.microsoft.com/office/drawing/2014/main" id="{43AFBE42-6298-C892-0889-48DBE086D487}"/>
                </a:ext>
              </a:extLst>
            </p:cNvPr>
            <p:cNvSpPr/>
            <p:nvPr/>
          </p:nvSpPr>
          <p:spPr>
            <a:xfrm>
              <a:off x="2780732" y="1113755"/>
              <a:ext cx="149285" cy="21828"/>
            </a:xfrm>
            <a:custGeom>
              <a:avLst/>
              <a:gdLst>
                <a:gd name="connsiteX0" fmla="*/ 6868 w 149285"/>
                <a:gd name="connsiteY0" fmla="*/ 21015 h 21828"/>
                <a:gd name="connsiteX1" fmla="*/ 17840 w 149285"/>
                <a:gd name="connsiteY1" fmla="*/ 21701 h 21828"/>
                <a:gd name="connsiteX2" fmla="*/ 59446 w 149285"/>
                <a:gd name="connsiteY2" fmla="*/ 20787 h 21828"/>
                <a:gd name="connsiteX3" fmla="*/ 137627 w 149285"/>
                <a:gd name="connsiteY3" fmla="*/ 16901 h 21828"/>
                <a:gd name="connsiteX4" fmla="*/ 149285 w 149285"/>
                <a:gd name="connsiteY4" fmla="*/ 10043 h 21828"/>
                <a:gd name="connsiteX5" fmla="*/ 98308 w 149285"/>
                <a:gd name="connsiteY5" fmla="*/ 1584 h 21828"/>
                <a:gd name="connsiteX6" fmla="*/ 17840 w 149285"/>
                <a:gd name="connsiteY6" fmla="*/ 6842 h 21828"/>
                <a:gd name="connsiteX7" fmla="*/ 7096 w 149285"/>
                <a:gd name="connsiteY7" fmla="*/ 7528 h 21828"/>
                <a:gd name="connsiteX8" fmla="*/ 10 w 149285"/>
                <a:gd name="connsiteY8" fmla="*/ 14157 h 21828"/>
                <a:gd name="connsiteX9" fmla="*/ 6868 w 149285"/>
                <a:gd name="connsiteY9" fmla="*/ 21015 h 21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9285" h="21828">
                  <a:moveTo>
                    <a:pt x="6868" y="21015"/>
                  </a:moveTo>
                  <a:cubicBezTo>
                    <a:pt x="10297" y="21930"/>
                    <a:pt x="14183" y="21930"/>
                    <a:pt x="17840" y="21701"/>
                  </a:cubicBezTo>
                  <a:cubicBezTo>
                    <a:pt x="31785" y="21473"/>
                    <a:pt x="45501" y="20558"/>
                    <a:pt x="59446" y="20787"/>
                  </a:cubicBezTo>
                  <a:cubicBezTo>
                    <a:pt x="85506" y="21015"/>
                    <a:pt x="111109" y="10500"/>
                    <a:pt x="137627" y="16901"/>
                  </a:cubicBezTo>
                  <a:cubicBezTo>
                    <a:pt x="141742" y="17815"/>
                    <a:pt x="146314" y="15758"/>
                    <a:pt x="149285" y="10043"/>
                  </a:cubicBezTo>
                  <a:cubicBezTo>
                    <a:pt x="132826" y="-2302"/>
                    <a:pt x="115681" y="-702"/>
                    <a:pt x="98308" y="1584"/>
                  </a:cubicBezTo>
                  <a:cubicBezTo>
                    <a:pt x="71561" y="5242"/>
                    <a:pt x="44815" y="6385"/>
                    <a:pt x="17840" y="6842"/>
                  </a:cubicBezTo>
                  <a:cubicBezTo>
                    <a:pt x="14183" y="6842"/>
                    <a:pt x="10525" y="6842"/>
                    <a:pt x="7096" y="7528"/>
                  </a:cubicBezTo>
                  <a:cubicBezTo>
                    <a:pt x="3667" y="8214"/>
                    <a:pt x="-219" y="9128"/>
                    <a:pt x="10" y="14157"/>
                  </a:cubicBezTo>
                  <a:cubicBezTo>
                    <a:pt x="10" y="18044"/>
                    <a:pt x="3210" y="20101"/>
                    <a:pt x="6868" y="21015"/>
                  </a:cubicBezTo>
                  <a:close/>
                </a:path>
              </a:pathLst>
            </a:custGeom>
            <a:solidFill>
              <a:srgbClr val="000000"/>
            </a:solidFill>
            <a:ln w="2286" cap="flat">
              <a:noFill/>
              <a:prstDash val="solid"/>
              <a:miter/>
            </a:ln>
          </p:spPr>
          <p:txBody>
            <a:bodyPr rtlCol="0" anchor="ctr"/>
            <a:lstStyle/>
            <a:p>
              <a:endParaRPr lang="en-US"/>
            </a:p>
          </p:txBody>
        </p:sp>
        <p:sp>
          <p:nvSpPr>
            <p:cNvPr id="61" name="Freeform 920">
              <a:extLst>
                <a:ext uri="{FF2B5EF4-FFF2-40B4-BE49-F238E27FC236}">
                  <a16:creationId xmlns:a16="http://schemas.microsoft.com/office/drawing/2014/main" id="{2468C55F-9703-FA32-542B-7A6F4ADDE61B}"/>
                </a:ext>
              </a:extLst>
            </p:cNvPr>
            <p:cNvSpPr/>
            <p:nvPr/>
          </p:nvSpPr>
          <p:spPr>
            <a:xfrm>
              <a:off x="2674443" y="344785"/>
              <a:ext cx="72466" cy="133217"/>
            </a:xfrm>
            <a:custGeom>
              <a:avLst/>
              <a:gdLst>
                <a:gd name="connsiteX0" fmla="*/ 72466 w 72466"/>
                <a:gd name="connsiteY0" fmla="*/ 629 h 133217"/>
                <a:gd name="connsiteX1" fmla="*/ 38405 w 72466"/>
                <a:gd name="connsiteY1" fmla="*/ 15260 h 133217"/>
                <a:gd name="connsiteX2" fmla="*/ 13716 w 72466"/>
                <a:gd name="connsiteY2" fmla="*/ 61208 h 133217"/>
                <a:gd name="connsiteX3" fmla="*/ 0 w 72466"/>
                <a:gd name="connsiteY3" fmla="*/ 133217 h 133217"/>
                <a:gd name="connsiteX4" fmla="*/ 72466 w 72466"/>
                <a:gd name="connsiteY4" fmla="*/ 629 h 13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66" h="133217">
                  <a:moveTo>
                    <a:pt x="72466" y="629"/>
                  </a:moveTo>
                  <a:cubicBezTo>
                    <a:pt x="55093" y="-2343"/>
                    <a:pt x="46177" y="5658"/>
                    <a:pt x="38405" y="15260"/>
                  </a:cubicBezTo>
                  <a:cubicBezTo>
                    <a:pt x="27432" y="28976"/>
                    <a:pt x="19431" y="44520"/>
                    <a:pt x="13716" y="61208"/>
                  </a:cubicBezTo>
                  <a:cubicBezTo>
                    <a:pt x="5715" y="84525"/>
                    <a:pt x="2286" y="108986"/>
                    <a:pt x="0" y="133217"/>
                  </a:cubicBezTo>
                  <a:cubicBezTo>
                    <a:pt x="20574" y="87497"/>
                    <a:pt x="27661" y="35605"/>
                    <a:pt x="72466" y="629"/>
                  </a:cubicBezTo>
                  <a:close/>
                </a:path>
              </a:pathLst>
            </a:custGeom>
            <a:solidFill>
              <a:srgbClr val="000000"/>
            </a:solidFill>
            <a:ln w="2286" cap="flat">
              <a:noFill/>
              <a:prstDash val="solid"/>
              <a:miter/>
            </a:ln>
          </p:spPr>
          <p:txBody>
            <a:bodyPr rtlCol="0" anchor="ctr"/>
            <a:lstStyle/>
            <a:p>
              <a:endParaRPr lang="en-US"/>
            </a:p>
          </p:txBody>
        </p:sp>
        <p:sp>
          <p:nvSpPr>
            <p:cNvPr id="62" name="Freeform 921">
              <a:extLst>
                <a:ext uri="{FF2B5EF4-FFF2-40B4-BE49-F238E27FC236}">
                  <a16:creationId xmlns:a16="http://schemas.microsoft.com/office/drawing/2014/main" id="{EAD5C1DC-8F5D-39E1-23D4-726B0C19FFF1}"/>
                </a:ext>
              </a:extLst>
            </p:cNvPr>
            <p:cNvSpPr/>
            <p:nvPr/>
          </p:nvSpPr>
          <p:spPr>
            <a:xfrm>
              <a:off x="3556302" y="470964"/>
              <a:ext cx="52326" cy="123167"/>
            </a:xfrm>
            <a:custGeom>
              <a:avLst/>
              <a:gdLst>
                <a:gd name="connsiteX0" fmla="*/ 5109 w 52326"/>
                <a:gd name="connsiteY0" fmla="*/ 12753 h 123167"/>
                <a:gd name="connsiteX1" fmla="*/ 19511 w 52326"/>
                <a:gd name="connsiteY1" fmla="*/ 26012 h 123167"/>
                <a:gd name="connsiteX2" fmla="*/ 33456 w 52326"/>
                <a:gd name="connsiteY2" fmla="*/ 100307 h 123167"/>
                <a:gd name="connsiteX3" fmla="*/ 26369 w 52326"/>
                <a:gd name="connsiteY3" fmla="*/ 123167 h 123167"/>
                <a:gd name="connsiteX4" fmla="*/ 33913 w 52326"/>
                <a:gd name="connsiteY4" fmla="*/ 22583 h 123167"/>
                <a:gd name="connsiteX5" fmla="*/ 13339 w 52326"/>
                <a:gd name="connsiteY5" fmla="*/ 3152 h 123167"/>
                <a:gd name="connsiteX6" fmla="*/ 1680 w 52326"/>
                <a:gd name="connsiteY6" fmla="*/ 2009 h 123167"/>
                <a:gd name="connsiteX7" fmla="*/ 5109 w 52326"/>
                <a:gd name="connsiteY7" fmla="*/ 12753 h 12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26" h="123167">
                  <a:moveTo>
                    <a:pt x="5109" y="12753"/>
                  </a:moveTo>
                  <a:cubicBezTo>
                    <a:pt x="9910" y="17097"/>
                    <a:pt x="15625" y="20754"/>
                    <a:pt x="19511" y="26012"/>
                  </a:cubicBezTo>
                  <a:cubicBezTo>
                    <a:pt x="36656" y="48415"/>
                    <a:pt x="47857" y="71732"/>
                    <a:pt x="33456" y="100307"/>
                  </a:cubicBezTo>
                  <a:cubicBezTo>
                    <a:pt x="30027" y="106937"/>
                    <a:pt x="25226" y="113795"/>
                    <a:pt x="26369" y="123167"/>
                  </a:cubicBezTo>
                  <a:cubicBezTo>
                    <a:pt x="58373" y="89563"/>
                    <a:pt x="60659" y="57330"/>
                    <a:pt x="33913" y="22583"/>
                  </a:cubicBezTo>
                  <a:cubicBezTo>
                    <a:pt x="28198" y="15039"/>
                    <a:pt x="21568" y="8181"/>
                    <a:pt x="13339" y="3152"/>
                  </a:cubicBezTo>
                  <a:cubicBezTo>
                    <a:pt x="9453" y="638"/>
                    <a:pt x="5566" y="-1877"/>
                    <a:pt x="1680" y="2009"/>
                  </a:cubicBezTo>
                  <a:cubicBezTo>
                    <a:pt x="-2435" y="6810"/>
                    <a:pt x="1909" y="9782"/>
                    <a:pt x="5109" y="12753"/>
                  </a:cubicBezTo>
                  <a:close/>
                </a:path>
              </a:pathLst>
            </a:custGeom>
            <a:solidFill>
              <a:srgbClr val="000000"/>
            </a:solidFill>
            <a:ln w="2286" cap="flat">
              <a:noFill/>
              <a:prstDash val="solid"/>
              <a:miter/>
            </a:ln>
          </p:spPr>
          <p:txBody>
            <a:bodyPr rtlCol="0" anchor="ctr"/>
            <a:lstStyle/>
            <a:p>
              <a:endParaRPr lang="en-US"/>
            </a:p>
          </p:txBody>
        </p:sp>
        <p:sp>
          <p:nvSpPr>
            <p:cNvPr id="63" name="Freeform 922">
              <a:extLst>
                <a:ext uri="{FF2B5EF4-FFF2-40B4-BE49-F238E27FC236}">
                  <a16:creationId xmlns:a16="http://schemas.microsoft.com/office/drawing/2014/main" id="{A653C12E-2F8F-23D5-F04F-4E435AD10F50}"/>
                </a:ext>
              </a:extLst>
            </p:cNvPr>
            <p:cNvSpPr/>
            <p:nvPr/>
          </p:nvSpPr>
          <p:spPr>
            <a:xfrm>
              <a:off x="2512125" y="1019910"/>
              <a:ext cx="93235" cy="16205"/>
            </a:xfrm>
            <a:custGeom>
              <a:avLst/>
              <a:gdLst>
                <a:gd name="connsiteX0" fmla="*/ 7556 w 93235"/>
                <a:gd name="connsiteY0" fmla="*/ 16104 h 16205"/>
                <a:gd name="connsiteX1" fmla="*/ 49619 w 93235"/>
                <a:gd name="connsiteY1" fmla="*/ 16104 h 16205"/>
                <a:gd name="connsiteX2" fmla="*/ 82080 w 93235"/>
                <a:gd name="connsiteY2" fmla="*/ 15190 h 16205"/>
                <a:gd name="connsiteX3" fmla="*/ 93053 w 93235"/>
                <a:gd name="connsiteY3" fmla="*/ 11304 h 16205"/>
                <a:gd name="connsiteX4" fmla="*/ 83223 w 93235"/>
                <a:gd name="connsiteY4" fmla="*/ 2160 h 16205"/>
                <a:gd name="connsiteX5" fmla="*/ 65849 w 93235"/>
                <a:gd name="connsiteY5" fmla="*/ 102 h 16205"/>
                <a:gd name="connsiteX6" fmla="*/ 19672 w 93235"/>
                <a:gd name="connsiteY6" fmla="*/ 1245 h 16205"/>
                <a:gd name="connsiteX7" fmla="*/ 6642 w 93235"/>
                <a:gd name="connsiteY7" fmla="*/ 2388 h 16205"/>
                <a:gd name="connsiteX8" fmla="*/ 12 w 93235"/>
                <a:gd name="connsiteY8" fmla="*/ 9704 h 16205"/>
                <a:gd name="connsiteX9" fmla="*/ 7556 w 93235"/>
                <a:gd name="connsiteY9" fmla="*/ 16104 h 16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35" h="16205">
                  <a:moveTo>
                    <a:pt x="7556" y="16104"/>
                  </a:moveTo>
                  <a:cubicBezTo>
                    <a:pt x="20815" y="16333"/>
                    <a:pt x="33845" y="16104"/>
                    <a:pt x="49619" y="16104"/>
                  </a:cubicBezTo>
                  <a:cubicBezTo>
                    <a:pt x="58534" y="14276"/>
                    <a:pt x="70421" y="15419"/>
                    <a:pt x="82080" y="15190"/>
                  </a:cubicBezTo>
                  <a:cubicBezTo>
                    <a:pt x="86195" y="15190"/>
                    <a:pt x="91910" y="17247"/>
                    <a:pt x="93053" y="11304"/>
                  </a:cubicBezTo>
                  <a:cubicBezTo>
                    <a:pt x="94424" y="4217"/>
                    <a:pt x="87795" y="3303"/>
                    <a:pt x="83223" y="2160"/>
                  </a:cubicBezTo>
                  <a:cubicBezTo>
                    <a:pt x="77508" y="788"/>
                    <a:pt x="71564" y="-355"/>
                    <a:pt x="65849" y="102"/>
                  </a:cubicBezTo>
                  <a:cubicBezTo>
                    <a:pt x="50533" y="1931"/>
                    <a:pt x="35217" y="1474"/>
                    <a:pt x="19672" y="1245"/>
                  </a:cubicBezTo>
                  <a:cubicBezTo>
                    <a:pt x="15329" y="1245"/>
                    <a:pt x="10985" y="1703"/>
                    <a:pt x="6642" y="2388"/>
                  </a:cubicBezTo>
                  <a:cubicBezTo>
                    <a:pt x="2756" y="3074"/>
                    <a:pt x="-216" y="5132"/>
                    <a:pt x="12" y="9704"/>
                  </a:cubicBezTo>
                  <a:cubicBezTo>
                    <a:pt x="241" y="14276"/>
                    <a:pt x="3670" y="16104"/>
                    <a:pt x="7556" y="16104"/>
                  </a:cubicBezTo>
                  <a:close/>
                </a:path>
              </a:pathLst>
            </a:custGeom>
            <a:solidFill>
              <a:srgbClr val="000000"/>
            </a:solidFill>
            <a:ln w="2286" cap="flat">
              <a:noFill/>
              <a:prstDash val="solid"/>
              <a:miter/>
            </a:ln>
          </p:spPr>
          <p:txBody>
            <a:bodyPr rtlCol="0" anchor="ctr"/>
            <a:lstStyle/>
            <a:p>
              <a:endParaRPr lang="en-US"/>
            </a:p>
          </p:txBody>
        </p:sp>
        <p:sp>
          <p:nvSpPr>
            <p:cNvPr id="64" name="Freeform 923">
              <a:extLst>
                <a:ext uri="{FF2B5EF4-FFF2-40B4-BE49-F238E27FC236}">
                  <a16:creationId xmlns:a16="http://schemas.microsoft.com/office/drawing/2014/main" id="{3C48A5A2-ED6C-1B98-C6FA-9E9944FF03A3}"/>
                </a:ext>
              </a:extLst>
            </p:cNvPr>
            <p:cNvSpPr/>
            <p:nvPr/>
          </p:nvSpPr>
          <p:spPr>
            <a:xfrm>
              <a:off x="3224683" y="542320"/>
              <a:ext cx="89785" cy="127248"/>
            </a:xfrm>
            <a:custGeom>
              <a:avLst/>
              <a:gdLst>
                <a:gd name="connsiteX0" fmla="*/ 41148 w 89785"/>
                <a:gd name="connsiteY0" fmla="*/ 70099 h 127248"/>
                <a:gd name="connsiteX1" fmla="*/ 62408 w 89785"/>
                <a:gd name="connsiteY1" fmla="*/ 65527 h 127248"/>
                <a:gd name="connsiteX2" fmla="*/ 80696 w 89785"/>
                <a:gd name="connsiteY2" fmla="*/ 48610 h 127248"/>
                <a:gd name="connsiteX3" fmla="*/ 89154 w 89785"/>
                <a:gd name="connsiteY3" fmla="*/ 12263 h 127248"/>
                <a:gd name="connsiteX4" fmla="*/ 83668 w 89785"/>
                <a:gd name="connsiteY4" fmla="*/ 147 h 127248"/>
                <a:gd name="connsiteX5" fmla="*/ 76581 w 89785"/>
                <a:gd name="connsiteY5" fmla="*/ 10206 h 127248"/>
                <a:gd name="connsiteX6" fmla="*/ 70637 w 89785"/>
                <a:gd name="connsiteY6" fmla="*/ 35352 h 127248"/>
                <a:gd name="connsiteX7" fmla="*/ 42977 w 89785"/>
                <a:gd name="connsiteY7" fmla="*/ 55697 h 127248"/>
                <a:gd name="connsiteX8" fmla="*/ 26746 w 89785"/>
                <a:gd name="connsiteY8" fmla="*/ 69184 h 127248"/>
                <a:gd name="connsiteX9" fmla="*/ 9601 w 89785"/>
                <a:gd name="connsiteY9" fmla="*/ 108732 h 127248"/>
                <a:gd name="connsiteX10" fmla="*/ 0 w 89785"/>
                <a:gd name="connsiteY10" fmla="*/ 123134 h 127248"/>
                <a:gd name="connsiteX11" fmla="*/ 18059 w 89785"/>
                <a:gd name="connsiteY11" fmla="*/ 126792 h 127248"/>
                <a:gd name="connsiteX12" fmla="*/ 18974 w 89785"/>
                <a:gd name="connsiteY12" fmla="*/ 127249 h 127248"/>
                <a:gd name="connsiteX13" fmla="*/ 41148 w 89785"/>
                <a:gd name="connsiteY13" fmla="*/ 70099 h 127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9785" h="127248">
                  <a:moveTo>
                    <a:pt x="41148" y="70099"/>
                  </a:moveTo>
                  <a:cubicBezTo>
                    <a:pt x="44577" y="62784"/>
                    <a:pt x="54864" y="65527"/>
                    <a:pt x="62408" y="65527"/>
                  </a:cubicBezTo>
                  <a:cubicBezTo>
                    <a:pt x="73838" y="65298"/>
                    <a:pt x="79324" y="60726"/>
                    <a:pt x="80696" y="48610"/>
                  </a:cubicBezTo>
                  <a:cubicBezTo>
                    <a:pt x="82067" y="36266"/>
                    <a:pt x="86182" y="24379"/>
                    <a:pt x="89154" y="12263"/>
                  </a:cubicBezTo>
                  <a:cubicBezTo>
                    <a:pt x="90526" y="6777"/>
                    <a:pt x="90068" y="1062"/>
                    <a:pt x="83668" y="147"/>
                  </a:cubicBezTo>
                  <a:cubicBezTo>
                    <a:pt x="77038" y="-996"/>
                    <a:pt x="77038" y="4719"/>
                    <a:pt x="76581" y="10206"/>
                  </a:cubicBezTo>
                  <a:cubicBezTo>
                    <a:pt x="76124" y="13863"/>
                    <a:pt x="71323" y="31694"/>
                    <a:pt x="70637" y="35352"/>
                  </a:cubicBezTo>
                  <a:cubicBezTo>
                    <a:pt x="67894" y="53411"/>
                    <a:pt x="67437" y="56383"/>
                    <a:pt x="42977" y="55697"/>
                  </a:cubicBezTo>
                  <a:cubicBezTo>
                    <a:pt x="33833" y="55468"/>
                    <a:pt x="33147" y="57297"/>
                    <a:pt x="26746" y="69184"/>
                  </a:cubicBezTo>
                  <a:cubicBezTo>
                    <a:pt x="20345" y="86101"/>
                    <a:pt x="15773" y="96388"/>
                    <a:pt x="9601" y="108732"/>
                  </a:cubicBezTo>
                  <a:cubicBezTo>
                    <a:pt x="7087" y="113761"/>
                    <a:pt x="4115" y="119476"/>
                    <a:pt x="0" y="123134"/>
                  </a:cubicBezTo>
                  <a:cubicBezTo>
                    <a:pt x="5715" y="123363"/>
                    <a:pt x="9373" y="123363"/>
                    <a:pt x="18059" y="126792"/>
                  </a:cubicBezTo>
                  <a:cubicBezTo>
                    <a:pt x="18288" y="127020"/>
                    <a:pt x="18745" y="127020"/>
                    <a:pt x="18974" y="127249"/>
                  </a:cubicBezTo>
                  <a:cubicBezTo>
                    <a:pt x="24689" y="108504"/>
                    <a:pt x="33147" y="86558"/>
                    <a:pt x="41148" y="70099"/>
                  </a:cubicBezTo>
                  <a:close/>
                </a:path>
              </a:pathLst>
            </a:custGeom>
            <a:solidFill>
              <a:srgbClr val="C1C1C1"/>
            </a:solidFill>
            <a:ln w="2286" cap="flat">
              <a:noFill/>
              <a:prstDash val="solid"/>
              <a:miter/>
            </a:ln>
          </p:spPr>
          <p:txBody>
            <a:bodyPr rtlCol="0" anchor="ctr"/>
            <a:lstStyle/>
            <a:p>
              <a:endParaRPr lang="en-US"/>
            </a:p>
          </p:txBody>
        </p:sp>
        <p:sp>
          <p:nvSpPr>
            <p:cNvPr id="65" name="Freeform 924">
              <a:extLst>
                <a:ext uri="{FF2B5EF4-FFF2-40B4-BE49-F238E27FC236}">
                  <a16:creationId xmlns:a16="http://schemas.microsoft.com/office/drawing/2014/main" id="{F320575F-C33A-0C72-57F1-1DACE0EC8656}"/>
                </a:ext>
              </a:extLst>
            </p:cNvPr>
            <p:cNvSpPr/>
            <p:nvPr/>
          </p:nvSpPr>
          <p:spPr>
            <a:xfrm>
              <a:off x="3003856" y="721918"/>
              <a:ext cx="212140" cy="202539"/>
            </a:xfrm>
            <a:custGeom>
              <a:avLst/>
              <a:gdLst>
                <a:gd name="connsiteX0" fmla="*/ 177622 w 212140"/>
                <a:gd name="connsiteY0" fmla="*/ 48463 h 202539"/>
                <a:gd name="connsiteX1" fmla="*/ 135560 w 212140"/>
                <a:gd name="connsiteY1" fmla="*/ 70180 h 202539"/>
                <a:gd name="connsiteX2" fmla="*/ 60808 w 212140"/>
                <a:gd name="connsiteY2" fmla="*/ 69723 h 202539"/>
                <a:gd name="connsiteX3" fmla="*/ 38862 w 212140"/>
                <a:gd name="connsiteY3" fmla="*/ 86868 h 202539"/>
                <a:gd name="connsiteX4" fmla="*/ 1143 w 212140"/>
                <a:gd name="connsiteY4" fmla="*/ 177851 h 202539"/>
                <a:gd name="connsiteX5" fmla="*/ 0 w 212140"/>
                <a:gd name="connsiteY5" fmla="*/ 179680 h 202539"/>
                <a:gd name="connsiteX6" fmla="*/ 0 w 212140"/>
                <a:gd name="connsiteY6" fmla="*/ 179680 h 202539"/>
                <a:gd name="connsiteX7" fmla="*/ 229 w 212140"/>
                <a:gd name="connsiteY7" fmla="*/ 183566 h 202539"/>
                <a:gd name="connsiteX8" fmla="*/ 457 w 212140"/>
                <a:gd name="connsiteY8" fmla="*/ 189738 h 202539"/>
                <a:gd name="connsiteX9" fmla="*/ 2515 w 212140"/>
                <a:gd name="connsiteY9" fmla="*/ 196367 h 202539"/>
                <a:gd name="connsiteX10" fmla="*/ 5258 w 212140"/>
                <a:gd name="connsiteY10" fmla="*/ 202540 h 202539"/>
                <a:gd name="connsiteX11" fmla="*/ 5486 w 212140"/>
                <a:gd name="connsiteY11" fmla="*/ 202540 h 202539"/>
                <a:gd name="connsiteX12" fmla="*/ 5486 w 212140"/>
                <a:gd name="connsiteY12" fmla="*/ 202540 h 202539"/>
                <a:gd name="connsiteX13" fmla="*/ 6401 w 212140"/>
                <a:gd name="connsiteY13" fmla="*/ 197282 h 202539"/>
                <a:gd name="connsiteX14" fmla="*/ 6401 w 212140"/>
                <a:gd name="connsiteY14" fmla="*/ 197053 h 202539"/>
                <a:gd name="connsiteX15" fmla="*/ 7315 w 212140"/>
                <a:gd name="connsiteY15" fmla="*/ 194767 h 202539"/>
                <a:gd name="connsiteX16" fmla="*/ 31090 w 212140"/>
                <a:gd name="connsiteY16" fmla="*/ 142875 h 202539"/>
                <a:gd name="connsiteX17" fmla="*/ 48920 w 212140"/>
                <a:gd name="connsiteY17" fmla="*/ 102870 h 202539"/>
                <a:gd name="connsiteX18" fmla="*/ 80924 w 212140"/>
                <a:gd name="connsiteY18" fmla="*/ 82067 h 202539"/>
                <a:gd name="connsiteX19" fmla="*/ 151105 w 212140"/>
                <a:gd name="connsiteY19" fmla="*/ 82525 h 202539"/>
                <a:gd name="connsiteX20" fmla="*/ 176708 w 212140"/>
                <a:gd name="connsiteY20" fmla="*/ 70866 h 202539"/>
                <a:gd name="connsiteX21" fmla="*/ 207112 w 212140"/>
                <a:gd name="connsiteY21" fmla="*/ 24689 h 202539"/>
                <a:gd name="connsiteX22" fmla="*/ 207569 w 212140"/>
                <a:gd name="connsiteY22" fmla="*/ 23317 h 202539"/>
                <a:gd name="connsiteX23" fmla="*/ 207569 w 212140"/>
                <a:gd name="connsiteY23" fmla="*/ 23089 h 202539"/>
                <a:gd name="connsiteX24" fmla="*/ 208026 w 212140"/>
                <a:gd name="connsiteY24" fmla="*/ 22174 h 202539"/>
                <a:gd name="connsiteX25" fmla="*/ 208026 w 212140"/>
                <a:gd name="connsiteY25" fmla="*/ 21946 h 202539"/>
                <a:gd name="connsiteX26" fmla="*/ 208483 w 212140"/>
                <a:gd name="connsiteY26" fmla="*/ 21031 h 202539"/>
                <a:gd name="connsiteX27" fmla="*/ 208483 w 212140"/>
                <a:gd name="connsiteY27" fmla="*/ 21031 h 202539"/>
                <a:gd name="connsiteX28" fmla="*/ 209169 w 212140"/>
                <a:gd name="connsiteY28" fmla="*/ 20117 h 202539"/>
                <a:gd name="connsiteX29" fmla="*/ 209169 w 212140"/>
                <a:gd name="connsiteY29" fmla="*/ 20117 h 202539"/>
                <a:gd name="connsiteX30" fmla="*/ 212141 w 212140"/>
                <a:gd name="connsiteY30" fmla="*/ 17831 h 202539"/>
                <a:gd name="connsiteX31" fmla="*/ 212141 w 212140"/>
                <a:gd name="connsiteY31" fmla="*/ 17831 h 202539"/>
                <a:gd name="connsiteX32" fmla="*/ 199568 w 212140"/>
                <a:gd name="connsiteY32" fmla="*/ 0 h 202539"/>
                <a:gd name="connsiteX33" fmla="*/ 198653 w 212140"/>
                <a:gd name="connsiteY33" fmla="*/ 3886 h 202539"/>
                <a:gd name="connsiteX34" fmla="*/ 191338 w 212140"/>
                <a:gd name="connsiteY34" fmla="*/ 24689 h 202539"/>
                <a:gd name="connsiteX35" fmla="*/ 177622 w 212140"/>
                <a:gd name="connsiteY35" fmla="*/ 48463 h 20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12140" h="202539">
                  <a:moveTo>
                    <a:pt x="177622" y="48463"/>
                  </a:moveTo>
                  <a:cubicBezTo>
                    <a:pt x="163906" y="69952"/>
                    <a:pt x="154762" y="72009"/>
                    <a:pt x="135560" y="70180"/>
                  </a:cubicBezTo>
                  <a:cubicBezTo>
                    <a:pt x="110642" y="67894"/>
                    <a:pt x="85725" y="69952"/>
                    <a:pt x="60808" y="69723"/>
                  </a:cubicBezTo>
                  <a:cubicBezTo>
                    <a:pt x="43663" y="69723"/>
                    <a:pt x="43434" y="70180"/>
                    <a:pt x="38862" y="86868"/>
                  </a:cubicBezTo>
                  <a:cubicBezTo>
                    <a:pt x="31090" y="115443"/>
                    <a:pt x="12116" y="150647"/>
                    <a:pt x="1143" y="177851"/>
                  </a:cubicBezTo>
                  <a:cubicBezTo>
                    <a:pt x="914" y="178308"/>
                    <a:pt x="457" y="179222"/>
                    <a:pt x="0" y="179680"/>
                  </a:cubicBezTo>
                  <a:lnTo>
                    <a:pt x="0" y="179680"/>
                  </a:lnTo>
                  <a:cubicBezTo>
                    <a:pt x="0" y="181051"/>
                    <a:pt x="229" y="182194"/>
                    <a:pt x="229" y="183566"/>
                  </a:cubicBezTo>
                  <a:cubicBezTo>
                    <a:pt x="229" y="185623"/>
                    <a:pt x="229" y="187681"/>
                    <a:pt x="457" y="189738"/>
                  </a:cubicBezTo>
                  <a:cubicBezTo>
                    <a:pt x="1143" y="192024"/>
                    <a:pt x="1600" y="194081"/>
                    <a:pt x="2515" y="196367"/>
                  </a:cubicBezTo>
                  <a:cubicBezTo>
                    <a:pt x="3658" y="198425"/>
                    <a:pt x="4572" y="200482"/>
                    <a:pt x="5258" y="202540"/>
                  </a:cubicBezTo>
                  <a:cubicBezTo>
                    <a:pt x="5258" y="202540"/>
                    <a:pt x="5486" y="202540"/>
                    <a:pt x="5486" y="202540"/>
                  </a:cubicBezTo>
                  <a:cubicBezTo>
                    <a:pt x="5486" y="202540"/>
                    <a:pt x="5486" y="202540"/>
                    <a:pt x="5486" y="202540"/>
                  </a:cubicBezTo>
                  <a:cubicBezTo>
                    <a:pt x="5486" y="201168"/>
                    <a:pt x="5715" y="199339"/>
                    <a:pt x="6401" y="197282"/>
                  </a:cubicBezTo>
                  <a:cubicBezTo>
                    <a:pt x="6401" y="197282"/>
                    <a:pt x="6401" y="197053"/>
                    <a:pt x="6401" y="197053"/>
                  </a:cubicBezTo>
                  <a:cubicBezTo>
                    <a:pt x="6629" y="196367"/>
                    <a:pt x="6858" y="195682"/>
                    <a:pt x="7315" y="194767"/>
                  </a:cubicBezTo>
                  <a:cubicBezTo>
                    <a:pt x="14630" y="177165"/>
                    <a:pt x="23089" y="160020"/>
                    <a:pt x="31090" y="142875"/>
                  </a:cubicBezTo>
                  <a:cubicBezTo>
                    <a:pt x="37262" y="129616"/>
                    <a:pt x="44348" y="116586"/>
                    <a:pt x="48920" y="102870"/>
                  </a:cubicBezTo>
                  <a:cubicBezTo>
                    <a:pt x="54407" y="86639"/>
                    <a:pt x="65380" y="81839"/>
                    <a:pt x="80924" y="82067"/>
                  </a:cubicBezTo>
                  <a:cubicBezTo>
                    <a:pt x="104242" y="82296"/>
                    <a:pt x="127787" y="81610"/>
                    <a:pt x="151105" y="82525"/>
                  </a:cubicBezTo>
                  <a:cubicBezTo>
                    <a:pt x="165278" y="82982"/>
                    <a:pt x="167564" y="81839"/>
                    <a:pt x="176708" y="70866"/>
                  </a:cubicBezTo>
                  <a:cubicBezTo>
                    <a:pt x="188366" y="53492"/>
                    <a:pt x="197053" y="40462"/>
                    <a:pt x="207112" y="24689"/>
                  </a:cubicBezTo>
                  <a:cubicBezTo>
                    <a:pt x="207340" y="24232"/>
                    <a:pt x="207569" y="23774"/>
                    <a:pt x="207569" y="23317"/>
                  </a:cubicBezTo>
                  <a:cubicBezTo>
                    <a:pt x="207569" y="23317"/>
                    <a:pt x="207569" y="23089"/>
                    <a:pt x="207569" y="23089"/>
                  </a:cubicBezTo>
                  <a:cubicBezTo>
                    <a:pt x="207797" y="22860"/>
                    <a:pt x="207797" y="22403"/>
                    <a:pt x="208026" y="22174"/>
                  </a:cubicBezTo>
                  <a:cubicBezTo>
                    <a:pt x="208026" y="22174"/>
                    <a:pt x="208026" y="21946"/>
                    <a:pt x="208026" y="21946"/>
                  </a:cubicBezTo>
                  <a:cubicBezTo>
                    <a:pt x="208255" y="21717"/>
                    <a:pt x="208483" y="21260"/>
                    <a:pt x="208483" y="21031"/>
                  </a:cubicBezTo>
                  <a:cubicBezTo>
                    <a:pt x="208483" y="21031"/>
                    <a:pt x="208483" y="21031"/>
                    <a:pt x="208483" y="21031"/>
                  </a:cubicBezTo>
                  <a:cubicBezTo>
                    <a:pt x="208712" y="20803"/>
                    <a:pt x="208940" y="20345"/>
                    <a:pt x="209169" y="20117"/>
                  </a:cubicBezTo>
                  <a:cubicBezTo>
                    <a:pt x="209169" y="20117"/>
                    <a:pt x="209169" y="20117"/>
                    <a:pt x="209169" y="20117"/>
                  </a:cubicBezTo>
                  <a:cubicBezTo>
                    <a:pt x="210083" y="18974"/>
                    <a:pt x="210998" y="18059"/>
                    <a:pt x="212141" y="17831"/>
                  </a:cubicBezTo>
                  <a:lnTo>
                    <a:pt x="212141" y="17831"/>
                  </a:lnTo>
                  <a:cubicBezTo>
                    <a:pt x="209626" y="14173"/>
                    <a:pt x="202997" y="7772"/>
                    <a:pt x="199568" y="0"/>
                  </a:cubicBezTo>
                  <a:cubicBezTo>
                    <a:pt x="199339" y="914"/>
                    <a:pt x="199111" y="2286"/>
                    <a:pt x="198653" y="3886"/>
                  </a:cubicBezTo>
                  <a:cubicBezTo>
                    <a:pt x="197053" y="10516"/>
                    <a:pt x="193853" y="20803"/>
                    <a:pt x="191338" y="24689"/>
                  </a:cubicBezTo>
                  <a:cubicBezTo>
                    <a:pt x="186995" y="32004"/>
                    <a:pt x="182423" y="41148"/>
                    <a:pt x="177622" y="48463"/>
                  </a:cubicBezTo>
                  <a:close/>
                </a:path>
              </a:pathLst>
            </a:custGeom>
            <a:solidFill>
              <a:srgbClr val="C1C1C1"/>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8900230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6F53A-A886-4737-C92D-13FD2DACEC1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03AA8A7-172A-7081-91F2-B658D7B77384}"/>
              </a:ext>
            </a:extLst>
          </p:cNvPr>
          <p:cNvSpPr/>
          <p:nvPr/>
        </p:nvSpPr>
        <p:spPr>
          <a:xfrm>
            <a:off x="3814762" y="2360726"/>
            <a:ext cx="7443788" cy="3078049"/>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95DB641F-C95D-72C4-AF8C-E31B878B5722}"/>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AA9FA6B4-8BD4-B133-402B-E9F1039720F4}"/>
              </a:ext>
            </a:extLst>
          </p:cNvPr>
          <p:cNvSpPr>
            <a:spLocks noGrp="1"/>
          </p:cNvSpPr>
          <p:nvPr>
            <p:ph type="body" sz="quarter" idx="19"/>
          </p:nvPr>
        </p:nvSpPr>
        <p:spPr>
          <a:xfrm>
            <a:off x="221728" y="1829808"/>
            <a:ext cx="2984778" cy="385564"/>
          </a:xfrm>
        </p:spPr>
        <p:txBody>
          <a:bodyPr/>
          <a:lstStyle/>
          <a:p>
            <a:r>
              <a:rPr lang="en-IE" sz="2800" dirty="0"/>
              <a:t>Alignment with Their Goals</a:t>
            </a:r>
          </a:p>
        </p:txBody>
      </p:sp>
      <p:sp>
        <p:nvSpPr>
          <p:cNvPr id="6" name="Text Placeholder 5">
            <a:extLst>
              <a:ext uri="{FF2B5EF4-FFF2-40B4-BE49-F238E27FC236}">
                <a16:creationId xmlns:a16="http://schemas.microsoft.com/office/drawing/2014/main" id="{7738350F-305B-F622-DE80-397128AF638D}"/>
              </a:ext>
            </a:extLst>
          </p:cNvPr>
          <p:cNvSpPr>
            <a:spLocks noGrp="1"/>
          </p:cNvSpPr>
          <p:nvPr>
            <p:ph type="body" sz="quarter" idx="21"/>
          </p:nvPr>
        </p:nvSpPr>
        <p:spPr>
          <a:xfrm>
            <a:off x="4371975" y="549223"/>
            <a:ext cx="70008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Alignment with Their Goals</a:t>
            </a:r>
          </a:p>
          <a:p>
            <a:pPr>
              <a:spcAft>
                <a:spcPts val="1200"/>
              </a:spcAft>
            </a:pPr>
            <a:r>
              <a:rPr lang="en-US" sz="2400" dirty="0"/>
              <a:t>Every funding body—whether it’s a grant provider, investor, or bank—has specific </a:t>
            </a:r>
            <a:r>
              <a:rPr lang="en-US" sz="2400" b="1" dirty="0"/>
              <a:t>goals and priorities</a:t>
            </a:r>
            <a:r>
              <a:rPr lang="en-US" sz="2400" dirty="0"/>
              <a:t>. </a:t>
            </a:r>
          </a:p>
          <a:p>
            <a:pPr>
              <a:spcAft>
                <a:spcPts val="1200"/>
              </a:spcAft>
            </a:pPr>
            <a:endParaRPr lang="en-US" sz="2400" b="1" dirty="0">
              <a:solidFill>
                <a:schemeClr val="bg1"/>
              </a:solidFill>
            </a:endParaRPr>
          </a:p>
          <a:p>
            <a:pPr>
              <a:spcAft>
                <a:spcPts val="1200"/>
              </a:spcAft>
            </a:pPr>
            <a:r>
              <a:rPr lang="en-US" sz="2400" b="1" dirty="0">
                <a:solidFill>
                  <a:schemeClr val="bg1"/>
                </a:solidFill>
              </a:rPr>
              <a:t>For Example</a:t>
            </a:r>
            <a:r>
              <a:rPr lang="en-US" sz="2400" dirty="0">
                <a:solidFill>
                  <a:schemeClr val="bg1"/>
                </a:solidFill>
              </a:rPr>
              <a:t>, an EU rural development grant may </a:t>
            </a:r>
            <a:r>
              <a:rPr lang="en-US" sz="2400" dirty="0" err="1">
                <a:solidFill>
                  <a:schemeClr val="bg1"/>
                </a:solidFill>
              </a:rPr>
              <a:t>favour</a:t>
            </a:r>
            <a:r>
              <a:rPr lang="en-US" sz="2400" dirty="0">
                <a:solidFill>
                  <a:schemeClr val="bg1"/>
                </a:solidFill>
              </a:rPr>
              <a:t> projects that create jobs, support youth or female entrepreneurship, promote digital innovation, or preserve cultural heritage. </a:t>
            </a:r>
          </a:p>
          <a:p>
            <a:pPr>
              <a:spcAft>
                <a:spcPts val="1200"/>
              </a:spcAft>
            </a:pPr>
            <a:r>
              <a:rPr lang="en-US" sz="2400" dirty="0">
                <a:solidFill>
                  <a:schemeClr val="bg1"/>
                </a:solidFill>
              </a:rPr>
              <a:t>To increase your chances, ensure your application reflects these themes wherever applicable.</a:t>
            </a:r>
          </a:p>
          <a:p>
            <a:pPr>
              <a:spcAft>
                <a:spcPts val="1200"/>
              </a:spcAft>
            </a:pPr>
            <a:endParaRPr lang="en-US" sz="2400" dirty="0">
              <a:solidFill>
                <a:schemeClr val="bg1"/>
              </a:solidFill>
            </a:endParaRPr>
          </a:p>
          <a:p>
            <a:pPr>
              <a:spcAft>
                <a:spcPts val="1200"/>
              </a:spcAft>
            </a:pPr>
            <a:endParaRPr lang="en-IE" dirty="0"/>
          </a:p>
        </p:txBody>
      </p:sp>
    </p:spTree>
    <p:extLst>
      <p:ext uri="{BB962C8B-B14F-4D97-AF65-F5344CB8AC3E}">
        <p14:creationId xmlns:p14="http://schemas.microsoft.com/office/powerpoint/2010/main" val="1882984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16335-7170-1A7D-33CD-F9D8A6655BAA}"/>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94AF9822-B4BC-311A-7E53-EB49B60D74D4}"/>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3FA01BA6-5287-635F-09AA-919D7C6A8A6A}"/>
              </a:ext>
            </a:extLst>
          </p:cNvPr>
          <p:cNvSpPr>
            <a:spLocks noGrp="1"/>
          </p:cNvSpPr>
          <p:nvPr>
            <p:ph type="body" sz="quarter" idx="19"/>
          </p:nvPr>
        </p:nvSpPr>
        <p:spPr>
          <a:xfrm>
            <a:off x="221728" y="1829808"/>
            <a:ext cx="2984778" cy="385564"/>
          </a:xfrm>
        </p:spPr>
        <p:txBody>
          <a:bodyPr/>
          <a:lstStyle/>
          <a:p>
            <a:r>
              <a:rPr lang="en-IE" sz="2800" dirty="0"/>
              <a:t>Alignment with Their Goals</a:t>
            </a:r>
          </a:p>
        </p:txBody>
      </p:sp>
      <p:sp>
        <p:nvSpPr>
          <p:cNvPr id="6" name="Text Placeholder 5">
            <a:extLst>
              <a:ext uri="{FF2B5EF4-FFF2-40B4-BE49-F238E27FC236}">
                <a16:creationId xmlns:a16="http://schemas.microsoft.com/office/drawing/2014/main" id="{ED325747-42B8-A1F6-3DDE-5A1F04CA1B17}"/>
              </a:ext>
            </a:extLst>
          </p:cNvPr>
          <p:cNvSpPr>
            <a:spLocks noGrp="1"/>
          </p:cNvSpPr>
          <p:nvPr>
            <p:ph type="body" sz="quarter" idx="21"/>
          </p:nvPr>
        </p:nvSpPr>
        <p:spPr>
          <a:xfrm>
            <a:off x="4371975" y="549223"/>
            <a:ext cx="7305675"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Alignment with Their Goals</a:t>
            </a:r>
          </a:p>
          <a:p>
            <a:pPr>
              <a:spcAft>
                <a:spcPts val="1200"/>
              </a:spcAft>
            </a:pPr>
            <a:r>
              <a:rPr lang="en-US" sz="2400" dirty="0"/>
              <a:t>Investors, too, often focus on niche areas—such as </a:t>
            </a:r>
            <a:r>
              <a:rPr lang="en-US" sz="2400" b="1" dirty="0"/>
              <a:t>sustainable tourism</a:t>
            </a:r>
            <a:r>
              <a:rPr lang="en-US" sz="2400" dirty="0"/>
              <a:t>, </a:t>
            </a:r>
            <a:r>
              <a:rPr lang="en-US" sz="2400" b="1" dirty="0"/>
              <a:t>impact-driven enterprises</a:t>
            </a:r>
            <a:r>
              <a:rPr lang="en-US" sz="2400" dirty="0"/>
              <a:t>, or </a:t>
            </a:r>
            <a:r>
              <a:rPr lang="en-US" sz="2400" b="1" dirty="0"/>
              <a:t>community-owned businesses</a:t>
            </a:r>
            <a:r>
              <a:rPr lang="en-US" sz="2400" dirty="0"/>
              <a:t>. </a:t>
            </a:r>
          </a:p>
          <a:p>
            <a:pPr>
              <a:spcAft>
                <a:spcPts val="1200"/>
              </a:spcAft>
            </a:pPr>
            <a:r>
              <a:rPr lang="en-US" sz="2400" dirty="0"/>
              <a:t>Banks are primarily concerned with </a:t>
            </a:r>
            <a:r>
              <a:rPr lang="en-US" sz="2400" b="1" dirty="0"/>
              <a:t>risk</a:t>
            </a:r>
            <a:r>
              <a:rPr lang="en-US" sz="2400" dirty="0"/>
              <a:t>, so they prefer applicants who can offer collateral, demonstrate repayment capacity, or access loan guarantee schemes.</a:t>
            </a:r>
          </a:p>
          <a:p>
            <a:pPr>
              <a:spcAft>
                <a:spcPts val="1200"/>
              </a:spcAft>
            </a:pPr>
            <a:r>
              <a:rPr lang="en-US" sz="2400" dirty="0"/>
              <a:t>To stand out, always research the funder’s language, mission, and track record. Read their guidelines carefully, and if possible, speak with past beneficiaries or </a:t>
            </a:r>
            <a:r>
              <a:rPr lang="en-US" sz="2400" dirty="0" err="1"/>
              <a:t>programme</a:t>
            </a:r>
            <a:r>
              <a:rPr lang="en-US" sz="2400" dirty="0"/>
              <a:t> officers to understand what really makes a proposal successful. </a:t>
            </a:r>
          </a:p>
          <a:p>
            <a:pPr>
              <a:spcAft>
                <a:spcPts val="1200"/>
              </a:spcAft>
            </a:pPr>
            <a:r>
              <a:rPr lang="en-US" sz="2400" dirty="0"/>
              <a:t>Make sure to read the guidelines carefully and get expert advice from your local enterprise office to hit the mark.</a:t>
            </a:r>
          </a:p>
          <a:p>
            <a:pPr>
              <a:spcAft>
                <a:spcPts val="1200"/>
              </a:spcAft>
            </a:pPr>
            <a:endParaRPr lang="en-IE" dirty="0"/>
          </a:p>
        </p:txBody>
      </p:sp>
    </p:spTree>
    <p:extLst>
      <p:ext uri="{BB962C8B-B14F-4D97-AF65-F5344CB8AC3E}">
        <p14:creationId xmlns:p14="http://schemas.microsoft.com/office/powerpoint/2010/main" val="84218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004C1-E32C-6102-761F-0EB9BA49EAD6}"/>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B2FC02C-3753-D3A6-EDEE-D1DE0BAD2D0B}"/>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6C66D34F-E919-1645-2F1D-A52EB38CEA28}"/>
              </a:ext>
            </a:extLst>
          </p:cNvPr>
          <p:cNvSpPr>
            <a:spLocks noGrp="1"/>
          </p:cNvSpPr>
          <p:nvPr>
            <p:ph type="body" sz="quarter" idx="19"/>
          </p:nvPr>
        </p:nvSpPr>
        <p:spPr>
          <a:xfrm>
            <a:off x="221728" y="1829808"/>
            <a:ext cx="2984778" cy="385564"/>
          </a:xfrm>
        </p:spPr>
        <p:txBody>
          <a:bodyPr/>
          <a:lstStyle/>
          <a:p>
            <a:r>
              <a:rPr lang="en-IE" sz="2800" dirty="0"/>
              <a:t>Social and Environmental Impact</a:t>
            </a:r>
          </a:p>
        </p:txBody>
      </p:sp>
      <p:sp>
        <p:nvSpPr>
          <p:cNvPr id="6" name="Text Placeholder 5">
            <a:extLst>
              <a:ext uri="{FF2B5EF4-FFF2-40B4-BE49-F238E27FC236}">
                <a16:creationId xmlns:a16="http://schemas.microsoft.com/office/drawing/2014/main" id="{E1CDA335-4A36-E0C9-A4D8-88463F2B94B4}"/>
              </a:ext>
            </a:extLst>
          </p:cNvPr>
          <p:cNvSpPr>
            <a:spLocks noGrp="1"/>
          </p:cNvSpPr>
          <p:nvPr>
            <p:ph type="body" sz="quarter" idx="21"/>
          </p:nvPr>
        </p:nvSpPr>
        <p:spPr>
          <a:xfrm>
            <a:off x="4343401" y="465780"/>
            <a:ext cx="683894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Social and Environmental Impact </a:t>
            </a:r>
          </a:p>
          <a:p>
            <a:pPr>
              <a:spcAft>
                <a:spcPts val="1200"/>
              </a:spcAft>
            </a:pPr>
            <a:r>
              <a:rPr lang="en-US" sz="2400" dirty="0"/>
              <a:t>Modern funders—and especially grant </a:t>
            </a:r>
            <a:r>
              <a:rPr lang="en-US" sz="2400" dirty="0" err="1"/>
              <a:t>programmes</a:t>
            </a:r>
            <a:r>
              <a:rPr lang="en-US" sz="2400" dirty="0"/>
              <a:t>—place high value on projects that generate clear </a:t>
            </a:r>
            <a:r>
              <a:rPr lang="en-US" sz="2400" b="1" dirty="0"/>
              <a:t>environmental and social benefits</a:t>
            </a:r>
            <a:r>
              <a:rPr lang="en-US" sz="2400" dirty="0"/>
              <a:t>. To strengthen your application, outline how your business will operate </a:t>
            </a:r>
            <a:r>
              <a:rPr lang="en-US" sz="2400" b="1" dirty="0">
                <a:solidFill>
                  <a:srgbClr val="E96751"/>
                </a:solidFill>
              </a:rPr>
              <a:t>sustainably</a:t>
            </a:r>
            <a:r>
              <a:rPr lang="en-US" sz="2400" dirty="0"/>
              <a:t>.  </a:t>
            </a:r>
          </a:p>
          <a:p>
            <a:pPr>
              <a:spcAft>
                <a:spcPts val="1200"/>
              </a:spcAft>
            </a:pPr>
            <a:r>
              <a:rPr lang="en-US" sz="2400" b="1" dirty="0">
                <a:solidFill>
                  <a:srgbClr val="E96751"/>
                </a:solidFill>
              </a:rPr>
              <a:t>For Example, </a:t>
            </a:r>
            <a:r>
              <a:rPr lang="en-US" sz="2400" dirty="0"/>
              <a:t>this could include using </a:t>
            </a:r>
            <a:r>
              <a:rPr lang="en-US" sz="2400" b="1" dirty="0"/>
              <a:t>solar energy</a:t>
            </a:r>
            <a:r>
              <a:rPr lang="en-US" sz="2400" dirty="0"/>
              <a:t>, </a:t>
            </a:r>
            <a:r>
              <a:rPr lang="en-US" sz="2400" b="1" dirty="0"/>
              <a:t>greywater recycling</a:t>
            </a:r>
            <a:r>
              <a:rPr lang="en-US" sz="2400" dirty="0"/>
              <a:t>, limiting </a:t>
            </a:r>
            <a:r>
              <a:rPr lang="en-US" sz="2400" b="1" dirty="0"/>
              <a:t>landscape disturbance</a:t>
            </a:r>
            <a:r>
              <a:rPr lang="en-US" sz="2400" dirty="0"/>
              <a:t>, or educating guests on environmental awareness. </a:t>
            </a:r>
            <a:endParaRPr lang="en-IE" sz="2400" dirty="0">
              <a:solidFill>
                <a:schemeClr val="bg1"/>
              </a:solidFill>
            </a:endParaRPr>
          </a:p>
        </p:txBody>
      </p:sp>
      <p:grpSp>
        <p:nvGrpSpPr>
          <p:cNvPr id="3" name="Graphic 2">
            <a:extLst>
              <a:ext uri="{FF2B5EF4-FFF2-40B4-BE49-F238E27FC236}">
                <a16:creationId xmlns:a16="http://schemas.microsoft.com/office/drawing/2014/main" id="{A0F890B1-03EB-8953-A97B-06662403614F}"/>
              </a:ext>
            </a:extLst>
          </p:cNvPr>
          <p:cNvGrpSpPr/>
          <p:nvPr/>
        </p:nvGrpSpPr>
        <p:grpSpPr>
          <a:xfrm>
            <a:off x="990600" y="4467225"/>
            <a:ext cx="2313717" cy="1811651"/>
            <a:chOff x="3675120" y="3125838"/>
            <a:chExt cx="1156224" cy="762519"/>
          </a:xfrm>
        </p:grpSpPr>
        <p:sp>
          <p:nvSpPr>
            <p:cNvPr id="4" name="Freeform 159">
              <a:extLst>
                <a:ext uri="{FF2B5EF4-FFF2-40B4-BE49-F238E27FC236}">
                  <a16:creationId xmlns:a16="http://schemas.microsoft.com/office/drawing/2014/main" id="{1B5D7F3B-9F0F-A289-38C4-C7AB737250EC}"/>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5" name="Freeform 160">
              <a:extLst>
                <a:ext uri="{FF2B5EF4-FFF2-40B4-BE49-F238E27FC236}">
                  <a16:creationId xmlns:a16="http://schemas.microsoft.com/office/drawing/2014/main" id="{C10AAA11-9166-4BAA-0140-8A7A99AC3022}"/>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7" name="Freeform 161">
              <a:extLst>
                <a:ext uri="{FF2B5EF4-FFF2-40B4-BE49-F238E27FC236}">
                  <a16:creationId xmlns:a16="http://schemas.microsoft.com/office/drawing/2014/main" id="{23E6E5F7-C1F8-3460-EDD9-141ABEB26988}"/>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 name="Freeform 162">
              <a:extLst>
                <a:ext uri="{FF2B5EF4-FFF2-40B4-BE49-F238E27FC236}">
                  <a16:creationId xmlns:a16="http://schemas.microsoft.com/office/drawing/2014/main" id="{B62341A3-E548-198D-DECB-EE19DFDD3536}"/>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 name="Freeform 163">
              <a:extLst>
                <a:ext uri="{FF2B5EF4-FFF2-40B4-BE49-F238E27FC236}">
                  <a16:creationId xmlns:a16="http://schemas.microsoft.com/office/drawing/2014/main" id="{6D3A44CA-2078-9149-8AFB-A08246C739BE}"/>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12" name="Freeform 164">
              <a:extLst>
                <a:ext uri="{FF2B5EF4-FFF2-40B4-BE49-F238E27FC236}">
                  <a16:creationId xmlns:a16="http://schemas.microsoft.com/office/drawing/2014/main" id="{614565D9-8C13-CD93-8FBE-14BE4F829AEA}"/>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13" name="Freeform 165">
              <a:extLst>
                <a:ext uri="{FF2B5EF4-FFF2-40B4-BE49-F238E27FC236}">
                  <a16:creationId xmlns:a16="http://schemas.microsoft.com/office/drawing/2014/main" id="{79E74BC6-F373-9061-9F22-3E23F72F29E6}"/>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14" name="Freeform 166">
              <a:extLst>
                <a:ext uri="{FF2B5EF4-FFF2-40B4-BE49-F238E27FC236}">
                  <a16:creationId xmlns:a16="http://schemas.microsoft.com/office/drawing/2014/main" id="{04FFBBAA-12D1-AF50-0A1C-481775716C4A}"/>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15" name="Freeform 167">
              <a:extLst>
                <a:ext uri="{FF2B5EF4-FFF2-40B4-BE49-F238E27FC236}">
                  <a16:creationId xmlns:a16="http://schemas.microsoft.com/office/drawing/2014/main" id="{4C751CBD-9AFB-C347-C112-BCE93BA2113F}"/>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16" name="Freeform 168">
              <a:extLst>
                <a:ext uri="{FF2B5EF4-FFF2-40B4-BE49-F238E27FC236}">
                  <a16:creationId xmlns:a16="http://schemas.microsoft.com/office/drawing/2014/main" id="{75B1A473-63C4-7E80-D537-0204321B431A}"/>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17" name="Freeform 169">
              <a:extLst>
                <a:ext uri="{FF2B5EF4-FFF2-40B4-BE49-F238E27FC236}">
                  <a16:creationId xmlns:a16="http://schemas.microsoft.com/office/drawing/2014/main" id="{B02E94B7-BDAB-948E-BEEA-5B27A9280DED}"/>
                </a:ext>
              </a:extLst>
            </p:cNvPr>
            <p:cNvSpPr/>
            <p:nvPr/>
          </p:nvSpPr>
          <p:spPr>
            <a:xfrm>
              <a:off x="4039871" y="3267296"/>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E96751"/>
            </a:solidFill>
            <a:ln w="2286" cap="flat">
              <a:noFill/>
              <a:prstDash val="solid"/>
              <a:miter/>
            </a:ln>
          </p:spPr>
          <p:txBody>
            <a:bodyPr rtlCol="0" anchor="ctr"/>
            <a:lstStyle/>
            <a:p>
              <a:endParaRPr lang="en-US" dirty="0"/>
            </a:p>
          </p:txBody>
        </p:sp>
        <p:sp>
          <p:nvSpPr>
            <p:cNvPr id="18" name="Freeform 170">
              <a:extLst>
                <a:ext uri="{FF2B5EF4-FFF2-40B4-BE49-F238E27FC236}">
                  <a16:creationId xmlns:a16="http://schemas.microsoft.com/office/drawing/2014/main" id="{564C98DC-22EF-183F-C49F-50217AF5AB46}"/>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19" name="Freeform 171">
              <a:extLst>
                <a:ext uri="{FF2B5EF4-FFF2-40B4-BE49-F238E27FC236}">
                  <a16:creationId xmlns:a16="http://schemas.microsoft.com/office/drawing/2014/main" id="{470B1DC0-62AE-8737-139B-737D80628E4E}"/>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0" name="Freeform 172">
              <a:extLst>
                <a:ext uri="{FF2B5EF4-FFF2-40B4-BE49-F238E27FC236}">
                  <a16:creationId xmlns:a16="http://schemas.microsoft.com/office/drawing/2014/main" id="{46DB9890-EA8B-C6E7-9D98-988C020DC39B}"/>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1" name="Freeform 173">
              <a:extLst>
                <a:ext uri="{FF2B5EF4-FFF2-40B4-BE49-F238E27FC236}">
                  <a16:creationId xmlns:a16="http://schemas.microsoft.com/office/drawing/2014/main" id="{51D5BCFE-50D5-BE46-F282-16035086A74F}"/>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2" name="Freeform 174">
              <a:extLst>
                <a:ext uri="{FF2B5EF4-FFF2-40B4-BE49-F238E27FC236}">
                  <a16:creationId xmlns:a16="http://schemas.microsoft.com/office/drawing/2014/main" id="{049BB118-0D1C-B786-9964-6E99EF7815DE}"/>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3" name="Freeform 175">
              <a:extLst>
                <a:ext uri="{FF2B5EF4-FFF2-40B4-BE49-F238E27FC236}">
                  <a16:creationId xmlns:a16="http://schemas.microsoft.com/office/drawing/2014/main" id="{803EEA7D-BE20-0882-53ED-8EF6029BD044}"/>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24" name="Freeform 176">
              <a:extLst>
                <a:ext uri="{FF2B5EF4-FFF2-40B4-BE49-F238E27FC236}">
                  <a16:creationId xmlns:a16="http://schemas.microsoft.com/office/drawing/2014/main" id="{427B1544-31F7-1951-8545-16F247A6CEFF}"/>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25" name="Freeform 177">
              <a:extLst>
                <a:ext uri="{FF2B5EF4-FFF2-40B4-BE49-F238E27FC236}">
                  <a16:creationId xmlns:a16="http://schemas.microsoft.com/office/drawing/2014/main" id="{051B78E8-EFCD-6BDB-CA8E-6B62D3A953F9}"/>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6" name="Freeform 178">
              <a:extLst>
                <a:ext uri="{FF2B5EF4-FFF2-40B4-BE49-F238E27FC236}">
                  <a16:creationId xmlns:a16="http://schemas.microsoft.com/office/drawing/2014/main" id="{A27709F1-9FC7-2AEC-F011-455D7EB84C8C}"/>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27" name="Freeform 179">
              <a:extLst>
                <a:ext uri="{FF2B5EF4-FFF2-40B4-BE49-F238E27FC236}">
                  <a16:creationId xmlns:a16="http://schemas.microsoft.com/office/drawing/2014/main" id="{E60724C5-C8B2-A7D6-D2E0-C663FACB0237}"/>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8" name="Freeform 180">
              <a:extLst>
                <a:ext uri="{FF2B5EF4-FFF2-40B4-BE49-F238E27FC236}">
                  <a16:creationId xmlns:a16="http://schemas.microsoft.com/office/drawing/2014/main" id="{3C894609-D644-AC87-8C83-48EC9EE58EB7}"/>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29" name="Freeform 181">
              <a:extLst>
                <a:ext uri="{FF2B5EF4-FFF2-40B4-BE49-F238E27FC236}">
                  <a16:creationId xmlns:a16="http://schemas.microsoft.com/office/drawing/2014/main" id="{526889DC-1F00-C621-C24F-AE7E099AD209}"/>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30" name="Freeform 182">
              <a:extLst>
                <a:ext uri="{FF2B5EF4-FFF2-40B4-BE49-F238E27FC236}">
                  <a16:creationId xmlns:a16="http://schemas.microsoft.com/office/drawing/2014/main" id="{11530D30-482F-C1E3-4120-F4C441016C8D}"/>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1" name="Freeform 183">
              <a:extLst>
                <a:ext uri="{FF2B5EF4-FFF2-40B4-BE49-F238E27FC236}">
                  <a16:creationId xmlns:a16="http://schemas.microsoft.com/office/drawing/2014/main" id="{A032EE81-B90B-5ABD-D4D1-56E988B1ED2A}"/>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32" name="Freeform 184">
              <a:extLst>
                <a:ext uri="{FF2B5EF4-FFF2-40B4-BE49-F238E27FC236}">
                  <a16:creationId xmlns:a16="http://schemas.microsoft.com/office/drawing/2014/main" id="{2718B1CB-478F-9FD7-66C6-41FB74D6386F}"/>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33" name="Freeform 185">
              <a:extLst>
                <a:ext uri="{FF2B5EF4-FFF2-40B4-BE49-F238E27FC236}">
                  <a16:creationId xmlns:a16="http://schemas.microsoft.com/office/drawing/2014/main" id="{36D1D17B-7CA2-E018-63A9-94DE8215EE6B}"/>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34" name="Freeform 186">
              <a:extLst>
                <a:ext uri="{FF2B5EF4-FFF2-40B4-BE49-F238E27FC236}">
                  <a16:creationId xmlns:a16="http://schemas.microsoft.com/office/drawing/2014/main" id="{C9988147-7694-2028-F0CC-96DA913352D7}"/>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35" name="Freeform 187">
              <a:extLst>
                <a:ext uri="{FF2B5EF4-FFF2-40B4-BE49-F238E27FC236}">
                  <a16:creationId xmlns:a16="http://schemas.microsoft.com/office/drawing/2014/main" id="{95ABB2A9-62B3-E3C2-4825-D68BFC102D28}"/>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36" name="Freeform 188">
              <a:extLst>
                <a:ext uri="{FF2B5EF4-FFF2-40B4-BE49-F238E27FC236}">
                  <a16:creationId xmlns:a16="http://schemas.microsoft.com/office/drawing/2014/main" id="{E7A122C6-B0A0-471D-57EF-B9077FB4E93C}"/>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37" name="Freeform 189">
              <a:extLst>
                <a:ext uri="{FF2B5EF4-FFF2-40B4-BE49-F238E27FC236}">
                  <a16:creationId xmlns:a16="http://schemas.microsoft.com/office/drawing/2014/main" id="{605314B6-5740-2DAD-9D83-71A582537B4B}"/>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02669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27000" y="800731"/>
            <a:ext cx="4561589" cy="689519"/>
          </a:xfrm>
        </p:spPr>
        <p:txBody>
          <a:bodyPr anchor="t"/>
          <a:lstStyle/>
          <a:p>
            <a:pPr>
              <a:lnSpc>
                <a:spcPts val="2240"/>
              </a:lnSpc>
            </a:pPr>
            <a:r>
              <a:rPr lang="en-US" sz="2800" b="1" kern="1200" dirty="0">
                <a:solidFill>
                  <a:srgbClr val="EC7C69"/>
                </a:solidFill>
                <a:latin typeface="+mn-lt"/>
                <a:ea typeface="+mn-ea"/>
                <a:cs typeface="+mn-cs"/>
              </a:rPr>
              <a:t>Investment Funding, Grant Applications &amp; Pitching Your Idea</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200" b="0" dirty="0"/>
              <a:t>This section equips learners with the skills and confidence to secure funding for their projects by understanding what funders and investors value most. It breaks down the essentials of financial planning, and risk management, while also offering practical tools for completing grant applications and developing persuasive pitches. Learners will review sample answers to common funding questions, explore strategies for aligning proposals with investor expectations, and practice creating strong, story-led business pitches that highlight mission, market potential, and impact. By the end of the module, participants will be prepared to approach funding opportunities with clarity, credibility, and confidence.</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2616" y="1815730"/>
            <a:ext cx="4779834" cy="570200"/>
          </a:xfrm>
        </p:spPr>
        <p:txBody>
          <a:bodyPr anchor="t"/>
          <a:lstStyle/>
          <a:p>
            <a:pPr marL="457200" indent="-457200">
              <a:buFont typeface="+mj-lt"/>
              <a:buAutoNum type="arabicPeriod"/>
            </a:pPr>
            <a:r>
              <a:rPr lang="en-US" sz="2000" dirty="0">
                <a:solidFill>
                  <a:srgbClr val="494949"/>
                </a:solidFill>
              </a:rPr>
              <a:t>Recognise what </a:t>
            </a:r>
            <a:r>
              <a:rPr lang="en-US" sz="2000" b="1" dirty="0">
                <a:solidFill>
                  <a:srgbClr val="494949"/>
                </a:solidFill>
              </a:rPr>
              <a:t>funders and investors look for</a:t>
            </a:r>
            <a:r>
              <a:rPr lang="en-US" sz="2000" dirty="0">
                <a:solidFill>
                  <a:srgbClr val="494949"/>
                </a:solidFill>
              </a:rPr>
              <a:t>, including sustainability, financial planning, execution capability, and risk awareness.</a:t>
            </a:r>
          </a:p>
          <a:p>
            <a:pPr marL="457200" indent="-457200">
              <a:buFont typeface="+mj-lt"/>
              <a:buAutoNum type="arabicPeriod"/>
            </a:pPr>
            <a:r>
              <a:rPr lang="en-US" sz="2000" b="1" dirty="0">
                <a:solidFill>
                  <a:srgbClr val="494949"/>
                </a:solidFill>
              </a:rPr>
              <a:t>Confidently approach applications </a:t>
            </a:r>
            <a:r>
              <a:rPr lang="en-US" sz="2000" dirty="0">
                <a:solidFill>
                  <a:srgbClr val="494949"/>
                </a:solidFill>
              </a:rPr>
              <a:t>– Apply sample responses and phrasing techniques to craft persuasive authentic answers to grant applications.</a:t>
            </a:r>
          </a:p>
          <a:p>
            <a:pPr marL="457200" indent="-457200">
              <a:buFont typeface="+mj-lt"/>
              <a:buAutoNum type="arabicPeriod"/>
            </a:pPr>
            <a:r>
              <a:rPr lang="en-US" sz="2000" dirty="0">
                <a:solidFill>
                  <a:srgbClr val="494949"/>
                </a:solidFill>
              </a:rPr>
              <a:t>Create </a:t>
            </a:r>
            <a:r>
              <a:rPr lang="en-US" sz="2000" b="1" dirty="0">
                <a:solidFill>
                  <a:srgbClr val="494949"/>
                </a:solidFill>
              </a:rPr>
              <a:t>compelling funding applications </a:t>
            </a:r>
            <a:r>
              <a:rPr lang="en-US" sz="2000" dirty="0">
                <a:solidFill>
                  <a:srgbClr val="494949"/>
                </a:solidFill>
              </a:rPr>
              <a:t>and </a:t>
            </a:r>
            <a:r>
              <a:rPr lang="en-US" sz="2000" b="1" dirty="0">
                <a:solidFill>
                  <a:srgbClr val="494949"/>
                </a:solidFill>
              </a:rPr>
              <a:t>business proposals </a:t>
            </a:r>
            <a:r>
              <a:rPr lang="en-US" sz="2000" dirty="0">
                <a:solidFill>
                  <a:srgbClr val="494949"/>
                </a:solidFill>
              </a:rPr>
              <a:t>that clearly communicate impact, and viability.</a:t>
            </a:r>
          </a:p>
          <a:p>
            <a:pPr marL="457200" indent="-457200">
              <a:buFont typeface="+mj-lt"/>
              <a:buAutoNum type="arabicPeriod"/>
            </a:pPr>
            <a:r>
              <a:rPr lang="en-US" sz="2000" dirty="0">
                <a:solidFill>
                  <a:srgbClr val="494949"/>
                </a:solidFill>
              </a:rPr>
              <a:t>Design and deliver an </a:t>
            </a:r>
            <a:r>
              <a:rPr lang="en-US" sz="2000" b="1" dirty="0">
                <a:solidFill>
                  <a:srgbClr val="494949"/>
                </a:solidFill>
              </a:rPr>
              <a:t>engaging pitch deck </a:t>
            </a:r>
            <a:r>
              <a:rPr lang="en-US" sz="2000" dirty="0">
                <a:solidFill>
                  <a:srgbClr val="494949"/>
                </a:solidFill>
              </a:rPr>
              <a:t>that effectively presents financials, market opportunity, and impact in a clear, story-led format.</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(Part 3)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7000" y="144763"/>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B5EAE-C682-B68E-B4D8-F3AC4243DF3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5740BBE-44B7-68F5-DD39-BD4A336B1689}"/>
              </a:ext>
            </a:extLst>
          </p:cNvPr>
          <p:cNvSpPr/>
          <p:nvPr/>
        </p:nvSpPr>
        <p:spPr>
          <a:xfrm>
            <a:off x="4173810" y="4780698"/>
            <a:ext cx="7733993" cy="184023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BC88F40C-8D69-D3F2-B7FC-81EC4C6A6AB4}"/>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A4B4B21E-0D92-E861-0A42-43B051633EFF}"/>
              </a:ext>
            </a:extLst>
          </p:cNvPr>
          <p:cNvSpPr>
            <a:spLocks noGrp="1"/>
          </p:cNvSpPr>
          <p:nvPr>
            <p:ph type="body" sz="quarter" idx="19"/>
          </p:nvPr>
        </p:nvSpPr>
        <p:spPr>
          <a:xfrm>
            <a:off x="221728" y="1829808"/>
            <a:ext cx="2984778" cy="385564"/>
          </a:xfrm>
        </p:spPr>
        <p:txBody>
          <a:bodyPr/>
          <a:lstStyle/>
          <a:p>
            <a:r>
              <a:rPr lang="en-IE" sz="2800" dirty="0"/>
              <a:t>Social and Environmental Impact</a:t>
            </a:r>
          </a:p>
        </p:txBody>
      </p:sp>
      <p:sp>
        <p:nvSpPr>
          <p:cNvPr id="6" name="Text Placeholder 5">
            <a:extLst>
              <a:ext uri="{FF2B5EF4-FFF2-40B4-BE49-F238E27FC236}">
                <a16:creationId xmlns:a16="http://schemas.microsoft.com/office/drawing/2014/main" id="{894ACE5C-0C96-C9B7-46F2-125EA47F2503}"/>
              </a:ext>
            </a:extLst>
          </p:cNvPr>
          <p:cNvSpPr>
            <a:spLocks noGrp="1"/>
          </p:cNvSpPr>
          <p:nvPr>
            <p:ph type="body" sz="quarter" idx="21"/>
          </p:nvPr>
        </p:nvSpPr>
        <p:spPr>
          <a:xfrm>
            <a:off x="4343401" y="465780"/>
            <a:ext cx="6838949"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Social and Environmental Impact </a:t>
            </a:r>
          </a:p>
          <a:p>
            <a:pPr>
              <a:spcAft>
                <a:spcPts val="1200"/>
              </a:spcAft>
            </a:pPr>
            <a:r>
              <a:rPr lang="en-US" sz="2400" dirty="0"/>
              <a:t>Also, highlight your </a:t>
            </a:r>
            <a:r>
              <a:rPr lang="en-US" sz="2400" b="1" dirty="0">
                <a:solidFill>
                  <a:srgbClr val="E96751"/>
                </a:solidFill>
              </a:rPr>
              <a:t>social impact</a:t>
            </a:r>
            <a:r>
              <a:rPr lang="en-US" sz="2400" dirty="0"/>
              <a:t>: Are you partnering with local producers, supporting community initiatives, or directing tourists toward nearby attractions? (Perhaps you’ll encourage guests to visit local artisans, or you’ll donate a portion to a community project.)? </a:t>
            </a:r>
          </a:p>
          <a:p>
            <a:pPr>
              <a:spcAft>
                <a:spcPts val="1200"/>
              </a:spcAft>
            </a:pPr>
            <a:r>
              <a:rPr lang="en-US" sz="2400" dirty="0"/>
              <a:t>Funders love to see a </a:t>
            </a:r>
            <a:r>
              <a:rPr lang="en-US" sz="2400" b="1" dirty="0"/>
              <a:t>multiplier effect</a:t>
            </a:r>
            <a:r>
              <a:rPr lang="en-US" sz="2400" dirty="0"/>
              <a:t>—where your business stimulates the local economy by sourcing locally, creating jobs, or encouraging longer stays.</a:t>
            </a:r>
          </a:p>
          <a:p>
            <a:pPr>
              <a:spcAft>
                <a:spcPts val="1200"/>
              </a:spcAft>
            </a:pPr>
            <a:endParaRPr lang="en-US" sz="1000" b="1" dirty="0">
              <a:solidFill>
                <a:schemeClr val="bg1"/>
              </a:solidFill>
            </a:endParaRPr>
          </a:p>
          <a:p>
            <a:pPr>
              <a:spcAft>
                <a:spcPts val="1200"/>
              </a:spcAft>
            </a:pPr>
            <a:r>
              <a:rPr lang="en-US" sz="2400" b="1" dirty="0">
                <a:solidFill>
                  <a:schemeClr val="bg1"/>
                </a:solidFill>
              </a:rPr>
              <a:t>For Example, </a:t>
            </a:r>
            <a:r>
              <a:rPr lang="en-US" sz="2400" dirty="0">
                <a:solidFill>
                  <a:schemeClr val="bg1"/>
                </a:solidFill>
              </a:rPr>
              <a:t>a strong angle for LEADER or community-based grants is more likely to support a project that benefits multiple small businesses in the area, not just your own. </a:t>
            </a:r>
            <a:endParaRPr lang="en-IE" sz="2400" dirty="0">
              <a:solidFill>
                <a:schemeClr val="bg1"/>
              </a:solidFill>
            </a:endParaRPr>
          </a:p>
        </p:txBody>
      </p:sp>
      <p:grpSp>
        <p:nvGrpSpPr>
          <p:cNvPr id="3" name="Graphic 2">
            <a:extLst>
              <a:ext uri="{FF2B5EF4-FFF2-40B4-BE49-F238E27FC236}">
                <a16:creationId xmlns:a16="http://schemas.microsoft.com/office/drawing/2014/main" id="{D45EA4AB-D51C-32A3-D2C0-0C5C1E088DB7}"/>
              </a:ext>
            </a:extLst>
          </p:cNvPr>
          <p:cNvGrpSpPr/>
          <p:nvPr/>
        </p:nvGrpSpPr>
        <p:grpSpPr>
          <a:xfrm>
            <a:off x="990600" y="4467225"/>
            <a:ext cx="2313717" cy="1811651"/>
            <a:chOff x="3675120" y="3125838"/>
            <a:chExt cx="1156224" cy="762519"/>
          </a:xfrm>
        </p:grpSpPr>
        <p:sp>
          <p:nvSpPr>
            <p:cNvPr id="4" name="Freeform 159">
              <a:extLst>
                <a:ext uri="{FF2B5EF4-FFF2-40B4-BE49-F238E27FC236}">
                  <a16:creationId xmlns:a16="http://schemas.microsoft.com/office/drawing/2014/main" id="{9B700121-6A3B-1ABE-8170-F91013AA88E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5" name="Freeform 160">
              <a:extLst>
                <a:ext uri="{FF2B5EF4-FFF2-40B4-BE49-F238E27FC236}">
                  <a16:creationId xmlns:a16="http://schemas.microsoft.com/office/drawing/2014/main" id="{B7E09237-D178-6127-181E-106AAE2E4C91}"/>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7" name="Freeform 161">
              <a:extLst>
                <a:ext uri="{FF2B5EF4-FFF2-40B4-BE49-F238E27FC236}">
                  <a16:creationId xmlns:a16="http://schemas.microsoft.com/office/drawing/2014/main" id="{FC04E05E-D77D-6403-7751-98AC24688CB0}"/>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 name="Freeform 162">
              <a:extLst>
                <a:ext uri="{FF2B5EF4-FFF2-40B4-BE49-F238E27FC236}">
                  <a16:creationId xmlns:a16="http://schemas.microsoft.com/office/drawing/2014/main" id="{1429CD09-B735-79EA-93A7-4DA2A94C8EEE}"/>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 name="Freeform 163">
              <a:extLst>
                <a:ext uri="{FF2B5EF4-FFF2-40B4-BE49-F238E27FC236}">
                  <a16:creationId xmlns:a16="http://schemas.microsoft.com/office/drawing/2014/main" id="{A6325E47-C672-23A5-A6C4-DF2D235B0EEE}"/>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12" name="Freeform 164">
              <a:extLst>
                <a:ext uri="{FF2B5EF4-FFF2-40B4-BE49-F238E27FC236}">
                  <a16:creationId xmlns:a16="http://schemas.microsoft.com/office/drawing/2014/main" id="{7881A259-B4AA-A45D-FF01-EDC49F6E297E}"/>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13" name="Freeform 165">
              <a:extLst>
                <a:ext uri="{FF2B5EF4-FFF2-40B4-BE49-F238E27FC236}">
                  <a16:creationId xmlns:a16="http://schemas.microsoft.com/office/drawing/2014/main" id="{6297B050-7F3D-B54F-354A-3CBCB691821A}"/>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14" name="Freeform 166">
              <a:extLst>
                <a:ext uri="{FF2B5EF4-FFF2-40B4-BE49-F238E27FC236}">
                  <a16:creationId xmlns:a16="http://schemas.microsoft.com/office/drawing/2014/main" id="{CD9607AF-D0D5-064E-9DB8-A39B2A0DEF09}"/>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15" name="Freeform 167">
              <a:extLst>
                <a:ext uri="{FF2B5EF4-FFF2-40B4-BE49-F238E27FC236}">
                  <a16:creationId xmlns:a16="http://schemas.microsoft.com/office/drawing/2014/main" id="{A99461EE-80A6-3F53-9C2B-8A321449C2A0}"/>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16" name="Freeform 168">
              <a:extLst>
                <a:ext uri="{FF2B5EF4-FFF2-40B4-BE49-F238E27FC236}">
                  <a16:creationId xmlns:a16="http://schemas.microsoft.com/office/drawing/2014/main" id="{B7A1381D-79BB-2C42-BFE8-30B55CBBB9A6}"/>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17" name="Freeform 169">
              <a:extLst>
                <a:ext uri="{FF2B5EF4-FFF2-40B4-BE49-F238E27FC236}">
                  <a16:creationId xmlns:a16="http://schemas.microsoft.com/office/drawing/2014/main" id="{65FB634C-8A25-C34B-64B9-9F625F54891B}"/>
                </a:ext>
              </a:extLst>
            </p:cNvPr>
            <p:cNvSpPr/>
            <p:nvPr/>
          </p:nvSpPr>
          <p:spPr>
            <a:xfrm>
              <a:off x="4039871" y="3267296"/>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E96751"/>
            </a:solidFill>
            <a:ln w="2286" cap="flat">
              <a:noFill/>
              <a:prstDash val="solid"/>
              <a:miter/>
            </a:ln>
          </p:spPr>
          <p:txBody>
            <a:bodyPr rtlCol="0" anchor="ctr"/>
            <a:lstStyle/>
            <a:p>
              <a:endParaRPr lang="en-US" dirty="0"/>
            </a:p>
          </p:txBody>
        </p:sp>
        <p:sp>
          <p:nvSpPr>
            <p:cNvPr id="18" name="Freeform 170">
              <a:extLst>
                <a:ext uri="{FF2B5EF4-FFF2-40B4-BE49-F238E27FC236}">
                  <a16:creationId xmlns:a16="http://schemas.microsoft.com/office/drawing/2014/main" id="{A1FF43C9-9622-ADBA-F1FD-3185D8DD765F}"/>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19" name="Freeform 171">
              <a:extLst>
                <a:ext uri="{FF2B5EF4-FFF2-40B4-BE49-F238E27FC236}">
                  <a16:creationId xmlns:a16="http://schemas.microsoft.com/office/drawing/2014/main" id="{E931A985-6E6F-C22D-24F2-BF83FE4890D2}"/>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0" name="Freeform 172">
              <a:extLst>
                <a:ext uri="{FF2B5EF4-FFF2-40B4-BE49-F238E27FC236}">
                  <a16:creationId xmlns:a16="http://schemas.microsoft.com/office/drawing/2014/main" id="{0AC73E48-1FC1-A6A6-4F01-D5F12754E408}"/>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1" name="Freeform 173">
              <a:extLst>
                <a:ext uri="{FF2B5EF4-FFF2-40B4-BE49-F238E27FC236}">
                  <a16:creationId xmlns:a16="http://schemas.microsoft.com/office/drawing/2014/main" id="{DA26005B-2431-03FF-484F-717085B1EF84}"/>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22" name="Freeform 174">
              <a:extLst>
                <a:ext uri="{FF2B5EF4-FFF2-40B4-BE49-F238E27FC236}">
                  <a16:creationId xmlns:a16="http://schemas.microsoft.com/office/drawing/2014/main" id="{6ECA12F6-D797-0EE4-5B20-F1EF9E354341}"/>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23" name="Freeform 175">
              <a:extLst>
                <a:ext uri="{FF2B5EF4-FFF2-40B4-BE49-F238E27FC236}">
                  <a16:creationId xmlns:a16="http://schemas.microsoft.com/office/drawing/2014/main" id="{F02A9DA0-415F-6A68-97D4-55B772DB64D6}"/>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24" name="Freeform 176">
              <a:extLst>
                <a:ext uri="{FF2B5EF4-FFF2-40B4-BE49-F238E27FC236}">
                  <a16:creationId xmlns:a16="http://schemas.microsoft.com/office/drawing/2014/main" id="{1A62DDD6-DED7-04D6-AFC3-BACFB942968D}"/>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25" name="Freeform 177">
              <a:extLst>
                <a:ext uri="{FF2B5EF4-FFF2-40B4-BE49-F238E27FC236}">
                  <a16:creationId xmlns:a16="http://schemas.microsoft.com/office/drawing/2014/main" id="{545FBC3D-A997-6DE9-48EF-D58A54D44897}"/>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6" name="Freeform 178">
              <a:extLst>
                <a:ext uri="{FF2B5EF4-FFF2-40B4-BE49-F238E27FC236}">
                  <a16:creationId xmlns:a16="http://schemas.microsoft.com/office/drawing/2014/main" id="{CA38B1CD-30A0-4D56-2631-AF7B803BCB7A}"/>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27" name="Freeform 179">
              <a:extLst>
                <a:ext uri="{FF2B5EF4-FFF2-40B4-BE49-F238E27FC236}">
                  <a16:creationId xmlns:a16="http://schemas.microsoft.com/office/drawing/2014/main" id="{CDE7680D-6829-7295-85B5-A5EC4AD3410B}"/>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8" name="Freeform 180">
              <a:extLst>
                <a:ext uri="{FF2B5EF4-FFF2-40B4-BE49-F238E27FC236}">
                  <a16:creationId xmlns:a16="http://schemas.microsoft.com/office/drawing/2014/main" id="{BE02D684-4B29-1B7B-B29D-1B68CF3E41D7}"/>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29" name="Freeform 181">
              <a:extLst>
                <a:ext uri="{FF2B5EF4-FFF2-40B4-BE49-F238E27FC236}">
                  <a16:creationId xmlns:a16="http://schemas.microsoft.com/office/drawing/2014/main" id="{90AE2192-98DF-FB9A-41EF-6215B50109CE}"/>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30" name="Freeform 182">
              <a:extLst>
                <a:ext uri="{FF2B5EF4-FFF2-40B4-BE49-F238E27FC236}">
                  <a16:creationId xmlns:a16="http://schemas.microsoft.com/office/drawing/2014/main" id="{CAC3CE4C-4CA4-F4A3-16EE-387CA336BCEF}"/>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1" name="Freeform 183">
              <a:extLst>
                <a:ext uri="{FF2B5EF4-FFF2-40B4-BE49-F238E27FC236}">
                  <a16:creationId xmlns:a16="http://schemas.microsoft.com/office/drawing/2014/main" id="{9A4B4565-B862-EC41-F92C-ED6C47F04C2E}"/>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32" name="Freeform 184">
              <a:extLst>
                <a:ext uri="{FF2B5EF4-FFF2-40B4-BE49-F238E27FC236}">
                  <a16:creationId xmlns:a16="http://schemas.microsoft.com/office/drawing/2014/main" id="{A94C3C72-F247-4E14-F725-A08D13E70943}"/>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33" name="Freeform 185">
              <a:extLst>
                <a:ext uri="{FF2B5EF4-FFF2-40B4-BE49-F238E27FC236}">
                  <a16:creationId xmlns:a16="http://schemas.microsoft.com/office/drawing/2014/main" id="{15428E6F-5029-6F13-E666-70E8E7FBA3A0}"/>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34" name="Freeform 186">
              <a:extLst>
                <a:ext uri="{FF2B5EF4-FFF2-40B4-BE49-F238E27FC236}">
                  <a16:creationId xmlns:a16="http://schemas.microsoft.com/office/drawing/2014/main" id="{113FE5F3-E02B-7D48-CACC-73DB25366B43}"/>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35" name="Freeform 187">
              <a:extLst>
                <a:ext uri="{FF2B5EF4-FFF2-40B4-BE49-F238E27FC236}">
                  <a16:creationId xmlns:a16="http://schemas.microsoft.com/office/drawing/2014/main" id="{2D6F0E3F-9648-A6C2-72FB-2A1D59A22C90}"/>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36" name="Freeform 188">
              <a:extLst>
                <a:ext uri="{FF2B5EF4-FFF2-40B4-BE49-F238E27FC236}">
                  <a16:creationId xmlns:a16="http://schemas.microsoft.com/office/drawing/2014/main" id="{215200C0-482A-E1F3-3B24-A82D102E790E}"/>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37" name="Freeform 189">
              <a:extLst>
                <a:ext uri="{FF2B5EF4-FFF2-40B4-BE49-F238E27FC236}">
                  <a16:creationId xmlns:a16="http://schemas.microsoft.com/office/drawing/2014/main" id="{75396C0B-8C83-C5F1-9570-3055920A73FE}"/>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268068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17569-86CC-0DFB-190C-DDCCC7EAAC0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5ACEF36-72D4-CFE4-6E24-48A99E39D758}"/>
              </a:ext>
            </a:extLst>
          </p:cNvPr>
          <p:cNvSpPr/>
          <p:nvPr/>
        </p:nvSpPr>
        <p:spPr>
          <a:xfrm>
            <a:off x="3990974" y="3275965"/>
            <a:ext cx="7324725" cy="3293214"/>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B90613C2-EAA3-F006-271F-AC62D6EE230D}"/>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C92FC725-3A6E-59D2-F229-E5CD041C11BB}"/>
              </a:ext>
            </a:extLst>
          </p:cNvPr>
          <p:cNvSpPr>
            <a:spLocks noGrp="1"/>
          </p:cNvSpPr>
          <p:nvPr>
            <p:ph type="body" sz="quarter" idx="19"/>
          </p:nvPr>
        </p:nvSpPr>
        <p:spPr>
          <a:xfrm>
            <a:off x="221728" y="1829808"/>
            <a:ext cx="2984778" cy="385564"/>
          </a:xfrm>
        </p:spPr>
        <p:txBody>
          <a:bodyPr/>
          <a:lstStyle/>
          <a:p>
            <a:r>
              <a:rPr lang="en-IE" sz="2800" dirty="0"/>
              <a:t>Risk Mitigation</a:t>
            </a:r>
          </a:p>
        </p:txBody>
      </p:sp>
      <p:sp>
        <p:nvSpPr>
          <p:cNvPr id="6" name="Text Placeholder 5">
            <a:extLst>
              <a:ext uri="{FF2B5EF4-FFF2-40B4-BE49-F238E27FC236}">
                <a16:creationId xmlns:a16="http://schemas.microsoft.com/office/drawing/2014/main" id="{5C967549-2762-477F-7AE6-026ACE3CF800}"/>
              </a:ext>
            </a:extLst>
          </p:cNvPr>
          <p:cNvSpPr>
            <a:spLocks noGrp="1"/>
          </p:cNvSpPr>
          <p:nvPr>
            <p:ph type="body" sz="quarter" idx="21"/>
          </p:nvPr>
        </p:nvSpPr>
        <p:spPr>
          <a:xfrm>
            <a:off x="4443412" y="288821"/>
            <a:ext cx="6800850"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Risk Mitigation </a:t>
            </a:r>
          </a:p>
          <a:p>
            <a:pPr>
              <a:spcAft>
                <a:spcPts val="1200"/>
              </a:spcAft>
            </a:pPr>
            <a:r>
              <a:rPr lang="en-US" sz="2400" dirty="0"/>
              <a:t>Smart funders—whether investors, grant juries, or banks—will look at the </a:t>
            </a:r>
            <a:r>
              <a:rPr lang="en-US" sz="2400" b="1" dirty="0"/>
              <a:t>risks involved</a:t>
            </a:r>
            <a:r>
              <a:rPr lang="en-US" sz="2400" dirty="0"/>
              <a:t> in your project. These may include </a:t>
            </a:r>
            <a:r>
              <a:rPr lang="en-US" sz="2400" b="1" dirty="0"/>
              <a:t>seasonality, zoning restrictions, weather vulnerability, or market uncertainty</a:t>
            </a:r>
            <a:r>
              <a:rPr lang="en-US" sz="2400" dirty="0"/>
              <a:t>. Proactively addressing these risks in your proposal shows that you're realistic and well-prepared.</a:t>
            </a:r>
          </a:p>
          <a:p>
            <a:pPr>
              <a:spcAft>
                <a:spcPts val="1200"/>
              </a:spcAft>
            </a:pPr>
            <a:r>
              <a:rPr lang="en-US" sz="2400" dirty="0">
                <a:solidFill>
                  <a:schemeClr val="bg1"/>
                </a:solidFill>
              </a:rPr>
              <a:t>For example, you might say: </a:t>
            </a:r>
          </a:p>
          <a:p>
            <a:pPr>
              <a:spcAft>
                <a:spcPts val="1200"/>
              </a:spcAft>
            </a:pPr>
            <a:r>
              <a:rPr lang="en-US" sz="2400" b="1" dirty="0">
                <a:solidFill>
                  <a:schemeClr val="bg1"/>
                </a:solidFill>
              </a:rPr>
              <a:t>“To mitigate seasonality, we’re designing at least one accommodation unit for year-round use,” </a:t>
            </a:r>
          </a:p>
          <a:p>
            <a:pPr>
              <a:spcAft>
                <a:spcPts val="1200"/>
              </a:spcAft>
            </a:pPr>
            <a:r>
              <a:rPr lang="en-US" sz="2400" b="1" dirty="0">
                <a:solidFill>
                  <a:schemeClr val="bg1"/>
                </a:solidFill>
              </a:rPr>
              <a:t>or </a:t>
            </a:r>
          </a:p>
          <a:p>
            <a:pPr>
              <a:spcAft>
                <a:spcPts val="1200"/>
              </a:spcAft>
            </a:pPr>
            <a:r>
              <a:rPr lang="en-US" sz="2400" b="1" dirty="0">
                <a:solidFill>
                  <a:schemeClr val="bg1"/>
                </a:solidFill>
              </a:rPr>
              <a:t>“We’ve consulted with the local planning authority and, while permitting is complex, we’ve secured letters of support from </a:t>
            </a:r>
            <a:r>
              <a:rPr lang="en-US" sz="2400" b="1" dirty="0" err="1">
                <a:solidFill>
                  <a:schemeClr val="bg1"/>
                </a:solidFill>
              </a:rPr>
              <a:t>neighbouring</a:t>
            </a:r>
            <a:r>
              <a:rPr lang="en-US" sz="2400" b="1" dirty="0">
                <a:solidFill>
                  <a:schemeClr val="bg1"/>
                </a:solidFill>
              </a:rPr>
              <a:t> landowners.” </a:t>
            </a:r>
          </a:p>
          <a:p>
            <a:pPr>
              <a:spcAft>
                <a:spcPts val="1200"/>
              </a:spcAft>
            </a:pPr>
            <a:endParaRPr lang="en-US" dirty="0"/>
          </a:p>
          <a:p>
            <a:pPr>
              <a:spcAft>
                <a:spcPts val="1200"/>
              </a:spcAft>
            </a:pPr>
            <a:endParaRPr lang="en-IE" dirty="0"/>
          </a:p>
        </p:txBody>
      </p:sp>
      <p:grpSp>
        <p:nvGrpSpPr>
          <p:cNvPr id="3" name="Graphic 2">
            <a:extLst>
              <a:ext uri="{FF2B5EF4-FFF2-40B4-BE49-F238E27FC236}">
                <a16:creationId xmlns:a16="http://schemas.microsoft.com/office/drawing/2014/main" id="{67C52098-E4B7-2B2D-DDF5-22CB2A7FCD21}"/>
              </a:ext>
            </a:extLst>
          </p:cNvPr>
          <p:cNvGrpSpPr/>
          <p:nvPr/>
        </p:nvGrpSpPr>
        <p:grpSpPr>
          <a:xfrm>
            <a:off x="695326" y="4181475"/>
            <a:ext cx="2758080" cy="2046950"/>
            <a:chOff x="2473961" y="4308747"/>
            <a:chExt cx="1108574" cy="958841"/>
          </a:xfrm>
        </p:grpSpPr>
        <p:sp>
          <p:nvSpPr>
            <p:cNvPr id="4" name="Freeform 1985">
              <a:extLst>
                <a:ext uri="{FF2B5EF4-FFF2-40B4-BE49-F238E27FC236}">
                  <a16:creationId xmlns:a16="http://schemas.microsoft.com/office/drawing/2014/main" id="{C7DBE730-B515-6DD3-DB08-7D486373A4A5}"/>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5" name="Freeform 1986">
              <a:extLst>
                <a:ext uri="{FF2B5EF4-FFF2-40B4-BE49-F238E27FC236}">
                  <a16:creationId xmlns:a16="http://schemas.microsoft.com/office/drawing/2014/main" id="{D1DBA0F8-7951-62C5-0A77-F67CDB3D9C17}"/>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7" name="Freeform 1987">
              <a:extLst>
                <a:ext uri="{FF2B5EF4-FFF2-40B4-BE49-F238E27FC236}">
                  <a16:creationId xmlns:a16="http://schemas.microsoft.com/office/drawing/2014/main" id="{147AAC8A-0C5F-FFBF-6294-254614A3ACBA}"/>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8" name="Freeform 1988">
              <a:extLst>
                <a:ext uri="{FF2B5EF4-FFF2-40B4-BE49-F238E27FC236}">
                  <a16:creationId xmlns:a16="http://schemas.microsoft.com/office/drawing/2014/main" id="{004198A3-9213-1FC2-D1BC-CF998062FE5D}"/>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9" name="Freeform 1989">
              <a:extLst>
                <a:ext uri="{FF2B5EF4-FFF2-40B4-BE49-F238E27FC236}">
                  <a16:creationId xmlns:a16="http://schemas.microsoft.com/office/drawing/2014/main" id="{84670605-4F17-7872-B851-1E93F39FDC86}"/>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2" name="Freeform 1990">
              <a:extLst>
                <a:ext uri="{FF2B5EF4-FFF2-40B4-BE49-F238E27FC236}">
                  <a16:creationId xmlns:a16="http://schemas.microsoft.com/office/drawing/2014/main" id="{A7AB41D2-463A-43EA-8658-4CC0F8DD005C}"/>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3" name="Freeform 1991">
              <a:extLst>
                <a:ext uri="{FF2B5EF4-FFF2-40B4-BE49-F238E27FC236}">
                  <a16:creationId xmlns:a16="http://schemas.microsoft.com/office/drawing/2014/main" id="{812F5445-BD00-1C76-5C70-6A9CA3996F4F}"/>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4" name="Freeform 1992">
              <a:extLst>
                <a:ext uri="{FF2B5EF4-FFF2-40B4-BE49-F238E27FC236}">
                  <a16:creationId xmlns:a16="http://schemas.microsoft.com/office/drawing/2014/main" id="{F844A26D-3E65-D1C7-A3B4-0948675E699D}"/>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993">
              <a:extLst>
                <a:ext uri="{FF2B5EF4-FFF2-40B4-BE49-F238E27FC236}">
                  <a16:creationId xmlns:a16="http://schemas.microsoft.com/office/drawing/2014/main" id="{24BC8F37-FCDA-F4FD-13A1-3EF9B6F9C413}"/>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16" name="Freeform 1994">
              <a:extLst>
                <a:ext uri="{FF2B5EF4-FFF2-40B4-BE49-F238E27FC236}">
                  <a16:creationId xmlns:a16="http://schemas.microsoft.com/office/drawing/2014/main" id="{C2C363AD-8413-5A9E-767D-3769E33C32A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7" name="Freeform 1995">
              <a:extLst>
                <a:ext uri="{FF2B5EF4-FFF2-40B4-BE49-F238E27FC236}">
                  <a16:creationId xmlns:a16="http://schemas.microsoft.com/office/drawing/2014/main" id="{BB9F38F5-2445-CE45-9D0C-B753A93531E6}"/>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18" name="Freeform 1996">
              <a:extLst>
                <a:ext uri="{FF2B5EF4-FFF2-40B4-BE49-F238E27FC236}">
                  <a16:creationId xmlns:a16="http://schemas.microsoft.com/office/drawing/2014/main" id="{45F3B848-A302-FEFC-6CEA-696A9C679462}"/>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9" name="Freeform 1997">
              <a:extLst>
                <a:ext uri="{FF2B5EF4-FFF2-40B4-BE49-F238E27FC236}">
                  <a16:creationId xmlns:a16="http://schemas.microsoft.com/office/drawing/2014/main" id="{E580F8C3-9AB5-F667-A10F-72902BEAC6DA}"/>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0" name="Freeform 1998">
              <a:extLst>
                <a:ext uri="{FF2B5EF4-FFF2-40B4-BE49-F238E27FC236}">
                  <a16:creationId xmlns:a16="http://schemas.microsoft.com/office/drawing/2014/main" id="{FDE1999C-3A64-9885-A2FA-41AAA7E867D8}"/>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1" name="Freeform 1999">
              <a:extLst>
                <a:ext uri="{FF2B5EF4-FFF2-40B4-BE49-F238E27FC236}">
                  <a16:creationId xmlns:a16="http://schemas.microsoft.com/office/drawing/2014/main" id="{33C842E2-BC5A-3B68-FA6D-F6138E9884BA}"/>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2" name="Freeform 2000">
              <a:extLst>
                <a:ext uri="{FF2B5EF4-FFF2-40B4-BE49-F238E27FC236}">
                  <a16:creationId xmlns:a16="http://schemas.microsoft.com/office/drawing/2014/main" id="{8CAB5254-A105-36F6-71BA-BC575B4D43A0}"/>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2001">
              <a:extLst>
                <a:ext uri="{FF2B5EF4-FFF2-40B4-BE49-F238E27FC236}">
                  <a16:creationId xmlns:a16="http://schemas.microsoft.com/office/drawing/2014/main" id="{892E9664-9E2A-4466-16C6-5FBAAC48FA6B}"/>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24" name="Freeform 2002">
              <a:extLst>
                <a:ext uri="{FF2B5EF4-FFF2-40B4-BE49-F238E27FC236}">
                  <a16:creationId xmlns:a16="http://schemas.microsoft.com/office/drawing/2014/main" id="{F620414A-B738-75D9-A7EF-D964AC484FF7}"/>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25" name="Freeform 2003">
              <a:extLst>
                <a:ext uri="{FF2B5EF4-FFF2-40B4-BE49-F238E27FC236}">
                  <a16:creationId xmlns:a16="http://schemas.microsoft.com/office/drawing/2014/main" id="{0DEEC82F-CEBB-D951-D30E-67AA1035B999}"/>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26" name="Freeform 2004">
              <a:extLst>
                <a:ext uri="{FF2B5EF4-FFF2-40B4-BE49-F238E27FC236}">
                  <a16:creationId xmlns:a16="http://schemas.microsoft.com/office/drawing/2014/main" id="{9115E6B3-E938-39E7-65FC-FDF11411FCE0}"/>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27" name="Freeform 2005">
              <a:extLst>
                <a:ext uri="{FF2B5EF4-FFF2-40B4-BE49-F238E27FC236}">
                  <a16:creationId xmlns:a16="http://schemas.microsoft.com/office/drawing/2014/main" id="{926506E5-2C7F-1F7A-5885-9CEF5F860F7A}"/>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28" name="Freeform 2006">
              <a:extLst>
                <a:ext uri="{FF2B5EF4-FFF2-40B4-BE49-F238E27FC236}">
                  <a16:creationId xmlns:a16="http://schemas.microsoft.com/office/drawing/2014/main" id="{A6D4A734-455A-016E-3026-FADBBFDCA927}"/>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29" name="Freeform 2007">
              <a:extLst>
                <a:ext uri="{FF2B5EF4-FFF2-40B4-BE49-F238E27FC236}">
                  <a16:creationId xmlns:a16="http://schemas.microsoft.com/office/drawing/2014/main" id="{65299A40-EFB0-9AE1-ACAF-55F2B3F040A1}"/>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 name="Freeform 2008">
              <a:extLst>
                <a:ext uri="{FF2B5EF4-FFF2-40B4-BE49-F238E27FC236}">
                  <a16:creationId xmlns:a16="http://schemas.microsoft.com/office/drawing/2014/main" id="{0B8E9A48-7369-F575-2AA9-53A54302DDB7}"/>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31" name="Freeform 2009">
              <a:extLst>
                <a:ext uri="{FF2B5EF4-FFF2-40B4-BE49-F238E27FC236}">
                  <a16:creationId xmlns:a16="http://schemas.microsoft.com/office/drawing/2014/main" id="{270A4CC3-6E2C-A8B6-3EBE-9367307F9589}"/>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32" name="Freeform 2010">
              <a:extLst>
                <a:ext uri="{FF2B5EF4-FFF2-40B4-BE49-F238E27FC236}">
                  <a16:creationId xmlns:a16="http://schemas.microsoft.com/office/drawing/2014/main" id="{44432B41-347F-2F64-3558-5DC75FCDDB6C}"/>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2A158"/>
            </a:solidFill>
            <a:ln w="2286" cap="flat">
              <a:noFill/>
              <a:prstDash val="solid"/>
              <a:miter/>
            </a:ln>
          </p:spPr>
          <p:txBody>
            <a:bodyPr rtlCol="0" anchor="ctr"/>
            <a:lstStyle/>
            <a:p>
              <a:endParaRPr lang="en-US"/>
            </a:p>
          </p:txBody>
        </p:sp>
        <p:sp>
          <p:nvSpPr>
            <p:cNvPr id="33" name="Freeform 2011">
              <a:extLst>
                <a:ext uri="{FF2B5EF4-FFF2-40B4-BE49-F238E27FC236}">
                  <a16:creationId xmlns:a16="http://schemas.microsoft.com/office/drawing/2014/main" id="{175535CE-31A0-7E00-7E29-F568C0DCAA10}"/>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4" name="Freeform 2012">
              <a:extLst>
                <a:ext uri="{FF2B5EF4-FFF2-40B4-BE49-F238E27FC236}">
                  <a16:creationId xmlns:a16="http://schemas.microsoft.com/office/drawing/2014/main" id="{55A50C2C-89A4-A60B-7799-2C104E579679}"/>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35" name="Freeform 2013">
              <a:extLst>
                <a:ext uri="{FF2B5EF4-FFF2-40B4-BE49-F238E27FC236}">
                  <a16:creationId xmlns:a16="http://schemas.microsoft.com/office/drawing/2014/main" id="{6E976365-07F9-A171-B07E-3D1CCB132897}"/>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14">
              <a:extLst>
                <a:ext uri="{FF2B5EF4-FFF2-40B4-BE49-F238E27FC236}">
                  <a16:creationId xmlns:a16="http://schemas.microsoft.com/office/drawing/2014/main" id="{029A6B7C-2EDC-B8F4-F497-C50D0098F925}"/>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37" name="Freeform 2015">
              <a:extLst>
                <a:ext uri="{FF2B5EF4-FFF2-40B4-BE49-F238E27FC236}">
                  <a16:creationId xmlns:a16="http://schemas.microsoft.com/office/drawing/2014/main" id="{AE0C5CE9-2CFB-4E03-799E-6046C0E54E5E}"/>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38" name="Freeform 2016">
              <a:extLst>
                <a:ext uri="{FF2B5EF4-FFF2-40B4-BE49-F238E27FC236}">
                  <a16:creationId xmlns:a16="http://schemas.microsoft.com/office/drawing/2014/main" id="{6FB5B866-2859-BA8A-B04C-1B005ED118A3}"/>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39" name="Freeform 2017">
              <a:extLst>
                <a:ext uri="{FF2B5EF4-FFF2-40B4-BE49-F238E27FC236}">
                  <a16:creationId xmlns:a16="http://schemas.microsoft.com/office/drawing/2014/main" id="{341BA646-4B70-B39E-D856-ABA2DBB1C72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0" name="Freeform 2018">
              <a:extLst>
                <a:ext uri="{FF2B5EF4-FFF2-40B4-BE49-F238E27FC236}">
                  <a16:creationId xmlns:a16="http://schemas.microsoft.com/office/drawing/2014/main" id="{63D45072-D757-982E-F605-A8EFB3F347BD}"/>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1" name="Freeform 2019">
              <a:extLst>
                <a:ext uri="{FF2B5EF4-FFF2-40B4-BE49-F238E27FC236}">
                  <a16:creationId xmlns:a16="http://schemas.microsoft.com/office/drawing/2014/main" id="{5A80E616-A492-DC70-6403-93D4D3784A63}"/>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42" name="Freeform 2020">
              <a:extLst>
                <a:ext uri="{FF2B5EF4-FFF2-40B4-BE49-F238E27FC236}">
                  <a16:creationId xmlns:a16="http://schemas.microsoft.com/office/drawing/2014/main" id="{9B643DEF-68E7-68AD-C0F7-DEF6E17EB8BE}"/>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43" name="Freeform 2021">
              <a:extLst>
                <a:ext uri="{FF2B5EF4-FFF2-40B4-BE49-F238E27FC236}">
                  <a16:creationId xmlns:a16="http://schemas.microsoft.com/office/drawing/2014/main" id="{398B8088-8C17-1CF7-03A3-F804EF8D2F70}"/>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44" name="Freeform 2022">
              <a:extLst>
                <a:ext uri="{FF2B5EF4-FFF2-40B4-BE49-F238E27FC236}">
                  <a16:creationId xmlns:a16="http://schemas.microsoft.com/office/drawing/2014/main" id="{E5612680-83A1-F78E-AED1-C3939E1D0C59}"/>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45" name="Freeform 2023">
              <a:extLst>
                <a:ext uri="{FF2B5EF4-FFF2-40B4-BE49-F238E27FC236}">
                  <a16:creationId xmlns:a16="http://schemas.microsoft.com/office/drawing/2014/main" id="{356E9029-AF74-5820-E7A2-7BB0216B680D}"/>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46" name="Freeform 2024">
              <a:extLst>
                <a:ext uri="{FF2B5EF4-FFF2-40B4-BE49-F238E27FC236}">
                  <a16:creationId xmlns:a16="http://schemas.microsoft.com/office/drawing/2014/main" id="{D9451C7A-707F-C9D9-8782-49583FE4D909}"/>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47" name="Freeform 2025">
              <a:extLst>
                <a:ext uri="{FF2B5EF4-FFF2-40B4-BE49-F238E27FC236}">
                  <a16:creationId xmlns:a16="http://schemas.microsoft.com/office/drawing/2014/main" id="{D6E59109-73DB-1AEA-12D9-1F17BE80BA74}"/>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48" name="Freeform 2026">
              <a:extLst>
                <a:ext uri="{FF2B5EF4-FFF2-40B4-BE49-F238E27FC236}">
                  <a16:creationId xmlns:a16="http://schemas.microsoft.com/office/drawing/2014/main" id="{DE2D5431-1708-910F-01FB-468CA9F6B1ED}"/>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49" name="Freeform 2027">
              <a:extLst>
                <a:ext uri="{FF2B5EF4-FFF2-40B4-BE49-F238E27FC236}">
                  <a16:creationId xmlns:a16="http://schemas.microsoft.com/office/drawing/2014/main" id="{C04A37AB-987E-8035-A09D-B0515057D032}"/>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50" name="Freeform 2028">
              <a:extLst>
                <a:ext uri="{FF2B5EF4-FFF2-40B4-BE49-F238E27FC236}">
                  <a16:creationId xmlns:a16="http://schemas.microsoft.com/office/drawing/2014/main" id="{14231308-EBF0-A778-D056-7AFB4E42A576}"/>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51" name="Freeform 2029">
              <a:extLst>
                <a:ext uri="{FF2B5EF4-FFF2-40B4-BE49-F238E27FC236}">
                  <a16:creationId xmlns:a16="http://schemas.microsoft.com/office/drawing/2014/main" id="{E0B22918-70B8-AC71-E898-A8711067F332}"/>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52" name="Freeform 2030">
              <a:extLst>
                <a:ext uri="{FF2B5EF4-FFF2-40B4-BE49-F238E27FC236}">
                  <a16:creationId xmlns:a16="http://schemas.microsoft.com/office/drawing/2014/main" id="{E54D247D-DE23-91C8-6B5D-E8F0181E1FDA}"/>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53" name="Freeform 2031">
              <a:extLst>
                <a:ext uri="{FF2B5EF4-FFF2-40B4-BE49-F238E27FC236}">
                  <a16:creationId xmlns:a16="http://schemas.microsoft.com/office/drawing/2014/main" id="{1A7BD037-9734-5331-95EA-BF9D827EE266}"/>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54" name="Freeform 2032">
              <a:extLst>
                <a:ext uri="{FF2B5EF4-FFF2-40B4-BE49-F238E27FC236}">
                  <a16:creationId xmlns:a16="http://schemas.microsoft.com/office/drawing/2014/main" id="{D2F940A0-D0A1-C2B5-A5BE-A836DC29F28E}"/>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33">
              <a:extLst>
                <a:ext uri="{FF2B5EF4-FFF2-40B4-BE49-F238E27FC236}">
                  <a16:creationId xmlns:a16="http://schemas.microsoft.com/office/drawing/2014/main" id="{42E0AC06-19FE-75E2-0759-8D942DAE7FC6}"/>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2034">
              <a:extLst>
                <a:ext uri="{FF2B5EF4-FFF2-40B4-BE49-F238E27FC236}">
                  <a16:creationId xmlns:a16="http://schemas.microsoft.com/office/drawing/2014/main" id="{C266C63B-D007-44B9-91E3-4F794E9BD811}"/>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57" name="Freeform 2035">
              <a:extLst>
                <a:ext uri="{FF2B5EF4-FFF2-40B4-BE49-F238E27FC236}">
                  <a16:creationId xmlns:a16="http://schemas.microsoft.com/office/drawing/2014/main" id="{3DB01177-4EE0-CA8F-6CE4-2BEF2D586669}"/>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58" name="Freeform 2036">
              <a:extLst>
                <a:ext uri="{FF2B5EF4-FFF2-40B4-BE49-F238E27FC236}">
                  <a16:creationId xmlns:a16="http://schemas.microsoft.com/office/drawing/2014/main" id="{A08FE06C-A2FC-316A-56E1-D16E34636C70}"/>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59" name="Freeform 2037">
              <a:extLst>
                <a:ext uri="{FF2B5EF4-FFF2-40B4-BE49-F238E27FC236}">
                  <a16:creationId xmlns:a16="http://schemas.microsoft.com/office/drawing/2014/main" id="{D57A8271-882D-010F-8A12-70C1E4AFD23C}"/>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60" name="Freeform 2038">
              <a:extLst>
                <a:ext uri="{FF2B5EF4-FFF2-40B4-BE49-F238E27FC236}">
                  <a16:creationId xmlns:a16="http://schemas.microsoft.com/office/drawing/2014/main" id="{FBF46A59-8435-C881-5587-BEDAA9FF9062}"/>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61" name="Freeform 2039">
              <a:extLst>
                <a:ext uri="{FF2B5EF4-FFF2-40B4-BE49-F238E27FC236}">
                  <a16:creationId xmlns:a16="http://schemas.microsoft.com/office/drawing/2014/main" id="{4C8EF966-E034-F7B2-B47F-13579E2B4259}"/>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62" name="Freeform 2040">
              <a:extLst>
                <a:ext uri="{FF2B5EF4-FFF2-40B4-BE49-F238E27FC236}">
                  <a16:creationId xmlns:a16="http://schemas.microsoft.com/office/drawing/2014/main" id="{F8C2E192-00E3-0E74-B6DF-6E0D0330B238}"/>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63" name="Freeform 2041">
              <a:extLst>
                <a:ext uri="{FF2B5EF4-FFF2-40B4-BE49-F238E27FC236}">
                  <a16:creationId xmlns:a16="http://schemas.microsoft.com/office/drawing/2014/main" id="{E8A3E0D3-7DD5-CC10-45D6-44B509F90616}"/>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64" name="Freeform 2042">
              <a:extLst>
                <a:ext uri="{FF2B5EF4-FFF2-40B4-BE49-F238E27FC236}">
                  <a16:creationId xmlns:a16="http://schemas.microsoft.com/office/drawing/2014/main" id="{4E1CB05A-D9FA-FBEF-BDCE-6E5859278622}"/>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65" name="Freeform 2043">
              <a:extLst>
                <a:ext uri="{FF2B5EF4-FFF2-40B4-BE49-F238E27FC236}">
                  <a16:creationId xmlns:a16="http://schemas.microsoft.com/office/drawing/2014/main" id="{E74BEF02-60DE-BF6D-6A80-0C5E265D238A}"/>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66" name="Freeform 2044">
              <a:extLst>
                <a:ext uri="{FF2B5EF4-FFF2-40B4-BE49-F238E27FC236}">
                  <a16:creationId xmlns:a16="http://schemas.microsoft.com/office/drawing/2014/main" id="{E9F295EE-5703-58DD-6497-802723D97C6D}"/>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2045">
              <a:extLst>
                <a:ext uri="{FF2B5EF4-FFF2-40B4-BE49-F238E27FC236}">
                  <a16:creationId xmlns:a16="http://schemas.microsoft.com/office/drawing/2014/main" id="{C2F4F605-633E-697C-1790-462203367364}"/>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68" name="Freeform 2046">
              <a:extLst>
                <a:ext uri="{FF2B5EF4-FFF2-40B4-BE49-F238E27FC236}">
                  <a16:creationId xmlns:a16="http://schemas.microsoft.com/office/drawing/2014/main" id="{6EA01E84-07AB-A49B-1013-0E5860284904}"/>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69" name="Freeform 2047">
              <a:extLst>
                <a:ext uri="{FF2B5EF4-FFF2-40B4-BE49-F238E27FC236}">
                  <a16:creationId xmlns:a16="http://schemas.microsoft.com/office/drawing/2014/main" id="{9FF0A2D9-173F-212E-6582-15EFE32B3389}"/>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2048">
              <a:extLst>
                <a:ext uri="{FF2B5EF4-FFF2-40B4-BE49-F238E27FC236}">
                  <a16:creationId xmlns:a16="http://schemas.microsoft.com/office/drawing/2014/main" id="{04C733D9-4628-5C91-1FAB-445D1AFB46C5}"/>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71" name="Freeform 2049">
              <a:extLst>
                <a:ext uri="{FF2B5EF4-FFF2-40B4-BE49-F238E27FC236}">
                  <a16:creationId xmlns:a16="http://schemas.microsoft.com/office/drawing/2014/main" id="{8D19AC86-282C-F539-7C26-D7AD1D34A6C1}"/>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72" name="Freeform 2050">
              <a:extLst>
                <a:ext uri="{FF2B5EF4-FFF2-40B4-BE49-F238E27FC236}">
                  <a16:creationId xmlns:a16="http://schemas.microsoft.com/office/drawing/2014/main" id="{A57D7A7C-968A-1D69-5FAD-AA5DC97DEBA1}"/>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73" name="Freeform 2051">
              <a:extLst>
                <a:ext uri="{FF2B5EF4-FFF2-40B4-BE49-F238E27FC236}">
                  <a16:creationId xmlns:a16="http://schemas.microsoft.com/office/drawing/2014/main" id="{C3BC76DB-BCA5-BC98-CA5A-9678055005F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74" name="Freeform 2052">
              <a:extLst>
                <a:ext uri="{FF2B5EF4-FFF2-40B4-BE49-F238E27FC236}">
                  <a16:creationId xmlns:a16="http://schemas.microsoft.com/office/drawing/2014/main" id="{3C02E835-566C-5EC8-72F7-69C3C3A50F32}"/>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75" name="Freeform 2053">
              <a:extLst>
                <a:ext uri="{FF2B5EF4-FFF2-40B4-BE49-F238E27FC236}">
                  <a16:creationId xmlns:a16="http://schemas.microsoft.com/office/drawing/2014/main" id="{8C0F126B-C385-C25E-639C-5DF90CDFC7E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76" name="Freeform 2054">
              <a:extLst>
                <a:ext uri="{FF2B5EF4-FFF2-40B4-BE49-F238E27FC236}">
                  <a16:creationId xmlns:a16="http://schemas.microsoft.com/office/drawing/2014/main" id="{39E97FAF-D368-7656-DF9D-90449E90DDA9}"/>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77" name="Freeform 2055">
              <a:extLst>
                <a:ext uri="{FF2B5EF4-FFF2-40B4-BE49-F238E27FC236}">
                  <a16:creationId xmlns:a16="http://schemas.microsoft.com/office/drawing/2014/main" id="{F00ED249-9B28-9A0A-28A6-C0FC99C8A3AD}"/>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78" name="Freeform 2056">
              <a:extLst>
                <a:ext uri="{FF2B5EF4-FFF2-40B4-BE49-F238E27FC236}">
                  <a16:creationId xmlns:a16="http://schemas.microsoft.com/office/drawing/2014/main" id="{C1CC5026-ACE8-FDA3-163C-4FE2190663BD}"/>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2057">
              <a:extLst>
                <a:ext uri="{FF2B5EF4-FFF2-40B4-BE49-F238E27FC236}">
                  <a16:creationId xmlns:a16="http://schemas.microsoft.com/office/drawing/2014/main" id="{9613976F-8F09-788A-16F8-E79258982B7A}"/>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2058">
              <a:extLst>
                <a:ext uri="{FF2B5EF4-FFF2-40B4-BE49-F238E27FC236}">
                  <a16:creationId xmlns:a16="http://schemas.microsoft.com/office/drawing/2014/main" id="{16667FF6-F3B7-16EF-CBF7-3F83712F69BD}"/>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1" name="Freeform 2059">
              <a:extLst>
                <a:ext uri="{FF2B5EF4-FFF2-40B4-BE49-F238E27FC236}">
                  <a16:creationId xmlns:a16="http://schemas.microsoft.com/office/drawing/2014/main" id="{00E746FF-4018-1B59-9C81-72C45102342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82" name="Freeform 2060">
              <a:extLst>
                <a:ext uri="{FF2B5EF4-FFF2-40B4-BE49-F238E27FC236}">
                  <a16:creationId xmlns:a16="http://schemas.microsoft.com/office/drawing/2014/main" id="{4ECB0E88-533A-B756-3FB5-C38C4547646F}"/>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3" name="Freeform 2061">
              <a:extLst>
                <a:ext uri="{FF2B5EF4-FFF2-40B4-BE49-F238E27FC236}">
                  <a16:creationId xmlns:a16="http://schemas.microsoft.com/office/drawing/2014/main" id="{1F29714C-7659-AEE2-9CB6-B920C5EFD355}"/>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4" name="Freeform 2062">
              <a:extLst>
                <a:ext uri="{FF2B5EF4-FFF2-40B4-BE49-F238E27FC236}">
                  <a16:creationId xmlns:a16="http://schemas.microsoft.com/office/drawing/2014/main" id="{7D82A355-B931-62CE-8B11-2F50F991EB2C}"/>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85" name="Freeform 2063">
              <a:extLst>
                <a:ext uri="{FF2B5EF4-FFF2-40B4-BE49-F238E27FC236}">
                  <a16:creationId xmlns:a16="http://schemas.microsoft.com/office/drawing/2014/main" id="{773C4460-F5B4-2399-2B10-49C637BD9BAD}"/>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86" name="Freeform 2064">
              <a:extLst>
                <a:ext uri="{FF2B5EF4-FFF2-40B4-BE49-F238E27FC236}">
                  <a16:creationId xmlns:a16="http://schemas.microsoft.com/office/drawing/2014/main" id="{7CF46A9D-1EB0-1048-CB17-1392749CCF3A}"/>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87" name="Freeform 2065">
              <a:extLst>
                <a:ext uri="{FF2B5EF4-FFF2-40B4-BE49-F238E27FC236}">
                  <a16:creationId xmlns:a16="http://schemas.microsoft.com/office/drawing/2014/main" id="{2D04C19E-B602-16F4-71AA-07503577D004}"/>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8" name="Freeform 2066">
              <a:extLst>
                <a:ext uri="{FF2B5EF4-FFF2-40B4-BE49-F238E27FC236}">
                  <a16:creationId xmlns:a16="http://schemas.microsoft.com/office/drawing/2014/main" id="{209D83E8-DAED-1E72-3CD9-1C579FD449F3}"/>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89" name="Freeform 2067">
              <a:extLst>
                <a:ext uri="{FF2B5EF4-FFF2-40B4-BE49-F238E27FC236}">
                  <a16:creationId xmlns:a16="http://schemas.microsoft.com/office/drawing/2014/main" id="{5020B6C2-E88E-CC18-E105-22194E46C1A5}"/>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90" name="Freeform 2068">
              <a:extLst>
                <a:ext uri="{FF2B5EF4-FFF2-40B4-BE49-F238E27FC236}">
                  <a16:creationId xmlns:a16="http://schemas.microsoft.com/office/drawing/2014/main" id="{BCAB7C7E-2360-865F-8D70-C02D19D8D6EE}"/>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1" name="Freeform 2069">
              <a:extLst>
                <a:ext uri="{FF2B5EF4-FFF2-40B4-BE49-F238E27FC236}">
                  <a16:creationId xmlns:a16="http://schemas.microsoft.com/office/drawing/2014/main" id="{0A784914-48FD-0C2F-63EA-28479AB0021D}"/>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70">
              <a:extLst>
                <a:ext uri="{FF2B5EF4-FFF2-40B4-BE49-F238E27FC236}">
                  <a16:creationId xmlns:a16="http://schemas.microsoft.com/office/drawing/2014/main" id="{81EF4EC3-177C-F021-712A-5EB5A616B2BA}"/>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93" name="Freeform 2071">
              <a:extLst>
                <a:ext uri="{FF2B5EF4-FFF2-40B4-BE49-F238E27FC236}">
                  <a16:creationId xmlns:a16="http://schemas.microsoft.com/office/drawing/2014/main" id="{C1840BB8-7474-E66B-441C-BC3808ED71C2}"/>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94" name="Freeform 2072">
              <a:extLst>
                <a:ext uri="{FF2B5EF4-FFF2-40B4-BE49-F238E27FC236}">
                  <a16:creationId xmlns:a16="http://schemas.microsoft.com/office/drawing/2014/main" id="{9DC7D467-211C-D9FA-3F74-057F847ADF0F}"/>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95" name="Freeform 2073">
              <a:extLst>
                <a:ext uri="{FF2B5EF4-FFF2-40B4-BE49-F238E27FC236}">
                  <a16:creationId xmlns:a16="http://schemas.microsoft.com/office/drawing/2014/main" id="{9F1FC820-E795-5619-2C0A-C8E2CE46AAAB}"/>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2074">
              <a:extLst>
                <a:ext uri="{FF2B5EF4-FFF2-40B4-BE49-F238E27FC236}">
                  <a16:creationId xmlns:a16="http://schemas.microsoft.com/office/drawing/2014/main" id="{E2206E65-2113-08FD-6208-CC05E9C98A9B}"/>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97" name="Freeform 2075">
              <a:extLst>
                <a:ext uri="{FF2B5EF4-FFF2-40B4-BE49-F238E27FC236}">
                  <a16:creationId xmlns:a16="http://schemas.microsoft.com/office/drawing/2014/main" id="{0F1023A9-CCC4-042B-5E67-F4B6CFFD2BF4}"/>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98" name="Freeform 2076">
              <a:extLst>
                <a:ext uri="{FF2B5EF4-FFF2-40B4-BE49-F238E27FC236}">
                  <a16:creationId xmlns:a16="http://schemas.microsoft.com/office/drawing/2014/main" id="{D4D4FE01-D871-6681-A2F5-5EE9139C1B2C}"/>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99" name="Freeform 2077">
              <a:extLst>
                <a:ext uri="{FF2B5EF4-FFF2-40B4-BE49-F238E27FC236}">
                  <a16:creationId xmlns:a16="http://schemas.microsoft.com/office/drawing/2014/main" id="{C634948E-5F8D-B6A8-6FAB-EE08652C5DC7}"/>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2078">
              <a:extLst>
                <a:ext uri="{FF2B5EF4-FFF2-40B4-BE49-F238E27FC236}">
                  <a16:creationId xmlns:a16="http://schemas.microsoft.com/office/drawing/2014/main" id="{073F28C7-D180-BF28-134E-1FD64BD7E909}"/>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01" name="Freeform 2079">
              <a:extLst>
                <a:ext uri="{FF2B5EF4-FFF2-40B4-BE49-F238E27FC236}">
                  <a16:creationId xmlns:a16="http://schemas.microsoft.com/office/drawing/2014/main" id="{7E157B44-2E96-8421-3BA8-7F55D22D597B}"/>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02" name="Freeform 2080">
              <a:extLst>
                <a:ext uri="{FF2B5EF4-FFF2-40B4-BE49-F238E27FC236}">
                  <a16:creationId xmlns:a16="http://schemas.microsoft.com/office/drawing/2014/main" id="{E9D66C8A-9DDF-6CA4-9508-9066C263187F}"/>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03" name="Freeform 2081">
              <a:extLst>
                <a:ext uri="{FF2B5EF4-FFF2-40B4-BE49-F238E27FC236}">
                  <a16:creationId xmlns:a16="http://schemas.microsoft.com/office/drawing/2014/main" id="{428F83FC-6CB2-819B-6B8F-4519C4D5166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04" name="Freeform 2082">
              <a:extLst>
                <a:ext uri="{FF2B5EF4-FFF2-40B4-BE49-F238E27FC236}">
                  <a16:creationId xmlns:a16="http://schemas.microsoft.com/office/drawing/2014/main" id="{CA3E1CEA-D1F4-E045-336F-C8F066394899}"/>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05" name="Freeform 2083">
              <a:extLst>
                <a:ext uri="{FF2B5EF4-FFF2-40B4-BE49-F238E27FC236}">
                  <a16:creationId xmlns:a16="http://schemas.microsoft.com/office/drawing/2014/main" id="{10C99982-0381-BA72-C57B-E08C71B64A94}"/>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06" name="Freeform 2084">
              <a:extLst>
                <a:ext uri="{FF2B5EF4-FFF2-40B4-BE49-F238E27FC236}">
                  <a16:creationId xmlns:a16="http://schemas.microsoft.com/office/drawing/2014/main" id="{711E6AE1-8941-BA5B-D088-BC2D8CFEA201}"/>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07" name="Freeform 2085">
              <a:extLst>
                <a:ext uri="{FF2B5EF4-FFF2-40B4-BE49-F238E27FC236}">
                  <a16:creationId xmlns:a16="http://schemas.microsoft.com/office/drawing/2014/main" id="{CFFC2163-A440-64C1-98F6-2C39A4FD51F1}"/>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8" name="Freeform 2086">
              <a:extLst>
                <a:ext uri="{FF2B5EF4-FFF2-40B4-BE49-F238E27FC236}">
                  <a16:creationId xmlns:a16="http://schemas.microsoft.com/office/drawing/2014/main" id="{14013FD4-2B48-15B9-6D36-22D8ADB14843}"/>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9" name="Freeform 2087">
              <a:extLst>
                <a:ext uri="{FF2B5EF4-FFF2-40B4-BE49-F238E27FC236}">
                  <a16:creationId xmlns:a16="http://schemas.microsoft.com/office/drawing/2014/main" id="{E83CEE48-2065-CA99-DB6A-6B3191324CFE}"/>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10" name="Freeform 2088">
              <a:extLst>
                <a:ext uri="{FF2B5EF4-FFF2-40B4-BE49-F238E27FC236}">
                  <a16:creationId xmlns:a16="http://schemas.microsoft.com/office/drawing/2014/main" id="{552F9303-042D-B3F2-EF30-79138C3BA2C4}"/>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11" name="Freeform 2089">
              <a:extLst>
                <a:ext uri="{FF2B5EF4-FFF2-40B4-BE49-F238E27FC236}">
                  <a16:creationId xmlns:a16="http://schemas.microsoft.com/office/drawing/2014/main" id="{C405407B-8B72-BF7B-E9BD-A63BB2CA6518}"/>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12" name="Freeform 2090">
              <a:extLst>
                <a:ext uri="{FF2B5EF4-FFF2-40B4-BE49-F238E27FC236}">
                  <a16:creationId xmlns:a16="http://schemas.microsoft.com/office/drawing/2014/main" id="{C2106C8C-89F0-0D54-9619-144447902B39}"/>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13" name="Freeform 2091">
              <a:extLst>
                <a:ext uri="{FF2B5EF4-FFF2-40B4-BE49-F238E27FC236}">
                  <a16:creationId xmlns:a16="http://schemas.microsoft.com/office/drawing/2014/main" id="{0B9918AF-F63B-5E72-FFBA-CA5EB6D99627}"/>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92">
              <a:extLst>
                <a:ext uri="{FF2B5EF4-FFF2-40B4-BE49-F238E27FC236}">
                  <a16:creationId xmlns:a16="http://schemas.microsoft.com/office/drawing/2014/main" id="{AC309D4E-179A-5C1E-9DED-C44877F90239}"/>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93">
              <a:extLst>
                <a:ext uri="{FF2B5EF4-FFF2-40B4-BE49-F238E27FC236}">
                  <a16:creationId xmlns:a16="http://schemas.microsoft.com/office/drawing/2014/main" id="{F903CB28-7E18-A5A4-F113-3DB9D97B1A2D}"/>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94">
              <a:extLst>
                <a:ext uri="{FF2B5EF4-FFF2-40B4-BE49-F238E27FC236}">
                  <a16:creationId xmlns:a16="http://schemas.microsoft.com/office/drawing/2014/main" id="{2D7C724B-9BF6-A8E5-E09A-16C0363E60AD}"/>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17" name="Freeform 2095">
              <a:extLst>
                <a:ext uri="{FF2B5EF4-FFF2-40B4-BE49-F238E27FC236}">
                  <a16:creationId xmlns:a16="http://schemas.microsoft.com/office/drawing/2014/main" id="{37A7F19D-9D32-6CA0-AB3B-621E1E212D9F}"/>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18" name="Freeform 2096">
              <a:extLst>
                <a:ext uri="{FF2B5EF4-FFF2-40B4-BE49-F238E27FC236}">
                  <a16:creationId xmlns:a16="http://schemas.microsoft.com/office/drawing/2014/main" id="{1F04EAAD-9638-B475-1599-F55BD5A05120}"/>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19" name="Freeform 2097">
              <a:extLst>
                <a:ext uri="{FF2B5EF4-FFF2-40B4-BE49-F238E27FC236}">
                  <a16:creationId xmlns:a16="http://schemas.microsoft.com/office/drawing/2014/main" id="{7174251D-ABC2-4A7D-1D02-AD86108F90C2}"/>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20" name="Freeform 2098">
              <a:extLst>
                <a:ext uri="{FF2B5EF4-FFF2-40B4-BE49-F238E27FC236}">
                  <a16:creationId xmlns:a16="http://schemas.microsoft.com/office/drawing/2014/main" id="{96089AA2-CFC1-43D0-D839-B84B7DAB919C}"/>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21" name="Freeform 2099">
              <a:extLst>
                <a:ext uri="{FF2B5EF4-FFF2-40B4-BE49-F238E27FC236}">
                  <a16:creationId xmlns:a16="http://schemas.microsoft.com/office/drawing/2014/main" id="{E4F848FF-570F-0BFF-2D12-9771E2931E22}"/>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22" name="Freeform 2100">
              <a:extLst>
                <a:ext uri="{FF2B5EF4-FFF2-40B4-BE49-F238E27FC236}">
                  <a16:creationId xmlns:a16="http://schemas.microsoft.com/office/drawing/2014/main" id="{B904AF43-8775-3BB3-E831-CC8F18B21508}"/>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23" name="Freeform 2101">
              <a:extLst>
                <a:ext uri="{FF2B5EF4-FFF2-40B4-BE49-F238E27FC236}">
                  <a16:creationId xmlns:a16="http://schemas.microsoft.com/office/drawing/2014/main" id="{68EDA535-9340-4343-2316-6C91D359B5E3}"/>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24" name="Freeform 2102">
              <a:extLst>
                <a:ext uri="{FF2B5EF4-FFF2-40B4-BE49-F238E27FC236}">
                  <a16:creationId xmlns:a16="http://schemas.microsoft.com/office/drawing/2014/main" id="{21371CF3-6746-1266-E7E7-274A0329E5E2}"/>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25" name="Freeform 2103">
              <a:extLst>
                <a:ext uri="{FF2B5EF4-FFF2-40B4-BE49-F238E27FC236}">
                  <a16:creationId xmlns:a16="http://schemas.microsoft.com/office/drawing/2014/main" id="{147338E2-59C8-B356-3712-40F7FDDF66BF}"/>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26" name="Freeform 2104">
              <a:extLst>
                <a:ext uri="{FF2B5EF4-FFF2-40B4-BE49-F238E27FC236}">
                  <a16:creationId xmlns:a16="http://schemas.microsoft.com/office/drawing/2014/main" id="{A3295A0D-5767-AB44-4525-7F05F212B22E}"/>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27" name="Freeform 2105">
              <a:extLst>
                <a:ext uri="{FF2B5EF4-FFF2-40B4-BE49-F238E27FC236}">
                  <a16:creationId xmlns:a16="http://schemas.microsoft.com/office/drawing/2014/main" id="{EDAA4A4A-D240-CC6F-0EA0-D67CB2A740F9}"/>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28" name="Freeform 2106">
              <a:extLst>
                <a:ext uri="{FF2B5EF4-FFF2-40B4-BE49-F238E27FC236}">
                  <a16:creationId xmlns:a16="http://schemas.microsoft.com/office/drawing/2014/main" id="{8661FEFC-BE3B-7727-7B56-A79696948640}"/>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29" name="Freeform 2107">
              <a:extLst>
                <a:ext uri="{FF2B5EF4-FFF2-40B4-BE49-F238E27FC236}">
                  <a16:creationId xmlns:a16="http://schemas.microsoft.com/office/drawing/2014/main" id="{5AF65679-2008-6FF0-DACC-46320CF805B7}"/>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30" name="Freeform 2108">
              <a:extLst>
                <a:ext uri="{FF2B5EF4-FFF2-40B4-BE49-F238E27FC236}">
                  <a16:creationId xmlns:a16="http://schemas.microsoft.com/office/drawing/2014/main" id="{BD83E8BD-5200-FA17-AAEF-F52F334D17C1}"/>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31" name="Freeform 2109">
              <a:extLst>
                <a:ext uri="{FF2B5EF4-FFF2-40B4-BE49-F238E27FC236}">
                  <a16:creationId xmlns:a16="http://schemas.microsoft.com/office/drawing/2014/main" id="{9DB26493-09D3-E5FD-4996-46F3BA6F70A5}"/>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32" name="Freeform 2110">
              <a:extLst>
                <a:ext uri="{FF2B5EF4-FFF2-40B4-BE49-F238E27FC236}">
                  <a16:creationId xmlns:a16="http://schemas.microsoft.com/office/drawing/2014/main" id="{B987E35F-3496-0F94-22B2-508D72EC0A26}"/>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33" name="Freeform 2111">
              <a:extLst>
                <a:ext uri="{FF2B5EF4-FFF2-40B4-BE49-F238E27FC236}">
                  <a16:creationId xmlns:a16="http://schemas.microsoft.com/office/drawing/2014/main" id="{F9D8C6B9-39EB-8F9A-2F50-6CD7A39E6219}"/>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chemeClr val="accent1">
                <a:lumMod val="60000"/>
                <a:lumOff val="40000"/>
              </a:schemeClr>
            </a:solidFill>
            <a:ln w="2286" cap="flat">
              <a:noFill/>
              <a:prstDash val="solid"/>
              <a:miter/>
            </a:ln>
          </p:spPr>
          <p:txBody>
            <a:bodyPr rtlCol="0" anchor="ctr"/>
            <a:lstStyle/>
            <a:p>
              <a:endParaRPr lang="en-US"/>
            </a:p>
          </p:txBody>
        </p:sp>
        <p:sp>
          <p:nvSpPr>
            <p:cNvPr id="134" name="Freeform 2112">
              <a:extLst>
                <a:ext uri="{FF2B5EF4-FFF2-40B4-BE49-F238E27FC236}">
                  <a16:creationId xmlns:a16="http://schemas.microsoft.com/office/drawing/2014/main" id="{3523563F-EA35-4CEE-AB2F-DC114DA9C1BD}"/>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35" name="Freeform 2113">
              <a:extLst>
                <a:ext uri="{FF2B5EF4-FFF2-40B4-BE49-F238E27FC236}">
                  <a16:creationId xmlns:a16="http://schemas.microsoft.com/office/drawing/2014/main" id="{962FCD12-5111-530C-033F-722247AD3EA6}"/>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36" name="Freeform 2114">
              <a:extLst>
                <a:ext uri="{FF2B5EF4-FFF2-40B4-BE49-F238E27FC236}">
                  <a16:creationId xmlns:a16="http://schemas.microsoft.com/office/drawing/2014/main" id="{C39958CE-2D82-07E9-CBD2-C2260699443F}"/>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37" name="Freeform 2115">
              <a:extLst>
                <a:ext uri="{FF2B5EF4-FFF2-40B4-BE49-F238E27FC236}">
                  <a16:creationId xmlns:a16="http://schemas.microsoft.com/office/drawing/2014/main" id="{DA043F6B-28B0-B281-8D47-B9E5D593061B}"/>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38" name="Freeform 2116">
              <a:extLst>
                <a:ext uri="{FF2B5EF4-FFF2-40B4-BE49-F238E27FC236}">
                  <a16:creationId xmlns:a16="http://schemas.microsoft.com/office/drawing/2014/main" id="{706F4B2A-8351-006E-7026-8AF35CB73A4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39" name="Freeform 2117">
              <a:extLst>
                <a:ext uri="{FF2B5EF4-FFF2-40B4-BE49-F238E27FC236}">
                  <a16:creationId xmlns:a16="http://schemas.microsoft.com/office/drawing/2014/main" id="{97297E12-96FD-D83F-8FCD-8F8C26A0A530}"/>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40" name="Freeform 2118">
              <a:extLst>
                <a:ext uri="{FF2B5EF4-FFF2-40B4-BE49-F238E27FC236}">
                  <a16:creationId xmlns:a16="http://schemas.microsoft.com/office/drawing/2014/main" id="{4819A7B6-6A64-D3CB-4F02-20B04E29076A}"/>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41" name="Freeform 2119">
              <a:extLst>
                <a:ext uri="{FF2B5EF4-FFF2-40B4-BE49-F238E27FC236}">
                  <a16:creationId xmlns:a16="http://schemas.microsoft.com/office/drawing/2014/main" id="{3BB82F05-D76C-AF34-E7BD-3ECC2CCEF57F}"/>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291857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3484F-F73E-41D8-9B76-9782B6CBFE2F}"/>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C338210-05DE-8B9D-8438-D6742B9447F6}"/>
              </a:ext>
            </a:extLst>
          </p:cNvPr>
          <p:cNvSpPr/>
          <p:nvPr/>
        </p:nvSpPr>
        <p:spPr>
          <a:xfrm>
            <a:off x="3617118" y="3275965"/>
            <a:ext cx="8453438" cy="1804240"/>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7D590479-35CC-E562-1C8A-8A0CF556D473}"/>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BF18F5AF-2051-644E-23DA-B14DD88E61A1}"/>
              </a:ext>
            </a:extLst>
          </p:cNvPr>
          <p:cNvSpPr>
            <a:spLocks noGrp="1"/>
          </p:cNvSpPr>
          <p:nvPr>
            <p:ph type="body" sz="quarter" idx="19"/>
          </p:nvPr>
        </p:nvSpPr>
        <p:spPr>
          <a:xfrm>
            <a:off x="221728" y="1829808"/>
            <a:ext cx="2984778" cy="385564"/>
          </a:xfrm>
        </p:spPr>
        <p:txBody>
          <a:bodyPr/>
          <a:lstStyle/>
          <a:p>
            <a:r>
              <a:rPr lang="en-IE" sz="2800" dirty="0"/>
              <a:t>Risk Mitigation</a:t>
            </a:r>
          </a:p>
        </p:txBody>
      </p:sp>
      <p:sp>
        <p:nvSpPr>
          <p:cNvPr id="6" name="Text Placeholder 5">
            <a:extLst>
              <a:ext uri="{FF2B5EF4-FFF2-40B4-BE49-F238E27FC236}">
                <a16:creationId xmlns:a16="http://schemas.microsoft.com/office/drawing/2014/main" id="{ED63748D-BD12-9651-2C72-129A239B1FDF}"/>
              </a:ext>
            </a:extLst>
          </p:cNvPr>
          <p:cNvSpPr>
            <a:spLocks noGrp="1"/>
          </p:cNvSpPr>
          <p:nvPr>
            <p:ph type="body" sz="quarter" idx="21"/>
          </p:nvPr>
        </p:nvSpPr>
        <p:spPr>
          <a:xfrm>
            <a:off x="4443412" y="288821"/>
            <a:ext cx="6800850" cy="3499183"/>
          </a:xfrm>
        </p:spPr>
        <p:txBody>
          <a:bodyPr/>
          <a:lstStyle/>
          <a:p>
            <a:pPr marL="457200" indent="-457200">
              <a:spcAft>
                <a:spcPts val="1200"/>
              </a:spcAft>
              <a:buFont typeface="Wingdings" panose="05000000000000000000" pitchFamily="2" charset="2"/>
              <a:buChar char="Ø"/>
            </a:pPr>
            <a:r>
              <a:rPr lang="en-US" sz="2800" b="1" dirty="0">
                <a:solidFill>
                  <a:srgbClr val="E96751"/>
                </a:solidFill>
              </a:rPr>
              <a:t>Risk Mitigation </a:t>
            </a:r>
          </a:p>
          <a:p>
            <a:pPr>
              <a:spcAft>
                <a:spcPts val="1200"/>
              </a:spcAft>
            </a:pPr>
            <a:r>
              <a:rPr lang="en-US" sz="2400" dirty="0"/>
              <a:t>Smart funders—whether investors, grant juries, or banks—will look at the </a:t>
            </a:r>
            <a:r>
              <a:rPr lang="en-US" sz="2400" b="1" dirty="0"/>
              <a:t>risks involved</a:t>
            </a:r>
            <a:r>
              <a:rPr lang="en-US" sz="2400" dirty="0"/>
              <a:t> in your project. These may include </a:t>
            </a:r>
            <a:r>
              <a:rPr lang="en-US" sz="2400" b="1" dirty="0"/>
              <a:t>seasonality, zoning restrictions, weather vulnerability, or market uncertainty</a:t>
            </a:r>
            <a:r>
              <a:rPr lang="en-US" sz="2400" dirty="0"/>
              <a:t>. Proactively addressing these risks in your proposal shows that you're realistic and well-prepared.</a:t>
            </a:r>
          </a:p>
          <a:p>
            <a:pPr>
              <a:spcAft>
                <a:spcPts val="1200"/>
              </a:spcAft>
            </a:pPr>
            <a:r>
              <a:rPr lang="en-US" sz="2400" dirty="0">
                <a:solidFill>
                  <a:schemeClr val="bg1"/>
                </a:solidFill>
              </a:rPr>
              <a:t>For example, you might say: </a:t>
            </a:r>
            <a:r>
              <a:rPr lang="en-US" sz="2400" b="1" dirty="0">
                <a:solidFill>
                  <a:schemeClr val="bg1"/>
                </a:solidFill>
              </a:rPr>
              <a:t>“To mitigate seasonality, we’re designing at least one accommodation unit for year-round use,” or “We’ve consulted with the local planning authority and, while permitting is complex, we’ve secured letters of support from </a:t>
            </a:r>
            <a:r>
              <a:rPr lang="en-US" sz="2400" b="1" dirty="0" err="1">
                <a:solidFill>
                  <a:schemeClr val="bg1"/>
                </a:solidFill>
              </a:rPr>
              <a:t>neighbouring</a:t>
            </a:r>
            <a:r>
              <a:rPr lang="en-US" sz="2400" b="1" dirty="0">
                <a:solidFill>
                  <a:schemeClr val="bg1"/>
                </a:solidFill>
              </a:rPr>
              <a:t> landowners.” </a:t>
            </a:r>
          </a:p>
          <a:p>
            <a:pPr>
              <a:spcAft>
                <a:spcPts val="1200"/>
              </a:spcAft>
            </a:pPr>
            <a:r>
              <a:rPr lang="en-US" sz="2400" dirty="0"/>
              <a:t>Banks, in particular, may feel more confident if you mention </a:t>
            </a:r>
            <a:r>
              <a:rPr lang="en-US" sz="2400" b="1" dirty="0"/>
              <a:t>loan security measures</a:t>
            </a:r>
            <a:r>
              <a:rPr lang="en-US" sz="2400" dirty="0"/>
              <a:t> like personal guarantees, insurance, or participation in a guaranteed scheme.</a:t>
            </a:r>
          </a:p>
          <a:p>
            <a:pPr>
              <a:spcAft>
                <a:spcPts val="1200"/>
              </a:spcAft>
            </a:pPr>
            <a:r>
              <a:rPr lang="en-US" sz="2400" dirty="0"/>
              <a:t>Demonstrating that you've thought through the challenges—and planned ways to reduce or manage them—builds credibility and trust with any funder.</a:t>
            </a:r>
          </a:p>
          <a:p>
            <a:pPr>
              <a:spcAft>
                <a:spcPts val="1200"/>
              </a:spcAft>
            </a:pPr>
            <a:endParaRPr lang="en-US" dirty="0"/>
          </a:p>
          <a:p>
            <a:pPr>
              <a:spcAft>
                <a:spcPts val="1200"/>
              </a:spcAft>
            </a:pPr>
            <a:endParaRPr lang="en-IE" dirty="0"/>
          </a:p>
        </p:txBody>
      </p:sp>
      <p:grpSp>
        <p:nvGrpSpPr>
          <p:cNvPr id="3" name="Graphic 2">
            <a:extLst>
              <a:ext uri="{FF2B5EF4-FFF2-40B4-BE49-F238E27FC236}">
                <a16:creationId xmlns:a16="http://schemas.microsoft.com/office/drawing/2014/main" id="{7563AABB-3765-354B-87F5-FF839294D3F7}"/>
              </a:ext>
            </a:extLst>
          </p:cNvPr>
          <p:cNvGrpSpPr/>
          <p:nvPr/>
        </p:nvGrpSpPr>
        <p:grpSpPr>
          <a:xfrm>
            <a:off x="695326" y="4181475"/>
            <a:ext cx="2758080" cy="2046950"/>
            <a:chOff x="2473961" y="4308747"/>
            <a:chExt cx="1108574" cy="958841"/>
          </a:xfrm>
        </p:grpSpPr>
        <p:sp>
          <p:nvSpPr>
            <p:cNvPr id="4" name="Freeform 1985">
              <a:extLst>
                <a:ext uri="{FF2B5EF4-FFF2-40B4-BE49-F238E27FC236}">
                  <a16:creationId xmlns:a16="http://schemas.microsoft.com/office/drawing/2014/main" id="{340C27E8-398E-B60D-D5B3-2573CC0B709D}"/>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5" name="Freeform 1986">
              <a:extLst>
                <a:ext uri="{FF2B5EF4-FFF2-40B4-BE49-F238E27FC236}">
                  <a16:creationId xmlns:a16="http://schemas.microsoft.com/office/drawing/2014/main" id="{F54BB18E-E938-F43B-3541-4586C8A8D31C}"/>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7" name="Freeform 1987">
              <a:extLst>
                <a:ext uri="{FF2B5EF4-FFF2-40B4-BE49-F238E27FC236}">
                  <a16:creationId xmlns:a16="http://schemas.microsoft.com/office/drawing/2014/main" id="{AC2C7022-5F94-71D9-C867-886A6C3D01D2}"/>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8" name="Freeform 1988">
              <a:extLst>
                <a:ext uri="{FF2B5EF4-FFF2-40B4-BE49-F238E27FC236}">
                  <a16:creationId xmlns:a16="http://schemas.microsoft.com/office/drawing/2014/main" id="{53D8F5A7-9C72-A7B7-083D-0A64AE731184}"/>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9" name="Freeform 1989">
              <a:extLst>
                <a:ext uri="{FF2B5EF4-FFF2-40B4-BE49-F238E27FC236}">
                  <a16:creationId xmlns:a16="http://schemas.microsoft.com/office/drawing/2014/main" id="{C95284EA-B2EF-868F-B3B3-41E11F64AB4D}"/>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2" name="Freeform 1990">
              <a:extLst>
                <a:ext uri="{FF2B5EF4-FFF2-40B4-BE49-F238E27FC236}">
                  <a16:creationId xmlns:a16="http://schemas.microsoft.com/office/drawing/2014/main" id="{23DCB8D8-615B-B634-C559-07E5540E6C36}"/>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3" name="Freeform 1991">
              <a:extLst>
                <a:ext uri="{FF2B5EF4-FFF2-40B4-BE49-F238E27FC236}">
                  <a16:creationId xmlns:a16="http://schemas.microsoft.com/office/drawing/2014/main" id="{364E7FCF-EBC4-2EC6-450B-B3774337D216}"/>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4" name="Freeform 1992">
              <a:extLst>
                <a:ext uri="{FF2B5EF4-FFF2-40B4-BE49-F238E27FC236}">
                  <a16:creationId xmlns:a16="http://schemas.microsoft.com/office/drawing/2014/main" id="{5DC83234-AAFE-9A65-B2D5-85AF450FB1BF}"/>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993">
              <a:extLst>
                <a:ext uri="{FF2B5EF4-FFF2-40B4-BE49-F238E27FC236}">
                  <a16:creationId xmlns:a16="http://schemas.microsoft.com/office/drawing/2014/main" id="{9ABB0241-E141-79C1-3899-CDDBB5708E7E}"/>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16" name="Freeform 1994">
              <a:extLst>
                <a:ext uri="{FF2B5EF4-FFF2-40B4-BE49-F238E27FC236}">
                  <a16:creationId xmlns:a16="http://schemas.microsoft.com/office/drawing/2014/main" id="{1970DD65-C527-086D-EC72-94B54255BEFC}"/>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17" name="Freeform 1995">
              <a:extLst>
                <a:ext uri="{FF2B5EF4-FFF2-40B4-BE49-F238E27FC236}">
                  <a16:creationId xmlns:a16="http://schemas.microsoft.com/office/drawing/2014/main" id="{9A72280D-2EFE-9ABB-2EAF-2F063480CEB5}"/>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18" name="Freeform 1996">
              <a:extLst>
                <a:ext uri="{FF2B5EF4-FFF2-40B4-BE49-F238E27FC236}">
                  <a16:creationId xmlns:a16="http://schemas.microsoft.com/office/drawing/2014/main" id="{95BEEE6F-F7E6-8EFD-4226-4703F7F68AEF}"/>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19" name="Freeform 1997">
              <a:extLst>
                <a:ext uri="{FF2B5EF4-FFF2-40B4-BE49-F238E27FC236}">
                  <a16:creationId xmlns:a16="http://schemas.microsoft.com/office/drawing/2014/main" id="{10EB020E-57F4-A04B-42F8-D6F8A2CF4B88}"/>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0" name="Freeform 1998">
              <a:extLst>
                <a:ext uri="{FF2B5EF4-FFF2-40B4-BE49-F238E27FC236}">
                  <a16:creationId xmlns:a16="http://schemas.microsoft.com/office/drawing/2014/main" id="{4B1FBC47-7090-FBDE-D613-DEB4B4E8816F}"/>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1" name="Freeform 1999">
              <a:extLst>
                <a:ext uri="{FF2B5EF4-FFF2-40B4-BE49-F238E27FC236}">
                  <a16:creationId xmlns:a16="http://schemas.microsoft.com/office/drawing/2014/main" id="{B549FCB1-FE12-F927-316B-B6ACDB599EDA}"/>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2" name="Freeform 2000">
              <a:extLst>
                <a:ext uri="{FF2B5EF4-FFF2-40B4-BE49-F238E27FC236}">
                  <a16:creationId xmlns:a16="http://schemas.microsoft.com/office/drawing/2014/main" id="{F810A2B0-282C-C2BC-ED89-508605963693}"/>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3" name="Freeform 2001">
              <a:extLst>
                <a:ext uri="{FF2B5EF4-FFF2-40B4-BE49-F238E27FC236}">
                  <a16:creationId xmlns:a16="http://schemas.microsoft.com/office/drawing/2014/main" id="{776FCE59-771B-8D0B-F3BE-DF1146033C00}"/>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24" name="Freeform 2002">
              <a:extLst>
                <a:ext uri="{FF2B5EF4-FFF2-40B4-BE49-F238E27FC236}">
                  <a16:creationId xmlns:a16="http://schemas.microsoft.com/office/drawing/2014/main" id="{9007055C-515E-F328-FC75-E3622D3F5E4D}"/>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25" name="Freeform 2003">
              <a:extLst>
                <a:ext uri="{FF2B5EF4-FFF2-40B4-BE49-F238E27FC236}">
                  <a16:creationId xmlns:a16="http://schemas.microsoft.com/office/drawing/2014/main" id="{FAAEF00C-4108-0AC8-EBE8-EE126BD7417F}"/>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26" name="Freeform 2004">
              <a:extLst>
                <a:ext uri="{FF2B5EF4-FFF2-40B4-BE49-F238E27FC236}">
                  <a16:creationId xmlns:a16="http://schemas.microsoft.com/office/drawing/2014/main" id="{D65492A8-4F32-B65B-455D-D19E23A524E2}"/>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27" name="Freeform 2005">
              <a:extLst>
                <a:ext uri="{FF2B5EF4-FFF2-40B4-BE49-F238E27FC236}">
                  <a16:creationId xmlns:a16="http://schemas.microsoft.com/office/drawing/2014/main" id="{36B7F40E-707E-A285-FF4D-3F6D5D6AF64C}"/>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28" name="Freeform 2006">
              <a:extLst>
                <a:ext uri="{FF2B5EF4-FFF2-40B4-BE49-F238E27FC236}">
                  <a16:creationId xmlns:a16="http://schemas.microsoft.com/office/drawing/2014/main" id="{25AA6B92-8B62-5D8E-58EC-D77D34BC9B6A}"/>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29" name="Freeform 2007">
              <a:extLst>
                <a:ext uri="{FF2B5EF4-FFF2-40B4-BE49-F238E27FC236}">
                  <a16:creationId xmlns:a16="http://schemas.microsoft.com/office/drawing/2014/main" id="{B86F3247-59B1-31D8-483E-DC9C344C9AF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 name="Freeform 2008">
              <a:extLst>
                <a:ext uri="{FF2B5EF4-FFF2-40B4-BE49-F238E27FC236}">
                  <a16:creationId xmlns:a16="http://schemas.microsoft.com/office/drawing/2014/main" id="{627F5F82-37D2-5435-FE2E-EB0D536C9E99}"/>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31" name="Freeform 2009">
              <a:extLst>
                <a:ext uri="{FF2B5EF4-FFF2-40B4-BE49-F238E27FC236}">
                  <a16:creationId xmlns:a16="http://schemas.microsoft.com/office/drawing/2014/main" id="{AF06E1E6-7350-2432-C900-1F8DDDEFC3A1}"/>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32" name="Freeform 2010">
              <a:extLst>
                <a:ext uri="{FF2B5EF4-FFF2-40B4-BE49-F238E27FC236}">
                  <a16:creationId xmlns:a16="http://schemas.microsoft.com/office/drawing/2014/main" id="{A57ED33D-5240-A2E0-2A9F-0CCBD4AC8F77}"/>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2A158"/>
            </a:solidFill>
            <a:ln w="2286" cap="flat">
              <a:noFill/>
              <a:prstDash val="solid"/>
              <a:miter/>
            </a:ln>
          </p:spPr>
          <p:txBody>
            <a:bodyPr rtlCol="0" anchor="ctr"/>
            <a:lstStyle/>
            <a:p>
              <a:endParaRPr lang="en-US"/>
            </a:p>
          </p:txBody>
        </p:sp>
        <p:sp>
          <p:nvSpPr>
            <p:cNvPr id="33" name="Freeform 2011">
              <a:extLst>
                <a:ext uri="{FF2B5EF4-FFF2-40B4-BE49-F238E27FC236}">
                  <a16:creationId xmlns:a16="http://schemas.microsoft.com/office/drawing/2014/main" id="{C3997945-F5F6-5600-5B95-FBFF91060B77}"/>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34" name="Freeform 2012">
              <a:extLst>
                <a:ext uri="{FF2B5EF4-FFF2-40B4-BE49-F238E27FC236}">
                  <a16:creationId xmlns:a16="http://schemas.microsoft.com/office/drawing/2014/main" id="{CAC7F0B7-95FD-A83A-329B-E6AC8165B04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35" name="Freeform 2013">
              <a:extLst>
                <a:ext uri="{FF2B5EF4-FFF2-40B4-BE49-F238E27FC236}">
                  <a16:creationId xmlns:a16="http://schemas.microsoft.com/office/drawing/2014/main" id="{719EA49B-B9E8-43A8-ECEA-1EE0CD6DF69F}"/>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36" name="Freeform 2014">
              <a:extLst>
                <a:ext uri="{FF2B5EF4-FFF2-40B4-BE49-F238E27FC236}">
                  <a16:creationId xmlns:a16="http://schemas.microsoft.com/office/drawing/2014/main" id="{584C52AB-348E-5508-3BEE-108F8B0F654B}"/>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37" name="Freeform 2015">
              <a:extLst>
                <a:ext uri="{FF2B5EF4-FFF2-40B4-BE49-F238E27FC236}">
                  <a16:creationId xmlns:a16="http://schemas.microsoft.com/office/drawing/2014/main" id="{77C6A22E-AB15-F7D2-4B82-E8DF6CE02379}"/>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38" name="Freeform 2016">
              <a:extLst>
                <a:ext uri="{FF2B5EF4-FFF2-40B4-BE49-F238E27FC236}">
                  <a16:creationId xmlns:a16="http://schemas.microsoft.com/office/drawing/2014/main" id="{A20043B9-6639-DCE9-AE0D-EAA21DB4C9A0}"/>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39" name="Freeform 2017">
              <a:extLst>
                <a:ext uri="{FF2B5EF4-FFF2-40B4-BE49-F238E27FC236}">
                  <a16:creationId xmlns:a16="http://schemas.microsoft.com/office/drawing/2014/main" id="{B5370DBA-C802-E7B9-A8EB-9172434AE2DB}"/>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0" name="Freeform 2018">
              <a:extLst>
                <a:ext uri="{FF2B5EF4-FFF2-40B4-BE49-F238E27FC236}">
                  <a16:creationId xmlns:a16="http://schemas.microsoft.com/office/drawing/2014/main" id="{B7B93C58-F974-8BFC-5273-99F62E605BCA}"/>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1" name="Freeform 2019">
              <a:extLst>
                <a:ext uri="{FF2B5EF4-FFF2-40B4-BE49-F238E27FC236}">
                  <a16:creationId xmlns:a16="http://schemas.microsoft.com/office/drawing/2014/main" id="{8ECF634D-F882-877E-761A-B27CDB882311}"/>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42" name="Freeform 2020">
              <a:extLst>
                <a:ext uri="{FF2B5EF4-FFF2-40B4-BE49-F238E27FC236}">
                  <a16:creationId xmlns:a16="http://schemas.microsoft.com/office/drawing/2014/main" id="{1737B413-3E6A-3F6E-E494-BF3A2060D48E}"/>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43" name="Freeform 2021">
              <a:extLst>
                <a:ext uri="{FF2B5EF4-FFF2-40B4-BE49-F238E27FC236}">
                  <a16:creationId xmlns:a16="http://schemas.microsoft.com/office/drawing/2014/main" id="{F98F91F1-9864-031E-C760-91FA875ADA37}"/>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44" name="Freeform 2022">
              <a:extLst>
                <a:ext uri="{FF2B5EF4-FFF2-40B4-BE49-F238E27FC236}">
                  <a16:creationId xmlns:a16="http://schemas.microsoft.com/office/drawing/2014/main" id="{C2408104-A944-67F7-9343-C60C31C2CE40}"/>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45" name="Freeform 2023">
              <a:extLst>
                <a:ext uri="{FF2B5EF4-FFF2-40B4-BE49-F238E27FC236}">
                  <a16:creationId xmlns:a16="http://schemas.microsoft.com/office/drawing/2014/main" id="{CE430E6E-C49E-9445-23B5-E2DFD65D3944}"/>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46" name="Freeform 2024">
              <a:extLst>
                <a:ext uri="{FF2B5EF4-FFF2-40B4-BE49-F238E27FC236}">
                  <a16:creationId xmlns:a16="http://schemas.microsoft.com/office/drawing/2014/main" id="{897D963B-3A67-6E35-ADFA-0E93B9253CCF}"/>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47" name="Freeform 2025">
              <a:extLst>
                <a:ext uri="{FF2B5EF4-FFF2-40B4-BE49-F238E27FC236}">
                  <a16:creationId xmlns:a16="http://schemas.microsoft.com/office/drawing/2014/main" id="{C084E852-DE06-401F-3190-8DED910B03A9}"/>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48" name="Freeform 2026">
              <a:extLst>
                <a:ext uri="{FF2B5EF4-FFF2-40B4-BE49-F238E27FC236}">
                  <a16:creationId xmlns:a16="http://schemas.microsoft.com/office/drawing/2014/main" id="{3B793B1A-2C97-2A8F-669E-7F8428E49414}"/>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49" name="Freeform 2027">
              <a:extLst>
                <a:ext uri="{FF2B5EF4-FFF2-40B4-BE49-F238E27FC236}">
                  <a16:creationId xmlns:a16="http://schemas.microsoft.com/office/drawing/2014/main" id="{577B0958-A302-EFBA-7241-F326A4DF2C1B}"/>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50" name="Freeform 2028">
              <a:extLst>
                <a:ext uri="{FF2B5EF4-FFF2-40B4-BE49-F238E27FC236}">
                  <a16:creationId xmlns:a16="http://schemas.microsoft.com/office/drawing/2014/main" id="{E32F1DC0-9B5E-C264-894F-CFDC8CCBCF0F}"/>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51" name="Freeform 2029">
              <a:extLst>
                <a:ext uri="{FF2B5EF4-FFF2-40B4-BE49-F238E27FC236}">
                  <a16:creationId xmlns:a16="http://schemas.microsoft.com/office/drawing/2014/main" id="{10AB0509-C7BA-05D5-9D18-5ED629EEC38F}"/>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52" name="Freeform 2030">
              <a:extLst>
                <a:ext uri="{FF2B5EF4-FFF2-40B4-BE49-F238E27FC236}">
                  <a16:creationId xmlns:a16="http://schemas.microsoft.com/office/drawing/2014/main" id="{29044398-3779-568F-DFFA-1A8A6A6D9A13}"/>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53" name="Freeform 2031">
              <a:extLst>
                <a:ext uri="{FF2B5EF4-FFF2-40B4-BE49-F238E27FC236}">
                  <a16:creationId xmlns:a16="http://schemas.microsoft.com/office/drawing/2014/main" id="{49738646-26D2-DAE7-4028-A4E11CA4F21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54" name="Freeform 2032">
              <a:extLst>
                <a:ext uri="{FF2B5EF4-FFF2-40B4-BE49-F238E27FC236}">
                  <a16:creationId xmlns:a16="http://schemas.microsoft.com/office/drawing/2014/main" id="{C6E64F93-D52F-760C-2B94-9768F23E5C7D}"/>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2033">
              <a:extLst>
                <a:ext uri="{FF2B5EF4-FFF2-40B4-BE49-F238E27FC236}">
                  <a16:creationId xmlns:a16="http://schemas.microsoft.com/office/drawing/2014/main" id="{6EB58C0D-5CDB-1902-F090-BA98D8954B16}"/>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56" name="Freeform 2034">
              <a:extLst>
                <a:ext uri="{FF2B5EF4-FFF2-40B4-BE49-F238E27FC236}">
                  <a16:creationId xmlns:a16="http://schemas.microsoft.com/office/drawing/2014/main" id="{29437874-4A9A-BDB5-BC1C-6255E16B9004}"/>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57" name="Freeform 2035">
              <a:extLst>
                <a:ext uri="{FF2B5EF4-FFF2-40B4-BE49-F238E27FC236}">
                  <a16:creationId xmlns:a16="http://schemas.microsoft.com/office/drawing/2014/main" id="{274EE8D4-3457-D550-0A3B-9BD2EBE193DC}"/>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58" name="Freeform 2036">
              <a:extLst>
                <a:ext uri="{FF2B5EF4-FFF2-40B4-BE49-F238E27FC236}">
                  <a16:creationId xmlns:a16="http://schemas.microsoft.com/office/drawing/2014/main" id="{91F3CD0B-C41C-9CAB-8C7B-9F5357B21FEE}"/>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59" name="Freeform 2037">
              <a:extLst>
                <a:ext uri="{FF2B5EF4-FFF2-40B4-BE49-F238E27FC236}">
                  <a16:creationId xmlns:a16="http://schemas.microsoft.com/office/drawing/2014/main" id="{F42C019C-9FD3-627D-0C53-5A0B8263806B}"/>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60" name="Freeform 2038">
              <a:extLst>
                <a:ext uri="{FF2B5EF4-FFF2-40B4-BE49-F238E27FC236}">
                  <a16:creationId xmlns:a16="http://schemas.microsoft.com/office/drawing/2014/main" id="{651486AD-1F0B-5965-C204-CFA2E0655A3F}"/>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61" name="Freeform 2039">
              <a:extLst>
                <a:ext uri="{FF2B5EF4-FFF2-40B4-BE49-F238E27FC236}">
                  <a16:creationId xmlns:a16="http://schemas.microsoft.com/office/drawing/2014/main" id="{80DD432C-1EFE-1113-9A8A-52C9C895D578}"/>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62" name="Freeform 2040">
              <a:extLst>
                <a:ext uri="{FF2B5EF4-FFF2-40B4-BE49-F238E27FC236}">
                  <a16:creationId xmlns:a16="http://schemas.microsoft.com/office/drawing/2014/main" id="{1BBF1557-2532-93FD-D451-7B571AC07E28}"/>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63" name="Freeform 2041">
              <a:extLst>
                <a:ext uri="{FF2B5EF4-FFF2-40B4-BE49-F238E27FC236}">
                  <a16:creationId xmlns:a16="http://schemas.microsoft.com/office/drawing/2014/main" id="{295B7701-DFD8-9839-5CC8-9B3F9241196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64" name="Freeform 2042">
              <a:extLst>
                <a:ext uri="{FF2B5EF4-FFF2-40B4-BE49-F238E27FC236}">
                  <a16:creationId xmlns:a16="http://schemas.microsoft.com/office/drawing/2014/main" id="{D2079837-2100-A67C-ED60-8D8B492586E8}"/>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65" name="Freeform 2043">
              <a:extLst>
                <a:ext uri="{FF2B5EF4-FFF2-40B4-BE49-F238E27FC236}">
                  <a16:creationId xmlns:a16="http://schemas.microsoft.com/office/drawing/2014/main" id="{E909F98A-1A50-7C15-8014-0661E3F69B5E}"/>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66" name="Freeform 2044">
              <a:extLst>
                <a:ext uri="{FF2B5EF4-FFF2-40B4-BE49-F238E27FC236}">
                  <a16:creationId xmlns:a16="http://schemas.microsoft.com/office/drawing/2014/main" id="{9DE6D808-F985-FEC6-D65C-40486ADC04FC}"/>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2045">
              <a:extLst>
                <a:ext uri="{FF2B5EF4-FFF2-40B4-BE49-F238E27FC236}">
                  <a16:creationId xmlns:a16="http://schemas.microsoft.com/office/drawing/2014/main" id="{80D246FE-FC3C-4DAF-379A-DB80B7CB3313}"/>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68" name="Freeform 2046">
              <a:extLst>
                <a:ext uri="{FF2B5EF4-FFF2-40B4-BE49-F238E27FC236}">
                  <a16:creationId xmlns:a16="http://schemas.microsoft.com/office/drawing/2014/main" id="{E2B97CBD-1D2E-1F26-CA98-F90CFAD46593}"/>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69" name="Freeform 2047">
              <a:extLst>
                <a:ext uri="{FF2B5EF4-FFF2-40B4-BE49-F238E27FC236}">
                  <a16:creationId xmlns:a16="http://schemas.microsoft.com/office/drawing/2014/main" id="{58BF9F60-59B3-A62C-C561-CA8A864FD425}"/>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2048">
              <a:extLst>
                <a:ext uri="{FF2B5EF4-FFF2-40B4-BE49-F238E27FC236}">
                  <a16:creationId xmlns:a16="http://schemas.microsoft.com/office/drawing/2014/main" id="{65EAA65A-0915-B5A4-27F0-0D5F8EEF92C0}"/>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71" name="Freeform 2049">
              <a:extLst>
                <a:ext uri="{FF2B5EF4-FFF2-40B4-BE49-F238E27FC236}">
                  <a16:creationId xmlns:a16="http://schemas.microsoft.com/office/drawing/2014/main" id="{B2331C97-78BA-7524-AF27-8705C2B4E878}"/>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72" name="Freeform 2050">
              <a:extLst>
                <a:ext uri="{FF2B5EF4-FFF2-40B4-BE49-F238E27FC236}">
                  <a16:creationId xmlns:a16="http://schemas.microsoft.com/office/drawing/2014/main" id="{ABC4F041-6A2A-1535-CD7B-B61729DA6F8A}"/>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73" name="Freeform 2051">
              <a:extLst>
                <a:ext uri="{FF2B5EF4-FFF2-40B4-BE49-F238E27FC236}">
                  <a16:creationId xmlns:a16="http://schemas.microsoft.com/office/drawing/2014/main" id="{4CE3EF73-0DC0-52F4-A404-97BE7FA52185}"/>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74" name="Freeform 2052">
              <a:extLst>
                <a:ext uri="{FF2B5EF4-FFF2-40B4-BE49-F238E27FC236}">
                  <a16:creationId xmlns:a16="http://schemas.microsoft.com/office/drawing/2014/main" id="{6FFAFEFE-9429-E435-C5E7-A87AC46887BC}"/>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75" name="Freeform 2053">
              <a:extLst>
                <a:ext uri="{FF2B5EF4-FFF2-40B4-BE49-F238E27FC236}">
                  <a16:creationId xmlns:a16="http://schemas.microsoft.com/office/drawing/2014/main" id="{50CE6FBF-0720-99C1-0E5B-C77ED64559DA}"/>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76" name="Freeform 2054">
              <a:extLst>
                <a:ext uri="{FF2B5EF4-FFF2-40B4-BE49-F238E27FC236}">
                  <a16:creationId xmlns:a16="http://schemas.microsoft.com/office/drawing/2014/main" id="{691A1FB6-8577-BE4F-327A-0B68ACD73F96}"/>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77" name="Freeform 2055">
              <a:extLst>
                <a:ext uri="{FF2B5EF4-FFF2-40B4-BE49-F238E27FC236}">
                  <a16:creationId xmlns:a16="http://schemas.microsoft.com/office/drawing/2014/main" id="{1C1D21E5-57FF-9DBA-3ACC-4A9F904C5908}"/>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78" name="Freeform 2056">
              <a:extLst>
                <a:ext uri="{FF2B5EF4-FFF2-40B4-BE49-F238E27FC236}">
                  <a16:creationId xmlns:a16="http://schemas.microsoft.com/office/drawing/2014/main" id="{6F0B03C0-E422-5826-01FD-BC5FA56AA202}"/>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2057">
              <a:extLst>
                <a:ext uri="{FF2B5EF4-FFF2-40B4-BE49-F238E27FC236}">
                  <a16:creationId xmlns:a16="http://schemas.microsoft.com/office/drawing/2014/main" id="{1A19045D-5A18-AE8D-16B4-0CF288C29148}"/>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2058">
              <a:extLst>
                <a:ext uri="{FF2B5EF4-FFF2-40B4-BE49-F238E27FC236}">
                  <a16:creationId xmlns:a16="http://schemas.microsoft.com/office/drawing/2014/main" id="{9CBE8A88-2EC4-3426-6882-EAAE050C054B}"/>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1" name="Freeform 2059">
              <a:extLst>
                <a:ext uri="{FF2B5EF4-FFF2-40B4-BE49-F238E27FC236}">
                  <a16:creationId xmlns:a16="http://schemas.microsoft.com/office/drawing/2014/main" id="{6C85B5AB-DFB5-81F5-FD05-3D37097C06AD}"/>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82" name="Freeform 2060">
              <a:extLst>
                <a:ext uri="{FF2B5EF4-FFF2-40B4-BE49-F238E27FC236}">
                  <a16:creationId xmlns:a16="http://schemas.microsoft.com/office/drawing/2014/main" id="{6647A153-566E-470A-2BB7-2BC9215FBF6A}"/>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3" name="Freeform 2061">
              <a:extLst>
                <a:ext uri="{FF2B5EF4-FFF2-40B4-BE49-F238E27FC236}">
                  <a16:creationId xmlns:a16="http://schemas.microsoft.com/office/drawing/2014/main" id="{3A659A81-B086-E350-3F55-5ABD05E0FA7B}"/>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4" name="Freeform 2062">
              <a:extLst>
                <a:ext uri="{FF2B5EF4-FFF2-40B4-BE49-F238E27FC236}">
                  <a16:creationId xmlns:a16="http://schemas.microsoft.com/office/drawing/2014/main" id="{535FA10A-1727-D754-8627-4AA4AC5277D7}"/>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85" name="Freeform 2063">
              <a:extLst>
                <a:ext uri="{FF2B5EF4-FFF2-40B4-BE49-F238E27FC236}">
                  <a16:creationId xmlns:a16="http://schemas.microsoft.com/office/drawing/2014/main" id="{9BCC76A4-BD2E-C5F5-ADD5-E83E277E1CBF}"/>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86" name="Freeform 2064">
              <a:extLst>
                <a:ext uri="{FF2B5EF4-FFF2-40B4-BE49-F238E27FC236}">
                  <a16:creationId xmlns:a16="http://schemas.microsoft.com/office/drawing/2014/main" id="{B77CDD92-751D-115F-76C8-46AC1BE8E0E6}"/>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87" name="Freeform 2065">
              <a:extLst>
                <a:ext uri="{FF2B5EF4-FFF2-40B4-BE49-F238E27FC236}">
                  <a16:creationId xmlns:a16="http://schemas.microsoft.com/office/drawing/2014/main" id="{9EF61A9F-AE1E-AA1C-77D1-4B38E2B93726}"/>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88" name="Freeform 2066">
              <a:extLst>
                <a:ext uri="{FF2B5EF4-FFF2-40B4-BE49-F238E27FC236}">
                  <a16:creationId xmlns:a16="http://schemas.microsoft.com/office/drawing/2014/main" id="{E87534FD-2A6F-B43D-22D0-47BC08BFE151}"/>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89" name="Freeform 2067">
              <a:extLst>
                <a:ext uri="{FF2B5EF4-FFF2-40B4-BE49-F238E27FC236}">
                  <a16:creationId xmlns:a16="http://schemas.microsoft.com/office/drawing/2014/main" id="{4C96D5DE-EBF3-1732-5C81-6487B7C28C35}"/>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90" name="Freeform 2068">
              <a:extLst>
                <a:ext uri="{FF2B5EF4-FFF2-40B4-BE49-F238E27FC236}">
                  <a16:creationId xmlns:a16="http://schemas.microsoft.com/office/drawing/2014/main" id="{022E7B7F-0ACF-382D-F556-508D04A3D05D}"/>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1" name="Freeform 2069">
              <a:extLst>
                <a:ext uri="{FF2B5EF4-FFF2-40B4-BE49-F238E27FC236}">
                  <a16:creationId xmlns:a16="http://schemas.microsoft.com/office/drawing/2014/main" id="{FC014B81-E72C-770F-1A12-B52753FC8786}"/>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2070">
              <a:extLst>
                <a:ext uri="{FF2B5EF4-FFF2-40B4-BE49-F238E27FC236}">
                  <a16:creationId xmlns:a16="http://schemas.microsoft.com/office/drawing/2014/main" id="{4A389E7C-CF55-21FE-7070-DAD9A0A46739}"/>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93" name="Freeform 2071">
              <a:extLst>
                <a:ext uri="{FF2B5EF4-FFF2-40B4-BE49-F238E27FC236}">
                  <a16:creationId xmlns:a16="http://schemas.microsoft.com/office/drawing/2014/main" id="{481DED80-57A9-9776-64FD-4217D8100116}"/>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94" name="Freeform 2072">
              <a:extLst>
                <a:ext uri="{FF2B5EF4-FFF2-40B4-BE49-F238E27FC236}">
                  <a16:creationId xmlns:a16="http://schemas.microsoft.com/office/drawing/2014/main" id="{1AA13CDF-76C8-817C-B42C-F5742D8B00B9}"/>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95" name="Freeform 2073">
              <a:extLst>
                <a:ext uri="{FF2B5EF4-FFF2-40B4-BE49-F238E27FC236}">
                  <a16:creationId xmlns:a16="http://schemas.microsoft.com/office/drawing/2014/main" id="{1A81FDE4-1527-FBA0-295F-D7AABDD2FE79}"/>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96" name="Freeform 2074">
              <a:extLst>
                <a:ext uri="{FF2B5EF4-FFF2-40B4-BE49-F238E27FC236}">
                  <a16:creationId xmlns:a16="http://schemas.microsoft.com/office/drawing/2014/main" id="{D7405938-32B2-C6CB-5E6E-BF08AC8EA21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97" name="Freeform 2075">
              <a:extLst>
                <a:ext uri="{FF2B5EF4-FFF2-40B4-BE49-F238E27FC236}">
                  <a16:creationId xmlns:a16="http://schemas.microsoft.com/office/drawing/2014/main" id="{0DCF0DB3-805F-7840-2D6E-EFA51624C85E}"/>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98" name="Freeform 2076">
              <a:extLst>
                <a:ext uri="{FF2B5EF4-FFF2-40B4-BE49-F238E27FC236}">
                  <a16:creationId xmlns:a16="http://schemas.microsoft.com/office/drawing/2014/main" id="{0EC3B190-2373-E682-C0DC-ED2543A92DA6}"/>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99" name="Freeform 2077">
              <a:extLst>
                <a:ext uri="{FF2B5EF4-FFF2-40B4-BE49-F238E27FC236}">
                  <a16:creationId xmlns:a16="http://schemas.microsoft.com/office/drawing/2014/main" id="{468B74EA-0B9D-FF68-6B48-42D7843C6FB3}"/>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2078">
              <a:extLst>
                <a:ext uri="{FF2B5EF4-FFF2-40B4-BE49-F238E27FC236}">
                  <a16:creationId xmlns:a16="http://schemas.microsoft.com/office/drawing/2014/main" id="{2A7D9E7E-664E-6ED4-9385-51FAB02D30B1}"/>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01" name="Freeform 2079">
              <a:extLst>
                <a:ext uri="{FF2B5EF4-FFF2-40B4-BE49-F238E27FC236}">
                  <a16:creationId xmlns:a16="http://schemas.microsoft.com/office/drawing/2014/main" id="{220BCCED-491D-CF01-8D12-A66123DDF2C0}"/>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02" name="Freeform 2080">
              <a:extLst>
                <a:ext uri="{FF2B5EF4-FFF2-40B4-BE49-F238E27FC236}">
                  <a16:creationId xmlns:a16="http://schemas.microsoft.com/office/drawing/2014/main" id="{B58DBB9B-8904-EF68-AA6A-0EC0441951CA}"/>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03" name="Freeform 2081">
              <a:extLst>
                <a:ext uri="{FF2B5EF4-FFF2-40B4-BE49-F238E27FC236}">
                  <a16:creationId xmlns:a16="http://schemas.microsoft.com/office/drawing/2014/main" id="{A6B718EF-ACF3-070E-C78A-CE92681DBC77}"/>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04" name="Freeform 2082">
              <a:extLst>
                <a:ext uri="{FF2B5EF4-FFF2-40B4-BE49-F238E27FC236}">
                  <a16:creationId xmlns:a16="http://schemas.microsoft.com/office/drawing/2014/main" id="{714F9B41-D194-7BA0-993A-C5BE5F8B4436}"/>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05" name="Freeform 2083">
              <a:extLst>
                <a:ext uri="{FF2B5EF4-FFF2-40B4-BE49-F238E27FC236}">
                  <a16:creationId xmlns:a16="http://schemas.microsoft.com/office/drawing/2014/main" id="{B167A0BC-1280-EA5D-685C-2006192ED4E3}"/>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06" name="Freeform 2084">
              <a:extLst>
                <a:ext uri="{FF2B5EF4-FFF2-40B4-BE49-F238E27FC236}">
                  <a16:creationId xmlns:a16="http://schemas.microsoft.com/office/drawing/2014/main" id="{3B127636-B8AC-55C5-5F72-BD6FA0BDCA66}"/>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07" name="Freeform 2085">
              <a:extLst>
                <a:ext uri="{FF2B5EF4-FFF2-40B4-BE49-F238E27FC236}">
                  <a16:creationId xmlns:a16="http://schemas.microsoft.com/office/drawing/2014/main" id="{3EEC7616-468E-53A0-89B5-89F569FCA374}"/>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8" name="Freeform 2086">
              <a:extLst>
                <a:ext uri="{FF2B5EF4-FFF2-40B4-BE49-F238E27FC236}">
                  <a16:creationId xmlns:a16="http://schemas.microsoft.com/office/drawing/2014/main" id="{9ADA29AF-5A89-4E82-DDE3-9D17CC0B4807}"/>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09" name="Freeform 2087">
              <a:extLst>
                <a:ext uri="{FF2B5EF4-FFF2-40B4-BE49-F238E27FC236}">
                  <a16:creationId xmlns:a16="http://schemas.microsoft.com/office/drawing/2014/main" id="{2B5B307B-4907-8741-3115-793451AA2C04}"/>
                </a:ext>
              </a:extLst>
            </p:cNvPr>
            <p:cNvSpPr/>
            <p:nvPr/>
          </p:nvSpPr>
          <p:spPr>
            <a:xfrm>
              <a:off x="3104138" y="5033790"/>
              <a:ext cx="204172" cy="173288"/>
            </a:xfrm>
            <a:custGeom>
              <a:avLst/>
              <a:gdLst>
                <a:gd name="connsiteX0" fmla="*/ 95628 w 204172"/>
                <a:gd name="connsiteY0" fmla="*/ 173260 h 173288"/>
                <a:gd name="connsiteX1" fmla="*/ 190268 w 204172"/>
                <a:gd name="connsiteY1" fmla="*/ 121368 h 173288"/>
                <a:gd name="connsiteX2" fmla="*/ 197126 w 204172"/>
                <a:gd name="connsiteY2" fmla="*/ 37471 h 173288"/>
                <a:gd name="connsiteX3" fmla="*/ 199641 w 204172"/>
                <a:gd name="connsiteY3" fmla="*/ 40672 h 173288"/>
                <a:gd name="connsiteX4" fmla="*/ 192554 w 204172"/>
                <a:gd name="connsiteY4" fmla="*/ 32214 h 173288"/>
                <a:gd name="connsiteX5" fmla="*/ 93571 w 204172"/>
                <a:gd name="connsiteY5" fmla="*/ 4324 h 173288"/>
                <a:gd name="connsiteX6" fmla="*/ 63167 w 204172"/>
                <a:gd name="connsiteY6" fmla="*/ 15069 h 173288"/>
                <a:gd name="connsiteX7" fmla="*/ 3045 w 204172"/>
                <a:gd name="connsiteY7" fmla="*/ 132569 h 173288"/>
                <a:gd name="connsiteX8" fmla="*/ 95628 w 204172"/>
                <a:gd name="connsiteY8" fmla="*/ 173260 h 17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172" h="173288">
                  <a:moveTo>
                    <a:pt x="95628" y="173260"/>
                  </a:moveTo>
                  <a:cubicBezTo>
                    <a:pt x="134033" y="174174"/>
                    <a:pt x="169923" y="153372"/>
                    <a:pt x="190268" y="121368"/>
                  </a:cubicBezTo>
                  <a:cubicBezTo>
                    <a:pt x="206270" y="96222"/>
                    <a:pt x="208328" y="63989"/>
                    <a:pt x="197126" y="37471"/>
                  </a:cubicBezTo>
                  <a:cubicBezTo>
                    <a:pt x="198041" y="38614"/>
                    <a:pt x="198955" y="39529"/>
                    <a:pt x="199641" y="40672"/>
                  </a:cubicBezTo>
                  <a:cubicBezTo>
                    <a:pt x="197355" y="37700"/>
                    <a:pt x="195069" y="34957"/>
                    <a:pt x="192554" y="32214"/>
                  </a:cubicBezTo>
                  <a:cubicBezTo>
                    <a:pt x="166951" y="4782"/>
                    <a:pt x="132433" y="-7106"/>
                    <a:pt x="93571" y="4324"/>
                  </a:cubicBezTo>
                  <a:cubicBezTo>
                    <a:pt x="83284" y="7296"/>
                    <a:pt x="73225" y="10725"/>
                    <a:pt x="63167" y="15069"/>
                  </a:cubicBezTo>
                  <a:cubicBezTo>
                    <a:pt x="9446" y="38386"/>
                    <a:pt x="-7699" y="88221"/>
                    <a:pt x="3045" y="132569"/>
                  </a:cubicBezTo>
                  <a:cubicBezTo>
                    <a:pt x="27277" y="156801"/>
                    <a:pt x="60881" y="172345"/>
                    <a:pt x="95628" y="173260"/>
                  </a:cubicBezTo>
                  <a:close/>
                </a:path>
              </a:pathLst>
            </a:custGeom>
            <a:solidFill>
              <a:srgbClr val="FFFFFF"/>
            </a:solidFill>
            <a:ln w="2286" cap="flat">
              <a:noFill/>
              <a:prstDash val="solid"/>
              <a:miter/>
            </a:ln>
          </p:spPr>
          <p:txBody>
            <a:bodyPr rtlCol="0" anchor="ctr"/>
            <a:lstStyle/>
            <a:p>
              <a:endParaRPr lang="en-US"/>
            </a:p>
          </p:txBody>
        </p:sp>
        <p:sp>
          <p:nvSpPr>
            <p:cNvPr id="110" name="Freeform 2088">
              <a:extLst>
                <a:ext uri="{FF2B5EF4-FFF2-40B4-BE49-F238E27FC236}">
                  <a16:creationId xmlns:a16="http://schemas.microsoft.com/office/drawing/2014/main" id="{FCA0C580-3687-081A-7D44-E9CDC7533FBE}"/>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11" name="Freeform 2089">
              <a:extLst>
                <a:ext uri="{FF2B5EF4-FFF2-40B4-BE49-F238E27FC236}">
                  <a16:creationId xmlns:a16="http://schemas.microsoft.com/office/drawing/2014/main" id="{23A96453-31B6-0788-B445-F7285A0683F4}"/>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12" name="Freeform 2090">
              <a:extLst>
                <a:ext uri="{FF2B5EF4-FFF2-40B4-BE49-F238E27FC236}">
                  <a16:creationId xmlns:a16="http://schemas.microsoft.com/office/drawing/2014/main" id="{753A4595-2B6A-5051-6FA7-2E682EDAEF97}"/>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13" name="Freeform 2091">
              <a:extLst>
                <a:ext uri="{FF2B5EF4-FFF2-40B4-BE49-F238E27FC236}">
                  <a16:creationId xmlns:a16="http://schemas.microsoft.com/office/drawing/2014/main" id="{7BB7B8EB-777C-F4D4-6A74-87C2628F43FF}"/>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14" name="Freeform 2092">
              <a:extLst>
                <a:ext uri="{FF2B5EF4-FFF2-40B4-BE49-F238E27FC236}">
                  <a16:creationId xmlns:a16="http://schemas.microsoft.com/office/drawing/2014/main" id="{4BDA4D24-D24A-ABB6-E267-8F426EC467C9}"/>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15" name="Freeform 2093">
              <a:extLst>
                <a:ext uri="{FF2B5EF4-FFF2-40B4-BE49-F238E27FC236}">
                  <a16:creationId xmlns:a16="http://schemas.microsoft.com/office/drawing/2014/main" id="{3E40658A-230B-78CC-0BF3-3DDF6B4F1E0A}"/>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16" name="Freeform 2094">
              <a:extLst>
                <a:ext uri="{FF2B5EF4-FFF2-40B4-BE49-F238E27FC236}">
                  <a16:creationId xmlns:a16="http://schemas.microsoft.com/office/drawing/2014/main" id="{F4A296A0-3F3E-2294-B888-4F3726A9CA3C}"/>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17" name="Freeform 2095">
              <a:extLst>
                <a:ext uri="{FF2B5EF4-FFF2-40B4-BE49-F238E27FC236}">
                  <a16:creationId xmlns:a16="http://schemas.microsoft.com/office/drawing/2014/main" id="{6C97C511-5C21-CC62-168D-07E2488FEE20}"/>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18" name="Freeform 2096">
              <a:extLst>
                <a:ext uri="{FF2B5EF4-FFF2-40B4-BE49-F238E27FC236}">
                  <a16:creationId xmlns:a16="http://schemas.microsoft.com/office/drawing/2014/main" id="{502533D1-0D44-0A60-857B-9C45A3D107DD}"/>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19" name="Freeform 2097">
              <a:extLst>
                <a:ext uri="{FF2B5EF4-FFF2-40B4-BE49-F238E27FC236}">
                  <a16:creationId xmlns:a16="http://schemas.microsoft.com/office/drawing/2014/main" id="{62D81011-D9D2-A82C-043A-EB8B6D619DA0}"/>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20" name="Freeform 2098">
              <a:extLst>
                <a:ext uri="{FF2B5EF4-FFF2-40B4-BE49-F238E27FC236}">
                  <a16:creationId xmlns:a16="http://schemas.microsoft.com/office/drawing/2014/main" id="{26ED3EF5-178B-6392-7D2E-2DC074BC902E}"/>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21" name="Freeform 2099">
              <a:extLst>
                <a:ext uri="{FF2B5EF4-FFF2-40B4-BE49-F238E27FC236}">
                  <a16:creationId xmlns:a16="http://schemas.microsoft.com/office/drawing/2014/main" id="{20BD471A-6986-950B-4B06-DDE13FE8809C}"/>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22" name="Freeform 2100">
              <a:extLst>
                <a:ext uri="{FF2B5EF4-FFF2-40B4-BE49-F238E27FC236}">
                  <a16:creationId xmlns:a16="http://schemas.microsoft.com/office/drawing/2014/main" id="{16F98437-4CFA-A1E9-53E6-43B8C853C52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23" name="Freeform 2101">
              <a:extLst>
                <a:ext uri="{FF2B5EF4-FFF2-40B4-BE49-F238E27FC236}">
                  <a16:creationId xmlns:a16="http://schemas.microsoft.com/office/drawing/2014/main" id="{BCE48895-8F04-766F-5519-F09E7F3EC99D}"/>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24" name="Freeform 2102">
              <a:extLst>
                <a:ext uri="{FF2B5EF4-FFF2-40B4-BE49-F238E27FC236}">
                  <a16:creationId xmlns:a16="http://schemas.microsoft.com/office/drawing/2014/main" id="{24497A3B-F266-D866-9725-F58BCC8EB62E}"/>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25" name="Freeform 2103">
              <a:extLst>
                <a:ext uri="{FF2B5EF4-FFF2-40B4-BE49-F238E27FC236}">
                  <a16:creationId xmlns:a16="http://schemas.microsoft.com/office/drawing/2014/main" id="{B8A38E22-89B2-F883-A392-782F52FE01D3}"/>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26" name="Freeform 2104">
              <a:extLst>
                <a:ext uri="{FF2B5EF4-FFF2-40B4-BE49-F238E27FC236}">
                  <a16:creationId xmlns:a16="http://schemas.microsoft.com/office/drawing/2014/main" id="{BE98407F-7A06-2A22-977A-FA64190936E0}"/>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27" name="Freeform 2105">
              <a:extLst>
                <a:ext uri="{FF2B5EF4-FFF2-40B4-BE49-F238E27FC236}">
                  <a16:creationId xmlns:a16="http://schemas.microsoft.com/office/drawing/2014/main" id="{81985690-FDAB-D515-EA3F-822FEB3CB550}"/>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28" name="Freeform 2106">
              <a:extLst>
                <a:ext uri="{FF2B5EF4-FFF2-40B4-BE49-F238E27FC236}">
                  <a16:creationId xmlns:a16="http://schemas.microsoft.com/office/drawing/2014/main" id="{7D21237A-0D2D-E5A1-A912-7B2B3F6B484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29" name="Freeform 2107">
              <a:extLst>
                <a:ext uri="{FF2B5EF4-FFF2-40B4-BE49-F238E27FC236}">
                  <a16:creationId xmlns:a16="http://schemas.microsoft.com/office/drawing/2014/main" id="{F780D52A-C757-C75A-98C7-23FE9ADD799F}"/>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30" name="Freeform 2108">
              <a:extLst>
                <a:ext uri="{FF2B5EF4-FFF2-40B4-BE49-F238E27FC236}">
                  <a16:creationId xmlns:a16="http://schemas.microsoft.com/office/drawing/2014/main" id="{C3076375-7B1C-151C-2BC6-699627CDC43D}"/>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31" name="Freeform 2109">
              <a:extLst>
                <a:ext uri="{FF2B5EF4-FFF2-40B4-BE49-F238E27FC236}">
                  <a16:creationId xmlns:a16="http://schemas.microsoft.com/office/drawing/2014/main" id="{643C3E55-A7BE-8C4C-AF7F-B3F424A7085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32" name="Freeform 2110">
              <a:extLst>
                <a:ext uri="{FF2B5EF4-FFF2-40B4-BE49-F238E27FC236}">
                  <a16:creationId xmlns:a16="http://schemas.microsoft.com/office/drawing/2014/main" id="{36BE7631-F3FD-EF49-72FD-EA7EE0D07A8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33" name="Freeform 2111">
              <a:extLst>
                <a:ext uri="{FF2B5EF4-FFF2-40B4-BE49-F238E27FC236}">
                  <a16:creationId xmlns:a16="http://schemas.microsoft.com/office/drawing/2014/main" id="{60C9C0F5-8097-E237-F838-C40A3B4DC075}"/>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chemeClr val="accent1">
                <a:lumMod val="60000"/>
                <a:lumOff val="40000"/>
              </a:schemeClr>
            </a:solidFill>
            <a:ln w="2286" cap="flat">
              <a:noFill/>
              <a:prstDash val="solid"/>
              <a:miter/>
            </a:ln>
          </p:spPr>
          <p:txBody>
            <a:bodyPr rtlCol="0" anchor="ctr"/>
            <a:lstStyle/>
            <a:p>
              <a:endParaRPr lang="en-US"/>
            </a:p>
          </p:txBody>
        </p:sp>
        <p:sp>
          <p:nvSpPr>
            <p:cNvPr id="134" name="Freeform 2112">
              <a:extLst>
                <a:ext uri="{FF2B5EF4-FFF2-40B4-BE49-F238E27FC236}">
                  <a16:creationId xmlns:a16="http://schemas.microsoft.com/office/drawing/2014/main" id="{0DD76B84-C9FE-456E-86E6-F316F026CEA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35" name="Freeform 2113">
              <a:extLst>
                <a:ext uri="{FF2B5EF4-FFF2-40B4-BE49-F238E27FC236}">
                  <a16:creationId xmlns:a16="http://schemas.microsoft.com/office/drawing/2014/main" id="{D20E3E4F-ACF7-C2AF-3A98-CB7B7D5F0407}"/>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36" name="Freeform 2114">
              <a:extLst>
                <a:ext uri="{FF2B5EF4-FFF2-40B4-BE49-F238E27FC236}">
                  <a16:creationId xmlns:a16="http://schemas.microsoft.com/office/drawing/2014/main" id="{F5F31B32-1736-8BF8-E443-C671DD83BF64}"/>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37" name="Freeform 2115">
              <a:extLst>
                <a:ext uri="{FF2B5EF4-FFF2-40B4-BE49-F238E27FC236}">
                  <a16:creationId xmlns:a16="http://schemas.microsoft.com/office/drawing/2014/main" id="{AD03CD1F-2BFE-6C79-2786-69097D698E45}"/>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38" name="Freeform 2116">
              <a:extLst>
                <a:ext uri="{FF2B5EF4-FFF2-40B4-BE49-F238E27FC236}">
                  <a16:creationId xmlns:a16="http://schemas.microsoft.com/office/drawing/2014/main" id="{716BF80C-3EE3-05A9-663C-6A4EA7267189}"/>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39" name="Freeform 2117">
              <a:extLst>
                <a:ext uri="{FF2B5EF4-FFF2-40B4-BE49-F238E27FC236}">
                  <a16:creationId xmlns:a16="http://schemas.microsoft.com/office/drawing/2014/main" id="{578F612D-06AF-C946-FBBD-512A60104B05}"/>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40" name="Freeform 2118">
              <a:extLst>
                <a:ext uri="{FF2B5EF4-FFF2-40B4-BE49-F238E27FC236}">
                  <a16:creationId xmlns:a16="http://schemas.microsoft.com/office/drawing/2014/main" id="{BFEBC3ED-C3B6-9143-A588-410CD3CD9107}"/>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41" name="Freeform 2119">
              <a:extLst>
                <a:ext uri="{FF2B5EF4-FFF2-40B4-BE49-F238E27FC236}">
                  <a16:creationId xmlns:a16="http://schemas.microsoft.com/office/drawing/2014/main" id="{9A928D8D-488B-6534-208B-43A571F26BA2}"/>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600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E687E-EA93-59F0-BE55-97B336DB6C21}"/>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3DB3DF73-17CC-D717-1FC4-4F61BB047CDA}"/>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DF9592C1-3A0F-0583-9B0B-3716F730008B}"/>
              </a:ext>
            </a:extLst>
          </p:cNvPr>
          <p:cNvSpPr>
            <a:spLocks noGrp="1"/>
          </p:cNvSpPr>
          <p:nvPr>
            <p:ph type="body" sz="quarter" idx="19"/>
          </p:nvPr>
        </p:nvSpPr>
        <p:spPr>
          <a:xfrm>
            <a:off x="221728" y="1829808"/>
            <a:ext cx="2984778" cy="385564"/>
          </a:xfrm>
        </p:spPr>
        <p:txBody>
          <a:bodyPr/>
          <a:lstStyle/>
          <a:p>
            <a:r>
              <a:rPr lang="en-IE" sz="2800" dirty="0"/>
              <a:t>Final Note</a:t>
            </a:r>
          </a:p>
        </p:txBody>
      </p:sp>
      <p:sp>
        <p:nvSpPr>
          <p:cNvPr id="6" name="Text Placeholder 5">
            <a:extLst>
              <a:ext uri="{FF2B5EF4-FFF2-40B4-BE49-F238E27FC236}">
                <a16:creationId xmlns:a16="http://schemas.microsoft.com/office/drawing/2014/main" id="{C42AA805-EA41-416A-D9D6-21D4FD716779}"/>
              </a:ext>
            </a:extLst>
          </p:cNvPr>
          <p:cNvSpPr>
            <a:spLocks noGrp="1"/>
          </p:cNvSpPr>
          <p:nvPr>
            <p:ph type="body" sz="quarter" idx="21"/>
          </p:nvPr>
        </p:nvSpPr>
        <p:spPr>
          <a:xfrm>
            <a:off x="3943351" y="629576"/>
            <a:ext cx="7562850" cy="3499183"/>
          </a:xfrm>
        </p:spPr>
        <p:txBody>
          <a:bodyPr/>
          <a:lstStyle/>
          <a:p>
            <a:r>
              <a:rPr lang="en-US" sz="2400" dirty="0"/>
              <a:t>In summary, funders are looking for a </a:t>
            </a:r>
            <a:r>
              <a:rPr lang="en-US" sz="2400" b="1" dirty="0"/>
              <a:t>well-thought-out project</a:t>
            </a:r>
            <a:r>
              <a:rPr lang="en-US" sz="2400" dirty="0"/>
              <a:t> led by </a:t>
            </a:r>
            <a:r>
              <a:rPr lang="en-US" sz="2400" b="1" dirty="0"/>
              <a:t>dedicated, capable individuals—one that addresses a clear market need, demonstrates</a:t>
            </a:r>
            <a:r>
              <a:rPr lang="en-US" sz="2400" dirty="0"/>
              <a:t> strong financial planning, and directly supports the goals of their funding </a:t>
            </a:r>
            <a:r>
              <a:rPr lang="en-US" sz="2400" dirty="0" err="1"/>
              <a:t>programme</a:t>
            </a:r>
            <a:r>
              <a:rPr lang="en-US" sz="2400" dirty="0"/>
              <a:t>.</a:t>
            </a:r>
          </a:p>
          <a:p>
            <a:endParaRPr lang="en-US" sz="2400" dirty="0"/>
          </a:p>
          <a:p>
            <a:r>
              <a:rPr lang="en-US" sz="2400" b="1" dirty="0"/>
              <a:t>Your job is to connect those dots</a:t>
            </a:r>
            <a:r>
              <a:rPr lang="en-US" sz="2400" dirty="0"/>
              <a:t>: show them why your project matters, how it works, and why you’re the right person to bring it to life.</a:t>
            </a:r>
          </a:p>
          <a:p>
            <a:pPr>
              <a:spcAft>
                <a:spcPts val="1200"/>
              </a:spcAft>
            </a:pPr>
            <a:endParaRPr lang="en-IE" sz="2400" dirty="0"/>
          </a:p>
        </p:txBody>
      </p:sp>
      <p:sp>
        <p:nvSpPr>
          <p:cNvPr id="4" name="TextBox 3">
            <a:extLst>
              <a:ext uri="{FF2B5EF4-FFF2-40B4-BE49-F238E27FC236}">
                <a16:creationId xmlns:a16="http://schemas.microsoft.com/office/drawing/2014/main" id="{F0306712-DBC3-774A-5AEF-693655E5237B}"/>
              </a:ext>
            </a:extLst>
          </p:cNvPr>
          <p:cNvSpPr txBox="1"/>
          <p:nvPr/>
        </p:nvSpPr>
        <p:spPr>
          <a:xfrm>
            <a:off x="1232558" y="3686987"/>
            <a:ext cx="10073617" cy="2862322"/>
          </a:xfrm>
          <a:prstGeom prst="rect">
            <a:avLst/>
          </a:prstGeom>
          <a:noFill/>
        </p:spPr>
        <p:txBody>
          <a:bodyPr wrap="square">
            <a:spAutoFit/>
          </a:bodyPr>
          <a:lstStyle/>
          <a:p>
            <a:r>
              <a:rPr lang="en-US" b="1" i="1" dirty="0">
                <a:solidFill>
                  <a:srgbClr val="494949"/>
                </a:solidFill>
                <a:latin typeface="Google Sans"/>
              </a:rPr>
              <a:t>Recommended Reading</a:t>
            </a:r>
          </a:p>
          <a:p>
            <a:pPr marL="285750" indent="-285750" fontAlgn="base">
              <a:buFont typeface="Arial" panose="020B0604020202020204" pitchFamily="34" charset="0"/>
              <a:buChar char="•"/>
            </a:pPr>
            <a:r>
              <a:rPr lang="en-IE" dirty="0">
                <a:solidFill>
                  <a:srgbClr val="00B0F0"/>
                </a:solidFill>
                <a:hlinkClick r:id="rId2">
                  <a:extLst>
                    <a:ext uri="{A12FA001-AC4F-418D-AE19-62706E023703}">
                      <ahyp:hlinkClr xmlns:ahyp="http://schemas.microsoft.com/office/drawing/2018/hyperlinkcolor" val="tx"/>
                    </a:ext>
                  </a:extLst>
                </a:hlinkClick>
              </a:rPr>
              <a:t>Slovenian and European tenders</a:t>
            </a:r>
            <a:endParaRPr lang="en-IE"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3">
                  <a:extLst>
                    <a:ext uri="{A12FA001-AC4F-418D-AE19-62706E023703}">
                      <ahyp:hlinkClr xmlns:ahyp="http://schemas.microsoft.com/office/drawing/2018/hyperlinkcolor" val="tx"/>
                    </a:ext>
                  </a:extLst>
                </a:hlinkClick>
              </a:rPr>
              <a:t>Non-repayable grants for tourism: all the </a:t>
            </a:r>
            <a:r>
              <a:rPr lang="en-US" dirty="0" err="1">
                <a:solidFill>
                  <a:srgbClr val="00B0F0"/>
                </a:solidFill>
                <a:hlinkClick r:id="rId3">
                  <a:extLst>
                    <a:ext uri="{A12FA001-AC4F-418D-AE19-62706E023703}">
                      <ahyp:hlinkClr xmlns:ahyp="http://schemas.microsoft.com/office/drawing/2018/hyperlinkcolor" val="tx"/>
                    </a:ext>
                  </a:extLst>
                </a:hlinkClick>
              </a:rPr>
              <a:t>Invitalia</a:t>
            </a:r>
            <a:r>
              <a:rPr lang="en-US" dirty="0">
                <a:solidFill>
                  <a:srgbClr val="00B0F0"/>
                </a:solidFill>
                <a:hlinkClick r:id="rId3">
                  <a:extLst>
                    <a:ext uri="{A12FA001-AC4F-418D-AE19-62706E023703}">
                      <ahyp:hlinkClr xmlns:ahyp="http://schemas.microsoft.com/office/drawing/2018/hyperlinkcolor" val="tx"/>
                    </a:ext>
                  </a:extLst>
                </a:hlinkClick>
              </a:rPr>
              <a:t> Open Calls for 2025</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4">
                  <a:extLst>
                    <a:ext uri="{A12FA001-AC4F-418D-AE19-62706E023703}">
                      <ahyp:hlinkClr xmlns:ahyp="http://schemas.microsoft.com/office/drawing/2018/hyperlinkcolor" val="tx"/>
                    </a:ext>
                  </a:extLst>
                </a:hlinkClick>
              </a:rPr>
              <a:t>Dutch tax changes toward sustainability: an overview</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Launching the Rural Tourism Fund</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LEADER 2024 European funding </a:t>
            </a:r>
            <a:r>
              <a:rPr lang="en-US" dirty="0" err="1">
                <a:solidFill>
                  <a:srgbClr val="00B0F0"/>
                </a:solidFill>
                <a:hlinkClick r:id="rId6">
                  <a:extLst>
                    <a:ext uri="{A12FA001-AC4F-418D-AE19-62706E023703}">
                      <ahyp:hlinkClr xmlns:ahyp="http://schemas.microsoft.com/office/drawing/2018/hyperlinkcolor" val="tx"/>
                    </a:ext>
                  </a:extLst>
                </a:hlinkClick>
              </a:rPr>
              <a:t>programme</a:t>
            </a:r>
            <a:r>
              <a:rPr lang="en-US" dirty="0">
                <a:solidFill>
                  <a:srgbClr val="00B0F0"/>
                </a:solidFill>
                <a:hlinkClick r:id="rId6">
                  <a:extLst>
                    <a:ext uri="{A12FA001-AC4F-418D-AE19-62706E023703}">
                      <ahyp:hlinkClr xmlns:ahyp="http://schemas.microsoft.com/office/drawing/2018/hyperlinkcolor" val="tx"/>
                    </a:ext>
                  </a:extLst>
                </a:hlinkClick>
              </a:rPr>
              <a:t> focused on rural development.</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7">
                  <a:extLst>
                    <a:ext uri="{A12FA001-AC4F-418D-AE19-62706E023703}">
                      <ahyp:hlinkClr xmlns:ahyp="http://schemas.microsoft.com/office/drawing/2018/hyperlinkcolor" val="tx"/>
                    </a:ext>
                  </a:extLst>
                </a:hlinkClick>
              </a:rPr>
              <a:t>Ardara Farm Diversification Project Made Possible With Leader Funding</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8">
                  <a:extLst>
                    <a:ext uri="{A12FA001-AC4F-418D-AE19-62706E023703}">
                      <ahyp:hlinkClr xmlns:ahyp="http://schemas.microsoft.com/office/drawing/2018/hyperlinkcolor" val="tx"/>
                    </a:ext>
                  </a:extLst>
                </a:hlinkClick>
              </a:rPr>
              <a:t>Starting a glamping business: full guide</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9">
                  <a:extLst>
                    <a:ext uri="{A12FA001-AC4F-418D-AE19-62706E023703}">
                      <ahyp:hlinkClr xmlns:ahyp="http://schemas.microsoft.com/office/drawing/2018/hyperlinkcolor" val="tx"/>
                    </a:ext>
                  </a:extLst>
                </a:hlinkClick>
              </a:rPr>
              <a:t>LEADER funding for the rich tapestry of Irish rural life</a:t>
            </a:r>
            <a:endParaRPr lang="en-US" dirty="0">
              <a:solidFill>
                <a:srgbClr val="00B0F0"/>
              </a:solidFill>
            </a:endParaRPr>
          </a:p>
          <a:p>
            <a:pPr marL="285750" indent="-285750" fontAlgn="base">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Glamping site on Bere gets funding from Leader</a:t>
            </a:r>
            <a:endParaRPr lang="en-IE" dirty="0">
              <a:solidFill>
                <a:srgbClr val="00B0F0"/>
              </a:solidFill>
            </a:endParaRPr>
          </a:p>
        </p:txBody>
      </p:sp>
      <p:pic>
        <p:nvPicPr>
          <p:cNvPr id="5" name="Picture 4">
            <a:extLst>
              <a:ext uri="{FF2B5EF4-FFF2-40B4-BE49-F238E27FC236}">
                <a16:creationId xmlns:a16="http://schemas.microsoft.com/office/drawing/2014/main" id="{0545BD8C-9CB1-B2DD-8501-D67023791552}"/>
              </a:ext>
            </a:extLst>
          </p:cNvPr>
          <p:cNvPicPr>
            <a:picLocks noChangeAspect="1"/>
          </p:cNvPicPr>
          <p:nvPr/>
        </p:nvPicPr>
        <p:blipFill>
          <a:blip r:embed="rId11"/>
          <a:stretch>
            <a:fillRect/>
          </a:stretch>
        </p:blipFill>
        <p:spPr>
          <a:xfrm>
            <a:off x="381969" y="4446189"/>
            <a:ext cx="850589" cy="846711"/>
          </a:xfrm>
          <a:prstGeom prst="rect">
            <a:avLst/>
          </a:prstGeom>
        </p:spPr>
      </p:pic>
    </p:spTree>
    <p:extLst>
      <p:ext uri="{BB962C8B-B14F-4D97-AF65-F5344CB8AC3E}">
        <p14:creationId xmlns:p14="http://schemas.microsoft.com/office/powerpoint/2010/main" val="4029183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9995F-23EF-9F36-C8B5-DB4516BF6F6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6CBFAA9-D649-B8A1-C9BF-ACF8A04C84CE}"/>
              </a:ext>
            </a:extLst>
          </p:cNvPr>
          <p:cNvSpPr>
            <a:spLocks noGrp="1"/>
          </p:cNvSpPr>
          <p:nvPr>
            <p:ph type="body" sz="quarter" idx="17"/>
          </p:nvPr>
        </p:nvSpPr>
        <p:spPr/>
        <p:txBody>
          <a:bodyPr/>
          <a:lstStyle/>
          <a:p>
            <a:r>
              <a:rPr lang="en-IE" dirty="0"/>
              <a:t>09</a:t>
            </a:r>
          </a:p>
        </p:txBody>
      </p:sp>
      <p:sp>
        <p:nvSpPr>
          <p:cNvPr id="12" name="Text Placeholder 8">
            <a:extLst>
              <a:ext uri="{FF2B5EF4-FFF2-40B4-BE49-F238E27FC236}">
                <a16:creationId xmlns:a16="http://schemas.microsoft.com/office/drawing/2014/main" id="{2C4C8DB8-2348-F20A-9CB7-4EF2D000D9AF}"/>
              </a:ext>
            </a:extLst>
          </p:cNvPr>
          <p:cNvSpPr>
            <a:spLocks noGrp="1"/>
          </p:cNvSpPr>
          <p:nvPr>
            <p:ph type="body" sz="quarter" idx="16"/>
          </p:nvPr>
        </p:nvSpPr>
        <p:spPr>
          <a:xfrm>
            <a:off x="352931" y="2487978"/>
            <a:ext cx="5282339" cy="3066422"/>
          </a:xfrm>
        </p:spPr>
        <p:txBody>
          <a:bodyPr/>
          <a:lstStyle/>
          <a:p>
            <a:r>
              <a:rPr lang="en-IE" sz="4000" dirty="0"/>
              <a:t>Sample Answers for Grant Application Questions</a:t>
            </a:r>
            <a:endParaRPr lang="en-IE" dirty="0"/>
          </a:p>
        </p:txBody>
      </p:sp>
      <p:sp>
        <p:nvSpPr>
          <p:cNvPr id="15" name="TextBox 14">
            <a:extLst>
              <a:ext uri="{FF2B5EF4-FFF2-40B4-BE49-F238E27FC236}">
                <a16:creationId xmlns:a16="http://schemas.microsoft.com/office/drawing/2014/main" id="{8586DDF4-D0AB-4A9E-A86F-7C6DA3525375}"/>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Grant applications can feel overwhelming, especially when you're unsure what funders want to hear. This section provides sample answers and phrasing ideas for common questions about impact, innovation, viability, and community value, making it easier to craft authentic and persuasive responses.</a:t>
            </a:r>
            <a:endParaRPr lang="en-IE" sz="2200" dirty="0">
              <a:solidFill>
                <a:srgbClr val="494949"/>
              </a:solidFill>
            </a:endParaRPr>
          </a:p>
        </p:txBody>
      </p:sp>
      <p:pic>
        <p:nvPicPr>
          <p:cNvPr id="6" name="Picture Placeholder 5" descr="A person writing on a whiteboard&#10;&#10;AI-generated content may be incorrect.">
            <a:extLst>
              <a:ext uri="{FF2B5EF4-FFF2-40B4-BE49-F238E27FC236}">
                <a16:creationId xmlns:a16="http://schemas.microsoft.com/office/drawing/2014/main" id="{FD7A8869-02BD-2387-B472-91E451DEF0DC}"/>
              </a:ext>
            </a:extLst>
          </p:cNvPr>
          <p:cNvPicPr>
            <a:picLocks noGrp="1" noChangeAspect="1"/>
          </p:cNvPicPr>
          <p:nvPr>
            <p:ph type="pic" sz="quarter" idx="19"/>
          </p:nvPr>
        </p:nvPicPr>
        <p:blipFill>
          <a:blip r:embed="rId2"/>
          <a:srcRect l="1931" r="1931"/>
          <a:stretch>
            <a:fillRect/>
          </a:stretch>
        </p:blipFill>
        <p:spPr/>
      </p:pic>
    </p:spTree>
    <p:extLst>
      <p:ext uri="{BB962C8B-B14F-4D97-AF65-F5344CB8AC3E}">
        <p14:creationId xmlns:p14="http://schemas.microsoft.com/office/powerpoint/2010/main" val="3950727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FCBCAC-559B-15EF-C2D2-F7FA5D3213A4}"/>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Introduction </a:t>
            </a:r>
            <a:endParaRPr lang="en-IE" sz="3400" dirty="0"/>
          </a:p>
        </p:txBody>
      </p:sp>
      <p:sp>
        <p:nvSpPr>
          <p:cNvPr id="4" name="Text Placeholder 3">
            <a:extLst>
              <a:ext uri="{FF2B5EF4-FFF2-40B4-BE49-F238E27FC236}">
                <a16:creationId xmlns:a16="http://schemas.microsoft.com/office/drawing/2014/main" id="{9E0E7891-2EC5-1D9A-F83F-6FA838C28A38}"/>
              </a:ext>
            </a:extLst>
          </p:cNvPr>
          <p:cNvSpPr>
            <a:spLocks noGrp="1"/>
          </p:cNvSpPr>
          <p:nvPr>
            <p:ph type="body" sz="quarter" idx="19"/>
          </p:nvPr>
        </p:nvSpPr>
        <p:spPr>
          <a:xfrm>
            <a:off x="528133" y="645559"/>
            <a:ext cx="3186617" cy="385564"/>
          </a:xfrm>
        </p:spPr>
        <p:txBody>
          <a:bodyPr/>
          <a:lstStyle/>
          <a:p>
            <a:r>
              <a:rPr lang="en-IE" sz="3200" dirty="0"/>
              <a:t>Grant Application Questions</a:t>
            </a:r>
          </a:p>
        </p:txBody>
      </p:sp>
      <p:sp>
        <p:nvSpPr>
          <p:cNvPr id="2" name="Text Placeholder 1">
            <a:extLst>
              <a:ext uri="{FF2B5EF4-FFF2-40B4-BE49-F238E27FC236}">
                <a16:creationId xmlns:a16="http://schemas.microsoft.com/office/drawing/2014/main" id="{8BF3300D-0068-79E5-5380-4FFB55F5C1FA}"/>
              </a:ext>
            </a:extLst>
          </p:cNvPr>
          <p:cNvSpPr>
            <a:spLocks noGrp="1"/>
          </p:cNvSpPr>
          <p:nvPr>
            <p:ph type="body" sz="quarter" idx="16"/>
          </p:nvPr>
        </p:nvSpPr>
        <p:spPr>
          <a:xfrm>
            <a:off x="4076701" y="124738"/>
            <a:ext cx="7943850" cy="803654"/>
          </a:xfrm>
        </p:spPr>
        <p:txBody>
          <a:bodyPr/>
          <a:lstStyle/>
          <a:p>
            <a:pPr marL="457200" indent="-457200">
              <a:spcAft>
                <a:spcPts val="1200"/>
              </a:spcAft>
              <a:buFont typeface="Wingdings" panose="05000000000000000000" pitchFamily="2" charset="2"/>
              <a:buChar char="Ø"/>
            </a:pPr>
            <a:r>
              <a:rPr lang="en-US" dirty="0"/>
              <a:t>Sample Answers for Grant Application Questions</a:t>
            </a:r>
          </a:p>
          <a:p>
            <a:pPr algn="ctr"/>
            <a:endParaRPr lang="en-IE" sz="3200" dirty="0"/>
          </a:p>
        </p:txBody>
      </p:sp>
      <p:sp>
        <p:nvSpPr>
          <p:cNvPr id="6" name="Text Placeholder 5">
            <a:extLst>
              <a:ext uri="{FF2B5EF4-FFF2-40B4-BE49-F238E27FC236}">
                <a16:creationId xmlns:a16="http://schemas.microsoft.com/office/drawing/2014/main" id="{BC6C150F-E2E2-4BDC-E358-6C8901BF83AF}"/>
              </a:ext>
            </a:extLst>
          </p:cNvPr>
          <p:cNvSpPr>
            <a:spLocks noGrp="1"/>
          </p:cNvSpPr>
          <p:nvPr>
            <p:ph type="body" sz="quarter" idx="21"/>
          </p:nvPr>
        </p:nvSpPr>
        <p:spPr>
          <a:xfrm>
            <a:off x="4461117" y="745373"/>
            <a:ext cx="6826007" cy="3499183"/>
          </a:xfrm>
        </p:spPr>
        <p:txBody>
          <a:bodyPr/>
          <a:lstStyle/>
          <a:p>
            <a:pPr>
              <a:spcAft>
                <a:spcPts val="600"/>
              </a:spcAft>
            </a:pPr>
            <a:r>
              <a:rPr lang="en-US" sz="2400" dirty="0"/>
              <a:t>Grant applications often come in the form of </a:t>
            </a:r>
            <a:r>
              <a:rPr lang="en-US" sz="2400" dirty="0" err="1"/>
              <a:t>standardised</a:t>
            </a:r>
            <a:r>
              <a:rPr lang="en-US" sz="2400" dirty="0"/>
              <a:t> questionnaires with specific questions. Here are some high-level tips to get you started:</a:t>
            </a:r>
          </a:p>
          <a:p>
            <a:pPr>
              <a:spcAft>
                <a:spcPts val="600"/>
              </a:spcAft>
            </a:pPr>
            <a:endParaRPr lang="en-US" sz="2400" dirty="0"/>
          </a:p>
          <a:p>
            <a:pPr marL="342900" indent="-342900">
              <a:spcAft>
                <a:spcPts val="600"/>
              </a:spcAft>
              <a:buFont typeface="Wingdings" panose="05000000000000000000" pitchFamily="2" charset="2"/>
              <a:buChar char="q"/>
            </a:pPr>
            <a:r>
              <a:rPr lang="en-US" sz="2400" dirty="0"/>
              <a:t>Use </a:t>
            </a:r>
            <a:r>
              <a:rPr lang="en-US" sz="2400" b="1" dirty="0">
                <a:solidFill>
                  <a:srgbClr val="E96751"/>
                </a:solidFill>
              </a:rPr>
              <a:t>clear, jargon-free language</a:t>
            </a:r>
            <a:r>
              <a:rPr lang="en-US" sz="2400" dirty="0"/>
              <a:t>. Assume the evaluator is not intimately familiar with your area or glamping trends – explain concepts where needed (but briefly).</a:t>
            </a:r>
          </a:p>
          <a:p>
            <a:pPr>
              <a:spcAft>
                <a:spcPts val="600"/>
              </a:spcAft>
            </a:pPr>
            <a:endParaRPr lang="en-US" sz="2400" dirty="0"/>
          </a:p>
          <a:p>
            <a:pPr marL="342900" indent="-342900">
              <a:spcAft>
                <a:spcPts val="600"/>
              </a:spcAft>
              <a:buFont typeface="Wingdings" panose="05000000000000000000" pitchFamily="2" charset="2"/>
              <a:buChar char="q"/>
            </a:pPr>
            <a:r>
              <a:rPr lang="en-US" sz="2400" b="1" dirty="0">
                <a:solidFill>
                  <a:srgbClr val="E96751"/>
                </a:solidFill>
              </a:rPr>
              <a:t>Be specific and realistic.</a:t>
            </a:r>
            <a:r>
              <a:rPr lang="en-US" sz="2400" dirty="0">
                <a:solidFill>
                  <a:srgbClr val="E96751"/>
                </a:solidFill>
              </a:rPr>
              <a:t> </a:t>
            </a:r>
            <a:r>
              <a:rPr lang="en-US" sz="2400" dirty="0"/>
              <a:t>Avoid overly flowery promises with no backup. If you claim “hundreds of jobs” or “100% occupancy”, it sounds dubious. It’s better to show modest, credible numbers and how you arrived at them.</a:t>
            </a:r>
          </a:p>
        </p:txBody>
      </p:sp>
      <p:grpSp>
        <p:nvGrpSpPr>
          <p:cNvPr id="5" name="Graphic 2">
            <a:extLst>
              <a:ext uri="{FF2B5EF4-FFF2-40B4-BE49-F238E27FC236}">
                <a16:creationId xmlns:a16="http://schemas.microsoft.com/office/drawing/2014/main" id="{6830C2C0-301A-D91A-0866-A27256B4451D}"/>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717DCBFF-CB7A-B8F1-38EE-A7089079D41E}"/>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021AE363-2EAD-D9BB-DEB2-1498660B25CD}"/>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28CF3420-8ECC-1B4E-E295-4490E08FC5B5}"/>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1B0EEEE2-A2E7-063E-F1F7-924A20E86509}"/>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C47FE90F-EB5E-0DAC-CD0F-9F46BA52DECC}"/>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63EB5AF0-3E5D-5F79-44B8-270AD618F64F}"/>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6750324C-B2C6-C70A-8E04-AE380C5884CB}"/>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EC5DCC2B-B7DB-9278-43AD-82879790961A}"/>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850E4282-1391-E140-8AEE-8790405B670D}"/>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353D76D7-2DFC-79E6-5C0A-B3C74BB8421E}"/>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00102323-196E-0F9F-E85A-0739AB7C87CA}"/>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E87EB28-AB8B-E2A6-950D-AE81F37F7BCD}"/>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98CCEFF9-CD3B-D664-E5DA-219E98C270EA}"/>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0B37F1DD-EBF6-69AE-5B83-6A9EB0D96E03}"/>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71986A6B-C801-CC27-C9F7-7D868FC3D3D7}"/>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659E7475-2295-FD51-DA9C-18A5DDD7F905}"/>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4677D21B-5CCB-2FEF-352B-E9F188B621F7}"/>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F35FAD08-E2C2-7217-AE28-2B61A4283648}"/>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829C25BC-D631-3119-8D4C-E11D57110E35}"/>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90E0E12C-101C-63C0-9C61-0D122FABA7DA}"/>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5416839C-2B2B-B5B5-F01A-10BFAFDEF8C1}"/>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6E91797C-49BA-8481-B4DB-CE0E88F3B4DB}"/>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BB076523-85FE-83EB-2B11-C25464DD3C3D}"/>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3F546F58-B1BE-2CC9-4C8D-0CBD2B0386DC}"/>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BEF81158-CB03-5EA4-0759-0D69BBCCC17F}"/>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791787E8-8F67-F6E3-1A5D-DFE8A5FEE428}"/>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66091553-9B21-496F-BF54-7BE3CDD984FA}"/>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AF7CCB8F-05A0-5252-A0AC-C9102F15DE4C}"/>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67AD2B35-2710-19EE-F2A5-FA47BA22D6BE}"/>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4EC02135-FE18-143D-B5F7-E0D3E42A3E4C}"/>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EAC7259-751C-853B-A3C5-A8026EB10877}"/>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59DCFE11-E662-A770-58B3-650ED0759494}"/>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20A14122-8BEE-C8D5-F70C-B3F1AD0877A7}"/>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06CA2EF-D807-DCDA-8720-7FD418BC860F}"/>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89BB6154-77AC-87B3-FC97-A86E3DA519C2}"/>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385602D3-5F43-1BE7-FF86-A08B2635DE42}"/>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D87BA89F-7D20-9935-6367-71CAB01867BE}"/>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52F161D9-AFEA-7521-F169-9C53D82367D7}"/>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D8366A62-A559-6619-089E-E030E801AC80}"/>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4E96FA3D-6D49-6D7D-B159-0A000FA20AF7}"/>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66520EA6-3CD7-BFFA-52B9-C85FE63685FB}"/>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9EEF4E96-B36E-54A9-1FF5-58E15DF1A6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6ADD644A-4282-D8A7-D6F6-80CF35A20314}"/>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B551C166-A3E5-F409-FC40-0CDF39721C04}"/>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B3C22091-4CD4-74C9-FFBD-68F46A6BE72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2DA65A29-66B0-EE7A-3D38-82A105CD101D}"/>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0CBF2246-5A9D-C11C-7C27-E71DEADC641A}"/>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3BA04EEF-28C8-3D2C-A053-95F8723B0AA4}"/>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53586622-DC29-86B9-4413-FB942AD3C0D4}"/>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0E4DA322-2EEC-B695-A526-766213783FC6}"/>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35B5149D-5F5D-679A-1D67-935617C63A1A}"/>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212D710D-1EE6-B8E8-BE08-3DCCA1DD6CA5}"/>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A927C9B8-05C7-39FD-DFA1-5F37C14520D1}"/>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D9E0B45C-B857-D59A-E230-758E32E164AC}"/>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FE548249-2B8F-851C-58EF-EA9ADC7499EB}"/>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C2125AA2-C56C-9398-0689-6A9D8A2F1EC0}"/>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488E516C-F820-8121-4466-DEA6DF3093C7}"/>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3DE00FC4-D361-8EDF-044B-460924E72AC2}"/>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07E286AF-C37E-D459-3897-4D6F7C5CA33B}"/>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6E5237E8-9328-42A9-AA1F-E436DC09D0D2}"/>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346498F-A232-953C-F396-DCFE4D0EBAA4}"/>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CEA5F84E-BE84-709F-F19D-43F3D3A2A15E}"/>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90336FE6-49B7-4FB5-3FE6-D5917CABA2D1}"/>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2E06215D-2C01-91EF-503A-1C2D3561116E}"/>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66867778-2F68-9028-A04D-061F1FD01442}"/>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2F3CBF13-D923-FA93-22E5-80B55BA09639}"/>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24ADA959-F646-4EAA-ED04-2EFDD8E0D249}"/>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B12EBE56-0A58-BDE6-3EC7-BE290E8F11F8}"/>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FCBB74-C1D2-3230-E5A2-83595B5C0398}"/>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225D540A-FFF7-8261-49FA-49EEEAFB3AFB}"/>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5D7209-8FDD-9F86-F84D-6F7AE7DE9BD5}"/>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005E7447-5840-9214-58BD-315AAA1167E9}"/>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98BCE84A-7DA4-D0D2-F04E-DFB6E789C1A3}"/>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5F605A0-AE5A-94B5-79D5-7E60EED70E0C}"/>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0F809231-2899-9B7F-764E-1CD4A2DDDD88}"/>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6E60BBD8-FBCE-0848-D1EB-668FE32A60F8}"/>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F93E737B-93C8-6ED0-9DDF-D53F99E2ECD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A507DAA-60FB-E03D-AE03-56EF5567EA21}"/>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2A5984B5-5E0F-8DCF-1507-062597AE96F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5E4607CE-01BC-1A94-E3EB-78BE44B30353}"/>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A6ABC1B-D689-056B-259F-E61A882517FC}"/>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FBA93FFA-3583-AD52-C6E7-CFCF26A7C3DE}"/>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447052FA-59AE-9A58-C57E-0AF7877D9C4D}"/>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3E9748EF-F96F-39F1-84AF-A42C28BF8668}"/>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1800341E-836C-58A6-310A-721DA16D7219}"/>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3DBCE651-CD3B-1ECE-ADA8-2F196469C7C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D421EFBD-8585-45D7-0885-70F8CC15D67C}"/>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B5740935-AFFC-AFE0-AF5E-83B2B54F6E31}"/>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9DA0B092-D67F-CAEF-6255-453D86896AEC}"/>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BE1CB337-F2A0-2EB1-9E7A-923329497E1E}"/>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5EEEC93F-7191-FFF6-119A-C0B9BA5114AE}"/>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412F0832-E420-DE52-2233-37C1DCDA4788}"/>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F161393D-6F5B-5B61-15A6-EFDFDC72AA10}"/>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07FE1351-7C8C-24BA-79C1-7EC176EE8F71}"/>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7682FACF-6FC1-0A9F-48E0-9D3498AEABD2}"/>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DBA88AA5-3E82-4DA5-8319-DA8EC087FEEA}"/>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64474278-95A7-50C5-58B3-CC8BBFD6D630}"/>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1FA7B1AC-A203-1292-1105-36127D0AA3C4}"/>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386CDB44-8E90-2C81-4F7B-77429C941F8D}"/>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FFE1AEE3-9262-5688-6801-5A53755E2B92}"/>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5C45F025-C2EF-F8B8-1005-4F5A2E18D2C7}"/>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271317E5-2D6E-F0B7-BF65-F1C7DD31E0D4}"/>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A7363BC5-1B6C-5FFD-6700-EF0D79DECF54}"/>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2C893CD0-AE5C-17C4-4E6E-E5519EECFFD9}"/>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45FA0BAB-545F-1F21-189F-F472EC647D45}"/>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98FD1176-AB48-BEF4-CB37-64D4CBDC6C5D}"/>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6E480524-1FD8-8241-32CA-D6994DDE1AB8}"/>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ADF369C-7478-8E66-C458-2D2D497285F2}"/>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8C6DBFB4-3A58-C77F-477A-6101AE7017EB}"/>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9959CEB6-EC39-1FAC-6E34-EEB6266C8B0F}"/>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D6009095-62CB-FF3F-5D91-1ECFA6A9A1B5}"/>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F05F7F0F-C405-F69B-77ED-B99A430A68E0}"/>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C29C4C2E-C145-7727-5EA8-DFA47A3D9565}"/>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015B55B5-C62D-887B-3196-6C69E4EBF3CB}"/>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1EB258E2-5856-49D4-F111-6595011499E7}"/>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87579D46-710D-CE3D-A419-44441EFF1FEE}"/>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87490651-80E2-505E-66CB-B12CCE5F72F6}"/>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59F0C28E-9B29-A1DB-00C3-89E0D2783DC8}"/>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E9538FA7-3431-0CD2-D8AF-DC49D31EB9C6}"/>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5514C076-52A7-5A2A-D035-8CFC9BC50C01}"/>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25232D72-3A1E-C00B-B44C-51DAF617A61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FF8C24F6-9226-4D09-040C-D6BBCB2A7E5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490277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0CD8E-6AB6-569D-E6AB-4C3527498B4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383BFD5-7113-7D41-8D69-2DEC274BDD7C}"/>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Introduction </a:t>
            </a:r>
            <a:endParaRPr lang="en-IE" sz="3400" dirty="0"/>
          </a:p>
        </p:txBody>
      </p:sp>
      <p:sp>
        <p:nvSpPr>
          <p:cNvPr id="4" name="Text Placeholder 3">
            <a:extLst>
              <a:ext uri="{FF2B5EF4-FFF2-40B4-BE49-F238E27FC236}">
                <a16:creationId xmlns:a16="http://schemas.microsoft.com/office/drawing/2014/main" id="{F4EC749A-8AC0-AB86-A2B4-910E1743291D}"/>
              </a:ext>
            </a:extLst>
          </p:cNvPr>
          <p:cNvSpPr>
            <a:spLocks noGrp="1"/>
          </p:cNvSpPr>
          <p:nvPr>
            <p:ph type="body" sz="quarter" idx="19"/>
          </p:nvPr>
        </p:nvSpPr>
        <p:spPr>
          <a:xfrm>
            <a:off x="528133" y="645559"/>
            <a:ext cx="3186617" cy="385564"/>
          </a:xfrm>
        </p:spPr>
        <p:txBody>
          <a:bodyPr/>
          <a:lstStyle/>
          <a:p>
            <a:r>
              <a:rPr lang="en-IE" sz="3200" dirty="0"/>
              <a:t>Grant Application Questions</a:t>
            </a:r>
          </a:p>
        </p:txBody>
      </p:sp>
      <p:sp>
        <p:nvSpPr>
          <p:cNvPr id="2" name="Text Placeholder 1">
            <a:extLst>
              <a:ext uri="{FF2B5EF4-FFF2-40B4-BE49-F238E27FC236}">
                <a16:creationId xmlns:a16="http://schemas.microsoft.com/office/drawing/2014/main" id="{867879F4-6114-B79B-4806-9DEABBD9B64E}"/>
              </a:ext>
            </a:extLst>
          </p:cNvPr>
          <p:cNvSpPr>
            <a:spLocks noGrp="1"/>
          </p:cNvSpPr>
          <p:nvPr>
            <p:ph type="body" sz="quarter" idx="16"/>
          </p:nvPr>
        </p:nvSpPr>
        <p:spPr>
          <a:xfrm>
            <a:off x="4076701" y="124738"/>
            <a:ext cx="7943850" cy="803654"/>
          </a:xfrm>
        </p:spPr>
        <p:txBody>
          <a:bodyPr/>
          <a:lstStyle/>
          <a:p>
            <a:pPr marL="457200" indent="-457200">
              <a:spcAft>
                <a:spcPts val="1200"/>
              </a:spcAft>
              <a:buFont typeface="Wingdings" panose="05000000000000000000" pitchFamily="2" charset="2"/>
              <a:buChar char="Ø"/>
            </a:pPr>
            <a:r>
              <a:rPr lang="en-US" dirty="0"/>
              <a:t>Sample Answers for Grant Application Questions</a:t>
            </a:r>
          </a:p>
          <a:p>
            <a:pPr algn="ctr"/>
            <a:endParaRPr lang="en-IE" sz="3200" dirty="0"/>
          </a:p>
        </p:txBody>
      </p:sp>
      <p:sp>
        <p:nvSpPr>
          <p:cNvPr id="6" name="Text Placeholder 5">
            <a:extLst>
              <a:ext uri="{FF2B5EF4-FFF2-40B4-BE49-F238E27FC236}">
                <a16:creationId xmlns:a16="http://schemas.microsoft.com/office/drawing/2014/main" id="{5373828C-B160-5468-6009-31017339C1D1}"/>
              </a:ext>
            </a:extLst>
          </p:cNvPr>
          <p:cNvSpPr>
            <a:spLocks noGrp="1"/>
          </p:cNvSpPr>
          <p:nvPr>
            <p:ph type="body" sz="quarter" idx="21"/>
          </p:nvPr>
        </p:nvSpPr>
        <p:spPr>
          <a:xfrm>
            <a:off x="4635623" y="850156"/>
            <a:ext cx="6718178" cy="3499183"/>
          </a:xfrm>
        </p:spPr>
        <p:txBody>
          <a:bodyPr/>
          <a:lstStyle/>
          <a:p>
            <a:pPr marL="342900" indent="-342900">
              <a:spcAft>
                <a:spcPts val="600"/>
              </a:spcAft>
              <a:buFont typeface="Wingdings" panose="05000000000000000000" pitchFamily="2" charset="2"/>
              <a:buChar char="q"/>
            </a:pPr>
            <a:r>
              <a:rPr lang="en-US" sz="2400" b="1" dirty="0">
                <a:solidFill>
                  <a:srgbClr val="E96751"/>
                </a:solidFill>
              </a:rPr>
              <a:t>Use Appendices/Evidence/ Attachments Wisely:</a:t>
            </a:r>
            <a:r>
              <a:rPr lang="en-US" sz="2400" dirty="0">
                <a:solidFill>
                  <a:srgbClr val="E96751"/>
                </a:solidFill>
              </a:rPr>
              <a:t> </a:t>
            </a:r>
          </a:p>
          <a:p>
            <a:pPr>
              <a:spcAft>
                <a:spcPts val="600"/>
              </a:spcAft>
            </a:pPr>
            <a:endParaRPr lang="en-US" sz="1000" dirty="0">
              <a:solidFill>
                <a:srgbClr val="E96751"/>
              </a:solidFill>
            </a:endParaRPr>
          </a:p>
          <a:p>
            <a:pPr>
              <a:spcAft>
                <a:spcPts val="600"/>
              </a:spcAft>
            </a:pPr>
            <a:r>
              <a:rPr lang="en-US" sz="2400" dirty="0"/>
              <a:t>Often, you can attach supporting documents – use this for things like sketches of your pods, letters of support from local tourism offices or community leaders, supplier quotes for cost verification, market research snippets and any preliminary booking interest from tour agencies or tourists. </a:t>
            </a:r>
          </a:p>
          <a:p>
            <a:pPr marL="342900" indent="-342900">
              <a:spcAft>
                <a:spcPts val="600"/>
              </a:spcAft>
              <a:buFont typeface="Wingdings" panose="05000000000000000000" pitchFamily="2" charset="2"/>
              <a:buChar char="q"/>
            </a:pPr>
            <a:endParaRPr lang="en-US" sz="2400" dirty="0"/>
          </a:p>
          <a:p>
            <a:pPr>
              <a:spcAft>
                <a:spcPts val="600"/>
              </a:spcAft>
            </a:pPr>
            <a:r>
              <a:rPr lang="en-US" sz="2400" dirty="0"/>
              <a:t>In the written answers, you can reference these: “(See letter of support from Mayor in Appendix)”.</a:t>
            </a:r>
          </a:p>
          <a:p>
            <a:pPr marL="342900" indent="-342900">
              <a:spcAft>
                <a:spcPts val="600"/>
              </a:spcAft>
              <a:buFont typeface="Wingdings" panose="05000000000000000000" pitchFamily="2" charset="2"/>
              <a:buChar char="q"/>
            </a:pPr>
            <a:endParaRPr lang="en-US" sz="2400" dirty="0"/>
          </a:p>
          <a:p>
            <a:pPr marL="342900" indent="-342900">
              <a:spcAft>
                <a:spcPts val="600"/>
              </a:spcAft>
              <a:buFont typeface="Wingdings" panose="05000000000000000000" pitchFamily="2" charset="2"/>
              <a:buChar char="q"/>
            </a:pPr>
            <a:endParaRPr lang="en-US" sz="2400" dirty="0"/>
          </a:p>
        </p:txBody>
      </p:sp>
      <p:grpSp>
        <p:nvGrpSpPr>
          <p:cNvPr id="5" name="Graphic 2">
            <a:extLst>
              <a:ext uri="{FF2B5EF4-FFF2-40B4-BE49-F238E27FC236}">
                <a16:creationId xmlns:a16="http://schemas.microsoft.com/office/drawing/2014/main" id="{D9839A36-BB6B-5609-01E9-81903CD0FE99}"/>
              </a:ext>
            </a:extLst>
          </p:cNvPr>
          <p:cNvGrpSpPr/>
          <p:nvPr/>
        </p:nvGrpSpPr>
        <p:grpSpPr>
          <a:xfrm>
            <a:off x="803364" y="4163388"/>
            <a:ext cx="2825100" cy="1668675"/>
            <a:chOff x="6309375" y="3100788"/>
            <a:chExt cx="1262188" cy="787212"/>
          </a:xfrm>
        </p:grpSpPr>
        <p:sp>
          <p:nvSpPr>
            <p:cNvPr id="7" name="Freeform 457">
              <a:extLst>
                <a:ext uri="{FF2B5EF4-FFF2-40B4-BE49-F238E27FC236}">
                  <a16:creationId xmlns:a16="http://schemas.microsoft.com/office/drawing/2014/main" id="{DEA4689E-2B7B-8362-4003-65A564157FFC}"/>
                </a:ext>
              </a:extLst>
            </p:cNvPr>
            <p:cNvSpPr/>
            <p:nvPr/>
          </p:nvSpPr>
          <p:spPr>
            <a:xfrm>
              <a:off x="7452183" y="3717204"/>
              <a:ext cx="62636" cy="92185"/>
            </a:xfrm>
            <a:custGeom>
              <a:avLst/>
              <a:gdLst>
                <a:gd name="connsiteX0" fmla="*/ 37719 w 62636"/>
                <a:gd name="connsiteY0" fmla="*/ 71840 h 92185"/>
                <a:gd name="connsiteX1" fmla="*/ 61493 w 62636"/>
                <a:gd name="connsiteY1" fmla="*/ 8061 h 92185"/>
                <a:gd name="connsiteX2" fmla="*/ 61493 w 62636"/>
                <a:gd name="connsiteY2" fmla="*/ 8061 h 92185"/>
                <a:gd name="connsiteX3" fmla="*/ 62636 w 62636"/>
                <a:gd name="connsiteY3" fmla="*/ 17433 h 92185"/>
                <a:gd name="connsiteX4" fmla="*/ 19431 w 62636"/>
                <a:gd name="connsiteY4" fmla="*/ 60 h 92185"/>
                <a:gd name="connsiteX5" fmla="*/ 4572 w 62636"/>
                <a:gd name="connsiteY5" fmla="*/ 13547 h 92185"/>
                <a:gd name="connsiteX6" fmla="*/ 0 w 62636"/>
                <a:gd name="connsiteY6" fmla="*/ 92186 h 92185"/>
                <a:gd name="connsiteX7" fmla="*/ 37719 w 62636"/>
                <a:gd name="connsiteY7" fmla="*/ 71840 h 9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36" h="92185">
                  <a:moveTo>
                    <a:pt x="37719" y="71840"/>
                  </a:moveTo>
                  <a:cubicBezTo>
                    <a:pt x="54178" y="54009"/>
                    <a:pt x="58978" y="31378"/>
                    <a:pt x="61493" y="8061"/>
                  </a:cubicBezTo>
                  <a:cubicBezTo>
                    <a:pt x="61493" y="8061"/>
                    <a:pt x="61493" y="8061"/>
                    <a:pt x="61493" y="8061"/>
                  </a:cubicBezTo>
                  <a:cubicBezTo>
                    <a:pt x="62407" y="10347"/>
                    <a:pt x="62636" y="13547"/>
                    <a:pt x="62636" y="17433"/>
                  </a:cubicBezTo>
                  <a:cubicBezTo>
                    <a:pt x="62407" y="-626"/>
                    <a:pt x="57150" y="-169"/>
                    <a:pt x="19431" y="60"/>
                  </a:cubicBezTo>
                  <a:cubicBezTo>
                    <a:pt x="9372" y="60"/>
                    <a:pt x="5029" y="3032"/>
                    <a:pt x="4572" y="13547"/>
                  </a:cubicBezTo>
                  <a:cubicBezTo>
                    <a:pt x="3429" y="39836"/>
                    <a:pt x="1600" y="65897"/>
                    <a:pt x="0" y="92186"/>
                  </a:cubicBezTo>
                  <a:cubicBezTo>
                    <a:pt x="14173" y="89900"/>
                    <a:pt x="27203" y="83270"/>
                    <a:pt x="37719" y="71840"/>
                  </a:cubicBezTo>
                  <a:close/>
                </a:path>
              </a:pathLst>
            </a:custGeom>
            <a:solidFill>
              <a:srgbClr val="FFFFFF"/>
            </a:solidFill>
            <a:ln w="2286" cap="flat">
              <a:noFill/>
              <a:prstDash val="solid"/>
              <a:miter/>
            </a:ln>
          </p:spPr>
          <p:txBody>
            <a:bodyPr rtlCol="0" anchor="ctr"/>
            <a:lstStyle/>
            <a:p>
              <a:endParaRPr lang="en-US"/>
            </a:p>
          </p:txBody>
        </p:sp>
        <p:sp>
          <p:nvSpPr>
            <p:cNvPr id="8" name="Freeform 458">
              <a:extLst>
                <a:ext uri="{FF2B5EF4-FFF2-40B4-BE49-F238E27FC236}">
                  <a16:creationId xmlns:a16="http://schemas.microsoft.com/office/drawing/2014/main" id="{AB0681B9-5C9F-6D08-6C1D-6C3E245B74D9}"/>
                </a:ext>
              </a:extLst>
            </p:cNvPr>
            <p:cNvSpPr/>
            <p:nvPr/>
          </p:nvSpPr>
          <p:spPr>
            <a:xfrm>
              <a:off x="7473672" y="3174568"/>
              <a:ext cx="4800" cy="2286"/>
            </a:xfrm>
            <a:custGeom>
              <a:avLst/>
              <a:gdLst>
                <a:gd name="connsiteX0" fmla="*/ 0 w 4800"/>
                <a:gd name="connsiteY0" fmla="*/ 0 h 2286"/>
                <a:gd name="connsiteX1" fmla="*/ 4801 w 4800"/>
                <a:gd name="connsiteY1" fmla="*/ 2286 h 2286"/>
                <a:gd name="connsiteX2" fmla="*/ 0 w 4800"/>
                <a:gd name="connsiteY2" fmla="*/ 0 h 2286"/>
              </a:gdLst>
              <a:ahLst/>
              <a:cxnLst>
                <a:cxn ang="0">
                  <a:pos x="connsiteX0" y="connsiteY0"/>
                </a:cxn>
                <a:cxn ang="0">
                  <a:pos x="connsiteX1" y="connsiteY1"/>
                </a:cxn>
                <a:cxn ang="0">
                  <a:pos x="connsiteX2" y="connsiteY2"/>
                </a:cxn>
              </a:cxnLst>
              <a:rect l="l" t="t" r="r" b="b"/>
              <a:pathLst>
                <a:path w="4800" h="2286">
                  <a:moveTo>
                    <a:pt x="0" y="0"/>
                  </a:moveTo>
                  <a:cubicBezTo>
                    <a:pt x="1600" y="686"/>
                    <a:pt x="3200" y="1372"/>
                    <a:pt x="4801" y="2286"/>
                  </a:cubicBezTo>
                  <a:cubicBezTo>
                    <a:pt x="3200" y="1600"/>
                    <a:pt x="1600"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459">
              <a:extLst>
                <a:ext uri="{FF2B5EF4-FFF2-40B4-BE49-F238E27FC236}">
                  <a16:creationId xmlns:a16="http://schemas.microsoft.com/office/drawing/2014/main" id="{177ACAAD-F38C-5359-6C16-54A4BB460820}"/>
                </a:ext>
              </a:extLst>
            </p:cNvPr>
            <p:cNvSpPr/>
            <p:nvPr/>
          </p:nvSpPr>
          <p:spPr>
            <a:xfrm>
              <a:off x="7462927" y="3170453"/>
              <a:ext cx="5257" cy="1828"/>
            </a:xfrm>
            <a:custGeom>
              <a:avLst/>
              <a:gdLst>
                <a:gd name="connsiteX0" fmla="*/ 0 w 5257"/>
                <a:gd name="connsiteY0" fmla="*/ 0 h 1828"/>
                <a:gd name="connsiteX1" fmla="*/ 5258 w 5257"/>
                <a:gd name="connsiteY1" fmla="*/ 1829 h 1828"/>
                <a:gd name="connsiteX2" fmla="*/ 0 w 5257"/>
                <a:gd name="connsiteY2" fmla="*/ 0 h 1828"/>
              </a:gdLst>
              <a:ahLst/>
              <a:cxnLst>
                <a:cxn ang="0">
                  <a:pos x="connsiteX0" y="connsiteY0"/>
                </a:cxn>
                <a:cxn ang="0">
                  <a:pos x="connsiteX1" y="connsiteY1"/>
                </a:cxn>
                <a:cxn ang="0">
                  <a:pos x="connsiteX2" y="connsiteY2"/>
                </a:cxn>
              </a:cxnLst>
              <a:rect l="l" t="t" r="r" b="b"/>
              <a:pathLst>
                <a:path w="5257" h="1828">
                  <a:moveTo>
                    <a:pt x="0" y="0"/>
                  </a:moveTo>
                  <a:cubicBezTo>
                    <a:pt x="1829" y="686"/>
                    <a:pt x="3429" y="1143"/>
                    <a:pt x="5258" y="1829"/>
                  </a:cubicBezTo>
                  <a:cubicBezTo>
                    <a:pt x="3429" y="1143"/>
                    <a:pt x="1600" y="457"/>
                    <a:pt x="0" y="0"/>
                  </a:cubicBezTo>
                  <a:close/>
                </a:path>
              </a:pathLst>
            </a:custGeom>
            <a:solidFill>
              <a:srgbClr val="FFFFFF"/>
            </a:solidFill>
            <a:ln w="2286" cap="flat">
              <a:noFill/>
              <a:prstDash val="solid"/>
              <a:miter/>
            </a:ln>
          </p:spPr>
          <p:txBody>
            <a:bodyPr rtlCol="0" anchor="ctr"/>
            <a:lstStyle/>
            <a:p>
              <a:endParaRPr lang="en-US"/>
            </a:p>
          </p:txBody>
        </p:sp>
        <p:sp>
          <p:nvSpPr>
            <p:cNvPr id="10" name="Freeform 460">
              <a:extLst>
                <a:ext uri="{FF2B5EF4-FFF2-40B4-BE49-F238E27FC236}">
                  <a16:creationId xmlns:a16="http://schemas.microsoft.com/office/drawing/2014/main" id="{8A6AA2A6-F35F-E1B5-046D-952C4ECD510E}"/>
                </a:ext>
              </a:extLst>
            </p:cNvPr>
            <p:cNvSpPr/>
            <p:nvPr/>
          </p:nvSpPr>
          <p:spPr>
            <a:xfrm>
              <a:off x="7457441" y="3168624"/>
              <a:ext cx="5486" cy="1600"/>
            </a:xfrm>
            <a:custGeom>
              <a:avLst/>
              <a:gdLst>
                <a:gd name="connsiteX0" fmla="*/ 0 w 5486"/>
                <a:gd name="connsiteY0" fmla="*/ 0 h 1600"/>
                <a:gd name="connsiteX1" fmla="*/ 5487 w 5486"/>
                <a:gd name="connsiteY1" fmla="*/ 1600 h 1600"/>
                <a:gd name="connsiteX2" fmla="*/ 0 w 5486"/>
                <a:gd name="connsiteY2" fmla="*/ 0 h 1600"/>
              </a:gdLst>
              <a:ahLst/>
              <a:cxnLst>
                <a:cxn ang="0">
                  <a:pos x="connsiteX0" y="connsiteY0"/>
                </a:cxn>
                <a:cxn ang="0">
                  <a:pos x="connsiteX1" y="connsiteY1"/>
                </a:cxn>
                <a:cxn ang="0">
                  <a:pos x="connsiteX2" y="connsiteY2"/>
                </a:cxn>
              </a:cxnLst>
              <a:rect l="l" t="t" r="r" b="b"/>
              <a:pathLst>
                <a:path w="5486" h="1600">
                  <a:moveTo>
                    <a:pt x="0" y="0"/>
                  </a:moveTo>
                  <a:cubicBezTo>
                    <a:pt x="1829" y="457"/>
                    <a:pt x="3658" y="1143"/>
                    <a:pt x="5487" y="1600"/>
                  </a:cubicBezTo>
                  <a:cubicBezTo>
                    <a:pt x="3429" y="1143"/>
                    <a:pt x="1829" y="457"/>
                    <a:pt x="0" y="0"/>
                  </a:cubicBezTo>
                  <a:close/>
                </a:path>
              </a:pathLst>
            </a:custGeom>
            <a:solidFill>
              <a:srgbClr val="FFFFFF"/>
            </a:solidFill>
            <a:ln w="2286" cap="flat">
              <a:noFill/>
              <a:prstDash val="solid"/>
              <a:miter/>
            </a:ln>
          </p:spPr>
          <p:txBody>
            <a:bodyPr rtlCol="0" anchor="ctr"/>
            <a:lstStyle/>
            <a:p>
              <a:endParaRPr lang="en-US"/>
            </a:p>
          </p:txBody>
        </p:sp>
        <p:sp>
          <p:nvSpPr>
            <p:cNvPr id="11" name="Freeform 461">
              <a:extLst>
                <a:ext uri="{FF2B5EF4-FFF2-40B4-BE49-F238E27FC236}">
                  <a16:creationId xmlns:a16="http://schemas.microsoft.com/office/drawing/2014/main" id="{6843A15E-1FF9-026F-7E93-462D2509B79F}"/>
                </a:ext>
              </a:extLst>
            </p:cNvPr>
            <p:cNvSpPr/>
            <p:nvPr/>
          </p:nvSpPr>
          <p:spPr>
            <a:xfrm>
              <a:off x="7317766" y="3334359"/>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2" name="Freeform 462">
              <a:extLst>
                <a:ext uri="{FF2B5EF4-FFF2-40B4-BE49-F238E27FC236}">
                  <a16:creationId xmlns:a16="http://schemas.microsoft.com/office/drawing/2014/main" id="{50DFA5F8-6EA2-5800-1824-9AD21F1010EE}"/>
                </a:ext>
              </a:extLst>
            </p:cNvPr>
            <p:cNvSpPr/>
            <p:nvPr/>
          </p:nvSpPr>
          <p:spPr>
            <a:xfrm>
              <a:off x="7316166" y="3329787"/>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1143" y="2972"/>
                    <a:pt x="457" y="1372"/>
                    <a:pt x="0" y="0"/>
                  </a:cubicBezTo>
                  <a:cubicBezTo>
                    <a:pt x="457" y="1372"/>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3" name="Freeform 463">
              <a:extLst>
                <a:ext uri="{FF2B5EF4-FFF2-40B4-BE49-F238E27FC236}">
                  <a16:creationId xmlns:a16="http://schemas.microsoft.com/office/drawing/2014/main" id="{16E9CB98-C266-CEDC-C731-100F75EA4D4A}"/>
                </a:ext>
              </a:extLst>
            </p:cNvPr>
            <p:cNvSpPr/>
            <p:nvPr/>
          </p:nvSpPr>
          <p:spPr>
            <a:xfrm>
              <a:off x="7468185" y="3172282"/>
              <a:ext cx="5029" cy="2057"/>
            </a:xfrm>
            <a:custGeom>
              <a:avLst/>
              <a:gdLst>
                <a:gd name="connsiteX0" fmla="*/ 0 w 5029"/>
                <a:gd name="connsiteY0" fmla="*/ 0 h 2057"/>
                <a:gd name="connsiteX1" fmla="*/ 5029 w 5029"/>
                <a:gd name="connsiteY1" fmla="*/ 2057 h 2057"/>
                <a:gd name="connsiteX2" fmla="*/ 0 w 5029"/>
                <a:gd name="connsiteY2" fmla="*/ 0 h 2057"/>
              </a:gdLst>
              <a:ahLst/>
              <a:cxnLst>
                <a:cxn ang="0">
                  <a:pos x="connsiteX0" y="connsiteY0"/>
                </a:cxn>
                <a:cxn ang="0">
                  <a:pos x="connsiteX1" y="connsiteY1"/>
                </a:cxn>
                <a:cxn ang="0">
                  <a:pos x="connsiteX2" y="connsiteY2"/>
                </a:cxn>
              </a:cxnLst>
              <a:rect l="l" t="t" r="r" b="b"/>
              <a:pathLst>
                <a:path w="5029" h="2057">
                  <a:moveTo>
                    <a:pt x="0" y="0"/>
                  </a:moveTo>
                  <a:cubicBezTo>
                    <a:pt x="1600" y="686"/>
                    <a:pt x="3429" y="1372"/>
                    <a:pt x="5029" y="2057"/>
                  </a:cubicBezTo>
                  <a:cubicBezTo>
                    <a:pt x="3429" y="1372"/>
                    <a:pt x="1828"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464">
              <a:extLst>
                <a:ext uri="{FF2B5EF4-FFF2-40B4-BE49-F238E27FC236}">
                  <a16:creationId xmlns:a16="http://schemas.microsoft.com/office/drawing/2014/main" id="{A15A6E3B-B49B-6104-A0BF-DE33BC16A75F}"/>
                </a:ext>
              </a:extLst>
            </p:cNvPr>
            <p:cNvSpPr/>
            <p:nvPr/>
          </p:nvSpPr>
          <p:spPr>
            <a:xfrm>
              <a:off x="7511391" y="3201543"/>
              <a:ext cx="2743" cy="2971"/>
            </a:xfrm>
            <a:custGeom>
              <a:avLst/>
              <a:gdLst>
                <a:gd name="connsiteX0" fmla="*/ 0 w 2743"/>
                <a:gd name="connsiteY0" fmla="*/ 0 h 2971"/>
                <a:gd name="connsiteX1" fmla="*/ 2743 w 2743"/>
                <a:gd name="connsiteY1" fmla="*/ 2972 h 2971"/>
                <a:gd name="connsiteX2" fmla="*/ 0 w 2743"/>
                <a:gd name="connsiteY2" fmla="*/ 0 h 2971"/>
              </a:gdLst>
              <a:ahLst/>
              <a:cxnLst>
                <a:cxn ang="0">
                  <a:pos x="connsiteX0" y="connsiteY0"/>
                </a:cxn>
                <a:cxn ang="0">
                  <a:pos x="connsiteX1" y="connsiteY1"/>
                </a:cxn>
                <a:cxn ang="0">
                  <a:pos x="connsiteX2" y="connsiteY2"/>
                </a:cxn>
              </a:cxnLst>
              <a:rect l="l" t="t" r="r" b="b"/>
              <a:pathLst>
                <a:path w="2743" h="2971">
                  <a:moveTo>
                    <a:pt x="0" y="0"/>
                  </a:moveTo>
                  <a:cubicBezTo>
                    <a:pt x="914" y="914"/>
                    <a:pt x="1829" y="2057"/>
                    <a:pt x="2743" y="2972"/>
                  </a:cubicBezTo>
                  <a:cubicBezTo>
                    <a:pt x="1829" y="2057"/>
                    <a:pt x="914" y="1143"/>
                    <a:pt x="0" y="0"/>
                  </a:cubicBezTo>
                  <a:close/>
                </a:path>
              </a:pathLst>
            </a:custGeom>
            <a:solidFill>
              <a:srgbClr val="FFFFFF"/>
            </a:solidFill>
            <a:ln w="2286" cap="flat">
              <a:noFill/>
              <a:prstDash val="solid"/>
              <a:miter/>
            </a:ln>
          </p:spPr>
          <p:txBody>
            <a:bodyPr rtlCol="0" anchor="ctr"/>
            <a:lstStyle/>
            <a:p>
              <a:endParaRPr lang="en-US"/>
            </a:p>
          </p:txBody>
        </p:sp>
        <p:sp>
          <p:nvSpPr>
            <p:cNvPr id="15" name="Freeform 465">
              <a:extLst>
                <a:ext uri="{FF2B5EF4-FFF2-40B4-BE49-F238E27FC236}">
                  <a16:creationId xmlns:a16="http://schemas.microsoft.com/office/drawing/2014/main" id="{B5D83DFA-8C04-0946-06B7-495CD9C0D6E8}"/>
                </a:ext>
              </a:extLst>
            </p:cNvPr>
            <p:cNvSpPr/>
            <p:nvPr/>
          </p:nvSpPr>
          <p:spPr>
            <a:xfrm>
              <a:off x="7498360" y="3189655"/>
              <a:ext cx="3429" cy="2743"/>
            </a:xfrm>
            <a:custGeom>
              <a:avLst/>
              <a:gdLst>
                <a:gd name="connsiteX0" fmla="*/ 0 w 3429"/>
                <a:gd name="connsiteY0" fmla="*/ 0 h 2743"/>
                <a:gd name="connsiteX1" fmla="*/ 3429 w 3429"/>
                <a:gd name="connsiteY1" fmla="*/ 2743 h 2743"/>
                <a:gd name="connsiteX2" fmla="*/ 0 w 3429"/>
                <a:gd name="connsiteY2" fmla="*/ 0 h 2743"/>
              </a:gdLst>
              <a:ahLst/>
              <a:cxnLst>
                <a:cxn ang="0">
                  <a:pos x="connsiteX0" y="connsiteY0"/>
                </a:cxn>
                <a:cxn ang="0">
                  <a:pos x="connsiteX1" y="connsiteY1"/>
                </a:cxn>
                <a:cxn ang="0">
                  <a:pos x="connsiteX2" y="connsiteY2"/>
                </a:cxn>
              </a:cxnLst>
              <a:rect l="l" t="t" r="r" b="b"/>
              <a:pathLst>
                <a:path w="3429" h="2743">
                  <a:moveTo>
                    <a:pt x="0" y="0"/>
                  </a:moveTo>
                  <a:cubicBezTo>
                    <a:pt x="1143" y="914"/>
                    <a:pt x="2286" y="1829"/>
                    <a:pt x="3429" y="2743"/>
                  </a:cubicBezTo>
                  <a:cubicBezTo>
                    <a:pt x="2286"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6" name="Freeform 466">
              <a:extLst>
                <a:ext uri="{FF2B5EF4-FFF2-40B4-BE49-F238E27FC236}">
                  <a16:creationId xmlns:a16="http://schemas.microsoft.com/office/drawing/2014/main" id="{40E37B26-8A4F-374B-6801-2B637E8C9A05}"/>
                </a:ext>
              </a:extLst>
            </p:cNvPr>
            <p:cNvSpPr/>
            <p:nvPr/>
          </p:nvSpPr>
          <p:spPr>
            <a:xfrm>
              <a:off x="7502932" y="3193542"/>
              <a:ext cx="3200" cy="2743"/>
            </a:xfrm>
            <a:custGeom>
              <a:avLst/>
              <a:gdLst>
                <a:gd name="connsiteX0" fmla="*/ 0 w 3200"/>
                <a:gd name="connsiteY0" fmla="*/ 0 h 2743"/>
                <a:gd name="connsiteX1" fmla="*/ 3200 w 3200"/>
                <a:gd name="connsiteY1" fmla="*/ 2743 h 2743"/>
                <a:gd name="connsiteX2" fmla="*/ 0 w 3200"/>
                <a:gd name="connsiteY2" fmla="*/ 0 h 2743"/>
              </a:gdLst>
              <a:ahLst/>
              <a:cxnLst>
                <a:cxn ang="0">
                  <a:pos x="connsiteX0" y="connsiteY0"/>
                </a:cxn>
                <a:cxn ang="0">
                  <a:pos x="connsiteX1" y="connsiteY1"/>
                </a:cxn>
                <a:cxn ang="0">
                  <a:pos x="connsiteX2" y="connsiteY2"/>
                </a:cxn>
              </a:cxnLst>
              <a:rect l="l" t="t" r="r" b="b"/>
              <a:pathLst>
                <a:path w="3200" h="2743">
                  <a:moveTo>
                    <a:pt x="0" y="0"/>
                  </a:moveTo>
                  <a:cubicBezTo>
                    <a:pt x="1143" y="914"/>
                    <a:pt x="2057" y="1829"/>
                    <a:pt x="3200" y="2743"/>
                  </a:cubicBezTo>
                  <a:cubicBezTo>
                    <a:pt x="2057"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17" name="Freeform 467">
              <a:extLst>
                <a:ext uri="{FF2B5EF4-FFF2-40B4-BE49-F238E27FC236}">
                  <a16:creationId xmlns:a16="http://schemas.microsoft.com/office/drawing/2014/main" id="{6ECF1237-1F3C-4F91-0899-28A18E967EA0}"/>
                </a:ext>
              </a:extLst>
            </p:cNvPr>
            <p:cNvSpPr/>
            <p:nvPr/>
          </p:nvSpPr>
          <p:spPr>
            <a:xfrm>
              <a:off x="7478929" y="3177082"/>
              <a:ext cx="4572" cy="2514"/>
            </a:xfrm>
            <a:custGeom>
              <a:avLst/>
              <a:gdLst>
                <a:gd name="connsiteX0" fmla="*/ 0 w 4572"/>
                <a:gd name="connsiteY0" fmla="*/ 0 h 2514"/>
                <a:gd name="connsiteX1" fmla="*/ 4572 w 4572"/>
                <a:gd name="connsiteY1" fmla="*/ 2515 h 2514"/>
                <a:gd name="connsiteX2" fmla="*/ 0 w 4572"/>
                <a:gd name="connsiteY2" fmla="*/ 0 h 2514"/>
              </a:gdLst>
              <a:ahLst/>
              <a:cxnLst>
                <a:cxn ang="0">
                  <a:pos x="connsiteX0" y="connsiteY0"/>
                </a:cxn>
                <a:cxn ang="0">
                  <a:pos x="connsiteX1" y="connsiteY1"/>
                </a:cxn>
                <a:cxn ang="0">
                  <a:pos x="connsiteX2" y="connsiteY2"/>
                </a:cxn>
              </a:cxnLst>
              <a:rect l="l" t="t" r="r" b="b"/>
              <a:pathLst>
                <a:path w="4572" h="2514">
                  <a:moveTo>
                    <a:pt x="0" y="0"/>
                  </a:moveTo>
                  <a:cubicBezTo>
                    <a:pt x="1600" y="686"/>
                    <a:pt x="2972" y="1600"/>
                    <a:pt x="4572" y="2515"/>
                  </a:cubicBezTo>
                  <a:cubicBezTo>
                    <a:pt x="2972" y="1600"/>
                    <a:pt x="1371"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468">
              <a:extLst>
                <a:ext uri="{FF2B5EF4-FFF2-40B4-BE49-F238E27FC236}">
                  <a16:creationId xmlns:a16="http://schemas.microsoft.com/office/drawing/2014/main" id="{E3DF422F-9F98-4B3F-6A4B-1BCAC7816110}"/>
                </a:ext>
              </a:extLst>
            </p:cNvPr>
            <p:cNvSpPr/>
            <p:nvPr/>
          </p:nvSpPr>
          <p:spPr>
            <a:xfrm>
              <a:off x="7483959" y="3179826"/>
              <a:ext cx="4114" cy="2514"/>
            </a:xfrm>
            <a:custGeom>
              <a:avLst/>
              <a:gdLst>
                <a:gd name="connsiteX0" fmla="*/ 0 w 4114"/>
                <a:gd name="connsiteY0" fmla="*/ 0 h 2514"/>
                <a:gd name="connsiteX1" fmla="*/ 4115 w 4114"/>
                <a:gd name="connsiteY1" fmla="*/ 2515 h 2514"/>
                <a:gd name="connsiteX2" fmla="*/ 0 w 4114"/>
                <a:gd name="connsiteY2" fmla="*/ 0 h 2514"/>
              </a:gdLst>
              <a:ahLst/>
              <a:cxnLst>
                <a:cxn ang="0">
                  <a:pos x="connsiteX0" y="connsiteY0"/>
                </a:cxn>
                <a:cxn ang="0">
                  <a:pos x="connsiteX1" y="connsiteY1"/>
                </a:cxn>
                <a:cxn ang="0">
                  <a:pos x="connsiteX2" y="connsiteY2"/>
                </a:cxn>
              </a:cxnLst>
              <a:rect l="l" t="t" r="r" b="b"/>
              <a:pathLst>
                <a:path w="4114" h="2514">
                  <a:moveTo>
                    <a:pt x="0" y="0"/>
                  </a:moveTo>
                  <a:cubicBezTo>
                    <a:pt x="1372" y="914"/>
                    <a:pt x="2743" y="1600"/>
                    <a:pt x="4115" y="2515"/>
                  </a:cubicBezTo>
                  <a:cubicBezTo>
                    <a:pt x="2743" y="1829"/>
                    <a:pt x="1372" y="914"/>
                    <a:pt x="0" y="0"/>
                  </a:cubicBezTo>
                  <a:close/>
                </a:path>
              </a:pathLst>
            </a:custGeom>
            <a:solidFill>
              <a:srgbClr val="FFFFFF"/>
            </a:solidFill>
            <a:ln w="2286" cap="flat">
              <a:noFill/>
              <a:prstDash val="solid"/>
              <a:miter/>
            </a:ln>
          </p:spPr>
          <p:txBody>
            <a:bodyPr rtlCol="0" anchor="ctr"/>
            <a:lstStyle/>
            <a:p>
              <a:endParaRPr lang="en-US"/>
            </a:p>
          </p:txBody>
        </p:sp>
        <p:sp>
          <p:nvSpPr>
            <p:cNvPr id="19" name="Freeform 469">
              <a:extLst>
                <a:ext uri="{FF2B5EF4-FFF2-40B4-BE49-F238E27FC236}">
                  <a16:creationId xmlns:a16="http://schemas.microsoft.com/office/drawing/2014/main" id="{BF025CBB-3FD4-50FA-2333-A3BF8629EB82}"/>
                </a:ext>
              </a:extLst>
            </p:cNvPr>
            <p:cNvSpPr/>
            <p:nvPr/>
          </p:nvSpPr>
          <p:spPr>
            <a:xfrm>
              <a:off x="7507276" y="3197428"/>
              <a:ext cx="2971" cy="2971"/>
            </a:xfrm>
            <a:custGeom>
              <a:avLst/>
              <a:gdLst>
                <a:gd name="connsiteX0" fmla="*/ 0 w 2971"/>
                <a:gd name="connsiteY0" fmla="*/ 0 h 2971"/>
                <a:gd name="connsiteX1" fmla="*/ 2972 w 2971"/>
                <a:gd name="connsiteY1" fmla="*/ 2972 h 2971"/>
                <a:gd name="connsiteX2" fmla="*/ 0 w 2971"/>
                <a:gd name="connsiteY2" fmla="*/ 0 h 2971"/>
              </a:gdLst>
              <a:ahLst/>
              <a:cxnLst>
                <a:cxn ang="0">
                  <a:pos x="connsiteX0" y="connsiteY0"/>
                </a:cxn>
                <a:cxn ang="0">
                  <a:pos x="connsiteX1" y="connsiteY1"/>
                </a:cxn>
                <a:cxn ang="0">
                  <a:pos x="connsiteX2" y="connsiteY2"/>
                </a:cxn>
              </a:cxnLst>
              <a:rect l="l" t="t" r="r" b="b"/>
              <a:pathLst>
                <a:path w="2971" h="2971">
                  <a:moveTo>
                    <a:pt x="0" y="0"/>
                  </a:moveTo>
                  <a:cubicBezTo>
                    <a:pt x="915" y="914"/>
                    <a:pt x="2058" y="1829"/>
                    <a:pt x="2972" y="2972"/>
                  </a:cubicBezTo>
                  <a:cubicBezTo>
                    <a:pt x="2058" y="1829"/>
                    <a:pt x="915" y="914"/>
                    <a:pt x="0" y="0"/>
                  </a:cubicBezTo>
                  <a:close/>
                </a:path>
              </a:pathLst>
            </a:custGeom>
            <a:solidFill>
              <a:srgbClr val="FFFFFF"/>
            </a:solidFill>
            <a:ln w="2286" cap="flat">
              <a:noFill/>
              <a:prstDash val="solid"/>
              <a:miter/>
            </a:ln>
          </p:spPr>
          <p:txBody>
            <a:bodyPr rtlCol="0" anchor="ctr"/>
            <a:lstStyle/>
            <a:p>
              <a:endParaRPr lang="en-US"/>
            </a:p>
          </p:txBody>
        </p:sp>
        <p:sp>
          <p:nvSpPr>
            <p:cNvPr id="20" name="Freeform 470">
              <a:extLst>
                <a:ext uri="{FF2B5EF4-FFF2-40B4-BE49-F238E27FC236}">
                  <a16:creationId xmlns:a16="http://schemas.microsoft.com/office/drawing/2014/main" id="{3881E432-D922-9413-C340-21CAD7DF7902}"/>
                </a:ext>
              </a:extLst>
            </p:cNvPr>
            <p:cNvSpPr/>
            <p:nvPr/>
          </p:nvSpPr>
          <p:spPr>
            <a:xfrm>
              <a:off x="7488988" y="3183026"/>
              <a:ext cx="3886" cy="2743"/>
            </a:xfrm>
            <a:custGeom>
              <a:avLst/>
              <a:gdLst>
                <a:gd name="connsiteX0" fmla="*/ 0 w 3886"/>
                <a:gd name="connsiteY0" fmla="*/ 0 h 2743"/>
                <a:gd name="connsiteX1" fmla="*/ 3886 w 3886"/>
                <a:gd name="connsiteY1" fmla="*/ 2743 h 2743"/>
                <a:gd name="connsiteX2" fmla="*/ 0 w 3886"/>
                <a:gd name="connsiteY2" fmla="*/ 0 h 2743"/>
              </a:gdLst>
              <a:ahLst/>
              <a:cxnLst>
                <a:cxn ang="0">
                  <a:pos x="connsiteX0" y="connsiteY0"/>
                </a:cxn>
                <a:cxn ang="0">
                  <a:pos x="connsiteX1" y="connsiteY1"/>
                </a:cxn>
                <a:cxn ang="0">
                  <a:pos x="connsiteX2" y="connsiteY2"/>
                </a:cxn>
              </a:cxnLst>
              <a:rect l="l" t="t" r="r" b="b"/>
              <a:pathLst>
                <a:path w="3886" h="2743">
                  <a:moveTo>
                    <a:pt x="0" y="0"/>
                  </a:moveTo>
                  <a:cubicBezTo>
                    <a:pt x="1372" y="914"/>
                    <a:pt x="2743" y="1829"/>
                    <a:pt x="3886" y="2743"/>
                  </a:cubicBezTo>
                  <a:cubicBezTo>
                    <a:pt x="2515" y="1600"/>
                    <a:pt x="1372"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471">
              <a:extLst>
                <a:ext uri="{FF2B5EF4-FFF2-40B4-BE49-F238E27FC236}">
                  <a16:creationId xmlns:a16="http://schemas.microsoft.com/office/drawing/2014/main" id="{179BFE63-99BA-BE5D-1700-6A6B9FD534DC}"/>
                </a:ext>
              </a:extLst>
            </p:cNvPr>
            <p:cNvSpPr/>
            <p:nvPr/>
          </p:nvSpPr>
          <p:spPr>
            <a:xfrm>
              <a:off x="7493788" y="3186226"/>
              <a:ext cx="3657" cy="2743"/>
            </a:xfrm>
            <a:custGeom>
              <a:avLst/>
              <a:gdLst>
                <a:gd name="connsiteX0" fmla="*/ 0 w 3657"/>
                <a:gd name="connsiteY0" fmla="*/ 0 h 2743"/>
                <a:gd name="connsiteX1" fmla="*/ 3657 w 3657"/>
                <a:gd name="connsiteY1" fmla="*/ 2743 h 2743"/>
                <a:gd name="connsiteX2" fmla="*/ 0 w 3657"/>
                <a:gd name="connsiteY2" fmla="*/ 0 h 2743"/>
              </a:gdLst>
              <a:ahLst/>
              <a:cxnLst>
                <a:cxn ang="0">
                  <a:pos x="connsiteX0" y="connsiteY0"/>
                </a:cxn>
                <a:cxn ang="0">
                  <a:pos x="connsiteX1" y="connsiteY1"/>
                </a:cxn>
                <a:cxn ang="0">
                  <a:pos x="connsiteX2" y="connsiteY2"/>
                </a:cxn>
              </a:cxnLst>
              <a:rect l="l" t="t" r="r" b="b"/>
              <a:pathLst>
                <a:path w="3657" h="2743">
                  <a:moveTo>
                    <a:pt x="0" y="0"/>
                  </a:moveTo>
                  <a:cubicBezTo>
                    <a:pt x="1143" y="914"/>
                    <a:pt x="2514" y="1829"/>
                    <a:pt x="3657" y="2743"/>
                  </a:cubicBezTo>
                  <a:cubicBezTo>
                    <a:pt x="2514" y="1829"/>
                    <a:pt x="1143"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472">
              <a:extLst>
                <a:ext uri="{FF2B5EF4-FFF2-40B4-BE49-F238E27FC236}">
                  <a16:creationId xmlns:a16="http://schemas.microsoft.com/office/drawing/2014/main" id="{55F01FF5-F249-FEC0-17FB-7EB637F30E97}"/>
                </a:ext>
              </a:extLst>
            </p:cNvPr>
            <p:cNvSpPr/>
            <p:nvPr/>
          </p:nvSpPr>
          <p:spPr>
            <a:xfrm>
              <a:off x="7359143" y="3379393"/>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686"/>
                    <a:pt x="2286" y="1372"/>
                    <a:pt x="3429" y="2057"/>
                  </a:cubicBezTo>
                  <a:close/>
                </a:path>
              </a:pathLst>
            </a:custGeom>
            <a:solidFill>
              <a:srgbClr val="FFFFFF"/>
            </a:solidFill>
            <a:ln w="2286" cap="flat">
              <a:noFill/>
              <a:prstDash val="solid"/>
              <a:miter/>
            </a:ln>
          </p:spPr>
          <p:txBody>
            <a:bodyPr rtlCol="0" anchor="ctr"/>
            <a:lstStyle/>
            <a:p>
              <a:endParaRPr lang="en-US"/>
            </a:p>
          </p:txBody>
        </p:sp>
        <p:sp>
          <p:nvSpPr>
            <p:cNvPr id="23" name="Freeform 473">
              <a:extLst>
                <a:ext uri="{FF2B5EF4-FFF2-40B4-BE49-F238E27FC236}">
                  <a16:creationId xmlns:a16="http://schemas.microsoft.com/office/drawing/2014/main" id="{B8AC0DAE-89B2-B4E9-7720-D3760487D7F5}"/>
                </a:ext>
              </a:extLst>
            </p:cNvPr>
            <p:cNvSpPr/>
            <p:nvPr/>
          </p:nvSpPr>
          <p:spPr>
            <a:xfrm>
              <a:off x="7355028" y="3377107"/>
              <a:ext cx="3429" cy="2057"/>
            </a:xfrm>
            <a:custGeom>
              <a:avLst/>
              <a:gdLst>
                <a:gd name="connsiteX0" fmla="*/ 3429 w 3429"/>
                <a:gd name="connsiteY0" fmla="*/ 2057 h 2057"/>
                <a:gd name="connsiteX1" fmla="*/ 0 w 3429"/>
                <a:gd name="connsiteY1" fmla="*/ 0 h 2057"/>
                <a:gd name="connsiteX2" fmla="*/ 3429 w 3429"/>
                <a:gd name="connsiteY2" fmla="*/ 2057 h 2057"/>
              </a:gdLst>
              <a:ahLst/>
              <a:cxnLst>
                <a:cxn ang="0">
                  <a:pos x="connsiteX0" y="connsiteY0"/>
                </a:cxn>
                <a:cxn ang="0">
                  <a:pos x="connsiteX1" y="connsiteY1"/>
                </a:cxn>
                <a:cxn ang="0">
                  <a:pos x="connsiteX2" y="connsiteY2"/>
                </a:cxn>
              </a:cxnLst>
              <a:rect l="l" t="t" r="r" b="b"/>
              <a:pathLst>
                <a:path w="3429" h="2057">
                  <a:moveTo>
                    <a:pt x="3429" y="2057"/>
                  </a:moveTo>
                  <a:cubicBezTo>
                    <a:pt x="2286" y="1372"/>
                    <a:pt x="1143" y="686"/>
                    <a:pt x="0" y="0"/>
                  </a:cubicBezTo>
                  <a:cubicBezTo>
                    <a:pt x="1143" y="457"/>
                    <a:pt x="2286" y="1143"/>
                    <a:pt x="3429" y="2057"/>
                  </a:cubicBezTo>
                  <a:close/>
                </a:path>
              </a:pathLst>
            </a:custGeom>
            <a:solidFill>
              <a:srgbClr val="FFFFFF"/>
            </a:solidFill>
            <a:ln w="2286" cap="flat">
              <a:noFill/>
              <a:prstDash val="solid"/>
              <a:miter/>
            </a:ln>
          </p:spPr>
          <p:txBody>
            <a:bodyPr rtlCol="0" anchor="ctr"/>
            <a:lstStyle/>
            <a:p>
              <a:endParaRPr lang="en-US"/>
            </a:p>
          </p:txBody>
        </p:sp>
        <p:sp>
          <p:nvSpPr>
            <p:cNvPr id="24" name="Freeform 474">
              <a:extLst>
                <a:ext uri="{FF2B5EF4-FFF2-40B4-BE49-F238E27FC236}">
                  <a16:creationId xmlns:a16="http://schemas.microsoft.com/office/drawing/2014/main" id="{689D1C8E-ACBA-570C-AD69-5E9267C06D2D}"/>
                </a:ext>
              </a:extLst>
            </p:cNvPr>
            <p:cNvSpPr/>
            <p:nvPr/>
          </p:nvSpPr>
          <p:spPr>
            <a:xfrm>
              <a:off x="7350913" y="3374136"/>
              <a:ext cx="3429" cy="2286"/>
            </a:xfrm>
            <a:custGeom>
              <a:avLst/>
              <a:gdLst>
                <a:gd name="connsiteX0" fmla="*/ 3429 w 3429"/>
                <a:gd name="connsiteY0" fmla="*/ 2286 h 2286"/>
                <a:gd name="connsiteX1" fmla="*/ 0 w 3429"/>
                <a:gd name="connsiteY1" fmla="*/ 0 h 2286"/>
                <a:gd name="connsiteX2" fmla="*/ 3429 w 3429"/>
                <a:gd name="connsiteY2" fmla="*/ 2286 h 2286"/>
              </a:gdLst>
              <a:ahLst/>
              <a:cxnLst>
                <a:cxn ang="0">
                  <a:pos x="connsiteX0" y="connsiteY0"/>
                </a:cxn>
                <a:cxn ang="0">
                  <a:pos x="connsiteX1" y="connsiteY1"/>
                </a:cxn>
                <a:cxn ang="0">
                  <a:pos x="connsiteX2" y="connsiteY2"/>
                </a:cxn>
              </a:cxnLst>
              <a:rect l="l" t="t" r="r" b="b"/>
              <a:pathLst>
                <a:path w="3429" h="2286">
                  <a:moveTo>
                    <a:pt x="3429" y="2286"/>
                  </a:moveTo>
                  <a:cubicBezTo>
                    <a:pt x="2286" y="1600"/>
                    <a:pt x="1143" y="686"/>
                    <a:pt x="0" y="0"/>
                  </a:cubicBezTo>
                  <a:cubicBezTo>
                    <a:pt x="1143" y="914"/>
                    <a:pt x="2286" y="1600"/>
                    <a:pt x="3429" y="2286"/>
                  </a:cubicBezTo>
                  <a:close/>
                </a:path>
              </a:pathLst>
            </a:custGeom>
            <a:solidFill>
              <a:srgbClr val="FFFFFF"/>
            </a:solidFill>
            <a:ln w="2286" cap="flat">
              <a:noFill/>
              <a:prstDash val="solid"/>
              <a:miter/>
            </a:ln>
          </p:spPr>
          <p:txBody>
            <a:bodyPr rtlCol="0" anchor="ctr"/>
            <a:lstStyle/>
            <a:p>
              <a:endParaRPr lang="en-US"/>
            </a:p>
          </p:txBody>
        </p:sp>
        <p:sp>
          <p:nvSpPr>
            <p:cNvPr id="25" name="Freeform 475">
              <a:extLst>
                <a:ext uri="{FF2B5EF4-FFF2-40B4-BE49-F238E27FC236}">
                  <a16:creationId xmlns:a16="http://schemas.microsoft.com/office/drawing/2014/main" id="{CD4FB21F-6E8D-AAC9-2E28-645A518DEBC3}"/>
                </a:ext>
              </a:extLst>
            </p:cNvPr>
            <p:cNvSpPr/>
            <p:nvPr/>
          </p:nvSpPr>
          <p:spPr>
            <a:xfrm>
              <a:off x="7346799" y="3371164"/>
              <a:ext cx="3429" cy="2514"/>
            </a:xfrm>
            <a:custGeom>
              <a:avLst/>
              <a:gdLst>
                <a:gd name="connsiteX0" fmla="*/ 3429 w 3429"/>
                <a:gd name="connsiteY0" fmla="*/ 2515 h 2514"/>
                <a:gd name="connsiteX1" fmla="*/ 0 w 3429"/>
                <a:gd name="connsiteY1" fmla="*/ 0 h 2514"/>
                <a:gd name="connsiteX2" fmla="*/ 3429 w 3429"/>
                <a:gd name="connsiteY2" fmla="*/ 2515 h 2514"/>
              </a:gdLst>
              <a:ahLst/>
              <a:cxnLst>
                <a:cxn ang="0">
                  <a:pos x="connsiteX0" y="connsiteY0"/>
                </a:cxn>
                <a:cxn ang="0">
                  <a:pos x="connsiteX1" y="connsiteY1"/>
                </a:cxn>
                <a:cxn ang="0">
                  <a:pos x="connsiteX2" y="connsiteY2"/>
                </a:cxn>
              </a:cxnLst>
              <a:rect l="l" t="t" r="r" b="b"/>
              <a:pathLst>
                <a:path w="3429" h="2514">
                  <a:moveTo>
                    <a:pt x="3429" y="2515"/>
                  </a:moveTo>
                  <a:cubicBezTo>
                    <a:pt x="2286" y="1829"/>
                    <a:pt x="1143" y="914"/>
                    <a:pt x="0" y="0"/>
                  </a:cubicBezTo>
                  <a:cubicBezTo>
                    <a:pt x="1143" y="914"/>
                    <a:pt x="2286" y="1829"/>
                    <a:pt x="3429" y="2515"/>
                  </a:cubicBezTo>
                  <a:close/>
                </a:path>
              </a:pathLst>
            </a:custGeom>
            <a:solidFill>
              <a:srgbClr val="FFFFFF"/>
            </a:solidFill>
            <a:ln w="2286" cap="flat">
              <a:noFill/>
              <a:prstDash val="solid"/>
              <a:miter/>
            </a:ln>
          </p:spPr>
          <p:txBody>
            <a:bodyPr rtlCol="0" anchor="ctr"/>
            <a:lstStyle/>
            <a:p>
              <a:endParaRPr lang="en-US"/>
            </a:p>
          </p:txBody>
        </p:sp>
        <p:sp>
          <p:nvSpPr>
            <p:cNvPr id="26" name="Freeform 476">
              <a:extLst>
                <a:ext uri="{FF2B5EF4-FFF2-40B4-BE49-F238E27FC236}">
                  <a16:creationId xmlns:a16="http://schemas.microsoft.com/office/drawing/2014/main" id="{402C8C82-4410-0778-4E54-0EE0DFFE00BF}"/>
                </a:ext>
              </a:extLst>
            </p:cNvPr>
            <p:cNvSpPr/>
            <p:nvPr/>
          </p:nvSpPr>
          <p:spPr>
            <a:xfrm>
              <a:off x="7363258" y="3381908"/>
              <a:ext cx="3429" cy="1828"/>
            </a:xfrm>
            <a:custGeom>
              <a:avLst/>
              <a:gdLst>
                <a:gd name="connsiteX0" fmla="*/ 3429 w 3429"/>
                <a:gd name="connsiteY0" fmla="*/ 1829 h 1828"/>
                <a:gd name="connsiteX1" fmla="*/ 0 w 3429"/>
                <a:gd name="connsiteY1" fmla="*/ 0 h 1828"/>
                <a:gd name="connsiteX2" fmla="*/ 3429 w 3429"/>
                <a:gd name="connsiteY2" fmla="*/ 1829 h 1828"/>
              </a:gdLst>
              <a:ahLst/>
              <a:cxnLst>
                <a:cxn ang="0">
                  <a:pos x="connsiteX0" y="connsiteY0"/>
                </a:cxn>
                <a:cxn ang="0">
                  <a:pos x="connsiteX1" y="connsiteY1"/>
                </a:cxn>
                <a:cxn ang="0">
                  <a:pos x="connsiteX2" y="connsiteY2"/>
                </a:cxn>
              </a:cxnLst>
              <a:rect l="l" t="t" r="r" b="b"/>
              <a:pathLst>
                <a:path w="3429" h="1828">
                  <a:moveTo>
                    <a:pt x="3429" y="1829"/>
                  </a:moveTo>
                  <a:cubicBezTo>
                    <a:pt x="2286" y="1143"/>
                    <a:pt x="1143" y="686"/>
                    <a:pt x="0" y="0"/>
                  </a:cubicBezTo>
                  <a:cubicBezTo>
                    <a:pt x="1372" y="686"/>
                    <a:pt x="2515" y="1372"/>
                    <a:pt x="3429" y="1829"/>
                  </a:cubicBezTo>
                  <a:close/>
                </a:path>
              </a:pathLst>
            </a:custGeom>
            <a:solidFill>
              <a:srgbClr val="FFFFFF"/>
            </a:solidFill>
            <a:ln w="2286" cap="flat">
              <a:noFill/>
              <a:prstDash val="solid"/>
              <a:miter/>
            </a:ln>
          </p:spPr>
          <p:txBody>
            <a:bodyPr rtlCol="0" anchor="ctr"/>
            <a:lstStyle/>
            <a:p>
              <a:endParaRPr lang="en-US"/>
            </a:p>
          </p:txBody>
        </p:sp>
        <p:sp>
          <p:nvSpPr>
            <p:cNvPr id="27" name="Freeform 477">
              <a:extLst>
                <a:ext uri="{FF2B5EF4-FFF2-40B4-BE49-F238E27FC236}">
                  <a16:creationId xmlns:a16="http://schemas.microsoft.com/office/drawing/2014/main" id="{7B0F41B9-6866-A542-42D0-D160F19F933B}"/>
                </a:ext>
              </a:extLst>
            </p:cNvPr>
            <p:cNvSpPr/>
            <p:nvPr/>
          </p:nvSpPr>
          <p:spPr>
            <a:xfrm>
              <a:off x="7376745" y="3388309"/>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1143" y="457"/>
                    <a:pt x="0" y="0"/>
                  </a:cubicBezTo>
                  <a:cubicBezTo>
                    <a:pt x="914" y="457"/>
                    <a:pt x="2057" y="914"/>
                    <a:pt x="3200" y="1372"/>
                  </a:cubicBezTo>
                  <a:close/>
                </a:path>
              </a:pathLst>
            </a:custGeom>
            <a:solidFill>
              <a:srgbClr val="FFFFFF"/>
            </a:solidFill>
            <a:ln w="2286" cap="flat">
              <a:noFill/>
              <a:prstDash val="solid"/>
              <a:miter/>
            </a:ln>
          </p:spPr>
          <p:txBody>
            <a:bodyPr rtlCol="0" anchor="ctr"/>
            <a:lstStyle/>
            <a:p>
              <a:endParaRPr lang="en-US"/>
            </a:p>
          </p:txBody>
        </p:sp>
        <p:sp>
          <p:nvSpPr>
            <p:cNvPr id="28" name="Freeform 478">
              <a:extLst>
                <a:ext uri="{FF2B5EF4-FFF2-40B4-BE49-F238E27FC236}">
                  <a16:creationId xmlns:a16="http://schemas.microsoft.com/office/drawing/2014/main" id="{2129BE29-8C25-4914-70B7-011026CEAA95}"/>
                </a:ext>
              </a:extLst>
            </p:cNvPr>
            <p:cNvSpPr/>
            <p:nvPr/>
          </p:nvSpPr>
          <p:spPr>
            <a:xfrm>
              <a:off x="7372173" y="3386480"/>
              <a:ext cx="3200" cy="1371"/>
            </a:xfrm>
            <a:custGeom>
              <a:avLst/>
              <a:gdLst>
                <a:gd name="connsiteX0" fmla="*/ 3200 w 3200"/>
                <a:gd name="connsiteY0" fmla="*/ 1372 h 1371"/>
                <a:gd name="connsiteX1" fmla="*/ 0 w 3200"/>
                <a:gd name="connsiteY1" fmla="*/ 0 h 1371"/>
                <a:gd name="connsiteX2" fmla="*/ 3200 w 3200"/>
                <a:gd name="connsiteY2" fmla="*/ 1372 h 1371"/>
              </a:gdLst>
              <a:ahLst/>
              <a:cxnLst>
                <a:cxn ang="0">
                  <a:pos x="connsiteX0" y="connsiteY0"/>
                </a:cxn>
                <a:cxn ang="0">
                  <a:pos x="connsiteX1" y="connsiteY1"/>
                </a:cxn>
                <a:cxn ang="0">
                  <a:pos x="connsiteX2" y="connsiteY2"/>
                </a:cxn>
              </a:cxnLst>
              <a:rect l="l" t="t" r="r" b="b"/>
              <a:pathLst>
                <a:path w="3200" h="1371">
                  <a:moveTo>
                    <a:pt x="3200" y="1372"/>
                  </a:moveTo>
                  <a:cubicBezTo>
                    <a:pt x="2057" y="914"/>
                    <a:pt x="914" y="457"/>
                    <a:pt x="0" y="0"/>
                  </a:cubicBezTo>
                  <a:cubicBezTo>
                    <a:pt x="1143" y="457"/>
                    <a:pt x="2286" y="914"/>
                    <a:pt x="3200" y="1372"/>
                  </a:cubicBezTo>
                  <a:close/>
                </a:path>
              </a:pathLst>
            </a:custGeom>
            <a:solidFill>
              <a:srgbClr val="FFFFFF"/>
            </a:solidFill>
            <a:ln w="2286" cap="flat">
              <a:noFill/>
              <a:prstDash val="solid"/>
              <a:miter/>
            </a:ln>
          </p:spPr>
          <p:txBody>
            <a:bodyPr rtlCol="0" anchor="ctr"/>
            <a:lstStyle/>
            <a:p>
              <a:endParaRPr lang="en-US"/>
            </a:p>
          </p:txBody>
        </p:sp>
        <p:sp>
          <p:nvSpPr>
            <p:cNvPr id="29" name="Freeform 479">
              <a:extLst>
                <a:ext uri="{FF2B5EF4-FFF2-40B4-BE49-F238E27FC236}">
                  <a16:creationId xmlns:a16="http://schemas.microsoft.com/office/drawing/2014/main" id="{4917BA3E-BA3F-337A-A5C0-057AEEC9F5E5}"/>
                </a:ext>
              </a:extLst>
            </p:cNvPr>
            <p:cNvSpPr/>
            <p:nvPr/>
          </p:nvSpPr>
          <p:spPr>
            <a:xfrm>
              <a:off x="7319595" y="3338474"/>
              <a:ext cx="2057" cy="4114"/>
            </a:xfrm>
            <a:custGeom>
              <a:avLst/>
              <a:gdLst>
                <a:gd name="connsiteX0" fmla="*/ 2057 w 2057"/>
                <a:gd name="connsiteY0" fmla="*/ 4115 h 4114"/>
                <a:gd name="connsiteX1" fmla="*/ 0 w 2057"/>
                <a:gd name="connsiteY1" fmla="*/ 0 h 4114"/>
                <a:gd name="connsiteX2" fmla="*/ 2057 w 2057"/>
                <a:gd name="connsiteY2" fmla="*/ 4115 h 4114"/>
              </a:gdLst>
              <a:ahLst/>
              <a:cxnLst>
                <a:cxn ang="0">
                  <a:pos x="connsiteX0" y="connsiteY0"/>
                </a:cxn>
                <a:cxn ang="0">
                  <a:pos x="connsiteX1" y="connsiteY1"/>
                </a:cxn>
                <a:cxn ang="0">
                  <a:pos x="connsiteX2" y="connsiteY2"/>
                </a:cxn>
              </a:cxnLst>
              <a:rect l="l" t="t" r="r" b="b"/>
              <a:pathLst>
                <a:path w="2057" h="4114">
                  <a:moveTo>
                    <a:pt x="2057" y="4115"/>
                  </a:moveTo>
                  <a:cubicBezTo>
                    <a:pt x="1371" y="2743"/>
                    <a:pt x="685" y="1372"/>
                    <a:pt x="0" y="0"/>
                  </a:cubicBezTo>
                  <a:cubicBezTo>
                    <a:pt x="685" y="1372"/>
                    <a:pt x="1371" y="2743"/>
                    <a:pt x="2057" y="4115"/>
                  </a:cubicBezTo>
                  <a:close/>
                </a:path>
              </a:pathLst>
            </a:custGeom>
            <a:solidFill>
              <a:srgbClr val="FFFFFF"/>
            </a:solidFill>
            <a:ln w="2286" cap="flat">
              <a:noFill/>
              <a:prstDash val="solid"/>
              <a:miter/>
            </a:ln>
          </p:spPr>
          <p:txBody>
            <a:bodyPr rtlCol="0" anchor="ctr"/>
            <a:lstStyle/>
            <a:p>
              <a:endParaRPr lang="en-US"/>
            </a:p>
          </p:txBody>
        </p:sp>
        <p:sp>
          <p:nvSpPr>
            <p:cNvPr id="30" name="Freeform 480">
              <a:extLst>
                <a:ext uri="{FF2B5EF4-FFF2-40B4-BE49-F238E27FC236}">
                  <a16:creationId xmlns:a16="http://schemas.microsoft.com/office/drawing/2014/main" id="{61B574C9-468C-FBA3-671D-0C37F87F01EA}"/>
                </a:ext>
              </a:extLst>
            </p:cNvPr>
            <p:cNvSpPr/>
            <p:nvPr/>
          </p:nvSpPr>
          <p:spPr>
            <a:xfrm>
              <a:off x="7367601" y="3384194"/>
              <a:ext cx="3429" cy="1600"/>
            </a:xfrm>
            <a:custGeom>
              <a:avLst/>
              <a:gdLst>
                <a:gd name="connsiteX0" fmla="*/ 3429 w 3429"/>
                <a:gd name="connsiteY0" fmla="*/ 1600 h 1600"/>
                <a:gd name="connsiteX1" fmla="*/ 0 w 3429"/>
                <a:gd name="connsiteY1" fmla="*/ 0 h 1600"/>
                <a:gd name="connsiteX2" fmla="*/ 3429 w 3429"/>
                <a:gd name="connsiteY2" fmla="*/ 1600 h 1600"/>
              </a:gdLst>
              <a:ahLst/>
              <a:cxnLst>
                <a:cxn ang="0">
                  <a:pos x="connsiteX0" y="connsiteY0"/>
                </a:cxn>
                <a:cxn ang="0">
                  <a:pos x="connsiteX1" y="connsiteY1"/>
                </a:cxn>
                <a:cxn ang="0">
                  <a:pos x="connsiteX2" y="connsiteY2"/>
                </a:cxn>
              </a:cxnLst>
              <a:rect l="l" t="t" r="r" b="b"/>
              <a:pathLst>
                <a:path w="3429" h="1600">
                  <a:moveTo>
                    <a:pt x="3429" y="1600"/>
                  </a:moveTo>
                  <a:cubicBezTo>
                    <a:pt x="2286" y="1143"/>
                    <a:pt x="1143" y="457"/>
                    <a:pt x="0" y="0"/>
                  </a:cubicBezTo>
                  <a:cubicBezTo>
                    <a:pt x="1371" y="686"/>
                    <a:pt x="2286" y="1143"/>
                    <a:pt x="3429" y="1600"/>
                  </a:cubicBezTo>
                  <a:close/>
                </a:path>
              </a:pathLst>
            </a:custGeom>
            <a:solidFill>
              <a:srgbClr val="FFFFFF"/>
            </a:solidFill>
            <a:ln w="2286" cap="flat">
              <a:noFill/>
              <a:prstDash val="solid"/>
              <a:miter/>
            </a:ln>
          </p:spPr>
          <p:txBody>
            <a:bodyPr rtlCol="0" anchor="ctr"/>
            <a:lstStyle/>
            <a:p>
              <a:endParaRPr lang="en-US"/>
            </a:p>
          </p:txBody>
        </p:sp>
        <p:sp>
          <p:nvSpPr>
            <p:cNvPr id="31" name="Freeform 481">
              <a:extLst>
                <a:ext uri="{FF2B5EF4-FFF2-40B4-BE49-F238E27FC236}">
                  <a16:creationId xmlns:a16="http://schemas.microsoft.com/office/drawing/2014/main" id="{3235D1AF-BD68-F2C7-66C7-D61D2499314A}"/>
                </a:ext>
              </a:extLst>
            </p:cNvPr>
            <p:cNvSpPr/>
            <p:nvPr/>
          </p:nvSpPr>
          <p:spPr>
            <a:xfrm>
              <a:off x="7326910" y="3350818"/>
              <a:ext cx="2514" cy="3429"/>
            </a:xfrm>
            <a:custGeom>
              <a:avLst/>
              <a:gdLst>
                <a:gd name="connsiteX0" fmla="*/ 2514 w 2514"/>
                <a:gd name="connsiteY0" fmla="*/ 3429 h 3429"/>
                <a:gd name="connsiteX1" fmla="*/ 0 w 2514"/>
                <a:gd name="connsiteY1" fmla="*/ 0 h 3429"/>
                <a:gd name="connsiteX2" fmla="*/ 2514 w 2514"/>
                <a:gd name="connsiteY2" fmla="*/ 3429 h 3429"/>
              </a:gdLst>
              <a:ahLst/>
              <a:cxnLst>
                <a:cxn ang="0">
                  <a:pos x="connsiteX0" y="connsiteY0"/>
                </a:cxn>
                <a:cxn ang="0">
                  <a:pos x="connsiteX1" y="connsiteY1"/>
                </a:cxn>
                <a:cxn ang="0">
                  <a:pos x="connsiteX2" y="connsiteY2"/>
                </a:cxn>
              </a:cxnLst>
              <a:rect l="l" t="t" r="r" b="b"/>
              <a:pathLst>
                <a:path w="2514" h="3429">
                  <a:moveTo>
                    <a:pt x="2514" y="3429"/>
                  </a:moveTo>
                  <a:cubicBezTo>
                    <a:pt x="1600" y="2286"/>
                    <a:pt x="686" y="1143"/>
                    <a:pt x="0" y="0"/>
                  </a:cubicBezTo>
                  <a:cubicBezTo>
                    <a:pt x="686" y="1143"/>
                    <a:pt x="1600" y="2286"/>
                    <a:pt x="2514" y="3429"/>
                  </a:cubicBezTo>
                  <a:close/>
                </a:path>
              </a:pathLst>
            </a:custGeom>
            <a:solidFill>
              <a:srgbClr val="FFFFFF"/>
            </a:solidFill>
            <a:ln w="2286" cap="flat">
              <a:noFill/>
              <a:prstDash val="solid"/>
              <a:miter/>
            </a:ln>
          </p:spPr>
          <p:txBody>
            <a:bodyPr rtlCol="0" anchor="ctr"/>
            <a:lstStyle/>
            <a:p>
              <a:endParaRPr lang="en-US"/>
            </a:p>
          </p:txBody>
        </p:sp>
        <p:sp>
          <p:nvSpPr>
            <p:cNvPr id="32" name="Freeform 482">
              <a:extLst>
                <a:ext uri="{FF2B5EF4-FFF2-40B4-BE49-F238E27FC236}">
                  <a16:creationId xmlns:a16="http://schemas.microsoft.com/office/drawing/2014/main" id="{9F7B1B91-0152-44C4-8ACA-8870B595B10E}"/>
                </a:ext>
              </a:extLst>
            </p:cNvPr>
            <p:cNvSpPr/>
            <p:nvPr/>
          </p:nvSpPr>
          <p:spPr>
            <a:xfrm>
              <a:off x="7324167" y="3346932"/>
              <a:ext cx="2514" cy="3657"/>
            </a:xfrm>
            <a:custGeom>
              <a:avLst/>
              <a:gdLst>
                <a:gd name="connsiteX0" fmla="*/ 2514 w 2514"/>
                <a:gd name="connsiteY0" fmla="*/ 3658 h 3657"/>
                <a:gd name="connsiteX1" fmla="*/ 0 w 2514"/>
                <a:gd name="connsiteY1" fmla="*/ 0 h 3657"/>
                <a:gd name="connsiteX2" fmla="*/ 2514 w 2514"/>
                <a:gd name="connsiteY2" fmla="*/ 3658 h 3657"/>
              </a:gdLst>
              <a:ahLst/>
              <a:cxnLst>
                <a:cxn ang="0">
                  <a:pos x="connsiteX0" y="connsiteY0"/>
                </a:cxn>
                <a:cxn ang="0">
                  <a:pos x="connsiteX1" y="connsiteY1"/>
                </a:cxn>
                <a:cxn ang="0">
                  <a:pos x="connsiteX2" y="connsiteY2"/>
                </a:cxn>
              </a:cxnLst>
              <a:rect l="l" t="t" r="r" b="b"/>
              <a:pathLst>
                <a:path w="2514" h="3657">
                  <a:moveTo>
                    <a:pt x="2514" y="3658"/>
                  </a:moveTo>
                  <a:cubicBezTo>
                    <a:pt x="1600" y="2515"/>
                    <a:pt x="914" y="1143"/>
                    <a:pt x="0" y="0"/>
                  </a:cubicBezTo>
                  <a:cubicBezTo>
                    <a:pt x="685" y="1143"/>
                    <a:pt x="1600" y="2286"/>
                    <a:pt x="2514" y="3658"/>
                  </a:cubicBezTo>
                  <a:close/>
                </a:path>
              </a:pathLst>
            </a:custGeom>
            <a:solidFill>
              <a:srgbClr val="FFFFFF"/>
            </a:solidFill>
            <a:ln w="2286" cap="flat">
              <a:noFill/>
              <a:prstDash val="solid"/>
              <a:miter/>
            </a:ln>
          </p:spPr>
          <p:txBody>
            <a:bodyPr rtlCol="0" anchor="ctr"/>
            <a:lstStyle/>
            <a:p>
              <a:endParaRPr lang="en-US"/>
            </a:p>
          </p:txBody>
        </p:sp>
        <p:sp>
          <p:nvSpPr>
            <p:cNvPr id="33" name="Freeform 483">
              <a:extLst>
                <a:ext uri="{FF2B5EF4-FFF2-40B4-BE49-F238E27FC236}">
                  <a16:creationId xmlns:a16="http://schemas.microsoft.com/office/drawing/2014/main" id="{291AF206-9F2E-88A4-8D97-D230FF261C9D}"/>
                </a:ext>
              </a:extLst>
            </p:cNvPr>
            <p:cNvSpPr/>
            <p:nvPr/>
          </p:nvSpPr>
          <p:spPr>
            <a:xfrm>
              <a:off x="7329654" y="3354705"/>
              <a:ext cx="2743" cy="3200"/>
            </a:xfrm>
            <a:custGeom>
              <a:avLst/>
              <a:gdLst>
                <a:gd name="connsiteX0" fmla="*/ 2743 w 2743"/>
                <a:gd name="connsiteY0" fmla="*/ 3200 h 3200"/>
                <a:gd name="connsiteX1" fmla="*/ 0 w 2743"/>
                <a:gd name="connsiteY1" fmla="*/ 0 h 3200"/>
                <a:gd name="connsiteX2" fmla="*/ 2743 w 2743"/>
                <a:gd name="connsiteY2" fmla="*/ 3200 h 3200"/>
              </a:gdLst>
              <a:ahLst/>
              <a:cxnLst>
                <a:cxn ang="0">
                  <a:pos x="connsiteX0" y="connsiteY0"/>
                </a:cxn>
                <a:cxn ang="0">
                  <a:pos x="connsiteX1" y="connsiteY1"/>
                </a:cxn>
                <a:cxn ang="0">
                  <a:pos x="connsiteX2" y="connsiteY2"/>
                </a:cxn>
              </a:cxnLst>
              <a:rect l="l" t="t" r="r" b="b"/>
              <a:pathLst>
                <a:path w="2743" h="3200">
                  <a:moveTo>
                    <a:pt x="2743" y="3200"/>
                  </a:moveTo>
                  <a:cubicBezTo>
                    <a:pt x="1829" y="2057"/>
                    <a:pt x="914" y="914"/>
                    <a:pt x="0" y="0"/>
                  </a:cubicBezTo>
                  <a:cubicBezTo>
                    <a:pt x="914" y="914"/>
                    <a:pt x="1829" y="2057"/>
                    <a:pt x="2743" y="3200"/>
                  </a:cubicBezTo>
                  <a:close/>
                </a:path>
              </a:pathLst>
            </a:custGeom>
            <a:solidFill>
              <a:srgbClr val="FFFFFF"/>
            </a:solidFill>
            <a:ln w="2286" cap="flat">
              <a:noFill/>
              <a:prstDash val="solid"/>
              <a:miter/>
            </a:ln>
          </p:spPr>
          <p:txBody>
            <a:bodyPr rtlCol="0" anchor="ctr"/>
            <a:lstStyle/>
            <a:p>
              <a:endParaRPr lang="en-US"/>
            </a:p>
          </p:txBody>
        </p:sp>
        <p:sp>
          <p:nvSpPr>
            <p:cNvPr id="34" name="Freeform 484">
              <a:extLst>
                <a:ext uri="{FF2B5EF4-FFF2-40B4-BE49-F238E27FC236}">
                  <a16:creationId xmlns:a16="http://schemas.microsoft.com/office/drawing/2014/main" id="{800E0072-556E-13B8-0A41-B8F9D1B88C05}"/>
                </a:ext>
              </a:extLst>
            </p:cNvPr>
            <p:cNvSpPr/>
            <p:nvPr/>
          </p:nvSpPr>
          <p:spPr>
            <a:xfrm>
              <a:off x="7321653" y="3342817"/>
              <a:ext cx="2286" cy="3886"/>
            </a:xfrm>
            <a:custGeom>
              <a:avLst/>
              <a:gdLst>
                <a:gd name="connsiteX0" fmla="*/ 2286 w 2286"/>
                <a:gd name="connsiteY0" fmla="*/ 3886 h 3886"/>
                <a:gd name="connsiteX1" fmla="*/ 0 w 2286"/>
                <a:gd name="connsiteY1" fmla="*/ 0 h 3886"/>
                <a:gd name="connsiteX2" fmla="*/ 2286 w 2286"/>
                <a:gd name="connsiteY2" fmla="*/ 3886 h 3886"/>
              </a:gdLst>
              <a:ahLst/>
              <a:cxnLst>
                <a:cxn ang="0">
                  <a:pos x="connsiteX0" y="connsiteY0"/>
                </a:cxn>
                <a:cxn ang="0">
                  <a:pos x="connsiteX1" y="connsiteY1"/>
                </a:cxn>
                <a:cxn ang="0">
                  <a:pos x="connsiteX2" y="connsiteY2"/>
                </a:cxn>
              </a:cxnLst>
              <a:rect l="l" t="t" r="r" b="b"/>
              <a:pathLst>
                <a:path w="2286" h="3886">
                  <a:moveTo>
                    <a:pt x="2286" y="3886"/>
                  </a:moveTo>
                  <a:cubicBezTo>
                    <a:pt x="1600" y="2743"/>
                    <a:pt x="686" y="1372"/>
                    <a:pt x="0" y="0"/>
                  </a:cubicBezTo>
                  <a:cubicBezTo>
                    <a:pt x="914" y="1372"/>
                    <a:pt x="1600" y="2515"/>
                    <a:pt x="2286" y="3886"/>
                  </a:cubicBezTo>
                  <a:close/>
                </a:path>
              </a:pathLst>
            </a:custGeom>
            <a:solidFill>
              <a:srgbClr val="FFFFFF"/>
            </a:solidFill>
            <a:ln w="2286" cap="flat">
              <a:noFill/>
              <a:prstDash val="solid"/>
              <a:miter/>
            </a:ln>
          </p:spPr>
          <p:txBody>
            <a:bodyPr rtlCol="0" anchor="ctr"/>
            <a:lstStyle/>
            <a:p>
              <a:endParaRPr lang="en-US"/>
            </a:p>
          </p:txBody>
        </p:sp>
        <p:sp>
          <p:nvSpPr>
            <p:cNvPr id="35" name="Freeform 485">
              <a:extLst>
                <a:ext uri="{FF2B5EF4-FFF2-40B4-BE49-F238E27FC236}">
                  <a16:creationId xmlns:a16="http://schemas.microsoft.com/office/drawing/2014/main" id="{BFF52807-3448-23AB-1AE1-69E8481F8793}"/>
                </a:ext>
              </a:extLst>
            </p:cNvPr>
            <p:cNvSpPr/>
            <p:nvPr/>
          </p:nvSpPr>
          <p:spPr>
            <a:xfrm>
              <a:off x="7343141" y="3368421"/>
              <a:ext cx="3200" cy="2514"/>
            </a:xfrm>
            <a:custGeom>
              <a:avLst/>
              <a:gdLst>
                <a:gd name="connsiteX0" fmla="*/ 3201 w 3200"/>
                <a:gd name="connsiteY0" fmla="*/ 2515 h 2514"/>
                <a:gd name="connsiteX1" fmla="*/ 0 w 3200"/>
                <a:gd name="connsiteY1" fmla="*/ 0 h 2514"/>
                <a:gd name="connsiteX2" fmla="*/ 3201 w 3200"/>
                <a:gd name="connsiteY2" fmla="*/ 2515 h 2514"/>
              </a:gdLst>
              <a:ahLst/>
              <a:cxnLst>
                <a:cxn ang="0">
                  <a:pos x="connsiteX0" y="connsiteY0"/>
                </a:cxn>
                <a:cxn ang="0">
                  <a:pos x="connsiteX1" y="connsiteY1"/>
                </a:cxn>
                <a:cxn ang="0">
                  <a:pos x="connsiteX2" y="connsiteY2"/>
                </a:cxn>
              </a:cxnLst>
              <a:rect l="l" t="t" r="r" b="b"/>
              <a:pathLst>
                <a:path w="3200" h="2514">
                  <a:moveTo>
                    <a:pt x="3201" y="2515"/>
                  </a:moveTo>
                  <a:cubicBezTo>
                    <a:pt x="2058" y="1600"/>
                    <a:pt x="915" y="686"/>
                    <a:pt x="0" y="0"/>
                  </a:cubicBezTo>
                  <a:cubicBezTo>
                    <a:pt x="1143" y="686"/>
                    <a:pt x="2058" y="1600"/>
                    <a:pt x="3201" y="2515"/>
                  </a:cubicBezTo>
                  <a:close/>
                </a:path>
              </a:pathLst>
            </a:custGeom>
            <a:solidFill>
              <a:srgbClr val="FFFFFF"/>
            </a:solidFill>
            <a:ln w="2286" cap="flat">
              <a:noFill/>
              <a:prstDash val="solid"/>
              <a:miter/>
            </a:ln>
          </p:spPr>
          <p:txBody>
            <a:bodyPr rtlCol="0" anchor="ctr"/>
            <a:lstStyle/>
            <a:p>
              <a:endParaRPr lang="en-US"/>
            </a:p>
          </p:txBody>
        </p:sp>
        <p:sp>
          <p:nvSpPr>
            <p:cNvPr id="36" name="Freeform 486">
              <a:extLst>
                <a:ext uri="{FF2B5EF4-FFF2-40B4-BE49-F238E27FC236}">
                  <a16:creationId xmlns:a16="http://schemas.microsoft.com/office/drawing/2014/main" id="{869D7C4C-7C00-B298-FD05-8285D1248FD8}"/>
                </a:ext>
              </a:extLst>
            </p:cNvPr>
            <p:cNvSpPr/>
            <p:nvPr/>
          </p:nvSpPr>
          <p:spPr>
            <a:xfrm>
              <a:off x="7339483" y="3364992"/>
              <a:ext cx="3200" cy="2743"/>
            </a:xfrm>
            <a:custGeom>
              <a:avLst/>
              <a:gdLst>
                <a:gd name="connsiteX0" fmla="*/ 3200 w 3200"/>
                <a:gd name="connsiteY0" fmla="*/ 2743 h 2743"/>
                <a:gd name="connsiteX1" fmla="*/ 0 w 3200"/>
                <a:gd name="connsiteY1" fmla="*/ 0 h 2743"/>
                <a:gd name="connsiteX2" fmla="*/ 3200 w 3200"/>
                <a:gd name="connsiteY2" fmla="*/ 2743 h 2743"/>
              </a:gdLst>
              <a:ahLst/>
              <a:cxnLst>
                <a:cxn ang="0">
                  <a:pos x="connsiteX0" y="connsiteY0"/>
                </a:cxn>
                <a:cxn ang="0">
                  <a:pos x="connsiteX1" y="connsiteY1"/>
                </a:cxn>
                <a:cxn ang="0">
                  <a:pos x="connsiteX2" y="connsiteY2"/>
                </a:cxn>
              </a:cxnLst>
              <a:rect l="l" t="t" r="r" b="b"/>
              <a:pathLst>
                <a:path w="3200" h="2743">
                  <a:moveTo>
                    <a:pt x="3200" y="2743"/>
                  </a:moveTo>
                  <a:cubicBezTo>
                    <a:pt x="2057" y="1829"/>
                    <a:pt x="1143" y="914"/>
                    <a:pt x="0" y="0"/>
                  </a:cubicBezTo>
                  <a:cubicBezTo>
                    <a:pt x="1143" y="914"/>
                    <a:pt x="2057" y="1829"/>
                    <a:pt x="3200" y="2743"/>
                  </a:cubicBezTo>
                  <a:close/>
                </a:path>
              </a:pathLst>
            </a:custGeom>
            <a:solidFill>
              <a:srgbClr val="FFFFFF"/>
            </a:solidFill>
            <a:ln w="2286" cap="flat">
              <a:noFill/>
              <a:prstDash val="solid"/>
              <a:miter/>
            </a:ln>
          </p:spPr>
          <p:txBody>
            <a:bodyPr rtlCol="0" anchor="ctr"/>
            <a:lstStyle/>
            <a:p>
              <a:endParaRPr lang="en-US"/>
            </a:p>
          </p:txBody>
        </p:sp>
        <p:sp>
          <p:nvSpPr>
            <p:cNvPr id="37" name="Freeform 487">
              <a:extLst>
                <a:ext uri="{FF2B5EF4-FFF2-40B4-BE49-F238E27FC236}">
                  <a16:creationId xmlns:a16="http://schemas.microsoft.com/office/drawing/2014/main" id="{788F502F-7477-658D-CB89-A8A342B1E679}"/>
                </a:ext>
              </a:extLst>
            </p:cNvPr>
            <p:cNvSpPr/>
            <p:nvPr/>
          </p:nvSpPr>
          <p:spPr>
            <a:xfrm>
              <a:off x="7336054" y="3361791"/>
              <a:ext cx="2971" cy="2971"/>
            </a:xfrm>
            <a:custGeom>
              <a:avLst/>
              <a:gdLst>
                <a:gd name="connsiteX0" fmla="*/ 2972 w 2971"/>
                <a:gd name="connsiteY0" fmla="*/ 2972 h 2971"/>
                <a:gd name="connsiteX1" fmla="*/ 0 w 2971"/>
                <a:gd name="connsiteY1" fmla="*/ 0 h 2971"/>
                <a:gd name="connsiteX2" fmla="*/ 2972 w 2971"/>
                <a:gd name="connsiteY2" fmla="*/ 2972 h 2971"/>
              </a:gdLst>
              <a:ahLst/>
              <a:cxnLst>
                <a:cxn ang="0">
                  <a:pos x="connsiteX0" y="connsiteY0"/>
                </a:cxn>
                <a:cxn ang="0">
                  <a:pos x="connsiteX1" y="connsiteY1"/>
                </a:cxn>
                <a:cxn ang="0">
                  <a:pos x="connsiteX2" y="connsiteY2"/>
                </a:cxn>
              </a:cxnLst>
              <a:rect l="l" t="t" r="r" b="b"/>
              <a:pathLst>
                <a:path w="2971" h="2971">
                  <a:moveTo>
                    <a:pt x="2972" y="2972"/>
                  </a:moveTo>
                  <a:cubicBezTo>
                    <a:pt x="1829" y="2057"/>
                    <a:pt x="914" y="914"/>
                    <a:pt x="0" y="0"/>
                  </a:cubicBezTo>
                  <a:cubicBezTo>
                    <a:pt x="914" y="914"/>
                    <a:pt x="2057" y="1829"/>
                    <a:pt x="2972" y="2972"/>
                  </a:cubicBezTo>
                  <a:close/>
                </a:path>
              </a:pathLst>
            </a:custGeom>
            <a:solidFill>
              <a:srgbClr val="FFFFFF"/>
            </a:solidFill>
            <a:ln w="2286" cap="flat">
              <a:noFill/>
              <a:prstDash val="solid"/>
              <a:miter/>
            </a:ln>
          </p:spPr>
          <p:txBody>
            <a:bodyPr rtlCol="0" anchor="ctr"/>
            <a:lstStyle/>
            <a:p>
              <a:endParaRPr lang="en-US"/>
            </a:p>
          </p:txBody>
        </p:sp>
        <p:sp>
          <p:nvSpPr>
            <p:cNvPr id="38" name="Freeform 488">
              <a:extLst>
                <a:ext uri="{FF2B5EF4-FFF2-40B4-BE49-F238E27FC236}">
                  <a16:creationId xmlns:a16="http://schemas.microsoft.com/office/drawing/2014/main" id="{D6040A06-05F4-C795-739B-E9F8F316CC80}"/>
                </a:ext>
              </a:extLst>
            </p:cNvPr>
            <p:cNvSpPr/>
            <p:nvPr/>
          </p:nvSpPr>
          <p:spPr>
            <a:xfrm>
              <a:off x="7332625" y="3358134"/>
              <a:ext cx="2971" cy="3200"/>
            </a:xfrm>
            <a:custGeom>
              <a:avLst/>
              <a:gdLst>
                <a:gd name="connsiteX0" fmla="*/ 2972 w 2971"/>
                <a:gd name="connsiteY0" fmla="*/ 3200 h 3200"/>
                <a:gd name="connsiteX1" fmla="*/ 0 w 2971"/>
                <a:gd name="connsiteY1" fmla="*/ 0 h 3200"/>
                <a:gd name="connsiteX2" fmla="*/ 2972 w 2971"/>
                <a:gd name="connsiteY2" fmla="*/ 3200 h 3200"/>
              </a:gdLst>
              <a:ahLst/>
              <a:cxnLst>
                <a:cxn ang="0">
                  <a:pos x="connsiteX0" y="connsiteY0"/>
                </a:cxn>
                <a:cxn ang="0">
                  <a:pos x="connsiteX1" y="connsiteY1"/>
                </a:cxn>
                <a:cxn ang="0">
                  <a:pos x="connsiteX2" y="connsiteY2"/>
                </a:cxn>
              </a:cxnLst>
              <a:rect l="l" t="t" r="r" b="b"/>
              <a:pathLst>
                <a:path w="2971" h="3200">
                  <a:moveTo>
                    <a:pt x="2972" y="3200"/>
                  </a:moveTo>
                  <a:cubicBezTo>
                    <a:pt x="2057" y="2286"/>
                    <a:pt x="914" y="1143"/>
                    <a:pt x="0" y="0"/>
                  </a:cubicBezTo>
                  <a:cubicBezTo>
                    <a:pt x="1143" y="1143"/>
                    <a:pt x="2057" y="2286"/>
                    <a:pt x="2972" y="3200"/>
                  </a:cubicBezTo>
                  <a:close/>
                </a:path>
              </a:pathLst>
            </a:custGeom>
            <a:solidFill>
              <a:srgbClr val="FFFFFF"/>
            </a:solidFill>
            <a:ln w="2286" cap="flat">
              <a:noFill/>
              <a:prstDash val="solid"/>
              <a:miter/>
            </a:ln>
          </p:spPr>
          <p:txBody>
            <a:bodyPr rtlCol="0" anchor="ctr"/>
            <a:lstStyle/>
            <a:p>
              <a:endParaRPr lang="en-US"/>
            </a:p>
          </p:txBody>
        </p:sp>
        <p:sp>
          <p:nvSpPr>
            <p:cNvPr id="39" name="Freeform 489">
              <a:extLst>
                <a:ext uri="{FF2B5EF4-FFF2-40B4-BE49-F238E27FC236}">
                  <a16:creationId xmlns:a16="http://schemas.microsoft.com/office/drawing/2014/main" id="{137F94D1-2AFE-0E1D-4D74-D58E1D0FF6CC}"/>
                </a:ext>
              </a:extLst>
            </p:cNvPr>
            <p:cNvSpPr/>
            <p:nvPr/>
          </p:nvSpPr>
          <p:spPr>
            <a:xfrm>
              <a:off x="7381089" y="3390138"/>
              <a:ext cx="3200" cy="1143"/>
            </a:xfrm>
            <a:custGeom>
              <a:avLst/>
              <a:gdLst>
                <a:gd name="connsiteX0" fmla="*/ 3200 w 3200"/>
                <a:gd name="connsiteY0" fmla="*/ 1143 h 1143"/>
                <a:gd name="connsiteX1" fmla="*/ 0 w 3200"/>
                <a:gd name="connsiteY1" fmla="*/ 0 h 1143"/>
                <a:gd name="connsiteX2" fmla="*/ 3200 w 3200"/>
                <a:gd name="connsiteY2" fmla="*/ 1143 h 1143"/>
              </a:gdLst>
              <a:ahLst/>
              <a:cxnLst>
                <a:cxn ang="0">
                  <a:pos x="connsiteX0" y="connsiteY0"/>
                </a:cxn>
                <a:cxn ang="0">
                  <a:pos x="connsiteX1" y="connsiteY1"/>
                </a:cxn>
                <a:cxn ang="0">
                  <a:pos x="connsiteX2" y="connsiteY2"/>
                </a:cxn>
              </a:cxnLst>
              <a:rect l="l" t="t" r="r" b="b"/>
              <a:pathLst>
                <a:path w="3200" h="1143">
                  <a:moveTo>
                    <a:pt x="3200" y="1143"/>
                  </a:moveTo>
                  <a:cubicBezTo>
                    <a:pt x="2057" y="686"/>
                    <a:pt x="1143" y="457"/>
                    <a:pt x="0" y="0"/>
                  </a:cubicBezTo>
                  <a:cubicBezTo>
                    <a:pt x="1143" y="457"/>
                    <a:pt x="2057" y="914"/>
                    <a:pt x="3200" y="1143"/>
                  </a:cubicBezTo>
                  <a:close/>
                </a:path>
              </a:pathLst>
            </a:custGeom>
            <a:solidFill>
              <a:srgbClr val="FFFFFF"/>
            </a:solidFill>
            <a:ln w="2286" cap="flat">
              <a:noFill/>
              <a:prstDash val="solid"/>
              <a:miter/>
            </a:ln>
          </p:spPr>
          <p:txBody>
            <a:bodyPr rtlCol="0" anchor="ctr"/>
            <a:lstStyle/>
            <a:p>
              <a:endParaRPr lang="en-US"/>
            </a:p>
          </p:txBody>
        </p:sp>
        <p:sp>
          <p:nvSpPr>
            <p:cNvPr id="40" name="Freeform 490">
              <a:extLst>
                <a:ext uri="{FF2B5EF4-FFF2-40B4-BE49-F238E27FC236}">
                  <a16:creationId xmlns:a16="http://schemas.microsoft.com/office/drawing/2014/main" id="{C592C53E-0485-DB14-5F6D-8358027A50F4}"/>
                </a:ext>
              </a:extLst>
            </p:cNvPr>
            <p:cNvSpPr/>
            <p:nvPr/>
          </p:nvSpPr>
          <p:spPr>
            <a:xfrm>
              <a:off x="7398919" y="3395853"/>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1143" y="229"/>
                    <a:pt x="1829" y="457"/>
                    <a:pt x="2743" y="686"/>
                  </a:cubicBezTo>
                  <a:close/>
                </a:path>
              </a:pathLst>
            </a:custGeom>
            <a:solidFill>
              <a:srgbClr val="FFFFFF"/>
            </a:solidFill>
            <a:ln w="2286" cap="flat">
              <a:noFill/>
              <a:prstDash val="solid"/>
              <a:miter/>
            </a:ln>
          </p:spPr>
          <p:txBody>
            <a:bodyPr rtlCol="0" anchor="ctr"/>
            <a:lstStyle/>
            <a:p>
              <a:endParaRPr lang="en-US"/>
            </a:p>
          </p:txBody>
        </p:sp>
        <p:sp>
          <p:nvSpPr>
            <p:cNvPr id="41" name="Freeform 491">
              <a:extLst>
                <a:ext uri="{FF2B5EF4-FFF2-40B4-BE49-F238E27FC236}">
                  <a16:creationId xmlns:a16="http://schemas.microsoft.com/office/drawing/2014/main" id="{F0575555-445D-F335-1C19-94D6CAF98AEA}"/>
                </a:ext>
              </a:extLst>
            </p:cNvPr>
            <p:cNvSpPr/>
            <p:nvPr/>
          </p:nvSpPr>
          <p:spPr>
            <a:xfrm>
              <a:off x="7390004" y="3393338"/>
              <a:ext cx="2971" cy="914"/>
            </a:xfrm>
            <a:custGeom>
              <a:avLst/>
              <a:gdLst>
                <a:gd name="connsiteX0" fmla="*/ 2972 w 2971"/>
                <a:gd name="connsiteY0" fmla="*/ 914 h 914"/>
                <a:gd name="connsiteX1" fmla="*/ 0 w 2971"/>
                <a:gd name="connsiteY1" fmla="*/ 0 h 914"/>
                <a:gd name="connsiteX2" fmla="*/ 2972 w 2971"/>
                <a:gd name="connsiteY2" fmla="*/ 914 h 914"/>
              </a:gdLst>
              <a:ahLst/>
              <a:cxnLst>
                <a:cxn ang="0">
                  <a:pos x="connsiteX0" y="connsiteY0"/>
                </a:cxn>
                <a:cxn ang="0">
                  <a:pos x="connsiteX1" y="connsiteY1"/>
                </a:cxn>
                <a:cxn ang="0">
                  <a:pos x="connsiteX2" y="connsiteY2"/>
                </a:cxn>
              </a:cxnLst>
              <a:rect l="l" t="t" r="r" b="b"/>
              <a:pathLst>
                <a:path w="2971" h="914">
                  <a:moveTo>
                    <a:pt x="2972" y="914"/>
                  </a:moveTo>
                  <a:cubicBezTo>
                    <a:pt x="2058" y="686"/>
                    <a:pt x="1143" y="229"/>
                    <a:pt x="0" y="0"/>
                  </a:cubicBezTo>
                  <a:cubicBezTo>
                    <a:pt x="1143" y="229"/>
                    <a:pt x="2058" y="686"/>
                    <a:pt x="2972" y="914"/>
                  </a:cubicBezTo>
                  <a:close/>
                </a:path>
              </a:pathLst>
            </a:custGeom>
            <a:solidFill>
              <a:srgbClr val="FFFFFF"/>
            </a:solidFill>
            <a:ln w="2286" cap="flat">
              <a:noFill/>
              <a:prstDash val="solid"/>
              <a:miter/>
            </a:ln>
          </p:spPr>
          <p:txBody>
            <a:bodyPr rtlCol="0" anchor="ctr"/>
            <a:lstStyle/>
            <a:p>
              <a:endParaRPr lang="en-US"/>
            </a:p>
          </p:txBody>
        </p:sp>
        <p:sp>
          <p:nvSpPr>
            <p:cNvPr id="42" name="Freeform 492">
              <a:extLst>
                <a:ext uri="{FF2B5EF4-FFF2-40B4-BE49-F238E27FC236}">
                  <a16:creationId xmlns:a16="http://schemas.microsoft.com/office/drawing/2014/main" id="{6338FA55-0C87-8B8B-CC90-09270BCCE1BC}"/>
                </a:ext>
              </a:extLst>
            </p:cNvPr>
            <p:cNvSpPr/>
            <p:nvPr/>
          </p:nvSpPr>
          <p:spPr>
            <a:xfrm>
              <a:off x="7394576" y="3394710"/>
              <a:ext cx="2743" cy="685"/>
            </a:xfrm>
            <a:custGeom>
              <a:avLst/>
              <a:gdLst>
                <a:gd name="connsiteX0" fmla="*/ 2744 w 2743"/>
                <a:gd name="connsiteY0" fmla="*/ 686 h 685"/>
                <a:gd name="connsiteX1" fmla="*/ 0 w 2743"/>
                <a:gd name="connsiteY1" fmla="*/ 0 h 685"/>
                <a:gd name="connsiteX2" fmla="*/ 2744 w 2743"/>
                <a:gd name="connsiteY2" fmla="*/ 686 h 685"/>
              </a:gdLst>
              <a:ahLst/>
              <a:cxnLst>
                <a:cxn ang="0">
                  <a:pos x="connsiteX0" y="connsiteY0"/>
                </a:cxn>
                <a:cxn ang="0">
                  <a:pos x="connsiteX1" y="connsiteY1"/>
                </a:cxn>
                <a:cxn ang="0">
                  <a:pos x="connsiteX2" y="connsiteY2"/>
                </a:cxn>
              </a:cxnLst>
              <a:rect l="l" t="t" r="r" b="b"/>
              <a:pathLst>
                <a:path w="2743" h="685">
                  <a:moveTo>
                    <a:pt x="2744" y="686"/>
                  </a:moveTo>
                  <a:cubicBezTo>
                    <a:pt x="1829" y="457"/>
                    <a:pt x="915" y="229"/>
                    <a:pt x="0" y="0"/>
                  </a:cubicBezTo>
                  <a:cubicBezTo>
                    <a:pt x="915" y="229"/>
                    <a:pt x="1829" y="457"/>
                    <a:pt x="2744" y="686"/>
                  </a:cubicBezTo>
                  <a:close/>
                </a:path>
              </a:pathLst>
            </a:custGeom>
            <a:solidFill>
              <a:srgbClr val="FFFFFF"/>
            </a:solidFill>
            <a:ln w="2286" cap="flat">
              <a:noFill/>
              <a:prstDash val="solid"/>
              <a:miter/>
            </a:ln>
          </p:spPr>
          <p:txBody>
            <a:bodyPr rtlCol="0" anchor="ctr"/>
            <a:lstStyle/>
            <a:p>
              <a:endParaRPr lang="en-US"/>
            </a:p>
          </p:txBody>
        </p:sp>
        <p:sp>
          <p:nvSpPr>
            <p:cNvPr id="43" name="Freeform 493">
              <a:extLst>
                <a:ext uri="{FF2B5EF4-FFF2-40B4-BE49-F238E27FC236}">
                  <a16:creationId xmlns:a16="http://schemas.microsoft.com/office/drawing/2014/main" id="{6D3D8680-E6F7-AB1D-872E-8BBB2BF969F1}"/>
                </a:ext>
              </a:extLst>
            </p:cNvPr>
            <p:cNvSpPr/>
            <p:nvPr/>
          </p:nvSpPr>
          <p:spPr>
            <a:xfrm>
              <a:off x="7407835" y="3397681"/>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600" y="229"/>
                    <a:pt x="686" y="229"/>
                    <a:pt x="0" y="0"/>
                  </a:cubicBezTo>
                  <a:cubicBezTo>
                    <a:pt x="686" y="229"/>
                    <a:pt x="1600" y="229"/>
                    <a:pt x="2286" y="457"/>
                  </a:cubicBezTo>
                  <a:close/>
                </a:path>
              </a:pathLst>
            </a:custGeom>
            <a:solidFill>
              <a:srgbClr val="FFFFFF"/>
            </a:solidFill>
            <a:ln w="2286" cap="flat">
              <a:noFill/>
              <a:prstDash val="solid"/>
              <a:miter/>
            </a:ln>
          </p:spPr>
          <p:txBody>
            <a:bodyPr rtlCol="0" anchor="ctr"/>
            <a:lstStyle/>
            <a:p>
              <a:endParaRPr lang="en-US"/>
            </a:p>
          </p:txBody>
        </p:sp>
        <p:sp>
          <p:nvSpPr>
            <p:cNvPr id="44" name="Freeform 494">
              <a:extLst>
                <a:ext uri="{FF2B5EF4-FFF2-40B4-BE49-F238E27FC236}">
                  <a16:creationId xmlns:a16="http://schemas.microsoft.com/office/drawing/2014/main" id="{018FD887-F966-9258-7BFF-B4FDAB1484EE}"/>
                </a:ext>
              </a:extLst>
            </p:cNvPr>
            <p:cNvSpPr/>
            <p:nvPr/>
          </p:nvSpPr>
          <p:spPr>
            <a:xfrm>
              <a:off x="7403491" y="3396996"/>
              <a:ext cx="2514" cy="457"/>
            </a:xfrm>
            <a:custGeom>
              <a:avLst/>
              <a:gdLst>
                <a:gd name="connsiteX0" fmla="*/ 2514 w 2514"/>
                <a:gd name="connsiteY0" fmla="*/ 457 h 457"/>
                <a:gd name="connsiteX1" fmla="*/ 0 w 2514"/>
                <a:gd name="connsiteY1" fmla="*/ 0 h 457"/>
                <a:gd name="connsiteX2" fmla="*/ 2514 w 2514"/>
                <a:gd name="connsiteY2" fmla="*/ 457 h 457"/>
              </a:gdLst>
              <a:ahLst/>
              <a:cxnLst>
                <a:cxn ang="0">
                  <a:pos x="connsiteX0" y="connsiteY0"/>
                </a:cxn>
                <a:cxn ang="0">
                  <a:pos x="connsiteX1" y="connsiteY1"/>
                </a:cxn>
                <a:cxn ang="0">
                  <a:pos x="connsiteX2" y="connsiteY2"/>
                </a:cxn>
              </a:cxnLst>
              <a:rect l="l" t="t" r="r" b="b"/>
              <a:pathLst>
                <a:path w="2514" h="457">
                  <a:moveTo>
                    <a:pt x="2514" y="457"/>
                  </a:moveTo>
                  <a:cubicBezTo>
                    <a:pt x="1600" y="229"/>
                    <a:pt x="914" y="229"/>
                    <a:pt x="0" y="0"/>
                  </a:cubicBezTo>
                  <a:cubicBezTo>
                    <a:pt x="914" y="0"/>
                    <a:pt x="1600" y="229"/>
                    <a:pt x="2514" y="457"/>
                  </a:cubicBezTo>
                  <a:close/>
                </a:path>
              </a:pathLst>
            </a:custGeom>
            <a:solidFill>
              <a:srgbClr val="FFFFFF"/>
            </a:solidFill>
            <a:ln w="2286" cap="flat">
              <a:noFill/>
              <a:prstDash val="solid"/>
              <a:miter/>
            </a:ln>
          </p:spPr>
          <p:txBody>
            <a:bodyPr rtlCol="0" anchor="ctr"/>
            <a:lstStyle/>
            <a:p>
              <a:endParaRPr lang="en-US"/>
            </a:p>
          </p:txBody>
        </p:sp>
        <p:sp>
          <p:nvSpPr>
            <p:cNvPr id="45" name="Freeform 495">
              <a:extLst>
                <a:ext uri="{FF2B5EF4-FFF2-40B4-BE49-F238E27FC236}">
                  <a16:creationId xmlns:a16="http://schemas.microsoft.com/office/drawing/2014/main" id="{0E88E74D-5CC4-6BBA-0B88-CD03D3C9F2E7}"/>
                </a:ext>
              </a:extLst>
            </p:cNvPr>
            <p:cNvSpPr/>
            <p:nvPr/>
          </p:nvSpPr>
          <p:spPr>
            <a:xfrm>
              <a:off x="7515505" y="3206115"/>
              <a:ext cx="2514" cy="2971"/>
            </a:xfrm>
            <a:custGeom>
              <a:avLst/>
              <a:gdLst>
                <a:gd name="connsiteX0" fmla="*/ 0 w 2514"/>
                <a:gd name="connsiteY0" fmla="*/ 0 h 2971"/>
                <a:gd name="connsiteX1" fmla="*/ 2514 w 2514"/>
                <a:gd name="connsiteY1" fmla="*/ 2972 h 2971"/>
                <a:gd name="connsiteX2" fmla="*/ 0 w 2514"/>
                <a:gd name="connsiteY2" fmla="*/ 0 h 2971"/>
              </a:gdLst>
              <a:ahLst/>
              <a:cxnLst>
                <a:cxn ang="0">
                  <a:pos x="connsiteX0" y="connsiteY0"/>
                </a:cxn>
                <a:cxn ang="0">
                  <a:pos x="connsiteX1" y="connsiteY1"/>
                </a:cxn>
                <a:cxn ang="0">
                  <a:pos x="connsiteX2" y="connsiteY2"/>
                </a:cxn>
              </a:cxnLst>
              <a:rect l="l" t="t" r="r" b="b"/>
              <a:pathLst>
                <a:path w="2514" h="2971">
                  <a:moveTo>
                    <a:pt x="0" y="0"/>
                  </a:moveTo>
                  <a:cubicBezTo>
                    <a:pt x="914" y="914"/>
                    <a:pt x="1600" y="2057"/>
                    <a:pt x="2514" y="2972"/>
                  </a:cubicBezTo>
                  <a:cubicBezTo>
                    <a:pt x="1600" y="2057"/>
                    <a:pt x="686" y="914"/>
                    <a:pt x="0" y="0"/>
                  </a:cubicBezTo>
                  <a:close/>
                </a:path>
              </a:pathLst>
            </a:custGeom>
            <a:solidFill>
              <a:srgbClr val="FFFFFF"/>
            </a:solidFill>
            <a:ln w="2286" cap="flat">
              <a:noFill/>
              <a:prstDash val="solid"/>
              <a:miter/>
            </a:ln>
          </p:spPr>
          <p:txBody>
            <a:bodyPr rtlCol="0" anchor="ctr"/>
            <a:lstStyle/>
            <a:p>
              <a:endParaRPr lang="en-US"/>
            </a:p>
          </p:txBody>
        </p:sp>
        <p:sp>
          <p:nvSpPr>
            <p:cNvPr id="46" name="Freeform 496">
              <a:extLst>
                <a:ext uri="{FF2B5EF4-FFF2-40B4-BE49-F238E27FC236}">
                  <a16:creationId xmlns:a16="http://schemas.microsoft.com/office/drawing/2014/main" id="{32AE3A79-A322-2B85-B2EB-CE67B2155150}"/>
                </a:ext>
              </a:extLst>
            </p:cNvPr>
            <p:cNvSpPr/>
            <p:nvPr/>
          </p:nvSpPr>
          <p:spPr>
            <a:xfrm>
              <a:off x="7306306" y="3164351"/>
              <a:ext cx="217541" cy="211511"/>
            </a:xfrm>
            <a:custGeom>
              <a:avLst/>
              <a:gdLst>
                <a:gd name="connsiteX0" fmla="*/ 64953 w 217541"/>
                <a:gd name="connsiteY0" fmla="*/ 203384 h 211511"/>
                <a:gd name="connsiteX1" fmla="*/ 212629 w 217541"/>
                <a:gd name="connsiteY1" fmla="*/ 147148 h 211511"/>
                <a:gd name="connsiteX2" fmla="*/ 190683 w 217541"/>
                <a:gd name="connsiteY2" fmla="*/ 45421 h 211511"/>
                <a:gd name="connsiteX3" fmla="*/ 151135 w 217541"/>
                <a:gd name="connsiteY3" fmla="*/ 4502 h 211511"/>
                <a:gd name="connsiteX4" fmla="*/ 66325 w 217541"/>
                <a:gd name="connsiteY4" fmla="*/ 12503 h 211511"/>
                <a:gd name="connsiteX5" fmla="*/ 5517 w 217541"/>
                <a:gd name="connsiteY5" fmla="*/ 76968 h 211511"/>
                <a:gd name="connsiteX6" fmla="*/ 8946 w 217541"/>
                <a:gd name="connsiteY6" fmla="*/ 161779 h 211511"/>
                <a:gd name="connsiteX7" fmla="*/ 10089 w 217541"/>
                <a:gd name="connsiteY7" fmla="*/ 165436 h 211511"/>
                <a:gd name="connsiteX8" fmla="*/ 64953 w 217541"/>
                <a:gd name="connsiteY8" fmla="*/ 203384 h 211511"/>
                <a:gd name="connsiteX9" fmla="*/ 125304 w 217541"/>
                <a:gd name="connsiteY9" fmla="*/ 49308 h 211511"/>
                <a:gd name="connsiteX10" fmla="*/ 183825 w 217541"/>
                <a:gd name="connsiteY10" fmla="*/ 114459 h 211511"/>
                <a:gd name="connsiteX11" fmla="*/ 117760 w 217541"/>
                <a:gd name="connsiteY11" fmla="*/ 184867 h 211511"/>
                <a:gd name="connsiteX12" fmla="*/ 52837 w 217541"/>
                <a:gd name="connsiteY12" fmla="*/ 116973 h 211511"/>
                <a:gd name="connsiteX13" fmla="*/ 125304 w 217541"/>
                <a:gd name="connsiteY13" fmla="*/ 49308 h 21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541" h="211511">
                  <a:moveTo>
                    <a:pt x="64953" y="203384"/>
                  </a:moveTo>
                  <a:cubicBezTo>
                    <a:pt x="118674" y="224644"/>
                    <a:pt x="191369" y="203613"/>
                    <a:pt x="212629" y="147148"/>
                  </a:cubicBezTo>
                  <a:cubicBezTo>
                    <a:pt x="225430" y="113087"/>
                    <a:pt x="211486" y="73082"/>
                    <a:pt x="190683" y="45421"/>
                  </a:cubicBezTo>
                  <a:cubicBezTo>
                    <a:pt x="179482" y="30562"/>
                    <a:pt x="166223" y="16161"/>
                    <a:pt x="151135" y="4502"/>
                  </a:cubicBezTo>
                  <a:cubicBezTo>
                    <a:pt x="123932" y="-3270"/>
                    <a:pt x="93985" y="-1213"/>
                    <a:pt x="66325" y="12503"/>
                  </a:cubicBezTo>
                  <a:cubicBezTo>
                    <a:pt x="40264" y="25305"/>
                    <a:pt x="14432" y="46564"/>
                    <a:pt x="5517" y="76968"/>
                  </a:cubicBezTo>
                  <a:cubicBezTo>
                    <a:pt x="-7056" y="123603"/>
                    <a:pt x="5288" y="147377"/>
                    <a:pt x="8946" y="161779"/>
                  </a:cubicBezTo>
                  <a:cubicBezTo>
                    <a:pt x="9175" y="163150"/>
                    <a:pt x="9632" y="164293"/>
                    <a:pt x="10089" y="165436"/>
                  </a:cubicBezTo>
                  <a:cubicBezTo>
                    <a:pt x="24719" y="181667"/>
                    <a:pt x="43465" y="194926"/>
                    <a:pt x="64953" y="203384"/>
                  </a:cubicBezTo>
                  <a:close/>
                  <a:moveTo>
                    <a:pt x="125304" y="49308"/>
                  </a:moveTo>
                  <a:cubicBezTo>
                    <a:pt x="168280" y="49308"/>
                    <a:pt x="183825" y="84055"/>
                    <a:pt x="183825" y="114459"/>
                  </a:cubicBezTo>
                  <a:cubicBezTo>
                    <a:pt x="183597" y="147834"/>
                    <a:pt x="167137" y="181438"/>
                    <a:pt x="117760" y="184867"/>
                  </a:cubicBezTo>
                  <a:cubicBezTo>
                    <a:pt x="80269" y="185325"/>
                    <a:pt x="53752" y="157435"/>
                    <a:pt x="52837" y="116973"/>
                  </a:cubicBezTo>
                  <a:cubicBezTo>
                    <a:pt x="52152" y="78797"/>
                    <a:pt x="80041" y="49079"/>
                    <a:pt x="125304" y="49308"/>
                  </a:cubicBezTo>
                  <a:close/>
                </a:path>
              </a:pathLst>
            </a:custGeom>
            <a:solidFill>
              <a:srgbClr val="FFFFFF"/>
            </a:solidFill>
            <a:ln w="2286" cap="flat">
              <a:noFill/>
              <a:prstDash val="solid"/>
              <a:miter/>
            </a:ln>
          </p:spPr>
          <p:txBody>
            <a:bodyPr rtlCol="0" anchor="ctr"/>
            <a:lstStyle/>
            <a:p>
              <a:endParaRPr lang="en-US"/>
            </a:p>
          </p:txBody>
        </p:sp>
        <p:sp>
          <p:nvSpPr>
            <p:cNvPr id="47" name="Freeform 497">
              <a:extLst>
                <a:ext uri="{FF2B5EF4-FFF2-40B4-BE49-F238E27FC236}">
                  <a16:creationId xmlns:a16="http://schemas.microsoft.com/office/drawing/2014/main" id="{BD223D57-BF96-42FA-44EE-FE3D607CCE57}"/>
                </a:ext>
              </a:extLst>
            </p:cNvPr>
            <p:cNvSpPr/>
            <p:nvPr/>
          </p:nvSpPr>
          <p:spPr>
            <a:xfrm>
              <a:off x="7385661" y="3391738"/>
              <a:ext cx="2971" cy="1143"/>
            </a:xfrm>
            <a:custGeom>
              <a:avLst/>
              <a:gdLst>
                <a:gd name="connsiteX0" fmla="*/ 0 w 2971"/>
                <a:gd name="connsiteY0" fmla="*/ 0 h 1143"/>
                <a:gd name="connsiteX1" fmla="*/ 2972 w 2971"/>
                <a:gd name="connsiteY1" fmla="*/ 1143 h 1143"/>
                <a:gd name="connsiteX2" fmla="*/ 0 w 2971"/>
                <a:gd name="connsiteY2" fmla="*/ 0 h 1143"/>
              </a:gdLst>
              <a:ahLst/>
              <a:cxnLst>
                <a:cxn ang="0">
                  <a:pos x="connsiteX0" y="connsiteY0"/>
                </a:cxn>
                <a:cxn ang="0">
                  <a:pos x="connsiteX1" y="connsiteY1"/>
                </a:cxn>
                <a:cxn ang="0">
                  <a:pos x="connsiteX2" y="connsiteY2"/>
                </a:cxn>
              </a:cxnLst>
              <a:rect l="l" t="t" r="r" b="b"/>
              <a:pathLst>
                <a:path w="2971" h="1143">
                  <a:moveTo>
                    <a:pt x="0" y="0"/>
                  </a:moveTo>
                  <a:cubicBezTo>
                    <a:pt x="914" y="457"/>
                    <a:pt x="2057" y="686"/>
                    <a:pt x="2972" y="1143"/>
                  </a:cubicBezTo>
                  <a:cubicBezTo>
                    <a:pt x="2057" y="914"/>
                    <a:pt x="914" y="457"/>
                    <a:pt x="0" y="0"/>
                  </a:cubicBezTo>
                  <a:close/>
                </a:path>
              </a:pathLst>
            </a:custGeom>
            <a:solidFill>
              <a:srgbClr val="FFFFFF"/>
            </a:solidFill>
            <a:ln w="2286" cap="flat">
              <a:noFill/>
              <a:prstDash val="solid"/>
              <a:miter/>
            </a:ln>
          </p:spPr>
          <p:txBody>
            <a:bodyPr rtlCol="0" anchor="ctr"/>
            <a:lstStyle/>
            <a:p>
              <a:endParaRPr lang="en-US"/>
            </a:p>
          </p:txBody>
        </p:sp>
        <p:sp>
          <p:nvSpPr>
            <p:cNvPr id="48" name="Freeform 498">
              <a:extLst>
                <a:ext uri="{FF2B5EF4-FFF2-40B4-BE49-F238E27FC236}">
                  <a16:creationId xmlns:a16="http://schemas.microsoft.com/office/drawing/2014/main" id="{2591733C-B58B-4279-E404-8F6F6D20433A}"/>
                </a:ext>
              </a:extLst>
            </p:cNvPr>
            <p:cNvSpPr/>
            <p:nvPr/>
          </p:nvSpPr>
          <p:spPr>
            <a:xfrm>
              <a:off x="7412178" y="3398596"/>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5" y="0"/>
                    <a:pt x="0" y="0"/>
                  </a:cubicBezTo>
                  <a:cubicBezTo>
                    <a:pt x="685" y="0"/>
                    <a:pt x="1371" y="0"/>
                    <a:pt x="2057" y="229"/>
                  </a:cubicBezTo>
                  <a:close/>
                </a:path>
              </a:pathLst>
            </a:custGeom>
            <a:solidFill>
              <a:srgbClr val="FFFFFF"/>
            </a:solidFill>
            <a:ln w="2286" cap="flat">
              <a:noFill/>
              <a:prstDash val="solid"/>
              <a:miter/>
            </a:ln>
          </p:spPr>
          <p:txBody>
            <a:bodyPr rtlCol="0" anchor="ctr"/>
            <a:lstStyle/>
            <a:p>
              <a:endParaRPr lang="en-US"/>
            </a:p>
          </p:txBody>
        </p:sp>
        <p:sp>
          <p:nvSpPr>
            <p:cNvPr id="49" name="Freeform 499">
              <a:extLst>
                <a:ext uri="{FF2B5EF4-FFF2-40B4-BE49-F238E27FC236}">
                  <a16:creationId xmlns:a16="http://schemas.microsoft.com/office/drawing/2014/main" id="{46DBEFE2-E203-19F9-BBA4-62E0FC9113B7}"/>
                </a:ext>
              </a:extLst>
            </p:cNvPr>
            <p:cNvSpPr/>
            <p:nvPr/>
          </p:nvSpPr>
          <p:spPr>
            <a:xfrm>
              <a:off x="7519163" y="3210687"/>
              <a:ext cx="2286" cy="3200"/>
            </a:xfrm>
            <a:custGeom>
              <a:avLst/>
              <a:gdLst>
                <a:gd name="connsiteX0" fmla="*/ 0 w 2286"/>
                <a:gd name="connsiteY0" fmla="*/ 0 h 3200"/>
                <a:gd name="connsiteX1" fmla="*/ 2286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915" y="1143"/>
                    <a:pt x="1601" y="2057"/>
                    <a:pt x="2286" y="3200"/>
                  </a:cubicBezTo>
                  <a:cubicBezTo>
                    <a:pt x="1601" y="2057"/>
                    <a:pt x="915" y="1143"/>
                    <a:pt x="0" y="0"/>
                  </a:cubicBezTo>
                  <a:close/>
                </a:path>
              </a:pathLst>
            </a:custGeom>
            <a:solidFill>
              <a:srgbClr val="FFFFFF"/>
            </a:solidFill>
            <a:ln w="2286" cap="flat">
              <a:noFill/>
              <a:prstDash val="solid"/>
              <a:miter/>
            </a:ln>
          </p:spPr>
          <p:txBody>
            <a:bodyPr rtlCol="0" anchor="ctr"/>
            <a:lstStyle/>
            <a:p>
              <a:endParaRPr lang="en-US"/>
            </a:p>
          </p:txBody>
        </p:sp>
        <p:sp>
          <p:nvSpPr>
            <p:cNvPr id="50" name="Freeform 500">
              <a:extLst>
                <a:ext uri="{FF2B5EF4-FFF2-40B4-BE49-F238E27FC236}">
                  <a16:creationId xmlns:a16="http://schemas.microsoft.com/office/drawing/2014/main" id="{5CE183F4-A853-C699-E763-B73C01E7C5F7}"/>
                </a:ext>
              </a:extLst>
            </p:cNvPr>
            <p:cNvSpPr/>
            <p:nvPr/>
          </p:nvSpPr>
          <p:spPr>
            <a:xfrm>
              <a:off x="7526250" y="3220516"/>
              <a:ext cx="3200" cy="5257"/>
            </a:xfrm>
            <a:custGeom>
              <a:avLst/>
              <a:gdLst>
                <a:gd name="connsiteX0" fmla="*/ 0 w 3200"/>
                <a:gd name="connsiteY0" fmla="*/ 0 h 5257"/>
                <a:gd name="connsiteX1" fmla="*/ 3200 w 3200"/>
                <a:gd name="connsiteY1" fmla="*/ 5258 h 5257"/>
                <a:gd name="connsiteX2" fmla="*/ 0 w 3200"/>
                <a:gd name="connsiteY2" fmla="*/ 0 h 5257"/>
              </a:gdLst>
              <a:ahLst/>
              <a:cxnLst>
                <a:cxn ang="0">
                  <a:pos x="connsiteX0" y="connsiteY0"/>
                </a:cxn>
                <a:cxn ang="0">
                  <a:pos x="connsiteX1" y="connsiteY1"/>
                </a:cxn>
                <a:cxn ang="0">
                  <a:pos x="connsiteX2" y="connsiteY2"/>
                </a:cxn>
              </a:cxnLst>
              <a:rect l="l" t="t" r="r" b="b"/>
              <a:pathLst>
                <a:path w="3200" h="5257">
                  <a:moveTo>
                    <a:pt x="0" y="0"/>
                  </a:moveTo>
                  <a:cubicBezTo>
                    <a:pt x="1143" y="1829"/>
                    <a:pt x="2057" y="3429"/>
                    <a:pt x="3200" y="5258"/>
                  </a:cubicBezTo>
                  <a:cubicBezTo>
                    <a:pt x="2057" y="3658"/>
                    <a:pt x="914" y="1829"/>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1">
              <a:extLst>
                <a:ext uri="{FF2B5EF4-FFF2-40B4-BE49-F238E27FC236}">
                  <a16:creationId xmlns:a16="http://schemas.microsoft.com/office/drawing/2014/main" id="{36E09D0B-AAC4-8295-A202-CB1D2466F6AC}"/>
                </a:ext>
              </a:extLst>
            </p:cNvPr>
            <p:cNvSpPr/>
            <p:nvPr/>
          </p:nvSpPr>
          <p:spPr>
            <a:xfrm>
              <a:off x="7522821" y="3215487"/>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52" name="Freeform 502">
              <a:extLst>
                <a:ext uri="{FF2B5EF4-FFF2-40B4-BE49-F238E27FC236}">
                  <a16:creationId xmlns:a16="http://schemas.microsoft.com/office/drawing/2014/main" id="{F69AFD1D-822B-BA07-9DC2-7030ADE395AC}"/>
                </a:ext>
              </a:extLst>
            </p:cNvPr>
            <p:cNvSpPr/>
            <p:nvPr/>
          </p:nvSpPr>
          <p:spPr>
            <a:xfrm>
              <a:off x="7428180" y="3399510"/>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5" y="0"/>
                    <a:pt x="228" y="0"/>
                    <a:pt x="0" y="0"/>
                  </a:cubicBezTo>
                  <a:cubicBezTo>
                    <a:pt x="228" y="0"/>
                    <a:pt x="685" y="0"/>
                    <a:pt x="1143" y="0"/>
                  </a:cubicBezTo>
                  <a:close/>
                </a:path>
              </a:pathLst>
            </a:custGeom>
            <a:solidFill>
              <a:srgbClr val="FFFFFF"/>
            </a:solidFill>
            <a:ln w="2286" cap="flat">
              <a:noFill/>
              <a:prstDash val="solid"/>
              <a:miter/>
            </a:ln>
          </p:spPr>
          <p:txBody>
            <a:bodyPr rtlCol="0" anchor="ctr"/>
            <a:lstStyle/>
            <a:p>
              <a:endParaRPr lang="en-US"/>
            </a:p>
          </p:txBody>
        </p:sp>
        <p:sp>
          <p:nvSpPr>
            <p:cNvPr id="53" name="Freeform 503">
              <a:extLst>
                <a:ext uri="{FF2B5EF4-FFF2-40B4-BE49-F238E27FC236}">
                  <a16:creationId xmlns:a16="http://schemas.microsoft.com/office/drawing/2014/main" id="{BCAF735E-7AD8-282D-0271-770070E2F9D7}"/>
                </a:ext>
              </a:extLst>
            </p:cNvPr>
            <p:cNvSpPr/>
            <p:nvPr/>
          </p:nvSpPr>
          <p:spPr>
            <a:xfrm>
              <a:off x="7424065" y="3399510"/>
              <a:ext cx="1600" cy="2286"/>
            </a:xfrm>
            <a:custGeom>
              <a:avLst/>
              <a:gdLst>
                <a:gd name="connsiteX0" fmla="*/ 1600 w 1600"/>
                <a:gd name="connsiteY0" fmla="*/ 0 h 2286"/>
                <a:gd name="connsiteX1" fmla="*/ 0 w 1600"/>
                <a:gd name="connsiteY1" fmla="*/ 0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0"/>
                    <a:pt x="457" y="0"/>
                    <a:pt x="0" y="0"/>
                  </a:cubicBezTo>
                  <a:cubicBezTo>
                    <a:pt x="686" y="0"/>
                    <a:pt x="1143" y="0"/>
                    <a:pt x="1600" y="0"/>
                  </a:cubicBezTo>
                  <a:close/>
                </a:path>
              </a:pathLst>
            </a:custGeom>
            <a:solidFill>
              <a:srgbClr val="FFFFFF"/>
            </a:solidFill>
            <a:ln w="2286" cap="flat">
              <a:noFill/>
              <a:prstDash val="solid"/>
              <a:miter/>
            </a:ln>
          </p:spPr>
          <p:txBody>
            <a:bodyPr rtlCol="0" anchor="ctr"/>
            <a:lstStyle/>
            <a:p>
              <a:endParaRPr lang="en-US"/>
            </a:p>
          </p:txBody>
        </p:sp>
        <p:sp>
          <p:nvSpPr>
            <p:cNvPr id="54" name="Freeform 504">
              <a:extLst>
                <a:ext uri="{FF2B5EF4-FFF2-40B4-BE49-F238E27FC236}">
                  <a16:creationId xmlns:a16="http://schemas.microsoft.com/office/drawing/2014/main" id="{96129C28-69A5-75B8-04DD-B032F1DB1F6E}"/>
                </a:ext>
              </a:extLst>
            </p:cNvPr>
            <p:cNvSpPr/>
            <p:nvPr/>
          </p:nvSpPr>
          <p:spPr>
            <a:xfrm>
              <a:off x="7416064" y="3398824"/>
              <a:ext cx="2057" cy="228"/>
            </a:xfrm>
            <a:custGeom>
              <a:avLst/>
              <a:gdLst>
                <a:gd name="connsiteX0" fmla="*/ 2057 w 2057"/>
                <a:gd name="connsiteY0" fmla="*/ 229 h 228"/>
                <a:gd name="connsiteX1" fmla="*/ 0 w 2057"/>
                <a:gd name="connsiteY1" fmla="*/ 0 h 228"/>
                <a:gd name="connsiteX2" fmla="*/ 2057 w 2057"/>
                <a:gd name="connsiteY2" fmla="*/ 229 h 228"/>
              </a:gdLst>
              <a:ahLst/>
              <a:cxnLst>
                <a:cxn ang="0">
                  <a:pos x="connsiteX0" y="connsiteY0"/>
                </a:cxn>
                <a:cxn ang="0">
                  <a:pos x="connsiteX1" y="connsiteY1"/>
                </a:cxn>
                <a:cxn ang="0">
                  <a:pos x="connsiteX2" y="connsiteY2"/>
                </a:cxn>
              </a:cxnLst>
              <a:rect l="l" t="t" r="r" b="b"/>
              <a:pathLst>
                <a:path w="2057" h="228">
                  <a:moveTo>
                    <a:pt x="2057" y="229"/>
                  </a:moveTo>
                  <a:cubicBezTo>
                    <a:pt x="1371" y="229"/>
                    <a:pt x="686" y="0"/>
                    <a:pt x="0" y="0"/>
                  </a:cubicBezTo>
                  <a:cubicBezTo>
                    <a:pt x="914" y="229"/>
                    <a:pt x="1371" y="229"/>
                    <a:pt x="2057" y="229"/>
                  </a:cubicBezTo>
                  <a:close/>
                </a:path>
              </a:pathLst>
            </a:custGeom>
            <a:solidFill>
              <a:srgbClr val="FFFFFF"/>
            </a:solidFill>
            <a:ln w="2286" cap="flat">
              <a:noFill/>
              <a:prstDash val="solid"/>
              <a:miter/>
            </a:ln>
          </p:spPr>
          <p:txBody>
            <a:bodyPr rtlCol="0" anchor="ctr"/>
            <a:lstStyle/>
            <a:p>
              <a:endParaRPr lang="en-US"/>
            </a:p>
          </p:txBody>
        </p:sp>
        <p:sp>
          <p:nvSpPr>
            <p:cNvPr id="55" name="Freeform 505">
              <a:extLst>
                <a:ext uri="{FF2B5EF4-FFF2-40B4-BE49-F238E27FC236}">
                  <a16:creationId xmlns:a16="http://schemas.microsoft.com/office/drawing/2014/main" id="{64589978-44B2-2F65-EADB-9B1240D0DE2D}"/>
                </a:ext>
              </a:extLst>
            </p:cNvPr>
            <p:cNvSpPr/>
            <p:nvPr/>
          </p:nvSpPr>
          <p:spPr>
            <a:xfrm>
              <a:off x="7420179" y="3399282"/>
              <a:ext cx="1828" cy="228"/>
            </a:xfrm>
            <a:custGeom>
              <a:avLst/>
              <a:gdLst>
                <a:gd name="connsiteX0" fmla="*/ 1828 w 1828"/>
                <a:gd name="connsiteY0" fmla="*/ 229 h 228"/>
                <a:gd name="connsiteX1" fmla="*/ 0 w 1828"/>
                <a:gd name="connsiteY1" fmla="*/ 0 h 228"/>
                <a:gd name="connsiteX2" fmla="*/ 1828 w 1828"/>
                <a:gd name="connsiteY2" fmla="*/ 229 h 228"/>
              </a:gdLst>
              <a:ahLst/>
              <a:cxnLst>
                <a:cxn ang="0">
                  <a:pos x="connsiteX0" y="connsiteY0"/>
                </a:cxn>
                <a:cxn ang="0">
                  <a:pos x="connsiteX1" y="connsiteY1"/>
                </a:cxn>
                <a:cxn ang="0">
                  <a:pos x="connsiteX2" y="connsiteY2"/>
                </a:cxn>
              </a:cxnLst>
              <a:rect l="l" t="t" r="r" b="b"/>
              <a:pathLst>
                <a:path w="1828" h="228">
                  <a:moveTo>
                    <a:pt x="1828" y="229"/>
                  </a:moveTo>
                  <a:cubicBezTo>
                    <a:pt x="1143" y="229"/>
                    <a:pt x="685" y="229"/>
                    <a:pt x="0" y="0"/>
                  </a:cubicBezTo>
                  <a:cubicBezTo>
                    <a:pt x="685" y="0"/>
                    <a:pt x="1143" y="0"/>
                    <a:pt x="1828" y="229"/>
                  </a:cubicBezTo>
                  <a:close/>
                </a:path>
              </a:pathLst>
            </a:custGeom>
            <a:solidFill>
              <a:srgbClr val="FFFFFF"/>
            </a:solidFill>
            <a:ln w="2286" cap="flat">
              <a:noFill/>
              <a:prstDash val="solid"/>
              <a:miter/>
            </a:ln>
          </p:spPr>
          <p:txBody>
            <a:bodyPr rtlCol="0" anchor="ctr"/>
            <a:lstStyle/>
            <a:p>
              <a:endParaRPr lang="en-US"/>
            </a:p>
          </p:txBody>
        </p:sp>
        <p:sp>
          <p:nvSpPr>
            <p:cNvPr id="56" name="Freeform 506">
              <a:extLst>
                <a:ext uri="{FF2B5EF4-FFF2-40B4-BE49-F238E27FC236}">
                  <a16:creationId xmlns:a16="http://schemas.microsoft.com/office/drawing/2014/main" id="{C884EAE1-4977-B448-EBA1-87C30057C64E}"/>
                </a:ext>
              </a:extLst>
            </p:cNvPr>
            <p:cNvSpPr/>
            <p:nvPr/>
          </p:nvSpPr>
          <p:spPr>
            <a:xfrm>
              <a:off x="7450812" y="3427171"/>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372"/>
                    <a:pt x="0" y="2286"/>
                  </a:cubicBezTo>
                  <a:cubicBezTo>
                    <a:pt x="0"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507">
              <a:extLst>
                <a:ext uri="{FF2B5EF4-FFF2-40B4-BE49-F238E27FC236}">
                  <a16:creationId xmlns:a16="http://schemas.microsoft.com/office/drawing/2014/main" id="{67E308D6-E403-E780-43C6-42635636B924}"/>
                </a:ext>
              </a:extLst>
            </p:cNvPr>
            <p:cNvSpPr/>
            <p:nvPr/>
          </p:nvSpPr>
          <p:spPr>
            <a:xfrm>
              <a:off x="7450812" y="3425113"/>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58" name="Freeform 508">
              <a:extLst>
                <a:ext uri="{FF2B5EF4-FFF2-40B4-BE49-F238E27FC236}">
                  <a16:creationId xmlns:a16="http://schemas.microsoft.com/office/drawing/2014/main" id="{F5BE5958-184C-4707-33A2-0476C1DD2DA7}"/>
                </a:ext>
              </a:extLst>
            </p:cNvPr>
            <p:cNvSpPr/>
            <p:nvPr/>
          </p:nvSpPr>
          <p:spPr>
            <a:xfrm>
              <a:off x="7450812" y="3422827"/>
              <a:ext cx="2286" cy="1828"/>
            </a:xfrm>
            <a:custGeom>
              <a:avLst/>
              <a:gdLst>
                <a:gd name="connsiteX0" fmla="*/ 0 w 2286"/>
                <a:gd name="connsiteY0" fmla="*/ 0 h 1828"/>
                <a:gd name="connsiteX1" fmla="*/ 0 w 2286"/>
                <a:gd name="connsiteY1" fmla="*/ 1829 h 1828"/>
                <a:gd name="connsiteX2" fmla="*/ 0 w 2286"/>
                <a:gd name="connsiteY2" fmla="*/ 0 h 1828"/>
              </a:gdLst>
              <a:ahLst/>
              <a:cxnLst>
                <a:cxn ang="0">
                  <a:pos x="connsiteX0" y="connsiteY0"/>
                </a:cxn>
                <a:cxn ang="0">
                  <a:pos x="connsiteX1" y="connsiteY1"/>
                </a:cxn>
                <a:cxn ang="0">
                  <a:pos x="connsiteX2" y="connsiteY2"/>
                </a:cxn>
              </a:cxnLst>
              <a:rect l="l" t="t" r="r" b="b"/>
              <a:pathLst>
                <a:path w="2286" h="1828">
                  <a:moveTo>
                    <a:pt x="0" y="0"/>
                  </a:moveTo>
                  <a:cubicBezTo>
                    <a:pt x="0" y="457"/>
                    <a:pt x="0" y="1143"/>
                    <a:pt x="0" y="1829"/>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509">
              <a:extLst>
                <a:ext uri="{FF2B5EF4-FFF2-40B4-BE49-F238E27FC236}">
                  <a16:creationId xmlns:a16="http://schemas.microsoft.com/office/drawing/2014/main" id="{63A62C53-9B21-D4B8-AC79-4D2B53A6EEF6}"/>
                </a:ext>
              </a:extLst>
            </p:cNvPr>
            <p:cNvSpPr/>
            <p:nvPr/>
          </p:nvSpPr>
          <p:spPr>
            <a:xfrm>
              <a:off x="7450812" y="3429914"/>
              <a:ext cx="2286" cy="2057"/>
            </a:xfrm>
            <a:custGeom>
              <a:avLst/>
              <a:gdLst>
                <a:gd name="connsiteX0" fmla="*/ 0 w 2286"/>
                <a:gd name="connsiteY0" fmla="*/ 0 h 2057"/>
                <a:gd name="connsiteX1" fmla="*/ 0 w 2286"/>
                <a:gd name="connsiteY1" fmla="*/ 2057 h 2057"/>
                <a:gd name="connsiteX2" fmla="*/ 0 w 2286"/>
                <a:gd name="connsiteY2" fmla="*/ 0 h 2057"/>
              </a:gdLst>
              <a:ahLst/>
              <a:cxnLst>
                <a:cxn ang="0">
                  <a:pos x="connsiteX0" y="connsiteY0"/>
                </a:cxn>
                <a:cxn ang="0">
                  <a:pos x="connsiteX1" y="connsiteY1"/>
                </a:cxn>
                <a:cxn ang="0">
                  <a:pos x="connsiteX2" y="connsiteY2"/>
                </a:cxn>
              </a:cxnLst>
              <a:rect l="l" t="t" r="r" b="b"/>
              <a:pathLst>
                <a:path w="2286" h="2057">
                  <a:moveTo>
                    <a:pt x="0" y="0"/>
                  </a:moveTo>
                  <a:cubicBezTo>
                    <a:pt x="0" y="686"/>
                    <a:pt x="0" y="1372"/>
                    <a:pt x="0" y="2057"/>
                  </a:cubicBezTo>
                  <a:cubicBezTo>
                    <a:pt x="0" y="1372"/>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510">
              <a:extLst>
                <a:ext uri="{FF2B5EF4-FFF2-40B4-BE49-F238E27FC236}">
                  <a16:creationId xmlns:a16="http://schemas.microsoft.com/office/drawing/2014/main" id="{524FC69B-9DAA-44A7-63DE-8EF93DF9E736}"/>
                </a:ext>
              </a:extLst>
            </p:cNvPr>
            <p:cNvSpPr/>
            <p:nvPr/>
          </p:nvSpPr>
          <p:spPr>
            <a:xfrm>
              <a:off x="7387032" y="3410753"/>
              <a:ext cx="56692" cy="406637"/>
            </a:xfrm>
            <a:custGeom>
              <a:avLst/>
              <a:gdLst>
                <a:gd name="connsiteX0" fmla="*/ 55778 w 56692"/>
                <a:gd name="connsiteY0" fmla="*/ 7502 h 406637"/>
                <a:gd name="connsiteX1" fmla="*/ 55321 w 56692"/>
                <a:gd name="connsiteY1" fmla="*/ 1787 h 406637"/>
                <a:gd name="connsiteX2" fmla="*/ 56692 w 56692"/>
                <a:gd name="connsiteY2" fmla="*/ 2015 h 406637"/>
                <a:gd name="connsiteX3" fmla="*/ 41148 w 56692"/>
                <a:gd name="connsiteY3" fmla="*/ 1787 h 406637"/>
                <a:gd name="connsiteX4" fmla="*/ 28117 w 56692"/>
                <a:gd name="connsiteY4" fmla="*/ 872 h 406637"/>
                <a:gd name="connsiteX5" fmla="*/ 8915 w 56692"/>
                <a:gd name="connsiteY5" fmla="*/ 12531 h 406637"/>
                <a:gd name="connsiteX6" fmla="*/ 9601 w 56692"/>
                <a:gd name="connsiteY6" fmla="*/ 30590 h 406637"/>
                <a:gd name="connsiteX7" fmla="*/ 9372 w 56692"/>
                <a:gd name="connsiteY7" fmla="*/ 87283 h 406637"/>
                <a:gd name="connsiteX8" fmla="*/ 5257 w 56692"/>
                <a:gd name="connsiteY8" fmla="*/ 119059 h 406637"/>
                <a:gd name="connsiteX9" fmla="*/ 0 w 56692"/>
                <a:gd name="connsiteY9" fmla="*/ 395436 h 406637"/>
                <a:gd name="connsiteX10" fmla="*/ 0 w 56692"/>
                <a:gd name="connsiteY10" fmla="*/ 406637 h 406637"/>
                <a:gd name="connsiteX11" fmla="*/ 25603 w 56692"/>
                <a:gd name="connsiteY11" fmla="*/ 325484 h 406637"/>
                <a:gd name="connsiteX12" fmla="*/ 55778 w 56692"/>
                <a:gd name="connsiteY12" fmla="*/ 7502 h 406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692" h="406637">
                  <a:moveTo>
                    <a:pt x="55778" y="7502"/>
                  </a:moveTo>
                  <a:cubicBezTo>
                    <a:pt x="55778" y="5673"/>
                    <a:pt x="55549" y="3616"/>
                    <a:pt x="55321" y="1787"/>
                  </a:cubicBezTo>
                  <a:cubicBezTo>
                    <a:pt x="55778" y="1787"/>
                    <a:pt x="56235" y="2015"/>
                    <a:pt x="56692" y="2015"/>
                  </a:cubicBezTo>
                  <a:cubicBezTo>
                    <a:pt x="53263" y="1330"/>
                    <a:pt x="48234" y="1558"/>
                    <a:pt x="41148" y="1787"/>
                  </a:cubicBezTo>
                  <a:cubicBezTo>
                    <a:pt x="36804" y="2015"/>
                    <a:pt x="32232" y="2015"/>
                    <a:pt x="28117" y="872"/>
                  </a:cubicBezTo>
                  <a:cubicBezTo>
                    <a:pt x="17373" y="-2099"/>
                    <a:pt x="9829" y="2701"/>
                    <a:pt x="8915" y="12531"/>
                  </a:cubicBezTo>
                  <a:cubicBezTo>
                    <a:pt x="8229" y="19846"/>
                    <a:pt x="7772" y="23275"/>
                    <a:pt x="9601" y="30590"/>
                  </a:cubicBezTo>
                  <a:cubicBezTo>
                    <a:pt x="25146" y="40420"/>
                    <a:pt x="21945" y="77453"/>
                    <a:pt x="9372" y="87283"/>
                  </a:cubicBezTo>
                  <a:cubicBezTo>
                    <a:pt x="2057" y="100313"/>
                    <a:pt x="5715" y="105343"/>
                    <a:pt x="5257" y="119059"/>
                  </a:cubicBezTo>
                  <a:cubicBezTo>
                    <a:pt x="1143" y="211184"/>
                    <a:pt x="685" y="303310"/>
                    <a:pt x="0" y="395436"/>
                  </a:cubicBezTo>
                  <a:cubicBezTo>
                    <a:pt x="0" y="399094"/>
                    <a:pt x="0" y="402980"/>
                    <a:pt x="0" y="406637"/>
                  </a:cubicBezTo>
                  <a:cubicBezTo>
                    <a:pt x="12573" y="380806"/>
                    <a:pt x="21488" y="353145"/>
                    <a:pt x="25603" y="325484"/>
                  </a:cubicBezTo>
                  <a:cubicBezTo>
                    <a:pt x="30861" y="293480"/>
                    <a:pt x="55778" y="44306"/>
                    <a:pt x="55778" y="7502"/>
                  </a:cubicBezTo>
                  <a:close/>
                </a:path>
              </a:pathLst>
            </a:custGeom>
            <a:solidFill>
              <a:srgbClr val="FFC000"/>
            </a:solidFill>
            <a:ln w="2286" cap="flat">
              <a:noFill/>
              <a:prstDash val="solid"/>
              <a:miter/>
            </a:ln>
          </p:spPr>
          <p:txBody>
            <a:bodyPr rtlCol="0" anchor="ctr"/>
            <a:lstStyle/>
            <a:p>
              <a:endParaRPr lang="en-US"/>
            </a:p>
          </p:txBody>
        </p:sp>
        <p:sp>
          <p:nvSpPr>
            <p:cNvPr id="61" name="Freeform 511">
              <a:extLst>
                <a:ext uri="{FF2B5EF4-FFF2-40B4-BE49-F238E27FC236}">
                  <a16:creationId xmlns:a16="http://schemas.microsoft.com/office/drawing/2014/main" id="{DE91B932-C836-684E-8CB1-328E52B8326F}"/>
                </a:ext>
              </a:extLst>
            </p:cNvPr>
            <p:cNvSpPr/>
            <p:nvPr/>
          </p:nvSpPr>
          <p:spPr>
            <a:xfrm>
              <a:off x="7450583" y="3432657"/>
              <a:ext cx="2286" cy="2743"/>
            </a:xfrm>
            <a:custGeom>
              <a:avLst/>
              <a:gdLst>
                <a:gd name="connsiteX0" fmla="*/ 0 w 2286"/>
                <a:gd name="connsiteY0" fmla="*/ 0 h 2743"/>
                <a:gd name="connsiteX1" fmla="*/ 0 w 2286"/>
                <a:gd name="connsiteY1" fmla="*/ 2743 h 2743"/>
                <a:gd name="connsiteX2" fmla="*/ 0 w 2286"/>
                <a:gd name="connsiteY2" fmla="*/ 0 h 2743"/>
              </a:gdLst>
              <a:ahLst/>
              <a:cxnLst>
                <a:cxn ang="0">
                  <a:pos x="connsiteX0" y="connsiteY0"/>
                </a:cxn>
                <a:cxn ang="0">
                  <a:pos x="connsiteX1" y="connsiteY1"/>
                </a:cxn>
                <a:cxn ang="0">
                  <a:pos x="connsiteX2" y="connsiteY2"/>
                </a:cxn>
              </a:cxnLst>
              <a:rect l="l" t="t" r="r" b="b"/>
              <a:pathLst>
                <a:path w="2286" h="2743">
                  <a:moveTo>
                    <a:pt x="0" y="0"/>
                  </a:moveTo>
                  <a:cubicBezTo>
                    <a:pt x="0" y="914"/>
                    <a:pt x="0" y="1829"/>
                    <a:pt x="0" y="2743"/>
                  </a:cubicBezTo>
                  <a:cubicBezTo>
                    <a:pt x="0" y="1829"/>
                    <a:pt x="0" y="914"/>
                    <a:pt x="0" y="0"/>
                  </a:cubicBezTo>
                  <a:close/>
                </a:path>
              </a:pathLst>
            </a:custGeom>
            <a:solidFill>
              <a:srgbClr val="FFFFFF"/>
            </a:solidFill>
            <a:ln w="2286" cap="flat">
              <a:noFill/>
              <a:prstDash val="solid"/>
              <a:miter/>
            </a:ln>
          </p:spPr>
          <p:txBody>
            <a:bodyPr rtlCol="0" anchor="ctr"/>
            <a:lstStyle/>
            <a:p>
              <a:endParaRPr lang="en-US"/>
            </a:p>
          </p:txBody>
        </p:sp>
        <p:sp>
          <p:nvSpPr>
            <p:cNvPr id="62" name="Freeform 512">
              <a:extLst>
                <a:ext uri="{FF2B5EF4-FFF2-40B4-BE49-F238E27FC236}">
                  <a16:creationId xmlns:a16="http://schemas.microsoft.com/office/drawing/2014/main" id="{71881E96-4CF1-AC81-F00F-9796638C1D1A}"/>
                </a:ext>
              </a:extLst>
            </p:cNvPr>
            <p:cNvSpPr/>
            <p:nvPr/>
          </p:nvSpPr>
          <p:spPr>
            <a:xfrm>
              <a:off x="7450126" y="3418255"/>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0" y="686"/>
                    <a:pt x="0" y="229"/>
                    <a:pt x="0" y="0"/>
                  </a:cubicBezTo>
                  <a:close/>
                </a:path>
              </a:pathLst>
            </a:custGeom>
            <a:solidFill>
              <a:srgbClr val="FFFFFF"/>
            </a:solidFill>
            <a:ln w="2286" cap="flat">
              <a:noFill/>
              <a:prstDash val="solid"/>
              <a:miter/>
            </a:ln>
          </p:spPr>
          <p:txBody>
            <a:bodyPr rtlCol="0" anchor="ctr"/>
            <a:lstStyle/>
            <a:p>
              <a:endParaRPr lang="en-US"/>
            </a:p>
          </p:txBody>
        </p:sp>
        <p:sp>
          <p:nvSpPr>
            <p:cNvPr id="63" name="Freeform 513">
              <a:extLst>
                <a:ext uri="{FF2B5EF4-FFF2-40B4-BE49-F238E27FC236}">
                  <a16:creationId xmlns:a16="http://schemas.microsoft.com/office/drawing/2014/main" id="{84637ED9-EDE7-244D-623D-DA0D4622560C}"/>
                </a:ext>
              </a:extLst>
            </p:cNvPr>
            <p:cNvSpPr/>
            <p:nvPr/>
          </p:nvSpPr>
          <p:spPr>
            <a:xfrm>
              <a:off x="7445325" y="3413226"/>
              <a:ext cx="1143" cy="457"/>
            </a:xfrm>
            <a:custGeom>
              <a:avLst/>
              <a:gdLst>
                <a:gd name="connsiteX0" fmla="*/ 0 w 1143"/>
                <a:gd name="connsiteY0" fmla="*/ 0 h 457"/>
                <a:gd name="connsiteX1" fmla="*/ 1143 w 1143"/>
                <a:gd name="connsiteY1" fmla="*/ 457 h 457"/>
                <a:gd name="connsiteX2" fmla="*/ 0 w 1143"/>
                <a:gd name="connsiteY2" fmla="*/ 0 h 457"/>
              </a:gdLst>
              <a:ahLst/>
              <a:cxnLst>
                <a:cxn ang="0">
                  <a:pos x="connsiteX0" y="connsiteY0"/>
                </a:cxn>
                <a:cxn ang="0">
                  <a:pos x="connsiteX1" y="connsiteY1"/>
                </a:cxn>
                <a:cxn ang="0">
                  <a:pos x="connsiteX2" y="connsiteY2"/>
                </a:cxn>
              </a:cxnLst>
              <a:rect l="l" t="t" r="r" b="b"/>
              <a:pathLst>
                <a:path w="1143" h="457">
                  <a:moveTo>
                    <a:pt x="0" y="0"/>
                  </a:moveTo>
                  <a:cubicBezTo>
                    <a:pt x="457" y="229"/>
                    <a:pt x="685" y="229"/>
                    <a:pt x="1143" y="457"/>
                  </a:cubicBezTo>
                  <a:cubicBezTo>
                    <a:pt x="685" y="229"/>
                    <a:pt x="457" y="2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514">
              <a:extLst>
                <a:ext uri="{FF2B5EF4-FFF2-40B4-BE49-F238E27FC236}">
                  <a16:creationId xmlns:a16="http://schemas.microsoft.com/office/drawing/2014/main" id="{8ED2C024-7780-C674-481D-F987E3060073}"/>
                </a:ext>
              </a:extLst>
            </p:cNvPr>
            <p:cNvSpPr/>
            <p:nvPr/>
          </p:nvSpPr>
          <p:spPr>
            <a:xfrm>
              <a:off x="7450583" y="3421227"/>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0" y="914"/>
                    <a:pt x="229" y="1372"/>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515">
              <a:extLst>
                <a:ext uri="{FF2B5EF4-FFF2-40B4-BE49-F238E27FC236}">
                  <a16:creationId xmlns:a16="http://schemas.microsoft.com/office/drawing/2014/main" id="{121C4D1A-A36C-D515-7A22-B0BF99D8B283}"/>
                </a:ext>
              </a:extLst>
            </p:cNvPr>
            <p:cNvSpPr/>
            <p:nvPr/>
          </p:nvSpPr>
          <p:spPr>
            <a:xfrm>
              <a:off x="7444182" y="3412998"/>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5" y="229"/>
                    <a:pt x="1143" y="229"/>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66" name="Freeform 516">
              <a:extLst>
                <a:ext uri="{FF2B5EF4-FFF2-40B4-BE49-F238E27FC236}">
                  <a16:creationId xmlns:a16="http://schemas.microsoft.com/office/drawing/2014/main" id="{7690B736-FA42-A3D7-875F-FD5DB644BF7C}"/>
                </a:ext>
              </a:extLst>
            </p:cNvPr>
            <p:cNvSpPr/>
            <p:nvPr/>
          </p:nvSpPr>
          <p:spPr>
            <a:xfrm>
              <a:off x="7447611" y="3414369"/>
              <a:ext cx="685" cy="685"/>
            </a:xfrm>
            <a:custGeom>
              <a:avLst/>
              <a:gdLst>
                <a:gd name="connsiteX0" fmla="*/ 0 w 685"/>
                <a:gd name="connsiteY0" fmla="*/ 0 h 685"/>
                <a:gd name="connsiteX1" fmla="*/ 685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5" y="686"/>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67" name="Freeform 517">
              <a:extLst>
                <a:ext uri="{FF2B5EF4-FFF2-40B4-BE49-F238E27FC236}">
                  <a16:creationId xmlns:a16="http://schemas.microsoft.com/office/drawing/2014/main" id="{A9C35058-E3C1-B187-6720-FBA82861F4DB}"/>
                </a:ext>
              </a:extLst>
            </p:cNvPr>
            <p:cNvSpPr/>
            <p:nvPr/>
          </p:nvSpPr>
          <p:spPr>
            <a:xfrm>
              <a:off x="7446697" y="3413683"/>
              <a:ext cx="685" cy="457"/>
            </a:xfrm>
            <a:custGeom>
              <a:avLst/>
              <a:gdLst>
                <a:gd name="connsiteX0" fmla="*/ 0 w 685"/>
                <a:gd name="connsiteY0" fmla="*/ 0 h 457"/>
                <a:gd name="connsiteX1" fmla="*/ 686 w 685"/>
                <a:gd name="connsiteY1" fmla="*/ 457 h 457"/>
                <a:gd name="connsiteX2" fmla="*/ 0 w 685"/>
                <a:gd name="connsiteY2" fmla="*/ 0 h 457"/>
              </a:gdLst>
              <a:ahLst/>
              <a:cxnLst>
                <a:cxn ang="0">
                  <a:pos x="connsiteX0" y="connsiteY0"/>
                </a:cxn>
                <a:cxn ang="0">
                  <a:pos x="connsiteX1" y="connsiteY1"/>
                </a:cxn>
                <a:cxn ang="0">
                  <a:pos x="connsiteX2" y="connsiteY2"/>
                </a:cxn>
              </a:cxnLst>
              <a:rect l="l" t="t" r="r" b="b"/>
              <a:pathLst>
                <a:path w="685" h="457">
                  <a:moveTo>
                    <a:pt x="0" y="0"/>
                  </a:moveTo>
                  <a:cubicBezTo>
                    <a:pt x="229" y="229"/>
                    <a:pt x="457" y="229"/>
                    <a:pt x="686" y="457"/>
                  </a:cubicBezTo>
                  <a:cubicBezTo>
                    <a:pt x="457" y="229"/>
                    <a:pt x="229" y="229"/>
                    <a:pt x="0" y="0"/>
                  </a:cubicBezTo>
                  <a:close/>
                </a:path>
              </a:pathLst>
            </a:custGeom>
            <a:solidFill>
              <a:srgbClr val="FFFFFF"/>
            </a:solidFill>
            <a:ln w="2286" cap="flat">
              <a:noFill/>
              <a:prstDash val="solid"/>
              <a:miter/>
            </a:ln>
          </p:spPr>
          <p:txBody>
            <a:bodyPr rtlCol="0" anchor="ctr"/>
            <a:lstStyle/>
            <a:p>
              <a:endParaRPr lang="en-US"/>
            </a:p>
          </p:txBody>
        </p:sp>
        <p:sp>
          <p:nvSpPr>
            <p:cNvPr id="68" name="Freeform 518">
              <a:extLst>
                <a:ext uri="{FF2B5EF4-FFF2-40B4-BE49-F238E27FC236}">
                  <a16:creationId xmlns:a16="http://schemas.microsoft.com/office/drawing/2014/main" id="{39A886DF-BE6A-8A02-3F40-6BF812C8D49B}"/>
                </a:ext>
              </a:extLst>
            </p:cNvPr>
            <p:cNvSpPr/>
            <p:nvPr/>
          </p:nvSpPr>
          <p:spPr>
            <a:xfrm>
              <a:off x="7449440" y="3416884"/>
              <a:ext cx="457" cy="1143"/>
            </a:xfrm>
            <a:custGeom>
              <a:avLst/>
              <a:gdLst>
                <a:gd name="connsiteX0" fmla="*/ 0 w 457"/>
                <a:gd name="connsiteY0" fmla="*/ 0 h 1143"/>
                <a:gd name="connsiteX1" fmla="*/ 458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229"/>
                    <a:pt x="229" y="686"/>
                    <a:pt x="458" y="1143"/>
                  </a:cubicBezTo>
                  <a:cubicBezTo>
                    <a:pt x="458" y="686"/>
                    <a:pt x="229" y="229"/>
                    <a:pt x="0" y="0"/>
                  </a:cubicBezTo>
                  <a:close/>
                </a:path>
              </a:pathLst>
            </a:custGeom>
            <a:solidFill>
              <a:srgbClr val="FFFFFF"/>
            </a:solidFill>
            <a:ln w="2286" cap="flat">
              <a:noFill/>
              <a:prstDash val="solid"/>
              <a:miter/>
            </a:ln>
          </p:spPr>
          <p:txBody>
            <a:bodyPr rtlCol="0" anchor="ctr"/>
            <a:lstStyle/>
            <a:p>
              <a:endParaRPr lang="en-US"/>
            </a:p>
          </p:txBody>
        </p:sp>
        <p:sp>
          <p:nvSpPr>
            <p:cNvPr id="69" name="Freeform 519">
              <a:extLst>
                <a:ext uri="{FF2B5EF4-FFF2-40B4-BE49-F238E27FC236}">
                  <a16:creationId xmlns:a16="http://schemas.microsoft.com/office/drawing/2014/main" id="{2C42CDE0-D439-1A22-6425-0DE9F6F27954}"/>
                </a:ext>
              </a:extLst>
            </p:cNvPr>
            <p:cNvSpPr/>
            <p:nvPr/>
          </p:nvSpPr>
          <p:spPr>
            <a:xfrm>
              <a:off x="7450354" y="3419398"/>
              <a:ext cx="228" cy="1371"/>
            </a:xfrm>
            <a:custGeom>
              <a:avLst/>
              <a:gdLst>
                <a:gd name="connsiteX0" fmla="*/ 0 w 228"/>
                <a:gd name="connsiteY0" fmla="*/ 0 h 1371"/>
                <a:gd name="connsiteX1" fmla="*/ 228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8" y="914"/>
                    <a:pt x="228" y="1372"/>
                  </a:cubicBezTo>
                  <a:cubicBezTo>
                    <a:pt x="228" y="914"/>
                    <a:pt x="0" y="457"/>
                    <a:pt x="0" y="0"/>
                  </a:cubicBezTo>
                  <a:close/>
                </a:path>
              </a:pathLst>
            </a:custGeom>
            <a:solidFill>
              <a:srgbClr val="FFFFFF"/>
            </a:solidFill>
            <a:ln w="2286" cap="flat">
              <a:noFill/>
              <a:prstDash val="solid"/>
              <a:miter/>
            </a:ln>
          </p:spPr>
          <p:txBody>
            <a:bodyPr rtlCol="0" anchor="ctr"/>
            <a:lstStyle/>
            <a:p>
              <a:endParaRPr lang="en-US"/>
            </a:p>
          </p:txBody>
        </p:sp>
        <p:sp>
          <p:nvSpPr>
            <p:cNvPr id="70" name="Freeform 520">
              <a:extLst>
                <a:ext uri="{FF2B5EF4-FFF2-40B4-BE49-F238E27FC236}">
                  <a16:creationId xmlns:a16="http://schemas.microsoft.com/office/drawing/2014/main" id="{D19CE3F3-F9E8-7395-D011-073DC5F42340}"/>
                </a:ext>
              </a:extLst>
            </p:cNvPr>
            <p:cNvSpPr/>
            <p:nvPr/>
          </p:nvSpPr>
          <p:spPr>
            <a:xfrm>
              <a:off x="7448297" y="3415055"/>
              <a:ext cx="457" cy="685"/>
            </a:xfrm>
            <a:custGeom>
              <a:avLst/>
              <a:gdLst>
                <a:gd name="connsiteX0" fmla="*/ 0 w 457"/>
                <a:gd name="connsiteY0" fmla="*/ 0 h 685"/>
                <a:gd name="connsiteX1" fmla="*/ 458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458" y="457"/>
                    <a:pt x="458" y="686"/>
                  </a:cubicBezTo>
                  <a:cubicBezTo>
                    <a:pt x="458"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1" name="Freeform 521">
              <a:extLst>
                <a:ext uri="{FF2B5EF4-FFF2-40B4-BE49-F238E27FC236}">
                  <a16:creationId xmlns:a16="http://schemas.microsoft.com/office/drawing/2014/main" id="{766E66D4-631E-85E5-FCD5-555B197C9151}"/>
                </a:ext>
              </a:extLst>
            </p:cNvPr>
            <p:cNvSpPr/>
            <p:nvPr/>
          </p:nvSpPr>
          <p:spPr>
            <a:xfrm>
              <a:off x="7448983" y="3415969"/>
              <a:ext cx="457" cy="914"/>
            </a:xfrm>
            <a:custGeom>
              <a:avLst/>
              <a:gdLst>
                <a:gd name="connsiteX0" fmla="*/ 0 w 457"/>
                <a:gd name="connsiteY0" fmla="*/ 0 h 914"/>
                <a:gd name="connsiteX1" fmla="*/ 457 w 457"/>
                <a:gd name="connsiteY1" fmla="*/ 914 h 914"/>
                <a:gd name="connsiteX2" fmla="*/ 0 w 457"/>
                <a:gd name="connsiteY2" fmla="*/ 0 h 914"/>
              </a:gdLst>
              <a:ahLst/>
              <a:cxnLst>
                <a:cxn ang="0">
                  <a:pos x="connsiteX0" y="connsiteY0"/>
                </a:cxn>
                <a:cxn ang="0">
                  <a:pos x="connsiteX1" y="connsiteY1"/>
                </a:cxn>
                <a:cxn ang="0">
                  <a:pos x="connsiteX2" y="connsiteY2"/>
                </a:cxn>
              </a:cxnLst>
              <a:rect l="l" t="t" r="r" b="b"/>
              <a:pathLst>
                <a:path w="457" h="914">
                  <a:moveTo>
                    <a:pt x="0" y="0"/>
                  </a:moveTo>
                  <a:cubicBezTo>
                    <a:pt x="229" y="229"/>
                    <a:pt x="457" y="686"/>
                    <a:pt x="457" y="914"/>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72" name="Freeform 522">
              <a:extLst>
                <a:ext uri="{FF2B5EF4-FFF2-40B4-BE49-F238E27FC236}">
                  <a16:creationId xmlns:a16="http://schemas.microsoft.com/office/drawing/2014/main" id="{54F79252-70C8-E675-320F-A344873A2572}"/>
                </a:ext>
              </a:extLst>
            </p:cNvPr>
            <p:cNvSpPr/>
            <p:nvPr/>
          </p:nvSpPr>
          <p:spPr>
            <a:xfrm>
              <a:off x="6462230" y="3115084"/>
              <a:ext cx="381473" cy="247528"/>
            </a:xfrm>
            <a:custGeom>
              <a:avLst/>
              <a:gdLst>
                <a:gd name="connsiteX0" fmla="*/ 12003 w 381473"/>
                <a:gd name="connsiteY0" fmla="*/ 247393 h 247528"/>
                <a:gd name="connsiteX1" fmla="*/ 53379 w 381473"/>
                <a:gd name="connsiteY1" fmla="*/ 244421 h 247528"/>
                <a:gd name="connsiteX2" fmla="*/ 52693 w 381473"/>
                <a:gd name="connsiteY2" fmla="*/ 244421 h 247528"/>
                <a:gd name="connsiteX3" fmla="*/ 52693 w 381473"/>
                <a:gd name="connsiteY3" fmla="*/ 240992 h 247528"/>
                <a:gd name="connsiteX4" fmla="*/ 54979 w 381473"/>
                <a:gd name="connsiteY4" fmla="*/ 189786 h 247528"/>
                <a:gd name="connsiteX5" fmla="*/ 67324 w 381473"/>
                <a:gd name="connsiteY5" fmla="*/ 138351 h 247528"/>
                <a:gd name="connsiteX6" fmla="*/ 69381 w 381473"/>
                <a:gd name="connsiteY6" fmla="*/ 133779 h 247528"/>
                <a:gd name="connsiteX7" fmla="*/ 76011 w 381473"/>
                <a:gd name="connsiteY7" fmla="*/ 120520 h 247528"/>
                <a:gd name="connsiteX8" fmla="*/ 91327 w 381473"/>
                <a:gd name="connsiteY8" fmla="*/ 93088 h 247528"/>
                <a:gd name="connsiteX9" fmla="*/ 94299 w 381473"/>
                <a:gd name="connsiteY9" fmla="*/ 88288 h 247528"/>
                <a:gd name="connsiteX10" fmla="*/ 114415 w 381473"/>
                <a:gd name="connsiteY10" fmla="*/ 75715 h 247528"/>
                <a:gd name="connsiteX11" fmla="*/ 132703 w 381473"/>
                <a:gd name="connsiteY11" fmla="*/ 66342 h 247528"/>
                <a:gd name="connsiteX12" fmla="*/ 137961 w 381473"/>
                <a:gd name="connsiteY12" fmla="*/ 64056 h 247528"/>
                <a:gd name="connsiteX13" fmla="*/ 149391 w 381473"/>
                <a:gd name="connsiteY13" fmla="*/ 59941 h 247528"/>
                <a:gd name="connsiteX14" fmla="*/ 190539 w 381473"/>
                <a:gd name="connsiteY14" fmla="*/ 49654 h 247528"/>
                <a:gd name="connsiteX15" fmla="*/ 236716 w 381473"/>
                <a:gd name="connsiteY15" fmla="*/ 49426 h 247528"/>
                <a:gd name="connsiteX16" fmla="*/ 262320 w 381473"/>
                <a:gd name="connsiteY16" fmla="*/ 55598 h 247528"/>
                <a:gd name="connsiteX17" fmla="*/ 267806 w 381473"/>
                <a:gd name="connsiteY17" fmla="*/ 57198 h 247528"/>
                <a:gd name="connsiteX18" fmla="*/ 282208 w 381473"/>
                <a:gd name="connsiteY18" fmla="*/ 64285 h 247528"/>
                <a:gd name="connsiteX19" fmla="*/ 296153 w 381473"/>
                <a:gd name="connsiteY19" fmla="*/ 72971 h 247528"/>
                <a:gd name="connsiteX20" fmla="*/ 297067 w 381473"/>
                <a:gd name="connsiteY20" fmla="*/ 73657 h 247528"/>
                <a:gd name="connsiteX21" fmla="*/ 294781 w 381473"/>
                <a:gd name="connsiteY21" fmla="*/ 71828 h 247528"/>
                <a:gd name="connsiteX22" fmla="*/ 301182 w 381473"/>
                <a:gd name="connsiteY22" fmla="*/ 77086 h 247528"/>
                <a:gd name="connsiteX23" fmla="*/ 313298 w 381473"/>
                <a:gd name="connsiteY23" fmla="*/ 88973 h 247528"/>
                <a:gd name="connsiteX24" fmla="*/ 319013 w 381473"/>
                <a:gd name="connsiteY24" fmla="*/ 95603 h 247528"/>
                <a:gd name="connsiteX25" fmla="*/ 319013 w 381473"/>
                <a:gd name="connsiteY25" fmla="*/ 95603 h 247528"/>
                <a:gd name="connsiteX26" fmla="*/ 335243 w 381473"/>
                <a:gd name="connsiteY26" fmla="*/ 122120 h 247528"/>
                <a:gd name="connsiteX27" fmla="*/ 338901 w 381473"/>
                <a:gd name="connsiteY27" fmla="*/ 129893 h 247528"/>
                <a:gd name="connsiteX28" fmla="*/ 339358 w 381473"/>
                <a:gd name="connsiteY28" fmla="*/ 131036 h 247528"/>
                <a:gd name="connsiteX29" fmla="*/ 341187 w 381473"/>
                <a:gd name="connsiteY29" fmla="*/ 135836 h 247528"/>
                <a:gd name="connsiteX30" fmla="*/ 344844 w 381473"/>
                <a:gd name="connsiteY30" fmla="*/ 145666 h 247528"/>
                <a:gd name="connsiteX31" fmla="*/ 360846 w 381473"/>
                <a:gd name="connsiteY31" fmla="*/ 213103 h 247528"/>
                <a:gd name="connsiteX32" fmla="*/ 363361 w 381473"/>
                <a:gd name="connsiteY32" fmla="*/ 243964 h 247528"/>
                <a:gd name="connsiteX33" fmla="*/ 381420 w 381473"/>
                <a:gd name="connsiteY33" fmla="*/ 225448 h 247528"/>
                <a:gd name="connsiteX34" fmla="*/ 374334 w 381473"/>
                <a:gd name="connsiteY34" fmla="*/ 146809 h 247528"/>
                <a:gd name="connsiteX35" fmla="*/ 203798 w 381473"/>
                <a:gd name="connsiteY35" fmla="*/ 48 h 247528"/>
                <a:gd name="connsiteX36" fmla="*/ 75096 w 381473"/>
                <a:gd name="connsiteY36" fmla="*/ 38681 h 247528"/>
                <a:gd name="connsiteX37" fmla="*/ 6745 w 381473"/>
                <a:gd name="connsiteY37" fmla="*/ 152524 h 247528"/>
                <a:gd name="connsiteX38" fmla="*/ 115 w 381473"/>
                <a:gd name="connsiteY38" fmla="*/ 235506 h 247528"/>
                <a:gd name="connsiteX39" fmla="*/ 12003 w 381473"/>
                <a:gd name="connsiteY39" fmla="*/ 247393 h 247528"/>
                <a:gd name="connsiteX40" fmla="*/ 319470 w 381473"/>
                <a:gd name="connsiteY40" fmla="*/ 95374 h 247528"/>
                <a:gd name="connsiteX41" fmla="*/ 319470 w 381473"/>
                <a:gd name="connsiteY41" fmla="*/ 95374 h 247528"/>
                <a:gd name="connsiteX42" fmla="*/ 319470 w 381473"/>
                <a:gd name="connsiteY42" fmla="*/ 95374 h 2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81473" h="247528">
                  <a:moveTo>
                    <a:pt x="12003" y="247393"/>
                  </a:moveTo>
                  <a:cubicBezTo>
                    <a:pt x="25947" y="248079"/>
                    <a:pt x="39663" y="246022"/>
                    <a:pt x="53379" y="244421"/>
                  </a:cubicBezTo>
                  <a:cubicBezTo>
                    <a:pt x="53151" y="244421"/>
                    <a:pt x="52922" y="244421"/>
                    <a:pt x="52693" y="244421"/>
                  </a:cubicBezTo>
                  <a:cubicBezTo>
                    <a:pt x="52693" y="243278"/>
                    <a:pt x="52693" y="242135"/>
                    <a:pt x="52693" y="240992"/>
                  </a:cubicBezTo>
                  <a:cubicBezTo>
                    <a:pt x="52008" y="223847"/>
                    <a:pt x="52922" y="206931"/>
                    <a:pt x="54979" y="189786"/>
                  </a:cubicBezTo>
                  <a:cubicBezTo>
                    <a:pt x="57723" y="172184"/>
                    <a:pt x="61609" y="155039"/>
                    <a:pt x="67324" y="138351"/>
                  </a:cubicBezTo>
                  <a:cubicBezTo>
                    <a:pt x="68010" y="136751"/>
                    <a:pt x="68695" y="135379"/>
                    <a:pt x="69381" y="133779"/>
                  </a:cubicBezTo>
                  <a:cubicBezTo>
                    <a:pt x="71439" y="129436"/>
                    <a:pt x="73725" y="124864"/>
                    <a:pt x="76011" y="120520"/>
                  </a:cubicBezTo>
                  <a:cubicBezTo>
                    <a:pt x="80811" y="111148"/>
                    <a:pt x="85840" y="102004"/>
                    <a:pt x="91327" y="93088"/>
                  </a:cubicBezTo>
                  <a:cubicBezTo>
                    <a:pt x="92241" y="91488"/>
                    <a:pt x="93384" y="89888"/>
                    <a:pt x="94299" y="88288"/>
                  </a:cubicBezTo>
                  <a:cubicBezTo>
                    <a:pt x="100699" y="83716"/>
                    <a:pt x="107557" y="79601"/>
                    <a:pt x="114415" y="75715"/>
                  </a:cubicBezTo>
                  <a:cubicBezTo>
                    <a:pt x="120359" y="72286"/>
                    <a:pt x="126531" y="69314"/>
                    <a:pt x="132703" y="66342"/>
                  </a:cubicBezTo>
                  <a:cubicBezTo>
                    <a:pt x="133161" y="66113"/>
                    <a:pt x="134532" y="65656"/>
                    <a:pt x="137961" y="64056"/>
                  </a:cubicBezTo>
                  <a:cubicBezTo>
                    <a:pt x="141847" y="62684"/>
                    <a:pt x="145505" y="61084"/>
                    <a:pt x="149391" y="59941"/>
                  </a:cubicBezTo>
                  <a:cubicBezTo>
                    <a:pt x="162879" y="55369"/>
                    <a:pt x="176595" y="51940"/>
                    <a:pt x="190539" y="49654"/>
                  </a:cubicBezTo>
                  <a:cubicBezTo>
                    <a:pt x="205855" y="48054"/>
                    <a:pt x="221400" y="47825"/>
                    <a:pt x="236716" y="49426"/>
                  </a:cubicBezTo>
                  <a:cubicBezTo>
                    <a:pt x="245403" y="50797"/>
                    <a:pt x="253861" y="52855"/>
                    <a:pt x="262320" y="55598"/>
                  </a:cubicBezTo>
                  <a:cubicBezTo>
                    <a:pt x="267120" y="57198"/>
                    <a:pt x="284265" y="65199"/>
                    <a:pt x="267806" y="57198"/>
                  </a:cubicBezTo>
                  <a:cubicBezTo>
                    <a:pt x="272607" y="59484"/>
                    <a:pt x="277636" y="61770"/>
                    <a:pt x="282208" y="64285"/>
                  </a:cubicBezTo>
                  <a:cubicBezTo>
                    <a:pt x="287009" y="67028"/>
                    <a:pt x="291581" y="69771"/>
                    <a:pt x="296153" y="72971"/>
                  </a:cubicBezTo>
                  <a:cubicBezTo>
                    <a:pt x="296381" y="73200"/>
                    <a:pt x="296610" y="73429"/>
                    <a:pt x="297067" y="73657"/>
                  </a:cubicBezTo>
                  <a:cubicBezTo>
                    <a:pt x="296381" y="73200"/>
                    <a:pt x="295695" y="72514"/>
                    <a:pt x="294781" y="71828"/>
                  </a:cubicBezTo>
                  <a:cubicBezTo>
                    <a:pt x="296838" y="73657"/>
                    <a:pt x="299124" y="75257"/>
                    <a:pt x="301182" y="77086"/>
                  </a:cubicBezTo>
                  <a:cubicBezTo>
                    <a:pt x="305525" y="80744"/>
                    <a:pt x="309411" y="84859"/>
                    <a:pt x="313298" y="88973"/>
                  </a:cubicBezTo>
                  <a:cubicBezTo>
                    <a:pt x="315355" y="91031"/>
                    <a:pt x="317184" y="93317"/>
                    <a:pt x="319013" y="95603"/>
                  </a:cubicBezTo>
                  <a:cubicBezTo>
                    <a:pt x="319013" y="95603"/>
                    <a:pt x="319013" y="95603"/>
                    <a:pt x="319013" y="95603"/>
                  </a:cubicBezTo>
                  <a:cubicBezTo>
                    <a:pt x="324956" y="104290"/>
                    <a:pt x="330443" y="112748"/>
                    <a:pt x="335243" y="122120"/>
                  </a:cubicBezTo>
                  <a:cubicBezTo>
                    <a:pt x="336615" y="124635"/>
                    <a:pt x="337758" y="127378"/>
                    <a:pt x="338901" y="129893"/>
                  </a:cubicBezTo>
                  <a:cubicBezTo>
                    <a:pt x="339129" y="130121"/>
                    <a:pt x="339129" y="130579"/>
                    <a:pt x="339358" y="131036"/>
                  </a:cubicBezTo>
                  <a:cubicBezTo>
                    <a:pt x="341644" y="137208"/>
                    <a:pt x="341873" y="137665"/>
                    <a:pt x="341187" y="135836"/>
                  </a:cubicBezTo>
                  <a:cubicBezTo>
                    <a:pt x="342330" y="139037"/>
                    <a:pt x="343701" y="142237"/>
                    <a:pt x="344844" y="145666"/>
                  </a:cubicBezTo>
                  <a:cubicBezTo>
                    <a:pt x="352388" y="167612"/>
                    <a:pt x="357417" y="190243"/>
                    <a:pt x="360846" y="213103"/>
                  </a:cubicBezTo>
                  <a:cubicBezTo>
                    <a:pt x="361989" y="223390"/>
                    <a:pt x="362904" y="233677"/>
                    <a:pt x="363361" y="243964"/>
                  </a:cubicBezTo>
                  <a:cubicBezTo>
                    <a:pt x="380963" y="243964"/>
                    <a:pt x="381192" y="243278"/>
                    <a:pt x="381420" y="225448"/>
                  </a:cubicBezTo>
                  <a:cubicBezTo>
                    <a:pt x="381878" y="198930"/>
                    <a:pt x="379363" y="172870"/>
                    <a:pt x="374334" y="146809"/>
                  </a:cubicBezTo>
                  <a:cubicBezTo>
                    <a:pt x="366561" y="78458"/>
                    <a:pt x="297981" y="-1781"/>
                    <a:pt x="203798" y="48"/>
                  </a:cubicBezTo>
                  <a:cubicBezTo>
                    <a:pt x="131789" y="-1324"/>
                    <a:pt x="89269" y="27251"/>
                    <a:pt x="75096" y="38681"/>
                  </a:cubicBezTo>
                  <a:cubicBezTo>
                    <a:pt x="38520" y="68399"/>
                    <a:pt x="15203" y="105661"/>
                    <a:pt x="6745" y="152524"/>
                  </a:cubicBezTo>
                  <a:cubicBezTo>
                    <a:pt x="1716" y="180185"/>
                    <a:pt x="4230" y="208074"/>
                    <a:pt x="115" y="235506"/>
                  </a:cubicBezTo>
                  <a:cubicBezTo>
                    <a:pt x="-799" y="243736"/>
                    <a:pt x="3773" y="246936"/>
                    <a:pt x="12003" y="247393"/>
                  </a:cubicBezTo>
                  <a:close/>
                  <a:moveTo>
                    <a:pt x="319470" y="95374"/>
                  </a:moveTo>
                  <a:cubicBezTo>
                    <a:pt x="321984" y="98575"/>
                    <a:pt x="327242" y="107033"/>
                    <a:pt x="319470" y="95374"/>
                  </a:cubicBezTo>
                  <a:lnTo>
                    <a:pt x="319470" y="95374"/>
                  </a:lnTo>
                  <a:close/>
                </a:path>
              </a:pathLst>
            </a:custGeom>
            <a:solidFill>
              <a:srgbClr val="FFFFFF"/>
            </a:solidFill>
            <a:ln w="2286" cap="flat">
              <a:noFill/>
              <a:prstDash val="solid"/>
              <a:miter/>
            </a:ln>
          </p:spPr>
          <p:txBody>
            <a:bodyPr rtlCol="0" anchor="ctr"/>
            <a:lstStyle/>
            <a:p>
              <a:endParaRPr lang="en-US"/>
            </a:p>
          </p:txBody>
        </p:sp>
        <p:sp>
          <p:nvSpPr>
            <p:cNvPr id="73" name="Freeform 523">
              <a:extLst>
                <a:ext uri="{FF2B5EF4-FFF2-40B4-BE49-F238E27FC236}">
                  <a16:creationId xmlns:a16="http://schemas.microsoft.com/office/drawing/2014/main" id="{595CB2DA-BF7F-3D1E-EECC-E971969DFF80}"/>
                </a:ext>
              </a:extLst>
            </p:cNvPr>
            <p:cNvSpPr/>
            <p:nvPr/>
          </p:nvSpPr>
          <p:spPr>
            <a:xfrm>
              <a:off x="6522010" y="3358819"/>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0"/>
                    <a:pt x="914" y="0"/>
                    <a:pt x="1372" y="0"/>
                  </a:cubicBezTo>
                  <a:close/>
                </a:path>
              </a:pathLst>
            </a:custGeom>
            <a:solidFill>
              <a:srgbClr val="FFFFFF"/>
            </a:solidFill>
            <a:ln w="2286" cap="flat">
              <a:noFill/>
              <a:prstDash val="solid"/>
              <a:miter/>
            </a:ln>
          </p:spPr>
          <p:txBody>
            <a:bodyPr rtlCol="0" anchor="ctr"/>
            <a:lstStyle/>
            <a:p>
              <a:endParaRPr lang="en-US"/>
            </a:p>
          </p:txBody>
        </p:sp>
        <p:sp>
          <p:nvSpPr>
            <p:cNvPr id="74" name="Freeform 524">
              <a:extLst>
                <a:ext uri="{FF2B5EF4-FFF2-40B4-BE49-F238E27FC236}">
                  <a16:creationId xmlns:a16="http://schemas.microsoft.com/office/drawing/2014/main" id="{749F0342-14C4-E564-9278-79D6393CEEE6}"/>
                </a:ext>
              </a:extLst>
            </p:cNvPr>
            <p:cNvSpPr/>
            <p:nvPr/>
          </p:nvSpPr>
          <p:spPr>
            <a:xfrm>
              <a:off x="6526125" y="3358591"/>
              <a:ext cx="1143" cy="2286"/>
            </a:xfrm>
            <a:custGeom>
              <a:avLst/>
              <a:gdLst>
                <a:gd name="connsiteX0" fmla="*/ 1143 w 1143"/>
                <a:gd name="connsiteY0" fmla="*/ 0 h 2286"/>
                <a:gd name="connsiteX1" fmla="*/ 0 w 1143"/>
                <a:gd name="connsiteY1" fmla="*/ 0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0"/>
                    <a:pt x="229" y="0"/>
                    <a:pt x="0" y="0"/>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75" name="Freeform 525">
              <a:extLst>
                <a:ext uri="{FF2B5EF4-FFF2-40B4-BE49-F238E27FC236}">
                  <a16:creationId xmlns:a16="http://schemas.microsoft.com/office/drawing/2014/main" id="{D80B4783-5587-647E-2EF3-2E39E62EC3C1}"/>
                </a:ext>
              </a:extLst>
            </p:cNvPr>
            <p:cNvSpPr/>
            <p:nvPr/>
          </p:nvSpPr>
          <p:spPr>
            <a:xfrm>
              <a:off x="6823990" y="3358591"/>
              <a:ext cx="2057" cy="2286"/>
            </a:xfrm>
            <a:custGeom>
              <a:avLst/>
              <a:gdLst>
                <a:gd name="connsiteX0" fmla="*/ 2057 w 2057"/>
                <a:gd name="connsiteY0" fmla="*/ 0 h 2286"/>
                <a:gd name="connsiteX1" fmla="*/ 0 w 2057"/>
                <a:gd name="connsiteY1" fmla="*/ 0 h 2286"/>
                <a:gd name="connsiteX2" fmla="*/ 2057 w 2057"/>
                <a:gd name="connsiteY2" fmla="*/ 0 h 2286"/>
              </a:gdLst>
              <a:ahLst/>
              <a:cxnLst>
                <a:cxn ang="0">
                  <a:pos x="connsiteX0" y="connsiteY0"/>
                </a:cxn>
                <a:cxn ang="0">
                  <a:pos x="connsiteX1" y="connsiteY1"/>
                </a:cxn>
                <a:cxn ang="0">
                  <a:pos x="connsiteX2" y="connsiteY2"/>
                </a:cxn>
              </a:cxnLst>
              <a:rect l="l" t="t" r="r" b="b"/>
              <a:pathLst>
                <a:path w="2057" h="2286">
                  <a:moveTo>
                    <a:pt x="2057" y="0"/>
                  </a:moveTo>
                  <a:cubicBezTo>
                    <a:pt x="1371" y="0"/>
                    <a:pt x="686" y="0"/>
                    <a:pt x="0" y="0"/>
                  </a:cubicBezTo>
                  <a:cubicBezTo>
                    <a:pt x="686" y="0"/>
                    <a:pt x="1371" y="0"/>
                    <a:pt x="2057" y="0"/>
                  </a:cubicBezTo>
                  <a:close/>
                </a:path>
              </a:pathLst>
            </a:custGeom>
            <a:solidFill>
              <a:srgbClr val="FFFFFF"/>
            </a:solidFill>
            <a:ln w="2286" cap="flat">
              <a:noFill/>
              <a:prstDash val="solid"/>
              <a:miter/>
            </a:ln>
          </p:spPr>
          <p:txBody>
            <a:bodyPr rtlCol="0" anchor="ctr"/>
            <a:lstStyle/>
            <a:p>
              <a:endParaRPr lang="en-US"/>
            </a:p>
          </p:txBody>
        </p:sp>
        <p:sp>
          <p:nvSpPr>
            <p:cNvPr id="76" name="Freeform 526">
              <a:extLst>
                <a:ext uri="{FF2B5EF4-FFF2-40B4-BE49-F238E27FC236}">
                  <a16:creationId xmlns:a16="http://schemas.microsoft.com/office/drawing/2014/main" id="{D5AAC92A-7D90-391F-C974-ABD5A45CDFC6}"/>
                </a:ext>
              </a:extLst>
            </p:cNvPr>
            <p:cNvSpPr/>
            <p:nvPr/>
          </p:nvSpPr>
          <p:spPr>
            <a:xfrm>
              <a:off x="6759525" y="3188512"/>
              <a:ext cx="4476" cy="3785"/>
            </a:xfrm>
            <a:custGeom>
              <a:avLst/>
              <a:gdLst>
                <a:gd name="connsiteX0" fmla="*/ 0 w 4476"/>
                <a:gd name="connsiteY0" fmla="*/ 0 h 3785"/>
                <a:gd name="connsiteX1" fmla="*/ 0 w 4476"/>
                <a:gd name="connsiteY1" fmla="*/ 0 h 3785"/>
                <a:gd name="connsiteX2" fmla="*/ 0 w 4476"/>
                <a:gd name="connsiteY2" fmla="*/ 0 h 3785"/>
              </a:gdLst>
              <a:ahLst/>
              <a:cxnLst>
                <a:cxn ang="0">
                  <a:pos x="connsiteX0" y="connsiteY0"/>
                </a:cxn>
                <a:cxn ang="0">
                  <a:pos x="connsiteX1" y="connsiteY1"/>
                </a:cxn>
                <a:cxn ang="0">
                  <a:pos x="connsiteX2" y="connsiteY2"/>
                </a:cxn>
              </a:cxnLst>
              <a:rect l="l" t="t" r="r" b="b"/>
              <a:pathLst>
                <a:path w="4476" h="3785">
                  <a:moveTo>
                    <a:pt x="0" y="0"/>
                  </a:moveTo>
                  <a:cubicBezTo>
                    <a:pt x="8229" y="7087"/>
                    <a:pt x="3200" y="2515"/>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77" name="Freeform 527">
              <a:extLst>
                <a:ext uri="{FF2B5EF4-FFF2-40B4-BE49-F238E27FC236}">
                  <a16:creationId xmlns:a16="http://schemas.microsoft.com/office/drawing/2014/main" id="{22E236AF-4971-5A8A-DF2A-1F492227890F}"/>
                </a:ext>
              </a:extLst>
            </p:cNvPr>
            <p:cNvSpPr/>
            <p:nvPr/>
          </p:nvSpPr>
          <p:spPr>
            <a:xfrm>
              <a:off x="6518124" y="3359048"/>
              <a:ext cx="1371" cy="228"/>
            </a:xfrm>
            <a:custGeom>
              <a:avLst/>
              <a:gdLst>
                <a:gd name="connsiteX0" fmla="*/ 1372 w 1371"/>
                <a:gd name="connsiteY0" fmla="*/ 0 h 228"/>
                <a:gd name="connsiteX1" fmla="*/ 0 w 1371"/>
                <a:gd name="connsiteY1" fmla="*/ 229 h 228"/>
                <a:gd name="connsiteX2" fmla="*/ 1372 w 1371"/>
                <a:gd name="connsiteY2" fmla="*/ 0 h 228"/>
              </a:gdLst>
              <a:ahLst/>
              <a:cxnLst>
                <a:cxn ang="0">
                  <a:pos x="connsiteX0" y="connsiteY0"/>
                </a:cxn>
                <a:cxn ang="0">
                  <a:pos x="connsiteX1" y="connsiteY1"/>
                </a:cxn>
                <a:cxn ang="0">
                  <a:pos x="connsiteX2" y="connsiteY2"/>
                </a:cxn>
              </a:cxnLst>
              <a:rect l="l" t="t" r="r" b="b"/>
              <a:pathLst>
                <a:path w="1371" h="228">
                  <a:moveTo>
                    <a:pt x="1372" y="0"/>
                  </a:moveTo>
                  <a:cubicBezTo>
                    <a:pt x="914" y="0"/>
                    <a:pt x="457" y="0"/>
                    <a:pt x="0" y="229"/>
                  </a:cubicBezTo>
                  <a:cubicBezTo>
                    <a:pt x="457" y="229"/>
                    <a:pt x="914" y="229"/>
                    <a:pt x="1372" y="0"/>
                  </a:cubicBezTo>
                  <a:close/>
                </a:path>
              </a:pathLst>
            </a:custGeom>
            <a:solidFill>
              <a:srgbClr val="FFFFFF"/>
            </a:solidFill>
            <a:ln w="2286" cap="flat">
              <a:noFill/>
              <a:prstDash val="solid"/>
              <a:miter/>
            </a:ln>
          </p:spPr>
          <p:txBody>
            <a:bodyPr rtlCol="0" anchor="ctr"/>
            <a:lstStyle/>
            <a:p>
              <a:endParaRPr lang="en-US"/>
            </a:p>
          </p:txBody>
        </p:sp>
        <p:sp>
          <p:nvSpPr>
            <p:cNvPr id="78" name="Freeform 528">
              <a:extLst>
                <a:ext uri="{FF2B5EF4-FFF2-40B4-BE49-F238E27FC236}">
                  <a16:creationId xmlns:a16="http://schemas.microsoft.com/office/drawing/2014/main" id="{9B9E17C7-2028-C0A8-15C7-EDD41318CBCE}"/>
                </a:ext>
              </a:extLst>
            </p:cNvPr>
            <p:cNvSpPr/>
            <p:nvPr/>
          </p:nvSpPr>
          <p:spPr>
            <a:xfrm>
              <a:off x="6743523" y="353255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8" y="457"/>
                    <a:pt x="228" y="686"/>
                    <a:pt x="457" y="1143"/>
                  </a:cubicBezTo>
                  <a:cubicBezTo>
                    <a:pt x="228" y="686"/>
                    <a:pt x="0" y="229"/>
                    <a:pt x="0" y="0"/>
                  </a:cubicBezTo>
                  <a:close/>
                </a:path>
              </a:pathLst>
            </a:custGeom>
            <a:solidFill>
              <a:srgbClr val="FFFFFF"/>
            </a:solidFill>
            <a:ln w="2286" cap="flat">
              <a:noFill/>
              <a:prstDash val="solid"/>
              <a:miter/>
            </a:ln>
          </p:spPr>
          <p:txBody>
            <a:bodyPr rtlCol="0" anchor="ctr"/>
            <a:lstStyle/>
            <a:p>
              <a:endParaRPr lang="en-US"/>
            </a:p>
          </p:txBody>
        </p:sp>
        <p:sp>
          <p:nvSpPr>
            <p:cNvPr id="79" name="Freeform 529">
              <a:extLst>
                <a:ext uri="{FF2B5EF4-FFF2-40B4-BE49-F238E27FC236}">
                  <a16:creationId xmlns:a16="http://schemas.microsoft.com/office/drawing/2014/main" id="{723183B1-FE0A-D747-2B93-E0E5008959B7}"/>
                </a:ext>
              </a:extLst>
            </p:cNvPr>
            <p:cNvSpPr/>
            <p:nvPr/>
          </p:nvSpPr>
          <p:spPr>
            <a:xfrm>
              <a:off x="6742152" y="352889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457"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0" name="Freeform 530">
              <a:extLst>
                <a:ext uri="{FF2B5EF4-FFF2-40B4-BE49-F238E27FC236}">
                  <a16:creationId xmlns:a16="http://schemas.microsoft.com/office/drawing/2014/main" id="{AE99D4A0-5CFF-A23A-FCD5-BD52EECB0360}"/>
                </a:ext>
              </a:extLst>
            </p:cNvPr>
            <p:cNvSpPr/>
            <p:nvPr/>
          </p:nvSpPr>
          <p:spPr>
            <a:xfrm>
              <a:off x="6619622" y="3629710"/>
              <a:ext cx="1371" cy="685"/>
            </a:xfrm>
            <a:custGeom>
              <a:avLst/>
              <a:gdLst>
                <a:gd name="connsiteX0" fmla="*/ 1372 w 1371"/>
                <a:gd name="connsiteY0" fmla="*/ 686 h 685"/>
                <a:gd name="connsiteX1" fmla="*/ 0 w 1371"/>
                <a:gd name="connsiteY1" fmla="*/ 0 h 685"/>
                <a:gd name="connsiteX2" fmla="*/ 1372 w 1371"/>
                <a:gd name="connsiteY2" fmla="*/ 686 h 685"/>
              </a:gdLst>
              <a:ahLst/>
              <a:cxnLst>
                <a:cxn ang="0">
                  <a:pos x="connsiteX0" y="connsiteY0"/>
                </a:cxn>
                <a:cxn ang="0">
                  <a:pos x="connsiteX1" y="connsiteY1"/>
                </a:cxn>
                <a:cxn ang="0">
                  <a:pos x="connsiteX2" y="connsiteY2"/>
                </a:cxn>
              </a:cxnLst>
              <a:rect l="l" t="t" r="r" b="b"/>
              <a:pathLst>
                <a:path w="1371" h="685">
                  <a:moveTo>
                    <a:pt x="1372" y="686"/>
                  </a:moveTo>
                  <a:cubicBezTo>
                    <a:pt x="914" y="457"/>
                    <a:pt x="457" y="229"/>
                    <a:pt x="0" y="0"/>
                  </a:cubicBezTo>
                  <a:cubicBezTo>
                    <a:pt x="457" y="229"/>
                    <a:pt x="914" y="457"/>
                    <a:pt x="1372" y="686"/>
                  </a:cubicBezTo>
                  <a:close/>
                </a:path>
              </a:pathLst>
            </a:custGeom>
            <a:solidFill>
              <a:srgbClr val="FFFFFF"/>
            </a:solidFill>
            <a:ln w="2286" cap="flat">
              <a:noFill/>
              <a:prstDash val="solid"/>
              <a:miter/>
            </a:ln>
          </p:spPr>
          <p:txBody>
            <a:bodyPr rtlCol="0" anchor="ctr"/>
            <a:lstStyle/>
            <a:p>
              <a:endParaRPr lang="en-US"/>
            </a:p>
          </p:txBody>
        </p:sp>
        <p:sp>
          <p:nvSpPr>
            <p:cNvPr id="81" name="Freeform 531">
              <a:extLst>
                <a:ext uri="{FF2B5EF4-FFF2-40B4-BE49-F238E27FC236}">
                  <a16:creationId xmlns:a16="http://schemas.microsoft.com/office/drawing/2014/main" id="{BD162DA3-70C9-E399-1042-23C50AB19F01}"/>
                </a:ext>
              </a:extLst>
            </p:cNvPr>
            <p:cNvSpPr/>
            <p:nvPr/>
          </p:nvSpPr>
          <p:spPr>
            <a:xfrm>
              <a:off x="6738723" y="3522268"/>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457"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532">
              <a:extLst>
                <a:ext uri="{FF2B5EF4-FFF2-40B4-BE49-F238E27FC236}">
                  <a16:creationId xmlns:a16="http://schemas.microsoft.com/office/drawing/2014/main" id="{ED520A29-35F4-C52E-D16C-50846C389365}"/>
                </a:ext>
              </a:extLst>
            </p:cNvPr>
            <p:cNvSpPr/>
            <p:nvPr/>
          </p:nvSpPr>
          <p:spPr>
            <a:xfrm>
              <a:off x="6615279" y="3627196"/>
              <a:ext cx="1600" cy="914"/>
            </a:xfrm>
            <a:custGeom>
              <a:avLst/>
              <a:gdLst>
                <a:gd name="connsiteX0" fmla="*/ 1600 w 1600"/>
                <a:gd name="connsiteY0" fmla="*/ 914 h 914"/>
                <a:gd name="connsiteX1" fmla="*/ 0 w 1600"/>
                <a:gd name="connsiteY1" fmla="*/ 0 h 914"/>
                <a:gd name="connsiteX2" fmla="*/ 1600 w 1600"/>
                <a:gd name="connsiteY2" fmla="*/ 914 h 914"/>
              </a:gdLst>
              <a:ahLst/>
              <a:cxnLst>
                <a:cxn ang="0">
                  <a:pos x="connsiteX0" y="connsiteY0"/>
                </a:cxn>
                <a:cxn ang="0">
                  <a:pos x="connsiteX1" y="connsiteY1"/>
                </a:cxn>
                <a:cxn ang="0">
                  <a:pos x="connsiteX2" y="connsiteY2"/>
                </a:cxn>
              </a:cxnLst>
              <a:rect l="l" t="t" r="r" b="b"/>
              <a:pathLst>
                <a:path w="1600" h="914">
                  <a:moveTo>
                    <a:pt x="1600" y="914"/>
                  </a:moveTo>
                  <a:cubicBezTo>
                    <a:pt x="1143" y="686"/>
                    <a:pt x="457" y="229"/>
                    <a:pt x="0" y="0"/>
                  </a:cubicBezTo>
                  <a:cubicBezTo>
                    <a:pt x="457" y="229"/>
                    <a:pt x="1143" y="686"/>
                    <a:pt x="1600" y="914"/>
                  </a:cubicBezTo>
                  <a:close/>
                </a:path>
              </a:pathLst>
            </a:custGeom>
            <a:solidFill>
              <a:srgbClr val="FFFFFF"/>
            </a:solidFill>
            <a:ln w="2286" cap="flat">
              <a:noFill/>
              <a:prstDash val="solid"/>
              <a:miter/>
            </a:ln>
          </p:spPr>
          <p:txBody>
            <a:bodyPr rtlCol="0" anchor="ctr"/>
            <a:lstStyle/>
            <a:p>
              <a:endParaRPr lang="en-US"/>
            </a:p>
          </p:txBody>
        </p:sp>
        <p:sp>
          <p:nvSpPr>
            <p:cNvPr id="83" name="Freeform 533">
              <a:extLst>
                <a:ext uri="{FF2B5EF4-FFF2-40B4-BE49-F238E27FC236}">
                  <a16:creationId xmlns:a16="http://schemas.microsoft.com/office/drawing/2014/main" id="{048A347B-6147-6177-BF4D-5612603480B2}"/>
                </a:ext>
              </a:extLst>
            </p:cNvPr>
            <p:cNvSpPr/>
            <p:nvPr/>
          </p:nvSpPr>
          <p:spPr>
            <a:xfrm>
              <a:off x="6740551" y="3525469"/>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84" name="Freeform 534">
              <a:extLst>
                <a:ext uri="{FF2B5EF4-FFF2-40B4-BE49-F238E27FC236}">
                  <a16:creationId xmlns:a16="http://schemas.microsoft.com/office/drawing/2014/main" id="{E2B8CFD1-AF3B-912A-4AB8-2EFCD21AD2D4}"/>
                </a:ext>
              </a:extLst>
            </p:cNvPr>
            <p:cNvSpPr/>
            <p:nvPr/>
          </p:nvSpPr>
          <p:spPr>
            <a:xfrm>
              <a:off x="6734151" y="3516325"/>
              <a:ext cx="1143" cy="1371"/>
            </a:xfrm>
            <a:custGeom>
              <a:avLst/>
              <a:gdLst>
                <a:gd name="connsiteX0" fmla="*/ 0 w 1143"/>
                <a:gd name="connsiteY0" fmla="*/ 0 h 1371"/>
                <a:gd name="connsiteX1" fmla="*/ 1143 w 1143"/>
                <a:gd name="connsiteY1" fmla="*/ 1372 h 1371"/>
                <a:gd name="connsiteX2" fmla="*/ 0 w 1143"/>
                <a:gd name="connsiteY2" fmla="*/ 0 h 1371"/>
              </a:gdLst>
              <a:ahLst/>
              <a:cxnLst>
                <a:cxn ang="0">
                  <a:pos x="connsiteX0" y="connsiteY0"/>
                </a:cxn>
                <a:cxn ang="0">
                  <a:pos x="connsiteX1" y="connsiteY1"/>
                </a:cxn>
                <a:cxn ang="0">
                  <a:pos x="connsiteX2" y="connsiteY2"/>
                </a:cxn>
              </a:cxnLst>
              <a:rect l="l" t="t" r="r" b="b"/>
              <a:pathLst>
                <a:path w="1143" h="1371">
                  <a:moveTo>
                    <a:pt x="0" y="0"/>
                  </a:moveTo>
                  <a:cubicBezTo>
                    <a:pt x="457" y="457"/>
                    <a:pt x="686" y="914"/>
                    <a:pt x="1143"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85" name="Freeform 535">
              <a:extLst>
                <a:ext uri="{FF2B5EF4-FFF2-40B4-BE49-F238E27FC236}">
                  <a16:creationId xmlns:a16="http://schemas.microsoft.com/office/drawing/2014/main" id="{3EF88A90-F3F9-CE54-79CE-67DAA171DFA7}"/>
                </a:ext>
              </a:extLst>
            </p:cNvPr>
            <p:cNvSpPr/>
            <p:nvPr/>
          </p:nvSpPr>
          <p:spPr>
            <a:xfrm>
              <a:off x="6582817" y="3587877"/>
              <a:ext cx="1371" cy="3429"/>
            </a:xfrm>
            <a:custGeom>
              <a:avLst/>
              <a:gdLst>
                <a:gd name="connsiteX0" fmla="*/ 1372 w 1371"/>
                <a:gd name="connsiteY0" fmla="*/ 3429 h 3429"/>
                <a:gd name="connsiteX1" fmla="*/ 0 w 1371"/>
                <a:gd name="connsiteY1" fmla="*/ 0 h 3429"/>
                <a:gd name="connsiteX2" fmla="*/ 1372 w 1371"/>
                <a:gd name="connsiteY2" fmla="*/ 3429 h 3429"/>
              </a:gdLst>
              <a:ahLst/>
              <a:cxnLst>
                <a:cxn ang="0">
                  <a:pos x="connsiteX0" y="connsiteY0"/>
                </a:cxn>
                <a:cxn ang="0">
                  <a:pos x="connsiteX1" y="connsiteY1"/>
                </a:cxn>
                <a:cxn ang="0">
                  <a:pos x="connsiteX2" y="connsiteY2"/>
                </a:cxn>
              </a:cxnLst>
              <a:rect l="l" t="t" r="r" b="b"/>
              <a:pathLst>
                <a:path w="1371" h="3429">
                  <a:moveTo>
                    <a:pt x="1372" y="3429"/>
                  </a:moveTo>
                  <a:cubicBezTo>
                    <a:pt x="914" y="2286"/>
                    <a:pt x="457" y="1143"/>
                    <a:pt x="0" y="0"/>
                  </a:cubicBezTo>
                  <a:cubicBezTo>
                    <a:pt x="457" y="1143"/>
                    <a:pt x="914" y="2286"/>
                    <a:pt x="1372" y="3429"/>
                  </a:cubicBezTo>
                  <a:close/>
                </a:path>
              </a:pathLst>
            </a:custGeom>
            <a:solidFill>
              <a:srgbClr val="FFFFFF"/>
            </a:solidFill>
            <a:ln w="2286" cap="flat">
              <a:noFill/>
              <a:prstDash val="solid"/>
              <a:miter/>
            </a:ln>
          </p:spPr>
          <p:txBody>
            <a:bodyPr rtlCol="0" anchor="ctr"/>
            <a:lstStyle/>
            <a:p>
              <a:endParaRPr lang="en-US"/>
            </a:p>
          </p:txBody>
        </p:sp>
        <p:sp>
          <p:nvSpPr>
            <p:cNvPr id="86" name="Freeform 536">
              <a:extLst>
                <a:ext uri="{FF2B5EF4-FFF2-40B4-BE49-F238E27FC236}">
                  <a16:creationId xmlns:a16="http://schemas.microsoft.com/office/drawing/2014/main" id="{DA59FE65-D5D1-48B3-0670-C7A73798DA9D}"/>
                </a:ext>
              </a:extLst>
            </p:cNvPr>
            <p:cNvSpPr/>
            <p:nvPr/>
          </p:nvSpPr>
          <p:spPr>
            <a:xfrm>
              <a:off x="6586246" y="3595878"/>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914" y="2057"/>
                    <a:pt x="457" y="1143"/>
                    <a:pt x="0" y="0"/>
                  </a:cubicBezTo>
                  <a:cubicBezTo>
                    <a:pt x="457"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87" name="Freeform 537">
              <a:extLst>
                <a:ext uri="{FF2B5EF4-FFF2-40B4-BE49-F238E27FC236}">
                  <a16:creationId xmlns:a16="http://schemas.microsoft.com/office/drawing/2014/main" id="{990ACC07-7057-0B75-3087-A900A3787F65}"/>
                </a:ext>
              </a:extLst>
            </p:cNvPr>
            <p:cNvSpPr/>
            <p:nvPr/>
          </p:nvSpPr>
          <p:spPr>
            <a:xfrm>
              <a:off x="6611164" y="3624681"/>
              <a:ext cx="1828" cy="1143"/>
            </a:xfrm>
            <a:custGeom>
              <a:avLst/>
              <a:gdLst>
                <a:gd name="connsiteX0" fmla="*/ 1829 w 1828"/>
                <a:gd name="connsiteY0" fmla="*/ 1143 h 1143"/>
                <a:gd name="connsiteX1" fmla="*/ 0 w 1828"/>
                <a:gd name="connsiteY1" fmla="*/ 0 h 1143"/>
                <a:gd name="connsiteX2" fmla="*/ 1829 w 1828"/>
                <a:gd name="connsiteY2" fmla="*/ 1143 h 1143"/>
              </a:gdLst>
              <a:ahLst/>
              <a:cxnLst>
                <a:cxn ang="0">
                  <a:pos x="connsiteX0" y="connsiteY0"/>
                </a:cxn>
                <a:cxn ang="0">
                  <a:pos x="connsiteX1" y="connsiteY1"/>
                </a:cxn>
                <a:cxn ang="0">
                  <a:pos x="connsiteX2" y="connsiteY2"/>
                </a:cxn>
              </a:cxnLst>
              <a:rect l="l" t="t" r="r" b="b"/>
              <a:pathLst>
                <a:path w="1828" h="1143">
                  <a:moveTo>
                    <a:pt x="1829" y="1143"/>
                  </a:moveTo>
                  <a:cubicBezTo>
                    <a:pt x="1143" y="686"/>
                    <a:pt x="686" y="457"/>
                    <a:pt x="0" y="0"/>
                  </a:cubicBezTo>
                  <a:cubicBezTo>
                    <a:pt x="686" y="229"/>
                    <a:pt x="1372" y="686"/>
                    <a:pt x="1829" y="1143"/>
                  </a:cubicBezTo>
                  <a:close/>
                </a:path>
              </a:pathLst>
            </a:custGeom>
            <a:solidFill>
              <a:srgbClr val="FFFFFF"/>
            </a:solidFill>
            <a:ln w="2286" cap="flat">
              <a:noFill/>
              <a:prstDash val="solid"/>
              <a:miter/>
            </a:ln>
          </p:spPr>
          <p:txBody>
            <a:bodyPr rtlCol="0" anchor="ctr"/>
            <a:lstStyle/>
            <a:p>
              <a:endParaRPr lang="en-US"/>
            </a:p>
          </p:txBody>
        </p:sp>
        <p:sp>
          <p:nvSpPr>
            <p:cNvPr id="88" name="Freeform 538">
              <a:extLst>
                <a:ext uri="{FF2B5EF4-FFF2-40B4-BE49-F238E27FC236}">
                  <a16:creationId xmlns:a16="http://schemas.microsoft.com/office/drawing/2014/main" id="{E42A7561-701C-575C-A82A-74383CAAD163}"/>
                </a:ext>
              </a:extLst>
            </p:cNvPr>
            <p:cNvSpPr/>
            <p:nvPr/>
          </p:nvSpPr>
          <p:spPr>
            <a:xfrm>
              <a:off x="6588304" y="3599764"/>
              <a:ext cx="1828" cy="3200"/>
            </a:xfrm>
            <a:custGeom>
              <a:avLst/>
              <a:gdLst>
                <a:gd name="connsiteX0" fmla="*/ 1829 w 1828"/>
                <a:gd name="connsiteY0" fmla="*/ 3200 h 3200"/>
                <a:gd name="connsiteX1" fmla="*/ 0 w 1828"/>
                <a:gd name="connsiteY1" fmla="*/ 0 h 3200"/>
                <a:gd name="connsiteX2" fmla="*/ 1829 w 1828"/>
                <a:gd name="connsiteY2" fmla="*/ 3200 h 3200"/>
              </a:gdLst>
              <a:ahLst/>
              <a:cxnLst>
                <a:cxn ang="0">
                  <a:pos x="connsiteX0" y="connsiteY0"/>
                </a:cxn>
                <a:cxn ang="0">
                  <a:pos x="connsiteX1" y="connsiteY1"/>
                </a:cxn>
                <a:cxn ang="0">
                  <a:pos x="connsiteX2" y="connsiteY2"/>
                </a:cxn>
              </a:cxnLst>
              <a:rect l="l" t="t" r="r" b="b"/>
              <a:pathLst>
                <a:path w="1828" h="3200">
                  <a:moveTo>
                    <a:pt x="1829" y="3200"/>
                  </a:moveTo>
                  <a:cubicBezTo>
                    <a:pt x="1143" y="2057"/>
                    <a:pt x="457" y="1143"/>
                    <a:pt x="0" y="0"/>
                  </a:cubicBezTo>
                  <a:cubicBezTo>
                    <a:pt x="457" y="914"/>
                    <a:pt x="1143" y="2057"/>
                    <a:pt x="1829" y="3200"/>
                  </a:cubicBezTo>
                  <a:close/>
                </a:path>
              </a:pathLst>
            </a:custGeom>
            <a:solidFill>
              <a:srgbClr val="FFFFFF"/>
            </a:solidFill>
            <a:ln w="2286" cap="flat">
              <a:noFill/>
              <a:prstDash val="solid"/>
              <a:miter/>
            </a:ln>
          </p:spPr>
          <p:txBody>
            <a:bodyPr rtlCol="0" anchor="ctr"/>
            <a:lstStyle/>
            <a:p>
              <a:endParaRPr lang="en-US"/>
            </a:p>
          </p:txBody>
        </p:sp>
        <p:sp>
          <p:nvSpPr>
            <p:cNvPr id="89" name="Freeform 539">
              <a:extLst>
                <a:ext uri="{FF2B5EF4-FFF2-40B4-BE49-F238E27FC236}">
                  <a16:creationId xmlns:a16="http://schemas.microsoft.com/office/drawing/2014/main" id="{5F8D8145-DFDF-B210-F621-DA8AF4C23F84}"/>
                </a:ext>
              </a:extLst>
            </p:cNvPr>
            <p:cNvSpPr/>
            <p:nvPr/>
          </p:nvSpPr>
          <p:spPr>
            <a:xfrm>
              <a:off x="6577875" y="3487859"/>
              <a:ext cx="154225" cy="119027"/>
            </a:xfrm>
            <a:custGeom>
              <a:avLst/>
              <a:gdLst>
                <a:gd name="connsiteX0" fmla="*/ 3571 w 154225"/>
                <a:gd name="connsiteY0" fmla="*/ 95674 h 119027"/>
                <a:gd name="connsiteX1" fmla="*/ 59578 w 154225"/>
                <a:gd name="connsiteY1" fmla="*/ 118991 h 119027"/>
                <a:gd name="connsiteX2" fmla="*/ 144389 w 154225"/>
                <a:gd name="connsiteY2" fmla="*/ 73271 h 119027"/>
                <a:gd name="connsiteX3" fmla="*/ 153761 w 154225"/>
                <a:gd name="connsiteY3" fmla="*/ 25722 h 119027"/>
                <a:gd name="connsiteX4" fmla="*/ 45633 w 154225"/>
                <a:gd name="connsiteY4" fmla="*/ 7663 h 119027"/>
                <a:gd name="connsiteX5" fmla="*/ 1285 w 154225"/>
                <a:gd name="connsiteY5" fmla="*/ 86987 h 119027"/>
                <a:gd name="connsiteX6" fmla="*/ 4714 w 154225"/>
                <a:gd name="connsiteY6" fmla="*/ 99560 h 119027"/>
                <a:gd name="connsiteX7" fmla="*/ 3571 w 154225"/>
                <a:gd name="connsiteY7" fmla="*/ 95674 h 119027"/>
                <a:gd name="connsiteX8" fmla="*/ 74437 w 154225"/>
                <a:gd name="connsiteY8" fmla="*/ 34180 h 119027"/>
                <a:gd name="connsiteX9" fmla="*/ 74666 w 154225"/>
                <a:gd name="connsiteY9" fmla="*/ 33723 h 119027"/>
                <a:gd name="connsiteX10" fmla="*/ 73980 w 154225"/>
                <a:gd name="connsiteY10" fmla="*/ 32352 h 119027"/>
                <a:gd name="connsiteX11" fmla="*/ 73751 w 154225"/>
                <a:gd name="connsiteY11" fmla="*/ 31894 h 119027"/>
                <a:gd name="connsiteX12" fmla="*/ 74437 w 154225"/>
                <a:gd name="connsiteY12" fmla="*/ 34180 h 11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225" h="119027">
                  <a:moveTo>
                    <a:pt x="3571" y="95674"/>
                  </a:moveTo>
                  <a:cubicBezTo>
                    <a:pt x="17973" y="109847"/>
                    <a:pt x="37404" y="118305"/>
                    <a:pt x="59578" y="118991"/>
                  </a:cubicBezTo>
                  <a:cubicBezTo>
                    <a:pt x="92725" y="119905"/>
                    <a:pt x="128844" y="103675"/>
                    <a:pt x="144389" y="73271"/>
                  </a:cubicBezTo>
                  <a:cubicBezTo>
                    <a:pt x="151932" y="58641"/>
                    <a:pt x="155590" y="41953"/>
                    <a:pt x="153761" y="25722"/>
                  </a:cubicBezTo>
                  <a:cubicBezTo>
                    <a:pt x="129758" y="1262"/>
                    <a:pt x="79238" y="-7882"/>
                    <a:pt x="45633" y="7663"/>
                  </a:cubicBezTo>
                  <a:cubicBezTo>
                    <a:pt x="14315" y="21379"/>
                    <a:pt x="-5344" y="50182"/>
                    <a:pt x="1285" y="86987"/>
                  </a:cubicBezTo>
                  <a:cubicBezTo>
                    <a:pt x="2199" y="91330"/>
                    <a:pt x="3114" y="95445"/>
                    <a:pt x="4714" y="99560"/>
                  </a:cubicBezTo>
                  <a:cubicBezTo>
                    <a:pt x="4257" y="98188"/>
                    <a:pt x="3800" y="96817"/>
                    <a:pt x="3571" y="95674"/>
                  </a:cubicBezTo>
                  <a:close/>
                  <a:moveTo>
                    <a:pt x="74437" y="34180"/>
                  </a:moveTo>
                  <a:cubicBezTo>
                    <a:pt x="74894" y="34638"/>
                    <a:pt x="75123" y="34638"/>
                    <a:pt x="74666" y="33723"/>
                  </a:cubicBezTo>
                  <a:cubicBezTo>
                    <a:pt x="74437" y="33266"/>
                    <a:pt x="74208" y="32809"/>
                    <a:pt x="73980" y="32352"/>
                  </a:cubicBezTo>
                  <a:cubicBezTo>
                    <a:pt x="73980" y="32123"/>
                    <a:pt x="73980" y="31894"/>
                    <a:pt x="73751" y="31894"/>
                  </a:cubicBezTo>
                  <a:cubicBezTo>
                    <a:pt x="77409" y="37152"/>
                    <a:pt x="75809" y="38295"/>
                    <a:pt x="74437" y="34180"/>
                  </a:cubicBezTo>
                  <a:close/>
                </a:path>
              </a:pathLst>
            </a:custGeom>
            <a:solidFill>
              <a:srgbClr val="FFFFFF"/>
            </a:solidFill>
            <a:ln w="2286" cap="flat">
              <a:noFill/>
              <a:prstDash val="solid"/>
              <a:miter/>
            </a:ln>
          </p:spPr>
          <p:txBody>
            <a:bodyPr rtlCol="0" anchor="ctr"/>
            <a:lstStyle/>
            <a:p>
              <a:endParaRPr lang="en-US"/>
            </a:p>
          </p:txBody>
        </p:sp>
        <p:sp>
          <p:nvSpPr>
            <p:cNvPr id="90" name="Freeform 540">
              <a:extLst>
                <a:ext uri="{FF2B5EF4-FFF2-40B4-BE49-F238E27FC236}">
                  <a16:creationId xmlns:a16="http://schemas.microsoft.com/office/drawing/2014/main" id="{ED7395A0-9F91-7F35-2D16-4F5A16ADC9AB}"/>
                </a:ext>
              </a:extLst>
            </p:cNvPr>
            <p:cNvSpPr/>
            <p:nvPr/>
          </p:nvSpPr>
          <p:spPr>
            <a:xfrm>
              <a:off x="6584189" y="3591991"/>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914"/>
                    <a:pt x="0" y="0"/>
                  </a:cubicBezTo>
                  <a:cubicBezTo>
                    <a:pt x="686" y="1143"/>
                    <a:pt x="1143" y="2286"/>
                    <a:pt x="1600" y="3200"/>
                  </a:cubicBezTo>
                  <a:close/>
                </a:path>
              </a:pathLst>
            </a:custGeom>
            <a:solidFill>
              <a:srgbClr val="FFFFFF"/>
            </a:solidFill>
            <a:ln w="2286" cap="flat">
              <a:noFill/>
              <a:prstDash val="solid"/>
              <a:miter/>
            </a:ln>
          </p:spPr>
          <p:txBody>
            <a:bodyPr rtlCol="0" anchor="ctr"/>
            <a:lstStyle/>
            <a:p>
              <a:endParaRPr lang="en-US"/>
            </a:p>
          </p:txBody>
        </p:sp>
        <p:sp>
          <p:nvSpPr>
            <p:cNvPr id="91" name="Freeform 541">
              <a:extLst>
                <a:ext uri="{FF2B5EF4-FFF2-40B4-BE49-F238E27FC236}">
                  <a16:creationId xmlns:a16="http://schemas.microsoft.com/office/drawing/2014/main" id="{2E439305-C690-54D3-9AD4-02DD1FD71F4D}"/>
                </a:ext>
              </a:extLst>
            </p:cNvPr>
            <p:cNvSpPr/>
            <p:nvPr/>
          </p:nvSpPr>
          <p:spPr>
            <a:xfrm>
              <a:off x="6590133" y="3602964"/>
              <a:ext cx="7315" cy="9601"/>
            </a:xfrm>
            <a:custGeom>
              <a:avLst/>
              <a:gdLst>
                <a:gd name="connsiteX0" fmla="*/ 7315 w 7315"/>
                <a:gd name="connsiteY0" fmla="*/ 9601 h 9601"/>
                <a:gd name="connsiteX1" fmla="*/ 0 w 7315"/>
                <a:gd name="connsiteY1" fmla="*/ 0 h 9601"/>
                <a:gd name="connsiteX2" fmla="*/ 7315 w 7315"/>
                <a:gd name="connsiteY2" fmla="*/ 9601 h 9601"/>
              </a:gdLst>
              <a:ahLst/>
              <a:cxnLst>
                <a:cxn ang="0">
                  <a:pos x="connsiteX0" y="connsiteY0"/>
                </a:cxn>
                <a:cxn ang="0">
                  <a:pos x="connsiteX1" y="connsiteY1"/>
                </a:cxn>
                <a:cxn ang="0">
                  <a:pos x="connsiteX2" y="connsiteY2"/>
                </a:cxn>
              </a:cxnLst>
              <a:rect l="l" t="t" r="r" b="b"/>
              <a:pathLst>
                <a:path w="7315" h="9601">
                  <a:moveTo>
                    <a:pt x="7315" y="9601"/>
                  </a:moveTo>
                  <a:cubicBezTo>
                    <a:pt x="4572" y="6629"/>
                    <a:pt x="2057" y="3429"/>
                    <a:pt x="0" y="0"/>
                  </a:cubicBezTo>
                  <a:cubicBezTo>
                    <a:pt x="2286" y="3429"/>
                    <a:pt x="4801" y="6629"/>
                    <a:pt x="7315" y="9601"/>
                  </a:cubicBezTo>
                  <a:close/>
                </a:path>
              </a:pathLst>
            </a:custGeom>
            <a:solidFill>
              <a:srgbClr val="FFFFFF"/>
            </a:solidFill>
            <a:ln w="2286" cap="flat">
              <a:noFill/>
              <a:prstDash val="solid"/>
              <a:miter/>
            </a:ln>
          </p:spPr>
          <p:txBody>
            <a:bodyPr rtlCol="0" anchor="ctr"/>
            <a:lstStyle/>
            <a:p>
              <a:endParaRPr lang="en-US"/>
            </a:p>
          </p:txBody>
        </p:sp>
        <p:sp>
          <p:nvSpPr>
            <p:cNvPr id="92" name="Freeform 542">
              <a:extLst>
                <a:ext uri="{FF2B5EF4-FFF2-40B4-BE49-F238E27FC236}">
                  <a16:creationId xmlns:a16="http://schemas.microsoft.com/office/drawing/2014/main" id="{E04EEE43-02A5-3D85-8A49-E23C6E5A6D5A}"/>
                </a:ext>
              </a:extLst>
            </p:cNvPr>
            <p:cNvSpPr/>
            <p:nvPr/>
          </p:nvSpPr>
          <p:spPr>
            <a:xfrm>
              <a:off x="6604077" y="3618966"/>
              <a:ext cx="1828" cy="1600"/>
            </a:xfrm>
            <a:custGeom>
              <a:avLst/>
              <a:gdLst>
                <a:gd name="connsiteX0" fmla="*/ 1829 w 1828"/>
                <a:gd name="connsiteY0" fmla="*/ 1600 h 1600"/>
                <a:gd name="connsiteX1" fmla="*/ 0 w 1828"/>
                <a:gd name="connsiteY1" fmla="*/ 0 h 1600"/>
                <a:gd name="connsiteX2" fmla="*/ 1829 w 1828"/>
                <a:gd name="connsiteY2" fmla="*/ 1600 h 1600"/>
              </a:gdLst>
              <a:ahLst/>
              <a:cxnLst>
                <a:cxn ang="0">
                  <a:pos x="connsiteX0" y="connsiteY0"/>
                </a:cxn>
                <a:cxn ang="0">
                  <a:pos x="connsiteX1" y="connsiteY1"/>
                </a:cxn>
                <a:cxn ang="0">
                  <a:pos x="connsiteX2" y="connsiteY2"/>
                </a:cxn>
              </a:cxnLst>
              <a:rect l="l" t="t" r="r" b="b"/>
              <a:pathLst>
                <a:path w="1828" h="1600">
                  <a:moveTo>
                    <a:pt x="1829" y="1600"/>
                  </a:moveTo>
                  <a:cubicBezTo>
                    <a:pt x="1143" y="1143"/>
                    <a:pt x="686" y="686"/>
                    <a:pt x="0" y="0"/>
                  </a:cubicBezTo>
                  <a:cubicBezTo>
                    <a:pt x="457" y="457"/>
                    <a:pt x="1143" y="1143"/>
                    <a:pt x="1829" y="1600"/>
                  </a:cubicBezTo>
                  <a:close/>
                </a:path>
              </a:pathLst>
            </a:custGeom>
            <a:solidFill>
              <a:srgbClr val="FFFFFF"/>
            </a:solidFill>
            <a:ln w="2286" cap="flat">
              <a:noFill/>
              <a:prstDash val="solid"/>
              <a:miter/>
            </a:ln>
          </p:spPr>
          <p:txBody>
            <a:bodyPr rtlCol="0" anchor="ctr"/>
            <a:lstStyle/>
            <a:p>
              <a:endParaRPr lang="en-US"/>
            </a:p>
          </p:txBody>
        </p:sp>
        <p:sp>
          <p:nvSpPr>
            <p:cNvPr id="93" name="Freeform 543">
              <a:extLst>
                <a:ext uri="{FF2B5EF4-FFF2-40B4-BE49-F238E27FC236}">
                  <a16:creationId xmlns:a16="http://schemas.microsoft.com/office/drawing/2014/main" id="{E38D19E4-FBC6-00A1-4382-243EE699CF45}"/>
                </a:ext>
              </a:extLst>
            </p:cNvPr>
            <p:cNvSpPr/>
            <p:nvPr/>
          </p:nvSpPr>
          <p:spPr>
            <a:xfrm>
              <a:off x="6607506" y="3621938"/>
              <a:ext cx="1828" cy="1371"/>
            </a:xfrm>
            <a:custGeom>
              <a:avLst/>
              <a:gdLst>
                <a:gd name="connsiteX0" fmla="*/ 1829 w 1828"/>
                <a:gd name="connsiteY0" fmla="*/ 1372 h 1371"/>
                <a:gd name="connsiteX1" fmla="*/ 0 w 1828"/>
                <a:gd name="connsiteY1" fmla="*/ 0 h 1371"/>
                <a:gd name="connsiteX2" fmla="*/ 1829 w 1828"/>
                <a:gd name="connsiteY2" fmla="*/ 1372 h 1371"/>
              </a:gdLst>
              <a:ahLst/>
              <a:cxnLst>
                <a:cxn ang="0">
                  <a:pos x="connsiteX0" y="connsiteY0"/>
                </a:cxn>
                <a:cxn ang="0">
                  <a:pos x="connsiteX1" y="connsiteY1"/>
                </a:cxn>
                <a:cxn ang="0">
                  <a:pos x="connsiteX2" y="connsiteY2"/>
                </a:cxn>
              </a:cxnLst>
              <a:rect l="l" t="t" r="r" b="b"/>
              <a:pathLst>
                <a:path w="1828" h="1371">
                  <a:moveTo>
                    <a:pt x="1829" y="1372"/>
                  </a:moveTo>
                  <a:cubicBezTo>
                    <a:pt x="1143" y="914"/>
                    <a:pt x="686" y="457"/>
                    <a:pt x="0" y="0"/>
                  </a:cubicBezTo>
                  <a:cubicBezTo>
                    <a:pt x="686" y="457"/>
                    <a:pt x="1143" y="914"/>
                    <a:pt x="1829" y="1372"/>
                  </a:cubicBezTo>
                  <a:close/>
                </a:path>
              </a:pathLst>
            </a:custGeom>
            <a:solidFill>
              <a:srgbClr val="FFFFFF"/>
            </a:solidFill>
            <a:ln w="2286" cap="flat">
              <a:noFill/>
              <a:prstDash val="solid"/>
              <a:miter/>
            </a:ln>
          </p:spPr>
          <p:txBody>
            <a:bodyPr rtlCol="0" anchor="ctr"/>
            <a:lstStyle/>
            <a:p>
              <a:endParaRPr lang="en-US"/>
            </a:p>
          </p:txBody>
        </p:sp>
        <p:sp>
          <p:nvSpPr>
            <p:cNvPr id="94" name="Freeform 544">
              <a:extLst>
                <a:ext uri="{FF2B5EF4-FFF2-40B4-BE49-F238E27FC236}">
                  <a16:creationId xmlns:a16="http://schemas.microsoft.com/office/drawing/2014/main" id="{1FBBCB15-7E8E-66E4-F8BD-92A5D54DB49B}"/>
                </a:ext>
              </a:extLst>
            </p:cNvPr>
            <p:cNvSpPr/>
            <p:nvPr/>
          </p:nvSpPr>
          <p:spPr>
            <a:xfrm>
              <a:off x="6597676" y="3612794"/>
              <a:ext cx="2057" cy="2057"/>
            </a:xfrm>
            <a:custGeom>
              <a:avLst/>
              <a:gdLst>
                <a:gd name="connsiteX0" fmla="*/ 2057 w 2057"/>
                <a:gd name="connsiteY0" fmla="*/ 2057 h 2057"/>
                <a:gd name="connsiteX1" fmla="*/ 0 w 2057"/>
                <a:gd name="connsiteY1" fmla="*/ 0 h 2057"/>
                <a:gd name="connsiteX2" fmla="*/ 2057 w 2057"/>
                <a:gd name="connsiteY2" fmla="*/ 2057 h 2057"/>
              </a:gdLst>
              <a:ahLst/>
              <a:cxnLst>
                <a:cxn ang="0">
                  <a:pos x="connsiteX0" y="connsiteY0"/>
                </a:cxn>
                <a:cxn ang="0">
                  <a:pos x="connsiteX1" y="connsiteY1"/>
                </a:cxn>
                <a:cxn ang="0">
                  <a:pos x="connsiteX2" y="connsiteY2"/>
                </a:cxn>
              </a:cxnLst>
              <a:rect l="l" t="t" r="r" b="b"/>
              <a:pathLst>
                <a:path w="2057" h="2057">
                  <a:moveTo>
                    <a:pt x="2057" y="2057"/>
                  </a:moveTo>
                  <a:cubicBezTo>
                    <a:pt x="1372" y="1372"/>
                    <a:pt x="686" y="686"/>
                    <a:pt x="0" y="0"/>
                  </a:cubicBezTo>
                  <a:cubicBezTo>
                    <a:pt x="686" y="686"/>
                    <a:pt x="1372" y="1372"/>
                    <a:pt x="2057" y="2057"/>
                  </a:cubicBezTo>
                  <a:close/>
                </a:path>
              </a:pathLst>
            </a:custGeom>
            <a:solidFill>
              <a:srgbClr val="FFFFFF"/>
            </a:solidFill>
            <a:ln w="2286" cap="flat">
              <a:noFill/>
              <a:prstDash val="solid"/>
              <a:miter/>
            </a:ln>
          </p:spPr>
          <p:txBody>
            <a:bodyPr rtlCol="0" anchor="ctr"/>
            <a:lstStyle/>
            <a:p>
              <a:endParaRPr lang="en-US"/>
            </a:p>
          </p:txBody>
        </p:sp>
        <p:sp>
          <p:nvSpPr>
            <p:cNvPr id="95" name="Freeform 545">
              <a:extLst>
                <a:ext uri="{FF2B5EF4-FFF2-40B4-BE49-F238E27FC236}">
                  <a16:creationId xmlns:a16="http://schemas.microsoft.com/office/drawing/2014/main" id="{C37C65CD-5902-B2B0-3C8A-98A33A60067B}"/>
                </a:ext>
              </a:extLst>
            </p:cNvPr>
            <p:cNvSpPr/>
            <p:nvPr/>
          </p:nvSpPr>
          <p:spPr>
            <a:xfrm>
              <a:off x="6600877" y="3615994"/>
              <a:ext cx="1828" cy="1828"/>
            </a:xfrm>
            <a:custGeom>
              <a:avLst/>
              <a:gdLst>
                <a:gd name="connsiteX0" fmla="*/ 1829 w 1828"/>
                <a:gd name="connsiteY0" fmla="*/ 1829 h 1828"/>
                <a:gd name="connsiteX1" fmla="*/ 0 w 1828"/>
                <a:gd name="connsiteY1" fmla="*/ 0 h 1828"/>
                <a:gd name="connsiteX2" fmla="*/ 1829 w 1828"/>
                <a:gd name="connsiteY2" fmla="*/ 1829 h 1828"/>
              </a:gdLst>
              <a:ahLst/>
              <a:cxnLst>
                <a:cxn ang="0">
                  <a:pos x="connsiteX0" y="connsiteY0"/>
                </a:cxn>
                <a:cxn ang="0">
                  <a:pos x="connsiteX1" y="connsiteY1"/>
                </a:cxn>
                <a:cxn ang="0">
                  <a:pos x="connsiteX2" y="connsiteY2"/>
                </a:cxn>
              </a:cxnLst>
              <a:rect l="l" t="t" r="r" b="b"/>
              <a:pathLst>
                <a:path w="1828" h="1828">
                  <a:moveTo>
                    <a:pt x="1829" y="1829"/>
                  </a:moveTo>
                  <a:cubicBezTo>
                    <a:pt x="1143" y="1143"/>
                    <a:pt x="457" y="686"/>
                    <a:pt x="0" y="0"/>
                  </a:cubicBezTo>
                  <a:cubicBezTo>
                    <a:pt x="457" y="686"/>
                    <a:pt x="1143" y="1143"/>
                    <a:pt x="1829" y="1829"/>
                  </a:cubicBezTo>
                  <a:close/>
                </a:path>
              </a:pathLst>
            </a:custGeom>
            <a:solidFill>
              <a:srgbClr val="FFFFFF"/>
            </a:solidFill>
            <a:ln w="2286" cap="flat">
              <a:noFill/>
              <a:prstDash val="solid"/>
              <a:miter/>
            </a:ln>
          </p:spPr>
          <p:txBody>
            <a:bodyPr rtlCol="0" anchor="ctr"/>
            <a:lstStyle/>
            <a:p>
              <a:endParaRPr lang="en-US"/>
            </a:p>
          </p:txBody>
        </p:sp>
        <p:sp>
          <p:nvSpPr>
            <p:cNvPr id="96" name="Freeform 546">
              <a:extLst>
                <a:ext uri="{FF2B5EF4-FFF2-40B4-BE49-F238E27FC236}">
                  <a16:creationId xmlns:a16="http://schemas.microsoft.com/office/drawing/2014/main" id="{77B2F2A1-0E1A-5EB5-D6A0-CE41BFE704EC}"/>
                </a:ext>
              </a:extLst>
            </p:cNvPr>
            <p:cNvSpPr/>
            <p:nvPr/>
          </p:nvSpPr>
          <p:spPr>
            <a:xfrm>
              <a:off x="6736437" y="3519297"/>
              <a:ext cx="914" cy="1371"/>
            </a:xfrm>
            <a:custGeom>
              <a:avLst/>
              <a:gdLst>
                <a:gd name="connsiteX0" fmla="*/ 0 w 914"/>
                <a:gd name="connsiteY0" fmla="*/ 0 h 1371"/>
                <a:gd name="connsiteX1" fmla="*/ 914 w 914"/>
                <a:gd name="connsiteY1" fmla="*/ 1372 h 1371"/>
                <a:gd name="connsiteX2" fmla="*/ 0 w 914"/>
                <a:gd name="connsiteY2" fmla="*/ 0 h 1371"/>
              </a:gdLst>
              <a:ahLst/>
              <a:cxnLst>
                <a:cxn ang="0">
                  <a:pos x="connsiteX0" y="connsiteY0"/>
                </a:cxn>
                <a:cxn ang="0">
                  <a:pos x="connsiteX1" y="connsiteY1"/>
                </a:cxn>
                <a:cxn ang="0">
                  <a:pos x="connsiteX2" y="connsiteY2"/>
                </a:cxn>
              </a:cxnLst>
              <a:rect l="l" t="t" r="r" b="b"/>
              <a:pathLst>
                <a:path w="914" h="1371">
                  <a:moveTo>
                    <a:pt x="0" y="0"/>
                  </a:moveTo>
                  <a:cubicBezTo>
                    <a:pt x="229" y="457"/>
                    <a:pt x="686" y="914"/>
                    <a:pt x="914" y="1372"/>
                  </a:cubicBezTo>
                  <a:cubicBezTo>
                    <a:pt x="686"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97" name="Freeform 547">
              <a:extLst>
                <a:ext uri="{FF2B5EF4-FFF2-40B4-BE49-F238E27FC236}">
                  <a16:creationId xmlns:a16="http://schemas.microsoft.com/office/drawing/2014/main" id="{A5005BDF-2DDA-BCC0-E44B-3B1328B79391}"/>
                </a:ext>
              </a:extLst>
            </p:cNvPr>
            <p:cNvSpPr/>
            <p:nvPr/>
          </p:nvSpPr>
          <p:spPr>
            <a:xfrm>
              <a:off x="6402223" y="3801160"/>
              <a:ext cx="914" cy="5029"/>
            </a:xfrm>
            <a:custGeom>
              <a:avLst/>
              <a:gdLst>
                <a:gd name="connsiteX0" fmla="*/ 914 w 914"/>
                <a:gd name="connsiteY0" fmla="*/ 5029 h 5029"/>
                <a:gd name="connsiteX1" fmla="*/ 0 w 914"/>
                <a:gd name="connsiteY1" fmla="*/ 0 h 5029"/>
                <a:gd name="connsiteX2" fmla="*/ 914 w 914"/>
                <a:gd name="connsiteY2" fmla="*/ 5029 h 5029"/>
              </a:gdLst>
              <a:ahLst/>
              <a:cxnLst>
                <a:cxn ang="0">
                  <a:pos x="connsiteX0" y="connsiteY0"/>
                </a:cxn>
                <a:cxn ang="0">
                  <a:pos x="connsiteX1" y="connsiteY1"/>
                </a:cxn>
                <a:cxn ang="0">
                  <a:pos x="connsiteX2" y="connsiteY2"/>
                </a:cxn>
              </a:cxnLst>
              <a:rect l="l" t="t" r="r" b="b"/>
              <a:pathLst>
                <a:path w="914" h="5029">
                  <a:moveTo>
                    <a:pt x="914" y="5029"/>
                  </a:moveTo>
                  <a:cubicBezTo>
                    <a:pt x="686" y="3429"/>
                    <a:pt x="229" y="1829"/>
                    <a:pt x="0" y="0"/>
                  </a:cubicBezTo>
                  <a:cubicBezTo>
                    <a:pt x="229" y="1600"/>
                    <a:pt x="457" y="3429"/>
                    <a:pt x="914" y="5029"/>
                  </a:cubicBezTo>
                  <a:close/>
                </a:path>
              </a:pathLst>
            </a:custGeom>
            <a:solidFill>
              <a:srgbClr val="FFFFFF"/>
            </a:solidFill>
            <a:ln w="2286" cap="flat">
              <a:noFill/>
              <a:prstDash val="solid"/>
              <a:miter/>
            </a:ln>
          </p:spPr>
          <p:txBody>
            <a:bodyPr rtlCol="0" anchor="ctr"/>
            <a:lstStyle/>
            <a:p>
              <a:endParaRPr lang="en-US"/>
            </a:p>
          </p:txBody>
        </p:sp>
        <p:sp>
          <p:nvSpPr>
            <p:cNvPr id="98" name="Freeform 548">
              <a:extLst>
                <a:ext uri="{FF2B5EF4-FFF2-40B4-BE49-F238E27FC236}">
                  <a16:creationId xmlns:a16="http://schemas.microsoft.com/office/drawing/2014/main" id="{22D42F63-925A-D5D8-CE53-AF2F9B4F33CE}"/>
                </a:ext>
              </a:extLst>
            </p:cNvPr>
            <p:cNvSpPr/>
            <p:nvPr/>
          </p:nvSpPr>
          <p:spPr>
            <a:xfrm>
              <a:off x="6401538" y="3797960"/>
              <a:ext cx="457" cy="2743"/>
            </a:xfrm>
            <a:custGeom>
              <a:avLst/>
              <a:gdLst>
                <a:gd name="connsiteX0" fmla="*/ 457 w 457"/>
                <a:gd name="connsiteY0" fmla="*/ 2743 h 2743"/>
                <a:gd name="connsiteX1" fmla="*/ 0 w 457"/>
                <a:gd name="connsiteY1" fmla="*/ 0 h 2743"/>
                <a:gd name="connsiteX2" fmla="*/ 457 w 457"/>
                <a:gd name="connsiteY2" fmla="*/ 2743 h 2743"/>
              </a:gdLst>
              <a:ahLst/>
              <a:cxnLst>
                <a:cxn ang="0">
                  <a:pos x="connsiteX0" y="connsiteY0"/>
                </a:cxn>
                <a:cxn ang="0">
                  <a:pos x="connsiteX1" y="connsiteY1"/>
                </a:cxn>
                <a:cxn ang="0">
                  <a:pos x="connsiteX2" y="connsiteY2"/>
                </a:cxn>
              </a:cxnLst>
              <a:rect l="l" t="t" r="r" b="b"/>
              <a:pathLst>
                <a:path w="457" h="2743">
                  <a:moveTo>
                    <a:pt x="457" y="2743"/>
                  </a:moveTo>
                  <a:cubicBezTo>
                    <a:pt x="229" y="1829"/>
                    <a:pt x="0" y="914"/>
                    <a:pt x="0" y="0"/>
                  </a:cubicBezTo>
                  <a:cubicBezTo>
                    <a:pt x="0" y="914"/>
                    <a:pt x="229" y="1829"/>
                    <a:pt x="457" y="2743"/>
                  </a:cubicBezTo>
                  <a:close/>
                </a:path>
              </a:pathLst>
            </a:custGeom>
            <a:solidFill>
              <a:srgbClr val="FFFFFF"/>
            </a:solidFill>
            <a:ln w="2286" cap="flat">
              <a:noFill/>
              <a:prstDash val="solid"/>
              <a:miter/>
            </a:ln>
          </p:spPr>
          <p:txBody>
            <a:bodyPr rtlCol="0" anchor="ctr"/>
            <a:lstStyle/>
            <a:p>
              <a:endParaRPr lang="en-US"/>
            </a:p>
          </p:txBody>
        </p:sp>
        <p:sp>
          <p:nvSpPr>
            <p:cNvPr id="99" name="Freeform 549">
              <a:extLst>
                <a:ext uri="{FF2B5EF4-FFF2-40B4-BE49-F238E27FC236}">
                  <a16:creationId xmlns:a16="http://schemas.microsoft.com/office/drawing/2014/main" id="{32CA775D-8131-6498-10DB-1958F2D4C2E6}"/>
                </a:ext>
              </a:extLst>
            </p:cNvPr>
            <p:cNvSpPr/>
            <p:nvPr/>
          </p:nvSpPr>
          <p:spPr>
            <a:xfrm>
              <a:off x="6399480" y="3786987"/>
              <a:ext cx="1828" cy="10058"/>
            </a:xfrm>
            <a:custGeom>
              <a:avLst/>
              <a:gdLst>
                <a:gd name="connsiteX0" fmla="*/ 1829 w 1828"/>
                <a:gd name="connsiteY0" fmla="*/ 10058 h 10058"/>
                <a:gd name="connsiteX1" fmla="*/ 0 w 1828"/>
                <a:gd name="connsiteY1" fmla="*/ 0 h 10058"/>
                <a:gd name="connsiteX2" fmla="*/ 1829 w 1828"/>
                <a:gd name="connsiteY2" fmla="*/ 10058 h 10058"/>
              </a:gdLst>
              <a:ahLst/>
              <a:cxnLst>
                <a:cxn ang="0">
                  <a:pos x="connsiteX0" y="connsiteY0"/>
                </a:cxn>
                <a:cxn ang="0">
                  <a:pos x="connsiteX1" y="connsiteY1"/>
                </a:cxn>
                <a:cxn ang="0">
                  <a:pos x="connsiteX2" y="connsiteY2"/>
                </a:cxn>
              </a:cxnLst>
              <a:rect l="l" t="t" r="r" b="b"/>
              <a:pathLst>
                <a:path w="1828" h="10058">
                  <a:moveTo>
                    <a:pt x="1829" y="10058"/>
                  </a:moveTo>
                  <a:cubicBezTo>
                    <a:pt x="1143" y="6858"/>
                    <a:pt x="686" y="3429"/>
                    <a:pt x="0" y="0"/>
                  </a:cubicBezTo>
                  <a:cubicBezTo>
                    <a:pt x="686" y="3429"/>
                    <a:pt x="1143" y="6858"/>
                    <a:pt x="1829" y="10058"/>
                  </a:cubicBezTo>
                  <a:close/>
                </a:path>
              </a:pathLst>
            </a:custGeom>
            <a:solidFill>
              <a:srgbClr val="FFFFFF"/>
            </a:solidFill>
            <a:ln w="2286" cap="flat">
              <a:noFill/>
              <a:prstDash val="solid"/>
              <a:miter/>
            </a:ln>
          </p:spPr>
          <p:txBody>
            <a:bodyPr rtlCol="0" anchor="ctr"/>
            <a:lstStyle/>
            <a:p>
              <a:endParaRPr lang="en-US"/>
            </a:p>
          </p:txBody>
        </p:sp>
        <p:sp>
          <p:nvSpPr>
            <p:cNvPr id="100" name="Freeform 550">
              <a:extLst>
                <a:ext uri="{FF2B5EF4-FFF2-40B4-BE49-F238E27FC236}">
                  <a16:creationId xmlns:a16="http://schemas.microsoft.com/office/drawing/2014/main" id="{77804472-C775-3200-A891-ECE79A77DD6A}"/>
                </a:ext>
              </a:extLst>
            </p:cNvPr>
            <p:cNvSpPr/>
            <p:nvPr/>
          </p:nvSpPr>
          <p:spPr>
            <a:xfrm>
              <a:off x="6403138" y="3807333"/>
              <a:ext cx="457" cy="2057"/>
            </a:xfrm>
            <a:custGeom>
              <a:avLst/>
              <a:gdLst>
                <a:gd name="connsiteX0" fmla="*/ 457 w 457"/>
                <a:gd name="connsiteY0" fmla="*/ 2057 h 2057"/>
                <a:gd name="connsiteX1" fmla="*/ 0 w 457"/>
                <a:gd name="connsiteY1" fmla="*/ 0 h 2057"/>
                <a:gd name="connsiteX2" fmla="*/ 457 w 457"/>
                <a:gd name="connsiteY2" fmla="*/ 2057 h 2057"/>
              </a:gdLst>
              <a:ahLst/>
              <a:cxnLst>
                <a:cxn ang="0">
                  <a:pos x="connsiteX0" y="connsiteY0"/>
                </a:cxn>
                <a:cxn ang="0">
                  <a:pos x="connsiteX1" y="connsiteY1"/>
                </a:cxn>
                <a:cxn ang="0">
                  <a:pos x="connsiteX2" y="connsiteY2"/>
                </a:cxn>
              </a:cxnLst>
              <a:rect l="l" t="t" r="r" b="b"/>
              <a:pathLst>
                <a:path w="457" h="2057">
                  <a:moveTo>
                    <a:pt x="457" y="2057"/>
                  </a:moveTo>
                  <a:cubicBezTo>
                    <a:pt x="229" y="1372"/>
                    <a:pt x="229" y="686"/>
                    <a:pt x="0" y="0"/>
                  </a:cubicBezTo>
                  <a:cubicBezTo>
                    <a:pt x="229" y="686"/>
                    <a:pt x="457" y="1372"/>
                    <a:pt x="457" y="2057"/>
                  </a:cubicBezTo>
                  <a:close/>
                </a:path>
              </a:pathLst>
            </a:custGeom>
            <a:solidFill>
              <a:srgbClr val="FFFFFF"/>
            </a:solidFill>
            <a:ln w="2286" cap="flat">
              <a:noFill/>
              <a:prstDash val="solid"/>
              <a:miter/>
            </a:ln>
          </p:spPr>
          <p:txBody>
            <a:bodyPr rtlCol="0" anchor="ctr"/>
            <a:lstStyle/>
            <a:p>
              <a:endParaRPr lang="en-US"/>
            </a:p>
          </p:txBody>
        </p:sp>
        <p:sp>
          <p:nvSpPr>
            <p:cNvPr id="101" name="Freeform 551">
              <a:extLst>
                <a:ext uri="{FF2B5EF4-FFF2-40B4-BE49-F238E27FC236}">
                  <a16:creationId xmlns:a16="http://schemas.microsoft.com/office/drawing/2014/main" id="{ABD91E4E-F6CB-D26A-2B3E-6A250BB61EF1}"/>
                </a:ext>
              </a:extLst>
            </p:cNvPr>
            <p:cNvSpPr/>
            <p:nvPr/>
          </p:nvSpPr>
          <p:spPr>
            <a:xfrm>
              <a:off x="6405652" y="3818534"/>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686"/>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2" name="Freeform 552">
              <a:extLst>
                <a:ext uri="{FF2B5EF4-FFF2-40B4-BE49-F238E27FC236}">
                  <a16:creationId xmlns:a16="http://schemas.microsoft.com/office/drawing/2014/main" id="{2587FCC5-0429-7CEC-E32B-9A4C1667FCA1}"/>
                </a:ext>
              </a:extLst>
            </p:cNvPr>
            <p:cNvSpPr/>
            <p:nvPr/>
          </p:nvSpPr>
          <p:spPr>
            <a:xfrm>
              <a:off x="6407024" y="3825392"/>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229" y="229"/>
                    <a:pt x="0" y="0"/>
                  </a:cubicBezTo>
                  <a:cubicBezTo>
                    <a:pt x="229" y="229"/>
                    <a:pt x="229" y="457"/>
                    <a:pt x="229" y="686"/>
                  </a:cubicBezTo>
                  <a:close/>
                </a:path>
              </a:pathLst>
            </a:custGeom>
            <a:solidFill>
              <a:srgbClr val="FFFFFF"/>
            </a:solidFill>
            <a:ln w="2286" cap="flat">
              <a:noFill/>
              <a:prstDash val="solid"/>
              <a:miter/>
            </a:ln>
          </p:spPr>
          <p:txBody>
            <a:bodyPr rtlCol="0" anchor="ctr"/>
            <a:lstStyle/>
            <a:p>
              <a:endParaRPr lang="en-US"/>
            </a:p>
          </p:txBody>
        </p:sp>
        <p:sp>
          <p:nvSpPr>
            <p:cNvPr id="103" name="Freeform 553">
              <a:extLst>
                <a:ext uri="{FF2B5EF4-FFF2-40B4-BE49-F238E27FC236}">
                  <a16:creationId xmlns:a16="http://schemas.microsoft.com/office/drawing/2014/main" id="{5472EB31-3AF8-F404-BB13-5A2B3350187F}"/>
                </a:ext>
              </a:extLst>
            </p:cNvPr>
            <p:cNvSpPr/>
            <p:nvPr/>
          </p:nvSpPr>
          <p:spPr>
            <a:xfrm>
              <a:off x="6403824" y="381076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229" y="686"/>
                    <a:pt x="457" y="1372"/>
                    <a:pt x="457" y="1829"/>
                  </a:cubicBezTo>
                  <a:close/>
                </a:path>
              </a:pathLst>
            </a:custGeom>
            <a:solidFill>
              <a:srgbClr val="FFFFFF"/>
            </a:solidFill>
            <a:ln w="2286" cap="flat">
              <a:noFill/>
              <a:prstDash val="solid"/>
              <a:miter/>
            </a:ln>
          </p:spPr>
          <p:txBody>
            <a:bodyPr rtlCol="0" anchor="ctr"/>
            <a:lstStyle/>
            <a:p>
              <a:endParaRPr lang="en-US"/>
            </a:p>
          </p:txBody>
        </p:sp>
        <p:sp>
          <p:nvSpPr>
            <p:cNvPr id="104" name="Freeform 554">
              <a:extLst>
                <a:ext uri="{FF2B5EF4-FFF2-40B4-BE49-F238E27FC236}">
                  <a16:creationId xmlns:a16="http://schemas.microsoft.com/office/drawing/2014/main" id="{8BBB6340-BADE-CA24-9B7D-5BDC30D5EEA8}"/>
                </a:ext>
              </a:extLst>
            </p:cNvPr>
            <p:cNvSpPr/>
            <p:nvPr/>
          </p:nvSpPr>
          <p:spPr>
            <a:xfrm>
              <a:off x="6406338" y="3821734"/>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457"/>
                    <a:pt x="0" y="0"/>
                  </a:cubicBezTo>
                  <a:cubicBezTo>
                    <a:pt x="0" y="457"/>
                    <a:pt x="0" y="686"/>
                    <a:pt x="229" y="914"/>
                  </a:cubicBezTo>
                  <a:close/>
                </a:path>
              </a:pathLst>
            </a:custGeom>
            <a:solidFill>
              <a:srgbClr val="FFFFFF"/>
            </a:solidFill>
            <a:ln w="2286" cap="flat">
              <a:noFill/>
              <a:prstDash val="solid"/>
              <a:miter/>
            </a:ln>
          </p:spPr>
          <p:txBody>
            <a:bodyPr rtlCol="0" anchor="ctr"/>
            <a:lstStyle/>
            <a:p>
              <a:endParaRPr lang="en-US"/>
            </a:p>
          </p:txBody>
        </p:sp>
        <p:sp>
          <p:nvSpPr>
            <p:cNvPr id="105" name="Freeform 555">
              <a:extLst>
                <a:ext uri="{FF2B5EF4-FFF2-40B4-BE49-F238E27FC236}">
                  <a16:creationId xmlns:a16="http://schemas.microsoft.com/office/drawing/2014/main" id="{8FFC594C-BC38-9286-97CE-8BA15657E17E}"/>
                </a:ext>
              </a:extLst>
            </p:cNvPr>
            <p:cNvSpPr/>
            <p:nvPr/>
          </p:nvSpPr>
          <p:spPr>
            <a:xfrm>
              <a:off x="6407710" y="3827678"/>
              <a:ext cx="228" cy="685"/>
            </a:xfrm>
            <a:custGeom>
              <a:avLst/>
              <a:gdLst>
                <a:gd name="connsiteX0" fmla="*/ 229 w 228"/>
                <a:gd name="connsiteY0" fmla="*/ 686 h 685"/>
                <a:gd name="connsiteX1" fmla="*/ 0 w 228"/>
                <a:gd name="connsiteY1" fmla="*/ 0 h 685"/>
                <a:gd name="connsiteX2" fmla="*/ 229 w 228"/>
                <a:gd name="connsiteY2" fmla="*/ 686 h 685"/>
              </a:gdLst>
              <a:ahLst/>
              <a:cxnLst>
                <a:cxn ang="0">
                  <a:pos x="connsiteX0" y="connsiteY0"/>
                </a:cxn>
                <a:cxn ang="0">
                  <a:pos x="connsiteX1" y="connsiteY1"/>
                </a:cxn>
                <a:cxn ang="0">
                  <a:pos x="connsiteX2" y="connsiteY2"/>
                </a:cxn>
              </a:cxnLst>
              <a:rect l="l" t="t" r="r" b="b"/>
              <a:pathLst>
                <a:path w="228" h="685">
                  <a:moveTo>
                    <a:pt x="229" y="686"/>
                  </a:moveTo>
                  <a:cubicBezTo>
                    <a:pt x="229" y="457"/>
                    <a:pt x="0" y="229"/>
                    <a:pt x="0" y="0"/>
                  </a:cubicBezTo>
                  <a:cubicBezTo>
                    <a:pt x="0" y="229"/>
                    <a:pt x="0" y="457"/>
                    <a:pt x="229" y="686"/>
                  </a:cubicBezTo>
                  <a:close/>
                </a:path>
              </a:pathLst>
            </a:custGeom>
            <a:solidFill>
              <a:srgbClr val="FFFFFF"/>
            </a:solidFill>
            <a:ln w="2286" cap="flat">
              <a:noFill/>
              <a:prstDash val="solid"/>
              <a:miter/>
            </a:ln>
          </p:spPr>
          <p:txBody>
            <a:bodyPr rtlCol="0" anchor="ctr"/>
            <a:lstStyle/>
            <a:p>
              <a:endParaRPr lang="en-US"/>
            </a:p>
          </p:txBody>
        </p:sp>
        <p:sp>
          <p:nvSpPr>
            <p:cNvPr id="106" name="Freeform 556">
              <a:extLst>
                <a:ext uri="{FF2B5EF4-FFF2-40B4-BE49-F238E27FC236}">
                  <a16:creationId xmlns:a16="http://schemas.microsoft.com/office/drawing/2014/main" id="{49F9D145-93E7-BB28-C783-D52C0CC9AC7A}"/>
                </a:ext>
              </a:extLst>
            </p:cNvPr>
            <p:cNvSpPr/>
            <p:nvPr/>
          </p:nvSpPr>
          <p:spPr>
            <a:xfrm>
              <a:off x="6355881" y="3367602"/>
              <a:ext cx="554977" cy="453668"/>
            </a:xfrm>
            <a:custGeom>
              <a:avLst/>
              <a:gdLst>
                <a:gd name="connsiteX0" fmla="*/ 192189 w 554977"/>
                <a:gd name="connsiteY0" fmla="*/ 450704 h 453668"/>
                <a:gd name="connsiteX1" fmla="*/ 503999 w 554977"/>
                <a:gd name="connsiteY1" fmla="*/ 387382 h 453668"/>
                <a:gd name="connsiteX2" fmla="*/ 545147 w 554977"/>
                <a:gd name="connsiteY2" fmla="*/ 17278 h 453668"/>
                <a:gd name="connsiteX3" fmla="*/ 544233 w 554977"/>
                <a:gd name="connsiteY3" fmla="*/ 11792 h 453668"/>
                <a:gd name="connsiteX4" fmla="*/ 554977 w 554977"/>
                <a:gd name="connsiteY4" fmla="*/ 13849 h 453668"/>
                <a:gd name="connsiteX5" fmla="*/ 498513 w 554977"/>
                <a:gd name="connsiteY5" fmla="*/ 6305 h 453668"/>
                <a:gd name="connsiteX6" fmla="*/ 138696 w 554977"/>
                <a:gd name="connsiteY6" fmla="*/ 6534 h 453668"/>
                <a:gd name="connsiteX7" fmla="*/ 38798 w 554977"/>
                <a:gd name="connsiteY7" fmla="*/ 17735 h 453668"/>
                <a:gd name="connsiteX8" fmla="*/ 393 w 554977"/>
                <a:gd name="connsiteY8" fmla="*/ 60484 h 453668"/>
                <a:gd name="connsiteX9" fmla="*/ 1994 w 554977"/>
                <a:gd name="connsiteY9" fmla="*/ 128606 h 453668"/>
                <a:gd name="connsiteX10" fmla="*/ 43827 w 554977"/>
                <a:gd name="connsiteY10" fmla="*/ 419386 h 453668"/>
                <a:gd name="connsiteX11" fmla="*/ 76060 w 554977"/>
                <a:gd name="connsiteY11" fmla="*/ 433559 h 453668"/>
                <a:gd name="connsiteX12" fmla="*/ 192189 w 554977"/>
                <a:gd name="connsiteY12" fmla="*/ 450704 h 453668"/>
                <a:gd name="connsiteX13" fmla="*/ 215049 w 554977"/>
                <a:gd name="connsiteY13" fmla="*/ 158096 h 453668"/>
                <a:gd name="connsiteX14" fmla="*/ 329806 w 554977"/>
                <a:gd name="connsiteY14" fmla="*/ 107804 h 453668"/>
                <a:gd name="connsiteX15" fmla="*/ 406387 w 554977"/>
                <a:gd name="connsiteY15" fmla="*/ 187814 h 453668"/>
                <a:gd name="connsiteX16" fmla="*/ 356552 w 554977"/>
                <a:gd name="connsiteY16" fmla="*/ 278797 h 453668"/>
                <a:gd name="connsiteX17" fmla="*/ 346951 w 554977"/>
                <a:gd name="connsiteY17" fmla="*/ 300056 h 453668"/>
                <a:gd name="connsiteX18" fmla="*/ 343979 w 554977"/>
                <a:gd name="connsiteY18" fmla="*/ 367951 h 453668"/>
                <a:gd name="connsiteX19" fmla="*/ 341693 w 554977"/>
                <a:gd name="connsiteY19" fmla="*/ 383038 h 453668"/>
                <a:gd name="connsiteX20" fmla="*/ 322491 w 554977"/>
                <a:gd name="connsiteY20" fmla="*/ 399726 h 453668"/>
                <a:gd name="connsiteX21" fmla="*/ 291858 w 554977"/>
                <a:gd name="connsiteY21" fmla="*/ 399497 h 453668"/>
                <a:gd name="connsiteX22" fmla="*/ 271742 w 554977"/>
                <a:gd name="connsiteY22" fmla="*/ 379838 h 453668"/>
                <a:gd name="connsiteX23" fmla="*/ 271513 w 554977"/>
                <a:gd name="connsiteY23" fmla="*/ 338233 h 453668"/>
                <a:gd name="connsiteX24" fmla="*/ 271513 w 554977"/>
                <a:gd name="connsiteY24" fmla="*/ 306686 h 453668"/>
                <a:gd name="connsiteX25" fmla="*/ 244081 w 554977"/>
                <a:gd name="connsiteY25" fmla="*/ 265081 h 453668"/>
                <a:gd name="connsiteX26" fmla="*/ 215049 w 554977"/>
                <a:gd name="connsiteY26" fmla="*/ 158096 h 453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54977" h="453668">
                  <a:moveTo>
                    <a:pt x="192189" y="450704"/>
                  </a:moveTo>
                  <a:cubicBezTo>
                    <a:pt x="265798" y="457105"/>
                    <a:pt x="476338" y="459619"/>
                    <a:pt x="503999" y="387382"/>
                  </a:cubicBezTo>
                  <a:cubicBezTo>
                    <a:pt x="570979" y="211588"/>
                    <a:pt x="547662" y="36252"/>
                    <a:pt x="545147" y="17278"/>
                  </a:cubicBezTo>
                  <a:cubicBezTo>
                    <a:pt x="544918" y="15449"/>
                    <a:pt x="544690" y="13621"/>
                    <a:pt x="544233" y="11792"/>
                  </a:cubicBezTo>
                  <a:cubicBezTo>
                    <a:pt x="547890" y="12478"/>
                    <a:pt x="551319" y="13163"/>
                    <a:pt x="554977" y="13849"/>
                  </a:cubicBezTo>
                  <a:cubicBezTo>
                    <a:pt x="536232" y="10420"/>
                    <a:pt x="517486" y="6991"/>
                    <a:pt x="498513" y="6305"/>
                  </a:cubicBezTo>
                  <a:cubicBezTo>
                    <a:pt x="378498" y="1733"/>
                    <a:pt x="258483" y="-5353"/>
                    <a:pt x="138696" y="6534"/>
                  </a:cubicBezTo>
                  <a:cubicBezTo>
                    <a:pt x="105321" y="9734"/>
                    <a:pt x="71717" y="10877"/>
                    <a:pt x="38798" y="17735"/>
                  </a:cubicBezTo>
                  <a:cubicBezTo>
                    <a:pt x="13652" y="22993"/>
                    <a:pt x="1536" y="35109"/>
                    <a:pt x="393" y="60484"/>
                  </a:cubicBezTo>
                  <a:cubicBezTo>
                    <a:pt x="-750" y="83115"/>
                    <a:pt x="851" y="105746"/>
                    <a:pt x="1994" y="128606"/>
                  </a:cubicBezTo>
                  <a:cubicBezTo>
                    <a:pt x="3594" y="156724"/>
                    <a:pt x="28054" y="330917"/>
                    <a:pt x="43827" y="419386"/>
                  </a:cubicBezTo>
                  <a:cubicBezTo>
                    <a:pt x="53657" y="424872"/>
                    <a:pt x="64173" y="429673"/>
                    <a:pt x="76060" y="433559"/>
                  </a:cubicBezTo>
                  <a:cubicBezTo>
                    <a:pt x="113322" y="446132"/>
                    <a:pt x="153098" y="447275"/>
                    <a:pt x="192189" y="450704"/>
                  </a:cubicBezTo>
                  <a:close/>
                  <a:moveTo>
                    <a:pt x="215049" y="158096"/>
                  </a:moveTo>
                  <a:cubicBezTo>
                    <a:pt x="235394" y="112376"/>
                    <a:pt x="296430" y="101860"/>
                    <a:pt x="329806" y="107804"/>
                  </a:cubicBezTo>
                  <a:cubicBezTo>
                    <a:pt x="374840" y="115805"/>
                    <a:pt x="404558" y="140265"/>
                    <a:pt x="406387" y="187814"/>
                  </a:cubicBezTo>
                  <a:cubicBezTo>
                    <a:pt x="407758" y="225990"/>
                    <a:pt x="392442" y="258908"/>
                    <a:pt x="356552" y="278797"/>
                  </a:cubicBezTo>
                  <a:cubicBezTo>
                    <a:pt x="347637" y="283826"/>
                    <a:pt x="346951" y="292284"/>
                    <a:pt x="346951" y="300056"/>
                  </a:cubicBezTo>
                  <a:cubicBezTo>
                    <a:pt x="346951" y="322688"/>
                    <a:pt x="347637" y="345548"/>
                    <a:pt x="343979" y="367951"/>
                  </a:cubicBezTo>
                  <a:cubicBezTo>
                    <a:pt x="343065" y="372980"/>
                    <a:pt x="342608" y="378009"/>
                    <a:pt x="341693" y="383038"/>
                  </a:cubicBezTo>
                  <a:cubicBezTo>
                    <a:pt x="339636" y="393554"/>
                    <a:pt x="334378" y="400183"/>
                    <a:pt x="322491" y="399726"/>
                  </a:cubicBezTo>
                  <a:cubicBezTo>
                    <a:pt x="312204" y="399269"/>
                    <a:pt x="301917" y="399955"/>
                    <a:pt x="291858" y="399497"/>
                  </a:cubicBezTo>
                  <a:cubicBezTo>
                    <a:pt x="276314" y="398812"/>
                    <a:pt x="272427" y="395154"/>
                    <a:pt x="271742" y="379838"/>
                  </a:cubicBezTo>
                  <a:cubicBezTo>
                    <a:pt x="271056" y="365893"/>
                    <a:pt x="271513" y="352177"/>
                    <a:pt x="271513" y="338233"/>
                  </a:cubicBezTo>
                  <a:cubicBezTo>
                    <a:pt x="271513" y="333889"/>
                    <a:pt x="271056" y="311029"/>
                    <a:pt x="271513" y="306686"/>
                  </a:cubicBezTo>
                  <a:cubicBezTo>
                    <a:pt x="274028" y="281083"/>
                    <a:pt x="267398" y="281768"/>
                    <a:pt x="244081" y="265081"/>
                  </a:cubicBezTo>
                  <a:cubicBezTo>
                    <a:pt x="204076" y="236048"/>
                    <a:pt x="195618" y="201987"/>
                    <a:pt x="215049" y="158096"/>
                  </a:cubicBezTo>
                  <a:close/>
                </a:path>
              </a:pathLst>
            </a:custGeom>
            <a:solidFill>
              <a:srgbClr val="3FB5A1"/>
            </a:solidFill>
            <a:ln w="2286" cap="flat">
              <a:noFill/>
              <a:prstDash val="solid"/>
              <a:miter/>
            </a:ln>
          </p:spPr>
          <p:txBody>
            <a:bodyPr rtlCol="0" anchor="ctr"/>
            <a:lstStyle/>
            <a:p>
              <a:endParaRPr lang="en-US"/>
            </a:p>
          </p:txBody>
        </p:sp>
        <p:sp>
          <p:nvSpPr>
            <p:cNvPr id="107" name="Freeform 557">
              <a:extLst>
                <a:ext uri="{FF2B5EF4-FFF2-40B4-BE49-F238E27FC236}">
                  <a16:creationId xmlns:a16="http://schemas.microsoft.com/office/drawing/2014/main" id="{28666CB1-0C99-3151-44C3-F246F45A8693}"/>
                </a:ext>
              </a:extLst>
            </p:cNvPr>
            <p:cNvSpPr/>
            <p:nvPr/>
          </p:nvSpPr>
          <p:spPr>
            <a:xfrm>
              <a:off x="6404967" y="381556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108" name="Freeform 558">
              <a:extLst>
                <a:ext uri="{FF2B5EF4-FFF2-40B4-BE49-F238E27FC236}">
                  <a16:creationId xmlns:a16="http://schemas.microsoft.com/office/drawing/2014/main" id="{56E8794D-925A-AB1F-C988-7770337A77F8}"/>
                </a:ext>
              </a:extLst>
            </p:cNvPr>
            <p:cNvSpPr/>
            <p:nvPr/>
          </p:nvSpPr>
          <p:spPr>
            <a:xfrm>
              <a:off x="7450472" y="3725265"/>
              <a:ext cx="64347" cy="135102"/>
            </a:xfrm>
            <a:custGeom>
              <a:avLst/>
              <a:gdLst>
                <a:gd name="connsiteX0" fmla="*/ 63205 w 64347"/>
                <a:gd name="connsiteY0" fmla="*/ 0 h 135102"/>
                <a:gd name="connsiteX1" fmla="*/ 39431 w 64347"/>
                <a:gd name="connsiteY1" fmla="*/ 63779 h 135102"/>
                <a:gd name="connsiteX2" fmla="*/ 1712 w 64347"/>
                <a:gd name="connsiteY2" fmla="*/ 84125 h 135102"/>
                <a:gd name="connsiteX3" fmla="*/ 340 w 64347"/>
                <a:gd name="connsiteY3" fmla="*/ 108128 h 135102"/>
                <a:gd name="connsiteX4" fmla="*/ 22971 w 64347"/>
                <a:gd name="connsiteY4" fmla="*/ 133960 h 135102"/>
                <a:gd name="connsiteX5" fmla="*/ 42402 w 64347"/>
                <a:gd name="connsiteY5" fmla="*/ 135103 h 135102"/>
                <a:gd name="connsiteX6" fmla="*/ 60005 w 64347"/>
                <a:gd name="connsiteY6" fmla="*/ 118186 h 135102"/>
                <a:gd name="connsiteX7" fmla="*/ 62519 w 64347"/>
                <a:gd name="connsiteY7" fmla="*/ 61265 h 135102"/>
                <a:gd name="connsiteX8" fmla="*/ 64348 w 64347"/>
                <a:gd name="connsiteY8" fmla="*/ 10973 h 135102"/>
                <a:gd name="connsiteX9" fmla="*/ 64348 w 64347"/>
                <a:gd name="connsiteY9" fmla="*/ 9144 h 135102"/>
                <a:gd name="connsiteX10" fmla="*/ 63205 w 64347"/>
                <a:gd name="connsiteY10" fmla="*/ 0 h 135102"/>
                <a:gd name="connsiteX11" fmla="*/ 63205 w 64347"/>
                <a:gd name="connsiteY11" fmla="*/ 0 h 135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47" h="135102">
                  <a:moveTo>
                    <a:pt x="63205" y="0"/>
                  </a:moveTo>
                  <a:cubicBezTo>
                    <a:pt x="60690" y="23317"/>
                    <a:pt x="55890" y="45949"/>
                    <a:pt x="39431" y="63779"/>
                  </a:cubicBezTo>
                  <a:cubicBezTo>
                    <a:pt x="28915" y="75209"/>
                    <a:pt x="15885" y="81610"/>
                    <a:pt x="1712" y="84125"/>
                  </a:cubicBezTo>
                  <a:cubicBezTo>
                    <a:pt x="1254" y="92126"/>
                    <a:pt x="797" y="100127"/>
                    <a:pt x="340" y="108128"/>
                  </a:cubicBezTo>
                  <a:cubicBezTo>
                    <a:pt x="-803" y="131216"/>
                    <a:pt x="-346" y="131216"/>
                    <a:pt x="22971" y="133960"/>
                  </a:cubicBezTo>
                  <a:cubicBezTo>
                    <a:pt x="29372" y="134645"/>
                    <a:pt x="36002" y="135103"/>
                    <a:pt x="42402" y="135103"/>
                  </a:cubicBezTo>
                  <a:cubicBezTo>
                    <a:pt x="53604" y="135103"/>
                    <a:pt x="59319" y="130759"/>
                    <a:pt x="60005" y="118186"/>
                  </a:cubicBezTo>
                  <a:cubicBezTo>
                    <a:pt x="61148" y="99212"/>
                    <a:pt x="62519" y="80239"/>
                    <a:pt x="62519" y="61265"/>
                  </a:cubicBezTo>
                  <a:cubicBezTo>
                    <a:pt x="62519" y="51892"/>
                    <a:pt x="63891" y="20574"/>
                    <a:pt x="64348" y="10973"/>
                  </a:cubicBezTo>
                  <a:cubicBezTo>
                    <a:pt x="64348" y="10287"/>
                    <a:pt x="64348" y="9830"/>
                    <a:pt x="64348" y="9144"/>
                  </a:cubicBezTo>
                  <a:cubicBezTo>
                    <a:pt x="64348" y="5486"/>
                    <a:pt x="63891" y="2286"/>
                    <a:pt x="63205" y="0"/>
                  </a:cubicBezTo>
                  <a:cubicBezTo>
                    <a:pt x="63205" y="0"/>
                    <a:pt x="63205" y="0"/>
                    <a:pt x="63205" y="0"/>
                  </a:cubicBezTo>
                  <a:close/>
                </a:path>
              </a:pathLst>
            </a:custGeom>
            <a:solidFill>
              <a:srgbClr val="FFFFFF"/>
            </a:solidFill>
            <a:ln w="2286" cap="flat">
              <a:noFill/>
              <a:prstDash val="solid"/>
              <a:miter/>
            </a:ln>
          </p:spPr>
          <p:txBody>
            <a:bodyPr rtlCol="0" anchor="ctr"/>
            <a:lstStyle/>
            <a:p>
              <a:endParaRPr lang="en-US"/>
            </a:p>
          </p:txBody>
        </p:sp>
        <p:sp>
          <p:nvSpPr>
            <p:cNvPr id="109" name="Freeform 559">
              <a:extLst>
                <a:ext uri="{FF2B5EF4-FFF2-40B4-BE49-F238E27FC236}">
                  <a16:creationId xmlns:a16="http://schemas.microsoft.com/office/drawing/2014/main" id="{622B8D89-94FB-99CF-8686-FB3BFB4002F7}"/>
                </a:ext>
              </a:extLst>
            </p:cNvPr>
            <p:cNvSpPr/>
            <p:nvPr/>
          </p:nvSpPr>
          <p:spPr>
            <a:xfrm>
              <a:off x="7316395" y="3169081"/>
              <a:ext cx="223529" cy="230428"/>
            </a:xfrm>
            <a:custGeom>
              <a:avLst/>
              <a:gdLst>
                <a:gd name="connsiteX0" fmla="*/ 73838 w 223529"/>
                <a:gd name="connsiteY0" fmla="*/ 224257 h 230428"/>
                <a:gd name="connsiteX1" fmla="*/ 76810 w 223529"/>
                <a:gd name="connsiteY1" fmla="*/ 225171 h 230428"/>
                <a:gd name="connsiteX2" fmla="*/ 78410 w 223529"/>
                <a:gd name="connsiteY2" fmla="*/ 225628 h 230428"/>
                <a:gd name="connsiteX3" fmla="*/ 81153 w 223529"/>
                <a:gd name="connsiteY3" fmla="*/ 226314 h 230428"/>
                <a:gd name="connsiteX4" fmla="*/ 82753 w 223529"/>
                <a:gd name="connsiteY4" fmla="*/ 226771 h 230428"/>
                <a:gd name="connsiteX5" fmla="*/ 85497 w 223529"/>
                <a:gd name="connsiteY5" fmla="*/ 227457 h 230428"/>
                <a:gd name="connsiteX6" fmla="*/ 87325 w 223529"/>
                <a:gd name="connsiteY6" fmla="*/ 227914 h 230428"/>
                <a:gd name="connsiteX7" fmla="*/ 89840 w 223529"/>
                <a:gd name="connsiteY7" fmla="*/ 228371 h 230428"/>
                <a:gd name="connsiteX8" fmla="*/ 91669 w 223529"/>
                <a:gd name="connsiteY8" fmla="*/ 228600 h 230428"/>
                <a:gd name="connsiteX9" fmla="*/ 93955 w 223529"/>
                <a:gd name="connsiteY9" fmla="*/ 229057 h 230428"/>
                <a:gd name="connsiteX10" fmla="*/ 95784 w 223529"/>
                <a:gd name="connsiteY10" fmla="*/ 229286 h 230428"/>
                <a:gd name="connsiteX11" fmla="*/ 97841 w 223529"/>
                <a:gd name="connsiteY11" fmla="*/ 229514 h 230428"/>
                <a:gd name="connsiteX12" fmla="*/ 99898 w 223529"/>
                <a:gd name="connsiteY12" fmla="*/ 229743 h 230428"/>
                <a:gd name="connsiteX13" fmla="*/ 101956 w 223529"/>
                <a:gd name="connsiteY13" fmla="*/ 229972 h 230428"/>
                <a:gd name="connsiteX14" fmla="*/ 104013 w 223529"/>
                <a:gd name="connsiteY14" fmla="*/ 230200 h 230428"/>
                <a:gd name="connsiteX15" fmla="*/ 105842 w 223529"/>
                <a:gd name="connsiteY15" fmla="*/ 230429 h 230428"/>
                <a:gd name="connsiteX16" fmla="*/ 107899 w 223529"/>
                <a:gd name="connsiteY16" fmla="*/ 230429 h 230428"/>
                <a:gd name="connsiteX17" fmla="*/ 109500 w 223529"/>
                <a:gd name="connsiteY17" fmla="*/ 230429 h 230428"/>
                <a:gd name="connsiteX18" fmla="*/ 111786 w 223529"/>
                <a:gd name="connsiteY18" fmla="*/ 230429 h 230428"/>
                <a:gd name="connsiteX19" fmla="*/ 112929 w 223529"/>
                <a:gd name="connsiteY19" fmla="*/ 230429 h 230428"/>
                <a:gd name="connsiteX20" fmla="*/ 116358 w 223529"/>
                <a:gd name="connsiteY20" fmla="*/ 230200 h 230428"/>
                <a:gd name="connsiteX21" fmla="*/ 220599 w 223529"/>
                <a:gd name="connsiteY21" fmla="*/ 129616 h 230428"/>
                <a:gd name="connsiteX22" fmla="*/ 213284 w 223529"/>
                <a:gd name="connsiteY22" fmla="*/ 56921 h 230428"/>
                <a:gd name="connsiteX23" fmla="*/ 210084 w 223529"/>
                <a:gd name="connsiteY23" fmla="*/ 51664 h 230428"/>
                <a:gd name="connsiteX24" fmla="*/ 209169 w 223529"/>
                <a:gd name="connsiteY24" fmla="*/ 50063 h 230428"/>
                <a:gd name="connsiteX25" fmla="*/ 206883 w 223529"/>
                <a:gd name="connsiteY25" fmla="*/ 46634 h 230428"/>
                <a:gd name="connsiteX26" fmla="*/ 205740 w 223529"/>
                <a:gd name="connsiteY26" fmla="*/ 45034 h 230428"/>
                <a:gd name="connsiteX27" fmla="*/ 203454 w 223529"/>
                <a:gd name="connsiteY27" fmla="*/ 41834 h 230428"/>
                <a:gd name="connsiteX28" fmla="*/ 202083 w 223529"/>
                <a:gd name="connsiteY28" fmla="*/ 40234 h 230428"/>
                <a:gd name="connsiteX29" fmla="*/ 199568 w 223529"/>
                <a:gd name="connsiteY29" fmla="*/ 37262 h 230428"/>
                <a:gd name="connsiteX30" fmla="*/ 198196 w 223529"/>
                <a:gd name="connsiteY30" fmla="*/ 35890 h 230428"/>
                <a:gd name="connsiteX31" fmla="*/ 195453 w 223529"/>
                <a:gd name="connsiteY31" fmla="*/ 32918 h 230428"/>
                <a:gd name="connsiteX32" fmla="*/ 194310 w 223529"/>
                <a:gd name="connsiteY32" fmla="*/ 31547 h 230428"/>
                <a:gd name="connsiteX33" fmla="*/ 191338 w 223529"/>
                <a:gd name="connsiteY33" fmla="*/ 28575 h 230428"/>
                <a:gd name="connsiteX34" fmla="*/ 190195 w 223529"/>
                <a:gd name="connsiteY34" fmla="*/ 27432 h 230428"/>
                <a:gd name="connsiteX35" fmla="*/ 186995 w 223529"/>
                <a:gd name="connsiteY35" fmla="*/ 24689 h 230428"/>
                <a:gd name="connsiteX36" fmla="*/ 185852 w 223529"/>
                <a:gd name="connsiteY36" fmla="*/ 23774 h 230428"/>
                <a:gd name="connsiteX37" fmla="*/ 182423 w 223529"/>
                <a:gd name="connsiteY37" fmla="*/ 21031 h 230428"/>
                <a:gd name="connsiteX38" fmla="*/ 181509 w 223529"/>
                <a:gd name="connsiteY38" fmla="*/ 20345 h 230428"/>
                <a:gd name="connsiteX39" fmla="*/ 177851 w 223529"/>
                <a:gd name="connsiteY39" fmla="*/ 17602 h 230428"/>
                <a:gd name="connsiteX40" fmla="*/ 176937 w 223529"/>
                <a:gd name="connsiteY40" fmla="*/ 16916 h 230428"/>
                <a:gd name="connsiteX41" fmla="*/ 173050 w 223529"/>
                <a:gd name="connsiteY41" fmla="*/ 14173 h 230428"/>
                <a:gd name="connsiteX42" fmla="*/ 172365 w 223529"/>
                <a:gd name="connsiteY42" fmla="*/ 13716 h 230428"/>
                <a:gd name="connsiteX43" fmla="*/ 168250 w 223529"/>
                <a:gd name="connsiteY43" fmla="*/ 11201 h 230428"/>
                <a:gd name="connsiteX44" fmla="*/ 167564 w 223529"/>
                <a:gd name="connsiteY44" fmla="*/ 10744 h 230428"/>
                <a:gd name="connsiteX45" fmla="*/ 162992 w 223529"/>
                <a:gd name="connsiteY45" fmla="*/ 8230 h 230428"/>
                <a:gd name="connsiteX46" fmla="*/ 162535 w 223529"/>
                <a:gd name="connsiteY46" fmla="*/ 8001 h 230428"/>
                <a:gd name="connsiteX47" fmla="*/ 157734 w 223529"/>
                <a:gd name="connsiteY47" fmla="*/ 5715 h 230428"/>
                <a:gd name="connsiteX48" fmla="*/ 157277 w 223529"/>
                <a:gd name="connsiteY48" fmla="*/ 5486 h 230428"/>
                <a:gd name="connsiteX49" fmla="*/ 152248 w 223529"/>
                <a:gd name="connsiteY49" fmla="*/ 3429 h 230428"/>
                <a:gd name="connsiteX50" fmla="*/ 152019 w 223529"/>
                <a:gd name="connsiteY50" fmla="*/ 3429 h 230428"/>
                <a:gd name="connsiteX51" fmla="*/ 146761 w 223529"/>
                <a:gd name="connsiteY51" fmla="*/ 1600 h 230428"/>
                <a:gd name="connsiteX52" fmla="*/ 146761 w 223529"/>
                <a:gd name="connsiteY52" fmla="*/ 1600 h 230428"/>
                <a:gd name="connsiteX53" fmla="*/ 141275 w 223529"/>
                <a:gd name="connsiteY53" fmla="*/ 0 h 230428"/>
                <a:gd name="connsiteX54" fmla="*/ 141275 w 223529"/>
                <a:gd name="connsiteY54" fmla="*/ 0 h 230428"/>
                <a:gd name="connsiteX55" fmla="*/ 180823 w 223529"/>
                <a:gd name="connsiteY55" fmla="*/ 40919 h 230428"/>
                <a:gd name="connsiteX56" fmla="*/ 202768 w 223529"/>
                <a:gd name="connsiteY56" fmla="*/ 142646 h 230428"/>
                <a:gd name="connsiteX57" fmla="*/ 55093 w 223529"/>
                <a:gd name="connsiteY57" fmla="*/ 198882 h 230428"/>
                <a:gd name="connsiteX58" fmla="*/ 0 w 223529"/>
                <a:gd name="connsiteY58" fmla="*/ 160934 h 230428"/>
                <a:gd name="connsiteX59" fmla="*/ 0 w 223529"/>
                <a:gd name="connsiteY59" fmla="*/ 160934 h 230428"/>
                <a:gd name="connsiteX60" fmla="*/ 1600 w 223529"/>
                <a:gd name="connsiteY60" fmla="*/ 165278 h 230428"/>
                <a:gd name="connsiteX61" fmla="*/ 1600 w 223529"/>
                <a:gd name="connsiteY61" fmla="*/ 165278 h 230428"/>
                <a:gd name="connsiteX62" fmla="*/ 3429 w 223529"/>
                <a:gd name="connsiteY62" fmla="*/ 169393 h 230428"/>
                <a:gd name="connsiteX63" fmla="*/ 3429 w 223529"/>
                <a:gd name="connsiteY63" fmla="*/ 169621 h 230428"/>
                <a:gd name="connsiteX64" fmla="*/ 5487 w 223529"/>
                <a:gd name="connsiteY64" fmla="*/ 173736 h 230428"/>
                <a:gd name="connsiteX65" fmla="*/ 5487 w 223529"/>
                <a:gd name="connsiteY65" fmla="*/ 173965 h 230428"/>
                <a:gd name="connsiteX66" fmla="*/ 7773 w 223529"/>
                <a:gd name="connsiteY66" fmla="*/ 177851 h 230428"/>
                <a:gd name="connsiteX67" fmla="*/ 8001 w 223529"/>
                <a:gd name="connsiteY67" fmla="*/ 178079 h 230428"/>
                <a:gd name="connsiteX68" fmla="*/ 10516 w 223529"/>
                <a:gd name="connsiteY68" fmla="*/ 181737 h 230428"/>
                <a:gd name="connsiteX69" fmla="*/ 10744 w 223529"/>
                <a:gd name="connsiteY69" fmla="*/ 181966 h 230428"/>
                <a:gd name="connsiteX70" fmla="*/ 13259 w 223529"/>
                <a:gd name="connsiteY70" fmla="*/ 185395 h 230428"/>
                <a:gd name="connsiteX71" fmla="*/ 13488 w 223529"/>
                <a:gd name="connsiteY71" fmla="*/ 185623 h 230428"/>
                <a:gd name="connsiteX72" fmla="*/ 16231 w 223529"/>
                <a:gd name="connsiteY72" fmla="*/ 188824 h 230428"/>
                <a:gd name="connsiteX73" fmla="*/ 16459 w 223529"/>
                <a:gd name="connsiteY73" fmla="*/ 189281 h 230428"/>
                <a:gd name="connsiteX74" fmla="*/ 19431 w 223529"/>
                <a:gd name="connsiteY74" fmla="*/ 192481 h 230428"/>
                <a:gd name="connsiteX75" fmla="*/ 19888 w 223529"/>
                <a:gd name="connsiteY75" fmla="*/ 192938 h 230428"/>
                <a:gd name="connsiteX76" fmla="*/ 22860 w 223529"/>
                <a:gd name="connsiteY76" fmla="*/ 195910 h 230428"/>
                <a:gd name="connsiteX77" fmla="*/ 23317 w 223529"/>
                <a:gd name="connsiteY77" fmla="*/ 196367 h 230428"/>
                <a:gd name="connsiteX78" fmla="*/ 26518 w 223529"/>
                <a:gd name="connsiteY78" fmla="*/ 199111 h 230428"/>
                <a:gd name="connsiteX79" fmla="*/ 26975 w 223529"/>
                <a:gd name="connsiteY79" fmla="*/ 199568 h 230428"/>
                <a:gd name="connsiteX80" fmla="*/ 30175 w 223529"/>
                <a:gd name="connsiteY80" fmla="*/ 202082 h 230428"/>
                <a:gd name="connsiteX81" fmla="*/ 30633 w 223529"/>
                <a:gd name="connsiteY81" fmla="*/ 202540 h 230428"/>
                <a:gd name="connsiteX82" fmla="*/ 34062 w 223529"/>
                <a:gd name="connsiteY82" fmla="*/ 205054 h 230428"/>
                <a:gd name="connsiteX83" fmla="*/ 34747 w 223529"/>
                <a:gd name="connsiteY83" fmla="*/ 205511 h 230428"/>
                <a:gd name="connsiteX84" fmla="*/ 38176 w 223529"/>
                <a:gd name="connsiteY84" fmla="*/ 207797 h 230428"/>
                <a:gd name="connsiteX85" fmla="*/ 38862 w 223529"/>
                <a:gd name="connsiteY85" fmla="*/ 208255 h 230428"/>
                <a:gd name="connsiteX86" fmla="*/ 42291 w 223529"/>
                <a:gd name="connsiteY86" fmla="*/ 210312 h 230428"/>
                <a:gd name="connsiteX87" fmla="*/ 42977 w 223529"/>
                <a:gd name="connsiteY87" fmla="*/ 210769 h 230428"/>
                <a:gd name="connsiteX88" fmla="*/ 46406 w 223529"/>
                <a:gd name="connsiteY88" fmla="*/ 212827 h 230428"/>
                <a:gd name="connsiteX89" fmla="*/ 47320 w 223529"/>
                <a:gd name="connsiteY89" fmla="*/ 213284 h 230428"/>
                <a:gd name="connsiteX90" fmla="*/ 50749 w 223529"/>
                <a:gd name="connsiteY90" fmla="*/ 215113 h 230428"/>
                <a:gd name="connsiteX91" fmla="*/ 51664 w 223529"/>
                <a:gd name="connsiteY91" fmla="*/ 215570 h 230428"/>
                <a:gd name="connsiteX92" fmla="*/ 55093 w 223529"/>
                <a:gd name="connsiteY92" fmla="*/ 217170 h 230428"/>
                <a:gd name="connsiteX93" fmla="*/ 56236 w 223529"/>
                <a:gd name="connsiteY93" fmla="*/ 217627 h 230428"/>
                <a:gd name="connsiteX94" fmla="*/ 59436 w 223529"/>
                <a:gd name="connsiteY94" fmla="*/ 218999 h 230428"/>
                <a:gd name="connsiteX95" fmla="*/ 60579 w 223529"/>
                <a:gd name="connsiteY95" fmla="*/ 219456 h 230428"/>
                <a:gd name="connsiteX96" fmla="*/ 63780 w 223529"/>
                <a:gd name="connsiteY96" fmla="*/ 220828 h 230428"/>
                <a:gd name="connsiteX97" fmla="*/ 65151 w 223529"/>
                <a:gd name="connsiteY97" fmla="*/ 221285 h 230428"/>
                <a:gd name="connsiteX98" fmla="*/ 68352 w 223529"/>
                <a:gd name="connsiteY98" fmla="*/ 222428 h 230428"/>
                <a:gd name="connsiteX99" fmla="*/ 69723 w 223529"/>
                <a:gd name="connsiteY99" fmla="*/ 222885 h 230428"/>
                <a:gd name="connsiteX100" fmla="*/ 72695 w 223529"/>
                <a:gd name="connsiteY100" fmla="*/ 224028 h 230428"/>
                <a:gd name="connsiteX101" fmla="*/ 73838 w 223529"/>
                <a:gd name="connsiteY101" fmla="*/ 224257 h 23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3529" h="230428">
                  <a:moveTo>
                    <a:pt x="73838" y="224257"/>
                  </a:moveTo>
                  <a:cubicBezTo>
                    <a:pt x="74752" y="224485"/>
                    <a:pt x="75895" y="224942"/>
                    <a:pt x="76810" y="225171"/>
                  </a:cubicBezTo>
                  <a:cubicBezTo>
                    <a:pt x="77267" y="225400"/>
                    <a:pt x="77953" y="225400"/>
                    <a:pt x="78410" y="225628"/>
                  </a:cubicBezTo>
                  <a:cubicBezTo>
                    <a:pt x="79324" y="225857"/>
                    <a:pt x="80239" y="226085"/>
                    <a:pt x="81153" y="226314"/>
                  </a:cubicBezTo>
                  <a:cubicBezTo>
                    <a:pt x="81610" y="226543"/>
                    <a:pt x="82296" y="226543"/>
                    <a:pt x="82753" y="226771"/>
                  </a:cubicBezTo>
                  <a:cubicBezTo>
                    <a:pt x="83668" y="227000"/>
                    <a:pt x="84582" y="227228"/>
                    <a:pt x="85497" y="227457"/>
                  </a:cubicBezTo>
                  <a:cubicBezTo>
                    <a:pt x="86182" y="227686"/>
                    <a:pt x="86640" y="227686"/>
                    <a:pt x="87325" y="227914"/>
                  </a:cubicBezTo>
                  <a:cubicBezTo>
                    <a:pt x="88240" y="228143"/>
                    <a:pt x="88926" y="228371"/>
                    <a:pt x="89840" y="228371"/>
                  </a:cubicBezTo>
                  <a:cubicBezTo>
                    <a:pt x="90526" y="228600"/>
                    <a:pt x="90983" y="228600"/>
                    <a:pt x="91669" y="228600"/>
                  </a:cubicBezTo>
                  <a:cubicBezTo>
                    <a:pt x="92355" y="228829"/>
                    <a:pt x="93269" y="228829"/>
                    <a:pt x="93955" y="229057"/>
                  </a:cubicBezTo>
                  <a:cubicBezTo>
                    <a:pt x="94641" y="229057"/>
                    <a:pt x="95326" y="229286"/>
                    <a:pt x="95784" y="229286"/>
                  </a:cubicBezTo>
                  <a:cubicBezTo>
                    <a:pt x="96469" y="229286"/>
                    <a:pt x="97155" y="229514"/>
                    <a:pt x="97841" y="229514"/>
                  </a:cubicBezTo>
                  <a:cubicBezTo>
                    <a:pt x="98527" y="229514"/>
                    <a:pt x="99213" y="229743"/>
                    <a:pt x="99898" y="229743"/>
                  </a:cubicBezTo>
                  <a:cubicBezTo>
                    <a:pt x="100584" y="229743"/>
                    <a:pt x="101270" y="229972"/>
                    <a:pt x="101956" y="229972"/>
                  </a:cubicBezTo>
                  <a:cubicBezTo>
                    <a:pt x="102642" y="229972"/>
                    <a:pt x="103327" y="229972"/>
                    <a:pt x="104013" y="230200"/>
                  </a:cubicBezTo>
                  <a:cubicBezTo>
                    <a:pt x="104699" y="230200"/>
                    <a:pt x="105156" y="230200"/>
                    <a:pt x="105842" y="230429"/>
                  </a:cubicBezTo>
                  <a:cubicBezTo>
                    <a:pt x="106528" y="230429"/>
                    <a:pt x="107214" y="230429"/>
                    <a:pt x="107899" y="230429"/>
                  </a:cubicBezTo>
                  <a:cubicBezTo>
                    <a:pt x="108357" y="230429"/>
                    <a:pt x="109042" y="230429"/>
                    <a:pt x="109500" y="230429"/>
                  </a:cubicBezTo>
                  <a:cubicBezTo>
                    <a:pt x="110185" y="230429"/>
                    <a:pt x="111100" y="230429"/>
                    <a:pt x="111786" y="230429"/>
                  </a:cubicBezTo>
                  <a:cubicBezTo>
                    <a:pt x="112243" y="230429"/>
                    <a:pt x="112700" y="230429"/>
                    <a:pt x="112929" y="230429"/>
                  </a:cubicBezTo>
                  <a:cubicBezTo>
                    <a:pt x="114072" y="230429"/>
                    <a:pt x="115215" y="230200"/>
                    <a:pt x="116358" y="230200"/>
                  </a:cubicBezTo>
                  <a:cubicBezTo>
                    <a:pt x="205512" y="214655"/>
                    <a:pt x="216713" y="147447"/>
                    <a:pt x="220599" y="129616"/>
                  </a:cubicBezTo>
                  <a:cubicBezTo>
                    <a:pt x="225400" y="106985"/>
                    <a:pt x="225171" y="78181"/>
                    <a:pt x="213284" y="56921"/>
                  </a:cubicBezTo>
                  <a:cubicBezTo>
                    <a:pt x="212370" y="55093"/>
                    <a:pt x="211227" y="53492"/>
                    <a:pt x="210084" y="51664"/>
                  </a:cubicBezTo>
                  <a:cubicBezTo>
                    <a:pt x="209855" y="51206"/>
                    <a:pt x="209398" y="50749"/>
                    <a:pt x="209169" y="50063"/>
                  </a:cubicBezTo>
                  <a:cubicBezTo>
                    <a:pt x="208483" y="48920"/>
                    <a:pt x="207569" y="47777"/>
                    <a:pt x="206883" y="46634"/>
                  </a:cubicBezTo>
                  <a:cubicBezTo>
                    <a:pt x="206426" y="46177"/>
                    <a:pt x="205969" y="45491"/>
                    <a:pt x="205740" y="45034"/>
                  </a:cubicBezTo>
                  <a:cubicBezTo>
                    <a:pt x="205054" y="43891"/>
                    <a:pt x="204140" y="42977"/>
                    <a:pt x="203454" y="41834"/>
                  </a:cubicBezTo>
                  <a:cubicBezTo>
                    <a:pt x="202997" y="41377"/>
                    <a:pt x="202540" y="40691"/>
                    <a:pt x="202083" y="40234"/>
                  </a:cubicBezTo>
                  <a:cubicBezTo>
                    <a:pt x="201168" y="39319"/>
                    <a:pt x="200482" y="38176"/>
                    <a:pt x="199568" y="37262"/>
                  </a:cubicBezTo>
                  <a:cubicBezTo>
                    <a:pt x="199111" y="36805"/>
                    <a:pt x="198654" y="36347"/>
                    <a:pt x="198196" y="35890"/>
                  </a:cubicBezTo>
                  <a:cubicBezTo>
                    <a:pt x="197282" y="34976"/>
                    <a:pt x="196368" y="33833"/>
                    <a:pt x="195453" y="32918"/>
                  </a:cubicBezTo>
                  <a:cubicBezTo>
                    <a:pt x="194996" y="32461"/>
                    <a:pt x="194539" y="32004"/>
                    <a:pt x="194310" y="31547"/>
                  </a:cubicBezTo>
                  <a:cubicBezTo>
                    <a:pt x="193396" y="30632"/>
                    <a:pt x="192481" y="29489"/>
                    <a:pt x="191338" y="28575"/>
                  </a:cubicBezTo>
                  <a:cubicBezTo>
                    <a:pt x="190881" y="28118"/>
                    <a:pt x="190424" y="27889"/>
                    <a:pt x="190195" y="27432"/>
                  </a:cubicBezTo>
                  <a:cubicBezTo>
                    <a:pt x="189052" y="26518"/>
                    <a:pt x="188138" y="25603"/>
                    <a:pt x="186995" y="24689"/>
                  </a:cubicBezTo>
                  <a:cubicBezTo>
                    <a:pt x="186538" y="24460"/>
                    <a:pt x="186309" y="24003"/>
                    <a:pt x="185852" y="23774"/>
                  </a:cubicBezTo>
                  <a:cubicBezTo>
                    <a:pt x="184709" y="22860"/>
                    <a:pt x="183566" y="21946"/>
                    <a:pt x="182423" y="21031"/>
                  </a:cubicBezTo>
                  <a:cubicBezTo>
                    <a:pt x="182194" y="20803"/>
                    <a:pt x="181737" y="20574"/>
                    <a:pt x="181509" y="20345"/>
                  </a:cubicBezTo>
                  <a:cubicBezTo>
                    <a:pt x="180366" y="19431"/>
                    <a:pt x="178994" y="18517"/>
                    <a:pt x="177851" y="17602"/>
                  </a:cubicBezTo>
                  <a:cubicBezTo>
                    <a:pt x="177622" y="17374"/>
                    <a:pt x="177165" y="17145"/>
                    <a:pt x="176937" y="16916"/>
                  </a:cubicBezTo>
                  <a:cubicBezTo>
                    <a:pt x="175565" y="16002"/>
                    <a:pt x="174422" y="15088"/>
                    <a:pt x="173050" y="14173"/>
                  </a:cubicBezTo>
                  <a:cubicBezTo>
                    <a:pt x="172822" y="13945"/>
                    <a:pt x="172593" y="13945"/>
                    <a:pt x="172365" y="13716"/>
                  </a:cubicBezTo>
                  <a:cubicBezTo>
                    <a:pt x="170993" y="12802"/>
                    <a:pt x="169621" y="11887"/>
                    <a:pt x="168250" y="11201"/>
                  </a:cubicBezTo>
                  <a:cubicBezTo>
                    <a:pt x="168021" y="10973"/>
                    <a:pt x="167793" y="10973"/>
                    <a:pt x="167564" y="10744"/>
                  </a:cubicBezTo>
                  <a:cubicBezTo>
                    <a:pt x="166192" y="9830"/>
                    <a:pt x="164592" y="9144"/>
                    <a:pt x="162992" y="8230"/>
                  </a:cubicBezTo>
                  <a:cubicBezTo>
                    <a:pt x="162763" y="8230"/>
                    <a:pt x="162763" y="8001"/>
                    <a:pt x="162535" y="8001"/>
                  </a:cubicBezTo>
                  <a:cubicBezTo>
                    <a:pt x="160935" y="7315"/>
                    <a:pt x="159334" y="6401"/>
                    <a:pt x="157734" y="5715"/>
                  </a:cubicBezTo>
                  <a:cubicBezTo>
                    <a:pt x="157506" y="5715"/>
                    <a:pt x="157506" y="5715"/>
                    <a:pt x="157277" y="5486"/>
                  </a:cubicBezTo>
                  <a:cubicBezTo>
                    <a:pt x="155677" y="4801"/>
                    <a:pt x="154077" y="4115"/>
                    <a:pt x="152248" y="3429"/>
                  </a:cubicBezTo>
                  <a:cubicBezTo>
                    <a:pt x="152248" y="3429"/>
                    <a:pt x="152019" y="3429"/>
                    <a:pt x="152019" y="3429"/>
                  </a:cubicBezTo>
                  <a:cubicBezTo>
                    <a:pt x="150190" y="2743"/>
                    <a:pt x="148590" y="2057"/>
                    <a:pt x="146761" y="1600"/>
                  </a:cubicBezTo>
                  <a:cubicBezTo>
                    <a:pt x="146761" y="1600"/>
                    <a:pt x="146761" y="1600"/>
                    <a:pt x="146761" y="1600"/>
                  </a:cubicBezTo>
                  <a:cubicBezTo>
                    <a:pt x="144933" y="914"/>
                    <a:pt x="143104" y="457"/>
                    <a:pt x="141275" y="0"/>
                  </a:cubicBezTo>
                  <a:lnTo>
                    <a:pt x="141275" y="0"/>
                  </a:lnTo>
                  <a:cubicBezTo>
                    <a:pt x="156363" y="11659"/>
                    <a:pt x="169621" y="26289"/>
                    <a:pt x="180823" y="40919"/>
                  </a:cubicBezTo>
                  <a:cubicBezTo>
                    <a:pt x="201854" y="68580"/>
                    <a:pt x="215570" y="108585"/>
                    <a:pt x="202768" y="142646"/>
                  </a:cubicBezTo>
                  <a:cubicBezTo>
                    <a:pt x="181509" y="199339"/>
                    <a:pt x="108814" y="220142"/>
                    <a:pt x="55093" y="198882"/>
                  </a:cubicBezTo>
                  <a:cubicBezTo>
                    <a:pt x="33604" y="190424"/>
                    <a:pt x="14859" y="177165"/>
                    <a:pt x="0" y="160934"/>
                  </a:cubicBezTo>
                  <a:lnTo>
                    <a:pt x="0" y="160934"/>
                  </a:lnTo>
                  <a:cubicBezTo>
                    <a:pt x="457" y="162535"/>
                    <a:pt x="915" y="163906"/>
                    <a:pt x="1600" y="165278"/>
                  </a:cubicBezTo>
                  <a:cubicBezTo>
                    <a:pt x="1600" y="165278"/>
                    <a:pt x="1600" y="165278"/>
                    <a:pt x="1600" y="165278"/>
                  </a:cubicBezTo>
                  <a:cubicBezTo>
                    <a:pt x="2058" y="166649"/>
                    <a:pt x="2743" y="168021"/>
                    <a:pt x="3429" y="169393"/>
                  </a:cubicBezTo>
                  <a:cubicBezTo>
                    <a:pt x="3429" y="169393"/>
                    <a:pt x="3429" y="169393"/>
                    <a:pt x="3429" y="169621"/>
                  </a:cubicBezTo>
                  <a:cubicBezTo>
                    <a:pt x="4115" y="170993"/>
                    <a:pt x="4801" y="172364"/>
                    <a:pt x="5487" y="173736"/>
                  </a:cubicBezTo>
                  <a:cubicBezTo>
                    <a:pt x="5487" y="173736"/>
                    <a:pt x="5487" y="173965"/>
                    <a:pt x="5487" y="173965"/>
                  </a:cubicBezTo>
                  <a:cubicBezTo>
                    <a:pt x="6172" y="175336"/>
                    <a:pt x="6858" y="176479"/>
                    <a:pt x="7773" y="177851"/>
                  </a:cubicBezTo>
                  <a:cubicBezTo>
                    <a:pt x="7773" y="177851"/>
                    <a:pt x="7773" y="178079"/>
                    <a:pt x="8001" y="178079"/>
                  </a:cubicBezTo>
                  <a:cubicBezTo>
                    <a:pt x="8687" y="179222"/>
                    <a:pt x="9601" y="180594"/>
                    <a:pt x="10516" y="181737"/>
                  </a:cubicBezTo>
                  <a:cubicBezTo>
                    <a:pt x="10516" y="181737"/>
                    <a:pt x="10744" y="181966"/>
                    <a:pt x="10744" y="181966"/>
                  </a:cubicBezTo>
                  <a:cubicBezTo>
                    <a:pt x="11659" y="183109"/>
                    <a:pt x="12573" y="184252"/>
                    <a:pt x="13259" y="185395"/>
                  </a:cubicBezTo>
                  <a:cubicBezTo>
                    <a:pt x="13259" y="185395"/>
                    <a:pt x="13488" y="185623"/>
                    <a:pt x="13488" y="185623"/>
                  </a:cubicBezTo>
                  <a:cubicBezTo>
                    <a:pt x="14402" y="186766"/>
                    <a:pt x="15316" y="187909"/>
                    <a:pt x="16231" y="188824"/>
                  </a:cubicBezTo>
                  <a:cubicBezTo>
                    <a:pt x="16231" y="189052"/>
                    <a:pt x="16459" y="189052"/>
                    <a:pt x="16459" y="189281"/>
                  </a:cubicBezTo>
                  <a:cubicBezTo>
                    <a:pt x="17374" y="190424"/>
                    <a:pt x="18288" y="191338"/>
                    <a:pt x="19431" y="192481"/>
                  </a:cubicBezTo>
                  <a:cubicBezTo>
                    <a:pt x="19660" y="192710"/>
                    <a:pt x="19660" y="192710"/>
                    <a:pt x="19888" y="192938"/>
                  </a:cubicBezTo>
                  <a:cubicBezTo>
                    <a:pt x="20803" y="193853"/>
                    <a:pt x="21946" y="194996"/>
                    <a:pt x="22860" y="195910"/>
                  </a:cubicBezTo>
                  <a:cubicBezTo>
                    <a:pt x="23089" y="196139"/>
                    <a:pt x="23089" y="196139"/>
                    <a:pt x="23317" y="196367"/>
                  </a:cubicBezTo>
                  <a:cubicBezTo>
                    <a:pt x="24460" y="197282"/>
                    <a:pt x="25375" y="198196"/>
                    <a:pt x="26518" y="199111"/>
                  </a:cubicBezTo>
                  <a:cubicBezTo>
                    <a:pt x="26746" y="199339"/>
                    <a:pt x="26746" y="199339"/>
                    <a:pt x="26975" y="199568"/>
                  </a:cubicBezTo>
                  <a:cubicBezTo>
                    <a:pt x="28118" y="200482"/>
                    <a:pt x="29032" y="201397"/>
                    <a:pt x="30175" y="202082"/>
                  </a:cubicBezTo>
                  <a:cubicBezTo>
                    <a:pt x="30404" y="202311"/>
                    <a:pt x="30633" y="202311"/>
                    <a:pt x="30633" y="202540"/>
                  </a:cubicBezTo>
                  <a:cubicBezTo>
                    <a:pt x="31776" y="203454"/>
                    <a:pt x="32919" y="204140"/>
                    <a:pt x="34062" y="205054"/>
                  </a:cubicBezTo>
                  <a:cubicBezTo>
                    <a:pt x="34290" y="205283"/>
                    <a:pt x="34519" y="205283"/>
                    <a:pt x="34747" y="205511"/>
                  </a:cubicBezTo>
                  <a:cubicBezTo>
                    <a:pt x="35890" y="206197"/>
                    <a:pt x="37033" y="207112"/>
                    <a:pt x="38176" y="207797"/>
                  </a:cubicBezTo>
                  <a:cubicBezTo>
                    <a:pt x="38405" y="208026"/>
                    <a:pt x="38634" y="208026"/>
                    <a:pt x="38862" y="208255"/>
                  </a:cubicBezTo>
                  <a:cubicBezTo>
                    <a:pt x="40005" y="208940"/>
                    <a:pt x="41148" y="209626"/>
                    <a:pt x="42291" y="210312"/>
                  </a:cubicBezTo>
                  <a:cubicBezTo>
                    <a:pt x="42520" y="210541"/>
                    <a:pt x="42748" y="210541"/>
                    <a:pt x="42977" y="210769"/>
                  </a:cubicBezTo>
                  <a:cubicBezTo>
                    <a:pt x="44120" y="211455"/>
                    <a:pt x="45263" y="212141"/>
                    <a:pt x="46406" y="212827"/>
                  </a:cubicBezTo>
                  <a:cubicBezTo>
                    <a:pt x="46635" y="213055"/>
                    <a:pt x="47092" y="213055"/>
                    <a:pt x="47320" y="213284"/>
                  </a:cubicBezTo>
                  <a:cubicBezTo>
                    <a:pt x="48463" y="213970"/>
                    <a:pt x="49606" y="214427"/>
                    <a:pt x="50749" y="215113"/>
                  </a:cubicBezTo>
                  <a:cubicBezTo>
                    <a:pt x="50978" y="215341"/>
                    <a:pt x="51435" y="215341"/>
                    <a:pt x="51664" y="215570"/>
                  </a:cubicBezTo>
                  <a:cubicBezTo>
                    <a:pt x="52807" y="216027"/>
                    <a:pt x="53950" y="216713"/>
                    <a:pt x="55093" y="217170"/>
                  </a:cubicBezTo>
                  <a:cubicBezTo>
                    <a:pt x="55550" y="217399"/>
                    <a:pt x="55779" y="217399"/>
                    <a:pt x="56236" y="217627"/>
                  </a:cubicBezTo>
                  <a:cubicBezTo>
                    <a:pt x="57379" y="218084"/>
                    <a:pt x="58522" y="218542"/>
                    <a:pt x="59436" y="218999"/>
                  </a:cubicBezTo>
                  <a:cubicBezTo>
                    <a:pt x="59893" y="219227"/>
                    <a:pt x="60122" y="219227"/>
                    <a:pt x="60579" y="219456"/>
                  </a:cubicBezTo>
                  <a:cubicBezTo>
                    <a:pt x="61722" y="219913"/>
                    <a:pt x="62637" y="220370"/>
                    <a:pt x="63780" y="220828"/>
                  </a:cubicBezTo>
                  <a:cubicBezTo>
                    <a:pt x="64237" y="221056"/>
                    <a:pt x="64694" y="221056"/>
                    <a:pt x="65151" y="221285"/>
                  </a:cubicBezTo>
                  <a:cubicBezTo>
                    <a:pt x="66294" y="221742"/>
                    <a:pt x="67209" y="222199"/>
                    <a:pt x="68352" y="222428"/>
                  </a:cubicBezTo>
                  <a:cubicBezTo>
                    <a:pt x="68809" y="222656"/>
                    <a:pt x="69266" y="222656"/>
                    <a:pt x="69723" y="222885"/>
                  </a:cubicBezTo>
                  <a:cubicBezTo>
                    <a:pt x="70638" y="223342"/>
                    <a:pt x="71781" y="223571"/>
                    <a:pt x="72695" y="224028"/>
                  </a:cubicBezTo>
                  <a:cubicBezTo>
                    <a:pt x="72695" y="224028"/>
                    <a:pt x="73152" y="224028"/>
                    <a:pt x="73838" y="224257"/>
                  </a:cubicBezTo>
                  <a:close/>
                </a:path>
              </a:pathLst>
            </a:custGeom>
            <a:solidFill>
              <a:srgbClr val="FFC000"/>
            </a:solidFill>
            <a:ln w="2286" cap="flat">
              <a:noFill/>
              <a:prstDash val="solid"/>
              <a:miter/>
            </a:ln>
          </p:spPr>
          <p:txBody>
            <a:bodyPr rtlCol="0" anchor="ctr"/>
            <a:lstStyle/>
            <a:p>
              <a:endParaRPr lang="en-US"/>
            </a:p>
          </p:txBody>
        </p:sp>
        <p:sp>
          <p:nvSpPr>
            <p:cNvPr id="110" name="Freeform 560">
              <a:extLst>
                <a:ext uri="{FF2B5EF4-FFF2-40B4-BE49-F238E27FC236}">
                  <a16:creationId xmlns:a16="http://schemas.microsoft.com/office/drawing/2014/main" id="{B70680AD-08E3-C101-1D2F-3788475B43B5}"/>
                </a:ext>
              </a:extLst>
            </p:cNvPr>
            <p:cNvSpPr/>
            <p:nvPr/>
          </p:nvSpPr>
          <p:spPr>
            <a:xfrm>
              <a:off x="7056021" y="3242500"/>
              <a:ext cx="154274" cy="148860"/>
            </a:xfrm>
            <a:custGeom>
              <a:avLst/>
              <a:gdLst>
                <a:gd name="connsiteX0" fmla="*/ 79552 w 154274"/>
                <a:gd name="connsiteY0" fmla="*/ 148780 h 148860"/>
                <a:gd name="connsiteX1" fmla="*/ 139902 w 154274"/>
                <a:gd name="connsiteY1" fmla="*/ 120891 h 148860"/>
                <a:gd name="connsiteX2" fmla="*/ 144017 w 154274"/>
                <a:gd name="connsiteY2" fmla="*/ 34252 h 148860"/>
                <a:gd name="connsiteX3" fmla="*/ 54634 w 154274"/>
                <a:gd name="connsiteY3" fmla="*/ 3162 h 148860"/>
                <a:gd name="connsiteX4" fmla="*/ 5942 w 154274"/>
                <a:gd name="connsiteY4" fmla="*/ 40424 h 148860"/>
                <a:gd name="connsiteX5" fmla="*/ 79552 w 154274"/>
                <a:gd name="connsiteY5" fmla="*/ 148780 h 148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274" h="148860">
                  <a:moveTo>
                    <a:pt x="79552" y="148780"/>
                  </a:moveTo>
                  <a:cubicBezTo>
                    <a:pt x="111327" y="148780"/>
                    <a:pt x="128243" y="141008"/>
                    <a:pt x="139902" y="120891"/>
                  </a:cubicBezTo>
                  <a:cubicBezTo>
                    <a:pt x="155675" y="93459"/>
                    <a:pt x="160476" y="62369"/>
                    <a:pt x="144017" y="34252"/>
                  </a:cubicBezTo>
                  <a:cubicBezTo>
                    <a:pt x="127786" y="6362"/>
                    <a:pt x="85495" y="-6439"/>
                    <a:pt x="54634" y="3162"/>
                  </a:cubicBezTo>
                  <a:cubicBezTo>
                    <a:pt x="34289" y="9563"/>
                    <a:pt x="15544" y="18478"/>
                    <a:pt x="5942" y="40424"/>
                  </a:cubicBezTo>
                  <a:cubicBezTo>
                    <a:pt x="-13031" y="83172"/>
                    <a:pt x="13943" y="151523"/>
                    <a:pt x="79552" y="148780"/>
                  </a:cubicBezTo>
                  <a:close/>
                </a:path>
              </a:pathLst>
            </a:custGeom>
            <a:solidFill>
              <a:srgbClr val="FFFFFF"/>
            </a:solidFill>
            <a:ln w="2286" cap="flat">
              <a:noFill/>
              <a:prstDash val="solid"/>
              <a:miter/>
            </a:ln>
          </p:spPr>
          <p:txBody>
            <a:bodyPr rtlCol="0" anchor="ctr"/>
            <a:lstStyle/>
            <a:p>
              <a:endParaRPr lang="en-US"/>
            </a:p>
          </p:txBody>
        </p:sp>
        <p:sp>
          <p:nvSpPr>
            <p:cNvPr id="111" name="Freeform 561">
              <a:extLst>
                <a:ext uri="{FF2B5EF4-FFF2-40B4-BE49-F238E27FC236}">
                  <a16:creationId xmlns:a16="http://schemas.microsoft.com/office/drawing/2014/main" id="{62D42D69-DE4C-B732-4819-EBC12CFE75C7}"/>
                </a:ext>
              </a:extLst>
            </p:cNvPr>
            <p:cNvSpPr/>
            <p:nvPr/>
          </p:nvSpPr>
          <p:spPr>
            <a:xfrm>
              <a:off x="7020874" y="3404013"/>
              <a:ext cx="375598" cy="465086"/>
            </a:xfrm>
            <a:custGeom>
              <a:avLst/>
              <a:gdLst>
                <a:gd name="connsiteX0" fmla="*/ 370501 w 375598"/>
                <a:gd name="connsiteY0" fmla="*/ 53790 h 465086"/>
                <a:gd name="connsiteX1" fmla="*/ 298492 w 375598"/>
                <a:gd name="connsiteY1" fmla="*/ 65677 h 465086"/>
                <a:gd name="connsiteX2" fmla="*/ 238828 w 375598"/>
                <a:gd name="connsiteY2" fmla="*/ 54704 h 465086"/>
                <a:gd name="connsiteX3" fmla="*/ 166133 w 375598"/>
                <a:gd name="connsiteY3" fmla="*/ 9442 h 465086"/>
                <a:gd name="connsiteX4" fmla="*/ 38574 w 375598"/>
                <a:gd name="connsiteY4" fmla="*/ 34816 h 465086"/>
                <a:gd name="connsiteX5" fmla="*/ 25087 w 375598"/>
                <a:gd name="connsiteY5" fmla="*/ 62020 h 465086"/>
                <a:gd name="connsiteX6" fmla="*/ 10685 w 375598"/>
                <a:gd name="connsiteY6" fmla="*/ 142030 h 465086"/>
                <a:gd name="connsiteX7" fmla="*/ 855 w 375598"/>
                <a:gd name="connsiteY7" fmla="*/ 213810 h 465086"/>
                <a:gd name="connsiteX8" fmla="*/ 10685 w 375598"/>
                <a:gd name="connsiteY8" fmla="*/ 245128 h 465086"/>
                <a:gd name="connsiteX9" fmla="*/ 31259 w 375598"/>
                <a:gd name="connsiteY9" fmla="*/ 249929 h 465086"/>
                <a:gd name="connsiteX10" fmla="*/ 34916 w 375598"/>
                <a:gd name="connsiteY10" fmla="*/ 231869 h 465086"/>
                <a:gd name="connsiteX11" fmla="*/ 38574 w 375598"/>
                <a:gd name="connsiteY11" fmla="*/ 137458 h 465086"/>
                <a:gd name="connsiteX12" fmla="*/ 43832 w 375598"/>
                <a:gd name="connsiteY12" fmla="*/ 98824 h 465086"/>
                <a:gd name="connsiteX13" fmla="*/ 50918 w 375598"/>
                <a:gd name="connsiteY13" fmla="*/ 115055 h 465086"/>
                <a:gd name="connsiteX14" fmla="*/ 43603 w 375598"/>
                <a:gd name="connsiteY14" fmla="*/ 283990 h 465086"/>
                <a:gd name="connsiteX15" fmla="*/ 37888 w 375598"/>
                <a:gd name="connsiteY15" fmla="*/ 444010 h 465086"/>
                <a:gd name="connsiteX16" fmla="*/ 43832 w 375598"/>
                <a:gd name="connsiteY16" fmla="*/ 457498 h 465086"/>
                <a:gd name="connsiteX17" fmla="*/ 82922 w 375598"/>
                <a:gd name="connsiteY17" fmla="*/ 438067 h 465086"/>
                <a:gd name="connsiteX18" fmla="*/ 109897 w 375598"/>
                <a:gd name="connsiteY18" fmla="*/ 267074 h 465086"/>
                <a:gd name="connsiteX19" fmla="*/ 140301 w 375598"/>
                <a:gd name="connsiteY19" fmla="*/ 261587 h 465086"/>
                <a:gd name="connsiteX20" fmla="*/ 150588 w 375598"/>
                <a:gd name="connsiteY20" fmla="*/ 285362 h 465086"/>
                <a:gd name="connsiteX21" fmla="*/ 163161 w 375598"/>
                <a:gd name="connsiteY21" fmla="*/ 447211 h 465086"/>
                <a:gd name="connsiteX22" fmla="*/ 186707 w 375598"/>
                <a:gd name="connsiteY22" fmla="*/ 463898 h 465086"/>
                <a:gd name="connsiteX23" fmla="*/ 204766 w 375598"/>
                <a:gd name="connsiteY23" fmla="*/ 441038 h 465086"/>
                <a:gd name="connsiteX24" fmla="*/ 199508 w 375598"/>
                <a:gd name="connsiteY24" fmla="*/ 337940 h 465086"/>
                <a:gd name="connsiteX25" fmla="*/ 182821 w 375598"/>
                <a:gd name="connsiteY25" fmla="*/ 103396 h 465086"/>
                <a:gd name="connsiteX26" fmla="*/ 199737 w 375598"/>
                <a:gd name="connsiteY26" fmla="*/ 89909 h 465086"/>
                <a:gd name="connsiteX27" fmla="*/ 267631 w 375598"/>
                <a:gd name="connsiteY27" fmla="*/ 116198 h 465086"/>
                <a:gd name="connsiteX28" fmla="*/ 282262 w 375598"/>
                <a:gd name="connsiteY28" fmla="*/ 118484 h 465086"/>
                <a:gd name="connsiteX29" fmla="*/ 364101 w 375598"/>
                <a:gd name="connsiteY29" fmla="*/ 87623 h 465086"/>
                <a:gd name="connsiteX30" fmla="*/ 370501 w 375598"/>
                <a:gd name="connsiteY30" fmla="*/ 53790 h 465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75598" h="465086">
                  <a:moveTo>
                    <a:pt x="370501" y="53790"/>
                  </a:moveTo>
                  <a:cubicBezTo>
                    <a:pt x="365244" y="44646"/>
                    <a:pt x="327753" y="55847"/>
                    <a:pt x="298492" y="65677"/>
                  </a:cubicBezTo>
                  <a:cubicBezTo>
                    <a:pt x="271975" y="72764"/>
                    <a:pt x="239513" y="55162"/>
                    <a:pt x="238828" y="54704"/>
                  </a:cubicBezTo>
                  <a:cubicBezTo>
                    <a:pt x="216425" y="36874"/>
                    <a:pt x="190822" y="23843"/>
                    <a:pt x="166133" y="9442"/>
                  </a:cubicBezTo>
                  <a:cubicBezTo>
                    <a:pt x="131157" y="-10904"/>
                    <a:pt x="64634" y="3498"/>
                    <a:pt x="38574" y="34816"/>
                  </a:cubicBezTo>
                  <a:cubicBezTo>
                    <a:pt x="32173" y="42589"/>
                    <a:pt x="26915" y="51275"/>
                    <a:pt x="25087" y="62020"/>
                  </a:cubicBezTo>
                  <a:cubicBezTo>
                    <a:pt x="20743" y="88766"/>
                    <a:pt x="15028" y="115283"/>
                    <a:pt x="10685" y="142030"/>
                  </a:cubicBezTo>
                  <a:cubicBezTo>
                    <a:pt x="6799" y="165804"/>
                    <a:pt x="3141" y="189807"/>
                    <a:pt x="855" y="213810"/>
                  </a:cubicBezTo>
                  <a:cubicBezTo>
                    <a:pt x="-288" y="225011"/>
                    <a:pt x="-2345" y="238042"/>
                    <a:pt x="10685" y="245128"/>
                  </a:cubicBezTo>
                  <a:cubicBezTo>
                    <a:pt x="17086" y="248557"/>
                    <a:pt x="24401" y="253586"/>
                    <a:pt x="31259" y="249929"/>
                  </a:cubicBezTo>
                  <a:cubicBezTo>
                    <a:pt x="37660" y="246500"/>
                    <a:pt x="35374" y="238042"/>
                    <a:pt x="34916" y="231869"/>
                  </a:cubicBezTo>
                  <a:cubicBezTo>
                    <a:pt x="33088" y="200323"/>
                    <a:pt x="37888" y="169004"/>
                    <a:pt x="38574" y="137458"/>
                  </a:cubicBezTo>
                  <a:cubicBezTo>
                    <a:pt x="38803" y="125342"/>
                    <a:pt x="41774" y="113226"/>
                    <a:pt x="43832" y="98824"/>
                  </a:cubicBezTo>
                  <a:cubicBezTo>
                    <a:pt x="52290" y="104768"/>
                    <a:pt x="51833" y="110254"/>
                    <a:pt x="50918" y="115055"/>
                  </a:cubicBezTo>
                  <a:cubicBezTo>
                    <a:pt x="42232" y="171062"/>
                    <a:pt x="49547" y="227983"/>
                    <a:pt x="43603" y="283990"/>
                  </a:cubicBezTo>
                  <a:cubicBezTo>
                    <a:pt x="39946" y="318966"/>
                    <a:pt x="34002" y="425494"/>
                    <a:pt x="37888" y="444010"/>
                  </a:cubicBezTo>
                  <a:cubicBezTo>
                    <a:pt x="38803" y="448811"/>
                    <a:pt x="38345" y="454297"/>
                    <a:pt x="43832" y="457498"/>
                  </a:cubicBezTo>
                  <a:cubicBezTo>
                    <a:pt x="56176" y="464356"/>
                    <a:pt x="79265" y="465270"/>
                    <a:pt x="82922" y="438067"/>
                  </a:cubicBezTo>
                  <a:cubicBezTo>
                    <a:pt x="89323" y="393032"/>
                    <a:pt x="104868" y="278504"/>
                    <a:pt x="109897" y="267074"/>
                  </a:cubicBezTo>
                  <a:cubicBezTo>
                    <a:pt x="115155" y="255644"/>
                    <a:pt x="129328" y="254958"/>
                    <a:pt x="140301" y="261587"/>
                  </a:cubicBezTo>
                  <a:cubicBezTo>
                    <a:pt x="149902" y="267302"/>
                    <a:pt x="148759" y="274618"/>
                    <a:pt x="150588" y="285362"/>
                  </a:cubicBezTo>
                  <a:cubicBezTo>
                    <a:pt x="155617" y="313480"/>
                    <a:pt x="161561" y="421607"/>
                    <a:pt x="163161" y="447211"/>
                  </a:cubicBezTo>
                  <a:cubicBezTo>
                    <a:pt x="164075" y="462984"/>
                    <a:pt x="171619" y="467556"/>
                    <a:pt x="186707" y="463898"/>
                  </a:cubicBezTo>
                  <a:cubicBezTo>
                    <a:pt x="200880" y="460469"/>
                    <a:pt x="205452" y="455897"/>
                    <a:pt x="204766" y="441038"/>
                  </a:cubicBezTo>
                  <a:cubicBezTo>
                    <a:pt x="203395" y="406748"/>
                    <a:pt x="201566" y="372230"/>
                    <a:pt x="199508" y="337940"/>
                  </a:cubicBezTo>
                  <a:cubicBezTo>
                    <a:pt x="194479" y="259759"/>
                    <a:pt x="185335" y="181806"/>
                    <a:pt x="182821" y="103396"/>
                  </a:cubicBezTo>
                  <a:cubicBezTo>
                    <a:pt x="182363" y="86937"/>
                    <a:pt x="186021" y="83051"/>
                    <a:pt x="199737" y="89909"/>
                  </a:cubicBezTo>
                  <a:cubicBezTo>
                    <a:pt x="221454" y="100882"/>
                    <a:pt x="245000" y="108197"/>
                    <a:pt x="267631" y="116198"/>
                  </a:cubicBezTo>
                  <a:cubicBezTo>
                    <a:pt x="272432" y="117798"/>
                    <a:pt x="277004" y="119627"/>
                    <a:pt x="282262" y="118484"/>
                  </a:cubicBezTo>
                  <a:cubicBezTo>
                    <a:pt x="311294" y="112769"/>
                    <a:pt x="338497" y="102025"/>
                    <a:pt x="364101" y="87623"/>
                  </a:cubicBezTo>
                  <a:cubicBezTo>
                    <a:pt x="372559" y="83051"/>
                    <a:pt x="381474" y="72307"/>
                    <a:pt x="370501" y="53790"/>
                  </a:cubicBezTo>
                  <a:close/>
                </a:path>
              </a:pathLst>
            </a:custGeom>
            <a:solidFill>
              <a:srgbClr val="FFFFFF"/>
            </a:solidFill>
            <a:ln w="2286" cap="flat">
              <a:noFill/>
              <a:prstDash val="solid"/>
              <a:miter/>
            </a:ln>
          </p:spPr>
          <p:txBody>
            <a:bodyPr rtlCol="0" anchor="ctr"/>
            <a:lstStyle/>
            <a:p>
              <a:endParaRPr lang="en-US"/>
            </a:p>
          </p:txBody>
        </p:sp>
        <p:sp>
          <p:nvSpPr>
            <p:cNvPr id="112" name="Freeform 562">
              <a:extLst>
                <a:ext uri="{FF2B5EF4-FFF2-40B4-BE49-F238E27FC236}">
                  <a16:creationId xmlns:a16="http://schemas.microsoft.com/office/drawing/2014/main" id="{A57EC9F0-8DE6-5A5A-F9C1-BAB25D8C119C}"/>
                </a:ext>
              </a:extLst>
            </p:cNvPr>
            <p:cNvSpPr/>
            <p:nvPr/>
          </p:nvSpPr>
          <p:spPr>
            <a:xfrm>
              <a:off x="7387489" y="3412769"/>
              <a:ext cx="63322" cy="462861"/>
            </a:xfrm>
            <a:custGeom>
              <a:avLst/>
              <a:gdLst>
                <a:gd name="connsiteX0" fmla="*/ 46634 w 63322"/>
                <a:gd name="connsiteY0" fmla="*/ 438912 h 462861"/>
                <a:gd name="connsiteX1" fmla="*/ 53492 w 63322"/>
                <a:gd name="connsiteY1" fmla="*/ 357988 h 462861"/>
                <a:gd name="connsiteX2" fmla="*/ 63322 w 63322"/>
                <a:gd name="connsiteY2" fmla="*/ 22403 h 462861"/>
                <a:gd name="connsiteX3" fmla="*/ 63322 w 63322"/>
                <a:gd name="connsiteY3" fmla="*/ 19660 h 462861"/>
                <a:gd name="connsiteX4" fmla="*/ 63322 w 63322"/>
                <a:gd name="connsiteY4" fmla="*/ 18974 h 462861"/>
                <a:gd name="connsiteX5" fmla="*/ 63322 w 63322"/>
                <a:gd name="connsiteY5" fmla="*/ 16916 h 462861"/>
                <a:gd name="connsiteX6" fmla="*/ 63322 w 63322"/>
                <a:gd name="connsiteY6" fmla="*/ 16459 h 462861"/>
                <a:gd name="connsiteX7" fmla="*/ 63322 w 63322"/>
                <a:gd name="connsiteY7" fmla="*/ 14173 h 462861"/>
                <a:gd name="connsiteX8" fmla="*/ 63322 w 63322"/>
                <a:gd name="connsiteY8" fmla="*/ 13716 h 462861"/>
                <a:gd name="connsiteX9" fmla="*/ 63322 w 63322"/>
                <a:gd name="connsiteY9" fmla="*/ 12116 h 462861"/>
                <a:gd name="connsiteX10" fmla="*/ 63322 w 63322"/>
                <a:gd name="connsiteY10" fmla="*/ 11659 h 462861"/>
                <a:gd name="connsiteX11" fmla="*/ 63322 w 63322"/>
                <a:gd name="connsiteY11" fmla="*/ 9830 h 462861"/>
                <a:gd name="connsiteX12" fmla="*/ 63322 w 63322"/>
                <a:gd name="connsiteY12" fmla="*/ 9601 h 462861"/>
                <a:gd name="connsiteX13" fmla="*/ 63093 w 63322"/>
                <a:gd name="connsiteY13" fmla="*/ 8230 h 462861"/>
                <a:gd name="connsiteX14" fmla="*/ 63093 w 63322"/>
                <a:gd name="connsiteY14" fmla="*/ 7772 h 462861"/>
                <a:gd name="connsiteX15" fmla="*/ 62865 w 63322"/>
                <a:gd name="connsiteY15" fmla="*/ 6401 h 462861"/>
                <a:gd name="connsiteX16" fmla="*/ 62865 w 63322"/>
                <a:gd name="connsiteY16" fmla="*/ 6401 h 462861"/>
                <a:gd name="connsiteX17" fmla="*/ 62636 w 63322"/>
                <a:gd name="connsiteY17" fmla="*/ 5258 h 462861"/>
                <a:gd name="connsiteX18" fmla="*/ 62636 w 63322"/>
                <a:gd name="connsiteY18" fmla="*/ 5029 h 462861"/>
                <a:gd name="connsiteX19" fmla="*/ 62179 w 63322"/>
                <a:gd name="connsiteY19" fmla="*/ 3886 h 462861"/>
                <a:gd name="connsiteX20" fmla="*/ 62179 w 63322"/>
                <a:gd name="connsiteY20" fmla="*/ 3886 h 462861"/>
                <a:gd name="connsiteX21" fmla="*/ 61722 w 63322"/>
                <a:gd name="connsiteY21" fmla="*/ 2972 h 462861"/>
                <a:gd name="connsiteX22" fmla="*/ 61493 w 63322"/>
                <a:gd name="connsiteY22" fmla="*/ 2743 h 462861"/>
                <a:gd name="connsiteX23" fmla="*/ 61036 w 63322"/>
                <a:gd name="connsiteY23" fmla="*/ 2057 h 462861"/>
                <a:gd name="connsiteX24" fmla="*/ 61036 w 63322"/>
                <a:gd name="connsiteY24" fmla="*/ 2057 h 462861"/>
                <a:gd name="connsiteX25" fmla="*/ 60350 w 63322"/>
                <a:gd name="connsiteY25" fmla="*/ 1372 h 462861"/>
                <a:gd name="connsiteX26" fmla="*/ 60122 w 63322"/>
                <a:gd name="connsiteY26" fmla="*/ 1372 h 462861"/>
                <a:gd name="connsiteX27" fmla="*/ 59436 w 63322"/>
                <a:gd name="connsiteY27" fmla="*/ 914 h 462861"/>
                <a:gd name="connsiteX28" fmla="*/ 59207 w 63322"/>
                <a:gd name="connsiteY28" fmla="*/ 914 h 462861"/>
                <a:gd name="connsiteX29" fmla="*/ 58064 w 63322"/>
                <a:gd name="connsiteY29" fmla="*/ 457 h 462861"/>
                <a:gd name="connsiteX30" fmla="*/ 57836 w 63322"/>
                <a:gd name="connsiteY30" fmla="*/ 457 h 462861"/>
                <a:gd name="connsiteX31" fmla="*/ 56693 w 63322"/>
                <a:gd name="connsiteY31" fmla="*/ 229 h 462861"/>
                <a:gd name="connsiteX32" fmla="*/ 56464 w 63322"/>
                <a:gd name="connsiteY32" fmla="*/ 229 h 462861"/>
                <a:gd name="connsiteX33" fmla="*/ 55092 w 63322"/>
                <a:gd name="connsiteY33" fmla="*/ 0 h 462861"/>
                <a:gd name="connsiteX34" fmla="*/ 55550 w 63322"/>
                <a:gd name="connsiteY34" fmla="*/ 5715 h 462861"/>
                <a:gd name="connsiteX35" fmla="*/ 25603 w 63322"/>
                <a:gd name="connsiteY35" fmla="*/ 323926 h 462861"/>
                <a:gd name="connsiteX36" fmla="*/ 0 w 63322"/>
                <a:gd name="connsiteY36" fmla="*/ 405079 h 462861"/>
                <a:gd name="connsiteX37" fmla="*/ 0 w 63322"/>
                <a:gd name="connsiteY37" fmla="*/ 444170 h 462861"/>
                <a:gd name="connsiteX38" fmla="*/ 6629 w 63322"/>
                <a:gd name="connsiteY38" fmla="*/ 459257 h 462861"/>
                <a:gd name="connsiteX39" fmla="*/ 46634 w 63322"/>
                <a:gd name="connsiteY39" fmla="*/ 438912 h 462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3322" h="462861">
                  <a:moveTo>
                    <a:pt x="46634" y="438912"/>
                  </a:moveTo>
                  <a:cubicBezTo>
                    <a:pt x="49377" y="411937"/>
                    <a:pt x="51663" y="384962"/>
                    <a:pt x="53492" y="357988"/>
                  </a:cubicBezTo>
                  <a:cubicBezTo>
                    <a:pt x="57607" y="295123"/>
                    <a:pt x="61493" y="71552"/>
                    <a:pt x="63322" y="22403"/>
                  </a:cubicBezTo>
                  <a:cubicBezTo>
                    <a:pt x="63322" y="21488"/>
                    <a:pt x="63322" y="20574"/>
                    <a:pt x="63322" y="19660"/>
                  </a:cubicBezTo>
                  <a:cubicBezTo>
                    <a:pt x="63322" y="19431"/>
                    <a:pt x="63322" y="19202"/>
                    <a:pt x="63322" y="18974"/>
                  </a:cubicBezTo>
                  <a:cubicBezTo>
                    <a:pt x="63322" y="18288"/>
                    <a:pt x="63322" y="17602"/>
                    <a:pt x="63322" y="16916"/>
                  </a:cubicBezTo>
                  <a:cubicBezTo>
                    <a:pt x="63322" y="16688"/>
                    <a:pt x="63322" y="16688"/>
                    <a:pt x="63322" y="16459"/>
                  </a:cubicBezTo>
                  <a:cubicBezTo>
                    <a:pt x="63322" y="15773"/>
                    <a:pt x="63322" y="14859"/>
                    <a:pt x="63322" y="14173"/>
                  </a:cubicBezTo>
                  <a:cubicBezTo>
                    <a:pt x="63322" y="13945"/>
                    <a:pt x="63322" y="13945"/>
                    <a:pt x="63322" y="13716"/>
                  </a:cubicBezTo>
                  <a:cubicBezTo>
                    <a:pt x="63322" y="13030"/>
                    <a:pt x="63322" y="12573"/>
                    <a:pt x="63322" y="12116"/>
                  </a:cubicBezTo>
                  <a:cubicBezTo>
                    <a:pt x="63322" y="11887"/>
                    <a:pt x="63322" y="11887"/>
                    <a:pt x="63322" y="11659"/>
                  </a:cubicBezTo>
                  <a:cubicBezTo>
                    <a:pt x="63322" y="10973"/>
                    <a:pt x="63322" y="10516"/>
                    <a:pt x="63322" y="9830"/>
                  </a:cubicBezTo>
                  <a:cubicBezTo>
                    <a:pt x="63322" y="9830"/>
                    <a:pt x="63322" y="9601"/>
                    <a:pt x="63322" y="9601"/>
                  </a:cubicBezTo>
                  <a:cubicBezTo>
                    <a:pt x="63322" y="9144"/>
                    <a:pt x="63322" y="8687"/>
                    <a:pt x="63093" y="8230"/>
                  </a:cubicBezTo>
                  <a:cubicBezTo>
                    <a:pt x="63093" y="8001"/>
                    <a:pt x="63093" y="8001"/>
                    <a:pt x="63093" y="7772"/>
                  </a:cubicBezTo>
                  <a:cubicBezTo>
                    <a:pt x="63093" y="7315"/>
                    <a:pt x="62865" y="6858"/>
                    <a:pt x="62865" y="6401"/>
                  </a:cubicBezTo>
                  <a:cubicBezTo>
                    <a:pt x="62865" y="6401"/>
                    <a:pt x="62865" y="6401"/>
                    <a:pt x="62865" y="6401"/>
                  </a:cubicBezTo>
                  <a:cubicBezTo>
                    <a:pt x="62865" y="5944"/>
                    <a:pt x="62636" y="5715"/>
                    <a:pt x="62636" y="5258"/>
                  </a:cubicBezTo>
                  <a:cubicBezTo>
                    <a:pt x="62636" y="5258"/>
                    <a:pt x="62636" y="5029"/>
                    <a:pt x="62636" y="5029"/>
                  </a:cubicBezTo>
                  <a:cubicBezTo>
                    <a:pt x="62408" y="4572"/>
                    <a:pt x="62408" y="4343"/>
                    <a:pt x="62179" y="3886"/>
                  </a:cubicBezTo>
                  <a:cubicBezTo>
                    <a:pt x="62179" y="3886"/>
                    <a:pt x="62179" y="3886"/>
                    <a:pt x="62179" y="3886"/>
                  </a:cubicBezTo>
                  <a:cubicBezTo>
                    <a:pt x="61950" y="3658"/>
                    <a:pt x="61950" y="3200"/>
                    <a:pt x="61722" y="2972"/>
                  </a:cubicBezTo>
                  <a:cubicBezTo>
                    <a:pt x="61722" y="2972"/>
                    <a:pt x="61722" y="2743"/>
                    <a:pt x="61493" y="2743"/>
                  </a:cubicBezTo>
                  <a:cubicBezTo>
                    <a:pt x="61265" y="2515"/>
                    <a:pt x="61036" y="2286"/>
                    <a:pt x="61036" y="2057"/>
                  </a:cubicBezTo>
                  <a:cubicBezTo>
                    <a:pt x="61036" y="2057"/>
                    <a:pt x="61036" y="2057"/>
                    <a:pt x="61036" y="2057"/>
                  </a:cubicBezTo>
                  <a:cubicBezTo>
                    <a:pt x="60807" y="1829"/>
                    <a:pt x="60579" y="1600"/>
                    <a:pt x="60350" y="1372"/>
                  </a:cubicBezTo>
                  <a:cubicBezTo>
                    <a:pt x="60350" y="1372"/>
                    <a:pt x="60350" y="1372"/>
                    <a:pt x="60122" y="1372"/>
                  </a:cubicBezTo>
                  <a:cubicBezTo>
                    <a:pt x="59893" y="1143"/>
                    <a:pt x="59664" y="1143"/>
                    <a:pt x="59436" y="914"/>
                  </a:cubicBezTo>
                  <a:cubicBezTo>
                    <a:pt x="59436" y="914"/>
                    <a:pt x="59207" y="914"/>
                    <a:pt x="59207" y="914"/>
                  </a:cubicBezTo>
                  <a:cubicBezTo>
                    <a:pt x="58979" y="686"/>
                    <a:pt x="58521" y="686"/>
                    <a:pt x="58064" y="457"/>
                  </a:cubicBezTo>
                  <a:cubicBezTo>
                    <a:pt x="58064" y="457"/>
                    <a:pt x="58064" y="457"/>
                    <a:pt x="57836" y="457"/>
                  </a:cubicBezTo>
                  <a:cubicBezTo>
                    <a:pt x="57607" y="457"/>
                    <a:pt x="57150" y="229"/>
                    <a:pt x="56693" y="229"/>
                  </a:cubicBezTo>
                  <a:cubicBezTo>
                    <a:pt x="56693" y="229"/>
                    <a:pt x="56464" y="229"/>
                    <a:pt x="56464" y="229"/>
                  </a:cubicBezTo>
                  <a:cubicBezTo>
                    <a:pt x="56007" y="229"/>
                    <a:pt x="55550" y="0"/>
                    <a:pt x="55092" y="0"/>
                  </a:cubicBezTo>
                  <a:cubicBezTo>
                    <a:pt x="55321" y="1829"/>
                    <a:pt x="55550" y="3658"/>
                    <a:pt x="55550" y="5715"/>
                  </a:cubicBezTo>
                  <a:cubicBezTo>
                    <a:pt x="55550" y="42291"/>
                    <a:pt x="30404" y="291694"/>
                    <a:pt x="25603" y="323926"/>
                  </a:cubicBezTo>
                  <a:cubicBezTo>
                    <a:pt x="21488" y="351587"/>
                    <a:pt x="12573" y="379247"/>
                    <a:pt x="0" y="405079"/>
                  </a:cubicBezTo>
                  <a:cubicBezTo>
                    <a:pt x="0" y="418109"/>
                    <a:pt x="0" y="431140"/>
                    <a:pt x="0" y="444170"/>
                  </a:cubicBezTo>
                  <a:cubicBezTo>
                    <a:pt x="0" y="450113"/>
                    <a:pt x="686" y="455828"/>
                    <a:pt x="6629" y="459257"/>
                  </a:cubicBezTo>
                  <a:cubicBezTo>
                    <a:pt x="21945" y="467487"/>
                    <a:pt x="44120" y="462001"/>
                    <a:pt x="46634" y="438912"/>
                  </a:cubicBezTo>
                  <a:close/>
                </a:path>
              </a:pathLst>
            </a:custGeom>
            <a:solidFill>
              <a:srgbClr val="FFFFFF"/>
            </a:solidFill>
            <a:ln w="2286" cap="flat">
              <a:noFill/>
              <a:prstDash val="solid"/>
              <a:miter/>
            </a:ln>
          </p:spPr>
          <p:txBody>
            <a:bodyPr rtlCol="0" anchor="ctr"/>
            <a:lstStyle/>
            <a:p>
              <a:endParaRPr lang="en-US"/>
            </a:p>
          </p:txBody>
        </p:sp>
        <p:sp>
          <p:nvSpPr>
            <p:cNvPr id="113" name="Freeform 563">
              <a:extLst>
                <a:ext uri="{FF2B5EF4-FFF2-40B4-BE49-F238E27FC236}">
                  <a16:creationId xmlns:a16="http://schemas.microsoft.com/office/drawing/2014/main" id="{07FB6456-E054-4499-06E0-AB2605D15EFE}"/>
                </a:ext>
              </a:extLst>
            </p:cNvPr>
            <p:cNvSpPr/>
            <p:nvPr/>
          </p:nvSpPr>
          <p:spPr>
            <a:xfrm>
              <a:off x="6781699" y="3210458"/>
              <a:ext cx="4083" cy="5968"/>
            </a:xfrm>
            <a:custGeom>
              <a:avLst/>
              <a:gdLst>
                <a:gd name="connsiteX0" fmla="*/ 0 w 4083"/>
                <a:gd name="connsiteY0" fmla="*/ 0 h 5968"/>
                <a:gd name="connsiteX1" fmla="*/ 0 w 4083"/>
                <a:gd name="connsiteY1" fmla="*/ 0 h 5968"/>
                <a:gd name="connsiteX2" fmla="*/ 0 w 4083"/>
                <a:gd name="connsiteY2" fmla="*/ 0 h 5968"/>
              </a:gdLst>
              <a:ahLst/>
              <a:cxnLst>
                <a:cxn ang="0">
                  <a:pos x="connsiteX0" y="connsiteY0"/>
                </a:cxn>
                <a:cxn ang="0">
                  <a:pos x="connsiteX1" y="connsiteY1"/>
                </a:cxn>
                <a:cxn ang="0">
                  <a:pos x="connsiteX2" y="connsiteY2"/>
                </a:cxn>
              </a:cxnLst>
              <a:rect l="l" t="t" r="r" b="b"/>
              <a:pathLst>
                <a:path w="4083" h="5968">
                  <a:moveTo>
                    <a:pt x="0" y="0"/>
                  </a:moveTo>
                  <a:cubicBezTo>
                    <a:pt x="7772" y="11659"/>
                    <a:pt x="2514" y="320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114" name="Freeform 564">
              <a:extLst>
                <a:ext uri="{FF2B5EF4-FFF2-40B4-BE49-F238E27FC236}">
                  <a16:creationId xmlns:a16="http://schemas.microsoft.com/office/drawing/2014/main" id="{5E0FFB79-989F-D987-4E77-EEF0C2B2FD78}"/>
                </a:ext>
              </a:extLst>
            </p:cNvPr>
            <p:cNvSpPr/>
            <p:nvPr/>
          </p:nvSpPr>
          <p:spPr>
            <a:xfrm>
              <a:off x="6515155" y="3163189"/>
              <a:ext cx="311121" cy="196154"/>
            </a:xfrm>
            <a:custGeom>
              <a:avLst/>
              <a:gdLst>
                <a:gd name="connsiteX0" fmla="*/ 292376 w 311121"/>
                <a:gd name="connsiteY0" fmla="*/ 97333 h 196154"/>
                <a:gd name="connsiteX1" fmla="*/ 288718 w 311121"/>
                <a:gd name="connsiteY1" fmla="*/ 87503 h 196154"/>
                <a:gd name="connsiteX2" fmla="*/ 286889 w 311121"/>
                <a:gd name="connsiteY2" fmla="*/ 82702 h 196154"/>
                <a:gd name="connsiteX3" fmla="*/ 286432 w 311121"/>
                <a:gd name="connsiteY3" fmla="*/ 81559 h 196154"/>
                <a:gd name="connsiteX4" fmla="*/ 282774 w 311121"/>
                <a:gd name="connsiteY4" fmla="*/ 73787 h 196154"/>
                <a:gd name="connsiteX5" fmla="*/ 266544 w 311121"/>
                <a:gd name="connsiteY5" fmla="*/ 47269 h 196154"/>
                <a:gd name="connsiteX6" fmla="*/ 266544 w 311121"/>
                <a:gd name="connsiteY6" fmla="*/ 47269 h 196154"/>
                <a:gd name="connsiteX7" fmla="*/ 260829 w 311121"/>
                <a:gd name="connsiteY7" fmla="*/ 40640 h 196154"/>
                <a:gd name="connsiteX8" fmla="*/ 248713 w 311121"/>
                <a:gd name="connsiteY8" fmla="*/ 28753 h 196154"/>
                <a:gd name="connsiteX9" fmla="*/ 242312 w 311121"/>
                <a:gd name="connsiteY9" fmla="*/ 23495 h 196154"/>
                <a:gd name="connsiteX10" fmla="*/ 244598 w 311121"/>
                <a:gd name="connsiteY10" fmla="*/ 25324 h 196154"/>
                <a:gd name="connsiteX11" fmla="*/ 244598 w 311121"/>
                <a:gd name="connsiteY11" fmla="*/ 25324 h 196154"/>
                <a:gd name="connsiteX12" fmla="*/ 243684 w 311121"/>
                <a:gd name="connsiteY12" fmla="*/ 24638 h 196154"/>
                <a:gd name="connsiteX13" fmla="*/ 229739 w 311121"/>
                <a:gd name="connsiteY13" fmla="*/ 15951 h 196154"/>
                <a:gd name="connsiteX14" fmla="*/ 215338 w 311121"/>
                <a:gd name="connsiteY14" fmla="*/ 8864 h 196154"/>
                <a:gd name="connsiteX15" fmla="*/ 209851 w 311121"/>
                <a:gd name="connsiteY15" fmla="*/ 7264 h 196154"/>
                <a:gd name="connsiteX16" fmla="*/ 184248 w 311121"/>
                <a:gd name="connsiteY16" fmla="*/ 1092 h 196154"/>
                <a:gd name="connsiteX17" fmla="*/ 138071 w 311121"/>
                <a:gd name="connsiteY17" fmla="*/ 1321 h 196154"/>
                <a:gd name="connsiteX18" fmla="*/ 96923 w 311121"/>
                <a:gd name="connsiteY18" fmla="*/ 11608 h 196154"/>
                <a:gd name="connsiteX19" fmla="*/ 85493 w 311121"/>
                <a:gd name="connsiteY19" fmla="*/ 15722 h 196154"/>
                <a:gd name="connsiteX20" fmla="*/ 80235 w 311121"/>
                <a:gd name="connsiteY20" fmla="*/ 18008 h 196154"/>
                <a:gd name="connsiteX21" fmla="*/ 61947 w 311121"/>
                <a:gd name="connsiteY21" fmla="*/ 27381 h 196154"/>
                <a:gd name="connsiteX22" fmla="*/ 41830 w 311121"/>
                <a:gd name="connsiteY22" fmla="*/ 39954 h 196154"/>
                <a:gd name="connsiteX23" fmla="*/ 38858 w 311121"/>
                <a:gd name="connsiteY23" fmla="*/ 44755 h 196154"/>
                <a:gd name="connsiteX24" fmla="*/ 23542 w 311121"/>
                <a:gd name="connsiteY24" fmla="*/ 72187 h 196154"/>
                <a:gd name="connsiteX25" fmla="*/ 16913 w 311121"/>
                <a:gd name="connsiteY25" fmla="*/ 85445 h 196154"/>
                <a:gd name="connsiteX26" fmla="*/ 14855 w 311121"/>
                <a:gd name="connsiteY26" fmla="*/ 90017 h 196154"/>
                <a:gd name="connsiteX27" fmla="*/ 2511 w 311121"/>
                <a:gd name="connsiteY27" fmla="*/ 141452 h 196154"/>
                <a:gd name="connsiteX28" fmla="*/ 225 w 311121"/>
                <a:gd name="connsiteY28" fmla="*/ 192659 h 196154"/>
                <a:gd name="connsiteX29" fmla="*/ 225 w 311121"/>
                <a:gd name="connsiteY29" fmla="*/ 196088 h 196154"/>
                <a:gd name="connsiteX30" fmla="*/ 911 w 311121"/>
                <a:gd name="connsiteY30" fmla="*/ 196088 h 196154"/>
                <a:gd name="connsiteX31" fmla="*/ 3425 w 311121"/>
                <a:gd name="connsiteY31" fmla="*/ 195859 h 196154"/>
                <a:gd name="connsiteX32" fmla="*/ 4797 w 311121"/>
                <a:gd name="connsiteY32" fmla="*/ 195631 h 196154"/>
                <a:gd name="connsiteX33" fmla="*/ 7312 w 311121"/>
                <a:gd name="connsiteY33" fmla="*/ 195402 h 196154"/>
                <a:gd name="connsiteX34" fmla="*/ 8683 w 311121"/>
                <a:gd name="connsiteY34" fmla="*/ 195173 h 196154"/>
                <a:gd name="connsiteX35" fmla="*/ 11198 w 311121"/>
                <a:gd name="connsiteY35" fmla="*/ 194945 h 196154"/>
                <a:gd name="connsiteX36" fmla="*/ 12341 w 311121"/>
                <a:gd name="connsiteY36" fmla="*/ 194945 h 196154"/>
                <a:gd name="connsiteX37" fmla="*/ 16227 w 311121"/>
                <a:gd name="connsiteY37" fmla="*/ 194716 h 196154"/>
                <a:gd name="connsiteX38" fmla="*/ 24457 w 311121"/>
                <a:gd name="connsiteY38" fmla="*/ 184429 h 196154"/>
                <a:gd name="connsiteX39" fmla="*/ 29486 w 311121"/>
                <a:gd name="connsiteY39" fmla="*/ 127965 h 196154"/>
                <a:gd name="connsiteX40" fmla="*/ 110182 w 311121"/>
                <a:gd name="connsiteY40" fmla="*/ 30353 h 196154"/>
                <a:gd name="connsiteX41" fmla="*/ 237283 w 311121"/>
                <a:gd name="connsiteY41" fmla="*/ 82474 h 196154"/>
                <a:gd name="connsiteX42" fmla="*/ 255114 w 311121"/>
                <a:gd name="connsiteY42" fmla="*/ 191516 h 196154"/>
                <a:gd name="connsiteX43" fmla="*/ 309063 w 311121"/>
                <a:gd name="connsiteY43" fmla="*/ 194945 h 196154"/>
                <a:gd name="connsiteX44" fmla="*/ 311121 w 311121"/>
                <a:gd name="connsiteY44" fmla="*/ 194945 h 196154"/>
                <a:gd name="connsiteX45" fmla="*/ 311121 w 311121"/>
                <a:gd name="connsiteY45" fmla="*/ 194945 h 196154"/>
                <a:gd name="connsiteX46" fmla="*/ 308606 w 311121"/>
                <a:gd name="connsiteY46" fmla="*/ 164084 h 196154"/>
                <a:gd name="connsiteX47" fmla="*/ 292376 w 311121"/>
                <a:gd name="connsiteY47" fmla="*/ 97333 h 196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11121" h="196154">
                  <a:moveTo>
                    <a:pt x="292376" y="97333"/>
                  </a:moveTo>
                  <a:cubicBezTo>
                    <a:pt x="291233" y="94132"/>
                    <a:pt x="290090" y="90932"/>
                    <a:pt x="288718" y="87503"/>
                  </a:cubicBezTo>
                  <a:cubicBezTo>
                    <a:pt x="289404" y="89103"/>
                    <a:pt x="289175" y="88874"/>
                    <a:pt x="286889" y="82702"/>
                  </a:cubicBezTo>
                  <a:cubicBezTo>
                    <a:pt x="286661" y="82245"/>
                    <a:pt x="286661" y="82016"/>
                    <a:pt x="286432" y="81559"/>
                  </a:cubicBezTo>
                  <a:cubicBezTo>
                    <a:pt x="285289" y="79045"/>
                    <a:pt x="283917" y="76301"/>
                    <a:pt x="282774" y="73787"/>
                  </a:cubicBezTo>
                  <a:cubicBezTo>
                    <a:pt x="277974" y="64414"/>
                    <a:pt x="272487" y="55956"/>
                    <a:pt x="266544" y="47269"/>
                  </a:cubicBezTo>
                  <a:cubicBezTo>
                    <a:pt x="266544" y="47269"/>
                    <a:pt x="266544" y="47269"/>
                    <a:pt x="266544" y="47269"/>
                  </a:cubicBezTo>
                  <a:cubicBezTo>
                    <a:pt x="264715" y="44983"/>
                    <a:pt x="262886" y="42926"/>
                    <a:pt x="260829" y="40640"/>
                  </a:cubicBezTo>
                  <a:cubicBezTo>
                    <a:pt x="256943" y="36525"/>
                    <a:pt x="252828" y="32410"/>
                    <a:pt x="248713" y="28753"/>
                  </a:cubicBezTo>
                  <a:cubicBezTo>
                    <a:pt x="246656" y="26924"/>
                    <a:pt x="244370" y="25324"/>
                    <a:pt x="242312" y="23495"/>
                  </a:cubicBezTo>
                  <a:cubicBezTo>
                    <a:pt x="243227" y="24181"/>
                    <a:pt x="243912" y="24866"/>
                    <a:pt x="244598" y="25324"/>
                  </a:cubicBezTo>
                  <a:cubicBezTo>
                    <a:pt x="247799" y="27838"/>
                    <a:pt x="252828" y="32410"/>
                    <a:pt x="244598" y="25324"/>
                  </a:cubicBezTo>
                  <a:cubicBezTo>
                    <a:pt x="244370" y="25095"/>
                    <a:pt x="244141" y="24866"/>
                    <a:pt x="243684" y="24638"/>
                  </a:cubicBezTo>
                  <a:cubicBezTo>
                    <a:pt x="239112" y="21437"/>
                    <a:pt x="234540" y="18694"/>
                    <a:pt x="229739" y="15951"/>
                  </a:cubicBezTo>
                  <a:cubicBezTo>
                    <a:pt x="224939" y="13208"/>
                    <a:pt x="220138" y="11150"/>
                    <a:pt x="215338" y="8864"/>
                  </a:cubicBezTo>
                  <a:cubicBezTo>
                    <a:pt x="231797" y="16865"/>
                    <a:pt x="214652" y="8864"/>
                    <a:pt x="209851" y="7264"/>
                  </a:cubicBezTo>
                  <a:cubicBezTo>
                    <a:pt x="201393" y="4521"/>
                    <a:pt x="192935" y="2692"/>
                    <a:pt x="184248" y="1092"/>
                  </a:cubicBezTo>
                  <a:cubicBezTo>
                    <a:pt x="168932" y="-508"/>
                    <a:pt x="153387" y="-280"/>
                    <a:pt x="138071" y="1321"/>
                  </a:cubicBezTo>
                  <a:cubicBezTo>
                    <a:pt x="124126" y="3607"/>
                    <a:pt x="110410" y="7036"/>
                    <a:pt x="96923" y="11608"/>
                  </a:cubicBezTo>
                  <a:cubicBezTo>
                    <a:pt x="93037" y="12979"/>
                    <a:pt x="89150" y="14351"/>
                    <a:pt x="85493" y="15722"/>
                  </a:cubicBezTo>
                  <a:cubicBezTo>
                    <a:pt x="82064" y="17323"/>
                    <a:pt x="80464" y="18008"/>
                    <a:pt x="80235" y="18008"/>
                  </a:cubicBezTo>
                  <a:cubicBezTo>
                    <a:pt x="74063" y="20980"/>
                    <a:pt x="67891" y="23952"/>
                    <a:pt x="61947" y="27381"/>
                  </a:cubicBezTo>
                  <a:cubicBezTo>
                    <a:pt x="55089" y="31267"/>
                    <a:pt x="48460" y="35382"/>
                    <a:pt x="41830" y="39954"/>
                  </a:cubicBezTo>
                  <a:cubicBezTo>
                    <a:pt x="40916" y="41554"/>
                    <a:pt x="39773" y="43154"/>
                    <a:pt x="38858" y="44755"/>
                  </a:cubicBezTo>
                  <a:cubicBezTo>
                    <a:pt x="33372" y="53670"/>
                    <a:pt x="28343" y="62814"/>
                    <a:pt x="23542" y="72187"/>
                  </a:cubicBezTo>
                  <a:cubicBezTo>
                    <a:pt x="21256" y="76530"/>
                    <a:pt x="19199" y="81102"/>
                    <a:pt x="16913" y="85445"/>
                  </a:cubicBezTo>
                  <a:cubicBezTo>
                    <a:pt x="16227" y="87046"/>
                    <a:pt x="15541" y="88417"/>
                    <a:pt x="14855" y="90017"/>
                  </a:cubicBezTo>
                  <a:cubicBezTo>
                    <a:pt x="9140" y="106934"/>
                    <a:pt x="5026" y="123850"/>
                    <a:pt x="2511" y="141452"/>
                  </a:cubicBezTo>
                  <a:cubicBezTo>
                    <a:pt x="454" y="158369"/>
                    <a:pt x="-461" y="175514"/>
                    <a:pt x="225" y="192659"/>
                  </a:cubicBezTo>
                  <a:cubicBezTo>
                    <a:pt x="225" y="193802"/>
                    <a:pt x="225" y="194945"/>
                    <a:pt x="225" y="196088"/>
                  </a:cubicBezTo>
                  <a:cubicBezTo>
                    <a:pt x="454" y="196088"/>
                    <a:pt x="682" y="196088"/>
                    <a:pt x="911" y="196088"/>
                  </a:cubicBezTo>
                  <a:cubicBezTo>
                    <a:pt x="1825" y="196088"/>
                    <a:pt x="2511" y="195859"/>
                    <a:pt x="3425" y="195859"/>
                  </a:cubicBezTo>
                  <a:cubicBezTo>
                    <a:pt x="3883" y="195859"/>
                    <a:pt x="4340" y="195859"/>
                    <a:pt x="4797" y="195631"/>
                  </a:cubicBezTo>
                  <a:cubicBezTo>
                    <a:pt x="5711" y="195631"/>
                    <a:pt x="6397" y="195402"/>
                    <a:pt x="7312" y="195402"/>
                  </a:cubicBezTo>
                  <a:cubicBezTo>
                    <a:pt x="7769" y="195402"/>
                    <a:pt x="8226" y="195402"/>
                    <a:pt x="8683" y="195173"/>
                  </a:cubicBezTo>
                  <a:cubicBezTo>
                    <a:pt x="9598" y="195173"/>
                    <a:pt x="10512" y="194945"/>
                    <a:pt x="11198" y="194945"/>
                  </a:cubicBezTo>
                  <a:cubicBezTo>
                    <a:pt x="11655" y="194945"/>
                    <a:pt x="12112" y="194945"/>
                    <a:pt x="12341" y="194945"/>
                  </a:cubicBezTo>
                  <a:cubicBezTo>
                    <a:pt x="13712" y="194945"/>
                    <a:pt x="14855" y="194716"/>
                    <a:pt x="16227" y="194716"/>
                  </a:cubicBezTo>
                  <a:cubicBezTo>
                    <a:pt x="22399" y="194488"/>
                    <a:pt x="25600" y="190830"/>
                    <a:pt x="24457" y="184429"/>
                  </a:cubicBezTo>
                  <a:cubicBezTo>
                    <a:pt x="21485" y="165227"/>
                    <a:pt x="26514" y="146482"/>
                    <a:pt x="29486" y="127965"/>
                  </a:cubicBezTo>
                  <a:cubicBezTo>
                    <a:pt x="37258" y="78816"/>
                    <a:pt x="60575" y="44069"/>
                    <a:pt x="110182" y="30353"/>
                  </a:cubicBezTo>
                  <a:cubicBezTo>
                    <a:pt x="164131" y="15494"/>
                    <a:pt x="215566" y="29210"/>
                    <a:pt x="237283" y="82474"/>
                  </a:cubicBezTo>
                  <a:cubicBezTo>
                    <a:pt x="248027" y="108534"/>
                    <a:pt x="245741" y="183515"/>
                    <a:pt x="255114" y="191516"/>
                  </a:cubicBezTo>
                  <a:cubicBezTo>
                    <a:pt x="264258" y="199288"/>
                    <a:pt x="302434" y="194945"/>
                    <a:pt x="309063" y="194945"/>
                  </a:cubicBezTo>
                  <a:cubicBezTo>
                    <a:pt x="309749" y="194945"/>
                    <a:pt x="310435" y="194945"/>
                    <a:pt x="311121" y="194945"/>
                  </a:cubicBezTo>
                  <a:cubicBezTo>
                    <a:pt x="311121" y="194945"/>
                    <a:pt x="311121" y="194945"/>
                    <a:pt x="311121" y="194945"/>
                  </a:cubicBezTo>
                  <a:cubicBezTo>
                    <a:pt x="310664" y="184658"/>
                    <a:pt x="309749" y="174371"/>
                    <a:pt x="308606" y="164084"/>
                  </a:cubicBezTo>
                  <a:cubicBezTo>
                    <a:pt x="304949" y="141681"/>
                    <a:pt x="299919" y="119050"/>
                    <a:pt x="292376" y="97333"/>
                  </a:cubicBezTo>
                  <a:close/>
                </a:path>
              </a:pathLst>
            </a:custGeom>
            <a:solidFill>
              <a:srgbClr val="FFFFFF"/>
            </a:solidFill>
            <a:ln w="2286" cap="flat">
              <a:noFill/>
              <a:prstDash val="solid"/>
              <a:miter/>
            </a:ln>
          </p:spPr>
          <p:txBody>
            <a:bodyPr rtlCol="0" anchor="ctr"/>
            <a:lstStyle/>
            <a:p>
              <a:endParaRPr lang="en-US"/>
            </a:p>
          </p:txBody>
        </p:sp>
        <p:sp>
          <p:nvSpPr>
            <p:cNvPr id="115" name="Freeform 565">
              <a:extLst>
                <a:ext uri="{FF2B5EF4-FFF2-40B4-BE49-F238E27FC236}">
                  <a16:creationId xmlns:a16="http://schemas.microsoft.com/office/drawing/2014/main" id="{4C206188-3E8B-CE93-D706-A1ECE95E1903}"/>
                </a:ext>
              </a:extLst>
            </p:cNvPr>
            <p:cNvSpPr/>
            <p:nvPr/>
          </p:nvSpPr>
          <p:spPr>
            <a:xfrm>
              <a:off x="6651626" y="3519297"/>
              <a:ext cx="2243" cy="4987"/>
            </a:xfrm>
            <a:custGeom>
              <a:avLst/>
              <a:gdLst>
                <a:gd name="connsiteX0" fmla="*/ 914 w 2243"/>
                <a:gd name="connsiteY0" fmla="*/ 2057 h 4987"/>
                <a:gd name="connsiteX1" fmla="*/ 686 w 2243"/>
                <a:gd name="connsiteY1" fmla="*/ 2515 h 4987"/>
                <a:gd name="connsiteX2" fmla="*/ 0 w 2243"/>
                <a:gd name="connsiteY2" fmla="*/ 0 h 4987"/>
                <a:gd name="connsiteX3" fmla="*/ 229 w 2243"/>
                <a:gd name="connsiteY3" fmla="*/ 457 h 4987"/>
                <a:gd name="connsiteX4" fmla="*/ 914 w 2243"/>
                <a:gd name="connsiteY4" fmla="*/ 2057 h 4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 h="4987">
                  <a:moveTo>
                    <a:pt x="914" y="2057"/>
                  </a:moveTo>
                  <a:cubicBezTo>
                    <a:pt x="1372" y="2972"/>
                    <a:pt x="1143" y="2972"/>
                    <a:pt x="686" y="2515"/>
                  </a:cubicBezTo>
                  <a:cubicBezTo>
                    <a:pt x="2057" y="6629"/>
                    <a:pt x="3658" y="5486"/>
                    <a:pt x="0" y="0"/>
                  </a:cubicBezTo>
                  <a:cubicBezTo>
                    <a:pt x="0" y="229"/>
                    <a:pt x="0" y="457"/>
                    <a:pt x="229" y="457"/>
                  </a:cubicBezTo>
                  <a:cubicBezTo>
                    <a:pt x="229" y="1143"/>
                    <a:pt x="686" y="1600"/>
                    <a:pt x="914" y="2057"/>
                  </a:cubicBezTo>
                  <a:close/>
                </a:path>
              </a:pathLst>
            </a:custGeom>
            <a:solidFill>
              <a:srgbClr val="FFFFFF"/>
            </a:solidFill>
            <a:ln w="2286" cap="flat">
              <a:noFill/>
              <a:prstDash val="solid"/>
              <a:miter/>
            </a:ln>
          </p:spPr>
          <p:txBody>
            <a:bodyPr rtlCol="0" anchor="ctr"/>
            <a:lstStyle/>
            <a:p>
              <a:endParaRPr lang="en-US"/>
            </a:p>
          </p:txBody>
        </p:sp>
        <p:sp>
          <p:nvSpPr>
            <p:cNvPr id="116" name="Freeform 566">
              <a:extLst>
                <a:ext uri="{FF2B5EF4-FFF2-40B4-BE49-F238E27FC236}">
                  <a16:creationId xmlns:a16="http://schemas.microsoft.com/office/drawing/2014/main" id="{1D2BA4A9-ABFD-5344-A9CD-F59BA1A4D322}"/>
                </a:ext>
              </a:extLst>
            </p:cNvPr>
            <p:cNvSpPr/>
            <p:nvPr/>
          </p:nvSpPr>
          <p:spPr>
            <a:xfrm>
              <a:off x="6581446" y="3513810"/>
              <a:ext cx="165540" cy="241412"/>
            </a:xfrm>
            <a:custGeom>
              <a:avLst/>
              <a:gdLst>
                <a:gd name="connsiteX0" fmla="*/ 140818 w 165540"/>
                <a:gd name="connsiteY0" fmla="*/ 47320 h 241412"/>
                <a:gd name="connsiteX1" fmla="*/ 56007 w 165540"/>
                <a:gd name="connsiteY1" fmla="*/ 93040 h 241412"/>
                <a:gd name="connsiteX2" fmla="*/ 0 w 165540"/>
                <a:gd name="connsiteY2" fmla="*/ 69723 h 241412"/>
                <a:gd name="connsiteX3" fmla="*/ 1143 w 165540"/>
                <a:gd name="connsiteY3" fmla="*/ 73609 h 241412"/>
                <a:gd name="connsiteX4" fmla="*/ 1372 w 165540"/>
                <a:gd name="connsiteY4" fmla="*/ 74066 h 241412"/>
                <a:gd name="connsiteX5" fmla="*/ 2743 w 165540"/>
                <a:gd name="connsiteY5" fmla="*/ 77495 h 241412"/>
                <a:gd name="connsiteX6" fmla="*/ 2972 w 165540"/>
                <a:gd name="connsiteY6" fmla="*/ 78181 h 241412"/>
                <a:gd name="connsiteX7" fmla="*/ 4572 w 165540"/>
                <a:gd name="connsiteY7" fmla="*/ 81382 h 241412"/>
                <a:gd name="connsiteX8" fmla="*/ 4801 w 165540"/>
                <a:gd name="connsiteY8" fmla="*/ 82067 h 241412"/>
                <a:gd name="connsiteX9" fmla="*/ 6401 w 165540"/>
                <a:gd name="connsiteY9" fmla="*/ 85268 h 241412"/>
                <a:gd name="connsiteX10" fmla="*/ 6629 w 165540"/>
                <a:gd name="connsiteY10" fmla="*/ 85725 h 241412"/>
                <a:gd name="connsiteX11" fmla="*/ 8458 w 165540"/>
                <a:gd name="connsiteY11" fmla="*/ 88925 h 241412"/>
                <a:gd name="connsiteX12" fmla="*/ 8458 w 165540"/>
                <a:gd name="connsiteY12" fmla="*/ 89154 h 241412"/>
                <a:gd name="connsiteX13" fmla="*/ 15773 w 165540"/>
                <a:gd name="connsiteY13" fmla="*/ 98755 h 241412"/>
                <a:gd name="connsiteX14" fmla="*/ 15773 w 165540"/>
                <a:gd name="connsiteY14" fmla="*/ 98984 h 241412"/>
                <a:gd name="connsiteX15" fmla="*/ 17831 w 165540"/>
                <a:gd name="connsiteY15" fmla="*/ 101041 h 241412"/>
                <a:gd name="connsiteX16" fmla="*/ 18974 w 165540"/>
                <a:gd name="connsiteY16" fmla="*/ 102184 h 241412"/>
                <a:gd name="connsiteX17" fmla="*/ 20803 w 165540"/>
                <a:gd name="connsiteY17" fmla="*/ 104013 h 241412"/>
                <a:gd name="connsiteX18" fmla="*/ 22174 w 165540"/>
                <a:gd name="connsiteY18" fmla="*/ 105385 h 241412"/>
                <a:gd name="connsiteX19" fmla="*/ 24003 w 165540"/>
                <a:gd name="connsiteY19" fmla="*/ 106985 h 241412"/>
                <a:gd name="connsiteX20" fmla="*/ 25603 w 165540"/>
                <a:gd name="connsiteY20" fmla="*/ 108356 h 241412"/>
                <a:gd name="connsiteX21" fmla="*/ 27432 w 165540"/>
                <a:gd name="connsiteY21" fmla="*/ 109728 h 241412"/>
                <a:gd name="connsiteX22" fmla="*/ 29261 w 165540"/>
                <a:gd name="connsiteY22" fmla="*/ 111100 h 241412"/>
                <a:gd name="connsiteX23" fmla="*/ 31090 w 165540"/>
                <a:gd name="connsiteY23" fmla="*/ 112243 h 241412"/>
                <a:gd name="connsiteX24" fmla="*/ 33376 w 165540"/>
                <a:gd name="connsiteY24" fmla="*/ 113614 h 241412"/>
                <a:gd name="connsiteX25" fmla="*/ 34976 w 165540"/>
                <a:gd name="connsiteY25" fmla="*/ 114529 h 241412"/>
                <a:gd name="connsiteX26" fmla="*/ 37719 w 165540"/>
                <a:gd name="connsiteY26" fmla="*/ 115900 h 241412"/>
                <a:gd name="connsiteX27" fmla="*/ 39091 w 165540"/>
                <a:gd name="connsiteY27" fmla="*/ 116586 h 241412"/>
                <a:gd name="connsiteX28" fmla="*/ 43434 w 165540"/>
                <a:gd name="connsiteY28" fmla="*/ 118643 h 241412"/>
                <a:gd name="connsiteX29" fmla="*/ 60350 w 165540"/>
                <a:gd name="connsiteY29" fmla="*/ 145390 h 241412"/>
                <a:gd name="connsiteX30" fmla="*/ 59436 w 165540"/>
                <a:gd name="connsiteY30" fmla="*/ 180594 h 241412"/>
                <a:gd name="connsiteX31" fmla="*/ 59436 w 165540"/>
                <a:gd name="connsiteY31" fmla="*/ 211455 h 241412"/>
                <a:gd name="connsiteX32" fmla="*/ 89383 w 165540"/>
                <a:gd name="connsiteY32" fmla="*/ 241402 h 241412"/>
                <a:gd name="connsiteX33" fmla="*/ 106299 w 165540"/>
                <a:gd name="connsiteY33" fmla="*/ 228600 h 241412"/>
                <a:gd name="connsiteX34" fmla="*/ 108585 w 165540"/>
                <a:gd name="connsiteY34" fmla="*/ 158648 h 241412"/>
                <a:gd name="connsiteX35" fmla="*/ 127330 w 165540"/>
                <a:gd name="connsiteY35" fmla="*/ 119329 h 241412"/>
                <a:gd name="connsiteX36" fmla="*/ 162078 w 165540"/>
                <a:gd name="connsiteY36" fmla="*/ 74524 h 241412"/>
                <a:gd name="connsiteX37" fmla="*/ 162992 w 165540"/>
                <a:gd name="connsiteY37" fmla="*/ 23546 h 241412"/>
                <a:gd name="connsiteX38" fmla="*/ 162078 w 165540"/>
                <a:gd name="connsiteY38" fmla="*/ 20117 h 241412"/>
                <a:gd name="connsiteX39" fmla="*/ 161620 w 165540"/>
                <a:gd name="connsiteY39" fmla="*/ 18974 h 241412"/>
                <a:gd name="connsiteX40" fmla="*/ 160935 w 165540"/>
                <a:gd name="connsiteY40" fmla="*/ 16688 h 241412"/>
                <a:gd name="connsiteX41" fmla="*/ 160477 w 165540"/>
                <a:gd name="connsiteY41" fmla="*/ 15316 h 241412"/>
                <a:gd name="connsiteX42" fmla="*/ 159563 w 165540"/>
                <a:gd name="connsiteY42" fmla="*/ 13259 h 241412"/>
                <a:gd name="connsiteX43" fmla="*/ 158877 w 165540"/>
                <a:gd name="connsiteY43" fmla="*/ 11887 h 241412"/>
                <a:gd name="connsiteX44" fmla="*/ 157963 w 165540"/>
                <a:gd name="connsiteY44" fmla="*/ 10058 h 241412"/>
                <a:gd name="connsiteX45" fmla="*/ 157048 w 165540"/>
                <a:gd name="connsiteY45" fmla="*/ 8687 h 241412"/>
                <a:gd name="connsiteX46" fmla="*/ 155905 w 165540"/>
                <a:gd name="connsiteY46" fmla="*/ 7087 h 241412"/>
                <a:gd name="connsiteX47" fmla="*/ 154991 w 165540"/>
                <a:gd name="connsiteY47" fmla="*/ 5715 h 241412"/>
                <a:gd name="connsiteX48" fmla="*/ 153619 w 165540"/>
                <a:gd name="connsiteY48" fmla="*/ 4115 h 241412"/>
                <a:gd name="connsiteX49" fmla="*/ 152476 w 165540"/>
                <a:gd name="connsiteY49" fmla="*/ 2743 h 241412"/>
                <a:gd name="connsiteX50" fmla="*/ 149962 w 165540"/>
                <a:gd name="connsiteY50" fmla="*/ 0 h 241412"/>
                <a:gd name="connsiteX51" fmla="*/ 140818 w 165540"/>
                <a:gd name="connsiteY51" fmla="*/ 47320 h 24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65540" h="241412">
                  <a:moveTo>
                    <a:pt x="140818" y="47320"/>
                  </a:moveTo>
                  <a:cubicBezTo>
                    <a:pt x="125273" y="77495"/>
                    <a:pt x="88925" y="93955"/>
                    <a:pt x="56007" y="93040"/>
                  </a:cubicBezTo>
                  <a:cubicBezTo>
                    <a:pt x="33833" y="92354"/>
                    <a:pt x="14402" y="83896"/>
                    <a:pt x="0" y="69723"/>
                  </a:cubicBezTo>
                  <a:cubicBezTo>
                    <a:pt x="457" y="71095"/>
                    <a:pt x="914" y="72238"/>
                    <a:pt x="1143" y="73609"/>
                  </a:cubicBezTo>
                  <a:cubicBezTo>
                    <a:pt x="1143" y="73838"/>
                    <a:pt x="1143" y="73838"/>
                    <a:pt x="1372" y="74066"/>
                  </a:cubicBezTo>
                  <a:cubicBezTo>
                    <a:pt x="1829" y="75209"/>
                    <a:pt x="2286" y="76352"/>
                    <a:pt x="2743" y="77495"/>
                  </a:cubicBezTo>
                  <a:cubicBezTo>
                    <a:pt x="2743" y="77724"/>
                    <a:pt x="2972" y="77953"/>
                    <a:pt x="2972" y="78181"/>
                  </a:cubicBezTo>
                  <a:cubicBezTo>
                    <a:pt x="3429" y="79324"/>
                    <a:pt x="3886" y="80467"/>
                    <a:pt x="4572" y="81382"/>
                  </a:cubicBezTo>
                  <a:cubicBezTo>
                    <a:pt x="4572" y="81610"/>
                    <a:pt x="4801" y="81839"/>
                    <a:pt x="4801" y="82067"/>
                  </a:cubicBezTo>
                  <a:cubicBezTo>
                    <a:pt x="5258" y="83210"/>
                    <a:pt x="5944" y="84125"/>
                    <a:pt x="6401" y="85268"/>
                  </a:cubicBezTo>
                  <a:cubicBezTo>
                    <a:pt x="6401" y="85496"/>
                    <a:pt x="6629" y="85725"/>
                    <a:pt x="6629" y="85725"/>
                  </a:cubicBezTo>
                  <a:cubicBezTo>
                    <a:pt x="7315" y="86868"/>
                    <a:pt x="7772" y="87782"/>
                    <a:pt x="8458" y="88925"/>
                  </a:cubicBezTo>
                  <a:cubicBezTo>
                    <a:pt x="8458" y="88925"/>
                    <a:pt x="8458" y="88925"/>
                    <a:pt x="8458" y="89154"/>
                  </a:cubicBezTo>
                  <a:cubicBezTo>
                    <a:pt x="10744" y="92583"/>
                    <a:pt x="13030" y="95783"/>
                    <a:pt x="15773" y="98755"/>
                  </a:cubicBezTo>
                  <a:cubicBezTo>
                    <a:pt x="15773" y="98755"/>
                    <a:pt x="15773" y="98755"/>
                    <a:pt x="15773" y="98984"/>
                  </a:cubicBezTo>
                  <a:cubicBezTo>
                    <a:pt x="16459" y="99670"/>
                    <a:pt x="17145" y="100355"/>
                    <a:pt x="17831" y="101041"/>
                  </a:cubicBezTo>
                  <a:cubicBezTo>
                    <a:pt x="18288" y="101498"/>
                    <a:pt x="18517" y="101727"/>
                    <a:pt x="18974" y="102184"/>
                  </a:cubicBezTo>
                  <a:cubicBezTo>
                    <a:pt x="19660" y="102870"/>
                    <a:pt x="20345" y="103327"/>
                    <a:pt x="20803" y="104013"/>
                  </a:cubicBezTo>
                  <a:cubicBezTo>
                    <a:pt x="21260" y="104470"/>
                    <a:pt x="21717" y="104927"/>
                    <a:pt x="22174" y="105385"/>
                  </a:cubicBezTo>
                  <a:cubicBezTo>
                    <a:pt x="22860" y="105842"/>
                    <a:pt x="23317" y="106528"/>
                    <a:pt x="24003" y="106985"/>
                  </a:cubicBezTo>
                  <a:cubicBezTo>
                    <a:pt x="24460" y="107442"/>
                    <a:pt x="25146" y="107899"/>
                    <a:pt x="25603" y="108356"/>
                  </a:cubicBezTo>
                  <a:cubicBezTo>
                    <a:pt x="26289" y="108814"/>
                    <a:pt x="26746" y="109271"/>
                    <a:pt x="27432" y="109728"/>
                  </a:cubicBezTo>
                  <a:cubicBezTo>
                    <a:pt x="28118" y="110185"/>
                    <a:pt x="28804" y="110642"/>
                    <a:pt x="29261" y="111100"/>
                  </a:cubicBezTo>
                  <a:cubicBezTo>
                    <a:pt x="29947" y="111557"/>
                    <a:pt x="30404" y="112014"/>
                    <a:pt x="31090" y="112243"/>
                  </a:cubicBezTo>
                  <a:cubicBezTo>
                    <a:pt x="31775" y="112700"/>
                    <a:pt x="32461" y="113157"/>
                    <a:pt x="33376" y="113614"/>
                  </a:cubicBezTo>
                  <a:cubicBezTo>
                    <a:pt x="33833" y="113843"/>
                    <a:pt x="34519" y="114300"/>
                    <a:pt x="34976" y="114529"/>
                  </a:cubicBezTo>
                  <a:cubicBezTo>
                    <a:pt x="35890" y="114986"/>
                    <a:pt x="36805" y="115443"/>
                    <a:pt x="37719" y="115900"/>
                  </a:cubicBezTo>
                  <a:cubicBezTo>
                    <a:pt x="38176" y="116129"/>
                    <a:pt x="38633" y="116357"/>
                    <a:pt x="39091" y="116586"/>
                  </a:cubicBezTo>
                  <a:cubicBezTo>
                    <a:pt x="40462" y="117272"/>
                    <a:pt x="41834" y="117958"/>
                    <a:pt x="43434" y="118643"/>
                  </a:cubicBezTo>
                  <a:cubicBezTo>
                    <a:pt x="56236" y="124587"/>
                    <a:pt x="60808" y="132359"/>
                    <a:pt x="60350" y="145390"/>
                  </a:cubicBezTo>
                  <a:cubicBezTo>
                    <a:pt x="59893" y="157048"/>
                    <a:pt x="59665" y="180594"/>
                    <a:pt x="59436" y="180594"/>
                  </a:cubicBezTo>
                  <a:cubicBezTo>
                    <a:pt x="59436" y="190881"/>
                    <a:pt x="59207" y="201168"/>
                    <a:pt x="59436" y="211455"/>
                  </a:cubicBezTo>
                  <a:cubicBezTo>
                    <a:pt x="59893" y="239801"/>
                    <a:pt x="61036" y="240487"/>
                    <a:pt x="89383" y="241402"/>
                  </a:cubicBezTo>
                  <a:cubicBezTo>
                    <a:pt x="99212" y="241630"/>
                    <a:pt x="104927" y="238430"/>
                    <a:pt x="106299" y="228600"/>
                  </a:cubicBezTo>
                  <a:cubicBezTo>
                    <a:pt x="107442" y="220599"/>
                    <a:pt x="109957" y="173736"/>
                    <a:pt x="108585" y="158648"/>
                  </a:cubicBezTo>
                  <a:cubicBezTo>
                    <a:pt x="106985" y="140818"/>
                    <a:pt x="109728" y="127559"/>
                    <a:pt x="127330" y="119329"/>
                  </a:cubicBezTo>
                  <a:cubicBezTo>
                    <a:pt x="144475" y="111328"/>
                    <a:pt x="157505" y="91897"/>
                    <a:pt x="162078" y="74524"/>
                  </a:cubicBezTo>
                  <a:cubicBezTo>
                    <a:pt x="166650" y="56464"/>
                    <a:pt x="166421" y="41834"/>
                    <a:pt x="162992" y="23546"/>
                  </a:cubicBezTo>
                  <a:cubicBezTo>
                    <a:pt x="162763" y="22403"/>
                    <a:pt x="162535" y="21260"/>
                    <a:pt x="162078" y="20117"/>
                  </a:cubicBezTo>
                  <a:cubicBezTo>
                    <a:pt x="162078" y="19660"/>
                    <a:pt x="161849" y="19431"/>
                    <a:pt x="161620" y="18974"/>
                  </a:cubicBezTo>
                  <a:cubicBezTo>
                    <a:pt x="161392" y="18288"/>
                    <a:pt x="161163" y="17374"/>
                    <a:pt x="160935" y="16688"/>
                  </a:cubicBezTo>
                  <a:cubicBezTo>
                    <a:pt x="160706" y="16231"/>
                    <a:pt x="160477" y="15773"/>
                    <a:pt x="160477" y="15316"/>
                  </a:cubicBezTo>
                  <a:cubicBezTo>
                    <a:pt x="160249" y="14630"/>
                    <a:pt x="160020" y="13945"/>
                    <a:pt x="159563" y="13259"/>
                  </a:cubicBezTo>
                  <a:cubicBezTo>
                    <a:pt x="159334" y="12802"/>
                    <a:pt x="159106" y="12344"/>
                    <a:pt x="158877" y="11887"/>
                  </a:cubicBezTo>
                  <a:cubicBezTo>
                    <a:pt x="158649" y="11201"/>
                    <a:pt x="158191" y="10744"/>
                    <a:pt x="157963" y="10058"/>
                  </a:cubicBezTo>
                  <a:cubicBezTo>
                    <a:pt x="157734" y="9601"/>
                    <a:pt x="157505" y="9144"/>
                    <a:pt x="157048" y="8687"/>
                  </a:cubicBezTo>
                  <a:cubicBezTo>
                    <a:pt x="156591" y="8230"/>
                    <a:pt x="156362" y="7544"/>
                    <a:pt x="155905" y="7087"/>
                  </a:cubicBezTo>
                  <a:cubicBezTo>
                    <a:pt x="155677" y="6629"/>
                    <a:pt x="155219" y="6172"/>
                    <a:pt x="154991" y="5715"/>
                  </a:cubicBezTo>
                  <a:cubicBezTo>
                    <a:pt x="154534" y="5258"/>
                    <a:pt x="154076" y="4572"/>
                    <a:pt x="153619" y="4115"/>
                  </a:cubicBezTo>
                  <a:cubicBezTo>
                    <a:pt x="153162" y="3658"/>
                    <a:pt x="152933" y="3200"/>
                    <a:pt x="152476" y="2743"/>
                  </a:cubicBezTo>
                  <a:cubicBezTo>
                    <a:pt x="151790" y="1829"/>
                    <a:pt x="150876" y="914"/>
                    <a:pt x="149962" y="0"/>
                  </a:cubicBezTo>
                  <a:cubicBezTo>
                    <a:pt x="152019" y="16231"/>
                    <a:pt x="148361" y="32690"/>
                    <a:pt x="140818" y="47320"/>
                  </a:cubicBezTo>
                  <a:close/>
                </a:path>
              </a:pathLst>
            </a:custGeom>
            <a:solidFill>
              <a:srgbClr val="FFFFFF"/>
            </a:solidFill>
            <a:ln w="2286" cap="flat">
              <a:noFill/>
              <a:prstDash val="solid"/>
              <a:miter/>
            </a:ln>
          </p:spPr>
          <p:txBody>
            <a:bodyPr rtlCol="0" anchor="ctr"/>
            <a:lstStyle/>
            <a:p>
              <a:endParaRPr lang="en-US"/>
            </a:p>
          </p:txBody>
        </p:sp>
        <p:sp>
          <p:nvSpPr>
            <p:cNvPr id="117" name="Freeform 567">
              <a:extLst>
                <a:ext uri="{FF2B5EF4-FFF2-40B4-BE49-F238E27FC236}">
                  <a16:creationId xmlns:a16="http://schemas.microsoft.com/office/drawing/2014/main" id="{B9D5EEA1-8A4A-4B4C-42DB-BF9699769B34}"/>
                </a:ext>
              </a:extLst>
            </p:cNvPr>
            <p:cNvSpPr/>
            <p:nvPr/>
          </p:nvSpPr>
          <p:spPr>
            <a:xfrm>
              <a:off x="6398794" y="3379393"/>
              <a:ext cx="558792" cy="489577"/>
            </a:xfrm>
            <a:custGeom>
              <a:avLst/>
              <a:gdLst>
                <a:gd name="connsiteX0" fmla="*/ 446456 w 558792"/>
                <a:gd name="connsiteY0" fmla="*/ 478231 h 489577"/>
                <a:gd name="connsiteX1" fmla="*/ 461772 w 558792"/>
                <a:gd name="connsiteY1" fmla="*/ 478231 h 489577"/>
                <a:gd name="connsiteX2" fmla="*/ 477088 w 558792"/>
                <a:gd name="connsiteY2" fmla="*/ 477545 h 489577"/>
                <a:gd name="connsiteX3" fmla="*/ 505206 w 558792"/>
                <a:gd name="connsiteY3" fmla="*/ 455143 h 489577"/>
                <a:gd name="connsiteX4" fmla="*/ 540639 w 558792"/>
                <a:gd name="connsiteY4" fmla="*/ 249860 h 489577"/>
                <a:gd name="connsiteX5" fmla="*/ 553898 w 558792"/>
                <a:gd name="connsiteY5" fmla="*/ 123444 h 489577"/>
                <a:gd name="connsiteX6" fmla="*/ 558698 w 558792"/>
                <a:gd name="connsiteY6" fmla="*/ 55550 h 489577"/>
                <a:gd name="connsiteX7" fmla="*/ 511607 w 558792"/>
                <a:gd name="connsiteY7" fmla="*/ 2057 h 489577"/>
                <a:gd name="connsiteX8" fmla="*/ 500862 w 558792"/>
                <a:gd name="connsiteY8" fmla="*/ 0 h 489577"/>
                <a:gd name="connsiteX9" fmla="*/ 501777 w 558792"/>
                <a:gd name="connsiteY9" fmla="*/ 5486 h 489577"/>
                <a:gd name="connsiteX10" fmla="*/ 460629 w 558792"/>
                <a:gd name="connsiteY10" fmla="*/ 375590 h 489577"/>
                <a:gd name="connsiteX11" fmla="*/ 148819 w 558792"/>
                <a:gd name="connsiteY11" fmla="*/ 438912 h 489577"/>
                <a:gd name="connsiteX12" fmla="*/ 32233 w 558792"/>
                <a:gd name="connsiteY12" fmla="*/ 421538 h 489577"/>
                <a:gd name="connsiteX13" fmla="*/ 0 w 558792"/>
                <a:gd name="connsiteY13" fmla="*/ 407365 h 489577"/>
                <a:gd name="connsiteX14" fmla="*/ 0 w 558792"/>
                <a:gd name="connsiteY14" fmla="*/ 407365 h 489577"/>
                <a:gd name="connsiteX15" fmla="*/ 1829 w 558792"/>
                <a:gd name="connsiteY15" fmla="*/ 417424 h 489577"/>
                <a:gd name="connsiteX16" fmla="*/ 2057 w 558792"/>
                <a:gd name="connsiteY16" fmla="*/ 418338 h 489577"/>
                <a:gd name="connsiteX17" fmla="*/ 2515 w 558792"/>
                <a:gd name="connsiteY17" fmla="*/ 421081 h 489577"/>
                <a:gd name="connsiteX18" fmla="*/ 2515 w 558792"/>
                <a:gd name="connsiteY18" fmla="*/ 421538 h 489577"/>
                <a:gd name="connsiteX19" fmla="*/ 3429 w 558792"/>
                <a:gd name="connsiteY19" fmla="*/ 426568 h 489577"/>
                <a:gd name="connsiteX20" fmla="*/ 3658 w 558792"/>
                <a:gd name="connsiteY20" fmla="*/ 427711 h 489577"/>
                <a:gd name="connsiteX21" fmla="*/ 4115 w 558792"/>
                <a:gd name="connsiteY21" fmla="*/ 429768 h 489577"/>
                <a:gd name="connsiteX22" fmla="*/ 4343 w 558792"/>
                <a:gd name="connsiteY22" fmla="*/ 431368 h 489577"/>
                <a:gd name="connsiteX23" fmla="*/ 4801 w 558792"/>
                <a:gd name="connsiteY23" fmla="*/ 433197 h 489577"/>
                <a:gd name="connsiteX24" fmla="*/ 5486 w 558792"/>
                <a:gd name="connsiteY24" fmla="*/ 436169 h 489577"/>
                <a:gd name="connsiteX25" fmla="*/ 5715 w 558792"/>
                <a:gd name="connsiteY25" fmla="*/ 437540 h 489577"/>
                <a:gd name="connsiteX26" fmla="*/ 6172 w 558792"/>
                <a:gd name="connsiteY26" fmla="*/ 439369 h 489577"/>
                <a:gd name="connsiteX27" fmla="*/ 6401 w 558792"/>
                <a:gd name="connsiteY27" fmla="*/ 440741 h 489577"/>
                <a:gd name="connsiteX28" fmla="*/ 6858 w 558792"/>
                <a:gd name="connsiteY28" fmla="*/ 442798 h 489577"/>
                <a:gd name="connsiteX29" fmla="*/ 7087 w 558792"/>
                <a:gd name="connsiteY29" fmla="*/ 443713 h 489577"/>
                <a:gd name="connsiteX30" fmla="*/ 7772 w 558792"/>
                <a:gd name="connsiteY30" fmla="*/ 446227 h 489577"/>
                <a:gd name="connsiteX31" fmla="*/ 8001 w 558792"/>
                <a:gd name="connsiteY31" fmla="*/ 446913 h 489577"/>
                <a:gd name="connsiteX32" fmla="*/ 8458 w 558792"/>
                <a:gd name="connsiteY32" fmla="*/ 448742 h 489577"/>
                <a:gd name="connsiteX33" fmla="*/ 8687 w 558792"/>
                <a:gd name="connsiteY33" fmla="*/ 449428 h 489577"/>
                <a:gd name="connsiteX34" fmla="*/ 9144 w 558792"/>
                <a:gd name="connsiteY34" fmla="*/ 451485 h 489577"/>
                <a:gd name="connsiteX35" fmla="*/ 46863 w 558792"/>
                <a:gd name="connsiteY35" fmla="*/ 485089 h 489577"/>
                <a:gd name="connsiteX36" fmla="*/ 119101 w 558792"/>
                <a:gd name="connsiteY36" fmla="*/ 489433 h 489577"/>
                <a:gd name="connsiteX37" fmla="*/ 298780 w 558792"/>
                <a:gd name="connsiteY37" fmla="*/ 484175 h 489577"/>
                <a:gd name="connsiteX38" fmla="*/ 445770 w 558792"/>
                <a:gd name="connsiteY38" fmla="*/ 477774 h 489577"/>
                <a:gd name="connsiteX39" fmla="*/ 446456 w 558792"/>
                <a:gd name="connsiteY39" fmla="*/ 478231 h 489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558792" h="489577">
                  <a:moveTo>
                    <a:pt x="446456" y="478231"/>
                  </a:moveTo>
                  <a:cubicBezTo>
                    <a:pt x="451485" y="478231"/>
                    <a:pt x="456743" y="478231"/>
                    <a:pt x="461772" y="478231"/>
                  </a:cubicBezTo>
                  <a:cubicBezTo>
                    <a:pt x="466801" y="478003"/>
                    <a:pt x="472059" y="477545"/>
                    <a:pt x="477088" y="477545"/>
                  </a:cubicBezTo>
                  <a:cubicBezTo>
                    <a:pt x="503148" y="478003"/>
                    <a:pt x="500862" y="472973"/>
                    <a:pt x="505206" y="455143"/>
                  </a:cubicBezTo>
                  <a:cubicBezTo>
                    <a:pt x="521894" y="387706"/>
                    <a:pt x="532181" y="318897"/>
                    <a:pt x="540639" y="249860"/>
                  </a:cubicBezTo>
                  <a:cubicBezTo>
                    <a:pt x="545897" y="207797"/>
                    <a:pt x="549783" y="165506"/>
                    <a:pt x="553898" y="123444"/>
                  </a:cubicBezTo>
                  <a:cubicBezTo>
                    <a:pt x="556184" y="100813"/>
                    <a:pt x="559384" y="78181"/>
                    <a:pt x="558698" y="55550"/>
                  </a:cubicBezTo>
                  <a:cubicBezTo>
                    <a:pt x="557784" y="23089"/>
                    <a:pt x="543611" y="8230"/>
                    <a:pt x="511607" y="2057"/>
                  </a:cubicBezTo>
                  <a:cubicBezTo>
                    <a:pt x="507949" y="1372"/>
                    <a:pt x="504520" y="686"/>
                    <a:pt x="500862" y="0"/>
                  </a:cubicBezTo>
                  <a:cubicBezTo>
                    <a:pt x="501091" y="1829"/>
                    <a:pt x="501548" y="3658"/>
                    <a:pt x="501777" y="5486"/>
                  </a:cubicBezTo>
                  <a:cubicBezTo>
                    <a:pt x="504291" y="24232"/>
                    <a:pt x="527609" y="199796"/>
                    <a:pt x="460629" y="375590"/>
                  </a:cubicBezTo>
                  <a:cubicBezTo>
                    <a:pt x="433197" y="447827"/>
                    <a:pt x="222428" y="445313"/>
                    <a:pt x="148819" y="438912"/>
                  </a:cubicBezTo>
                  <a:cubicBezTo>
                    <a:pt x="109728" y="435483"/>
                    <a:pt x="69952" y="434340"/>
                    <a:pt x="32233" y="421538"/>
                  </a:cubicBezTo>
                  <a:cubicBezTo>
                    <a:pt x="20574" y="417424"/>
                    <a:pt x="10058" y="412852"/>
                    <a:pt x="0" y="407365"/>
                  </a:cubicBezTo>
                  <a:cubicBezTo>
                    <a:pt x="0" y="407365"/>
                    <a:pt x="0" y="407365"/>
                    <a:pt x="0" y="407365"/>
                  </a:cubicBezTo>
                  <a:cubicBezTo>
                    <a:pt x="686" y="410794"/>
                    <a:pt x="1143" y="414223"/>
                    <a:pt x="1829" y="417424"/>
                  </a:cubicBezTo>
                  <a:cubicBezTo>
                    <a:pt x="1829" y="417652"/>
                    <a:pt x="1829" y="417881"/>
                    <a:pt x="2057" y="418338"/>
                  </a:cubicBezTo>
                  <a:cubicBezTo>
                    <a:pt x="2286" y="419252"/>
                    <a:pt x="2515" y="420167"/>
                    <a:pt x="2515" y="421081"/>
                  </a:cubicBezTo>
                  <a:cubicBezTo>
                    <a:pt x="2515" y="421310"/>
                    <a:pt x="2515" y="421310"/>
                    <a:pt x="2515" y="421538"/>
                  </a:cubicBezTo>
                  <a:cubicBezTo>
                    <a:pt x="2743" y="423139"/>
                    <a:pt x="3200" y="424967"/>
                    <a:pt x="3429" y="426568"/>
                  </a:cubicBezTo>
                  <a:cubicBezTo>
                    <a:pt x="3429" y="427025"/>
                    <a:pt x="3658" y="427253"/>
                    <a:pt x="3658" y="427711"/>
                  </a:cubicBezTo>
                  <a:cubicBezTo>
                    <a:pt x="3886" y="428396"/>
                    <a:pt x="3886" y="429082"/>
                    <a:pt x="4115" y="429768"/>
                  </a:cubicBezTo>
                  <a:cubicBezTo>
                    <a:pt x="4115" y="430225"/>
                    <a:pt x="4343" y="430682"/>
                    <a:pt x="4343" y="431368"/>
                  </a:cubicBezTo>
                  <a:cubicBezTo>
                    <a:pt x="4572" y="432054"/>
                    <a:pt x="4572" y="432511"/>
                    <a:pt x="4801" y="433197"/>
                  </a:cubicBezTo>
                  <a:cubicBezTo>
                    <a:pt x="5029" y="434111"/>
                    <a:pt x="5258" y="435026"/>
                    <a:pt x="5486" y="436169"/>
                  </a:cubicBezTo>
                  <a:cubicBezTo>
                    <a:pt x="5486" y="436626"/>
                    <a:pt x="5715" y="437083"/>
                    <a:pt x="5715" y="437540"/>
                  </a:cubicBezTo>
                  <a:cubicBezTo>
                    <a:pt x="5944" y="438226"/>
                    <a:pt x="5944" y="438683"/>
                    <a:pt x="6172" y="439369"/>
                  </a:cubicBezTo>
                  <a:cubicBezTo>
                    <a:pt x="6172" y="439826"/>
                    <a:pt x="6401" y="440284"/>
                    <a:pt x="6401" y="440741"/>
                  </a:cubicBezTo>
                  <a:cubicBezTo>
                    <a:pt x="6629" y="441427"/>
                    <a:pt x="6629" y="442112"/>
                    <a:pt x="6858" y="442798"/>
                  </a:cubicBezTo>
                  <a:cubicBezTo>
                    <a:pt x="6858" y="443027"/>
                    <a:pt x="7087" y="443255"/>
                    <a:pt x="7087" y="443713"/>
                  </a:cubicBezTo>
                  <a:cubicBezTo>
                    <a:pt x="7315" y="444627"/>
                    <a:pt x="7544" y="445541"/>
                    <a:pt x="7772" y="446227"/>
                  </a:cubicBezTo>
                  <a:cubicBezTo>
                    <a:pt x="7772" y="446456"/>
                    <a:pt x="8001" y="446684"/>
                    <a:pt x="8001" y="446913"/>
                  </a:cubicBezTo>
                  <a:cubicBezTo>
                    <a:pt x="8230" y="447599"/>
                    <a:pt x="8230" y="448056"/>
                    <a:pt x="8458" y="448742"/>
                  </a:cubicBezTo>
                  <a:cubicBezTo>
                    <a:pt x="8458" y="448970"/>
                    <a:pt x="8687" y="449199"/>
                    <a:pt x="8687" y="449428"/>
                  </a:cubicBezTo>
                  <a:cubicBezTo>
                    <a:pt x="8915" y="450113"/>
                    <a:pt x="9144" y="450799"/>
                    <a:pt x="9144" y="451485"/>
                  </a:cubicBezTo>
                  <a:cubicBezTo>
                    <a:pt x="19202" y="477317"/>
                    <a:pt x="26060" y="483718"/>
                    <a:pt x="46863" y="485089"/>
                  </a:cubicBezTo>
                  <a:cubicBezTo>
                    <a:pt x="70866" y="486689"/>
                    <a:pt x="94869" y="490347"/>
                    <a:pt x="119101" y="489433"/>
                  </a:cubicBezTo>
                  <a:cubicBezTo>
                    <a:pt x="178994" y="487147"/>
                    <a:pt x="238887" y="486232"/>
                    <a:pt x="298780" y="484175"/>
                  </a:cubicBezTo>
                  <a:cubicBezTo>
                    <a:pt x="347700" y="482575"/>
                    <a:pt x="396849" y="479831"/>
                    <a:pt x="445770" y="477774"/>
                  </a:cubicBezTo>
                  <a:cubicBezTo>
                    <a:pt x="446456" y="477774"/>
                    <a:pt x="446456" y="478003"/>
                    <a:pt x="446456" y="478231"/>
                  </a:cubicBezTo>
                  <a:close/>
                </a:path>
              </a:pathLst>
            </a:custGeom>
            <a:solidFill>
              <a:srgbClr val="FFFFFF"/>
            </a:solidFill>
            <a:ln w="2286" cap="flat">
              <a:noFill/>
              <a:prstDash val="solid"/>
              <a:miter/>
            </a:ln>
          </p:spPr>
          <p:txBody>
            <a:bodyPr rtlCol="0" anchor="ctr"/>
            <a:lstStyle/>
            <a:p>
              <a:endParaRPr lang="en-US"/>
            </a:p>
          </p:txBody>
        </p:sp>
        <p:sp>
          <p:nvSpPr>
            <p:cNvPr id="118" name="Freeform 568">
              <a:extLst>
                <a:ext uri="{FF2B5EF4-FFF2-40B4-BE49-F238E27FC236}">
                  <a16:creationId xmlns:a16="http://schemas.microsoft.com/office/drawing/2014/main" id="{8D568251-DE79-A3D2-5045-6581575EBBFA}"/>
                </a:ext>
              </a:extLst>
            </p:cNvPr>
            <p:cNvSpPr/>
            <p:nvPr/>
          </p:nvSpPr>
          <p:spPr>
            <a:xfrm>
              <a:off x="7007737" y="3152229"/>
              <a:ext cx="542942" cy="735772"/>
            </a:xfrm>
            <a:custGeom>
              <a:avLst/>
              <a:gdLst>
                <a:gd name="connsiteX0" fmla="*/ 429587 w 542942"/>
                <a:gd name="connsiteY0" fmla="*/ 722998 h 735772"/>
                <a:gd name="connsiteX1" fmla="*/ 454047 w 542942"/>
                <a:gd name="connsiteY1" fmla="*/ 720483 h 735772"/>
                <a:gd name="connsiteX2" fmla="*/ 500224 w 542942"/>
                <a:gd name="connsiteY2" fmla="*/ 720712 h 735772"/>
                <a:gd name="connsiteX3" fmla="*/ 515769 w 542942"/>
                <a:gd name="connsiteY3" fmla="*/ 705853 h 735772"/>
                <a:gd name="connsiteX4" fmla="*/ 519426 w 542942"/>
                <a:gd name="connsiteY4" fmla="*/ 574179 h 735772"/>
                <a:gd name="connsiteX5" fmla="*/ 518741 w 542942"/>
                <a:gd name="connsiteY5" fmla="*/ 567550 h 735772"/>
                <a:gd name="connsiteX6" fmla="*/ 501824 w 542942"/>
                <a:gd name="connsiteY6" fmla="*/ 552234 h 735772"/>
                <a:gd name="connsiteX7" fmla="*/ 466620 w 542942"/>
                <a:gd name="connsiteY7" fmla="*/ 551319 h 735772"/>
                <a:gd name="connsiteX8" fmla="*/ 447875 w 542942"/>
                <a:gd name="connsiteY8" fmla="*/ 536918 h 735772"/>
                <a:gd name="connsiteX9" fmla="*/ 453590 w 542942"/>
                <a:gd name="connsiteY9" fmla="*/ 264655 h 735772"/>
                <a:gd name="connsiteX10" fmla="*/ 466391 w 542942"/>
                <a:gd name="connsiteY10" fmla="*/ 248882 h 735772"/>
                <a:gd name="connsiteX11" fmla="*/ 535657 w 542942"/>
                <a:gd name="connsiteY11" fmla="*/ 166586 h 735772"/>
                <a:gd name="connsiteX12" fmla="*/ 425472 w 542942"/>
                <a:gd name="connsiteY12" fmla="*/ 165 h 735772"/>
                <a:gd name="connsiteX13" fmla="*/ 321459 w 542942"/>
                <a:gd name="connsiteY13" fmla="*/ 35598 h 735772"/>
                <a:gd name="connsiteX14" fmla="*/ 288769 w 542942"/>
                <a:gd name="connsiteY14" fmla="*/ 157670 h 735772"/>
                <a:gd name="connsiteX15" fmla="*/ 370608 w 542942"/>
                <a:gd name="connsiteY15" fmla="*/ 251396 h 735772"/>
                <a:gd name="connsiteX16" fmla="*/ 378609 w 542942"/>
                <a:gd name="connsiteY16" fmla="*/ 269684 h 735772"/>
                <a:gd name="connsiteX17" fmla="*/ 369693 w 542942"/>
                <a:gd name="connsiteY17" fmla="*/ 290030 h 735772"/>
                <a:gd name="connsiteX18" fmla="*/ 321687 w 542942"/>
                <a:gd name="connsiteY18" fmla="*/ 303517 h 735772"/>
                <a:gd name="connsiteX19" fmla="*/ 249221 w 542942"/>
                <a:gd name="connsiteY19" fmla="*/ 290487 h 735772"/>
                <a:gd name="connsiteX20" fmla="*/ 172412 w 542942"/>
                <a:gd name="connsiteY20" fmla="*/ 241795 h 735772"/>
                <a:gd name="connsiteX21" fmla="*/ 195500 w 542942"/>
                <a:gd name="connsiteY21" fmla="*/ 219621 h 735772"/>
                <a:gd name="connsiteX22" fmla="*/ 175383 w 542942"/>
                <a:gd name="connsiteY22" fmla="*/ 92062 h 735772"/>
                <a:gd name="connsiteX23" fmla="*/ 75257 w 542942"/>
                <a:gd name="connsiteY23" fmla="*/ 91376 h 735772"/>
                <a:gd name="connsiteX24" fmla="*/ 39595 w 542942"/>
                <a:gd name="connsiteY24" fmla="*/ 130467 h 735772"/>
                <a:gd name="connsiteX25" fmla="*/ 78000 w 542942"/>
                <a:gd name="connsiteY25" fmla="*/ 237909 h 735772"/>
                <a:gd name="connsiteX26" fmla="*/ 89430 w 542942"/>
                <a:gd name="connsiteY26" fmla="*/ 246824 h 735772"/>
                <a:gd name="connsiteX27" fmla="*/ 72742 w 542942"/>
                <a:gd name="connsiteY27" fmla="*/ 256197 h 735772"/>
                <a:gd name="connsiteX28" fmla="*/ 27479 w 542942"/>
                <a:gd name="connsiteY28" fmla="*/ 309003 h 735772"/>
                <a:gd name="connsiteX29" fmla="*/ 962 w 542942"/>
                <a:gd name="connsiteY29" fmla="*/ 467195 h 735772"/>
                <a:gd name="connsiteX30" fmla="*/ 28622 w 542942"/>
                <a:gd name="connsiteY30" fmla="*/ 512000 h 735772"/>
                <a:gd name="connsiteX31" fmla="*/ 45996 w 542942"/>
                <a:gd name="connsiteY31" fmla="*/ 540118 h 735772"/>
                <a:gd name="connsiteX32" fmla="*/ 45539 w 542942"/>
                <a:gd name="connsiteY32" fmla="*/ 548805 h 735772"/>
                <a:gd name="connsiteX33" fmla="*/ 38223 w 542942"/>
                <a:gd name="connsiteY33" fmla="*/ 692823 h 735772"/>
                <a:gd name="connsiteX34" fmla="*/ 76400 w 542942"/>
                <a:gd name="connsiteY34" fmla="*/ 721169 h 735772"/>
                <a:gd name="connsiteX35" fmla="*/ 108175 w 542942"/>
                <a:gd name="connsiteY35" fmla="*/ 696252 h 735772"/>
                <a:gd name="connsiteX36" fmla="*/ 126006 w 542942"/>
                <a:gd name="connsiteY36" fmla="*/ 567779 h 735772"/>
                <a:gd name="connsiteX37" fmla="*/ 131492 w 542942"/>
                <a:gd name="connsiteY37" fmla="*/ 535317 h 735772"/>
                <a:gd name="connsiteX38" fmla="*/ 140179 w 542942"/>
                <a:gd name="connsiteY38" fmla="*/ 520916 h 735772"/>
                <a:gd name="connsiteX39" fmla="*/ 151838 w 542942"/>
                <a:gd name="connsiteY39" fmla="*/ 535317 h 735772"/>
                <a:gd name="connsiteX40" fmla="*/ 157553 w 542942"/>
                <a:gd name="connsiteY40" fmla="*/ 578751 h 735772"/>
                <a:gd name="connsiteX41" fmla="*/ 162125 w 542942"/>
                <a:gd name="connsiteY41" fmla="*/ 705853 h 735772"/>
                <a:gd name="connsiteX42" fmla="*/ 190242 w 542942"/>
                <a:gd name="connsiteY42" fmla="*/ 727570 h 735772"/>
                <a:gd name="connsiteX43" fmla="*/ 224761 w 542942"/>
                <a:gd name="connsiteY43" fmla="*/ 718883 h 735772"/>
                <a:gd name="connsiteX44" fmla="*/ 229562 w 542942"/>
                <a:gd name="connsiteY44" fmla="*/ 656247 h 735772"/>
                <a:gd name="connsiteX45" fmla="*/ 216989 w 542942"/>
                <a:gd name="connsiteY45" fmla="*/ 502856 h 735772"/>
                <a:gd name="connsiteX46" fmla="*/ 208302 w 542942"/>
                <a:gd name="connsiteY46" fmla="*/ 355181 h 735772"/>
                <a:gd name="connsiteX47" fmla="*/ 275053 w 542942"/>
                <a:gd name="connsiteY47" fmla="*/ 377126 h 735772"/>
                <a:gd name="connsiteX48" fmla="*/ 310715 w 542942"/>
                <a:gd name="connsiteY48" fmla="*/ 378726 h 735772"/>
                <a:gd name="connsiteX49" fmla="*/ 355977 w 542942"/>
                <a:gd name="connsiteY49" fmla="*/ 361810 h 735772"/>
                <a:gd name="connsiteX50" fmla="*/ 372894 w 542942"/>
                <a:gd name="connsiteY50" fmla="*/ 374840 h 735772"/>
                <a:gd name="connsiteX51" fmla="*/ 372894 w 542942"/>
                <a:gd name="connsiteY51" fmla="*/ 377126 h 735772"/>
                <a:gd name="connsiteX52" fmla="*/ 365579 w 542942"/>
                <a:gd name="connsiteY52" fmla="*/ 706767 h 735772"/>
                <a:gd name="connsiteX53" fmla="*/ 377694 w 542942"/>
                <a:gd name="connsiteY53" fmla="*/ 730999 h 735772"/>
                <a:gd name="connsiteX54" fmla="*/ 429587 w 542942"/>
                <a:gd name="connsiteY54" fmla="*/ 722998 h 735772"/>
                <a:gd name="connsiteX55" fmla="*/ 449018 w 542942"/>
                <a:gd name="connsiteY55" fmla="*/ 578523 h 735772"/>
                <a:gd name="connsiteX56" fmla="*/ 463877 w 542942"/>
                <a:gd name="connsiteY56" fmla="*/ 565035 h 735772"/>
                <a:gd name="connsiteX57" fmla="*/ 507082 w 542942"/>
                <a:gd name="connsiteY57" fmla="*/ 582409 h 735772"/>
                <a:gd name="connsiteX58" fmla="*/ 507082 w 542942"/>
                <a:gd name="connsiteY58" fmla="*/ 584238 h 735772"/>
                <a:gd name="connsiteX59" fmla="*/ 505253 w 542942"/>
                <a:gd name="connsiteY59" fmla="*/ 634530 h 735772"/>
                <a:gd name="connsiteX60" fmla="*/ 502739 w 542942"/>
                <a:gd name="connsiteY60" fmla="*/ 691451 h 735772"/>
                <a:gd name="connsiteX61" fmla="*/ 485136 w 542942"/>
                <a:gd name="connsiteY61" fmla="*/ 708368 h 735772"/>
                <a:gd name="connsiteX62" fmla="*/ 465705 w 542942"/>
                <a:gd name="connsiteY62" fmla="*/ 707225 h 735772"/>
                <a:gd name="connsiteX63" fmla="*/ 443074 w 542942"/>
                <a:gd name="connsiteY63" fmla="*/ 681393 h 735772"/>
                <a:gd name="connsiteX64" fmla="*/ 444446 w 542942"/>
                <a:gd name="connsiteY64" fmla="*/ 657390 h 735772"/>
                <a:gd name="connsiteX65" fmla="*/ 449018 w 542942"/>
                <a:gd name="connsiteY65" fmla="*/ 578523 h 735772"/>
                <a:gd name="connsiteX66" fmla="*/ 376551 w 542942"/>
                <a:gd name="connsiteY66" fmla="*/ 239052 h 735772"/>
                <a:gd name="connsiteX67" fmla="*/ 373351 w 542942"/>
                <a:gd name="connsiteY67" fmla="*/ 237909 h 735772"/>
                <a:gd name="connsiteX68" fmla="*/ 371979 w 542942"/>
                <a:gd name="connsiteY68" fmla="*/ 237452 h 735772"/>
                <a:gd name="connsiteX69" fmla="*/ 368779 w 542942"/>
                <a:gd name="connsiteY69" fmla="*/ 236080 h 735772"/>
                <a:gd name="connsiteX70" fmla="*/ 367636 w 542942"/>
                <a:gd name="connsiteY70" fmla="*/ 235623 h 735772"/>
                <a:gd name="connsiteX71" fmla="*/ 364436 w 542942"/>
                <a:gd name="connsiteY71" fmla="*/ 234251 h 735772"/>
                <a:gd name="connsiteX72" fmla="*/ 363293 w 542942"/>
                <a:gd name="connsiteY72" fmla="*/ 233794 h 735772"/>
                <a:gd name="connsiteX73" fmla="*/ 359864 w 542942"/>
                <a:gd name="connsiteY73" fmla="*/ 232194 h 735772"/>
                <a:gd name="connsiteX74" fmla="*/ 358949 w 542942"/>
                <a:gd name="connsiteY74" fmla="*/ 231737 h 735772"/>
                <a:gd name="connsiteX75" fmla="*/ 355520 w 542942"/>
                <a:gd name="connsiteY75" fmla="*/ 229908 h 735772"/>
                <a:gd name="connsiteX76" fmla="*/ 354606 w 542942"/>
                <a:gd name="connsiteY76" fmla="*/ 229451 h 735772"/>
                <a:gd name="connsiteX77" fmla="*/ 351177 w 542942"/>
                <a:gd name="connsiteY77" fmla="*/ 227393 h 735772"/>
                <a:gd name="connsiteX78" fmla="*/ 350491 w 542942"/>
                <a:gd name="connsiteY78" fmla="*/ 226936 h 735772"/>
                <a:gd name="connsiteX79" fmla="*/ 347062 w 542942"/>
                <a:gd name="connsiteY79" fmla="*/ 224879 h 735772"/>
                <a:gd name="connsiteX80" fmla="*/ 346376 w 542942"/>
                <a:gd name="connsiteY80" fmla="*/ 224421 h 735772"/>
                <a:gd name="connsiteX81" fmla="*/ 342947 w 542942"/>
                <a:gd name="connsiteY81" fmla="*/ 222135 h 735772"/>
                <a:gd name="connsiteX82" fmla="*/ 342261 w 542942"/>
                <a:gd name="connsiteY82" fmla="*/ 221678 h 735772"/>
                <a:gd name="connsiteX83" fmla="*/ 338832 w 542942"/>
                <a:gd name="connsiteY83" fmla="*/ 219164 h 735772"/>
                <a:gd name="connsiteX84" fmla="*/ 338375 w 542942"/>
                <a:gd name="connsiteY84" fmla="*/ 218706 h 735772"/>
                <a:gd name="connsiteX85" fmla="*/ 335175 w 542942"/>
                <a:gd name="connsiteY85" fmla="*/ 216192 h 735772"/>
                <a:gd name="connsiteX86" fmla="*/ 334718 w 542942"/>
                <a:gd name="connsiteY86" fmla="*/ 215735 h 735772"/>
                <a:gd name="connsiteX87" fmla="*/ 331517 w 542942"/>
                <a:gd name="connsiteY87" fmla="*/ 212991 h 735772"/>
                <a:gd name="connsiteX88" fmla="*/ 331060 w 542942"/>
                <a:gd name="connsiteY88" fmla="*/ 212534 h 735772"/>
                <a:gd name="connsiteX89" fmla="*/ 328088 w 542942"/>
                <a:gd name="connsiteY89" fmla="*/ 209562 h 735772"/>
                <a:gd name="connsiteX90" fmla="*/ 327631 w 542942"/>
                <a:gd name="connsiteY90" fmla="*/ 209105 h 735772"/>
                <a:gd name="connsiteX91" fmla="*/ 324659 w 542942"/>
                <a:gd name="connsiteY91" fmla="*/ 205905 h 735772"/>
                <a:gd name="connsiteX92" fmla="*/ 324431 w 542942"/>
                <a:gd name="connsiteY92" fmla="*/ 205448 h 735772"/>
                <a:gd name="connsiteX93" fmla="*/ 321687 w 542942"/>
                <a:gd name="connsiteY93" fmla="*/ 202247 h 735772"/>
                <a:gd name="connsiteX94" fmla="*/ 321459 w 542942"/>
                <a:gd name="connsiteY94" fmla="*/ 202019 h 735772"/>
                <a:gd name="connsiteX95" fmla="*/ 318944 w 542942"/>
                <a:gd name="connsiteY95" fmla="*/ 198590 h 735772"/>
                <a:gd name="connsiteX96" fmla="*/ 318716 w 542942"/>
                <a:gd name="connsiteY96" fmla="*/ 198361 h 735772"/>
                <a:gd name="connsiteX97" fmla="*/ 316201 w 542942"/>
                <a:gd name="connsiteY97" fmla="*/ 194703 h 735772"/>
                <a:gd name="connsiteX98" fmla="*/ 315972 w 542942"/>
                <a:gd name="connsiteY98" fmla="*/ 194475 h 735772"/>
                <a:gd name="connsiteX99" fmla="*/ 313686 w 542942"/>
                <a:gd name="connsiteY99" fmla="*/ 190589 h 735772"/>
                <a:gd name="connsiteX100" fmla="*/ 313686 w 542942"/>
                <a:gd name="connsiteY100" fmla="*/ 190360 h 735772"/>
                <a:gd name="connsiteX101" fmla="*/ 311629 w 542942"/>
                <a:gd name="connsiteY101" fmla="*/ 186245 h 735772"/>
                <a:gd name="connsiteX102" fmla="*/ 311629 w 542942"/>
                <a:gd name="connsiteY102" fmla="*/ 186017 h 735772"/>
                <a:gd name="connsiteX103" fmla="*/ 309800 w 542942"/>
                <a:gd name="connsiteY103" fmla="*/ 181902 h 735772"/>
                <a:gd name="connsiteX104" fmla="*/ 309800 w 542942"/>
                <a:gd name="connsiteY104" fmla="*/ 181902 h 735772"/>
                <a:gd name="connsiteX105" fmla="*/ 308200 w 542942"/>
                <a:gd name="connsiteY105" fmla="*/ 177558 h 735772"/>
                <a:gd name="connsiteX106" fmla="*/ 308200 w 542942"/>
                <a:gd name="connsiteY106" fmla="*/ 177558 h 735772"/>
                <a:gd name="connsiteX107" fmla="*/ 307057 w 542942"/>
                <a:gd name="connsiteY107" fmla="*/ 173901 h 735772"/>
                <a:gd name="connsiteX108" fmla="*/ 303628 w 542942"/>
                <a:gd name="connsiteY108" fmla="*/ 89090 h 735772"/>
                <a:gd name="connsiteX109" fmla="*/ 364436 w 542942"/>
                <a:gd name="connsiteY109" fmla="*/ 24625 h 735772"/>
                <a:gd name="connsiteX110" fmla="*/ 449246 w 542942"/>
                <a:gd name="connsiteY110" fmla="*/ 16624 h 735772"/>
                <a:gd name="connsiteX111" fmla="*/ 449246 w 542942"/>
                <a:gd name="connsiteY111" fmla="*/ 16624 h 735772"/>
                <a:gd name="connsiteX112" fmla="*/ 454733 w 542942"/>
                <a:gd name="connsiteY112" fmla="*/ 18224 h 735772"/>
                <a:gd name="connsiteX113" fmla="*/ 454733 w 542942"/>
                <a:gd name="connsiteY113" fmla="*/ 18224 h 735772"/>
                <a:gd name="connsiteX114" fmla="*/ 459990 w 542942"/>
                <a:gd name="connsiteY114" fmla="*/ 20053 h 735772"/>
                <a:gd name="connsiteX115" fmla="*/ 460219 w 542942"/>
                <a:gd name="connsiteY115" fmla="*/ 20053 h 735772"/>
                <a:gd name="connsiteX116" fmla="*/ 465248 w 542942"/>
                <a:gd name="connsiteY116" fmla="*/ 22110 h 735772"/>
                <a:gd name="connsiteX117" fmla="*/ 465705 w 542942"/>
                <a:gd name="connsiteY117" fmla="*/ 22339 h 735772"/>
                <a:gd name="connsiteX118" fmla="*/ 470506 w 542942"/>
                <a:gd name="connsiteY118" fmla="*/ 24625 h 735772"/>
                <a:gd name="connsiteX119" fmla="*/ 470963 w 542942"/>
                <a:gd name="connsiteY119" fmla="*/ 24854 h 735772"/>
                <a:gd name="connsiteX120" fmla="*/ 475535 w 542942"/>
                <a:gd name="connsiteY120" fmla="*/ 27368 h 735772"/>
                <a:gd name="connsiteX121" fmla="*/ 476221 w 542942"/>
                <a:gd name="connsiteY121" fmla="*/ 27825 h 735772"/>
                <a:gd name="connsiteX122" fmla="*/ 480336 w 542942"/>
                <a:gd name="connsiteY122" fmla="*/ 30340 h 735772"/>
                <a:gd name="connsiteX123" fmla="*/ 481022 w 542942"/>
                <a:gd name="connsiteY123" fmla="*/ 30797 h 735772"/>
                <a:gd name="connsiteX124" fmla="*/ 484908 w 542942"/>
                <a:gd name="connsiteY124" fmla="*/ 33540 h 735772"/>
                <a:gd name="connsiteX125" fmla="*/ 485822 w 542942"/>
                <a:gd name="connsiteY125" fmla="*/ 34226 h 735772"/>
                <a:gd name="connsiteX126" fmla="*/ 489480 w 542942"/>
                <a:gd name="connsiteY126" fmla="*/ 36969 h 735772"/>
                <a:gd name="connsiteX127" fmla="*/ 490394 w 542942"/>
                <a:gd name="connsiteY127" fmla="*/ 37655 h 735772"/>
                <a:gd name="connsiteX128" fmla="*/ 493823 w 542942"/>
                <a:gd name="connsiteY128" fmla="*/ 40398 h 735772"/>
                <a:gd name="connsiteX129" fmla="*/ 494966 w 542942"/>
                <a:gd name="connsiteY129" fmla="*/ 41313 h 735772"/>
                <a:gd name="connsiteX130" fmla="*/ 498167 w 542942"/>
                <a:gd name="connsiteY130" fmla="*/ 44056 h 735772"/>
                <a:gd name="connsiteX131" fmla="*/ 499310 w 542942"/>
                <a:gd name="connsiteY131" fmla="*/ 45199 h 735772"/>
                <a:gd name="connsiteX132" fmla="*/ 502281 w 542942"/>
                <a:gd name="connsiteY132" fmla="*/ 48171 h 735772"/>
                <a:gd name="connsiteX133" fmla="*/ 503424 w 542942"/>
                <a:gd name="connsiteY133" fmla="*/ 49542 h 735772"/>
                <a:gd name="connsiteX134" fmla="*/ 506168 w 542942"/>
                <a:gd name="connsiteY134" fmla="*/ 52514 h 735772"/>
                <a:gd name="connsiteX135" fmla="*/ 507539 w 542942"/>
                <a:gd name="connsiteY135" fmla="*/ 53886 h 735772"/>
                <a:gd name="connsiteX136" fmla="*/ 510054 w 542942"/>
                <a:gd name="connsiteY136" fmla="*/ 56858 h 735772"/>
                <a:gd name="connsiteX137" fmla="*/ 511425 w 542942"/>
                <a:gd name="connsiteY137" fmla="*/ 58458 h 735772"/>
                <a:gd name="connsiteX138" fmla="*/ 513711 w 542942"/>
                <a:gd name="connsiteY138" fmla="*/ 61658 h 735772"/>
                <a:gd name="connsiteX139" fmla="*/ 514854 w 542942"/>
                <a:gd name="connsiteY139" fmla="*/ 63258 h 735772"/>
                <a:gd name="connsiteX140" fmla="*/ 517140 w 542942"/>
                <a:gd name="connsiteY140" fmla="*/ 66687 h 735772"/>
                <a:gd name="connsiteX141" fmla="*/ 518055 w 542942"/>
                <a:gd name="connsiteY141" fmla="*/ 68288 h 735772"/>
                <a:gd name="connsiteX142" fmla="*/ 521255 w 542942"/>
                <a:gd name="connsiteY142" fmla="*/ 73545 h 735772"/>
                <a:gd name="connsiteX143" fmla="*/ 528570 w 542942"/>
                <a:gd name="connsiteY143" fmla="*/ 146240 h 735772"/>
                <a:gd name="connsiteX144" fmla="*/ 424329 w 542942"/>
                <a:gd name="connsiteY144" fmla="*/ 246824 h 735772"/>
                <a:gd name="connsiteX145" fmla="*/ 420900 w 542942"/>
                <a:gd name="connsiteY145" fmla="*/ 247053 h 735772"/>
                <a:gd name="connsiteX146" fmla="*/ 419757 w 542942"/>
                <a:gd name="connsiteY146" fmla="*/ 247053 h 735772"/>
                <a:gd name="connsiteX147" fmla="*/ 417471 w 542942"/>
                <a:gd name="connsiteY147" fmla="*/ 247053 h 735772"/>
                <a:gd name="connsiteX148" fmla="*/ 415871 w 542942"/>
                <a:gd name="connsiteY148" fmla="*/ 247053 h 735772"/>
                <a:gd name="connsiteX149" fmla="*/ 413813 w 542942"/>
                <a:gd name="connsiteY149" fmla="*/ 247053 h 735772"/>
                <a:gd name="connsiteX150" fmla="*/ 411984 w 542942"/>
                <a:gd name="connsiteY150" fmla="*/ 246824 h 735772"/>
                <a:gd name="connsiteX151" fmla="*/ 409927 w 542942"/>
                <a:gd name="connsiteY151" fmla="*/ 246596 h 735772"/>
                <a:gd name="connsiteX152" fmla="*/ 407870 w 542942"/>
                <a:gd name="connsiteY152" fmla="*/ 246367 h 735772"/>
                <a:gd name="connsiteX153" fmla="*/ 405812 w 542942"/>
                <a:gd name="connsiteY153" fmla="*/ 246138 h 735772"/>
                <a:gd name="connsiteX154" fmla="*/ 403755 w 542942"/>
                <a:gd name="connsiteY154" fmla="*/ 245910 h 735772"/>
                <a:gd name="connsiteX155" fmla="*/ 401926 w 542942"/>
                <a:gd name="connsiteY155" fmla="*/ 245681 h 735772"/>
                <a:gd name="connsiteX156" fmla="*/ 399640 w 542942"/>
                <a:gd name="connsiteY156" fmla="*/ 245224 h 735772"/>
                <a:gd name="connsiteX157" fmla="*/ 397811 w 542942"/>
                <a:gd name="connsiteY157" fmla="*/ 244995 h 735772"/>
                <a:gd name="connsiteX158" fmla="*/ 395297 w 542942"/>
                <a:gd name="connsiteY158" fmla="*/ 244538 h 735772"/>
                <a:gd name="connsiteX159" fmla="*/ 393468 w 542942"/>
                <a:gd name="connsiteY159" fmla="*/ 244081 h 735772"/>
                <a:gd name="connsiteX160" fmla="*/ 390725 w 542942"/>
                <a:gd name="connsiteY160" fmla="*/ 243395 h 735772"/>
                <a:gd name="connsiteX161" fmla="*/ 389124 w 542942"/>
                <a:gd name="connsiteY161" fmla="*/ 242938 h 735772"/>
                <a:gd name="connsiteX162" fmla="*/ 386381 w 542942"/>
                <a:gd name="connsiteY162" fmla="*/ 242252 h 735772"/>
                <a:gd name="connsiteX163" fmla="*/ 384781 w 542942"/>
                <a:gd name="connsiteY163" fmla="*/ 241795 h 735772"/>
                <a:gd name="connsiteX164" fmla="*/ 381809 w 542942"/>
                <a:gd name="connsiteY164" fmla="*/ 240881 h 735772"/>
                <a:gd name="connsiteX165" fmla="*/ 380438 w 542942"/>
                <a:gd name="connsiteY165" fmla="*/ 240423 h 735772"/>
                <a:gd name="connsiteX166" fmla="*/ 377466 w 542942"/>
                <a:gd name="connsiteY166" fmla="*/ 239280 h 735772"/>
                <a:gd name="connsiteX167" fmla="*/ 376551 w 542942"/>
                <a:gd name="connsiteY167" fmla="*/ 239052 h 735772"/>
                <a:gd name="connsiteX168" fmla="*/ 53997 w 542942"/>
                <a:gd name="connsiteY168" fmla="*/ 130924 h 735772"/>
                <a:gd name="connsiteX169" fmla="*/ 102689 w 542942"/>
                <a:gd name="connsiteY169" fmla="*/ 93662 h 735772"/>
                <a:gd name="connsiteX170" fmla="*/ 192071 w 542942"/>
                <a:gd name="connsiteY170" fmla="*/ 124752 h 735772"/>
                <a:gd name="connsiteX171" fmla="*/ 187956 w 542942"/>
                <a:gd name="connsiteY171" fmla="*/ 211391 h 735772"/>
                <a:gd name="connsiteX172" fmla="*/ 127606 w 542942"/>
                <a:gd name="connsiteY172" fmla="*/ 239280 h 735772"/>
                <a:gd name="connsiteX173" fmla="*/ 53997 w 542942"/>
                <a:gd name="connsiteY173" fmla="*/ 130924 h 735772"/>
                <a:gd name="connsiteX174" fmla="*/ 295856 w 542942"/>
                <a:gd name="connsiteY174" fmla="*/ 370040 h 735772"/>
                <a:gd name="connsiteX175" fmla="*/ 281225 w 542942"/>
                <a:gd name="connsiteY175" fmla="*/ 367754 h 735772"/>
                <a:gd name="connsiteX176" fmla="*/ 213331 w 542942"/>
                <a:gd name="connsiteY176" fmla="*/ 341465 h 735772"/>
                <a:gd name="connsiteX177" fmla="*/ 196415 w 542942"/>
                <a:gd name="connsiteY177" fmla="*/ 354952 h 735772"/>
                <a:gd name="connsiteX178" fmla="*/ 213102 w 542942"/>
                <a:gd name="connsiteY178" fmla="*/ 589496 h 735772"/>
                <a:gd name="connsiteX179" fmla="*/ 218360 w 542942"/>
                <a:gd name="connsiteY179" fmla="*/ 692594 h 735772"/>
                <a:gd name="connsiteX180" fmla="*/ 200301 w 542942"/>
                <a:gd name="connsiteY180" fmla="*/ 715454 h 735772"/>
                <a:gd name="connsiteX181" fmla="*/ 176755 w 542942"/>
                <a:gd name="connsiteY181" fmla="*/ 698766 h 735772"/>
                <a:gd name="connsiteX182" fmla="*/ 164182 w 542942"/>
                <a:gd name="connsiteY182" fmla="*/ 536918 h 735772"/>
                <a:gd name="connsiteX183" fmla="*/ 153895 w 542942"/>
                <a:gd name="connsiteY183" fmla="*/ 513143 h 735772"/>
                <a:gd name="connsiteX184" fmla="*/ 123491 w 542942"/>
                <a:gd name="connsiteY184" fmla="*/ 518630 h 735772"/>
                <a:gd name="connsiteX185" fmla="*/ 96516 w 542942"/>
                <a:gd name="connsiteY185" fmla="*/ 689622 h 735772"/>
                <a:gd name="connsiteX186" fmla="*/ 57426 w 542942"/>
                <a:gd name="connsiteY186" fmla="*/ 709053 h 735772"/>
                <a:gd name="connsiteX187" fmla="*/ 51482 w 542942"/>
                <a:gd name="connsiteY187" fmla="*/ 695566 h 735772"/>
                <a:gd name="connsiteX188" fmla="*/ 57197 w 542942"/>
                <a:gd name="connsiteY188" fmla="*/ 535546 h 735772"/>
                <a:gd name="connsiteX189" fmla="*/ 64512 w 542942"/>
                <a:gd name="connsiteY189" fmla="*/ 366611 h 735772"/>
                <a:gd name="connsiteX190" fmla="*/ 57426 w 542942"/>
                <a:gd name="connsiteY190" fmla="*/ 350380 h 735772"/>
                <a:gd name="connsiteX191" fmla="*/ 52168 w 542942"/>
                <a:gd name="connsiteY191" fmla="*/ 389013 h 735772"/>
                <a:gd name="connsiteX192" fmla="*/ 48510 w 542942"/>
                <a:gd name="connsiteY192" fmla="*/ 483425 h 735772"/>
                <a:gd name="connsiteX193" fmla="*/ 44853 w 542942"/>
                <a:gd name="connsiteY193" fmla="*/ 501485 h 735772"/>
                <a:gd name="connsiteX194" fmla="*/ 24279 w 542942"/>
                <a:gd name="connsiteY194" fmla="*/ 496684 h 735772"/>
                <a:gd name="connsiteX195" fmla="*/ 14449 w 542942"/>
                <a:gd name="connsiteY195" fmla="*/ 465366 h 735772"/>
                <a:gd name="connsiteX196" fmla="*/ 24279 w 542942"/>
                <a:gd name="connsiteY196" fmla="*/ 393585 h 735772"/>
                <a:gd name="connsiteX197" fmla="*/ 38681 w 542942"/>
                <a:gd name="connsiteY197" fmla="*/ 313575 h 735772"/>
                <a:gd name="connsiteX198" fmla="*/ 52168 w 542942"/>
                <a:gd name="connsiteY198" fmla="*/ 286372 h 735772"/>
                <a:gd name="connsiteX199" fmla="*/ 179727 w 542942"/>
                <a:gd name="connsiteY199" fmla="*/ 260997 h 735772"/>
                <a:gd name="connsiteX200" fmla="*/ 252422 w 542942"/>
                <a:gd name="connsiteY200" fmla="*/ 306260 h 735772"/>
                <a:gd name="connsiteX201" fmla="*/ 312086 w 542942"/>
                <a:gd name="connsiteY201" fmla="*/ 317233 h 735772"/>
                <a:gd name="connsiteX202" fmla="*/ 384095 w 542942"/>
                <a:gd name="connsiteY202" fmla="*/ 305346 h 735772"/>
                <a:gd name="connsiteX203" fmla="*/ 378152 w 542942"/>
                <a:gd name="connsiteY203" fmla="*/ 338950 h 735772"/>
                <a:gd name="connsiteX204" fmla="*/ 295856 w 542942"/>
                <a:gd name="connsiteY204" fmla="*/ 370040 h 735772"/>
                <a:gd name="connsiteX205" fmla="*/ 386153 w 542942"/>
                <a:gd name="connsiteY205" fmla="*/ 719569 h 735772"/>
                <a:gd name="connsiteX206" fmla="*/ 379523 w 542942"/>
                <a:gd name="connsiteY206" fmla="*/ 704481 h 735772"/>
                <a:gd name="connsiteX207" fmla="*/ 379523 w 542942"/>
                <a:gd name="connsiteY207" fmla="*/ 665391 h 735772"/>
                <a:gd name="connsiteX208" fmla="*/ 379523 w 542942"/>
                <a:gd name="connsiteY208" fmla="*/ 654189 h 735772"/>
                <a:gd name="connsiteX209" fmla="*/ 384781 w 542942"/>
                <a:gd name="connsiteY209" fmla="*/ 377812 h 735772"/>
                <a:gd name="connsiteX210" fmla="*/ 388896 w 542942"/>
                <a:gd name="connsiteY210" fmla="*/ 346037 h 735772"/>
                <a:gd name="connsiteX211" fmla="*/ 389124 w 542942"/>
                <a:gd name="connsiteY211" fmla="*/ 289344 h 735772"/>
                <a:gd name="connsiteX212" fmla="*/ 388439 w 542942"/>
                <a:gd name="connsiteY212" fmla="*/ 271284 h 735772"/>
                <a:gd name="connsiteX213" fmla="*/ 407641 w 542942"/>
                <a:gd name="connsiteY213" fmla="*/ 259626 h 735772"/>
                <a:gd name="connsiteX214" fmla="*/ 420671 w 542942"/>
                <a:gd name="connsiteY214" fmla="*/ 260540 h 735772"/>
                <a:gd name="connsiteX215" fmla="*/ 436216 w 542942"/>
                <a:gd name="connsiteY215" fmla="*/ 260769 h 735772"/>
                <a:gd name="connsiteX216" fmla="*/ 436445 w 542942"/>
                <a:gd name="connsiteY216" fmla="*/ 260769 h 735772"/>
                <a:gd name="connsiteX217" fmla="*/ 437588 w 542942"/>
                <a:gd name="connsiteY217" fmla="*/ 260997 h 735772"/>
                <a:gd name="connsiteX218" fmla="*/ 437816 w 542942"/>
                <a:gd name="connsiteY218" fmla="*/ 260997 h 735772"/>
                <a:gd name="connsiteX219" fmla="*/ 438959 w 542942"/>
                <a:gd name="connsiteY219" fmla="*/ 261455 h 735772"/>
                <a:gd name="connsiteX220" fmla="*/ 439188 w 542942"/>
                <a:gd name="connsiteY220" fmla="*/ 261455 h 735772"/>
                <a:gd name="connsiteX221" fmla="*/ 439874 w 542942"/>
                <a:gd name="connsiteY221" fmla="*/ 261912 h 735772"/>
                <a:gd name="connsiteX222" fmla="*/ 440102 w 542942"/>
                <a:gd name="connsiteY222" fmla="*/ 261912 h 735772"/>
                <a:gd name="connsiteX223" fmla="*/ 440788 w 542942"/>
                <a:gd name="connsiteY223" fmla="*/ 262598 h 735772"/>
                <a:gd name="connsiteX224" fmla="*/ 440788 w 542942"/>
                <a:gd name="connsiteY224" fmla="*/ 262598 h 735772"/>
                <a:gd name="connsiteX225" fmla="*/ 441245 w 542942"/>
                <a:gd name="connsiteY225" fmla="*/ 263283 h 735772"/>
                <a:gd name="connsiteX226" fmla="*/ 441474 w 542942"/>
                <a:gd name="connsiteY226" fmla="*/ 263512 h 735772"/>
                <a:gd name="connsiteX227" fmla="*/ 441931 w 542942"/>
                <a:gd name="connsiteY227" fmla="*/ 264426 h 735772"/>
                <a:gd name="connsiteX228" fmla="*/ 441931 w 542942"/>
                <a:gd name="connsiteY228" fmla="*/ 264426 h 735772"/>
                <a:gd name="connsiteX229" fmla="*/ 442388 w 542942"/>
                <a:gd name="connsiteY229" fmla="*/ 265569 h 735772"/>
                <a:gd name="connsiteX230" fmla="*/ 442388 w 542942"/>
                <a:gd name="connsiteY230" fmla="*/ 265798 h 735772"/>
                <a:gd name="connsiteX231" fmla="*/ 442617 w 542942"/>
                <a:gd name="connsiteY231" fmla="*/ 266941 h 735772"/>
                <a:gd name="connsiteX232" fmla="*/ 442617 w 542942"/>
                <a:gd name="connsiteY232" fmla="*/ 266941 h 735772"/>
                <a:gd name="connsiteX233" fmla="*/ 442845 w 542942"/>
                <a:gd name="connsiteY233" fmla="*/ 268313 h 735772"/>
                <a:gd name="connsiteX234" fmla="*/ 442845 w 542942"/>
                <a:gd name="connsiteY234" fmla="*/ 268770 h 735772"/>
                <a:gd name="connsiteX235" fmla="*/ 443074 w 542942"/>
                <a:gd name="connsiteY235" fmla="*/ 270141 h 735772"/>
                <a:gd name="connsiteX236" fmla="*/ 443074 w 542942"/>
                <a:gd name="connsiteY236" fmla="*/ 270370 h 735772"/>
                <a:gd name="connsiteX237" fmla="*/ 443074 w 542942"/>
                <a:gd name="connsiteY237" fmla="*/ 272199 h 735772"/>
                <a:gd name="connsiteX238" fmla="*/ 443074 w 542942"/>
                <a:gd name="connsiteY238" fmla="*/ 272656 h 735772"/>
                <a:gd name="connsiteX239" fmla="*/ 443074 w 542942"/>
                <a:gd name="connsiteY239" fmla="*/ 274256 h 735772"/>
                <a:gd name="connsiteX240" fmla="*/ 443074 w 542942"/>
                <a:gd name="connsiteY240" fmla="*/ 274713 h 735772"/>
                <a:gd name="connsiteX241" fmla="*/ 443074 w 542942"/>
                <a:gd name="connsiteY241" fmla="*/ 276999 h 735772"/>
                <a:gd name="connsiteX242" fmla="*/ 443074 w 542942"/>
                <a:gd name="connsiteY242" fmla="*/ 277457 h 735772"/>
                <a:gd name="connsiteX243" fmla="*/ 443074 w 542942"/>
                <a:gd name="connsiteY243" fmla="*/ 279514 h 735772"/>
                <a:gd name="connsiteX244" fmla="*/ 443074 w 542942"/>
                <a:gd name="connsiteY244" fmla="*/ 280200 h 735772"/>
                <a:gd name="connsiteX245" fmla="*/ 443074 w 542942"/>
                <a:gd name="connsiteY245" fmla="*/ 282943 h 735772"/>
                <a:gd name="connsiteX246" fmla="*/ 433244 w 542942"/>
                <a:gd name="connsiteY246" fmla="*/ 618528 h 735772"/>
                <a:gd name="connsiteX247" fmla="*/ 426386 w 542942"/>
                <a:gd name="connsiteY247" fmla="*/ 699452 h 735772"/>
                <a:gd name="connsiteX248" fmla="*/ 386153 w 542942"/>
                <a:gd name="connsiteY248" fmla="*/ 719569 h 735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542942" h="735772">
                  <a:moveTo>
                    <a:pt x="429587" y="722998"/>
                  </a:moveTo>
                  <a:cubicBezTo>
                    <a:pt x="436902" y="715911"/>
                    <a:pt x="445131" y="719112"/>
                    <a:pt x="454047" y="720483"/>
                  </a:cubicBezTo>
                  <a:cubicBezTo>
                    <a:pt x="469363" y="722998"/>
                    <a:pt x="484679" y="721855"/>
                    <a:pt x="500224" y="720712"/>
                  </a:cubicBezTo>
                  <a:cubicBezTo>
                    <a:pt x="509368" y="720026"/>
                    <a:pt x="514626" y="715911"/>
                    <a:pt x="515769" y="705853"/>
                  </a:cubicBezTo>
                  <a:cubicBezTo>
                    <a:pt x="519884" y="661962"/>
                    <a:pt x="519198" y="618071"/>
                    <a:pt x="519426" y="574179"/>
                  </a:cubicBezTo>
                  <a:cubicBezTo>
                    <a:pt x="519426" y="571893"/>
                    <a:pt x="518969" y="569836"/>
                    <a:pt x="518741" y="567550"/>
                  </a:cubicBezTo>
                  <a:cubicBezTo>
                    <a:pt x="517826" y="557263"/>
                    <a:pt x="513483" y="551548"/>
                    <a:pt x="501824" y="552234"/>
                  </a:cubicBezTo>
                  <a:cubicBezTo>
                    <a:pt x="490166" y="552691"/>
                    <a:pt x="478278" y="551548"/>
                    <a:pt x="466620" y="551319"/>
                  </a:cubicBezTo>
                  <a:cubicBezTo>
                    <a:pt x="457019" y="551091"/>
                    <a:pt x="447875" y="547433"/>
                    <a:pt x="447875" y="536918"/>
                  </a:cubicBezTo>
                  <a:cubicBezTo>
                    <a:pt x="447875" y="530974"/>
                    <a:pt x="454504" y="324777"/>
                    <a:pt x="453590" y="264655"/>
                  </a:cubicBezTo>
                  <a:cubicBezTo>
                    <a:pt x="453590" y="257340"/>
                    <a:pt x="459762" y="252539"/>
                    <a:pt x="466391" y="248882"/>
                  </a:cubicBezTo>
                  <a:cubicBezTo>
                    <a:pt x="500224" y="230594"/>
                    <a:pt x="521255" y="201333"/>
                    <a:pt x="535657" y="166586"/>
                  </a:cubicBezTo>
                  <a:cubicBezTo>
                    <a:pt x="553945" y="121551"/>
                    <a:pt x="544801" y="15481"/>
                    <a:pt x="425472" y="165"/>
                  </a:cubicBezTo>
                  <a:cubicBezTo>
                    <a:pt x="382952" y="-1664"/>
                    <a:pt x="355063" y="11823"/>
                    <a:pt x="321459" y="35598"/>
                  </a:cubicBezTo>
                  <a:cubicBezTo>
                    <a:pt x="283283" y="66916"/>
                    <a:pt x="279854" y="126809"/>
                    <a:pt x="288769" y="157670"/>
                  </a:cubicBezTo>
                  <a:cubicBezTo>
                    <a:pt x="306828" y="228993"/>
                    <a:pt x="362835" y="248882"/>
                    <a:pt x="370608" y="251396"/>
                  </a:cubicBezTo>
                  <a:cubicBezTo>
                    <a:pt x="380209" y="254597"/>
                    <a:pt x="378380" y="262826"/>
                    <a:pt x="378609" y="269684"/>
                  </a:cubicBezTo>
                  <a:cubicBezTo>
                    <a:pt x="378837" y="276085"/>
                    <a:pt x="378152" y="286829"/>
                    <a:pt x="369693" y="290030"/>
                  </a:cubicBezTo>
                  <a:cubicBezTo>
                    <a:pt x="353920" y="296202"/>
                    <a:pt x="345005" y="297802"/>
                    <a:pt x="321687" y="303517"/>
                  </a:cubicBezTo>
                  <a:cubicBezTo>
                    <a:pt x="295627" y="311061"/>
                    <a:pt x="272538" y="308089"/>
                    <a:pt x="249221" y="290487"/>
                  </a:cubicBezTo>
                  <a:cubicBezTo>
                    <a:pt x="225447" y="272656"/>
                    <a:pt x="198929" y="258254"/>
                    <a:pt x="172412" y="241795"/>
                  </a:cubicBezTo>
                  <a:cubicBezTo>
                    <a:pt x="182699" y="235623"/>
                    <a:pt x="189557" y="227850"/>
                    <a:pt x="195500" y="219621"/>
                  </a:cubicBezTo>
                  <a:cubicBezTo>
                    <a:pt x="226818" y="177330"/>
                    <a:pt x="218360" y="119494"/>
                    <a:pt x="175383" y="92062"/>
                  </a:cubicBezTo>
                  <a:cubicBezTo>
                    <a:pt x="142465" y="71031"/>
                    <a:pt x="108175" y="74231"/>
                    <a:pt x="75257" y="91376"/>
                  </a:cubicBezTo>
                  <a:cubicBezTo>
                    <a:pt x="59483" y="99606"/>
                    <a:pt x="46910" y="113779"/>
                    <a:pt x="39595" y="130467"/>
                  </a:cubicBezTo>
                  <a:cubicBezTo>
                    <a:pt x="22679" y="169100"/>
                    <a:pt x="40281" y="218478"/>
                    <a:pt x="78000" y="237909"/>
                  </a:cubicBezTo>
                  <a:cubicBezTo>
                    <a:pt x="82343" y="240195"/>
                    <a:pt x="87830" y="240881"/>
                    <a:pt x="89430" y="246824"/>
                  </a:cubicBezTo>
                  <a:cubicBezTo>
                    <a:pt x="85544" y="252768"/>
                    <a:pt x="78686" y="253911"/>
                    <a:pt x="72742" y="256197"/>
                  </a:cubicBezTo>
                  <a:cubicBezTo>
                    <a:pt x="48053" y="265798"/>
                    <a:pt x="32051" y="284086"/>
                    <a:pt x="27479" y="309003"/>
                  </a:cubicBezTo>
                  <a:cubicBezTo>
                    <a:pt x="17878" y="361581"/>
                    <a:pt x="5762" y="413702"/>
                    <a:pt x="962" y="467195"/>
                  </a:cubicBezTo>
                  <a:cubicBezTo>
                    <a:pt x="-1324" y="492112"/>
                    <a:pt x="-2010" y="497141"/>
                    <a:pt x="28622" y="512000"/>
                  </a:cubicBezTo>
                  <a:cubicBezTo>
                    <a:pt x="46453" y="520687"/>
                    <a:pt x="46910" y="520001"/>
                    <a:pt x="45996" y="540118"/>
                  </a:cubicBezTo>
                  <a:cubicBezTo>
                    <a:pt x="45767" y="543090"/>
                    <a:pt x="45767" y="546062"/>
                    <a:pt x="45539" y="548805"/>
                  </a:cubicBezTo>
                  <a:cubicBezTo>
                    <a:pt x="40967" y="598411"/>
                    <a:pt x="38681" y="655332"/>
                    <a:pt x="38223" y="692823"/>
                  </a:cubicBezTo>
                  <a:cubicBezTo>
                    <a:pt x="37766" y="726427"/>
                    <a:pt x="69084" y="721626"/>
                    <a:pt x="76400" y="721169"/>
                  </a:cubicBezTo>
                  <a:cubicBezTo>
                    <a:pt x="95373" y="719798"/>
                    <a:pt x="105203" y="715683"/>
                    <a:pt x="108175" y="696252"/>
                  </a:cubicBezTo>
                  <a:cubicBezTo>
                    <a:pt x="114576" y="653504"/>
                    <a:pt x="122348" y="610984"/>
                    <a:pt x="126006" y="567779"/>
                  </a:cubicBezTo>
                  <a:cubicBezTo>
                    <a:pt x="126920" y="556806"/>
                    <a:pt x="129206" y="546062"/>
                    <a:pt x="131492" y="535317"/>
                  </a:cubicBezTo>
                  <a:cubicBezTo>
                    <a:pt x="132635" y="530517"/>
                    <a:pt x="133778" y="520916"/>
                    <a:pt x="140179" y="520916"/>
                  </a:cubicBezTo>
                  <a:cubicBezTo>
                    <a:pt x="146808" y="520916"/>
                    <a:pt x="150923" y="528917"/>
                    <a:pt x="151838" y="535317"/>
                  </a:cubicBezTo>
                  <a:cubicBezTo>
                    <a:pt x="153895" y="549719"/>
                    <a:pt x="156867" y="564350"/>
                    <a:pt x="157553" y="578751"/>
                  </a:cubicBezTo>
                  <a:cubicBezTo>
                    <a:pt x="159610" y="621042"/>
                    <a:pt x="160524" y="663562"/>
                    <a:pt x="162125" y="705853"/>
                  </a:cubicBezTo>
                  <a:cubicBezTo>
                    <a:pt x="162582" y="721398"/>
                    <a:pt x="174240" y="725970"/>
                    <a:pt x="190242" y="727570"/>
                  </a:cubicBezTo>
                  <a:cubicBezTo>
                    <a:pt x="203044" y="728713"/>
                    <a:pt x="212645" y="722998"/>
                    <a:pt x="224761" y="718883"/>
                  </a:cubicBezTo>
                  <a:cubicBezTo>
                    <a:pt x="237105" y="714540"/>
                    <a:pt x="230247" y="670191"/>
                    <a:pt x="229562" y="656247"/>
                  </a:cubicBezTo>
                  <a:cubicBezTo>
                    <a:pt x="227276" y="605040"/>
                    <a:pt x="221332" y="554063"/>
                    <a:pt x="216989" y="502856"/>
                  </a:cubicBezTo>
                  <a:cubicBezTo>
                    <a:pt x="212874" y="454850"/>
                    <a:pt x="207845" y="406616"/>
                    <a:pt x="208302" y="355181"/>
                  </a:cubicBezTo>
                  <a:cubicBezTo>
                    <a:pt x="232305" y="362953"/>
                    <a:pt x="254479" y="368211"/>
                    <a:pt x="275053" y="377126"/>
                  </a:cubicBezTo>
                  <a:cubicBezTo>
                    <a:pt x="287626" y="382613"/>
                    <a:pt x="298370" y="383527"/>
                    <a:pt x="310715" y="378726"/>
                  </a:cubicBezTo>
                  <a:cubicBezTo>
                    <a:pt x="325802" y="373011"/>
                    <a:pt x="340890" y="367296"/>
                    <a:pt x="355977" y="361810"/>
                  </a:cubicBezTo>
                  <a:cubicBezTo>
                    <a:pt x="373122" y="355638"/>
                    <a:pt x="373122" y="355638"/>
                    <a:pt x="372894" y="374840"/>
                  </a:cubicBezTo>
                  <a:cubicBezTo>
                    <a:pt x="372894" y="375526"/>
                    <a:pt x="372894" y="376212"/>
                    <a:pt x="372894" y="377126"/>
                  </a:cubicBezTo>
                  <a:cubicBezTo>
                    <a:pt x="373351" y="455536"/>
                    <a:pt x="364207" y="658761"/>
                    <a:pt x="365579" y="706767"/>
                  </a:cubicBezTo>
                  <a:cubicBezTo>
                    <a:pt x="364436" y="715226"/>
                    <a:pt x="366722" y="728027"/>
                    <a:pt x="377694" y="730999"/>
                  </a:cubicBezTo>
                  <a:cubicBezTo>
                    <a:pt x="396211" y="737171"/>
                    <a:pt x="412213" y="739914"/>
                    <a:pt x="429587" y="722998"/>
                  </a:cubicBezTo>
                  <a:close/>
                  <a:moveTo>
                    <a:pt x="449018" y="578523"/>
                  </a:moveTo>
                  <a:cubicBezTo>
                    <a:pt x="449475" y="568007"/>
                    <a:pt x="453818" y="565264"/>
                    <a:pt x="463877" y="565035"/>
                  </a:cubicBezTo>
                  <a:cubicBezTo>
                    <a:pt x="501596" y="564807"/>
                    <a:pt x="506853" y="564350"/>
                    <a:pt x="507082" y="582409"/>
                  </a:cubicBezTo>
                  <a:cubicBezTo>
                    <a:pt x="507082" y="582866"/>
                    <a:pt x="507082" y="583552"/>
                    <a:pt x="507082" y="584238"/>
                  </a:cubicBezTo>
                  <a:cubicBezTo>
                    <a:pt x="506853" y="593610"/>
                    <a:pt x="505253" y="624929"/>
                    <a:pt x="505253" y="634530"/>
                  </a:cubicBezTo>
                  <a:cubicBezTo>
                    <a:pt x="505253" y="653504"/>
                    <a:pt x="503882" y="672477"/>
                    <a:pt x="502739" y="691451"/>
                  </a:cubicBezTo>
                  <a:cubicBezTo>
                    <a:pt x="502053" y="703796"/>
                    <a:pt x="496338" y="708368"/>
                    <a:pt x="485136" y="708368"/>
                  </a:cubicBezTo>
                  <a:cubicBezTo>
                    <a:pt x="478736" y="708368"/>
                    <a:pt x="472106" y="707910"/>
                    <a:pt x="465705" y="707225"/>
                  </a:cubicBezTo>
                  <a:cubicBezTo>
                    <a:pt x="442388" y="704481"/>
                    <a:pt x="441931" y="704481"/>
                    <a:pt x="443074" y="681393"/>
                  </a:cubicBezTo>
                  <a:cubicBezTo>
                    <a:pt x="443531" y="673392"/>
                    <a:pt x="443988" y="665391"/>
                    <a:pt x="444446" y="657390"/>
                  </a:cubicBezTo>
                  <a:cubicBezTo>
                    <a:pt x="446046" y="630872"/>
                    <a:pt x="447646" y="604812"/>
                    <a:pt x="449018" y="578523"/>
                  </a:cubicBezTo>
                  <a:close/>
                  <a:moveTo>
                    <a:pt x="376551" y="239052"/>
                  </a:moveTo>
                  <a:cubicBezTo>
                    <a:pt x="375408" y="238595"/>
                    <a:pt x="374494" y="238366"/>
                    <a:pt x="373351" y="237909"/>
                  </a:cubicBezTo>
                  <a:cubicBezTo>
                    <a:pt x="372894" y="237680"/>
                    <a:pt x="372437" y="237680"/>
                    <a:pt x="371979" y="237452"/>
                  </a:cubicBezTo>
                  <a:cubicBezTo>
                    <a:pt x="370836" y="236994"/>
                    <a:pt x="369922" y="236537"/>
                    <a:pt x="368779" y="236080"/>
                  </a:cubicBezTo>
                  <a:cubicBezTo>
                    <a:pt x="368322" y="235851"/>
                    <a:pt x="368093" y="235851"/>
                    <a:pt x="367636" y="235623"/>
                  </a:cubicBezTo>
                  <a:cubicBezTo>
                    <a:pt x="366493" y="235166"/>
                    <a:pt x="365350" y="234708"/>
                    <a:pt x="364436" y="234251"/>
                  </a:cubicBezTo>
                  <a:cubicBezTo>
                    <a:pt x="363978" y="234023"/>
                    <a:pt x="363750" y="234023"/>
                    <a:pt x="363293" y="233794"/>
                  </a:cubicBezTo>
                  <a:cubicBezTo>
                    <a:pt x="362150" y="233337"/>
                    <a:pt x="361007" y="232651"/>
                    <a:pt x="359864" y="232194"/>
                  </a:cubicBezTo>
                  <a:cubicBezTo>
                    <a:pt x="359635" y="231965"/>
                    <a:pt x="359178" y="231965"/>
                    <a:pt x="358949" y="231737"/>
                  </a:cubicBezTo>
                  <a:cubicBezTo>
                    <a:pt x="357806" y="231051"/>
                    <a:pt x="356663" y="230594"/>
                    <a:pt x="355520" y="229908"/>
                  </a:cubicBezTo>
                  <a:cubicBezTo>
                    <a:pt x="355292" y="229679"/>
                    <a:pt x="354834" y="229679"/>
                    <a:pt x="354606" y="229451"/>
                  </a:cubicBezTo>
                  <a:cubicBezTo>
                    <a:pt x="353463" y="228765"/>
                    <a:pt x="352320" y="228079"/>
                    <a:pt x="351177" y="227393"/>
                  </a:cubicBezTo>
                  <a:cubicBezTo>
                    <a:pt x="350948" y="227165"/>
                    <a:pt x="350720" y="227165"/>
                    <a:pt x="350491" y="226936"/>
                  </a:cubicBezTo>
                  <a:cubicBezTo>
                    <a:pt x="349348" y="226250"/>
                    <a:pt x="348205" y="225564"/>
                    <a:pt x="347062" y="224879"/>
                  </a:cubicBezTo>
                  <a:cubicBezTo>
                    <a:pt x="346833" y="224650"/>
                    <a:pt x="346605" y="224650"/>
                    <a:pt x="346376" y="224421"/>
                  </a:cubicBezTo>
                  <a:cubicBezTo>
                    <a:pt x="345233" y="223736"/>
                    <a:pt x="344090" y="222821"/>
                    <a:pt x="342947" y="222135"/>
                  </a:cubicBezTo>
                  <a:cubicBezTo>
                    <a:pt x="342719" y="221907"/>
                    <a:pt x="342490" y="221907"/>
                    <a:pt x="342261" y="221678"/>
                  </a:cubicBezTo>
                  <a:cubicBezTo>
                    <a:pt x="341118" y="220992"/>
                    <a:pt x="339975" y="220078"/>
                    <a:pt x="338832" y="219164"/>
                  </a:cubicBezTo>
                  <a:cubicBezTo>
                    <a:pt x="338604" y="218935"/>
                    <a:pt x="338375" y="218935"/>
                    <a:pt x="338375" y="218706"/>
                  </a:cubicBezTo>
                  <a:cubicBezTo>
                    <a:pt x="337232" y="217792"/>
                    <a:pt x="336089" y="216878"/>
                    <a:pt x="335175" y="216192"/>
                  </a:cubicBezTo>
                  <a:cubicBezTo>
                    <a:pt x="334946" y="215963"/>
                    <a:pt x="334946" y="215963"/>
                    <a:pt x="334718" y="215735"/>
                  </a:cubicBezTo>
                  <a:cubicBezTo>
                    <a:pt x="333575" y="214820"/>
                    <a:pt x="332660" y="213906"/>
                    <a:pt x="331517" y="212991"/>
                  </a:cubicBezTo>
                  <a:cubicBezTo>
                    <a:pt x="331289" y="212763"/>
                    <a:pt x="331289" y="212763"/>
                    <a:pt x="331060" y="212534"/>
                  </a:cubicBezTo>
                  <a:cubicBezTo>
                    <a:pt x="329917" y="211620"/>
                    <a:pt x="329003" y="210477"/>
                    <a:pt x="328088" y="209562"/>
                  </a:cubicBezTo>
                  <a:cubicBezTo>
                    <a:pt x="327860" y="209334"/>
                    <a:pt x="327860" y="209334"/>
                    <a:pt x="327631" y="209105"/>
                  </a:cubicBezTo>
                  <a:cubicBezTo>
                    <a:pt x="326717" y="208191"/>
                    <a:pt x="325574" y="207048"/>
                    <a:pt x="324659" y="205905"/>
                  </a:cubicBezTo>
                  <a:cubicBezTo>
                    <a:pt x="324659" y="205676"/>
                    <a:pt x="324431" y="205676"/>
                    <a:pt x="324431" y="205448"/>
                  </a:cubicBezTo>
                  <a:cubicBezTo>
                    <a:pt x="323516" y="204305"/>
                    <a:pt x="322602" y="203162"/>
                    <a:pt x="321687" y="202247"/>
                  </a:cubicBezTo>
                  <a:cubicBezTo>
                    <a:pt x="321687" y="202247"/>
                    <a:pt x="321459" y="202019"/>
                    <a:pt x="321459" y="202019"/>
                  </a:cubicBezTo>
                  <a:cubicBezTo>
                    <a:pt x="320544" y="200876"/>
                    <a:pt x="319630" y="199733"/>
                    <a:pt x="318944" y="198590"/>
                  </a:cubicBezTo>
                  <a:cubicBezTo>
                    <a:pt x="318944" y="198590"/>
                    <a:pt x="318716" y="198361"/>
                    <a:pt x="318716" y="198361"/>
                  </a:cubicBezTo>
                  <a:cubicBezTo>
                    <a:pt x="317801" y="197218"/>
                    <a:pt x="317115" y="195846"/>
                    <a:pt x="316201" y="194703"/>
                  </a:cubicBezTo>
                  <a:cubicBezTo>
                    <a:pt x="316201" y="194703"/>
                    <a:pt x="316201" y="194475"/>
                    <a:pt x="315972" y="194475"/>
                  </a:cubicBezTo>
                  <a:cubicBezTo>
                    <a:pt x="315287" y="193332"/>
                    <a:pt x="314372" y="191960"/>
                    <a:pt x="313686" y="190589"/>
                  </a:cubicBezTo>
                  <a:cubicBezTo>
                    <a:pt x="313686" y="190589"/>
                    <a:pt x="313686" y="190360"/>
                    <a:pt x="313686" y="190360"/>
                  </a:cubicBezTo>
                  <a:cubicBezTo>
                    <a:pt x="313001" y="188988"/>
                    <a:pt x="312315" y="187617"/>
                    <a:pt x="311629" y="186245"/>
                  </a:cubicBezTo>
                  <a:cubicBezTo>
                    <a:pt x="311629" y="186245"/>
                    <a:pt x="311629" y="186245"/>
                    <a:pt x="311629" y="186017"/>
                  </a:cubicBezTo>
                  <a:cubicBezTo>
                    <a:pt x="310943" y="184645"/>
                    <a:pt x="310486" y="183273"/>
                    <a:pt x="309800" y="181902"/>
                  </a:cubicBezTo>
                  <a:cubicBezTo>
                    <a:pt x="309800" y="181902"/>
                    <a:pt x="309800" y="181902"/>
                    <a:pt x="309800" y="181902"/>
                  </a:cubicBezTo>
                  <a:cubicBezTo>
                    <a:pt x="309343" y="180530"/>
                    <a:pt x="308657" y="178930"/>
                    <a:pt x="308200" y="177558"/>
                  </a:cubicBezTo>
                  <a:lnTo>
                    <a:pt x="308200" y="177558"/>
                  </a:lnTo>
                  <a:cubicBezTo>
                    <a:pt x="307743" y="176415"/>
                    <a:pt x="307514" y="175044"/>
                    <a:pt x="307057" y="173901"/>
                  </a:cubicBezTo>
                  <a:cubicBezTo>
                    <a:pt x="303399" y="159270"/>
                    <a:pt x="291055" y="135725"/>
                    <a:pt x="303628" y="89090"/>
                  </a:cubicBezTo>
                  <a:cubicBezTo>
                    <a:pt x="312543" y="58458"/>
                    <a:pt x="338375" y="37427"/>
                    <a:pt x="364436" y="24625"/>
                  </a:cubicBezTo>
                  <a:cubicBezTo>
                    <a:pt x="392096" y="11138"/>
                    <a:pt x="422043" y="9080"/>
                    <a:pt x="449246" y="16624"/>
                  </a:cubicBezTo>
                  <a:lnTo>
                    <a:pt x="449246" y="16624"/>
                  </a:lnTo>
                  <a:cubicBezTo>
                    <a:pt x="451075" y="17081"/>
                    <a:pt x="452904" y="17767"/>
                    <a:pt x="454733" y="18224"/>
                  </a:cubicBezTo>
                  <a:cubicBezTo>
                    <a:pt x="454733" y="18224"/>
                    <a:pt x="454733" y="18224"/>
                    <a:pt x="454733" y="18224"/>
                  </a:cubicBezTo>
                  <a:cubicBezTo>
                    <a:pt x="456561" y="18910"/>
                    <a:pt x="458162" y="19367"/>
                    <a:pt x="459990" y="20053"/>
                  </a:cubicBezTo>
                  <a:cubicBezTo>
                    <a:pt x="459990" y="20053"/>
                    <a:pt x="460219" y="20053"/>
                    <a:pt x="460219" y="20053"/>
                  </a:cubicBezTo>
                  <a:cubicBezTo>
                    <a:pt x="461819" y="20739"/>
                    <a:pt x="463648" y="21425"/>
                    <a:pt x="465248" y="22110"/>
                  </a:cubicBezTo>
                  <a:cubicBezTo>
                    <a:pt x="465477" y="22110"/>
                    <a:pt x="465477" y="22110"/>
                    <a:pt x="465705" y="22339"/>
                  </a:cubicBezTo>
                  <a:cubicBezTo>
                    <a:pt x="467306" y="23025"/>
                    <a:pt x="468906" y="23711"/>
                    <a:pt x="470506" y="24625"/>
                  </a:cubicBezTo>
                  <a:cubicBezTo>
                    <a:pt x="470735" y="24625"/>
                    <a:pt x="470735" y="24854"/>
                    <a:pt x="470963" y="24854"/>
                  </a:cubicBezTo>
                  <a:cubicBezTo>
                    <a:pt x="472563" y="25539"/>
                    <a:pt x="473935" y="26454"/>
                    <a:pt x="475535" y="27368"/>
                  </a:cubicBezTo>
                  <a:cubicBezTo>
                    <a:pt x="475764" y="27597"/>
                    <a:pt x="475992" y="27597"/>
                    <a:pt x="476221" y="27825"/>
                  </a:cubicBezTo>
                  <a:cubicBezTo>
                    <a:pt x="477593" y="28740"/>
                    <a:pt x="478964" y="29426"/>
                    <a:pt x="480336" y="30340"/>
                  </a:cubicBezTo>
                  <a:cubicBezTo>
                    <a:pt x="480564" y="30569"/>
                    <a:pt x="480793" y="30569"/>
                    <a:pt x="481022" y="30797"/>
                  </a:cubicBezTo>
                  <a:cubicBezTo>
                    <a:pt x="482393" y="31712"/>
                    <a:pt x="483765" y="32626"/>
                    <a:pt x="484908" y="33540"/>
                  </a:cubicBezTo>
                  <a:cubicBezTo>
                    <a:pt x="485136" y="33769"/>
                    <a:pt x="485594" y="33998"/>
                    <a:pt x="485822" y="34226"/>
                  </a:cubicBezTo>
                  <a:cubicBezTo>
                    <a:pt x="486965" y="35141"/>
                    <a:pt x="488337" y="36055"/>
                    <a:pt x="489480" y="36969"/>
                  </a:cubicBezTo>
                  <a:cubicBezTo>
                    <a:pt x="489708" y="37198"/>
                    <a:pt x="490166" y="37427"/>
                    <a:pt x="490394" y="37655"/>
                  </a:cubicBezTo>
                  <a:cubicBezTo>
                    <a:pt x="491537" y="38570"/>
                    <a:pt x="492680" y="39484"/>
                    <a:pt x="493823" y="40398"/>
                  </a:cubicBezTo>
                  <a:cubicBezTo>
                    <a:pt x="494280" y="40627"/>
                    <a:pt x="494509" y="41084"/>
                    <a:pt x="494966" y="41313"/>
                  </a:cubicBezTo>
                  <a:cubicBezTo>
                    <a:pt x="496109" y="42227"/>
                    <a:pt x="497024" y="43142"/>
                    <a:pt x="498167" y="44056"/>
                  </a:cubicBezTo>
                  <a:cubicBezTo>
                    <a:pt x="498624" y="44513"/>
                    <a:pt x="499081" y="44742"/>
                    <a:pt x="499310" y="45199"/>
                  </a:cubicBezTo>
                  <a:cubicBezTo>
                    <a:pt x="500224" y="46113"/>
                    <a:pt x="501367" y="47028"/>
                    <a:pt x="502281" y="48171"/>
                  </a:cubicBezTo>
                  <a:cubicBezTo>
                    <a:pt x="502739" y="48628"/>
                    <a:pt x="503196" y="49085"/>
                    <a:pt x="503424" y="49542"/>
                  </a:cubicBezTo>
                  <a:cubicBezTo>
                    <a:pt x="504339" y="50457"/>
                    <a:pt x="505253" y="51600"/>
                    <a:pt x="506168" y="52514"/>
                  </a:cubicBezTo>
                  <a:cubicBezTo>
                    <a:pt x="506625" y="52971"/>
                    <a:pt x="507082" y="53429"/>
                    <a:pt x="507539" y="53886"/>
                  </a:cubicBezTo>
                  <a:cubicBezTo>
                    <a:pt x="508454" y="54800"/>
                    <a:pt x="509139" y="55943"/>
                    <a:pt x="510054" y="56858"/>
                  </a:cubicBezTo>
                  <a:cubicBezTo>
                    <a:pt x="510511" y="57315"/>
                    <a:pt x="510968" y="58001"/>
                    <a:pt x="511425" y="58458"/>
                  </a:cubicBezTo>
                  <a:cubicBezTo>
                    <a:pt x="512340" y="59601"/>
                    <a:pt x="513026" y="60515"/>
                    <a:pt x="513711" y="61658"/>
                  </a:cubicBezTo>
                  <a:cubicBezTo>
                    <a:pt x="514169" y="62115"/>
                    <a:pt x="514626" y="62801"/>
                    <a:pt x="514854" y="63258"/>
                  </a:cubicBezTo>
                  <a:cubicBezTo>
                    <a:pt x="515769" y="64401"/>
                    <a:pt x="516455" y="65544"/>
                    <a:pt x="517140" y="66687"/>
                  </a:cubicBezTo>
                  <a:cubicBezTo>
                    <a:pt x="517369" y="67145"/>
                    <a:pt x="517826" y="67602"/>
                    <a:pt x="518055" y="68288"/>
                  </a:cubicBezTo>
                  <a:cubicBezTo>
                    <a:pt x="519198" y="70116"/>
                    <a:pt x="520112" y="71717"/>
                    <a:pt x="521255" y="73545"/>
                  </a:cubicBezTo>
                  <a:cubicBezTo>
                    <a:pt x="533371" y="94805"/>
                    <a:pt x="533600" y="123609"/>
                    <a:pt x="528570" y="146240"/>
                  </a:cubicBezTo>
                  <a:cubicBezTo>
                    <a:pt x="524684" y="164071"/>
                    <a:pt x="513711" y="231279"/>
                    <a:pt x="424329" y="246824"/>
                  </a:cubicBezTo>
                  <a:cubicBezTo>
                    <a:pt x="423186" y="246824"/>
                    <a:pt x="422043" y="247053"/>
                    <a:pt x="420900" y="247053"/>
                  </a:cubicBezTo>
                  <a:cubicBezTo>
                    <a:pt x="420443" y="247053"/>
                    <a:pt x="419985" y="247053"/>
                    <a:pt x="419757" y="247053"/>
                  </a:cubicBezTo>
                  <a:cubicBezTo>
                    <a:pt x="419071" y="247053"/>
                    <a:pt x="418157" y="247053"/>
                    <a:pt x="417471" y="247053"/>
                  </a:cubicBezTo>
                  <a:cubicBezTo>
                    <a:pt x="417014" y="247053"/>
                    <a:pt x="416328" y="247053"/>
                    <a:pt x="415871" y="247053"/>
                  </a:cubicBezTo>
                  <a:cubicBezTo>
                    <a:pt x="415185" y="247053"/>
                    <a:pt x="414499" y="247053"/>
                    <a:pt x="413813" y="247053"/>
                  </a:cubicBezTo>
                  <a:cubicBezTo>
                    <a:pt x="413127" y="247053"/>
                    <a:pt x="412670" y="247053"/>
                    <a:pt x="411984" y="246824"/>
                  </a:cubicBezTo>
                  <a:cubicBezTo>
                    <a:pt x="411299" y="246824"/>
                    <a:pt x="410613" y="246824"/>
                    <a:pt x="409927" y="246596"/>
                  </a:cubicBezTo>
                  <a:cubicBezTo>
                    <a:pt x="409241" y="246596"/>
                    <a:pt x="408555" y="246367"/>
                    <a:pt x="407870" y="246367"/>
                  </a:cubicBezTo>
                  <a:cubicBezTo>
                    <a:pt x="407184" y="246367"/>
                    <a:pt x="406498" y="246138"/>
                    <a:pt x="405812" y="246138"/>
                  </a:cubicBezTo>
                  <a:cubicBezTo>
                    <a:pt x="405126" y="246138"/>
                    <a:pt x="404441" y="245910"/>
                    <a:pt x="403755" y="245910"/>
                  </a:cubicBezTo>
                  <a:cubicBezTo>
                    <a:pt x="403069" y="245910"/>
                    <a:pt x="402383" y="245681"/>
                    <a:pt x="401926" y="245681"/>
                  </a:cubicBezTo>
                  <a:cubicBezTo>
                    <a:pt x="401240" y="245453"/>
                    <a:pt x="400326" y="245453"/>
                    <a:pt x="399640" y="245224"/>
                  </a:cubicBezTo>
                  <a:cubicBezTo>
                    <a:pt x="398954" y="245224"/>
                    <a:pt x="398497" y="244995"/>
                    <a:pt x="397811" y="244995"/>
                  </a:cubicBezTo>
                  <a:cubicBezTo>
                    <a:pt x="396897" y="244767"/>
                    <a:pt x="396211" y="244767"/>
                    <a:pt x="395297" y="244538"/>
                  </a:cubicBezTo>
                  <a:cubicBezTo>
                    <a:pt x="394611" y="244310"/>
                    <a:pt x="394154" y="244310"/>
                    <a:pt x="393468" y="244081"/>
                  </a:cubicBezTo>
                  <a:cubicBezTo>
                    <a:pt x="392553" y="243852"/>
                    <a:pt x="391639" y="243624"/>
                    <a:pt x="390725" y="243395"/>
                  </a:cubicBezTo>
                  <a:cubicBezTo>
                    <a:pt x="390267" y="243167"/>
                    <a:pt x="389582" y="243167"/>
                    <a:pt x="389124" y="242938"/>
                  </a:cubicBezTo>
                  <a:cubicBezTo>
                    <a:pt x="388210" y="242709"/>
                    <a:pt x="387296" y="242481"/>
                    <a:pt x="386381" y="242252"/>
                  </a:cubicBezTo>
                  <a:cubicBezTo>
                    <a:pt x="385924" y="242024"/>
                    <a:pt x="385238" y="242024"/>
                    <a:pt x="384781" y="241795"/>
                  </a:cubicBezTo>
                  <a:cubicBezTo>
                    <a:pt x="383867" y="241566"/>
                    <a:pt x="382952" y="241109"/>
                    <a:pt x="381809" y="240881"/>
                  </a:cubicBezTo>
                  <a:cubicBezTo>
                    <a:pt x="381352" y="240652"/>
                    <a:pt x="380895" y="240652"/>
                    <a:pt x="380438" y="240423"/>
                  </a:cubicBezTo>
                  <a:cubicBezTo>
                    <a:pt x="379523" y="240195"/>
                    <a:pt x="378380" y="239738"/>
                    <a:pt x="377466" y="239280"/>
                  </a:cubicBezTo>
                  <a:cubicBezTo>
                    <a:pt x="377466" y="239509"/>
                    <a:pt x="377009" y="239280"/>
                    <a:pt x="376551" y="239052"/>
                  </a:cubicBezTo>
                  <a:close/>
                  <a:moveTo>
                    <a:pt x="53997" y="130924"/>
                  </a:moveTo>
                  <a:cubicBezTo>
                    <a:pt x="63598" y="108978"/>
                    <a:pt x="82572" y="100063"/>
                    <a:pt x="102689" y="93662"/>
                  </a:cubicBezTo>
                  <a:cubicBezTo>
                    <a:pt x="133778" y="83832"/>
                    <a:pt x="175841" y="96863"/>
                    <a:pt x="192071" y="124752"/>
                  </a:cubicBezTo>
                  <a:cubicBezTo>
                    <a:pt x="208530" y="152870"/>
                    <a:pt x="203730" y="183959"/>
                    <a:pt x="187956" y="211391"/>
                  </a:cubicBezTo>
                  <a:cubicBezTo>
                    <a:pt x="176298" y="231508"/>
                    <a:pt x="159381" y="239280"/>
                    <a:pt x="127606" y="239280"/>
                  </a:cubicBezTo>
                  <a:cubicBezTo>
                    <a:pt x="62226" y="241795"/>
                    <a:pt x="35252" y="173444"/>
                    <a:pt x="53997" y="130924"/>
                  </a:cubicBezTo>
                  <a:close/>
                  <a:moveTo>
                    <a:pt x="295856" y="370040"/>
                  </a:moveTo>
                  <a:cubicBezTo>
                    <a:pt x="290598" y="371183"/>
                    <a:pt x="286026" y="369354"/>
                    <a:pt x="281225" y="367754"/>
                  </a:cubicBezTo>
                  <a:cubicBezTo>
                    <a:pt x="258594" y="359753"/>
                    <a:pt x="235048" y="352437"/>
                    <a:pt x="213331" y="341465"/>
                  </a:cubicBezTo>
                  <a:cubicBezTo>
                    <a:pt x="199615" y="334607"/>
                    <a:pt x="195957" y="338493"/>
                    <a:pt x="196415" y="354952"/>
                  </a:cubicBezTo>
                  <a:cubicBezTo>
                    <a:pt x="198929" y="433362"/>
                    <a:pt x="207845" y="511314"/>
                    <a:pt x="213102" y="589496"/>
                  </a:cubicBezTo>
                  <a:cubicBezTo>
                    <a:pt x="215388" y="623786"/>
                    <a:pt x="216989" y="658304"/>
                    <a:pt x="218360" y="692594"/>
                  </a:cubicBezTo>
                  <a:cubicBezTo>
                    <a:pt x="219046" y="707225"/>
                    <a:pt x="214474" y="712025"/>
                    <a:pt x="200301" y="715454"/>
                  </a:cubicBezTo>
                  <a:cubicBezTo>
                    <a:pt x="184985" y="719112"/>
                    <a:pt x="177669" y="714540"/>
                    <a:pt x="176755" y="698766"/>
                  </a:cubicBezTo>
                  <a:cubicBezTo>
                    <a:pt x="175155" y="673163"/>
                    <a:pt x="169211" y="565035"/>
                    <a:pt x="164182" y="536918"/>
                  </a:cubicBezTo>
                  <a:cubicBezTo>
                    <a:pt x="162353" y="526402"/>
                    <a:pt x="163268" y="518858"/>
                    <a:pt x="153895" y="513143"/>
                  </a:cubicBezTo>
                  <a:cubicBezTo>
                    <a:pt x="142922" y="506514"/>
                    <a:pt x="128749" y="507200"/>
                    <a:pt x="123491" y="518630"/>
                  </a:cubicBezTo>
                  <a:cubicBezTo>
                    <a:pt x="118462" y="530060"/>
                    <a:pt x="102917" y="644588"/>
                    <a:pt x="96516" y="689622"/>
                  </a:cubicBezTo>
                  <a:cubicBezTo>
                    <a:pt x="92859" y="716826"/>
                    <a:pt x="69542" y="716140"/>
                    <a:pt x="57426" y="709053"/>
                  </a:cubicBezTo>
                  <a:cubicBezTo>
                    <a:pt x="51939" y="706082"/>
                    <a:pt x="52625" y="700595"/>
                    <a:pt x="51482" y="695566"/>
                  </a:cubicBezTo>
                  <a:cubicBezTo>
                    <a:pt x="47825" y="677278"/>
                    <a:pt x="53540" y="570522"/>
                    <a:pt x="57197" y="535546"/>
                  </a:cubicBezTo>
                  <a:cubicBezTo>
                    <a:pt x="63141" y="479310"/>
                    <a:pt x="55826" y="422618"/>
                    <a:pt x="64512" y="366611"/>
                  </a:cubicBezTo>
                  <a:cubicBezTo>
                    <a:pt x="65198" y="361810"/>
                    <a:pt x="65655" y="356324"/>
                    <a:pt x="57426" y="350380"/>
                  </a:cubicBezTo>
                  <a:cubicBezTo>
                    <a:pt x="55368" y="364782"/>
                    <a:pt x="52397" y="376898"/>
                    <a:pt x="52168" y="389013"/>
                  </a:cubicBezTo>
                  <a:cubicBezTo>
                    <a:pt x="51482" y="420560"/>
                    <a:pt x="46682" y="451878"/>
                    <a:pt x="48510" y="483425"/>
                  </a:cubicBezTo>
                  <a:cubicBezTo>
                    <a:pt x="48968" y="489597"/>
                    <a:pt x="51025" y="498056"/>
                    <a:pt x="44853" y="501485"/>
                  </a:cubicBezTo>
                  <a:cubicBezTo>
                    <a:pt x="37995" y="505142"/>
                    <a:pt x="30680" y="500113"/>
                    <a:pt x="24279" y="496684"/>
                  </a:cubicBezTo>
                  <a:cubicBezTo>
                    <a:pt x="11249" y="489597"/>
                    <a:pt x="13306" y="476567"/>
                    <a:pt x="14449" y="465366"/>
                  </a:cubicBezTo>
                  <a:cubicBezTo>
                    <a:pt x="16964" y="441363"/>
                    <a:pt x="20393" y="417360"/>
                    <a:pt x="24279" y="393585"/>
                  </a:cubicBezTo>
                  <a:cubicBezTo>
                    <a:pt x="28622" y="366839"/>
                    <a:pt x="34337" y="340322"/>
                    <a:pt x="38681" y="313575"/>
                  </a:cubicBezTo>
                  <a:cubicBezTo>
                    <a:pt x="40509" y="302831"/>
                    <a:pt x="45767" y="294144"/>
                    <a:pt x="52168" y="286372"/>
                  </a:cubicBezTo>
                  <a:cubicBezTo>
                    <a:pt x="78457" y="255054"/>
                    <a:pt x="144980" y="240652"/>
                    <a:pt x="179727" y="260997"/>
                  </a:cubicBezTo>
                  <a:cubicBezTo>
                    <a:pt x="204187" y="275399"/>
                    <a:pt x="229790" y="288429"/>
                    <a:pt x="252422" y="306260"/>
                  </a:cubicBezTo>
                  <a:cubicBezTo>
                    <a:pt x="253107" y="306717"/>
                    <a:pt x="285569" y="324320"/>
                    <a:pt x="312086" y="317233"/>
                  </a:cubicBezTo>
                  <a:cubicBezTo>
                    <a:pt x="341347" y="307403"/>
                    <a:pt x="378609" y="296202"/>
                    <a:pt x="384095" y="305346"/>
                  </a:cubicBezTo>
                  <a:cubicBezTo>
                    <a:pt x="395068" y="323862"/>
                    <a:pt x="386153" y="334607"/>
                    <a:pt x="378152" y="338950"/>
                  </a:cubicBezTo>
                  <a:cubicBezTo>
                    <a:pt x="352091" y="353580"/>
                    <a:pt x="324888" y="364325"/>
                    <a:pt x="295856" y="370040"/>
                  </a:cubicBezTo>
                  <a:close/>
                  <a:moveTo>
                    <a:pt x="386153" y="719569"/>
                  </a:moveTo>
                  <a:cubicBezTo>
                    <a:pt x="380209" y="716369"/>
                    <a:pt x="379295" y="710654"/>
                    <a:pt x="379523" y="704481"/>
                  </a:cubicBezTo>
                  <a:cubicBezTo>
                    <a:pt x="379523" y="691451"/>
                    <a:pt x="379523" y="678421"/>
                    <a:pt x="379523" y="665391"/>
                  </a:cubicBezTo>
                  <a:cubicBezTo>
                    <a:pt x="379523" y="661733"/>
                    <a:pt x="379523" y="657847"/>
                    <a:pt x="379523" y="654189"/>
                  </a:cubicBezTo>
                  <a:cubicBezTo>
                    <a:pt x="380209" y="562064"/>
                    <a:pt x="380666" y="469938"/>
                    <a:pt x="384781" y="377812"/>
                  </a:cubicBezTo>
                  <a:cubicBezTo>
                    <a:pt x="385467" y="364096"/>
                    <a:pt x="381581" y="359067"/>
                    <a:pt x="388896" y="346037"/>
                  </a:cubicBezTo>
                  <a:cubicBezTo>
                    <a:pt x="401469" y="336207"/>
                    <a:pt x="404669" y="299174"/>
                    <a:pt x="389124" y="289344"/>
                  </a:cubicBezTo>
                  <a:cubicBezTo>
                    <a:pt x="387067" y="282029"/>
                    <a:pt x="387753" y="278600"/>
                    <a:pt x="388439" y="271284"/>
                  </a:cubicBezTo>
                  <a:cubicBezTo>
                    <a:pt x="389353" y="261226"/>
                    <a:pt x="396897" y="256425"/>
                    <a:pt x="407641" y="259626"/>
                  </a:cubicBezTo>
                  <a:cubicBezTo>
                    <a:pt x="411756" y="260769"/>
                    <a:pt x="416328" y="260540"/>
                    <a:pt x="420671" y="260540"/>
                  </a:cubicBezTo>
                  <a:cubicBezTo>
                    <a:pt x="427986" y="260312"/>
                    <a:pt x="432787" y="260083"/>
                    <a:pt x="436216" y="260769"/>
                  </a:cubicBezTo>
                  <a:cubicBezTo>
                    <a:pt x="436216" y="260769"/>
                    <a:pt x="436445" y="260769"/>
                    <a:pt x="436445" y="260769"/>
                  </a:cubicBezTo>
                  <a:cubicBezTo>
                    <a:pt x="436902" y="260769"/>
                    <a:pt x="437130" y="260997"/>
                    <a:pt x="437588" y="260997"/>
                  </a:cubicBezTo>
                  <a:cubicBezTo>
                    <a:pt x="437588" y="260997"/>
                    <a:pt x="437588" y="260997"/>
                    <a:pt x="437816" y="260997"/>
                  </a:cubicBezTo>
                  <a:cubicBezTo>
                    <a:pt x="438273" y="261226"/>
                    <a:pt x="438502" y="261226"/>
                    <a:pt x="438959" y="261455"/>
                  </a:cubicBezTo>
                  <a:cubicBezTo>
                    <a:pt x="438959" y="261455"/>
                    <a:pt x="439188" y="261455"/>
                    <a:pt x="439188" y="261455"/>
                  </a:cubicBezTo>
                  <a:cubicBezTo>
                    <a:pt x="439416" y="261683"/>
                    <a:pt x="439645" y="261683"/>
                    <a:pt x="439874" y="261912"/>
                  </a:cubicBezTo>
                  <a:cubicBezTo>
                    <a:pt x="439874" y="261912"/>
                    <a:pt x="440102" y="261912"/>
                    <a:pt x="440102" y="261912"/>
                  </a:cubicBezTo>
                  <a:cubicBezTo>
                    <a:pt x="440331" y="262140"/>
                    <a:pt x="440559" y="262369"/>
                    <a:pt x="440788" y="262598"/>
                  </a:cubicBezTo>
                  <a:cubicBezTo>
                    <a:pt x="440788" y="262598"/>
                    <a:pt x="440788" y="262598"/>
                    <a:pt x="440788" y="262598"/>
                  </a:cubicBezTo>
                  <a:cubicBezTo>
                    <a:pt x="441017" y="262826"/>
                    <a:pt x="441245" y="263055"/>
                    <a:pt x="441245" y="263283"/>
                  </a:cubicBezTo>
                  <a:cubicBezTo>
                    <a:pt x="441245" y="263283"/>
                    <a:pt x="441245" y="263512"/>
                    <a:pt x="441474" y="263512"/>
                  </a:cubicBezTo>
                  <a:cubicBezTo>
                    <a:pt x="441702" y="263741"/>
                    <a:pt x="441931" y="264198"/>
                    <a:pt x="441931" y="264426"/>
                  </a:cubicBezTo>
                  <a:cubicBezTo>
                    <a:pt x="441931" y="264426"/>
                    <a:pt x="441931" y="264426"/>
                    <a:pt x="441931" y="264426"/>
                  </a:cubicBezTo>
                  <a:cubicBezTo>
                    <a:pt x="442160" y="264655"/>
                    <a:pt x="442160" y="265112"/>
                    <a:pt x="442388" y="265569"/>
                  </a:cubicBezTo>
                  <a:cubicBezTo>
                    <a:pt x="442388" y="265569"/>
                    <a:pt x="442388" y="265798"/>
                    <a:pt x="442388" y="265798"/>
                  </a:cubicBezTo>
                  <a:cubicBezTo>
                    <a:pt x="442388" y="266255"/>
                    <a:pt x="442617" y="266484"/>
                    <a:pt x="442617" y="266941"/>
                  </a:cubicBezTo>
                  <a:cubicBezTo>
                    <a:pt x="442617" y="266941"/>
                    <a:pt x="442617" y="266941"/>
                    <a:pt x="442617" y="266941"/>
                  </a:cubicBezTo>
                  <a:cubicBezTo>
                    <a:pt x="442617" y="267398"/>
                    <a:pt x="442845" y="267855"/>
                    <a:pt x="442845" y="268313"/>
                  </a:cubicBezTo>
                  <a:cubicBezTo>
                    <a:pt x="442845" y="268541"/>
                    <a:pt x="442845" y="268541"/>
                    <a:pt x="442845" y="268770"/>
                  </a:cubicBezTo>
                  <a:cubicBezTo>
                    <a:pt x="442845" y="269227"/>
                    <a:pt x="442845" y="269684"/>
                    <a:pt x="443074" y="270141"/>
                  </a:cubicBezTo>
                  <a:cubicBezTo>
                    <a:pt x="443074" y="270141"/>
                    <a:pt x="443074" y="270370"/>
                    <a:pt x="443074" y="270370"/>
                  </a:cubicBezTo>
                  <a:cubicBezTo>
                    <a:pt x="443074" y="270827"/>
                    <a:pt x="443074" y="271513"/>
                    <a:pt x="443074" y="272199"/>
                  </a:cubicBezTo>
                  <a:cubicBezTo>
                    <a:pt x="443074" y="272427"/>
                    <a:pt x="443074" y="272427"/>
                    <a:pt x="443074" y="272656"/>
                  </a:cubicBezTo>
                  <a:cubicBezTo>
                    <a:pt x="443074" y="273113"/>
                    <a:pt x="443074" y="273799"/>
                    <a:pt x="443074" y="274256"/>
                  </a:cubicBezTo>
                  <a:cubicBezTo>
                    <a:pt x="443074" y="274485"/>
                    <a:pt x="443074" y="274485"/>
                    <a:pt x="443074" y="274713"/>
                  </a:cubicBezTo>
                  <a:cubicBezTo>
                    <a:pt x="443074" y="275399"/>
                    <a:pt x="443074" y="276085"/>
                    <a:pt x="443074" y="276999"/>
                  </a:cubicBezTo>
                  <a:cubicBezTo>
                    <a:pt x="443074" y="277228"/>
                    <a:pt x="443074" y="277228"/>
                    <a:pt x="443074" y="277457"/>
                  </a:cubicBezTo>
                  <a:cubicBezTo>
                    <a:pt x="443074" y="278142"/>
                    <a:pt x="443074" y="278828"/>
                    <a:pt x="443074" y="279514"/>
                  </a:cubicBezTo>
                  <a:cubicBezTo>
                    <a:pt x="443074" y="279743"/>
                    <a:pt x="443074" y="279971"/>
                    <a:pt x="443074" y="280200"/>
                  </a:cubicBezTo>
                  <a:cubicBezTo>
                    <a:pt x="443074" y="281114"/>
                    <a:pt x="443074" y="282029"/>
                    <a:pt x="443074" y="282943"/>
                  </a:cubicBezTo>
                  <a:cubicBezTo>
                    <a:pt x="441245" y="331863"/>
                    <a:pt x="437588" y="555663"/>
                    <a:pt x="433244" y="618528"/>
                  </a:cubicBezTo>
                  <a:cubicBezTo>
                    <a:pt x="431415" y="645503"/>
                    <a:pt x="429129" y="672477"/>
                    <a:pt x="426386" y="699452"/>
                  </a:cubicBezTo>
                  <a:cubicBezTo>
                    <a:pt x="423872" y="722541"/>
                    <a:pt x="401697" y="728027"/>
                    <a:pt x="386153" y="719569"/>
                  </a:cubicBezTo>
                  <a:close/>
                </a:path>
              </a:pathLst>
            </a:custGeom>
            <a:solidFill>
              <a:srgbClr val="000000"/>
            </a:solidFill>
            <a:ln w="2286" cap="flat">
              <a:noFill/>
              <a:prstDash val="solid"/>
              <a:miter/>
            </a:ln>
          </p:spPr>
          <p:txBody>
            <a:bodyPr rtlCol="0" anchor="ctr"/>
            <a:lstStyle/>
            <a:p>
              <a:endParaRPr lang="en-US"/>
            </a:p>
          </p:txBody>
        </p:sp>
        <p:sp>
          <p:nvSpPr>
            <p:cNvPr id="119" name="Freeform 569">
              <a:extLst>
                <a:ext uri="{FF2B5EF4-FFF2-40B4-BE49-F238E27FC236}">
                  <a16:creationId xmlns:a16="http://schemas.microsoft.com/office/drawing/2014/main" id="{4E6E2C50-021B-FCA8-14D1-B2AAF6DA0AFC}"/>
                </a:ext>
              </a:extLst>
            </p:cNvPr>
            <p:cNvSpPr/>
            <p:nvPr/>
          </p:nvSpPr>
          <p:spPr>
            <a:xfrm>
              <a:off x="6341156" y="3100788"/>
              <a:ext cx="628851" cy="777965"/>
            </a:xfrm>
            <a:custGeom>
              <a:avLst/>
              <a:gdLst>
                <a:gd name="connsiteX0" fmla="*/ 543870 w 628851"/>
                <a:gd name="connsiteY0" fmla="*/ 768952 h 777965"/>
                <a:gd name="connsiteX1" fmla="*/ 574045 w 628851"/>
                <a:gd name="connsiteY1" fmla="*/ 743349 h 777965"/>
                <a:gd name="connsiteX2" fmla="*/ 613593 w 628851"/>
                <a:gd name="connsiteY2" fmla="*/ 505148 h 777965"/>
                <a:gd name="connsiteX3" fmla="*/ 625023 w 628851"/>
                <a:gd name="connsiteY3" fmla="*/ 386961 h 777965"/>
                <a:gd name="connsiteX4" fmla="*/ 623651 w 628851"/>
                <a:gd name="connsiteY4" fmla="*/ 306266 h 777965"/>
                <a:gd name="connsiteX5" fmla="*/ 582275 w 628851"/>
                <a:gd name="connsiteY5" fmla="*/ 269461 h 777965"/>
                <a:gd name="connsiteX6" fmla="*/ 532440 w 628851"/>
                <a:gd name="connsiteY6" fmla="*/ 261460 h 777965"/>
                <a:gd name="connsiteX7" fmla="*/ 518267 w 628851"/>
                <a:gd name="connsiteY7" fmla="*/ 246830 h 777965"/>
                <a:gd name="connsiteX8" fmla="*/ 512552 w 628851"/>
                <a:gd name="connsiteY8" fmla="*/ 176649 h 777965"/>
                <a:gd name="connsiteX9" fmla="*/ 476204 w 628851"/>
                <a:gd name="connsiteY9" fmla="*/ 74465 h 777965"/>
                <a:gd name="connsiteX10" fmla="*/ 343845 w 628851"/>
                <a:gd name="connsiteY10" fmla="*/ 856 h 777965"/>
                <a:gd name="connsiteX11" fmla="*/ 182225 w 628851"/>
                <a:gd name="connsiteY11" fmla="*/ 46119 h 777965"/>
                <a:gd name="connsiteX12" fmla="*/ 115016 w 628851"/>
                <a:gd name="connsiteY12" fmla="*/ 161333 h 777965"/>
                <a:gd name="connsiteX13" fmla="*/ 108158 w 628851"/>
                <a:gd name="connsiteY13" fmla="*/ 248887 h 777965"/>
                <a:gd name="connsiteX14" fmla="*/ 96043 w 628851"/>
                <a:gd name="connsiteY14" fmla="*/ 263060 h 777965"/>
                <a:gd name="connsiteX15" fmla="*/ 44608 w 628851"/>
                <a:gd name="connsiteY15" fmla="*/ 274490 h 777965"/>
                <a:gd name="connsiteX16" fmla="*/ 488 w 628851"/>
                <a:gd name="connsiteY16" fmla="*/ 326611 h 777965"/>
                <a:gd name="connsiteX17" fmla="*/ 5746 w 628851"/>
                <a:gd name="connsiteY17" fmla="*/ 407535 h 777965"/>
                <a:gd name="connsiteX18" fmla="*/ 46894 w 628851"/>
                <a:gd name="connsiteY18" fmla="*/ 678426 h 777965"/>
                <a:gd name="connsiteX19" fmla="*/ 63353 w 628851"/>
                <a:gd name="connsiteY19" fmla="*/ 760037 h 777965"/>
                <a:gd name="connsiteX20" fmla="*/ 62896 w 628851"/>
                <a:gd name="connsiteY20" fmla="*/ 759579 h 777965"/>
                <a:gd name="connsiteX21" fmla="*/ 123017 w 628851"/>
                <a:gd name="connsiteY21" fmla="*/ 776953 h 777965"/>
                <a:gd name="connsiteX22" fmla="*/ 162565 w 628851"/>
                <a:gd name="connsiteY22" fmla="*/ 777867 h 777965"/>
                <a:gd name="connsiteX23" fmla="*/ 412654 w 628851"/>
                <a:gd name="connsiteY23" fmla="*/ 771467 h 777965"/>
                <a:gd name="connsiteX24" fmla="*/ 543870 w 628851"/>
                <a:gd name="connsiteY24" fmla="*/ 768952 h 777965"/>
                <a:gd name="connsiteX25" fmla="*/ 121646 w 628851"/>
                <a:gd name="connsiteY25" fmla="*/ 249573 h 777965"/>
                <a:gd name="connsiteX26" fmla="*/ 128275 w 628851"/>
                <a:gd name="connsiteY26" fmla="*/ 166591 h 777965"/>
                <a:gd name="connsiteX27" fmla="*/ 196627 w 628851"/>
                <a:gd name="connsiteY27" fmla="*/ 52748 h 777965"/>
                <a:gd name="connsiteX28" fmla="*/ 325328 w 628851"/>
                <a:gd name="connsiteY28" fmla="*/ 14115 h 777965"/>
                <a:gd name="connsiteX29" fmla="*/ 495864 w 628851"/>
                <a:gd name="connsiteY29" fmla="*/ 160876 h 777965"/>
                <a:gd name="connsiteX30" fmla="*/ 502951 w 628851"/>
                <a:gd name="connsiteY30" fmla="*/ 239514 h 777965"/>
                <a:gd name="connsiteX31" fmla="*/ 484891 w 628851"/>
                <a:gd name="connsiteY31" fmla="*/ 258031 h 777965"/>
                <a:gd name="connsiteX32" fmla="*/ 484891 w 628851"/>
                <a:gd name="connsiteY32" fmla="*/ 258031 h 777965"/>
                <a:gd name="connsiteX33" fmla="*/ 482834 w 628851"/>
                <a:gd name="connsiteY33" fmla="*/ 258031 h 777965"/>
                <a:gd name="connsiteX34" fmla="*/ 428884 w 628851"/>
                <a:gd name="connsiteY34" fmla="*/ 254602 h 777965"/>
                <a:gd name="connsiteX35" fmla="*/ 411053 w 628851"/>
                <a:gd name="connsiteY35" fmla="*/ 145560 h 777965"/>
                <a:gd name="connsiteX36" fmla="*/ 283952 w 628851"/>
                <a:gd name="connsiteY36" fmla="*/ 93439 h 777965"/>
                <a:gd name="connsiteX37" fmla="*/ 203256 w 628851"/>
                <a:gd name="connsiteY37" fmla="*/ 191051 h 777965"/>
                <a:gd name="connsiteX38" fmla="*/ 198227 w 628851"/>
                <a:gd name="connsiteY38" fmla="*/ 247515 h 777965"/>
                <a:gd name="connsiteX39" fmla="*/ 189997 w 628851"/>
                <a:gd name="connsiteY39" fmla="*/ 257802 h 777965"/>
                <a:gd name="connsiteX40" fmla="*/ 186111 w 628851"/>
                <a:gd name="connsiteY40" fmla="*/ 258031 h 777965"/>
                <a:gd name="connsiteX41" fmla="*/ 184968 w 628851"/>
                <a:gd name="connsiteY41" fmla="*/ 258031 h 777965"/>
                <a:gd name="connsiteX42" fmla="*/ 182453 w 628851"/>
                <a:gd name="connsiteY42" fmla="*/ 258260 h 777965"/>
                <a:gd name="connsiteX43" fmla="*/ 181082 w 628851"/>
                <a:gd name="connsiteY43" fmla="*/ 258488 h 777965"/>
                <a:gd name="connsiteX44" fmla="*/ 178567 w 628851"/>
                <a:gd name="connsiteY44" fmla="*/ 258717 h 777965"/>
                <a:gd name="connsiteX45" fmla="*/ 177196 w 628851"/>
                <a:gd name="connsiteY45" fmla="*/ 258945 h 777965"/>
                <a:gd name="connsiteX46" fmla="*/ 174681 w 628851"/>
                <a:gd name="connsiteY46" fmla="*/ 259174 h 777965"/>
                <a:gd name="connsiteX47" fmla="*/ 133304 w 628851"/>
                <a:gd name="connsiteY47" fmla="*/ 262146 h 777965"/>
                <a:gd name="connsiteX48" fmla="*/ 121646 w 628851"/>
                <a:gd name="connsiteY48" fmla="*/ 249573 h 777965"/>
                <a:gd name="connsiteX49" fmla="*/ 392308 w 628851"/>
                <a:gd name="connsiteY49" fmla="*/ 256202 h 777965"/>
                <a:gd name="connsiteX50" fmla="*/ 221544 w 628851"/>
                <a:gd name="connsiteY50" fmla="*/ 254145 h 777965"/>
                <a:gd name="connsiteX51" fmla="*/ 211486 w 628851"/>
                <a:gd name="connsiteY51" fmla="*/ 245458 h 777965"/>
                <a:gd name="connsiteX52" fmla="*/ 213772 w 628851"/>
                <a:gd name="connsiteY52" fmla="*/ 208425 h 777965"/>
                <a:gd name="connsiteX53" fmla="*/ 254234 w 628851"/>
                <a:gd name="connsiteY53" fmla="*/ 125672 h 777965"/>
                <a:gd name="connsiteX54" fmla="*/ 347731 w 628851"/>
                <a:gd name="connsiteY54" fmla="*/ 107155 h 777965"/>
                <a:gd name="connsiteX55" fmla="*/ 410139 w 628851"/>
                <a:gd name="connsiteY55" fmla="*/ 238371 h 777965"/>
                <a:gd name="connsiteX56" fmla="*/ 392308 w 628851"/>
                <a:gd name="connsiteY56" fmla="*/ 256202 h 777965"/>
                <a:gd name="connsiteX57" fmla="*/ 177424 w 628851"/>
                <a:gd name="connsiteY57" fmla="*/ 767809 h 777965"/>
                <a:gd name="connsiteX58" fmla="*/ 105187 w 628851"/>
                <a:gd name="connsiteY58" fmla="*/ 763466 h 777965"/>
                <a:gd name="connsiteX59" fmla="*/ 67468 w 628851"/>
                <a:gd name="connsiteY59" fmla="*/ 729861 h 777965"/>
                <a:gd name="connsiteX60" fmla="*/ 67010 w 628851"/>
                <a:gd name="connsiteY60" fmla="*/ 727804 h 777965"/>
                <a:gd name="connsiteX61" fmla="*/ 66782 w 628851"/>
                <a:gd name="connsiteY61" fmla="*/ 727118 h 777965"/>
                <a:gd name="connsiteX62" fmla="*/ 66325 w 628851"/>
                <a:gd name="connsiteY62" fmla="*/ 725289 h 777965"/>
                <a:gd name="connsiteX63" fmla="*/ 66096 w 628851"/>
                <a:gd name="connsiteY63" fmla="*/ 724604 h 777965"/>
                <a:gd name="connsiteX64" fmla="*/ 65410 w 628851"/>
                <a:gd name="connsiteY64" fmla="*/ 722089 h 777965"/>
                <a:gd name="connsiteX65" fmla="*/ 65182 w 628851"/>
                <a:gd name="connsiteY65" fmla="*/ 721175 h 777965"/>
                <a:gd name="connsiteX66" fmla="*/ 64724 w 628851"/>
                <a:gd name="connsiteY66" fmla="*/ 719117 h 777965"/>
                <a:gd name="connsiteX67" fmla="*/ 64496 w 628851"/>
                <a:gd name="connsiteY67" fmla="*/ 717746 h 777965"/>
                <a:gd name="connsiteX68" fmla="*/ 64039 w 628851"/>
                <a:gd name="connsiteY68" fmla="*/ 715917 h 777965"/>
                <a:gd name="connsiteX69" fmla="*/ 63810 w 628851"/>
                <a:gd name="connsiteY69" fmla="*/ 714545 h 777965"/>
                <a:gd name="connsiteX70" fmla="*/ 63124 w 628851"/>
                <a:gd name="connsiteY70" fmla="*/ 711573 h 777965"/>
                <a:gd name="connsiteX71" fmla="*/ 62667 w 628851"/>
                <a:gd name="connsiteY71" fmla="*/ 709745 h 777965"/>
                <a:gd name="connsiteX72" fmla="*/ 62438 w 628851"/>
                <a:gd name="connsiteY72" fmla="*/ 708144 h 777965"/>
                <a:gd name="connsiteX73" fmla="*/ 61981 w 628851"/>
                <a:gd name="connsiteY73" fmla="*/ 706087 h 777965"/>
                <a:gd name="connsiteX74" fmla="*/ 61753 w 628851"/>
                <a:gd name="connsiteY74" fmla="*/ 704944 h 777965"/>
                <a:gd name="connsiteX75" fmla="*/ 60838 w 628851"/>
                <a:gd name="connsiteY75" fmla="*/ 699915 h 777965"/>
                <a:gd name="connsiteX76" fmla="*/ 60838 w 628851"/>
                <a:gd name="connsiteY76" fmla="*/ 699458 h 777965"/>
                <a:gd name="connsiteX77" fmla="*/ 60381 w 628851"/>
                <a:gd name="connsiteY77" fmla="*/ 696714 h 777965"/>
                <a:gd name="connsiteX78" fmla="*/ 60152 w 628851"/>
                <a:gd name="connsiteY78" fmla="*/ 695800 h 777965"/>
                <a:gd name="connsiteX79" fmla="*/ 58324 w 628851"/>
                <a:gd name="connsiteY79" fmla="*/ 685742 h 777965"/>
                <a:gd name="connsiteX80" fmla="*/ 58324 w 628851"/>
                <a:gd name="connsiteY80" fmla="*/ 685742 h 777965"/>
                <a:gd name="connsiteX81" fmla="*/ 16490 w 628851"/>
                <a:gd name="connsiteY81" fmla="*/ 394962 h 777965"/>
                <a:gd name="connsiteX82" fmla="*/ 14890 w 628851"/>
                <a:gd name="connsiteY82" fmla="*/ 326840 h 777965"/>
                <a:gd name="connsiteX83" fmla="*/ 53294 w 628851"/>
                <a:gd name="connsiteY83" fmla="*/ 284091 h 777965"/>
                <a:gd name="connsiteX84" fmla="*/ 153193 w 628851"/>
                <a:gd name="connsiteY84" fmla="*/ 272890 h 777965"/>
                <a:gd name="connsiteX85" fmla="*/ 513009 w 628851"/>
                <a:gd name="connsiteY85" fmla="*/ 272661 h 777965"/>
                <a:gd name="connsiteX86" fmla="*/ 569473 w 628851"/>
                <a:gd name="connsiteY86" fmla="*/ 280205 h 777965"/>
                <a:gd name="connsiteX87" fmla="*/ 616565 w 628851"/>
                <a:gd name="connsiteY87" fmla="*/ 333698 h 777965"/>
                <a:gd name="connsiteX88" fmla="*/ 611764 w 628851"/>
                <a:gd name="connsiteY88" fmla="*/ 401592 h 777965"/>
                <a:gd name="connsiteX89" fmla="*/ 598505 w 628851"/>
                <a:gd name="connsiteY89" fmla="*/ 528008 h 777965"/>
                <a:gd name="connsiteX90" fmla="*/ 563072 w 628851"/>
                <a:gd name="connsiteY90" fmla="*/ 733290 h 777965"/>
                <a:gd name="connsiteX91" fmla="*/ 534955 w 628851"/>
                <a:gd name="connsiteY91" fmla="*/ 755693 h 777965"/>
                <a:gd name="connsiteX92" fmla="*/ 519638 w 628851"/>
                <a:gd name="connsiteY92" fmla="*/ 756379 h 777965"/>
                <a:gd name="connsiteX93" fmla="*/ 504322 w 628851"/>
                <a:gd name="connsiteY93" fmla="*/ 756379 h 777965"/>
                <a:gd name="connsiteX94" fmla="*/ 504322 w 628851"/>
                <a:gd name="connsiteY94" fmla="*/ 755693 h 777965"/>
                <a:gd name="connsiteX95" fmla="*/ 357332 w 628851"/>
                <a:gd name="connsiteY95" fmla="*/ 762094 h 777965"/>
                <a:gd name="connsiteX96" fmla="*/ 177424 w 628851"/>
                <a:gd name="connsiteY96" fmla="*/ 767809 h 77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8851" h="777965">
                  <a:moveTo>
                    <a:pt x="543870" y="768952"/>
                  </a:moveTo>
                  <a:cubicBezTo>
                    <a:pt x="561472" y="768495"/>
                    <a:pt x="570159" y="760951"/>
                    <a:pt x="574045" y="743349"/>
                  </a:cubicBezTo>
                  <a:cubicBezTo>
                    <a:pt x="591419" y="664710"/>
                    <a:pt x="603535" y="585158"/>
                    <a:pt x="613593" y="505148"/>
                  </a:cubicBezTo>
                  <a:cubicBezTo>
                    <a:pt x="618394" y="465828"/>
                    <a:pt x="619994" y="426281"/>
                    <a:pt x="625023" y="386961"/>
                  </a:cubicBezTo>
                  <a:cubicBezTo>
                    <a:pt x="628223" y="360444"/>
                    <a:pt x="632338" y="333012"/>
                    <a:pt x="623651" y="306266"/>
                  </a:cubicBezTo>
                  <a:cubicBezTo>
                    <a:pt x="617022" y="285920"/>
                    <a:pt x="604449" y="272890"/>
                    <a:pt x="582275" y="269461"/>
                  </a:cubicBezTo>
                  <a:cubicBezTo>
                    <a:pt x="565587" y="266946"/>
                    <a:pt x="549585" y="261460"/>
                    <a:pt x="532440" y="261460"/>
                  </a:cubicBezTo>
                  <a:cubicBezTo>
                    <a:pt x="522610" y="261460"/>
                    <a:pt x="518495" y="257345"/>
                    <a:pt x="518267" y="246830"/>
                  </a:cubicBezTo>
                  <a:cubicBezTo>
                    <a:pt x="517352" y="223512"/>
                    <a:pt x="515524" y="199967"/>
                    <a:pt x="512552" y="176649"/>
                  </a:cubicBezTo>
                  <a:cubicBezTo>
                    <a:pt x="507980" y="139845"/>
                    <a:pt x="499750" y="103040"/>
                    <a:pt x="476204" y="74465"/>
                  </a:cubicBezTo>
                  <a:cubicBezTo>
                    <a:pt x="443515" y="34917"/>
                    <a:pt x="398709" y="5199"/>
                    <a:pt x="343845" y="856"/>
                  </a:cubicBezTo>
                  <a:cubicBezTo>
                    <a:pt x="242575" y="-6688"/>
                    <a:pt x="192283" y="37889"/>
                    <a:pt x="182225" y="46119"/>
                  </a:cubicBezTo>
                  <a:cubicBezTo>
                    <a:pt x="145649" y="76294"/>
                    <a:pt x="124846" y="115613"/>
                    <a:pt x="115016" y="161333"/>
                  </a:cubicBezTo>
                  <a:cubicBezTo>
                    <a:pt x="108844" y="190137"/>
                    <a:pt x="110673" y="219626"/>
                    <a:pt x="108158" y="248887"/>
                  </a:cubicBezTo>
                  <a:cubicBezTo>
                    <a:pt x="107473" y="257574"/>
                    <a:pt x="105644" y="262374"/>
                    <a:pt x="96043" y="263060"/>
                  </a:cubicBezTo>
                  <a:cubicBezTo>
                    <a:pt x="78440" y="264203"/>
                    <a:pt x="61753" y="270833"/>
                    <a:pt x="44608" y="274490"/>
                  </a:cubicBezTo>
                  <a:cubicBezTo>
                    <a:pt x="16490" y="280205"/>
                    <a:pt x="2545" y="297350"/>
                    <a:pt x="488" y="326611"/>
                  </a:cubicBezTo>
                  <a:cubicBezTo>
                    <a:pt x="-1341" y="353814"/>
                    <a:pt x="2317" y="380789"/>
                    <a:pt x="5746" y="407535"/>
                  </a:cubicBezTo>
                  <a:cubicBezTo>
                    <a:pt x="11232" y="453941"/>
                    <a:pt x="38664" y="634535"/>
                    <a:pt x="46894" y="678426"/>
                  </a:cubicBezTo>
                  <a:cubicBezTo>
                    <a:pt x="52151" y="705630"/>
                    <a:pt x="56266" y="733290"/>
                    <a:pt x="63353" y="760037"/>
                  </a:cubicBezTo>
                  <a:lnTo>
                    <a:pt x="62896" y="759579"/>
                  </a:lnTo>
                  <a:cubicBezTo>
                    <a:pt x="69525" y="775810"/>
                    <a:pt x="101529" y="776496"/>
                    <a:pt x="123017" y="776953"/>
                  </a:cubicBezTo>
                  <a:cubicBezTo>
                    <a:pt x="136276" y="777182"/>
                    <a:pt x="149306" y="777639"/>
                    <a:pt x="162565" y="777867"/>
                  </a:cubicBezTo>
                  <a:cubicBezTo>
                    <a:pt x="232745" y="778782"/>
                    <a:pt x="399623" y="773067"/>
                    <a:pt x="412654" y="771467"/>
                  </a:cubicBezTo>
                  <a:cubicBezTo>
                    <a:pt x="441457" y="768723"/>
                    <a:pt x="529240" y="769409"/>
                    <a:pt x="543870" y="768952"/>
                  </a:cubicBezTo>
                  <a:close/>
                  <a:moveTo>
                    <a:pt x="121646" y="249573"/>
                  </a:moveTo>
                  <a:cubicBezTo>
                    <a:pt x="125989" y="222141"/>
                    <a:pt x="123246" y="194252"/>
                    <a:pt x="128275" y="166591"/>
                  </a:cubicBezTo>
                  <a:cubicBezTo>
                    <a:pt x="136733" y="119728"/>
                    <a:pt x="160051" y="82466"/>
                    <a:pt x="196627" y="52748"/>
                  </a:cubicBezTo>
                  <a:cubicBezTo>
                    <a:pt x="210800" y="41318"/>
                    <a:pt x="253319" y="12515"/>
                    <a:pt x="325328" y="14115"/>
                  </a:cubicBezTo>
                  <a:cubicBezTo>
                    <a:pt x="419512" y="12286"/>
                    <a:pt x="488092" y="92525"/>
                    <a:pt x="495864" y="160876"/>
                  </a:cubicBezTo>
                  <a:cubicBezTo>
                    <a:pt x="500893" y="186936"/>
                    <a:pt x="503636" y="212997"/>
                    <a:pt x="502951" y="239514"/>
                  </a:cubicBezTo>
                  <a:cubicBezTo>
                    <a:pt x="502493" y="257574"/>
                    <a:pt x="502493" y="258031"/>
                    <a:pt x="484891" y="258031"/>
                  </a:cubicBezTo>
                  <a:cubicBezTo>
                    <a:pt x="484891" y="258031"/>
                    <a:pt x="484891" y="258031"/>
                    <a:pt x="484891" y="258031"/>
                  </a:cubicBezTo>
                  <a:cubicBezTo>
                    <a:pt x="484205" y="258031"/>
                    <a:pt x="483520" y="258031"/>
                    <a:pt x="482834" y="258031"/>
                  </a:cubicBezTo>
                  <a:cubicBezTo>
                    <a:pt x="476204" y="258031"/>
                    <a:pt x="438028" y="262374"/>
                    <a:pt x="428884" y="254602"/>
                  </a:cubicBezTo>
                  <a:cubicBezTo>
                    <a:pt x="419512" y="246601"/>
                    <a:pt x="421798" y="171620"/>
                    <a:pt x="411053" y="145560"/>
                  </a:cubicBezTo>
                  <a:cubicBezTo>
                    <a:pt x="389108" y="92067"/>
                    <a:pt x="337673" y="78580"/>
                    <a:pt x="283952" y="93439"/>
                  </a:cubicBezTo>
                  <a:cubicBezTo>
                    <a:pt x="234117" y="107155"/>
                    <a:pt x="211028" y="141902"/>
                    <a:pt x="203256" y="191051"/>
                  </a:cubicBezTo>
                  <a:cubicBezTo>
                    <a:pt x="200284" y="209568"/>
                    <a:pt x="195255" y="228313"/>
                    <a:pt x="198227" y="247515"/>
                  </a:cubicBezTo>
                  <a:cubicBezTo>
                    <a:pt x="199141" y="253916"/>
                    <a:pt x="195941" y="257574"/>
                    <a:pt x="189997" y="257802"/>
                  </a:cubicBezTo>
                  <a:cubicBezTo>
                    <a:pt x="188626" y="257802"/>
                    <a:pt x="187483" y="257802"/>
                    <a:pt x="186111" y="258031"/>
                  </a:cubicBezTo>
                  <a:cubicBezTo>
                    <a:pt x="185654" y="258031"/>
                    <a:pt x="185197" y="258031"/>
                    <a:pt x="184968" y="258031"/>
                  </a:cubicBezTo>
                  <a:cubicBezTo>
                    <a:pt x="184054" y="258031"/>
                    <a:pt x="183139" y="258031"/>
                    <a:pt x="182453" y="258260"/>
                  </a:cubicBezTo>
                  <a:cubicBezTo>
                    <a:pt x="181996" y="258260"/>
                    <a:pt x="181539" y="258260"/>
                    <a:pt x="181082" y="258488"/>
                  </a:cubicBezTo>
                  <a:cubicBezTo>
                    <a:pt x="180167" y="258488"/>
                    <a:pt x="179482" y="258717"/>
                    <a:pt x="178567" y="258717"/>
                  </a:cubicBezTo>
                  <a:cubicBezTo>
                    <a:pt x="178110" y="258717"/>
                    <a:pt x="177653" y="258717"/>
                    <a:pt x="177196" y="258945"/>
                  </a:cubicBezTo>
                  <a:cubicBezTo>
                    <a:pt x="176281" y="258945"/>
                    <a:pt x="175595" y="259174"/>
                    <a:pt x="174681" y="259174"/>
                  </a:cubicBezTo>
                  <a:cubicBezTo>
                    <a:pt x="160965" y="260546"/>
                    <a:pt x="147249" y="262832"/>
                    <a:pt x="133304" y="262146"/>
                  </a:cubicBezTo>
                  <a:cubicBezTo>
                    <a:pt x="124846" y="261231"/>
                    <a:pt x="120274" y="258031"/>
                    <a:pt x="121646" y="249573"/>
                  </a:cubicBezTo>
                  <a:close/>
                  <a:moveTo>
                    <a:pt x="392308" y="256202"/>
                  </a:moveTo>
                  <a:cubicBezTo>
                    <a:pt x="357332" y="258031"/>
                    <a:pt x="243490" y="253002"/>
                    <a:pt x="221544" y="254145"/>
                  </a:cubicBezTo>
                  <a:cubicBezTo>
                    <a:pt x="215143" y="254373"/>
                    <a:pt x="212629" y="251630"/>
                    <a:pt x="211486" y="245458"/>
                  </a:cubicBezTo>
                  <a:cubicBezTo>
                    <a:pt x="209200" y="232885"/>
                    <a:pt x="211943" y="220541"/>
                    <a:pt x="213772" y="208425"/>
                  </a:cubicBezTo>
                  <a:cubicBezTo>
                    <a:pt x="218801" y="176878"/>
                    <a:pt x="228402" y="147389"/>
                    <a:pt x="254234" y="125672"/>
                  </a:cubicBezTo>
                  <a:cubicBezTo>
                    <a:pt x="283723" y="100983"/>
                    <a:pt x="311612" y="96868"/>
                    <a:pt x="347731" y="107155"/>
                  </a:cubicBezTo>
                  <a:cubicBezTo>
                    <a:pt x="406939" y="118814"/>
                    <a:pt x="407396" y="200881"/>
                    <a:pt x="410139" y="238371"/>
                  </a:cubicBezTo>
                  <a:cubicBezTo>
                    <a:pt x="411053" y="253230"/>
                    <a:pt x="407396" y="255288"/>
                    <a:pt x="392308" y="256202"/>
                  </a:cubicBezTo>
                  <a:close/>
                  <a:moveTo>
                    <a:pt x="177424" y="767809"/>
                  </a:moveTo>
                  <a:cubicBezTo>
                    <a:pt x="153193" y="768723"/>
                    <a:pt x="129190" y="765066"/>
                    <a:pt x="105187" y="763466"/>
                  </a:cubicBezTo>
                  <a:cubicBezTo>
                    <a:pt x="84384" y="762094"/>
                    <a:pt x="77526" y="755465"/>
                    <a:pt x="67468" y="729861"/>
                  </a:cubicBezTo>
                  <a:cubicBezTo>
                    <a:pt x="67239" y="729176"/>
                    <a:pt x="67010" y="728490"/>
                    <a:pt x="67010" y="727804"/>
                  </a:cubicBezTo>
                  <a:cubicBezTo>
                    <a:pt x="67010" y="727575"/>
                    <a:pt x="66782" y="727347"/>
                    <a:pt x="66782" y="727118"/>
                  </a:cubicBezTo>
                  <a:cubicBezTo>
                    <a:pt x="66553" y="726661"/>
                    <a:pt x="66553" y="725975"/>
                    <a:pt x="66325" y="725289"/>
                  </a:cubicBezTo>
                  <a:cubicBezTo>
                    <a:pt x="66325" y="725061"/>
                    <a:pt x="66325" y="724832"/>
                    <a:pt x="66096" y="724604"/>
                  </a:cubicBezTo>
                  <a:cubicBezTo>
                    <a:pt x="65867" y="723689"/>
                    <a:pt x="65639" y="723003"/>
                    <a:pt x="65410" y="722089"/>
                  </a:cubicBezTo>
                  <a:cubicBezTo>
                    <a:pt x="65410" y="721860"/>
                    <a:pt x="65182" y="721632"/>
                    <a:pt x="65182" y="721175"/>
                  </a:cubicBezTo>
                  <a:cubicBezTo>
                    <a:pt x="64953" y="720489"/>
                    <a:pt x="64953" y="719803"/>
                    <a:pt x="64724" y="719117"/>
                  </a:cubicBezTo>
                  <a:cubicBezTo>
                    <a:pt x="64724" y="718660"/>
                    <a:pt x="64496" y="718203"/>
                    <a:pt x="64496" y="717746"/>
                  </a:cubicBezTo>
                  <a:cubicBezTo>
                    <a:pt x="64267" y="717060"/>
                    <a:pt x="64267" y="716603"/>
                    <a:pt x="64039" y="715917"/>
                  </a:cubicBezTo>
                  <a:cubicBezTo>
                    <a:pt x="64039" y="715460"/>
                    <a:pt x="63810" y="715002"/>
                    <a:pt x="63810" y="714545"/>
                  </a:cubicBezTo>
                  <a:cubicBezTo>
                    <a:pt x="63581" y="713631"/>
                    <a:pt x="63353" y="712716"/>
                    <a:pt x="63124" y="711573"/>
                  </a:cubicBezTo>
                  <a:cubicBezTo>
                    <a:pt x="62896" y="710888"/>
                    <a:pt x="62896" y="710430"/>
                    <a:pt x="62667" y="709745"/>
                  </a:cubicBezTo>
                  <a:cubicBezTo>
                    <a:pt x="62667" y="709287"/>
                    <a:pt x="62438" y="708830"/>
                    <a:pt x="62438" y="708144"/>
                  </a:cubicBezTo>
                  <a:cubicBezTo>
                    <a:pt x="62210" y="707459"/>
                    <a:pt x="62210" y="706773"/>
                    <a:pt x="61981" y="706087"/>
                  </a:cubicBezTo>
                  <a:cubicBezTo>
                    <a:pt x="61981" y="705630"/>
                    <a:pt x="61753" y="705401"/>
                    <a:pt x="61753" y="704944"/>
                  </a:cubicBezTo>
                  <a:cubicBezTo>
                    <a:pt x="61524" y="703344"/>
                    <a:pt x="61067" y="701744"/>
                    <a:pt x="60838" y="699915"/>
                  </a:cubicBezTo>
                  <a:cubicBezTo>
                    <a:pt x="60838" y="699686"/>
                    <a:pt x="60838" y="699686"/>
                    <a:pt x="60838" y="699458"/>
                  </a:cubicBezTo>
                  <a:cubicBezTo>
                    <a:pt x="60610" y="698543"/>
                    <a:pt x="60381" y="697629"/>
                    <a:pt x="60381" y="696714"/>
                  </a:cubicBezTo>
                  <a:cubicBezTo>
                    <a:pt x="60381" y="696486"/>
                    <a:pt x="60381" y="696257"/>
                    <a:pt x="60152" y="695800"/>
                  </a:cubicBezTo>
                  <a:cubicBezTo>
                    <a:pt x="59467" y="692600"/>
                    <a:pt x="59009" y="689171"/>
                    <a:pt x="58324" y="685742"/>
                  </a:cubicBezTo>
                  <a:cubicBezTo>
                    <a:pt x="58324" y="685742"/>
                    <a:pt x="58324" y="685742"/>
                    <a:pt x="58324" y="685742"/>
                  </a:cubicBezTo>
                  <a:cubicBezTo>
                    <a:pt x="42550" y="597273"/>
                    <a:pt x="18090" y="423309"/>
                    <a:pt x="16490" y="394962"/>
                  </a:cubicBezTo>
                  <a:cubicBezTo>
                    <a:pt x="15347" y="372331"/>
                    <a:pt x="13747" y="349700"/>
                    <a:pt x="14890" y="326840"/>
                  </a:cubicBezTo>
                  <a:cubicBezTo>
                    <a:pt x="16033" y="301465"/>
                    <a:pt x="28148" y="289121"/>
                    <a:pt x="53294" y="284091"/>
                  </a:cubicBezTo>
                  <a:cubicBezTo>
                    <a:pt x="86213" y="277233"/>
                    <a:pt x="119817" y="276319"/>
                    <a:pt x="153193" y="272890"/>
                  </a:cubicBezTo>
                  <a:cubicBezTo>
                    <a:pt x="273208" y="261003"/>
                    <a:pt x="393223" y="268089"/>
                    <a:pt x="513009" y="272661"/>
                  </a:cubicBezTo>
                  <a:cubicBezTo>
                    <a:pt x="531983" y="273347"/>
                    <a:pt x="550957" y="276776"/>
                    <a:pt x="569473" y="280205"/>
                  </a:cubicBezTo>
                  <a:cubicBezTo>
                    <a:pt x="601706" y="286377"/>
                    <a:pt x="615879" y="301236"/>
                    <a:pt x="616565" y="333698"/>
                  </a:cubicBezTo>
                  <a:cubicBezTo>
                    <a:pt x="617251" y="356329"/>
                    <a:pt x="614050" y="378960"/>
                    <a:pt x="611764" y="401592"/>
                  </a:cubicBezTo>
                  <a:cubicBezTo>
                    <a:pt x="607649" y="443883"/>
                    <a:pt x="603535" y="485945"/>
                    <a:pt x="598505" y="528008"/>
                  </a:cubicBezTo>
                  <a:cubicBezTo>
                    <a:pt x="590047" y="597045"/>
                    <a:pt x="579760" y="665853"/>
                    <a:pt x="563072" y="733290"/>
                  </a:cubicBezTo>
                  <a:cubicBezTo>
                    <a:pt x="558729" y="751121"/>
                    <a:pt x="561015" y="756150"/>
                    <a:pt x="534955" y="755693"/>
                  </a:cubicBezTo>
                  <a:cubicBezTo>
                    <a:pt x="529925" y="755693"/>
                    <a:pt x="524668" y="756150"/>
                    <a:pt x="519638" y="756379"/>
                  </a:cubicBezTo>
                  <a:cubicBezTo>
                    <a:pt x="514609" y="756608"/>
                    <a:pt x="509351" y="756379"/>
                    <a:pt x="504322" y="756379"/>
                  </a:cubicBezTo>
                  <a:cubicBezTo>
                    <a:pt x="504322" y="756150"/>
                    <a:pt x="504322" y="755922"/>
                    <a:pt x="504322" y="755693"/>
                  </a:cubicBezTo>
                  <a:cubicBezTo>
                    <a:pt x="455402" y="757979"/>
                    <a:pt x="406253" y="760494"/>
                    <a:pt x="357332" y="762094"/>
                  </a:cubicBezTo>
                  <a:cubicBezTo>
                    <a:pt x="297211" y="764609"/>
                    <a:pt x="237317" y="765752"/>
                    <a:pt x="177424" y="767809"/>
                  </a:cubicBezTo>
                  <a:close/>
                </a:path>
              </a:pathLst>
            </a:custGeom>
            <a:solidFill>
              <a:srgbClr val="000000"/>
            </a:solidFill>
            <a:ln w="2286" cap="flat">
              <a:noFill/>
              <a:prstDash val="solid"/>
              <a:miter/>
            </a:ln>
          </p:spPr>
          <p:txBody>
            <a:bodyPr rtlCol="0" anchor="ctr"/>
            <a:lstStyle/>
            <a:p>
              <a:endParaRPr lang="en-US"/>
            </a:p>
          </p:txBody>
        </p:sp>
        <p:sp>
          <p:nvSpPr>
            <p:cNvPr id="120" name="Freeform 570">
              <a:extLst>
                <a:ext uri="{FF2B5EF4-FFF2-40B4-BE49-F238E27FC236}">
                  <a16:creationId xmlns:a16="http://schemas.microsoft.com/office/drawing/2014/main" id="{B115F8EB-D911-6592-2EC4-E56530700DDE}"/>
                </a:ext>
              </a:extLst>
            </p:cNvPr>
            <p:cNvSpPr/>
            <p:nvPr/>
          </p:nvSpPr>
          <p:spPr>
            <a:xfrm>
              <a:off x="6391045" y="3196285"/>
              <a:ext cx="38147" cy="142417"/>
            </a:xfrm>
            <a:custGeom>
              <a:avLst/>
              <a:gdLst>
                <a:gd name="connsiteX0" fmla="*/ 17122 w 38147"/>
                <a:gd name="connsiteY0" fmla="*/ 142418 h 142417"/>
                <a:gd name="connsiteX1" fmla="*/ 18951 w 38147"/>
                <a:gd name="connsiteY1" fmla="*/ 138760 h 142417"/>
                <a:gd name="connsiteX2" fmla="*/ 17808 w 38147"/>
                <a:gd name="connsiteY2" fmla="*/ 134417 h 142417"/>
                <a:gd name="connsiteX3" fmla="*/ 35182 w 38147"/>
                <a:gd name="connsiteY3" fmla="*/ 11659 h 142417"/>
                <a:gd name="connsiteX4" fmla="*/ 35639 w 38147"/>
                <a:gd name="connsiteY4" fmla="*/ 0 h 142417"/>
                <a:gd name="connsiteX5" fmla="*/ 17122 w 38147"/>
                <a:gd name="connsiteY5" fmla="*/ 142418 h 14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147" h="142417">
                  <a:moveTo>
                    <a:pt x="17122" y="142418"/>
                  </a:moveTo>
                  <a:cubicBezTo>
                    <a:pt x="18265" y="139903"/>
                    <a:pt x="18951" y="139217"/>
                    <a:pt x="18951" y="138760"/>
                  </a:cubicBezTo>
                  <a:cubicBezTo>
                    <a:pt x="18722" y="137389"/>
                    <a:pt x="18265" y="136017"/>
                    <a:pt x="17808" y="134417"/>
                  </a:cubicBezTo>
                  <a:cubicBezTo>
                    <a:pt x="7064" y="91211"/>
                    <a:pt x="11636" y="50063"/>
                    <a:pt x="35182" y="11659"/>
                  </a:cubicBezTo>
                  <a:cubicBezTo>
                    <a:pt x="37239" y="8458"/>
                    <a:pt x="40439" y="4115"/>
                    <a:pt x="35639" y="0"/>
                  </a:cubicBezTo>
                  <a:cubicBezTo>
                    <a:pt x="-1852" y="26060"/>
                    <a:pt x="-12596" y="106070"/>
                    <a:pt x="17122" y="142418"/>
                  </a:cubicBezTo>
                  <a:close/>
                </a:path>
              </a:pathLst>
            </a:custGeom>
            <a:solidFill>
              <a:srgbClr val="000000"/>
            </a:solidFill>
            <a:ln w="2286" cap="flat">
              <a:noFill/>
              <a:prstDash val="solid"/>
              <a:miter/>
            </a:ln>
          </p:spPr>
          <p:txBody>
            <a:bodyPr rtlCol="0" anchor="ctr"/>
            <a:lstStyle/>
            <a:p>
              <a:endParaRPr lang="en-US"/>
            </a:p>
          </p:txBody>
        </p:sp>
        <p:sp>
          <p:nvSpPr>
            <p:cNvPr id="121" name="Freeform 571">
              <a:extLst>
                <a:ext uri="{FF2B5EF4-FFF2-40B4-BE49-F238E27FC236}">
                  <a16:creationId xmlns:a16="http://schemas.microsoft.com/office/drawing/2014/main" id="{61FF02B9-04DB-7F31-CBB8-6C3CC87A0C7B}"/>
                </a:ext>
              </a:extLst>
            </p:cNvPr>
            <p:cNvSpPr/>
            <p:nvPr/>
          </p:nvSpPr>
          <p:spPr>
            <a:xfrm>
              <a:off x="7497344" y="3355710"/>
              <a:ext cx="74219" cy="91577"/>
            </a:xfrm>
            <a:custGeom>
              <a:avLst/>
              <a:gdLst>
                <a:gd name="connsiteX0" fmla="*/ 42393 w 74219"/>
                <a:gd name="connsiteY0" fmla="*/ 63231 h 91577"/>
                <a:gd name="connsiteX1" fmla="*/ 73712 w 74219"/>
                <a:gd name="connsiteY1" fmla="*/ 8595 h 91577"/>
                <a:gd name="connsiteX2" fmla="*/ 71883 w 74219"/>
                <a:gd name="connsiteY2" fmla="*/ 594 h 91577"/>
                <a:gd name="connsiteX3" fmla="*/ 64339 w 74219"/>
                <a:gd name="connsiteY3" fmla="*/ 5852 h 91577"/>
                <a:gd name="connsiteX4" fmla="*/ 3074 w 74219"/>
                <a:gd name="connsiteY4" fmla="*/ 80604 h 91577"/>
                <a:gd name="connsiteX5" fmla="*/ 788 w 74219"/>
                <a:gd name="connsiteY5" fmla="*/ 88148 h 91577"/>
                <a:gd name="connsiteX6" fmla="*/ 6503 w 74219"/>
                <a:gd name="connsiteY6" fmla="*/ 91577 h 91577"/>
                <a:gd name="connsiteX7" fmla="*/ 18162 w 74219"/>
                <a:gd name="connsiteY7" fmla="*/ 85405 h 91577"/>
                <a:gd name="connsiteX8" fmla="*/ 42393 w 74219"/>
                <a:gd name="connsiteY8" fmla="*/ 63231 h 9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219" h="91577">
                  <a:moveTo>
                    <a:pt x="42393" y="63231"/>
                  </a:moveTo>
                  <a:cubicBezTo>
                    <a:pt x="56109" y="47000"/>
                    <a:pt x="69140" y="30084"/>
                    <a:pt x="73712" y="8595"/>
                  </a:cubicBezTo>
                  <a:cubicBezTo>
                    <a:pt x="74397" y="5624"/>
                    <a:pt x="74855" y="1966"/>
                    <a:pt x="71883" y="594"/>
                  </a:cubicBezTo>
                  <a:cubicBezTo>
                    <a:pt x="67311" y="-1463"/>
                    <a:pt x="65711" y="2195"/>
                    <a:pt x="64339" y="5852"/>
                  </a:cubicBezTo>
                  <a:cubicBezTo>
                    <a:pt x="51080" y="36713"/>
                    <a:pt x="34392" y="64602"/>
                    <a:pt x="3074" y="80604"/>
                  </a:cubicBezTo>
                  <a:cubicBezTo>
                    <a:pt x="560" y="81976"/>
                    <a:pt x="-1041" y="85176"/>
                    <a:pt x="788" y="88148"/>
                  </a:cubicBezTo>
                  <a:cubicBezTo>
                    <a:pt x="1703" y="89748"/>
                    <a:pt x="4217" y="90206"/>
                    <a:pt x="6503" y="91577"/>
                  </a:cubicBezTo>
                  <a:cubicBezTo>
                    <a:pt x="10389" y="89520"/>
                    <a:pt x="14733" y="87920"/>
                    <a:pt x="18162" y="85405"/>
                  </a:cubicBezTo>
                  <a:cubicBezTo>
                    <a:pt x="26391" y="78090"/>
                    <a:pt x="35535" y="71460"/>
                    <a:pt x="42393" y="63231"/>
                  </a:cubicBezTo>
                  <a:close/>
                </a:path>
              </a:pathLst>
            </a:custGeom>
            <a:solidFill>
              <a:srgbClr val="000000"/>
            </a:solidFill>
            <a:ln w="2286" cap="flat">
              <a:noFill/>
              <a:prstDash val="solid"/>
              <a:miter/>
            </a:ln>
          </p:spPr>
          <p:txBody>
            <a:bodyPr rtlCol="0" anchor="ctr"/>
            <a:lstStyle/>
            <a:p>
              <a:endParaRPr lang="en-US"/>
            </a:p>
          </p:txBody>
        </p:sp>
        <p:sp>
          <p:nvSpPr>
            <p:cNvPr id="122" name="Freeform 572">
              <a:extLst>
                <a:ext uri="{FF2B5EF4-FFF2-40B4-BE49-F238E27FC236}">
                  <a16:creationId xmlns:a16="http://schemas.microsoft.com/office/drawing/2014/main" id="{3CFEB364-18F5-16C7-AF4F-F0A652DC03E3}"/>
                </a:ext>
              </a:extLst>
            </p:cNvPr>
            <p:cNvSpPr/>
            <p:nvPr/>
          </p:nvSpPr>
          <p:spPr>
            <a:xfrm>
              <a:off x="6919759" y="3852824"/>
              <a:ext cx="114771" cy="13944"/>
            </a:xfrm>
            <a:custGeom>
              <a:avLst/>
              <a:gdLst>
                <a:gd name="connsiteX0" fmla="*/ 14 w 114771"/>
                <a:gd name="connsiteY0" fmla="*/ 5258 h 13944"/>
                <a:gd name="connsiteX1" fmla="*/ 3443 w 114771"/>
                <a:gd name="connsiteY1" fmla="*/ 10058 h 13944"/>
                <a:gd name="connsiteX2" fmla="*/ 16016 w 114771"/>
                <a:gd name="connsiteY2" fmla="*/ 13030 h 13944"/>
                <a:gd name="connsiteX3" fmla="*/ 109742 w 114771"/>
                <a:gd name="connsiteY3" fmla="*/ 13945 h 13944"/>
                <a:gd name="connsiteX4" fmla="*/ 114771 w 114771"/>
                <a:gd name="connsiteY4" fmla="*/ 10744 h 13944"/>
                <a:gd name="connsiteX5" fmla="*/ 5501 w 114771"/>
                <a:gd name="connsiteY5" fmla="*/ 0 h 13944"/>
                <a:gd name="connsiteX6" fmla="*/ 14 w 114771"/>
                <a:gd name="connsiteY6" fmla="*/ 5258 h 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771" h="13944">
                  <a:moveTo>
                    <a:pt x="14" y="5258"/>
                  </a:moveTo>
                  <a:cubicBezTo>
                    <a:pt x="243" y="7087"/>
                    <a:pt x="1843" y="9601"/>
                    <a:pt x="3443" y="10058"/>
                  </a:cubicBezTo>
                  <a:cubicBezTo>
                    <a:pt x="7558" y="11659"/>
                    <a:pt x="11901" y="13259"/>
                    <a:pt x="16016" y="13030"/>
                  </a:cubicBezTo>
                  <a:cubicBezTo>
                    <a:pt x="47334" y="11201"/>
                    <a:pt x="78653" y="13945"/>
                    <a:pt x="109742" y="13945"/>
                  </a:cubicBezTo>
                  <a:cubicBezTo>
                    <a:pt x="110657" y="13945"/>
                    <a:pt x="111800" y="12802"/>
                    <a:pt x="114771" y="10744"/>
                  </a:cubicBezTo>
                  <a:cubicBezTo>
                    <a:pt x="78195" y="-1600"/>
                    <a:pt x="41391" y="1829"/>
                    <a:pt x="5501" y="0"/>
                  </a:cubicBezTo>
                  <a:cubicBezTo>
                    <a:pt x="2300" y="0"/>
                    <a:pt x="-214" y="1829"/>
                    <a:pt x="14" y="5258"/>
                  </a:cubicBezTo>
                  <a:close/>
                </a:path>
              </a:pathLst>
            </a:custGeom>
            <a:solidFill>
              <a:srgbClr val="000000"/>
            </a:solidFill>
            <a:ln w="2286" cap="flat">
              <a:noFill/>
              <a:prstDash val="solid"/>
              <a:miter/>
            </a:ln>
          </p:spPr>
          <p:txBody>
            <a:bodyPr rtlCol="0" anchor="ctr"/>
            <a:lstStyle/>
            <a:p>
              <a:endParaRPr lang="en-US"/>
            </a:p>
          </p:txBody>
        </p:sp>
        <p:sp>
          <p:nvSpPr>
            <p:cNvPr id="123" name="Freeform 573">
              <a:extLst>
                <a:ext uri="{FF2B5EF4-FFF2-40B4-BE49-F238E27FC236}">
                  <a16:creationId xmlns:a16="http://schemas.microsoft.com/office/drawing/2014/main" id="{73974C56-6047-2642-BB35-483244E120C1}"/>
                </a:ext>
              </a:extLst>
            </p:cNvPr>
            <p:cNvSpPr/>
            <p:nvPr/>
          </p:nvSpPr>
          <p:spPr>
            <a:xfrm>
              <a:off x="6403595" y="3862425"/>
              <a:ext cx="457" cy="457"/>
            </a:xfrm>
            <a:custGeom>
              <a:avLst/>
              <a:gdLst>
                <a:gd name="connsiteX0" fmla="*/ 0 w 457"/>
                <a:gd name="connsiteY0" fmla="*/ 0 h 457"/>
                <a:gd name="connsiteX1" fmla="*/ 0 w 457"/>
                <a:gd name="connsiteY1" fmla="*/ 457 h 457"/>
                <a:gd name="connsiteX2" fmla="*/ 457 w 457"/>
                <a:gd name="connsiteY2" fmla="*/ 457 h 457"/>
                <a:gd name="connsiteX3" fmla="*/ 0 w 457"/>
                <a:gd name="connsiteY3" fmla="*/ 0 h 457"/>
              </a:gdLst>
              <a:ahLst/>
              <a:cxnLst>
                <a:cxn ang="0">
                  <a:pos x="connsiteX0" y="connsiteY0"/>
                </a:cxn>
                <a:cxn ang="0">
                  <a:pos x="connsiteX1" y="connsiteY1"/>
                </a:cxn>
                <a:cxn ang="0">
                  <a:pos x="connsiteX2" y="connsiteY2"/>
                </a:cxn>
                <a:cxn ang="0">
                  <a:pos x="connsiteX3" y="connsiteY3"/>
                </a:cxn>
              </a:cxnLst>
              <a:rect l="l" t="t" r="r" b="b"/>
              <a:pathLst>
                <a:path w="457" h="457">
                  <a:moveTo>
                    <a:pt x="0" y="0"/>
                  </a:moveTo>
                  <a:cubicBezTo>
                    <a:pt x="0" y="229"/>
                    <a:pt x="0" y="229"/>
                    <a:pt x="0" y="457"/>
                  </a:cubicBezTo>
                  <a:cubicBezTo>
                    <a:pt x="229" y="457"/>
                    <a:pt x="457" y="457"/>
                    <a:pt x="457" y="457"/>
                  </a:cubicBezTo>
                  <a:cubicBezTo>
                    <a:pt x="457" y="457"/>
                    <a:pt x="0" y="0"/>
                    <a:pt x="0" y="0"/>
                  </a:cubicBezTo>
                  <a:close/>
                </a:path>
              </a:pathLst>
            </a:custGeom>
            <a:solidFill>
              <a:srgbClr val="000000"/>
            </a:solidFill>
            <a:ln w="2286" cap="flat">
              <a:noFill/>
              <a:prstDash val="solid"/>
              <a:miter/>
            </a:ln>
          </p:spPr>
          <p:txBody>
            <a:bodyPr rtlCol="0" anchor="ctr"/>
            <a:lstStyle/>
            <a:p>
              <a:endParaRPr lang="en-US"/>
            </a:p>
          </p:txBody>
        </p:sp>
        <p:sp>
          <p:nvSpPr>
            <p:cNvPr id="124" name="Freeform 574">
              <a:extLst>
                <a:ext uri="{FF2B5EF4-FFF2-40B4-BE49-F238E27FC236}">
                  <a16:creationId xmlns:a16="http://schemas.microsoft.com/office/drawing/2014/main" id="{E87629A0-515D-E36F-1E9A-2C5C51CA11AC}"/>
                </a:ext>
              </a:extLst>
            </p:cNvPr>
            <p:cNvSpPr/>
            <p:nvPr/>
          </p:nvSpPr>
          <p:spPr>
            <a:xfrm>
              <a:off x="6309375" y="3858363"/>
              <a:ext cx="94220" cy="13434"/>
            </a:xfrm>
            <a:custGeom>
              <a:avLst/>
              <a:gdLst>
                <a:gd name="connsiteX0" fmla="*/ 37 w 94220"/>
                <a:gd name="connsiteY0" fmla="*/ 7262 h 13434"/>
                <a:gd name="connsiteX1" fmla="*/ 6209 w 94220"/>
                <a:gd name="connsiteY1" fmla="*/ 12749 h 13434"/>
                <a:gd name="connsiteX2" fmla="*/ 10553 w 94220"/>
                <a:gd name="connsiteY2" fmla="*/ 13206 h 13434"/>
                <a:gd name="connsiteX3" fmla="*/ 85305 w 94220"/>
                <a:gd name="connsiteY3" fmla="*/ 13434 h 13434"/>
                <a:gd name="connsiteX4" fmla="*/ 94220 w 94220"/>
                <a:gd name="connsiteY4" fmla="*/ 4062 h 13434"/>
                <a:gd name="connsiteX5" fmla="*/ 83933 w 94220"/>
                <a:gd name="connsiteY5" fmla="*/ 2919 h 13434"/>
                <a:gd name="connsiteX6" fmla="*/ 7352 w 94220"/>
                <a:gd name="connsiteY6" fmla="*/ 861 h 13434"/>
                <a:gd name="connsiteX7" fmla="*/ 37 w 94220"/>
                <a:gd name="connsiteY7" fmla="*/ 7262 h 1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4220" h="13434">
                  <a:moveTo>
                    <a:pt x="37" y="7262"/>
                  </a:moveTo>
                  <a:cubicBezTo>
                    <a:pt x="494" y="10005"/>
                    <a:pt x="3009" y="12291"/>
                    <a:pt x="6209" y="12749"/>
                  </a:cubicBezTo>
                  <a:cubicBezTo>
                    <a:pt x="7581" y="12977"/>
                    <a:pt x="9181" y="13206"/>
                    <a:pt x="10553" y="13206"/>
                  </a:cubicBezTo>
                  <a:cubicBezTo>
                    <a:pt x="35470" y="13206"/>
                    <a:pt x="60387" y="13206"/>
                    <a:pt x="85305" y="13434"/>
                  </a:cubicBezTo>
                  <a:cubicBezTo>
                    <a:pt x="92163" y="13434"/>
                    <a:pt x="93534" y="9320"/>
                    <a:pt x="94220" y="4062"/>
                  </a:cubicBezTo>
                  <a:cubicBezTo>
                    <a:pt x="90791" y="3833"/>
                    <a:pt x="87362" y="3605"/>
                    <a:pt x="83933" y="2919"/>
                  </a:cubicBezTo>
                  <a:cubicBezTo>
                    <a:pt x="58559" y="-1425"/>
                    <a:pt x="32955" y="176"/>
                    <a:pt x="7352" y="861"/>
                  </a:cubicBezTo>
                  <a:cubicBezTo>
                    <a:pt x="3466" y="1319"/>
                    <a:pt x="-420" y="2462"/>
                    <a:pt x="37" y="7262"/>
                  </a:cubicBezTo>
                  <a:close/>
                </a:path>
              </a:pathLst>
            </a:custGeom>
            <a:solidFill>
              <a:srgbClr val="000000"/>
            </a:solidFill>
            <a:ln w="2286" cap="flat">
              <a:noFill/>
              <a:prstDash val="solid"/>
              <a:miter/>
            </a:ln>
          </p:spPr>
          <p:txBody>
            <a:bodyPr rtlCol="0" anchor="ctr"/>
            <a:lstStyle/>
            <a:p>
              <a:endParaRPr lang="en-US"/>
            </a:p>
          </p:txBody>
        </p:sp>
        <p:sp>
          <p:nvSpPr>
            <p:cNvPr id="125" name="Freeform 575">
              <a:extLst>
                <a:ext uri="{FF2B5EF4-FFF2-40B4-BE49-F238E27FC236}">
                  <a16:creationId xmlns:a16="http://schemas.microsoft.com/office/drawing/2014/main" id="{B9ADC15A-5ECA-EEC4-6E65-916F80A40EAB}"/>
                </a:ext>
              </a:extLst>
            </p:cNvPr>
            <p:cNvSpPr/>
            <p:nvPr/>
          </p:nvSpPr>
          <p:spPr>
            <a:xfrm>
              <a:off x="6990579" y="3221145"/>
              <a:ext cx="31797" cy="59493"/>
            </a:xfrm>
            <a:custGeom>
              <a:avLst/>
              <a:gdLst>
                <a:gd name="connsiteX0" fmla="*/ 30007 w 31797"/>
                <a:gd name="connsiteY0" fmla="*/ 10344 h 59493"/>
                <a:gd name="connsiteX1" fmla="*/ 30465 w 31797"/>
                <a:gd name="connsiteY1" fmla="*/ 2572 h 59493"/>
                <a:gd name="connsiteX2" fmla="*/ 20863 w 31797"/>
                <a:gd name="connsiteY2" fmla="*/ 1886 h 59493"/>
                <a:gd name="connsiteX3" fmla="*/ 289 w 31797"/>
                <a:gd name="connsiteY3" fmla="*/ 59493 h 59493"/>
                <a:gd name="connsiteX4" fmla="*/ 30007 w 31797"/>
                <a:gd name="connsiteY4" fmla="*/ 10344 h 59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97" h="59493">
                  <a:moveTo>
                    <a:pt x="30007" y="10344"/>
                  </a:moveTo>
                  <a:cubicBezTo>
                    <a:pt x="32065" y="8287"/>
                    <a:pt x="32522" y="5086"/>
                    <a:pt x="30465" y="2572"/>
                  </a:cubicBezTo>
                  <a:cubicBezTo>
                    <a:pt x="27493" y="-1086"/>
                    <a:pt x="24064" y="-400"/>
                    <a:pt x="20863" y="1886"/>
                  </a:cubicBezTo>
                  <a:cubicBezTo>
                    <a:pt x="1890" y="16745"/>
                    <a:pt x="-1082" y="37319"/>
                    <a:pt x="289" y="59493"/>
                  </a:cubicBezTo>
                  <a:cubicBezTo>
                    <a:pt x="9891" y="42805"/>
                    <a:pt x="15377" y="23832"/>
                    <a:pt x="30007" y="10344"/>
                  </a:cubicBezTo>
                  <a:close/>
                </a:path>
              </a:pathLst>
            </a:custGeom>
            <a:solidFill>
              <a:srgbClr val="000000"/>
            </a:solidFill>
            <a:ln w="2286" cap="flat">
              <a:noFill/>
              <a:prstDash val="solid"/>
              <a:miter/>
            </a:ln>
          </p:spPr>
          <p:txBody>
            <a:bodyPr rtlCol="0" anchor="ctr"/>
            <a:lstStyle/>
            <a:p>
              <a:endParaRPr lang="en-US"/>
            </a:p>
          </p:txBody>
        </p:sp>
        <p:sp>
          <p:nvSpPr>
            <p:cNvPr id="126" name="Freeform 576">
              <a:extLst>
                <a:ext uri="{FF2B5EF4-FFF2-40B4-BE49-F238E27FC236}">
                  <a16:creationId xmlns:a16="http://schemas.microsoft.com/office/drawing/2014/main" id="{C23487D9-759F-3B65-C824-39E8045F89A5}"/>
                </a:ext>
              </a:extLst>
            </p:cNvPr>
            <p:cNvSpPr/>
            <p:nvPr/>
          </p:nvSpPr>
          <p:spPr>
            <a:xfrm>
              <a:off x="7302657" y="3869631"/>
              <a:ext cx="56714" cy="14540"/>
            </a:xfrm>
            <a:custGeom>
              <a:avLst/>
              <a:gdLst>
                <a:gd name="connsiteX0" fmla="*/ 22 w 56714"/>
                <a:gd name="connsiteY0" fmla="*/ 3996 h 14540"/>
                <a:gd name="connsiteX1" fmla="*/ 2765 w 56714"/>
                <a:gd name="connsiteY1" fmla="*/ 9254 h 14540"/>
                <a:gd name="connsiteX2" fmla="*/ 56258 w 56714"/>
                <a:gd name="connsiteY2" fmla="*/ 12683 h 14540"/>
                <a:gd name="connsiteX3" fmla="*/ 56715 w 56714"/>
                <a:gd name="connsiteY3" fmla="*/ 8111 h 14540"/>
                <a:gd name="connsiteX4" fmla="*/ 6652 w 56714"/>
                <a:gd name="connsiteY4" fmla="*/ 110 h 14540"/>
                <a:gd name="connsiteX5" fmla="*/ 22 w 56714"/>
                <a:gd name="connsiteY5" fmla="*/ 3996 h 1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4" h="14540">
                  <a:moveTo>
                    <a:pt x="22" y="3996"/>
                  </a:moveTo>
                  <a:cubicBezTo>
                    <a:pt x="-206" y="5825"/>
                    <a:pt x="1394" y="9025"/>
                    <a:pt x="2765" y="9254"/>
                  </a:cubicBezTo>
                  <a:cubicBezTo>
                    <a:pt x="20596" y="14283"/>
                    <a:pt x="38427" y="16340"/>
                    <a:pt x="56258" y="12683"/>
                  </a:cubicBezTo>
                  <a:cubicBezTo>
                    <a:pt x="56486" y="11082"/>
                    <a:pt x="56486" y="9711"/>
                    <a:pt x="56715" y="8111"/>
                  </a:cubicBezTo>
                  <a:cubicBezTo>
                    <a:pt x="40027" y="5367"/>
                    <a:pt x="23339" y="2624"/>
                    <a:pt x="6652" y="110"/>
                  </a:cubicBezTo>
                  <a:cubicBezTo>
                    <a:pt x="3451" y="-348"/>
                    <a:pt x="251" y="567"/>
                    <a:pt x="22" y="3996"/>
                  </a:cubicBezTo>
                  <a:close/>
                </a:path>
              </a:pathLst>
            </a:custGeom>
            <a:solidFill>
              <a:srgbClr val="000000"/>
            </a:solidFill>
            <a:ln w="2286" cap="flat">
              <a:noFill/>
              <a:prstDash val="solid"/>
              <a:miter/>
            </a:ln>
          </p:spPr>
          <p:txBody>
            <a:bodyPr rtlCol="0" anchor="ctr"/>
            <a:lstStyle/>
            <a:p>
              <a:endParaRPr lang="en-US"/>
            </a:p>
          </p:txBody>
        </p:sp>
        <p:sp>
          <p:nvSpPr>
            <p:cNvPr id="127" name="Freeform 577">
              <a:extLst>
                <a:ext uri="{FF2B5EF4-FFF2-40B4-BE49-F238E27FC236}">
                  <a16:creationId xmlns:a16="http://schemas.microsoft.com/office/drawing/2014/main" id="{E722F4A2-5A9E-25E9-902F-2B6532B37F4B}"/>
                </a:ext>
              </a:extLst>
            </p:cNvPr>
            <p:cNvSpPr/>
            <p:nvPr/>
          </p:nvSpPr>
          <p:spPr>
            <a:xfrm>
              <a:off x="7359130" y="3213657"/>
              <a:ext cx="131000" cy="135562"/>
            </a:xfrm>
            <a:custGeom>
              <a:avLst/>
              <a:gdLst>
                <a:gd name="connsiteX0" fmla="*/ 64935 w 131000"/>
                <a:gd name="connsiteY0" fmla="*/ 135561 h 135562"/>
                <a:gd name="connsiteX1" fmla="*/ 131000 w 131000"/>
                <a:gd name="connsiteY1" fmla="*/ 65152 h 135562"/>
                <a:gd name="connsiteX2" fmla="*/ 72479 w 131000"/>
                <a:gd name="connsiteY2" fmla="*/ 1 h 135562"/>
                <a:gd name="connsiteX3" fmla="*/ 12 w 131000"/>
                <a:gd name="connsiteY3" fmla="*/ 67438 h 135562"/>
                <a:gd name="connsiteX4" fmla="*/ 64935 w 131000"/>
                <a:gd name="connsiteY4" fmla="*/ 135561 h 135562"/>
                <a:gd name="connsiteX5" fmla="*/ 72250 w 131000"/>
                <a:gd name="connsiteY5" fmla="*/ 13488 h 135562"/>
                <a:gd name="connsiteX6" fmla="*/ 117284 w 131000"/>
                <a:gd name="connsiteY6" fmla="*/ 65838 h 135562"/>
                <a:gd name="connsiteX7" fmla="*/ 65621 w 131000"/>
                <a:gd name="connsiteY7" fmla="*/ 121388 h 135562"/>
                <a:gd name="connsiteX8" fmla="*/ 16929 w 131000"/>
                <a:gd name="connsiteY8" fmla="*/ 71553 h 135562"/>
                <a:gd name="connsiteX9" fmla="*/ 72250 w 131000"/>
                <a:gd name="connsiteY9" fmla="*/ 13488 h 135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000" h="135562">
                  <a:moveTo>
                    <a:pt x="64935" y="135561"/>
                  </a:moveTo>
                  <a:cubicBezTo>
                    <a:pt x="114541" y="132361"/>
                    <a:pt x="131000" y="98528"/>
                    <a:pt x="131000" y="65152"/>
                  </a:cubicBezTo>
                  <a:cubicBezTo>
                    <a:pt x="131000" y="34977"/>
                    <a:pt x="115455" y="1"/>
                    <a:pt x="72479" y="1"/>
                  </a:cubicBezTo>
                  <a:cubicBezTo>
                    <a:pt x="27216" y="-228"/>
                    <a:pt x="-673" y="29262"/>
                    <a:pt x="12" y="67438"/>
                  </a:cubicBezTo>
                  <a:cubicBezTo>
                    <a:pt x="698" y="107900"/>
                    <a:pt x="27444" y="135790"/>
                    <a:pt x="64935" y="135561"/>
                  </a:cubicBezTo>
                  <a:close/>
                  <a:moveTo>
                    <a:pt x="72250" y="13488"/>
                  </a:moveTo>
                  <a:cubicBezTo>
                    <a:pt x="95567" y="12574"/>
                    <a:pt x="117284" y="37949"/>
                    <a:pt x="117284" y="65838"/>
                  </a:cubicBezTo>
                  <a:cubicBezTo>
                    <a:pt x="117284" y="93727"/>
                    <a:pt x="91681" y="121159"/>
                    <a:pt x="65621" y="121388"/>
                  </a:cubicBezTo>
                  <a:cubicBezTo>
                    <a:pt x="37274" y="121616"/>
                    <a:pt x="17386" y="101042"/>
                    <a:pt x="16929" y="71553"/>
                  </a:cubicBezTo>
                  <a:cubicBezTo>
                    <a:pt x="16243" y="39320"/>
                    <a:pt x="39560" y="14631"/>
                    <a:pt x="72250" y="13488"/>
                  </a:cubicBezTo>
                  <a:close/>
                </a:path>
              </a:pathLst>
            </a:custGeom>
            <a:solidFill>
              <a:srgbClr val="000000"/>
            </a:solidFill>
            <a:ln w="2286" cap="flat">
              <a:noFill/>
              <a:prstDash val="solid"/>
              <a:miter/>
            </a:ln>
          </p:spPr>
          <p:txBody>
            <a:bodyPr rtlCol="0" anchor="ctr"/>
            <a:lstStyle/>
            <a:p>
              <a:endParaRPr lang="en-US"/>
            </a:p>
          </p:txBody>
        </p:sp>
        <p:sp>
          <p:nvSpPr>
            <p:cNvPr id="128" name="Freeform 578">
              <a:extLst>
                <a:ext uri="{FF2B5EF4-FFF2-40B4-BE49-F238E27FC236}">
                  <a16:creationId xmlns:a16="http://schemas.microsoft.com/office/drawing/2014/main" id="{CCF643C4-C1A7-6698-BF66-551C58868C63}"/>
                </a:ext>
              </a:extLst>
            </p:cNvPr>
            <p:cNvSpPr/>
            <p:nvPr/>
          </p:nvSpPr>
          <p:spPr>
            <a:xfrm>
              <a:off x="6560926" y="3473663"/>
              <a:ext cx="201426" cy="293483"/>
            </a:xfrm>
            <a:custGeom>
              <a:avLst/>
              <a:gdLst>
                <a:gd name="connsiteX0" fmla="*/ 39036 w 201426"/>
                <a:gd name="connsiteY0" fmla="*/ 158790 h 293483"/>
                <a:gd name="connsiteX1" fmla="*/ 66468 w 201426"/>
                <a:gd name="connsiteY1" fmla="*/ 200396 h 293483"/>
                <a:gd name="connsiteX2" fmla="*/ 66468 w 201426"/>
                <a:gd name="connsiteY2" fmla="*/ 231942 h 293483"/>
                <a:gd name="connsiteX3" fmla="*/ 66697 w 201426"/>
                <a:gd name="connsiteY3" fmla="*/ 273548 h 293483"/>
                <a:gd name="connsiteX4" fmla="*/ 86813 w 201426"/>
                <a:gd name="connsiteY4" fmla="*/ 293207 h 293483"/>
                <a:gd name="connsiteX5" fmla="*/ 117446 w 201426"/>
                <a:gd name="connsiteY5" fmla="*/ 293436 h 293483"/>
                <a:gd name="connsiteX6" fmla="*/ 136648 w 201426"/>
                <a:gd name="connsiteY6" fmla="*/ 276748 h 293483"/>
                <a:gd name="connsiteX7" fmla="*/ 138934 w 201426"/>
                <a:gd name="connsiteY7" fmla="*/ 261660 h 293483"/>
                <a:gd name="connsiteX8" fmla="*/ 141906 w 201426"/>
                <a:gd name="connsiteY8" fmla="*/ 193766 h 293483"/>
                <a:gd name="connsiteX9" fmla="*/ 151507 w 201426"/>
                <a:gd name="connsiteY9" fmla="*/ 172506 h 293483"/>
                <a:gd name="connsiteX10" fmla="*/ 201342 w 201426"/>
                <a:gd name="connsiteY10" fmla="*/ 81524 h 293483"/>
                <a:gd name="connsiteX11" fmla="*/ 124761 w 201426"/>
                <a:gd name="connsiteY11" fmla="*/ 1514 h 293483"/>
                <a:gd name="connsiteX12" fmla="*/ 10004 w 201426"/>
                <a:gd name="connsiteY12" fmla="*/ 51806 h 293483"/>
                <a:gd name="connsiteX13" fmla="*/ 39036 w 201426"/>
                <a:gd name="connsiteY13" fmla="*/ 158790 h 293483"/>
                <a:gd name="connsiteX14" fmla="*/ 62582 w 201426"/>
                <a:gd name="connsiteY14" fmla="*/ 21859 h 293483"/>
                <a:gd name="connsiteX15" fmla="*/ 170710 w 201426"/>
                <a:gd name="connsiteY15" fmla="*/ 39918 h 293483"/>
                <a:gd name="connsiteX16" fmla="*/ 173224 w 201426"/>
                <a:gd name="connsiteY16" fmla="*/ 42662 h 293483"/>
                <a:gd name="connsiteX17" fmla="*/ 174367 w 201426"/>
                <a:gd name="connsiteY17" fmla="*/ 44033 h 293483"/>
                <a:gd name="connsiteX18" fmla="*/ 175739 w 201426"/>
                <a:gd name="connsiteY18" fmla="*/ 45633 h 293483"/>
                <a:gd name="connsiteX19" fmla="*/ 176653 w 201426"/>
                <a:gd name="connsiteY19" fmla="*/ 47005 h 293483"/>
                <a:gd name="connsiteX20" fmla="*/ 177796 w 201426"/>
                <a:gd name="connsiteY20" fmla="*/ 48605 h 293483"/>
                <a:gd name="connsiteX21" fmla="*/ 178711 w 201426"/>
                <a:gd name="connsiteY21" fmla="*/ 49977 h 293483"/>
                <a:gd name="connsiteX22" fmla="*/ 179625 w 201426"/>
                <a:gd name="connsiteY22" fmla="*/ 51806 h 293483"/>
                <a:gd name="connsiteX23" fmla="*/ 180311 w 201426"/>
                <a:gd name="connsiteY23" fmla="*/ 53177 h 293483"/>
                <a:gd name="connsiteX24" fmla="*/ 181225 w 201426"/>
                <a:gd name="connsiteY24" fmla="*/ 55235 h 293483"/>
                <a:gd name="connsiteX25" fmla="*/ 181682 w 201426"/>
                <a:gd name="connsiteY25" fmla="*/ 56606 h 293483"/>
                <a:gd name="connsiteX26" fmla="*/ 182368 w 201426"/>
                <a:gd name="connsiteY26" fmla="*/ 58892 h 293483"/>
                <a:gd name="connsiteX27" fmla="*/ 182825 w 201426"/>
                <a:gd name="connsiteY27" fmla="*/ 60035 h 293483"/>
                <a:gd name="connsiteX28" fmla="*/ 183740 w 201426"/>
                <a:gd name="connsiteY28" fmla="*/ 63464 h 293483"/>
                <a:gd name="connsiteX29" fmla="*/ 182825 w 201426"/>
                <a:gd name="connsiteY29" fmla="*/ 114442 h 293483"/>
                <a:gd name="connsiteX30" fmla="*/ 148078 w 201426"/>
                <a:gd name="connsiteY30" fmla="*/ 159248 h 293483"/>
                <a:gd name="connsiteX31" fmla="*/ 129333 w 201426"/>
                <a:gd name="connsiteY31" fmla="*/ 198567 h 293483"/>
                <a:gd name="connsiteX32" fmla="*/ 127047 w 201426"/>
                <a:gd name="connsiteY32" fmla="*/ 268518 h 293483"/>
                <a:gd name="connsiteX33" fmla="*/ 110131 w 201426"/>
                <a:gd name="connsiteY33" fmla="*/ 281320 h 293483"/>
                <a:gd name="connsiteX34" fmla="*/ 80184 w 201426"/>
                <a:gd name="connsiteY34" fmla="*/ 251373 h 293483"/>
                <a:gd name="connsiteX35" fmla="*/ 80184 w 201426"/>
                <a:gd name="connsiteY35" fmla="*/ 220512 h 293483"/>
                <a:gd name="connsiteX36" fmla="*/ 81098 w 201426"/>
                <a:gd name="connsiteY36" fmla="*/ 185308 h 293483"/>
                <a:gd name="connsiteX37" fmla="*/ 64182 w 201426"/>
                <a:gd name="connsiteY37" fmla="*/ 158562 h 293483"/>
                <a:gd name="connsiteX38" fmla="*/ 59839 w 201426"/>
                <a:gd name="connsiteY38" fmla="*/ 156504 h 293483"/>
                <a:gd name="connsiteX39" fmla="*/ 58467 w 201426"/>
                <a:gd name="connsiteY39" fmla="*/ 155819 h 293483"/>
                <a:gd name="connsiteX40" fmla="*/ 55724 w 201426"/>
                <a:gd name="connsiteY40" fmla="*/ 154447 h 293483"/>
                <a:gd name="connsiteX41" fmla="*/ 54124 w 201426"/>
                <a:gd name="connsiteY41" fmla="*/ 153533 h 293483"/>
                <a:gd name="connsiteX42" fmla="*/ 51838 w 201426"/>
                <a:gd name="connsiteY42" fmla="*/ 152161 h 293483"/>
                <a:gd name="connsiteX43" fmla="*/ 50009 w 201426"/>
                <a:gd name="connsiteY43" fmla="*/ 151018 h 293483"/>
                <a:gd name="connsiteX44" fmla="*/ 48180 w 201426"/>
                <a:gd name="connsiteY44" fmla="*/ 149646 h 293483"/>
                <a:gd name="connsiteX45" fmla="*/ 46351 w 201426"/>
                <a:gd name="connsiteY45" fmla="*/ 148275 h 293483"/>
                <a:gd name="connsiteX46" fmla="*/ 44751 w 201426"/>
                <a:gd name="connsiteY46" fmla="*/ 146903 h 293483"/>
                <a:gd name="connsiteX47" fmla="*/ 42922 w 201426"/>
                <a:gd name="connsiteY47" fmla="*/ 145303 h 293483"/>
                <a:gd name="connsiteX48" fmla="*/ 41551 w 201426"/>
                <a:gd name="connsiteY48" fmla="*/ 143931 h 293483"/>
                <a:gd name="connsiteX49" fmla="*/ 39722 w 201426"/>
                <a:gd name="connsiteY49" fmla="*/ 142103 h 293483"/>
                <a:gd name="connsiteX50" fmla="*/ 38579 w 201426"/>
                <a:gd name="connsiteY50" fmla="*/ 140960 h 293483"/>
                <a:gd name="connsiteX51" fmla="*/ 36521 w 201426"/>
                <a:gd name="connsiteY51" fmla="*/ 138902 h 293483"/>
                <a:gd name="connsiteX52" fmla="*/ 36521 w 201426"/>
                <a:gd name="connsiteY52" fmla="*/ 138674 h 293483"/>
                <a:gd name="connsiteX53" fmla="*/ 29206 w 201426"/>
                <a:gd name="connsiteY53" fmla="*/ 129072 h 293483"/>
                <a:gd name="connsiteX54" fmla="*/ 29206 w 201426"/>
                <a:gd name="connsiteY54" fmla="*/ 128844 h 293483"/>
                <a:gd name="connsiteX55" fmla="*/ 27377 w 201426"/>
                <a:gd name="connsiteY55" fmla="*/ 125643 h 293483"/>
                <a:gd name="connsiteX56" fmla="*/ 27149 w 201426"/>
                <a:gd name="connsiteY56" fmla="*/ 125186 h 293483"/>
                <a:gd name="connsiteX57" fmla="*/ 25549 w 201426"/>
                <a:gd name="connsiteY57" fmla="*/ 121986 h 293483"/>
                <a:gd name="connsiteX58" fmla="*/ 25320 w 201426"/>
                <a:gd name="connsiteY58" fmla="*/ 121300 h 293483"/>
                <a:gd name="connsiteX59" fmla="*/ 23720 w 201426"/>
                <a:gd name="connsiteY59" fmla="*/ 118100 h 293483"/>
                <a:gd name="connsiteX60" fmla="*/ 23491 w 201426"/>
                <a:gd name="connsiteY60" fmla="*/ 117414 h 293483"/>
                <a:gd name="connsiteX61" fmla="*/ 22120 w 201426"/>
                <a:gd name="connsiteY61" fmla="*/ 113985 h 293483"/>
                <a:gd name="connsiteX62" fmla="*/ 21891 w 201426"/>
                <a:gd name="connsiteY62" fmla="*/ 113528 h 293483"/>
                <a:gd name="connsiteX63" fmla="*/ 18462 w 201426"/>
                <a:gd name="connsiteY63" fmla="*/ 100955 h 293483"/>
                <a:gd name="connsiteX64" fmla="*/ 62582 w 201426"/>
                <a:gd name="connsiteY64" fmla="*/ 21859 h 2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01426" h="293483">
                  <a:moveTo>
                    <a:pt x="39036" y="158790"/>
                  </a:moveTo>
                  <a:cubicBezTo>
                    <a:pt x="62353" y="175478"/>
                    <a:pt x="69211" y="175021"/>
                    <a:pt x="66468" y="200396"/>
                  </a:cubicBezTo>
                  <a:cubicBezTo>
                    <a:pt x="66011" y="204739"/>
                    <a:pt x="66468" y="227599"/>
                    <a:pt x="66468" y="231942"/>
                  </a:cubicBezTo>
                  <a:cubicBezTo>
                    <a:pt x="66468" y="245887"/>
                    <a:pt x="66011" y="259832"/>
                    <a:pt x="66697" y="273548"/>
                  </a:cubicBezTo>
                  <a:cubicBezTo>
                    <a:pt x="67382" y="288864"/>
                    <a:pt x="71269" y="292521"/>
                    <a:pt x="86813" y="293207"/>
                  </a:cubicBezTo>
                  <a:cubicBezTo>
                    <a:pt x="97100" y="293664"/>
                    <a:pt x="107387" y="292979"/>
                    <a:pt x="117446" y="293436"/>
                  </a:cubicBezTo>
                  <a:cubicBezTo>
                    <a:pt x="129562" y="294122"/>
                    <a:pt x="134591" y="287264"/>
                    <a:pt x="136648" y="276748"/>
                  </a:cubicBezTo>
                  <a:cubicBezTo>
                    <a:pt x="137563" y="271719"/>
                    <a:pt x="138020" y="266690"/>
                    <a:pt x="138934" y="261660"/>
                  </a:cubicBezTo>
                  <a:cubicBezTo>
                    <a:pt x="142592" y="239029"/>
                    <a:pt x="141906" y="216398"/>
                    <a:pt x="141906" y="193766"/>
                  </a:cubicBezTo>
                  <a:cubicBezTo>
                    <a:pt x="141906" y="185994"/>
                    <a:pt x="142592" y="177536"/>
                    <a:pt x="151507" y="172506"/>
                  </a:cubicBezTo>
                  <a:cubicBezTo>
                    <a:pt x="187397" y="152618"/>
                    <a:pt x="202714" y="119700"/>
                    <a:pt x="201342" y="81524"/>
                  </a:cubicBezTo>
                  <a:cubicBezTo>
                    <a:pt x="199742" y="33975"/>
                    <a:pt x="170024" y="9515"/>
                    <a:pt x="124761" y="1514"/>
                  </a:cubicBezTo>
                  <a:cubicBezTo>
                    <a:pt x="91385" y="-4430"/>
                    <a:pt x="30121" y="6086"/>
                    <a:pt x="10004" y="51806"/>
                  </a:cubicBezTo>
                  <a:cubicBezTo>
                    <a:pt x="-9427" y="95925"/>
                    <a:pt x="-969" y="129987"/>
                    <a:pt x="39036" y="158790"/>
                  </a:cubicBezTo>
                  <a:close/>
                  <a:moveTo>
                    <a:pt x="62582" y="21859"/>
                  </a:moveTo>
                  <a:cubicBezTo>
                    <a:pt x="96186" y="6314"/>
                    <a:pt x="146707" y="15687"/>
                    <a:pt x="170710" y="39918"/>
                  </a:cubicBezTo>
                  <a:cubicBezTo>
                    <a:pt x="171624" y="40833"/>
                    <a:pt x="172310" y="41747"/>
                    <a:pt x="173224" y="42662"/>
                  </a:cubicBezTo>
                  <a:cubicBezTo>
                    <a:pt x="173681" y="43119"/>
                    <a:pt x="173910" y="43576"/>
                    <a:pt x="174367" y="44033"/>
                  </a:cubicBezTo>
                  <a:cubicBezTo>
                    <a:pt x="174824" y="44490"/>
                    <a:pt x="175282" y="45176"/>
                    <a:pt x="175739" y="45633"/>
                  </a:cubicBezTo>
                  <a:cubicBezTo>
                    <a:pt x="175967" y="46091"/>
                    <a:pt x="176425" y="46548"/>
                    <a:pt x="176653" y="47005"/>
                  </a:cubicBezTo>
                  <a:cubicBezTo>
                    <a:pt x="177110" y="47462"/>
                    <a:pt x="177339" y="48148"/>
                    <a:pt x="177796" y="48605"/>
                  </a:cubicBezTo>
                  <a:cubicBezTo>
                    <a:pt x="178025" y="49062"/>
                    <a:pt x="178482" y="49520"/>
                    <a:pt x="178711" y="49977"/>
                  </a:cubicBezTo>
                  <a:cubicBezTo>
                    <a:pt x="179168" y="50663"/>
                    <a:pt x="179396" y="51120"/>
                    <a:pt x="179625" y="51806"/>
                  </a:cubicBezTo>
                  <a:cubicBezTo>
                    <a:pt x="179854" y="52263"/>
                    <a:pt x="180082" y="52720"/>
                    <a:pt x="180311" y="53177"/>
                  </a:cubicBezTo>
                  <a:cubicBezTo>
                    <a:pt x="180539" y="53863"/>
                    <a:pt x="180997" y="54549"/>
                    <a:pt x="181225" y="55235"/>
                  </a:cubicBezTo>
                  <a:cubicBezTo>
                    <a:pt x="181454" y="55692"/>
                    <a:pt x="181682" y="56149"/>
                    <a:pt x="181682" y="56606"/>
                  </a:cubicBezTo>
                  <a:cubicBezTo>
                    <a:pt x="181911" y="57292"/>
                    <a:pt x="182140" y="58206"/>
                    <a:pt x="182368" y="58892"/>
                  </a:cubicBezTo>
                  <a:cubicBezTo>
                    <a:pt x="182597" y="59349"/>
                    <a:pt x="182597" y="59578"/>
                    <a:pt x="182825" y="60035"/>
                  </a:cubicBezTo>
                  <a:cubicBezTo>
                    <a:pt x="183054" y="61178"/>
                    <a:pt x="183511" y="62321"/>
                    <a:pt x="183740" y="63464"/>
                  </a:cubicBezTo>
                  <a:cubicBezTo>
                    <a:pt x="187169" y="81752"/>
                    <a:pt x="187626" y="96611"/>
                    <a:pt x="182825" y="114442"/>
                  </a:cubicBezTo>
                  <a:cubicBezTo>
                    <a:pt x="178253" y="132044"/>
                    <a:pt x="165223" y="151247"/>
                    <a:pt x="148078" y="159248"/>
                  </a:cubicBezTo>
                  <a:cubicBezTo>
                    <a:pt x="130705" y="167477"/>
                    <a:pt x="127733" y="180736"/>
                    <a:pt x="129333" y="198567"/>
                  </a:cubicBezTo>
                  <a:cubicBezTo>
                    <a:pt x="130705" y="213883"/>
                    <a:pt x="128190" y="260746"/>
                    <a:pt x="127047" y="268518"/>
                  </a:cubicBezTo>
                  <a:cubicBezTo>
                    <a:pt x="125675" y="278120"/>
                    <a:pt x="119960" y="281549"/>
                    <a:pt x="110131" y="281320"/>
                  </a:cubicBezTo>
                  <a:cubicBezTo>
                    <a:pt x="81784" y="280406"/>
                    <a:pt x="80641" y="279720"/>
                    <a:pt x="80184" y="251373"/>
                  </a:cubicBezTo>
                  <a:cubicBezTo>
                    <a:pt x="79955" y="241086"/>
                    <a:pt x="80184" y="230799"/>
                    <a:pt x="80184" y="220512"/>
                  </a:cubicBezTo>
                  <a:cubicBezTo>
                    <a:pt x="80413" y="220512"/>
                    <a:pt x="80641" y="196967"/>
                    <a:pt x="81098" y="185308"/>
                  </a:cubicBezTo>
                  <a:cubicBezTo>
                    <a:pt x="81556" y="172278"/>
                    <a:pt x="76984" y="164277"/>
                    <a:pt x="64182" y="158562"/>
                  </a:cubicBezTo>
                  <a:cubicBezTo>
                    <a:pt x="62810" y="157876"/>
                    <a:pt x="61210" y="157190"/>
                    <a:pt x="59839" y="156504"/>
                  </a:cubicBezTo>
                  <a:cubicBezTo>
                    <a:pt x="59381" y="156276"/>
                    <a:pt x="58924" y="156047"/>
                    <a:pt x="58467" y="155819"/>
                  </a:cubicBezTo>
                  <a:cubicBezTo>
                    <a:pt x="57553" y="155361"/>
                    <a:pt x="56638" y="154904"/>
                    <a:pt x="55724" y="154447"/>
                  </a:cubicBezTo>
                  <a:cubicBezTo>
                    <a:pt x="55267" y="154218"/>
                    <a:pt x="54581" y="153761"/>
                    <a:pt x="54124" y="153533"/>
                  </a:cubicBezTo>
                  <a:cubicBezTo>
                    <a:pt x="53438" y="153075"/>
                    <a:pt x="52752" y="152618"/>
                    <a:pt x="51838" y="152161"/>
                  </a:cubicBezTo>
                  <a:cubicBezTo>
                    <a:pt x="51152" y="151704"/>
                    <a:pt x="50695" y="151475"/>
                    <a:pt x="50009" y="151018"/>
                  </a:cubicBezTo>
                  <a:cubicBezTo>
                    <a:pt x="49323" y="150561"/>
                    <a:pt x="48637" y="150104"/>
                    <a:pt x="48180" y="149646"/>
                  </a:cubicBezTo>
                  <a:cubicBezTo>
                    <a:pt x="47494" y="149189"/>
                    <a:pt x="47037" y="148732"/>
                    <a:pt x="46351" y="148275"/>
                  </a:cubicBezTo>
                  <a:cubicBezTo>
                    <a:pt x="45894" y="147818"/>
                    <a:pt x="45208" y="147360"/>
                    <a:pt x="44751" y="146903"/>
                  </a:cubicBezTo>
                  <a:cubicBezTo>
                    <a:pt x="44065" y="146446"/>
                    <a:pt x="43608" y="145989"/>
                    <a:pt x="42922" y="145303"/>
                  </a:cubicBezTo>
                  <a:cubicBezTo>
                    <a:pt x="42465" y="144846"/>
                    <a:pt x="42008" y="144389"/>
                    <a:pt x="41551" y="143931"/>
                  </a:cubicBezTo>
                  <a:cubicBezTo>
                    <a:pt x="40865" y="143246"/>
                    <a:pt x="40179" y="142788"/>
                    <a:pt x="39722" y="142103"/>
                  </a:cubicBezTo>
                  <a:cubicBezTo>
                    <a:pt x="39265" y="141645"/>
                    <a:pt x="39036" y="141417"/>
                    <a:pt x="38579" y="140960"/>
                  </a:cubicBezTo>
                  <a:cubicBezTo>
                    <a:pt x="37893" y="140274"/>
                    <a:pt x="37207" y="139588"/>
                    <a:pt x="36521" y="138902"/>
                  </a:cubicBezTo>
                  <a:cubicBezTo>
                    <a:pt x="36521" y="138902"/>
                    <a:pt x="36521" y="138902"/>
                    <a:pt x="36521" y="138674"/>
                  </a:cubicBezTo>
                  <a:cubicBezTo>
                    <a:pt x="33778" y="135702"/>
                    <a:pt x="31264" y="132501"/>
                    <a:pt x="29206" y="129072"/>
                  </a:cubicBezTo>
                  <a:cubicBezTo>
                    <a:pt x="29206" y="129072"/>
                    <a:pt x="29206" y="129072"/>
                    <a:pt x="29206" y="128844"/>
                  </a:cubicBezTo>
                  <a:cubicBezTo>
                    <a:pt x="28520" y="127701"/>
                    <a:pt x="27835" y="126786"/>
                    <a:pt x="27377" y="125643"/>
                  </a:cubicBezTo>
                  <a:cubicBezTo>
                    <a:pt x="27377" y="125415"/>
                    <a:pt x="27149" y="125186"/>
                    <a:pt x="27149" y="125186"/>
                  </a:cubicBezTo>
                  <a:cubicBezTo>
                    <a:pt x="26463" y="124043"/>
                    <a:pt x="26006" y="123129"/>
                    <a:pt x="25549" y="121986"/>
                  </a:cubicBezTo>
                  <a:cubicBezTo>
                    <a:pt x="25549" y="121757"/>
                    <a:pt x="25320" y="121529"/>
                    <a:pt x="25320" y="121300"/>
                  </a:cubicBezTo>
                  <a:cubicBezTo>
                    <a:pt x="24863" y="120157"/>
                    <a:pt x="24406" y="119014"/>
                    <a:pt x="23720" y="118100"/>
                  </a:cubicBezTo>
                  <a:cubicBezTo>
                    <a:pt x="23720" y="117871"/>
                    <a:pt x="23491" y="117642"/>
                    <a:pt x="23491" y="117414"/>
                  </a:cubicBezTo>
                  <a:cubicBezTo>
                    <a:pt x="23034" y="116271"/>
                    <a:pt x="22577" y="115128"/>
                    <a:pt x="22120" y="113985"/>
                  </a:cubicBezTo>
                  <a:cubicBezTo>
                    <a:pt x="22120" y="113756"/>
                    <a:pt x="22120" y="113756"/>
                    <a:pt x="21891" y="113528"/>
                  </a:cubicBezTo>
                  <a:cubicBezTo>
                    <a:pt x="20519" y="109641"/>
                    <a:pt x="19376" y="105298"/>
                    <a:pt x="18462" y="100955"/>
                  </a:cubicBezTo>
                  <a:cubicBezTo>
                    <a:pt x="11604" y="64379"/>
                    <a:pt x="31492" y="35575"/>
                    <a:pt x="62582" y="21859"/>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497473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5080B-A7C7-8E51-651B-9FC0268D594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0021BB3-6549-800C-471D-B3BCFB66DFFB}"/>
              </a:ext>
            </a:extLst>
          </p:cNvPr>
          <p:cNvSpPr/>
          <p:nvPr/>
        </p:nvSpPr>
        <p:spPr>
          <a:xfrm>
            <a:off x="4381499" y="1491599"/>
            <a:ext cx="7265567" cy="3661426"/>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5A35C268-A9B9-F088-E387-A40604507F6C}"/>
              </a:ext>
            </a:extLst>
          </p:cNvPr>
          <p:cNvSpPr>
            <a:spLocks noGrp="1"/>
          </p:cNvSpPr>
          <p:nvPr>
            <p:ph type="body" sz="quarter" idx="21"/>
          </p:nvPr>
        </p:nvSpPr>
        <p:spPr>
          <a:xfrm>
            <a:off x="4482419" y="290217"/>
            <a:ext cx="7164648" cy="3499183"/>
          </a:xfrm>
        </p:spPr>
        <p:txBody>
          <a:bodyPr/>
          <a:lstStyle/>
          <a:p>
            <a:pPr marL="342900" indent="-342900">
              <a:spcAft>
                <a:spcPts val="1200"/>
              </a:spcAft>
              <a:buFont typeface="Wingdings" panose="05000000000000000000" pitchFamily="2" charset="2"/>
              <a:buChar char="q"/>
            </a:pPr>
            <a:r>
              <a:rPr lang="en-US" sz="2400" b="1" dirty="0">
                <a:solidFill>
                  <a:srgbClr val="E96751"/>
                </a:solidFill>
              </a:rPr>
              <a:t>Match Language to Criteria: </a:t>
            </a:r>
            <a:r>
              <a:rPr lang="en-US" sz="2400" dirty="0"/>
              <a:t>If the grant </a:t>
            </a:r>
            <a:r>
              <a:rPr lang="en-US" sz="2400" dirty="0" err="1"/>
              <a:t>prioritises</a:t>
            </a:r>
            <a:r>
              <a:rPr lang="en-US" sz="2400" dirty="0"/>
              <a:t> or funding objectives.</a:t>
            </a:r>
          </a:p>
          <a:p>
            <a:pPr>
              <a:spcAft>
                <a:spcPts val="1200"/>
              </a:spcAft>
            </a:pPr>
            <a:endParaRPr lang="en-US" sz="2400" b="1" dirty="0">
              <a:solidFill>
                <a:schemeClr val="bg1"/>
              </a:solidFill>
            </a:endParaRPr>
          </a:p>
          <a:p>
            <a:pPr>
              <a:spcAft>
                <a:spcPts val="1200"/>
              </a:spcAft>
            </a:pPr>
            <a:r>
              <a:rPr lang="en-US" sz="2400" b="1" dirty="0">
                <a:solidFill>
                  <a:schemeClr val="bg1"/>
                </a:solidFill>
              </a:rPr>
              <a:t>Example, innovation: </a:t>
            </a:r>
            <a:r>
              <a:rPr lang="en-US" sz="2400" dirty="0">
                <a:solidFill>
                  <a:schemeClr val="bg1"/>
                </a:solidFill>
              </a:rPr>
              <a:t>If it’s an innovation grant, focus on what’s new or pilot about your project. </a:t>
            </a:r>
          </a:p>
          <a:p>
            <a:pPr>
              <a:spcAft>
                <a:spcPts val="1200"/>
              </a:spcAft>
            </a:pPr>
            <a:r>
              <a:rPr lang="en-US" sz="2400" dirty="0">
                <a:solidFill>
                  <a:schemeClr val="bg1"/>
                </a:solidFill>
              </a:rPr>
              <a:t>Explicitly mention what is innovative (e.g., “first solar-powered floating cabins in Italy”). If it’s about inclusivity, consider how your site will be accessible and how you’ll engage with the community. </a:t>
            </a:r>
          </a:p>
          <a:p>
            <a:pPr>
              <a:spcAft>
                <a:spcPts val="1200"/>
              </a:spcAft>
            </a:pPr>
            <a:r>
              <a:rPr lang="en-US" sz="2400" dirty="0">
                <a:solidFill>
                  <a:schemeClr val="bg1"/>
                </a:solidFill>
              </a:rPr>
              <a:t>Tailor each answer to hit the points they care about. </a:t>
            </a:r>
            <a:endParaRPr lang="en-US" dirty="0"/>
          </a:p>
          <a:p>
            <a:pPr>
              <a:spcAft>
                <a:spcPts val="1200"/>
              </a:spcAft>
            </a:pPr>
            <a:endParaRPr lang="en-IE" dirty="0"/>
          </a:p>
        </p:txBody>
      </p:sp>
      <p:sp>
        <p:nvSpPr>
          <p:cNvPr id="9" name="Text Placeholder 2">
            <a:extLst>
              <a:ext uri="{FF2B5EF4-FFF2-40B4-BE49-F238E27FC236}">
                <a16:creationId xmlns:a16="http://schemas.microsoft.com/office/drawing/2014/main" id="{ACD5C715-0BA3-74AD-8DD8-C802489BF0A1}"/>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Introduction </a:t>
            </a:r>
            <a:endParaRPr lang="en-IE" sz="3400" dirty="0"/>
          </a:p>
        </p:txBody>
      </p:sp>
      <p:sp>
        <p:nvSpPr>
          <p:cNvPr id="10" name="Text Placeholder 3">
            <a:extLst>
              <a:ext uri="{FF2B5EF4-FFF2-40B4-BE49-F238E27FC236}">
                <a16:creationId xmlns:a16="http://schemas.microsoft.com/office/drawing/2014/main" id="{8BAE4391-B421-15D0-B44C-08531CFE7ACD}"/>
              </a:ext>
            </a:extLst>
          </p:cNvPr>
          <p:cNvSpPr>
            <a:spLocks noGrp="1"/>
          </p:cNvSpPr>
          <p:nvPr>
            <p:ph type="body" sz="quarter" idx="19"/>
          </p:nvPr>
        </p:nvSpPr>
        <p:spPr>
          <a:xfrm>
            <a:off x="528133" y="645559"/>
            <a:ext cx="3186617" cy="385564"/>
          </a:xfrm>
        </p:spPr>
        <p:txBody>
          <a:bodyPr/>
          <a:lstStyle/>
          <a:p>
            <a:r>
              <a:rPr lang="en-IE" sz="3200" dirty="0"/>
              <a:t>Grant Application Questions</a:t>
            </a:r>
          </a:p>
        </p:txBody>
      </p:sp>
    </p:spTree>
    <p:extLst>
      <p:ext uri="{BB962C8B-B14F-4D97-AF65-F5344CB8AC3E}">
        <p14:creationId xmlns:p14="http://schemas.microsoft.com/office/powerpoint/2010/main" val="3682144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99C3C-8606-B4CE-5232-98249B1186E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58A364A-961E-6D8F-BC8B-7DAA3CD8C565}"/>
              </a:ext>
            </a:extLst>
          </p:cNvPr>
          <p:cNvSpPr/>
          <p:nvPr/>
        </p:nvSpPr>
        <p:spPr>
          <a:xfrm>
            <a:off x="4390221" y="570429"/>
            <a:ext cx="7349044" cy="5115996"/>
          </a:xfrm>
          <a:prstGeom prst="roundRect">
            <a:avLst/>
          </a:prstGeom>
          <a:solidFill>
            <a:srgbClr val="F2A15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C6557ECB-61B4-8282-1740-72E6F294B388}"/>
              </a:ext>
            </a:extLst>
          </p:cNvPr>
          <p:cNvSpPr>
            <a:spLocks noGrp="1"/>
          </p:cNvSpPr>
          <p:nvPr>
            <p:ph type="body" sz="quarter" idx="21"/>
          </p:nvPr>
        </p:nvSpPr>
        <p:spPr>
          <a:xfrm>
            <a:off x="4701494" y="290217"/>
            <a:ext cx="7164648" cy="3499183"/>
          </a:xfrm>
        </p:spPr>
        <p:txBody>
          <a:bodyPr/>
          <a:lstStyle/>
          <a:p>
            <a:pPr>
              <a:spcAft>
                <a:spcPts val="1200"/>
              </a:spcAft>
            </a:pPr>
            <a:endParaRPr lang="en-US" sz="2400" b="1" dirty="0">
              <a:solidFill>
                <a:schemeClr val="bg1"/>
              </a:solidFill>
            </a:endParaRPr>
          </a:p>
          <a:p>
            <a:pPr>
              <a:spcAft>
                <a:spcPts val="1200"/>
              </a:spcAft>
            </a:pPr>
            <a:endParaRPr lang="en-US" sz="2400" b="1" dirty="0">
              <a:solidFill>
                <a:schemeClr val="bg1"/>
              </a:solidFill>
            </a:endParaRPr>
          </a:p>
          <a:p>
            <a:pPr>
              <a:spcAft>
                <a:spcPts val="1200"/>
              </a:spcAft>
            </a:pPr>
            <a:r>
              <a:rPr lang="en-US" sz="2400" b="1" dirty="0">
                <a:solidFill>
                  <a:schemeClr val="bg1"/>
                </a:solidFill>
              </a:rPr>
              <a:t>For example, </a:t>
            </a:r>
            <a:r>
              <a:rPr lang="en-US" sz="2400" b="1" dirty="0" err="1">
                <a:solidFill>
                  <a:schemeClr val="bg1"/>
                </a:solidFill>
              </a:rPr>
              <a:t>digitalisation</a:t>
            </a:r>
            <a:r>
              <a:rPr lang="en-US" sz="2400" b="1" dirty="0">
                <a:solidFill>
                  <a:schemeClr val="bg1"/>
                </a:solidFill>
              </a:rPr>
              <a:t> or green transition: </a:t>
            </a:r>
          </a:p>
          <a:p>
            <a:pPr>
              <a:spcAft>
                <a:spcPts val="1200"/>
              </a:spcAft>
            </a:pPr>
            <a:r>
              <a:rPr lang="en-US" sz="2400" dirty="0">
                <a:solidFill>
                  <a:schemeClr val="bg1"/>
                </a:solidFill>
              </a:rPr>
              <a:t>an EU grant might have horizontal priorities like </a:t>
            </a:r>
            <a:r>
              <a:rPr lang="en-US" sz="2400" dirty="0" err="1">
                <a:solidFill>
                  <a:schemeClr val="bg1"/>
                </a:solidFill>
              </a:rPr>
              <a:t>digitalisation</a:t>
            </a:r>
            <a:r>
              <a:rPr lang="en-US" sz="2400" dirty="0">
                <a:solidFill>
                  <a:schemeClr val="bg1"/>
                </a:solidFill>
              </a:rPr>
              <a:t> or green transition – even if your project is small, you could mention using a modern online booking system (</a:t>
            </a:r>
            <a:r>
              <a:rPr lang="en-US" sz="2400" dirty="0" err="1">
                <a:solidFill>
                  <a:schemeClr val="bg1"/>
                </a:solidFill>
              </a:rPr>
              <a:t>digitalisation</a:t>
            </a:r>
            <a:r>
              <a:rPr lang="en-US" sz="2400" dirty="0">
                <a:solidFill>
                  <a:schemeClr val="bg1"/>
                </a:solidFill>
              </a:rPr>
              <a:t>) or eco-friendly construction (green). </a:t>
            </a:r>
          </a:p>
          <a:p>
            <a:pPr>
              <a:spcAft>
                <a:spcPts val="1200"/>
              </a:spcAft>
            </a:pPr>
            <a:r>
              <a:rPr lang="en-US" sz="2400" b="1" dirty="0">
                <a:solidFill>
                  <a:schemeClr val="bg1"/>
                </a:solidFill>
              </a:rPr>
              <a:t>For example, rural development focusing on community/jobs—mirroring</a:t>
            </a:r>
            <a:r>
              <a:rPr lang="en-US" sz="2400" dirty="0">
                <a:solidFill>
                  <a:schemeClr val="bg1"/>
                </a:solidFill>
              </a:rPr>
              <a:t> keywords from the call guidelines.</a:t>
            </a:r>
          </a:p>
          <a:p>
            <a:pPr>
              <a:spcAft>
                <a:spcPts val="1200"/>
              </a:spcAft>
            </a:pPr>
            <a:endParaRPr lang="en-US" dirty="0"/>
          </a:p>
          <a:p>
            <a:pPr>
              <a:spcAft>
                <a:spcPts val="1200"/>
              </a:spcAft>
            </a:pPr>
            <a:endParaRPr lang="en-IE" dirty="0"/>
          </a:p>
        </p:txBody>
      </p:sp>
      <p:sp>
        <p:nvSpPr>
          <p:cNvPr id="9" name="Text Placeholder 2">
            <a:extLst>
              <a:ext uri="{FF2B5EF4-FFF2-40B4-BE49-F238E27FC236}">
                <a16:creationId xmlns:a16="http://schemas.microsoft.com/office/drawing/2014/main" id="{CEC96A8B-7083-641A-E1C1-960703F77D55}"/>
              </a:ext>
            </a:extLst>
          </p:cNvPr>
          <p:cNvSpPr>
            <a:spLocks noGrp="1"/>
          </p:cNvSpPr>
          <p:nvPr>
            <p:ph type="body" sz="quarter" idx="18"/>
          </p:nvPr>
        </p:nvSpPr>
        <p:spPr>
          <a:xfrm>
            <a:off x="485269" y="1779837"/>
            <a:ext cx="3381881" cy="1049221"/>
          </a:xfrm>
        </p:spPr>
        <p:txBody>
          <a:bodyPr/>
          <a:lstStyle/>
          <a:p>
            <a:pPr>
              <a:lnSpc>
                <a:spcPct val="100000"/>
              </a:lnSpc>
            </a:pPr>
            <a:r>
              <a:rPr lang="en-US" sz="3400" dirty="0"/>
              <a:t>Introduction </a:t>
            </a:r>
            <a:endParaRPr lang="en-IE" sz="3400" dirty="0"/>
          </a:p>
        </p:txBody>
      </p:sp>
      <p:sp>
        <p:nvSpPr>
          <p:cNvPr id="10" name="Text Placeholder 3">
            <a:extLst>
              <a:ext uri="{FF2B5EF4-FFF2-40B4-BE49-F238E27FC236}">
                <a16:creationId xmlns:a16="http://schemas.microsoft.com/office/drawing/2014/main" id="{CF7AF2BD-1F0C-56E6-1718-54C852B60245}"/>
              </a:ext>
            </a:extLst>
          </p:cNvPr>
          <p:cNvSpPr>
            <a:spLocks noGrp="1"/>
          </p:cNvSpPr>
          <p:nvPr>
            <p:ph type="body" sz="quarter" idx="19"/>
          </p:nvPr>
        </p:nvSpPr>
        <p:spPr>
          <a:xfrm>
            <a:off x="528133" y="645559"/>
            <a:ext cx="3186617" cy="385564"/>
          </a:xfrm>
        </p:spPr>
        <p:txBody>
          <a:bodyPr/>
          <a:lstStyle/>
          <a:p>
            <a:r>
              <a:rPr lang="en-IE" sz="3200" dirty="0"/>
              <a:t>Grant Application Questions</a:t>
            </a:r>
          </a:p>
        </p:txBody>
      </p:sp>
    </p:spTree>
    <p:extLst>
      <p:ext uri="{BB962C8B-B14F-4D97-AF65-F5344CB8AC3E}">
        <p14:creationId xmlns:p14="http://schemas.microsoft.com/office/powerpoint/2010/main" val="21635723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F798-A108-3729-2752-6A6050202364}"/>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CCE6253-9CA9-23C8-31F6-AF7A83089831}"/>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9B7C3B3F-BB6E-ADE0-0A83-8D3113FFCC80}"/>
              </a:ext>
            </a:extLst>
          </p:cNvPr>
          <p:cNvSpPr/>
          <p:nvPr/>
        </p:nvSpPr>
        <p:spPr>
          <a:xfrm>
            <a:off x="830086" y="1031579"/>
            <a:ext cx="10595240" cy="1043834"/>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51CBC83-2238-D2F7-959A-E3EFDC24E1CD}"/>
              </a:ext>
            </a:extLst>
          </p:cNvPr>
          <p:cNvSpPr>
            <a:spLocks noGrp="1"/>
          </p:cNvSpPr>
          <p:nvPr>
            <p:ph type="body" sz="quarter" idx="16"/>
          </p:nvPr>
        </p:nvSpPr>
        <p:spPr>
          <a:xfrm>
            <a:off x="2028439" y="184857"/>
            <a:ext cx="10614687" cy="803654"/>
          </a:xfrm>
        </p:spPr>
        <p:txBody>
          <a:bodyPr/>
          <a:lstStyle/>
          <a:p>
            <a:r>
              <a:rPr lang="en-GB" sz="3800" b="1" dirty="0">
                <a:solidFill>
                  <a:srgbClr val="E96751"/>
                </a:solidFill>
              </a:rPr>
              <a:t>Question 1 </a:t>
            </a:r>
            <a:r>
              <a:rPr lang="en-GB" sz="2800" i="1" dirty="0"/>
              <a:t>Sample Answer</a:t>
            </a:r>
          </a:p>
        </p:txBody>
      </p:sp>
      <p:cxnSp>
        <p:nvCxnSpPr>
          <p:cNvPr id="2" name="Straight Connector 1">
            <a:extLst>
              <a:ext uri="{FF2B5EF4-FFF2-40B4-BE49-F238E27FC236}">
                <a16:creationId xmlns:a16="http://schemas.microsoft.com/office/drawing/2014/main" id="{063C3441-C464-90E0-16BF-E887BC53C8ED}"/>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5EF76DFB-D46F-49D7-0AF6-D44E05755F1E}"/>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“Describe the project and what you are seeking funding for.”</a:t>
            </a:r>
          </a:p>
        </p:txBody>
      </p:sp>
      <p:sp>
        <p:nvSpPr>
          <p:cNvPr id="21" name="Text Placeholder 5">
            <a:extLst>
              <a:ext uri="{FF2B5EF4-FFF2-40B4-BE49-F238E27FC236}">
                <a16:creationId xmlns:a16="http://schemas.microsoft.com/office/drawing/2014/main" id="{20BE3507-BB05-EE5A-40C9-016A0A423748}"/>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Sample Answer: </a:t>
            </a:r>
            <a:r>
              <a:rPr lang="en-US" b="1" dirty="0">
                <a:solidFill>
                  <a:srgbClr val="E96751"/>
                </a:solidFill>
              </a:rPr>
              <a:t>Mountain Sky Glamping, Slovenia</a:t>
            </a:r>
          </a:p>
          <a:p>
            <a:pPr marL="0" indent="0">
              <a:spcAft>
                <a:spcPts val="600"/>
              </a:spcAft>
            </a:pPr>
            <a:r>
              <a:rPr lang="en-US" b="1" dirty="0">
                <a:solidFill>
                  <a:srgbClr val="459597"/>
                </a:solidFill>
              </a:rPr>
              <a:t> </a:t>
            </a:r>
            <a:r>
              <a:rPr lang="en-US" b="1" i="1" dirty="0">
                <a:solidFill>
                  <a:srgbClr val="494949"/>
                </a:solidFill>
              </a:rPr>
              <a:t>“</a:t>
            </a:r>
            <a:r>
              <a:rPr lang="en-US" i="1" dirty="0">
                <a:solidFill>
                  <a:srgbClr val="494949"/>
                </a:solidFill>
              </a:rPr>
              <a:t>We will establish </a:t>
            </a:r>
            <a:r>
              <a:rPr lang="en-US" b="1" i="1" dirty="0">
                <a:solidFill>
                  <a:srgbClr val="494949"/>
                </a:solidFill>
              </a:rPr>
              <a:t>‘</a:t>
            </a:r>
            <a:r>
              <a:rPr lang="en-US" b="1" i="1" dirty="0" err="1">
                <a:solidFill>
                  <a:srgbClr val="494949"/>
                </a:solidFill>
              </a:rPr>
              <a:t>MountainSky</a:t>
            </a:r>
            <a:r>
              <a:rPr lang="en-US" b="1" i="1" dirty="0">
                <a:solidFill>
                  <a:srgbClr val="494949"/>
                </a:solidFill>
              </a:rPr>
              <a:t> Glamping’, </a:t>
            </a:r>
            <a:r>
              <a:rPr lang="en-US" i="1" dirty="0">
                <a:solidFill>
                  <a:srgbClr val="494949"/>
                </a:solidFill>
              </a:rPr>
              <a:t>a 5-unit luxury camping site on our family farm in northwestern Slovenia. Each unit will be a timber cabin on stilts with panoramic views. The project includes installing utilities, road access, and a small reception/service hut. </a:t>
            </a:r>
          </a:p>
          <a:p>
            <a:pPr marL="0" indent="0">
              <a:spcAft>
                <a:spcPts val="600"/>
              </a:spcAft>
            </a:pPr>
            <a:r>
              <a:rPr lang="en-US" i="1" dirty="0">
                <a:solidFill>
                  <a:srgbClr val="494949"/>
                </a:solidFill>
              </a:rPr>
              <a:t>Our objective is to create a new tourist accommodation that attracts at least 800 visitors in the first full year, lengthening stays in our region and generating income for our family and community.” </a:t>
            </a:r>
            <a:endParaRPr lang="en-GB" dirty="0">
              <a:solidFill>
                <a:srgbClr val="494949"/>
              </a:solidFill>
            </a:endParaRPr>
          </a:p>
        </p:txBody>
      </p:sp>
      <p:sp>
        <p:nvSpPr>
          <p:cNvPr id="25" name="Flowchart: Alternate Process 24">
            <a:extLst>
              <a:ext uri="{FF2B5EF4-FFF2-40B4-BE49-F238E27FC236}">
                <a16:creationId xmlns:a16="http://schemas.microsoft.com/office/drawing/2014/main" id="{CDCFEAC8-FE55-11F4-9648-022424E2CEDD}"/>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B28B03F9-7143-CFC3-4CD9-F406110A8B17}"/>
              </a:ext>
            </a:extLst>
          </p:cNvPr>
          <p:cNvSpPr txBox="1">
            <a:spLocks/>
          </p:cNvSpPr>
          <p:nvPr/>
        </p:nvSpPr>
        <p:spPr>
          <a:xfrm>
            <a:off x="1840160" y="576036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Note</a:t>
            </a:r>
            <a:r>
              <a:rPr lang="en-US" dirty="0">
                <a:solidFill>
                  <a:schemeClr val="bg1"/>
                </a:solidFill>
              </a:rPr>
              <a:t>: This answer clearly states what, where, how many units, and the goal, all in a few sentences. </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2CBB92AC-463A-73A9-D980-5CA4F35027B1}"/>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E8E5FA5-5544-1A8D-C8F6-30FF9BFDD57D}"/>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aphic 503">
            <a:extLst>
              <a:ext uri="{FF2B5EF4-FFF2-40B4-BE49-F238E27FC236}">
                <a16:creationId xmlns:a16="http://schemas.microsoft.com/office/drawing/2014/main" id="{D934A8EC-0098-9B2E-2B8F-53681D7EF9BA}"/>
              </a:ext>
            </a:extLst>
          </p:cNvPr>
          <p:cNvGrpSpPr/>
          <p:nvPr/>
        </p:nvGrpSpPr>
        <p:grpSpPr>
          <a:xfrm>
            <a:off x="908904" y="0"/>
            <a:ext cx="1010385" cy="886590"/>
            <a:chOff x="14589703" y="8973824"/>
            <a:chExt cx="1135616" cy="1089289"/>
          </a:xfrm>
        </p:grpSpPr>
        <p:grpSp>
          <p:nvGrpSpPr>
            <p:cNvPr id="20" name="Graphic 503">
              <a:extLst>
                <a:ext uri="{FF2B5EF4-FFF2-40B4-BE49-F238E27FC236}">
                  <a16:creationId xmlns:a16="http://schemas.microsoft.com/office/drawing/2014/main" id="{C36B358A-7459-3F4D-262C-53340FE2FEA7}"/>
                </a:ext>
              </a:extLst>
            </p:cNvPr>
            <p:cNvGrpSpPr/>
            <p:nvPr/>
          </p:nvGrpSpPr>
          <p:grpSpPr>
            <a:xfrm>
              <a:off x="14589703" y="8973824"/>
              <a:ext cx="1135616" cy="1089289"/>
              <a:chOff x="14589703" y="8973824"/>
              <a:chExt cx="1135616" cy="1089289"/>
            </a:xfrm>
          </p:grpSpPr>
          <p:sp>
            <p:nvSpPr>
              <p:cNvPr id="39" name="Freeform 546">
                <a:extLst>
                  <a:ext uri="{FF2B5EF4-FFF2-40B4-BE49-F238E27FC236}">
                    <a16:creationId xmlns:a16="http://schemas.microsoft.com/office/drawing/2014/main" id="{9CBEED83-E697-FAA6-5F07-7A369AA74A89}"/>
                  </a:ext>
                </a:extLst>
              </p:cNvPr>
              <p:cNvSpPr/>
              <p:nvPr/>
            </p:nvSpPr>
            <p:spPr>
              <a:xfrm rot="-4757999">
                <a:off x="14795578" y="9036236"/>
                <a:ext cx="742772" cy="741764"/>
              </a:xfrm>
              <a:custGeom>
                <a:avLst/>
                <a:gdLst>
                  <a:gd name="connsiteX0" fmla="*/ 742773 w 742772"/>
                  <a:gd name="connsiteY0" fmla="*/ 370883 h 741764"/>
                  <a:gd name="connsiteX1" fmla="*/ 371387 w 742772"/>
                  <a:gd name="connsiteY1" fmla="*/ 741765 h 741764"/>
                  <a:gd name="connsiteX2" fmla="*/ 0 w 742772"/>
                  <a:gd name="connsiteY2" fmla="*/ 370883 h 741764"/>
                  <a:gd name="connsiteX3" fmla="*/ 371387 w 742772"/>
                  <a:gd name="connsiteY3" fmla="*/ 0 h 741764"/>
                  <a:gd name="connsiteX4" fmla="*/ 742773 w 742772"/>
                  <a:gd name="connsiteY4" fmla="*/ 370883 h 7417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772" h="741764">
                    <a:moveTo>
                      <a:pt x="742773" y="370883"/>
                    </a:moveTo>
                    <a:cubicBezTo>
                      <a:pt x="742773" y="575715"/>
                      <a:pt x="576498" y="741765"/>
                      <a:pt x="371387" y="741765"/>
                    </a:cubicBezTo>
                    <a:cubicBezTo>
                      <a:pt x="166276" y="741765"/>
                      <a:pt x="0" y="575715"/>
                      <a:pt x="0" y="370883"/>
                    </a:cubicBezTo>
                    <a:cubicBezTo>
                      <a:pt x="0" y="166050"/>
                      <a:pt x="166276" y="0"/>
                      <a:pt x="371387" y="0"/>
                    </a:cubicBezTo>
                    <a:cubicBezTo>
                      <a:pt x="576498" y="0"/>
                      <a:pt x="742773" y="166050"/>
                      <a:pt x="742773" y="370883"/>
                    </a:cubicBezTo>
                    <a:close/>
                  </a:path>
                </a:pathLst>
              </a:custGeom>
              <a:solidFill>
                <a:srgbClr val="FFFFFF"/>
              </a:solidFill>
              <a:ln w="16501" cap="rnd">
                <a:solidFill>
                  <a:srgbClr val="000000"/>
                </a:solidFill>
                <a:prstDash val="solid"/>
                <a:round/>
              </a:ln>
            </p:spPr>
            <p:txBody>
              <a:bodyPr rtlCol="0" anchor="ctr"/>
              <a:lstStyle/>
              <a:p>
                <a:endParaRPr lang="en-US" sz="1799" dirty="0"/>
              </a:p>
            </p:txBody>
          </p:sp>
          <p:sp>
            <p:nvSpPr>
              <p:cNvPr id="40" name="Freeform 547">
                <a:extLst>
                  <a:ext uri="{FF2B5EF4-FFF2-40B4-BE49-F238E27FC236}">
                    <a16:creationId xmlns:a16="http://schemas.microsoft.com/office/drawing/2014/main" id="{626B013C-E262-FE35-E9E4-6A9CDD3D72B2}"/>
                  </a:ext>
                </a:extLst>
              </p:cNvPr>
              <p:cNvSpPr/>
              <p:nvPr/>
            </p:nvSpPr>
            <p:spPr>
              <a:xfrm>
                <a:off x="14723401" y="9502669"/>
                <a:ext cx="181566" cy="181320"/>
              </a:xfrm>
              <a:custGeom>
                <a:avLst/>
                <a:gdLst>
                  <a:gd name="connsiteX0" fmla="*/ 90783 w 181566"/>
                  <a:gd name="connsiteY0" fmla="*/ 181320 h 181320"/>
                  <a:gd name="connsiteX1" fmla="*/ 181567 w 181566"/>
                  <a:gd name="connsiteY1" fmla="*/ 90660 h 181320"/>
                  <a:gd name="connsiteX2" fmla="*/ 90783 w 181566"/>
                  <a:gd name="connsiteY2" fmla="*/ 0 h 181320"/>
                  <a:gd name="connsiteX3" fmla="*/ 0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141952" y="181320"/>
                      <a:pt x="181567" y="140111"/>
                      <a:pt x="181567" y="90660"/>
                    </a:cubicBezTo>
                    <a:cubicBezTo>
                      <a:pt x="181567" y="41209"/>
                      <a:pt x="140301" y="0"/>
                      <a:pt x="90783" y="0"/>
                    </a:cubicBezTo>
                    <a:cubicBezTo>
                      <a:pt x="41265" y="0"/>
                      <a:pt x="0" y="41209"/>
                      <a:pt x="0" y="90660"/>
                    </a:cubicBezTo>
                    <a:cubicBezTo>
                      <a:pt x="0" y="140111"/>
                      <a:pt x="41265"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41" name="Freeform 548">
                <a:extLst>
                  <a:ext uri="{FF2B5EF4-FFF2-40B4-BE49-F238E27FC236}">
                    <a16:creationId xmlns:a16="http://schemas.microsoft.com/office/drawing/2014/main" id="{4575C35B-A435-6B66-96C9-CA677399AA71}"/>
                  </a:ext>
                </a:extLst>
              </p:cNvPr>
              <p:cNvSpPr/>
              <p:nvPr/>
            </p:nvSpPr>
            <p:spPr>
              <a:xfrm>
                <a:off x="15276354" y="9771352"/>
                <a:ext cx="448964" cy="291760"/>
              </a:xfrm>
              <a:custGeom>
                <a:avLst/>
                <a:gdLst>
                  <a:gd name="connsiteX0" fmla="*/ 434109 w 448964"/>
                  <a:gd name="connsiteY0" fmla="*/ 291761 h 291760"/>
                  <a:gd name="connsiteX1" fmla="*/ 448965 w 448964"/>
                  <a:gd name="connsiteY1" fmla="*/ 95605 h 291760"/>
                  <a:gd name="connsiteX2" fmla="*/ 358182 w 448964"/>
                  <a:gd name="connsiteY2" fmla="*/ 0 h 291760"/>
                  <a:gd name="connsiteX3" fmla="*/ 90783 w 448964"/>
                  <a:gd name="connsiteY3" fmla="*/ 0 h 291760"/>
                  <a:gd name="connsiteX4" fmla="*/ 0 w 448964"/>
                  <a:gd name="connsiteY4" fmla="*/ 95605 h 291760"/>
                  <a:gd name="connsiteX5" fmla="*/ 0 w 448964"/>
                  <a:gd name="connsiteY5" fmla="*/ 100550 h 291760"/>
                  <a:gd name="connsiteX6" fmla="*/ 0 w 448964"/>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4" h="291760">
                    <a:moveTo>
                      <a:pt x="434109" y="291761"/>
                    </a:moveTo>
                    <a:lnTo>
                      <a:pt x="448965" y="95605"/>
                    </a:lnTo>
                    <a:cubicBezTo>
                      <a:pt x="448965" y="44506"/>
                      <a:pt x="407700" y="1648"/>
                      <a:pt x="358182" y="0"/>
                    </a:cubicBezTo>
                    <a:lnTo>
                      <a:pt x="90783" y="0"/>
                    </a:lnTo>
                    <a:cubicBezTo>
                      <a:pt x="41265" y="0"/>
                      <a:pt x="0" y="44506"/>
                      <a:pt x="0" y="95605"/>
                    </a:cubicBezTo>
                    <a:cubicBezTo>
                      <a:pt x="0" y="95605"/>
                      <a:pt x="0" y="97254"/>
                      <a:pt x="0" y="100550"/>
                    </a:cubicBezTo>
                    <a:lnTo>
                      <a:pt x="0" y="131869"/>
                    </a:lnTo>
                  </a:path>
                </a:pathLst>
              </a:custGeom>
              <a:noFill/>
              <a:ln w="16501" cap="rnd">
                <a:solidFill>
                  <a:srgbClr val="000000"/>
                </a:solidFill>
                <a:prstDash val="solid"/>
                <a:round/>
              </a:ln>
            </p:spPr>
            <p:txBody>
              <a:bodyPr rtlCol="0" anchor="ctr"/>
              <a:lstStyle/>
              <a:p>
                <a:endParaRPr lang="en-US" sz="1799"/>
              </a:p>
            </p:txBody>
          </p:sp>
          <p:sp>
            <p:nvSpPr>
              <p:cNvPr id="42" name="Freeform 549">
                <a:extLst>
                  <a:ext uri="{FF2B5EF4-FFF2-40B4-BE49-F238E27FC236}">
                    <a16:creationId xmlns:a16="http://schemas.microsoft.com/office/drawing/2014/main" id="{BF491EB0-28DC-6AB9-5D52-1CF1B7893AAF}"/>
                  </a:ext>
                </a:extLst>
              </p:cNvPr>
              <p:cNvSpPr/>
              <p:nvPr/>
            </p:nvSpPr>
            <p:spPr>
              <a:xfrm>
                <a:off x="14589703" y="9771352"/>
                <a:ext cx="448963" cy="291760"/>
              </a:xfrm>
              <a:custGeom>
                <a:avLst/>
                <a:gdLst>
                  <a:gd name="connsiteX0" fmla="*/ 14855 w 448963"/>
                  <a:gd name="connsiteY0" fmla="*/ 291761 h 291760"/>
                  <a:gd name="connsiteX1" fmla="*/ 0 w 448963"/>
                  <a:gd name="connsiteY1" fmla="*/ 95605 h 291760"/>
                  <a:gd name="connsiteX2" fmla="*/ 90783 w 448963"/>
                  <a:gd name="connsiteY2" fmla="*/ 0 h 291760"/>
                  <a:gd name="connsiteX3" fmla="*/ 358181 w 448963"/>
                  <a:gd name="connsiteY3" fmla="*/ 0 h 291760"/>
                  <a:gd name="connsiteX4" fmla="*/ 448964 w 448963"/>
                  <a:gd name="connsiteY4" fmla="*/ 95605 h 291760"/>
                  <a:gd name="connsiteX5" fmla="*/ 448964 w 448963"/>
                  <a:gd name="connsiteY5" fmla="*/ 100550 h 291760"/>
                  <a:gd name="connsiteX6" fmla="*/ 448964 w 448963"/>
                  <a:gd name="connsiteY6" fmla="*/ 131869 h 291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963" h="291760">
                    <a:moveTo>
                      <a:pt x="14855" y="291761"/>
                    </a:moveTo>
                    <a:lnTo>
                      <a:pt x="0" y="95605"/>
                    </a:lnTo>
                    <a:cubicBezTo>
                      <a:pt x="0" y="44506"/>
                      <a:pt x="41265" y="1648"/>
                      <a:pt x="90783" y="0"/>
                    </a:cubicBezTo>
                    <a:lnTo>
                      <a:pt x="358181" y="0"/>
                    </a:lnTo>
                    <a:cubicBezTo>
                      <a:pt x="407699" y="0"/>
                      <a:pt x="448964" y="44506"/>
                      <a:pt x="448964" y="95605"/>
                    </a:cubicBezTo>
                    <a:cubicBezTo>
                      <a:pt x="448964" y="95605"/>
                      <a:pt x="448964" y="97254"/>
                      <a:pt x="448964" y="100550"/>
                    </a:cubicBezTo>
                    <a:lnTo>
                      <a:pt x="448964" y="131869"/>
                    </a:lnTo>
                  </a:path>
                </a:pathLst>
              </a:custGeom>
              <a:noFill/>
              <a:ln w="16501" cap="rnd">
                <a:solidFill>
                  <a:srgbClr val="000000"/>
                </a:solidFill>
                <a:prstDash val="solid"/>
                <a:round/>
              </a:ln>
            </p:spPr>
            <p:txBody>
              <a:bodyPr rtlCol="0" anchor="ctr"/>
              <a:lstStyle/>
              <a:p>
                <a:endParaRPr lang="en-US" sz="1799"/>
              </a:p>
            </p:txBody>
          </p:sp>
          <p:sp>
            <p:nvSpPr>
              <p:cNvPr id="43" name="Freeform 550">
                <a:extLst>
                  <a:ext uri="{FF2B5EF4-FFF2-40B4-BE49-F238E27FC236}">
                    <a16:creationId xmlns:a16="http://schemas.microsoft.com/office/drawing/2014/main" id="{FB4A4BC0-204A-6615-DEF9-4E698E9F9E08}"/>
                  </a:ext>
                </a:extLst>
              </p:cNvPr>
              <p:cNvSpPr/>
              <p:nvPr/>
            </p:nvSpPr>
            <p:spPr>
              <a:xfrm>
                <a:off x="15410053" y="950266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nvGrpSpPr>
              <p:cNvPr id="44" name="Graphic 503">
                <a:extLst>
                  <a:ext uri="{FF2B5EF4-FFF2-40B4-BE49-F238E27FC236}">
                    <a16:creationId xmlns:a16="http://schemas.microsoft.com/office/drawing/2014/main" id="{C758FABE-EBDC-D5EC-79B1-F5926485EBB0}"/>
                  </a:ext>
                </a:extLst>
              </p:cNvPr>
              <p:cNvGrpSpPr/>
              <p:nvPr/>
            </p:nvGrpSpPr>
            <p:grpSpPr>
              <a:xfrm>
                <a:off x="14916522" y="9654319"/>
                <a:ext cx="481977" cy="408794"/>
                <a:chOff x="14916522" y="9654319"/>
                <a:chExt cx="481977" cy="408794"/>
              </a:xfrm>
            </p:grpSpPr>
            <p:sp>
              <p:nvSpPr>
                <p:cNvPr id="45" name="Freeform 552">
                  <a:extLst>
                    <a:ext uri="{FF2B5EF4-FFF2-40B4-BE49-F238E27FC236}">
                      <a16:creationId xmlns:a16="http://schemas.microsoft.com/office/drawing/2014/main" id="{33922EF2-1305-F0EC-68BB-4FEC1762B0DE}"/>
                    </a:ext>
                  </a:extLst>
                </p:cNvPr>
                <p:cNvSpPr/>
                <p:nvPr/>
              </p:nvSpPr>
              <p:spPr>
                <a:xfrm>
                  <a:off x="14916522" y="9901574"/>
                  <a:ext cx="481977" cy="161539"/>
                </a:xfrm>
                <a:custGeom>
                  <a:avLst/>
                  <a:gdLst>
                    <a:gd name="connsiteX0" fmla="*/ 477024 w 481977"/>
                    <a:gd name="connsiteY0" fmla="*/ 161540 h 161539"/>
                    <a:gd name="connsiteX1" fmla="*/ 481977 w 481977"/>
                    <a:gd name="connsiteY1" fmla="*/ 102198 h 161539"/>
                    <a:gd name="connsiteX2" fmla="*/ 384591 w 481977"/>
                    <a:gd name="connsiteY2" fmla="*/ 0 h 161539"/>
                    <a:gd name="connsiteX3" fmla="*/ 97385 w 481977"/>
                    <a:gd name="connsiteY3" fmla="*/ 0 h 161539"/>
                    <a:gd name="connsiteX4" fmla="*/ 0 w 481977"/>
                    <a:gd name="connsiteY4" fmla="*/ 102198 h 161539"/>
                    <a:gd name="connsiteX5" fmla="*/ 0 w 481977"/>
                    <a:gd name="connsiteY5" fmla="*/ 107144 h 161539"/>
                    <a:gd name="connsiteX6" fmla="*/ 3301 w 481977"/>
                    <a:gd name="connsiteY6"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977" h="161539">
                      <a:moveTo>
                        <a:pt x="477024" y="161540"/>
                      </a:moveTo>
                      <a:lnTo>
                        <a:pt x="481977" y="102198"/>
                      </a:lnTo>
                      <a:cubicBezTo>
                        <a:pt x="481977" y="47802"/>
                        <a:pt x="439061" y="1648"/>
                        <a:pt x="384591" y="0"/>
                      </a:cubicBezTo>
                      <a:lnTo>
                        <a:pt x="97385" y="0"/>
                      </a:lnTo>
                      <a:cubicBezTo>
                        <a:pt x="44567" y="0"/>
                        <a:pt x="0" y="47802"/>
                        <a:pt x="0" y="102198"/>
                      </a:cubicBezTo>
                      <a:cubicBezTo>
                        <a:pt x="0" y="102198"/>
                        <a:pt x="0" y="105495"/>
                        <a:pt x="0" y="107144"/>
                      </a:cubicBezTo>
                      <a:lnTo>
                        <a:pt x="3301" y="161540"/>
                      </a:lnTo>
                    </a:path>
                  </a:pathLst>
                </a:custGeom>
                <a:noFill/>
                <a:ln w="16501" cap="rnd">
                  <a:solidFill>
                    <a:srgbClr val="000000"/>
                  </a:solidFill>
                  <a:prstDash val="solid"/>
                  <a:round/>
                </a:ln>
              </p:spPr>
              <p:txBody>
                <a:bodyPr rtlCol="0" anchor="ctr"/>
                <a:lstStyle/>
                <a:p>
                  <a:endParaRPr lang="en-US" sz="1799"/>
                </a:p>
              </p:txBody>
            </p:sp>
            <p:sp>
              <p:nvSpPr>
                <p:cNvPr id="46" name="Freeform 553">
                  <a:extLst>
                    <a:ext uri="{FF2B5EF4-FFF2-40B4-BE49-F238E27FC236}">
                      <a16:creationId xmlns:a16="http://schemas.microsoft.com/office/drawing/2014/main" id="{E5C5C242-736D-7561-2F6D-082EB03413BC}"/>
                    </a:ext>
                  </a:extLst>
                </p:cNvPr>
                <p:cNvSpPr/>
                <p:nvPr/>
              </p:nvSpPr>
              <p:spPr>
                <a:xfrm>
                  <a:off x="15066727" y="9654319"/>
                  <a:ext cx="181566" cy="181320"/>
                </a:xfrm>
                <a:custGeom>
                  <a:avLst/>
                  <a:gdLst>
                    <a:gd name="connsiteX0" fmla="*/ 90783 w 181566"/>
                    <a:gd name="connsiteY0" fmla="*/ 181320 h 181320"/>
                    <a:gd name="connsiteX1" fmla="*/ 0 w 181566"/>
                    <a:gd name="connsiteY1" fmla="*/ 90660 h 181320"/>
                    <a:gd name="connsiteX2" fmla="*/ 90783 w 181566"/>
                    <a:gd name="connsiteY2" fmla="*/ 0 h 181320"/>
                    <a:gd name="connsiteX3" fmla="*/ 181567 w 181566"/>
                    <a:gd name="connsiteY3" fmla="*/ 90660 h 181320"/>
                    <a:gd name="connsiteX4" fmla="*/ 90783 w 181566"/>
                    <a:gd name="connsiteY4" fmla="*/ 181320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66" h="181320">
                      <a:moveTo>
                        <a:pt x="90783" y="181320"/>
                      </a:moveTo>
                      <a:cubicBezTo>
                        <a:pt x="39615" y="181320"/>
                        <a:pt x="0" y="140111"/>
                        <a:pt x="0" y="90660"/>
                      </a:cubicBezTo>
                      <a:cubicBezTo>
                        <a:pt x="0" y="41209"/>
                        <a:pt x="41265" y="0"/>
                        <a:pt x="90783" y="0"/>
                      </a:cubicBezTo>
                      <a:cubicBezTo>
                        <a:pt x="140301" y="0"/>
                        <a:pt x="181567" y="41209"/>
                        <a:pt x="181567" y="90660"/>
                      </a:cubicBezTo>
                      <a:cubicBezTo>
                        <a:pt x="181567" y="140111"/>
                        <a:pt x="140301" y="181320"/>
                        <a:pt x="90783" y="181320"/>
                      </a:cubicBezTo>
                      <a:close/>
                    </a:path>
                  </a:pathLst>
                </a:custGeom>
                <a:solidFill>
                  <a:srgbClr val="FFFFFF"/>
                </a:solidFill>
                <a:ln w="16501" cap="rnd">
                  <a:solidFill>
                    <a:srgbClr val="000000"/>
                  </a:solidFill>
                  <a:prstDash val="solid"/>
                  <a:round/>
                </a:ln>
              </p:spPr>
              <p:txBody>
                <a:bodyPr rtlCol="0" anchor="ctr"/>
                <a:lstStyle/>
                <a:p>
                  <a:endParaRPr lang="en-US" sz="1799"/>
                </a:p>
              </p:txBody>
            </p:sp>
          </p:grpSp>
        </p:grpSp>
        <p:grpSp>
          <p:nvGrpSpPr>
            <p:cNvPr id="22" name="Graphic 503">
              <a:extLst>
                <a:ext uri="{FF2B5EF4-FFF2-40B4-BE49-F238E27FC236}">
                  <a16:creationId xmlns:a16="http://schemas.microsoft.com/office/drawing/2014/main" id="{B4B1ED07-BE79-DF44-251D-80DE094DF50C}"/>
                </a:ext>
              </a:extLst>
            </p:cNvPr>
            <p:cNvGrpSpPr/>
            <p:nvPr/>
          </p:nvGrpSpPr>
          <p:grpSpPr>
            <a:xfrm>
              <a:off x="14959438" y="9083983"/>
              <a:ext cx="427507" cy="519235"/>
              <a:chOff x="14959438" y="9083983"/>
              <a:chExt cx="427507" cy="519235"/>
            </a:xfrm>
          </p:grpSpPr>
          <p:sp>
            <p:nvSpPr>
              <p:cNvPr id="27" name="Freeform 555">
                <a:extLst>
                  <a:ext uri="{FF2B5EF4-FFF2-40B4-BE49-F238E27FC236}">
                    <a16:creationId xmlns:a16="http://schemas.microsoft.com/office/drawing/2014/main" id="{ABB94126-82B0-B420-0567-6721AF5C004A}"/>
                  </a:ext>
                </a:extLst>
              </p:cNvPr>
              <p:cNvSpPr/>
              <p:nvPr/>
            </p:nvSpPr>
            <p:spPr>
              <a:xfrm>
                <a:off x="14959438" y="9204314"/>
                <a:ext cx="399446" cy="398904"/>
              </a:xfrm>
              <a:custGeom>
                <a:avLst/>
                <a:gdLst>
                  <a:gd name="connsiteX0" fmla="*/ 399447 w 399446"/>
                  <a:gd name="connsiteY0" fmla="*/ 199452 h 398904"/>
                  <a:gd name="connsiteX1" fmla="*/ 199724 w 399446"/>
                  <a:gd name="connsiteY1" fmla="*/ 398904 h 398904"/>
                  <a:gd name="connsiteX2" fmla="*/ 1 w 399446"/>
                  <a:gd name="connsiteY2" fmla="*/ 199452 h 398904"/>
                  <a:gd name="connsiteX3" fmla="*/ 199724 w 399446"/>
                  <a:gd name="connsiteY3" fmla="*/ 1 h 398904"/>
                  <a:gd name="connsiteX4" fmla="*/ 399447 w 399446"/>
                  <a:gd name="connsiteY4" fmla="*/ 199452 h 3989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446" h="398904">
                    <a:moveTo>
                      <a:pt x="399447" y="199452"/>
                    </a:moveTo>
                    <a:cubicBezTo>
                      <a:pt x="399447" y="309606"/>
                      <a:pt x="310027" y="398904"/>
                      <a:pt x="199724" y="398904"/>
                    </a:cubicBezTo>
                    <a:cubicBezTo>
                      <a:pt x="89420" y="398904"/>
                      <a:pt x="1" y="309606"/>
                      <a:pt x="1" y="199452"/>
                    </a:cubicBezTo>
                    <a:cubicBezTo>
                      <a:pt x="1" y="89298"/>
                      <a:pt x="89420" y="1"/>
                      <a:pt x="199724" y="1"/>
                    </a:cubicBezTo>
                    <a:cubicBezTo>
                      <a:pt x="310027" y="1"/>
                      <a:pt x="399447" y="89298"/>
                      <a:pt x="399447" y="199452"/>
                    </a:cubicBezTo>
                    <a:close/>
                  </a:path>
                </a:pathLst>
              </a:custGeom>
              <a:noFill/>
              <a:ln w="16501" cap="rnd">
                <a:solidFill>
                  <a:srgbClr val="000000"/>
                </a:solidFill>
                <a:prstDash val="solid"/>
                <a:round/>
              </a:ln>
            </p:spPr>
            <p:txBody>
              <a:bodyPr rtlCol="0" anchor="ctr"/>
              <a:lstStyle/>
              <a:p>
                <a:endParaRPr lang="en-US" sz="1799"/>
              </a:p>
            </p:txBody>
          </p:sp>
          <p:sp>
            <p:nvSpPr>
              <p:cNvPr id="28" name="Freeform 556">
                <a:extLst>
                  <a:ext uri="{FF2B5EF4-FFF2-40B4-BE49-F238E27FC236}">
                    <a16:creationId xmlns:a16="http://schemas.microsoft.com/office/drawing/2014/main" id="{37558F9F-F959-31BC-2DBB-12379BE78B07}"/>
                  </a:ext>
                </a:extLst>
              </p:cNvPr>
              <p:cNvSpPr/>
              <p:nvPr/>
            </p:nvSpPr>
            <p:spPr>
              <a:xfrm>
                <a:off x="15013908" y="9258710"/>
                <a:ext cx="290506" cy="290112"/>
              </a:xfrm>
              <a:custGeom>
                <a:avLst/>
                <a:gdLst>
                  <a:gd name="connsiteX0" fmla="*/ 290507 w 290506"/>
                  <a:gd name="connsiteY0" fmla="*/ 145056 h 290112"/>
                  <a:gd name="connsiteX1" fmla="*/ 145254 w 290506"/>
                  <a:gd name="connsiteY1" fmla="*/ 290112 h 290112"/>
                  <a:gd name="connsiteX2" fmla="*/ 1 w 290506"/>
                  <a:gd name="connsiteY2" fmla="*/ 145056 h 290112"/>
                  <a:gd name="connsiteX3" fmla="*/ 145254 w 290506"/>
                  <a:gd name="connsiteY3" fmla="*/ 0 h 290112"/>
                  <a:gd name="connsiteX4" fmla="*/ 290507 w 290506"/>
                  <a:gd name="connsiteY4" fmla="*/ 145056 h 290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506" h="290112">
                    <a:moveTo>
                      <a:pt x="290507" y="145056"/>
                    </a:moveTo>
                    <a:cubicBezTo>
                      <a:pt x="290507" y="225169"/>
                      <a:pt x="225475" y="290112"/>
                      <a:pt x="145254" y="290112"/>
                    </a:cubicBezTo>
                    <a:cubicBezTo>
                      <a:pt x="65032" y="290112"/>
                      <a:pt x="1" y="225169"/>
                      <a:pt x="1" y="145056"/>
                    </a:cubicBezTo>
                    <a:cubicBezTo>
                      <a:pt x="1" y="64944"/>
                      <a:pt x="65032" y="0"/>
                      <a:pt x="145254" y="0"/>
                    </a:cubicBezTo>
                    <a:cubicBezTo>
                      <a:pt x="225475" y="0"/>
                      <a:pt x="290507" y="64944"/>
                      <a:pt x="290507" y="145056"/>
                    </a:cubicBezTo>
                    <a:close/>
                  </a:path>
                </a:pathLst>
              </a:custGeom>
              <a:solidFill>
                <a:srgbClr val="FFC000"/>
              </a:solidFill>
              <a:ln w="16501" cap="rnd">
                <a:solidFill>
                  <a:srgbClr val="000000"/>
                </a:solidFill>
                <a:prstDash val="solid"/>
                <a:round/>
              </a:ln>
            </p:spPr>
            <p:txBody>
              <a:bodyPr rtlCol="0" anchor="ctr"/>
              <a:lstStyle/>
              <a:p>
                <a:endParaRPr lang="en-US" sz="1799"/>
              </a:p>
            </p:txBody>
          </p:sp>
          <p:sp>
            <p:nvSpPr>
              <p:cNvPr id="29" name="Freeform 557">
                <a:extLst>
                  <a:ext uri="{FF2B5EF4-FFF2-40B4-BE49-F238E27FC236}">
                    <a16:creationId xmlns:a16="http://schemas.microsoft.com/office/drawing/2014/main" id="{714D744B-8D34-09ED-2B6D-0879417E8967}"/>
                  </a:ext>
                </a:extLst>
              </p:cNvPr>
              <p:cNvSpPr/>
              <p:nvPr/>
            </p:nvSpPr>
            <p:spPr>
              <a:xfrm>
                <a:off x="15070029" y="9083983"/>
                <a:ext cx="87481" cy="118682"/>
              </a:xfrm>
              <a:custGeom>
                <a:avLst/>
                <a:gdLst>
                  <a:gd name="connsiteX0" fmla="*/ 0 w 87481"/>
                  <a:gd name="connsiteY0" fmla="*/ 0 h 118682"/>
                  <a:gd name="connsiteX1" fmla="*/ 87482 w 87481"/>
                  <a:gd name="connsiteY1" fmla="*/ 118683 h 118682"/>
                </a:gdLst>
                <a:ahLst/>
                <a:cxnLst>
                  <a:cxn ang="0">
                    <a:pos x="connsiteX0" y="connsiteY0"/>
                  </a:cxn>
                  <a:cxn ang="0">
                    <a:pos x="connsiteX1" y="connsiteY1"/>
                  </a:cxn>
                </a:cxnLst>
                <a:rect l="l" t="t" r="r" b="b"/>
                <a:pathLst>
                  <a:path w="87481" h="118682">
                    <a:moveTo>
                      <a:pt x="0" y="0"/>
                    </a:moveTo>
                    <a:cubicBezTo>
                      <a:pt x="4952" y="37912"/>
                      <a:pt x="24759" y="85715"/>
                      <a:pt x="87482" y="118683"/>
                    </a:cubicBezTo>
                  </a:path>
                </a:pathLst>
              </a:custGeom>
              <a:noFill/>
              <a:ln w="16501" cap="rnd">
                <a:solidFill>
                  <a:srgbClr val="000000"/>
                </a:solidFill>
                <a:prstDash val="solid"/>
                <a:round/>
              </a:ln>
            </p:spPr>
            <p:txBody>
              <a:bodyPr rtlCol="0" anchor="ctr"/>
              <a:lstStyle/>
              <a:p>
                <a:endParaRPr lang="en-US" sz="1799"/>
              </a:p>
            </p:txBody>
          </p:sp>
          <p:grpSp>
            <p:nvGrpSpPr>
              <p:cNvPr id="30" name="Graphic 503">
                <a:extLst>
                  <a:ext uri="{FF2B5EF4-FFF2-40B4-BE49-F238E27FC236}">
                    <a16:creationId xmlns:a16="http://schemas.microsoft.com/office/drawing/2014/main" id="{B1BC9FCF-F963-CE8F-3495-9051D465C435}"/>
                  </a:ext>
                </a:extLst>
              </p:cNvPr>
              <p:cNvGrpSpPr/>
              <p:nvPr/>
            </p:nvGrpSpPr>
            <p:grpSpPr>
              <a:xfrm>
                <a:off x="15159161" y="9137149"/>
                <a:ext cx="227783" cy="103437"/>
                <a:chOff x="15159161" y="9137149"/>
                <a:chExt cx="227783" cy="103437"/>
              </a:xfrm>
              <a:solidFill>
                <a:srgbClr val="FFFFFF"/>
              </a:solidFill>
            </p:grpSpPr>
            <p:sp>
              <p:nvSpPr>
                <p:cNvPr id="37" name="Freeform 559">
                  <a:extLst>
                    <a:ext uri="{FF2B5EF4-FFF2-40B4-BE49-F238E27FC236}">
                      <a16:creationId xmlns:a16="http://schemas.microsoft.com/office/drawing/2014/main" id="{4D72A8E3-9F3C-D855-F6C2-B193BDD60289}"/>
                    </a:ext>
                  </a:extLst>
                </p:cNvPr>
                <p:cNvSpPr/>
                <p:nvPr/>
              </p:nvSpPr>
              <p:spPr>
                <a:xfrm>
                  <a:off x="15159162" y="9137149"/>
                  <a:ext cx="227783" cy="103437"/>
                </a:xfrm>
                <a:custGeom>
                  <a:avLst/>
                  <a:gdLst>
                    <a:gd name="connsiteX0" fmla="*/ 0 w 227783"/>
                    <a:gd name="connsiteY0" fmla="*/ 67165 h 103437"/>
                    <a:gd name="connsiteX1" fmla="*/ 227783 w 227783"/>
                    <a:gd name="connsiteY1" fmla="*/ 39144 h 103437"/>
                    <a:gd name="connsiteX2" fmla="*/ 0 w 227783"/>
                    <a:gd name="connsiteY2" fmla="*/ 67165 h 103437"/>
                  </a:gdLst>
                  <a:ahLst/>
                  <a:cxnLst>
                    <a:cxn ang="0">
                      <a:pos x="connsiteX0" y="connsiteY0"/>
                    </a:cxn>
                    <a:cxn ang="0">
                      <a:pos x="connsiteX1" y="connsiteY1"/>
                    </a:cxn>
                    <a:cxn ang="0">
                      <a:pos x="connsiteX2" y="connsiteY2"/>
                    </a:cxn>
                  </a:cxnLst>
                  <a:rect l="l" t="t" r="r" b="b"/>
                  <a:pathLst>
                    <a:path w="227783" h="103437">
                      <a:moveTo>
                        <a:pt x="0" y="67165"/>
                      </a:moveTo>
                      <a:cubicBezTo>
                        <a:pt x="0" y="67165"/>
                        <a:pt x="84180" y="-63055"/>
                        <a:pt x="227783" y="39144"/>
                      </a:cubicBezTo>
                      <a:cubicBezTo>
                        <a:pt x="227783" y="39144"/>
                        <a:pt x="140301" y="162771"/>
                        <a:pt x="0" y="67165"/>
                      </a:cubicBezTo>
                      <a:close/>
                    </a:path>
                  </a:pathLst>
                </a:custGeom>
                <a:solidFill>
                  <a:srgbClr val="FFFFFF"/>
                </a:solidFill>
                <a:ln w="16501" cap="rnd">
                  <a:solidFill>
                    <a:srgbClr val="000000"/>
                  </a:solidFill>
                  <a:prstDash val="solid"/>
                  <a:round/>
                </a:ln>
              </p:spPr>
              <p:txBody>
                <a:bodyPr rtlCol="0" anchor="ctr"/>
                <a:lstStyle/>
                <a:p>
                  <a:endParaRPr lang="en-US" sz="1799"/>
                </a:p>
              </p:txBody>
            </p:sp>
            <p:sp>
              <p:nvSpPr>
                <p:cNvPr id="38" name="Freeform 560">
                  <a:extLst>
                    <a:ext uri="{FF2B5EF4-FFF2-40B4-BE49-F238E27FC236}">
                      <a16:creationId xmlns:a16="http://schemas.microsoft.com/office/drawing/2014/main" id="{D755C462-8F49-2146-6392-5A00B36043CF}"/>
                    </a:ext>
                  </a:extLst>
                </p:cNvPr>
                <p:cNvSpPr/>
                <p:nvPr/>
              </p:nvSpPr>
              <p:spPr>
                <a:xfrm>
                  <a:off x="15159161" y="9176292"/>
                  <a:ext cx="227783" cy="28022"/>
                </a:xfrm>
                <a:custGeom>
                  <a:avLst/>
                  <a:gdLst>
                    <a:gd name="connsiteX0" fmla="*/ 227784 w 227783"/>
                    <a:gd name="connsiteY0" fmla="*/ 0 h 28022"/>
                    <a:gd name="connsiteX1" fmla="*/ 0 w 227783"/>
                    <a:gd name="connsiteY1" fmla="*/ 28022 h 28022"/>
                  </a:gdLst>
                  <a:ahLst/>
                  <a:cxnLst>
                    <a:cxn ang="0">
                      <a:pos x="connsiteX0" y="connsiteY0"/>
                    </a:cxn>
                    <a:cxn ang="0">
                      <a:pos x="connsiteX1" y="connsiteY1"/>
                    </a:cxn>
                  </a:cxnLst>
                  <a:rect l="l" t="t" r="r" b="b"/>
                  <a:pathLst>
                    <a:path w="227783" h="28022">
                      <a:moveTo>
                        <a:pt x="227784" y="0"/>
                      </a:moveTo>
                      <a:lnTo>
                        <a:pt x="0" y="28022"/>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592F9BDB-402F-883E-FC76-B430591F0304}"/>
                  </a:ext>
                </a:extLst>
              </p:cNvPr>
              <p:cNvGrpSpPr/>
              <p:nvPr/>
            </p:nvGrpSpPr>
            <p:grpSpPr>
              <a:xfrm>
                <a:off x="15104691" y="9291678"/>
                <a:ext cx="100815" cy="222529"/>
                <a:chOff x="15104691" y="9291678"/>
                <a:chExt cx="100815" cy="222529"/>
              </a:xfrm>
              <a:solidFill>
                <a:srgbClr val="FFFFFF"/>
              </a:solidFill>
            </p:grpSpPr>
            <p:sp>
              <p:nvSpPr>
                <p:cNvPr id="32" name="Freeform 562">
                  <a:extLst>
                    <a:ext uri="{FF2B5EF4-FFF2-40B4-BE49-F238E27FC236}">
                      <a16:creationId xmlns:a16="http://schemas.microsoft.com/office/drawing/2014/main" id="{2B5A59EC-6F77-B7AD-F765-E1068CF54717}"/>
                    </a:ext>
                  </a:extLst>
                </p:cNvPr>
                <p:cNvSpPr/>
                <p:nvPr/>
              </p:nvSpPr>
              <p:spPr>
                <a:xfrm>
                  <a:off x="15104691" y="9328422"/>
                  <a:ext cx="100815" cy="149549"/>
                </a:xfrm>
                <a:custGeom>
                  <a:avLst/>
                  <a:gdLst>
                    <a:gd name="connsiteX0" fmla="*/ 100688 w 100815"/>
                    <a:gd name="connsiteY0" fmla="*/ 30838 h 149549"/>
                    <a:gd name="connsiteX1" fmla="*/ 8253 w 100815"/>
                    <a:gd name="connsiteY1" fmla="*/ 37432 h 149549"/>
                    <a:gd name="connsiteX2" fmla="*/ 52820 w 100815"/>
                    <a:gd name="connsiteY2" fmla="*/ 70400 h 149549"/>
                    <a:gd name="connsiteX3" fmla="*/ 52820 w 100815"/>
                    <a:gd name="connsiteY3" fmla="*/ 149521 h 149549"/>
                    <a:gd name="connsiteX4" fmla="*/ 0 w 100815"/>
                    <a:gd name="connsiteY4" fmla="*/ 113257 h 149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815" h="149549">
                      <a:moveTo>
                        <a:pt x="100688" y="30838"/>
                      </a:moveTo>
                      <a:cubicBezTo>
                        <a:pt x="84181" y="-13668"/>
                        <a:pt x="8253" y="-8723"/>
                        <a:pt x="8253" y="37432"/>
                      </a:cubicBezTo>
                      <a:cubicBezTo>
                        <a:pt x="8253" y="58861"/>
                        <a:pt x="33012" y="67103"/>
                        <a:pt x="52820" y="70400"/>
                      </a:cubicBezTo>
                      <a:cubicBezTo>
                        <a:pt x="127097" y="81937"/>
                        <a:pt x="105639" y="151169"/>
                        <a:pt x="52820" y="149521"/>
                      </a:cubicBezTo>
                      <a:cubicBezTo>
                        <a:pt x="11554" y="147872"/>
                        <a:pt x="0" y="119851"/>
                        <a:pt x="0" y="113257"/>
                      </a:cubicBezTo>
                    </a:path>
                  </a:pathLst>
                </a:custGeom>
                <a:solidFill>
                  <a:srgbClr val="FFFFFF"/>
                </a:solidFill>
                <a:ln w="16501" cap="rnd">
                  <a:solidFill>
                    <a:srgbClr val="000000"/>
                  </a:solidFill>
                  <a:prstDash val="solid"/>
                  <a:round/>
                </a:ln>
              </p:spPr>
              <p:txBody>
                <a:bodyPr rtlCol="0" anchor="ctr"/>
                <a:lstStyle/>
                <a:p>
                  <a:endParaRPr lang="en-US" sz="1799"/>
                </a:p>
              </p:txBody>
            </p:sp>
            <p:sp>
              <p:nvSpPr>
                <p:cNvPr id="34" name="Freeform 563">
                  <a:extLst>
                    <a:ext uri="{FF2B5EF4-FFF2-40B4-BE49-F238E27FC236}">
                      <a16:creationId xmlns:a16="http://schemas.microsoft.com/office/drawing/2014/main" id="{6A31171E-C336-2CA4-E0E2-FF6EEFBE1267}"/>
                    </a:ext>
                  </a:extLst>
                </p:cNvPr>
                <p:cNvSpPr/>
                <p:nvPr/>
              </p:nvSpPr>
              <p:spPr>
                <a:xfrm>
                  <a:off x="15157511" y="9291678"/>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sp>
              <p:nvSpPr>
                <p:cNvPr id="35" name="Freeform 564">
                  <a:extLst>
                    <a:ext uri="{FF2B5EF4-FFF2-40B4-BE49-F238E27FC236}">
                      <a16:creationId xmlns:a16="http://schemas.microsoft.com/office/drawing/2014/main" id="{2D96568D-6784-7FBD-395D-CA09EC12F0ED}"/>
                    </a:ext>
                  </a:extLst>
                </p:cNvPr>
                <p:cNvSpPr/>
                <p:nvPr/>
              </p:nvSpPr>
              <p:spPr>
                <a:xfrm>
                  <a:off x="15157511" y="9477943"/>
                  <a:ext cx="16506" cy="36264"/>
                </a:xfrm>
                <a:custGeom>
                  <a:avLst/>
                  <a:gdLst>
                    <a:gd name="connsiteX0" fmla="*/ 0 w 16506"/>
                    <a:gd name="connsiteY0" fmla="*/ 0 h 36264"/>
                    <a:gd name="connsiteX1" fmla="*/ 0 w 16506"/>
                    <a:gd name="connsiteY1" fmla="*/ 36264 h 36264"/>
                  </a:gdLst>
                  <a:ahLst/>
                  <a:cxnLst>
                    <a:cxn ang="0">
                      <a:pos x="connsiteX0" y="connsiteY0"/>
                    </a:cxn>
                    <a:cxn ang="0">
                      <a:pos x="connsiteX1" y="connsiteY1"/>
                    </a:cxn>
                  </a:cxnLst>
                  <a:rect l="l" t="t" r="r" b="b"/>
                  <a:pathLst>
                    <a:path w="16506" h="36264">
                      <a:moveTo>
                        <a:pt x="0" y="0"/>
                      </a:moveTo>
                      <a:lnTo>
                        <a:pt x="0" y="36264"/>
                      </a:lnTo>
                    </a:path>
                  </a:pathLst>
                </a:custGeom>
                <a:ln w="16501" cap="rnd">
                  <a:solidFill>
                    <a:srgbClr val="000000"/>
                  </a:solidFill>
                  <a:prstDash val="solid"/>
                  <a:round/>
                </a:ln>
              </p:spPr>
              <p:txBody>
                <a:bodyPr rtlCol="0" anchor="ctr"/>
                <a:lstStyle/>
                <a:p>
                  <a:endParaRPr lang="en-US" sz="1799"/>
                </a:p>
              </p:txBody>
            </p:sp>
          </p:grpSp>
        </p:grpSp>
      </p:grpSp>
      <p:grpSp>
        <p:nvGrpSpPr>
          <p:cNvPr id="47" name="Group 46">
            <a:extLst>
              <a:ext uri="{FF2B5EF4-FFF2-40B4-BE49-F238E27FC236}">
                <a16:creationId xmlns:a16="http://schemas.microsoft.com/office/drawing/2014/main" id="{3B78287D-C948-A3AF-3F2B-C651015BC7F8}"/>
              </a:ext>
            </a:extLst>
          </p:cNvPr>
          <p:cNvGrpSpPr/>
          <p:nvPr/>
        </p:nvGrpSpPr>
        <p:grpSpPr>
          <a:xfrm>
            <a:off x="6842177" y="8939"/>
            <a:ext cx="720674" cy="861774"/>
            <a:chOff x="1015048" y="996928"/>
            <a:chExt cx="1016952" cy="1216059"/>
          </a:xfrm>
        </p:grpSpPr>
        <p:sp>
          <p:nvSpPr>
            <p:cNvPr id="48" name="Oval 47">
              <a:extLst>
                <a:ext uri="{FF2B5EF4-FFF2-40B4-BE49-F238E27FC236}">
                  <a16:creationId xmlns:a16="http://schemas.microsoft.com/office/drawing/2014/main" id="{9B3D8AD9-4B9E-CC19-D0CB-352C2BA76BA4}"/>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9" name="TextBox 48">
              <a:extLst>
                <a:ext uri="{FF2B5EF4-FFF2-40B4-BE49-F238E27FC236}">
                  <a16:creationId xmlns:a16="http://schemas.microsoft.com/office/drawing/2014/main" id="{88914C72-A068-0AD9-9403-A8C1090C8359}"/>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51" name="Graphic 50" descr="Postit Notes with solid fill">
            <a:extLst>
              <a:ext uri="{FF2B5EF4-FFF2-40B4-BE49-F238E27FC236}">
                <a16:creationId xmlns:a16="http://schemas.microsoft.com/office/drawing/2014/main" id="{8A125DD3-AEA2-8945-44C2-8D0596BB79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2914541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D9FCC826-955C-8BAD-F759-122B1FA1EB09}"/>
              </a:ext>
            </a:extLst>
          </p:cNvPr>
          <p:cNvPicPr>
            <a:picLocks noGrp="1" noChangeAspect="1"/>
          </p:cNvPicPr>
          <p:nvPr>
            <p:ph type="pic" sz="quarter" idx="67"/>
          </p:nvPr>
        </p:nvPicPr>
        <p:blipFill rotWithShape="1">
          <a:blip r:embed="rId2"/>
          <a:srcRect l="25331" r="23061" b="2269"/>
          <a:stretch/>
        </p:blipFill>
        <p:spPr>
          <a:xfrm>
            <a:off x="540029" y="0"/>
            <a:ext cx="2654458" cy="3351213"/>
          </a:xfrm>
        </p:spPr>
      </p:pic>
      <p:sp>
        <p:nvSpPr>
          <p:cNvPr id="6" name="Text Placeholder 5">
            <a:extLst>
              <a:ext uri="{FF2B5EF4-FFF2-40B4-BE49-F238E27FC236}">
                <a16:creationId xmlns:a16="http://schemas.microsoft.com/office/drawing/2014/main" id="{1E63E198-F1AC-E23A-CEC8-41542E5F447A}"/>
              </a:ext>
            </a:extLst>
          </p:cNvPr>
          <p:cNvSpPr>
            <a:spLocks noGrp="1"/>
          </p:cNvSpPr>
          <p:nvPr>
            <p:ph type="body" sz="quarter" idx="66"/>
          </p:nvPr>
        </p:nvSpPr>
        <p:spPr/>
        <p:txBody>
          <a:bodyPr/>
          <a:lstStyle/>
          <a:p>
            <a:r>
              <a:rPr lang="en-GB"/>
              <a:t>Photo Credit: </a:t>
            </a:r>
            <a:r>
              <a:rPr lang="en-GB" dirty="0" err="1"/>
              <a:t>Cave</a:t>
            </a:r>
            <a:r>
              <a:rPr lang="en-GB" dirty="0"/>
              <a:t> People, Iceland</a:t>
            </a:r>
            <a:endParaRPr lang="en-GB"/>
          </a:p>
          <a:p>
            <a:endParaRPr lang="en-GB"/>
          </a:p>
        </p:txBody>
      </p:sp>
      <p:pic>
        <p:nvPicPr>
          <p:cNvPr id="21" name="Picture Placeholder 20">
            <a:extLst>
              <a:ext uri="{FF2B5EF4-FFF2-40B4-BE49-F238E27FC236}">
                <a16:creationId xmlns:a16="http://schemas.microsoft.com/office/drawing/2014/main" id="{096CBB90-F2A5-2976-9AE3-09DC476A7EB8}"/>
              </a:ext>
            </a:extLst>
          </p:cNvPr>
          <p:cNvPicPr>
            <a:picLocks noGrp="1" noChangeAspect="1"/>
          </p:cNvPicPr>
          <p:nvPr>
            <p:ph type="pic" sz="quarter" idx="69"/>
          </p:nvPr>
        </p:nvPicPr>
        <p:blipFill>
          <a:blip r:embed="rId3"/>
          <a:srcRect l="23693" r="23693"/>
          <a:stretch>
            <a:fillRect/>
          </a:stretch>
        </p:blipFill>
        <p:spPr/>
      </p:pic>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70"/>
          </p:nvPr>
        </p:nvSpPr>
        <p:spPr/>
        <p:txBody>
          <a:bodyPr/>
          <a:lstStyle/>
          <a:p>
            <a:r>
              <a:rPr lang="en-GB"/>
              <a:t>Photo Credit: A-Frame in Soča, Gorizia, Slovenia</a:t>
            </a:r>
          </a:p>
          <a:p>
            <a:endParaRPr lang="en-GB"/>
          </a:p>
        </p:txBody>
      </p:sp>
      <p:pic>
        <p:nvPicPr>
          <p:cNvPr id="23" name="Picture Placeholder 22">
            <a:extLst>
              <a:ext uri="{FF2B5EF4-FFF2-40B4-BE49-F238E27FC236}">
                <a16:creationId xmlns:a16="http://schemas.microsoft.com/office/drawing/2014/main" id="{3664E179-5A5D-F8FD-0501-529A3E34148C}"/>
              </a:ext>
            </a:extLst>
          </p:cNvPr>
          <p:cNvPicPr>
            <a:picLocks noGrp="1" noChangeAspect="1"/>
          </p:cNvPicPr>
          <p:nvPr>
            <p:ph type="pic" sz="quarter" idx="77"/>
          </p:nvPr>
        </p:nvPicPr>
        <p:blipFill rotWithShape="1">
          <a:blip r:embed="rId4"/>
          <a:srcRect l="10395" r="10395"/>
          <a:stretch/>
        </p:blipFill>
        <p:spPr>
          <a:xfrm>
            <a:off x="6926980" y="0"/>
            <a:ext cx="2654458" cy="3351213"/>
          </a:xfrm>
        </p:spPr>
      </p:pic>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78"/>
          </p:nvPr>
        </p:nvSpPr>
        <p:spPr/>
        <p:txBody>
          <a:bodyPr/>
          <a:lstStyle/>
          <a:p>
            <a:r>
              <a:rPr lang="en-GB"/>
              <a:t>Photo Credit: Natur Air Suite, Italy</a:t>
            </a:r>
          </a:p>
          <a:p>
            <a:endParaRPr lang="en-GB" b="1"/>
          </a:p>
        </p:txBody>
      </p:sp>
      <p:sp>
        <p:nvSpPr>
          <p:cNvPr id="32" name="Text Placeholder 32">
            <a:extLst>
              <a:ext uri="{FF2B5EF4-FFF2-40B4-BE49-F238E27FC236}">
                <a16:creationId xmlns:a16="http://schemas.microsoft.com/office/drawing/2014/main" id="{7C9FB74F-A086-912A-AAF7-BE0279EBE15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What Funders and Investors Look For</a:t>
            </a:r>
          </a:p>
          <a:p>
            <a:pPr lvl="0" algn="ctr">
              <a:lnSpc>
                <a:spcPct val="100000"/>
              </a:lnSpc>
              <a:spcAft>
                <a:spcPts val="600"/>
              </a:spcAft>
            </a:pPr>
            <a:r>
              <a:rPr lang="en-US" b="0" i="1" dirty="0">
                <a:solidFill>
                  <a:schemeClr val="bg1"/>
                </a:solidFill>
              </a:rPr>
              <a:t>(17 Slides)</a:t>
            </a:r>
            <a:endParaRPr lang="en-IE" b="0" i="1" dirty="0">
              <a:solidFill>
                <a:schemeClr val="bg1"/>
              </a:solidFill>
            </a:endParaRPr>
          </a:p>
          <a:p>
            <a:pPr lvl="0" algn="ctr">
              <a:lnSpc>
                <a:spcPct val="100000"/>
              </a:lnSpc>
              <a:spcAft>
                <a:spcPts val="600"/>
              </a:spcAft>
            </a:pPr>
            <a:endParaRPr lang="en-US" sz="2400" b="0" dirty="0">
              <a:solidFill>
                <a:schemeClr val="bg1"/>
              </a:solidFill>
            </a:endParaRPr>
          </a:p>
        </p:txBody>
      </p:sp>
      <p:sp>
        <p:nvSpPr>
          <p:cNvPr id="33" name="Text Placeholder 32">
            <a:extLst>
              <a:ext uri="{FF2B5EF4-FFF2-40B4-BE49-F238E27FC236}">
                <a16:creationId xmlns:a16="http://schemas.microsoft.com/office/drawing/2014/main" id="{CFC076CA-697C-0B03-AA6A-F4628E7ED62D}"/>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34" name="Straight Connector 33">
            <a:extLst>
              <a:ext uri="{FF2B5EF4-FFF2-40B4-BE49-F238E27FC236}">
                <a16:creationId xmlns:a16="http://schemas.microsoft.com/office/drawing/2014/main" id="{6FC3EF9D-56DB-BE17-8A43-BCC4CF8C63BF}"/>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23">
            <a:extLst>
              <a:ext uri="{FF2B5EF4-FFF2-40B4-BE49-F238E27FC236}">
                <a16:creationId xmlns:a16="http://schemas.microsoft.com/office/drawing/2014/main" id="{D80216F0-DE39-64CA-FFBF-B1F0557F7257}"/>
              </a:ext>
            </a:extLst>
          </p:cNvPr>
          <p:cNvSpPr txBox="1">
            <a:spLocks/>
          </p:cNvSpPr>
          <p:nvPr/>
        </p:nvSpPr>
        <p:spPr>
          <a:xfrm rot="16200000">
            <a:off x="1718251"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36" name="Text Placeholder 32">
            <a:extLst>
              <a:ext uri="{FF2B5EF4-FFF2-40B4-BE49-F238E27FC236}">
                <a16:creationId xmlns:a16="http://schemas.microsoft.com/office/drawing/2014/main" id="{E07C9912-7735-B6F8-426B-863E11E99AC4}"/>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Grant Applications with Sample Answers</a:t>
            </a:r>
          </a:p>
          <a:p>
            <a:pPr algn="ctr">
              <a:lnSpc>
                <a:spcPct val="100000"/>
              </a:lnSpc>
              <a:spcAft>
                <a:spcPts val="600"/>
              </a:spcAft>
            </a:pPr>
            <a:r>
              <a:rPr lang="en-US" b="0" i="1" dirty="0">
                <a:solidFill>
                  <a:schemeClr val="bg1"/>
                </a:solidFill>
              </a:rPr>
              <a:t>(39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37" name="Text Placeholder 32">
            <a:extLst>
              <a:ext uri="{FF2B5EF4-FFF2-40B4-BE49-F238E27FC236}">
                <a16:creationId xmlns:a16="http://schemas.microsoft.com/office/drawing/2014/main" id="{1913F773-C86D-D7EC-64FE-D51EF3DB07CC}"/>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38" name="Straight Connector 37">
            <a:extLst>
              <a:ext uri="{FF2B5EF4-FFF2-40B4-BE49-F238E27FC236}">
                <a16:creationId xmlns:a16="http://schemas.microsoft.com/office/drawing/2014/main" id="{399D419C-F8B9-EBDB-B33B-D15F199F0255}"/>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B47C2F38-5F56-B2DF-6114-6511ECA7E0DB}"/>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gn="ctr">
              <a:lnSpc>
                <a:spcPct val="100000"/>
              </a:lnSpc>
              <a:spcAft>
                <a:spcPts val="600"/>
              </a:spcAft>
            </a:pPr>
            <a:r>
              <a:rPr lang="en-US" sz="2400" b="0" dirty="0">
                <a:solidFill>
                  <a:schemeClr val="bg1"/>
                </a:solidFill>
              </a:rPr>
              <a:t>Structuring a Basic Pitch Deck &amp; Pitching Your Idea</a:t>
            </a:r>
          </a:p>
          <a:p>
            <a:pPr algn="ctr">
              <a:lnSpc>
                <a:spcPct val="100000"/>
              </a:lnSpc>
              <a:spcAft>
                <a:spcPts val="600"/>
              </a:spcAft>
            </a:pPr>
            <a:r>
              <a:rPr lang="en-US" b="0" i="1" dirty="0">
                <a:solidFill>
                  <a:schemeClr val="bg1"/>
                </a:solidFill>
              </a:rPr>
              <a:t>(19 Slides)</a:t>
            </a:r>
            <a:endParaRPr lang="en-IE" b="0" i="1" dirty="0">
              <a:solidFill>
                <a:schemeClr val="bg1"/>
              </a:solidFill>
            </a:endParaRPr>
          </a:p>
          <a:p>
            <a:pPr algn="ctr">
              <a:lnSpc>
                <a:spcPct val="100000"/>
              </a:lnSpc>
              <a:spcAft>
                <a:spcPts val="600"/>
              </a:spcAft>
            </a:pPr>
            <a:endParaRPr lang="en-US" sz="2400" b="0" dirty="0">
              <a:solidFill>
                <a:schemeClr val="bg1"/>
              </a:solidFill>
            </a:endParaRPr>
          </a:p>
        </p:txBody>
      </p:sp>
      <p:sp>
        <p:nvSpPr>
          <p:cNvPr id="41" name="Text Placeholder 32">
            <a:extLst>
              <a:ext uri="{FF2B5EF4-FFF2-40B4-BE49-F238E27FC236}">
                <a16:creationId xmlns:a16="http://schemas.microsoft.com/office/drawing/2014/main" id="{9D56280D-E5AD-5CBC-BF70-A6B56C871276}"/>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10</a:t>
            </a:r>
            <a:endParaRPr lang="en-US" dirty="0"/>
          </a:p>
        </p:txBody>
      </p:sp>
      <p:cxnSp>
        <p:nvCxnSpPr>
          <p:cNvPr id="42" name="Straight Connector 41">
            <a:extLst>
              <a:ext uri="{FF2B5EF4-FFF2-40B4-BE49-F238E27FC236}">
                <a16:creationId xmlns:a16="http://schemas.microsoft.com/office/drawing/2014/main" id="{4F45C73E-4885-FA17-8369-AA57FFD293FC}"/>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Placeholder 23">
            <a:extLst>
              <a:ext uri="{FF2B5EF4-FFF2-40B4-BE49-F238E27FC236}">
                <a16:creationId xmlns:a16="http://schemas.microsoft.com/office/drawing/2014/main" id="{7EA3B512-F9F5-294E-83B6-821C94F514FD}"/>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 name="Freeform 28">
            <a:extLst>
              <a:ext uri="{FF2B5EF4-FFF2-40B4-BE49-F238E27FC236}">
                <a16:creationId xmlns:a16="http://schemas.microsoft.com/office/drawing/2014/main" id="{DEA1A095-94A3-550F-F2F9-543FE9A2814B}"/>
              </a:ext>
            </a:extLst>
          </p:cNvPr>
          <p:cNvSpPr/>
          <p:nvPr/>
        </p:nvSpPr>
        <p:spPr>
          <a:xfrm>
            <a:off x="-25039" y="194538"/>
            <a:ext cx="7311664" cy="1136492"/>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7FB9B83F-8E3D-D85D-71D9-985457876EA9}"/>
              </a:ext>
            </a:extLst>
          </p:cNvPr>
          <p:cNvSpPr txBox="1">
            <a:spLocks/>
          </p:cNvSpPr>
          <p:nvPr/>
        </p:nvSpPr>
        <p:spPr>
          <a:xfrm>
            <a:off x="484166" y="127912"/>
            <a:ext cx="6096000"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4000" dirty="0">
                <a:solidFill>
                  <a:schemeClr val="bg1"/>
                </a:solidFill>
              </a:rPr>
              <a:t>Part 3: </a:t>
            </a:r>
            <a:r>
              <a:rPr lang="en-US" dirty="0">
                <a:solidFill>
                  <a:schemeClr val="bg1"/>
                </a:solidFill>
              </a:rPr>
              <a:t>Investment Funding, Grant Applications &amp; Pitching Your Idea</a:t>
            </a:r>
            <a:endParaRPr lang="en-GB" dirty="0">
              <a:solidFill>
                <a:schemeClr val="bg1"/>
              </a:solidFill>
            </a:endParaRPr>
          </a:p>
        </p:txBody>
      </p:sp>
      <p:sp>
        <p:nvSpPr>
          <p:cNvPr id="15" name="Text Placeholder 32">
            <a:extLst>
              <a:ext uri="{FF2B5EF4-FFF2-40B4-BE49-F238E27FC236}">
                <a16:creationId xmlns:a16="http://schemas.microsoft.com/office/drawing/2014/main" id="{33F200CB-DE5C-742B-07B8-981B0C81478D}"/>
              </a:ext>
            </a:extLst>
          </p:cNvPr>
          <p:cNvSpPr txBox="1">
            <a:spLocks/>
          </p:cNvSpPr>
          <p:nvPr/>
        </p:nvSpPr>
        <p:spPr>
          <a:xfrm>
            <a:off x="1219970" y="3850654"/>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18" name="Text Placeholder 32">
            <a:extLst>
              <a:ext uri="{FF2B5EF4-FFF2-40B4-BE49-F238E27FC236}">
                <a16:creationId xmlns:a16="http://schemas.microsoft.com/office/drawing/2014/main" id="{6586AE1D-6401-7B20-123A-450132375016}"/>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20" name="Text Placeholder 32">
            <a:extLst>
              <a:ext uri="{FF2B5EF4-FFF2-40B4-BE49-F238E27FC236}">
                <a16:creationId xmlns:a16="http://schemas.microsoft.com/office/drawing/2014/main" id="{1D33ECE1-D24F-16E5-BDC0-2E5AE47C084D}"/>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 name="Text Placeholder 16">
            <a:extLst>
              <a:ext uri="{FF2B5EF4-FFF2-40B4-BE49-F238E27FC236}">
                <a16:creationId xmlns:a16="http://schemas.microsoft.com/office/drawing/2014/main" id="{ED6B0E2D-B842-F038-F1BA-171FFE5A5CD4}"/>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459597"/>
                </a:solidFill>
              </a:rPr>
              <a:t>Module 7</a:t>
            </a:r>
          </a:p>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Tree>
    <p:extLst>
      <p:ext uri="{BB962C8B-B14F-4D97-AF65-F5344CB8AC3E}">
        <p14:creationId xmlns:p14="http://schemas.microsoft.com/office/powerpoint/2010/main" val="1484065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6463B-BF5A-1A33-94E1-541E9CD8715D}"/>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306E3FCF-57A6-E555-A20A-39754F085309}"/>
              </a:ext>
            </a:extLst>
          </p:cNvPr>
          <p:cNvSpPr/>
          <p:nvPr/>
        </p:nvSpPr>
        <p:spPr>
          <a:xfrm>
            <a:off x="1486197" y="535279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58BBDB30-9B3B-EEA3-33AE-75F2F4AB23E1}"/>
              </a:ext>
            </a:extLst>
          </p:cNvPr>
          <p:cNvSpPr>
            <a:spLocks noGrp="1"/>
          </p:cNvSpPr>
          <p:nvPr>
            <p:ph type="body" sz="quarter" idx="16"/>
          </p:nvPr>
        </p:nvSpPr>
        <p:spPr>
          <a:xfrm>
            <a:off x="2028439" y="173891"/>
            <a:ext cx="10614687" cy="803654"/>
          </a:xfrm>
        </p:spPr>
        <p:txBody>
          <a:bodyPr/>
          <a:lstStyle/>
          <a:p>
            <a:r>
              <a:rPr lang="en-GB" sz="3800" b="1" dirty="0">
                <a:solidFill>
                  <a:srgbClr val="E96751"/>
                </a:solidFill>
              </a:rPr>
              <a:t>Question 1 </a:t>
            </a:r>
            <a:r>
              <a:rPr lang="en-GB" sz="2800" i="1" dirty="0"/>
              <a:t>Sample Answer</a:t>
            </a:r>
          </a:p>
        </p:txBody>
      </p:sp>
      <p:sp>
        <p:nvSpPr>
          <p:cNvPr id="6" name="Text Placeholder 5">
            <a:extLst>
              <a:ext uri="{FF2B5EF4-FFF2-40B4-BE49-F238E27FC236}">
                <a16:creationId xmlns:a16="http://schemas.microsoft.com/office/drawing/2014/main" id="{FEAD6B36-3962-F443-8FAB-22B0945A4093}"/>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“Describe the project and what you are seeking funding for.”</a:t>
            </a:r>
          </a:p>
        </p:txBody>
      </p:sp>
      <p:sp>
        <p:nvSpPr>
          <p:cNvPr id="21" name="Text Placeholder 5">
            <a:extLst>
              <a:ext uri="{FF2B5EF4-FFF2-40B4-BE49-F238E27FC236}">
                <a16:creationId xmlns:a16="http://schemas.microsoft.com/office/drawing/2014/main" id="{916480AB-01D0-BEC7-AA97-C5B755CB5E16}"/>
              </a:ext>
            </a:extLst>
          </p:cNvPr>
          <p:cNvSpPr txBox="1">
            <a:spLocks/>
          </p:cNvSpPr>
          <p:nvPr/>
        </p:nvSpPr>
        <p:spPr>
          <a:xfrm>
            <a:off x="1865624" y="116382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Sample Answer: </a:t>
            </a:r>
            <a:r>
              <a:rPr lang="en-US" b="1" i="1" dirty="0" err="1">
                <a:solidFill>
                  <a:srgbClr val="E96751"/>
                </a:solidFill>
              </a:rPr>
              <a:t>GreenGlamp</a:t>
            </a:r>
            <a:r>
              <a:rPr lang="en-US" b="1" i="1" dirty="0">
                <a:solidFill>
                  <a:srgbClr val="E96751"/>
                </a:solidFill>
              </a:rPr>
              <a:t>, Iceland </a:t>
            </a:r>
          </a:p>
          <a:p>
            <a:pPr marL="0" indent="0">
              <a:spcAft>
                <a:spcPts val="600"/>
              </a:spcAft>
            </a:pPr>
            <a:r>
              <a:rPr lang="en-US" i="1" dirty="0" err="1">
                <a:solidFill>
                  <a:srgbClr val="494949"/>
                </a:solidFill>
              </a:rPr>
              <a:t>GreenClamp</a:t>
            </a:r>
            <a:r>
              <a:rPr lang="en-US" i="1" dirty="0">
                <a:solidFill>
                  <a:srgbClr val="494949"/>
                </a:solidFill>
              </a:rPr>
              <a:t> Iceland is a proposed eco-friendly glamping site on a family-owned farm in West Iceland. We plan to install five insulated domes (each with solar panels and geothermal heating) to host guests year-round. </a:t>
            </a:r>
          </a:p>
          <a:p>
            <a:pPr marL="0" indent="0">
              <a:spcAft>
                <a:spcPts val="600"/>
              </a:spcAft>
            </a:pPr>
            <a:r>
              <a:rPr lang="en-US" i="1" dirty="0">
                <a:solidFill>
                  <a:srgbClr val="494949"/>
                </a:solidFill>
              </a:rPr>
              <a:t>The funding will be used to prepare the site (including road, water, and septic systems), purchase and install the domes, and construct a small service cabin with a kitchen and showers. </a:t>
            </a:r>
          </a:p>
          <a:p>
            <a:pPr marL="0" indent="0">
              <a:spcAft>
                <a:spcPts val="600"/>
              </a:spcAft>
            </a:pPr>
            <a:r>
              <a:rPr lang="en-US" i="1" dirty="0">
                <a:solidFill>
                  <a:srgbClr val="494949"/>
                </a:solidFill>
              </a:rPr>
              <a:t>Our project will convert currently unused farmland into a sustainable tourism enterprise, filling a gap in the local accommodation market and attracting new visitors to the region.”</a:t>
            </a:r>
          </a:p>
        </p:txBody>
      </p:sp>
      <p:sp>
        <p:nvSpPr>
          <p:cNvPr id="25" name="Flowchart: Alternate Process 24">
            <a:extLst>
              <a:ext uri="{FF2B5EF4-FFF2-40B4-BE49-F238E27FC236}">
                <a16:creationId xmlns:a16="http://schemas.microsoft.com/office/drawing/2014/main" id="{3FC6B8C3-4167-B9E0-7928-62F4B8E05CA0}"/>
              </a:ext>
            </a:extLst>
          </p:cNvPr>
          <p:cNvSpPr/>
          <p:nvPr/>
        </p:nvSpPr>
        <p:spPr>
          <a:xfrm>
            <a:off x="1620199" y="1052702"/>
            <a:ext cx="9964593" cy="4179998"/>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5BDA55E-CA60-71B6-217E-37734494A527}"/>
              </a:ext>
            </a:extLst>
          </p:cNvPr>
          <p:cNvSpPr txBox="1">
            <a:spLocks/>
          </p:cNvSpPr>
          <p:nvPr/>
        </p:nvSpPr>
        <p:spPr>
          <a:xfrm>
            <a:off x="1712176" y="547288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Note</a:t>
            </a:r>
            <a:r>
              <a:rPr lang="en-US" dirty="0">
                <a:solidFill>
                  <a:schemeClr val="bg1"/>
                </a:solidFill>
              </a:rPr>
              <a:t>: This works because it is concise, states what the project is, what funding will be used for, and ties to broader goals.</a:t>
            </a:r>
            <a:endParaRPr lang="en-GB" dirty="0">
              <a:solidFill>
                <a:schemeClr val="bg1"/>
              </a:solidFill>
            </a:endParaRPr>
          </a:p>
        </p:txBody>
      </p:sp>
      <p:cxnSp>
        <p:nvCxnSpPr>
          <p:cNvPr id="33" name="Connector: Elbow 32">
            <a:extLst>
              <a:ext uri="{FF2B5EF4-FFF2-40B4-BE49-F238E27FC236}">
                <a16:creationId xmlns:a16="http://schemas.microsoft.com/office/drawing/2014/main" id="{44555D9F-DB05-453C-CF17-347B6768AAB4}"/>
              </a:ext>
            </a:extLst>
          </p:cNvPr>
          <p:cNvCxnSpPr>
            <a:cxnSpLocks/>
          </p:cNvCxnSpPr>
          <p:nvPr/>
        </p:nvCxnSpPr>
        <p:spPr>
          <a:xfrm rot="16200000" flipH="1">
            <a:off x="5118" y="2069507"/>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32322E87-5DC5-6B4A-AE87-35437D0733D6}"/>
              </a:ext>
            </a:extLst>
          </p:cNvPr>
          <p:cNvCxnSpPr>
            <a:cxnSpLocks/>
          </p:cNvCxnSpPr>
          <p:nvPr/>
        </p:nvCxnSpPr>
        <p:spPr>
          <a:xfrm rot="16200000" flipH="1">
            <a:off x="170299" y="4101827"/>
            <a:ext cx="2045305" cy="456622"/>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422B5A9-52C6-2156-F482-143F6CD684C2}"/>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62" name="Graphic 503">
            <a:extLst>
              <a:ext uri="{FF2B5EF4-FFF2-40B4-BE49-F238E27FC236}">
                <a16:creationId xmlns:a16="http://schemas.microsoft.com/office/drawing/2014/main" id="{88FC9F61-D83F-DE9E-20C2-681906147B1B}"/>
              </a:ext>
            </a:extLst>
          </p:cNvPr>
          <p:cNvGrpSpPr/>
          <p:nvPr/>
        </p:nvGrpSpPr>
        <p:grpSpPr>
          <a:xfrm>
            <a:off x="425032" y="-17784"/>
            <a:ext cx="1079215" cy="1133780"/>
            <a:chOff x="4017574" y="2254804"/>
            <a:chExt cx="1079496" cy="1134075"/>
          </a:xfrm>
          <a:noFill/>
        </p:grpSpPr>
        <p:grpSp>
          <p:nvGrpSpPr>
            <p:cNvPr id="63" name="Graphic 503">
              <a:extLst>
                <a:ext uri="{FF2B5EF4-FFF2-40B4-BE49-F238E27FC236}">
                  <a16:creationId xmlns:a16="http://schemas.microsoft.com/office/drawing/2014/main" id="{7DDA405E-1A8C-1D84-7A93-790CEBD79B6B}"/>
                </a:ext>
              </a:extLst>
            </p:cNvPr>
            <p:cNvGrpSpPr/>
            <p:nvPr/>
          </p:nvGrpSpPr>
          <p:grpSpPr>
            <a:xfrm>
              <a:off x="4017574" y="2254804"/>
              <a:ext cx="1079496" cy="949458"/>
              <a:chOff x="4017574" y="2254804"/>
              <a:chExt cx="1079496" cy="949458"/>
            </a:xfrm>
            <a:noFill/>
          </p:grpSpPr>
          <p:sp>
            <p:nvSpPr>
              <p:cNvPr id="68" name="Freeform 2795">
                <a:extLst>
                  <a:ext uri="{FF2B5EF4-FFF2-40B4-BE49-F238E27FC236}">
                    <a16:creationId xmlns:a16="http://schemas.microsoft.com/office/drawing/2014/main" id="{8A886DCC-E1A0-3300-76F6-C08BED2C1A01}"/>
                  </a:ext>
                </a:extLst>
              </p:cNvPr>
              <p:cNvSpPr/>
              <p:nvPr/>
            </p:nvSpPr>
            <p:spPr>
              <a:xfrm>
                <a:off x="4233803" y="2475685"/>
                <a:ext cx="651989" cy="726929"/>
              </a:xfrm>
              <a:custGeom>
                <a:avLst/>
                <a:gdLst>
                  <a:gd name="connsiteX0" fmla="*/ 650339 w 651989"/>
                  <a:gd name="connsiteY0" fmla="*/ 324728 h 726929"/>
                  <a:gd name="connsiteX1" fmla="*/ 325170 w 651989"/>
                  <a:gd name="connsiteY1" fmla="*/ 0 h 726929"/>
                  <a:gd name="connsiteX2" fmla="*/ 0 w 651989"/>
                  <a:gd name="connsiteY2" fmla="*/ 324728 h 726929"/>
                  <a:gd name="connsiteX3" fmla="*/ 161759 w 651989"/>
                  <a:gd name="connsiteY3" fmla="*/ 604951 h 726929"/>
                  <a:gd name="connsiteX4" fmla="*/ 161759 w 651989"/>
                  <a:gd name="connsiteY4" fmla="*/ 726930 h 726929"/>
                  <a:gd name="connsiteX5" fmla="*/ 490230 w 651989"/>
                  <a:gd name="connsiteY5" fmla="*/ 726930 h 726929"/>
                  <a:gd name="connsiteX6" fmla="*/ 490230 w 651989"/>
                  <a:gd name="connsiteY6" fmla="*/ 604951 h 726929"/>
                  <a:gd name="connsiteX7" fmla="*/ 651989 w 651989"/>
                  <a:gd name="connsiteY7" fmla="*/ 324728 h 726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1989" h="726929">
                    <a:moveTo>
                      <a:pt x="650339" y="324728"/>
                    </a:moveTo>
                    <a:cubicBezTo>
                      <a:pt x="650339" y="145056"/>
                      <a:pt x="505085" y="0"/>
                      <a:pt x="325170" y="0"/>
                    </a:cubicBezTo>
                    <a:cubicBezTo>
                      <a:pt x="145253" y="0"/>
                      <a:pt x="0" y="145056"/>
                      <a:pt x="0" y="324728"/>
                    </a:cubicBezTo>
                    <a:cubicBezTo>
                      <a:pt x="0" y="504400"/>
                      <a:pt x="64374" y="548906"/>
                      <a:pt x="161759" y="604951"/>
                    </a:cubicBezTo>
                    <a:lnTo>
                      <a:pt x="161759" y="726930"/>
                    </a:lnTo>
                    <a:lnTo>
                      <a:pt x="490230" y="726930"/>
                    </a:lnTo>
                    <a:lnTo>
                      <a:pt x="490230" y="604951"/>
                    </a:lnTo>
                    <a:cubicBezTo>
                      <a:pt x="585965" y="548906"/>
                      <a:pt x="651989" y="443410"/>
                      <a:pt x="651989" y="324728"/>
                    </a:cubicBezTo>
                    <a:close/>
                  </a:path>
                </a:pathLst>
              </a:custGeom>
              <a:solidFill>
                <a:srgbClr val="FFFF00"/>
              </a:solidFill>
              <a:ln w="16501" cap="rnd">
                <a:solidFill>
                  <a:srgbClr val="000000"/>
                </a:solidFill>
                <a:prstDash val="solid"/>
                <a:round/>
              </a:ln>
            </p:spPr>
            <p:txBody>
              <a:bodyPr rtlCol="0" anchor="ctr"/>
              <a:lstStyle/>
              <a:p>
                <a:endParaRPr lang="en-US" sz="1799"/>
              </a:p>
            </p:txBody>
          </p:sp>
          <p:sp>
            <p:nvSpPr>
              <p:cNvPr id="69" name="Freeform 2796">
                <a:extLst>
                  <a:ext uri="{FF2B5EF4-FFF2-40B4-BE49-F238E27FC236}">
                    <a16:creationId xmlns:a16="http://schemas.microsoft.com/office/drawing/2014/main" id="{50DA7272-3378-E906-1A5E-5B8113863E8F}"/>
                  </a:ext>
                </a:extLst>
              </p:cNvPr>
              <p:cNvSpPr/>
              <p:nvPr/>
            </p:nvSpPr>
            <p:spPr>
              <a:xfrm>
                <a:off x="4344394" y="2877886"/>
                <a:ext cx="141951" cy="326376"/>
              </a:xfrm>
              <a:custGeom>
                <a:avLst/>
                <a:gdLst>
                  <a:gd name="connsiteX0" fmla="*/ 0 w 141951"/>
                  <a:gd name="connsiteY0" fmla="*/ 0 h 326376"/>
                  <a:gd name="connsiteX1" fmla="*/ 141952 w 141951"/>
                  <a:gd name="connsiteY1" fmla="*/ 74176 h 326376"/>
                  <a:gd name="connsiteX2" fmla="*/ 141952 w 141951"/>
                  <a:gd name="connsiteY2" fmla="*/ 326377 h 326376"/>
                </a:gdLst>
                <a:ahLst/>
                <a:cxnLst>
                  <a:cxn ang="0">
                    <a:pos x="connsiteX0" y="connsiteY0"/>
                  </a:cxn>
                  <a:cxn ang="0">
                    <a:pos x="connsiteX1" y="connsiteY1"/>
                  </a:cxn>
                  <a:cxn ang="0">
                    <a:pos x="connsiteX2" y="connsiteY2"/>
                  </a:cxn>
                </a:cxnLst>
                <a:rect l="l" t="t" r="r" b="b"/>
                <a:pathLst>
                  <a:path w="141951" h="326376">
                    <a:moveTo>
                      <a:pt x="0" y="0"/>
                    </a:moveTo>
                    <a:lnTo>
                      <a:pt x="141952" y="74176"/>
                    </a:lnTo>
                    <a:lnTo>
                      <a:pt x="141952" y="326377"/>
                    </a:lnTo>
                  </a:path>
                </a:pathLst>
              </a:custGeom>
              <a:noFill/>
              <a:ln w="16501" cap="rnd">
                <a:solidFill>
                  <a:srgbClr val="000000"/>
                </a:solidFill>
                <a:prstDash val="solid"/>
                <a:round/>
              </a:ln>
            </p:spPr>
            <p:txBody>
              <a:bodyPr rtlCol="0" anchor="ctr"/>
              <a:lstStyle/>
              <a:p>
                <a:endParaRPr lang="en-US" sz="1799"/>
              </a:p>
            </p:txBody>
          </p:sp>
          <p:sp>
            <p:nvSpPr>
              <p:cNvPr id="70" name="Freeform 2797">
                <a:extLst>
                  <a:ext uri="{FF2B5EF4-FFF2-40B4-BE49-F238E27FC236}">
                    <a16:creationId xmlns:a16="http://schemas.microsoft.com/office/drawing/2014/main" id="{E4EEE6A4-AAD6-3FD1-BEF7-F39A4481A89D}"/>
                  </a:ext>
                </a:extLst>
              </p:cNvPr>
              <p:cNvSpPr/>
              <p:nvPr/>
            </p:nvSpPr>
            <p:spPr>
              <a:xfrm>
                <a:off x="4629948" y="2877886"/>
                <a:ext cx="141952" cy="326376"/>
              </a:xfrm>
              <a:custGeom>
                <a:avLst/>
                <a:gdLst>
                  <a:gd name="connsiteX0" fmla="*/ 141952 w 141952"/>
                  <a:gd name="connsiteY0" fmla="*/ 0 h 326376"/>
                  <a:gd name="connsiteX1" fmla="*/ 0 w 141952"/>
                  <a:gd name="connsiteY1" fmla="*/ 74176 h 326376"/>
                  <a:gd name="connsiteX2" fmla="*/ 0 w 141952"/>
                  <a:gd name="connsiteY2" fmla="*/ 326377 h 326376"/>
                </a:gdLst>
                <a:ahLst/>
                <a:cxnLst>
                  <a:cxn ang="0">
                    <a:pos x="connsiteX0" y="connsiteY0"/>
                  </a:cxn>
                  <a:cxn ang="0">
                    <a:pos x="connsiteX1" y="connsiteY1"/>
                  </a:cxn>
                  <a:cxn ang="0">
                    <a:pos x="connsiteX2" y="connsiteY2"/>
                  </a:cxn>
                </a:cxnLst>
                <a:rect l="l" t="t" r="r" b="b"/>
                <a:pathLst>
                  <a:path w="141952" h="326376">
                    <a:moveTo>
                      <a:pt x="141952" y="0"/>
                    </a:moveTo>
                    <a:lnTo>
                      <a:pt x="0" y="74176"/>
                    </a:lnTo>
                    <a:lnTo>
                      <a:pt x="0" y="326377"/>
                    </a:lnTo>
                  </a:path>
                </a:pathLst>
              </a:custGeom>
              <a:noFill/>
              <a:ln w="16501" cap="rnd">
                <a:solidFill>
                  <a:srgbClr val="000000"/>
                </a:solidFill>
                <a:prstDash val="solid"/>
                <a:round/>
              </a:ln>
            </p:spPr>
            <p:txBody>
              <a:bodyPr rtlCol="0" anchor="ctr"/>
              <a:lstStyle/>
              <a:p>
                <a:endParaRPr lang="en-US" sz="1799"/>
              </a:p>
            </p:txBody>
          </p:sp>
          <p:sp>
            <p:nvSpPr>
              <p:cNvPr id="71" name="Freeform 2798">
                <a:extLst>
                  <a:ext uri="{FF2B5EF4-FFF2-40B4-BE49-F238E27FC236}">
                    <a16:creationId xmlns:a16="http://schemas.microsoft.com/office/drawing/2014/main" id="{441ABFCB-A1BE-3DCF-F746-0C0833066AC0}"/>
                  </a:ext>
                </a:extLst>
              </p:cNvPr>
              <p:cNvSpPr/>
              <p:nvPr/>
            </p:nvSpPr>
            <p:spPr>
              <a:xfrm>
                <a:off x="4558972" y="2665247"/>
                <a:ext cx="16506" cy="530773"/>
              </a:xfrm>
              <a:custGeom>
                <a:avLst/>
                <a:gdLst>
                  <a:gd name="connsiteX0" fmla="*/ 0 w 16506"/>
                  <a:gd name="connsiteY0" fmla="*/ 0 h 530773"/>
                  <a:gd name="connsiteX1" fmla="*/ 0 w 16506"/>
                  <a:gd name="connsiteY1" fmla="*/ 530774 h 530773"/>
                </a:gdLst>
                <a:ahLst/>
                <a:cxnLst>
                  <a:cxn ang="0">
                    <a:pos x="connsiteX0" y="connsiteY0"/>
                  </a:cxn>
                  <a:cxn ang="0">
                    <a:pos x="connsiteX1" y="connsiteY1"/>
                  </a:cxn>
                </a:cxnLst>
                <a:rect l="l" t="t" r="r" b="b"/>
                <a:pathLst>
                  <a:path w="16506" h="530773">
                    <a:moveTo>
                      <a:pt x="0" y="0"/>
                    </a:moveTo>
                    <a:lnTo>
                      <a:pt x="0" y="530774"/>
                    </a:lnTo>
                  </a:path>
                </a:pathLst>
              </a:custGeom>
              <a:ln w="16501" cap="rnd">
                <a:solidFill>
                  <a:srgbClr val="000000"/>
                </a:solidFill>
                <a:prstDash val="solid"/>
                <a:round/>
              </a:ln>
            </p:spPr>
            <p:txBody>
              <a:bodyPr rtlCol="0" anchor="ctr"/>
              <a:lstStyle/>
              <a:p>
                <a:endParaRPr lang="en-US" sz="1799"/>
              </a:p>
            </p:txBody>
          </p:sp>
          <p:sp>
            <p:nvSpPr>
              <p:cNvPr id="72" name="Freeform 2799">
                <a:extLst>
                  <a:ext uri="{FF2B5EF4-FFF2-40B4-BE49-F238E27FC236}">
                    <a16:creationId xmlns:a16="http://schemas.microsoft.com/office/drawing/2014/main" id="{85E394F9-345D-0B56-59B7-1001957A21BA}"/>
                  </a:ext>
                </a:extLst>
              </p:cNvPr>
              <p:cNvSpPr/>
              <p:nvPr/>
            </p:nvSpPr>
            <p:spPr>
              <a:xfrm>
                <a:off x="4017574" y="2892721"/>
                <a:ext cx="132048" cy="16483"/>
              </a:xfrm>
              <a:custGeom>
                <a:avLst/>
                <a:gdLst>
                  <a:gd name="connsiteX0" fmla="*/ 0 w 132048"/>
                  <a:gd name="connsiteY0" fmla="*/ 0 h 16483"/>
                  <a:gd name="connsiteX1" fmla="*/ 132048 w 132048"/>
                  <a:gd name="connsiteY1" fmla="*/ 0 h 16483"/>
                </a:gdLst>
                <a:ahLst/>
                <a:cxnLst>
                  <a:cxn ang="0">
                    <a:pos x="connsiteX0" y="connsiteY0"/>
                  </a:cxn>
                  <a:cxn ang="0">
                    <a:pos x="connsiteX1" y="connsiteY1"/>
                  </a:cxn>
                </a:cxnLst>
                <a:rect l="l" t="t" r="r" b="b"/>
                <a:pathLst>
                  <a:path w="132048" h="16483">
                    <a:moveTo>
                      <a:pt x="0" y="0"/>
                    </a:moveTo>
                    <a:lnTo>
                      <a:pt x="132048" y="0"/>
                    </a:lnTo>
                  </a:path>
                </a:pathLst>
              </a:custGeom>
              <a:ln w="16501" cap="rnd">
                <a:solidFill>
                  <a:srgbClr val="000000"/>
                </a:solidFill>
                <a:prstDash val="solid"/>
                <a:round/>
              </a:ln>
            </p:spPr>
            <p:txBody>
              <a:bodyPr rtlCol="0" anchor="ctr"/>
              <a:lstStyle/>
              <a:p>
                <a:endParaRPr lang="en-US" sz="1799"/>
              </a:p>
            </p:txBody>
          </p:sp>
          <p:sp>
            <p:nvSpPr>
              <p:cNvPr id="73" name="Freeform 2800">
                <a:extLst>
                  <a:ext uri="{FF2B5EF4-FFF2-40B4-BE49-F238E27FC236}">
                    <a16:creationId xmlns:a16="http://schemas.microsoft.com/office/drawing/2014/main" id="{EBE37142-0291-AC60-9C77-EF6560895E40}"/>
                  </a:ext>
                </a:extLst>
              </p:cNvPr>
              <p:cNvSpPr/>
              <p:nvPr/>
            </p:nvSpPr>
            <p:spPr>
              <a:xfrm>
                <a:off x="4558972" y="2254804"/>
                <a:ext cx="16506" cy="130220"/>
              </a:xfrm>
              <a:custGeom>
                <a:avLst/>
                <a:gdLst>
                  <a:gd name="connsiteX0" fmla="*/ 0 w 16506"/>
                  <a:gd name="connsiteY0" fmla="*/ 0 h 130220"/>
                  <a:gd name="connsiteX1" fmla="*/ 0 w 16506"/>
                  <a:gd name="connsiteY1" fmla="*/ 130221 h 130220"/>
                </a:gdLst>
                <a:ahLst/>
                <a:cxnLst>
                  <a:cxn ang="0">
                    <a:pos x="connsiteX0" y="connsiteY0"/>
                  </a:cxn>
                  <a:cxn ang="0">
                    <a:pos x="connsiteX1" y="connsiteY1"/>
                  </a:cxn>
                </a:cxnLst>
                <a:rect l="l" t="t" r="r" b="b"/>
                <a:pathLst>
                  <a:path w="16506" h="130220">
                    <a:moveTo>
                      <a:pt x="0" y="0"/>
                    </a:moveTo>
                    <a:lnTo>
                      <a:pt x="0" y="130221"/>
                    </a:lnTo>
                  </a:path>
                </a:pathLst>
              </a:custGeom>
              <a:ln w="16501" cap="rnd">
                <a:solidFill>
                  <a:srgbClr val="000000"/>
                </a:solidFill>
                <a:prstDash val="solid"/>
                <a:round/>
              </a:ln>
            </p:spPr>
            <p:txBody>
              <a:bodyPr rtlCol="0" anchor="ctr"/>
              <a:lstStyle/>
              <a:p>
                <a:endParaRPr lang="en-US" sz="1799"/>
              </a:p>
            </p:txBody>
          </p:sp>
          <p:sp>
            <p:nvSpPr>
              <p:cNvPr id="74" name="Freeform 2801">
                <a:extLst>
                  <a:ext uri="{FF2B5EF4-FFF2-40B4-BE49-F238E27FC236}">
                    <a16:creationId xmlns:a16="http://schemas.microsoft.com/office/drawing/2014/main" id="{F931BCDE-04B0-193B-71DD-CC6669F3CC3D}"/>
                  </a:ext>
                </a:extLst>
              </p:cNvPr>
              <p:cNvSpPr/>
              <p:nvPr/>
            </p:nvSpPr>
            <p:spPr>
              <a:xfrm>
                <a:off x="4128164" y="2470740"/>
                <a:ext cx="103988" cy="67583"/>
              </a:xfrm>
              <a:custGeom>
                <a:avLst/>
                <a:gdLst>
                  <a:gd name="connsiteX0" fmla="*/ 0 w 103988"/>
                  <a:gd name="connsiteY0" fmla="*/ 0 h 67583"/>
                  <a:gd name="connsiteX1" fmla="*/ 103988 w 103988"/>
                  <a:gd name="connsiteY1" fmla="*/ 67583 h 67583"/>
                </a:gdLst>
                <a:ahLst/>
                <a:cxnLst>
                  <a:cxn ang="0">
                    <a:pos x="connsiteX0" y="connsiteY0"/>
                  </a:cxn>
                  <a:cxn ang="0">
                    <a:pos x="connsiteX1" y="connsiteY1"/>
                  </a:cxn>
                </a:cxnLst>
                <a:rect l="l" t="t" r="r" b="b"/>
                <a:pathLst>
                  <a:path w="103988" h="67583">
                    <a:moveTo>
                      <a:pt x="0" y="0"/>
                    </a:moveTo>
                    <a:lnTo>
                      <a:pt x="103988" y="67583"/>
                    </a:lnTo>
                  </a:path>
                </a:pathLst>
              </a:custGeom>
              <a:ln w="16501" cap="rnd">
                <a:solidFill>
                  <a:srgbClr val="000000"/>
                </a:solidFill>
                <a:prstDash val="solid"/>
                <a:round/>
              </a:ln>
            </p:spPr>
            <p:txBody>
              <a:bodyPr rtlCol="0" anchor="ctr"/>
              <a:lstStyle/>
              <a:p>
                <a:endParaRPr lang="en-US" sz="1799"/>
              </a:p>
            </p:txBody>
          </p:sp>
          <p:sp>
            <p:nvSpPr>
              <p:cNvPr id="75" name="Freeform 2802">
                <a:extLst>
                  <a:ext uri="{FF2B5EF4-FFF2-40B4-BE49-F238E27FC236}">
                    <a16:creationId xmlns:a16="http://schemas.microsoft.com/office/drawing/2014/main" id="{C04641D6-CBD9-8FCD-3CB5-B1C01345A722}"/>
                  </a:ext>
                </a:extLst>
              </p:cNvPr>
              <p:cNvSpPr/>
              <p:nvPr/>
            </p:nvSpPr>
            <p:spPr>
              <a:xfrm>
                <a:off x="4966672" y="2892721"/>
                <a:ext cx="130397" cy="16483"/>
              </a:xfrm>
              <a:custGeom>
                <a:avLst/>
                <a:gdLst>
                  <a:gd name="connsiteX0" fmla="*/ 130398 w 130397"/>
                  <a:gd name="connsiteY0" fmla="*/ 0 h 16483"/>
                  <a:gd name="connsiteX1" fmla="*/ 0 w 130397"/>
                  <a:gd name="connsiteY1" fmla="*/ 0 h 16483"/>
                </a:gdLst>
                <a:ahLst/>
                <a:cxnLst>
                  <a:cxn ang="0">
                    <a:pos x="connsiteX0" y="connsiteY0"/>
                  </a:cxn>
                  <a:cxn ang="0">
                    <a:pos x="connsiteX1" y="connsiteY1"/>
                  </a:cxn>
                </a:cxnLst>
                <a:rect l="l" t="t" r="r" b="b"/>
                <a:pathLst>
                  <a:path w="130397" h="16483">
                    <a:moveTo>
                      <a:pt x="130398" y="0"/>
                    </a:moveTo>
                    <a:lnTo>
                      <a:pt x="0" y="0"/>
                    </a:lnTo>
                  </a:path>
                </a:pathLst>
              </a:custGeom>
              <a:ln w="16501" cap="rnd">
                <a:solidFill>
                  <a:srgbClr val="000000"/>
                </a:solidFill>
                <a:prstDash val="solid"/>
                <a:round/>
              </a:ln>
            </p:spPr>
            <p:txBody>
              <a:bodyPr rtlCol="0" anchor="ctr"/>
              <a:lstStyle/>
              <a:p>
                <a:endParaRPr lang="en-US" sz="1799"/>
              </a:p>
            </p:txBody>
          </p:sp>
          <p:sp>
            <p:nvSpPr>
              <p:cNvPr id="76" name="Freeform 2803">
                <a:extLst>
                  <a:ext uri="{FF2B5EF4-FFF2-40B4-BE49-F238E27FC236}">
                    <a16:creationId xmlns:a16="http://schemas.microsoft.com/office/drawing/2014/main" id="{72725A95-55C7-F1B6-2997-F95ACB663D88}"/>
                  </a:ext>
                </a:extLst>
              </p:cNvPr>
              <p:cNvSpPr/>
              <p:nvPr/>
            </p:nvSpPr>
            <p:spPr>
              <a:xfrm>
                <a:off x="4884141" y="2467443"/>
                <a:ext cx="110590" cy="70879"/>
              </a:xfrm>
              <a:custGeom>
                <a:avLst/>
                <a:gdLst>
                  <a:gd name="connsiteX0" fmla="*/ 110591 w 110590"/>
                  <a:gd name="connsiteY0" fmla="*/ 0 h 70879"/>
                  <a:gd name="connsiteX1" fmla="*/ 0 w 110590"/>
                  <a:gd name="connsiteY1" fmla="*/ 70880 h 70879"/>
                </a:gdLst>
                <a:ahLst/>
                <a:cxnLst>
                  <a:cxn ang="0">
                    <a:pos x="connsiteX0" y="connsiteY0"/>
                  </a:cxn>
                  <a:cxn ang="0">
                    <a:pos x="connsiteX1" y="connsiteY1"/>
                  </a:cxn>
                </a:cxnLst>
                <a:rect l="l" t="t" r="r" b="b"/>
                <a:pathLst>
                  <a:path w="110590" h="70879">
                    <a:moveTo>
                      <a:pt x="110591" y="0"/>
                    </a:moveTo>
                    <a:lnTo>
                      <a:pt x="0" y="70880"/>
                    </a:lnTo>
                  </a:path>
                </a:pathLst>
              </a:custGeom>
              <a:ln w="16501" cap="rnd">
                <a:solidFill>
                  <a:srgbClr val="000000"/>
                </a:solidFill>
                <a:prstDash val="solid"/>
                <a:round/>
              </a:ln>
            </p:spPr>
            <p:txBody>
              <a:bodyPr rtlCol="0" anchor="ctr"/>
              <a:lstStyle/>
              <a:p>
                <a:endParaRPr lang="en-US" sz="1799"/>
              </a:p>
            </p:txBody>
          </p:sp>
          <p:sp>
            <p:nvSpPr>
              <p:cNvPr id="77" name="Freeform 2804">
                <a:extLst>
                  <a:ext uri="{FF2B5EF4-FFF2-40B4-BE49-F238E27FC236}">
                    <a16:creationId xmlns:a16="http://schemas.microsoft.com/office/drawing/2014/main" id="{474D9B2E-A348-F1EE-FF1D-E2F51C60E1AE}"/>
                  </a:ext>
                </a:extLst>
              </p:cNvPr>
              <p:cNvSpPr/>
              <p:nvPr/>
            </p:nvSpPr>
            <p:spPr>
              <a:xfrm>
                <a:off x="4471490" y="2538322"/>
                <a:ext cx="174964" cy="346157"/>
              </a:xfrm>
              <a:custGeom>
                <a:avLst/>
                <a:gdLst>
                  <a:gd name="connsiteX0" fmla="*/ 0 w 174964"/>
                  <a:gd name="connsiteY0" fmla="*/ 173078 h 346157"/>
                  <a:gd name="connsiteX1" fmla="*/ 87482 w 174964"/>
                  <a:gd name="connsiteY1" fmla="*/ 346157 h 346157"/>
                  <a:gd name="connsiteX2" fmla="*/ 174964 w 174964"/>
                  <a:gd name="connsiteY2" fmla="*/ 173078 h 346157"/>
                  <a:gd name="connsiteX3" fmla="*/ 87482 w 174964"/>
                  <a:gd name="connsiteY3" fmla="*/ 0 h 346157"/>
                  <a:gd name="connsiteX4" fmla="*/ 0 w 174964"/>
                  <a:gd name="connsiteY4" fmla="*/ 173078 h 346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964" h="346157">
                    <a:moveTo>
                      <a:pt x="0" y="173078"/>
                    </a:moveTo>
                    <a:cubicBezTo>
                      <a:pt x="0" y="243958"/>
                      <a:pt x="34663" y="306596"/>
                      <a:pt x="87482" y="346157"/>
                    </a:cubicBezTo>
                    <a:cubicBezTo>
                      <a:pt x="140301" y="306596"/>
                      <a:pt x="174964" y="243958"/>
                      <a:pt x="174964" y="173078"/>
                    </a:cubicBezTo>
                    <a:cubicBezTo>
                      <a:pt x="174964" y="102199"/>
                      <a:pt x="140301" y="39561"/>
                      <a:pt x="87482" y="0"/>
                    </a:cubicBezTo>
                    <a:cubicBezTo>
                      <a:pt x="34663" y="39561"/>
                      <a:pt x="0" y="102199"/>
                      <a:pt x="0" y="173078"/>
                    </a:cubicBezTo>
                    <a:close/>
                  </a:path>
                </a:pathLst>
              </a:custGeom>
              <a:noFill/>
              <a:ln w="16501" cap="rnd">
                <a:solidFill>
                  <a:srgbClr val="000000"/>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4DCA62C1-63FD-0012-D0C1-1A40E444F809}"/>
                </a:ext>
              </a:extLst>
            </p:cNvPr>
            <p:cNvGrpSpPr/>
            <p:nvPr/>
          </p:nvGrpSpPr>
          <p:grpSpPr>
            <a:xfrm>
              <a:off x="4388960" y="3263604"/>
              <a:ext cx="336723" cy="125275"/>
              <a:chOff x="4388960" y="3263604"/>
              <a:chExt cx="336723" cy="125275"/>
            </a:xfrm>
          </p:grpSpPr>
          <p:sp>
            <p:nvSpPr>
              <p:cNvPr id="65" name="Freeform 2792">
                <a:extLst>
                  <a:ext uri="{FF2B5EF4-FFF2-40B4-BE49-F238E27FC236}">
                    <a16:creationId xmlns:a16="http://schemas.microsoft.com/office/drawing/2014/main" id="{CB4E383E-42C8-284F-EA88-225769887E1C}"/>
                  </a:ext>
                </a:extLst>
              </p:cNvPr>
              <p:cNvSpPr/>
              <p:nvPr/>
            </p:nvSpPr>
            <p:spPr>
              <a:xfrm>
                <a:off x="4388960" y="3263604"/>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6" name="Freeform 2793">
                <a:extLst>
                  <a:ext uri="{FF2B5EF4-FFF2-40B4-BE49-F238E27FC236}">
                    <a16:creationId xmlns:a16="http://schemas.microsoft.com/office/drawing/2014/main" id="{8C8D1152-DE30-13D9-52A3-52AE5D4AB267}"/>
                  </a:ext>
                </a:extLst>
              </p:cNvPr>
              <p:cNvSpPr/>
              <p:nvPr/>
            </p:nvSpPr>
            <p:spPr>
              <a:xfrm>
                <a:off x="4388960" y="3326241"/>
                <a:ext cx="336723" cy="16483"/>
              </a:xfrm>
              <a:custGeom>
                <a:avLst/>
                <a:gdLst>
                  <a:gd name="connsiteX0" fmla="*/ 0 w 336723"/>
                  <a:gd name="connsiteY0" fmla="*/ 0 h 16483"/>
                  <a:gd name="connsiteX1" fmla="*/ 336723 w 336723"/>
                  <a:gd name="connsiteY1" fmla="*/ 0 h 16483"/>
                </a:gdLst>
                <a:ahLst/>
                <a:cxnLst>
                  <a:cxn ang="0">
                    <a:pos x="connsiteX0" y="connsiteY0"/>
                  </a:cxn>
                  <a:cxn ang="0">
                    <a:pos x="connsiteX1" y="connsiteY1"/>
                  </a:cxn>
                </a:cxnLst>
                <a:rect l="l" t="t" r="r" b="b"/>
                <a:pathLst>
                  <a:path w="336723" h="16483">
                    <a:moveTo>
                      <a:pt x="0" y="0"/>
                    </a:moveTo>
                    <a:lnTo>
                      <a:pt x="336723" y="0"/>
                    </a:lnTo>
                  </a:path>
                </a:pathLst>
              </a:custGeom>
              <a:ln w="16501" cap="rnd">
                <a:solidFill>
                  <a:srgbClr val="000000"/>
                </a:solidFill>
                <a:prstDash val="solid"/>
                <a:round/>
              </a:ln>
            </p:spPr>
            <p:txBody>
              <a:bodyPr rtlCol="0" anchor="ctr"/>
              <a:lstStyle/>
              <a:p>
                <a:endParaRPr lang="en-US" sz="1799"/>
              </a:p>
            </p:txBody>
          </p:sp>
          <p:sp>
            <p:nvSpPr>
              <p:cNvPr id="67" name="Freeform 2794">
                <a:extLst>
                  <a:ext uri="{FF2B5EF4-FFF2-40B4-BE49-F238E27FC236}">
                    <a16:creationId xmlns:a16="http://schemas.microsoft.com/office/drawing/2014/main" id="{B91B1E44-03C4-70E7-434D-CFE87653EA98}"/>
                  </a:ext>
                </a:extLst>
              </p:cNvPr>
              <p:cNvSpPr/>
              <p:nvPr/>
            </p:nvSpPr>
            <p:spPr>
              <a:xfrm>
                <a:off x="4450032" y="3388879"/>
                <a:ext cx="209626" cy="16483"/>
              </a:xfrm>
              <a:custGeom>
                <a:avLst/>
                <a:gdLst>
                  <a:gd name="connsiteX0" fmla="*/ 0 w 209626"/>
                  <a:gd name="connsiteY0" fmla="*/ 0 h 16483"/>
                  <a:gd name="connsiteX1" fmla="*/ 209627 w 209626"/>
                  <a:gd name="connsiteY1" fmla="*/ 0 h 16483"/>
                </a:gdLst>
                <a:ahLst/>
                <a:cxnLst>
                  <a:cxn ang="0">
                    <a:pos x="connsiteX0" y="connsiteY0"/>
                  </a:cxn>
                  <a:cxn ang="0">
                    <a:pos x="connsiteX1" y="connsiteY1"/>
                  </a:cxn>
                </a:cxnLst>
                <a:rect l="l" t="t" r="r" b="b"/>
                <a:pathLst>
                  <a:path w="209626" h="16483">
                    <a:moveTo>
                      <a:pt x="0" y="0"/>
                    </a:moveTo>
                    <a:lnTo>
                      <a:pt x="209627" y="0"/>
                    </a:lnTo>
                  </a:path>
                </a:pathLst>
              </a:custGeom>
              <a:ln w="16501" cap="rnd">
                <a:solidFill>
                  <a:srgbClr val="000000"/>
                </a:solidFill>
                <a:prstDash val="solid"/>
                <a:round/>
              </a:ln>
            </p:spPr>
            <p:txBody>
              <a:bodyPr rtlCol="0" anchor="ctr"/>
              <a:lstStyle/>
              <a:p>
                <a:endParaRPr lang="en-US" sz="1799"/>
              </a:p>
            </p:txBody>
          </p:sp>
        </p:grpSp>
      </p:grpSp>
      <p:grpSp>
        <p:nvGrpSpPr>
          <p:cNvPr id="78" name="Group 77">
            <a:extLst>
              <a:ext uri="{FF2B5EF4-FFF2-40B4-BE49-F238E27FC236}">
                <a16:creationId xmlns:a16="http://schemas.microsoft.com/office/drawing/2014/main" id="{CD3DDFC6-C519-8351-BF73-02F7B7F95C06}"/>
              </a:ext>
            </a:extLst>
          </p:cNvPr>
          <p:cNvGrpSpPr/>
          <p:nvPr/>
        </p:nvGrpSpPr>
        <p:grpSpPr>
          <a:xfrm>
            <a:off x="6842177" y="8939"/>
            <a:ext cx="720674" cy="861774"/>
            <a:chOff x="1015048" y="996928"/>
            <a:chExt cx="1016952" cy="1216059"/>
          </a:xfrm>
        </p:grpSpPr>
        <p:sp>
          <p:nvSpPr>
            <p:cNvPr id="79" name="Oval 78">
              <a:extLst>
                <a:ext uri="{FF2B5EF4-FFF2-40B4-BE49-F238E27FC236}">
                  <a16:creationId xmlns:a16="http://schemas.microsoft.com/office/drawing/2014/main" id="{29060964-D8F7-455A-CD4F-5240AD8791F0}"/>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80" name="TextBox 79">
              <a:extLst>
                <a:ext uri="{FF2B5EF4-FFF2-40B4-BE49-F238E27FC236}">
                  <a16:creationId xmlns:a16="http://schemas.microsoft.com/office/drawing/2014/main" id="{3AF78AF1-7B4D-C3CB-7610-E6F0D677FA8D}"/>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81" name="Graphic 80" descr="Postit Notes with solid fill">
            <a:extLst>
              <a:ext uri="{FF2B5EF4-FFF2-40B4-BE49-F238E27FC236}">
                <a16:creationId xmlns:a16="http://schemas.microsoft.com/office/drawing/2014/main" id="{EE9FEEAD-714A-461E-0C54-815A26E399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2351" y="5482225"/>
            <a:ext cx="914400" cy="914400"/>
          </a:xfrm>
          <a:prstGeom prst="rect">
            <a:avLst/>
          </a:prstGeom>
        </p:spPr>
      </p:pic>
    </p:spTree>
    <p:extLst>
      <p:ext uri="{BB962C8B-B14F-4D97-AF65-F5344CB8AC3E}">
        <p14:creationId xmlns:p14="http://schemas.microsoft.com/office/powerpoint/2010/main" val="3795235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0D667-D462-3A20-1928-1B544F937E0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C7CDC660-1018-8749-33CF-F5F19233C1FA}"/>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F4865B4C-21FE-B498-965F-613F99A322DC}"/>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“Describe the project and what you are seeking funding for.”</a:t>
            </a:r>
          </a:p>
        </p:txBody>
      </p:sp>
      <p:sp>
        <p:nvSpPr>
          <p:cNvPr id="21" name="Text Placeholder 5">
            <a:extLst>
              <a:ext uri="{FF2B5EF4-FFF2-40B4-BE49-F238E27FC236}">
                <a16:creationId xmlns:a16="http://schemas.microsoft.com/office/drawing/2014/main" id="{B9842595-0769-933D-17BE-EADDA254F4BD}"/>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b="1" dirty="0">
                <a:solidFill>
                  <a:srgbClr val="459597"/>
                </a:solidFill>
              </a:rPr>
              <a:t>Sample Answer: </a:t>
            </a:r>
            <a:r>
              <a:rPr lang="en-US" sz="2300" b="1" i="1" dirty="0" err="1">
                <a:solidFill>
                  <a:srgbClr val="E96751"/>
                </a:solidFill>
              </a:rPr>
              <a:t>GreenGlamp</a:t>
            </a:r>
            <a:r>
              <a:rPr lang="en-US" sz="2300" b="1" i="1" dirty="0">
                <a:solidFill>
                  <a:srgbClr val="E96751"/>
                </a:solidFill>
              </a:rPr>
              <a:t>, Iceland </a:t>
            </a:r>
          </a:p>
          <a:p>
            <a:pPr marL="0" indent="0"/>
            <a:r>
              <a:rPr lang="en-US" sz="2300" i="1" dirty="0">
                <a:solidFill>
                  <a:srgbClr val="494949"/>
                </a:solidFill>
              </a:rPr>
              <a:t>“The total project cost is €150,000. We are requesting a grant of €75,000 (50%) and will co-fund €75,000. Our co-funding is secured through personal savings (€50,000) and a confirmed credit union loan (€25,000). </a:t>
            </a:r>
          </a:p>
          <a:p>
            <a:pPr marL="0" indent="0"/>
            <a:r>
              <a:rPr lang="en-US" sz="2300" b="1" i="1" dirty="0">
                <a:solidFill>
                  <a:srgbClr val="494949"/>
                </a:solidFill>
              </a:rPr>
              <a:t>Major cost items include: </a:t>
            </a:r>
            <a:r>
              <a:rPr lang="en-US" sz="2300" i="1" dirty="0">
                <a:solidFill>
                  <a:srgbClr val="494949"/>
                </a:solidFill>
              </a:rPr>
              <a:t>€60k for five dome structures (supplier quote attached), €40k for site works (road, utilities – quote from contractor attached), €20k for facilities cabin and bathhouse construction, €10k for renewable energy systems, and €20k for interior furnishings, permits, marketing and contingency. </a:t>
            </a:r>
          </a:p>
          <a:p>
            <a:pPr marL="0" indent="0"/>
            <a:r>
              <a:rPr lang="en-US" sz="2300" i="1" dirty="0">
                <a:solidFill>
                  <a:srgbClr val="494949"/>
                </a:solidFill>
              </a:rPr>
              <a:t>A detailed breakdown is in the business plan. We have also set aside additional personal funds to cover the first 6 months of operating expenses, ensuring the project’s viability post-construction.”</a:t>
            </a:r>
            <a:br>
              <a:rPr lang="en-US" sz="2300" dirty="0">
                <a:solidFill>
                  <a:srgbClr val="494949"/>
                </a:solidFill>
              </a:rPr>
            </a:br>
            <a:endParaRPr lang="en-US" sz="2300" dirty="0">
              <a:solidFill>
                <a:srgbClr val="494949"/>
              </a:solidFill>
            </a:endParaRPr>
          </a:p>
        </p:txBody>
      </p:sp>
      <p:sp>
        <p:nvSpPr>
          <p:cNvPr id="25" name="Flowchart: Alternate Process 24">
            <a:extLst>
              <a:ext uri="{FF2B5EF4-FFF2-40B4-BE49-F238E27FC236}">
                <a16:creationId xmlns:a16="http://schemas.microsoft.com/office/drawing/2014/main" id="{DD559A4E-3169-9F0D-B307-ED63F46A2A58}"/>
              </a:ext>
            </a:extLst>
          </p:cNvPr>
          <p:cNvSpPr/>
          <p:nvPr/>
        </p:nvSpPr>
        <p:spPr>
          <a:xfrm>
            <a:off x="1620199" y="858203"/>
            <a:ext cx="9964593" cy="470123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E2C0794-0853-51CF-A287-21256291793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Note</a:t>
            </a:r>
            <a:r>
              <a:rPr lang="en-US" dirty="0">
                <a:solidFill>
                  <a:schemeClr val="bg1"/>
                </a:solidFill>
              </a:rPr>
              <a:t>: This next part shows you have thought through costs and funding. It’s specific and shows commitment and risk-sharing by securing other financing.</a:t>
            </a:r>
            <a:endParaRPr lang="en-GB" dirty="0">
              <a:solidFill>
                <a:schemeClr val="bg1"/>
              </a:solidFill>
            </a:endParaRPr>
          </a:p>
        </p:txBody>
      </p:sp>
      <p:cxnSp>
        <p:nvCxnSpPr>
          <p:cNvPr id="33" name="Connector: Elbow 32">
            <a:extLst>
              <a:ext uri="{FF2B5EF4-FFF2-40B4-BE49-F238E27FC236}">
                <a16:creationId xmlns:a16="http://schemas.microsoft.com/office/drawing/2014/main" id="{885D0E38-4F5D-E7F0-E06A-84D3DAB584DD}"/>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D7716E80-45F9-D9B0-B0D4-336A3BD95739}"/>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7576751-EE81-926E-6C02-459CAABD7D00}"/>
              </a:ext>
            </a:extLst>
          </p:cNvPr>
          <p:cNvCxnSpPr>
            <a:cxnSpLocks/>
          </p:cNvCxnSpPr>
          <p:nvPr/>
        </p:nvCxnSpPr>
        <p:spPr>
          <a:xfrm flipH="1" flipV="1">
            <a:off x="964639" y="0"/>
            <a:ext cx="1" cy="724393"/>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12" name="Graphic 11" descr="Postit Notes with solid fill">
            <a:extLst>
              <a:ext uri="{FF2B5EF4-FFF2-40B4-BE49-F238E27FC236}">
                <a16:creationId xmlns:a16="http://schemas.microsoft.com/office/drawing/2014/main" id="{5221F3EF-E886-68E4-B5A5-E218BA4B2C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57687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19C28-4DBD-E642-DCE3-5BD29F16D1A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8FFAEADB-3E64-BDF0-AD7F-9A6F9658D4BC}"/>
              </a:ext>
            </a:extLst>
          </p:cNvPr>
          <p:cNvSpPr/>
          <p:nvPr/>
        </p:nvSpPr>
        <p:spPr>
          <a:xfrm>
            <a:off x="1614181" y="5640275"/>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74373BD4-E131-60D7-59E7-C332C638FD05}"/>
              </a:ext>
            </a:extLst>
          </p:cNvPr>
          <p:cNvSpPr/>
          <p:nvPr/>
        </p:nvSpPr>
        <p:spPr>
          <a:xfrm>
            <a:off x="830086" y="1031579"/>
            <a:ext cx="10595240" cy="1043834"/>
          </a:xfrm>
          <a:prstGeom prst="flowChartAlternateProcess">
            <a:avLst/>
          </a:prstGeom>
          <a:solidFill>
            <a:srgbClr val="A66BD3"/>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B9471220-D478-A6F8-98CC-EB0EA3E3D4B5}"/>
              </a:ext>
            </a:extLst>
          </p:cNvPr>
          <p:cNvSpPr>
            <a:spLocks noGrp="1"/>
          </p:cNvSpPr>
          <p:nvPr>
            <p:ph type="body" sz="quarter" idx="16"/>
          </p:nvPr>
        </p:nvSpPr>
        <p:spPr>
          <a:xfrm>
            <a:off x="2107434" y="195382"/>
            <a:ext cx="10614687" cy="803654"/>
          </a:xfrm>
        </p:spPr>
        <p:txBody>
          <a:bodyPr/>
          <a:lstStyle/>
          <a:p>
            <a:r>
              <a:rPr lang="en-GB" sz="3800" b="1" dirty="0">
                <a:solidFill>
                  <a:srgbClr val="A66BD3"/>
                </a:solidFill>
              </a:rPr>
              <a:t>Question 2 </a:t>
            </a:r>
            <a:r>
              <a:rPr lang="en-GB" sz="2800" i="1" dirty="0"/>
              <a:t>Sample Answer</a:t>
            </a:r>
          </a:p>
        </p:txBody>
      </p:sp>
      <p:sp>
        <p:nvSpPr>
          <p:cNvPr id="6" name="Text Placeholder 5">
            <a:extLst>
              <a:ext uri="{FF2B5EF4-FFF2-40B4-BE49-F238E27FC236}">
                <a16:creationId xmlns:a16="http://schemas.microsoft.com/office/drawing/2014/main" id="{89055BD9-0FAE-7A1E-EDEF-A1FA1C9A126A}"/>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“Why is this project needed? Provide evidence of demand or need.”</a:t>
            </a:r>
          </a:p>
        </p:txBody>
      </p:sp>
      <p:sp>
        <p:nvSpPr>
          <p:cNvPr id="21" name="Text Placeholder 5">
            <a:extLst>
              <a:ext uri="{FF2B5EF4-FFF2-40B4-BE49-F238E27FC236}">
                <a16:creationId xmlns:a16="http://schemas.microsoft.com/office/drawing/2014/main" id="{6642656E-6723-CF04-19C8-EDAA05958383}"/>
              </a:ext>
            </a:extLst>
          </p:cNvPr>
          <p:cNvSpPr txBox="1">
            <a:spLocks/>
          </p:cNvSpPr>
          <p:nvPr/>
        </p:nvSpPr>
        <p:spPr>
          <a:xfrm>
            <a:off x="1820863" y="224211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459597"/>
                </a:solidFill>
              </a:rPr>
              <a:t>Sample Answer: </a:t>
            </a:r>
            <a:r>
              <a:rPr lang="en-US" b="1" dirty="0">
                <a:solidFill>
                  <a:srgbClr val="E96751"/>
                </a:solidFill>
              </a:rPr>
              <a:t>Mountain Sky Glamping, Slovenia</a:t>
            </a:r>
          </a:p>
          <a:p>
            <a:pPr marL="0" indent="0">
              <a:spcAft>
                <a:spcPts val="600"/>
              </a:spcAft>
            </a:pPr>
            <a:r>
              <a:rPr lang="en-US" dirty="0">
                <a:solidFill>
                  <a:srgbClr val="459597"/>
                </a:solidFill>
              </a:rPr>
              <a:t> </a:t>
            </a:r>
            <a:r>
              <a:rPr lang="en-US" i="1" dirty="0">
                <a:solidFill>
                  <a:srgbClr val="494949"/>
                </a:solidFill>
              </a:rPr>
              <a:t>“Currently, our municipality has only two small guesthouses and no high-end nature accommodations. However, tourism data shows an upswing in demand for eco-friendly stays. </a:t>
            </a:r>
          </a:p>
          <a:p>
            <a:pPr marL="0" indent="0">
              <a:spcAft>
                <a:spcPts val="600"/>
              </a:spcAft>
            </a:pPr>
            <a:r>
              <a:rPr lang="en-US" i="1" dirty="0">
                <a:solidFill>
                  <a:srgbClr val="494949"/>
                </a:solidFill>
              </a:rPr>
              <a:t>By developing </a:t>
            </a:r>
            <a:r>
              <a:rPr lang="en-US" i="1" dirty="0" err="1">
                <a:solidFill>
                  <a:srgbClr val="494949"/>
                </a:solidFill>
              </a:rPr>
              <a:t>MountainSky</a:t>
            </a:r>
            <a:r>
              <a:rPr lang="en-US" i="1" dirty="0">
                <a:solidFill>
                  <a:srgbClr val="494949"/>
                </a:solidFill>
              </a:rPr>
              <a:t> Glamping, we address this gap – providing an option that currently does not exist, thereby keeping visitors (especially higher-spending ones) in the area who might otherwise stay elsewhere or do day trips only.” </a:t>
            </a:r>
          </a:p>
        </p:txBody>
      </p:sp>
      <p:sp>
        <p:nvSpPr>
          <p:cNvPr id="25" name="Flowchart: Alternate Process 24">
            <a:extLst>
              <a:ext uri="{FF2B5EF4-FFF2-40B4-BE49-F238E27FC236}">
                <a16:creationId xmlns:a16="http://schemas.microsoft.com/office/drawing/2014/main" id="{0FA775CA-0CF8-DFC0-54CF-189D93CF9BD9}"/>
              </a:ext>
            </a:extLst>
          </p:cNvPr>
          <p:cNvSpPr/>
          <p:nvPr/>
        </p:nvSpPr>
        <p:spPr>
          <a:xfrm>
            <a:off x="1523486" y="2202931"/>
            <a:ext cx="9964593" cy="327064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83D1125E-B063-CF15-EBB6-5A682D3D4536}"/>
              </a:ext>
            </a:extLst>
          </p:cNvPr>
          <p:cNvSpPr txBox="1">
            <a:spLocks/>
          </p:cNvSpPr>
          <p:nvPr/>
        </p:nvSpPr>
        <p:spPr>
          <a:xfrm>
            <a:off x="1840160" y="564027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Note</a:t>
            </a:r>
            <a:r>
              <a:rPr lang="en-US" dirty="0">
                <a:solidFill>
                  <a:schemeClr val="bg1"/>
                </a:solidFill>
              </a:rPr>
              <a:t>: If asked about the rationale or need for the project, identify a gap and how your project fills it. This kind of answer demonstrates that you understand the local context and needs.</a:t>
            </a:r>
          </a:p>
          <a:p>
            <a:pPr marL="0" indent="0"/>
            <a:endParaRPr lang="en-US" dirty="0">
              <a:solidFill>
                <a:schemeClr val="bg1"/>
              </a:solidFill>
            </a:endParaRP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72B3B662-E382-ADCE-0F0B-6230316F40DA}"/>
              </a:ext>
            </a:extLst>
          </p:cNvPr>
          <p:cNvCxnSpPr>
            <a:cxnSpLocks/>
            <a:stCxn id="24" idx="1"/>
            <a:endCxn id="25" idx="1"/>
          </p:cNvCxnSpPr>
          <p:nvPr/>
        </p:nvCxnSpPr>
        <p:spPr>
          <a:xfrm rot="10800000" flipH="1" flipV="1">
            <a:off x="830086" y="1553496"/>
            <a:ext cx="693400" cy="2284758"/>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4796874-79D9-01FD-A213-894ACFDFBC92}"/>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F639536-C4E1-BF13-FA51-245815F8A18E}"/>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5" name="Graphic 503">
            <a:extLst>
              <a:ext uri="{FF2B5EF4-FFF2-40B4-BE49-F238E27FC236}">
                <a16:creationId xmlns:a16="http://schemas.microsoft.com/office/drawing/2014/main" id="{98B098DE-862E-DD34-CC45-366684CE9D60}"/>
              </a:ext>
            </a:extLst>
          </p:cNvPr>
          <p:cNvGrpSpPr/>
          <p:nvPr/>
        </p:nvGrpSpPr>
        <p:grpSpPr>
          <a:xfrm>
            <a:off x="335359" y="46798"/>
            <a:ext cx="1128720" cy="1100821"/>
            <a:chOff x="470422" y="650943"/>
            <a:chExt cx="1129014" cy="1101108"/>
          </a:xfrm>
          <a:noFill/>
        </p:grpSpPr>
        <p:sp>
          <p:nvSpPr>
            <p:cNvPr id="7" name="Freeform 2928">
              <a:extLst>
                <a:ext uri="{FF2B5EF4-FFF2-40B4-BE49-F238E27FC236}">
                  <a16:creationId xmlns:a16="http://schemas.microsoft.com/office/drawing/2014/main" id="{E57B28BE-A0DC-F9CE-84A5-FAFED79EFC2D}"/>
                </a:ext>
              </a:extLst>
            </p:cNvPr>
            <p:cNvSpPr/>
            <p:nvPr/>
          </p:nvSpPr>
          <p:spPr>
            <a:xfrm>
              <a:off x="787338" y="1187337"/>
              <a:ext cx="812097" cy="380098"/>
            </a:xfrm>
            <a:custGeom>
              <a:avLst/>
              <a:gdLst>
                <a:gd name="connsiteX0" fmla="*/ 448965 w 812097"/>
                <a:gd name="connsiteY0" fmla="*/ 170756 h 380098"/>
                <a:gd name="connsiteX1" fmla="*/ 633833 w 812097"/>
                <a:gd name="connsiteY1" fmla="*/ 32293 h 380098"/>
                <a:gd name="connsiteX2" fmla="*/ 812098 w 812097"/>
                <a:gd name="connsiteY2" fmla="*/ 47128 h 380098"/>
                <a:gd name="connsiteX3" fmla="*/ 498483 w 812097"/>
                <a:gd name="connsiteY3" fmla="*/ 342186 h 380098"/>
                <a:gd name="connsiteX4" fmla="*/ 402748 w 812097"/>
                <a:gd name="connsiteY4" fmla="*/ 380098 h 380098"/>
                <a:gd name="connsiteX5" fmla="*/ 0 w 812097"/>
                <a:gd name="connsiteY5" fmla="*/ 380098 h 380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097" h="380098">
                  <a:moveTo>
                    <a:pt x="448965" y="170756"/>
                  </a:moveTo>
                  <a:cubicBezTo>
                    <a:pt x="448965" y="170756"/>
                    <a:pt x="562857" y="85040"/>
                    <a:pt x="633833" y="32293"/>
                  </a:cubicBezTo>
                  <a:cubicBezTo>
                    <a:pt x="708110" y="-23752"/>
                    <a:pt x="765881" y="974"/>
                    <a:pt x="812098" y="47128"/>
                  </a:cubicBezTo>
                  <a:lnTo>
                    <a:pt x="498483" y="342186"/>
                  </a:lnTo>
                  <a:cubicBezTo>
                    <a:pt x="472073" y="366911"/>
                    <a:pt x="439061" y="380098"/>
                    <a:pt x="402748" y="380098"/>
                  </a:cubicBezTo>
                  <a:lnTo>
                    <a:pt x="0" y="380098"/>
                  </a:lnTo>
                </a:path>
              </a:pathLst>
            </a:custGeom>
            <a:solidFill>
              <a:srgbClr val="F9D1AD"/>
            </a:solidFill>
            <a:ln w="16501" cap="rnd">
              <a:solidFill>
                <a:srgbClr val="000000"/>
              </a:solidFill>
              <a:prstDash val="solid"/>
              <a:round/>
            </a:ln>
          </p:spPr>
          <p:txBody>
            <a:bodyPr rtlCol="0" anchor="ctr"/>
            <a:lstStyle/>
            <a:p>
              <a:endParaRPr lang="en-US" sz="1799"/>
            </a:p>
          </p:txBody>
        </p:sp>
        <p:sp>
          <p:nvSpPr>
            <p:cNvPr id="8" name="Freeform 2929">
              <a:extLst>
                <a:ext uri="{FF2B5EF4-FFF2-40B4-BE49-F238E27FC236}">
                  <a16:creationId xmlns:a16="http://schemas.microsoft.com/office/drawing/2014/main" id="{EA5AEE40-2130-A594-4867-F979DCB13448}"/>
                </a:ext>
              </a:extLst>
            </p:cNvPr>
            <p:cNvSpPr/>
            <p:nvPr/>
          </p:nvSpPr>
          <p:spPr>
            <a:xfrm>
              <a:off x="625579" y="1265784"/>
              <a:ext cx="627230" cy="161539"/>
            </a:xfrm>
            <a:custGeom>
              <a:avLst/>
              <a:gdLst>
                <a:gd name="connsiteX0" fmla="*/ 0 w 627230"/>
                <a:gd name="connsiteY0" fmla="*/ 140111 h 161539"/>
                <a:gd name="connsiteX1" fmla="*/ 232735 w 627230"/>
                <a:gd name="connsiteY1" fmla="*/ 0 h 161539"/>
                <a:gd name="connsiteX2" fmla="*/ 404398 w 627230"/>
                <a:gd name="connsiteY2" fmla="*/ 49451 h 161539"/>
                <a:gd name="connsiteX3" fmla="*/ 536447 w 627230"/>
                <a:gd name="connsiteY3" fmla="*/ 49451 h 161539"/>
                <a:gd name="connsiteX4" fmla="*/ 627230 w 627230"/>
                <a:gd name="connsiteY4" fmla="*/ 161540 h 161539"/>
                <a:gd name="connsiteX5" fmla="*/ 351579 w 627230"/>
                <a:gd name="connsiteY5" fmla="*/ 161540 h 161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7230" h="161539">
                  <a:moveTo>
                    <a:pt x="0" y="140111"/>
                  </a:moveTo>
                  <a:cubicBezTo>
                    <a:pt x="82530" y="39561"/>
                    <a:pt x="150205" y="0"/>
                    <a:pt x="232735" y="0"/>
                  </a:cubicBezTo>
                  <a:cubicBezTo>
                    <a:pt x="315266" y="0"/>
                    <a:pt x="343326" y="8242"/>
                    <a:pt x="404398" y="49451"/>
                  </a:cubicBezTo>
                  <a:lnTo>
                    <a:pt x="536447" y="49451"/>
                  </a:lnTo>
                  <a:cubicBezTo>
                    <a:pt x="557905" y="49451"/>
                    <a:pt x="627230" y="59341"/>
                    <a:pt x="627230" y="161540"/>
                  </a:cubicBezTo>
                  <a:lnTo>
                    <a:pt x="351579" y="161540"/>
                  </a:lnTo>
                </a:path>
              </a:pathLst>
            </a:custGeom>
            <a:noFill/>
            <a:ln w="16501" cap="rnd">
              <a:solidFill>
                <a:srgbClr val="000000"/>
              </a:solidFill>
              <a:prstDash val="solid"/>
              <a:round/>
            </a:ln>
          </p:spPr>
          <p:txBody>
            <a:bodyPr rtlCol="0" anchor="ctr"/>
            <a:lstStyle/>
            <a:p>
              <a:endParaRPr lang="en-US" sz="1799"/>
            </a:p>
          </p:txBody>
        </p:sp>
        <p:sp>
          <p:nvSpPr>
            <p:cNvPr id="9" name="Freeform 2930">
              <a:extLst>
                <a:ext uri="{FF2B5EF4-FFF2-40B4-BE49-F238E27FC236}">
                  <a16:creationId xmlns:a16="http://schemas.microsoft.com/office/drawing/2014/main" id="{5AF11790-805B-90EC-3269-73A4A458EEA1}"/>
                </a:ext>
              </a:extLst>
            </p:cNvPr>
            <p:cNvSpPr/>
            <p:nvPr/>
          </p:nvSpPr>
          <p:spPr>
            <a:xfrm>
              <a:off x="470422" y="1354796"/>
              <a:ext cx="397795" cy="397256"/>
            </a:xfrm>
            <a:custGeom>
              <a:avLst/>
              <a:gdLst>
                <a:gd name="connsiteX0" fmla="*/ 0 w 397795"/>
                <a:gd name="connsiteY0" fmla="*/ 103847 h 397256"/>
                <a:gd name="connsiteX1" fmla="*/ 103988 w 397795"/>
                <a:gd name="connsiteY1" fmla="*/ 0 h 397256"/>
                <a:gd name="connsiteX2" fmla="*/ 397796 w 397795"/>
                <a:gd name="connsiteY2" fmla="*/ 293409 h 397256"/>
                <a:gd name="connsiteX3" fmla="*/ 295458 w 397795"/>
                <a:gd name="connsiteY3" fmla="*/ 397256 h 397256"/>
              </a:gdLst>
              <a:ahLst/>
              <a:cxnLst>
                <a:cxn ang="0">
                  <a:pos x="connsiteX0" y="connsiteY0"/>
                </a:cxn>
                <a:cxn ang="0">
                  <a:pos x="connsiteX1" y="connsiteY1"/>
                </a:cxn>
                <a:cxn ang="0">
                  <a:pos x="connsiteX2" y="connsiteY2"/>
                </a:cxn>
                <a:cxn ang="0">
                  <a:pos x="connsiteX3" y="connsiteY3"/>
                </a:cxn>
              </a:cxnLst>
              <a:rect l="l" t="t" r="r" b="b"/>
              <a:pathLst>
                <a:path w="397795" h="397256">
                  <a:moveTo>
                    <a:pt x="0" y="103847"/>
                  </a:moveTo>
                  <a:lnTo>
                    <a:pt x="103988" y="0"/>
                  </a:lnTo>
                  <a:lnTo>
                    <a:pt x="397796" y="293409"/>
                  </a:lnTo>
                  <a:lnTo>
                    <a:pt x="295458" y="397256"/>
                  </a:lnTo>
                </a:path>
              </a:pathLst>
            </a:custGeom>
            <a:noFill/>
            <a:ln w="16501" cap="rnd">
              <a:solidFill>
                <a:srgbClr val="000000"/>
              </a:solidFill>
              <a:prstDash val="solid"/>
              <a:round/>
            </a:ln>
          </p:spPr>
          <p:txBody>
            <a:bodyPr rtlCol="0" anchor="ctr"/>
            <a:lstStyle/>
            <a:p>
              <a:endParaRPr lang="en-US" sz="1799"/>
            </a:p>
          </p:txBody>
        </p:sp>
        <p:sp>
          <p:nvSpPr>
            <p:cNvPr id="10" name="Freeform 2931">
              <a:extLst>
                <a:ext uri="{FF2B5EF4-FFF2-40B4-BE49-F238E27FC236}">
                  <a16:creationId xmlns:a16="http://schemas.microsoft.com/office/drawing/2014/main" id="{11B460D7-71D0-972E-0107-63290EAE5081}"/>
                </a:ext>
              </a:extLst>
            </p:cNvPr>
            <p:cNvSpPr/>
            <p:nvPr/>
          </p:nvSpPr>
          <p:spPr>
            <a:xfrm>
              <a:off x="813748" y="1115783"/>
              <a:ext cx="531495" cy="159891"/>
            </a:xfrm>
            <a:custGeom>
              <a:avLst/>
              <a:gdLst>
                <a:gd name="connsiteX0" fmla="*/ 531495 w 531495"/>
                <a:gd name="connsiteY0" fmla="*/ 159892 h 159891"/>
                <a:gd name="connsiteX1" fmla="*/ 439061 w 531495"/>
                <a:gd name="connsiteY1" fmla="*/ 67583 h 159891"/>
                <a:gd name="connsiteX2" fmla="*/ 402748 w 531495"/>
                <a:gd name="connsiteY2" fmla="*/ 74176 h 159891"/>
                <a:gd name="connsiteX3" fmla="*/ 310314 w 531495"/>
                <a:gd name="connsiteY3" fmla="*/ 0 h 159891"/>
                <a:gd name="connsiteX4" fmla="*/ 231085 w 531495"/>
                <a:gd name="connsiteY4" fmla="*/ 42858 h 159891"/>
                <a:gd name="connsiteX5" fmla="*/ 174964 w 531495"/>
                <a:gd name="connsiteY5" fmla="*/ 16484 h 159891"/>
                <a:gd name="connsiteX6" fmla="*/ 103988 w 531495"/>
                <a:gd name="connsiteY6" fmla="*/ 80770 h 159891"/>
                <a:gd name="connsiteX7" fmla="*/ 82530 w 531495"/>
                <a:gd name="connsiteY7" fmla="*/ 77473 h 159891"/>
                <a:gd name="connsiteX8" fmla="*/ 0 w 531495"/>
                <a:gd name="connsiteY8" fmla="*/ 154947 h 15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1495" h="159891">
                  <a:moveTo>
                    <a:pt x="531495" y="159892"/>
                  </a:moveTo>
                  <a:cubicBezTo>
                    <a:pt x="531495" y="108792"/>
                    <a:pt x="490230" y="67583"/>
                    <a:pt x="439061" y="67583"/>
                  </a:cubicBezTo>
                  <a:cubicBezTo>
                    <a:pt x="387892" y="67583"/>
                    <a:pt x="414302" y="70880"/>
                    <a:pt x="402748" y="74176"/>
                  </a:cubicBezTo>
                  <a:cubicBezTo>
                    <a:pt x="392844" y="31319"/>
                    <a:pt x="354880" y="0"/>
                    <a:pt x="310314" y="0"/>
                  </a:cubicBezTo>
                  <a:cubicBezTo>
                    <a:pt x="265748" y="0"/>
                    <a:pt x="249241" y="16484"/>
                    <a:pt x="231085" y="42858"/>
                  </a:cubicBezTo>
                  <a:cubicBezTo>
                    <a:pt x="217880" y="26374"/>
                    <a:pt x="198073" y="16484"/>
                    <a:pt x="174964" y="16484"/>
                  </a:cubicBezTo>
                  <a:cubicBezTo>
                    <a:pt x="137000" y="16484"/>
                    <a:pt x="107289" y="44506"/>
                    <a:pt x="103988" y="80770"/>
                  </a:cubicBezTo>
                  <a:cubicBezTo>
                    <a:pt x="97386" y="79122"/>
                    <a:pt x="90783" y="77473"/>
                    <a:pt x="82530" y="77473"/>
                  </a:cubicBezTo>
                  <a:cubicBezTo>
                    <a:pt x="37964" y="77473"/>
                    <a:pt x="3301" y="112089"/>
                    <a:pt x="0" y="154947"/>
                  </a:cubicBezTo>
                </a:path>
              </a:pathLst>
            </a:custGeom>
            <a:noFill/>
            <a:ln w="16501" cap="rnd">
              <a:solidFill>
                <a:srgbClr val="000000"/>
              </a:solidFill>
              <a:prstDash val="solid"/>
              <a:round/>
            </a:ln>
          </p:spPr>
          <p:txBody>
            <a:bodyPr rtlCol="0" anchor="ctr"/>
            <a:lstStyle/>
            <a:p>
              <a:endParaRPr lang="en-US" sz="1799"/>
            </a:p>
          </p:txBody>
        </p:sp>
        <p:sp>
          <p:nvSpPr>
            <p:cNvPr id="11" name="Freeform 2932">
              <a:extLst>
                <a:ext uri="{FF2B5EF4-FFF2-40B4-BE49-F238E27FC236}">
                  <a16:creationId xmlns:a16="http://schemas.microsoft.com/office/drawing/2014/main" id="{765238B9-DA9E-2EE4-7B68-ABC1B11CAC9A}"/>
                </a:ext>
              </a:extLst>
            </p:cNvPr>
            <p:cNvSpPr/>
            <p:nvPr/>
          </p:nvSpPr>
          <p:spPr>
            <a:xfrm>
              <a:off x="1193387" y="1189959"/>
              <a:ext cx="21457" cy="11538"/>
            </a:xfrm>
            <a:custGeom>
              <a:avLst/>
              <a:gdLst>
                <a:gd name="connsiteX0" fmla="*/ 21458 w 21457"/>
                <a:gd name="connsiteY0" fmla="*/ 0 h 11538"/>
                <a:gd name="connsiteX1" fmla="*/ 0 w 21457"/>
                <a:gd name="connsiteY1" fmla="*/ 11539 h 11538"/>
              </a:gdLst>
              <a:ahLst/>
              <a:cxnLst>
                <a:cxn ang="0">
                  <a:pos x="connsiteX0" y="connsiteY0"/>
                </a:cxn>
                <a:cxn ang="0">
                  <a:pos x="connsiteX1" y="connsiteY1"/>
                </a:cxn>
              </a:cxnLst>
              <a:rect l="l" t="t" r="r" b="b"/>
              <a:pathLst>
                <a:path w="21457" h="11538">
                  <a:moveTo>
                    <a:pt x="21458" y="0"/>
                  </a:moveTo>
                  <a:cubicBezTo>
                    <a:pt x="21458" y="0"/>
                    <a:pt x="11554" y="3297"/>
                    <a:pt x="0" y="11539"/>
                  </a:cubicBezTo>
                </a:path>
              </a:pathLst>
            </a:custGeom>
            <a:noFill/>
            <a:ln w="16501" cap="rnd">
              <a:solidFill>
                <a:srgbClr val="000000"/>
              </a:solidFill>
              <a:prstDash val="solid"/>
              <a:round/>
            </a:ln>
          </p:spPr>
          <p:txBody>
            <a:bodyPr rtlCol="0" anchor="ctr"/>
            <a:lstStyle/>
            <a:p>
              <a:endParaRPr lang="en-US" sz="1799"/>
            </a:p>
          </p:txBody>
        </p:sp>
        <p:sp>
          <p:nvSpPr>
            <p:cNvPr id="12" name="Freeform 2933">
              <a:extLst>
                <a:ext uri="{FF2B5EF4-FFF2-40B4-BE49-F238E27FC236}">
                  <a16:creationId xmlns:a16="http://schemas.microsoft.com/office/drawing/2014/main" id="{F5485C5E-FCC8-8033-BCCC-22CBACF0639E}"/>
                </a:ext>
              </a:extLst>
            </p:cNvPr>
            <p:cNvSpPr/>
            <p:nvPr/>
          </p:nvSpPr>
          <p:spPr>
            <a:xfrm>
              <a:off x="879772" y="652592"/>
              <a:ext cx="229434" cy="464839"/>
            </a:xfrm>
            <a:custGeom>
              <a:avLst/>
              <a:gdLst>
                <a:gd name="connsiteX0" fmla="*/ 229434 w 229434"/>
                <a:gd name="connsiteY0" fmla="*/ 464839 h 464839"/>
                <a:gd name="connsiteX1" fmla="*/ 229434 w 229434"/>
                <a:gd name="connsiteY1" fmla="*/ 423630 h 464839"/>
                <a:gd name="connsiteX2" fmla="*/ 0 w 229434"/>
                <a:gd name="connsiteY2" fmla="*/ 0 h 464839"/>
              </a:gdLst>
              <a:ahLst/>
              <a:cxnLst>
                <a:cxn ang="0">
                  <a:pos x="connsiteX0" y="connsiteY0"/>
                </a:cxn>
                <a:cxn ang="0">
                  <a:pos x="connsiteX1" y="connsiteY1"/>
                </a:cxn>
                <a:cxn ang="0">
                  <a:pos x="connsiteX2" y="connsiteY2"/>
                </a:cxn>
              </a:cxnLst>
              <a:rect l="l" t="t" r="r" b="b"/>
              <a:pathLst>
                <a:path w="229434" h="464839">
                  <a:moveTo>
                    <a:pt x="229434" y="464839"/>
                  </a:moveTo>
                  <a:lnTo>
                    <a:pt x="229434" y="423630"/>
                  </a:lnTo>
                  <a:cubicBezTo>
                    <a:pt x="229434" y="304948"/>
                    <a:pt x="181567" y="186265"/>
                    <a:pt x="0" y="0"/>
                  </a:cubicBezTo>
                </a:path>
              </a:pathLst>
            </a:custGeom>
            <a:noFill/>
            <a:ln w="16501" cap="rnd">
              <a:solidFill>
                <a:srgbClr val="000000"/>
              </a:solidFill>
              <a:prstDash val="solid"/>
              <a:round/>
            </a:ln>
          </p:spPr>
          <p:txBody>
            <a:bodyPr rtlCol="0" anchor="ctr"/>
            <a:lstStyle/>
            <a:p>
              <a:endParaRPr lang="en-US" sz="1799"/>
            </a:p>
          </p:txBody>
        </p:sp>
        <p:sp>
          <p:nvSpPr>
            <p:cNvPr id="13" name="Freeform 2934">
              <a:extLst>
                <a:ext uri="{FF2B5EF4-FFF2-40B4-BE49-F238E27FC236}">
                  <a16:creationId xmlns:a16="http://schemas.microsoft.com/office/drawing/2014/main" id="{A775AE67-B984-E294-9A2A-00825CC7CA5E}"/>
                </a:ext>
              </a:extLst>
            </p:cNvPr>
            <p:cNvSpPr/>
            <p:nvPr/>
          </p:nvSpPr>
          <p:spPr>
            <a:xfrm>
              <a:off x="1108738" y="748197"/>
              <a:ext cx="286023" cy="328024"/>
            </a:xfrm>
            <a:custGeom>
              <a:avLst/>
              <a:gdLst>
                <a:gd name="connsiteX0" fmla="*/ 469 w 286023"/>
                <a:gd name="connsiteY0" fmla="*/ 328025 h 328024"/>
                <a:gd name="connsiteX1" fmla="*/ 286024 w 286023"/>
                <a:gd name="connsiteY1" fmla="*/ 0 h 328024"/>
              </a:gdLst>
              <a:ahLst/>
              <a:cxnLst>
                <a:cxn ang="0">
                  <a:pos x="connsiteX0" y="connsiteY0"/>
                </a:cxn>
                <a:cxn ang="0">
                  <a:pos x="connsiteX1" y="connsiteY1"/>
                </a:cxn>
              </a:cxnLst>
              <a:rect l="l" t="t" r="r" b="b"/>
              <a:pathLst>
                <a:path w="286023" h="328024">
                  <a:moveTo>
                    <a:pt x="469" y="328025"/>
                  </a:moveTo>
                  <a:cubicBezTo>
                    <a:pt x="469" y="328025"/>
                    <a:pt x="-24290" y="128572"/>
                    <a:pt x="286024" y="0"/>
                  </a:cubicBezTo>
                </a:path>
              </a:pathLst>
            </a:custGeom>
            <a:solidFill>
              <a:srgbClr val="459597"/>
            </a:solidFill>
            <a:ln w="16501" cap="rnd">
              <a:solidFill>
                <a:srgbClr val="000000"/>
              </a:solidFill>
              <a:prstDash val="solid"/>
              <a:round/>
            </a:ln>
          </p:spPr>
          <p:txBody>
            <a:bodyPr rtlCol="0" anchor="ctr"/>
            <a:lstStyle/>
            <a:p>
              <a:endParaRPr lang="en-US" sz="1799"/>
            </a:p>
          </p:txBody>
        </p:sp>
        <p:sp>
          <p:nvSpPr>
            <p:cNvPr id="14" name="Freeform 2935">
              <a:extLst>
                <a:ext uri="{FF2B5EF4-FFF2-40B4-BE49-F238E27FC236}">
                  <a16:creationId xmlns:a16="http://schemas.microsoft.com/office/drawing/2014/main" id="{9BF77FBE-BF35-6E19-66E8-D76C16CFFB1E}"/>
                </a:ext>
              </a:extLst>
            </p:cNvPr>
            <p:cNvSpPr/>
            <p:nvPr/>
          </p:nvSpPr>
          <p:spPr>
            <a:xfrm>
              <a:off x="879772" y="650943"/>
              <a:ext cx="236695" cy="319783"/>
            </a:xfrm>
            <a:custGeom>
              <a:avLst/>
              <a:gdLst>
                <a:gd name="connsiteX0" fmla="*/ 0 w 236695"/>
                <a:gd name="connsiteY0" fmla="*/ 0 h 319783"/>
                <a:gd name="connsiteX1" fmla="*/ 216229 w 236695"/>
                <a:gd name="connsiteY1" fmla="*/ 319783 h 319783"/>
                <a:gd name="connsiteX2" fmla="*/ 0 w 236695"/>
                <a:gd name="connsiteY2" fmla="*/ 0 h 319783"/>
              </a:gdLst>
              <a:ahLst/>
              <a:cxnLst>
                <a:cxn ang="0">
                  <a:pos x="connsiteX0" y="connsiteY0"/>
                </a:cxn>
                <a:cxn ang="0">
                  <a:pos x="connsiteX1" y="connsiteY1"/>
                </a:cxn>
                <a:cxn ang="0">
                  <a:pos x="connsiteX2" y="connsiteY2"/>
                </a:cxn>
              </a:cxnLst>
              <a:rect l="l" t="t" r="r" b="b"/>
              <a:pathLst>
                <a:path w="236695" h="319783">
                  <a:moveTo>
                    <a:pt x="0" y="0"/>
                  </a:moveTo>
                  <a:cubicBezTo>
                    <a:pt x="0" y="0"/>
                    <a:pt x="16506" y="286816"/>
                    <a:pt x="216229" y="319783"/>
                  </a:cubicBezTo>
                  <a:cubicBezTo>
                    <a:pt x="216229" y="319783"/>
                    <a:pt x="335073" y="64286"/>
                    <a:pt x="0" y="0"/>
                  </a:cubicBezTo>
                  <a:close/>
                </a:path>
              </a:pathLst>
            </a:custGeom>
            <a:solidFill>
              <a:srgbClr val="3FB5A1"/>
            </a:solidFill>
            <a:ln w="16501" cap="rnd">
              <a:solidFill>
                <a:srgbClr val="000000"/>
              </a:solidFill>
              <a:prstDash val="solid"/>
              <a:round/>
            </a:ln>
          </p:spPr>
          <p:txBody>
            <a:bodyPr rtlCol="0" anchor="ctr"/>
            <a:lstStyle/>
            <a:p>
              <a:endParaRPr lang="en-US" sz="1799"/>
            </a:p>
          </p:txBody>
        </p:sp>
        <p:sp>
          <p:nvSpPr>
            <p:cNvPr id="15" name="Freeform 2936">
              <a:extLst>
                <a:ext uri="{FF2B5EF4-FFF2-40B4-BE49-F238E27FC236}">
                  <a16:creationId xmlns:a16="http://schemas.microsoft.com/office/drawing/2014/main" id="{89DC8923-CF90-370F-F4BD-95CFCCE3A5DC}"/>
                </a:ext>
              </a:extLst>
            </p:cNvPr>
            <p:cNvSpPr/>
            <p:nvPr/>
          </p:nvSpPr>
          <p:spPr>
            <a:xfrm>
              <a:off x="1150573" y="744413"/>
              <a:ext cx="244188" cy="187560"/>
            </a:xfrm>
            <a:custGeom>
              <a:avLst/>
              <a:gdLst>
                <a:gd name="connsiteX0" fmla="*/ 1550 w 244188"/>
                <a:gd name="connsiteY0" fmla="*/ 183456 h 187560"/>
                <a:gd name="connsiteX1" fmla="*/ 244189 w 244188"/>
                <a:gd name="connsiteY1" fmla="*/ 3784 h 187560"/>
                <a:gd name="connsiteX2" fmla="*/ 1550 w 244188"/>
                <a:gd name="connsiteY2" fmla="*/ 183456 h 187560"/>
              </a:gdLst>
              <a:ahLst/>
              <a:cxnLst>
                <a:cxn ang="0">
                  <a:pos x="connsiteX0" y="connsiteY0"/>
                </a:cxn>
                <a:cxn ang="0">
                  <a:pos x="connsiteX1" y="connsiteY1"/>
                </a:cxn>
                <a:cxn ang="0">
                  <a:pos x="connsiteX2" y="connsiteY2"/>
                </a:cxn>
              </a:cxnLst>
              <a:rect l="l" t="t" r="r" b="b"/>
              <a:pathLst>
                <a:path w="244188" h="187560">
                  <a:moveTo>
                    <a:pt x="1550" y="183456"/>
                  </a:moveTo>
                  <a:cubicBezTo>
                    <a:pt x="1550" y="183456"/>
                    <a:pt x="-34764" y="-30832"/>
                    <a:pt x="244189" y="3784"/>
                  </a:cubicBezTo>
                  <a:cubicBezTo>
                    <a:pt x="244189" y="3784"/>
                    <a:pt x="193020" y="219720"/>
                    <a:pt x="1550" y="183456"/>
                  </a:cubicBezTo>
                  <a:close/>
                </a:path>
              </a:pathLst>
            </a:custGeom>
            <a:noFill/>
            <a:ln w="16501" cap="rnd">
              <a:solidFill>
                <a:srgbClr val="000000"/>
              </a:solidFill>
              <a:prstDash val="solid"/>
              <a:round/>
            </a:ln>
          </p:spPr>
          <p:txBody>
            <a:bodyPr rtlCol="0" anchor="ctr"/>
            <a:lstStyle/>
            <a:p>
              <a:endParaRPr lang="en-US" sz="1799"/>
            </a:p>
          </p:txBody>
        </p:sp>
      </p:grpSp>
      <p:grpSp>
        <p:nvGrpSpPr>
          <p:cNvPr id="19" name="Group 18">
            <a:extLst>
              <a:ext uri="{FF2B5EF4-FFF2-40B4-BE49-F238E27FC236}">
                <a16:creationId xmlns:a16="http://schemas.microsoft.com/office/drawing/2014/main" id="{27FF3EB1-3BDA-A5DE-E921-11D62E612723}"/>
              </a:ext>
            </a:extLst>
          </p:cNvPr>
          <p:cNvGrpSpPr/>
          <p:nvPr/>
        </p:nvGrpSpPr>
        <p:grpSpPr>
          <a:xfrm>
            <a:off x="6842177" y="8939"/>
            <a:ext cx="720674" cy="861774"/>
            <a:chOff x="1015048" y="996928"/>
            <a:chExt cx="1016952" cy="1216059"/>
          </a:xfrm>
        </p:grpSpPr>
        <p:sp>
          <p:nvSpPr>
            <p:cNvPr id="20" name="Oval 19">
              <a:extLst>
                <a:ext uri="{FF2B5EF4-FFF2-40B4-BE49-F238E27FC236}">
                  <a16:creationId xmlns:a16="http://schemas.microsoft.com/office/drawing/2014/main" id="{D1487FFC-8F6C-185F-F8E0-26576F871A86}"/>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EE76F6BB-B7F0-365B-23F2-CD3EFA310C57}"/>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27" name="Graphic 26" descr="Postit Notes with solid fill">
            <a:extLst>
              <a:ext uri="{FF2B5EF4-FFF2-40B4-BE49-F238E27FC236}">
                <a16:creationId xmlns:a16="http://schemas.microsoft.com/office/drawing/2014/main" id="{E3FCECF9-6398-AA7E-4E89-7D83CA5DC0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1999018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B7F6F-5C85-C745-AA3B-255FD7184947}"/>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BD2DE065-B954-17B5-F4FF-07D53125E7A6}"/>
              </a:ext>
            </a:extLst>
          </p:cNvPr>
          <p:cNvSpPr/>
          <p:nvPr/>
        </p:nvSpPr>
        <p:spPr>
          <a:xfrm>
            <a:off x="1599368" y="5679531"/>
            <a:ext cx="9964593" cy="1043834"/>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 Placeholder 5">
            <a:extLst>
              <a:ext uri="{FF2B5EF4-FFF2-40B4-BE49-F238E27FC236}">
                <a16:creationId xmlns:a16="http://schemas.microsoft.com/office/drawing/2014/main" id="{123772A6-DBEB-B9EB-1D0A-4EF55CF683D2}"/>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“Describe the project and what you are seeking funding for.”</a:t>
            </a:r>
          </a:p>
        </p:txBody>
      </p:sp>
      <p:sp>
        <p:nvSpPr>
          <p:cNvPr id="21" name="Text Placeholder 5">
            <a:extLst>
              <a:ext uri="{FF2B5EF4-FFF2-40B4-BE49-F238E27FC236}">
                <a16:creationId xmlns:a16="http://schemas.microsoft.com/office/drawing/2014/main" id="{76C4432D-C6A4-F446-220B-67586B7C98D2}"/>
              </a:ext>
            </a:extLst>
          </p:cNvPr>
          <p:cNvSpPr txBox="1">
            <a:spLocks/>
          </p:cNvSpPr>
          <p:nvPr/>
        </p:nvSpPr>
        <p:spPr>
          <a:xfrm>
            <a:off x="1945678" y="1020598"/>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i="1" dirty="0">
                <a:solidFill>
                  <a:srgbClr val="494949"/>
                </a:solidFill>
              </a:rPr>
              <a:t>“Tourism in </a:t>
            </a:r>
            <a:r>
              <a:rPr lang="en-US" b="1" i="1" dirty="0">
                <a:solidFill>
                  <a:srgbClr val="494949"/>
                </a:solidFill>
              </a:rPr>
              <a:t>our region </a:t>
            </a:r>
            <a:r>
              <a:rPr lang="en-US" i="1" dirty="0">
                <a:solidFill>
                  <a:srgbClr val="494949"/>
                </a:solidFill>
              </a:rPr>
              <a:t>has grown 25% in the last three years (source: Regional Tourism Board), but there is a shortage of innovative accommodation – visitors currently must stay in hotels 50 km away or forego overnight trips. </a:t>
            </a:r>
          </a:p>
          <a:p>
            <a:pPr marL="0" indent="0"/>
            <a:r>
              <a:rPr lang="en-US" i="1" dirty="0">
                <a:solidFill>
                  <a:srgbClr val="494949"/>
                </a:solidFill>
              </a:rPr>
              <a:t>Our </a:t>
            </a:r>
            <a:r>
              <a:rPr lang="en-US" b="1" i="1" dirty="0">
                <a:solidFill>
                  <a:srgbClr val="494949"/>
                </a:solidFill>
              </a:rPr>
              <a:t>own survey </a:t>
            </a:r>
            <a:r>
              <a:rPr lang="en-US" i="1" dirty="0">
                <a:solidFill>
                  <a:srgbClr val="494949"/>
                </a:solidFill>
              </a:rPr>
              <a:t>of 50 tourists at the National Park indicated over 60% would be interested in an on-site glamping option. </a:t>
            </a:r>
          </a:p>
          <a:p>
            <a:pPr marL="0" indent="0"/>
            <a:r>
              <a:rPr lang="en-US" i="1" dirty="0">
                <a:solidFill>
                  <a:srgbClr val="494949"/>
                </a:solidFill>
              </a:rPr>
              <a:t>Additionally, the </a:t>
            </a:r>
            <a:r>
              <a:rPr lang="en-US" b="1" i="1" dirty="0">
                <a:solidFill>
                  <a:srgbClr val="494949"/>
                </a:solidFill>
              </a:rPr>
              <a:t>local development strategy </a:t>
            </a:r>
            <a:r>
              <a:rPr lang="en-US" i="1" dirty="0">
                <a:solidFill>
                  <a:srgbClr val="494949"/>
                </a:solidFill>
              </a:rPr>
              <a:t>identified eco-tourism as a priority, and </a:t>
            </a:r>
            <a:r>
              <a:rPr lang="en-US" b="1" i="1" dirty="0">
                <a:solidFill>
                  <a:srgbClr val="494949"/>
                </a:solidFill>
              </a:rPr>
              <a:t>our project directly addresses </a:t>
            </a:r>
            <a:r>
              <a:rPr lang="en-US" i="1" dirty="0">
                <a:solidFill>
                  <a:srgbClr val="494949"/>
                </a:solidFill>
              </a:rPr>
              <a:t>that by creating a new sustainable stay option. Importantly, it will repurpose our unused land and buildings, giving them new life and preventing potential decay of heritage structures.”</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A49BC563-E8AB-9C6F-AC52-1C7960C13D66}"/>
              </a:ext>
            </a:extLst>
          </p:cNvPr>
          <p:cNvSpPr/>
          <p:nvPr/>
        </p:nvSpPr>
        <p:spPr>
          <a:xfrm>
            <a:off x="1620199" y="858204"/>
            <a:ext cx="9964593" cy="4371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17FEC23F-B212-0DC0-E3E6-115F6517F99C}"/>
              </a:ext>
            </a:extLst>
          </p:cNvPr>
          <p:cNvSpPr txBox="1">
            <a:spLocks/>
          </p:cNvSpPr>
          <p:nvPr/>
        </p:nvSpPr>
        <p:spPr>
          <a:xfrm>
            <a:off x="1825347" y="5799621"/>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Note</a:t>
            </a:r>
            <a:r>
              <a:rPr lang="en-US" dirty="0">
                <a:solidFill>
                  <a:schemeClr val="bg1"/>
                </a:solidFill>
              </a:rPr>
              <a:t>: Here they extend their answer by citing data and local strategy alignment, showing the project is grounded in documented needs.</a:t>
            </a:r>
            <a:endParaRPr lang="en-GB" dirty="0">
              <a:solidFill>
                <a:schemeClr val="bg1"/>
              </a:solidFill>
            </a:endParaRPr>
          </a:p>
        </p:txBody>
      </p:sp>
      <p:cxnSp>
        <p:nvCxnSpPr>
          <p:cNvPr id="33" name="Connector: Elbow 32">
            <a:extLst>
              <a:ext uri="{FF2B5EF4-FFF2-40B4-BE49-F238E27FC236}">
                <a16:creationId xmlns:a16="http://schemas.microsoft.com/office/drawing/2014/main" id="{F62969F4-DB17-0B24-2A13-9F9970387577}"/>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61BEA858-FDBD-5271-DA9E-B0FFE01C2C5D}"/>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0F5B77C1-88DE-F0C2-267C-5D79CD4A7528}"/>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57A0583-9027-5027-C323-6919941655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649618"/>
            <a:ext cx="914400" cy="914400"/>
          </a:xfrm>
          <a:prstGeom prst="rect">
            <a:avLst/>
          </a:prstGeom>
        </p:spPr>
      </p:pic>
    </p:spTree>
    <p:extLst>
      <p:ext uri="{BB962C8B-B14F-4D97-AF65-F5344CB8AC3E}">
        <p14:creationId xmlns:p14="http://schemas.microsoft.com/office/powerpoint/2010/main" val="42149367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6EFA0-73FE-1D89-BB38-9C930C32D450}"/>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6D4B33FD-EB0B-9F6E-46D8-CBC10BF5D93C}"/>
              </a:ext>
            </a:extLst>
          </p:cNvPr>
          <p:cNvSpPr/>
          <p:nvPr/>
        </p:nvSpPr>
        <p:spPr>
          <a:xfrm>
            <a:off x="457201" y="6054347"/>
            <a:ext cx="11121574" cy="748919"/>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Flowchart: Alternate Process 23">
            <a:extLst>
              <a:ext uri="{FF2B5EF4-FFF2-40B4-BE49-F238E27FC236}">
                <a16:creationId xmlns:a16="http://schemas.microsoft.com/office/drawing/2014/main" id="{F59B12DD-9331-4646-1388-DEB5A4B93981}"/>
              </a:ext>
            </a:extLst>
          </p:cNvPr>
          <p:cNvSpPr/>
          <p:nvPr/>
        </p:nvSpPr>
        <p:spPr>
          <a:xfrm>
            <a:off x="830086" y="1031579"/>
            <a:ext cx="10595240" cy="728375"/>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F81E3DB-51C3-17E3-B399-328C9B3925A8}"/>
              </a:ext>
            </a:extLst>
          </p:cNvPr>
          <p:cNvSpPr>
            <a:spLocks noGrp="1"/>
          </p:cNvSpPr>
          <p:nvPr>
            <p:ph type="body" sz="quarter" idx="16"/>
          </p:nvPr>
        </p:nvSpPr>
        <p:spPr>
          <a:xfrm>
            <a:off x="2028439" y="162919"/>
            <a:ext cx="10614687" cy="803654"/>
          </a:xfrm>
        </p:spPr>
        <p:txBody>
          <a:bodyPr/>
          <a:lstStyle/>
          <a:p>
            <a:r>
              <a:rPr lang="en-GB" sz="3800" b="1" dirty="0">
                <a:solidFill>
                  <a:srgbClr val="3399FF"/>
                </a:solidFill>
              </a:rPr>
              <a:t>Question 3 (A) </a:t>
            </a:r>
            <a:r>
              <a:rPr lang="en-GB" sz="2800" i="1" dirty="0"/>
              <a:t>Sample Answer</a:t>
            </a:r>
          </a:p>
        </p:txBody>
      </p:sp>
      <p:sp>
        <p:nvSpPr>
          <p:cNvPr id="6" name="Text Placeholder 5">
            <a:extLst>
              <a:ext uri="{FF2B5EF4-FFF2-40B4-BE49-F238E27FC236}">
                <a16:creationId xmlns:a16="http://schemas.microsoft.com/office/drawing/2014/main" id="{ABAC95BA-AAB2-EF2D-B9B5-8395200AF52E}"/>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“What are the expected outcomes and benefits of the project?”</a:t>
            </a:r>
          </a:p>
        </p:txBody>
      </p:sp>
      <p:sp>
        <p:nvSpPr>
          <p:cNvPr id="21" name="Text Placeholder 5">
            <a:extLst>
              <a:ext uri="{FF2B5EF4-FFF2-40B4-BE49-F238E27FC236}">
                <a16:creationId xmlns:a16="http://schemas.microsoft.com/office/drawing/2014/main" id="{01924ADC-9478-FBCF-F6FC-0FBED3F33CC5}"/>
              </a:ext>
            </a:extLst>
          </p:cNvPr>
          <p:cNvSpPr txBox="1">
            <a:spLocks/>
          </p:cNvSpPr>
          <p:nvPr/>
        </p:nvSpPr>
        <p:spPr>
          <a:xfrm>
            <a:off x="1820863" y="1836772"/>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solidFill>
                  <a:srgbClr val="494949"/>
                </a:solidFill>
              </a:rPr>
              <a:t>“The project will generate several key benefits: </a:t>
            </a:r>
          </a:p>
          <a:p>
            <a:pPr marL="457200" indent="-457200">
              <a:buAutoNum type="arabicParenBoth"/>
            </a:pPr>
            <a:r>
              <a:rPr lang="en-US" sz="2200" b="1" i="1" dirty="0">
                <a:solidFill>
                  <a:srgbClr val="494949"/>
                </a:solidFill>
              </a:rPr>
              <a:t>Economic: </a:t>
            </a:r>
            <a:r>
              <a:rPr lang="en-US" sz="2200" i="1" dirty="0">
                <a:solidFill>
                  <a:srgbClr val="494949"/>
                </a:solidFill>
              </a:rPr>
              <a:t>creating two full-time and two part-time jobs, and bringing an estimated 1,200 additional visitor-nights to the area in the first year, benefiting local attractions and restaurants. </a:t>
            </a:r>
          </a:p>
          <a:p>
            <a:pPr marL="457200" indent="-457200">
              <a:buAutoNum type="arabicParenBoth"/>
            </a:pPr>
            <a:r>
              <a:rPr lang="en-US" sz="2200" b="1" i="1" dirty="0">
                <a:solidFill>
                  <a:srgbClr val="494949"/>
                </a:solidFill>
              </a:rPr>
              <a:t>Environmental: </a:t>
            </a:r>
            <a:r>
              <a:rPr lang="en-US" sz="2200" i="1" dirty="0">
                <a:solidFill>
                  <a:srgbClr val="494949"/>
                </a:solidFill>
              </a:rPr>
              <a:t>The site will run on 100% renewable energy (solar and geothermal), serving as a model for low-impact tourism, and we will actively restore 1 hectare of surrounding land with native plants. </a:t>
            </a:r>
          </a:p>
          <a:p>
            <a:pPr marL="457200" indent="-457200">
              <a:buAutoNum type="arabicParenBoth"/>
            </a:pPr>
            <a:r>
              <a:rPr lang="en-US" sz="2200" b="1" i="1" dirty="0">
                <a:solidFill>
                  <a:srgbClr val="494949"/>
                </a:solidFill>
              </a:rPr>
              <a:t>. Community: We will collaborate with local tour guides and craft producers to offer our guests authentic experiences (e.g., horse riding, craft workshops), thereby supporting</a:t>
            </a:r>
            <a:r>
              <a:rPr lang="en-US" sz="2200" i="1" dirty="0">
                <a:solidFill>
                  <a:srgbClr val="494949"/>
                </a:solidFill>
              </a:rPr>
              <a:t> other small businesses. By year 3, we aim to host environmental workshops for local schools and tourists, educating ~200 people annually about sustainable living.”</a:t>
            </a:r>
            <a:br>
              <a:rPr lang="en-US" sz="2200" dirty="0">
                <a:solidFill>
                  <a:srgbClr val="494949"/>
                </a:solidFill>
              </a:rPr>
            </a:br>
            <a:endParaRPr lang="en-US" sz="2200" dirty="0">
              <a:solidFill>
                <a:srgbClr val="494949"/>
              </a:solidFill>
            </a:endParaRPr>
          </a:p>
        </p:txBody>
      </p:sp>
      <p:sp>
        <p:nvSpPr>
          <p:cNvPr id="25" name="Flowchart: Alternate Process 24">
            <a:extLst>
              <a:ext uri="{FF2B5EF4-FFF2-40B4-BE49-F238E27FC236}">
                <a16:creationId xmlns:a16="http://schemas.microsoft.com/office/drawing/2014/main" id="{F7ED2DC9-09A4-8047-E652-3CEB0505E77A}"/>
              </a:ext>
            </a:extLst>
          </p:cNvPr>
          <p:cNvSpPr/>
          <p:nvPr/>
        </p:nvSpPr>
        <p:spPr>
          <a:xfrm>
            <a:off x="1523486" y="1797592"/>
            <a:ext cx="9964593" cy="4202022"/>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CDA37D7D-D494-EF63-D6BF-E965D30363FA}"/>
              </a:ext>
            </a:extLst>
          </p:cNvPr>
          <p:cNvSpPr txBox="1">
            <a:spLocks/>
          </p:cNvSpPr>
          <p:nvPr/>
        </p:nvSpPr>
        <p:spPr>
          <a:xfrm>
            <a:off x="613225" y="6054347"/>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Note</a:t>
            </a:r>
            <a:r>
              <a:rPr lang="en-US" sz="2200" dirty="0">
                <a:solidFill>
                  <a:schemeClr val="bg1"/>
                </a:solidFill>
              </a:rPr>
              <a:t>: This answer quantifies benefits and aligns them with grant objectives like economic development, sustainability, and community involvement.</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49EB1952-E047-13AF-6C19-8E78B16B2D48}"/>
              </a:ext>
            </a:extLst>
          </p:cNvPr>
          <p:cNvCxnSpPr>
            <a:cxnSpLocks/>
            <a:stCxn id="24" idx="1"/>
            <a:endCxn id="25" idx="1"/>
          </p:cNvCxnSpPr>
          <p:nvPr/>
        </p:nvCxnSpPr>
        <p:spPr>
          <a:xfrm rot="10800000" flipH="1" flipV="1">
            <a:off x="830086" y="1395767"/>
            <a:ext cx="693400" cy="2502836"/>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5EA5606-06F7-4B0F-A071-ADD607CAB765}"/>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9" name="Graphic 503">
            <a:extLst>
              <a:ext uri="{FF2B5EF4-FFF2-40B4-BE49-F238E27FC236}">
                <a16:creationId xmlns:a16="http://schemas.microsoft.com/office/drawing/2014/main" id="{F87DC8F8-C4D5-D419-5984-5A7D88373A5F}"/>
              </a:ext>
            </a:extLst>
          </p:cNvPr>
          <p:cNvGrpSpPr/>
          <p:nvPr/>
        </p:nvGrpSpPr>
        <p:grpSpPr>
          <a:xfrm>
            <a:off x="823120" y="49611"/>
            <a:ext cx="1067037" cy="954601"/>
            <a:chOff x="5744107" y="3913060"/>
            <a:chExt cx="1135616" cy="1135724"/>
          </a:xfrm>
          <a:noFill/>
        </p:grpSpPr>
        <p:grpSp>
          <p:nvGrpSpPr>
            <p:cNvPr id="10" name="Graphic 503">
              <a:extLst>
                <a:ext uri="{FF2B5EF4-FFF2-40B4-BE49-F238E27FC236}">
                  <a16:creationId xmlns:a16="http://schemas.microsoft.com/office/drawing/2014/main" id="{13FD9569-84DC-E86C-EC71-6C9204336DE4}"/>
                </a:ext>
              </a:extLst>
            </p:cNvPr>
            <p:cNvGrpSpPr/>
            <p:nvPr/>
          </p:nvGrpSpPr>
          <p:grpSpPr>
            <a:xfrm>
              <a:off x="5744107" y="3913060"/>
              <a:ext cx="1135616" cy="1135724"/>
              <a:chOff x="5744107" y="3913060"/>
              <a:chExt cx="1135616" cy="1135724"/>
            </a:xfrm>
            <a:noFill/>
          </p:grpSpPr>
          <p:sp>
            <p:nvSpPr>
              <p:cNvPr id="27" name="Freeform 2632">
                <a:extLst>
                  <a:ext uri="{FF2B5EF4-FFF2-40B4-BE49-F238E27FC236}">
                    <a16:creationId xmlns:a16="http://schemas.microsoft.com/office/drawing/2014/main" id="{BF476D1F-FE3B-36B5-0A2D-3AF68A08EDD8}"/>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2D1C6B6C-59C9-112E-6A69-49DAF2127168}"/>
                  </a:ext>
                </a:extLst>
              </p:cNvPr>
              <p:cNvGrpSpPr/>
              <p:nvPr/>
            </p:nvGrpSpPr>
            <p:grpSpPr>
              <a:xfrm>
                <a:off x="6155108" y="3929543"/>
                <a:ext cx="313615" cy="1102756"/>
                <a:chOff x="6155108" y="3929543"/>
                <a:chExt cx="313615" cy="1102756"/>
              </a:xfrm>
            </p:grpSpPr>
            <p:sp>
              <p:nvSpPr>
                <p:cNvPr id="52" name="Freeform 2655">
                  <a:extLst>
                    <a:ext uri="{FF2B5EF4-FFF2-40B4-BE49-F238E27FC236}">
                      <a16:creationId xmlns:a16="http://schemas.microsoft.com/office/drawing/2014/main" id="{0CBD41A4-C8D6-6EA5-3F6A-511818ADAEAC}"/>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6501" cap="rnd">
                  <a:solidFill>
                    <a:srgbClr val="000000"/>
                  </a:solidFill>
                  <a:prstDash val="solid"/>
                  <a:round/>
                </a:ln>
              </p:spPr>
              <p:txBody>
                <a:bodyPr rtlCol="0" anchor="ctr"/>
                <a:lstStyle/>
                <a:p>
                  <a:endParaRPr lang="en-US" sz="1799"/>
                </a:p>
              </p:txBody>
            </p:sp>
            <p:sp>
              <p:nvSpPr>
                <p:cNvPr id="53" name="Freeform 2656">
                  <a:extLst>
                    <a:ext uri="{FF2B5EF4-FFF2-40B4-BE49-F238E27FC236}">
                      <a16:creationId xmlns:a16="http://schemas.microsoft.com/office/drawing/2014/main" id="{0DF786A7-5FD9-F5EF-5E15-7749D69AFE37}"/>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6501" cap="rnd">
                  <a:solidFill>
                    <a:srgbClr val="000000"/>
                  </a:solidFill>
                  <a:prstDash val="solid"/>
                  <a:round/>
                </a:ln>
              </p:spPr>
              <p:txBody>
                <a:bodyPr rtlCol="0" anchor="ctr"/>
                <a:lstStyle/>
                <a:p>
                  <a:endParaRPr lang="en-US" sz="1799"/>
                </a:p>
              </p:txBody>
            </p:sp>
          </p:grpSp>
          <p:grpSp>
            <p:nvGrpSpPr>
              <p:cNvPr id="29" name="Graphic 503">
                <a:extLst>
                  <a:ext uri="{FF2B5EF4-FFF2-40B4-BE49-F238E27FC236}">
                    <a16:creationId xmlns:a16="http://schemas.microsoft.com/office/drawing/2014/main" id="{50FDEBA0-213D-1C86-0712-75C189BE49BA}"/>
                  </a:ext>
                </a:extLst>
              </p:cNvPr>
              <p:cNvGrpSpPr/>
              <p:nvPr/>
            </p:nvGrpSpPr>
            <p:grpSpPr>
              <a:xfrm>
                <a:off x="5760613" y="4325151"/>
                <a:ext cx="1102604" cy="311541"/>
                <a:chOff x="5760613" y="4325151"/>
                <a:chExt cx="1102604" cy="311541"/>
              </a:xfrm>
            </p:grpSpPr>
            <p:sp>
              <p:nvSpPr>
                <p:cNvPr id="50" name="Freeform 2653">
                  <a:extLst>
                    <a:ext uri="{FF2B5EF4-FFF2-40B4-BE49-F238E27FC236}">
                      <a16:creationId xmlns:a16="http://schemas.microsoft.com/office/drawing/2014/main" id="{659870D0-169A-3DC2-2DB1-57065E46FE35}"/>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6501" cap="rnd">
                  <a:solidFill>
                    <a:srgbClr val="000000"/>
                  </a:solidFill>
                  <a:prstDash val="solid"/>
                  <a:round/>
                </a:ln>
              </p:spPr>
              <p:txBody>
                <a:bodyPr rtlCol="0" anchor="ctr"/>
                <a:lstStyle/>
                <a:p>
                  <a:endParaRPr lang="en-US" sz="1799"/>
                </a:p>
              </p:txBody>
            </p:sp>
            <p:sp>
              <p:nvSpPr>
                <p:cNvPr id="51" name="Freeform 2654">
                  <a:extLst>
                    <a:ext uri="{FF2B5EF4-FFF2-40B4-BE49-F238E27FC236}">
                      <a16:creationId xmlns:a16="http://schemas.microsoft.com/office/drawing/2014/main" id="{D37AE35F-CAE0-C82D-1878-89BF275B28AC}"/>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0859FF8A-90D1-E7C2-F482-4A61136D5022}"/>
                  </a:ext>
                </a:extLst>
              </p:cNvPr>
              <p:cNvGrpSpPr/>
              <p:nvPr/>
            </p:nvGrpSpPr>
            <p:grpSpPr>
              <a:xfrm>
                <a:off x="5811782" y="4201524"/>
                <a:ext cx="1000266" cy="558796"/>
                <a:chOff x="5811782" y="4201524"/>
                <a:chExt cx="1000266" cy="558796"/>
              </a:xfrm>
            </p:grpSpPr>
            <p:sp>
              <p:nvSpPr>
                <p:cNvPr id="48" name="Freeform 2651">
                  <a:extLst>
                    <a:ext uri="{FF2B5EF4-FFF2-40B4-BE49-F238E27FC236}">
                      <a16:creationId xmlns:a16="http://schemas.microsoft.com/office/drawing/2014/main" id="{31B3C4FB-1D04-BE09-74BF-0B5950E4F01F}"/>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6501" cap="rnd">
                  <a:solidFill>
                    <a:srgbClr val="000000"/>
                  </a:solidFill>
                  <a:prstDash val="solid"/>
                  <a:round/>
                </a:ln>
              </p:spPr>
              <p:txBody>
                <a:bodyPr rtlCol="0" anchor="ctr"/>
                <a:lstStyle/>
                <a:p>
                  <a:endParaRPr lang="en-US" sz="1799"/>
                </a:p>
              </p:txBody>
            </p:sp>
            <p:sp>
              <p:nvSpPr>
                <p:cNvPr id="49" name="Freeform 2652">
                  <a:extLst>
                    <a:ext uri="{FF2B5EF4-FFF2-40B4-BE49-F238E27FC236}">
                      <a16:creationId xmlns:a16="http://schemas.microsoft.com/office/drawing/2014/main" id="{B6FB1D4C-7622-CDCF-5343-EE0B3302412B}"/>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6501" cap="rnd">
                  <a:solidFill>
                    <a:srgbClr val="000000"/>
                  </a:solidFill>
                  <a:prstDash val="solid"/>
                  <a:round/>
                </a:ln>
              </p:spPr>
              <p:txBody>
                <a:bodyPr rtlCol="0" anchor="ctr"/>
                <a:lstStyle/>
                <a:p>
                  <a:endParaRPr lang="en-US" sz="1799"/>
                </a:p>
              </p:txBody>
            </p:sp>
          </p:grpSp>
          <p:grpSp>
            <p:nvGrpSpPr>
              <p:cNvPr id="31" name="Graphic 503">
                <a:extLst>
                  <a:ext uri="{FF2B5EF4-FFF2-40B4-BE49-F238E27FC236}">
                    <a16:creationId xmlns:a16="http://schemas.microsoft.com/office/drawing/2014/main" id="{D2AB15AE-5CE8-984A-8BA5-4BF794B9D706}"/>
                  </a:ext>
                </a:extLst>
              </p:cNvPr>
              <p:cNvGrpSpPr/>
              <p:nvPr/>
            </p:nvGrpSpPr>
            <p:grpSpPr>
              <a:xfrm>
                <a:off x="6032963" y="3980643"/>
                <a:ext cx="557904" cy="1000558"/>
                <a:chOff x="6032963" y="3980643"/>
                <a:chExt cx="557904" cy="1000558"/>
              </a:xfrm>
            </p:grpSpPr>
            <p:sp>
              <p:nvSpPr>
                <p:cNvPr id="46" name="Freeform 2649">
                  <a:extLst>
                    <a:ext uri="{FF2B5EF4-FFF2-40B4-BE49-F238E27FC236}">
                      <a16:creationId xmlns:a16="http://schemas.microsoft.com/office/drawing/2014/main" id="{E9BCF8B1-8134-FF14-7798-31C850C38CB4}"/>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sp>
              <p:nvSpPr>
                <p:cNvPr id="47" name="Freeform 2650">
                  <a:extLst>
                    <a:ext uri="{FF2B5EF4-FFF2-40B4-BE49-F238E27FC236}">
                      <a16:creationId xmlns:a16="http://schemas.microsoft.com/office/drawing/2014/main" id="{AAE10841-C2AC-F5A8-D3F0-6FB6F3F79659}"/>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6501" cap="rnd">
                  <a:solidFill>
                    <a:srgbClr val="000000"/>
                  </a:solidFill>
                  <a:prstDash val="solid"/>
                  <a:round/>
                </a:ln>
              </p:spPr>
              <p:txBody>
                <a:bodyPr rtlCol="0" anchor="ctr"/>
                <a:lstStyle/>
                <a:p>
                  <a:endParaRPr lang="en-US" sz="1799"/>
                </a:p>
              </p:txBody>
            </p:sp>
          </p:grpSp>
          <p:grpSp>
            <p:nvGrpSpPr>
              <p:cNvPr id="32" name="Graphic 503">
                <a:extLst>
                  <a:ext uri="{FF2B5EF4-FFF2-40B4-BE49-F238E27FC236}">
                    <a16:creationId xmlns:a16="http://schemas.microsoft.com/office/drawing/2014/main" id="{5EB326E1-D92E-35C9-9D49-F75BA7ECED44}"/>
                  </a:ext>
                </a:extLst>
              </p:cNvPr>
              <p:cNvGrpSpPr/>
              <p:nvPr/>
            </p:nvGrpSpPr>
            <p:grpSpPr>
              <a:xfrm>
                <a:off x="5938878" y="4044929"/>
                <a:ext cx="746073" cy="870337"/>
                <a:chOff x="5938878" y="4044929"/>
                <a:chExt cx="746073" cy="870337"/>
              </a:xfrm>
            </p:grpSpPr>
            <p:sp>
              <p:nvSpPr>
                <p:cNvPr id="44" name="Freeform 2647">
                  <a:extLst>
                    <a:ext uri="{FF2B5EF4-FFF2-40B4-BE49-F238E27FC236}">
                      <a16:creationId xmlns:a16="http://schemas.microsoft.com/office/drawing/2014/main" id="{0CA91171-7E0D-28FE-B0E2-1D26A8DFDB0A}"/>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6501" cap="rnd">
                  <a:solidFill>
                    <a:srgbClr val="000000"/>
                  </a:solidFill>
                  <a:prstDash val="solid"/>
                  <a:round/>
                </a:ln>
              </p:spPr>
              <p:txBody>
                <a:bodyPr rtlCol="0" anchor="ctr"/>
                <a:lstStyle/>
                <a:p>
                  <a:endParaRPr lang="en-US" sz="1799"/>
                </a:p>
              </p:txBody>
            </p:sp>
            <p:sp>
              <p:nvSpPr>
                <p:cNvPr id="45" name="Freeform 2648">
                  <a:extLst>
                    <a:ext uri="{FF2B5EF4-FFF2-40B4-BE49-F238E27FC236}">
                      <a16:creationId xmlns:a16="http://schemas.microsoft.com/office/drawing/2014/main" id="{D7FE9C7F-6206-2F58-B0CF-530DBDE1B5A4}"/>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6501" cap="rnd">
                  <a:solidFill>
                    <a:srgbClr val="000000"/>
                  </a:solidFill>
                  <a:prstDash val="solid"/>
                  <a:round/>
                </a:ln>
              </p:spPr>
              <p:txBody>
                <a:bodyPr rtlCol="0" anchor="ctr"/>
                <a:lstStyle/>
                <a:p>
                  <a:endParaRPr lang="en-US" sz="1799"/>
                </a:p>
              </p:txBody>
            </p:sp>
          </p:grpSp>
          <p:grpSp>
            <p:nvGrpSpPr>
              <p:cNvPr id="34" name="Graphic 503">
                <a:extLst>
                  <a:ext uri="{FF2B5EF4-FFF2-40B4-BE49-F238E27FC236}">
                    <a16:creationId xmlns:a16="http://schemas.microsoft.com/office/drawing/2014/main" id="{B1BCFAC0-2261-8AE9-F78A-48DA0844E476}"/>
                  </a:ext>
                </a:extLst>
              </p:cNvPr>
              <p:cNvGrpSpPr/>
              <p:nvPr/>
            </p:nvGrpSpPr>
            <p:grpSpPr>
              <a:xfrm>
                <a:off x="5876155" y="4107567"/>
                <a:ext cx="871519" cy="745061"/>
                <a:chOff x="5876155" y="4107567"/>
                <a:chExt cx="871519" cy="745061"/>
              </a:xfrm>
            </p:grpSpPr>
            <p:sp>
              <p:nvSpPr>
                <p:cNvPr id="42" name="Freeform 2645">
                  <a:extLst>
                    <a:ext uri="{FF2B5EF4-FFF2-40B4-BE49-F238E27FC236}">
                      <a16:creationId xmlns:a16="http://schemas.microsoft.com/office/drawing/2014/main" id="{DE89E293-E9A6-73C6-9EB6-A160FCA5AA25}"/>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sp>
              <p:nvSpPr>
                <p:cNvPr id="43" name="Freeform 2646">
                  <a:extLst>
                    <a:ext uri="{FF2B5EF4-FFF2-40B4-BE49-F238E27FC236}">
                      <a16:creationId xmlns:a16="http://schemas.microsoft.com/office/drawing/2014/main" id="{F0CF289C-BD34-7062-31AD-721631919873}"/>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6501" cap="rnd">
                  <a:solidFill>
                    <a:srgbClr val="000000"/>
                  </a:solidFill>
                  <a:prstDash val="solid"/>
                  <a:round/>
                </a:ln>
              </p:spPr>
              <p:txBody>
                <a:bodyPr rtlCol="0" anchor="ctr"/>
                <a:lstStyle/>
                <a:p>
                  <a:endParaRPr lang="en-US" sz="1799"/>
                </a:p>
              </p:txBody>
            </p:sp>
          </p:grpSp>
          <p:grpSp>
            <p:nvGrpSpPr>
              <p:cNvPr id="35" name="Graphic 503">
                <a:extLst>
                  <a:ext uri="{FF2B5EF4-FFF2-40B4-BE49-F238E27FC236}">
                    <a16:creationId xmlns:a16="http://schemas.microsoft.com/office/drawing/2014/main" id="{ED3ACB07-08BD-E675-BC03-244FE94D29A9}"/>
                  </a:ext>
                </a:extLst>
              </p:cNvPr>
              <p:cNvGrpSpPr/>
              <p:nvPr/>
            </p:nvGrpSpPr>
            <p:grpSpPr>
              <a:xfrm>
                <a:off x="6234337" y="3913060"/>
                <a:ext cx="155156" cy="1135724"/>
                <a:chOff x="6234337" y="3913060"/>
                <a:chExt cx="155156" cy="1135724"/>
              </a:xfrm>
            </p:grpSpPr>
            <p:sp>
              <p:nvSpPr>
                <p:cNvPr id="40" name="Freeform 2643">
                  <a:extLst>
                    <a:ext uri="{FF2B5EF4-FFF2-40B4-BE49-F238E27FC236}">
                      <a16:creationId xmlns:a16="http://schemas.microsoft.com/office/drawing/2014/main" id="{8512E1A6-38AC-A106-9A10-58C58C4A07E8}"/>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6501" cap="rnd">
                  <a:solidFill>
                    <a:srgbClr val="000000"/>
                  </a:solidFill>
                  <a:prstDash val="solid"/>
                  <a:round/>
                </a:ln>
              </p:spPr>
              <p:txBody>
                <a:bodyPr rtlCol="0" anchor="ctr"/>
                <a:lstStyle/>
                <a:p>
                  <a:endParaRPr lang="en-US" sz="1799"/>
                </a:p>
              </p:txBody>
            </p:sp>
            <p:sp>
              <p:nvSpPr>
                <p:cNvPr id="41" name="Freeform 2644">
                  <a:extLst>
                    <a:ext uri="{FF2B5EF4-FFF2-40B4-BE49-F238E27FC236}">
                      <a16:creationId xmlns:a16="http://schemas.microsoft.com/office/drawing/2014/main" id="{FD53579F-FD07-460A-48F3-17A158E1935E}"/>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6501"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D4236ED2-E83B-752A-1297-933FFFBF5388}"/>
                  </a:ext>
                </a:extLst>
              </p:cNvPr>
              <p:cNvGrpSpPr/>
              <p:nvPr/>
            </p:nvGrpSpPr>
            <p:grpSpPr>
              <a:xfrm>
                <a:off x="5744107" y="4404273"/>
                <a:ext cx="1135616" cy="153298"/>
                <a:chOff x="5744107" y="4404273"/>
                <a:chExt cx="1135616" cy="153298"/>
              </a:xfrm>
            </p:grpSpPr>
            <p:sp>
              <p:nvSpPr>
                <p:cNvPr id="38" name="Freeform 2641">
                  <a:extLst>
                    <a:ext uri="{FF2B5EF4-FFF2-40B4-BE49-F238E27FC236}">
                      <a16:creationId xmlns:a16="http://schemas.microsoft.com/office/drawing/2014/main" id="{B817B310-334C-C8CA-2E75-138879CB6701}"/>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6501" cap="rnd">
                  <a:solidFill>
                    <a:srgbClr val="000000"/>
                  </a:solidFill>
                  <a:prstDash val="solid"/>
                  <a:round/>
                </a:ln>
              </p:spPr>
              <p:txBody>
                <a:bodyPr rtlCol="0" anchor="ctr"/>
                <a:lstStyle/>
                <a:p>
                  <a:endParaRPr lang="en-US" sz="1799"/>
                </a:p>
              </p:txBody>
            </p:sp>
            <p:sp>
              <p:nvSpPr>
                <p:cNvPr id="39" name="Freeform 2642">
                  <a:extLst>
                    <a:ext uri="{FF2B5EF4-FFF2-40B4-BE49-F238E27FC236}">
                      <a16:creationId xmlns:a16="http://schemas.microsoft.com/office/drawing/2014/main" id="{FAC39434-8945-FC2D-CF41-66F76F1644B6}"/>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6501" cap="rnd">
                  <a:solidFill>
                    <a:srgbClr val="000000"/>
                  </a:solidFill>
                  <a:prstDash val="solid"/>
                  <a:round/>
                </a:ln>
              </p:spPr>
              <p:txBody>
                <a:bodyPr rtlCol="0" anchor="ctr"/>
                <a:lstStyle/>
                <a:p>
                  <a:endParaRPr lang="en-US" sz="1799"/>
                </a:p>
              </p:txBody>
            </p:sp>
          </p:grpSp>
        </p:grpSp>
        <p:grpSp>
          <p:nvGrpSpPr>
            <p:cNvPr id="11" name="Graphic 503">
              <a:extLst>
                <a:ext uri="{FF2B5EF4-FFF2-40B4-BE49-F238E27FC236}">
                  <a16:creationId xmlns:a16="http://schemas.microsoft.com/office/drawing/2014/main" id="{5CABD1C3-7290-6712-2905-66F31270BF37}"/>
                </a:ext>
              </a:extLst>
            </p:cNvPr>
            <p:cNvGrpSpPr/>
            <p:nvPr/>
          </p:nvGrpSpPr>
          <p:grpSpPr>
            <a:xfrm>
              <a:off x="6031312" y="4181743"/>
              <a:ext cx="595868" cy="576642"/>
              <a:chOff x="6031312" y="4181743"/>
              <a:chExt cx="595868" cy="576642"/>
            </a:xfrm>
            <a:noFill/>
          </p:grpSpPr>
          <p:grpSp>
            <p:nvGrpSpPr>
              <p:cNvPr id="13" name="Graphic 503">
                <a:extLst>
                  <a:ext uri="{FF2B5EF4-FFF2-40B4-BE49-F238E27FC236}">
                    <a16:creationId xmlns:a16="http://schemas.microsoft.com/office/drawing/2014/main" id="{F9A47451-6974-EDDA-2CA5-AD1E45187CEE}"/>
                  </a:ext>
                </a:extLst>
              </p:cNvPr>
              <p:cNvGrpSpPr/>
              <p:nvPr/>
            </p:nvGrpSpPr>
            <p:grpSpPr>
              <a:xfrm>
                <a:off x="6095247" y="4658121"/>
                <a:ext cx="406487" cy="100265"/>
                <a:chOff x="6095247" y="4658121"/>
                <a:chExt cx="406487" cy="100265"/>
              </a:xfrm>
              <a:noFill/>
            </p:grpSpPr>
            <p:sp>
              <p:nvSpPr>
                <p:cNvPr id="20" name="Freeform 2630">
                  <a:extLst>
                    <a:ext uri="{FF2B5EF4-FFF2-40B4-BE49-F238E27FC236}">
                      <a16:creationId xmlns:a16="http://schemas.microsoft.com/office/drawing/2014/main" id="{BCB68BF3-7B4F-3E13-400E-BF2F6C804F0F}"/>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6501" cap="rnd">
                  <a:solidFill>
                    <a:srgbClr val="000000"/>
                  </a:solidFill>
                  <a:prstDash val="solid"/>
                  <a:miter/>
                </a:ln>
              </p:spPr>
              <p:txBody>
                <a:bodyPr rtlCol="0" anchor="ctr"/>
                <a:lstStyle/>
                <a:p>
                  <a:endParaRPr lang="en-US" sz="1799"/>
                </a:p>
              </p:txBody>
            </p:sp>
            <p:sp>
              <p:nvSpPr>
                <p:cNvPr id="22" name="Freeform 2631">
                  <a:extLst>
                    <a:ext uri="{FF2B5EF4-FFF2-40B4-BE49-F238E27FC236}">
                      <a16:creationId xmlns:a16="http://schemas.microsoft.com/office/drawing/2014/main" id="{153EDCCE-6AFF-64B7-4170-14974F1B6784}"/>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6501" cap="rnd">
                  <a:solidFill>
                    <a:srgbClr val="000000"/>
                  </a:solidFill>
                  <a:prstDash val="solid"/>
                  <a:miter/>
                </a:ln>
              </p:spPr>
              <p:txBody>
                <a:bodyPr rtlCol="0" anchor="ctr"/>
                <a:lstStyle/>
                <a:p>
                  <a:endParaRPr lang="en-US" sz="1799"/>
                </a:p>
              </p:txBody>
            </p:sp>
          </p:grpSp>
          <p:grpSp>
            <p:nvGrpSpPr>
              <p:cNvPr id="14" name="Graphic 503">
                <a:extLst>
                  <a:ext uri="{FF2B5EF4-FFF2-40B4-BE49-F238E27FC236}">
                    <a16:creationId xmlns:a16="http://schemas.microsoft.com/office/drawing/2014/main" id="{8A5AC18B-3F61-5BE0-CA67-12E9A5739A97}"/>
                  </a:ext>
                </a:extLst>
              </p:cNvPr>
              <p:cNvGrpSpPr/>
              <p:nvPr/>
            </p:nvGrpSpPr>
            <p:grpSpPr>
              <a:xfrm>
                <a:off x="6031312" y="4181743"/>
                <a:ext cx="230081" cy="397256"/>
                <a:chOff x="6031312" y="4181743"/>
                <a:chExt cx="230081" cy="397256"/>
              </a:xfrm>
              <a:noFill/>
            </p:grpSpPr>
            <p:sp>
              <p:nvSpPr>
                <p:cNvPr id="18" name="Freeform 2628">
                  <a:extLst>
                    <a:ext uri="{FF2B5EF4-FFF2-40B4-BE49-F238E27FC236}">
                      <a16:creationId xmlns:a16="http://schemas.microsoft.com/office/drawing/2014/main" id="{ED8EB58B-FB73-A12A-41B6-7FAD2A6DC642}"/>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6501" cap="rnd">
                  <a:solidFill>
                    <a:srgbClr val="000000"/>
                  </a:solidFill>
                  <a:prstDash val="solid"/>
                  <a:miter/>
                </a:ln>
              </p:spPr>
              <p:txBody>
                <a:bodyPr rtlCol="0" anchor="ctr"/>
                <a:lstStyle/>
                <a:p>
                  <a:endParaRPr lang="en-US" sz="1799"/>
                </a:p>
              </p:txBody>
            </p:sp>
            <p:sp>
              <p:nvSpPr>
                <p:cNvPr id="19" name="Freeform 2629">
                  <a:extLst>
                    <a:ext uri="{FF2B5EF4-FFF2-40B4-BE49-F238E27FC236}">
                      <a16:creationId xmlns:a16="http://schemas.microsoft.com/office/drawing/2014/main" id="{AE1A9B70-535A-9D86-F5D3-19DBD2F93499}"/>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6501" cap="rnd">
                  <a:solidFill>
                    <a:srgbClr val="000000"/>
                  </a:solidFill>
                  <a:prstDash val="solid"/>
                  <a:miter/>
                </a:ln>
              </p:spPr>
              <p:txBody>
                <a:bodyPr rtlCol="0" anchor="ctr"/>
                <a:lstStyle/>
                <a:p>
                  <a:endParaRPr lang="en-US" sz="1799"/>
                </a:p>
              </p:txBody>
            </p:sp>
          </p:grpSp>
          <p:grpSp>
            <p:nvGrpSpPr>
              <p:cNvPr id="15" name="Graphic 503">
                <a:extLst>
                  <a:ext uri="{FF2B5EF4-FFF2-40B4-BE49-F238E27FC236}">
                    <a16:creationId xmlns:a16="http://schemas.microsoft.com/office/drawing/2014/main" id="{1505596D-6DE8-F717-9727-B8EF2853FA9C}"/>
                  </a:ext>
                </a:extLst>
              </p:cNvPr>
              <p:cNvGrpSpPr/>
              <p:nvPr/>
            </p:nvGrpSpPr>
            <p:grpSpPr>
              <a:xfrm>
                <a:off x="6384542" y="4213062"/>
                <a:ext cx="242639" cy="391745"/>
                <a:chOff x="6384542" y="4213062"/>
                <a:chExt cx="242639" cy="391745"/>
              </a:xfrm>
              <a:noFill/>
            </p:grpSpPr>
            <p:sp>
              <p:nvSpPr>
                <p:cNvPr id="16" name="Freeform 2626">
                  <a:extLst>
                    <a:ext uri="{FF2B5EF4-FFF2-40B4-BE49-F238E27FC236}">
                      <a16:creationId xmlns:a16="http://schemas.microsoft.com/office/drawing/2014/main" id="{6A3F0E5B-B4D3-9A40-17CE-A7900598CEBE}"/>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6501" cap="rnd">
                  <a:solidFill>
                    <a:srgbClr val="000000"/>
                  </a:solidFill>
                  <a:prstDash val="solid"/>
                  <a:miter/>
                </a:ln>
              </p:spPr>
              <p:txBody>
                <a:bodyPr rtlCol="0" anchor="ctr"/>
                <a:lstStyle/>
                <a:p>
                  <a:endParaRPr lang="en-US" sz="1799"/>
                </a:p>
              </p:txBody>
            </p:sp>
            <p:sp>
              <p:nvSpPr>
                <p:cNvPr id="17" name="Freeform 2627">
                  <a:extLst>
                    <a:ext uri="{FF2B5EF4-FFF2-40B4-BE49-F238E27FC236}">
                      <a16:creationId xmlns:a16="http://schemas.microsoft.com/office/drawing/2014/main" id="{4E915E0C-A570-6408-240F-DBE6B6FB855B}"/>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6501" cap="rnd">
                  <a:solidFill>
                    <a:srgbClr val="000000"/>
                  </a:solidFill>
                  <a:prstDash val="solid"/>
                  <a:miter/>
                </a:ln>
              </p:spPr>
              <p:txBody>
                <a:bodyPr rtlCol="0" anchor="ctr"/>
                <a:lstStyle/>
                <a:p>
                  <a:endParaRPr lang="en-US" sz="1799"/>
                </a:p>
              </p:txBody>
            </p:sp>
          </p:grpSp>
        </p:grpSp>
        <p:sp>
          <p:nvSpPr>
            <p:cNvPr id="12" name="Freeform 2622">
              <a:extLst>
                <a:ext uri="{FF2B5EF4-FFF2-40B4-BE49-F238E27FC236}">
                  <a16:creationId xmlns:a16="http://schemas.microsoft.com/office/drawing/2014/main" id="{730F1B40-305D-DA14-784F-52ED95BEE655}"/>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E96751"/>
            </a:solidFill>
            <a:ln w="16501" cap="rnd">
              <a:solidFill>
                <a:srgbClr val="000000"/>
              </a:solidFill>
              <a:prstDash val="solid"/>
              <a:round/>
            </a:ln>
          </p:spPr>
          <p:txBody>
            <a:bodyPr rtlCol="0" anchor="ctr"/>
            <a:lstStyle/>
            <a:p>
              <a:endParaRPr lang="en-US" sz="1799"/>
            </a:p>
          </p:txBody>
        </p:sp>
      </p:grpSp>
      <p:grpSp>
        <p:nvGrpSpPr>
          <p:cNvPr id="57" name="Group 56">
            <a:extLst>
              <a:ext uri="{FF2B5EF4-FFF2-40B4-BE49-F238E27FC236}">
                <a16:creationId xmlns:a16="http://schemas.microsoft.com/office/drawing/2014/main" id="{8B3401EA-E9FE-4CF4-D47C-CAC3BCAD5415}"/>
              </a:ext>
            </a:extLst>
          </p:cNvPr>
          <p:cNvGrpSpPr/>
          <p:nvPr/>
        </p:nvGrpSpPr>
        <p:grpSpPr>
          <a:xfrm>
            <a:off x="7540333" y="41990"/>
            <a:ext cx="720674" cy="861774"/>
            <a:chOff x="1015048" y="996928"/>
            <a:chExt cx="1016952" cy="1216059"/>
          </a:xfrm>
        </p:grpSpPr>
        <p:sp>
          <p:nvSpPr>
            <p:cNvPr id="58" name="Oval 57">
              <a:extLst>
                <a:ext uri="{FF2B5EF4-FFF2-40B4-BE49-F238E27FC236}">
                  <a16:creationId xmlns:a16="http://schemas.microsoft.com/office/drawing/2014/main" id="{9F890C35-BF8B-59F9-E6FF-DBA971010E9D}"/>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9" name="TextBox 58">
              <a:extLst>
                <a:ext uri="{FF2B5EF4-FFF2-40B4-BE49-F238E27FC236}">
                  <a16:creationId xmlns:a16="http://schemas.microsoft.com/office/drawing/2014/main" id="{10E0BAFA-D2D4-EBEA-8C79-D7D2647D9F8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60" name="Graphic 59" descr="Postit Notes with solid fill">
            <a:extLst>
              <a:ext uri="{FF2B5EF4-FFF2-40B4-BE49-F238E27FC236}">
                <a16:creationId xmlns:a16="http://schemas.microsoft.com/office/drawing/2014/main" id="{65D1094B-3869-BB14-D04E-BC8042B780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398" y="5113127"/>
            <a:ext cx="914400" cy="914400"/>
          </a:xfrm>
          <a:prstGeom prst="rect">
            <a:avLst/>
          </a:prstGeom>
        </p:spPr>
      </p:pic>
    </p:spTree>
    <p:extLst>
      <p:ext uri="{BB962C8B-B14F-4D97-AF65-F5344CB8AC3E}">
        <p14:creationId xmlns:p14="http://schemas.microsoft.com/office/powerpoint/2010/main" val="105966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A5E8C-C236-5C60-EC15-C044305F80A2}"/>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17DB99CD-6360-AB23-F9E7-1B636F29F3AC}"/>
              </a:ext>
            </a:extLst>
          </p:cNvPr>
          <p:cNvSpPr/>
          <p:nvPr/>
        </p:nvSpPr>
        <p:spPr>
          <a:xfrm>
            <a:off x="1343025" y="5588091"/>
            <a:ext cx="10235749" cy="1200396"/>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4" name="Flowchart: Alternate Process 23">
            <a:extLst>
              <a:ext uri="{FF2B5EF4-FFF2-40B4-BE49-F238E27FC236}">
                <a16:creationId xmlns:a16="http://schemas.microsoft.com/office/drawing/2014/main" id="{0A3C5583-5FC9-735D-DF91-70086D23086A}"/>
              </a:ext>
            </a:extLst>
          </p:cNvPr>
          <p:cNvSpPr/>
          <p:nvPr/>
        </p:nvSpPr>
        <p:spPr>
          <a:xfrm>
            <a:off x="830086" y="1031579"/>
            <a:ext cx="10595240" cy="1004654"/>
          </a:xfrm>
          <a:prstGeom prst="flowChartAlternateProcess">
            <a:avLst/>
          </a:prstGeom>
          <a:solidFill>
            <a:srgbClr val="3399FF"/>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CFC4599F-180B-AB7B-1B49-2E40521002BC}"/>
              </a:ext>
            </a:extLst>
          </p:cNvPr>
          <p:cNvSpPr>
            <a:spLocks noGrp="1"/>
          </p:cNvSpPr>
          <p:nvPr>
            <p:ph type="body" sz="quarter" idx="16"/>
          </p:nvPr>
        </p:nvSpPr>
        <p:spPr>
          <a:xfrm>
            <a:off x="1944114" y="176332"/>
            <a:ext cx="10614687" cy="803654"/>
          </a:xfrm>
        </p:spPr>
        <p:txBody>
          <a:bodyPr/>
          <a:lstStyle/>
          <a:p>
            <a:r>
              <a:rPr lang="en-GB" sz="3800" b="1" dirty="0">
                <a:solidFill>
                  <a:srgbClr val="3399FF"/>
                </a:solidFill>
              </a:rPr>
              <a:t>Question 3 (B) </a:t>
            </a:r>
            <a:r>
              <a:rPr lang="en-GB" sz="2800" i="1" dirty="0"/>
              <a:t>Sample Answer </a:t>
            </a:r>
          </a:p>
        </p:txBody>
      </p:sp>
      <p:sp>
        <p:nvSpPr>
          <p:cNvPr id="6" name="Text Placeholder 5">
            <a:extLst>
              <a:ext uri="{FF2B5EF4-FFF2-40B4-BE49-F238E27FC236}">
                <a16:creationId xmlns:a16="http://schemas.microsoft.com/office/drawing/2014/main" id="{C5136C85-EF2C-5646-1C21-4362246CB13D}"/>
              </a:ext>
            </a:extLst>
          </p:cNvPr>
          <p:cNvSpPr>
            <a:spLocks noGrp="1"/>
          </p:cNvSpPr>
          <p:nvPr>
            <p:ph type="body" sz="quarter" idx="18"/>
          </p:nvPr>
        </p:nvSpPr>
        <p:spPr>
          <a:xfrm>
            <a:off x="1050159" y="1152276"/>
            <a:ext cx="10614687" cy="803653"/>
          </a:xfrm>
        </p:spPr>
        <p:txBody>
          <a:bodyPr anchor="ctr"/>
          <a:lstStyle/>
          <a:p>
            <a:pPr algn="ctr">
              <a:spcBef>
                <a:spcPts val="0"/>
              </a:spcBef>
            </a:pPr>
            <a:r>
              <a:rPr lang="en-US" sz="2800" i="1" u="sng" dirty="0">
                <a:solidFill>
                  <a:srgbClr val="FFFFFF"/>
                </a:solidFill>
              </a:rPr>
              <a:t>or can look like </a:t>
            </a:r>
            <a:r>
              <a:rPr lang="en-US" sz="2800" i="1" dirty="0">
                <a:solidFill>
                  <a:srgbClr val="FFFFFF"/>
                </a:solidFill>
              </a:rPr>
              <a:t>“ Highlight and explain the expected project impacts”</a:t>
            </a:r>
          </a:p>
        </p:txBody>
      </p:sp>
      <p:sp>
        <p:nvSpPr>
          <p:cNvPr id="21" name="Text Placeholder 5">
            <a:extLst>
              <a:ext uri="{FF2B5EF4-FFF2-40B4-BE49-F238E27FC236}">
                <a16:creationId xmlns:a16="http://schemas.microsoft.com/office/drawing/2014/main" id="{F049FE79-F763-278D-66C2-2EB3CBA1964C}"/>
              </a:ext>
            </a:extLst>
          </p:cNvPr>
          <p:cNvSpPr txBox="1">
            <a:spLocks/>
          </p:cNvSpPr>
          <p:nvPr/>
        </p:nvSpPr>
        <p:spPr>
          <a:xfrm>
            <a:off x="1820863" y="221410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i="1" dirty="0">
                <a:solidFill>
                  <a:srgbClr val="494949"/>
                </a:solidFill>
              </a:rPr>
              <a:t>“The project will directly create two full-time equivalent jobs (1 family member and two part-time seasonal employees). We estimate an additional €100,000 in annual tourist spending in the area, as guests will </a:t>
            </a:r>
            <a:r>
              <a:rPr lang="en-US" i="1" dirty="0" err="1">
                <a:solidFill>
                  <a:srgbClr val="494949"/>
                </a:solidFill>
              </a:rPr>
              <a:t>utilise</a:t>
            </a:r>
            <a:r>
              <a:rPr lang="en-US" i="1" dirty="0">
                <a:solidFill>
                  <a:srgbClr val="494949"/>
                </a:solidFill>
              </a:rPr>
              <a:t> local restaurants, shops, and activity providers (based on 800 guests/year with an average daily spend of €50 outside the accommodation). </a:t>
            </a:r>
          </a:p>
          <a:p>
            <a:pPr marL="0" indent="0"/>
            <a:r>
              <a:rPr lang="en-US" i="1" dirty="0">
                <a:solidFill>
                  <a:srgbClr val="494949"/>
                </a:solidFill>
              </a:rPr>
              <a:t>By </a:t>
            </a:r>
            <a:r>
              <a:rPr lang="en-US" i="1" dirty="0" err="1">
                <a:solidFill>
                  <a:srgbClr val="494949"/>
                </a:solidFill>
              </a:rPr>
              <a:t>revitalising</a:t>
            </a:r>
            <a:r>
              <a:rPr lang="en-US" i="1" dirty="0">
                <a:solidFill>
                  <a:srgbClr val="494949"/>
                </a:solidFill>
              </a:rPr>
              <a:t> an unused portion of our farm for tourism, the project helps diversify the rural economy and keeps our younger generation employed locally. Furthermore, we will partner with the village cooperative to offer local food baskets to guests, thus supporting local farmers.” </a:t>
            </a:r>
          </a:p>
        </p:txBody>
      </p:sp>
      <p:sp>
        <p:nvSpPr>
          <p:cNvPr id="25" name="Flowchart: Alternate Process 24">
            <a:extLst>
              <a:ext uri="{FF2B5EF4-FFF2-40B4-BE49-F238E27FC236}">
                <a16:creationId xmlns:a16="http://schemas.microsoft.com/office/drawing/2014/main" id="{8C22DD80-DB1C-9D79-9B70-1940690A9E7C}"/>
              </a:ext>
            </a:extLst>
          </p:cNvPr>
          <p:cNvSpPr/>
          <p:nvPr/>
        </p:nvSpPr>
        <p:spPr>
          <a:xfrm>
            <a:off x="1523486" y="2094002"/>
            <a:ext cx="9964593" cy="337399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F2889D32-6358-4FF2-883B-317191A4BAD7}"/>
              </a:ext>
            </a:extLst>
          </p:cNvPr>
          <p:cNvSpPr txBox="1">
            <a:spLocks/>
          </p:cNvSpPr>
          <p:nvPr/>
        </p:nvSpPr>
        <p:spPr>
          <a:xfrm>
            <a:off x="1523486" y="5606066"/>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Note</a:t>
            </a:r>
            <a:r>
              <a:rPr lang="en-US" sz="2200" dirty="0">
                <a:solidFill>
                  <a:schemeClr val="bg1"/>
                </a:solidFill>
              </a:rPr>
              <a:t>: For impact questions, use specifics and tie to grant goals. </a:t>
            </a:r>
            <a:r>
              <a:rPr lang="en-US" sz="2000" dirty="0">
                <a:solidFill>
                  <a:schemeClr val="bg1"/>
                </a:solidFill>
              </a:rPr>
              <a:t>This answer quantifies jobs and spending and hits keywords like diversify rural economy, youth retention, community partnership – all things funders love to hear. </a:t>
            </a:r>
            <a:r>
              <a:rPr lang="en-US" sz="2000" b="1" dirty="0">
                <a:solidFill>
                  <a:schemeClr val="bg1"/>
                </a:solidFill>
                <a:hlinkClick r:id="rId2">
                  <a:extLst>
                    <a:ext uri="{A12FA001-AC4F-418D-AE19-62706E023703}">
                      <ahyp:hlinkClr xmlns:ahyp="http://schemas.microsoft.com/office/drawing/2018/hyperlinkcolor" val="tx"/>
                    </a:ext>
                  </a:extLst>
                </a:hlinkClick>
              </a:rPr>
              <a:t>Source</a:t>
            </a:r>
            <a:r>
              <a:rPr lang="en-US" sz="2000" dirty="0">
                <a:solidFill>
                  <a:schemeClr val="bg1"/>
                </a:solidFill>
                <a:hlinkClick r:id="rId2">
                  <a:extLst>
                    <a:ext uri="{A12FA001-AC4F-418D-AE19-62706E023703}">
                      <ahyp:hlinkClr xmlns:ahyp="http://schemas.microsoft.com/office/drawing/2018/hyperlinkcolor" val="tx"/>
                    </a:ext>
                  </a:extLst>
                </a:hlinkClick>
              </a:rPr>
              <a:t> Glamping site on Bere gets funding from Leader</a:t>
            </a:r>
            <a:endParaRPr lang="en-US" sz="2000" dirty="0">
              <a:solidFill>
                <a:schemeClr val="bg1"/>
              </a:solidFill>
            </a:endParaRPr>
          </a:p>
          <a:p>
            <a:pPr marL="0" indent="0"/>
            <a:r>
              <a:rPr lang="en-US" sz="2200" dirty="0">
                <a:solidFill>
                  <a:schemeClr val="bg1"/>
                </a:solidFill>
              </a:rPr>
              <a:t> </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065FD561-D9EC-162A-D557-A57C06E61154}"/>
              </a:ext>
            </a:extLst>
          </p:cNvPr>
          <p:cNvCxnSpPr>
            <a:cxnSpLocks/>
            <a:stCxn id="24" idx="1"/>
            <a:endCxn id="25" idx="1"/>
          </p:cNvCxnSpPr>
          <p:nvPr/>
        </p:nvCxnSpPr>
        <p:spPr>
          <a:xfrm rot="10800000" flipH="1" flipV="1">
            <a:off x="830086" y="1533906"/>
            <a:ext cx="693400" cy="2247092"/>
          </a:xfrm>
          <a:prstGeom prst="bentConnector3">
            <a:avLst>
              <a:gd name="adj1" fmla="val -32968"/>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572FBE9-9AEB-8D88-489D-DFEB1350A66F}"/>
              </a:ext>
            </a:extLst>
          </p:cNvPr>
          <p:cNvCxnSpPr>
            <a:cxnSpLocks/>
          </p:cNvCxnSpPr>
          <p:nvPr/>
        </p:nvCxnSpPr>
        <p:spPr>
          <a:xfrm rot="16200000" flipH="1">
            <a:off x="-91239" y="4389016"/>
            <a:ext cx="2059024" cy="650094"/>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3AFEA2D-8A2B-F466-14D7-20F47A2A88E0}"/>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6A041A73-FBFF-2349-6ECC-0E054A13A15C}"/>
              </a:ext>
            </a:extLst>
          </p:cNvPr>
          <p:cNvGrpSpPr/>
          <p:nvPr/>
        </p:nvGrpSpPr>
        <p:grpSpPr>
          <a:xfrm>
            <a:off x="883350" y="85877"/>
            <a:ext cx="987297" cy="897888"/>
            <a:chOff x="18003154" y="7258468"/>
            <a:chExt cx="1284171" cy="1114197"/>
          </a:xfrm>
        </p:grpSpPr>
        <p:grpSp>
          <p:nvGrpSpPr>
            <p:cNvPr id="8" name="Graphic 503">
              <a:extLst>
                <a:ext uri="{FF2B5EF4-FFF2-40B4-BE49-F238E27FC236}">
                  <a16:creationId xmlns:a16="http://schemas.microsoft.com/office/drawing/2014/main" id="{D51BAF3A-FB12-3348-ECA8-8158DA53E0A5}"/>
                </a:ext>
              </a:extLst>
            </p:cNvPr>
            <p:cNvGrpSpPr/>
            <p:nvPr/>
          </p:nvGrpSpPr>
          <p:grpSpPr>
            <a:xfrm>
              <a:off x="18003154" y="7258468"/>
              <a:ext cx="1284171" cy="1114197"/>
              <a:chOff x="18003154" y="7258468"/>
              <a:chExt cx="1284171" cy="1114197"/>
            </a:xfrm>
            <a:noFill/>
          </p:grpSpPr>
          <p:sp>
            <p:nvSpPr>
              <p:cNvPr id="22" name="Freeform 712">
                <a:extLst>
                  <a:ext uri="{FF2B5EF4-FFF2-40B4-BE49-F238E27FC236}">
                    <a16:creationId xmlns:a16="http://schemas.microsoft.com/office/drawing/2014/main" id="{FDDEC85C-19DA-B507-067D-4ED5C9D07D93}"/>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6501" cap="rnd">
                <a:solidFill>
                  <a:srgbClr val="000000"/>
                </a:solidFill>
                <a:prstDash val="solid"/>
                <a:round/>
              </a:ln>
            </p:spPr>
            <p:txBody>
              <a:bodyPr rtlCol="0" anchor="ctr"/>
              <a:lstStyle/>
              <a:p>
                <a:endParaRPr lang="en-US" sz="1799"/>
              </a:p>
            </p:txBody>
          </p:sp>
          <p:sp>
            <p:nvSpPr>
              <p:cNvPr id="27" name="Freeform 713">
                <a:extLst>
                  <a:ext uri="{FF2B5EF4-FFF2-40B4-BE49-F238E27FC236}">
                    <a16:creationId xmlns:a16="http://schemas.microsoft.com/office/drawing/2014/main" id="{D180DDFD-1C7A-C444-E678-C9B0C6CCB7D9}"/>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6501" cap="rnd">
                <a:solidFill>
                  <a:srgbClr val="000000"/>
                </a:solidFill>
                <a:prstDash val="solid"/>
                <a:round/>
              </a:ln>
            </p:spPr>
            <p:txBody>
              <a:bodyPr rtlCol="0" anchor="ctr"/>
              <a:lstStyle/>
              <a:p>
                <a:endParaRPr lang="en-US" sz="1799"/>
              </a:p>
            </p:txBody>
          </p:sp>
          <p:sp>
            <p:nvSpPr>
              <p:cNvPr id="28" name="Freeform 714">
                <a:extLst>
                  <a:ext uri="{FF2B5EF4-FFF2-40B4-BE49-F238E27FC236}">
                    <a16:creationId xmlns:a16="http://schemas.microsoft.com/office/drawing/2014/main" id="{11CDC3EC-758F-7E40-3B9B-378BC30299D7}"/>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6501" cap="rnd">
                <a:solidFill>
                  <a:srgbClr val="000000"/>
                </a:solidFill>
                <a:prstDash val="solid"/>
                <a:round/>
              </a:ln>
            </p:spPr>
            <p:txBody>
              <a:bodyPr rtlCol="0" anchor="ctr"/>
              <a:lstStyle/>
              <a:p>
                <a:endParaRPr lang="en-US" sz="1799"/>
              </a:p>
            </p:txBody>
          </p:sp>
          <p:sp>
            <p:nvSpPr>
              <p:cNvPr id="29" name="Freeform 715">
                <a:extLst>
                  <a:ext uri="{FF2B5EF4-FFF2-40B4-BE49-F238E27FC236}">
                    <a16:creationId xmlns:a16="http://schemas.microsoft.com/office/drawing/2014/main" id="{14C1E4BD-987D-AE94-193C-214709A6E96B}"/>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6501" cap="rnd">
                <a:solidFill>
                  <a:srgbClr val="000000"/>
                </a:solidFill>
                <a:prstDash val="solid"/>
                <a:round/>
              </a:ln>
            </p:spPr>
            <p:txBody>
              <a:bodyPr rtlCol="0" anchor="ctr"/>
              <a:lstStyle/>
              <a:p>
                <a:endParaRPr lang="en-US" sz="1799"/>
              </a:p>
            </p:txBody>
          </p:sp>
        </p:grpSp>
        <p:grpSp>
          <p:nvGrpSpPr>
            <p:cNvPr id="9" name="Graphic 503">
              <a:extLst>
                <a:ext uri="{FF2B5EF4-FFF2-40B4-BE49-F238E27FC236}">
                  <a16:creationId xmlns:a16="http://schemas.microsoft.com/office/drawing/2014/main" id="{798055BD-6949-4B5C-ACA8-AFE5CCD089C2}"/>
                </a:ext>
              </a:extLst>
            </p:cNvPr>
            <p:cNvGrpSpPr/>
            <p:nvPr/>
          </p:nvGrpSpPr>
          <p:grpSpPr>
            <a:xfrm>
              <a:off x="18336955" y="7366386"/>
              <a:ext cx="586711" cy="895357"/>
              <a:chOff x="18336955" y="7366386"/>
              <a:chExt cx="586711" cy="895357"/>
            </a:xfrm>
          </p:grpSpPr>
          <p:sp>
            <p:nvSpPr>
              <p:cNvPr id="10" name="Freeform 717">
                <a:extLst>
                  <a:ext uri="{FF2B5EF4-FFF2-40B4-BE49-F238E27FC236}">
                    <a16:creationId xmlns:a16="http://schemas.microsoft.com/office/drawing/2014/main" id="{134C235D-B230-2638-7D27-2DCBA2907AF7}"/>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1" name="Freeform 718">
                <a:extLst>
                  <a:ext uri="{FF2B5EF4-FFF2-40B4-BE49-F238E27FC236}">
                    <a16:creationId xmlns:a16="http://schemas.microsoft.com/office/drawing/2014/main" id="{2C0C193E-61BE-405D-800A-8AB82EFA5D36}"/>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2" name="Freeform 719">
                <a:extLst>
                  <a:ext uri="{FF2B5EF4-FFF2-40B4-BE49-F238E27FC236}">
                    <a16:creationId xmlns:a16="http://schemas.microsoft.com/office/drawing/2014/main" id="{46053163-9325-C602-D35A-4EB1F4A353E7}"/>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solidFill>
                <a:srgbClr val="00B0F0"/>
              </a:solidFill>
              <a:ln w="16501" cap="rnd">
                <a:solidFill>
                  <a:srgbClr val="000000"/>
                </a:solidFill>
                <a:prstDash val="solid"/>
                <a:miter/>
              </a:ln>
            </p:spPr>
            <p:txBody>
              <a:bodyPr rtlCol="0" anchor="ctr"/>
              <a:lstStyle/>
              <a:p>
                <a:endParaRPr lang="en-US" sz="1799"/>
              </a:p>
            </p:txBody>
          </p:sp>
          <p:sp>
            <p:nvSpPr>
              <p:cNvPr id="13" name="Freeform 720">
                <a:extLst>
                  <a:ext uri="{FF2B5EF4-FFF2-40B4-BE49-F238E27FC236}">
                    <a16:creationId xmlns:a16="http://schemas.microsoft.com/office/drawing/2014/main" id="{9B80E659-6073-7AF4-147C-01911F47E7F0}"/>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solidFill>
                <a:srgbClr val="00B0F0"/>
              </a:solidFill>
              <a:ln w="16501" cap="rnd">
                <a:solidFill>
                  <a:srgbClr val="000000"/>
                </a:solidFill>
                <a:prstDash val="solid"/>
                <a:miter/>
              </a:ln>
            </p:spPr>
            <p:txBody>
              <a:bodyPr rtlCol="0" anchor="ctr"/>
              <a:lstStyle/>
              <a:p>
                <a:endParaRPr lang="en-US" sz="1799"/>
              </a:p>
            </p:txBody>
          </p:sp>
          <p:grpSp>
            <p:nvGrpSpPr>
              <p:cNvPr id="14" name="Graphic 503">
                <a:extLst>
                  <a:ext uri="{FF2B5EF4-FFF2-40B4-BE49-F238E27FC236}">
                    <a16:creationId xmlns:a16="http://schemas.microsoft.com/office/drawing/2014/main" id="{0D4017B2-E1BF-D846-7598-A95E9D4E01DD}"/>
                  </a:ext>
                </a:extLst>
              </p:cNvPr>
              <p:cNvGrpSpPr/>
              <p:nvPr/>
            </p:nvGrpSpPr>
            <p:grpSpPr>
              <a:xfrm>
                <a:off x="18394054" y="7891844"/>
                <a:ext cx="492468" cy="369898"/>
                <a:chOff x="18394054" y="7891844"/>
                <a:chExt cx="492468" cy="369898"/>
              </a:xfrm>
            </p:grpSpPr>
            <p:grpSp>
              <p:nvGrpSpPr>
                <p:cNvPr id="15" name="Graphic 503">
                  <a:extLst>
                    <a:ext uri="{FF2B5EF4-FFF2-40B4-BE49-F238E27FC236}">
                      <a16:creationId xmlns:a16="http://schemas.microsoft.com/office/drawing/2014/main" id="{85DA32A4-C3E8-FAF7-5718-DA75B1ED7DF1}"/>
                    </a:ext>
                  </a:extLst>
                </p:cNvPr>
                <p:cNvGrpSpPr/>
                <p:nvPr/>
              </p:nvGrpSpPr>
              <p:grpSpPr>
                <a:xfrm>
                  <a:off x="18569018" y="7891844"/>
                  <a:ext cx="317504" cy="317150"/>
                  <a:chOff x="18569018" y="7891844"/>
                  <a:chExt cx="317504" cy="317150"/>
                </a:xfrm>
                <a:noFill/>
              </p:grpSpPr>
              <p:sp>
                <p:nvSpPr>
                  <p:cNvPr id="19" name="Freeform 723">
                    <a:extLst>
                      <a:ext uri="{FF2B5EF4-FFF2-40B4-BE49-F238E27FC236}">
                        <a16:creationId xmlns:a16="http://schemas.microsoft.com/office/drawing/2014/main" id="{68D7F56C-78E9-1BB0-D6A4-019BB510D9F2}"/>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3FB5A1"/>
                  </a:solidFill>
                  <a:ln w="16501" cap="rnd">
                    <a:solidFill>
                      <a:srgbClr val="000000"/>
                    </a:solidFill>
                    <a:prstDash val="solid"/>
                    <a:miter/>
                  </a:ln>
                </p:spPr>
                <p:txBody>
                  <a:bodyPr rtlCol="0" anchor="ctr"/>
                  <a:lstStyle/>
                  <a:p>
                    <a:endParaRPr lang="en-US" sz="1799"/>
                  </a:p>
                </p:txBody>
              </p:sp>
              <p:sp>
                <p:nvSpPr>
                  <p:cNvPr id="20" name="Freeform 724">
                    <a:extLst>
                      <a:ext uri="{FF2B5EF4-FFF2-40B4-BE49-F238E27FC236}">
                        <a16:creationId xmlns:a16="http://schemas.microsoft.com/office/drawing/2014/main" id="{38FA25E2-E0E0-E1B8-0724-AC9A8F706DEF}"/>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6501" cap="rnd">
                    <a:solidFill>
                      <a:srgbClr val="000000"/>
                    </a:solidFill>
                    <a:prstDash val="solid"/>
                    <a:miter/>
                  </a:ln>
                </p:spPr>
                <p:txBody>
                  <a:bodyPr rtlCol="0" anchor="ctr"/>
                  <a:lstStyle/>
                  <a:p>
                    <a:endParaRPr lang="en-US" sz="1799"/>
                  </a:p>
                </p:txBody>
              </p:sp>
            </p:grpSp>
            <p:grpSp>
              <p:nvGrpSpPr>
                <p:cNvPr id="16" name="Graphic 503">
                  <a:extLst>
                    <a:ext uri="{FF2B5EF4-FFF2-40B4-BE49-F238E27FC236}">
                      <a16:creationId xmlns:a16="http://schemas.microsoft.com/office/drawing/2014/main" id="{DB5B47EA-0A77-B157-B682-D2064B6D52BD}"/>
                    </a:ext>
                  </a:extLst>
                </p:cNvPr>
                <p:cNvGrpSpPr/>
                <p:nvPr/>
              </p:nvGrpSpPr>
              <p:grpSpPr>
                <a:xfrm>
                  <a:off x="18394054" y="7944669"/>
                  <a:ext cx="317504" cy="317074"/>
                  <a:chOff x="18394054" y="7944669"/>
                  <a:chExt cx="317504" cy="317074"/>
                </a:xfrm>
                <a:solidFill>
                  <a:srgbClr val="FFFFFF"/>
                </a:solidFill>
              </p:grpSpPr>
              <p:sp>
                <p:nvSpPr>
                  <p:cNvPr id="17" name="Freeform 726">
                    <a:extLst>
                      <a:ext uri="{FF2B5EF4-FFF2-40B4-BE49-F238E27FC236}">
                        <a16:creationId xmlns:a16="http://schemas.microsoft.com/office/drawing/2014/main" id="{45E4FCE0-6A21-401E-91C5-465794C79218}"/>
                      </a:ext>
                    </a:extLst>
                  </p:cNvPr>
                  <p:cNvSpPr/>
                  <p:nvPr/>
                </p:nvSpPr>
                <p:spPr>
                  <a:xfrm>
                    <a:off x="18394054" y="7944669"/>
                    <a:ext cx="317504" cy="317074"/>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FFFFFF"/>
                  </a:solidFill>
                  <a:ln w="16501" cap="rnd">
                    <a:solidFill>
                      <a:srgbClr val="000000"/>
                    </a:solidFill>
                    <a:prstDash val="solid"/>
                    <a:miter/>
                  </a:ln>
                </p:spPr>
                <p:txBody>
                  <a:bodyPr rtlCol="0" anchor="ctr"/>
                  <a:lstStyle/>
                  <a:p>
                    <a:endParaRPr lang="en-US" sz="1799"/>
                  </a:p>
                </p:txBody>
              </p:sp>
              <p:sp>
                <p:nvSpPr>
                  <p:cNvPr id="18" name="Freeform 727">
                    <a:extLst>
                      <a:ext uri="{FF2B5EF4-FFF2-40B4-BE49-F238E27FC236}">
                        <a16:creationId xmlns:a16="http://schemas.microsoft.com/office/drawing/2014/main" id="{E61BA467-7273-5E16-58E2-D8EA3315679D}"/>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6501" cap="rnd">
                    <a:solidFill>
                      <a:srgbClr val="000000"/>
                    </a:solidFill>
                    <a:prstDash val="solid"/>
                    <a:miter/>
                  </a:ln>
                </p:spPr>
                <p:txBody>
                  <a:bodyPr rtlCol="0" anchor="ctr"/>
                  <a:lstStyle/>
                  <a:p>
                    <a:endParaRPr lang="en-US" sz="1799"/>
                  </a:p>
                </p:txBody>
              </p:sp>
            </p:grpSp>
          </p:grpSp>
        </p:grpSp>
      </p:grpSp>
      <p:grpSp>
        <p:nvGrpSpPr>
          <p:cNvPr id="30" name="Group 29">
            <a:extLst>
              <a:ext uri="{FF2B5EF4-FFF2-40B4-BE49-F238E27FC236}">
                <a16:creationId xmlns:a16="http://schemas.microsoft.com/office/drawing/2014/main" id="{8E203E3C-D97D-8DCA-DC2A-38F99DBF5CEB}"/>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2CF15A39-654D-BFA1-1ED4-5504930FFD29}"/>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25161487-CF6B-E5D1-9311-CA2C203C90A4}"/>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4" name="Graphic 33" descr="Postit Notes with solid fill">
            <a:extLst>
              <a:ext uri="{FF2B5EF4-FFF2-40B4-BE49-F238E27FC236}">
                <a16:creationId xmlns:a16="http://schemas.microsoft.com/office/drawing/2014/main" id="{2F257098-EDEC-0371-D103-AB43E0A891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5568" y="5743575"/>
            <a:ext cx="914400" cy="914400"/>
          </a:xfrm>
          <a:prstGeom prst="rect">
            <a:avLst/>
          </a:prstGeom>
        </p:spPr>
      </p:pic>
    </p:spTree>
    <p:extLst>
      <p:ext uri="{BB962C8B-B14F-4D97-AF65-F5344CB8AC3E}">
        <p14:creationId xmlns:p14="http://schemas.microsoft.com/office/powerpoint/2010/main" val="29816525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3EE03-6DD1-D975-0B53-BD088A420946}"/>
            </a:ext>
          </a:extLst>
        </p:cNvPr>
        <p:cNvGrpSpPr/>
        <p:nvPr/>
      </p:nvGrpSpPr>
      <p:grpSpPr>
        <a:xfrm>
          <a:off x="0" y="0"/>
          <a:ext cx="0" cy="0"/>
          <a:chOff x="0" y="0"/>
          <a:chExt cx="0" cy="0"/>
        </a:xfrm>
      </p:grpSpPr>
      <p:sp>
        <p:nvSpPr>
          <p:cNvPr id="29" name="Flowchart: Alternate Process 28">
            <a:extLst>
              <a:ext uri="{FF2B5EF4-FFF2-40B4-BE49-F238E27FC236}">
                <a16:creationId xmlns:a16="http://schemas.microsoft.com/office/drawing/2014/main" id="{CC15E17C-50FB-2530-BE1D-9E66F806B3AF}"/>
              </a:ext>
            </a:extLst>
          </p:cNvPr>
          <p:cNvSpPr/>
          <p:nvPr/>
        </p:nvSpPr>
        <p:spPr>
          <a:xfrm>
            <a:off x="505173" y="5708322"/>
            <a:ext cx="11121574" cy="975785"/>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388915-0F52-8039-886A-800DD8E317EF}"/>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Question 4 (A) </a:t>
            </a:r>
            <a:r>
              <a:rPr lang="en-GB" sz="2800" i="1" dirty="0"/>
              <a:t>Sample Answer </a:t>
            </a:r>
          </a:p>
        </p:txBody>
      </p:sp>
      <p:sp>
        <p:nvSpPr>
          <p:cNvPr id="6" name="Text Placeholder 5">
            <a:extLst>
              <a:ext uri="{FF2B5EF4-FFF2-40B4-BE49-F238E27FC236}">
                <a16:creationId xmlns:a16="http://schemas.microsoft.com/office/drawing/2014/main" id="{22A8A034-8F55-086E-91FF-33D4D7ACB060}"/>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“Outline the project feasibility, budget and financing.”</a:t>
            </a:r>
          </a:p>
        </p:txBody>
      </p:sp>
      <p:sp>
        <p:nvSpPr>
          <p:cNvPr id="21" name="Text Placeholder 5">
            <a:extLst>
              <a:ext uri="{FF2B5EF4-FFF2-40B4-BE49-F238E27FC236}">
                <a16:creationId xmlns:a16="http://schemas.microsoft.com/office/drawing/2014/main" id="{C96EDF1F-F92D-0388-A2B8-11F50D03D9D5}"/>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i="1" dirty="0">
                <a:solidFill>
                  <a:srgbClr val="494949"/>
                </a:solidFill>
              </a:rPr>
              <a:t>“Our financial projections show profitability from year 2 onwards. Even in a low scenario (30% occupancy), we can cover operating costs. We have a commitment from a domestic tour operator to include our glamping in their packages, which will aid initial market penetration. </a:t>
            </a:r>
          </a:p>
          <a:p>
            <a:pPr marL="0" indent="0"/>
            <a:r>
              <a:rPr lang="en-US" sz="2300" i="1" dirty="0">
                <a:solidFill>
                  <a:srgbClr val="494949"/>
                </a:solidFill>
              </a:rPr>
              <a:t>Additionally, we will reinvest part of the earnings each year to maintain and upgrade facilities, ensuring long-term viability. The family’s continued farm income will also support the project in case of any initial shortfall, guaranteeing that the glamping site will be maintained and operational for the long run.” </a:t>
            </a:r>
          </a:p>
        </p:txBody>
      </p:sp>
      <p:sp>
        <p:nvSpPr>
          <p:cNvPr id="25" name="Flowchart: Alternate Process 24">
            <a:extLst>
              <a:ext uri="{FF2B5EF4-FFF2-40B4-BE49-F238E27FC236}">
                <a16:creationId xmlns:a16="http://schemas.microsoft.com/office/drawing/2014/main" id="{1E817C93-6703-CED1-D930-105D3442226F}"/>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785C5282-A482-2B64-1822-95F5D6AB92C6}"/>
              </a:ext>
            </a:extLst>
          </p:cNvPr>
          <p:cNvSpPr txBox="1">
            <a:spLocks/>
          </p:cNvSpPr>
          <p:nvPr/>
        </p:nvSpPr>
        <p:spPr>
          <a:xfrm>
            <a:off x="613225" y="5708322"/>
            <a:ext cx="10965549"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Note</a:t>
            </a:r>
            <a:r>
              <a:rPr lang="en-US" sz="2200" dirty="0">
                <a:solidFill>
                  <a:schemeClr val="bg1"/>
                </a:solidFill>
              </a:rPr>
              <a:t>: Grants often fear projects that fizzle out. They may ask how you will sustain the project beyond the grant. This is a strong response. This shows the grantors that you won’t depend on them forever and have thought through long-term running.</a:t>
            </a:r>
          </a:p>
          <a:p>
            <a:pPr marL="0" indent="0"/>
            <a:endParaRPr lang="en-US" sz="2200" dirty="0">
              <a:solidFill>
                <a:schemeClr val="bg1"/>
              </a:solidFill>
            </a:endParaRPr>
          </a:p>
          <a:p>
            <a:pPr marL="0" indent="0"/>
            <a:endParaRPr lang="en-GB" sz="2200" dirty="0">
              <a:solidFill>
                <a:schemeClr val="bg1"/>
              </a:solidFill>
            </a:endParaRPr>
          </a:p>
        </p:txBody>
      </p:sp>
      <p:cxnSp>
        <p:nvCxnSpPr>
          <p:cNvPr id="33" name="Connector: Elbow 32">
            <a:extLst>
              <a:ext uri="{FF2B5EF4-FFF2-40B4-BE49-F238E27FC236}">
                <a16:creationId xmlns:a16="http://schemas.microsoft.com/office/drawing/2014/main" id="{6373F476-5790-159B-269A-0D8C19C443F7}"/>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8923603-C350-B61E-4F4A-786C869AECA1}"/>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554A07BC-4083-93F3-C285-0E3EB5958012}"/>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A84E3C81-F038-133E-84B6-87AD0E8E1DEB}"/>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D7438D5B-602B-80B0-B102-25265C16AAA2}"/>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70866234-D349-6C6F-95B3-3DB09E4BFCB0}"/>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BC5BA6C9-5715-7AA0-4B01-01CC82EC40D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264AC3BD-AF9F-90E7-A710-B5F92AEE8132}"/>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E58EB124-9535-9D0E-2C1F-04113A5E3879}"/>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2A75DB53-7386-BCBA-7A80-81234168BAB8}"/>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B8016E6C-041F-1B4D-F4D0-A19321704E96}"/>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20725E72-DABE-DF09-E3C2-9F59E3D5A3BB}"/>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1C3B2572-014D-B051-E40D-64663B4D99FA}"/>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ABE89CDE-BEBA-4E56-8CA5-FE9E4B7D371D}"/>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B8F0ACFA-7F93-A41E-3220-C7130EF2B6CE}"/>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79638719-9628-B3E4-CB5E-1CABE6114820}"/>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DEB082F6-94E6-8DEA-F3AE-63DA58FEDFC9}"/>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a:solidFill>
                  <a:srgbClr val="FFFFFF"/>
                </a:solidFill>
              </a:rPr>
              <a:t>“Outline the project feasibility, budget and financing.”</a:t>
            </a:r>
            <a:r>
              <a:rPr lang="en-US" sz="2000" i="1">
                <a:solidFill>
                  <a:srgbClr val="FFFFFF"/>
                </a:solidFill>
              </a:rPr>
              <a:t>Also phrased as</a:t>
            </a:r>
          </a:p>
          <a:p>
            <a:pPr algn="ctr">
              <a:lnSpc>
                <a:spcPct val="100000"/>
              </a:lnSpc>
              <a:spcBef>
                <a:spcPts val="0"/>
              </a:spcBef>
            </a:pPr>
            <a:r>
              <a:rPr lang="en-US" sz="2600" i="1">
                <a:solidFill>
                  <a:srgbClr val="FFFFFF"/>
                </a:solidFill>
              </a:rPr>
              <a:t>“How will you ensure the project’s long-term sustainability (financial or otherwise)?”</a:t>
            </a:r>
            <a:endParaRPr lang="en-IE" sz="2600" i="1">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00BF2914-E6DC-1582-92D3-23594031D91F}"/>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710E361-E01A-77E5-5100-96920481ACE6}"/>
              </a:ext>
            </a:extLst>
          </p:cNvPr>
          <p:cNvGrpSpPr/>
          <p:nvPr/>
        </p:nvGrpSpPr>
        <p:grpSpPr>
          <a:xfrm>
            <a:off x="7530676" y="8939"/>
            <a:ext cx="720674" cy="861774"/>
            <a:chOff x="1015048" y="996928"/>
            <a:chExt cx="1016952" cy="1216059"/>
          </a:xfrm>
        </p:grpSpPr>
        <p:sp>
          <p:nvSpPr>
            <p:cNvPr id="31" name="Oval 30">
              <a:extLst>
                <a:ext uri="{FF2B5EF4-FFF2-40B4-BE49-F238E27FC236}">
                  <a16:creationId xmlns:a16="http://schemas.microsoft.com/office/drawing/2014/main" id="{77E899F2-53E9-7318-D040-7E509C28223B}"/>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TextBox 31">
              <a:extLst>
                <a:ext uri="{FF2B5EF4-FFF2-40B4-BE49-F238E27FC236}">
                  <a16:creationId xmlns:a16="http://schemas.microsoft.com/office/drawing/2014/main" id="{8365E478-9B04-9C2B-ED23-035E1C3DBFE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34" name="Graphic 33" descr="Postit Notes with solid fill">
            <a:extLst>
              <a:ext uri="{FF2B5EF4-FFF2-40B4-BE49-F238E27FC236}">
                <a16:creationId xmlns:a16="http://schemas.microsoft.com/office/drawing/2014/main" id="{FBFE97EE-849E-6778-9EDD-4F357854B4C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8391" y="4779826"/>
            <a:ext cx="914400" cy="914400"/>
          </a:xfrm>
          <a:prstGeom prst="rect">
            <a:avLst/>
          </a:prstGeom>
        </p:spPr>
      </p:pic>
    </p:spTree>
    <p:extLst>
      <p:ext uri="{BB962C8B-B14F-4D97-AF65-F5344CB8AC3E}">
        <p14:creationId xmlns:p14="http://schemas.microsoft.com/office/powerpoint/2010/main" val="562294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F6CB7-F53F-866E-3DFE-1128C15F60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E8A2C-3813-45CA-EBA4-2DFDF79C572E}"/>
              </a:ext>
            </a:extLst>
          </p:cNvPr>
          <p:cNvSpPr>
            <a:spLocks noGrp="1"/>
          </p:cNvSpPr>
          <p:nvPr>
            <p:ph type="body" sz="quarter" idx="16"/>
          </p:nvPr>
        </p:nvSpPr>
        <p:spPr>
          <a:xfrm>
            <a:off x="1934589" y="173891"/>
            <a:ext cx="10614687" cy="803654"/>
          </a:xfrm>
        </p:spPr>
        <p:txBody>
          <a:bodyPr/>
          <a:lstStyle/>
          <a:p>
            <a:r>
              <a:rPr lang="en-GB" sz="3800" b="1" dirty="0">
                <a:solidFill>
                  <a:srgbClr val="3FB5A1"/>
                </a:solidFill>
              </a:rPr>
              <a:t>Question 4 (A) </a:t>
            </a:r>
            <a:r>
              <a:rPr lang="en-GB" sz="2800" i="1" dirty="0"/>
              <a:t>Sample Answer </a:t>
            </a:r>
          </a:p>
        </p:txBody>
      </p:sp>
      <p:sp>
        <p:nvSpPr>
          <p:cNvPr id="6" name="Text Placeholder 5">
            <a:extLst>
              <a:ext uri="{FF2B5EF4-FFF2-40B4-BE49-F238E27FC236}">
                <a16:creationId xmlns:a16="http://schemas.microsoft.com/office/drawing/2014/main" id="{6B617223-D2DF-7F8F-3A6D-721A99E5F34F}"/>
              </a:ext>
            </a:extLst>
          </p:cNvPr>
          <p:cNvSpPr>
            <a:spLocks noGrp="1"/>
          </p:cNvSpPr>
          <p:nvPr>
            <p:ph type="body" sz="quarter" idx="18"/>
          </p:nvPr>
        </p:nvSpPr>
        <p:spPr>
          <a:xfrm>
            <a:off x="1050159" y="993939"/>
            <a:ext cx="10614687" cy="803653"/>
          </a:xfrm>
        </p:spPr>
        <p:txBody>
          <a:bodyPr anchor="ctr"/>
          <a:lstStyle/>
          <a:p>
            <a:pPr algn="ctr">
              <a:spcBef>
                <a:spcPts val="0"/>
              </a:spcBef>
            </a:pPr>
            <a:r>
              <a:rPr lang="en-US" sz="2800" i="1" dirty="0">
                <a:solidFill>
                  <a:srgbClr val="FFFFFF"/>
                </a:solidFill>
              </a:rPr>
              <a:t>“Outline the project feasibility, budget and financing.”</a:t>
            </a:r>
          </a:p>
        </p:txBody>
      </p:sp>
      <p:sp>
        <p:nvSpPr>
          <p:cNvPr id="21" name="Text Placeholder 5">
            <a:extLst>
              <a:ext uri="{FF2B5EF4-FFF2-40B4-BE49-F238E27FC236}">
                <a16:creationId xmlns:a16="http://schemas.microsoft.com/office/drawing/2014/main" id="{463631BD-40E7-A57E-B611-4B5C26A00EC8}"/>
              </a:ext>
            </a:extLst>
          </p:cNvPr>
          <p:cNvSpPr txBox="1">
            <a:spLocks/>
          </p:cNvSpPr>
          <p:nvPr/>
        </p:nvSpPr>
        <p:spPr>
          <a:xfrm>
            <a:off x="1768911" y="2814558"/>
            <a:ext cx="9593004"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i="1" dirty="0">
                <a:solidFill>
                  <a:srgbClr val="494949"/>
                </a:solidFill>
              </a:rPr>
              <a:t>“Financially, our projections (attached) show the glamping site will become self-sustaining by year 2 with an expected occupancy of 50% and annual revenue of €110k, yielding a net profit of €30k. </a:t>
            </a:r>
          </a:p>
          <a:p>
            <a:pPr marL="0" indent="0"/>
            <a:r>
              <a:rPr lang="en-US" sz="2300" i="1" dirty="0">
                <a:solidFill>
                  <a:srgbClr val="494949"/>
                </a:solidFill>
              </a:rPr>
              <a:t>We have a conservative scenario planning for 30% occupancy (break-even) in case of slower uptake. We will continually reinvest a portion of the profits into maintenance and marketing to maintain quality and sustain demand. </a:t>
            </a:r>
          </a:p>
          <a:p>
            <a:pPr marL="0" indent="0"/>
            <a:r>
              <a:rPr lang="en-US" sz="2300" i="1" dirty="0">
                <a:solidFill>
                  <a:srgbClr val="494949"/>
                </a:solidFill>
              </a:rPr>
              <a:t>Environmentally, we'll operate with a minimal footprint to keep operating costs low – for example, our solar panels are expected to cover 70% of our electricity needs, and we’ll implement water-saving systems to reduce utility expenses. </a:t>
            </a:r>
          </a:p>
        </p:txBody>
      </p:sp>
      <p:sp>
        <p:nvSpPr>
          <p:cNvPr id="25" name="Flowchart: Alternate Process 24">
            <a:extLst>
              <a:ext uri="{FF2B5EF4-FFF2-40B4-BE49-F238E27FC236}">
                <a16:creationId xmlns:a16="http://schemas.microsoft.com/office/drawing/2014/main" id="{BC7BCF6C-5C86-6EC4-2819-B01913C6A4F8}"/>
              </a:ext>
            </a:extLst>
          </p:cNvPr>
          <p:cNvSpPr/>
          <p:nvPr/>
        </p:nvSpPr>
        <p:spPr>
          <a:xfrm>
            <a:off x="1523486" y="1797592"/>
            <a:ext cx="9964593" cy="462866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Connector: Elbow 32">
            <a:extLst>
              <a:ext uri="{FF2B5EF4-FFF2-40B4-BE49-F238E27FC236}">
                <a16:creationId xmlns:a16="http://schemas.microsoft.com/office/drawing/2014/main" id="{3B26E938-3C29-D339-B9E7-DB9CD7A59DB4}"/>
              </a:ext>
            </a:extLst>
          </p:cNvPr>
          <p:cNvCxnSpPr>
            <a:cxnSpLocks/>
            <a:endCxn id="25" idx="1"/>
          </p:cNvCxnSpPr>
          <p:nvPr/>
        </p:nvCxnSpPr>
        <p:spPr>
          <a:xfrm rot="16200000" flipH="1">
            <a:off x="-181294" y="2407147"/>
            <a:ext cx="2716160" cy="693400"/>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4E90084A-0FCB-36A6-0505-6C233A25AC99}"/>
              </a:ext>
            </a:extLst>
          </p:cNvPr>
          <p:cNvCxnSpPr>
            <a:cxnSpLocks/>
          </p:cNvCxnSpPr>
          <p:nvPr/>
        </p:nvCxnSpPr>
        <p:spPr>
          <a:xfrm>
            <a:off x="2028439" y="9118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7" name="Graphic 503">
            <a:extLst>
              <a:ext uri="{FF2B5EF4-FFF2-40B4-BE49-F238E27FC236}">
                <a16:creationId xmlns:a16="http://schemas.microsoft.com/office/drawing/2014/main" id="{2ABBB6EE-B1F3-9B7D-8A10-3ED2651A9DE7}"/>
              </a:ext>
            </a:extLst>
          </p:cNvPr>
          <p:cNvGrpSpPr/>
          <p:nvPr/>
        </p:nvGrpSpPr>
        <p:grpSpPr>
          <a:xfrm>
            <a:off x="850851" y="23840"/>
            <a:ext cx="1069272" cy="888861"/>
            <a:chOff x="14493967" y="7295506"/>
            <a:chExt cx="1280870" cy="1070414"/>
          </a:xfrm>
        </p:grpSpPr>
        <p:grpSp>
          <p:nvGrpSpPr>
            <p:cNvPr id="8" name="Graphic 503">
              <a:extLst>
                <a:ext uri="{FF2B5EF4-FFF2-40B4-BE49-F238E27FC236}">
                  <a16:creationId xmlns:a16="http://schemas.microsoft.com/office/drawing/2014/main" id="{72C69F81-B35F-72C8-4745-066AC742B0BA}"/>
                </a:ext>
              </a:extLst>
            </p:cNvPr>
            <p:cNvGrpSpPr/>
            <p:nvPr/>
          </p:nvGrpSpPr>
          <p:grpSpPr>
            <a:xfrm>
              <a:off x="14680486" y="7476827"/>
              <a:ext cx="620627" cy="619786"/>
              <a:chOff x="14680486" y="7476827"/>
              <a:chExt cx="620627" cy="619786"/>
            </a:xfrm>
            <a:noFill/>
          </p:grpSpPr>
          <p:sp>
            <p:nvSpPr>
              <p:cNvPr id="14" name="Freeform 737">
                <a:extLst>
                  <a:ext uri="{FF2B5EF4-FFF2-40B4-BE49-F238E27FC236}">
                    <a16:creationId xmlns:a16="http://schemas.microsoft.com/office/drawing/2014/main" id="{6C2A0437-78D6-F308-9DE3-F5ED5094A18A}"/>
                  </a:ext>
                </a:extLst>
              </p:cNvPr>
              <p:cNvSpPr/>
              <p:nvPr/>
            </p:nvSpPr>
            <p:spPr>
              <a:xfrm>
                <a:off x="14680486" y="7476827"/>
                <a:ext cx="620627" cy="619786"/>
              </a:xfrm>
              <a:custGeom>
                <a:avLst/>
                <a:gdLst>
                  <a:gd name="connsiteX0" fmla="*/ 620627 w 620627"/>
                  <a:gd name="connsiteY0" fmla="*/ 309893 h 619786"/>
                  <a:gd name="connsiteX1" fmla="*/ 310314 w 620627"/>
                  <a:gd name="connsiteY1" fmla="*/ 619786 h 619786"/>
                  <a:gd name="connsiteX2" fmla="*/ 0 w 620627"/>
                  <a:gd name="connsiteY2" fmla="*/ 309893 h 619786"/>
                  <a:gd name="connsiteX3" fmla="*/ 310314 w 620627"/>
                  <a:gd name="connsiteY3" fmla="*/ 0 h 619786"/>
                  <a:gd name="connsiteX4" fmla="*/ 620627 w 620627"/>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627" h="619786">
                    <a:moveTo>
                      <a:pt x="620627" y="309893"/>
                    </a:moveTo>
                    <a:cubicBezTo>
                      <a:pt x="620627" y="481323"/>
                      <a:pt x="481976" y="619786"/>
                      <a:pt x="310314" y="619786"/>
                    </a:cubicBezTo>
                    <a:cubicBezTo>
                      <a:pt x="138650" y="619786"/>
                      <a:pt x="0" y="481323"/>
                      <a:pt x="0" y="309893"/>
                    </a:cubicBezTo>
                    <a:cubicBezTo>
                      <a:pt x="0" y="138463"/>
                      <a:pt x="138650" y="0"/>
                      <a:pt x="310314" y="0"/>
                    </a:cubicBezTo>
                    <a:cubicBezTo>
                      <a:pt x="481976" y="0"/>
                      <a:pt x="620627" y="138463"/>
                      <a:pt x="620627" y="309893"/>
                    </a:cubicBezTo>
                    <a:close/>
                  </a:path>
                </a:pathLst>
              </a:custGeom>
              <a:noFill/>
              <a:ln w="16501" cap="flat">
                <a:solidFill>
                  <a:srgbClr val="000000"/>
                </a:solidFill>
                <a:prstDash val="solid"/>
                <a:miter/>
              </a:ln>
            </p:spPr>
            <p:txBody>
              <a:bodyPr rtlCol="0" anchor="ctr"/>
              <a:lstStyle/>
              <a:p>
                <a:endParaRPr lang="en-US" sz="1799"/>
              </a:p>
            </p:txBody>
          </p:sp>
          <p:sp>
            <p:nvSpPr>
              <p:cNvPr id="15" name="Freeform 738">
                <a:extLst>
                  <a:ext uri="{FF2B5EF4-FFF2-40B4-BE49-F238E27FC236}">
                    <a16:creationId xmlns:a16="http://schemas.microsoft.com/office/drawing/2014/main" id="{1313F5CE-8FE0-DB42-FE53-54C880025E3F}"/>
                  </a:ext>
                </a:extLst>
              </p:cNvPr>
              <p:cNvSpPr/>
              <p:nvPr/>
            </p:nvSpPr>
            <p:spPr>
              <a:xfrm>
                <a:off x="14835642" y="7476827"/>
                <a:ext cx="310313" cy="619786"/>
              </a:xfrm>
              <a:custGeom>
                <a:avLst/>
                <a:gdLst>
                  <a:gd name="connsiteX0" fmla="*/ 310314 w 310313"/>
                  <a:gd name="connsiteY0" fmla="*/ 309893 h 619786"/>
                  <a:gd name="connsiteX1" fmla="*/ 155157 w 310313"/>
                  <a:gd name="connsiteY1" fmla="*/ 619786 h 619786"/>
                  <a:gd name="connsiteX2" fmla="*/ 0 w 310313"/>
                  <a:gd name="connsiteY2" fmla="*/ 309893 h 619786"/>
                  <a:gd name="connsiteX3" fmla="*/ 155157 w 310313"/>
                  <a:gd name="connsiteY3" fmla="*/ 0 h 619786"/>
                  <a:gd name="connsiteX4" fmla="*/ 310314 w 310313"/>
                  <a:gd name="connsiteY4" fmla="*/ 309893 h 6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313" h="619786">
                    <a:moveTo>
                      <a:pt x="310314" y="309893"/>
                    </a:moveTo>
                    <a:cubicBezTo>
                      <a:pt x="310314" y="481323"/>
                      <a:pt x="240989" y="619786"/>
                      <a:pt x="155157" y="619786"/>
                    </a:cubicBezTo>
                    <a:cubicBezTo>
                      <a:pt x="69326" y="619786"/>
                      <a:pt x="0" y="481323"/>
                      <a:pt x="0" y="309893"/>
                    </a:cubicBezTo>
                    <a:cubicBezTo>
                      <a:pt x="0" y="138463"/>
                      <a:pt x="69326" y="0"/>
                      <a:pt x="155157" y="0"/>
                    </a:cubicBezTo>
                    <a:cubicBezTo>
                      <a:pt x="240989" y="0"/>
                      <a:pt x="310314" y="138463"/>
                      <a:pt x="310314" y="309893"/>
                    </a:cubicBezTo>
                    <a:close/>
                  </a:path>
                </a:pathLst>
              </a:custGeom>
              <a:solidFill>
                <a:srgbClr val="00B050"/>
              </a:solidFill>
              <a:ln w="16501" cap="flat">
                <a:solidFill>
                  <a:srgbClr val="000000"/>
                </a:solidFill>
                <a:prstDash val="solid"/>
                <a:miter/>
              </a:ln>
            </p:spPr>
            <p:txBody>
              <a:bodyPr rtlCol="0" anchor="ctr"/>
              <a:lstStyle/>
              <a:p>
                <a:endParaRPr lang="en-US" sz="1799"/>
              </a:p>
            </p:txBody>
          </p:sp>
          <p:sp>
            <p:nvSpPr>
              <p:cNvPr id="16" name="Freeform 739">
                <a:extLst>
                  <a:ext uri="{FF2B5EF4-FFF2-40B4-BE49-F238E27FC236}">
                    <a16:creationId xmlns:a16="http://schemas.microsoft.com/office/drawing/2014/main" id="{1C56AF4B-C13B-31A9-FD43-081DA8B6A905}"/>
                  </a:ext>
                </a:extLst>
              </p:cNvPr>
              <p:cNvSpPr/>
              <p:nvPr/>
            </p:nvSpPr>
            <p:spPr>
              <a:xfrm>
                <a:off x="14759715" y="7580674"/>
                <a:ext cx="462169" cy="51099"/>
              </a:xfrm>
              <a:custGeom>
                <a:avLst/>
                <a:gdLst>
                  <a:gd name="connsiteX0" fmla="*/ 462170 w 462169"/>
                  <a:gd name="connsiteY0" fmla="*/ 0 h 51099"/>
                  <a:gd name="connsiteX1" fmla="*/ 231085 w 462169"/>
                  <a:gd name="connsiteY1" fmla="*/ 51100 h 51099"/>
                  <a:gd name="connsiteX2" fmla="*/ 0 w 462169"/>
                  <a:gd name="connsiteY2" fmla="*/ 0 h 51099"/>
                </a:gdLst>
                <a:ahLst/>
                <a:cxnLst>
                  <a:cxn ang="0">
                    <a:pos x="connsiteX0" y="connsiteY0"/>
                  </a:cxn>
                  <a:cxn ang="0">
                    <a:pos x="connsiteX1" y="connsiteY1"/>
                  </a:cxn>
                  <a:cxn ang="0">
                    <a:pos x="connsiteX2" y="connsiteY2"/>
                  </a:cxn>
                </a:cxnLst>
                <a:rect l="l" t="t" r="r" b="b"/>
                <a:pathLst>
                  <a:path w="462169" h="51099">
                    <a:moveTo>
                      <a:pt x="462170" y="0"/>
                    </a:moveTo>
                    <a:cubicBezTo>
                      <a:pt x="406049" y="31319"/>
                      <a:pt x="321868" y="51100"/>
                      <a:pt x="231085" y="51100"/>
                    </a:cubicBezTo>
                    <a:cubicBezTo>
                      <a:pt x="140301" y="51100"/>
                      <a:pt x="56120" y="31319"/>
                      <a:pt x="0" y="0"/>
                    </a:cubicBezTo>
                  </a:path>
                </a:pathLst>
              </a:custGeom>
              <a:noFill/>
              <a:ln w="16501" cap="flat">
                <a:solidFill>
                  <a:srgbClr val="000000"/>
                </a:solidFill>
                <a:prstDash val="solid"/>
                <a:miter/>
              </a:ln>
            </p:spPr>
            <p:txBody>
              <a:bodyPr rtlCol="0" anchor="ctr"/>
              <a:lstStyle/>
              <a:p>
                <a:endParaRPr lang="en-US" sz="1799"/>
              </a:p>
            </p:txBody>
          </p:sp>
          <p:sp>
            <p:nvSpPr>
              <p:cNvPr id="17" name="Freeform 740">
                <a:extLst>
                  <a:ext uri="{FF2B5EF4-FFF2-40B4-BE49-F238E27FC236}">
                    <a16:creationId xmlns:a16="http://schemas.microsoft.com/office/drawing/2014/main" id="{9AF42AB8-5E80-AC9E-5112-5358014CC1F7}"/>
                  </a:ext>
                </a:extLst>
              </p:cNvPr>
              <p:cNvSpPr/>
              <p:nvPr/>
            </p:nvSpPr>
            <p:spPr>
              <a:xfrm>
                <a:off x="14759715" y="7941666"/>
                <a:ext cx="462169" cy="51098"/>
              </a:xfrm>
              <a:custGeom>
                <a:avLst/>
                <a:gdLst>
                  <a:gd name="connsiteX0" fmla="*/ 0 w 462169"/>
                  <a:gd name="connsiteY0" fmla="*/ 51099 h 51098"/>
                  <a:gd name="connsiteX1" fmla="*/ 231085 w 462169"/>
                  <a:gd name="connsiteY1" fmla="*/ 0 h 51098"/>
                  <a:gd name="connsiteX2" fmla="*/ 462170 w 462169"/>
                  <a:gd name="connsiteY2" fmla="*/ 51099 h 51098"/>
                </a:gdLst>
                <a:ahLst/>
                <a:cxnLst>
                  <a:cxn ang="0">
                    <a:pos x="connsiteX0" y="connsiteY0"/>
                  </a:cxn>
                  <a:cxn ang="0">
                    <a:pos x="connsiteX1" y="connsiteY1"/>
                  </a:cxn>
                  <a:cxn ang="0">
                    <a:pos x="connsiteX2" y="connsiteY2"/>
                  </a:cxn>
                </a:cxnLst>
                <a:rect l="l" t="t" r="r" b="b"/>
                <a:pathLst>
                  <a:path w="462169" h="51098">
                    <a:moveTo>
                      <a:pt x="0" y="51099"/>
                    </a:moveTo>
                    <a:cubicBezTo>
                      <a:pt x="56120" y="19781"/>
                      <a:pt x="140301" y="0"/>
                      <a:pt x="231085" y="0"/>
                    </a:cubicBezTo>
                    <a:cubicBezTo>
                      <a:pt x="321868" y="0"/>
                      <a:pt x="406049" y="19781"/>
                      <a:pt x="462170" y="51099"/>
                    </a:cubicBezTo>
                  </a:path>
                </a:pathLst>
              </a:custGeom>
              <a:noFill/>
              <a:ln w="16501" cap="flat">
                <a:solidFill>
                  <a:srgbClr val="000000"/>
                </a:solidFill>
                <a:prstDash val="solid"/>
                <a:miter/>
              </a:ln>
            </p:spPr>
            <p:txBody>
              <a:bodyPr rtlCol="0" anchor="ctr"/>
              <a:lstStyle/>
              <a:p>
                <a:endParaRPr lang="en-US" sz="1799"/>
              </a:p>
            </p:txBody>
          </p:sp>
          <p:sp>
            <p:nvSpPr>
              <p:cNvPr id="18" name="Freeform 741">
                <a:extLst>
                  <a:ext uri="{FF2B5EF4-FFF2-40B4-BE49-F238E27FC236}">
                    <a16:creationId xmlns:a16="http://schemas.microsoft.com/office/drawing/2014/main" id="{33776504-729B-51BA-BB6B-2F7B51C71CD1}"/>
                  </a:ext>
                </a:extLst>
              </p:cNvPr>
              <p:cNvSpPr/>
              <p:nvPr/>
            </p:nvSpPr>
            <p:spPr>
              <a:xfrm>
                <a:off x="14680486" y="7786720"/>
                <a:ext cx="620627" cy="16483"/>
              </a:xfrm>
              <a:custGeom>
                <a:avLst/>
                <a:gdLst>
                  <a:gd name="connsiteX0" fmla="*/ 0 w 620627"/>
                  <a:gd name="connsiteY0" fmla="*/ 0 h 16483"/>
                  <a:gd name="connsiteX1" fmla="*/ 620628 w 620627"/>
                  <a:gd name="connsiteY1" fmla="*/ 0 h 16483"/>
                </a:gdLst>
                <a:ahLst/>
                <a:cxnLst>
                  <a:cxn ang="0">
                    <a:pos x="connsiteX0" y="connsiteY0"/>
                  </a:cxn>
                  <a:cxn ang="0">
                    <a:pos x="connsiteX1" y="connsiteY1"/>
                  </a:cxn>
                </a:cxnLst>
                <a:rect l="l" t="t" r="r" b="b"/>
                <a:pathLst>
                  <a:path w="620627" h="16483">
                    <a:moveTo>
                      <a:pt x="0" y="0"/>
                    </a:moveTo>
                    <a:lnTo>
                      <a:pt x="620628" y="0"/>
                    </a:lnTo>
                  </a:path>
                </a:pathLst>
              </a:custGeom>
              <a:ln w="16501" cap="flat">
                <a:solidFill>
                  <a:srgbClr val="000000"/>
                </a:solidFill>
                <a:prstDash val="solid"/>
                <a:miter/>
              </a:ln>
            </p:spPr>
            <p:txBody>
              <a:bodyPr rtlCol="0" anchor="ctr"/>
              <a:lstStyle/>
              <a:p>
                <a:endParaRPr lang="en-US" sz="1799"/>
              </a:p>
            </p:txBody>
          </p:sp>
          <p:sp>
            <p:nvSpPr>
              <p:cNvPr id="19" name="Freeform 742">
                <a:extLst>
                  <a:ext uri="{FF2B5EF4-FFF2-40B4-BE49-F238E27FC236}">
                    <a16:creationId xmlns:a16="http://schemas.microsoft.com/office/drawing/2014/main" id="{891313D6-5046-7D7E-5099-91D265577209}"/>
                  </a:ext>
                </a:extLst>
              </p:cNvPr>
              <p:cNvSpPr/>
              <p:nvPr/>
            </p:nvSpPr>
            <p:spPr>
              <a:xfrm>
                <a:off x="14990800" y="7476827"/>
                <a:ext cx="16506" cy="619785"/>
              </a:xfrm>
              <a:custGeom>
                <a:avLst/>
                <a:gdLst>
                  <a:gd name="connsiteX0" fmla="*/ 0 w 16506"/>
                  <a:gd name="connsiteY0" fmla="*/ 0 h 619785"/>
                  <a:gd name="connsiteX1" fmla="*/ 0 w 16506"/>
                  <a:gd name="connsiteY1" fmla="*/ 619786 h 619785"/>
                </a:gdLst>
                <a:ahLst/>
                <a:cxnLst>
                  <a:cxn ang="0">
                    <a:pos x="connsiteX0" y="connsiteY0"/>
                  </a:cxn>
                  <a:cxn ang="0">
                    <a:pos x="connsiteX1" y="connsiteY1"/>
                  </a:cxn>
                </a:cxnLst>
                <a:rect l="l" t="t" r="r" b="b"/>
                <a:pathLst>
                  <a:path w="16506" h="619785">
                    <a:moveTo>
                      <a:pt x="0" y="0"/>
                    </a:moveTo>
                    <a:lnTo>
                      <a:pt x="0" y="619786"/>
                    </a:lnTo>
                  </a:path>
                </a:pathLst>
              </a:custGeom>
              <a:ln w="16501" cap="flat">
                <a:solidFill>
                  <a:srgbClr val="000000"/>
                </a:solidFill>
                <a:prstDash val="solid"/>
                <a:miter/>
              </a:ln>
            </p:spPr>
            <p:txBody>
              <a:bodyPr rtlCol="0" anchor="ctr"/>
              <a:lstStyle/>
              <a:p>
                <a:endParaRPr lang="en-US" sz="1799"/>
              </a:p>
            </p:txBody>
          </p:sp>
        </p:grpSp>
        <p:sp>
          <p:nvSpPr>
            <p:cNvPr id="9" name="Freeform 743">
              <a:extLst>
                <a:ext uri="{FF2B5EF4-FFF2-40B4-BE49-F238E27FC236}">
                  <a16:creationId xmlns:a16="http://schemas.microsoft.com/office/drawing/2014/main" id="{7A1AE97A-E204-119D-8C07-E219A4C3926B}"/>
                </a:ext>
              </a:extLst>
            </p:cNvPr>
            <p:cNvSpPr/>
            <p:nvPr/>
          </p:nvSpPr>
          <p:spPr>
            <a:xfrm>
              <a:off x="14574494" y="7295506"/>
              <a:ext cx="832612" cy="980777"/>
            </a:xfrm>
            <a:custGeom>
              <a:avLst/>
              <a:gdLst>
                <a:gd name="connsiteX0" fmla="*/ 832259 w 832612"/>
                <a:gd name="connsiteY0" fmla="*/ 468136 h 980777"/>
                <a:gd name="connsiteX1" fmla="*/ 832259 w 832612"/>
                <a:gd name="connsiteY1" fmla="*/ 105496 h 980777"/>
                <a:gd name="connsiteX2" fmla="*/ 710114 w 832612"/>
                <a:gd name="connsiteY2" fmla="*/ 108793 h 980777"/>
                <a:gd name="connsiteX3" fmla="*/ 416306 w 832612"/>
                <a:gd name="connsiteY3" fmla="*/ 0 h 980777"/>
                <a:gd name="connsiteX4" fmla="*/ 122499 w 832612"/>
                <a:gd name="connsiteY4" fmla="*/ 108793 h 980777"/>
                <a:gd name="connsiteX5" fmla="*/ 353 w 832612"/>
                <a:gd name="connsiteY5" fmla="*/ 105496 h 980777"/>
                <a:gd name="connsiteX6" fmla="*/ 353 w 832612"/>
                <a:gd name="connsiteY6" fmla="*/ 468136 h 980777"/>
                <a:gd name="connsiteX7" fmla="*/ 416306 w 832612"/>
                <a:gd name="connsiteY7" fmla="*/ 980778 h 980777"/>
                <a:gd name="connsiteX8" fmla="*/ 832259 w 832612"/>
                <a:gd name="connsiteY8" fmla="*/ 468136 h 980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2612" h="980777">
                  <a:moveTo>
                    <a:pt x="832259" y="468136"/>
                  </a:moveTo>
                  <a:lnTo>
                    <a:pt x="832259" y="105496"/>
                  </a:lnTo>
                  <a:cubicBezTo>
                    <a:pt x="794294" y="110441"/>
                    <a:pt x="753029" y="112089"/>
                    <a:pt x="710114" y="108793"/>
                  </a:cubicBezTo>
                  <a:cubicBezTo>
                    <a:pt x="581367" y="100551"/>
                    <a:pt x="470776" y="57693"/>
                    <a:pt x="416306" y="0"/>
                  </a:cubicBezTo>
                  <a:cubicBezTo>
                    <a:pt x="361836" y="57693"/>
                    <a:pt x="251246" y="100551"/>
                    <a:pt x="122499" y="108793"/>
                  </a:cubicBezTo>
                  <a:cubicBezTo>
                    <a:pt x="79582" y="112089"/>
                    <a:pt x="38317" y="108793"/>
                    <a:pt x="353" y="105496"/>
                  </a:cubicBezTo>
                  <a:lnTo>
                    <a:pt x="353" y="468136"/>
                  </a:lnTo>
                  <a:cubicBezTo>
                    <a:pt x="353" y="468136"/>
                    <a:pt x="-27707" y="862095"/>
                    <a:pt x="416306" y="980778"/>
                  </a:cubicBezTo>
                  <a:cubicBezTo>
                    <a:pt x="860318" y="860447"/>
                    <a:pt x="832259" y="468136"/>
                    <a:pt x="832259" y="468136"/>
                  </a:cubicBezTo>
                  <a:close/>
                </a:path>
              </a:pathLst>
            </a:custGeom>
            <a:noFill/>
            <a:ln w="16501" cap="rnd">
              <a:solidFill>
                <a:srgbClr val="000000"/>
              </a:solidFill>
              <a:prstDash val="solid"/>
              <a:round/>
            </a:ln>
          </p:spPr>
          <p:txBody>
            <a:bodyPr rtlCol="0" anchor="ctr"/>
            <a:lstStyle/>
            <a:p>
              <a:endParaRPr lang="en-US" sz="1799"/>
            </a:p>
          </p:txBody>
        </p:sp>
        <p:grpSp>
          <p:nvGrpSpPr>
            <p:cNvPr id="10" name="Graphic 503">
              <a:extLst>
                <a:ext uri="{FF2B5EF4-FFF2-40B4-BE49-F238E27FC236}">
                  <a16:creationId xmlns:a16="http://schemas.microsoft.com/office/drawing/2014/main" id="{669A5976-3FEC-9437-38A4-428083F5B9F1}"/>
                </a:ext>
              </a:extLst>
            </p:cNvPr>
            <p:cNvGrpSpPr/>
            <p:nvPr/>
          </p:nvGrpSpPr>
          <p:grpSpPr>
            <a:xfrm>
              <a:off x="14493967" y="7928782"/>
              <a:ext cx="1280870" cy="437138"/>
              <a:chOff x="14493967" y="7928782"/>
              <a:chExt cx="1280870" cy="437138"/>
            </a:xfrm>
          </p:grpSpPr>
          <p:sp>
            <p:nvSpPr>
              <p:cNvPr id="11" name="Freeform 745">
                <a:extLst>
                  <a:ext uri="{FF2B5EF4-FFF2-40B4-BE49-F238E27FC236}">
                    <a16:creationId xmlns:a16="http://schemas.microsoft.com/office/drawing/2014/main" id="{E4BE03E1-F18C-860E-F10B-9ADEC58D0BB2}"/>
                  </a:ext>
                </a:extLst>
              </p:cNvPr>
              <p:cNvSpPr/>
              <p:nvPr/>
            </p:nvSpPr>
            <p:spPr>
              <a:xfrm>
                <a:off x="14493967" y="7928782"/>
                <a:ext cx="916086" cy="437138"/>
              </a:xfrm>
              <a:custGeom>
                <a:avLst/>
                <a:gdLst>
                  <a:gd name="connsiteX0" fmla="*/ 1651 w 916086"/>
                  <a:gd name="connsiteY0" fmla="*/ 347502 h 437138"/>
                  <a:gd name="connsiteX1" fmla="*/ 424206 w 916086"/>
                  <a:gd name="connsiteY1" fmla="*/ 2995 h 437138"/>
                  <a:gd name="connsiteX2" fmla="*/ 916086 w 916086"/>
                  <a:gd name="connsiteY2" fmla="*/ 245304 h 437138"/>
                  <a:gd name="connsiteX3" fmla="*/ 473724 w 916086"/>
                  <a:gd name="connsiteY3" fmla="*/ 424976 h 437138"/>
                  <a:gd name="connsiteX4" fmla="*/ 236037 w 916086"/>
                  <a:gd name="connsiteY4" fmla="*/ 319480 h 437138"/>
                  <a:gd name="connsiteX5" fmla="*/ 0 w 916086"/>
                  <a:gd name="connsiteY5" fmla="*/ 347502 h 437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6086" h="437138">
                    <a:moveTo>
                      <a:pt x="1651" y="347502"/>
                    </a:moveTo>
                    <a:cubicBezTo>
                      <a:pt x="105639" y="26071"/>
                      <a:pt x="424206" y="2995"/>
                      <a:pt x="424206" y="2995"/>
                    </a:cubicBezTo>
                    <a:cubicBezTo>
                      <a:pt x="793942" y="-31622"/>
                      <a:pt x="916086" y="245304"/>
                      <a:pt x="916086" y="245304"/>
                    </a:cubicBezTo>
                    <a:cubicBezTo>
                      <a:pt x="916086" y="245304"/>
                      <a:pt x="782387" y="494207"/>
                      <a:pt x="473724" y="424976"/>
                    </a:cubicBezTo>
                    <a:cubicBezTo>
                      <a:pt x="473724" y="424976"/>
                      <a:pt x="406050" y="416734"/>
                      <a:pt x="236037" y="319480"/>
                    </a:cubicBezTo>
                    <a:cubicBezTo>
                      <a:pt x="236037" y="319480"/>
                      <a:pt x="105639" y="245304"/>
                      <a:pt x="0" y="347502"/>
                    </a:cubicBezTo>
                    <a:close/>
                  </a:path>
                </a:pathLst>
              </a:custGeom>
              <a:solidFill>
                <a:schemeClr val="accent2">
                  <a:lumMod val="60000"/>
                  <a:lumOff val="40000"/>
                </a:schemeClr>
              </a:solidFill>
              <a:ln w="16501" cap="rnd">
                <a:solidFill>
                  <a:srgbClr val="000000"/>
                </a:solidFill>
                <a:prstDash val="solid"/>
                <a:round/>
              </a:ln>
            </p:spPr>
            <p:txBody>
              <a:bodyPr rtlCol="0" anchor="ctr"/>
              <a:lstStyle/>
              <a:p>
                <a:endParaRPr lang="en-US" sz="1799"/>
              </a:p>
            </p:txBody>
          </p:sp>
          <p:sp>
            <p:nvSpPr>
              <p:cNvPr id="12" name="Freeform 746">
                <a:extLst>
                  <a:ext uri="{FF2B5EF4-FFF2-40B4-BE49-F238E27FC236}">
                    <a16:creationId xmlns:a16="http://schemas.microsoft.com/office/drawing/2014/main" id="{0EB150B6-1B7D-8EB6-2874-B23DF2E4FB6E}"/>
                  </a:ext>
                </a:extLst>
              </p:cNvPr>
              <p:cNvSpPr/>
              <p:nvPr/>
            </p:nvSpPr>
            <p:spPr>
              <a:xfrm>
                <a:off x="14495618" y="8084151"/>
                <a:ext cx="914434" cy="192133"/>
              </a:xfrm>
              <a:custGeom>
                <a:avLst/>
                <a:gdLst>
                  <a:gd name="connsiteX0" fmla="*/ 0 w 914434"/>
                  <a:gd name="connsiteY0" fmla="*/ 192133 h 192133"/>
                  <a:gd name="connsiteX1" fmla="*/ 914435 w 914434"/>
                  <a:gd name="connsiteY1" fmla="*/ 91584 h 192133"/>
                </a:gdLst>
                <a:ahLst/>
                <a:cxnLst>
                  <a:cxn ang="0">
                    <a:pos x="connsiteX0" y="connsiteY0"/>
                  </a:cxn>
                  <a:cxn ang="0">
                    <a:pos x="connsiteX1" y="connsiteY1"/>
                  </a:cxn>
                </a:cxnLst>
                <a:rect l="l" t="t" r="r" b="b"/>
                <a:pathLst>
                  <a:path w="914434" h="192133">
                    <a:moveTo>
                      <a:pt x="0" y="192133"/>
                    </a:moveTo>
                    <a:cubicBezTo>
                      <a:pt x="0" y="192133"/>
                      <a:pt x="240988" y="-162265"/>
                      <a:pt x="914435" y="91584"/>
                    </a:cubicBezTo>
                  </a:path>
                </a:pathLst>
              </a:custGeom>
              <a:noFill/>
              <a:ln w="16501" cap="rnd">
                <a:solidFill>
                  <a:srgbClr val="000000"/>
                </a:solidFill>
                <a:prstDash val="solid"/>
                <a:round/>
              </a:ln>
            </p:spPr>
            <p:txBody>
              <a:bodyPr rtlCol="0" anchor="ctr"/>
              <a:lstStyle/>
              <a:p>
                <a:endParaRPr lang="en-US" sz="1799"/>
              </a:p>
            </p:txBody>
          </p:sp>
          <p:sp>
            <p:nvSpPr>
              <p:cNvPr id="13" name="Freeform 747">
                <a:extLst>
                  <a:ext uri="{FF2B5EF4-FFF2-40B4-BE49-F238E27FC236}">
                    <a16:creationId xmlns:a16="http://schemas.microsoft.com/office/drawing/2014/main" id="{38301547-5D38-A9B1-AA3A-2FCBF1E6B24B}"/>
                  </a:ext>
                </a:extLst>
              </p:cNvPr>
              <p:cNvSpPr/>
              <p:nvPr/>
            </p:nvSpPr>
            <p:spPr>
              <a:xfrm>
                <a:off x="15410053" y="8175734"/>
                <a:ext cx="364784" cy="38427"/>
              </a:xfrm>
              <a:custGeom>
                <a:avLst/>
                <a:gdLst>
                  <a:gd name="connsiteX0" fmla="*/ 364784 w 364784"/>
                  <a:gd name="connsiteY0" fmla="*/ 18132 h 38427"/>
                  <a:gd name="connsiteX1" fmla="*/ 0 w 364784"/>
                  <a:gd name="connsiteY1" fmla="*/ 0 h 38427"/>
                </a:gdLst>
                <a:ahLst/>
                <a:cxnLst>
                  <a:cxn ang="0">
                    <a:pos x="connsiteX0" y="connsiteY0"/>
                  </a:cxn>
                  <a:cxn ang="0">
                    <a:pos x="connsiteX1" y="connsiteY1"/>
                  </a:cxn>
                </a:cxnLst>
                <a:rect l="l" t="t" r="r" b="b"/>
                <a:pathLst>
                  <a:path w="364784" h="38427">
                    <a:moveTo>
                      <a:pt x="364784" y="18132"/>
                    </a:moveTo>
                    <a:cubicBezTo>
                      <a:pt x="364784" y="18132"/>
                      <a:pt x="226133" y="74176"/>
                      <a:pt x="0" y="0"/>
                    </a:cubicBezTo>
                  </a:path>
                </a:pathLst>
              </a:custGeom>
              <a:noFill/>
              <a:ln w="16501" cap="rnd">
                <a:solidFill>
                  <a:srgbClr val="000000"/>
                </a:solidFill>
                <a:prstDash val="solid"/>
                <a:round/>
              </a:ln>
            </p:spPr>
            <p:txBody>
              <a:bodyPr rtlCol="0" anchor="ctr"/>
              <a:lstStyle/>
              <a:p>
                <a:endParaRPr lang="en-US" sz="1799"/>
              </a:p>
            </p:txBody>
          </p:sp>
        </p:grpSp>
      </p:grpSp>
      <p:sp>
        <p:nvSpPr>
          <p:cNvPr id="20" name="Flowchart: Alternate Process 19">
            <a:extLst>
              <a:ext uri="{FF2B5EF4-FFF2-40B4-BE49-F238E27FC236}">
                <a16:creationId xmlns:a16="http://schemas.microsoft.com/office/drawing/2014/main" id="{6439650D-1903-9DB4-5E90-613A68DF6B24}"/>
              </a:ext>
            </a:extLst>
          </p:cNvPr>
          <p:cNvSpPr/>
          <p:nvPr/>
        </p:nvSpPr>
        <p:spPr>
          <a:xfrm>
            <a:off x="982486" y="1183978"/>
            <a:ext cx="10595240" cy="1440541"/>
          </a:xfrm>
          <a:prstGeom prst="flowChartAlternateProcess">
            <a:avLst/>
          </a:prstGeom>
          <a:solidFill>
            <a:srgbClr val="3FB5A1"/>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5">
            <a:extLst>
              <a:ext uri="{FF2B5EF4-FFF2-40B4-BE49-F238E27FC236}">
                <a16:creationId xmlns:a16="http://schemas.microsoft.com/office/drawing/2014/main" id="{1782A503-780C-C7B5-A44B-697679D9C348}"/>
              </a:ext>
            </a:extLst>
          </p:cNvPr>
          <p:cNvSpPr txBox="1">
            <a:spLocks/>
          </p:cNvSpPr>
          <p:nvPr/>
        </p:nvSpPr>
        <p:spPr>
          <a:xfrm>
            <a:off x="982486" y="1512377"/>
            <a:ext cx="10796661" cy="1205479"/>
          </a:xfrm>
          <a:prstGeom prst="rect">
            <a:avLst/>
          </a:prstGeom>
          <a:noFill/>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200" b="0" i="0" kern="1200" spc="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pPr>
            <a:r>
              <a:rPr lang="en-US" sz="2600" i="1">
                <a:solidFill>
                  <a:srgbClr val="FFFFFF"/>
                </a:solidFill>
              </a:rPr>
              <a:t>“Outline the project feasibility, budget and financing.”</a:t>
            </a:r>
            <a:r>
              <a:rPr lang="en-US" sz="2000" i="1">
                <a:solidFill>
                  <a:srgbClr val="FFFFFF"/>
                </a:solidFill>
              </a:rPr>
              <a:t>Also phrased as</a:t>
            </a:r>
          </a:p>
          <a:p>
            <a:pPr algn="ctr">
              <a:lnSpc>
                <a:spcPct val="100000"/>
              </a:lnSpc>
              <a:spcBef>
                <a:spcPts val="0"/>
              </a:spcBef>
            </a:pPr>
            <a:r>
              <a:rPr lang="en-US" sz="2600" i="1">
                <a:solidFill>
                  <a:srgbClr val="FFFFFF"/>
                </a:solidFill>
              </a:rPr>
              <a:t>“How will you ensure the project’s long-term sustainability (financial or otherwise)?”</a:t>
            </a:r>
            <a:endParaRPr lang="en-IE" sz="2600" i="1">
              <a:solidFill>
                <a:srgbClr val="FFFFFF"/>
              </a:solidFill>
            </a:endParaRPr>
          </a:p>
          <a:p>
            <a:pPr algn="ctr">
              <a:spcBef>
                <a:spcPts val="0"/>
              </a:spcBef>
            </a:pPr>
            <a:endParaRPr lang="en-US" sz="2800" i="1" dirty="0">
              <a:solidFill>
                <a:srgbClr val="FFFFFF"/>
              </a:solidFill>
            </a:endParaRPr>
          </a:p>
        </p:txBody>
      </p:sp>
      <p:cxnSp>
        <p:nvCxnSpPr>
          <p:cNvPr id="27" name="Straight Connector 26">
            <a:extLst>
              <a:ext uri="{FF2B5EF4-FFF2-40B4-BE49-F238E27FC236}">
                <a16:creationId xmlns:a16="http://schemas.microsoft.com/office/drawing/2014/main" id="{1A08F5D2-45B7-C3BB-7AA5-DE094592F506}"/>
              </a:ext>
            </a:extLst>
          </p:cNvPr>
          <p:cNvCxnSpPr>
            <a:cxnSpLocks/>
          </p:cNvCxnSpPr>
          <p:nvPr/>
        </p:nvCxnSpPr>
        <p:spPr>
          <a:xfrm>
            <a:off x="2180839" y="1064231"/>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89D1D7C-B31E-85CE-3CE1-7FC4F71FDE83}"/>
              </a:ext>
            </a:extLst>
          </p:cNvPr>
          <p:cNvGrpSpPr/>
          <p:nvPr/>
        </p:nvGrpSpPr>
        <p:grpSpPr>
          <a:xfrm>
            <a:off x="7406851" y="-28952"/>
            <a:ext cx="720674" cy="861774"/>
            <a:chOff x="1015048" y="996928"/>
            <a:chExt cx="1016952" cy="1216059"/>
          </a:xfrm>
        </p:grpSpPr>
        <p:sp>
          <p:nvSpPr>
            <p:cNvPr id="3" name="Oval 2">
              <a:extLst>
                <a:ext uri="{FF2B5EF4-FFF2-40B4-BE49-F238E27FC236}">
                  <a16:creationId xmlns:a16="http://schemas.microsoft.com/office/drawing/2014/main" id="{CEBF971F-C035-88C2-1E5A-52C798F3DC5C}"/>
                </a:ext>
              </a:extLst>
            </p:cNvPr>
            <p:cNvSpPr/>
            <p:nvPr/>
          </p:nvSpPr>
          <p:spPr>
            <a:xfrm>
              <a:off x="1016000" y="1137920"/>
              <a:ext cx="1016000" cy="10160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TextBox 23">
              <a:extLst>
                <a:ext uri="{FF2B5EF4-FFF2-40B4-BE49-F238E27FC236}">
                  <a16:creationId xmlns:a16="http://schemas.microsoft.com/office/drawing/2014/main" id="{6C16CD2B-228C-C122-44E3-BA598819A3F2}"/>
                </a:ext>
              </a:extLst>
            </p:cNvPr>
            <p:cNvSpPr txBox="1"/>
            <p:nvPr/>
          </p:nvSpPr>
          <p:spPr>
            <a:xfrm>
              <a:off x="1015048" y="996928"/>
              <a:ext cx="971549"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027851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D83F1-2AFB-8471-B2AC-3F3592635B29}"/>
            </a:ext>
          </a:extLst>
        </p:cNvPr>
        <p:cNvGrpSpPr/>
        <p:nvPr/>
      </p:nvGrpSpPr>
      <p:grpSpPr>
        <a:xfrm>
          <a:off x="0" y="0"/>
          <a:ext cx="0" cy="0"/>
          <a:chOff x="0" y="0"/>
          <a:chExt cx="0" cy="0"/>
        </a:xfrm>
      </p:grpSpPr>
      <p:sp>
        <p:nvSpPr>
          <p:cNvPr id="26" name="Flowchart: Alternate Process 25">
            <a:extLst>
              <a:ext uri="{FF2B5EF4-FFF2-40B4-BE49-F238E27FC236}">
                <a16:creationId xmlns:a16="http://schemas.microsoft.com/office/drawing/2014/main" id="{F14115B0-D920-C006-174F-DA93A5A69BBE}"/>
              </a:ext>
            </a:extLst>
          </p:cNvPr>
          <p:cNvSpPr/>
          <p:nvPr/>
        </p:nvSpPr>
        <p:spPr>
          <a:xfrm>
            <a:off x="1626994" y="4810204"/>
            <a:ext cx="9964593" cy="1242977"/>
          </a:xfrm>
          <a:prstGeom prst="flowChartAlternateProcess">
            <a:avLst/>
          </a:prstGeom>
          <a:solidFill>
            <a:srgbClr val="459597"/>
          </a:solid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6" name="Text Placeholder 5">
            <a:extLst>
              <a:ext uri="{FF2B5EF4-FFF2-40B4-BE49-F238E27FC236}">
                <a16:creationId xmlns:a16="http://schemas.microsoft.com/office/drawing/2014/main" id="{3BF34181-1182-6F86-6C9E-6E8DCF4E29B8}"/>
              </a:ext>
            </a:extLst>
          </p:cNvPr>
          <p:cNvSpPr>
            <a:spLocks noGrp="1"/>
          </p:cNvSpPr>
          <p:nvPr>
            <p:ph type="body" sz="quarter" idx="18"/>
          </p:nvPr>
        </p:nvSpPr>
        <p:spPr>
          <a:xfrm>
            <a:off x="1050159" y="1271760"/>
            <a:ext cx="10614687" cy="803653"/>
          </a:xfrm>
        </p:spPr>
        <p:txBody>
          <a:bodyPr/>
          <a:lstStyle/>
          <a:p>
            <a:pPr algn="ctr">
              <a:spcAft>
                <a:spcPts val="600"/>
              </a:spcAft>
            </a:pPr>
            <a:r>
              <a:rPr lang="en-US" sz="2800" dirty="0">
                <a:solidFill>
                  <a:srgbClr val="FFFFFF"/>
                </a:solidFill>
              </a:rPr>
              <a:t>“Describe the project and what you are seeking funding for.”</a:t>
            </a:r>
          </a:p>
        </p:txBody>
      </p:sp>
      <p:sp>
        <p:nvSpPr>
          <p:cNvPr id="21" name="Text Placeholder 5">
            <a:extLst>
              <a:ext uri="{FF2B5EF4-FFF2-40B4-BE49-F238E27FC236}">
                <a16:creationId xmlns:a16="http://schemas.microsoft.com/office/drawing/2014/main" id="{EF015928-7608-2C47-F819-19CC4C4CA613}"/>
              </a:ext>
            </a:extLst>
          </p:cNvPr>
          <p:cNvSpPr txBox="1">
            <a:spLocks/>
          </p:cNvSpPr>
          <p:nvPr/>
        </p:nvSpPr>
        <p:spPr>
          <a:xfrm>
            <a:off x="1985705" y="146545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i="1" dirty="0">
              <a:solidFill>
                <a:srgbClr val="494949"/>
              </a:solidFill>
            </a:endParaRPr>
          </a:p>
          <a:p>
            <a:pPr marL="0" indent="0"/>
            <a:r>
              <a:rPr lang="en-US" i="1" dirty="0">
                <a:solidFill>
                  <a:srgbClr val="494949"/>
                </a:solidFill>
              </a:rPr>
              <a:t>We are establishing partnerships with tour operators to drive bookings during the shoulder seasons, helping to </a:t>
            </a:r>
            <a:r>
              <a:rPr lang="en-US" i="1" dirty="0" err="1">
                <a:solidFill>
                  <a:srgbClr val="494949"/>
                </a:solidFill>
              </a:rPr>
              <a:t>stabilise</a:t>
            </a:r>
            <a:r>
              <a:rPr lang="en-US" i="1" dirty="0">
                <a:solidFill>
                  <a:srgbClr val="494949"/>
                </a:solidFill>
              </a:rPr>
              <a:t> cash flow year-round. With these measures, we’re confident the project will thrive long after the grant-funded phase.”</a:t>
            </a:r>
          </a:p>
          <a:p>
            <a:pPr marL="0" indent="0"/>
            <a:br>
              <a:rPr lang="en-US" dirty="0">
                <a:solidFill>
                  <a:srgbClr val="494949"/>
                </a:solidFill>
              </a:rPr>
            </a:br>
            <a:endParaRPr lang="en-US" dirty="0">
              <a:solidFill>
                <a:srgbClr val="494949"/>
              </a:solidFill>
            </a:endParaRPr>
          </a:p>
        </p:txBody>
      </p:sp>
      <p:sp>
        <p:nvSpPr>
          <p:cNvPr id="25" name="Flowchart: Alternate Process 24">
            <a:extLst>
              <a:ext uri="{FF2B5EF4-FFF2-40B4-BE49-F238E27FC236}">
                <a16:creationId xmlns:a16="http://schemas.microsoft.com/office/drawing/2014/main" id="{6E900B7F-7F0C-D9B3-88B6-B56A845B9EE0}"/>
              </a:ext>
            </a:extLst>
          </p:cNvPr>
          <p:cNvSpPr/>
          <p:nvPr/>
        </p:nvSpPr>
        <p:spPr>
          <a:xfrm>
            <a:off x="1620199" y="1450953"/>
            <a:ext cx="9964593" cy="2559919"/>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5">
            <a:extLst>
              <a:ext uri="{FF2B5EF4-FFF2-40B4-BE49-F238E27FC236}">
                <a16:creationId xmlns:a16="http://schemas.microsoft.com/office/drawing/2014/main" id="{5CE8EFC7-9611-EC38-BB34-85339F028C56}"/>
              </a:ext>
            </a:extLst>
          </p:cNvPr>
          <p:cNvSpPr txBox="1">
            <a:spLocks/>
          </p:cNvSpPr>
          <p:nvPr/>
        </p:nvSpPr>
        <p:spPr>
          <a:xfrm>
            <a:off x="1843506" y="4879594"/>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Note</a:t>
            </a:r>
            <a:r>
              <a:rPr lang="en-US" dirty="0">
                <a:solidFill>
                  <a:schemeClr val="bg1"/>
                </a:solidFill>
              </a:rPr>
              <a:t>: </a:t>
            </a:r>
            <a:r>
              <a:rPr lang="en-US" sz="2200" dirty="0">
                <a:solidFill>
                  <a:schemeClr val="bg1"/>
                </a:solidFill>
              </a:rPr>
              <a:t>Grantors want to fund something that lasts; this answer addresses financial resilience, environmental sustainability (which also ties to cost saving), and market strategy for longevity.</a:t>
            </a:r>
          </a:p>
          <a:p>
            <a:pPr marL="0" indent="0"/>
            <a:endParaRPr lang="en-GB" dirty="0">
              <a:solidFill>
                <a:schemeClr val="bg1"/>
              </a:solidFill>
            </a:endParaRPr>
          </a:p>
        </p:txBody>
      </p:sp>
      <p:cxnSp>
        <p:nvCxnSpPr>
          <p:cNvPr id="33" name="Connector: Elbow 32">
            <a:extLst>
              <a:ext uri="{FF2B5EF4-FFF2-40B4-BE49-F238E27FC236}">
                <a16:creationId xmlns:a16="http://schemas.microsoft.com/office/drawing/2014/main" id="{024E8771-7F0B-5BE1-4CC0-049CA82AC688}"/>
              </a:ext>
            </a:extLst>
          </p:cNvPr>
          <p:cNvCxnSpPr>
            <a:cxnSpLocks/>
          </p:cNvCxnSpPr>
          <p:nvPr/>
        </p:nvCxnSpPr>
        <p:spPr>
          <a:xfrm rot="16200000" flipH="1">
            <a:off x="11130" y="1677904"/>
            <a:ext cx="2569374" cy="662352"/>
          </a:xfrm>
          <a:prstGeom prst="bentConnector2">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FD9410AF-1536-CCF3-108C-52C82197A6EA}"/>
              </a:ext>
            </a:extLst>
          </p:cNvPr>
          <p:cNvCxnSpPr>
            <a:cxnSpLocks/>
          </p:cNvCxnSpPr>
          <p:nvPr/>
        </p:nvCxnSpPr>
        <p:spPr>
          <a:xfrm rot="16200000" flipH="1">
            <a:off x="-87007" y="4359131"/>
            <a:ext cx="2559918" cy="45662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9D363BCB-5FD2-E2D4-E05B-45C0BE8AD0AE}"/>
              </a:ext>
            </a:extLst>
          </p:cNvPr>
          <p:cNvCxnSpPr>
            <a:cxnSpLocks/>
          </p:cNvCxnSpPr>
          <p:nvPr/>
        </p:nvCxnSpPr>
        <p:spPr>
          <a:xfrm>
            <a:off x="35114" y="738112"/>
            <a:ext cx="5670361" cy="0"/>
          </a:xfrm>
          <a:prstGeom prst="line">
            <a:avLst/>
          </a:prstGeom>
          <a:ln w="28575">
            <a:solidFill>
              <a:srgbClr val="459597"/>
            </a:solidFill>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811B5FE8-9C6F-DA4E-40D9-080B882492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0894" y="4932025"/>
            <a:ext cx="914400" cy="914400"/>
          </a:xfrm>
          <a:prstGeom prst="rect">
            <a:avLst/>
          </a:prstGeom>
        </p:spPr>
      </p:pic>
    </p:spTree>
    <p:extLst>
      <p:ext uri="{BB962C8B-B14F-4D97-AF65-F5344CB8AC3E}">
        <p14:creationId xmlns:p14="http://schemas.microsoft.com/office/powerpoint/2010/main" val="11689502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9629-7CD0-FB09-6D8F-9576F8285AC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2D9AD-CF27-EFA3-4E32-1CC8BE1E2357}"/>
              </a:ext>
            </a:extLst>
          </p:cNvPr>
          <p:cNvSpPr>
            <a:spLocks noGrp="1"/>
          </p:cNvSpPr>
          <p:nvPr>
            <p:ph type="body" sz="quarter" idx="18"/>
          </p:nvPr>
        </p:nvSpPr>
        <p:spPr>
          <a:xfrm>
            <a:off x="528134" y="1771923"/>
            <a:ext cx="3053266" cy="1049221"/>
          </a:xfrm>
        </p:spPr>
        <p:txBody>
          <a:bodyPr/>
          <a:lstStyle/>
          <a:p>
            <a:pPr>
              <a:lnSpc>
                <a:spcPct val="100000"/>
              </a:lnSpc>
            </a:pPr>
            <a:r>
              <a:rPr lang="en-US" sz="3200" dirty="0"/>
              <a:t>Tell a compelling story backed up with facts</a:t>
            </a:r>
            <a:endParaRPr lang="en-IE" sz="3200" dirty="0"/>
          </a:p>
        </p:txBody>
      </p:sp>
      <p:sp>
        <p:nvSpPr>
          <p:cNvPr id="4" name="Text Placeholder 3">
            <a:extLst>
              <a:ext uri="{FF2B5EF4-FFF2-40B4-BE49-F238E27FC236}">
                <a16:creationId xmlns:a16="http://schemas.microsoft.com/office/drawing/2014/main" id="{E20162C6-5613-DAE8-21FB-76F4C343AD68}"/>
              </a:ext>
            </a:extLst>
          </p:cNvPr>
          <p:cNvSpPr>
            <a:spLocks noGrp="1"/>
          </p:cNvSpPr>
          <p:nvPr>
            <p:ph type="body" sz="quarter" idx="19"/>
          </p:nvPr>
        </p:nvSpPr>
        <p:spPr/>
        <p:txBody>
          <a:bodyPr/>
          <a:lstStyle/>
          <a:p>
            <a:r>
              <a:rPr lang="en-IE" dirty="0"/>
              <a:t>06</a:t>
            </a:r>
          </a:p>
        </p:txBody>
      </p:sp>
      <p:sp>
        <p:nvSpPr>
          <p:cNvPr id="6" name="Text Placeholder 5">
            <a:extLst>
              <a:ext uri="{FF2B5EF4-FFF2-40B4-BE49-F238E27FC236}">
                <a16:creationId xmlns:a16="http://schemas.microsoft.com/office/drawing/2014/main" id="{B278ECF6-BB08-D0A7-4E61-DE1462283579}"/>
              </a:ext>
            </a:extLst>
          </p:cNvPr>
          <p:cNvSpPr>
            <a:spLocks noGrp="1"/>
          </p:cNvSpPr>
          <p:nvPr>
            <p:ph type="body" sz="quarter" idx="21"/>
          </p:nvPr>
        </p:nvSpPr>
        <p:spPr>
          <a:xfrm>
            <a:off x="4499218" y="360754"/>
            <a:ext cx="7164648" cy="3499183"/>
          </a:xfrm>
        </p:spPr>
        <p:txBody>
          <a:bodyPr/>
          <a:lstStyle/>
          <a:p>
            <a:r>
              <a:rPr lang="en-US" sz="2400" b="1" dirty="0">
                <a:solidFill>
                  <a:srgbClr val="E96751"/>
                </a:solidFill>
              </a:rPr>
              <a:t>In essence, </a:t>
            </a:r>
            <a:r>
              <a:rPr lang="en-US" sz="2400" b="1" i="1" dirty="0">
                <a:solidFill>
                  <a:srgbClr val="E96751"/>
                </a:solidFill>
              </a:rPr>
              <a:t>tell stories with facts</a:t>
            </a:r>
            <a:r>
              <a:rPr lang="en-US" sz="2400" b="1" dirty="0">
                <a:solidFill>
                  <a:srgbClr val="E96751"/>
                </a:solidFill>
              </a:rPr>
              <a:t>. </a:t>
            </a:r>
            <a:r>
              <a:rPr lang="en-US" sz="2400" dirty="0"/>
              <a:t>Funders and grant evaluators read dozens—sometimes hundreds—of applications. To stand out, yours should </a:t>
            </a:r>
            <a:r>
              <a:rPr lang="en-US" sz="2400" b="1" dirty="0"/>
              <a:t>tell a compelling, human story</a:t>
            </a:r>
            <a:r>
              <a:rPr lang="en-US" sz="2400" dirty="0"/>
              <a:t>: a needed project, led by passionate people, grounded in realistic planning and backed by solid data.</a:t>
            </a:r>
          </a:p>
          <a:p>
            <a:r>
              <a:rPr lang="en-US" sz="2400" dirty="0"/>
              <a:t>Remember, where an investor pitch </a:t>
            </a:r>
            <a:r>
              <a:rPr lang="en-US" sz="2400" dirty="0" err="1"/>
              <a:t>emphasises</a:t>
            </a:r>
            <a:r>
              <a:rPr lang="en-US" sz="2400" dirty="0"/>
              <a:t> profit, a grant pitch must also demonstrate public value, such as community benefit, environmental impact, or cultural preservation. By providing concrete details and facts with authenticity and aligning your proposal with the funder’s goals, you’ll significantly increase your chances of success.</a:t>
            </a:r>
          </a:p>
          <a:p>
            <a:r>
              <a:rPr lang="en-US" sz="2400" b="1" dirty="0"/>
              <a:t>Passion + professionalism:</a:t>
            </a:r>
            <a:r>
              <a:rPr lang="en-US" sz="2400" dirty="0"/>
              <a:t> Let your enthusiasm shine (this is your dream!) but present it in a well-structured, factual manner. The people reading should feel your commitment </a:t>
            </a:r>
            <a:r>
              <a:rPr lang="en-US" sz="2400" i="1" dirty="0"/>
              <a:t>and</a:t>
            </a:r>
            <a:r>
              <a:rPr lang="en-US" sz="2400" dirty="0"/>
              <a:t> trust your competence.</a:t>
            </a:r>
          </a:p>
          <a:p>
            <a:endParaRPr lang="en-US" sz="2400" dirty="0"/>
          </a:p>
          <a:p>
            <a:pPr>
              <a:spcAft>
                <a:spcPts val="1200"/>
              </a:spcAft>
            </a:pPr>
            <a:endParaRPr lang="en-IE" sz="2400" dirty="0"/>
          </a:p>
        </p:txBody>
      </p:sp>
    </p:spTree>
    <p:extLst>
      <p:ext uri="{BB962C8B-B14F-4D97-AF65-F5344CB8AC3E}">
        <p14:creationId xmlns:p14="http://schemas.microsoft.com/office/powerpoint/2010/main" val="3037138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DB7F9-E878-F95E-3B96-CE6B41222CF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E6EFD4-32F5-61C1-B0A4-B594CE37CBF2}"/>
              </a:ext>
            </a:extLst>
          </p:cNvPr>
          <p:cNvSpPr>
            <a:spLocks noGrp="1"/>
          </p:cNvSpPr>
          <p:nvPr>
            <p:ph type="body" sz="quarter" idx="16"/>
          </p:nvPr>
        </p:nvSpPr>
        <p:spPr>
          <a:xfrm>
            <a:off x="277741" y="1751711"/>
            <a:ext cx="10152135" cy="3066422"/>
          </a:xfrm>
        </p:spPr>
        <p:txBody>
          <a:bodyPr>
            <a:noAutofit/>
          </a:bodyPr>
          <a:lstStyle/>
          <a:p>
            <a:pPr marL="457200" indent="-457200">
              <a:spcAft>
                <a:spcPts val="600"/>
              </a:spcAft>
              <a:buFont typeface="+mj-lt"/>
              <a:buAutoNum type="arabicPeriod" startAt="8"/>
            </a:pPr>
            <a:r>
              <a:rPr lang="en-US" sz="2200" b="1" dirty="0">
                <a:solidFill>
                  <a:srgbClr val="494949"/>
                </a:solidFill>
              </a:rPr>
              <a:t>What Funders and Investors Look For: </a:t>
            </a:r>
            <a:r>
              <a:rPr lang="en-US" sz="2200" dirty="0">
                <a:solidFill>
                  <a:srgbClr val="494949"/>
                </a:solidFill>
              </a:rPr>
              <a:t>Before funding your project, grant reviewers and investors want to know it’s viable, impactful, and in line with their goals. This section examines the key factors they consider—such as financial planning, sustainability, execution capability, and risk awareness—so you can craft your proposal with confidence and clarity. </a:t>
            </a:r>
          </a:p>
          <a:p>
            <a:pPr marL="457200" indent="-457200">
              <a:spcAft>
                <a:spcPts val="600"/>
              </a:spcAft>
              <a:buFont typeface="+mj-lt"/>
              <a:buAutoNum type="arabicPeriod" startAt="8"/>
            </a:pPr>
            <a:r>
              <a:rPr lang="en-IE" sz="2200" b="1" dirty="0">
                <a:solidFill>
                  <a:srgbClr val="494949"/>
                </a:solidFill>
              </a:rPr>
              <a:t>Sample Answers for Grant Application Questions: </a:t>
            </a:r>
            <a:r>
              <a:rPr lang="en-US" sz="2200" dirty="0">
                <a:solidFill>
                  <a:srgbClr val="494949"/>
                </a:solidFill>
              </a:rPr>
              <a:t>Grant applications can feel overwhelming, especially when you're unsure what funders want to hear. This section provides sample answers and phrasing ideas for common questions about impact, innovation, viability, and community value, making it easier to craft authentic and persuasive responses. </a:t>
            </a:r>
            <a:endParaRPr lang="en-US" sz="2200" i="1" dirty="0">
              <a:solidFill>
                <a:srgbClr val="494949"/>
              </a:solidFill>
            </a:endParaRPr>
          </a:p>
          <a:p>
            <a:pPr marL="457200" indent="-457200">
              <a:spcAft>
                <a:spcPts val="600"/>
              </a:spcAft>
              <a:buFont typeface="+mj-lt"/>
              <a:buAutoNum type="arabicPeriod" startAt="8"/>
            </a:pPr>
            <a:r>
              <a:rPr lang="en-US" sz="2200" b="1" dirty="0">
                <a:solidFill>
                  <a:srgbClr val="494949"/>
                </a:solidFill>
              </a:rPr>
              <a:t>Pitching Your Business Idea: </a:t>
            </a:r>
            <a:r>
              <a:rPr lang="en-US" sz="2200" dirty="0">
                <a:solidFill>
                  <a:srgbClr val="494949"/>
                </a:solidFill>
              </a:rPr>
              <a:t>If you're preparing to pitch to investors, lenders, or grant panels, a clear and engaging pitch deck is essential. This section outlines the key slides to include—from your mission and market opportunity to financials and impact—helping you build a strong, story-led presentation that resonates.</a:t>
            </a: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457200" indent="-457200">
              <a:spcAft>
                <a:spcPts val="600"/>
              </a:spcAft>
              <a:buFont typeface="+mj-lt"/>
              <a:buAutoNum type="arabicPeriod" startAt="8"/>
            </a:pPr>
            <a:endParaRPr lang="en-IE" sz="2200" dirty="0">
              <a:solidFill>
                <a:srgbClr val="494949"/>
              </a:solidFill>
            </a:endParaRPr>
          </a:p>
          <a:p>
            <a:pPr marL="457200" indent="-457200">
              <a:spcAft>
                <a:spcPts val="600"/>
              </a:spcAft>
              <a:buFont typeface="+mj-lt"/>
              <a:buAutoNum type="arabicPeriod" startAt="8"/>
            </a:pPr>
            <a:endParaRPr lang="en-US" sz="2200" dirty="0">
              <a:solidFill>
                <a:srgbClr val="494949"/>
              </a:solidFill>
            </a:endParaRPr>
          </a:p>
          <a:p>
            <a:pPr marL="342900" indent="-342900">
              <a:spcAft>
                <a:spcPts val="600"/>
              </a:spcAft>
              <a:buFont typeface="Wingdings" panose="05000000000000000000" pitchFamily="2" charset="2"/>
              <a:buChar char="v"/>
            </a:pPr>
            <a:endParaRPr lang="en-US" sz="2200" dirty="0">
              <a:solidFill>
                <a:srgbClr val="494949"/>
              </a:solidFill>
            </a:endParaRPr>
          </a:p>
        </p:txBody>
      </p:sp>
      <p:sp>
        <p:nvSpPr>
          <p:cNvPr id="7" name="Slide Number Placeholder 5">
            <a:extLst>
              <a:ext uri="{FF2B5EF4-FFF2-40B4-BE49-F238E27FC236}">
                <a16:creationId xmlns:a16="http://schemas.microsoft.com/office/drawing/2014/main" id="{F9F4D46D-3F7B-2618-6127-E018A44E717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3" name="Freeform 28">
            <a:extLst>
              <a:ext uri="{FF2B5EF4-FFF2-40B4-BE49-F238E27FC236}">
                <a16:creationId xmlns:a16="http://schemas.microsoft.com/office/drawing/2014/main" id="{997B6A18-18B7-3909-B8F1-301D08F25E66}"/>
              </a:ext>
            </a:extLst>
          </p:cNvPr>
          <p:cNvSpPr/>
          <p:nvPr/>
        </p:nvSpPr>
        <p:spPr>
          <a:xfrm>
            <a:off x="-44090" y="133351"/>
            <a:ext cx="8597539" cy="1618360"/>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A9E06D12-8E94-982A-66C0-2D5843F5B98F}"/>
              </a:ext>
            </a:extLst>
          </p:cNvPr>
          <p:cNvSpPr txBox="1">
            <a:spLocks/>
          </p:cNvSpPr>
          <p:nvPr/>
        </p:nvSpPr>
        <p:spPr>
          <a:xfrm>
            <a:off x="277740" y="810770"/>
            <a:ext cx="830428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b="1" dirty="0"/>
              <a:t>Module 7 Overview</a:t>
            </a:r>
          </a:p>
          <a:p>
            <a:pPr>
              <a:lnSpc>
                <a:spcPct val="100000"/>
              </a:lnSpc>
              <a:spcBef>
                <a:spcPts val="0"/>
              </a:spcBef>
            </a:pPr>
            <a:r>
              <a:rPr lang="en-US" sz="3200" b="1" dirty="0"/>
              <a:t>Section 3: </a:t>
            </a:r>
            <a:r>
              <a:rPr lang="en-US" sz="2800" dirty="0"/>
              <a:t>Investment Funding, Grant Applications &amp; Pitching Your Idea</a:t>
            </a:r>
          </a:p>
          <a:p>
            <a:pPr>
              <a:lnSpc>
                <a:spcPct val="100000"/>
              </a:lnSpc>
              <a:spcBef>
                <a:spcPts val="0"/>
              </a:spcBef>
            </a:pPr>
            <a:endParaRPr lang="en-US" sz="2800" dirty="0"/>
          </a:p>
        </p:txBody>
      </p:sp>
    </p:spTree>
    <p:extLst>
      <p:ext uri="{BB962C8B-B14F-4D97-AF65-F5344CB8AC3E}">
        <p14:creationId xmlns:p14="http://schemas.microsoft.com/office/powerpoint/2010/main" val="3257008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CE6CCF2-B3E1-5B9B-73EC-4D459BAC0CB2}"/>
              </a:ext>
            </a:extLst>
          </p:cNvPr>
          <p:cNvSpPr>
            <a:spLocks noGrp="1"/>
          </p:cNvSpPr>
          <p:nvPr>
            <p:ph type="body" sz="quarter" idx="13"/>
          </p:nvPr>
        </p:nvSpPr>
        <p:spPr>
          <a:xfrm>
            <a:off x="276225" y="367928"/>
            <a:ext cx="6029325" cy="5867400"/>
          </a:xfrm>
        </p:spPr>
        <p:txBody>
          <a:bodyPr>
            <a:normAutofit fontScale="92500" lnSpcReduction="20000"/>
          </a:bodyPr>
          <a:lstStyle/>
          <a:p>
            <a:pPr algn="l">
              <a:lnSpc>
                <a:spcPct val="120000"/>
              </a:lnSpc>
              <a:spcBef>
                <a:spcPts val="0"/>
              </a:spcBef>
            </a:pPr>
            <a:r>
              <a:rPr lang="en-US" b="1" i="0" dirty="0"/>
              <a:t>Best Practice Tips for Financial Management</a:t>
            </a:r>
          </a:p>
          <a:p>
            <a:pPr algn="l">
              <a:lnSpc>
                <a:spcPct val="120000"/>
              </a:lnSpc>
              <a:spcBef>
                <a:spcPts val="0"/>
              </a:spcBef>
            </a:pPr>
            <a:endParaRPr lang="en-US" sz="2000" b="1" i="0" dirty="0"/>
          </a:p>
          <a:p>
            <a:pPr algn="l">
              <a:lnSpc>
                <a:spcPct val="120000"/>
              </a:lnSpc>
              <a:spcBef>
                <a:spcPts val="0"/>
              </a:spcBef>
            </a:pPr>
            <a:r>
              <a:rPr lang="en-US" sz="2200" i="0" dirty="0"/>
              <a:t>Finally, once you’ve gotten funding and launched, sound financial practices will keep your venture healthy.</a:t>
            </a:r>
          </a:p>
          <a:p>
            <a:pPr marL="342900" indent="-342900" algn="l">
              <a:lnSpc>
                <a:spcPct val="120000"/>
              </a:lnSpc>
              <a:spcBef>
                <a:spcPts val="0"/>
              </a:spcBef>
              <a:buFont typeface="Wingdings" panose="05000000000000000000" pitchFamily="2" charset="2"/>
              <a:buChar char="Ø"/>
            </a:pPr>
            <a:r>
              <a:rPr lang="en-US" sz="2200" i="0" dirty="0"/>
              <a:t>Running a small hospitality business means wearing many hats – one of which is financial manager. </a:t>
            </a:r>
          </a:p>
          <a:p>
            <a:pPr marL="342900" indent="-342900" algn="l">
              <a:lnSpc>
                <a:spcPct val="120000"/>
              </a:lnSpc>
              <a:spcBef>
                <a:spcPts val="0"/>
              </a:spcBef>
              <a:buFont typeface="Wingdings" panose="05000000000000000000" pitchFamily="2" charset="2"/>
              <a:buChar char="Ø"/>
            </a:pPr>
            <a:r>
              <a:rPr lang="en-US" sz="2200" i="0" dirty="0"/>
              <a:t>By staying organized, informed, and being willing to adjust, you’ll navigate the financial ups and downs adeptly. </a:t>
            </a:r>
          </a:p>
          <a:p>
            <a:pPr marL="342900" indent="-342900" algn="l">
              <a:lnSpc>
                <a:spcPct val="120000"/>
              </a:lnSpc>
              <a:spcBef>
                <a:spcPts val="0"/>
              </a:spcBef>
              <a:buFont typeface="Wingdings" panose="05000000000000000000" pitchFamily="2" charset="2"/>
              <a:buChar char="Ø"/>
            </a:pPr>
            <a:r>
              <a:rPr lang="en-US" sz="2200" i="0" dirty="0"/>
              <a:t>As Joanne of Little Oakhurst glamping reflects, she had to teach herself bookkeeping and budgeting, but doing it saved her thousands and was key to her success. With practice, you will gain confidence in managing the numbers and actually see the story they tell about your business. Some best practices for managing your glamping business finances</a:t>
            </a:r>
          </a:p>
        </p:txBody>
      </p:sp>
      <p:pic>
        <p:nvPicPr>
          <p:cNvPr id="7" name="Picture Placeholder 6" descr="A house with a large body of water&#10;&#10;AI-generated content may be incorrect.">
            <a:extLst>
              <a:ext uri="{FF2B5EF4-FFF2-40B4-BE49-F238E27FC236}">
                <a16:creationId xmlns:a16="http://schemas.microsoft.com/office/drawing/2014/main" id="{10B1CE6A-07A5-FFC3-7799-169B40BAA48D}"/>
              </a:ext>
            </a:extLst>
          </p:cNvPr>
          <p:cNvPicPr>
            <a:picLocks noGrp="1" noChangeAspect="1"/>
          </p:cNvPicPr>
          <p:nvPr>
            <p:ph type="pic" sz="quarter" idx="19"/>
          </p:nvPr>
        </p:nvPicPr>
        <p:blipFill>
          <a:blip r:embed="rId2"/>
          <a:srcRect l="4931" r="4931"/>
          <a:stretch>
            <a:fillRect/>
          </a:stretch>
        </p:blipFill>
        <p:spPr>
          <a:xfrm>
            <a:off x="6559550" y="1679575"/>
            <a:ext cx="5632450" cy="4159250"/>
          </a:xfrm>
        </p:spPr>
      </p:pic>
    </p:spTree>
    <p:extLst>
      <p:ext uri="{BB962C8B-B14F-4D97-AF65-F5344CB8AC3E}">
        <p14:creationId xmlns:p14="http://schemas.microsoft.com/office/powerpoint/2010/main" val="6805157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C551D9E-772C-1114-D8A7-EA8C98E4C413}"/>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98F6D120-B8B1-C11D-4D36-9868A5DDB40C}"/>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D19C37F-1EE8-0ED8-C54B-EF2085AF46A4}"/>
              </a:ext>
            </a:extLst>
          </p:cNvPr>
          <p:cNvSpPr/>
          <p:nvPr/>
        </p:nvSpPr>
        <p:spPr>
          <a:xfrm>
            <a:off x="398734" y="1123950"/>
            <a:ext cx="10459766" cy="4467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494949"/>
              </a:solidFill>
            </a:endParaRPr>
          </a:p>
        </p:txBody>
      </p:sp>
      <p:sp>
        <p:nvSpPr>
          <p:cNvPr id="24" name="TextBox 23">
            <a:extLst>
              <a:ext uri="{FF2B5EF4-FFF2-40B4-BE49-F238E27FC236}">
                <a16:creationId xmlns:a16="http://schemas.microsoft.com/office/drawing/2014/main" id="{172816A4-D731-36AC-0058-963EC153A39F}"/>
              </a:ext>
            </a:extLst>
          </p:cNvPr>
          <p:cNvSpPr txBox="1"/>
          <p:nvPr/>
        </p:nvSpPr>
        <p:spPr>
          <a:xfrm>
            <a:off x="774802" y="1372767"/>
            <a:ext cx="9836047" cy="4647426"/>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Separate Business Finances:</a:t>
            </a:r>
            <a:r>
              <a:rPr lang="en-US" sz="2400" dirty="0">
                <a:solidFill>
                  <a:srgbClr val="494949"/>
                </a:solidFill>
              </a:rPr>
              <a:t> Register a business entity and keep a separate bank account. It’s easier to track performance and is required by many grant/loan conditions. Pay yourself a salary or draw, but keep your personal and business expenses separate.</a:t>
            </a:r>
          </a:p>
          <a:p>
            <a:pPr marL="342900" indent="-342900">
              <a:spcAft>
                <a:spcPts val="600"/>
              </a:spcAft>
              <a:buFont typeface="Wingdings" panose="05000000000000000000" pitchFamily="2" charset="2"/>
              <a:buChar char="q"/>
            </a:pPr>
            <a:r>
              <a:rPr lang="en-US" sz="2400" b="1" dirty="0">
                <a:solidFill>
                  <a:srgbClr val="494949"/>
                </a:solidFill>
              </a:rPr>
              <a:t>Bookkeeping &amp; Monitoring:</a:t>
            </a:r>
            <a:r>
              <a:rPr lang="en-US" sz="2400" dirty="0">
                <a:solidFill>
                  <a:srgbClr val="494949"/>
                </a:solidFill>
              </a:rPr>
              <a:t> Set up a simple bookkeeping system from day one (even if just a spreadsheet or using software like QuickBooks). Track all income and expense categories. This will help you </a:t>
            </a:r>
            <a:r>
              <a:rPr lang="en-US" sz="2400" dirty="0" err="1">
                <a:solidFill>
                  <a:srgbClr val="494949"/>
                </a:solidFill>
              </a:rPr>
              <a:t>analyse</a:t>
            </a:r>
            <a:r>
              <a:rPr lang="en-US" sz="2400" dirty="0">
                <a:solidFill>
                  <a:srgbClr val="494949"/>
                </a:solidFill>
              </a:rPr>
              <a:t> profitability on a per-unit or per-season basis. Regularly (at least monthly) review your cash flow and P&amp;L (Profit &amp; Loss statement). If you’re not financially savvy, consider hiring a part-time bookkeeper or using an accountant to review quarterly.</a:t>
            </a:r>
          </a:p>
          <a:p>
            <a:pPr>
              <a:spcAft>
                <a:spcPts val="600"/>
              </a:spcAft>
            </a:pPr>
            <a:endParaRPr lang="en-US" sz="2200" dirty="0">
              <a:solidFill>
                <a:schemeClr val="bg1"/>
              </a:solidFill>
            </a:endParaRPr>
          </a:p>
        </p:txBody>
      </p:sp>
      <p:sp>
        <p:nvSpPr>
          <p:cNvPr id="12" name="Flowchart: Data 11">
            <a:extLst>
              <a:ext uri="{FF2B5EF4-FFF2-40B4-BE49-F238E27FC236}">
                <a16:creationId xmlns:a16="http://schemas.microsoft.com/office/drawing/2014/main" id="{198A7392-2DCF-1D53-9FD8-99313713F745}"/>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11">
            <a:extLst>
              <a:ext uri="{FF2B5EF4-FFF2-40B4-BE49-F238E27FC236}">
                <a16:creationId xmlns:a16="http://schemas.microsoft.com/office/drawing/2014/main" id="{8684EC83-E10A-DBD5-2090-586A13734863}"/>
              </a:ext>
            </a:extLst>
          </p:cNvPr>
          <p:cNvSpPr txBox="1">
            <a:spLocks/>
          </p:cNvSpPr>
          <p:nvPr/>
        </p:nvSpPr>
        <p:spPr>
          <a:xfrm>
            <a:off x="296824" y="135164"/>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3800" dirty="0"/>
              <a:t>Best Practice Tips for Financial Management</a:t>
            </a:r>
          </a:p>
        </p:txBody>
      </p:sp>
    </p:spTree>
    <p:extLst>
      <p:ext uri="{BB962C8B-B14F-4D97-AF65-F5344CB8AC3E}">
        <p14:creationId xmlns:p14="http://schemas.microsoft.com/office/powerpoint/2010/main" val="2910353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E7136CC-B818-86BC-66CD-D36B381AB6C6}"/>
              </a:ext>
            </a:extLst>
          </p:cNvPr>
          <p:cNvPicPr>
            <a:picLocks noChangeAspect="1"/>
          </p:cNvPicPr>
          <p:nvPr/>
        </p:nvPicPr>
        <p:blipFill>
          <a:blip r:embed="rId2"/>
          <a:stretch>
            <a:fillRect/>
          </a:stretch>
        </p:blipFill>
        <p:spPr>
          <a:xfrm>
            <a:off x="2260092" y="0"/>
            <a:ext cx="7671816" cy="6858000"/>
          </a:xfrm>
          <a:prstGeom prst="rect">
            <a:avLst/>
          </a:prstGeom>
        </p:spPr>
      </p:pic>
    </p:spTree>
    <p:extLst>
      <p:ext uri="{BB962C8B-B14F-4D97-AF65-F5344CB8AC3E}">
        <p14:creationId xmlns:p14="http://schemas.microsoft.com/office/powerpoint/2010/main" val="26733664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B6AF6-2205-D5EE-5438-A56C5F03BDB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3C90D80-5C26-E0E0-88A8-148598B094E0}"/>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4D09FF0C-B905-31ED-AE42-3AE35E1A788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4496929-AC33-311F-3B86-BF7DB8A7F30C}"/>
              </a:ext>
            </a:extLst>
          </p:cNvPr>
          <p:cNvSpPr/>
          <p:nvPr/>
        </p:nvSpPr>
        <p:spPr>
          <a:xfrm>
            <a:off x="441826" y="206184"/>
            <a:ext cx="10789123" cy="5991225"/>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8525176-7E33-B624-48FE-02890C606B09}"/>
              </a:ext>
            </a:extLst>
          </p:cNvPr>
          <p:cNvSpPr txBox="1"/>
          <p:nvPr/>
        </p:nvSpPr>
        <p:spPr>
          <a:xfrm>
            <a:off x="816338" y="529131"/>
            <a:ext cx="9880237" cy="5047536"/>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Budget Updates:</a:t>
            </a:r>
            <a:r>
              <a:rPr lang="en-US" sz="2400" dirty="0">
                <a:solidFill>
                  <a:srgbClr val="494949"/>
                </a:solidFill>
              </a:rPr>
              <a:t> Treat your initial budget as a living document. Update it with actual figures and re-forecast for the next 12 months on a rolling basis. If you overspent in one area, where can you cut, or how can you drive more sales to compensate? Be proactive – don’t wait until the bank account is low to react.</a:t>
            </a:r>
          </a:p>
          <a:p>
            <a:pPr marL="342900" indent="-342900">
              <a:spcAft>
                <a:spcPts val="600"/>
              </a:spcAft>
              <a:buFont typeface="Wingdings" panose="05000000000000000000" pitchFamily="2" charset="2"/>
              <a:buChar char="q"/>
            </a:pPr>
            <a:endParaRPr lang="en-US" sz="2400" dirty="0">
              <a:solidFill>
                <a:srgbClr val="494949"/>
              </a:solidFill>
            </a:endParaRPr>
          </a:p>
          <a:p>
            <a:pPr marL="342900" indent="-342900">
              <a:spcAft>
                <a:spcPts val="600"/>
              </a:spcAft>
              <a:buFont typeface="Wingdings" panose="05000000000000000000" pitchFamily="2" charset="2"/>
              <a:buChar char="q"/>
            </a:pPr>
            <a:r>
              <a:rPr lang="en-US" sz="2400" b="1" dirty="0">
                <a:solidFill>
                  <a:srgbClr val="494949"/>
                </a:solidFill>
              </a:rPr>
              <a:t>Yield Management:</a:t>
            </a:r>
            <a:r>
              <a:rPr lang="en-US" sz="2400" dirty="0">
                <a:solidFill>
                  <a:srgbClr val="494949"/>
                </a:solidFill>
              </a:rPr>
              <a:t> Just as hotels do, adjust your pricing to </a:t>
            </a:r>
            <a:r>
              <a:rPr lang="en-US" sz="2400" dirty="0" err="1">
                <a:solidFill>
                  <a:srgbClr val="494949"/>
                </a:solidFill>
              </a:rPr>
              <a:t>maximise</a:t>
            </a:r>
            <a:r>
              <a:rPr lang="en-US" sz="2400" dirty="0">
                <a:solidFill>
                  <a:srgbClr val="494949"/>
                </a:solidFill>
              </a:rPr>
              <a:t> revenue. For high-demand periods, ensure you’re charging premium rates (don’t sell out too cheap, too early). In the low season, consider specials or packages to at least cover fixed costs. Monitor your booking patterns – if you’re fully booked every weekend but empty midweek, consider introducing a '3rd night free' promotion for midweek. Smart pricing can significantly boost your annual revenue and smooth cash flow.</a:t>
            </a:r>
          </a:p>
        </p:txBody>
      </p:sp>
      <p:sp>
        <p:nvSpPr>
          <p:cNvPr id="12" name="Flowchart: Data 11">
            <a:extLst>
              <a:ext uri="{FF2B5EF4-FFF2-40B4-BE49-F238E27FC236}">
                <a16:creationId xmlns:a16="http://schemas.microsoft.com/office/drawing/2014/main" id="{C1327FCF-0F2F-5582-1FE3-AC6DDE298092}"/>
              </a:ext>
            </a:extLst>
          </p:cNvPr>
          <p:cNvSpPr/>
          <p:nvPr/>
        </p:nvSpPr>
        <p:spPr>
          <a:xfrm>
            <a:off x="106356" y="6347994"/>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0858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95E17-57EF-6533-C53A-D8361C066F3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8CB4C6B-FE34-6602-4B8F-D438E62A278A}"/>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710DA174-0D60-5523-76C9-AFCA8C3712AF}"/>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20F4C45-8DB1-7130-6FD8-0EF2E221C5D7}"/>
              </a:ext>
            </a:extLst>
          </p:cNvPr>
          <p:cNvSpPr/>
          <p:nvPr/>
        </p:nvSpPr>
        <p:spPr>
          <a:xfrm>
            <a:off x="441826" y="206184"/>
            <a:ext cx="10789123" cy="5991225"/>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EFED8CF8-D888-FA53-7463-08BC1D8B480B}"/>
              </a:ext>
            </a:extLst>
          </p:cNvPr>
          <p:cNvSpPr txBox="1"/>
          <p:nvPr/>
        </p:nvSpPr>
        <p:spPr>
          <a:xfrm>
            <a:off x="1222389" y="586281"/>
            <a:ext cx="9223012" cy="5355312"/>
          </a:xfrm>
          <a:prstGeom prst="rect">
            <a:avLst/>
          </a:prstGeom>
          <a:noFill/>
        </p:spPr>
        <p:txBody>
          <a:bodyPr wrap="square">
            <a:spAutoFit/>
          </a:bodyPr>
          <a:lstStyle/>
          <a:p>
            <a:pPr>
              <a:spcAft>
                <a:spcPts val="600"/>
              </a:spcAft>
            </a:pPr>
            <a:endParaRPr lang="en-US" sz="2400" dirty="0">
              <a:solidFill>
                <a:srgbClr val="494949"/>
              </a:solidFill>
            </a:endParaRPr>
          </a:p>
          <a:p>
            <a:pPr marL="342900" indent="-342900">
              <a:spcAft>
                <a:spcPts val="600"/>
              </a:spcAft>
              <a:buFont typeface="Wingdings" panose="05000000000000000000" pitchFamily="2" charset="2"/>
              <a:buChar char="q"/>
            </a:pPr>
            <a:r>
              <a:rPr lang="en-US" sz="2400" b="1" dirty="0">
                <a:solidFill>
                  <a:srgbClr val="494949"/>
                </a:solidFill>
              </a:rPr>
              <a:t>Monitor KPIs:</a:t>
            </a:r>
            <a:r>
              <a:rPr lang="en-US" sz="2400" dirty="0">
                <a:solidFill>
                  <a:srgbClr val="494949"/>
                </a:solidFill>
              </a:rPr>
              <a:t> Key Performance Indicators for your business might include Occupancy Rate, Average Daily Rate (ADR), Revenue per Available Night (RevPAR), and operating expense ratio. </a:t>
            </a:r>
          </a:p>
          <a:p>
            <a:pPr>
              <a:spcAft>
                <a:spcPts val="600"/>
              </a:spcAft>
            </a:pPr>
            <a:endParaRPr lang="en-US" sz="2400" dirty="0">
              <a:solidFill>
                <a:srgbClr val="494949"/>
              </a:solidFill>
            </a:endParaRPr>
          </a:p>
          <a:p>
            <a:pPr marL="342900" indent="-342900">
              <a:spcAft>
                <a:spcPts val="600"/>
              </a:spcAft>
              <a:buFont typeface="Wingdings" panose="05000000000000000000" pitchFamily="2" charset="2"/>
              <a:buChar char="ü"/>
            </a:pPr>
            <a:r>
              <a:rPr lang="en-US" sz="2400" dirty="0">
                <a:solidFill>
                  <a:srgbClr val="494949"/>
                </a:solidFill>
              </a:rPr>
              <a:t>Track these yearly and seasonally. </a:t>
            </a:r>
          </a:p>
          <a:p>
            <a:pPr marL="342900" indent="-342900">
              <a:spcAft>
                <a:spcPts val="600"/>
              </a:spcAft>
              <a:buFont typeface="Wingdings" panose="05000000000000000000" pitchFamily="2" charset="2"/>
              <a:buChar char="ü"/>
            </a:pPr>
            <a:r>
              <a:rPr lang="en-US" sz="2400" dirty="0">
                <a:solidFill>
                  <a:srgbClr val="494949"/>
                </a:solidFill>
              </a:rPr>
              <a:t>If occupancy is lower than expected, determine whether it’s a marketing issue, a pricing issue, or something else. </a:t>
            </a:r>
          </a:p>
          <a:p>
            <a:pPr marL="342900" indent="-342900">
              <a:spcAft>
                <a:spcPts val="600"/>
              </a:spcAft>
              <a:buFont typeface="Wingdings" panose="05000000000000000000" pitchFamily="2" charset="2"/>
              <a:buChar char="ü"/>
            </a:pPr>
            <a:r>
              <a:rPr lang="en-US" sz="2400" dirty="0">
                <a:solidFill>
                  <a:srgbClr val="494949"/>
                </a:solidFill>
              </a:rPr>
              <a:t>If expenses are higher, identify the specific category (e.g., utilities, cleaning) and investigate why (perhaps a solar installation could reduce that, or a more efficient cleaning routine could be implemented).</a:t>
            </a:r>
          </a:p>
          <a:p>
            <a:pPr marL="342900" indent="-342900">
              <a:spcAft>
                <a:spcPts val="600"/>
              </a:spcAft>
              <a:buFont typeface="Wingdings" panose="05000000000000000000" pitchFamily="2" charset="2"/>
              <a:buChar char="q"/>
            </a:pPr>
            <a:endParaRPr lang="en-US" sz="2400" dirty="0">
              <a:solidFill>
                <a:srgbClr val="494949"/>
              </a:solidFill>
            </a:endParaRPr>
          </a:p>
        </p:txBody>
      </p:sp>
      <p:sp>
        <p:nvSpPr>
          <p:cNvPr id="12" name="Flowchart: Data 11">
            <a:extLst>
              <a:ext uri="{FF2B5EF4-FFF2-40B4-BE49-F238E27FC236}">
                <a16:creationId xmlns:a16="http://schemas.microsoft.com/office/drawing/2014/main" id="{140B085B-DD36-75D9-1880-A15CE7669F13}"/>
              </a:ext>
            </a:extLst>
          </p:cNvPr>
          <p:cNvSpPr/>
          <p:nvPr/>
        </p:nvSpPr>
        <p:spPr>
          <a:xfrm>
            <a:off x="106356" y="6347994"/>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9674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963CF-8F0D-0715-0B02-2CF8EDD6858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F3E9457-AD97-667B-8727-4FCA39E5A80C}"/>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905750E-E711-A147-FA5C-4BB294C849B0}"/>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FCD87A4-2293-2023-6854-FD65CF9FBDAC}"/>
              </a:ext>
            </a:extLst>
          </p:cNvPr>
          <p:cNvSpPr/>
          <p:nvPr/>
        </p:nvSpPr>
        <p:spPr>
          <a:xfrm>
            <a:off x="398734" y="361950"/>
            <a:ext cx="10459766" cy="5229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9F0AB3D3-B504-4864-2134-6CFA13DFE2A0}"/>
              </a:ext>
            </a:extLst>
          </p:cNvPr>
          <p:cNvSpPr txBox="1"/>
          <p:nvPr/>
        </p:nvSpPr>
        <p:spPr>
          <a:xfrm>
            <a:off x="1076974" y="708497"/>
            <a:ext cx="9103285" cy="4462760"/>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Cost Control:</a:t>
            </a:r>
            <a:r>
              <a:rPr lang="en-US" sz="2400" dirty="0">
                <a:solidFill>
                  <a:srgbClr val="494949"/>
                </a:solidFill>
              </a:rPr>
              <a:t> In a small accommodation business, </a:t>
            </a:r>
            <a:r>
              <a:rPr lang="en-US" sz="2400" b="1" dirty="0">
                <a:solidFill>
                  <a:srgbClr val="494949"/>
                </a:solidFill>
              </a:rPr>
              <a:t>little savings add up</a:t>
            </a:r>
            <a:r>
              <a:rPr lang="en-US" sz="2400" dirty="0">
                <a:solidFill>
                  <a:srgbClr val="494949"/>
                </a:solidFill>
              </a:rPr>
              <a:t>. Install energy-efficient lighting and heating systems to reduce utility costs. </a:t>
            </a:r>
          </a:p>
          <a:p>
            <a:pPr marL="342900" indent="-342900">
              <a:spcAft>
                <a:spcPts val="600"/>
              </a:spcAft>
              <a:buFont typeface="Wingdings" panose="05000000000000000000" pitchFamily="2" charset="2"/>
              <a:buChar char="ü"/>
            </a:pPr>
            <a:r>
              <a:rPr lang="en-US" sz="2400" dirty="0">
                <a:solidFill>
                  <a:srgbClr val="494949"/>
                </a:solidFill>
              </a:rPr>
              <a:t>Negotiate with suppliers (buy in bulk for toiletries, or partner with other B&amp;Bs to get volume discounts). </a:t>
            </a:r>
          </a:p>
          <a:p>
            <a:pPr marL="342900" indent="-342900">
              <a:spcAft>
                <a:spcPts val="600"/>
              </a:spcAft>
              <a:buFont typeface="Wingdings" panose="05000000000000000000" pitchFamily="2" charset="2"/>
              <a:buChar char="ü"/>
            </a:pPr>
            <a:r>
              <a:rPr lang="en-US" sz="2400" dirty="0">
                <a:solidFill>
                  <a:srgbClr val="494949"/>
                </a:solidFill>
              </a:rPr>
              <a:t>Perform preventive maintenance – a small fix now can avoid a huge repair later. </a:t>
            </a:r>
          </a:p>
          <a:p>
            <a:pPr marL="342900" indent="-342900">
              <a:spcAft>
                <a:spcPts val="600"/>
              </a:spcAft>
              <a:buFont typeface="Wingdings" panose="05000000000000000000" pitchFamily="2" charset="2"/>
              <a:buChar char="ü"/>
            </a:pPr>
            <a:r>
              <a:rPr lang="en-US" sz="2400" dirty="0">
                <a:solidFill>
                  <a:srgbClr val="494949"/>
                </a:solidFill>
              </a:rPr>
              <a:t>During very low periods, can you shut some facilities to reduce costs (e.g. </a:t>
            </a:r>
            <a:r>
              <a:rPr lang="en-US" sz="2400" dirty="0" err="1">
                <a:solidFill>
                  <a:srgbClr val="494949"/>
                </a:solidFill>
              </a:rPr>
              <a:t>winterise</a:t>
            </a:r>
            <a:r>
              <a:rPr lang="en-US" sz="2400" dirty="0">
                <a:solidFill>
                  <a:srgbClr val="494949"/>
                </a:solidFill>
              </a:rPr>
              <a:t> and close 2 out of 5 units if demand is near zero)? </a:t>
            </a:r>
          </a:p>
          <a:p>
            <a:pPr marL="342900" indent="-342900">
              <a:spcAft>
                <a:spcPts val="600"/>
              </a:spcAft>
              <a:buFont typeface="Wingdings" panose="05000000000000000000" pitchFamily="2" charset="2"/>
              <a:buChar char="ü"/>
            </a:pPr>
            <a:r>
              <a:rPr lang="en-US" sz="2400" dirty="0">
                <a:solidFill>
                  <a:srgbClr val="494949"/>
                </a:solidFill>
              </a:rPr>
              <a:t>Keep a close eye on variable costs per guest and try to </a:t>
            </a:r>
            <a:r>
              <a:rPr lang="en-US" sz="2400" dirty="0" err="1">
                <a:solidFill>
                  <a:srgbClr val="494949"/>
                </a:solidFill>
              </a:rPr>
              <a:t>optimise</a:t>
            </a:r>
            <a:r>
              <a:rPr lang="en-US" sz="2400" dirty="0">
                <a:solidFill>
                  <a:srgbClr val="494949"/>
                </a:solidFill>
              </a:rPr>
              <a:t> them (without sacrificing the quality of the guest experience).</a:t>
            </a:r>
          </a:p>
        </p:txBody>
      </p:sp>
      <p:sp>
        <p:nvSpPr>
          <p:cNvPr id="12" name="Flowchart: Data 11">
            <a:extLst>
              <a:ext uri="{FF2B5EF4-FFF2-40B4-BE49-F238E27FC236}">
                <a16:creationId xmlns:a16="http://schemas.microsoft.com/office/drawing/2014/main" id="{D6032B56-C7A7-2DE0-8305-D0ACDAF088D1}"/>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2476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424F5-12DF-4CF9-855A-417417BC885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4C0BCC1-5C59-26F6-CF54-2C9B45E5968A}"/>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1EA98AC5-6890-4E58-16D9-B19A29BCA932}"/>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6B5F8B0-8496-9F3F-E280-FDA97037FB29}"/>
              </a:ext>
            </a:extLst>
          </p:cNvPr>
          <p:cNvSpPr/>
          <p:nvPr/>
        </p:nvSpPr>
        <p:spPr>
          <a:xfrm>
            <a:off x="398734" y="361950"/>
            <a:ext cx="10459766" cy="5229951"/>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5484DEC3-254D-43E3-D8F8-2F83A4F608F8}"/>
              </a:ext>
            </a:extLst>
          </p:cNvPr>
          <p:cNvSpPr txBox="1"/>
          <p:nvPr/>
        </p:nvSpPr>
        <p:spPr>
          <a:xfrm>
            <a:off x="1076974" y="708497"/>
            <a:ext cx="9103285" cy="3877985"/>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Manage Debt Wisely:</a:t>
            </a:r>
            <a:r>
              <a:rPr lang="en-US" sz="2400" dirty="0">
                <a:solidFill>
                  <a:srgbClr val="494949"/>
                </a:solidFill>
              </a:rPr>
              <a:t> </a:t>
            </a:r>
          </a:p>
          <a:p>
            <a:pPr>
              <a:spcAft>
                <a:spcPts val="600"/>
              </a:spcAft>
            </a:pPr>
            <a:endParaRPr lang="en-US" sz="2400" dirty="0">
              <a:solidFill>
                <a:srgbClr val="494949"/>
              </a:solidFill>
            </a:endParaRPr>
          </a:p>
          <a:p>
            <a:pPr>
              <a:spcAft>
                <a:spcPts val="600"/>
              </a:spcAft>
            </a:pPr>
            <a:r>
              <a:rPr lang="en-US" sz="2400" dirty="0">
                <a:solidFill>
                  <a:srgbClr val="494949"/>
                </a:solidFill>
              </a:rPr>
              <a:t>If you took loans, plan those repayments into your cash flow.</a:t>
            </a:r>
          </a:p>
          <a:p>
            <a:pPr>
              <a:spcAft>
                <a:spcPts val="600"/>
              </a:spcAft>
            </a:pPr>
            <a:r>
              <a:rPr lang="en-US" sz="2400" dirty="0">
                <a:solidFill>
                  <a:srgbClr val="494949"/>
                </a:solidFill>
              </a:rPr>
              <a:t> </a:t>
            </a:r>
          </a:p>
          <a:p>
            <a:pPr marL="342900" indent="-342900">
              <a:spcAft>
                <a:spcPts val="600"/>
              </a:spcAft>
              <a:buFont typeface="Wingdings" panose="05000000000000000000" pitchFamily="2" charset="2"/>
              <a:buChar char="ü"/>
            </a:pPr>
            <a:r>
              <a:rPr lang="en-US" sz="2400" dirty="0">
                <a:solidFill>
                  <a:srgbClr val="494949"/>
                </a:solidFill>
              </a:rPr>
              <a:t>Where possible, use extra cash to pre-pay high-interest debt, but balance this against keeping a reserve. </a:t>
            </a:r>
          </a:p>
          <a:p>
            <a:pPr marL="342900" indent="-342900">
              <a:spcAft>
                <a:spcPts val="600"/>
              </a:spcAft>
              <a:buFont typeface="Wingdings" panose="05000000000000000000" pitchFamily="2" charset="2"/>
              <a:buChar char="ü"/>
            </a:pPr>
            <a:r>
              <a:rPr lang="en-US" sz="2400" dirty="0">
                <a:solidFill>
                  <a:srgbClr val="494949"/>
                </a:solidFill>
              </a:rPr>
              <a:t>Avoid the temptation to continuously refinance or take on new loans for expansions until you have proven steady cash flow. </a:t>
            </a:r>
          </a:p>
          <a:p>
            <a:pPr marL="342900" indent="-342900">
              <a:spcAft>
                <a:spcPts val="600"/>
              </a:spcAft>
              <a:buFont typeface="Wingdings" panose="05000000000000000000" pitchFamily="2" charset="2"/>
              <a:buChar char="ü"/>
            </a:pPr>
            <a:r>
              <a:rPr lang="en-US" sz="2400" dirty="0">
                <a:solidFill>
                  <a:srgbClr val="494949"/>
                </a:solidFill>
              </a:rPr>
              <a:t>Growth is excellent, but over-leveraging too fast is a common pitfall.</a:t>
            </a:r>
          </a:p>
        </p:txBody>
      </p:sp>
      <p:sp>
        <p:nvSpPr>
          <p:cNvPr id="12" name="Flowchart: Data 11">
            <a:extLst>
              <a:ext uri="{FF2B5EF4-FFF2-40B4-BE49-F238E27FC236}">
                <a16:creationId xmlns:a16="http://schemas.microsoft.com/office/drawing/2014/main" id="{3126E3D4-8EFB-5F63-8C88-44B5AAD87D9A}"/>
              </a:ext>
            </a:extLst>
          </p:cNvPr>
          <p:cNvSpPr/>
          <p:nvPr/>
        </p:nvSpPr>
        <p:spPr>
          <a:xfrm>
            <a:off x="155101" y="5591901"/>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16001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23C6-6871-7018-576B-2D6DF03B93C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8D7E4F6-FEAC-677A-61C2-FF0E1D183554}"/>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63E6AD4B-48AB-6FBD-1892-CA8BB12B74C8}"/>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585BE4-5CD3-8462-EA29-9AC151CB77B0}"/>
              </a:ext>
            </a:extLst>
          </p:cNvPr>
          <p:cNvSpPr/>
          <p:nvPr/>
        </p:nvSpPr>
        <p:spPr>
          <a:xfrm>
            <a:off x="398734" y="361951"/>
            <a:ext cx="10459766" cy="3981450"/>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3B8A45F1-A18F-C486-79B3-6EEEA1D09E0C}"/>
              </a:ext>
            </a:extLst>
          </p:cNvPr>
          <p:cNvSpPr txBox="1"/>
          <p:nvPr/>
        </p:nvSpPr>
        <p:spPr>
          <a:xfrm>
            <a:off x="869390" y="708497"/>
            <a:ext cx="9750322" cy="2616101"/>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Insurance: </a:t>
            </a:r>
          </a:p>
          <a:p>
            <a:pPr>
              <a:spcAft>
                <a:spcPts val="600"/>
              </a:spcAft>
            </a:pPr>
            <a:endParaRPr lang="en-US" sz="2400" b="1" dirty="0">
              <a:solidFill>
                <a:srgbClr val="494949"/>
              </a:solidFill>
            </a:endParaRPr>
          </a:p>
          <a:p>
            <a:pPr>
              <a:spcAft>
                <a:spcPts val="600"/>
              </a:spcAft>
            </a:pPr>
            <a:r>
              <a:rPr lang="en-US" sz="2400" b="1" dirty="0">
                <a:solidFill>
                  <a:srgbClr val="494949"/>
                </a:solidFill>
              </a:rPr>
              <a:t>This is a protective financial measure – ensure you have appropriate insurance (property, liability, and </a:t>
            </a:r>
            <a:r>
              <a:rPr lang="en-US" sz="2400" dirty="0">
                <a:solidFill>
                  <a:srgbClr val="494949"/>
                </a:solidFill>
              </a:rPr>
              <a:t>business interruption). </a:t>
            </a:r>
          </a:p>
          <a:p>
            <a:pPr>
              <a:spcAft>
                <a:spcPts val="600"/>
              </a:spcAft>
            </a:pPr>
            <a:r>
              <a:rPr lang="en-US" sz="2400" dirty="0">
                <a:solidFill>
                  <a:srgbClr val="494949"/>
                </a:solidFill>
              </a:rPr>
              <a:t>One accident or incident could otherwise bankrupt your project. </a:t>
            </a:r>
          </a:p>
          <a:p>
            <a:pPr>
              <a:spcAft>
                <a:spcPts val="600"/>
              </a:spcAft>
            </a:pPr>
            <a:r>
              <a:rPr lang="en-US" sz="2400" dirty="0">
                <a:solidFill>
                  <a:srgbClr val="494949"/>
                </a:solidFill>
              </a:rPr>
              <a:t>Shop around for policies </a:t>
            </a:r>
            <a:r>
              <a:rPr lang="en-US" sz="2400" dirty="0" err="1">
                <a:solidFill>
                  <a:srgbClr val="494949"/>
                </a:solidFill>
              </a:rPr>
              <a:t>specialised</a:t>
            </a:r>
            <a:r>
              <a:rPr lang="en-US" sz="2400" dirty="0">
                <a:solidFill>
                  <a:srgbClr val="494949"/>
                </a:solidFill>
              </a:rPr>
              <a:t> for holiday accommodations.</a:t>
            </a:r>
          </a:p>
        </p:txBody>
      </p:sp>
      <p:sp>
        <p:nvSpPr>
          <p:cNvPr id="12" name="Flowchart: Data 11">
            <a:extLst>
              <a:ext uri="{FF2B5EF4-FFF2-40B4-BE49-F238E27FC236}">
                <a16:creationId xmlns:a16="http://schemas.microsoft.com/office/drawing/2014/main" id="{D045F73B-3147-706A-061A-B474455C134A}"/>
              </a:ext>
            </a:extLst>
          </p:cNvPr>
          <p:cNvSpPr/>
          <p:nvPr/>
        </p:nvSpPr>
        <p:spPr>
          <a:xfrm>
            <a:off x="155101" y="4325077"/>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1196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6CF04-52F4-B742-AB6B-76A6EA65E9A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4F72E44-A0CE-6EDA-E91E-02A93B68F3E1}"/>
              </a:ext>
            </a:extLst>
          </p:cNvPr>
          <p:cNvSpPr>
            <a:spLocks noGrp="1"/>
          </p:cNvSpPr>
          <p:nvPr>
            <p:ph type="body" sz="quarter" idx="19"/>
          </p:nvPr>
        </p:nvSpPr>
        <p:spPr/>
        <p:txBody>
          <a:bodyPr/>
          <a:lstStyle/>
          <a:p>
            <a:endParaRPr lang="en-IE"/>
          </a:p>
        </p:txBody>
      </p:sp>
      <p:sp>
        <p:nvSpPr>
          <p:cNvPr id="10" name="Flowchart: Data 9">
            <a:extLst>
              <a:ext uri="{FF2B5EF4-FFF2-40B4-BE49-F238E27FC236}">
                <a16:creationId xmlns:a16="http://schemas.microsoft.com/office/drawing/2014/main" id="{9EA594DC-F328-89DD-B76F-3D2EFA30ADFB}"/>
              </a:ext>
            </a:extLst>
          </p:cNvPr>
          <p:cNvSpPr/>
          <p:nvPr/>
        </p:nvSpPr>
        <p:spPr>
          <a:xfrm>
            <a:off x="461615" y="3201797"/>
            <a:ext cx="6455464" cy="39136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BDCCC9D-ABEE-6423-BFE8-AB5672B1C0ED}"/>
              </a:ext>
            </a:extLst>
          </p:cNvPr>
          <p:cNvSpPr/>
          <p:nvPr/>
        </p:nvSpPr>
        <p:spPr>
          <a:xfrm>
            <a:off x="398734" y="361951"/>
            <a:ext cx="10459766" cy="3981450"/>
          </a:xfrm>
          <a:prstGeom prst="rect">
            <a:avLst/>
          </a:prstGeom>
          <a:solidFill>
            <a:schemeClr val="bg1"/>
          </a:solidFill>
          <a:ln w="38100">
            <a:solidFill>
              <a:srgbClr val="E9675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9593C83-301D-0852-7DF6-B4C5B02B20AC}"/>
              </a:ext>
            </a:extLst>
          </p:cNvPr>
          <p:cNvSpPr txBox="1"/>
          <p:nvPr/>
        </p:nvSpPr>
        <p:spPr>
          <a:xfrm>
            <a:off x="869390" y="708497"/>
            <a:ext cx="9750322" cy="3354765"/>
          </a:xfrm>
          <a:prstGeom prst="rect">
            <a:avLst/>
          </a:prstGeom>
          <a:noFill/>
        </p:spPr>
        <p:txBody>
          <a:bodyPr wrap="square">
            <a:spAutoFit/>
          </a:bodyPr>
          <a:lstStyle/>
          <a:p>
            <a:pPr marL="342900" indent="-342900">
              <a:spcAft>
                <a:spcPts val="600"/>
              </a:spcAft>
              <a:buFont typeface="Wingdings" panose="05000000000000000000" pitchFamily="2" charset="2"/>
              <a:buChar char="q"/>
            </a:pPr>
            <a:r>
              <a:rPr lang="en-US" sz="2400" b="1" dirty="0">
                <a:solidFill>
                  <a:srgbClr val="494949"/>
                </a:solidFill>
              </a:rPr>
              <a:t>Reinvest in Marketing:</a:t>
            </a:r>
            <a:r>
              <a:rPr lang="en-US" sz="2400" dirty="0">
                <a:solidFill>
                  <a:srgbClr val="494949"/>
                </a:solidFill>
              </a:rPr>
              <a:t> </a:t>
            </a:r>
          </a:p>
          <a:p>
            <a:pPr marL="342900" indent="-342900">
              <a:spcAft>
                <a:spcPts val="600"/>
              </a:spcAft>
              <a:buFont typeface="Wingdings" panose="05000000000000000000" pitchFamily="2" charset="2"/>
              <a:buChar char="ü"/>
            </a:pPr>
            <a:r>
              <a:rPr lang="en-US" sz="2400" dirty="0">
                <a:solidFill>
                  <a:srgbClr val="494949"/>
                </a:solidFill>
              </a:rPr>
              <a:t>Set aside a marketing budget continually, especially in the early years. </a:t>
            </a:r>
          </a:p>
          <a:p>
            <a:pPr marL="342900" indent="-342900">
              <a:spcAft>
                <a:spcPts val="600"/>
              </a:spcAft>
              <a:buFont typeface="Wingdings" panose="05000000000000000000" pitchFamily="2" charset="2"/>
              <a:buChar char="ü"/>
            </a:pPr>
            <a:r>
              <a:rPr lang="en-US" sz="2400" dirty="0">
                <a:solidFill>
                  <a:srgbClr val="494949"/>
                </a:solidFill>
              </a:rPr>
              <a:t>Once you’re open, </a:t>
            </a:r>
            <a:r>
              <a:rPr lang="en-US" sz="2400" i="1" dirty="0">
                <a:solidFill>
                  <a:srgbClr val="494949"/>
                </a:solidFill>
              </a:rPr>
              <a:t>financial planning isn’t only about cutting costs but also about driving revenue</a:t>
            </a:r>
            <a:r>
              <a:rPr lang="en-US" sz="2400" dirty="0">
                <a:solidFill>
                  <a:srgbClr val="494949"/>
                </a:solidFill>
              </a:rPr>
              <a:t>. </a:t>
            </a:r>
          </a:p>
          <a:p>
            <a:pPr marL="342900" indent="-342900">
              <a:spcAft>
                <a:spcPts val="600"/>
              </a:spcAft>
              <a:buFont typeface="Wingdings" panose="05000000000000000000" pitchFamily="2" charset="2"/>
              <a:buChar char="ü"/>
            </a:pPr>
            <a:r>
              <a:rPr lang="en-US" sz="2400" dirty="0">
                <a:solidFill>
                  <a:srgbClr val="494949"/>
                </a:solidFill>
              </a:rPr>
              <a:t>A portion of your income should be reinvested in online advertising, website improvements, guest loyalty programs, or listing on new platforms. </a:t>
            </a:r>
          </a:p>
          <a:p>
            <a:pPr marL="342900" indent="-342900">
              <a:spcAft>
                <a:spcPts val="600"/>
              </a:spcAft>
              <a:buFont typeface="Wingdings" panose="05000000000000000000" pitchFamily="2" charset="2"/>
              <a:buChar char="ü"/>
            </a:pPr>
            <a:r>
              <a:rPr lang="en-US" sz="2400" dirty="0">
                <a:solidFill>
                  <a:srgbClr val="494949"/>
                </a:solidFill>
              </a:rPr>
              <a:t>These are investments in maintaining and increasing your cash inflow.</a:t>
            </a:r>
          </a:p>
        </p:txBody>
      </p:sp>
      <p:sp>
        <p:nvSpPr>
          <p:cNvPr id="12" name="Flowchart: Data 11">
            <a:extLst>
              <a:ext uri="{FF2B5EF4-FFF2-40B4-BE49-F238E27FC236}">
                <a16:creationId xmlns:a16="http://schemas.microsoft.com/office/drawing/2014/main" id="{5C6B32DB-631E-4DDD-ADED-29BF55D0B449}"/>
              </a:ext>
            </a:extLst>
          </p:cNvPr>
          <p:cNvSpPr/>
          <p:nvPr/>
        </p:nvSpPr>
        <p:spPr>
          <a:xfrm>
            <a:off x="155101" y="4325077"/>
            <a:ext cx="10789124" cy="39136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445A300-9347-F8FF-983C-D51BA29F12F7}"/>
              </a:ext>
            </a:extLst>
          </p:cNvPr>
          <p:cNvSpPr txBox="1"/>
          <p:nvPr/>
        </p:nvSpPr>
        <p:spPr>
          <a:xfrm>
            <a:off x="727072" y="4829959"/>
            <a:ext cx="10217153" cy="1938992"/>
          </a:xfrm>
          <a:prstGeom prst="rect">
            <a:avLst/>
          </a:prstGeom>
          <a:noFill/>
        </p:spPr>
        <p:txBody>
          <a:bodyPr wrap="square">
            <a:spAutoFit/>
          </a:bodyPr>
          <a:lstStyle/>
          <a:p>
            <a:pPr>
              <a:spcAft>
                <a:spcPts val="600"/>
              </a:spcAft>
            </a:pPr>
            <a:r>
              <a:rPr lang="en-US" sz="2400" i="1" dirty="0">
                <a:solidFill>
                  <a:srgbClr val="E96751"/>
                </a:solidFill>
              </a:rPr>
              <a:t>“At this point in my business now, I’m looking back and am proud of the fact that at 53, I’ve had to teach myself how to build a website, set up social media platforms, run house-keeping, manage accounts, bookkeeping, take on the roles as maintenance, grounds keeper and baker – none of which I had ever done in my life, it’s all self-taught and doing it myself has saved me thousands.”</a:t>
            </a:r>
          </a:p>
        </p:txBody>
      </p:sp>
    </p:spTree>
    <p:extLst>
      <p:ext uri="{BB962C8B-B14F-4D97-AF65-F5344CB8AC3E}">
        <p14:creationId xmlns:p14="http://schemas.microsoft.com/office/powerpoint/2010/main" val="4422548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6068A-032F-D3D9-A072-A99584FFC81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E731575-AB94-BF94-5576-3F010246F0B7}"/>
              </a:ext>
            </a:extLst>
          </p:cNvPr>
          <p:cNvSpPr>
            <a:spLocks noGrp="1"/>
          </p:cNvSpPr>
          <p:nvPr>
            <p:ph type="body" sz="quarter" idx="17"/>
          </p:nvPr>
        </p:nvSpPr>
        <p:spPr/>
        <p:txBody>
          <a:bodyPr/>
          <a:lstStyle/>
          <a:p>
            <a:r>
              <a:rPr lang="en-IE" dirty="0"/>
              <a:t>10</a:t>
            </a:r>
          </a:p>
        </p:txBody>
      </p:sp>
      <p:sp>
        <p:nvSpPr>
          <p:cNvPr id="12" name="Text Placeholder 8">
            <a:extLst>
              <a:ext uri="{FF2B5EF4-FFF2-40B4-BE49-F238E27FC236}">
                <a16:creationId xmlns:a16="http://schemas.microsoft.com/office/drawing/2014/main" id="{97D7DF7C-6DC9-5203-6727-AB78CC499ECF}"/>
              </a:ext>
            </a:extLst>
          </p:cNvPr>
          <p:cNvSpPr>
            <a:spLocks noGrp="1"/>
          </p:cNvSpPr>
          <p:nvPr>
            <p:ph type="body" sz="quarter" idx="16"/>
          </p:nvPr>
        </p:nvSpPr>
        <p:spPr>
          <a:xfrm>
            <a:off x="352932" y="2487978"/>
            <a:ext cx="4914394" cy="3066422"/>
          </a:xfrm>
        </p:spPr>
        <p:txBody>
          <a:bodyPr/>
          <a:lstStyle/>
          <a:p>
            <a:r>
              <a:rPr lang="en-US" sz="4000" dirty="0"/>
              <a:t>Pitching Your Idea &amp; Structuring a Basic Pitch Deck</a:t>
            </a:r>
            <a:endParaRPr lang="en-IE" dirty="0"/>
          </a:p>
        </p:txBody>
      </p:sp>
      <p:sp>
        <p:nvSpPr>
          <p:cNvPr id="15" name="TextBox 14">
            <a:extLst>
              <a:ext uri="{FF2B5EF4-FFF2-40B4-BE49-F238E27FC236}">
                <a16:creationId xmlns:a16="http://schemas.microsoft.com/office/drawing/2014/main" id="{055C675C-F264-CE0B-6AE7-AA74B6E143BC}"/>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If you're preparing to pitch to investors, lenders, or grant panels, a clear and engaging pitch deck is essential. This section outlines the key slides to include—from your mission and market opportunity to financials and impact—helping you build a strong, story-led presentation that resonates with your audience.</a:t>
            </a:r>
            <a:endParaRPr lang="en-IE" sz="2200" dirty="0">
              <a:solidFill>
                <a:srgbClr val="494949"/>
              </a:solidFill>
            </a:endParaRPr>
          </a:p>
        </p:txBody>
      </p:sp>
      <p:pic>
        <p:nvPicPr>
          <p:cNvPr id="6" name="Picture Placeholder 5" descr="A person pointing at a blueprint&#10;&#10;AI-generated content may be incorrect.">
            <a:extLst>
              <a:ext uri="{FF2B5EF4-FFF2-40B4-BE49-F238E27FC236}">
                <a16:creationId xmlns:a16="http://schemas.microsoft.com/office/drawing/2014/main" id="{A42A6EB7-BCD8-30E7-5ECE-03700301EA96}"/>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2754126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F18E1-5C00-9F58-C796-BCC16E16C14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C0529B8-683F-CC4B-10DF-2DD9B5F25089}"/>
              </a:ext>
            </a:extLst>
          </p:cNvPr>
          <p:cNvSpPr>
            <a:spLocks noGrp="1"/>
          </p:cNvSpPr>
          <p:nvPr>
            <p:ph type="body" sz="quarter" idx="17"/>
          </p:nvPr>
        </p:nvSpPr>
        <p:spPr/>
        <p:txBody>
          <a:bodyPr/>
          <a:lstStyle/>
          <a:p>
            <a:r>
              <a:rPr lang="en-IE" dirty="0"/>
              <a:t>08</a:t>
            </a:r>
          </a:p>
        </p:txBody>
      </p:sp>
      <p:sp>
        <p:nvSpPr>
          <p:cNvPr id="12" name="Text Placeholder 8">
            <a:extLst>
              <a:ext uri="{FF2B5EF4-FFF2-40B4-BE49-F238E27FC236}">
                <a16:creationId xmlns:a16="http://schemas.microsoft.com/office/drawing/2014/main" id="{87055248-2CB8-307E-EA9B-E44308C5B278}"/>
              </a:ext>
            </a:extLst>
          </p:cNvPr>
          <p:cNvSpPr>
            <a:spLocks noGrp="1"/>
          </p:cNvSpPr>
          <p:nvPr>
            <p:ph type="body" sz="quarter" idx="16"/>
          </p:nvPr>
        </p:nvSpPr>
        <p:spPr>
          <a:xfrm>
            <a:off x="352931" y="2487978"/>
            <a:ext cx="5282339" cy="3066422"/>
          </a:xfrm>
        </p:spPr>
        <p:txBody>
          <a:bodyPr/>
          <a:lstStyle/>
          <a:p>
            <a:r>
              <a:rPr lang="en-US" sz="4000" b="1" dirty="0"/>
              <a:t>What Funders and Investors Look For</a:t>
            </a:r>
          </a:p>
          <a:p>
            <a:endParaRPr lang="en-IE" dirty="0"/>
          </a:p>
        </p:txBody>
      </p:sp>
      <p:sp>
        <p:nvSpPr>
          <p:cNvPr id="15" name="TextBox 14">
            <a:extLst>
              <a:ext uri="{FF2B5EF4-FFF2-40B4-BE49-F238E27FC236}">
                <a16:creationId xmlns:a16="http://schemas.microsoft.com/office/drawing/2014/main" id="{A852CAC4-64EC-57B9-44B4-CF7ADD93367E}"/>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Before funding your project, grant reviewers and investors want to ensure it’s viable, impactful, and aligned with their goals. This section examines the key factors they consider—such as financial planning, sustainability, execution capability, and risk awareness—so you can craft your proposal with confidence and clarity.</a:t>
            </a:r>
            <a:endParaRPr lang="en-IE" sz="2200" dirty="0">
              <a:solidFill>
                <a:srgbClr val="494949"/>
              </a:solidFill>
            </a:endParaRPr>
          </a:p>
        </p:txBody>
      </p:sp>
      <p:pic>
        <p:nvPicPr>
          <p:cNvPr id="5" name="Picture Placeholder 4" descr="A group of people working on a project&#10;&#10;AI-generated content may be incorrect.">
            <a:extLst>
              <a:ext uri="{FF2B5EF4-FFF2-40B4-BE49-F238E27FC236}">
                <a16:creationId xmlns:a16="http://schemas.microsoft.com/office/drawing/2014/main" id="{70B7A8D9-3A0D-4E23-04D9-FD8CC90A2DAE}"/>
              </a:ext>
            </a:extLst>
          </p:cNvPr>
          <p:cNvPicPr>
            <a:picLocks noGrp="1" noChangeAspect="1"/>
          </p:cNvPicPr>
          <p:nvPr>
            <p:ph type="pic" sz="quarter" idx="19"/>
          </p:nvPr>
        </p:nvPicPr>
        <p:blipFill>
          <a:blip r:embed="rId2"/>
          <a:srcRect l="1998" r="1998"/>
          <a:stretch>
            <a:fillRect/>
          </a:stretch>
        </p:blipFill>
        <p:spPr/>
      </p:pic>
    </p:spTree>
    <p:extLst>
      <p:ext uri="{BB962C8B-B14F-4D97-AF65-F5344CB8AC3E}">
        <p14:creationId xmlns:p14="http://schemas.microsoft.com/office/powerpoint/2010/main" val="5895459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B2DDBE6F-9C81-805E-F64D-D631355D06E3}"/>
              </a:ext>
            </a:extLst>
          </p:cNvPr>
          <p:cNvSpPr>
            <a:spLocks noGrp="1"/>
          </p:cNvSpPr>
          <p:nvPr>
            <p:ph type="body" sz="quarter" idx="18"/>
          </p:nvPr>
        </p:nvSpPr>
        <p:spPr>
          <a:xfrm>
            <a:off x="802510" y="1163430"/>
            <a:ext cx="10614687" cy="3499183"/>
          </a:xfrm>
        </p:spPr>
        <p:txBody>
          <a:bodyPr/>
          <a:lstStyle/>
          <a:p>
            <a:r>
              <a:rPr lang="en-US" sz="2400" dirty="0"/>
              <a:t>Securing funding often comes down to how well you can </a:t>
            </a:r>
            <a:r>
              <a:rPr lang="en-US" sz="2400" b="1" dirty="0"/>
              <a:t>pitch</a:t>
            </a:r>
            <a:r>
              <a:rPr lang="en-US" sz="2400" dirty="0"/>
              <a:t> your idea and demonstrate its viability and impact. </a:t>
            </a:r>
          </a:p>
          <a:p>
            <a:endParaRPr lang="en-US" sz="2400" dirty="0"/>
          </a:p>
          <a:p>
            <a:r>
              <a:rPr lang="en-US" sz="2400" dirty="0"/>
              <a:t>Whether you’re pitching to an investor, bank, or grant committee, the fundamentals are similar. </a:t>
            </a:r>
          </a:p>
          <a:p>
            <a:endParaRPr lang="en-US" sz="2400" dirty="0"/>
          </a:p>
          <a:p>
            <a:r>
              <a:rPr lang="en-US" sz="2400" dirty="0"/>
              <a:t>This section will cover how to structure a basic pitch deck, what funders and grant evaluators typically look for, and examples of strong answers to common questions.</a:t>
            </a:r>
          </a:p>
          <a:p>
            <a:endParaRPr lang="en-US" sz="2400" dirty="0"/>
          </a:p>
          <a:p>
            <a:r>
              <a:rPr lang="en-US" sz="2400" b="1" dirty="0">
                <a:solidFill>
                  <a:srgbClr val="E96751"/>
                </a:solidFill>
              </a:rPr>
              <a:t>Structuring a Basic Pitch Deck </a:t>
            </a:r>
            <a:r>
              <a:rPr lang="en-US" sz="2400" dirty="0">
                <a:solidFill>
                  <a:srgbClr val="E96751"/>
                </a:solidFill>
              </a:rPr>
              <a:t>(Covering 10 Key Aspects)</a:t>
            </a:r>
          </a:p>
          <a:p>
            <a:endParaRPr lang="en-US" sz="2400" b="1" dirty="0">
              <a:solidFill>
                <a:srgbClr val="E96751"/>
              </a:solidFill>
            </a:endParaRPr>
          </a:p>
          <a:p>
            <a:r>
              <a:rPr lang="en-US" sz="2400" dirty="0"/>
              <a:t>When presenting your business (either in a written application or a slideshow for a meeting), a clear structure helps convey your vision succinctly. A classic pitch deck for a new venture contains about </a:t>
            </a:r>
            <a:r>
              <a:rPr lang="en-US" sz="2400" b="1" dirty="0"/>
              <a:t>10 slides</a:t>
            </a:r>
            <a:r>
              <a:rPr lang="en-US" sz="2400" dirty="0"/>
              <a:t> covering key aspects:</a:t>
            </a:r>
          </a:p>
          <a:p>
            <a:endParaRPr lang="en-US" dirty="0"/>
          </a:p>
        </p:txBody>
      </p:sp>
      <p:sp>
        <p:nvSpPr>
          <p:cNvPr id="13" name="Text Placeholder 12">
            <a:extLst>
              <a:ext uri="{FF2B5EF4-FFF2-40B4-BE49-F238E27FC236}">
                <a16:creationId xmlns:a16="http://schemas.microsoft.com/office/drawing/2014/main" id="{777DC2B4-FABC-E92C-3EEB-DC7BE686B285}"/>
              </a:ext>
            </a:extLst>
          </p:cNvPr>
          <p:cNvSpPr>
            <a:spLocks noGrp="1"/>
          </p:cNvSpPr>
          <p:nvPr>
            <p:ph type="body" sz="quarter" idx="16"/>
          </p:nvPr>
        </p:nvSpPr>
        <p:spPr/>
        <p:txBody>
          <a:bodyPr/>
          <a:lstStyle/>
          <a:p>
            <a:r>
              <a:rPr lang="en-US" sz="3200" dirty="0"/>
              <a:t>Pitching and Grant Application Guidance</a:t>
            </a:r>
          </a:p>
          <a:p>
            <a:endParaRPr lang="en-IE" sz="3200" dirty="0"/>
          </a:p>
        </p:txBody>
      </p:sp>
    </p:spTree>
    <p:extLst>
      <p:ext uri="{BB962C8B-B14F-4D97-AF65-F5344CB8AC3E}">
        <p14:creationId xmlns:p14="http://schemas.microsoft.com/office/powerpoint/2010/main" val="3421325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B4C18-43AB-2CE8-B6C8-4D847DFFCB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9C18F37-D0DB-A22C-5CFB-44B3B038E1BB}"/>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B513C6F8-308F-3F56-81FB-CF530E578CD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861431E2-F662-1889-74BA-2CB9E174C799}"/>
              </a:ext>
            </a:extLst>
          </p:cNvPr>
          <p:cNvGrpSpPr/>
          <p:nvPr/>
        </p:nvGrpSpPr>
        <p:grpSpPr>
          <a:xfrm>
            <a:off x="1266825" y="1204527"/>
            <a:ext cx="9229725" cy="5371754"/>
            <a:chOff x="679164" y="1900766"/>
            <a:chExt cx="5347481" cy="4681010"/>
          </a:xfrm>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8F35F7F7-195C-0E2B-CC96-06DE14FDC52F}"/>
                </a:ext>
              </a:extLst>
            </p:cNvPr>
            <p:cNvSpPr/>
            <p:nvPr/>
          </p:nvSpPr>
          <p:spPr>
            <a:xfrm>
              <a:off x="679164" y="1900766"/>
              <a:ext cx="2105576"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2A158"/>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53E2FE3F-C7E3-418D-BCAE-6AEECBD9C43B}"/>
                </a:ext>
              </a:extLst>
            </p:cNvPr>
            <p:cNvSpPr/>
            <p:nvPr/>
          </p:nvSpPr>
          <p:spPr>
            <a:xfrm>
              <a:off x="3059510" y="1900766"/>
              <a:ext cx="2967135" cy="4681010"/>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45959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A4FEB340-9426-72F6-8197-F39364521950}"/>
              </a:ext>
            </a:extLst>
          </p:cNvPr>
          <p:cNvSpPr txBox="1"/>
          <p:nvPr/>
        </p:nvSpPr>
        <p:spPr>
          <a:xfrm>
            <a:off x="1499101" y="2397687"/>
            <a:ext cx="2964312" cy="3908762"/>
          </a:xfrm>
          <a:prstGeom prst="rect">
            <a:avLst/>
          </a:prstGeom>
          <a:noFill/>
        </p:spPr>
        <p:txBody>
          <a:bodyPr wrap="square" rtlCol="0">
            <a:spAutoFit/>
          </a:bodyPr>
          <a:lstStyle/>
          <a:p>
            <a:pPr algn="ctr">
              <a:spcAft>
                <a:spcPts val="600"/>
              </a:spcAft>
            </a:pPr>
            <a:r>
              <a:rPr lang="en-US" sz="2800" b="1" dirty="0">
                <a:solidFill>
                  <a:schemeClr val="bg1"/>
                </a:solidFill>
              </a:rPr>
              <a:t>Slide 1</a:t>
            </a:r>
          </a:p>
          <a:p>
            <a:pPr algn="ctr">
              <a:spcAft>
                <a:spcPts val="600"/>
              </a:spcAft>
            </a:pPr>
            <a:r>
              <a:rPr lang="en-US" sz="2400" b="1" dirty="0">
                <a:solidFill>
                  <a:schemeClr val="bg1"/>
                </a:solidFill>
              </a:rPr>
              <a:t>Title Slide </a:t>
            </a:r>
            <a:endParaRPr lang="en-US" sz="2200" b="1" dirty="0">
              <a:solidFill>
                <a:schemeClr val="bg1"/>
              </a:solidFill>
            </a:endParaRPr>
          </a:p>
          <a:p>
            <a:pPr algn="ctr">
              <a:spcAft>
                <a:spcPts val="600"/>
              </a:spcAft>
            </a:pPr>
            <a:r>
              <a:rPr lang="en-US" sz="2200" dirty="0">
                <a:solidFill>
                  <a:schemeClr val="bg1"/>
                </a:solidFill>
              </a:rPr>
              <a:t>Name of your project and a tagline. </a:t>
            </a:r>
          </a:p>
          <a:p>
            <a:pPr algn="ctr">
              <a:spcAft>
                <a:spcPts val="600"/>
              </a:spcAft>
            </a:pPr>
            <a:endParaRPr lang="en-US" sz="2200" dirty="0">
              <a:solidFill>
                <a:schemeClr val="bg1"/>
              </a:solidFill>
            </a:endParaRPr>
          </a:p>
          <a:p>
            <a:pPr algn="ctr">
              <a:spcAft>
                <a:spcPts val="600"/>
              </a:spcAft>
            </a:pPr>
            <a:r>
              <a:rPr lang="en-US" sz="2200" b="1" dirty="0">
                <a:solidFill>
                  <a:schemeClr val="bg1"/>
                </a:solidFill>
              </a:rPr>
              <a:t>For example, </a:t>
            </a:r>
            <a:r>
              <a:rPr lang="en-US" sz="2200" dirty="0">
                <a:solidFill>
                  <a:schemeClr val="bg1"/>
                </a:solidFill>
              </a:rPr>
              <a:t>“Northern Lights Glamping – Luxury Eco-Pods in West Iceland.” Include your name and contact info.</a:t>
            </a:r>
          </a:p>
        </p:txBody>
      </p:sp>
      <p:sp>
        <p:nvSpPr>
          <p:cNvPr id="19" name="TextBox 18">
            <a:extLst>
              <a:ext uri="{FF2B5EF4-FFF2-40B4-BE49-F238E27FC236}">
                <a16:creationId xmlns:a16="http://schemas.microsoft.com/office/drawing/2014/main" id="{87C3512B-311C-62B3-E5CC-23A7B91F097B}"/>
              </a:ext>
            </a:extLst>
          </p:cNvPr>
          <p:cNvSpPr txBox="1"/>
          <p:nvPr/>
        </p:nvSpPr>
        <p:spPr>
          <a:xfrm>
            <a:off x="5766124" y="2261046"/>
            <a:ext cx="4339591" cy="4247317"/>
          </a:xfrm>
          <a:prstGeom prst="rect">
            <a:avLst/>
          </a:prstGeom>
          <a:noFill/>
        </p:spPr>
        <p:txBody>
          <a:bodyPr wrap="square" rtlCol="0">
            <a:spAutoFit/>
          </a:bodyPr>
          <a:lstStyle/>
          <a:p>
            <a:pPr algn="ctr">
              <a:spcAft>
                <a:spcPts val="600"/>
              </a:spcAft>
            </a:pPr>
            <a:r>
              <a:rPr lang="en-US" sz="2800" b="1" dirty="0">
                <a:solidFill>
                  <a:schemeClr val="bg1"/>
                </a:solidFill>
              </a:rPr>
              <a:t>Slide 2</a:t>
            </a:r>
          </a:p>
          <a:p>
            <a:pPr algn="ctr">
              <a:spcAft>
                <a:spcPts val="600"/>
              </a:spcAft>
            </a:pPr>
            <a:r>
              <a:rPr lang="en-US" sz="2400" b="1" dirty="0">
                <a:solidFill>
                  <a:schemeClr val="bg1"/>
                </a:solidFill>
              </a:rPr>
              <a:t>Problem &amp; Opportunity:</a:t>
            </a:r>
          </a:p>
          <a:p>
            <a:pPr algn="ctr"/>
            <a:r>
              <a:rPr lang="en-US" sz="2200" dirty="0">
                <a:solidFill>
                  <a:schemeClr val="bg1"/>
                </a:solidFill>
              </a:rPr>
              <a:t>What gap in the market have you identified? Describe the problem. </a:t>
            </a:r>
          </a:p>
          <a:p>
            <a:pPr algn="ctr"/>
            <a:endParaRPr lang="en-US" sz="2200" dirty="0">
              <a:solidFill>
                <a:schemeClr val="bg1"/>
              </a:solidFill>
            </a:endParaRPr>
          </a:p>
          <a:p>
            <a:pPr algn="ctr"/>
            <a:endParaRPr lang="en-US" sz="1000" b="1" dirty="0">
              <a:solidFill>
                <a:schemeClr val="bg1"/>
              </a:solidFill>
            </a:endParaRPr>
          </a:p>
          <a:p>
            <a:pPr algn="ctr"/>
            <a:r>
              <a:rPr lang="en-US" sz="2200" b="1" dirty="0">
                <a:solidFill>
                  <a:schemeClr val="bg1"/>
                </a:solidFill>
              </a:rPr>
              <a:t>Example: </a:t>
            </a:r>
            <a:r>
              <a:rPr lang="en-US" sz="2200" b="1" i="1" dirty="0">
                <a:solidFill>
                  <a:schemeClr val="bg1"/>
                </a:solidFill>
              </a:rPr>
              <a:t>“Tourists driving the Ring of Kerry struggle to find unique, upscale lodging – many end up in generic hotels far from nature.” </a:t>
            </a:r>
            <a:r>
              <a:rPr lang="en-US" sz="2200" dirty="0">
                <a:solidFill>
                  <a:schemeClr val="bg1"/>
                </a:solidFill>
              </a:rPr>
              <a:t>The idea is to show a need or demand for your concept.</a:t>
            </a:r>
          </a:p>
        </p:txBody>
      </p:sp>
      <p:pic>
        <p:nvPicPr>
          <p:cNvPr id="23" name="Graphic 22" descr="Information with solid fill">
            <a:extLst>
              <a:ext uri="{FF2B5EF4-FFF2-40B4-BE49-F238E27FC236}">
                <a16:creationId xmlns:a16="http://schemas.microsoft.com/office/drawing/2014/main" id="{D8D542BB-4117-2D64-AD08-2FA600C42A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2370" y="1413548"/>
            <a:ext cx="897774" cy="812350"/>
          </a:xfrm>
          <a:prstGeom prst="rect">
            <a:avLst/>
          </a:prstGeom>
        </p:spPr>
      </p:pic>
      <p:pic>
        <p:nvPicPr>
          <p:cNvPr id="25" name="Graphic 24" descr="Shield Tick with solid fill">
            <a:extLst>
              <a:ext uri="{FF2B5EF4-FFF2-40B4-BE49-F238E27FC236}">
                <a16:creationId xmlns:a16="http://schemas.microsoft.com/office/drawing/2014/main" id="{C26042A7-3EAC-4C7D-A928-EB57E2130D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22883" y="1327683"/>
            <a:ext cx="750490" cy="810207"/>
          </a:xfrm>
          <a:prstGeom prst="rect">
            <a:avLst/>
          </a:prstGeom>
        </p:spPr>
      </p:pic>
    </p:spTree>
    <p:extLst>
      <p:ext uri="{BB962C8B-B14F-4D97-AF65-F5344CB8AC3E}">
        <p14:creationId xmlns:p14="http://schemas.microsoft.com/office/powerpoint/2010/main" val="34456856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6AFBF-BEB5-3042-7D3A-9E47226DE27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B1BB85C-882D-4D76-0B6F-4FF7BE3A8A93}"/>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9152A8FF-08D3-C7D7-F87A-906C35A09595}"/>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D9F7962-8E6A-0891-C488-E455334A8420}"/>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A55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1DD0ABCA-E682-3574-3CA2-EE53B2842FF4}"/>
              </a:ext>
            </a:extLst>
          </p:cNvPr>
          <p:cNvSpPr txBox="1"/>
          <p:nvPr/>
        </p:nvSpPr>
        <p:spPr>
          <a:xfrm>
            <a:off x="2053061" y="1990144"/>
            <a:ext cx="7947640" cy="4078039"/>
          </a:xfrm>
          <a:prstGeom prst="rect">
            <a:avLst/>
          </a:prstGeom>
          <a:noFill/>
        </p:spPr>
        <p:txBody>
          <a:bodyPr wrap="square" rtlCol="0">
            <a:spAutoFit/>
          </a:bodyPr>
          <a:lstStyle/>
          <a:p>
            <a:pPr algn="ctr">
              <a:spcAft>
                <a:spcPts val="600"/>
              </a:spcAft>
            </a:pPr>
            <a:r>
              <a:rPr lang="en-US" sz="2800" b="1" dirty="0">
                <a:solidFill>
                  <a:schemeClr val="bg1"/>
                </a:solidFill>
              </a:rPr>
              <a:t>Slide 3</a:t>
            </a:r>
          </a:p>
          <a:p>
            <a:pPr algn="ctr">
              <a:spcAft>
                <a:spcPts val="600"/>
              </a:spcAft>
            </a:pPr>
            <a:r>
              <a:rPr lang="en-US" sz="2400" b="1" dirty="0">
                <a:solidFill>
                  <a:schemeClr val="bg1"/>
                </a:solidFill>
              </a:rPr>
              <a:t>Solution (Your Concept) </a:t>
            </a:r>
          </a:p>
          <a:p>
            <a:pPr algn="ctr">
              <a:spcAft>
                <a:spcPts val="600"/>
              </a:spcAft>
            </a:pPr>
            <a:r>
              <a:rPr lang="en-US" sz="2400" dirty="0">
                <a:solidFill>
                  <a:schemeClr val="bg1"/>
                </a:solidFill>
              </a:rPr>
              <a:t>Introduce your accommodation concept as the solution. Use visuals – a sketch or reference image of a glamping pod or treehouse – to make it real. Explain how your solution is unique. </a:t>
            </a:r>
          </a:p>
          <a:p>
            <a:pPr algn="ctr">
              <a:spcAft>
                <a:spcPts val="600"/>
              </a:spcAft>
            </a:pPr>
            <a:r>
              <a:rPr lang="en-US" sz="2400" b="1" dirty="0">
                <a:solidFill>
                  <a:schemeClr val="bg1"/>
                </a:solidFill>
              </a:rPr>
              <a:t>Example: </a:t>
            </a:r>
            <a:r>
              <a:rPr lang="en-US" sz="2400" b="1" i="1" dirty="0">
                <a:solidFill>
                  <a:schemeClr val="bg1"/>
                </a:solidFill>
              </a:rPr>
              <a:t>“Our solution is a small cluster of luxury treehouses on our farm, offering immersion in nature with hotel-like comfort. This provides travelers a one-of-a-kind experience, currently unavailable in our region.”</a:t>
            </a:r>
            <a:endParaRPr lang="en-GB" sz="2400" dirty="0">
              <a:solidFill>
                <a:schemeClr val="bg1"/>
              </a:solidFill>
            </a:endParaRPr>
          </a:p>
        </p:txBody>
      </p:sp>
      <p:pic>
        <p:nvPicPr>
          <p:cNvPr id="30" name="Graphic 29" descr="Thumbs up sign with solid fill">
            <a:extLst>
              <a:ext uri="{FF2B5EF4-FFF2-40B4-BE49-F238E27FC236}">
                <a16:creationId xmlns:a16="http://schemas.microsoft.com/office/drawing/2014/main" id="{1EDBAFD6-2A37-20F3-49EC-36B0D5BB7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88412" y="1227938"/>
            <a:ext cx="676937" cy="730802"/>
          </a:xfrm>
          <a:prstGeom prst="rect">
            <a:avLst/>
          </a:prstGeom>
        </p:spPr>
      </p:pic>
    </p:spTree>
    <p:extLst>
      <p:ext uri="{BB962C8B-B14F-4D97-AF65-F5344CB8AC3E}">
        <p14:creationId xmlns:p14="http://schemas.microsoft.com/office/powerpoint/2010/main" val="3391524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F508A-D947-99A6-0325-FD47AD3466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2B4564C-43C2-1D19-17E2-2DCAD0981802}"/>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9B1B865-0A20-0F93-EF44-6A219A380669}"/>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39A8607-4441-7283-21AE-D707A7B1410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C7C69"/>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741B0F5-A05B-E9DE-C24C-870DAAA8782A}"/>
              </a:ext>
            </a:extLst>
          </p:cNvPr>
          <p:cNvSpPr txBox="1"/>
          <p:nvPr/>
        </p:nvSpPr>
        <p:spPr>
          <a:xfrm>
            <a:off x="1133474" y="2101050"/>
            <a:ext cx="9496425" cy="4154984"/>
          </a:xfrm>
          <a:prstGeom prst="rect">
            <a:avLst/>
          </a:prstGeom>
          <a:noFill/>
        </p:spPr>
        <p:txBody>
          <a:bodyPr wrap="square" rtlCol="0">
            <a:spAutoFit/>
          </a:bodyPr>
          <a:lstStyle/>
          <a:p>
            <a:pPr algn="ctr">
              <a:spcAft>
                <a:spcPts val="600"/>
              </a:spcAft>
            </a:pPr>
            <a:r>
              <a:rPr lang="en-US" sz="2800" b="1" dirty="0">
                <a:solidFill>
                  <a:schemeClr val="bg1"/>
                </a:solidFill>
              </a:rPr>
              <a:t>Slide 4</a:t>
            </a:r>
          </a:p>
          <a:p>
            <a:pPr algn="ctr">
              <a:spcAft>
                <a:spcPts val="600"/>
              </a:spcAft>
            </a:pPr>
            <a:r>
              <a:rPr lang="en-US" sz="2400" b="1" dirty="0">
                <a:solidFill>
                  <a:schemeClr val="bg1"/>
                </a:solidFill>
              </a:rPr>
              <a:t>Market and Market Fit</a:t>
            </a:r>
          </a:p>
          <a:p>
            <a:pPr algn="ctr">
              <a:spcAft>
                <a:spcPts val="600"/>
              </a:spcAft>
            </a:pPr>
            <a:r>
              <a:rPr lang="en-US" sz="2400" dirty="0">
                <a:solidFill>
                  <a:schemeClr val="bg1"/>
                </a:solidFill>
              </a:rPr>
              <a:t>Who are your target customers and how big is the market? Provide some data: </a:t>
            </a:r>
          </a:p>
          <a:p>
            <a:pPr algn="ctr">
              <a:spcAft>
                <a:spcPts val="600"/>
              </a:spcAft>
            </a:pPr>
            <a:r>
              <a:rPr lang="en-US" sz="2400" b="1" dirty="0">
                <a:solidFill>
                  <a:schemeClr val="bg1"/>
                </a:solidFill>
              </a:rPr>
              <a:t>Example: </a:t>
            </a:r>
            <a:r>
              <a:rPr lang="en-US" sz="2400" b="1" i="1" dirty="0">
                <a:solidFill>
                  <a:schemeClr val="bg1"/>
                </a:solidFill>
              </a:rPr>
              <a:t>“Glamping is a growing trend – EU market grew 15% last year’</a:t>
            </a:r>
            <a:r>
              <a:rPr lang="en-US" sz="2400" dirty="0">
                <a:solidFill>
                  <a:schemeClr val="bg1"/>
                </a:solidFill>
              </a:rPr>
              <a:t> </a:t>
            </a:r>
            <a:r>
              <a:rPr lang="en-US" sz="2400" dirty="0">
                <a:solidFill>
                  <a:schemeClr val="bg1"/>
                </a:solidFill>
                <a:hlinkClick r:id="rId2">
                  <a:extLst>
                    <a:ext uri="{A12FA001-AC4F-418D-AE19-62706E023703}">
                      <ahyp:hlinkClr xmlns:ahyp="http://schemas.microsoft.com/office/drawing/2018/hyperlinkcolor" val="tx"/>
                    </a:ext>
                  </a:extLst>
                </a:hlinkClick>
              </a:rPr>
              <a:t>Touch Stay 2024</a:t>
            </a:r>
            <a:r>
              <a:rPr lang="en-US" sz="2400" dirty="0">
                <a:solidFill>
                  <a:schemeClr val="bg1"/>
                </a:solidFill>
              </a:rPr>
              <a:t>.</a:t>
            </a:r>
            <a:r>
              <a:rPr lang="en-US" sz="2400" b="1" i="1" dirty="0">
                <a:solidFill>
                  <a:schemeClr val="bg1"/>
                </a:solidFill>
              </a:rPr>
              <a:t> In our area, there are 100,000 visitors annually and surveys show increasing demand for eco-friendly stays.” </a:t>
            </a:r>
          </a:p>
          <a:p>
            <a:pPr algn="ctr">
              <a:spcAft>
                <a:spcPts val="600"/>
              </a:spcAft>
            </a:pPr>
            <a:r>
              <a:rPr lang="en-US" sz="2400" dirty="0">
                <a:solidFill>
                  <a:schemeClr val="bg1"/>
                </a:solidFill>
              </a:rPr>
              <a:t>If you have a specific niche (families, couples, eco-travelers), mention that. Show that you understand the tourism market dynamics in your country (seasonality, source markets, etc.).</a:t>
            </a:r>
          </a:p>
        </p:txBody>
      </p:sp>
      <p:pic>
        <p:nvPicPr>
          <p:cNvPr id="3" name="Graphic 2" descr="Bullseye with solid fill">
            <a:extLst>
              <a:ext uri="{FF2B5EF4-FFF2-40B4-BE49-F238E27FC236}">
                <a16:creationId xmlns:a16="http://schemas.microsoft.com/office/drawing/2014/main" id="{25740E1C-21E4-3410-5874-7A8C562A61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6319" y="1295089"/>
            <a:ext cx="770734" cy="770734"/>
          </a:xfrm>
          <a:prstGeom prst="rect">
            <a:avLst/>
          </a:prstGeom>
        </p:spPr>
      </p:pic>
    </p:spTree>
    <p:extLst>
      <p:ext uri="{BB962C8B-B14F-4D97-AF65-F5344CB8AC3E}">
        <p14:creationId xmlns:p14="http://schemas.microsoft.com/office/powerpoint/2010/main" val="3156658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BB6D6-1394-A9F0-177C-9488278D219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2BF7372-108A-F68A-4E29-7BAC855C313B}"/>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FD2162E0-7241-8F25-EA18-169F4529B9C3}"/>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719C3FB-C1E4-FF61-FB28-1CBECC041C6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3FB5A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20776CC-3C30-9242-BD9D-91C267B1E661}"/>
              </a:ext>
            </a:extLst>
          </p:cNvPr>
          <p:cNvSpPr txBox="1"/>
          <p:nvPr/>
        </p:nvSpPr>
        <p:spPr>
          <a:xfrm>
            <a:off x="1133474" y="2101050"/>
            <a:ext cx="9496425" cy="3924151"/>
          </a:xfrm>
          <a:prstGeom prst="rect">
            <a:avLst/>
          </a:prstGeom>
          <a:noFill/>
        </p:spPr>
        <p:txBody>
          <a:bodyPr wrap="square" rtlCol="0">
            <a:spAutoFit/>
          </a:bodyPr>
          <a:lstStyle/>
          <a:p>
            <a:pPr algn="ctr">
              <a:spcAft>
                <a:spcPts val="600"/>
              </a:spcAft>
            </a:pPr>
            <a:r>
              <a:rPr lang="en-US" sz="2800" b="1" dirty="0">
                <a:solidFill>
                  <a:schemeClr val="bg1"/>
                </a:solidFill>
              </a:rPr>
              <a:t>Slide 5</a:t>
            </a:r>
          </a:p>
          <a:p>
            <a:pPr algn="ctr"/>
            <a:r>
              <a:rPr lang="en-US" sz="2400" b="1" dirty="0">
                <a:solidFill>
                  <a:schemeClr val="bg1"/>
                </a:solidFill>
              </a:rPr>
              <a:t>Competitive Landscape</a:t>
            </a:r>
            <a:endParaRPr lang="en-US" sz="2400" dirty="0">
              <a:solidFill>
                <a:schemeClr val="bg1"/>
              </a:solidFill>
            </a:endParaRPr>
          </a:p>
          <a:p>
            <a:pPr algn="ctr"/>
            <a:r>
              <a:rPr lang="en-US" sz="2400" dirty="0">
                <a:solidFill>
                  <a:schemeClr val="bg1"/>
                </a:solidFill>
              </a:rPr>
              <a:t>Acknowledge what alternatives tourists currently have and why you’ll stand out. This could be a simple table comparing your offering to others (local B&amp;Bs, campsites, hotels). </a:t>
            </a:r>
            <a:r>
              <a:rPr lang="en-US" sz="2400" dirty="0" err="1">
                <a:solidFill>
                  <a:schemeClr val="bg1"/>
                </a:solidFill>
              </a:rPr>
              <a:t>Emphasise</a:t>
            </a:r>
            <a:r>
              <a:rPr lang="en-US" sz="2400" dirty="0">
                <a:solidFill>
                  <a:schemeClr val="bg1"/>
                </a:solidFill>
              </a:rPr>
              <a:t> your </a:t>
            </a:r>
            <a:r>
              <a:rPr lang="en-US" sz="2400" b="1" dirty="0">
                <a:solidFill>
                  <a:schemeClr val="bg1"/>
                </a:solidFill>
              </a:rPr>
              <a:t>USP (Unique Selling Proposition)</a:t>
            </a:r>
          </a:p>
          <a:p>
            <a:pPr algn="ctr"/>
            <a:endParaRPr lang="en-US" sz="2400" b="1" dirty="0">
              <a:solidFill>
                <a:schemeClr val="bg1"/>
              </a:solidFill>
            </a:endParaRPr>
          </a:p>
          <a:p>
            <a:pPr algn="ctr"/>
            <a:r>
              <a:rPr lang="en-US" sz="2400" b="1" dirty="0">
                <a:solidFill>
                  <a:schemeClr val="bg1"/>
                </a:solidFill>
              </a:rPr>
              <a:t>For example, </a:t>
            </a:r>
            <a:r>
              <a:rPr lang="en-US" sz="2400" dirty="0">
                <a:solidFill>
                  <a:schemeClr val="bg1"/>
                </a:solidFill>
              </a:rPr>
              <a:t>maybe it’s the only floating cabins in the country, or the first themed treehouse resort, or simply the most authentic farm stay with a luxury twist. Funders want to know you have an edge.</a:t>
            </a:r>
          </a:p>
        </p:txBody>
      </p:sp>
      <p:pic>
        <p:nvPicPr>
          <p:cNvPr id="5" name="Graphic 4" descr="Weights Uneven with solid fill">
            <a:extLst>
              <a:ext uri="{FF2B5EF4-FFF2-40B4-BE49-F238E27FC236}">
                <a16:creationId xmlns:a16="http://schemas.microsoft.com/office/drawing/2014/main" id="{C32681C8-4E86-9074-1A6C-903DFAE710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2891" y="1312380"/>
            <a:ext cx="757266" cy="757266"/>
          </a:xfrm>
          <a:prstGeom prst="rect">
            <a:avLst/>
          </a:prstGeom>
        </p:spPr>
      </p:pic>
    </p:spTree>
    <p:extLst>
      <p:ext uri="{BB962C8B-B14F-4D97-AF65-F5344CB8AC3E}">
        <p14:creationId xmlns:p14="http://schemas.microsoft.com/office/powerpoint/2010/main" val="1861245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69B8E-4201-CA01-B04E-42494D582D5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F9FBCA-2804-58D2-DF85-8B923F4DE354}"/>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4B51C0D-CF56-04BF-86B5-4CDEFCA22BAC}"/>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E44828DF-968E-11B7-4523-007489F268E6}"/>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876F3E90-9BB8-7D75-CA9B-4C613CE5999C}"/>
              </a:ext>
            </a:extLst>
          </p:cNvPr>
          <p:cNvSpPr txBox="1"/>
          <p:nvPr/>
        </p:nvSpPr>
        <p:spPr>
          <a:xfrm>
            <a:off x="1133474" y="2101050"/>
            <a:ext cx="9496425" cy="4293483"/>
          </a:xfrm>
          <a:prstGeom prst="rect">
            <a:avLst/>
          </a:prstGeom>
          <a:noFill/>
        </p:spPr>
        <p:txBody>
          <a:bodyPr wrap="square" rtlCol="0">
            <a:spAutoFit/>
          </a:bodyPr>
          <a:lstStyle/>
          <a:p>
            <a:pPr algn="ctr">
              <a:spcAft>
                <a:spcPts val="600"/>
              </a:spcAft>
            </a:pPr>
            <a:r>
              <a:rPr lang="en-US" sz="2800" b="1" dirty="0">
                <a:solidFill>
                  <a:schemeClr val="bg1"/>
                </a:solidFill>
              </a:rPr>
              <a:t>Slide 6</a:t>
            </a:r>
          </a:p>
          <a:p>
            <a:pPr algn="ctr"/>
            <a:r>
              <a:rPr lang="en-US" sz="2400" b="1" dirty="0">
                <a:solidFill>
                  <a:schemeClr val="bg1"/>
                </a:solidFill>
              </a:rPr>
              <a:t>Revenue Model &amp; Pricing</a:t>
            </a:r>
            <a:endParaRPr lang="en-US" sz="2400" dirty="0">
              <a:solidFill>
                <a:schemeClr val="bg1"/>
              </a:solidFill>
            </a:endParaRPr>
          </a:p>
          <a:p>
            <a:pPr algn="ctr"/>
            <a:r>
              <a:rPr lang="en-US" sz="2400" dirty="0">
                <a:solidFill>
                  <a:schemeClr val="bg1"/>
                </a:solidFill>
              </a:rPr>
              <a:t>Explain how you will make money. Show the expected pricing, for example, an average of €120/night, along with occupancy assumptions. Include a simple projection: </a:t>
            </a:r>
          </a:p>
          <a:p>
            <a:pPr algn="ctr"/>
            <a:r>
              <a:rPr lang="en-US" sz="2400" b="1" i="1" dirty="0">
                <a:solidFill>
                  <a:schemeClr val="bg1"/>
                </a:solidFill>
              </a:rPr>
              <a:t>“At €120/night and 50% yearly occupancy for five units, we expect €130,000 annual revenue.”</a:t>
            </a:r>
            <a:r>
              <a:rPr lang="en-US" sz="2400" dirty="0">
                <a:solidFill>
                  <a:schemeClr val="bg1"/>
                </a:solidFill>
              </a:rPr>
              <a:t> </a:t>
            </a:r>
          </a:p>
          <a:p>
            <a:pPr algn="ctr"/>
            <a:r>
              <a:rPr lang="en-US" sz="2400" dirty="0">
                <a:solidFill>
                  <a:schemeClr val="bg1"/>
                </a:solidFill>
              </a:rPr>
              <a:t>Mention any other income streams if relevant (tours, meals, equipment rental, etc.). This slide reassures investors that the numbers can work. For a grant application, you may instead provide a budget table and a narrative explaining how the grant money will be used to generate economic activity.</a:t>
            </a:r>
          </a:p>
        </p:txBody>
      </p:sp>
      <p:pic>
        <p:nvPicPr>
          <p:cNvPr id="29" name="Graphic 28" descr="Pandemic exponential curve bar graph with solid fill">
            <a:extLst>
              <a:ext uri="{FF2B5EF4-FFF2-40B4-BE49-F238E27FC236}">
                <a16:creationId xmlns:a16="http://schemas.microsoft.com/office/drawing/2014/main" id="{C419FC3D-44B6-40F2-ECC7-B5B19C6BB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333500"/>
            <a:ext cx="914400" cy="914400"/>
          </a:xfrm>
          <a:prstGeom prst="rect">
            <a:avLst/>
          </a:prstGeom>
        </p:spPr>
      </p:pic>
    </p:spTree>
    <p:extLst>
      <p:ext uri="{BB962C8B-B14F-4D97-AF65-F5344CB8AC3E}">
        <p14:creationId xmlns:p14="http://schemas.microsoft.com/office/powerpoint/2010/main" val="1256262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CAC9A-AE20-09D1-75D8-9820C6FCD1D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C4D662F-4532-02A7-737D-448EDEA2D3B2}"/>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062057EF-DA9C-9739-F1EF-E2CD7899B096}"/>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2EC8454-6D1F-1C75-79BB-FED2D3239CD0}"/>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BA63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9E497C39-C5AD-AF93-30DD-20B0CD65F38D}"/>
              </a:ext>
            </a:extLst>
          </p:cNvPr>
          <p:cNvSpPr txBox="1"/>
          <p:nvPr/>
        </p:nvSpPr>
        <p:spPr>
          <a:xfrm>
            <a:off x="1133474" y="2101050"/>
            <a:ext cx="9496425" cy="4724370"/>
          </a:xfrm>
          <a:prstGeom prst="rect">
            <a:avLst/>
          </a:prstGeom>
          <a:noFill/>
        </p:spPr>
        <p:txBody>
          <a:bodyPr wrap="square" rtlCol="0">
            <a:spAutoFit/>
          </a:bodyPr>
          <a:lstStyle/>
          <a:p>
            <a:pPr algn="ctr">
              <a:spcAft>
                <a:spcPts val="600"/>
              </a:spcAft>
            </a:pPr>
            <a:r>
              <a:rPr lang="en-US" sz="2800" b="1" dirty="0">
                <a:solidFill>
                  <a:schemeClr val="bg1"/>
                </a:solidFill>
              </a:rPr>
              <a:t>Slide 7</a:t>
            </a:r>
          </a:p>
          <a:p>
            <a:pPr algn="ctr"/>
            <a:r>
              <a:rPr lang="en-US" sz="2400" b="1" dirty="0">
                <a:solidFill>
                  <a:schemeClr val="bg1"/>
                </a:solidFill>
              </a:rPr>
              <a:t>Financials</a:t>
            </a:r>
          </a:p>
          <a:p>
            <a:pPr algn="ctr"/>
            <a:r>
              <a:rPr lang="en-US" sz="2200" dirty="0">
                <a:solidFill>
                  <a:schemeClr val="bg1"/>
                </a:solidFill>
              </a:rPr>
              <a:t>For investors or loans, include a slide with key financial projections (3-5 year outlook), including revenue, expenses, profit, and break-even point. Highlight if/when the business becomes profitable. Also, state how much funding you seek, what form (equity, loan, or grant), and how it will be used.</a:t>
            </a:r>
          </a:p>
          <a:p>
            <a:pPr algn="ctr"/>
            <a:endParaRPr lang="en-US" sz="2200" dirty="0">
              <a:solidFill>
                <a:schemeClr val="bg1"/>
              </a:solidFill>
            </a:endParaRPr>
          </a:p>
          <a:p>
            <a:pPr algn="ctr"/>
            <a:r>
              <a:rPr lang="en-US" sz="2200" b="1" dirty="0">
                <a:solidFill>
                  <a:schemeClr val="bg1"/>
                </a:solidFill>
              </a:rPr>
              <a:t>For example,</a:t>
            </a:r>
            <a:r>
              <a:rPr lang="en-US" sz="2200" dirty="0">
                <a:solidFill>
                  <a:schemeClr val="bg1"/>
                </a:solidFill>
              </a:rPr>
              <a:t> </a:t>
            </a:r>
            <a:r>
              <a:rPr lang="en-US" sz="2200" b="1" i="1" dirty="0">
                <a:solidFill>
                  <a:schemeClr val="bg1"/>
                </a:solidFill>
              </a:rPr>
              <a:t>“Seeking €200k total: €100k for construction, €50k for pods, €50k for working capital”. </a:t>
            </a:r>
            <a:r>
              <a:rPr lang="en-US" sz="2200" dirty="0">
                <a:solidFill>
                  <a:schemeClr val="bg1"/>
                </a:solidFill>
              </a:rPr>
              <a:t>For grant pitches, focus on project cost and the grant amount requested, with confirmation of your co-funding and that the project is viable long-term (grants committees want to know their money creates something sustainable, not a failed project).</a:t>
            </a:r>
          </a:p>
          <a:p>
            <a:pPr algn="ctr"/>
            <a:endParaRPr lang="en-IE" sz="24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E75FC5CD-521C-3F8E-7F48-21F1EA7595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3330640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F99B-716A-992B-44C7-084A5F783CF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46E2B8E-C65A-E44A-96F7-3429D2684C1F}"/>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696591A9-7DCC-F111-91CE-58725AA7AE97}"/>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F12FA2A6-AA53-2E8F-F6DD-2D2A9C6DE6C9}"/>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41419958-ABB9-309A-7A49-B60564E992CE}"/>
              </a:ext>
            </a:extLst>
          </p:cNvPr>
          <p:cNvSpPr txBox="1"/>
          <p:nvPr/>
        </p:nvSpPr>
        <p:spPr>
          <a:xfrm>
            <a:off x="1133474" y="2101050"/>
            <a:ext cx="9496425" cy="4601260"/>
          </a:xfrm>
          <a:prstGeom prst="rect">
            <a:avLst/>
          </a:prstGeom>
          <a:noFill/>
        </p:spPr>
        <p:txBody>
          <a:bodyPr wrap="square" rtlCol="0">
            <a:spAutoFit/>
          </a:bodyPr>
          <a:lstStyle/>
          <a:p>
            <a:pPr algn="ctr">
              <a:spcAft>
                <a:spcPts val="600"/>
              </a:spcAft>
            </a:pPr>
            <a:r>
              <a:rPr lang="en-US" sz="2800" b="1" dirty="0">
                <a:solidFill>
                  <a:schemeClr val="bg1"/>
                </a:solidFill>
              </a:rPr>
              <a:t>Slide 8</a:t>
            </a:r>
          </a:p>
          <a:p>
            <a:pPr algn="ctr">
              <a:spcAft>
                <a:spcPts val="600"/>
              </a:spcAft>
            </a:pPr>
            <a:r>
              <a:rPr lang="en-US" sz="2400" b="1" dirty="0">
                <a:solidFill>
                  <a:schemeClr val="bg1"/>
                </a:solidFill>
              </a:rPr>
              <a:t>Team </a:t>
            </a:r>
          </a:p>
          <a:p>
            <a:pPr algn="ctr">
              <a:spcAft>
                <a:spcPts val="600"/>
              </a:spcAft>
            </a:pPr>
            <a:r>
              <a:rPr lang="en-US" sz="2400" dirty="0">
                <a:solidFill>
                  <a:schemeClr val="bg1"/>
                </a:solidFill>
              </a:rPr>
              <a:t>Introduce who is behind the project. In many rural startups, it might just be you and your family – that’s fine. Highlight relevant skills or experience: </a:t>
            </a:r>
          </a:p>
          <a:p>
            <a:pPr algn="ctr">
              <a:spcAft>
                <a:spcPts val="600"/>
              </a:spcAft>
            </a:pPr>
            <a:r>
              <a:rPr lang="en-US" sz="2400" b="1" dirty="0">
                <a:solidFill>
                  <a:schemeClr val="bg1"/>
                </a:solidFill>
              </a:rPr>
              <a:t>For example, </a:t>
            </a:r>
            <a:r>
              <a:rPr lang="en-US" sz="2400" b="1" i="1" dirty="0">
                <a:solidFill>
                  <a:schemeClr val="bg1"/>
                </a:solidFill>
              </a:rPr>
              <a:t>“I have 10 years’ experience managing our farm and guesthouse” </a:t>
            </a:r>
            <a:r>
              <a:rPr lang="en-US" sz="2400" dirty="0">
                <a:solidFill>
                  <a:schemeClr val="bg1"/>
                </a:solidFill>
              </a:rPr>
              <a:t>or </a:t>
            </a:r>
            <a:r>
              <a:rPr lang="en-US" sz="2400" b="1" i="1" dirty="0">
                <a:solidFill>
                  <a:schemeClr val="bg1"/>
                </a:solidFill>
              </a:rPr>
              <a:t>“My partner is a carpenter (will help build cabins) and I have marketing experience.” </a:t>
            </a:r>
          </a:p>
          <a:p>
            <a:pPr algn="ctr">
              <a:spcAft>
                <a:spcPts val="600"/>
              </a:spcAft>
            </a:pPr>
            <a:r>
              <a:rPr lang="en-US" sz="2400" dirty="0">
                <a:solidFill>
                  <a:schemeClr val="bg1"/>
                </a:solidFill>
              </a:rPr>
              <a:t>If you have support from an advisor or partner (like a local tourism expert or an architect), mention them. Funders invest in people, so show you have the passion </a:t>
            </a:r>
            <a:r>
              <a:rPr lang="en-US" sz="2400" i="1" dirty="0">
                <a:solidFill>
                  <a:schemeClr val="bg1"/>
                </a:solidFill>
              </a:rPr>
              <a:t>and</a:t>
            </a:r>
            <a:r>
              <a:rPr lang="en-US" sz="2400" dirty="0">
                <a:solidFill>
                  <a:schemeClr val="bg1"/>
                </a:solidFill>
              </a:rPr>
              <a:t> capability to execute this plan.</a:t>
            </a:r>
          </a:p>
          <a:p>
            <a:pPr algn="ctr">
              <a:spcAft>
                <a:spcPts val="600"/>
              </a:spcAft>
            </a:pPr>
            <a:endParaRPr lang="en-IE" sz="2400" dirty="0">
              <a:solidFill>
                <a:schemeClr val="bg1"/>
              </a:solidFill>
            </a:endParaRPr>
          </a:p>
        </p:txBody>
      </p:sp>
      <p:pic>
        <p:nvPicPr>
          <p:cNvPr id="7" name="Graphic 6" descr="Bar graph with upward trend with solid fill">
            <a:extLst>
              <a:ext uri="{FF2B5EF4-FFF2-40B4-BE49-F238E27FC236}">
                <a16:creationId xmlns:a16="http://schemas.microsoft.com/office/drawing/2014/main" id="{B17E78CB-D51F-155B-3007-C2314B0B3D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24486" y="1295400"/>
            <a:ext cx="914400" cy="914400"/>
          </a:xfrm>
          <a:prstGeom prst="rect">
            <a:avLst/>
          </a:prstGeom>
        </p:spPr>
      </p:pic>
    </p:spTree>
    <p:extLst>
      <p:ext uri="{BB962C8B-B14F-4D97-AF65-F5344CB8AC3E}">
        <p14:creationId xmlns:p14="http://schemas.microsoft.com/office/powerpoint/2010/main" val="9594516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F3C12-D8C0-57C3-DAB5-4C2758A8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A8954D3-6F09-7409-2D84-E69170FCD1CB}"/>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ACBC4D91-7D9C-89D0-2987-D806EB391D10}"/>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564768-97D9-A9EF-ABCB-04EC068EE7B3}"/>
              </a:ext>
            </a:extLst>
          </p:cNvPr>
          <p:cNvSpPr/>
          <p:nvPr/>
        </p:nvSpPr>
        <p:spPr>
          <a:xfrm>
            <a:off x="771478" y="1160652"/>
            <a:ext cx="10382297"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3DEF00A3-99FF-9F68-738F-010140D153A0}"/>
              </a:ext>
            </a:extLst>
          </p:cNvPr>
          <p:cNvSpPr txBox="1"/>
          <p:nvPr/>
        </p:nvSpPr>
        <p:spPr>
          <a:xfrm>
            <a:off x="1133474" y="2101050"/>
            <a:ext cx="9496425" cy="5109091"/>
          </a:xfrm>
          <a:prstGeom prst="rect">
            <a:avLst/>
          </a:prstGeom>
          <a:noFill/>
        </p:spPr>
        <p:txBody>
          <a:bodyPr wrap="square" rtlCol="0">
            <a:spAutoFit/>
          </a:bodyPr>
          <a:lstStyle/>
          <a:p>
            <a:pPr algn="ctr">
              <a:spcAft>
                <a:spcPts val="600"/>
              </a:spcAft>
            </a:pPr>
            <a:r>
              <a:rPr lang="en-US" sz="2800" b="1" dirty="0">
                <a:solidFill>
                  <a:schemeClr val="bg1"/>
                </a:solidFill>
              </a:rPr>
              <a:t>Slide 9</a:t>
            </a:r>
          </a:p>
          <a:p>
            <a:pPr algn="ctr">
              <a:spcAft>
                <a:spcPts val="600"/>
              </a:spcAft>
            </a:pPr>
            <a:r>
              <a:rPr lang="en-US" sz="2400" b="1" dirty="0">
                <a:solidFill>
                  <a:schemeClr val="bg1"/>
                </a:solidFill>
              </a:rPr>
              <a:t>Milestones &amp; Action Plan </a:t>
            </a:r>
          </a:p>
          <a:p>
            <a:pPr algn="ctr"/>
            <a:r>
              <a:rPr lang="en-US" sz="2400" dirty="0">
                <a:solidFill>
                  <a:schemeClr val="bg1"/>
                </a:solidFill>
              </a:rPr>
              <a:t>Outline what you’ve achieved so far (business plan done, land secured, planning permission submitted, etc.) and the timeline ahead. </a:t>
            </a:r>
          </a:p>
          <a:p>
            <a:pPr algn="ctr"/>
            <a:endParaRPr lang="en-US" sz="2400" b="1" dirty="0">
              <a:solidFill>
                <a:schemeClr val="bg1"/>
              </a:solidFill>
            </a:endParaRPr>
          </a:p>
          <a:p>
            <a:pPr algn="ctr"/>
            <a:r>
              <a:rPr lang="en-US" sz="2400" b="1" dirty="0">
                <a:solidFill>
                  <a:schemeClr val="bg1"/>
                </a:solidFill>
              </a:rPr>
              <a:t>For example, </a:t>
            </a:r>
            <a:r>
              <a:rPr lang="en-US" sz="2400" b="1" i="1" dirty="0">
                <a:solidFill>
                  <a:schemeClr val="bg1"/>
                </a:solidFill>
              </a:rPr>
              <a:t>“Q1: </a:t>
            </a:r>
            <a:r>
              <a:rPr lang="en-US" sz="2400" b="1" i="1" dirty="0" err="1">
                <a:solidFill>
                  <a:schemeClr val="bg1"/>
                </a:solidFill>
              </a:rPr>
              <a:t>finalise</a:t>
            </a:r>
            <a:r>
              <a:rPr lang="en-US" sz="2400" b="1" i="1" dirty="0">
                <a:solidFill>
                  <a:schemeClr val="bg1"/>
                </a:solidFill>
              </a:rPr>
              <a:t> permits, Q2: begin construction, Q3: launch and start welcoming guests.”</a:t>
            </a:r>
          </a:p>
          <a:p>
            <a:pPr algn="ctr"/>
            <a:r>
              <a:rPr lang="en-US" sz="2400" dirty="0">
                <a:solidFill>
                  <a:schemeClr val="bg1"/>
                </a:solidFill>
              </a:rPr>
              <a:t>This shows you have a concrete roadmap. For grants, detail the project implementation plan and key milestones the grant will enable. </a:t>
            </a:r>
          </a:p>
          <a:p>
            <a:pPr algn="ctr"/>
            <a:endParaRPr lang="en-US" sz="2400" b="1" dirty="0">
              <a:solidFill>
                <a:schemeClr val="bg1"/>
              </a:solidFill>
            </a:endParaRPr>
          </a:p>
          <a:p>
            <a:pPr algn="ctr"/>
            <a:r>
              <a:rPr lang="en-US" sz="2400" b="1" dirty="0">
                <a:solidFill>
                  <a:schemeClr val="bg1"/>
                </a:solidFill>
              </a:rPr>
              <a:t>For example,</a:t>
            </a:r>
            <a:r>
              <a:rPr lang="en-US" sz="2400" dirty="0">
                <a:solidFill>
                  <a:schemeClr val="bg1"/>
                </a:solidFill>
              </a:rPr>
              <a:t> </a:t>
            </a:r>
            <a:r>
              <a:rPr lang="en-US" sz="2400" b="1" i="1" dirty="0">
                <a:solidFill>
                  <a:schemeClr val="bg1"/>
                </a:solidFill>
              </a:rPr>
              <a:t>“grant by March, build by July, open by August”</a:t>
            </a:r>
            <a:r>
              <a:rPr lang="en-US" sz="2400" dirty="0">
                <a:solidFill>
                  <a:schemeClr val="bg1"/>
                </a:solidFill>
              </a:rPr>
              <a:t>.</a:t>
            </a:r>
          </a:p>
          <a:p>
            <a:pPr algn="ctr"/>
            <a:endParaRPr lang="en-IE" sz="2400" dirty="0">
              <a:solidFill>
                <a:schemeClr val="bg1"/>
              </a:solidFill>
            </a:endParaRPr>
          </a:p>
          <a:p>
            <a:pPr algn="ctr">
              <a:spcAft>
                <a:spcPts val="600"/>
              </a:spcAft>
            </a:pPr>
            <a:endParaRPr lang="en-IE" sz="2400" dirty="0">
              <a:solidFill>
                <a:schemeClr val="bg1"/>
              </a:solidFill>
            </a:endParaRPr>
          </a:p>
        </p:txBody>
      </p:sp>
      <p:pic>
        <p:nvPicPr>
          <p:cNvPr id="5" name="Graphic 4" descr="Aspiration with solid fill">
            <a:extLst>
              <a:ext uri="{FF2B5EF4-FFF2-40B4-BE49-F238E27FC236}">
                <a16:creationId xmlns:a16="http://schemas.microsoft.com/office/drawing/2014/main" id="{9764ECCD-1676-B93B-0AD9-895A0FB507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43525" y="1186650"/>
            <a:ext cx="914400" cy="914400"/>
          </a:xfrm>
          <a:prstGeom prst="rect">
            <a:avLst/>
          </a:prstGeom>
        </p:spPr>
      </p:pic>
    </p:spTree>
    <p:extLst>
      <p:ext uri="{BB962C8B-B14F-4D97-AF65-F5344CB8AC3E}">
        <p14:creationId xmlns:p14="http://schemas.microsoft.com/office/powerpoint/2010/main" val="10360464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1DBA3-D8CC-1B9B-62DC-C68AB6C3044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BF791E0-26E1-6D75-12C7-459554E67956}"/>
              </a:ext>
            </a:extLst>
          </p:cNvPr>
          <p:cNvSpPr>
            <a:spLocks noGrp="1"/>
          </p:cNvSpPr>
          <p:nvPr>
            <p:ph type="body" sz="quarter" idx="16"/>
          </p:nvPr>
        </p:nvSpPr>
        <p:spPr>
          <a:xfrm>
            <a:off x="771478" y="325594"/>
            <a:ext cx="10614687" cy="803654"/>
          </a:xfrm>
        </p:spPr>
        <p:txBody>
          <a:bodyPr/>
          <a:lstStyle/>
          <a:p>
            <a:r>
              <a:rPr lang="en-US" dirty="0">
                <a:solidFill>
                  <a:srgbClr val="E96751"/>
                </a:solidFill>
              </a:rPr>
              <a:t>Structuring a Basic Pitch Deck (Covering 10 Key Aspects)</a:t>
            </a:r>
          </a:p>
          <a:p>
            <a:endParaRPr lang="en-US" dirty="0">
              <a:solidFill>
                <a:srgbClr val="E96751"/>
              </a:solidFill>
            </a:endParaRPr>
          </a:p>
        </p:txBody>
      </p:sp>
      <p:cxnSp>
        <p:nvCxnSpPr>
          <p:cNvPr id="2" name="Straight Connector 1">
            <a:extLst>
              <a:ext uri="{FF2B5EF4-FFF2-40B4-BE49-F238E27FC236}">
                <a16:creationId xmlns:a16="http://schemas.microsoft.com/office/drawing/2014/main" id="{24040E52-BE13-D464-6615-98484D78D5E4}"/>
              </a:ext>
            </a:extLst>
          </p:cNvPr>
          <p:cNvCxnSpPr>
            <a:cxnSpLocks/>
          </p:cNvCxnSpPr>
          <p:nvPr/>
        </p:nvCxnSpPr>
        <p:spPr>
          <a:xfrm>
            <a:off x="0" y="984232"/>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01F3DF4E-A30C-247C-7106-422C1CE37EEE}"/>
              </a:ext>
            </a:extLst>
          </p:cNvPr>
          <p:cNvSpPr/>
          <p:nvPr/>
        </p:nvSpPr>
        <p:spPr>
          <a:xfrm>
            <a:off x="771478" y="1160651"/>
            <a:ext cx="10382297" cy="5592573"/>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F1AE192C-C41B-2125-B3A9-99C642CAC0C4}"/>
              </a:ext>
            </a:extLst>
          </p:cNvPr>
          <p:cNvSpPr txBox="1"/>
          <p:nvPr/>
        </p:nvSpPr>
        <p:spPr>
          <a:xfrm>
            <a:off x="1214413" y="1881975"/>
            <a:ext cx="9496425" cy="5509200"/>
          </a:xfrm>
          <a:prstGeom prst="rect">
            <a:avLst/>
          </a:prstGeom>
          <a:noFill/>
        </p:spPr>
        <p:txBody>
          <a:bodyPr wrap="square" rtlCol="0">
            <a:spAutoFit/>
          </a:bodyPr>
          <a:lstStyle/>
          <a:p>
            <a:pPr algn="ctr">
              <a:spcAft>
                <a:spcPts val="600"/>
              </a:spcAft>
            </a:pPr>
            <a:r>
              <a:rPr lang="en-US" sz="2800" b="1" dirty="0">
                <a:solidFill>
                  <a:schemeClr val="bg1"/>
                </a:solidFill>
              </a:rPr>
              <a:t>Slide 10</a:t>
            </a:r>
          </a:p>
          <a:p>
            <a:pPr algn="ctr">
              <a:spcAft>
                <a:spcPts val="600"/>
              </a:spcAft>
            </a:pPr>
            <a:r>
              <a:rPr lang="en-US" sz="2400" b="1" dirty="0">
                <a:solidFill>
                  <a:schemeClr val="bg1"/>
                </a:solidFill>
              </a:rPr>
              <a:t>Impact and Vision</a:t>
            </a:r>
          </a:p>
          <a:p>
            <a:pPr algn="ctr"/>
            <a:r>
              <a:rPr lang="en-US" sz="2200" dirty="0">
                <a:solidFill>
                  <a:schemeClr val="bg1"/>
                </a:solidFill>
              </a:rPr>
              <a:t>Especially important for grants or community-focused investors. Describe the broader impact: jobs created (even if just 1-2 to start), preserving an old barn by repurposing it, attracting tourists to a lesser-known area, supporting local suppliers (maybe you’ll source breakfast from local farms). Align this with funder priorities. </a:t>
            </a:r>
          </a:p>
          <a:p>
            <a:pPr algn="ctr"/>
            <a:r>
              <a:rPr lang="en-US" sz="2200" b="1" dirty="0">
                <a:solidFill>
                  <a:schemeClr val="bg1"/>
                </a:solidFill>
              </a:rPr>
              <a:t>For example,</a:t>
            </a:r>
            <a:r>
              <a:rPr lang="en-US" sz="2200" dirty="0">
                <a:solidFill>
                  <a:schemeClr val="bg1"/>
                </a:solidFill>
              </a:rPr>
              <a:t> LEADER loves community impact – mention if you’ll collaborate with local activity providers or if your business keeps the younger generation on the family land. Also, share the long-term vision: </a:t>
            </a:r>
          </a:p>
          <a:p>
            <a:pPr algn="ctr"/>
            <a:r>
              <a:rPr lang="en-US" sz="2200" b="1" i="1" dirty="0">
                <a:solidFill>
                  <a:schemeClr val="bg1"/>
                </a:solidFill>
              </a:rPr>
              <a:t>“In five years, we aim to be a flagship eco-tourism site that inspires others, with potential to add spa facilities or more units, boosting the region’s profile.” </a:t>
            </a:r>
            <a:r>
              <a:rPr lang="en-US" sz="2200" dirty="0">
                <a:solidFill>
                  <a:schemeClr val="bg1"/>
                </a:solidFill>
              </a:rPr>
              <a:t>End on a positive, inspiring note.</a:t>
            </a:r>
          </a:p>
          <a:p>
            <a:pPr marL="342900" indent="-342900" algn="ctr">
              <a:buFont typeface="Arial" panose="020B0604020202020204" pitchFamily="34" charset="0"/>
              <a:buChar char="•"/>
            </a:pPr>
            <a:endParaRPr lang="en-IE" sz="2400" dirty="0">
              <a:solidFill>
                <a:schemeClr val="bg1"/>
              </a:solidFill>
            </a:endParaRPr>
          </a:p>
          <a:p>
            <a:pPr algn="ctr">
              <a:spcAft>
                <a:spcPts val="600"/>
              </a:spcAft>
            </a:pPr>
            <a:endParaRPr lang="en-IE" sz="2400" dirty="0">
              <a:solidFill>
                <a:schemeClr val="bg1"/>
              </a:solidFill>
            </a:endParaRPr>
          </a:p>
        </p:txBody>
      </p:sp>
      <p:pic>
        <p:nvPicPr>
          <p:cNvPr id="5" name="Graphic 4" descr="Glasses with solid fill">
            <a:extLst>
              <a:ext uri="{FF2B5EF4-FFF2-40B4-BE49-F238E27FC236}">
                <a16:creationId xmlns:a16="http://schemas.microsoft.com/office/drawing/2014/main" id="{906C6A4A-0535-E17E-EFE3-9B902D162A6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6366" y="984232"/>
            <a:ext cx="1290639" cy="1290639"/>
          </a:xfrm>
          <a:prstGeom prst="rect">
            <a:avLst/>
          </a:prstGeom>
        </p:spPr>
      </p:pic>
    </p:spTree>
    <p:extLst>
      <p:ext uri="{BB962C8B-B14F-4D97-AF65-F5344CB8AC3E}">
        <p14:creationId xmlns:p14="http://schemas.microsoft.com/office/powerpoint/2010/main" val="1542576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C0CB-437B-0F92-CFC4-76B94A8621F8}"/>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C5541B3D-1979-C00F-2962-06D2B80DC4DB}"/>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FDE22578-A237-3185-F6C4-4DBC011F316B}"/>
              </a:ext>
            </a:extLst>
          </p:cNvPr>
          <p:cNvSpPr>
            <a:spLocks noGrp="1"/>
          </p:cNvSpPr>
          <p:nvPr>
            <p:ph type="body" sz="quarter" idx="19"/>
          </p:nvPr>
        </p:nvSpPr>
        <p:spPr>
          <a:xfrm>
            <a:off x="221728" y="1829808"/>
            <a:ext cx="2984778" cy="385564"/>
          </a:xfrm>
        </p:spPr>
        <p:txBody>
          <a:bodyPr/>
          <a:lstStyle/>
          <a:p>
            <a:r>
              <a:rPr lang="en-IE" sz="2800" dirty="0"/>
              <a:t>The Basics of What They want to Know!</a:t>
            </a:r>
          </a:p>
        </p:txBody>
      </p:sp>
      <p:sp>
        <p:nvSpPr>
          <p:cNvPr id="6" name="Text Placeholder 5">
            <a:extLst>
              <a:ext uri="{FF2B5EF4-FFF2-40B4-BE49-F238E27FC236}">
                <a16:creationId xmlns:a16="http://schemas.microsoft.com/office/drawing/2014/main" id="{179CAFD5-F9AD-F230-3207-3B09271E9502}"/>
              </a:ext>
            </a:extLst>
          </p:cNvPr>
          <p:cNvSpPr>
            <a:spLocks noGrp="1"/>
          </p:cNvSpPr>
          <p:nvPr>
            <p:ph type="body" sz="quarter" idx="21"/>
          </p:nvPr>
        </p:nvSpPr>
        <p:spPr>
          <a:xfrm>
            <a:off x="3943350" y="629576"/>
            <a:ext cx="7545719" cy="3499183"/>
          </a:xfrm>
        </p:spPr>
        <p:txBody>
          <a:bodyPr/>
          <a:lstStyle/>
          <a:p>
            <a:pPr>
              <a:spcAft>
                <a:spcPts val="1200"/>
              </a:spcAft>
            </a:pPr>
            <a:r>
              <a:rPr lang="en-US" sz="2400" b="1" dirty="0"/>
              <a:t>Understanding the funder’s perspective is crucial.</a:t>
            </a:r>
          </a:p>
          <a:p>
            <a:pPr>
              <a:spcAft>
                <a:spcPts val="1200"/>
              </a:spcAft>
            </a:pPr>
            <a:r>
              <a:rPr lang="en-US" sz="2400" dirty="0"/>
              <a:t>Funders—whether banks, investors, or public agencies—typically want to know:</a:t>
            </a:r>
          </a:p>
          <a:p>
            <a:pPr marL="342900" indent="-342900">
              <a:spcAft>
                <a:spcPts val="1200"/>
              </a:spcAft>
              <a:buFont typeface="Wingdings" panose="05000000000000000000" pitchFamily="2" charset="2"/>
              <a:buChar char="q"/>
            </a:pPr>
            <a:r>
              <a:rPr lang="en-US" sz="2400" b="1" dirty="0"/>
              <a:t>What problem are you solving</a:t>
            </a:r>
            <a:r>
              <a:rPr lang="en-US" sz="2400" dirty="0"/>
              <a:t> (e.g. lack of eco-accommodation in your area)</a:t>
            </a:r>
          </a:p>
          <a:p>
            <a:pPr marL="342900" indent="-342900">
              <a:spcAft>
                <a:spcPts val="1200"/>
              </a:spcAft>
              <a:buFont typeface="Wingdings" panose="05000000000000000000" pitchFamily="2" charset="2"/>
              <a:buChar char="q"/>
            </a:pPr>
            <a:r>
              <a:rPr lang="en-US" sz="2400" b="1" dirty="0"/>
              <a:t>How your business will make money</a:t>
            </a:r>
            <a:r>
              <a:rPr lang="en-US" sz="2400" dirty="0"/>
              <a:t> (realistic income and expense projections)</a:t>
            </a:r>
          </a:p>
          <a:p>
            <a:pPr marL="342900" indent="-342900">
              <a:spcAft>
                <a:spcPts val="1200"/>
              </a:spcAft>
              <a:buFont typeface="Wingdings" panose="05000000000000000000" pitchFamily="2" charset="2"/>
              <a:buChar char="q"/>
            </a:pPr>
            <a:r>
              <a:rPr lang="en-US" sz="2400" b="1" dirty="0"/>
              <a:t>How you’ll make an impact</a:t>
            </a:r>
            <a:r>
              <a:rPr lang="en-US" sz="2400" dirty="0"/>
              <a:t> (job creation, sustainability, community benefit)</a:t>
            </a:r>
          </a:p>
          <a:p>
            <a:pPr marL="342900" indent="-342900">
              <a:spcAft>
                <a:spcPts val="1200"/>
              </a:spcAft>
              <a:buFont typeface="Wingdings" panose="05000000000000000000" pitchFamily="2" charset="2"/>
              <a:buChar char="q"/>
            </a:pPr>
            <a:r>
              <a:rPr lang="en-US" sz="2400" b="1" dirty="0"/>
              <a:t>That you're prepared</a:t>
            </a:r>
            <a:r>
              <a:rPr lang="en-US" sz="2400" dirty="0"/>
              <a:t> (basic documents, like a business plan, budget, and marketing plan)</a:t>
            </a:r>
          </a:p>
          <a:p>
            <a:pPr>
              <a:spcAft>
                <a:spcPts val="1200"/>
              </a:spcAft>
            </a:pPr>
            <a:endParaRPr lang="en-IE" sz="2400" dirty="0"/>
          </a:p>
        </p:txBody>
      </p:sp>
      <p:grpSp>
        <p:nvGrpSpPr>
          <p:cNvPr id="2" name="Graphic 2">
            <a:extLst>
              <a:ext uri="{FF2B5EF4-FFF2-40B4-BE49-F238E27FC236}">
                <a16:creationId xmlns:a16="http://schemas.microsoft.com/office/drawing/2014/main" id="{A2A8804D-AD45-0234-C895-85E121E4C577}"/>
              </a:ext>
            </a:extLst>
          </p:cNvPr>
          <p:cNvGrpSpPr/>
          <p:nvPr/>
        </p:nvGrpSpPr>
        <p:grpSpPr>
          <a:xfrm>
            <a:off x="897978" y="4128759"/>
            <a:ext cx="2454821" cy="1850255"/>
            <a:chOff x="8070304" y="5697584"/>
            <a:chExt cx="1271487" cy="789718"/>
          </a:xfrm>
        </p:grpSpPr>
        <p:sp>
          <p:nvSpPr>
            <p:cNvPr id="3" name="Freeform 65">
              <a:extLst>
                <a:ext uri="{FF2B5EF4-FFF2-40B4-BE49-F238E27FC236}">
                  <a16:creationId xmlns:a16="http://schemas.microsoft.com/office/drawing/2014/main" id="{71D1D890-C96F-9293-E03A-D9E005A9A14D}"/>
                </a:ext>
              </a:extLst>
            </p:cNvPr>
            <p:cNvSpPr/>
            <p:nvPr/>
          </p:nvSpPr>
          <p:spPr>
            <a:xfrm>
              <a:off x="8160157" y="6242608"/>
              <a:ext cx="1371" cy="685"/>
            </a:xfrm>
            <a:custGeom>
              <a:avLst/>
              <a:gdLst>
                <a:gd name="connsiteX0" fmla="*/ 0 w 1371"/>
                <a:gd name="connsiteY0" fmla="*/ 686 h 685"/>
                <a:gd name="connsiteX1" fmla="*/ 1371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4" y="228"/>
                    <a:pt x="1371" y="0"/>
                  </a:cubicBezTo>
                  <a:cubicBezTo>
                    <a:pt x="914" y="228"/>
                    <a:pt x="457" y="457"/>
                    <a:pt x="0" y="686"/>
                  </a:cubicBezTo>
                  <a:close/>
                </a:path>
              </a:pathLst>
            </a:custGeom>
            <a:solidFill>
              <a:srgbClr val="FFFFFF"/>
            </a:solidFill>
            <a:ln w="2286" cap="flat">
              <a:noFill/>
              <a:prstDash val="solid"/>
              <a:miter/>
            </a:ln>
          </p:spPr>
          <p:txBody>
            <a:bodyPr rtlCol="0" anchor="ctr"/>
            <a:lstStyle/>
            <a:p>
              <a:endParaRPr lang="en-US"/>
            </a:p>
          </p:txBody>
        </p:sp>
        <p:sp>
          <p:nvSpPr>
            <p:cNvPr id="4" name="Freeform 66">
              <a:extLst>
                <a:ext uri="{FF2B5EF4-FFF2-40B4-BE49-F238E27FC236}">
                  <a16:creationId xmlns:a16="http://schemas.microsoft.com/office/drawing/2014/main" id="{83E50EAC-652D-7B5E-8B12-07908B2EFD81}"/>
                </a:ext>
              </a:extLst>
            </p:cNvPr>
            <p:cNvSpPr/>
            <p:nvPr/>
          </p:nvSpPr>
          <p:spPr>
            <a:xfrm>
              <a:off x="8154900" y="6245123"/>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8"/>
                    <a:pt x="914" y="229"/>
                    <a:pt x="1372" y="0"/>
                  </a:cubicBezTo>
                  <a:cubicBezTo>
                    <a:pt x="914" y="229"/>
                    <a:pt x="457" y="458"/>
                    <a:pt x="0" y="686"/>
                  </a:cubicBezTo>
                  <a:close/>
                </a:path>
              </a:pathLst>
            </a:custGeom>
            <a:solidFill>
              <a:srgbClr val="FFFFFF"/>
            </a:solidFill>
            <a:ln w="2286" cap="flat">
              <a:noFill/>
              <a:prstDash val="solid"/>
              <a:miter/>
            </a:ln>
          </p:spPr>
          <p:txBody>
            <a:bodyPr rtlCol="0" anchor="ctr"/>
            <a:lstStyle/>
            <a:p>
              <a:endParaRPr lang="en-US"/>
            </a:p>
          </p:txBody>
        </p:sp>
        <p:sp>
          <p:nvSpPr>
            <p:cNvPr id="5" name="Freeform 67">
              <a:extLst>
                <a:ext uri="{FF2B5EF4-FFF2-40B4-BE49-F238E27FC236}">
                  <a16:creationId xmlns:a16="http://schemas.microsoft.com/office/drawing/2014/main" id="{45CB6E49-FAFE-DEF0-3B9C-41C7BDE7260A}"/>
                </a:ext>
              </a:extLst>
            </p:cNvPr>
            <p:cNvSpPr/>
            <p:nvPr/>
          </p:nvSpPr>
          <p:spPr>
            <a:xfrm>
              <a:off x="8150785" y="6247180"/>
              <a:ext cx="1371" cy="685"/>
            </a:xfrm>
            <a:custGeom>
              <a:avLst/>
              <a:gdLst>
                <a:gd name="connsiteX0" fmla="*/ 0 w 1371"/>
                <a:gd name="connsiteY0" fmla="*/ 686 h 685"/>
                <a:gd name="connsiteX1" fmla="*/ 1372 w 1371"/>
                <a:gd name="connsiteY1" fmla="*/ 0 h 685"/>
                <a:gd name="connsiteX2" fmla="*/ 0 w 1371"/>
                <a:gd name="connsiteY2" fmla="*/ 686 h 685"/>
              </a:gdLst>
              <a:ahLst/>
              <a:cxnLst>
                <a:cxn ang="0">
                  <a:pos x="connsiteX0" y="connsiteY0"/>
                </a:cxn>
                <a:cxn ang="0">
                  <a:pos x="connsiteX1" y="connsiteY1"/>
                </a:cxn>
                <a:cxn ang="0">
                  <a:pos x="connsiteX2" y="connsiteY2"/>
                </a:cxn>
              </a:cxnLst>
              <a:rect l="l" t="t" r="r" b="b"/>
              <a:pathLst>
                <a:path w="1371" h="685">
                  <a:moveTo>
                    <a:pt x="0" y="686"/>
                  </a:moveTo>
                  <a:cubicBezTo>
                    <a:pt x="457" y="457"/>
                    <a:pt x="915" y="228"/>
                    <a:pt x="1372" y="0"/>
                  </a:cubicBezTo>
                  <a:cubicBezTo>
                    <a:pt x="686" y="228"/>
                    <a:pt x="229" y="457"/>
                    <a:pt x="0" y="686"/>
                  </a:cubicBezTo>
                  <a:close/>
                </a:path>
              </a:pathLst>
            </a:custGeom>
            <a:solidFill>
              <a:srgbClr val="FFFFFF"/>
            </a:solidFill>
            <a:ln w="2286" cap="flat">
              <a:noFill/>
              <a:prstDash val="solid"/>
              <a:miter/>
            </a:ln>
          </p:spPr>
          <p:txBody>
            <a:bodyPr rtlCol="0" anchor="ctr"/>
            <a:lstStyle/>
            <a:p>
              <a:endParaRPr lang="en-US"/>
            </a:p>
          </p:txBody>
        </p:sp>
        <p:sp>
          <p:nvSpPr>
            <p:cNvPr id="7" name="Freeform 68">
              <a:extLst>
                <a:ext uri="{FF2B5EF4-FFF2-40B4-BE49-F238E27FC236}">
                  <a16:creationId xmlns:a16="http://schemas.microsoft.com/office/drawing/2014/main" id="{7AB2F461-6B21-0E07-9957-34B07B97A14C}"/>
                </a:ext>
              </a:extLst>
            </p:cNvPr>
            <p:cNvSpPr/>
            <p:nvPr/>
          </p:nvSpPr>
          <p:spPr>
            <a:xfrm>
              <a:off x="8126782" y="6259753"/>
              <a:ext cx="914" cy="457"/>
            </a:xfrm>
            <a:custGeom>
              <a:avLst/>
              <a:gdLst>
                <a:gd name="connsiteX0" fmla="*/ 0 w 914"/>
                <a:gd name="connsiteY0" fmla="*/ 457 h 457"/>
                <a:gd name="connsiteX1" fmla="*/ 915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9" y="228"/>
                    <a:pt x="457" y="228"/>
                    <a:pt x="915"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8" name="Freeform 69">
              <a:extLst>
                <a:ext uri="{FF2B5EF4-FFF2-40B4-BE49-F238E27FC236}">
                  <a16:creationId xmlns:a16="http://schemas.microsoft.com/office/drawing/2014/main" id="{978BDDF1-2054-47A6-4AAA-A5423F97B0B5}"/>
                </a:ext>
              </a:extLst>
            </p:cNvPr>
            <p:cNvSpPr/>
            <p:nvPr/>
          </p:nvSpPr>
          <p:spPr>
            <a:xfrm>
              <a:off x="8524774" y="6388227"/>
              <a:ext cx="2514" cy="11887"/>
            </a:xfrm>
            <a:custGeom>
              <a:avLst/>
              <a:gdLst>
                <a:gd name="connsiteX0" fmla="*/ 0 w 2514"/>
                <a:gd name="connsiteY0" fmla="*/ 0 h 11887"/>
                <a:gd name="connsiteX1" fmla="*/ 2514 w 2514"/>
                <a:gd name="connsiteY1" fmla="*/ 11887 h 11887"/>
                <a:gd name="connsiteX2" fmla="*/ 0 w 2514"/>
                <a:gd name="connsiteY2" fmla="*/ 0 h 11887"/>
              </a:gdLst>
              <a:ahLst/>
              <a:cxnLst>
                <a:cxn ang="0">
                  <a:pos x="connsiteX0" y="connsiteY0"/>
                </a:cxn>
                <a:cxn ang="0">
                  <a:pos x="connsiteX1" y="connsiteY1"/>
                </a:cxn>
                <a:cxn ang="0">
                  <a:pos x="connsiteX2" y="connsiteY2"/>
                </a:cxn>
              </a:cxnLst>
              <a:rect l="l" t="t" r="r" b="b"/>
              <a:pathLst>
                <a:path w="2514" h="11887">
                  <a:moveTo>
                    <a:pt x="0" y="0"/>
                  </a:moveTo>
                  <a:cubicBezTo>
                    <a:pt x="914" y="3886"/>
                    <a:pt x="1600" y="7772"/>
                    <a:pt x="2514" y="11887"/>
                  </a:cubicBezTo>
                  <a:cubicBezTo>
                    <a:pt x="1600" y="8001"/>
                    <a:pt x="914" y="38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0">
              <a:extLst>
                <a:ext uri="{FF2B5EF4-FFF2-40B4-BE49-F238E27FC236}">
                  <a16:creationId xmlns:a16="http://schemas.microsoft.com/office/drawing/2014/main" id="{9A86562D-3F49-7819-847A-EEE9A5EC371A}"/>
                </a:ext>
              </a:extLst>
            </p:cNvPr>
            <p:cNvSpPr/>
            <p:nvPr/>
          </p:nvSpPr>
          <p:spPr>
            <a:xfrm>
              <a:off x="8164501" y="6240551"/>
              <a:ext cx="1600" cy="685"/>
            </a:xfrm>
            <a:custGeom>
              <a:avLst/>
              <a:gdLst>
                <a:gd name="connsiteX0" fmla="*/ 0 w 1600"/>
                <a:gd name="connsiteY0" fmla="*/ 686 h 685"/>
                <a:gd name="connsiteX1" fmla="*/ 1600 w 1600"/>
                <a:gd name="connsiteY1" fmla="*/ 0 h 685"/>
                <a:gd name="connsiteX2" fmla="*/ 0 w 1600"/>
                <a:gd name="connsiteY2" fmla="*/ 686 h 685"/>
              </a:gdLst>
              <a:ahLst/>
              <a:cxnLst>
                <a:cxn ang="0">
                  <a:pos x="connsiteX0" y="connsiteY0"/>
                </a:cxn>
                <a:cxn ang="0">
                  <a:pos x="connsiteX1" y="connsiteY1"/>
                </a:cxn>
                <a:cxn ang="0">
                  <a:pos x="connsiteX2" y="connsiteY2"/>
                </a:cxn>
              </a:cxnLst>
              <a:rect l="l" t="t" r="r" b="b"/>
              <a:pathLst>
                <a:path w="1600" h="685">
                  <a:moveTo>
                    <a:pt x="0" y="686"/>
                  </a:moveTo>
                  <a:cubicBezTo>
                    <a:pt x="457" y="458"/>
                    <a:pt x="915" y="229"/>
                    <a:pt x="1600" y="0"/>
                  </a:cubicBezTo>
                  <a:cubicBezTo>
                    <a:pt x="915" y="0"/>
                    <a:pt x="457" y="458"/>
                    <a:pt x="0" y="686"/>
                  </a:cubicBezTo>
                  <a:close/>
                </a:path>
              </a:pathLst>
            </a:custGeom>
            <a:solidFill>
              <a:srgbClr val="FFFFFF"/>
            </a:solidFill>
            <a:ln w="2286" cap="flat">
              <a:noFill/>
              <a:prstDash val="solid"/>
              <a:miter/>
            </a:ln>
          </p:spPr>
          <p:txBody>
            <a:bodyPr rtlCol="0" anchor="ctr"/>
            <a:lstStyle/>
            <a:p>
              <a:endParaRPr lang="en-US"/>
            </a:p>
          </p:txBody>
        </p:sp>
        <p:sp>
          <p:nvSpPr>
            <p:cNvPr id="12" name="Freeform 71">
              <a:extLst>
                <a:ext uri="{FF2B5EF4-FFF2-40B4-BE49-F238E27FC236}">
                  <a16:creationId xmlns:a16="http://schemas.microsoft.com/office/drawing/2014/main" id="{0D645940-8513-BE19-D4D9-CD78B6A52F40}"/>
                </a:ext>
              </a:extLst>
            </p:cNvPr>
            <p:cNvSpPr/>
            <p:nvPr/>
          </p:nvSpPr>
          <p:spPr>
            <a:xfrm>
              <a:off x="8141869" y="6251524"/>
              <a:ext cx="1143" cy="685"/>
            </a:xfrm>
            <a:custGeom>
              <a:avLst/>
              <a:gdLst>
                <a:gd name="connsiteX0" fmla="*/ 0 w 1143"/>
                <a:gd name="connsiteY0" fmla="*/ 686 h 685"/>
                <a:gd name="connsiteX1" fmla="*/ 1143 w 1143"/>
                <a:gd name="connsiteY1" fmla="*/ 0 h 685"/>
                <a:gd name="connsiteX2" fmla="*/ 0 w 1143"/>
                <a:gd name="connsiteY2" fmla="*/ 686 h 685"/>
              </a:gdLst>
              <a:ahLst/>
              <a:cxnLst>
                <a:cxn ang="0">
                  <a:pos x="connsiteX0" y="connsiteY0"/>
                </a:cxn>
                <a:cxn ang="0">
                  <a:pos x="connsiteX1" y="connsiteY1"/>
                </a:cxn>
                <a:cxn ang="0">
                  <a:pos x="connsiteX2" y="connsiteY2"/>
                </a:cxn>
              </a:cxnLst>
              <a:rect l="l" t="t" r="r" b="b"/>
              <a:pathLst>
                <a:path w="1143" h="685">
                  <a:moveTo>
                    <a:pt x="0" y="686"/>
                  </a:moveTo>
                  <a:cubicBezTo>
                    <a:pt x="457" y="457"/>
                    <a:pt x="686" y="229"/>
                    <a:pt x="1143" y="0"/>
                  </a:cubicBezTo>
                  <a:cubicBezTo>
                    <a:pt x="914" y="229"/>
                    <a:pt x="457" y="457"/>
                    <a:pt x="0" y="686"/>
                  </a:cubicBezTo>
                  <a:close/>
                </a:path>
              </a:pathLst>
            </a:custGeom>
            <a:solidFill>
              <a:srgbClr val="FFFFFF"/>
            </a:solidFill>
            <a:ln w="2286" cap="flat">
              <a:noFill/>
              <a:prstDash val="solid"/>
              <a:miter/>
            </a:ln>
          </p:spPr>
          <p:txBody>
            <a:bodyPr rtlCol="0" anchor="ctr"/>
            <a:lstStyle/>
            <a:p>
              <a:endParaRPr lang="en-US"/>
            </a:p>
          </p:txBody>
        </p:sp>
        <p:sp>
          <p:nvSpPr>
            <p:cNvPr id="13" name="Freeform 72">
              <a:extLst>
                <a:ext uri="{FF2B5EF4-FFF2-40B4-BE49-F238E27FC236}">
                  <a16:creationId xmlns:a16="http://schemas.microsoft.com/office/drawing/2014/main" id="{4A31D234-155B-904B-E1E3-17DF58D27F95}"/>
                </a:ext>
              </a:extLst>
            </p:cNvPr>
            <p:cNvSpPr/>
            <p:nvPr/>
          </p:nvSpPr>
          <p:spPr>
            <a:xfrm>
              <a:off x="8145984" y="6249695"/>
              <a:ext cx="1143" cy="457"/>
            </a:xfrm>
            <a:custGeom>
              <a:avLst/>
              <a:gdLst>
                <a:gd name="connsiteX0" fmla="*/ 0 w 1143"/>
                <a:gd name="connsiteY0" fmla="*/ 458 h 457"/>
                <a:gd name="connsiteX1" fmla="*/ 1143 w 1143"/>
                <a:gd name="connsiteY1" fmla="*/ 0 h 457"/>
                <a:gd name="connsiteX2" fmla="*/ 0 w 1143"/>
                <a:gd name="connsiteY2" fmla="*/ 458 h 457"/>
              </a:gdLst>
              <a:ahLst/>
              <a:cxnLst>
                <a:cxn ang="0">
                  <a:pos x="connsiteX0" y="connsiteY0"/>
                </a:cxn>
                <a:cxn ang="0">
                  <a:pos x="connsiteX1" y="connsiteY1"/>
                </a:cxn>
                <a:cxn ang="0">
                  <a:pos x="connsiteX2" y="connsiteY2"/>
                </a:cxn>
              </a:cxnLst>
              <a:rect l="l" t="t" r="r" b="b"/>
              <a:pathLst>
                <a:path w="1143" h="457">
                  <a:moveTo>
                    <a:pt x="0" y="458"/>
                  </a:moveTo>
                  <a:cubicBezTo>
                    <a:pt x="457" y="229"/>
                    <a:pt x="685" y="0"/>
                    <a:pt x="1143" y="0"/>
                  </a:cubicBezTo>
                  <a:cubicBezTo>
                    <a:pt x="685" y="229"/>
                    <a:pt x="228" y="458"/>
                    <a:pt x="0" y="458"/>
                  </a:cubicBezTo>
                  <a:close/>
                </a:path>
              </a:pathLst>
            </a:custGeom>
            <a:solidFill>
              <a:srgbClr val="FFFFFF"/>
            </a:solidFill>
            <a:ln w="2286" cap="flat">
              <a:noFill/>
              <a:prstDash val="solid"/>
              <a:miter/>
            </a:ln>
          </p:spPr>
          <p:txBody>
            <a:bodyPr rtlCol="0" anchor="ctr"/>
            <a:lstStyle/>
            <a:p>
              <a:endParaRPr lang="en-US"/>
            </a:p>
          </p:txBody>
        </p:sp>
        <p:sp>
          <p:nvSpPr>
            <p:cNvPr id="14" name="Freeform 73">
              <a:extLst>
                <a:ext uri="{FF2B5EF4-FFF2-40B4-BE49-F238E27FC236}">
                  <a16:creationId xmlns:a16="http://schemas.microsoft.com/office/drawing/2014/main" id="{A85960C2-E55D-FEF0-FF50-CFB9A0563007}"/>
                </a:ext>
              </a:extLst>
            </p:cNvPr>
            <p:cNvSpPr/>
            <p:nvPr/>
          </p:nvSpPr>
          <p:spPr>
            <a:xfrm>
              <a:off x="8137755" y="6254038"/>
              <a:ext cx="685" cy="457"/>
            </a:xfrm>
            <a:custGeom>
              <a:avLst/>
              <a:gdLst>
                <a:gd name="connsiteX0" fmla="*/ 0 w 685"/>
                <a:gd name="connsiteY0" fmla="*/ 457 h 457"/>
                <a:gd name="connsiteX1" fmla="*/ 686 w 685"/>
                <a:gd name="connsiteY1" fmla="*/ 0 h 457"/>
                <a:gd name="connsiteX2" fmla="*/ 0 w 685"/>
                <a:gd name="connsiteY2" fmla="*/ 457 h 457"/>
              </a:gdLst>
              <a:ahLst/>
              <a:cxnLst>
                <a:cxn ang="0">
                  <a:pos x="connsiteX0" y="connsiteY0"/>
                </a:cxn>
                <a:cxn ang="0">
                  <a:pos x="connsiteX1" y="connsiteY1"/>
                </a:cxn>
                <a:cxn ang="0">
                  <a:pos x="connsiteX2" y="connsiteY2"/>
                </a:cxn>
              </a:cxnLst>
              <a:rect l="l" t="t" r="r" b="b"/>
              <a:pathLst>
                <a:path w="685" h="457">
                  <a:moveTo>
                    <a:pt x="0" y="457"/>
                  </a:moveTo>
                  <a:cubicBezTo>
                    <a:pt x="229" y="228"/>
                    <a:pt x="457" y="228"/>
                    <a:pt x="686" y="0"/>
                  </a:cubicBezTo>
                  <a:cubicBezTo>
                    <a:pt x="457" y="0"/>
                    <a:pt x="229" y="228"/>
                    <a:pt x="0" y="457"/>
                  </a:cubicBezTo>
                  <a:close/>
                </a:path>
              </a:pathLst>
            </a:custGeom>
            <a:solidFill>
              <a:srgbClr val="FFFFFF"/>
            </a:solidFill>
            <a:ln w="2286" cap="flat">
              <a:noFill/>
              <a:prstDash val="solid"/>
              <a:miter/>
            </a:ln>
          </p:spPr>
          <p:txBody>
            <a:bodyPr rtlCol="0" anchor="ctr"/>
            <a:lstStyle/>
            <a:p>
              <a:endParaRPr lang="en-US"/>
            </a:p>
          </p:txBody>
        </p:sp>
        <p:sp>
          <p:nvSpPr>
            <p:cNvPr id="15" name="Freeform 74">
              <a:extLst>
                <a:ext uri="{FF2B5EF4-FFF2-40B4-BE49-F238E27FC236}">
                  <a16:creationId xmlns:a16="http://schemas.microsoft.com/office/drawing/2014/main" id="{A7DA6D04-677E-DB9E-D516-47B7BADF7FBC}"/>
                </a:ext>
              </a:extLst>
            </p:cNvPr>
            <p:cNvSpPr/>
            <p:nvPr/>
          </p:nvSpPr>
          <p:spPr>
            <a:xfrm>
              <a:off x="8169987" y="6097566"/>
              <a:ext cx="354787" cy="291698"/>
            </a:xfrm>
            <a:custGeom>
              <a:avLst/>
              <a:gdLst>
                <a:gd name="connsiteX0" fmla="*/ 58750 w 354787"/>
                <a:gd name="connsiteY0" fmla="*/ 196249 h 291698"/>
                <a:gd name="connsiteX1" fmla="*/ 145161 w 354787"/>
                <a:gd name="connsiteY1" fmla="*/ 252485 h 291698"/>
                <a:gd name="connsiteX2" fmla="*/ 247802 w 354787"/>
                <a:gd name="connsiteY2" fmla="*/ 282889 h 291698"/>
                <a:gd name="connsiteX3" fmla="*/ 354787 w 354787"/>
                <a:gd name="connsiteY3" fmla="*/ 290432 h 291698"/>
                <a:gd name="connsiteX4" fmla="*/ 336956 w 354787"/>
                <a:gd name="connsiteY4" fmla="*/ 199678 h 291698"/>
                <a:gd name="connsiteX5" fmla="*/ 305181 w 354787"/>
                <a:gd name="connsiteY5" fmla="*/ 4454 h 291698"/>
                <a:gd name="connsiteX6" fmla="*/ 288036 w 354787"/>
                <a:gd name="connsiteY6" fmla="*/ 7654 h 291698"/>
                <a:gd name="connsiteX7" fmla="*/ 269976 w 354787"/>
                <a:gd name="connsiteY7" fmla="*/ 17484 h 291698"/>
                <a:gd name="connsiteX8" fmla="*/ 0 w 354787"/>
                <a:gd name="connsiteY8" fmla="*/ 140928 h 291698"/>
                <a:gd name="connsiteX9" fmla="*/ 58750 w 354787"/>
                <a:gd name="connsiteY9" fmla="*/ 196249 h 29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787" h="291698">
                  <a:moveTo>
                    <a:pt x="58750" y="196249"/>
                  </a:moveTo>
                  <a:cubicBezTo>
                    <a:pt x="85496" y="218195"/>
                    <a:pt x="113385" y="238769"/>
                    <a:pt x="145161" y="252485"/>
                  </a:cubicBezTo>
                  <a:cubicBezTo>
                    <a:pt x="178308" y="266887"/>
                    <a:pt x="212369" y="276259"/>
                    <a:pt x="247802" y="282889"/>
                  </a:cubicBezTo>
                  <a:cubicBezTo>
                    <a:pt x="282778" y="289289"/>
                    <a:pt x="319125" y="294090"/>
                    <a:pt x="354787" y="290432"/>
                  </a:cubicBezTo>
                  <a:cubicBezTo>
                    <a:pt x="348386" y="260257"/>
                    <a:pt x="341757" y="230082"/>
                    <a:pt x="336956" y="199678"/>
                  </a:cubicBezTo>
                  <a:cubicBezTo>
                    <a:pt x="327126" y="138185"/>
                    <a:pt x="313182" y="66176"/>
                    <a:pt x="305181" y="4454"/>
                  </a:cubicBezTo>
                  <a:cubicBezTo>
                    <a:pt x="303809" y="-5376"/>
                    <a:pt x="297180" y="3539"/>
                    <a:pt x="288036" y="7654"/>
                  </a:cubicBezTo>
                  <a:cubicBezTo>
                    <a:pt x="282092" y="10397"/>
                    <a:pt x="275920" y="14512"/>
                    <a:pt x="269976" y="17484"/>
                  </a:cubicBezTo>
                  <a:cubicBezTo>
                    <a:pt x="241858" y="31657"/>
                    <a:pt x="90297" y="97494"/>
                    <a:pt x="0" y="140928"/>
                  </a:cubicBezTo>
                  <a:cubicBezTo>
                    <a:pt x="18288" y="160588"/>
                    <a:pt x="37947" y="179104"/>
                    <a:pt x="58750" y="196249"/>
                  </a:cubicBezTo>
                  <a:close/>
                </a:path>
              </a:pathLst>
            </a:custGeom>
            <a:solidFill>
              <a:srgbClr val="FFFFFF"/>
            </a:solidFill>
            <a:ln w="2286" cap="flat">
              <a:noFill/>
              <a:prstDash val="solid"/>
              <a:miter/>
            </a:ln>
          </p:spPr>
          <p:txBody>
            <a:bodyPr rtlCol="0" anchor="ctr"/>
            <a:lstStyle/>
            <a:p>
              <a:endParaRPr lang="en-US"/>
            </a:p>
          </p:txBody>
        </p:sp>
        <p:sp>
          <p:nvSpPr>
            <p:cNvPr id="16" name="Freeform 75">
              <a:extLst>
                <a:ext uri="{FF2B5EF4-FFF2-40B4-BE49-F238E27FC236}">
                  <a16:creationId xmlns:a16="http://schemas.microsoft.com/office/drawing/2014/main" id="{63596955-7594-3AC5-3618-8DDB539B5CF4}"/>
                </a:ext>
              </a:extLst>
            </p:cNvPr>
            <p:cNvSpPr/>
            <p:nvPr/>
          </p:nvSpPr>
          <p:spPr>
            <a:xfrm>
              <a:off x="8133868" y="6255867"/>
              <a:ext cx="914" cy="457"/>
            </a:xfrm>
            <a:custGeom>
              <a:avLst/>
              <a:gdLst>
                <a:gd name="connsiteX0" fmla="*/ 0 w 914"/>
                <a:gd name="connsiteY0" fmla="*/ 457 h 457"/>
                <a:gd name="connsiteX1" fmla="*/ 914 w 914"/>
                <a:gd name="connsiteY1" fmla="*/ 0 h 457"/>
                <a:gd name="connsiteX2" fmla="*/ 0 w 914"/>
                <a:gd name="connsiteY2" fmla="*/ 457 h 457"/>
              </a:gdLst>
              <a:ahLst/>
              <a:cxnLst>
                <a:cxn ang="0">
                  <a:pos x="connsiteX0" y="connsiteY0"/>
                </a:cxn>
                <a:cxn ang="0">
                  <a:pos x="connsiteX1" y="connsiteY1"/>
                </a:cxn>
                <a:cxn ang="0">
                  <a:pos x="connsiteX2" y="connsiteY2"/>
                </a:cxn>
              </a:cxnLst>
              <a:rect l="l" t="t" r="r" b="b"/>
              <a:pathLst>
                <a:path w="914" h="457">
                  <a:moveTo>
                    <a:pt x="0" y="457"/>
                  </a:moveTo>
                  <a:cubicBezTo>
                    <a:pt x="228" y="228"/>
                    <a:pt x="686" y="228"/>
                    <a:pt x="914" y="0"/>
                  </a:cubicBezTo>
                  <a:cubicBezTo>
                    <a:pt x="686" y="228"/>
                    <a:pt x="457" y="228"/>
                    <a:pt x="0" y="457"/>
                  </a:cubicBezTo>
                  <a:close/>
                </a:path>
              </a:pathLst>
            </a:custGeom>
            <a:solidFill>
              <a:srgbClr val="FFFFFF"/>
            </a:solidFill>
            <a:ln w="2286" cap="flat">
              <a:noFill/>
              <a:prstDash val="solid"/>
              <a:miter/>
            </a:ln>
          </p:spPr>
          <p:txBody>
            <a:bodyPr rtlCol="0" anchor="ctr"/>
            <a:lstStyle/>
            <a:p>
              <a:endParaRPr lang="en-US"/>
            </a:p>
          </p:txBody>
        </p:sp>
        <p:sp>
          <p:nvSpPr>
            <p:cNvPr id="17" name="Freeform 76">
              <a:extLst>
                <a:ext uri="{FF2B5EF4-FFF2-40B4-BE49-F238E27FC236}">
                  <a16:creationId xmlns:a16="http://schemas.microsoft.com/office/drawing/2014/main" id="{09552BAE-9A21-FF00-1098-3F1EE8959D36}"/>
                </a:ext>
              </a:extLst>
            </p:cNvPr>
            <p:cNvSpPr/>
            <p:nvPr/>
          </p:nvSpPr>
          <p:spPr>
            <a:xfrm>
              <a:off x="8130211" y="6257925"/>
              <a:ext cx="457" cy="228"/>
            </a:xfrm>
            <a:custGeom>
              <a:avLst/>
              <a:gdLst>
                <a:gd name="connsiteX0" fmla="*/ 0 w 457"/>
                <a:gd name="connsiteY0" fmla="*/ 229 h 228"/>
                <a:gd name="connsiteX1" fmla="*/ 457 w 457"/>
                <a:gd name="connsiteY1" fmla="*/ 0 h 228"/>
                <a:gd name="connsiteX2" fmla="*/ 0 w 457"/>
                <a:gd name="connsiteY2" fmla="*/ 229 h 228"/>
              </a:gdLst>
              <a:ahLst/>
              <a:cxnLst>
                <a:cxn ang="0">
                  <a:pos x="connsiteX0" y="connsiteY0"/>
                </a:cxn>
                <a:cxn ang="0">
                  <a:pos x="connsiteX1" y="connsiteY1"/>
                </a:cxn>
                <a:cxn ang="0">
                  <a:pos x="connsiteX2" y="connsiteY2"/>
                </a:cxn>
              </a:cxnLst>
              <a:rect l="l" t="t" r="r" b="b"/>
              <a:pathLst>
                <a:path w="457" h="228">
                  <a:moveTo>
                    <a:pt x="0" y="229"/>
                  </a:moveTo>
                  <a:cubicBezTo>
                    <a:pt x="229" y="229"/>
                    <a:pt x="229" y="0"/>
                    <a:pt x="457" y="0"/>
                  </a:cubicBezTo>
                  <a:cubicBezTo>
                    <a:pt x="457" y="229"/>
                    <a:pt x="229" y="229"/>
                    <a:pt x="0" y="229"/>
                  </a:cubicBezTo>
                  <a:close/>
                </a:path>
              </a:pathLst>
            </a:custGeom>
            <a:solidFill>
              <a:srgbClr val="FFFFFF"/>
            </a:solidFill>
            <a:ln w="2286" cap="flat">
              <a:noFill/>
              <a:prstDash val="solid"/>
              <a:miter/>
            </a:ln>
          </p:spPr>
          <p:txBody>
            <a:bodyPr rtlCol="0" anchor="ctr"/>
            <a:lstStyle/>
            <a:p>
              <a:endParaRPr lang="en-US"/>
            </a:p>
          </p:txBody>
        </p:sp>
        <p:sp>
          <p:nvSpPr>
            <p:cNvPr id="18" name="Freeform 77">
              <a:extLst>
                <a:ext uri="{FF2B5EF4-FFF2-40B4-BE49-F238E27FC236}">
                  <a16:creationId xmlns:a16="http://schemas.microsoft.com/office/drawing/2014/main" id="{C02F0CD4-4202-DC8A-D40F-ECF34E4436C0}"/>
                </a:ext>
              </a:extLst>
            </p:cNvPr>
            <p:cNvSpPr/>
            <p:nvPr/>
          </p:nvSpPr>
          <p:spPr>
            <a:xfrm>
              <a:off x="8803438" y="6182715"/>
              <a:ext cx="457" cy="228"/>
            </a:xfrm>
            <a:custGeom>
              <a:avLst/>
              <a:gdLst>
                <a:gd name="connsiteX0" fmla="*/ 0 w 457"/>
                <a:gd name="connsiteY0" fmla="*/ 0 h 228"/>
                <a:gd name="connsiteX1" fmla="*/ 457 w 457"/>
                <a:gd name="connsiteY1" fmla="*/ 228 h 228"/>
                <a:gd name="connsiteX2" fmla="*/ 0 w 457"/>
                <a:gd name="connsiteY2" fmla="*/ 0 h 228"/>
              </a:gdLst>
              <a:ahLst/>
              <a:cxnLst>
                <a:cxn ang="0">
                  <a:pos x="connsiteX0" y="connsiteY0"/>
                </a:cxn>
                <a:cxn ang="0">
                  <a:pos x="connsiteX1" y="connsiteY1"/>
                </a:cxn>
                <a:cxn ang="0">
                  <a:pos x="connsiteX2" y="connsiteY2"/>
                </a:cxn>
              </a:cxnLst>
              <a:rect l="l" t="t" r="r" b="b"/>
              <a:pathLst>
                <a:path w="457" h="228">
                  <a:moveTo>
                    <a:pt x="0" y="0"/>
                  </a:moveTo>
                  <a:cubicBezTo>
                    <a:pt x="229" y="0"/>
                    <a:pt x="457" y="228"/>
                    <a:pt x="457" y="228"/>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19" name="Freeform 78">
              <a:extLst>
                <a:ext uri="{FF2B5EF4-FFF2-40B4-BE49-F238E27FC236}">
                  <a16:creationId xmlns:a16="http://schemas.microsoft.com/office/drawing/2014/main" id="{5D161F46-17EA-E569-F59F-575DE5D8BED2}"/>
                </a:ext>
              </a:extLst>
            </p:cNvPr>
            <p:cNvSpPr/>
            <p:nvPr/>
          </p:nvSpPr>
          <p:spPr>
            <a:xfrm>
              <a:off x="8485646" y="6092322"/>
              <a:ext cx="281901" cy="294304"/>
            </a:xfrm>
            <a:custGeom>
              <a:avLst/>
              <a:gdLst>
                <a:gd name="connsiteX0" fmla="*/ 149771 w 281901"/>
                <a:gd name="connsiteY0" fmla="*/ 255900 h 294304"/>
                <a:gd name="connsiteX1" fmla="*/ 228181 w 281901"/>
                <a:gd name="connsiteY1" fmla="*/ 178862 h 294304"/>
                <a:gd name="connsiteX2" fmla="*/ 278473 w 281901"/>
                <a:gd name="connsiteY2" fmla="*/ 79421 h 294304"/>
                <a:gd name="connsiteX3" fmla="*/ 281902 w 281901"/>
                <a:gd name="connsiteY3" fmla="*/ 80335 h 294304"/>
                <a:gd name="connsiteX4" fmla="*/ 233896 w 281901"/>
                <a:gd name="connsiteY4" fmla="*/ 67534 h 294304"/>
                <a:gd name="connsiteX5" fmla="*/ 11468 w 281901"/>
                <a:gd name="connsiteY5" fmla="*/ 554 h 294304"/>
                <a:gd name="connsiteX6" fmla="*/ 953 w 281901"/>
                <a:gd name="connsiteY6" fmla="*/ 18385 h 294304"/>
                <a:gd name="connsiteX7" fmla="*/ 4610 w 281901"/>
                <a:gd name="connsiteY7" fmla="*/ 44445 h 294304"/>
                <a:gd name="connsiteX8" fmla="*/ 45530 w 281901"/>
                <a:gd name="connsiteY8" fmla="*/ 279446 h 294304"/>
                <a:gd name="connsiteX9" fmla="*/ 48501 w 281901"/>
                <a:gd name="connsiteY9" fmla="*/ 294305 h 294304"/>
                <a:gd name="connsiteX10" fmla="*/ 112281 w 281901"/>
                <a:gd name="connsiteY10" fmla="*/ 276474 h 294304"/>
                <a:gd name="connsiteX11" fmla="*/ 149771 w 281901"/>
                <a:gd name="connsiteY11" fmla="*/ 255900 h 2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901" h="294304">
                  <a:moveTo>
                    <a:pt x="149771" y="255900"/>
                  </a:moveTo>
                  <a:cubicBezTo>
                    <a:pt x="180861" y="234412"/>
                    <a:pt x="205550" y="209037"/>
                    <a:pt x="228181" y="178862"/>
                  </a:cubicBezTo>
                  <a:cubicBezTo>
                    <a:pt x="250355" y="149144"/>
                    <a:pt x="267043" y="115082"/>
                    <a:pt x="278473" y="79421"/>
                  </a:cubicBezTo>
                  <a:cubicBezTo>
                    <a:pt x="279616" y="79649"/>
                    <a:pt x="280759" y="80107"/>
                    <a:pt x="281902" y="80335"/>
                  </a:cubicBezTo>
                  <a:cubicBezTo>
                    <a:pt x="264757" y="75763"/>
                    <a:pt x="245555" y="70734"/>
                    <a:pt x="233896" y="67534"/>
                  </a:cubicBezTo>
                  <a:cubicBezTo>
                    <a:pt x="194577" y="56561"/>
                    <a:pt x="46901" y="5812"/>
                    <a:pt x="11468" y="554"/>
                  </a:cubicBezTo>
                  <a:cubicBezTo>
                    <a:pt x="-3619" y="-1732"/>
                    <a:pt x="267" y="2840"/>
                    <a:pt x="953" y="18385"/>
                  </a:cubicBezTo>
                  <a:cubicBezTo>
                    <a:pt x="2096" y="27071"/>
                    <a:pt x="3010" y="35758"/>
                    <a:pt x="4610" y="44445"/>
                  </a:cubicBezTo>
                  <a:cubicBezTo>
                    <a:pt x="19469" y="122855"/>
                    <a:pt x="31128" y="201036"/>
                    <a:pt x="45530" y="279446"/>
                  </a:cubicBezTo>
                  <a:cubicBezTo>
                    <a:pt x="46444" y="284475"/>
                    <a:pt x="47587" y="289504"/>
                    <a:pt x="48501" y="294305"/>
                  </a:cubicBezTo>
                  <a:cubicBezTo>
                    <a:pt x="71133" y="291104"/>
                    <a:pt x="90792" y="285847"/>
                    <a:pt x="112281" y="276474"/>
                  </a:cubicBezTo>
                  <a:cubicBezTo>
                    <a:pt x="125540" y="270988"/>
                    <a:pt x="138113" y="264130"/>
                    <a:pt x="149771" y="255900"/>
                  </a:cubicBezTo>
                  <a:close/>
                </a:path>
              </a:pathLst>
            </a:custGeom>
            <a:solidFill>
              <a:srgbClr val="FFFFFF"/>
            </a:solidFill>
            <a:ln w="2286" cap="flat">
              <a:noFill/>
              <a:prstDash val="solid"/>
              <a:miter/>
            </a:ln>
          </p:spPr>
          <p:txBody>
            <a:bodyPr rtlCol="0" anchor="ctr"/>
            <a:lstStyle/>
            <a:p>
              <a:endParaRPr lang="en-US"/>
            </a:p>
          </p:txBody>
        </p:sp>
        <p:sp>
          <p:nvSpPr>
            <p:cNvPr id="20" name="Freeform 79">
              <a:extLst>
                <a:ext uri="{FF2B5EF4-FFF2-40B4-BE49-F238E27FC236}">
                  <a16:creationId xmlns:a16="http://schemas.microsoft.com/office/drawing/2014/main" id="{FCAA7F45-8238-8216-9F21-37C810229E50}"/>
                </a:ext>
              </a:extLst>
            </p:cNvPr>
            <p:cNvSpPr/>
            <p:nvPr/>
          </p:nvSpPr>
          <p:spPr>
            <a:xfrm>
              <a:off x="8537347" y="6400342"/>
              <a:ext cx="6858" cy="25603"/>
            </a:xfrm>
            <a:custGeom>
              <a:avLst/>
              <a:gdLst>
                <a:gd name="connsiteX0" fmla="*/ 6858 w 6858"/>
                <a:gd name="connsiteY0" fmla="*/ 25603 h 25603"/>
                <a:gd name="connsiteX1" fmla="*/ 0 w 6858"/>
                <a:gd name="connsiteY1" fmla="*/ 0 h 25603"/>
                <a:gd name="connsiteX2" fmla="*/ 6858 w 6858"/>
                <a:gd name="connsiteY2" fmla="*/ 25603 h 25603"/>
              </a:gdLst>
              <a:ahLst/>
              <a:cxnLst>
                <a:cxn ang="0">
                  <a:pos x="connsiteX0" y="connsiteY0"/>
                </a:cxn>
                <a:cxn ang="0">
                  <a:pos x="connsiteX1" y="connsiteY1"/>
                </a:cxn>
                <a:cxn ang="0">
                  <a:pos x="connsiteX2" y="connsiteY2"/>
                </a:cxn>
              </a:cxnLst>
              <a:rect l="l" t="t" r="r" b="b"/>
              <a:pathLst>
                <a:path w="6858" h="25603">
                  <a:moveTo>
                    <a:pt x="6858" y="25603"/>
                  </a:moveTo>
                  <a:cubicBezTo>
                    <a:pt x="4343" y="17145"/>
                    <a:pt x="2057" y="8687"/>
                    <a:pt x="0" y="0"/>
                  </a:cubicBezTo>
                  <a:cubicBezTo>
                    <a:pt x="2286" y="8687"/>
                    <a:pt x="4572" y="17145"/>
                    <a:pt x="6858" y="25603"/>
                  </a:cubicBezTo>
                  <a:close/>
                </a:path>
              </a:pathLst>
            </a:custGeom>
            <a:solidFill>
              <a:srgbClr val="FFFFFF"/>
            </a:solidFill>
            <a:ln w="2286" cap="flat">
              <a:noFill/>
              <a:prstDash val="solid"/>
              <a:miter/>
            </a:ln>
          </p:spPr>
          <p:txBody>
            <a:bodyPr rtlCol="0" anchor="ctr"/>
            <a:lstStyle/>
            <a:p>
              <a:endParaRPr lang="en-US"/>
            </a:p>
          </p:txBody>
        </p:sp>
        <p:sp>
          <p:nvSpPr>
            <p:cNvPr id="21" name="Freeform 80">
              <a:extLst>
                <a:ext uri="{FF2B5EF4-FFF2-40B4-BE49-F238E27FC236}">
                  <a16:creationId xmlns:a16="http://schemas.microsoft.com/office/drawing/2014/main" id="{8FA30B35-DA2C-8BEF-6AC1-AD6A55F8FEF1}"/>
                </a:ext>
              </a:extLst>
            </p:cNvPr>
            <p:cNvSpPr/>
            <p:nvPr/>
          </p:nvSpPr>
          <p:spPr>
            <a:xfrm>
              <a:off x="8802523" y="6182258"/>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9"/>
                    <a:pt x="686" y="229"/>
                  </a:cubicBezTo>
                  <a:cubicBezTo>
                    <a:pt x="457" y="229"/>
                    <a:pt x="228" y="229"/>
                    <a:pt x="0" y="0"/>
                  </a:cubicBezTo>
                  <a:close/>
                </a:path>
              </a:pathLst>
            </a:custGeom>
            <a:solidFill>
              <a:srgbClr val="FFFFFF"/>
            </a:solidFill>
            <a:ln w="2286" cap="flat">
              <a:noFill/>
              <a:prstDash val="solid"/>
              <a:miter/>
            </a:ln>
          </p:spPr>
          <p:txBody>
            <a:bodyPr rtlCol="0" anchor="ctr"/>
            <a:lstStyle/>
            <a:p>
              <a:endParaRPr lang="en-US"/>
            </a:p>
          </p:txBody>
        </p:sp>
        <p:sp>
          <p:nvSpPr>
            <p:cNvPr id="22" name="Freeform 81">
              <a:extLst>
                <a:ext uri="{FF2B5EF4-FFF2-40B4-BE49-F238E27FC236}">
                  <a16:creationId xmlns:a16="http://schemas.microsoft.com/office/drawing/2014/main" id="{68C95512-14F6-50EB-9931-D0E56C885483}"/>
                </a:ext>
              </a:extLst>
            </p:cNvPr>
            <p:cNvSpPr/>
            <p:nvPr/>
          </p:nvSpPr>
          <p:spPr>
            <a:xfrm>
              <a:off x="8796123" y="6180429"/>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686" y="228"/>
                    <a:pt x="457" y="0"/>
                    <a:pt x="0" y="0"/>
                  </a:cubicBezTo>
                  <a:close/>
                </a:path>
              </a:pathLst>
            </a:custGeom>
            <a:solidFill>
              <a:srgbClr val="FFFFFF"/>
            </a:solidFill>
            <a:ln w="2286" cap="flat">
              <a:noFill/>
              <a:prstDash val="solid"/>
              <a:miter/>
            </a:ln>
          </p:spPr>
          <p:txBody>
            <a:bodyPr rtlCol="0" anchor="ctr"/>
            <a:lstStyle/>
            <a:p>
              <a:endParaRPr lang="en-US"/>
            </a:p>
          </p:txBody>
        </p:sp>
        <p:sp>
          <p:nvSpPr>
            <p:cNvPr id="23" name="Freeform 82">
              <a:extLst>
                <a:ext uri="{FF2B5EF4-FFF2-40B4-BE49-F238E27FC236}">
                  <a16:creationId xmlns:a16="http://schemas.microsoft.com/office/drawing/2014/main" id="{0AA5C7C7-CB38-C6A7-A197-04DD71070C4C}"/>
                </a:ext>
              </a:extLst>
            </p:cNvPr>
            <p:cNvSpPr/>
            <p:nvPr/>
          </p:nvSpPr>
          <p:spPr>
            <a:xfrm>
              <a:off x="8788350" y="6178143"/>
              <a:ext cx="2057" cy="457"/>
            </a:xfrm>
            <a:custGeom>
              <a:avLst/>
              <a:gdLst>
                <a:gd name="connsiteX0" fmla="*/ 0 w 2057"/>
                <a:gd name="connsiteY0" fmla="*/ 0 h 457"/>
                <a:gd name="connsiteX1" fmla="*/ 2057 w 2057"/>
                <a:gd name="connsiteY1" fmla="*/ 457 h 457"/>
                <a:gd name="connsiteX2" fmla="*/ 0 w 2057"/>
                <a:gd name="connsiteY2" fmla="*/ 0 h 457"/>
              </a:gdLst>
              <a:ahLst/>
              <a:cxnLst>
                <a:cxn ang="0">
                  <a:pos x="connsiteX0" y="connsiteY0"/>
                </a:cxn>
                <a:cxn ang="0">
                  <a:pos x="connsiteX1" y="connsiteY1"/>
                </a:cxn>
                <a:cxn ang="0">
                  <a:pos x="connsiteX2" y="connsiteY2"/>
                </a:cxn>
              </a:cxnLst>
              <a:rect l="l" t="t" r="r" b="b"/>
              <a:pathLst>
                <a:path w="2057" h="457">
                  <a:moveTo>
                    <a:pt x="0" y="0"/>
                  </a:moveTo>
                  <a:cubicBezTo>
                    <a:pt x="685" y="228"/>
                    <a:pt x="1371" y="457"/>
                    <a:pt x="2057" y="457"/>
                  </a:cubicBezTo>
                  <a:cubicBezTo>
                    <a:pt x="1371" y="457"/>
                    <a:pt x="685" y="228"/>
                    <a:pt x="0" y="0"/>
                  </a:cubicBezTo>
                  <a:close/>
                </a:path>
              </a:pathLst>
            </a:custGeom>
            <a:solidFill>
              <a:srgbClr val="FFFFFF"/>
            </a:solidFill>
            <a:ln w="2286" cap="flat">
              <a:noFill/>
              <a:prstDash val="solid"/>
              <a:miter/>
            </a:ln>
          </p:spPr>
          <p:txBody>
            <a:bodyPr rtlCol="0" anchor="ctr"/>
            <a:lstStyle/>
            <a:p>
              <a:endParaRPr lang="en-US"/>
            </a:p>
          </p:txBody>
        </p:sp>
        <p:sp>
          <p:nvSpPr>
            <p:cNvPr id="24" name="Freeform 83">
              <a:extLst>
                <a:ext uri="{FF2B5EF4-FFF2-40B4-BE49-F238E27FC236}">
                  <a16:creationId xmlns:a16="http://schemas.microsoft.com/office/drawing/2014/main" id="{741225D4-B44D-6D99-E8B7-FEA057726AD6}"/>
                </a:ext>
              </a:extLst>
            </p:cNvPr>
            <p:cNvSpPr/>
            <p:nvPr/>
          </p:nvSpPr>
          <p:spPr>
            <a:xfrm>
              <a:off x="8791093" y="6179058"/>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371"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84">
              <a:extLst>
                <a:ext uri="{FF2B5EF4-FFF2-40B4-BE49-F238E27FC236}">
                  <a16:creationId xmlns:a16="http://schemas.microsoft.com/office/drawing/2014/main" id="{1ABB2852-A19E-5B44-154D-2EA4BCF803AD}"/>
                </a:ext>
              </a:extLst>
            </p:cNvPr>
            <p:cNvSpPr/>
            <p:nvPr/>
          </p:nvSpPr>
          <p:spPr>
            <a:xfrm>
              <a:off x="8793837" y="6179743"/>
              <a:ext cx="1371" cy="457"/>
            </a:xfrm>
            <a:custGeom>
              <a:avLst/>
              <a:gdLst>
                <a:gd name="connsiteX0" fmla="*/ 0 w 1371"/>
                <a:gd name="connsiteY0" fmla="*/ 0 h 457"/>
                <a:gd name="connsiteX1" fmla="*/ 1372 w 1371"/>
                <a:gd name="connsiteY1" fmla="*/ 457 h 457"/>
                <a:gd name="connsiteX2" fmla="*/ 0 w 1371"/>
                <a:gd name="connsiteY2" fmla="*/ 0 h 457"/>
              </a:gdLst>
              <a:ahLst/>
              <a:cxnLst>
                <a:cxn ang="0">
                  <a:pos x="connsiteX0" y="connsiteY0"/>
                </a:cxn>
                <a:cxn ang="0">
                  <a:pos x="connsiteX1" y="connsiteY1"/>
                </a:cxn>
                <a:cxn ang="0">
                  <a:pos x="connsiteX2" y="connsiteY2"/>
                </a:cxn>
              </a:cxnLst>
              <a:rect l="l" t="t" r="r" b="b"/>
              <a:pathLst>
                <a:path w="1371" h="457">
                  <a:moveTo>
                    <a:pt x="0" y="0"/>
                  </a:moveTo>
                  <a:cubicBezTo>
                    <a:pt x="457" y="228"/>
                    <a:pt x="914" y="228"/>
                    <a:pt x="1372" y="457"/>
                  </a:cubicBezTo>
                  <a:cubicBezTo>
                    <a:pt x="914" y="228"/>
                    <a:pt x="457" y="228"/>
                    <a:pt x="0" y="0"/>
                  </a:cubicBezTo>
                  <a:close/>
                </a:path>
              </a:pathLst>
            </a:custGeom>
            <a:solidFill>
              <a:srgbClr val="FFFFFF"/>
            </a:solidFill>
            <a:ln w="2286" cap="flat">
              <a:noFill/>
              <a:prstDash val="solid"/>
              <a:miter/>
            </a:ln>
          </p:spPr>
          <p:txBody>
            <a:bodyPr rtlCol="0" anchor="ctr"/>
            <a:lstStyle/>
            <a:p>
              <a:endParaRPr lang="en-US"/>
            </a:p>
          </p:txBody>
        </p:sp>
        <p:sp>
          <p:nvSpPr>
            <p:cNvPr id="26" name="Freeform 85">
              <a:extLst>
                <a:ext uri="{FF2B5EF4-FFF2-40B4-BE49-F238E27FC236}">
                  <a16:creationId xmlns:a16="http://schemas.microsoft.com/office/drawing/2014/main" id="{BE5572C2-E8E7-8DBF-7B52-5EF71BFDDDB8}"/>
                </a:ext>
              </a:extLst>
            </p:cNvPr>
            <p:cNvSpPr/>
            <p:nvPr/>
          </p:nvSpPr>
          <p:spPr>
            <a:xfrm>
              <a:off x="8801380" y="6182029"/>
              <a:ext cx="685" cy="228"/>
            </a:xfrm>
            <a:custGeom>
              <a:avLst/>
              <a:gdLst>
                <a:gd name="connsiteX0" fmla="*/ 0 w 685"/>
                <a:gd name="connsiteY0" fmla="*/ 0 h 228"/>
                <a:gd name="connsiteX1" fmla="*/ 686 w 685"/>
                <a:gd name="connsiteY1" fmla="*/ 228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8" y="0"/>
                    <a:pt x="457" y="228"/>
                    <a:pt x="686" y="228"/>
                  </a:cubicBezTo>
                  <a:cubicBezTo>
                    <a:pt x="457" y="0"/>
                    <a:pt x="228" y="0"/>
                    <a:pt x="0" y="0"/>
                  </a:cubicBezTo>
                  <a:close/>
                </a:path>
              </a:pathLst>
            </a:custGeom>
            <a:solidFill>
              <a:srgbClr val="FFFFFF"/>
            </a:solidFill>
            <a:ln w="2286" cap="flat">
              <a:noFill/>
              <a:prstDash val="solid"/>
              <a:miter/>
            </a:ln>
          </p:spPr>
          <p:txBody>
            <a:bodyPr rtlCol="0" anchor="ctr"/>
            <a:lstStyle/>
            <a:p>
              <a:endParaRPr lang="en-US"/>
            </a:p>
          </p:txBody>
        </p:sp>
        <p:sp>
          <p:nvSpPr>
            <p:cNvPr id="27" name="Freeform 86">
              <a:extLst>
                <a:ext uri="{FF2B5EF4-FFF2-40B4-BE49-F238E27FC236}">
                  <a16:creationId xmlns:a16="http://schemas.microsoft.com/office/drawing/2014/main" id="{2F811E70-C751-86B1-37EE-C0BDE222F274}"/>
                </a:ext>
              </a:extLst>
            </p:cNvPr>
            <p:cNvSpPr/>
            <p:nvPr/>
          </p:nvSpPr>
          <p:spPr>
            <a:xfrm>
              <a:off x="8798180" y="6180886"/>
              <a:ext cx="1143" cy="228"/>
            </a:xfrm>
            <a:custGeom>
              <a:avLst/>
              <a:gdLst>
                <a:gd name="connsiteX0" fmla="*/ 0 w 1143"/>
                <a:gd name="connsiteY0" fmla="*/ 0 h 228"/>
                <a:gd name="connsiteX1" fmla="*/ 1143 w 1143"/>
                <a:gd name="connsiteY1" fmla="*/ 228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8" y="0"/>
                    <a:pt x="686" y="228"/>
                    <a:pt x="1143" y="228"/>
                  </a:cubicBezTo>
                  <a:cubicBezTo>
                    <a:pt x="686" y="228"/>
                    <a:pt x="229" y="228"/>
                    <a:pt x="0" y="0"/>
                  </a:cubicBezTo>
                  <a:close/>
                </a:path>
              </a:pathLst>
            </a:custGeom>
            <a:solidFill>
              <a:srgbClr val="FFFFFF"/>
            </a:solidFill>
            <a:ln w="2286" cap="flat">
              <a:noFill/>
              <a:prstDash val="solid"/>
              <a:miter/>
            </a:ln>
          </p:spPr>
          <p:txBody>
            <a:bodyPr rtlCol="0" anchor="ctr"/>
            <a:lstStyle/>
            <a:p>
              <a:endParaRPr lang="en-US"/>
            </a:p>
          </p:txBody>
        </p:sp>
        <p:sp>
          <p:nvSpPr>
            <p:cNvPr id="28" name="Freeform 87">
              <a:extLst>
                <a:ext uri="{FF2B5EF4-FFF2-40B4-BE49-F238E27FC236}">
                  <a16:creationId xmlns:a16="http://schemas.microsoft.com/office/drawing/2014/main" id="{3BE1D1D5-F108-2193-127A-ECA8BFA55422}"/>
                </a:ext>
              </a:extLst>
            </p:cNvPr>
            <p:cNvSpPr/>
            <p:nvPr/>
          </p:nvSpPr>
          <p:spPr>
            <a:xfrm>
              <a:off x="8799780" y="6181572"/>
              <a:ext cx="914" cy="228"/>
            </a:xfrm>
            <a:custGeom>
              <a:avLst/>
              <a:gdLst>
                <a:gd name="connsiteX0" fmla="*/ 0 w 914"/>
                <a:gd name="connsiteY0" fmla="*/ 0 h 228"/>
                <a:gd name="connsiteX1" fmla="*/ 914 w 914"/>
                <a:gd name="connsiteY1" fmla="*/ 228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8" y="0"/>
                    <a:pt x="685" y="228"/>
                    <a:pt x="914" y="228"/>
                  </a:cubicBezTo>
                  <a:cubicBezTo>
                    <a:pt x="685" y="0"/>
                    <a:pt x="457" y="0"/>
                    <a:pt x="0" y="0"/>
                  </a:cubicBezTo>
                  <a:close/>
                </a:path>
              </a:pathLst>
            </a:custGeom>
            <a:solidFill>
              <a:srgbClr val="FFFFFF"/>
            </a:solidFill>
            <a:ln w="2286" cap="flat">
              <a:noFill/>
              <a:prstDash val="solid"/>
              <a:miter/>
            </a:ln>
          </p:spPr>
          <p:txBody>
            <a:bodyPr rtlCol="0" anchor="ctr"/>
            <a:lstStyle/>
            <a:p>
              <a:endParaRPr lang="en-US"/>
            </a:p>
          </p:txBody>
        </p:sp>
        <p:sp>
          <p:nvSpPr>
            <p:cNvPr id="29" name="Freeform 88">
              <a:extLst>
                <a:ext uri="{FF2B5EF4-FFF2-40B4-BE49-F238E27FC236}">
                  <a16:creationId xmlns:a16="http://schemas.microsoft.com/office/drawing/2014/main" id="{9C967446-48C6-456D-B578-95E51F94AA4C}"/>
                </a:ext>
              </a:extLst>
            </p:cNvPr>
            <p:cNvSpPr/>
            <p:nvPr/>
          </p:nvSpPr>
          <p:spPr>
            <a:xfrm>
              <a:off x="8775091" y="6174714"/>
              <a:ext cx="2743" cy="685"/>
            </a:xfrm>
            <a:custGeom>
              <a:avLst/>
              <a:gdLst>
                <a:gd name="connsiteX0" fmla="*/ 0 w 2743"/>
                <a:gd name="connsiteY0" fmla="*/ 0 h 685"/>
                <a:gd name="connsiteX1" fmla="*/ 2743 w 2743"/>
                <a:gd name="connsiteY1" fmla="*/ 685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8"/>
                    <a:pt x="1829" y="457"/>
                    <a:pt x="2743" y="685"/>
                  </a:cubicBezTo>
                  <a:cubicBezTo>
                    <a:pt x="1829" y="457"/>
                    <a:pt x="914" y="228"/>
                    <a:pt x="0" y="0"/>
                  </a:cubicBezTo>
                  <a:close/>
                </a:path>
              </a:pathLst>
            </a:custGeom>
            <a:solidFill>
              <a:srgbClr val="FFFFFF"/>
            </a:solidFill>
            <a:ln w="2286" cap="flat">
              <a:noFill/>
              <a:prstDash val="solid"/>
              <a:miter/>
            </a:ln>
          </p:spPr>
          <p:txBody>
            <a:bodyPr rtlCol="0" anchor="ctr"/>
            <a:lstStyle/>
            <a:p>
              <a:endParaRPr lang="en-US"/>
            </a:p>
          </p:txBody>
        </p:sp>
        <p:sp>
          <p:nvSpPr>
            <p:cNvPr id="30" name="Freeform 89">
              <a:extLst>
                <a:ext uri="{FF2B5EF4-FFF2-40B4-BE49-F238E27FC236}">
                  <a16:creationId xmlns:a16="http://schemas.microsoft.com/office/drawing/2014/main" id="{DD353F41-6CF2-801F-59E9-EF25CE5A64FE}"/>
                </a:ext>
              </a:extLst>
            </p:cNvPr>
            <p:cNvSpPr/>
            <p:nvPr/>
          </p:nvSpPr>
          <p:spPr>
            <a:xfrm>
              <a:off x="8768005" y="6172885"/>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5" y="228"/>
                    <a:pt x="1829" y="457"/>
                    <a:pt x="2972" y="686"/>
                  </a:cubicBezTo>
                  <a:cubicBezTo>
                    <a:pt x="1829" y="457"/>
                    <a:pt x="915" y="228"/>
                    <a:pt x="0" y="0"/>
                  </a:cubicBezTo>
                  <a:close/>
                </a:path>
              </a:pathLst>
            </a:custGeom>
            <a:solidFill>
              <a:srgbClr val="FFFFFF"/>
            </a:solidFill>
            <a:ln w="2286" cap="flat">
              <a:noFill/>
              <a:prstDash val="solid"/>
              <a:miter/>
            </a:ln>
          </p:spPr>
          <p:txBody>
            <a:bodyPr rtlCol="0" anchor="ctr"/>
            <a:lstStyle/>
            <a:p>
              <a:endParaRPr lang="en-US"/>
            </a:p>
          </p:txBody>
        </p:sp>
        <p:sp>
          <p:nvSpPr>
            <p:cNvPr id="31" name="Freeform 90">
              <a:extLst>
                <a:ext uri="{FF2B5EF4-FFF2-40B4-BE49-F238E27FC236}">
                  <a16:creationId xmlns:a16="http://schemas.microsoft.com/office/drawing/2014/main" id="{C18A2F1B-0B81-AEAB-2977-F6C5627E12A9}"/>
                </a:ext>
              </a:extLst>
            </p:cNvPr>
            <p:cNvSpPr/>
            <p:nvPr/>
          </p:nvSpPr>
          <p:spPr>
            <a:xfrm>
              <a:off x="8771662" y="6173800"/>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2" name="Freeform 91">
              <a:extLst>
                <a:ext uri="{FF2B5EF4-FFF2-40B4-BE49-F238E27FC236}">
                  <a16:creationId xmlns:a16="http://schemas.microsoft.com/office/drawing/2014/main" id="{FD15AF19-966C-E66C-355B-2D40FAE78147}"/>
                </a:ext>
              </a:extLst>
            </p:cNvPr>
            <p:cNvSpPr/>
            <p:nvPr/>
          </p:nvSpPr>
          <p:spPr>
            <a:xfrm>
              <a:off x="8544891" y="6428232"/>
              <a:ext cx="3429" cy="11887"/>
            </a:xfrm>
            <a:custGeom>
              <a:avLst/>
              <a:gdLst>
                <a:gd name="connsiteX0" fmla="*/ 3429 w 3429"/>
                <a:gd name="connsiteY0" fmla="*/ 11887 h 11887"/>
                <a:gd name="connsiteX1" fmla="*/ 0 w 3429"/>
                <a:gd name="connsiteY1" fmla="*/ 0 h 11887"/>
                <a:gd name="connsiteX2" fmla="*/ 3429 w 3429"/>
                <a:gd name="connsiteY2" fmla="*/ 11887 h 11887"/>
              </a:gdLst>
              <a:ahLst/>
              <a:cxnLst>
                <a:cxn ang="0">
                  <a:pos x="connsiteX0" y="connsiteY0"/>
                </a:cxn>
                <a:cxn ang="0">
                  <a:pos x="connsiteX1" y="connsiteY1"/>
                </a:cxn>
                <a:cxn ang="0">
                  <a:pos x="connsiteX2" y="connsiteY2"/>
                </a:cxn>
              </a:cxnLst>
              <a:rect l="l" t="t" r="r" b="b"/>
              <a:pathLst>
                <a:path w="3429" h="11887">
                  <a:moveTo>
                    <a:pt x="3429" y="11887"/>
                  </a:moveTo>
                  <a:cubicBezTo>
                    <a:pt x="2286" y="8001"/>
                    <a:pt x="1143" y="3886"/>
                    <a:pt x="0" y="0"/>
                  </a:cubicBezTo>
                  <a:cubicBezTo>
                    <a:pt x="1143" y="3886"/>
                    <a:pt x="2286" y="7772"/>
                    <a:pt x="3429" y="11887"/>
                  </a:cubicBezTo>
                  <a:close/>
                </a:path>
              </a:pathLst>
            </a:custGeom>
            <a:solidFill>
              <a:srgbClr val="FFFFFF"/>
            </a:solidFill>
            <a:ln w="2286" cap="flat">
              <a:noFill/>
              <a:prstDash val="solid"/>
              <a:miter/>
            </a:ln>
          </p:spPr>
          <p:txBody>
            <a:bodyPr rtlCol="0" anchor="ctr"/>
            <a:lstStyle/>
            <a:p>
              <a:endParaRPr lang="en-US"/>
            </a:p>
          </p:txBody>
        </p:sp>
        <p:sp>
          <p:nvSpPr>
            <p:cNvPr id="33" name="Freeform 92">
              <a:extLst>
                <a:ext uri="{FF2B5EF4-FFF2-40B4-BE49-F238E27FC236}">
                  <a16:creationId xmlns:a16="http://schemas.microsoft.com/office/drawing/2014/main" id="{508C8694-2AD4-9DBC-663E-6752CEADC7AA}"/>
                </a:ext>
              </a:extLst>
            </p:cNvPr>
            <p:cNvSpPr/>
            <p:nvPr/>
          </p:nvSpPr>
          <p:spPr>
            <a:xfrm>
              <a:off x="8781721" y="6176543"/>
              <a:ext cx="5943" cy="1600"/>
            </a:xfrm>
            <a:custGeom>
              <a:avLst/>
              <a:gdLst>
                <a:gd name="connsiteX0" fmla="*/ 0 w 5943"/>
                <a:gd name="connsiteY0" fmla="*/ 0 h 1600"/>
                <a:gd name="connsiteX1" fmla="*/ 5944 w 5943"/>
                <a:gd name="connsiteY1" fmla="*/ 1601 h 1600"/>
                <a:gd name="connsiteX2" fmla="*/ 0 w 5943"/>
                <a:gd name="connsiteY2" fmla="*/ 0 h 1600"/>
              </a:gdLst>
              <a:ahLst/>
              <a:cxnLst>
                <a:cxn ang="0">
                  <a:pos x="connsiteX0" y="connsiteY0"/>
                </a:cxn>
                <a:cxn ang="0">
                  <a:pos x="connsiteX1" y="connsiteY1"/>
                </a:cxn>
                <a:cxn ang="0">
                  <a:pos x="connsiteX2" y="connsiteY2"/>
                </a:cxn>
              </a:cxnLst>
              <a:rect l="l" t="t" r="r" b="b"/>
              <a:pathLst>
                <a:path w="5943" h="1600">
                  <a:moveTo>
                    <a:pt x="0" y="0"/>
                  </a:moveTo>
                  <a:cubicBezTo>
                    <a:pt x="2058" y="458"/>
                    <a:pt x="4115" y="1143"/>
                    <a:pt x="5944" y="1601"/>
                  </a:cubicBezTo>
                  <a:cubicBezTo>
                    <a:pt x="4115" y="915"/>
                    <a:pt x="2058" y="458"/>
                    <a:pt x="0" y="0"/>
                  </a:cubicBezTo>
                  <a:close/>
                </a:path>
              </a:pathLst>
            </a:custGeom>
            <a:solidFill>
              <a:srgbClr val="FFFFFF"/>
            </a:solidFill>
            <a:ln w="2286" cap="flat">
              <a:noFill/>
              <a:prstDash val="solid"/>
              <a:miter/>
            </a:ln>
          </p:spPr>
          <p:txBody>
            <a:bodyPr rtlCol="0" anchor="ctr"/>
            <a:lstStyle/>
            <a:p>
              <a:endParaRPr lang="en-US"/>
            </a:p>
          </p:txBody>
        </p:sp>
        <p:sp>
          <p:nvSpPr>
            <p:cNvPr id="34" name="Freeform 93">
              <a:extLst>
                <a:ext uri="{FF2B5EF4-FFF2-40B4-BE49-F238E27FC236}">
                  <a16:creationId xmlns:a16="http://schemas.microsoft.com/office/drawing/2014/main" id="{6461D8D2-091A-40F1-8197-2D8D8889EE04}"/>
                </a:ext>
              </a:extLst>
            </p:cNvPr>
            <p:cNvSpPr/>
            <p:nvPr/>
          </p:nvSpPr>
          <p:spPr>
            <a:xfrm>
              <a:off x="8778520" y="6175629"/>
              <a:ext cx="2743" cy="685"/>
            </a:xfrm>
            <a:custGeom>
              <a:avLst/>
              <a:gdLst>
                <a:gd name="connsiteX0" fmla="*/ 0 w 2743"/>
                <a:gd name="connsiteY0" fmla="*/ 0 h 685"/>
                <a:gd name="connsiteX1" fmla="*/ 2743 w 2743"/>
                <a:gd name="connsiteY1" fmla="*/ 686 h 685"/>
                <a:gd name="connsiteX2" fmla="*/ 0 w 2743"/>
                <a:gd name="connsiteY2" fmla="*/ 0 h 685"/>
              </a:gdLst>
              <a:ahLst/>
              <a:cxnLst>
                <a:cxn ang="0">
                  <a:pos x="connsiteX0" y="connsiteY0"/>
                </a:cxn>
                <a:cxn ang="0">
                  <a:pos x="connsiteX1" y="connsiteY1"/>
                </a:cxn>
                <a:cxn ang="0">
                  <a:pos x="connsiteX2" y="connsiteY2"/>
                </a:cxn>
              </a:cxnLst>
              <a:rect l="l" t="t" r="r" b="b"/>
              <a:pathLst>
                <a:path w="2743" h="685">
                  <a:moveTo>
                    <a:pt x="0" y="0"/>
                  </a:moveTo>
                  <a:cubicBezTo>
                    <a:pt x="914" y="229"/>
                    <a:pt x="1829" y="457"/>
                    <a:pt x="2743"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35" name="Freeform 94">
              <a:extLst>
                <a:ext uri="{FF2B5EF4-FFF2-40B4-BE49-F238E27FC236}">
                  <a16:creationId xmlns:a16="http://schemas.microsoft.com/office/drawing/2014/main" id="{9552AA81-DC3C-5AF2-1B81-9FD88981DBA8}"/>
                </a:ext>
              </a:extLst>
            </p:cNvPr>
            <p:cNvSpPr/>
            <p:nvPr/>
          </p:nvSpPr>
          <p:spPr>
            <a:xfrm>
              <a:off x="8534147" y="6386855"/>
              <a:ext cx="3200" cy="13258"/>
            </a:xfrm>
            <a:custGeom>
              <a:avLst/>
              <a:gdLst>
                <a:gd name="connsiteX0" fmla="*/ 3201 w 3200"/>
                <a:gd name="connsiteY0" fmla="*/ 13259 h 13258"/>
                <a:gd name="connsiteX1" fmla="*/ 0 w 3200"/>
                <a:gd name="connsiteY1" fmla="*/ 0 h 13258"/>
                <a:gd name="connsiteX2" fmla="*/ 3201 w 3200"/>
                <a:gd name="connsiteY2" fmla="*/ 13259 h 13258"/>
              </a:gdLst>
              <a:ahLst/>
              <a:cxnLst>
                <a:cxn ang="0">
                  <a:pos x="connsiteX0" y="connsiteY0"/>
                </a:cxn>
                <a:cxn ang="0">
                  <a:pos x="connsiteX1" y="connsiteY1"/>
                </a:cxn>
                <a:cxn ang="0">
                  <a:pos x="connsiteX2" y="connsiteY2"/>
                </a:cxn>
              </a:cxnLst>
              <a:rect l="l" t="t" r="r" b="b"/>
              <a:pathLst>
                <a:path w="3200" h="13258">
                  <a:moveTo>
                    <a:pt x="3201" y="13259"/>
                  </a:moveTo>
                  <a:cubicBezTo>
                    <a:pt x="2058" y="8916"/>
                    <a:pt x="1143" y="4344"/>
                    <a:pt x="0" y="0"/>
                  </a:cubicBezTo>
                  <a:cubicBezTo>
                    <a:pt x="1143" y="4572"/>
                    <a:pt x="2286" y="8916"/>
                    <a:pt x="3201" y="13259"/>
                  </a:cubicBezTo>
                  <a:close/>
                </a:path>
              </a:pathLst>
            </a:custGeom>
            <a:solidFill>
              <a:srgbClr val="FFFFFF"/>
            </a:solidFill>
            <a:ln w="2286" cap="flat">
              <a:noFill/>
              <a:prstDash val="solid"/>
              <a:miter/>
            </a:ln>
          </p:spPr>
          <p:txBody>
            <a:bodyPr rtlCol="0" anchor="ctr"/>
            <a:lstStyle/>
            <a:p>
              <a:endParaRPr lang="en-US"/>
            </a:p>
          </p:txBody>
        </p:sp>
        <p:sp>
          <p:nvSpPr>
            <p:cNvPr id="36" name="Freeform 95">
              <a:extLst>
                <a:ext uri="{FF2B5EF4-FFF2-40B4-BE49-F238E27FC236}">
                  <a16:creationId xmlns:a16="http://schemas.microsoft.com/office/drawing/2014/main" id="{0FE9F7DE-680D-0A4C-D973-FE6691586257}"/>
                </a:ext>
              </a:extLst>
            </p:cNvPr>
            <p:cNvSpPr/>
            <p:nvPr/>
          </p:nvSpPr>
          <p:spPr>
            <a:xfrm>
              <a:off x="8906308" y="5853531"/>
              <a:ext cx="3657" cy="4800"/>
            </a:xfrm>
            <a:custGeom>
              <a:avLst/>
              <a:gdLst>
                <a:gd name="connsiteX0" fmla="*/ 0 w 3657"/>
                <a:gd name="connsiteY0" fmla="*/ 0 h 4800"/>
                <a:gd name="connsiteX1" fmla="*/ 3658 w 3657"/>
                <a:gd name="connsiteY1" fmla="*/ 4800 h 4800"/>
                <a:gd name="connsiteX2" fmla="*/ 0 w 3657"/>
                <a:gd name="connsiteY2" fmla="*/ 0 h 4800"/>
              </a:gdLst>
              <a:ahLst/>
              <a:cxnLst>
                <a:cxn ang="0">
                  <a:pos x="connsiteX0" y="connsiteY0"/>
                </a:cxn>
                <a:cxn ang="0">
                  <a:pos x="connsiteX1" y="connsiteY1"/>
                </a:cxn>
                <a:cxn ang="0">
                  <a:pos x="connsiteX2" y="connsiteY2"/>
                </a:cxn>
              </a:cxnLst>
              <a:rect l="l" t="t" r="r" b="b"/>
              <a:pathLst>
                <a:path w="3657" h="4800">
                  <a:moveTo>
                    <a:pt x="0" y="0"/>
                  </a:moveTo>
                  <a:cubicBezTo>
                    <a:pt x="1143" y="1600"/>
                    <a:pt x="2515" y="3200"/>
                    <a:pt x="3658" y="4800"/>
                  </a:cubicBezTo>
                  <a:cubicBezTo>
                    <a:pt x="2515" y="3200"/>
                    <a:pt x="1372" y="1600"/>
                    <a:pt x="0" y="0"/>
                  </a:cubicBezTo>
                  <a:close/>
                </a:path>
              </a:pathLst>
            </a:custGeom>
            <a:solidFill>
              <a:srgbClr val="FFFFFF"/>
            </a:solidFill>
            <a:ln w="2286" cap="flat">
              <a:noFill/>
              <a:prstDash val="solid"/>
              <a:miter/>
            </a:ln>
          </p:spPr>
          <p:txBody>
            <a:bodyPr rtlCol="0" anchor="ctr"/>
            <a:lstStyle/>
            <a:p>
              <a:endParaRPr lang="en-US"/>
            </a:p>
          </p:txBody>
        </p:sp>
        <p:sp>
          <p:nvSpPr>
            <p:cNvPr id="37" name="Freeform 96">
              <a:extLst>
                <a:ext uri="{FF2B5EF4-FFF2-40B4-BE49-F238E27FC236}">
                  <a16:creationId xmlns:a16="http://schemas.microsoft.com/office/drawing/2014/main" id="{27E94EE0-51F8-C9A0-15A5-D5EFF8C3BF35}"/>
                </a:ext>
              </a:extLst>
            </p:cNvPr>
            <p:cNvSpPr/>
            <p:nvPr/>
          </p:nvSpPr>
          <p:spPr>
            <a:xfrm>
              <a:off x="8669478" y="6093790"/>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371" y="457"/>
                    <a:pt x="685" y="229"/>
                    <a:pt x="0" y="0"/>
                  </a:cubicBezTo>
                  <a:cubicBezTo>
                    <a:pt x="685" y="229"/>
                    <a:pt x="1371" y="457"/>
                    <a:pt x="2286" y="686"/>
                  </a:cubicBezTo>
                  <a:close/>
                </a:path>
              </a:pathLst>
            </a:custGeom>
            <a:solidFill>
              <a:srgbClr val="FFFFFF"/>
            </a:solidFill>
            <a:ln w="2286" cap="flat">
              <a:noFill/>
              <a:prstDash val="solid"/>
              <a:miter/>
            </a:ln>
          </p:spPr>
          <p:txBody>
            <a:bodyPr rtlCol="0" anchor="ctr"/>
            <a:lstStyle/>
            <a:p>
              <a:endParaRPr lang="en-US"/>
            </a:p>
          </p:txBody>
        </p:sp>
        <p:sp>
          <p:nvSpPr>
            <p:cNvPr id="38" name="Freeform 97">
              <a:extLst>
                <a:ext uri="{FF2B5EF4-FFF2-40B4-BE49-F238E27FC236}">
                  <a16:creationId xmlns:a16="http://schemas.microsoft.com/office/drawing/2014/main" id="{1F17F602-7CC0-0C5A-21FD-DC487AF2ED41}"/>
                </a:ext>
              </a:extLst>
            </p:cNvPr>
            <p:cNvSpPr/>
            <p:nvPr/>
          </p:nvSpPr>
          <p:spPr>
            <a:xfrm>
              <a:off x="8672221" y="6094476"/>
              <a:ext cx="2743" cy="685"/>
            </a:xfrm>
            <a:custGeom>
              <a:avLst/>
              <a:gdLst>
                <a:gd name="connsiteX0" fmla="*/ 2743 w 2743"/>
                <a:gd name="connsiteY0" fmla="*/ 686 h 685"/>
                <a:gd name="connsiteX1" fmla="*/ 0 w 2743"/>
                <a:gd name="connsiteY1" fmla="*/ 0 h 685"/>
                <a:gd name="connsiteX2" fmla="*/ 2743 w 2743"/>
                <a:gd name="connsiteY2" fmla="*/ 686 h 685"/>
              </a:gdLst>
              <a:ahLst/>
              <a:cxnLst>
                <a:cxn ang="0">
                  <a:pos x="connsiteX0" y="connsiteY0"/>
                </a:cxn>
                <a:cxn ang="0">
                  <a:pos x="connsiteX1" y="connsiteY1"/>
                </a:cxn>
                <a:cxn ang="0">
                  <a:pos x="connsiteX2" y="connsiteY2"/>
                </a:cxn>
              </a:cxnLst>
              <a:rect l="l" t="t" r="r" b="b"/>
              <a:pathLst>
                <a:path w="2743" h="685">
                  <a:moveTo>
                    <a:pt x="2743" y="686"/>
                  </a:moveTo>
                  <a:cubicBezTo>
                    <a:pt x="1829" y="457"/>
                    <a:pt x="914" y="229"/>
                    <a:pt x="0" y="0"/>
                  </a:cubicBezTo>
                  <a:cubicBezTo>
                    <a:pt x="914" y="229"/>
                    <a:pt x="1600" y="457"/>
                    <a:pt x="2743" y="686"/>
                  </a:cubicBezTo>
                  <a:close/>
                </a:path>
              </a:pathLst>
            </a:custGeom>
            <a:solidFill>
              <a:srgbClr val="FFFFFF"/>
            </a:solidFill>
            <a:ln w="2286" cap="flat">
              <a:noFill/>
              <a:prstDash val="solid"/>
              <a:miter/>
            </a:ln>
          </p:spPr>
          <p:txBody>
            <a:bodyPr rtlCol="0" anchor="ctr"/>
            <a:lstStyle/>
            <a:p>
              <a:endParaRPr lang="en-US"/>
            </a:p>
          </p:txBody>
        </p:sp>
        <p:sp>
          <p:nvSpPr>
            <p:cNvPr id="39" name="Freeform 98">
              <a:extLst>
                <a:ext uri="{FF2B5EF4-FFF2-40B4-BE49-F238E27FC236}">
                  <a16:creationId xmlns:a16="http://schemas.microsoft.com/office/drawing/2014/main" id="{EC0E894A-F03C-C6D9-6794-E02ACE572EB1}"/>
                </a:ext>
              </a:extLst>
            </p:cNvPr>
            <p:cNvSpPr/>
            <p:nvPr/>
          </p:nvSpPr>
          <p:spPr>
            <a:xfrm>
              <a:off x="8919109" y="5871362"/>
              <a:ext cx="3200" cy="5029"/>
            </a:xfrm>
            <a:custGeom>
              <a:avLst/>
              <a:gdLst>
                <a:gd name="connsiteX0" fmla="*/ 0 w 3200"/>
                <a:gd name="connsiteY0" fmla="*/ 0 h 5029"/>
                <a:gd name="connsiteX1" fmla="*/ 3200 w 3200"/>
                <a:gd name="connsiteY1" fmla="*/ 5030 h 5029"/>
                <a:gd name="connsiteX2" fmla="*/ 0 w 3200"/>
                <a:gd name="connsiteY2" fmla="*/ 0 h 5029"/>
              </a:gdLst>
              <a:ahLst/>
              <a:cxnLst>
                <a:cxn ang="0">
                  <a:pos x="connsiteX0" y="connsiteY0"/>
                </a:cxn>
                <a:cxn ang="0">
                  <a:pos x="connsiteX1" y="connsiteY1"/>
                </a:cxn>
                <a:cxn ang="0">
                  <a:pos x="connsiteX2" y="connsiteY2"/>
                </a:cxn>
              </a:cxnLst>
              <a:rect l="l" t="t" r="r" b="b"/>
              <a:pathLst>
                <a:path w="3200" h="5029">
                  <a:moveTo>
                    <a:pt x="0" y="0"/>
                  </a:moveTo>
                  <a:cubicBezTo>
                    <a:pt x="1143" y="1601"/>
                    <a:pt x="2057" y="3201"/>
                    <a:pt x="3200" y="5030"/>
                  </a:cubicBezTo>
                  <a:cubicBezTo>
                    <a:pt x="2286" y="3201"/>
                    <a:pt x="1143" y="1601"/>
                    <a:pt x="0" y="0"/>
                  </a:cubicBezTo>
                  <a:close/>
                </a:path>
              </a:pathLst>
            </a:custGeom>
            <a:solidFill>
              <a:srgbClr val="FFFFFF"/>
            </a:solidFill>
            <a:ln w="2286" cap="flat">
              <a:noFill/>
              <a:prstDash val="solid"/>
              <a:miter/>
            </a:ln>
          </p:spPr>
          <p:txBody>
            <a:bodyPr rtlCol="0" anchor="ctr"/>
            <a:lstStyle/>
            <a:p>
              <a:endParaRPr lang="en-US"/>
            </a:p>
          </p:txBody>
        </p:sp>
        <p:sp>
          <p:nvSpPr>
            <p:cNvPr id="40" name="Freeform 99">
              <a:extLst>
                <a:ext uri="{FF2B5EF4-FFF2-40B4-BE49-F238E27FC236}">
                  <a16:creationId xmlns:a16="http://schemas.microsoft.com/office/drawing/2014/main" id="{9E438FF3-5C95-293C-E608-1C42FAC62C6C}"/>
                </a:ext>
              </a:extLst>
            </p:cNvPr>
            <p:cNvSpPr/>
            <p:nvPr/>
          </p:nvSpPr>
          <p:spPr>
            <a:xfrm>
              <a:off x="8910423" y="5859018"/>
              <a:ext cx="3886" cy="5486"/>
            </a:xfrm>
            <a:custGeom>
              <a:avLst/>
              <a:gdLst>
                <a:gd name="connsiteX0" fmla="*/ 0 w 3886"/>
                <a:gd name="connsiteY0" fmla="*/ 0 h 5486"/>
                <a:gd name="connsiteX1" fmla="*/ 3886 w 3886"/>
                <a:gd name="connsiteY1" fmla="*/ 5486 h 5486"/>
                <a:gd name="connsiteX2" fmla="*/ 0 w 3886"/>
                <a:gd name="connsiteY2" fmla="*/ 0 h 5486"/>
              </a:gdLst>
              <a:ahLst/>
              <a:cxnLst>
                <a:cxn ang="0">
                  <a:pos x="connsiteX0" y="connsiteY0"/>
                </a:cxn>
                <a:cxn ang="0">
                  <a:pos x="connsiteX1" y="connsiteY1"/>
                </a:cxn>
                <a:cxn ang="0">
                  <a:pos x="connsiteX2" y="connsiteY2"/>
                </a:cxn>
              </a:cxnLst>
              <a:rect l="l" t="t" r="r" b="b"/>
              <a:pathLst>
                <a:path w="3886" h="5486">
                  <a:moveTo>
                    <a:pt x="0" y="0"/>
                  </a:moveTo>
                  <a:cubicBezTo>
                    <a:pt x="1372" y="1829"/>
                    <a:pt x="2743" y="3658"/>
                    <a:pt x="3886" y="5486"/>
                  </a:cubicBezTo>
                  <a:cubicBezTo>
                    <a:pt x="2743" y="3429"/>
                    <a:pt x="1372" y="1600"/>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0">
              <a:extLst>
                <a:ext uri="{FF2B5EF4-FFF2-40B4-BE49-F238E27FC236}">
                  <a16:creationId xmlns:a16="http://schemas.microsoft.com/office/drawing/2014/main" id="{E052B451-2553-D87E-DD03-CBDC0BDC0D69}"/>
                </a:ext>
              </a:extLst>
            </p:cNvPr>
            <p:cNvSpPr/>
            <p:nvPr/>
          </p:nvSpPr>
          <p:spPr>
            <a:xfrm>
              <a:off x="8922767" y="5876848"/>
              <a:ext cx="3429" cy="5486"/>
            </a:xfrm>
            <a:custGeom>
              <a:avLst/>
              <a:gdLst>
                <a:gd name="connsiteX0" fmla="*/ 0 w 3429"/>
                <a:gd name="connsiteY0" fmla="*/ 0 h 5486"/>
                <a:gd name="connsiteX1" fmla="*/ 3429 w 3429"/>
                <a:gd name="connsiteY1" fmla="*/ 5486 h 5486"/>
                <a:gd name="connsiteX2" fmla="*/ 0 w 3429"/>
                <a:gd name="connsiteY2" fmla="*/ 0 h 5486"/>
              </a:gdLst>
              <a:ahLst/>
              <a:cxnLst>
                <a:cxn ang="0">
                  <a:pos x="connsiteX0" y="connsiteY0"/>
                </a:cxn>
                <a:cxn ang="0">
                  <a:pos x="connsiteX1" y="connsiteY1"/>
                </a:cxn>
                <a:cxn ang="0">
                  <a:pos x="connsiteX2" y="connsiteY2"/>
                </a:cxn>
              </a:cxnLst>
              <a:rect l="l" t="t" r="r" b="b"/>
              <a:pathLst>
                <a:path w="3429" h="5486">
                  <a:moveTo>
                    <a:pt x="0" y="0"/>
                  </a:moveTo>
                  <a:cubicBezTo>
                    <a:pt x="1143" y="1829"/>
                    <a:pt x="2286" y="3657"/>
                    <a:pt x="3429" y="5486"/>
                  </a:cubicBezTo>
                  <a:cubicBezTo>
                    <a:pt x="2286" y="3657"/>
                    <a:pt x="1143" y="18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101">
              <a:extLst>
                <a:ext uri="{FF2B5EF4-FFF2-40B4-BE49-F238E27FC236}">
                  <a16:creationId xmlns:a16="http://schemas.microsoft.com/office/drawing/2014/main" id="{2B38A50B-4D47-248E-FB4F-53CA3A6CFDA2}"/>
                </a:ext>
              </a:extLst>
            </p:cNvPr>
            <p:cNvSpPr/>
            <p:nvPr/>
          </p:nvSpPr>
          <p:spPr>
            <a:xfrm>
              <a:off x="8915223" y="5865418"/>
              <a:ext cx="2971" cy="4343"/>
            </a:xfrm>
            <a:custGeom>
              <a:avLst/>
              <a:gdLst>
                <a:gd name="connsiteX0" fmla="*/ 0 w 2971"/>
                <a:gd name="connsiteY0" fmla="*/ 0 h 4343"/>
                <a:gd name="connsiteX1" fmla="*/ 2971 w 2971"/>
                <a:gd name="connsiteY1" fmla="*/ 4343 h 4343"/>
                <a:gd name="connsiteX2" fmla="*/ 0 w 2971"/>
                <a:gd name="connsiteY2" fmla="*/ 0 h 4343"/>
              </a:gdLst>
              <a:ahLst/>
              <a:cxnLst>
                <a:cxn ang="0">
                  <a:pos x="connsiteX0" y="connsiteY0"/>
                </a:cxn>
                <a:cxn ang="0">
                  <a:pos x="connsiteX1" y="connsiteY1"/>
                </a:cxn>
                <a:cxn ang="0">
                  <a:pos x="connsiteX2" y="connsiteY2"/>
                </a:cxn>
              </a:cxnLst>
              <a:rect l="l" t="t" r="r" b="b"/>
              <a:pathLst>
                <a:path w="2971" h="4343">
                  <a:moveTo>
                    <a:pt x="0" y="0"/>
                  </a:moveTo>
                  <a:cubicBezTo>
                    <a:pt x="1143" y="1371"/>
                    <a:pt x="2057" y="2972"/>
                    <a:pt x="2971" y="4343"/>
                  </a:cubicBezTo>
                  <a:cubicBezTo>
                    <a:pt x="2057" y="2972"/>
                    <a:pt x="914" y="1371"/>
                    <a:pt x="0" y="0"/>
                  </a:cubicBezTo>
                  <a:close/>
                </a:path>
              </a:pathLst>
            </a:custGeom>
            <a:solidFill>
              <a:srgbClr val="FFFFFF"/>
            </a:solidFill>
            <a:ln w="2286" cap="flat">
              <a:noFill/>
              <a:prstDash val="solid"/>
              <a:miter/>
            </a:ln>
          </p:spPr>
          <p:txBody>
            <a:bodyPr rtlCol="0" anchor="ctr"/>
            <a:lstStyle/>
            <a:p>
              <a:endParaRPr lang="en-US"/>
            </a:p>
          </p:txBody>
        </p:sp>
        <p:sp>
          <p:nvSpPr>
            <p:cNvPr id="43" name="Freeform 102">
              <a:extLst>
                <a:ext uri="{FF2B5EF4-FFF2-40B4-BE49-F238E27FC236}">
                  <a16:creationId xmlns:a16="http://schemas.microsoft.com/office/drawing/2014/main" id="{92E97EF2-6ADD-6A8C-0E6C-26E76C16D14D}"/>
                </a:ext>
              </a:extLst>
            </p:cNvPr>
            <p:cNvSpPr/>
            <p:nvPr/>
          </p:nvSpPr>
          <p:spPr>
            <a:xfrm>
              <a:off x="8662849" y="6091732"/>
              <a:ext cx="1828" cy="685"/>
            </a:xfrm>
            <a:custGeom>
              <a:avLst/>
              <a:gdLst>
                <a:gd name="connsiteX0" fmla="*/ 1829 w 1828"/>
                <a:gd name="connsiteY0" fmla="*/ 686 h 685"/>
                <a:gd name="connsiteX1" fmla="*/ 0 w 1828"/>
                <a:gd name="connsiteY1" fmla="*/ 0 h 685"/>
                <a:gd name="connsiteX2" fmla="*/ 1829 w 1828"/>
                <a:gd name="connsiteY2" fmla="*/ 686 h 685"/>
              </a:gdLst>
              <a:ahLst/>
              <a:cxnLst>
                <a:cxn ang="0">
                  <a:pos x="connsiteX0" y="connsiteY0"/>
                </a:cxn>
                <a:cxn ang="0">
                  <a:pos x="connsiteX1" y="connsiteY1"/>
                </a:cxn>
                <a:cxn ang="0">
                  <a:pos x="connsiteX2" y="connsiteY2"/>
                </a:cxn>
              </a:cxnLst>
              <a:rect l="l" t="t" r="r" b="b"/>
              <a:pathLst>
                <a:path w="1828" h="685">
                  <a:moveTo>
                    <a:pt x="1829" y="686"/>
                  </a:moveTo>
                  <a:cubicBezTo>
                    <a:pt x="1143" y="457"/>
                    <a:pt x="686" y="228"/>
                    <a:pt x="0" y="0"/>
                  </a:cubicBezTo>
                  <a:cubicBezTo>
                    <a:pt x="457" y="228"/>
                    <a:pt x="1143" y="457"/>
                    <a:pt x="1829" y="686"/>
                  </a:cubicBezTo>
                  <a:close/>
                </a:path>
              </a:pathLst>
            </a:custGeom>
            <a:solidFill>
              <a:srgbClr val="FFFFFF"/>
            </a:solidFill>
            <a:ln w="2286" cap="flat">
              <a:noFill/>
              <a:prstDash val="solid"/>
              <a:miter/>
            </a:ln>
          </p:spPr>
          <p:txBody>
            <a:bodyPr rtlCol="0" anchor="ctr"/>
            <a:lstStyle/>
            <a:p>
              <a:endParaRPr lang="en-US"/>
            </a:p>
          </p:txBody>
        </p:sp>
        <p:sp>
          <p:nvSpPr>
            <p:cNvPr id="44" name="Freeform 103">
              <a:extLst>
                <a:ext uri="{FF2B5EF4-FFF2-40B4-BE49-F238E27FC236}">
                  <a16:creationId xmlns:a16="http://schemas.microsoft.com/office/drawing/2014/main" id="{89B9A596-EBD3-7439-A331-459DC95A4BD8}"/>
                </a:ext>
              </a:extLst>
            </p:cNvPr>
            <p:cNvSpPr/>
            <p:nvPr/>
          </p:nvSpPr>
          <p:spPr>
            <a:xfrm>
              <a:off x="8664678" y="6092418"/>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45" name="Freeform 104">
              <a:extLst>
                <a:ext uri="{FF2B5EF4-FFF2-40B4-BE49-F238E27FC236}">
                  <a16:creationId xmlns:a16="http://schemas.microsoft.com/office/drawing/2014/main" id="{50446D0C-39DA-6E8E-4797-984A5DC6487F}"/>
                </a:ext>
              </a:extLst>
            </p:cNvPr>
            <p:cNvSpPr/>
            <p:nvPr/>
          </p:nvSpPr>
          <p:spPr>
            <a:xfrm>
              <a:off x="8656219" y="6082588"/>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686"/>
                    <a:pt x="0" y="0"/>
                  </a:cubicBezTo>
                  <a:cubicBezTo>
                    <a:pt x="0" y="457"/>
                    <a:pt x="0" y="1143"/>
                    <a:pt x="0" y="1600"/>
                  </a:cubicBezTo>
                  <a:close/>
                </a:path>
              </a:pathLst>
            </a:custGeom>
            <a:solidFill>
              <a:srgbClr val="FFFFFF"/>
            </a:solidFill>
            <a:ln w="2286" cap="flat">
              <a:noFill/>
              <a:prstDash val="solid"/>
              <a:miter/>
            </a:ln>
          </p:spPr>
          <p:txBody>
            <a:bodyPr rtlCol="0" anchor="ctr"/>
            <a:lstStyle/>
            <a:p>
              <a:endParaRPr lang="en-US"/>
            </a:p>
          </p:txBody>
        </p:sp>
        <p:sp>
          <p:nvSpPr>
            <p:cNvPr id="46" name="Freeform 105">
              <a:extLst>
                <a:ext uri="{FF2B5EF4-FFF2-40B4-BE49-F238E27FC236}">
                  <a16:creationId xmlns:a16="http://schemas.microsoft.com/office/drawing/2014/main" id="{1751DB06-A1BC-90A5-499E-F839F3009658}"/>
                </a:ext>
              </a:extLst>
            </p:cNvPr>
            <p:cNvSpPr/>
            <p:nvPr/>
          </p:nvSpPr>
          <p:spPr>
            <a:xfrm>
              <a:off x="8927110" y="5883935"/>
              <a:ext cx="2514" cy="4343"/>
            </a:xfrm>
            <a:custGeom>
              <a:avLst/>
              <a:gdLst>
                <a:gd name="connsiteX0" fmla="*/ 0 w 2514"/>
                <a:gd name="connsiteY0" fmla="*/ 0 h 4343"/>
                <a:gd name="connsiteX1" fmla="*/ 2514 w 2514"/>
                <a:gd name="connsiteY1" fmla="*/ 4344 h 4343"/>
                <a:gd name="connsiteX2" fmla="*/ 0 w 2514"/>
                <a:gd name="connsiteY2" fmla="*/ 0 h 4343"/>
              </a:gdLst>
              <a:ahLst/>
              <a:cxnLst>
                <a:cxn ang="0">
                  <a:pos x="connsiteX0" y="connsiteY0"/>
                </a:cxn>
                <a:cxn ang="0">
                  <a:pos x="connsiteX1" y="connsiteY1"/>
                </a:cxn>
                <a:cxn ang="0">
                  <a:pos x="connsiteX2" y="connsiteY2"/>
                </a:cxn>
              </a:cxnLst>
              <a:rect l="l" t="t" r="r" b="b"/>
              <a:pathLst>
                <a:path w="2514" h="4343">
                  <a:moveTo>
                    <a:pt x="0" y="0"/>
                  </a:moveTo>
                  <a:cubicBezTo>
                    <a:pt x="914" y="1372"/>
                    <a:pt x="1600" y="2972"/>
                    <a:pt x="2514" y="4344"/>
                  </a:cubicBezTo>
                  <a:cubicBezTo>
                    <a:pt x="1600" y="2972"/>
                    <a:pt x="914" y="1372"/>
                    <a:pt x="0" y="0"/>
                  </a:cubicBezTo>
                  <a:close/>
                </a:path>
              </a:pathLst>
            </a:custGeom>
            <a:solidFill>
              <a:srgbClr val="FFFFFF"/>
            </a:solidFill>
            <a:ln w="2286" cap="flat">
              <a:noFill/>
              <a:prstDash val="solid"/>
              <a:miter/>
            </a:ln>
          </p:spPr>
          <p:txBody>
            <a:bodyPr rtlCol="0" anchor="ctr"/>
            <a:lstStyle/>
            <a:p>
              <a:endParaRPr lang="en-US"/>
            </a:p>
          </p:txBody>
        </p:sp>
        <p:sp>
          <p:nvSpPr>
            <p:cNvPr id="47" name="Freeform 106">
              <a:extLst>
                <a:ext uri="{FF2B5EF4-FFF2-40B4-BE49-F238E27FC236}">
                  <a16:creationId xmlns:a16="http://schemas.microsoft.com/office/drawing/2014/main" id="{3BF643F4-3848-9914-4B9C-B0F8DC1A59A0}"/>
                </a:ext>
              </a:extLst>
            </p:cNvPr>
            <p:cNvSpPr/>
            <p:nvPr/>
          </p:nvSpPr>
          <p:spPr>
            <a:xfrm>
              <a:off x="8666735" y="6093104"/>
              <a:ext cx="2286" cy="685"/>
            </a:xfrm>
            <a:custGeom>
              <a:avLst/>
              <a:gdLst>
                <a:gd name="connsiteX0" fmla="*/ 2286 w 2286"/>
                <a:gd name="connsiteY0" fmla="*/ 686 h 685"/>
                <a:gd name="connsiteX1" fmla="*/ 0 w 2286"/>
                <a:gd name="connsiteY1" fmla="*/ 0 h 685"/>
                <a:gd name="connsiteX2" fmla="*/ 2286 w 2286"/>
                <a:gd name="connsiteY2" fmla="*/ 686 h 685"/>
              </a:gdLst>
              <a:ahLst/>
              <a:cxnLst>
                <a:cxn ang="0">
                  <a:pos x="connsiteX0" y="connsiteY0"/>
                </a:cxn>
                <a:cxn ang="0">
                  <a:pos x="connsiteX1" y="connsiteY1"/>
                </a:cxn>
                <a:cxn ang="0">
                  <a:pos x="connsiteX2" y="connsiteY2"/>
                </a:cxn>
              </a:cxnLst>
              <a:rect l="l" t="t" r="r" b="b"/>
              <a:pathLst>
                <a:path w="2286" h="685">
                  <a:moveTo>
                    <a:pt x="2286" y="686"/>
                  </a:moveTo>
                  <a:cubicBezTo>
                    <a:pt x="1601" y="458"/>
                    <a:pt x="686" y="229"/>
                    <a:pt x="0" y="0"/>
                  </a:cubicBezTo>
                  <a:cubicBezTo>
                    <a:pt x="686" y="229"/>
                    <a:pt x="1601" y="458"/>
                    <a:pt x="2286" y="686"/>
                  </a:cubicBezTo>
                  <a:close/>
                </a:path>
              </a:pathLst>
            </a:custGeom>
            <a:solidFill>
              <a:srgbClr val="FFFFFF"/>
            </a:solidFill>
            <a:ln w="2286" cap="flat">
              <a:noFill/>
              <a:prstDash val="solid"/>
              <a:miter/>
            </a:ln>
          </p:spPr>
          <p:txBody>
            <a:bodyPr rtlCol="0" anchor="ctr"/>
            <a:lstStyle/>
            <a:p>
              <a:endParaRPr lang="en-US"/>
            </a:p>
          </p:txBody>
        </p:sp>
        <p:sp>
          <p:nvSpPr>
            <p:cNvPr id="48" name="Freeform 107">
              <a:extLst>
                <a:ext uri="{FF2B5EF4-FFF2-40B4-BE49-F238E27FC236}">
                  <a16:creationId xmlns:a16="http://schemas.microsoft.com/office/drawing/2014/main" id="{F6B55385-2142-F2D8-8CB8-762DA8A0216C}"/>
                </a:ext>
              </a:extLst>
            </p:cNvPr>
            <p:cNvSpPr/>
            <p:nvPr/>
          </p:nvSpPr>
          <p:spPr>
            <a:xfrm>
              <a:off x="8661020" y="6090818"/>
              <a:ext cx="1600" cy="685"/>
            </a:xfrm>
            <a:custGeom>
              <a:avLst/>
              <a:gdLst>
                <a:gd name="connsiteX0" fmla="*/ 1601 w 1600"/>
                <a:gd name="connsiteY0" fmla="*/ 686 h 685"/>
                <a:gd name="connsiteX1" fmla="*/ 0 w 1600"/>
                <a:gd name="connsiteY1" fmla="*/ 0 h 685"/>
                <a:gd name="connsiteX2" fmla="*/ 1601 w 1600"/>
                <a:gd name="connsiteY2" fmla="*/ 686 h 685"/>
              </a:gdLst>
              <a:ahLst/>
              <a:cxnLst>
                <a:cxn ang="0">
                  <a:pos x="connsiteX0" y="connsiteY0"/>
                </a:cxn>
                <a:cxn ang="0">
                  <a:pos x="connsiteX1" y="connsiteY1"/>
                </a:cxn>
                <a:cxn ang="0">
                  <a:pos x="connsiteX2" y="connsiteY2"/>
                </a:cxn>
              </a:cxnLst>
              <a:rect l="l" t="t" r="r" b="b"/>
              <a:pathLst>
                <a:path w="1600" h="685">
                  <a:moveTo>
                    <a:pt x="1601" y="686"/>
                  </a:moveTo>
                  <a:cubicBezTo>
                    <a:pt x="1143" y="458"/>
                    <a:pt x="458" y="229"/>
                    <a:pt x="0" y="0"/>
                  </a:cubicBezTo>
                  <a:cubicBezTo>
                    <a:pt x="686" y="229"/>
                    <a:pt x="1143" y="458"/>
                    <a:pt x="1601" y="686"/>
                  </a:cubicBezTo>
                  <a:close/>
                </a:path>
              </a:pathLst>
            </a:custGeom>
            <a:solidFill>
              <a:srgbClr val="FFFFFF"/>
            </a:solidFill>
            <a:ln w="2286" cap="flat">
              <a:noFill/>
              <a:prstDash val="solid"/>
              <a:miter/>
            </a:ln>
          </p:spPr>
          <p:txBody>
            <a:bodyPr rtlCol="0" anchor="ctr"/>
            <a:lstStyle/>
            <a:p>
              <a:endParaRPr lang="en-US"/>
            </a:p>
          </p:txBody>
        </p:sp>
        <p:sp>
          <p:nvSpPr>
            <p:cNvPr id="49" name="Freeform 108">
              <a:extLst>
                <a:ext uri="{FF2B5EF4-FFF2-40B4-BE49-F238E27FC236}">
                  <a16:creationId xmlns:a16="http://schemas.microsoft.com/office/drawing/2014/main" id="{79B54A68-FB44-A5C3-8949-371AAE8BA560}"/>
                </a:ext>
              </a:extLst>
            </p:cNvPr>
            <p:cNvSpPr/>
            <p:nvPr/>
          </p:nvSpPr>
          <p:spPr>
            <a:xfrm>
              <a:off x="8656219" y="6084417"/>
              <a:ext cx="1371" cy="3657"/>
            </a:xfrm>
            <a:custGeom>
              <a:avLst/>
              <a:gdLst>
                <a:gd name="connsiteX0" fmla="*/ 1371 w 1371"/>
                <a:gd name="connsiteY0" fmla="*/ 3657 h 3657"/>
                <a:gd name="connsiteX1" fmla="*/ 0 w 1371"/>
                <a:gd name="connsiteY1" fmla="*/ 0 h 3657"/>
                <a:gd name="connsiteX2" fmla="*/ 1371 w 1371"/>
                <a:gd name="connsiteY2" fmla="*/ 3657 h 3657"/>
              </a:gdLst>
              <a:ahLst/>
              <a:cxnLst>
                <a:cxn ang="0">
                  <a:pos x="connsiteX0" y="connsiteY0"/>
                </a:cxn>
                <a:cxn ang="0">
                  <a:pos x="connsiteX1" y="connsiteY1"/>
                </a:cxn>
                <a:cxn ang="0">
                  <a:pos x="connsiteX2" y="connsiteY2"/>
                </a:cxn>
              </a:cxnLst>
              <a:rect l="l" t="t" r="r" b="b"/>
              <a:pathLst>
                <a:path w="1371" h="3657">
                  <a:moveTo>
                    <a:pt x="1371" y="3657"/>
                  </a:moveTo>
                  <a:cubicBezTo>
                    <a:pt x="686" y="2514"/>
                    <a:pt x="228" y="1371"/>
                    <a:pt x="0" y="0"/>
                  </a:cubicBezTo>
                  <a:cubicBezTo>
                    <a:pt x="228" y="1143"/>
                    <a:pt x="686" y="2514"/>
                    <a:pt x="1371" y="3657"/>
                  </a:cubicBezTo>
                  <a:close/>
                </a:path>
              </a:pathLst>
            </a:custGeom>
            <a:solidFill>
              <a:srgbClr val="FFFFFF"/>
            </a:solidFill>
            <a:ln w="2286" cap="flat">
              <a:noFill/>
              <a:prstDash val="solid"/>
              <a:miter/>
            </a:ln>
          </p:spPr>
          <p:txBody>
            <a:bodyPr rtlCol="0" anchor="ctr"/>
            <a:lstStyle/>
            <a:p>
              <a:endParaRPr lang="en-US"/>
            </a:p>
          </p:txBody>
        </p:sp>
        <p:sp>
          <p:nvSpPr>
            <p:cNvPr id="50" name="Freeform 109">
              <a:extLst>
                <a:ext uri="{FF2B5EF4-FFF2-40B4-BE49-F238E27FC236}">
                  <a16:creationId xmlns:a16="http://schemas.microsoft.com/office/drawing/2014/main" id="{532175F7-710F-CC89-83A9-594A347C9D39}"/>
                </a:ext>
              </a:extLst>
            </p:cNvPr>
            <p:cNvSpPr/>
            <p:nvPr/>
          </p:nvSpPr>
          <p:spPr>
            <a:xfrm>
              <a:off x="8658505" y="6088989"/>
              <a:ext cx="2514" cy="1828"/>
            </a:xfrm>
            <a:custGeom>
              <a:avLst/>
              <a:gdLst>
                <a:gd name="connsiteX0" fmla="*/ 2514 w 2514"/>
                <a:gd name="connsiteY0" fmla="*/ 1828 h 1828"/>
                <a:gd name="connsiteX1" fmla="*/ 0 w 2514"/>
                <a:gd name="connsiteY1" fmla="*/ 0 h 1828"/>
                <a:gd name="connsiteX2" fmla="*/ 2514 w 2514"/>
                <a:gd name="connsiteY2" fmla="*/ 1828 h 1828"/>
              </a:gdLst>
              <a:ahLst/>
              <a:cxnLst>
                <a:cxn ang="0">
                  <a:pos x="connsiteX0" y="connsiteY0"/>
                </a:cxn>
                <a:cxn ang="0">
                  <a:pos x="connsiteX1" y="connsiteY1"/>
                </a:cxn>
                <a:cxn ang="0">
                  <a:pos x="connsiteX2" y="connsiteY2"/>
                </a:cxn>
              </a:cxnLst>
              <a:rect l="l" t="t" r="r" b="b"/>
              <a:pathLst>
                <a:path w="2514" h="1828">
                  <a:moveTo>
                    <a:pt x="2514" y="1828"/>
                  </a:moveTo>
                  <a:cubicBezTo>
                    <a:pt x="1600" y="1371"/>
                    <a:pt x="686" y="685"/>
                    <a:pt x="0" y="0"/>
                  </a:cubicBezTo>
                  <a:cubicBezTo>
                    <a:pt x="686" y="685"/>
                    <a:pt x="1600" y="1371"/>
                    <a:pt x="2514" y="1828"/>
                  </a:cubicBezTo>
                  <a:close/>
                </a:path>
              </a:pathLst>
            </a:custGeom>
            <a:solidFill>
              <a:srgbClr val="FFFFFF"/>
            </a:solidFill>
            <a:ln w="2286" cap="flat">
              <a:noFill/>
              <a:prstDash val="solid"/>
              <a:miter/>
            </a:ln>
          </p:spPr>
          <p:txBody>
            <a:bodyPr rtlCol="0" anchor="ctr"/>
            <a:lstStyle/>
            <a:p>
              <a:endParaRPr lang="en-US"/>
            </a:p>
          </p:txBody>
        </p:sp>
        <p:sp>
          <p:nvSpPr>
            <p:cNvPr id="51" name="Freeform 110">
              <a:extLst>
                <a:ext uri="{FF2B5EF4-FFF2-40B4-BE49-F238E27FC236}">
                  <a16:creationId xmlns:a16="http://schemas.microsoft.com/office/drawing/2014/main" id="{2CEF4E20-402A-0BF5-CED0-C7BC30228E00}"/>
                </a:ext>
              </a:extLst>
            </p:cNvPr>
            <p:cNvSpPr/>
            <p:nvPr/>
          </p:nvSpPr>
          <p:spPr>
            <a:xfrm>
              <a:off x="8657591" y="6088075"/>
              <a:ext cx="914" cy="914"/>
            </a:xfrm>
            <a:custGeom>
              <a:avLst/>
              <a:gdLst>
                <a:gd name="connsiteX0" fmla="*/ 915 w 914"/>
                <a:gd name="connsiteY0" fmla="*/ 915 h 914"/>
                <a:gd name="connsiteX1" fmla="*/ 0 w 914"/>
                <a:gd name="connsiteY1" fmla="*/ 0 h 914"/>
                <a:gd name="connsiteX2" fmla="*/ 915 w 914"/>
                <a:gd name="connsiteY2" fmla="*/ 915 h 914"/>
              </a:gdLst>
              <a:ahLst/>
              <a:cxnLst>
                <a:cxn ang="0">
                  <a:pos x="connsiteX0" y="connsiteY0"/>
                </a:cxn>
                <a:cxn ang="0">
                  <a:pos x="connsiteX1" y="connsiteY1"/>
                </a:cxn>
                <a:cxn ang="0">
                  <a:pos x="connsiteX2" y="connsiteY2"/>
                </a:cxn>
              </a:cxnLst>
              <a:rect l="l" t="t" r="r" b="b"/>
              <a:pathLst>
                <a:path w="914" h="914">
                  <a:moveTo>
                    <a:pt x="915" y="915"/>
                  </a:moveTo>
                  <a:cubicBezTo>
                    <a:pt x="686" y="686"/>
                    <a:pt x="229" y="229"/>
                    <a:pt x="0" y="0"/>
                  </a:cubicBezTo>
                  <a:cubicBezTo>
                    <a:pt x="458" y="229"/>
                    <a:pt x="686" y="686"/>
                    <a:pt x="915" y="915"/>
                  </a:cubicBezTo>
                  <a:close/>
                </a:path>
              </a:pathLst>
            </a:custGeom>
            <a:solidFill>
              <a:srgbClr val="FFFFFF"/>
            </a:solidFill>
            <a:ln w="2286" cap="flat">
              <a:noFill/>
              <a:prstDash val="solid"/>
              <a:miter/>
            </a:ln>
          </p:spPr>
          <p:txBody>
            <a:bodyPr rtlCol="0" anchor="ctr"/>
            <a:lstStyle/>
            <a:p>
              <a:endParaRPr lang="en-US"/>
            </a:p>
          </p:txBody>
        </p:sp>
        <p:sp>
          <p:nvSpPr>
            <p:cNvPr id="52" name="Freeform 111">
              <a:extLst>
                <a:ext uri="{FF2B5EF4-FFF2-40B4-BE49-F238E27FC236}">
                  <a16:creationId xmlns:a16="http://schemas.microsoft.com/office/drawing/2014/main" id="{3B024E39-05C1-7CC2-1F6C-4C7D33A07B1E}"/>
                </a:ext>
              </a:extLst>
            </p:cNvPr>
            <p:cNvSpPr/>
            <p:nvPr/>
          </p:nvSpPr>
          <p:spPr>
            <a:xfrm>
              <a:off x="8656219" y="6076873"/>
              <a:ext cx="1143" cy="5715"/>
            </a:xfrm>
            <a:custGeom>
              <a:avLst/>
              <a:gdLst>
                <a:gd name="connsiteX0" fmla="*/ 0 w 1143"/>
                <a:gd name="connsiteY0" fmla="*/ 5715 h 5715"/>
                <a:gd name="connsiteX1" fmla="*/ 1143 w 1143"/>
                <a:gd name="connsiteY1" fmla="*/ 0 h 5715"/>
                <a:gd name="connsiteX2" fmla="*/ 0 w 1143"/>
                <a:gd name="connsiteY2" fmla="*/ 5715 h 5715"/>
              </a:gdLst>
              <a:ahLst/>
              <a:cxnLst>
                <a:cxn ang="0">
                  <a:pos x="connsiteX0" y="connsiteY0"/>
                </a:cxn>
                <a:cxn ang="0">
                  <a:pos x="connsiteX1" y="connsiteY1"/>
                </a:cxn>
                <a:cxn ang="0">
                  <a:pos x="connsiteX2" y="connsiteY2"/>
                </a:cxn>
              </a:cxnLst>
              <a:rect l="l" t="t" r="r" b="b"/>
              <a:pathLst>
                <a:path w="1143" h="5715">
                  <a:moveTo>
                    <a:pt x="0" y="5715"/>
                  </a:moveTo>
                  <a:cubicBezTo>
                    <a:pt x="0" y="4115"/>
                    <a:pt x="457" y="2286"/>
                    <a:pt x="1143" y="0"/>
                  </a:cubicBezTo>
                  <a:cubicBezTo>
                    <a:pt x="457" y="2286"/>
                    <a:pt x="228" y="4115"/>
                    <a:pt x="0" y="5715"/>
                  </a:cubicBezTo>
                  <a:close/>
                </a:path>
              </a:pathLst>
            </a:custGeom>
            <a:solidFill>
              <a:srgbClr val="FFFFFF"/>
            </a:solidFill>
            <a:ln w="2286" cap="flat">
              <a:noFill/>
              <a:prstDash val="solid"/>
              <a:miter/>
            </a:ln>
          </p:spPr>
          <p:txBody>
            <a:bodyPr rtlCol="0" anchor="ctr"/>
            <a:lstStyle/>
            <a:p>
              <a:endParaRPr lang="en-US"/>
            </a:p>
          </p:txBody>
        </p:sp>
        <p:sp>
          <p:nvSpPr>
            <p:cNvPr id="53" name="Freeform 112">
              <a:extLst>
                <a:ext uri="{FF2B5EF4-FFF2-40B4-BE49-F238E27FC236}">
                  <a16:creationId xmlns:a16="http://schemas.microsoft.com/office/drawing/2014/main" id="{D12E1BD8-DBC4-433F-3D9D-12D3075B8258}"/>
                </a:ext>
              </a:extLst>
            </p:cNvPr>
            <p:cNvSpPr/>
            <p:nvPr/>
          </p:nvSpPr>
          <p:spPr>
            <a:xfrm>
              <a:off x="8930539" y="5890107"/>
              <a:ext cx="2971" cy="5943"/>
            </a:xfrm>
            <a:custGeom>
              <a:avLst/>
              <a:gdLst>
                <a:gd name="connsiteX0" fmla="*/ 0 w 2971"/>
                <a:gd name="connsiteY0" fmla="*/ 0 h 5943"/>
                <a:gd name="connsiteX1" fmla="*/ 2972 w 2971"/>
                <a:gd name="connsiteY1" fmla="*/ 5943 h 5943"/>
                <a:gd name="connsiteX2" fmla="*/ 0 w 2971"/>
                <a:gd name="connsiteY2" fmla="*/ 0 h 5943"/>
              </a:gdLst>
              <a:ahLst/>
              <a:cxnLst>
                <a:cxn ang="0">
                  <a:pos x="connsiteX0" y="connsiteY0"/>
                </a:cxn>
                <a:cxn ang="0">
                  <a:pos x="connsiteX1" y="connsiteY1"/>
                </a:cxn>
                <a:cxn ang="0">
                  <a:pos x="connsiteX2" y="connsiteY2"/>
                </a:cxn>
              </a:cxnLst>
              <a:rect l="l" t="t" r="r" b="b"/>
              <a:pathLst>
                <a:path w="2971" h="5943">
                  <a:moveTo>
                    <a:pt x="0" y="0"/>
                  </a:moveTo>
                  <a:cubicBezTo>
                    <a:pt x="1143" y="2057"/>
                    <a:pt x="2057" y="3886"/>
                    <a:pt x="2972" y="5943"/>
                  </a:cubicBezTo>
                  <a:cubicBezTo>
                    <a:pt x="2057" y="3886"/>
                    <a:pt x="914" y="1828"/>
                    <a:pt x="0" y="0"/>
                  </a:cubicBezTo>
                  <a:close/>
                </a:path>
              </a:pathLst>
            </a:custGeom>
            <a:solidFill>
              <a:srgbClr val="FFFFFF"/>
            </a:solidFill>
            <a:ln w="2286" cap="flat">
              <a:noFill/>
              <a:prstDash val="solid"/>
              <a:miter/>
            </a:ln>
          </p:spPr>
          <p:txBody>
            <a:bodyPr rtlCol="0" anchor="ctr"/>
            <a:lstStyle/>
            <a:p>
              <a:endParaRPr lang="en-US"/>
            </a:p>
          </p:txBody>
        </p:sp>
        <p:sp>
          <p:nvSpPr>
            <p:cNvPr id="54" name="Freeform 113">
              <a:extLst>
                <a:ext uri="{FF2B5EF4-FFF2-40B4-BE49-F238E27FC236}">
                  <a16:creationId xmlns:a16="http://schemas.microsoft.com/office/drawing/2014/main" id="{D516C7C4-A9CF-4EBF-0D42-7C936F693E38}"/>
                </a:ext>
              </a:extLst>
            </p:cNvPr>
            <p:cNvSpPr/>
            <p:nvPr/>
          </p:nvSpPr>
          <p:spPr>
            <a:xfrm>
              <a:off x="8657591" y="5774836"/>
              <a:ext cx="274070" cy="320199"/>
            </a:xfrm>
            <a:custGeom>
              <a:avLst/>
              <a:gdLst>
                <a:gd name="connsiteX0" fmla="*/ 88011 w 274070"/>
                <a:gd name="connsiteY0" fmla="*/ 310495 h 320199"/>
                <a:gd name="connsiteX1" fmla="*/ 167793 w 274070"/>
                <a:gd name="connsiteY1" fmla="*/ 320096 h 320199"/>
                <a:gd name="connsiteX2" fmla="*/ 215113 w 274070"/>
                <a:gd name="connsiteY2" fmla="*/ 314153 h 320199"/>
                <a:gd name="connsiteX3" fmla="*/ 270206 w 274070"/>
                <a:gd name="connsiteY3" fmla="*/ 254260 h 320199"/>
                <a:gd name="connsiteX4" fmla="*/ 260147 w 274070"/>
                <a:gd name="connsiteY4" fmla="*/ 145903 h 320199"/>
                <a:gd name="connsiteX5" fmla="*/ 243917 w 274070"/>
                <a:gd name="connsiteY5" fmla="*/ 72523 h 320199"/>
                <a:gd name="connsiteX6" fmla="*/ 248031 w 274070"/>
                <a:gd name="connsiteY6" fmla="*/ 77780 h 320199"/>
                <a:gd name="connsiteX7" fmla="*/ 227000 w 274070"/>
                <a:gd name="connsiteY7" fmla="*/ 51034 h 320199"/>
                <a:gd name="connsiteX8" fmla="*/ 162764 w 274070"/>
                <a:gd name="connsiteY8" fmla="*/ 2114 h 320199"/>
                <a:gd name="connsiteX9" fmla="*/ 147676 w 274070"/>
                <a:gd name="connsiteY9" fmla="*/ 7371 h 320199"/>
                <a:gd name="connsiteX10" fmla="*/ 128016 w 274070"/>
                <a:gd name="connsiteY10" fmla="*/ 46691 h 320199"/>
                <a:gd name="connsiteX11" fmla="*/ 26289 w 274070"/>
                <a:gd name="connsiteY11" fmla="*/ 238943 h 320199"/>
                <a:gd name="connsiteX12" fmla="*/ 2286 w 274070"/>
                <a:gd name="connsiteY12" fmla="*/ 295408 h 320199"/>
                <a:gd name="connsiteX13" fmla="*/ 0 w 274070"/>
                <a:gd name="connsiteY13" fmla="*/ 302037 h 320199"/>
                <a:gd name="connsiteX14" fmla="*/ 33605 w 274070"/>
                <a:gd name="connsiteY14" fmla="*/ 306380 h 320199"/>
                <a:gd name="connsiteX15" fmla="*/ 88011 w 274070"/>
                <a:gd name="connsiteY15" fmla="*/ 310495 h 320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4070" h="320199">
                  <a:moveTo>
                    <a:pt x="88011" y="310495"/>
                  </a:moveTo>
                  <a:cubicBezTo>
                    <a:pt x="114529" y="314381"/>
                    <a:pt x="141047" y="319411"/>
                    <a:pt x="167793" y="320096"/>
                  </a:cubicBezTo>
                  <a:cubicBezTo>
                    <a:pt x="183566" y="320554"/>
                    <a:pt x="200483" y="319639"/>
                    <a:pt x="215113" y="314153"/>
                  </a:cubicBezTo>
                  <a:cubicBezTo>
                    <a:pt x="242545" y="303637"/>
                    <a:pt x="262662" y="283063"/>
                    <a:pt x="270206" y="254260"/>
                  </a:cubicBezTo>
                  <a:cubicBezTo>
                    <a:pt x="279578" y="218369"/>
                    <a:pt x="270206" y="180650"/>
                    <a:pt x="260147" y="145903"/>
                  </a:cubicBezTo>
                  <a:cubicBezTo>
                    <a:pt x="253061" y="121672"/>
                    <a:pt x="249403" y="96983"/>
                    <a:pt x="243917" y="72523"/>
                  </a:cubicBezTo>
                  <a:cubicBezTo>
                    <a:pt x="245288" y="74351"/>
                    <a:pt x="246660" y="75952"/>
                    <a:pt x="248031" y="77780"/>
                  </a:cubicBezTo>
                  <a:cubicBezTo>
                    <a:pt x="241173" y="68865"/>
                    <a:pt x="234087" y="59950"/>
                    <a:pt x="227000" y="51034"/>
                  </a:cubicBezTo>
                  <a:cubicBezTo>
                    <a:pt x="210312" y="29774"/>
                    <a:pt x="187452" y="14229"/>
                    <a:pt x="162764" y="2114"/>
                  </a:cubicBezTo>
                  <a:cubicBezTo>
                    <a:pt x="155448" y="-1544"/>
                    <a:pt x="151334" y="-858"/>
                    <a:pt x="147676" y="7371"/>
                  </a:cubicBezTo>
                  <a:cubicBezTo>
                    <a:pt x="141732" y="20859"/>
                    <a:pt x="134646" y="33432"/>
                    <a:pt x="128016" y="46691"/>
                  </a:cubicBezTo>
                  <a:cubicBezTo>
                    <a:pt x="95098" y="111385"/>
                    <a:pt x="60579" y="175164"/>
                    <a:pt x="26289" y="238943"/>
                  </a:cubicBezTo>
                  <a:cubicBezTo>
                    <a:pt x="16688" y="257003"/>
                    <a:pt x="9373" y="276205"/>
                    <a:pt x="2286" y="295408"/>
                  </a:cubicBezTo>
                  <a:cubicBezTo>
                    <a:pt x="1372" y="297922"/>
                    <a:pt x="686" y="299980"/>
                    <a:pt x="0" y="302037"/>
                  </a:cubicBezTo>
                  <a:cubicBezTo>
                    <a:pt x="11202" y="304094"/>
                    <a:pt x="22632" y="305466"/>
                    <a:pt x="33605" y="306380"/>
                  </a:cubicBezTo>
                  <a:cubicBezTo>
                    <a:pt x="51664" y="308209"/>
                    <a:pt x="69723" y="308438"/>
                    <a:pt x="88011" y="310495"/>
                  </a:cubicBezTo>
                  <a:close/>
                </a:path>
              </a:pathLst>
            </a:custGeom>
            <a:solidFill>
              <a:srgbClr val="F2A158"/>
            </a:solidFill>
            <a:ln w="2286" cap="flat">
              <a:noFill/>
              <a:prstDash val="solid"/>
              <a:miter/>
            </a:ln>
          </p:spPr>
          <p:txBody>
            <a:bodyPr rtlCol="0" anchor="ctr"/>
            <a:lstStyle/>
            <a:p>
              <a:endParaRPr lang="en-US"/>
            </a:p>
          </p:txBody>
        </p:sp>
        <p:sp>
          <p:nvSpPr>
            <p:cNvPr id="55" name="Freeform 114">
              <a:extLst>
                <a:ext uri="{FF2B5EF4-FFF2-40B4-BE49-F238E27FC236}">
                  <a16:creationId xmlns:a16="http://schemas.microsoft.com/office/drawing/2014/main" id="{81B2CB3B-615E-4E68-A6C4-1D799BBA9798}"/>
                </a:ext>
              </a:extLst>
            </p:cNvPr>
            <p:cNvSpPr/>
            <p:nvPr/>
          </p:nvSpPr>
          <p:spPr>
            <a:xfrm>
              <a:off x="8136840" y="6239637"/>
              <a:ext cx="1143" cy="685"/>
            </a:xfrm>
            <a:custGeom>
              <a:avLst/>
              <a:gdLst>
                <a:gd name="connsiteX0" fmla="*/ 1143 w 1143"/>
                <a:gd name="connsiteY0" fmla="*/ 0 h 685"/>
                <a:gd name="connsiteX1" fmla="*/ 0 w 1143"/>
                <a:gd name="connsiteY1" fmla="*/ 686 h 685"/>
                <a:gd name="connsiteX2" fmla="*/ 1143 w 1143"/>
                <a:gd name="connsiteY2" fmla="*/ 0 h 685"/>
              </a:gdLst>
              <a:ahLst/>
              <a:cxnLst>
                <a:cxn ang="0">
                  <a:pos x="connsiteX0" y="connsiteY0"/>
                </a:cxn>
                <a:cxn ang="0">
                  <a:pos x="connsiteX1" y="connsiteY1"/>
                </a:cxn>
                <a:cxn ang="0">
                  <a:pos x="connsiteX2" y="connsiteY2"/>
                </a:cxn>
              </a:cxnLst>
              <a:rect l="l" t="t" r="r" b="b"/>
              <a:pathLst>
                <a:path w="1143" h="685">
                  <a:moveTo>
                    <a:pt x="1143" y="0"/>
                  </a:moveTo>
                  <a:cubicBezTo>
                    <a:pt x="685" y="229"/>
                    <a:pt x="457" y="457"/>
                    <a:pt x="0" y="686"/>
                  </a:cubicBezTo>
                  <a:cubicBezTo>
                    <a:pt x="457" y="457"/>
                    <a:pt x="685" y="229"/>
                    <a:pt x="1143" y="0"/>
                  </a:cubicBezTo>
                  <a:close/>
                </a:path>
              </a:pathLst>
            </a:custGeom>
            <a:solidFill>
              <a:srgbClr val="FFFFFF"/>
            </a:solidFill>
            <a:ln w="2286" cap="flat">
              <a:noFill/>
              <a:prstDash val="solid"/>
              <a:miter/>
            </a:ln>
          </p:spPr>
          <p:txBody>
            <a:bodyPr rtlCol="0" anchor="ctr"/>
            <a:lstStyle/>
            <a:p>
              <a:endParaRPr lang="en-US"/>
            </a:p>
          </p:txBody>
        </p:sp>
        <p:sp>
          <p:nvSpPr>
            <p:cNvPr id="56" name="Freeform 115">
              <a:extLst>
                <a:ext uri="{FF2B5EF4-FFF2-40B4-BE49-F238E27FC236}">
                  <a16:creationId xmlns:a16="http://schemas.microsoft.com/office/drawing/2014/main" id="{CB367D0F-B7F3-DACA-62DF-9EF98DCB2665}"/>
                </a:ext>
              </a:extLst>
            </p:cNvPr>
            <p:cNvSpPr/>
            <p:nvPr/>
          </p:nvSpPr>
          <p:spPr>
            <a:xfrm>
              <a:off x="8144841" y="6235522"/>
              <a:ext cx="914" cy="457"/>
            </a:xfrm>
            <a:custGeom>
              <a:avLst/>
              <a:gdLst>
                <a:gd name="connsiteX0" fmla="*/ 914 w 914"/>
                <a:gd name="connsiteY0" fmla="*/ 0 h 457"/>
                <a:gd name="connsiteX1" fmla="*/ 0 w 914"/>
                <a:gd name="connsiteY1" fmla="*/ 457 h 457"/>
                <a:gd name="connsiteX2" fmla="*/ 914 w 914"/>
                <a:gd name="connsiteY2" fmla="*/ 0 h 457"/>
              </a:gdLst>
              <a:ahLst/>
              <a:cxnLst>
                <a:cxn ang="0">
                  <a:pos x="connsiteX0" y="connsiteY0"/>
                </a:cxn>
                <a:cxn ang="0">
                  <a:pos x="connsiteX1" y="connsiteY1"/>
                </a:cxn>
                <a:cxn ang="0">
                  <a:pos x="connsiteX2" y="connsiteY2"/>
                </a:cxn>
              </a:cxnLst>
              <a:rect l="l" t="t" r="r" b="b"/>
              <a:pathLst>
                <a:path w="914" h="457">
                  <a:moveTo>
                    <a:pt x="914" y="0"/>
                  </a:moveTo>
                  <a:cubicBezTo>
                    <a:pt x="685" y="229"/>
                    <a:pt x="228" y="229"/>
                    <a:pt x="0" y="457"/>
                  </a:cubicBezTo>
                  <a:cubicBezTo>
                    <a:pt x="228" y="457"/>
                    <a:pt x="685" y="229"/>
                    <a:pt x="914" y="0"/>
                  </a:cubicBezTo>
                  <a:close/>
                </a:path>
              </a:pathLst>
            </a:custGeom>
            <a:solidFill>
              <a:srgbClr val="FFFFFF"/>
            </a:solidFill>
            <a:ln w="2286" cap="flat">
              <a:noFill/>
              <a:prstDash val="solid"/>
              <a:miter/>
            </a:ln>
          </p:spPr>
          <p:txBody>
            <a:bodyPr rtlCol="0" anchor="ctr"/>
            <a:lstStyle/>
            <a:p>
              <a:endParaRPr lang="en-US"/>
            </a:p>
          </p:txBody>
        </p:sp>
        <p:sp>
          <p:nvSpPr>
            <p:cNvPr id="57" name="Freeform 116">
              <a:extLst>
                <a:ext uri="{FF2B5EF4-FFF2-40B4-BE49-F238E27FC236}">
                  <a16:creationId xmlns:a16="http://schemas.microsoft.com/office/drawing/2014/main" id="{B8D91AEA-9FD0-2ADE-7EE4-8F9D0A3E1977}"/>
                </a:ext>
              </a:extLst>
            </p:cNvPr>
            <p:cNvSpPr/>
            <p:nvPr/>
          </p:nvSpPr>
          <p:spPr>
            <a:xfrm>
              <a:off x="8085634" y="6054684"/>
              <a:ext cx="382905" cy="173751"/>
            </a:xfrm>
            <a:custGeom>
              <a:avLst/>
              <a:gdLst>
                <a:gd name="connsiteX0" fmla="*/ 70180 w 382905"/>
                <a:gd name="connsiteY0" fmla="*/ 168036 h 173751"/>
                <a:gd name="connsiteX1" fmla="*/ 75438 w 382905"/>
                <a:gd name="connsiteY1" fmla="*/ 173751 h 173751"/>
                <a:gd name="connsiteX2" fmla="*/ 75438 w 382905"/>
                <a:gd name="connsiteY2" fmla="*/ 173751 h 173751"/>
                <a:gd name="connsiteX3" fmla="*/ 119558 w 382905"/>
                <a:gd name="connsiteY3" fmla="*/ 153406 h 173751"/>
                <a:gd name="connsiteX4" fmla="*/ 318440 w 382905"/>
                <a:gd name="connsiteY4" fmla="*/ 65623 h 173751"/>
                <a:gd name="connsiteX5" fmla="*/ 382905 w 382905"/>
                <a:gd name="connsiteY5" fmla="*/ 33848 h 173751"/>
                <a:gd name="connsiteX6" fmla="*/ 313411 w 382905"/>
                <a:gd name="connsiteY6" fmla="*/ 23332 h 173751"/>
                <a:gd name="connsiteX7" fmla="*/ 65837 w 382905"/>
                <a:gd name="connsiteY7" fmla="*/ 5502 h 173751"/>
                <a:gd name="connsiteX8" fmla="*/ 15545 w 382905"/>
                <a:gd name="connsiteY8" fmla="*/ 472 h 173751"/>
                <a:gd name="connsiteX9" fmla="*/ 2743 w 382905"/>
                <a:gd name="connsiteY9" fmla="*/ 10074 h 173751"/>
                <a:gd name="connsiteX10" fmla="*/ 0 w 382905"/>
                <a:gd name="connsiteY10" fmla="*/ 52136 h 173751"/>
                <a:gd name="connsiteX11" fmla="*/ 2058 w 382905"/>
                <a:gd name="connsiteY11" fmla="*/ 59223 h 173751"/>
                <a:gd name="connsiteX12" fmla="*/ 70180 w 382905"/>
                <a:gd name="connsiteY12" fmla="*/ 168036 h 17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2905" h="173751">
                  <a:moveTo>
                    <a:pt x="70180" y="168036"/>
                  </a:moveTo>
                  <a:cubicBezTo>
                    <a:pt x="71781" y="170094"/>
                    <a:pt x="73609" y="171922"/>
                    <a:pt x="75438" y="173751"/>
                  </a:cubicBezTo>
                  <a:cubicBezTo>
                    <a:pt x="75438" y="173751"/>
                    <a:pt x="75438" y="173751"/>
                    <a:pt x="75438" y="173751"/>
                  </a:cubicBezTo>
                  <a:cubicBezTo>
                    <a:pt x="90297" y="167122"/>
                    <a:pt x="105385" y="160950"/>
                    <a:pt x="119558" y="153406"/>
                  </a:cubicBezTo>
                  <a:cubicBezTo>
                    <a:pt x="184023" y="120030"/>
                    <a:pt x="253289" y="97627"/>
                    <a:pt x="318440" y="65623"/>
                  </a:cubicBezTo>
                  <a:cubicBezTo>
                    <a:pt x="339928" y="55108"/>
                    <a:pt x="361417" y="44364"/>
                    <a:pt x="382905" y="33848"/>
                  </a:cubicBezTo>
                  <a:cubicBezTo>
                    <a:pt x="359817" y="30419"/>
                    <a:pt x="336728" y="25847"/>
                    <a:pt x="313411" y="23332"/>
                  </a:cubicBezTo>
                  <a:cubicBezTo>
                    <a:pt x="231115" y="14646"/>
                    <a:pt x="148362" y="10302"/>
                    <a:pt x="65837" y="5502"/>
                  </a:cubicBezTo>
                  <a:cubicBezTo>
                    <a:pt x="48921" y="4587"/>
                    <a:pt x="32233" y="3673"/>
                    <a:pt x="15545" y="472"/>
                  </a:cubicBezTo>
                  <a:cubicBezTo>
                    <a:pt x="7544" y="-1128"/>
                    <a:pt x="4344" y="1158"/>
                    <a:pt x="2743" y="10074"/>
                  </a:cubicBezTo>
                  <a:cubicBezTo>
                    <a:pt x="229" y="24018"/>
                    <a:pt x="686" y="38191"/>
                    <a:pt x="0" y="52136"/>
                  </a:cubicBezTo>
                  <a:cubicBezTo>
                    <a:pt x="686" y="54651"/>
                    <a:pt x="1372" y="56937"/>
                    <a:pt x="2058" y="59223"/>
                  </a:cubicBezTo>
                  <a:cubicBezTo>
                    <a:pt x="15316" y="100828"/>
                    <a:pt x="41834" y="135804"/>
                    <a:pt x="70180" y="168036"/>
                  </a:cubicBezTo>
                  <a:close/>
                </a:path>
              </a:pathLst>
            </a:custGeom>
            <a:solidFill>
              <a:srgbClr val="FFFFFF"/>
            </a:solidFill>
            <a:ln w="2286" cap="flat">
              <a:noFill/>
              <a:prstDash val="solid"/>
              <a:miter/>
            </a:ln>
          </p:spPr>
          <p:txBody>
            <a:bodyPr rtlCol="0" anchor="ctr"/>
            <a:lstStyle/>
            <a:p>
              <a:endParaRPr lang="en-US"/>
            </a:p>
          </p:txBody>
        </p:sp>
        <p:sp>
          <p:nvSpPr>
            <p:cNvPr id="58" name="Freeform 117">
              <a:extLst>
                <a:ext uri="{FF2B5EF4-FFF2-40B4-BE49-F238E27FC236}">
                  <a16:creationId xmlns:a16="http://schemas.microsoft.com/office/drawing/2014/main" id="{E669C932-938C-EA2F-E946-D367AC694974}"/>
                </a:ext>
              </a:extLst>
            </p:cNvPr>
            <p:cNvSpPr/>
            <p:nvPr/>
          </p:nvSpPr>
          <p:spPr>
            <a:xfrm>
              <a:off x="8114066" y="6238494"/>
              <a:ext cx="422654" cy="223029"/>
            </a:xfrm>
            <a:custGeom>
              <a:avLst/>
              <a:gdLst>
                <a:gd name="connsiteX0" fmla="*/ 415966 w 422654"/>
                <a:gd name="connsiteY0" fmla="*/ 175108 h 223029"/>
                <a:gd name="connsiteX1" fmla="*/ 413223 w 422654"/>
                <a:gd name="connsiteY1" fmla="*/ 161620 h 223029"/>
                <a:gd name="connsiteX2" fmla="*/ 410709 w 422654"/>
                <a:gd name="connsiteY2" fmla="*/ 149733 h 223029"/>
                <a:gd name="connsiteX3" fmla="*/ 410709 w 422654"/>
                <a:gd name="connsiteY3" fmla="*/ 149504 h 223029"/>
                <a:gd name="connsiteX4" fmla="*/ 303724 w 422654"/>
                <a:gd name="connsiteY4" fmla="*/ 141961 h 223029"/>
                <a:gd name="connsiteX5" fmla="*/ 201082 w 422654"/>
                <a:gd name="connsiteY5" fmla="*/ 111557 h 223029"/>
                <a:gd name="connsiteX6" fmla="*/ 114672 w 422654"/>
                <a:gd name="connsiteY6" fmla="*/ 55321 h 223029"/>
                <a:gd name="connsiteX7" fmla="*/ 55921 w 422654"/>
                <a:gd name="connsiteY7" fmla="*/ 0 h 223029"/>
                <a:gd name="connsiteX8" fmla="*/ 51807 w 422654"/>
                <a:gd name="connsiteY8" fmla="*/ 1829 h 223029"/>
                <a:gd name="connsiteX9" fmla="*/ 50206 w 422654"/>
                <a:gd name="connsiteY9" fmla="*/ 2515 h 223029"/>
                <a:gd name="connsiteX10" fmla="*/ 47235 w 422654"/>
                <a:gd name="connsiteY10" fmla="*/ 4115 h 223029"/>
                <a:gd name="connsiteX11" fmla="*/ 45863 w 422654"/>
                <a:gd name="connsiteY11" fmla="*/ 4801 h 223029"/>
                <a:gd name="connsiteX12" fmla="*/ 41977 w 422654"/>
                <a:gd name="connsiteY12" fmla="*/ 6629 h 223029"/>
                <a:gd name="connsiteX13" fmla="*/ 40605 w 422654"/>
                <a:gd name="connsiteY13" fmla="*/ 7315 h 223029"/>
                <a:gd name="connsiteX14" fmla="*/ 37633 w 422654"/>
                <a:gd name="connsiteY14" fmla="*/ 8687 h 223029"/>
                <a:gd name="connsiteX15" fmla="*/ 36262 w 422654"/>
                <a:gd name="connsiteY15" fmla="*/ 9373 h 223029"/>
                <a:gd name="connsiteX16" fmla="*/ 32604 w 422654"/>
                <a:gd name="connsiteY16" fmla="*/ 11201 h 223029"/>
                <a:gd name="connsiteX17" fmla="*/ 31461 w 422654"/>
                <a:gd name="connsiteY17" fmla="*/ 11659 h 223029"/>
                <a:gd name="connsiteX18" fmla="*/ 28718 w 422654"/>
                <a:gd name="connsiteY18" fmla="*/ 13030 h 223029"/>
                <a:gd name="connsiteX19" fmla="*/ 27575 w 422654"/>
                <a:gd name="connsiteY19" fmla="*/ 13716 h 223029"/>
                <a:gd name="connsiteX20" fmla="*/ 24146 w 422654"/>
                <a:gd name="connsiteY20" fmla="*/ 15545 h 223029"/>
                <a:gd name="connsiteX21" fmla="*/ 23460 w 422654"/>
                <a:gd name="connsiteY21" fmla="*/ 16002 h 223029"/>
                <a:gd name="connsiteX22" fmla="*/ 20717 w 422654"/>
                <a:gd name="connsiteY22" fmla="*/ 17374 h 223029"/>
                <a:gd name="connsiteX23" fmla="*/ 19803 w 422654"/>
                <a:gd name="connsiteY23" fmla="*/ 17831 h 223029"/>
                <a:gd name="connsiteX24" fmla="*/ 16602 w 422654"/>
                <a:gd name="connsiteY24" fmla="*/ 19431 h 223029"/>
                <a:gd name="connsiteX25" fmla="*/ 16145 w 422654"/>
                <a:gd name="connsiteY25" fmla="*/ 19660 h 223029"/>
                <a:gd name="connsiteX26" fmla="*/ 13402 w 422654"/>
                <a:gd name="connsiteY26" fmla="*/ 21031 h 223029"/>
                <a:gd name="connsiteX27" fmla="*/ 12487 w 422654"/>
                <a:gd name="connsiteY27" fmla="*/ 21488 h 223029"/>
                <a:gd name="connsiteX28" fmla="*/ 9516 w 422654"/>
                <a:gd name="connsiteY28" fmla="*/ 23089 h 223029"/>
                <a:gd name="connsiteX29" fmla="*/ 3572 w 422654"/>
                <a:gd name="connsiteY29" fmla="*/ 41605 h 223029"/>
                <a:gd name="connsiteX30" fmla="*/ 192853 w 422654"/>
                <a:gd name="connsiteY30" fmla="*/ 199111 h 223029"/>
                <a:gd name="connsiteX31" fmla="*/ 409337 w 422654"/>
                <a:gd name="connsiteY31" fmla="*/ 220370 h 223029"/>
                <a:gd name="connsiteX32" fmla="*/ 421910 w 422654"/>
                <a:gd name="connsiteY32" fmla="*/ 202997 h 223029"/>
                <a:gd name="connsiteX33" fmla="*/ 415966 w 422654"/>
                <a:gd name="connsiteY33" fmla="*/ 175108 h 22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2654" h="223029">
                  <a:moveTo>
                    <a:pt x="415966" y="175108"/>
                  </a:moveTo>
                  <a:cubicBezTo>
                    <a:pt x="415052" y="170536"/>
                    <a:pt x="414138" y="166192"/>
                    <a:pt x="413223" y="161620"/>
                  </a:cubicBezTo>
                  <a:cubicBezTo>
                    <a:pt x="412309" y="157734"/>
                    <a:pt x="411623" y="153848"/>
                    <a:pt x="410709" y="149733"/>
                  </a:cubicBezTo>
                  <a:cubicBezTo>
                    <a:pt x="410709" y="149733"/>
                    <a:pt x="410709" y="149504"/>
                    <a:pt x="410709" y="149504"/>
                  </a:cubicBezTo>
                  <a:cubicBezTo>
                    <a:pt x="375047" y="153162"/>
                    <a:pt x="338700" y="148361"/>
                    <a:pt x="303724" y="141961"/>
                  </a:cubicBezTo>
                  <a:cubicBezTo>
                    <a:pt x="268291" y="135560"/>
                    <a:pt x="234229" y="125959"/>
                    <a:pt x="201082" y="111557"/>
                  </a:cubicBezTo>
                  <a:cubicBezTo>
                    <a:pt x="169307" y="97612"/>
                    <a:pt x="141418" y="77267"/>
                    <a:pt x="114672" y="55321"/>
                  </a:cubicBezTo>
                  <a:cubicBezTo>
                    <a:pt x="93869" y="38176"/>
                    <a:pt x="74438" y="19660"/>
                    <a:pt x="55921" y="0"/>
                  </a:cubicBezTo>
                  <a:cubicBezTo>
                    <a:pt x="54550" y="686"/>
                    <a:pt x="53178" y="1372"/>
                    <a:pt x="51807" y="1829"/>
                  </a:cubicBezTo>
                  <a:cubicBezTo>
                    <a:pt x="51349" y="2057"/>
                    <a:pt x="50892" y="2286"/>
                    <a:pt x="50206" y="2515"/>
                  </a:cubicBezTo>
                  <a:cubicBezTo>
                    <a:pt x="49063" y="2972"/>
                    <a:pt x="48149" y="3429"/>
                    <a:pt x="47235" y="4115"/>
                  </a:cubicBezTo>
                  <a:cubicBezTo>
                    <a:pt x="46777" y="4343"/>
                    <a:pt x="46320" y="4572"/>
                    <a:pt x="45863" y="4801"/>
                  </a:cubicBezTo>
                  <a:cubicBezTo>
                    <a:pt x="44491" y="5486"/>
                    <a:pt x="43120" y="6172"/>
                    <a:pt x="41977" y="6629"/>
                  </a:cubicBezTo>
                  <a:cubicBezTo>
                    <a:pt x="41520" y="6858"/>
                    <a:pt x="41062" y="7087"/>
                    <a:pt x="40605" y="7315"/>
                  </a:cubicBezTo>
                  <a:cubicBezTo>
                    <a:pt x="39691" y="7772"/>
                    <a:pt x="38776" y="8230"/>
                    <a:pt x="37633" y="8687"/>
                  </a:cubicBezTo>
                  <a:cubicBezTo>
                    <a:pt x="37176" y="8915"/>
                    <a:pt x="36719" y="9144"/>
                    <a:pt x="36262" y="9373"/>
                  </a:cubicBezTo>
                  <a:cubicBezTo>
                    <a:pt x="35119" y="10058"/>
                    <a:pt x="33747" y="10516"/>
                    <a:pt x="32604" y="11201"/>
                  </a:cubicBezTo>
                  <a:cubicBezTo>
                    <a:pt x="32147" y="11430"/>
                    <a:pt x="31918" y="11659"/>
                    <a:pt x="31461" y="11659"/>
                  </a:cubicBezTo>
                  <a:cubicBezTo>
                    <a:pt x="30547" y="12116"/>
                    <a:pt x="29632" y="12573"/>
                    <a:pt x="28718" y="13030"/>
                  </a:cubicBezTo>
                  <a:cubicBezTo>
                    <a:pt x="28261" y="13259"/>
                    <a:pt x="28032" y="13487"/>
                    <a:pt x="27575" y="13716"/>
                  </a:cubicBezTo>
                  <a:cubicBezTo>
                    <a:pt x="26432" y="14402"/>
                    <a:pt x="25289" y="14859"/>
                    <a:pt x="24146" y="15545"/>
                  </a:cubicBezTo>
                  <a:cubicBezTo>
                    <a:pt x="23917" y="15773"/>
                    <a:pt x="23689" y="15773"/>
                    <a:pt x="23460" y="16002"/>
                  </a:cubicBezTo>
                  <a:cubicBezTo>
                    <a:pt x="22546" y="16459"/>
                    <a:pt x="21631" y="16916"/>
                    <a:pt x="20717" y="17374"/>
                  </a:cubicBezTo>
                  <a:cubicBezTo>
                    <a:pt x="20488" y="17602"/>
                    <a:pt x="20031" y="17602"/>
                    <a:pt x="19803" y="17831"/>
                  </a:cubicBezTo>
                  <a:cubicBezTo>
                    <a:pt x="18660" y="18288"/>
                    <a:pt x="17517" y="18974"/>
                    <a:pt x="16602" y="19431"/>
                  </a:cubicBezTo>
                  <a:cubicBezTo>
                    <a:pt x="16374" y="19431"/>
                    <a:pt x="16374" y="19660"/>
                    <a:pt x="16145" y="19660"/>
                  </a:cubicBezTo>
                  <a:cubicBezTo>
                    <a:pt x="15231" y="20117"/>
                    <a:pt x="14316" y="20574"/>
                    <a:pt x="13402" y="21031"/>
                  </a:cubicBezTo>
                  <a:cubicBezTo>
                    <a:pt x="13173" y="21260"/>
                    <a:pt x="12945" y="21260"/>
                    <a:pt x="12487" y="21488"/>
                  </a:cubicBezTo>
                  <a:cubicBezTo>
                    <a:pt x="11573" y="21946"/>
                    <a:pt x="10430" y="22631"/>
                    <a:pt x="9516" y="23089"/>
                  </a:cubicBezTo>
                  <a:cubicBezTo>
                    <a:pt x="-1914" y="29261"/>
                    <a:pt x="-1914" y="33604"/>
                    <a:pt x="3572" y="41605"/>
                  </a:cubicBezTo>
                  <a:cubicBezTo>
                    <a:pt x="25975" y="74295"/>
                    <a:pt x="70323" y="155219"/>
                    <a:pt x="192853" y="199111"/>
                  </a:cubicBezTo>
                  <a:cubicBezTo>
                    <a:pt x="318583" y="232258"/>
                    <a:pt x="399964" y="221742"/>
                    <a:pt x="409337" y="220370"/>
                  </a:cubicBezTo>
                  <a:cubicBezTo>
                    <a:pt x="422367" y="218542"/>
                    <a:pt x="423967" y="216256"/>
                    <a:pt x="421910" y="202997"/>
                  </a:cubicBezTo>
                  <a:cubicBezTo>
                    <a:pt x="420538" y="193624"/>
                    <a:pt x="417795" y="184252"/>
                    <a:pt x="415966" y="175108"/>
                  </a:cubicBezTo>
                  <a:close/>
                </a:path>
              </a:pathLst>
            </a:custGeom>
            <a:solidFill>
              <a:srgbClr val="FFFFFF"/>
            </a:solidFill>
            <a:ln w="2286" cap="flat">
              <a:noFill/>
              <a:prstDash val="solid"/>
              <a:miter/>
            </a:ln>
          </p:spPr>
          <p:txBody>
            <a:bodyPr rtlCol="0" anchor="ctr"/>
            <a:lstStyle/>
            <a:p>
              <a:endParaRPr lang="en-US"/>
            </a:p>
          </p:txBody>
        </p:sp>
        <p:sp>
          <p:nvSpPr>
            <p:cNvPr id="59" name="Freeform 118">
              <a:extLst>
                <a:ext uri="{FF2B5EF4-FFF2-40B4-BE49-F238E27FC236}">
                  <a16:creationId xmlns:a16="http://schemas.microsoft.com/office/drawing/2014/main" id="{220D51BA-0AD3-125A-80C8-8F1646C71739}"/>
                </a:ext>
              </a:extLst>
            </p:cNvPr>
            <p:cNvSpPr/>
            <p:nvPr/>
          </p:nvSpPr>
          <p:spPr>
            <a:xfrm>
              <a:off x="8533690" y="6171971"/>
              <a:ext cx="285907" cy="283535"/>
            </a:xfrm>
            <a:custGeom>
              <a:avLst/>
              <a:gdLst>
                <a:gd name="connsiteX0" fmla="*/ 270205 w 285907"/>
                <a:gd name="connsiteY0" fmla="*/ 10973 h 283535"/>
                <a:gd name="connsiteX1" fmla="*/ 269748 w 285907"/>
                <a:gd name="connsiteY1" fmla="*/ 10745 h 283535"/>
                <a:gd name="connsiteX2" fmla="*/ 269520 w 285907"/>
                <a:gd name="connsiteY2" fmla="*/ 10745 h 283535"/>
                <a:gd name="connsiteX3" fmla="*/ 268834 w 285907"/>
                <a:gd name="connsiteY3" fmla="*/ 10516 h 283535"/>
                <a:gd name="connsiteX4" fmla="*/ 268377 w 285907"/>
                <a:gd name="connsiteY4" fmla="*/ 10287 h 283535"/>
                <a:gd name="connsiteX5" fmla="*/ 267691 w 285907"/>
                <a:gd name="connsiteY5" fmla="*/ 10059 h 283535"/>
                <a:gd name="connsiteX6" fmla="*/ 267234 w 285907"/>
                <a:gd name="connsiteY6" fmla="*/ 9830 h 283535"/>
                <a:gd name="connsiteX7" fmla="*/ 266319 w 285907"/>
                <a:gd name="connsiteY7" fmla="*/ 9602 h 283535"/>
                <a:gd name="connsiteX8" fmla="*/ 265633 w 285907"/>
                <a:gd name="connsiteY8" fmla="*/ 9373 h 283535"/>
                <a:gd name="connsiteX9" fmla="*/ 264490 w 285907"/>
                <a:gd name="connsiteY9" fmla="*/ 9144 h 283535"/>
                <a:gd name="connsiteX10" fmla="*/ 263805 w 285907"/>
                <a:gd name="connsiteY10" fmla="*/ 8916 h 283535"/>
                <a:gd name="connsiteX11" fmla="*/ 262433 w 285907"/>
                <a:gd name="connsiteY11" fmla="*/ 8459 h 283535"/>
                <a:gd name="connsiteX12" fmla="*/ 261519 w 285907"/>
                <a:gd name="connsiteY12" fmla="*/ 8230 h 283535"/>
                <a:gd name="connsiteX13" fmla="*/ 260147 w 285907"/>
                <a:gd name="connsiteY13" fmla="*/ 7773 h 283535"/>
                <a:gd name="connsiteX14" fmla="*/ 259233 w 285907"/>
                <a:gd name="connsiteY14" fmla="*/ 7544 h 283535"/>
                <a:gd name="connsiteX15" fmla="*/ 257404 w 285907"/>
                <a:gd name="connsiteY15" fmla="*/ 7087 h 283535"/>
                <a:gd name="connsiteX16" fmla="*/ 256489 w 285907"/>
                <a:gd name="connsiteY16" fmla="*/ 6858 h 283535"/>
                <a:gd name="connsiteX17" fmla="*/ 254432 w 285907"/>
                <a:gd name="connsiteY17" fmla="*/ 6401 h 283535"/>
                <a:gd name="connsiteX18" fmla="*/ 253746 w 285907"/>
                <a:gd name="connsiteY18" fmla="*/ 6173 h 283535"/>
                <a:gd name="connsiteX19" fmla="*/ 247803 w 285907"/>
                <a:gd name="connsiteY19" fmla="*/ 4572 h 283535"/>
                <a:gd name="connsiteX20" fmla="*/ 247117 w 285907"/>
                <a:gd name="connsiteY20" fmla="*/ 4344 h 283535"/>
                <a:gd name="connsiteX21" fmla="*/ 244374 w 285907"/>
                <a:gd name="connsiteY21" fmla="*/ 3658 h 283535"/>
                <a:gd name="connsiteX22" fmla="*/ 243688 w 285907"/>
                <a:gd name="connsiteY22" fmla="*/ 3429 h 283535"/>
                <a:gd name="connsiteX23" fmla="*/ 240945 w 285907"/>
                <a:gd name="connsiteY23" fmla="*/ 2744 h 283535"/>
                <a:gd name="connsiteX24" fmla="*/ 240259 w 285907"/>
                <a:gd name="connsiteY24" fmla="*/ 2515 h 283535"/>
                <a:gd name="connsiteX25" fmla="*/ 237516 w 285907"/>
                <a:gd name="connsiteY25" fmla="*/ 1829 h 283535"/>
                <a:gd name="connsiteX26" fmla="*/ 236601 w 285907"/>
                <a:gd name="connsiteY26" fmla="*/ 1601 h 283535"/>
                <a:gd name="connsiteX27" fmla="*/ 233629 w 285907"/>
                <a:gd name="connsiteY27" fmla="*/ 915 h 283535"/>
                <a:gd name="connsiteX28" fmla="*/ 233172 w 285907"/>
                <a:gd name="connsiteY28" fmla="*/ 915 h 283535"/>
                <a:gd name="connsiteX29" fmla="*/ 229743 w 285907"/>
                <a:gd name="connsiteY29" fmla="*/ 0 h 283535"/>
                <a:gd name="connsiteX30" fmla="*/ 179451 w 285907"/>
                <a:gd name="connsiteY30" fmla="*/ 99441 h 283535"/>
                <a:gd name="connsiteX31" fmla="*/ 101041 w 285907"/>
                <a:gd name="connsiteY31" fmla="*/ 176480 h 283535"/>
                <a:gd name="connsiteX32" fmla="*/ 63780 w 285907"/>
                <a:gd name="connsiteY32" fmla="*/ 197282 h 283535"/>
                <a:gd name="connsiteX33" fmla="*/ 0 w 285907"/>
                <a:gd name="connsiteY33" fmla="*/ 215113 h 283535"/>
                <a:gd name="connsiteX34" fmla="*/ 0 w 285907"/>
                <a:gd name="connsiteY34" fmla="*/ 215113 h 283535"/>
                <a:gd name="connsiteX35" fmla="*/ 3201 w 285907"/>
                <a:gd name="connsiteY35" fmla="*/ 228372 h 283535"/>
                <a:gd name="connsiteX36" fmla="*/ 3201 w 285907"/>
                <a:gd name="connsiteY36" fmla="*/ 228600 h 283535"/>
                <a:gd name="connsiteX37" fmla="*/ 10059 w 285907"/>
                <a:gd name="connsiteY37" fmla="*/ 254204 h 283535"/>
                <a:gd name="connsiteX38" fmla="*/ 10744 w 285907"/>
                <a:gd name="connsiteY38" fmla="*/ 256261 h 283535"/>
                <a:gd name="connsiteX39" fmla="*/ 14173 w 285907"/>
                <a:gd name="connsiteY39" fmla="*/ 268148 h 283535"/>
                <a:gd name="connsiteX40" fmla="*/ 31776 w 285907"/>
                <a:gd name="connsiteY40" fmla="*/ 283464 h 283535"/>
                <a:gd name="connsiteX41" fmla="*/ 133274 w 285907"/>
                <a:gd name="connsiteY41" fmla="*/ 251460 h 283535"/>
                <a:gd name="connsiteX42" fmla="*/ 272720 w 285907"/>
                <a:gd name="connsiteY42" fmla="*/ 82525 h 283535"/>
                <a:gd name="connsiteX43" fmla="*/ 283693 w 285907"/>
                <a:gd name="connsiteY43" fmla="*/ 40005 h 283535"/>
                <a:gd name="connsiteX44" fmla="*/ 270205 w 285907"/>
                <a:gd name="connsiteY44" fmla="*/ 10973 h 283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5907" h="283535">
                  <a:moveTo>
                    <a:pt x="270205" y="10973"/>
                  </a:moveTo>
                  <a:cubicBezTo>
                    <a:pt x="269977" y="10973"/>
                    <a:pt x="269977" y="10745"/>
                    <a:pt x="269748" y="10745"/>
                  </a:cubicBezTo>
                  <a:cubicBezTo>
                    <a:pt x="269748" y="10745"/>
                    <a:pt x="269520" y="10745"/>
                    <a:pt x="269520" y="10745"/>
                  </a:cubicBezTo>
                  <a:cubicBezTo>
                    <a:pt x="269291" y="10745"/>
                    <a:pt x="269062" y="10516"/>
                    <a:pt x="268834" y="10516"/>
                  </a:cubicBezTo>
                  <a:cubicBezTo>
                    <a:pt x="268605" y="10516"/>
                    <a:pt x="268605" y="10516"/>
                    <a:pt x="268377" y="10287"/>
                  </a:cubicBezTo>
                  <a:cubicBezTo>
                    <a:pt x="268148" y="10287"/>
                    <a:pt x="267919" y="10059"/>
                    <a:pt x="267691" y="10059"/>
                  </a:cubicBezTo>
                  <a:cubicBezTo>
                    <a:pt x="267462" y="10059"/>
                    <a:pt x="267234" y="10059"/>
                    <a:pt x="267234" y="9830"/>
                  </a:cubicBezTo>
                  <a:cubicBezTo>
                    <a:pt x="267005" y="9830"/>
                    <a:pt x="266548" y="9602"/>
                    <a:pt x="266319" y="9602"/>
                  </a:cubicBezTo>
                  <a:cubicBezTo>
                    <a:pt x="266091" y="9602"/>
                    <a:pt x="265862" y="9373"/>
                    <a:pt x="265633" y="9373"/>
                  </a:cubicBezTo>
                  <a:cubicBezTo>
                    <a:pt x="265176" y="9373"/>
                    <a:pt x="264948" y="9144"/>
                    <a:pt x="264490" y="9144"/>
                  </a:cubicBezTo>
                  <a:cubicBezTo>
                    <a:pt x="264262" y="9144"/>
                    <a:pt x="264033" y="8916"/>
                    <a:pt x="263805" y="8916"/>
                  </a:cubicBezTo>
                  <a:cubicBezTo>
                    <a:pt x="263347" y="8687"/>
                    <a:pt x="262890" y="8687"/>
                    <a:pt x="262433" y="8459"/>
                  </a:cubicBezTo>
                  <a:cubicBezTo>
                    <a:pt x="262204" y="8459"/>
                    <a:pt x="261976" y="8230"/>
                    <a:pt x="261519" y="8230"/>
                  </a:cubicBezTo>
                  <a:cubicBezTo>
                    <a:pt x="261061" y="8001"/>
                    <a:pt x="260604" y="8001"/>
                    <a:pt x="260147" y="7773"/>
                  </a:cubicBezTo>
                  <a:cubicBezTo>
                    <a:pt x="259918" y="7773"/>
                    <a:pt x="259690" y="7544"/>
                    <a:pt x="259233" y="7544"/>
                  </a:cubicBezTo>
                  <a:cubicBezTo>
                    <a:pt x="258775" y="7316"/>
                    <a:pt x="258090" y="7316"/>
                    <a:pt x="257404" y="7087"/>
                  </a:cubicBezTo>
                  <a:cubicBezTo>
                    <a:pt x="257175" y="7087"/>
                    <a:pt x="256947" y="6858"/>
                    <a:pt x="256489" y="6858"/>
                  </a:cubicBezTo>
                  <a:cubicBezTo>
                    <a:pt x="255804" y="6630"/>
                    <a:pt x="255118" y="6401"/>
                    <a:pt x="254432" y="6401"/>
                  </a:cubicBezTo>
                  <a:cubicBezTo>
                    <a:pt x="254203" y="6401"/>
                    <a:pt x="253975" y="6401"/>
                    <a:pt x="253746" y="6173"/>
                  </a:cubicBezTo>
                  <a:cubicBezTo>
                    <a:pt x="251917" y="5715"/>
                    <a:pt x="249860" y="5030"/>
                    <a:pt x="247803" y="4572"/>
                  </a:cubicBezTo>
                  <a:cubicBezTo>
                    <a:pt x="247574" y="4572"/>
                    <a:pt x="247345" y="4572"/>
                    <a:pt x="247117" y="4344"/>
                  </a:cubicBezTo>
                  <a:cubicBezTo>
                    <a:pt x="246202" y="4115"/>
                    <a:pt x="245288" y="3887"/>
                    <a:pt x="244374" y="3658"/>
                  </a:cubicBezTo>
                  <a:cubicBezTo>
                    <a:pt x="244145" y="3658"/>
                    <a:pt x="243916" y="3429"/>
                    <a:pt x="243688" y="3429"/>
                  </a:cubicBezTo>
                  <a:cubicBezTo>
                    <a:pt x="242773" y="3201"/>
                    <a:pt x="241859" y="2972"/>
                    <a:pt x="240945" y="2744"/>
                  </a:cubicBezTo>
                  <a:cubicBezTo>
                    <a:pt x="240716" y="2744"/>
                    <a:pt x="240487" y="2515"/>
                    <a:pt x="240259" y="2515"/>
                  </a:cubicBezTo>
                  <a:cubicBezTo>
                    <a:pt x="239344" y="2286"/>
                    <a:pt x="238430" y="2058"/>
                    <a:pt x="237516" y="1829"/>
                  </a:cubicBezTo>
                  <a:cubicBezTo>
                    <a:pt x="237287" y="1829"/>
                    <a:pt x="236830" y="1601"/>
                    <a:pt x="236601" y="1601"/>
                  </a:cubicBezTo>
                  <a:cubicBezTo>
                    <a:pt x="235687" y="1372"/>
                    <a:pt x="234772" y="1143"/>
                    <a:pt x="233629" y="915"/>
                  </a:cubicBezTo>
                  <a:cubicBezTo>
                    <a:pt x="233401" y="915"/>
                    <a:pt x="233401" y="915"/>
                    <a:pt x="233172" y="915"/>
                  </a:cubicBezTo>
                  <a:cubicBezTo>
                    <a:pt x="232029" y="686"/>
                    <a:pt x="230886" y="229"/>
                    <a:pt x="229743" y="0"/>
                  </a:cubicBezTo>
                  <a:cubicBezTo>
                    <a:pt x="218313" y="35662"/>
                    <a:pt x="201625" y="69723"/>
                    <a:pt x="179451" y="99441"/>
                  </a:cubicBezTo>
                  <a:cubicBezTo>
                    <a:pt x="156820" y="129617"/>
                    <a:pt x="132131" y="154991"/>
                    <a:pt x="101041" y="176480"/>
                  </a:cubicBezTo>
                  <a:cubicBezTo>
                    <a:pt x="89383" y="184709"/>
                    <a:pt x="76810" y="191567"/>
                    <a:pt x="63780" y="197282"/>
                  </a:cubicBezTo>
                  <a:cubicBezTo>
                    <a:pt x="42291" y="206655"/>
                    <a:pt x="22632" y="211913"/>
                    <a:pt x="0" y="215113"/>
                  </a:cubicBezTo>
                  <a:cubicBezTo>
                    <a:pt x="0" y="215113"/>
                    <a:pt x="0" y="215113"/>
                    <a:pt x="0" y="215113"/>
                  </a:cubicBezTo>
                  <a:cubicBezTo>
                    <a:pt x="915" y="219685"/>
                    <a:pt x="2058" y="224028"/>
                    <a:pt x="3201" y="228372"/>
                  </a:cubicBezTo>
                  <a:cubicBezTo>
                    <a:pt x="3201" y="228372"/>
                    <a:pt x="3201" y="228372"/>
                    <a:pt x="3201" y="228600"/>
                  </a:cubicBezTo>
                  <a:cubicBezTo>
                    <a:pt x="5258" y="237287"/>
                    <a:pt x="7544" y="245745"/>
                    <a:pt x="10059" y="254204"/>
                  </a:cubicBezTo>
                  <a:cubicBezTo>
                    <a:pt x="10287" y="254889"/>
                    <a:pt x="10516" y="255575"/>
                    <a:pt x="10744" y="256261"/>
                  </a:cubicBezTo>
                  <a:cubicBezTo>
                    <a:pt x="11887" y="260147"/>
                    <a:pt x="13030" y="264262"/>
                    <a:pt x="14173" y="268148"/>
                  </a:cubicBezTo>
                  <a:cubicBezTo>
                    <a:pt x="16688" y="276378"/>
                    <a:pt x="19203" y="284379"/>
                    <a:pt x="31776" y="283464"/>
                  </a:cubicBezTo>
                  <a:cubicBezTo>
                    <a:pt x="68352" y="280950"/>
                    <a:pt x="101956" y="269063"/>
                    <a:pt x="133274" y="251460"/>
                  </a:cubicBezTo>
                  <a:cubicBezTo>
                    <a:pt x="201397" y="213513"/>
                    <a:pt x="244374" y="153620"/>
                    <a:pt x="272720" y="82525"/>
                  </a:cubicBezTo>
                  <a:cubicBezTo>
                    <a:pt x="277978" y="69038"/>
                    <a:pt x="280264" y="54407"/>
                    <a:pt x="283693" y="40005"/>
                  </a:cubicBezTo>
                  <a:cubicBezTo>
                    <a:pt x="288265" y="22403"/>
                    <a:pt x="286665" y="19203"/>
                    <a:pt x="270205" y="10973"/>
                  </a:cubicBezTo>
                  <a:close/>
                </a:path>
              </a:pathLst>
            </a:custGeom>
            <a:solidFill>
              <a:srgbClr val="FFFFFF"/>
            </a:solidFill>
            <a:ln w="2286" cap="flat">
              <a:noFill/>
              <a:prstDash val="solid"/>
              <a:miter/>
            </a:ln>
          </p:spPr>
          <p:txBody>
            <a:bodyPr rtlCol="0" anchor="ctr"/>
            <a:lstStyle/>
            <a:p>
              <a:endParaRPr lang="en-US"/>
            </a:p>
          </p:txBody>
        </p:sp>
        <p:sp>
          <p:nvSpPr>
            <p:cNvPr id="60" name="Freeform 119">
              <a:extLst>
                <a:ext uri="{FF2B5EF4-FFF2-40B4-BE49-F238E27FC236}">
                  <a16:creationId xmlns:a16="http://schemas.microsoft.com/office/drawing/2014/main" id="{2188F781-3382-E6A4-D555-AAEC5B321CB7}"/>
                </a:ext>
              </a:extLst>
            </p:cNvPr>
            <p:cNvSpPr/>
            <p:nvPr/>
          </p:nvSpPr>
          <p:spPr>
            <a:xfrm>
              <a:off x="8656677" y="5847130"/>
              <a:ext cx="322097" cy="312283"/>
            </a:xfrm>
            <a:custGeom>
              <a:avLst/>
              <a:gdLst>
                <a:gd name="connsiteX0" fmla="*/ 308381 w 322097"/>
                <a:gd name="connsiteY0" fmla="*/ 311810 h 312283"/>
                <a:gd name="connsiteX1" fmla="*/ 322097 w 322097"/>
                <a:gd name="connsiteY1" fmla="*/ 300837 h 312283"/>
                <a:gd name="connsiteX2" fmla="*/ 322097 w 322097"/>
                <a:gd name="connsiteY2" fmla="*/ 245973 h 312283"/>
                <a:gd name="connsiteX3" fmla="*/ 321869 w 322097"/>
                <a:gd name="connsiteY3" fmla="*/ 245973 h 312283"/>
                <a:gd name="connsiteX4" fmla="*/ 321869 w 322097"/>
                <a:gd name="connsiteY4" fmla="*/ 235001 h 312283"/>
                <a:gd name="connsiteX5" fmla="*/ 276835 w 322097"/>
                <a:gd name="connsiteY5" fmla="*/ 48920 h 312283"/>
                <a:gd name="connsiteX6" fmla="*/ 273863 w 322097"/>
                <a:gd name="connsiteY6" fmla="*/ 42977 h 312283"/>
                <a:gd name="connsiteX7" fmla="*/ 272948 w 322097"/>
                <a:gd name="connsiteY7" fmla="*/ 41376 h 312283"/>
                <a:gd name="connsiteX8" fmla="*/ 270434 w 322097"/>
                <a:gd name="connsiteY8" fmla="*/ 37033 h 312283"/>
                <a:gd name="connsiteX9" fmla="*/ 269519 w 322097"/>
                <a:gd name="connsiteY9" fmla="*/ 35433 h 312283"/>
                <a:gd name="connsiteX10" fmla="*/ 266090 w 322097"/>
                <a:gd name="connsiteY10" fmla="*/ 29946 h 312283"/>
                <a:gd name="connsiteX11" fmla="*/ 265633 w 322097"/>
                <a:gd name="connsiteY11" fmla="*/ 29261 h 312283"/>
                <a:gd name="connsiteX12" fmla="*/ 262433 w 322097"/>
                <a:gd name="connsiteY12" fmla="*/ 24231 h 312283"/>
                <a:gd name="connsiteX13" fmla="*/ 261518 w 322097"/>
                <a:gd name="connsiteY13" fmla="*/ 22631 h 312283"/>
                <a:gd name="connsiteX14" fmla="*/ 258547 w 322097"/>
                <a:gd name="connsiteY14" fmla="*/ 18288 h 312283"/>
                <a:gd name="connsiteX15" fmla="*/ 257861 w 322097"/>
                <a:gd name="connsiteY15" fmla="*/ 17373 h 312283"/>
                <a:gd name="connsiteX16" fmla="*/ 253975 w 322097"/>
                <a:gd name="connsiteY16" fmla="*/ 11887 h 312283"/>
                <a:gd name="connsiteX17" fmla="*/ 253517 w 322097"/>
                <a:gd name="connsiteY17" fmla="*/ 11201 h 312283"/>
                <a:gd name="connsiteX18" fmla="*/ 249860 w 322097"/>
                <a:gd name="connsiteY18" fmla="*/ 6401 h 312283"/>
                <a:gd name="connsiteX19" fmla="*/ 249174 w 322097"/>
                <a:gd name="connsiteY19" fmla="*/ 5258 h 312283"/>
                <a:gd name="connsiteX20" fmla="*/ 245059 w 322097"/>
                <a:gd name="connsiteY20" fmla="*/ 0 h 312283"/>
                <a:gd name="connsiteX21" fmla="*/ 261290 w 322097"/>
                <a:gd name="connsiteY21" fmla="*/ 73380 h 312283"/>
                <a:gd name="connsiteX22" fmla="*/ 271348 w 322097"/>
                <a:gd name="connsiteY22" fmla="*/ 181737 h 312283"/>
                <a:gd name="connsiteX23" fmla="*/ 216256 w 322097"/>
                <a:gd name="connsiteY23" fmla="*/ 241630 h 312283"/>
                <a:gd name="connsiteX24" fmla="*/ 168935 w 322097"/>
                <a:gd name="connsiteY24" fmla="*/ 247574 h 312283"/>
                <a:gd name="connsiteX25" fmla="*/ 89154 w 322097"/>
                <a:gd name="connsiteY25" fmla="*/ 237972 h 312283"/>
                <a:gd name="connsiteX26" fmla="*/ 34747 w 322097"/>
                <a:gd name="connsiteY26" fmla="*/ 233858 h 312283"/>
                <a:gd name="connsiteX27" fmla="*/ 1143 w 322097"/>
                <a:gd name="connsiteY27" fmla="*/ 229514 h 312283"/>
                <a:gd name="connsiteX28" fmla="*/ 1143 w 322097"/>
                <a:gd name="connsiteY28" fmla="*/ 229514 h 312283"/>
                <a:gd name="connsiteX29" fmla="*/ 0 w 322097"/>
                <a:gd name="connsiteY29" fmla="*/ 235229 h 312283"/>
                <a:gd name="connsiteX30" fmla="*/ 0 w 322097"/>
                <a:gd name="connsiteY30" fmla="*/ 235229 h 312283"/>
                <a:gd name="connsiteX31" fmla="*/ 0 w 322097"/>
                <a:gd name="connsiteY31" fmla="*/ 236829 h 312283"/>
                <a:gd name="connsiteX32" fmla="*/ 0 w 322097"/>
                <a:gd name="connsiteY32" fmla="*/ 236829 h 312283"/>
                <a:gd name="connsiteX33" fmla="*/ 1372 w 322097"/>
                <a:gd name="connsiteY33" fmla="*/ 240487 h 312283"/>
                <a:gd name="connsiteX34" fmla="*/ 1372 w 322097"/>
                <a:gd name="connsiteY34" fmla="*/ 240487 h 312283"/>
                <a:gd name="connsiteX35" fmla="*/ 2286 w 322097"/>
                <a:gd name="connsiteY35" fmla="*/ 241401 h 312283"/>
                <a:gd name="connsiteX36" fmla="*/ 2286 w 322097"/>
                <a:gd name="connsiteY36" fmla="*/ 241401 h 312283"/>
                <a:gd name="connsiteX37" fmla="*/ 4801 w 322097"/>
                <a:gd name="connsiteY37" fmla="*/ 243230 h 312283"/>
                <a:gd name="connsiteX38" fmla="*/ 4801 w 322097"/>
                <a:gd name="connsiteY38" fmla="*/ 243230 h 312283"/>
                <a:gd name="connsiteX39" fmla="*/ 6401 w 322097"/>
                <a:gd name="connsiteY39" fmla="*/ 243916 h 312283"/>
                <a:gd name="connsiteX40" fmla="*/ 6629 w 322097"/>
                <a:gd name="connsiteY40" fmla="*/ 243916 h 312283"/>
                <a:gd name="connsiteX41" fmla="*/ 8458 w 322097"/>
                <a:gd name="connsiteY41" fmla="*/ 244602 h 312283"/>
                <a:gd name="connsiteX42" fmla="*/ 8458 w 322097"/>
                <a:gd name="connsiteY42" fmla="*/ 244602 h 312283"/>
                <a:gd name="connsiteX43" fmla="*/ 10516 w 322097"/>
                <a:gd name="connsiteY43" fmla="*/ 245288 h 312283"/>
                <a:gd name="connsiteX44" fmla="*/ 10744 w 322097"/>
                <a:gd name="connsiteY44" fmla="*/ 245288 h 312283"/>
                <a:gd name="connsiteX45" fmla="*/ 13030 w 322097"/>
                <a:gd name="connsiteY45" fmla="*/ 245973 h 312283"/>
                <a:gd name="connsiteX46" fmla="*/ 13487 w 322097"/>
                <a:gd name="connsiteY46" fmla="*/ 245973 h 312283"/>
                <a:gd name="connsiteX47" fmla="*/ 15773 w 322097"/>
                <a:gd name="connsiteY47" fmla="*/ 246659 h 312283"/>
                <a:gd name="connsiteX48" fmla="*/ 16231 w 322097"/>
                <a:gd name="connsiteY48" fmla="*/ 246659 h 312283"/>
                <a:gd name="connsiteX49" fmla="*/ 18974 w 322097"/>
                <a:gd name="connsiteY49" fmla="*/ 247345 h 312283"/>
                <a:gd name="connsiteX50" fmla="*/ 177622 w 322097"/>
                <a:gd name="connsiteY50" fmla="*/ 292379 h 312283"/>
                <a:gd name="connsiteX51" fmla="*/ 243002 w 322097"/>
                <a:gd name="connsiteY51" fmla="*/ 308838 h 312283"/>
                <a:gd name="connsiteX52" fmla="*/ 308381 w 322097"/>
                <a:gd name="connsiteY52" fmla="*/ 311810 h 31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22097" h="312283">
                  <a:moveTo>
                    <a:pt x="308381" y="311810"/>
                  </a:moveTo>
                  <a:cubicBezTo>
                    <a:pt x="318211" y="313639"/>
                    <a:pt x="322097" y="310210"/>
                    <a:pt x="322097" y="300837"/>
                  </a:cubicBezTo>
                  <a:cubicBezTo>
                    <a:pt x="322097" y="282549"/>
                    <a:pt x="322097" y="264261"/>
                    <a:pt x="322097" y="245973"/>
                  </a:cubicBezTo>
                  <a:cubicBezTo>
                    <a:pt x="322097" y="245973"/>
                    <a:pt x="321869" y="245973"/>
                    <a:pt x="321869" y="245973"/>
                  </a:cubicBezTo>
                  <a:cubicBezTo>
                    <a:pt x="321869" y="242316"/>
                    <a:pt x="321869" y="238658"/>
                    <a:pt x="321869" y="235001"/>
                  </a:cubicBezTo>
                  <a:cubicBezTo>
                    <a:pt x="323240" y="168935"/>
                    <a:pt x="305410" y="107670"/>
                    <a:pt x="276835" y="48920"/>
                  </a:cubicBezTo>
                  <a:cubicBezTo>
                    <a:pt x="275920" y="46863"/>
                    <a:pt x="274777" y="45034"/>
                    <a:pt x="273863" y="42977"/>
                  </a:cubicBezTo>
                  <a:cubicBezTo>
                    <a:pt x="273634" y="42519"/>
                    <a:pt x="273177" y="41834"/>
                    <a:pt x="272948" y="41376"/>
                  </a:cubicBezTo>
                  <a:cubicBezTo>
                    <a:pt x="272034" y="40005"/>
                    <a:pt x="271348" y="38405"/>
                    <a:pt x="270434" y="37033"/>
                  </a:cubicBezTo>
                  <a:cubicBezTo>
                    <a:pt x="270205" y="36576"/>
                    <a:pt x="269748" y="36119"/>
                    <a:pt x="269519" y="35433"/>
                  </a:cubicBezTo>
                  <a:cubicBezTo>
                    <a:pt x="268376" y="33604"/>
                    <a:pt x="267233" y="31775"/>
                    <a:pt x="266090" y="29946"/>
                  </a:cubicBezTo>
                  <a:cubicBezTo>
                    <a:pt x="265862" y="29718"/>
                    <a:pt x="265862" y="29489"/>
                    <a:pt x="265633" y="29261"/>
                  </a:cubicBezTo>
                  <a:cubicBezTo>
                    <a:pt x="264490" y="27660"/>
                    <a:pt x="263576" y="26060"/>
                    <a:pt x="262433" y="24231"/>
                  </a:cubicBezTo>
                  <a:cubicBezTo>
                    <a:pt x="262204" y="23774"/>
                    <a:pt x="261747" y="23317"/>
                    <a:pt x="261518" y="22631"/>
                  </a:cubicBezTo>
                  <a:cubicBezTo>
                    <a:pt x="260604" y="21031"/>
                    <a:pt x="259461" y="19659"/>
                    <a:pt x="258547" y="18288"/>
                  </a:cubicBezTo>
                  <a:cubicBezTo>
                    <a:pt x="258318" y="18059"/>
                    <a:pt x="258089" y="17602"/>
                    <a:pt x="257861" y="17373"/>
                  </a:cubicBezTo>
                  <a:cubicBezTo>
                    <a:pt x="256489" y="15545"/>
                    <a:pt x="255346" y="13716"/>
                    <a:pt x="253975" y="11887"/>
                  </a:cubicBezTo>
                  <a:cubicBezTo>
                    <a:pt x="253746" y="11658"/>
                    <a:pt x="253746" y="11430"/>
                    <a:pt x="253517" y="11201"/>
                  </a:cubicBezTo>
                  <a:cubicBezTo>
                    <a:pt x="252374" y="9601"/>
                    <a:pt x="251003" y="8001"/>
                    <a:pt x="249860" y="6401"/>
                  </a:cubicBezTo>
                  <a:cubicBezTo>
                    <a:pt x="249631" y="5943"/>
                    <a:pt x="249403" y="5715"/>
                    <a:pt x="249174" y="5258"/>
                  </a:cubicBezTo>
                  <a:cubicBezTo>
                    <a:pt x="247802" y="3429"/>
                    <a:pt x="246431" y="1829"/>
                    <a:pt x="245059" y="0"/>
                  </a:cubicBezTo>
                  <a:cubicBezTo>
                    <a:pt x="250546" y="24460"/>
                    <a:pt x="254203" y="49149"/>
                    <a:pt x="261290" y="73380"/>
                  </a:cubicBezTo>
                  <a:cubicBezTo>
                    <a:pt x="271348" y="107899"/>
                    <a:pt x="280721" y="145847"/>
                    <a:pt x="271348" y="181737"/>
                  </a:cubicBezTo>
                  <a:cubicBezTo>
                    <a:pt x="263804" y="210769"/>
                    <a:pt x="243688" y="231114"/>
                    <a:pt x="216256" y="241630"/>
                  </a:cubicBezTo>
                  <a:cubicBezTo>
                    <a:pt x="201625" y="247345"/>
                    <a:pt x="184480" y="248031"/>
                    <a:pt x="168935" y="247574"/>
                  </a:cubicBezTo>
                  <a:cubicBezTo>
                    <a:pt x="142189" y="246888"/>
                    <a:pt x="115672" y="242087"/>
                    <a:pt x="89154" y="237972"/>
                  </a:cubicBezTo>
                  <a:cubicBezTo>
                    <a:pt x="71095" y="235915"/>
                    <a:pt x="52807" y="235686"/>
                    <a:pt x="34747" y="233858"/>
                  </a:cubicBezTo>
                  <a:cubicBezTo>
                    <a:pt x="23774" y="232715"/>
                    <a:pt x="12344" y="231572"/>
                    <a:pt x="1143" y="229514"/>
                  </a:cubicBezTo>
                  <a:lnTo>
                    <a:pt x="1143" y="229514"/>
                  </a:lnTo>
                  <a:cubicBezTo>
                    <a:pt x="457" y="231800"/>
                    <a:pt x="229" y="233629"/>
                    <a:pt x="0" y="235229"/>
                  </a:cubicBezTo>
                  <a:cubicBezTo>
                    <a:pt x="0" y="235229"/>
                    <a:pt x="0" y="235229"/>
                    <a:pt x="0" y="235229"/>
                  </a:cubicBezTo>
                  <a:cubicBezTo>
                    <a:pt x="0" y="235686"/>
                    <a:pt x="0" y="236372"/>
                    <a:pt x="0" y="236829"/>
                  </a:cubicBezTo>
                  <a:cubicBezTo>
                    <a:pt x="0" y="236829"/>
                    <a:pt x="0" y="236829"/>
                    <a:pt x="0" y="236829"/>
                  </a:cubicBezTo>
                  <a:cubicBezTo>
                    <a:pt x="229" y="238201"/>
                    <a:pt x="686" y="239573"/>
                    <a:pt x="1372" y="240487"/>
                  </a:cubicBezTo>
                  <a:cubicBezTo>
                    <a:pt x="1372" y="240487"/>
                    <a:pt x="1372" y="240487"/>
                    <a:pt x="1372" y="240487"/>
                  </a:cubicBezTo>
                  <a:cubicBezTo>
                    <a:pt x="1600" y="240944"/>
                    <a:pt x="1829" y="241173"/>
                    <a:pt x="2286" y="241401"/>
                  </a:cubicBezTo>
                  <a:cubicBezTo>
                    <a:pt x="2286" y="241401"/>
                    <a:pt x="2286" y="241401"/>
                    <a:pt x="2286" y="241401"/>
                  </a:cubicBezTo>
                  <a:cubicBezTo>
                    <a:pt x="2972" y="242087"/>
                    <a:pt x="3658" y="242544"/>
                    <a:pt x="4801" y="243230"/>
                  </a:cubicBezTo>
                  <a:cubicBezTo>
                    <a:pt x="4801" y="243230"/>
                    <a:pt x="4801" y="243230"/>
                    <a:pt x="4801" y="243230"/>
                  </a:cubicBezTo>
                  <a:cubicBezTo>
                    <a:pt x="5258" y="243459"/>
                    <a:pt x="5715" y="243687"/>
                    <a:pt x="6401" y="243916"/>
                  </a:cubicBezTo>
                  <a:cubicBezTo>
                    <a:pt x="6401" y="243916"/>
                    <a:pt x="6629" y="243916"/>
                    <a:pt x="6629" y="243916"/>
                  </a:cubicBezTo>
                  <a:cubicBezTo>
                    <a:pt x="7087" y="244145"/>
                    <a:pt x="7772" y="244373"/>
                    <a:pt x="8458" y="244602"/>
                  </a:cubicBezTo>
                  <a:cubicBezTo>
                    <a:pt x="8458" y="244602"/>
                    <a:pt x="8458" y="244602"/>
                    <a:pt x="8458" y="244602"/>
                  </a:cubicBezTo>
                  <a:cubicBezTo>
                    <a:pt x="9144" y="244830"/>
                    <a:pt x="9830" y="245059"/>
                    <a:pt x="10516" y="245288"/>
                  </a:cubicBezTo>
                  <a:cubicBezTo>
                    <a:pt x="10516" y="245288"/>
                    <a:pt x="10516" y="245288"/>
                    <a:pt x="10744" y="245288"/>
                  </a:cubicBezTo>
                  <a:cubicBezTo>
                    <a:pt x="11430" y="245516"/>
                    <a:pt x="12116" y="245745"/>
                    <a:pt x="13030" y="245973"/>
                  </a:cubicBezTo>
                  <a:cubicBezTo>
                    <a:pt x="13259" y="245973"/>
                    <a:pt x="13259" y="245973"/>
                    <a:pt x="13487" y="245973"/>
                  </a:cubicBezTo>
                  <a:cubicBezTo>
                    <a:pt x="14173" y="246202"/>
                    <a:pt x="15088" y="246431"/>
                    <a:pt x="15773" y="246659"/>
                  </a:cubicBezTo>
                  <a:cubicBezTo>
                    <a:pt x="16002" y="246659"/>
                    <a:pt x="16002" y="246659"/>
                    <a:pt x="16231" y="246659"/>
                  </a:cubicBezTo>
                  <a:cubicBezTo>
                    <a:pt x="17145" y="246888"/>
                    <a:pt x="18059" y="247116"/>
                    <a:pt x="18974" y="247345"/>
                  </a:cubicBezTo>
                  <a:cubicBezTo>
                    <a:pt x="31090" y="249860"/>
                    <a:pt x="136703" y="281635"/>
                    <a:pt x="177622" y="292379"/>
                  </a:cubicBezTo>
                  <a:cubicBezTo>
                    <a:pt x="202768" y="299009"/>
                    <a:pt x="239573" y="309981"/>
                    <a:pt x="243002" y="308838"/>
                  </a:cubicBezTo>
                  <a:cubicBezTo>
                    <a:pt x="259004" y="300380"/>
                    <a:pt x="291922" y="308381"/>
                    <a:pt x="308381" y="311810"/>
                  </a:cubicBezTo>
                  <a:close/>
                </a:path>
              </a:pathLst>
            </a:custGeom>
            <a:solidFill>
              <a:srgbClr val="FFFFFF"/>
            </a:solidFill>
            <a:ln w="2286" cap="flat">
              <a:noFill/>
              <a:prstDash val="solid"/>
              <a:miter/>
            </a:ln>
          </p:spPr>
          <p:txBody>
            <a:bodyPr rtlCol="0" anchor="ctr"/>
            <a:lstStyle/>
            <a:p>
              <a:endParaRPr lang="en-US"/>
            </a:p>
          </p:txBody>
        </p:sp>
        <p:sp>
          <p:nvSpPr>
            <p:cNvPr id="61" name="Freeform 120">
              <a:extLst>
                <a:ext uri="{FF2B5EF4-FFF2-40B4-BE49-F238E27FC236}">
                  <a16:creationId xmlns:a16="http://schemas.microsoft.com/office/drawing/2014/main" id="{33729E26-74D6-01ED-C770-BE85576CAB99}"/>
                </a:ext>
              </a:extLst>
            </p:cNvPr>
            <p:cNvSpPr/>
            <p:nvPr/>
          </p:nvSpPr>
          <p:spPr>
            <a:xfrm>
              <a:off x="8904319" y="6065215"/>
              <a:ext cx="285709" cy="412076"/>
            </a:xfrm>
            <a:custGeom>
              <a:avLst/>
              <a:gdLst>
                <a:gd name="connsiteX0" fmla="*/ 228759 w 285709"/>
                <a:gd name="connsiteY0" fmla="*/ 8916 h 412076"/>
                <a:gd name="connsiteX1" fmla="*/ 187383 w 285709"/>
                <a:gd name="connsiteY1" fmla="*/ 0 h 412076"/>
                <a:gd name="connsiteX2" fmla="*/ 108973 w 285709"/>
                <a:gd name="connsiteY2" fmla="*/ 17602 h 412076"/>
                <a:gd name="connsiteX3" fmla="*/ 88170 w 285709"/>
                <a:gd name="connsiteY3" fmla="*/ 51892 h 412076"/>
                <a:gd name="connsiteX4" fmla="*/ 98229 w 285709"/>
                <a:gd name="connsiteY4" fmla="*/ 60351 h 412076"/>
                <a:gd name="connsiteX5" fmla="*/ 135262 w 285709"/>
                <a:gd name="connsiteY5" fmla="*/ 58065 h 412076"/>
                <a:gd name="connsiteX6" fmla="*/ 145092 w 285709"/>
                <a:gd name="connsiteY6" fmla="*/ 50521 h 412076"/>
                <a:gd name="connsiteX7" fmla="*/ 170695 w 285709"/>
                <a:gd name="connsiteY7" fmla="*/ 17602 h 412076"/>
                <a:gd name="connsiteX8" fmla="*/ 181668 w 285709"/>
                <a:gd name="connsiteY8" fmla="*/ 13945 h 412076"/>
                <a:gd name="connsiteX9" fmla="*/ 180296 w 285709"/>
                <a:gd name="connsiteY9" fmla="*/ 25375 h 412076"/>
                <a:gd name="connsiteX10" fmla="*/ 127947 w 285709"/>
                <a:gd name="connsiteY10" fmla="*/ 95784 h 412076"/>
                <a:gd name="connsiteX11" fmla="*/ 95257 w 285709"/>
                <a:gd name="connsiteY11" fmla="*/ 109042 h 412076"/>
                <a:gd name="connsiteX12" fmla="*/ 18905 w 285709"/>
                <a:gd name="connsiteY12" fmla="*/ 96469 h 412076"/>
                <a:gd name="connsiteX13" fmla="*/ 845 w 285709"/>
                <a:gd name="connsiteY13" fmla="*/ 119558 h 412076"/>
                <a:gd name="connsiteX14" fmla="*/ 39479 w 285709"/>
                <a:gd name="connsiteY14" fmla="*/ 138989 h 412076"/>
                <a:gd name="connsiteX15" fmla="*/ 99829 w 285709"/>
                <a:gd name="connsiteY15" fmla="*/ 149962 h 412076"/>
                <a:gd name="connsiteX16" fmla="*/ 165894 w 285709"/>
                <a:gd name="connsiteY16" fmla="*/ 118872 h 412076"/>
                <a:gd name="connsiteX17" fmla="*/ 204756 w 285709"/>
                <a:gd name="connsiteY17" fmla="*/ 60351 h 412076"/>
                <a:gd name="connsiteX18" fmla="*/ 217329 w 285709"/>
                <a:gd name="connsiteY18" fmla="*/ 54864 h 412076"/>
                <a:gd name="connsiteX19" fmla="*/ 215272 w 285709"/>
                <a:gd name="connsiteY19" fmla="*/ 67666 h 412076"/>
                <a:gd name="connsiteX20" fmla="*/ 157436 w 285709"/>
                <a:gd name="connsiteY20" fmla="*/ 149962 h 412076"/>
                <a:gd name="connsiteX21" fmla="*/ 148978 w 285709"/>
                <a:gd name="connsiteY21" fmla="*/ 168707 h 412076"/>
                <a:gd name="connsiteX22" fmla="*/ 137319 w 285709"/>
                <a:gd name="connsiteY22" fmla="*/ 203226 h 412076"/>
                <a:gd name="connsiteX23" fmla="*/ 114459 w 285709"/>
                <a:gd name="connsiteY23" fmla="*/ 235458 h 412076"/>
                <a:gd name="connsiteX24" fmla="*/ 95943 w 285709"/>
                <a:gd name="connsiteY24" fmla="*/ 284607 h 412076"/>
                <a:gd name="connsiteX25" fmla="*/ 101429 w 285709"/>
                <a:gd name="connsiteY25" fmla="*/ 390220 h 412076"/>
                <a:gd name="connsiteX26" fmla="*/ 121775 w 285709"/>
                <a:gd name="connsiteY26" fmla="*/ 409194 h 412076"/>
                <a:gd name="connsiteX27" fmla="*/ 139834 w 285709"/>
                <a:gd name="connsiteY27" fmla="*/ 389306 h 412076"/>
                <a:gd name="connsiteX28" fmla="*/ 140520 w 285709"/>
                <a:gd name="connsiteY28" fmla="*/ 318897 h 412076"/>
                <a:gd name="connsiteX29" fmla="*/ 145092 w 285709"/>
                <a:gd name="connsiteY29" fmla="*/ 298552 h 412076"/>
                <a:gd name="connsiteX30" fmla="*/ 202013 w 285709"/>
                <a:gd name="connsiteY30" fmla="*/ 226086 h 412076"/>
                <a:gd name="connsiteX31" fmla="*/ 210929 w 285709"/>
                <a:gd name="connsiteY31" fmla="*/ 223342 h 412076"/>
                <a:gd name="connsiteX32" fmla="*/ 210014 w 285709"/>
                <a:gd name="connsiteY32" fmla="*/ 232944 h 412076"/>
                <a:gd name="connsiteX33" fmla="*/ 203385 w 285709"/>
                <a:gd name="connsiteY33" fmla="*/ 266776 h 412076"/>
                <a:gd name="connsiteX34" fmla="*/ 232646 w 285709"/>
                <a:gd name="connsiteY34" fmla="*/ 387249 h 412076"/>
                <a:gd name="connsiteX35" fmla="*/ 261221 w 285709"/>
                <a:gd name="connsiteY35" fmla="*/ 411937 h 412076"/>
                <a:gd name="connsiteX36" fmla="*/ 283623 w 285709"/>
                <a:gd name="connsiteY36" fmla="*/ 384505 h 412076"/>
                <a:gd name="connsiteX37" fmla="*/ 256420 w 285709"/>
                <a:gd name="connsiteY37" fmla="*/ 290551 h 412076"/>
                <a:gd name="connsiteX38" fmla="*/ 253448 w 285709"/>
                <a:gd name="connsiteY38" fmla="*/ 254203 h 412076"/>
                <a:gd name="connsiteX39" fmla="*/ 263964 w 285709"/>
                <a:gd name="connsiteY39" fmla="*/ 147219 h 412076"/>
                <a:gd name="connsiteX40" fmla="*/ 247962 w 285709"/>
                <a:gd name="connsiteY40" fmla="*/ 37033 h 412076"/>
                <a:gd name="connsiteX41" fmla="*/ 228759 w 285709"/>
                <a:gd name="connsiteY41" fmla="*/ 8916 h 41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5709" h="412076">
                  <a:moveTo>
                    <a:pt x="228759" y="8916"/>
                  </a:moveTo>
                  <a:cubicBezTo>
                    <a:pt x="207957" y="6172"/>
                    <a:pt x="193784" y="3886"/>
                    <a:pt x="187383" y="0"/>
                  </a:cubicBezTo>
                  <a:cubicBezTo>
                    <a:pt x="169552" y="3886"/>
                    <a:pt x="124289" y="12573"/>
                    <a:pt x="108973" y="17602"/>
                  </a:cubicBezTo>
                  <a:cubicBezTo>
                    <a:pt x="89085" y="24232"/>
                    <a:pt x="85199" y="31547"/>
                    <a:pt x="88170" y="51892"/>
                  </a:cubicBezTo>
                  <a:cubicBezTo>
                    <a:pt x="89085" y="58522"/>
                    <a:pt x="92057" y="60351"/>
                    <a:pt x="98229" y="60351"/>
                  </a:cubicBezTo>
                  <a:cubicBezTo>
                    <a:pt x="110573" y="60122"/>
                    <a:pt x="116974" y="58065"/>
                    <a:pt x="135262" y="58065"/>
                  </a:cubicBezTo>
                  <a:cubicBezTo>
                    <a:pt x="140063" y="59208"/>
                    <a:pt x="142577" y="54178"/>
                    <a:pt x="145092" y="50521"/>
                  </a:cubicBezTo>
                  <a:cubicBezTo>
                    <a:pt x="153550" y="39548"/>
                    <a:pt x="162008" y="28347"/>
                    <a:pt x="170695" y="17602"/>
                  </a:cubicBezTo>
                  <a:cubicBezTo>
                    <a:pt x="173210" y="14402"/>
                    <a:pt x="177096" y="10287"/>
                    <a:pt x="181668" y="13945"/>
                  </a:cubicBezTo>
                  <a:cubicBezTo>
                    <a:pt x="186240" y="17602"/>
                    <a:pt x="183039" y="21717"/>
                    <a:pt x="180296" y="25375"/>
                  </a:cubicBezTo>
                  <a:cubicBezTo>
                    <a:pt x="162694" y="48921"/>
                    <a:pt x="145320" y="72466"/>
                    <a:pt x="127947" y="95784"/>
                  </a:cubicBezTo>
                  <a:cubicBezTo>
                    <a:pt x="119717" y="106756"/>
                    <a:pt x="108973" y="110871"/>
                    <a:pt x="95257" y="109042"/>
                  </a:cubicBezTo>
                  <a:cubicBezTo>
                    <a:pt x="69882" y="105613"/>
                    <a:pt x="44508" y="99441"/>
                    <a:pt x="18905" y="96469"/>
                  </a:cubicBezTo>
                  <a:cubicBezTo>
                    <a:pt x="617" y="92812"/>
                    <a:pt x="-1669" y="114757"/>
                    <a:pt x="845" y="119558"/>
                  </a:cubicBezTo>
                  <a:cubicBezTo>
                    <a:pt x="7932" y="132360"/>
                    <a:pt x="26448" y="136017"/>
                    <a:pt x="39479" y="138989"/>
                  </a:cubicBezTo>
                  <a:cubicBezTo>
                    <a:pt x="59367" y="143561"/>
                    <a:pt x="79712" y="146533"/>
                    <a:pt x="99829" y="149962"/>
                  </a:cubicBezTo>
                  <a:cubicBezTo>
                    <a:pt x="130233" y="155448"/>
                    <a:pt x="150350" y="143561"/>
                    <a:pt x="165894" y="118872"/>
                  </a:cubicBezTo>
                  <a:cubicBezTo>
                    <a:pt x="178467" y="98984"/>
                    <a:pt x="193098" y="80696"/>
                    <a:pt x="204756" y="60351"/>
                  </a:cubicBezTo>
                  <a:cubicBezTo>
                    <a:pt x="207271" y="55779"/>
                    <a:pt x="212072" y="51435"/>
                    <a:pt x="217329" y="54864"/>
                  </a:cubicBezTo>
                  <a:cubicBezTo>
                    <a:pt x="223959" y="59208"/>
                    <a:pt x="218015" y="64237"/>
                    <a:pt x="215272" y="67666"/>
                  </a:cubicBezTo>
                  <a:cubicBezTo>
                    <a:pt x="195612" y="93040"/>
                    <a:pt x="180068" y="126873"/>
                    <a:pt x="157436" y="149962"/>
                  </a:cubicBezTo>
                  <a:cubicBezTo>
                    <a:pt x="150578" y="156820"/>
                    <a:pt x="148292" y="159334"/>
                    <a:pt x="148978" y="168707"/>
                  </a:cubicBezTo>
                  <a:cubicBezTo>
                    <a:pt x="149892" y="181737"/>
                    <a:pt x="145549" y="192939"/>
                    <a:pt x="137319" y="203226"/>
                  </a:cubicBezTo>
                  <a:cubicBezTo>
                    <a:pt x="129090" y="213513"/>
                    <a:pt x="122232" y="224943"/>
                    <a:pt x="114459" y="235458"/>
                  </a:cubicBezTo>
                  <a:cubicBezTo>
                    <a:pt x="103715" y="250089"/>
                    <a:pt x="94114" y="265633"/>
                    <a:pt x="95943" y="284607"/>
                  </a:cubicBezTo>
                  <a:cubicBezTo>
                    <a:pt x="97314" y="298323"/>
                    <a:pt x="100515" y="368961"/>
                    <a:pt x="101429" y="390220"/>
                  </a:cubicBezTo>
                  <a:cubicBezTo>
                    <a:pt x="102115" y="406680"/>
                    <a:pt x="106687" y="409880"/>
                    <a:pt x="121775" y="409194"/>
                  </a:cubicBezTo>
                  <a:cubicBezTo>
                    <a:pt x="137777" y="408508"/>
                    <a:pt x="140063" y="406451"/>
                    <a:pt x="139834" y="389306"/>
                  </a:cubicBezTo>
                  <a:cubicBezTo>
                    <a:pt x="139605" y="365760"/>
                    <a:pt x="140977" y="342443"/>
                    <a:pt x="140520" y="318897"/>
                  </a:cubicBezTo>
                  <a:cubicBezTo>
                    <a:pt x="140291" y="311353"/>
                    <a:pt x="140291" y="304724"/>
                    <a:pt x="145092" y="298552"/>
                  </a:cubicBezTo>
                  <a:cubicBezTo>
                    <a:pt x="164294" y="274549"/>
                    <a:pt x="183039" y="250317"/>
                    <a:pt x="202013" y="226086"/>
                  </a:cubicBezTo>
                  <a:cubicBezTo>
                    <a:pt x="204299" y="223342"/>
                    <a:pt x="207042" y="220142"/>
                    <a:pt x="210929" y="223342"/>
                  </a:cubicBezTo>
                  <a:cubicBezTo>
                    <a:pt x="215043" y="226543"/>
                    <a:pt x="212529" y="230658"/>
                    <a:pt x="210014" y="232944"/>
                  </a:cubicBezTo>
                  <a:cubicBezTo>
                    <a:pt x="199956" y="242545"/>
                    <a:pt x="200184" y="253746"/>
                    <a:pt x="203385" y="266776"/>
                  </a:cubicBezTo>
                  <a:cubicBezTo>
                    <a:pt x="212986" y="307239"/>
                    <a:pt x="221216" y="347244"/>
                    <a:pt x="232646" y="387249"/>
                  </a:cubicBezTo>
                  <a:cubicBezTo>
                    <a:pt x="237903" y="405537"/>
                    <a:pt x="244761" y="411023"/>
                    <a:pt x="261221" y="411937"/>
                  </a:cubicBezTo>
                  <a:cubicBezTo>
                    <a:pt x="282252" y="413309"/>
                    <a:pt x="289796" y="404622"/>
                    <a:pt x="283623" y="384505"/>
                  </a:cubicBezTo>
                  <a:cubicBezTo>
                    <a:pt x="274022" y="352959"/>
                    <a:pt x="267164" y="321640"/>
                    <a:pt x="256420" y="290551"/>
                  </a:cubicBezTo>
                  <a:cubicBezTo>
                    <a:pt x="252305" y="278435"/>
                    <a:pt x="252077" y="267005"/>
                    <a:pt x="253448" y="254203"/>
                  </a:cubicBezTo>
                  <a:cubicBezTo>
                    <a:pt x="256877" y="218542"/>
                    <a:pt x="264192" y="183337"/>
                    <a:pt x="263964" y="147219"/>
                  </a:cubicBezTo>
                  <a:cubicBezTo>
                    <a:pt x="263964" y="109500"/>
                    <a:pt x="260535" y="72695"/>
                    <a:pt x="247962" y="37033"/>
                  </a:cubicBezTo>
                  <a:cubicBezTo>
                    <a:pt x="245219" y="25832"/>
                    <a:pt x="243161" y="10744"/>
                    <a:pt x="228759" y="8916"/>
                  </a:cubicBezTo>
                  <a:close/>
                </a:path>
              </a:pathLst>
            </a:custGeom>
            <a:solidFill>
              <a:srgbClr val="0070C0"/>
            </a:solidFill>
            <a:ln w="2286" cap="flat">
              <a:noFill/>
              <a:prstDash val="solid"/>
              <a:miter/>
            </a:ln>
          </p:spPr>
          <p:txBody>
            <a:bodyPr rtlCol="0" anchor="ctr"/>
            <a:lstStyle/>
            <a:p>
              <a:endParaRPr lang="en-US"/>
            </a:p>
          </p:txBody>
        </p:sp>
        <p:sp>
          <p:nvSpPr>
            <p:cNvPr id="62" name="Freeform 121">
              <a:extLst>
                <a:ext uri="{FF2B5EF4-FFF2-40B4-BE49-F238E27FC236}">
                  <a16:creationId xmlns:a16="http://schemas.microsoft.com/office/drawing/2014/main" id="{07FC24B3-C7EC-26AF-6729-08550FBAB695}"/>
                </a:ext>
              </a:extLst>
            </p:cNvPr>
            <p:cNvSpPr/>
            <p:nvPr/>
          </p:nvSpPr>
          <p:spPr>
            <a:xfrm>
              <a:off x="9058769" y="5915810"/>
              <a:ext cx="143610" cy="148033"/>
            </a:xfrm>
            <a:custGeom>
              <a:avLst/>
              <a:gdLst>
                <a:gd name="connsiteX0" fmla="*/ 56708 w 143610"/>
                <a:gd name="connsiteY0" fmla="*/ 1044 h 148033"/>
                <a:gd name="connsiteX1" fmla="*/ 2530 w 143610"/>
                <a:gd name="connsiteY1" fmla="*/ 92255 h 148033"/>
                <a:gd name="connsiteX2" fmla="*/ 76596 w 143610"/>
                <a:gd name="connsiteY2" fmla="*/ 148033 h 148033"/>
                <a:gd name="connsiteX3" fmla="*/ 143576 w 143610"/>
                <a:gd name="connsiteY3" fmla="*/ 68709 h 148033"/>
                <a:gd name="connsiteX4" fmla="*/ 56708 w 143610"/>
                <a:gd name="connsiteY4" fmla="*/ 1044 h 148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10" h="148033">
                  <a:moveTo>
                    <a:pt x="56708" y="1044"/>
                  </a:moveTo>
                  <a:cubicBezTo>
                    <a:pt x="11674" y="10645"/>
                    <a:pt x="-7300" y="46535"/>
                    <a:pt x="2530" y="92255"/>
                  </a:cubicBezTo>
                  <a:cubicBezTo>
                    <a:pt x="7788" y="116715"/>
                    <a:pt x="15332" y="145976"/>
                    <a:pt x="76596" y="148033"/>
                  </a:cubicBezTo>
                  <a:cubicBezTo>
                    <a:pt x="117287" y="148033"/>
                    <a:pt x="144719" y="119687"/>
                    <a:pt x="143576" y="68709"/>
                  </a:cubicBezTo>
                  <a:cubicBezTo>
                    <a:pt x="144262" y="37391"/>
                    <a:pt x="117059" y="-7415"/>
                    <a:pt x="56708" y="1044"/>
                  </a:cubicBezTo>
                  <a:close/>
                </a:path>
              </a:pathLst>
            </a:custGeom>
            <a:solidFill>
              <a:srgbClr val="FFFFFF"/>
            </a:solidFill>
            <a:ln w="2286" cap="flat">
              <a:noFill/>
              <a:prstDash val="solid"/>
              <a:miter/>
            </a:ln>
          </p:spPr>
          <p:txBody>
            <a:bodyPr rtlCol="0" anchor="ctr"/>
            <a:lstStyle/>
            <a:p>
              <a:endParaRPr lang="en-US"/>
            </a:p>
          </p:txBody>
        </p:sp>
        <p:sp>
          <p:nvSpPr>
            <p:cNvPr id="63" name="Freeform 122">
              <a:extLst>
                <a:ext uri="{FF2B5EF4-FFF2-40B4-BE49-F238E27FC236}">
                  <a16:creationId xmlns:a16="http://schemas.microsoft.com/office/drawing/2014/main" id="{4BEBA73E-DB37-5D42-8B7A-1C055FD1A67F}"/>
                </a:ext>
              </a:extLst>
            </p:cNvPr>
            <p:cNvSpPr/>
            <p:nvPr/>
          </p:nvSpPr>
          <p:spPr>
            <a:xfrm>
              <a:off x="8084665" y="6107277"/>
              <a:ext cx="76178" cy="140697"/>
            </a:xfrm>
            <a:custGeom>
              <a:avLst/>
              <a:gdLst>
                <a:gd name="connsiteX0" fmla="*/ 45317 w 76178"/>
                <a:gd name="connsiteY0" fmla="*/ 136931 h 140697"/>
                <a:gd name="connsiteX1" fmla="*/ 52175 w 76178"/>
                <a:gd name="connsiteY1" fmla="*/ 133045 h 140697"/>
                <a:gd name="connsiteX2" fmla="*/ 53318 w 76178"/>
                <a:gd name="connsiteY2" fmla="*/ 132359 h 140697"/>
                <a:gd name="connsiteX3" fmla="*/ 60176 w 76178"/>
                <a:gd name="connsiteY3" fmla="*/ 128701 h 140697"/>
                <a:gd name="connsiteX4" fmla="*/ 61090 w 76178"/>
                <a:gd name="connsiteY4" fmla="*/ 128244 h 140697"/>
                <a:gd name="connsiteX5" fmla="*/ 76178 w 76178"/>
                <a:gd name="connsiteY5" fmla="*/ 121158 h 140697"/>
                <a:gd name="connsiteX6" fmla="*/ 76178 w 76178"/>
                <a:gd name="connsiteY6" fmla="*/ 121158 h 140697"/>
                <a:gd name="connsiteX7" fmla="*/ 70920 w 76178"/>
                <a:gd name="connsiteY7" fmla="*/ 115443 h 140697"/>
                <a:gd name="connsiteX8" fmla="*/ 2797 w 76178"/>
                <a:gd name="connsiteY8" fmla="*/ 7086 h 140697"/>
                <a:gd name="connsiteX9" fmla="*/ 740 w 76178"/>
                <a:gd name="connsiteY9" fmla="*/ 0 h 140697"/>
                <a:gd name="connsiteX10" fmla="*/ 511 w 76178"/>
                <a:gd name="connsiteY10" fmla="*/ 3886 h 140697"/>
                <a:gd name="connsiteX11" fmla="*/ 18342 w 76178"/>
                <a:gd name="connsiteY11" fmla="*/ 131673 h 140697"/>
                <a:gd name="connsiteX12" fmla="*/ 30458 w 76178"/>
                <a:gd name="connsiteY12" fmla="*/ 140589 h 140697"/>
                <a:gd name="connsiteX13" fmla="*/ 45317 w 76178"/>
                <a:gd name="connsiteY13" fmla="*/ 136931 h 140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178" h="140697">
                  <a:moveTo>
                    <a:pt x="45317" y="136931"/>
                  </a:moveTo>
                  <a:cubicBezTo>
                    <a:pt x="47603" y="135559"/>
                    <a:pt x="49889" y="134188"/>
                    <a:pt x="52175" y="133045"/>
                  </a:cubicBezTo>
                  <a:cubicBezTo>
                    <a:pt x="52632" y="132816"/>
                    <a:pt x="52860" y="132588"/>
                    <a:pt x="53318" y="132359"/>
                  </a:cubicBezTo>
                  <a:cubicBezTo>
                    <a:pt x="55604" y="131216"/>
                    <a:pt x="57890" y="129844"/>
                    <a:pt x="60176" y="128701"/>
                  </a:cubicBezTo>
                  <a:cubicBezTo>
                    <a:pt x="60404" y="128473"/>
                    <a:pt x="60861" y="128473"/>
                    <a:pt x="61090" y="128244"/>
                  </a:cubicBezTo>
                  <a:cubicBezTo>
                    <a:pt x="66119" y="125730"/>
                    <a:pt x="71148" y="123444"/>
                    <a:pt x="76178" y="121158"/>
                  </a:cubicBezTo>
                  <a:cubicBezTo>
                    <a:pt x="76178" y="121158"/>
                    <a:pt x="76178" y="121158"/>
                    <a:pt x="76178" y="121158"/>
                  </a:cubicBezTo>
                  <a:cubicBezTo>
                    <a:pt x="74349" y="119329"/>
                    <a:pt x="72749" y="117271"/>
                    <a:pt x="70920" y="115443"/>
                  </a:cubicBezTo>
                  <a:cubicBezTo>
                    <a:pt x="42802" y="83210"/>
                    <a:pt x="16284" y="48463"/>
                    <a:pt x="2797" y="7086"/>
                  </a:cubicBezTo>
                  <a:cubicBezTo>
                    <a:pt x="2111" y="4800"/>
                    <a:pt x="1425" y="2286"/>
                    <a:pt x="740" y="0"/>
                  </a:cubicBezTo>
                  <a:cubicBezTo>
                    <a:pt x="740" y="1371"/>
                    <a:pt x="511" y="2514"/>
                    <a:pt x="511" y="3886"/>
                  </a:cubicBezTo>
                  <a:cubicBezTo>
                    <a:pt x="-2461" y="47777"/>
                    <a:pt x="8055" y="89611"/>
                    <a:pt x="18342" y="131673"/>
                  </a:cubicBezTo>
                  <a:cubicBezTo>
                    <a:pt x="19942" y="138760"/>
                    <a:pt x="23142" y="141274"/>
                    <a:pt x="30458" y="140589"/>
                  </a:cubicBezTo>
                  <a:cubicBezTo>
                    <a:pt x="35715" y="140131"/>
                    <a:pt x="40745" y="139674"/>
                    <a:pt x="45317" y="136931"/>
                  </a:cubicBezTo>
                  <a:close/>
                </a:path>
              </a:pathLst>
            </a:custGeom>
            <a:solidFill>
              <a:srgbClr val="FFFFFF"/>
            </a:solidFill>
            <a:ln w="2286" cap="flat">
              <a:noFill/>
              <a:prstDash val="solid"/>
              <a:miter/>
            </a:ln>
          </p:spPr>
          <p:txBody>
            <a:bodyPr rtlCol="0" anchor="ctr"/>
            <a:lstStyle/>
            <a:p>
              <a:endParaRPr lang="en-US"/>
            </a:p>
          </p:txBody>
        </p:sp>
        <p:sp>
          <p:nvSpPr>
            <p:cNvPr id="64" name="Freeform 123">
              <a:extLst>
                <a:ext uri="{FF2B5EF4-FFF2-40B4-BE49-F238E27FC236}">
                  <a16:creationId xmlns:a16="http://schemas.microsoft.com/office/drawing/2014/main" id="{686643AC-84AD-7371-E910-F1D703C88F30}"/>
                </a:ext>
              </a:extLst>
            </p:cNvPr>
            <p:cNvSpPr/>
            <p:nvPr/>
          </p:nvSpPr>
          <p:spPr>
            <a:xfrm>
              <a:off x="8093617" y="5979014"/>
              <a:ext cx="369892" cy="94159"/>
            </a:xfrm>
            <a:custGeom>
              <a:avLst/>
              <a:gdLst>
                <a:gd name="connsiteX0" fmla="*/ 11676 w 369892"/>
                <a:gd name="connsiteY0" fmla="*/ 62655 h 94159"/>
                <a:gd name="connsiteX1" fmla="*/ 35450 w 369892"/>
                <a:gd name="connsiteY1" fmla="*/ 66313 h 94159"/>
                <a:gd name="connsiteX2" fmla="*/ 157980 w 369892"/>
                <a:gd name="connsiteY2" fmla="*/ 76371 h 94159"/>
                <a:gd name="connsiteX3" fmla="*/ 345889 w 369892"/>
                <a:gd name="connsiteY3" fmla="*/ 93516 h 94159"/>
                <a:gd name="connsiteX4" fmla="*/ 369892 w 369892"/>
                <a:gd name="connsiteY4" fmla="*/ 93059 h 94159"/>
                <a:gd name="connsiteX5" fmla="*/ 353661 w 369892"/>
                <a:gd name="connsiteY5" fmla="*/ 85287 h 94159"/>
                <a:gd name="connsiteX6" fmla="*/ 51681 w 369892"/>
                <a:gd name="connsiteY6" fmla="*/ 9849 h 94159"/>
                <a:gd name="connsiteX7" fmla="*/ 14648 w 369892"/>
                <a:gd name="connsiteY7" fmla="*/ 2305 h 94159"/>
                <a:gd name="connsiteX8" fmla="*/ 2075 w 369892"/>
                <a:gd name="connsiteY8" fmla="*/ 40710 h 94159"/>
                <a:gd name="connsiteX9" fmla="*/ 474 w 369892"/>
                <a:gd name="connsiteY9" fmla="*/ 47111 h 94159"/>
                <a:gd name="connsiteX10" fmla="*/ 11676 w 369892"/>
                <a:gd name="connsiteY10" fmla="*/ 62655 h 9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892" h="94159">
                  <a:moveTo>
                    <a:pt x="11676" y="62655"/>
                  </a:moveTo>
                  <a:cubicBezTo>
                    <a:pt x="19677" y="64027"/>
                    <a:pt x="27449" y="65627"/>
                    <a:pt x="35450" y="66313"/>
                  </a:cubicBezTo>
                  <a:cubicBezTo>
                    <a:pt x="76370" y="69742"/>
                    <a:pt x="117289" y="72714"/>
                    <a:pt x="157980" y="76371"/>
                  </a:cubicBezTo>
                  <a:cubicBezTo>
                    <a:pt x="220616" y="81858"/>
                    <a:pt x="283481" y="85744"/>
                    <a:pt x="345889" y="93516"/>
                  </a:cubicBezTo>
                  <a:cubicBezTo>
                    <a:pt x="356176" y="94888"/>
                    <a:pt x="357548" y="93745"/>
                    <a:pt x="369892" y="93059"/>
                  </a:cubicBezTo>
                  <a:cubicBezTo>
                    <a:pt x="366234" y="87116"/>
                    <a:pt x="358005" y="85973"/>
                    <a:pt x="353661" y="85287"/>
                  </a:cubicBezTo>
                  <a:cubicBezTo>
                    <a:pt x="310227" y="78429"/>
                    <a:pt x="113631" y="27680"/>
                    <a:pt x="51681" y="9849"/>
                  </a:cubicBezTo>
                  <a:cubicBezTo>
                    <a:pt x="39336" y="6420"/>
                    <a:pt x="25163" y="-4782"/>
                    <a:pt x="14648" y="2305"/>
                  </a:cubicBezTo>
                  <a:cubicBezTo>
                    <a:pt x="3675" y="9620"/>
                    <a:pt x="5504" y="27451"/>
                    <a:pt x="2075" y="40710"/>
                  </a:cubicBezTo>
                  <a:cubicBezTo>
                    <a:pt x="1617" y="42767"/>
                    <a:pt x="932" y="45053"/>
                    <a:pt x="474" y="47111"/>
                  </a:cubicBezTo>
                  <a:cubicBezTo>
                    <a:pt x="-1583" y="56483"/>
                    <a:pt x="3218" y="61055"/>
                    <a:pt x="11676" y="62655"/>
                  </a:cubicBezTo>
                  <a:close/>
                </a:path>
              </a:pathLst>
            </a:custGeom>
            <a:solidFill>
              <a:srgbClr val="FFFFFF"/>
            </a:solidFill>
            <a:ln w="2286" cap="flat">
              <a:noFill/>
              <a:prstDash val="solid"/>
              <a:miter/>
            </a:ln>
          </p:spPr>
          <p:txBody>
            <a:bodyPr rtlCol="0" anchor="ctr"/>
            <a:lstStyle/>
            <a:p>
              <a:endParaRPr lang="en-US"/>
            </a:p>
          </p:txBody>
        </p:sp>
        <p:sp>
          <p:nvSpPr>
            <p:cNvPr id="65" name="Freeform 124">
              <a:extLst>
                <a:ext uri="{FF2B5EF4-FFF2-40B4-BE49-F238E27FC236}">
                  <a16:creationId xmlns:a16="http://schemas.microsoft.com/office/drawing/2014/main" id="{4C53FE86-24C0-5248-435A-44360359865D}"/>
                </a:ext>
              </a:extLst>
            </p:cNvPr>
            <p:cNvSpPr/>
            <p:nvPr/>
          </p:nvSpPr>
          <p:spPr>
            <a:xfrm>
              <a:off x="8115994" y="5711088"/>
              <a:ext cx="524293" cy="344731"/>
            </a:xfrm>
            <a:custGeom>
              <a:avLst/>
              <a:gdLst>
                <a:gd name="connsiteX0" fmla="*/ 12617 w 524293"/>
                <a:gd name="connsiteY0" fmla="*/ 258572 h 344731"/>
                <a:gd name="connsiteX1" fmla="*/ 251047 w 524293"/>
                <a:gd name="connsiteY1" fmla="*/ 322123 h 344731"/>
                <a:gd name="connsiteX2" fmla="*/ 350031 w 524293"/>
                <a:gd name="connsiteY2" fmla="*/ 343840 h 344731"/>
                <a:gd name="connsiteX3" fmla="*/ 378148 w 524293"/>
                <a:gd name="connsiteY3" fmla="*/ 328752 h 344731"/>
                <a:gd name="connsiteX4" fmla="*/ 462959 w 524293"/>
                <a:gd name="connsiteY4" fmla="*/ 167589 h 344731"/>
                <a:gd name="connsiteX5" fmla="*/ 517594 w 524293"/>
                <a:gd name="connsiteY5" fmla="*/ 67234 h 344731"/>
                <a:gd name="connsiteX6" fmla="*/ 503878 w 524293"/>
                <a:gd name="connsiteY6" fmla="*/ 28143 h 344731"/>
                <a:gd name="connsiteX7" fmla="*/ 173551 w 524293"/>
                <a:gd name="connsiteY7" fmla="*/ 45288 h 344731"/>
                <a:gd name="connsiteX8" fmla="*/ 84626 w 524293"/>
                <a:gd name="connsiteY8" fmla="*/ 112725 h 344731"/>
                <a:gd name="connsiteX9" fmla="*/ 3016 w 524293"/>
                <a:gd name="connsiteY9" fmla="*/ 238684 h 344731"/>
                <a:gd name="connsiteX10" fmla="*/ 12617 w 524293"/>
                <a:gd name="connsiteY10" fmla="*/ 258572 h 3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293" h="344731">
                  <a:moveTo>
                    <a:pt x="12617" y="258572"/>
                  </a:moveTo>
                  <a:cubicBezTo>
                    <a:pt x="36163" y="264287"/>
                    <a:pt x="194583" y="310921"/>
                    <a:pt x="251047" y="322123"/>
                  </a:cubicBezTo>
                  <a:cubicBezTo>
                    <a:pt x="284880" y="328752"/>
                    <a:pt x="315512" y="339725"/>
                    <a:pt x="350031" y="343840"/>
                  </a:cubicBezTo>
                  <a:cubicBezTo>
                    <a:pt x="368547" y="346126"/>
                    <a:pt x="369462" y="344983"/>
                    <a:pt x="378148" y="328752"/>
                  </a:cubicBezTo>
                  <a:cubicBezTo>
                    <a:pt x="406266" y="275031"/>
                    <a:pt x="433927" y="220853"/>
                    <a:pt x="462959" y="167589"/>
                  </a:cubicBezTo>
                  <a:cubicBezTo>
                    <a:pt x="481247" y="134214"/>
                    <a:pt x="500907" y="101524"/>
                    <a:pt x="517594" y="67234"/>
                  </a:cubicBezTo>
                  <a:cubicBezTo>
                    <a:pt x="528567" y="44374"/>
                    <a:pt x="527424" y="37287"/>
                    <a:pt x="503878" y="28143"/>
                  </a:cubicBezTo>
                  <a:cubicBezTo>
                    <a:pt x="456101" y="9169"/>
                    <a:pt x="327856" y="-32207"/>
                    <a:pt x="173551" y="45288"/>
                  </a:cubicBezTo>
                  <a:cubicBezTo>
                    <a:pt x="140633" y="63119"/>
                    <a:pt x="111829" y="86893"/>
                    <a:pt x="84626" y="112725"/>
                  </a:cubicBezTo>
                  <a:cubicBezTo>
                    <a:pt x="47364" y="148387"/>
                    <a:pt x="19932" y="189992"/>
                    <a:pt x="3016" y="238684"/>
                  </a:cubicBezTo>
                  <a:cubicBezTo>
                    <a:pt x="-2242" y="253086"/>
                    <a:pt x="-1556" y="255143"/>
                    <a:pt x="12617" y="258572"/>
                  </a:cubicBezTo>
                  <a:close/>
                </a:path>
              </a:pathLst>
            </a:custGeom>
            <a:solidFill>
              <a:srgbClr val="FFFFFF"/>
            </a:solidFill>
            <a:ln w="2286" cap="flat">
              <a:noFill/>
              <a:prstDash val="solid"/>
              <a:miter/>
            </a:ln>
          </p:spPr>
          <p:txBody>
            <a:bodyPr rtlCol="0" anchor="ctr"/>
            <a:lstStyle/>
            <a:p>
              <a:endParaRPr lang="en-US"/>
            </a:p>
          </p:txBody>
        </p:sp>
        <p:sp>
          <p:nvSpPr>
            <p:cNvPr id="66" name="Freeform 125">
              <a:extLst>
                <a:ext uri="{FF2B5EF4-FFF2-40B4-BE49-F238E27FC236}">
                  <a16:creationId xmlns:a16="http://schemas.microsoft.com/office/drawing/2014/main" id="{4EE08123-A059-34FA-37EE-320D6CD0E735}"/>
                </a:ext>
              </a:extLst>
            </p:cNvPr>
            <p:cNvSpPr/>
            <p:nvPr/>
          </p:nvSpPr>
          <p:spPr>
            <a:xfrm>
              <a:off x="8070304" y="5697584"/>
              <a:ext cx="763097" cy="777729"/>
            </a:xfrm>
            <a:custGeom>
              <a:avLst/>
              <a:gdLst>
                <a:gd name="connsiteX0" fmla="*/ 752565 w 763097"/>
                <a:gd name="connsiteY0" fmla="*/ 479645 h 777729"/>
                <a:gd name="connsiteX1" fmla="*/ 654039 w 763097"/>
                <a:gd name="connsiteY1" fmla="*/ 449241 h 777729"/>
                <a:gd name="connsiteX2" fmla="*/ 577915 w 763097"/>
                <a:gd name="connsiteY2" fmla="*/ 428210 h 777729"/>
                <a:gd name="connsiteX3" fmla="*/ 437783 w 763097"/>
                <a:gd name="connsiteY3" fmla="*/ 383633 h 777729"/>
                <a:gd name="connsiteX4" fmla="*/ 424524 w 763097"/>
                <a:gd name="connsiteY4" fmla="*/ 366031 h 777729"/>
                <a:gd name="connsiteX5" fmla="*/ 522136 w 763097"/>
                <a:gd name="connsiteY5" fmla="*/ 180865 h 777729"/>
                <a:gd name="connsiteX6" fmla="*/ 578829 w 763097"/>
                <a:gd name="connsiteY6" fmla="*/ 76852 h 777729"/>
                <a:gd name="connsiteX7" fmla="*/ 568085 w 763097"/>
                <a:gd name="connsiteY7" fmla="*/ 37761 h 777729"/>
                <a:gd name="connsiteX8" fmla="*/ 554826 w 763097"/>
                <a:gd name="connsiteY8" fmla="*/ 30218 h 777729"/>
                <a:gd name="connsiteX9" fmla="*/ 312967 w 763097"/>
                <a:gd name="connsiteY9" fmla="*/ 8958 h 777729"/>
                <a:gd name="connsiteX10" fmla="*/ 109513 w 763097"/>
                <a:gd name="connsiteY10" fmla="*/ 125772 h 777729"/>
                <a:gd name="connsiteX11" fmla="*/ 20131 w 763097"/>
                <a:gd name="connsiteY11" fmla="*/ 285107 h 777729"/>
                <a:gd name="connsiteX12" fmla="*/ 700 w 763097"/>
                <a:gd name="connsiteY12" fmla="*/ 432096 h 777729"/>
                <a:gd name="connsiteX13" fmla="*/ 21045 w 763097"/>
                <a:gd name="connsiteY13" fmla="*/ 553026 h 777729"/>
                <a:gd name="connsiteX14" fmla="*/ 29961 w 763097"/>
                <a:gd name="connsiteY14" fmla="*/ 575429 h 777729"/>
                <a:gd name="connsiteX15" fmla="*/ 80938 w 763097"/>
                <a:gd name="connsiteY15" fmla="*/ 654296 h 777729"/>
                <a:gd name="connsiteX16" fmla="*/ 97626 w 763097"/>
                <a:gd name="connsiteY16" fmla="*/ 671669 h 777729"/>
                <a:gd name="connsiteX17" fmla="*/ 210097 w 763097"/>
                <a:gd name="connsiteY17" fmla="*/ 745964 h 777729"/>
                <a:gd name="connsiteX18" fmla="*/ 408751 w 763097"/>
                <a:gd name="connsiteY18" fmla="*/ 777511 h 777729"/>
                <a:gd name="connsiteX19" fmla="*/ 534938 w 763097"/>
                <a:gd name="connsiteY19" fmla="*/ 764709 h 777729"/>
                <a:gd name="connsiteX20" fmla="*/ 688100 w 763097"/>
                <a:gd name="connsiteY20" fmla="*/ 664354 h 777729"/>
                <a:gd name="connsiteX21" fmla="*/ 761481 w 763097"/>
                <a:gd name="connsiteY21" fmla="*/ 511878 h 777729"/>
                <a:gd name="connsiteX22" fmla="*/ 762624 w 763097"/>
                <a:gd name="connsiteY22" fmla="*/ 492218 h 777729"/>
                <a:gd name="connsiteX23" fmla="*/ 752565 w 763097"/>
                <a:gd name="connsiteY23" fmla="*/ 479645 h 777729"/>
                <a:gd name="connsiteX24" fmla="*/ 48477 w 763097"/>
                <a:gd name="connsiteY24" fmla="*/ 252188 h 777729"/>
                <a:gd name="connsiteX25" fmla="*/ 130087 w 763097"/>
                <a:gd name="connsiteY25" fmla="*/ 126230 h 777729"/>
                <a:gd name="connsiteX26" fmla="*/ 219013 w 763097"/>
                <a:gd name="connsiteY26" fmla="*/ 58793 h 777729"/>
                <a:gd name="connsiteX27" fmla="*/ 549340 w 763097"/>
                <a:gd name="connsiteY27" fmla="*/ 41648 h 777729"/>
                <a:gd name="connsiteX28" fmla="*/ 563056 w 763097"/>
                <a:gd name="connsiteY28" fmla="*/ 80738 h 777729"/>
                <a:gd name="connsiteX29" fmla="*/ 508420 w 763097"/>
                <a:gd name="connsiteY29" fmla="*/ 181094 h 777729"/>
                <a:gd name="connsiteX30" fmla="*/ 423610 w 763097"/>
                <a:gd name="connsiteY30" fmla="*/ 342257 h 777729"/>
                <a:gd name="connsiteX31" fmla="*/ 395492 w 763097"/>
                <a:gd name="connsiteY31" fmla="*/ 357344 h 777729"/>
                <a:gd name="connsiteX32" fmla="*/ 296508 w 763097"/>
                <a:gd name="connsiteY32" fmla="*/ 335627 h 777729"/>
                <a:gd name="connsiteX33" fmla="*/ 58078 w 763097"/>
                <a:gd name="connsiteY33" fmla="*/ 272076 h 777729"/>
                <a:gd name="connsiteX34" fmla="*/ 48477 w 763097"/>
                <a:gd name="connsiteY34" fmla="*/ 252188 h 777729"/>
                <a:gd name="connsiteX35" fmla="*/ 24246 w 763097"/>
                <a:gd name="connsiteY35" fmla="*/ 328541 h 777729"/>
                <a:gd name="connsiteX36" fmla="*/ 25846 w 763097"/>
                <a:gd name="connsiteY36" fmla="*/ 322140 h 777729"/>
                <a:gd name="connsiteX37" fmla="*/ 38419 w 763097"/>
                <a:gd name="connsiteY37" fmla="*/ 283735 h 777729"/>
                <a:gd name="connsiteX38" fmla="*/ 75452 w 763097"/>
                <a:gd name="connsiteY38" fmla="*/ 291279 h 777729"/>
                <a:gd name="connsiteX39" fmla="*/ 377433 w 763097"/>
                <a:gd name="connsiteY39" fmla="*/ 366717 h 777729"/>
                <a:gd name="connsiteX40" fmla="*/ 393663 w 763097"/>
                <a:gd name="connsiteY40" fmla="*/ 374489 h 777729"/>
                <a:gd name="connsiteX41" fmla="*/ 369660 w 763097"/>
                <a:gd name="connsiteY41" fmla="*/ 374946 h 777729"/>
                <a:gd name="connsiteX42" fmla="*/ 181751 w 763097"/>
                <a:gd name="connsiteY42" fmla="*/ 357801 h 777729"/>
                <a:gd name="connsiteX43" fmla="*/ 59221 w 763097"/>
                <a:gd name="connsiteY43" fmla="*/ 347743 h 777729"/>
                <a:gd name="connsiteX44" fmla="*/ 35447 w 763097"/>
                <a:gd name="connsiteY44" fmla="*/ 344085 h 777729"/>
                <a:gd name="connsiteX45" fmla="*/ 24246 w 763097"/>
                <a:gd name="connsiteY45" fmla="*/ 328541 h 777729"/>
                <a:gd name="connsiteX46" fmla="*/ 32704 w 763097"/>
                <a:gd name="connsiteY46" fmla="*/ 541367 h 777729"/>
                <a:gd name="connsiteX47" fmla="*/ 14873 w 763097"/>
                <a:gd name="connsiteY47" fmla="*/ 413580 h 777729"/>
                <a:gd name="connsiteX48" fmla="*/ 15102 w 763097"/>
                <a:gd name="connsiteY48" fmla="*/ 409694 h 777729"/>
                <a:gd name="connsiteX49" fmla="*/ 17845 w 763097"/>
                <a:gd name="connsiteY49" fmla="*/ 367631 h 777729"/>
                <a:gd name="connsiteX50" fmla="*/ 30646 w 763097"/>
                <a:gd name="connsiteY50" fmla="*/ 358030 h 777729"/>
                <a:gd name="connsiteX51" fmla="*/ 80938 w 763097"/>
                <a:gd name="connsiteY51" fmla="*/ 363059 h 777729"/>
                <a:gd name="connsiteX52" fmla="*/ 328512 w 763097"/>
                <a:gd name="connsiteY52" fmla="*/ 380890 h 777729"/>
                <a:gd name="connsiteX53" fmla="*/ 398007 w 763097"/>
                <a:gd name="connsiteY53" fmla="*/ 391406 h 777729"/>
                <a:gd name="connsiteX54" fmla="*/ 333541 w 763097"/>
                <a:gd name="connsiteY54" fmla="*/ 423181 h 777729"/>
                <a:gd name="connsiteX55" fmla="*/ 134659 w 763097"/>
                <a:gd name="connsiteY55" fmla="*/ 510963 h 777729"/>
                <a:gd name="connsiteX56" fmla="*/ 90540 w 763097"/>
                <a:gd name="connsiteY56" fmla="*/ 531309 h 777729"/>
                <a:gd name="connsiteX57" fmla="*/ 75452 w 763097"/>
                <a:gd name="connsiteY57" fmla="*/ 538395 h 777729"/>
                <a:gd name="connsiteX58" fmla="*/ 74538 w 763097"/>
                <a:gd name="connsiteY58" fmla="*/ 538853 h 777729"/>
                <a:gd name="connsiteX59" fmla="*/ 67680 w 763097"/>
                <a:gd name="connsiteY59" fmla="*/ 542510 h 777729"/>
                <a:gd name="connsiteX60" fmla="*/ 66537 w 763097"/>
                <a:gd name="connsiteY60" fmla="*/ 543196 h 777729"/>
                <a:gd name="connsiteX61" fmla="*/ 59679 w 763097"/>
                <a:gd name="connsiteY61" fmla="*/ 547082 h 777729"/>
                <a:gd name="connsiteX62" fmla="*/ 45048 w 763097"/>
                <a:gd name="connsiteY62" fmla="*/ 550511 h 777729"/>
                <a:gd name="connsiteX63" fmla="*/ 32704 w 763097"/>
                <a:gd name="connsiteY63" fmla="*/ 541367 h 777729"/>
                <a:gd name="connsiteX64" fmla="*/ 453328 w 763097"/>
                <a:gd name="connsiteY64" fmla="*/ 761280 h 777729"/>
                <a:gd name="connsiteX65" fmla="*/ 236844 w 763097"/>
                <a:gd name="connsiteY65" fmla="*/ 740021 h 777729"/>
                <a:gd name="connsiteX66" fmla="*/ 47563 w 763097"/>
                <a:gd name="connsiteY66" fmla="*/ 582515 h 777729"/>
                <a:gd name="connsiteX67" fmla="*/ 53506 w 763097"/>
                <a:gd name="connsiteY67" fmla="*/ 563999 h 777729"/>
                <a:gd name="connsiteX68" fmla="*/ 56478 w 763097"/>
                <a:gd name="connsiteY68" fmla="*/ 562398 h 777729"/>
                <a:gd name="connsiteX69" fmla="*/ 57393 w 763097"/>
                <a:gd name="connsiteY69" fmla="*/ 561941 h 777729"/>
                <a:gd name="connsiteX70" fmla="*/ 60136 w 763097"/>
                <a:gd name="connsiteY70" fmla="*/ 560570 h 777729"/>
                <a:gd name="connsiteX71" fmla="*/ 60593 w 763097"/>
                <a:gd name="connsiteY71" fmla="*/ 560341 h 777729"/>
                <a:gd name="connsiteX72" fmla="*/ 63793 w 763097"/>
                <a:gd name="connsiteY72" fmla="*/ 558741 h 777729"/>
                <a:gd name="connsiteX73" fmla="*/ 64708 w 763097"/>
                <a:gd name="connsiteY73" fmla="*/ 558284 h 777729"/>
                <a:gd name="connsiteX74" fmla="*/ 67451 w 763097"/>
                <a:gd name="connsiteY74" fmla="*/ 556912 h 777729"/>
                <a:gd name="connsiteX75" fmla="*/ 68137 w 763097"/>
                <a:gd name="connsiteY75" fmla="*/ 556455 h 777729"/>
                <a:gd name="connsiteX76" fmla="*/ 71566 w 763097"/>
                <a:gd name="connsiteY76" fmla="*/ 554626 h 777729"/>
                <a:gd name="connsiteX77" fmla="*/ 72709 w 763097"/>
                <a:gd name="connsiteY77" fmla="*/ 553940 h 777729"/>
                <a:gd name="connsiteX78" fmla="*/ 75452 w 763097"/>
                <a:gd name="connsiteY78" fmla="*/ 552569 h 777729"/>
                <a:gd name="connsiteX79" fmla="*/ 76595 w 763097"/>
                <a:gd name="connsiteY79" fmla="*/ 552111 h 777729"/>
                <a:gd name="connsiteX80" fmla="*/ 80253 w 763097"/>
                <a:gd name="connsiteY80" fmla="*/ 550283 h 777729"/>
                <a:gd name="connsiteX81" fmla="*/ 81624 w 763097"/>
                <a:gd name="connsiteY81" fmla="*/ 549597 h 777729"/>
                <a:gd name="connsiteX82" fmla="*/ 84596 w 763097"/>
                <a:gd name="connsiteY82" fmla="*/ 548225 h 777729"/>
                <a:gd name="connsiteX83" fmla="*/ 85968 w 763097"/>
                <a:gd name="connsiteY83" fmla="*/ 547539 h 777729"/>
                <a:gd name="connsiteX84" fmla="*/ 89854 w 763097"/>
                <a:gd name="connsiteY84" fmla="*/ 545711 h 777729"/>
                <a:gd name="connsiteX85" fmla="*/ 91225 w 763097"/>
                <a:gd name="connsiteY85" fmla="*/ 545025 h 777729"/>
                <a:gd name="connsiteX86" fmla="*/ 94197 w 763097"/>
                <a:gd name="connsiteY86" fmla="*/ 543425 h 777729"/>
                <a:gd name="connsiteX87" fmla="*/ 95797 w 763097"/>
                <a:gd name="connsiteY87" fmla="*/ 542739 h 777729"/>
                <a:gd name="connsiteX88" fmla="*/ 99912 w 763097"/>
                <a:gd name="connsiteY88" fmla="*/ 540910 h 777729"/>
                <a:gd name="connsiteX89" fmla="*/ 369889 w 763097"/>
                <a:gd name="connsiteY89" fmla="*/ 417466 h 777729"/>
                <a:gd name="connsiteX90" fmla="*/ 387948 w 763097"/>
                <a:gd name="connsiteY90" fmla="*/ 407636 h 777729"/>
                <a:gd name="connsiteX91" fmla="*/ 405093 w 763097"/>
                <a:gd name="connsiteY91" fmla="*/ 404436 h 777729"/>
                <a:gd name="connsiteX92" fmla="*/ 436869 w 763097"/>
                <a:gd name="connsiteY92" fmla="*/ 599660 h 777729"/>
                <a:gd name="connsiteX93" fmla="*/ 454699 w 763097"/>
                <a:gd name="connsiteY93" fmla="*/ 690414 h 777729"/>
                <a:gd name="connsiteX94" fmla="*/ 454699 w 763097"/>
                <a:gd name="connsiteY94" fmla="*/ 690643 h 777729"/>
                <a:gd name="connsiteX95" fmla="*/ 457214 w 763097"/>
                <a:gd name="connsiteY95" fmla="*/ 702530 h 777729"/>
                <a:gd name="connsiteX96" fmla="*/ 459957 w 763097"/>
                <a:gd name="connsiteY96" fmla="*/ 716018 h 777729"/>
                <a:gd name="connsiteX97" fmla="*/ 465901 w 763097"/>
                <a:gd name="connsiteY97" fmla="*/ 743907 h 777729"/>
                <a:gd name="connsiteX98" fmla="*/ 453328 w 763097"/>
                <a:gd name="connsiteY98" fmla="*/ 761280 h 777729"/>
                <a:gd name="connsiteX99" fmla="*/ 747536 w 763097"/>
                <a:gd name="connsiteY99" fmla="*/ 514621 h 777729"/>
                <a:gd name="connsiteX100" fmla="*/ 736563 w 763097"/>
                <a:gd name="connsiteY100" fmla="*/ 557141 h 777729"/>
                <a:gd name="connsiteX101" fmla="*/ 597117 w 763097"/>
                <a:gd name="connsiteY101" fmla="*/ 726076 h 777729"/>
                <a:gd name="connsiteX102" fmla="*/ 495619 w 763097"/>
                <a:gd name="connsiteY102" fmla="*/ 758080 h 777729"/>
                <a:gd name="connsiteX103" fmla="*/ 478017 w 763097"/>
                <a:gd name="connsiteY103" fmla="*/ 742764 h 777729"/>
                <a:gd name="connsiteX104" fmla="*/ 474588 w 763097"/>
                <a:gd name="connsiteY104" fmla="*/ 730877 h 777729"/>
                <a:gd name="connsiteX105" fmla="*/ 473902 w 763097"/>
                <a:gd name="connsiteY105" fmla="*/ 728819 h 777729"/>
                <a:gd name="connsiteX106" fmla="*/ 467044 w 763097"/>
                <a:gd name="connsiteY106" fmla="*/ 703216 h 777729"/>
                <a:gd name="connsiteX107" fmla="*/ 467044 w 763097"/>
                <a:gd name="connsiteY107" fmla="*/ 702987 h 777729"/>
                <a:gd name="connsiteX108" fmla="*/ 463843 w 763097"/>
                <a:gd name="connsiteY108" fmla="*/ 689729 h 777729"/>
                <a:gd name="connsiteX109" fmla="*/ 463843 w 763097"/>
                <a:gd name="connsiteY109" fmla="*/ 689729 h 777729"/>
                <a:gd name="connsiteX110" fmla="*/ 460872 w 763097"/>
                <a:gd name="connsiteY110" fmla="*/ 674870 h 777729"/>
                <a:gd name="connsiteX111" fmla="*/ 419952 w 763097"/>
                <a:gd name="connsiteY111" fmla="*/ 439869 h 777729"/>
                <a:gd name="connsiteX112" fmla="*/ 416295 w 763097"/>
                <a:gd name="connsiteY112" fmla="*/ 413808 h 777729"/>
                <a:gd name="connsiteX113" fmla="*/ 426810 w 763097"/>
                <a:gd name="connsiteY113" fmla="*/ 395978 h 777729"/>
                <a:gd name="connsiteX114" fmla="*/ 649238 w 763097"/>
                <a:gd name="connsiteY114" fmla="*/ 462957 h 777729"/>
                <a:gd name="connsiteX115" fmla="*/ 697244 w 763097"/>
                <a:gd name="connsiteY115" fmla="*/ 475759 h 777729"/>
                <a:gd name="connsiteX116" fmla="*/ 697701 w 763097"/>
                <a:gd name="connsiteY116" fmla="*/ 475759 h 777729"/>
                <a:gd name="connsiteX117" fmla="*/ 700673 w 763097"/>
                <a:gd name="connsiteY117" fmla="*/ 476445 h 777729"/>
                <a:gd name="connsiteX118" fmla="*/ 701587 w 763097"/>
                <a:gd name="connsiteY118" fmla="*/ 476673 h 777729"/>
                <a:gd name="connsiteX119" fmla="*/ 704331 w 763097"/>
                <a:gd name="connsiteY119" fmla="*/ 477359 h 777729"/>
                <a:gd name="connsiteX120" fmla="*/ 705016 w 763097"/>
                <a:gd name="connsiteY120" fmla="*/ 477588 h 777729"/>
                <a:gd name="connsiteX121" fmla="*/ 707760 w 763097"/>
                <a:gd name="connsiteY121" fmla="*/ 478274 h 777729"/>
                <a:gd name="connsiteX122" fmla="*/ 708445 w 763097"/>
                <a:gd name="connsiteY122" fmla="*/ 478502 h 777729"/>
                <a:gd name="connsiteX123" fmla="*/ 711189 w 763097"/>
                <a:gd name="connsiteY123" fmla="*/ 479188 h 777729"/>
                <a:gd name="connsiteX124" fmla="*/ 711874 w 763097"/>
                <a:gd name="connsiteY124" fmla="*/ 479417 h 777729"/>
                <a:gd name="connsiteX125" fmla="*/ 717818 w 763097"/>
                <a:gd name="connsiteY125" fmla="*/ 481017 h 777729"/>
                <a:gd name="connsiteX126" fmla="*/ 718504 w 763097"/>
                <a:gd name="connsiteY126" fmla="*/ 481245 h 777729"/>
                <a:gd name="connsiteX127" fmla="*/ 720561 w 763097"/>
                <a:gd name="connsiteY127" fmla="*/ 481703 h 777729"/>
                <a:gd name="connsiteX128" fmla="*/ 721476 w 763097"/>
                <a:gd name="connsiteY128" fmla="*/ 481931 h 777729"/>
                <a:gd name="connsiteX129" fmla="*/ 723304 w 763097"/>
                <a:gd name="connsiteY129" fmla="*/ 482388 h 777729"/>
                <a:gd name="connsiteX130" fmla="*/ 724219 w 763097"/>
                <a:gd name="connsiteY130" fmla="*/ 482617 h 777729"/>
                <a:gd name="connsiteX131" fmla="*/ 725590 w 763097"/>
                <a:gd name="connsiteY131" fmla="*/ 483074 h 777729"/>
                <a:gd name="connsiteX132" fmla="*/ 726505 w 763097"/>
                <a:gd name="connsiteY132" fmla="*/ 483303 h 777729"/>
                <a:gd name="connsiteX133" fmla="*/ 727876 w 763097"/>
                <a:gd name="connsiteY133" fmla="*/ 483760 h 777729"/>
                <a:gd name="connsiteX134" fmla="*/ 728562 w 763097"/>
                <a:gd name="connsiteY134" fmla="*/ 483989 h 777729"/>
                <a:gd name="connsiteX135" fmla="*/ 729705 w 763097"/>
                <a:gd name="connsiteY135" fmla="*/ 484217 h 777729"/>
                <a:gd name="connsiteX136" fmla="*/ 730391 w 763097"/>
                <a:gd name="connsiteY136" fmla="*/ 484446 h 777729"/>
                <a:gd name="connsiteX137" fmla="*/ 731305 w 763097"/>
                <a:gd name="connsiteY137" fmla="*/ 484674 h 777729"/>
                <a:gd name="connsiteX138" fmla="*/ 731763 w 763097"/>
                <a:gd name="connsiteY138" fmla="*/ 484903 h 777729"/>
                <a:gd name="connsiteX139" fmla="*/ 732448 w 763097"/>
                <a:gd name="connsiteY139" fmla="*/ 485132 h 777729"/>
                <a:gd name="connsiteX140" fmla="*/ 732906 w 763097"/>
                <a:gd name="connsiteY140" fmla="*/ 485360 h 777729"/>
                <a:gd name="connsiteX141" fmla="*/ 733591 w 763097"/>
                <a:gd name="connsiteY141" fmla="*/ 485589 h 777729"/>
                <a:gd name="connsiteX142" fmla="*/ 733820 w 763097"/>
                <a:gd name="connsiteY142" fmla="*/ 485589 h 777729"/>
                <a:gd name="connsiteX143" fmla="*/ 734277 w 763097"/>
                <a:gd name="connsiteY143" fmla="*/ 485817 h 777729"/>
                <a:gd name="connsiteX144" fmla="*/ 747536 w 763097"/>
                <a:gd name="connsiteY144" fmla="*/ 514621 h 77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763097" h="777729">
                  <a:moveTo>
                    <a:pt x="752565" y="479645"/>
                  </a:moveTo>
                  <a:cubicBezTo>
                    <a:pt x="719647" y="469587"/>
                    <a:pt x="686957" y="459071"/>
                    <a:pt x="654039" y="449241"/>
                  </a:cubicBezTo>
                  <a:cubicBezTo>
                    <a:pt x="628893" y="441698"/>
                    <a:pt x="602832" y="436211"/>
                    <a:pt x="577915" y="428210"/>
                  </a:cubicBezTo>
                  <a:cubicBezTo>
                    <a:pt x="531280" y="413351"/>
                    <a:pt x="486018" y="393463"/>
                    <a:pt x="437783" y="383633"/>
                  </a:cubicBezTo>
                  <a:cubicBezTo>
                    <a:pt x="422695" y="380661"/>
                    <a:pt x="418809" y="379518"/>
                    <a:pt x="424524" y="366031"/>
                  </a:cubicBezTo>
                  <a:cubicBezTo>
                    <a:pt x="450813" y="302252"/>
                    <a:pt x="492190" y="242587"/>
                    <a:pt x="522136" y="180865"/>
                  </a:cubicBezTo>
                  <a:cubicBezTo>
                    <a:pt x="539281" y="145432"/>
                    <a:pt x="562141" y="112742"/>
                    <a:pt x="578829" y="76852"/>
                  </a:cubicBezTo>
                  <a:cubicBezTo>
                    <a:pt x="588888" y="55364"/>
                    <a:pt x="587516" y="51249"/>
                    <a:pt x="568085" y="37761"/>
                  </a:cubicBezTo>
                  <a:cubicBezTo>
                    <a:pt x="563970" y="34790"/>
                    <a:pt x="559627" y="31589"/>
                    <a:pt x="554826" y="30218"/>
                  </a:cubicBezTo>
                  <a:cubicBezTo>
                    <a:pt x="535624" y="15130"/>
                    <a:pt x="413094" y="-15045"/>
                    <a:pt x="312967" y="8958"/>
                  </a:cubicBezTo>
                  <a:cubicBezTo>
                    <a:pt x="232957" y="29075"/>
                    <a:pt x="167121" y="68622"/>
                    <a:pt x="109513" y="125772"/>
                  </a:cubicBezTo>
                  <a:cubicBezTo>
                    <a:pt x="64708" y="170349"/>
                    <a:pt x="39105" y="226585"/>
                    <a:pt x="20131" y="285107"/>
                  </a:cubicBezTo>
                  <a:cubicBezTo>
                    <a:pt x="5500" y="331055"/>
                    <a:pt x="-2501" y="378833"/>
                    <a:pt x="700" y="432096"/>
                  </a:cubicBezTo>
                  <a:cubicBezTo>
                    <a:pt x="-2043" y="470958"/>
                    <a:pt x="13044" y="511421"/>
                    <a:pt x="21045" y="553026"/>
                  </a:cubicBezTo>
                  <a:cubicBezTo>
                    <a:pt x="22645" y="560798"/>
                    <a:pt x="26989" y="567885"/>
                    <a:pt x="29961" y="575429"/>
                  </a:cubicBezTo>
                  <a:cubicBezTo>
                    <a:pt x="41848" y="604918"/>
                    <a:pt x="61736" y="629378"/>
                    <a:pt x="80938" y="654296"/>
                  </a:cubicBezTo>
                  <a:cubicBezTo>
                    <a:pt x="85739" y="660696"/>
                    <a:pt x="91225" y="667097"/>
                    <a:pt x="97626" y="671669"/>
                  </a:cubicBezTo>
                  <a:cubicBezTo>
                    <a:pt x="135117" y="698415"/>
                    <a:pt x="168035" y="726762"/>
                    <a:pt x="210097" y="745964"/>
                  </a:cubicBezTo>
                  <a:cubicBezTo>
                    <a:pt x="293079" y="781397"/>
                    <a:pt x="397092" y="777282"/>
                    <a:pt x="408751" y="777511"/>
                  </a:cubicBezTo>
                  <a:cubicBezTo>
                    <a:pt x="451499" y="778654"/>
                    <a:pt x="494019" y="775454"/>
                    <a:pt x="534938" y="764709"/>
                  </a:cubicBezTo>
                  <a:cubicBezTo>
                    <a:pt x="622035" y="741621"/>
                    <a:pt x="667297" y="689271"/>
                    <a:pt x="688100" y="664354"/>
                  </a:cubicBezTo>
                  <a:cubicBezTo>
                    <a:pt x="725590" y="619548"/>
                    <a:pt x="750965" y="569485"/>
                    <a:pt x="761481" y="511878"/>
                  </a:cubicBezTo>
                  <a:cubicBezTo>
                    <a:pt x="762624" y="505248"/>
                    <a:pt x="763767" y="499076"/>
                    <a:pt x="762624" y="492218"/>
                  </a:cubicBezTo>
                  <a:cubicBezTo>
                    <a:pt x="761709" y="485817"/>
                    <a:pt x="758966" y="481474"/>
                    <a:pt x="752565" y="479645"/>
                  </a:cubicBezTo>
                  <a:close/>
                  <a:moveTo>
                    <a:pt x="48477" y="252188"/>
                  </a:moveTo>
                  <a:cubicBezTo>
                    <a:pt x="65622" y="203725"/>
                    <a:pt x="93054" y="161891"/>
                    <a:pt x="130087" y="126230"/>
                  </a:cubicBezTo>
                  <a:cubicBezTo>
                    <a:pt x="157062" y="100169"/>
                    <a:pt x="185866" y="76623"/>
                    <a:pt x="219013" y="58793"/>
                  </a:cubicBezTo>
                  <a:cubicBezTo>
                    <a:pt x="373546" y="-18703"/>
                    <a:pt x="501562" y="22674"/>
                    <a:pt x="549340" y="41648"/>
                  </a:cubicBezTo>
                  <a:cubicBezTo>
                    <a:pt x="572886" y="51020"/>
                    <a:pt x="574029" y="58107"/>
                    <a:pt x="563056" y="80738"/>
                  </a:cubicBezTo>
                  <a:cubicBezTo>
                    <a:pt x="546368" y="115028"/>
                    <a:pt x="526708" y="147718"/>
                    <a:pt x="508420" y="181094"/>
                  </a:cubicBezTo>
                  <a:cubicBezTo>
                    <a:pt x="479388" y="234357"/>
                    <a:pt x="451728" y="288536"/>
                    <a:pt x="423610" y="342257"/>
                  </a:cubicBezTo>
                  <a:cubicBezTo>
                    <a:pt x="414923" y="358716"/>
                    <a:pt x="414237" y="359630"/>
                    <a:pt x="395492" y="357344"/>
                  </a:cubicBezTo>
                  <a:cubicBezTo>
                    <a:pt x="360973" y="353229"/>
                    <a:pt x="330341" y="342257"/>
                    <a:pt x="296508" y="335627"/>
                  </a:cubicBezTo>
                  <a:cubicBezTo>
                    <a:pt x="239815" y="324426"/>
                    <a:pt x="81624" y="277791"/>
                    <a:pt x="58078" y="272076"/>
                  </a:cubicBezTo>
                  <a:cubicBezTo>
                    <a:pt x="44134" y="268647"/>
                    <a:pt x="43448" y="266590"/>
                    <a:pt x="48477" y="252188"/>
                  </a:cubicBezTo>
                  <a:close/>
                  <a:moveTo>
                    <a:pt x="24246" y="328541"/>
                  </a:moveTo>
                  <a:cubicBezTo>
                    <a:pt x="24703" y="326483"/>
                    <a:pt x="25389" y="324197"/>
                    <a:pt x="25846" y="322140"/>
                  </a:cubicBezTo>
                  <a:cubicBezTo>
                    <a:pt x="29275" y="308881"/>
                    <a:pt x="27446" y="291050"/>
                    <a:pt x="38419" y="283735"/>
                  </a:cubicBezTo>
                  <a:cubicBezTo>
                    <a:pt x="48934" y="276648"/>
                    <a:pt x="63108" y="287621"/>
                    <a:pt x="75452" y="291279"/>
                  </a:cubicBezTo>
                  <a:cubicBezTo>
                    <a:pt x="137403" y="309110"/>
                    <a:pt x="333999" y="359630"/>
                    <a:pt x="377433" y="366717"/>
                  </a:cubicBezTo>
                  <a:cubicBezTo>
                    <a:pt x="381776" y="367403"/>
                    <a:pt x="389777" y="368317"/>
                    <a:pt x="393663" y="374489"/>
                  </a:cubicBezTo>
                  <a:cubicBezTo>
                    <a:pt x="381090" y="375175"/>
                    <a:pt x="379947" y="376318"/>
                    <a:pt x="369660" y="374946"/>
                  </a:cubicBezTo>
                  <a:cubicBezTo>
                    <a:pt x="307252" y="367174"/>
                    <a:pt x="244387" y="363288"/>
                    <a:pt x="181751" y="357801"/>
                  </a:cubicBezTo>
                  <a:cubicBezTo>
                    <a:pt x="140832" y="354144"/>
                    <a:pt x="99912" y="351172"/>
                    <a:pt x="59221" y="347743"/>
                  </a:cubicBezTo>
                  <a:cubicBezTo>
                    <a:pt x="51220" y="347057"/>
                    <a:pt x="43219" y="345457"/>
                    <a:pt x="35447" y="344085"/>
                  </a:cubicBezTo>
                  <a:cubicBezTo>
                    <a:pt x="26532" y="342485"/>
                    <a:pt x="21731" y="337913"/>
                    <a:pt x="24246" y="328541"/>
                  </a:cubicBezTo>
                  <a:close/>
                  <a:moveTo>
                    <a:pt x="32704" y="541367"/>
                  </a:moveTo>
                  <a:cubicBezTo>
                    <a:pt x="22417" y="499305"/>
                    <a:pt x="12130" y="457471"/>
                    <a:pt x="14873" y="413580"/>
                  </a:cubicBezTo>
                  <a:cubicBezTo>
                    <a:pt x="14873" y="412208"/>
                    <a:pt x="15102" y="411065"/>
                    <a:pt x="15102" y="409694"/>
                  </a:cubicBezTo>
                  <a:cubicBezTo>
                    <a:pt x="15787" y="395749"/>
                    <a:pt x="15330" y="381576"/>
                    <a:pt x="17845" y="367631"/>
                  </a:cubicBezTo>
                  <a:cubicBezTo>
                    <a:pt x="19445" y="358716"/>
                    <a:pt x="22645" y="356430"/>
                    <a:pt x="30646" y="358030"/>
                  </a:cubicBezTo>
                  <a:cubicBezTo>
                    <a:pt x="47106" y="361230"/>
                    <a:pt x="64022" y="362145"/>
                    <a:pt x="80938" y="363059"/>
                  </a:cubicBezTo>
                  <a:cubicBezTo>
                    <a:pt x="163463" y="367860"/>
                    <a:pt x="246216" y="372203"/>
                    <a:pt x="328512" y="380890"/>
                  </a:cubicBezTo>
                  <a:cubicBezTo>
                    <a:pt x="351829" y="383405"/>
                    <a:pt x="374918" y="387977"/>
                    <a:pt x="398007" y="391406"/>
                  </a:cubicBezTo>
                  <a:cubicBezTo>
                    <a:pt x="376518" y="401921"/>
                    <a:pt x="355030" y="412665"/>
                    <a:pt x="333541" y="423181"/>
                  </a:cubicBezTo>
                  <a:cubicBezTo>
                    <a:pt x="268390" y="454956"/>
                    <a:pt x="199353" y="477588"/>
                    <a:pt x="134659" y="510963"/>
                  </a:cubicBezTo>
                  <a:cubicBezTo>
                    <a:pt x="120258" y="518279"/>
                    <a:pt x="105170" y="524451"/>
                    <a:pt x="90540" y="531309"/>
                  </a:cubicBezTo>
                  <a:cubicBezTo>
                    <a:pt x="85510" y="533595"/>
                    <a:pt x="80481" y="535881"/>
                    <a:pt x="75452" y="538395"/>
                  </a:cubicBezTo>
                  <a:cubicBezTo>
                    <a:pt x="75223" y="538624"/>
                    <a:pt x="74766" y="538624"/>
                    <a:pt x="74538" y="538853"/>
                  </a:cubicBezTo>
                  <a:cubicBezTo>
                    <a:pt x="72252" y="539996"/>
                    <a:pt x="69966" y="541139"/>
                    <a:pt x="67680" y="542510"/>
                  </a:cubicBezTo>
                  <a:cubicBezTo>
                    <a:pt x="67222" y="542739"/>
                    <a:pt x="66994" y="542967"/>
                    <a:pt x="66537" y="543196"/>
                  </a:cubicBezTo>
                  <a:cubicBezTo>
                    <a:pt x="64251" y="544568"/>
                    <a:pt x="61965" y="545711"/>
                    <a:pt x="59679" y="547082"/>
                  </a:cubicBezTo>
                  <a:cubicBezTo>
                    <a:pt x="55107" y="549825"/>
                    <a:pt x="50077" y="550054"/>
                    <a:pt x="45048" y="550511"/>
                  </a:cubicBezTo>
                  <a:cubicBezTo>
                    <a:pt x="37504" y="550968"/>
                    <a:pt x="34533" y="548225"/>
                    <a:pt x="32704" y="541367"/>
                  </a:cubicBezTo>
                  <a:close/>
                  <a:moveTo>
                    <a:pt x="453328" y="761280"/>
                  </a:moveTo>
                  <a:cubicBezTo>
                    <a:pt x="443955" y="762652"/>
                    <a:pt x="362574" y="773168"/>
                    <a:pt x="236844" y="740021"/>
                  </a:cubicBezTo>
                  <a:cubicBezTo>
                    <a:pt x="114314" y="696129"/>
                    <a:pt x="69966" y="615205"/>
                    <a:pt x="47563" y="582515"/>
                  </a:cubicBezTo>
                  <a:cubicBezTo>
                    <a:pt x="42076" y="574514"/>
                    <a:pt x="42076" y="570171"/>
                    <a:pt x="53506" y="563999"/>
                  </a:cubicBezTo>
                  <a:cubicBezTo>
                    <a:pt x="54421" y="563541"/>
                    <a:pt x="55564" y="562856"/>
                    <a:pt x="56478" y="562398"/>
                  </a:cubicBezTo>
                  <a:cubicBezTo>
                    <a:pt x="56707" y="562170"/>
                    <a:pt x="56935" y="562170"/>
                    <a:pt x="57393" y="561941"/>
                  </a:cubicBezTo>
                  <a:cubicBezTo>
                    <a:pt x="58307" y="561484"/>
                    <a:pt x="59221" y="561027"/>
                    <a:pt x="60136" y="560570"/>
                  </a:cubicBezTo>
                  <a:cubicBezTo>
                    <a:pt x="60364" y="560570"/>
                    <a:pt x="60364" y="560341"/>
                    <a:pt x="60593" y="560341"/>
                  </a:cubicBezTo>
                  <a:cubicBezTo>
                    <a:pt x="61736" y="559884"/>
                    <a:pt x="62650" y="559198"/>
                    <a:pt x="63793" y="558741"/>
                  </a:cubicBezTo>
                  <a:cubicBezTo>
                    <a:pt x="64022" y="558512"/>
                    <a:pt x="64479" y="558512"/>
                    <a:pt x="64708" y="558284"/>
                  </a:cubicBezTo>
                  <a:cubicBezTo>
                    <a:pt x="65622" y="557826"/>
                    <a:pt x="66537" y="557369"/>
                    <a:pt x="67451" y="556912"/>
                  </a:cubicBezTo>
                  <a:cubicBezTo>
                    <a:pt x="67680" y="556683"/>
                    <a:pt x="67908" y="556683"/>
                    <a:pt x="68137" y="556455"/>
                  </a:cubicBezTo>
                  <a:cubicBezTo>
                    <a:pt x="69280" y="555769"/>
                    <a:pt x="70423" y="555312"/>
                    <a:pt x="71566" y="554626"/>
                  </a:cubicBezTo>
                  <a:cubicBezTo>
                    <a:pt x="72023" y="554397"/>
                    <a:pt x="72252" y="554169"/>
                    <a:pt x="72709" y="553940"/>
                  </a:cubicBezTo>
                  <a:cubicBezTo>
                    <a:pt x="73623" y="553483"/>
                    <a:pt x="74538" y="553026"/>
                    <a:pt x="75452" y="552569"/>
                  </a:cubicBezTo>
                  <a:cubicBezTo>
                    <a:pt x="75909" y="552340"/>
                    <a:pt x="76138" y="552111"/>
                    <a:pt x="76595" y="552111"/>
                  </a:cubicBezTo>
                  <a:cubicBezTo>
                    <a:pt x="77738" y="551426"/>
                    <a:pt x="79110" y="550968"/>
                    <a:pt x="80253" y="550283"/>
                  </a:cubicBezTo>
                  <a:cubicBezTo>
                    <a:pt x="80710" y="550054"/>
                    <a:pt x="81167" y="549825"/>
                    <a:pt x="81624" y="549597"/>
                  </a:cubicBezTo>
                  <a:cubicBezTo>
                    <a:pt x="82539" y="549140"/>
                    <a:pt x="83453" y="548682"/>
                    <a:pt x="84596" y="548225"/>
                  </a:cubicBezTo>
                  <a:cubicBezTo>
                    <a:pt x="85053" y="547997"/>
                    <a:pt x="85510" y="547768"/>
                    <a:pt x="85968" y="547539"/>
                  </a:cubicBezTo>
                  <a:cubicBezTo>
                    <a:pt x="87339" y="546854"/>
                    <a:pt x="88482" y="546168"/>
                    <a:pt x="89854" y="545711"/>
                  </a:cubicBezTo>
                  <a:cubicBezTo>
                    <a:pt x="90311" y="545482"/>
                    <a:pt x="90768" y="545253"/>
                    <a:pt x="91225" y="545025"/>
                  </a:cubicBezTo>
                  <a:cubicBezTo>
                    <a:pt x="92140" y="544568"/>
                    <a:pt x="93283" y="544110"/>
                    <a:pt x="94197" y="543425"/>
                  </a:cubicBezTo>
                  <a:cubicBezTo>
                    <a:pt x="94654" y="543196"/>
                    <a:pt x="95112" y="542967"/>
                    <a:pt x="95797" y="542739"/>
                  </a:cubicBezTo>
                  <a:cubicBezTo>
                    <a:pt x="97169" y="542053"/>
                    <a:pt x="98541" y="541367"/>
                    <a:pt x="99912" y="540910"/>
                  </a:cubicBezTo>
                  <a:cubicBezTo>
                    <a:pt x="190209" y="497705"/>
                    <a:pt x="341542" y="431639"/>
                    <a:pt x="369889" y="417466"/>
                  </a:cubicBezTo>
                  <a:cubicBezTo>
                    <a:pt x="375832" y="414494"/>
                    <a:pt x="382005" y="410379"/>
                    <a:pt x="387948" y="407636"/>
                  </a:cubicBezTo>
                  <a:cubicBezTo>
                    <a:pt x="397092" y="403521"/>
                    <a:pt x="403722" y="394606"/>
                    <a:pt x="405093" y="404436"/>
                  </a:cubicBezTo>
                  <a:cubicBezTo>
                    <a:pt x="413094" y="466158"/>
                    <a:pt x="427267" y="538167"/>
                    <a:pt x="436869" y="599660"/>
                  </a:cubicBezTo>
                  <a:cubicBezTo>
                    <a:pt x="441669" y="630064"/>
                    <a:pt x="448299" y="660239"/>
                    <a:pt x="454699" y="690414"/>
                  </a:cubicBezTo>
                  <a:cubicBezTo>
                    <a:pt x="454699" y="690414"/>
                    <a:pt x="454699" y="690643"/>
                    <a:pt x="454699" y="690643"/>
                  </a:cubicBezTo>
                  <a:cubicBezTo>
                    <a:pt x="455614" y="694529"/>
                    <a:pt x="456300" y="698415"/>
                    <a:pt x="457214" y="702530"/>
                  </a:cubicBezTo>
                  <a:cubicBezTo>
                    <a:pt x="458128" y="707102"/>
                    <a:pt x="459043" y="711446"/>
                    <a:pt x="459957" y="716018"/>
                  </a:cubicBezTo>
                  <a:cubicBezTo>
                    <a:pt x="461786" y="725390"/>
                    <a:pt x="464529" y="734534"/>
                    <a:pt x="465901" y="743907"/>
                  </a:cubicBezTo>
                  <a:cubicBezTo>
                    <a:pt x="467730" y="757166"/>
                    <a:pt x="466358" y="759223"/>
                    <a:pt x="453328" y="761280"/>
                  </a:cubicBezTo>
                  <a:close/>
                  <a:moveTo>
                    <a:pt x="747536" y="514621"/>
                  </a:moveTo>
                  <a:cubicBezTo>
                    <a:pt x="744107" y="528794"/>
                    <a:pt x="742050" y="543653"/>
                    <a:pt x="736563" y="557141"/>
                  </a:cubicBezTo>
                  <a:cubicBezTo>
                    <a:pt x="708217" y="628235"/>
                    <a:pt x="665240" y="687900"/>
                    <a:pt x="597117" y="726076"/>
                  </a:cubicBezTo>
                  <a:cubicBezTo>
                    <a:pt x="565799" y="743450"/>
                    <a:pt x="532195" y="755565"/>
                    <a:pt x="495619" y="758080"/>
                  </a:cubicBezTo>
                  <a:cubicBezTo>
                    <a:pt x="483046" y="758994"/>
                    <a:pt x="480531" y="750993"/>
                    <a:pt x="478017" y="742764"/>
                  </a:cubicBezTo>
                  <a:cubicBezTo>
                    <a:pt x="476874" y="738878"/>
                    <a:pt x="475731" y="734763"/>
                    <a:pt x="474588" y="730877"/>
                  </a:cubicBezTo>
                  <a:cubicBezTo>
                    <a:pt x="474359" y="730191"/>
                    <a:pt x="474130" y="729505"/>
                    <a:pt x="473902" y="728819"/>
                  </a:cubicBezTo>
                  <a:cubicBezTo>
                    <a:pt x="471387" y="720361"/>
                    <a:pt x="469101" y="711903"/>
                    <a:pt x="467044" y="703216"/>
                  </a:cubicBezTo>
                  <a:cubicBezTo>
                    <a:pt x="467044" y="703216"/>
                    <a:pt x="467044" y="703216"/>
                    <a:pt x="467044" y="702987"/>
                  </a:cubicBezTo>
                  <a:cubicBezTo>
                    <a:pt x="465901" y="698644"/>
                    <a:pt x="464986" y="694072"/>
                    <a:pt x="463843" y="689729"/>
                  </a:cubicBezTo>
                  <a:cubicBezTo>
                    <a:pt x="463843" y="689729"/>
                    <a:pt x="463843" y="689729"/>
                    <a:pt x="463843" y="689729"/>
                  </a:cubicBezTo>
                  <a:cubicBezTo>
                    <a:pt x="462700" y="684699"/>
                    <a:pt x="461786" y="679899"/>
                    <a:pt x="460872" y="674870"/>
                  </a:cubicBezTo>
                  <a:cubicBezTo>
                    <a:pt x="446470" y="596460"/>
                    <a:pt x="434583" y="518279"/>
                    <a:pt x="419952" y="439869"/>
                  </a:cubicBezTo>
                  <a:cubicBezTo>
                    <a:pt x="418352" y="431182"/>
                    <a:pt x="417438" y="422495"/>
                    <a:pt x="416295" y="413808"/>
                  </a:cubicBezTo>
                  <a:cubicBezTo>
                    <a:pt x="415609" y="398264"/>
                    <a:pt x="411723" y="393692"/>
                    <a:pt x="426810" y="395978"/>
                  </a:cubicBezTo>
                  <a:cubicBezTo>
                    <a:pt x="462472" y="401235"/>
                    <a:pt x="609919" y="451985"/>
                    <a:pt x="649238" y="462957"/>
                  </a:cubicBezTo>
                  <a:cubicBezTo>
                    <a:pt x="660897" y="466158"/>
                    <a:pt x="680099" y="471187"/>
                    <a:pt x="697244" y="475759"/>
                  </a:cubicBezTo>
                  <a:cubicBezTo>
                    <a:pt x="697473" y="475759"/>
                    <a:pt x="697473" y="475759"/>
                    <a:pt x="697701" y="475759"/>
                  </a:cubicBezTo>
                  <a:cubicBezTo>
                    <a:pt x="698616" y="475988"/>
                    <a:pt x="699530" y="476216"/>
                    <a:pt x="700673" y="476445"/>
                  </a:cubicBezTo>
                  <a:cubicBezTo>
                    <a:pt x="700902" y="476445"/>
                    <a:pt x="701359" y="476673"/>
                    <a:pt x="701587" y="476673"/>
                  </a:cubicBezTo>
                  <a:cubicBezTo>
                    <a:pt x="702502" y="476902"/>
                    <a:pt x="703416" y="477131"/>
                    <a:pt x="704331" y="477359"/>
                  </a:cubicBezTo>
                  <a:cubicBezTo>
                    <a:pt x="704559" y="477359"/>
                    <a:pt x="704788" y="477588"/>
                    <a:pt x="705016" y="477588"/>
                  </a:cubicBezTo>
                  <a:cubicBezTo>
                    <a:pt x="705931" y="477816"/>
                    <a:pt x="706845" y="478045"/>
                    <a:pt x="707760" y="478274"/>
                  </a:cubicBezTo>
                  <a:cubicBezTo>
                    <a:pt x="707988" y="478274"/>
                    <a:pt x="708217" y="478502"/>
                    <a:pt x="708445" y="478502"/>
                  </a:cubicBezTo>
                  <a:cubicBezTo>
                    <a:pt x="709360" y="478731"/>
                    <a:pt x="710274" y="478959"/>
                    <a:pt x="711189" y="479188"/>
                  </a:cubicBezTo>
                  <a:cubicBezTo>
                    <a:pt x="711417" y="479188"/>
                    <a:pt x="711646" y="479188"/>
                    <a:pt x="711874" y="479417"/>
                  </a:cubicBezTo>
                  <a:cubicBezTo>
                    <a:pt x="713932" y="479874"/>
                    <a:pt x="715989" y="480560"/>
                    <a:pt x="717818" y="481017"/>
                  </a:cubicBezTo>
                  <a:cubicBezTo>
                    <a:pt x="718047" y="481017"/>
                    <a:pt x="718275" y="481017"/>
                    <a:pt x="718504" y="481245"/>
                  </a:cubicBezTo>
                  <a:cubicBezTo>
                    <a:pt x="719190" y="481474"/>
                    <a:pt x="719875" y="481703"/>
                    <a:pt x="720561" y="481703"/>
                  </a:cubicBezTo>
                  <a:cubicBezTo>
                    <a:pt x="720790" y="481703"/>
                    <a:pt x="721018" y="481931"/>
                    <a:pt x="721476" y="481931"/>
                  </a:cubicBezTo>
                  <a:cubicBezTo>
                    <a:pt x="722161" y="482160"/>
                    <a:pt x="722619" y="482160"/>
                    <a:pt x="723304" y="482388"/>
                  </a:cubicBezTo>
                  <a:cubicBezTo>
                    <a:pt x="723533" y="482388"/>
                    <a:pt x="723762" y="482617"/>
                    <a:pt x="724219" y="482617"/>
                  </a:cubicBezTo>
                  <a:cubicBezTo>
                    <a:pt x="724676" y="482846"/>
                    <a:pt x="725133" y="482846"/>
                    <a:pt x="725590" y="483074"/>
                  </a:cubicBezTo>
                  <a:cubicBezTo>
                    <a:pt x="725819" y="483074"/>
                    <a:pt x="726048" y="483303"/>
                    <a:pt x="726505" y="483303"/>
                  </a:cubicBezTo>
                  <a:cubicBezTo>
                    <a:pt x="726962" y="483531"/>
                    <a:pt x="727419" y="483531"/>
                    <a:pt x="727876" y="483760"/>
                  </a:cubicBezTo>
                  <a:cubicBezTo>
                    <a:pt x="728105" y="483760"/>
                    <a:pt x="728334" y="483989"/>
                    <a:pt x="728562" y="483989"/>
                  </a:cubicBezTo>
                  <a:cubicBezTo>
                    <a:pt x="729019" y="483989"/>
                    <a:pt x="729248" y="484217"/>
                    <a:pt x="729705" y="484217"/>
                  </a:cubicBezTo>
                  <a:cubicBezTo>
                    <a:pt x="729934" y="484217"/>
                    <a:pt x="730162" y="484446"/>
                    <a:pt x="730391" y="484446"/>
                  </a:cubicBezTo>
                  <a:cubicBezTo>
                    <a:pt x="730620" y="484446"/>
                    <a:pt x="731077" y="484674"/>
                    <a:pt x="731305" y="484674"/>
                  </a:cubicBezTo>
                  <a:cubicBezTo>
                    <a:pt x="731534" y="484674"/>
                    <a:pt x="731763" y="484903"/>
                    <a:pt x="731763" y="484903"/>
                  </a:cubicBezTo>
                  <a:cubicBezTo>
                    <a:pt x="731991" y="484903"/>
                    <a:pt x="732220" y="485132"/>
                    <a:pt x="732448" y="485132"/>
                  </a:cubicBezTo>
                  <a:cubicBezTo>
                    <a:pt x="732677" y="485132"/>
                    <a:pt x="732677" y="485132"/>
                    <a:pt x="732906" y="485360"/>
                  </a:cubicBezTo>
                  <a:cubicBezTo>
                    <a:pt x="733134" y="485360"/>
                    <a:pt x="733363" y="485589"/>
                    <a:pt x="733591" y="485589"/>
                  </a:cubicBezTo>
                  <a:cubicBezTo>
                    <a:pt x="733591" y="485589"/>
                    <a:pt x="733820" y="485589"/>
                    <a:pt x="733820" y="485589"/>
                  </a:cubicBezTo>
                  <a:cubicBezTo>
                    <a:pt x="734049" y="485589"/>
                    <a:pt x="734277" y="485817"/>
                    <a:pt x="734277" y="485817"/>
                  </a:cubicBezTo>
                  <a:cubicBezTo>
                    <a:pt x="750051" y="493590"/>
                    <a:pt x="751651" y="496790"/>
                    <a:pt x="747536" y="514621"/>
                  </a:cubicBezTo>
                  <a:close/>
                </a:path>
              </a:pathLst>
            </a:custGeom>
            <a:solidFill>
              <a:srgbClr val="000000"/>
            </a:solidFill>
            <a:ln w="2286" cap="flat">
              <a:noFill/>
              <a:prstDash val="solid"/>
              <a:miter/>
            </a:ln>
          </p:spPr>
          <p:txBody>
            <a:bodyPr rtlCol="0" anchor="ctr"/>
            <a:lstStyle/>
            <a:p>
              <a:endParaRPr lang="en-US"/>
            </a:p>
          </p:txBody>
        </p:sp>
        <p:sp>
          <p:nvSpPr>
            <p:cNvPr id="67" name="Freeform 126">
              <a:extLst>
                <a:ext uri="{FF2B5EF4-FFF2-40B4-BE49-F238E27FC236}">
                  <a16:creationId xmlns:a16="http://schemas.microsoft.com/office/drawing/2014/main" id="{1621C8F2-B0DF-7C9E-995A-C63DD8755239}"/>
                </a:ext>
              </a:extLst>
            </p:cNvPr>
            <p:cNvSpPr/>
            <p:nvPr/>
          </p:nvSpPr>
          <p:spPr>
            <a:xfrm>
              <a:off x="8642996" y="5759762"/>
              <a:ext cx="569053" cy="727540"/>
            </a:xfrm>
            <a:custGeom>
              <a:avLst/>
              <a:gdLst>
                <a:gd name="connsiteX0" fmla="*/ 514771 w 569053"/>
                <a:gd name="connsiteY0" fmla="*/ 150691 h 727540"/>
                <a:gd name="connsiteX1" fmla="*/ 428132 w 569053"/>
                <a:gd name="connsiteY1" fmla="*/ 168979 h 727540"/>
                <a:gd name="connsiteX2" fmla="*/ 407329 w 569053"/>
                <a:gd name="connsiteY2" fmla="*/ 251275 h 727540"/>
                <a:gd name="connsiteX3" fmla="*/ 437047 w 569053"/>
                <a:gd name="connsiteY3" fmla="*/ 297224 h 727540"/>
                <a:gd name="connsiteX4" fmla="*/ 366867 w 569053"/>
                <a:gd name="connsiteY4" fmla="*/ 313683 h 727540"/>
                <a:gd name="connsiteX5" fmla="*/ 348122 w 569053"/>
                <a:gd name="connsiteY5" fmla="*/ 302481 h 727540"/>
                <a:gd name="connsiteX6" fmla="*/ 323433 w 569053"/>
                <a:gd name="connsiteY6" fmla="*/ 182466 h 727540"/>
                <a:gd name="connsiteX7" fmla="*/ 196560 w 569053"/>
                <a:gd name="connsiteY7" fmla="*/ 11245 h 727540"/>
                <a:gd name="connsiteX8" fmla="*/ 173014 w 569053"/>
                <a:gd name="connsiteY8" fmla="*/ 272 h 727540"/>
                <a:gd name="connsiteX9" fmla="*/ 154498 w 569053"/>
                <a:gd name="connsiteY9" fmla="*/ 10559 h 727540"/>
                <a:gd name="connsiteX10" fmla="*/ 122265 w 569053"/>
                <a:gd name="connsiteY10" fmla="*/ 77768 h 727540"/>
                <a:gd name="connsiteX11" fmla="*/ 1336 w 569053"/>
                <a:gd name="connsiteY11" fmla="*/ 316426 h 727540"/>
                <a:gd name="connsiteX12" fmla="*/ 10480 w 569053"/>
                <a:gd name="connsiteY12" fmla="*/ 341572 h 727540"/>
                <a:gd name="connsiteX13" fmla="*/ 140324 w 569053"/>
                <a:gd name="connsiteY13" fmla="*/ 378834 h 727540"/>
                <a:gd name="connsiteX14" fmla="*/ 228793 w 569053"/>
                <a:gd name="connsiteY14" fmla="*/ 403294 h 727540"/>
                <a:gd name="connsiteX15" fmla="*/ 250052 w 569053"/>
                <a:gd name="connsiteY15" fmla="*/ 414038 h 727540"/>
                <a:gd name="connsiteX16" fmla="*/ 301487 w 569053"/>
                <a:gd name="connsiteY16" fmla="*/ 455643 h 727540"/>
                <a:gd name="connsiteX17" fmla="*/ 390641 w 569053"/>
                <a:gd name="connsiteY17" fmla="*/ 468674 h 727540"/>
                <a:gd name="connsiteX18" fmla="*/ 399557 w 569053"/>
                <a:gd name="connsiteY18" fmla="*/ 479418 h 727540"/>
                <a:gd name="connsiteX19" fmla="*/ 389956 w 569053"/>
                <a:gd name="connsiteY19" fmla="*/ 501363 h 727540"/>
                <a:gd name="connsiteX20" fmla="*/ 360009 w 569053"/>
                <a:gd name="connsiteY20" fmla="*/ 544797 h 727540"/>
                <a:gd name="connsiteX21" fmla="*/ 348808 w 569053"/>
                <a:gd name="connsiteY21" fmla="*/ 574744 h 727540"/>
                <a:gd name="connsiteX22" fmla="*/ 352237 w 569053"/>
                <a:gd name="connsiteY22" fmla="*/ 695445 h 727540"/>
                <a:gd name="connsiteX23" fmla="*/ 388127 w 569053"/>
                <a:gd name="connsiteY23" fmla="*/ 725849 h 727540"/>
                <a:gd name="connsiteX24" fmla="*/ 396814 w 569053"/>
                <a:gd name="connsiteY24" fmla="*/ 724706 h 727540"/>
                <a:gd name="connsiteX25" fmla="*/ 413959 w 569053"/>
                <a:gd name="connsiteY25" fmla="*/ 702531 h 727540"/>
                <a:gd name="connsiteX26" fmla="*/ 412816 w 569053"/>
                <a:gd name="connsiteY26" fmla="*/ 624807 h 727540"/>
                <a:gd name="connsiteX27" fmla="*/ 452135 w 569053"/>
                <a:gd name="connsiteY27" fmla="*/ 567429 h 727540"/>
                <a:gd name="connsiteX28" fmla="*/ 479338 w 569053"/>
                <a:gd name="connsiteY28" fmla="*/ 678528 h 727540"/>
                <a:gd name="connsiteX29" fmla="*/ 489397 w 569053"/>
                <a:gd name="connsiteY29" fmla="*/ 709847 h 727540"/>
                <a:gd name="connsiteX30" fmla="*/ 504484 w 569053"/>
                <a:gd name="connsiteY30" fmla="*/ 724248 h 727540"/>
                <a:gd name="connsiteX31" fmla="*/ 547918 w 569053"/>
                <a:gd name="connsiteY31" fmla="*/ 726077 h 727540"/>
                <a:gd name="connsiteX32" fmla="*/ 556605 w 569053"/>
                <a:gd name="connsiteY32" fmla="*/ 685386 h 727540"/>
                <a:gd name="connsiteX33" fmla="*/ 533288 w 569053"/>
                <a:gd name="connsiteY33" fmla="*/ 608120 h 727540"/>
                <a:gd name="connsiteX34" fmla="*/ 531688 w 569053"/>
                <a:gd name="connsiteY34" fmla="*/ 523309 h 727540"/>
                <a:gd name="connsiteX35" fmla="*/ 519115 w 569053"/>
                <a:gd name="connsiteY35" fmla="*/ 325799 h 727540"/>
                <a:gd name="connsiteX36" fmla="*/ 521172 w 569053"/>
                <a:gd name="connsiteY36" fmla="*/ 310254 h 727540"/>
                <a:gd name="connsiteX37" fmla="*/ 566892 w 569053"/>
                <a:gd name="connsiteY37" fmla="*/ 248989 h 727540"/>
                <a:gd name="connsiteX38" fmla="*/ 514771 w 569053"/>
                <a:gd name="connsiteY38" fmla="*/ 150691 h 727540"/>
                <a:gd name="connsiteX39" fmla="*/ 350865 w 569053"/>
                <a:gd name="connsiteY39" fmla="*/ 376319 h 727540"/>
                <a:gd name="connsiteX40" fmla="*/ 390870 w 569053"/>
                <a:gd name="connsiteY40" fmla="*/ 376776 h 727540"/>
                <a:gd name="connsiteX41" fmla="*/ 370296 w 569053"/>
                <a:gd name="connsiteY41" fmla="*/ 401008 h 727540"/>
                <a:gd name="connsiteX42" fmla="*/ 349951 w 569053"/>
                <a:gd name="connsiteY42" fmla="*/ 398265 h 727540"/>
                <a:gd name="connsiteX43" fmla="*/ 350865 w 569053"/>
                <a:gd name="connsiteY43" fmla="*/ 376319 h 727540"/>
                <a:gd name="connsiteX44" fmla="*/ 255996 w 569053"/>
                <a:gd name="connsiteY44" fmla="*/ 396893 h 727540"/>
                <a:gd name="connsiteX45" fmla="*/ 190616 w 569053"/>
                <a:gd name="connsiteY45" fmla="*/ 380434 h 727540"/>
                <a:gd name="connsiteX46" fmla="*/ 31968 w 569053"/>
                <a:gd name="connsiteY46" fmla="*/ 335400 h 727540"/>
                <a:gd name="connsiteX47" fmla="*/ 29225 w 569053"/>
                <a:gd name="connsiteY47" fmla="*/ 334714 h 727540"/>
                <a:gd name="connsiteX48" fmla="*/ 28768 w 569053"/>
                <a:gd name="connsiteY48" fmla="*/ 334714 h 727540"/>
                <a:gd name="connsiteX49" fmla="*/ 26482 w 569053"/>
                <a:gd name="connsiteY49" fmla="*/ 334028 h 727540"/>
                <a:gd name="connsiteX50" fmla="*/ 26024 w 569053"/>
                <a:gd name="connsiteY50" fmla="*/ 334028 h 727540"/>
                <a:gd name="connsiteX51" fmla="*/ 23738 w 569053"/>
                <a:gd name="connsiteY51" fmla="*/ 333342 h 727540"/>
                <a:gd name="connsiteX52" fmla="*/ 23510 w 569053"/>
                <a:gd name="connsiteY52" fmla="*/ 333342 h 727540"/>
                <a:gd name="connsiteX53" fmla="*/ 21452 w 569053"/>
                <a:gd name="connsiteY53" fmla="*/ 332657 h 727540"/>
                <a:gd name="connsiteX54" fmla="*/ 21452 w 569053"/>
                <a:gd name="connsiteY54" fmla="*/ 332657 h 727540"/>
                <a:gd name="connsiteX55" fmla="*/ 19624 w 569053"/>
                <a:gd name="connsiteY55" fmla="*/ 331971 h 727540"/>
                <a:gd name="connsiteX56" fmla="*/ 19395 w 569053"/>
                <a:gd name="connsiteY56" fmla="*/ 331971 h 727540"/>
                <a:gd name="connsiteX57" fmla="*/ 17795 w 569053"/>
                <a:gd name="connsiteY57" fmla="*/ 331285 h 727540"/>
                <a:gd name="connsiteX58" fmla="*/ 17795 w 569053"/>
                <a:gd name="connsiteY58" fmla="*/ 331285 h 727540"/>
                <a:gd name="connsiteX59" fmla="*/ 15280 w 569053"/>
                <a:gd name="connsiteY59" fmla="*/ 329456 h 727540"/>
                <a:gd name="connsiteX60" fmla="*/ 15280 w 569053"/>
                <a:gd name="connsiteY60" fmla="*/ 329456 h 727540"/>
                <a:gd name="connsiteX61" fmla="*/ 14366 w 569053"/>
                <a:gd name="connsiteY61" fmla="*/ 328542 h 727540"/>
                <a:gd name="connsiteX62" fmla="*/ 14366 w 569053"/>
                <a:gd name="connsiteY62" fmla="*/ 328542 h 727540"/>
                <a:gd name="connsiteX63" fmla="*/ 12994 w 569053"/>
                <a:gd name="connsiteY63" fmla="*/ 324884 h 727540"/>
                <a:gd name="connsiteX64" fmla="*/ 12994 w 569053"/>
                <a:gd name="connsiteY64" fmla="*/ 324884 h 727540"/>
                <a:gd name="connsiteX65" fmla="*/ 12994 w 569053"/>
                <a:gd name="connsiteY65" fmla="*/ 323284 h 727540"/>
                <a:gd name="connsiteX66" fmla="*/ 12994 w 569053"/>
                <a:gd name="connsiteY66" fmla="*/ 323284 h 727540"/>
                <a:gd name="connsiteX67" fmla="*/ 14137 w 569053"/>
                <a:gd name="connsiteY67" fmla="*/ 317569 h 727540"/>
                <a:gd name="connsiteX68" fmla="*/ 14137 w 569053"/>
                <a:gd name="connsiteY68" fmla="*/ 317569 h 727540"/>
                <a:gd name="connsiteX69" fmla="*/ 16423 w 569053"/>
                <a:gd name="connsiteY69" fmla="*/ 310940 h 727540"/>
                <a:gd name="connsiteX70" fmla="*/ 40426 w 569053"/>
                <a:gd name="connsiteY70" fmla="*/ 254475 h 727540"/>
                <a:gd name="connsiteX71" fmla="*/ 142153 w 569053"/>
                <a:gd name="connsiteY71" fmla="*/ 62223 h 727540"/>
                <a:gd name="connsiteX72" fmla="*/ 161813 w 569053"/>
                <a:gd name="connsiteY72" fmla="*/ 22904 h 727540"/>
                <a:gd name="connsiteX73" fmla="*/ 176900 w 569053"/>
                <a:gd name="connsiteY73" fmla="*/ 17646 h 727540"/>
                <a:gd name="connsiteX74" fmla="*/ 241137 w 569053"/>
                <a:gd name="connsiteY74" fmla="*/ 66566 h 727540"/>
                <a:gd name="connsiteX75" fmla="*/ 262168 w 569053"/>
                <a:gd name="connsiteY75" fmla="*/ 93312 h 727540"/>
                <a:gd name="connsiteX76" fmla="*/ 262854 w 569053"/>
                <a:gd name="connsiteY76" fmla="*/ 94455 h 727540"/>
                <a:gd name="connsiteX77" fmla="*/ 266512 w 569053"/>
                <a:gd name="connsiteY77" fmla="*/ 99256 h 727540"/>
                <a:gd name="connsiteX78" fmla="*/ 266969 w 569053"/>
                <a:gd name="connsiteY78" fmla="*/ 99942 h 727540"/>
                <a:gd name="connsiteX79" fmla="*/ 270855 w 569053"/>
                <a:gd name="connsiteY79" fmla="*/ 105428 h 727540"/>
                <a:gd name="connsiteX80" fmla="*/ 271541 w 569053"/>
                <a:gd name="connsiteY80" fmla="*/ 106343 h 727540"/>
                <a:gd name="connsiteX81" fmla="*/ 274513 w 569053"/>
                <a:gd name="connsiteY81" fmla="*/ 110686 h 727540"/>
                <a:gd name="connsiteX82" fmla="*/ 275427 w 569053"/>
                <a:gd name="connsiteY82" fmla="*/ 112286 h 727540"/>
                <a:gd name="connsiteX83" fmla="*/ 278627 w 569053"/>
                <a:gd name="connsiteY83" fmla="*/ 117315 h 727540"/>
                <a:gd name="connsiteX84" fmla="*/ 279085 w 569053"/>
                <a:gd name="connsiteY84" fmla="*/ 118001 h 727540"/>
                <a:gd name="connsiteX85" fmla="*/ 282514 w 569053"/>
                <a:gd name="connsiteY85" fmla="*/ 123488 h 727540"/>
                <a:gd name="connsiteX86" fmla="*/ 283428 w 569053"/>
                <a:gd name="connsiteY86" fmla="*/ 125088 h 727540"/>
                <a:gd name="connsiteX87" fmla="*/ 285943 w 569053"/>
                <a:gd name="connsiteY87" fmla="*/ 129431 h 727540"/>
                <a:gd name="connsiteX88" fmla="*/ 286857 w 569053"/>
                <a:gd name="connsiteY88" fmla="*/ 131031 h 727540"/>
                <a:gd name="connsiteX89" fmla="*/ 289829 w 569053"/>
                <a:gd name="connsiteY89" fmla="*/ 136975 h 727540"/>
                <a:gd name="connsiteX90" fmla="*/ 334863 w 569053"/>
                <a:gd name="connsiteY90" fmla="*/ 323055 h 727540"/>
                <a:gd name="connsiteX91" fmla="*/ 334863 w 569053"/>
                <a:gd name="connsiteY91" fmla="*/ 334028 h 727540"/>
                <a:gd name="connsiteX92" fmla="*/ 335092 w 569053"/>
                <a:gd name="connsiteY92" fmla="*/ 334028 h 727540"/>
                <a:gd name="connsiteX93" fmla="*/ 335092 w 569053"/>
                <a:gd name="connsiteY93" fmla="*/ 388892 h 727540"/>
                <a:gd name="connsiteX94" fmla="*/ 321376 w 569053"/>
                <a:gd name="connsiteY94" fmla="*/ 399865 h 727540"/>
                <a:gd name="connsiteX95" fmla="*/ 255996 w 569053"/>
                <a:gd name="connsiteY95" fmla="*/ 396893 h 727540"/>
                <a:gd name="connsiteX96" fmla="*/ 526430 w 569053"/>
                <a:gd name="connsiteY96" fmla="*/ 452672 h 727540"/>
                <a:gd name="connsiteX97" fmla="*/ 515914 w 569053"/>
                <a:gd name="connsiteY97" fmla="*/ 559656 h 727540"/>
                <a:gd name="connsiteX98" fmla="*/ 518886 w 569053"/>
                <a:gd name="connsiteY98" fmla="*/ 596004 h 727540"/>
                <a:gd name="connsiteX99" fmla="*/ 546089 w 569053"/>
                <a:gd name="connsiteY99" fmla="*/ 689958 h 727540"/>
                <a:gd name="connsiteX100" fmla="*/ 523687 w 569053"/>
                <a:gd name="connsiteY100" fmla="*/ 717390 h 727540"/>
                <a:gd name="connsiteX101" fmla="*/ 495112 w 569053"/>
                <a:gd name="connsiteY101" fmla="*/ 692702 h 727540"/>
                <a:gd name="connsiteX102" fmla="*/ 465851 w 569053"/>
                <a:gd name="connsiteY102" fmla="*/ 572229 h 727540"/>
                <a:gd name="connsiteX103" fmla="*/ 472480 w 569053"/>
                <a:gd name="connsiteY103" fmla="*/ 538397 h 727540"/>
                <a:gd name="connsiteX104" fmla="*/ 473395 w 569053"/>
                <a:gd name="connsiteY104" fmla="*/ 528795 h 727540"/>
                <a:gd name="connsiteX105" fmla="*/ 464479 w 569053"/>
                <a:gd name="connsiteY105" fmla="*/ 531539 h 727540"/>
                <a:gd name="connsiteX106" fmla="*/ 407558 w 569053"/>
                <a:gd name="connsiteY106" fmla="*/ 604005 h 727540"/>
                <a:gd name="connsiteX107" fmla="*/ 402986 w 569053"/>
                <a:gd name="connsiteY107" fmla="*/ 624350 h 727540"/>
                <a:gd name="connsiteX108" fmla="*/ 402300 w 569053"/>
                <a:gd name="connsiteY108" fmla="*/ 694759 h 727540"/>
                <a:gd name="connsiteX109" fmla="*/ 384241 w 569053"/>
                <a:gd name="connsiteY109" fmla="*/ 714647 h 727540"/>
                <a:gd name="connsiteX110" fmla="*/ 363895 w 569053"/>
                <a:gd name="connsiteY110" fmla="*/ 695673 h 727540"/>
                <a:gd name="connsiteX111" fmla="*/ 358409 w 569053"/>
                <a:gd name="connsiteY111" fmla="*/ 590060 h 727540"/>
                <a:gd name="connsiteX112" fmla="*/ 376925 w 569053"/>
                <a:gd name="connsiteY112" fmla="*/ 540911 h 727540"/>
                <a:gd name="connsiteX113" fmla="*/ 399785 w 569053"/>
                <a:gd name="connsiteY113" fmla="*/ 508679 h 727540"/>
                <a:gd name="connsiteX114" fmla="*/ 411444 w 569053"/>
                <a:gd name="connsiteY114" fmla="*/ 474160 h 727540"/>
                <a:gd name="connsiteX115" fmla="*/ 419902 w 569053"/>
                <a:gd name="connsiteY115" fmla="*/ 455415 h 727540"/>
                <a:gd name="connsiteX116" fmla="*/ 477738 w 569053"/>
                <a:gd name="connsiteY116" fmla="*/ 373119 h 727540"/>
                <a:gd name="connsiteX117" fmla="*/ 479795 w 569053"/>
                <a:gd name="connsiteY117" fmla="*/ 360317 h 727540"/>
                <a:gd name="connsiteX118" fmla="*/ 467222 w 569053"/>
                <a:gd name="connsiteY118" fmla="*/ 365804 h 727540"/>
                <a:gd name="connsiteX119" fmla="*/ 428360 w 569053"/>
                <a:gd name="connsiteY119" fmla="*/ 424325 h 727540"/>
                <a:gd name="connsiteX120" fmla="*/ 362295 w 569053"/>
                <a:gd name="connsiteY120" fmla="*/ 455415 h 727540"/>
                <a:gd name="connsiteX121" fmla="*/ 301945 w 569053"/>
                <a:gd name="connsiteY121" fmla="*/ 444442 h 727540"/>
                <a:gd name="connsiteX122" fmla="*/ 263311 w 569053"/>
                <a:gd name="connsiteY122" fmla="*/ 425011 h 727540"/>
                <a:gd name="connsiteX123" fmla="*/ 281371 w 569053"/>
                <a:gd name="connsiteY123" fmla="*/ 401922 h 727540"/>
                <a:gd name="connsiteX124" fmla="*/ 357723 w 569053"/>
                <a:gd name="connsiteY124" fmla="*/ 414495 h 727540"/>
                <a:gd name="connsiteX125" fmla="*/ 390413 w 569053"/>
                <a:gd name="connsiteY125" fmla="*/ 401237 h 727540"/>
                <a:gd name="connsiteX126" fmla="*/ 442762 w 569053"/>
                <a:gd name="connsiteY126" fmla="*/ 330828 h 727540"/>
                <a:gd name="connsiteX127" fmla="*/ 444134 w 569053"/>
                <a:gd name="connsiteY127" fmla="*/ 319398 h 727540"/>
                <a:gd name="connsiteX128" fmla="*/ 433161 w 569053"/>
                <a:gd name="connsiteY128" fmla="*/ 323055 h 727540"/>
                <a:gd name="connsiteX129" fmla="*/ 407558 w 569053"/>
                <a:gd name="connsiteY129" fmla="*/ 355974 h 727540"/>
                <a:gd name="connsiteX130" fmla="*/ 397728 w 569053"/>
                <a:gd name="connsiteY130" fmla="*/ 363518 h 727540"/>
                <a:gd name="connsiteX131" fmla="*/ 360695 w 569053"/>
                <a:gd name="connsiteY131" fmla="*/ 365804 h 727540"/>
                <a:gd name="connsiteX132" fmla="*/ 350636 w 569053"/>
                <a:gd name="connsiteY132" fmla="*/ 357345 h 727540"/>
                <a:gd name="connsiteX133" fmla="*/ 371439 w 569053"/>
                <a:gd name="connsiteY133" fmla="*/ 323055 h 727540"/>
                <a:gd name="connsiteX134" fmla="*/ 449849 w 569053"/>
                <a:gd name="connsiteY134" fmla="*/ 305453 h 727540"/>
                <a:gd name="connsiteX135" fmla="*/ 491225 w 569053"/>
                <a:gd name="connsiteY135" fmla="*/ 314369 h 727540"/>
                <a:gd name="connsiteX136" fmla="*/ 511571 w 569053"/>
                <a:gd name="connsiteY136" fmla="*/ 342486 h 727540"/>
                <a:gd name="connsiteX137" fmla="*/ 526430 w 569053"/>
                <a:gd name="connsiteY137" fmla="*/ 452672 h 727540"/>
                <a:gd name="connsiteX138" fmla="*/ 492368 w 569053"/>
                <a:gd name="connsiteY138" fmla="*/ 304310 h 727540"/>
                <a:gd name="connsiteX139" fmla="*/ 418302 w 569053"/>
                <a:gd name="connsiteY139" fmla="*/ 248532 h 727540"/>
                <a:gd name="connsiteX140" fmla="*/ 472480 w 569053"/>
                <a:gd name="connsiteY140" fmla="*/ 157320 h 727540"/>
                <a:gd name="connsiteX141" fmla="*/ 559577 w 569053"/>
                <a:gd name="connsiteY141" fmla="*/ 224986 h 727540"/>
                <a:gd name="connsiteX142" fmla="*/ 492368 w 569053"/>
                <a:gd name="connsiteY142" fmla="*/ 304310 h 727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569053" h="727540">
                  <a:moveTo>
                    <a:pt x="514771" y="150691"/>
                  </a:moveTo>
                  <a:cubicBezTo>
                    <a:pt x="482081" y="141090"/>
                    <a:pt x="450763" y="147033"/>
                    <a:pt x="428132" y="168979"/>
                  </a:cubicBezTo>
                  <a:cubicBezTo>
                    <a:pt x="405958" y="190467"/>
                    <a:pt x="401386" y="222243"/>
                    <a:pt x="407329" y="251275"/>
                  </a:cubicBezTo>
                  <a:cubicBezTo>
                    <a:pt x="410987" y="269334"/>
                    <a:pt x="421274" y="285108"/>
                    <a:pt x="437047" y="297224"/>
                  </a:cubicBezTo>
                  <a:cubicBezTo>
                    <a:pt x="411673" y="301796"/>
                    <a:pt x="389041" y="306596"/>
                    <a:pt x="366867" y="313683"/>
                  </a:cubicBezTo>
                  <a:cubicBezTo>
                    <a:pt x="350408" y="318941"/>
                    <a:pt x="350179" y="318712"/>
                    <a:pt x="348122" y="302481"/>
                  </a:cubicBezTo>
                  <a:cubicBezTo>
                    <a:pt x="343093" y="261791"/>
                    <a:pt x="337835" y="221557"/>
                    <a:pt x="323433" y="182466"/>
                  </a:cubicBezTo>
                  <a:cubicBezTo>
                    <a:pt x="297830" y="112743"/>
                    <a:pt x="260339" y="52393"/>
                    <a:pt x="196560" y="11245"/>
                  </a:cubicBezTo>
                  <a:cubicBezTo>
                    <a:pt x="189245" y="6444"/>
                    <a:pt x="182387" y="1187"/>
                    <a:pt x="173014" y="272"/>
                  </a:cubicBezTo>
                  <a:cubicBezTo>
                    <a:pt x="164099" y="-642"/>
                    <a:pt x="157698" y="272"/>
                    <a:pt x="154498" y="10559"/>
                  </a:cubicBezTo>
                  <a:cubicBezTo>
                    <a:pt x="146954" y="34334"/>
                    <a:pt x="132552" y="55136"/>
                    <a:pt x="122265" y="77768"/>
                  </a:cubicBezTo>
                  <a:cubicBezTo>
                    <a:pt x="85232" y="158921"/>
                    <a:pt x="34711" y="233444"/>
                    <a:pt x="1336" y="316426"/>
                  </a:cubicBezTo>
                  <a:cubicBezTo>
                    <a:pt x="-2322" y="325570"/>
                    <a:pt x="1793" y="340200"/>
                    <a:pt x="10480" y="341572"/>
                  </a:cubicBezTo>
                  <a:cubicBezTo>
                    <a:pt x="50485" y="348430"/>
                    <a:pt x="101234" y="369233"/>
                    <a:pt x="140324" y="378834"/>
                  </a:cubicBezTo>
                  <a:cubicBezTo>
                    <a:pt x="170271" y="386149"/>
                    <a:pt x="199989" y="391864"/>
                    <a:pt x="228793" y="403294"/>
                  </a:cubicBezTo>
                  <a:cubicBezTo>
                    <a:pt x="238622" y="407180"/>
                    <a:pt x="245938" y="404894"/>
                    <a:pt x="250052" y="414038"/>
                  </a:cubicBezTo>
                  <a:cubicBezTo>
                    <a:pt x="251881" y="437584"/>
                    <a:pt x="280456" y="452443"/>
                    <a:pt x="301487" y="455643"/>
                  </a:cubicBezTo>
                  <a:cubicBezTo>
                    <a:pt x="331205" y="459987"/>
                    <a:pt x="360238" y="468216"/>
                    <a:pt x="390641" y="468674"/>
                  </a:cubicBezTo>
                  <a:cubicBezTo>
                    <a:pt x="398871" y="468674"/>
                    <a:pt x="400928" y="472103"/>
                    <a:pt x="399557" y="479418"/>
                  </a:cubicBezTo>
                  <a:cubicBezTo>
                    <a:pt x="398185" y="487647"/>
                    <a:pt x="394528" y="494734"/>
                    <a:pt x="389956" y="501363"/>
                  </a:cubicBezTo>
                  <a:cubicBezTo>
                    <a:pt x="380126" y="515765"/>
                    <a:pt x="372125" y="531539"/>
                    <a:pt x="360009" y="544797"/>
                  </a:cubicBezTo>
                  <a:cubicBezTo>
                    <a:pt x="352465" y="553027"/>
                    <a:pt x="348350" y="562857"/>
                    <a:pt x="348808" y="574744"/>
                  </a:cubicBezTo>
                  <a:cubicBezTo>
                    <a:pt x="349722" y="614978"/>
                    <a:pt x="349265" y="655211"/>
                    <a:pt x="352237" y="695445"/>
                  </a:cubicBezTo>
                  <a:cubicBezTo>
                    <a:pt x="354294" y="722648"/>
                    <a:pt x="360466" y="728592"/>
                    <a:pt x="388127" y="725849"/>
                  </a:cubicBezTo>
                  <a:cubicBezTo>
                    <a:pt x="391099" y="725620"/>
                    <a:pt x="394070" y="725391"/>
                    <a:pt x="396814" y="724706"/>
                  </a:cubicBezTo>
                  <a:cubicBezTo>
                    <a:pt x="411444" y="721734"/>
                    <a:pt x="414187" y="717162"/>
                    <a:pt x="413959" y="702531"/>
                  </a:cubicBezTo>
                  <a:cubicBezTo>
                    <a:pt x="413730" y="691559"/>
                    <a:pt x="414416" y="635780"/>
                    <a:pt x="412816" y="624807"/>
                  </a:cubicBezTo>
                  <a:cubicBezTo>
                    <a:pt x="412816" y="616349"/>
                    <a:pt x="424246" y="592803"/>
                    <a:pt x="452135" y="567429"/>
                  </a:cubicBezTo>
                  <a:cubicBezTo>
                    <a:pt x="454192" y="570401"/>
                    <a:pt x="473166" y="646067"/>
                    <a:pt x="479338" y="678528"/>
                  </a:cubicBezTo>
                  <a:cubicBezTo>
                    <a:pt x="481396" y="689273"/>
                    <a:pt x="486425" y="699331"/>
                    <a:pt x="489397" y="709847"/>
                  </a:cubicBezTo>
                  <a:cubicBezTo>
                    <a:pt x="491683" y="717848"/>
                    <a:pt x="497626" y="723334"/>
                    <a:pt x="504484" y="724248"/>
                  </a:cubicBezTo>
                  <a:cubicBezTo>
                    <a:pt x="518886" y="726077"/>
                    <a:pt x="533516" y="729506"/>
                    <a:pt x="547918" y="726077"/>
                  </a:cubicBezTo>
                  <a:cubicBezTo>
                    <a:pt x="566435" y="721505"/>
                    <a:pt x="562549" y="703446"/>
                    <a:pt x="556605" y="685386"/>
                  </a:cubicBezTo>
                  <a:cubicBezTo>
                    <a:pt x="548147" y="659783"/>
                    <a:pt x="541746" y="633723"/>
                    <a:pt x="533288" y="608120"/>
                  </a:cubicBezTo>
                  <a:cubicBezTo>
                    <a:pt x="523229" y="577716"/>
                    <a:pt x="526887" y="555084"/>
                    <a:pt x="531688" y="523309"/>
                  </a:cubicBezTo>
                  <a:cubicBezTo>
                    <a:pt x="541517" y="456558"/>
                    <a:pt x="543803" y="390264"/>
                    <a:pt x="519115" y="325799"/>
                  </a:cubicBezTo>
                  <a:cubicBezTo>
                    <a:pt x="516371" y="318483"/>
                    <a:pt x="514771" y="312997"/>
                    <a:pt x="521172" y="310254"/>
                  </a:cubicBezTo>
                  <a:cubicBezTo>
                    <a:pt x="548604" y="298138"/>
                    <a:pt x="560720" y="275507"/>
                    <a:pt x="566892" y="248989"/>
                  </a:cubicBezTo>
                  <a:cubicBezTo>
                    <a:pt x="576036" y="207841"/>
                    <a:pt x="555691" y="162807"/>
                    <a:pt x="514771" y="150691"/>
                  </a:cubicBezTo>
                  <a:close/>
                  <a:moveTo>
                    <a:pt x="350865" y="376319"/>
                  </a:moveTo>
                  <a:cubicBezTo>
                    <a:pt x="359552" y="375633"/>
                    <a:pt x="379669" y="373576"/>
                    <a:pt x="390870" y="376776"/>
                  </a:cubicBezTo>
                  <a:cubicBezTo>
                    <a:pt x="384469" y="387292"/>
                    <a:pt x="381040" y="397122"/>
                    <a:pt x="370296" y="401008"/>
                  </a:cubicBezTo>
                  <a:cubicBezTo>
                    <a:pt x="364124" y="403294"/>
                    <a:pt x="354065" y="406494"/>
                    <a:pt x="349951" y="398265"/>
                  </a:cubicBezTo>
                  <a:cubicBezTo>
                    <a:pt x="346064" y="390492"/>
                    <a:pt x="346750" y="376776"/>
                    <a:pt x="350865" y="376319"/>
                  </a:cubicBezTo>
                  <a:close/>
                  <a:moveTo>
                    <a:pt x="255996" y="396893"/>
                  </a:moveTo>
                  <a:cubicBezTo>
                    <a:pt x="252567" y="398036"/>
                    <a:pt x="215762" y="387063"/>
                    <a:pt x="190616" y="380434"/>
                  </a:cubicBezTo>
                  <a:cubicBezTo>
                    <a:pt x="149697" y="369461"/>
                    <a:pt x="44084" y="337914"/>
                    <a:pt x="31968" y="335400"/>
                  </a:cubicBezTo>
                  <a:cubicBezTo>
                    <a:pt x="31054" y="335171"/>
                    <a:pt x="30139" y="334943"/>
                    <a:pt x="29225" y="334714"/>
                  </a:cubicBezTo>
                  <a:cubicBezTo>
                    <a:pt x="28996" y="334714"/>
                    <a:pt x="28996" y="334714"/>
                    <a:pt x="28768" y="334714"/>
                  </a:cubicBezTo>
                  <a:cubicBezTo>
                    <a:pt x="27853" y="334485"/>
                    <a:pt x="27167" y="334257"/>
                    <a:pt x="26482" y="334028"/>
                  </a:cubicBezTo>
                  <a:cubicBezTo>
                    <a:pt x="26253" y="334028"/>
                    <a:pt x="26253" y="334028"/>
                    <a:pt x="26024" y="334028"/>
                  </a:cubicBezTo>
                  <a:cubicBezTo>
                    <a:pt x="25339" y="333800"/>
                    <a:pt x="24424" y="333571"/>
                    <a:pt x="23738" y="333342"/>
                  </a:cubicBezTo>
                  <a:cubicBezTo>
                    <a:pt x="23738" y="333342"/>
                    <a:pt x="23738" y="333342"/>
                    <a:pt x="23510" y="333342"/>
                  </a:cubicBezTo>
                  <a:cubicBezTo>
                    <a:pt x="22824" y="333114"/>
                    <a:pt x="22138" y="332885"/>
                    <a:pt x="21452" y="332657"/>
                  </a:cubicBezTo>
                  <a:cubicBezTo>
                    <a:pt x="21452" y="332657"/>
                    <a:pt x="21452" y="332657"/>
                    <a:pt x="21452" y="332657"/>
                  </a:cubicBezTo>
                  <a:cubicBezTo>
                    <a:pt x="20767" y="332428"/>
                    <a:pt x="20309" y="332199"/>
                    <a:pt x="19624" y="331971"/>
                  </a:cubicBezTo>
                  <a:cubicBezTo>
                    <a:pt x="19624" y="331971"/>
                    <a:pt x="19395" y="331971"/>
                    <a:pt x="19395" y="331971"/>
                  </a:cubicBezTo>
                  <a:cubicBezTo>
                    <a:pt x="18938" y="331742"/>
                    <a:pt x="18252" y="331514"/>
                    <a:pt x="17795" y="331285"/>
                  </a:cubicBezTo>
                  <a:cubicBezTo>
                    <a:pt x="17795" y="331285"/>
                    <a:pt x="17795" y="331285"/>
                    <a:pt x="17795" y="331285"/>
                  </a:cubicBezTo>
                  <a:cubicBezTo>
                    <a:pt x="16880" y="330828"/>
                    <a:pt x="15966" y="330142"/>
                    <a:pt x="15280" y="329456"/>
                  </a:cubicBezTo>
                  <a:cubicBezTo>
                    <a:pt x="15280" y="329456"/>
                    <a:pt x="15280" y="329456"/>
                    <a:pt x="15280" y="329456"/>
                  </a:cubicBezTo>
                  <a:cubicBezTo>
                    <a:pt x="15052" y="329228"/>
                    <a:pt x="14594" y="328770"/>
                    <a:pt x="14366" y="328542"/>
                  </a:cubicBezTo>
                  <a:cubicBezTo>
                    <a:pt x="14366" y="328542"/>
                    <a:pt x="14366" y="328542"/>
                    <a:pt x="14366" y="328542"/>
                  </a:cubicBezTo>
                  <a:cubicBezTo>
                    <a:pt x="13680" y="327399"/>
                    <a:pt x="13223" y="326256"/>
                    <a:pt x="12994" y="324884"/>
                  </a:cubicBezTo>
                  <a:cubicBezTo>
                    <a:pt x="12994" y="324884"/>
                    <a:pt x="12994" y="324884"/>
                    <a:pt x="12994" y="324884"/>
                  </a:cubicBezTo>
                  <a:cubicBezTo>
                    <a:pt x="12994" y="324427"/>
                    <a:pt x="12994" y="323970"/>
                    <a:pt x="12994" y="323284"/>
                  </a:cubicBezTo>
                  <a:cubicBezTo>
                    <a:pt x="12994" y="323284"/>
                    <a:pt x="12994" y="323284"/>
                    <a:pt x="12994" y="323284"/>
                  </a:cubicBezTo>
                  <a:cubicBezTo>
                    <a:pt x="12994" y="321684"/>
                    <a:pt x="13451" y="319855"/>
                    <a:pt x="14137" y="317569"/>
                  </a:cubicBezTo>
                  <a:lnTo>
                    <a:pt x="14137" y="317569"/>
                  </a:lnTo>
                  <a:cubicBezTo>
                    <a:pt x="14594" y="315512"/>
                    <a:pt x="15509" y="313454"/>
                    <a:pt x="16423" y="310940"/>
                  </a:cubicBezTo>
                  <a:cubicBezTo>
                    <a:pt x="23510" y="291737"/>
                    <a:pt x="30825" y="272306"/>
                    <a:pt x="40426" y="254475"/>
                  </a:cubicBezTo>
                  <a:cubicBezTo>
                    <a:pt x="74945" y="190696"/>
                    <a:pt x="109463" y="126917"/>
                    <a:pt x="142153" y="62223"/>
                  </a:cubicBezTo>
                  <a:cubicBezTo>
                    <a:pt x="148783" y="49193"/>
                    <a:pt x="156098" y="36391"/>
                    <a:pt x="161813" y="22904"/>
                  </a:cubicBezTo>
                  <a:cubicBezTo>
                    <a:pt x="165470" y="14674"/>
                    <a:pt x="169585" y="13988"/>
                    <a:pt x="176900" y="17646"/>
                  </a:cubicBezTo>
                  <a:cubicBezTo>
                    <a:pt x="201589" y="29533"/>
                    <a:pt x="224449" y="45306"/>
                    <a:pt x="241137" y="66566"/>
                  </a:cubicBezTo>
                  <a:cubicBezTo>
                    <a:pt x="248224" y="75482"/>
                    <a:pt x="255310" y="84168"/>
                    <a:pt x="262168" y="93312"/>
                  </a:cubicBezTo>
                  <a:cubicBezTo>
                    <a:pt x="262397" y="93541"/>
                    <a:pt x="262625" y="93998"/>
                    <a:pt x="262854" y="94455"/>
                  </a:cubicBezTo>
                  <a:cubicBezTo>
                    <a:pt x="263997" y="96056"/>
                    <a:pt x="265369" y="97656"/>
                    <a:pt x="266512" y="99256"/>
                  </a:cubicBezTo>
                  <a:cubicBezTo>
                    <a:pt x="266740" y="99485"/>
                    <a:pt x="266740" y="99713"/>
                    <a:pt x="266969" y="99942"/>
                  </a:cubicBezTo>
                  <a:cubicBezTo>
                    <a:pt x="268340" y="101771"/>
                    <a:pt x="269712" y="103599"/>
                    <a:pt x="270855" y="105428"/>
                  </a:cubicBezTo>
                  <a:cubicBezTo>
                    <a:pt x="271084" y="105657"/>
                    <a:pt x="271312" y="106114"/>
                    <a:pt x="271541" y="106343"/>
                  </a:cubicBezTo>
                  <a:cubicBezTo>
                    <a:pt x="272684" y="107714"/>
                    <a:pt x="273598" y="109314"/>
                    <a:pt x="274513" y="110686"/>
                  </a:cubicBezTo>
                  <a:cubicBezTo>
                    <a:pt x="274741" y="111143"/>
                    <a:pt x="275198" y="111600"/>
                    <a:pt x="275427" y="112286"/>
                  </a:cubicBezTo>
                  <a:cubicBezTo>
                    <a:pt x="276570" y="113886"/>
                    <a:pt x="277484" y="115487"/>
                    <a:pt x="278627" y="117315"/>
                  </a:cubicBezTo>
                  <a:cubicBezTo>
                    <a:pt x="278856" y="117544"/>
                    <a:pt x="278856" y="117773"/>
                    <a:pt x="279085" y="118001"/>
                  </a:cubicBezTo>
                  <a:cubicBezTo>
                    <a:pt x="280228" y="119830"/>
                    <a:pt x="281371" y="121659"/>
                    <a:pt x="282514" y="123488"/>
                  </a:cubicBezTo>
                  <a:cubicBezTo>
                    <a:pt x="282742" y="123945"/>
                    <a:pt x="283199" y="124402"/>
                    <a:pt x="283428" y="125088"/>
                  </a:cubicBezTo>
                  <a:cubicBezTo>
                    <a:pt x="284342" y="126459"/>
                    <a:pt x="285028" y="128060"/>
                    <a:pt x="285943" y="129431"/>
                  </a:cubicBezTo>
                  <a:cubicBezTo>
                    <a:pt x="286171" y="129888"/>
                    <a:pt x="286628" y="130574"/>
                    <a:pt x="286857" y="131031"/>
                  </a:cubicBezTo>
                  <a:cubicBezTo>
                    <a:pt x="288000" y="133089"/>
                    <a:pt x="288914" y="134918"/>
                    <a:pt x="289829" y="136975"/>
                  </a:cubicBezTo>
                  <a:cubicBezTo>
                    <a:pt x="318632" y="195725"/>
                    <a:pt x="336235" y="256990"/>
                    <a:pt x="334863" y="323055"/>
                  </a:cubicBezTo>
                  <a:cubicBezTo>
                    <a:pt x="334863" y="326713"/>
                    <a:pt x="334863" y="330371"/>
                    <a:pt x="334863" y="334028"/>
                  </a:cubicBezTo>
                  <a:cubicBezTo>
                    <a:pt x="334863" y="334028"/>
                    <a:pt x="335092" y="334028"/>
                    <a:pt x="335092" y="334028"/>
                  </a:cubicBezTo>
                  <a:cubicBezTo>
                    <a:pt x="335092" y="352316"/>
                    <a:pt x="335092" y="370604"/>
                    <a:pt x="335092" y="388892"/>
                  </a:cubicBezTo>
                  <a:cubicBezTo>
                    <a:pt x="335092" y="398265"/>
                    <a:pt x="331434" y="401922"/>
                    <a:pt x="321376" y="399865"/>
                  </a:cubicBezTo>
                  <a:cubicBezTo>
                    <a:pt x="305602" y="395750"/>
                    <a:pt x="272684" y="387749"/>
                    <a:pt x="255996" y="396893"/>
                  </a:cubicBezTo>
                  <a:close/>
                  <a:moveTo>
                    <a:pt x="526430" y="452672"/>
                  </a:moveTo>
                  <a:cubicBezTo>
                    <a:pt x="526430" y="488790"/>
                    <a:pt x="519343" y="523995"/>
                    <a:pt x="515914" y="559656"/>
                  </a:cubicBezTo>
                  <a:cubicBezTo>
                    <a:pt x="514771" y="572458"/>
                    <a:pt x="514771" y="584117"/>
                    <a:pt x="518886" y="596004"/>
                  </a:cubicBezTo>
                  <a:cubicBezTo>
                    <a:pt x="529630" y="627093"/>
                    <a:pt x="536488" y="658412"/>
                    <a:pt x="546089" y="689958"/>
                  </a:cubicBezTo>
                  <a:cubicBezTo>
                    <a:pt x="552262" y="709847"/>
                    <a:pt x="544718" y="718533"/>
                    <a:pt x="523687" y="717390"/>
                  </a:cubicBezTo>
                  <a:cubicBezTo>
                    <a:pt x="507227" y="716476"/>
                    <a:pt x="500369" y="710990"/>
                    <a:pt x="495112" y="692702"/>
                  </a:cubicBezTo>
                  <a:cubicBezTo>
                    <a:pt x="483682" y="652697"/>
                    <a:pt x="475452" y="612692"/>
                    <a:pt x="465851" y="572229"/>
                  </a:cubicBezTo>
                  <a:cubicBezTo>
                    <a:pt x="462650" y="558971"/>
                    <a:pt x="462422" y="547769"/>
                    <a:pt x="472480" y="538397"/>
                  </a:cubicBezTo>
                  <a:cubicBezTo>
                    <a:pt x="474995" y="536111"/>
                    <a:pt x="477281" y="532224"/>
                    <a:pt x="473395" y="528795"/>
                  </a:cubicBezTo>
                  <a:cubicBezTo>
                    <a:pt x="469508" y="525595"/>
                    <a:pt x="466537" y="528795"/>
                    <a:pt x="464479" y="531539"/>
                  </a:cubicBezTo>
                  <a:cubicBezTo>
                    <a:pt x="445505" y="555770"/>
                    <a:pt x="426760" y="580002"/>
                    <a:pt x="407558" y="604005"/>
                  </a:cubicBezTo>
                  <a:cubicBezTo>
                    <a:pt x="402529" y="610177"/>
                    <a:pt x="402757" y="616806"/>
                    <a:pt x="402986" y="624350"/>
                  </a:cubicBezTo>
                  <a:cubicBezTo>
                    <a:pt x="403443" y="647896"/>
                    <a:pt x="402071" y="671213"/>
                    <a:pt x="402300" y="694759"/>
                  </a:cubicBezTo>
                  <a:cubicBezTo>
                    <a:pt x="402300" y="711904"/>
                    <a:pt x="400243" y="713961"/>
                    <a:pt x="384241" y="714647"/>
                  </a:cubicBezTo>
                  <a:cubicBezTo>
                    <a:pt x="369153" y="715333"/>
                    <a:pt x="364810" y="712133"/>
                    <a:pt x="363895" y="695673"/>
                  </a:cubicBezTo>
                  <a:cubicBezTo>
                    <a:pt x="362981" y="674414"/>
                    <a:pt x="359552" y="604005"/>
                    <a:pt x="358409" y="590060"/>
                  </a:cubicBezTo>
                  <a:cubicBezTo>
                    <a:pt x="356580" y="571315"/>
                    <a:pt x="366181" y="555542"/>
                    <a:pt x="376925" y="540911"/>
                  </a:cubicBezTo>
                  <a:cubicBezTo>
                    <a:pt x="384698" y="530396"/>
                    <a:pt x="391556" y="518966"/>
                    <a:pt x="399785" y="508679"/>
                  </a:cubicBezTo>
                  <a:cubicBezTo>
                    <a:pt x="407786" y="498392"/>
                    <a:pt x="412358" y="486962"/>
                    <a:pt x="411444" y="474160"/>
                  </a:cubicBezTo>
                  <a:cubicBezTo>
                    <a:pt x="410758" y="464787"/>
                    <a:pt x="413044" y="462273"/>
                    <a:pt x="419902" y="455415"/>
                  </a:cubicBezTo>
                  <a:cubicBezTo>
                    <a:pt x="442762" y="432326"/>
                    <a:pt x="458078" y="398493"/>
                    <a:pt x="477738" y="373119"/>
                  </a:cubicBezTo>
                  <a:cubicBezTo>
                    <a:pt x="480481" y="369461"/>
                    <a:pt x="486425" y="364661"/>
                    <a:pt x="479795" y="360317"/>
                  </a:cubicBezTo>
                  <a:cubicBezTo>
                    <a:pt x="474538" y="356888"/>
                    <a:pt x="469737" y="361232"/>
                    <a:pt x="467222" y="365804"/>
                  </a:cubicBezTo>
                  <a:cubicBezTo>
                    <a:pt x="455564" y="386149"/>
                    <a:pt x="440933" y="404437"/>
                    <a:pt x="428360" y="424325"/>
                  </a:cubicBezTo>
                  <a:cubicBezTo>
                    <a:pt x="412816" y="449014"/>
                    <a:pt x="392699" y="460901"/>
                    <a:pt x="362295" y="455415"/>
                  </a:cubicBezTo>
                  <a:cubicBezTo>
                    <a:pt x="342178" y="451757"/>
                    <a:pt x="321833" y="448785"/>
                    <a:pt x="301945" y="444442"/>
                  </a:cubicBezTo>
                  <a:cubicBezTo>
                    <a:pt x="288914" y="441470"/>
                    <a:pt x="270169" y="437813"/>
                    <a:pt x="263311" y="425011"/>
                  </a:cubicBezTo>
                  <a:cubicBezTo>
                    <a:pt x="260568" y="420210"/>
                    <a:pt x="263083" y="398265"/>
                    <a:pt x="281371" y="401922"/>
                  </a:cubicBezTo>
                  <a:cubicBezTo>
                    <a:pt x="306745" y="404666"/>
                    <a:pt x="332348" y="411066"/>
                    <a:pt x="357723" y="414495"/>
                  </a:cubicBezTo>
                  <a:cubicBezTo>
                    <a:pt x="371439" y="416324"/>
                    <a:pt x="382183" y="411981"/>
                    <a:pt x="390413" y="401237"/>
                  </a:cubicBezTo>
                  <a:cubicBezTo>
                    <a:pt x="408015" y="377919"/>
                    <a:pt x="425389" y="354374"/>
                    <a:pt x="442762" y="330828"/>
                  </a:cubicBezTo>
                  <a:cubicBezTo>
                    <a:pt x="445505" y="327170"/>
                    <a:pt x="448706" y="323284"/>
                    <a:pt x="444134" y="319398"/>
                  </a:cubicBezTo>
                  <a:cubicBezTo>
                    <a:pt x="439562" y="315740"/>
                    <a:pt x="435676" y="319855"/>
                    <a:pt x="433161" y="323055"/>
                  </a:cubicBezTo>
                  <a:cubicBezTo>
                    <a:pt x="424474" y="333800"/>
                    <a:pt x="416016" y="345001"/>
                    <a:pt x="407558" y="355974"/>
                  </a:cubicBezTo>
                  <a:cubicBezTo>
                    <a:pt x="404815" y="359403"/>
                    <a:pt x="402529" y="364432"/>
                    <a:pt x="397728" y="363518"/>
                  </a:cubicBezTo>
                  <a:cubicBezTo>
                    <a:pt x="379440" y="363518"/>
                    <a:pt x="373039" y="365575"/>
                    <a:pt x="360695" y="365804"/>
                  </a:cubicBezTo>
                  <a:cubicBezTo>
                    <a:pt x="354523" y="365804"/>
                    <a:pt x="351551" y="363975"/>
                    <a:pt x="350636" y="357345"/>
                  </a:cubicBezTo>
                  <a:cubicBezTo>
                    <a:pt x="347893" y="337000"/>
                    <a:pt x="351551" y="329685"/>
                    <a:pt x="371439" y="323055"/>
                  </a:cubicBezTo>
                  <a:cubicBezTo>
                    <a:pt x="386527" y="318026"/>
                    <a:pt x="431789" y="309339"/>
                    <a:pt x="449849" y="305453"/>
                  </a:cubicBezTo>
                  <a:cubicBezTo>
                    <a:pt x="456250" y="309339"/>
                    <a:pt x="470423" y="311397"/>
                    <a:pt x="491225" y="314369"/>
                  </a:cubicBezTo>
                  <a:cubicBezTo>
                    <a:pt x="505399" y="316426"/>
                    <a:pt x="507685" y="331514"/>
                    <a:pt x="511571" y="342486"/>
                  </a:cubicBezTo>
                  <a:cubicBezTo>
                    <a:pt x="523001" y="378148"/>
                    <a:pt x="526430" y="414953"/>
                    <a:pt x="526430" y="452672"/>
                  </a:cubicBezTo>
                  <a:close/>
                  <a:moveTo>
                    <a:pt x="492368" y="304310"/>
                  </a:moveTo>
                  <a:cubicBezTo>
                    <a:pt x="430875" y="302253"/>
                    <a:pt x="423560" y="272763"/>
                    <a:pt x="418302" y="248532"/>
                  </a:cubicBezTo>
                  <a:cubicBezTo>
                    <a:pt x="408472" y="202812"/>
                    <a:pt x="427446" y="166922"/>
                    <a:pt x="472480" y="157320"/>
                  </a:cubicBezTo>
                  <a:cubicBezTo>
                    <a:pt x="532831" y="148862"/>
                    <a:pt x="560263" y="193439"/>
                    <a:pt x="559577" y="224986"/>
                  </a:cubicBezTo>
                  <a:cubicBezTo>
                    <a:pt x="560720" y="275964"/>
                    <a:pt x="533059" y="304310"/>
                    <a:pt x="492368" y="304310"/>
                  </a:cubicBezTo>
                  <a:close/>
                </a:path>
              </a:pathLst>
            </a:custGeom>
            <a:solidFill>
              <a:srgbClr val="000000"/>
            </a:solidFill>
            <a:ln w="2286" cap="flat">
              <a:noFill/>
              <a:prstDash val="solid"/>
              <a:miter/>
            </a:ln>
          </p:spPr>
          <p:txBody>
            <a:bodyPr rtlCol="0" anchor="ctr"/>
            <a:lstStyle/>
            <a:p>
              <a:endParaRPr lang="en-US"/>
            </a:p>
          </p:txBody>
        </p:sp>
        <p:sp>
          <p:nvSpPr>
            <p:cNvPr id="68" name="Freeform 127">
              <a:extLst>
                <a:ext uri="{FF2B5EF4-FFF2-40B4-BE49-F238E27FC236}">
                  <a16:creationId xmlns:a16="http://schemas.microsoft.com/office/drawing/2014/main" id="{1470977F-1CBA-CF9E-9D11-5BCC8D440A8C}"/>
                </a:ext>
              </a:extLst>
            </p:cNvPr>
            <p:cNvSpPr/>
            <p:nvPr/>
          </p:nvSpPr>
          <p:spPr>
            <a:xfrm>
              <a:off x="8195133" y="6456065"/>
              <a:ext cx="115671" cy="17458"/>
            </a:xfrm>
            <a:custGeom>
              <a:avLst/>
              <a:gdLst>
                <a:gd name="connsiteX0" fmla="*/ 80695 w 115671"/>
                <a:gd name="connsiteY0" fmla="*/ 513 h 17458"/>
                <a:gd name="connsiteX1" fmla="*/ 30861 w 115671"/>
                <a:gd name="connsiteY1" fmla="*/ 970 h 17458"/>
                <a:gd name="connsiteX2" fmla="*/ 2971 w 115671"/>
                <a:gd name="connsiteY2" fmla="*/ 3484 h 17458"/>
                <a:gd name="connsiteX3" fmla="*/ 0 w 115671"/>
                <a:gd name="connsiteY3" fmla="*/ 8742 h 17458"/>
                <a:gd name="connsiteX4" fmla="*/ 3886 w 115671"/>
                <a:gd name="connsiteY4" fmla="*/ 13314 h 17458"/>
                <a:gd name="connsiteX5" fmla="*/ 25603 w 115671"/>
                <a:gd name="connsiteY5" fmla="*/ 15143 h 17458"/>
                <a:gd name="connsiteX6" fmla="*/ 95326 w 115671"/>
                <a:gd name="connsiteY6" fmla="*/ 16515 h 17458"/>
                <a:gd name="connsiteX7" fmla="*/ 115671 w 115671"/>
                <a:gd name="connsiteY7" fmla="*/ 14457 h 17458"/>
                <a:gd name="connsiteX8" fmla="*/ 80695 w 115671"/>
                <a:gd name="connsiteY8" fmla="*/ 513 h 17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71" h="17458">
                  <a:moveTo>
                    <a:pt x="80695" y="513"/>
                  </a:moveTo>
                  <a:cubicBezTo>
                    <a:pt x="64008" y="3484"/>
                    <a:pt x="47548" y="3027"/>
                    <a:pt x="30861" y="970"/>
                  </a:cubicBezTo>
                  <a:cubicBezTo>
                    <a:pt x="21717" y="-173"/>
                    <a:pt x="11887" y="-1088"/>
                    <a:pt x="2971" y="3484"/>
                  </a:cubicBezTo>
                  <a:cubicBezTo>
                    <a:pt x="1143" y="4399"/>
                    <a:pt x="0" y="6228"/>
                    <a:pt x="0" y="8742"/>
                  </a:cubicBezTo>
                  <a:cubicBezTo>
                    <a:pt x="0" y="11485"/>
                    <a:pt x="2057" y="13086"/>
                    <a:pt x="3886" y="13314"/>
                  </a:cubicBezTo>
                  <a:cubicBezTo>
                    <a:pt x="10972" y="14229"/>
                    <a:pt x="18516" y="15829"/>
                    <a:pt x="25603" y="15143"/>
                  </a:cubicBezTo>
                  <a:cubicBezTo>
                    <a:pt x="48920" y="12628"/>
                    <a:pt x="72009" y="13771"/>
                    <a:pt x="95326" y="16515"/>
                  </a:cubicBezTo>
                  <a:cubicBezTo>
                    <a:pt x="101269" y="17200"/>
                    <a:pt x="108127" y="19029"/>
                    <a:pt x="115671" y="14457"/>
                  </a:cubicBezTo>
                  <a:cubicBezTo>
                    <a:pt x="105384" y="3713"/>
                    <a:pt x="93954" y="-1773"/>
                    <a:pt x="80695" y="513"/>
                  </a:cubicBezTo>
                  <a:close/>
                </a:path>
              </a:pathLst>
            </a:custGeom>
            <a:solidFill>
              <a:srgbClr val="000000"/>
            </a:solidFill>
            <a:ln w="2286" cap="flat">
              <a:noFill/>
              <a:prstDash val="solid"/>
              <a:miter/>
            </a:ln>
          </p:spPr>
          <p:txBody>
            <a:bodyPr rtlCol="0" anchor="ctr"/>
            <a:lstStyle/>
            <a:p>
              <a:endParaRPr lang="en-US"/>
            </a:p>
          </p:txBody>
        </p:sp>
        <p:sp>
          <p:nvSpPr>
            <p:cNvPr id="69" name="Freeform 128">
              <a:extLst>
                <a:ext uri="{FF2B5EF4-FFF2-40B4-BE49-F238E27FC236}">
                  <a16:creationId xmlns:a16="http://schemas.microsoft.com/office/drawing/2014/main" id="{D5640A9B-318E-9AC9-7B5B-FDC4868DB8A8}"/>
                </a:ext>
              </a:extLst>
            </p:cNvPr>
            <p:cNvSpPr/>
            <p:nvPr/>
          </p:nvSpPr>
          <p:spPr>
            <a:xfrm>
              <a:off x="9214971" y="6072982"/>
              <a:ext cx="35985" cy="107541"/>
            </a:xfrm>
            <a:custGeom>
              <a:avLst/>
              <a:gdLst>
                <a:gd name="connsiteX0" fmla="*/ 19835 w 35985"/>
                <a:gd name="connsiteY0" fmla="*/ 95560 h 107541"/>
                <a:gd name="connsiteX1" fmla="*/ 18464 w 35985"/>
                <a:gd name="connsiteY1" fmla="*/ 107447 h 107541"/>
                <a:gd name="connsiteX2" fmla="*/ 28751 w 35985"/>
                <a:gd name="connsiteY2" fmla="*/ 98303 h 107541"/>
                <a:gd name="connsiteX3" fmla="*/ 23493 w 35985"/>
                <a:gd name="connsiteY3" fmla="*/ 18293 h 107541"/>
                <a:gd name="connsiteX4" fmla="*/ 14806 w 35985"/>
                <a:gd name="connsiteY4" fmla="*/ 5720 h 107541"/>
                <a:gd name="connsiteX5" fmla="*/ 2233 w 35985"/>
                <a:gd name="connsiteY5" fmla="*/ 2062 h 107541"/>
                <a:gd name="connsiteX6" fmla="*/ 3376 w 35985"/>
                <a:gd name="connsiteY6" fmla="*/ 13492 h 107541"/>
                <a:gd name="connsiteX7" fmla="*/ 7491 w 35985"/>
                <a:gd name="connsiteY7" fmla="*/ 18522 h 107541"/>
                <a:gd name="connsiteX8" fmla="*/ 19835 w 35985"/>
                <a:gd name="connsiteY8" fmla="*/ 95560 h 107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5" h="107541">
                  <a:moveTo>
                    <a:pt x="19835" y="95560"/>
                  </a:moveTo>
                  <a:cubicBezTo>
                    <a:pt x="18692" y="99217"/>
                    <a:pt x="13892" y="102875"/>
                    <a:pt x="18464" y="107447"/>
                  </a:cubicBezTo>
                  <a:cubicBezTo>
                    <a:pt x="25322" y="108361"/>
                    <a:pt x="26693" y="102418"/>
                    <a:pt x="28751" y="98303"/>
                  </a:cubicBezTo>
                  <a:cubicBezTo>
                    <a:pt x="41552" y="70871"/>
                    <a:pt x="35837" y="44353"/>
                    <a:pt x="23493" y="18293"/>
                  </a:cubicBezTo>
                  <a:cubicBezTo>
                    <a:pt x="21435" y="13721"/>
                    <a:pt x="18006" y="9606"/>
                    <a:pt x="14806" y="5720"/>
                  </a:cubicBezTo>
                  <a:cubicBezTo>
                    <a:pt x="11606" y="1834"/>
                    <a:pt x="7491" y="-2738"/>
                    <a:pt x="2233" y="2062"/>
                  </a:cubicBezTo>
                  <a:cubicBezTo>
                    <a:pt x="-1882" y="5720"/>
                    <a:pt x="404" y="10063"/>
                    <a:pt x="3376" y="13492"/>
                  </a:cubicBezTo>
                  <a:cubicBezTo>
                    <a:pt x="4748" y="15093"/>
                    <a:pt x="6348" y="16693"/>
                    <a:pt x="7491" y="18522"/>
                  </a:cubicBezTo>
                  <a:cubicBezTo>
                    <a:pt x="23036" y="42296"/>
                    <a:pt x="27836" y="67899"/>
                    <a:pt x="19835" y="95560"/>
                  </a:cubicBezTo>
                  <a:close/>
                </a:path>
              </a:pathLst>
            </a:custGeom>
            <a:solidFill>
              <a:srgbClr val="000000"/>
            </a:solidFill>
            <a:ln w="2286" cap="flat">
              <a:noFill/>
              <a:prstDash val="solid"/>
              <a:miter/>
            </a:ln>
          </p:spPr>
          <p:txBody>
            <a:bodyPr rtlCol="0" anchor="ctr"/>
            <a:lstStyle/>
            <a:p>
              <a:endParaRPr lang="en-US"/>
            </a:p>
          </p:txBody>
        </p:sp>
        <p:sp>
          <p:nvSpPr>
            <p:cNvPr id="70" name="Freeform 129">
              <a:extLst>
                <a:ext uri="{FF2B5EF4-FFF2-40B4-BE49-F238E27FC236}">
                  <a16:creationId xmlns:a16="http://schemas.microsoft.com/office/drawing/2014/main" id="{4FC538EC-63D0-BFA4-4B7F-B86C27DC0768}"/>
                </a:ext>
              </a:extLst>
            </p:cNvPr>
            <p:cNvSpPr/>
            <p:nvPr/>
          </p:nvSpPr>
          <p:spPr>
            <a:xfrm>
              <a:off x="9229767" y="6464335"/>
              <a:ext cx="112023" cy="20236"/>
            </a:xfrm>
            <a:custGeom>
              <a:avLst/>
              <a:gdLst>
                <a:gd name="connsiteX0" fmla="*/ 108138 w 112023"/>
                <a:gd name="connsiteY0" fmla="*/ 8474 h 20236"/>
                <a:gd name="connsiteX1" fmla="*/ 8011 w 112023"/>
                <a:gd name="connsiteY1" fmla="*/ 473 h 20236"/>
                <a:gd name="connsiteX2" fmla="*/ 10 w 112023"/>
                <a:gd name="connsiteY2" fmla="*/ 5959 h 20236"/>
                <a:gd name="connsiteX3" fmla="*/ 7553 w 112023"/>
                <a:gd name="connsiteY3" fmla="*/ 12132 h 20236"/>
                <a:gd name="connsiteX4" fmla="*/ 20584 w 112023"/>
                <a:gd name="connsiteY4" fmla="*/ 12132 h 20236"/>
                <a:gd name="connsiteX5" fmla="*/ 94422 w 112023"/>
                <a:gd name="connsiteY5" fmla="*/ 18532 h 20236"/>
                <a:gd name="connsiteX6" fmla="*/ 104937 w 112023"/>
                <a:gd name="connsiteY6" fmla="*/ 20133 h 20236"/>
                <a:gd name="connsiteX7" fmla="*/ 112024 w 112023"/>
                <a:gd name="connsiteY7" fmla="*/ 12817 h 20236"/>
                <a:gd name="connsiteX8" fmla="*/ 108138 w 112023"/>
                <a:gd name="connsiteY8" fmla="*/ 8474 h 20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23" h="20236">
                  <a:moveTo>
                    <a:pt x="108138" y="8474"/>
                  </a:moveTo>
                  <a:cubicBezTo>
                    <a:pt x="74762" y="6188"/>
                    <a:pt x="41844" y="-2042"/>
                    <a:pt x="8011" y="473"/>
                  </a:cubicBezTo>
                  <a:cubicBezTo>
                    <a:pt x="4353" y="702"/>
                    <a:pt x="238" y="1387"/>
                    <a:pt x="10" y="5959"/>
                  </a:cubicBezTo>
                  <a:cubicBezTo>
                    <a:pt x="-219" y="10303"/>
                    <a:pt x="3667" y="11903"/>
                    <a:pt x="7553" y="12132"/>
                  </a:cubicBezTo>
                  <a:cubicBezTo>
                    <a:pt x="11897" y="12589"/>
                    <a:pt x="16240" y="12360"/>
                    <a:pt x="20584" y="12132"/>
                  </a:cubicBezTo>
                  <a:cubicBezTo>
                    <a:pt x="45501" y="10303"/>
                    <a:pt x="70190" y="12589"/>
                    <a:pt x="94422" y="18532"/>
                  </a:cubicBezTo>
                  <a:cubicBezTo>
                    <a:pt x="97851" y="19447"/>
                    <a:pt x="101508" y="20590"/>
                    <a:pt x="104937" y="20133"/>
                  </a:cubicBezTo>
                  <a:cubicBezTo>
                    <a:pt x="108366" y="19675"/>
                    <a:pt x="111338" y="16704"/>
                    <a:pt x="112024" y="12817"/>
                  </a:cubicBezTo>
                  <a:cubicBezTo>
                    <a:pt x="112024" y="10303"/>
                    <a:pt x="110195" y="8703"/>
                    <a:pt x="108138" y="8474"/>
                  </a:cubicBezTo>
                  <a:close/>
                </a:path>
              </a:pathLst>
            </a:custGeom>
            <a:solidFill>
              <a:srgbClr val="000000"/>
            </a:solidFill>
            <a:ln w="2286" cap="flat">
              <a:noFill/>
              <a:prstDash val="solid"/>
              <a:miter/>
            </a:ln>
          </p:spPr>
          <p:txBody>
            <a:bodyPr rtlCol="0" anchor="ctr"/>
            <a:lstStyle/>
            <a:p>
              <a:endParaRPr lang="en-US"/>
            </a:p>
          </p:txBody>
        </p:sp>
        <p:sp>
          <p:nvSpPr>
            <p:cNvPr id="71" name="Freeform 130">
              <a:extLst>
                <a:ext uri="{FF2B5EF4-FFF2-40B4-BE49-F238E27FC236}">
                  <a16:creationId xmlns:a16="http://schemas.microsoft.com/office/drawing/2014/main" id="{C8FE5658-6666-FD3F-EF09-587CB08C26B1}"/>
                </a:ext>
              </a:extLst>
            </p:cNvPr>
            <p:cNvSpPr/>
            <p:nvPr/>
          </p:nvSpPr>
          <p:spPr>
            <a:xfrm>
              <a:off x="8731657" y="5699864"/>
              <a:ext cx="80238" cy="67484"/>
            </a:xfrm>
            <a:custGeom>
              <a:avLst/>
              <a:gdLst>
                <a:gd name="connsiteX0" fmla="*/ 25374 w 80238"/>
                <a:gd name="connsiteY0" fmla="*/ 8963 h 67484"/>
                <a:gd name="connsiteX1" fmla="*/ 0 w 80238"/>
                <a:gd name="connsiteY1" fmla="*/ 67484 h 67484"/>
                <a:gd name="connsiteX2" fmla="*/ 15545 w 80238"/>
                <a:gd name="connsiteY2" fmla="*/ 40052 h 67484"/>
                <a:gd name="connsiteX3" fmla="*/ 58293 w 80238"/>
                <a:gd name="connsiteY3" fmla="*/ 11477 h 67484"/>
                <a:gd name="connsiteX4" fmla="*/ 80238 w 80238"/>
                <a:gd name="connsiteY4" fmla="*/ 5305 h 67484"/>
                <a:gd name="connsiteX5" fmla="*/ 25374 w 80238"/>
                <a:gd name="connsiteY5" fmla="*/ 8963 h 6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238" h="67484">
                  <a:moveTo>
                    <a:pt x="25374" y="8963"/>
                  </a:moveTo>
                  <a:cubicBezTo>
                    <a:pt x="7772" y="24050"/>
                    <a:pt x="686" y="44396"/>
                    <a:pt x="0" y="67484"/>
                  </a:cubicBezTo>
                  <a:cubicBezTo>
                    <a:pt x="6629" y="59026"/>
                    <a:pt x="10744" y="49425"/>
                    <a:pt x="15545" y="40052"/>
                  </a:cubicBezTo>
                  <a:cubicBezTo>
                    <a:pt x="24460" y="22679"/>
                    <a:pt x="37033" y="11020"/>
                    <a:pt x="58293" y="11477"/>
                  </a:cubicBezTo>
                  <a:cubicBezTo>
                    <a:pt x="65151" y="11706"/>
                    <a:pt x="72923" y="12392"/>
                    <a:pt x="80238" y="5305"/>
                  </a:cubicBezTo>
                  <a:cubicBezTo>
                    <a:pt x="63322" y="-2696"/>
                    <a:pt x="37947" y="-1781"/>
                    <a:pt x="25374" y="8963"/>
                  </a:cubicBezTo>
                  <a:close/>
                </a:path>
              </a:pathLst>
            </a:custGeom>
            <a:solidFill>
              <a:srgbClr val="000000"/>
            </a:solidFill>
            <a:ln w="2286" cap="flat">
              <a:noFill/>
              <a:prstDash val="solid"/>
              <a:miter/>
            </a:ln>
          </p:spPr>
          <p:txBody>
            <a:bodyPr rtlCol="0" anchor="ctr"/>
            <a:lstStyle/>
            <a:p>
              <a:endParaRPr lang="en-US"/>
            </a:p>
          </p:txBody>
        </p:sp>
        <p:sp>
          <p:nvSpPr>
            <p:cNvPr id="72" name="Freeform 131">
              <a:extLst>
                <a:ext uri="{FF2B5EF4-FFF2-40B4-BE49-F238E27FC236}">
                  <a16:creationId xmlns:a16="http://schemas.microsoft.com/office/drawing/2014/main" id="{FC8E5C85-5227-69C1-E0E6-979694E78F79}"/>
                </a:ext>
              </a:extLst>
            </p:cNvPr>
            <p:cNvSpPr/>
            <p:nvPr/>
          </p:nvSpPr>
          <p:spPr>
            <a:xfrm>
              <a:off x="8623043" y="6460414"/>
              <a:ext cx="101070" cy="14021"/>
            </a:xfrm>
            <a:custGeom>
              <a:avLst/>
              <a:gdLst>
                <a:gd name="connsiteX0" fmla="*/ 67694 w 101070"/>
                <a:gd name="connsiteY0" fmla="*/ 1193 h 14021"/>
                <a:gd name="connsiteX1" fmla="*/ 32947 w 101070"/>
                <a:gd name="connsiteY1" fmla="*/ 1650 h 14021"/>
                <a:gd name="connsiteX2" fmla="*/ 4601 w 101070"/>
                <a:gd name="connsiteY2" fmla="*/ 507 h 14021"/>
                <a:gd name="connsiteX3" fmla="*/ 29 w 101070"/>
                <a:gd name="connsiteY3" fmla="*/ 4393 h 14021"/>
                <a:gd name="connsiteX4" fmla="*/ 2772 w 101070"/>
                <a:gd name="connsiteY4" fmla="*/ 9651 h 14021"/>
                <a:gd name="connsiteX5" fmla="*/ 11002 w 101070"/>
                <a:gd name="connsiteY5" fmla="*/ 11937 h 14021"/>
                <a:gd name="connsiteX6" fmla="*/ 101070 w 101070"/>
                <a:gd name="connsiteY6" fmla="*/ 11251 h 14021"/>
                <a:gd name="connsiteX7" fmla="*/ 67694 w 101070"/>
                <a:gd name="connsiteY7" fmla="*/ 1193 h 1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070" h="14021">
                  <a:moveTo>
                    <a:pt x="67694" y="1193"/>
                  </a:moveTo>
                  <a:cubicBezTo>
                    <a:pt x="56493" y="4165"/>
                    <a:pt x="44606" y="3479"/>
                    <a:pt x="32947" y="1650"/>
                  </a:cubicBezTo>
                  <a:cubicBezTo>
                    <a:pt x="23575" y="279"/>
                    <a:pt x="13973" y="507"/>
                    <a:pt x="4601" y="507"/>
                  </a:cubicBezTo>
                  <a:cubicBezTo>
                    <a:pt x="2772" y="507"/>
                    <a:pt x="257" y="1422"/>
                    <a:pt x="29" y="4393"/>
                  </a:cubicBezTo>
                  <a:cubicBezTo>
                    <a:pt x="-200" y="6908"/>
                    <a:pt x="943" y="8737"/>
                    <a:pt x="2772" y="9651"/>
                  </a:cubicBezTo>
                  <a:cubicBezTo>
                    <a:pt x="5287" y="10794"/>
                    <a:pt x="8258" y="11937"/>
                    <a:pt x="11002" y="11937"/>
                  </a:cubicBezTo>
                  <a:cubicBezTo>
                    <a:pt x="39805" y="13766"/>
                    <a:pt x="68609" y="15823"/>
                    <a:pt x="101070" y="11251"/>
                  </a:cubicBezTo>
                  <a:cubicBezTo>
                    <a:pt x="89183" y="1193"/>
                    <a:pt x="79810" y="-2007"/>
                    <a:pt x="67694" y="119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87090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59F947-A81B-D0F5-65EA-F29D728EA203}"/>
              </a:ext>
            </a:extLst>
          </p:cNvPr>
          <p:cNvSpPr>
            <a:spLocks noGrp="1"/>
          </p:cNvSpPr>
          <p:nvPr>
            <p:ph type="body" sz="quarter" idx="13"/>
          </p:nvPr>
        </p:nvSpPr>
        <p:spPr>
          <a:xfrm>
            <a:off x="354840" y="895350"/>
            <a:ext cx="5093459" cy="4291012"/>
          </a:xfrm>
        </p:spPr>
        <p:txBody>
          <a:bodyPr>
            <a:normAutofit fontScale="85000" lnSpcReduction="20000"/>
          </a:bodyPr>
          <a:lstStyle/>
          <a:p>
            <a:r>
              <a:rPr lang="en-US" i="0" dirty="0"/>
              <a:t>Keep the </a:t>
            </a:r>
            <a:r>
              <a:rPr lang="en-US" b="1" i="0" dirty="0"/>
              <a:t>pitch visuals clean and images rich</a:t>
            </a:r>
            <a:r>
              <a:rPr lang="en-US" i="0" dirty="0"/>
              <a:t> (a picture of a glamping dome in a beautiful setting can instantly convey the concept). </a:t>
            </a:r>
          </a:p>
          <a:p>
            <a:endParaRPr lang="en-US" i="0" dirty="0"/>
          </a:p>
          <a:p>
            <a:r>
              <a:rPr lang="en-US" i="0" dirty="0"/>
              <a:t>If doing a written pitch (like a grant application form), you’ll use a similar structure in text form: an executive summary, description of project, market analysis, etc., which is essentially the content of the slides in paragraphs.</a:t>
            </a:r>
          </a:p>
          <a:p>
            <a:endParaRPr lang="en-IE" i="0" dirty="0"/>
          </a:p>
        </p:txBody>
      </p:sp>
      <p:pic>
        <p:nvPicPr>
          <p:cNvPr id="9" name="Picture Placeholder 8" descr="A person and person sitting at a table with a computer&#10;&#10;AI-generated content may be incorrect.">
            <a:extLst>
              <a:ext uri="{FF2B5EF4-FFF2-40B4-BE49-F238E27FC236}">
                <a16:creationId xmlns:a16="http://schemas.microsoft.com/office/drawing/2014/main" id="{9E4CA8E8-7685-F969-D64F-B663FA2ABAD3}"/>
              </a:ext>
            </a:extLst>
          </p:cNvPr>
          <p:cNvPicPr>
            <a:picLocks noGrp="1" noChangeAspect="1"/>
          </p:cNvPicPr>
          <p:nvPr>
            <p:ph type="pic" sz="quarter" idx="19"/>
          </p:nvPr>
        </p:nvPicPr>
        <p:blipFill>
          <a:blip r:embed="rId2"/>
          <a:srcRect l="2006" r="2006"/>
          <a:stretch>
            <a:fillRect/>
          </a:stretch>
        </p:blipFill>
        <p:spPr/>
      </p:pic>
      <p:sp>
        <p:nvSpPr>
          <p:cNvPr id="7" name="Text Placeholder 6">
            <a:extLst>
              <a:ext uri="{FF2B5EF4-FFF2-40B4-BE49-F238E27FC236}">
                <a16:creationId xmlns:a16="http://schemas.microsoft.com/office/drawing/2014/main" id="{1FED4D8D-1042-69A2-9120-E12D0E761423}"/>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20910789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374006-ADBB-7E90-FC3F-9EB2A99C97E3}"/>
              </a:ext>
            </a:extLst>
          </p:cNvPr>
          <p:cNvSpPr>
            <a:spLocks noGrp="1"/>
          </p:cNvSpPr>
          <p:nvPr>
            <p:ph type="body" sz="quarter" idx="18"/>
          </p:nvPr>
        </p:nvSpPr>
        <p:spPr>
          <a:xfrm>
            <a:off x="409576" y="934830"/>
            <a:ext cx="11258550" cy="3499183"/>
          </a:xfrm>
        </p:spPr>
        <p:txBody>
          <a:bodyPr/>
          <a:lstStyle/>
          <a:p>
            <a:pPr>
              <a:spcAft>
                <a:spcPts val="600"/>
              </a:spcAft>
            </a:pPr>
            <a:r>
              <a:rPr lang="en-US" dirty="0"/>
              <a:t>Embarking on an alternative tourism accommodation venture is an exciting journey. With the information in this module, you should be equipped to </a:t>
            </a:r>
            <a:r>
              <a:rPr lang="en-US" b="1" dirty="0"/>
              <a:t>plan your finances smartly, find the right mix of funding, and make a compelling case to backers</a:t>
            </a:r>
            <a:r>
              <a:rPr lang="en-US" dirty="0"/>
              <a:t> for your unique rural retreat. </a:t>
            </a:r>
            <a:r>
              <a:rPr lang="en-US" b="1" dirty="0"/>
              <a:t>Remember:</a:t>
            </a:r>
          </a:p>
          <a:p>
            <a:pPr marL="342900" indent="-342900">
              <a:spcAft>
                <a:spcPts val="600"/>
              </a:spcAft>
              <a:buFont typeface="Wingdings" panose="05000000000000000000" pitchFamily="2" charset="2"/>
              <a:buChar char="q"/>
            </a:pPr>
            <a:r>
              <a:rPr lang="en-US" b="1" dirty="0"/>
              <a:t>Start with a strong plan</a:t>
            </a:r>
            <a:r>
              <a:rPr lang="en-US" dirty="0"/>
              <a:t> – it’s the foundation for convincing others (and yourself) that the business will work.</a:t>
            </a:r>
          </a:p>
          <a:p>
            <a:pPr marL="342900" indent="-342900">
              <a:spcAft>
                <a:spcPts val="600"/>
              </a:spcAft>
              <a:buFont typeface="Wingdings" panose="05000000000000000000" pitchFamily="2" charset="2"/>
              <a:buChar char="q"/>
            </a:pPr>
            <a:r>
              <a:rPr lang="en-US" b="1" dirty="0"/>
              <a:t>Be resourceful and proactive</a:t>
            </a:r>
            <a:r>
              <a:rPr lang="en-US" dirty="0"/>
              <a:t> in seeking funds – cast a wide net (from EU grants to local banks to crowdfunding) and don’t get discouraged by a “no” or a tedious application; persistence pays off.</a:t>
            </a:r>
          </a:p>
          <a:p>
            <a:pPr marL="342900" indent="-342900">
              <a:spcAft>
                <a:spcPts val="600"/>
              </a:spcAft>
              <a:buFont typeface="Wingdings" panose="05000000000000000000" pitchFamily="2" charset="2"/>
              <a:buChar char="q"/>
            </a:pPr>
            <a:r>
              <a:rPr lang="en-US" b="1" dirty="0"/>
              <a:t>Stay prudent but positive</a:t>
            </a:r>
            <a:r>
              <a:rPr lang="en-US" dirty="0"/>
              <a:t> in financial management – keep costs in check, but also invest in quality and guest experience, which ultimately drive your revenue.</a:t>
            </a:r>
          </a:p>
          <a:p>
            <a:pPr marL="342900" indent="-342900">
              <a:spcAft>
                <a:spcPts val="600"/>
              </a:spcAft>
              <a:buFont typeface="Wingdings" panose="05000000000000000000" pitchFamily="2" charset="2"/>
              <a:buChar char="q"/>
            </a:pPr>
            <a:r>
              <a:rPr lang="en-US" b="1" dirty="0"/>
              <a:t>Leverage your network</a:t>
            </a:r>
            <a:r>
              <a:rPr lang="en-US" dirty="0"/>
              <a:t> – talk to other entrepreneurs, use local supports, and maybe even team up with others for joint funding opportunities.</a:t>
            </a:r>
          </a:p>
          <a:p>
            <a:pPr>
              <a:spcAft>
                <a:spcPts val="600"/>
              </a:spcAft>
            </a:pPr>
            <a:r>
              <a:rPr lang="en-US" dirty="0"/>
              <a:t>As a new entrepreneur in the glamping/eco-lodge world, you are not alone – there are communities and resources out there to help you thrive. Below is a list of reference links from this module (reports, websites, tools) – use them to dive deeper into topics as needed. Good luck turning your alternative accommodation dream into a sustainable reality!</a:t>
            </a:r>
          </a:p>
          <a:p>
            <a:pPr>
              <a:spcAft>
                <a:spcPts val="600"/>
              </a:spcAft>
            </a:pPr>
            <a:endParaRPr lang="en-IE" dirty="0"/>
          </a:p>
        </p:txBody>
      </p:sp>
      <p:sp>
        <p:nvSpPr>
          <p:cNvPr id="3" name="Text Placeholder 2">
            <a:extLst>
              <a:ext uri="{FF2B5EF4-FFF2-40B4-BE49-F238E27FC236}">
                <a16:creationId xmlns:a16="http://schemas.microsoft.com/office/drawing/2014/main" id="{9534FE8C-867C-A000-8AE1-0579E6C862C5}"/>
              </a:ext>
            </a:extLst>
          </p:cNvPr>
          <p:cNvSpPr>
            <a:spLocks noGrp="1"/>
          </p:cNvSpPr>
          <p:nvPr>
            <p:ph type="body" sz="quarter" idx="16"/>
          </p:nvPr>
        </p:nvSpPr>
        <p:spPr>
          <a:xfrm>
            <a:off x="523874" y="138527"/>
            <a:ext cx="10614687" cy="803654"/>
          </a:xfrm>
        </p:spPr>
        <p:txBody>
          <a:bodyPr/>
          <a:lstStyle/>
          <a:p>
            <a:r>
              <a:rPr lang="en-US" sz="3200" dirty="0"/>
              <a:t>Conclusion &amp; Next Steps</a:t>
            </a:r>
          </a:p>
          <a:p>
            <a:endParaRPr lang="en-IE" dirty="0"/>
          </a:p>
        </p:txBody>
      </p:sp>
    </p:spTree>
    <p:extLst>
      <p:ext uri="{BB962C8B-B14F-4D97-AF65-F5344CB8AC3E}">
        <p14:creationId xmlns:p14="http://schemas.microsoft.com/office/powerpoint/2010/main" val="4121292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E6F94-A8EF-655E-3A05-6E0067A1C1D8}"/>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9699A915-C551-BC03-F7D2-FDBA8414351A}"/>
              </a:ext>
            </a:extLst>
          </p:cNvPr>
          <p:cNvSpPr>
            <a:spLocks noGrp="1"/>
          </p:cNvSpPr>
          <p:nvPr>
            <p:ph type="body" sz="quarter" idx="16"/>
          </p:nvPr>
        </p:nvSpPr>
        <p:spPr>
          <a:xfrm>
            <a:off x="352931" y="2487978"/>
            <a:ext cx="5282339" cy="3066422"/>
          </a:xfrm>
        </p:spPr>
        <p:txBody>
          <a:bodyPr/>
          <a:lstStyle/>
          <a:p>
            <a:r>
              <a:rPr lang="en-US" sz="4000" dirty="0"/>
              <a:t>Resources and Supports</a:t>
            </a:r>
            <a:endParaRPr lang="en-IE" dirty="0"/>
          </a:p>
        </p:txBody>
      </p:sp>
      <p:sp>
        <p:nvSpPr>
          <p:cNvPr id="15" name="TextBox 14">
            <a:extLst>
              <a:ext uri="{FF2B5EF4-FFF2-40B4-BE49-F238E27FC236}">
                <a16:creationId xmlns:a16="http://schemas.microsoft.com/office/drawing/2014/main" id="{26C55644-FADA-E5D7-88FB-1BD1D93E9860}"/>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Access tools, templates, and funding guides to plan and finance your alternative accommodation.</a:t>
            </a:r>
            <a:br>
              <a:rPr lang="en-US" sz="2200" dirty="0">
                <a:solidFill>
                  <a:srgbClr val="494949"/>
                </a:solidFill>
              </a:rPr>
            </a:br>
            <a:r>
              <a:rPr lang="en-US" sz="2200" dirty="0">
                <a:solidFill>
                  <a:srgbClr val="494949"/>
                </a:solidFill>
              </a:rPr>
              <a:t>Find trusted platforms for managing bookings, calculating guest costs, and tracking revenue.</a:t>
            </a:r>
            <a:br>
              <a:rPr lang="en-US" sz="2200" dirty="0">
                <a:solidFill>
                  <a:srgbClr val="494949"/>
                </a:solidFill>
              </a:rPr>
            </a:br>
            <a:r>
              <a:rPr lang="en-US" sz="2200" dirty="0">
                <a:solidFill>
                  <a:srgbClr val="494949"/>
                </a:solidFill>
              </a:rPr>
              <a:t>Get support from other groups, articles, and experts in the field. Use videos, tools and guides to help you grow your business, skills and confidence.</a:t>
            </a:r>
            <a:endParaRPr lang="en-IE" sz="2200" dirty="0">
              <a:solidFill>
                <a:srgbClr val="494949"/>
              </a:solidFill>
            </a:endParaRPr>
          </a:p>
        </p:txBody>
      </p:sp>
      <p:pic>
        <p:nvPicPr>
          <p:cNvPr id="9" name="Picture Placeholder 8" descr="A calculator and paper money&#10;&#10;AI-generated content may be incorrect.">
            <a:extLst>
              <a:ext uri="{FF2B5EF4-FFF2-40B4-BE49-F238E27FC236}">
                <a16:creationId xmlns:a16="http://schemas.microsoft.com/office/drawing/2014/main" id="{C702689E-AB5B-A0EB-8037-3894098C1118}"/>
              </a:ext>
            </a:extLst>
          </p:cNvPr>
          <p:cNvPicPr>
            <a:picLocks noGrp="1" noChangeAspect="1"/>
          </p:cNvPicPr>
          <p:nvPr>
            <p:ph type="pic" sz="quarter" idx="19"/>
          </p:nvPr>
        </p:nvPicPr>
        <p:blipFill>
          <a:blip r:embed="rId2"/>
          <a:srcRect l="1974" r="1974"/>
          <a:stretch>
            <a:fillRect/>
          </a:stretch>
        </p:blipFill>
        <p:spPr/>
      </p:pic>
    </p:spTree>
    <p:extLst>
      <p:ext uri="{BB962C8B-B14F-4D97-AF65-F5344CB8AC3E}">
        <p14:creationId xmlns:p14="http://schemas.microsoft.com/office/powerpoint/2010/main" val="28826098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74A8E-8C3B-8ECD-99DB-0812B55515C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2EBB38-7E5E-A9F3-0DBD-C76B964ACF95}"/>
              </a:ext>
            </a:extLst>
          </p:cNvPr>
          <p:cNvSpPr>
            <a:spLocks noGrp="1"/>
          </p:cNvSpPr>
          <p:nvPr>
            <p:ph type="body" sz="quarter" idx="18"/>
          </p:nvPr>
        </p:nvSpPr>
        <p:spPr>
          <a:xfrm>
            <a:off x="5026782" y="431584"/>
            <a:ext cx="6803268" cy="2213420"/>
          </a:xfrm>
        </p:spPr>
        <p:txBody>
          <a:bodyPr/>
          <a:lstStyle/>
          <a:p>
            <a:r>
              <a:rPr lang="en-US" dirty="0"/>
              <a:t>If you’re meeting investors or want to </a:t>
            </a:r>
            <a:r>
              <a:rPr lang="en-US" dirty="0" err="1"/>
              <a:t>summarise</a:t>
            </a:r>
            <a:r>
              <a:rPr lang="en-US" dirty="0"/>
              <a:t> your plan visually, use a pitch deck. You can find free pitch deck templates on tools like Canva or PowerPoint. Please focus on the 10-slide structure we outlined (Problem, Solution, etc.). For a reference, consider looking up </a:t>
            </a:r>
            <a:r>
              <a:rPr lang="en-US" b="1" dirty="0">
                <a:solidFill>
                  <a:srgbClr val="E96751"/>
                </a:solidFill>
                <a:hlinkClick r:id="rId2">
                  <a:extLst>
                    <a:ext uri="{A12FA001-AC4F-418D-AE19-62706E023703}">
                      <ahyp:hlinkClr xmlns:ahyp="http://schemas.microsoft.com/office/drawing/2018/hyperlinkcolor" val="tx"/>
                    </a:ext>
                  </a:extLst>
                </a:hlinkClick>
              </a:rPr>
              <a:t>Guy Kawasaki’s 10-slide pitch template</a:t>
            </a:r>
            <a:r>
              <a:rPr lang="en-US" dirty="0">
                <a:solidFill>
                  <a:srgbClr val="E96751"/>
                </a:solidFill>
                <a:hlinkClick r:id="rId2">
                  <a:extLst>
                    <a:ext uri="{A12FA001-AC4F-418D-AE19-62706E023703}">
                      <ahyp:hlinkClr xmlns:ahyp="http://schemas.microsoft.com/office/drawing/2018/hyperlinkcolor" val="tx"/>
                    </a:ext>
                  </a:extLst>
                </a:hlinkClick>
              </a:rPr>
              <a:t>,</a:t>
            </a:r>
            <a:r>
              <a:rPr lang="en-US" dirty="0"/>
              <a:t> which is popular among startups.</a:t>
            </a:r>
          </a:p>
          <a:p>
            <a:r>
              <a:rPr lang="en-US" dirty="0"/>
              <a:t>Guy Kawasaki's 10/20/30 rule for presentations advocates for concise and impactful delivery. It suggests that a presentation should have no more than 10 slides, last no longer than 20 minutes, and use a font size of at least 30 points. You can create a powerful pitch that captures attention, conveys your message effectively, and increases your chances of success. </a:t>
            </a:r>
          </a:p>
          <a:p>
            <a:r>
              <a:rPr lang="en-US" dirty="0"/>
              <a:t>While you don’t want to copy, it helps to see how others visually present occupancy projections or market stats. Practice presenting it in 5-10 minutes – even if you’re not pitching live, it will help you communicate clearly in interviews and networking situations.</a:t>
            </a:r>
          </a:p>
        </p:txBody>
      </p:sp>
      <p:sp>
        <p:nvSpPr>
          <p:cNvPr id="13" name="Freeform 28">
            <a:extLst>
              <a:ext uri="{FF2B5EF4-FFF2-40B4-BE49-F238E27FC236}">
                <a16:creationId xmlns:a16="http://schemas.microsoft.com/office/drawing/2014/main" id="{707233E6-6F83-15C8-A6D0-68DE417A5B73}"/>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6689312-B432-D01E-8DC1-F2E6AA4924B4}"/>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9003A794-4193-871E-3346-B502C02E5D81}"/>
              </a:ext>
            </a:extLst>
          </p:cNvPr>
          <p:cNvSpPr txBox="1"/>
          <p:nvPr/>
        </p:nvSpPr>
        <p:spPr>
          <a:xfrm>
            <a:off x="448951" y="1299930"/>
            <a:ext cx="4280322" cy="1077218"/>
          </a:xfrm>
          <a:prstGeom prst="rect">
            <a:avLst/>
          </a:prstGeom>
          <a:noFill/>
        </p:spPr>
        <p:txBody>
          <a:bodyPr wrap="square">
            <a:spAutoFit/>
          </a:bodyPr>
          <a:lstStyle/>
          <a:p>
            <a:pPr algn="ctr"/>
            <a:r>
              <a:rPr lang="en-US" sz="3200" b="1" dirty="0"/>
              <a:t>Pitch Deck Outline &amp; Sample Slides</a:t>
            </a:r>
            <a:endParaRPr lang="en-IE" sz="3200" dirty="0">
              <a:solidFill>
                <a:srgbClr val="494949"/>
              </a:solidFill>
            </a:endParaRPr>
          </a:p>
        </p:txBody>
      </p:sp>
      <p:pic>
        <p:nvPicPr>
          <p:cNvPr id="10" name="Picture 9">
            <a:hlinkClick r:id="rId3"/>
            <a:extLst>
              <a:ext uri="{FF2B5EF4-FFF2-40B4-BE49-F238E27FC236}">
                <a16:creationId xmlns:a16="http://schemas.microsoft.com/office/drawing/2014/main" id="{23CD1764-762D-7023-D27F-8E52F7EBC780}"/>
              </a:ext>
            </a:extLst>
          </p:cNvPr>
          <p:cNvPicPr>
            <a:picLocks noChangeAspect="1"/>
          </p:cNvPicPr>
          <p:nvPr/>
        </p:nvPicPr>
        <p:blipFill>
          <a:blip r:embed="rId4"/>
          <a:stretch>
            <a:fillRect/>
          </a:stretch>
        </p:blipFill>
        <p:spPr>
          <a:xfrm>
            <a:off x="742950" y="2645004"/>
            <a:ext cx="3857625" cy="2171187"/>
          </a:xfrm>
          <a:prstGeom prst="rect">
            <a:avLst/>
          </a:prstGeom>
        </p:spPr>
      </p:pic>
    </p:spTree>
    <p:extLst>
      <p:ext uri="{BB962C8B-B14F-4D97-AF65-F5344CB8AC3E}">
        <p14:creationId xmlns:p14="http://schemas.microsoft.com/office/powerpoint/2010/main" val="27524175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AFD05-DD5F-B6CA-13E9-8E39405F81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77B4FD-A6D5-F8F0-4AC0-2BA4CB6FA53E}"/>
              </a:ext>
            </a:extLst>
          </p:cNvPr>
          <p:cNvSpPr>
            <a:spLocks noGrp="1"/>
          </p:cNvSpPr>
          <p:nvPr>
            <p:ph type="body" sz="quarter" idx="18"/>
          </p:nvPr>
        </p:nvSpPr>
        <p:spPr>
          <a:xfrm>
            <a:off x="5026782" y="647033"/>
            <a:ext cx="6565143" cy="2213420"/>
          </a:xfrm>
        </p:spPr>
        <p:txBody>
          <a:bodyPr/>
          <a:lstStyle/>
          <a:p>
            <a:r>
              <a:rPr lang="en-US" b="1" dirty="0" err="1"/>
              <a:t>TouchStay’s</a:t>
            </a:r>
            <a:r>
              <a:rPr lang="en-US" b="1" dirty="0"/>
              <a:t> Glamping Business Plan Guide</a:t>
            </a:r>
            <a:r>
              <a:rPr lang="en-US" dirty="0"/>
              <a:t>, available at touchstay.com, includes a checklist and example sections that can serve as inspiration. </a:t>
            </a:r>
          </a:p>
          <a:p>
            <a:pPr fontAlgn="base"/>
            <a:r>
              <a:rPr lang="en-US" u="sng" dirty="0">
                <a:solidFill>
                  <a:srgbClr val="E96751"/>
                </a:solidFill>
                <a:hlinkClick r:id="rId2">
                  <a:extLst>
                    <a:ext uri="{A12FA001-AC4F-418D-AE19-62706E023703}">
                      <ahyp:hlinkClr xmlns:ahyp="http://schemas.microsoft.com/office/drawing/2018/hyperlinkcolor" val="tx"/>
                    </a:ext>
                  </a:extLst>
                </a:hlinkClick>
              </a:rPr>
              <a:t>Winning </a:t>
            </a:r>
            <a:r>
              <a:rPr lang="en-US" u="sng" dirty="0">
                <a:solidFill>
                  <a:srgbClr val="E96751"/>
                </a:solidFill>
              </a:rPr>
              <a:t>Glamping Business Plan Template</a:t>
            </a:r>
            <a:endParaRPr lang="en-US" dirty="0">
              <a:solidFill>
                <a:srgbClr val="E96751"/>
              </a:solidFill>
            </a:endParaRPr>
          </a:p>
          <a:p>
            <a:pPr fontAlgn="base"/>
            <a:r>
              <a:rPr lang="en-US" u="sng" dirty="0">
                <a:solidFill>
                  <a:srgbClr val="E96751"/>
                </a:solidFill>
                <a:hlinkClick r:id="rId3">
                  <a:extLst>
                    <a:ext uri="{A12FA001-AC4F-418D-AE19-62706E023703}">
                      <ahyp:hlinkClr xmlns:ahyp="http://schemas.microsoft.com/office/drawing/2018/hyperlinkcolor" val="tx"/>
                    </a:ext>
                  </a:extLst>
                </a:hlinkClick>
              </a:rPr>
              <a:t>Free glamping business plan template</a:t>
            </a:r>
            <a:endParaRPr lang="en-US" dirty="0">
              <a:solidFill>
                <a:srgbClr val="E96751"/>
              </a:solidFill>
            </a:endParaRPr>
          </a:p>
          <a:p>
            <a:pPr fontAlgn="base"/>
            <a:r>
              <a:rPr lang="en-US" u="sng" dirty="0">
                <a:solidFill>
                  <a:srgbClr val="E96751"/>
                </a:solidFill>
                <a:hlinkClick r:id="rId4">
                  <a:extLst>
                    <a:ext uri="{A12FA001-AC4F-418D-AE19-62706E023703}">
                      <ahyp:hlinkClr xmlns:ahyp="http://schemas.microsoft.com/office/drawing/2018/hyperlinkcolor" val="tx"/>
                    </a:ext>
                  </a:extLst>
                </a:hlinkClick>
              </a:rPr>
              <a:t>Beyond the checklist: craft a compelling narrative</a:t>
            </a:r>
            <a:endParaRPr lang="en-US" dirty="0">
              <a:solidFill>
                <a:srgbClr val="E96751"/>
              </a:solidFill>
            </a:endParaRPr>
          </a:p>
          <a:p>
            <a:pPr fontAlgn="base"/>
            <a:r>
              <a:rPr lang="en-US" dirty="0"/>
              <a:t>Or check out these other free glamping business plan templates from industry leaders: </a:t>
            </a:r>
            <a:r>
              <a:rPr lang="en-IE" u="sng" dirty="0" err="1">
                <a:solidFill>
                  <a:srgbClr val="E96751"/>
                </a:solidFill>
                <a:hlinkClick r:id="rId5">
                  <a:extLst>
                    <a:ext uri="{A12FA001-AC4F-418D-AE19-62706E023703}">
                      <ahyp:hlinkClr xmlns:ahyp="http://schemas.microsoft.com/office/drawing/2018/hyperlinkcolor" val="tx"/>
                    </a:ext>
                  </a:extLst>
                </a:hlinkClick>
              </a:rPr>
              <a:t>Glampitect</a:t>
            </a:r>
            <a:r>
              <a:rPr lang="en-IE" u="sng" dirty="0">
                <a:solidFill>
                  <a:srgbClr val="E96751"/>
                </a:solidFill>
              </a:rPr>
              <a:t>, </a:t>
            </a:r>
            <a:r>
              <a:rPr lang="en-IE" u="sng" dirty="0">
                <a:solidFill>
                  <a:srgbClr val="E96751"/>
                </a:solidFill>
                <a:hlinkClick r:id="rId6">
                  <a:extLst>
                    <a:ext uri="{A12FA001-AC4F-418D-AE19-62706E023703}">
                      <ahyp:hlinkClr xmlns:ahyp="http://schemas.microsoft.com/office/drawing/2018/hyperlinkcolor" val="tx"/>
                    </a:ext>
                  </a:extLst>
                </a:hlinkClick>
              </a:rPr>
              <a:t>Inspired Camping</a:t>
            </a:r>
            <a:r>
              <a:rPr lang="en-IE" u="sng" dirty="0">
                <a:solidFill>
                  <a:srgbClr val="E96751"/>
                </a:solidFill>
              </a:rPr>
              <a:t>, </a:t>
            </a:r>
            <a:r>
              <a:rPr lang="en-IE" u="sng" dirty="0" err="1">
                <a:solidFill>
                  <a:srgbClr val="E96751"/>
                </a:solidFill>
                <a:hlinkClick r:id="rId7">
                  <a:extLst>
                    <a:ext uri="{A12FA001-AC4F-418D-AE19-62706E023703}">
                      <ahyp:hlinkClr xmlns:ahyp="http://schemas.microsoft.com/office/drawing/2018/hyperlinkcolor" val="tx"/>
                    </a:ext>
                  </a:extLst>
                </a:hlinkClick>
              </a:rPr>
              <a:t>Growthink</a:t>
            </a:r>
            <a:endParaRPr lang="en-IE" dirty="0">
              <a:solidFill>
                <a:srgbClr val="E96751"/>
              </a:solidFill>
            </a:endParaRPr>
          </a:p>
          <a:p>
            <a:r>
              <a:rPr lang="en-US" dirty="0"/>
              <a:t>If you prefer a guided web tool, platforms like </a:t>
            </a:r>
            <a:r>
              <a:rPr lang="en-US" dirty="0" err="1"/>
              <a:t>Upmetrics</a:t>
            </a:r>
            <a:r>
              <a:rPr lang="en-US" dirty="0"/>
              <a:t> or </a:t>
            </a:r>
            <a:r>
              <a:rPr lang="en-US" dirty="0" err="1"/>
              <a:t>LivePlan</a:t>
            </a:r>
            <a:r>
              <a:rPr lang="en-US" dirty="0"/>
              <a:t> have business plan builders (not free, but sometimes worth it for polish). Remember, a solid business plan document is not just for you – it’s often required by grant applications and beneficial to share with banks/investors.</a:t>
            </a:r>
          </a:p>
        </p:txBody>
      </p:sp>
      <p:sp>
        <p:nvSpPr>
          <p:cNvPr id="13" name="Freeform 28">
            <a:extLst>
              <a:ext uri="{FF2B5EF4-FFF2-40B4-BE49-F238E27FC236}">
                <a16:creationId xmlns:a16="http://schemas.microsoft.com/office/drawing/2014/main" id="{7B819AD0-ECE4-3757-EE6C-00E1ACA49E91}"/>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F85125B4-69D3-2A66-720D-64BC12F8820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4D435FA3-A8CB-0523-1393-448989FF91EB}"/>
              </a:ext>
            </a:extLst>
          </p:cNvPr>
          <p:cNvSpPr txBox="1"/>
          <p:nvPr/>
        </p:nvSpPr>
        <p:spPr>
          <a:xfrm>
            <a:off x="448951" y="1299930"/>
            <a:ext cx="4280322" cy="1077218"/>
          </a:xfrm>
          <a:prstGeom prst="rect">
            <a:avLst/>
          </a:prstGeom>
          <a:noFill/>
        </p:spPr>
        <p:txBody>
          <a:bodyPr wrap="square">
            <a:spAutoFit/>
          </a:bodyPr>
          <a:lstStyle/>
          <a:p>
            <a:pPr algn="ctr"/>
            <a:r>
              <a:rPr lang="en-US" sz="3200" b="1" dirty="0" err="1"/>
              <a:t>TouchStay’s</a:t>
            </a:r>
            <a:r>
              <a:rPr lang="en-US" sz="3200" b="1" dirty="0"/>
              <a:t> Resources &amp; Templates</a:t>
            </a:r>
            <a:endParaRPr lang="en-IE" sz="3200" dirty="0">
              <a:solidFill>
                <a:srgbClr val="494949"/>
              </a:solidFill>
            </a:endParaRPr>
          </a:p>
        </p:txBody>
      </p:sp>
    </p:spTree>
    <p:extLst>
      <p:ext uri="{BB962C8B-B14F-4D97-AF65-F5344CB8AC3E}">
        <p14:creationId xmlns:p14="http://schemas.microsoft.com/office/powerpoint/2010/main" val="9271351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A957B-573B-405C-C0FB-619C26695A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A51F716-C872-159F-92BF-68215F91D5AB}"/>
              </a:ext>
            </a:extLst>
          </p:cNvPr>
          <p:cNvSpPr>
            <a:spLocks noGrp="1"/>
          </p:cNvSpPr>
          <p:nvPr>
            <p:ph type="body" sz="quarter" idx="18"/>
          </p:nvPr>
        </p:nvSpPr>
        <p:spPr>
          <a:xfrm>
            <a:off x="4950582" y="1299930"/>
            <a:ext cx="6565143" cy="2213420"/>
          </a:xfrm>
        </p:spPr>
        <p:txBody>
          <a:bodyPr/>
          <a:lstStyle/>
          <a:p>
            <a:r>
              <a:rPr lang="en-US" dirty="0"/>
              <a:t>You can also use the free </a:t>
            </a:r>
            <a:r>
              <a:rPr lang="en-US" b="1" dirty="0"/>
              <a:t>Glamping Financial Plan Template</a:t>
            </a:r>
            <a:r>
              <a:rPr lang="en-US" dirty="0"/>
              <a:t> offered by </a:t>
            </a:r>
            <a:r>
              <a:rPr lang="en-US" dirty="0">
                <a:solidFill>
                  <a:srgbClr val="E96751"/>
                </a:solidFill>
                <a:hlinkClick r:id="rId2">
                  <a:extLst>
                    <a:ext uri="{A12FA001-AC4F-418D-AE19-62706E023703}">
                      <ahyp:hlinkClr xmlns:ahyp="http://schemas.microsoft.com/office/drawing/2018/hyperlinkcolor" val="tx"/>
                    </a:ext>
                  </a:extLst>
                </a:hlinkClick>
              </a:rPr>
              <a:t>MyGlampingPlan</a:t>
            </a:r>
            <a:r>
              <a:rPr lang="en-US" dirty="0"/>
              <a:t> (a paid toolkit site) or adapt a </a:t>
            </a:r>
            <a:r>
              <a:rPr lang="en-US" b="1" dirty="0"/>
              <a:t>SCORE startup budget</a:t>
            </a:r>
            <a:r>
              <a:rPr lang="en-US" dirty="0"/>
              <a:t> template. These templates typically include categories for one-time startup costs and ongoing expenses, which you can </a:t>
            </a:r>
            <a:r>
              <a:rPr lang="en-US" dirty="0" err="1"/>
              <a:t>customise</a:t>
            </a:r>
            <a:r>
              <a:rPr lang="en-US" dirty="0"/>
              <a:t> to suit your project. Fill in the costs we discussed (land, units, permits, etc.) to get your total funding need.</a:t>
            </a:r>
          </a:p>
        </p:txBody>
      </p:sp>
      <p:cxnSp>
        <p:nvCxnSpPr>
          <p:cNvPr id="7" name="Straight Connector 6">
            <a:extLst>
              <a:ext uri="{FF2B5EF4-FFF2-40B4-BE49-F238E27FC236}">
                <a16:creationId xmlns:a16="http://schemas.microsoft.com/office/drawing/2014/main" id="{321FED2F-8198-2CB6-EBAB-2E65FE516D4F}"/>
              </a:ext>
            </a:extLst>
          </p:cNvPr>
          <p:cNvCxnSpPr/>
          <p:nvPr/>
        </p:nvCxnSpPr>
        <p:spPr>
          <a:xfrm>
            <a:off x="1290918" y="36400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7590BE10-D4C8-8BF5-5BF5-E231438F7687}"/>
              </a:ext>
            </a:extLst>
          </p:cNvPr>
          <p:cNvSpPr txBox="1">
            <a:spLocks/>
          </p:cNvSpPr>
          <p:nvPr/>
        </p:nvSpPr>
        <p:spPr>
          <a:xfrm>
            <a:off x="4950582" y="3677769"/>
            <a:ext cx="6441318"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sz="2000" dirty="0">
              <a:solidFill>
                <a:srgbClr val="494949"/>
              </a:solidFill>
            </a:endParaRPr>
          </a:p>
          <a:p>
            <a:pPr marL="0" indent="0"/>
            <a:r>
              <a:rPr lang="en-US" sz="2000" dirty="0">
                <a:solidFill>
                  <a:srgbClr val="494949"/>
                </a:solidFill>
              </a:rPr>
              <a:t>A full business plan template will include market analysis and strategy in addition to financials. </a:t>
            </a:r>
            <a:r>
              <a:rPr lang="en-US" sz="2000" b="1" dirty="0" err="1">
                <a:solidFill>
                  <a:srgbClr val="494949"/>
                </a:solidFill>
              </a:rPr>
              <a:t>Lodgify</a:t>
            </a:r>
            <a:r>
              <a:rPr lang="en-US" sz="2000" dirty="0">
                <a:solidFill>
                  <a:srgbClr val="494949"/>
                </a:solidFill>
              </a:rPr>
              <a:t> offers a free glamping business plan template (downloadable after sign-up) </a:t>
            </a:r>
            <a:r>
              <a:rPr lang="en-US" sz="2000" dirty="0">
                <a:solidFill>
                  <a:srgbClr val="E96751"/>
                </a:solidFill>
                <a:hlinkClick r:id="rId3">
                  <a:extLst>
                    <a:ext uri="{A12FA001-AC4F-418D-AE19-62706E023703}">
                      <ahyp:hlinkClr xmlns:ahyp="http://schemas.microsoft.com/office/drawing/2018/hyperlinkcolor" val="tx"/>
                    </a:ext>
                  </a:extLst>
                </a:hlinkClick>
              </a:rPr>
              <a:t>lodgify.com</a:t>
            </a:r>
            <a:r>
              <a:rPr lang="en-US" sz="2000" dirty="0">
                <a:solidFill>
                  <a:srgbClr val="E96751"/>
                </a:solidFill>
              </a:rPr>
              <a:t>, </a:t>
            </a:r>
            <a:r>
              <a:rPr lang="en-US" sz="2000" dirty="0">
                <a:solidFill>
                  <a:srgbClr val="494949"/>
                </a:solidFill>
              </a:rPr>
              <a:t>which is tailored to accommodations. It comes with sections that you can fill out step by step, including a financial model.</a:t>
            </a:r>
            <a:endParaRPr lang="en-US" sz="2200" dirty="0">
              <a:solidFill>
                <a:srgbClr val="494949"/>
              </a:solidFill>
            </a:endParaRPr>
          </a:p>
        </p:txBody>
      </p:sp>
      <p:sp>
        <p:nvSpPr>
          <p:cNvPr id="13" name="Freeform 28">
            <a:extLst>
              <a:ext uri="{FF2B5EF4-FFF2-40B4-BE49-F238E27FC236}">
                <a16:creationId xmlns:a16="http://schemas.microsoft.com/office/drawing/2014/main" id="{908BA156-4A20-F494-F227-73FC7A5D9954}"/>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2E76D2-44DA-6802-DF4E-FFDC4E80C547}"/>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37B5C943-7585-66A9-09EA-8B0B9EC5F0B4}"/>
              </a:ext>
            </a:extLst>
          </p:cNvPr>
          <p:cNvSpPr txBox="1"/>
          <p:nvPr/>
        </p:nvSpPr>
        <p:spPr>
          <a:xfrm>
            <a:off x="1053897" y="1817014"/>
            <a:ext cx="3675375" cy="1077218"/>
          </a:xfrm>
          <a:prstGeom prst="rect">
            <a:avLst/>
          </a:prstGeom>
          <a:noFill/>
        </p:spPr>
        <p:txBody>
          <a:bodyPr wrap="square">
            <a:spAutoFit/>
          </a:bodyPr>
          <a:lstStyle/>
          <a:p>
            <a:pPr algn="ctr"/>
            <a:r>
              <a:rPr lang="en-US" sz="3200" b="1" dirty="0">
                <a:solidFill>
                  <a:srgbClr val="494949"/>
                </a:solidFill>
              </a:rPr>
              <a:t>Glamping Financial Plan Template</a:t>
            </a:r>
            <a:endParaRPr lang="en-IE" sz="3200" dirty="0">
              <a:solidFill>
                <a:srgbClr val="494949"/>
              </a:solidFill>
            </a:endParaRPr>
          </a:p>
        </p:txBody>
      </p:sp>
      <p:sp>
        <p:nvSpPr>
          <p:cNvPr id="5" name="TextBox 4">
            <a:extLst>
              <a:ext uri="{FF2B5EF4-FFF2-40B4-BE49-F238E27FC236}">
                <a16:creationId xmlns:a16="http://schemas.microsoft.com/office/drawing/2014/main" id="{4C6F1867-BEFA-FBED-EB6B-25D05FE374FB}"/>
              </a:ext>
            </a:extLst>
          </p:cNvPr>
          <p:cNvSpPr txBox="1"/>
          <p:nvPr/>
        </p:nvSpPr>
        <p:spPr>
          <a:xfrm>
            <a:off x="1053897" y="3999649"/>
            <a:ext cx="3675375" cy="1569660"/>
          </a:xfrm>
          <a:prstGeom prst="rect">
            <a:avLst/>
          </a:prstGeom>
          <a:noFill/>
        </p:spPr>
        <p:txBody>
          <a:bodyPr wrap="square">
            <a:spAutoFit/>
          </a:bodyPr>
          <a:lstStyle/>
          <a:p>
            <a:pPr algn="ctr"/>
            <a:r>
              <a:rPr lang="en-US" sz="3200" b="1" dirty="0">
                <a:solidFill>
                  <a:srgbClr val="494949"/>
                </a:solidFill>
              </a:rPr>
              <a:t>Business Plan &amp; Financial Model Templates</a:t>
            </a:r>
            <a:endParaRPr lang="en-IE" sz="3200" dirty="0">
              <a:solidFill>
                <a:srgbClr val="494949"/>
              </a:solidFill>
            </a:endParaRPr>
          </a:p>
        </p:txBody>
      </p:sp>
    </p:spTree>
    <p:extLst>
      <p:ext uri="{BB962C8B-B14F-4D97-AF65-F5344CB8AC3E}">
        <p14:creationId xmlns:p14="http://schemas.microsoft.com/office/powerpoint/2010/main" val="3534128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9F38B-97BB-1426-68FF-ADE3595DE4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0203D5F-0602-72A8-F609-8B59B7DE57AD}"/>
              </a:ext>
            </a:extLst>
          </p:cNvPr>
          <p:cNvSpPr>
            <a:spLocks noGrp="1"/>
          </p:cNvSpPr>
          <p:nvPr>
            <p:ph type="body" sz="quarter" idx="18"/>
          </p:nvPr>
        </p:nvSpPr>
        <p:spPr>
          <a:xfrm>
            <a:off x="819150" y="1136478"/>
            <a:ext cx="11010900" cy="2213420"/>
          </a:xfrm>
        </p:spPr>
        <p:txBody>
          <a:bodyPr/>
          <a:lstStyle/>
          <a:p>
            <a:pPr marL="342900" indent="-342900" fontAlgn="base">
              <a:buFont typeface="Arial" panose="020B0604020202020204" pitchFamily="34" charset="0"/>
              <a:buChar char="•"/>
            </a:pPr>
            <a:r>
              <a:rPr lang="en-US" dirty="0">
                <a:hlinkClick r:id="rId2">
                  <a:extLst>
                    <a:ext uri="{A12FA001-AC4F-418D-AE19-62706E023703}">
                      <ahyp:hlinkClr xmlns:ahyp="http://schemas.microsoft.com/office/drawing/2018/hyperlinkcolor" val="tx"/>
                    </a:ext>
                  </a:extLst>
                </a:hlinkClick>
              </a:rPr>
              <a:t>Glamping Worldwide: How it has moved from a trend to a significant industry and business model </a:t>
            </a:r>
            <a:endParaRPr lang="en-US" dirty="0"/>
          </a:p>
          <a:p>
            <a:pPr marL="342900" indent="-342900" fontAlgn="base">
              <a:buFont typeface="Arial" panose="020B0604020202020204" pitchFamily="34" charset="0"/>
              <a:buChar char="•"/>
            </a:pPr>
            <a:r>
              <a:rPr lang="en-US" dirty="0">
                <a:hlinkClick r:id="rId3">
                  <a:extLst>
                    <a:ext uri="{A12FA001-AC4F-418D-AE19-62706E023703}">
                      <ahyp:hlinkClr xmlns:ahyp="http://schemas.microsoft.com/office/drawing/2018/hyperlinkcolor" val="tx"/>
                    </a:ext>
                  </a:extLst>
                </a:hlinkClick>
              </a:rPr>
              <a:t>Why this year is the perfect time to start a glamping business</a:t>
            </a:r>
            <a:endParaRPr lang="en-US" dirty="0"/>
          </a:p>
          <a:p>
            <a:pPr marL="342900" indent="-342900" fontAlgn="base">
              <a:buFont typeface="Arial" panose="020B0604020202020204" pitchFamily="34" charset="0"/>
              <a:buChar char="•"/>
            </a:pPr>
            <a:r>
              <a:rPr lang="en-US" dirty="0">
                <a:hlinkClick r:id="rId4">
                  <a:extLst>
                    <a:ext uri="{A12FA001-AC4F-418D-AE19-62706E023703}">
                      <ahyp:hlinkClr xmlns:ahyp="http://schemas.microsoft.com/office/drawing/2018/hyperlinkcolor" val="tx"/>
                    </a:ext>
                  </a:extLst>
                </a:hlinkClick>
              </a:rPr>
              <a:t>The 6 signs you’re heading towards glamping business success… or not! </a:t>
            </a:r>
            <a:endParaRPr lang="en-US" dirty="0"/>
          </a:p>
          <a:p>
            <a:pPr marL="342900" indent="-342900" fontAlgn="base">
              <a:buFont typeface="Arial" panose="020B0604020202020204" pitchFamily="34" charset="0"/>
              <a:buChar char="•"/>
            </a:pPr>
            <a:r>
              <a:rPr lang="en-US" dirty="0">
                <a:hlinkClick r:id="rId5">
                  <a:extLst>
                    <a:ext uri="{A12FA001-AC4F-418D-AE19-62706E023703}">
                      <ahyp:hlinkClr xmlns:ahyp="http://schemas.microsoft.com/office/drawing/2018/hyperlinkcolor" val="tx"/>
                    </a:ext>
                  </a:extLst>
                </a:hlinkClick>
              </a:rPr>
              <a:t>How farmers and landowners are using glamping to successfully manage income fluctuations</a:t>
            </a:r>
            <a:endParaRPr lang="en-US" dirty="0"/>
          </a:p>
          <a:p>
            <a:pPr marL="342900" indent="-342900" fontAlgn="base">
              <a:buFont typeface="Arial" panose="020B0604020202020204" pitchFamily="34" charset="0"/>
              <a:buChar char="•"/>
            </a:pPr>
            <a:r>
              <a:rPr lang="en-US" dirty="0">
                <a:hlinkClick r:id="rId6">
                  <a:extLst>
                    <a:ext uri="{A12FA001-AC4F-418D-AE19-62706E023703}">
                      <ahyp:hlinkClr xmlns:ahyp="http://schemas.microsoft.com/office/drawing/2018/hyperlinkcolor" val="tx"/>
                    </a:ext>
                  </a:extLst>
                </a:hlinkClick>
              </a:rPr>
              <a:t>How to get more bookings for your unique rental accommodation </a:t>
            </a:r>
            <a:endParaRPr lang="en-US" dirty="0"/>
          </a:p>
          <a:p>
            <a:pPr marL="342900" indent="-342900" fontAlgn="base">
              <a:buFont typeface="Arial" panose="020B0604020202020204" pitchFamily="34" charset="0"/>
              <a:buChar char="•"/>
            </a:pPr>
            <a:r>
              <a:rPr lang="en-US" dirty="0">
                <a:hlinkClick r:id="rId7">
                  <a:extLst>
                    <a:ext uri="{A12FA001-AC4F-418D-AE19-62706E023703}">
                      <ahyp:hlinkClr xmlns:ahyp="http://schemas.microsoft.com/office/drawing/2018/hyperlinkcolor" val="tx"/>
                    </a:ext>
                  </a:extLst>
                </a:hlinkClick>
              </a:rPr>
              <a:t>New and very exciting pod homes and portable shelter designs that are starting to show up in the world of glamping </a:t>
            </a:r>
            <a:endParaRPr lang="en-US" dirty="0"/>
          </a:p>
          <a:p>
            <a:pPr marL="342900" indent="-342900">
              <a:buFont typeface="Arial" panose="020B0604020202020204" pitchFamily="34" charset="0"/>
              <a:buChar char="•"/>
            </a:pPr>
            <a:r>
              <a:rPr lang="en-US" dirty="0">
                <a:hlinkClick r:id="rId8">
                  <a:extLst>
                    <a:ext uri="{A12FA001-AC4F-418D-AE19-62706E023703}">
                      <ahyp:hlinkClr xmlns:ahyp="http://schemas.microsoft.com/office/drawing/2018/hyperlinkcolor" val="tx"/>
                    </a:ext>
                  </a:extLst>
                </a:hlinkClick>
              </a:rPr>
              <a:t>Unique Holiday Rentals And Glamping Business Success In 2022</a:t>
            </a:r>
            <a:endParaRPr lang="en-US" dirty="0"/>
          </a:p>
          <a:p>
            <a:pPr marL="342900" indent="-342900" fontAlgn="base">
              <a:buFont typeface="Arial" panose="020B0604020202020204" pitchFamily="34" charset="0"/>
              <a:buChar char="•"/>
            </a:pPr>
            <a:r>
              <a:rPr lang="en-US" dirty="0">
                <a:hlinkClick r:id="rId9">
                  <a:extLst>
                    <a:ext uri="{A12FA001-AC4F-418D-AE19-62706E023703}">
                      <ahyp:hlinkClr xmlns:ahyp="http://schemas.microsoft.com/office/drawing/2018/hyperlinkcolor" val="tx"/>
                    </a:ext>
                  </a:extLst>
                </a:hlinkClick>
              </a:rPr>
              <a:t>Launch a Profitable Glamping Business with No Land, Buildings, or Experience</a:t>
            </a:r>
            <a:r>
              <a:rPr lang="en-US" b="1" dirty="0"/>
              <a:t>!</a:t>
            </a:r>
            <a:endParaRPr lang="en-US" dirty="0"/>
          </a:p>
        </p:txBody>
      </p:sp>
      <p:sp>
        <p:nvSpPr>
          <p:cNvPr id="13" name="Freeform 28">
            <a:extLst>
              <a:ext uri="{FF2B5EF4-FFF2-40B4-BE49-F238E27FC236}">
                <a16:creationId xmlns:a16="http://schemas.microsoft.com/office/drawing/2014/main" id="{63503E5F-DE77-EE5D-CB2B-3499E3A5EBF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619E0A29-DBB5-D5F8-1226-5196E3D94B7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Tree>
    <p:extLst>
      <p:ext uri="{BB962C8B-B14F-4D97-AF65-F5344CB8AC3E}">
        <p14:creationId xmlns:p14="http://schemas.microsoft.com/office/powerpoint/2010/main" val="25115270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2D512-C09E-B818-0C33-536330543A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920A7A-64C9-5A2C-1D71-230926205C17}"/>
              </a:ext>
            </a:extLst>
          </p:cNvPr>
          <p:cNvSpPr>
            <a:spLocks noGrp="1"/>
          </p:cNvSpPr>
          <p:nvPr>
            <p:ph type="body" sz="quarter" idx="18"/>
          </p:nvPr>
        </p:nvSpPr>
        <p:spPr>
          <a:xfrm>
            <a:off x="819150" y="1136478"/>
            <a:ext cx="9201150" cy="2213420"/>
          </a:xfrm>
        </p:spPr>
        <p:txBody>
          <a:bodyPr/>
          <a:lstStyle/>
          <a:p>
            <a:pPr marL="342900" indent="-342900" fontAlgn="base">
              <a:buFont typeface="Arial" panose="020B0604020202020204" pitchFamily="34" charset="0"/>
              <a:buChar char="•"/>
            </a:pPr>
            <a:r>
              <a:rPr lang="en-US" dirty="0"/>
              <a:t>How to get planning permission for your glamping site, or even if you need planning permission at all? This is especially helpful to understand if you need planning for your yurts, wooden pods, safari tents, treehouses, bell tents, shepherd huts, cabins, and wagons, or whatever business model you intend to develop – read the </a:t>
            </a:r>
            <a:r>
              <a:rPr lang="en-US" dirty="0">
                <a:solidFill>
                  <a:srgbClr val="459597"/>
                </a:solidFill>
                <a:hlinkClick r:id="rId2">
                  <a:extLst>
                    <a:ext uri="{A12FA001-AC4F-418D-AE19-62706E023703}">
                      <ahyp:hlinkClr xmlns:ahyp="http://schemas.microsoft.com/office/drawing/2018/hyperlinkcolor" val="tx"/>
                    </a:ext>
                  </a:extLst>
                </a:hlinkClick>
              </a:rPr>
              <a:t>article</a:t>
            </a:r>
            <a:r>
              <a:rPr lang="en-US" dirty="0">
                <a:solidFill>
                  <a:srgbClr val="459597"/>
                </a:solidFill>
              </a:rPr>
              <a:t> </a:t>
            </a:r>
            <a:r>
              <a:rPr lang="en-US" dirty="0"/>
              <a:t>and </a:t>
            </a:r>
            <a:r>
              <a:rPr lang="en-US" dirty="0">
                <a:solidFill>
                  <a:srgbClr val="459597"/>
                </a:solidFill>
                <a:hlinkClick r:id="rId3">
                  <a:extLst>
                    <a:ext uri="{A12FA001-AC4F-418D-AE19-62706E023703}">
                      <ahyp:hlinkClr xmlns:ahyp="http://schemas.microsoft.com/office/drawing/2018/hyperlinkcolor" val="tx"/>
                    </a:ext>
                  </a:extLst>
                </a:hlinkClick>
              </a:rPr>
              <a:t>listen to the podcast here</a:t>
            </a:r>
            <a:r>
              <a:rPr lang="en-US" dirty="0">
                <a:solidFill>
                  <a:srgbClr val="459597"/>
                </a:solidFill>
              </a:rPr>
              <a:t> </a:t>
            </a:r>
            <a:r>
              <a:rPr lang="en-US" dirty="0"/>
              <a:t>– which also gives more information about the </a:t>
            </a:r>
            <a:r>
              <a:rPr lang="en-US" dirty="0">
                <a:solidFill>
                  <a:srgbClr val="459597"/>
                </a:solidFill>
                <a:hlinkClick r:id="rId4">
                  <a:extLst>
                    <a:ext uri="{A12FA001-AC4F-418D-AE19-62706E023703}">
                      <ahyp:hlinkClr xmlns:ahyp="http://schemas.microsoft.com/office/drawing/2018/hyperlinkcolor" val="tx"/>
                    </a:ext>
                  </a:extLst>
                </a:hlinkClick>
              </a:rPr>
              <a:t>28-day camping rule and campsite license</a:t>
            </a:r>
            <a:endParaRPr lang="en-US" dirty="0">
              <a:solidFill>
                <a:srgbClr val="459597"/>
              </a:solidFill>
            </a:endParaRPr>
          </a:p>
          <a:p>
            <a:pPr marL="342900" indent="-342900" fontAlgn="base">
              <a:buFont typeface="Arial" panose="020B0604020202020204" pitchFamily="34" charset="0"/>
              <a:buChar char="•"/>
            </a:pPr>
            <a:r>
              <a:rPr lang="en-US" dirty="0">
                <a:solidFill>
                  <a:srgbClr val="459597"/>
                </a:solidFill>
                <a:hlinkClick r:id="rId5">
                  <a:extLst>
                    <a:ext uri="{A12FA001-AC4F-418D-AE19-62706E023703}">
                      <ahyp:hlinkClr xmlns:ahyp="http://schemas.microsoft.com/office/drawing/2018/hyperlinkcolor" val="tx"/>
                    </a:ext>
                  </a:extLst>
                </a:hlinkClick>
              </a:rPr>
              <a:t>Facebook Group </a:t>
            </a:r>
            <a:r>
              <a:rPr lang="en-US" dirty="0"/>
              <a:t>WELCOME to one of the largest business communities for glamping businesses and unique holiday rental hosts, with Sarah Riley, an industry specialist adviser and Podcast host.</a:t>
            </a:r>
          </a:p>
        </p:txBody>
      </p:sp>
      <p:sp>
        <p:nvSpPr>
          <p:cNvPr id="13" name="Freeform 28">
            <a:extLst>
              <a:ext uri="{FF2B5EF4-FFF2-40B4-BE49-F238E27FC236}">
                <a16:creationId xmlns:a16="http://schemas.microsoft.com/office/drawing/2014/main" id="{315DD4C5-14ED-9129-E872-C344E79F127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EAD519E6-7D20-3AF1-5D94-827913FD3CEA}"/>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Tree>
    <p:extLst>
      <p:ext uri="{BB962C8B-B14F-4D97-AF65-F5344CB8AC3E}">
        <p14:creationId xmlns:p14="http://schemas.microsoft.com/office/powerpoint/2010/main" val="25407138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7 (Part 3)</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Investment, Grant Applications &amp; Pitching Your Idea</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8 (Part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Laying the Financial Foundations for a Viable Accommodation Business</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DFACE-C50D-6903-4AB5-9665435D02C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6D0B32EE-DF1E-0066-6C2A-A80CEDF284A6}"/>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046793BF-7558-E87E-EB7C-A88AD29E6B69}"/>
              </a:ext>
            </a:extLst>
          </p:cNvPr>
          <p:cNvSpPr>
            <a:spLocks noGrp="1"/>
          </p:cNvSpPr>
          <p:nvPr>
            <p:ph type="body" sz="quarter" idx="19"/>
          </p:nvPr>
        </p:nvSpPr>
        <p:spPr>
          <a:xfrm>
            <a:off x="221728" y="1829808"/>
            <a:ext cx="2984778" cy="385564"/>
          </a:xfrm>
        </p:spPr>
        <p:txBody>
          <a:bodyPr/>
          <a:lstStyle/>
          <a:p>
            <a:r>
              <a:rPr lang="en-IE" sz="2800" dirty="0"/>
              <a:t>Viability and Profitability</a:t>
            </a:r>
          </a:p>
        </p:txBody>
      </p:sp>
      <p:sp>
        <p:nvSpPr>
          <p:cNvPr id="6" name="Text Placeholder 5">
            <a:extLst>
              <a:ext uri="{FF2B5EF4-FFF2-40B4-BE49-F238E27FC236}">
                <a16:creationId xmlns:a16="http://schemas.microsoft.com/office/drawing/2014/main" id="{895552D3-AA20-9D06-430D-92E318802B53}"/>
              </a:ext>
            </a:extLst>
          </p:cNvPr>
          <p:cNvSpPr>
            <a:spLocks noGrp="1"/>
          </p:cNvSpPr>
          <p:nvPr>
            <p:ph type="body" sz="quarter" idx="21"/>
          </p:nvPr>
        </p:nvSpPr>
        <p:spPr>
          <a:xfrm>
            <a:off x="4476751" y="272998"/>
            <a:ext cx="6248400" cy="3499183"/>
          </a:xfrm>
        </p:spPr>
        <p:txBody>
          <a:bodyPr/>
          <a:lstStyle/>
          <a:p>
            <a:pPr>
              <a:spcAft>
                <a:spcPts val="1200"/>
              </a:spcAft>
            </a:pPr>
            <a:r>
              <a:rPr lang="en-US" sz="2400" dirty="0"/>
              <a:t>This is covered under the following criteria. Generally, you should cover these bases in your pitch or application:</a:t>
            </a:r>
          </a:p>
          <a:p>
            <a:pPr>
              <a:spcAft>
                <a:spcPts val="1200"/>
              </a:spcAft>
            </a:pPr>
            <a:endParaRPr lang="en-US" sz="2400" dirty="0"/>
          </a:p>
          <a:p>
            <a:pPr marL="457200" indent="-457200">
              <a:spcAft>
                <a:spcPts val="1200"/>
              </a:spcAft>
              <a:buFont typeface="Wingdings" panose="05000000000000000000" pitchFamily="2" charset="2"/>
              <a:buChar char="Ø"/>
            </a:pPr>
            <a:r>
              <a:rPr lang="en-US" sz="2800" b="1" dirty="0">
                <a:solidFill>
                  <a:srgbClr val="E96751"/>
                </a:solidFill>
              </a:rPr>
              <a:t>Viability &amp; Profitability</a:t>
            </a:r>
            <a:endParaRPr lang="en-US" sz="2800" dirty="0">
              <a:solidFill>
                <a:srgbClr val="E96751"/>
              </a:solidFill>
            </a:endParaRPr>
          </a:p>
          <a:p>
            <a:pPr>
              <a:spcAft>
                <a:spcPts val="1200"/>
              </a:spcAft>
            </a:pPr>
            <a:r>
              <a:rPr lang="en-US" sz="2400" b="1" i="1" dirty="0"/>
              <a:t>Does the business seem financially viable? </a:t>
            </a:r>
          </a:p>
          <a:p>
            <a:pPr>
              <a:spcAft>
                <a:spcPts val="1200"/>
              </a:spcAft>
            </a:pPr>
            <a:r>
              <a:rPr lang="en-US" sz="2400" b="1" dirty="0"/>
              <a:t>Viability refers to </a:t>
            </a:r>
            <a:r>
              <a:rPr lang="en-US" sz="2400" dirty="0"/>
              <a:t>whether your alternative accommodation business can realistically function and sustain itself over time, both financially and operationally, within its market and location. </a:t>
            </a:r>
            <a:endParaRPr lang="en-IE" dirty="0"/>
          </a:p>
        </p:txBody>
      </p:sp>
    </p:spTree>
    <p:extLst>
      <p:ext uri="{BB962C8B-B14F-4D97-AF65-F5344CB8AC3E}">
        <p14:creationId xmlns:p14="http://schemas.microsoft.com/office/powerpoint/2010/main" val="2969750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80829-A56D-1869-62A4-B4CEDB274D6D}"/>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E2ECF017-A0A2-6199-509F-110C6EEA47FD}"/>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FA66EA2B-30D6-ABE9-F874-22D0060B7DB5}"/>
              </a:ext>
            </a:extLst>
          </p:cNvPr>
          <p:cNvSpPr>
            <a:spLocks noGrp="1"/>
          </p:cNvSpPr>
          <p:nvPr>
            <p:ph type="body" sz="quarter" idx="19"/>
          </p:nvPr>
        </p:nvSpPr>
        <p:spPr>
          <a:xfrm>
            <a:off x="221728" y="1829808"/>
            <a:ext cx="2984778" cy="385564"/>
          </a:xfrm>
        </p:spPr>
        <p:txBody>
          <a:bodyPr/>
          <a:lstStyle/>
          <a:p>
            <a:r>
              <a:rPr lang="en-IE" sz="2800" dirty="0"/>
              <a:t>Viability and Profitability</a:t>
            </a:r>
          </a:p>
        </p:txBody>
      </p:sp>
      <p:sp>
        <p:nvSpPr>
          <p:cNvPr id="6" name="Text Placeholder 5">
            <a:extLst>
              <a:ext uri="{FF2B5EF4-FFF2-40B4-BE49-F238E27FC236}">
                <a16:creationId xmlns:a16="http://schemas.microsoft.com/office/drawing/2014/main" id="{4AD3D4CD-6D9B-7B97-C286-AE934D07673E}"/>
              </a:ext>
            </a:extLst>
          </p:cNvPr>
          <p:cNvSpPr>
            <a:spLocks noGrp="1"/>
          </p:cNvSpPr>
          <p:nvPr>
            <p:ph type="body" sz="quarter" idx="21"/>
          </p:nvPr>
        </p:nvSpPr>
        <p:spPr>
          <a:xfrm>
            <a:off x="4676775" y="616824"/>
            <a:ext cx="6715125" cy="3499183"/>
          </a:xfrm>
        </p:spPr>
        <p:txBody>
          <a:bodyPr/>
          <a:lstStyle/>
          <a:p>
            <a:pPr>
              <a:spcAft>
                <a:spcPts val="1200"/>
              </a:spcAft>
            </a:pPr>
            <a:r>
              <a:rPr lang="en-US" sz="2400" dirty="0"/>
              <a:t>From a funding perspective, a viable project:</a:t>
            </a:r>
          </a:p>
          <a:p>
            <a:pPr marL="342900" indent="-342900">
              <a:buFont typeface="Wingdings" panose="05000000000000000000" pitchFamily="2" charset="2"/>
              <a:buChar char="v"/>
            </a:pPr>
            <a:r>
              <a:rPr lang="en-US" sz="2400" dirty="0"/>
              <a:t>Fills an apparent</a:t>
            </a:r>
            <a:r>
              <a:rPr lang="en-US" sz="2400" b="1" dirty="0"/>
              <a:t> demand </a:t>
            </a:r>
            <a:r>
              <a:rPr lang="en-US" sz="2400" dirty="0"/>
              <a:t>(e.g. glamping, eco-stays, heritage tourism)</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Has achievable </a:t>
            </a:r>
            <a:r>
              <a:rPr lang="en-US" sz="2400" b="1" dirty="0"/>
              <a:t>financial forecasts </a:t>
            </a:r>
            <a:r>
              <a:rPr lang="en-US" sz="2400" dirty="0"/>
              <a:t>(break-even, recurring income)</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Can cover its </a:t>
            </a:r>
            <a:r>
              <a:rPr lang="en-US" sz="2400" b="1" dirty="0"/>
              <a:t>running costs </a:t>
            </a:r>
            <a:r>
              <a:rPr lang="en-US" sz="2400" dirty="0"/>
              <a:t>(staff, maintenance, utilities)</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Meets </a:t>
            </a:r>
            <a:r>
              <a:rPr lang="en-US" sz="2400" b="1" dirty="0"/>
              <a:t>legal,</a:t>
            </a:r>
            <a:r>
              <a:rPr lang="en-US" sz="2400" dirty="0"/>
              <a:t> zoning, and environmental requirements</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dirty="0"/>
              <a:t>Operates in a setting with </a:t>
            </a:r>
            <a:r>
              <a:rPr lang="en-US" sz="2400" b="1" dirty="0"/>
              <a:t>access, safety</a:t>
            </a:r>
            <a:r>
              <a:rPr lang="en-US" sz="2400" dirty="0"/>
              <a:t>, and </a:t>
            </a:r>
            <a:r>
              <a:rPr lang="en-US" sz="2400" b="1" dirty="0"/>
              <a:t>tourist appeal</a:t>
            </a:r>
            <a:r>
              <a:rPr lang="en-US" sz="2400" dirty="0"/>
              <a:t>.</a:t>
            </a:r>
          </a:p>
          <a:p>
            <a:pPr>
              <a:spcAft>
                <a:spcPts val="1200"/>
              </a:spcAft>
            </a:pPr>
            <a:endParaRPr lang="en-IE" dirty="0"/>
          </a:p>
        </p:txBody>
      </p:sp>
    </p:spTree>
    <p:extLst>
      <p:ext uri="{BB962C8B-B14F-4D97-AF65-F5344CB8AC3E}">
        <p14:creationId xmlns:p14="http://schemas.microsoft.com/office/powerpoint/2010/main" val="3842928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08814-C49C-9083-EE2F-30C522A8616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1A51857-DD53-E496-95CF-F71BF64C62E2}"/>
              </a:ext>
            </a:extLst>
          </p:cNvPr>
          <p:cNvSpPr/>
          <p:nvPr/>
        </p:nvSpPr>
        <p:spPr>
          <a:xfrm>
            <a:off x="3829050" y="114299"/>
            <a:ext cx="8141222" cy="2219325"/>
          </a:xfrm>
          <a:prstGeom prst="roundRect">
            <a:avLst/>
          </a:prstGeom>
          <a:solidFill>
            <a:srgbClr val="45959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C3AFE95F-3569-4F7F-0516-CD6C2D9642C3}"/>
              </a:ext>
            </a:extLst>
          </p:cNvPr>
          <p:cNvSpPr>
            <a:spLocks noGrp="1"/>
          </p:cNvSpPr>
          <p:nvPr>
            <p:ph type="body" sz="quarter" idx="18"/>
          </p:nvPr>
        </p:nvSpPr>
        <p:spPr>
          <a:xfrm>
            <a:off x="221728" y="629576"/>
            <a:ext cx="2984778" cy="1049221"/>
          </a:xfrm>
        </p:spPr>
        <p:txBody>
          <a:bodyPr/>
          <a:lstStyle/>
          <a:p>
            <a:pPr>
              <a:lnSpc>
                <a:spcPct val="100000"/>
              </a:lnSpc>
            </a:pPr>
            <a:r>
              <a:rPr lang="en-US" dirty="0"/>
              <a:t>What Funders and Investors Look For</a:t>
            </a:r>
          </a:p>
        </p:txBody>
      </p:sp>
      <p:sp>
        <p:nvSpPr>
          <p:cNvPr id="11" name="Text Placeholder 10">
            <a:extLst>
              <a:ext uri="{FF2B5EF4-FFF2-40B4-BE49-F238E27FC236}">
                <a16:creationId xmlns:a16="http://schemas.microsoft.com/office/drawing/2014/main" id="{A5CF003C-6647-754B-30FF-2864450A48AA}"/>
              </a:ext>
            </a:extLst>
          </p:cNvPr>
          <p:cNvSpPr>
            <a:spLocks noGrp="1"/>
          </p:cNvSpPr>
          <p:nvPr>
            <p:ph type="body" sz="quarter" idx="19"/>
          </p:nvPr>
        </p:nvSpPr>
        <p:spPr>
          <a:xfrm>
            <a:off x="221728" y="1829808"/>
            <a:ext cx="2984778" cy="385564"/>
          </a:xfrm>
        </p:spPr>
        <p:txBody>
          <a:bodyPr/>
          <a:lstStyle/>
          <a:p>
            <a:r>
              <a:rPr lang="en-IE" sz="2800" dirty="0"/>
              <a:t>Viability and Profitability</a:t>
            </a:r>
          </a:p>
        </p:txBody>
      </p:sp>
      <p:sp>
        <p:nvSpPr>
          <p:cNvPr id="6" name="Text Placeholder 5">
            <a:extLst>
              <a:ext uri="{FF2B5EF4-FFF2-40B4-BE49-F238E27FC236}">
                <a16:creationId xmlns:a16="http://schemas.microsoft.com/office/drawing/2014/main" id="{6E08E847-C6C6-BEAF-A884-6615010269FB}"/>
              </a:ext>
            </a:extLst>
          </p:cNvPr>
          <p:cNvSpPr>
            <a:spLocks noGrp="1"/>
          </p:cNvSpPr>
          <p:nvPr>
            <p:ph type="body" sz="quarter" idx="21"/>
          </p:nvPr>
        </p:nvSpPr>
        <p:spPr>
          <a:xfrm>
            <a:off x="3943351" y="272998"/>
            <a:ext cx="7162800" cy="3499183"/>
          </a:xfrm>
        </p:spPr>
        <p:txBody>
          <a:bodyPr/>
          <a:lstStyle/>
          <a:p>
            <a:pPr>
              <a:spcAft>
                <a:spcPts val="1200"/>
              </a:spcAft>
            </a:pPr>
            <a:r>
              <a:rPr lang="en-US" sz="2400" b="1" dirty="0">
                <a:solidFill>
                  <a:schemeClr val="bg1"/>
                </a:solidFill>
              </a:rPr>
              <a:t>Example of viability:</a:t>
            </a:r>
            <a:r>
              <a:rPr lang="en-US" sz="2400" dirty="0">
                <a:solidFill>
                  <a:schemeClr val="bg1"/>
                </a:solidFill>
              </a:rPr>
              <a:t> A small off-grid retreat near a national park with strong local partnerships and modest running costs is viable if tourists consistently visit the area and the business can cover expenses without heavy ongoing subsidy.</a:t>
            </a:r>
          </a:p>
          <a:p>
            <a:pPr>
              <a:spcAft>
                <a:spcPts val="1200"/>
              </a:spcAft>
            </a:pPr>
            <a:endParaRPr lang="en-US" sz="2400" b="1" dirty="0"/>
          </a:p>
          <a:p>
            <a:pPr>
              <a:spcAft>
                <a:spcPts val="1200"/>
              </a:spcAft>
            </a:pPr>
            <a:r>
              <a:rPr lang="en-US" sz="2400" b="1" dirty="0"/>
              <a:t>Profitability refers to a business generating income that exceeds its total costs, thereby</a:t>
            </a:r>
            <a:r>
              <a:rPr lang="en-US" sz="2400" dirty="0"/>
              <a:t> creating a financial return on investment. In alternative accommodation, this includes:</a:t>
            </a:r>
          </a:p>
          <a:p>
            <a:pPr marL="342900" indent="-342900">
              <a:buFont typeface="Wingdings" panose="05000000000000000000" pitchFamily="2" charset="2"/>
              <a:buChar char="v"/>
            </a:pPr>
            <a:r>
              <a:rPr lang="en-US" sz="2400" dirty="0"/>
              <a:t>A </a:t>
            </a:r>
            <a:r>
              <a:rPr lang="en-US" sz="2400" b="1" dirty="0"/>
              <a:t>healthy margin </a:t>
            </a:r>
            <a:r>
              <a:rPr lang="en-US" sz="2400" dirty="0"/>
              <a:t>after expenses (cleaning, energy, maintenance)</a:t>
            </a:r>
          </a:p>
          <a:p>
            <a:pPr marL="342900" indent="-342900">
              <a:buFont typeface="Wingdings" panose="05000000000000000000" pitchFamily="2" charset="2"/>
              <a:buChar char="v"/>
            </a:pPr>
            <a:endParaRPr lang="en-US" sz="2400" dirty="0"/>
          </a:p>
          <a:p>
            <a:pPr marL="342900" indent="-342900">
              <a:buFont typeface="Wingdings" panose="05000000000000000000" pitchFamily="2" charset="2"/>
              <a:buChar char="v"/>
            </a:pPr>
            <a:r>
              <a:rPr lang="en-US" sz="2400" b="1" dirty="0"/>
              <a:t>Seasonal pricing strategies </a:t>
            </a:r>
            <a:r>
              <a:rPr lang="en-US" sz="2400" dirty="0"/>
              <a:t>to </a:t>
            </a:r>
            <a:r>
              <a:rPr lang="en-US" sz="2400" dirty="0" err="1"/>
              <a:t>maximise</a:t>
            </a:r>
            <a:r>
              <a:rPr lang="en-US" sz="2400" dirty="0"/>
              <a:t> income during peak periods</a:t>
            </a:r>
          </a:p>
          <a:p>
            <a:pPr marL="342900" indent="-342900">
              <a:buFont typeface="Wingdings" panose="05000000000000000000" pitchFamily="2" charset="2"/>
              <a:buChar char="v"/>
            </a:pPr>
            <a:endParaRPr lang="en-IE" sz="2400" dirty="0"/>
          </a:p>
        </p:txBody>
      </p:sp>
      <p:grpSp>
        <p:nvGrpSpPr>
          <p:cNvPr id="3" name="Graphic 2">
            <a:extLst>
              <a:ext uri="{FF2B5EF4-FFF2-40B4-BE49-F238E27FC236}">
                <a16:creationId xmlns:a16="http://schemas.microsoft.com/office/drawing/2014/main" id="{F705F37C-F2C0-5807-1A07-2102BD85E130}"/>
              </a:ext>
            </a:extLst>
          </p:cNvPr>
          <p:cNvGrpSpPr/>
          <p:nvPr/>
        </p:nvGrpSpPr>
        <p:grpSpPr>
          <a:xfrm>
            <a:off x="1198734" y="4161785"/>
            <a:ext cx="2199682" cy="1637788"/>
            <a:chOff x="3820118" y="4325848"/>
            <a:chExt cx="1217134" cy="941725"/>
          </a:xfrm>
        </p:grpSpPr>
        <p:sp>
          <p:nvSpPr>
            <p:cNvPr id="4" name="Freeform 606">
              <a:extLst>
                <a:ext uri="{FF2B5EF4-FFF2-40B4-BE49-F238E27FC236}">
                  <a16:creationId xmlns:a16="http://schemas.microsoft.com/office/drawing/2014/main" id="{56C22586-F589-0879-A0B4-AB88CBDF8C3E}"/>
                </a:ext>
              </a:extLst>
            </p:cNvPr>
            <p:cNvSpPr/>
            <p:nvPr/>
          </p:nvSpPr>
          <p:spPr>
            <a:xfrm>
              <a:off x="4473297" y="4616348"/>
              <a:ext cx="1600" cy="1600"/>
            </a:xfrm>
            <a:custGeom>
              <a:avLst/>
              <a:gdLst>
                <a:gd name="connsiteX0" fmla="*/ 0 w 1600"/>
                <a:gd name="connsiteY0" fmla="*/ 0 h 1600"/>
                <a:gd name="connsiteX1" fmla="*/ 1600 w 1600"/>
                <a:gd name="connsiteY1" fmla="*/ 1600 h 1600"/>
                <a:gd name="connsiteX2" fmla="*/ 0 w 1600"/>
                <a:gd name="connsiteY2" fmla="*/ 0 h 1600"/>
              </a:gdLst>
              <a:ahLst/>
              <a:cxnLst>
                <a:cxn ang="0">
                  <a:pos x="connsiteX0" y="connsiteY0"/>
                </a:cxn>
                <a:cxn ang="0">
                  <a:pos x="connsiteX1" y="connsiteY1"/>
                </a:cxn>
                <a:cxn ang="0">
                  <a:pos x="connsiteX2" y="connsiteY2"/>
                </a:cxn>
              </a:cxnLst>
              <a:rect l="l" t="t" r="r" b="b"/>
              <a:pathLst>
                <a:path w="1600" h="1600">
                  <a:moveTo>
                    <a:pt x="0" y="0"/>
                  </a:moveTo>
                  <a:cubicBezTo>
                    <a:pt x="457" y="457"/>
                    <a:pt x="914" y="914"/>
                    <a:pt x="1600" y="1600"/>
                  </a:cubicBezTo>
                  <a:cubicBezTo>
                    <a:pt x="914" y="914"/>
                    <a:pt x="457" y="457"/>
                    <a:pt x="0" y="0"/>
                  </a:cubicBezTo>
                  <a:close/>
                </a:path>
              </a:pathLst>
            </a:custGeom>
            <a:solidFill>
              <a:srgbClr val="FFFFFF"/>
            </a:solidFill>
            <a:ln w="2286" cap="flat">
              <a:noFill/>
              <a:prstDash val="solid"/>
              <a:miter/>
            </a:ln>
          </p:spPr>
          <p:txBody>
            <a:bodyPr rtlCol="0" anchor="ctr"/>
            <a:lstStyle/>
            <a:p>
              <a:endParaRPr lang="en-US"/>
            </a:p>
          </p:txBody>
        </p:sp>
        <p:sp>
          <p:nvSpPr>
            <p:cNvPr id="5" name="Freeform 607">
              <a:extLst>
                <a:ext uri="{FF2B5EF4-FFF2-40B4-BE49-F238E27FC236}">
                  <a16:creationId xmlns:a16="http://schemas.microsoft.com/office/drawing/2014/main" id="{3C6BC094-A2C7-A8DB-E019-91BF96DD35F9}"/>
                </a:ext>
              </a:extLst>
            </p:cNvPr>
            <p:cNvSpPr/>
            <p:nvPr/>
          </p:nvSpPr>
          <p:spPr>
            <a:xfrm>
              <a:off x="4510558" y="4610633"/>
              <a:ext cx="40315" cy="71094"/>
            </a:xfrm>
            <a:custGeom>
              <a:avLst/>
              <a:gdLst>
                <a:gd name="connsiteX0" fmla="*/ 21946 w 40315"/>
                <a:gd name="connsiteY0" fmla="*/ 16231 h 71094"/>
                <a:gd name="connsiteX1" fmla="*/ 22174 w 40315"/>
                <a:gd name="connsiteY1" fmla="*/ 22631 h 71094"/>
                <a:gd name="connsiteX2" fmla="*/ 21488 w 40315"/>
                <a:gd name="connsiteY2" fmla="*/ 25146 h 71094"/>
                <a:gd name="connsiteX3" fmla="*/ 16231 w 40315"/>
                <a:gd name="connsiteY3" fmla="*/ 34290 h 71094"/>
                <a:gd name="connsiteX4" fmla="*/ 10058 w 40315"/>
                <a:gd name="connsiteY4" fmla="*/ 40462 h 71094"/>
                <a:gd name="connsiteX5" fmla="*/ 1143 w 40315"/>
                <a:gd name="connsiteY5" fmla="*/ 45491 h 71094"/>
                <a:gd name="connsiteX6" fmla="*/ 0 w 40315"/>
                <a:gd name="connsiteY6" fmla="*/ 45949 h 71094"/>
                <a:gd name="connsiteX7" fmla="*/ 21717 w 40315"/>
                <a:gd name="connsiteY7" fmla="*/ 71095 h 71094"/>
                <a:gd name="connsiteX8" fmla="*/ 28118 w 40315"/>
                <a:gd name="connsiteY8" fmla="*/ 9144 h 71094"/>
                <a:gd name="connsiteX9" fmla="*/ 17145 w 40315"/>
                <a:gd name="connsiteY9" fmla="*/ 0 h 71094"/>
                <a:gd name="connsiteX10" fmla="*/ 18974 w 40315"/>
                <a:gd name="connsiteY10" fmla="*/ 1372 h 71094"/>
                <a:gd name="connsiteX11" fmla="*/ 21946 w 40315"/>
                <a:gd name="connsiteY11" fmla="*/ 16231 h 71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315" h="71094">
                  <a:moveTo>
                    <a:pt x="21946" y="16231"/>
                  </a:moveTo>
                  <a:cubicBezTo>
                    <a:pt x="22174" y="18288"/>
                    <a:pt x="22174" y="20574"/>
                    <a:pt x="22174" y="22631"/>
                  </a:cubicBezTo>
                  <a:cubicBezTo>
                    <a:pt x="21946" y="23546"/>
                    <a:pt x="21717" y="24232"/>
                    <a:pt x="21488" y="25146"/>
                  </a:cubicBezTo>
                  <a:cubicBezTo>
                    <a:pt x="19888" y="28346"/>
                    <a:pt x="18059" y="31318"/>
                    <a:pt x="16231" y="34290"/>
                  </a:cubicBezTo>
                  <a:cubicBezTo>
                    <a:pt x="14173" y="36576"/>
                    <a:pt x="12116" y="38633"/>
                    <a:pt x="10058" y="40462"/>
                  </a:cubicBezTo>
                  <a:cubicBezTo>
                    <a:pt x="7087" y="42291"/>
                    <a:pt x="4115" y="44120"/>
                    <a:pt x="1143" y="45491"/>
                  </a:cubicBezTo>
                  <a:cubicBezTo>
                    <a:pt x="686" y="45720"/>
                    <a:pt x="457" y="45720"/>
                    <a:pt x="0" y="45949"/>
                  </a:cubicBezTo>
                  <a:cubicBezTo>
                    <a:pt x="7087" y="54178"/>
                    <a:pt x="14402" y="62636"/>
                    <a:pt x="21717" y="71095"/>
                  </a:cubicBezTo>
                  <a:cubicBezTo>
                    <a:pt x="44577" y="48235"/>
                    <a:pt x="45949" y="28804"/>
                    <a:pt x="28118" y="9144"/>
                  </a:cubicBezTo>
                  <a:cubicBezTo>
                    <a:pt x="24689" y="5486"/>
                    <a:pt x="21031" y="2515"/>
                    <a:pt x="17145" y="0"/>
                  </a:cubicBezTo>
                  <a:cubicBezTo>
                    <a:pt x="17831" y="457"/>
                    <a:pt x="18517" y="914"/>
                    <a:pt x="18974" y="1372"/>
                  </a:cubicBezTo>
                  <a:cubicBezTo>
                    <a:pt x="20117" y="6401"/>
                    <a:pt x="21031" y="11201"/>
                    <a:pt x="21946" y="16231"/>
                  </a:cubicBezTo>
                  <a:close/>
                </a:path>
              </a:pathLst>
            </a:custGeom>
            <a:solidFill>
              <a:srgbClr val="FFFFFF"/>
            </a:solidFill>
            <a:ln w="2286" cap="flat">
              <a:noFill/>
              <a:prstDash val="solid"/>
              <a:miter/>
            </a:ln>
          </p:spPr>
          <p:txBody>
            <a:bodyPr rtlCol="0" anchor="ctr"/>
            <a:lstStyle/>
            <a:p>
              <a:endParaRPr lang="en-US"/>
            </a:p>
          </p:txBody>
        </p:sp>
        <p:sp>
          <p:nvSpPr>
            <p:cNvPr id="7" name="Freeform 608">
              <a:extLst>
                <a:ext uri="{FF2B5EF4-FFF2-40B4-BE49-F238E27FC236}">
                  <a16:creationId xmlns:a16="http://schemas.microsoft.com/office/drawing/2014/main" id="{072C13B6-DFAA-5820-8C96-7CA0ACCEC0E1}"/>
                </a:ext>
              </a:extLst>
            </p:cNvPr>
            <p:cNvSpPr/>
            <p:nvPr/>
          </p:nvSpPr>
          <p:spPr>
            <a:xfrm>
              <a:off x="4505529" y="4601718"/>
              <a:ext cx="1600" cy="457"/>
            </a:xfrm>
            <a:custGeom>
              <a:avLst/>
              <a:gdLst>
                <a:gd name="connsiteX0" fmla="*/ 0 w 1600"/>
                <a:gd name="connsiteY0" fmla="*/ 0 h 457"/>
                <a:gd name="connsiteX1" fmla="*/ 1600 w 1600"/>
                <a:gd name="connsiteY1" fmla="*/ 457 h 457"/>
                <a:gd name="connsiteX2" fmla="*/ 0 w 1600"/>
                <a:gd name="connsiteY2" fmla="*/ 0 h 457"/>
              </a:gdLst>
              <a:ahLst/>
              <a:cxnLst>
                <a:cxn ang="0">
                  <a:pos x="connsiteX0" y="connsiteY0"/>
                </a:cxn>
                <a:cxn ang="0">
                  <a:pos x="connsiteX1" y="connsiteY1"/>
                </a:cxn>
                <a:cxn ang="0">
                  <a:pos x="connsiteX2" y="connsiteY2"/>
                </a:cxn>
              </a:cxnLst>
              <a:rect l="l" t="t" r="r" b="b"/>
              <a:pathLst>
                <a:path w="1600" h="457">
                  <a:moveTo>
                    <a:pt x="0" y="0"/>
                  </a:moveTo>
                  <a:cubicBezTo>
                    <a:pt x="457" y="229"/>
                    <a:pt x="1143" y="229"/>
                    <a:pt x="1600" y="457"/>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8" name="Freeform 609">
              <a:extLst>
                <a:ext uri="{FF2B5EF4-FFF2-40B4-BE49-F238E27FC236}">
                  <a16:creationId xmlns:a16="http://schemas.microsoft.com/office/drawing/2014/main" id="{13FD92E3-092E-928E-8695-039597006EAA}"/>
                </a:ext>
              </a:extLst>
            </p:cNvPr>
            <p:cNvSpPr/>
            <p:nvPr/>
          </p:nvSpPr>
          <p:spPr>
            <a:xfrm>
              <a:off x="4508272" y="4602403"/>
              <a:ext cx="1828" cy="457"/>
            </a:xfrm>
            <a:custGeom>
              <a:avLst/>
              <a:gdLst>
                <a:gd name="connsiteX0" fmla="*/ 0 w 1828"/>
                <a:gd name="connsiteY0" fmla="*/ 0 h 457"/>
                <a:gd name="connsiteX1" fmla="*/ 1829 w 1828"/>
                <a:gd name="connsiteY1" fmla="*/ 457 h 457"/>
                <a:gd name="connsiteX2" fmla="*/ 0 w 1828"/>
                <a:gd name="connsiteY2" fmla="*/ 0 h 457"/>
              </a:gdLst>
              <a:ahLst/>
              <a:cxnLst>
                <a:cxn ang="0">
                  <a:pos x="connsiteX0" y="connsiteY0"/>
                </a:cxn>
                <a:cxn ang="0">
                  <a:pos x="connsiteX1" y="connsiteY1"/>
                </a:cxn>
                <a:cxn ang="0">
                  <a:pos x="connsiteX2" y="connsiteY2"/>
                </a:cxn>
              </a:cxnLst>
              <a:rect l="l" t="t" r="r" b="b"/>
              <a:pathLst>
                <a:path w="1828" h="457">
                  <a:moveTo>
                    <a:pt x="0" y="0"/>
                  </a:moveTo>
                  <a:cubicBezTo>
                    <a:pt x="686" y="229"/>
                    <a:pt x="1143" y="229"/>
                    <a:pt x="1829" y="457"/>
                  </a:cubicBezTo>
                  <a:cubicBezTo>
                    <a:pt x="1143" y="457"/>
                    <a:pt x="457" y="229"/>
                    <a:pt x="0" y="0"/>
                  </a:cubicBezTo>
                  <a:close/>
                </a:path>
              </a:pathLst>
            </a:custGeom>
            <a:solidFill>
              <a:srgbClr val="FFFFFF"/>
            </a:solidFill>
            <a:ln w="2286" cap="flat">
              <a:noFill/>
              <a:prstDash val="solid"/>
              <a:miter/>
            </a:ln>
          </p:spPr>
          <p:txBody>
            <a:bodyPr rtlCol="0" anchor="ctr"/>
            <a:lstStyle/>
            <a:p>
              <a:endParaRPr lang="en-US"/>
            </a:p>
          </p:txBody>
        </p:sp>
        <p:sp>
          <p:nvSpPr>
            <p:cNvPr id="9" name="Freeform 610">
              <a:extLst>
                <a:ext uri="{FF2B5EF4-FFF2-40B4-BE49-F238E27FC236}">
                  <a16:creationId xmlns:a16="http://schemas.microsoft.com/office/drawing/2014/main" id="{6969DD03-DEEC-1141-DB69-09A892EC1BCB}"/>
                </a:ext>
              </a:extLst>
            </p:cNvPr>
            <p:cNvSpPr/>
            <p:nvPr/>
          </p:nvSpPr>
          <p:spPr>
            <a:xfrm>
              <a:off x="4510558" y="4603089"/>
              <a:ext cx="8458" cy="2971"/>
            </a:xfrm>
            <a:custGeom>
              <a:avLst/>
              <a:gdLst>
                <a:gd name="connsiteX0" fmla="*/ 0 w 8458"/>
                <a:gd name="connsiteY0" fmla="*/ 0 h 2971"/>
                <a:gd name="connsiteX1" fmla="*/ 8458 w 8458"/>
                <a:gd name="connsiteY1" fmla="*/ 2972 h 2971"/>
                <a:gd name="connsiteX2" fmla="*/ 0 w 8458"/>
                <a:gd name="connsiteY2" fmla="*/ 0 h 2971"/>
              </a:gdLst>
              <a:ahLst/>
              <a:cxnLst>
                <a:cxn ang="0">
                  <a:pos x="connsiteX0" y="connsiteY0"/>
                </a:cxn>
                <a:cxn ang="0">
                  <a:pos x="connsiteX1" y="connsiteY1"/>
                </a:cxn>
                <a:cxn ang="0">
                  <a:pos x="connsiteX2" y="connsiteY2"/>
                </a:cxn>
              </a:cxnLst>
              <a:rect l="l" t="t" r="r" b="b"/>
              <a:pathLst>
                <a:path w="8458" h="2971">
                  <a:moveTo>
                    <a:pt x="0" y="0"/>
                  </a:moveTo>
                  <a:cubicBezTo>
                    <a:pt x="2972" y="914"/>
                    <a:pt x="5715" y="1829"/>
                    <a:pt x="8458" y="2972"/>
                  </a:cubicBezTo>
                  <a:cubicBezTo>
                    <a:pt x="5715" y="2057"/>
                    <a:pt x="2972" y="914"/>
                    <a:pt x="0" y="0"/>
                  </a:cubicBezTo>
                  <a:close/>
                </a:path>
              </a:pathLst>
            </a:custGeom>
            <a:solidFill>
              <a:srgbClr val="FFFFFF"/>
            </a:solidFill>
            <a:ln w="2286" cap="flat">
              <a:noFill/>
              <a:prstDash val="solid"/>
              <a:miter/>
            </a:ln>
          </p:spPr>
          <p:txBody>
            <a:bodyPr rtlCol="0" anchor="ctr"/>
            <a:lstStyle/>
            <a:p>
              <a:endParaRPr lang="en-US"/>
            </a:p>
          </p:txBody>
        </p:sp>
        <p:sp>
          <p:nvSpPr>
            <p:cNvPr id="12" name="Freeform 611">
              <a:extLst>
                <a:ext uri="{FF2B5EF4-FFF2-40B4-BE49-F238E27FC236}">
                  <a16:creationId xmlns:a16="http://schemas.microsoft.com/office/drawing/2014/main" id="{A0EBAF5F-A7A5-01E5-C406-73BF2D6DD413}"/>
                </a:ext>
              </a:extLst>
            </p:cNvPr>
            <p:cNvSpPr/>
            <p:nvPr/>
          </p:nvSpPr>
          <p:spPr>
            <a:xfrm>
              <a:off x="4502100" y="4601032"/>
              <a:ext cx="2514" cy="685"/>
            </a:xfrm>
            <a:custGeom>
              <a:avLst/>
              <a:gdLst>
                <a:gd name="connsiteX0" fmla="*/ 0 w 2514"/>
                <a:gd name="connsiteY0" fmla="*/ 0 h 685"/>
                <a:gd name="connsiteX1" fmla="*/ 2515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5" y="686"/>
                  </a:cubicBezTo>
                  <a:cubicBezTo>
                    <a:pt x="1600" y="229"/>
                    <a:pt x="686"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612">
              <a:extLst>
                <a:ext uri="{FF2B5EF4-FFF2-40B4-BE49-F238E27FC236}">
                  <a16:creationId xmlns:a16="http://schemas.microsoft.com/office/drawing/2014/main" id="{0A2E3897-3D6F-6AF0-D40E-9A455E2CB598}"/>
                </a:ext>
              </a:extLst>
            </p:cNvPr>
            <p:cNvSpPr/>
            <p:nvPr/>
          </p:nvSpPr>
          <p:spPr>
            <a:xfrm>
              <a:off x="4496614" y="4599889"/>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229"/>
                    <a:pt x="914" y="229"/>
                  </a:cubicBezTo>
                  <a:cubicBezTo>
                    <a:pt x="686" y="0"/>
                    <a:pt x="229" y="0"/>
                    <a:pt x="0" y="0"/>
                  </a:cubicBezTo>
                  <a:close/>
                </a:path>
              </a:pathLst>
            </a:custGeom>
            <a:solidFill>
              <a:srgbClr val="FFFFFF"/>
            </a:solidFill>
            <a:ln w="2286" cap="flat">
              <a:noFill/>
              <a:prstDash val="solid"/>
              <a:miter/>
            </a:ln>
          </p:spPr>
          <p:txBody>
            <a:bodyPr rtlCol="0" anchor="ctr"/>
            <a:lstStyle/>
            <a:p>
              <a:endParaRPr lang="en-US"/>
            </a:p>
          </p:txBody>
        </p:sp>
        <p:sp>
          <p:nvSpPr>
            <p:cNvPr id="14" name="Freeform 613">
              <a:extLst>
                <a:ext uri="{FF2B5EF4-FFF2-40B4-BE49-F238E27FC236}">
                  <a16:creationId xmlns:a16="http://schemas.microsoft.com/office/drawing/2014/main" id="{5E3A1948-70AA-1DED-5E8F-0F0C68385DB8}"/>
                </a:ext>
              </a:extLst>
            </p:cNvPr>
            <p:cNvSpPr/>
            <p:nvPr/>
          </p:nvSpPr>
          <p:spPr>
            <a:xfrm>
              <a:off x="4499357" y="460034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686" y="229"/>
                    <a:pt x="1143" y="229"/>
                  </a:cubicBezTo>
                  <a:cubicBezTo>
                    <a:pt x="686" y="229"/>
                    <a:pt x="229" y="0"/>
                    <a:pt x="0" y="0"/>
                  </a:cubicBezTo>
                  <a:close/>
                </a:path>
              </a:pathLst>
            </a:custGeom>
            <a:solidFill>
              <a:srgbClr val="FFFFFF"/>
            </a:solidFill>
            <a:ln w="2286" cap="flat">
              <a:noFill/>
              <a:prstDash val="solid"/>
              <a:miter/>
            </a:ln>
          </p:spPr>
          <p:txBody>
            <a:bodyPr rtlCol="0" anchor="ctr"/>
            <a:lstStyle/>
            <a:p>
              <a:endParaRPr lang="en-US"/>
            </a:p>
          </p:txBody>
        </p:sp>
        <p:sp>
          <p:nvSpPr>
            <p:cNvPr id="15" name="Freeform 614">
              <a:extLst>
                <a:ext uri="{FF2B5EF4-FFF2-40B4-BE49-F238E27FC236}">
                  <a16:creationId xmlns:a16="http://schemas.microsoft.com/office/drawing/2014/main" id="{C5FFF232-A705-419F-5FF2-3E768AF9DAC7}"/>
                </a:ext>
              </a:extLst>
            </p:cNvPr>
            <p:cNvSpPr/>
            <p:nvPr/>
          </p:nvSpPr>
          <p:spPr>
            <a:xfrm>
              <a:off x="4519245" y="4606290"/>
              <a:ext cx="8229" cy="4343"/>
            </a:xfrm>
            <a:custGeom>
              <a:avLst/>
              <a:gdLst>
                <a:gd name="connsiteX0" fmla="*/ 0 w 8229"/>
                <a:gd name="connsiteY0" fmla="*/ 0 h 4343"/>
                <a:gd name="connsiteX1" fmla="*/ 8230 w 8229"/>
                <a:gd name="connsiteY1" fmla="*/ 4343 h 4343"/>
                <a:gd name="connsiteX2" fmla="*/ 0 w 8229"/>
                <a:gd name="connsiteY2" fmla="*/ 0 h 4343"/>
              </a:gdLst>
              <a:ahLst/>
              <a:cxnLst>
                <a:cxn ang="0">
                  <a:pos x="connsiteX0" y="connsiteY0"/>
                </a:cxn>
                <a:cxn ang="0">
                  <a:pos x="connsiteX1" y="connsiteY1"/>
                </a:cxn>
                <a:cxn ang="0">
                  <a:pos x="connsiteX2" y="connsiteY2"/>
                </a:cxn>
              </a:cxnLst>
              <a:rect l="l" t="t" r="r" b="b"/>
              <a:pathLst>
                <a:path w="8229" h="4343">
                  <a:moveTo>
                    <a:pt x="0" y="0"/>
                  </a:moveTo>
                  <a:cubicBezTo>
                    <a:pt x="2743" y="1143"/>
                    <a:pt x="5486" y="2743"/>
                    <a:pt x="8230" y="4343"/>
                  </a:cubicBezTo>
                  <a:cubicBezTo>
                    <a:pt x="5486" y="2743"/>
                    <a:pt x="2743" y="1372"/>
                    <a:pt x="0" y="0"/>
                  </a:cubicBezTo>
                  <a:close/>
                </a:path>
              </a:pathLst>
            </a:custGeom>
            <a:solidFill>
              <a:srgbClr val="FFFFFF"/>
            </a:solidFill>
            <a:ln w="2286" cap="flat">
              <a:noFill/>
              <a:prstDash val="solid"/>
              <a:miter/>
            </a:ln>
          </p:spPr>
          <p:txBody>
            <a:bodyPr rtlCol="0" anchor="ctr"/>
            <a:lstStyle/>
            <a:p>
              <a:endParaRPr lang="en-US"/>
            </a:p>
          </p:txBody>
        </p:sp>
        <p:sp>
          <p:nvSpPr>
            <p:cNvPr id="16" name="Freeform 615">
              <a:extLst>
                <a:ext uri="{FF2B5EF4-FFF2-40B4-BE49-F238E27FC236}">
                  <a16:creationId xmlns:a16="http://schemas.microsoft.com/office/drawing/2014/main" id="{0A625B12-6405-F163-5A88-D486893F77CD}"/>
                </a:ext>
              </a:extLst>
            </p:cNvPr>
            <p:cNvSpPr/>
            <p:nvPr/>
          </p:nvSpPr>
          <p:spPr>
            <a:xfrm>
              <a:off x="4489756" y="4633493"/>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229" y="457"/>
                    <a:pt x="686" y="686"/>
                    <a:pt x="914" y="1143"/>
                  </a:cubicBezTo>
                  <a:close/>
                </a:path>
              </a:pathLst>
            </a:custGeom>
            <a:solidFill>
              <a:srgbClr val="FFFFFF"/>
            </a:solidFill>
            <a:ln w="2286" cap="flat">
              <a:noFill/>
              <a:prstDash val="solid"/>
              <a:miter/>
            </a:ln>
          </p:spPr>
          <p:txBody>
            <a:bodyPr rtlCol="0" anchor="ctr"/>
            <a:lstStyle/>
            <a:p>
              <a:endParaRPr lang="en-US"/>
            </a:p>
          </p:txBody>
        </p:sp>
        <p:sp>
          <p:nvSpPr>
            <p:cNvPr id="17" name="Freeform 616">
              <a:extLst>
                <a:ext uri="{FF2B5EF4-FFF2-40B4-BE49-F238E27FC236}">
                  <a16:creationId xmlns:a16="http://schemas.microsoft.com/office/drawing/2014/main" id="{41A80917-867B-6DE8-D193-36B5654BB1CE}"/>
                </a:ext>
              </a:extLst>
            </p:cNvPr>
            <p:cNvSpPr/>
            <p:nvPr/>
          </p:nvSpPr>
          <p:spPr>
            <a:xfrm>
              <a:off x="4484269" y="4627549"/>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0" y="229"/>
                    <a:pt x="229" y="457"/>
                    <a:pt x="686" y="686"/>
                  </a:cubicBezTo>
                  <a:close/>
                </a:path>
              </a:pathLst>
            </a:custGeom>
            <a:solidFill>
              <a:srgbClr val="FFFFFF"/>
            </a:solidFill>
            <a:ln w="2286" cap="flat">
              <a:noFill/>
              <a:prstDash val="solid"/>
              <a:miter/>
            </a:ln>
          </p:spPr>
          <p:txBody>
            <a:bodyPr rtlCol="0" anchor="ctr"/>
            <a:lstStyle/>
            <a:p>
              <a:endParaRPr lang="en-US"/>
            </a:p>
          </p:txBody>
        </p:sp>
        <p:sp>
          <p:nvSpPr>
            <p:cNvPr id="18" name="Freeform 617">
              <a:extLst>
                <a:ext uri="{FF2B5EF4-FFF2-40B4-BE49-F238E27FC236}">
                  <a16:creationId xmlns:a16="http://schemas.microsoft.com/office/drawing/2014/main" id="{BD0F5AE6-8AE9-9541-44BE-BD415F4FE038}"/>
                </a:ext>
              </a:extLst>
            </p:cNvPr>
            <p:cNvSpPr/>
            <p:nvPr/>
          </p:nvSpPr>
          <p:spPr>
            <a:xfrm>
              <a:off x="4478326" y="4621606"/>
              <a:ext cx="1600" cy="1600"/>
            </a:xfrm>
            <a:custGeom>
              <a:avLst/>
              <a:gdLst>
                <a:gd name="connsiteX0" fmla="*/ 1600 w 1600"/>
                <a:gd name="connsiteY0" fmla="*/ 1600 h 1600"/>
                <a:gd name="connsiteX1" fmla="*/ 0 w 1600"/>
                <a:gd name="connsiteY1" fmla="*/ 0 h 1600"/>
                <a:gd name="connsiteX2" fmla="*/ 1600 w 1600"/>
                <a:gd name="connsiteY2" fmla="*/ 1600 h 1600"/>
              </a:gdLst>
              <a:ahLst/>
              <a:cxnLst>
                <a:cxn ang="0">
                  <a:pos x="connsiteX0" y="connsiteY0"/>
                </a:cxn>
                <a:cxn ang="0">
                  <a:pos x="connsiteX1" y="connsiteY1"/>
                </a:cxn>
                <a:cxn ang="0">
                  <a:pos x="connsiteX2" y="connsiteY2"/>
                </a:cxn>
              </a:cxnLst>
              <a:rect l="l" t="t" r="r" b="b"/>
              <a:pathLst>
                <a:path w="1600" h="1600">
                  <a:moveTo>
                    <a:pt x="1600" y="1600"/>
                  </a:moveTo>
                  <a:cubicBezTo>
                    <a:pt x="1143" y="1143"/>
                    <a:pt x="686" y="457"/>
                    <a:pt x="0" y="0"/>
                  </a:cubicBezTo>
                  <a:cubicBezTo>
                    <a:pt x="686" y="457"/>
                    <a:pt x="1143" y="1143"/>
                    <a:pt x="1600" y="1600"/>
                  </a:cubicBezTo>
                  <a:close/>
                </a:path>
              </a:pathLst>
            </a:custGeom>
            <a:solidFill>
              <a:srgbClr val="FFFFFF"/>
            </a:solidFill>
            <a:ln w="2286" cap="flat">
              <a:noFill/>
              <a:prstDash val="solid"/>
              <a:miter/>
            </a:ln>
          </p:spPr>
          <p:txBody>
            <a:bodyPr rtlCol="0" anchor="ctr"/>
            <a:lstStyle/>
            <a:p>
              <a:endParaRPr lang="en-US"/>
            </a:p>
          </p:txBody>
        </p:sp>
        <p:sp>
          <p:nvSpPr>
            <p:cNvPr id="19" name="Freeform 618">
              <a:extLst>
                <a:ext uri="{FF2B5EF4-FFF2-40B4-BE49-F238E27FC236}">
                  <a16:creationId xmlns:a16="http://schemas.microsoft.com/office/drawing/2014/main" id="{46F9A22A-70CF-765B-0592-5090FF382981}"/>
                </a:ext>
              </a:extLst>
            </p:cNvPr>
            <p:cNvSpPr/>
            <p:nvPr/>
          </p:nvSpPr>
          <p:spPr>
            <a:xfrm>
              <a:off x="4500043" y="4644923"/>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0"/>
                    <a:pt x="0" y="0"/>
                  </a:cubicBezTo>
                  <a:cubicBezTo>
                    <a:pt x="0" y="0"/>
                    <a:pt x="229" y="229"/>
                    <a:pt x="457" y="457"/>
                  </a:cubicBezTo>
                  <a:close/>
                </a:path>
              </a:pathLst>
            </a:custGeom>
            <a:solidFill>
              <a:srgbClr val="FFFFFF"/>
            </a:solidFill>
            <a:ln w="2286" cap="flat">
              <a:noFill/>
              <a:prstDash val="solid"/>
              <a:miter/>
            </a:ln>
          </p:spPr>
          <p:txBody>
            <a:bodyPr rtlCol="0" anchor="ctr"/>
            <a:lstStyle/>
            <a:p>
              <a:endParaRPr lang="en-US"/>
            </a:p>
          </p:txBody>
        </p:sp>
        <p:sp>
          <p:nvSpPr>
            <p:cNvPr id="20" name="Freeform 619">
              <a:extLst>
                <a:ext uri="{FF2B5EF4-FFF2-40B4-BE49-F238E27FC236}">
                  <a16:creationId xmlns:a16="http://schemas.microsoft.com/office/drawing/2014/main" id="{374CD7D6-B2FE-5B6A-8017-9919B8690711}"/>
                </a:ext>
              </a:extLst>
            </p:cNvPr>
            <p:cNvSpPr/>
            <p:nvPr/>
          </p:nvSpPr>
          <p:spPr>
            <a:xfrm>
              <a:off x="4494556" y="4638751"/>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21" name="Freeform 620">
              <a:extLst>
                <a:ext uri="{FF2B5EF4-FFF2-40B4-BE49-F238E27FC236}">
                  <a16:creationId xmlns:a16="http://schemas.microsoft.com/office/drawing/2014/main" id="{836BDAA0-A78F-24B8-6945-3B8A14ADBF02}"/>
                </a:ext>
              </a:extLst>
            </p:cNvPr>
            <p:cNvSpPr/>
            <p:nvPr/>
          </p:nvSpPr>
          <p:spPr>
            <a:xfrm>
              <a:off x="4203320" y="4423867"/>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515" y="229"/>
                    <a:pt x="3658" y="0"/>
                  </a:cubicBezTo>
                  <a:cubicBezTo>
                    <a:pt x="2515"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22" name="Freeform 621">
              <a:extLst>
                <a:ext uri="{FF2B5EF4-FFF2-40B4-BE49-F238E27FC236}">
                  <a16:creationId xmlns:a16="http://schemas.microsoft.com/office/drawing/2014/main" id="{21364C4E-642D-9EE2-DF52-AD7DF52E273A}"/>
                </a:ext>
              </a:extLst>
            </p:cNvPr>
            <p:cNvSpPr/>
            <p:nvPr/>
          </p:nvSpPr>
          <p:spPr>
            <a:xfrm>
              <a:off x="4194633" y="4468215"/>
              <a:ext cx="914" cy="228"/>
            </a:xfrm>
            <a:custGeom>
              <a:avLst/>
              <a:gdLst>
                <a:gd name="connsiteX0" fmla="*/ 914 w 914"/>
                <a:gd name="connsiteY0" fmla="*/ 0 h 228"/>
                <a:gd name="connsiteX1" fmla="*/ 0 w 914"/>
                <a:gd name="connsiteY1" fmla="*/ 229 h 228"/>
                <a:gd name="connsiteX2" fmla="*/ 914 w 914"/>
                <a:gd name="connsiteY2" fmla="*/ 0 h 228"/>
              </a:gdLst>
              <a:ahLst/>
              <a:cxnLst>
                <a:cxn ang="0">
                  <a:pos x="connsiteX0" y="connsiteY0"/>
                </a:cxn>
                <a:cxn ang="0">
                  <a:pos x="connsiteX1" y="connsiteY1"/>
                </a:cxn>
                <a:cxn ang="0">
                  <a:pos x="connsiteX2" y="connsiteY2"/>
                </a:cxn>
              </a:cxnLst>
              <a:rect l="l" t="t" r="r" b="b"/>
              <a:pathLst>
                <a:path w="914" h="228">
                  <a:moveTo>
                    <a:pt x="914" y="0"/>
                  </a:moveTo>
                  <a:cubicBezTo>
                    <a:pt x="686" y="0"/>
                    <a:pt x="229" y="0"/>
                    <a:pt x="0" y="229"/>
                  </a:cubicBezTo>
                  <a:cubicBezTo>
                    <a:pt x="229" y="229"/>
                    <a:pt x="457" y="229"/>
                    <a:pt x="914" y="0"/>
                  </a:cubicBezTo>
                  <a:close/>
                </a:path>
              </a:pathLst>
            </a:custGeom>
            <a:solidFill>
              <a:srgbClr val="FFFFFF"/>
            </a:solidFill>
            <a:ln w="2286" cap="flat">
              <a:noFill/>
              <a:prstDash val="solid"/>
              <a:miter/>
            </a:ln>
          </p:spPr>
          <p:txBody>
            <a:bodyPr rtlCol="0" anchor="ctr"/>
            <a:lstStyle/>
            <a:p>
              <a:endParaRPr lang="en-US"/>
            </a:p>
          </p:txBody>
        </p:sp>
        <p:sp>
          <p:nvSpPr>
            <p:cNvPr id="23" name="Freeform 622">
              <a:extLst>
                <a:ext uri="{FF2B5EF4-FFF2-40B4-BE49-F238E27FC236}">
                  <a16:creationId xmlns:a16="http://schemas.microsoft.com/office/drawing/2014/main" id="{04845BCF-48A1-3933-43F5-0E8FEED31B6E}"/>
                </a:ext>
              </a:extLst>
            </p:cNvPr>
            <p:cNvSpPr/>
            <p:nvPr/>
          </p:nvSpPr>
          <p:spPr>
            <a:xfrm>
              <a:off x="4200120" y="4467529"/>
              <a:ext cx="1143" cy="228"/>
            </a:xfrm>
            <a:custGeom>
              <a:avLst/>
              <a:gdLst>
                <a:gd name="connsiteX0" fmla="*/ 1143 w 1143"/>
                <a:gd name="connsiteY0" fmla="*/ 0 h 228"/>
                <a:gd name="connsiteX1" fmla="*/ 0 w 1143"/>
                <a:gd name="connsiteY1" fmla="*/ 229 h 228"/>
                <a:gd name="connsiteX2" fmla="*/ 1143 w 1143"/>
                <a:gd name="connsiteY2" fmla="*/ 0 h 228"/>
              </a:gdLst>
              <a:ahLst/>
              <a:cxnLst>
                <a:cxn ang="0">
                  <a:pos x="connsiteX0" y="connsiteY0"/>
                </a:cxn>
                <a:cxn ang="0">
                  <a:pos x="connsiteX1" y="connsiteY1"/>
                </a:cxn>
                <a:cxn ang="0">
                  <a:pos x="connsiteX2" y="connsiteY2"/>
                </a:cxn>
              </a:cxnLst>
              <a:rect l="l" t="t" r="r" b="b"/>
              <a:pathLst>
                <a:path w="1143" h="228">
                  <a:moveTo>
                    <a:pt x="1143" y="0"/>
                  </a:moveTo>
                  <a:cubicBezTo>
                    <a:pt x="686" y="0"/>
                    <a:pt x="229" y="0"/>
                    <a:pt x="0" y="229"/>
                  </a:cubicBezTo>
                  <a:cubicBezTo>
                    <a:pt x="229" y="0"/>
                    <a:pt x="686" y="0"/>
                    <a:pt x="1143" y="0"/>
                  </a:cubicBezTo>
                  <a:close/>
                </a:path>
              </a:pathLst>
            </a:custGeom>
            <a:solidFill>
              <a:srgbClr val="FFFFFF"/>
            </a:solidFill>
            <a:ln w="2286" cap="flat">
              <a:noFill/>
              <a:prstDash val="solid"/>
              <a:miter/>
            </a:ln>
          </p:spPr>
          <p:txBody>
            <a:bodyPr rtlCol="0" anchor="ctr"/>
            <a:lstStyle/>
            <a:p>
              <a:endParaRPr lang="en-US"/>
            </a:p>
          </p:txBody>
        </p:sp>
        <p:sp>
          <p:nvSpPr>
            <p:cNvPr id="24" name="Freeform 623">
              <a:extLst>
                <a:ext uri="{FF2B5EF4-FFF2-40B4-BE49-F238E27FC236}">
                  <a16:creationId xmlns:a16="http://schemas.microsoft.com/office/drawing/2014/main" id="{C07F2D8D-1224-8F69-2BAE-B7CC18201D8A}"/>
                </a:ext>
              </a:extLst>
            </p:cNvPr>
            <p:cNvSpPr/>
            <p:nvPr/>
          </p:nvSpPr>
          <p:spPr>
            <a:xfrm>
              <a:off x="4205835" y="4466844"/>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25" name="Freeform 624">
              <a:extLst>
                <a:ext uri="{FF2B5EF4-FFF2-40B4-BE49-F238E27FC236}">
                  <a16:creationId xmlns:a16="http://schemas.microsoft.com/office/drawing/2014/main" id="{97FB67C1-C8A1-C268-FEB1-E025E5FB884B}"/>
                </a:ext>
              </a:extLst>
            </p:cNvPr>
            <p:cNvSpPr/>
            <p:nvPr/>
          </p:nvSpPr>
          <p:spPr>
            <a:xfrm>
              <a:off x="4188690" y="4469358"/>
              <a:ext cx="457" cy="2286"/>
            </a:xfrm>
            <a:custGeom>
              <a:avLst/>
              <a:gdLst>
                <a:gd name="connsiteX0" fmla="*/ 457 w 457"/>
                <a:gd name="connsiteY0" fmla="*/ 0 h 2286"/>
                <a:gd name="connsiteX1" fmla="*/ 0 w 457"/>
                <a:gd name="connsiteY1" fmla="*/ 0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0"/>
                    <a:pt x="0" y="0"/>
                    <a:pt x="0" y="0"/>
                  </a:cubicBezTo>
                  <a:cubicBezTo>
                    <a:pt x="0" y="0"/>
                    <a:pt x="229" y="0"/>
                    <a:pt x="457" y="0"/>
                  </a:cubicBezTo>
                  <a:close/>
                </a:path>
              </a:pathLst>
            </a:custGeom>
            <a:solidFill>
              <a:srgbClr val="FFFFFF"/>
            </a:solidFill>
            <a:ln w="2286" cap="flat">
              <a:noFill/>
              <a:prstDash val="solid"/>
              <a:miter/>
            </a:ln>
          </p:spPr>
          <p:txBody>
            <a:bodyPr rtlCol="0" anchor="ctr"/>
            <a:lstStyle/>
            <a:p>
              <a:endParaRPr lang="en-US"/>
            </a:p>
          </p:txBody>
        </p:sp>
        <p:sp>
          <p:nvSpPr>
            <p:cNvPr id="26" name="Freeform 625">
              <a:extLst>
                <a:ext uri="{FF2B5EF4-FFF2-40B4-BE49-F238E27FC236}">
                  <a16:creationId xmlns:a16="http://schemas.microsoft.com/office/drawing/2014/main" id="{A07BD68B-BA76-BED1-15CD-86771CD9E74C}"/>
                </a:ext>
              </a:extLst>
            </p:cNvPr>
            <p:cNvSpPr/>
            <p:nvPr/>
          </p:nvSpPr>
          <p:spPr>
            <a:xfrm>
              <a:off x="4184803" y="4428210"/>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27" name="Freeform 626">
              <a:extLst>
                <a:ext uri="{FF2B5EF4-FFF2-40B4-BE49-F238E27FC236}">
                  <a16:creationId xmlns:a16="http://schemas.microsoft.com/office/drawing/2014/main" id="{0048C232-E191-38DC-7069-D6200D94D17B}"/>
                </a:ext>
              </a:extLst>
            </p:cNvPr>
            <p:cNvSpPr/>
            <p:nvPr/>
          </p:nvSpPr>
          <p:spPr>
            <a:xfrm>
              <a:off x="4178631" y="4429810"/>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28" name="Freeform 627">
              <a:extLst>
                <a:ext uri="{FF2B5EF4-FFF2-40B4-BE49-F238E27FC236}">
                  <a16:creationId xmlns:a16="http://schemas.microsoft.com/office/drawing/2014/main" id="{6B1F4626-C10F-CE6F-7BCB-9B6BAF814762}"/>
                </a:ext>
              </a:extLst>
            </p:cNvPr>
            <p:cNvSpPr/>
            <p:nvPr/>
          </p:nvSpPr>
          <p:spPr>
            <a:xfrm>
              <a:off x="4177031" y="4471187"/>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686" y="229"/>
                    <a:pt x="0" y="229"/>
                  </a:cubicBezTo>
                  <a:cubicBezTo>
                    <a:pt x="686" y="229"/>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29" name="Freeform 628">
              <a:extLst>
                <a:ext uri="{FF2B5EF4-FFF2-40B4-BE49-F238E27FC236}">
                  <a16:creationId xmlns:a16="http://schemas.microsoft.com/office/drawing/2014/main" id="{3A3E7972-16B9-95DD-B504-7C86BF323978}"/>
                </a:ext>
              </a:extLst>
            </p:cNvPr>
            <p:cNvSpPr/>
            <p:nvPr/>
          </p:nvSpPr>
          <p:spPr>
            <a:xfrm>
              <a:off x="4258413" y="4466672"/>
              <a:ext cx="685" cy="171"/>
            </a:xfrm>
            <a:custGeom>
              <a:avLst/>
              <a:gdLst>
                <a:gd name="connsiteX0" fmla="*/ 686 w 685"/>
                <a:gd name="connsiteY0" fmla="*/ 171 h 171"/>
                <a:gd name="connsiteX1" fmla="*/ 0 w 685"/>
                <a:gd name="connsiteY1" fmla="*/ 171 h 171"/>
                <a:gd name="connsiteX2" fmla="*/ 686 w 685"/>
                <a:gd name="connsiteY2" fmla="*/ 171 h 171"/>
              </a:gdLst>
              <a:ahLst/>
              <a:cxnLst>
                <a:cxn ang="0">
                  <a:pos x="connsiteX0" y="connsiteY0"/>
                </a:cxn>
                <a:cxn ang="0">
                  <a:pos x="connsiteX1" y="connsiteY1"/>
                </a:cxn>
                <a:cxn ang="0">
                  <a:pos x="connsiteX2" y="connsiteY2"/>
                </a:cxn>
              </a:cxnLst>
              <a:rect l="l" t="t" r="r" b="b"/>
              <a:pathLst>
                <a:path w="685" h="171">
                  <a:moveTo>
                    <a:pt x="686" y="171"/>
                  </a:moveTo>
                  <a:cubicBezTo>
                    <a:pt x="457" y="171"/>
                    <a:pt x="229" y="171"/>
                    <a:pt x="0" y="171"/>
                  </a:cubicBezTo>
                  <a:cubicBezTo>
                    <a:pt x="229" y="-57"/>
                    <a:pt x="457" y="-57"/>
                    <a:pt x="686" y="171"/>
                  </a:cubicBezTo>
                  <a:close/>
                </a:path>
              </a:pathLst>
            </a:custGeom>
            <a:solidFill>
              <a:srgbClr val="FFFFFF"/>
            </a:solidFill>
            <a:ln w="2286" cap="flat">
              <a:noFill/>
              <a:prstDash val="solid"/>
              <a:miter/>
            </a:ln>
          </p:spPr>
          <p:txBody>
            <a:bodyPr rtlCol="0" anchor="ctr"/>
            <a:lstStyle/>
            <a:p>
              <a:endParaRPr lang="en-US"/>
            </a:p>
          </p:txBody>
        </p:sp>
        <p:sp>
          <p:nvSpPr>
            <p:cNvPr id="30" name="Freeform 629">
              <a:extLst>
                <a:ext uri="{FF2B5EF4-FFF2-40B4-BE49-F238E27FC236}">
                  <a16:creationId xmlns:a16="http://schemas.microsoft.com/office/drawing/2014/main" id="{4D5DF190-07E8-3BB9-F03B-E54E5DA243D3}"/>
                </a:ext>
              </a:extLst>
            </p:cNvPr>
            <p:cNvSpPr/>
            <p:nvPr/>
          </p:nvSpPr>
          <p:spPr>
            <a:xfrm>
              <a:off x="4252926" y="44661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1" name="Freeform 630">
              <a:extLst>
                <a:ext uri="{FF2B5EF4-FFF2-40B4-BE49-F238E27FC236}">
                  <a16:creationId xmlns:a16="http://schemas.microsoft.com/office/drawing/2014/main" id="{FAF86E6E-D2D6-4331-66B2-EFBB7E8D0F91}"/>
                </a:ext>
              </a:extLst>
            </p:cNvPr>
            <p:cNvSpPr/>
            <p:nvPr/>
          </p:nvSpPr>
          <p:spPr>
            <a:xfrm>
              <a:off x="4240810" y="4465243"/>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229"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2" name="Freeform 631">
              <a:extLst>
                <a:ext uri="{FF2B5EF4-FFF2-40B4-BE49-F238E27FC236}">
                  <a16:creationId xmlns:a16="http://schemas.microsoft.com/office/drawing/2014/main" id="{469ECB77-F7BC-CD3B-B53B-A2B876E2789E}"/>
                </a:ext>
              </a:extLst>
            </p:cNvPr>
            <p:cNvSpPr/>
            <p:nvPr/>
          </p:nvSpPr>
          <p:spPr>
            <a:xfrm>
              <a:off x="4223208" y="4465472"/>
              <a:ext cx="685" cy="2286"/>
            </a:xfrm>
            <a:custGeom>
              <a:avLst/>
              <a:gdLst>
                <a:gd name="connsiteX0" fmla="*/ 686 w 685"/>
                <a:gd name="connsiteY0" fmla="*/ 0 h 2286"/>
                <a:gd name="connsiteX1" fmla="*/ 0 w 685"/>
                <a:gd name="connsiteY1" fmla="*/ 0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0"/>
                    <a:pt x="229" y="0"/>
                    <a:pt x="0" y="0"/>
                  </a:cubicBezTo>
                  <a:cubicBezTo>
                    <a:pt x="457" y="0"/>
                    <a:pt x="457" y="0"/>
                    <a:pt x="686" y="0"/>
                  </a:cubicBezTo>
                  <a:close/>
                </a:path>
              </a:pathLst>
            </a:custGeom>
            <a:solidFill>
              <a:srgbClr val="FFFFFF"/>
            </a:solidFill>
            <a:ln w="2286" cap="flat">
              <a:noFill/>
              <a:prstDash val="solid"/>
              <a:miter/>
            </a:ln>
          </p:spPr>
          <p:txBody>
            <a:bodyPr rtlCol="0" anchor="ctr"/>
            <a:lstStyle/>
            <a:p>
              <a:endParaRPr lang="en-US"/>
            </a:p>
          </p:txBody>
        </p:sp>
        <p:sp>
          <p:nvSpPr>
            <p:cNvPr id="33" name="Freeform 632">
              <a:extLst>
                <a:ext uri="{FF2B5EF4-FFF2-40B4-BE49-F238E27FC236}">
                  <a16:creationId xmlns:a16="http://schemas.microsoft.com/office/drawing/2014/main" id="{BFF4415F-280E-76CE-F4BA-FEE527EAD469}"/>
                </a:ext>
              </a:extLst>
            </p:cNvPr>
            <p:cNvSpPr/>
            <p:nvPr/>
          </p:nvSpPr>
          <p:spPr>
            <a:xfrm>
              <a:off x="4217493" y="4465701"/>
              <a:ext cx="914" cy="2286"/>
            </a:xfrm>
            <a:custGeom>
              <a:avLst/>
              <a:gdLst>
                <a:gd name="connsiteX0" fmla="*/ 914 w 914"/>
                <a:gd name="connsiteY0" fmla="*/ 0 h 2286"/>
                <a:gd name="connsiteX1" fmla="*/ 0 w 914"/>
                <a:gd name="connsiteY1" fmla="*/ 0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0"/>
                    <a:pt x="229" y="0"/>
                    <a:pt x="0" y="0"/>
                  </a:cubicBezTo>
                  <a:cubicBezTo>
                    <a:pt x="457" y="0"/>
                    <a:pt x="686" y="0"/>
                    <a:pt x="914" y="0"/>
                  </a:cubicBezTo>
                  <a:close/>
                </a:path>
              </a:pathLst>
            </a:custGeom>
            <a:solidFill>
              <a:srgbClr val="FFFFFF"/>
            </a:solidFill>
            <a:ln w="2286" cap="flat">
              <a:noFill/>
              <a:prstDash val="solid"/>
              <a:miter/>
            </a:ln>
          </p:spPr>
          <p:txBody>
            <a:bodyPr rtlCol="0" anchor="ctr"/>
            <a:lstStyle/>
            <a:p>
              <a:endParaRPr lang="en-US"/>
            </a:p>
          </p:txBody>
        </p:sp>
        <p:sp>
          <p:nvSpPr>
            <p:cNvPr id="34" name="Freeform 633">
              <a:extLst>
                <a:ext uri="{FF2B5EF4-FFF2-40B4-BE49-F238E27FC236}">
                  <a16:creationId xmlns:a16="http://schemas.microsoft.com/office/drawing/2014/main" id="{F2A51CE0-C338-7724-9FE2-DE2FAB7F1B15}"/>
                </a:ext>
              </a:extLst>
            </p:cNvPr>
            <p:cNvSpPr/>
            <p:nvPr/>
          </p:nvSpPr>
          <p:spPr>
            <a:xfrm>
              <a:off x="4182289" y="4470273"/>
              <a:ext cx="1600" cy="228"/>
            </a:xfrm>
            <a:custGeom>
              <a:avLst/>
              <a:gdLst>
                <a:gd name="connsiteX0" fmla="*/ 1600 w 1600"/>
                <a:gd name="connsiteY0" fmla="*/ 0 h 228"/>
                <a:gd name="connsiteX1" fmla="*/ 0 w 1600"/>
                <a:gd name="connsiteY1" fmla="*/ 229 h 228"/>
                <a:gd name="connsiteX2" fmla="*/ 1600 w 1600"/>
                <a:gd name="connsiteY2" fmla="*/ 0 h 228"/>
              </a:gdLst>
              <a:ahLst/>
              <a:cxnLst>
                <a:cxn ang="0">
                  <a:pos x="connsiteX0" y="connsiteY0"/>
                </a:cxn>
                <a:cxn ang="0">
                  <a:pos x="connsiteX1" y="connsiteY1"/>
                </a:cxn>
                <a:cxn ang="0">
                  <a:pos x="connsiteX2" y="connsiteY2"/>
                </a:cxn>
              </a:cxnLst>
              <a:rect l="l" t="t" r="r" b="b"/>
              <a:pathLst>
                <a:path w="1600" h="228">
                  <a:moveTo>
                    <a:pt x="1600" y="0"/>
                  </a:moveTo>
                  <a:cubicBezTo>
                    <a:pt x="1143" y="0"/>
                    <a:pt x="457" y="229"/>
                    <a:pt x="0" y="229"/>
                  </a:cubicBezTo>
                  <a:cubicBezTo>
                    <a:pt x="686" y="229"/>
                    <a:pt x="1143" y="0"/>
                    <a:pt x="1600" y="0"/>
                  </a:cubicBezTo>
                  <a:close/>
                </a:path>
              </a:pathLst>
            </a:custGeom>
            <a:solidFill>
              <a:srgbClr val="FFFFFF"/>
            </a:solidFill>
            <a:ln w="2286" cap="flat">
              <a:noFill/>
              <a:prstDash val="solid"/>
              <a:miter/>
            </a:ln>
          </p:spPr>
          <p:txBody>
            <a:bodyPr rtlCol="0" anchor="ctr"/>
            <a:lstStyle/>
            <a:p>
              <a:endParaRPr lang="en-US"/>
            </a:p>
          </p:txBody>
        </p:sp>
        <p:sp>
          <p:nvSpPr>
            <p:cNvPr id="35" name="Freeform 634">
              <a:extLst>
                <a:ext uri="{FF2B5EF4-FFF2-40B4-BE49-F238E27FC236}">
                  <a16:creationId xmlns:a16="http://schemas.microsoft.com/office/drawing/2014/main" id="{1A6BF3B8-B50E-3550-D35E-DF9155A69B04}"/>
                </a:ext>
              </a:extLst>
            </p:cNvPr>
            <p:cNvSpPr/>
            <p:nvPr/>
          </p:nvSpPr>
          <p:spPr>
            <a:xfrm>
              <a:off x="4262527" y="4421809"/>
              <a:ext cx="5486" cy="685"/>
            </a:xfrm>
            <a:custGeom>
              <a:avLst/>
              <a:gdLst>
                <a:gd name="connsiteX0" fmla="*/ 0 w 5486"/>
                <a:gd name="connsiteY0" fmla="*/ 0 h 685"/>
                <a:gd name="connsiteX1" fmla="*/ 5486 w 5486"/>
                <a:gd name="connsiteY1" fmla="*/ 686 h 685"/>
                <a:gd name="connsiteX2" fmla="*/ 0 w 5486"/>
                <a:gd name="connsiteY2" fmla="*/ 0 h 685"/>
              </a:gdLst>
              <a:ahLst/>
              <a:cxnLst>
                <a:cxn ang="0">
                  <a:pos x="connsiteX0" y="connsiteY0"/>
                </a:cxn>
                <a:cxn ang="0">
                  <a:pos x="connsiteX1" y="connsiteY1"/>
                </a:cxn>
                <a:cxn ang="0">
                  <a:pos x="connsiteX2" y="connsiteY2"/>
                </a:cxn>
              </a:cxnLst>
              <a:rect l="l" t="t" r="r" b="b"/>
              <a:pathLst>
                <a:path w="5486" h="685">
                  <a:moveTo>
                    <a:pt x="0" y="0"/>
                  </a:moveTo>
                  <a:cubicBezTo>
                    <a:pt x="1829" y="229"/>
                    <a:pt x="3658" y="457"/>
                    <a:pt x="5486" y="686"/>
                  </a:cubicBezTo>
                  <a:cubicBezTo>
                    <a:pt x="3658" y="457"/>
                    <a:pt x="1829" y="229"/>
                    <a:pt x="0" y="0"/>
                  </a:cubicBezTo>
                  <a:close/>
                </a:path>
              </a:pathLst>
            </a:custGeom>
            <a:solidFill>
              <a:srgbClr val="FFFFFF"/>
            </a:solidFill>
            <a:ln w="2286" cap="flat">
              <a:noFill/>
              <a:prstDash val="solid"/>
              <a:miter/>
            </a:ln>
          </p:spPr>
          <p:txBody>
            <a:bodyPr rtlCol="0" anchor="ctr"/>
            <a:lstStyle/>
            <a:p>
              <a:endParaRPr lang="en-US"/>
            </a:p>
          </p:txBody>
        </p:sp>
        <p:sp>
          <p:nvSpPr>
            <p:cNvPr id="36" name="Freeform 635">
              <a:extLst>
                <a:ext uri="{FF2B5EF4-FFF2-40B4-BE49-F238E27FC236}">
                  <a16:creationId xmlns:a16="http://schemas.microsoft.com/office/drawing/2014/main" id="{CA212086-0B2A-3FFF-8C9F-55483C063C66}"/>
                </a:ext>
              </a:extLst>
            </p:cNvPr>
            <p:cNvSpPr/>
            <p:nvPr/>
          </p:nvSpPr>
          <p:spPr>
            <a:xfrm>
              <a:off x="4244011" y="4420666"/>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0"/>
                    <a:pt x="5029" y="229"/>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636">
              <a:extLst>
                <a:ext uri="{FF2B5EF4-FFF2-40B4-BE49-F238E27FC236}">
                  <a16:creationId xmlns:a16="http://schemas.microsoft.com/office/drawing/2014/main" id="{C8D06235-AED3-4DAC-8B9F-7E9529961F4C}"/>
                </a:ext>
              </a:extLst>
            </p:cNvPr>
            <p:cNvSpPr/>
            <p:nvPr/>
          </p:nvSpPr>
          <p:spPr>
            <a:xfrm>
              <a:off x="4250412" y="4420895"/>
              <a:ext cx="5029" cy="228"/>
            </a:xfrm>
            <a:custGeom>
              <a:avLst/>
              <a:gdLst>
                <a:gd name="connsiteX0" fmla="*/ 0 w 5029"/>
                <a:gd name="connsiteY0" fmla="*/ 0 h 228"/>
                <a:gd name="connsiteX1" fmla="*/ 5029 w 5029"/>
                <a:gd name="connsiteY1" fmla="*/ 229 h 228"/>
                <a:gd name="connsiteX2" fmla="*/ 0 w 5029"/>
                <a:gd name="connsiteY2" fmla="*/ 0 h 228"/>
              </a:gdLst>
              <a:ahLst/>
              <a:cxnLst>
                <a:cxn ang="0">
                  <a:pos x="connsiteX0" y="connsiteY0"/>
                </a:cxn>
                <a:cxn ang="0">
                  <a:pos x="connsiteX1" y="connsiteY1"/>
                </a:cxn>
                <a:cxn ang="0">
                  <a:pos x="connsiteX2" y="connsiteY2"/>
                </a:cxn>
              </a:cxnLst>
              <a:rect l="l" t="t" r="r" b="b"/>
              <a:pathLst>
                <a:path w="5029" h="228">
                  <a:moveTo>
                    <a:pt x="0" y="0"/>
                  </a:moveTo>
                  <a:cubicBezTo>
                    <a:pt x="1600" y="0"/>
                    <a:pt x="3429" y="229"/>
                    <a:pt x="5029" y="229"/>
                  </a:cubicBezTo>
                  <a:cubicBezTo>
                    <a:pt x="3200" y="0"/>
                    <a:pt x="1600" y="0"/>
                    <a:pt x="0" y="0"/>
                  </a:cubicBezTo>
                  <a:close/>
                </a:path>
              </a:pathLst>
            </a:custGeom>
            <a:solidFill>
              <a:srgbClr val="FFFFFF"/>
            </a:solidFill>
            <a:ln w="2286" cap="flat">
              <a:noFill/>
              <a:prstDash val="solid"/>
              <a:miter/>
            </a:ln>
          </p:spPr>
          <p:txBody>
            <a:bodyPr rtlCol="0" anchor="ctr"/>
            <a:lstStyle/>
            <a:p>
              <a:endParaRPr lang="en-US"/>
            </a:p>
          </p:txBody>
        </p:sp>
        <p:sp>
          <p:nvSpPr>
            <p:cNvPr id="38" name="Freeform 637">
              <a:extLst>
                <a:ext uri="{FF2B5EF4-FFF2-40B4-BE49-F238E27FC236}">
                  <a16:creationId xmlns:a16="http://schemas.microsoft.com/office/drawing/2014/main" id="{9B02075D-A446-59E8-CEF7-05069AEA0893}"/>
                </a:ext>
              </a:extLst>
            </p:cNvPr>
            <p:cNvSpPr/>
            <p:nvPr/>
          </p:nvSpPr>
          <p:spPr>
            <a:xfrm>
              <a:off x="4190976" y="4426610"/>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057"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39" name="Freeform 638">
              <a:extLst>
                <a:ext uri="{FF2B5EF4-FFF2-40B4-BE49-F238E27FC236}">
                  <a16:creationId xmlns:a16="http://schemas.microsoft.com/office/drawing/2014/main" id="{A68D16DA-18AE-E1BD-B6E3-E2AF2CE7BA91}"/>
                </a:ext>
              </a:extLst>
            </p:cNvPr>
            <p:cNvSpPr/>
            <p:nvPr/>
          </p:nvSpPr>
          <p:spPr>
            <a:xfrm>
              <a:off x="4235095" y="4465243"/>
              <a:ext cx="457" cy="2286"/>
            </a:xfrm>
            <a:custGeom>
              <a:avLst/>
              <a:gdLst>
                <a:gd name="connsiteX0" fmla="*/ 0 w 457"/>
                <a:gd name="connsiteY0" fmla="*/ 0 h 2286"/>
                <a:gd name="connsiteX1" fmla="*/ 457 w 457"/>
                <a:gd name="connsiteY1" fmla="*/ 0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0"/>
                    <a:pt x="457" y="0"/>
                    <a:pt x="457"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639">
              <a:extLst>
                <a:ext uri="{FF2B5EF4-FFF2-40B4-BE49-F238E27FC236}">
                  <a16:creationId xmlns:a16="http://schemas.microsoft.com/office/drawing/2014/main" id="{B156A8B2-3682-4ED5-8085-0CD31ADBE7F6}"/>
                </a:ext>
              </a:extLst>
            </p:cNvPr>
            <p:cNvSpPr/>
            <p:nvPr/>
          </p:nvSpPr>
          <p:spPr>
            <a:xfrm>
              <a:off x="4264356" y="4422495"/>
              <a:ext cx="52749" cy="62407"/>
            </a:xfrm>
            <a:custGeom>
              <a:avLst/>
              <a:gdLst>
                <a:gd name="connsiteX0" fmla="*/ 16002 w 52749"/>
                <a:gd name="connsiteY0" fmla="*/ 2515 h 62407"/>
                <a:gd name="connsiteX1" fmla="*/ 3658 w 52749"/>
                <a:gd name="connsiteY1" fmla="*/ 0 h 62407"/>
                <a:gd name="connsiteX2" fmla="*/ 6401 w 52749"/>
                <a:gd name="connsiteY2" fmla="*/ 11201 h 62407"/>
                <a:gd name="connsiteX3" fmla="*/ 6401 w 52749"/>
                <a:gd name="connsiteY3" fmla="*/ 25603 h 62407"/>
                <a:gd name="connsiteX4" fmla="*/ 2057 w 52749"/>
                <a:gd name="connsiteY4" fmla="*/ 41148 h 62407"/>
                <a:gd name="connsiteX5" fmla="*/ 0 w 52749"/>
                <a:gd name="connsiteY5" fmla="*/ 45034 h 62407"/>
                <a:gd name="connsiteX6" fmla="*/ 0 w 52749"/>
                <a:gd name="connsiteY6" fmla="*/ 45034 h 62407"/>
                <a:gd name="connsiteX7" fmla="*/ 48920 w 52749"/>
                <a:gd name="connsiteY7" fmla="*/ 62408 h 62407"/>
                <a:gd name="connsiteX8" fmla="*/ 16002 w 52749"/>
                <a:gd name="connsiteY8" fmla="*/ 2515 h 62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49" h="62407">
                  <a:moveTo>
                    <a:pt x="16002" y="2515"/>
                  </a:moveTo>
                  <a:cubicBezTo>
                    <a:pt x="11887" y="1600"/>
                    <a:pt x="7772" y="686"/>
                    <a:pt x="3658" y="0"/>
                  </a:cubicBezTo>
                  <a:cubicBezTo>
                    <a:pt x="4572" y="3658"/>
                    <a:pt x="5486" y="7544"/>
                    <a:pt x="6401" y="11201"/>
                  </a:cubicBezTo>
                  <a:cubicBezTo>
                    <a:pt x="6629" y="16002"/>
                    <a:pt x="6858" y="20803"/>
                    <a:pt x="6401" y="25603"/>
                  </a:cubicBezTo>
                  <a:cubicBezTo>
                    <a:pt x="5258" y="30861"/>
                    <a:pt x="3886" y="36119"/>
                    <a:pt x="2057" y="41148"/>
                  </a:cubicBezTo>
                  <a:cubicBezTo>
                    <a:pt x="1372" y="42520"/>
                    <a:pt x="686" y="43663"/>
                    <a:pt x="0" y="45034"/>
                  </a:cubicBezTo>
                  <a:cubicBezTo>
                    <a:pt x="0" y="45034"/>
                    <a:pt x="0" y="45034"/>
                    <a:pt x="0" y="45034"/>
                  </a:cubicBezTo>
                  <a:cubicBezTo>
                    <a:pt x="16459" y="47777"/>
                    <a:pt x="32918" y="53264"/>
                    <a:pt x="48920" y="62408"/>
                  </a:cubicBezTo>
                  <a:cubicBezTo>
                    <a:pt x="59436" y="26975"/>
                    <a:pt x="48235" y="10287"/>
                    <a:pt x="16002" y="2515"/>
                  </a:cubicBezTo>
                  <a:close/>
                </a:path>
              </a:pathLst>
            </a:custGeom>
            <a:solidFill>
              <a:srgbClr val="FFFFFF"/>
            </a:solidFill>
            <a:ln w="2286" cap="flat">
              <a:noFill/>
              <a:prstDash val="solid"/>
              <a:miter/>
            </a:ln>
          </p:spPr>
          <p:txBody>
            <a:bodyPr rtlCol="0" anchor="ctr"/>
            <a:lstStyle/>
            <a:p>
              <a:endParaRPr lang="en-US"/>
            </a:p>
          </p:txBody>
        </p:sp>
        <p:sp>
          <p:nvSpPr>
            <p:cNvPr id="41" name="Freeform 640">
              <a:extLst>
                <a:ext uri="{FF2B5EF4-FFF2-40B4-BE49-F238E27FC236}">
                  <a16:creationId xmlns:a16="http://schemas.microsoft.com/office/drawing/2014/main" id="{47EE9C1B-C926-73B3-9F81-B23CF1E7E956}"/>
                </a:ext>
              </a:extLst>
            </p:cNvPr>
            <p:cNvSpPr/>
            <p:nvPr/>
          </p:nvSpPr>
          <p:spPr>
            <a:xfrm>
              <a:off x="4256584" y="4421124"/>
              <a:ext cx="5257" cy="457"/>
            </a:xfrm>
            <a:custGeom>
              <a:avLst/>
              <a:gdLst>
                <a:gd name="connsiteX0" fmla="*/ 0 w 5257"/>
                <a:gd name="connsiteY0" fmla="*/ 0 h 457"/>
                <a:gd name="connsiteX1" fmla="*/ 5258 w 5257"/>
                <a:gd name="connsiteY1" fmla="*/ 457 h 457"/>
                <a:gd name="connsiteX2" fmla="*/ 0 w 5257"/>
                <a:gd name="connsiteY2" fmla="*/ 0 h 457"/>
              </a:gdLst>
              <a:ahLst/>
              <a:cxnLst>
                <a:cxn ang="0">
                  <a:pos x="connsiteX0" y="connsiteY0"/>
                </a:cxn>
                <a:cxn ang="0">
                  <a:pos x="connsiteX1" y="connsiteY1"/>
                </a:cxn>
                <a:cxn ang="0">
                  <a:pos x="connsiteX2" y="connsiteY2"/>
                </a:cxn>
              </a:cxnLst>
              <a:rect l="l" t="t" r="r" b="b"/>
              <a:pathLst>
                <a:path w="5257" h="457">
                  <a:moveTo>
                    <a:pt x="0" y="0"/>
                  </a:moveTo>
                  <a:cubicBezTo>
                    <a:pt x="1829" y="229"/>
                    <a:pt x="3429" y="229"/>
                    <a:pt x="5258" y="457"/>
                  </a:cubicBezTo>
                  <a:cubicBezTo>
                    <a:pt x="3429" y="457"/>
                    <a:pt x="1600" y="229"/>
                    <a:pt x="0" y="0"/>
                  </a:cubicBezTo>
                  <a:close/>
                </a:path>
              </a:pathLst>
            </a:custGeom>
            <a:solidFill>
              <a:srgbClr val="FFFFFF"/>
            </a:solidFill>
            <a:ln w="2286" cap="flat">
              <a:noFill/>
              <a:prstDash val="solid"/>
              <a:miter/>
            </a:ln>
          </p:spPr>
          <p:txBody>
            <a:bodyPr rtlCol="0" anchor="ctr"/>
            <a:lstStyle/>
            <a:p>
              <a:endParaRPr lang="en-US"/>
            </a:p>
          </p:txBody>
        </p:sp>
        <p:sp>
          <p:nvSpPr>
            <p:cNvPr id="42" name="Freeform 641">
              <a:extLst>
                <a:ext uri="{FF2B5EF4-FFF2-40B4-BE49-F238E27FC236}">
                  <a16:creationId xmlns:a16="http://schemas.microsoft.com/office/drawing/2014/main" id="{3F5643CC-26E6-DC1A-BE10-C6A901251DA4}"/>
                </a:ext>
              </a:extLst>
            </p:cNvPr>
            <p:cNvSpPr/>
            <p:nvPr/>
          </p:nvSpPr>
          <p:spPr>
            <a:xfrm>
              <a:off x="4197148" y="4425238"/>
              <a:ext cx="3429" cy="685"/>
            </a:xfrm>
            <a:custGeom>
              <a:avLst/>
              <a:gdLst>
                <a:gd name="connsiteX0" fmla="*/ 0 w 3429"/>
                <a:gd name="connsiteY0" fmla="*/ 686 h 685"/>
                <a:gd name="connsiteX1" fmla="*/ 3429 w 3429"/>
                <a:gd name="connsiteY1" fmla="*/ 0 h 685"/>
                <a:gd name="connsiteX2" fmla="*/ 0 w 3429"/>
                <a:gd name="connsiteY2" fmla="*/ 686 h 685"/>
              </a:gdLst>
              <a:ahLst/>
              <a:cxnLst>
                <a:cxn ang="0">
                  <a:pos x="connsiteX0" y="connsiteY0"/>
                </a:cxn>
                <a:cxn ang="0">
                  <a:pos x="connsiteX1" y="connsiteY1"/>
                </a:cxn>
                <a:cxn ang="0">
                  <a:pos x="connsiteX2" y="connsiteY2"/>
                </a:cxn>
              </a:cxnLst>
              <a:rect l="l" t="t" r="r" b="b"/>
              <a:pathLst>
                <a:path w="3429" h="685">
                  <a:moveTo>
                    <a:pt x="0" y="686"/>
                  </a:moveTo>
                  <a:cubicBezTo>
                    <a:pt x="1143" y="457"/>
                    <a:pt x="2286" y="229"/>
                    <a:pt x="3429"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43" name="Freeform 642">
              <a:extLst>
                <a:ext uri="{FF2B5EF4-FFF2-40B4-BE49-F238E27FC236}">
                  <a16:creationId xmlns:a16="http://schemas.microsoft.com/office/drawing/2014/main" id="{60276ED8-1619-934F-605C-066BBD498B74}"/>
                </a:ext>
              </a:extLst>
            </p:cNvPr>
            <p:cNvSpPr/>
            <p:nvPr/>
          </p:nvSpPr>
          <p:spPr>
            <a:xfrm>
              <a:off x="4209264" y="4422952"/>
              <a:ext cx="4114" cy="685"/>
            </a:xfrm>
            <a:custGeom>
              <a:avLst/>
              <a:gdLst>
                <a:gd name="connsiteX0" fmla="*/ 0 w 4114"/>
                <a:gd name="connsiteY0" fmla="*/ 686 h 685"/>
                <a:gd name="connsiteX1" fmla="*/ 4115 w 4114"/>
                <a:gd name="connsiteY1" fmla="*/ 0 h 685"/>
                <a:gd name="connsiteX2" fmla="*/ 0 w 4114"/>
                <a:gd name="connsiteY2" fmla="*/ 686 h 685"/>
              </a:gdLst>
              <a:ahLst/>
              <a:cxnLst>
                <a:cxn ang="0">
                  <a:pos x="connsiteX0" y="connsiteY0"/>
                </a:cxn>
                <a:cxn ang="0">
                  <a:pos x="connsiteX1" y="connsiteY1"/>
                </a:cxn>
                <a:cxn ang="0">
                  <a:pos x="connsiteX2" y="connsiteY2"/>
                </a:cxn>
              </a:cxnLst>
              <a:rect l="l" t="t" r="r" b="b"/>
              <a:pathLst>
                <a:path w="4114" h="685">
                  <a:moveTo>
                    <a:pt x="0" y="686"/>
                  </a:moveTo>
                  <a:cubicBezTo>
                    <a:pt x="1372" y="457"/>
                    <a:pt x="2743" y="229"/>
                    <a:pt x="4115" y="0"/>
                  </a:cubicBezTo>
                  <a:cubicBezTo>
                    <a:pt x="2743" y="229"/>
                    <a:pt x="1372" y="457"/>
                    <a:pt x="0" y="686"/>
                  </a:cubicBezTo>
                  <a:close/>
                </a:path>
              </a:pathLst>
            </a:custGeom>
            <a:solidFill>
              <a:srgbClr val="FFFFFF"/>
            </a:solidFill>
            <a:ln w="2286" cap="flat">
              <a:noFill/>
              <a:prstDash val="solid"/>
              <a:miter/>
            </a:ln>
          </p:spPr>
          <p:txBody>
            <a:bodyPr rtlCol="0" anchor="ctr"/>
            <a:lstStyle/>
            <a:p>
              <a:endParaRPr lang="en-US"/>
            </a:p>
          </p:txBody>
        </p:sp>
        <p:sp>
          <p:nvSpPr>
            <p:cNvPr id="44" name="Freeform 643">
              <a:extLst>
                <a:ext uri="{FF2B5EF4-FFF2-40B4-BE49-F238E27FC236}">
                  <a16:creationId xmlns:a16="http://schemas.microsoft.com/office/drawing/2014/main" id="{C2323F52-DE10-8667-6537-AD85B46C76B3}"/>
                </a:ext>
              </a:extLst>
            </p:cNvPr>
            <p:cNvSpPr/>
            <p:nvPr/>
          </p:nvSpPr>
          <p:spPr>
            <a:xfrm>
              <a:off x="4237839" y="4420666"/>
              <a:ext cx="5257" cy="2286"/>
            </a:xfrm>
            <a:custGeom>
              <a:avLst/>
              <a:gdLst>
                <a:gd name="connsiteX0" fmla="*/ 0 w 5257"/>
                <a:gd name="connsiteY0" fmla="*/ 0 h 2286"/>
                <a:gd name="connsiteX1" fmla="*/ 5258 w 5257"/>
                <a:gd name="connsiteY1" fmla="*/ 0 h 2286"/>
                <a:gd name="connsiteX2" fmla="*/ 0 w 5257"/>
                <a:gd name="connsiteY2" fmla="*/ 0 h 2286"/>
              </a:gdLst>
              <a:ahLst/>
              <a:cxnLst>
                <a:cxn ang="0">
                  <a:pos x="connsiteX0" y="connsiteY0"/>
                </a:cxn>
                <a:cxn ang="0">
                  <a:pos x="connsiteX1" y="connsiteY1"/>
                </a:cxn>
                <a:cxn ang="0">
                  <a:pos x="connsiteX2" y="connsiteY2"/>
                </a:cxn>
              </a:cxnLst>
              <a:rect l="l" t="t" r="r" b="b"/>
              <a:pathLst>
                <a:path w="5257" h="2286">
                  <a:moveTo>
                    <a:pt x="0" y="0"/>
                  </a:moveTo>
                  <a:cubicBezTo>
                    <a:pt x="1829" y="0"/>
                    <a:pt x="3429" y="0"/>
                    <a:pt x="5258" y="0"/>
                  </a:cubicBezTo>
                  <a:cubicBezTo>
                    <a:pt x="3429" y="0"/>
                    <a:pt x="1829" y="0"/>
                    <a:pt x="0" y="0"/>
                  </a:cubicBezTo>
                  <a:close/>
                </a:path>
              </a:pathLst>
            </a:custGeom>
            <a:solidFill>
              <a:srgbClr val="FFFFFF"/>
            </a:solidFill>
            <a:ln w="2286" cap="flat">
              <a:noFill/>
              <a:prstDash val="solid"/>
              <a:miter/>
            </a:ln>
          </p:spPr>
          <p:txBody>
            <a:bodyPr rtlCol="0" anchor="ctr"/>
            <a:lstStyle/>
            <a:p>
              <a:endParaRPr lang="en-US"/>
            </a:p>
          </p:txBody>
        </p:sp>
        <p:sp>
          <p:nvSpPr>
            <p:cNvPr id="45" name="Freeform 644">
              <a:extLst>
                <a:ext uri="{FF2B5EF4-FFF2-40B4-BE49-F238E27FC236}">
                  <a16:creationId xmlns:a16="http://schemas.microsoft.com/office/drawing/2014/main" id="{8A7789AE-5E15-7633-F3FC-307E4B8ED259}"/>
                </a:ext>
              </a:extLst>
            </p:cNvPr>
            <p:cNvSpPr/>
            <p:nvPr/>
          </p:nvSpPr>
          <p:spPr>
            <a:xfrm>
              <a:off x="4214979" y="4420666"/>
              <a:ext cx="22402" cy="2057"/>
            </a:xfrm>
            <a:custGeom>
              <a:avLst/>
              <a:gdLst>
                <a:gd name="connsiteX0" fmla="*/ 0 w 22402"/>
                <a:gd name="connsiteY0" fmla="*/ 2057 h 2057"/>
                <a:gd name="connsiteX1" fmla="*/ 22403 w 22402"/>
                <a:gd name="connsiteY1" fmla="*/ 0 h 2057"/>
                <a:gd name="connsiteX2" fmla="*/ 0 w 22402"/>
                <a:gd name="connsiteY2" fmla="*/ 2057 h 2057"/>
              </a:gdLst>
              <a:ahLst/>
              <a:cxnLst>
                <a:cxn ang="0">
                  <a:pos x="connsiteX0" y="connsiteY0"/>
                </a:cxn>
                <a:cxn ang="0">
                  <a:pos x="connsiteX1" y="connsiteY1"/>
                </a:cxn>
                <a:cxn ang="0">
                  <a:pos x="connsiteX2" y="connsiteY2"/>
                </a:cxn>
              </a:cxnLst>
              <a:rect l="l" t="t" r="r" b="b"/>
              <a:pathLst>
                <a:path w="22402" h="2057">
                  <a:moveTo>
                    <a:pt x="0" y="2057"/>
                  </a:moveTo>
                  <a:cubicBezTo>
                    <a:pt x="7544" y="914"/>
                    <a:pt x="14859" y="229"/>
                    <a:pt x="22403" y="0"/>
                  </a:cubicBezTo>
                  <a:cubicBezTo>
                    <a:pt x="15088" y="229"/>
                    <a:pt x="7544" y="914"/>
                    <a:pt x="0" y="2057"/>
                  </a:cubicBezTo>
                  <a:close/>
                </a:path>
              </a:pathLst>
            </a:custGeom>
            <a:solidFill>
              <a:srgbClr val="FFFFFF"/>
            </a:solidFill>
            <a:ln w="2286" cap="flat">
              <a:noFill/>
              <a:prstDash val="solid"/>
              <a:miter/>
            </a:ln>
          </p:spPr>
          <p:txBody>
            <a:bodyPr rtlCol="0" anchor="ctr"/>
            <a:lstStyle/>
            <a:p>
              <a:endParaRPr lang="en-US"/>
            </a:p>
          </p:txBody>
        </p:sp>
        <p:sp>
          <p:nvSpPr>
            <p:cNvPr id="46" name="Freeform 645">
              <a:extLst>
                <a:ext uri="{FF2B5EF4-FFF2-40B4-BE49-F238E27FC236}">
                  <a16:creationId xmlns:a16="http://schemas.microsoft.com/office/drawing/2014/main" id="{E6AD58AA-513E-22C4-8448-F1C2D45955EC}"/>
                </a:ext>
              </a:extLst>
            </p:cNvPr>
            <p:cNvSpPr/>
            <p:nvPr/>
          </p:nvSpPr>
          <p:spPr>
            <a:xfrm>
              <a:off x="4003981" y="5091379"/>
              <a:ext cx="3886" cy="4114"/>
            </a:xfrm>
            <a:custGeom>
              <a:avLst/>
              <a:gdLst>
                <a:gd name="connsiteX0" fmla="*/ 3886 w 3886"/>
                <a:gd name="connsiteY0" fmla="*/ 4115 h 4114"/>
                <a:gd name="connsiteX1" fmla="*/ 0 w 3886"/>
                <a:gd name="connsiteY1" fmla="*/ 0 h 4114"/>
                <a:gd name="connsiteX2" fmla="*/ 3886 w 3886"/>
                <a:gd name="connsiteY2" fmla="*/ 4115 h 4114"/>
              </a:gdLst>
              <a:ahLst/>
              <a:cxnLst>
                <a:cxn ang="0">
                  <a:pos x="connsiteX0" y="connsiteY0"/>
                </a:cxn>
                <a:cxn ang="0">
                  <a:pos x="connsiteX1" y="connsiteY1"/>
                </a:cxn>
                <a:cxn ang="0">
                  <a:pos x="connsiteX2" y="connsiteY2"/>
                </a:cxn>
              </a:cxnLst>
              <a:rect l="l" t="t" r="r" b="b"/>
              <a:pathLst>
                <a:path w="3886" h="4114">
                  <a:moveTo>
                    <a:pt x="3886" y="4115"/>
                  </a:moveTo>
                  <a:cubicBezTo>
                    <a:pt x="2515" y="2743"/>
                    <a:pt x="1372" y="1372"/>
                    <a:pt x="0" y="0"/>
                  </a:cubicBezTo>
                  <a:cubicBezTo>
                    <a:pt x="1372" y="1372"/>
                    <a:pt x="2743" y="2743"/>
                    <a:pt x="3886" y="4115"/>
                  </a:cubicBezTo>
                  <a:close/>
                </a:path>
              </a:pathLst>
            </a:custGeom>
            <a:solidFill>
              <a:srgbClr val="FFFFFF"/>
            </a:solidFill>
            <a:ln w="2286" cap="flat">
              <a:noFill/>
              <a:prstDash val="solid"/>
              <a:miter/>
            </a:ln>
          </p:spPr>
          <p:txBody>
            <a:bodyPr rtlCol="0" anchor="ctr"/>
            <a:lstStyle/>
            <a:p>
              <a:endParaRPr lang="en-US"/>
            </a:p>
          </p:txBody>
        </p:sp>
        <p:sp>
          <p:nvSpPr>
            <p:cNvPr id="47" name="Freeform 646">
              <a:extLst>
                <a:ext uri="{FF2B5EF4-FFF2-40B4-BE49-F238E27FC236}">
                  <a16:creationId xmlns:a16="http://schemas.microsoft.com/office/drawing/2014/main" id="{91357FD5-68E2-BACE-3811-D0E24668277A}"/>
                </a:ext>
              </a:extLst>
            </p:cNvPr>
            <p:cNvSpPr/>
            <p:nvPr/>
          </p:nvSpPr>
          <p:spPr>
            <a:xfrm>
              <a:off x="3993922" y="5080177"/>
              <a:ext cx="3429" cy="3886"/>
            </a:xfrm>
            <a:custGeom>
              <a:avLst/>
              <a:gdLst>
                <a:gd name="connsiteX0" fmla="*/ 3429 w 3429"/>
                <a:gd name="connsiteY0" fmla="*/ 3886 h 3886"/>
                <a:gd name="connsiteX1" fmla="*/ 0 w 3429"/>
                <a:gd name="connsiteY1" fmla="*/ 0 h 3886"/>
                <a:gd name="connsiteX2" fmla="*/ 3429 w 3429"/>
                <a:gd name="connsiteY2" fmla="*/ 3886 h 3886"/>
              </a:gdLst>
              <a:ahLst/>
              <a:cxnLst>
                <a:cxn ang="0">
                  <a:pos x="connsiteX0" y="connsiteY0"/>
                </a:cxn>
                <a:cxn ang="0">
                  <a:pos x="connsiteX1" y="connsiteY1"/>
                </a:cxn>
                <a:cxn ang="0">
                  <a:pos x="connsiteX2" y="connsiteY2"/>
                </a:cxn>
              </a:cxnLst>
              <a:rect l="l" t="t" r="r" b="b"/>
              <a:pathLst>
                <a:path w="3429" h="3886">
                  <a:moveTo>
                    <a:pt x="3429" y="3886"/>
                  </a:moveTo>
                  <a:cubicBezTo>
                    <a:pt x="2286" y="2514"/>
                    <a:pt x="1143" y="1371"/>
                    <a:pt x="0" y="0"/>
                  </a:cubicBezTo>
                  <a:cubicBezTo>
                    <a:pt x="1143" y="1143"/>
                    <a:pt x="2286" y="2514"/>
                    <a:pt x="3429" y="3886"/>
                  </a:cubicBezTo>
                  <a:close/>
                </a:path>
              </a:pathLst>
            </a:custGeom>
            <a:solidFill>
              <a:srgbClr val="FFFFFF"/>
            </a:solidFill>
            <a:ln w="2286" cap="flat">
              <a:noFill/>
              <a:prstDash val="solid"/>
              <a:miter/>
            </a:ln>
          </p:spPr>
          <p:txBody>
            <a:bodyPr rtlCol="0" anchor="ctr"/>
            <a:lstStyle/>
            <a:p>
              <a:endParaRPr lang="en-US"/>
            </a:p>
          </p:txBody>
        </p:sp>
        <p:sp>
          <p:nvSpPr>
            <p:cNvPr id="48" name="Freeform 647">
              <a:extLst>
                <a:ext uri="{FF2B5EF4-FFF2-40B4-BE49-F238E27FC236}">
                  <a16:creationId xmlns:a16="http://schemas.microsoft.com/office/drawing/2014/main" id="{2C1953E2-87DA-AD1E-55F4-3080A415C7B1}"/>
                </a:ext>
              </a:extLst>
            </p:cNvPr>
            <p:cNvSpPr/>
            <p:nvPr/>
          </p:nvSpPr>
          <p:spPr>
            <a:xfrm>
              <a:off x="4014954" y="5102352"/>
              <a:ext cx="3657" cy="3657"/>
            </a:xfrm>
            <a:custGeom>
              <a:avLst/>
              <a:gdLst>
                <a:gd name="connsiteX0" fmla="*/ 3658 w 3657"/>
                <a:gd name="connsiteY0" fmla="*/ 3658 h 3657"/>
                <a:gd name="connsiteX1" fmla="*/ 0 w 3657"/>
                <a:gd name="connsiteY1" fmla="*/ 0 h 3657"/>
                <a:gd name="connsiteX2" fmla="*/ 3658 w 3657"/>
                <a:gd name="connsiteY2" fmla="*/ 3658 h 3657"/>
              </a:gdLst>
              <a:ahLst/>
              <a:cxnLst>
                <a:cxn ang="0">
                  <a:pos x="connsiteX0" y="connsiteY0"/>
                </a:cxn>
                <a:cxn ang="0">
                  <a:pos x="connsiteX1" y="connsiteY1"/>
                </a:cxn>
                <a:cxn ang="0">
                  <a:pos x="connsiteX2" y="connsiteY2"/>
                </a:cxn>
              </a:cxnLst>
              <a:rect l="l" t="t" r="r" b="b"/>
              <a:pathLst>
                <a:path w="3657" h="3657">
                  <a:moveTo>
                    <a:pt x="3658" y="3658"/>
                  </a:moveTo>
                  <a:cubicBezTo>
                    <a:pt x="2515" y="2515"/>
                    <a:pt x="1143" y="1372"/>
                    <a:pt x="0" y="0"/>
                  </a:cubicBezTo>
                  <a:cubicBezTo>
                    <a:pt x="1143" y="1372"/>
                    <a:pt x="2286" y="2515"/>
                    <a:pt x="3658" y="3658"/>
                  </a:cubicBezTo>
                  <a:close/>
                </a:path>
              </a:pathLst>
            </a:custGeom>
            <a:solidFill>
              <a:srgbClr val="FFFFFF"/>
            </a:solidFill>
            <a:ln w="2286" cap="flat">
              <a:noFill/>
              <a:prstDash val="solid"/>
              <a:miter/>
            </a:ln>
          </p:spPr>
          <p:txBody>
            <a:bodyPr rtlCol="0" anchor="ctr"/>
            <a:lstStyle/>
            <a:p>
              <a:endParaRPr lang="en-US"/>
            </a:p>
          </p:txBody>
        </p:sp>
        <p:sp>
          <p:nvSpPr>
            <p:cNvPr id="49" name="Freeform 648">
              <a:extLst>
                <a:ext uri="{FF2B5EF4-FFF2-40B4-BE49-F238E27FC236}">
                  <a16:creationId xmlns:a16="http://schemas.microsoft.com/office/drawing/2014/main" id="{E8005E33-E73E-71B9-48CC-3F2A816CB969}"/>
                </a:ext>
              </a:extLst>
            </p:cNvPr>
            <p:cNvSpPr/>
            <p:nvPr/>
          </p:nvSpPr>
          <p:spPr>
            <a:xfrm>
              <a:off x="3998494" y="5085207"/>
              <a:ext cx="4572" cy="5029"/>
            </a:xfrm>
            <a:custGeom>
              <a:avLst/>
              <a:gdLst>
                <a:gd name="connsiteX0" fmla="*/ 4572 w 4572"/>
                <a:gd name="connsiteY0" fmla="*/ 5029 h 5029"/>
                <a:gd name="connsiteX1" fmla="*/ 0 w 4572"/>
                <a:gd name="connsiteY1" fmla="*/ 0 h 5029"/>
                <a:gd name="connsiteX2" fmla="*/ 4572 w 4572"/>
                <a:gd name="connsiteY2" fmla="*/ 5029 h 5029"/>
              </a:gdLst>
              <a:ahLst/>
              <a:cxnLst>
                <a:cxn ang="0">
                  <a:pos x="connsiteX0" y="connsiteY0"/>
                </a:cxn>
                <a:cxn ang="0">
                  <a:pos x="connsiteX1" y="connsiteY1"/>
                </a:cxn>
                <a:cxn ang="0">
                  <a:pos x="connsiteX2" y="connsiteY2"/>
                </a:cxn>
              </a:cxnLst>
              <a:rect l="l" t="t" r="r" b="b"/>
              <a:pathLst>
                <a:path w="4572" h="5029">
                  <a:moveTo>
                    <a:pt x="4572" y="5029"/>
                  </a:moveTo>
                  <a:cubicBezTo>
                    <a:pt x="2972" y="3429"/>
                    <a:pt x="1372" y="1600"/>
                    <a:pt x="0" y="0"/>
                  </a:cubicBezTo>
                  <a:cubicBezTo>
                    <a:pt x="1600" y="1829"/>
                    <a:pt x="2972" y="3429"/>
                    <a:pt x="4572" y="5029"/>
                  </a:cubicBezTo>
                  <a:close/>
                </a:path>
              </a:pathLst>
            </a:custGeom>
            <a:solidFill>
              <a:srgbClr val="FFFFFF"/>
            </a:solidFill>
            <a:ln w="2286" cap="flat">
              <a:noFill/>
              <a:prstDash val="solid"/>
              <a:miter/>
            </a:ln>
          </p:spPr>
          <p:txBody>
            <a:bodyPr rtlCol="0" anchor="ctr"/>
            <a:lstStyle/>
            <a:p>
              <a:endParaRPr lang="en-US"/>
            </a:p>
          </p:txBody>
        </p:sp>
        <p:sp>
          <p:nvSpPr>
            <p:cNvPr id="50" name="Freeform 649">
              <a:extLst>
                <a:ext uri="{FF2B5EF4-FFF2-40B4-BE49-F238E27FC236}">
                  <a16:creationId xmlns:a16="http://schemas.microsoft.com/office/drawing/2014/main" id="{48702083-6651-265B-DEFA-C679D871E159}"/>
                </a:ext>
              </a:extLst>
            </p:cNvPr>
            <p:cNvSpPr/>
            <p:nvPr/>
          </p:nvSpPr>
          <p:spPr>
            <a:xfrm>
              <a:off x="3989579" y="5074920"/>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2057" y="2286"/>
                    <a:pt x="1143" y="1143"/>
                    <a:pt x="0" y="0"/>
                  </a:cubicBezTo>
                  <a:cubicBezTo>
                    <a:pt x="1143" y="1143"/>
                    <a:pt x="2057" y="2286"/>
                    <a:pt x="2972" y="3429"/>
                  </a:cubicBezTo>
                  <a:close/>
                </a:path>
              </a:pathLst>
            </a:custGeom>
            <a:solidFill>
              <a:srgbClr val="FFFFFF"/>
            </a:solidFill>
            <a:ln w="2286" cap="flat">
              <a:noFill/>
              <a:prstDash val="solid"/>
              <a:miter/>
            </a:ln>
          </p:spPr>
          <p:txBody>
            <a:bodyPr rtlCol="0" anchor="ctr"/>
            <a:lstStyle/>
            <a:p>
              <a:endParaRPr lang="en-US"/>
            </a:p>
          </p:txBody>
        </p:sp>
        <p:sp>
          <p:nvSpPr>
            <p:cNvPr id="51" name="Freeform 650">
              <a:extLst>
                <a:ext uri="{FF2B5EF4-FFF2-40B4-BE49-F238E27FC236}">
                  <a16:creationId xmlns:a16="http://schemas.microsoft.com/office/drawing/2014/main" id="{F1564851-104C-919B-0B85-4F5896DCB4EF}"/>
                </a:ext>
              </a:extLst>
            </p:cNvPr>
            <p:cNvSpPr/>
            <p:nvPr/>
          </p:nvSpPr>
          <p:spPr>
            <a:xfrm>
              <a:off x="4484955" y="4808601"/>
              <a:ext cx="457" cy="1828"/>
            </a:xfrm>
            <a:custGeom>
              <a:avLst/>
              <a:gdLst>
                <a:gd name="connsiteX0" fmla="*/ 0 w 457"/>
                <a:gd name="connsiteY0" fmla="*/ 0 h 1828"/>
                <a:gd name="connsiteX1" fmla="*/ 457 w 457"/>
                <a:gd name="connsiteY1" fmla="*/ 1829 h 1828"/>
                <a:gd name="connsiteX2" fmla="*/ 0 w 457"/>
                <a:gd name="connsiteY2" fmla="*/ 0 h 1828"/>
              </a:gdLst>
              <a:ahLst/>
              <a:cxnLst>
                <a:cxn ang="0">
                  <a:pos x="connsiteX0" y="connsiteY0"/>
                </a:cxn>
                <a:cxn ang="0">
                  <a:pos x="connsiteX1" y="connsiteY1"/>
                </a:cxn>
                <a:cxn ang="0">
                  <a:pos x="connsiteX2" y="connsiteY2"/>
                </a:cxn>
              </a:cxnLst>
              <a:rect l="l" t="t" r="r" b="b"/>
              <a:pathLst>
                <a:path w="457" h="1828">
                  <a:moveTo>
                    <a:pt x="0" y="0"/>
                  </a:moveTo>
                  <a:cubicBezTo>
                    <a:pt x="229" y="686"/>
                    <a:pt x="229" y="1143"/>
                    <a:pt x="457"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2" name="Freeform 651">
              <a:extLst>
                <a:ext uri="{FF2B5EF4-FFF2-40B4-BE49-F238E27FC236}">
                  <a16:creationId xmlns:a16="http://schemas.microsoft.com/office/drawing/2014/main" id="{D045BB85-1689-C8C3-3908-001775065668}"/>
                </a:ext>
              </a:extLst>
            </p:cNvPr>
            <p:cNvSpPr/>
            <p:nvPr/>
          </p:nvSpPr>
          <p:spPr>
            <a:xfrm>
              <a:off x="4486327" y="481408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457" y="1372"/>
                    <a:pt x="457"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3" name="Freeform 652">
              <a:extLst>
                <a:ext uri="{FF2B5EF4-FFF2-40B4-BE49-F238E27FC236}">
                  <a16:creationId xmlns:a16="http://schemas.microsoft.com/office/drawing/2014/main" id="{8507F1D2-8D63-B8CA-D178-FACD1F2397B0}"/>
                </a:ext>
              </a:extLst>
            </p:cNvPr>
            <p:cNvSpPr/>
            <p:nvPr/>
          </p:nvSpPr>
          <p:spPr>
            <a:xfrm>
              <a:off x="4479697" y="4790541"/>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371"/>
                    <a:pt x="686" y="2286"/>
                  </a:cubicBezTo>
                  <a:cubicBezTo>
                    <a:pt x="457" y="1371"/>
                    <a:pt x="229" y="685"/>
                    <a:pt x="0" y="0"/>
                  </a:cubicBezTo>
                  <a:close/>
                </a:path>
              </a:pathLst>
            </a:custGeom>
            <a:solidFill>
              <a:srgbClr val="FFFFFF"/>
            </a:solidFill>
            <a:ln w="2286" cap="flat">
              <a:noFill/>
              <a:prstDash val="solid"/>
              <a:miter/>
            </a:ln>
          </p:spPr>
          <p:txBody>
            <a:bodyPr rtlCol="0" anchor="ctr"/>
            <a:lstStyle/>
            <a:p>
              <a:endParaRPr lang="en-US"/>
            </a:p>
          </p:txBody>
        </p:sp>
        <p:sp>
          <p:nvSpPr>
            <p:cNvPr id="54" name="Freeform 653">
              <a:extLst>
                <a:ext uri="{FF2B5EF4-FFF2-40B4-BE49-F238E27FC236}">
                  <a16:creationId xmlns:a16="http://schemas.microsoft.com/office/drawing/2014/main" id="{A85FF3A5-658B-0189-2E2C-A7B33D3A59F6}"/>
                </a:ext>
              </a:extLst>
            </p:cNvPr>
            <p:cNvSpPr/>
            <p:nvPr/>
          </p:nvSpPr>
          <p:spPr>
            <a:xfrm>
              <a:off x="4483355" y="4802657"/>
              <a:ext cx="228" cy="685"/>
            </a:xfrm>
            <a:custGeom>
              <a:avLst/>
              <a:gdLst>
                <a:gd name="connsiteX0" fmla="*/ 0 w 228"/>
                <a:gd name="connsiteY0" fmla="*/ 0 h 685"/>
                <a:gd name="connsiteX1" fmla="*/ 229 w 228"/>
                <a:gd name="connsiteY1" fmla="*/ 686 h 685"/>
                <a:gd name="connsiteX2" fmla="*/ 0 w 228"/>
                <a:gd name="connsiteY2" fmla="*/ 0 h 685"/>
              </a:gdLst>
              <a:ahLst/>
              <a:cxnLst>
                <a:cxn ang="0">
                  <a:pos x="connsiteX0" y="connsiteY0"/>
                </a:cxn>
                <a:cxn ang="0">
                  <a:pos x="connsiteX1" y="connsiteY1"/>
                </a:cxn>
                <a:cxn ang="0">
                  <a:pos x="connsiteX2" y="connsiteY2"/>
                </a:cxn>
              </a:cxnLst>
              <a:rect l="l" t="t" r="r" b="b"/>
              <a:pathLst>
                <a:path w="228" h="685">
                  <a:moveTo>
                    <a:pt x="0" y="0"/>
                  </a:moveTo>
                  <a:cubicBezTo>
                    <a:pt x="0" y="229"/>
                    <a:pt x="229" y="458"/>
                    <a:pt x="229" y="686"/>
                  </a:cubicBezTo>
                  <a:cubicBezTo>
                    <a:pt x="229" y="458"/>
                    <a:pt x="0" y="229"/>
                    <a:pt x="0" y="0"/>
                  </a:cubicBezTo>
                  <a:close/>
                </a:path>
              </a:pathLst>
            </a:custGeom>
            <a:solidFill>
              <a:srgbClr val="FFFFFF"/>
            </a:solidFill>
            <a:ln w="2286" cap="flat">
              <a:noFill/>
              <a:prstDash val="solid"/>
              <a:miter/>
            </a:ln>
          </p:spPr>
          <p:txBody>
            <a:bodyPr rtlCol="0" anchor="ctr"/>
            <a:lstStyle/>
            <a:p>
              <a:endParaRPr lang="en-US"/>
            </a:p>
          </p:txBody>
        </p:sp>
        <p:sp>
          <p:nvSpPr>
            <p:cNvPr id="55" name="Freeform 654">
              <a:extLst>
                <a:ext uri="{FF2B5EF4-FFF2-40B4-BE49-F238E27FC236}">
                  <a16:creationId xmlns:a16="http://schemas.microsoft.com/office/drawing/2014/main" id="{6DCAA347-77A0-C956-0645-086D450685B4}"/>
                </a:ext>
              </a:extLst>
            </p:cNvPr>
            <p:cNvSpPr/>
            <p:nvPr/>
          </p:nvSpPr>
          <p:spPr>
            <a:xfrm>
              <a:off x="4488841" y="4825060"/>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457"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56" name="Freeform 655">
              <a:extLst>
                <a:ext uri="{FF2B5EF4-FFF2-40B4-BE49-F238E27FC236}">
                  <a16:creationId xmlns:a16="http://schemas.microsoft.com/office/drawing/2014/main" id="{48D00B3B-8D25-17B2-755F-C54B75329794}"/>
                </a:ext>
              </a:extLst>
            </p:cNvPr>
            <p:cNvSpPr/>
            <p:nvPr/>
          </p:nvSpPr>
          <p:spPr>
            <a:xfrm>
              <a:off x="4489984" y="4830775"/>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7" name="Freeform 656">
              <a:extLst>
                <a:ext uri="{FF2B5EF4-FFF2-40B4-BE49-F238E27FC236}">
                  <a16:creationId xmlns:a16="http://schemas.microsoft.com/office/drawing/2014/main" id="{06F79BE1-E4F8-153F-318D-AF94EDA61C41}"/>
                </a:ext>
              </a:extLst>
            </p:cNvPr>
            <p:cNvSpPr/>
            <p:nvPr/>
          </p:nvSpPr>
          <p:spPr>
            <a:xfrm>
              <a:off x="4487698" y="4819573"/>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600"/>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58" name="Freeform 657">
              <a:extLst>
                <a:ext uri="{FF2B5EF4-FFF2-40B4-BE49-F238E27FC236}">
                  <a16:creationId xmlns:a16="http://schemas.microsoft.com/office/drawing/2014/main" id="{DCF94D66-1EEC-8CC2-A3FF-279A0AFAC844}"/>
                </a:ext>
              </a:extLst>
            </p:cNvPr>
            <p:cNvSpPr/>
            <p:nvPr/>
          </p:nvSpPr>
          <p:spPr>
            <a:xfrm>
              <a:off x="4481298" y="4796028"/>
              <a:ext cx="685" cy="1828"/>
            </a:xfrm>
            <a:custGeom>
              <a:avLst/>
              <a:gdLst>
                <a:gd name="connsiteX0" fmla="*/ 0 w 685"/>
                <a:gd name="connsiteY0" fmla="*/ 0 h 1828"/>
                <a:gd name="connsiteX1" fmla="*/ 686 w 685"/>
                <a:gd name="connsiteY1" fmla="*/ 1829 h 1828"/>
                <a:gd name="connsiteX2" fmla="*/ 0 w 685"/>
                <a:gd name="connsiteY2" fmla="*/ 0 h 1828"/>
              </a:gdLst>
              <a:ahLst/>
              <a:cxnLst>
                <a:cxn ang="0">
                  <a:pos x="connsiteX0" y="connsiteY0"/>
                </a:cxn>
                <a:cxn ang="0">
                  <a:pos x="connsiteX1" y="connsiteY1"/>
                </a:cxn>
                <a:cxn ang="0">
                  <a:pos x="connsiteX2" y="connsiteY2"/>
                </a:cxn>
              </a:cxnLst>
              <a:rect l="l" t="t" r="r" b="b"/>
              <a:pathLst>
                <a:path w="685" h="1828">
                  <a:moveTo>
                    <a:pt x="0" y="0"/>
                  </a:moveTo>
                  <a:cubicBezTo>
                    <a:pt x="229" y="686"/>
                    <a:pt x="457" y="1372"/>
                    <a:pt x="686" y="1829"/>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59" name="Freeform 658">
              <a:extLst>
                <a:ext uri="{FF2B5EF4-FFF2-40B4-BE49-F238E27FC236}">
                  <a16:creationId xmlns:a16="http://schemas.microsoft.com/office/drawing/2014/main" id="{DF1D27B6-AA44-0FEC-9F05-28BA69C0F854}"/>
                </a:ext>
              </a:extLst>
            </p:cNvPr>
            <p:cNvSpPr/>
            <p:nvPr/>
          </p:nvSpPr>
          <p:spPr>
            <a:xfrm>
              <a:off x="4491127" y="4836718"/>
              <a:ext cx="228" cy="1828"/>
            </a:xfrm>
            <a:custGeom>
              <a:avLst/>
              <a:gdLst>
                <a:gd name="connsiteX0" fmla="*/ 0 w 228"/>
                <a:gd name="connsiteY0" fmla="*/ 0 h 1828"/>
                <a:gd name="connsiteX1" fmla="*/ 229 w 228"/>
                <a:gd name="connsiteY1" fmla="*/ 1829 h 1828"/>
                <a:gd name="connsiteX2" fmla="*/ 0 w 228"/>
                <a:gd name="connsiteY2" fmla="*/ 0 h 1828"/>
              </a:gdLst>
              <a:ahLst/>
              <a:cxnLst>
                <a:cxn ang="0">
                  <a:pos x="connsiteX0" y="connsiteY0"/>
                </a:cxn>
                <a:cxn ang="0">
                  <a:pos x="connsiteX1" y="connsiteY1"/>
                </a:cxn>
                <a:cxn ang="0">
                  <a:pos x="connsiteX2" y="connsiteY2"/>
                </a:cxn>
              </a:cxnLst>
              <a:rect l="l" t="t" r="r" b="b"/>
              <a:pathLst>
                <a:path w="228" h="1828">
                  <a:moveTo>
                    <a:pt x="0" y="0"/>
                  </a:moveTo>
                  <a:cubicBezTo>
                    <a:pt x="0" y="686"/>
                    <a:pt x="229" y="1143"/>
                    <a:pt x="229" y="1829"/>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60" name="Freeform 659">
              <a:extLst>
                <a:ext uri="{FF2B5EF4-FFF2-40B4-BE49-F238E27FC236}">
                  <a16:creationId xmlns:a16="http://schemas.microsoft.com/office/drawing/2014/main" id="{BD5047A7-AF04-5E04-19B1-C4ECE581CCEC}"/>
                </a:ext>
              </a:extLst>
            </p:cNvPr>
            <p:cNvSpPr/>
            <p:nvPr/>
          </p:nvSpPr>
          <p:spPr>
            <a:xfrm>
              <a:off x="4449522" y="4726990"/>
              <a:ext cx="1143" cy="1828"/>
            </a:xfrm>
            <a:custGeom>
              <a:avLst/>
              <a:gdLst>
                <a:gd name="connsiteX0" fmla="*/ 0 w 1143"/>
                <a:gd name="connsiteY0" fmla="*/ 0 h 1828"/>
                <a:gd name="connsiteX1" fmla="*/ 1143 w 1143"/>
                <a:gd name="connsiteY1" fmla="*/ 1829 h 1828"/>
                <a:gd name="connsiteX2" fmla="*/ 0 w 1143"/>
                <a:gd name="connsiteY2" fmla="*/ 0 h 1828"/>
              </a:gdLst>
              <a:ahLst/>
              <a:cxnLst>
                <a:cxn ang="0">
                  <a:pos x="connsiteX0" y="connsiteY0"/>
                </a:cxn>
                <a:cxn ang="0">
                  <a:pos x="connsiteX1" y="connsiteY1"/>
                </a:cxn>
                <a:cxn ang="0">
                  <a:pos x="connsiteX2" y="connsiteY2"/>
                </a:cxn>
              </a:cxnLst>
              <a:rect l="l" t="t" r="r" b="b"/>
              <a:pathLst>
                <a:path w="1143" h="1828">
                  <a:moveTo>
                    <a:pt x="0" y="0"/>
                  </a:moveTo>
                  <a:cubicBezTo>
                    <a:pt x="457" y="686"/>
                    <a:pt x="914" y="1143"/>
                    <a:pt x="1143" y="1829"/>
                  </a:cubicBezTo>
                  <a:cubicBezTo>
                    <a:pt x="914" y="1143"/>
                    <a:pt x="457" y="686"/>
                    <a:pt x="0" y="0"/>
                  </a:cubicBezTo>
                  <a:close/>
                </a:path>
              </a:pathLst>
            </a:custGeom>
            <a:solidFill>
              <a:srgbClr val="FFFFFF"/>
            </a:solidFill>
            <a:ln w="2286" cap="flat">
              <a:noFill/>
              <a:prstDash val="solid"/>
              <a:miter/>
            </a:ln>
          </p:spPr>
          <p:txBody>
            <a:bodyPr rtlCol="0" anchor="ctr"/>
            <a:lstStyle/>
            <a:p>
              <a:endParaRPr lang="en-US"/>
            </a:p>
          </p:txBody>
        </p:sp>
        <p:sp>
          <p:nvSpPr>
            <p:cNvPr id="61" name="Freeform 660">
              <a:extLst>
                <a:ext uri="{FF2B5EF4-FFF2-40B4-BE49-F238E27FC236}">
                  <a16:creationId xmlns:a16="http://schemas.microsoft.com/office/drawing/2014/main" id="{6D680256-4C36-7100-8A87-AC6968F0A24B}"/>
                </a:ext>
              </a:extLst>
            </p:cNvPr>
            <p:cNvSpPr/>
            <p:nvPr/>
          </p:nvSpPr>
          <p:spPr>
            <a:xfrm>
              <a:off x="4446322" y="4721961"/>
              <a:ext cx="1371" cy="2057"/>
            </a:xfrm>
            <a:custGeom>
              <a:avLst/>
              <a:gdLst>
                <a:gd name="connsiteX0" fmla="*/ 0 w 1371"/>
                <a:gd name="connsiteY0" fmla="*/ 0 h 2057"/>
                <a:gd name="connsiteX1" fmla="*/ 1372 w 1371"/>
                <a:gd name="connsiteY1" fmla="*/ 2057 h 2057"/>
                <a:gd name="connsiteX2" fmla="*/ 0 w 1371"/>
                <a:gd name="connsiteY2" fmla="*/ 0 h 2057"/>
              </a:gdLst>
              <a:ahLst/>
              <a:cxnLst>
                <a:cxn ang="0">
                  <a:pos x="connsiteX0" y="connsiteY0"/>
                </a:cxn>
                <a:cxn ang="0">
                  <a:pos x="connsiteX1" y="connsiteY1"/>
                </a:cxn>
                <a:cxn ang="0">
                  <a:pos x="connsiteX2" y="connsiteY2"/>
                </a:cxn>
              </a:cxnLst>
              <a:rect l="l" t="t" r="r" b="b"/>
              <a:pathLst>
                <a:path w="1371" h="2057">
                  <a:moveTo>
                    <a:pt x="0" y="0"/>
                  </a:moveTo>
                  <a:cubicBezTo>
                    <a:pt x="457" y="685"/>
                    <a:pt x="914" y="1371"/>
                    <a:pt x="1372" y="2057"/>
                  </a:cubicBezTo>
                  <a:cubicBezTo>
                    <a:pt x="914"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2" name="Freeform 661">
              <a:extLst>
                <a:ext uri="{FF2B5EF4-FFF2-40B4-BE49-F238E27FC236}">
                  <a16:creationId xmlns:a16="http://schemas.microsoft.com/office/drawing/2014/main" id="{82F02488-8B06-FE4C-515A-8442D4BB4EED}"/>
                </a:ext>
              </a:extLst>
            </p:cNvPr>
            <p:cNvSpPr/>
            <p:nvPr/>
          </p:nvSpPr>
          <p:spPr>
            <a:xfrm>
              <a:off x="4442893" y="4717389"/>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914" y="1371"/>
                    <a:pt x="1600" y="2057"/>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63" name="Freeform 662">
              <a:extLst>
                <a:ext uri="{FF2B5EF4-FFF2-40B4-BE49-F238E27FC236}">
                  <a16:creationId xmlns:a16="http://schemas.microsoft.com/office/drawing/2014/main" id="{4CB29E0A-E9B3-822C-509D-01F934E41129}"/>
                </a:ext>
              </a:extLst>
            </p:cNvPr>
            <p:cNvSpPr/>
            <p:nvPr/>
          </p:nvSpPr>
          <p:spPr>
            <a:xfrm>
              <a:off x="4456152" y="4737735"/>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914" y="1372"/>
                    <a:pt x="1143" y="2057"/>
                  </a:cubicBezTo>
                  <a:cubicBezTo>
                    <a:pt x="914"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4" name="Freeform 663">
              <a:extLst>
                <a:ext uri="{FF2B5EF4-FFF2-40B4-BE49-F238E27FC236}">
                  <a16:creationId xmlns:a16="http://schemas.microsoft.com/office/drawing/2014/main" id="{D6EFCCA5-4138-0630-0045-3C1408273253}"/>
                </a:ext>
              </a:extLst>
            </p:cNvPr>
            <p:cNvSpPr/>
            <p:nvPr/>
          </p:nvSpPr>
          <p:spPr>
            <a:xfrm>
              <a:off x="4453408" y="4733163"/>
              <a:ext cx="1143" cy="2057"/>
            </a:xfrm>
            <a:custGeom>
              <a:avLst/>
              <a:gdLst>
                <a:gd name="connsiteX0" fmla="*/ 0 w 1143"/>
                <a:gd name="connsiteY0" fmla="*/ 0 h 2057"/>
                <a:gd name="connsiteX1" fmla="*/ 1143 w 1143"/>
                <a:gd name="connsiteY1" fmla="*/ 2057 h 2057"/>
                <a:gd name="connsiteX2" fmla="*/ 0 w 1143"/>
                <a:gd name="connsiteY2" fmla="*/ 0 h 2057"/>
              </a:gdLst>
              <a:ahLst/>
              <a:cxnLst>
                <a:cxn ang="0">
                  <a:pos x="connsiteX0" y="connsiteY0"/>
                </a:cxn>
                <a:cxn ang="0">
                  <a:pos x="connsiteX1" y="connsiteY1"/>
                </a:cxn>
                <a:cxn ang="0">
                  <a:pos x="connsiteX2" y="connsiteY2"/>
                </a:cxn>
              </a:cxnLst>
              <a:rect l="l" t="t" r="r" b="b"/>
              <a:pathLst>
                <a:path w="1143" h="2057">
                  <a:moveTo>
                    <a:pt x="0" y="0"/>
                  </a:moveTo>
                  <a:cubicBezTo>
                    <a:pt x="457" y="686"/>
                    <a:pt x="686" y="1372"/>
                    <a:pt x="1143" y="2057"/>
                  </a:cubicBezTo>
                  <a:cubicBezTo>
                    <a:pt x="686"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5" name="Freeform 664">
              <a:extLst>
                <a:ext uri="{FF2B5EF4-FFF2-40B4-BE49-F238E27FC236}">
                  <a16:creationId xmlns:a16="http://schemas.microsoft.com/office/drawing/2014/main" id="{19862A08-457A-86BE-8DD8-07820165F28D}"/>
                </a:ext>
              </a:extLst>
            </p:cNvPr>
            <p:cNvSpPr/>
            <p:nvPr/>
          </p:nvSpPr>
          <p:spPr>
            <a:xfrm>
              <a:off x="4439692" y="4712817"/>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5"/>
                    <a:pt x="1143" y="1371"/>
                    <a:pt x="1600" y="2057"/>
                  </a:cubicBezTo>
                  <a:cubicBezTo>
                    <a:pt x="1143" y="1371"/>
                    <a:pt x="457" y="685"/>
                    <a:pt x="0" y="0"/>
                  </a:cubicBezTo>
                  <a:close/>
                </a:path>
              </a:pathLst>
            </a:custGeom>
            <a:solidFill>
              <a:srgbClr val="FFFFFF"/>
            </a:solidFill>
            <a:ln w="2286" cap="flat">
              <a:noFill/>
              <a:prstDash val="solid"/>
              <a:miter/>
            </a:ln>
          </p:spPr>
          <p:txBody>
            <a:bodyPr rtlCol="0" anchor="ctr"/>
            <a:lstStyle/>
            <a:p>
              <a:endParaRPr lang="en-US"/>
            </a:p>
          </p:txBody>
        </p:sp>
        <p:sp>
          <p:nvSpPr>
            <p:cNvPr id="66" name="Freeform 665">
              <a:extLst>
                <a:ext uri="{FF2B5EF4-FFF2-40B4-BE49-F238E27FC236}">
                  <a16:creationId xmlns:a16="http://schemas.microsoft.com/office/drawing/2014/main" id="{107A311A-F565-CF65-F523-DE30F44897D3}"/>
                </a:ext>
              </a:extLst>
            </p:cNvPr>
            <p:cNvSpPr/>
            <p:nvPr/>
          </p:nvSpPr>
          <p:spPr>
            <a:xfrm>
              <a:off x="4432834" y="4704130"/>
              <a:ext cx="1600" cy="2057"/>
            </a:xfrm>
            <a:custGeom>
              <a:avLst/>
              <a:gdLst>
                <a:gd name="connsiteX0" fmla="*/ 0 w 1600"/>
                <a:gd name="connsiteY0" fmla="*/ 0 h 2057"/>
                <a:gd name="connsiteX1" fmla="*/ 1600 w 1600"/>
                <a:gd name="connsiteY1" fmla="*/ 2057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1"/>
                    <a:pt x="1600" y="2057"/>
                  </a:cubicBezTo>
                  <a:cubicBezTo>
                    <a:pt x="1143" y="1143"/>
                    <a:pt x="457" y="457"/>
                    <a:pt x="0" y="0"/>
                  </a:cubicBezTo>
                  <a:close/>
                </a:path>
              </a:pathLst>
            </a:custGeom>
            <a:solidFill>
              <a:srgbClr val="FFFFFF"/>
            </a:solidFill>
            <a:ln w="2286" cap="flat">
              <a:noFill/>
              <a:prstDash val="solid"/>
              <a:miter/>
            </a:ln>
          </p:spPr>
          <p:txBody>
            <a:bodyPr rtlCol="0" anchor="ctr"/>
            <a:lstStyle/>
            <a:p>
              <a:endParaRPr lang="en-US"/>
            </a:p>
          </p:txBody>
        </p:sp>
        <p:sp>
          <p:nvSpPr>
            <p:cNvPr id="67" name="Freeform 666">
              <a:extLst>
                <a:ext uri="{FF2B5EF4-FFF2-40B4-BE49-F238E27FC236}">
                  <a16:creationId xmlns:a16="http://schemas.microsoft.com/office/drawing/2014/main" id="{143FF23F-AA19-74F3-78FD-B23F8A02AB7A}"/>
                </a:ext>
              </a:extLst>
            </p:cNvPr>
            <p:cNvSpPr/>
            <p:nvPr/>
          </p:nvSpPr>
          <p:spPr>
            <a:xfrm>
              <a:off x="4477869" y="4785055"/>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68" name="Freeform 667">
              <a:extLst>
                <a:ext uri="{FF2B5EF4-FFF2-40B4-BE49-F238E27FC236}">
                  <a16:creationId xmlns:a16="http://schemas.microsoft.com/office/drawing/2014/main" id="{D2CF580D-893A-3C2D-9D39-665BC6022DD2}"/>
                </a:ext>
              </a:extLst>
            </p:cNvPr>
            <p:cNvSpPr/>
            <p:nvPr/>
          </p:nvSpPr>
          <p:spPr>
            <a:xfrm>
              <a:off x="4436263" y="4708474"/>
              <a:ext cx="1600" cy="2057"/>
            </a:xfrm>
            <a:custGeom>
              <a:avLst/>
              <a:gdLst>
                <a:gd name="connsiteX0" fmla="*/ 0 w 1600"/>
                <a:gd name="connsiteY0" fmla="*/ 0 h 2057"/>
                <a:gd name="connsiteX1" fmla="*/ 1600 w 1600"/>
                <a:gd name="connsiteY1" fmla="*/ 2058 h 2057"/>
                <a:gd name="connsiteX2" fmla="*/ 0 w 1600"/>
                <a:gd name="connsiteY2" fmla="*/ 0 h 2057"/>
              </a:gdLst>
              <a:ahLst/>
              <a:cxnLst>
                <a:cxn ang="0">
                  <a:pos x="connsiteX0" y="connsiteY0"/>
                </a:cxn>
                <a:cxn ang="0">
                  <a:pos x="connsiteX1" y="connsiteY1"/>
                </a:cxn>
                <a:cxn ang="0">
                  <a:pos x="connsiteX2" y="connsiteY2"/>
                </a:cxn>
              </a:cxnLst>
              <a:rect l="l" t="t" r="r" b="b"/>
              <a:pathLst>
                <a:path w="1600" h="2057">
                  <a:moveTo>
                    <a:pt x="0" y="0"/>
                  </a:moveTo>
                  <a:cubicBezTo>
                    <a:pt x="457" y="686"/>
                    <a:pt x="1143" y="1372"/>
                    <a:pt x="1600" y="2058"/>
                  </a:cubicBezTo>
                  <a:cubicBezTo>
                    <a:pt x="1143" y="1372"/>
                    <a:pt x="457" y="686"/>
                    <a:pt x="0" y="0"/>
                  </a:cubicBezTo>
                  <a:close/>
                </a:path>
              </a:pathLst>
            </a:custGeom>
            <a:solidFill>
              <a:srgbClr val="FFFFFF"/>
            </a:solidFill>
            <a:ln w="2286" cap="flat">
              <a:noFill/>
              <a:prstDash val="solid"/>
              <a:miter/>
            </a:ln>
          </p:spPr>
          <p:txBody>
            <a:bodyPr rtlCol="0" anchor="ctr"/>
            <a:lstStyle/>
            <a:p>
              <a:endParaRPr lang="en-US"/>
            </a:p>
          </p:txBody>
        </p:sp>
        <p:sp>
          <p:nvSpPr>
            <p:cNvPr id="69" name="Freeform 668">
              <a:extLst>
                <a:ext uri="{FF2B5EF4-FFF2-40B4-BE49-F238E27FC236}">
                  <a16:creationId xmlns:a16="http://schemas.microsoft.com/office/drawing/2014/main" id="{80CDC1B6-E89F-8134-8340-DF0D10317150}"/>
                </a:ext>
              </a:extLst>
            </p:cNvPr>
            <p:cNvSpPr/>
            <p:nvPr/>
          </p:nvSpPr>
          <p:spPr>
            <a:xfrm>
              <a:off x="4473982" y="4774768"/>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372"/>
                    <a:pt x="914"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0" name="Freeform 669">
              <a:extLst>
                <a:ext uri="{FF2B5EF4-FFF2-40B4-BE49-F238E27FC236}">
                  <a16:creationId xmlns:a16="http://schemas.microsoft.com/office/drawing/2014/main" id="{4BF95185-5DF7-CF60-C348-CA5FA14EDB64}"/>
                </a:ext>
              </a:extLst>
            </p:cNvPr>
            <p:cNvSpPr/>
            <p:nvPr/>
          </p:nvSpPr>
          <p:spPr>
            <a:xfrm>
              <a:off x="4471925" y="4769510"/>
              <a:ext cx="685" cy="2057"/>
            </a:xfrm>
            <a:custGeom>
              <a:avLst/>
              <a:gdLst>
                <a:gd name="connsiteX0" fmla="*/ 0 w 685"/>
                <a:gd name="connsiteY0" fmla="*/ 0 h 2057"/>
                <a:gd name="connsiteX1" fmla="*/ 686 w 685"/>
                <a:gd name="connsiteY1" fmla="*/ 2058 h 2057"/>
                <a:gd name="connsiteX2" fmla="*/ 0 w 685"/>
                <a:gd name="connsiteY2" fmla="*/ 0 h 2057"/>
              </a:gdLst>
              <a:ahLst/>
              <a:cxnLst>
                <a:cxn ang="0">
                  <a:pos x="connsiteX0" y="connsiteY0"/>
                </a:cxn>
                <a:cxn ang="0">
                  <a:pos x="connsiteX1" y="connsiteY1"/>
                </a:cxn>
                <a:cxn ang="0">
                  <a:pos x="connsiteX2" y="connsiteY2"/>
                </a:cxn>
              </a:cxnLst>
              <a:rect l="l" t="t" r="r" b="b"/>
              <a:pathLst>
                <a:path w="685" h="2057">
                  <a:moveTo>
                    <a:pt x="0" y="0"/>
                  </a:moveTo>
                  <a:cubicBezTo>
                    <a:pt x="229" y="686"/>
                    <a:pt x="457" y="1372"/>
                    <a:pt x="686"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1" name="Freeform 670">
              <a:extLst>
                <a:ext uri="{FF2B5EF4-FFF2-40B4-BE49-F238E27FC236}">
                  <a16:creationId xmlns:a16="http://schemas.microsoft.com/office/drawing/2014/main" id="{2D134BD3-081B-3F6F-E102-B7C5763D1481}"/>
                </a:ext>
              </a:extLst>
            </p:cNvPr>
            <p:cNvSpPr/>
            <p:nvPr/>
          </p:nvSpPr>
          <p:spPr>
            <a:xfrm>
              <a:off x="4476040" y="4779797"/>
              <a:ext cx="914" cy="2286"/>
            </a:xfrm>
            <a:custGeom>
              <a:avLst/>
              <a:gdLst>
                <a:gd name="connsiteX0" fmla="*/ 0 w 914"/>
                <a:gd name="connsiteY0" fmla="*/ 0 h 2286"/>
                <a:gd name="connsiteX1" fmla="*/ 914 w 914"/>
                <a:gd name="connsiteY1" fmla="*/ 2286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686"/>
                    <a:pt x="457" y="1601"/>
                    <a:pt x="914" y="2286"/>
                  </a:cubicBezTo>
                  <a:cubicBezTo>
                    <a:pt x="457" y="1601"/>
                    <a:pt x="229" y="915"/>
                    <a:pt x="0" y="0"/>
                  </a:cubicBezTo>
                  <a:close/>
                </a:path>
              </a:pathLst>
            </a:custGeom>
            <a:solidFill>
              <a:srgbClr val="FFFFFF"/>
            </a:solidFill>
            <a:ln w="2286" cap="flat">
              <a:noFill/>
              <a:prstDash val="solid"/>
              <a:miter/>
            </a:ln>
          </p:spPr>
          <p:txBody>
            <a:bodyPr rtlCol="0" anchor="ctr"/>
            <a:lstStyle/>
            <a:p>
              <a:endParaRPr lang="en-US"/>
            </a:p>
          </p:txBody>
        </p:sp>
        <p:sp>
          <p:nvSpPr>
            <p:cNvPr id="72" name="Freeform 671">
              <a:extLst>
                <a:ext uri="{FF2B5EF4-FFF2-40B4-BE49-F238E27FC236}">
                  <a16:creationId xmlns:a16="http://schemas.microsoft.com/office/drawing/2014/main" id="{62C5AFF7-A3CD-7182-1731-66B8DB519546}"/>
                </a:ext>
              </a:extLst>
            </p:cNvPr>
            <p:cNvSpPr/>
            <p:nvPr/>
          </p:nvSpPr>
          <p:spPr>
            <a:xfrm>
              <a:off x="4458895" y="474253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5"/>
                    <a:pt x="914" y="1371"/>
                    <a:pt x="1143" y="2286"/>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73" name="Freeform 672">
              <a:extLst>
                <a:ext uri="{FF2B5EF4-FFF2-40B4-BE49-F238E27FC236}">
                  <a16:creationId xmlns:a16="http://schemas.microsoft.com/office/drawing/2014/main" id="{C5A94FA4-DB6F-54F5-8D40-519AFDF4A77E}"/>
                </a:ext>
              </a:extLst>
            </p:cNvPr>
            <p:cNvSpPr/>
            <p:nvPr/>
          </p:nvSpPr>
          <p:spPr>
            <a:xfrm>
              <a:off x="4469182" y="4763338"/>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9" y="457"/>
                    <a:pt x="457" y="915"/>
                    <a:pt x="686" y="1372"/>
                  </a:cubicBezTo>
                  <a:cubicBezTo>
                    <a:pt x="457" y="915"/>
                    <a:pt x="229" y="457"/>
                    <a:pt x="0" y="0"/>
                  </a:cubicBezTo>
                  <a:close/>
                </a:path>
              </a:pathLst>
            </a:custGeom>
            <a:solidFill>
              <a:srgbClr val="FFFFFF"/>
            </a:solidFill>
            <a:ln w="2286" cap="flat">
              <a:noFill/>
              <a:prstDash val="solid"/>
              <a:miter/>
            </a:ln>
          </p:spPr>
          <p:txBody>
            <a:bodyPr rtlCol="0" anchor="ctr"/>
            <a:lstStyle/>
            <a:p>
              <a:endParaRPr lang="en-US"/>
            </a:p>
          </p:txBody>
        </p:sp>
        <p:sp>
          <p:nvSpPr>
            <p:cNvPr id="74" name="Freeform 673">
              <a:extLst>
                <a:ext uri="{FF2B5EF4-FFF2-40B4-BE49-F238E27FC236}">
                  <a16:creationId xmlns:a16="http://schemas.microsoft.com/office/drawing/2014/main" id="{31564074-E471-BF5E-EC3D-0F344CC86842}"/>
                </a:ext>
              </a:extLst>
            </p:cNvPr>
            <p:cNvSpPr/>
            <p:nvPr/>
          </p:nvSpPr>
          <p:spPr>
            <a:xfrm>
              <a:off x="4461638" y="4747336"/>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600"/>
                    <a:pt x="1143" y="2286"/>
                  </a:cubicBezTo>
                  <a:cubicBezTo>
                    <a:pt x="686" y="1600"/>
                    <a:pt x="229" y="915"/>
                    <a:pt x="0" y="0"/>
                  </a:cubicBezTo>
                  <a:close/>
                </a:path>
              </a:pathLst>
            </a:custGeom>
            <a:solidFill>
              <a:srgbClr val="FFFFFF"/>
            </a:solidFill>
            <a:ln w="2286" cap="flat">
              <a:noFill/>
              <a:prstDash val="solid"/>
              <a:miter/>
            </a:ln>
          </p:spPr>
          <p:txBody>
            <a:bodyPr rtlCol="0" anchor="ctr"/>
            <a:lstStyle/>
            <a:p>
              <a:endParaRPr lang="en-US"/>
            </a:p>
          </p:txBody>
        </p:sp>
        <p:sp>
          <p:nvSpPr>
            <p:cNvPr id="75" name="Freeform 674">
              <a:extLst>
                <a:ext uri="{FF2B5EF4-FFF2-40B4-BE49-F238E27FC236}">
                  <a16:creationId xmlns:a16="http://schemas.microsoft.com/office/drawing/2014/main" id="{A839AEFA-3900-0A59-CDC1-9AFB1601A142}"/>
                </a:ext>
              </a:extLst>
            </p:cNvPr>
            <p:cNvSpPr/>
            <p:nvPr/>
          </p:nvSpPr>
          <p:spPr>
            <a:xfrm>
              <a:off x="4464153" y="4752365"/>
              <a:ext cx="1143" cy="2286"/>
            </a:xfrm>
            <a:custGeom>
              <a:avLst/>
              <a:gdLst>
                <a:gd name="connsiteX0" fmla="*/ 0 w 1143"/>
                <a:gd name="connsiteY0" fmla="*/ 0 h 2286"/>
                <a:gd name="connsiteX1" fmla="*/ 1143 w 1143"/>
                <a:gd name="connsiteY1" fmla="*/ 2286 h 2286"/>
                <a:gd name="connsiteX2" fmla="*/ 0 w 1143"/>
                <a:gd name="connsiteY2" fmla="*/ 0 h 2286"/>
              </a:gdLst>
              <a:ahLst/>
              <a:cxnLst>
                <a:cxn ang="0">
                  <a:pos x="connsiteX0" y="connsiteY0"/>
                </a:cxn>
                <a:cxn ang="0">
                  <a:pos x="connsiteX1" y="connsiteY1"/>
                </a:cxn>
                <a:cxn ang="0">
                  <a:pos x="connsiteX2" y="connsiteY2"/>
                </a:cxn>
              </a:cxnLst>
              <a:rect l="l" t="t" r="r" b="b"/>
              <a:pathLst>
                <a:path w="1143" h="2286">
                  <a:moveTo>
                    <a:pt x="0" y="0"/>
                  </a:moveTo>
                  <a:cubicBezTo>
                    <a:pt x="457" y="686"/>
                    <a:pt x="686" y="1372"/>
                    <a:pt x="1143" y="2286"/>
                  </a:cubicBezTo>
                  <a:cubicBezTo>
                    <a:pt x="686" y="1601"/>
                    <a:pt x="229" y="686"/>
                    <a:pt x="0" y="0"/>
                  </a:cubicBezTo>
                  <a:close/>
                </a:path>
              </a:pathLst>
            </a:custGeom>
            <a:solidFill>
              <a:srgbClr val="FFFFFF"/>
            </a:solidFill>
            <a:ln w="2286" cap="flat">
              <a:noFill/>
              <a:prstDash val="solid"/>
              <a:miter/>
            </a:ln>
          </p:spPr>
          <p:txBody>
            <a:bodyPr rtlCol="0" anchor="ctr"/>
            <a:lstStyle/>
            <a:p>
              <a:endParaRPr lang="en-US"/>
            </a:p>
          </p:txBody>
        </p:sp>
        <p:sp>
          <p:nvSpPr>
            <p:cNvPr id="76" name="Freeform 675">
              <a:extLst>
                <a:ext uri="{FF2B5EF4-FFF2-40B4-BE49-F238E27FC236}">
                  <a16:creationId xmlns:a16="http://schemas.microsoft.com/office/drawing/2014/main" id="{D2C0CFAA-1B1E-F2FA-0B5E-50E1C8C65201}"/>
                </a:ext>
              </a:extLst>
            </p:cNvPr>
            <p:cNvSpPr/>
            <p:nvPr/>
          </p:nvSpPr>
          <p:spPr>
            <a:xfrm>
              <a:off x="4466667" y="4757623"/>
              <a:ext cx="914" cy="2057"/>
            </a:xfrm>
            <a:custGeom>
              <a:avLst/>
              <a:gdLst>
                <a:gd name="connsiteX0" fmla="*/ 0 w 914"/>
                <a:gd name="connsiteY0" fmla="*/ 0 h 2057"/>
                <a:gd name="connsiteX1" fmla="*/ 914 w 914"/>
                <a:gd name="connsiteY1" fmla="*/ 2058 h 2057"/>
                <a:gd name="connsiteX2" fmla="*/ 0 w 914"/>
                <a:gd name="connsiteY2" fmla="*/ 0 h 2057"/>
              </a:gdLst>
              <a:ahLst/>
              <a:cxnLst>
                <a:cxn ang="0">
                  <a:pos x="connsiteX0" y="connsiteY0"/>
                </a:cxn>
                <a:cxn ang="0">
                  <a:pos x="connsiteX1" y="connsiteY1"/>
                </a:cxn>
                <a:cxn ang="0">
                  <a:pos x="connsiteX2" y="connsiteY2"/>
                </a:cxn>
              </a:cxnLst>
              <a:rect l="l" t="t" r="r" b="b"/>
              <a:pathLst>
                <a:path w="914" h="2057">
                  <a:moveTo>
                    <a:pt x="0" y="0"/>
                  </a:moveTo>
                  <a:cubicBezTo>
                    <a:pt x="229" y="686"/>
                    <a:pt x="686" y="1372"/>
                    <a:pt x="914" y="2058"/>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7" name="Freeform 676">
              <a:extLst>
                <a:ext uri="{FF2B5EF4-FFF2-40B4-BE49-F238E27FC236}">
                  <a16:creationId xmlns:a16="http://schemas.microsoft.com/office/drawing/2014/main" id="{DE173A94-030B-E53E-2C7D-4E16ACD27120}"/>
                </a:ext>
              </a:extLst>
            </p:cNvPr>
            <p:cNvSpPr/>
            <p:nvPr/>
          </p:nvSpPr>
          <p:spPr>
            <a:xfrm>
              <a:off x="4020211" y="5107609"/>
              <a:ext cx="5486" cy="5257"/>
            </a:xfrm>
            <a:custGeom>
              <a:avLst/>
              <a:gdLst>
                <a:gd name="connsiteX0" fmla="*/ 5486 w 5486"/>
                <a:gd name="connsiteY0" fmla="*/ 5258 h 5257"/>
                <a:gd name="connsiteX1" fmla="*/ 0 w 5486"/>
                <a:gd name="connsiteY1" fmla="*/ 0 h 5257"/>
                <a:gd name="connsiteX2" fmla="*/ 5486 w 5486"/>
                <a:gd name="connsiteY2" fmla="*/ 5258 h 5257"/>
              </a:gdLst>
              <a:ahLst/>
              <a:cxnLst>
                <a:cxn ang="0">
                  <a:pos x="connsiteX0" y="connsiteY0"/>
                </a:cxn>
                <a:cxn ang="0">
                  <a:pos x="connsiteX1" y="connsiteY1"/>
                </a:cxn>
                <a:cxn ang="0">
                  <a:pos x="connsiteX2" y="connsiteY2"/>
                </a:cxn>
              </a:cxnLst>
              <a:rect l="l" t="t" r="r" b="b"/>
              <a:pathLst>
                <a:path w="5486" h="5257">
                  <a:moveTo>
                    <a:pt x="5486" y="5258"/>
                  </a:moveTo>
                  <a:cubicBezTo>
                    <a:pt x="3658" y="3429"/>
                    <a:pt x="1829" y="1829"/>
                    <a:pt x="0" y="0"/>
                  </a:cubicBezTo>
                  <a:cubicBezTo>
                    <a:pt x="1829" y="1829"/>
                    <a:pt x="3658" y="3429"/>
                    <a:pt x="5486" y="5258"/>
                  </a:cubicBezTo>
                  <a:close/>
                </a:path>
              </a:pathLst>
            </a:custGeom>
            <a:solidFill>
              <a:srgbClr val="FFFFFF"/>
            </a:solidFill>
            <a:ln w="2286" cap="flat">
              <a:noFill/>
              <a:prstDash val="solid"/>
              <a:miter/>
            </a:ln>
          </p:spPr>
          <p:txBody>
            <a:bodyPr rtlCol="0" anchor="ctr"/>
            <a:lstStyle/>
            <a:p>
              <a:endParaRPr lang="en-US"/>
            </a:p>
          </p:txBody>
        </p:sp>
        <p:sp>
          <p:nvSpPr>
            <p:cNvPr id="78" name="Freeform 677">
              <a:extLst>
                <a:ext uri="{FF2B5EF4-FFF2-40B4-BE49-F238E27FC236}">
                  <a16:creationId xmlns:a16="http://schemas.microsoft.com/office/drawing/2014/main" id="{45F1F154-CE1A-876E-169D-315B294A0D2B}"/>
                </a:ext>
              </a:extLst>
            </p:cNvPr>
            <p:cNvSpPr/>
            <p:nvPr/>
          </p:nvSpPr>
          <p:spPr>
            <a:xfrm>
              <a:off x="4470782" y="4895926"/>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0" y="457"/>
                    <a:pt x="0" y="457"/>
                  </a:cubicBezTo>
                  <a:cubicBezTo>
                    <a:pt x="0" y="457"/>
                    <a:pt x="229" y="229"/>
                    <a:pt x="457" y="0"/>
                  </a:cubicBezTo>
                  <a:close/>
                </a:path>
              </a:pathLst>
            </a:custGeom>
            <a:solidFill>
              <a:srgbClr val="FFFFFF"/>
            </a:solidFill>
            <a:ln w="2286" cap="flat">
              <a:noFill/>
              <a:prstDash val="solid"/>
              <a:miter/>
            </a:ln>
          </p:spPr>
          <p:txBody>
            <a:bodyPr rtlCol="0" anchor="ctr"/>
            <a:lstStyle/>
            <a:p>
              <a:endParaRPr lang="en-US"/>
            </a:p>
          </p:txBody>
        </p:sp>
        <p:sp>
          <p:nvSpPr>
            <p:cNvPr id="79" name="Freeform 678">
              <a:extLst>
                <a:ext uri="{FF2B5EF4-FFF2-40B4-BE49-F238E27FC236}">
                  <a16:creationId xmlns:a16="http://schemas.microsoft.com/office/drawing/2014/main" id="{43C87A0D-9D6E-5430-D5B3-EB2B0F8720FD}"/>
                </a:ext>
              </a:extLst>
            </p:cNvPr>
            <p:cNvSpPr/>
            <p:nvPr/>
          </p:nvSpPr>
          <p:spPr>
            <a:xfrm>
              <a:off x="4471468" y="4894783"/>
              <a:ext cx="457" cy="685"/>
            </a:xfrm>
            <a:custGeom>
              <a:avLst/>
              <a:gdLst>
                <a:gd name="connsiteX0" fmla="*/ 457 w 457"/>
                <a:gd name="connsiteY0" fmla="*/ 0 h 685"/>
                <a:gd name="connsiteX1" fmla="*/ 0 w 457"/>
                <a:gd name="connsiteY1" fmla="*/ 686 h 685"/>
                <a:gd name="connsiteX2" fmla="*/ 457 w 457"/>
                <a:gd name="connsiteY2" fmla="*/ 0 h 685"/>
              </a:gdLst>
              <a:ahLst/>
              <a:cxnLst>
                <a:cxn ang="0">
                  <a:pos x="connsiteX0" y="connsiteY0"/>
                </a:cxn>
                <a:cxn ang="0">
                  <a:pos x="connsiteX1" y="connsiteY1"/>
                </a:cxn>
                <a:cxn ang="0">
                  <a:pos x="connsiteX2" y="connsiteY2"/>
                </a:cxn>
              </a:cxnLst>
              <a:rect l="l" t="t" r="r" b="b"/>
              <a:pathLst>
                <a:path w="457" h="685">
                  <a:moveTo>
                    <a:pt x="457" y="0"/>
                  </a:moveTo>
                  <a:cubicBezTo>
                    <a:pt x="229" y="229"/>
                    <a:pt x="229" y="457"/>
                    <a:pt x="0" y="686"/>
                  </a:cubicBezTo>
                  <a:cubicBezTo>
                    <a:pt x="229" y="686"/>
                    <a:pt x="457" y="457"/>
                    <a:pt x="457" y="0"/>
                  </a:cubicBezTo>
                  <a:close/>
                </a:path>
              </a:pathLst>
            </a:custGeom>
            <a:solidFill>
              <a:srgbClr val="FFFFFF"/>
            </a:solidFill>
            <a:ln w="2286" cap="flat">
              <a:noFill/>
              <a:prstDash val="solid"/>
              <a:miter/>
            </a:ln>
          </p:spPr>
          <p:txBody>
            <a:bodyPr rtlCol="0" anchor="ctr"/>
            <a:lstStyle/>
            <a:p>
              <a:endParaRPr lang="en-US"/>
            </a:p>
          </p:txBody>
        </p:sp>
        <p:sp>
          <p:nvSpPr>
            <p:cNvPr id="80" name="Freeform 679">
              <a:extLst>
                <a:ext uri="{FF2B5EF4-FFF2-40B4-BE49-F238E27FC236}">
                  <a16:creationId xmlns:a16="http://schemas.microsoft.com/office/drawing/2014/main" id="{4E5DF384-F9B1-92B1-8862-12A886BE1101}"/>
                </a:ext>
              </a:extLst>
            </p:cNvPr>
            <p:cNvSpPr/>
            <p:nvPr/>
          </p:nvSpPr>
          <p:spPr>
            <a:xfrm>
              <a:off x="4469410" y="4896840"/>
              <a:ext cx="457" cy="228"/>
            </a:xfrm>
            <a:custGeom>
              <a:avLst/>
              <a:gdLst>
                <a:gd name="connsiteX0" fmla="*/ 457 w 457"/>
                <a:gd name="connsiteY0" fmla="*/ 0 h 228"/>
                <a:gd name="connsiteX1" fmla="*/ 0 w 457"/>
                <a:gd name="connsiteY1" fmla="*/ 228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8"/>
                    <a:pt x="0" y="228"/>
                  </a:cubicBezTo>
                  <a:cubicBezTo>
                    <a:pt x="229" y="228"/>
                    <a:pt x="457" y="228"/>
                    <a:pt x="457" y="0"/>
                  </a:cubicBezTo>
                  <a:close/>
                </a:path>
              </a:pathLst>
            </a:custGeom>
            <a:solidFill>
              <a:srgbClr val="FFFFFF"/>
            </a:solidFill>
            <a:ln w="2286" cap="flat">
              <a:noFill/>
              <a:prstDash val="solid"/>
              <a:miter/>
            </a:ln>
          </p:spPr>
          <p:txBody>
            <a:bodyPr rtlCol="0" anchor="ctr"/>
            <a:lstStyle/>
            <a:p>
              <a:endParaRPr lang="en-US"/>
            </a:p>
          </p:txBody>
        </p:sp>
        <p:sp>
          <p:nvSpPr>
            <p:cNvPr id="81" name="Freeform 680">
              <a:extLst>
                <a:ext uri="{FF2B5EF4-FFF2-40B4-BE49-F238E27FC236}">
                  <a16:creationId xmlns:a16="http://schemas.microsoft.com/office/drawing/2014/main" id="{0AFA78D7-E6A0-CB9E-5099-418CE28C1CAD}"/>
                </a:ext>
              </a:extLst>
            </p:cNvPr>
            <p:cNvSpPr/>
            <p:nvPr/>
          </p:nvSpPr>
          <p:spPr>
            <a:xfrm>
              <a:off x="4218408" y="5135499"/>
              <a:ext cx="0" cy="101"/>
            </a:xfrm>
            <a:custGeom>
              <a:avLst/>
              <a:gdLst>
                <a:gd name="connsiteX0" fmla="*/ 0 w 0"/>
                <a:gd name="connsiteY0" fmla="*/ 0 h 101"/>
                <a:gd name="connsiteX1" fmla="*/ 0 w 0"/>
                <a:gd name="connsiteY1" fmla="*/ 0 h 101"/>
                <a:gd name="connsiteX2" fmla="*/ 0 w 0"/>
                <a:gd name="connsiteY2" fmla="*/ 0 h 101"/>
              </a:gdLst>
              <a:ahLst/>
              <a:cxnLst>
                <a:cxn ang="0">
                  <a:pos x="connsiteX0" y="connsiteY0"/>
                </a:cxn>
                <a:cxn ang="0">
                  <a:pos x="connsiteX1" y="connsiteY1"/>
                </a:cxn>
                <a:cxn ang="0">
                  <a:pos x="connsiteX2" y="connsiteY2"/>
                </a:cxn>
              </a:cxnLst>
              <a:rect l="l" t="t" r="r" b="b"/>
              <a:pathLst>
                <a:path h="101">
                  <a:moveTo>
                    <a:pt x="0" y="0"/>
                  </a:moveTo>
                  <a:cubicBezTo>
                    <a:pt x="0" y="0"/>
                    <a:pt x="0" y="229"/>
                    <a:pt x="0" y="0"/>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82" name="Freeform 681">
              <a:extLst>
                <a:ext uri="{FF2B5EF4-FFF2-40B4-BE49-F238E27FC236}">
                  <a16:creationId xmlns:a16="http://schemas.microsoft.com/office/drawing/2014/main" id="{F73FABC8-669A-3E63-69E7-7A77F57CD2CA}"/>
                </a:ext>
              </a:extLst>
            </p:cNvPr>
            <p:cNvSpPr/>
            <p:nvPr/>
          </p:nvSpPr>
          <p:spPr>
            <a:xfrm>
              <a:off x="4472154" y="4893411"/>
              <a:ext cx="457" cy="1143"/>
            </a:xfrm>
            <a:custGeom>
              <a:avLst/>
              <a:gdLst>
                <a:gd name="connsiteX0" fmla="*/ 457 w 457"/>
                <a:gd name="connsiteY0" fmla="*/ 0 h 1143"/>
                <a:gd name="connsiteX1" fmla="*/ 0 w 457"/>
                <a:gd name="connsiteY1" fmla="*/ 1143 h 1143"/>
                <a:gd name="connsiteX2" fmla="*/ 457 w 457"/>
                <a:gd name="connsiteY2" fmla="*/ 0 h 1143"/>
              </a:gdLst>
              <a:ahLst/>
              <a:cxnLst>
                <a:cxn ang="0">
                  <a:pos x="connsiteX0" y="connsiteY0"/>
                </a:cxn>
                <a:cxn ang="0">
                  <a:pos x="connsiteX1" y="connsiteY1"/>
                </a:cxn>
                <a:cxn ang="0">
                  <a:pos x="connsiteX2" y="connsiteY2"/>
                </a:cxn>
              </a:cxnLst>
              <a:rect l="l" t="t" r="r" b="b"/>
              <a:pathLst>
                <a:path w="457" h="1143">
                  <a:moveTo>
                    <a:pt x="457" y="0"/>
                  </a:moveTo>
                  <a:cubicBezTo>
                    <a:pt x="229" y="457"/>
                    <a:pt x="229" y="914"/>
                    <a:pt x="0" y="1143"/>
                  </a:cubicBezTo>
                  <a:cubicBezTo>
                    <a:pt x="229" y="914"/>
                    <a:pt x="457" y="457"/>
                    <a:pt x="457" y="0"/>
                  </a:cubicBezTo>
                  <a:close/>
                </a:path>
              </a:pathLst>
            </a:custGeom>
            <a:solidFill>
              <a:srgbClr val="FFFFFF"/>
            </a:solidFill>
            <a:ln w="2286" cap="flat">
              <a:noFill/>
              <a:prstDash val="solid"/>
              <a:miter/>
            </a:ln>
          </p:spPr>
          <p:txBody>
            <a:bodyPr rtlCol="0" anchor="ctr"/>
            <a:lstStyle/>
            <a:p>
              <a:endParaRPr lang="en-US"/>
            </a:p>
          </p:txBody>
        </p:sp>
        <p:sp>
          <p:nvSpPr>
            <p:cNvPr id="83" name="Freeform 682">
              <a:extLst>
                <a:ext uri="{FF2B5EF4-FFF2-40B4-BE49-F238E27FC236}">
                  <a16:creationId xmlns:a16="http://schemas.microsoft.com/office/drawing/2014/main" id="{0B3D4CB2-B8B7-F013-03BB-CCE09F8CC11E}"/>
                </a:ext>
              </a:extLst>
            </p:cNvPr>
            <p:cNvSpPr/>
            <p:nvPr/>
          </p:nvSpPr>
          <p:spPr>
            <a:xfrm>
              <a:off x="3933343" y="4958562"/>
              <a:ext cx="914" cy="4572"/>
            </a:xfrm>
            <a:custGeom>
              <a:avLst/>
              <a:gdLst>
                <a:gd name="connsiteX0" fmla="*/ 914 w 914"/>
                <a:gd name="connsiteY0" fmla="*/ 4572 h 4572"/>
                <a:gd name="connsiteX1" fmla="*/ 0 w 914"/>
                <a:gd name="connsiteY1" fmla="*/ 0 h 4572"/>
                <a:gd name="connsiteX2" fmla="*/ 914 w 914"/>
                <a:gd name="connsiteY2" fmla="*/ 4572 h 4572"/>
              </a:gdLst>
              <a:ahLst/>
              <a:cxnLst>
                <a:cxn ang="0">
                  <a:pos x="connsiteX0" y="connsiteY0"/>
                </a:cxn>
                <a:cxn ang="0">
                  <a:pos x="connsiteX1" y="connsiteY1"/>
                </a:cxn>
                <a:cxn ang="0">
                  <a:pos x="connsiteX2" y="connsiteY2"/>
                </a:cxn>
              </a:cxnLst>
              <a:rect l="l" t="t" r="r" b="b"/>
              <a:pathLst>
                <a:path w="914" h="4572">
                  <a:moveTo>
                    <a:pt x="914" y="4572"/>
                  </a:moveTo>
                  <a:cubicBezTo>
                    <a:pt x="686" y="2971"/>
                    <a:pt x="229" y="1600"/>
                    <a:pt x="0" y="0"/>
                  </a:cubicBezTo>
                  <a:cubicBezTo>
                    <a:pt x="229" y="1600"/>
                    <a:pt x="686" y="3200"/>
                    <a:pt x="914" y="4572"/>
                  </a:cubicBezTo>
                  <a:close/>
                </a:path>
              </a:pathLst>
            </a:custGeom>
            <a:solidFill>
              <a:srgbClr val="FFFFFF"/>
            </a:solidFill>
            <a:ln w="2286" cap="flat">
              <a:noFill/>
              <a:prstDash val="solid"/>
              <a:miter/>
            </a:ln>
          </p:spPr>
          <p:txBody>
            <a:bodyPr rtlCol="0" anchor="ctr"/>
            <a:lstStyle/>
            <a:p>
              <a:endParaRPr lang="en-US"/>
            </a:p>
          </p:txBody>
        </p:sp>
        <p:sp>
          <p:nvSpPr>
            <p:cNvPr id="84" name="Freeform 683">
              <a:extLst>
                <a:ext uri="{FF2B5EF4-FFF2-40B4-BE49-F238E27FC236}">
                  <a16:creationId xmlns:a16="http://schemas.microsoft.com/office/drawing/2014/main" id="{4302A4A1-4421-8C32-84CE-9322C682F964}"/>
                </a:ext>
              </a:extLst>
            </p:cNvPr>
            <p:cNvSpPr/>
            <p:nvPr/>
          </p:nvSpPr>
          <p:spPr>
            <a:xfrm>
              <a:off x="4217265" y="5138470"/>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8"/>
                    <a:pt x="229" y="228"/>
                    <a:pt x="0" y="457"/>
                  </a:cubicBezTo>
                  <a:cubicBezTo>
                    <a:pt x="229" y="228"/>
                    <a:pt x="229" y="228"/>
                    <a:pt x="229" y="0"/>
                  </a:cubicBezTo>
                  <a:close/>
                </a:path>
              </a:pathLst>
            </a:custGeom>
            <a:solidFill>
              <a:srgbClr val="FFFFFF"/>
            </a:solidFill>
            <a:ln w="2286" cap="flat">
              <a:noFill/>
              <a:prstDash val="solid"/>
              <a:miter/>
            </a:ln>
          </p:spPr>
          <p:txBody>
            <a:bodyPr rtlCol="0" anchor="ctr"/>
            <a:lstStyle/>
            <a:p>
              <a:endParaRPr lang="en-US"/>
            </a:p>
          </p:txBody>
        </p:sp>
        <p:sp>
          <p:nvSpPr>
            <p:cNvPr id="85" name="Freeform 684">
              <a:extLst>
                <a:ext uri="{FF2B5EF4-FFF2-40B4-BE49-F238E27FC236}">
                  <a16:creationId xmlns:a16="http://schemas.microsoft.com/office/drawing/2014/main" id="{126D0D84-DE36-89C1-151E-D78E9ADD9832}"/>
                </a:ext>
              </a:extLst>
            </p:cNvPr>
            <p:cNvSpPr/>
            <p:nvPr/>
          </p:nvSpPr>
          <p:spPr>
            <a:xfrm>
              <a:off x="4472611" y="4891582"/>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457" y="457"/>
                    <a:pt x="229" y="1143"/>
                    <a:pt x="0" y="1600"/>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86" name="Freeform 685">
              <a:extLst>
                <a:ext uri="{FF2B5EF4-FFF2-40B4-BE49-F238E27FC236}">
                  <a16:creationId xmlns:a16="http://schemas.microsoft.com/office/drawing/2014/main" id="{A415F9FD-393A-A85C-A581-CC2102768237}"/>
                </a:ext>
              </a:extLst>
            </p:cNvPr>
            <p:cNvSpPr/>
            <p:nvPr/>
          </p:nvSpPr>
          <p:spPr>
            <a:xfrm>
              <a:off x="3928967" y="4606897"/>
              <a:ext cx="543259" cy="526008"/>
            </a:xfrm>
            <a:custGeom>
              <a:avLst/>
              <a:gdLst>
                <a:gd name="connsiteX0" fmla="*/ 2090 w 543259"/>
                <a:gd name="connsiteY0" fmla="*/ 336578 h 526008"/>
                <a:gd name="connsiteX1" fmla="*/ 75242 w 543259"/>
                <a:gd name="connsiteY1" fmla="*/ 445391 h 526008"/>
                <a:gd name="connsiteX2" fmla="*/ 280525 w 543259"/>
                <a:gd name="connsiteY2" fmla="*/ 525858 h 526008"/>
                <a:gd name="connsiteX3" fmla="*/ 279154 w 543259"/>
                <a:gd name="connsiteY3" fmla="*/ 492711 h 526008"/>
                <a:gd name="connsiteX4" fmla="*/ 283954 w 543259"/>
                <a:gd name="connsiteY4" fmla="*/ 489282 h 526008"/>
                <a:gd name="connsiteX5" fmla="*/ 289898 w 543259"/>
                <a:gd name="connsiteY5" fmla="*/ 494312 h 526008"/>
                <a:gd name="connsiteX6" fmla="*/ 290584 w 543259"/>
                <a:gd name="connsiteY6" fmla="*/ 525401 h 526008"/>
                <a:gd name="connsiteX7" fmla="*/ 290584 w 543259"/>
                <a:gd name="connsiteY7" fmla="*/ 525401 h 526008"/>
                <a:gd name="connsiteX8" fmla="*/ 302242 w 543259"/>
                <a:gd name="connsiteY8" fmla="*/ 524487 h 526008"/>
                <a:gd name="connsiteX9" fmla="*/ 430715 w 543259"/>
                <a:gd name="connsiteY9" fmla="*/ 484253 h 526008"/>
                <a:gd name="connsiteX10" fmla="*/ 512326 w 543259"/>
                <a:gd name="connsiteY10" fmla="*/ 390984 h 526008"/>
                <a:gd name="connsiteX11" fmla="*/ 540444 w 543259"/>
                <a:gd name="connsiteY11" fmla="*/ 290172 h 526008"/>
                <a:gd name="connsiteX12" fmla="*/ 536786 w 543259"/>
                <a:gd name="connsiteY12" fmla="*/ 290858 h 526008"/>
                <a:gd name="connsiteX13" fmla="*/ 497695 w 543259"/>
                <a:gd name="connsiteY13" fmla="*/ 290172 h 526008"/>
                <a:gd name="connsiteX14" fmla="*/ 489009 w 543259"/>
                <a:gd name="connsiteY14" fmla="*/ 283542 h 526008"/>
                <a:gd name="connsiteX15" fmla="*/ 497695 w 543259"/>
                <a:gd name="connsiteY15" fmla="*/ 279428 h 526008"/>
                <a:gd name="connsiteX16" fmla="*/ 541358 w 543259"/>
                <a:gd name="connsiteY16" fmla="*/ 283771 h 526008"/>
                <a:gd name="connsiteX17" fmla="*/ 542730 w 543259"/>
                <a:gd name="connsiteY17" fmla="*/ 268226 h 526008"/>
                <a:gd name="connsiteX18" fmla="*/ 517355 w 543259"/>
                <a:gd name="connsiteY18" fmla="*/ 139524 h 526008"/>
                <a:gd name="connsiteX19" fmla="*/ 497010 w 543259"/>
                <a:gd name="connsiteY19" fmla="*/ 88318 h 526008"/>
                <a:gd name="connsiteX20" fmla="*/ 479865 w 543259"/>
                <a:gd name="connsiteY20" fmla="*/ 71173 h 526008"/>
                <a:gd name="connsiteX21" fmla="*/ 297899 w 543259"/>
                <a:gd name="connsiteY21" fmla="*/ 536 h 526008"/>
                <a:gd name="connsiteX22" fmla="*/ 65870 w 543259"/>
                <a:gd name="connsiteY22" fmla="*/ 107292 h 526008"/>
                <a:gd name="connsiteX23" fmla="*/ 2776 w 543259"/>
                <a:gd name="connsiteY23" fmla="*/ 243080 h 526008"/>
                <a:gd name="connsiteX24" fmla="*/ 4605 w 543259"/>
                <a:gd name="connsiteY24" fmla="*/ 350751 h 526008"/>
                <a:gd name="connsiteX25" fmla="*/ 2090 w 543259"/>
                <a:gd name="connsiteY25" fmla="*/ 336578 h 526008"/>
                <a:gd name="connsiteX26" fmla="*/ 286012 w 543259"/>
                <a:gd name="connsiteY26" fmla="*/ 24539 h 526008"/>
                <a:gd name="connsiteX27" fmla="*/ 291955 w 543259"/>
                <a:gd name="connsiteY27" fmla="*/ 29796 h 526008"/>
                <a:gd name="connsiteX28" fmla="*/ 292641 w 543259"/>
                <a:gd name="connsiteY28" fmla="*/ 72316 h 526008"/>
                <a:gd name="connsiteX29" fmla="*/ 280297 w 543259"/>
                <a:gd name="connsiteY29" fmla="*/ 30025 h 526008"/>
                <a:gd name="connsiteX30" fmla="*/ 286012 w 543259"/>
                <a:gd name="connsiteY30" fmla="*/ 24539 h 526008"/>
                <a:gd name="connsiteX31" fmla="*/ 264752 w 543259"/>
                <a:gd name="connsiteY31" fmla="*/ 287657 h 526008"/>
                <a:gd name="connsiteX32" fmla="*/ 274353 w 543259"/>
                <a:gd name="connsiteY32" fmla="*/ 276456 h 526008"/>
                <a:gd name="connsiteX33" fmla="*/ 301099 w 543259"/>
                <a:gd name="connsiteY33" fmla="*/ 254739 h 526008"/>
                <a:gd name="connsiteX34" fmla="*/ 355277 w 543259"/>
                <a:gd name="connsiteY34" fmla="*/ 191417 h 526008"/>
                <a:gd name="connsiteX35" fmla="*/ 352534 w 543259"/>
                <a:gd name="connsiteY35" fmla="*/ 168328 h 526008"/>
                <a:gd name="connsiteX36" fmla="*/ 341561 w 543259"/>
                <a:gd name="connsiteY36" fmla="*/ 158955 h 526008"/>
                <a:gd name="connsiteX37" fmla="*/ 373108 w 543259"/>
                <a:gd name="connsiteY37" fmla="*/ 143411 h 526008"/>
                <a:gd name="connsiteX38" fmla="*/ 434373 w 543259"/>
                <a:gd name="connsiteY38" fmla="*/ 105006 h 526008"/>
                <a:gd name="connsiteX39" fmla="*/ 443060 w 543259"/>
                <a:gd name="connsiteY39" fmla="*/ 98376 h 526008"/>
                <a:gd name="connsiteX40" fmla="*/ 453347 w 543259"/>
                <a:gd name="connsiteY40" fmla="*/ 97919 h 526008"/>
                <a:gd name="connsiteX41" fmla="*/ 452890 w 543259"/>
                <a:gd name="connsiteY41" fmla="*/ 107292 h 526008"/>
                <a:gd name="connsiteX42" fmla="*/ 420200 w 543259"/>
                <a:gd name="connsiteY42" fmla="*/ 161699 h 526008"/>
                <a:gd name="connsiteX43" fmla="*/ 405112 w 543259"/>
                <a:gd name="connsiteY43" fmla="*/ 190731 h 526008"/>
                <a:gd name="connsiteX44" fmla="*/ 385224 w 543259"/>
                <a:gd name="connsiteY44" fmla="*/ 194388 h 526008"/>
                <a:gd name="connsiteX45" fmla="*/ 369222 w 543259"/>
                <a:gd name="connsiteY45" fmla="*/ 194846 h 526008"/>
                <a:gd name="connsiteX46" fmla="*/ 326474 w 543259"/>
                <a:gd name="connsiteY46" fmla="*/ 241709 h 526008"/>
                <a:gd name="connsiteX47" fmla="*/ 288983 w 543259"/>
                <a:gd name="connsiteY47" fmla="*/ 289943 h 526008"/>
                <a:gd name="connsiteX48" fmla="*/ 270695 w 543259"/>
                <a:gd name="connsiteY48" fmla="*/ 305031 h 526008"/>
                <a:gd name="connsiteX49" fmla="*/ 204401 w 543259"/>
                <a:gd name="connsiteY49" fmla="*/ 375211 h 526008"/>
                <a:gd name="connsiteX50" fmla="*/ 200515 w 543259"/>
                <a:gd name="connsiteY50" fmla="*/ 380469 h 526008"/>
                <a:gd name="connsiteX51" fmla="*/ 186571 w 543259"/>
                <a:gd name="connsiteY51" fmla="*/ 383898 h 526008"/>
                <a:gd name="connsiteX52" fmla="*/ 182456 w 543259"/>
                <a:gd name="connsiteY52" fmla="*/ 376583 h 526008"/>
                <a:gd name="connsiteX53" fmla="*/ 191371 w 543259"/>
                <a:gd name="connsiteY53" fmla="*/ 366296 h 526008"/>
                <a:gd name="connsiteX54" fmla="*/ 208973 w 543259"/>
                <a:gd name="connsiteY54" fmla="*/ 353723 h 526008"/>
                <a:gd name="connsiteX55" fmla="*/ 252636 w 543259"/>
                <a:gd name="connsiteY55" fmla="*/ 307317 h 526008"/>
                <a:gd name="connsiteX56" fmla="*/ 264752 w 543259"/>
                <a:gd name="connsiteY56" fmla="*/ 287657 h 526008"/>
                <a:gd name="connsiteX57" fmla="*/ 32951 w 543259"/>
                <a:gd name="connsiteY57" fmla="*/ 270512 h 526008"/>
                <a:gd name="connsiteX58" fmla="*/ 155710 w 543259"/>
                <a:gd name="connsiteY58" fmla="*/ 70259 h 526008"/>
                <a:gd name="connsiteX59" fmla="*/ 221775 w 543259"/>
                <a:gd name="connsiteY59" fmla="*/ 44655 h 526008"/>
                <a:gd name="connsiteX60" fmla="*/ 95359 w 543259"/>
                <a:gd name="connsiteY60" fmla="*/ 169242 h 526008"/>
                <a:gd name="connsiteX61" fmla="*/ 46439 w 543259"/>
                <a:gd name="connsiteY61" fmla="*/ 270512 h 526008"/>
                <a:gd name="connsiteX62" fmla="*/ 78443 w 543259"/>
                <a:gd name="connsiteY62" fmla="*/ 277142 h 526008"/>
                <a:gd name="connsiteX63" fmla="*/ 42781 w 543259"/>
                <a:gd name="connsiteY63" fmla="*/ 281256 h 526008"/>
                <a:gd name="connsiteX64" fmla="*/ 31808 w 543259"/>
                <a:gd name="connsiteY64" fmla="*/ 314175 h 526008"/>
                <a:gd name="connsiteX65" fmla="*/ 32494 w 543259"/>
                <a:gd name="connsiteY65" fmla="*/ 278513 h 526008"/>
                <a:gd name="connsiteX66" fmla="*/ 30665 w 543259"/>
                <a:gd name="connsiteY66" fmla="*/ 274170 h 526008"/>
                <a:gd name="connsiteX67" fmla="*/ 32951 w 543259"/>
                <a:gd name="connsiteY67" fmla="*/ 270512 h 526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543259" h="526008">
                  <a:moveTo>
                    <a:pt x="2090" y="336578"/>
                  </a:moveTo>
                  <a:cubicBezTo>
                    <a:pt x="18778" y="377497"/>
                    <a:pt x="43924" y="414987"/>
                    <a:pt x="75242" y="445391"/>
                  </a:cubicBezTo>
                  <a:cubicBezTo>
                    <a:pt x="130335" y="499112"/>
                    <a:pt x="203944" y="528373"/>
                    <a:pt x="280525" y="525858"/>
                  </a:cubicBezTo>
                  <a:cubicBezTo>
                    <a:pt x="277553" y="514657"/>
                    <a:pt x="279611" y="503456"/>
                    <a:pt x="279154" y="492711"/>
                  </a:cubicBezTo>
                  <a:cubicBezTo>
                    <a:pt x="279154" y="490425"/>
                    <a:pt x="281668" y="489511"/>
                    <a:pt x="283954" y="489282"/>
                  </a:cubicBezTo>
                  <a:cubicBezTo>
                    <a:pt x="287612" y="488825"/>
                    <a:pt x="289441" y="491568"/>
                    <a:pt x="289898" y="494312"/>
                  </a:cubicBezTo>
                  <a:cubicBezTo>
                    <a:pt x="291041" y="504370"/>
                    <a:pt x="292641" y="514657"/>
                    <a:pt x="290584" y="525401"/>
                  </a:cubicBezTo>
                  <a:lnTo>
                    <a:pt x="290584" y="525401"/>
                  </a:lnTo>
                  <a:cubicBezTo>
                    <a:pt x="294470" y="525173"/>
                    <a:pt x="298356" y="524944"/>
                    <a:pt x="302242" y="524487"/>
                  </a:cubicBezTo>
                  <a:cubicBezTo>
                    <a:pt x="347505" y="519458"/>
                    <a:pt x="391396" y="508028"/>
                    <a:pt x="430715" y="484253"/>
                  </a:cubicBezTo>
                  <a:cubicBezTo>
                    <a:pt x="466834" y="462536"/>
                    <a:pt x="495181" y="429618"/>
                    <a:pt x="512326" y="390984"/>
                  </a:cubicBezTo>
                  <a:cubicBezTo>
                    <a:pt x="526728" y="358295"/>
                    <a:pt x="536100" y="325148"/>
                    <a:pt x="540444" y="290172"/>
                  </a:cubicBezTo>
                  <a:cubicBezTo>
                    <a:pt x="539301" y="290629"/>
                    <a:pt x="538158" y="290858"/>
                    <a:pt x="536786" y="290858"/>
                  </a:cubicBezTo>
                  <a:cubicBezTo>
                    <a:pt x="523756" y="290858"/>
                    <a:pt x="510726" y="290629"/>
                    <a:pt x="497695" y="290172"/>
                  </a:cubicBezTo>
                  <a:cubicBezTo>
                    <a:pt x="493581" y="289943"/>
                    <a:pt x="488094" y="289715"/>
                    <a:pt x="489009" y="283542"/>
                  </a:cubicBezTo>
                  <a:cubicBezTo>
                    <a:pt x="489694" y="279199"/>
                    <a:pt x="494038" y="279199"/>
                    <a:pt x="497695" y="279428"/>
                  </a:cubicBezTo>
                  <a:cubicBezTo>
                    <a:pt x="512326" y="280799"/>
                    <a:pt x="526728" y="282399"/>
                    <a:pt x="541358" y="283771"/>
                  </a:cubicBezTo>
                  <a:cubicBezTo>
                    <a:pt x="542044" y="278513"/>
                    <a:pt x="542501" y="273484"/>
                    <a:pt x="542730" y="268226"/>
                  </a:cubicBezTo>
                  <a:cubicBezTo>
                    <a:pt x="545930" y="223192"/>
                    <a:pt x="534271" y="180901"/>
                    <a:pt x="517355" y="139524"/>
                  </a:cubicBezTo>
                  <a:cubicBezTo>
                    <a:pt x="510497" y="122608"/>
                    <a:pt x="504096" y="105234"/>
                    <a:pt x="497010" y="88318"/>
                  </a:cubicBezTo>
                  <a:cubicBezTo>
                    <a:pt x="491523" y="82374"/>
                    <a:pt x="485808" y="76659"/>
                    <a:pt x="479865" y="71173"/>
                  </a:cubicBezTo>
                  <a:cubicBezTo>
                    <a:pt x="426372" y="22481"/>
                    <a:pt x="367850" y="6251"/>
                    <a:pt x="297899" y="536"/>
                  </a:cubicBezTo>
                  <a:cubicBezTo>
                    <a:pt x="259265" y="-2665"/>
                    <a:pt x="139250" y="5565"/>
                    <a:pt x="65870" y="107292"/>
                  </a:cubicBezTo>
                  <a:cubicBezTo>
                    <a:pt x="35009" y="148211"/>
                    <a:pt x="7120" y="189131"/>
                    <a:pt x="2776" y="243080"/>
                  </a:cubicBezTo>
                  <a:cubicBezTo>
                    <a:pt x="33" y="276227"/>
                    <a:pt x="-2482" y="312346"/>
                    <a:pt x="4605" y="350751"/>
                  </a:cubicBezTo>
                  <a:cubicBezTo>
                    <a:pt x="3462" y="346407"/>
                    <a:pt x="2548" y="341607"/>
                    <a:pt x="2090" y="336578"/>
                  </a:cubicBezTo>
                  <a:close/>
                  <a:moveTo>
                    <a:pt x="286012" y="24539"/>
                  </a:moveTo>
                  <a:cubicBezTo>
                    <a:pt x="289212" y="24539"/>
                    <a:pt x="291269" y="26825"/>
                    <a:pt x="291955" y="29796"/>
                  </a:cubicBezTo>
                  <a:cubicBezTo>
                    <a:pt x="295841" y="42369"/>
                    <a:pt x="293327" y="54714"/>
                    <a:pt x="292641" y="72316"/>
                  </a:cubicBezTo>
                  <a:cubicBezTo>
                    <a:pt x="281211" y="56771"/>
                    <a:pt x="282811" y="42827"/>
                    <a:pt x="280297" y="30025"/>
                  </a:cubicBezTo>
                  <a:cubicBezTo>
                    <a:pt x="279839" y="26825"/>
                    <a:pt x="282583" y="24539"/>
                    <a:pt x="286012" y="24539"/>
                  </a:cubicBezTo>
                  <a:close/>
                  <a:moveTo>
                    <a:pt x="264752" y="287657"/>
                  </a:moveTo>
                  <a:cubicBezTo>
                    <a:pt x="265438" y="281942"/>
                    <a:pt x="269324" y="277827"/>
                    <a:pt x="274353" y="276456"/>
                  </a:cubicBezTo>
                  <a:cubicBezTo>
                    <a:pt x="286926" y="273255"/>
                    <a:pt x="293555" y="263426"/>
                    <a:pt x="301099" y="254739"/>
                  </a:cubicBezTo>
                  <a:cubicBezTo>
                    <a:pt x="319387" y="233936"/>
                    <a:pt x="337218" y="212448"/>
                    <a:pt x="355277" y="191417"/>
                  </a:cubicBezTo>
                  <a:cubicBezTo>
                    <a:pt x="366022" y="178615"/>
                    <a:pt x="365793" y="177701"/>
                    <a:pt x="352534" y="168328"/>
                  </a:cubicBezTo>
                  <a:cubicBezTo>
                    <a:pt x="349105" y="165813"/>
                    <a:pt x="343847" y="166271"/>
                    <a:pt x="341561" y="158955"/>
                  </a:cubicBezTo>
                  <a:cubicBezTo>
                    <a:pt x="350248" y="149354"/>
                    <a:pt x="363050" y="148897"/>
                    <a:pt x="373108" y="143411"/>
                  </a:cubicBezTo>
                  <a:cubicBezTo>
                    <a:pt x="394597" y="132209"/>
                    <a:pt x="415628" y="120551"/>
                    <a:pt x="434373" y="105006"/>
                  </a:cubicBezTo>
                  <a:cubicBezTo>
                    <a:pt x="437116" y="102720"/>
                    <a:pt x="439859" y="100205"/>
                    <a:pt x="443060" y="98376"/>
                  </a:cubicBezTo>
                  <a:cubicBezTo>
                    <a:pt x="446260" y="96548"/>
                    <a:pt x="449918" y="95405"/>
                    <a:pt x="453347" y="97919"/>
                  </a:cubicBezTo>
                  <a:cubicBezTo>
                    <a:pt x="457690" y="101120"/>
                    <a:pt x="454947" y="104777"/>
                    <a:pt x="452890" y="107292"/>
                  </a:cubicBezTo>
                  <a:cubicBezTo>
                    <a:pt x="439174" y="123751"/>
                    <a:pt x="431630" y="143868"/>
                    <a:pt x="420200" y="161699"/>
                  </a:cubicBezTo>
                  <a:cubicBezTo>
                    <a:pt x="414256" y="171071"/>
                    <a:pt x="408998" y="180444"/>
                    <a:pt x="405112" y="190731"/>
                  </a:cubicBezTo>
                  <a:cubicBezTo>
                    <a:pt x="400083" y="204447"/>
                    <a:pt x="394597" y="205590"/>
                    <a:pt x="385224" y="194388"/>
                  </a:cubicBezTo>
                  <a:cubicBezTo>
                    <a:pt x="378823" y="186616"/>
                    <a:pt x="374251" y="189588"/>
                    <a:pt x="369222" y="194846"/>
                  </a:cubicBezTo>
                  <a:cubicBezTo>
                    <a:pt x="354820" y="210390"/>
                    <a:pt x="339733" y="225249"/>
                    <a:pt x="326474" y="241709"/>
                  </a:cubicBezTo>
                  <a:cubicBezTo>
                    <a:pt x="313672" y="257482"/>
                    <a:pt x="296984" y="270284"/>
                    <a:pt x="288983" y="289943"/>
                  </a:cubicBezTo>
                  <a:cubicBezTo>
                    <a:pt x="285783" y="297944"/>
                    <a:pt x="276410" y="299316"/>
                    <a:pt x="270695" y="305031"/>
                  </a:cubicBezTo>
                  <a:cubicBezTo>
                    <a:pt x="248064" y="327891"/>
                    <a:pt x="223832" y="349151"/>
                    <a:pt x="204401" y="375211"/>
                  </a:cubicBezTo>
                  <a:cubicBezTo>
                    <a:pt x="203030" y="377040"/>
                    <a:pt x="202115" y="379097"/>
                    <a:pt x="200515" y="380469"/>
                  </a:cubicBezTo>
                  <a:cubicBezTo>
                    <a:pt x="196400" y="383669"/>
                    <a:pt x="192057" y="386641"/>
                    <a:pt x="186571" y="383898"/>
                  </a:cubicBezTo>
                  <a:cubicBezTo>
                    <a:pt x="183827" y="382526"/>
                    <a:pt x="182684" y="379554"/>
                    <a:pt x="182456" y="376583"/>
                  </a:cubicBezTo>
                  <a:cubicBezTo>
                    <a:pt x="181999" y="370410"/>
                    <a:pt x="185199" y="367210"/>
                    <a:pt x="191371" y="366296"/>
                  </a:cubicBezTo>
                  <a:cubicBezTo>
                    <a:pt x="199144" y="364924"/>
                    <a:pt x="203944" y="358980"/>
                    <a:pt x="208973" y="353723"/>
                  </a:cubicBezTo>
                  <a:cubicBezTo>
                    <a:pt x="223604" y="338406"/>
                    <a:pt x="238006" y="322633"/>
                    <a:pt x="252636" y="307317"/>
                  </a:cubicBezTo>
                  <a:cubicBezTo>
                    <a:pt x="257665" y="301602"/>
                    <a:pt x="263609" y="296344"/>
                    <a:pt x="264752" y="287657"/>
                  </a:cubicBezTo>
                  <a:close/>
                  <a:moveTo>
                    <a:pt x="32951" y="270512"/>
                  </a:moveTo>
                  <a:cubicBezTo>
                    <a:pt x="46210" y="140667"/>
                    <a:pt x="137650" y="80546"/>
                    <a:pt x="155710" y="70259"/>
                  </a:cubicBezTo>
                  <a:cubicBezTo>
                    <a:pt x="165082" y="64772"/>
                    <a:pt x="231148" y="39398"/>
                    <a:pt x="221775" y="44655"/>
                  </a:cubicBezTo>
                  <a:cubicBezTo>
                    <a:pt x="204173" y="54714"/>
                    <a:pt x="134678" y="105006"/>
                    <a:pt x="95359" y="169242"/>
                  </a:cubicBezTo>
                  <a:cubicBezTo>
                    <a:pt x="71128" y="208790"/>
                    <a:pt x="56040" y="244452"/>
                    <a:pt x="46439" y="270512"/>
                  </a:cubicBezTo>
                  <a:cubicBezTo>
                    <a:pt x="56040" y="270741"/>
                    <a:pt x="66556" y="270969"/>
                    <a:pt x="78443" y="277142"/>
                  </a:cubicBezTo>
                  <a:cubicBezTo>
                    <a:pt x="64498" y="278970"/>
                    <a:pt x="53525" y="282171"/>
                    <a:pt x="42781" y="281256"/>
                  </a:cubicBezTo>
                  <a:cubicBezTo>
                    <a:pt x="34323" y="306174"/>
                    <a:pt x="32037" y="319433"/>
                    <a:pt x="31808" y="314175"/>
                  </a:cubicBezTo>
                  <a:cubicBezTo>
                    <a:pt x="31351" y="301830"/>
                    <a:pt x="31580" y="289943"/>
                    <a:pt x="32494" y="278513"/>
                  </a:cubicBezTo>
                  <a:cubicBezTo>
                    <a:pt x="31351" y="277599"/>
                    <a:pt x="30437" y="276227"/>
                    <a:pt x="30665" y="274170"/>
                  </a:cubicBezTo>
                  <a:cubicBezTo>
                    <a:pt x="30665" y="272341"/>
                    <a:pt x="31580" y="271198"/>
                    <a:pt x="32951" y="270512"/>
                  </a:cubicBezTo>
                  <a:close/>
                </a:path>
              </a:pathLst>
            </a:custGeom>
            <a:solidFill>
              <a:srgbClr val="FFFFFF"/>
            </a:solidFill>
            <a:ln w="2286" cap="flat">
              <a:noFill/>
              <a:prstDash val="solid"/>
              <a:miter/>
            </a:ln>
          </p:spPr>
          <p:txBody>
            <a:bodyPr rtlCol="0" anchor="ctr"/>
            <a:lstStyle/>
            <a:p>
              <a:endParaRPr lang="en-US"/>
            </a:p>
          </p:txBody>
        </p:sp>
        <p:sp>
          <p:nvSpPr>
            <p:cNvPr id="87" name="Freeform 686">
              <a:extLst>
                <a:ext uri="{FF2B5EF4-FFF2-40B4-BE49-F238E27FC236}">
                  <a16:creationId xmlns:a16="http://schemas.microsoft.com/office/drawing/2014/main" id="{0D7F5C3D-4FE5-8077-1666-D1E1110B23E4}"/>
                </a:ext>
              </a:extLst>
            </p:cNvPr>
            <p:cNvSpPr/>
            <p:nvPr/>
          </p:nvSpPr>
          <p:spPr>
            <a:xfrm>
              <a:off x="3934258" y="4963591"/>
              <a:ext cx="3657" cy="14859"/>
            </a:xfrm>
            <a:custGeom>
              <a:avLst/>
              <a:gdLst>
                <a:gd name="connsiteX0" fmla="*/ 3658 w 3657"/>
                <a:gd name="connsiteY0" fmla="*/ 14859 h 14859"/>
                <a:gd name="connsiteX1" fmla="*/ 0 w 3657"/>
                <a:gd name="connsiteY1" fmla="*/ 0 h 14859"/>
                <a:gd name="connsiteX2" fmla="*/ 3658 w 3657"/>
                <a:gd name="connsiteY2" fmla="*/ 14859 h 14859"/>
              </a:gdLst>
              <a:ahLst/>
              <a:cxnLst>
                <a:cxn ang="0">
                  <a:pos x="connsiteX0" y="connsiteY0"/>
                </a:cxn>
                <a:cxn ang="0">
                  <a:pos x="connsiteX1" y="connsiteY1"/>
                </a:cxn>
                <a:cxn ang="0">
                  <a:pos x="connsiteX2" y="connsiteY2"/>
                </a:cxn>
              </a:cxnLst>
              <a:rect l="l" t="t" r="r" b="b"/>
              <a:pathLst>
                <a:path w="3657" h="14859">
                  <a:moveTo>
                    <a:pt x="3658" y="14859"/>
                  </a:moveTo>
                  <a:cubicBezTo>
                    <a:pt x="2286" y="9830"/>
                    <a:pt x="1143" y="5029"/>
                    <a:pt x="0" y="0"/>
                  </a:cubicBezTo>
                  <a:cubicBezTo>
                    <a:pt x="1143" y="5029"/>
                    <a:pt x="2286" y="9830"/>
                    <a:pt x="3658" y="14859"/>
                  </a:cubicBezTo>
                  <a:close/>
                </a:path>
              </a:pathLst>
            </a:custGeom>
            <a:solidFill>
              <a:srgbClr val="FFFFFF"/>
            </a:solidFill>
            <a:ln w="2286" cap="flat">
              <a:noFill/>
              <a:prstDash val="solid"/>
              <a:miter/>
            </a:ln>
          </p:spPr>
          <p:txBody>
            <a:bodyPr rtlCol="0" anchor="ctr"/>
            <a:lstStyle/>
            <a:p>
              <a:endParaRPr lang="en-US"/>
            </a:p>
          </p:txBody>
        </p:sp>
        <p:sp>
          <p:nvSpPr>
            <p:cNvPr id="88" name="Freeform 687">
              <a:extLst>
                <a:ext uri="{FF2B5EF4-FFF2-40B4-BE49-F238E27FC236}">
                  <a16:creationId xmlns:a16="http://schemas.microsoft.com/office/drawing/2014/main" id="{09C8DA09-0024-6FBA-163E-0410FF4320B2}"/>
                </a:ext>
              </a:extLst>
            </p:cNvPr>
            <p:cNvSpPr/>
            <p:nvPr/>
          </p:nvSpPr>
          <p:spPr>
            <a:xfrm>
              <a:off x="4209721" y="5134584"/>
              <a:ext cx="457" cy="1600"/>
            </a:xfrm>
            <a:custGeom>
              <a:avLst/>
              <a:gdLst>
                <a:gd name="connsiteX0" fmla="*/ 457 w 457"/>
                <a:gd name="connsiteY0" fmla="*/ 1600 h 1600"/>
                <a:gd name="connsiteX1" fmla="*/ 0 w 457"/>
                <a:gd name="connsiteY1" fmla="*/ 0 h 1600"/>
                <a:gd name="connsiteX2" fmla="*/ 457 w 457"/>
                <a:gd name="connsiteY2" fmla="*/ 1600 h 1600"/>
              </a:gdLst>
              <a:ahLst/>
              <a:cxnLst>
                <a:cxn ang="0">
                  <a:pos x="connsiteX0" y="connsiteY0"/>
                </a:cxn>
                <a:cxn ang="0">
                  <a:pos x="connsiteX1" y="connsiteY1"/>
                </a:cxn>
                <a:cxn ang="0">
                  <a:pos x="connsiteX2" y="connsiteY2"/>
                </a:cxn>
              </a:cxnLst>
              <a:rect l="l" t="t" r="r" b="b"/>
              <a:pathLst>
                <a:path w="457" h="1600">
                  <a:moveTo>
                    <a:pt x="457" y="1600"/>
                  </a:moveTo>
                  <a:cubicBezTo>
                    <a:pt x="229" y="1143"/>
                    <a:pt x="0" y="457"/>
                    <a:pt x="0" y="0"/>
                  </a:cubicBezTo>
                  <a:cubicBezTo>
                    <a:pt x="0" y="457"/>
                    <a:pt x="229" y="914"/>
                    <a:pt x="457" y="1600"/>
                  </a:cubicBezTo>
                  <a:close/>
                </a:path>
              </a:pathLst>
            </a:custGeom>
            <a:solidFill>
              <a:srgbClr val="FFFFFF"/>
            </a:solidFill>
            <a:ln w="2286" cap="flat">
              <a:noFill/>
              <a:prstDash val="solid"/>
              <a:miter/>
            </a:ln>
          </p:spPr>
          <p:txBody>
            <a:bodyPr rtlCol="0" anchor="ctr"/>
            <a:lstStyle/>
            <a:p>
              <a:endParaRPr lang="en-US"/>
            </a:p>
          </p:txBody>
        </p:sp>
        <p:sp>
          <p:nvSpPr>
            <p:cNvPr id="89" name="Freeform 688">
              <a:extLst>
                <a:ext uri="{FF2B5EF4-FFF2-40B4-BE49-F238E27FC236}">
                  <a16:creationId xmlns:a16="http://schemas.microsoft.com/office/drawing/2014/main" id="{3347D35F-D081-4569-CB40-52E3AD52820F}"/>
                </a:ext>
              </a:extLst>
            </p:cNvPr>
            <p:cNvSpPr/>
            <p:nvPr/>
          </p:nvSpPr>
          <p:spPr>
            <a:xfrm>
              <a:off x="4429177" y="4699787"/>
              <a:ext cx="1600" cy="1828"/>
            </a:xfrm>
            <a:custGeom>
              <a:avLst/>
              <a:gdLst>
                <a:gd name="connsiteX0" fmla="*/ 0 w 1600"/>
                <a:gd name="connsiteY0" fmla="*/ 0 h 1828"/>
                <a:gd name="connsiteX1" fmla="*/ 1600 w 1600"/>
                <a:gd name="connsiteY1" fmla="*/ 1829 h 1828"/>
                <a:gd name="connsiteX2" fmla="*/ 0 w 1600"/>
                <a:gd name="connsiteY2" fmla="*/ 0 h 1828"/>
              </a:gdLst>
              <a:ahLst/>
              <a:cxnLst>
                <a:cxn ang="0">
                  <a:pos x="connsiteX0" y="connsiteY0"/>
                </a:cxn>
                <a:cxn ang="0">
                  <a:pos x="connsiteX1" y="connsiteY1"/>
                </a:cxn>
                <a:cxn ang="0">
                  <a:pos x="connsiteX2" y="connsiteY2"/>
                </a:cxn>
              </a:cxnLst>
              <a:rect l="l" t="t" r="r" b="b"/>
              <a:pathLst>
                <a:path w="1600" h="1828">
                  <a:moveTo>
                    <a:pt x="0" y="0"/>
                  </a:moveTo>
                  <a:cubicBezTo>
                    <a:pt x="457" y="686"/>
                    <a:pt x="914" y="1143"/>
                    <a:pt x="1600" y="1829"/>
                  </a:cubicBezTo>
                  <a:cubicBezTo>
                    <a:pt x="914" y="1143"/>
                    <a:pt x="457" y="458"/>
                    <a:pt x="0" y="0"/>
                  </a:cubicBezTo>
                  <a:close/>
                </a:path>
              </a:pathLst>
            </a:custGeom>
            <a:solidFill>
              <a:srgbClr val="FFFFFF"/>
            </a:solidFill>
            <a:ln w="2286" cap="flat">
              <a:noFill/>
              <a:prstDash val="solid"/>
              <a:miter/>
            </a:ln>
          </p:spPr>
          <p:txBody>
            <a:bodyPr rtlCol="0" anchor="ctr"/>
            <a:lstStyle/>
            <a:p>
              <a:endParaRPr lang="en-US"/>
            </a:p>
          </p:txBody>
        </p:sp>
        <p:sp>
          <p:nvSpPr>
            <p:cNvPr id="90" name="Freeform 689">
              <a:extLst>
                <a:ext uri="{FF2B5EF4-FFF2-40B4-BE49-F238E27FC236}">
                  <a16:creationId xmlns:a16="http://schemas.microsoft.com/office/drawing/2014/main" id="{32AB6035-490B-C939-C9F5-E8CCE928DD67}"/>
                </a:ext>
              </a:extLst>
            </p:cNvPr>
            <p:cNvSpPr/>
            <p:nvPr/>
          </p:nvSpPr>
          <p:spPr>
            <a:xfrm>
              <a:off x="4210407" y="5137099"/>
              <a:ext cx="914" cy="2057"/>
            </a:xfrm>
            <a:custGeom>
              <a:avLst/>
              <a:gdLst>
                <a:gd name="connsiteX0" fmla="*/ 914 w 914"/>
                <a:gd name="connsiteY0" fmla="*/ 2058 h 2057"/>
                <a:gd name="connsiteX1" fmla="*/ 0 w 914"/>
                <a:gd name="connsiteY1" fmla="*/ 0 h 2057"/>
                <a:gd name="connsiteX2" fmla="*/ 914 w 914"/>
                <a:gd name="connsiteY2" fmla="*/ 2058 h 2057"/>
              </a:gdLst>
              <a:ahLst/>
              <a:cxnLst>
                <a:cxn ang="0">
                  <a:pos x="connsiteX0" y="connsiteY0"/>
                </a:cxn>
                <a:cxn ang="0">
                  <a:pos x="connsiteX1" y="connsiteY1"/>
                </a:cxn>
                <a:cxn ang="0">
                  <a:pos x="connsiteX2" y="connsiteY2"/>
                </a:cxn>
              </a:cxnLst>
              <a:rect l="l" t="t" r="r" b="b"/>
              <a:pathLst>
                <a:path w="914" h="2057">
                  <a:moveTo>
                    <a:pt x="914" y="2058"/>
                  </a:moveTo>
                  <a:cubicBezTo>
                    <a:pt x="686" y="1372"/>
                    <a:pt x="457" y="686"/>
                    <a:pt x="0" y="0"/>
                  </a:cubicBezTo>
                  <a:cubicBezTo>
                    <a:pt x="457" y="686"/>
                    <a:pt x="686" y="1372"/>
                    <a:pt x="914" y="2058"/>
                  </a:cubicBezTo>
                  <a:close/>
                </a:path>
              </a:pathLst>
            </a:custGeom>
            <a:solidFill>
              <a:srgbClr val="FFFFFF"/>
            </a:solidFill>
            <a:ln w="2286" cap="flat">
              <a:noFill/>
              <a:prstDash val="solid"/>
              <a:miter/>
            </a:ln>
          </p:spPr>
          <p:txBody>
            <a:bodyPr rtlCol="0" anchor="ctr"/>
            <a:lstStyle/>
            <a:p>
              <a:endParaRPr lang="en-US"/>
            </a:p>
          </p:txBody>
        </p:sp>
        <p:sp>
          <p:nvSpPr>
            <p:cNvPr id="91" name="Freeform 690">
              <a:extLst>
                <a:ext uri="{FF2B5EF4-FFF2-40B4-BE49-F238E27FC236}">
                  <a16:creationId xmlns:a16="http://schemas.microsoft.com/office/drawing/2014/main" id="{E5802AE4-E696-01D4-0B13-BD6C646EDCE8}"/>
                </a:ext>
              </a:extLst>
            </p:cNvPr>
            <p:cNvSpPr/>
            <p:nvPr/>
          </p:nvSpPr>
          <p:spPr>
            <a:xfrm>
              <a:off x="4213150" y="5142585"/>
              <a:ext cx="1600" cy="2743"/>
            </a:xfrm>
            <a:custGeom>
              <a:avLst/>
              <a:gdLst>
                <a:gd name="connsiteX0" fmla="*/ 1600 w 1600"/>
                <a:gd name="connsiteY0" fmla="*/ 2743 h 2743"/>
                <a:gd name="connsiteX1" fmla="*/ 0 w 1600"/>
                <a:gd name="connsiteY1" fmla="*/ 0 h 2743"/>
                <a:gd name="connsiteX2" fmla="*/ 1600 w 1600"/>
                <a:gd name="connsiteY2" fmla="*/ 2743 h 2743"/>
              </a:gdLst>
              <a:ahLst/>
              <a:cxnLst>
                <a:cxn ang="0">
                  <a:pos x="connsiteX0" y="connsiteY0"/>
                </a:cxn>
                <a:cxn ang="0">
                  <a:pos x="connsiteX1" y="connsiteY1"/>
                </a:cxn>
                <a:cxn ang="0">
                  <a:pos x="connsiteX2" y="connsiteY2"/>
                </a:cxn>
              </a:cxnLst>
              <a:rect l="l" t="t" r="r" b="b"/>
              <a:pathLst>
                <a:path w="1600" h="2743">
                  <a:moveTo>
                    <a:pt x="1600" y="2743"/>
                  </a:moveTo>
                  <a:cubicBezTo>
                    <a:pt x="914" y="1828"/>
                    <a:pt x="457" y="914"/>
                    <a:pt x="0" y="0"/>
                  </a:cubicBezTo>
                  <a:cubicBezTo>
                    <a:pt x="457" y="914"/>
                    <a:pt x="914" y="1828"/>
                    <a:pt x="1600" y="2743"/>
                  </a:cubicBezTo>
                  <a:close/>
                </a:path>
              </a:pathLst>
            </a:custGeom>
            <a:solidFill>
              <a:srgbClr val="FFFFFF"/>
            </a:solidFill>
            <a:ln w="2286" cap="flat">
              <a:noFill/>
              <a:prstDash val="solid"/>
              <a:miter/>
            </a:ln>
          </p:spPr>
          <p:txBody>
            <a:bodyPr rtlCol="0" anchor="ctr"/>
            <a:lstStyle/>
            <a:p>
              <a:endParaRPr lang="en-US"/>
            </a:p>
          </p:txBody>
        </p:sp>
        <p:sp>
          <p:nvSpPr>
            <p:cNvPr id="92" name="Freeform 691">
              <a:extLst>
                <a:ext uri="{FF2B5EF4-FFF2-40B4-BE49-F238E27FC236}">
                  <a16:creationId xmlns:a16="http://schemas.microsoft.com/office/drawing/2014/main" id="{A046F709-3FFA-6F9F-2ABC-E9B86837B742}"/>
                </a:ext>
              </a:extLst>
            </p:cNvPr>
            <p:cNvSpPr/>
            <p:nvPr/>
          </p:nvSpPr>
          <p:spPr>
            <a:xfrm>
              <a:off x="4216122" y="5141442"/>
              <a:ext cx="228" cy="685"/>
            </a:xfrm>
            <a:custGeom>
              <a:avLst/>
              <a:gdLst>
                <a:gd name="connsiteX0" fmla="*/ 229 w 228"/>
                <a:gd name="connsiteY0" fmla="*/ 0 h 685"/>
                <a:gd name="connsiteX1" fmla="*/ 0 w 228"/>
                <a:gd name="connsiteY1" fmla="*/ 685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8"/>
                    <a:pt x="0" y="457"/>
                    <a:pt x="0" y="685"/>
                  </a:cubicBezTo>
                  <a:cubicBezTo>
                    <a:pt x="229" y="457"/>
                    <a:pt x="229" y="228"/>
                    <a:pt x="229" y="0"/>
                  </a:cubicBezTo>
                  <a:close/>
                </a:path>
              </a:pathLst>
            </a:custGeom>
            <a:solidFill>
              <a:srgbClr val="FFFFFF"/>
            </a:solidFill>
            <a:ln w="2286" cap="flat">
              <a:noFill/>
              <a:prstDash val="solid"/>
              <a:miter/>
            </a:ln>
          </p:spPr>
          <p:txBody>
            <a:bodyPr rtlCol="0" anchor="ctr"/>
            <a:lstStyle/>
            <a:p>
              <a:endParaRPr lang="en-US"/>
            </a:p>
          </p:txBody>
        </p:sp>
        <p:sp>
          <p:nvSpPr>
            <p:cNvPr id="93" name="Freeform 692">
              <a:extLst>
                <a:ext uri="{FF2B5EF4-FFF2-40B4-BE49-F238E27FC236}">
                  <a16:creationId xmlns:a16="http://schemas.microsoft.com/office/drawing/2014/main" id="{484428A6-EC03-D3DB-81D2-9A9F577DB64C}"/>
                </a:ext>
              </a:extLst>
            </p:cNvPr>
            <p:cNvSpPr/>
            <p:nvPr/>
          </p:nvSpPr>
          <p:spPr>
            <a:xfrm>
              <a:off x="3985236" y="5069662"/>
              <a:ext cx="2971" cy="3657"/>
            </a:xfrm>
            <a:custGeom>
              <a:avLst/>
              <a:gdLst>
                <a:gd name="connsiteX0" fmla="*/ 2972 w 2971"/>
                <a:gd name="connsiteY0" fmla="*/ 3658 h 3657"/>
                <a:gd name="connsiteX1" fmla="*/ 0 w 2971"/>
                <a:gd name="connsiteY1" fmla="*/ 0 h 3657"/>
                <a:gd name="connsiteX2" fmla="*/ 2972 w 2971"/>
                <a:gd name="connsiteY2" fmla="*/ 3658 h 3657"/>
              </a:gdLst>
              <a:ahLst/>
              <a:cxnLst>
                <a:cxn ang="0">
                  <a:pos x="connsiteX0" y="connsiteY0"/>
                </a:cxn>
                <a:cxn ang="0">
                  <a:pos x="connsiteX1" y="connsiteY1"/>
                </a:cxn>
                <a:cxn ang="0">
                  <a:pos x="connsiteX2" y="connsiteY2"/>
                </a:cxn>
              </a:cxnLst>
              <a:rect l="l" t="t" r="r" b="b"/>
              <a:pathLst>
                <a:path w="2971" h="3657">
                  <a:moveTo>
                    <a:pt x="2972" y="3658"/>
                  </a:moveTo>
                  <a:cubicBezTo>
                    <a:pt x="2057" y="2515"/>
                    <a:pt x="914" y="1143"/>
                    <a:pt x="0" y="0"/>
                  </a:cubicBezTo>
                  <a:cubicBezTo>
                    <a:pt x="914" y="1143"/>
                    <a:pt x="2057" y="2286"/>
                    <a:pt x="2972" y="3658"/>
                  </a:cubicBezTo>
                  <a:close/>
                </a:path>
              </a:pathLst>
            </a:custGeom>
            <a:solidFill>
              <a:srgbClr val="FFFFFF"/>
            </a:solidFill>
            <a:ln w="2286" cap="flat">
              <a:noFill/>
              <a:prstDash val="solid"/>
              <a:miter/>
            </a:ln>
          </p:spPr>
          <p:txBody>
            <a:bodyPr rtlCol="0" anchor="ctr"/>
            <a:lstStyle/>
            <a:p>
              <a:endParaRPr lang="en-US"/>
            </a:p>
          </p:txBody>
        </p:sp>
        <p:sp>
          <p:nvSpPr>
            <p:cNvPr id="94" name="Freeform 693">
              <a:extLst>
                <a:ext uri="{FF2B5EF4-FFF2-40B4-BE49-F238E27FC236}">
                  <a16:creationId xmlns:a16="http://schemas.microsoft.com/office/drawing/2014/main" id="{F6A28E49-51F7-E9DC-FEAB-794D0414ECF9}"/>
                </a:ext>
              </a:extLst>
            </p:cNvPr>
            <p:cNvSpPr/>
            <p:nvPr/>
          </p:nvSpPr>
          <p:spPr>
            <a:xfrm>
              <a:off x="4211778" y="5140071"/>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229" y="686"/>
                    <a:pt x="0" y="0"/>
                  </a:cubicBezTo>
                  <a:cubicBezTo>
                    <a:pt x="229" y="686"/>
                    <a:pt x="686" y="1372"/>
                    <a:pt x="1143" y="2286"/>
                  </a:cubicBezTo>
                  <a:close/>
                </a:path>
              </a:pathLst>
            </a:custGeom>
            <a:solidFill>
              <a:srgbClr val="FFFFFF"/>
            </a:solidFill>
            <a:ln w="2286" cap="flat">
              <a:noFill/>
              <a:prstDash val="solid"/>
              <a:miter/>
            </a:ln>
          </p:spPr>
          <p:txBody>
            <a:bodyPr rtlCol="0" anchor="ctr"/>
            <a:lstStyle/>
            <a:p>
              <a:endParaRPr lang="en-US"/>
            </a:p>
          </p:txBody>
        </p:sp>
        <p:sp>
          <p:nvSpPr>
            <p:cNvPr id="95" name="Freeform 694">
              <a:extLst>
                <a:ext uri="{FF2B5EF4-FFF2-40B4-BE49-F238E27FC236}">
                  <a16:creationId xmlns:a16="http://schemas.microsoft.com/office/drawing/2014/main" id="{6E881736-7B2E-4436-5758-3399EF1FDE4B}"/>
                </a:ext>
              </a:extLst>
            </p:cNvPr>
            <p:cNvSpPr/>
            <p:nvPr/>
          </p:nvSpPr>
          <p:spPr>
            <a:xfrm>
              <a:off x="3969462" y="5047716"/>
              <a:ext cx="2514" cy="3657"/>
            </a:xfrm>
            <a:custGeom>
              <a:avLst/>
              <a:gdLst>
                <a:gd name="connsiteX0" fmla="*/ 2515 w 2514"/>
                <a:gd name="connsiteY0" fmla="*/ 3657 h 3657"/>
                <a:gd name="connsiteX1" fmla="*/ 0 w 2514"/>
                <a:gd name="connsiteY1" fmla="*/ 0 h 3657"/>
                <a:gd name="connsiteX2" fmla="*/ 2515 w 2514"/>
                <a:gd name="connsiteY2" fmla="*/ 3657 h 3657"/>
              </a:gdLst>
              <a:ahLst/>
              <a:cxnLst>
                <a:cxn ang="0">
                  <a:pos x="connsiteX0" y="connsiteY0"/>
                </a:cxn>
                <a:cxn ang="0">
                  <a:pos x="connsiteX1" y="connsiteY1"/>
                </a:cxn>
                <a:cxn ang="0">
                  <a:pos x="connsiteX2" y="connsiteY2"/>
                </a:cxn>
              </a:cxnLst>
              <a:rect l="l" t="t" r="r" b="b"/>
              <a:pathLst>
                <a:path w="2514" h="3657">
                  <a:moveTo>
                    <a:pt x="2515" y="3657"/>
                  </a:moveTo>
                  <a:cubicBezTo>
                    <a:pt x="1600" y="2514"/>
                    <a:pt x="914" y="1143"/>
                    <a:pt x="0" y="0"/>
                  </a:cubicBezTo>
                  <a:cubicBezTo>
                    <a:pt x="914" y="1143"/>
                    <a:pt x="1829" y="2514"/>
                    <a:pt x="2515" y="3657"/>
                  </a:cubicBezTo>
                  <a:close/>
                </a:path>
              </a:pathLst>
            </a:custGeom>
            <a:solidFill>
              <a:srgbClr val="FFFFFF"/>
            </a:solidFill>
            <a:ln w="2286" cap="flat">
              <a:noFill/>
              <a:prstDash val="solid"/>
              <a:miter/>
            </a:ln>
          </p:spPr>
          <p:txBody>
            <a:bodyPr rtlCol="0" anchor="ctr"/>
            <a:lstStyle/>
            <a:p>
              <a:endParaRPr lang="en-US"/>
            </a:p>
          </p:txBody>
        </p:sp>
        <p:sp>
          <p:nvSpPr>
            <p:cNvPr id="96" name="Freeform 695">
              <a:extLst>
                <a:ext uri="{FF2B5EF4-FFF2-40B4-BE49-F238E27FC236}">
                  <a16:creationId xmlns:a16="http://schemas.microsoft.com/office/drawing/2014/main" id="{6A22DAD5-D7E9-3258-9838-E6D77EA4FEAE}"/>
                </a:ext>
              </a:extLst>
            </p:cNvPr>
            <p:cNvSpPr/>
            <p:nvPr/>
          </p:nvSpPr>
          <p:spPr>
            <a:xfrm>
              <a:off x="3962604" y="5036286"/>
              <a:ext cx="6172" cy="10058"/>
            </a:xfrm>
            <a:custGeom>
              <a:avLst/>
              <a:gdLst>
                <a:gd name="connsiteX0" fmla="*/ 6172 w 6172"/>
                <a:gd name="connsiteY0" fmla="*/ 10058 h 10058"/>
                <a:gd name="connsiteX1" fmla="*/ 0 w 6172"/>
                <a:gd name="connsiteY1" fmla="*/ 0 h 10058"/>
                <a:gd name="connsiteX2" fmla="*/ 6172 w 6172"/>
                <a:gd name="connsiteY2" fmla="*/ 10058 h 10058"/>
              </a:gdLst>
              <a:ahLst/>
              <a:cxnLst>
                <a:cxn ang="0">
                  <a:pos x="connsiteX0" y="connsiteY0"/>
                </a:cxn>
                <a:cxn ang="0">
                  <a:pos x="connsiteX1" y="connsiteY1"/>
                </a:cxn>
                <a:cxn ang="0">
                  <a:pos x="connsiteX2" y="connsiteY2"/>
                </a:cxn>
              </a:cxnLst>
              <a:rect l="l" t="t" r="r" b="b"/>
              <a:pathLst>
                <a:path w="6172" h="10058">
                  <a:moveTo>
                    <a:pt x="6172" y="10058"/>
                  </a:moveTo>
                  <a:cubicBezTo>
                    <a:pt x="4115" y="6629"/>
                    <a:pt x="2057" y="3429"/>
                    <a:pt x="0" y="0"/>
                  </a:cubicBezTo>
                  <a:cubicBezTo>
                    <a:pt x="1829" y="3429"/>
                    <a:pt x="3886" y="6629"/>
                    <a:pt x="6172" y="10058"/>
                  </a:cubicBezTo>
                  <a:close/>
                </a:path>
              </a:pathLst>
            </a:custGeom>
            <a:solidFill>
              <a:srgbClr val="FFFFFF"/>
            </a:solidFill>
            <a:ln w="2286" cap="flat">
              <a:noFill/>
              <a:prstDash val="solid"/>
              <a:miter/>
            </a:ln>
          </p:spPr>
          <p:txBody>
            <a:bodyPr rtlCol="0" anchor="ctr"/>
            <a:lstStyle/>
            <a:p>
              <a:endParaRPr lang="en-US"/>
            </a:p>
          </p:txBody>
        </p:sp>
        <p:sp>
          <p:nvSpPr>
            <p:cNvPr id="97" name="Freeform 696">
              <a:extLst>
                <a:ext uri="{FF2B5EF4-FFF2-40B4-BE49-F238E27FC236}">
                  <a16:creationId xmlns:a16="http://schemas.microsoft.com/office/drawing/2014/main" id="{4A49D218-F359-ED9B-F3C9-27129679E447}"/>
                </a:ext>
              </a:extLst>
            </p:cNvPr>
            <p:cNvSpPr/>
            <p:nvPr/>
          </p:nvSpPr>
          <p:spPr>
            <a:xfrm>
              <a:off x="3959632" y="5031257"/>
              <a:ext cx="2286" cy="3886"/>
            </a:xfrm>
            <a:custGeom>
              <a:avLst/>
              <a:gdLst>
                <a:gd name="connsiteX0" fmla="*/ 2286 w 2286"/>
                <a:gd name="connsiteY0" fmla="*/ 3887 h 3886"/>
                <a:gd name="connsiteX1" fmla="*/ 0 w 2286"/>
                <a:gd name="connsiteY1" fmla="*/ 0 h 3886"/>
                <a:gd name="connsiteX2" fmla="*/ 2286 w 2286"/>
                <a:gd name="connsiteY2" fmla="*/ 3887 h 3886"/>
              </a:gdLst>
              <a:ahLst/>
              <a:cxnLst>
                <a:cxn ang="0">
                  <a:pos x="connsiteX0" y="connsiteY0"/>
                </a:cxn>
                <a:cxn ang="0">
                  <a:pos x="connsiteX1" y="connsiteY1"/>
                </a:cxn>
                <a:cxn ang="0">
                  <a:pos x="connsiteX2" y="connsiteY2"/>
                </a:cxn>
              </a:cxnLst>
              <a:rect l="l" t="t" r="r" b="b"/>
              <a:pathLst>
                <a:path w="2286" h="3886">
                  <a:moveTo>
                    <a:pt x="2286" y="3887"/>
                  </a:moveTo>
                  <a:cubicBezTo>
                    <a:pt x="1600" y="2515"/>
                    <a:pt x="686" y="1372"/>
                    <a:pt x="0" y="0"/>
                  </a:cubicBezTo>
                  <a:cubicBezTo>
                    <a:pt x="914" y="1372"/>
                    <a:pt x="1600" y="2744"/>
                    <a:pt x="2286" y="3887"/>
                  </a:cubicBezTo>
                  <a:close/>
                </a:path>
              </a:pathLst>
            </a:custGeom>
            <a:solidFill>
              <a:srgbClr val="FFFFFF"/>
            </a:solidFill>
            <a:ln w="2286" cap="flat">
              <a:noFill/>
              <a:prstDash val="solid"/>
              <a:miter/>
            </a:ln>
          </p:spPr>
          <p:txBody>
            <a:bodyPr rtlCol="0" anchor="ctr"/>
            <a:lstStyle/>
            <a:p>
              <a:endParaRPr lang="en-US"/>
            </a:p>
          </p:txBody>
        </p:sp>
        <p:sp>
          <p:nvSpPr>
            <p:cNvPr id="98" name="Freeform 697">
              <a:extLst>
                <a:ext uri="{FF2B5EF4-FFF2-40B4-BE49-F238E27FC236}">
                  <a16:creationId xmlns:a16="http://schemas.microsoft.com/office/drawing/2014/main" id="{CDB242DF-8059-4447-2B21-6BFBEB4B4C83}"/>
                </a:ext>
              </a:extLst>
            </p:cNvPr>
            <p:cNvSpPr/>
            <p:nvPr/>
          </p:nvSpPr>
          <p:spPr>
            <a:xfrm>
              <a:off x="3976777" y="5058232"/>
              <a:ext cx="3200" cy="4343"/>
            </a:xfrm>
            <a:custGeom>
              <a:avLst/>
              <a:gdLst>
                <a:gd name="connsiteX0" fmla="*/ 3200 w 3200"/>
                <a:gd name="connsiteY0" fmla="*/ 4344 h 4343"/>
                <a:gd name="connsiteX1" fmla="*/ 0 w 3200"/>
                <a:gd name="connsiteY1" fmla="*/ 0 h 4343"/>
                <a:gd name="connsiteX2" fmla="*/ 3200 w 3200"/>
                <a:gd name="connsiteY2" fmla="*/ 4344 h 4343"/>
              </a:gdLst>
              <a:ahLst/>
              <a:cxnLst>
                <a:cxn ang="0">
                  <a:pos x="connsiteX0" y="connsiteY0"/>
                </a:cxn>
                <a:cxn ang="0">
                  <a:pos x="connsiteX1" y="connsiteY1"/>
                </a:cxn>
                <a:cxn ang="0">
                  <a:pos x="connsiteX2" y="connsiteY2"/>
                </a:cxn>
              </a:cxnLst>
              <a:rect l="l" t="t" r="r" b="b"/>
              <a:pathLst>
                <a:path w="3200" h="4343">
                  <a:moveTo>
                    <a:pt x="3200" y="4344"/>
                  </a:moveTo>
                  <a:cubicBezTo>
                    <a:pt x="2057" y="2972"/>
                    <a:pt x="914" y="1372"/>
                    <a:pt x="0" y="0"/>
                  </a:cubicBezTo>
                  <a:cubicBezTo>
                    <a:pt x="914" y="1372"/>
                    <a:pt x="2057" y="2743"/>
                    <a:pt x="3200" y="4344"/>
                  </a:cubicBezTo>
                  <a:close/>
                </a:path>
              </a:pathLst>
            </a:custGeom>
            <a:solidFill>
              <a:srgbClr val="FFFFFF"/>
            </a:solidFill>
            <a:ln w="2286" cap="flat">
              <a:noFill/>
              <a:prstDash val="solid"/>
              <a:miter/>
            </a:ln>
          </p:spPr>
          <p:txBody>
            <a:bodyPr rtlCol="0" anchor="ctr"/>
            <a:lstStyle/>
            <a:p>
              <a:endParaRPr lang="en-US"/>
            </a:p>
          </p:txBody>
        </p:sp>
        <p:sp>
          <p:nvSpPr>
            <p:cNvPr id="99" name="Freeform 698">
              <a:extLst>
                <a:ext uri="{FF2B5EF4-FFF2-40B4-BE49-F238E27FC236}">
                  <a16:creationId xmlns:a16="http://schemas.microsoft.com/office/drawing/2014/main" id="{474AB47A-A57F-9102-B6C8-C51FDF8DD387}"/>
                </a:ext>
              </a:extLst>
            </p:cNvPr>
            <p:cNvSpPr/>
            <p:nvPr/>
          </p:nvSpPr>
          <p:spPr>
            <a:xfrm>
              <a:off x="3980435" y="5063261"/>
              <a:ext cx="3886" cy="5029"/>
            </a:xfrm>
            <a:custGeom>
              <a:avLst/>
              <a:gdLst>
                <a:gd name="connsiteX0" fmla="*/ 3886 w 3886"/>
                <a:gd name="connsiteY0" fmla="*/ 5030 h 5029"/>
                <a:gd name="connsiteX1" fmla="*/ 0 w 3886"/>
                <a:gd name="connsiteY1" fmla="*/ 0 h 5029"/>
                <a:gd name="connsiteX2" fmla="*/ 3886 w 3886"/>
                <a:gd name="connsiteY2" fmla="*/ 5030 h 5029"/>
              </a:gdLst>
              <a:ahLst/>
              <a:cxnLst>
                <a:cxn ang="0">
                  <a:pos x="connsiteX0" y="connsiteY0"/>
                </a:cxn>
                <a:cxn ang="0">
                  <a:pos x="connsiteX1" y="connsiteY1"/>
                </a:cxn>
                <a:cxn ang="0">
                  <a:pos x="connsiteX2" y="connsiteY2"/>
                </a:cxn>
              </a:cxnLst>
              <a:rect l="l" t="t" r="r" b="b"/>
              <a:pathLst>
                <a:path w="3886" h="5029">
                  <a:moveTo>
                    <a:pt x="3886" y="5030"/>
                  </a:moveTo>
                  <a:cubicBezTo>
                    <a:pt x="2515" y="3429"/>
                    <a:pt x="1372" y="1601"/>
                    <a:pt x="0" y="0"/>
                  </a:cubicBezTo>
                  <a:cubicBezTo>
                    <a:pt x="1143" y="1601"/>
                    <a:pt x="2515" y="3201"/>
                    <a:pt x="3886" y="5030"/>
                  </a:cubicBezTo>
                  <a:close/>
                </a:path>
              </a:pathLst>
            </a:custGeom>
            <a:solidFill>
              <a:srgbClr val="FFFFFF"/>
            </a:solidFill>
            <a:ln w="2286" cap="flat">
              <a:noFill/>
              <a:prstDash val="solid"/>
              <a:miter/>
            </a:ln>
          </p:spPr>
          <p:txBody>
            <a:bodyPr rtlCol="0" anchor="ctr"/>
            <a:lstStyle/>
            <a:p>
              <a:endParaRPr lang="en-US"/>
            </a:p>
          </p:txBody>
        </p:sp>
        <p:sp>
          <p:nvSpPr>
            <p:cNvPr id="100" name="Freeform 699">
              <a:extLst>
                <a:ext uri="{FF2B5EF4-FFF2-40B4-BE49-F238E27FC236}">
                  <a16:creationId xmlns:a16="http://schemas.microsoft.com/office/drawing/2014/main" id="{591AE035-56F9-CDEF-1259-4F7155365B40}"/>
                </a:ext>
              </a:extLst>
            </p:cNvPr>
            <p:cNvSpPr/>
            <p:nvPr/>
          </p:nvSpPr>
          <p:spPr>
            <a:xfrm>
              <a:off x="3937915" y="4978908"/>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2"/>
                    <a:pt x="0" y="0"/>
                  </a:cubicBezTo>
                  <a:cubicBezTo>
                    <a:pt x="686" y="1600"/>
                    <a:pt x="914" y="2972"/>
                    <a:pt x="1372" y="4343"/>
                  </a:cubicBezTo>
                  <a:close/>
                </a:path>
              </a:pathLst>
            </a:custGeom>
            <a:solidFill>
              <a:srgbClr val="FFFFFF"/>
            </a:solidFill>
            <a:ln w="2286" cap="flat">
              <a:noFill/>
              <a:prstDash val="solid"/>
              <a:miter/>
            </a:ln>
          </p:spPr>
          <p:txBody>
            <a:bodyPr rtlCol="0" anchor="ctr"/>
            <a:lstStyle/>
            <a:p>
              <a:endParaRPr lang="en-US"/>
            </a:p>
          </p:txBody>
        </p:sp>
        <p:sp>
          <p:nvSpPr>
            <p:cNvPr id="101" name="Freeform 700">
              <a:extLst>
                <a:ext uri="{FF2B5EF4-FFF2-40B4-BE49-F238E27FC236}">
                  <a16:creationId xmlns:a16="http://schemas.microsoft.com/office/drawing/2014/main" id="{B8D82C9F-2808-969E-071B-EE16C0226E96}"/>
                </a:ext>
              </a:extLst>
            </p:cNvPr>
            <p:cNvSpPr/>
            <p:nvPr/>
          </p:nvSpPr>
          <p:spPr>
            <a:xfrm>
              <a:off x="3973120" y="5052974"/>
              <a:ext cx="2514" cy="3657"/>
            </a:xfrm>
            <a:custGeom>
              <a:avLst/>
              <a:gdLst>
                <a:gd name="connsiteX0" fmla="*/ 2515 w 2514"/>
                <a:gd name="connsiteY0" fmla="*/ 3658 h 3657"/>
                <a:gd name="connsiteX1" fmla="*/ 0 w 2514"/>
                <a:gd name="connsiteY1" fmla="*/ 0 h 3657"/>
                <a:gd name="connsiteX2" fmla="*/ 2515 w 2514"/>
                <a:gd name="connsiteY2" fmla="*/ 3658 h 3657"/>
              </a:gdLst>
              <a:ahLst/>
              <a:cxnLst>
                <a:cxn ang="0">
                  <a:pos x="connsiteX0" y="connsiteY0"/>
                </a:cxn>
                <a:cxn ang="0">
                  <a:pos x="connsiteX1" y="connsiteY1"/>
                </a:cxn>
                <a:cxn ang="0">
                  <a:pos x="connsiteX2" y="connsiteY2"/>
                </a:cxn>
              </a:cxnLst>
              <a:rect l="l" t="t" r="r" b="b"/>
              <a:pathLst>
                <a:path w="2514" h="3657">
                  <a:moveTo>
                    <a:pt x="2515" y="3658"/>
                  </a:moveTo>
                  <a:cubicBezTo>
                    <a:pt x="1600" y="2515"/>
                    <a:pt x="914" y="1372"/>
                    <a:pt x="0" y="0"/>
                  </a:cubicBezTo>
                  <a:cubicBezTo>
                    <a:pt x="914" y="1143"/>
                    <a:pt x="1600" y="2515"/>
                    <a:pt x="2515" y="3658"/>
                  </a:cubicBezTo>
                  <a:close/>
                </a:path>
              </a:pathLst>
            </a:custGeom>
            <a:solidFill>
              <a:srgbClr val="FFFFFF"/>
            </a:solidFill>
            <a:ln w="2286" cap="flat">
              <a:noFill/>
              <a:prstDash val="solid"/>
              <a:miter/>
            </a:ln>
          </p:spPr>
          <p:txBody>
            <a:bodyPr rtlCol="0" anchor="ctr"/>
            <a:lstStyle/>
            <a:p>
              <a:endParaRPr lang="en-US"/>
            </a:p>
          </p:txBody>
        </p:sp>
        <p:sp>
          <p:nvSpPr>
            <p:cNvPr id="102" name="Freeform 701">
              <a:extLst>
                <a:ext uri="{FF2B5EF4-FFF2-40B4-BE49-F238E27FC236}">
                  <a16:creationId xmlns:a16="http://schemas.microsoft.com/office/drawing/2014/main" id="{3C274D32-8197-20F3-A4C0-1058DDE22064}"/>
                </a:ext>
              </a:extLst>
            </p:cNvPr>
            <p:cNvSpPr/>
            <p:nvPr/>
          </p:nvSpPr>
          <p:spPr>
            <a:xfrm>
              <a:off x="3956889" y="5026228"/>
              <a:ext cx="2057" cy="3657"/>
            </a:xfrm>
            <a:custGeom>
              <a:avLst/>
              <a:gdLst>
                <a:gd name="connsiteX0" fmla="*/ 2057 w 2057"/>
                <a:gd name="connsiteY0" fmla="*/ 3658 h 3657"/>
                <a:gd name="connsiteX1" fmla="*/ 0 w 2057"/>
                <a:gd name="connsiteY1" fmla="*/ 0 h 3657"/>
                <a:gd name="connsiteX2" fmla="*/ 2057 w 2057"/>
                <a:gd name="connsiteY2" fmla="*/ 3658 h 3657"/>
              </a:gdLst>
              <a:ahLst/>
              <a:cxnLst>
                <a:cxn ang="0">
                  <a:pos x="connsiteX0" y="connsiteY0"/>
                </a:cxn>
                <a:cxn ang="0">
                  <a:pos x="connsiteX1" y="connsiteY1"/>
                </a:cxn>
                <a:cxn ang="0">
                  <a:pos x="connsiteX2" y="connsiteY2"/>
                </a:cxn>
              </a:cxnLst>
              <a:rect l="l" t="t" r="r" b="b"/>
              <a:pathLst>
                <a:path w="2057" h="3657">
                  <a:moveTo>
                    <a:pt x="2057" y="3658"/>
                  </a:moveTo>
                  <a:cubicBezTo>
                    <a:pt x="1372" y="2515"/>
                    <a:pt x="686" y="1143"/>
                    <a:pt x="0" y="0"/>
                  </a:cubicBezTo>
                  <a:cubicBezTo>
                    <a:pt x="686" y="1143"/>
                    <a:pt x="1372" y="2515"/>
                    <a:pt x="2057" y="3658"/>
                  </a:cubicBezTo>
                  <a:close/>
                </a:path>
              </a:pathLst>
            </a:custGeom>
            <a:solidFill>
              <a:srgbClr val="FFFFFF"/>
            </a:solidFill>
            <a:ln w="2286" cap="flat">
              <a:noFill/>
              <a:prstDash val="solid"/>
              <a:miter/>
            </a:ln>
          </p:spPr>
          <p:txBody>
            <a:bodyPr rtlCol="0" anchor="ctr"/>
            <a:lstStyle/>
            <a:p>
              <a:endParaRPr lang="en-US"/>
            </a:p>
          </p:txBody>
        </p:sp>
        <p:sp>
          <p:nvSpPr>
            <p:cNvPr id="103" name="Freeform 702">
              <a:extLst>
                <a:ext uri="{FF2B5EF4-FFF2-40B4-BE49-F238E27FC236}">
                  <a16:creationId xmlns:a16="http://schemas.microsoft.com/office/drawing/2014/main" id="{58988151-66EA-52E5-9C0D-25806F1E90D1}"/>
                </a:ext>
              </a:extLst>
            </p:cNvPr>
            <p:cNvSpPr/>
            <p:nvPr/>
          </p:nvSpPr>
          <p:spPr>
            <a:xfrm>
              <a:off x="3941344" y="4988966"/>
              <a:ext cx="3429" cy="10058"/>
            </a:xfrm>
            <a:custGeom>
              <a:avLst/>
              <a:gdLst>
                <a:gd name="connsiteX0" fmla="*/ 3429 w 3429"/>
                <a:gd name="connsiteY0" fmla="*/ 10059 h 10058"/>
                <a:gd name="connsiteX1" fmla="*/ 0 w 3429"/>
                <a:gd name="connsiteY1" fmla="*/ 0 h 10058"/>
                <a:gd name="connsiteX2" fmla="*/ 3429 w 3429"/>
                <a:gd name="connsiteY2" fmla="*/ 10059 h 10058"/>
              </a:gdLst>
              <a:ahLst/>
              <a:cxnLst>
                <a:cxn ang="0">
                  <a:pos x="connsiteX0" y="connsiteY0"/>
                </a:cxn>
                <a:cxn ang="0">
                  <a:pos x="connsiteX1" y="connsiteY1"/>
                </a:cxn>
                <a:cxn ang="0">
                  <a:pos x="connsiteX2" y="connsiteY2"/>
                </a:cxn>
              </a:cxnLst>
              <a:rect l="l" t="t" r="r" b="b"/>
              <a:pathLst>
                <a:path w="3429" h="10058">
                  <a:moveTo>
                    <a:pt x="3429" y="10059"/>
                  </a:moveTo>
                  <a:cubicBezTo>
                    <a:pt x="2057" y="6630"/>
                    <a:pt x="914" y="3429"/>
                    <a:pt x="0" y="0"/>
                  </a:cubicBezTo>
                  <a:cubicBezTo>
                    <a:pt x="914" y="3429"/>
                    <a:pt x="2057" y="6630"/>
                    <a:pt x="3429" y="10059"/>
                  </a:cubicBezTo>
                  <a:close/>
                </a:path>
              </a:pathLst>
            </a:custGeom>
            <a:solidFill>
              <a:srgbClr val="FFFFFF"/>
            </a:solidFill>
            <a:ln w="2286" cap="flat">
              <a:noFill/>
              <a:prstDash val="solid"/>
              <a:miter/>
            </a:ln>
          </p:spPr>
          <p:txBody>
            <a:bodyPr rtlCol="0" anchor="ctr"/>
            <a:lstStyle/>
            <a:p>
              <a:endParaRPr lang="en-US"/>
            </a:p>
          </p:txBody>
        </p:sp>
        <p:sp>
          <p:nvSpPr>
            <p:cNvPr id="104" name="Freeform 703">
              <a:extLst>
                <a:ext uri="{FF2B5EF4-FFF2-40B4-BE49-F238E27FC236}">
                  <a16:creationId xmlns:a16="http://schemas.microsoft.com/office/drawing/2014/main" id="{E71C5419-8FE6-0E06-D527-B1BACBAC9E6B}"/>
                </a:ext>
              </a:extLst>
            </p:cNvPr>
            <p:cNvSpPr/>
            <p:nvPr/>
          </p:nvSpPr>
          <p:spPr>
            <a:xfrm>
              <a:off x="3945002" y="4999482"/>
              <a:ext cx="1600" cy="4343"/>
            </a:xfrm>
            <a:custGeom>
              <a:avLst/>
              <a:gdLst>
                <a:gd name="connsiteX0" fmla="*/ 1600 w 1600"/>
                <a:gd name="connsiteY0" fmla="*/ 4343 h 4343"/>
                <a:gd name="connsiteX1" fmla="*/ 0 w 1600"/>
                <a:gd name="connsiteY1" fmla="*/ 0 h 4343"/>
                <a:gd name="connsiteX2" fmla="*/ 1600 w 1600"/>
                <a:gd name="connsiteY2" fmla="*/ 4343 h 4343"/>
              </a:gdLst>
              <a:ahLst/>
              <a:cxnLst>
                <a:cxn ang="0">
                  <a:pos x="connsiteX0" y="connsiteY0"/>
                </a:cxn>
                <a:cxn ang="0">
                  <a:pos x="connsiteX1" y="connsiteY1"/>
                </a:cxn>
                <a:cxn ang="0">
                  <a:pos x="connsiteX2" y="connsiteY2"/>
                </a:cxn>
              </a:cxnLst>
              <a:rect l="l" t="t" r="r" b="b"/>
              <a:pathLst>
                <a:path w="1600" h="4343">
                  <a:moveTo>
                    <a:pt x="1600" y="4343"/>
                  </a:moveTo>
                  <a:cubicBezTo>
                    <a:pt x="914" y="2972"/>
                    <a:pt x="457" y="1372"/>
                    <a:pt x="0" y="0"/>
                  </a:cubicBezTo>
                  <a:cubicBezTo>
                    <a:pt x="457" y="1600"/>
                    <a:pt x="914" y="2972"/>
                    <a:pt x="1600" y="4343"/>
                  </a:cubicBezTo>
                  <a:close/>
                </a:path>
              </a:pathLst>
            </a:custGeom>
            <a:solidFill>
              <a:srgbClr val="FFFFFF"/>
            </a:solidFill>
            <a:ln w="2286" cap="flat">
              <a:noFill/>
              <a:prstDash val="solid"/>
              <a:miter/>
            </a:ln>
          </p:spPr>
          <p:txBody>
            <a:bodyPr rtlCol="0" anchor="ctr"/>
            <a:lstStyle/>
            <a:p>
              <a:endParaRPr lang="en-US"/>
            </a:p>
          </p:txBody>
        </p:sp>
        <p:sp>
          <p:nvSpPr>
            <p:cNvPr id="105" name="Freeform 704">
              <a:extLst>
                <a:ext uri="{FF2B5EF4-FFF2-40B4-BE49-F238E27FC236}">
                  <a16:creationId xmlns:a16="http://schemas.microsoft.com/office/drawing/2014/main" id="{0C820DA5-2E48-9BD3-418A-533892483BA7}"/>
                </a:ext>
              </a:extLst>
            </p:cNvPr>
            <p:cNvSpPr/>
            <p:nvPr/>
          </p:nvSpPr>
          <p:spPr>
            <a:xfrm>
              <a:off x="3953917" y="5020284"/>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2971"/>
                    <a:pt x="686" y="1600"/>
                    <a:pt x="0" y="0"/>
                  </a:cubicBezTo>
                  <a:cubicBezTo>
                    <a:pt x="914" y="1600"/>
                    <a:pt x="1600" y="3200"/>
                    <a:pt x="2286" y="4572"/>
                  </a:cubicBezTo>
                  <a:close/>
                </a:path>
              </a:pathLst>
            </a:custGeom>
            <a:solidFill>
              <a:srgbClr val="FFFFFF"/>
            </a:solidFill>
            <a:ln w="2286" cap="flat">
              <a:noFill/>
              <a:prstDash val="solid"/>
              <a:miter/>
            </a:ln>
          </p:spPr>
          <p:txBody>
            <a:bodyPr rtlCol="0" anchor="ctr"/>
            <a:lstStyle/>
            <a:p>
              <a:endParaRPr lang="en-US"/>
            </a:p>
          </p:txBody>
        </p:sp>
        <p:sp>
          <p:nvSpPr>
            <p:cNvPr id="106" name="Freeform 705">
              <a:extLst>
                <a:ext uri="{FF2B5EF4-FFF2-40B4-BE49-F238E27FC236}">
                  <a16:creationId xmlns:a16="http://schemas.microsoft.com/office/drawing/2014/main" id="{602BCE23-4214-20DE-5EDE-593470CAD5D0}"/>
                </a:ext>
              </a:extLst>
            </p:cNvPr>
            <p:cNvSpPr/>
            <p:nvPr/>
          </p:nvSpPr>
          <p:spPr>
            <a:xfrm>
              <a:off x="3939516" y="4984165"/>
              <a:ext cx="1371" cy="4343"/>
            </a:xfrm>
            <a:custGeom>
              <a:avLst/>
              <a:gdLst>
                <a:gd name="connsiteX0" fmla="*/ 1372 w 1371"/>
                <a:gd name="connsiteY0" fmla="*/ 4343 h 4343"/>
                <a:gd name="connsiteX1" fmla="*/ 0 w 1371"/>
                <a:gd name="connsiteY1" fmla="*/ 0 h 4343"/>
                <a:gd name="connsiteX2" fmla="*/ 1372 w 1371"/>
                <a:gd name="connsiteY2" fmla="*/ 4343 h 4343"/>
              </a:gdLst>
              <a:ahLst/>
              <a:cxnLst>
                <a:cxn ang="0">
                  <a:pos x="connsiteX0" y="connsiteY0"/>
                </a:cxn>
                <a:cxn ang="0">
                  <a:pos x="connsiteX1" y="connsiteY1"/>
                </a:cxn>
                <a:cxn ang="0">
                  <a:pos x="connsiteX2" y="connsiteY2"/>
                </a:cxn>
              </a:cxnLst>
              <a:rect l="l" t="t" r="r" b="b"/>
              <a:pathLst>
                <a:path w="1371" h="4343">
                  <a:moveTo>
                    <a:pt x="1372" y="4343"/>
                  </a:moveTo>
                  <a:cubicBezTo>
                    <a:pt x="914" y="2972"/>
                    <a:pt x="457" y="1371"/>
                    <a:pt x="0" y="0"/>
                  </a:cubicBezTo>
                  <a:cubicBezTo>
                    <a:pt x="457" y="1371"/>
                    <a:pt x="914" y="2743"/>
                    <a:pt x="1372" y="4343"/>
                  </a:cubicBezTo>
                  <a:close/>
                </a:path>
              </a:pathLst>
            </a:custGeom>
            <a:solidFill>
              <a:srgbClr val="FFFFFF"/>
            </a:solidFill>
            <a:ln w="2286" cap="flat">
              <a:noFill/>
              <a:prstDash val="solid"/>
              <a:miter/>
            </a:ln>
          </p:spPr>
          <p:txBody>
            <a:bodyPr rtlCol="0" anchor="ctr"/>
            <a:lstStyle/>
            <a:p>
              <a:endParaRPr lang="en-US"/>
            </a:p>
          </p:txBody>
        </p:sp>
        <p:sp>
          <p:nvSpPr>
            <p:cNvPr id="107" name="Freeform 706">
              <a:extLst>
                <a:ext uri="{FF2B5EF4-FFF2-40B4-BE49-F238E27FC236}">
                  <a16:creationId xmlns:a16="http://schemas.microsoft.com/office/drawing/2014/main" id="{082C84F4-A4D4-BBD1-0AF4-AFEB99DCBEA7}"/>
                </a:ext>
              </a:extLst>
            </p:cNvPr>
            <p:cNvSpPr/>
            <p:nvPr/>
          </p:nvSpPr>
          <p:spPr>
            <a:xfrm>
              <a:off x="3951403" y="5015026"/>
              <a:ext cx="2514" cy="5029"/>
            </a:xfrm>
            <a:custGeom>
              <a:avLst/>
              <a:gdLst>
                <a:gd name="connsiteX0" fmla="*/ 2515 w 2514"/>
                <a:gd name="connsiteY0" fmla="*/ 5029 h 5029"/>
                <a:gd name="connsiteX1" fmla="*/ 0 w 2514"/>
                <a:gd name="connsiteY1" fmla="*/ 0 h 5029"/>
                <a:gd name="connsiteX2" fmla="*/ 2515 w 2514"/>
                <a:gd name="connsiteY2" fmla="*/ 5029 h 5029"/>
              </a:gdLst>
              <a:ahLst/>
              <a:cxnLst>
                <a:cxn ang="0">
                  <a:pos x="connsiteX0" y="connsiteY0"/>
                </a:cxn>
                <a:cxn ang="0">
                  <a:pos x="connsiteX1" y="connsiteY1"/>
                </a:cxn>
                <a:cxn ang="0">
                  <a:pos x="connsiteX2" y="connsiteY2"/>
                </a:cxn>
              </a:cxnLst>
              <a:rect l="l" t="t" r="r" b="b"/>
              <a:pathLst>
                <a:path w="2514" h="5029">
                  <a:moveTo>
                    <a:pt x="2515" y="5029"/>
                  </a:moveTo>
                  <a:cubicBezTo>
                    <a:pt x="1600" y="3429"/>
                    <a:pt x="914" y="1600"/>
                    <a:pt x="0" y="0"/>
                  </a:cubicBezTo>
                  <a:cubicBezTo>
                    <a:pt x="686" y="1600"/>
                    <a:pt x="1600" y="3200"/>
                    <a:pt x="2515" y="5029"/>
                  </a:cubicBezTo>
                  <a:close/>
                </a:path>
              </a:pathLst>
            </a:custGeom>
            <a:solidFill>
              <a:srgbClr val="FFFFFF"/>
            </a:solidFill>
            <a:ln w="2286" cap="flat">
              <a:noFill/>
              <a:prstDash val="solid"/>
              <a:miter/>
            </a:ln>
          </p:spPr>
          <p:txBody>
            <a:bodyPr rtlCol="0" anchor="ctr"/>
            <a:lstStyle/>
            <a:p>
              <a:endParaRPr lang="en-US"/>
            </a:p>
          </p:txBody>
        </p:sp>
        <p:sp>
          <p:nvSpPr>
            <p:cNvPr id="108" name="Freeform 707">
              <a:extLst>
                <a:ext uri="{FF2B5EF4-FFF2-40B4-BE49-F238E27FC236}">
                  <a16:creationId xmlns:a16="http://schemas.microsoft.com/office/drawing/2014/main" id="{98D72437-A031-525B-BBCB-EC369894DB2A}"/>
                </a:ext>
              </a:extLst>
            </p:cNvPr>
            <p:cNvSpPr/>
            <p:nvPr/>
          </p:nvSpPr>
          <p:spPr>
            <a:xfrm>
              <a:off x="3947059" y="5004968"/>
              <a:ext cx="1600" cy="3886"/>
            </a:xfrm>
            <a:custGeom>
              <a:avLst/>
              <a:gdLst>
                <a:gd name="connsiteX0" fmla="*/ 1600 w 1600"/>
                <a:gd name="connsiteY0" fmla="*/ 3887 h 3886"/>
                <a:gd name="connsiteX1" fmla="*/ 0 w 1600"/>
                <a:gd name="connsiteY1" fmla="*/ 0 h 3886"/>
                <a:gd name="connsiteX2" fmla="*/ 1600 w 1600"/>
                <a:gd name="connsiteY2" fmla="*/ 3887 h 3886"/>
              </a:gdLst>
              <a:ahLst/>
              <a:cxnLst>
                <a:cxn ang="0">
                  <a:pos x="connsiteX0" y="connsiteY0"/>
                </a:cxn>
                <a:cxn ang="0">
                  <a:pos x="connsiteX1" y="connsiteY1"/>
                </a:cxn>
                <a:cxn ang="0">
                  <a:pos x="connsiteX2" y="connsiteY2"/>
                </a:cxn>
              </a:cxnLst>
              <a:rect l="l" t="t" r="r" b="b"/>
              <a:pathLst>
                <a:path w="1600" h="3886">
                  <a:moveTo>
                    <a:pt x="1600" y="3887"/>
                  </a:moveTo>
                  <a:cubicBezTo>
                    <a:pt x="1143" y="2515"/>
                    <a:pt x="457" y="1372"/>
                    <a:pt x="0" y="0"/>
                  </a:cubicBezTo>
                  <a:cubicBezTo>
                    <a:pt x="457" y="1372"/>
                    <a:pt x="1143" y="2744"/>
                    <a:pt x="1600" y="3887"/>
                  </a:cubicBezTo>
                  <a:close/>
                </a:path>
              </a:pathLst>
            </a:custGeom>
            <a:solidFill>
              <a:srgbClr val="FFFFFF"/>
            </a:solidFill>
            <a:ln w="2286" cap="flat">
              <a:noFill/>
              <a:prstDash val="solid"/>
              <a:miter/>
            </a:ln>
          </p:spPr>
          <p:txBody>
            <a:bodyPr rtlCol="0" anchor="ctr"/>
            <a:lstStyle/>
            <a:p>
              <a:endParaRPr lang="en-US"/>
            </a:p>
          </p:txBody>
        </p:sp>
        <p:sp>
          <p:nvSpPr>
            <p:cNvPr id="109" name="Freeform 708">
              <a:extLst>
                <a:ext uri="{FF2B5EF4-FFF2-40B4-BE49-F238E27FC236}">
                  <a16:creationId xmlns:a16="http://schemas.microsoft.com/office/drawing/2014/main" id="{775627FF-4D42-ACDD-E21D-E3FFE0A7E325}"/>
                </a:ext>
              </a:extLst>
            </p:cNvPr>
            <p:cNvSpPr/>
            <p:nvPr/>
          </p:nvSpPr>
          <p:spPr>
            <a:xfrm>
              <a:off x="3949117" y="5009997"/>
              <a:ext cx="2057" cy="4572"/>
            </a:xfrm>
            <a:custGeom>
              <a:avLst/>
              <a:gdLst>
                <a:gd name="connsiteX0" fmla="*/ 2057 w 2057"/>
                <a:gd name="connsiteY0" fmla="*/ 4572 h 4572"/>
                <a:gd name="connsiteX1" fmla="*/ 0 w 2057"/>
                <a:gd name="connsiteY1" fmla="*/ 0 h 4572"/>
                <a:gd name="connsiteX2" fmla="*/ 2057 w 2057"/>
                <a:gd name="connsiteY2" fmla="*/ 4572 h 4572"/>
              </a:gdLst>
              <a:ahLst/>
              <a:cxnLst>
                <a:cxn ang="0">
                  <a:pos x="connsiteX0" y="connsiteY0"/>
                </a:cxn>
                <a:cxn ang="0">
                  <a:pos x="connsiteX1" y="connsiteY1"/>
                </a:cxn>
                <a:cxn ang="0">
                  <a:pos x="connsiteX2" y="connsiteY2"/>
                </a:cxn>
              </a:cxnLst>
              <a:rect l="l" t="t" r="r" b="b"/>
              <a:pathLst>
                <a:path w="2057" h="4572">
                  <a:moveTo>
                    <a:pt x="2057" y="4572"/>
                  </a:moveTo>
                  <a:cubicBezTo>
                    <a:pt x="1372" y="2971"/>
                    <a:pt x="686" y="1600"/>
                    <a:pt x="0" y="0"/>
                  </a:cubicBezTo>
                  <a:cubicBezTo>
                    <a:pt x="686" y="1600"/>
                    <a:pt x="1372" y="2971"/>
                    <a:pt x="2057" y="4572"/>
                  </a:cubicBezTo>
                  <a:close/>
                </a:path>
              </a:pathLst>
            </a:custGeom>
            <a:solidFill>
              <a:srgbClr val="FFFFFF"/>
            </a:solidFill>
            <a:ln w="2286" cap="flat">
              <a:noFill/>
              <a:prstDash val="solid"/>
              <a:miter/>
            </a:ln>
          </p:spPr>
          <p:txBody>
            <a:bodyPr rtlCol="0" anchor="ctr"/>
            <a:lstStyle/>
            <a:p>
              <a:endParaRPr lang="en-US"/>
            </a:p>
          </p:txBody>
        </p:sp>
        <p:sp>
          <p:nvSpPr>
            <p:cNvPr id="110" name="Freeform 709">
              <a:extLst>
                <a:ext uri="{FF2B5EF4-FFF2-40B4-BE49-F238E27FC236}">
                  <a16:creationId xmlns:a16="http://schemas.microsoft.com/office/drawing/2014/main" id="{E5AA951B-9AC1-263C-1E31-C5BCA63D3C7B}"/>
                </a:ext>
              </a:extLst>
            </p:cNvPr>
            <p:cNvSpPr/>
            <p:nvPr/>
          </p:nvSpPr>
          <p:spPr>
            <a:xfrm>
              <a:off x="4009696" y="5097322"/>
              <a:ext cx="3429" cy="3429"/>
            </a:xfrm>
            <a:custGeom>
              <a:avLst/>
              <a:gdLst>
                <a:gd name="connsiteX0" fmla="*/ 3429 w 3429"/>
                <a:gd name="connsiteY0" fmla="*/ 3429 h 3429"/>
                <a:gd name="connsiteX1" fmla="*/ 0 w 3429"/>
                <a:gd name="connsiteY1" fmla="*/ 0 h 3429"/>
                <a:gd name="connsiteX2" fmla="*/ 3429 w 3429"/>
                <a:gd name="connsiteY2" fmla="*/ 3429 h 3429"/>
              </a:gdLst>
              <a:ahLst/>
              <a:cxnLst>
                <a:cxn ang="0">
                  <a:pos x="connsiteX0" y="connsiteY0"/>
                </a:cxn>
                <a:cxn ang="0">
                  <a:pos x="connsiteX1" y="connsiteY1"/>
                </a:cxn>
                <a:cxn ang="0">
                  <a:pos x="connsiteX2" y="connsiteY2"/>
                </a:cxn>
              </a:cxnLst>
              <a:rect l="l" t="t" r="r" b="b"/>
              <a:pathLst>
                <a:path w="3429" h="3429">
                  <a:moveTo>
                    <a:pt x="3429" y="3429"/>
                  </a:moveTo>
                  <a:cubicBezTo>
                    <a:pt x="2286" y="2286"/>
                    <a:pt x="1143" y="1143"/>
                    <a:pt x="0" y="0"/>
                  </a:cubicBezTo>
                  <a:cubicBezTo>
                    <a:pt x="1143" y="914"/>
                    <a:pt x="2286" y="2057"/>
                    <a:pt x="3429" y="3429"/>
                  </a:cubicBezTo>
                  <a:close/>
                </a:path>
              </a:pathLst>
            </a:custGeom>
            <a:solidFill>
              <a:srgbClr val="FFFFFF"/>
            </a:solidFill>
            <a:ln w="2286" cap="flat">
              <a:noFill/>
              <a:prstDash val="solid"/>
              <a:miter/>
            </a:ln>
          </p:spPr>
          <p:txBody>
            <a:bodyPr rtlCol="0" anchor="ctr"/>
            <a:lstStyle/>
            <a:p>
              <a:endParaRPr lang="en-US"/>
            </a:p>
          </p:txBody>
        </p:sp>
        <p:sp>
          <p:nvSpPr>
            <p:cNvPr id="111" name="Freeform 710">
              <a:extLst>
                <a:ext uri="{FF2B5EF4-FFF2-40B4-BE49-F238E27FC236}">
                  <a16:creationId xmlns:a16="http://schemas.microsoft.com/office/drawing/2014/main" id="{CA6D47AC-1FDD-9667-C8EF-B55EC426A0DD}"/>
                </a:ext>
              </a:extLst>
            </p:cNvPr>
            <p:cNvSpPr/>
            <p:nvPr/>
          </p:nvSpPr>
          <p:spPr>
            <a:xfrm>
              <a:off x="3920313" y="5133441"/>
              <a:ext cx="2514" cy="2743"/>
            </a:xfrm>
            <a:custGeom>
              <a:avLst/>
              <a:gdLst>
                <a:gd name="connsiteX0" fmla="*/ 2515 w 2514"/>
                <a:gd name="connsiteY0" fmla="*/ 2743 h 2743"/>
                <a:gd name="connsiteX1" fmla="*/ 0 w 2514"/>
                <a:gd name="connsiteY1" fmla="*/ 0 h 2743"/>
                <a:gd name="connsiteX2" fmla="*/ 2515 w 2514"/>
                <a:gd name="connsiteY2" fmla="*/ 2743 h 2743"/>
              </a:gdLst>
              <a:ahLst/>
              <a:cxnLst>
                <a:cxn ang="0">
                  <a:pos x="connsiteX0" y="connsiteY0"/>
                </a:cxn>
                <a:cxn ang="0">
                  <a:pos x="connsiteX1" y="connsiteY1"/>
                </a:cxn>
                <a:cxn ang="0">
                  <a:pos x="connsiteX2" y="connsiteY2"/>
                </a:cxn>
              </a:cxnLst>
              <a:rect l="l" t="t" r="r" b="b"/>
              <a:pathLst>
                <a:path w="2514" h="2743">
                  <a:moveTo>
                    <a:pt x="2515" y="2743"/>
                  </a:moveTo>
                  <a:cubicBezTo>
                    <a:pt x="1600" y="1828"/>
                    <a:pt x="914" y="914"/>
                    <a:pt x="0" y="0"/>
                  </a:cubicBezTo>
                  <a:cubicBezTo>
                    <a:pt x="686" y="914"/>
                    <a:pt x="1600" y="1828"/>
                    <a:pt x="2515" y="2743"/>
                  </a:cubicBezTo>
                  <a:close/>
                </a:path>
              </a:pathLst>
            </a:custGeom>
            <a:solidFill>
              <a:srgbClr val="FFFFFF"/>
            </a:solidFill>
            <a:ln w="2286" cap="flat">
              <a:noFill/>
              <a:prstDash val="solid"/>
              <a:miter/>
            </a:ln>
          </p:spPr>
          <p:txBody>
            <a:bodyPr rtlCol="0" anchor="ctr"/>
            <a:lstStyle/>
            <a:p>
              <a:endParaRPr lang="en-US"/>
            </a:p>
          </p:txBody>
        </p:sp>
        <p:sp>
          <p:nvSpPr>
            <p:cNvPr id="112" name="Freeform 711">
              <a:extLst>
                <a:ext uri="{FF2B5EF4-FFF2-40B4-BE49-F238E27FC236}">
                  <a16:creationId xmlns:a16="http://schemas.microsoft.com/office/drawing/2014/main" id="{D876E9C9-7926-72C0-E1CB-4073A8F21614}"/>
                </a:ext>
              </a:extLst>
            </p:cNvPr>
            <p:cNvSpPr/>
            <p:nvPr/>
          </p:nvSpPr>
          <p:spPr>
            <a:xfrm>
              <a:off x="3923971" y="5137556"/>
              <a:ext cx="2514" cy="2514"/>
            </a:xfrm>
            <a:custGeom>
              <a:avLst/>
              <a:gdLst>
                <a:gd name="connsiteX0" fmla="*/ 2515 w 2514"/>
                <a:gd name="connsiteY0" fmla="*/ 2515 h 2514"/>
                <a:gd name="connsiteX1" fmla="*/ 0 w 2514"/>
                <a:gd name="connsiteY1" fmla="*/ 0 h 2514"/>
                <a:gd name="connsiteX2" fmla="*/ 2515 w 2514"/>
                <a:gd name="connsiteY2" fmla="*/ 2515 h 2514"/>
              </a:gdLst>
              <a:ahLst/>
              <a:cxnLst>
                <a:cxn ang="0">
                  <a:pos x="connsiteX0" y="connsiteY0"/>
                </a:cxn>
                <a:cxn ang="0">
                  <a:pos x="connsiteX1" y="connsiteY1"/>
                </a:cxn>
                <a:cxn ang="0">
                  <a:pos x="connsiteX2" y="connsiteY2"/>
                </a:cxn>
              </a:cxnLst>
              <a:rect l="l" t="t" r="r" b="b"/>
              <a:pathLst>
                <a:path w="2514" h="2514">
                  <a:moveTo>
                    <a:pt x="2515" y="2515"/>
                  </a:moveTo>
                  <a:cubicBezTo>
                    <a:pt x="1600" y="1601"/>
                    <a:pt x="914" y="686"/>
                    <a:pt x="0" y="0"/>
                  </a:cubicBezTo>
                  <a:cubicBezTo>
                    <a:pt x="914" y="915"/>
                    <a:pt x="1829" y="1829"/>
                    <a:pt x="2515" y="2515"/>
                  </a:cubicBezTo>
                  <a:close/>
                </a:path>
              </a:pathLst>
            </a:custGeom>
            <a:solidFill>
              <a:srgbClr val="FFFFFF"/>
            </a:solidFill>
            <a:ln w="2286" cap="flat">
              <a:noFill/>
              <a:prstDash val="solid"/>
              <a:miter/>
            </a:ln>
          </p:spPr>
          <p:txBody>
            <a:bodyPr rtlCol="0" anchor="ctr"/>
            <a:lstStyle/>
            <a:p>
              <a:endParaRPr lang="en-US"/>
            </a:p>
          </p:txBody>
        </p:sp>
        <p:sp>
          <p:nvSpPr>
            <p:cNvPr id="113" name="Freeform 712">
              <a:extLst>
                <a:ext uri="{FF2B5EF4-FFF2-40B4-BE49-F238E27FC236}">
                  <a16:creationId xmlns:a16="http://schemas.microsoft.com/office/drawing/2014/main" id="{F19A18EF-B7F9-9A63-BF4F-E97130536311}"/>
                </a:ext>
              </a:extLst>
            </p:cNvPr>
            <p:cNvSpPr/>
            <p:nvPr/>
          </p:nvSpPr>
          <p:spPr>
            <a:xfrm>
              <a:off x="3927857" y="5141442"/>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914" y="914"/>
                    <a:pt x="1829" y="1828"/>
                    <a:pt x="2515" y="2514"/>
                  </a:cubicBezTo>
                  <a:close/>
                </a:path>
              </a:pathLst>
            </a:custGeom>
            <a:solidFill>
              <a:srgbClr val="FFFFFF"/>
            </a:solidFill>
            <a:ln w="2286" cap="flat">
              <a:noFill/>
              <a:prstDash val="solid"/>
              <a:miter/>
            </a:ln>
          </p:spPr>
          <p:txBody>
            <a:bodyPr rtlCol="0" anchor="ctr"/>
            <a:lstStyle/>
            <a:p>
              <a:endParaRPr lang="en-US"/>
            </a:p>
          </p:txBody>
        </p:sp>
        <p:sp>
          <p:nvSpPr>
            <p:cNvPr id="114" name="Freeform 713">
              <a:extLst>
                <a:ext uri="{FF2B5EF4-FFF2-40B4-BE49-F238E27FC236}">
                  <a16:creationId xmlns:a16="http://schemas.microsoft.com/office/drawing/2014/main" id="{D4EAF757-C993-1F7C-3B98-8F44C0E8576C}"/>
                </a:ext>
              </a:extLst>
            </p:cNvPr>
            <p:cNvSpPr/>
            <p:nvPr/>
          </p:nvSpPr>
          <p:spPr>
            <a:xfrm>
              <a:off x="3912769" y="5125212"/>
              <a:ext cx="2743" cy="2971"/>
            </a:xfrm>
            <a:custGeom>
              <a:avLst/>
              <a:gdLst>
                <a:gd name="connsiteX0" fmla="*/ 2743 w 2743"/>
                <a:gd name="connsiteY0" fmla="*/ 2972 h 2971"/>
                <a:gd name="connsiteX1" fmla="*/ 0 w 2743"/>
                <a:gd name="connsiteY1" fmla="*/ 0 h 2971"/>
                <a:gd name="connsiteX2" fmla="*/ 2743 w 2743"/>
                <a:gd name="connsiteY2" fmla="*/ 2972 h 2971"/>
              </a:gdLst>
              <a:ahLst/>
              <a:cxnLst>
                <a:cxn ang="0">
                  <a:pos x="connsiteX0" y="connsiteY0"/>
                </a:cxn>
                <a:cxn ang="0">
                  <a:pos x="connsiteX1" y="connsiteY1"/>
                </a:cxn>
                <a:cxn ang="0">
                  <a:pos x="connsiteX2" y="connsiteY2"/>
                </a:cxn>
              </a:cxnLst>
              <a:rect l="l" t="t" r="r" b="b"/>
              <a:pathLst>
                <a:path w="2743" h="2971">
                  <a:moveTo>
                    <a:pt x="2743" y="2972"/>
                  </a:moveTo>
                  <a:cubicBezTo>
                    <a:pt x="1829" y="2057"/>
                    <a:pt x="914" y="914"/>
                    <a:pt x="0" y="0"/>
                  </a:cubicBezTo>
                  <a:cubicBezTo>
                    <a:pt x="914" y="1143"/>
                    <a:pt x="1829" y="2057"/>
                    <a:pt x="2743" y="2972"/>
                  </a:cubicBezTo>
                  <a:close/>
                </a:path>
              </a:pathLst>
            </a:custGeom>
            <a:solidFill>
              <a:srgbClr val="FFFFFF"/>
            </a:solidFill>
            <a:ln w="2286" cap="flat">
              <a:noFill/>
              <a:prstDash val="solid"/>
              <a:miter/>
            </a:ln>
          </p:spPr>
          <p:txBody>
            <a:bodyPr rtlCol="0" anchor="ctr"/>
            <a:lstStyle/>
            <a:p>
              <a:endParaRPr lang="en-US"/>
            </a:p>
          </p:txBody>
        </p:sp>
        <p:sp>
          <p:nvSpPr>
            <p:cNvPr id="115" name="Freeform 714">
              <a:extLst>
                <a:ext uri="{FF2B5EF4-FFF2-40B4-BE49-F238E27FC236}">
                  <a16:creationId xmlns:a16="http://schemas.microsoft.com/office/drawing/2014/main" id="{E805EC7C-4CB8-A13E-20B3-57C87CE3B071}"/>
                </a:ext>
              </a:extLst>
            </p:cNvPr>
            <p:cNvSpPr/>
            <p:nvPr/>
          </p:nvSpPr>
          <p:spPr>
            <a:xfrm>
              <a:off x="3916427" y="5129555"/>
              <a:ext cx="2514" cy="2743"/>
            </a:xfrm>
            <a:custGeom>
              <a:avLst/>
              <a:gdLst>
                <a:gd name="connsiteX0" fmla="*/ 2515 w 2514"/>
                <a:gd name="connsiteY0" fmla="*/ 2744 h 2743"/>
                <a:gd name="connsiteX1" fmla="*/ 0 w 2514"/>
                <a:gd name="connsiteY1" fmla="*/ 0 h 2743"/>
                <a:gd name="connsiteX2" fmla="*/ 2515 w 2514"/>
                <a:gd name="connsiteY2" fmla="*/ 2744 h 2743"/>
              </a:gdLst>
              <a:ahLst/>
              <a:cxnLst>
                <a:cxn ang="0">
                  <a:pos x="connsiteX0" y="connsiteY0"/>
                </a:cxn>
                <a:cxn ang="0">
                  <a:pos x="connsiteX1" y="connsiteY1"/>
                </a:cxn>
                <a:cxn ang="0">
                  <a:pos x="connsiteX2" y="connsiteY2"/>
                </a:cxn>
              </a:cxnLst>
              <a:rect l="l" t="t" r="r" b="b"/>
              <a:pathLst>
                <a:path w="2514" h="2743">
                  <a:moveTo>
                    <a:pt x="2515" y="2744"/>
                  </a:moveTo>
                  <a:cubicBezTo>
                    <a:pt x="1600" y="1829"/>
                    <a:pt x="686" y="915"/>
                    <a:pt x="0" y="0"/>
                  </a:cubicBezTo>
                  <a:cubicBezTo>
                    <a:pt x="914" y="915"/>
                    <a:pt x="1829" y="1829"/>
                    <a:pt x="2515" y="2744"/>
                  </a:cubicBezTo>
                  <a:close/>
                </a:path>
              </a:pathLst>
            </a:custGeom>
            <a:solidFill>
              <a:srgbClr val="FFFFFF"/>
            </a:solidFill>
            <a:ln w="2286" cap="flat">
              <a:noFill/>
              <a:prstDash val="solid"/>
              <a:miter/>
            </a:ln>
          </p:spPr>
          <p:txBody>
            <a:bodyPr rtlCol="0" anchor="ctr"/>
            <a:lstStyle/>
            <a:p>
              <a:endParaRPr lang="en-US"/>
            </a:p>
          </p:txBody>
        </p:sp>
        <p:sp>
          <p:nvSpPr>
            <p:cNvPr id="116" name="Freeform 715">
              <a:extLst>
                <a:ext uri="{FF2B5EF4-FFF2-40B4-BE49-F238E27FC236}">
                  <a16:creationId xmlns:a16="http://schemas.microsoft.com/office/drawing/2014/main" id="{5101F765-5830-882E-52EF-A90C64AE7F4B}"/>
                </a:ext>
              </a:extLst>
            </p:cNvPr>
            <p:cNvSpPr/>
            <p:nvPr/>
          </p:nvSpPr>
          <p:spPr>
            <a:xfrm>
              <a:off x="3948202" y="5160416"/>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372"/>
                    <a:pt x="2743" y="2286"/>
                  </a:cubicBezTo>
                  <a:close/>
                </a:path>
              </a:pathLst>
            </a:custGeom>
            <a:solidFill>
              <a:srgbClr val="FFFFFF"/>
            </a:solidFill>
            <a:ln w="2286" cap="flat">
              <a:noFill/>
              <a:prstDash val="solid"/>
              <a:miter/>
            </a:ln>
          </p:spPr>
          <p:txBody>
            <a:bodyPr rtlCol="0" anchor="ctr"/>
            <a:lstStyle/>
            <a:p>
              <a:endParaRPr lang="en-US"/>
            </a:p>
          </p:txBody>
        </p:sp>
        <p:sp>
          <p:nvSpPr>
            <p:cNvPr id="117" name="Freeform 716">
              <a:extLst>
                <a:ext uri="{FF2B5EF4-FFF2-40B4-BE49-F238E27FC236}">
                  <a16:creationId xmlns:a16="http://schemas.microsoft.com/office/drawing/2014/main" id="{03445B23-C1BD-51B7-A998-2A843C93531E}"/>
                </a:ext>
              </a:extLst>
            </p:cNvPr>
            <p:cNvSpPr/>
            <p:nvPr/>
          </p:nvSpPr>
          <p:spPr>
            <a:xfrm>
              <a:off x="3931972" y="5145328"/>
              <a:ext cx="2514" cy="2514"/>
            </a:xfrm>
            <a:custGeom>
              <a:avLst/>
              <a:gdLst>
                <a:gd name="connsiteX0" fmla="*/ 2515 w 2514"/>
                <a:gd name="connsiteY0" fmla="*/ 2514 h 2514"/>
                <a:gd name="connsiteX1" fmla="*/ 0 w 2514"/>
                <a:gd name="connsiteY1" fmla="*/ 0 h 2514"/>
                <a:gd name="connsiteX2" fmla="*/ 2515 w 2514"/>
                <a:gd name="connsiteY2" fmla="*/ 2514 h 2514"/>
              </a:gdLst>
              <a:ahLst/>
              <a:cxnLst>
                <a:cxn ang="0">
                  <a:pos x="connsiteX0" y="connsiteY0"/>
                </a:cxn>
                <a:cxn ang="0">
                  <a:pos x="connsiteX1" y="connsiteY1"/>
                </a:cxn>
                <a:cxn ang="0">
                  <a:pos x="connsiteX2" y="connsiteY2"/>
                </a:cxn>
              </a:cxnLst>
              <a:rect l="l" t="t" r="r" b="b"/>
              <a:pathLst>
                <a:path w="2514" h="2514">
                  <a:moveTo>
                    <a:pt x="2515" y="2514"/>
                  </a:moveTo>
                  <a:cubicBezTo>
                    <a:pt x="1600" y="1600"/>
                    <a:pt x="914" y="914"/>
                    <a:pt x="0" y="0"/>
                  </a:cubicBezTo>
                  <a:cubicBezTo>
                    <a:pt x="686" y="914"/>
                    <a:pt x="1600" y="1829"/>
                    <a:pt x="2515" y="2514"/>
                  </a:cubicBezTo>
                  <a:close/>
                </a:path>
              </a:pathLst>
            </a:custGeom>
            <a:solidFill>
              <a:srgbClr val="FFFFFF"/>
            </a:solidFill>
            <a:ln w="2286" cap="flat">
              <a:noFill/>
              <a:prstDash val="solid"/>
              <a:miter/>
            </a:ln>
          </p:spPr>
          <p:txBody>
            <a:bodyPr rtlCol="0" anchor="ctr"/>
            <a:lstStyle/>
            <a:p>
              <a:endParaRPr lang="en-US"/>
            </a:p>
          </p:txBody>
        </p:sp>
        <p:sp>
          <p:nvSpPr>
            <p:cNvPr id="118" name="Freeform 717">
              <a:extLst>
                <a:ext uri="{FF2B5EF4-FFF2-40B4-BE49-F238E27FC236}">
                  <a16:creationId xmlns:a16="http://schemas.microsoft.com/office/drawing/2014/main" id="{39C2294F-5512-434E-8D6A-66F97F9C2E4F}"/>
                </a:ext>
              </a:extLst>
            </p:cNvPr>
            <p:cNvSpPr/>
            <p:nvPr/>
          </p:nvSpPr>
          <p:spPr>
            <a:xfrm>
              <a:off x="3944088" y="5156758"/>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686"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19" name="Freeform 718">
              <a:extLst>
                <a:ext uri="{FF2B5EF4-FFF2-40B4-BE49-F238E27FC236}">
                  <a16:creationId xmlns:a16="http://schemas.microsoft.com/office/drawing/2014/main" id="{4D07CEB3-DFE7-A5BC-9486-916111A484DA}"/>
                </a:ext>
              </a:extLst>
            </p:cNvPr>
            <p:cNvSpPr/>
            <p:nvPr/>
          </p:nvSpPr>
          <p:spPr>
            <a:xfrm>
              <a:off x="3935858" y="5149443"/>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5"/>
                    <a:pt x="0" y="0"/>
                  </a:cubicBezTo>
                  <a:cubicBezTo>
                    <a:pt x="914" y="685"/>
                    <a:pt x="1600" y="1371"/>
                    <a:pt x="2515" y="2286"/>
                  </a:cubicBezTo>
                  <a:close/>
                </a:path>
              </a:pathLst>
            </a:custGeom>
            <a:solidFill>
              <a:srgbClr val="FFFFFF"/>
            </a:solidFill>
            <a:ln w="2286" cap="flat">
              <a:noFill/>
              <a:prstDash val="solid"/>
              <a:miter/>
            </a:ln>
          </p:spPr>
          <p:txBody>
            <a:bodyPr rtlCol="0" anchor="ctr"/>
            <a:lstStyle/>
            <a:p>
              <a:endParaRPr lang="en-US"/>
            </a:p>
          </p:txBody>
        </p:sp>
        <p:sp>
          <p:nvSpPr>
            <p:cNvPr id="120" name="Freeform 719">
              <a:extLst>
                <a:ext uri="{FF2B5EF4-FFF2-40B4-BE49-F238E27FC236}">
                  <a16:creationId xmlns:a16="http://schemas.microsoft.com/office/drawing/2014/main" id="{7AD8831F-A9C1-79B5-23FC-69F625636763}"/>
                </a:ext>
              </a:extLst>
            </p:cNvPr>
            <p:cNvSpPr/>
            <p:nvPr/>
          </p:nvSpPr>
          <p:spPr>
            <a:xfrm>
              <a:off x="3939973" y="5153101"/>
              <a:ext cx="2514" cy="2286"/>
            </a:xfrm>
            <a:custGeom>
              <a:avLst/>
              <a:gdLst>
                <a:gd name="connsiteX0" fmla="*/ 2515 w 2514"/>
                <a:gd name="connsiteY0" fmla="*/ 2286 h 2286"/>
                <a:gd name="connsiteX1" fmla="*/ 0 w 2514"/>
                <a:gd name="connsiteY1" fmla="*/ 0 h 2286"/>
                <a:gd name="connsiteX2" fmla="*/ 2515 w 2514"/>
                <a:gd name="connsiteY2" fmla="*/ 2286 h 2286"/>
              </a:gdLst>
              <a:ahLst/>
              <a:cxnLst>
                <a:cxn ang="0">
                  <a:pos x="connsiteX0" y="connsiteY0"/>
                </a:cxn>
                <a:cxn ang="0">
                  <a:pos x="connsiteX1" y="connsiteY1"/>
                </a:cxn>
                <a:cxn ang="0">
                  <a:pos x="connsiteX2" y="connsiteY2"/>
                </a:cxn>
              </a:cxnLst>
              <a:rect l="l" t="t" r="r" b="b"/>
              <a:pathLst>
                <a:path w="2514" h="2286">
                  <a:moveTo>
                    <a:pt x="2515" y="2286"/>
                  </a:moveTo>
                  <a:cubicBezTo>
                    <a:pt x="1600" y="1600"/>
                    <a:pt x="914" y="686"/>
                    <a:pt x="0" y="0"/>
                  </a:cubicBezTo>
                  <a:cubicBezTo>
                    <a:pt x="914" y="686"/>
                    <a:pt x="1600" y="1600"/>
                    <a:pt x="2515" y="2286"/>
                  </a:cubicBezTo>
                  <a:close/>
                </a:path>
              </a:pathLst>
            </a:custGeom>
            <a:solidFill>
              <a:srgbClr val="FFFFFF"/>
            </a:solidFill>
            <a:ln w="2286" cap="flat">
              <a:noFill/>
              <a:prstDash val="solid"/>
              <a:miter/>
            </a:ln>
          </p:spPr>
          <p:txBody>
            <a:bodyPr rtlCol="0" anchor="ctr"/>
            <a:lstStyle/>
            <a:p>
              <a:endParaRPr lang="en-US"/>
            </a:p>
          </p:txBody>
        </p:sp>
        <p:sp>
          <p:nvSpPr>
            <p:cNvPr id="121" name="Freeform 720">
              <a:extLst>
                <a:ext uri="{FF2B5EF4-FFF2-40B4-BE49-F238E27FC236}">
                  <a16:creationId xmlns:a16="http://schemas.microsoft.com/office/drawing/2014/main" id="{971BEE8B-8087-5C5D-7792-246EC6669787}"/>
                </a:ext>
              </a:extLst>
            </p:cNvPr>
            <p:cNvSpPr/>
            <p:nvPr/>
          </p:nvSpPr>
          <p:spPr>
            <a:xfrm>
              <a:off x="3875279" y="5072405"/>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4"/>
                    <a:pt x="686" y="1372"/>
                    <a:pt x="0" y="0"/>
                  </a:cubicBezTo>
                  <a:cubicBezTo>
                    <a:pt x="686" y="1372"/>
                    <a:pt x="1600" y="2744"/>
                    <a:pt x="2286" y="4115"/>
                  </a:cubicBezTo>
                  <a:close/>
                </a:path>
              </a:pathLst>
            </a:custGeom>
            <a:solidFill>
              <a:srgbClr val="FFFFFF"/>
            </a:solidFill>
            <a:ln w="2286" cap="flat">
              <a:noFill/>
              <a:prstDash val="solid"/>
              <a:miter/>
            </a:ln>
          </p:spPr>
          <p:txBody>
            <a:bodyPr rtlCol="0" anchor="ctr"/>
            <a:lstStyle/>
            <a:p>
              <a:endParaRPr lang="en-US"/>
            </a:p>
          </p:txBody>
        </p:sp>
        <p:sp>
          <p:nvSpPr>
            <p:cNvPr id="122" name="Freeform 721">
              <a:extLst>
                <a:ext uri="{FF2B5EF4-FFF2-40B4-BE49-F238E27FC236}">
                  <a16:creationId xmlns:a16="http://schemas.microsoft.com/office/drawing/2014/main" id="{BE869CF2-43E6-5181-5772-B976903C9B37}"/>
                </a:ext>
              </a:extLst>
            </p:cNvPr>
            <p:cNvSpPr/>
            <p:nvPr/>
          </p:nvSpPr>
          <p:spPr>
            <a:xfrm>
              <a:off x="3869793" y="50628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2"/>
                    <a:pt x="0" y="0"/>
                  </a:cubicBezTo>
                  <a:cubicBezTo>
                    <a:pt x="914" y="1372"/>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3" name="Freeform 722">
              <a:extLst>
                <a:ext uri="{FF2B5EF4-FFF2-40B4-BE49-F238E27FC236}">
                  <a16:creationId xmlns:a16="http://schemas.microsoft.com/office/drawing/2014/main" id="{557C455C-06F6-BF78-2C57-5DC9A38F2F7F}"/>
                </a:ext>
              </a:extLst>
            </p:cNvPr>
            <p:cNvSpPr/>
            <p:nvPr/>
          </p:nvSpPr>
          <p:spPr>
            <a:xfrm>
              <a:off x="3872536" y="5067604"/>
              <a:ext cx="2286" cy="4114"/>
            </a:xfrm>
            <a:custGeom>
              <a:avLst/>
              <a:gdLst>
                <a:gd name="connsiteX0" fmla="*/ 2286 w 2286"/>
                <a:gd name="connsiteY0" fmla="*/ 4115 h 4114"/>
                <a:gd name="connsiteX1" fmla="*/ 0 w 2286"/>
                <a:gd name="connsiteY1" fmla="*/ 0 h 4114"/>
                <a:gd name="connsiteX2" fmla="*/ 2286 w 2286"/>
                <a:gd name="connsiteY2" fmla="*/ 4115 h 4114"/>
              </a:gdLst>
              <a:ahLst/>
              <a:cxnLst>
                <a:cxn ang="0">
                  <a:pos x="connsiteX0" y="connsiteY0"/>
                </a:cxn>
                <a:cxn ang="0">
                  <a:pos x="connsiteX1" y="connsiteY1"/>
                </a:cxn>
                <a:cxn ang="0">
                  <a:pos x="connsiteX2" y="connsiteY2"/>
                </a:cxn>
              </a:cxnLst>
              <a:rect l="l" t="t" r="r" b="b"/>
              <a:pathLst>
                <a:path w="2286" h="4114">
                  <a:moveTo>
                    <a:pt x="2286" y="4115"/>
                  </a:moveTo>
                  <a:cubicBezTo>
                    <a:pt x="1600" y="2743"/>
                    <a:pt x="686" y="1371"/>
                    <a:pt x="0" y="0"/>
                  </a:cubicBezTo>
                  <a:cubicBezTo>
                    <a:pt x="686" y="1371"/>
                    <a:pt x="1600" y="2743"/>
                    <a:pt x="2286" y="4115"/>
                  </a:cubicBezTo>
                  <a:close/>
                </a:path>
              </a:pathLst>
            </a:custGeom>
            <a:solidFill>
              <a:srgbClr val="FFFFFF"/>
            </a:solidFill>
            <a:ln w="2286" cap="flat">
              <a:noFill/>
              <a:prstDash val="solid"/>
              <a:miter/>
            </a:ln>
          </p:spPr>
          <p:txBody>
            <a:bodyPr rtlCol="0" anchor="ctr"/>
            <a:lstStyle/>
            <a:p>
              <a:endParaRPr lang="en-US"/>
            </a:p>
          </p:txBody>
        </p:sp>
        <p:sp>
          <p:nvSpPr>
            <p:cNvPr id="124" name="Freeform 723">
              <a:extLst>
                <a:ext uri="{FF2B5EF4-FFF2-40B4-BE49-F238E27FC236}">
                  <a16:creationId xmlns:a16="http://schemas.microsoft.com/office/drawing/2014/main" id="{9CCD683E-13DC-6EB1-DC24-800635E288FC}"/>
                </a:ext>
              </a:extLst>
            </p:cNvPr>
            <p:cNvSpPr/>
            <p:nvPr/>
          </p:nvSpPr>
          <p:spPr>
            <a:xfrm>
              <a:off x="3909112" y="5121097"/>
              <a:ext cx="2743" cy="3200"/>
            </a:xfrm>
            <a:custGeom>
              <a:avLst/>
              <a:gdLst>
                <a:gd name="connsiteX0" fmla="*/ 2743 w 2743"/>
                <a:gd name="connsiteY0" fmla="*/ 3201 h 3200"/>
                <a:gd name="connsiteX1" fmla="*/ 0 w 2743"/>
                <a:gd name="connsiteY1" fmla="*/ 0 h 3200"/>
                <a:gd name="connsiteX2" fmla="*/ 2743 w 2743"/>
                <a:gd name="connsiteY2" fmla="*/ 3201 h 3200"/>
              </a:gdLst>
              <a:ahLst/>
              <a:cxnLst>
                <a:cxn ang="0">
                  <a:pos x="connsiteX0" y="connsiteY0"/>
                </a:cxn>
                <a:cxn ang="0">
                  <a:pos x="connsiteX1" y="connsiteY1"/>
                </a:cxn>
                <a:cxn ang="0">
                  <a:pos x="connsiteX2" y="connsiteY2"/>
                </a:cxn>
              </a:cxnLst>
              <a:rect l="l" t="t" r="r" b="b"/>
              <a:pathLst>
                <a:path w="2743" h="3200">
                  <a:moveTo>
                    <a:pt x="2743" y="3201"/>
                  </a:moveTo>
                  <a:cubicBezTo>
                    <a:pt x="1829" y="2058"/>
                    <a:pt x="914" y="1143"/>
                    <a:pt x="0" y="0"/>
                  </a:cubicBezTo>
                  <a:cubicBezTo>
                    <a:pt x="914" y="1143"/>
                    <a:pt x="1829" y="2058"/>
                    <a:pt x="2743" y="3201"/>
                  </a:cubicBezTo>
                  <a:close/>
                </a:path>
              </a:pathLst>
            </a:custGeom>
            <a:solidFill>
              <a:srgbClr val="FFFFFF"/>
            </a:solidFill>
            <a:ln w="2286" cap="flat">
              <a:noFill/>
              <a:prstDash val="solid"/>
              <a:miter/>
            </a:ln>
          </p:spPr>
          <p:txBody>
            <a:bodyPr rtlCol="0" anchor="ctr"/>
            <a:lstStyle/>
            <a:p>
              <a:endParaRPr lang="en-US"/>
            </a:p>
          </p:txBody>
        </p:sp>
        <p:sp>
          <p:nvSpPr>
            <p:cNvPr id="125" name="Freeform 724">
              <a:extLst>
                <a:ext uri="{FF2B5EF4-FFF2-40B4-BE49-F238E27FC236}">
                  <a16:creationId xmlns:a16="http://schemas.microsoft.com/office/drawing/2014/main" id="{510DA94C-6BA0-99EB-F782-4C3C17B89A7A}"/>
                </a:ext>
              </a:extLst>
            </p:cNvPr>
            <p:cNvSpPr/>
            <p:nvPr/>
          </p:nvSpPr>
          <p:spPr>
            <a:xfrm>
              <a:off x="3867278" y="5057775"/>
              <a:ext cx="2286" cy="4343"/>
            </a:xfrm>
            <a:custGeom>
              <a:avLst/>
              <a:gdLst>
                <a:gd name="connsiteX0" fmla="*/ 2286 w 2286"/>
                <a:gd name="connsiteY0" fmla="*/ 4343 h 4343"/>
                <a:gd name="connsiteX1" fmla="*/ 0 w 2286"/>
                <a:gd name="connsiteY1" fmla="*/ 0 h 4343"/>
                <a:gd name="connsiteX2" fmla="*/ 2286 w 2286"/>
                <a:gd name="connsiteY2" fmla="*/ 4343 h 4343"/>
              </a:gdLst>
              <a:ahLst/>
              <a:cxnLst>
                <a:cxn ang="0">
                  <a:pos x="connsiteX0" y="connsiteY0"/>
                </a:cxn>
                <a:cxn ang="0">
                  <a:pos x="connsiteX1" y="connsiteY1"/>
                </a:cxn>
                <a:cxn ang="0">
                  <a:pos x="connsiteX2" y="connsiteY2"/>
                </a:cxn>
              </a:cxnLst>
              <a:rect l="l" t="t" r="r" b="b"/>
              <a:pathLst>
                <a:path w="2286" h="4343">
                  <a:moveTo>
                    <a:pt x="2286" y="4343"/>
                  </a:moveTo>
                  <a:cubicBezTo>
                    <a:pt x="1600" y="2972"/>
                    <a:pt x="914" y="1372"/>
                    <a:pt x="0" y="0"/>
                  </a:cubicBezTo>
                  <a:cubicBezTo>
                    <a:pt x="914" y="1372"/>
                    <a:pt x="1600" y="2743"/>
                    <a:pt x="2286" y="4343"/>
                  </a:cubicBezTo>
                  <a:close/>
                </a:path>
              </a:pathLst>
            </a:custGeom>
            <a:solidFill>
              <a:srgbClr val="FFFFFF"/>
            </a:solidFill>
            <a:ln w="2286" cap="flat">
              <a:noFill/>
              <a:prstDash val="solid"/>
              <a:miter/>
            </a:ln>
          </p:spPr>
          <p:txBody>
            <a:bodyPr rtlCol="0" anchor="ctr"/>
            <a:lstStyle/>
            <a:p>
              <a:endParaRPr lang="en-US"/>
            </a:p>
          </p:txBody>
        </p:sp>
        <p:sp>
          <p:nvSpPr>
            <p:cNvPr id="126" name="Freeform 725">
              <a:extLst>
                <a:ext uri="{FF2B5EF4-FFF2-40B4-BE49-F238E27FC236}">
                  <a16:creationId xmlns:a16="http://schemas.microsoft.com/office/drawing/2014/main" id="{2598FB61-1CC2-A012-38E8-80F921C9B943}"/>
                </a:ext>
              </a:extLst>
            </p:cNvPr>
            <p:cNvSpPr/>
            <p:nvPr/>
          </p:nvSpPr>
          <p:spPr>
            <a:xfrm>
              <a:off x="3877794" y="5077206"/>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914" y="1372"/>
                    <a:pt x="0" y="0"/>
                  </a:cubicBezTo>
                  <a:cubicBezTo>
                    <a:pt x="914" y="1372"/>
                    <a:pt x="1829" y="2743"/>
                    <a:pt x="2515" y="4115"/>
                  </a:cubicBezTo>
                  <a:close/>
                </a:path>
              </a:pathLst>
            </a:custGeom>
            <a:solidFill>
              <a:srgbClr val="FFFFFF"/>
            </a:solidFill>
            <a:ln w="2286" cap="flat">
              <a:noFill/>
              <a:prstDash val="solid"/>
              <a:miter/>
            </a:ln>
          </p:spPr>
          <p:txBody>
            <a:bodyPr rtlCol="0" anchor="ctr"/>
            <a:lstStyle/>
            <a:p>
              <a:endParaRPr lang="en-US"/>
            </a:p>
          </p:txBody>
        </p:sp>
        <p:sp>
          <p:nvSpPr>
            <p:cNvPr id="127" name="Freeform 726">
              <a:extLst>
                <a:ext uri="{FF2B5EF4-FFF2-40B4-BE49-F238E27FC236}">
                  <a16:creationId xmlns:a16="http://schemas.microsoft.com/office/drawing/2014/main" id="{D3671E60-9345-4D35-F9F5-24153E9758CA}"/>
                </a:ext>
              </a:extLst>
            </p:cNvPr>
            <p:cNvSpPr/>
            <p:nvPr/>
          </p:nvSpPr>
          <p:spPr>
            <a:xfrm>
              <a:off x="3864763" y="5052517"/>
              <a:ext cx="2286" cy="4572"/>
            </a:xfrm>
            <a:custGeom>
              <a:avLst/>
              <a:gdLst>
                <a:gd name="connsiteX0" fmla="*/ 2286 w 2286"/>
                <a:gd name="connsiteY0" fmla="*/ 4572 h 4572"/>
                <a:gd name="connsiteX1" fmla="*/ 0 w 2286"/>
                <a:gd name="connsiteY1" fmla="*/ 0 h 4572"/>
                <a:gd name="connsiteX2" fmla="*/ 2286 w 2286"/>
                <a:gd name="connsiteY2" fmla="*/ 4572 h 4572"/>
              </a:gdLst>
              <a:ahLst/>
              <a:cxnLst>
                <a:cxn ang="0">
                  <a:pos x="connsiteX0" y="connsiteY0"/>
                </a:cxn>
                <a:cxn ang="0">
                  <a:pos x="connsiteX1" y="connsiteY1"/>
                </a:cxn>
                <a:cxn ang="0">
                  <a:pos x="connsiteX2" y="connsiteY2"/>
                </a:cxn>
              </a:cxnLst>
              <a:rect l="l" t="t" r="r" b="b"/>
              <a:pathLst>
                <a:path w="2286" h="4572">
                  <a:moveTo>
                    <a:pt x="2286" y="4572"/>
                  </a:moveTo>
                  <a:cubicBezTo>
                    <a:pt x="1600" y="3201"/>
                    <a:pt x="914" y="1600"/>
                    <a:pt x="0" y="0"/>
                  </a:cubicBezTo>
                  <a:cubicBezTo>
                    <a:pt x="914" y="1600"/>
                    <a:pt x="1600" y="3201"/>
                    <a:pt x="2286" y="4572"/>
                  </a:cubicBezTo>
                  <a:close/>
                </a:path>
              </a:pathLst>
            </a:custGeom>
            <a:solidFill>
              <a:srgbClr val="FFFFFF"/>
            </a:solidFill>
            <a:ln w="2286" cap="flat">
              <a:noFill/>
              <a:prstDash val="solid"/>
              <a:miter/>
            </a:ln>
          </p:spPr>
          <p:txBody>
            <a:bodyPr rtlCol="0" anchor="ctr"/>
            <a:lstStyle/>
            <a:p>
              <a:endParaRPr lang="en-US"/>
            </a:p>
          </p:txBody>
        </p:sp>
        <p:sp>
          <p:nvSpPr>
            <p:cNvPr id="128" name="Freeform 727">
              <a:extLst>
                <a:ext uri="{FF2B5EF4-FFF2-40B4-BE49-F238E27FC236}">
                  <a16:creationId xmlns:a16="http://schemas.microsoft.com/office/drawing/2014/main" id="{E191E8C1-68DC-1A58-FBE1-B717176F7695}"/>
                </a:ext>
              </a:extLst>
            </p:cNvPr>
            <p:cNvSpPr/>
            <p:nvPr/>
          </p:nvSpPr>
          <p:spPr>
            <a:xfrm>
              <a:off x="3905683" y="5116753"/>
              <a:ext cx="2971" cy="3657"/>
            </a:xfrm>
            <a:custGeom>
              <a:avLst/>
              <a:gdLst>
                <a:gd name="connsiteX0" fmla="*/ 2972 w 2971"/>
                <a:gd name="connsiteY0" fmla="*/ 3657 h 3657"/>
                <a:gd name="connsiteX1" fmla="*/ 0 w 2971"/>
                <a:gd name="connsiteY1" fmla="*/ 0 h 3657"/>
                <a:gd name="connsiteX2" fmla="*/ 2972 w 2971"/>
                <a:gd name="connsiteY2" fmla="*/ 3657 h 3657"/>
              </a:gdLst>
              <a:ahLst/>
              <a:cxnLst>
                <a:cxn ang="0">
                  <a:pos x="connsiteX0" y="connsiteY0"/>
                </a:cxn>
                <a:cxn ang="0">
                  <a:pos x="connsiteX1" y="connsiteY1"/>
                </a:cxn>
                <a:cxn ang="0">
                  <a:pos x="connsiteX2" y="connsiteY2"/>
                </a:cxn>
              </a:cxnLst>
              <a:rect l="l" t="t" r="r" b="b"/>
              <a:pathLst>
                <a:path w="2971" h="3657">
                  <a:moveTo>
                    <a:pt x="2972" y="3657"/>
                  </a:moveTo>
                  <a:cubicBezTo>
                    <a:pt x="2057" y="2514"/>
                    <a:pt x="914" y="1371"/>
                    <a:pt x="0" y="0"/>
                  </a:cubicBezTo>
                  <a:cubicBezTo>
                    <a:pt x="914" y="1143"/>
                    <a:pt x="1829" y="2514"/>
                    <a:pt x="2972" y="3657"/>
                  </a:cubicBezTo>
                  <a:close/>
                </a:path>
              </a:pathLst>
            </a:custGeom>
            <a:solidFill>
              <a:srgbClr val="FFFFFF"/>
            </a:solidFill>
            <a:ln w="2286" cap="flat">
              <a:noFill/>
              <a:prstDash val="solid"/>
              <a:miter/>
            </a:ln>
          </p:spPr>
          <p:txBody>
            <a:bodyPr rtlCol="0" anchor="ctr"/>
            <a:lstStyle/>
            <a:p>
              <a:endParaRPr lang="en-US"/>
            </a:p>
          </p:txBody>
        </p:sp>
        <p:sp>
          <p:nvSpPr>
            <p:cNvPr id="129" name="Freeform 728">
              <a:extLst>
                <a:ext uri="{FF2B5EF4-FFF2-40B4-BE49-F238E27FC236}">
                  <a16:creationId xmlns:a16="http://schemas.microsoft.com/office/drawing/2014/main" id="{312679B4-4662-6890-7050-78071F8085A0}"/>
                </a:ext>
              </a:extLst>
            </p:cNvPr>
            <p:cNvSpPr/>
            <p:nvPr/>
          </p:nvSpPr>
          <p:spPr>
            <a:xfrm>
              <a:off x="3880765" y="5081778"/>
              <a:ext cx="2514" cy="4114"/>
            </a:xfrm>
            <a:custGeom>
              <a:avLst/>
              <a:gdLst>
                <a:gd name="connsiteX0" fmla="*/ 2515 w 2514"/>
                <a:gd name="connsiteY0" fmla="*/ 4115 h 4114"/>
                <a:gd name="connsiteX1" fmla="*/ 0 w 2514"/>
                <a:gd name="connsiteY1" fmla="*/ 0 h 4114"/>
                <a:gd name="connsiteX2" fmla="*/ 2515 w 2514"/>
                <a:gd name="connsiteY2" fmla="*/ 4115 h 4114"/>
              </a:gdLst>
              <a:ahLst/>
              <a:cxnLst>
                <a:cxn ang="0">
                  <a:pos x="connsiteX0" y="connsiteY0"/>
                </a:cxn>
                <a:cxn ang="0">
                  <a:pos x="connsiteX1" y="connsiteY1"/>
                </a:cxn>
                <a:cxn ang="0">
                  <a:pos x="connsiteX2" y="connsiteY2"/>
                </a:cxn>
              </a:cxnLst>
              <a:rect l="l" t="t" r="r" b="b"/>
              <a:pathLst>
                <a:path w="2514" h="4114">
                  <a:moveTo>
                    <a:pt x="2515" y="4115"/>
                  </a:moveTo>
                  <a:cubicBezTo>
                    <a:pt x="1600" y="2743"/>
                    <a:pt x="686" y="1372"/>
                    <a:pt x="0" y="0"/>
                  </a:cubicBezTo>
                  <a:cubicBezTo>
                    <a:pt x="914" y="1372"/>
                    <a:pt x="1600" y="2743"/>
                    <a:pt x="2515" y="4115"/>
                  </a:cubicBezTo>
                  <a:close/>
                </a:path>
              </a:pathLst>
            </a:custGeom>
            <a:solidFill>
              <a:srgbClr val="FFFFFF"/>
            </a:solidFill>
            <a:ln w="2286" cap="flat">
              <a:noFill/>
              <a:prstDash val="solid"/>
              <a:miter/>
            </a:ln>
          </p:spPr>
          <p:txBody>
            <a:bodyPr rtlCol="0" anchor="ctr"/>
            <a:lstStyle/>
            <a:p>
              <a:endParaRPr lang="en-US"/>
            </a:p>
          </p:txBody>
        </p:sp>
        <p:sp>
          <p:nvSpPr>
            <p:cNvPr id="130" name="Freeform 729">
              <a:extLst>
                <a:ext uri="{FF2B5EF4-FFF2-40B4-BE49-F238E27FC236}">
                  <a16:creationId xmlns:a16="http://schemas.microsoft.com/office/drawing/2014/main" id="{77ECBDA0-4E4F-799D-50F2-537DDA1C0B94}"/>
                </a:ext>
              </a:extLst>
            </p:cNvPr>
            <p:cNvSpPr/>
            <p:nvPr/>
          </p:nvSpPr>
          <p:spPr>
            <a:xfrm>
              <a:off x="3883509" y="5086350"/>
              <a:ext cx="21945" cy="30403"/>
            </a:xfrm>
            <a:custGeom>
              <a:avLst/>
              <a:gdLst>
                <a:gd name="connsiteX0" fmla="*/ 21946 w 21945"/>
                <a:gd name="connsiteY0" fmla="*/ 30404 h 30403"/>
                <a:gd name="connsiteX1" fmla="*/ 0 w 21945"/>
                <a:gd name="connsiteY1" fmla="*/ 0 h 30403"/>
                <a:gd name="connsiteX2" fmla="*/ 21946 w 21945"/>
                <a:gd name="connsiteY2" fmla="*/ 30404 h 30403"/>
              </a:gdLst>
              <a:ahLst/>
              <a:cxnLst>
                <a:cxn ang="0">
                  <a:pos x="connsiteX0" y="connsiteY0"/>
                </a:cxn>
                <a:cxn ang="0">
                  <a:pos x="connsiteX1" y="connsiteY1"/>
                </a:cxn>
                <a:cxn ang="0">
                  <a:pos x="connsiteX2" y="connsiteY2"/>
                </a:cxn>
              </a:cxnLst>
              <a:rect l="l" t="t" r="r" b="b"/>
              <a:pathLst>
                <a:path w="21945" h="30403">
                  <a:moveTo>
                    <a:pt x="21946" y="30404"/>
                  </a:moveTo>
                  <a:cubicBezTo>
                    <a:pt x="14173" y="20803"/>
                    <a:pt x="6629" y="10516"/>
                    <a:pt x="0" y="0"/>
                  </a:cubicBezTo>
                  <a:cubicBezTo>
                    <a:pt x="6858" y="10516"/>
                    <a:pt x="14173" y="20574"/>
                    <a:pt x="21946" y="30404"/>
                  </a:cubicBezTo>
                  <a:close/>
                </a:path>
              </a:pathLst>
            </a:custGeom>
            <a:solidFill>
              <a:srgbClr val="FFFFFF"/>
            </a:solidFill>
            <a:ln w="2286" cap="flat">
              <a:noFill/>
              <a:prstDash val="solid"/>
              <a:miter/>
            </a:ln>
          </p:spPr>
          <p:txBody>
            <a:bodyPr rtlCol="0" anchor="ctr"/>
            <a:lstStyle/>
            <a:p>
              <a:endParaRPr lang="en-US"/>
            </a:p>
          </p:txBody>
        </p:sp>
        <p:sp>
          <p:nvSpPr>
            <p:cNvPr id="131" name="Freeform 730">
              <a:extLst>
                <a:ext uri="{FF2B5EF4-FFF2-40B4-BE49-F238E27FC236}">
                  <a16:creationId xmlns:a16="http://schemas.microsoft.com/office/drawing/2014/main" id="{F5793BC9-E244-481C-F31A-57F606BC1F7A}"/>
                </a:ext>
              </a:extLst>
            </p:cNvPr>
            <p:cNvSpPr/>
            <p:nvPr/>
          </p:nvSpPr>
          <p:spPr>
            <a:xfrm>
              <a:off x="4000780" y="5197678"/>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32" name="Freeform 731">
              <a:extLst>
                <a:ext uri="{FF2B5EF4-FFF2-40B4-BE49-F238E27FC236}">
                  <a16:creationId xmlns:a16="http://schemas.microsoft.com/office/drawing/2014/main" id="{D4063879-62CC-F3D5-3279-B2A9CECE9748}"/>
                </a:ext>
              </a:extLst>
            </p:cNvPr>
            <p:cNvSpPr/>
            <p:nvPr/>
          </p:nvSpPr>
          <p:spPr>
            <a:xfrm>
              <a:off x="4010610" y="5203164"/>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5"/>
                    <a:pt x="686" y="228"/>
                    <a:pt x="0" y="0"/>
                  </a:cubicBezTo>
                  <a:cubicBezTo>
                    <a:pt x="686" y="228"/>
                    <a:pt x="1372" y="685"/>
                    <a:pt x="2286" y="1143"/>
                  </a:cubicBezTo>
                  <a:close/>
                </a:path>
              </a:pathLst>
            </a:custGeom>
            <a:solidFill>
              <a:srgbClr val="FFFFFF"/>
            </a:solidFill>
            <a:ln w="2286" cap="flat">
              <a:noFill/>
              <a:prstDash val="solid"/>
              <a:miter/>
            </a:ln>
          </p:spPr>
          <p:txBody>
            <a:bodyPr rtlCol="0" anchor="ctr"/>
            <a:lstStyle/>
            <a:p>
              <a:endParaRPr lang="en-US"/>
            </a:p>
          </p:txBody>
        </p:sp>
        <p:sp>
          <p:nvSpPr>
            <p:cNvPr id="133" name="Freeform 732">
              <a:extLst>
                <a:ext uri="{FF2B5EF4-FFF2-40B4-BE49-F238E27FC236}">
                  <a16:creationId xmlns:a16="http://schemas.microsoft.com/office/drawing/2014/main" id="{31BFFE76-C646-FA21-26F5-4274652B86EE}"/>
                </a:ext>
              </a:extLst>
            </p:cNvPr>
            <p:cNvSpPr/>
            <p:nvPr/>
          </p:nvSpPr>
          <p:spPr>
            <a:xfrm>
              <a:off x="4005581" y="5200192"/>
              <a:ext cx="2286" cy="1371"/>
            </a:xfrm>
            <a:custGeom>
              <a:avLst/>
              <a:gdLst>
                <a:gd name="connsiteX0" fmla="*/ 2286 w 2286"/>
                <a:gd name="connsiteY0" fmla="*/ 1371 h 1371"/>
                <a:gd name="connsiteX1" fmla="*/ 0 w 2286"/>
                <a:gd name="connsiteY1" fmla="*/ 0 h 1371"/>
                <a:gd name="connsiteX2" fmla="*/ 2286 w 2286"/>
                <a:gd name="connsiteY2" fmla="*/ 1371 h 1371"/>
              </a:gdLst>
              <a:ahLst/>
              <a:cxnLst>
                <a:cxn ang="0">
                  <a:pos x="connsiteX0" y="connsiteY0"/>
                </a:cxn>
                <a:cxn ang="0">
                  <a:pos x="connsiteX1" y="connsiteY1"/>
                </a:cxn>
                <a:cxn ang="0">
                  <a:pos x="connsiteX2" y="connsiteY2"/>
                </a:cxn>
              </a:cxnLst>
              <a:rect l="l" t="t" r="r" b="b"/>
              <a:pathLst>
                <a:path w="2286" h="1371">
                  <a:moveTo>
                    <a:pt x="2286" y="1371"/>
                  </a:moveTo>
                  <a:cubicBezTo>
                    <a:pt x="1600" y="914"/>
                    <a:pt x="686" y="457"/>
                    <a:pt x="0" y="0"/>
                  </a:cubicBezTo>
                  <a:cubicBezTo>
                    <a:pt x="686" y="686"/>
                    <a:pt x="1600" y="1143"/>
                    <a:pt x="2286" y="1371"/>
                  </a:cubicBezTo>
                  <a:close/>
                </a:path>
              </a:pathLst>
            </a:custGeom>
            <a:solidFill>
              <a:srgbClr val="FFFFFF"/>
            </a:solidFill>
            <a:ln w="2286" cap="flat">
              <a:noFill/>
              <a:prstDash val="solid"/>
              <a:miter/>
            </a:ln>
          </p:spPr>
          <p:txBody>
            <a:bodyPr rtlCol="0" anchor="ctr"/>
            <a:lstStyle/>
            <a:p>
              <a:endParaRPr lang="en-US"/>
            </a:p>
          </p:txBody>
        </p:sp>
        <p:sp>
          <p:nvSpPr>
            <p:cNvPr id="134" name="Freeform 733">
              <a:extLst>
                <a:ext uri="{FF2B5EF4-FFF2-40B4-BE49-F238E27FC236}">
                  <a16:creationId xmlns:a16="http://schemas.microsoft.com/office/drawing/2014/main" id="{AEA5E3F3-CB73-042F-91F8-ED6796C4D871}"/>
                </a:ext>
              </a:extLst>
            </p:cNvPr>
            <p:cNvSpPr/>
            <p:nvPr/>
          </p:nvSpPr>
          <p:spPr>
            <a:xfrm>
              <a:off x="4020440" y="5208193"/>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4"/>
                    <a:pt x="2286" y="1143"/>
                  </a:cubicBezTo>
                  <a:close/>
                </a:path>
              </a:pathLst>
            </a:custGeom>
            <a:solidFill>
              <a:srgbClr val="FFFFFF"/>
            </a:solidFill>
            <a:ln w="2286" cap="flat">
              <a:noFill/>
              <a:prstDash val="solid"/>
              <a:miter/>
            </a:ln>
          </p:spPr>
          <p:txBody>
            <a:bodyPr rtlCol="0" anchor="ctr"/>
            <a:lstStyle/>
            <a:p>
              <a:endParaRPr lang="en-US"/>
            </a:p>
          </p:txBody>
        </p:sp>
        <p:sp>
          <p:nvSpPr>
            <p:cNvPr id="135" name="Freeform 734">
              <a:extLst>
                <a:ext uri="{FF2B5EF4-FFF2-40B4-BE49-F238E27FC236}">
                  <a16:creationId xmlns:a16="http://schemas.microsoft.com/office/drawing/2014/main" id="{7FB88BED-E826-C12F-9B8D-8348B12B4A88}"/>
                </a:ext>
              </a:extLst>
            </p:cNvPr>
            <p:cNvSpPr/>
            <p:nvPr/>
          </p:nvSpPr>
          <p:spPr>
            <a:xfrm>
              <a:off x="4015411" y="5205679"/>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686" y="457"/>
                    <a:pt x="0" y="0"/>
                  </a:cubicBezTo>
                  <a:cubicBezTo>
                    <a:pt x="686" y="457"/>
                    <a:pt x="1600" y="915"/>
                    <a:pt x="2286" y="1143"/>
                  </a:cubicBezTo>
                  <a:close/>
                </a:path>
              </a:pathLst>
            </a:custGeom>
            <a:solidFill>
              <a:srgbClr val="FFFFFF"/>
            </a:solidFill>
            <a:ln w="2286" cap="flat">
              <a:noFill/>
              <a:prstDash val="solid"/>
              <a:miter/>
            </a:ln>
          </p:spPr>
          <p:txBody>
            <a:bodyPr rtlCol="0" anchor="ctr"/>
            <a:lstStyle/>
            <a:p>
              <a:endParaRPr lang="en-US"/>
            </a:p>
          </p:txBody>
        </p:sp>
        <p:sp>
          <p:nvSpPr>
            <p:cNvPr id="136" name="Freeform 735">
              <a:extLst>
                <a:ext uri="{FF2B5EF4-FFF2-40B4-BE49-F238E27FC236}">
                  <a16:creationId xmlns:a16="http://schemas.microsoft.com/office/drawing/2014/main" id="{A79D7DAF-ACE1-D84B-281F-98CBF8CAD163}"/>
                </a:ext>
              </a:extLst>
            </p:cNvPr>
            <p:cNvSpPr/>
            <p:nvPr/>
          </p:nvSpPr>
          <p:spPr>
            <a:xfrm>
              <a:off x="4025469" y="5210708"/>
              <a:ext cx="2286" cy="1143"/>
            </a:xfrm>
            <a:custGeom>
              <a:avLst/>
              <a:gdLst>
                <a:gd name="connsiteX0" fmla="*/ 2286 w 2286"/>
                <a:gd name="connsiteY0" fmla="*/ 1143 h 1143"/>
                <a:gd name="connsiteX1" fmla="*/ 0 w 2286"/>
                <a:gd name="connsiteY1" fmla="*/ 0 h 1143"/>
                <a:gd name="connsiteX2" fmla="*/ 2286 w 2286"/>
                <a:gd name="connsiteY2" fmla="*/ 1143 h 1143"/>
              </a:gdLst>
              <a:ahLst/>
              <a:cxnLst>
                <a:cxn ang="0">
                  <a:pos x="connsiteX0" y="connsiteY0"/>
                </a:cxn>
                <a:cxn ang="0">
                  <a:pos x="connsiteX1" y="connsiteY1"/>
                </a:cxn>
                <a:cxn ang="0">
                  <a:pos x="connsiteX2" y="connsiteY2"/>
                </a:cxn>
              </a:cxnLst>
              <a:rect l="l" t="t" r="r" b="b"/>
              <a:pathLst>
                <a:path w="2286" h="1143">
                  <a:moveTo>
                    <a:pt x="2286" y="1143"/>
                  </a:moveTo>
                  <a:cubicBezTo>
                    <a:pt x="1600" y="686"/>
                    <a:pt x="914" y="458"/>
                    <a:pt x="0" y="0"/>
                  </a:cubicBezTo>
                  <a:cubicBezTo>
                    <a:pt x="686" y="458"/>
                    <a:pt x="1600" y="686"/>
                    <a:pt x="2286" y="1143"/>
                  </a:cubicBezTo>
                  <a:close/>
                </a:path>
              </a:pathLst>
            </a:custGeom>
            <a:solidFill>
              <a:srgbClr val="FFFFFF"/>
            </a:solidFill>
            <a:ln w="2286" cap="flat">
              <a:noFill/>
              <a:prstDash val="solid"/>
              <a:miter/>
            </a:ln>
          </p:spPr>
          <p:txBody>
            <a:bodyPr rtlCol="0" anchor="ctr"/>
            <a:lstStyle/>
            <a:p>
              <a:endParaRPr lang="en-US"/>
            </a:p>
          </p:txBody>
        </p:sp>
        <p:sp>
          <p:nvSpPr>
            <p:cNvPr id="137" name="Freeform 736">
              <a:extLst>
                <a:ext uri="{FF2B5EF4-FFF2-40B4-BE49-F238E27FC236}">
                  <a16:creationId xmlns:a16="http://schemas.microsoft.com/office/drawing/2014/main" id="{999C75A7-10A2-D4FB-05F4-D43C3F32A8D0}"/>
                </a:ext>
              </a:extLst>
            </p:cNvPr>
            <p:cNvSpPr/>
            <p:nvPr/>
          </p:nvSpPr>
          <p:spPr>
            <a:xfrm>
              <a:off x="4036213" y="5215737"/>
              <a:ext cx="1600" cy="685"/>
            </a:xfrm>
            <a:custGeom>
              <a:avLst/>
              <a:gdLst>
                <a:gd name="connsiteX0" fmla="*/ 1600 w 1600"/>
                <a:gd name="connsiteY0" fmla="*/ 685 h 685"/>
                <a:gd name="connsiteX1" fmla="*/ 0 w 1600"/>
                <a:gd name="connsiteY1" fmla="*/ 0 h 685"/>
                <a:gd name="connsiteX2" fmla="*/ 1600 w 1600"/>
                <a:gd name="connsiteY2" fmla="*/ 685 h 685"/>
              </a:gdLst>
              <a:ahLst/>
              <a:cxnLst>
                <a:cxn ang="0">
                  <a:pos x="connsiteX0" y="connsiteY0"/>
                </a:cxn>
                <a:cxn ang="0">
                  <a:pos x="connsiteX1" y="connsiteY1"/>
                </a:cxn>
                <a:cxn ang="0">
                  <a:pos x="connsiteX2" y="connsiteY2"/>
                </a:cxn>
              </a:cxnLst>
              <a:rect l="l" t="t" r="r" b="b"/>
              <a:pathLst>
                <a:path w="1600" h="685">
                  <a:moveTo>
                    <a:pt x="1600" y="685"/>
                  </a:moveTo>
                  <a:cubicBezTo>
                    <a:pt x="1143" y="457"/>
                    <a:pt x="457" y="228"/>
                    <a:pt x="0" y="0"/>
                  </a:cubicBezTo>
                  <a:cubicBezTo>
                    <a:pt x="457" y="228"/>
                    <a:pt x="1143" y="457"/>
                    <a:pt x="1600" y="685"/>
                  </a:cubicBezTo>
                  <a:close/>
                </a:path>
              </a:pathLst>
            </a:custGeom>
            <a:solidFill>
              <a:srgbClr val="FFFFFF"/>
            </a:solidFill>
            <a:ln w="2286" cap="flat">
              <a:noFill/>
              <a:prstDash val="solid"/>
              <a:miter/>
            </a:ln>
          </p:spPr>
          <p:txBody>
            <a:bodyPr rtlCol="0" anchor="ctr"/>
            <a:lstStyle/>
            <a:p>
              <a:endParaRPr lang="en-US"/>
            </a:p>
          </p:txBody>
        </p:sp>
        <p:sp>
          <p:nvSpPr>
            <p:cNvPr id="138" name="Freeform 737">
              <a:extLst>
                <a:ext uri="{FF2B5EF4-FFF2-40B4-BE49-F238E27FC236}">
                  <a16:creationId xmlns:a16="http://schemas.microsoft.com/office/drawing/2014/main" id="{8E23E0ED-B578-C225-D278-A198224F71A6}"/>
                </a:ext>
              </a:extLst>
            </p:cNvPr>
            <p:cNvSpPr/>
            <p:nvPr/>
          </p:nvSpPr>
          <p:spPr>
            <a:xfrm>
              <a:off x="3952317" y="5163845"/>
              <a:ext cx="2743" cy="2286"/>
            </a:xfrm>
            <a:custGeom>
              <a:avLst/>
              <a:gdLst>
                <a:gd name="connsiteX0" fmla="*/ 2743 w 2743"/>
                <a:gd name="connsiteY0" fmla="*/ 2286 h 2286"/>
                <a:gd name="connsiteX1" fmla="*/ 0 w 2743"/>
                <a:gd name="connsiteY1" fmla="*/ 0 h 2286"/>
                <a:gd name="connsiteX2" fmla="*/ 2743 w 2743"/>
                <a:gd name="connsiteY2" fmla="*/ 2286 h 2286"/>
              </a:gdLst>
              <a:ahLst/>
              <a:cxnLst>
                <a:cxn ang="0">
                  <a:pos x="connsiteX0" y="connsiteY0"/>
                </a:cxn>
                <a:cxn ang="0">
                  <a:pos x="connsiteX1" y="connsiteY1"/>
                </a:cxn>
                <a:cxn ang="0">
                  <a:pos x="connsiteX2" y="connsiteY2"/>
                </a:cxn>
              </a:cxnLst>
              <a:rect l="l" t="t" r="r" b="b"/>
              <a:pathLst>
                <a:path w="2743" h="2286">
                  <a:moveTo>
                    <a:pt x="2743" y="2286"/>
                  </a:moveTo>
                  <a:cubicBezTo>
                    <a:pt x="1829" y="1601"/>
                    <a:pt x="914" y="686"/>
                    <a:pt x="0" y="0"/>
                  </a:cubicBezTo>
                  <a:cubicBezTo>
                    <a:pt x="914" y="686"/>
                    <a:pt x="1829" y="1601"/>
                    <a:pt x="2743" y="2286"/>
                  </a:cubicBezTo>
                  <a:close/>
                </a:path>
              </a:pathLst>
            </a:custGeom>
            <a:solidFill>
              <a:srgbClr val="FFFFFF"/>
            </a:solidFill>
            <a:ln w="2286" cap="flat">
              <a:noFill/>
              <a:prstDash val="solid"/>
              <a:miter/>
            </a:ln>
          </p:spPr>
          <p:txBody>
            <a:bodyPr rtlCol="0" anchor="ctr"/>
            <a:lstStyle/>
            <a:p>
              <a:endParaRPr lang="en-US"/>
            </a:p>
          </p:txBody>
        </p:sp>
        <p:sp>
          <p:nvSpPr>
            <p:cNvPr id="139" name="Freeform 738">
              <a:extLst>
                <a:ext uri="{FF2B5EF4-FFF2-40B4-BE49-F238E27FC236}">
                  <a16:creationId xmlns:a16="http://schemas.microsoft.com/office/drawing/2014/main" id="{E0297637-E53D-652A-6E93-DFDFA503E0BD}"/>
                </a:ext>
              </a:extLst>
            </p:cNvPr>
            <p:cNvSpPr/>
            <p:nvPr/>
          </p:nvSpPr>
          <p:spPr>
            <a:xfrm>
              <a:off x="4030727" y="5213223"/>
              <a:ext cx="2057" cy="914"/>
            </a:xfrm>
            <a:custGeom>
              <a:avLst/>
              <a:gdLst>
                <a:gd name="connsiteX0" fmla="*/ 2057 w 2057"/>
                <a:gd name="connsiteY0" fmla="*/ 914 h 914"/>
                <a:gd name="connsiteX1" fmla="*/ 0 w 2057"/>
                <a:gd name="connsiteY1" fmla="*/ 0 h 914"/>
                <a:gd name="connsiteX2" fmla="*/ 2057 w 2057"/>
                <a:gd name="connsiteY2" fmla="*/ 914 h 914"/>
              </a:gdLst>
              <a:ahLst/>
              <a:cxnLst>
                <a:cxn ang="0">
                  <a:pos x="connsiteX0" y="connsiteY0"/>
                </a:cxn>
                <a:cxn ang="0">
                  <a:pos x="connsiteX1" y="connsiteY1"/>
                </a:cxn>
                <a:cxn ang="0">
                  <a:pos x="connsiteX2" y="connsiteY2"/>
                </a:cxn>
              </a:cxnLst>
              <a:rect l="l" t="t" r="r" b="b"/>
              <a:pathLst>
                <a:path w="2057" h="914">
                  <a:moveTo>
                    <a:pt x="2057" y="914"/>
                  </a:moveTo>
                  <a:cubicBezTo>
                    <a:pt x="1372" y="686"/>
                    <a:pt x="686" y="229"/>
                    <a:pt x="0" y="0"/>
                  </a:cubicBezTo>
                  <a:cubicBezTo>
                    <a:pt x="686" y="229"/>
                    <a:pt x="1372" y="686"/>
                    <a:pt x="2057" y="914"/>
                  </a:cubicBezTo>
                  <a:close/>
                </a:path>
              </a:pathLst>
            </a:custGeom>
            <a:solidFill>
              <a:srgbClr val="FFFFFF"/>
            </a:solidFill>
            <a:ln w="2286" cap="flat">
              <a:noFill/>
              <a:prstDash val="solid"/>
              <a:miter/>
            </a:ln>
          </p:spPr>
          <p:txBody>
            <a:bodyPr rtlCol="0" anchor="ctr"/>
            <a:lstStyle/>
            <a:p>
              <a:endParaRPr lang="en-US"/>
            </a:p>
          </p:txBody>
        </p:sp>
        <p:sp>
          <p:nvSpPr>
            <p:cNvPr id="140" name="Freeform 739">
              <a:extLst>
                <a:ext uri="{FF2B5EF4-FFF2-40B4-BE49-F238E27FC236}">
                  <a16:creationId xmlns:a16="http://schemas.microsoft.com/office/drawing/2014/main" id="{E85232EE-A2FE-E221-62B9-24F0FAED0681}"/>
                </a:ext>
              </a:extLst>
            </p:cNvPr>
            <p:cNvSpPr/>
            <p:nvPr/>
          </p:nvSpPr>
          <p:spPr>
            <a:xfrm>
              <a:off x="4574566" y="4982565"/>
              <a:ext cx="1600" cy="8915"/>
            </a:xfrm>
            <a:custGeom>
              <a:avLst/>
              <a:gdLst>
                <a:gd name="connsiteX0" fmla="*/ 1600 w 1600"/>
                <a:gd name="connsiteY0" fmla="*/ 0 h 8915"/>
                <a:gd name="connsiteX1" fmla="*/ 0 w 1600"/>
                <a:gd name="connsiteY1" fmla="*/ 8915 h 8915"/>
                <a:gd name="connsiteX2" fmla="*/ 1600 w 1600"/>
                <a:gd name="connsiteY2" fmla="*/ 0 h 8915"/>
              </a:gdLst>
              <a:ahLst/>
              <a:cxnLst>
                <a:cxn ang="0">
                  <a:pos x="connsiteX0" y="connsiteY0"/>
                </a:cxn>
                <a:cxn ang="0">
                  <a:pos x="connsiteX1" y="connsiteY1"/>
                </a:cxn>
                <a:cxn ang="0">
                  <a:pos x="connsiteX2" y="connsiteY2"/>
                </a:cxn>
              </a:cxnLst>
              <a:rect l="l" t="t" r="r" b="b"/>
              <a:pathLst>
                <a:path w="1600" h="8915">
                  <a:moveTo>
                    <a:pt x="1600" y="0"/>
                  </a:moveTo>
                  <a:cubicBezTo>
                    <a:pt x="1143" y="2971"/>
                    <a:pt x="686" y="5943"/>
                    <a:pt x="0" y="8915"/>
                  </a:cubicBezTo>
                  <a:cubicBezTo>
                    <a:pt x="457" y="5943"/>
                    <a:pt x="1143" y="2971"/>
                    <a:pt x="1600" y="0"/>
                  </a:cubicBezTo>
                  <a:close/>
                </a:path>
              </a:pathLst>
            </a:custGeom>
            <a:solidFill>
              <a:srgbClr val="FFFFFF"/>
            </a:solidFill>
            <a:ln w="2286" cap="flat">
              <a:noFill/>
              <a:prstDash val="solid"/>
              <a:miter/>
            </a:ln>
          </p:spPr>
          <p:txBody>
            <a:bodyPr rtlCol="0" anchor="ctr"/>
            <a:lstStyle/>
            <a:p>
              <a:endParaRPr lang="en-US"/>
            </a:p>
          </p:txBody>
        </p:sp>
        <p:sp>
          <p:nvSpPr>
            <p:cNvPr id="141" name="Freeform 740">
              <a:extLst>
                <a:ext uri="{FF2B5EF4-FFF2-40B4-BE49-F238E27FC236}">
                  <a16:creationId xmlns:a16="http://schemas.microsoft.com/office/drawing/2014/main" id="{815B6D49-E93A-ACC5-9172-9383C2BFD6B0}"/>
                </a:ext>
              </a:extLst>
            </p:cNvPr>
            <p:cNvSpPr/>
            <p:nvPr/>
          </p:nvSpPr>
          <p:spPr>
            <a:xfrm>
              <a:off x="3968091" y="5176189"/>
              <a:ext cx="2514" cy="1828"/>
            </a:xfrm>
            <a:custGeom>
              <a:avLst/>
              <a:gdLst>
                <a:gd name="connsiteX0" fmla="*/ 2515 w 2514"/>
                <a:gd name="connsiteY0" fmla="*/ 1829 h 1828"/>
                <a:gd name="connsiteX1" fmla="*/ 0 w 2514"/>
                <a:gd name="connsiteY1" fmla="*/ 0 h 1828"/>
                <a:gd name="connsiteX2" fmla="*/ 2515 w 2514"/>
                <a:gd name="connsiteY2" fmla="*/ 1829 h 1828"/>
              </a:gdLst>
              <a:ahLst/>
              <a:cxnLst>
                <a:cxn ang="0">
                  <a:pos x="connsiteX0" y="connsiteY0"/>
                </a:cxn>
                <a:cxn ang="0">
                  <a:pos x="connsiteX1" y="connsiteY1"/>
                </a:cxn>
                <a:cxn ang="0">
                  <a:pos x="connsiteX2" y="connsiteY2"/>
                </a:cxn>
              </a:cxnLst>
              <a:rect l="l" t="t" r="r" b="b"/>
              <a:pathLst>
                <a:path w="2514" h="1828">
                  <a:moveTo>
                    <a:pt x="2515" y="1829"/>
                  </a:moveTo>
                  <a:cubicBezTo>
                    <a:pt x="1600" y="1143"/>
                    <a:pt x="914" y="686"/>
                    <a:pt x="0" y="0"/>
                  </a:cubicBezTo>
                  <a:cubicBezTo>
                    <a:pt x="914" y="686"/>
                    <a:pt x="1600" y="1143"/>
                    <a:pt x="2515" y="1829"/>
                  </a:cubicBezTo>
                  <a:close/>
                </a:path>
              </a:pathLst>
            </a:custGeom>
            <a:solidFill>
              <a:srgbClr val="FFFFFF"/>
            </a:solidFill>
            <a:ln w="2286" cap="flat">
              <a:noFill/>
              <a:prstDash val="solid"/>
              <a:miter/>
            </a:ln>
          </p:spPr>
          <p:txBody>
            <a:bodyPr rtlCol="0" anchor="ctr"/>
            <a:lstStyle/>
            <a:p>
              <a:endParaRPr lang="en-US"/>
            </a:p>
          </p:txBody>
        </p:sp>
        <p:sp>
          <p:nvSpPr>
            <p:cNvPr id="142" name="Freeform 741">
              <a:extLst>
                <a:ext uri="{FF2B5EF4-FFF2-40B4-BE49-F238E27FC236}">
                  <a16:creationId xmlns:a16="http://schemas.microsoft.com/office/drawing/2014/main" id="{09DA6BD0-BDD2-1C2F-3BEF-3A01831850D8}"/>
                </a:ext>
              </a:extLst>
            </p:cNvPr>
            <p:cNvSpPr/>
            <p:nvPr/>
          </p:nvSpPr>
          <p:spPr>
            <a:xfrm>
              <a:off x="3835045" y="4528603"/>
              <a:ext cx="733132" cy="685136"/>
            </a:xfrm>
            <a:custGeom>
              <a:avLst/>
              <a:gdLst>
                <a:gd name="connsiteX0" fmla="*/ 147676 w 733132"/>
                <a:gd name="connsiteY0" fmla="*/ 615125 h 685136"/>
                <a:gd name="connsiteX1" fmla="*/ 210541 w 733132"/>
                <a:gd name="connsiteY1" fmla="*/ 648272 h 685136"/>
                <a:gd name="connsiteX2" fmla="*/ 277520 w 733132"/>
                <a:gd name="connsiteY2" fmla="*/ 673876 h 685136"/>
                <a:gd name="connsiteX3" fmla="*/ 553212 w 733132"/>
                <a:gd name="connsiteY3" fmla="*/ 641872 h 685136"/>
                <a:gd name="connsiteX4" fmla="*/ 719404 w 733132"/>
                <a:gd name="connsiteY4" fmla="*/ 409843 h 685136"/>
                <a:gd name="connsiteX5" fmla="*/ 733120 w 733132"/>
                <a:gd name="connsiteY5" fmla="*/ 314288 h 685136"/>
                <a:gd name="connsiteX6" fmla="*/ 726719 w 733132"/>
                <a:gd name="connsiteY6" fmla="*/ 238393 h 685136"/>
                <a:gd name="connsiteX7" fmla="*/ 666826 w 733132"/>
                <a:gd name="connsiteY7" fmla="*/ 135294 h 685136"/>
                <a:gd name="connsiteX8" fmla="*/ 410566 w 733132"/>
                <a:gd name="connsiteY8" fmla="*/ 1792 h 685136"/>
                <a:gd name="connsiteX9" fmla="*/ 271577 w 733132"/>
                <a:gd name="connsiteY9" fmla="*/ 14822 h 685136"/>
                <a:gd name="connsiteX10" fmla="*/ 57607 w 733132"/>
                <a:gd name="connsiteY10" fmla="*/ 169355 h 685136"/>
                <a:gd name="connsiteX11" fmla="*/ 0 w 733132"/>
                <a:gd name="connsiteY11" fmla="*/ 403899 h 685136"/>
                <a:gd name="connsiteX12" fmla="*/ 2057 w 733132"/>
                <a:gd name="connsiteY12" fmla="*/ 426988 h 685136"/>
                <a:gd name="connsiteX13" fmla="*/ 39091 w 733132"/>
                <a:gd name="connsiteY13" fmla="*/ 496482 h 685136"/>
                <a:gd name="connsiteX14" fmla="*/ 147676 w 733132"/>
                <a:gd name="connsiteY14" fmla="*/ 615125 h 685136"/>
                <a:gd name="connsiteX15" fmla="*/ 85496 w 733132"/>
                <a:gd name="connsiteY15" fmla="*/ 306058 h 685136"/>
                <a:gd name="connsiteX16" fmla="*/ 145618 w 733132"/>
                <a:gd name="connsiteY16" fmla="*/ 180100 h 685136"/>
                <a:gd name="connsiteX17" fmla="*/ 308839 w 733132"/>
                <a:gd name="connsiteY17" fmla="*/ 72886 h 685136"/>
                <a:gd name="connsiteX18" fmla="*/ 459715 w 733132"/>
                <a:gd name="connsiteY18" fmla="*/ 79516 h 685136"/>
                <a:gd name="connsiteX19" fmla="*/ 656996 w 733132"/>
                <a:gd name="connsiteY19" fmla="*/ 259881 h 685136"/>
                <a:gd name="connsiteX20" fmla="*/ 672998 w 733132"/>
                <a:gd name="connsiteY20" fmla="*/ 360694 h 685136"/>
                <a:gd name="connsiteX21" fmla="*/ 560299 w 733132"/>
                <a:gd name="connsiteY21" fmla="*/ 597066 h 685136"/>
                <a:gd name="connsiteX22" fmla="*/ 335813 w 733132"/>
                <a:gd name="connsiteY22" fmla="*/ 648272 h 685136"/>
                <a:gd name="connsiteX23" fmla="*/ 163906 w 733132"/>
                <a:gd name="connsiteY23" fmla="*/ 575349 h 685136"/>
                <a:gd name="connsiteX24" fmla="*/ 85496 w 733132"/>
                <a:gd name="connsiteY24" fmla="*/ 306058 h 685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3132" h="685136">
                  <a:moveTo>
                    <a:pt x="147676" y="615125"/>
                  </a:moveTo>
                  <a:cubicBezTo>
                    <a:pt x="167564" y="627927"/>
                    <a:pt x="189281" y="637757"/>
                    <a:pt x="210541" y="648272"/>
                  </a:cubicBezTo>
                  <a:cubicBezTo>
                    <a:pt x="232029" y="658788"/>
                    <a:pt x="254203" y="668161"/>
                    <a:pt x="277520" y="673876"/>
                  </a:cubicBezTo>
                  <a:cubicBezTo>
                    <a:pt x="368732" y="696736"/>
                    <a:pt x="469544" y="684163"/>
                    <a:pt x="553212" y="641872"/>
                  </a:cubicBezTo>
                  <a:cubicBezTo>
                    <a:pt x="642823" y="596380"/>
                    <a:pt x="695173" y="504254"/>
                    <a:pt x="719404" y="409843"/>
                  </a:cubicBezTo>
                  <a:cubicBezTo>
                    <a:pt x="727405" y="378524"/>
                    <a:pt x="732892" y="346520"/>
                    <a:pt x="733120" y="314288"/>
                  </a:cubicBezTo>
                  <a:cubicBezTo>
                    <a:pt x="733349" y="288913"/>
                    <a:pt x="730377" y="263539"/>
                    <a:pt x="726719" y="238393"/>
                  </a:cubicBezTo>
                  <a:cubicBezTo>
                    <a:pt x="709117" y="190844"/>
                    <a:pt x="684657" y="157697"/>
                    <a:pt x="666826" y="135294"/>
                  </a:cubicBezTo>
                  <a:cubicBezTo>
                    <a:pt x="600989" y="53227"/>
                    <a:pt x="513207" y="15050"/>
                    <a:pt x="410566" y="1792"/>
                  </a:cubicBezTo>
                  <a:cubicBezTo>
                    <a:pt x="371932" y="-3238"/>
                    <a:pt x="308153" y="2706"/>
                    <a:pt x="271577" y="14822"/>
                  </a:cubicBezTo>
                  <a:cubicBezTo>
                    <a:pt x="221513" y="31281"/>
                    <a:pt x="98755" y="87059"/>
                    <a:pt x="57607" y="169355"/>
                  </a:cubicBezTo>
                  <a:cubicBezTo>
                    <a:pt x="-7772" y="286170"/>
                    <a:pt x="1600" y="330061"/>
                    <a:pt x="0" y="403899"/>
                  </a:cubicBezTo>
                  <a:cubicBezTo>
                    <a:pt x="457" y="411671"/>
                    <a:pt x="1143" y="419444"/>
                    <a:pt x="2057" y="426988"/>
                  </a:cubicBezTo>
                  <a:cubicBezTo>
                    <a:pt x="12344" y="451448"/>
                    <a:pt x="25146" y="473851"/>
                    <a:pt x="39091" y="496482"/>
                  </a:cubicBezTo>
                  <a:cubicBezTo>
                    <a:pt x="67208" y="543116"/>
                    <a:pt x="101041" y="585179"/>
                    <a:pt x="147676" y="615125"/>
                  </a:cubicBezTo>
                  <a:close/>
                  <a:moveTo>
                    <a:pt x="85496" y="306058"/>
                  </a:moveTo>
                  <a:cubicBezTo>
                    <a:pt x="93497" y="254623"/>
                    <a:pt x="115443" y="219876"/>
                    <a:pt x="145618" y="180100"/>
                  </a:cubicBezTo>
                  <a:cubicBezTo>
                    <a:pt x="185623" y="127293"/>
                    <a:pt x="245288" y="89117"/>
                    <a:pt x="308839" y="72886"/>
                  </a:cubicBezTo>
                  <a:cubicBezTo>
                    <a:pt x="346100" y="63285"/>
                    <a:pt x="402336" y="64657"/>
                    <a:pt x="459715" y="79516"/>
                  </a:cubicBezTo>
                  <a:cubicBezTo>
                    <a:pt x="558698" y="104890"/>
                    <a:pt x="621792" y="164326"/>
                    <a:pt x="656996" y="259881"/>
                  </a:cubicBezTo>
                  <a:cubicBezTo>
                    <a:pt x="662711" y="275654"/>
                    <a:pt x="672541" y="328232"/>
                    <a:pt x="672998" y="360694"/>
                  </a:cubicBezTo>
                  <a:cubicBezTo>
                    <a:pt x="667969" y="456934"/>
                    <a:pt x="638023" y="537630"/>
                    <a:pt x="560299" y="597066"/>
                  </a:cubicBezTo>
                  <a:cubicBezTo>
                    <a:pt x="538353" y="613982"/>
                    <a:pt x="453314" y="658788"/>
                    <a:pt x="335813" y="648272"/>
                  </a:cubicBezTo>
                  <a:cubicBezTo>
                    <a:pt x="236830" y="642557"/>
                    <a:pt x="191795" y="601638"/>
                    <a:pt x="163906" y="575349"/>
                  </a:cubicBezTo>
                  <a:cubicBezTo>
                    <a:pt x="131445" y="545174"/>
                    <a:pt x="62408" y="471793"/>
                    <a:pt x="85496" y="306058"/>
                  </a:cubicBezTo>
                  <a:close/>
                </a:path>
              </a:pathLst>
            </a:custGeom>
            <a:solidFill>
              <a:schemeClr val="accent5">
                <a:lumMod val="60000"/>
                <a:lumOff val="40000"/>
              </a:schemeClr>
            </a:solidFill>
            <a:ln w="2286" cap="flat">
              <a:noFill/>
              <a:prstDash val="solid"/>
              <a:miter/>
            </a:ln>
          </p:spPr>
          <p:txBody>
            <a:bodyPr rtlCol="0" anchor="ctr"/>
            <a:lstStyle/>
            <a:p>
              <a:endParaRPr lang="en-US"/>
            </a:p>
          </p:txBody>
        </p:sp>
        <p:sp>
          <p:nvSpPr>
            <p:cNvPr id="143" name="Freeform 742">
              <a:extLst>
                <a:ext uri="{FF2B5EF4-FFF2-40B4-BE49-F238E27FC236}">
                  <a16:creationId xmlns:a16="http://schemas.microsoft.com/office/drawing/2014/main" id="{54AC860C-B42A-FC8A-1202-E8C10DC469FA}"/>
                </a:ext>
              </a:extLst>
            </p:cNvPr>
            <p:cNvSpPr/>
            <p:nvPr/>
          </p:nvSpPr>
          <p:spPr>
            <a:xfrm>
              <a:off x="3956432" y="5167274"/>
              <a:ext cx="10058" cy="7772"/>
            </a:xfrm>
            <a:custGeom>
              <a:avLst/>
              <a:gdLst>
                <a:gd name="connsiteX0" fmla="*/ 10058 w 10058"/>
                <a:gd name="connsiteY0" fmla="*/ 7773 h 7772"/>
                <a:gd name="connsiteX1" fmla="*/ 0 w 10058"/>
                <a:gd name="connsiteY1" fmla="*/ 0 h 7772"/>
                <a:gd name="connsiteX2" fmla="*/ 10058 w 10058"/>
                <a:gd name="connsiteY2" fmla="*/ 7773 h 7772"/>
              </a:gdLst>
              <a:ahLst/>
              <a:cxnLst>
                <a:cxn ang="0">
                  <a:pos x="connsiteX0" y="connsiteY0"/>
                </a:cxn>
                <a:cxn ang="0">
                  <a:pos x="connsiteX1" y="connsiteY1"/>
                </a:cxn>
                <a:cxn ang="0">
                  <a:pos x="connsiteX2" y="connsiteY2"/>
                </a:cxn>
              </a:cxnLst>
              <a:rect l="l" t="t" r="r" b="b"/>
              <a:pathLst>
                <a:path w="10058" h="7772">
                  <a:moveTo>
                    <a:pt x="10058" y="7773"/>
                  </a:moveTo>
                  <a:cubicBezTo>
                    <a:pt x="6629" y="5258"/>
                    <a:pt x="3200" y="2515"/>
                    <a:pt x="0" y="0"/>
                  </a:cubicBezTo>
                  <a:cubicBezTo>
                    <a:pt x="3200" y="2515"/>
                    <a:pt x="6629" y="5258"/>
                    <a:pt x="10058" y="7773"/>
                  </a:cubicBezTo>
                  <a:close/>
                </a:path>
              </a:pathLst>
            </a:custGeom>
            <a:solidFill>
              <a:srgbClr val="FFFFFF"/>
            </a:solidFill>
            <a:ln w="2286" cap="flat">
              <a:noFill/>
              <a:prstDash val="solid"/>
              <a:miter/>
            </a:ln>
          </p:spPr>
          <p:txBody>
            <a:bodyPr rtlCol="0" anchor="ctr"/>
            <a:lstStyle/>
            <a:p>
              <a:endParaRPr lang="en-US"/>
            </a:p>
          </p:txBody>
        </p:sp>
        <p:sp>
          <p:nvSpPr>
            <p:cNvPr id="144" name="Freeform 743">
              <a:extLst>
                <a:ext uri="{FF2B5EF4-FFF2-40B4-BE49-F238E27FC236}">
                  <a16:creationId xmlns:a16="http://schemas.microsoft.com/office/drawing/2014/main" id="{564F9826-3650-5CCF-26CC-4BA27AD67758}"/>
                </a:ext>
              </a:extLst>
            </p:cNvPr>
            <p:cNvSpPr/>
            <p:nvPr/>
          </p:nvSpPr>
          <p:spPr>
            <a:xfrm>
              <a:off x="3972434" y="5179618"/>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4" y="457"/>
                    <a:pt x="0" y="0"/>
                  </a:cubicBezTo>
                  <a:cubicBezTo>
                    <a:pt x="914" y="457"/>
                    <a:pt x="1829" y="914"/>
                    <a:pt x="2515" y="1600"/>
                  </a:cubicBezTo>
                  <a:close/>
                </a:path>
              </a:pathLst>
            </a:custGeom>
            <a:solidFill>
              <a:srgbClr val="FFFFFF"/>
            </a:solidFill>
            <a:ln w="2286" cap="flat">
              <a:noFill/>
              <a:prstDash val="solid"/>
              <a:miter/>
            </a:ln>
          </p:spPr>
          <p:txBody>
            <a:bodyPr rtlCol="0" anchor="ctr"/>
            <a:lstStyle/>
            <a:p>
              <a:endParaRPr lang="en-US"/>
            </a:p>
          </p:txBody>
        </p:sp>
        <p:sp>
          <p:nvSpPr>
            <p:cNvPr id="145" name="Freeform 744">
              <a:extLst>
                <a:ext uri="{FF2B5EF4-FFF2-40B4-BE49-F238E27FC236}">
                  <a16:creationId xmlns:a16="http://schemas.microsoft.com/office/drawing/2014/main" id="{9ED0F469-50E5-B7EB-556A-A7A0741F821D}"/>
                </a:ext>
              </a:extLst>
            </p:cNvPr>
            <p:cNvSpPr/>
            <p:nvPr/>
          </p:nvSpPr>
          <p:spPr>
            <a:xfrm>
              <a:off x="3977235" y="5182590"/>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457"/>
                    <a:pt x="0" y="0"/>
                  </a:cubicBezTo>
                  <a:cubicBezTo>
                    <a:pt x="686" y="685"/>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46" name="Freeform 745">
              <a:extLst>
                <a:ext uri="{FF2B5EF4-FFF2-40B4-BE49-F238E27FC236}">
                  <a16:creationId xmlns:a16="http://schemas.microsoft.com/office/drawing/2014/main" id="{1C1CBA6A-58BD-3967-FF53-627DDBD1DB8A}"/>
                </a:ext>
              </a:extLst>
            </p:cNvPr>
            <p:cNvSpPr/>
            <p:nvPr/>
          </p:nvSpPr>
          <p:spPr>
            <a:xfrm>
              <a:off x="3986379" y="5188991"/>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914"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7" name="Freeform 746">
              <a:extLst>
                <a:ext uri="{FF2B5EF4-FFF2-40B4-BE49-F238E27FC236}">
                  <a16:creationId xmlns:a16="http://schemas.microsoft.com/office/drawing/2014/main" id="{A9CB6191-6F7D-59A5-7286-30D00BAC9FF8}"/>
                </a:ext>
              </a:extLst>
            </p:cNvPr>
            <p:cNvSpPr/>
            <p:nvPr/>
          </p:nvSpPr>
          <p:spPr>
            <a:xfrm>
              <a:off x="3991179" y="5191963"/>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7"/>
                    <a:pt x="0" y="0"/>
                  </a:cubicBezTo>
                  <a:cubicBezTo>
                    <a:pt x="686" y="457"/>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8" name="Freeform 747">
              <a:extLst>
                <a:ext uri="{FF2B5EF4-FFF2-40B4-BE49-F238E27FC236}">
                  <a16:creationId xmlns:a16="http://schemas.microsoft.com/office/drawing/2014/main" id="{1B996F70-0AF1-FC8E-3962-0CD01FECEDC7}"/>
                </a:ext>
              </a:extLst>
            </p:cNvPr>
            <p:cNvSpPr/>
            <p:nvPr/>
          </p:nvSpPr>
          <p:spPr>
            <a:xfrm>
              <a:off x="3995980" y="5194706"/>
              <a:ext cx="2286" cy="1371"/>
            </a:xfrm>
            <a:custGeom>
              <a:avLst/>
              <a:gdLst>
                <a:gd name="connsiteX0" fmla="*/ 2286 w 2286"/>
                <a:gd name="connsiteY0" fmla="*/ 1372 h 1371"/>
                <a:gd name="connsiteX1" fmla="*/ 0 w 2286"/>
                <a:gd name="connsiteY1" fmla="*/ 0 h 1371"/>
                <a:gd name="connsiteX2" fmla="*/ 2286 w 2286"/>
                <a:gd name="connsiteY2" fmla="*/ 1372 h 1371"/>
              </a:gdLst>
              <a:ahLst/>
              <a:cxnLst>
                <a:cxn ang="0">
                  <a:pos x="connsiteX0" y="connsiteY0"/>
                </a:cxn>
                <a:cxn ang="0">
                  <a:pos x="connsiteX1" y="connsiteY1"/>
                </a:cxn>
                <a:cxn ang="0">
                  <a:pos x="connsiteX2" y="connsiteY2"/>
                </a:cxn>
              </a:cxnLst>
              <a:rect l="l" t="t" r="r" b="b"/>
              <a:pathLst>
                <a:path w="2286" h="1371">
                  <a:moveTo>
                    <a:pt x="2286" y="1372"/>
                  </a:moveTo>
                  <a:cubicBezTo>
                    <a:pt x="1600" y="915"/>
                    <a:pt x="686" y="458"/>
                    <a:pt x="0" y="0"/>
                  </a:cubicBezTo>
                  <a:cubicBezTo>
                    <a:pt x="686" y="458"/>
                    <a:pt x="1600" y="915"/>
                    <a:pt x="2286" y="1372"/>
                  </a:cubicBezTo>
                  <a:close/>
                </a:path>
              </a:pathLst>
            </a:custGeom>
            <a:solidFill>
              <a:srgbClr val="FFFFFF"/>
            </a:solidFill>
            <a:ln w="2286" cap="flat">
              <a:noFill/>
              <a:prstDash val="solid"/>
              <a:miter/>
            </a:ln>
          </p:spPr>
          <p:txBody>
            <a:bodyPr rtlCol="0" anchor="ctr"/>
            <a:lstStyle/>
            <a:p>
              <a:endParaRPr lang="en-US"/>
            </a:p>
          </p:txBody>
        </p:sp>
        <p:sp>
          <p:nvSpPr>
            <p:cNvPr id="149" name="Freeform 748">
              <a:extLst>
                <a:ext uri="{FF2B5EF4-FFF2-40B4-BE49-F238E27FC236}">
                  <a16:creationId xmlns:a16="http://schemas.microsoft.com/office/drawing/2014/main" id="{A92B263D-6539-7318-F2A8-3EBC7CD3B1DF}"/>
                </a:ext>
              </a:extLst>
            </p:cNvPr>
            <p:cNvSpPr/>
            <p:nvPr/>
          </p:nvSpPr>
          <p:spPr>
            <a:xfrm>
              <a:off x="3981807" y="5185791"/>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686" y="686"/>
                    <a:pt x="0" y="0"/>
                  </a:cubicBezTo>
                  <a:cubicBezTo>
                    <a:pt x="686"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150" name="Freeform 749">
              <a:extLst>
                <a:ext uri="{FF2B5EF4-FFF2-40B4-BE49-F238E27FC236}">
                  <a16:creationId xmlns:a16="http://schemas.microsoft.com/office/drawing/2014/main" id="{D8F17B13-160C-8872-B6E3-B299CCE0A878}"/>
                </a:ext>
              </a:extLst>
            </p:cNvPr>
            <p:cNvSpPr/>
            <p:nvPr/>
          </p:nvSpPr>
          <p:spPr>
            <a:xfrm>
              <a:off x="3862477" y="5047488"/>
              <a:ext cx="2286" cy="4800"/>
            </a:xfrm>
            <a:custGeom>
              <a:avLst/>
              <a:gdLst>
                <a:gd name="connsiteX0" fmla="*/ 2286 w 2286"/>
                <a:gd name="connsiteY0" fmla="*/ 4801 h 4800"/>
                <a:gd name="connsiteX1" fmla="*/ 0 w 2286"/>
                <a:gd name="connsiteY1" fmla="*/ 0 h 4800"/>
                <a:gd name="connsiteX2" fmla="*/ 2286 w 2286"/>
                <a:gd name="connsiteY2" fmla="*/ 4801 h 4800"/>
              </a:gdLst>
              <a:ahLst/>
              <a:cxnLst>
                <a:cxn ang="0">
                  <a:pos x="connsiteX0" y="connsiteY0"/>
                </a:cxn>
                <a:cxn ang="0">
                  <a:pos x="connsiteX1" y="connsiteY1"/>
                </a:cxn>
                <a:cxn ang="0">
                  <a:pos x="connsiteX2" y="connsiteY2"/>
                </a:cxn>
              </a:cxnLst>
              <a:rect l="l" t="t" r="r" b="b"/>
              <a:pathLst>
                <a:path w="2286" h="4800">
                  <a:moveTo>
                    <a:pt x="2286" y="4801"/>
                  </a:moveTo>
                  <a:cubicBezTo>
                    <a:pt x="1600" y="3200"/>
                    <a:pt x="914" y="1600"/>
                    <a:pt x="0" y="0"/>
                  </a:cubicBezTo>
                  <a:cubicBezTo>
                    <a:pt x="686" y="1600"/>
                    <a:pt x="1600" y="3200"/>
                    <a:pt x="2286" y="4801"/>
                  </a:cubicBezTo>
                  <a:close/>
                </a:path>
              </a:pathLst>
            </a:custGeom>
            <a:solidFill>
              <a:srgbClr val="FFFFFF"/>
            </a:solidFill>
            <a:ln w="2286" cap="flat">
              <a:noFill/>
              <a:prstDash val="solid"/>
              <a:miter/>
            </a:ln>
          </p:spPr>
          <p:txBody>
            <a:bodyPr rtlCol="0" anchor="ctr"/>
            <a:lstStyle/>
            <a:p>
              <a:endParaRPr lang="en-US"/>
            </a:p>
          </p:txBody>
        </p:sp>
        <p:sp>
          <p:nvSpPr>
            <p:cNvPr id="151" name="Freeform 750">
              <a:extLst>
                <a:ext uri="{FF2B5EF4-FFF2-40B4-BE49-F238E27FC236}">
                  <a16:creationId xmlns:a16="http://schemas.microsoft.com/office/drawing/2014/main" id="{42705228-338A-4891-782B-7157E545A8E5}"/>
                </a:ext>
              </a:extLst>
            </p:cNvPr>
            <p:cNvSpPr/>
            <p:nvPr/>
          </p:nvSpPr>
          <p:spPr>
            <a:xfrm>
              <a:off x="4580967" y="4849749"/>
              <a:ext cx="457" cy="4343"/>
            </a:xfrm>
            <a:custGeom>
              <a:avLst/>
              <a:gdLst>
                <a:gd name="connsiteX0" fmla="*/ 0 w 457"/>
                <a:gd name="connsiteY0" fmla="*/ 0 h 4343"/>
                <a:gd name="connsiteX1" fmla="*/ 457 w 457"/>
                <a:gd name="connsiteY1" fmla="*/ 4343 h 4343"/>
                <a:gd name="connsiteX2" fmla="*/ 0 w 457"/>
                <a:gd name="connsiteY2" fmla="*/ 0 h 4343"/>
              </a:gdLst>
              <a:ahLst/>
              <a:cxnLst>
                <a:cxn ang="0">
                  <a:pos x="connsiteX0" y="connsiteY0"/>
                </a:cxn>
                <a:cxn ang="0">
                  <a:pos x="connsiteX1" y="connsiteY1"/>
                </a:cxn>
                <a:cxn ang="0">
                  <a:pos x="connsiteX2" y="connsiteY2"/>
                </a:cxn>
              </a:cxnLst>
              <a:rect l="l" t="t" r="r" b="b"/>
              <a:pathLst>
                <a:path w="457" h="4343">
                  <a:moveTo>
                    <a:pt x="0" y="0"/>
                  </a:moveTo>
                  <a:cubicBezTo>
                    <a:pt x="229" y="1372"/>
                    <a:pt x="229" y="2972"/>
                    <a:pt x="457" y="4343"/>
                  </a:cubicBezTo>
                  <a:cubicBezTo>
                    <a:pt x="229" y="2972"/>
                    <a:pt x="229" y="1372"/>
                    <a:pt x="0" y="0"/>
                  </a:cubicBezTo>
                  <a:close/>
                </a:path>
              </a:pathLst>
            </a:custGeom>
            <a:solidFill>
              <a:srgbClr val="FFFFFF"/>
            </a:solidFill>
            <a:ln w="2286" cap="flat">
              <a:noFill/>
              <a:prstDash val="solid"/>
              <a:miter/>
            </a:ln>
          </p:spPr>
          <p:txBody>
            <a:bodyPr rtlCol="0" anchor="ctr"/>
            <a:lstStyle/>
            <a:p>
              <a:endParaRPr lang="en-US"/>
            </a:p>
          </p:txBody>
        </p:sp>
        <p:sp>
          <p:nvSpPr>
            <p:cNvPr id="152" name="Freeform 751">
              <a:extLst>
                <a:ext uri="{FF2B5EF4-FFF2-40B4-BE49-F238E27FC236}">
                  <a16:creationId xmlns:a16="http://schemas.microsoft.com/office/drawing/2014/main" id="{00113D5A-C2EE-66AD-9BD6-EAAC60D880FA}"/>
                </a:ext>
              </a:extLst>
            </p:cNvPr>
            <p:cNvSpPr/>
            <p:nvPr/>
          </p:nvSpPr>
          <p:spPr>
            <a:xfrm>
              <a:off x="4581653" y="4856378"/>
              <a:ext cx="457" cy="6172"/>
            </a:xfrm>
            <a:custGeom>
              <a:avLst/>
              <a:gdLst>
                <a:gd name="connsiteX0" fmla="*/ 0 w 457"/>
                <a:gd name="connsiteY0" fmla="*/ 0 h 6172"/>
                <a:gd name="connsiteX1" fmla="*/ 457 w 457"/>
                <a:gd name="connsiteY1" fmla="*/ 6173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8"/>
                    <a:pt x="457" y="4115"/>
                    <a:pt x="457" y="6173"/>
                  </a:cubicBezTo>
                  <a:cubicBezTo>
                    <a:pt x="457" y="4115"/>
                    <a:pt x="229" y="2058"/>
                    <a:pt x="0" y="0"/>
                  </a:cubicBezTo>
                  <a:close/>
                </a:path>
              </a:pathLst>
            </a:custGeom>
            <a:solidFill>
              <a:srgbClr val="FFFFFF"/>
            </a:solidFill>
            <a:ln w="2286" cap="flat">
              <a:noFill/>
              <a:prstDash val="solid"/>
              <a:miter/>
            </a:ln>
          </p:spPr>
          <p:txBody>
            <a:bodyPr rtlCol="0" anchor="ctr"/>
            <a:lstStyle/>
            <a:p>
              <a:endParaRPr lang="en-US"/>
            </a:p>
          </p:txBody>
        </p:sp>
        <p:sp>
          <p:nvSpPr>
            <p:cNvPr id="153" name="Freeform 752">
              <a:extLst>
                <a:ext uri="{FF2B5EF4-FFF2-40B4-BE49-F238E27FC236}">
                  <a16:creationId xmlns:a16="http://schemas.microsoft.com/office/drawing/2014/main" id="{198503A1-A0B5-C787-82B1-30E78748FF66}"/>
                </a:ext>
              </a:extLst>
            </p:cNvPr>
            <p:cNvSpPr/>
            <p:nvPr/>
          </p:nvSpPr>
          <p:spPr>
            <a:xfrm>
              <a:off x="4579138" y="4956962"/>
              <a:ext cx="685" cy="4800"/>
            </a:xfrm>
            <a:custGeom>
              <a:avLst/>
              <a:gdLst>
                <a:gd name="connsiteX0" fmla="*/ 686 w 685"/>
                <a:gd name="connsiteY0" fmla="*/ 0 h 4800"/>
                <a:gd name="connsiteX1" fmla="*/ 0 w 685"/>
                <a:gd name="connsiteY1" fmla="*/ 4801 h 4800"/>
                <a:gd name="connsiteX2" fmla="*/ 686 w 685"/>
                <a:gd name="connsiteY2" fmla="*/ 0 h 4800"/>
              </a:gdLst>
              <a:ahLst/>
              <a:cxnLst>
                <a:cxn ang="0">
                  <a:pos x="connsiteX0" y="connsiteY0"/>
                </a:cxn>
                <a:cxn ang="0">
                  <a:pos x="connsiteX1" y="connsiteY1"/>
                </a:cxn>
                <a:cxn ang="0">
                  <a:pos x="connsiteX2" y="connsiteY2"/>
                </a:cxn>
              </a:cxnLst>
              <a:rect l="l" t="t" r="r" b="b"/>
              <a:pathLst>
                <a:path w="685" h="4800">
                  <a:moveTo>
                    <a:pt x="686" y="0"/>
                  </a:moveTo>
                  <a:cubicBezTo>
                    <a:pt x="457" y="1601"/>
                    <a:pt x="229" y="3201"/>
                    <a:pt x="0" y="4801"/>
                  </a:cubicBezTo>
                  <a:cubicBezTo>
                    <a:pt x="229" y="3201"/>
                    <a:pt x="457" y="1601"/>
                    <a:pt x="686" y="0"/>
                  </a:cubicBezTo>
                  <a:close/>
                </a:path>
              </a:pathLst>
            </a:custGeom>
            <a:solidFill>
              <a:srgbClr val="FFFFFF"/>
            </a:solidFill>
            <a:ln w="2286" cap="flat">
              <a:noFill/>
              <a:prstDash val="solid"/>
              <a:miter/>
            </a:ln>
          </p:spPr>
          <p:txBody>
            <a:bodyPr rtlCol="0" anchor="ctr"/>
            <a:lstStyle/>
            <a:p>
              <a:endParaRPr lang="en-US"/>
            </a:p>
          </p:txBody>
        </p:sp>
        <p:sp>
          <p:nvSpPr>
            <p:cNvPr id="154" name="Freeform 753">
              <a:extLst>
                <a:ext uri="{FF2B5EF4-FFF2-40B4-BE49-F238E27FC236}">
                  <a16:creationId xmlns:a16="http://schemas.microsoft.com/office/drawing/2014/main" id="{75B73C3D-89AC-3A40-D62B-613E8D1FE111}"/>
                </a:ext>
              </a:extLst>
            </p:cNvPr>
            <p:cNvSpPr/>
            <p:nvPr/>
          </p:nvSpPr>
          <p:spPr>
            <a:xfrm>
              <a:off x="4582339" y="4863007"/>
              <a:ext cx="457" cy="6858"/>
            </a:xfrm>
            <a:custGeom>
              <a:avLst/>
              <a:gdLst>
                <a:gd name="connsiteX0" fmla="*/ 0 w 457"/>
                <a:gd name="connsiteY0" fmla="*/ 0 h 6858"/>
                <a:gd name="connsiteX1" fmla="*/ 457 w 457"/>
                <a:gd name="connsiteY1" fmla="*/ 6858 h 6858"/>
                <a:gd name="connsiteX2" fmla="*/ 0 w 457"/>
                <a:gd name="connsiteY2" fmla="*/ 0 h 6858"/>
              </a:gdLst>
              <a:ahLst/>
              <a:cxnLst>
                <a:cxn ang="0">
                  <a:pos x="connsiteX0" y="connsiteY0"/>
                </a:cxn>
                <a:cxn ang="0">
                  <a:pos x="connsiteX1" y="connsiteY1"/>
                </a:cxn>
                <a:cxn ang="0">
                  <a:pos x="connsiteX2" y="connsiteY2"/>
                </a:cxn>
              </a:cxnLst>
              <a:rect l="l" t="t" r="r" b="b"/>
              <a:pathLst>
                <a:path w="457" h="6858">
                  <a:moveTo>
                    <a:pt x="0" y="0"/>
                  </a:moveTo>
                  <a:cubicBezTo>
                    <a:pt x="229" y="2286"/>
                    <a:pt x="457" y="4572"/>
                    <a:pt x="457" y="6858"/>
                  </a:cubicBezTo>
                  <a:cubicBezTo>
                    <a:pt x="229" y="4572"/>
                    <a:pt x="0" y="2286"/>
                    <a:pt x="0" y="0"/>
                  </a:cubicBezTo>
                  <a:close/>
                </a:path>
              </a:pathLst>
            </a:custGeom>
            <a:solidFill>
              <a:srgbClr val="FFFFFF"/>
            </a:solidFill>
            <a:ln w="2286" cap="flat">
              <a:noFill/>
              <a:prstDash val="solid"/>
              <a:miter/>
            </a:ln>
          </p:spPr>
          <p:txBody>
            <a:bodyPr rtlCol="0" anchor="ctr"/>
            <a:lstStyle/>
            <a:p>
              <a:endParaRPr lang="en-US"/>
            </a:p>
          </p:txBody>
        </p:sp>
        <p:sp>
          <p:nvSpPr>
            <p:cNvPr id="155" name="Freeform 754">
              <a:extLst>
                <a:ext uri="{FF2B5EF4-FFF2-40B4-BE49-F238E27FC236}">
                  <a16:creationId xmlns:a16="http://schemas.microsoft.com/office/drawing/2014/main" id="{2FD23F80-39BA-E29D-E668-BDE878791F53}"/>
                </a:ext>
              </a:extLst>
            </p:cNvPr>
            <p:cNvSpPr/>
            <p:nvPr/>
          </p:nvSpPr>
          <p:spPr>
            <a:xfrm>
              <a:off x="4580281" y="4843348"/>
              <a:ext cx="457" cy="3886"/>
            </a:xfrm>
            <a:custGeom>
              <a:avLst/>
              <a:gdLst>
                <a:gd name="connsiteX0" fmla="*/ 0 w 457"/>
                <a:gd name="connsiteY0" fmla="*/ 0 h 3886"/>
                <a:gd name="connsiteX1" fmla="*/ 457 w 457"/>
                <a:gd name="connsiteY1" fmla="*/ 3886 h 3886"/>
                <a:gd name="connsiteX2" fmla="*/ 0 w 457"/>
                <a:gd name="connsiteY2" fmla="*/ 0 h 3886"/>
              </a:gdLst>
              <a:ahLst/>
              <a:cxnLst>
                <a:cxn ang="0">
                  <a:pos x="connsiteX0" y="connsiteY0"/>
                </a:cxn>
                <a:cxn ang="0">
                  <a:pos x="connsiteX1" y="connsiteY1"/>
                </a:cxn>
                <a:cxn ang="0">
                  <a:pos x="connsiteX2" y="connsiteY2"/>
                </a:cxn>
              </a:cxnLst>
              <a:rect l="l" t="t" r="r" b="b"/>
              <a:pathLst>
                <a:path w="457" h="3886">
                  <a:moveTo>
                    <a:pt x="0" y="0"/>
                  </a:moveTo>
                  <a:cubicBezTo>
                    <a:pt x="229" y="1372"/>
                    <a:pt x="229" y="2515"/>
                    <a:pt x="457" y="3886"/>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56" name="Freeform 755">
              <a:extLst>
                <a:ext uri="{FF2B5EF4-FFF2-40B4-BE49-F238E27FC236}">
                  <a16:creationId xmlns:a16="http://schemas.microsoft.com/office/drawing/2014/main" id="{AC312232-762D-CFD1-B758-93279FE3FE9A}"/>
                </a:ext>
              </a:extLst>
            </p:cNvPr>
            <p:cNvSpPr/>
            <p:nvPr/>
          </p:nvSpPr>
          <p:spPr>
            <a:xfrm>
              <a:off x="4577310" y="4824603"/>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229"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7" name="Freeform 756">
              <a:extLst>
                <a:ext uri="{FF2B5EF4-FFF2-40B4-BE49-F238E27FC236}">
                  <a16:creationId xmlns:a16="http://schemas.microsoft.com/office/drawing/2014/main" id="{EB3A0AAA-8426-82FD-2CD9-A32657CAC09D}"/>
                </a:ext>
              </a:extLst>
            </p:cNvPr>
            <p:cNvSpPr/>
            <p:nvPr/>
          </p:nvSpPr>
          <p:spPr>
            <a:xfrm>
              <a:off x="4578224" y="4830775"/>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286"/>
                    <a:pt x="457" y="3658"/>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58" name="Freeform 757">
              <a:extLst>
                <a:ext uri="{FF2B5EF4-FFF2-40B4-BE49-F238E27FC236}">
                  <a16:creationId xmlns:a16="http://schemas.microsoft.com/office/drawing/2014/main" id="{450D7438-4943-9BAB-F16A-6B4515B02019}"/>
                </a:ext>
              </a:extLst>
            </p:cNvPr>
            <p:cNvSpPr/>
            <p:nvPr/>
          </p:nvSpPr>
          <p:spPr>
            <a:xfrm>
              <a:off x="4582796" y="4871923"/>
              <a:ext cx="228" cy="4800"/>
            </a:xfrm>
            <a:custGeom>
              <a:avLst/>
              <a:gdLst>
                <a:gd name="connsiteX0" fmla="*/ 0 w 228"/>
                <a:gd name="connsiteY0" fmla="*/ 0 h 4800"/>
                <a:gd name="connsiteX1" fmla="*/ 229 w 228"/>
                <a:gd name="connsiteY1" fmla="*/ 4801 h 4800"/>
                <a:gd name="connsiteX2" fmla="*/ 0 w 228"/>
                <a:gd name="connsiteY2" fmla="*/ 0 h 4800"/>
              </a:gdLst>
              <a:ahLst/>
              <a:cxnLst>
                <a:cxn ang="0">
                  <a:pos x="connsiteX0" y="connsiteY0"/>
                </a:cxn>
                <a:cxn ang="0">
                  <a:pos x="connsiteX1" y="connsiteY1"/>
                </a:cxn>
                <a:cxn ang="0">
                  <a:pos x="connsiteX2" y="connsiteY2"/>
                </a:cxn>
              </a:cxnLst>
              <a:rect l="l" t="t" r="r" b="b"/>
              <a:pathLst>
                <a:path w="228" h="4800">
                  <a:moveTo>
                    <a:pt x="0" y="0"/>
                  </a:moveTo>
                  <a:cubicBezTo>
                    <a:pt x="0" y="1600"/>
                    <a:pt x="229" y="3201"/>
                    <a:pt x="229" y="4801"/>
                  </a:cubicBezTo>
                  <a:cubicBezTo>
                    <a:pt x="229" y="3201"/>
                    <a:pt x="229" y="1600"/>
                    <a:pt x="0" y="0"/>
                  </a:cubicBezTo>
                  <a:close/>
                </a:path>
              </a:pathLst>
            </a:custGeom>
            <a:solidFill>
              <a:srgbClr val="FFFFFF"/>
            </a:solidFill>
            <a:ln w="2286" cap="flat">
              <a:noFill/>
              <a:prstDash val="solid"/>
              <a:miter/>
            </a:ln>
          </p:spPr>
          <p:txBody>
            <a:bodyPr rtlCol="0" anchor="ctr"/>
            <a:lstStyle/>
            <a:p>
              <a:endParaRPr lang="en-US"/>
            </a:p>
          </p:txBody>
        </p:sp>
        <p:sp>
          <p:nvSpPr>
            <p:cNvPr id="159" name="Freeform 758">
              <a:extLst>
                <a:ext uri="{FF2B5EF4-FFF2-40B4-BE49-F238E27FC236}">
                  <a16:creationId xmlns:a16="http://schemas.microsoft.com/office/drawing/2014/main" id="{23676DC1-BBC9-8438-E163-B28E6C75799E}"/>
                </a:ext>
              </a:extLst>
            </p:cNvPr>
            <p:cNvSpPr/>
            <p:nvPr/>
          </p:nvSpPr>
          <p:spPr>
            <a:xfrm>
              <a:off x="4579367" y="4836947"/>
              <a:ext cx="457" cy="3657"/>
            </a:xfrm>
            <a:custGeom>
              <a:avLst/>
              <a:gdLst>
                <a:gd name="connsiteX0" fmla="*/ 0 w 457"/>
                <a:gd name="connsiteY0" fmla="*/ 0 h 3657"/>
                <a:gd name="connsiteX1" fmla="*/ 457 w 457"/>
                <a:gd name="connsiteY1" fmla="*/ 3658 h 3657"/>
                <a:gd name="connsiteX2" fmla="*/ 0 w 457"/>
                <a:gd name="connsiteY2" fmla="*/ 0 h 3657"/>
              </a:gdLst>
              <a:ahLst/>
              <a:cxnLst>
                <a:cxn ang="0">
                  <a:pos x="connsiteX0" y="connsiteY0"/>
                </a:cxn>
                <a:cxn ang="0">
                  <a:pos x="connsiteX1" y="connsiteY1"/>
                </a:cxn>
                <a:cxn ang="0">
                  <a:pos x="connsiteX2" y="connsiteY2"/>
                </a:cxn>
              </a:cxnLst>
              <a:rect l="l" t="t" r="r" b="b"/>
              <a:pathLst>
                <a:path w="457" h="3657">
                  <a:moveTo>
                    <a:pt x="0" y="0"/>
                  </a:moveTo>
                  <a:cubicBezTo>
                    <a:pt x="229" y="1143"/>
                    <a:pt x="457" y="2515"/>
                    <a:pt x="457" y="3658"/>
                  </a:cubicBezTo>
                  <a:cubicBezTo>
                    <a:pt x="229"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160" name="Freeform 759">
              <a:extLst>
                <a:ext uri="{FF2B5EF4-FFF2-40B4-BE49-F238E27FC236}">
                  <a16:creationId xmlns:a16="http://schemas.microsoft.com/office/drawing/2014/main" id="{512EB044-FF13-0B4D-9793-5815ECB02A57}"/>
                </a:ext>
              </a:extLst>
            </p:cNvPr>
            <p:cNvSpPr/>
            <p:nvPr/>
          </p:nvSpPr>
          <p:spPr>
            <a:xfrm>
              <a:off x="4583253" y="4909185"/>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229" y="2743"/>
                    <a:pt x="0" y="4115"/>
                  </a:cubicBezTo>
                  <a:cubicBezTo>
                    <a:pt x="0" y="2972"/>
                    <a:pt x="229" y="1372"/>
                    <a:pt x="229" y="0"/>
                  </a:cubicBezTo>
                  <a:close/>
                </a:path>
              </a:pathLst>
            </a:custGeom>
            <a:solidFill>
              <a:srgbClr val="FFFFFF"/>
            </a:solidFill>
            <a:ln w="2286" cap="flat">
              <a:noFill/>
              <a:prstDash val="solid"/>
              <a:miter/>
            </a:ln>
          </p:spPr>
          <p:txBody>
            <a:bodyPr rtlCol="0" anchor="ctr"/>
            <a:lstStyle/>
            <a:p>
              <a:endParaRPr lang="en-US"/>
            </a:p>
          </p:txBody>
        </p:sp>
        <p:sp>
          <p:nvSpPr>
            <p:cNvPr id="161" name="Freeform 760">
              <a:extLst>
                <a:ext uri="{FF2B5EF4-FFF2-40B4-BE49-F238E27FC236}">
                  <a16:creationId xmlns:a16="http://schemas.microsoft.com/office/drawing/2014/main" id="{0E96C9F2-A947-7E47-CE49-A5FDCEE6E2A0}"/>
                </a:ext>
              </a:extLst>
            </p:cNvPr>
            <p:cNvSpPr/>
            <p:nvPr/>
          </p:nvSpPr>
          <p:spPr>
            <a:xfrm>
              <a:off x="4583025" y="4916957"/>
              <a:ext cx="228" cy="4114"/>
            </a:xfrm>
            <a:custGeom>
              <a:avLst/>
              <a:gdLst>
                <a:gd name="connsiteX0" fmla="*/ 229 w 228"/>
                <a:gd name="connsiteY0" fmla="*/ 0 h 4114"/>
                <a:gd name="connsiteX1" fmla="*/ 0 w 228"/>
                <a:gd name="connsiteY1" fmla="*/ 4115 h 4114"/>
                <a:gd name="connsiteX2" fmla="*/ 229 w 228"/>
                <a:gd name="connsiteY2" fmla="*/ 0 h 4114"/>
              </a:gdLst>
              <a:ahLst/>
              <a:cxnLst>
                <a:cxn ang="0">
                  <a:pos x="connsiteX0" y="connsiteY0"/>
                </a:cxn>
                <a:cxn ang="0">
                  <a:pos x="connsiteX1" y="connsiteY1"/>
                </a:cxn>
                <a:cxn ang="0">
                  <a:pos x="connsiteX2" y="connsiteY2"/>
                </a:cxn>
              </a:cxnLst>
              <a:rect l="l" t="t" r="r" b="b"/>
              <a:pathLst>
                <a:path w="228" h="4114">
                  <a:moveTo>
                    <a:pt x="229" y="0"/>
                  </a:moveTo>
                  <a:cubicBezTo>
                    <a:pt x="229" y="1372"/>
                    <a:pt x="0" y="2744"/>
                    <a:pt x="0" y="4115"/>
                  </a:cubicBezTo>
                  <a:cubicBezTo>
                    <a:pt x="0" y="2744"/>
                    <a:pt x="0" y="1372"/>
                    <a:pt x="229" y="0"/>
                  </a:cubicBezTo>
                  <a:close/>
                </a:path>
              </a:pathLst>
            </a:custGeom>
            <a:solidFill>
              <a:srgbClr val="FFFFFF"/>
            </a:solidFill>
            <a:ln w="2286" cap="flat">
              <a:noFill/>
              <a:prstDash val="solid"/>
              <a:miter/>
            </a:ln>
          </p:spPr>
          <p:txBody>
            <a:bodyPr rtlCol="0" anchor="ctr"/>
            <a:lstStyle/>
            <a:p>
              <a:endParaRPr lang="en-US"/>
            </a:p>
          </p:txBody>
        </p:sp>
        <p:sp>
          <p:nvSpPr>
            <p:cNvPr id="162" name="Freeform 761">
              <a:extLst>
                <a:ext uri="{FF2B5EF4-FFF2-40B4-BE49-F238E27FC236}">
                  <a16:creationId xmlns:a16="http://schemas.microsoft.com/office/drawing/2014/main" id="{D597263A-57B5-95A4-E591-741FEDD0DBCC}"/>
                </a:ext>
              </a:extLst>
            </p:cNvPr>
            <p:cNvSpPr/>
            <p:nvPr/>
          </p:nvSpPr>
          <p:spPr>
            <a:xfrm>
              <a:off x="4576167" y="4818430"/>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63" name="Freeform 762">
              <a:extLst>
                <a:ext uri="{FF2B5EF4-FFF2-40B4-BE49-F238E27FC236}">
                  <a16:creationId xmlns:a16="http://schemas.microsoft.com/office/drawing/2014/main" id="{36047C9D-E62A-CA8E-0D01-E20093F3A9A9}"/>
                </a:ext>
              </a:extLst>
            </p:cNvPr>
            <p:cNvSpPr/>
            <p:nvPr/>
          </p:nvSpPr>
          <p:spPr>
            <a:xfrm>
              <a:off x="4582567" y="4924729"/>
              <a:ext cx="228" cy="4343"/>
            </a:xfrm>
            <a:custGeom>
              <a:avLst/>
              <a:gdLst>
                <a:gd name="connsiteX0" fmla="*/ 229 w 228"/>
                <a:gd name="connsiteY0" fmla="*/ 0 h 4343"/>
                <a:gd name="connsiteX1" fmla="*/ 0 w 228"/>
                <a:gd name="connsiteY1" fmla="*/ 4343 h 4343"/>
                <a:gd name="connsiteX2" fmla="*/ 229 w 228"/>
                <a:gd name="connsiteY2" fmla="*/ 0 h 4343"/>
              </a:gdLst>
              <a:ahLst/>
              <a:cxnLst>
                <a:cxn ang="0">
                  <a:pos x="connsiteX0" y="connsiteY0"/>
                </a:cxn>
                <a:cxn ang="0">
                  <a:pos x="connsiteX1" y="connsiteY1"/>
                </a:cxn>
                <a:cxn ang="0">
                  <a:pos x="connsiteX2" y="connsiteY2"/>
                </a:cxn>
              </a:cxnLst>
              <a:rect l="l" t="t" r="r" b="b"/>
              <a:pathLst>
                <a:path w="228" h="4343">
                  <a:moveTo>
                    <a:pt x="229" y="0"/>
                  </a:moveTo>
                  <a:cubicBezTo>
                    <a:pt x="229" y="1371"/>
                    <a:pt x="0" y="2743"/>
                    <a:pt x="0" y="4343"/>
                  </a:cubicBezTo>
                  <a:cubicBezTo>
                    <a:pt x="0" y="2743"/>
                    <a:pt x="229" y="1371"/>
                    <a:pt x="229" y="0"/>
                  </a:cubicBezTo>
                  <a:close/>
                </a:path>
              </a:pathLst>
            </a:custGeom>
            <a:solidFill>
              <a:srgbClr val="FFFFFF"/>
            </a:solidFill>
            <a:ln w="2286" cap="flat">
              <a:noFill/>
              <a:prstDash val="solid"/>
              <a:miter/>
            </a:ln>
          </p:spPr>
          <p:txBody>
            <a:bodyPr rtlCol="0" anchor="ctr"/>
            <a:lstStyle/>
            <a:p>
              <a:endParaRPr lang="en-US"/>
            </a:p>
          </p:txBody>
        </p:sp>
        <p:sp>
          <p:nvSpPr>
            <p:cNvPr id="164" name="Freeform 763">
              <a:extLst>
                <a:ext uri="{FF2B5EF4-FFF2-40B4-BE49-F238E27FC236}">
                  <a16:creationId xmlns:a16="http://schemas.microsoft.com/office/drawing/2014/main" id="{B54FAF36-2A42-6ED0-7A03-DDD1E81B913D}"/>
                </a:ext>
              </a:extLst>
            </p:cNvPr>
            <p:cNvSpPr/>
            <p:nvPr/>
          </p:nvSpPr>
          <p:spPr>
            <a:xfrm>
              <a:off x="4581882" y="4932502"/>
              <a:ext cx="457" cy="4343"/>
            </a:xfrm>
            <a:custGeom>
              <a:avLst/>
              <a:gdLst>
                <a:gd name="connsiteX0" fmla="*/ 457 w 457"/>
                <a:gd name="connsiteY0" fmla="*/ 0 h 4343"/>
                <a:gd name="connsiteX1" fmla="*/ 0 w 457"/>
                <a:gd name="connsiteY1" fmla="*/ 4344 h 4343"/>
                <a:gd name="connsiteX2" fmla="*/ 457 w 457"/>
                <a:gd name="connsiteY2" fmla="*/ 0 h 4343"/>
              </a:gdLst>
              <a:ahLst/>
              <a:cxnLst>
                <a:cxn ang="0">
                  <a:pos x="connsiteX0" y="connsiteY0"/>
                </a:cxn>
                <a:cxn ang="0">
                  <a:pos x="connsiteX1" y="connsiteY1"/>
                </a:cxn>
                <a:cxn ang="0">
                  <a:pos x="connsiteX2" y="connsiteY2"/>
                </a:cxn>
              </a:cxnLst>
              <a:rect l="l" t="t" r="r" b="b"/>
              <a:pathLst>
                <a:path w="457" h="4343">
                  <a:moveTo>
                    <a:pt x="457" y="0"/>
                  </a:moveTo>
                  <a:cubicBezTo>
                    <a:pt x="457" y="1372"/>
                    <a:pt x="229" y="2972"/>
                    <a:pt x="0" y="4344"/>
                  </a:cubicBezTo>
                  <a:cubicBezTo>
                    <a:pt x="229" y="2972"/>
                    <a:pt x="229" y="1600"/>
                    <a:pt x="457" y="0"/>
                  </a:cubicBezTo>
                  <a:close/>
                </a:path>
              </a:pathLst>
            </a:custGeom>
            <a:solidFill>
              <a:srgbClr val="FFFFFF"/>
            </a:solidFill>
            <a:ln w="2286" cap="flat">
              <a:noFill/>
              <a:prstDash val="solid"/>
              <a:miter/>
            </a:ln>
          </p:spPr>
          <p:txBody>
            <a:bodyPr rtlCol="0" anchor="ctr"/>
            <a:lstStyle/>
            <a:p>
              <a:endParaRPr lang="en-US"/>
            </a:p>
          </p:txBody>
        </p:sp>
        <p:sp>
          <p:nvSpPr>
            <p:cNvPr id="165" name="Freeform 764">
              <a:extLst>
                <a:ext uri="{FF2B5EF4-FFF2-40B4-BE49-F238E27FC236}">
                  <a16:creationId xmlns:a16="http://schemas.microsoft.com/office/drawing/2014/main" id="{51DF3893-94DE-4A46-5894-2009C77AF915}"/>
                </a:ext>
              </a:extLst>
            </p:cNvPr>
            <p:cNvSpPr/>
            <p:nvPr/>
          </p:nvSpPr>
          <p:spPr>
            <a:xfrm>
              <a:off x="4583253" y="487946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2"/>
                    <a:pt x="229" y="2972"/>
                    <a:pt x="229" y="4343"/>
                  </a:cubicBezTo>
                  <a:cubicBezTo>
                    <a:pt x="0" y="2972"/>
                    <a:pt x="0" y="1600"/>
                    <a:pt x="0" y="0"/>
                  </a:cubicBezTo>
                  <a:close/>
                </a:path>
              </a:pathLst>
            </a:custGeom>
            <a:solidFill>
              <a:srgbClr val="FFFFFF"/>
            </a:solidFill>
            <a:ln w="2286" cap="flat">
              <a:noFill/>
              <a:prstDash val="solid"/>
              <a:miter/>
            </a:ln>
          </p:spPr>
          <p:txBody>
            <a:bodyPr rtlCol="0" anchor="ctr"/>
            <a:lstStyle/>
            <a:p>
              <a:endParaRPr lang="en-US"/>
            </a:p>
          </p:txBody>
        </p:sp>
        <p:sp>
          <p:nvSpPr>
            <p:cNvPr id="166" name="Freeform 765">
              <a:extLst>
                <a:ext uri="{FF2B5EF4-FFF2-40B4-BE49-F238E27FC236}">
                  <a16:creationId xmlns:a16="http://schemas.microsoft.com/office/drawing/2014/main" id="{FE336FFB-CD2C-9B65-F789-174DF7B2A775}"/>
                </a:ext>
              </a:extLst>
            </p:cNvPr>
            <p:cNvSpPr/>
            <p:nvPr/>
          </p:nvSpPr>
          <p:spPr>
            <a:xfrm>
              <a:off x="4583482" y="4887010"/>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1"/>
                    <a:pt x="0" y="2743"/>
                    <a:pt x="0" y="4115"/>
                  </a:cubicBezTo>
                  <a:cubicBezTo>
                    <a:pt x="0" y="2743"/>
                    <a:pt x="0" y="1371"/>
                    <a:pt x="0" y="0"/>
                  </a:cubicBezTo>
                  <a:close/>
                </a:path>
              </a:pathLst>
            </a:custGeom>
            <a:solidFill>
              <a:srgbClr val="FFFFFF"/>
            </a:solidFill>
            <a:ln w="2286" cap="flat">
              <a:noFill/>
              <a:prstDash val="solid"/>
              <a:miter/>
            </a:ln>
          </p:spPr>
          <p:txBody>
            <a:bodyPr rtlCol="0" anchor="ctr"/>
            <a:lstStyle/>
            <a:p>
              <a:endParaRPr lang="en-US"/>
            </a:p>
          </p:txBody>
        </p:sp>
        <p:sp>
          <p:nvSpPr>
            <p:cNvPr id="167" name="Freeform 766">
              <a:extLst>
                <a:ext uri="{FF2B5EF4-FFF2-40B4-BE49-F238E27FC236}">
                  <a16:creationId xmlns:a16="http://schemas.microsoft.com/office/drawing/2014/main" id="{03B6AE79-E24F-DEF0-027F-A62966D4E94E}"/>
                </a:ext>
              </a:extLst>
            </p:cNvPr>
            <p:cNvSpPr/>
            <p:nvPr/>
          </p:nvSpPr>
          <p:spPr>
            <a:xfrm>
              <a:off x="4583482" y="4901641"/>
              <a:ext cx="2286" cy="4114"/>
            </a:xfrm>
            <a:custGeom>
              <a:avLst/>
              <a:gdLst>
                <a:gd name="connsiteX0" fmla="*/ 0 w 2286"/>
                <a:gd name="connsiteY0" fmla="*/ 0 h 4114"/>
                <a:gd name="connsiteX1" fmla="*/ 0 w 2286"/>
                <a:gd name="connsiteY1" fmla="*/ 4115 h 4114"/>
                <a:gd name="connsiteX2" fmla="*/ 0 w 2286"/>
                <a:gd name="connsiteY2" fmla="*/ 0 h 4114"/>
              </a:gdLst>
              <a:ahLst/>
              <a:cxnLst>
                <a:cxn ang="0">
                  <a:pos x="connsiteX0" y="connsiteY0"/>
                </a:cxn>
                <a:cxn ang="0">
                  <a:pos x="connsiteX1" y="connsiteY1"/>
                </a:cxn>
                <a:cxn ang="0">
                  <a:pos x="connsiteX2" y="connsiteY2"/>
                </a:cxn>
              </a:cxnLst>
              <a:rect l="l" t="t" r="r" b="b"/>
              <a:pathLst>
                <a:path w="2286" h="4114">
                  <a:moveTo>
                    <a:pt x="0" y="0"/>
                  </a:moveTo>
                  <a:cubicBezTo>
                    <a:pt x="0" y="1372"/>
                    <a:pt x="0" y="2743"/>
                    <a:pt x="0" y="4115"/>
                  </a:cubicBezTo>
                  <a:cubicBezTo>
                    <a:pt x="0"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68" name="Freeform 767">
              <a:extLst>
                <a:ext uri="{FF2B5EF4-FFF2-40B4-BE49-F238E27FC236}">
                  <a16:creationId xmlns:a16="http://schemas.microsoft.com/office/drawing/2014/main" id="{900B9CCC-0A8D-BB07-BC62-D54CE37E1B4C}"/>
                </a:ext>
              </a:extLst>
            </p:cNvPr>
            <p:cNvSpPr/>
            <p:nvPr/>
          </p:nvSpPr>
          <p:spPr>
            <a:xfrm>
              <a:off x="4580281" y="4948732"/>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600"/>
                    <a:pt x="229" y="2972"/>
                    <a:pt x="0" y="4572"/>
                  </a:cubicBezTo>
                  <a:cubicBezTo>
                    <a:pt x="229" y="3200"/>
                    <a:pt x="457" y="1600"/>
                    <a:pt x="457" y="0"/>
                  </a:cubicBezTo>
                  <a:close/>
                </a:path>
              </a:pathLst>
            </a:custGeom>
            <a:solidFill>
              <a:srgbClr val="FFFFFF"/>
            </a:solidFill>
            <a:ln w="2286" cap="flat">
              <a:noFill/>
              <a:prstDash val="solid"/>
              <a:miter/>
            </a:ln>
          </p:spPr>
          <p:txBody>
            <a:bodyPr rtlCol="0" anchor="ctr"/>
            <a:lstStyle/>
            <a:p>
              <a:endParaRPr lang="en-US"/>
            </a:p>
          </p:txBody>
        </p:sp>
        <p:sp>
          <p:nvSpPr>
            <p:cNvPr id="169" name="Freeform 768">
              <a:extLst>
                <a:ext uri="{FF2B5EF4-FFF2-40B4-BE49-F238E27FC236}">
                  <a16:creationId xmlns:a16="http://schemas.microsoft.com/office/drawing/2014/main" id="{E40E82EF-90AD-38A2-632F-D127ABAC240D}"/>
                </a:ext>
              </a:extLst>
            </p:cNvPr>
            <p:cNvSpPr/>
            <p:nvPr/>
          </p:nvSpPr>
          <p:spPr>
            <a:xfrm>
              <a:off x="4583482" y="4894326"/>
              <a:ext cx="101" cy="4114"/>
            </a:xfrm>
            <a:custGeom>
              <a:avLst/>
              <a:gdLst>
                <a:gd name="connsiteX0" fmla="*/ 0 w 101"/>
                <a:gd name="connsiteY0" fmla="*/ 0 h 4114"/>
                <a:gd name="connsiteX1" fmla="*/ 0 w 101"/>
                <a:gd name="connsiteY1" fmla="*/ 4115 h 4114"/>
                <a:gd name="connsiteX2" fmla="*/ 0 w 101"/>
                <a:gd name="connsiteY2" fmla="*/ 0 h 4114"/>
              </a:gdLst>
              <a:ahLst/>
              <a:cxnLst>
                <a:cxn ang="0">
                  <a:pos x="connsiteX0" y="connsiteY0"/>
                </a:cxn>
                <a:cxn ang="0">
                  <a:pos x="connsiteX1" y="connsiteY1"/>
                </a:cxn>
                <a:cxn ang="0">
                  <a:pos x="connsiteX2" y="connsiteY2"/>
                </a:cxn>
              </a:cxnLst>
              <a:rect l="l" t="t" r="r" b="b"/>
              <a:pathLst>
                <a:path w="101" h="4114">
                  <a:moveTo>
                    <a:pt x="0" y="0"/>
                  </a:moveTo>
                  <a:cubicBezTo>
                    <a:pt x="0" y="1372"/>
                    <a:pt x="0" y="2743"/>
                    <a:pt x="0" y="4115"/>
                  </a:cubicBezTo>
                  <a:cubicBezTo>
                    <a:pt x="229" y="2743"/>
                    <a:pt x="0" y="1372"/>
                    <a:pt x="0" y="0"/>
                  </a:cubicBezTo>
                  <a:close/>
                </a:path>
              </a:pathLst>
            </a:custGeom>
            <a:solidFill>
              <a:srgbClr val="FFFFFF"/>
            </a:solidFill>
            <a:ln w="2286" cap="flat">
              <a:noFill/>
              <a:prstDash val="solid"/>
              <a:miter/>
            </a:ln>
          </p:spPr>
          <p:txBody>
            <a:bodyPr rtlCol="0" anchor="ctr"/>
            <a:lstStyle/>
            <a:p>
              <a:endParaRPr lang="en-US"/>
            </a:p>
          </p:txBody>
        </p:sp>
        <p:sp>
          <p:nvSpPr>
            <p:cNvPr id="170" name="Freeform 769">
              <a:extLst>
                <a:ext uri="{FF2B5EF4-FFF2-40B4-BE49-F238E27FC236}">
                  <a16:creationId xmlns:a16="http://schemas.microsoft.com/office/drawing/2014/main" id="{CCA0D468-978C-261C-FAFC-0AD7A43E7727}"/>
                </a:ext>
              </a:extLst>
            </p:cNvPr>
            <p:cNvSpPr/>
            <p:nvPr/>
          </p:nvSpPr>
          <p:spPr>
            <a:xfrm>
              <a:off x="4572052" y="480105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71" name="Freeform 770">
              <a:extLst>
                <a:ext uri="{FF2B5EF4-FFF2-40B4-BE49-F238E27FC236}">
                  <a16:creationId xmlns:a16="http://schemas.microsoft.com/office/drawing/2014/main" id="{B3A84D3F-F42E-65A2-DA59-1A9952B16AF3}"/>
                </a:ext>
              </a:extLst>
            </p:cNvPr>
            <p:cNvSpPr/>
            <p:nvPr/>
          </p:nvSpPr>
          <p:spPr>
            <a:xfrm>
              <a:off x="3836646" y="4955590"/>
              <a:ext cx="685" cy="5486"/>
            </a:xfrm>
            <a:custGeom>
              <a:avLst/>
              <a:gdLst>
                <a:gd name="connsiteX0" fmla="*/ 686 w 685"/>
                <a:gd name="connsiteY0" fmla="*/ 5486 h 5486"/>
                <a:gd name="connsiteX1" fmla="*/ 0 w 685"/>
                <a:gd name="connsiteY1" fmla="*/ 0 h 5486"/>
                <a:gd name="connsiteX2" fmla="*/ 686 w 685"/>
                <a:gd name="connsiteY2" fmla="*/ 5486 h 5486"/>
              </a:gdLst>
              <a:ahLst/>
              <a:cxnLst>
                <a:cxn ang="0">
                  <a:pos x="connsiteX0" y="connsiteY0"/>
                </a:cxn>
                <a:cxn ang="0">
                  <a:pos x="connsiteX1" y="connsiteY1"/>
                </a:cxn>
                <a:cxn ang="0">
                  <a:pos x="connsiteX2" y="connsiteY2"/>
                </a:cxn>
              </a:cxnLst>
              <a:rect l="l" t="t" r="r" b="b"/>
              <a:pathLst>
                <a:path w="685" h="5486">
                  <a:moveTo>
                    <a:pt x="686" y="5486"/>
                  </a:moveTo>
                  <a:cubicBezTo>
                    <a:pt x="457" y="3657"/>
                    <a:pt x="229" y="1829"/>
                    <a:pt x="0" y="0"/>
                  </a:cubicBezTo>
                  <a:cubicBezTo>
                    <a:pt x="229" y="1829"/>
                    <a:pt x="457" y="3657"/>
                    <a:pt x="686" y="5486"/>
                  </a:cubicBezTo>
                  <a:close/>
                </a:path>
              </a:pathLst>
            </a:custGeom>
            <a:solidFill>
              <a:srgbClr val="FFFFFF"/>
            </a:solidFill>
            <a:ln w="2286" cap="flat">
              <a:noFill/>
              <a:prstDash val="solid"/>
              <a:miter/>
            </a:ln>
          </p:spPr>
          <p:txBody>
            <a:bodyPr rtlCol="0" anchor="ctr"/>
            <a:lstStyle/>
            <a:p>
              <a:endParaRPr lang="en-US"/>
            </a:p>
          </p:txBody>
        </p:sp>
        <p:sp>
          <p:nvSpPr>
            <p:cNvPr id="172" name="Freeform 771">
              <a:extLst>
                <a:ext uri="{FF2B5EF4-FFF2-40B4-BE49-F238E27FC236}">
                  <a16:creationId xmlns:a16="http://schemas.microsoft.com/office/drawing/2014/main" id="{49B6BD02-CC4F-7714-5A4A-1EF7B41F04C4}"/>
                </a:ext>
              </a:extLst>
            </p:cNvPr>
            <p:cNvSpPr/>
            <p:nvPr/>
          </p:nvSpPr>
          <p:spPr>
            <a:xfrm>
              <a:off x="3838246" y="4967249"/>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457" y="1601"/>
                    <a:pt x="686" y="3429"/>
                    <a:pt x="914" y="5258"/>
                  </a:cubicBezTo>
                  <a:close/>
                </a:path>
              </a:pathLst>
            </a:custGeom>
            <a:solidFill>
              <a:srgbClr val="FFFFFF"/>
            </a:solidFill>
            <a:ln w="2286" cap="flat">
              <a:noFill/>
              <a:prstDash val="solid"/>
              <a:miter/>
            </a:ln>
          </p:spPr>
          <p:txBody>
            <a:bodyPr rtlCol="0" anchor="ctr"/>
            <a:lstStyle/>
            <a:p>
              <a:endParaRPr lang="en-US"/>
            </a:p>
          </p:txBody>
        </p:sp>
        <p:sp>
          <p:nvSpPr>
            <p:cNvPr id="173" name="Freeform 772">
              <a:extLst>
                <a:ext uri="{FF2B5EF4-FFF2-40B4-BE49-F238E27FC236}">
                  <a16:creationId xmlns:a16="http://schemas.microsoft.com/office/drawing/2014/main" id="{ABFA0FAB-D395-84BA-7BB5-5379D31592B8}"/>
                </a:ext>
              </a:extLst>
            </p:cNvPr>
            <p:cNvSpPr/>
            <p:nvPr/>
          </p:nvSpPr>
          <p:spPr>
            <a:xfrm>
              <a:off x="3837331" y="4961305"/>
              <a:ext cx="914" cy="5486"/>
            </a:xfrm>
            <a:custGeom>
              <a:avLst/>
              <a:gdLst>
                <a:gd name="connsiteX0" fmla="*/ 914 w 914"/>
                <a:gd name="connsiteY0" fmla="*/ 5486 h 5486"/>
                <a:gd name="connsiteX1" fmla="*/ 0 w 914"/>
                <a:gd name="connsiteY1" fmla="*/ 0 h 5486"/>
                <a:gd name="connsiteX2" fmla="*/ 914 w 914"/>
                <a:gd name="connsiteY2" fmla="*/ 5486 h 5486"/>
              </a:gdLst>
              <a:ahLst/>
              <a:cxnLst>
                <a:cxn ang="0">
                  <a:pos x="connsiteX0" y="connsiteY0"/>
                </a:cxn>
                <a:cxn ang="0">
                  <a:pos x="connsiteX1" y="connsiteY1"/>
                </a:cxn>
                <a:cxn ang="0">
                  <a:pos x="connsiteX2" y="connsiteY2"/>
                </a:cxn>
              </a:cxnLst>
              <a:rect l="l" t="t" r="r" b="b"/>
              <a:pathLst>
                <a:path w="914" h="5486">
                  <a:moveTo>
                    <a:pt x="914" y="5486"/>
                  </a:moveTo>
                  <a:cubicBezTo>
                    <a:pt x="686" y="3657"/>
                    <a:pt x="457" y="1829"/>
                    <a:pt x="0" y="0"/>
                  </a:cubicBezTo>
                  <a:cubicBezTo>
                    <a:pt x="457" y="1829"/>
                    <a:pt x="686" y="3657"/>
                    <a:pt x="914" y="5486"/>
                  </a:cubicBezTo>
                  <a:close/>
                </a:path>
              </a:pathLst>
            </a:custGeom>
            <a:solidFill>
              <a:srgbClr val="FFFFFF"/>
            </a:solidFill>
            <a:ln w="2286" cap="flat">
              <a:noFill/>
              <a:prstDash val="solid"/>
              <a:miter/>
            </a:ln>
          </p:spPr>
          <p:txBody>
            <a:bodyPr rtlCol="0" anchor="ctr"/>
            <a:lstStyle/>
            <a:p>
              <a:endParaRPr lang="en-US"/>
            </a:p>
          </p:txBody>
        </p:sp>
        <p:sp>
          <p:nvSpPr>
            <p:cNvPr id="174" name="Freeform 773">
              <a:extLst>
                <a:ext uri="{FF2B5EF4-FFF2-40B4-BE49-F238E27FC236}">
                  <a16:creationId xmlns:a16="http://schemas.microsoft.com/office/drawing/2014/main" id="{1DF2A6ED-3751-B2B8-64B1-28CE776169A6}"/>
                </a:ext>
              </a:extLst>
            </p:cNvPr>
            <p:cNvSpPr/>
            <p:nvPr/>
          </p:nvSpPr>
          <p:spPr>
            <a:xfrm>
              <a:off x="4577995" y="4965420"/>
              <a:ext cx="685" cy="5029"/>
            </a:xfrm>
            <a:custGeom>
              <a:avLst/>
              <a:gdLst>
                <a:gd name="connsiteX0" fmla="*/ 686 w 685"/>
                <a:gd name="connsiteY0" fmla="*/ 0 h 5029"/>
                <a:gd name="connsiteX1" fmla="*/ 0 w 685"/>
                <a:gd name="connsiteY1" fmla="*/ 5029 h 5029"/>
                <a:gd name="connsiteX2" fmla="*/ 686 w 685"/>
                <a:gd name="connsiteY2" fmla="*/ 0 h 5029"/>
              </a:gdLst>
              <a:ahLst/>
              <a:cxnLst>
                <a:cxn ang="0">
                  <a:pos x="connsiteX0" y="connsiteY0"/>
                </a:cxn>
                <a:cxn ang="0">
                  <a:pos x="connsiteX1" y="connsiteY1"/>
                </a:cxn>
                <a:cxn ang="0">
                  <a:pos x="connsiteX2" y="connsiteY2"/>
                </a:cxn>
              </a:cxnLst>
              <a:rect l="l" t="t" r="r" b="b"/>
              <a:pathLst>
                <a:path w="685" h="5029">
                  <a:moveTo>
                    <a:pt x="686" y="0"/>
                  </a:moveTo>
                  <a:cubicBezTo>
                    <a:pt x="457" y="1600"/>
                    <a:pt x="229" y="3429"/>
                    <a:pt x="0" y="5029"/>
                  </a:cubicBezTo>
                  <a:cubicBezTo>
                    <a:pt x="229" y="3429"/>
                    <a:pt x="457" y="1828"/>
                    <a:pt x="686" y="0"/>
                  </a:cubicBezTo>
                  <a:close/>
                </a:path>
              </a:pathLst>
            </a:custGeom>
            <a:solidFill>
              <a:srgbClr val="FFFFFF"/>
            </a:solidFill>
            <a:ln w="2286" cap="flat">
              <a:noFill/>
              <a:prstDash val="solid"/>
              <a:miter/>
            </a:ln>
          </p:spPr>
          <p:txBody>
            <a:bodyPr rtlCol="0" anchor="ctr"/>
            <a:lstStyle/>
            <a:p>
              <a:endParaRPr lang="en-US"/>
            </a:p>
          </p:txBody>
        </p:sp>
        <p:sp>
          <p:nvSpPr>
            <p:cNvPr id="175" name="Freeform 774">
              <a:extLst>
                <a:ext uri="{FF2B5EF4-FFF2-40B4-BE49-F238E27FC236}">
                  <a16:creationId xmlns:a16="http://schemas.microsoft.com/office/drawing/2014/main" id="{A77EADB6-9AA6-B0A8-21EE-636AE3BCAFA2}"/>
                </a:ext>
              </a:extLst>
            </p:cNvPr>
            <p:cNvSpPr/>
            <p:nvPr/>
          </p:nvSpPr>
          <p:spPr>
            <a:xfrm>
              <a:off x="4574795" y="4812487"/>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286"/>
                    <a:pt x="686" y="3201"/>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76" name="Freeform 775">
              <a:extLst>
                <a:ext uri="{FF2B5EF4-FFF2-40B4-BE49-F238E27FC236}">
                  <a16:creationId xmlns:a16="http://schemas.microsoft.com/office/drawing/2014/main" id="{A49477E0-0B49-71D7-91FC-FBCC66CA0A37}"/>
                </a:ext>
              </a:extLst>
            </p:cNvPr>
            <p:cNvSpPr/>
            <p:nvPr/>
          </p:nvSpPr>
          <p:spPr>
            <a:xfrm>
              <a:off x="3842818" y="4989652"/>
              <a:ext cx="19659" cy="57835"/>
            </a:xfrm>
            <a:custGeom>
              <a:avLst/>
              <a:gdLst>
                <a:gd name="connsiteX0" fmla="*/ 19660 w 19659"/>
                <a:gd name="connsiteY0" fmla="*/ 57836 h 57835"/>
                <a:gd name="connsiteX1" fmla="*/ 0 w 19659"/>
                <a:gd name="connsiteY1" fmla="*/ 0 h 57835"/>
                <a:gd name="connsiteX2" fmla="*/ 19660 w 19659"/>
                <a:gd name="connsiteY2" fmla="*/ 57836 h 57835"/>
              </a:gdLst>
              <a:ahLst/>
              <a:cxnLst>
                <a:cxn ang="0">
                  <a:pos x="connsiteX0" y="connsiteY0"/>
                </a:cxn>
                <a:cxn ang="0">
                  <a:pos x="connsiteX1" y="connsiteY1"/>
                </a:cxn>
                <a:cxn ang="0">
                  <a:pos x="connsiteX2" y="connsiteY2"/>
                </a:cxn>
              </a:cxnLst>
              <a:rect l="l" t="t" r="r" b="b"/>
              <a:pathLst>
                <a:path w="19659" h="57835">
                  <a:moveTo>
                    <a:pt x="19660" y="57836"/>
                  </a:moveTo>
                  <a:cubicBezTo>
                    <a:pt x="11201" y="39548"/>
                    <a:pt x="4572" y="20117"/>
                    <a:pt x="0" y="0"/>
                  </a:cubicBezTo>
                  <a:cubicBezTo>
                    <a:pt x="4572" y="20117"/>
                    <a:pt x="11430" y="39548"/>
                    <a:pt x="19660" y="57836"/>
                  </a:cubicBezTo>
                  <a:close/>
                </a:path>
              </a:pathLst>
            </a:custGeom>
            <a:solidFill>
              <a:srgbClr val="FFFFFF"/>
            </a:solidFill>
            <a:ln w="2286" cap="flat">
              <a:noFill/>
              <a:prstDash val="solid"/>
              <a:miter/>
            </a:ln>
          </p:spPr>
          <p:txBody>
            <a:bodyPr rtlCol="0" anchor="ctr"/>
            <a:lstStyle/>
            <a:p>
              <a:endParaRPr lang="en-US"/>
            </a:p>
          </p:txBody>
        </p:sp>
        <p:sp>
          <p:nvSpPr>
            <p:cNvPr id="177" name="Freeform 776">
              <a:extLst>
                <a:ext uri="{FF2B5EF4-FFF2-40B4-BE49-F238E27FC236}">
                  <a16:creationId xmlns:a16="http://schemas.microsoft.com/office/drawing/2014/main" id="{B734674D-FB70-3B77-BAF9-3D965B1B4850}"/>
                </a:ext>
              </a:extLst>
            </p:cNvPr>
            <p:cNvSpPr/>
            <p:nvPr/>
          </p:nvSpPr>
          <p:spPr>
            <a:xfrm>
              <a:off x="3841446" y="4984165"/>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229" y="1600"/>
                    <a:pt x="0" y="0"/>
                  </a:cubicBezTo>
                  <a:cubicBezTo>
                    <a:pt x="457" y="1829"/>
                    <a:pt x="914" y="3657"/>
                    <a:pt x="1143" y="5258"/>
                  </a:cubicBezTo>
                  <a:close/>
                </a:path>
              </a:pathLst>
            </a:custGeom>
            <a:solidFill>
              <a:srgbClr val="FFFFFF"/>
            </a:solidFill>
            <a:ln w="2286" cap="flat">
              <a:noFill/>
              <a:prstDash val="solid"/>
              <a:miter/>
            </a:ln>
          </p:spPr>
          <p:txBody>
            <a:bodyPr rtlCol="0" anchor="ctr"/>
            <a:lstStyle/>
            <a:p>
              <a:endParaRPr lang="en-US"/>
            </a:p>
          </p:txBody>
        </p:sp>
        <p:sp>
          <p:nvSpPr>
            <p:cNvPr id="178" name="Freeform 777">
              <a:extLst>
                <a:ext uri="{FF2B5EF4-FFF2-40B4-BE49-F238E27FC236}">
                  <a16:creationId xmlns:a16="http://schemas.microsoft.com/office/drawing/2014/main" id="{3892201D-B78D-40E0-6EE0-61EAA29BA1D9}"/>
                </a:ext>
              </a:extLst>
            </p:cNvPr>
            <p:cNvSpPr/>
            <p:nvPr/>
          </p:nvSpPr>
          <p:spPr>
            <a:xfrm>
              <a:off x="3839389" y="4972964"/>
              <a:ext cx="914" cy="5257"/>
            </a:xfrm>
            <a:custGeom>
              <a:avLst/>
              <a:gdLst>
                <a:gd name="connsiteX0" fmla="*/ 914 w 914"/>
                <a:gd name="connsiteY0" fmla="*/ 5258 h 5257"/>
                <a:gd name="connsiteX1" fmla="*/ 0 w 914"/>
                <a:gd name="connsiteY1" fmla="*/ 0 h 5257"/>
                <a:gd name="connsiteX2" fmla="*/ 914 w 914"/>
                <a:gd name="connsiteY2" fmla="*/ 5258 h 5257"/>
              </a:gdLst>
              <a:ahLst/>
              <a:cxnLst>
                <a:cxn ang="0">
                  <a:pos x="connsiteX0" y="connsiteY0"/>
                </a:cxn>
                <a:cxn ang="0">
                  <a:pos x="connsiteX1" y="connsiteY1"/>
                </a:cxn>
                <a:cxn ang="0">
                  <a:pos x="connsiteX2" y="connsiteY2"/>
                </a:cxn>
              </a:cxnLst>
              <a:rect l="l" t="t" r="r" b="b"/>
              <a:pathLst>
                <a:path w="914" h="5257">
                  <a:moveTo>
                    <a:pt x="914" y="5258"/>
                  </a:moveTo>
                  <a:cubicBezTo>
                    <a:pt x="686" y="3429"/>
                    <a:pt x="229" y="1829"/>
                    <a:pt x="0" y="0"/>
                  </a:cubicBezTo>
                  <a:cubicBezTo>
                    <a:pt x="229" y="1601"/>
                    <a:pt x="457" y="3429"/>
                    <a:pt x="914" y="5258"/>
                  </a:cubicBezTo>
                  <a:close/>
                </a:path>
              </a:pathLst>
            </a:custGeom>
            <a:solidFill>
              <a:srgbClr val="FFFFFF"/>
            </a:solidFill>
            <a:ln w="2286" cap="flat">
              <a:noFill/>
              <a:prstDash val="solid"/>
              <a:miter/>
            </a:ln>
          </p:spPr>
          <p:txBody>
            <a:bodyPr rtlCol="0" anchor="ctr"/>
            <a:lstStyle/>
            <a:p>
              <a:endParaRPr lang="en-US"/>
            </a:p>
          </p:txBody>
        </p:sp>
        <p:sp>
          <p:nvSpPr>
            <p:cNvPr id="179" name="Freeform 778">
              <a:extLst>
                <a:ext uri="{FF2B5EF4-FFF2-40B4-BE49-F238E27FC236}">
                  <a16:creationId xmlns:a16="http://schemas.microsoft.com/office/drawing/2014/main" id="{4E174D20-440C-70C4-F1B7-D46929AAD8E3}"/>
                </a:ext>
              </a:extLst>
            </p:cNvPr>
            <p:cNvSpPr/>
            <p:nvPr/>
          </p:nvSpPr>
          <p:spPr>
            <a:xfrm>
              <a:off x="3840303" y="4978679"/>
              <a:ext cx="1143" cy="5257"/>
            </a:xfrm>
            <a:custGeom>
              <a:avLst/>
              <a:gdLst>
                <a:gd name="connsiteX0" fmla="*/ 1143 w 1143"/>
                <a:gd name="connsiteY0" fmla="*/ 5258 h 5257"/>
                <a:gd name="connsiteX1" fmla="*/ 0 w 1143"/>
                <a:gd name="connsiteY1" fmla="*/ 0 h 5257"/>
                <a:gd name="connsiteX2" fmla="*/ 1143 w 1143"/>
                <a:gd name="connsiteY2" fmla="*/ 5258 h 5257"/>
              </a:gdLst>
              <a:ahLst/>
              <a:cxnLst>
                <a:cxn ang="0">
                  <a:pos x="connsiteX0" y="connsiteY0"/>
                </a:cxn>
                <a:cxn ang="0">
                  <a:pos x="connsiteX1" y="connsiteY1"/>
                </a:cxn>
                <a:cxn ang="0">
                  <a:pos x="connsiteX2" y="connsiteY2"/>
                </a:cxn>
              </a:cxnLst>
              <a:rect l="l" t="t" r="r" b="b"/>
              <a:pathLst>
                <a:path w="1143" h="5257">
                  <a:moveTo>
                    <a:pt x="1143" y="5258"/>
                  </a:moveTo>
                  <a:cubicBezTo>
                    <a:pt x="686" y="3429"/>
                    <a:pt x="457" y="1829"/>
                    <a:pt x="0" y="0"/>
                  </a:cubicBezTo>
                  <a:cubicBezTo>
                    <a:pt x="457" y="1601"/>
                    <a:pt x="686" y="3429"/>
                    <a:pt x="1143" y="5258"/>
                  </a:cubicBezTo>
                  <a:close/>
                </a:path>
              </a:pathLst>
            </a:custGeom>
            <a:solidFill>
              <a:srgbClr val="FFFFFF"/>
            </a:solidFill>
            <a:ln w="2286" cap="flat">
              <a:noFill/>
              <a:prstDash val="solid"/>
              <a:miter/>
            </a:ln>
          </p:spPr>
          <p:txBody>
            <a:bodyPr rtlCol="0" anchor="ctr"/>
            <a:lstStyle/>
            <a:p>
              <a:endParaRPr lang="en-US"/>
            </a:p>
          </p:txBody>
        </p:sp>
        <p:sp>
          <p:nvSpPr>
            <p:cNvPr id="180" name="Freeform 779">
              <a:extLst>
                <a:ext uri="{FF2B5EF4-FFF2-40B4-BE49-F238E27FC236}">
                  <a16:creationId xmlns:a16="http://schemas.microsoft.com/office/drawing/2014/main" id="{7B0EACFD-5134-3DC5-C76A-2E4433366605}"/>
                </a:ext>
              </a:extLst>
            </p:cNvPr>
            <p:cNvSpPr/>
            <p:nvPr/>
          </p:nvSpPr>
          <p:spPr>
            <a:xfrm>
              <a:off x="4576624" y="4974107"/>
              <a:ext cx="914" cy="5715"/>
            </a:xfrm>
            <a:custGeom>
              <a:avLst/>
              <a:gdLst>
                <a:gd name="connsiteX0" fmla="*/ 914 w 914"/>
                <a:gd name="connsiteY0" fmla="*/ 0 h 5715"/>
                <a:gd name="connsiteX1" fmla="*/ 0 w 914"/>
                <a:gd name="connsiteY1" fmla="*/ 5715 h 5715"/>
                <a:gd name="connsiteX2" fmla="*/ 914 w 914"/>
                <a:gd name="connsiteY2" fmla="*/ 0 h 5715"/>
              </a:gdLst>
              <a:ahLst/>
              <a:cxnLst>
                <a:cxn ang="0">
                  <a:pos x="connsiteX0" y="connsiteY0"/>
                </a:cxn>
                <a:cxn ang="0">
                  <a:pos x="connsiteX1" y="connsiteY1"/>
                </a:cxn>
                <a:cxn ang="0">
                  <a:pos x="connsiteX2" y="connsiteY2"/>
                </a:cxn>
              </a:cxnLst>
              <a:rect l="l" t="t" r="r" b="b"/>
              <a:pathLst>
                <a:path w="914" h="5715">
                  <a:moveTo>
                    <a:pt x="914" y="0"/>
                  </a:moveTo>
                  <a:cubicBezTo>
                    <a:pt x="686" y="1829"/>
                    <a:pt x="229" y="3887"/>
                    <a:pt x="0" y="5715"/>
                  </a:cubicBezTo>
                  <a:cubicBezTo>
                    <a:pt x="229" y="3658"/>
                    <a:pt x="686" y="1829"/>
                    <a:pt x="914" y="0"/>
                  </a:cubicBezTo>
                  <a:close/>
                </a:path>
              </a:pathLst>
            </a:custGeom>
            <a:solidFill>
              <a:srgbClr val="FFFFFF"/>
            </a:solidFill>
            <a:ln w="2286" cap="flat">
              <a:noFill/>
              <a:prstDash val="solid"/>
              <a:miter/>
            </a:ln>
          </p:spPr>
          <p:txBody>
            <a:bodyPr rtlCol="0" anchor="ctr"/>
            <a:lstStyle/>
            <a:p>
              <a:endParaRPr lang="en-US"/>
            </a:p>
          </p:txBody>
        </p:sp>
        <p:sp>
          <p:nvSpPr>
            <p:cNvPr id="181" name="Freeform 780">
              <a:extLst>
                <a:ext uri="{FF2B5EF4-FFF2-40B4-BE49-F238E27FC236}">
                  <a16:creationId xmlns:a16="http://schemas.microsoft.com/office/drawing/2014/main" id="{8F4E294C-B41C-6F3E-1A8B-CB397029DC73}"/>
                </a:ext>
              </a:extLst>
            </p:cNvPr>
            <p:cNvSpPr/>
            <p:nvPr/>
          </p:nvSpPr>
          <p:spPr>
            <a:xfrm>
              <a:off x="4581196" y="4940731"/>
              <a:ext cx="457" cy="4572"/>
            </a:xfrm>
            <a:custGeom>
              <a:avLst/>
              <a:gdLst>
                <a:gd name="connsiteX0" fmla="*/ 457 w 457"/>
                <a:gd name="connsiteY0" fmla="*/ 0 h 4572"/>
                <a:gd name="connsiteX1" fmla="*/ 0 w 457"/>
                <a:gd name="connsiteY1" fmla="*/ 4572 h 4572"/>
                <a:gd name="connsiteX2" fmla="*/ 457 w 457"/>
                <a:gd name="connsiteY2" fmla="*/ 0 h 4572"/>
              </a:gdLst>
              <a:ahLst/>
              <a:cxnLst>
                <a:cxn ang="0">
                  <a:pos x="connsiteX0" y="connsiteY0"/>
                </a:cxn>
                <a:cxn ang="0">
                  <a:pos x="connsiteX1" y="connsiteY1"/>
                </a:cxn>
                <a:cxn ang="0">
                  <a:pos x="connsiteX2" y="connsiteY2"/>
                </a:cxn>
              </a:cxnLst>
              <a:rect l="l" t="t" r="r" b="b"/>
              <a:pathLst>
                <a:path w="457" h="4572">
                  <a:moveTo>
                    <a:pt x="457" y="0"/>
                  </a:moveTo>
                  <a:cubicBezTo>
                    <a:pt x="229" y="1371"/>
                    <a:pt x="229" y="2972"/>
                    <a:pt x="0" y="4572"/>
                  </a:cubicBezTo>
                  <a:cubicBezTo>
                    <a:pt x="0" y="2972"/>
                    <a:pt x="229" y="1371"/>
                    <a:pt x="457" y="0"/>
                  </a:cubicBezTo>
                  <a:close/>
                </a:path>
              </a:pathLst>
            </a:custGeom>
            <a:solidFill>
              <a:srgbClr val="FFFFFF"/>
            </a:solidFill>
            <a:ln w="2286" cap="flat">
              <a:noFill/>
              <a:prstDash val="solid"/>
              <a:miter/>
            </a:ln>
          </p:spPr>
          <p:txBody>
            <a:bodyPr rtlCol="0" anchor="ctr"/>
            <a:lstStyle/>
            <a:p>
              <a:endParaRPr lang="en-US"/>
            </a:p>
          </p:txBody>
        </p:sp>
        <p:sp>
          <p:nvSpPr>
            <p:cNvPr id="182" name="Freeform 781">
              <a:extLst>
                <a:ext uri="{FF2B5EF4-FFF2-40B4-BE49-F238E27FC236}">
                  <a16:creationId xmlns:a16="http://schemas.microsoft.com/office/drawing/2014/main" id="{056A2AB2-71D5-6CC4-44E4-DD12250DA40D}"/>
                </a:ext>
              </a:extLst>
            </p:cNvPr>
            <p:cNvSpPr/>
            <p:nvPr/>
          </p:nvSpPr>
          <p:spPr>
            <a:xfrm>
              <a:off x="4570680" y="4795570"/>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457" y="2057"/>
                    <a:pt x="914" y="3200"/>
                  </a:cubicBezTo>
                  <a:cubicBezTo>
                    <a:pt x="457" y="2057"/>
                    <a:pt x="229" y="914"/>
                    <a:pt x="0" y="0"/>
                  </a:cubicBezTo>
                  <a:close/>
                </a:path>
              </a:pathLst>
            </a:custGeom>
            <a:solidFill>
              <a:srgbClr val="FFFFFF"/>
            </a:solidFill>
            <a:ln w="2286" cap="flat">
              <a:noFill/>
              <a:prstDash val="solid"/>
              <a:miter/>
            </a:ln>
          </p:spPr>
          <p:txBody>
            <a:bodyPr rtlCol="0" anchor="ctr"/>
            <a:lstStyle/>
            <a:p>
              <a:endParaRPr lang="en-US"/>
            </a:p>
          </p:txBody>
        </p:sp>
        <p:sp>
          <p:nvSpPr>
            <p:cNvPr id="183" name="Freeform 782">
              <a:extLst>
                <a:ext uri="{FF2B5EF4-FFF2-40B4-BE49-F238E27FC236}">
                  <a16:creationId xmlns:a16="http://schemas.microsoft.com/office/drawing/2014/main" id="{ABFDD8F7-EB21-2551-8C91-886539D637A5}"/>
                </a:ext>
              </a:extLst>
            </p:cNvPr>
            <p:cNvSpPr/>
            <p:nvPr/>
          </p:nvSpPr>
          <p:spPr>
            <a:xfrm>
              <a:off x="4573423" y="4806772"/>
              <a:ext cx="685" cy="3200"/>
            </a:xfrm>
            <a:custGeom>
              <a:avLst/>
              <a:gdLst>
                <a:gd name="connsiteX0" fmla="*/ 0 w 685"/>
                <a:gd name="connsiteY0" fmla="*/ 0 h 3200"/>
                <a:gd name="connsiteX1" fmla="*/ 686 w 685"/>
                <a:gd name="connsiteY1" fmla="*/ 3201 h 3200"/>
                <a:gd name="connsiteX2" fmla="*/ 0 w 685"/>
                <a:gd name="connsiteY2" fmla="*/ 0 h 3200"/>
              </a:gdLst>
              <a:ahLst/>
              <a:cxnLst>
                <a:cxn ang="0">
                  <a:pos x="connsiteX0" y="connsiteY0"/>
                </a:cxn>
                <a:cxn ang="0">
                  <a:pos x="connsiteX1" y="connsiteY1"/>
                </a:cxn>
                <a:cxn ang="0">
                  <a:pos x="connsiteX2" y="connsiteY2"/>
                </a:cxn>
              </a:cxnLst>
              <a:rect l="l" t="t" r="r" b="b"/>
              <a:pathLst>
                <a:path w="685" h="3200">
                  <a:moveTo>
                    <a:pt x="0" y="0"/>
                  </a:moveTo>
                  <a:cubicBezTo>
                    <a:pt x="229" y="1143"/>
                    <a:pt x="457" y="2058"/>
                    <a:pt x="686" y="3201"/>
                  </a:cubicBezTo>
                  <a:cubicBezTo>
                    <a:pt x="686" y="2058"/>
                    <a:pt x="457" y="1143"/>
                    <a:pt x="0" y="0"/>
                  </a:cubicBezTo>
                  <a:close/>
                </a:path>
              </a:pathLst>
            </a:custGeom>
            <a:solidFill>
              <a:srgbClr val="FFFFFF"/>
            </a:solidFill>
            <a:ln w="2286" cap="flat">
              <a:noFill/>
              <a:prstDash val="solid"/>
              <a:miter/>
            </a:ln>
          </p:spPr>
          <p:txBody>
            <a:bodyPr rtlCol="0" anchor="ctr"/>
            <a:lstStyle/>
            <a:p>
              <a:endParaRPr lang="en-US"/>
            </a:p>
          </p:txBody>
        </p:sp>
        <p:sp>
          <p:nvSpPr>
            <p:cNvPr id="184" name="Freeform 783">
              <a:extLst>
                <a:ext uri="{FF2B5EF4-FFF2-40B4-BE49-F238E27FC236}">
                  <a16:creationId xmlns:a16="http://schemas.microsoft.com/office/drawing/2014/main" id="{BD95D04C-DCF7-FCFC-C3E2-0208ABFC6E5C}"/>
                </a:ext>
              </a:extLst>
            </p:cNvPr>
            <p:cNvSpPr/>
            <p:nvPr/>
          </p:nvSpPr>
          <p:spPr>
            <a:xfrm>
              <a:off x="4569080" y="4789855"/>
              <a:ext cx="914" cy="3200"/>
            </a:xfrm>
            <a:custGeom>
              <a:avLst/>
              <a:gdLst>
                <a:gd name="connsiteX0" fmla="*/ 0 w 914"/>
                <a:gd name="connsiteY0" fmla="*/ 0 h 3200"/>
                <a:gd name="connsiteX1" fmla="*/ 914 w 914"/>
                <a:gd name="connsiteY1" fmla="*/ 3200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7"/>
                    <a:pt x="914" y="3200"/>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5" name="Freeform 784">
              <a:extLst>
                <a:ext uri="{FF2B5EF4-FFF2-40B4-BE49-F238E27FC236}">
                  <a16:creationId xmlns:a16="http://schemas.microsoft.com/office/drawing/2014/main" id="{A2D5720D-5452-DB74-9A7A-9470763FAF7E}"/>
                </a:ext>
              </a:extLst>
            </p:cNvPr>
            <p:cNvSpPr/>
            <p:nvPr/>
          </p:nvSpPr>
          <p:spPr>
            <a:xfrm>
              <a:off x="4561536" y="4767224"/>
              <a:ext cx="1828" cy="5029"/>
            </a:xfrm>
            <a:custGeom>
              <a:avLst/>
              <a:gdLst>
                <a:gd name="connsiteX0" fmla="*/ 0 w 1828"/>
                <a:gd name="connsiteY0" fmla="*/ 0 h 5029"/>
                <a:gd name="connsiteX1" fmla="*/ 1829 w 1828"/>
                <a:gd name="connsiteY1" fmla="*/ 5030 h 5029"/>
                <a:gd name="connsiteX2" fmla="*/ 0 w 1828"/>
                <a:gd name="connsiteY2" fmla="*/ 0 h 5029"/>
              </a:gdLst>
              <a:ahLst/>
              <a:cxnLst>
                <a:cxn ang="0">
                  <a:pos x="connsiteX0" y="connsiteY0"/>
                </a:cxn>
                <a:cxn ang="0">
                  <a:pos x="connsiteX1" y="connsiteY1"/>
                </a:cxn>
                <a:cxn ang="0">
                  <a:pos x="connsiteX2" y="connsiteY2"/>
                </a:cxn>
              </a:cxnLst>
              <a:rect l="l" t="t" r="r" b="b"/>
              <a:pathLst>
                <a:path w="1828" h="5029">
                  <a:moveTo>
                    <a:pt x="0" y="0"/>
                  </a:moveTo>
                  <a:cubicBezTo>
                    <a:pt x="686" y="1601"/>
                    <a:pt x="1143" y="3429"/>
                    <a:pt x="1829" y="5030"/>
                  </a:cubicBezTo>
                  <a:cubicBezTo>
                    <a:pt x="1372" y="3201"/>
                    <a:pt x="686" y="1601"/>
                    <a:pt x="0" y="0"/>
                  </a:cubicBezTo>
                  <a:close/>
                </a:path>
              </a:pathLst>
            </a:custGeom>
            <a:solidFill>
              <a:srgbClr val="FFFFFF"/>
            </a:solidFill>
            <a:ln w="2286" cap="flat">
              <a:noFill/>
              <a:prstDash val="solid"/>
              <a:miter/>
            </a:ln>
          </p:spPr>
          <p:txBody>
            <a:bodyPr rtlCol="0" anchor="ctr"/>
            <a:lstStyle/>
            <a:p>
              <a:endParaRPr lang="en-US"/>
            </a:p>
          </p:txBody>
        </p:sp>
        <p:sp>
          <p:nvSpPr>
            <p:cNvPr id="186" name="Freeform 785">
              <a:extLst>
                <a:ext uri="{FF2B5EF4-FFF2-40B4-BE49-F238E27FC236}">
                  <a16:creationId xmlns:a16="http://schemas.microsoft.com/office/drawing/2014/main" id="{A4BE2147-4D40-45BC-63B1-18C002113258}"/>
                </a:ext>
              </a:extLst>
            </p:cNvPr>
            <p:cNvSpPr/>
            <p:nvPr/>
          </p:nvSpPr>
          <p:spPr>
            <a:xfrm>
              <a:off x="4563822" y="4773396"/>
              <a:ext cx="1371" cy="3886"/>
            </a:xfrm>
            <a:custGeom>
              <a:avLst/>
              <a:gdLst>
                <a:gd name="connsiteX0" fmla="*/ 0 w 1371"/>
                <a:gd name="connsiteY0" fmla="*/ 0 h 3886"/>
                <a:gd name="connsiteX1" fmla="*/ 1372 w 1371"/>
                <a:gd name="connsiteY1" fmla="*/ 3886 h 3886"/>
                <a:gd name="connsiteX2" fmla="*/ 0 w 1371"/>
                <a:gd name="connsiteY2" fmla="*/ 0 h 3886"/>
              </a:gdLst>
              <a:ahLst/>
              <a:cxnLst>
                <a:cxn ang="0">
                  <a:pos x="connsiteX0" y="connsiteY0"/>
                </a:cxn>
                <a:cxn ang="0">
                  <a:pos x="connsiteX1" y="connsiteY1"/>
                </a:cxn>
                <a:cxn ang="0">
                  <a:pos x="connsiteX2" y="connsiteY2"/>
                </a:cxn>
              </a:cxnLst>
              <a:rect l="l" t="t" r="r" b="b"/>
              <a:pathLst>
                <a:path w="1371" h="3886">
                  <a:moveTo>
                    <a:pt x="0" y="0"/>
                  </a:moveTo>
                  <a:cubicBezTo>
                    <a:pt x="457" y="1371"/>
                    <a:pt x="914" y="2514"/>
                    <a:pt x="1372" y="3886"/>
                  </a:cubicBezTo>
                  <a:cubicBezTo>
                    <a:pt x="914" y="2514"/>
                    <a:pt x="457" y="1143"/>
                    <a:pt x="0" y="0"/>
                  </a:cubicBezTo>
                  <a:close/>
                </a:path>
              </a:pathLst>
            </a:custGeom>
            <a:solidFill>
              <a:srgbClr val="FFFFFF"/>
            </a:solidFill>
            <a:ln w="2286" cap="flat">
              <a:noFill/>
              <a:prstDash val="solid"/>
              <a:miter/>
            </a:ln>
          </p:spPr>
          <p:txBody>
            <a:bodyPr rtlCol="0" anchor="ctr"/>
            <a:lstStyle/>
            <a:p>
              <a:endParaRPr lang="en-US"/>
            </a:p>
          </p:txBody>
        </p:sp>
        <p:sp>
          <p:nvSpPr>
            <p:cNvPr id="187" name="Freeform 786">
              <a:extLst>
                <a:ext uri="{FF2B5EF4-FFF2-40B4-BE49-F238E27FC236}">
                  <a16:creationId xmlns:a16="http://schemas.microsoft.com/office/drawing/2014/main" id="{331FD2CD-6E39-3369-9864-26D19DB4C1E1}"/>
                </a:ext>
              </a:extLst>
            </p:cNvPr>
            <p:cNvSpPr/>
            <p:nvPr/>
          </p:nvSpPr>
          <p:spPr>
            <a:xfrm>
              <a:off x="4565651" y="4779111"/>
              <a:ext cx="1143" cy="3429"/>
            </a:xfrm>
            <a:custGeom>
              <a:avLst/>
              <a:gdLst>
                <a:gd name="connsiteX0" fmla="*/ 0 w 1143"/>
                <a:gd name="connsiteY0" fmla="*/ 0 h 3429"/>
                <a:gd name="connsiteX1" fmla="*/ 1143 w 1143"/>
                <a:gd name="connsiteY1" fmla="*/ 3429 h 3429"/>
                <a:gd name="connsiteX2" fmla="*/ 0 w 1143"/>
                <a:gd name="connsiteY2" fmla="*/ 0 h 3429"/>
              </a:gdLst>
              <a:ahLst/>
              <a:cxnLst>
                <a:cxn ang="0">
                  <a:pos x="connsiteX0" y="connsiteY0"/>
                </a:cxn>
                <a:cxn ang="0">
                  <a:pos x="connsiteX1" y="connsiteY1"/>
                </a:cxn>
                <a:cxn ang="0">
                  <a:pos x="connsiteX2" y="connsiteY2"/>
                </a:cxn>
              </a:cxnLst>
              <a:rect l="l" t="t" r="r" b="b"/>
              <a:pathLst>
                <a:path w="1143" h="3429">
                  <a:moveTo>
                    <a:pt x="0" y="0"/>
                  </a:moveTo>
                  <a:cubicBezTo>
                    <a:pt x="457" y="1143"/>
                    <a:pt x="686" y="2286"/>
                    <a:pt x="1143" y="3429"/>
                  </a:cubicBezTo>
                  <a:cubicBezTo>
                    <a:pt x="914" y="2057"/>
                    <a:pt x="457" y="1143"/>
                    <a:pt x="0" y="0"/>
                  </a:cubicBezTo>
                  <a:close/>
                </a:path>
              </a:pathLst>
            </a:custGeom>
            <a:solidFill>
              <a:srgbClr val="FFFFFF"/>
            </a:solidFill>
            <a:ln w="2286" cap="flat">
              <a:noFill/>
              <a:prstDash val="solid"/>
              <a:miter/>
            </a:ln>
          </p:spPr>
          <p:txBody>
            <a:bodyPr rtlCol="0" anchor="ctr"/>
            <a:lstStyle/>
            <a:p>
              <a:endParaRPr lang="en-US"/>
            </a:p>
          </p:txBody>
        </p:sp>
        <p:sp>
          <p:nvSpPr>
            <p:cNvPr id="188" name="Freeform 787">
              <a:extLst>
                <a:ext uri="{FF2B5EF4-FFF2-40B4-BE49-F238E27FC236}">
                  <a16:creationId xmlns:a16="http://schemas.microsoft.com/office/drawing/2014/main" id="{A0AE706E-F5E0-9841-00B1-8F36B396C26D}"/>
                </a:ext>
              </a:extLst>
            </p:cNvPr>
            <p:cNvSpPr/>
            <p:nvPr/>
          </p:nvSpPr>
          <p:spPr>
            <a:xfrm>
              <a:off x="4567480" y="4784369"/>
              <a:ext cx="914" cy="3200"/>
            </a:xfrm>
            <a:custGeom>
              <a:avLst/>
              <a:gdLst>
                <a:gd name="connsiteX0" fmla="*/ 0 w 914"/>
                <a:gd name="connsiteY0" fmla="*/ 0 h 3200"/>
                <a:gd name="connsiteX1" fmla="*/ 914 w 914"/>
                <a:gd name="connsiteY1" fmla="*/ 3201 h 3200"/>
                <a:gd name="connsiteX2" fmla="*/ 0 w 914"/>
                <a:gd name="connsiteY2" fmla="*/ 0 h 3200"/>
              </a:gdLst>
              <a:ahLst/>
              <a:cxnLst>
                <a:cxn ang="0">
                  <a:pos x="connsiteX0" y="connsiteY0"/>
                </a:cxn>
                <a:cxn ang="0">
                  <a:pos x="connsiteX1" y="connsiteY1"/>
                </a:cxn>
                <a:cxn ang="0">
                  <a:pos x="connsiteX2" y="connsiteY2"/>
                </a:cxn>
              </a:cxnLst>
              <a:rect l="l" t="t" r="r" b="b"/>
              <a:pathLst>
                <a:path w="914" h="3200">
                  <a:moveTo>
                    <a:pt x="0" y="0"/>
                  </a:moveTo>
                  <a:cubicBezTo>
                    <a:pt x="229" y="1143"/>
                    <a:pt x="686" y="2058"/>
                    <a:pt x="914" y="3201"/>
                  </a:cubicBezTo>
                  <a:cubicBezTo>
                    <a:pt x="686"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89" name="Freeform 788">
              <a:extLst>
                <a:ext uri="{FF2B5EF4-FFF2-40B4-BE49-F238E27FC236}">
                  <a16:creationId xmlns:a16="http://schemas.microsoft.com/office/drawing/2014/main" id="{8D57E12D-42AC-A2E5-3516-0433944E7126}"/>
                </a:ext>
              </a:extLst>
            </p:cNvPr>
            <p:cNvSpPr/>
            <p:nvPr/>
          </p:nvSpPr>
          <p:spPr>
            <a:xfrm>
              <a:off x="4155085" y="4513935"/>
              <a:ext cx="228" cy="914"/>
            </a:xfrm>
            <a:custGeom>
              <a:avLst/>
              <a:gdLst>
                <a:gd name="connsiteX0" fmla="*/ 229 w 228"/>
                <a:gd name="connsiteY0" fmla="*/ 914 h 914"/>
                <a:gd name="connsiteX1" fmla="*/ 0 w 228"/>
                <a:gd name="connsiteY1" fmla="*/ 0 h 914"/>
                <a:gd name="connsiteX2" fmla="*/ 229 w 228"/>
                <a:gd name="connsiteY2" fmla="*/ 914 h 914"/>
              </a:gdLst>
              <a:ahLst/>
              <a:cxnLst>
                <a:cxn ang="0">
                  <a:pos x="connsiteX0" y="connsiteY0"/>
                </a:cxn>
                <a:cxn ang="0">
                  <a:pos x="connsiteX1" y="connsiteY1"/>
                </a:cxn>
                <a:cxn ang="0">
                  <a:pos x="connsiteX2" y="connsiteY2"/>
                </a:cxn>
              </a:cxnLst>
              <a:rect l="l" t="t" r="r" b="b"/>
              <a:pathLst>
                <a:path w="228" h="914">
                  <a:moveTo>
                    <a:pt x="229" y="914"/>
                  </a:moveTo>
                  <a:cubicBezTo>
                    <a:pt x="229" y="686"/>
                    <a:pt x="0" y="229"/>
                    <a:pt x="0" y="0"/>
                  </a:cubicBezTo>
                  <a:cubicBezTo>
                    <a:pt x="0" y="229"/>
                    <a:pt x="229" y="457"/>
                    <a:pt x="229" y="914"/>
                  </a:cubicBezTo>
                  <a:close/>
                </a:path>
              </a:pathLst>
            </a:custGeom>
            <a:solidFill>
              <a:srgbClr val="FFFFFF"/>
            </a:solidFill>
            <a:ln w="2286" cap="flat">
              <a:noFill/>
              <a:prstDash val="solid"/>
              <a:miter/>
            </a:ln>
          </p:spPr>
          <p:txBody>
            <a:bodyPr rtlCol="0" anchor="ctr"/>
            <a:lstStyle/>
            <a:p>
              <a:endParaRPr lang="en-US"/>
            </a:p>
          </p:txBody>
        </p:sp>
        <p:sp>
          <p:nvSpPr>
            <p:cNvPr id="190" name="Freeform 789">
              <a:extLst>
                <a:ext uri="{FF2B5EF4-FFF2-40B4-BE49-F238E27FC236}">
                  <a16:creationId xmlns:a16="http://schemas.microsoft.com/office/drawing/2014/main" id="{0252CA3E-CBE9-BD8F-23E2-837C09EBD002}"/>
                </a:ext>
              </a:extLst>
            </p:cNvPr>
            <p:cNvSpPr/>
            <p:nvPr/>
          </p:nvSpPr>
          <p:spPr>
            <a:xfrm>
              <a:off x="4171087" y="4485817"/>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600"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91" name="Freeform 790">
              <a:extLst>
                <a:ext uri="{FF2B5EF4-FFF2-40B4-BE49-F238E27FC236}">
                  <a16:creationId xmlns:a16="http://schemas.microsoft.com/office/drawing/2014/main" id="{1C0774D6-6AC0-998D-8DA9-22C56FD445DE}"/>
                </a:ext>
              </a:extLst>
            </p:cNvPr>
            <p:cNvSpPr/>
            <p:nvPr/>
          </p:nvSpPr>
          <p:spPr>
            <a:xfrm>
              <a:off x="4156000" y="4516678"/>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914"/>
                    <a:pt x="229" y="457"/>
                    <a:pt x="0" y="0"/>
                  </a:cubicBezTo>
                  <a:cubicBezTo>
                    <a:pt x="229"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2" name="Freeform 791">
              <a:extLst>
                <a:ext uri="{FF2B5EF4-FFF2-40B4-BE49-F238E27FC236}">
                  <a16:creationId xmlns:a16="http://schemas.microsoft.com/office/drawing/2014/main" id="{2F9880E5-D69F-AF89-733B-D495B3563343}"/>
                </a:ext>
              </a:extLst>
            </p:cNvPr>
            <p:cNvSpPr/>
            <p:nvPr/>
          </p:nvSpPr>
          <p:spPr>
            <a:xfrm>
              <a:off x="4177488" y="4484217"/>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solidFill>
            <a:ln w="2286" cap="flat">
              <a:noFill/>
              <a:prstDash val="solid"/>
              <a:miter/>
            </a:ln>
          </p:spPr>
          <p:txBody>
            <a:bodyPr rtlCol="0" anchor="ctr"/>
            <a:lstStyle/>
            <a:p>
              <a:endParaRPr lang="en-US"/>
            </a:p>
          </p:txBody>
        </p:sp>
        <p:sp>
          <p:nvSpPr>
            <p:cNvPr id="193" name="Freeform 792">
              <a:extLst>
                <a:ext uri="{FF2B5EF4-FFF2-40B4-BE49-F238E27FC236}">
                  <a16:creationId xmlns:a16="http://schemas.microsoft.com/office/drawing/2014/main" id="{FF61BAB1-79BE-CDA3-E6C0-767BADC4DB59}"/>
                </a:ext>
              </a:extLst>
            </p:cNvPr>
            <p:cNvSpPr/>
            <p:nvPr/>
          </p:nvSpPr>
          <p:spPr>
            <a:xfrm>
              <a:off x="4155543" y="4515307"/>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194" name="Freeform 793">
              <a:extLst>
                <a:ext uri="{FF2B5EF4-FFF2-40B4-BE49-F238E27FC236}">
                  <a16:creationId xmlns:a16="http://schemas.microsoft.com/office/drawing/2014/main" id="{D93B3929-1106-126D-33A5-33F155486978}"/>
                </a:ext>
              </a:extLst>
            </p:cNvPr>
            <p:cNvSpPr/>
            <p:nvPr/>
          </p:nvSpPr>
          <p:spPr>
            <a:xfrm>
              <a:off x="4252469" y="4477588"/>
              <a:ext cx="5943" cy="685"/>
            </a:xfrm>
            <a:custGeom>
              <a:avLst/>
              <a:gdLst>
                <a:gd name="connsiteX0" fmla="*/ 0 w 5943"/>
                <a:gd name="connsiteY0" fmla="*/ 0 h 685"/>
                <a:gd name="connsiteX1" fmla="*/ 5944 w 5943"/>
                <a:gd name="connsiteY1" fmla="*/ 686 h 685"/>
                <a:gd name="connsiteX2" fmla="*/ 0 w 5943"/>
                <a:gd name="connsiteY2" fmla="*/ 0 h 685"/>
              </a:gdLst>
              <a:ahLst/>
              <a:cxnLst>
                <a:cxn ang="0">
                  <a:pos x="connsiteX0" y="connsiteY0"/>
                </a:cxn>
                <a:cxn ang="0">
                  <a:pos x="connsiteX1" y="connsiteY1"/>
                </a:cxn>
                <a:cxn ang="0">
                  <a:pos x="connsiteX2" y="connsiteY2"/>
                </a:cxn>
              </a:cxnLst>
              <a:rect l="l" t="t" r="r" b="b"/>
              <a:pathLst>
                <a:path w="5943" h="685">
                  <a:moveTo>
                    <a:pt x="0" y="0"/>
                  </a:moveTo>
                  <a:cubicBezTo>
                    <a:pt x="2057" y="229"/>
                    <a:pt x="3886" y="457"/>
                    <a:pt x="5944" y="686"/>
                  </a:cubicBezTo>
                  <a:cubicBezTo>
                    <a:pt x="3886" y="229"/>
                    <a:pt x="1829" y="0"/>
                    <a:pt x="0" y="0"/>
                  </a:cubicBezTo>
                  <a:close/>
                </a:path>
              </a:pathLst>
            </a:custGeom>
            <a:solidFill>
              <a:srgbClr val="FFFFFF"/>
            </a:solidFill>
            <a:ln w="2286" cap="flat">
              <a:noFill/>
              <a:prstDash val="solid"/>
              <a:miter/>
            </a:ln>
          </p:spPr>
          <p:txBody>
            <a:bodyPr rtlCol="0" anchor="ctr"/>
            <a:lstStyle/>
            <a:p>
              <a:endParaRPr lang="en-US"/>
            </a:p>
          </p:txBody>
        </p:sp>
        <p:sp>
          <p:nvSpPr>
            <p:cNvPr id="195" name="Freeform 794">
              <a:extLst>
                <a:ext uri="{FF2B5EF4-FFF2-40B4-BE49-F238E27FC236}">
                  <a16:creationId xmlns:a16="http://schemas.microsoft.com/office/drawing/2014/main" id="{FE4A344F-8A95-71EF-10F2-186043031B25}"/>
                </a:ext>
              </a:extLst>
            </p:cNvPr>
            <p:cNvSpPr/>
            <p:nvPr/>
          </p:nvSpPr>
          <p:spPr>
            <a:xfrm>
              <a:off x="4223208" y="4476642"/>
              <a:ext cx="29032" cy="717"/>
            </a:xfrm>
            <a:custGeom>
              <a:avLst/>
              <a:gdLst>
                <a:gd name="connsiteX0" fmla="*/ 29032 w 29032"/>
                <a:gd name="connsiteY0" fmla="*/ 717 h 717"/>
                <a:gd name="connsiteX1" fmla="*/ 0 w 29032"/>
                <a:gd name="connsiteY1" fmla="*/ 489 h 717"/>
                <a:gd name="connsiteX2" fmla="*/ 29032 w 29032"/>
                <a:gd name="connsiteY2" fmla="*/ 717 h 717"/>
              </a:gdLst>
              <a:ahLst/>
              <a:cxnLst>
                <a:cxn ang="0">
                  <a:pos x="connsiteX0" y="connsiteY0"/>
                </a:cxn>
                <a:cxn ang="0">
                  <a:pos x="connsiteX1" y="connsiteY1"/>
                </a:cxn>
                <a:cxn ang="0">
                  <a:pos x="connsiteX2" y="connsiteY2"/>
                </a:cxn>
              </a:cxnLst>
              <a:rect l="l" t="t" r="r" b="b"/>
              <a:pathLst>
                <a:path w="29032" h="717">
                  <a:moveTo>
                    <a:pt x="29032" y="717"/>
                  </a:moveTo>
                  <a:cubicBezTo>
                    <a:pt x="19202" y="-197"/>
                    <a:pt x="9601" y="-197"/>
                    <a:pt x="0" y="489"/>
                  </a:cubicBezTo>
                  <a:cubicBezTo>
                    <a:pt x="9601" y="32"/>
                    <a:pt x="19202" y="32"/>
                    <a:pt x="29032" y="717"/>
                  </a:cubicBezTo>
                  <a:close/>
                </a:path>
              </a:pathLst>
            </a:custGeom>
            <a:solidFill>
              <a:srgbClr val="FFFFFF"/>
            </a:solidFill>
            <a:ln w="2286" cap="flat">
              <a:noFill/>
              <a:prstDash val="solid"/>
              <a:miter/>
            </a:ln>
          </p:spPr>
          <p:txBody>
            <a:bodyPr rtlCol="0" anchor="ctr"/>
            <a:lstStyle/>
            <a:p>
              <a:endParaRPr lang="en-US"/>
            </a:p>
          </p:txBody>
        </p:sp>
        <p:sp>
          <p:nvSpPr>
            <p:cNvPr id="196" name="Freeform 795">
              <a:extLst>
                <a:ext uri="{FF2B5EF4-FFF2-40B4-BE49-F238E27FC236}">
                  <a16:creationId xmlns:a16="http://schemas.microsoft.com/office/drawing/2014/main" id="{7195D78F-2636-5298-0E75-F5CE736EA07C}"/>
                </a:ext>
              </a:extLst>
            </p:cNvPr>
            <p:cNvSpPr/>
            <p:nvPr/>
          </p:nvSpPr>
          <p:spPr>
            <a:xfrm>
              <a:off x="4156457" y="4478045"/>
              <a:ext cx="154509" cy="48063"/>
            </a:xfrm>
            <a:custGeom>
              <a:avLst/>
              <a:gdLst>
                <a:gd name="connsiteX0" fmla="*/ 14173 w 154509"/>
                <a:gd name="connsiteY0" fmla="*/ 41377 h 48063"/>
                <a:gd name="connsiteX1" fmla="*/ 60808 w 154509"/>
                <a:gd name="connsiteY1" fmla="*/ 38862 h 48063"/>
                <a:gd name="connsiteX2" fmla="*/ 132588 w 154509"/>
                <a:gd name="connsiteY2" fmla="*/ 46406 h 48063"/>
                <a:gd name="connsiteX3" fmla="*/ 147904 w 154509"/>
                <a:gd name="connsiteY3" fmla="*/ 43205 h 48063"/>
                <a:gd name="connsiteX4" fmla="*/ 149962 w 154509"/>
                <a:gd name="connsiteY4" fmla="*/ 15773 h 48063"/>
                <a:gd name="connsiteX5" fmla="*/ 120701 w 154509"/>
                <a:gd name="connsiteY5" fmla="*/ 3200 h 48063"/>
                <a:gd name="connsiteX6" fmla="*/ 101956 w 154509"/>
                <a:gd name="connsiteY6" fmla="*/ 0 h 48063"/>
                <a:gd name="connsiteX7" fmla="*/ 101956 w 154509"/>
                <a:gd name="connsiteY7" fmla="*/ 0 h 48063"/>
                <a:gd name="connsiteX8" fmla="*/ 93726 w 154509"/>
                <a:gd name="connsiteY8" fmla="*/ 8001 h 48063"/>
                <a:gd name="connsiteX9" fmla="*/ 78410 w 154509"/>
                <a:gd name="connsiteY9" fmla="*/ 16688 h 48063"/>
                <a:gd name="connsiteX10" fmla="*/ 29947 w 154509"/>
                <a:gd name="connsiteY10" fmla="*/ 30861 h 48063"/>
                <a:gd name="connsiteX11" fmla="*/ 0 w 154509"/>
                <a:gd name="connsiteY11" fmla="*/ 39776 h 48063"/>
                <a:gd name="connsiteX12" fmla="*/ 14173 w 154509"/>
                <a:gd name="connsiteY12" fmla="*/ 41377 h 4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4509" h="48063">
                  <a:moveTo>
                    <a:pt x="14173" y="41377"/>
                  </a:moveTo>
                  <a:cubicBezTo>
                    <a:pt x="28346" y="37262"/>
                    <a:pt x="45949" y="38176"/>
                    <a:pt x="60808" y="38862"/>
                  </a:cubicBezTo>
                  <a:cubicBezTo>
                    <a:pt x="84811" y="40005"/>
                    <a:pt x="108814" y="41377"/>
                    <a:pt x="132588" y="46406"/>
                  </a:cubicBezTo>
                  <a:cubicBezTo>
                    <a:pt x="138074" y="47549"/>
                    <a:pt x="145161" y="50749"/>
                    <a:pt x="147904" y="43205"/>
                  </a:cubicBezTo>
                  <a:cubicBezTo>
                    <a:pt x="151105" y="34519"/>
                    <a:pt x="159791" y="23774"/>
                    <a:pt x="149962" y="15773"/>
                  </a:cubicBezTo>
                  <a:cubicBezTo>
                    <a:pt x="142418" y="9830"/>
                    <a:pt x="130302" y="5486"/>
                    <a:pt x="120701" y="3200"/>
                  </a:cubicBezTo>
                  <a:cubicBezTo>
                    <a:pt x="114529" y="1829"/>
                    <a:pt x="108128" y="686"/>
                    <a:pt x="101956" y="0"/>
                  </a:cubicBezTo>
                  <a:cubicBezTo>
                    <a:pt x="101956" y="0"/>
                    <a:pt x="101956" y="0"/>
                    <a:pt x="101956" y="0"/>
                  </a:cubicBezTo>
                  <a:cubicBezTo>
                    <a:pt x="99441" y="2743"/>
                    <a:pt x="96698" y="5486"/>
                    <a:pt x="93726" y="8001"/>
                  </a:cubicBezTo>
                  <a:cubicBezTo>
                    <a:pt x="88697" y="11201"/>
                    <a:pt x="83668" y="14173"/>
                    <a:pt x="78410" y="16688"/>
                  </a:cubicBezTo>
                  <a:cubicBezTo>
                    <a:pt x="62636" y="22403"/>
                    <a:pt x="46406" y="26518"/>
                    <a:pt x="29947" y="30861"/>
                  </a:cubicBezTo>
                  <a:cubicBezTo>
                    <a:pt x="19888" y="33604"/>
                    <a:pt x="9830" y="36576"/>
                    <a:pt x="0" y="39776"/>
                  </a:cubicBezTo>
                  <a:cubicBezTo>
                    <a:pt x="2743" y="45263"/>
                    <a:pt x="7087" y="43434"/>
                    <a:pt x="14173" y="41377"/>
                  </a:cubicBezTo>
                  <a:close/>
                </a:path>
              </a:pathLst>
            </a:custGeom>
            <a:solidFill>
              <a:srgbClr val="FFFFFF"/>
            </a:solidFill>
            <a:ln w="2286" cap="flat">
              <a:noFill/>
              <a:prstDash val="solid"/>
              <a:miter/>
            </a:ln>
          </p:spPr>
          <p:txBody>
            <a:bodyPr rtlCol="0" anchor="ctr"/>
            <a:lstStyle/>
            <a:p>
              <a:endParaRPr lang="en-US"/>
            </a:p>
          </p:txBody>
        </p:sp>
        <p:sp>
          <p:nvSpPr>
            <p:cNvPr id="197" name="Freeform 796">
              <a:extLst>
                <a:ext uri="{FF2B5EF4-FFF2-40B4-BE49-F238E27FC236}">
                  <a16:creationId xmlns:a16="http://schemas.microsoft.com/office/drawing/2014/main" id="{560267C5-E3F6-BBDB-2972-2D0964FCDD12}"/>
                </a:ext>
              </a:extLst>
            </p:cNvPr>
            <p:cNvSpPr/>
            <p:nvPr/>
          </p:nvSpPr>
          <p:spPr>
            <a:xfrm>
              <a:off x="4183660" y="4482617"/>
              <a:ext cx="3200" cy="685"/>
            </a:xfrm>
            <a:custGeom>
              <a:avLst/>
              <a:gdLst>
                <a:gd name="connsiteX0" fmla="*/ 0 w 3200"/>
                <a:gd name="connsiteY0" fmla="*/ 686 h 685"/>
                <a:gd name="connsiteX1" fmla="*/ 3200 w 3200"/>
                <a:gd name="connsiteY1" fmla="*/ 0 h 685"/>
                <a:gd name="connsiteX2" fmla="*/ 0 w 3200"/>
                <a:gd name="connsiteY2" fmla="*/ 686 h 685"/>
              </a:gdLst>
              <a:ahLst/>
              <a:cxnLst>
                <a:cxn ang="0">
                  <a:pos x="connsiteX0" y="connsiteY0"/>
                </a:cxn>
                <a:cxn ang="0">
                  <a:pos x="connsiteX1" y="connsiteY1"/>
                </a:cxn>
                <a:cxn ang="0">
                  <a:pos x="connsiteX2" y="connsiteY2"/>
                </a:cxn>
              </a:cxnLst>
              <a:rect l="l" t="t" r="r" b="b"/>
              <a:pathLst>
                <a:path w="3200" h="685">
                  <a:moveTo>
                    <a:pt x="0" y="686"/>
                  </a:moveTo>
                  <a:cubicBezTo>
                    <a:pt x="1143" y="457"/>
                    <a:pt x="2057" y="229"/>
                    <a:pt x="3200" y="0"/>
                  </a:cubicBezTo>
                  <a:cubicBezTo>
                    <a:pt x="2286"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198" name="Freeform 797">
              <a:extLst>
                <a:ext uri="{FF2B5EF4-FFF2-40B4-BE49-F238E27FC236}">
                  <a16:creationId xmlns:a16="http://schemas.microsoft.com/office/drawing/2014/main" id="{45175CBC-4E1E-36EB-B607-3962644446CC}"/>
                </a:ext>
              </a:extLst>
            </p:cNvPr>
            <p:cNvSpPr/>
            <p:nvPr/>
          </p:nvSpPr>
          <p:spPr>
            <a:xfrm>
              <a:off x="4217493" y="4477359"/>
              <a:ext cx="5257" cy="457"/>
            </a:xfrm>
            <a:custGeom>
              <a:avLst/>
              <a:gdLst>
                <a:gd name="connsiteX0" fmla="*/ 0 w 5257"/>
                <a:gd name="connsiteY0" fmla="*/ 457 h 457"/>
                <a:gd name="connsiteX1" fmla="*/ 5258 w 5257"/>
                <a:gd name="connsiteY1" fmla="*/ 0 h 457"/>
                <a:gd name="connsiteX2" fmla="*/ 0 w 5257"/>
                <a:gd name="connsiteY2" fmla="*/ 457 h 457"/>
              </a:gdLst>
              <a:ahLst/>
              <a:cxnLst>
                <a:cxn ang="0">
                  <a:pos x="connsiteX0" y="connsiteY0"/>
                </a:cxn>
                <a:cxn ang="0">
                  <a:pos x="connsiteX1" y="connsiteY1"/>
                </a:cxn>
                <a:cxn ang="0">
                  <a:pos x="connsiteX2" y="connsiteY2"/>
                </a:cxn>
              </a:cxnLst>
              <a:rect l="l" t="t" r="r" b="b"/>
              <a:pathLst>
                <a:path w="5257" h="457">
                  <a:moveTo>
                    <a:pt x="0" y="457"/>
                  </a:moveTo>
                  <a:cubicBezTo>
                    <a:pt x="1829" y="229"/>
                    <a:pt x="3429" y="229"/>
                    <a:pt x="5258" y="0"/>
                  </a:cubicBezTo>
                  <a:cubicBezTo>
                    <a:pt x="3429" y="0"/>
                    <a:pt x="1829" y="229"/>
                    <a:pt x="0" y="457"/>
                  </a:cubicBezTo>
                  <a:close/>
                </a:path>
              </a:pathLst>
            </a:custGeom>
            <a:solidFill>
              <a:srgbClr val="FFFFFF"/>
            </a:solidFill>
            <a:ln w="2286" cap="flat">
              <a:noFill/>
              <a:prstDash val="solid"/>
              <a:miter/>
            </a:ln>
          </p:spPr>
          <p:txBody>
            <a:bodyPr rtlCol="0" anchor="ctr"/>
            <a:lstStyle/>
            <a:p>
              <a:endParaRPr lang="en-US"/>
            </a:p>
          </p:txBody>
        </p:sp>
        <p:sp>
          <p:nvSpPr>
            <p:cNvPr id="199" name="Freeform 798">
              <a:extLst>
                <a:ext uri="{FF2B5EF4-FFF2-40B4-BE49-F238E27FC236}">
                  <a16:creationId xmlns:a16="http://schemas.microsoft.com/office/drawing/2014/main" id="{085C4FA8-34E4-0D02-D52E-38DD74F9F4A0}"/>
                </a:ext>
              </a:extLst>
            </p:cNvPr>
            <p:cNvSpPr/>
            <p:nvPr/>
          </p:nvSpPr>
          <p:spPr>
            <a:xfrm>
              <a:off x="4189833" y="4481245"/>
              <a:ext cx="3657" cy="685"/>
            </a:xfrm>
            <a:custGeom>
              <a:avLst/>
              <a:gdLst>
                <a:gd name="connsiteX0" fmla="*/ 0 w 3657"/>
                <a:gd name="connsiteY0" fmla="*/ 686 h 685"/>
                <a:gd name="connsiteX1" fmla="*/ 3658 w 3657"/>
                <a:gd name="connsiteY1" fmla="*/ 0 h 685"/>
                <a:gd name="connsiteX2" fmla="*/ 0 w 3657"/>
                <a:gd name="connsiteY2" fmla="*/ 686 h 685"/>
              </a:gdLst>
              <a:ahLst/>
              <a:cxnLst>
                <a:cxn ang="0">
                  <a:pos x="connsiteX0" y="connsiteY0"/>
                </a:cxn>
                <a:cxn ang="0">
                  <a:pos x="connsiteX1" y="connsiteY1"/>
                </a:cxn>
                <a:cxn ang="0">
                  <a:pos x="connsiteX2" y="connsiteY2"/>
                </a:cxn>
              </a:cxnLst>
              <a:rect l="l" t="t" r="r" b="b"/>
              <a:pathLst>
                <a:path w="3657" h="685">
                  <a:moveTo>
                    <a:pt x="0" y="686"/>
                  </a:moveTo>
                  <a:cubicBezTo>
                    <a:pt x="1143" y="457"/>
                    <a:pt x="2286" y="229"/>
                    <a:pt x="3658" y="0"/>
                  </a:cubicBezTo>
                  <a:cubicBezTo>
                    <a:pt x="2515" y="229"/>
                    <a:pt x="1143" y="457"/>
                    <a:pt x="0" y="686"/>
                  </a:cubicBezTo>
                  <a:close/>
                </a:path>
              </a:pathLst>
            </a:custGeom>
            <a:solidFill>
              <a:srgbClr val="FFFFFF"/>
            </a:solidFill>
            <a:ln w="2286" cap="flat">
              <a:noFill/>
              <a:prstDash val="solid"/>
              <a:miter/>
            </a:ln>
          </p:spPr>
          <p:txBody>
            <a:bodyPr rtlCol="0" anchor="ctr"/>
            <a:lstStyle/>
            <a:p>
              <a:endParaRPr lang="en-US"/>
            </a:p>
          </p:txBody>
        </p:sp>
        <p:sp>
          <p:nvSpPr>
            <p:cNvPr id="200" name="Freeform 799">
              <a:extLst>
                <a:ext uri="{FF2B5EF4-FFF2-40B4-BE49-F238E27FC236}">
                  <a16:creationId xmlns:a16="http://schemas.microsoft.com/office/drawing/2014/main" id="{ECD40C30-EE4E-AE79-B40B-DFC7C3BF7705}"/>
                </a:ext>
              </a:extLst>
            </p:cNvPr>
            <p:cNvSpPr/>
            <p:nvPr/>
          </p:nvSpPr>
          <p:spPr>
            <a:xfrm>
              <a:off x="4211550" y="4478045"/>
              <a:ext cx="5029" cy="457"/>
            </a:xfrm>
            <a:custGeom>
              <a:avLst/>
              <a:gdLst>
                <a:gd name="connsiteX0" fmla="*/ 0 w 5029"/>
                <a:gd name="connsiteY0" fmla="*/ 457 h 457"/>
                <a:gd name="connsiteX1" fmla="*/ 5029 w 5029"/>
                <a:gd name="connsiteY1" fmla="*/ 0 h 457"/>
                <a:gd name="connsiteX2" fmla="*/ 0 w 5029"/>
                <a:gd name="connsiteY2" fmla="*/ 457 h 457"/>
              </a:gdLst>
              <a:ahLst/>
              <a:cxnLst>
                <a:cxn ang="0">
                  <a:pos x="connsiteX0" y="connsiteY0"/>
                </a:cxn>
                <a:cxn ang="0">
                  <a:pos x="connsiteX1" y="connsiteY1"/>
                </a:cxn>
                <a:cxn ang="0">
                  <a:pos x="connsiteX2" y="connsiteY2"/>
                </a:cxn>
              </a:cxnLst>
              <a:rect l="l" t="t" r="r" b="b"/>
              <a:pathLst>
                <a:path w="5029" h="457">
                  <a:moveTo>
                    <a:pt x="0" y="457"/>
                  </a:moveTo>
                  <a:cubicBezTo>
                    <a:pt x="1600" y="229"/>
                    <a:pt x="3429" y="0"/>
                    <a:pt x="5029" y="0"/>
                  </a:cubicBezTo>
                  <a:cubicBezTo>
                    <a:pt x="3200" y="0"/>
                    <a:pt x="1600" y="229"/>
                    <a:pt x="0" y="457"/>
                  </a:cubicBezTo>
                  <a:close/>
                </a:path>
              </a:pathLst>
            </a:custGeom>
            <a:solidFill>
              <a:srgbClr val="FFFFFF"/>
            </a:solidFill>
            <a:ln w="2286" cap="flat">
              <a:noFill/>
              <a:prstDash val="solid"/>
              <a:miter/>
            </a:ln>
          </p:spPr>
          <p:txBody>
            <a:bodyPr rtlCol="0" anchor="ctr"/>
            <a:lstStyle/>
            <a:p>
              <a:endParaRPr lang="en-US"/>
            </a:p>
          </p:txBody>
        </p:sp>
        <p:sp>
          <p:nvSpPr>
            <p:cNvPr id="201" name="Freeform 800">
              <a:extLst>
                <a:ext uri="{FF2B5EF4-FFF2-40B4-BE49-F238E27FC236}">
                  <a16:creationId xmlns:a16="http://schemas.microsoft.com/office/drawing/2014/main" id="{76061F5D-53A3-9FC5-9E48-18A117BCF489}"/>
                </a:ext>
              </a:extLst>
            </p:cNvPr>
            <p:cNvSpPr/>
            <p:nvPr/>
          </p:nvSpPr>
          <p:spPr>
            <a:xfrm>
              <a:off x="4195319" y="4478731"/>
              <a:ext cx="15087" cy="2286"/>
            </a:xfrm>
            <a:custGeom>
              <a:avLst/>
              <a:gdLst>
                <a:gd name="connsiteX0" fmla="*/ 0 w 15087"/>
                <a:gd name="connsiteY0" fmla="*/ 2286 h 2286"/>
                <a:gd name="connsiteX1" fmla="*/ 15088 w 15087"/>
                <a:gd name="connsiteY1" fmla="*/ 0 h 2286"/>
                <a:gd name="connsiteX2" fmla="*/ 0 w 15087"/>
                <a:gd name="connsiteY2" fmla="*/ 2286 h 2286"/>
              </a:gdLst>
              <a:ahLst/>
              <a:cxnLst>
                <a:cxn ang="0">
                  <a:pos x="connsiteX0" y="connsiteY0"/>
                </a:cxn>
                <a:cxn ang="0">
                  <a:pos x="connsiteX1" y="connsiteY1"/>
                </a:cxn>
                <a:cxn ang="0">
                  <a:pos x="connsiteX2" y="connsiteY2"/>
                </a:cxn>
              </a:cxnLst>
              <a:rect l="l" t="t" r="r" b="b"/>
              <a:pathLst>
                <a:path w="15087" h="2286">
                  <a:moveTo>
                    <a:pt x="0" y="2286"/>
                  </a:moveTo>
                  <a:cubicBezTo>
                    <a:pt x="5029" y="1372"/>
                    <a:pt x="10058" y="457"/>
                    <a:pt x="15088" y="0"/>
                  </a:cubicBezTo>
                  <a:cubicBezTo>
                    <a:pt x="10058" y="457"/>
                    <a:pt x="5029" y="1372"/>
                    <a:pt x="0" y="2286"/>
                  </a:cubicBezTo>
                  <a:close/>
                </a:path>
              </a:pathLst>
            </a:custGeom>
            <a:solidFill>
              <a:srgbClr val="FFFFFF"/>
            </a:solidFill>
            <a:ln w="2286" cap="flat">
              <a:noFill/>
              <a:prstDash val="solid"/>
              <a:miter/>
            </a:ln>
          </p:spPr>
          <p:txBody>
            <a:bodyPr rtlCol="0" anchor="ctr"/>
            <a:lstStyle/>
            <a:p>
              <a:endParaRPr lang="en-US"/>
            </a:p>
          </p:txBody>
        </p:sp>
        <p:sp>
          <p:nvSpPr>
            <p:cNvPr id="202" name="Freeform 801">
              <a:extLst>
                <a:ext uri="{FF2B5EF4-FFF2-40B4-BE49-F238E27FC236}">
                  <a16:creationId xmlns:a16="http://schemas.microsoft.com/office/drawing/2014/main" id="{35C0A24E-4A42-8612-1CEA-9417A9D4A6C9}"/>
                </a:ext>
              </a:extLst>
            </p:cNvPr>
            <p:cNvSpPr/>
            <p:nvPr/>
          </p:nvSpPr>
          <p:spPr>
            <a:xfrm>
              <a:off x="4467353" y="4599426"/>
              <a:ext cx="64922" cy="57383"/>
            </a:xfrm>
            <a:custGeom>
              <a:avLst/>
              <a:gdLst>
                <a:gd name="connsiteX0" fmla="*/ 5944 w 64922"/>
                <a:gd name="connsiteY0" fmla="*/ 16922 h 57383"/>
                <a:gd name="connsiteX1" fmla="*/ 7544 w 64922"/>
                <a:gd name="connsiteY1" fmla="*/ 18522 h 57383"/>
                <a:gd name="connsiteX2" fmla="*/ 11201 w 64922"/>
                <a:gd name="connsiteY2" fmla="*/ 22179 h 57383"/>
                <a:gd name="connsiteX3" fmla="*/ 12802 w 64922"/>
                <a:gd name="connsiteY3" fmla="*/ 23780 h 57383"/>
                <a:gd name="connsiteX4" fmla="*/ 16916 w 64922"/>
                <a:gd name="connsiteY4" fmla="*/ 28123 h 57383"/>
                <a:gd name="connsiteX5" fmla="*/ 17602 w 64922"/>
                <a:gd name="connsiteY5" fmla="*/ 28809 h 57383"/>
                <a:gd name="connsiteX6" fmla="*/ 22403 w 64922"/>
                <a:gd name="connsiteY6" fmla="*/ 34067 h 57383"/>
                <a:gd name="connsiteX7" fmla="*/ 23317 w 64922"/>
                <a:gd name="connsiteY7" fmla="*/ 35210 h 57383"/>
                <a:gd name="connsiteX8" fmla="*/ 27203 w 64922"/>
                <a:gd name="connsiteY8" fmla="*/ 39553 h 57383"/>
                <a:gd name="connsiteX9" fmla="*/ 28346 w 64922"/>
                <a:gd name="connsiteY9" fmla="*/ 40925 h 57383"/>
                <a:gd name="connsiteX10" fmla="*/ 32461 w 64922"/>
                <a:gd name="connsiteY10" fmla="*/ 45497 h 57383"/>
                <a:gd name="connsiteX11" fmla="*/ 32918 w 64922"/>
                <a:gd name="connsiteY11" fmla="*/ 45954 h 57383"/>
                <a:gd name="connsiteX12" fmla="*/ 42748 w 64922"/>
                <a:gd name="connsiteY12" fmla="*/ 57384 h 57383"/>
                <a:gd name="connsiteX13" fmla="*/ 43891 w 64922"/>
                <a:gd name="connsiteY13" fmla="*/ 56927 h 57383"/>
                <a:gd name="connsiteX14" fmla="*/ 52807 w 64922"/>
                <a:gd name="connsiteY14" fmla="*/ 51897 h 57383"/>
                <a:gd name="connsiteX15" fmla="*/ 58979 w 64922"/>
                <a:gd name="connsiteY15" fmla="*/ 45725 h 57383"/>
                <a:gd name="connsiteX16" fmla="*/ 64237 w 64922"/>
                <a:gd name="connsiteY16" fmla="*/ 36581 h 57383"/>
                <a:gd name="connsiteX17" fmla="*/ 64922 w 64922"/>
                <a:gd name="connsiteY17" fmla="*/ 34067 h 57383"/>
                <a:gd name="connsiteX18" fmla="*/ 64694 w 64922"/>
                <a:gd name="connsiteY18" fmla="*/ 27666 h 57383"/>
                <a:gd name="connsiteX19" fmla="*/ 61722 w 64922"/>
                <a:gd name="connsiteY19" fmla="*/ 12807 h 57383"/>
                <a:gd name="connsiteX20" fmla="*/ 59893 w 64922"/>
                <a:gd name="connsiteY20" fmla="*/ 11435 h 57383"/>
                <a:gd name="connsiteX21" fmla="*/ 59665 w 64922"/>
                <a:gd name="connsiteY21" fmla="*/ 11435 h 57383"/>
                <a:gd name="connsiteX22" fmla="*/ 51435 w 64922"/>
                <a:gd name="connsiteY22" fmla="*/ 7092 h 57383"/>
                <a:gd name="connsiteX23" fmla="*/ 51206 w 64922"/>
                <a:gd name="connsiteY23" fmla="*/ 7092 h 57383"/>
                <a:gd name="connsiteX24" fmla="*/ 42748 w 64922"/>
                <a:gd name="connsiteY24" fmla="*/ 4120 h 57383"/>
                <a:gd name="connsiteX25" fmla="*/ 42062 w 64922"/>
                <a:gd name="connsiteY25" fmla="*/ 3891 h 57383"/>
                <a:gd name="connsiteX26" fmla="*/ 40234 w 64922"/>
                <a:gd name="connsiteY26" fmla="*/ 3434 h 57383"/>
                <a:gd name="connsiteX27" fmla="*/ 39319 w 64922"/>
                <a:gd name="connsiteY27" fmla="*/ 3206 h 57383"/>
                <a:gd name="connsiteX28" fmla="*/ 37719 w 64922"/>
                <a:gd name="connsiteY28" fmla="*/ 2748 h 57383"/>
                <a:gd name="connsiteX29" fmla="*/ 36576 w 64922"/>
                <a:gd name="connsiteY29" fmla="*/ 2520 h 57383"/>
                <a:gd name="connsiteX30" fmla="*/ 34061 w 64922"/>
                <a:gd name="connsiteY30" fmla="*/ 1834 h 57383"/>
                <a:gd name="connsiteX31" fmla="*/ 32461 w 64922"/>
                <a:gd name="connsiteY31" fmla="*/ 1605 h 57383"/>
                <a:gd name="connsiteX32" fmla="*/ 31318 w 64922"/>
                <a:gd name="connsiteY32" fmla="*/ 1377 h 57383"/>
                <a:gd name="connsiteX33" fmla="*/ 29489 w 64922"/>
                <a:gd name="connsiteY33" fmla="*/ 920 h 57383"/>
                <a:gd name="connsiteX34" fmla="*/ 28575 w 64922"/>
                <a:gd name="connsiteY34" fmla="*/ 691 h 57383"/>
                <a:gd name="connsiteX35" fmla="*/ 25832 w 64922"/>
                <a:gd name="connsiteY35" fmla="*/ 234 h 57383"/>
                <a:gd name="connsiteX36" fmla="*/ 0 w 64922"/>
                <a:gd name="connsiteY36" fmla="*/ 12121 h 57383"/>
                <a:gd name="connsiteX37" fmla="*/ 5944 w 64922"/>
                <a:gd name="connsiteY37" fmla="*/ 16922 h 57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4922" h="57383">
                  <a:moveTo>
                    <a:pt x="5944" y="16922"/>
                  </a:moveTo>
                  <a:cubicBezTo>
                    <a:pt x="6401" y="17379"/>
                    <a:pt x="6858" y="17836"/>
                    <a:pt x="7544" y="18522"/>
                  </a:cubicBezTo>
                  <a:cubicBezTo>
                    <a:pt x="8687" y="19665"/>
                    <a:pt x="10058" y="21036"/>
                    <a:pt x="11201" y="22179"/>
                  </a:cubicBezTo>
                  <a:cubicBezTo>
                    <a:pt x="11659" y="22637"/>
                    <a:pt x="12116" y="23322"/>
                    <a:pt x="12802" y="23780"/>
                  </a:cubicBezTo>
                  <a:cubicBezTo>
                    <a:pt x="14173" y="25151"/>
                    <a:pt x="15545" y="26751"/>
                    <a:pt x="16916" y="28123"/>
                  </a:cubicBezTo>
                  <a:cubicBezTo>
                    <a:pt x="17145" y="28352"/>
                    <a:pt x="17374" y="28580"/>
                    <a:pt x="17602" y="28809"/>
                  </a:cubicBezTo>
                  <a:cubicBezTo>
                    <a:pt x="19202" y="30638"/>
                    <a:pt x="20803" y="32238"/>
                    <a:pt x="22403" y="34067"/>
                  </a:cubicBezTo>
                  <a:cubicBezTo>
                    <a:pt x="22631" y="34524"/>
                    <a:pt x="23089" y="34752"/>
                    <a:pt x="23317" y="35210"/>
                  </a:cubicBezTo>
                  <a:cubicBezTo>
                    <a:pt x="24689" y="36581"/>
                    <a:pt x="26060" y="38181"/>
                    <a:pt x="27203" y="39553"/>
                  </a:cubicBezTo>
                  <a:cubicBezTo>
                    <a:pt x="27661" y="40010"/>
                    <a:pt x="27889" y="40467"/>
                    <a:pt x="28346" y="40925"/>
                  </a:cubicBezTo>
                  <a:cubicBezTo>
                    <a:pt x="29718" y="42525"/>
                    <a:pt x="31090" y="44125"/>
                    <a:pt x="32461" y="45497"/>
                  </a:cubicBezTo>
                  <a:cubicBezTo>
                    <a:pt x="32690" y="45725"/>
                    <a:pt x="32690" y="45954"/>
                    <a:pt x="32918" y="45954"/>
                  </a:cubicBezTo>
                  <a:cubicBezTo>
                    <a:pt x="36347" y="49611"/>
                    <a:pt x="39548" y="53498"/>
                    <a:pt x="42748" y="57384"/>
                  </a:cubicBezTo>
                  <a:cubicBezTo>
                    <a:pt x="43205" y="57155"/>
                    <a:pt x="43434" y="57155"/>
                    <a:pt x="43891" y="56927"/>
                  </a:cubicBezTo>
                  <a:cubicBezTo>
                    <a:pt x="46863" y="55326"/>
                    <a:pt x="49835" y="53726"/>
                    <a:pt x="52807" y="51897"/>
                  </a:cubicBezTo>
                  <a:cubicBezTo>
                    <a:pt x="55093" y="49840"/>
                    <a:pt x="57150" y="47783"/>
                    <a:pt x="58979" y="45725"/>
                  </a:cubicBezTo>
                  <a:cubicBezTo>
                    <a:pt x="60808" y="42753"/>
                    <a:pt x="62636" y="39782"/>
                    <a:pt x="64237" y="36581"/>
                  </a:cubicBezTo>
                  <a:cubicBezTo>
                    <a:pt x="64465" y="35667"/>
                    <a:pt x="64694" y="34981"/>
                    <a:pt x="64922" y="34067"/>
                  </a:cubicBezTo>
                  <a:cubicBezTo>
                    <a:pt x="64922" y="32009"/>
                    <a:pt x="64922" y="29723"/>
                    <a:pt x="64694" y="27666"/>
                  </a:cubicBezTo>
                  <a:cubicBezTo>
                    <a:pt x="63779" y="22637"/>
                    <a:pt x="62865" y="17607"/>
                    <a:pt x="61722" y="12807"/>
                  </a:cubicBezTo>
                  <a:cubicBezTo>
                    <a:pt x="61036" y="12350"/>
                    <a:pt x="60350" y="11892"/>
                    <a:pt x="59893" y="11435"/>
                  </a:cubicBezTo>
                  <a:cubicBezTo>
                    <a:pt x="59893" y="11435"/>
                    <a:pt x="59893" y="11435"/>
                    <a:pt x="59665" y="11435"/>
                  </a:cubicBezTo>
                  <a:cubicBezTo>
                    <a:pt x="56921" y="9835"/>
                    <a:pt x="54178" y="8235"/>
                    <a:pt x="51435" y="7092"/>
                  </a:cubicBezTo>
                  <a:cubicBezTo>
                    <a:pt x="51435" y="7092"/>
                    <a:pt x="51206" y="7092"/>
                    <a:pt x="51206" y="7092"/>
                  </a:cubicBezTo>
                  <a:cubicBezTo>
                    <a:pt x="48463" y="5949"/>
                    <a:pt x="45720" y="4806"/>
                    <a:pt x="42748" y="4120"/>
                  </a:cubicBezTo>
                  <a:cubicBezTo>
                    <a:pt x="42520" y="4120"/>
                    <a:pt x="42291" y="3891"/>
                    <a:pt x="42062" y="3891"/>
                  </a:cubicBezTo>
                  <a:cubicBezTo>
                    <a:pt x="41377" y="3663"/>
                    <a:pt x="40919" y="3434"/>
                    <a:pt x="40234" y="3434"/>
                  </a:cubicBezTo>
                  <a:cubicBezTo>
                    <a:pt x="40005" y="3434"/>
                    <a:pt x="39548" y="3206"/>
                    <a:pt x="39319" y="3206"/>
                  </a:cubicBezTo>
                  <a:cubicBezTo>
                    <a:pt x="38862" y="2977"/>
                    <a:pt x="38176" y="2977"/>
                    <a:pt x="37719" y="2748"/>
                  </a:cubicBezTo>
                  <a:cubicBezTo>
                    <a:pt x="37262" y="2748"/>
                    <a:pt x="37033" y="2520"/>
                    <a:pt x="36576" y="2520"/>
                  </a:cubicBezTo>
                  <a:cubicBezTo>
                    <a:pt x="35662" y="2291"/>
                    <a:pt x="34976" y="2063"/>
                    <a:pt x="34061" y="1834"/>
                  </a:cubicBezTo>
                  <a:cubicBezTo>
                    <a:pt x="33604" y="1834"/>
                    <a:pt x="33147" y="1605"/>
                    <a:pt x="32461" y="1605"/>
                  </a:cubicBezTo>
                  <a:cubicBezTo>
                    <a:pt x="32004" y="1605"/>
                    <a:pt x="31775" y="1377"/>
                    <a:pt x="31318" y="1377"/>
                  </a:cubicBezTo>
                  <a:cubicBezTo>
                    <a:pt x="30632" y="1148"/>
                    <a:pt x="30175" y="1148"/>
                    <a:pt x="29489" y="920"/>
                  </a:cubicBezTo>
                  <a:cubicBezTo>
                    <a:pt x="29261" y="920"/>
                    <a:pt x="28804" y="691"/>
                    <a:pt x="28575" y="691"/>
                  </a:cubicBezTo>
                  <a:cubicBezTo>
                    <a:pt x="27661" y="462"/>
                    <a:pt x="26746" y="234"/>
                    <a:pt x="25832" y="234"/>
                  </a:cubicBezTo>
                  <a:cubicBezTo>
                    <a:pt x="15088" y="-1595"/>
                    <a:pt x="10058" y="7778"/>
                    <a:pt x="0" y="12121"/>
                  </a:cubicBezTo>
                  <a:cubicBezTo>
                    <a:pt x="2515" y="13493"/>
                    <a:pt x="4115" y="15321"/>
                    <a:pt x="5944" y="16922"/>
                  </a:cubicBezTo>
                  <a:close/>
                </a:path>
              </a:pathLst>
            </a:custGeom>
            <a:solidFill>
              <a:srgbClr val="FFFFFF"/>
            </a:solidFill>
            <a:ln w="2286" cap="flat">
              <a:noFill/>
              <a:prstDash val="solid"/>
              <a:miter/>
            </a:ln>
          </p:spPr>
          <p:txBody>
            <a:bodyPr rtlCol="0" anchor="ctr"/>
            <a:lstStyle/>
            <a:p>
              <a:endParaRPr lang="en-US"/>
            </a:p>
          </p:txBody>
        </p:sp>
        <p:sp>
          <p:nvSpPr>
            <p:cNvPr id="203" name="Freeform 802">
              <a:extLst>
                <a:ext uri="{FF2B5EF4-FFF2-40B4-BE49-F238E27FC236}">
                  <a16:creationId xmlns:a16="http://schemas.microsoft.com/office/drawing/2014/main" id="{64CF4E4A-2E7A-78EC-EB50-FE6865EAF0E1}"/>
                </a:ext>
              </a:extLst>
            </p:cNvPr>
            <p:cNvSpPr/>
            <p:nvPr/>
          </p:nvSpPr>
          <p:spPr>
            <a:xfrm>
              <a:off x="4698148" y="4677003"/>
              <a:ext cx="145644" cy="146363"/>
            </a:xfrm>
            <a:custGeom>
              <a:avLst/>
              <a:gdLst>
                <a:gd name="connsiteX0" fmla="*/ 34610 w 145644"/>
                <a:gd name="connsiteY0" fmla="*/ 133427 h 146363"/>
                <a:gd name="connsiteX1" fmla="*/ 63413 w 145644"/>
                <a:gd name="connsiteY1" fmla="*/ 144171 h 146363"/>
                <a:gd name="connsiteX2" fmla="*/ 125364 w 145644"/>
                <a:gd name="connsiteY2" fmla="*/ 125197 h 146363"/>
                <a:gd name="connsiteX3" fmla="*/ 126964 w 145644"/>
                <a:gd name="connsiteY3" fmla="*/ 23927 h 146363"/>
                <a:gd name="connsiteX4" fmla="*/ 29123 w 145644"/>
                <a:gd name="connsiteY4" fmla="*/ 12955 h 146363"/>
                <a:gd name="connsiteX5" fmla="*/ 91 w 145644"/>
                <a:gd name="connsiteY5" fmla="*/ 81992 h 146363"/>
                <a:gd name="connsiteX6" fmla="*/ 34610 w 145644"/>
                <a:gd name="connsiteY6" fmla="*/ 133427 h 146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644" h="146363">
                  <a:moveTo>
                    <a:pt x="34610" y="133427"/>
                  </a:moveTo>
                  <a:cubicBezTo>
                    <a:pt x="43525" y="138227"/>
                    <a:pt x="53584" y="141656"/>
                    <a:pt x="63413" y="144171"/>
                  </a:cubicBezTo>
                  <a:cubicBezTo>
                    <a:pt x="87645" y="150572"/>
                    <a:pt x="109362" y="142571"/>
                    <a:pt x="125364" y="125197"/>
                  </a:cubicBezTo>
                  <a:cubicBezTo>
                    <a:pt x="151196" y="97308"/>
                    <a:pt x="153025" y="51817"/>
                    <a:pt x="126964" y="23927"/>
                  </a:cubicBezTo>
                  <a:cubicBezTo>
                    <a:pt x="121021" y="17527"/>
                    <a:pt x="74615" y="-19049"/>
                    <a:pt x="29123" y="12955"/>
                  </a:cubicBezTo>
                  <a:cubicBezTo>
                    <a:pt x="8549" y="31243"/>
                    <a:pt x="-1052" y="52045"/>
                    <a:pt x="91" y="81992"/>
                  </a:cubicBezTo>
                  <a:cubicBezTo>
                    <a:pt x="1006" y="111481"/>
                    <a:pt x="13807" y="122454"/>
                    <a:pt x="34610" y="133427"/>
                  </a:cubicBezTo>
                  <a:close/>
                </a:path>
              </a:pathLst>
            </a:custGeom>
            <a:solidFill>
              <a:srgbClr val="FFFFFF"/>
            </a:solidFill>
            <a:ln w="2286" cap="flat">
              <a:noFill/>
              <a:prstDash val="solid"/>
              <a:miter/>
            </a:ln>
          </p:spPr>
          <p:txBody>
            <a:bodyPr rtlCol="0" anchor="ctr"/>
            <a:lstStyle/>
            <a:p>
              <a:endParaRPr lang="en-US"/>
            </a:p>
          </p:txBody>
        </p:sp>
        <p:sp>
          <p:nvSpPr>
            <p:cNvPr id="204" name="Freeform 803">
              <a:extLst>
                <a:ext uri="{FF2B5EF4-FFF2-40B4-BE49-F238E27FC236}">
                  <a16:creationId xmlns:a16="http://schemas.microsoft.com/office/drawing/2014/main" id="{CB0DF621-368F-B4A3-6133-882858ED68F7}"/>
                </a:ext>
              </a:extLst>
            </p:cNvPr>
            <p:cNvSpPr/>
            <p:nvPr/>
          </p:nvSpPr>
          <p:spPr>
            <a:xfrm>
              <a:off x="4541588" y="4687839"/>
              <a:ext cx="332226" cy="565787"/>
            </a:xfrm>
            <a:custGeom>
              <a:avLst/>
              <a:gdLst>
                <a:gd name="connsiteX0" fmla="*/ 1660 w 332226"/>
                <a:gd name="connsiteY0" fmla="*/ 3489 h 565787"/>
                <a:gd name="connsiteX1" fmla="*/ 3489 w 332226"/>
                <a:gd name="connsiteY1" fmla="*/ 15148 h 565787"/>
                <a:gd name="connsiteX2" fmla="*/ 20405 w 332226"/>
                <a:gd name="connsiteY2" fmla="*/ 45780 h 565787"/>
                <a:gd name="connsiteX3" fmla="*/ 66125 w 332226"/>
                <a:gd name="connsiteY3" fmla="*/ 91043 h 565787"/>
                <a:gd name="connsiteX4" fmla="*/ 162823 w 332226"/>
                <a:gd name="connsiteY4" fmla="*/ 184312 h 565787"/>
                <a:gd name="connsiteX5" fmla="*/ 174939 w 332226"/>
                <a:gd name="connsiteY5" fmla="*/ 225231 h 565787"/>
                <a:gd name="connsiteX6" fmla="*/ 170595 w 332226"/>
                <a:gd name="connsiteY6" fmla="*/ 319414 h 565787"/>
                <a:gd name="connsiteX7" fmla="*/ 161680 w 332226"/>
                <a:gd name="connsiteY7" fmla="*/ 457489 h 565787"/>
                <a:gd name="connsiteX8" fmla="*/ 155279 w 332226"/>
                <a:gd name="connsiteY8" fmla="*/ 538413 h 565787"/>
                <a:gd name="connsiteX9" fmla="*/ 162366 w 332226"/>
                <a:gd name="connsiteY9" fmla="*/ 560130 h 565787"/>
                <a:gd name="connsiteX10" fmla="*/ 187054 w 332226"/>
                <a:gd name="connsiteY10" fmla="*/ 556015 h 565787"/>
                <a:gd name="connsiteX11" fmla="*/ 193455 w 332226"/>
                <a:gd name="connsiteY11" fmla="*/ 537499 h 565787"/>
                <a:gd name="connsiteX12" fmla="*/ 203514 w 332226"/>
                <a:gd name="connsiteY12" fmla="*/ 456803 h 565787"/>
                <a:gd name="connsiteX13" fmla="*/ 214029 w 332226"/>
                <a:gd name="connsiteY13" fmla="*/ 394167 h 565787"/>
                <a:gd name="connsiteX14" fmla="*/ 239861 w 332226"/>
                <a:gd name="connsiteY14" fmla="*/ 371764 h 565787"/>
                <a:gd name="connsiteX15" fmla="*/ 257920 w 332226"/>
                <a:gd name="connsiteY15" fmla="*/ 395995 h 565787"/>
                <a:gd name="connsiteX16" fmla="*/ 265236 w 332226"/>
                <a:gd name="connsiteY16" fmla="*/ 463432 h 565787"/>
                <a:gd name="connsiteX17" fmla="*/ 270951 w 332226"/>
                <a:gd name="connsiteY17" fmla="*/ 546643 h 565787"/>
                <a:gd name="connsiteX18" fmla="*/ 300211 w 332226"/>
                <a:gd name="connsiteY18" fmla="*/ 563331 h 565787"/>
                <a:gd name="connsiteX19" fmla="*/ 311184 w 332226"/>
                <a:gd name="connsiteY19" fmla="*/ 541614 h 565787"/>
                <a:gd name="connsiteX20" fmla="*/ 305241 w 332226"/>
                <a:gd name="connsiteY20" fmla="*/ 313928 h 565787"/>
                <a:gd name="connsiteX21" fmla="*/ 234832 w 332226"/>
                <a:gd name="connsiteY21" fmla="*/ 359648 h 565787"/>
                <a:gd name="connsiteX22" fmla="*/ 193684 w 332226"/>
                <a:gd name="connsiteY22" fmla="*/ 347761 h 565787"/>
                <a:gd name="connsiteX23" fmla="*/ 196884 w 332226"/>
                <a:gd name="connsiteY23" fmla="*/ 307299 h 565787"/>
                <a:gd name="connsiteX24" fmla="*/ 258149 w 332226"/>
                <a:gd name="connsiteY24" fmla="*/ 255406 h 565787"/>
                <a:gd name="connsiteX25" fmla="*/ 265921 w 332226"/>
                <a:gd name="connsiteY25" fmla="*/ 221574 h 565787"/>
                <a:gd name="connsiteX26" fmla="*/ 253806 w 332226"/>
                <a:gd name="connsiteY26" fmla="*/ 195742 h 565787"/>
                <a:gd name="connsiteX27" fmla="*/ 256777 w 332226"/>
                <a:gd name="connsiteY27" fmla="*/ 184998 h 565787"/>
                <a:gd name="connsiteX28" fmla="*/ 265464 w 332226"/>
                <a:gd name="connsiteY28" fmla="*/ 189798 h 565787"/>
                <a:gd name="connsiteX29" fmla="*/ 277580 w 332226"/>
                <a:gd name="connsiteY29" fmla="*/ 215630 h 565787"/>
                <a:gd name="connsiteX30" fmla="*/ 267979 w 332226"/>
                <a:gd name="connsiteY30" fmla="*/ 263865 h 565787"/>
                <a:gd name="connsiteX31" fmla="*/ 204199 w 332226"/>
                <a:gd name="connsiteY31" fmla="*/ 339760 h 565787"/>
                <a:gd name="connsiteX32" fmla="*/ 238032 w 332226"/>
                <a:gd name="connsiteY32" fmla="*/ 344332 h 565787"/>
                <a:gd name="connsiteX33" fmla="*/ 322843 w 332226"/>
                <a:gd name="connsiteY33" fmla="*/ 278495 h 565787"/>
                <a:gd name="connsiteX34" fmla="*/ 329015 w 332226"/>
                <a:gd name="connsiteY34" fmla="*/ 241233 h 565787"/>
                <a:gd name="connsiteX35" fmla="*/ 303869 w 332226"/>
                <a:gd name="connsiteY35" fmla="*/ 169910 h 565787"/>
                <a:gd name="connsiteX36" fmla="*/ 257235 w 332226"/>
                <a:gd name="connsiteY36" fmla="*/ 146364 h 565787"/>
                <a:gd name="connsiteX37" fmla="*/ 165109 w 332226"/>
                <a:gd name="connsiteY37" fmla="*/ 120990 h 565787"/>
                <a:gd name="connsiteX38" fmla="*/ 120760 w 332226"/>
                <a:gd name="connsiteY38" fmla="*/ 78927 h 565787"/>
                <a:gd name="connsiteX39" fmla="*/ 33892 w 332226"/>
                <a:gd name="connsiteY39" fmla="*/ 8747 h 565787"/>
                <a:gd name="connsiteX40" fmla="*/ 13776 w 332226"/>
                <a:gd name="connsiteY40" fmla="*/ 289 h 565787"/>
                <a:gd name="connsiteX41" fmla="*/ 1660 w 332226"/>
                <a:gd name="connsiteY41" fmla="*/ 3489 h 565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32226" h="565787">
                  <a:moveTo>
                    <a:pt x="1660" y="3489"/>
                  </a:moveTo>
                  <a:cubicBezTo>
                    <a:pt x="-1998" y="8061"/>
                    <a:pt x="1203" y="11947"/>
                    <a:pt x="3489" y="15148"/>
                  </a:cubicBezTo>
                  <a:cubicBezTo>
                    <a:pt x="10118" y="24749"/>
                    <a:pt x="16747" y="34807"/>
                    <a:pt x="20405" y="45780"/>
                  </a:cubicBezTo>
                  <a:cubicBezTo>
                    <a:pt x="28177" y="69783"/>
                    <a:pt x="38922" y="69326"/>
                    <a:pt x="66125" y="91043"/>
                  </a:cubicBezTo>
                  <a:cubicBezTo>
                    <a:pt x="104758" y="118704"/>
                    <a:pt x="136305" y="148422"/>
                    <a:pt x="162823" y="184312"/>
                  </a:cubicBezTo>
                  <a:cubicBezTo>
                    <a:pt x="171967" y="196656"/>
                    <a:pt x="176082" y="209686"/>
                    <a:pt x="174939" y="225231"/>
                  </a:cubicBezTo>
                  <a:cubicBezTo>
                    <a:pt x="172653" y="256549"/>
                    <a:pt x="173567" y="288096"/>
                    <a:pt x="170595" y="319414"/>
                  </a:cubicBezTo>
                  <a:cubicBezTo>
                    <a:pt x="166023" y="365363"/>
                    <a:pt x="164652" y="411540"/>
                    <a:pt x="161680" y="457489"/>
                  </a:cubicBezTo>
                  <a:cubicBezTo>
                    <a:pt x="159851" y="486750"/>
                    <a:pt x="157108" y="509152"/>
                    <a:pt x="155279" y="538413"/>
                  </a:cubicBezTo>
                  <a:cubicBezTo>
                    <a:pt x="155279" y="540242"/>
                    <a:pt x="153907" y="558530"/>
                    <a:pt x="162366" y="560130"/>
                  </a:cubicBezTo>
                  <a:cubicBezTo>
                    <a:pt x="170824" y="561730"/>
                    <a:pt x="180196" y="563331"/>
                    <a:pt x="187054" y="556015"/>
                  </a:cubicBezTo>
                  <a:cubicBezTo>
                    <a:pt x="191626" y="550986"/>
                    <a:pt x="192541" y="544128"/>
                    <a:pt x="193455" y="537499"/>
                  </a:cubicBezTo>
                  <a:cubicBezTo>
                    <a:pt x="196884" y="510524"/>
                    <a:pt x="199627" y="483549"/>
                    <a:pt x="203514" y="456803"/>
                  </a:cubicBezTo>
                  <a:cubicBezTo>
                    <a:pt x="206485" y="435772"/>
                    <a:pt x="206943" y="414512"/>
                    <a:pt x="214029" y="394167"/>
                  </a:cubicBezTo>
                  <a:cubicBezTo>
                    <a:pt x="218601" y="381365"/>
                    <a:pt x="228888" y="371764"/>
                    <a:pt x="239861" y="371764"/>
                  </a:cubicBezTo>
                  <a:cubicBezTo>
                    <a:pt x="248776" y="371764"/>
                    <a:pt x="255177" y="378850"/>
                    <a:pt x="257920" y="395995"/>
                  </a:cubicBezTo>
                  <a:cubicBezTo>
                    <a:pt x="261349" y="418398"/>
                    <a:pt x="265007" y="441030"/>
                    <a:pt x="265236" y="463432"/>
                  </a:cubicBezTo>
                  <a:cubicBezTo>
                    <a:pt x="265464" y="491322"/>
                    <a:pt x="269808" y="518754"/>
                    <a:pt x="270951" y="546643"/>
                  </a:cubicBezTo>
                  <a:cubicBezTo>
                    <a:pt x="271636" y="564702"/>
                    <a:pt x="283752" y="569274"/>
                    <a:pt x="300211" y="563331"/>
                  </a:cubicBezTo>
                  <a:cubicBezTo>
                    <a:pt x="310727" y="559444"/>
                    <a:pt x="310956" y="550529"/>
                    <a:pt x="311184" y="541614"/>
                  </a:cubicBezTo>
                  <a:cubicBezTo>
                    <a:pt x="312099" y="506409"/>
                    <a:pt x="313242" y="319414"/>
                    <a:pt x="305241" y="313928"/>
                  </a:cubicBezTo>
                  <a:cubicBezTo>
                    <a:pt x="285810" y="326272"/>
                    <a:pt x="254491" y="347304"/>
                    <a:pt x="234832" y="359648"/>
                  </a:cubicBezTo>
                  <a:cubicBezTo>
                    <a:pt x="221344" y="368106"/>
                    <a:pt x="206943" y="358734"/>
                    <a:pt x="193684" y="347761"/>
                  </a:cubicBezTo>
                  <a:cubicBezTo>
                    <a:pt x="183625" y="337702"/>
                    <a:pt x="187512" y="317586"/>
                    <a:pt x="196884" y="307299"/>
                  </a:cubicBezTo>
                  <a:cubicBezTo>
                    <a:pt x="201228" y="302498"/>
                    <a:pt x="240318" y="270723"/>
                    <a:pt x="258149" y="255406"/>
                  </a:cubicBezTo>
                  <a:cubicBezTo>
                    <a:pt x="269579" y="245577"/>
                    <a:pt x="272779" y="235518"/>
                    <a:pt x="265921" y="221574"/>
                  </a:cubicBezTo>
                  <a:cubicBezTo>
                    <a:pt x="261807" y="213115"/>
                    <a:pt x="257692" y="204429"/>
                    <a:pt x="253806" y="195742"/>
                  </a:cubicBezTo>
                  <a:cubicBezTo>
                    <a:pt x="251748" y="191398"/>
                    <a:pt x="251062" y="187055"/>
                    <a:pt x="256777" y="184998"/>
                  </a:cubicBezTo>
                  <a:cubicBezTo>
                    <a:pt x="260892" y="183626"/>
                    <a:pt x="263635" y="186141"/>
                    <a:pt x="265464" y="189798"/>
                  </a:cubicBezTo>
                  <a:cubicBezTo>
                    <a:pt x="269579" y="198485"/>
                    <a:pt x="273465" y="206943"/>
                    <a:pt x="277580" y="215630"/>
                  </a:cubicBezTo>
                  <a:cubicBezTo>
                    <a:pt x="287867" y="237118"/>
                    <a:pt x="286495" y="247863"/>
                    <a:pt x="267979" y="263865"/>
                  </a:cubicBezTo>
                  <a:cubicBezTo>
                    <a:pt x="251520" y="278266"/>
                    <a:pt x="182482" y="319414"/>
                    <a:pt x="204199" y="339760"/>
                  </a:cubicBezTo>
                  <a:cubicBezTo>
                    <a:pt x="217458" y="356676"/>
                    <a:pt x="223630" y="352333"/>
                    <a:pt x="238032" y="344332"/>
                  </a:cubicBezTo>
                  <a:cubicBezTo>
                    <a:pt x="269122" y="327415"/>
                    <a:pt x="300211" y="305698"/>
                    <a:pt x="322843" y="278495"/>
                  </a:cubicBezTo>
                  <a:cubicBezTo>
                    <a:pt x="332901" y="266379"/>
                    <a:pt x="334730" y="257235"/>
                    <a:pt x="329015" y="241233"/>
                  </a:cubicBezTo>
                  <a:cubicBezTo>
                    <a:pt x="320328" y="216316"/>
                    <a:pt x="315528" y="193456"/>
                    <a:pt x="303869" y="169910"/>
                  </a:cubicBezTo>
                  <a:cubicBezTo>
                    <a:pt x="295639" y="152994"/>
                    <a:pt x="281238" y="141564"/>
                    <a:pt x="257235" y="146364"/>
                  </a:cubicBezTo>
                  <a:cubicBezTo>
                    <a:pt x="223402" y="153222"/>
                    <a:pt x="190712" y="144535"/>
                    <a:pt x="165109" y="120990"/>
                  </a:cubicBezTo>
                  <a:cubicBezTo>
                    <a:pt x="150250" y="107274"/>
                    <a:pt x="134934" y="93558"/>
                    <a:pt x="120760" y="78927"/>
                  </a:cubicBezTo>
                  <a:cubicBezTo>
                    <a:pt x="94929" y="51724"/>
                    <a:pt x="66354" y="27949"/>
                    <a:pt x="33892" y="8747"/>
                  </a:cubicBezTo>
                  <a:cubicBezTo>
                    <a:pt x="27492" y="5089"/>
                    <a:pt x="21091" y="1432"/>
                    <a:pt x="13776" y="289"/>
                  </a:cubicBezTo>
                  <a:cubicBezTo>
                    <a:pt x="9432" y="-168"/>
                    <a:pt x="4860" y="-626"/>
                    <a:pt x="1660" y="3489"/>
                  </a:cubicBezTo>
                  <a:close/>
                </a:path>
              </a:pathLst>
            </a:custGeom>
            <a:solidFill>
              <a:srgbClr val="FFFFFF"/>
            </a:solidFill>
            <a:ln w="2286" cap="flat">
              <a:noFill/>
              <a:prstDash val="solid"/>
              <a:miter/>
            </a:ln>
          </p:spPr>
          <p:txBody>
            <a:bodyPr rtlCol="0" anchor="ctr"/>
            <a:lstStyle/>
            <a:p>
              <a:endParaRPr lang="en-US"/>
            </a:p>
          </p:txBody>
        </p:sp>
        <p:sp>
          <p:nvSpPr>
            <p:cNvPr id="205" name="Freeform 804">
              <a:extLst>
                <a:ext uri="{FF2B5EF4-FFF2-40B4-BE49-F238E27FC236}">
                  <a16:creationId xmlns:a16="http://schemas.microsoft.com/office/drawing/2014/main" id="{9C6FDB44-380B-B207-4C9D-A024C759E0E4}"/>
                </a:ext>
              </a:extLst>
            </p:cNvPr>
            <p:cNvSpPr/>
            <p:nvPr/>
          </p:nvSpPr>
          <p:spPr>
            <a:xfrm>
              <a:off x="4144865" y="4421124"/>
              <a:ext cx="126063" cy="55807"/>
            </a:xfrm>
            <a:custGeom>
              <a:avLst/>
              <a:gdLst>
                <a:gd name="connsiteX0" fmla="*/ 121549 w 126063"/>
                <a:gd name="connsiteY0" fmla="*/ 42748 h 55807"/>
                <a:gd name="connsiteX1" fmla="*/ 125892 w 126063"/>
                <a:gd name="connsiteY1" fmla="*/ 27203 h 55807"/>
                <a:gd name="connsiteX2" fmla="*/ 125892 w 126063"/>
                <a:gd name="connsiteY2" fmla="*/ 12802 h 55807"/>
                <a:gd name="connsiteX3" fmla="*/ 123149 w 126063"/>
                <a:gd name="connsiteY3" fmla="*/ 1600 h 55807"/>
                <a:gd name="connsiteX4" fmla="*/ 123149 w 126063"/>
                <a:gd name="connsiteY4" fmla="*/ 1600 h 55807"/>
                <a:gd name="connsiteX5" fmla="*/ 117662 w 126063"/>
                <a:gd name="connsiteY5" fmla="*/ 914 h 55807"/>
                <a:gd name="connsiteX6" fmla="*/ 116748 w 126063"/>
                <a:gd name="connsiteY6" fmla="*/ 914 h 55807"/>
                <a:gd name="connsiteX7" fmla="*/ 111490 w 126063"/>
                <a:gd name="connsiteY7" fmla="*/ 457 h 55807"/>
                <a:gd name="connsiteX8" fmla="*/ 110347 w 126063"/>
                <a:gd name="connsiteY8" fmla="*/ 457 h 55807"/>
                <a:gd name="connsiteX9" fmla="*/ 105318 w 126063"/>
                <a:gd name="connsiteY9" fmla="*/ 229 h 55807"/>
                <a:gd name="connsiteX10" fmla="*/ 104175 w 126063"/>
                <a:gd name="connsiteY10" fmla="*/ 229 h 55807"/>
                <a:gd name="connsiteX11" fmla="*/ 99146 w 126063"/>
                <a:gd name="connsiteY11" fmla="*/ 0 h 55807"/>
                <a:gd name="connsiteX12" fmla="*/ 98231 w 126063"/>
                <a:gd name="connsiteY12" fmla="*/ 0 h 55807"/>
                <a:gd name="connsiteX13" fmla="*/ 92974 w 126063"/>
                <a:gd name="connsiteY13" fmla="*/ 0 h 55807"/>
                <a:gd name="connsiteX14" fmla="*/ 92745 w 126063"/>
                <a:gd name="connsiteY14" fmla="*/ 0 h 55807"/>
                <a:gd name="connsiteX15" fmla="*/ 70342 w 126063"/>
                <a:gd name="connsiteY15" fmla="*/ 2057 h 55807"/>
                <a:gd name="connsiteX16" fmla="*/ 68742 w 126063"/>
                <a:gd name="connsiteY16" fmla="*/ 2286 h 55807"/>
                <a:gd name="connsiteX17" fmla="*/ 64627 w 126063"/>
                <a:gd name="connsiteY17" fmla="*/ 2972 h 55807"/>
                <a:gd name="connsiteX18" fmla="*/ 62341 w 126063"/>
                <a:gd name="connsiteY18" fmla="*/ 3429 h 55807"/>
                <a:gd name="connsiteX19" fmla="*/ 58684 w 126063"/>
                <a:gd name="connsiteY19" fmla="*/ 4115 h 55807"/>
                <a:gd name="connsiteX20" fmla="*/ 55940 w 126063"/>
                <a:gd name="connsiteY20" fmla="*/ 4572 h 55807"/>
                <a:gd name="connsiteX21" fmla="*/ 52511 w 126063"/>
                <a:gd name="connsiteY21" fmla="*/ 5258 h 55807"/>
                <a:gd name="connsiteX22" fmla="*/ 49540 w 126063"/>
                <a:gd name="connsiteY22" fmla="*/ 5944 h 55807"/>
                <a:gd name="connsiteX23" fmla="*/ 46339 w 126063"/>
                <a:gd name="connsiteY23" fmla="*/ 6629 h 55807"/>
                <a:gd name="connsiteX24" fmla="*/ 42910 w 126063"/>
                <a:gd name="connsiteY24" fmla="*/ 7544 h 55807"/>
                <a:gd name="connsiteX25" fmla="*/ 40167 w 126063"/>
                <a:gd name="connsiteY25" fmla="*/ 8230 h 55807"/>
                <a:gd name="connsiteX26" fmla="*/ 36281 w 126063"/>
                <a:gd name="connsiteY26" fmla="*/ 9373 h 55807"/>
                <a:gd name="connsiteX27" fmla="*/ 33995 w 126063"/>
                <a:gd name="connsiteY27" fmla="*/ 10058 h 55807"/>
                <a:gd name="connsiteX28" fmla="*/ 27823 w 126063"/>
                <a:gd name="connsiteY28" fmla="*/ 11887 h 55807"/>
                <a:gd name="connsiteX29" fmla="*/ 9763 w 126063"/>
                <a:gd name="connsiteY29" fmla="*/ 19888 h 55807"/>
                <a:gd name="connsiteX30" fmla="*/ 2219 w 126063"/>
                <a:gd name="connsiteY30" fmla="*/ 49149 h 55807"/>
                <a:gd name="connsiteX31" fmla="*/ 23251 w 126063"/>
                <a:gd name="connsiteY31" fmla="*/ 53721 h 55807"/>
                <a:gd name="connsiteX32" fmla="*/ 27365 w 126063"/>
                <a:gd name="connsiteY32" fmla="*/ 52121 h 55807"/>
                <a:gd name="connsiteX33" fmla="*/ 32395 w 126063"/>
                <a:gd name="connsiteY33" fmla="*/ 50978 h 55807"/>
                <a:gd name="connsiteX34" fmla="*/ 33995 w 126063"/>
                <a:gd name="connsiteY34" fmla="*/ 50749 h 55807"/>
                <a:gd name="connsiteX35" fmla="*/ 37881 w 126063"/>
                <a:gd name="connsiteY35" fmla="*/ 50063 h 55807"/>
                <a:gd name="connsiteX36" fmla="*/ 39481 w 126063"/>
                <a:gd name="connsiteY36" fmla="*/ 49835 h 55807"/>
                <a:gd name="connsiteX37" fmla="*/ 44053 w 126063"/>
                <a:gd name="connsiteY37" fmla="*/ 48920 h 55807"/>
                <a:gd name="connsiteX38" fmla="*/ 44510 w 126063"/>
                <a:gd name="connsiteY38" fmla="*/ 48920 h 55807"/>
                <a:gd name="connsiteX39" fmla="*/ 49768 w 126063"/>
                <a:gd name="connsiteY39" fmla="*/ 48006 h 55807"/>
                <a:gd name="connsiteX40" fmla="*/ 50683 w 126063"/>
                <a:gd name="connsiteY40" fmla="*/ 47777 h 55807"/>
                <a:gd name="connsiteX41" fmla="*/ 55026 w 126063"/>
                <a:gd name="connsiteY41" fmla="*/ 47092 h 55807"/>
                <a:gd name="connsiteX42" fmla="*/ 56169 w 126063"/>
                <a:gd name="connsiteY42" fmla="*/ 46863 h 55807"/>
                <a:gd name="connsiteX43" fmla="*/ 60970 w 126063"/>
                <a:gd name="connsiteY43" fmla="*/ 46177 h 55807"/>
                <a:gd name="connsiteX44" fmla="*/ 61655 w 126063"/>
                <a:gd name="connsiteY44" fmla="*/ 46177 h 55807"/>
                <a:gd name="connsiteX45" fmla="*/ 72628 w 126063"/>
                <a:gd name="connsiteY45" fmla="*/ 45034 h 55807"/>
                <a:gd name="connsiteX46" fmla="*/ 73543 w 126063"/>
                <a:gd name="connsiteY46" fmla="*/ 45034 h 55807"/>
                <a:gd name="connsiteX47" fmla="*/ 78343 w 126063"/>
                <a:gd name="connsiteY47" fmla="*/ 44806 h 55807"/>
                <a:gd name="connsiteX48" fmla="*/ 79029 w 126063"/>
                <a:gd name="connsiteY48" fmla="*/ 44806 h 55807"/>
                <a:gd name="connsiteX49" fmla="*/ 90230 w 126063"/>
                <a:gd name="connsiteY49" fmla="*/ 44577 h 55807"/>
                <a:gd name="connsiteX50" fmla="*/ 90688 w 126063"/>
                <a:gd name="connsiteY50" fmla="*/ 44577 h 55807"/>
                <a:gd name="connsiteX51" fmla="*/ 95717 w 126063"/>
                <a:gd name="connsiteY51" fmla="*/ 44577 h 55807"/>
                <a:gd name="connsiteX52" fmla="*/ 96403 w 126063"/>
                <a:gd name="connsiteY52" fmla="*/ 44577 h 55807"/>
                <a:gd name="connsiteX53" fmla="*/ 107833 w 126063"/>
                <a:gd name="connsiteY53" fmla="*/ 45263 h 55807"/>
                <a:gd name="connsiteX54" fmla="*/ 108061 w 126063"/>
                <a:gd name="connsiteY54" fmla="*/ 45263 h 55807"/>
                <a:gd name="connsiteX55" fmla="*/ 113319 w 126063"/>
                <a:gd name="connsiteY55" fmla="*/ 45949 h 55807"/>
                <a:gd name="connsiteX56" fmla="*/ 114005 w 126063"/>
                <a:gd name="connsiteY56" fmla="*/ 45949 h 55807"/>
                <a:gd name="connsiteX57" fmla="*/ 119491 w 126063"/>
                <a:gd name="connsiteY57" fmla="*/ 46863 h 55807"/>
                <a:gd name="connsiteX58" fmla="*/ 119491 w 126063"/>
                <a:gd name="connsiteY58" fmla="*/ 46863 h 55807"/>
                <a:gd name="connsiteX59" fmla="*/ 121549 w 126063"/>
                <a:gd name="connsiteY59" fmla="*/ 42748 h 5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6063" h="55807">
                  <a:moveTo>
                    <a:pt x="121549" y="42748"/>
                  </a:moveTo>
                  <a:cubicBezTo>
                    <a:pt x="123377" y="37719"/>
                    <a:pt x="124749" y="32461"/>
                    <a:pt x="125892" y="27203"/>
                  </a:cubicBezTo>
                  <a:cubicBezTo>
                    <a:pt x="126121" y="22403"/>
                    <a:pt x="126121" y="17602"/>
                    <a:pt x="125892" y="12802"/>
                  </a:cubicBezTo>
                  <a:cubicBezTo>
                    <a:pt x="125206" y="8915"/>
                    <a:pt x="124292" y="5258"/>
                    <a:pt x="123149" y="1600"/>
                  </a:cubicBezTo>
                  <a:cubicBezTo>
                    <a:pt x="123149" y="1600"/>
                    <a:pt x="123149" y="1600"/>
                    <a:pt x="123149" y="1600"/>
                  </a:cubicBezTo>
                  <a:cubicBezTo>
                    <a:pt x="121320" y="1372"/>
                    <a:pt x="119491" y="1143"/>
                    <a:pt x="117662" y="914"/>
                  </a:cubicBezTo>
                  <a:cubicBezTo>
                    <a:pt x="117434" y="914"/>
                    <a:pt x="117205" y="914"/>
                    <a:pt x="116748" y="914"/>
                  </a:cubicBezTo>
                  <a:cubicBezTo>
                    <a:pt x="114919" y="686"/>
                    <a:pt x="113319" y="457"/>
                    <a:pt x="111490" y="457"/>
                  </a:cubicBezTo>
                  <a:cubicBezTo>
                    <a:pt x="111033" y="457"/>
                    <a:pt x="110804" y="457"/>
                    <a:pt x="110347" y="457"/>
                  </a:cubicBezTo>
                  <a:cubicBezTo>
                    <a:pt x="108747" y="229"/>
                    <a:pt x="106918" y="229"/>
                    <a:pt x="105318" y="229"/>
                  </a:cubicBezTo>
                  <a:cubicBezTo>
                    <a:pt x="104861" y="229"/>
                    <a:pt x="104632" y="229"/>
                    <a:pt x="104175" y="229"/>
                  </a:cubicBezTo>
                  <a:cubicBezTo>
                    <a:pt x="102575" y="229"/>
                    <a:pt x="100746" y="229"/>
                    <a:pt x="99146" y="0"/>
                  </a:cubicBezTo>
                  <a:cubicBezTo>
                    <a:pt x="98917" y="0"/>
                    <a:pt x="98460" y="0"/>
                    <a:pt x="98231" y="0"/>
                  </a:cubicBezTo>
                  <a:cubicBezTo>
                    <a:pt x="96403" y="0"/>
                    <a:pt x="94802" y="0"/>
                    <a:pt x="92974" y="0"/>
                  </a:cubicBezTo>
                  <a:cubicBezTo>
                    <a:pt x="92974" y="0"/>
                    <a:pt x="92745" y="0"/>
                    <a:pt x="92745" y="0"/>
                  </a:cubicBezTo>
                  <a:cubicBezTo>
                    <a:pt x="85201" y="229"/>
                    <a:pt x="77657" y="914"/>
                    <a:pt x="70342" y="2057"/>
                  </a:cubicBezTo>
                  <a:cubicBezTo>
                    <a:pt x="69885" y="2057"/>
                    <a:pt x="69428" y="2286"/>
                    <a:pt x="68742" y="2286"/>
                  </a:cubicBezTo>
                  <a:cubicBezTo>
                    <a:pt x="67370" y="2515"/>
                    <a:pt x="65999" y="2743"/>
                    <a:pt x="64627" y="2972"/>
                  </a:cubicBezTo>
                  <a:cubicBezTo>
                    <a:pt x="63941" y="3200"/>
                    <a:pt x="63027" y="3200"/>
                    <a:pt x="62341" y="3429"/>
                  </a:cubicBezTo>
                  <a:cubicBezTo>
                    <a:pt x="61198" y="3658"/>
                    <a:pt x="59827" y="3886"/>
                    <a:pt x="58684" y="4115"/>
                  </a:cubicBezTo>
                  <a:cubicBezTo>
                    <a:pt x="57769" y="4343"/>
                    <a:pt x="56855" y="4572"/>
                    <a:pt x="55940" y="4572"/>
                  </a:cubicBezTo>
                  <a:cubicBezTo>
                    <a:pt x="54797" y="4801"/>
                    <a:pt x="53654" y="5029"/>
                    <a:pt x="52511" y="5258"/>
                  </a:cubicBezTo>
                  <a:cubicBezTo>
                    <a:pt x="51597" y="5486"/>
                    <a:pt x="50454" y="5715"/>
                    <a:pt x="49540" y="5944"/>
                  </a:cubicBezTo>
                  <a:cubicBezTo>
                    <a:pt x="48397" y="6172"/>
                    <a:pt x="47482" y="6401"/>
                    <a:pt x="46339" y="6629"/>
                  </a:cubicBezTo>
                  <a:cubicBezTo>
                    <a:pt x="45196" y="6858"/>
                    <a:pt x="44053" y="7087"/>
                    <a:pt x="42910" y="7544"/>
                  </a:cubicBezTo>
                  <a:cubicBezTo>
                    <a:pt x="41996" y="7772"/>
                    <a:pt x="41081" y="8001"/>
                    <a:pt x="40167" y="8230"/>
                  </a:cubicBezTo>
                  <a:cubicBezTo>
                    <a:pt x="38795" y="8687"/>
                    <a:pt x="37424" y="8915"/>
                    <a:pt x="36281" y="9373"/>
                  </a:cubicBezTo>
                  <a:cubicBezTo>
                    <a:pt x="35595" y="9601"/>
                    <a:pt x="34681" y="9830"/>
                    <a:pt x="33995" y="10058"/>
                  </a:cubicBezTo>
                  <a:cubicBezTo>
                    <a:pt x="31937" y="10744"/>
                    <a:pt x="29880" y="11201"/>
                    <a:pt x="27823" y="11887"/>
                  </a:cubicBezTo>
                  <a:cubicBezTo>
                    <a:pt x="21650" y="13716"/>
                    <a:pt x="15250" y="16459"/>
                    <a:pt x="9763" y="19888"/>
                  </a:cubicBezTo>
                  <a:cubicBezTo>
                    <a:pt x="619" y="25603"/>
                    <a:pt x="-2581" y="39776"/>
                    <a:pt x="2219" y="49149"/>
                  </a:cubicBezTo>
                  <a:cubicBezTo>
                    <a:pt x="7477" y="59436"/>
                    <a:pt x="15707" y="55093"/>
                    <a:pt x="23251" y="53721"/>
                  </a:cubicBezTo>
                  <a:cubicBezTo>
                    <a:pt x="24622" y="53492"/>
                    <a:pt x="25994" y="52578"/>
                    <a:pt x="27365" y="52121"/>
                  </a:cubicBezTo>
                  <a:cubicBezTo>
                    <a:pt x="28966" y="51664"/>
                    <a:pt x="30794" y="51435"/>
                    <a:pt x="32395" y="50978"/>
                  </a:cubicBezTo>
                  <a:cubicBezTo>
                    <a:pt x="32852" y="50978"/>
                    <a:pt x="33309" y="50749"/>
                    <a:pt x="33995" y="50749"/>
                  </a:cubicBezTo>
                  <a:cubicBezTo>
                    <a:pt x="35366" y="50521"/>
                    <a:pt x="36509" y="50292"/>
                    <a:pt x="37881" y="50063"/>
                  </a:cubicBezTo>
                  <a:cubicBezTo>
                    <a:pt x="38338" y="50063"/>
                    <a:pt x="39024" y="49835"/>
                    <a:pt x="39481" y="49835"/>
                  </a:cubicBezTo>
                  <a:cubicBezTo>
                    <a:pt x="41081" y="49606"/>
                    <a:pt x="42453" y="49378"/>
                    <a:pt x="44053" y="48920"/>
                  </a:cubicBezTo>
                  <a:cubicBezTo>
                    <a:pt x="44282" y="48920"/>
                    <a:pt x="44510" y="48920"/>
                    <a:pt x="44510" y="48920"/>
                  </a:cubicBezTo>
                  <a:cubicBezTo>
                    <a:pt x="46339" y="48692"/>
                    <a:pt x="48168" y="48235"/>
                    <a:pt x="49768" y="48006"/>
                  </a:cubicBezTo>
                  <a:cubicBezTo>
                    <a:pt x="49997" y="48006"/>
                    <a:pt x="50454" y="48006"/>
                    <a:pt x="50683" y="47777"/>
                  </a:cubicBezTo>
                  <a:cubicBezTo>
                    <a:pt x="52054" y="47549"/>
                    <a:pt x="53654" y="47320"/>
                    <a:pt x="55026" y="47092"/>
                  </a:cubicBezTo>
                  <a:cubicBezTo>
                    <a:pt x="55483" y="47092"/>
                    <a:pt x="55940" y="47092"/>
                    <a:pt x="56169" y="46863"/>
                  </a:cubicBezTo>
                  <a:cubicBezTo>
                    <a:pt x="57769" y="46634"/>
                    <a:pt x="59369" y="46406"/>
                    <a:pt x="60970" y="46177"/>
                  </a:cubicBezTo>
                  <a:cubicBezTo>
                    <a:pt x="61198" y="46177"/>
                    <a:pt x="61427" y="46177"/>
                    <a:pt x="61655" y="46177"/>
                  </a:cubicBezTo>
                  <a:cubicBezTo>
                    <a:pt x="65313" y="45720"/>
                    <a:pt x="68971" y="45491"/>
                    <a:pt x="72628" y="45034"/>
                  </a:cubicBezTo>
                  <a:cubicBezTo>
                    <a:pt x="72857" y="45034"/>
                    <a:pt x="73314" y="45034"/>
                    <a:pt x="73543" y="45034"/>
                  </a:cubicBezTo>
                  <a:cubicBezTo>
                    <a:pt x="75143" y="45034"/>
                    <a:pt x="76743" y="44806"/>
                    <a:pt x="78343" y="44806"/>
                  </a:cubicBezTo>
                  <a:cubicBezTo>
                    <a:pt x="78572" y="44806"/>
                    <a:pt x="78800" y="44806"/>
                    <a:pt x="79029" y="44806"/>
                  </a:cubicBezTo>
                  <a:cubicBezTo>
                    <a:pt x="82687" y="44577"/>
                    <a:pt x="86573" y="44577"/>
                    <a:pt x="90230" y="44577"/>
                  </a:cubicBezTo>
                  <a:cubicBezTo>
                    <a:pt x="90459" y="44577"/>
                    <a:pt x="90688" y="44577"/>
                    <a:pt x="90688" y="44577"/>
                  </a:cubicBezTo>
                  <a:cubicBezTo>
                    <a:pt x="92288" y="44577"/>
                    <a:pt x="94117" y="44577"/>
                    <a:pt x="95717" y="44577"/>
                  </a:cubicBezTo>
                  <a:cubicBezTo>
                    <a:pt x="95945" y="44577"/>
                    <a:pt x="96174" y="44577"/>
                    <a:pt x="96403" y="44577"/>
                  </a:cubicBezTo>
                  <a:cubicBezTo>
                    <a:pt x="100289" y="44806"/>
                    <a:pt x="103946" y="45034"/>
                    <a:pt x="107833" y="45263"/>
                  </a:cubicBezTo>
                  <a:cubicBezTo>
                    <a:pt x="107833" y="45263"/>
                    <a:pt x="108061" y="45263"/>
                    <a:pt x="108061" y="45263"/>
                  </a:cubicBezTo>
                  <a:cubicBezTo>
                    <a:pt x="109890" y="45491"/>
                    <a:pt x="111490" y="45720"/>
                    <a:pt x="113319" y="45949"/>
                  </a:cubicBezTo>
                  <a:cubicBezTo>
                    <a:pt x="113548" y="45949"/>
                    <a:pt x="113776" y="45949"/>
                    <a:pt x="114005" y="45949"/>
                  </a:cubicBezTo>
                  <a:cubicBezTo>
                    <a:pt x="115834" y="46177"/>
                    <a:pt x="117662" y="46406"/>
                    <a:pt x="119491" y="46863"/>
                  </a:cubicBezTo>
                  <a:cubicBezTo>
                    <a:pt x="119491" y="46863"/>
                    <a:pt x="119491" y="46863"/>
                    <a:pt x="119491" y="46863"/>
                  </a:cubicBezTo>
                  <a:cubicBezTo>
                    <a:pt x="120177" y="45263"/>
                    <a:pt x="120863" y="43891"/>
                    <a:pt x="121549" y="42748"/>
                  </a:cubicBezTo>
                  <a:close/>
                </a:path>
              </a:pathLst>
            </a:custGeom>
            <a:solidFill>
              <a:srgbClr val="FFFFFF"/>
            </a:solidFill>
            <a:ln w="2286" cap="flat">
              <a:noFill/>
              <a:prstDash val="solid"/>
              <a:miter/>
            </a:ln>
          </p:spPr>
          <p:txBody>
            <a:bodyPr rtlCol="0" anchor="ctr"/>
            <a:lstStyle/>
            <a:p>
              <a:endParaRPr lang="en-US"/>
            </a:p>
          </p:txBody>
        </p:sp>
        <p:sp>
          <p:nvSpPr>
            <p:cNvPr id="206" name="Freeform 805">
              <a:extLst>
                <a:ext uri="{FF2B5EF4-FFF2-40B4-BE49-F238E27FC236}">
                  <a16:creationId xmlns:a16="http://schemas.microsoft.com/office/drawing/2014/main" id="{267C30B5-F49D-99AA-636E-9F5FF9CD4414}"/>
                </a:ext>
              </a:extLst>
            </p:cNvPr>
            <p:cNvSpPr/>
            <p:nvPr/>
          </p:nvSpPr>
          <p:spPr>
            <a:xfrm>
              <a:off x="3930829" y="4696587"/>
              <a:ext cx="565508" cy="471444"/>
            </a:xfrm>
            <a:custGeom>
              <a:avLst/>
              <a:gdLst>
                <a:gd name="connsiteX0" fmla="*/ 540410 w 565508"/>
                <a:gd name="connsiteY0" fmla="*/ 178994 h 471444"/>
                <a:gd name="connsiteX1" fmla="*/ 539039 w 565508"/>
                <a:gd name="connsiteY1" fmla="*/ 194539 h 471444"/>
                <a:gd name="connsiteX2" fmla="*/ 542468 w 565508"/>
                <a:gd name="connsiteY2" fmla="*/ 194996 h 471444"/>
                <a:gd name="connsiteX3" fmla="*/ 542011 w 565508"/>
                <a:gd name="connsiteY3" fmla="*/ 196596 h 471444"/>
                <a:gd name="connsiteX4" fmla="*/ 541782 w 565508"/>
                <a:gd name="connsiteY4" fmla="*/ 197053 h 471444"/>
                <a:gd name="connsiteX5" fmla="*/ 541325 w 565508"/>
                <a:gd name="connsiteY5" fmla="*/ 198196 h 471444"/>
                <a:gd name="connsiteX6" fmla="*/ 541096 w 565508"/>
                <a:gd name="connsiteY6" fmla="*/ 198425 h 471444"/>
                <a:gd name="connsiteX7" fmla="*/ 540639 w 565508"/>
                <a:gd name="connsiteY7" fmla="*/ 199111 h 471444"/>
                <a:gd name="connsiteX8" fmla="*/ 540410 w 565508"/>
                <a:gd name="connsiteY8" fmla="*/ 199568 h 471444"/>
                <a:gd name="connsiteX9" fmla="*/ 539953 w 565508"/>
                <a:gd name="connsiteY9" fmla="*/ 200025 h 471444"/>
                <a:gd name="connsiteX10" fmla="*/ 539267 w 565508"/>
                <a:gd name="connsiteY10" fmla="*/ 200482 h 471444"/>
                <a:gd name="connsiteX11" fmla="*/ 538810 w 565508"/>
                <a:gd name="connsiteY11" fmla="*/ 200711 h 471444"/>
                <a:gd name="connsiteX12" fmla="*/ 538124 w 565508"/>
                <a:gd name="connsiteY12" fmla="*/ 200939 h 471444"/>
                <a:gd name="connsiteX13" fmla="*/ 510007 w 565508"/>
                <a:gd name="connsiteY13" fmla="*/ 301752 h 471444"/>
                <a:gd name="connsiteX14" fmla="*/ 428396 w 565508"/>
                <a:gd name="connsiteY14" fmla="*/ 395021 h 471444"/>
                <a:gd name="connsiteX15" fmla="*/ 299923 w 565508"/>
                <a:gd name="connsiteY15" fmla="*/ 435254 h 471444"/>
                <a:gd name="connsiteX16" fmla="*/ 288265 w 565508"/>
                <a:gd name="connsiteY16" fmla="*/ 436169 h 471444"/>
                <a:gd name="connsiteX17" fmla="*/ 288265 w 565508"/>
                <a:gd name="connsiteY17" fmla="*/ 436169 h 471444"/>
                <a:gd name="connsiteX18" fmla="*/ 287579 w 565508"/>
                <a:gd name="connsiteY18" fmla="*/ 439141 h 471444"/>
                <a:gd name="connsiteX19" fmla="*/ 287579 w 565508"/>
                <a:gd name="connsiteY19" fmla="*/ 439369 h 471444"/>
                <a:gd name="connsiteX20" fmla="*/ 286664 w 565508"/>
                <a:gd name="connsiteY20" fmla="*/ 442112 h 471444"/>
                <a:gd name="connsiteX21" fmla="*/ 286436 w 565508"/>
                <a:gd name="connsiteY21" fmla="*/ 442570 h 471444"/>
                <a:gd name="connsiteX22" fmla="*/ 285521 w 565508"/>
                <a:gd name="connsiteY22" fmla="*/ 445084 h 471444"/>
                <a:gd name="connsiteX23" fmla="*/ 285293 w 565508"/>
                <a:gd name="connsiteY23" fmla="*/ 445770 h 471444"/>
                <a:gd name="connsiteX24" fmla="*/ 283921 w 565508"/>
                <a:gd name="connsiteY24" fmla="*/ 448970 h 471444"/>
                <a:gd name="connsiteX25" fmla="*/ 282321 w 565508"/>
                <a:gd name="connsiteY25" fmla="*/ 446227 h 471444"/>
                <a:gd name="connsiteX26" fmla="*/ 282092 w 565508"/>
                <a:gd name="connsiteY26" fmla="*/ 445999 h 471444"/>
                <a:gd name="connsiteX27" fmla="*/ 280949 w 565508"/>
                <a:gd name="connsiteY27" fmla="*/ 443713 h 471444"/>
                <a:gd name="connsiteX28" fmla="*/ 280721 w 565508"/>
                <a:gd name="connsiteY28" fmla="*/ 443027 h 471444"/>
                <a:gd name="connsiteX29" fmla="*/ 279806 w 565508"/>
                <a:gd name="connsiteY29" fmla="*/ 440969 h 471444"/>
                <a:gd name="connsiteX30" fmla="*/ 279349 w 565508"/>
                <a:gd name="connsiteY30" fmla="*/ 439826 h 471444"/>
                <a:gd name="connsiteX31" fmla="*/ 278892 w 565508"/>
                <a:gd name="connsiteY31" fmla="*/ 438226 h 471444"/>
                <a:gd name="connsiteX32" fmla="*/ 278435 w 565508"/>
                <a:gd name="connsiteY32" fmla="*/ 436855 h 471444"/>
                <a:gd name="connsiteX33" fmla="*/ 73152 w 565508"/>
                <a:gd name="connsiteY33" fmla="*/ 356387 h 471444"/>
                <a:gd name="connsiteX34" fmla="*/ 0 w 565508"/>
                <a:gd name="connsiteY34" fmla="*/ 247574 h 471444"/>
                <a:gd name="connsiteX35" fmla="*/ 2286 w 565508"/>
                <a:gd name="connsiteY35" fmla="*/ 262204 h 471444"/>
                <a:gd name="connsiteX36" fmla="*/ 2286 w 565508"/>
                <a:gd name="connsiteY36" fmla="*/ 262661 h 471444"/>
                <a:gd name="connsiteX37" fmla="*/ 3200 w 565508"/>
                <a:gd name="connsiteY37" fmla="*/ 267233 h 471444"/>
                <a:gd name="connsiteX38" fmla="*/ 3200 w 565508"/>
                <a:gd name="connsiteY38" fmla="*/ 267691 h 471444"/>
                <a:gd name="connsiteX39" fmla="*/ 6858 w 565508"/>
                <a:gd name="connsiteY39" fmla="*/ 282550 h 471444"/>
                <a:gd name="connsiteX40" fmla="*/ 7087 w 565508"/>
                <a:gd name="connsiteY40" fmla="*/ 283007 h 471444"/>
                <a:gd name="connsiteX41" fmla="*/ 8458 w 565508"/>
                <a:gd name="connsiteY41" fmla="*/ 287350 h 471444"/>
                <a:gd name="connsiteX42" fmla="*/ 8687 w 565508"/>
                <a:gd name="connsiteY42" fmla="*/ 288265 h 471444"/>
                <a:gd name="connsiteX43" fmla="*/ 10058 w 565508"/>
                <a:gd name="connsiteY43" fmla="*/ 292608 h 471444"/>
                <a:gd name="connsiteX44" fmla="*/ 10287 w 565508"/>
                <a:gd name="connsiteY44" fmla="*/ 293294 h 471444"/>
                <a:gd name="connsiteX45" fmla="*/ 13716 w 565508"/>
                <a:gd name="connsiteY45" fmla="*/ 303352 h 471444"/>
                <a:gd name="connsiteX46" fmla="*/ 13945 w 565508"/>
                <a:gd name="connsiteY46" fmla="*/ 303809 h 471444"/>
                <a:gd name="connsiteX47" fmla="*/ 15545 w 565508"/>
                <a:gd name="connsiteY47" fmla="*/ 308153 h 471444"/>
                <a:gd name="connsiteX48" fmla="*/ 16002 w 565508"/>
                <a:gd name="connsiteY48" fmla="*/ 309296 h 471444"/>
                <a:gd name="connsiteX49" fmla="*/ 17602 w 565508"/>
                <a:gd name="connsiteY49" fmla="*/ 313182 h 471444"/>
                <a:gd name="connsiteX50" fmla="*/ 18059 w 565508"/>
                <a:gd name="connsiteY50" fmla="*/ 314325 h 471444"/>
                <a:gd name="connsiteX51" fmla="*/ 20117 w 565508"/>
                <a:gd name="connsiteY51" fmla="*/ 318897 h 471444"/>
                <a:gd name="connsiteX52" fmla="*/ 20345 w 565508"/>
                <a:gd name="connsiteY52" fmla="*/ 319354 h 471444"/>
                <a:gd name="connsiteX53" fmla="*/ 22860 w 565508"/>
                <a:gd name="connsiteY53" fmla="*/ 324383 h 471444"/>
                <a:gd name="connsiteX54" fmla="*/ 23089 w 565508"/>
                <a:gd name="connsiteY54" fmla="*/ 324841 h 471444"/>
                <a:gd name="connsiteX55" fmla="*/ 25375 w 565508"/>
                <a:gd name="connsiteY55" fmla="*/ 329413 h 471444"/>
                <a:gd name="connsiteX56" fmla="*/ 26060 w 565508"/>
                <a:gd name="connsiteY56" fmla="*/ 330784 h 471444"/>
                <a:gd name="connsiteX57" fmla="*/ 28118 w 565508"/>
                <a:gd name="connsiteY57" fmla="*/ 334442 h 471444"/>
                <a:gd name="connsiteX58" fmla="*/ 28804 w 565508"/>
                <a:gd name="connsiteY58" fmla="*/ 335813 h 471444"/>
                <a:gd name="connsiteX59" fmla="*/ 31090 w 565508"/>
                <a:gd name="connsiteY59" fmla="*/ 339700 h 471444"/>
                <a:gd name="connsiteX60" fmla="*/ 31775 w 565508"/>
                <a:gd name="connsiteY60" fmla="*/ 340843 h 471444"/>
                <a:gd name="connsiteX61" fmla="*/ 37948 w 565508"/>
                <a:gd name="connsiteY61" fmla="*/ 350901 h 471444"/>
                <a:gd name="connsiteX62" fmla="*/ 38862 w 565508"/>
                <a:gd name="connsiteY62" fmla="*/ 352273 h 471444"/>
                <a:gd name="connsiteX63" fmla="*/ 41377 w 565508"/>
                <a:gd name="connsiteY63" fmla="*/ 355930 h 471444"/>
                <a:gd name="connsiteX64" fmla="*/ 42520 w 565508"/>
                <a:gd name="connsiteY64" fmla="*/ 357530 h 471444"/>
                <a:gd name="connsiteX65" fmla="*/ 45034 w 565508"/>
                <a:gd name="connsiteY65" fmla="*/ 361188 h 471444"/>
                <a:gd name="connsiteX66" fmla="*/ 46177 w 565508"/>
                <a:gd name="connsiteY66" fmla="*/ 362788 h 471444"/>
                <a:gd name="connsiteX67" fmla="*/ 49378 w 565508"/>
                <a:gd name="connsiteY67" fmla="*/ 367132 h 471444"/>
                <a:gd name="connsiteX68" fmla="*/ 49835 w 565508"/>
                <a:gd name="connsiteY68" fmla="*/ 367817 h 471444"/>
                <a:gd name="connsiteX69" fmla="*/ 53721 w 565508"/>
                <a:gd name="connsiteY69" fmla="*/ 372847 h 471444"/>
                <a:gd name="connsiteX70" fmla="*/ 54864 w 565508"/>
                <a:gd name="connsiteY70" fmla="*/ 374218 h 471444"/>
                <a:gd name="connsiteX71" fmla="*/ 57836 w 565508"/>
                <a:gd name="connsiteY71" fmla="*/ 377876 h 471444"/>
                <a:gd name="connsiteX72" fmla="*/ 59207 w 565508"/>
                <a:gd name="connsiteY72" fmla="*/ 379705 h 471444"/>
                <a:gd name="connsiteX73" fmla="*/ 62179 w 565508"/>
                <a:gd name="connsiteY73" fmla="*/ 383134 h 471444"/>
                <a:gd name="connsiteX74" fmla="*/ 63551 w 565508"/>
                <a:gd name="connsiteY74" fmla="*/ 384962 h 471444"/>
                <a:gd name="connsiteX75" fmla="*/ 66980 w 565508"/>
                <a:gd name="connsiteY75" fmla="*/ 388849 h 471444"/>
                <a:gd name="connsiteX76" fmla="*/ 68123 w 565508"/>
                <a:gd name="connsiteY76" fmla="*/ 390220 h 471444"/>
                <a:gd name="connsiteX77" fmla="*/ 72695 w 565508"/>
                <a:gd name="connsiteY77" fmla="*/ 395249 h 471444"/>
                <a:gd name="connsiteX78" fmla="*/ 73609 w 565508"/>
                <a:gd name="connsiteY78" fmla="*/ 396164 h 471444"/>
                <a:gd name="connsiteX79" fmla="*/ 77495 w 565508"/>
                <a:gd name="connsiteY79" fmla="*/ 400279 h 471444"/>
                <a:gd name="connsiteX80" fmla="*/ 79096 w 565508"/>
                <a:gd name="connsiteY80" fmla="*/ 402107 h 471444"/>
                <a:gd name="connsiteX81" fmla="*/ 82525 w 565508"/>
                <a:gd name="connsiteY81" fmla="*/ 405536 h 471444"/>
                <a:gd name="connsiteX82" fmla="*/ 84353 w 565508"/>
                <a:gd name="connsiteY82" fmla="*/ 407365 h 471444"/>
                <a:gd name="connsiteX83" fmla="*/ 88011 w 565508"/>
                <a:gd name="connsiteY83" fmla="*/ 411023 h 471444"/>
                <a:gd name="connsiteX84" fmla="*/ 89611 w 565508"/>
                <a:gd name="connsiteY84" fmla="*/ 412623 h 471444"/>
                <a:gd name="connsiteX85" fmla="*/ 95098 w 565508"/>
                <a:gd name="connsiteY85" fmla="*/ 417881 h 471444"/>
                <a:gd name="connsiteX86" fmla="*/ 360274 w 565508"/>
                <a:gd name="connsiteY86" fmla="*/ 462915 h 471444"/>
                <a:gd name="connsiteX87" fmla="*/ 413537 w 565508"/>
                <a:gd name="connsiteY87" fmla="*/ 446684 h 471444"/>
                <a:gd name="connsiteX88" fmla="*/ 481660 w 565508"/>
                <a:gd name="connsiteY88" fmla="*/ 399136 h 471444"/>
                <a:gd name="connsiteX89" fmla="*/ 554126 w 565508"/>
                <a:gd name="connsiteY89" fmla="*/ 270434 h 471444"/>
                <a:gd name="connsiteX90" fmla="*/ 561899 w 565508"/>
                <a:gd name="connsiteY90" fmla="*/ 149047 h 471444"/>
                <a:gd name="connsiteX91" fmla="*/ 560984 w 565508"/>
                <a:gd name="connsiteY91" fmla="*/ 143332 h 471444"/>
                <a:gd name="connsiteX92" fmla="*/ 560756 w 565508"/>
                <a:gd name="connsiteY92" fmla="*/ 141503 h 471444"/>
                <a:gd name="connsiteX93" fmla="*/ 560070 w 565508"/>
                <a:gd name="connsiteY93" fmla="*/ 137846 h 471444"/>
                <a:gd name="connsiteX94" fmla="*/ 559613 w 565508"/>
                <a:gd name="connsiteY94" fmla="*/ 135788 h 471444"/>
                <a:gd name="connsiteX95" fmla="*/ 558927 w 565508"/>
                <a:gd name="connsiteY95" fmla="*/ 132359 h 471444"/>
                <a:gd name="connsiteX96" fmla="*/ 558470 w 565508"/>
                <a:gd name="connsiteY96" fmla="*/ 130073 h 471444"/>
                <a:gd name="connsiteX97" fmla="*/ 557784 w 565508"/>
                <a:gd name="connsiteY97" fmla="*/ 126644 h 471444"/>
                <a:gd name="connsiteX98" fmla="*/ 557327 w 565508"/>
                <a:gd name="connsiteY98" fmla="*/ 124358 h 471444"/>
                <a:gd name="connsiteX99" fmla="*/ 556641 w 565508"/>
                <a:gd name="connsiteY99" fmla="*/ 120929 h 471444"/>
                <a:gd name="connsiteX100" fmla="*/ 556184 w 565508"/>
                <a:gd name="connsiteY100" fmla="*/ 118872 h 471444"/>
                <a:gd name="connsiteX101" fmla="*/ 555269 w 565508"/>
                <a:gd name="connsiteY101" fmla="*/ 115214 h 471444"/>
                <a:gd name="connsiteX102" fmla="*/ 554812 w 565508"/>
                <a:gd name="connsiteY102" fmla="*/ 113386 h 471444"/>
                <a:gd name="connsiteX103" fmla="*/ 553441 w 565508"/>
                <a:gd name="connsiteY103" fmla="*/ 108128 h 471444"/>
                <a:gd name="connsiteX104" fmla="*/ 553212 w 565508"/>
                <a:gd name="connsiteY104" fmla="*/ 107442 h 471444"/>
                <a:gd name="connsiteX105" fmla="*/ 551840 w 565508"/>
                <a:gd name="connsiteY105" fmla="*/ 102641 h 471444"/>
                <a:gd name="connsiteX106" fmla="*/ 551155 w 565508"/>
                <a:gd name="connsiteY106" fmla="*/ 100813 h 471444"/>
                <a:gd name="connsiteX107" fmla="*/ 550012 w 565508"/>
                <a:gd name="connsiteY107" fmla="*/ 97384 h 471444"/>
                <a:gd name="connsiteX108" fmla="*/ 549326 w 565508"/>
                <a:gd name="connsiteY108" fmla="*/ 95098 h 471444"/>
                <a:gd name="connsiteX109" fmla="*/ 548411 w 565508"/>
                <a:gd name="connsiteY109" fmla="*/ 92126 h 471444"/>
                <a:gd name="connsiteX110" fmla="*/ 547726 w 565508"/>
                <a:gd name="connsiteY110" fmla="*/ 89840 h 471444"/>
                <a:gd name="connsiteX111" fmla="*/ 546583 w 565508"/>
                <a:gd name="connsiteY111" fmla="*/ 86868 h 471444"/>
                <a:gd name="connsiteX112" fmla="*/ 545668 w 565508"/>
                <a:gd name="connsiteY112" fmla="*/ 84582 h 471444"/>
                <a:gd name="connsiteX113" fmla="*/ 544525 w 565508"/>
                <a:gd name="connsiteY113" fmla="*/ 81610 h 471444"/>
                <a:gd name="connsiteX114" fmla="*/ 543611 w 565508"/>
                <a:gd name="connsiteY114" fmla="*/ 79324 h 471444"/>
                <a:gd name="connsiteX115" fmla="*/ 542239 w 565508"/>
                <a:gd name="connsiteY115" fmla="*/ 76124 h 471444"/>
                <a:gd name="connsiteX116" fmla="*/ 541553 w 565508"/>
                <a:gd name="connsiteY116" fmla="*/ 74066 h 471444"/>
                <a:gd name="connsiteX117" fmla="*/ 539496 w 565508"/>
                <a:gd name="connsiteY117" fmla="*/ 69266 h 471444"/>
                <a:gd name="connsiteX118" fmla="*/ 538810 w 565508"/>
                <a:gd name="connsiteY118" fmla="*/ 67894 h 471444"/>
                <a:gd name="connsiteX119" fmla="*/ 537210 w 565508"/>
                <a:gd name="connsiteY119" fmla="*/ 64237 h 471444"/>
                <a:gd name="connsiteX120" fmla="*/ 536296 w 565508"/>
                <a:gd name="connsiteY120" fmla="*/ 62179 h 471444"/>
                <a:gd name="connsiteX121" fmla="*/ 534924 w 565508"/>
                <a:gd name="connsiteY121" fmla="*/ 59207 h 471444"/>
                <a:gd name="connsiteX122" fmla="*/ 533781 w 565508"/>
                <a:gd name="connsiteY122" fmla="*/ 56921 h 471444"/>
                <a:gd name="connsiteX123" fmla="*/ 532409 w 565508"/>
                <a:gd name="connsiteY123" fmla="*/ 54178 h 471444"/>
                <a:gd name="connsiteX124" fmla="*/ 531266 w 565508"/>
                <a:gd name="connsiteY124" fmla="*/ 51892 h 471444"/>
                <a:gd name="connsiteX125" fmla="*/ 529895 w 565508"/>
                <a:gd name="connsiteY125" fmla="*/ 49149 h 471444"/>
                <a:gd name="connsiteX126" fmla="*/ 528752 w 565508"/>
                <a:gd name="connsiteY126" fmla="*/ 46863 h 471444"/>
                <a:gd name="connsiteX127" fmla="*/ 527380 w 565508"/>
                <a:gd name="connsiteY127" fmla="*/ 44120 h 471444"/>
                <a:gd name="connsiteX128" fmla="*/ 526237 w 565508"/>
                <a:gd name="connsiteY128" fmla="*/ 42062 h 471444"/>
                <a:gd name="connsiteX129" fmla="*/ 524637 w 565508"/>
                <a:gd name="connsiteY129" fmla="*/ 39319 h 471444"/>
                <a:gd name="connsiteX130" fmla="*/ 523494 w 565508"/>
                <a:gd name="connsiteY130" fmla="*/ 37262 h 471444"/>
                <a:gd name="connsiteX131" fmla="*/ 520979 w 565508"/>
                <a:gd name="connsiteY131" fmla="*/ 33147 h 471444"/>
                <a:gd name="connsiteX132" fmla="*/ 519836 w 565508"/>
                <a:gd name="connsiteY132" fmla="*/ 31318 h 471444"/>
                <a:gd name="connsiteX133" fmla="*/ 517779 w 565508"/>
                <a:gd name="connsiteY133" fmla="*/ 28346 h 471444"/>
                <a:gd name="connsiteX134" fmla="*/ 516407 w 565508"/>
                <a:gd name="connsiteY134" fmla="*/ 26289 h 471444"/>
                <a:gd name="connsiteX135" fmla="*/ 514579 w 565508"/>
                <a:gd name="connsiteY135" fmla="*/ 23774 h 471444"/>
                <a:gd name="connsiteX136" fmla="*/ 512978 w 565508"/>
                <a:gd name="connsiteY136" fmla="*/ 21717 h 471444"/>
                <a:gd name="connsiteX137" fmla="*/ 511150 w 565508"/>
                <a:gd name="connsiteY137" fmla="*/ 19202 h 471444"/>
                <a:gd name="connsiteX138" fmla="*/ 509549 w 565508"/>
                <a:gd name="connsiteY138" fmla="*/ 17145 h 471444"/>
                <a:gd name="connsiteX139" fmla="*/ 507721 w 565508"/>
                <a:gd name="connsiteY139" fmla="*/ 14859 h 471444"/>
                <a:gd name="connsiteX140" fmla="*/ 506120 w 565508"/>
                <a:gd name="connsiteY140" fmla="*/ 12802 h 471444"/>
                <a:gd name="connsiteX141" fmla="*/ 504292 w 565508"/>
                <a:gd name="connsiteY141" fmla="*/ 10516 h 471444"/>
                <a:gd name="connsiteX142" fmla="*/ 502691 w 565508"/>
                <a:gd name="connsiteY142" fmla="*/ 8458 h 471444"/>
                <a:gd name="connsiteX143" fmla="*/ 500634 w 565508"/>
                <a:gd name="connsiteY143" fmla="*/ 5944 h 471444"/>
                <a:gd name="connsiteX144" fmla="*/ 499034 w 565508"/>
                <a:gd name="connsiteY144" fmla="*/ 4115 h 471444"/>
                <a:gd name="connsiteX145" fmla="*/ 495376 w 565508"/>
                <a:gd name="connsiteY145" fmla="*/ 0 h 471444"/>
                <a:gd name="connsiteX146" fmla="*/ 515722 w 565508"/>
                <a:gd name="connsiteY146" fmla="*/ 51206 h 471444"/>
                <a:gd name="connsiteX147" fmla="*/ 540410 w 565508"/>
                <a:gd name="connsiteY147" fmla="*/ 178994 h 471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565508" h="471444">
                  <a:moveTo>
                    <a:pt x="540410" y="178994"/>
                  </a:moveTo>
                  <a:cubicBezTo>
                    <a:pt x="539953" y="184252"/>
                    <a:pt x="539496" y="189509"/>
                    <a:pt x="539039" y="194539"/>
                  </a:cubicBezTo>
                  <a:cubicBezTo>
                    <a:pt x="540182" y="194767"/>
                    <a:pt x="541325" y="194767"/>
                    <a:pt x="542468" y="194996"/>
                  </a:cubicBezTo>
                  <a:cubicBezTo>
                    <a:pt x="542468" y="195453"/>
                    <a:pt x="542239" y="196139"/>
                    <a:pt x="542011" y="196596"/>
                  </a:cubicBezTo>
                  <a:cubicBezTo>
                    <a:pt x="542011" y="196825"/>
                    <a:pt x="542011" y="196825"/>
                    <a:pt x="541782" y="197053"/>
                  </a:cubicBezTo>
                  <a:cubicBezTo>
                    <a:pt x="541553" y="197510"/>
                    <a:pt x="541553" y="197968"/>
                    <a:pt x="541325" y="198196"/>
                  </a:cubicBezTo>
                  <a:cubicBezTo>
                    <a:pt x="541325" y="198196"/>
                    <a:pt x="541325" y="198425"/>
                    <a:pt x="541096" y="198425"/>
                  </a:cubicBezTo>
                  <a:cubicBezTo>
                    <a:pt x="540868" y="198653"/>
                    <a:pt x="540868" y="198882"/>
                    <a:pt x="540639" y="199111"/>
                  </a:cubicBezTo>
                  <a:cubicBezTo>
                    <a:pt x="540639" y="199339"/>
                    <a:pt x="540410" y="199339"/>
                    <a:pt x="540410" y="199568"/>
                  </a:cubicBezTo>
                  <a:cubicBezTo>
                    <a:pt x="540182" y="199796"/>
                    <a:pt x="539953" y="200025"/>
                    <a:pt x="539953" y="200025"/>
                  </a:cubicBezTo>
                  <a:cubicBezTo>
                    <a:pt x="539725" y="200254"/>
                    <a:pt x="539496" y="200254"/>
                    <a:pt x="539267" y="200482"/>
                  </a:cubicBezTo>
                  <a:cubicBezTo>
                    <a:pt x="539039" y="200482"/>
                    <a:pt x="539039" y="200711"/>
                    <a:pt x="538810" y="200711"/>
                  </a:cubicBezTo>
                  <a:cubicBezTo>
                    <a:pt x="538582" y="200711"/>
                    <a:pt x="538353" y="200939"/>
                    <a:pt x="538124" y="200939"/>
                  </a:cubicBezTo>
                  <a:cubicBezTo>
                    <a:pt x="533552" y="235915"/>
                    <a:pt x="524408" y="269062"/>
                    <a:pt x="510007" y="301752"/>
                  </a:cubicBezTo>
                  <a:cubicBezTo>
                    <a:pt x="492862" y="340385"/>
                    <a:pt x="464744" y="373075"/>
                    <a:pt x="428396" y="395021"/>
                  </a:cubicBezTo>
                  <a:cubicBezTo>
                    <a:pt x="389077" y="418567"/>
                    <a:pt x="344957" y="430225"/>
                    <a:pt x="299923" y="435254"/>
                  </a:cubicBezTo>
                  <a:cubicBezTo>
                    <a:pt x="296037" y="435712"/>
                    <a:pt x="292151" y="435940"/>
                    <a:pt x="288265" y="436169"/>
                  </a:cubicBezTo>
                  <a:lnTo>
                    <a:pt x="288265" y="436169"/>
                  </a:lnTo>
                  <a:cubicBezTo>
                    <a:pt x="288036" y="437083"/>
                    <a:pt x="287807" y="438226"/>
                    <a:pt x="287579" y="439141"/>
                  </a:cubicBezTo>
                  <a:cubicBezTo>
                    <a:pt x="287579" y="439141"/>
                    <a:pt x="287579" y="439369"/>
                    <a:pt x="287579" y="439369"/>
                  </a:cubicBezTo>
                  <a:cubicBezTo>
                    <a:pt x="287350" y="440284"/>
                    <a:pt x="287122" y="441198"/>
                    <a:pt x="286664" y="442112"/>
                  </a:cubicBezTo>
                  <a:cubicBezTo>
                    <a:pt x="286664" y="442341"/>
                    <a:pt x="286664" y="442341"/>
                    <a:pt x="286436" y="442570"/>
                  </a:cubicBezTo>
                  <a:cubicBezTo>
                    <a:pt x="286207" y="443484"/>
                    <a:pt x="285750" y="444170"/>
                    <a:pt x="285521" y="445084"/>
                  </a:cubicBezTo>
                  <a:cubicBezTo>
                    <a:pt x="285521" y="445313"/>
                    <a:pt x="285293" y="445541"/>
                    <a:pt x="285293" y="445770"/>
                  </a:cubicBezTo>
                  <a:cubicBezTo>
                    <a:pt x="284836" y="446913"/>
                    <a:pt x="284378" y="447827"/>
                    <a:pt x="283921" y="448970"/>
                  </a:cubicBezTo>
                  <a:cubicBezTo>
                    <a:pt x="283235" y="448056"/>
                    <a:pt x="282778" y="447142"/>
                    <a:pt x="282321" y="446227"/>
                  </a:cubicBezTo>
                  <a:cubicBezTo>
                    <a:pt x="282321" y="446227"/>
                    <a:pt x="282092" y="445999"/>
                    <a:pt x="282092" y="445999"/>
                  </a:cubicBezTo>
                  <a:cubicBezTo>
                    <a:pt x="281635" y="445313"/>
                    <a:pt x="281178" y="444398"/>
                    <a:pt x="280949" y="443713"/>
                  </a:cubicBezTo>
                  <a:cubicBezTo>
                    <a:pt x="280949" y="443484"/>
                    <a:pt x="280721" y="443255"/>
                    <a:pt x="280721" y="443027"/>
                  </a:cubicBezTo>
                  <a:cubicBezTo>
                    <a:pt x="280492" y="442341"/>
                    <a:pt x="280264" y="441655"/>
                    <a:pt x="279806" y="440969"/>
                  </a:cubicBezTo>
                  <a:cubicBezTo>
                    <a:pt x="279578" y="440512"/>
                    <a:pt x="279578" y="440284"/>
                    <a:pt x="279349" y="439826"/>
                  </a:cubicBezTo>
                  <a:cubicBezTo>
                    <a:pt x="279121" y="439369"/>
                    <a:pt x="278892" y="438683"/>
                    <a:pt x="278892" y="438226"/>
                  </a:cubicBezTo>
                  <a:cubicBezTo>
                    <a:pt x="278663" y="437769"/>
                    <a:pt x="278663" y="437312"/>
                    <a:pt x="278435" y="436855"/>
                  </a:cubicBezTo>
                  <a:cubicBezTo>
                    <a:pt x="202082" y="439369"/>
                    <a:pt x="128245" y="410108"/>
                    <a:pt x="73152" y="356387"/>
                  </a:cubicBezTo>
                  <a:cubicBezTo>
                    <a:pt x="41834" y="325984"/>
                    <a:pt x="16688" y="288493"/>
                    <a:pt x="0" y="247574"/>
                  </a:cubicBezTo>
                  <a:cubicBezTo>
                    <a:pt x="686" y="252374"/>
                    <a:pt x="1372" y="257404"/>
                    <a:pt x="2286" y="262204"/>
                  </a:cubicBezTo>
                  <a:cubicBezTo>
                    <a:pt x="2286" y="262433"/>
                    <a:pt x="2286" y="262433"/>
                    <a:pt x="2286" y="262661"/>
                  </a:cubicBezTo>
                  <a:cubicBezTo>
                    <a:pt x="2515" y="264262"/>
                    <a:pt x="2972" y="265633"/>
                    <a:pt x="3200" y="267233"/>
                  </a:cubicBezTo>
                  <a:cubicBezTo>
                    <a:pt x="3200" y="267462"/>
                    <a:pt x="3200" y="267462"/>
                    <a:pt x="3200" y="267691"/>
                  </a:cubicBezTo>
                  <a:cubicBezTo>
                    <a:pt x="4343" y="272491"/>
                    <a:pt x="5486" y="277520"/>
                    <a:pt x="6858" y="282550"/>
                  </a:cubicBezTo>
                  <a:cubicBezTo>
                    <a:pt x="6858" y="282778"/>
                    <a:pt x="6858" y="282778"/>
                    <a:pt x="7087" y="283007"/>
                  </a:cubicBezTo>
                  <a:cubicBezTo>
                    <a:pt x="7544" y="284378"/>
                    <a:pt x="8001" y="285979"/>
                    <a:pt x="8458" y="287350"/>
                  </a:cubicBezTo>
                  <a:cubicBezTo>
                    <a:pt x="8458" y="287579"/>
                    <a:pt x="8687" y="287807"/>
                    <a:pt x="8687" y="288265"/>
                  </a:cubicBezTo>
                  <a:cubicBezTo>
                    <a:pt x="9144" y="289636"/>
                    <a:pt x="9601" y="291236"/>
                    <a:pt x="10058" y="292608"/>
                  </a:cubicBezTo>
                  <a:cubicBezTo>
                    <a:pt x="10058" y="292837"/>
                    <a:pt x="10287" y="293065"/>
                    <a:pt x="10287" y="293294"/>
                  </a:cubicBezTo>
                  <a:cubicBezTo>
                    <a:pt x="11430" y="296723"/>
                    <a:pt x="12573" y="299923"/>
                    <a:pt x="13716" y="303352"/>
                  </a:cubicBezTo>
                  <a:cubicBezTo>
                    <a:pt x="13716" y="303581"/>
                    <a:pt x="13945" y="303809"/>
                    <a:pt x="13945" y="303809"/>
                  </a:cubicBezTo>
                  <a:cubicBezTo>
                    <a:pt x="14402" y="305181"/>
                    <a:pt x="15088" y="306781"/>
                    <a:pt x="15545" y="308153"/>
                  </a:cubicBezTo>
                  <a:cubicBezTo>
                    <a:pt x="15773" y="308610"/>
                    <a:pt x="15773" y="308839"/>
                    <a:pt x="16002" y="309296"/>
                  </a:cubicBezTo>
                  <a:cubicBezTo>
                    <a:pt x="16459" y="310667"/>
                    <a:pt x="17145" y="311810"/>
                    <a:pt x="17602" y="313182"/>
                  </a:cubicBezTo>
                  <a:cubicBezTo>
                    <a:pt x="17831" y="313639"/>
                    <a:pt x="17831" y="313868"/>
                    <a:pt x="18059" y="314325"/>
                  </a:cubicBezTo>
                  <a:cubicBezTo>
                    <a:pt x="18745" y="315925"/>
                    <a:pt x="19431" y="317297"/>
                    <a:pt x="20117" y="318897"/>
                  </a:cubicBezTo>
                  <a:cubicBezTo>
                    <a:pt x="20117" y="319126"/>
                    <a:pt x="20117" y="319126"/>
                    <a:pt x="20345" y="319354"/>
                  </a:cubicBezTo>
                  <a:cubicBezTo>
                    <a:pt x="21031" y="320954"/>
                    <a:pt x="21946" y="322783"/>
                    <a:pt x="22860" y="324383"/>
                  </a:cubicBezTo>
                  <a:cubicBezTo>
                    <a:pt x="22860" y="324612"/>
                    <a:pt x="23089" y="324612"/>
                    <a:pt x="23089" y="324841"/>
                  </a:cubicBezTo>
                  <a:cubicBezTo>
                    <a:pt x="23774" y="326212"/>
                    <a:pt x="24460" y="327812"/>
                    <a:pt x="25375" y="329413"/>
                  </a:cubicBezTo>
                  <a:cubicBezTo>
                    <a:pt x="25603" y="329870"/>
                    <a:pt x="25832" y="330327"/>
                    <a:pt x="26060" y="330784"/>
                  </a:cubicBezTo>
                  <a:cubicBezTo>
                    <a:pt x="26746" y="331927"/>
                    <a:pt x="27432" y="333299"/>
                    <a:pt x="28118" y="334442"/>
                  </a:cubicBezTo>
                  <a:cubicBezTo>
                    <a:pt x="28346" y="334899"/>
                    <a:pt x="28575" y="335356"/>
                    <a:pt x="28804" y="335813"/>
                  </a:cubicBezTo>
                  <a:cubicBezTo>
                    <a:pt x="29489" y="337185"/>
                    <a:pt x="30175" y="338328"/>
                    <a:pt x="31090" y="339700"/>
                  </a:cubicBezTo>
                  <a:cubicBezTo>
                    <a:pt x="31318" y="340157"/>
                    <a:pt x="31547" y="340385"/>
                    <a:pt x="31775" y="340843"/>
                  </a:cubicBezTo>
                  <a:cubicBezTo>
                    <a:pt x="33833" y="344272"/>
                    <a:pt x="35662" y="347472"/>
                    <a:pt x="37948" y="350901"/>
                  </a:cubicBezTo>
                  <a:cubicBezTo>
                    <a:pt x="38176" y="351358"/>
                    <a:pt x="38633" y="351815"/>
                    <a:pt x="38862" y="352273"/>
                  </a:cubicBezTo>
                  <a:cubicBezTo>
                    <a:pt x="39548" y="353416"/>
                    <a:pt x="40462" y="354787"/>
                    <a:pt x="41377" y="355930"/>
                  </a:cubicBezTo>
                  <a:cubicBezTo>
                    <a:pt x="41834" y="356387"/>
                    <a:pt x="42062" y="357073"/>
                    <a:pt x="42520" y="357530"/>
                  </a:cubicBezTo>
                  <a:cubicBezTo>
                    <a:pt x="43434" y="358673"/>
                    <a:pt x="44120" y="359816"/>
                    <a:pt x="45034" y="361188"/>
                  </a:cubicBezTo>
                  <a:cubicBezTo>
                    <a:pt x="45491" y="361645"/>
                    <a:pt x="45720" y="362102"/>
                    <a:pt x="46177" y="362788"/>
                  </a:cubicBezTo>
                  <a:cubicBezTo>
                    <a:pt x="47320" y="364160"/>
                    <a:pt x="48235" y="365760"/>
                    <a:pt x="49378" y="367132"/>
                  </a:cubicBezTo>
                  <a:cubicBezTo>
                    <a:pt x="49606" y="367360"/>
                    <a:pt x="49606" y="367589"/>
                    <a:pt x="49835" y="367817"/>
                  </a:cubicBezTo>
                  <a:cubicBezTo>
                    <a:pt x="51206" y="369418"/>
                    <a:pt x="52349" y="371246"/>
                    <a:pt x="53721" y="372847"/>
                  </a:cubicBezTo>
                  <a:cubicBezTo>
                    <a:pt x="53950" y="373304"/>
                    <a:pt x="54407" y="373761"/>
                    <a:pt x="54864" y="374218"/>
                  </a:cubicBezTo>
                  <a:cubicBezTo>
                    <a:pt x="55778" y="375361"/>
                    <a:pt x="56921" y="376733"/>
                    <a:pt x="57836" y="377876"/>
                  </a:cubicBezTo>
                  <a:cubicBezTo>
                    <a:pt x="58293" y="378562"/>
                    <a:pt x="58750" y="379019"/>
                    <a:pt x="59207" y="379705"/>
                  </a:cubicBezTo>
                  <a:cubicBezTo>
                    <a:pt x="60122" y="380848"/>
                    <a:pt x="61036" y="381991"/>
                    <a:pt x="62179" y="383134"/>
                  </a:cubicBezTo>
                  <a:cubicBezTo>
                    <a:pt x="62636" y="383819"/>
                    <a:pt x="63094" y="384277"/>
                    <a:pt x="63551" y="384962"/>
                  </a:cubicBezTo>
                  <a:cubicBezTo>
                    <a:pt x="64694" y="386334"/>
                    <a:pt x="65837" y="387477"/>
                    <a:pt x="66980" y="388849"/>
                  </a:cubicBezTo>
                  <a:cubicBezTo>
                    <a:pt x="67437" y="389306"/>
                    <a:pt x="67666" y="389763"/>
                    <a:pt x="68123" y="390220"/>
                  </a:cubicBezTo>
                  <a:cubicBezTo>
                    <a:pt x="69723" y="391820"/>
                    <a:pt x="71095" y="393649"/>
                    <a:pt x="72695" y="395249"/>
                  </a:cubicBezTo>
                  <a:cubicBezTo>
                    <a:pt x="72923" y="395478"/>
                    <a:pt x="73381" y="395935"/>
                    <a:pt x="73609" y="396164"/>
                  </a:cubicBezTo>
                  <a:cubicBezTo>
                    <a:pt x="74981" y="397535"/>
                    <a:pt x="76124" y="398907"/>
                    <a:pt x="77495" y="400279"/>
                  </a:cubicBezTo>
                  <a:cubicBezTo>
                    <a:pt x="77953" y="400964"/>
                    <a:pt x="78638" y="401422"/>
                    <a:pt x="79096" y="402107"/>
                  </a:cubicBezTo>
                  <a:cubicBezTo>
                    <a:pt x="80239" y="403250"/>
                    <a:pt x="81382" y="404393"/>
                    <a:pt x="82525" y="405536"/>
                  </a:cubicBezTo>
                  <a:cubicBezTo>
                    <a:pt x="83210" y="406222"/>
                    <a:pt x="83668" y="406679"/>
                    <a:pt x="84353" y="407365"/>
                  </a:cubicBezTo>
                  <a:cubicBezTo>
                    <a:pt x="85496" y="408508"/>
                    <a:pt x="86868" y="409651"/>
                    <a:pt x="88011" y="411023"/>
                  </a:cubicBezTo>
                  <a:cubicBezTo>
                    <a:pt x="88468" y="411480"/>
                    <a:pt x="89154" y="412166"/>
                    <a:pt x="89611" y="412623"/>
                  </a:cubicBezTo>
                  <a:cubicBezTo>
                    <a:pt x="91440" y="414452"/>
                    <a:pt x="93269" y="416052"/>
                    <a:pt x="95098" y="417881"/>
                  </a:cubicBezTo>
                  <a:cubicBezTo>
                    <a:pt x="140589" y="455143"/>
                    <a:pt x="222885" y="487375"/>
                    <a:pt x="360274" y="462915"/>
                  </a:cubicBezTo>
                  <a:cubicBezTo>
                    <a:pt x="378104" y="459486"/>
                    <a:pt x="396850" y="454914"/>
                    <a:pt x="413537" y="446684"/>
                  </a:cubicBezTo>
                  <a:cubicBezTo>
                    <a:pt x="438455" y="434340"/>
                    <a:pt x="461086" y="418338"/>
                    <a:pt x="481660" y="399136"/>
                  </a:cubicBezTo>
                  <a:cubicBezTo>
                    <a:pt x="519608" y="363931"/>
                    <a:pt x="539267" y="318440"/>
                    <a:pt x="554126" y="270434"/>
                  </a:cubicBezTo>
                  <a:cubicBezTo>
                    <a:pt x="566471" y="230886"/>
                    <a:pt x="568300" y="189967"/>
                    <a:pt x="561899" y="149047"/>
                  </a:cubicBezTo>
                  <a:cubicBezTo>
                    <a:pt x="561670" y="147218"/>
                    <a:pt x="561213" y="145390"/>
                    <a:pt x="560984" y="143332"/>
                  </a:cubicBezTo>
                  <a:cubicBezTo>
                    <a:pt x="560984" y="142646"/>
                    <a:pt x="560756" y="142189"/>
                    <a:pt x="560756" y="141503"/>
                  </a:cubicBezTo>
                  <a:cubicBezTo>
                    <a:pt x="560527" y="140360"/>
                    <a:pt x="560299" y="138989"/>
                    <a:pt x="560070" y="137846"/>
                  </a:cubicBezTo>
                  <a:cubicBezTo>
                    <a:pt x="559841" y="137160"/>
                    <a:pt x="559841" y="136474"/>
                    <a:pt x="559613" y="135788"/>
                  </a:cubicBezTo>
                  <a:cubicBezTo>
                    <a:pt x="559384" y="134645"/>
                    <a:pt x="559156" y="133502"/>
                    <a:pt x="558927" y="132359"/>
                  </a:cubicBezTo>
                  <a:cubicBezTo>
                    <a:pt x="558698" y="131674"/>
                    <a:pt x="558698" y="130759"/>
                    <a:pt x="558470" y="130073"/>
                  </a:cubicBezTo>
                  <a:cubicBezTo>
                    <a:pt x="558241" y="128930"/>
                    <a:pt x="558013" y="127787"/>
                    <a:pt x="557784" y="126644"/>
                  </a:cubicBezTo>
                  <a:cubicBezTo>
                    <a:pt x="557555" y="125959"/>
                    <a:pt x="557555" y="125044"/>
                    <a:pt x="557327" y="124358"/>
                  </a:cubicBezTo>
                  <a:cubicBezTo>
                    <a:pt x="557098" y="123215"/>
                    <a:pt x="556870" y="122072"/>
                    <a:pt x="556641" y="120929"/>
                  </a:cubicBezTo>
                  <a:cubicBezTo>
                    <a:pt x="556412" y="120244"/>
                    <a:pt x="556412" y="119558"/>
                    <a:pt x="556184" y="118872"/>
                  </a:cubicBezTo>
                  <a:cubicBezTo>
                    <a:pt x="555955" y="117729"/>
                    <a:pt x="555498" y="116586"/>
                    <a:pt x="555269" y="115214"/>
                  </a:cubicBezTo>
                  <a:cubicBezTo>
                    <a:pt x="555041" y="114529"/>
                    <a:pt x="555041" y="114071"/>
                    <a:pt x="554812" y="113386"/>
                  </a:cubicBezTo>
                  <a:cubicBezTo>
                    <a:pt x="554355" y="111557"/>
                    <a:pt x="553898" y="109728"/>
                    <a:pt x="553441" y="108128"/>
                  </a:cubicBezTo>
                  <a:cubicBezTo>
                    <a:pt x="553441" y="107899"/>
                    <a:pt x="553212" y="107671"/>
                    <a:pt x="553212" y="107442"/>
                  </a:cubicBezTo>
                  <a:cubicBezTo>
                    <a:pt x="552755" y="105842"/>
                    <a:pt x="552298" y="104242"/>
                    <a:pt x="551840" y="102641"/>
                  </a:cubicBezTo>
                  <a:cubicBezTo>
                    <a:pt x="551612" y="101956"/>
                    <a:pt x="551383" y="101270"/>
                    <a:pt x="551155" y="100813"/>
                  </a:cubicBezTo>
                  <a:cubicBezTo>
                    <a:pt x="550697" y="99670"/>
                    <a:pt x="550469" y="98527"/>
                    <a:pt x="550012" y="97384"/>
                  </a:cubicBezTo>
                  <a:cubicBezTo>
                    <a:pt x="549783" y="96698"/>
                    <a:pt x="549554" y="96012"/>
                    <a:pt x="549326" y="95098"/>
                  </a:cubicBezTo>
                  <a:cubicBezTo>
                    <a:pt x="549097" y="94183"/>
                    <a:pt x="548640" y="93040"/>
                    <a:pt x="548411" y="92126"/>
                  </a:cubicBezTo>
                  <a:cubicBezTo>
                    <a:pt x="548183" y="91440"/>
                    <a:pt x="547954" y="90526"/>
                    <a:pt x="547726" y="89840"/>
                  </a:cubicBezTo>
                  <a:cubicBezTo>
                    <a:pt x="547268" y="88925"/>
                    <a:pt x="547040" y="87782"/>
                    <a:pt x="546583" y="86868"/>
                  </a:cubicBezTo>
                  <a:cubicBezTo>
                    <a:pt x="546354" y="86182"/>
                    <a:pt x="546125" y="85268"/>
                    <a:pt x="545668" y="84582"/>
                  </a:cubicBezTo>
                  <a:cubicBezTo>
                    <a:pt x="545211" y="83668"/>
                    <a:pt x="544982" y="82525"/>
                    <a:pt x="544525" y="81610"/>
                  </a:cubicBezTo>
                  <a:cubicBezTo>
                    <a:pt x="544297" y="80924"/>
                    <a:pt x="544068" y="80239"/>
                    <a:pt x="543611" y="79324"/>
                  </a:cubicBezTo>
                  <a:cubicBezTo>
                    <a:pt x="543154" y="78181"/>
                    <a:pt x="542696" y="77267"/>
                    <a:pt x="542239" y="76124"/>
                  </a:cubicBezTo>
                  <a:cubicBezTo>
                    <a:pt x="542011" y="75438"/>
                    <a:pt x="541782" y="74752"/>
                    <a:pt x="541553" y="74066"/>
                  </a:cubicBezTo>
                  <a:cubicBezTo>
                    <a:pt x="540868" y="72466"/>
                    <a:pt x="540182" y="70866"/>
                    <a:pt x="539496" y="69266"/>
                  </a:cubicBezTo>
                  <a:cubicBezTo>
                    <a:pt x="539267" y="68809"/>
                    <a:pt x="539039" y="68351"/>
                    <a:pt x="538810" y="67894"/>
                  </a:cubicBezTo>
                  <a:cubicBezTo>
                    <a:pt x="538353" y="66523"/>
                    <a:pt x="537667" y="65380"/>
                    <a:pt x="537210" y="64237"/>
                  </a:cubicBezTo>
                  <a:cubicBezTo>
                    <a:pt x="536981" y="63551"/>
                    <a:pt x="536524" y="62865"/>
                    <a:pt x="536296" y="62179"/>
                  </a:cubicBezTo>
                  <a:cubicBezTo>
                    <a:pt x="535838" y="61265"/>
                    <a:pt x="535381" y="60122"/>
                    <a:pt x="534924" y="59207"/>
                  </a:cubicBezTo>
                  <a:cubicBezTo>
                    <a:pt x="534467" y="58522"/>
                    <a:pt x="534238" y="57836"/>
                    <a:pt x="533781" y="56921"/>
                  </a:cubicBezTo>
                  <a:cubicBezTo>
                    <a:pt x="533324" y="56007"/>
                    <a:pt x="532867" y="55093"/>
                    <a:pt x="532409" y="54178"/>
                  </a:cubicBezTo>
                  <a:cubicBezTo>
                    <a:pt x="531952" y="53492"/>
                    <a:pt x="531724" y="52578"/>
                    <a:pt x="531266" y="51892"/>
                  </a:cubicBezTo>
                  <a:cubicBezTo>
                    <a:pt x="530809" y="50978"/>
                    <a:pt x="530352" y="50063"/>
                    <a:pt x="529895" y="49149"/>
                  </a:cubicBezTo>
                  <a:cubicBezTo>
                    <a:pt x="529438" y="48463"/>
                    <a:pt x="528980" y="47777"/>
                    <a:pt x="528752" y="46863"/>
                  </a:cubicBezTo>
                  <a:cubicBezTo>
                    <a:pt x="528295" y="45949"/>
                    <a:pt x="527837" y="45034"/>
                    <a:pt x="527380" y="44120"/>
                  </a:cubicBezTo>
                  <a:cubicBezTo>
                    <a:pt x="526923" y="43434"/>
                    <a:pt x="526466" y="42748"/>
                    <a:pt x="526237" y="42062"/>
                  </a:cubicBezTo>
                  <a:cubicBezTo>
                    <a:pt x="525780" y="41148"/>
                    <a:pt x="525094" y="40234"/>
                    <a:pt x="524637" y="39319"/>
                  </a:cubicBezTo>
                  <a:cubicBezTo>
                    <a:pt x="524180" y="38633"/>
                    <a:pt x="523951" y="37948"/>
                    <a:pt x="523494" y="37262"/>
                  </a:cubicBezTo>
                  <a:cubicBezTo>
                    <a:pt x="522580" y="35890"/>
                    <a:pt x="521665" y="34519"/>
                    <a:pt x="520979" y="33147"/>
                  </a:cubicBezTo>
                  <a:cubicBezTo>
                    <a:pt x="520522" y="32461"/>
                    <a:pt x="520065" y="32004"/>
                    <a:pt x="519836" y="31318"/>
                  </a:cubicBezTo>
                  <a:cubicBezTo>
                    <a:pt x="519151" y="30404"/>
                    <a:pt x="518465" y="29261"/>
                    <a:pt x="517779" y="28346"/>
                  </a:cubicBezTo>
                  <a:cubicBezTo>
                    <a:pt x="517322" y="27661"/>
                    <a:pt x="516865" y="26975"/>
                    <a:pt x="516407" y="26289"/>
                  </a:cubicBezTo>
                  <a:cubicBezTo>
                    <a:pt x="515722" y="25375"/>
                    <a:pt x="515264" y="24689"/>
                    <a:pt x="514579" y="23774"/>
                  </a:cubicBezTo>
                  <a:cubicBezTo>
                    <a:pt x="514121" y="23089"/>
                    <a:pt x="513664" y="22403"/>
                    <a:pt x="512978" y="21717"/>
                  </a:cubicBezTo>
                  <a:cubicBezTo>
                    <a:pt x="512293" y="20803"/>
                    <a:pt x="511835" y="20117"/>
                    <a:pt x="511150" y="19202"/>
                  </a:cubicBezTo>
                  <a:cubicBezTo>
                    <a:pt x="510692" y="18517"/>
                    <a:pt x="510007" y="17831"/>
                    <a:pt x="509549" y="17145"/>
                  </a:cubicBezTo>
                  <a:cubicBezTo>
                    <a:pt x="508864" y="16459"/>
                    <a:pt x="508406" y="15545"/>
                    <a:pt x="507721" y="14859"/>
                  </a:cubicBezTo>
                  <a:cubicBezTo>
                    <a:pt x="507263" y="14173"/>
                    <a:pt x="506578" y="13487"/>
                    <a:pt x="506120" y="12802"/>
                  </a:cubicBezTo>
                  <a:cubicBezTo>
                    <a:pt x="505435" y="12116"/>
                    <a:pt x="504977" y="11201"/>
                    <a:pt x="504292" y="10516"/>
                  </a:cubicBezTo>
                  <a:cubicBezTo>
                    <a:pt x="503834" y="9830"/>
                    <a:pt x="503149" y="9144"/>
                    <a:pt x="502691" y="8458"/>
                  </a:cubicBezTo>
                  <a:cubicBezTo>
                    <a:pt x="502006" y="7544"/>
                    <a:pt x="501320" y="6858"/>
                    <a:pt x="500634" y="5944"/>
                  </a:cubicBezTo>
                  <a:cubicBezTo>
                    <a:pt x="500177" y="5258"/>
                    <a:pt x="499720" y="4801"/>
                    <a:pt x="499034" y="4115"/>
                  </a:cubicBezTo>
                  <a:cubicBezTo>
                    <a:pt x="497891" y="2743"/>
                    <a:pt x="496748" y="1372"/>
                    <a:pt x="495376" y="0"/>
                  </a:cubicBezTo>
                  <a:cubicBezTo>
                    <a:pt x="502234" y="16916"/>
                    <a:pt x="508635" y="34290"/>
                    <a:pt x="515722" y="51206"/>
                  </a:cubicBezTo>
                  <a:cubicBezTo>
                    <a:pt x="531952" y="91669"/>
                    <a:pt x="543611" y="133960"/>
                    <a:pt x="540410" y="178994"/>
                  </a:cubicBezTo>
                  <a:close/>
                </a:path>
              </a:pathLst>
            </a:custGeom>
            <a:solidFill>
              <a:srgbClr val="FFFFFF"/>
            </a:solidFill>
            <a:ln w="2286" cap="flat">
              <a:noFill/>
              <a:prstDash val="solid"/>
              <a:miter/>
            </a:ln>
          </p:spPr>
          <p:txBody>
            <a:bodyPr rtlCol="0" anchor="ctr"/>
            <a:lstStyle/>
            <a:p>
              <a:endParaRPr lang="en-US"/>
            </a:p>
          </p:txBody>
        </p:sp>
        <p:sp>
          <p:nvSpPr>
            <p:cNvPr id="207" name="Freeform 806">
              <a:extLst>
                <a:ext uri="{FF2B5EF4-FFF2-40B4-BE49-F238E27FC236}">
                  <a16:creationId xmlns:a16="http://schemas.microsoft.com/office/drawing/2014/main" id="{1C2C0DC1-3965-DA0B-F7CE-7F83F2CF0A08}"/>
                </a:ext>
              </a:extLst>
            </p:cNvPr>
            <p:cNvSpPr/>
            <p:nvPr/>
          </p:nvSpPr>
          <p:spPr>
            <a:xfrm>
              <a:off x="4295674" y="4730877"/>
              <a:ext cx="58064" cy="57605"/>
            </a:xfrm>
            <a:custGeom>
              <a:avLst/>
              <a:gdLst>
                <a:gd name="connsiteX0" fmla="*/ 14630 w 58064"/>
                <a:gd name="connsiteY0" fmla="*/ 53035 h 57605"/>
                <a:gd name="connsiteX1" fmla="*/ 32004 w 58064"/>
                <a:gd name="connsiteY1" fmla="*/ 50978 h 57605"/>
                <a:gd name="connsiteX2" fmla="*/ 58064 w 58064"/>
                <a:gd name="connsiteY2" fmla="*/ 0 h 57605"/>
                <a:gd name="connsiteX3" fmla="*/ 0 w 58064"/>
                <a:gd name="connsiteY3" fmla="*/ 37948 h 57605"/>
                <a:gd name="connsiteX4" fmla="*/ 14630 w 58064"/>
                <a:gd name="connsiteY4" fmla="*/ 53035 h 57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4" h="57605">
                  <a:moveTo>
                    <a:pt x="14630" y="53035"/>
                  </a:moveTo>
                  <a:cubicBezTo>
                    <a:pt x="21488" y="59436"/>
                    <a:pt x="27203" y="59436"/>
                    <a:pt x="32004" y="50978"/>
                  </a:cubicBezTo>
                  <a:cubicBezTo>
                    <a:pt x="40691" y="36119"/>
                    <a:pt x="51664" y="22403"/>
                    <a:pt x="58064" y="0"/>
                  </a:cubicBezTo>
                  <a:cubicBezTo>
                    <a:pt x="35890" y="13716"/>
                    <a:pt x="16002" y="23089"/>
                    <a:pt x="0" y="37948"/>
                  </a:cubicBezTo>
                  <a:cubicBezTo>
                    <a:pt x="3886" y="45491"/>
                    <a:pt x="9830" y="48692"/>
                    <a:pt x="14630" y="53035"/>
                  </a:cubicBezTo>
                  <a:close/>
                </a:path>
              </a:pathLst>
            </a:custGeom>
            <a:solidFill>
              <a:srgbClr val="FFFFFF"/>
            </a:solidFill>
            <a:ln w="2286" cap="flat">
              <a:noFill/>
              <a:prstDash val="solid"/>
              <a:miter/>
            </a:ln>
          </p:spPr>
          <p:txBody>
            <a:bodyPr rtlCol="0" anchor="ctr"/>
            <a:lstStyle/>
            <a:p>
              <a:endParaRPr lang="en-US"/>
            </a:p>
          </p:txBody>
        </p:sp>
        <p:sp>
          <p:nvSpPr>
            <p:cNvPr id="208" name="Freeform 807">
              <a:extLst>
                <a:ext uri="{FF2B5EF4-FFF2-40B4-BE49-F238E27FC236}">
                  <a16:creationId xmlns:a16="http://schemas.microsoft.com/office/drawing/2014/main" id="{49C5469E-A2F2-68DC-BB8F-95A06B32A1F0}"/>
                </a:ext>
              </a:extLst>
            </p:cNvPr>
            <p:cNvSpPr/>
            <p:nvPr/>
          </p:nvSpPr>
          <p:spPr>
            <a:xfrm>
              <a:off x="3837103" y="4766995"/>
              <a:ext cx="746607" cy="486127"/>
            </a:xfrm>
            <a:custGeom>
              <a:avLst/>
              <a:gdLst>
                <a:gd name="connsiteX0" fmla="*/ 737464 w 746607"/>
                <a:gd name="connsiteY0" fmla="*/ 224485 h 486127"/>
                <a:gd name="connsiteX1" fmla="*/ 739064 w 746607"/>
                <a:gd name="connsiteY1" fmla="*/ 215570 h 486127"/>
                <a:gd name="connsiteX2" fmla="*/ 739521 w 746607"/>
                <a:gd name="connsiteY2" fmla="*/ 212598 h 486127"/>
                <a:gd name="connsiteX3" fmla="*/ 740435 w 746607"/>
                <a:gd name="connsiteY3" fmla="*/ 206883 h 486127"/>
                <a:gd name="connsiteX4" fmla="*/ 740893 w 746607"/>
                <a:gd name="connsiteY4" fmla="*/ 203454 h 486127"/>
                <a:gd name="connsiteX5" fmla="*/ 741578 w 746607"/>
                <a:gd name="connsiteY5" fmla="*/ 198425 h 486127"/>
                <a:gd name="connsiteX6" fmla="*/ 742036 w 746607"/>
                <a:gd name="connsiteY6" fmla="*/ 194767 h 486127"/>
                <a:gd name="connsiteX7" fmla="*/ 742721 w 746607"/>
                <a:gd name="connsiteY7" fmla="*/ 189966 h 486127"/>
                <a:gd name="connsiteX8" fmla="*/ 743179 w 746607"/>
                <a:gd name="connsiteY8" fmla="*/ 186309 h 486127"/>
                <a:gd name="connsiteX9" fmla="*/ 743636 w 746607"/>
                <a:gd name="connsiteY9" fmla="*/ 181737 h 486127"/>
                <a:gd name="connsiteX10" fmla="*/ 744093 w 746607"/>
                <a:gd name="connsiteY10" fmla="*/ 178079 h 486127"/>
                <a:gd name="connsiteX11" fmla="*/ 744550 w 746607"/>
                <a:gd name="connsiteY11" fmla="*/ 173507 h 486127"/>
                <a:gd name="connsiteX12" fmla="*/ 744779 w 746607"/>
                <a:gd name="connsiteY12" fmla="*/ 169850 h 486127"/>
                <a:gd name="connsiteX13" fmla="*/ 745236 w 746607"/>
                <a:gd name="connsiteY13" fmla="*/ 165506 h 486127"/>
                <a:gd name="connsiteX14" fmla="*/ 745465 w 746607"/>
                <a:gd name="connsiteY14" fmla="*/ 161849 h 486127"/>
                <a:gd name="connsiteX15" fmla="*/ 745693 w 746607"/>
                <a:gd name="connsiteY15" fmla="*/ 157505 h 486127"/>
                <a:gd name="connsiteX16" fmla="*/ 745922 w 746607"/>
                <a:gd name="connsiteY16" fmla="*/ 153848 h 486127"/>
                <a:gd name="connsiteX17" fmla="*/ 746150 w 746607"/>
                <a:gd name="connsiteY17" fmla="*/ 149733 h 486127"/>
                <a:gd name="connsiteX18" fmla="*/ 746379 w 746607"/>
                <a:gd name="connsiteY18" fmla="*/ 146304 h 486127"/>
                <a:gd name="connsiteX19" fmla="*/ 746608 w 746607"/>
                <a:gd name="connsiteY19" fmla="*/ 142189 h 486127"/>
                <a:gd name="connsiteX20" fmla="*/ 746608 w 746607"/>
                <a:gd name="connsiteY20" fmla="*/ 138760 h 486127"/>
                <a:gd name="connsiteX21" fmla="*/ 746608 w 746607"/>
                <a:gd name="connsiteY21" fmla="*/ 134645 h 486127"/>
                <a:gd name="connsiteX22" fmla="*/ 746608 w 746607"/>
                <a:gd name="connsiteY22" fmla="*/ 131445 h 486127"/>
                <a:gd name="connsiteX23" fmla="*/ 746608 w 746607"/>
                <a:gd name="connsiteY23" fmla="*/ 127330 h 486127"/>
                <a:gd name="connsiteX24" fmla="*/ 746608 w 746607"/>
                <a:gd name="connsiteY24" fmla="*/ 124130 h 486127"/>
                <a:gd name="connsiteX25" fmla="*/ 746608 w 746607"/>
                <a:gd name="connsiteY25" fmla="*/ 120015 h 486127"/>
                <a:gd name="connsiteX26" fmla="*/ 746608 w 746607"/>
                <a:gd name="connsiteY26" fmla="*/ 117043 h 486127"/>
                <a:gd name="connsiteX27" fmla="*/ 746379 w 746607"/>
                <a:gd name="connsiteY27" fmla="*/ 112700 h 486127"/>
                <a:gd name="connsiteX28" fmla="*/ 746379 w 746607"/>
                <a:gd name="connsiteY28" fmla="*/ 109956 h 486127"/>
                <a:gd name="connsiteX29" fmla="*/ 746150 w 746607"/>
                <a:gd name="connsiteY29" fmla="*/ 105156 h 486127"/>
                <a:gd name="connsiteX30" fmla="*/ 745922 w 746607"/>
                <a:gd name="connsiteY30" fmla="*/ 103098 h 486127"/>
                <a:gd name="connsiteX31" fmla="*/ 745465 w 746607"/>
                <a:gd name="connsiteY31" fmla="*/ 96240 h 486127"/>
                <a:gd name="connsiteX32" fmla="*/ 745465 w 746607"/>
                <a:gd name="connsiteY32" fmla="*/ 95783 h 486127"/>
                <a:gd name="connsiteX33" fmla="*/ 745007 w 746607"/>
                <a:gd name="connsiteY33" fmla="*/ 89611 h 486127"/>
                <a:gd name="connsiteX34" fmla="*/ 744779 w 746607"/>
                <a:gd name="connsiteY34" fmla="*/ 87325 h 486127"/>
                <a:gd name="connsiteX35" fmla="*/ 744322 w 746607"/>
                <a:gd name="connsiteY35" fmla="*/ 82982 h 486127"/>
                <a:gd name="connsiteX36" fmla="*/ 744093 w 746607"/>
                <a:gd name="connsiteY36" fmla="*/ 80467 h 486127"/>
                <a:gd name="connsiteX37" fmla="*/ 743636 w 746607"/>
                <a:gd name="connsiteY37" fmla="*/ 76581 h 486127"/>
                <a:gd name="connsiteX38" fmla="*/ 743179 w 746607"/>
                <a:gd name="connsiteY38" fmla="*/ 73838 h 486127"/>
                <a:gd name="connsiteX39" fmla="*/ 742721 w 746607"/>
                <a:gd name="connsiteY39" fmla="*/ 70180 h 486127"/>
                <a:gd name="connsiteX40" fmla="*/ 742264 w 746607"/>
                <a:gd name="connsiteY40" fmla="*/ 67437 h 486127"/>
                <a:gd name="connsiteX41" fmla="*/ 741807 w 746607"/>
                <a:gd name="connsiteY41" fmla="*/ 63779 h 486127"/>
                <a:gd name="connsiteX42" fmla="*/ 741350 w 746607"/>
                <a:gd name="connsiteY42" fmla="*/ 61036 h 486127"/>
                <a:gd name="connsiteX43" fmla="*/ 740664 w 746607"/>
                <a:gd name="connsiteY43" fmla="*/ 57607 h 486127"/>
                <a:gd name="connsiteX44" fmla="*/ 740207 w 746607"/>
                <a:gd name="connsiteY44" fmla="*/ 54864 h 486127"/>
                <a:gd name="connsiteX45" fmla="*/ 739521 w 746607"/>
                <a:gd name="connsiteY45" fmla="*/ 51435 h 486127"/>
                <a:gd name="connsiteX46" fmla="*/ 739064 w 746607"/>
                <a:gd name="connsiteY46" fmla="*/ 48692 h 486127"/>
                <a:gd name="connsiteX47" fmla="*/ 738378 w 746607"/>
                <a:gd name="connsiteY47" fmla="*/ 45491 h 486127"/>
                <a:gd name="connsiteX48" fmla="*/ 737921 w 746607"/>
                <a:gd name="connsiteY48" fmla="*/ 42977 h 486127"/>
                <a:gd name="connsiteX49" fmla="*/ 737235 w 746607"/>
                <a:gd name="connsiteY49" fmla="*/ 39776 h 486127"/>
                <a:gd name="connsiteX50" fmla="*/ 736549 w 746607"/>
                <a:gd name="connsiteY50" fmla="*/ 37262 h 486127"/>
                <a:gd name="connsiteX51" fmla="*/ 735863 w 746607"/>
                <a:gd name="connsiteY51" fmla="*/ 34061 h 486127"/>
                <a:gd name="connsiteX52" fmla="*/ 735178 w 746607"/>
                <a:gd name="connsiteY52" fmla="*/ 31547 h 486127"/>
                <a:gd name="connsiteX53" fmla="*/ 734263 w 746607"/>
                <a:gd name="connsiteY53" fmla="*/ 28346 h 486127"/>
                <a:gd name="connsiteX54" fmla="*/ 733577 w 746607"/>
                <a:gd name="connsiteY54" fmla="*/ 26060 h 486127"/>
                <a:gd name="connsiteX55" fmla="*/ 732663 w 746607"/>
                <a:gd name="connsiteY55" fmla="*/ 22860 h 486127"/>
                <a:gd name="connsiteX56" fmla="*/ 731977 w 746607"/>
                <a:gd name="connsiteY56" fmla="*/ 20574 h 486127"/>
                <a:gd name="connsiteX57" fmla="*/ 731063 w 746607"/>
                <a:gd name="connsiteY57" fmla="*/ 17373 h 486127"/>
                <a:gd name="connsiteX58" fmla="*/ 730377 w 746607"/>
                <a:gd name="connsiteY58" fmla="*/ 15316 h 486127"/>
                <a:gd name="connsiteX59" fmla="*/ 729234 w 746607"/>
                <a:gd name="connsiteY59" fmla="*/ 11887 h 486127"/>
                <a:gd name="connsiteX60" fmla="*/ 728777 w 746607"/>
                <a:gd name="connsiteY60" fmla="*/ 10058 h 486127"/>
                <a:gd name="connsiteX61" fmla="*/ 727405 w 746607"/>
                <a:gd name="connsiteY61" fmla="*/ 6172 h 486127"/>
                <a:gd name="connsiteX62" fmla="*/ 726948 w 746607"/>
                <a:gd name="connsiteY62" fmla="*/ 5029 h 486127"/>
                <a:gd name="connsiteX63" fmla="*/ 725119 w 746607"/>
                <a:gd name="connsiteY63" fmla="*/ 0 h 486127"/>
                <a:gd name="connsiteX64" fmla="*/ 725119 w 746607"/>
                <a:gd name="connsiteY64" fmla="*/ 0 h 486127"/>
                <a:gd name="connsiteX65" fmla="*/ 731520 w 746607"/>
                <a:gd name="connsiteY65" fmla="*/ 75895 h 486127"/>
                <a:gd name="connsiteX66" fmla="*/ 717804 w 746607"/>
                <a:gd name="connsiteY66" fmla="*/ 171450 h 486127"/>
                <a:gd name="connsiteX67" fmla="*/ 551612 w 746607"/>
                <a:gd name="connsiteY67" fmla="*/ 403479 h 486127"/>
                <a:gd name="connsiteX68" fmla="*/ 275920 w 746607"/>
                <a:gd name="connsiteY68" fmla="*/ 435483 h 486127"/>
                <a:gd name="connsiteX69" fmla="*/ 208940 w 746607"/>
                <a:gd name="connsiteY69" fmla="*/ 409880 h 486127"/>
                <a:gd name="connsiteX70" fmla="*/ 146075 w 746607"/>
                <a:gd name="connsiteY70" fmla="*/ 376733 h 486127"/>
                <a:gd name="connsiteX71" fmla="*/ 37033 w 746607"/>
                <a:gd name="connsiteY71" fmla="*/ 258089 h 486127"/>
                <a:gd name="connsiteX72" fmla="*/ 0 w 746607"/>
                <a:gd name="connsiteY72" fmla="*/ 188595 h 486127"/>
                <a:gd name="connsiteX73" fmla="*/ 0 w 746607"/>
                <a:gd name="connsiteY73" fmla="*/ 188595 h 486127"/>
                <a:gd name="connsiteX74" fmla="*/ 686 w 746607"/>
                <a:gd name="connsiteY74" fmla="*/ 194081 h 486127"/>
                <a:gd name="connsiteX75" fmla="*/ 686 w 746607"/>
                <a:gd name="connsiteY75" fmla="*/ 194310 h 486127"/>
                <a:gd name="connsiteX76" fmla="*/ 1600 w 746607"/>
                <a:gd name="connsiteY76" fmla="*/ 199796 h 486127"/>
                <a:gd name="connsiteX77" fmla="*/ 1600 w 746607"/>
                <a:gd name="connsiteY77" fmla="*/ 200253 h 486127"/>
                <a:gd name="connsiteX78" fmla="*/ 2515 w 746607"/>
                <a:gd name="connsiteY78" fmla="*/ 205511 h 486127"/>
                <a:gd name="connsiteX79" fmla="*/ 2515 w 746607"/>
                <a:gd name="connsiteY79" fmla="*/ 205968 h 486127"/>
                <a:gd name="connsiteX80" fmla="*/ 3429 w 746607"/>
                <a:gd name="connsiteY80" fmla="*/ 211226 h 486127"/>
                <a:gd name="connsiteX81" fmla="*/ 3429 w 746607"/>
                <a:gd name="connsiteY81" fmla="*/ 211683 h 486127"/>
                <a:gd name="connsiteX82" fmla="*/ 4572 w 746607"/>
                <a:gd name="connsiteY82" fmla="*/ 216941 h 486127"/>
                <a:gd name="connsiteX83" fmla="*/ 4572 w 746607"/>
                <a:gd name="connsiteY83" fmla="*/ 217170 h 486127"/>
                <a:gd name="connsiteX84" fmla="*/ 5715 w 746607"/>
                <a:gd name="connsiteY84" fmla="*/ 222428 h 486127"/>
                <a:gd name="connsiteX85" fmla="*/ 5715 w 746607"/>
                <a:gd name="connsiteY85" fmla="*/ 222428 h 486127"/>
                <a:gd name="connsiteX86" fmla="*/ 25375 w 746607"/>
                <a:gd name="connsiteY86" fmla="*/ 280263 h 486127"/>
                <a:gd name="connsiteX87" fmla="*/ 25375 w 746607"/>
                <a:gd name="connsiteY87" fmla="*/ 280263 h 486127"/>
                <a:gd name="connsiteX88" fmla="*/ 27661 w 746607"/>
                <a:gd name="connsiteY88" fmla="*/ 285064 h 486127"/>
                <a:gd name="connsiteX89" fmla="*/ 27889 w 746607"/>
                <a:gd name="connsiteY89" fmla="*/ 285521 h 486127"/>
                <a:gd name="connsiteX90" fmla="*/ 30175 w 746607"/>
                <a:gd name="connsiteY90" fmla="*/ 290093 h 486127"/>
                <a:gd name="connsiteX91" fmla="*/ 30404 w 746607"/>
                <a:gd name="connsiteY91" fmla="*/ 290550 h 486127"/>
                <a:gd name="connsiteX92" fmla="*/ 32690 w 746607"/>
                <a:gd name="connsiteY92" fmla="*/ 294894 h 486127"/>
                <a:gd name="connsiteX93" fmla="*/ 33147 w 746607"/>
                <a:gd name="connsiteY93" fmla="*/ 295580 h 486127"/>
                <a:gd name="connsiteX94" fmla="*/ 35433 w 746607"/>
                <a:gd name="connsiteY94" fmla="*/ 299694 h 486127"/>
                <a:gd name="connsiteX95" fmla="*/ 35890 w 746607"/>
                <a:gd name="connsiteY95" fmla="*/ 300380 h 486127"/>
                <a:gd name="connsiteX96" fmla="*/ 38176 w 746607"/>
                <a:gd name="connsiteY96" fmla="*/ 304495 h 486127"/>
                <a:gd name="connsiteX97" fmla="*/ 38633 w 746607"/>
                <a:gd name="connsiteY97" fmla="*/ 305181 h 486127"/>
                <a:gd name="connsiteX98" fmla="*/ 40919 w 746607"/>
                <a:gd name="connsiteY98" fmla="*/ 309296 h 486127"/>
                <a:gd name="connsiteX99" fmla="*/ 41377 w 746607"/>
                <a:gd name="connsiteY99" fmla="*/ 309981 h 486127"/>
                <a:gd name="connsiteX100" fmla="*/ 43891 w 746607"/>
                <a:gd name="connsiteY100" fmla="*/ 314096 h 486127"/>
                <a:gd name="connsiteX101" fmla="*/ 44120 w 746607"/>
                <a:gd name="connsiteY101" fmla="*/ 314553 h 486127"/>
                <a:gd name="connsiteX102" fmla="*/ 46634 w 746607"/>
                <a:gd name="connsiteY102" fmla="*/ 318668 h 486127"/>
                <a:gd name="connsiteX103" fmla="*/ 46863 w 746607"/>
                <a:gd name="connsiteY103" fmla="*/ 318897 h 486127"/>
                <a:gd name="connsiteX104" fmla="*/ 68809 w 746607"/>
                <a:gd name="connsiteY104" fmla="*/ 349301 h 486127"/>
                <a:gd name="connsiteX105" fmla="*/ 68809 w 746607"/>
                <a:gd name="connsiteY105" fmla="*/ 349301 h 486127"/>
                <a:gd name="connsiteX106" fmla="*/ 71780 w 746607"/>
                <a:gd name="connsiteY106" fmla="*/ 352958 h 486127"/>
                <a:gd name="connsiteX107" fmla="*/ 72466 w 746607"/>
                <a:gd name="connsiteY107" fmla="*/ 353644 h 486127"/>
                <a:gd name="connsiteX108" fmla="*/ 75209 w 746607"/>
                <a:gd name="connsiteY108" fmla="*/ 356844 h 486127"/>
                <a:gd name="connsiteX109" fmla="*/ 76124 w 746607"/>
                <a:gd name="connsiteY109" fmla="*/ 357759 h 486127"/>
                <a:gd name="connsiteX110" fmla="*/ 78867 w 746607"/>
                <a:gd name="connsiteY110" fmla="*/ 360731 h 486127"/>
                <a:gd name="connsiteX111" fmla="*/ 80010 w 746607"/>
                <a:gd name="connsiteY111" fmla="*/ 361874 h 486127"/>
                <a:gd name="connsiteX112" fmla="*/ 82525 w 746607"/>
                <a:gd name="connsiteY112" fmla="*/ 364617 h 486127"/>
                <a:gd name="connsiteX113" fmla="*/ 83668 w 746607"/>
                <a:gd name="connsiteY113" fmla="*/ 365988 h 486127"/>
                <a:gd name="connsiteX114" fmla="*/ 86182 w 746607"/>
                <a:gd name="connsiteY114" fmla="*/ 368732 h 486127"/>
                <a:gd name="connsiteX115" fmla="*/ 87554 w 746607"/>
                <a:gd name="connsiteY115" fmla="*/ 370103 h 486127"/>
                <a:gd name="connsiteX116" fmla="*/ 90068 w 746607"/>
                <a:gd name="connsiteY116" fmla="*/ 372618 h 486127"/>
                <a:gd name="connsiteX117" fmla="*/ 91440 w 746607"/>
                <a:gd name="connsiteY117" fmla="*/ 373989 h 486127"/>
                <a:gd name="connsiteX118" fmla="*/ 93955 w 746607"/>
                <a:gd name="connsiteY118" fmla="*/ 376504 h 486127"/>
                <a:gd name="connsiteX119" fmla="*/ 95326 w 746607"/>
                <a:gd name="connsiteY119" fmla="*/ 377876 h 486127"/>
                <a:gd name="connsiteX120" fmla="*/ 97841 w 746607"/>
                <a:gd name="connsiteY120" fmla="*/ 380390 h 486127"/>
                <a:gd name="connsiteX121" fmla="*/ 99212 w 746607"/>
                <a:gd name="connsiteY121" fmla="*/ 381762 h 486127"/>
                <a:gd name="connsiteX122" fmla="*/ 101727 w 746607"/>
                <a:gd name="connsiteY122" fmla="*/ 384048 h 486127"/>
                <a:gd name="connsiteX123" fmla="*/ 103327 w 746607"/>
                <a:gd name="connsiteY123" fmla="*/ 385419 h 486127"/>
                <a:gd name="connsiteX124" fmla="*/ 105842 w 746607"/>
                <a:gd name="connsiteY124" fmla="*/ 387705 h 486127"/>
                <a:gd name="connsiteX125" fmla="*/ 107442 w 746607"/>
                <a:gd name="connsiteY125" fmla="*/ 389077 h 486127"/>
                <a:gd name="connsiteX126" fmla="*/ 109957 w 746607"/>
                <a:gd name="connsiteY126" fmla="*/ 391363 h 486127"/>
                <a:gd name="connsiteX127" fmla="*/ 111557 w 746607"/>
                <a:gd name="connsiteY127" fmla="*/ 392735 h 486127"/>
                <a:gd name="connsiteX128" fmla="*/ 114300 w 746607"/>
                <a:gd name="connsiteY128" fmla="*/ 395021 h 486127"/>
                <a:gd name="connsiteX129" fmla="*/ 115672 w 746607"/>
                <a:gd name="connsiteY129" fmla="*/ 396164 h 486127"/>
                <a:gd name="connsiteX130" fmla="*/ 118415 w 746607"/>
                <a:gd name="connsiteY130" fmla="*/ 398450 h 486127"/>
                <a:gd name="connsiteX131" fmla="*/ 119558 w 746607"/>
                <a:gd name="connsiteY131" fmla="*/ 399364 h 486127"/>
                <a:gd name="connsiteX132" fmla="*/ 129616 w 746607"/>
                <a:gd name="connsiteY132" fmla="*/ 407136 h 486127"/>
                <a:gd name="connsiteX133" fmla="*/ 131216 w 746607"/>
                <a:gd name="connsiteY133" fmla="*/ 408279 h 486127"/>
                <a:gd name="connsiteX134" fmla="*/ 133731 w 746607"/>
                <a:gd name="connsiteY134" fmla="*/ 410108 h 486127"/>
                <a:gd name="connsiteX135" fmla="*/ 135788 w 746607"/>
                <a:gd name="connsiteY135" fmla="*/ 411480 h 486127"/>
                <a:gd name="connsiteX136" fmla="*/ 138303 w 746607"/>
                <a:gd name="connsiteY136" fmla="*/ 413080 h 486127"/>
                <a:gd name="connsiteX137" fmla="*/ 140360 w 746607"/>
                <a:gd name="connsiteY137" fmla="*/ 414680 h 486127"/>
                <a:gd name="connsiteX138" fmla="*/ 142646 w 746607"/>
                <a:gd name="connsiteY138" fmla="*/ 416280 h 486127"/>
                <a:gd name="connsiteX139" fmla="*/ 144932 w 746607"/>
                <a:gd name="connsiteY139" fmla="*/ 417881 h 486127"/>
                <a:gd name="connsiteX140" fmla="*/ 147218 w 746607"/>
                <a:gd name="connsiteY140" fmla="*/ 419481 h 486127"/>
                <a:gd name="connsiteX141" fmla="*/ 149504 w 746607"/>
                <a:gd name="connsiteY141" fmla="*/ 421081 h 486127"/>
                <a:gd name="connsiteX142" fmla="*/ 151790 w 746607"/>
                <a:gd name="connsiteY142" fmla="*/ 422453 h 486127"/>
                <a:gd name="connsiteX143" fmla="*/ 154076 w 746607"/>
                <a:gd name="connsiteY143" fmla="*/ 424053 h 486127"/>
                <a:gd name="connsiteX144" fmla="*/ 156362 w 746607"/>
                <a:gd name="connsiteY144" fmla="*/ 425424 h 486127"/>
                <a:gd name="connsiteX145" fmla="*/ 158877 w 746607"/>
                <a:gd name="connsiteY145" fmla="*/ 426796 h 486127"/>
                <a:gd name="connsiteX146" fmla="*/ 161163 w 746607"/>
                <a:gd name="connsiteY146" fmla="*/ 428168 h 486127"/>
                <a:gd name="connsiteX147" fmla="*/ 163678 w 746607"/>
                <a:gd name="connsiteY147" fmla="*/ 429539 h 486127"/>
                <a:gd name="connsiteX148" fmla="*/ 165964 w 746607"/>
                <a:gd name="connsiteY148" fmla="*/ 430911 h 486127"/>
                <a:gd name="connsiteX149" fmla="*/ 168478 w 746607"/>
                <a:gd name="connsiteY149" fmla="*/ 432282 h 486127"/>
                <a:gd name="connsiteX150" fmla="*/ 170764 w 746607"/>
                <a:gd name="connsiteY150" fmla="*/ 433654 h 486127"/>
                <a:gd name="connsiteX151" fmla="*/ 173279 w 746607"/>
                <a:gd name="connsiteY151" fmla="*/ 435026 h 486127"/>
                <a:gd name="connsiteX152" fmla="*/ 175565 w 746607"/>
                <a:gd name="connsiteY152" fmla="*/ 436169 h 486127"/>
                <a:gd name="connsiteX153" fmla="*/ 178308 w 746607"/>
                <a:gd name="connsiteY153" fmla="*/ 437540 h 486127"/>
                <a:gd name="connsiteX154" fmla="*/ 180594 w 746607"/>
                <a:gd name="connsiteY154" fmla="*/ 438683 h 486127"/>
                <a:gd name="connsiteX155" fmla="*/ 183337 w 746607"/>
                <a:gd name="connsiteY155" fmla="*/ 440055 h 486127"/>
                <a:gd name="connsiteX156" fmla="*/ 185623 w 746607"/>
                <a:gd name="connsiteY156" fmla="*/ 441198 h 486127"/>
                <a:gd name="connsiteX157" fmla="*/ 188366 w 746607"/>
                <a:gd name="connsiteY157" fmla="*/ 442569 h 486127"/>
                <a:gd name="connsiteX158" fmla="*/ 190652 w 746607"/>
                <a:gd name="connsiteY158" fmla="*/ 443712 h 486127"/>
                <a:gd name="connsiteX159" fmla="*/ 193624 w 746607"/>
                <a:gd name="connsiteY159" fmla="*/ 445084 h 486127"/>
                <a:gd name="connsiteX160" fmla="*/ 195682 w 746607"/>
                <a:gd name="connsiteY160" fmla="*/ 445998 h 486127"/>
                <a:gd name="connsiteX161" fmla="*/ 199111 w 746607"/>
                <a:gd name="connsiteY161" fmla="*/ 447599 h 486127"/>
                <a:gd name="connsiteX162" fmla="*/ 200711 w 746607"/>
                <a:gd name="connsiteY162" fmla="*/ 448284 h 486127"/>
                <a:gd name="connsiteX163" fmla="*/ 205740 w 746607"/>
                <a:gd name="connsiteY163" fmla="*/ 450570 h 486127"/>
                <a:gd name="connsiteX164" fmla="*/ 325984 w 746607"/>
                <a:gd name="connsiteY164" fmla="*/ 484175 h 486127"/>
                <a:gd name="connsiteX165" fmla="*/ 639394 w 746607"/>
                <a:gd name="connsiteY165" fmla="*/ 398450 h 486127"/>
                <a:gd name="connsiteX166" fmla="*/ 737464 w 746607"/>
                <a:gd name="connsiteY166" fmla="*/ 224485 h 486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746607" h="486127">
                  <a:moveTo>
                    <a:pt x="737464" y="224485"/>
                  </a:moveTo>
                  <a:cubicBezTo>
                    <a:pt x="737921" y="221513"/>
                    <a:pt x="738607" y="218541"/>
                    <a:pt x="739064" y="215570"/>
                  </a:cubicBezTo>
                  <a:cubicBezTo>
                    <a:pt x="739292" y="214655"/>
                    <a:pt x="739292" y="213741"/>
                    <a:pt x="739521" y="212598"/>
                  </a:cubicBezTo>
                  <a:cubicBezTo>
                    <a:pt x="739750" y="210769"/>
                    <a:pt x="740207" y="208712"/>
                    <a:pt x="740435" y="206883"/>
                  </a:cubicBezTo>
                  <a:cubicBezTo>
                    <a:pt x="740664" y="205740"/>
                    <a:pt x="740664" y="204597"/>
                    <a:pt x="740893" y="203454"/>
                  </a:cubicBezTo>
                  <a:cubicBezTo>
                    <a:pt x="741121" y="201854"/>
                    <a:pt x="741350" y="200025"/>
                    <a:pt x="741578" y="198425"/>
                  </a:cubicBezTo>
                  <a:cubicBezTo>
                    <a:pt x="741807" y="197282"/>
                    <a:pt x="741807" y="195910"/>
                    <a:pt x="742036" y="194767"/>
                  </a:cubicBezTo>
                  <a:cubicBezTo>
                    <a:pt x="742264" y="193167"/>
                    <a:pt x="742493" y="191567"/>
                    <a:pt x="742721" y="189966"/>
                  </a:cubicBezTo>
                  <a:cubicBezTo>
                    <a:pt x="742950" y="188823"/>
                    <a:pt x="742950" y="187452"/>
                    <a:pt x="743179" y="186309"/>
                  </a:cubicBezTo>
                  <a:cubicBezTo>
                    <a:pt x="743407" y="184709"/>
                    <a:pt x="743636" y="183337"/>
                    <a:pt x="743636" y="181737"/>
                  </a:cubicBezTo>
                  <a:cubicBezTo>
                    <a:pt x="743864" y="180594"/>
                    <a:pt x="743864" y="179222"/>
                    <a:pt x="744093" y="178079"/>
                  </a:cubicBezTo>
                  <a:cubicBezTo>
                    <a:pt x="744322" y="176479"/>
                    <a:pt x="744322" y="175107"/>
                    <a:pt x="744550" y="173507"/>
                  </a:cubicBezTo>
                  <a:cubicBezTo>
                    <a:pt x="744550" y="172364"/>
                    <a:pt x="744779" y="170993"/>
                    <a:pt x="744779" y="169850"/>
                  </a:cubicBezTo>
                  <a:cubicBezTo>
                    <a:pt x="745007" y="168478"/>
                    <a:pt x="745007" y="166878"/>
                    <a:pt x="745236" y="165506"/>
                  </a:cubicBezTo>
                  <a:cubicBezTo>
                    <a:pt x="745236" y="164363"/>
                    <a:pt x="745465" y="162992"/>
                    <a:pt x="745465" y="161849"/>
                  </a:cubicBezTo>
                  <a:cubicBezTo>
                    <a:pt x="745465" y="160477"/>
                    <a:pt x="745693" y="158877"/>
                    <a:pt x="745693" y="157505"/>
                  </a:cubicBezTo>
                  <a:cubicBezTo>
                    <a:pt x="745693" y="156362"/>
                    <a:pt x="745922" y="155219"/>
                    <a:pt x="745922" y="153848"/>
                  </a:cubicBezTo>
                  <a:cubicBezTo>
                    <a:pt x="745922" y="152476"/>
                    <a:pt x="746150" y="151104"/>
                    <a:pt x="746150" y="149733"/>
                  </a:cubicBezTo>
                  <a:cubicBezTo>
                    <a:pt x="746150" y="148590"/>
                    <a:pt x="746150" y="147447"/>
                    <a:pt x="746379" y="146304"/>
                  </a:cubicBezTo>
                  <a:cubicBezTo>
                    <a:pt x="746379" y="144932"/>
                    <a:pt x="746379" y="143561"/>
                    <a:pt x="746608" y="142189"/>
                  </a:cubicBezTo>
                  <a:cubicBezTo>
                    <a:pt x="746608" y="141046"/>
                    <a:pt x="746608" y="139903"/>
                    <a:pt x="746608" y="138760"/>
                  </a:cubicBezTo>
                  <a:cubicBezTo>
                    <a:pt x="746608" y="137388"/>
                    <a:pt x="746608" y="136017"/>
                    <a:pt x="746608" y="134645"/>
                  </a:cubicBezTo>
                  <a:cubicBezTo>
                    <a:pt x="746608" y="133502"/>
                    <a:pt x="746608" y="132359"/>
                    <a:pt x="746608" y="131445"/>
                  </a:cubicBezTo>
                  <a:cubicBezTo>
                    <a:pt x="746608" y="130073"/>
                    <a:pt x="746608" y="128702"/>
                    <a:pt x="746608" y="127330"/>
                  </a:cubicBezTo>
                  <a:cubicBezTo>
                    <a:pt x="746608" y="126187"/>
                    <a:pt x="746608" y="125273"/>
                    <a:pt x="746608" y="124130"/>
                  </a:cubicBezTo>
                  <a:cubicBezTo>
                    <a:pt x="746608" y="122758"/>
                    <a:pt x="746608" y="121386"/>
                    <a:pt x="746608" y="120015"/>
                  </a:cubicBezTo>
                  <a:cubicBezTo>
                    <a:pt x="746608" y="119100"/>
                    <a:pt x="746608" y="117957"/>
                    <a:pt x="746608" y="117043"/>
                  </a:cubicBezTo>
                  <a:cubicBezTo>
                    <a:pt x="746608" y="115671"/>
                    <a:pt x="746608" y="114071"/>
                    <a:pt x="746379" y="112700"/>
                  </a:cubicBezTo>
                  <a:cubicBezTo>
                    <a:pt x="746379" y="111785"/>
                    <a:pt x="746379" y="110871"/>
                    <a:pt x="746379" y="109956"/>
                  </a:cubicBezTo>
                  <a:cubicBezTo>
                    <a:pt x="746379" y="108356"/>
                    <a:pt x="746150" y="106756"/>
                    <a:pt x="746150" y="105156"/>
                  </a:cubicBezTo>
                  <a:cubicBezTo>
                    <a:pt x="746150" y="104470"/>
                    <a:pt x="746150" y="103784"/>
                    <a:pt x="745922" y="103098"/>
                  </a:cubicBezTo>
                  <a:cubicBezTo>
                    <a:pt x="745693" y="100812"/>
                    <a:pt x="745693" y="98526"/>
                    <a:pt x="745465" y="96240"/>
                  </a:cubicBezTo>
                  <a:cubicBezTo>
                    <a:pt x="745465" y="96012"/>
                    <a:pt x="745465" y="95783"/>
                    <a:pt x="745465" y="95783"/>
                  </a:cubicBezTo>
                  <a:cubicBezTo>
                    <a:pt x="745236" y="93726"/>
                    <a:pt x="745007" y="91668"/>
                    <a:pt x="745007" y="89611"/>
                  </a:cubicBezTo>
                  <a:cubicBezTo>
                    <a:pt x="745007" y="88925"/>
                    <a:pt x="744779" y="88239"/>
                    <a:pt x="744779" y="87325"/>
                  </a:cubicBezTo>
                  <a:cubicBezTo>
                    <a:pt x="744550" y="85953"/>
                    <a:pt x="744550" y="84353"/>
                    <a:pt x="744322" y="82982"/>
                  </a:cubicBezTo>
                  <a:cubicBezTo>
                    <a:pt x="744322" y="82067"/>
                    <a:pt x="744093" y="81381"/>
                    <a:pt x="744093" y="80467"/>
                  </a:cubicBezTo>
                  <a:cubicBezTo>
                    <a:pt x="743864" y="79095"/>
                    <a:pt x="743864" y="77952"/>
                    <a:pt x="743636" y="76581"/>
                  </a:cubicBezTo>
                  <a:cubicBezTo>
                    <a:pt x="743407" y="75666"/>
                    <a:pt x="743407" y="74752"/>
                    <a:pt x="743179" y="73838"/>
                  </a:cubicBezTo>
                  <a:cubicBezTo>
                    <a:pt x="742950" y="72695"/>
                    <a:pt x="742950" y="71323"/>
                    <a:pt x="742721" y="70180"/>
                  </a:cubicBezTo>
                  <a:cubicBezTo>
                    <a:pt x="742493" y="69266"/>
                    <a:pt x="742493" y="68351"/>
                    <a:pt x="742264" y="67437"/>
                  </a:cubicBezTo>
                  <a:cubicBezTo>
                    <a:pt x="742036" y="66294"/>
                    <a:pt x="741807" y="65151"/>
                    <a:pt x="741807" y="63779"/>
                  </a:cubicBezTo>
                  <a:cubicBezTo>
                    <a:pt x="741578" y="62865"/>
                    <a:pt x="741578" y="61950"/>
                    <a:pt x="741350" y="61036"/>
                  </a:cubicBezTo>
                  <a:cubicBezTo>
                    <a:pt x="741121" y="59893"/>
                    <a:pt x="740893" y="58750"/>
                    <a:pt x="740664" y="57607"/>
                  </a:cubicBezTo>
                  <a:cubicBezTo>
                    <a:pt x="740435" y="56693"/>
                    <a:pt x="740435" y="55778"/>
                    <a:pt x="740207" y="54864"/>
                  </a:cubicBezTo>
                  <a:cubicBezTo>
                    <a:pt x="739978" y="53721"/>
                    <a:pt x="739750" y="52578"/>
                    <a:pt x="739521" y="51435"/>
                  </a:cubicBezTo>
                  <a:cubicBezTo>
                    <a:pt x="739292" y="50520"/>
                    <a:pt x="739064" y="49606"/>
                    <a:pt x="739064" y="48692"/>
                  </a:cubicBezTo>
                  <a:cubicBezTo>
                    <a:pt x="738835" y="47549"/>
                    <a:pt x="738607" y="46406"/>
                    <a:pt x="738378" y="45491"/>
                  </a:cubicBezTo>
                  <a:cubicBezTo>
                    <a:pt x="738149" y="44577"/>
                    <a:pt x="737921" y="43662"/>
                    <a:pt x="737921" y="42977"/>
                  </a:cubicBezTo>
                  <a:cubicBezTo>
                    <a:pt x="737692" y="41834"/>
                    <a:pt x="737464" y="40919"/>
                    <a:pt x="737235" y="39776"/>
                  </a:cubicBezTo>
                  <a:cubicBezTo>
                    <a:pt x="737006" y="38862"/>
                    <a:pt x="736778" y="38176"/>
                    <a:pt x="736549" y="37262"/>
                  </a:cubicBezTo>
                  <a:cubicBezTo>
                    <a:pt x="736321" y="36119"/>
                    <a:pt x="736092" y="35204"/>
                    <a:pt x="735863" y="34061"/>
                  </a:cubicBezTo>
                  <a:cubicBezTo>
                    <a:pt x="735635" y="33147"/>
                    <a:pt x="735406" y="32461"/>
                    <a:pt x="735178" y="31547"/>
                  </a:cubicBezTo>
                  <a:cubicBezTo>
                    <a:pt x="734949" y="30404"/>
                    <a:pt x="734720" y="29489"/>
                    <a:pt x="734263" y="28346"/>
                  </a:cubicBezTo>
                  <a:cubicBezTo>
                    <a:pt x="734035" y="27660"/>
                    <a:pt x="733806" y="26746"/>
                    <a:pt x="733577" y="26060"/>
                  </a:cubicBezTo>
                  <a:cubicBezTo>
                    <a:pt x="733349" y="24917"/>
                    <a:pt x="732892" y="24003"/>
                    <a:pt x="732663" y="22860"/>
                  </a:cubicBezTo>
                  <a:cubicBezTo>
                    <a:pt x="732434" y="22174"/>
                    <a:pt x="732206" y="21488"/>
                    <a:pt x="731977" y="20574"/>
                  </a:cubicBezTo>
                  <a:cubicBezTo>
                    <a:pt x="731749" y="19431"/>
                    <a:pt x="731291" y="18288"/>
                    <a:pt x="731063" y="17373"/>
                  </a:cubicBezTo>
                  <a:cubicBezTo>
                    <a:pt x="730834" y="16688"/>
                    <a:pt x="730606" y="16002"/>
                    <a:pt x="730377" y="15316"/>
                  </a:cubicBezTo>
                  <a:cubicBezTo>
                    <a:pt x="729920" y="14173"/>
                    <a:pt x="729691" y="13030"/>
                    <a:pt x="729234" y="11887"/>
                  </a:cubicBezTo>
                  <a:cubicBezTo>
                    <a:pt x="729005" y="11201"/>
                    <a:pt x="728777" y="10744"/>
                    <a:pt x="728777" y="10058"/>
                  </a:cubicBezTo>
                  <a:cubicBezTo>
                    <a:pt x="728320" y="8687"/>
                    <a:pt x="727862" y="7315"/>
                    <a:pt x="727405" y="6172"/>
                  </a:cubicBezTo>
                  <a:cubicBezTo>
                    <a:pt x="727177" y="5715"/>
                    <a:pt x="727177" y="5486"/>
                    <a:pt x="726948" y="5029"/>
                  </a:cubicBezTo>
                  <a:cubicBezTo>
                    <a:pt x="726262" y="3429"/>
                    <a:pt x="725805" y="1600"/>
                    <a:pt x="725119" y="0"/>
                  </a:cubicBezTo>
                  <a:cubicBezTo>
                    <a:pt x="725119" y="0"/>
                    <a:pt x="725119" y="0"/>
                    <a:pt x="725119" y="0"/>
                  </a:cubicBezTo>
                  <a:cubicBezTo>
                    <a:pt x="728777" y="25146"/>
                    <a:pt x="731749" y="50292"/>
                    <a:pt x="731520" y="75895"/>
                  </a:cubicBezTo>
                  <a:cubicBezTo>
                    <a:pt x="731291" y="108128"/>
                    <a:pt x="725576" y="140360"/>
                    <a:pt x="717804" y="171450"/>
                  </a:cubicBezTo>
                  <a:cubicBezTo>
                    <a:pt x="693572" y="265862"/>
                    <a:pt x="641452" y="357987"/>
                    <a:pt x="551612" y="403479"/>
                  </a:cubicBezTo>
                  <a:cubicBezTo>
                    <a:pt x="467944" y="445770"/>
                    <a:pt x="367132" y="458114"/>
                    <a:pt x="275920" y="435483"/>
                  </a:cubicBezTo>
                  <a:cubicBezTo>
                    <a:pt x="252603" y="429768"/>
                    <a:pt x="230429" y="420395"/>
                    <a:pt x="208940" y="409880"/>
                  </a:cubicBezTo>
                  <a:cubicBezTo>
                    <a:pt x="187681" y="399364"/>
                    <a:pt x="166192" y="389534"/>
                    <a:pt x="146075" y="376733"/>
                  </a:cubicBezTo>
                  <a:cubicBezTo>
                    <a:pt x="99441" y="346786"/>
                    <a:pt x="65608" y="304724"/>
                    <a:pt x="37033" y="258089"/>
                  </a:cubicBezTo>
                  <a:cubicBezTo>
                    <a:pt x="23317" y="235458"/>
                    <a:pt x="10516" y="213055"/>
                    <a:pt x="0" y="188595"/>
                  </a:cubicBezTo>
                  <a:cubicBezTo>
                    <a:pt x="0" y="188595"/>
                    <a:pt x="0" y="188595"/>
                    <a:pt x="0" y="188595"/>
                  </a:cubicBezTo>
                  <a:cubicBezTo>
                    <a:pt x="229" y="190424"/>
                    <a:pt x="457" y="192252"/>
                    <a:pt x="686" y="194081"/>
                  </a:cubicBezTo>
                  <a:cubicBezTo>
                    <a:pt x="686" y="194081"/>
                    <a:pt x="686" y="194310"/>
                    <a:pt x="686" y="194310"/>
                  </a:cubicBezTo>
                  <a:cubicBezTo>
                    <a:pt x="914" y="196139"/>
                    <a:pt x="1143" y="197967"/>
                    <a:pt x="1600" y="199796"/>
                  </a:cubicBezTo>
                  <a:cubicBezTo>
                    <a:pt x="1600" y="200025"/>
                    <a:pt x="1600" y="200025"/>
                    <a:pt x="1600" y="200253"/>
                  </a:cubicBezTo>
                  <a:cubicBezTo>
                    <a:pt x="1829" y="202082"/>
                    <a:pt x="2286" y="203911"/>
                    <a:pt x="2515" y="205511"/>
                  </a:cubicBezTo>
                  <a:cubicBezTo>
                    <a:pt x="2515" y="205740"/>
                    <a:pt x="2515" y="205740"/>
                    <a:pt x="2515" y="205968"/>
                  </a:cubicBezTo>
                  <a:cubicBezTo>
                    <a:pt x="2743" y="207797"/>
                    <a:pt x="3200" y="209397"/>
                    <a:pt x="3429" y="211226"/>
                  </a:cubicBezTo>
                  <a:cubicBezTo>
                    <a:pt x="3429" y="211455"/>
                    <a:pt x="3429" y="211455"/>
                    <a:pt x="3429" y="211683"/>
                  </a:cubicBezTo>
                  <a:cubicBezTo>
                    <a:pt x="3886" y="213512"/>
                    <a:pt x="4115" y="215112"/>
                    <a:pt x="4572" y="216941"/>
                  </a:cubicBezTo>
                  <a:cubicBezTo>
                    <a:pt x="4572" y="216941"/>
                    <a:pt x="4572" y="217170"/>
                    <a:pt x="4572" y="217170"/>
                  </a:cubicBezTo>
                  <a:cubicBezTo>
                    <a:pt x="5029" y="218999"/>
                    <a:pt x="5258" y="220827"/>
                    <a:pt x="5715" y="222428"/>
                  </a:cubicBezTo>
                  <a:cubicBezTo>
                    <a:pt x="5715" y="222428"/>
                    <a:pt x="5715" y="222428"/>
                    <a:pt x="5715" y="222428"/>
                  </a:cubicBezTo>
                  <a:cubicBezTo>
                    <a:pt x="10516" y="242773"/>
                    <a:pt x="17145" y="261975"/>
                    <a:pt x="25375" y="280263"/>
                  </a:cubicBezTo>
                  <a:cubicBezTo>
                    <a:pt x="25375" y="280263"/>
                    <a:pt x="25375" y="280263"/>
                    <a:pt x="25375" y="280263"/>
                  </a:cubicBezTo>
                  <a:cubicBezTo>
                    <a:pt x="26060" y="281864"/>
                    <a:pt x="26746" y="283464"/>
                    <a:pt x="27661" y="285064"/>
                  </a:cubicBezTo>
                  <a:cubicBezTo>
                    <a:pt x="27661" y="285293"/>
                    <a:pt x="27889" y="285293"/>
                    <a:pt x="27889" y="285521"/>
                  </a:cubicBezTo>
                  <a:cubicBezTo>
                    <a:pt x="28575" y="287121"/>
                    <a:pt x="29261" y="288493"/>
                    <a:pt x="30175" y="290093"/>
                  </a:cubicBezTo>
                  <a:cubicBezTo>
                    <a:pt x="30175" y="290322"/>
                    <a:pt x="30404" y="290550"/>
                    <a:pt x="30404" y="290550"/>
                  </a:cubicBezTo>
                  <a:cubicBezTo>
                    <a:pt x="31090" y="291922"/>
                    <a:pt x="31775" y="293522"/>
                    <a:pt x="32690" y="294894"/>
                  </a:cubicBezTo>
                  <a:cubicBezTo>
                    <a:pt x="32918" y="295122"/>
                    <a:pt x="32918" y="295351"/>
                    <a:pt x="33147" y="295580"/>
                  </a:cubicBezTo>
                  <a:cubicBezTo>
                    <a:pt x="33833" y="296951"/>
                    <a:pt x="34519" y="298323"/>
                    <a:pt x="35433" y="299694"/>
                  </a:cubicBezTo>
                  <a:cubicBezTo>
                    <a:pt x="35662" y="299923"/>
                    <a:pt x="35662" y="300152"/>
                    <a:pt x="35890" y="300380"/>
                  </a:cubicBezTo>
                  <a:cubicBezTo>
                    <a:pt x="36576" y="301752"/>
                    <a:pt x="37490" y="303123"/>
                    <a:pt x="38176" y="304495"/>
                  </a:cubicBezTo>
                  <a:cubicBezTo>
                    <a:pt x="38405" y="304724"/>
                    <a:pt x="38405" y="304952"/>
                    <a:pt x="38633" y="305181"/>
                  </a:cubicBezTo>
                  <a:cubicBezTo>
                    <a:pt x="39319" y="306552"/>
                    <a:pt x="40234" y="307924"/>
                    <a:pt x="40919" y="309296"/>
                  </a:cubicBezTo>
                  <a:cubicBezTo>
                    <a:pt x="41148" y="309524"/>
                    <a:pt x="41148" y="309753"/>
                    <a:pt x="41377" y="309981"/>
                  </a:cubicBezTo>
                  <a:cubicBezTo>
                    <a:pt x="42291" y="311353"/>
                    <a:pt x="42977" y="312725"/>
                    <a:pt x="43891" y="314096"/>
                  </a:cubicBezTo>
                  <a:cubicBezTo>
                    <a:pt x="43891" y="314325"/>
                    <a:pt x="44120" y="314553"/>
                    <a:pt x="44120" y="314553"/>
                  </a:cubicBezTo>
                  <a:cubicBezTo>
                    <a:pt x="45034" y="315925"/>
                    <a:pt x="45949" y="317297"/>
                    <a:pt x="46634" y="318668"/>
                  </a:cubicBezTo>
                  <a:cubicBezTo>
                    <a:pt x="46634" y="318668"/>
                    <a:pt x="46863" y="318897"/>
                    <a:pt x="46863" y="318897"/>
                  </a:cubicBezTo>
                  <a:cubicBezTo>
                    <a:pt x="53721" y="329412"/>
                    <a:pt x="61036" y="339699"/>
                    <a:pt x="68809" y="349301"/>
                  </a:cubicBezTo>
                  <a:cubicBezTo>
                    <a:pt x="68809" y="349301"/>
                    <a:pt x="68809" y="349301"/>
                    <a:pt x="68809" y="349301"/>
                  </a:cubicBezTo>
                  <a:cubicBezTo>
                    <a:pt x="69723" y="350444"/>
                    <a:pt x="70866" y="351815"/>
                    <a:pt x="71780" y="352958"/>
                  </a:cubicBezTo>
                  <a:cubicBezTo>
                    <a:pt x="72009" y="353187"/>
                    <a:pt x="72238" y="353415"/>
                    <a:pt x="72466" y="353644"/>
                  </a:cubicBezTo>
                  <a:cubicBezTo>
                    <a:pt x="73381" y="354787"/>
                    <a:pt x="74295" y="355701"/>
                    <a:pt x="75209" y="356844"/>
                  </a:cubicBezTo>
                  <a:cubicBezTo>
                    <a:pt x="75438" y="357073"/>
                    <a:pt x="75667" y="357530"/>
                    <a:pt x="76124" y="357759"/>
                  </a:cubicBezTo>
                  <a:cubicBezTo>
                    <a:pt x="77038" y="358673"/>
                    <a:pt x="77953" y="359816"/>
                    <a:pt x="78867" y="360731"/>
                  </a:cubicBezTo>
                  <a:cubicBezTo>
                    <a:pt x="79324" y="361188"/>
                    <a:pt x="79553" y="361416"/>
                    <a:pt x="80010" y="361874"/>
                  </a:cubicBezTo>
                  <a:cubicBezTo>
                    <a:pt x="80924" y="362788"/>
                    <a:pt x="81839" y="363702"/>
                    <a:pt x="82525" y="364617"/>
                  </a:cubicBezTo>
                  <a:cubicBezTo>
                    <a:pt x="82982" y="365074"/>
                    <a:pt x="83210" y="365531"/>
                    <a:pt x="83668" y="365988"/>
                  </a:cubicBezTo>
                  <a:cubicBezTo>
                    <a:pt x="84582" y="366903"/>
                    <a:pt x="85268" y="367817"/>
                    <a:pt x="86182" y="368732"/>
                  </a:cubicBezTo>
                  <a:cubicBezTo>
                    <a:pt x="86639" y="369189"/>
                    <a:pt x="87097" y="369646"/>
                    <a:pt x="87554" y="370103"/>
                  </a:cubicBezTo>
                  <a:cubicBezTo>
                    <a:pt x="88468" y="371018"/>
                    <a:pt x="89154" y="371932"/>
                    <a:pt x="90068" y="372618"/>
                  </a:cubicBezTo>
                  <a:cubicBezTo>
                    <a:pt x="90526" y="373075"/>
                    <a:pt x="90983" y="373532"/>
                    <a:pt x="91440" y="373989"/>
                  </a:cubicBezTo>
                  <a:cubicBezTo>
                    <a:pt x="92354" y="374904"/>
                    <a:pt x="93040" y="375590"/>
                    <a:pt x="93955" y="376504"/>
                  </a:cubicBezTo>
                  <a:cubicBezTo>
                    <a:pt x="94412" y="376961"/>
                    <a:pt x="94869" y="377418"/>
                    <a:pt x="95326" y="377876"/>
                  </a:cubicBezTo>
                  <a:cubicBezTo>
                    <a:pt x="96241" y="378790"/>
                    <a:pt x="96926" y="379476"/>
                    <a:pt x="97841" y="380390"/>
                  </a:cubicBezTo>
                  <a:cubicBezTo>
                    <a:pt x="98298" y="380847"/>
                    <a:pt x="98755" y="381305"/>
                    <a:pt x="99212" y="381762"/>
                  </a:cubicBezTo>
                  <a:cubicBezTo>
                    <a:pt x="100127" y="382448"/>
                    <a:pt x="100813" y="383362"/>
                    <a:pt x="101727" y="384048"/>
                  </a:cubicBezTo>
                  <a:cubicBezTo>
                    <a:pt x="102184" y="384505"/>
                    <a:pt x="102641" y="384962"/>
                    <a:pt x="103327" y="385419"/>
                  </a:cubicBezTo>
                  <a:cubicBezTo>
                    <a:pt x="104242" y="386105"/>
                    <a:pt x="104927" y="387020"/>
                    <a:pt x="105842" y="387705"/>
                  </a:cubicBezTo>
                  <a:cubicBezTo>
                    <a:pt x="106299" y="388163"/>
                    <a:pt x="106985" y="388620"/>
                    <a:pt x="107442" y="389077"/>
                  </a:cubicBezTo>
                  <a:cubicBezTo>
                    <a:pt x="108356" y="389763"/>
                    <a:pt x="109271" y="390677"/>
                    <a:pt x="109957" y="391363"/>
                  </a:cubicBezTo>
                  <a:cubicBezTo>
                    <a:pt x="110414" y="391820"/>
                    <a:pt x="110871" y="392277"/>
                    <a:pt x="111557" y="392735"/>
                  </a:cubicBezTo>
                  <a:cubicBezTo>
                    <a:pt x="112471" y="393420"/>
                    <a:pt x="113386" y="394335"/>
                    <a:pt x="114300" y="395021"/>
                  </a:cubicBezTo>
                  <a:cubicBezTo>
                    <a:pt x="114757" y="395478"/>
                    <a:pt x="115214" y="395935"/>
                    <a:pt x="115672" y="396164"/>
                  </a:cubicBezTo>
                  <a:cubicBezTo>
                    <a:pt x="116586" y="396849"/>
                    <a:pt x="117500" y="397764"/>
                    <a:pt x="118415" y="398450"/>
                  </a:cubicBezTo>
                  <a:cubicBezTo>
                    <a:pt x="118872" y="398678"/>
                    <a:pt x="119329" y="399135"/>
                    <a:pt x="119558" y="399364"/>
                  </a:cubicBezTo>
                  <a:cubicBezTo>
                    <a:pt x="122987" y="402107"/>
                    <a:pt x="126187" y="404622"/>
                    <a:pt x="129616" y="407136"/>
                  </a:cubicBezTo>
                  <a:cubicBezTo>
                    <a:pt x="130073" y="407594"/>
                    <a:pt x="130759" y="407822"/>
                    <a:pt x="131216" y="408279"/>
                  </a:cubicBezTo>
                  <a:cubicBezTo>
                    <a:pt x="132131" y="408965"/>
                    <a:pt x="132817" y="409422"/>
                    <a:pt x="133731" y="410108"/>
                  </a:cubicBezTo>
                  <a:cubicBezTo>
                    <a:pt x="134417" y="410565"/>
                    <a:pt x="135103" y="411023"/>
                    <a:pt x="135788" y="411480"/>
                  </a:cubicBezTo>
                  <a:cubicBezTo>
                    <a:pt x="136703" y="412166"/>
                    <a:pt x="137389" y="412623"/>
                    <a:pt x="138303" y="413080"/>
                  </a:cubicBezTo>
                  <a:cubicBezTo>
                    <a:pt x="138989" y="413537"/>
                    <a:pt x="139675" y="413994"/>
                    <a:pt x="140360" y="414680"/>
                  </a:cubicBezTo>
                  <a:cubicBezTo>
                    <a:pt x="141046" y="415137"/>
                    <a:pt x="141961" y="415823"/>
                    <a:pt x="142646" y="416280"/>
                  </a:cubicBezTo>
                  <a:cubicBezTo>
                    <a:pt x="143332" y="416738"/>
                    <a:pt x="144247" y="417195"/>
                    <a:pt x="144932" y="417881"/>
                  </a:cubicBezTo>
                  <a:cubicBezTo>
                    <a:pt x="145618" y="418338"/>
                    <a:pt x="146533" y="418795"/>
                    <a:pt x="147218" y="419481"/>
                  </a:cubicBezTo>
                  <a:cubicBezTo>
                    <a:pt x="147904" y="419938"/>
                    <a:pt x="148819" y="420395"/>
                    <a:pt x="149504" y="421081"/>
                  </a:cubicBezTo>
                  <a:cubicBezTo>
                    <a:pt x="150190" y="421538"/>
                    <a:pt x="151105" y="421995"/>
                    <a:pt x="151790" y="422453"/>
                  </a:cubicBezTo>
                  <a:cubicBezTo>
                    <a:pt x="152476" y="422910"/>
                    <a:pt x="153391" y="423367"/>
                    <a:pt x="154076" y="424053"/>
                  </a:cubicBezTo>
                  <a:cubicBezTo>
                    <a:pt x="154762" y="424510"/>
                    <a:pt x="155677" y="424967"/>
                    <a:pt x="156362" y="425424"/>
                  </a:cubicBezTo>
                  <a:cubicBezTo>
                    <a:pt x="157277" y="425882"/>
                    <a:pt x="157963" y="426339"/>
                    <a:pt x="158877" y="426796"/>
                  </a:cubicBezTo>
                  <a:cubicBezTo>
                    <a:pt x="159563" y="427253"/>
                    <a:pt x="160477" y="427710"/>
                    <a:pt x="161163" y="428168"/>
                  </a:cubicBezTo>
                  <a:cubicBezTo>
                    <a:pt x="162077" y="428625"/>
                    <a:pt x="162763" y="429082"/>
                    <a:pt x="163678" y="429539"/>
                  </a:cubicBezTo>
                  <a:cubicBezTo>
                    <a:pt x="164363" y="429996"/>
                    <a:pt x="165278" y="430454"/>
                    <a:pt x="165964" y="430911"/>
                  </a:cubicBezTo>
                  <a:cubicBezTo>
                    <a:pt x="166878" y="431368"/>
                    <a:pt x="167564" y="431825"/>
                    <a:pt x="168478" y="432282"/>
                  </a:cubicBezTo>
                  <a:cubicBezTo>
                    <a:pt x="169164" y="432740"/>
                    <a:pt x="170078" y="433197"/>
                    <a:pt x="170764" y="433654"/>
                  </a:cubicBezTo>
                  <a:cubicBezTo>
                    <a:pt x="171679" y="434111"/>
                    <a:pt x="172593" y="434568"/>
                    <a:pt x="173279" y="435026"/>
                  </a:cubicBezTo>
                  <a:cubicBezTo>
                    <a:pt x="173965" y="435483"/>
                    <a:pt x="174879" y="435940"/>
                    <a:pt x="175565" y="436169"/>
                  </a:cubicBezTo>
                  <a:cubicBezTo>
                    <a:pt x="176479" y="436626"/>
                    <a:pt x="177394" y="437083"/>
                    <a:pt x="178308" y="437540"/>
                  </a:cubicBezTo>
                  <a:cubicBezTo>
                    <a:pt x="178994" y="437997"/>
                    <a:pt x="179908" y="438226"/>
                    <a:pt x="180594" y="438683"/>
                  </a:cubicBezTo>
                  <a:cubicBezTo>
                    <a:pt x="181508" y="439140"/>
                    <a:pt x="182423" y="439598"/>
                    <a:pt x="183337" y="440055"/>
                  </a:cubicBezTo>
                  <a:cubicBezTo>
                    <a:pt x="184023" y="440512"/>
                    <a:pt x="184937" y="440741"/>
                    <a:pt x="185623" y="441198"/>
                  </a:cubicBezTo>
                  <a:cubicBezTo>
                    <a:pt x="186538" y="441655"/>
                    <a:pt x="187452" y="442112"/>
                    <a:pt x="188366" y="442569"/>
                  </a:cubicBezTo>
                  <a:cubicBezTo>
                    <a:pt x="189052" y="443027"/>
                    <a:pt x="189738" y="443255"/>
                    <a:pt x="190652" y="443712"/>
                  </a:cubicBezTo>
                  <a:cubicBezTo>
                    <a:pt x="191567" y="444170"/>
                    <a:pt x="192710" y="444627"/>
                    <a:pt x="193624" y="445084"/>
                  </a:cubicBezTo>
                  <a:cubicBezTo>
                    <a:pt x="194310" y="445313"/>
                    <a:pt x="194996" y="445770"/>
                    <a:pt x="195682" y="445998"/>
                  </a:cubicBezTo>
                  <a:cubicBezTo>
                    <a:pt x="196825" y="446456"/>
                    <a:pt x="197968" y="446913"/>
                    <a:pt x="199111" y="447599"/>
                  </a:cubicBezTo>
                  <a:cubicBezTo>
                    <a:pt x="199568" y="447827"/>
                    <a:pt x="200254" y="448056"/>
                    <a:pt x="200711" y="448284"/>
                  </a:cubicBezTo>
                  <a:cubicBezTo>
                    <a:pt x="202311" y="448970"/>
                    <a:pt x="204140" y="449656"/>
                    <a:pt x="205740" y="450570"/>
                  </a:cubicBezTo>
                  <a:cubicBezTo>
                    <a:pt x="245059" y="464515"/>
                    <a:pt x="284150" y="478231"/>
                    <a:pt x="325984" y="484175"/>
                  </a:cubicBezTo>
                  <a:cubicBezTo>
                    <a:pt x="470687" y="496290"/>
                    <a:pt x="585902" y="450113"/>
                    <a:pt x="639394" y="398450"/>
                  </a:cubicBezTo>
                  <a:cubicBezTo>
                    <a:pt x="689686" y="351129"/>
                    <a:pt x="725119" y="294208"/>
                    <a:pt x="737464" y="224485"/>
                  </a:cubicBezTo>
                  <a:close/>
                </a:path>
              </a:pathLst>
            </a:custGeom>
            <a:solidFill>
              <a:srgbClr val="FFFFFF"/>
            </a:solidFill>
            <a:ln w="2286" cap="flat">
              <a:noFill/>
              <a:prstDash val="solid"/>
              <a:miter/>
            </a:ln>
          </p:spPr>
          <p:txBody>
            <a:bodyPr rtlCol="0" anchor="ctr"/>
            <a:lstStyle/>
            <a:p>
              <a:endParaRPr lang="en-US"/>
            </a:p>
          </p:txBody>
        </p:sp>
        <p:sp>
          <p:nvSpPr>
            <p:cNvPr id="209" name="Freeform 808">
              <a:extLst>
                <a:ext uri="{FF2B5EF4-FFF2-40B4-BE49-F238E27FC236}">
                  <a16:creationId xmlns:a16="http://schemas.microsoft.com/office/drawing/2014/main" id="{FEE9DAE8-E904-47D8-42D0-00536192C8CA}"/>
                </a:ext>
              </a:extLst>
            </p:cNvPr>
            <p:cNvSpPr/>
            <p:nvPr/>
          </p:nvSpPr>
          <p:spPr>
            <a:xfrm>
              <a:off x="4152087" y="4476870"/>
              <a:ext cx="106096" cy="41408"/>
            </a:xfrm>
            <a:custGeom>
              <a:avLst/>
              <a:gdLst>
                <a:gd name="connsiteX0" fmla="*/ 82551 w 106096"/>
                <a:gd name="connsiteY0" fmla="*/ 18091 h 41408"/>
                <a:gd name="connsiteX1" fmla="*/ 97867 w 106096"/>
                <a:gd name="connsiteY1" fmla="*/ 9404 h 41408"/>
                <a:gd name="connsiteX2" fmla="*/ 106097 w 106096"/>
                <a:gd name="connsiteY2" fmla="*/ 1403 h 41408"/>
                <a:gd name="connsiteX3" fmla="*/ 106097 w 106096"/>
                <a:gd name="connsiteY3" fmla="*/ 1403 h 41408"/>
                <a:gd name="connsiteX4" fmla="*/ 106097 w 106096"/>
                <a:gd name="connsiteY4" fmla="*/ 1403 h 41408"/>
                <a:gd name="connsiteX5" fmla="*/ 100153 w 106096"/>
                <a:gd name="connsiteY5" fmla="*/ 717 h 41408"/>
                <a:gd name="connsiteX6" fmla="*/ 99924 w 106096"/>
                <a:gd name="connsiteY6" fmla="*/ 717 h 41408"/>
                <a:gd name="connsiteX7" fmla="*/ 70892 w 106096"/>
                <a:gd name="connsiteY7" fmla="*/ 489 h 41408"/>
                <a:gd name="connsiteX8" fmla="*/ 70435 w 106096"/>
                <a:gd name="connsiteY8" fmla="*/ 489 h 41408"/>
                <a:gd name="connsiteX9" fmla="*/ 65177 w 106096"/>
                <a:gd name="connsiteY9" fmla="*/ 946 h 41408"/>
                <a:gd name="connsiteX10" fmla="*/ 64034 w 106096"/>
                <a:gd name="connsiteY10" fmla="*/ 946 h 41408"/>
                <a:gd name="connsiteX11" fmla="*/ 59005 w 106096"/>
                <a:gd name="connsiteY11" fmla="*/ 1403 h 41408"/>
                <a:gd name="connsiteX12" fmla="*/ 57862 w 106096"/>
                <a:gd name="connsiteY12" fmla="*/ 1632 h 41408"/>
                <a:gd name="connsiteX13" fmla="*/ 42774 w 106096"/>
                <a:gd name="connsiteY13" fmla="*/ 3918 h 41408"/>
                <a:gd name="connsiteX14" fmla="*/ 40946 w 106096"/>
                <a:gd name="connsiteY14" fmla="*/ 4375 h 41408"/>
                <a:gd name="connsiteX15" fmla="*/ 37288 w 106096"/>
                <a:gd name="connsiteY15" fmla="*/ 5061 h 41408"/>
                <a:gd name="connsiteX16" fmla="*/ 34316 w 106096"/>
                <a:gd name="connsiteY16" fmla="*/ 5747 h 41408"/>
                <a:gd name="connsiteX17" fmla="*/ 31116 w 106096"/>
                <a:gd name="connsiteY17" fmla="*/ 6432 h 41408"/>
                <a:gd name="connsiteX18" fmla="*/ 27687 w 106096"/>
                <a:gd name="connsiteY18" fmla="*/ 7347 h 41408"/>
                <a:gd name="connsiteX19" fmla="*/ 24944 w 106096"/>
                <a:gd name="connsiteY19" fmla="*/ 8033 h 41408"/>
                <a:gd name="connsiteX20" fmla="*/ 20829 w 106096"/>
                <a:gd name="connsiteY20" fmla="*/ 9176 h 41408"/>
                <a:gd name="connsiteX21" fmla="*/ 18543 w 106096"/>
                <a:gd name="connsiteY21" fmla="*/ 9861 h 41408"/>
                <a:gd name="connsiteX22" fmla="*/ 12142 w 106096"/>
                <a:gd name="connsiteY22" fmla="*/ 11690 h 41408"/>
                <a:gd name="connsiteX23" fmla="*/ 1855 w 106096"/>
                <a:gd name="connsiteY23" fmla="*/ 35465 h 41408"/>
                <a:gd name="connsiteX24" fmla="*/ 2312 w 106096"/>
                <a:gd name="connsiteY24" fmla="*/ 37293 h 41408"/>
                <a:gd name="connsiteX25" fmla="*/ 2541 w 106096"/>
                <a:gd name="connsiteY25" fmla="*/ 38208 h 41408"/>
                <a:gd name="connsiteX26" fmla="*/ 2769 w 106096"/>
                <a:gd name="connsiteY26" fmla="*/ 38894 h 41408"/>
                <a:gd name="connsiteX27" fmla="*/ 3227 w 106096"/>
                <a:gd name="connsiteY27" fmla="*/ 40037 h 41408"/>
                <a:gd name="connsiteX28" fmla="*/ 3227 w 106096"/>
                <a:gd name="connsiteY28" fmla="*/ 40265 h 41408"/>
                <a:gd name="connsiteX29" fmla="*/ 3684 w 106096"/>
                <a:gd name="connsiteY29" fmla="*/ 41408 h 41408"/>
                <a:gd name="connsiteX30" fmla="*/ 3684 w 106096"/>
                <a:gd name="connsiteY30" fmla="*/ 41408 h 41408"/>
                <a:gd name="connsiteX31" fmla="*/ 33630 w 106096"/>
                <a:gd name="connsiteY31" fmla="*/ 32493 h 41408"/>
                <a:gd name="connsiteX32" fmla="*/ 82551 w 106096"/>
                <a:gd name="connsiteY32" fmla="*/ 18091 h 41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6096" h="41408">
                  <a:moveTo>
                    <a:pt x="82551" y="18091"/>
                  </a:moveTo>
                  <a:cubicBezTo>
                    <a:pt x="87809" y="15576"/>
                    <a:pt x="93066" y="12605"/>
                    <a:pt x="97867" y="9404"/>
                  </a:cubicBezTo>
                  <a:cubicBezTo>
                    <a:pt x="100610" y="6890"/>
                    <a:pt x="103353" y="4146"/>
                    <a:pt x="106097" y="1403"/>
                  </a:cubicBezTo>
                  <a:cubicBezTo>
                    <a:pt x="106097" y="1403"/>
                    <a:pt x="106097" y="1403"/>
                    <a:pt x="106097" y="1403"/>
                  </a:cubicBezTo>
                  <a:lnTo>
                    <a:pt x="106097" y="1403"/>
                  </a:lnTo>
                  <a:cubicBezTo>
                    <a:pt x="104039" y="1175"/>
                    <a:pt x="102210" y="946"/>
                    <a:pt x="100153" y="717"/>
                  </a:cubicBezTo>
                  <a:cubicBezTo>
                    <a:pt x="100153" y="717"/>
                    <a:pt x="99924" y="717"/>
                    <a:pt x="99924" y="717"/>
                  </a:cubicBezTo>
                  <a:cubicBezTo>
                    <a:pt x="90095" y="-197"/>
                    <a:pt x="80493" y="-197"/>
                    <a:pt x="70892" y="489"/>
                  </a:cubicBezTo>
                  <a:cubicBezTo>
                    <a:pt x="70664" y="489"/>
                    <a:pt x="70664" y="489"/>
                    <a:pt x="70435" y="489"/>
                  </a:cubicBezTo>
                  <a:cubicBezTo>
                    <a:pt x="68606" y="717"/>
                    <a:pt x="67006" y="717"/>
                    <a:pt x="65177" y="946"/>
                  </a:cubicBezTo>
                  <a:cubicBezTo>
                    <a:pt x="64720" y="946"/>
                    <a:pt x="64491" y="946"/>
                    <a:pt x="64034" y="946"/>
                  </a:cubicBezTo>
                  <a:cubicBezTo>
                    <a:pt x="62434" y="1175"/>
                    <a:pt x="60605" y="1403"/>
                    <a:pt x="59005" y="1403"/>
                  </a:cubicBezTo>
                  <a:cubicBezTo>
                    <a:pt x="58548" y="1403"/>
                    <a:pt x="58319" y="1403"/>
                    <a:pt x="57862" y="1632"/>
                  </a:cubicBezTo>
                  <a:cubicBezTo>
                    <a:pt x="52833" y="2318"/>
                    <a:pt x="47804" y="3003"/>
                    <a:pt x="42774" y="3918"/>
                  </a:cubicBezTo>
                  <a:cubicBezTo>
                    <a:pt x="42089" y="4146"/>
                    <a:pt x="41403" y="4146"/>
                    <a:pt x="40946" y="4375"/>
                  </a:cubicBezTo>
                  <a:cubicBezTo>
                    <a:pt x="39803" y="4604"/>
                    <a:pt x="38660" y="4832"/>
                    <a:pt x="37288" y="5061"/>
                  </a:cubicBezTo>
                  <a:cubicBezTo>
                    <a:pt x="36374" y="5289"/>
                    <a:pt x="35231" y="5518"/>
                    <a:pt x="34316" y="5747"/>
                  </a:cubicBezTo>
                  <a:cubicBezTo>
                    <a:pt x="33173" y="5975"/>
                    <a:pt x="32259" y="6204"/>
                    <a:pt x="31116" y="6432"/>
                  </a:cubicBezTo>
                  <a:cubicBezTo>
                    <a:pt x="29973" y="6661"/>
                    <a:pt x="28830" y="6890"/>
                    <a:pt x="27687" y="7347"/>
                  </a:cubicBezTo>
                  <a:cubicBezTo>
                    <a:pt x="26772" y="7575"/>
                    <a:pt x="25858" y="7804"/>
                    <a:pt x="24944" y="8033"/>
                  </a:cubicBezTo>
                  <a:cubicBezTo>
                    <a:pt x="23572" y="8261"/>
                    <a:pt x="22200" y="8718"/>
                    <a:pt x="20829" y="9176"/>
                  </a:cubicBezTo>
                  <a:cubicBezTo>
                    <a:pt x="20143" y="9404"/>
                    <a:pt x="19229" y="9633"/>
                    <a:pt x="18543" y="9861"/>
                  </a:cubicBezTo>
                  <a:cubicBezTo>
                    <a:pt x="16485" y="10319"/>
                    <a:pt x="14199" y="11004"/>
                    <a:pt x="12142" y="11690"/>
                  </a:cubicBezTo>
                  <a:cubicBezTo>
                    <a:pt x="-1345" y="15576"/>
                    <a:pt x="-1574" y="19691"/>
                    <a:pt x="1855" y="35465"/>
                  </a:cubicBezTo>
                  <a:cubicBezTo>
                    <a:pt x="2084" y="36150"/>
                    <a:pt x="2084" y="36836"/>
                    <a:pt x="2312" y="37293"/>
                  </a:cubicBezTo>
                  <a:cubicBezTo>
                    <a:pt x="2312" y="37522"/>
                    <a:pt x="2541" y="37979"/>
                    <a:pt x="2541" y="38208"/>
                  </a:cubicBezTo>
                  <a:cubicBezTo>
                    <a:pt x="2541" y="38436"/>
                    <a:pt x="2769" y="38665"/>
                    <a:pt x="2769" y="38894"/>
                  </a:cubicBezTo>
                  <a:cubicBezTo>
                    <a:pt x="2998" y="39351"/>
                    <a:pt x="2998" y="39579"/>
                    <a:pt x="3227" y="40037"/>
                  </a:cubicBezTo>
                  <a:cubicBezTo>
                    <a:pt x="3227" y="40037"/>
                    <a:pt x="3227" y="40265"/>
                    <a:pt x="3227" y="40265"/>
                  </a:cubicBezTo>
                  <a:cubicBezTo>
                    <a:pt x="3455" y="40722"/>
                    <a:pt x="3455" y="40951"/>
                    <a:pt x="3684" y="41408"/>
                  </a:cubicBezTo>
                  <a:cubicBezTo>
                    <a:pt x="3684" y="41408"/>
                    <a:pt x="3684" y="41408"/>
                    <a:pt x="3684" y="41408"/>
                  </a:cubicBezTo>
                  <a:cubicBezTo>
                    <a:pt x="13514" y="38208"/>
                    <a:pt x="23343" y="35236"/>
                    <a:pt x="33630" y="32493"/>
                  </a:cubicBezTo>
                  <a:cubicBezTo>
                    <a:pt x="50547" y="27692"/>
                    <a:pt x="66777" y="23806"/>
                    <a:pt x="82551" y="18091"/>
                  </a:cubicBezTo>
                  <a:close/>
                </a:path>
              </a:pathLst>
            </a:custGeom>
            <a:solidFill>
              <a:srgbClr val="FFFFFF"/>
            </a:solidFill>
            <a:ln w="2286" cap="flat">
              <a:noFill/>
              <a:prstDash val="solid"/>
              <a:miter/>
            </a:ln>
          </p:spPr>
          <p:txBody>
            <a:bodyPr rtlCol="0" anchor="ctr"/>
            <a:lstStyle/>
            <a:p>
              <a:endParaRPr lang="en-US"/>
            </a:p>
          </p:txBody>
        </p:sp>
        <p:sp>
          <p:nvSpPr>
            <p:cNvPr id="210" name="Freeform 809">
              <a:extLst>
                <a:ext uri="{FF2B5EF4-FFF2-40B4-BE49-F238E27FC236}">
                  <a16:creationId xmlns:a16="http://schemas.microsoft.com/office/drawing/2014/main" id="{13F29726-19A4-B289-0ED0-84BA7CDE38B9}"/>
                </a:ext>
              </a:extLst>
            </p:cNvPr>
            <p:cNvSpPr/>
            <p:nvPr/>
          </p:nvSpPr>
          <p:spPr>
            <a:xfrm>
              <a:off x="3961918" y="4650787"/>
              <a:ext cx="189731" cy="226622"/>
            </a:xfrm>
            <a:custGeom>
              <a:avLst/>
              <a:gdLst>
                <a:gd name="connsiteX0" fmla="*/ 3886 w 189731"/>
                <a:gd name="connsiteY0" fmla="*/ 226165 h 226622"/>
                <a:gd name="connsiteX1" fmla="*/ 13487 w 189731"/>
                <a:gd name="connsiteY1" fmla="*/ 226623 h 226622"/>
                <a:gd name="connsiteX2" fmla="*/ 62408 w 189731"/>
                <a:gd name="connsiteY2" fmla="*/ 125353 h 226622"/>
                <a:gd name="connsiteX3" fmla="*/ 188824 w 189731"/>
                <a:gd name="connsiteY3" fmla="*/ 766 h 226622"/>
                <a:gd name="connsiteX4" fmla="*/ 122758 w 189731"/>
                <a:gd name="connsiteY4" fmla="*/ 26369 h 226622"/>
                <a:gd name="connsiteX5" fmla="*/ 0 w 189731"/>
                <a:gd name="connsiteY5" fmla="*/ 226623 h 226622"/>
                <a:gd name="connsiteX6" fmla="*/ 3886 w 189731"/>
                <a:gd name="connsiteY6" fmla="*/ 226165 h 226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731" h="226622">
                  <a:moveTo>
                    <a:pt x="3886" y="226165"/>
                  </a:moveTo>
                  <a:cubicBezTo>
                    <a:pt x="7087" y="226394"/>
                    <a:pt x="10287" y="226394"/>
                    <a:pt x="13487" y="226623"/>
                  </a:cubicBezTo>
                  <a:cubicBezTo>
                    <a:pt x="22860" y="200562"/>
                    <a:pt x="38176" y="165129"/>
                    <a:pt x="62408" y="125353"/>
                  </a:cubicBezTo>
                  <a:cubicBezTo>
                    <a:pt x="101727" y="60888"/>
                    <a:pt x="171221" y="10824"/>
                    <a:pt x="188824" y="766"/>
                  </a:cubicBezTo>
                  <a:cubicBezTo>
                    <a:pt x="198196" y="-4721"/>
                    <a:pt x="132131" y="20882"/>
                    <a:pt x="122758" y="26369"/>
                  </a:cubicBezTo>
                  <a:cubicBezTo>
                    <a:pt x="104699" y="36656"/>
                    <a:pt x="13259" y="96778"/>
                    <a:pt x="0" y="226623"/>
                  </a:cubicBezTo>
                  <a:cubicBezTo>
                    <a:pt x="1143" y="226165"/>
                    <a:pt x="2515" y="226165"/>
                    <a:pt x="3886" y="226165"/>
                  </a:cubicBezTo>
                  <a:close/>
                </a:path>
              </a:pathLst>
            </a:custGeom>
            <a:solidFill>
              <a:srgbClr val="FFFFFF"/>
            </a:solidFill>
            <a:ln w="2286" cap="flat">
              <a:noFill/>
              <a:prstDash val="solid"/>
              <a:miter/>
            </a:ln>
          </p:spPr>
          <p:txBody>
            <a:bodyPr rtlCol="0" anchor="ctr"/>
            <a:lstStyle/>
            <a:p>
              <a:endParaRPr lang="en-US"/>
            </a:p>
          </p:txBody>
        </p:sp>
        <p:sp>
          <p:nvSpPr>
            <p:cNvPr id="211" name="Freeform 810">
              <a:extLst>
                <a:ext uri="{FF2B5EF4-FFF2-40B4-BE49-F238E27FC236}">
                  <a16:creationId xmlns:a16="http://schemas.microsoft.com/office/drawing/2014/main" id="{15B3D657-04EA-26E9-EBD7-7F7A27935F6D}"/>
                </a:ext>
              </a:extLst>
            </p:cNvPr>
            <p:cNvSpPr/>
            <p:nvPr/>
          </p:nvSpPr>
          <p:spPr>
            <a:xfrm>
              <a:off x="3960318" y="4885410"/>
              <a:ext cx="11201" cy="36801"/>
            </a:xfrm>
            <a:custGeom>
              <a:avLst/>
              <a:gdLst>
                <a:gd name="connsiteX0" fmla="*/ 914 w 11201"/>
                <a:gd name="connsiteY0" fmla="*/ 0 h 36801"/>
                <a:gd name="connsiteX1" fmla="*/ 229 w 11201"/>
                <a:gd name="connsiteY1" fmla="*/ 35661 h 36801"/>
                <a:gd name="connsiteX2" fmla="*/ 11201 w 11201"/>
                <a:gd name="connsiteY2" fmla="*/ 2743 h 36801"/>
                <a:gd name="connsiteX3" fmla="*/ 4343 w 11201"/>
                <a:gd name="connsiteY3" fmla="*/ 1600 h 36801"/>
                <a:gd name="connsiteX4" fmla="*/ 914 w 11201"/>
                <a:gd name="connsiteY4" fmla="*/ 0 h 36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01" h="36801">
                  <a:moveTo>
                    <a:pt x="914" y="0"/>
                  </a:moveTo>
                  <a:cubicBezTo>
                    <a:pt x="0" y="11430"/>
                    <a:pt x="-229" y="23317"/>
                    <a:pt x="229" y="35661"/>
                  </a:cubicBezTo>
                  <a:cubicBezTo>
                    <a:pt x="457" y="40919"/>
                    <a:pt x="2743" y="27660"/>
                    <a:pt x="11201" y="2743"/>
                  </a:cubicBezTo>
                  <a:cubicBezTo>
                    <a:pt x="8915" y="2514"/>
                    <a:pt x="6629" y="2286"/>
                    <a:pt x="4343" y="1600"/>
                  </a:cubicBezTo>
                  <a:cubicBezTo>
                    <a:pt x="2972" y="1143"/>
                    <a:pt x="1829" y="685"/>
                    <a:pt x="914" y="0"/>
                  </a:cubicBezTo>
                  <a:close/>
                </a:path>
              </a:pathLst>
            </a:custGeom>
            <a:solidFill>
              <a:srgbClr val="FFFFFF"/>
            </a:solidFill>
            <a:ln w="2286" cap="flat">
              <a:noFill/>
              <a:prstDash val="solid"/>
              <a:miter/>
            </a:ln>
          </p:spPr>
          <p:txBody>
            <a:bodyPr rtlCol="0" anchor="ctr"/>
            <a:lstStyle/>
            <a:p>
              <a:endParaRPr lang="en-US"/>
            </a:p>
          </p:txBody>
        </p:sp>
        <p:sp>
          <p:nvSpPr>
            <p:cNvPr id="212" name="Freeform 811">
              <a:extLst>
                <a:ext uri="{FF2B5EF4-FFF2-40B4-BE49-F238E27FC236}">
                  <a16:creationId xmlns:a16="http://schemas.microsoft.com/office/drawing/2014/main" id="{FB7C3DCC-7EB9-B424-C7E0-D71E8523788C}"/>
                </a:ext>
              </a:extLst>
            </p:cNvPr>
            <p:cNvSpPr/>
            <p:nvPr/>
          </p:nvSpPr>
          <p:spPr>
            <a:xfrm>
              <a:off x="3820118" y="4325848"/>
              <a:ext cx="1065673" cy="941725"/>
            </a:xfrm>
            <a:custGeom>
              <a:avLst/>
              <a:gdLst>
                <a:gd name="connsiteX0" fmla="*/ 467784 w 1065673"/>
                <a:gd name="connsiteY0" fmla="*/ 936067 h 941725"/>
                <a:gd name="connsiteX1" fmla="*/ 560367 w 1065673"/>
                <a:gd name="connsiteY1" fmla="*/ 913435 h 941725"/>
                <a:gd name="connsiteX2" fmla="*/ 678096 w 1065673"/>
                <a:gd name="connsiteY2" fmla="*/ 836397 h 941725"/>
                <a:gd name="connsiteX3" fmla="*/ 754906 w 1065673"/>
                <a:gd name="connsiteY3" fmla="*/ 714782 h 941725"/>
                <a:gd name="connsiteX4" fmla="*/ 776394 w 1065673"/>
                <a:gd name="connsiteY4" fmla="*/ 600711 h 941725"/>
                <a:gd name="connsiteX5" fmla="*/ 759478 w 1065673"/>
                <a:gd name="connsiteY5" fmla="*/ 448920 h 941725"/>
                <a:gd name="connsiteX6" fmla="*/ 875607 w 1065673"/>
                <a:gd name="connsiteY6" fmla="*/ 556362 h 941725"/>
                <a:gd name="connsiteX7" fmla="*/ 881550 w 1065673"/>
                <a:gd name="connsiteY7" fmla="*/ 572821 h 941725"/>
                <a:gd name="connsiteX8" fmla="*/ 883836 w 1065673"/>
                <a:gd name="connsiteY8" fmla="*/ 642773 h 941725"/>
                <a:gd name="connsiteX9" fmla="*/ 875149 w 1065673"/>
                <a:gd name="connsiteY9" fmla="*/ 787248 h 941725"/>
                <a:gd name="connsiteX10" fmla="*/ 864862 w 1065673"/>
                <a:gd name="connsiteY10" fmla="*/ 909092 h 941725"/>
                <a:gd name="connsiteX11" fmla="*/ 909211 w 1065673"/>
                <a:gd name="connsiteY11" fmla="*/ 933324 h 941725"/>
                <a:gd name="connsiteX12" fmla="*/ 926127 w 1065673"/>
                <a:gd name="connsiteY12" fmla="*/ 913435 h 941725"/>
                <a:gd name="connsiteX13" fmla="*/ 931156 w 1065673"/>
                <a:gd name="connsiteY13" fmla="*/ 872059 h 941725"/>
                <a:gd name="connsiteX14" fmla="*/ 946244 w 1065673"/>
                <a:gd name="connsiteY14" fmla="*/ 772389 h 941725"/>
                <a:gd name="connsiteX15" fmla="*/ 959274 w 1065673"/>
                <a:gd name="connsiteY15" fmla="*/ 752958 h 941725"/>
                <a:gd name="connsiteX16" fmla="*/ 969104 w 1065673"/>
                <a:gd name="connsiteY16" fmla="*/ 775361 h 941725"/>
                <a:gd name="connsiteX17" fmla="*/ 978019 w 1065673"/>
                <a:gd name="connsiteY17" fmla="*/ 913207 h 941725"/>
                <a:gd name="connsiteX18" fmla="*/ 1017110 w 1065673"/>
                <a:gd name="connsiteY18" fmla="*/ 938581 h 941725"/>
                <a:gd name="connsiteX19" fmla="*/ 1043856 w 1065673"/>
                <a:gd name="connsiteY19" fmla="*/ 907035 h 941725"/>
                <a:gd name="connsiteX20" fmla="*/ 1039741 w 1065673"/>
                <a:gd name="connsiteY20" fmla="*/ 693065 h 941725"/>
                <a:gd name="connsiteX21" fmla="*/ 1054829 w 1065673"/>
                <a:gd name="connsiteY21" fmla="*/ 650088 h 941725"/>
                <a:gd name="connsiteX22" fmla="*/ 1054829 w 1065673"/>
                <a:gd name="connsiteY22" fmla="*/ 569850 h 941725"/>
                <a:gd name="connsiteX23" fmla="*/ 1006366 w 1065673"/>
                <a:gd name="connsiteY23" fmla="*/ 494869 h 941725"/>
                <a:gd name="connsiteX24" fmla="*/ 1018024 w 1065673"/>
                <a:gd name="connsiteY24" fmla="*/ 479553 h 941725"/>
                <a:gd name="connsiteX25" fmla="*/ 968875 w 1065673"/>
                <a:gd name="connsiteY25" fmla="*/ 341478 h 941725"/>
                <a:gd name="connsiteX26" fmla="*/ 868063 w 1065673"/>
                <a:gd name="connsiteY26" fmla="*/ 403886 h 941725"/>
                <a:gd name="connsiteX27" fmla="*/ 862348 w 1065673"/>
                <a:gd name="connsiteY27" fmla="*/ 437262 h 941725"/>
                <a:gd name="connsiteX28" fmla="*/ 845203 w 1065673"/>
                <a:gd name="connsiteY28" fmla="*/ 424460 h 941725"/>
                <a:gd name="connsiteX29" fmla="*/ 751248 w 1065673"/>
                <a:gd name="connsiteY29" fmla="*/ 352679 h 941725"/>
                <a:gd name="connsiteX30" fmla="*/ 740961 w 1065673"/>
                <a:gd name="connsiteY30" fmla="*/ 332563 h 941725"/>
                <a:gd name="connsiteX31" fmla="*/ 735018 w 1065673"/>
                <a:gd name="connsiteY31" fmla="*/ 292329 h 941725"/>
                <a:gd name="connsiteX32" fmla="*/ 649293 w 1065673"/>
                <a:gd name="connsiteY32" fmla="*/ 269240 h 941725"/>
                <a:gd name="connsiteX33" fmla="*/ 619803 w 1065673"/>
                <a:gd name="connsiteY33" fmla="*/ 265583 h 941725"/>
                <a:gd name="connsiteX34" fmla="*/ 498874 w 1065673"/>
                <a:gd name="connsiteY34" fmla="*/ 201346 h 941725"/>
                <a:gd name="connsiteX35" fmla="*/ 510075 w 1065673"/>
                <a:gd name="connsiteY35" fmla="*/ 157684 h 941725"/>
                <a:gd name="connsiteX36" fmla="*/ 547794 w 1065673"/>
                <a:gd name="connsiteY36" fmla="*/ 140996 h 941725"/>
                <a:gd name="connsiteX37" fmla="*/ 571797 w 1065673"/>
                <a:gd name="connsiteY37" fmla="*/ 85446 h 941725"/>
                <a:gd name="connsiteX38" fmla="*/ 522419 w 1065673"/>
                <a:gd name="connsiteY38" fmla="*/ 22352 h 941725"/>
                <a:gd name="connsiteX39" fmla="*/ 359199 w 1065673"/>
                <a:gd name="connsiteY39" fmla="*/ 4979 h 941725"/>
                <a:gd name="connsiteX40" fmla="*/ 267759 w 1065673"/>
                <a:gd name="connsiteY40" fmla="*/ 56642 h 941725"/>
                <a:gd name="connsiteX41" fmla="*/ 291991 w 1065673"/>
                <a:gd name="connsiteY41" fmla="*/ 148540 h 941725"/>
                <a:gd name="connsiteX42" fmla="*/ 300449 w 1065673"/>
                <a:gd name="connsiteY42" fmla="*/ 150826 h 941725"/>
                <a:gd name="connsiteX43" fmla="*/ 317822 w 1065673"/>
                <a:gd name="connsiteY43" fmla="*/ 170257 h 941725"/>
                <a:gd name="connsiteX44" fmla="*/ 320794 w 1065673"/>
                <a:gd name="connsiteY44" fmla="*/ 187630 h 941725"/>
                <a:gd name="connsiteX45" fmla="*/ 308678 w 1065673"/>
                <a:gd name="connsiteY45" fmla="*/ 198374 h 941725"/>
                <a:gd name="connsiteX46" fmla="*/ 68 w 1065673"/>
                <a:gd name="connsiteY46" fmla="*/ 587223 h 941725"/>
                <a:gd name="connsiteX47" fmla="*/ 131742 w 1065673"/>
                <a:gd name="connsiteY47" fmla="*/ 853542 h 941725"/>
                <a:gd name="connsiteX48" fmla="*/ 228211 w 1065673"/>
                <a:gd name="connsiteY48" fmla="*/ 907035 h 941725"/>
                <a:gd name="connsiteX49" fmla="*/ 256558 w 1065673"/>
                <a:gd name="connsiteY49" fmla="*/ 919608 h 941725"/>
                <a:gd name="connsiteX50" fmla="*/ 215867 w 1065673"/>
                <a:gd name="connsiteY50" fmla="*/ 918922 h 941725"/>
                <a:gd name="connsiteX51" fmla="*/ 174262 w 1065673"/>
                <a:gd name="connsiteY51" fmla="*/ 920522 h 941725"/>
                <a:gd name="connsiteX52" fmla="*/ 137000 w 1065673"/>
                <a:gd name="connsiteY52" fmla="*/ 920522 h 941725"/>
                <a:gd name="connsiteX53" fmla="*/ 153688 w 1065673"/>
                <a:gd name="connsiteY53" fmla="*/ 928980 h 941725"/>
                <a:gd name="connsiteX54" fmla="*/ 258158 w 1065673"/>
                <a:gd name="connsiteY54" fmla="*/ 925551 h 941725"/>
                <a:gd name="connsiteX55" fmla="*/ 281018 w 1065673"/>
                <a:gd name="connsiteY55" fmla="*/ 925323 h 941725"/>
                <a:gd name="connsiteX56" fmla="*/ 467784 w 1065673"/>
                <a:gd name="connsiteY56" fmla="*/ 936067 h 941725"/>
                <a:gd name="connsiteX57" fmla="*/ 907153 w 1065673"/>
                <a:gd name="connsiteY57" fmla="*/ 364110 h 941725"/>
                <a:gd name="connsiteX58" fmla="*/ 1004994 w 1065673"/>
                <a:gd name="connsiteY58" fmla="*/ 375082 h 941725"/>
                <a:gd name="connsiteX59" fmla="*/ 1003394 w 1065673"/>
                <a:gd name="connsiteY59" fmla="*/ 476352 h 941725"/>
                <a:gd name="connsiteX60" fmla="*/ 941443 w 1065673"/>
                <a:gd name="connsiteY60" fmla="*/ 495326 h 941725"/>
                <a:gd name="connsiteX61" fmla="*/ 912640 w 1065673"/>
                <a:gd name="connsiteY61" fmla="*/ 484582 h 941725"/>
                <a:gd name="connsiteX62" fmla="*/ 878121 w 1065673"/>
                <a:gd name="connsiteY62" fmla="*/ 433147 h 941725"/>
                <a:gd name="connsiteX63" fmla="*/ 907153 w 1065673"/>
                <a:gd name="connsiteY63" fmla="*/ 364110 h 941725"/>
                <a:gd name="connsiteX64" fmla="*/ 735246 w 1065673"/>
                <a:gd name="connsiteY64" fmla="*/ 362738 h 941725"/>
                <a:gd name="connsiteX65" fmla="*/ 755363 w 1065673"/>
                <a:gd name="connsiteY65" fmla="*/ 371196 h 941725"/>
                <a:gd name="connsiteX66" fmla="*/ 842231 w 1065673"/>
                <a:gd name="connsiteY66" fmla="*/ 441376 h 941725"/>
                <a:gd name="connsiteX67" fmla="*/ 886579 w 1065673"/>
                <a:gd name="connsiteY67" fmla="*/ 483439 h 941725"/>
                <a:gd name="connsiteX68" fmla="*/ 978705 w 1065673"/>
                <a:gd name="connsiteY68" fmla="*/ 508813 h 941725"/>
                <a:gd name="connsiteX69" fmla="*/ 1025340 w 1065673"/>
                <a:gd name="connsiteY69" fmla="*/ 532359 h 941725"/>
                <a:gd name="connsiteX70" fmla="*/ 1050486 w 1065673"/>
                <a:gd name="connsiteY70" fmla="*/ 603682 h 941725"/>
                <a:gd name="connsiteX71" fmla="*/ 1044313 w 1065673"/>
                <a:gd name="connsiteY71" fmla="*/ 640944 h 941725"/>
                <a:gd name="connsiteX72" fmla="*/ 959503 w 1065673"/>
                <a:gd name="connsiteY72" fmla="*/ 706781 h 941725"/>
                <a:gd name="connsiteX73" fmla="*/ 925670 w 1065673"/>
                <a:gd name="connsiteY73" fmla="*/ 702209 h 941725"/>
                <a:gd name="connsiteX74" fmla="*/ 989449 w 1065673"/>
                <a:gd name="connsiteY74" fmla="*/ 626314 h 941725"/>
                <a:gd name="connsiteX75" fmla="*/ 999051 w 1065673"/>
                <a:gd name="connsiteY75" fmla="*/ 578079 h 941725"/>
                <a:gd name="connsiteX76" fmla="*/ 986935 w 1065673"/>
                <a:gd name="connsiteY76" fmla="*/ 552247 h 941725"/>
                <a:gd name="connsiteX77" fmla="*/ 978248 w 1065673"/>
                <a:gd name="connsiteY77" fmla="*/ 547447 h 941725"/>
                <a:gd name="connsiteX78" fmla="*/ 975276 w 1065673"/>
                <a:gd name="connsiteY78" fmla="*/ 558191 h 941725"/>
                <a:gd name="connsiteX79" fmla="*/ 987392 w 1065673"/>
                <a:gd name="connsiteY79" fmla="*/ 584023 h 941725"/>
                <a:gd name="connsiteX80" fmla="*/ 979620 w 1065673"/>
                <a:gd name="connsiteY80" fmla="*/ 617856 h 941725"/>
                <a:gd name="connsiteX81" fmla="*/ 918355 w 1065673"/>
                <a:gd name="connsiteY81" fmla="*/ 669748 h 941725"/>
                <a:gd name="connsiteX82" fmla="*/ 915154 w 1065673"/>
                <a:gd name="connsiteY82" fmla="*/ 710210 h 941725"/>
                <a:gd name="connsiteX83" fmla="*/ 956302 w 1065673"/>
                <a:gd name="connsiteY83" fmla="*/ 722097 h 941725"/>
                <a:gd name="connsiteX84" fmla="*/ 1026711 w 1065673"/>
                <a:gd name="connsiteY84" fmla="*/ 676377 h 941725"/>
                <a:gd name="connsiteX85" fmla="*/ 1032655 w 1065673"/>
                <a:gd name="connsiteY85" fmla="*/ 904063 h 941725"/>
                <a:gd name="connsiteX86" fmla="*/ 1021682 w 1065673"/>
                <a:gd name="connsiteY86" fmla="*/ 925780 h 941725"/>
                <a:gd name="connsiteX87" fmla="*/ 992421 w 1065673"/>
                <a:gd name="connsiteY87" fmla="*/ 909092 h 941725"/>
                <a:gd name="connsiteX88" fmla="*/ 986706 w 1065673"/>
                <a:gd name="connsiteY88" fmla="*/ 825882 h 941725"/>
                <a:gd name="connsiteX89" fmla="*/ 979391 w 1065673"/>
                <a:gd name="connsiteY89" fmla="*/ 758445 h 941725"/>
                <a:gd name="connsiteX90" fmla="*/ 961332 w 1065673"/>
                <a:gd name="connsiteY90" fmla="*/ 734213 h 941725"/>
                <a:gd name="connsiteX91" fmla="*/ 935500 w 1065673"/>
                <a:gd name="connsiteY91" fmla="*/ 756616 h 941725"/>
                <a:gd name="connsiteX92" fmla="*/ 924984 w 1065673"/>
                <a:gd name="connsiteY92" fmla="*/ 819252 h 941725"/>
                <a:gd name="connsiteX93" fmla="*/ 914926 w 1065673"/>
                <a:gd name="connsiteY93" fmla="*/ 899948 h 941725"/>
                <a:gd name="connsiteX94" fmla="*/ 908525 w 1065673"/>
                <a:gd name="connsiteY94" fmla="*/ 918465 h 941725"/>
                <a:gd name="connsiteX95" fmla="*/ 883836 w 1065673"/>
                <a:gd name="connsiteY95" fmla="*/ 922579 h 941725"/>
                <a:gd name="connsiteX96" fmla="*/ 876750 w 1065673"/>
                <a:gd name="connsiteY96" fmla="*/ 900862 h 941725"/>
                <a:gd name="connsiteX97" fmla="*/ 883150 w 1065673"/>
                <a:gd name="connsiteY97" fmla="*/ 819938 h 941725"/>
                <a:gd name="connsiteX98" fmla="*/ 892066 w 1065673"/>
                <a:gd name="connsiteY98" fmla="*/ 681864 h 941725"/>
                <a:gd name="connsiteX99" fmla="*/ 896409 w 1065673"/>
                <a:gd name="connsiteY99" fmla="*/ 587680 h 941725"/>
                <a:gd name="connsiteX100" fmla="*/ 884293 w 1065673"/>
                <a:gd name="connsiteY100" fmla="*/ 546761 h 941725"/>
                <a:gd name="connsiteX101" fmla="*/ 787596 w 1065673"/>
                <a:gd name="connsiteY101" fmla="*/ 453492 h 941725"/>
                <a:gd name="connsiteX102" fmla="*/ 741876 w 1065673"/>
                <a:gd name="connsiteY102" fmla="*/ 408229 h 941725"/>
                <a:gd name="connsiteX103" fmla="*/ 724959 w 1065673"/>
                <a:gd name="connsiteY103" fmla="*/ 377597 h 941725"/>
                <a:gd name="connsiteX104" fmla="*/ 723130 w 1065673"/>
                <a:gd name="connsiteY104" fmla="*/ 365938 h 941725"/>
                <a:gd name="connsiteX105" fmla="*/ 735246 w 1065673"/>
                <a:gd name="connsiteY105" fmla="*/ 362738 h 941725"/>
                <a:gd name="connsiteX106" fmla="*/ 673753 w 1065673"/>
                <a:gd name="connsiteY106" fmla="*/ 273355 h 941725"/>
                <a:gd name="connsiteX107" fmla="*/ 676496 w 1065673"/>
                <a:gd name="connsiteY107" fmla="*/ 273812 h 941725"/>
                <a:gd name="connsiteX108" fmla="*/ 677410 w 1065673"/>
                <a:gd name="connsiteY108" fmla="*/ 274041 h 941725"/>
                <a:gd name="connsiteX109" fmla="*/ 679239 w 1065673"/>
                <a:gd name="connsiteY109" fmla="*/ 274498 h 941725"/>
                <a:gd name="connsiteX110" fmla="*/ 680382 w 1065673"/>
                <a:gd name="connsiteY110" fmla="*/ 274727 h 941725"/>
                <a:gd name="connsiteX111" fmla="*/ 681982 w 1065673"/>
                <a:gd name="connsiteY111" fmla="*/ 274955 h 941725"/>
                <a:gd name="connsiteX112" fmla="*/ 684497 w 1065673"/>
                <a:gd name="connsiteY112" fmla="*/ 275641 h 941725"/>
                <a:gd name="connsiteX113" fmla="*/ 685640 w 1065673"/>
                <a:gd name="connsiteY113" fmla="*/ 275870 h 941725"/>
                <a:gd name="connsiteX114" fmla="*/ 687240 w 1065673"/>
                <a:gd name="connsiteY114" fmla="*/ 276327 h 941725"/>
                <a:gd name="connsiteX115" fmla="*/ 688155 w 1065673"/>
                <a:gd name="connsiteY115" fmla="*/ 276556 h 941725"/>
                <a:gd name="connsiteX116" fmla="*/ 689983 w 1065673"/>
                <a:gd name="connsiteY116" fmla="*/ 277013 h 941725"/>
                <a:gd name="connsiteX117" fmla="*/ 690669 w 1065673"/>
                <a:gd name="connsiteY117" fmla="*/ 277241 h 941725"/>
                <a:gd name="connsiteX118" fmla="*/ 699127 w 1065673"/>
                <a:gd name="connsiteY118" fmla="*/ 280213 h 941725"/>
                <a:gd name="connsiteX119" fmla="*/ 699356 w 1065673"/>
                <a:gd name="connsiteY119" fmla="*/ 280213 h 941725"/>
                <a:gd name="connsiteX120" fmla="*/ 707586 w 1065673"/>
                <a:gd name="connsiteY120" fmla="*/ 284557 h 941725"/>
                <a:gd name="connsiteX121" fmla="*/ 707814 w 1065673"/>
                <a:gd name="connsiteY121" fmla="*/ 284557 h 941725"/>
                <a:gd name="connsiteX122" fmla="*/ 718787 w 1065673"/>
                <a:gd name="connsiteY122" fmla="*/ 293701 h 941725"/>
                <a:gd name="connsiteX123" fmla="*/ 712386 w 1065673"/>
                <a:gd name="connsiteY123" fmla="*/ 355651 h 941725"/>
                <a:gd name="connsiteX124" fmla="*/ 690669 w 1065673"/>
                <a:gd name="connsiteY124" fmla="*/ 330505 h 941725"/>
                <a:gd name="connsiteX125" fmla="*/ 680839 w 1065673"/>
                <a:gd name="connsiteY125" fmla="*/ 319075 h 941725"/>
                <a:gd name="connsiteX126" fmla="*/ 680382 w 1065673"/>
                <a:gd name="connsiteY126" fmla="*/ 318618 h 941725"/>
                <a:gd name="connsiteX127" fmla="*/ 676267 w 1065673"/>
                <a:gd name="connsiteY127" fmla="*/ 314046 h 941725"/>
                <a:gd name="connsiteX128" fmla="*/ 675124 w 1065673"/>
                <a:gd name="connsiteY128" fmla="*/ 312674 h 941725"/>
                <a:gd name="connsiteX129" fmla="*/ 671238 w 1065673"/>
                <a:gd name="connsiteY129" fmla="*/ 308331 h 941725"/>
                <a:gd name="connsiteX130" fmla="*/ 670324 w 1065673"/>
                <a:gd name="connsiteY130" fmla="*/ 307188 h 941725"/>
                <a:gd name="connsiteX131" fmla="*/ 665523 w 1065673"/>
                <a:gd name="connsiteY131" fmla="*/ 301930 h 941725"/>
                <a:gd name="connsiteX132" fmla="*/ 664837 w 1065673"/>
                <a:gd name="connsiteY132" fmla="*/ 301244 h 941725"/>
                <a:gd name="connsiteX133" fmla="*/ 660723 w 1065673"/>
                <a:gd name="connsiteY133" fmla="*/ 296901 h 941725"/>
                <a:gd name="connsiteX134" fmla="*/ 659122 w 1065673"/>
                <a:gd name="connsiteY134" fmla="*/ 295301 h 941725"/>
                <a:gd name="connsiteX135" fmla="*/ 655465 w 1065673"/>
                <a:gd name="connsiteY135" fmla="*/ 291643 h 941725"/>
                <a:gd name="connsiteX136" fmla="*/ 653865 w 1065673"/>
                <a:gd name="connsiteY136" fmla="*/ 290043 h 941725"/>
                <a:gd name="connsiteX137" fmla="*/ 648607 w 1065673"/>
                <a:gd name="connsiteY137" fmla="*/ 285014 h 941725"/>
                <a:gd name="connsiteX138" fmla="*/ 673753 w 1065673"/>
                <a:gd name="connsiteY138" fmla="*/ 273355 h 941725"/>
                <a:gd name="connsiteX139" fmla="*/ 310507 w 1065673"/>
                <a:gd name="connsiteY139" fmla="*/ 131166 h 941725"/>
                <a:gd name="connsiteX140" fmla="*/ 308450 w 1065673"/>
                <a:gd name="connsiteY140" fmla="*/ 139396 h 941725"/>
                <a:gd name="connsiteX141" fmla="*/ 273474 w 1065673"/>
                <a:gd name="connsiteY141" fmla="*/ 73330 h 941725"/>
                <a:gd name="connsiteX142" fmla="*/ 364457 w 1065673"/>
                <a:gd name="connsiteY142" fmla="*/ 17780 h 941725"/>
                <a:gd name="connsiteX143" fmla="*/ 467327 w 1065673"/>
                <a:gd name="connsiteY143" fmla="*/ 18466 h 941725"/>
                <a:gd name="connsiteX144" fmla="*/ 537964 w 1065673"/>
                <a:gd name="connsiteY144" fmla="*/ 51156 h 941725"/>
                <a:gd name="connsiteX145" fmla="*/ 553052 w 1065673"/>
                <a:gd name="connsiteY145" fmla="*/ 116993 h 941725"/>
                <a:gd name="connsiteX146" fmla="*/ 530192 w 1065673"/>
                <a:gd name="connsiteY146" fmla="*/ 139853 h 941725"/>
                <a:gd name="connsiteX147" fmla="*/ 508703 w 1065673"/>
                <a:gd name="connsiteY147" fmla="*/ 127280 h 941725"/>
                <a:gd name="connsiteX148" fmla="*/ 482186 w 1065673"/>
                <a:gd name="connsiteY148" fmla="*/ 92990 h 941725"/>
                <a:gd name="connsiteX149" fmla="*/ 384802 w 1065673"/>
                <a:gd name="connsiteY149" fmla="*/ 85217 h 941725"/>
                <a:gd name="connsiteX150" fmla="*/ 338168 w 1065673"/>
                <a:gd name="connsiteY150" fmla="*/ 97105 h 941725"/>
                <a:gd name="connsiteX151" fmla="*/ 310507 w 1065673"/>
                <a:gd name="connsiteY151" fmla="*/ 131166 h 941725"/>
                <a:gd name="connsiteX152" fmla="*/ 336339 w 1065673"/>
                <a:gd name="connsiteY152" fmla="*/ 191974 h 941725"/>
                <a:gd name="connsiteX153" fmla="*/ 335882 w 1065673"/>
                <a:gd name="connsiteY153" fmla="*/ 190831 h 941725"/>
                <a:gd name="connsiteX154" fmla="*/ 335882 w 1065673"/>
                <a:gd name="connsiteY154" fmla="*/ 190602 h 941725"/>
                <a:gd name="connsiteX155" fmla="*/ 335425 w 1065673"/>
                <a:gd name="connsiteY155" fmla="*/ 189459 h 941725"/>
                <a:gd name="connsiteX156" fmla="*/ 335196 w 1065673"/>
                <a:gd name="connsiteY156" fmla="*/ 188773 h 941725"/>
                <a:gd name="connsiteX157" fmla="*/ 334967 w 1065673"/>
                <a:gd name="connsiteY157" fmla="*/ 187859 h 941725"/>
                <a:gd name="connsiteX158" fmla="*/ 334510 w 1065673"/>
                <a:gd name="connsiteY158" fmla="*/ 186030 h 941725"/>
                <a:gd name="connsiteX159" fmla="*/ 344797 w 1065673"/>
                <a:gd name="connsiteY159" fmla="*/ 162256 h 941725"/>
                <a:gd name="connsiteX160" fmla="*/ 351198 w 1065673"/>
                <a:gd name="connsiteY160" fmla="*/ 160427 h 941725"/>
                <a:gd name="connsiteX161" fmla="*/ 353484 w 1065673"/>
                <a:gd name="connsiteY161" fmla="*/ 159741 h 941725"/>
                <a:gd name="connsiteX162" fmla="*/ 357599 w 1065673"/>
                <a:gd name="connsiteY162" fmla="*/ 158598 h 941725"/>
                <a:gd name="connsiteX163" fmla="*/ 360342 w 1065673"/>
                <a:gd name="connsiteY163" fmla="*/ 157912 h 941725"/>
                <a:gd name="connsiteX164" fmla="*/ 363771 w 1065673"/>
                <a:gd name="connsiteY164" fmla="*/ 156998 h 941725"/>
                <a:gd name="connsiteX165" fmla="*/ 366971 w 1065673"/>
                <a:gd name="connsiteY165" fmla="*/ 156312 h 941725"/>
                <a:gd name="connsiteX166" fmla="*/ 369943 w 1065673"/>
                <a:gd name="connsiteY166" fmla="*/ 155626 h 941725"/>
                <a:gd name="connsiteX167" fmla="*/ 373601 w 1065673"/>
                <a:gd name="connsiteY167" fmla="*/ 154940 h 941725"/>
                <a:gd name="connsiteX168" fmla="*/ 375430 w 1065673"/>
                <a:gd name="connsiteY168" fmla="*/ 154483 h 941725"/>
                <a:gd name="connsiteX169" fmla="*/ 390517 w 1065673"/>
                <a:gd name="connsiteY169" fmla="*/ 152197 h 941725"/>
                <a:gd name="connsiteX170" fmla="*/ 391660 w 1065673"/>
                <a:gd name="connsiteY170" fmla="*/ 151969 h 941725"/>
                <a:gd name="connsiteX171" fmla="*/ 396689 w 1065673"/>
                <a:gd name="connsiteY171" fmla="*/ 151511 h 941725"/>
                <a:gd name="connsiteX172" fmla="*/ 397832 w 1065673"/>
                <a:gd name="connsiteY172" fmla="*/ 151511 h 941725"/>
                <a:gd name="connsiteX173" fmla="*/ 403090 w 1065673"/>
                <a:gd name="connsiteY173" fmla="*/ 151054 h 941725"/>
                <a:gd name="connsiteX174" fmla="*/ 403547 w 1065673"/>
                <a:gd name="connsiteY174" fmla="*/ 151054 h 941725"/>
                <a:gd name="connsiteX175" fmla="*/ 432580 w 1065673"/>
                <a:gd name="connsiteY175" fmla="*/ 151283 h 941725"/>
                <a:gd name="connsiteX176" fmla="*/ 432808 w 1065673"/>
                <a:gd name="connsiteY176" fmla="*/ 151283 h 941725"/>
                <a:gd name="connsiteX177" fmla="*/ 438752 w 1065673"/>
                <a:gd name="connsiteY177" fmla="*/ 151969 h 941725"/>
                <a:gd name="connsiteX178" fmla="*/ 438752 w 1065673"/>
                <a:gd name="connsiteY178" fmla="*/ 151969 h 941725"/>
                <a:gd name="connsiteX179" fmla="*/ 457497 w 1065673"/>
                <a:gd name="connsiteY179" fmla="*/ 155169 h 941725"/>
                <a:gd name="connsiteX180" fmla="*/ 486758 w 1065673"/>
                <a:gd name="connsiteY180" fmla="*/ 167742 h 941725"/>
                <a:gd name="connsiteX181" fmla="*/ 484700 w 1065673"/>
                <a:gd name="connsiteY181" fmla="*/ 195174 h 941725"/>
                <a:gd name="connsiteX182" fmla="*/ 469384 w 1065673"/>
                <a:gd name="connsiteY182" fmla="*/ 198374 h 941725"/>
                <a:gd name="connsiteX183" fmla="*/ 397604 w 1065673"/>
                <a:gd name="connsiteY183" fmla="*/ 190831 h 941725"/>
                <a:gd name="connsiteX184" fmla="*/ 350969 w 1065673"/>
                <a:gd name="connsiteY184" fmla="*/ 193345 h 941725"/>
                <a:gd name="connsiteX185" fmla="*/ 336339 w 1065673"/>
                <a:gd name="connsiteY185" fmla="*/ 191974 h 941725"/>
                <a:gd name="connsiteX186" fmla="*/ 336339 w 1065673"/>
                <a:gd name="connsiteY186" fmla="*/ 191974 h 941725"/>
                <a:gd name="connsiteX187" fmla="*/ 444238 w 1065673"/>
                <a:gd name="connsiteY187" fmla="*/ 141682 h 941725"/>
                <a:gd name="connsiteX188" fmla="*/ 438752 w 1065673"/>
                <a:gd name="connsiteY188" fmla="*/ 140767 h 941725"/>
                <a:gd name="connsiteX189" fmla="*/ 438066 w 1065673"/>
                <a:gd name="connsiteY189" fmla="*/ 140767 h 941725"/>
                <a:gd name="connsiteX190" fmla="*/ 432808 w 1065673"/>
                <a:gd name="connsiteY190" fmla="*/ 140081 h 941725"/>
                <a:gd name="connsiteX191" fmla="*/ 432580 w 1065673"/>
                <a:gd name="connsiteY191" fmla="*/ 140081 h 941725"/>
                <a:gd name="connsiteX192" fmla="*/ 421150 w 1065673"/>
                <a:gd name="connsiteY192" fmla="*/ 139396 h 941725"/>
                <a:gd name="connsiteX193" fmla="*/ 420464 w 1065673"/>
                <a:gd name="connsiteY193" fmla="*/ 139396 h 941725"/>
                <a:gd name="connsiteX194" fmla="*/ 415435 w 1065673"/>
                <a:gd name="connsiteY194" fmla="*/ 139396 h 941725"/>
                <a:gd name="connsiteX195" fmla="*/ 414977 w 1065673"/>
                <a:gd name="connsiteY195" fmla="*/ 139396 h 941725"/>
                <a:gd name="connsiteX196" fmla="*/ 403776 w 1065673"/>
                <a:gd name="connsiteY196" fmla="*/ 139624 h 941725"/>
                <a:gd name="connsiteX197" fmla="*/ 403090 w 1065673"/>
                <a:gd name="connsiteY197" fmla="*/ 139624 h 941725"/>
                <a:gd name="connsiteX198" fmla="*/ 398290 w 1065673"/>
                <a:gd name="connsiteY198" fmla="*/ 139853 h 941725"/>
                <a:gd name="connsiteX199" fmla="*/ 397375 w 1065673"/>
                <a:gd name="connsiteY199" fmla="*/ 139853 h 941725"/>
                <a:gd name="connsiteX200" fmla="*/ 386402 w 1065673"/>
                <a:gd name="connsiteY200" fmla="*/ 140996 h 941725"/>
                <a:gd name="connsiteX201" fmla="*/ 385717 w 1065673"/>
                <a:gd name="connsiteY201" fmla="*/ 140996 h 941725"/>
                <a:gd name="connsiteX202" fmla="*/ 380916 w 1065673"/>
                <a:gd name="connsiteY202" fmla="*/ 141682 h 941725"/>
                <a:gd name="connsiteX203" fmla="*/ 379773 w 1065673"/>
                <a:gd name="connsiteY203" fmla="*/ 141910 h 941725"/>
                <a:gd name="connsiteX204" fmla="*/ 375430 w 1065673"/>
                <a:gd name="connsiteY204" fmla="*/ 142596 h 941725"/>
                <a:gd name="connsiteX205" fmla="*/ 374515 w 1065673"/>
                <a:gd name="connsiteY205" fmla="*/ 142825 h 941725"/>
                <a:gd name="connsiteX206" fmla="*/ 369257 w 1065673"/>
                <a:gd name="connsiteY206" fmla="*/ 143739 h 941725"/>
                <a:gd name="connsiteX207" fmla="*/ 368800 w 1065673"/>
                <a:gd name="connsiteY207" fmla="*/ 143739 h 941725"/>
                <a:gd name="connsiteX208" fmla="*/ 364228 w 1065673"/>
                <a:gd name="connsiteY208" fmla="*/ 144653 h 941725"/>
                <a:gd name="connsiteX209" fmla="*/ 362628 w 1065673"/>
                <a:gd name="connsiteY209" fmla="*/ 144882 h 941725"/>
                <a:gd name="connsiteX210" fmla="*/ 358742 w 1065673"/>
                <a:gd name="connsiteY210" fmla="*/ 145568 h 941725"/>
                <a:gd name="connsiteX211" fmla="*/ 357142 w 1065673"/>
                <a:gd name="connsiteY211" fmla="*/ 145796 h 941725"/>
                <a:gd name="connsiteX212" fmla="*/ 352112 w 1065673"/>
                <a:gd name="connsiteY212" fmla="*/ 146939 h 941725"/>
                <a:gd name="connsiteX213" fmla="*/ 347998 w 1065673"/>
                <a:gd name="connsiteY213" fmla="*/ 148540 h 941725"/>
                <a:gd name="connsiteX214" fmla="*/ 326966 w 1065673"/>
                <a:gd name="connsiteY214" fmla="*/ 143968 h 941725"/>
                <a:gd name="connsiteX215" fmla="*/ 334510 w 1065673"/>
                <a:gd name="connsiteY215" fmla="*/ 114707 h 941725"/>
                <a:gd name="connsiteX216" fmla="*/ 352570 w 1065673"/>
                <a:gd name="connsiteY216" fmla="*/ 106706 h 941725"/>
                <a:gd name="connsiteX217" fmla="*/ 358742 w 1065673"/>
                <a:gd name="connsiteY217" fmla="*/ 104877 h 941725"/>
                <a:gd name="connsiteX218" fmla="*/ 361028 w 1065673"/>
                <a:gd name="connsiteY218" fmla="*/ 104191 h 941725"/>
                <a:gd name="connsiteX219" fmla="*/ 364914 w 1065673"/>
                <a:gd name="connsiteY219" fmla="*/ 103048 h 941725"/>
                <a:gd name="connsiteX220" fmla="*/ 367657 w 1065673"/>
                <a:gd name="connsiteY220" fmla="*/ 102362 h 941725"/>
                <a:gd name="connsiteX221" fmla="*/ 371086 w 1065673"/>
                <a:gd name="connsiteY221" fmla="*/ 101448 h 941725"/>
                <a:gd name="connsiteX222" fmla="*/ 374287 w 1065673"/>
                <a:gd name="connsiteY222" fmla="*/ 100762 h 941725"/>
                <a:gd name="connsiteX223" fmla="*/ 377258 w 1065673"/>
                <a:gd name="connsiteY223" fmla="*/ 100076 h 941725"/>
                <a:gd name="connsiteX224" fmla="*/ 380687 w 1065673"/>
                <a:gd name="connsiteY224" fmla="*/ 99391 h 941725"/>
                <a:gd name="connsiteX225" fmla="*/ 383431 w 1065673"/>
                <a:gd name="connsiteY225" fmla="*/ 98933 h 941725"/>
                <a:gd name="connsiteX226" fmla="*/ 387088 w 1065673"/>
                <a:gd name="connsiteY226" fmla="*/ 98248 h 941725"/>
                <a:gd name="connsiteX227" fmla="*/ 389374 w 1065673"/>
                <a:gd name="connsiteY227" fmla="*/ 97790 h 941725"/>
                <a:gd name="connsiteX228" fmla="*/ 393489 w 1065673"/>
                <a:gd name="connsiteY228" fmla="*/ 97105 h 941725"/>
                <a:gd name="connsiteX229" fmla="*/ 395089 w 1065673"/>
                <a:gd name="connsiteY229" fmla="*/ 96876 h 941725"/>
                <a:gd name="connsiteX230" fmla="*/ 417492 w 1065673"/>
                <a:gd name="connsiteY230" fmla="*/ 94819 h 941725"/>
                <a:gd name="connsiteX231" fmla="*/ 417721 w 1065673"/>
                <a:gd name="connsiteY231" fmla="*/ 94819 h 941725"/>
                <a:gd name="connsiteX232" fmla="*/ 422978 w 1065673"/>
                <a:gd name="connsiteY232" fmla="*/ 94819 h 941725"/>
                <a:gd name="connsiteX233" fmla="*/ 423893 w 1065673"/>
                <a:gd name="connsiteY233" fmla="*/ 94819 h 941725"/>
                <a:gd name="connsiteX234" fmla="*/ 428922 w 1065673"/>
                <a:gd name="connsiteY234" fmla="*/ 95047 h 941725"/>
                <a:gd name="connsiteX235" fmla="*/ 430065 w 1065673"/>
                <a:gd name="connsiteY235" fmla="*/ 95047 h 941725"/>
                <a:gd name="connsiteX236" fmla="*/ 435094 w 1065673"/>
                <a:gd name="connsiteY236" fmla="*/ 95276 h 941725"/>
                <a:gd name="connsiteX237" fmla="*/ 436237 w 1065673"/>
                <a:gd name="connsiteY237" fmla="*/ 95276 h 941725"/>
                <a:gd name="connsiteX238" fmla="*/ 441495 w 1065673"/>
                <a:gd name="connsiteY238" fmla="*/ 95733 h 941725"/>
                <a:gd name="connsiteX239" fmla="*/ 442409 w 1065673"/>
                <a:gd name="connsiteY239" fmla="*/ 95733 h 941725"/>
                <a:gd name="connsiteX240" fmla="*/ 447896 w 1065673"/>
                <a:gd name="connsiteY240" fmla="*/ 96419 h 941725"/>
                <a:gd name="connsiteX241" fmla="*/ 447896 w 1065673"/>
                <a:gd name="connsiteY241" fmla="*/ 96419 h 941725"/>
                <a:gd name="connsiteX242" fmla="*/ 460240 w 1065673"/>
                <a:gd name="connsiteY242" fmla="*/ 98933 h 941725"/>
                <a:gd name="connsiteX243" fmla="*/ 493159 w 1065673"/>
                <a:gd name="connsiteY243" fmla="*/ 158827 h 941725"/>
                <a:gd name="connsiteX244" fmla="*/ 444238 w 1065673"/>
                <a:gd name="connsiteY244" fmla="*/ 141682 h 941725"/>
                <a:gd name="connsiteX245" fmla="*/ 342968 w 1065673"/>
                <a:gd name="connsiteY245" fmla="*/ 926466 h 941725"/>
                <a:gd name="connsiteX246" fmla="*/ 222725 w 1065673"/>
                <a:gd name="connsiteY246" fmla="*/ 892861 h 941725"/>
                <a:gd name="connsiteX247" fmla="*/ 217696 w 1065673"/>
                <a:gd name="connsiteY247" fmla="*/ 890575 h 941725"/>
                <a:gd name="connsiteX248" fmla="*/ 216095 w 1065673"/>
                <a:gd name="connsiteY248" fmla="*/ 889890 h 941725"/>
                <a:gd name="connsiteX249" fmla="*/ 212666 w 1065673"/>
                <a:gd name="connsiteY249" fmla="*/ 888289 h 941725"/>
                <a:gd name="connsiteX250" fmla="*/ 210609 w 1065673"/>
                <a:gd name="connsiteY250" fmla="*/ 887375 h 941725"/>
                <a:gd name="connsiteX251" fmla="*/ 207637 w 1065673"/>
                <a:gd name="connsiteY251" fmla="*/ 886003 h 941725"/>
                <a:gd name="connsiteX252" fmla="*/ 205351 w 1065673"/>
                <a:gd name="connsiteY252" fmla="*/ 884860 h 941725"/>
                <a:gd name="connsiteX253" fmla="*/ 202608 w 1065673"/>
                <a:gd name="connsiteY253" fmla="*/ 883489 h 941725"/>
                <a:gd name="connsiteX254" fmla="*/ 200322 w 1065673"/>
                <a:gd name="connsiteY254" fmla="*/ 882346 h 941725"/>
                <a:gd name="connsiteX255" fmla="*/ 197579 w 1065673"/>
                <a:gd name="connsiteY255" fmla="*/ 880974 h 941725"/>
                <a:gd name="connsiteX256" fmla="*/ 195293 w 1065673"/>
                <a:gd name="connsiteY256" fmla="*/ 879831 h 941725"/>
                <a:gd name="connsiteX257" fmla="*/ 192550 w 1065673"/>
                <a:gd name="connsiteY257" fmla="*/ 878460 h 941725"/>
                <a:gd name="connsiteX258" fmla="*/ 190264 w 1065673"/>
                <a:gd name="connsiteY258" fmla="*/ 877317 h 941725"/>
                <a:gd name="connsiteX259" fmla="*/ 187749 w 1065673"/>
                <a:gd name="connsiteY259" fmla="*/ 875945 h 941725"/>
                <a:gd name="connsiteX260" fmla="*/ 185463 w 1065673"/>
                <a:gd name="connsiteY260" fmla="*/ 874573 h 941725"/>
                <a:gd name="connsiteX261" fmla="*/ 182948 w 1065673"/>
                <a:gd name="connsiteY261" fmla="*/ 873202 h 941725"/>
                <a:gd name="connsiteX262" fmla="*/ 180662 w 1065673"/>
                <a:gd name="connsiteY262" fmla="*/ 871830 h 941725"/>
                <a:gd name="connsiteX263" fmla="*/ 178148 w 1065673"/>
                <a:gd name="connsiteY263" fmla="*/ 870459 h 941725"/>
                <a:gd name="connsiteX264" fmla="*/ 175862 w 1065673"/>
                <a:gd name="connsiteY264" fmla="*/ 869087 h 941725"/>
                <a:gd name="connsiteX265" fmla="*/ 173347 w 1065673"/>
                <a:gd name="connsiteY265" fmla="*/ 867715 h 941725"/>
                <a:gd name="connsiteX266" fmla="*/ 171061 w 1065673"/>
                <a:gd name="connsiteY266" fmla="*/ 866344 h 941725"/>
                <a:gd name="connsiteX267" fmla="*/ 168775 w 1065673"/>
                <a:gd name="connsiteY267" fmla="*/ 864744 h 941725"/>
                <a:gd name="connsiteX268" fmla="*/ 166489 w 1065673"/>
                <a:gd name="connsiteY268" fmla="*/ 863372 h 941725"/>
                <a:gd name="connsiteX269" fmla="*/ 164203 w 1065673"/>
                <a:gd name="connsiteY269" fmla="*/ 861772 h 941725"/>
                <a:gd name="connsiteX270" fmla="*/ 161917 w 1065673"/>
                <a:gd name="connsiteY270" fmla="*/ 860172 h 941725"/>
                <a:gd name="connsiteX271" fmla="*/ 159631 w 1065673"/>
                <a:gd name="connsiteY271" fmla="*/ 858571 h 941725"/>
                <a:gd name="connsiteX272" fmla="*/ 157345 w 1065673"/>
                <a:gd name="connsiteY272" fmla="*/ 856971 h 941725"/>
                <a:gd name="connsiteX273" fmla="*/ 155288 w 1065673"/>
                <a:gd name="connsiteY273" fmla="*/ 855371 h 941725"/>
                <a:gd name="connsiteX274" fmla="*/ 152773 w 1065673"/>
                <a:gd name="connsiteY274" fmla="*/ 853771 h 941725"/>
                <a:gd name="connsiteX275" fmla="*/ 150716 w 1065673"/>
                <a:gd name="connsiteY275" fmla="*/ 852399 h 941725"/>
                <a:gd name="connsiteX276" fmla="*/ 148201 w 1065673"/>
                <a:gd name="connsiteY276" fmla="*/ 850570 h 941725"/>
                <a:gd name="connsiteX277" fmla="*/ 146601 w 1065673"/>
                <a:gd name="connsiteY277" fmla="*/ 849427 h 941725"/>
                <a:gd name="connsiteX278" fmla="*/ 136543 w 1065673"/>
                <a:gd name="connsiteY278" fmla="*/ 841655 h 941725"/>
                <a:gd name="connsiteX279" fmla="*/ 135400 w 1065673"/>
                <a:gd name="connsiteY279" fmla="*/ 840741 h 941725"/>
                <a:gd name="connsiteX280" fmla="*/ 132656 w 1065673"/>
                <a:gd name="connsiteY280" fmla="*/ 838455 h 941725"/>
                <a:gd name="connsiteX281" fmla="*/ 131285 w 1065673"/>
                <a:gd name="connsiteY281" fmla="*/ 837312 h 941725"/>
                <a:gd name="connsiteX282" fmla="*/ 128542 w 1065673"/>
                <a:gd name="connsiteY282" fmla="*/ 835026 h 941725"/>
                <a:gd name="connsiteX283" fmla="*/ 126941 w 1065673"/>
                <a:gd name="connsiteY283" fmla="*/ 833654 h 941725"/>
                <a:gd name="connsiteX284" fmla="*/ 124427 w 1065673"/>
                <a:gd name="connsiteY284" fmla="*/ 831368 h 941725"/>
                <a:gd name="connsiteX285" fmla="*/ 122827 w 1065673"/>
                <a:gd name="connsiteY285" fmla="*/ 829996 h 941725"/>
                <a:gd name="connsiteX286" fmla="*/ 120312 w 1065673"/>
                <a:gd name="connsiteY286" fmla="*/ 827710 h 941725"/>
                <a:gd name="connsiteX287" fmla="*/ 118712 w 1065673"/>
                <a:gd name="connsiteY287" fmla="*/ 826339 h 941725"/>
                <a:gd name="connsiteX288" fmla="*/ 116197 w 1065673"/>
                <a:gd name="connsiteY288" fmla="*/ 824053 h 941725"/>
                <a:gd name="connsiteX289" fmla="*/ 114826 w 1065673"/>
                <a:gd name="connsiteY289" fmla="*/ 822681 h 941725"/>
                <a:gd name="connsiteX290" fmla="*/ 112311 w 1065673"/>
                <a:gd name="connsiteY290" fmla="*/ 820167 h 941725"/>
                <a:gd name="connsiteX291" fmla="*/ 110939 w 1065673"/>
                <a:gd name="connsiteY291" fmla="*/ 818795 h 941725"/>
                <a:gd name="connsiteX292" fmla="*/ 108425 w 1065673"/>
                <a:gd name="connsiteY292" fmla="*/ 816280 h 941725"/>
                <a:gd name="connsiteX293" fmla="*/ 107053 w 1065673"/>
                <a:gd name="connsiteY293" fmla="*/ 814909 h 941725"/>
                <a:gd name="connsiteX294" fmla="*/ 104539 w 1065673"/>
                <a:gd name="connsiteY294" fmla="*/ 812394 h 941725"/>
                <a:gd name="connsiteX295" fmla="*/ 103167 w 1065673"/>
                <a:gd name="connsiteY295" fmla="*/ 811023 h 941725"/>
                <a:gd name="connsiteX296" fmla="*/ 100652 w 1065673"/>
                <a:gd name="connsiteY296" fmla="*/ 808279 h 941725"/>
                <a:gd name="connsiteX297" fmla="*/ 99509 w 1065673"/>
                <a:gd name="connsiteY297" fmla="*/ 806908 h 941725"/>
                <a:gd name="connsiteX298" fmla="*/ 96995 w 1065673"/>
                <a:gd name="connsiteY298" fmla="*/ 804165 h 941725"/>
                <a:gd name="connsiteX299" fmla="*/ 95852 w 1065673"/>
                <a:gd name="connsiteY299" fmla="*/ 803022 h 941725"/>
                <a:gd name="connsiteX300" fmla="*/ 93109 w 1065673"/>
                <a:gd name="connsiteY300" fmla="*/ 800050 h 941725"/>
                <a:gd name="connsiteX301" fmla="*/ 92194 w 1065673"/>
                <a:gd name="connsiteY301" fmla="*/ 799135 h 941725"/>
                <a:gd name="connsiteX302" fmla="*/ 89451 w 1065673"/>
                <a:gd name="connsiteY302" fmla="*/ 795935 h 941725"/>
                <a:gd name="connsiteX303" fmla="*/ 88765 w 1065673"/>
                <a:gd name="connsiteY303" fmla="*/ 795249 h 941725"/>
                <a:gd name="connsiteX304" fmla="*/ 85793 w 1065673"/>
                <a:gd name="connsiteY304" fmla="*/ 791592 h 941725"/>
                <a:gd name="connsiteX305" fmla="*/ 85793 w 1065673"/>
                <a:gd name="connsiteY305" fmla="*/ 791592 h 941725"/>
                <a:gd name="connsiteX306" fmla="*/ 63848 w 1065673"/>
                <a:gd name="connsiteY306" fmla="*/ 761188 h 941725"/>
                <a:gd name="connsiteX307" fmla="*/ 63619 w 1065673"/>
                <a:gd name="connsiteY307" fmla="*/ 760959 h 941725"/>
                <a:gd name="connsiteX308" fmla="*/ 61105 w 1065673"/>
                <a:gd name="connsiteY308" fmla="*/ 756844 h 941725"/>
                <a:gd name="connsiteX309" fmla="*/ 60876 w 1065673"/>
                <a:gd name="connsiteY309" fmla="*/ 756387 h 941725"/>
                <a:gd name="connsiteX310" fmla="*/ 58361 w 1065673"/>
                <a:gd name="connsiteY310" fmla="*/ 752272 h 941725"/>
                <a:gd name="connsiteX311" fmla="*/ 57904 w 1065673"/>
                <a:gd name="connsiteY311" fmla="*/ 751587 h 941725"/>
                <a:gd name="connsiteX312" fmla="*/ 55618 w 1065673"/>
                <a:gd name="connsiteY312" fmla="*/ 747472 h 941725"/>
                <a:gd name="connsiteX313" fmla="*/ 55161 w 1065673"/>
                <a:gd name="connsiteY313" fmla="*/ 746786 h 941725"/>
                <a:gd name="connsiteX314" fmla="*/ 52875 w 1065673"/>
                <a:gd name="connsiteY314" fmla="*/ 742671 h 941725"/>
                <a:gd name="connsiteX315" fmla="*/ 52418 w 1065673"/>
                <a:gd name="connsiteY315" fmla="*/ 741985 h 941725"/>
                <a:gd name="connsiteX316" fmla="*/ 50132 w 1065673"/>
                <a:gd name="connsiteY316" fmla="*/ 737871 h 941725"/>
                <a:gd name="connsiteX317" fmla="*/ 49675 w 1065673"/>
                <a:gd name="connsiteY317" fmla="*/ 737185 h 941725"/>
                <a:gd name="connsiteX318" fmla="*/ 47389 w 1065673"/>
                <a:gd name="connsiteY318" fmla="*/ 732841 h 941725"/>
                <a:gd name="connsiteX319" fmla="*/ 47160 w 1065673"/>
                <a:gd name="connsiteY319" fmla="*/ 732384 h 941725"/>
                <a:gd name="connsiteX320" fmla="*/ 44874 w 1065673"/>
                <a:gd name="connsiteY320" fmla="*/ 727812 h 941725"/>
                <a:gd name="connsiteX321" fmla="*/ 44645 w 1065673"/>
                <a:gd name="connsiteY321" fmla="*/ 727355 h 941725"/>
                <a:gd name="connsiteX322" fmla="*/ 42359 w 1065673"/>
                <a:gd name="connsiteY322" fmla="*/ 722554 h 941725"/>
                <a:gd name="connsiteX323" fmla="*/ 42359 w 1065673"/>
                <a:gd name="connsiteY323" fmla="*/ 722554 h 941725"/>
                <a:gd name="connsiteX324" fmla="*/ 22700 w 1065673"/>
                <a:gd name="connsiteY324" fmla="*/ 664719 h 941725"/>
                <a:gd name="connsiteX325" fmla="*/ 22700 w 1065673"/>
                <a:gd name="connsiteY325" fmla="*/ 664719 h 941725"/>
                <a:gd name="connsiteX326" fmla="*/ 21557 w 1065673"/>
                <a:gd name="connsiteY326" fmla="*/ 659461 h 941725"/>
                <a:gd name="connsiteX327" fmla="*/ 21557 w 1065673"/>
                <a:gd name="connsiteY327" fmla="*/ 659232 h 941725"/>
                <a:gd name="connsiteX328" fmla="*/ 20414 w 1065673"/>
                <a:gd name="connsiteY328" fmla="*/ 653974 h 941725"/>
                <a:gd name="connsiteX329" fmla="*/ 20414 w 1065673"/>
                <a:gd name="connsiteY329" fmla="*/ 653517 h 941725"/>
                <a:gd name="connsiteX330" fmla="*/ 19499 w 1065673"/>
                <a:gd name="connsiteY330" fmla="*/ 648259 h 941725"/>
                <a:gd name="connsiteX331" fmla="*/ 19499 w 1065673"/>
                <a:gd name="connsiteY331" fmla="*/ 647802 h 941725"/>
                <a:gd name="connsiteX332" fmla="*/ 18585 w 1065673"/>
                <a:gd name="connsiteY332" fmla="*/ 642544 h 941725"/>
                <a:gd name="connsiteX333" fmla="*/ 18585 w 1065673"/>
                <a:gd name="connsiteY333" fmla="*/ 642087 h 941725"/>
                <a:gd name="connsiteX334" fmla="*/ 17671 w 1065673"/>
                <a:gd name="connsiteY334" fmla="*/ 636601 h 941725"/>
                <a:gd name="connsiteX335" fmla="*/ 17671 w 1065673"/>
                <a:gd name="connsiteY335" fmla="*/ 636372 h 941725"/>
                <a:gd name="connsiteX336" fmla="*/ 16985 w 1065673"/>
                <a:gd name="connsiteY336" fmla="*/ 630886 h 941725"/>
                <a:gd name="connsiteX337" fmla="*/ 16985 w 1065673"/>
                <a:gd name="connsiteY337" fmla="*/ 630886 h 941725"/>
                <a:gd name="connsiteX338" fmla="*/ 14927 w 1065673"/>
                <a:gd name="connsiteY338" fmla="*/ 607797 h 941725"/>
                <a:gd name="connsiteX339" fmla="*/ 72535 w 1065673"/>
                <a:gd name="connsiteY339" fmla="*/ 373254 h 941725"/>
                <a:gd name="connsiteX340" fmla="*/ 286504 w 1065673"/>
                <a:gd name="connsiteY340" fmla="*/ 218720 h 941725"/>
                <a:gd name="connsiteX341" fmla="*/ 425493 w 1065673"/>
                <a:gd name="connsiteY341" fmla="*/ 205690 h 941725"/>
                <a:gd name="connsiteX342" fmla="*/ 681754 w 1065673"/>
                <a:gd name="connsiteY342" fmla="*/ 339192 h 941725"/>
                <a:gd name="connsiteX343" fmla="*/ 741647 w 1065673"/>
                <a:gd name="connsiteY343" fmla="*/ 442291 h 941725"/>
                <a:gd name="connsiteX344" fmla="*/ 741647 w 1065673"/>
                <a:gd name="connsiteY344" fmla="*/ 442291 h 941725"/>
                <a:gd name="connsiteX345" fmla="*/ 743476 w 1065673"/>
                <a:gd name="connsiteY345" fmla="*/ 447320 h 941725"/>
                <a:gd name="connsiteX346" fmla="*/ 743933 w 1065673"/>
                <a:gd name="connsiteY346" fmla="*/ 448463 h 941725"/>
                <a:gd name="connsiteX347" fmla="*/ 745305 w 1065673"/>
                <a:gd name="connsiteY347" fmla="*/ 452349 h 941725"/>
                <a:gd name="connsiteX348" fmla="*/ 745762 w 1065673"/>
                <a:gd name="connsiteY348" fmla="*/ 454178 h 941725"/>
                <a:gd name="connsiteX349" fmla="*/ 746905 w 1065673"/>
                <a:gd name="connsiteY349" fmla="*/ 457607 h 941725"/>
                <a:gd name="connsiteX350" fmla="*/ 747591 w 1065673"/>
                <a:gd name="connsiteY350" fmla="*/ 459664 h 941725"/>
                <a:gd name="connsiteX351" fmla="*/ 748505 w 1065673"/>
                <a:gd name="connsiteY351" fmla="*/ 462865 h 941725"/>
                <a:gd name="connsiteX352" fmla="*/ 749191 w 1065673"/>
                <a:gd name="connsiteY352" fmla="*/ 465151 h 941725"/>
                <a:gd name="connsiteX353" fmla="*/ 750105 w 1065673"/>
                <a:gd name="connsiteY353" fmla="*/ 468351 h 941725"/>
                <a:gd name="connsiteX354" fmla="*/ 750791 w 1065673"/>
                <a:gd name="connsiteY354" fmla="*/ 470637 h 941725"/>
                <a:gd name="connsiteX355" fmla="*/ 751705 w 1065673"/>
                <a:gd name="connsiteY355" fmla="*/ 473838 h 941725"/>
                <a:gd name="connsiteX356" fmla="*/ 752391 w 1065673"/>
                <a:gd name="connsiteY356" fmla="*/ 476352 h 941725"/>
                <a:gd name="connsiteX357" fmla="*/ 753077 w 1065673"/>
                <a:gd name="connsiteY357" fmla="*/ 479553 h 941725"/>
                <a:gd name="connsiteX358" fmla="*/ 753763 w 1065673"/>
                <a:gd name="connsiteY358" fmla="*/ 482067 h 941725"/>
                <a:gd name="connsiteX359" fmla="*/ 754449 w 1065673"/>
                <a:gd name="connsiteY359" fmla="*/ 485268 h 941725"/>
                <a:gd name="connsiteX360" fmla="*/ 754906 w 1065673"/>
                <a:gd name="connsiteY360" fmla="*/ 487782 h 941725"/>
                <a:gd name="connsiteX361" fmla="*/ 755592 w 1065673"/>
                <a:gd name="connsiteY361" fmla="*/ 490983 h 941725"/>
                <a:gd name="connsiteX362" fmla="*/ 756049 w 1065673"/>
                <a:gd name="connsiteY362" fmla="*/ 493726 h 941725"/>
                <a:gd name="connsiteX363" fmla="*/ 756735 w 1065673"/>
                <a:gd name="connsiteY363" fmla="*/ 497155 h 941725"/>
                <a:gd name="connsiteX364" fmla="*/ 757192 w 1065673"/>
                <a:gd name="connsiteY364" fmla="*/ 499898 h 941725"/>
                <a:gd name="connsiteX365" fmla="*/ 757878 w 1065673"/>
                <a:gd name="connsiteY365" fmla="*/ 503327 h 941725"/>
                <a:gd name="connsiteX366" fmla="*/ 758335 w 1065673"/>
                <a:gd name="connsiteY366" fmla="*/ 506070 h 941725"/>
                <a:gd name="connsiteX367" fmla="*/ 758792 w 1065673"/>
                <a:gd name="connsiteY367" fmla="*/ 509728 h 941725"/>
                <a:gd name="connsiteX368" fmla="*/ 759249 w 1065673"/>
                <a:gd name="connsiteY368" fmla="*/ 512471 h 941725"/>
                <a:gd name="connsiteX369" fmla="*/ 759706 w 1065673"/>
                <a:gd name="connsiteY369" fmla="*/ 516129 h 941725"/>
                <a:gd name="connsiteX370" fmla="*/ 760164 w 1065673"/>
                <a:gd name="connsiteY370" fmla="*/ 518872 h 941725"/>
                <a:gd name="connsiteX371" fmla="*/ 760621 w 1065673"/>
                <a:gd name="connsiteY371" fmla="*/ 522758 h 941725"/>
                <a:gd name="connsiteX372" fmla="*/ 760849 w 1065673"/>
                <a:gd name="connsiteY372" fmla="*/ 525273 h 941725"/>
                <a:gd name="connsiteX373" fmla="*/ 761307 w 1065673"/>
                <a:gd name="connsiteY373" fmla="*/ 529616 h 941725"/>
                <a:gd name="connsiteX374" fmla="*/ 761535 w 1065673"/>
                <a:gd name="connsiteY374" fmla="*/ 531902 h 941725"/>
                <a:gd name="connsiteX375" fmla="*/ 761992 w 1065673"/>
                <a:gd name="connsiteY375" fmla="*/ 538074 h 941725"/>
                <a:gd name="connsiteX376" fmla="*/ 761992 w 1065673"/>
                <a:gd name="connsiteY376" fmla="*/ 538531 h 941725"/>
                <a:gd name="connsiteX377" fmla="*/ 762450 w 1065673"/>
                <a:gd name="connsiteY377" fmla="*/ 545389 h 941725"/>
                <a:gd name="connsiteX378" fmla="*/ 762678 w 1065673"/>
                <a:gd name="connsiteY378" fmla="*/ 547447 h 941725"/>
                <a:gd name="connsiteX379" fmla="*/ 762907 w 1065673"/>
                <a:gd name="connsiteY379" fmla="*/ 552247 h 941725"/>
                <a:gd name="connsiteX380" fmla="*/ 762907 w 1065673"/>
                <a:gd name="connsiteY380" fmla="*/ 554991 h 941725"/>
                <a:gd name="connsiteX381" fmla="*/ 763135 w 1065673"/>
                <a:gd name="connsiteY381" fmla="*/ 559334 h 941725"/>
                <a:gd name="connsiteX382" fmla="*/ 763135 w 1065673"/>
                <a:gd name="connsiteY382" fmla="*/ 562306 h 941725"/>
                <a:gd name="connsiteX383" fmla="*/ 763135 w 1065673"/>
                <a:gd name="connsiteY383" fmla="*/ 566421 h 941725"/>
                <a:gd name="connsiteX384" fmla="*/ 763135 w 1065673"/>
                <a:gd name="connsiteY384" fmla="*/ 569621 h 941725"/>
                <a:gd name="connsiteX385" fmla="*/ 763135 w 1065673"/>
                <a:gd name="connsiteY385" fmla="*/ 573736 h 941725"/>
                <a:gd name="connsiteX386" fmla="*/ 763135 w 1065673"/>
                <a:gd name="connsiteY386" fmla="*/ 576936 h 941725"/>
                <a:gd name="connsiteX387" fmla="*/ 763135 w 1065673"/>
                <a:gd name="connsiteY387" fmla="*/ 581051 h 941725"/>
                <a:gd name="connsiteX388" fmla="*/ 763135 w 1065673"/>
                <a:gd name="connsiteY388" fmla="*/ 584480 h 941725"/>
                <a:gd name="connsiteX389" fmla="*/ 762907 w 1065673"/>
                <a:gd name="connsiteY389" fmla="*/ 588595 h 941725"/>
                <a:gd name="connsiteX390" fmla="*/ 762678 w 1065673"/>
                <a:gd name="connsiteY390" fmla="*/ 592024 h 941725"/>
                <a:gd name="connsiteX391" fmla="*/ 762450 w 1065673"/>
                <a:gd name="connsiteY391" fmla="*/ 596139 h 941725"/>
                <a:gd name="connsiteX392" fmla="*/ 762221 w 1065673"/>
                <a:gd name="connsiteY392" fmla="*/ 599796 h 941725"/>
                <a:gd name="connsiteX393" fmla="*/ 761992 w 1065673"/>
                <a:gd name="connsiteY393" fmla="*/ 604140 h 941725"/>
                <a:gd name="connsiteX394" fmla="*/ 761764 w 1065673"/>
                <a:gd name="connsiteY394" fmla="*/ 607797 h 941725"/>
                <a:gd name="connsiteX395" fmla="*/ 761307 w 1065673"/>
                <a:gd name="connsiteY395" fmla="*/ 612141 h 941725"/>
                <a:gd name="connsiteX396" fmla="*/ 761078 w 1065673"/>
                <a:gd name="connsiteY396" fmla="*/ 615798 h 941725"/>
                <a:gd name="connsiteX397" fmla="*/ 760621 w 1065673"/>
                <a:gd name="connsiteY397" fmla="*/ 620370 h 941725"/>
                <a:gd name="connsiteX398" fmla="*/ 760164 w 1065673"/>
                <a:gd name="connsiteY398" fmla="*/ 624028 h 941725"/>
                <a:gd name="connsiteX399" fmla="*/ 759706 w 1065673"/>
                <a:gd name="connsiteY399" fmla="*/ 628600 h 941725"/>
                <a:gd name="connsiteX400" fmla="*/ 759249 w 1065673"/>
                <a:gd name="connsiteY400" fmla="*/ 632257 h 941725"/>
                <a:gd name="connsiteX401" fmla="*/ 758563 w 1065673"/>
                <a:gd name="connsiteY401" fmla="*/ 637058 h 941725"/>
                <a:gd name="connsiteX402" fmla="*/ 758106 w 1065673"/>
                <a:gd name="connsiteY402" fmla="*/ 640716 h 941725"/>
                <a:gd name="connsiteX403" fmla="*/ 757420 w 1065673"/>
                <a:gd name="connsiteY403" fmla="*/ 645745 h 941725"/>
                <a:gd name="connsiteX404" fmla="*/ 756963 w 1065673"/>
                <a:gd name="connsiteY404" fmla="*/ 649174 h 941725"/>
                <a:gd name="connsiteX405" fmla="*/ 756049 w 1065673"/>
                <a:gd name="connsiteY405" fmla="*/ 654889 h 941725"/>
                <a:gd name="connsiteX406" fmla="*/ 755592 w 1065673"/>
                <a:gd name="connsiteY406" fmla="*/ 657861 h 941725"/>
                <a:gd name="connsiteX407" fmla="*/ 753991 w 1065673"/>
                <a:gd name="connsiteY407" fmla="*/ 666776 h 941725"/>
                <a:gd name="connsiteX408" fmla="*/ 655922 w 1065673"/>
                <a:gd name="connsiteY408" fmla="*/ 841884 h 941725"/>
                <a:gd name="connsiteX409" fmla="*/ 342968 w 1065673"/>
                <a:gd name="connsiteY409" fmla="*/ 926466 h 94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Lst>
              <a:rect l="l" t="t" r="r" b="b"/>
              <a:pathLst>
                <a:path w="1065673" h="941725">
                  <a:moveTo>
                    <a:pt x="467784" y="936067"/>
                  </a:moveTo>
                  <a:cubicBezTo>
                    <a:pt x="499788" y="929895"/>
                    <a:pt x="530649" y="925094"/>
                    <a:pt x="560367" y="913435"/>
                  </a:cubicBezTo>
                  <a:cubicBezTo>
                    <a:pt x="604944" y="895833"/>
                    <a:pt x="644721" y="872059"/>
                    <a:pt x="678096" y="836397"/>
                  </a:cubicBezTo>
                  <a:cubicBezTo>
                    <a:pt x="711472" y="800507"/>
                    <a:pt x="738675" y="761188"/>
                    <a:pt x="754906" y="714782"/>
                  </a:cubicBezTo>
                  <a:cubicBezTo>
                    <a:pt x="767936" y="677977"/>
                    <a:pt x="772051" y="639344"/>
                    <a:pt x="776394" y="600711"/>
                  </a:cubicBezTo>
                  <a:cubicBezTo>
                    <a:pt x="781652" y="555219"/>
                    <a:pt x="776394" y="493726"/>
                    <a:pt x="759478" y="448920"/>
                  </a:cubicBezTo>
                  <a:cubicBezTo>
                    <a:pt x="801997" y="468808"/>
                    <a:pt x="847032" y="518643"/>
                    <a:pt x="875607" y="556362"/>
                  </a:cubicBezTo>
                  <a:cubicBezTo>
                    <a:pt x="879264" y="561163"/>
                    <a:pt x="879950" y="567106"/>
                    <a:pt x="881550" y="572821"/>
                  </a:cubicBezTo>
                  <a:cubicBezTo>
                    <a:pt x="888180" y="595910"/>
                    <a:pt x="883836" y="619684"/>
                    <a:pt x="883836" y="642773"/>
                  </a:cubicBezTo>
                  <a:cubicBezTo>
                    <a:pt x="883608" y="691008"/>
                    <a:pt x="876521" y="739014"/>
                    <a:pt x="875149" y="787248"/>
                  </a:cubicBezTo>
                  <a:cubicBezTo>
                    <a:pt x="873778" y="829768"/>
                    <a:pt x="869434" y="866801"/>
                    <a:pt x="864862" y="909092"/>
                  </a:cubicBezTo>
                  <a:cubicBezTo>
                    <a:pt x="863262" y="923722"/>
                    <a:pt x="876978" y="935838"/>
                    <a:pt x="909211" y="933324"/>
                  </a:cubicBezTo>
                  <a:cubicBezTo>
                    <a:pt x="920184" y="931266"/>
                    <a:pt x="924984" y="923951"/>
                    <a:pt x="926127" y="913435"/>
                  </a:cubicBezTo>
                  <a:cubicBezTo>
                    <a:pt x="927499" y="899491"/>
                    <a:pt x="928870" y="885775"/>
                    <a:pt x="931156" y="872059"/>
                  </a:cubicBezTo>
                  <a:cubicBezTo>
                    <a:pt x="936414" y="838912"/>
                    <a:pt x="936414" y="804850"/>
                    <a:pt x="946244" y="772389"/>
                  </a:cubicBezTo>
                  <a:cubicBezTo>
                    <a:pt x="948530" y="764845"/>
                    <a:pt x="947616" y="751129"/>
                    <a:pt x="959274" y="752958"/>
                  </a:cubicBezTo>
                  <a:cubicBezTo>
                    <a:pt x="968418" y="754330"/>
                    <a:pt x="968190" y="767131"/>
                    <a:pt x="969104" y="775361"/>
                  </a:cubicBezTo>
                  <a:cubicBezTo>
                    <a:pt x="973447" y="821310"/>
                    <a:pt x="977105" y="867030"/>
                    <a:pt x="978019" y="913207"/>
                  </a:cubicBezTo>
                  <a:cubicBezTo>
                    <a:pt x="978477" y="938353"/>
                    <a:pt x="999965" y="938810"/>
                    <a:pt x="1017110" y="938581"/>
                  </a:cubicBezTo>
                  <a:cubicBezTo>
                    <a:pt x="1034255" y="935838"/>
                    <a:pt x="1044085" y="924180"/>
                    <a:pt x="1043856" y="907035"/>
                  </a:cubicBezTo>
                  <a:cubicBezTo>
                    <a:pt x="1043628" y="885775"/>
                    <a:pt x="1046599" y="739471"/>
                    <a:pt x="1039741" y="693065"/>
                  </a:cubicBezTo>
                  <a:cubicBezTo>
                    <a:pt x="1036312" y="671119"/>
                    <a:pt x="1038598" y="666547"/>
                    <a:pt x="1054829" y="650088"/>
                  </a:cubicBezTo>
                  <a:cubicBezTo>
                    <a:pt x="1071060" y="633629"/>
                    <a:pt x="1067402" y="606426"/>
                    <a:pt x="1054829" y="569850"/>
                  </a:cubicBezTo>
                  <a:cubicBezTo>
                    <a:pt x="1045228" y="540817"/>
                    <a:pt x="1036084" y="511557"/>
                    <a:pt x="1006366" y="494869"/>
                  </a:cubicBezTo>
                  <a:cubicBezTo>
                    <a:pt x="1010938" y="488925"/>
                    <a:pt x="1015053" y="484582"/>
                    <a:pt x="1018024" y="479553"/>
                  </a:cubicBezTo>
                  <a:cubicBezTo>
                    <a:pt x="1057344" y="418288"/>
                    <a:pt x="1033341" y="356337"/>
                    <a:pt x="968875" y="341478"/>
                  </a:cubicBezTo>
                  <a:cubicBezTo>
                    <a:pt x="919726" y="328676"/>
                    <a:pt x="882693" y="352679"/>
                    <a:pt x="868063" y="403886"/>
                  </a:cubicBezTo>
                  <a:cubicBezTo>
                    <a:pt x="865091" y="414630"/>
                    <a:pt x="864177" y="426060"/>
                    <a:pt x="862348" y="437262"/>
                  </a:cubicBezTo>
                  <a:cubicBezTo>
                    <a:pt x="853432" y="434976"/>
                    <a:pt x="849775" y="429032"/>
                    <a:pt x="845203" y="424460"/>
                  </a:cubicBezTo>
                  <a:cubicBezTo>
                    <a:pt x="817314" y="396114"/>
                    <a:pt x="785767" y="372111"/>
                    <a:pt x="751248" y="352679"/>
                  </a:cubicBezTo>
                  <a:cubicBezTo>
                    <a:pt x="741647" y="347193"/>
                    <a:pt x="739361" y="342392"/>
                    <a:pt x="740961" y="332563"/>
                  </a:cubicBezTo>
                  <a:cubicBezTo>
                    <a:pt x="743247" y="318847"/>
                    <a:pt x="744390" y="304673"/>
                    <a:pt x="735018" y="292329"/>
                  </a:cubicBezTo>
                  <a:cubicBezTo>
                    <a:pt x="719473" y="272212"/>
                    <a:pt x="676953" y="249352"/>
                    <a:pt x="649293" y="269240"/>
                  </a:cubicBezTo>
                  <a:cubicBezTo>
                    <a:pt x="638548" y="277013"/>
                    <a:pt x="629176" y="274041"/>
                    <a:pt x="619803" y="265583"/>
                  </a:cubicBezTo>
                  <a:cubicBezTo>
                    <a:pt x="592371" y="241580"/>
                    <a:pt x="517162" y="206833"/>
                    <a:pt x="498874" y="201346"/>
                  </a:cubicBezTo>
                  <a:cubicBezTo>
                    <a:pt x="498874" y="201346"/>
                    <a:pt x="510075" y="161341"/>
                    <a:pt x="510075" y="157684"/>
                  </a:cubicBezTo>
                  <a:cubicBezTo>
                    <a:pt x="521048" y="155855"/>
                    <a:pt x="539336" y="147854"/>
                    <a:pt x="547794" y="140996"/>
                  </a:cubicBezTo>
                  <a:cubicBezTo>
                    <a:pt x="565168" y="126823"/>
                    <a:pt x="576826" y="108077"/>
                    <a:pt x="571797" y="85446"/>
                  </a:cubicBezTo>
                  <a:cubicBezTo>
                    <a:pt x="565625" y="57557"/>
                    <a:pt x="550080" y="35840"/>
                    <a:pt x="522419" y="22352"/>
                  </a:cubicBezTo>
                  <a:cubicBezTo>
                    <a:pt x="469613" y="-3251"/>
                    <a:pt x="414977" y="-3479"/>
                    <a:pt x="359199" y="4979"/>
                  </a:cubicBezTo>
                  <a:cubicBezTo>
                    <a:pt x="322394" y="10465"/>
                    <a:pt x="291762" y="27382"/>
                    <a:pt x="267759" y="56642"/>
                  </a:cubicBezTo>
                  <a:cubicBezTo>
                    <a:pt x="238955" y="91618"/>
                    <a:pt x="248328" y="129337"/>
                    <a:pt x="291991" y="148540"/>
                  </a:cubicBezTo>
                  <a:cubicBezTo>
                    <a:pt x="294734" y="149683"/>
                    <a:pt x="297706" y="150368"/>
                    <a:pt x="300449" y="150826"/>
                  </a:cubicBezTo>
                  <a:cubicBezTo>
                    <a:pt x="311422" y="152883"/>
                    <a:pt x="316908" y="159284"/>
                    <a:pt x="317822" y="170257"/>
                  </a:cubicBezTo>
                  <a:cubicBezTo>
                    <a:pt x="318280" y="175972"/>
                    <a:pt x="319423" y="181915"/>
                    <a:pt x="320794" y="187630"/>
                  </a:cubicBezTo>
                  <a:cubicBezTo>
                    <a:pt x="323537" y="198374"/>
                    <a:pt x="319194" y="194945"/>
                    <a:pt x="308678" y="198374"/>
                  </a:cubicBezTo>
                  <a:cubicBezTo>
                    <a:pt x="199179" y="220549"/>
                    <a:pt x="-4275" y="326848"/>
                    <a:pt x="68" y="587223"/>
                  </a:cubicBezTo>
                  <a:cubicBezTo>
                    <a:pt x="-1532" y="745643"/>
                    <a:pt x="98595" y="831368"/>
                    <a:pt x="131742" y="853542"/>
                  </a:cubicBezTo>
                  <a:cubicBezTo>
                    <a:pt x="162146" y="873888"/>
                    <a:pt x="192778" y="895605"/>
                    <a:pt x="228211" y="907035"/>
                  </a:cubicBezTo>
                  <a:cubicBezTo>
                    <a:pt x="236898" y="909778"/>
                    <a:pt x="246499" y="911835"/>
                    <a:pt x="256558" y="919608"/>
                  </a:cubicBezTo>
                  <a:cubicBezTo>
                    <a:pt x="241241" y="921436"/>
                    <a:pt x="229126" y="915493"/>
                    <a:pt x="215867" y="918922"/>
                  </a:cubicBezTo>
                  <a:cubicBezTo>
                    <a:pt x="202837" y="922351"/>
                    <a:pt x="188206" y="919379"/>
                    <a:pt x="174262" y="920522"/>
                  </a:cubicBezTo>
                  <a:cubicBezTo>
                    <a:pt x="162146" y="921436"/>
                    <a:pt x="149801" y="913207"/>
                    <a:pt x="137000" y="920522"/>
                  </a:cubicBezTo>
                  <a:cubicBezTo>
                    <a:pt x="142029" y="926923"/>
                    <a:pt x="148201" y="927837"/>
                    <a:pt x="153688" y="928980"/>
                  </a:cubicBezTo>
                  <a:cubicBezTo>
                    <a:pt x="188663" y="937210"/>
                    <a:pt x="223639" y="931266"/>
                    <a:pt x="258158" y="925551"/>
                  </a:cubicBezTo>
                  <a:cubicBezTo>
                    <a:pt x="266387" y="924180"/>
                    <a:pt x="273245" y="923951"/>
                    <a:pt x="281018" y="925323"/>
                  </a:cubicBezTo>
                  <a:cubicBezTo>
                    <a:pt x="342740" y="938124"/>
                    <a:pt x="403547" y="948640"/>
                    <a:pt x="467784" y="936067"/>
                  </a:cubicBezTo>
                  <a:close/>
                  <a:moveTo>
                    <a:pt x="907153" y="364110"/>
                  </a:moveTo>
                  <a:cubicBezTo>
                    <a:pt x="952873" y="332105"/>
                    <a:pt x="999051" y="368682"/>
                    <a:pt x="1004994" y="375082"/>
                  </a:cubicBezTo>
                  <a:cubicBezTo>
                    <a:pt x="1030826" y="402972"/>
                    <a:pt x="1029226" y="448234"/>
                    <a:pt x="1003394" y="476352"/>
                  </a:cubicBezTo>
                  <a:cubicBezTo>
                    <a:pt x="987392" y="493726"/>
                    <a:pt x="965675" y="501498"/>
                    <a:pt x="941443" y="495326"/>
                  </a:cubicBezTo>
                  <a:cubicBezTo>
                    <a:pt x="931614" y="492811"/>
                    <a:pt x="921784" y="489382"/>
                    <a:pt x="912640" y="484582"/>
                  </a:cubicBezTo>
                  <a:cubicBezTo>
                    <a:pt x="891837" y="473838"/>
                    <a:pt x="879036" y="462636"/>
                    <a:pt x="878121" y="433147"/>
                  </a:cubicBezTo>
                  <a:cubicBezTo>
                    <a:pt x="876978" y="403429"/>
                    <a:pt x="886579" y="382626"/>
                    <a:pt x="907153" y="364110"/>
                  </a:cubicBezTo>
                  <a:close/>
                  <a:moveTo>
                    <a:pt x="735246" y="362738"/>
                  </a:moveTo>
                  <a:cubicBezTo>
                    <a:pt x="742561" y="363881"/>
                    <a:pt x="748962" y="367310"/>
                    <a:pt x="755363" y="371196"/>
                  </a:cubicBezTo>
                  <a:cubicBezTo>
                    <a:pt x="787596" y="390399"/>
                    <a:pt x="816399" y="414173"/>
                    <a:pt x="842231" y="441376"/>
                  </a:cubicBezTo>
                  <a:cubicBezTo>
                    <a:pt x="856404" y="456235"/>
                    <a:pt x="871492" y="469951"/>
                    <a:pt x="886579" y="483439"/>
                  </a:cubicBezTo>
                  <a:cubicBezTo>
                    <a:pt x="912183" y="506985"/>
                    <a:pt x="944872" y="515671"/>
                    <a:pt x="978705" y="508813"/>
                  </a:cubicBezTo>
                  <a:cubicBezTo>
                    <a:pt x="1002708" y="504013"/>
                    <a:pt x="1016881" y="515443"/>
                    <a:pt x="1025340" y="532359"/>
                  </a:cubicBezTo>
                  <a:cubicBezTo>
                    <a:pt x="1036998" y="555905"/>
                    <a:pt x="1041570" y="578765"/>
                    <a:pt x="1050486" y="603682"/>
                  </a:cubicBezTo>
                  <a:cubicBezTo>
                    <a:pt x="1056201" y="619684"/>
                    <a:pt x="1054372" y="629057"/>
                    <a:pt x="1044313" y="640944"/>
                  </a:cubicBezTo>
                  <a:cubicBezTo>
                    <a:pt x="1021682" y="668376"/>
                    <a:pt x="990592" y="689865"/>
                    <a:pt x="959503" y="706781"/>
                  </a:cubicBezTo>
                  <a:cubicBezTo>
                    <a:pt x="944872" y="714782"/>
                    <a:pt x="938929" y="719125"/>
                    <a:pt x="925670" y="702209"/>
                  </a:cubicBezTo>
                  <a:cubicBezTo>
                    <a:pt x="903724" y="681864"/>
                    <a:pt x="972762" y="640716"/>
                    <a:pt x="989449" y="626314"/>
                  </a:cubicBezTo>
                  <a:cubicBezTo>
                    <a:pt x="1007966" y="610083"/>
                    <a:pt x="1009338" y="599568"/>
                    <a:pt x="999051" y="578079"/>
                  </a:cubicBezTo>
                  <a:cubicBezTo>
                    <a:pt x="994936" y="569392"/>
                    <a:pt x="990821" y="560934"/>
                    <a:pt x="986935" y="552247"/>
                  </a:cubicBezTo>
                  <a:cubicBezTo>
                    <a:pt x="985106" y="548590"/>
                    <a:pt x="982591" y="546075"/>
                    <a:pt x="978248" y="547447"/>
                  </a:cubicBezTo>
                  <a:cubicBezTo>
                    <a:pt x="972533" y="549504"/>
                    <a:pt x="973219" y="553848"/>
                    <a:pt x="975276" y="558191"/>
                  </a:cubicBezTo>
                  <a:cubicBezTo>
                    <a:pt x="979162" y="566878"/>
                    <a:pt x="983277" y="575565"/>
                    <a:pt x="987392" y="584023"/>
                  </a:cubicBezTo>
                  <a:cubicBezTo>
                    <a:pt x="994250" y="597967"/>
                    <a:pt x="991050" y="608026"/>
                    <a:pt x="979620" y="617856"/>
                  </a:cubicBezTo>
                  <a:cubicBezTo>
                    <a:pt x="961789" y="633172"/>
                    <a:pt x="922927" y="664947"/>
                    <a:pt x="918355" y="669748"/>
                  </a:cubicBezTo>
                  <a:cubicBezTo>
                    <a:pt x="908982" y="680035"/>
                    <a:pt x="905096" y="699923"/>
                    <a:pt x="915154" y="710210"/>
                  </a:cubicBezTo>
                  <a:cubicBezTo>
                    <a:pt x="928413" y="721183"/>
                    <a:pt x="943044" y="730555"/>
                    <a:pt x="956302" y="722097"/>
                  </a:cubicBezTo>
                  <a:cubicBezTo>
                    <a:pt x="975962" y="709753"/>
                    <a:pt x="1007509" y="688722"/>
                    <a:pt x="1026711" y="676377"/>
                  </a:cubicBezTo>
                  <a:cubicBezTo>
                    <a:pt x="1034712" y="681635"/>
                    <a:pt x="1033569" y="868858"/>
                    <a:pt x="1032655" y="904063"/>
                  </a:cubicBezTo>
                  <a:cubicBezTo>
                    <a:pt x="1032426" y="912978"/>
                    <a:pt x="1031969" y="921894"/>
                    <a:pt x="1021682" y="925780"/>
                  </a:cubicBezTo>
                  <a:cubicBezTo>
                    <a:pt x="1004994" y="931952"/>
                    <a:pt x="993107" y="927151"/>
                    <a:pt x="992421" y="909092"/>
                  </a:cubicBezTo>
                  <a:cubicBezTo>
                    <a:pt x="991278" y="881203"/>
                    <a:pt x="986935" y="853771"/>
                    <a:pt x="986706" y="825882"/>
                  </a:cubicBezTo>
                  <a:cubicBezTo>
                    <a:pt x="986478" y="803250"/>
                    <a:pt x="982820" y="780619"/>
                    <a:pt x="979391" y="758445"/>
                  </a:cubicBezTo>
                  <a:cubicBezTo>
                    <a:pt x="976648" y="741300"/>
                    <a:pt x="970476" y="734213"/>
                    <a:pt x="961332" y="734213"/>
                  </a:cubicBezTo>
                  <a:cubicBezTo>
                    <a:pt x="950359" y="734213"/>
                    <a:pt x="940072" y="743814"/>
                    <a:pt x="935500" y="756616"/>
                  </a:cubicBezTo>
                  <a:cubicBezTo>
                    <a:pt x="928413" y="776961"/>
                    <a:pt x="927956" y="798221"/>
                    <a:pt x="924984" y="819252"/>
                  </a:cubicBezTo>
                  <a:cubicBezTo>
                    <a:pt x="921327" y="845998"/>
                    <a:pt x="918355" y="872973"/>
                    <a:pt x="914926" y="899948"/>
                  </a:cubicBezTo>
                  <a:cubicBezTo>
                    <a:pt x="914011" y="906349"/>
                    <a:pt x="913326" y="913207"/>
                    <a:pt x="908525" y="918465"/>
                  </a:cubicBezTo>
                  <a:cubicBezTo>
                    <a:pt x="901896" y="925780"/>
                    <a:pt x="892294" y="924180"/>
                    <a:pt x="883836" y="922579"/>
                  </a:cubicBezTo>
                  <a:cubicBezTo>
                    <a:pt x="875378" y="920979"/>
                    <a:pt x="876750" y="902691"/>
                    <a:pt x="876750" y="900862"/>
                  </a:cubicBezTo>
                  <a:cubicBezTo>
                    <a:pt x="878578" y="871602"/>
                    <a:pt x="881322" y="849199"/>
                    <a:pt x="883150" y="819938"/>
                  </a:cubicBezTo>
                  <a:cubicBezTo>
                    <a:pt x="886122" y="773989"/>
                    <a:pt x="887722" y="727812"/>
                    <a:pt x="892066" y="681864"/>
                  </a:cubicBezTo>
                  <a:cubicBezTo>
                    <a:pt x="895266" y="650317"/>
                    <a:pt x="894123" y="618999"/>
                    <a:pt x="896409" y="587680"/>
                  </a:cubicBezTo>
                  <a:cubicBezTo>
                    <a:pt x="897552" y="572136"/>
                    <a:pt x="893437" y="559334"/>
                    <a:pt x="884293" y="546761"/>
                  </a:cubicBezTo>
                  <a:cubicBezTo>
                    <a:pt x="857776" y="510871"/>
                    <a:pt x="826458" y="481153"/>
                    <a:pt x="787596" y="453492"/>
                  </a:cubicBezTo>
                  <a:cubicBezTo>
                    <a:pt x="760392" y="431775"/>
                    <a:pt x="749419" y="432232"/>
                    <a:pt x="741876" y="408229"/>
                  </a:cubicBezTo>
                  <a:cubicBezTo>
                    <a:pt x="738218" y="397028"/>
                    <a:pt x="731589" y="387198"/>
                    <a:pt x="724959" y="377597"/>
                  </a:cubicBezTo>
                  <a:cubicBezTo>
                    <a:pt x="722673" y="374168"/>
                    <a:pt x="719244" y="370510"/>
                    <a:pt x="723130" y="365938"/>
                  </a:cubicBezTo>
                  <a:cubicBezTo>
                    <a:pt x="726331" y="361366"/>
                    <a:pt x="730903" y="361824"/>
                    <a:pt x="735246" y="362738"/>
                  </a:cubicBezTo>
                  <a:close/>
                  <a:moveTo>
                    <a:pt x="673753" y="273355"/>
                  </a:moveTo>
                  <a:cubicBezTo>
                    <a:pt x="674667" y="273584"/>
                    <a:pt x="675582" y="273584"/>
                    <a:pt x="676496" y="273812"/>
                  </a:cubicBezTo>
                  <a:cubicBezTo>
                    <a:pt x="676725" y="273812"/>
                    <a:pt x="677182" y="274041"/>
                    <a:pt x="677410" y="274041"/>
                  </a:cubicBezTo>
                  <a:cubicBezTo>
                    <a:pt x="678096" y="274270"/>
                    <a:pt x="678553" y="274270"/>
                    <a:pt x="679239" y="274498"/>
                  </a:cubicBezTo>
                  <a:cubicBezTo>
                    <a:pt x="679696" y="274498"/>
                    <a:pt x="679925" y="274727"/>
                    <a:pt x="680382" y="274727"/>
                  </a:cubicBezTo>
                  <a:cubicBezTo>
                    <a:pt x="680839" y="274727"/>
                    <a:pt x="681297" y="274955"/>
                    <a:pt x="681982" y="274955"/>
                  </a:cubicBezTo>
                  <a:cubicBezTo>
                    <a:pt x="682897" y="275184"/>
                    <a:pt x="683583" y="275413"/>
                    <a:pt x="684497" y="275641"/>
                  </a:cubicBezTo>
                  <a:cubicBezTo>
                    <a:pt x="684954" y="275641"/>
                    <a:pt x="685183" y="275870"/>
                    <a:pt x="685640" y="275870"/>
                  </a:cubicBezTo>
                  <a:cubicBezTo>
                    <a:pt x="686097" y="276098"/>
                    <a:pt x="686783" y="276098"/>
                    <a:pt x="687240" y="276327"/>
                  </a:cubicBezTo>
                  <a:cubicBezTo>
                    <a:pt x="687469" y="276327"/>
                    <a:pt x="687926" y="276556"/>
                    <a:pt x="688155" y="276556"/>
                  </a:cubicBezTo>
                  <a:cubicBezTo>
                    <a:pt x="688840" y="276784"/>
                    <a:pt x="689298" y="276784"/>
                    <a:pt x="689983" y="277013"/>
                  </a:cubicBezTo>
                  <a:cubicBezTo>
                    <a:pt x="690212" y="277013"/>
                    <a:pt x="690441" y="277241"/>
                    <a:pt x="690669" y="277241"/>
                  </a:cubicBezTo>
                  <a:cubicBezTo>
                    <a:pt x="693641" y="278156"/>
                    <a:pt x="696384" y="279070"/>
                    <a:pt x="699127" y="280213"/>
                  </a:cubicBezTo>
                  <a:cubicBezTo>
                    <a:pt x="699127" y="280213"/>
                    <a:pt x="699356" y="280213"/>
                    <a:pt x="699356" y="280213"/>
                  </a:cubicBezTo>
                  <a:cubicBezTo>
                    <a:pt x="702099" y="281356"/>
                    <a:pt x="704842" y="282956"/>
                    <a:pt x="707586" y="284557"/>
                  </a:cubicBezTo>
                  <a:cubicBezTo>
                    <a:pt x="707586" y="284557"/>
                    <a:pt x="707586" y="284557"/>
                    <a:pt x="707814" y="284557"/>
                  </a:cubicBezTo>
                  <a:cubicBezTo>
                    <a:pt x="711700" y="287071"/>
                    <a:pt x="715358" y="290043"/>
                    <a:pt x="718787" y="293701"/>
                  </a:cubicBezTo>
                  <a:cubicBezTo>
                    <a:pt x="736618" y="313360"/>
                    <a:pt x="735246" y="332791"/>
                    <a:pt x="712386" y="355651"/>
                  </a:cubicBezTo>
                  <a:cubicBezTo>
                    <a:pt x="705071" y="347193"/>
                    <a:pt x="697984" y="338963"/>
                    <a:pt x="690669" y="330505"/>
                  </a:cubicBezTo>
                  <a:cubicBezTo>
                    <a:pt x="687469" y="326619"/>
                    <a:pt x="684040" y="322961"/>
                    <a:pt x="680839" y="319075"/>
                  </a:cubicBezTo>
                  <a:cubicBezTo>
                    <a:pt x="680611" y="318847"/>
                    <a:pt x="680611" y="318618"/>
                    <a:pt x="680382" y="318618"/>
                  </a:cubicBezTo>
                  <a:cubicBezTo>
                    <a:pt x="679011" y="317018"/>
                    <a:pt x="677639" y="315418"/>
                    <a:pt x="676267" y="314046"/>
                  </a:cubicBezTo>
                  <a:cubicBezTo>
                    <a:pt x="675810" y="313589"/>
                    <a:pt x="675582" y="313132"/>
                    <a:pt x="675124" y="312674"/>
                  </a:cubicBezTo>
                  <a:cubicBezTo>
                    <a:pt x="673753" y="311303"/>
                    <a:pt x="672610" y="309703"/>
                    <a:pt x="671238" y="308331"/>
                  </a:cubicBezTo>
                  <a:cubicBezTo>
                    <a:pt x="671010" y="307874"/>
                    <a:pt x="670552" y="307645"/>
                    <a:pt x="670324" y="307188"/>
                  </a:cubicBezTo>
                  <a:cubicBezTo>
                    <a:pt x="668724" y="305359"/>
                    <a:pt x="667123" y="303759"/>
                    <a:pt x="665523" y="301930"/>
                  </a:cubicBezTo>
                  <a:cubicBezTo>
                    <a:pt x="665295" y="301702"/>
                    <a:pt x="665066" y="301473"/>
                    <a:pt x="664837" y="301244"/>
                  </a:cubicBezTo>
                  <a:cubicBezTo>
                    <a:pt x="663466" y="299873"/>
                    <a:pt x="662094" y="298273"/>
                    <a:pt x="660723" y="296901"/>
                  </a:cubicBezTo>
                  <a:cubicBezTo>
                    <a:pt x="660265" y="296444"/>
                    <a:pt x="659808" y="295758"/>
                    <a:pt x="659122" y="295301"/>
                  </a:cubicBezTo>
                  <a:cubicBezTo>
                    <a:pt x="657979" y="294158"/>
                    <a:pt x="656608" y="292786"/>
                    <a:pt x="655465" y="291643"/>
                  </a:cubicBezTo>
                  <a:cubicBezTo>
                    <a:pt x="655008" y="291186"/>
                    <a:pt x="654550" y="290729"/>
                    <a:pt x="653865" y="290043"/>
                  </a:cubicBezTo>
                  <a:cubicBezTo>
                    <a:pt x="652264" y="288443"/>
                    <a:pt x="650436" y="286614"/>
                    <a:pt x="648607" y="285014"/>
                  </a:cubicBezTo>
                  <a:cubicBezTo>
                    <a:pt x="657979" y="281128"/>
                    <a:pt x="663009" y="271526"/>
                    <a:pt x="673753" y="273355"/>
                  </a:cubicBezTo>
                  <a:close/>
                  <a:moveTo>
                    <a:pt x="310507" y="131166"/>
                  </a:moveTo>
                  <a:cubicBezTo>
                    <a:pt x="310507" y="133909"/>
                    <a:pt x="310964" y="137110"/>
                    <a:pt x="308450" y="139396"/>
                  </a:cubicBezTo>
                  <a:cubicBezTo>
                    <a:pt x="270731" y="136881"/>
                    <a:pt x="253129" y="103734"/>
                    <a:pt x="273474" y="73330"/>
                  </a:cubicBezTo>
                  <a:cubicBezTo>
                    <a:pt x="295191" y="40869"/>
                    <a:pt x="326966" y="24410"/>
                    <a:pt x="364457" y="17780"/>
                  </a:cubicBezTo>
                  <a:cubicBezTo>
                    <a:pt x="398747" y="11837"/>
                    <a:pt x="433265" y="13666"/>
                    <a:pt x="467327" y="18466"/>
                  </a:cubicBezTo>
                  <a:cubicBezTo>
                    <a:pt x="493844" y="22124"/>
                    <a:pt x="517847" y="33325"/>
                    <a:pt x="537964" y="51156"/>
                  </a:cubicBezTo>
                  <a:cubicBezTo>
                    <a:pt x="557167" y="68072"/>
                    <a:pt x="563339" y="96647"/>
                    <a:pt x="553052" y="116993"/>
                  </a:cubicBezTo>
                  <a:cubicBezTo>
                    <a:pt x="548023" y="127051"/>
                    <a:pt x="540936" y="135052"/>
                    <a:pt x="530192" y="139853"/>
                  </a:cubicBezTo>
                  <a:cubicBezTo>
                    <a:pt x="512361" y="147625"/>
                    <a:pt x="509846" y="146482"/>
                    <a:pt x="508703" y="127280"/>
                  </a:cubicBezTo>
                  <a:cubicBezTo>
                    <a:pt x="507560" y="109449"/>
                    <a:pt x="497045" y="99391"/>
                    <a:pt x="482186" y="92990"/>
                  </a:cubicBezTo>
                  <a:cubicBezTo>
                    <a:pt x="450639" y="79274"/>
                    <a:pt x="417949" y="80645"/>
                    <a:pt x="384802" y="85217"/>
                  </a:cubicBezTo>
                  <a:cubicBezTo>
                    <a:pt x="368800" y="87503"/>
                    <a:pt x="353713" y="93218"/>
                    <a:pt x="338168" y="97105"/>
                  </a:cubicBezTo>
                  <a:cubicBezTo>
                    <a:pt x="319880" y="101448"/>
                    <a:pt x="310050" y="111964"/>
                    <a:pt x="310507" y="131166"/>
                  </a:cubicBezTo>
                  <a:close/>
                  <a:moveTo>
                    <a:pt x="336339" y="191974"/>
                  </a:moveTo>
                  <a:cubicBezTo>
                    <a:pt x="336110" y="191745"/>
                    <a:pt x="336110" y="191288"/>
                    <a:pt x="335882" y="190831"/>
                  </a:cubicBezTo>
                  <a:cubicBezTo>
                    <a:pt x="335882" y="190831"/>
                    <a:pt x="335882" y="190602"/>
                    <a:pt x="335882" y="190602"/>
                  </a:cubicBezTo>
                  <a:cubicBezTo>
                    <a:pt x="335653" y="190145"/>
                    <a:pt x="335653" y="189916"/>
                    <a:pt x="335425" y="189459"/>
                  </a:cubicBezTo>
                  <a:cubicBezTo>
                    <a:pt x="335425" y="189230"/>
                    <a:pt x="335196" y="189002"/>
                    <a:pt x="335196" y="188773"/>
                  </a:cubicBezTo>
                  <a:cubicBezTo>
                    <a:pt x="335196" y="188545"/>
                    <a:pt x="334967" y="188087"/>
                    <a:pt x="334967" y="187859"/>
                  </a:cubicBezTo>
                  <a:cubicBezTo>
                    <a:pt x="334739" y="187173"/>
                    <a:pt x="334739" y="186716"/>
                    <a:pt x="334510" y="186030"/>
                  </a:cubicBezTo>
                  <a:cubicBezTo>
                    <a:pt x="331081" y="170485"/>
                    <a:pt x="331310" y="166142"/>
                    <a:pt x="344797" y="162256"/>
                  </a:cubicBezTo>
                  <a:cubicBezTo>
                    <a:pt x="346855" y="161570"/>
                    <a:pt x="348912" y="161113"/>
                    <a:pt x="351198" y="160427"/>
                  </a:cubicBezTo>
                  <a:cubicBezTo>
                    <a:pt x="351884" y="160198"/>
                    <a:pt x="352798" y="159970"/>
                    <a:pt x="353484" y="159741"/>
                  </a:cubicBezTo>
                  <a:cubicBezTo>
                    <a:pt x="354856" y="159284"/>
                    <a:pt x="356227" y="159055"/>
                    <a:pt x="357599" y="158598"/>
                  </a:cubicBezTo>
                  <a:cubicBezTo>
                    <a:pt x="358513" y="158369"/>
                    <a:pt x="359428" y="158141"/>
                    <a:pt x="360342" y="157912"/>
                  </a:cubicBezTo>
                  <a:cubicBezTo>
                    <a:pt x="361485" y="157684"/>
                    <a:pt x="362628" y="157455"/>
                    <a:pt x="363771" y="156998"/>
                  </a:cubicBezTo>
                  <a:cubicBezTo>
                    <a:pt x="364914" y="156769"/>
                    <a:pt x="365828" y="156541"/>
                    <a:pt x="366971" y="156312"/>
                  </a:cubicBezTo>
                  <a:cubicBezTo>
                    <a:pt x="367886" y="156083"/>
                    <a:pt x="369029" y="155855"/>
                    <a:pt x="369943" y="155626"/>
                  </a:cubicBezTo>
                  <a:cubicBezTo>
                    <a:pt x="371086" y="155398"/>
                    <a:pt x="372229" y="155169"/>
                    <a:pt x="373601" y="154940"/>
                  </a:cubicBezTo>
                  <a:cubicBezTo>
                    <a:pt x="374287" y="154712"/>
                    <a:pt x="374972" y="154712"/>
                    <a:pt x="375430" y="154483"/>
                  </a:cubicBezTo>
                  <a:cubicBezTo>
                    <a:pt x="380459" y="153569"/>
                    <a:pt x="385488" y="152654"/>
                    <a:pt x="390517" y="152197"/>
                  </a:cubicBezTo>
                  <a:cubicBezTo>
                    <a:pt x="390974" y="152197"/>
                    <a:pt x="391203" y="152197"/>
                    <a:pt x="391660" y="151969"/>
                  </a:cubicBezTo>
                  <a:cubicBezTo>
                    <a:pt x="393260" y="151740"/>
                    <a:pt x="395089" y="151511"/>
                    <a:pt x="396689" y="151511"/>
                  </a:cubicBezTo>
                  <a:cubicBezTo>
                    <a:pt x="397147" y="151511"/>
                    <a:pt x="397375" y="151511"/>
                    <a:pt x="397832" y="151511"/>
                  </a:cubicBezTo>
                  <a:cubicBezTo>
                    <a:pt x="399661" y="151283"/>
                    <a:pt x="401261" y="151283"/>
                    <a:pt x="403090" y="151054"/>
                  </a:cubicBezTo>
                  <a:cubicBezTo>
                    <a:pt x="403319" y="151054"/>
                    <a:pt x="403319" y="151054"/>
                    <a:pt x="403547" y="151054"/>
                  </a:cubicBezTo>
                  <a:cubicBezTo>
                    <a:pt x="413149" y="150368"/>
                    <a:pt x="422978" y="150368"/>
                    <a:pt x="432580" y="151283"/>
                  </a:cubicBezTo>
                  <a:cubicBezTo>
                    <a:pt x="432580" y="151283"/>
                    <a:pt x="432808" y="151283"/>
                    <a:pt x="432808" y="151283"/>
                  </a:cubicBezTo>
                  <a:cubicBezTo>
                    <a:pt x="434866" y="151511"/>
                    <a:pt x="436694" y="151740"/>
                    <a:pt x="438752" y="151969"/>
                  </a:cubicBezTo>
                  <a:lnTo>
                    <a:pt x="438752" y="151969"/>
                  </a:lnTo>
                  <a:cubicBezTo>
                    <a:pt x="444924" y="152654"/>
                    <a:pt x="451325" y="153797"/>
                    <a:pt x="457497" y="155169"/>
                  </a:cubicBezTo>
                  <a:cubicBezTo>
                    <a:pt x="467098" y="157455"/>
                    <a:pt x="479214" y="161798"/>
                    <a:pt x="486758" y="167742"/>
                  </a:cubicBezTo>
                  <a:cubicBezTo>
                    <a:pt x="496588" y="175743"/>
                    <a:pt x="487901" y="186487"/>
                    <a:pt x="484700" y="195174"/>
                  </a:cubicBezTo>
                  <a:cubicBezTo>
                    <a:pt x="481957" y="202718"/>
                    <a:pt x="474871" y="199517"/>
                    <a:pt x="469384" y="198374"/>
                  </a:cubicBezTo>
                  <a:cubicBezTo>
                    <a:pt x="445610" y="193345"/>
                    <a:pt x="421607" y="191974"/>
                    <a:pt x="397604" y="190831"/>
                  </a:cubicBezTo>
                  <a:cubicBezTo>
                    <a:pt x="382745" y="190145"/>
                    <a:pt x="365371" y="189002"/>
                    <a:pt x="350969" y="193345"/>
                  </a:cubicBezTo>
                  <a:cubicBezTo>
                    <a:pt x="343426" y="195631"/>
                    <a:pt x="339082" y="197460"/>
                    <a:pt x="336339" y="191974"/>
                  </a:cubicBezTo>
                  <a:cubicBezTo>
                    <a:pt x="336339" y="191974"/>
                    <a:pt x="336339" y="191974"/>
                    <a:pt x="336339" y="191974"/>
                  </a:cubicBezTo>
                  <a:close/>
                  <a:moveTo>
                    <a:pt x="444238" y="141682"/>
                  </a:moveTo>
                  <a:cubicBezTo>
                    <a:pt x="442409" y="141453"/>
                    <a:pt x="440581" y="140996"/>
                    <a:pt x="438752" y="140767"/>
                  </a:cubicBezTo>
                  <a:cubicBezTo>
                    <a:pt x="438523" y="140767"/>
                    <a:pt x="438295" y="140767"/>
                    <a:pt x="438066" y="140767"/>
                  </a:cubicBezTo>
                  <a:cubicBezTo>
                    <a:pt x="436237" y="140539"/>
                    <a:pt x="434637" y="140310"/>
                    <a:pt x="432808" y="140081"/>
                  </a:cubicBezTo>
                  <a:cubicBezTo>
                    <a:pt x="432808" y="140081"/>
                    <a:pt x="432580" y="140081"/>
                    <a:pt x="432580" y="140081"/>
                  </a:cubicBezTo>
                  <a:cubicBezTo>
                    <a:pt x="428922" y="139624"/>
                    <a:pt x="425036" y="139396"/>
                    <a:pt x="421150" y="139396"/>
                  </a:cubicBezTo>
                  <a:cubicBezTo>
                    <a:pt x="420921" y="139396"/>
                    <a:pt x="420692" y="139396"/>
                    <a:pt x="420464" y="139396"/>
                  </a:cubicBezTo>
                  <a:cubicBezTo>
                    <a:pt x="418864" y="139396"/>
                    <a:pt x="417035" y="139396"/>
                    <a:pt x="415435" y="139396"/>
                  </a:cubicBezTo>
                  <a:cubicBezTo>
                    <a:pt x="415206" y="139396"/>
                    <a:pt x="414977" y="139396"/>
                    <a:pt x="414977" y="139396"/>
                  </a:cubicBezTo>
                  <a:cubicBezTo>
                    <a:pt x="411320" y="139396"/>
                    <a:pt x="407434" y="139396"/>
                    <a:pt x="403776" y="139624"/>
                  </a:cubicBezTo>
                  <a:cubicBezTo>
                    <a:pt x="403547" y="139624"/>
                    <a:pt x="403319" y="139624"/>
                    <a:pt x="403090" y="139624"/>
                  </a:cubicBezTo>
                  <a:cubicBezTo>
                    <a:pt x="401490" y="139624"/>
                    <a:pt x="399890" y="139853"/>
                    <a:pt x="398290" y="139853"/>
                  </a:cubicBezTo>
                  <a:cubicBezTo>
                    <a:pt x="398061" y="139853"/>
                    <a:pt x="397604" y="139853"/>
                    <a:pt x="397375" y="139853"/>
                  </a:cubicBezTo>
                  <a:cubicBezTo>
                    <a:pt x="393718" y="140081"/>
                    <a:pt x="390060" y="140539"/>
                    <a:pt x="386402" y="140996"/>
                  </a:cubicBezTo>
                  <a:cubicBezTo>
                    <a:pt x="386174" y="140996"/>
                    <a:pt x="385945" y="140996"/>
                    <a:pt x="385717" y="140996"/>
                  </a:cubicBezTo>
                  <a:cubicBezTo>
                    <a:pt x="384116" y="141224"/>
                    <a:pt x="382516" y="141453"/>
                    <a:pt x="380916" y="141682"/>
                  </a:cubicBezTo>
                  <a:cubicBezTo>
                    <a:pt x="380459" y="141682"/>
                    <a:pt x="380002" y="141682"/>
                    <a:pt x="379773" y="141910"/>
                  </a:cubicBezTo>
                  <a:cubicBezTo>
                    <a:pt x="378401" y="142139"/>
                    <a:pt x="376801" y="142367"/>
                    <a:pt x="375430" y="142596"/>
                  </a:cubicBezTo>
                  <a:cubicBezTo>
                    <a:pt x="375201" y="142596"/>
                    <a:pt x="374744" y="142596"/>
                    <a:pt x="374515" y="142825"/>
                  </a:cubicBezTo>
                  <a:cubicBezTo>
                    <a:pt x="372686" y="143053"/>
                    <a:pt x="370858" y="143282"/>
                    <a:pt x="369257" y="143739"/>
                  </a:cubicBezTo>
                  <a:cubicBezTo>
                    <a:pt x="369029" y="143739"/>
                    <a:pt x="368800" y="143739"/>
                    <a:pt x="368800" y="143739"/>
                  </a:cubicBezTo>
                  <a:cubicBezTo>
                    <a:pt x="367200" y="143968"/>
                    <a:pt x="365600" y="144196"/>
                    <a:pt x="364228" y="144653"/>
                  </a:cubicBezTo>
                  <a:cubicBezTo>
                    <a:pt x="363771" y="144653"/>
                    <a:pt x="363085" y="144882"/>
                    <a:pt x="362628" y="144882"/>
                  </a:cubicBezTo>
                  <a:cubicBezTo>
                    <a:pt x="361256" y="145111"/>
                    <a:pt x="360113" y="145339"/>
                    <a:pt x="358742" y="145568"/>
                  </a:cubicBezTo>
                  <a:cubicBezTo>
                    <a:pt x="358285" y="145568"/>
                    <a:pt x="357827" y="145796"/>
                    <a:pt x="357142" y="145796"/>
                  </a:cubicBezTo>
                  <a:cubicBezTo>
                    <a:pt x="355541" y="146025"/>
                    <a:pt x="353713" y="146482"/>
                    <a:pt x="352112" y="146939"/>
                  </a:cubicBezTo>
                  <a:cubicBezTo>
                    <a:pt x="350741" y="147168"/>
                    <a:pt x="349369" y="148311"/>
                    <a:pt x="347998" y="148540"/>
                  </a:cubicBezTo>
                  <a:cubicBezTo>
                    <a:pt x="340454" y="149911"/>
                    <a:pt x="331996" y="154255"/>
                    <a:pt x="326966" y="143968"/>
                  </a:cubicBezTo>
                  <a:cubicBezTo>
                    <a:pt x="322166" y="134595"/>
                    <a:pt x="325366" y="120422"/>
                    <a:pt x="334510" y="114707"/>
                  </a:cubicBezTo>
                  <a:cubicBezTo>
                    <a:pt x="339997" y="111278"/>
                    <a:pt x="346169" y="108535"/>
                    <a:pt x="352570" y="106706"/>
                  </a:cubicBezTo>
                  <a:cubicBezTo>
                    <a:pt x="354627" y="106020"/>
                    <a:pt x="356684" y="105563"/>
                    <a:pt x="358742" y="104877"/>
                  </a:cubicBezTo>
                  <a:cubicBezTo>
                    <a:pt x="359428" y="104648"/>
                    <a:pt x="360342" y="104420"/>
                    <a:pt x="361028" y="104191"/>
                  </a:cubicBezTo>
                  <a:cubicBezTo>
                    <a:pt x="362399" y="103734"/>
                    <a:pt x="363771" y="103505"/>
                    <a:pt x="364914" y="103048"/>
                  </a:cubicBezTo>
                  <a:cubicBezTo>
                    <a:pt x="365828" y="102820"/>
                    <a:pt x="366743" y="102591"/>
                    <a:pt x="367657" y="102362"/>
                  </a:cubicBezTo>
                  <a:cubicBezTo>
                    <a:pt x="368800" y="102134"/>
                    <a:pt x="369943" y="101905"/>
                    <a:pt x="371086" y="101448"/>
                  </a:cubicBezTo>
                  <a:cubicBezTo>
                    <a:pt x="372229" y="101219"/>
                    <a:pt x="373144" y="100991"/>
                    <a:pt x="374287" y="100762"/>
                  </a:cubicBezTo>
                  <a:cubicBezTo>
                    <a:pt x="375201" y="100534"/>
                    <a:pt x="376344" y="100305"/>
                    <a:pt x="377258" y="100076"/>
                  </a:cubicBezTo>
                  <a:cubicBezTo>
                    <a:pt x="378401" y="99848"/>
                    <a:pt x="379544" y="99619"/>
                    <a:pt x="380687" y="99391"/>
                  </a:cubicBezTo>
                  <a:cubicBezTo>
                    <a:pt x="381602" y="99162"/>
                    <a:pt x="382516" y="98933"/>
                    <a:pt x="383431" y="98933"/>
                  </a:cubicBezTo>
                  <a:cubicBezTo>
                    <a:pt x="384574" y="98705"/>
                    <a:pt x="385945" y="98476"/>
                    <a:pt x="387088" y="98248"/>
                  </a:cubicBezTo>
                  <a:cubicBezTo>
                    <a:pt x="387774" y="98019"/>
                    <a:pt x="388688" y="98019"/>
                    <a:pt x="389374" y="97790"/>
                  </a:cubicBezTo>
                  <a:cubicBezTo>
                    <a:pt x="390746" y="97562"/>
                    <a:pt x="392117" y="97333"/>
                    <a:pt x="393489" y="97105"/>
                  </a:cubicBezTo>
                  <a:cubicBezTo>
                    <a:pt x="393946" y="97105"/>
                    <a:pt x="394403" y="96876"/>
                    <a:pt x="395089" y="96876"/>
                  </a:cubicBezTo>
                  <a:cubicBezTo>
                    <a:pt x="402633" y="95733"/>
                    <a:pt x="409948" y="95047"/>
                    <a:pt x="417492" y="94819"/>
                  </a:cubicBezTo>
                  <a:cubicBezTo>
                    <a:pt x="417492" y="94819"/>
                    <a:pt x="417721" y="94819"/>
                    <a:pt x="417721" y="94819"/>
                  </a:cubicBezTo>
                  <a:cubicBezTo>
                    <a:pt x="419549" y="94819"/>
                    <a:pt x="421150" y="94819"/>
                    <a:pt x="422978" y="94819"/>
                  </a:cubicBezTo>
                  <a:cubicBezTo>
                    <a:pt x="423207" y="94819"/>
                    <a:pt x="423664" y="94819"/>
                    <a:pt x="423893" y="94819"/>
                  </a:cubicBezTo>
                  <a:cubicBezTo>
                    <a:pt x="425493" y="94819"/>
                    <a:pt x="427322" y="94819"/>
                    <a:pt x="428922" y="95047"/>
                  </a:cubicBezTo>
                  <a:cubicBezTo>
                    <a:pt x="429379" y="95047"/>
                    <a:pt x="429608" y="95047"/>
                    <a:pt x="430065" y="95047"/>
                  </a:cubicBezTo>
                  <a:cubicBezTo>
                    <a:pt x="431665" y="95047"/>
                    <a:pt x="433494" y="95276"/>
                    <a:pt x="435094" y="95276"/>
                  </a:cubicBezTo>
                  <a:cubicBezTo>
                    <a:pt x="435551" y="95276"/>
                    <a:pt x="435780" y="95276"/>
                    <a:pt x="436237" y="95276"/>
                  </a:cubicBezTo>
                  <a:cubicBezTo>
                    <a:pt x="438066" y="95504"/>
                    <a:pt x="439666" y="95504"/>
                    <a:pt x="441495" y="95733"/>
                  </a:cubicBezTo>
                  <a:cubicBezTo>
                    <a:pt x="441724" y="95733"/>
                    <a:pt x="441952" y="95733"/>
                    <a:pt x="442409" y="95733"/>
                  </a:cubicBezTo>
                  <a:cubicBezTo>
                    <a:pt x="444238" y="95962"/>
                    <a:pt x="446067" y="96190"/>
                    <a:pt x="447896" y="96419"/>
                  </a:cubicBezTo>
                  <a:cubicBezTo>
                    <a:pt x="447896" y="96419"/>
                    <a:pt x="447896" y="96419"/>
                    <a:pt x="447896" y="96419"/>
                  </a:cubicBezTo>
                  <a:cubicBezTo>
                    <a:pt x="452011" y="97105"/>
                    <a:pt x="456125" y="97790"/>
                    <a:pt x="460240" y="98933"/>
                  </a:cubicBezTo>
                  <a:cubicBezTo>
                    <a:pt x="492473" y="106706"/>
                    <a:pt x="503674" y="123394"/>
                    <a:pt x="493159" y="158827"/>
                  </a:cubicBezTo>
                  <a:cubicBezTo>
                    <a:pt x="477385" y="149911"/>
                    <a:pt x="460926" y="144425"/>
                    <a:pt x="444238" y="141682"/>
                  </a:cubicBezTo>
                  <a:close/>
                  <a:moveTo>
                    <a:pt x="342968" y="926466"/>
                  </a:moveTo>
                  <a:cubicBezTo>
                    <a:pt x="301363" y="920522"/>
                    <a:pt x="262044" y="906806"/>
                    <a:pt x="222725" y="892861"/>
                  </a:cubicBezTo>
                  <a:cubicBezTo>
                    <a:pt x="221125" y="892176"/>
                    <a:pt x="219296" y="891490"/>
                    <a:pt x="217696" y="890575"/>
                  </a:cubicBezTo>
                  <a:cubicBezTo>
                    <a:pt x="217238" y="890347"/>
                    <a:pt x="216553" y="890118"/>
                    <a:pt x="216095" y="889890"/>
                  </a:cubicBezTo>
                  <a:cubicBezTo>
                    <a:pt x="214952" y="889432"/>
                    <a:pt x="213809" y="888975"/>
                    <a:pt x="212666" y="888289"/>
                  </a:cubicBezTo>
                  <a:cubicBezTo>
                    <a:pt x="211981" y="888061"/>
                    <a:pt x="211295" y="887604"/>
                    <a:pt x="210609" y="887375"/>
                  </a:cubicBezTo>
                  <a:cubicBezTo>
                    <a:pt x="209695" y="886918"/>
                    <a:pt x="208552" y="886461"/>
                    <a:pt x="207637" y="886003"/>
                  </a:cubicBezTo>
                  <a:cubicBezTo>
                    <a:pt x="206951" y="885546"/>
                    <a:pt x="206266" y="885318"/>
                    <a:pt x="205351" y="884860"/>
                  </a:cubicBezTo>
                  <a:cubicBezTo>
                    <a:pt x="204437" y="884403"/>
                    <a:pt x="203522" y="883946"/>
                    <a:pt x="202608" y="883489"/>
                  </a:cubicBezTo>
                  <a:cubicBezTo>
                    <a:pt x="201922" y="883032"/>
                    <a:pt x="201008" y="882803"/>
                    <a:pt x="200322" y="882346"/>
                  </a:cubicBezTo>
                  <a:cubicBezTo>
                    <a:pt x="199408" y="881889"/>
                    <a:pt x="198493" y="881431"/>
                    <a:pt x="197579" y="880974"/>
                  </a:cubicBezTo>
                  <a:cubicBezTo>
                    <a:pt x="196893" y="880517"/>
                    <a:pt x="195979" y="880288"/>
                    <a:pt x="195293" y="879831"/>
                  </a:cubicBezTo>
                  <a:cubicBezTo>
                    <a:pt x="194378" y="879374"/>
                    <a:pt x="193464" y="878917"/>
                    <a:pt x="192550" y="878460"/>
                  </a:cubicBezTo>
                  <a:cubicBezTo>
                    <a:pt x="191864" y="878002"/>
                    <a:pt x="190949" y="877545"/>
                    <a:pt x="190264" y="877317"/>
                  </a:cubicBezTo>
                  <a:cubicBezTo>
                    <a:pt x="189349" y="876859"/>
                    <a:pt x="188435" y="876402"/>
                    <a:pt x="187749" y="875945"/>
                  </a:cubicBezTo>
                  <a:cubicBezTo>
                    <a:pt x="187063" y="875488"/>
                    <a:pt x="186149" y="875031"/>
                    <a:pt x="185463" y="874573"/>
                  </a:cubicBezTo>
                  <a:cubicBezTo>
                    <a:pt x="184549" y="874116"/>
                    <a:pt x="183863" y="873659"/>
                    <a:pt x="182948" y="873202"/>
                  </a:cubicBezTo>
                  <a:cubicBezTo>
                    <a:pt x="182263" y="872745"/>
                    <a:pt x="181348" y="872287"/>
                    <a:pt x="180662" y="871830"/>
                  </a:cubicBezTo>
                  <a:cubicBezTo>
                    <a:pt x="179748" y="871373"/>
                    <a:pt x="179062" y="870916"/>
                    <a:pt x="178148" y="870459"/>
                  </a:cubicBezTo>
                  <a:cubicBezTo>
                    <a:pt x="177462" y="870001"/>
                    <a:pt x="176548" y="869544"/>
                    <a:pt x="175862" y="869087"/>
                  </a:cubicBezTo>
                  <a:cubicBezTo>
                    <a:pt x="174947" y="868630"/>
                    <a:pt x="174262" y="868173"/>
                    <a:pt x="173347" y="867715"/>
                  </a:cubicBezTo>
                  <a:cubicBezTo>
                    <a:pt x="172661" y="867258"/>
                    <a:pt x="171747" y="866801"/>
                    <a:pt x="171061" y="866344"/>
                  </a:cubicBezTo>
                  <a:cubicBezTo>
                    <a:pt x="170375" y="865887"/>
                    <a:pt x="169461" y="865429"/>
                    <a:pt x="168775" y="864744"/>
                  </a:cubicBezTo>
                  <a:cubicBezTo>
                    <a:pt x="168089" y="864286"/>
                    <a:pt x="167175" y="863829"/>
                    <a:pt x="166489" y="863372"/>
                  </a:cubicBezTo>
                  <a:cubicBezTo>
                    <a:pt x="165803" y="862915"/>
                    <a:pt x="164889" y="862458"/>
                    <a:pt x="164203" y="861772"/>
                  </a:cubicBezTo>
                  <a:cubicBezTo>
                    <a:pt x="163517" y="861315"/>
                    <a:pt x="162603" y="860857"/>
                    <a:pt x="161917" y="860172"/>
                  </a:cubicBezTo>
                  <a:cubicBezTo>
                    <a:pt x="161231" y="859714"/>
                    <a:pt x="160317" y="859257"/>
                    <a:pt x="159631" y="858571"/>
                  </a:cubicBezTo>
                  <a:cubicBezTo>
                    <a:pt x="158945" y="858114"/>
                    <a:pt x="158031" y="857428"/>
                    <a:pt x="157345" y="856971"/>
                  </a:cubicBezTo>
                  <a:cubicBezTo>
                    <a:pt x="156659" y="856514"/>
                    <a:pt x="155974" y="856057"/>
                    <a:pt x="155288" y="855371"/>
                  </a:cubicBezTo>
                  <a:cubicBezTo>
                    <a:pt x="154373" y="854914"/>
                    <a:pt x="153688" y="854228"/>
                    <a:pt x="152773" y="853771"/>
                  </a:cubicBezTo>
                  <a:cubicBezTo>
                    <a:pt x="152087" y="853314"/>
                    <a:pt x="151402" y="852856"/>
                    <a:pt x="150716" y="852399"/>
                  </a:cubicBezTo>
                  <a:cubicBezTo>
                    <a:pt x="149801" y="851713"/>
                    <a:pt x="149116" y="851256"/>
                    <a:pt x="148201" y="850570"/>
                  </a:cubicBezTo>
                  <a:cubicBezTo>
                    <a:pt x="147744" y="850113"/>
                    <a:pt x="147058" y="849885"/>
                    <a:pt x="146601" y="849427"/>
                  </a:cubicBezTo>
                  <a:cubicBezTo>
                    <a:pt x="143172" y="846913"/>
                    <a:pt x="139743" y="844170"/>
                    <a:pt x="136543" y="841655"/>
                  </a:cubicBezTo>
                  <a:cubicBezTo>
                    <a:pt x="136085" y="841426"/>
                    <a:pt x="135628" y="840969"/>
                    <a:pt x="135400" y="840741"/>
                  </a:cubicBezTo>
                  <a:cubicBezTo>
                    <a:pt x="134485" y="840055"/>
                    <a:pt x="133571" y="839140"/>
                    <a:pt x="132656" y="838455"/>
                  </a:cubicBezTo>
                  <a:cubicBezTo>
                    <a:pt x="132199" y="837997"/>
                    <a:pt x="131742" y="837540"/>
                    <a:pt x="131285" y="837312"/>
                  </a:cubicBezTo>
                  <a:cubicBezTo>
                    <a:pt x="130370" y="836626"/>
                    <a:pt x="129456" y="835711"/>
                    <a:pt x="128542" y="835026"/>
                  </a:cubicBezTo>
                  <a:cubicBezTo>
                    <a:pt x="128084" y="834568"/>
                    <a:pt x="127627" y="834111"/>
                    <a:pt x="126941" y="833654"/>
                  </a:cubicBezTo>
                  <a:cubicBezTo>
                    <a:pt x="126027" y="832968"/>
                    <a:pt x="125113" y="832054"/>
                    <a:pt x="124427" y="831368"/>
                  </a:cubicBezTo>
                  <a:cubicBezTo>
                    <a:pt x="123970" y="830911"/>
                    <a:pt x="123284" y="830454"/>
                    <a:pt x="122827" y="829996"/>
                  </a:cubicBezTo>
                  <a:cubicBezTo>
                    <a:pt x="121912" y="829311"/>
                    <a:pt x="121226" y="828396"/>
                    <a:pt x="120312" y="827710"/>
                  </a:cubicBezTo>
                  <a:cubicBezTo>
                    <a:pt x="119855" y="827253"/>
                    <a:pt x="119398" y="826796"/>
                    <a:pt x="118712" y="826339"/>
                  </a:cubicBezTo>
                  <a:cubicBezTo>
                    <a:pt x="117797" y="825653"/>
                    <a:pt x="117112" y="824739"/>
                    <a:pt x="116197" y="824053"/>
                  </a:cubicBezTo>
                  <a:cubicBezTo>
                    <a:pt x="115740" y="823596"/>
                    <a:pt x="115283" y="823138"/>
                    <a:pt x="114826" y="822681"/>
                  </a:cubicBezTo>
                  <a:cubicBezTo>
                    <a:pt x="113911" y="821767"/>
                    <a:pt x="113225" y="821081"/>
                    <a:pt x="112311" y="820167"/>
                  </a:cubicBezTo>
                  <a:cubicBezTo>
                    <a:pt x="111854" y="819709"/>
                    <a:pt x="111397" y="819252"/>
                    <a:pt x="110939" y="818795"/>
                  </a:cubicBezTo>
                  <a:cubicBezTo>
                    <a:pt x="110025" y="817881"/>
                    <a:pt x="109339" y="817195"/>
                    <a:pt x="108425" y="816280"/>
                  </a:cubicBezTo>
                  <a:cubicBezTo>
                    <a:pt x="107968" y="815823"/>
                    <a:pt x="107510" y="815366"/>
                    <a:pt x="107053" y="814909"/>
                  </a:cubicBezTo>
                  <a:cubicBezTo>
                    <a:pt x="106139" y="813994"/>
                    <a:pt x="105453" y="813080"/>
                    <a:pt x="104539" y="812394"/>
                  </a:cubicBezTo>
                  <a:cubicBezTo>
                    <a:pt x="104081" y="811937"/>
                    <a:pt x="103624" y="811480"/>
                    <a:pt x="103167" y="811023"/>
                  </a:cubicBezTo>
                  <a:cubicBezTo>
                    <a:pt x="102253" y="810108"/>
                    <a:pt x="101567" y="809194"/>
                    <a:pt x="100652" y="808279"/>
                  </a:cubicBezTo>
                  <a:cubicBezTo>
                    <a:pt x="100195" y="807822"/>
                    <a:pt x="99967" y="807365"/>
                    <a:pt x="99509" y="806908"/>
                  </a:cubicBezTo>
                  <a:cubicBezTo>
                    <a:pt x="98595" y="805993"/>
                    <a:pt x="97681" y="805079"/>
                    <a:pt x="96995" y="804165"/>
                  </a:cubicBezTo>
                  <a:cubicBezTo>
                    <a:pt x="96538" y="803707"/>
                    <a:pt x="96309" y="803479"/>
                    <a:pt x="95852" y="803022"/>
                  </a:cubicBezTo>
                  <a:cubicBezTo>
                    <a:pt x="94937" y="802107"/>
                    <a:pt x="94023" y="800964"/>
                    <a:pt x="93109" y="800050"/>
                  </a:cubicBezTo>
                  <a:cubicBezTo>
                    <a:pt x="92880" y="799821"/>
                    <a:pt x="92651" y="799364"/>
                    <a:pt x="92194" y="799135"/>
                  </a:cubicBezTo>
                  <a:cubicBezTo>
                    <a:pt x="91280" y="797992"/>
                    <a:pt x="90365" y="797078"/>
                    <a:pt x="89451" y="795935"/>
                  </a:cubicBezTo>
                  <a:cubicBezTo>
                    <a:pt x="89222" y="795706"/>
                    <a:pt x="88994" y="795478"/>
                    <a:pt x="88765" y="795249"/>
                  </a:cubicBezTo>
                  <a:cubicBezTo>
                    <a:pt x="87851" y="794106"/>
                    <a:pt x="86708" y="792963"/>
                    <a:pt x="85793" y="791592"/>
                  </a:cubicBezTo>
                  <a:cubicBezTo>
                    <a:pt x="85793" y="791592"/>
                    <a:pt x="85793" y="791592"/>
                    <a:pt x="85793" y="791592"/>
                  </a:cubicBezTo>
                  <a:cubicBezTo>
                    <a:pt x="78021" y="781990"/>
                    <a:pt x="70477" y="771703"/>
                    <a:pt x="63848" y="761188"/>
                  </a:cubicBezTo>
                  <a:cubicBezTo>
                    <a:pt x="63848" y="761188"/>
                    <a:pt x="63619" y="760959"/>
                    <a:pt x="63619" y="760959"/>
                  </a:cubicBezTo>
                  <a:cubicBezTo>
                    <a:pt x="62705" y="759588"/>
                    <a:pt x="61790" y="758216"/>
                    <a:pt x="61105" y="756844"/>
                  </a:cubicBezTo>
                  <a:cubicBezTo>
                    <a:pt x="61105" y="756616"/>
                    <a:pt x="60876" y="756387"/>
                    <a:pt x="60876" y="756387"/>
                  </a:cubicBezTo>
                  <a:cubicBezTo>
                    <a:pt x="59962" y="755016"/>
                    <a:pt x="59276" y="753644"/>
                    <a:pt x="58361" y="752272"/>
                  </a:cubicBezTo>
                  <a:cubicBezTo>
                    <a:pt x="58133" y="752044"/>
                    <a:pt x="58133" y="751815"/>
                    <a:pt x="57904" y="751587"/>
                  </a:cubicBezTo>
                  <a:cubicBezTo>
                    <a:pt x="57218" y="750215"/>
                    <a:pt x="56304" y="748843"/>
                    <a:pt x="55618" y="747472"/>
                  </a:cubicBezTo>
                  <a:cubicBezTo>
                    <a:pt x="55390" y="747243"/>
                    <a:pt x="55390" y="747015"/>
                    <a:pt x="55161" y="746786"/>
                  </a:cubicBezTo>
                  <a:cubicBezTo>
                    <a:pt x="54475" y="745414"/>
                    <a:pt x="53561" y="744043"/>
                    <a:pt x="52875" y="742671"/>
                  </a:cubicBezTo>
                  <a:cubicBezTo>
                    <a:pt x="52646" y="742443"/>
                    <a:pt x="52646" y="742214"/>
                    <a:pt x="52418" y="741985"/>
                  </a:cubicBezTo>
                  <a:cubicBezTo>
                    <a:pt x="51732" y="740614"/>
                    <a:pt x="50818" y="739242"/>
                    <a:pt x="50132" y="737871"/>
                  </a:cubicBezTo>
                  <a:cubicBezTo>
                    <a:pt x="49903" y="737642"/>
                    <a:pt x="49903" y="737413"/>
                    <a:pt x="49675" y="737185"/>
                  </a:cubicBezTo>
                  <a:cubicBezTo>
                    <a:pt x="48989" y="735813"/>
                    <a:pt x="48303" y="734213"/>
                    <a:pt x="47389" y="732841"/>
                  </a:cubicBezTo>
                  <a:cubicBezTo>
                    <a:pt x="47389" y="732613"/>
                    <a:pt x="47160" y="732384"/>
                    <a:pt x="47160" y="732384"/>
                  </a:cubicBezTo>
                  <a:cubicBezTo>
                    <a:pt x="46474" y="731013"/>
                    <a:pt x="45788" y="729412"/>
                    <a:pt x="44874" y="727812"/>
                  </a:cubicBezTo>
                  <a:cubicBezTo>
                    <a:pt x="44874" y="727584"/>
                    <a:pt x="44645" y="727584"/>
                    <a:pt x="44645" y="727355"/>
                  </a:cubicBezTo>
                  <a:cubicBezTo>
                    <a:pt x="43960" y="725755"/>
                    <a:pt x="43274" y="724155"/>
                    <a:pt x="42359" y="722554"/>
                  </a:cubicBezTo>
                  <a:cubicBezTo>
                    <a:pt x="42359" y="722554"/>
                    <a:pt x="42359" y="722554"/>
                    <a:pt x="42359" y="722554"/>
                  </a:cubicBezTo>
                  <a:cubicBezTo>
                    <a:pt x="33901" y="704266"/>
                    <a:pt x="27272" y="684835"/>
                    <a:pt x="22700" y="664719"/>
                  </a:cubicBezTo>
                  <a:cubicBezTo>
                    <a:pt x="22700" y="664719"/>
                    <a:pt x="22700" y="664719"/>
                    <a:pt x="22700" y="664719"/>
                  </a:cubicBezTo>
                  <a:cubicBezTo>
                    <a:pt x="22243" y="662890"/>
                    <a:pt x="21785" y="661061"/>
                    <a:pt x="21557" y="659461"/>
                  </a:cubicBezTo>
                  <a:cubicBezTo>
                    <a:pt x="21557" y="659461"/>
                    <a:pt x="21557" y="659232"/>
                    <a:pt x="21557" y="659232"/>
                  </a:cubicBezTo>
                  <a:cubicBezTo>
                    <a:pt x="21100" y="657403"/>
                    <a:pt x="20871" y="655803"/>
                    <a:pt x="20414" y="653974"/>
                  </a:cubicBezTo>
                  <a:cubicBezTo>
                    <a:pt x="20414" y="653746"/>
                    <a:pt x="20414" y="653746"/>
                    <a:pt x="20414" y="653517"/>
                  </a:cubicBezTo>
                  <a:cubicBezTo>
                    <a:pt x="20185" y="651688"/>
                    <a:pt x="19728" y="650088"/>
                    <a:pt x="19499" y="648259"/>
                  </a:cubicBezTo>
                  <a:cubicBezTo>
                    <a:pt x="19499" y="648031"/>
                    <a:pt x="19499" y="648031"/>
                    <a:pt x="19499" y="647802"/>
                  </a:cubicBezTo>
                  <a:cubicBezTo>
                    <a:pt x="19271" y="645973"/>
                    <a:pt x="18814" y="644373"/>
                    <a:pt x="18585" y="642544"/>
                  </a:cubicBezTo>
                  <a:cubicBezTo>
                    <a:pt x="18585" y="642316"/>
                    <a:pt x="18585" y="642316"/>
                    <a:pt x="18585" y="642087"/>
                  </a:cubicBezTo>
                  <a:cubicBezTo>
                    <a:pt x="18356" y="640258"/>
                    <a:pt x="18128" y="638430"/>
                    <a:pt x="17671" y="636601"/>
                  </a:cubicBezTo>
                  <a:cubicBezTo>
                    <a:pt x="17671" y="636601"/>
                    <a:pt x="17671" y="636372"/>
                    <a:pt x="17671" y="636372"/>
                  </a:cubicBezTo>
                  <a:cubicBezTo>
                    <a:pt x="17442" y="634543"/>
                    <a:pt x="17213" y="632715"/>
                    <a:pt x="16985" y="630886"/>
                  </a:cubicBezTo>
                  <a:cubicBezTo>
                    <a:pt x="16985" y="630886"/>
                    <a:pt x="16985" y="630886"/>
                    <a:pt x="16985" y="630886"/>
                  </a:cubicBezTo>
                  <a:cubicBezTo>
                    <a:pt x="16070" y="623342"/>
                    <a:pt x="15385" y="615570"/>
                    <a:pt x="14927" y="607797"/>
                  </a:cubicBezTo>
                  <a:cubicBezTo>
                    <a:pt x="16528" y="533959"/>
                    <a:pt x="7155" y="490068"/>
                    <a:pt x="72535" y="373254"/>
                  </a:cubicBezTo>
                  <a:cubicBezTo>
                    <a:pt x="113683" y="290729"/>
                    <a:pt x="236441" y="235179"/>
                    <a:pt x="286504" y="218720"/>
                  </a:cubicBezTo>
                  <a:cubicBezTo>
                    <a:pt x="323080" y="206604"/>
                    <a:pt x="386860" y="200660"/>
                    <a:pt x="425493" y="205690"/>
                  </a:cubicBezTo>
                  <a:cubicBezTo>
                    <a:pt x="528134" y="218948"/>
                    <a:pt x="615917" y="257353"/>
                    <a:pt x="681754" y="339192"/>
                  </a:cubicBezTo>
                  <a:cubicBezTo>
                    <a:pt x="699813" y="361595"/>
                    <a:pt x="724273" y="394513"/>
                    <a:pt x="741647" y="442291"/>
                  </a:cubicBezTo>
                  <a:cubicBezTo>
                    <a:pt x="741647" y="442291"/>
                    <a:pt x="741647" y="442291"/>
                    <a:pt x="741647" y="442291"/>
                  </a:cubicBezTo>
                  <a:cubicBezTo>
                    <a:pt x="742333" y="443891"/>
                    <a:pt x="742790" y="445720"/>
                    <a:pt x="743476" y="447320"/>
                  </a:cubicBezTo>
                  <a:cubicBezTo>
                    <a:pt x="743704" y="447777"/>
                    <a:pt x="743704" y="448006"/>
                    <a:pt x="743933" y="448463"/>
                  </a:cubicBezTo>
                  <a:cubicBezTo>
                    <a:pt x="744390" y="449835"/>
                    <a:pt x="744847" y="450978"/>
                    <a:pt x="745305" y="452349"/>
                  </a:cubicBezTo>
                  <a:cubicBezTo>
                    <a:pt x="745533" y="453035"/>
                    <a:pt x="745762" y="453492"/>
                    <a:pt x="745762" y="454178"/>
                  </a:cubicBezTo>
                  <a:cubicBezTo>
                    <a:pt x="746219" y="455321"/>
                    <a:pt x="746448" y="456464"/>
                    <a:pt x="746905" y="457607"/>
                  </a:cubicBezTo>
                  <a:cubicBezTo>
                    <a:pt x="747133" y="458293"/>
                    <a:pt x="747362" y="458979"/>
                    <a:pt x="747591" y="459664"/>
                  </a:cubicBezTo>
                  <a:cubicBezTo>
                    <a:pt x="747819" y="460807"/>
                    <a:pt x="748276" y="461722"/>
                    <a:pt x="748505" y="462865"/>
                  </a:cubicBezTo>
                  <a:cubicBezTo>
                    <a:pt x="748734" y="463551"/>
                    <a:pt x="748962" y="464236"/>
                    <a:pt x="749191" y="465151"/>
                  </a:cubicBezTo>
                  <a:cubicBezTo>
                    <a:pt x="749419" y="466294"/>
                    <a:pt x="749877" y="467208"/>
                    <a:pt x="750105" y="468351"/>
                  </a:cubicBezTo>
                  <a:cubicBezTo>
                    <a:pt x="750334" y="469037"/>
                    <a:pt x="750562" y="469951"/>
                    <a:pt x="750791" y="470637"/>
                  </a:cubicBezTo>
                  <a:cubicBezTo>
                    <a:pt x="751020" y="471780"/>
                    <a:pt x="751248" y="472695"/>
                    <a:pt x="751705" y="473838"/>
                  </a:cubicBezTo>
                  <a:cubicBezTo>
                    <a:pt x="751934" y="474752"/>
                    <a:pt x="752163" y="475438"/>
                    <a:pt x="752391" y="476352"/>
                  </a:cubicBezTo>
                  <a:cubicBezTo>
                    <a:pt x="752620" y="477495"/>
                    <a:pt x="752848" y="478410"/>
                    <a:pt x="753077" y="479553"/>
                  </a:cubicBezTo>
                  <a:cubicBezTo>
                    <a:pt x="753306" y="480467"/>
                    <a:pt x="753534" y="481153"/>
                    <a:pt x="753763" y="482067"/>
                  </a:cubicBezTo>
                  <a:cubicBezTo>
                    <a:pt x="753991" y="483210"/>
                    <a:pt x="754220" y="484125"/>
                    <a:pt x="754449" y="485268"/>
                  </a:cubicBezTo>
                  <a:cubicBezTo>
                    <a:pt x="754677" y="486182"/>
                    <a:pt x="754906" y="487096"/>
                    <a:pt x="754906" y="487782"/>
                  </a:cubicBezTo>
                  <a:cubicBezTo>
                    <a:pt x="755134" y="488925"/>
                    <a:pt x="755363" y="490068"/>
                    <a:pt x="755592" y="490983"/>
                  </a:cubicBezTo>
                  <a:cubicBezTo>
                    <a:pt x="755820" y="491897"/>
                    <a:pt x="756049" y="492811"/>
                    <a:pt x="756049" y="493726"/>
                  </a:cubicBezTo>
                  <a:cubicBezTo>
                    <a:pt x="756277" y="494869"/>
                    <a:pt x="756506" y="496012"/>
                    <a:pt x="756735" y="497155"/>
                  </a:cubicBezTo>
                  <a:cubicBezTo>
                    <a:pt x="756963" y="498069"/>
                    <a:pt x="756963" y="498984"/>
                    <a:pt x="757192" y="499898"/>
                  </a:cubicBezTo>
                  <a:cubicBezTo>
                    <a:pt x="757420" y="501041"/>
                    <a:pt x="757649" y="502184"/>
                    <a:pt x="757878" y="503327"/>
                  </a:cubicBezTo>
                  <a:cubicBezTo>
                    <a:pt x="758106" y="504241"/>
                    <a:pt x="758106" y="505156"/>
                    <a:pt x="758335" y="506070"/>
                  </a:cubicBezTo>
                  <a:cubicBezTo>
                    <a:pt x="758563" y="507213"/>
                    <a:pt x="758792" y="508356"/>
                    <a:pt x="758792" y="509728"/>
                  </a:cubicBezTo>
                  <a:cubicBezTo>
                    <a:pt x="759021" y="510642"/>
                    <a:pt x="759021" y="511557"/>
                    <a:pt x="759249" y="512471"/>
                  </a:cubicBezTo>
                  <a:cubicBezTo>
                    <a:pt x="759478" y="513614"/>
                    <a:pt x="759706" y="514986"/>
                    <a:pt x="759706" y="516129"/>
                  </a:cubicBezTo>
                  <a:cubicBezTo>
                    <a:pt x="759935" y="517043"/>
                    <a:pt x="759935" y="517957"/>
                    <a:pt x="760164" y="518872"/>
                  </a:cubicBezTo>
                  <a:cubicBezTo>
                    <a:pt x="760392" y="520243"/>
                    <a:pt x="760392" y="521386"/>
                    <a:pt x="760621" y="522758"/>
                  </a:cubicBezTo>
                  <a:cubicBezTo>
                    <a:pt x="760621" y="523672"/>
                    <a:pt x="760849" y="524358"/>
                    <a:pt x="760849" y="525273"/>
                  </a:cubicBezTo>
                  <a:cubicBezTo>
                    <a:pt x="761078" y="526644"/>
                    <a:pt x="761078" y="528244"/>
                    <a:pt x="761307" y="529616"/>
                  </a:cubicBezTo>
                  <a:cubicBezTo>
                    <a:pt x="761307" y="530302"/>
                    <a:pt x="761535" y="530988"/>
                    <a:pt x="761535" y="531902"/>
                  </a:cubicBezTo>
                  <a:cubicBezTo>
                    <a:pt x="761764" y="533959"/>
                    <a:pt x="761992" y="536017"/>
                    <a:pt x="761992" y="538074"/>
                  </a:cubicBezTo>
                  <a:cubicBezTo>
                    <a:pt x="761992" y="538303"/>
                    <a:pt x="761992" y="538531"/>
                    <a:pt x="761992" y="538531"/>
                  </a:cubicBezTo>
                  <a:cubicBezTo>
                    <a:pt x="762221" y="540817"/>
                    <a:pt x="762450" y="543103"/>
                    <a:pt x="762450" y="545389"/>
                  </a:cubicBezTo>
                  <a:cubicBezTo>
                    <a:pt x="762450" y="546075"/>
                    <a:pt x="762450" y="546761"/>
                    <a:pt x="762678" y="547447"/>
                  </a:cubicBezTo>
                  <a:cubicBezTo>
                    <a:pt x="762678" y="549047"/>
                    <a:pt x="762907" y="550647"/>
                    <a:pt x="762907" y="552247"/>
                  </a:cubicBezTo>
                  <a:cubicBezTo>
                    <a:pt x="762907" y="553162"/>
                    <a:pt x="762907" y="554076"/>
                    <a:pt x="762907" y="554991"/>
                  </a:cubicBezTo>
                  <a:cubicBezTo>
                    <a:pt x="762907" y="556362"/>
                    <a:pt x="763135" y="557962"/>
                    <a:pt x="763135" y="559334"/>
                  </a:cubicBezTo>
                  <a:cubicBezTo>
                    <a:pt x="763135" y="560248"/>
                    <a:pt x="763135" y="561391"/>
                    <a:pt x="763135" y="562306"/>
                  </a:cubicBezTo>
                  <a:cubicBezTo>
                    <a:pt x="763135" y="563677"/>
                    <a:pt x="763135" y="565049"/>
                    <a:pt x="763135" y="566421"/>
                  </a:cubicBezTo>
                  <a:cubicBezTo>
                    <a:pt x="763135" y="567564"/>
                    <a:pt x="763135" y="568478"/>
                    <a:pt x="763135" y="569621"/>
                  </a:cubicBezTo>
                  <a:cubicBezTo>
                    <a:pt x="763135" y="570993"/>
                    <a:pt x="763135" y="572364"/>
                    <a:pt x="763135" y="573736"/>
                  </a:cubicBezTo>
                  <a:cubicBezTo>
                    <a:pt x="763135" y="574879"/>
                    <a:pt x="763135" y="576022"/>
                    <a:pt x="763135" y="576936"/>
                  </a:cubicBezTo>
                  <a:cubicBezTo>
                    <a:pt x="763135" y="578308"/>
                    <a:pt x="763135" y="579679"/>
                    <a:pt x="763135" y="581051"/>
                  </a:cubicBezTo>
                  <a:cubicBezTo>
                    <a:pt x="763135" y="582194"/>
                    <a:pt x="763135" y="583337"/>
                    <a:pt x="763135" y="584480"/>
                  </a:cubicBezTo>
                  <a:cubicBezTo>
                    <a:pt x="763135" y="585852"/>
                    <a:pt x="763135" y="587223"/>
                    <a:pt x="762907" y="588595"/>
                  </a:cubicBezTo>
                  <a:cubicBezTo>
                    <a:pt x="762907" y="589738"/>
                    <a:pt x="762907" y="590881"/>
                    <a:pt x="762678" y="592024"/>
                  </a:cubicBezTo>
                  <a:cubicBezTo>
                    <a:pt x="762678" y="593395"/>
                    <a:pt x="762450" y="594767"/>
                    <a:pt x="762450" y="596139"/>
                  </a:cubicBezTo>
                  <a:cubicBezTo>
                    <a:pt x="762450" y="597282"/>
                    <a:pt x="762221" y="598425"/>
                    <a:pt x="762221" y="599796"/>
                  </a:cubicBezTo>
                  <a:cubicBezTo>
                    <a:pt x="762221" y="601168"/>
                    <a:pt x="761992" y="602539"/>
                    <a:pt x="761992" y="604140"/>
                  </a:cubicBezTo>
                  <a:cubicBezTo>
                    <a:pt x="761992" y="605283"/>
                    <a:pt x="761764" y="606426"/>
                    <a:pt x="761764" y="607797"/>
                  </a:cubicBezTo>
                  <a:cubicBezTo>
                    <a:pt x="761764" y="609169"/>
                    <a:pt x="761535" y="610769"/>
                    <a:pt x="761307" y="612141"/>
                  </a:cubicBezTo>
                  <a:cubicBezTo>
                    <a:pt x="761307" y="613284"/>
                    <a:pt x="761078" y="614655"/>
                    <a:pt x="761078" y="615798"/>
                  </a:cubicBezTo>
                  <a:cubicBezTo>
                    <a:pt x="760849" y="617170"/>
                    <a:pt x="760849" y="618770"/>
                    <a:pt x="760621" y="620370"/>
                  </a:cubicBezTo>
                  <a:cubicBezTo>
                    <a:pt x="760392" y="621513"/>
                    <a:pt x="760392" y="622885"/>
                    <a:pt x="760164" y="624028"/>
                  </a:cubicBezTo>
                  <a:cubicBezTo>
                    <a:pt x="759935" y="625628"/>
                    <a:pt x="759935" y="627000"/>
                    <a:pt x="759706" y="628600"/>
                  </a:cubicBezTo>
                  <a:cubicBezTo>
                    <a:pt x="759478" y="629743"/>
                    <a:pt x="759478" y="631114"/>
                    <a:pt x="759249" y="632257"/>
                  </a:cubicBezTo>
                  <a:cubicBezTo>
                    <a:pt x="759021" y="633858"/>
                    <a:pt x="758792" y="635458"/>
                    <a:pt x="758563" y="637058"/>
                  </a:cubicBezTo>
                  <a:cubicBezTo>
                    <a:pt x="758335" y="638201"/>
                    <a:pt x="758335" y="639573"/>
                    <a:pt x="758106" y="640716"/>
                  </a:cubicBezTo>
                  <a:cubicBezTo>
                    <a:pt x="757878" y="642316"/>
                    <a:pt x="757649" y="644145"/>
                    <a:pt x="757420" y="645745"/>
                  </a:cubicBezTo>
                  <a:cubicBezTo>
                    <a:pt x="757192" y="646888"/>
                    <a:pt x="757192" y="648031"/>
                    <a:pt x="756963" y="649174"/>
                  </a:cubicBezTo>
                  <a:cubicBezTo>
                    <a:pt x="756735" y="651003"/>
                    <a:pt x="756277" y="653060"/>
                    <a:pt x="756049" y="654889"/>
                  </a:cubicBezTo>
                  <a:cubicBezTo>
                    <a:pt x="755820" y="655803"/>
                    <a:pt x="755820" y="656718"/>
                    <a:pt x="755592" y="657861"/>
                  </a:cubicBezTo>
                  <a:cubicBezTo>
                    <a:pt x="755134" y="660832"/>
                    <a:pt x="754677" y="663804"/>
                    <a:pt x="753991" y="666776"/>
                  </a:cubicBezTo>
                  <a:cubicBezTo>
                    <a:pt x="741647" y="736499"/>
                    <a:pt x="706214" y="793420"/>
                    <a:pt x="655922" y="841884"/>
                  </a:cubicBezTo>
                  <a:cubicBezTo>
                    <a:pt x="602887" y="892404"/>
                    <a:pt x="487672" y="938581"/>
                    <a:pt x="342968" y="926466"/>
                  </a:cubicBezTo>
                  <a:close/>
                </a:path>
              </a:pathLst>
            </a:custGeom>
            <a:solidFill>
              <a:srgbClr val="000000"/>
            </a:solidFill>
            <a:ln w="2286" cap="flat">
              <a:noFill/>
              <a:prstDash val="solid"/>
              <a:miter/>
            </a:ln>
          </p:spPr>
          <p:txBody>
            <a:bodyPr rtlCol="0" anchor="ctr"/>
            <a:lstStyle/>
            <a:p>
              <a:endParaRPr lang="en-US"/>
            </a:p>
          </p:txBody>
        </p:sp>
        <p:sp>
          <p:nvSpPr>
            <p:cNvPr id="213" name="Freeform 812">
              <a:extLst>
                <a:ext uri="{FF2B5EF4-FFF2-40B4-BE49-F238E27FC236}">
                  <a16:creationId xmlns:a16="http://schemas.microsoft.com/office/drawing/2014/main" id="{55DEA735-81AC-8106-7C8E-B62A8C08F010}"/>
                </a:ext>
              </a:extLst>
            </p:cNvPr>
            <p:cNvSpPr/>
            <p:nvPr/>
          </p:nvSpPr>
          <p:spPr>
            <a:xfrm>
              <a:off x="4873953" y="5247884"/>
              <a:ext cx="163299" cy="16414"/>
            </a:xfrm>
            <a:custGeom>
              <a:avLst/>
              <a:gdLst>
                <a:gd name="connsiteX0" fmla="*/ 163300 w 163299"/>
                <a:gd name="connsiteY0" fmla="*/ 5115 h 16414"/>
                <a:gd name="connsiteX1" fmla="*/ 159642 w 163299"/>
                <a:gd name="connsiteY1" fmla="*/ 771 h 16414"/>
                <a:gd name="connsiteX2" fmla="*/ 150955 w 163299"/>
                <a:gd name="connsiteY2" fmla="*/ 86 h 16414"/>
                <a:gd name="connsiteX3" fmla="*/ 8766 w 163299"/>
                <a:gd name="connsiteY3" fmla="*/ 3515 h 16414"/>
                <a:gd name="connsiteX4" fmla="*/ 79 w 163299"/>
                <a:gd name="connsiteY4" fmla="*/ 7858 h 16414"/>
                <a:gd name="connsiteX5" fmla="*/ 6937 w 163299"/>
                <a:gd name="connsiteY5" fmla="*/ 14716 h 16414"/>
                <a:gd name="connsiteX6" fmla="*/ 17910 w 163299"/>
                <a:gd name="connsiteY6" fmla="*/ 15630 h 16414"/>
                <a:gd name="connsiteX7" fmla="*/ 163300 w 163299"/>
                <a:gd name="connsiteY7" fmla="*/ 5115 h 16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299" h="16414">
                  <a:moveTo>
                    <a:pt x="163300" y="5115"/>
                  </a:moveTo>
                  <a:cubicBezTo>
                    <a:pt x="161471" y="2829"/>
                    <a:pt x="160785" y="1000"/>
                    <a:pt x="159642" y="771"/>
                  </a:cubicBezTo>
                  <a:cubicBezTo>
                    <a:pt x="156899" y="86"/>
                    <a:pt x="153927" y="-143"/>
                    <a:pt x="150955" y="86"/>
                  </a:cubicBezTo>
                  <a:cubicBezTo>
                    <a:pt x="103635" y="6029"/>
                    <a:pt x="56315" y="7172"/>
                    <a:pt x="8766" y="3515"/>
                  </a:cubicBezTo>
                  <a:cubicBezTo>
                    <a:pt x="5108" y="3286"/>
                    <a:pt x="994" y="3057"/>
                    <a:pt x="79" y="7858"/>
                  </a:cubicBezTo>
                  <a:cubicBezTo>
                    <a:pt x="-607" y="12659"/>
                    <a:pt x="3280" y="14030"/>
                    <a:pt x="6937" y="14716"/>
                  </a:cubicBezTo>
                  <a:cubicBezTo>
                    <a:pt x="10366" y="15402"/>
                    <a:pt x="14252" y="15402"/>
                    <a:pt x="17910" y="15630"/>
                  </a:cubicBezTo>
                  <a:cubicBezTo>
                    <a:pt x="66145" y="16773"/>
                    <a:pt x="114608" y="18602"/>
                    <a:pt x="163300" y="5115"/>
                  </a:cubicBezTo>
                  <a:close/>
                </a:path>
              </a:pathLst>
            </a:custGeom>
            <a:solidFill>
              <a:srgbClr val="000000"/>
            </a:solidFill>
            <a:ln w="2286" cap="flat">
              <a:noFill/>
              <a:prstDash val="solid"/>
              <a:miter/>
            </a:ln>
          </p:spPr>
          <p:txBody>
            <a:bodyPr rtlCol="0" anchor="ctr"/>
            <a:lstStyle/>
            <a:p>
              <a:endParaRPr lang="en-US"/>
            </a:p>
          </p:txBody>
        </p:sp>
        <p:sp>
          <p:nvSpPr>
            <p:cNvPr id="214" name="Freeform 813">
              <a:extLst>
                <a:ext uri="{FF2B5EF4-FFF2-40B4-BE49-F238E27FC236}">
                  <a16:creationId xmlns:a16="http://schemas.microsoft.com/office/drawing/2014/main" id="{F25BC5FC-B438-143E-C40F-9E0D86D54577}"/>
                </a:ext>
              </a:extLst>
            </p:cNvPr>
            <p:cNvSpPr/>
            <p:nvPr/>
          </p:nvSpPr>
          <p:spPr>
            <a:xfrm>
              <a:off x="4912132" y="4886899"/>
              <a:ext cx="39526" cy="90179"/>
            </a:xfrm>
            <a:custGeom>
              <a:avLst/>
              <a:gdLst>
                <a:gd name="connsiteX0" fmla="*/ 4420 w 39526"/>
                <a:gd name="connsiteY0" fmla="*/ 10627 h 90179"/>
                <a:gd name="connsiteX1" fmla="*/ 17450 w 39526"/>
                <a:gd name="connsiteY1" fmla="*/ 28229 h 90179"/>
                <a:gd name="connsiteX2" fmla="*/ 19964 w 39526"/>
                <a:gd name="connsiteY2" fmla="*/ 77607 h 90179"/>
                <a:gd name="connsiteX3" fmla="*/ 17450 w 39526"/>
                <a:gd name="connsiteY3" fmla="*/ 90180 h 90179"/>
                <a:gd name="connsiteX4" fmla="*/ 37338 w 39526"/>
                <a:gd name="connsiteY4" fmla="*/ 63434 h 90179"/>
                <a:gd name="connsiteX5" fmla="*/ 11506 w 39526"/>
                <a:gd name="connsiteY5" fmla="*/ 1255 h 90179"/>
                <a:gd name="connsiteX6" fmla="*/ 1676 w 39526"/>
                <a:gd name="connsiteY6" fmla="*/ 2398 h 90179"/>
                <a:gd name="connsiteX7" fmla="*/ 4420 w 39526"/>
                <a:gd name="connsiteY7" fmla="*/ 10627 h 90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26" h="90179">
                  <a:moveTo>
                    <a:pt x="4420" y="10627"/>
                  </a:moveTo>
                  <a:cubicBezTo>
                    <a:pt x="8763" y="16571"/>
                    <a:pt x="13106" y="22514"/>
                    <a:pt x="17450" y="28229"/>
                  </a:cubicBezTo>
                  <a:cubicBezTo>
                    <a:pt x="29108" y="44231"/>
                    <a:pt x="29566" y="60462"/>
                    <a:pt x="19964" y="77607"/>
                  </a:cubicBezTo>
                  <a:cubicBezTo>
                    <a:pt x="17907" y="81036"/>
                    <a:pt x="13335" y="84008"/>
                    <a:pt x="17450" y="90180"/>
                  </a:cubicBezTo>
                  <a:cubicBezTo>
                    <a:pt x="28880" y="84694"/>
                    <a:pt x="33452" y="73949"/>
                    <a:pt x="37338" y="63434"/>
                  </a:cubicBezTo>
                  <a:cubicBezTo>
                    <a:pt x="45110" y="42860"/>
                    <a:pt x="31166" y="10627"/>
                    <a:pt x="11506" y="1255"/>
                  </a:cubicBezTo>
                  <a:cubicBezTo>
                    <a:pt x="7620" y="-574"/>
                    <a:pt x="4648" y="-574"/>
                    <a:pt x="1676" y="2398"/>
                  </a:cubicBezTo>
                  <a:cubicBezTo>
                    <a:pt x="-2667" y="6741"/>
                    <a:pt x="2591" y="8113"/>
                    <a:pt x="4420" y="10627"/>
                  </a:cubicBezTo>
                  <a:close/>
                </a:path>
              </a:pathLst>
            </a:custGeom>
            <a:solidFill>
              <a:srgbClr val="000000"/>
            </a:solidFill>
            <a:ln w="2286" cap="flat">
              <a:noFill/>
              <a:prstDash val="solid"/>
              <a:miter/>
            </a:ln>
          </p:spPr>
          <p:txBody>
            <a:bodyPr rtlCol="0" anchor="ctr"/>
            <a:lstStyle/>
            <a:p>
              <a:endParaRPr lang="en-US"/>
            </a:p>
          </p:txBody>
        </p:sp>
        <p:sp>
          <p:nvSpPr>
            <p:cNvPr id="215" name="Freeform 814">
              <a:extLst>
                <a:ext uri="{FF2B5EF4-FFF2-40B4-BE49-F238E27FC236}">
                  <a16:creationId xmlns:a16="http://schemas.microsoft.com/office/drawing/2014/main" id="{C270B862-87F6-D30F-88E8-B2ED84639B0A}"/>
                </a:ext>
              </a:extLst>
            </p:cNvPr>
            <p:cNvSpPr/>
            <p:nvPr/>
          </p:nvSpPr>
          <p:spPr>
            <a:xfrm>
              <a:off x="4455251" y="4532467"/>
              <a:ext cx="90969" cy="39303"/>
            </a:xfrm>
            <a:custGeom>
              <a:avLst/>
              <a:gdLst>
                <a:gd name="connsiteX0" fmla="*/ 8216 w 90969"/>
                <a:gd name="connsiteY0" fmla="*/ 3185 h 39303"/>
                <a:gd name="connsiteX1" fmla="*/ 215 w 90969"/>
                <a:gd name="connsiteY1" fmla="*/ 11414 h 39303"/>
                <a:gd name="connsiteX2" fmla="*/ 10731 w 90969"/>
                <a:gd name="connsiteY2" fmla="*/ 15300 h 39303"/>
                <a:gd name="connsiteX3" fmla="*/ 81825 w 90969"/>
                <a:gd name="connsiteY3" fmla="*/ 35189 h 39303"/>
                <a:gd name="connsiteX4" fmla="*/ 90969 w 90969"/>
                <a:gd name="connsiteY4" fmla="*/ 39303 h 39303"/>
                <a:gd name="connsiteX5" fmla="*/ 8216 w 90969"/>
                <a:gd name="connsiteY5" fmla="*/ 3185 h 3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969" h="39303">
                  <a:moveTo>
                    <a:pt x="8216" y="3185"/>
                  </a:moveTo>
                  <a:cubicBezTo>
                    <a:pt x="4330" y="4556"/>
                    <a:pt x="-1156" y="5471"/>
                    <a:pt x="215" y="11414"/>
                  </a:cubicBezTo>
                  <a:cubicBezTo>
                    <a:pt x="1587" y="17129"/>
                    <a:pt x="6387" y="15986"/>
                    <a:pt x="10731" y="15300"/>
                  </a:cubicBezTo>
                  <a:cubicBezTo>
                    <a:pt x="37248" y="11186"/>
                    <a:pt x="61023" y="17586"/>
                    <a:pt x="81825" y="35189"/>
                  </a:cubicBezTo>
                  <a:cubicBezTo>
                    <a:pt x="83426" y="36560"/>
                    <a:pt x="85712" y="37017"/>
                    <a:pt x="90969" y="39303"/>
                  </a:cubicBezTo>
                  <a:cubicBezTo>
                    <a:pt x="75196" y="8214"/>
                    <a:pt x="37706" y="-7102"/>
                    <a:pt x="8216" y="3185"/>
                  </a:cubicBezTo>
                  <a:close/>
                </a:path>
              </a:pathLst>
            </a:custGeom>
            <a:solidFill>
              <a:srgbClr val="000000"/>
            </a:solidFill>
            <a:ln w="2286" cap="flat">
              <a:noFill/>
              <a:prstDash val="solid"/>
              <a:miter/>
            </a:ln>
          </p:spPr>
          <p:txBody>
            <a:bodyPr rtlCol="0" anchor="ctr"/>
            <a:lstStyle/>
            <a:p>
              <a:endParaRPr lang="en-US"/>
            </a:p>
          </p:txBody>
        </p:sp>
        <p:sp>
          <p:nvSpPr>
            <p:cNvPr id="216" name="Freeform 815">
              <a:extLst>
                <a:ext uri="{FF2B5EF4-FFF2-40B4-BE49-F238E27FC236}">
                  <a16:creationId xmlns:a16="http://schemas.microsoft.com/office/drawing/2014/main" id="{F5D61F66-AABB-6728-1F5C-F9FB73261C9E}"/>
                </a:ext>
              </a:extLst>
            </p:cNvPr>
            <p:cNvSpPr/>
            <p:nvPr/>
          </p:nvSpPr>
          <p:spPr>
            <a:xfrm>
              <a:off x="4557437" y="5246598"/>
              <a:ext cx="86852" cy="15115"/>
            </a:xfrm>
            <a:custGeom>
              <a:avLst/>
              <a:gdLst>
                <a:gd name="connsiteX0" fmla="*/ 213 w 86852"/>
                <a:gd name="connsiteY0" fmla="*/ 4800 h 15115"/>
                <a:gd name="connsiteX1" fmla="*/ 6385 w 86852"/>
                <a:gd name="connsiteY1" fmla="*/ 11658 h 15115"/>
                <a:gd name="connsiteX2" fmla="*/ 86852 w 86852"/>
                <a:gd name="connsiteY2" fmla="*/ 10287 h 15115"/>
                <a:gd name="connsiteX3" fmla="*/ 76337 w 86852"/>
                <a:gd name="connsiteY3" fmla="*/ 5029 h 15115"/>
                <a:gd name="connsiteX4" fmla="*/ 6842 w 86852"/>
                <a:gd name="connsiteY4" fmla="*/ 0 h 15115"/>
                <a:gd name="connsiteX5" fmla="*/ 213 w 86852"/>
                <a:gd name="connsiteY5" fmla="*/ 4800 h 1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852" h="15115">
                  <a:moveTo>
                    <a:pt x="213" y="4800"/>
                  </a:moveTo>
                  <a:cubicBezTo>
                    <a:pt x="-930" y="9829"/>
                    <a:pt x="2728" y="10972"/>
                    <a:pt x="6385" y="11658"/>
                  </a:cubicBezTo>
                  <a:cubicBezTo>
                    <a:pt x="32674" y="16687"/>
                    <a:pt x="59192" y="16230"/>
                    <a:pt x="86852" y="10287"/>
                  </a:cubicBezTo>
                  <a:cubicBezTo>
                    <a:pt x="82738" y="8229"/>
                    <a:pt x="79537" y="5257"/>
                    <a:pt x="76337" y="5029"/>
                  </a:cubicBezTo>
                  <a:cubicBezTo>
                    <a:pt x="53248" y="2971"/>
                    <a:pt x="29931" y="1600"/>
                    <a:pt x="6842" y="0"/>
                  </a:cubicBezTo>
                  <a:cubicBezTo>
                    <a:pt x="3642" y="0"/>
                    <a:pt x="899" y="1600"/>
                    <a:pt x="213" y="4800"/>
                  </a:cubicBezTo>
                  <a:close/>
                </a:path>
              </a:pathLst>
            </a:custGeom>
            <a:solidFill>
              <a:srgbClr val="000000"/>
            </a:solidFill>
            <a:ln w="2286" cap="flat">
              <a:noFill/>
              <a:prstDash val="solid"/>
              <a:miter/>
            </a:ln>
          </p:spPr>
          <p:txBody>
            <a:bodyPr rtlCol="0" anchor="ctr"/>
            <a:lstStyle/>
            <a:p>
              <a:endParaRPr lang="en-US"/>
            </a:p>
          </p:txBody>
        </p:sp>
        <p:sp>
          <p:nvSpPr>
            <p:cNvPr id="217" name="Freeform 816">
              <a:extLst>
                <a:ext uri="{FF2B5EF4-FFF2-40B4-BE49-F238E27FC236}">
                  <a16:creationId xmlns:a16="http://schemas.microsoft.com/office/drawing/2014/main" id="{AC363BD1-0C9A-1782-373A-C5062CA9C2BA}"/>
                </a:ext>
              </a:extLst>
            </p:cNvPr>
            <p:cNvSpPr/>
            <p:nvPr/>
          </p:nvSpPr>
          <p:spPr>
            <a:xfrm>
              <a:off x="3915908" y="4595613"/>
              <a:ext cx="592135" cy="583007"/>
            </a:xfrm>
            <a:custGeom>
              <a:avLst/>
              <a:gdLst>
                <a:gd name="connsiteX0" fmla="*/ 83044 w 592135"/>
                <a:gd name="connsiteY0" fmla="*/ 508567 h 583007"/>
                <a:gd name="connsiteX1" fmla="*/ 254951 w 592135"/>
                <a:gd name="connsiteY1" fmla="*/ 581491 h 583007"/>
                <a:gd name="connsiteX2" fmla="*/ 479436 w 592135"/>
                <a:gd name="connsiteY2" fmla="*/ 530284 h 583007"/>
                <a:gd name="connsiteX3" fmla="*/ 592136 w 592135"/>
                <a:gd name="connsiteY3" fmla="*/ 293912 h 583007"/>
                <a:gd name="connsiteX4" fmla="*/ 576134 w 592135"/>
                <a:gd name="connsiteY4" fmla="*/ 193099 h 583007"/>
                <a:gd name="connsiteX5" fmla="*/ 378852 w 592135"/>
                <a:gd name="connsiteY5" fmla="*/ 12734 h 583007"/>
                <a:gd name="connsiteX6" fmla="*/ 227976 w 592135"/>
                <a:gd name="connsiteY6" fmla="*/ 6105 h 583007"/>
                <a:gd name="connsiteX7" fmla="*/ 64756 w 592135"/>
                <a:gd name="connsiteY7" fmla="*/ 113318 h 583007"/>
                <a:gd name="connsiteX8" fmla="*/ 4634 w 592135"/>
                <a:gd name="connsiteY8" fmla="*/ 239277 h 583007"/>
                <a:gd name="connsiteX9" fmla="*/ 83044 w 592135"/>
                <a:gd name="connsiteY9" fmla="*/ 508567 h 583007"/>
                <a:gd name="connsiteX10" fmla="*/ 15378 w 592135"/>
                <a:gd name="connsiteY10" fmla="*/ 255050 h 583007"/>
                <a:gd name="connsiteX11" fmla="*/ 78472 w 592135"/>
                <a:gd name="connsiteY11" fmla="*/ 119262 h 583007"/>
                <a:gd name="connsiteX12" fmla="*/ 310501 w 592135"/>
                <a:gd name="connsiteY12" fmla="*/ 12505 h 583007"/>
                <a:gd name="connsiteX13" fmla="*/ 492466 w 592135"/>
                <a:gd name="connsiteY13" fmla="*/ 83143 h 583007"/>
                <a:gd name="connsiteX14" fmla="*/ 509611 w 592135"/>
                <a:gd name="connsiteY14" fmla="*/ 100288 h 583007"/>
                <a:gd name="connsiteX15" fmla="*/ 513269 w 592135"/>
                <a:gd name="connsiteY15" fmla="*/ 104403 h 583007"/>
                <a:gd name="connsiteX16" fmla="*/ 514869 w 592135"/>
                <a:gd name="connsiteY16" fmla="*/ 106231 h 583007"/>
                <a:gd name="connsiteX17" fmla="*/ 516926 w 592135"/>
                <a:gd name="connsiteY17" fmla="*/ 108746 h 583007"/>
                <a:gd name="connsiteX18" fmla="*/ 518527 w 592135"/>
                <a:gd name="connsiteY18" fmla="*/ 110803 h 583007"/>
                <a:gd name="connsiteX19" fmla="*/ 520355 w 592135"/>
                <a:gd name="connsiteY19" fmla="*/ 113089 h 583007"/>
                <a:gd name="connsiteX20" fmla="*/ 521956 w 592135"/>
                <a:gd name="connsiteY20" fmla="*/ 115147 h 583007"/>
                <a:gd name="connsiteX21" fmla="*/ 523784 w 592135"/>
                <a:gd name="connsiteY21" fmla="*/ 117433 h 583007"/>
                <a:gd name="connsiteX22" fmla="*/ 525385 w 592135"/>
                <a:gd name="connsiteY22" fmla="*/ 119490 h 583007"/>
                <a:gd name="connsiteX23" fmla="*/ 527213 w 592135"/>
                <a:gd name="connsiteY23" fmla="*/ 122005 h 583007"/>
                <a:gd name="connsiteX24" fmla="*/ 528814 w 592135"/>
                <a:gd name="connsiteY24" fmla="*/ 124062 h 583007"/>
                <a:gd name="connsiteX25" fmla="*/ 530642 w 592135"/>
                <a:gd name="connsiteY25" fmla="*/ 126577 h 583007"/>
                <a:gd name="connsiteX26" fmla="*/ 532014 w 592135"/>
                <a:gd name="connsiteY26" fmla="*/ 128634 h 583007"/>
                <a:gd name="connsiteX27" fmla="*/ 534071 w 592135"/>
                <a:gd name="connsiteY27" fmla="*/ 131606 h 583007"/>
                <a:gd name="connsiteX28" fmla="*/ 535214 w 592135"/>
                <a:gd name="connsiteY28" fmla="*/ 133435 h 583007"/>
                <a:gd name="connsiteX29" fmla="*/ 537729 w 592135"/>
                <a:gd name="connsiteY29" fmla="*/ 137550 h 583007"/>
                <a:gd name="connsiteX30" fmla="*/ 538872 w 592135"/>
                <a:gd name="connsiteY30" fmla="*/ 139607 h 583007"/>
                <a:gd name="connsiteX31" fmla="*/ 540472 w 592135"/>
                <a:gd name="connsiteY31" fmla="*/ 142350 h 583007"/>
                <a:gd name="connsiteX32" fmla="*/ 541615 w 592135"/>
                <a:gd name="connsiteY32" fmla="*/ 144408 h 583007"/>
                <a:gd name="connsiteX33" fmla="*/ 542987 w 592135"/>
                <a:gd name="connsiteY33" fmla="*/ 147151 h 583007"/>
                <a:gd name="connsiteX34" fmla="*/ 544130 w 592135"/>
                <a:gd name="connsiteY34" fmla="*/ 149437 h 583007"/>
                <a:gd name="connsiteX35" fmla="*/ 545501 w 592135"/>
                <a:gd name="connsiteY35" fmla="*/ 152180 h 583007"/>
                <a:gd name="connsiteX36" fmla="*/ 546644 w 592135"/>
                <a:gd name="connsiteY36" fmla="*/ 154466 h 583007"/>
                <a:gd name="connsiteX37" fmla="*/ 548016 w 592135"/>
                <a:gd name="connsiteY37" fmla="*/ 157209 h 583007"/>
                <a:gd name="connsiteX38" fmla="*/ 549159 w 592135"/>
                <a:gd name="connsiteY38" fmla="*/ 159495 h 583007"/>
                <a:gd name="connsiteX39" fmla="*/ 550531 w 592135"/>
                <a:gd name="connsiteY39" fmla="*/ 162467 h 583007"/>
                <a:gd name="connsiteX40" fmla="*/ 551445 w 592135"/>
                <a:gd name="connsiteY40" fmla="*/ 164524 h 583007"/>
                <a:gd name="connsiteX41" fmla="*/ 553045 w 592135"/>
                <a:gd name="connsiteY41" fmla="*/ 168182 h 583007"/>
                <a:gd name="connsiteX42" fmla="*/ 553731 w 592135"/>
                <a:gd name="connsiteY42" fmla="*/ 169554 h 583007"/>
                <a:gd name="connsiteX43" fmla="*/ 555788 w 592135"/>
                <a:gd name="connsiteY43" fmla="*/ 174354 h 583007"/>
                <a:gd name="connsiteX44" fmla="*/ 556474 w 592135"/>
                <a:gd name="connsiteY44" fmla="*/ 176412 h 583007"/>
                <a:gd name="connsiteX45" fmla="*/ 557846 w 592135"/>
                <a:gd name="connsiteY45" fmla="*/ 179612 h 583007"/>
                <a:gd name="connsiteX46" fmla="*/ 558760 w 592135"/>
                <a:gd name="connsiteY46" fmla="*/ 181898 h 583007"/>
                <a:gd name="connsiteX47" fmla="*/ 559903 w 592135"/>
                <a:gd name="connsiteY47" fmla="*/ 184870 h 583007"/>
                <a:gd name="connsiteX48" fmla="*/ 560818 w 592135"/>
                <a:gd name="connsiteY48" fmla="*/ 187156 h 583007"/>
                <a:gd name="connsiteX49" fmla="*/ 561961 w 592135"/>
                <a:gd name="connsiteY49" fmla="*/ 190128 h 583007"/>
                <a:gd name="connsiteX50" fmla="*/ 562646 w 592135"/>
                <a:gd name="connsiteY50" fmla="*/ 192414 h 583007"/>
                <a:gd name="connsiteX51" fmla="*/ 563561 w 592135"/>
                <a:gd name="connsiteY51" fmla="*/ 195385 h 583007"/>
                <a:gd name="connsiteX52" fmla="*/ 564247 w 592135"/>
                <a:gd name="connsiteY52" fmla="*/ 197671 h 583007"/>
                <a:gd name="connsiteX53" fmla="*/ 565390 w 592135"/>
                <a:gd name="connsiteY53" fmla="*/ 201100 h 583007"/>
                <a:gd name="connsiteX54" fmla="*/ 566075 w 592135"/>
                <a:gd name="connsiteY54" fmla="*/ 202929 h 583007"/>
                <a:gd name="connsiteX55" fmla="*/ 567447 w 592135"/>
                <a:gd name="connsiteY55" fmla="*/ 207730 h 583007"/>
                <a:gd name="connsiteX56" fmla="*/ 567676 w 592135"/>
                <a:gd name="connsiteY56" fmla="*/ 208416 h 583007"/>
                <a:gd name="connsiteX57" fmla="*/ 569047 w 592135"/>
                <a:gd name="connsiteY57" fmla="*/ 213673 h 583007"/>
                <a:gd name="connsiteX58" fmla="*/ 569504 w 592135"/>
                <a:gd name="connsiteY58" fmla="*/ 215502 h 583007"/>
                <a:gd name="connsiteX59" fmla="*/ 570419 w 592135"/>
                <a:gd name="connsiteY59" fmla="*/ 219160 h 583007"/>
                <a:gd name="connsiteX60" fmla="*/ 570876 w 592135"/>
                <a:gd name="connsiteY60" fmla="*/ 221217 h 583007"/>
                <a:gd name="connsiteX61" fmla="*/ 571562 w 592135"/>
                <a:gd name="connsiteY61" fmla="*/ 224646 h 583007"/>
                <a:gd name="connsiteX62" fmla="*/ 572019 w 592135"/>
                <a:gd name="connsiteY62" fmla="*/ 226932 h 583007"/>
                <a:gd name="connsiteX63" fmla="*/ 572705 w 592135"/>
                <a:gd name="connsiteY63" fmla="*/ 230361 h 583007"/>
                <a:gd name="connsiteX64" fmla="*/ 573162 w 592135"/>
                <a:gd name="connsiteY64" fmla="*/ 232647 h 583007"/>
                <a:gd name="connsiteX65" fmla="*/ 573848 w 592135"/>
                <a:gd name="connsiteY65" fmla="*/ 236076 h 583007"/>
                <a:gd name="connsiteX66" fmla="*/ 574305 w 592135"/>
                <a:gd name="connsiteY66" fmla="*/ 238134 h 583007"/>
                <a:gd name="connsiteX67" fmla="*/ 574991 w 592135"/>
                <a:gd name="connsiteY67" fmla="*/ 241791 h 583007"/>
                <a:gd name="connsiteX68" fmla="*/ 575219 w 592135"/>
                <a:gd name="connsiteY68" fmla="*/ 243620 h 583007"/>
                <a:gd name="connsiteX69" fmla="*/ 576134 w 592135"/>
                <a:gd name="connsiteY69" fmla="*/ 249335 h 583007"/>
                <a:gd name="connsiteX70" fmla="*/ 568361 w 592135"/>
                <a:gd name="connsiteY70" fmla="*/ 370722 h 583007"/>
                <a:gd name="connsiteX71" fmla="*/ 495895 w 592135"/>
                <a:gd name="connsiteY71" fmla="*/ 499423 h 583007"/>
                <a:gd name="connsiteX72" fmla="*/ 427772 w 592135"/>
                <a:gd name="connsiteY72" fmla="*/ 546972 h 583007"/>
                <a:gd name="connsiteX73" fmla="*/ 374509 w 592135"/>
                <a:gd name="connsiteY73" fmla="*/ 563203 h 583007"/>
                <a:gd name="connsiteX74" fmla="*/ 109333 w 592135"/>
                <a:gd name="connsiteY74" fmla="*/ 518169 h 583007"/>
                <a:gd name="connsiteX75" fmla="*/ 103846 w 592135"/>
                <a:gd name="connsiteY75" fmla="*/ 512911 h 583007"/>
                <a:gd name="connsiteX76" fmla="*/ 102246 w 592135"/>
                <a:gd name="connsiteY76" fmla="*/ 511311 h 583007"/>
                <a:gd name="connsiteX77" fmla="*/ 98588 w 592135"/>
                <a:gd name="connsiteY77" fmla="*/ 507653 h 583007"/>
                <a:gd name="connsiteX78" fmla="*/ 96760 w 592135"/>
                <a:gd name="connsiteY78" fmla="*/ 505824 h 583007"/>
                <a:gd name="connsiteX79" fmla="*/ 93331 w 592135"/>
                <a:gd name="connsiteY79" fmla="*/ 502395 h 583007"/>
                <a:gd name="connsiteX80" fmla="*/ 91730 w 592135"/>
                <a:gd name="connsiteY80" fmla="*/ 500566 h 583007"/>
                <a:gd name="connsiteX81" fmla="*/ 87844 w 592135"/>
                <a:gd name="connsiteY81" fmla="*/ 496452 h 583007"/>
                <a:gd name="connsiteX82" fmla="*/ 86930 w 592135"/>
                <a:gd name="connsiteY82" fmla="*/ 495537 h 583007"/>
                <a:gd name="connsiteX83" fmla="*/ 82358 w 592135"/>
                <a:gd name="connsiteY83" fmla="*/ 490508 h 583007"/>
                <a:gd name="connsiteX84" fmla="*/ 81215 w 592135"/>
                <a:gd name="connsiteY84" fmla="*/ 489136 h 583007"/>
                <a:gd name="connsiteX85" fmla="*/ 77786 w 592135"/>
                <a:gd name="connsiteY85" fmla="*/ 485250 h 583007"/>
                <a:gd name="connsiteX86" fmla="*/ 76414 w 592135"/>
                <a:gd name="connsiteY86" fmla="*/ 483421 h 583007"/>
                <a:gd name="connsiteX87" fmla="*/ 73442 w 592135"/>
                <a:gd name="connsiteY87" fmla="*/ 479992 h 583007"/>
                <a:gd name="connsiteX88" fmla="*/ 72071 w 592135"/>
                <a:gd name="connsiteY88" fmla="*/ 478164 h 583007"/>
                <a:gd name="connsiteX89" fmla="*/ 69099 w 592135"/>
                <a:gd name="connsiteY89" fmla="*/ 474506 h 583007"/>
                <a:gd name="connsiteX90" fmla="*/ 67956 w 592135"/>
                <a:gd name="connsiteY90" fmla="*/ 473134 h 583007"/>
                <a:gd name="connsiteX91" fmla="*/ 64070 w 592135"/>
                <a:gd name="connsiteY91" fmla="*/ 468105 h 583007"/>
                <a:gd name="connsiteX92" fmla="*/ 63613 w 592135"/>
                <a:gd name="connsiteY92" fmla="*/ 467419 h 583007"/>
                <a:gd name="connsiteX93" fmla="*/ 60412 w 592135"/>
                <a:gd name="connsiteY93" fmla="*/ 463076 h 583007"/>
                <a:gd name="connsiteX94" fmla="*/ 59269 w 592135"/>
                <a:gd name="connsiteY94" fmla="*/ 461476 h 583007"/>
                <a:gd name="connsiteX95" fmla="*/ 56755 w 592135"/>
                <a:gd name="connsiteY95" fmla="*/ 457818 h 583007"/>
                <a:gd name="connsiteX96" fmla="*/ 55612 w 592135"/>
                <a:gd name="connsiteY96" fmla="*/ 456218 h 583007"/>
                <a:gd name="connsiteX97" fmla="*/ 53097 w 592135"/>
                <a:gd name="connsiteY97" fmla="*/ 452560 h 583007"/>
                <a:gd name="connsiteX98" fmla="*/ 52183 w 592135"/>
                <a:gd name="connsiteY98" fmla="*/ 451189 h 583007"/>
                <a:gd name="connsiteX99" fmla="*/ 46010 w 592135"/>
                <a:gd name="connsiteY99" fmla="*/ 441130 h 583007"/>
                <a:gd name="connsiteX100" fmla="*/ 45325 w 592135"/>
                <a:gd name="connsiteY100" fmla="*/ 439987 h 583007"/>
                <a:gd name="connsiteX101" fmla="*/ 43039 w 592135"/>
                <a:gd name="connsiteY101" fmla="*/ 436101 h 583007"/>
                <a:gd name="connsiteX102" fmla="*/ 42353 w 592135"/>
                <a:gd name="connsiteY102" fmla="*/ 434730 h 583007"/>
                <a:gd name="connsiteX103" fmla="*/ 40295 w 592135"/>
                <a:gd name="connsiteY103" fmla="*/ 431072 h 583007"/>
                <a:gd name="connsiteX104" fmla="*/ 39610 w 592135"/>
                <a:gd name="connsiteY104" fmla="*/ 429700 h 583007"/>
                <a:gd name="connsiteX105" fmla="*/ 37324 w 592135"/>
                <a:gd name="connsiteY105" fmla="*/ 425128 h 583007"/>
                <a:gd name="connsiteX106" fmla="*/ 37095 w 592135"/>
                <a:gd name="connsiteY106" fmla="*/ 424671 h 583007"/>
                <a:gd name="connsiteX107" fmla="*/ 34580 w 592135"/>
                <a:gd name="connsiteY107" fmla="*/ 419642 h 583007"/>
                <a:gd name="connsiteX108" fmla="*/ 34352 w 592135"/>
                <a:gd name="connsiteY108" fmla="*/ 419185 h 583007"/>
                <a:gd name="connsiteX109" fmla="*/ 32294 w 592135"/>
                <a:gd name="connsiteY109" fmla="*/ 414613 h 583007"/>
                <a:gd name="connsiteX110" fmla="*/ 31837 w 592135"/>
                <a:gd name="connsiteY110" fmla="*/ 413470 h 583007"/>
                <a:gd name="connsiteX111" fmla="*/ 30237 w 592135"/>
                <a:gd name="connsiteY111" fmla="*/ 409584 h 583007"/>
                <a:gd name="connsiteX112" fmla="*/ 29780 w 592135"/>
                <a:gd name="connsiteY112" fmla="*/ 408441 h 583007"/>
                <a:gd name="connsiteX113" fmla="*/ 28180 w 592135"/>
                <a:gd name="connsiteY113" fmla="*/ 404097 h 583007"/>
                <a:gd name="connsiteX114" fmla="*/ 27951 w 592135"/>
                <a:gd name="connsiteY114" fmla="*/ 403640 h 583007"/>
                <a:gd name="connsiteX115" fmla="*/ 24522 w 592135"/>
                <a:gd name="connsiteY115" fmla="*/ 393582 h 583007"/>
                <a:gd name="connsiteX116" fmla="*/ 24293 w 592135"/>
                <a:gd name="connsiteY116" fmla="*/ 392896 h 583007"/>
                <a:gd name="connsiteX117" fmla="*/ 22922 w 592135"/>
                <a:gd name="connsiteY117" fmla="*/ 388552 h 583007"/>
                <a:gd name="connsiteX118" fmla="*/ 22693 w 592135"/>
                <a:gd name="connsiteY118" fmla="*/ 387638 h 583007"/>
                <a:gd name="connsiteX119" fmla="*/ 21322 w 592135"/>
                <a:gd name="connsiteY119" fmla="*/ 383295 h 583007"/>
                <a:gd name="connsiteX120" fmla="*/ 21093 w 592135"/>
                <a:gd name="connsiteY120" fmla="*/ 382837 h 583007"/>
                <a:gd name="connsiteX121" fmla="*/ 17435 w 592135"/>
                <a:gd name="connsiteY121" fmla="*/ 367978 h 583007"/>
                <a:gd name="connsiteX122" fmla="*/ 17435 w 592135"/>
                <a:gd name="connsiteY122" fmla="*/ 367521 h 583007"/>
                <a:gd name="connsiteX123" fmla="*/ 16521 w 592135"/>
                <a:gd name="connsiteY123" fmla="*/ 362949 h 583007"/>
                <a:gd name="connsiteX124" fmla="*/ 16521 w 592135"/>
                <a:gd name="connsiteY124" fmla="*/ 362492 h 583007"/>
                <a:gd name="connsiteX125" fmla="*/ 15378 w 592135"/>
                <a:gd name="connsiteY125" fmla="*/ 255050 h 58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592135" h="583007">
                  <a:moveTo>
                    <a:pt x="83044" y="508567"/>
                  </a:moveTo>
                  <a:cubicBezTo>
                    <a:pt x="110933" y="534856"/>
                    <a:pt x="155967" y="575776"/>
                    <a:pt x="254951" y="581491"/>
                  </a:cubicBezTo>
                  <a:cubicBezTo>
                    <a:pt x="372451" y="591778"/>
                    <a:pt x="457262" y="546972"/>
                    <a:pt x="479436" y="530284"/>
                  </a:cubicBezTo>
                  <a:cubicBezTo>
                    <a:pt x="557160" y="470848"/>
                    <a:pt x="587107" y="390153"/>
                    <a:pt x="592136" y="293912"/>
                  </a:cubicBezTo>
                  <a:cubicBezTo>
                    <a:pt x="591679" y="261451"/>
                    <a:pt x="581849" y="208873"/>
                    <a:pt x="576134" y="193099"/>
                  </a:cubicBezTo>
                  <a:cubicBezTo>
                    <a:pt x="540929" y="97545"/>
                    <a:pt x="477836" y="38109"/>
                    <a:pt x="378852" y="12734"/>
                  </a:cubicBezTo>
                  <a:cubicBezTo>
                    <a:pt x="321473" y="-2125"/>
                    <a:pt x="265238" y="-3497"/>
                    <a:pt x="227976" y="6105"/>
                  </a:cubicBezTo>
                  <a:cubicBezTo>
                    <a:pt x="164425" y="22335"/>
                    <a:pt x="104761" y="60511"/>
                    <a:pt x="64756" y="113318"/>
                  </a:cubicBezTo>
                  <a:cubicBezTo>
                    <a:pt x="34580" y="153094"/>
                    <a:pt x="12635" y="187842"/>
                    <a:pt x="4634" y="239277"/>
                  </a:cubicBezTo>
                  <a:cubicBezTo>
                    <a:pt x="-18455" y="404783"/>
                    <a:pt x="50582" y="478164"/>
                    <a:pt x="83044" y="508567"/>
                  </a:cubicBezTo>
                  <a:close/>
                  <a:moveTo>
                    <a:pt x="15378" y="255050"/>
                  </a:moveTo>
                  <a:cubicBezTo>
                    <a:pt x="19721" y="201100"/>
                    <a:pt x="47611" y="160181"/>
                    <a:pt x="78472" y="119262"/>
                  </a:cubicBezTo>
                  <a:cubicBezTo>
                    <a:pt x="151852" y="17306"/>
                    <a:pt x="271867" y="9305"/>
                    <a:pt x="310501" y="12505"/>
                  </a:cubicBezTo>
                  <a:cubicBezTo>
                    <a:pt x="380452" y="18220"/>
                    <a:pt x="438974" y="34451"/>
                    <a:pt x="492466" y="83143"/>
                  </a:cubicBezTo>
                  <a:cubicBezTo>
                    <a:pt x="498638" y="88629"/>
                    <a:pt x="504353" y="94344"/>
                    <a:pt x="509611" y="100288"/>
                  </a:cubicBezTo>
                  <a:cubicBezTo>
                    <a:pt x="510754" y="101659"/>
                    <a:pt x="512126" y="103031"/>
                    <a:pt x="513269" y="104403"/>
                  </a:cubicBezTo>
                  <a:cubicBezTo>
                    <a:pt x="513726" y="105088"/>
                    <a:pt x="514183" y="105546"/>
                    <a:pt x="514869" y="106231"/>
                  </a:cubicBezTo>
                  <a:cubicBezTo>
                    <a:pt x="515555" y="107146"/>
                    <a:pt x="516241" y="107832"/>
                    <a:pt x="516926" y="108746"/>
                  </a:cubicBezTo>
                  <a:cubicBezTo>
                    <a:pt x="517384" y="109432"/>
                    <a:pt x="518069" y="110118"/>
                    <a:pt x="518527" y="110803"/>
                  </a:cubicBezTo>
                  <a:cubicBezTo>
                    <a:pt x="519212" y="111489"/>
                    <a:pt x="519898" y="112404"/>
                    <a:pt x="520355" y="113089"/>
                  </a:cubicBezTo>
                  <a:cubicBezTo>
                    <a:pt x="520813" y="113775"/>
                    <a:pt x="521498" y="114461"/>
                    <a:pt x="521956" y="115147"/>
                  </a:cubicBezTo>
                  <a:cubicBezTo>
                    <a:pt x="522641" y="115833"/>
                    <a:pt x="523099" y="116747"/>
                    <a:pt x="523784" y="117433"/>
                  </a:cubicBezTo>
                  <a:cubicBezTo>
                    <a:pt x="524242" y="118119"/>
                    <a:pt x="524927" y="118804"/>
                    <a:pt x="525385" y="119490"/>
                  </a:cubicBezTo>
                  <a:cubicBezTo>
                    <a:pt x="526070" y="120176"/>
                    <a:pt x="526528" y="121090"/>
                    <a:pt x="527213" y="122005"/>
                  </a:cubicBezTo>
                  <a:cubicBezTo>
                    <a:pt x="527671" y="122691"/>
                    <a:pt x="528128" y="123376"/>
                    <a:pt x="528814" y="124062"/>
                  </a:cubicBezTo>
                  <a:cubicBezTo>
                    <a:pt x="529499" y="124977"/>
                    <a:pt x="529957" y="125662"/>
                    <a:pt x="530642" y="126577"/>
                  </a:cubicBezTo>
                  <a:cubicBezTo>
                    <a:pt x="531100" y="127263"/>
                    <a:pt x="531557" y="127948"/>
                    <a:pt x="532014" y="128634"/>
                  </a:cubicBezTo>
                  <a:cubicBezTo>
                    <a:pt x="532700" y="129549"/>
                    <a:pt x="533386" y="130692"/>
                    <a:pt x="534071" y="131606"/>
                  </a:cubicBezTo>
                  <a:cubicBezTo>
                    <a:pt x="534529" y="132292"/>
                    <a:pt x="534986" y="132749"/>
                    <a:pt x="535214" y="133435"/>
                  </a:cubicBezTo>
                  <a:cubicBezTo>
                    <a:pt x="536129" y="134806"/>
                    <a:pt x="537043" y="136178"/>
                    <a:pt x="537729" y="137550"/>
                  </a:cubicBezTo>
                  <a:cubicBezTo>
                    <a:pt x="538186" y="138235"/>
                    <a:pt x="538415" y="138921"/>
                    <a:pt x="538872" y="139607"/>
                  </a:cubicBezTo>
                  <a:cubicBezTo>
                    <a:pt x="539329" y="140521"/>
                    <a:pt x="540015" y="141436"/>
                    <a:pt x="540472" y="142350"/>
                  </a:cubicBezTo>
                  <a:cubicBezTo>
                    <a:pt x="540929" y="143036"/>
                    <a:pt x="541387" y="143722"/>
                    <a:pt x="541615" y="144408"/>
                  </a:cubicBezTo>
                  <a:cubicBezTo>
                    <a:pt x="542072" y="145322"/>
                    <a:pt x="542530" y="146236"/>
                    <a:pt x="542987" y="147151"/>
                  </a:cubicBezTo>
                  <a:cubicBezTo>
                    <a:pt x="543444" y="147837"/>
                    <a:pt x="543901" y="148522"/>
                    <a:pt x="544130" y="149437"/>
                  </a:cubicBezTo>
                  <a:cubicBezTo>
                    <a:pt x="544587" y="150351"/>
                    <a:pt x="545044" y="151266"/>
                    <a:pt x="545501" y="152180"/>
                  </a:cubicBezTo>
                  <a:cubicBezTo>
                    <a:pt x="545959" y="152866"/>
                    <a:pt x="546187" y="153780"/>
                    <a:pt x="546644" y="154466"/>
                  </a:cubicBezTo>
                  <a:cubicBezTo>
                    <a:pt x="547102" y="155380"/>
                    <a:pt x="547559" y="156295"/>
                    <a:pt x="548016" y="157209"/>
                  </a:cubicBezTo>
                  <a:cubicBezTo>
                    <a:pt x="548473" y="157895"/>
                    <a:pt x="548702" y="158581"/>
                    <a:pt x="549159" y="159495"/>
                  </a:cubicBezTo>
                  <a:cubicBezTo>
                    <a:pt x="549616" y="160410"/>
                    <a:pt x="550073" y="161324"/>
                    <a:pt x="550531" y="162467"/>
                  </a:cubicBezTo>
                  <a:cubicBezTo>
                    <a:pt x="550759" y="163153"/>
                    <a:pt x="551216" y="163839"/>
                    <a:pt x="551445" y="164524"/>
                  </a:cubicBezTo>
                  <a:cubicBezTo>
                    <a:pt x="552131" y="165667"/>
                    <a:pt x="552588" y="167039"/>
                    <a:pt x="553045" y="168182"/>
                  </a:cubicBezTo>
                  <a:cubicBezTo>
                    <a:pt x="553274" y="168639"/>
                    <a:pt x="553502" y="169096"/>
                    <a:pt x="553731" y="169554"/>
                  </a:cubicBezTo>
                  <a:cubicBezTo>
                    <a:pt x="554417" y="171154"/>
                    <a:pt x="555103" y="172754"/>
                    <a:pt x="555788" y="174354"/>
                  </a:cubicBezTo>
                  <a:cubicBezTo>
                    <a:pt x="556017" y="175040"/>
                    <a:pt x="556246" y="175726"/>
                    <a:pt x="556474" y="176412"/>
                  </a:cubicBezTo>
                  <a:cubicBezTo>
                    <a:pt x="556931" y="177555"/>
                    <a:pt x="557389" y="178469"/>
                    <a:pt x="557846" y="179612"/>
                  </a:cubicBezTo>
                  <a:cubicBezTo>
                    <a:pt x="558074" y="180298"/>
                    <a:pt x="558303" y="180984"/>
                    <a:pt x="558760" y="181898"/>
                  </a:cubicBezTo>
                  <a:cubicBezTo>
                    <a:pt x="559217" y="182812"/>
                    <a:pt x="559446" y="183955"/>
                    <a:pt x="559903" y="184870"/>
                  </a:cubicBezTo>
                  <a:cubicBezTo>
                    <a:pt x="560132" y="185556"/>
                    <a:pt x="560360" y="186470"/>
                    <a:pt x="560818" y="187156"/>
                  </a:cubicBezTo>
                  <a:cubicBezTo>
                    <a:pt x="561275" y="188070"/>
                    <a:pt x="561503" y="189213"/>
                    <a:pt x="561961" y="190128"/>
                  </a:cubicBezTo>
                  <a:cubicBezTo>
                    <a:pt x="562189" y="190813"/>
                    <a:pt x="562418" y="191728"/>
                    <a:pt x="562646" y="192414"/>
                  </a:cubicBezTo>
                  <a:cubicBezTo>
                    <a:pt x="563104" y="193328"/>
                    <a:pt x="563332" y="194471"/>
                    <a:pt x="563561" y="195385"/>
                  </a:cubicBezTo>
                  <a:cubicBezTo>
                    <a:pt x="563789" y="196071"/>
                    <a:pt x="564018" y="196757"/>
                    <a:pt x="564247" y="197671"/>
                  </a:cubicBezTo>
                  <a:cubicBezTo>
                    <a:pt x="564704" y="198814"/>
                    <a:pt x="564932" y="199957"/>
                    <a:pt x="565390" y="201100"/>
                  </a:cubicBezTo>
                  <a:cubicBezTo>
                    <a:pt x="565618" y="201786"/>
                    <a:pt x="565847" y="202472"/>
                    <a:pt x="566075" y="202929"/>
                  </a:cubicBezTo>
                  <a:cubicBezTo>
                    <a:pt x="566533" y="204529"/>
                    <a:pt x="566990" y="206130"/>
                    <a:pt x="567447" y="207730"/>
                  </a:cubicBezTo>
                  <a:cubicBezTo>
                    <a:pt x="567447" y="207958"/>
                    <a:pt x="567676" y="208187"/>
                    <a:pt x="567676" y="208416"/>
                  </a:cubicBezTo>
                  <a:cubicBezTo>
                    <a:pt x="568133" y="210244"/>
                    <a:pt x="568590" y="212073"/>
                    <a:pt x="569047" y="213673"/>
                  </a:cubicBezTo>
                  <a:cubicBezTo>
                    <a:pt x="569276" y="214359"/>
                    <a:pt x="569276" y="214816"/>
                    <a:pt x="569504" y="215502"/>
                  </a:cubicBezTo>
                  <a:cubicBezTo>
                    <a:pt x="569733" y="216645"/>
                    <a:pt x="570190" y="217788"/>
                    <a:pt x="570419" y="219160"/>
                  </a:cubicBezTo>
                  <a:cubicBezTo>
                    <a:pt x="570647" y="219846"/>
                    <a:pt x="570876" y="220531"/>
                    <a:pt x="570876" y="221217"/>
                  </a:cubicBezTo>
                  <a:cubicBezTo>
                    <a:pt x="571105" y="222360"/>
                    <a:pt x="571333" y="223503"/>
                    <a:pt x="571562" y="224646"/>
                  </a:cubicBezTo>
                  <a:cubicBezTo>
                    <a:pt x="571790" y="225332"/>
                    <a:pt x="571790" y="226246"/>
                    <a:pt x="572019" y="226932"/>
                  </a:cubicBezTo>
                  <a:cubicBezTo>
                    <a:pt x="572248" y="228075"/>
                    <a:pt x="572476" y="229218"/>
                    <a:pt x="572705" y="230361"/>
                  </a:cubicBezTo>
                  <a:cubicBezTo>
                    <a:pt x="572933" y="231047"/>
                    <a:pt x="572933" y="231961"/>
                    <a:pt x="573162" y="232647"/>
                  </a:cubicBezTo>
                  <a:cubicBezTo>
                    <a:pt x="573391" y="233790"/>
                    <a:pt x="573619" y="234933"/>
                    <a:pt x="573848" y="236076"/>
                  </a:cubicBezTo>
                  <a:cubicBezTo>
                    <a:pt x="574076" y="236762"/>
                    <a:pt x="574076" y="237448"/>
                    <a:pt x="574305" y="238134"/>
                  </a:cubicBezTo>
                  <a:cubicBezTo>
                    <a:pt x="574534" y="239277"/>
                    <a:pt x="574762" y="240648"/>
                    <a:pt x="574991" y="241791"/>
                  </a:cubicBezTo>
                  <a:cubicBezTo>
                    <a:pt x="574991" y="242477"/>
                    <a:pt x="575219" y="242934"/>
                    <a:pt x="575219" y="243620"/>
                  </a:cubicBezTo>
                  <a:cubicBezTo>
                    <a:pt x="575448" y="245449"/>
                    <a:pt x="575905" y="247278"/>
                    <a:pt x="576134" y="249335"/>
                  </a:cubicBezTo>
                  <a:cubicBezTo>
                    <a:pt x="582535" y="290483"/>
                    <a:pt x="580706" y="331174"/>
                    <a:pt x="568361" y="370722"/>
                  </a:cubicBezTo>
                  <a:cubicBezTo>
                    <a:pt x="553502" y="418728"/>
                    <a:pt x="533843" y="464219"/>
                    <a:pt x="495895" y="499423"/>
                  </a:cubicBezTo>
                  <a:cubicBezTo>
                    <a:pt x="475321" y="518626"/>
                    <a:pt x="452690" y="534628"/>
                    <a:pt x="427772" y="546972"/>
                  </a:cubicBezTo>
                  <a:cubicBezTo>
                    <a:pt x="411313" y="555202"/>
                    <a:pt x="392339" y="559545"/>
                    <a:pt x="374509" y="563203"/>
                  </a:cubicBezTo>
                  <a:cubicBezTo>
                    <a:pt x="237120" y="587663"/>
                    <a:pt x="155053" y="555202"/>
                    <a:pt x="109333" y="518169"/>
                  </a:cubicBezTo>
                  <a:cubicBezTo>
                    <a:pt x="107504" y="516340"/>
                    <a:pt x="105675" y="514740"/>
                    <a:pt x="103846" y="512911"/>
                  </a:cubicBezTo>
                  <a:cubicBezTo>
                    <a:pt x="103389" y="512454"/>
                    <a:pt x="102703" y="511768"/>
                    <a:pt x="102246" y="511311"/>
                  </a:cubicBezTo>
                  <a:cubicBezTo>
                    <a:pt x="101103" y="510168"/>
                    <a:pt x="99731" y="509025"/>
                    <a:pt x="98588" y="507653"/>
                  </a:cubicBezTo>
                  <a:cubicBezTo>
                    <a:pt x="97903" y="506967"/>
                    <a:pt x="97445" y="506510"/>
                    <a:pt x="96760" y="505824"/>
                  </a:cubicBezTo>
                  <a:cubicBezTo>
                    <a:pt x="95617" y="504681"/>
                    <a:pt x="94474" y="503538"/>
                    <a:pt x="93331" y="502395"/>
                  </a:cubicBezTo>
                  <a:cubicBezTo>
                    <a:pt x="92873" y="501709"/>
                    <a:pt x="92188" y="501252"/>
                    <a:pt x="91730" y="500566"/>
                  </a:cubicBezTo>
                  <a:cubicBezTo>
                    <a:pt x="90359" y="499195"/>
                    <a:pt x="89216" y="497823"/>
                    <a:pt x="87844" y="496452"/>
                  </a:cubicBezTo>
                  <a:cubicBezTo>
                    <a:pt x="87616" y="496223"/>
                    <a:pt x="87158" y="495766"/>
                    <a:pt x="86930" y="495537"/>
                  </a:cubicBezTo>
                  <a:cubicBezTo>
                    <a:pt x="85330" y="493937"/>
                    <a:pt x="83729" y="492108"/>
                    <a:pt x="82358" y="490508"/>
                  </a:cubicBezTo>
                  <a:cubicBezTo>
                    <a:pt x="81901" y="490051"/>
                    <a:pt x="81672" y="489594"/>
                    <a:pt x="81215" y="489136"/>
                  </a:cubicBezTo>
                  <a:cubicBezTo>
                    <a:pt x="80072" y="487765"/>
                    <a:pt x="78929" y="486622"/>
                    <a:pt x="77786" y="485250"/>
                  </a:cubicBezTo>
                  <a:cubicBezTo>
                    <a:pt x="77329" y="484564"/>
                    <a:pt x="76871" y="484107"/>
                    <a:pt x="76414" y="483421"/>
                  </a:cubicBezTo>
                  <a:cubicBezTo>
                    <a:pt x="75500" y="482278"/>
                    <a:pt x="74585" y="481135"/>
                    <a:pt x="73442" y="479992"/>
                  </a:cubicBezTo>
                  <a:cubicBezTo>
                    <a:pt x="72985" y="479307"/>
                    <a:pt x="72528" y="478849"/>
                    <a:pt x="72071" y="478164"/>
                  </a:cubicBezTo>
                  <a:cubicBezTo>
                    <a:pt x="71156" y="477021"/>
                    <a:pt x="70013" y="475649"/>
                    <a:pt x="69099" y="474506"/>
                  </a:cubicBezTo>
                  <a:cubicBezTo>
                    <a:pt x="68642" y="474049"/>
                    <a:pt x="68413" y="473592"/>
                    <a:pt x="67956" y="473134"/>
                  </a:cubicBezTo>
                  <a:cubicBezTo>
                    <a:pt x="66584" y="471534"/>
                    <a:pt x="65441" y="469705"/>
                    <a:pt x="64070" y="468105"/>
                  </a:cubicBezTo>
                  <a:cubicBezTo>
                    <a:pt x="63841" y="467877"/>
                    <a:pt x="63841" y="467648"/>
                    <a:pt x="63613" y="467419"/>
                  </a:cubicBezTo>
                  <a:cubicBezTo>
                    <a:pt x="62470" y="466048"/>
                    <a:pt x="61327" y="464448"/>
                    <a:pt x="60412" y="463076"/>
                  </a:cubicBezTo>
                  <a:cubicBezTo>
                    <a:pt x="59955" y="462619"/>
                    <a:pt x="59726" y="462162"/>
                    <a:pt x="59269" y="461476"/>
                  </a:cubicBezTo>
                  <a:cubicBezTo>
                    <a:pt x="58355" y="460333"/>
                    <a:pt x="57669" y="459190"/>
                    <a:pt x="56755" y="457818"/>
                  </a:cubicBezTo>
                  <a:cubicBezTo>
                    <a:pt x="56297" y="457361"/>
                    <a:pt x="56069" y="456675"/>
                    <a:pt x="55612" y="456218"/>
                  </a:cubicBezTo>
                  <a:cubicBezTo>
                    <a:pt x="54697" y="455075"/>
                    <a:pt x="54011" y="453703"/>
                    <a:pt x="53097" y="452560"/>
                  </a:cubicBezTo>
                  <a:cubicBezTo>
                    <a:pt x="52868" y="452103"/>
                    <a:pt x="52411" y="451646"/>
                    <a:pt x="52183" y="451189"/>
                  </a:cubicBezTo>
                  <a:cubicBezTo>
                    <a:pt x="50125" y="447760"/>
                    <a:pt x="48068" y="444559"/>
                    <a:pt x="46010" y="441130"/>
                  </a:cubicBezTo>
                  <a:cubicBezTo>
                    <a:pt x="45782" y="440673"/>
                    <a:pt x="45553" y="440445"/>
                    <a:pt x="45325" y="439987"/>
                  </a:cubicBezTo>
                  <a:cubicBezTo>
                    <a:pt x="44639" y="438616"/>
                    <a:pt x="43724" y="437473"/>
                    <a:pt x="43039" y="436101"/>
                  </a:cubicBezTo>
                  <a:cubicBezTo>
                    <a:pt x="42810" y="435644"/>
                    <a:pt x="42581" y="435187"/>
                    <a:pt x="42353" y="434730"/>
                  </a:cubicBezTo>
                  <a:cubicBezTo>
                    <a:pt x="41667" y="433587"/>
                    <a:pt x="40981" y="432215"/>
                    <a:pt x="40295" y="431072"/>
                  </a:cubicBezTo>
                  <a:cubicBezTo>
                    <a:pt x="40067" y="430615"/>
                    <a:pt x="39838" y="430158"/>
                    <a:pt x="39610" y="429700"/>
                  </a:cubicBezTo>
                  <a:cubicBezTo>
                    <a:pt x="38924" y="428100"/>
                    <a:pt x="38009" y="426729"/>
                    <a:pt x="37324" y="425128"/>
                  </a:cubicBezTo>
                  <a:cubicBezTo>
                    <a:pt x="37324" y="424900"/>
                    <a:pt x="37095" y="424900"/>
                    <a:pt x="37095" y="424671"/>
                  </a:cubicBezTo>
                  <a:cubicBezTo>
                    <a:pt x="36181" y="423071"/>
                    <a:pt x="35495" y="421242"/>
                    <a:pt x="34580" y="419642"/>
                  </a:cubicBezTo>
                  <a:cubicBezTo>
                    <a:pt x="34580" y="419413"/>
                    <a:pt x="34580" y="419413"/>
                    <a:pt x="34352" y="419185"/>
                  </a:cubicBezTo>
                  <a:cubicBezTo>
                    <a:pt x="33666" y="417585"/>
                    <a:pt x="32980" y="416213"/>
                    <a:pt x="32294" y="414613"/>
                  </a:cubicBezTo>
                  <a:cubicBezTo>
                    <a:pt x="32066" y="414156"/>
                    <a:pt x="32066" y="413927"/>
                    <a:pt x="31837" y="413470"/>
                  </a:cubicBezTo>
                  <a:cubicBezTo>
                    <a:pt x="31380" y="412098"/>
                    <a:pt x="30694" y="410955"/>
                    <a:pt x="30237" y="409584"/>
                  </a:cubicBezTo>
                  <a:cubicBezTo>
                    <a:pt x="30008" y="409126"/>
                    <a:pt x="30008" y="408898"/>
                    <a:pt x="29780" y="408441"/>
                  </a:cubicBezTo>
                  <a:cubicBezTo>
                    <a:pt x="29094" y="407069"/>
                    <a:pt x="28637" y="405469"/>
                    <a:pt x="28180" y="404097"/>
                  </a:cubicBezTo>
                  <a:cubicBezTo>
                    <a:pt x="28180" y="403869"/>
                    <a:pt x="27951" y="403640"/>
                    <a:pt x="27951" y="403640"/>
                  </a:cubicBezTo>
                  <a:cubicBezTo>
                    <a:pt x="26579" y="400211"/>
                    <a:pt x="25436" y="397011"/>
                    <a:pt x="24522" y="393582"/>
                  </a:cubicBezTo>
                  <a:cubicBezTo>
                    <a:pt x="24522" y="393353"/>
                    <a:pt x="24293" y="393124"/>
                    <a:pt x="24293" y="392896"/>
                  </a:cubicBezTo>
                  <a:cubicBezTo>
                    <a:pt x="23836" y="391524"/>
                    <a:pt x="23379" y="389924"/>
                    <a:pt x="22922" y="388552"/>
                  </a:cubicBezTo>
                  <a:cubicBezTo>
                    <a:pt x="22922" y="388324"/>
                    <a:pt x="22693" y="388095"/>
                    <a:pt x="22693" y="387638"/>
                  </a:cubicBezTo>
                  <a:cubicBezTo>
                    <a:pt x="22236" y="386266"/>
                    <a:pt x="21779" y="384666"/>
                    <a:pt x="21322" y="383295"/>
                  </a:cubicBezTo>
                  <a:cubicBezTo>
                    <a:pt x="21322" y="383066"/>
                    <a:pt x="21322" y="383066"/>
                    <a:pt x="21093" y="382837"/>
                  </a:cubicBezTo>
                  <a:cubicBezTo>
                    <a:pt x="19721" y="377808"/>
                    <a:pt x="18578" y="373008"/>
                    <a:pt x="17435" y="367978"/>
                  </a:cubicBezTo>
                  <a:cubicBezTo>
                    <a:pt x="17435" y="367750"/>
                    <a:pt x="17435" y="367750"/>
                    <a:pt x="17435" y="367521"/>
                  </a:cubicBezTo>
                  <a:cubicBezTo>
                    <a:pt x="17207" y="365921"/>
                    <a:pt x="16750" y="364549"/>
                    <a:pt x="16521" y="362949"/>
                  </a:cubicBezTo>
                  <a:cubicBezTo>
                    <a:pt x="16521" y="362721"/>
                    <a:pt x="16521" y="362721"/>
                    <a:pt x="16521" y="362492"/>
                  </a:cubicBezTo>
                  <a:cubicBezTo>
                    <a:pt x="10120" y="324316"/>
                    <a:pt x="12635" y="288197"/>
                    <a:pt x="15378" y="255050"/>
                  </a:cubicBezTo>
                  <a:close/>
                </a:path>
              </a:pathLst>
            </a:custGeom>
            <a:solidFill>
              <a:srgbClr val="000000"/>
            </a:solidFill>
            <a:ln w="2286" cap="flat">
              <a:noFill/>
              <a:prstDash val="solid"/>
              <a:miter/>
            </a:ln>
          </p:spPr>
          <p:txBody>
            <a:bodyPr rtlCol="0" anchor="ctr"/>
            <a:lstStyle/>
            <a:p>
              <a:endParaRPr lang="en-US"/>
            </a:p>
          </p:txBody>
        </p:sp>
        <p:sp>
          <p:nvSpPr>
            <p:cNvPr id="218" name="Freeform 817">
              <a:extLst>
                <a:ext uri="{FF2B5EF4-FFF2-40B4-BE49-F238E27FC236}">
                  <a16:creationId xmlns:a16="http://schemas.microsoft.com/office/drawing/2014/main" id="{642D8FB5-9914-45CB-15CB-911C70CC0A2C}"/>
                </a:ext>
              </a:extLst>
            </p:cNvPr>
            <p:cNvSpPr/>
            <p:nvPr/>
          </p:nvSpPr>
          <p:spPr>
            <a:xfrm>
              <a:off x="4110954" y="4703592"/>
              <a:ext cx="273211" cy="288512"/>
            </a:xfrm>
            <a:custGeom>
              <a:avLst/>
              <a:gdLst>
                <a:gd name="connsiteX0" fmla="*/ 8927 w 273211"/>
                <a:gd name="connsiteY0" fmla="*/ 269830 h 288512"/>
                <a:gd name="connsiteX1" fmla="*/ 11 w 273211"/>
                <a:gd name="connsiteY1" fmla="*/ 280117 h 288512"/>
                <a:gd name="connsiteX2" fmla="*/ 4126 w 273211"/>
                <a:gd name="connsiteY2" fmla="*/ 287432 h 288512"/>
                <a:gd name="connsiteX3" fmla="*/ 18071 w 273211"/>
                <a:gd name="connsiteY3" fmla="*/ 284003 h 288512"/>
                <a:gd name="connsiteX4" fmla="*/ 21957 w 273211"/>
                <a:gd name="connsiteY4" fmla="*/ 278745 h 288512"/>
                <a:gd name="connsiteX5" fmla="*/ 88251 w 273211"/>
                <a:gd name="connsiteY5" fmla="*/ 208565 h 288512"/>
                <a:gd name="connsiteX6" fmla="*/ 106539 w 273211"/>
                <a:gd name="connsiteY6" fmla="*/ 193477 h 288512"/>
                <a:gd name="connsiteX7" fmla="*/ 144029 w 273211"/>
                <a:gd name="connsiteY7" fmla="*/ 145243 h 288512"/>
                <a:gd name="connsiteX8" fmla="*/ 186778 w 273211"/>
                <a:gd name="connsiteY8" fmla="*/ 98380 h 288512"/>
                <a:gd name="connsiteX9" fmla="*/ 202780 w 273211"/>
                <a:gd name="connsiteY9" fmla="*/ 97922 h 288512"/>
                <a:gd name="connsiteX10" fmla="*/ 222668 w 273211"/>
                <a:gd name="connsiteY10" fmla="*/ 94265 h 288512"/>
                <a:gd name="connsiteX11" fmla="*/ 237755 w 273211"/>
                <a:gd name="connsiteY11" fmla="*/ 65233 h 288512"/>
                <a:gd name="connsiteX12" fmla="*/ 270445 w 273211"/>
                <a:gd name="connsiteY12" fmla="*/ 10826 h 288512"/>
                <a:gd name="connsiteX13" fmla="*/ 270902 w 273211"/>
                <a:gd name="connsiteY13" fmla="*/ 1453 h 288512"/>
                <a:gd name="connsiteX14" fmla="*/ 260615 w 273211"/>
                <a:gd name="connsiteY14" fmla="*/ 1910 h 288512"/>
                <a:gd name="connsiteX15" fmla="*/ 251929 w 273211"/>
                <a:gd name="connsiteY15" fmla="*/ 8540 h 288512"/>
                <a:gd name="connsiteX16" fmla="*/ 190664 w 273211"/>
                <a:gd name="connsiteY16" fmla="*/ 46945 h 288512"/>
                <a:gd name="connsiteX17" fmla="*/ 159117 w 273211"/>
                <a:gd name="connsiteY17" fmla="*/ 62489 h 288512"/>
                <a:gd name="connsiteX18" fmla="*/ 170090 w 273211"/>
                <a:gd name="connsiteY18" fmla="*/ 71862 h 288512"/>
                <a:gd name="connsiteX19" fmla="*/ 172833 w 273211"/>
                <a:gd name="connsiteY19" fmla="*/ 94951 h 288512"/>
                <a:gd name="connsiteX20" fmla="*/ 118655 w 273211"/>
                <a:gd name="connsiteY20" fmla="*/ 158273 h 288512"/>
                <a:gd name="connsiteX21" fmla="*/ 91909 w 273211"/>
                <a:gd name="connsiteY21" fmla="*/ 179990 h 288512"/>
                <a:gd name="connsiteX22" fmla="*/ 82307 w 273211"/>
                <a:gd name="connsiteY22" fmla="*/ 191191 h 288512"/>
                <a:gd name="connsiteX23" fmla="*/ 69734 w 273211"/>
                <a:gd name="connsiteY23" fmla="*/ 211079 h 288512"/>
                <a:gd name="connsiteX24" fmla="*/ 26072 w 273211"/>
                <a:gd name="connsiteY24" fmla="*/ 257485 h 288512"/>
                <a:gd name="connsiteX25" fmla="*/ 8927 w 273211"/>
                <a:gd name="connsiteY25" fmla="*/ 269830 h 288512"/>
                <a:gd name="connsiteX26" fmla="*/ 242785 w 273211"/>
                <a:gd name="connsiteY26" fmla="*/ 27285 h 288512"/>
                <a:gd name="connsiteX27" fmla="*/ 216724 w 273211"/>
                <a:gd name="connsiteY27" fmla="*/ 78263 h 288512"/>
                <a:gd name="connsiteX28" fmla="*/ 199351 w 273211"/>
                <a:gd name="connsiteY28" fmla="*/ 80320 h 288512"/>
                <a:gd name="connsiteX29" fmla="*/ 184949 w 273211"/>
                <a:gd name="connsiteY29" fmla="*/ 65233 h 288512"/>
                <a:gd name="connsiteX30" fmla="*/ 242785 w 273211"/>
                <a:gd name="connsiteY30" fmla="*/ 27285 h 28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3211" h="288512">
                  <a:moveTo>
                    <a:pt x="8927" y="269830"/>
                  </a:moveTo>
                  <a:cubicBezTo>
                    <a:pt x="2983" y="270973"/>
                    <a:pt x="-217" y="274173"/>
                    <a:pt x="11" y="280117"/>
                  </a:cubicBezTo>
                  <a:cubicBezTo>
                    <a:pt x="240" y="283088"/>
                    <a:pt x="1383" y="286060"/>
                    <a:pt x="4126" y="287432"/>
                  </a:cubicBezTo>
                  <a:cubicBezTo>
                    <a:pt x="9613" y="290175"/>
                    <a:pt x="13956" y="287203"/>
                    <a:pt x="18071" y="284003"/>
                  </a:cubicBezTo>
                  <a:cubicBezTo>
                    <a:pt x="19671" y="282631"/>
                    <a:pt x="20585" y="280574"/>
                    <a:pt x="21957" y="278745"/>
                  </a:cubicBezTo>
                  <a:cubicBezTo>
                    <a:pt x="41159" y="252685"/>
                    <a:pt x="65391" y="231425"/>
                    <a:pt x="88251" y="208565"/>
                  </a:cubicBezTo>
                  <a:cubicBezTo>
                    <a:pt x="93966" y="202850"/>
                    <a:pt x="103339" y="201250"/>
                    <a:pt x="106539" y="193477"/>
                  </a:cubicBezTo>
                  <a:cubicBezTo>
                    <a:pt x="114540" y="173818"/>
                    <a:pt x="131228" y="161016"/>
                    <a:pt x="144029" y="145243"/>
                  </a:cubicBezTo>
                  <a:cubicBezTo>
                    <a:pt x="157288" y="128783"/>
                    <a:pt x="172376" y="113924"/>
                    <a:pt x="186778" y="98380"/>
                  </a:cubicBezTo>
                  <a:cubicBezTo>
                    <a:pt x="191578" y="93122"/>
                    <a:pt x="196379" y="90150"/>
                    <a:pt x="202780" y="97922"/>
                  </a:cubicBezTo>
                  <a:cubicBezTo>
                    <a:pt x="212152" y="109124"/>
                    <a:pt x="217639" y="107981"/>
                    <a:pt x="222668" y="94265"/>
                  </a:cubicBezTo>
                  <a:cubicBezTo>
                    <a:pt x="226554" y="83749"/>
                    <a:pt x="231812" y="74377"/>
                    <a:pt x="237755" y="65233"/>
                  </a:cubicBezTo>
                  <a:cubicBezTo>
                    <a:pt x="249185" y="47402"/>
                    <a:pt x="256729" y="27285"/>
                    <a:pt x="270445" y="10826"/>
                  </a:cubicBezTo>
                  <a:cubicBezTo>
                    <a:pt x="272503" y="8311"/>
                    <a:pt x="275246" y="4425"/>
                    <a:pt x="270902" y="1453"/>
                  </a:cubicBezTo>
                  <a:cubicBezTo>
                    <a:pt x="267473" y="-1061"/>
                    <a:pt x="263816" y="82"/>
                    <a:pt x="260615" y="1910"/>
                  </a:cubicBezTo>
                  <a:cubicBezTo>
                    <a:pt x="257415" y="3739"/>
                    <a:pt x="254672" y="6254"/>
                    <a:pt x="251929" y="8540"/>
                  </a:cubicBezTo>
                  <a:cubicBezTo>
                    <a:pt x="233183" y="24085"/>
                    <a:pt x="212152" y="35743"/>
                    <a:pt x="190664" y="46945"/>
                  </a:cubicBezTo>
                  <a:cubicBezTo>
                    <a:pt x="180377" y="52431"/>
                    <a:pt x="167804" y="52888"/>
                    <a:pt x="159117" y="62489"/>
                  </a:cubicBezTo>
                  <a:cubicBezTo>
                    <a:pt x="161403" y="69805"/>
                    <a:pt x="166661" y="69347"/>
                    <a:pt x="170090" y="71862"/>
                  </a:cubicBezTo>
                  <a:cubicBezTo>
                    <a:pt x="183349" y="81235"/>
                    <a:pt x="183577" y="82149"/>
                    <a:pt x="172833" y="94951"/>
                  </a:cubicBezTo>
                  <a:cubicBezTo>
                    <a:pt x="155002" y="116210"/>
                    <a:pt x="137171" y="137470"/>
                    <a:pt x="118655" y="158273"/>
                  </a:cubicBezTo>
                  <a:cubicBezTo>
                    <a:pt x="111111" y="166960"/>
                    <a:pt x="104482" y="176789"/>
                    <a:pt x="91909" y="179990"/>
                  </a:cubicBezTo>
                  <a:cubicBezTo>
                    <a:pt x="86879" y="181133"/>
                    <a:pt x="82993" y="185476"/>
                    <a:pt x="82307" y="191191"/>
                  </a:cubicBezTo>
                  <a:cubicBezTo>
                    <a:pt x="81164" y="199878"/>
                    <a:pt x="75221" y="205364"/>
                    <a:pt x="69734" y="211079"/>
                  </a:cubicBezTo>
                  <a:cubicBezTo>
                    <a:pt x="55104" y="226396"/>
                    <a:pt x="40702" y="242169"/>
                    <a:pt x="26072" y="257485"/>
                  </a:cubicBezTo>
                  <a:cubicBezTo>
                    <a:pt x="21500" y="262514"/>
                    <a:pt x="16699" y="268458"/>
                    <a:pt x="8927" y="269830"/>
                  </a:cubicBezTo>
                  <a:close/>
                  <a:moveTo>
                    <a:pt x="242785" y="27285"/>
                  </a:moveTo>
                  <a:cubicBezTo>
                    <a:pt x="236155" y="49459"/>
                    <a:pt x="225182" y="63175"/>
                    <a:pt x="216724" y="78263"/>
                  </a:cubicBezTo>
                  <a:cubicBezTo>
                    <a:pt x="211924" y="86721"/>
                    <a:pt x="205980" y="86950"/>
                    <a:pt x="199351" y="80320"/>
                  </a:cubicBezTo>
                  <a:cubicBezTo>
                    <a:pt x="194779" y="75748"/>
                    <a:pt x="188606" y="72776"/>
                    <a:pt x="184949" y="65233"/>
                  </a:cubicBezTo>
                  <a:cubicBezTo>
                    <a:pt x="200722" y="50374"/>
                    <a:pt x="220610" y="41001"/>
                    <a:pt x="242785" y="27285"/>
                  </a:cubicBezTo>
                  <a:close/>
                </a:path>
              </a:pathLst>
            </a:custGeom>
            <a:solidFill>
              <a:srgbClr val="000000"/>
            </a:solidFill>
            <a:ln w="2286" cap="flat">
              <a:noFill/>
              <a:prstDash val="solid"/>
              <a:miter/>
            </a:ln>
          </p:spPr>
          <p:txBody>
            <a:bodyPr rtlCol="0" anchor="ctr"/>
            <a:lstStyle/>
            <a:p>
              <a:endParaRPr lang="en-US"/>
            </a:p>
          </p:txBody>
        </p:sp>
        <p:sp>
          <p:nvSpPr>
            <p:cNvPr id="219" name="Freeform 818">
              <a:extLst>
                <a:ext uri="{FF2B5EF4-FFF2-40B4-BE49-F238E27FC236}">
                  <a16:creationId xmlns:a16="http://schemas.microsoft.com/office/drawing/2014/main" id="{DAB232F5-ABC1-BB5E-757E-CB6EA3EB5439}"/>
                </a:ext>
              </a:extLst>
            </p:cNvPr>
            <p:cNvSpPr/>
            <p:nvPr/>
          </p:nvSpPr>
          <p:spPr>
            <a:xfrm>
              <a:off x="4417192" y="4886360"/>
              <a:ext cx="55876" cy="11623"/>
            </a:xfrm>
            <a:custGeom>
              <a:avLst/>
              <a:gdLst>
                <a:gd name="connsiteX0" fmla="*/ 52676 w 55876"/>
                <a:gd name="connsiteY0" fmla="*/ 10481 h 11623"/>
                <a:gd name="connsiteX1" fmla="*/ 53361 w 55876"/>
                <a:gd name="connsiteY1" fmla="*/ 10023 h 11623"/>
                <a:gd name="connsiteX2" fmla="*/ 53819 w 55876"/>
                <a:gd name="connsiteY2" fmla="*/ 9566 h 11623"/>
                <a:gd name="connsiteX3" fmla="*/ 54047 w 55876"/>
                <a:gd name="connsiteY3" fmla="*/ 9109 h 11623"/>
                <a:gd name="connsiteX4" fmla="*/ 54504 w 55876"/>
                <a:gd name="connsiteY4" fmla="*/ 8423 h 11623"/>
                <a:gd name="connsiteX5" fmla="*/ 54733 w 55876"/>
                <a:gd name="connsiteY5" fmla="*/ 8195 h 11623"/>
                <a:gd name="connsiteX6" fmla="*/ 55190 w 55876"/>
                <a:gd name="connsiteY6" fmla="*/ 7052 h 11623"/>
                <a:gd name="connsiteX7" fmla="*/ 55419 w 55876"/>
                <a:gd name="connsiteY7" fmla="*/ 6594 h 11623"/>
                <a:gd name="connsiteX8" fmla="*/ 55876 w 55876"/>
                <a:gd name="connsiteY8" fmla="*/ 4994 h 11623"/>
                <a:gd name="connsiteX9" fmla="*/ 52447 w 55876"/>
                <a:gd name="connsiteY9" fmla="*/ 4537 h 11623"/>
                <a:gd name="connsiteX10" fmla="*/ 8784 w 55876"/>
                <a:gd name="connsiteY10" fmla="*/ 194 h 11623"/>
                <a:gd name="connsiteX11" fmla="*/ 98 w 55876"/>
                <a:gd name="connsiteY11" fmla="*/ 4308 h 11623"/>
                <a:gd name="connsiteX12" fmla="*/ 8784 w 55876"/>
                <a:gd name="connsiteY12" fmla="*/ 10938 h 11623"/>
                <a:gd name="connsiteX13" fmla="*/ 47875 w 55876"/>
                <a:gd name="connsiteY13" fmla="*/ 11624 h 11623"/>
                <a:gd name="connsiteX14" fmla="*/ 51533 w 55876"/>
                <a:gd name="connsiteY14" fmla="*/ 10938 h 11623"/>
                <a:gd name="connsiteX15" fmla="*/ 52218 w 55876"/>
                <a:gd name="connsiteY15" fmla="*/ 10709 h 11623"/>
                <a:gd name="connsiteX16" fmla="*/ 52676 w 55876"/>
                <a:gd name="connsiteY16" fmla="*/ 10481 h 11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6" h="11623">
                  <a:moveTo>
                    <a:pt x="52676" y="10481"/>
                  </a:moveTo>
                  <a:cubicBezTo>
                    <a:pt x="52904" y="10252"/>
                    <a:pt x="53133" y="10252"/>
                    <a:pt x="53361" y="10023"/>
                  </a:cubicBezTo>
                  <a:cubicBezTo>
                    <a:pt x="53590" y="9795"/>
                    <a:pt x="53819" y="9795"/>
                    <a:pt x="53819" y="9566"/>
                  </a:cubicBezTo>
                  <a:cubicBezTo>
                    <a:pt x="53819" y="9338"/>
                    <a:pt x="54047" y="9338"/>
                    <a:pt x="54047" y="9109"/>
                  </a:cubicBezTo>
                  <a:cubicBezTo>
                    <a:pt x="54276" y="8880"/>
                    <a:pt x="54504" y="8652"/>
                    <a:pt x="54504" y="8423"/>
                  </a:cubicBezTo>
                  <a:cubicBezTo>
                    <a:pt x="54504" y="8423"/>
                    <a:pt x="54504" y="8195"/>
                    <a:pt x="54733" y="8195"/>
                  </a:cubicBezTo>
                  <a:cubicBezTo>
                    <a:pt x="54962" y="7737"/>
                    <a:pt x="55190" y="7509"/>
                    <a:pt x="55190" y="7052"/>
                  </a:cubicBezTo>
                  <a:cubicBezTo>
                    <a:pt x="55190" y="6823"/>
                    <a:pt x="55190" y="6823"/>
                    <a:pt x="55419" y="6594"/>
                  </a:cubicBezTo>
                  <a:cubicBezTo>
                    <a:pt x="55647" y="6137"/>
                    <a:pt x="55647" y="5680"/>
                    <a:pt x="55876" y="4994"/>
                  </a:cubicBezTo>
                  <a:cubicBezTo>
                    <a:pt x="54733" y="4766"/>
                    <a:pt x="53590" y="4766"/>
                    <a:pt x="52447" y="4537"/>
                  </a:cubicBezTo>
                  <a:cubicBezTo>
                    <a:pt x="37817" y="2937"/>
                    <a:pt x="23415" y="1565"/>
                    <a:pt x="8784" y="194"/>
                  </a:cubicBezTo>
                  <a:cubicBezTo>
                    <a:pt x="5127" y="-264"/>
                    <a:pt x="555" y="-264"/>
                    <a:pt x="98" y="4308"/>
                  </a:cubicBezTo>
                  <a:cubicBezTo>
                    <a:pt x="-817" y="10481"/>
                    <a:pt x="4898" y="10709"/>
                    <a:pt x="8784" y="10938"/>
                  </a:cubicBezTo>
                  <a:cubicBezTo>
                    <a:pt x="21815" y="11395"/>
                    <a:pt x="34845" y="11624"/>
                    <a:pt x="47875" y="11624"/>
                  </a:cubicBezTo>
                  <a:cubicBezTo>
                    <a:pt x="49247" y="11624"/>
                    <a:pt x="50390" y="11395"/>
                    <a:pt x="51533" y="10938"/>
                  </a:cubicBezTo>
                  <a:cubicBezTo>
                    <a:pt x="51761" y="10938"/>
                    <a:pt x="51990" y="10709"/>
                    <a:pt x="52218" y="10709"/>
                  </a:cubicBezTo>
                  <a:cubicBezTo>
                    <a:pt x="52447" y="10709"/>
                    <a:pt x="52676" y="10709"/>
                    <a:pt x="52676" y="10481"/>
                  </a:cubicBezTo>
                  <a:close/>
                </a:path>
              </a:pathLst>
            </a:custGeom>
            <a:solidFill>
              <a:srgbClr val="000000"/>
            </a:solidFill>
            <a:ln w="2286" cap="flat">
              <a:noFill/>
              <a:prstDash val="solid"/>
              <a:miter/>
            </a:ln>
          </p:spPr>
          <p:txBody>
            <a:bodyPr rtlCol="0" anchor="ctr"/>
            <a:lstStyle/>
            <a:p>
              <a:endParaRPr lang="en-US"/>
            </a:p>
          </p:txBody>
        </p:sp>
        <p:sp>
          <p:nvSpPr>
            <p:cNvPr id="220" name="Freeform 819">
              <a:extLst>
                <a:ext uri="{FF2B5EF4-FFF2-40B4-BE49-F238E27FC236}">
                  <a16:creationId xmlns:a16="http://schemas.microsoft.com/office/drawing/2014/main" id="{16C7AFB1-5E29-A257-EBE3-1598F38010AA}"/>
                </a:ext>
              </a:extLst>
            </p:cNvPr>
            <p:cNvSpPr/>
            <p:nvPr/>
          </p:nvSpPr>
          <p:spPr>
            <a:xfrm>
              <a:off x="4207390" y="5096357"/>
              <a:ext cx="12752" cy="48970"/>
            </a:xfrm>
            <a:custGeom>
              <a:avLst/>
              <a:gdLst>
                <a:gd name="connsiteX0" fmla="*/ 2788 w 12752"/>
                <a:gd name="connsiteY0" fmla="*/ 39827 h 48970"/>
                <a:gd name="connsiteX1" fmla="*/ 3245 w 12752"/>
                <a:gd name="connsiteY1" fmla="*/ 40970 h 48970"/>
                <a:gd name="connsiteX2" fmla="*/ 4159 w 12752"/>
                <a:gd name="connsiteY2" fmla="*/ 43027 h 48970"/>
                <a:gd name="connsiteX3" fmla="*/ 4388 w 12752"/>
                <a:gd name="connsiteY3" fmla="*/ 43713 h 48970"/>
                <a:gd name="connsiteX4" fmla="*/ 5531 w 12752"/>
                <a:gd name="connsiteY4" fmla="*/ 45999 h 48970"/>
                <a:gd name="connsiteX5" fmla="*/ 5759 w 12752"/>
                <a:gd name="connsiteY5" fmla="*/ 46228 h 48970"/>
                <a:gd name="connsiteX6" fmla="*/ 7360 w 12752"/>
                <a:gd name="connsiteY6" fmla="*/ 48971 h 48970"/>
                <a:gd name="connsiteX7" fmla="*/ 8731 w 12752"/>
                <a:gd name="connsiteY7" fmla="*/ 45770 h 48970"/>
                <a:gd name="connsiteX8" fmla="*/ 8960 w 12752"/>
                <a:gd name="connsiteY8" fmla="*/ 45085 h 48970"/>
                <a:gd name="connsiteX9" fmla="*/ 9874 w 12752"/>
                <a:gd name="connsiteY9" fmla="*/ 42570 h 48970"/>
                <a:gd name="connsiteX10" fmla="*/ 10103 w 12752"/>
                <a:gd name="connsiteY10" fmla="*/ 42113 h 48970"/>
                <a:gd name="connsiteX11" fmla="*/ 11017 w 12752"/>
                <a:gd name="connsiteY11" fmla="*/ 39370 h 48970"/>
                <a:gd name="connsiteX12" fmla="*/ 11017 w 12752"/>
                <a:gd name="connsiteY12" fmla="*/ 39141 h 48970"/>
                <a:gd name="connsiteX13" fmla="*/ 11703 w 12752"/>
                <a:gd name="connsiteY13" fmla="*/ 36169 h 48970"/>
                <a:gd name="connsiteX14" fmla="*/ 11017 w 12752"/>
                <a:gd name="connsiteY14" fmla="*/ 5080 h 48970"/>
                <a:gd name="connsiteX15" fmla="*/ 5074 w 12752"/>
                <a:gd name="connsiteY15" fmla="*/ 50 h 48970"/>
                <a:gd name="connsiteX16" fmla="*/ 273 w 12752"/>
                <a:gd name="connsiteY16" fmla="*/ 3479 h 48970"/>
                <a:gd name="connsiteX17" fmla="*/ 1645 w 12752"/>
                <a:gd name="connsiteY17" fmla="*/ 36626 h 48970"/>
                <a:gd name="connsiteX18" fmla="*/ 2102 w 12752"/>
                <a:gd name="connsiteY18" fmla="*/ 37998 h 48970"/>
                <a:gd name="connsiteX19" fmla="*/ 2788 w 12752"/>
                <a:gd name="connsiteY19" fmla="*/ 39827 h 4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752" h="48970">
                  <a:moveTo>
                    <a:pt x="2788" y="39827"/>
                  </a:moveTo>
                  <a:cubicBezTo>
                    <a:pt x="3016" y="40284"/>
                    <a:pt x="3016" y="40513"/>
                    <a:pt x="3245" y="40970"/>
                  </a:cubicBezTo>
                  <a:cubicBezTo>
                    <a:pt x="3473" y="41656"/>
                    <a:pt x="3702" y="42341"/>
                    <a:pt x="4159" y="43027"/>
                  </a:cubicBezTo>
                  <a:cubicBezTo>
                    <a:pt x="4159" y="43256"/>
                    <a:pt x="4388" y="43484"/>
                    <a:pt x="4388" y="43713"/>
                  </a:cubicBezTo>
                  <a:cubicBezTo>
                    <a:pt x="4845" y="44399"/>
                    <a:pt x="5074" y="45313"/>
                    <a:pt x="5531" y="45999"/>
                  </a:cubicBezTo>
                  <a:cubicBezTo>
                    <a:pt x="5531" y="45999"/>
                    <a:pt x="5759" y="46228"/>
                    <a:pt x="5759" y="46228"/>
                  </a:cubicBezTo>
                  <a:cubicBezTo>
                    <a:pt x="6217" y="47142"/>
                    <a:pt x="6902" y="48056"/>
                    <a:pt x="7360" y="48971"/>
                  </a:cubicBezTo>
                  <a:cubicBezTo>
                    <a:pt x="7817" y="47828"/>
                    <a:pt x="8274" y="46913"/>
                    <a:pt x="8731" y="45770"/>
                  </a:cubicBezTo>
                  <a:cubicBezTo>
                    <a:pt x="8731" y="45542"/>
                    <a:pt x="8960" y="45313"/>
                    <a:pt x="8960" y="45085"/>
                  </a:cubicBezTo>
                  <a:cubicBezTo>
                    <a:pt x="9188" y="44170"/>
                    <a:pt x="9646" y="43484"/>
                    <a:pt x="9874" y="42570"/>
                  </a:cubicBezTo>
                  <a:cubicBezTo>
                    <a:pt x="9874" y="42341"/>
                    <a:pt x="9874" y="42341"/>
                    <a:pt x="10103" y="42113"/>
                  </a:cubicBezTo>
                  <a:cubicBezTo>
                    <a:pt x="10331" y="41198"/>
                    <a:pt x="10789" y="40284"/>
                    <a:pt x="11017" y="39370"/>
                  </a:cubicBezTo>
                  <a:cubicBezTo>
                    <a:pt x="11017" y="39370"/>
                    <a:pt x="11017" y="39141"/>
                    <a:pt x="11017" y="39141"/>
                  </a:cubicBezTo>
                  <a:cubicBezTo>
                    <a:pt x="11246" y="38227"/>
                    <a:pt x="11474" y="37084"/>
                    <a:pt x="11703" y="36169"/>
                  </a:cubicBezTo>
                  <a:cubicBezTo>
                    <a:pt x="13760" y="25425"/>
                    <a:pt x="12389" y="15367"/>
                    <a:pt x="11017" y="5080"/>
                  </a:cubicBezTo>
                  <a:cubicBezTo>
                    <a:pt x="10560" y="2336"/>
                    <a:pt x="8731" y="-407"/>
                    <a:pt x="5074" y="50"/>
                  </a:cubicBezTo>
                  <a:cubicBezTo>
                    <a:pt x="2788" y="279"/>
                    <a:pt x="273" y="1193"/>
                    <a:pt x="273" y="3479"/>
                  </a:cubicBezTo>
                  <a:cubicBezTo>
                    <a:pt x="730" y="14224"/>
                    <a:pt x="-1327" y="25425"/>
                    <a:pt x="1645" y="36626"/>
                  </a:cubicBezTo>
                  <a:cubicBezTo>
                    <a:pt x="1873" y="37084"/>
                    <a:pt x="1873" y="37541"/>
                    <a:pt x="2102" y="37998"/>
                  </a:cubicBezTo>
                  <a:cubicBezTo>
                    <a:pt x="2330" y="38684"/>
                    <a:pt x="2559" y="39141"/>
                    <a:pt x="2788" y="39827"/>
                  </a:cubicBezTo>
                  <a:close/>
                </a:path>
              </a:pathLst>
            </a:custGeom>
            <a:solidFill>
              <a:srgbClr val="000000"/>
            </a:solidFill>
            <a:ln w="2286" cap="flat">
              <a:noFill/>
              <a:prstDash val="solid"/>
              <a:miter/>
            </a:ln>
          </p:spPr>
          <p:txBody>
            <a:bodyPr rtlCol="0" anchor="ctr"/>
            <a:lstStyle/>
            <a:p>
              <a:endParaRPr lang="en-US"/>
            </a:p>
          </p:txBody>
        </p:sp>
        <p:sp>
          <p:nvSpPr>
            <p:cNvPr id="221" name="Freeform 820">
              <a:extLst>
                <a:ext uri="{FF2B5EF4-FFF2-40B4-BE49-F238E27FC236}">
                  <a16:creationId xmlns:a16="http://schemas.microsoft.com/office/drawing/2014/main" id="{77428FA2-B82B-AC02-9A19-C7D5FDCAC3EE}"/>
                </a:ext>
              </a:extLst>
            </p:cNvPr>
            <p:cNvSpPr/>
            <p:nvPr/>
          </p:nvSpPr>
          <p:spPr>
            <a:xfrm>
              <a:off x="4209442" y="4631207"/>
              <a:ext cx="13599" cy="47777"/>
            </a:xfrm>
            <a:custGeom>
              <a:avLst/>
              <a:gdLst>
                <a:gd name="connsiteX0" fmla="*/ 12166 w 13599"/>
                <a:gd name="connsiteY0" fmla="*/ 47777 h 47777"/>
                <a:gd name="connsiteX1" fmla="*/ 11480 w 13599"/>
                <a:gd name="connsiteY1" fmla="*/ 5258 h 47777"/>
                <a:gd name="connsiteX2" fmla="*/ 5536 w 13599"/>
                <a:gd name="connsiteY2" fmla="*/ 0 h 47777"/>
                <a:gd name="connsiteX3" fmla="*/ 50 w 13599"/>
                <a:gd name="connsiteY3" fmla="*/ 5258 h 47777"/>
                <a:gd name="connsiteX4" fmla="*/ 12166 w 13599"/>
                <a:gd name="connsiteY4" fmla="*/ 47777 h 47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99" h="47777">
                  <a:moveTo>
                    <a:pt x="12166" y="47777"/>
                  </a:moveTo>
                  <a:cubicBezTo>
                    <a:pt x="12852" y="30404"/>
                    <a:pt x="15366" y="17831"/>
                    <a:pt x="11480" y="5258"/>
                  </a:cubicBezTo>
                  <a:cubicBezTo>
                    <a:pt x="10566" y="2515"/>
                    <a:pt x="8737" y="0"/>
                    <a:pt x="5536" y="0"/>
                  </a:cubicBezTo>
                  <a:cubicBezTo>
                    <a:pt x="2336" y="0"/>
                    <a:pt x="-407" y="2286"/>
                    <a:pt x="50" y="5258"/>
                  </a:cubicBezTo>
                  <a:cubicBezTo>
                    <a:pt x="2336" y="18288"/>
                    <a:pt x="736" y="32233"/>
                    <a:pt x="12166" y="47777"/>
                  </a:cubicBezTo>
                  <a:close/>
                </a:path>
              </a:pathLst>
            </a:custGeom>
            <a:solidFill>
              <a:srgbClr val="000000"/>
            </a:solidFill>
            <a:ln w="2286" cap="flat">
              <a:noFill/>
              <a:prstDash val="solid"/>
              <a:miter/>
            </a:ln>
          </p:spPr>
          <p:txBody>
            <a:bodyPr rtlCol="0" anchor="ctr"/>
            <a:lstStyle/>
            <a:p>
              <a:endParaRPr lang="en-US"/>
            </a:p>
          </p:txBody>
        </p:sp>
        <p:sp>
          <p:nvSpPr>
            <p:cNvPr id="222" name="Freeform 821">
              <a:extLst>
                <a:ext uri="{FF2B5EF4-FFF2-40B4-BE49-F238E27FC236}">
                  <a16:creationId xmlns:a16="http://schemas.microsoft.com/office/drawing/2014/main" id="{7CA38DB2-098F-DC67-3C16-4A8F877DD0C1}"/>
                </a:ext>
              </a:extLst>
            </p:cNvPr>
            <p:cNvSpPr/>
            <p:nvPr/>
          </p:nvSpPr>
          <p:spPr>
            <a:xfrm>
              <a:off x="3959175" y="4876862"/>
              <a:ext cx="48006" cy="11452"/>
            </a:xfrm>
            <a:custGeom>
              <a:avLst/>
              <a:gdLst>
                <a:gd name="connsiteX0" fmla="*/ 2057 w 48006"/>
                <a:gd name="connsiteY0" fmla="*/ 8548 h 11452"/>
                <a:gd name="connsiteX1" fmla="*/ 5486 w 48006"/>
                <a:gd name="connsiteY1" fmla="*/ 10148 h 11452"/>
                <a:gd name="connsiteX2" fmla="*/ 12344 w 48006"/>
                <a:gd name="connsiteY2" fmla="*/ 11291 h 11452"/>
                <a:gd name="connsiteX3" fmla="*/ 48006 w 48006"/>
                <a:gd name="connsiteY3" fmla="*/ 7176 h 11452"/>
                <a:gd name="connsiteX4" fmla="*/ 16002 w 48006"/>
                <a:gd name="connsiteY4" fmla="*/ 547 h 11452"/>
                <a:gd name="connsiteX5" fmla="*/ 6401 w 48006"/>
                <a:gd name="connsiteY5" fmla="*/ 90 h 11452"/>
                <a:gd name="connsiteX6" fmla="*/ 2515 w 48006"/>
                <a:gd name="connsiteY6" fmla="*/ 547 h 11452"/>
                <a:gd name="connsiteX7" fmla="*/ 0 w 48006"/>
                <a:gd name="connsiteY7" fmla="*/ 4204 h 11452"/>
                <a:gd name="connsiteX8" fmla="*/ 2057 w 48006"/>
                <a:gd name="connsiteY8" fmla="*/ 8548 h 11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06" h="11452">
                  <a:moveTo>
                    <a:pt x="2057" y="8548"/>
                  </a:moveTo>
                  <a:cubicBezTo>
                    <a:pt x="2972" y="9234"/>
                    <a:pt x="4115" y="9691"/>
                    <a:pt x="5486" y="10148"/>
                  </a:cubicBezTo>
                  <a:cubicBezTo>
                    <a:pt x="7772" y="10834"/>
                    <a:pt x="10058" y="11062"/>
                    <a:pt x="12344" y="11291"/>
                  </a:cubicBezTo>
                  <a:cubicBezTo>
                    <a:pt x="23089" y="12205"/>
                    <a:pt x="34061" y="9005"/>
                    <a:pt x="48006" y="7176"/>
                  </a:cubicBezTo>
                  <a:cubicBezTo>
                    <a:pt x="36119" y="1004"/>
                    <a:pt x="25832" y="775"/>
                    <a:pt x="16002" y="547"/>
                  </a:cubicBezTo>
                  <a:cubicBezTo>
                    <a:pt x="12802" y="547"/>
                    <a:pt x="9601" y="318"/>
                    <a:pt x="6401" y="90"/>
                  </a:cubicBezTo>
                  <a:cubicBezTo>
                    <a:pt x="5029" y="-139"/>
                    <a:pt x="3658" y="90"/>
                    <a:pt x="2515" y="547"/>
                  </a:cubicBezTo>
                  <a:cubicBezTo>
                    <a:pt x="1143" y="1004"/>
                    <a:pt x="229" y="2147"/>
                    <a:pt x="0" y="4204"/>
                  </a:cubicBezTo>
                  <a:cubicBezTo>
                    <a:pt x="0" y="6262"/>
                    <a:pt x="914" y="7633"/>
                    <a:pt x="2057" y="8548"/>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22026901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48</TotalTime>
  <Words>7696</Words>
  <Application>Microsoft Office PowerPoint</Application>
  <PresentationFormat>Widescreen</PresentationFormat>
  <Paragraphs>469</Paragraphs>
  <Slides>68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68</vt:i4>
      </vt:variant>
    </vt:vector>
  </HeadingPairs>
  <TitlesOfParts>
    <vt:vector size="77" baseType="lpstr">
      <vt:lpstr>Aptos</vt:lpstr>
      <vt:lpstr>Arial</vt:lpstr>
      <vt:lpstr>Calibri</vt:lpstr>
      <vt:lpstr>Google Sans</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562</cp:revision>
  <dcterms:created xsi:type="dcterms:W3CDTF">2020-10-14T13:32:04Z</dcterms:created>
  <dcterms:modified xsi:type="dcterms:W3CDTF">2026-01-09T10:51:34Z</dcterms:modified>
</cp:coreProperties>
</file>