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35"/>
  </p:notesMasterIdLst>
  <p:sldIdLst>
    <p:sldId id="7774" r:id="rId2"/>
    <p:sldId id="7779" r:id="rId3"/>
    <p:sldId id="7783" r:id="rId4"/>
    <p:sldId id="7432" r:id="rId5"/>
    <p:sldId id="7580" r:id="rId6"/>
    <p:sldId id="7311" r:id="rId7"/>
    <p:sldId id="7450" r:id="rId8"/>
    <p:sldId id="7770" r:id="rId9"/>
    <p:sldId id="7451" r:id="rId10"/>
    <p:sldId id="7771" r:id="rId11"/>
    <p:sldId id="7532" r:id="rId12"/>
    <p:sldId id="7772" r:id="rId13"/>
    <p:sldId id="7533" r:id="rId14"/>
    <p:sldId id="7773" r:id="rId15"/>
    <p:sldId id="7536" r:id="rId16"/>
    <p:sldId id="7545" r:id="rId17"/>
    <p:sldId id="7546" r:id="rId18"/>
    <p:sldId id="7534" r:id="rId19"/>
    <p:sldId id="7538" r:id="rId20"/>
    <p:sldId id="7540" r:id="rId21"/>
    <p:sldId id="7541" r:id="rId22"/>
    <p:sldId id="7535" r:id="rId23"/>
    <p:sldId id="7542" r:id="rId24"/>
    <p:sldId id="7543" r:id="rId25"/>
    <p:sldId id="7544" r:id="rId26"/>
    <p:sldId id="7505" r:id="rId27"/>
    <p:sldId id="7452" r:id="rId28"/>
    <p:sldId id="7563" r:id="rId29"/>
    <p:sldId id="7564" r:id="rId30"/>
    <p:sldId id="7573" r:id="rId31"/>
    <p:sldId id="7574" r:id="rId32"/>
    <p:sldId id="7565" r:id="rId33"/>
    <p:sldId id="770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751"/>
    <a:srgbClr val="E98C7F"/>
    <a:srgbClr val="418D8F"/>
    <a:srgbClr val="595959"/>
    <a:srgbClr val="F2A158"/>
    <a:srgbClr val="5FBDBB"/>
    <a:srgbClr val="459597"/>
    <a:srgbClr val="A3D4D5"/>
    <a:srgbClr val="E5E5E3"/>
    <a:srgbClr val="086D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90"/>
    <p:restoredTop sz="94915" autoAdjust="0"/>
  </p:normalViewPr>
  <p:slideViewPr>
    <p:cSldViewPr snapToGrid="0" snapToObjects="1">
      <p:cViewPr varScale="1">
        <p:scale>
          <a:sx n="107" d="100"/>
          <a:sy n="107" d="100"/>
        </p:scale>
        <p:origin x="50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8AA82-65BB-FFE3-1099-25296C6B7D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3E756-EF9A-6CCF-4A0B-BEEF51CCED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5D8C7E-0B1D-9DF9-15DA-008458054D5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573DB28-3C31-D638-ED25-3DD72C1AFFEC}"/>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80669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9B5B5-A10A-E4A7-3EEB-D93124E5EF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5F6AFF-D1B4-725C-0F65-A42CD47925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2C2831-1EC7-0B0F-8965-CF2E6F24743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A144BA8-B427-5881-4248-2FBDFF69871E}"/>
              </a:ext>
            </a:extLst>
          </p:cNvPr>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2010123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EC3D5-C20F-8DC7-63E1-ECD4C0EAB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ADF5C-09E3-DCC9-81CB-77B4DAA70A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A853B7-8E8E-AA3B-EB80-E6910140DE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7B2DA66-8F78-FCE8-BD8B-2545B997D47A}"/>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1902957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4FB6E-014C-2845-631A-79F92DDF7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D8769-7FFD-1B29-74D5-B38ACB23A9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CCFB9F-CF68-FDBC-E193-CEA0F69CE08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ACA23F-C25B-8D9C-7BA9-41EF6BB8A007}"/>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180083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EB564-230B-1A62-3772-EED705CFBA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B1D11-F6F8-9682-8DAC-F1A043603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A8DA15-D257-6BD4-785B-E23FC2C843F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A6F8C5B-AB06-9C56-F2CE-E5175285F3C5}"/>
              </a:ext>
            </a:extLst>
          </p:cNvPr>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1787170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C49A7-B3D9-0684-A2C9-CF3CA543CA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31EA0-90B4-5FFF-75E8-F048374DD0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53E1A-BC02-8E13-CC68-1279E9EC322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A79B26D-96DA-6BB4-D6DB-45307A8CE81B}"/>
              </a:ext>
            </a:extLst>
          </p:cNvPr>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183426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E08BF-AF8E-79CF-0E98-FAD5D7750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D8613-F4A7-660E-E0B7-0B22F9067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8B1153-E389-088B-04DF-DC61863BF3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D90CEB5-61A8-16DF-8751-967A58D60A7C}"/>
              </a:ext>
            </a:extLst>
          </p:cNvPr>
          <p:cNvSpPr>
            <a:spLocks noGrp="1"/>
          </p:cNvSpPr>
          <p:nvPr>
            <p:ph type="sldNum" sz="quarter" idx="5"/>
          </p:nvPr>
        </p:nvSpPr>
        <p:spPr/>
        <p:txBody>
          <a:bodyPr/>
          <a:lstStyle/>
          <a:p>
            <a:fld id="{4BE5DE82-CF29-044D-9158-06A811149881}" type="slidenum">
              <a:rPr lang="en-US" smtClean="0"/>
              <a:t>24</a:t>
            </a:fld>
            <a:endParaRPr lang="en-US"/>
          </a:p>
        </p:txBody>
      </p:sp>
    </p:spTree>
    <p:extLst>
      <p:ext uri="{BB962C8B-B14F-4D97-AF65-F5344CB8AC3E}">
        <p14:creationId xmlns:p14="http://schemas.microsoft.com/office/powerpoint/2010/main" val="998887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63926-4E5B-B45C-6040-34B401740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747B5-175C-FD61-7F12-F8CD396E2D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6BD99-3E67-9477-228A-F8FDE77CFB8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C7D0B76-1A85-0DE3-2D9B-24CEDAF81AB4}"/>
              </a:ext>
            </a:extLst>
          </p:cNvPr>
          <p:cNvSpPr>
            <a:spLocks noGrp="1"/>
          </p:cNvSpPr>
          <p:nvPr>
            <p:ph type="sldNum" sz="quarter" idx="5"/>
          </p:nvPr>
        </p:nvSpPr>
        <p:spPr/>
        <p:txBody>
          <a:bodyPr/>
          <a:lstStyle/>
          <a:p>
            <a:fld id="{4BE5DE82-CF29-044D-9158-06A811149881}" type="slidenum">
              <a:rPr lang="en-US" smtClean="0"/>
              <a:t>25</a:t>
            </a:fld>
            <a:endParaRPr lang="en-US"/>
          </a:p>
        </p:txBody>
      </p:sp>
    </p:spTree>
    <p:extLst>
      <p:ext uri="{BB962C8B-B14F-4D97-AF65-F5344CB8AC3E}">
        <p14:creationId xmlns:p14="http://schemas.microsoft.com/office/powerpoint/2010/main" val="658303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48833"/>
            <a:ext cx="6549337" cy="576020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2A15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883458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
            <a:extLst>
              <a:ext uri="{FF2B5EF4-FFF2-40B4-BE49-F238E27FC236}">
                <a16:creationId xmlns:a16="http://schemas.microsoft.com/office/drawing/2014/main" id="{6200EA46-74C4-E89B-2CA3-0088C46B4E86}"/>
              </a:ext>
            </a:extLst>
          </p:cNvPr>
          <p:cNvSpPr>
            <a:spLocks noGrp="1"/>
          </p:cNvSpPr>
          <p:nvPr>
            <p:ph type="body" sz="quarter" idx="4294967295"/>
          </p:nvPr>
        </p:nvSpPr>
        <p:spPr>
          <a:xfrm>
            <a:off x="5862882" y="1337990"/>
            <a:ext cx="700387" cy="689518"/>
          </a:xfrm>
          <a:prstGeom prst="rect">
            <a:avLst/>
          </a:prstGeom>
        </p:spPr>
        <p:txBody>
          <a:bodyPr anchor="ctr"/>
          <a:lstStyle/>
          <a:p>
            <a:pPr marL="0" indent="0" algn="ctr">
              <a:buNone/>
            </a:pPr>
            <a:r>
              <a:rPr lang="en-IE" sz="3200" dirty="0">
                <a:solidFill>
                  <a:schemeClr val="bg1"/>
                </a:solidFill>
              </a:rPr>
              <a:t>01</a:t>
            </a:r>
          </a:p>
        </p:txBody>
      </p:sp>
      <p:sp>
        <p:nvSpPr>
          <p:cNvPr id="6" name="Text Placeholder 2">
            <a:extLst>
              <a:ext uri="{FF2B5EF4-FFF2-40B4-BE49-F238E27FC236}">
                <a16:creationId xmlns:a16="http://schemas.microsoft.com/office/drawing/2014/main" id="{2F1C6307-FD72-0D20-16E5-D13ED5D003F7}"/>
              </a:ext>
            </a:extLst>
          </p:cNvPr>
          <p:cNvSpPr>
            <a:spLocks noGrp="1"/>
          </p:cNvSpPr>
          <p:nvPr>
            <p:ph type="body" sz="quarter" idx="4294967295"/>
          </p:nvPr>
        </p:nvSpPr>
        <p:spPr>
          <a:xfrm>
            <a:off x="6698177" y="1337990"/>
            <a:ext cx="4931847" cy="689519"/>
          </a:xfrm>
          <a:prstGeom prst="rect">
            <a:avLst/>
          </a:prstGeom>
        </p:spPr>
        <p:txBody>
          <a:bodyPr anchor="ctr"/>
          <a:lstStyle/>
          <a:p>
            <a:pPr marL="0" indent="0">
              <a:buNone/>
            </a:pPr>
            <a:r>
              <a:rPr lang="en-IE" sz="2200" b="1" dirty="0">
                <a:solidFill>
                  <a:srgbClr val="595959"/>
                </a:solidFill>
              </a:rPr>
              <a:t>Know Your Fixed Costs (FC) </a:t>
            </a:r>
            <a:r>
              <a:rPr lang="en-IE" sz="2200" dirty="0">
                <a:solidFill>
                  <a:srgbClr val="595959"/>
                </a:solidFill>
              </a:rPr>
              <a:t>(Overheads)</a:t>
            </a:r>
          </a:p>
        </p:txBody>
      </p:sp>
      <p:sp>
        <p:nvSpPr>
          <p:cNvPr id="7" name="Text Placeholder 4">
            <a:extLst>
              <a:ext uri="{FF2B5EF4-FFF2-40B4-BE49-F238E27FC236}">
                <a16:creationId xmlns:a16="http://schemas.microsoft.com/office/drawing/2014/main" id="{B065A9F7-7187-10E4-8591-C62FD4D79840}"/>
              </a:ext>
            </a:extLst>
          </p:cNvPr>
          <p:cNvSpPr>
            <a:spLocks noGrp="1"/>
          </p:cNvSpPr>
          <p:nvPr>
            <p:ph type="body" sz="quarter" idx="4294967295"/>
          </p:nvPr>
        </p:nvSpPr>
        <p:spPr>
          <a:xfrm>
            <a:off x="5884585" y="2252978"/>
            <a:ext cx="700387" cy="689518"/>
          </a:xfrm>
          <a:prstGeom prst="rect">
            <a:avLst/>
          </a:prstGeom>
        </p:spPr>
        <p:txBody>
          <a:bodyPr anchor="ctr"/>
          <a:lstStyle/>
          <a:p>
            <a:pPr marL="0" indent="0" algn="ctr">
              <a:buNone/>
            </a:pPr>
            <a:r>
              <a:rPr lang="en-IE" sz="3200" dirty="0">
                <a:solidFill>
                  <a:schemeClr val="bg1"/>
                </a:solidFill>
              </a:rPr>
              <a:t>02</a:t>
            </a:r>
          </a:p>
        </p:txBody>
      </p:sp>
      <p:sp>
        <p:nvSpPr>
          <p:cNvPr id="8" name="Text Placeholder 5">
            <a:extLst>
              <a:ext uri="{FF2B5EF4-FFF2-40B4-BE49-F238E27FC236}">
                <a16:creationId xmlns:a16="http://schemas.microsoft.com/office/drawing/2014/main" id="{2B0F16D1-5167-DDEC-4A3B-CF84CA3A3A21}"/>
              </a:ext>
            </a:extLst>
          </p:cNvPr>
          <p:cNvSpPr>
            <a:spLocks noGrp="1"/>
          </p:cNvSpPr>
          <p:nvPr>
            <p:ph type="body" sz="quarter" idx="4294967295"/>
          </p:nvPr>
        </p:nvSpPr>
        <p:spPr>
          <a:xfrm>
            <a:off x="6719880" y="2252978"/>
            <a:ext cx="5110169" cy="689519"/>
          </a:xfrm>
          <a:prstGeom prst="rect">
            <a:avLst/>
          </a:prstGeom>
        </p:spPr>
        <p:txBody>
          <a:bodyPr anchor="ctr"/>
          <a:lstStyle/>
          <a:p>
            <a:pPr marL="0" indent="0">
              <a:buNone/>
            </a:pPr>
            <a:r>
              <a:rPr lang="en-IE" sz="2200" b="1" dirty="0">
                <a:solidFill>
                  <a:srgbClr val="595959"/>
                </a:solidFill>
              </a:rPr>
              <a:t>Estimate Your Variable Cost per Night (VC)</a:t>
            </a:r>
          </a:p>
        </p:txBody>
      </p:sp>
      <p:sp>
        <p:nvSpPr>
          <p:cNvPr id="9" name="Text Placeholder 6">
            <a:extLst>
              <a:ext uri="{FF2B5EF4-FFF2-40B4-BE49-F238E27FC236}">
                <a16:creationId xmlns:a16="http://schemas.microsoft.com/office/drawing/2014/main" id="{CDEF22CD-9342-0C00-833B-6EF4F294083E}"/>
              </a:ext>
            </a:extLst>
          </p:cNvPr>
          <p:cNvSpPr>
            <a:spLocks noGrp="1"/>
          </p:cNvSpPr>
          <p:nvPr>
            <p:ph type="body" sz="quarter" idx="4294967295"/>
          </p:nvPr>
        </p:nvSpPr>
        <p:spPr>
          <a:xfrm>
            <a:off x="5891164" y="3167965"/>
            <a:ext cx="700387" cy="689518"/>
          </a:xfrm>
          <a:prstGeom prst="rect">
            <a:avLst/>
          </a:prstGeom>
        </p:spPr>
        <p:txBody>
          <a:bodyPr/>
          <a:lstStyle/>
          <a:p>
            <a:pPr marL="0" indent="0" algn="ctr">
              <a:buNone/>
            </a:pPr>
            <a:r>
              <a:rPr lang="en-IE" sz="3200" dirty="0">
                <a:solidFill>
                  <a:schemeClr val="bg1"/>
                </a:solidFill>
              </a:rPr>
              <a:t>03</a:t>
            </a:r>
          </a:p>
        </p:txBody>
      </p:sp>
      <p:sp>
        <p:nvSpPr>
          <p:cNvPr id="10" name="Text Placeholder 7">
            <a:extLst>
              <a:ext uri="{FF2B5EF4-FFF2-40B4-BE49-F238E27FC236}">
                <a16:creationId xmlns:a16="http://schemas.microsoft.com/office/drawing/2014/main" id="{F5E7F6CC-8FB7-2274-91DA-994ED56E4D9E}"/>
              </a:ext>
            </a:extLst>
          </p:cNvPr>
          <p:cNvSpPr>
            <a:spLocks noGrp="1"/>
          </p:cNvSpPr>
          <p:nvPr>
            <p:ph type="body" sz="quarter" idx="4294967295"/>
          </p:nvPr>
        </p:nvSpPr>
        <p:spPr>
          <a:xfrm>
            <a:off x="6726460" y="3167965"/>
            <a:ext cx="4608000" cy="689519"/>
          </a:xfrm>
          <a:prstGeom prst="rect">
            <a:avLst/>
          </a:prstGeom>
        </p:spPr>
        <p:txBody>
          <a:bodyPr anchor="ctr"/>
          <a:lstStyle/>
          <a:p>
            <a:pPr marL="0" indent="0">
              <a:buNone/>
            </a:pPr>
            <a:r>
              <a:rPr lang="en-IE" sz="2200" b="1" dirty="0">
                <a:solidFill>
                  <a:srgbClr val="595959"/>
                </a:solidFill>
              </a:rPr>
              <a:t>Sample Annual Operating Cost or Variable Costs Breakdown</a:t>
            </a:r>
          </a:p>
        </p:txBody>
      </p:sp>
      <p:sp>
        <p:nvSpPr>
          <p:cNvPr id="11" name="Text Placeholder 8">
            <a:extLst>
              <a:ext uri="{FF2B5EF4-FFF2-40B4-BE49-F238E27FC236}">
                <a16:creationId xmlns:a16="http://schemas.microsoft.com/office/drawing/2014/main" id="{AB848293-8408-F5D3-E417-618902E30EC8}"/>
              </a:ext>
            </a:extLst>
          </p:cNvPr>
          <p:cNvSpPr>
            <a:spLocks noGrp="1"/>
          </p:cNvSpPr>
          <p:nvPr>
            <p:ph type="body" sz="quarter" idx="4294967295"/>
          </p:nvPr>
        </p:nvSpPr>
        <p:spPr>
          <a:xfrm>
            <a:off x="5912867" y="4082953"/>
            <a:ext cx="700387" cy="689518"/>
          </a:xfrm>
          <a:prstGeom prst="rect">
            <a:avLst/>
          </a:prstGeom>
        </p:spPr>
        <p:txBody>
          <a:bodyPr/>
          <a:lstStyle/>
          <a:p>
            <a:pPr marL="0" indent="0" algn="ctr">
              <a:buNone/>
            </a:pPr>
            <a:r>
              <a:rPr lang="en-IE" sz="3200" dirty="0">
                <a:solidFill>
                  <a:schemeClr val="bg1"/>
                </a:solidFill>
              </a:rPr>
              <a:t>04</a:t>
            </a:r>
          </a:p>
        </p:txBody>
      </p:sp>
      <p:sp>
        <p:nvSpPr>
          <p:cNvPr id="12" name="Text Placeholder 9">
            <a:extLst>
              <a:ext uri="{FF2B5EF4-FFF2-40B4-BE49-F238E27FC236}">
                <a16:creationId xmlns:a16="http://schemas.microsoft.com/office/drawing/2014/main" id="{E11AAA58-E7FF-1DF2-FC1A-639B5194DE75}"/>
              </a:ext>
            </a:extLst>
          </p:cNvPr>
          <p:cNvSpPr>
            <a:spLocks noGrp="1"/>
          </p:cNvSpPr>
          <p:nvPr>
            <p:ph type="body" sz="quarter" idx="4294967295"/>
          </p:nvPr>
        </p:nvSpPr>
        <p:spPr>
          <a:xfrm>
            <a:off x="6748162" y="4082953"/>
            <a:ext cx="4881861" cy="689519"/>
          </a:xfrm>
          <a:prstGeom prst="rect">
            <a:avLst/>
          </a:prstGeom>
        </p:spPr>
        <p:txBody>
          <a:bodyPr anchor="ctr"/>
          <a:lstStyle/>
          <a:p>
            <a:pPr marL="0" indent="0">
              <a:buNone/>
            </a:pPr>
            <a:r>
              <a:rPr lang="en-IE" sz="2200" b="1" dirty="0">
                <a:solidFill>
                  <a:srgbClr val="595959"/>
                </a:solidFill>
              </a:rPr>
              <a:t>Calculate Your Total Annual Costs (TAC)</a:t>
            </a:r>
          </a:p>
        </p:txBody>
      </p:sp>
      <p:sp>
        <p:nvSpPr>
          <p:cNvPr id="13" name="Text Placeholder 10">
            <a:extLst>
              <a:ext uri="{FF2B5EF4-FFF2-40B4-BE49-F238E27FC236}">
                <a16:creationId xmlns:a16="http://schemas.microsoft.com/office/drawing/2014/main" id="{D5F0FD89-BAF6-3E4C-3AC2-B1AA634EBC6D}"/>
              </a:ext>
            </a:extLst>
          </p:cNvPr>
          <p:cNvSpPr>
            <a:spLocks noGrp="1"/>
          </p:cNvSpPr>
          <p:nvPr>
            <p:ph type="body" sz="quarter" idx="4294967295"/>
          </p:nvPr>
        </p:nvSpPr>
        <p:spPr>
          <a:xfrm>
            <a:off x="5891164" y="4997940"/>
            <a:ext cx="700387" cy="689518"/>
          </a:xfrm>
          <a:prstGeom prst="rect">
            <a:avLst/>
          </a:prstGeom>
        </p:spPr>
        <p:txBody>
          <a:bodyPr/>
          <a:lstStyle/>
          <a:p>
            <a:pPr marL="0" indent="0" algn="ctr">
              <a:buNone/>
            </a:pPr>
            <a:r>
              <a:rPr lang="en-IE" sz="3200" dirty="0">
                <a:solidFill>
                  <a:schemeClr val="bg1"/>
                </a:solidFill>
              </a:rPr>
              <a:t>05</a:t>
            </a:r>
          </a:p>
        </p:txBody>
      </p:sp>
      <p:sp>
        <p:nvSpPr>
          <p:cNvPr id="14" name="Text Placeholder 11">
            <a:extLst>
              <a:ext uri="{FF2B5EF4-FFF2-40B4-BE49-F238E27FC236}">
                <a16:creationId xmlns:a16="http://schemas.microsoft.com/office/drawing/2014/main" id="{B24F0308-F2E3-0230-32E6-5526BE5FD034}"/>
              </a:ext>
            </a:extLst>
          </p:cNvPr>
          <p:cNvSpPr>
            <a:spLocks noGrp="1"/>
          </p:cNvSpPr>
          <p:nvPr>
            <p:ph type="body" sz="quarter" idx="4294967295"/>
          </p:nvPr>
        </p:nvSpPr>
        <p:spPr>
          <a:xfrm>
            <a:off x="6726460" y="4997940"/>
            <a:ext cx="4608000" cy="689519"/>
          </a:xfrm>
          <a:prstGeom prst="rect">
            <a:avLst/>
          </a:prstGeom>
        </p:spPr>
        <p:txBody>
          <a:bodyPr anchor="ctr"/>
          <a:lstStyle/>
          <a:p>
            <a:pPr marL="0" indent="0">
              <a:buNone/>
            </a:pPr>
            <a:r>
              <a:rPr lang="en-IE" sz="2200" b="1" dirty="0">
                <a:solidFill>
                  <a:srgbClr val="595959"/>
                </a:solidFill>
              </a:rPr>
              <a:t>Know Your Nightly Costs</a:t>
            </a:r>
          </a:p>
        </p:txBody>
      </p:sp>
      <p:sp>
        <p:nvSpPr>
          <p:cNvPr id="15" name="Text Placeholder 11">
            <a:extLst>
              <a:ext uri="{FF2B5EF4-FFF2-40B4-BE49-F238E27FC236}">
                <a16:creationId xmlns:a16="http://schemas.microsoft.com/office/drawing/2014/main" id="{F1446A26-4F72-BA31-7639-C202D269E15A}"/>
              </a:ext>
            </a:extLst>
          </p:cNvPr>
          <p:cNvSpPr txBox="1">
            <a:spLocks/>
          </p:cNvSpPr>
          <p:nvPr userDrawn="1"/>
        </p:nvSpPr>
        <p:spPr>
          <a:xfrm>
            <a:off x="6748162" y="5839859"/>
            <a:ext cx="4608000" cy="689519"/>
          </a:xfrm>
          <a:prstGeom prst="rect">
            <a:avLst/>
          </a:prstGeo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en-US" sz="2200" b="1" kern="1200" baseline="0" dirty="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Calculate Your Net Revenue per Night</a:t>
            </a:r>
          </a:p>
        </p:txBody>
      </p:sp>
      <p:cxnSp>
        <p:nvCxnSpPr>
          <p:cNvPr id="16" name="Straight Connector 15">
            <a:extLst>
              <a:ext uri="{FF2B5EF4-FFF2-40B4-BE49-F238E27FC236}">
                <a16:creationId xmlns:a16="http://schemas.microsoft.com/office/drawing/2014/main" id="{306F1988-3020-D849-93C2-E2AE7F483C4A}"/>
              </a:ext>
            </a:extLst>
          </p:cNvPr>
          <p:cNvCxnSpPr>
            <a:cxnSpLocks/>
          </p:cNvCxnSpPr>
          <p:nvPr userDrawn="1"/>
        </p:nvCxnSpPr>
        <p:spPr>
          <a:xfrm flipH="1">
            <a:off x="5891164" y="58165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7" name="Text Placeholder 10">
            <a:extLst>
              <a:ext uri="{FF2B5EF4-FFF2-40B4-BE49-F238E27FC236}">
                <a16:creationId xmlns:a16="http://schemas.microsoft.com/office/drawing/2014/main" id="{B7FC63AC-297A-DB5E-5E1A-5D8C46B76ED1}"/>
              </a:ext>
            </a:extLst>
          </p:cNvPr>
          <p:cNvSpPr txBox="1">
            <a:spLocks/>
          </p:cNvSpPr>
          <p:nvPr userDrawn="1"/>
        </p:nvSpPr>
        <p:spPr>
          <a:xfrm>
            <a:off x="5884584" y="5919767"/>
            <a:ext cx="700387" cy="689518"/>
          </a:xfrm>
          <a:prstGeom prst="rect">
            <a:avLst/>
          </a:prstGeom>
          <a:noFill/>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sz="3200" b="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06</a:t>
            </a:r>
          </a:p>
        </p:txBody>
      </p:sp>
      <p:cxnSp>
        <p:nvCxnSpPr>
          <p:cNvPr id="18" name="Straight Connector 17">
            <a:extLst>
              <a:ext uri="{FF2B5EF4-FFF2-40B4-BE49-F238E27FC236}">
                <a16:creationId xmlns:a16="http://schemas.microsoft.com/office/drawing/2014/main" id="{4D6AEF0C-C180-950A-FB90-F465D232A5F0}"/>
              </a:ext>
            </a:extLst>
          </p:cNvPr>
          <p:cNvCxnSpPr>
            <a:cxnSpLocks/>
          </p:cNvCxnSpPr>
          <p:nvPr userDrawn="1"/>
        </p:nvCxnSpPr>
        <p:spPr>
          <a:xfrm flipH="1">
            <a:off x="5862882" y="2111365"/>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53D7F5-094C-55D4-EF99-BEEA9A20FAE7}"/>
              </a:ext>
            </a:extLst>
          </p:cNvPr>
          <p:cNvCxnSpPr>
            <a:cxnSpLocks/>
          </p:cNvCxnSpPr>
          <p:nvPr userDrawn="1"/>
        </p:nvCxnSpPr>
        <p:spPr>
          <a:xfrm flipH="1">
            <a:off x="5862882" y="3063865"/>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B98400E-E620-B70D-609F-9C231D2ABDC9}"/>
              </a:ext>
            </a:extLst>
          </p:cNvPr>
          <p:cNvCxnSpPr>
            <a:cxnSpLocks/>
          </p:cNvCxnSpPr>
          <p:nvPr userDrawn="1"/>
        </p:nvCxnSpPr>
        <p:spPr>
          <a:xfrm flipH="1">
            <a:off x="5862882" y="39877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B359037-26A8-5143-8968-82892FE33FDB}"/>
              </a:ext>
            </a:extLst>
          </p:cNvPr>
          <p:cNvCxnSpPr>
            <a:cxnSpLocks/>
          </p:cNvCxnSpPr>
          <p:nvPr userDrawn="1"/>
        </p:nvCxnSpPr>
        <p:spPr>
          <a:xfrm flipH="1">
            <a:off x="5862882" y="490219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278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3309496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0" y="748832"/>
            <a:ext cx="6662885" cy="6109168"/>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E96751"/>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6185499"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45959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baseline="0">
                <a:solidFill>
                  <a:srgbClr val="595959"/>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a:p>
            <a:pPr marL="0" lvl="0" indent="0" algn="l" defTabSz="914400" rtl="0" eaLnBrk="1" latinLnBrk="0" hangingPunct="1">
              <a:lnSpc>
                <a:spcPct val="100000"/>
              </a:lnSpc>
              <a:spcBef>
                <a:spcPts val="0"/>
              </a:spcBef>
              <a:buFont typeface="Arial" panose="020B0604020202020204" pitchFamily="34" charset="0"/>
              <a:buNone/>
            </a:pPr>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22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159429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854879" y="6461000"/>
            <a:ext cx="2496629" cy="397000"/>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1"/>
            <a:ext cx="6007983" cy="618172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5343525" y="2295524"/>
            <a:ext cx="6007983" cy="4562475"/>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859949" y="6461000"/>
            <a:ext cx="2491559" cy="396999"/>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846619" y="-274858"/>
            <a:ext cx="54956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88657" y="2396438"/>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88657" y="761603"/>
            <a:ext cx="10614687"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74803" y="1579021"/>
            <a:ext cx="10614687"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lang="en-US" sz="3200" b="1" i="0" kern="1200" dirty="0">
                <a:solidFill>
                  <a:srgbClr val="459597"/>
                </a:solidFill>
                <a:latin typeface="+mn-lt"/>
                <a:ea typeface="+mn-ea"/>
                <a:cs typeface="+mn-cs"/>
              </a:defRPr>
            </a:lvl1pPr>
          </a:lstStyle>
          <a:p>
            <a:pPr lvl="0"/>
            <a:r>
              <a:rPr lang="en-US" dirty="0"/>
              <a:t>Heading</a:t>
            </a:r>
          </a:p>
        </p:txBody>
      </p:sp>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0" y="6453673"/>
            <a:ext cx="75324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730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5959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E96751"/>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327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917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E9675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200" b="1" i="0">
                <a:solidFill>
                  <a:srgbClr val="459597"/>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463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7BAD61-4E14-C4CF-3177-2B4D3D15BB00}"/>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794912" y="-1995672"/>
            <a:ext cx="8391017" cy="8391017"/>
          </a:xfrm>
          <a:prstGeom prst="rect">
            <a:avLst/>
          </a:prstGeom>
        </p:spPr>
      </p:pic>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E04ACA9F-EDC5-194A-9CC4-EEA1D3B4FDEE}"/>
              </a:ext>
            </a:extLst>
          </p:cNvPr>
          <p:cNvGrpSpPr/>
          <p:nvPr userDrawn="1"/>
        </p:nvGrpSpPr>
        <p:grpSpPr>
          <a:xfrm>
            <a:off x="0" y="6213053"/>
            <a:ext cx="12116938" cy="1289893"/>
            <a:chOff x="3911600" y="5376592"/>
            <a:chExt cx="7103963" cy="756243"/>
          </a:xfrm>
        </p:grpSpPr>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3911600" y="5517665"/>
              <a:ext cx="4416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18F33D-08C9-7714-EB15-2B6C2313D6E1}"/>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11" name="Picture 10">
              <a:extLst>
                <a:ext uri="{FF2B5EF4-FFF2-40B4-BE49-F238E27FC236}">
                  <a16:creationId xmlns:a16="http://schemas.microsoft.com/office/drawing/2014/main" id="{07FDFEE6-4E8D-9425-4732-5DD60BCC90C4}"/>
                </a:ext>
              </a:extLst>
            </p:cNvPr>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4071716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9" name="Text Placeholder 32">
            <a:extLst>
              <a:ext uri="{FF2B5EF4-FFF2-40B4-BE49-F238E27FC236}">
                <a16:creationId xmlns:a16="http://schemas.microsoft.com/office/drawing/2014/main" id="{CE034E5D-2F22-518D-1FE6-E7FFC2D29B76}"/>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0" name="Text Placeholder 32">
            <a:extLst>
              <a:ext uri="{FF2B5EF4-FFF2-40B4-BE49-F238E27FC236}">
                <a16:creationId xmlns:a16="http://schemas.microsoft.com/office/drawing/2014/main" id="{A923E284-E1A5-D57D-478A-302A8C5D7F82}"/>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198365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82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1" name="Text Placeholder 32">
            <a:extLst>
              <a:ext uri="{FF2B5EF4-FFF2-40B4-BE49-F238E27FC236}">
                <a16:creationId xmlns:a16="http://schemas.microsoft.com/office/drawing/2014/main" id="{91ACED44-EF9B-F62B-33CF-4DB972F9344B}"/>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 name="Text Placeholder 32">
            <a:extLst>
              <a:ext uri="{FF2B5EF4-FFF2-40B4-BE49-F238E27FC236}">
                <a16:creationId xmlns:a16="http://schemas.microsoft.com/office/drawing/2014/main" id="{807E7199-FD8A-EAE3-D4B8-06DFB05CCDFC}"/>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3290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1" name="Text Placeholder 32">
            <a:extLst>
              <a:ext uri="{FF2B5EF4-FFF2-40B4-BE49-F238E27FC236}">
                <a16:creationId xmlns:a16="http://schemas.microsoft.com/office/drawing/2014/main" id="{AA91E554-6058-E464-2B1F-763CCA3A9442}"/>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 name="Text Placeholder 32">
            <a:extLst>
              <a:ext uri="{FF2B5EF4-FFF2-40B4-BE49-F238E27FC236}">
                <a16:creationId xmlns:a16="http://schemas.microsoft.com/office/drawing/2014/main" id="{9D54461D-1B4B-199A-BE05-0A22C342D0AF}"/>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026443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5" name="Text Placeholder 32">
            <a:extLst>
              <a:ext uri="{FF2B5EF4-FFF2-40B4-BE49-F238E27FC236}">
                <a16:creationId xmlns:a16="http://schemas.microsoft.com/office/drawing/2014/main" id="{BC72A8D7-FC3E-AFF7-3782-7C6166D1973A}"/>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EB2FBDFB-0DC7-0156-1352-2CD6AF40D395}"/>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16700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4" name="Straight Connector 3">
            <a:extLst>
              <a:ext uri="{FF2B5EF4-FFF2-40B4-BE49-F238E27FC236}">
                <a16:creationId xmlns:a16="http://schemas.microsoft.com/office/drawing/2014/main" id="{4EE73B5A-FD2C-3417-B647-C05ECFABBCF6}"/>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514D809-F6FD-B9BC-8AFE-6C6396AD0E78}"/>
              </a:ext>
            </a:extLst>
          </p:cNvPr>
          <p:cNvSpPr>
            <a:spLocks noGrp="1"/>
          </p:cNvSpPr>
          <p:nvPr>
            <p:ph type="body" sz="quarter" idx="18" hasCustomPrompt="1"/>
          </p:nvPr>
        </p:nvSpPr>
        <p:spPr>
          <a:xfrm>
            <a:off x="675021" y="3392026"/>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B4EB3B5E-76EB-9DE2-F212-2907909FDEC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285558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086D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946806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0" name="Text Placeholder 32">
            <a:extLst>
              <a:ext uri="{FF2B5EF4-FFF2-40B4-BE49-F238E27FC236}">
                <a16:creationId xmlns:a16="http://schemas.microsoft.com/office/drawing/2014/main" id="{A923E284-E1A5-D57D-478A-302A8C5D7F82}"/>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822518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820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Text Placeholder 32">
            <a:extLst>
              <a:ext uri="{FF2B5EF4-FFF2-40B4-BE49-F238E27FC236}">
                <a16:creationId xmlns:a16="http://schemas.microsoft.com/office/drawing/2014/main" id="{807E7199-FD8A-EAE3-D4B8-06DFB05CCDFC}"/>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939969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5" name="Text Placeholder 23">
            <a:extLst>
              <a:ext uri="{FF2B5EF4-FFF2-40B4-BE49-F238E27FC236}">
                <a16:creationId xmlns:a16="http://schemas.microsoft.com/office/drawing/2014/main" id="{6AC1F27E-82CF-5BE2-A178-1E4AA923202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0D5C5FE3-9CD9-E4D0-7B4E-1E10616C7D01}"/>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GB"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0" name="Text Placeholder 23">
            <a:extLst>
              <a:ext uri="{FF2B5EF4-FFF2-40B4-BE49-F238E27FC236}">
                <a16:creationId xmlns:a16="http://schemas.microsoft.com/office/drawing/2014/main" id="{6F236DD9-04CC-0BB2-9D74-5CAFA31071EA}"/>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Text Placeholder 32">
            <a:extLst>
              <a:ext uri="{FF2B5EF4-FFF2-40B4-BE49-F238E27FC236}">
                <a16:creationId xmlns:a16="http://schemas.microsoft.com/office/drawing/2014/main" id="{9D54461D-1B4B-199A-BE05-0A22C342D0AF}"/>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269453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967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9" name="Text Placeholder 32">
            <a:extLst>
              <a:ext uri="{FF2B5EF4-FFF2-40B4-BE49-F238E27FC236}">
                <a16:creationId xmlns:a16="http://schemas.microsoft.com/office/drawing/2014/main" id="{EB2FBDFB-0DC7-0156-1352-2CD6AF40D395}"/>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776524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113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3" name="Text Placeholder 23">
            <a:extLst>
              <a:ext uri="{FF2B5EF4-FFF2-40B4-BE49-F238E27FC236}">
                <a16:creationId xmlns:a16="http://schemas.microsoft.com/office/drawing/2014/main" id="{E0FCE278-5DAD-705A-F531-4D8EBF0AEC3F}"/>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7" name="Text Placeholder 17">
            <a:extLst>
              <a:ext uri="{FF2B5EF4-FFF2-40B4-BE49-F238E27FC236}">
                <a16:creationId xmlns:a16="http://schemas.microsoft.com/office/drawing/2014/main" id="{D4FC09EA-89C5-C227-5564-CB1055CF3BAF}"/>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8" name="Text Placeholder 23">
            <a:extLst>
              <a:ext uri="{FF2B5EF4-FFF2-40B4-BE49-F238E27FC236}">
                <a16:creationId xmlns:a16="http://schemas.microsoft.com/office/drawing/2014/main" id="{7A0C526B-D3F9-C6BA-F2EF-DC26E5389433}"/>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9" name="Text Placeholder 32">
            <a:extLst>
              <a:ext uri="{FF2B5EF4-FFF2-40B4-BE49-F238E27FC236}">
                <a16:creationId xmlns:a16="http://schemas.microsoft.com/office/drawing/2014/main" id="{B4EB3B5E-76EB-9DE2-F212-2907909FDEC7}"/>
              </a:ext>
            </a:extLst>
          </p:cNvPr>
          <p:cNvSpPr>
            <a:spLocks noGrp="1"/>
          </p:cNvSpPr>
          <p:nvPr>
            <p:ph type="body" sz="quarter" idx="19" hasCustomPrompt="1"/>
          </p:nvPr>
        </p:nvSpPr>
        <p:spPr>
          <a:xfrm>
            <a:off x="691820" y="2457107"/>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370119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3BC18F3-8E82-66E1-D638-208A91F576E6}"/>
              </a:ext>
            </a:extLst>
          </p:cNvPr>
          <p:cNvSpPr>
            <a:spLocks noGrp="1"/>
          </p:cNvSpPr>
          <p:nvPr>
            <p:ph type="body" sz="quarter" idx="19" hasCustomPrompt="1"/>
          </p:nvPr>
        </p:nvSpPr>
        <p:spPr>
          <a:xfrm>
            <a:off x="624948"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43908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E2F9FBC8-7F91-9E71-4445-B5EDFDF68FF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 name="Text Placeholder 32">
            <a:extLst>
              <a:ext uri="{FF2B5EF4-FFF2-40B4-BE49-F238E27FC236}">
                <a16:creationId xmlns:a16="http://schemas.microsoft.com/office/drawing/2014/main" id="{BCF2FF0C-8872-6C2B-C3FE-B9905DE086FE}"/>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7831E8FF-838B-D4AF-9119-7CF9F37A0E39}"/>
              </a:ext>
            </a:extLst>
          </p:cNvPr>
          <p:cNvCxnSpPr>
            <a:cxnSpLocks/>
          </p:cNvCxnSpPr>
          <p:nvPr userDrawn="1"/>
        </p:nvCxnSpPr>
        <p:spPr>
          <a:xfrm>
            <a:off x="419734" y="1752340"/>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5DF195E8-3909-B219-C8AC-7DFA3424CBEB}"/>
              </a:ext>
            </a:extLst>
          </p:cNvPr>
          <p:cNvSpPr>
            <a:spLocks noGrp="1"/>
          </p:cNvSpPr>
          <p:nvPr>
            <p:ph type="body" sz="quarter" idx="18" hasCustomPrompt="1"/>
          </p:nvPr>
        </p:nvSpPr>
        <p:spPr>
          <a:xfrm>
            <a:off x="538978" y="1914232"/>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80CECE0C-94B8-ECFB-C3FA-89869471B092}"/>
              </a:ext>
            </a:extLst>
          </p:cNvPr>
          <p:cNvSpPr>
            <a:spLocks noGrp="1"/>
          </p:cNvSpPr>
          <p:nvPr>
            <p:ph type="body" sz="quarter" idx="19" hasCustomPrompt="1"/>
          </p:nvPr>
        </p:nvSpPr>
        <p:spPr>
          <a:xfrm>
            <a:off x="555777" y="979313"/>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836700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820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8A804B14-0F25-F485-9CBA-70606443874A}"/>
              </a:ext>
            </a:extLst>
          </p:cNvPr>
          <p:cNvCxnSpPr>
            <a:cxnSpLocks/>
          </p:cNvCxnSpPr>
          <p:nvPr userDrawn="1"/>
        </p:nvCxnSpPr>
        <p:spPr>
          <a:xfrm>
            <a:off x="419734" y="176322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7D3E6BF5-36DA-5969-53A3-51D436933E0D}"/>
              </a:ext>
            </a:extLst>
          </p:cNvPr>
          <p:cNvSpPr>
            <a:spLocks noGrp="1"/>
          </p:cNvSpPr>
          <p:nvPr>
            <p:ph type="body" sz="quarter" idx="18" hasCustomPrompt="1"/>
          </p:nvPr>
        </p:nvSpPr>
        <p:spPr>
          <a:xfrm>
            <a:off x="538978" y="1925117"/>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F54DAFC3-753D-E3D3-2ABA-F871E82E2AAC}"/>
              </a:ext>
            </a:extLst>
          </p:cNvPr>
          <p:cNvSpPr>
            <a:spLocks noGrp="1"/>
          </p:cNvSpPr>
          <p:nvPr>
            <p:ph type="body" sz="quarter" idx="19" hasCustomPrompt="1"/>
          </p:nvPr>
        </p:nvSpPr>
        <p:spPr>
          <a:xfrm>
            <a:off x="555777" y="9901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1910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12" name="Straight Connector 11">
            <a:extLst>
              <a:ext uri="{FF2B5EF4-FFF2-40B4-BE49-F238E27FC236}">
                <a16:creationId xmlns:a16="http://schemas.microsoft.com/office/drawing/2014/main" id="{6453ADA4-BA1C-6F5B-407B-1B1CC3AAE28E}"/>
              </a:ext>
            </a:extLst>
          </p:cNvPr>
          <p:cNvCxnSpPr>
            <a:cxnSpLocks/>
          </p:cNvCxnSpPr>
          <p:nvPr userDrawn="1"/>
        </p:nvCxnSpPr>
        <p:spPr>
          <a:xfrm>
            <a:off x="436533" y="181627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32">
            <a:extLst>
              <a:ext uri="{FF2B5EF4-FFF2-40B4-BE49-F238E27FC236}">
                <a16:creationId xmlns:a16="http://schemas.microsoft.com/office/drawing/2014/main" id="{533AC6A7-A23A-DFC7-44D9-145AEC0679AB}"/>
              </a:ext>
            </a:extLst>
          </p:cNvPr>
          <p:cNvSpPr>
            <a:spLocks noGrp="1"/>
          </p:cNvSpPr>
          <p:nvPr>
            <p:ph type="body" sz="quarter" idx="18" hasCustomPrompt="1"/>
          </p:nvPr>
        </p:nvSpPr>
        <p:spPr>
          <a:xfrm>
            <a:off x="555777" y="1978165"/>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 name="Text Placeholder 32">
            <a:extLst>
              <a:ext uri="{FF2B5EF4-FFF2-40B4-BE49-F238E27FC236}">
                <a16:creationId xmlns:a16="http://schemas.microsoft.com/office/drawing/2014/main" id="{1C857183-8E3D-6F43-F57A-6743535F4900}"/>
              </a:ext>
            </a:extLst>
          </p:cNvPr>
          <p:cNvSpPr>
            <a:spLocks noGrp="1"/>
          </p:cNvSpPr>
          <p:nvPr>
            <p:ph type="body" sz="quarter" idx="19" hasCustomPrompt="1"/>
          </p:nvPr>
        </p:nvSpPr>
        <p:spPr>
          <a:xfrm>
            <a:off x="572576" y="10432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085893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1EDF7E4E-4931-ABC6-4901-49B088C7E1E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5BBEB204-16CE-AC6C-0ED5-8F0FE20F6E9E}"/>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62418F4F-944E-AE7C-AF19-5EEDA9F02F72}"/>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BF4AA246-95E6-5113-9F77-1F9F4FF1B656}"/>
              </a:ext>
            </a:extLst>
          </p:cNvPr>
          <p:cNvCxnSpPr>
            <a:cxnSpLocks/>
          </p:cNvCxnSpPr>
          <p:nvPr userDrawn="1"/>
        </p:nvCxnSpPr>
        <p:spPr>
          <a:xfrm>
            <a:off x="453394" y="186297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253B1A3A-0C7F-2C59-2ACE-2EEDD26481D6}"/>
              </a:ext>
            </a:extLst>
          </p:cNvPr>
          <p:cNvSpPr>
            <a:spLocks noGrp="1"/>
          </p:cNvSpPr>
          <p:nvPr>
            <p:ph type="body" sz="quarter" idx="18" hasCustomPrompt="1"/>
          </p:nvPr>
        </p:nvSpPr>
        <p:spPr>
          <a:xfrm>
            <a:off x="572638" y="2024865"/>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5D908126-48D8-31E4-5826-81319EDFF890}"/>
              </a:ext>
            </a:extLst>
          </p:cNvPr>
          <p:cNvSpPr>
            <a:spLocks noGrp="1"/>
          </p:cNvSpPr>
          <p:nvPr>
            <p:ph type="body" sz="quarter" idx="19" hasCustomPrompt="1"/>
          </p:nvPr>
        </p:nvSpPr>
        <p:spPr>
          <a:xfrm>
            <a:off x="589437" y="10899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562233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cxnSp>
        <p:nvCxnSpPr>
          <p:cNvPr id="3" name="Straight Connector 2">
            <a:extLst>
              <a:ext uri="{FF2B5EF4-FFF2-40B4-BE49-F238E27FC236}">
                <a16:creationId xmlns:a16="http://schemas.microsoft.com/office/drawing/2014/main" id="{5EE622EB-9F00-BCBF-1F38-90FC82B5979A}"/>
              </a:ext>
            </a:extLst>
          </p:cNvPr>
          <p:cNvCxnSpPr>
            <a:cxnSpLocks/>
          </p:cNvCxnSpPr>
          <p:nvPr userDrawn="1"/>
        </p:nvCxnSpPr>
        <p:spPr>
          <a:xfrm>
            <a:off x="454288" y="180052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67FA695-5499-8881-FFC4-F9FBF91C1E57}"/>
              </a:ext>
            </a:extLst>
          </p:cNvPr>
          <p:cNvSpPr>
            <a:spLocks noGrp="1"/>
          </p:cNvSpPr>
          <p:nvPr>
            <p:ph type="body" sz="quarter" idx="18" hasCustomPrompt="1"/>
          </p:nvPr>
        </p:nvSpPr>
        <p:spPr>
          <a:xfrm>
            <a:off x="573532" y="1962417"/>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5A23F809-6178-058C-37C3-CE5D92628C23}"/>
              </a:ext>
            </a:extLst>
          </p:cNvPr>
          <p:cNvSpPr>
            <a:spLocks noGrp="1"/>
          </p:cNvSpPr>
          <p:nvPr>
            <p:ph type="body" sz="quarter" idx="19" hasCustomPrompt="1"/>
          </p:nvPr>
        </p:nvSpPr>
        <p:spPr>
          <a:xfrm>
            <a:off x="590331"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828974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3BC18F3-8E82-66E1-D638-208A91F576E6}"/>
              </a:ext>
            </a:extLst>
          </p:cNvPr>
          <p:cNvSpPr>
            <a:spLocks noGrp="1"/>
          </p:cNvSpPr>
          <p:nvPr>
            <p:ph type="body" sz="quarter" idx="19" hasCustomPrompt="1"/>
          </p:nvPr>
        </p:nvSpPr>
        <p:spPr>
          <a:xfrm>
            <a:off x="624948"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960575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675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80CECE0C-94B8-ECFB-C3FA-89869471B092}"/>
              </a:ext>
            </a:extLst>
          </p:cNvPr>
          <p:cNvSpPr>
            <a:spLocks noGrp="1"/>
          </p:cNvSpPr>
          <p:nvPr>
            <p:ph type="body" sz="quarter" idx="19" hasCustomPrompt="1"/>
          </p:nvPr>
        </p:nvSpPr>
        <p:spPr>
          <a:xfrm>
            <a:off x="555777" y="979313"/>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72319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9820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F54DAFC3-753D-E3D3-2ABA-F871E82E2AAC}"/>
              </a:ext>
            </a:extLst>
          </p:cNvPr>
          <p:cNvSpPr>
            <a:spLocks noGrp="1"/>
          </p:cNvSpPr>
          <p:nvPr>
            <p:ph type="body" sz="quarter" idx="19" hasCustomPrompt="1"/>
          </p:nvPr>
        </p:nvSpPr>
        <p:spPr>
          <a:xfrm>
            <a:off x="555777" y="9901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849566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4" name="Text Placeholder 32">
            <a:extLst>
              <a:ext uri="{FF2B5EF4-FFF2-40B4-BE49-F238E27FC236}">
                <a16:creationId xmlns:a16="http://schemas.microsoft.com/office/drawing/2014/main" id="{1C857183-8E3D-6F43-F57A-6743535F4900}"/>
              </a:ext>
            </a:extLst>
          </p:cNvPr>
          <p:cNvSpPr>
            <a:spLocks noGrp="1"/>
          </p:cNvSpPr>
          <p:nvPr>
            <p:ph type="body" sz="quarter" idx="19" hasCustomPrompt="1"/>
          </p:nvPr>
        </p:nvSpPr>
        <p:spPr>
          <a:xfrm>
            <a:off x="572576" y="10432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0141229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1EDF7E4E-4931-ABC6-4901-49B088C7E1E5}"/>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5BBEB204-16CE-AC6C-0ED5-8F0FE20F6E9E}"/>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62418F4F-944E-AE7C-AF19-5EEDA9F02F72}"/>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5D908126-48D8-31E4-5826-81319EDFF890}"/>
              </a:ext>
            </a:extLst>
          </p:cNvPr>
          <p:cNvSpPr>
            <a:spLocks noGrp="1"/>
          </p:cNvSpPr>
          <p:nvPr>
            <p:ph type="body" sz="quarter" idx="19" hasCustomPrompt="1"/>
          </p:nvPr>
        </p:nvSpPr>
        <p:spPr>
          <a:xfrm>
            <a:off x="589437" y="1089946"/>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14939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ntents Slide 01">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E2F9FBC8-7F91-9E71-4445-B5EDFDF68FF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39572089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 name="Text Placeholder 23">
            <a:extLst>
              <a:ext uri="{FF2B5EF4-FFF2-40B4-BE49-F238E27FC236}">
                <a16:creationId xmlns:a16="http://schemas.microsoft.com/office/drawing/2014/main" id="{EC379D06-4DB6-B2E2-7BF2-D27B70466001}"/>
              </a:ext>
            </a:extLst>
          </p:cNvPr>
          <p:cNvSpPr>
            <a:spLocks noGrp="1"/>
          </p:cNvSpPr>
          <p:nvPr>
            <p:ph type="body" sz="quarter" idx="16" hasCustomPrompt="1"/>
          </p:nvPr>
        </p:nvSpPr>
        <p:spPr>
          <a:xfrm>
            <a:off x="4295553" y="186544"/>
            <a:ext cx="7221426"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CEFE2859-09C6-D09F-58B5-E48F2E392DDB}"/>
              </a:ext>
            </a:extLst>
          </p:cNvPr>
          <p:cNvSpPr>
            <a:spLocks noGrp="1"/>
          </p:cNvSpPr>
          <p:nvPr>
            <p:ph type="body" sz="quarter" idx="21" hasCustomPrompt="1"/>
          </p:nvPr>
        </p:nvSpPr>
        <p:spPr>
          <a:xfrm>
            <a:off x="4295553" y="1902157"/>
            <a:ext cx="7221426" cy="453054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1" name="Text Placeholder 23">
            <a:extLst>
              <a:ext uri="{FF2B5EF4-FFF2-40B4-BE49-F238E27FC236}">
                <a16:creationId xmlns:a16="http://schemas.microsoft.com/office/drawing/2014/main" id="{E499A5FB-6193-E07E-D90F-4034F13ABC3E}"/>
              </a:ext>
            </a:extLst>
          </p:cNvPr>
          <p:cNvSpPr>
            <a:spLocks noGrp="1"/>
          </p:cNvSpPr>
          <p:nvPr>
            <p:ph type="body" sz="quarter" idx="23" hasCustomPrompt="1"/>
          </p:nvPr>
        </p:nvSpPr>
        <p:spPr>
          <a:xfrm>
            <a:off x="4295553" y="1027498"/>
            <a:ext cx="7221426"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8" name="Text Placeholder 32">
            <a:extLst>
              <a:ext uri="{FF2B5EF4-FFF2-40B4-BE49-F238E27FC236}">
                <a16:creationId xmlns:a16="http://schemas.microsoft.com/office/drawing/2014/main" id="{5A23F809-6178-058C-37C3-CE5D92628C23}"/>
              </a:ext>
            </a:extLst>
          </p:cNvPr>
          <p:cNvSpPr>
            <a:spLocks noGrp="1"/>
          </p:cNvSpPr>
          <p:nvPr>
            <p:ph type="body" sz="quarter" idx="19" hasCustomPrompt="1"/>
          </p:nvPr>
        </p:nvSpPr>
        <p:spPr>
          <a:xfrm>
            <a:off x="590331" y="1027498"/>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177288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3" name="Straight Connector 2">
            <a:extLst>
              <a:ext uri="{FF2B5EF4-FFF2-40B4-BE49-F238E27FC236}">
                <a16:creationId xmlns:a16="http://schemas.microsoft.com/office/drawing/2014/main" id="{51F2F768-42B4-86F7-F6E9-EFF4F8B791AB}"/>
              </a:ext>
            </a:extLst>
          </p:cNvPr>
          <p:cNvCxnSpPr>
            <a:cxnSpLocks/>
          </p:cNvCxnSpPr>
          <p:nvPr userDrawn="1"/>
        </p:nvCxnSpPr>
        <p:spPr>
          <a:xfrm>
            <a:off x="359846" y="485474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8CACE4E7-0635-8E7C-E157-23722F38E903}"/>
              </a:ext>
            </a:extLst>
          </p:cNvPr>
          <p:cNvSpPr>
            <a:spLocks noGrp="1"/>
          </p:cNvSpPr>
          <p:nvPr>
            <p:ph type="body" sz="quarter" idx="18" hasCustomPrompt="1"/>
          </p:nvPr>
        </p:nvSpPr>
        <p:spPr>
          <a:xfrm>
            <a:off x="479090" y="501663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9" name="Text Placeholder 32">
            <a:extLst>
              <a:ext uri="{FF2B5EF4-FFF2-40B4-BE49-F238E27FC236}">
                <a16:creationId xmlns:a16="http://schemas.microsoft.com/office/drawing/2014/main" id="{C1E75131-B817-89D0-4D67-0C343AA22FFF}"/>
              </a:ext>
            </a:extLst>
          </p:cNvPr>
          <p:cNvSpPr>
            <a:spLocks noGrp="1"/>
          </p:cNvSpPr>
          <p:nvPr>
            <p:ph type="body" sz="quarter" idx="19" hasCustomPrompt="1"/>
          </p:nvPr>
        </p:nvSpPr>
        <p:spPr>
          <a:xfrm>
            <a:off x="495889" y="408172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96751"/>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445084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262734" y="124887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4466563"/>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788657" y="5062321"/>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1247629" y="125797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7" name="Straight Connector 16">
            <a:extLst>
              <a:ext uri="{FF2B5EF4-FFF2-40B4-BE49-F238E27FC236}">
                <a16:creationId xmlns:a16="http://schemas.microsoft.com/office/drawing/2014/main" id="{6D3C23C9-AB97-3A0B-EEFD-89FEFA5B86CE}"/>
              </a:ext>
            </a:extLst>
          </p:cNvPr>
          <p:cNvCxnSpPr>
            <a:cxnSpLocks/>
          </p:cNvCxnSpPr>
          <p:nvPr userDrawn="1"/>
        </p:nvCxnSpPr>
        <p:spPr>
          <a:xfrm>
            <a:off x="8773537" y="1896157"/>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32">
            <a:extLst>
              <a:ext uri="{FF2B5EF4-FFF2-40B4-BE49-F238E27FC236}">
                <a16:creationId xmlns:a16="http://schemas.microsoft.com/office/drawing/2014/main" id="{47539578-6F17-C090-F05F-02DD35E230C1}"/>
              </a:ext>
            </a:extLst>
          </p:cNvPr>
          <p:cNvSpPr>
            <a:spLocks noGrp="1"/>
          </p:cNvSpPr>
          <p:nvPr>
            <p:ph type="body" sz="quarter" idx="18" hasCustomPrompt="1"/>
          </p:nvPr>
        </p:nvSpPr>
        <p:spPr>
          <a:xfrm>
            <a:off x="8892781" y="2058049"/>
            <a:ext cx="2680738" cy="1049221"/>
          </a:xfrm>
          <a:prstGeom prst="rect">
            <a:avLst/>
          </a:prstGeom>
        </p:spPr>
        <p:txBody>
          <a:bodyPr anchor="t">
            <a:noAutofit/>
          </a:bodyPr>
          <a:lstStyle>
            <a:lvl1pPr marL="0" indent="0" algn="ctr">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9" name="Text Placeholder 32">
            <a:extLst>
              <a:ext uri="{FF2B5EF4-FFF2-40B4-BE49-F238E27FC236}">
                <a16:creationId xmlns:a16="http://schemas.microsoft.com/office/drawing/2014/main" id="{7EF53169-D93C-A218-5EE7-DCAF912D98D2}"/>
              </a:ext>
            </a:extLst>
          </p:cNvPr>
          <p:cNvSpPr>
            <a:spLocks noGrp="1"/>
          </p:cNvSpPr>
          <p:nvPr>
            <p:ph type="body" sz="quarter" idx="19" hasCustomPrompt="1"/>
          </p:nvPr>
        </p:nvSpPr>
        <p:spPr>
          <a:xfrm>
            <a:off x="8909580" y="1123130"/>
            <a:ext cx="2597067" cy="385564"/>
          </a:xfrm>
          <a:prstGeom prst="rect">
            <a:avLst/>
          </a:prstGeom>
        </p:spPr>
        <p:txBody>
          <a:bodyPr anchor="t">
            <a:noAutofit/>
          </a:bodyPr>
          <a:lstStyle>
            <a:lvl1pPr marL="0" indent="0" algn="ctr">
              <a:lnSpc>
                <a:spcPct val="100000"/>
              </a:lnSpc>
              <a:spcBef>
                <a:spcPts val="0"/>
              </a:spcBef>
              <a:buNone/>
              <a:defRPr sz="32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8429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91011" y="1421161"/>
            <a:ext cx="5591242" cy="4065240"/>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609973" y="1917699"/>
            <a:ext cx="3620593" cy="2549377"/>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
        <p:nvSpPr>
          <p:cNvPr id="12" name="object 3">
            <a:extLst>
              <a:ext uri="{FF2B5EF4-FFF2-40B4-BE49-F238E27FC236}">
                <a16:creationId xmlns:a16="http://schemas.microsoft.com/office/drawing/2014/main" id="{0B98BB15-36D8-AB9F-8C0D-5FC77D734CF5}"/>
              </a:ext>
            </a:extLst>
          </p:cNvPr>
          <p:cNvSpPr/>
          <p:nvPr userDrawn="1"/>
        </p:nvSpPr>
        <p:spPr>
          <a:xfrm rot="16200000">
            <a:off x="4352895" y="1253636"/>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3" name="Text Placeholder 23">
            <a:extLst>
              <a:ext uri="{FF2B5EF4-FFF2-40B4-BE49-F238E27FC236}">
                <a16:creationId xmlns:a16="http://schemas.microsoft.com/office/drawing/2014/main" id="{84BC1840-9AB3-1DF5-D29D-1574E457F723}"/>
              </a:ext>
            </a:extLst>
          </p:cNvPr>
          <p:cNvSpPr>
            <a:spLocks noGrp="1"/>
          </p:cNvSpPr>
          <p:nvPr>
            <p:ph type="body" sz="quarter" idx="65" hasCustomPrompt="1"/>
          </p:nvPr>
        </p:nvSpPr>
        <p:spPr>
          <a:xfrm rot="16200000">
            <a:off x="4358905" y="1253637"/>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5753182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1DA36682-58B5-7FC5-2870-DCEF84343C73}"/>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BBFF1E66-2C08-3FE8-ADE0-8FD6BAE84BF0}"/>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7" name="Text Placeholder 23">
            <a:extLst>
              <a:ext uri="{FF2B5EF4-FFF2-40B4-BE49-F238E27FC236}">
                <a16:creationId xmlns:a16="http://schemas.microsoft.com/office/drawing/2014/main" id="{8F7BC564-26FB-D046-F824-E7EFA2A40B46}"/>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459597"/>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object 3">
            <a:extLst>
              <a:ext uri="{FF2B5EF4-FFF2-40B4-BE49-F238E27FC236}">
                <a16:creationId xmlns:a16="http://schemas.microsoft.com/office/drawing/2014/main" id="{C23683E5-52E0-E6FC-A532-E215FE3999D7}"/>
              </a:ext>
            </a:extLst>
          </p:cNvPr>
          <p:cNvSpPr/>
          <p:nvPr userDrawn="1"/>
        </p:nvSpPr>
        <p:spPr>
          <a:xfrm rot="16200000">
            <a:off x="9810703" y="515190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9" name="Text Placeholder 23">
            <a:extLst>
              <a:ext uri="{FF2B5EF4-FFF2-40B4-BE49-F238E27FC236}">
                <a16:creationId xmlns:a16="http://schemas.microsoft.com/office/drawing/2014/main" id="{81994B4F-E349-840E-C5E7-5C7F8BFC9289}"/>
              </a:ext>
            </a:extLst>
          </p:cNvPr>
          <p:cNvSpPr>
            <a:spLocks noGrp="1"/>
          </p:cNvSpPr>
          <p:nvPr>
            <p:ph type="body" sz="quarter" idx="65" hasCustomPrompt="1"/>
          </p:nvPr>
        </p:nvSpPr>
        <p:spPr>
          <a:xfrm rot="16200000">
            <a:off x="9816713" y="515190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A5CAEB53-E187-012B-10F6-9C7DE6C78546}"/>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7D763500-DF0E-A240-5BDA-6F83D71C9E36}"/>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0D16D9A9-79A3-F3C2-E39C-27ADB007B7B8}"/>
              </a:ext>
            </a:extLst>
          </p:cNvPr>
          <p:cNvSpPr>
            <a:spLocks noGrp="1"/>
          </p:cNvSpPr>
          <p:nvPr>
            <p:ph type="body" sz="quarter" idx="66"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8" name="object 3">
            <a:extLst>
              <a:ext uri="{FF2B5EF4-FFF2-40B4-BE49-F238E27FC236}">
                <a16:creationId xmlns:a16="http://schemas.microsoft.com/office/drawing/2014/main" id="{88E51A10-9D05-671E-22DA-73FCF79621F0}"/>
              </a:ext>
            </a:extLst>
          </p:cNvPr>
          <p:cNvSpPr/>
          <p:nvPr userDrawn="1"/>
        </p:nvSpPr>
        <p:spPr>
          <a:xfrm>
            <a:off x="7143400" y="3429000"/>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9" name="Text Placeholder 23">
            <a:extLst>
              <a:ext uri="{FF2B5EF4-FFF2-40B4-BE49-F238E27FC236}">
                <a16:creationId xmlns:a16="http://schemas.microsoft.com/office/drawing/2014/main" id="{78396991-DAEB-1E68-0DF8-1741CFE1C02F}"/>
              </a:ext>
            </a:extLst>
          </p:cNvPr>
          <p:cNvSpPr>
            <a:spLocks noGrp="1"/>
          </p:cNvSpPr>
          <p:nvPr>
            <p:ph type="body" sz="quarter" idx="65" hasCustomPrompt="1"/>
          </p:nvPr>
        </p:nvSpPr>
        <p:spPr>
          <a:xfrm>
            <a:off x="7149410" y="342900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17">
            <a:extLst>
              <a:ext uri="{FF2B5EF4-FFF2-40B4-BE49-F238E27FC236}">
                <a16:creationId xmlns:a16="http://schemas.microsoft.com/office/drawing/2014/main" id="{68D24620-A17A-B82E-82B8-0F8BA087E3A9}"/>
              </a:ext>
            </a:extLst>
          </p:cNvPr>
          <p:cNvSpPr>
            <a:spLocks noGrp="1"/>
          </p:cNvSpPr>
          <p:nvPr>
            <p:ph type="body" sz="quarter" idx="18" hasCustomPrompt="1"/>
          </p:nvPr>
        </p:nvSpPr>
        <p:spPr>
          <a:xfrm>
            <a:off x="400073" y="1879941"/>
            <a:ext cx="5096572" cy="4511981"/>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0E4478DE-BE81-7099-4DD2-007CB3211CCD}"/>
              </a:ext>
            </a:extLst>
          </p:cNvPr>
          <p:cNvSpPr>
            <a:spLocks noGrp="1"/>
          </p:cNvSpPr>
          <p:nvPr>
            <p:ph type="body" sz="quarter" idx="16" hasCustomPrompt="1"/>
          </p:nvPr>
        </p:nvSpPr>
        <p:spPr>
          <a:xfrm>
            <a:off x="418201" y="158725"/>
            <a:ext cx="5096572" cy="803654"/>
          </a:xfrm>
          <a:prstGeom prst="rect">
            <a:avLst/>
          </a:prstGeom>
        </p:spPr>
        <p:txBody>
          <a:bodyPr>
            <a:noAutofit/>
          </a:bodyPr>
          <a:lstStyle>
            <a:lvl1pPr marL="0" indent="0" algn="l">
              <a:lnSpc>
                <a:spcPct val="100000"/>
              </a:lnSpc>
              <a:spcBef>
                <a:spcPts val="0"/>
              </a:spcBef>
              <a:buNone/>
              <a:defRPr sz="32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85E5EBCE-86C4-0B27-3707-79B96FFE0B26}"/>
              </a:ext>
            </a:extLst>
          </p:cNvPr>
          <p:cNvSpPr>
            <a:spLocks noGrp="1"/>
          </p:cNvSpPr>
          <p:nvPr>
            <p:ph type="body" sz="quarter" idx="19" hasCustomPrompt="1"/>
          </p:nvPr>
        </p:nvSpPr>
        <p:spPr>
          <a:xfrm>
            <a:off x="415573" y="1019333"/>
            <a:ext cx="5096572" cy="803654"/>
          </a:xfrm>
          <a:prstGeom prst="rect">
            <a:avLst/>
          </a:prstGeom>
        </p:spPr>
        <p:txBody>
          <a:bodyPr>
            <a:noAutofit/>
          </a:bodyPr>
          <a:lstStyle>
            <a:lvl1pPr marL="0" indent="0" algn="l">
              <a:lnSpc>
                <a:spcPct val="100000"/>
              </a:lnSpc>
              <a:spcBef>
                <a:spcPts val="0"/>
              </a:spcBef>
              <a:buNone/>
              <a:defRPr sz="28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ontents Slide 01">
    <p:spTree>
      <p:nvGrpSpPr>
        <p:cNvPr id="1" name=""/>
        <p:cNvGrpSpPr/>
        <p:nvPr/>
      </p:nvGrpSpPr>
      <p:grpSpPr>
        <a:xfrm>
          <a:off x="0" y="0"/>
          <a:ext cx="0" cy="0"/>
          <a:chOff x="0" y="0"/>
          <a:chExt cx="0" cy="0"/>
        </a:xfrm>
      </p:grpSpPr>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Text Placeholder 32">
            <a:extLst>
              <a:ext uri="{FF2B5EF4-FFF2-40B4-BE49-F238E27FC236}">
                <a16:creationId xmlns:a16="http://schemas.microsoft.com/office/drawing/2014/main" id="{C410C645-D626-87F4-8CC0-65D6BDAE2D8F}"/>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2569707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735145" y="-2744893"/>
            <a:ext cx="6702216"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chemeClr val="bg1"/>
          </a:solidFill>
          <a:ln w="571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38947318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5724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0C46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0C4659"/>
                </a:solidFill>
                <a:latin typeface="+mn-lt"/>
              </a:defRPr>
            </a:lvl1pPr>
          </a:lstStyle>
          <a:p>
            <a:pPr lvl="0"/>
            <a:r>
              <a:rPr lang="en-US"/>
              <a:t>Heading</a:t>
            </a:r>
          </a:p>
        </p:txBody>
      </p:sp>
    </p:spTree>
    <p:extLst>
      <p:ext uri="{BB962C8B-B14F-4D97-AF65-F5344CB8AC3E}">
        <p14:creationId xmlns:p14="http://schemas.microsoft.com/office/powerpoint/2010/main" val="12374981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Final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22CEC74C-0CE3-4794-AF68-3DB0D2FBEFED}"/>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a:t>follow our journey</a:t>
            </a:r>
          </a:p>
        </p:txBody>
      </p:sp>
      <p:grpSp>
        <p:nvGrpSpPr>
          <p:cNvPr id="3" name="Group 2">
            <a:extLst>
              <a:ext uri="{FF2B5EF4-FFF2-40B4-BE49-F238E27FC236}">
                <a16:creationId xmlns:a16="http://schemas.microsoft.com/office/drawing/2014/main" id="{B12E813A-4B5A-A037-1771-89408093719C}"/>
              </a:ext>
            </a:extLst>
          </p:cNvPr>
          <p:cNvGrpSpPr/>
          <p:nvPr userDrawn="1"/>
        </p:nvGrpSpPr>
        <p:grpSpPr>
          <a:xfrm>
            <a:off x="441852" y="5691396"/>
            <a:ext cx="6969049" cy="851642"/>
            <a:chOff x="441852" y="5691396"/>
            <a:chExt cx="6969049" cy="851642"/>
          </a:xfrm>
        </p:grpSpPr>
        <p:pic>
          <p:nvPicPr>
            <p:cNvPr id="7" name="Picture 6" descr="Co-funded by the European Union logo in png for web usage">
              <a:extLst>
                <a:ext uri="{FF2B5EF4-FFF2-40B4-BE49-F238E27FC236}">
                  <a16:creationId xmlns:a16="http://schemas.microsoft.com/office/drawing/2014/main" id="{8A08515E-B498-AE59-22EA-DEEEFE5B9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49313" y="6174179"/>
              <a:ext cx="1530819" cy="319792"/>
            </a:xfrm>
            <a:prstGeom prst="rect">
              <a:avLst/>
            </a:prstGeom>
            <a:noFill/>
            <a:ln>
              <a:noFill/>
            </a:ln>
          </p:spPr>
        </p:pic>
        <p:sp>
          <p:nvSpPr>
            <p:cNvPr id="9" name="Rectangle 8">
              <a:extLst>
                <a:ext uri="{FF2B5EF4-FFF2-40B4-BE49-F238E27FC236}">
                  <a16:creationId xmlns:a16="http://schemas.microsoft.com/office/drawing/2014/main" id="{ED1CCC7D-32DF-7678-8C87-6870AF26CB26}"/>
                </a:ext>
              </a:extLst>
            </p:cNvPr>
            <p:cNvSpPr/>
            <p:nvPr userDrawn="1"/>
          </p:nvSpPr>
          <p:spPr>
            <a:xfrm>
              <a:off x="3179504" y="6104456"/>
              <a:ext cx="4231397" cy="438582"/>
            </a:xfrm>
            <a:prstGeom prst="rect">
              <a:avLst/>
            </a:prstGeom>
          </p:spPr>
          <p:txBody>
            <a:bodyPr wrap="square">
              <a:spAutoFit/>
            </a:bodyPr>
            <a:lstStyle/>
            <a:p>
              <a:pPr algn="just">
                <a:lnSpc>
                  <a:spcPts val="880"/>
                </a:lnSpc>
              </a:pPr>
              <a:r>
                <a:rPr lang="en-US" sz="750" dirty="0">
                  <a:solidFill>
                    <a:srgbClr val="414141"/>
                  </a:solidFill>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0" name="Group 9">
              <a:extLst>
                <a:ext uri="{FF2B5EF4-FFF2-40B4-BE49-F238E27FC236}">
                  <a16:creationId xmlns:a16="http://schemas.microsoft.com/office/drawing/2014/main" id="{CDF43C96-7197-7DB6-1E39-FC03EF8248FB}"/>
                </a:ext>
              </a:extLst>
            </p:cNvPr>
            <p:cNvGrpSpPr/>
            <p:nvPr userDrawn="1"/>
          </p:nvGrpSpPr>
          <p:grpSpPr>
            <a:xfrm>
              <a:off x="441852" y="5691396"/>
              <a:ext cx="1307461" cy="742180"/>
              <a:chOff x="340586" y="8789227"/>
              <a:chExt cx="1307461" cy="742180"/>
            </a:xfrm>
          </p:grpSpPr>
          <p:sp>
            <p:nvSpPr>
              <p:cNvPr id="11" name="Rectangle 10">
                <a:extLst>
                  <a:ext uri="{FF2B5EF4-FFF2-40B4-BE49-F238E27FC236}">
                    <a16:creationId xmlns:a16="http://schemas.microsoft.com/office/drawing/2014/main" id="{3E9351C3-A73F-CFD6-99E3-94889B433A22}"/>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rgbClr val="414141"/>
                    </a:solidFill>
                    <a:latin typeface="+mj-lt"/>
                  </a:rPr>
                  <a:t>EPIC STAYS is licensed </a:t>
                </a:r>
              </a:p>
              <a:p>
                <a:pPr algn="just"/>
                <a:r>
                  <a:rPr lang="en-US" sz="900" b="1" dirty="0">
                    <a:solidFill>
                      <a:srgbClr val="414141"/>
                    </a:solidFill>
                    <a:latin typeface="+mj-lt"/>
                  </a:rPr>
                  <a:t>under </a:t>
                </a:r>
                <a:r>
                  <a:rPr lang="en-US" sz="900" b="1" dirty="0">
                    <a:solidFill>
                      <a:srgbClr val="414141"/>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rgbClr val="414141"/>
                  </a:solidFill>
                  <a:latin typeface="+mj-lt"/>
                </a:endParaRPr>
              </a:p>
            </p:txBody>
          </p:sp>
          <p:pic>
            <p:nvPicPr>
              <p:cNvPr id="12" name="Picture 11">
                <a:extLst>
                  <a:ext uri="{FF2B5EF4-FFF2-40B4-BE49-F238E27FC236}">
                    <a16:creationId xmlns:a16="http://schemas.microsoft.com/office/drawing/2014/main" id="{942A3A25-535E-38CC-3670-10A1377D8B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grpSp>
    </p:spTree>
    <p:extLst>
      <p:ext uri="{BB962C8B-B14F-4D97-AF65-F5344CB8AC3E}">
        <p14:creationId xmlns:p14="http://schemas.microsoft.com/office/powerpoint/2010/main" val="103539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2A158"/>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98C7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ct val="10000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33" name="Text Placeholder 32">
            <a:extLst>
              <a:ext uri="{FF2B5EF4-FFF2-40B4-BE49-F238E27FC236}">
                <a16:creationId xmlns:a16="http://schemas.microsoft.com/office/drawing/2014/main" id="{3C11B4ED-A92B-BA8F-06BE-CD555BA7F5AD}"/>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4" name="Text Placeholder 32">
            <a:extLst>
              <a:ext uri="{FF2B5EF4-FFF2-40B4-BE49-F238E27FC236}">
                <a16:creationId xmlns:a16="http://schemas.microsoft.com/office/drawing/2014/main" id="{7518EE5D-465B-892D-1A73-BEFF868D1D3A}"/>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409520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FBDB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lang="en-US" sz="2000" b="1" kern="1200" dirty="0">
                <a:solidFill>
                  <a:schemeClr val="bg1">
                    <a:lumMod val="95000"/>
                  </a:schemeClr>
                </a:solidFill>
                <a:latin typeface="+mn-lt"/>
                <a:ea typeface="+mn-ea"/>
                <a:cs typeface="+mn-cs"/>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3" name="Text Placeholder 32">
            <a:extLst>
              <a:ext uri="{FF2B5EF4-FFF2-40B4-BE49-F238E27FC236}">
                <a16:creationId xmlns:a16="http://schemas.microsoft.com/office/drawing/2014/main" id="{4C6F0FF8-B0FD-E621-1B9E-812ED3D6A82C}"/>
              </a:ext>
            </a:extLst>
          </p:cNvPr>
          <p:cNvSpPr>
            <a:spLocks noGrp="1"/>
          </p:cNvSpPr>
          <p:nvPr>
            <p:ph type="body" sz="quarter" idx="20" hasCustomPrompt="1"/>
          </p:nvPr>
        </p:nvSpPr>
        <p:spPr>
          <a:xfrm>
            <a:off x="1219970" y="3850654"/>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4" name="Text Placeholder 32">
            <a:extLst>
              <a:ext uri="{FF2B5EF4-FFF2-40B4-BE49-F238E27FC236}">
                <a16:creationId xmlns:a16="http://schemas.microsoft.com/office/drawing/2014/main" id="{B64FE667-667C-D282-E1E2-53165BD83344}"/>
              </a:ext>
            </a:extLst>
          </p:cNvPr>
          <p:cNvSpPr>
            <a:spLocks noGrp="1"/>
          </p:cNvSpPr>
          <p:nvPr>
            <p:ph type="body" sz="quarter" idx="82" hasCustomPrompt="1"/>
          </p:nvPr>
        </p:nvSpPr>
        <p:spPr>
          <a:xfrm>
            <a:off x="4484440" y="1440781"/>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 name="Text Placeholder 32">
            <a:extLst>
              <a:ext uri="{FF2B5EF4-FFF2-40B4-BE49-F238E27FC236}">
                <a16:creationId xmlns:a16="http://schemas.microsoft.com/office/drawing/2014/main" id="{73A3C5CD-D2ED-6E67-A76D-547D392AC911}"/>
              </a:ext>
            </a:extLst>
          </p:cNvPr>
          <p:cNvSpPr>
            <a:spLocks noGrp="1"/>
          </p:cNvSpPr>
          <p:nvPr>
            <p:ph type="body" sz="quarter" idx="83" hasCustomPrompt="1"/>
          </p:nvPr>
        </p:nvSpPr>
        <p:spPr>
          <a:xfrm>
            <a:off x="7657348" y="3834123"/>
            <a:ext cx="1748911" cy="243728"/>
          </a:xfrm>
          <a:prstGeom prst="rect">
            <a:avLst/>
          </a:prstGeom>
        </p:spPr>
        <p:txBody>
          <a:bodyPr anchor="ctr">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48833"/>
            <a:ext cx="6549337" cy="576020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132926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970" r:id="rId5"/>
    <p:sldLayoutId id="2147483977" r:id="rId6"/>
    <p:sldLayoutId id="2147483888" r:id="rId7"/>
    <p:sldLayoutId id="2147483898" r:id="rId8"/>
    <p:sldLayoutId id="2147483974" r:id="rId9"/>
    <p:sldLayoutId id="2147483842" r:id="rId10"/>
    <p:sldLayoutId id="2147483960" r:id="rId11"/>
    <p:sldLayoutId id="2147483962" r:id="rId12"/>
    <p:sldLayoutId id="2147483961" r:id="rId13"/>
    <p:sldLayoutId id="2147483968" r:id="rId14"/>
    <p:sldLayoutId id="2147483840" r:id="rId15"/>
    <p:sldLayoutId id="2147483880" r:id="rId16"/>
    <p:sldLayoutId id="2147483889" r:id="rId17"/>
    <p:sldLayoutId id="2147483861" r:id="rId18"/>
    <p:sldLayoutId id="2147483890" r:id="rId19"/>
    <p:sldLayoutId id="2147483899" r:id="rId20"/>
    <p:sldLayoutId id="2147483884" r:id="rId21"/>
    <p:sldLayoutId id="2147483937" r:id="rId22"/>
    <p:sldLayoutId id="2147483935" r:id="rId23"/>
    <p:sldLayoutId id="2147483938" r:id="rId24"/>
    <p:sldLayoutId id="2147483939" r:id="rId25"/>
    <p:sldLayoutId id="2147483936" r:id="rId26"/>
    <p:sldLayoutId id="2147483841" r:id="rId27"/>
    <p:sldLayoutId id="2147483916" r:id="rId28"/>
    <p:sldLayoutId id="2147483913" r:id="rId29"/>
    <p:sldLayoutId id="2147483917" r:id="rId30"/>
    <p:sldLayoutId id="2147483914" r:id="rId31"/>
    <p:sldLayoutId id="2147483918" r:id="rId32"/>
    <p:sldLayoutId id="2147483948" r:id="rId33"/>
    <p:sldLayoutId id="2147483949" r:id="rId34"/>
    <p:sldLayoutId id="2147483950" r:id="rId35"/>
    <p:sldLayoutId id="2147483951" r:id="rId36"/>
    <p:sldLayoutId id="2147483952" r:id="rId37"/>
    <p:sldLayoutId id="2147483953" r:id="rId38"/>
    <p:sldLayoutId id="2147483921" r:id="rId39"/>
    <p:sldLayoutId id="2147483922" r:id="rId40"/>
    <p:sldLayoutId id="2147483879" r:id="rId41"/>
    <p:sldLayoutId id="2147483919" r:id="rId42"/>
    <p:sldLayoutId id="2147483915" r:id="rId43"/>
    <p:sldLayoutId id="2147483920" r:id="rId44"/>
    <p:sldLayoutId id="2147483942" r:id="rId45"/>
    <p:sldLayoutId id="2147483943" r:id="rId46"/>
    <p:sldLayoutId id="2147483944" r:id="rId47"/>
    <p:sldLayoutId id="2147483945" r:id="rId48"/>
    <p:sldLayoutId id="2147483946" r:id="rId49"/>
    <p:sldLayoutId id="2147483947" r:id="rId50"/>
    <p:sldLayoutId id="2147483878" r:id="rId51"/>
    <p:sldLayoutId id="2147483891" r:id="rId52"/>
    <p:sldLayoutId id="2147483940" r:id="rId53"/>
    <p:sldLayoutId id="2147483941" r:id="rId54"/>
    <p:sldLayoutId id="2147483894" r:id="rId55"/>
    <p:sldLayoutId id="2147483893" r:id="rId56"/>
    <p:sldLayoutId id="2147483895" r:id="rId57"/>
    <p:sldLayoutId id="2147483896" r:id="rId58"/>
    <p:sldLayoutId id="2147483900" r:id="rId59"/>
    <p:sldLayoutId id="2147483901" r:id="rId60"/>
    <p:sldLayoutId id="2147483902" r:id="rId61"/>
    <p:sldLayoutId id="2147483903" r:id="rId62"/>
    <p:sldLayoutId id="2147483904" r:id="rId63"/>
    <p:sldLayoutId id="2147483853" r:id="rId64"/>
    <p:sldLayoutId id="2147483905" r:id="rId65"/>
    <p:sldLayoutId id="2147483934" r:id="rId66"/>
    <p:sldLayoutId id="2147483963" r:id="rId67"/>
    <p:sldLayoutId id="2147483976" r:id="rId6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investopedia.com/terms/b/breakevenanalysis.asp#:~:text=Definition" TargetMode="Externa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6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6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6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4.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6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5.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6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investopedia.com/terms/b/breakevenanalysis.asp#:~:text=Definition"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88830-AB15-3A54-00DB-80A39663BE58}"/>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CAAD2A4B-7BB9-AE82-56EE-6C54E0DD39FB}"/>
              </a:ext>
            </a:extLst>
          </p:cNvPr>
          <p:cNvSpPr>
            <a:spLocks noGrp="1"/>
          </p:cNvSpPr>
          <p:nvPr>
            <p:ph type="body" sz="quarter" idx="17"/>
          </p:nvPr>
        </p:nvSpPr>
        <p:spPr/>
        <p:txBody>
          <a:bodyPr/>
          <a:lstStyle/>
          <a:p>
            <a:endParaRPr lang="en-IE"/>
          </a:p>
        </p:txBody>
      </p:sp>
      <p:sp>
        <p:nvSpPr>
          <p:cNvPr id="8" name="Text Placeholder 2">
            <a:extLst>
              <a:ext uri="{FF2B5EF4-FFF2-40B4-BE49-F238E27FC236}">
                <a16:creationId xmlns:a16="http://schemas.microsoft.com/office/drawing/2014/main" id="{04B00C76-EA1A-C5E7-7A6A-48753B29C450}"/>
              </a:ext>
            </a:extLst>
          </p:cNvPr>
          <p:cNvSpPr>
            <a:spLocks noGrp="1"/>
          </p:cNvSpPr>
          <p:nvPr>
            <p:ph type="body" sz="quarter" idx="15"/>
          </p:nvPr>
        </p:nvSpPr>
        <p:spPr>
          <a:xfrm>
            <a:off x="374360" y="2557127"/>
            <a:ext cx="5089964" cy="697353"/>
          </a:xfrm>
        </p:spPr>
        <p:txBody>
          <a:bodyPr/>
          <a:lstStyle/>
          <a:p>
            <a:r>
              <a:rPr lang="en-GB"/>
              <a:t>Module 8 </a:t>
            </a:r>
            <a:r>
              <a:rPr lang="en-GB" sz="4400" b="0"/>
              <a:t>(</a:t>
            </a:r>
            <a:r>
              <a:rPr lang="en-GB" sz="4400" b="0" dirty="0"/>
              <a:t>Part 2)</a:t>
            </a:r>
          </a:p>
        </p:txBody>
      </p:sp>
      <p:sp>
        <p:nvSpPr>
          <p:cNvPr id="12" name="Text Placeholder 3">
            <a:extLst>
              <a:ext uri="{FF2B5EF4-FFF2-40B4-BE49-F238E27FC236}">
                <a16:creationId xmlns:a16="http://schemas.microsoft.com/office/drawing/2014/main" id="{4BABE491-C931-3943-8B86-B760B92D35B3}"/>
              </a:ext>
            </a:extLst>
          </p:cNvPr>
          <p:cNvSpPr>
            <a:spLocks noGrp="1"/>
          </p:cNvSpPr>
          <p:nvPr>
            <p:ph type="body" sz="quarter" idx="16"/>
          </p:nvPr>
        </p:nvSpPr>
        <p:spPr>
          <a:xfrm>
            <a:off x="374360" y="3289874"/>
            <a:ext cx="5089964" cy="697353"/>
          </a:xfrm>
        </p:spPr>
        <p:txBody>
          <a:bodyPr>
            <a:noAutofit/>
          </a:bodyPr>
          <a:lstStyle/>
          <a:p>
            <a:pPr defTabSz="777514">
              <a:lnSpc>
                <a:spcPct val="100000"/>
              </a:lnSpc>
              <a:spcBef>
                <a:spcPts val="0"/>
              </a:spcBef>
              <a:spcAft>
                <a:spcPts val="1200"/>
              </a:spcAft>
              <a:defRPr/>
            </a:pPr>
            <a:r>
              <a:rPr lang="en-US" sz="4000" dirty="0"/>
              <a:t>Understanding Your Revenue &amp; Booking Capacity</a:t>
            </a:r>
            <a:endParaRPr lang="en-US" sz="4000" dirty="0">
              <a:solidFill>
                <a:srgbClr val="E96751"/>
              </a:solidFill>
            </a:endParaRPr>
          </a:p>
          <a:p>
            <a:pPr defTabSz="777514">
              <a:lnSpc>
                <a:spcPct val="100000"/>
              </a:lnSpc>
              <a:spcBef>
                <a:spcPts val="0"/>
              </a:spcBef>
              <a:spcAft>
                <a:spcPts val="1200"/>
              </a:spcAft>
              <a:defRPr/>
            </a:pPr>
            <a:endParaRPr lang="en-IE" sz="2800" i="1" dirty="0"/>
          </a:p>
        </p:txBody>
      </p:sp>
      <p:pic>
        <p:nvPicPr>
          <p:cNvPr id="13" name="Picture Placeholder 12">
            <a:extLst>
              <a:ext uri="{FF2B5EF4-FFF2-40B4-BE49-F238E27FC236}">
                <a16:creationId xmlns:a16="http://schemas.microsoft.com/office/drawing/2014/main" id="{842BA74D-D467-020F-A493-9A95EA9A128F}"/>
              </a:ext>
            </a:extLst>
          </p:cNvPr>
          <p:cNvPicPr>
            <a:picLocks noGrp="1" noChangeAspect="1"/>
          </p:cNvPicPr>
          <p:nvPr>
            <p:ph type="pic" sz="quarter" idx="19"/>
          </p:nvPr>
        </p:nvPicPr>
        <p:blipFill>
          <a:blip r:embed="rId2"/>
          <a:srcRect t="23065" b="23065"/>
          <a:stretch>
            <a:fillRect/>
          </a:stretch>
        </p:blipFill>
        <p:spPr/>
      </p:pic>
      <p:sp>
        <p:nvSpPr>
          <p:cNvPr id="16" name="TextBox 15">
            <a:extLst>
              <a:ext uri="{FF2B5EF4-FFF2-40B4-BE49-F238E27FC236}">
                <a16:creationId xmlns:a16="http://schemas.microsoft.com/office/drawing/2014/main" id="{F6684541-F433-3F12-3A38-71278BBDAE95}"/>
              </a:ext>
            </a:extLst>
          </p:cNvPr>
          <p:cNvSpPr txBox="1"/>
          <p:nvPr/>
        </p:nvSpPr>
        <p:spPr>
          <a:xfrm>
            <a:off x="9359153" y="1133862"/>
            <a:ext cx="2411506" cy="338554"/>
          </a:xfrm>
          <a:prstGeom prst="rect">
            <a:avLst/>
          </a:prstGeom>
          <a:noFill/>
        </p:spPr>
        <p:txBody>
          <a:bodyPr wrap="square" rtlCol="0">
            <a:spAutoFit/>
          </a:bodyPr>
          <a:lstStyle/>
          <a:p>
            <a:r>
              <a:rPr lang="en-IE" sz="1600" dirty="0">
                <a:solidFill>
                  <a:schemeClr val="bg1"/>
                </a:solidFill>
              </a:rPr>
              <a:t>Rocca </a:t>
            </a:r>
            <a:r>
              <a:rPr lang="en-IE" sz="1600" dirty="0" err="1">
                <a:solidFill>
                  <a:schemeClr val="bg1"/>
                </a:solidFill>
              </a:rPr>
              <a:t>Calascio</a:t>
            </a:r>
            <a:r>
              <a:rPr lang="en-IE" sz="1600" dirty="0">
                <a:solidFill>
                  <a:schemeClr val="bg1"/>
                </a:solidFill>
              </a:rPr>
              <a:t> Castle, Italy</a:t>
            </a:r>
          </a:p>
        </p:txBody>
      </p:sp>
    </p:spTree>
    <p:extLst>
      <p:ext uri="{BB962C8B-B14F-4D97-AF65-F5344CB8AC3E}">
        <p14:creationId xmlns:p14="http://schemas.microsoft.com/office/powerpoint/2010/main" val="3031390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8C0E7-7E20-5A53-4F31-774CB7FC70FB}"/>
            </a:ext>
          </a:extLst>
        </p:cNvPr>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73F9F852-0C4D-6278-42EB-80C5F279A41A}"/>
              </a:ext>
            </a:extLst>
          </p:cNvPr>
          <p:cNvSpPr/>
          <p:nvPr/>
        </p:nvSpPr>
        <p:spPr>
          <a:xfrm>
            <a:off x="4178729" y="1145462"/>
            <a:ext cx="7601173" cy="1945748"/>
          </a:xfrm>
          <a:prstGeom prst="roundRect">
            <a:avLst/>
          </a:prstGeom>
          <a:solidFill>
            <a:srgbClr val="418D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3">
            <a:extLst>
              <a:ext uri="{FF2B5EF4-FFF2-40B4-BE49-F238E27FC236}">
                <a16:creationId xmlns:a16="http://schemas.microsoft.com/office/drawing/2014/main" id="{270B5589-A97A-9C4F-5C1F-1FB5B284DDD4}"/>
              </a:ext>
            </a:extLst>
          </p:cNvPr>
          <p:cNvSpPr>
            <a:spLocks noGrp="1"/>
          </p:cNvSpPr>
          <p:nvPr>
            <p:ph type="body" sz="quarter" idx="21"/>
          </p:nvPr>
        </p:nvSpPr>
        <p:spPr>
          <a:xfrm>
            <a:off x="4295552" y="854452"/>
            <a:ext cx="7367529" cy="4530541"/>
          </a:xfrm>
        </p:spPr>
        <p:txBody>
          <a:bodyPr/>
          <a:lstStyle/>
          <a:p>
            <a:pPr marL="342900" indent="-342900">
              <a:spcAft>
                <a:spcPts val="600"/>
              </a:spcAft>
              <a:buFont typeface="Wingdings" panose="05000000000000000000" pitchFamily="2" charset="2"/>
              <a:buChar char="Ø"/>
            </a:pPr>
            <a:endParaRPr lang="en-IE" sz="2400" dirty="0"/>
          </a:p>
          <a:p>
            <a:pPr>
              <a:spcAft>
                <a:spcPts val="600"/>
              </a:spcAft>
            </a:pPr>
            <a:r>
              <a:rPr lang="en-IE" sz="2400" b="1" i="1" dirty="0">
                <a:solidFill>
                  <a:schemeClr val="bg1"/>
                </a:solidFill>
              </a:rPr>
              <a:t>Example:</a:t>
            </a:r>
            <a:r>
              <a:rPr lang="en-IE" sz="2400" b="1" dirty="0">
                <a:solidFill>
                  <a:schemeClr val="bg1"/>
                </a:solidFill>
              </a:rPr>
              <a:t> </a:t>
            </a:r>
            <a:r>
              <a:rPr lang="en-IE" sz="2400" i="1" dirty="0">
                <a:solidFill>
                  <a:schemeClr val="bg1"/>
                </a:solidFill>
              </a:rPr>
              <a:t>Revenue might include €50,000 from room bookings (as per your seasonal forecast), plus €5,000 from add-ons like breakfast sales and local tours, for a </a:t>
            </a:r>
            <a:r>
              <a:rPr lang="en-IE" sz="2400" b="1" i="1" dirty="0">
                <a:solidFill>
                  <a:schemeClr val="bg1"/>
                </a:solidFill>
              </a:rPr>
              <a:t>total revenue of €55,000</a:t>
            </a:r>
            <a:r>
              <a:rPr lang="en-IE" sz="2400" i="1" dirty="0">
                <a:solidFill>
                  <a:schemeClr val="bg1"/>
                </a:solidFill>
              </a:rPr>
              <a:t>.</a:t>
            </a:r>
            <a:r>
              <a:rPr lang="en-IE" sz="2400" dirty="0">
                <a:solidFill>
                  <a:schemeClr val="bg1"/>
                </a:solidFill>
              </a:rPr>
              <a:t> </a:t>
            </a:r>
          </a:p>
          <a:p>
            <a:pPr>
              <a:spcAft>
                <a:spcPts val="600"/>
              </a:spcAft>
            </a:pPr>
            <a:endParaRPr lang="en-IE" sz="2400" dirty="0"/>
          </a:p>
          <a:p>
            <a:pPr>
              <a:spcAft>
                <a:spcPts val="600"/>
              </a:spcAft>
            </a:pPr>
            <a:r>
              <a:rPr lang="en-IE" sz="2400" dirty="0"/>
              <a:t>Writing these down establishes the income side of the equation. </a:t>
            </a:r>
            <a:r>
              <a:rPr lang="en-IE" sz="2400" b="1" dirty="0">
                <a:solidFill>
                  <a:srgbClr val="E96751"/>
                </a:solidFill>
              </a:rPr>
              <a:t>Tip: </a:t>
            </a:r>
            <a:r>
              <a:rPr lang="en-IE" sz="2400" dirty="0"/>
              <a:t>It’s usually better to be slightly conservative in estimates – better to be pleasantly surprised with more income than expected than the opposite.</a:t>
            </a:r>
          </a:p>
          <a:p>
            <a:pPr>
              <a:spcAft>
                <a:spcPts val="600"/>
              </a:spcAft>
            </a:pPr>
            <a:endParaRPr lang="en-IE" sz="2400" dirty="0"/>
          </a:p>
        </p:txBody>
      </p:sp>
      <p:sp>
        <p:nvSpPr>
          <p:cNvPr id="5" name="Text Placeholder 4">
            <a:extLst>
              <a:ext uri="{FF2B5EF4-FFF2-40B4-BE49-F238E27FC236}">
                <a16:creationId xmlns:a16="http://schemas.microsoft.com/office/drawing/2014/main" id="{D1D49715-BCB4-144E-62CA-01589472EED1}"/>
              </a:ext>
            </a:extLst>
          </p:cNvPr>
          <p:cNvSpPr>
            <a:spLocks noGrp="1"/>
          </p:cNvSpPr>
          <p:nvPr>
            <p:ph type="body" sz="quarter" idx="23"/>
          </p:nvPr>
        </p:nvSpPr>
        <p:spPr>
          <a:xfrm>
            <a:off x="4295553" y="159928"/>
            <a:ext cx="7221426" cy="803654"/>
          </a:xfrm>
        </p:spPr>
        <p:txBody>
          <a:bodyPr/>
          <a:lstStyle/>
          <a:p>
            <a:r>
              <a:rPr lang="en-IE" sz="3200" dirty="0"/>
              <a:t>Detail All Your Sources of Income</a:t>
            </a:r>
          </a:p>
        </p:txBody>
      </p:sp>
      <p:sp>
        <p:nvSpPr>
          <p:cNvPr id="7" name="Text Placeholder 6">
            <a:extLst>
              <a:ext uri="{FF2B5EF4-FFF2-40B4-BE49-F238E27FC236}">
                <a16:creationId xmlns:a16="http://schemas.microsoft.com/office/drawing/2014/main" id="{966581E5-D483-DD33-D92C-6CDEDCF30A70}"/>
              </a:ext>
            </a:extLst>
          </p:cNvPr>
          <p:cNvSpPr>
            <a:spLocks noGrp="1"/>
          </p:cNvSpPr>
          <p:nvPr>
            <p:ph type="body" sz="quarter" idx="18"/>
          </p:nvPr>
        </p:nvSpPr>
        <p:spPr>
          <a:xfrm>
            <a:off x="675021" y="3392026"/>
            <a:ext cx="2893974" cy="1049221"/>
          </a:xfrm>
        </p:spPr>
        <p:txBody>
          <a:bodyPr/>
          <a:lstStyle/>
          <a:p>
            <a:r>
              <a:rPr lang="en-IE" dirty="0"/>
              <a:t>List Your Revenue Sources</a:t>
            </a:r>
          </a:p>
        </p:txBody>
      </p:sp>
      <p:sp>
        <p:nvSpPr>
          <p:cNvPr id="11" name="TextBox 10">
            <a:extLst>
              <a:ext uri="{FF2B5EF4-FFF2-40B4-BE49-F238E27FC236}">
                <a16:creationId xmlns:a16="http://schemas.microsoft.com/office/drawing/2014/main" id="{A49A26BD-0BA5-EBCB-1A31-654DA04C7D28}"/>
              </a:ext>
            </a:extLst>
          </p:cNvPr>
          <p:cNvSpPr txBox="1"/>
          <p:nvPr/>
        </p:nvSpPr>
        <p:spPr>
          <a:xfrm>
            <a:off x="391600" y="6328740"/>
            <a:ext cx="6096000" cy="369332"/>
          </a:xfrm>
          <a:prstGeom prst="rect">
            <a:avLst/>
          </a:prstGeom>
          <a:noFill/>
        </p:spPr>
        <p:txBody>
          <a:bodyPr wrap="square">
            <a:spAutoFit/>
          </a:bodyPr>
          <a:lstStyle/>
          <a:p>
            <a:pPr algn="l">
              <a:buNone/>
            </a:pPr>
            <a:r>
              <a:rPr lang="en-US" i="0" dirty="0">
                <a:solidFill>
                  <a:srgbClr val="00B0F0"/>
                </a:solidFill>
                <a:effectLst/>
                <a:latin typeface="var(--font-family-b)"/>
                <a:hlinkClick r:id="rId2">
                  <a:extLst>
                    <a:ext uri="{A12FA001-AC4F-418D-AE19-62706E023703}">
                      <ahyp:hlinkClr xmlns:ahyp="http://schemas.microsoft.com/office/drawing/2018/hyperlinkcolor" val="tx"/>
                    </a:ext>
                  </a:extLst>
                </a:hlinkClick>
              </a:rPr>
              <a:t>Break-Even Analysis: Formula and Calculation</a:t>
            </a:r>
            <a:endParaRPr lang="en-US" i="0" dirty="0">
              <a:solidFill>
                <a:srgbClr val="00B0F0"/>
              </a:solidFill>
              <a:effectLst/>
              <a:latin typeface="var(--font-family-b)"/>
            </a:endParaRPr>
          </a:p>
        </p:txBody>
      </p:sp>
      <p:pic>
        <p:nvPicPr>
          <p:cNvPr id="17" name="Picture Placeholder 16" descr="A couple sitting in a pool overlooking the ocean&#10;&#10;AI-generated content may be incorrect.">
            <a:extLst>
              <a:ext uri="{FF2B5EF4-FFF2-40B4-BE49-F238E27FC236}">
                <a16:creationId xmlns:a16="http://schemas.microsoft.com/office/drawing/2014/main" id="{E61D7E19-7227-E659-3DD5-E661B040F8E4}"/>
              </a:ext>
            </a:extLst>
          </p:cNvPr>
          <p:cNvPicPr>
            <a:picLocks noGrp="1" noChangeAspect="1"/>
          </p:cNvPicPr>
          <p:nvPr>
            <p:ph type="pic" sz="quarter" idx="10"/>
          </p:nvPr>
        </p:nvPicPr>
        <p:blipFill>
          <a:blip r:embed="rId3"/>
          <a:srcRect t="27254" b="27254"/>
          <a:stretch>
            <a:fillRect/>
          </a:stretch>
        </p:blipFill>
        <p:spPr/>
      </p:pic>
      <p:sp>
        <p:nvSpPr>
          <p:cNvPr id="9" name="Text Placeholder 6">
            <a:extLst>
              <a:ext uri="{FF2B5EF4-FFF2-40B4-BE49-F238E27FC236}">
                <a16:creationId xmlns:a16="http://schemas.microsoft.com/office/drawing/2014/main" id="{59CDC163-2EFC-334D-3097-B6A2D9A27A76}"/>
              </a:ext>
            </a:extLst>
          </p:cNvPr>
          <p:cNvSpPr txBox="1">
            <a:spLocks/>
          </p:cNvSpPr>
          <p:nvPr/>
        </p:nvSpPr>
        <p:spPr>
          <a:xfrm>
            <a:off x="369372" y="2074769"/>
            <a:ext cx="3199623"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a:t>Know Your Revenue Sources</a:t>
            </a:r>
          </a:p>
          <a:p>
            <a:endParaRPr lang="en-IE" sz="3000" dirty="0"/>
          </a:p>
        </p:txBody>
      </p:sp>
    </p:spTree>
    <p:extLst>
      <p:ext uri="{BB962C8B-B14F-4D97-AF65-F5344CB8AC3E}">
        <p14:creationId xmlns:p14="http://schemas.microsoft.com/office/powerpoint/2010/main" val="2536339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0E3B2-1206-78E9-E09A-EE2070E2659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D36313A-C3AD-6FCC-ACA1-6CBFBBCEECFC}"/>
              </a:ext>
            </a:extLst>
          </p:cNvPr>
          <p:cNvSpPr>
            <a:spLocks noGrp="1"/>
          </p:cNvSpPr>
          <p:nvPr>
            <p:ph type="body" sz="quarter" idx="21"/>
          </p:nvPr>
        </p:nvSpPr>
        <p:spPr>
          <a:xfrm>
            <a:off x="4295553" y="820707"/>
            <a:ext cx="6856541" cy="4530541"/>
          </a:xfrm>
        </p:spPr>
        <p:txBody>
          <a:bodyPr/>
          <a:lstStyle/>
          <a:p>
            <a:r>
              <a:rPr lang="en-US" sz="2400" b="1" dirty="0">
                <a:solidFill>
                  <a:srgbClr val="E96751"/>
                </a:solidFill>
              </a:rPr>
              <a:t>Primary Revenue (Core Accommodation Income)</a:t>
            </a:r>
          </a:p>
          <a:p>
            <a:endParaRPr lang="en-US" sz="2400" b="1" dirty="0">
              <a:solidFill>
                <a:srgbClr val="E96751"/>
              </a:solidFill>
            </a:endParaRPr>
          </a:p>
          <a:p>
            <a:r>
              <a:rPr lang="en-US" sz="2400" b="1" dirty="0">
                <a:solidFill>
                  <a:srgbClr val="E96751"/>
                </a:solidFill>
              </a:rPr>
              <a:t>What it is: </a:t>
            </a:r>
            <a:r>
              <a:rPr lang="en-US" sz="2400" dirty="0">
                <a:solidFill>
                  <a:srgbClr val="595959"/>
                </a:solidFill>
              </a:rPr>
              <a:t>Your core income from nightly, weekly, or long-stay guest bookings.</a:t>
            </a:r>
          </a:p>
          <a:p>
            <a:endParaRPr lang="en-US" sz="2400" dirty="0">
              <a:solidFill>
                <a:srgbClr val="595959"/>
              </a:solidFill>
            </a:endParaRPr>
          </a:p>
          <a:p>
            <a:pPr marL="342900" indent="-342900">
              <a:buFont typeface="Wingdings" panose="05000000000000000000" pitchFamily="2" charset="2"/>
              <a:buChar char="Ø"/>
            </a:pPr>
            <a:r>
              <a:rPr lang="en-US" sz="2400" dirty="0"/>
              <a:t>Nightly/weekly stays</a:t>
            </a:r>
          </a:p>
          <a:p>
            <a:pPr marL="342900" indent="-342900">
              <a:buFont typeface="Wingdings" panose="05000000000000000000" pitchFamily="2" charset="2"/>
              <a:buChar char="Ø"/>
            </a:pPr>
            <a:r>
              <a:rPr lang="en-US" sz="2400" dirty="0"/>
              <a:t>Longer-term bookings (e.g. month-long retreats)</a:t>
            </a:r>
          </a:p>
          <a:p>
            <a:pPr marL="342900" indent="-342900">
              <a:buFont typeface="Wingdings" panose="05000000000000000000" pitchFamily="2" charset="2"/>
              <a:buChar char="Ø"/>
            </a:pPr>
            <a:r>
              <a:rPr lang="en-US" sz="2400" dirty="0"/>
              <a:t>Group bookings (family reunions, wedding guests)</a:t>
            </a:r>
          </a:p>
          <a:p>
            <a:pPr marL="342900" indent="-342900">
              <a:buFont typeface="Wingdings" panose="05000000000000000000" pitchFamily="2" charset="2"/>
              <a:buChar char="Ø"/>
            </a:pPr>
            <a:r>
              <a:rPr lang="en-US" sz="2400" dirty="0"/>
              <a:t>Event hosting (retreats, workshops, small weddings)</a:t>
            </a:r>
            <a:endParaRPr lang="en-US" sz="2400" dirty="0">
              <a:solidFill>
                <a:srgbClr val="595959"/>
              </a:solidFill>
            </a:endParaRPr>
          </a:p>
          <a:p>
            <a:pPr>
              <a:spcAft>
                <a:spcPts val="600"/>
              </a:spcAft>
            </a:pPr>
            <a:endParaRPr lang="en-US" sz="2400" b="1" dirty="0">
              <a:solidFill>
                <a:srgbClr val="E96751"/>
              </a:solidFill>
            </a:endParaRPr>
          </a:p>
          <a:p>
            <a:pPr>
              <a:spcAft>
                <a:spcPts val="600"/>
              </a:spcAft>
            </a:pPr>
            <a:r>
              <a:rPr lang="en-US" sz="2400" b="1" dirty="0">
                <a:solidFill>
                  <a:srgbClr val="E96751"/>
                </a:solidFill>
              </a:rPr>
              <a:t>Examples: </a:t>
            </a:r>
            <a:r>
              <a:rPr lang="en-US" sz="2400" dirty="0">
                <a:solidFill>
                  <a:srgbClr val="595959"/>
                </a:solidFill>
              </a:rPr>
              <a:t>€120/night glamping pod, €300 for a 3-night eco-retreat stay.</a:t>
            </a:r>
          </a:p>
          <a:p>
            <a:pPr>
              <a:spcAft>
                <a:spcPts val="600"/>
              </a:spcAft>
            </a:pPr>
            <a:endParaRPr lang="en-IE" dirty="0"/>
          </a:p>
        </p:txBody>
      </p:sp>
      <p:sp>
        <p:nvSpPr>
          <p:cNvPr id="5" name="Text Placeholder 4">
            <a:extLst>
              <a:ext uri="{FF2B5EF4-FFF2-40B4-BE49-F238E27FC236}">
                <a16:creationId xmlns:a16="http://schemas.microsoft.com/office/drawing/2014/main" id="{22305326-8918-5EF5-B5A8-1346BFFED9B8}"/>
              </a:ext>
            </a:extLst>
          </p:cNvPr>
          <p:cNvSpPr>
            <a:spLocks noGrp="1"/>
          </p:cNvSpPr>
          <p:nvPr>
            <p:ph type="body" sz="quarter" idx="23"/>
          </p:nvPr>
        </p:nvSpPr>
        <p:spPr>
          <a:xfrm>
            <a:off x="4295553" y="159928"/>
            <a:ext cx="7221426" cy="803654"/>
          </a:xfrm>
        </p:spPr>
        <p:txBody>
          <a:bodyPr/>
          <a:lstStyle/>
          <a:p>
            <a:r>
              <a:rPr lang="en-IE" sz="3200" dirty="0"/>
              <a:t>Start with Your Primary Revenue</a:t>
            </a:r>
          </a:p>
        </p:txBody>
      </p:sp>
      <p:sp>
        <p:nvSpPr>
          <p:cNvPr id="7" name="Text Placeholder 6">
            <a:extLst>
              <a:ext uri="{FF2B5EF4-FFF2-40B4-BE49-F238E27FC236}">
                <a16:creationId xmlns:a16="http://schemas.microsoft.com/office/drawing/2014/main" id="{09DD34FC-BC4D-EE7F-77C8-59D23FA48145}"/>
              </a:ext>
            </a:extLst>
          </p:cNvPr>
          <p:cNvSpPr>
            <a:spLocks noGrp="1"/>
          </p:cNvSpPr>
          <p:nvPr>
            <p:ph type="body" sz="quarter" idx="18"/>
          </p:nvPr>
        </p:nvSpPr>
        <p:spPr>
          <a:xfrm>
            <a:off x="675021" y="3392026"/>
            <a:ext cx="2893974" cy="1049221"/>
          </a:xfrm>
        </p:spPr>
        <p:txBody>
          <a:bodyPr/>
          <a:lstStyle/>
          <a:p>
            <a:r>
              <a:rPr lang="en-IE" b="0" dirty="0"/>
              <a:t>Primary Revenue </a:t>
            </a:r>
          </a:p>
        </p:txBody>
      </p:sp>
      <p:sp>
        <p:nvSpPr>
          <p:cNvPr id="9" name="Text Placeholder 6">
            <a:extLst>
              <a:ext uri="{FF2B5EF4-FFF2-40B4-BE49-F238E27FC236}">
                <a16:creationId xmlns:a16="http://schemas.microsoft.com/office/drawing/2014/main" id="{1510D1F0-7442-4F13-4671-7D888019BB0F}"/>
              </a:ext>
            </a:extLst>
          </p:cNvPr>
          <p:cNvSpPr txBox="1">
            <a:spLocks/>
          </p:cNvSpPr>
          <p:nvPr/>
        </p:nvSpPr>
        <p:spPr>
          <a:xfrm>
            <a:off x="369372" y="2074769"/>
            <a:ext cx="3199623"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a:t>Know Your Revenue Sources</a:t>
            </a:r>
          </a:p>
          <a:p>
            <a:endParaRPr lang="en-IE" sz="3000" dirty="0"/>
          </a:p>
        </p:txBody>
      </p:sp>
      <p:pic>
        <p:nvPicPr>
          <p:cNvPr id="16" name="Picture Placeholder 15" descr="A group of people looking at a map&#10;&#10;AI-generated content may be incorrect.">
            <a:extLst>
              <a:ext uri="{FF2B5EF4-FFF2-40B4-BE49-F238E27FC236}">
                <a16:creationId xmlns:a16="http://schemas.microsoft.com/office/drawing/2014/main" id="{E319A780-CCC9-0C74-DD09-7C71E974FA30}"/>
              </a:ext>
            </a:extLst>
          </p:cNvPr>
          <p:cNvPicPr>
            <a:picLocks noGrp="1" noChangeAspect="1"/>
          </p:cNvPicPr>
          <p:nvPr>
            <p:ph type="pic" sz="quarter" idx="10"/>
          </p:nvPr>
        </p:nvPicPr>
        <p:blipFill>
          <a:blip r:embed="rId2"/>
          <a:srcRect t="7352" b="7352"/>
          <a:stretch>
            <a:fillRect/>
          </a:stretch>
        </p:blipFill>
        <p:spPr/>
      </p:pic>
    </p:spTree>
    <p:extLst>
      <p:ext uri="{BB962C8B-B14F-4D97-AF65-F5344CB8AC3E}">
        <p14:creationId xmlns:p14="http://schemas.microsoft.com/office/powerpoint/2010/main" val="3949448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DF451-5310-C14B-69F4-83037371FF1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39899AF-8512-6AD1-EDA2-DCC64A695DC7}"/>
              </a:ext>
            </a:extLst>
          </p:cNvPr>
          <p:cNvSpPr>
            <a:spLocks noGrp="1"/>
          </p:cNvSpPr>
          <p:nvPr>
            <p:ph type="body" sz="quarter" idx="21"/>
          </p:nvPr>
        </p:nvSpPr>
        <p:spPr>
          <a:xfrm>
            <a:off x="4295553" y="820707"/>
            <a:ext cx="7053765" cy="4530541"/>
          </a:xfrm>
        </p:spPr>
        <p:txBody>
          <a:bodyPr/>
          <a:lstStyle/>
          <a:p>
            <a:pPr>
              <a:spcAft>
                <a:spcPts val="600"/>
              </a:spcAft>
            </a:pPr>
            <a:r>
              <a:rPr lang="en-US" sz="2400" b="1" dirty="0">
                <a:solidFill>
                  <a:srgbClr val="E96751"/>
                </a:solidFill>
              </a:rPr>
              <a:t>Integration: </a:t>
            </a:r>
          </a:p>
          <a:p>
            <a:pPr marL="342900" indent="-342900">
              <a:spcAft>
                <a:spcPts val="600"/>
              </a:spcAft>
              <a:buFont typeface="Arial" panose="020B0604020202020204" pitchFamily="34" charset="0"/>
              <a:buChar char="•"/>
            </a:pPr>
            <a:r>
              <a:rPr lang="en-US" sz="2400" dirty="0">
                <a:solidFill>
                  <a:srgbClr val="595959"/>
                </a:solidFill>
              </a:rPr>
              <a:t>Offer </a:t>
            </a:r>
            <a:r>
              <a:rPr lang="en-US" sz="2400" b="1" dirty="0">
                <a:solidFill>
                  <a:srgbClr val="595959"/>
                </a:solidFill>
              </a:rPr>
              <a:t>seasonal packages </a:t>
            </a:r>
            <a:r>
              <a:rPr lang="en-US" sz="2400" dirty="0">
                <a:solidFill>
                  <a:srgbClr val="595959"/>
                </a:solidFill>
              </a:rPr>
              <a:t>(e.g., Summer Stargazer Weekend, Autumn Wellness Escape).</a:t>
            </a:r>
          </a:p>
          <a:p>
            <a:pPr marL="342900" indent="-342900">
              <a:spcAft>
                <a:spcPts val="600"/>
              </a:spcAft>
              <a:buFont typeface="Arial" panose="020B0604020202020204" pitchFamily="34" charset="0"/>
              <a:buChar char="•"/>
            </a:pPr>
            <a:r>
              <a:rPr lang="en-US" sz="2400" dirty="0">
                <a:solidFill>
                  <a:srgbClr val="595959"/>
                </a:solidFill>
              </a:rPr>
              <a:t>Use value-based pricing </a:t>
            </a:r>
            <a:r>
              <a:rPr lang="en-US" sz="2400" b="1" dirty="0">
                <a:solidFill>
                  <a:srgbClr val="595959"/>
                </a:solidFill>
              </a:rPr>
              <a:t>tiered pricing</a:t>
            </a:r>
            <a:r>
              <a:rPr lang="en-US" sz="2400" dirty="0">
                <a:solidFill>
                  <a:srgbClr val="595959"/>
                </a:solidFill>
              </a:rPr>
              <a:t>: base rate + upgrades (like hot tub access). </a:t>
            </a:r>
            <a:r>
              <a:rPr lang="en-US" sz="2400" i="1" dirty="0">
                <a:solidFill>
                  <a:srgbClr val="595959"/>
                </a:solidFill>
              </a:rPr>
              <a:t>(discussed later) </a:t>
            </a:r>
          </a:p>
          <a:p>
            <a:pPr marL="342900" indent="-342900">
              <a:spcAft>
                <a:spcPts val="600"/>
              </a:spcAft>
              <a:buFont typeface="Arial" panose="020B0604020202020204" pitchFamily="34" charset="0"/>
              <a:buChar char="•"/>
            </a:pPr>
            <a:endParaRPr lang="en-US" sz="2400" i="1" dirty="0">
              <a:solidFill>
                <a:srgbClr val="595959"/>
              </a:solidFill>
            </a:endParaRPr>
          </a:p>
          <a:p>
            <a:pPr>
              <a:spcAft>
                <a:spcPts val="600"/>
              </a:spcAft>
            </a:pPr>
            <a:r>
              <a:rPr lang="en-US" sz="2400" b="1" dirty="0">
                <a:solidFill>
                  <a:srgbClr val="E96751"/>
                </a:solidFill>
              </a:rPr>
              <a:t>Value: </a:t>
            </a:r>
            <a:r>
              <a:rPr lang="en-US" sz="2400" dirty="0">
                <a:solidFill>
                  <a:srgbClr val="595959"/>
                </a:solidFill>
              </a:rPr>
              <a:t>Predictable income stream and foundation of your business.</a:t>
            </a:r>
            <a:endParaRPr lang="en-IE" sz="2400" dirty="0"/>
          </a:p>
          <a:p>
            <a:pPr>
              <a:spcAft>
                <a:spcPts val="600"/>
              </a:spcAft>
            </a:pPr>
            <a:endParaRPr lang="en-IE" dirty="0"/>
          </a:p>
        </p:txBody>
      </p:sp>
      <p:sp>
        <p:nvSpPr>
          <p:cNvPr id="5" name="Text Placeholder 4">
            <a:extLst>
              <a:ext uri="{FF2B5EF4-FFF2-40B4-BE49-F238E27FC236}">
                <a16:creationId xmlns:a16="http://schemas.microsoft.com/office/drawing/2014/main" id="{7BE86495-7E9E-A3CF-07C5-70BCC6582DF0}"/>
              </a:ext>
            </a:extLst>
          </p:cNvPr>
          <p:cNvSpPr>
            <a:spLocks noGrp="1"/>
          </p:cNvSpPr>
          <p:nvPr>
            <p:ph type="body" sz="quarter" idx="23"/>
          </p:nvPr>
        </p:nvSpPr>
        <p:spPr>
          <a:xfrm>
            <a:off x="4295553" y="159928"/>
            <a:ext cx="7221426" cy="803654"/>
          </a:xfrm>
        </p:spPr>
        <p:txBody>
          <a:bodyPr/>
          <a:lstStyle/>
          <a:p>
            <a:r>
              <a:rPr lang="en-IE" sz="3200" dirty="0"/>
              <a:t>Start with Your Primary Revenue</a:t>
            </a:r>
          </a:p>
        </p:txBody>
      </p:sp>
      <p:sp>
        <p:nvSpPr>
          <p:cNvPr id="7" name="Text Placeholder 6">
            <a:extLst>
              <a:ext uri="{FF2B5EF4-FFF2-40B4-BE49-F238E27FC236}">
                <a16:creationId xmlns:a16="http://schemas.microsoft.com/office/drawing/2014/main" id="{ACF13862-5333-958A-D083-BA115D0A7B49}"/>
              </a:ext>
            </a:extLst>
          </p:cNvPr>
          <p:cNvSpPr>
            <a:spLocks noGrp="1"/>
          </p:cNvSpPr>
          <p:nvPr>
            <p:ph type="body" sz="quarter" idx="18"/>
          </p:nvPr>
        </p:nvSpPr>
        <p:spPr>
          <a:xfrm>
            <a:off x="675021" y="3392026"/>
            <a:ext cx="2893974" cy="1049221"/>
          </a:xfrm>
        </p:spPr>
        <p:txBody>
          <a:bodyPr/>
          <a:lstStyle/>
          <a:p>
            <a:r>
              <a:rPr lang="en-IE" b="0" dirty="0"/>
              <a:t>Primary Revenue </a:t>
            </a:r>
          </a:p>
        </p:txBody>
      </p:sp>
      <p:sp>
        <p:nvSpPr>
          <p:cNvPr id="9" name="Text Placeholder 6">
            <a:extLst>
              <a:ext uri="{FF2B5EF4-FFF2-40B4-BE49-F238E27FC236}">
                <a16:creationId xmlns:a16="http://schemas.microsoft.com/office/drawing/2014/main" id="{D576271F-A387-C1F4-1A72-587B04C59F66}"/>
              </a:ext>
            </a:extLst>
          </p:cNvPr>
          <p:cNvSpPr txBox="1">
            <a:spLocks/>
          </p:cNvSpPr>
          <p:nvPr/>
        </p:nvSpPr>
        <p:spPr>
          <a:xfrm>
            <a:off x="369372" y="2074769"/>
            <a:ext cx="3199623"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a:t>Know Your Revenue Sources</a:t>
            </a:r>
          </a:p>
          <a:p>
            <a:endParaRPr lang="en-IE" sz="3000" dirty="0"/>
          </a:p>
        </p:txBody>
      </p:sp>
      <p:pic>
        <p:nvPicPr>
          <p:cNvPr id="16" name="Picture Placeholder 15" descr="A group of people looking at a map&#10;&#10;AI-generated content may be incorrect.">
            <a:extLst>
              <a:ext uri="{FF2B5EF4-FFF2-40B4-BE49-F238E27FC236}">
                <a16:creationId xmlns:a16="http://schemas.microsoft.com/office/drawing/2014/main" id="{D35287A3-76F7-DAEA-8C27-CD05CC01CEF9}"/>
              </a:ext>
            </a:extLst>
          </p:cNvPr>
          <p:cNvPicPr>
            <a:picLocks noGrp="1" noChangeAspect="1"/>
          </p:cNvPicPr>
          <p:nvPr>
            <p:ph type="pic" sz="quarter" idx="10"/>
          </p:nvPr>
        </p:nvPicPr>
        <p:blipFill>
          <a:blip r:embed="rId2"/>
          <a:srcRect t="7352" b="7352"/>
          <a:stretch>
            <a:fillRect/>
          </a:stretch>
        </p:blipFill>
        <p:spPr/>
      </p:pic>
    </p:spTree>
    <p:extLst>
      <p:ext uri="{BB962C8B-B14F-4D97-AF65-F5344CB8AC3E}">
        <p14:creationId xmlns:p14="http://schemas.microsoft.com/office/powerpoint/2010/main" val="193934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30AD0-83C8-A898-37D2-1D1E632D209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DEC6FEB-33E7-F287-1CCA-307DCF6ED089}"/>
              </a:ext>
            </a:extLst>
          </p:cNvPr>
          <p:cNvSpPr>
            <a:spLocks noGrp="1"/>
          </p:cNvSpPr>
          <p:nvPr>
            <p:ph type="body" sz="quarter" idx="21"/>
          </p:nvPr>
        </p:nvSpPr>
        <p:spPr>
          <a:xfrm>
            <a:off x="4505923" y="857321"/>
            <a:ext cx="6888218" cy="4530541"/>
          </a:xfrm>
        </p:spPr>
        <p:txBody>
          <a:bodyPr/>
          <a:lstStyle/>
          <a:p>
            <a:pPr>
              <a:spcAft>
                <a:spcPts val="600"/>
              </a:spcAft>
            </a:pPr>
            <a:r>
              <a:rPr lang="en-US" sz="2400" dirty="0"/>
              <a:t>While nightly bookings form the backbone of most accommodation businesses, your </a:t>
            </a:r>
            <a:r>
              <a:rPr lang="en-US" sz="2400" b="1" dirty="0"/>
              <a:t>true potential for growth </a:t>
            </a:r>
            <a:r>
              <a:rPr lang="en-US" sz="2400" dirty="0"/>
              <a:t>and </a:t>
            </a:r>
            <a:r>
              <a:rPr lang="en-US" sz="2400" b="1" dirty="0"/>
              <a:t>financial resilience </a:t>
            </a:r>
            <a:r>
              <a:rPr lang="en-US" sz="2400" dirty="0"/>
              <a:t>lies in secondary income streams. </a:t>
            </a:r>
          </a:p>
          <a:p>
            <a:pPr>
              <a:spcAft>
                <a:spcPts val="600"/>
              </a:spcAft>
            </a:pPr>
            <a:endParaRPr lang="en-US" sz="2400" dirty="0"/>
          </a:p>
          <a:p>
            <a:pPr>
              <a:spcAft>
                <a:spcPts val="600"/>
              </a:spcAft>
            </a:pPr>
            <a:r>
              <a:rPr lang="en-US" sz="2400" dirty="0"/>
              <a:t>These are the </a:t>
            </a:r>
            <a:r>
              <a:rPr lang="en-US" sz="2400" b="1" dirty="0"/>
              <a:t>added services, experiences, and extras </a:t>
            </a:r>
            <a:r>
              <a:rPr lang="en-US" sz="2400" dirty="0"/>
              <a:t>that guests are often willing—and excited—to pay for, such as breakfast hampers, guided hikes, craft workshops, or access to a hot tub. </a:t>
            </a:r>
          </a:p>
          <a:p>
            <a:pPr>
              <a:spcAft>
                <a:spcPts val="600"/>
              </a:spcAft>
            </a:pPr>
            <a:endParaRPr lang="en-US" sz="2400" dirty="0"/>
          </a:p>
          <a:p>
            <a:pPr>
              <a:spcAft>
                <a:spcPts val="600"/>
              </a:spcAft>
            </a:pPr>
            <a:r>
              <a:rPr lang="en-US" sz="2400" dirty="0">
                <a:solidFill>
                  <a:srgbClr val="E96751"/>
                </a:solidFill>
              </a:rPr>
              <a:t>Secondary income is not just about making more money—it’s about </a:t>
            </a:r>
            <a:r>
              <a:rPr lang="en-US" sz="2400" b="1" dirty="0">
                <a:solidFill>
                  <a:srgbClr val="E96751"/>
                </a:solidFill>
              </a:rPr>
              <a:t>creating value and deepening guest connection</a:t>
            </a:r>
            <a:r>
              <a:rPr lang="en-US" sz="2400" dirty="0">
                <a:solidFill>
                  <a:srgbClr val="E96751"/>
                </a:solidFill>
              </a:rPr>
              <a:t>.</a:t>
            </a:r>
          </a:p>
          <a:p>
            <a:pPr>
              <a:spcAft>
                <a:spcPts val="600"/>
              </a:spcAft>
            </a:pPr>
            <a:endParaRPr lang="en-IE" sz="2400" dirty="0"/>
          </a:p>
        </p:txBody>
      </p:sp>
      <p:sp>
        <p:nvSpPr>
          <p:cNvPr id="5" name="Text Placeholder 4">
            <a:extLst>
              <a:ext uri="{FF2B5EF4-FFF2-40B4-BE49-F238E27FC236}">
                <a16:creationId xmlns:a16="http://schemas.microsoft.com/office/drawing/2014/main" id="{811F09A0-C27F-0A40-197F-81CEE6815EB8}"/>
              </a:ext>
            </a:extLst>
          </p:cNvPr>
          <p:cNvSpPr>
            <a:spLocks noGrp="1"/>
          </p:cNvSpPr>
          <p:nvPr>
            <p:ph type="body" sz="quarter" idx="23"/>
          </p:nvPr>
        </p:nvSpPr>
        <p:spPr>
          <a:xfrm>
            <a:off x="4505922" y="157698"/>
            <a:ext cx="7221426" cy="803654"/>
          </a:xfrm>
        </p:spPr>
        <p:txBody>
          <a:bodyPr/>
          <a:lstStyle/>
          <a:p>
            <a:r>
              <a:rPr lang="en-IE" sz="3200" dirty="0"/>
              <a:t>Next Calculate Your Secondary Revenue</a:t>
            </a:r>
          </a:p>
        </p:txBody>
      </p:sp>
      <p:sp>
        <p:nvSpPr>
          <p:cNvPr id="7" name="Text Placeholder 6">
            <a:extLst>
              <a:ext uri="{FF2B5EF4-FFF2-40B4-BE49-F238E27FC236}">
                <a16:creationId xmlns:a16="http://schemas.microsoft.com/office/drawing/2014/main" id="{B741AE9D-344F-0C1B-BCDB-72B74D4FF06A}"/>
              </a:ext>
            </a:extLst>
          </p:cNvPr>
          <p:cNvSpPr>
            <a:spLocks noGrp="1"/>
          </p:cNvSpPr>
          <p:nvPr>
            <p:ph type="body" sz="quarter" idx="18"/>
          </p:nvPr>
        </p:nvSpPr>
        <p:spPr>
          <a:xfrm>
            <a:off x="675021" y="3220576"/>
            <a:ext cx="2893974" cy="1049221"/>
          </a:xfrm>
        </p:spPr>
        <p:txBody>
          <a:bodyPr/>
          <a:lstStyle/>
          <a:p>
            <a:r>
              <a:rPr lang="en-IE" b="0" dirty="0"/>
              <a:t>Secondary Revenue </a:t>
            </a:r>
          </a:p>
          <a:p>
            <a:r>
              <a:rPr lang="en-IE" sz="2600" b="0" i="1" dirty="0"/>
              <a:t>(Add-On Services &amp; Experiences)</a:t>
            </a:r>
          </a:p>
        </p:txBody>
      </p:sp>
      <p:sp>
        <p:nvSpPr>
          <p:cNvPr id="9" name="Text Placeholder 6">
            <a:extLst>
              <a:ext uri="{FF2B5EF4-FFF2-40B4-BE49-F238E27FC236}">
                <a16:creationId xmlns:a16="http://schemas.microsoft.com/office/drawing/2014/main" id="{0C9A1FB3-92E0-B82D-67D5-036107E9D204}"/>
              </a:ext>
            </a:extLst>
          </p:cNvPr>
          <p:cNvSpPr txBox="1">
            <a:spLocks/>
          </p:cNvSpPr>
          <p:nvPr/>
        </p:nvSpPr>
        <p:spPr>
          <a:xfrm>
            <a:off x="369372" y="2074769"/>
            <a:ext cx="3199623"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a:t>Know Your Revenue Sources</a:t>
            </a:r>
          </a:p>
          <a:p>
            <a:endParaRPr lang="en-IE" sz="3000" dirty="0"/>
          </a:p>
        </p:txBody>
      </p:sp>
      <p:pic>
        <p:nvPicPr>
          <p:cNvPr id="3" name="Picture Placeholder 2" descr="A bedroom with a bed and a window&#10;&#10;AI-generated content may be incorrect.">
            <a:extLst>
              <a:ext uri="{FF2B5EF4-FFF2-40B4-BE49-F238E27FC236}">
                <a16:creationId xmlns:a16="http://schemas.microsoft.com/office/drawing/2014/main" id="{740FABEF-0F39-440B-2B38-E58EA2C61B9E}"/>
              </a:ext>
            </a:extLst>
          </p:cNvPr>
          <p:cNvPicPr>
            <a:picLocks noGrp="1" noChangeAspect="1"/>
          </p:cNvPicPr>
          <p:nvPr>
            <p:ph type="pic" sz="quarter" idx="10"/>
          </p:nvPr>
        </p:nvPicPr>
        <p:blipFill>
          <a:blip r:embed="rId2"/>
          <a:srcRect t="7352" b="7352"/>
          <a:stretch>
            <a:fillRect/>
          </a:stretch>
        </p:blipFill>
        <p:spPr/>
      </p:pic>
    </p:spTree>
    <p:extLst>
      <p:ext uri="{BB962C8B-B14F-4D97-AF65-F5344CB8AC3E}">
        <p14:creationId xmlns:p14="http://schemas.microsoft.com/office/powerpoint/2010/main" val="936325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98D9F-B036-FF6B-6EFA-332AEC14427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51C2ACB-4D45-58B3-8721-D59396FB8AB3}"/>
              </a:ext>
            </a:extLst>
          </p:cNvPr>
          <p:cNvSpPr>
            <a:spLocks noGrp="1"/>
          </p:cNvSpPr>
          <p:nvPr>
            <p:ph type="body" sz="quarter" idx="21"/>
          </p:nvPr>
        </p:nvSpPr>
        <p:spPr>
          <a:xfrm>
            <a:off x="4505923" y="955305"/>
            <a:ext cx="6888218" cy="4530541"/>
          </a:xfrm>
        </p:spPr>
        <p:txBody>
          <a:bodyPr/>
          <a:lstStyle/>
          <a:p>
            <a:pPr>
              <a:spcAft>
                <a:spcPts val="600"/>
              </a:spcAft>
            </a:pPr>
            <a:r>
              <a:rPr lang="en-US" sz="2400" dirty="0"/>
              <a:t>These offerings </a:t>
            </a:r>
            <a:r>
              <a:rPr lang="en-US" sz="2400" b="1" dirty="0"/>
              <a:t>enhance the overall guest experience, increase your average spend per booking, and help you differentiate yourself </a:t>
            </a:r>
            <a:r>
              <a:rPr lang="en-US" sz="2400" dirty="0"/>
              <a:t>in a competitive market. </a:t>
            </a:r>
          </a:p>
          <a:p>
            <a:pPr>
              <a:spcAft>
                <a:spcPts val="600"/>
              </a:spcAft>
            </a:pPr>
            <a:endParaRPr lang="en-US" sz="2400" dirty="0"/>
          </a:p>
          <a:p>
            <a:pPr>
              <a:spcAft>
                <a:spcPts val="600"/>
              </a:spcAft>
            </a:pPr>
            <a:r>
              <a:rPr lang="en-US" sz="2400" dirty="0"/>
              <a:t>Whether it's the convenience of a cooked meal, the delight of a stargazing kit, or the memory of a local craft workshop, these additions transform a standard stay into a unique, shareable, and memorable experience. </a:t>
            </a:r>
          </a:p>
          <a:p>
            <a:pPr>
              <a:spcAft>
                <a:spcPts val="600"/>
              </a:spcAft>
            </a:pPr>
            <a:endParaRPr lang="en-IE" sz="2400" dirty="0"/>
          </a:p>
        </p:txBody>
      </p:sp>
      <p:sp>
        <p:nvSpPr>
          <p:cNvPr id="5" name="Text Placeholder 4">
            <a:extLst>
              <a:ext uri="{FF2B5EF4-FFF2-40B4-BE49-F238E27FC236}">
                <a16:creationId xmlns:a16="http://schemas.microsoft.com/office/drawing/2014/main" id="{1298E594-E50F-5265-3F48-0F526A332D93}"/>
              </a:ext>
            </a:extLst>
          </p:cNvPr>
          <p:cNvSpPr>
            <a:spLocks noGrp="1"/>
          </p:cNvSpPr>
          <p:nvPr>
            <p:ph type="body" sz="quarter" idx="23"/>
          </p:nvPr>
        </p:nvSpPr>
        <p:spPr>
          <a:xfrm>
            <a:off x="4505922" y="157698"/>
            <a:ext cx="7221426" cy="803654"/>
          </a:xfrm>
        </p:spPr>
        <p:txBody>
          <a:bodyPr/>
          <a:lstStyle/>
          <a:p>
            <a:r>
              <a:rPr lang="en-IE" sz="3200" dirty="0"/>
              <a:t>Next Calculate Your Secondary Revenue</a:t>
            </a:r>
          </a:p>
        </p:txBody>
      </p:sp>
      <p:sp>
        <p:nvSpPr>
          <p:cNvPr id="7" name="Text Placeholder 6">
            <a:extLst>
              <a:ext uri="{FF2B5EF4-FFF2-40B4-BE49-F238E27FC236}">
                <a16:creationId xmlns:a16="http://schemas.microsoft.com/office/drawing/2014/main" id="{C0C07559-E155-1005-D584-BF8F7B8F8CBA}"/>
              </a:ext>
            </a:extLst>
          </p:cNvPr>
          <p:cNvSpPr>
            <a:spLocks noGrp="1"/>
          </p:cNvSpPr>
          <p:nvPr>
            <p:ph type="body" sz="quarter" idx="18"/>
          </p:nvPr>
        </p:nvSpPr>
        <p:spPr>
          <a:xfrm>
            <a:off x="675021" y="3220576"/>
            <a:ext cx="2893974" cy="1049221"/>
          </a:xfrm>
        </p:spPr>
        <p:txBody>
          <a:bodyPr/>
          <a:lstStyle/>
          <a:p>
            <a:r>
              <a:rPr lang="en-IE" b="0" dirty="0"/>
              <a:t>Secondary Revenue </a:t>
            </a:r>
          </a:p>
          <a:p>
            <a:r>
              <a:rPr lang="en-IE" sz="2600" b="0" i="1" dirty="0"/>
              <a:t>(Add-On Services &amp; Experiences)</a:t>
            </a:r>
          </a:p>
        </p:txBody>
      </p:sp>
      <p:sp>
        <p:nvSpPr>
          <p:cNvPr id="9" name="Text Placeholder 6">
            <a:extLst>
              <a:ext uri="{FF2B5EF4-FFF2-40B4-BE49-F238E27FC236}">
                <a16:creationId xmlns:a16="http://schemas.microsoft.com/office/drawing/2014/main" id="{757F6DE2-C339-B57E-754B-9F66FE7E9963}"/>
              </a:ext>
            </a:extLst>
          </p:cNvPr>
          <p:cNvSpPr txBox="1">
            <a:spLocks/>
          </p:cNvSpPr>
          <p:nvPr/>
        </p:nvSpPr>
        <p:spPr>
          <a:xfrm>
            <a:off x="369372" y="2074769"/>
            <a:ext cx="3199623"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a:t>Know Your Revenue Sources</a:t>
            </a:r>
          </a:p>
          <a:p>
            <a:endParaRPr lang="en-IE" sz="3000" dirty="0"/>
          </a:p>
        </p:txBody>
      </p:sp>
      <p:pic>
        <p:nvPicPr>
          <p:cNvPr id="3" name="Picture Placeholder 2" descr="A bedroom with a bed and a window&#10;&#10;AI-generated content may be incorrect.">
            <a:extLst>
              <a:ext uri="{FF2B5EF4-FFF2-40B4-BE49-F238E27FC236}">
                <a16:creationId xmlns:a16="http://schemas.microsoft.com/office/drawing/2014/main" id="{16552DD0-2FB1-DA22-025D-AD2EA381B9C6}"/>
              </a:ext>
            </a:extLst>
          </p:cNvPr>
          <p:cNvPicPr>
            <a:picLocks noGrp="1" noChangeAspect="1"/>
          </p:cNvPicPr>
          <p:nvPr>
            <p:ph type="pic" sz="quarter" idx="10"/>
          </p:nvPr>
        </p:nvPicPr>
        <p:blipFill>
          <a:blip r:embed="rId2"/>
          <a:srcRect t="7352" b="7352"/>
          <a:stretch>
            <a:fillRect/>
          </a:stretch>
        </p:blipFill>
        <p:spPr/>
      </p:pic>
    </p:spTree>
    <p:extLst>
      <p:ext uri="{BB962C8B-B14F-4D97-AF65-F5344CB8AC3E}">
        <p14:creationId xmlns:p14="http://schemas.microsoft.com/office/powerpoint/2010/main" val="4253195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1F50B-3D45-E1B7-54D3-8132B862F255}"/>
            </a:ext>
          </a:extLst>
        </p:cNvPr>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9DE8BD6F-5679-204D-1D84-992C97FB41D4}"/>
              </a:ext>
            </a:extLst>
          </p:cNvPr>
          <p:cNvGraphicFramePr>
            <a:graphicFrameLocks noGrp="1"/>
          </p:cNvGraphicFramePr>
          <p:nvPr>
            <p:extLst>
              <p:ext uri="{D42A27DB-BD31-4B8C-83A1-F6EECF244321}">
                <p14:modId xmlns:p14="http://schemas.microsoft.com/office/powerpoint/2010/main" val="2010245682"/>
              </p:ext>
            </p:extLst>
          </p:nvPr>
        </p:nvGraphicFramePr>
        <p:xfrm>
          <a:off x="655307" y="3615266"/>
          <a:ext cx="10681362" cy="2895600"/>
        </p:xfrm>
        <a:graphic>
          <a:graphicData uri="http://schemas.openxmlformats.org/drawingml/2006/table">
            <a:tbl>
              <a:tblPr firstRow="1" bandRow="1">
                <a:tableStyleId>{5C22544A-7EE6-4342-B048-85BDC9FD1C3A}</a:tableStyleId>
              </a:tblPr>
              <a:tblGrid>
                <a:gridCol w="5340681">
                  <a:extLst>
                    <a:ext uri="{9D8B030D-6E8A-4147-A177-3AD203B41FA5}">
                      <a16:colId xmlns:a16="http://schemas.microsoft.com/office/drawing/2014/main" val="3672560847"/>
                    </a:ext>
                  </a:extLst>
                </a:gridCol>
                <a:gridCol w="5340681">
                  <a:extLst>
                    <a:ext uri="{9D8B030D-6E8A-4147-A177-3AD203B41FA5}">
                      <a16:colId xmlns:a16="http://schemas.microsoft.com/office/drawing/2014/main" val="2281810728"/>
                    </a:ext>
                  </a:extLst>
                </a:gridCol>
              </a:tblGrid>
              <a:tr h="370840">
                <a:tc>
                  <a:txBody>
                    <a:bodyPr/>
                    <a:lstStyle/>
                    <a:p>
                      <a:pPr algn="ctr"/>
                      <a:r>
                        <a:rPr lang="en-IE" sz="2400" dirty="0"/>
                        <a:t>Digital &amp; Passive Income Streams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lgn="ctr"/>
                      <a:r>
                        <a:rPr lang="en-IE" sz="2400" dirty="0"/>
                        <a:t>Convenience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1379626245"/>
                  </a:ext>
                </a:extLst>
              </a:tr>
              <a:tr h="370840">
                <a:tc>
                  <a:txBody>
                    <a:bodyPr/>
                    <a:lstStyle/>
                    <a:p>
                      <a:pPr marL="342900" indent="-342900">
                        <a:buFont typeface="Arial" panose="020B0604020202020204" pitchFamily="34" charset="0"/>
                        <a:buChar char="•"/>
                      </a:pPr>
                      <a:r>
                        <a:rPr lang="en-US" sz="2200" kern="1200" dirty="0">
                          <a:solidFill>
                            <a:srgbClr val="595959"/>
                          </a:solidFill>
                          <a:latin typeface="+mn-lt"/>
                          <a:ea typeface="+mn-ea"/>
                          <a:cs typeface="+mn-cs"/>
                        </a:rPr>
                        <a:t>Affiliate bookings (local tours, spas, restaurants)</a:t>
                      </a:r>
                    </a:p>
                    <a:p>
                      <a:pPr marL="342900" indent="-342900">
                        <a:buFont typeface="Arial" panose="020B0604020202020204" pitchFamily="34" charset="0"/>
                        <a:buChar char="•"/>
                      </a:pPr>
                      <a:r>
                        <a:rPr lang="en-US" sz="2200" kern="1200" dirty="0">
                          <a:solidFill>
                            <a:srgbClr val="595959"/>
                          </a:solidFill>
                          <a:latin typeface="+mn-lt"/>
                          <a:ea typeface="+mn-ea"/>
                          <a:cs typeface="+mn-cs"/>
                        </a:rPr>
                        <a:t>Patreon support for educational or eco-content</a:t>
                      </a:r>
                    </a:p>
                    <a:p>
                      <a:pPr marL="342900" indent="-342900">
                        <a:buFont typeface="Arial" panose="020B0604020202020204" pitchFamily="34" charset="0"/>
                        <a:buChar char="•"/>
                      </a:pPr>
                      <a:r>
                        <a:rPr lang="en-US" sz="2200" kern="1200" dirty="0">
                          <a:solidFill>
                            <a:srgbClr val="595959"/>
                          </a:solidFill>
                          <a:latin typeface="+mn-lt"/>
                          <a:ea typeface="+mn-ea"/>
                          <a:cs typeface="+mn-cs"/>
                        </a:rPr>
                        <a:t>Virtual tours or retreat livestream access</a:t>
                      </a:r>
                    </a:p>
                    <a:p>
                      <a:pPr marL="342900" indent="-342900">
                        <a:buFont typeface="Arial" panose="020B0604020202020204" pitchFamily="34" charset="0"/>
                        <a:buChar char="•"/>
                      </a:pPr>
                      <a:r>
                        <a:rPr lang="en-US" sz="2200" kern="1200" dirty="0">
                          <a:solidFill>
                            <a:srgbClr val="595959"/>
                          </a:solidFill>
                          <a:latin typeface="+mn-lt"/>
                          <a:ea typeface="+mn-ea"/>
                          <a:cs typeface="+mn-cs"/>
                        </a:rPr>
                        <a:t>Online courses related to sustainability or hospitality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l" defTabSz="914400" rtl="0" eaLnBrk="1" latinLnBrk="0" hangingPunct="1">
                        <a:buFont typeface="Arial" panose="020B0604020202020204" pitchFamily="34" charset="0"/>
                        <a:buChar char="•"/>
                      </a:pPr>
                      <a:r>
                        <a:rPr lang="en-US" sz="2200" kern="1200" dirty="0">
                          <a:solidFill>
                            <a:srgbClr val="595959"/>
                          </a:solidFill>
                          <a:latin typeface="+mn-lt"/>
                          <a:ea typeface="+mn-ea"/>
                          <a:cs typeface="+mn-cs"/>
                        </a:rPr>
                        <a:t>Early check-in / late check-out fees</a:t>
                      </a:r>
                    </a:p>
                    <a:p>
                      <a:pPr marL="342900" indent="-342900" algn="l" defTabSz="914400" rtl="0" eaLnBrk="1" latinLnBrk="0" hangingPunct="1">
                        <a:buFont typeface="Arial" panose="020B0604020202020204" pitchFamily="34" charset="0"/>
                        <a:buChar char="•"/>
                      </a:pPr>
                      <a:r>
                        <a:rPr lang="en-US" sz="2200" kern="1200" dirty="0">
                          <a:solidFill>
                            <a:srgbClr val="595959"/>
                          </a:solidFill>
                          <a:latin typeface="+mn-lt"/>
                          <a:ea typeface="+mn-ea"/>
                          <a:cs typeface="+mn-cs"/>
                        </a:rPr>
                        <a:t>Luggage storage or transfer services</a:t>
                      </a:r>
                    </a:p>
                    <a:p>
                      <a:pPr marL="342900" indent="-342900" algn="l" defTabSz="914400" rtl="0" eaLnBrk="1" latinLnBrk="0" hangingPunct="1">
                        <a:buFont typeface="Arial" panose="020B0604020202020204" pitchFamily="34" charset="0"/>
                        <a:buChar char="•"/>
                      </a:pPr>
                      <a:r>
                        <a:rPr lang="en-US" sz="2200" kern="1200" dirty="0">
                          <a:solidFill>
                            <a:srgbClr val="595959"/>
                          </a:solidFill>
                          <a:latin typeface="+mn-lt"/>
                          <a:ea typeface="+mn-ea"/>
                          <a:cs typeface="+mn-cs"/>
                        </a:rPr>
                        <a:t>Paid parking (if limited space)</a:t>
                      </a:r>
                    </a:p>
                    <a:p>
                      <a:pPr marL="342900" indent="-342900" algn="l" defTabSz="914400" rtl="0" eaLnBrk="1" latinLnBrk="0" hangingPunct="1">
                        <a:buFont typeface="Arial" panose="020B0604020202020204" pitchFamily="34" charset="0"/>
                        <a:buChar char="•"/>
                      </a:pPr>
                      <a:r>
                        <a:rPr lang="en-US" sz="2200" kern="1200" dirty="0">
                          <a:solidFill>
                            <a:srgbClr val="595959"/>
                          </a:solidFill>
                          <a:latin typeface="+mn-lt"/>
                          <a:ea typeface="+mn-ea"/>
                          <a:cs typeface="+mn-cs"/>
                        </a:rPr>
                        <a:t>Pet-friendly fees or dog-sitting</a:t>
                      </a:r>
                    </a:p>
                    <a:p>
                      <a:pPr marL="342900" indent="-342900" algn="l" defTabSz="914400" rtl="0" eaLnBrk="1" latinLnBrk="0" hangingPunct="1">
                        <a:buFont typeface="Arial" panose="020B0604020202020204" pitchFamily="34" charset="0"/>
                        <a:buChar char="•"/>
                      </a:pPr>
                      <a:r>
                        <a:rPr lang="en-US" sz="2200" kern="1200" dirty="0">
                          <a:solidFill>
                            <a:srgbClr val="595959"/>
                          </a:solidFill>
                          <a:latin typeface="+mn-lt"/>
                          <a:ea typeface="+mn-ea"/>
                          <a:cs typeface="+mn-cs"/>
                        </a:rPr>
                        <a:t>Airport/train station pickups</a:t>
                      </a:r>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1245251"/>
                  </a:ext>
                </a:extLst>
              </a:tr>
            </a:tbl>
          </a:graphicData>
        </a:graphic>
      </p:graphicFrame>
      <p:sp>
        <p:nvSpPr>
          <p:cNvPr id="2" name="Text Placeholder 8">
            <a:extLst>
              <a:ext uri="{FF2B5EF4-FFF2-40B4-BE49-F238E27FC236}">
                <a16:creationId xmlns:a16="http://schemas.microsoft.com/office/drawing/2014/main" id="{0EEA7581-66EE-6E76-51EE-57B4C7BB27B7}"/>
              </a:ext>
            </a:extLst>
          </p:cNvPr>
          <p:cNvSpPr txBox="1">
            <a:spLocks/>
          </p:cNvSpPr>
          <p:nvPr/>
        </p:nvSpPr>
        <p:spPr>
          <a:xfrm>
            <a:off x="688644" y="2625346"/>
            <a:ext cx="10614687"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2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600" dirty="0"/>
              <a:t>Secondary Revenue </a:t>
            </a:r>
            <a:r>
              <a:rPr lang="en-IE" sz="2600" i="1" dirty="0"/>
              <a:t>(Add-On Services &amp; Experiences)</a:t>
            </a:r>
          </a:p>
          <a:p>
            <a:r>
              <a:rPr lang="en-IE" sz="2600" b="0" i="1" dirty="0">
                <a:solidFill>
                  <a:srgbClr val="E96751"/>
                </a:solidFill>
              </a:rPr>
              <a:t>Examples, Integration and How They Add Real Value</a:t>
            </a:r>
          </a:p>
          <a:p>
            <a:endParaRPr lang="en-IE" sz="2600" dirty="0"/>
          </a:p>
        </p:txBody>
      </p:sp>
      <p:sp>
        <p:nvSpPr>
          <p:cNvPr id="4" name="TextBox 3">
            <a:extLst>
              <a:ext uri="{FF2B5EF4-FFF2-40B4-BE49-F238E27FC236}">
                <a16:creationId xmlns:a16="http://schemas.microsoft.com/office/drawing/2014/main" id="{120DEF34-17C4-8C3A-F1FC-E3BAA0F16A80}"/>
              </a:ext>
            </a:extLst>
          </p:cNvPr>
          <p:cNvSpPr txBox="1"/>
          <p:nvPr/>
        </p:nvSpPr>
        <p:spPr>
          <a:xfrm>
            <a:off x="721982" y="163011"/>
            <a:ext cx="12079618" cy="584775"/>
          </a:xfrm>
          <a:prstGeom prst="rect">
            <a:avLst/>
          </a:prstGeom>
          <a:noFill/>
        </p:spPr>
        <p:txBody>
          <a:bodyPr wrap="square">
            <a:spAutoFit/>
          </a:bodyPr>
          <a:lstStyle/>
          <a:p>
            <a:r>
              <a:rPr lang="en-IE" sz="3200" b="1" dirty="0">
                <a:solidFill>
                  <a:srgbClr val="EC7C69"/>
                </a:solidFill>
              </a:rPr>
              <a:t>Next Calculate Your Secondary Revenue</a:t>
            </a:r>
          </a:p>
        </p:txBody>
      </p:sp>
      <p:sp>
        <p:nvSpPr>
          <p:cNvPr id="6" name="TextBox 5">
            <a:extLst>
              <a:ext uri="{FF2B5EF4-FFF2-40B4-BE49-F238E27FC236}">
                <a16:creationId xmlns:a16="http://schemas.microsoft.com/office/drawing/2014/main" id="{6143FE81-D28E-810A-CE3F-F750CEDBF3F1}"/>
              </a:ext>
            </a:extLst>
          </p:cNvPr>
          <p:cNvSpPr txBox="1"/>
          <p:nvPr/>
        </p:nvSpPr>
        <p:spPr>
          <a:xfrm>
            <a:off x="721982" y="709828"/>
            <a:ext cx="10498468" cy="1938992"/>
          </a:xfrm>
          <a:prstGeom prst="rect">
            <a:avLst/>
          </a:prstGeom>
          <a:noFill/>
        </p:spPr>
        <p:txBody>
          <a:bodyPr wrap="square">
            <a:spAutoFit/>
          </a:bodyPr>
          <a:lstStyle/>
          <a:p>
            <a:pPr>
              <a:spcAft>
                <a:spcPts val="600"/>
              </a:spcAft>
            </a:pPr>
            <a:r>
              <a:rPr lang="en-US" sz="2400" dirty="0">
                <a:solidFill>
                  <a:srgbClr val="595959"/>
                </a:solidFill>
              </a:rPr>
              <a:t>Next are multiple secondary revenues </a:t>
            </a:r>
            <a:r>
              <a:rPr lang="en-US" sz="2400" i="1" dirty="0">
                <a:solidFill>
                  <a:srgbClr val="595959"/>
                </a:solidFill>
              </a:rPr>
              <a:t>(add-on services and experiences) </a:t>
            </a:r>
            <a:r>
              <a:rPr lang="en-US" sz="2400" dirty="0">
                <a:solidFill>
                  <a:srgbClr val="595959"/>
                </a:solidFill>
              </a:rPr>
              <a:t>you can use to align with your unique offering, location, and guest profile. These will help you </a:t>
            </a:r>
            <a:r>
              <a:rPr lang="en-US" sz="2400" b="1" dirty="0" err="1">
                <a:solidFill>
                  <a:srgbClr val="595959"/>
                </a:solidFill>
              </a:rPr>
              <a:t>maximise</a:t>
            </a:r>
            <a:r>
              <a:rPr lang="en-US" sz="2400" b="1" dirty="0">
                <a:solidFill>
                  <a:srgbClr val="595959"/>
                </a:solidFill>
              </a:rPr>
              <a:t> earnings </a:t>
            </a:r>
            <a:r>
              <a:rPr lang="en-US" sz="2400" dirty="0">
                <a:solidFill>
                  <a:srgbClr val="595959"/>
                </a:solidFill>
              </a:rPr>
              <a:t>while enhancing the guest experience. They also help </a:t>
            </a:r>
            <a:r>
              <a:rPr lang="en-US" sz="2400" b="1" dirty="0">
                <a:solidFill>
                  <a:srgbClr val="595959"/>
                </a:solidFill>
              </a:rPr>
              <a:t>support local partners</a:t>
            </a:r>
            <a:r>
              <a:rPr lang="en-US" sz="2400" dirty="0">
                <a:solidFill>
                  <a:srgbClr val="595959"/>
                </a:solidFill>
              </a:rPr>
              <a:t>, extend your </a:t>
            </a:r>
            <a:r>
              <a:rPr lang="en-US" sz="2400" b="1" dirty="0">
                <a:solidFill>
                  <a:srgbClr val="595959"/>
                </a:solidFill>
              </a:rPr>
              <a:t>brand identity</a:t>
            </a:r>
            <a:r>
              <a:rPr lang="en-US" sz="2400" dirty="0">
                <a:solidFill>
                  <a:srgbClr val="595959"/>
                </a:solidFill>
              </a:rPr>
              <a:t>, and cushion your business against seasonal dips in bookings.</a:t>
            </a:r>
            <a:endParaRPr lang="en-IE" sz="2400" dirty="0">
              <a:solidFill>
                <a:srgbClr val="595959"/>
              </a:solidFill>
            </a:endParaRPr>
          </a:p>
        </p:txBody>
      </p:sp>
    </p:spTree>
    <p:extLst>
      <p:ext uri="{BB962C8B-B14F-4D97-AF65-F5344CB8AC3E}">
        <p14:creationId xmlns:p14="http://schemas.microsoft.com/office/powerpoint/2010/main" val="353979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D9FB9-9B19-0BB8-EC65-50F5E10EE17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CE7448-AF79-84FE-C339-D9525B172859}"/>
              </a:ext>
            </a:extLst>
          </p:cNvPr>
          <p:cNvSpPr>
            <a:spLocks noGrp="1"/>
          </p:cNvSpPr>
          <p:nvPr>
            <p:ph type="body" sz="quarter" idx="16"/>
          </p:nvPr>
        </p:nvSpPr>
        <p:spPr/>
        <p:txBody>
          <a:bodyPr/>
          <a:lstStyle/>
          <a:p>
            <a:r>
              <a:rPr lang="en-GB" b="1" dirty="0">
                <a:solidFill>
                  <a:srgbClr val="E96751"/>
                </a:solidFill>
              </a:rPr>
              <a:t>Digital &amp; Passive Income </a:t>
            </a:r>
            <a:r>
              <a:rPr lang="en-GB" sz="2800" b="0" dirty="0">
                <a:solidFill>
                  <a:srgbClr val="E96751"/>
                </a:solidFill>
              </a:rPr>
              <a:t>(Real Value Integration)</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AB91D3A5-B36D-51DB-6670-35C6FF477303}"/>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129C11B5-A1A0-6552-3BA6-EEB3F17A477F}"/>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BB5702D9-3418-3C37-D932-929077F447DB}"/>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6DA4C4E6-CC4B-8BE8-AAB8-4FBA3C99DCF2}"/>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80F37AA6-C1CF-2966-A107-85CBC0B13316}"/>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140F6069-58F0-95F3-D71C-1EFCBC242183}"/>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9148182F-F5AE-64FD-988E-8EEB2CD40548}"/>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6FDEBFD1-3317-2342-2083-4AE83EE636C2}"/>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BEFB1E8D-E418-770F-9E29-9A51A3663609}"/>
              </a:ext>
            </a:extLst>
          </p:cNvPr>
          <p:cNvSpPr>
            <a:spLocks noGrp="1"/>
          </p:cNvSpPr>
          <p:nvPr>
            <p:ph type="body" sz="quarter" idx="18"/>
          </p:nvPr>
        </p:nvSpPr>
        <p:spPr>
          <a:xfrm>
            <a:off x="2339609" y="2110656"/>
            <a:ext cx="8942225" cy="901809"/>
          </a:xfrm>
        </p:spPr>
        <p:txBody>
          <a:bodyPr anchor="ctr"/>
          <a:lstStyle/>
          <a:p>
            <a:pPr marL="0" indent="0"/>
            <a:r>
              <a:rPr lang="en-US" sz="2200" dirty="0">
                <a:solidFill>
                  <a:schemeClr val="bg1"/>
                </a:solidFill>
              </a:rPr>
              <a:t>Affiliate Bookings or Commissions: 10% commission for every guest who books a local kayaking tour. Link to third-party experiences or set up cross-promotion.</a:t>
            </a:r>
            <a:r>
              <a:rPr lang="en-US" sz="2200" b="1" dirty="0">
                <a:solidFill>
                  <a:schemeClr val="bg1"/>
                </a:solidFill>
              </a:rPr>
              <a:t> Value: </a:t>
            </a:r>
            <a:r>
              <a:rPr lang="en-US" sz="2200" dirty="0">
                <a:solidFill>
                  <a:schemeClr val="bg1"/>
                </a:solidFill>
              </a:rPr>
              <a:t>Earn from recommendations you already make.</a:t>
            </a:r>
          </a:p>
        </p:txBody>
      </p:sp>
      <p:sp>
        <p:nvSpPr>
          <p:cNvPr id="17" name="Text Placeholder 4">
            <a:extLst>
              <a:ext uri="{FF2B5EF4-FFF2-40B4-BE49-F238E27FC236}">
                <a16:creationId xmlns:a16="http://schemas.microsoft.com/office/drawing/2014/main" id="{485E0FBA-87A2-CD35-5B21-10CE7A9C6C1D}"/>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dirty="0">
                <a:solidFill>
                  <a:schemeClr val="bg1"/>
                </a:solidFill>
              </a:rPr>
              <a:t>Virtual Retreat Access: €15 livestream yoga session or online journaling circle. Use Zoom or Teachable to deliver paid online experiences.</a:t>
            </a:r>
            <a:r>
              <a:rPr lang="en-US" sz="2200" b="1" dirty="0">
                <a:solidFill>
                  <a:schemeClr val="bg1"/>
                </a:solidFill>
              </a:rPr>
              <a:t> </a:t>
            </a:r>
          </a:p>
          <a:p>
            <a:pPr marL="0" indent="0"/>
            <a:r>
              <a:rPr lang="en-US" sz="2200" b="1" dirty="0">
                <a:solidFill>
                  <a:schemeClr val="bg1"/>
                </a:solidFill>
              </a:rPr>
              <a:t>Value: </a:t>
            </a:r>
            <a:r>
              <a:rPr lang="en-US" sz="2200" dirty="0">
                <a:solidFill>
                  <a:schemeClr val="bg1"/>
                </a:solidFill>
              </a:rPr>
              <a:t>Opens access to global audiences and off-season earnings.</a:t>
            </a:r>
          </a:p>
        </p:txBody>
      </p:sp>
      <p:sp>
        <p:nvSpPr>
          <p:cNvPr id="19" name="Text Placeholder 4">
            <a:extLst>
              <a:ext uri="{FF2B5EF4-FFF2-40B4-BE49-F238E27FC236}">
                <a16:creationId xmlns:a16="http://schemas.microsoft.com/office/drawing/2014/main" id="{44F0AD7E-8637-FFC0-4CA7-DF886F840A77}"/>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dirty="0">
                <a:solidFill>
                  <a:schemeClr val="bg1"/>
                </a:solidFill>
              </a:rPr>
              <a:t>Online Courses or Guides: €10 downloadable “Eco-Hosting 101” or “Hidden Hikes of Leitrim”. Offer as an upsell at booking or post-stay email follow-up.</a:t>
            </a:r>
            <a:r>
              <a:rPr lang="en-US" sz="2200" b="1" dirty="0">
                <a:solidFill>
                  <a:schemeClr val="bg1"/>
                </a:solidFill>
              </a:rPr>
              <a:t> </a:t>
            </a:r>
          </a:p>
          <a:p>
            <a:pPr marL="0" indent="0">
              <a:spcBef>
                <a:spcPts val="0"/>
              </a:spcBef>
            </a:pPr>
            <a:r>
              <a:rPr lang="en-US" sz="2200" b="1" dirty="0">
                <a:solidFill>
                  <a:schemeClr val="bg1"/>
                </a:solidFill>
              </a:rPr>
              <a:t>Value: </a:t>
            </a:r>
            <a:r>
              <a:rPr lang="en-US" sz="2200" dirty="0">
                <a:solidFill>
                  <a:schemeClr val="bg1"/>
                </a:solidFill>
              </a:rPr>
              <a:t>Generates passive income and extends your brand digitally.</a:t>
            </a:r>
          </a:p>
        </p:txBody>
      </p:sp>
      <p:pic>
        <p:nvPicPr>
          <p:cNvPr id="37" name="Graphic 36" descr="Fork and knife outline">
            <a:extLst>
              <a:ext uri="{FF2B5EF4-FFF2-40B4-BE49-F238E27FC236}">
                <a16:creationId xmlns:a16="http://schemas.microsoft.com/office/drawing/2014/main" id="{BF25B4CF-64C5-6A23-0CDF-8A734CA383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844" y="2021451"/>
            <a:ext cx="914400" cy="914400"/>
          </a:xfrm>
          <a:prstGeom prst="rect">
            <a:avLst/>
          </a:prstGeom>
        </p:spPr>
      </p:pic>
      <p:pic>
        <p:nvPicPr>
          <p:cNvPr id="40" name="Graphic 39" descr="Fruit bowl with solid fill">
            <a:extLst>
              <a:ext uri="{FF2B5EF4-FFF2-40B4-BE49-F238E27FC236}">
                <a16:creationId xmlns:a16="http://schemas.microsoft.com/office/drawing/2014/main" id="{03072F24-5FB7-933A-4695-8DD2D2C07B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90044" y="3691466"/>
            <a:ext cx="914400" cy="914400"/>
          </a:xfrm>
          <a:prstGeom prst="rect">
            <a:avLst/>
          </a:prstGeom>
        </p:spPr>
      </p:pic>
      <p:pic>
        <p:nvPicPr>
          <p:cNvPr id="41" name="Graphic 40" descr="Restaurant with solid fill">
            <a:extLst>
              <a:ext uri="{FF2B5EF4-FFF2-40B4-BE49-F238E27FC236}">
                <a16:creationId xmlns:a16="http://schemas.microsoft.com/office/drawing/2014/main" id="{218C6E7E-C073-DAEC-C89A-5C742EA7CF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8461" y="5285369"/>
            <a:ext cx="914400" cy="914400"/>
          </a:xfrm>
          <a:prstGeom prst="rect">
            <a:avLst/>
          </a:prstGeom>
        </p:spPr>
      </p:pic>
    </p:spTree>
    <p:extLst>
      <p:ext uri="{BB962C8B-B14F-4D97-AF65-F5344CB8AC3E}">
        <p14:creationId xmlns:p14="http://schemas.microsoft.com/office/powerpoint/2010/main" val="2269070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40FF4-B087-273F-F905-C78EF6F810B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7368C7A-7564-DB2D-FE41-760CE89AAA48}"/>
              </a:ext>
            </a:extLst>
          </p:cNvPr>
          <p:cNvSpPr>
            <a:spLocks noGrp="1"/>
          </p:cNvSpPr>
          <p:nvPr>
            <p:ph type="body" sz="quarter" idx="16"/>
          </p:nvPr>
        </p:nvSpPr>
        <p:spPr/>
        <p:txBody>
          <a:bodyPr/>
          <a:lstStyle/>
          <a:p>
            <a:r>
              <a:rPr lang="en-GB" b="1" dirty="0">
                <a:solidFill>
                  <a:srgbClr val="E96751"/>
                </a:solidFill>
              </a:rPr>
              <a:t>Guest Services &amp; Practical Add-ons </a:t>
            </a:r>
            <a:r>
              <a:rPr lang="en-GB" sz="2800" b="0" dirty="0">
                <a:solidFill>
                  <a:srgbClr val="E96751"/>
                </a:solidFill>
              </a:rPr>
              <a:t>(Real Value Integration)</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81D8E90B-030B-0BDE-EDBF-251C8EE09253}"/>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B3E959B9-38D1-CD7A-1D90-4A11D2E91970}"/>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90A7176E-06C4-3CA3-2BE8-5B0540084589}"/>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AC9B6B7A-1C50-D410-8776-1CCB55F963F1}"/>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365D7659-3F08-0B83-7A94-60595782BFE7}"/>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2FC541CF-4E66-8772-6D83-E20EF9863CD5}"/>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6EED62CB-D91A-9897-26F8-C6A2E63F5F1A}"/>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BA743F5A-DB4A-4138-95D7-4DE4BEDFE968}"/>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4363B83E-CE5C-94DA-8A1D-99852A8042B0}"/>
              </a:ext>
            </a:extLst>
          </p:cNvPr>
          <p:cNvSpPr>
            <a:spLocks noGrp="1"/>
          </p:cNvSpPr>
          <p:nvPr>
            <p:ph type="body" sz="quarter" idx="18"/>
          </p:nvPr>
        </p:nvSpPr>
        <p:spPr>
          <a:xfrm>
            <a:off x="2339609" y="2074546"/>
            <a:ext cx="8942225" cy="901809"/>
          </a:xfrm>
        </p:spPr>
        <p:txBody>
          <a:bodyPr anchor="ctr"/>
          <a:lstStyle/>
          <a:p>
            <a:pPr marL="0" indent="0"/>
            <a:r>
              <a:rPr lang="en-US" sz="2200" b="1" dirty="0">
                <a:solidFill>
                  <a:schemeClr val="bg1"/>
                </a:solidFill>
              </a:rPr>
              <a:t>Early Check-In / Late Check-Out: </a:t>
            </a:r>
            <a:r>
              <a:rPr lang="en-US" sz="2200" dirty="0">
                <a:solidFill>
                  <a:schemeClr val="bg1"/>
                </a:solidFill>
              </a:rPr>
              <a:t>€15 for early check-in from 1:00 PM; €20 for late checkout until 1:00 PM. Offer during low-demand days; automate via booking platforms.</a:t>
            </a:r>
            <a:r>
              <a:rPr lang="en-US" sz="2200" b="1" dirty="0">
                <a:solidFill>
                  <a:schemeClr val="bg1"/>
                </a:solidFill>
              </a:rPr>
              <a:t> Value: </a:t>
            </a:r>
            <a:r>
              <a:rPr lang="en-US" sz="2200" dirty="0">
                <a:solidFill>
                  <a:schemeClr val="bg1"/>
                </a:solidFill>
              </a:rPr>
              <a:t>Easy passive income and guest convenience.</a:t>
            </a:r>
          </a:p>
        </p:txBody>
      </p:sp>
      <p:sp>
        <p:nvSpPr>
          <p:cNvPr id="17" name="Text Placeholder 4">
            <a:extLst>
              <a:ext uri="{FF2B5EF4-FFF2-40B4-BE49-F238E27FC236}">
                <a16:creationId xmlns:a16="http://schemas.microsoft.com/office/drawing/2014/main" id="{8068167A-9E97-0764-70CD-912EE9D74E6A}"/>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chemeClr val="bg1"/>
                </a:solidFill>
              </a:rPr>
              <a:t>Transport Services: </a:t>
            </a:r>
            <a:r>
              <a:rPr lang="en-US" sz="2200" dirty="0">
                <a:solidFill>
                  <a:schemeClr val="bg1"/>
                </a:solidFill>
              </a:rPr>
              <a:t>€40 return from the local station; €15 luggage transfer to the next stay. Offer with local drivers or through your own vehicle.</a:t>
            </a:r>
            <a:r>
              <a:rPr lang="en-US" sz="2200" b="1" dirty="0">
                <a:solidFill>
                  <a:schemeClr val="bg1"/>
                </a:solidFill>
              </a:rPr>
              <a:t> </a:t>
            </a:r>
          </a:p>
          <a:p>
            <a:pPr marL="0" indent="0"/>
            <a:r>
              <a:rPr lang="en-US" sz="2200" b="1" dirty="0">
                <a:solidFill>
                  <a:schemeClr val="bg1"/>
                </a:solidFill>
              </a:rPr>
              <a:t>Value: </a:t>
            </a:r>
            <a:r>
              <a:rPr lang="en-US" sz="2200" dirty="0">
                <a:solidFill>
                  <a:schemeClr val="bg1"/>
                </a:solidFill>
              </a:rPr>
              <a:t>Adds value in rural or hard-to-access destinations.</a:t>
            </a:r>
          </a:p>
        </p:txBody>
      </p:sp>
      <p:sp>
        <p:nvSpPr>
          <p:cNvPr id="19" name="Text Placeholder 4">
            <a:extLst>
              <a:ext uri="{FF2B5EF4-FFF2-40B4-BE49-F238E27FC236}">
                <a16:creationId xmlns:a16="http://schemas.microsoft.com/office/drawing/2014/main" id="{206A83F4-0EDD-692C-EA49-F172D487AAAC}"/>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Pet-Friendly Fees or Dog-Sitting: </a:t>
            </a:r>
            <a:r>
              <a:rPr lang="en-US" sz="2200" dirty="0">
                <a:solidFill>
                  <a:schemeClr val="bg1"/>
                </a:solidFill>
              </a:rPr>
              <a:t>€25 pet stay surcharge or €10/hour dog sitting. Provide beds, bowls, and clear house rules.</a:t>
            </a:r>
            <a:r>
              <a:rPr lang="en-US" sz="2200" b="1" dirty="0">
                <a:solidFill>
                  <a:schemeClr val="bg1"/>
                </a:solidFill>
              </a:rPr>
              <a:t> </a:t>
            </a:r>
          </a:p>
          <a:p>
            <a:pPr marL="0" indent="0">
              <a:spcBef>
                <a:spcPts val="0"/>
              </a:spcBef>
            </a:pPr>
            <a:r>
              <a:rPr lang="en-US" sz="2200" b="1" dirty="0">
                <a:solidFill>
                  <a:schemeClr val="bg1"/>
                </a:solidFill>
              </a:rPr>
              <a:t>Value: </a:t>
            </a:r>
            <a:r>
              <a:rPr lang="en-US" sz="2200" dirty="0">
                <a:solidFill>
                  <a:schemeClr val="bg1"/>
                </a:solidFill>
              </a:rPr>
              <a:t>Opens your property to a wider audience of pet owners.</a:t>
            </a:r>
          </a:p>
        </p:txBody>
      </p:sp>
      <p:pic>
        <p:nvPicPr>
          <p:cNvPr id="5" name="Graphic 4" descr="Sleep with solid fill">
            <a:extLst>
              <a:ext uri="{FF2B5EF4-FFF2-40B4-BE49-F238E27FC236}">
                <a16:creationId xmlns:a16="http://schemas.microsoft.com/office/drawing/2014/main" id="{2B2DF99E-B29A-73A9-01D0-CCBF221F04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3885" y="2056324"/>
            <a:ext cx="914400" cy="914400"/>
          </a:xfrm>
          <a:prstGeom prst="rect">
            <a:avLst/>
          </a:prstGeom>
        </p:spPr>
      </p:pic>
      <p:pic>
        <p:nvPicPr>
          <p:cNvPr id="7" name="Graphic 6" descr="Puppy 2 with solid fill">
            <a:extLst>
              <a:ext uri="{FF2B5EF4-FFF2-40B4-BE49-F238E27FC236}">
                <a16:creationId xmlns:a16="http://schemas.microsoft.com/office/drawing/2014/main" id="{9172A4A6-803E-EB15-0B37-AA5499DA55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55662" y="3593059"/>
            <a:ext cx="914400" cy="914400"/>
          </a:xfrm>
          <a:prstGeom prst="rect">
            <a:avLst/>
          </a:prstGeom>
        </p:spPr>
      </p:pic>
      <p:pic>
        <p:nvPicPr>
          <p:cNvPr id="18" name="Graphic 17" descr="Taxi with solid fill">
            <a:extLst>
              <a:ext uri="{FF2B5EF4-FFF2-40B4-BE49-F238E27FC236}">
                <a16:creationId xmlns:a16="http://schemas.microsoft.com/office/drawing/2014/main" id="{9099D1CC-69F2-7C17-095F-92EC928CF8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8462" y="5268401"/>
            <a:ext cx="914400" cy="914400"/>
          </a:xfrm>
          <a:prstGeom prst="rect">
            <a:avLst/>
          </a:prstGeom>
        </p:spPr>
      </p:pic>
    </p:spTree>
    <p:extLst>
      <p:ext uri="{BB962C8B-B14F-4D97-AF65-F5344CB8AC3E}">
        <p14:creationId xmlns:p14="http://schemas.microsoft.com/office/powerpoint/2010/main" val="1883325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BCBA54F-74C0-3937-1EBA-623704D35BA9}"/>
              </a:ext>
            </a:extLst>
          </p:cNvPr>
          <p:cNvSpPr>
            <a:spLocks noGrp="1"/>
          </p:cNvSpPr>
          <p:nvPr>
            <p:ph type="body" sz="quarter" idx="16"/>
          </p:nvPr>
        </p:nvSpPr>
        <p:spPr>
          <a:xfrm>
            <a:off x="788657" y="513953"/>
            <a:ext cx="10614687" cy="803654"/>
          </a:xfrm>
        </p:spPr>
        <p:txBody>
          <a:bodyPr/>
          <a:lstStyle/>
          <a:p>
            <a:r>
              <a:rPr lang="en-IE" dirty="0"/>
              <a:t>Secondary Revenue </a:t>
            </a:r>
            <a:r>
              <a:rPr lang="en-IE" i="1" dirty="0"/>
              <a:t>(Add-On Services &amp; Experiences)</a:t>
            </a:r>
          </a:p>
          <a:p>
            <a:r>
              <a:rPr lang="en-IE" sz="2800" b="0" i="1" dirty="0">
                <a:solidFill>
                  <a:srgbClr val="E96751"/>
                </a:solidFill>
              </a:rPr>
              <a:t>Examples, Integration and How They Add Real Value</a:t>
            </a:r>
          </a:p>
          <a:p>
            <a:endParaRPr lang="en-IE" dirty="0"/>
          </a:p>
        </p:txBody>
      </p:sp>
      <p:graphicFrame>
        <p:nvGraphicFramePr>
          <p:cNvPr id="12" name="Table 11">
            <a:extLst>
              <a:ext uri="{FF2B5EF4-FFF2-40B4-BE49-F238E27FC236}">
                <a16:creationId xmlns:a16="http://schemas.microsoft.com/office/drawing/2014/main" id="{05AA941A-B20F-C9A7-017A-64AAD32BE586}"/>
              </a:ext>
            </a:extLst>
          </p:cNvPr>
          <p:cNvGraphicFramePr>
            <a:graphicFrameLocks noGrp="1"/>
          </p:cNvGraphicFramePr>
          <p:nvPr>
            <p:extLst>
              <p:ext uri="{D42A27DB-BD31-4B8C-83A1-F6EECF244321}">
                <p14:modId xmlns:p14="http://schemas.microsoft.com/office/powerpoint/2010/main" val="2369243090"/>
              </p:ext>
            </p:extLst>
          </p:nvPr>
        </p:nvGraphicFramePr>
        <p:xfrm>
          <a:off x="721982" y="1776941"/>
          <a:ext cx="10600833" cy="4846320"/>
        </p:xfrm>
        <a:graphic>
          <a:graphicData uri="http://schemas.openxmlformats.org/drawingml/2006/table">
            <a:tbl>
              <a:tblPr firstRow="1" bandRow="1">
                <a:tableStyleId>{5C22544A-7EE6-4342-B048-85BDC9FD1C3A}</a:tableStyleId>
              </a:tblPr>
              <a:tblGrid>
                <a:gridCol w="3533611">
                  <a:extLst>
                    <a:ext uri="{9D8B030D-6E8A-4147-A177-3AD203B41FA5}">
                      <a16:colId xmlns:a16="http://schemas.microsoft.com/office/drawing/2014/main" val="3672560847"/>
                    </a:ext>
                  </a:extLst>
                </a:gridCol>
                <a:gridCol w="3533611">
                  <a:extLst>
                    <a:ext uri="{9D8B030D-6E8A-4147-A177-3AD203B41FA5}">
                      <a16:colId xmlns:a16="http://schemas.microsoft.com/office/drawing/2014/main" val="2281810728"/>
                    </a:ext>
                  </a:extLst>
                </a:gridCol>
                <a:gridCol w="3533611">
                  <a:extLst>
                    <a:ext uri="{9D8B030D-6E8A-4147-A177-3AD203B41FA5}">
                      <a16:colId xmlns:a16="http://schemas.microsoft.com/office/drawing/2014/main" val="1963352348"/>
                    </a:ext>
                  </a:extLst>
                </a:gridCol>
              </a:tblGrid>
              <a:tr h="370840">
                <a:tc>
                  <a:txBody>
                    <a:bodyPr/>
                    <a:lstStyle/>
                    <a:p>
                      <a:pPr algn="ctr"/>
                      <a:r>
                        <a:rPr lang="en-IE" sz="2400" dirty="0"/>
                        <a:t>Food &amp; Drink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lgn="ctr"/>
                      <a:r>
                        <a:rPr lang="en-IE" sz="2400" dirty="0"/>
                        <a:t>Wellbeing &amp; Wellness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lgn="ctr"/>
                      <a:r>
                        <a:rPr lang="en-IE" sz="2400" dirty="0"/>
                        <a:t>Outdoor Experiences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1379626245"/>
                  </a:ext>
                </a:extLst>
              </a:tr>
              <a:tr h="370840">
                <a:tc>
                  <a:txBody>
                    <a:bodyPr/>
                    <a:lstStyle/>
                    <a:p>
                      <a:pPr marL="342900" indent="-342900">
                        <a:buFont typeface="Arial" panose="020B0604020202020204" pitchFamily="34" charset="0"/>
                        <a:buChar char="•"/>
                      </a:pPr>
                      <a:r>
                        <a:rPr lang="en-US" sz="2200" b="1" dirty="0">
                          <a:solidFill>
                            <a:srgbClr val="595959"/>
                          </a:solidFill>
                        </a:rPr>
                        <a:t>Breakfast</a:t>
                      </a:r>
                      <a:r>
                        <a:rPr lang="en-US" sz="2200" dirty="0">
                          <a:solidFill>
                            <a:srgbClr val="595959"/>
                          </a:solidFill>
                        </a:rPr>
                        <a:t> (continental, full Irish, plant-based)</a:t>
                      </a:r>
                    </a:p>
                    <a:p>
                      <a:pPr marL="342900" indent="-342900">
                        <a:buFont typeface="Arial" panose="020B0604020202020204" pitchFamily="34" charset="0"/>
                        <a:buChar char="•"/>
                      </a:pPr>
                      <a:r>
                        <a:rPr lang="en-US" sz="2200" b="1" dirty="0">
                          <a:solidFill>
                            <a:srgbClr val="595959"/>
                          </a:solidFill>
                        </a:rPr>
                        <a:t>Welcome hampers </a:t>
                      </a:r>
                      <a:r>
                        <a:rPr lang="en-US" sz="2200" dirty="0">
                          <a:solidFill>
                            <a:srgbClr val="595959"/>
                          </a:solidFill>
                        </a:rPr>
                        <a:t>(local produce, wine, snacks)</a:t>
                      </a:r>
                    </a:p>
                    <a:p>
                      <a:pPr marL="342900" indent="-342900">
                        <a:buFont typeface="Arial" panose="020B0604020202020204" pitchFamily="34" charset="0"/>
                        <a:buChar char="•"/>
                      </a:pPr>
                      <a:r>
                        <a:rPr lang="en-US" sz="2200" b="1" dirty="0">
                          <a:solidFill>
                            <a:srgbClr val="595959"/>
                          </a:solidFill>
                        </a:rPr>
                        <a:t>BBQ packs or picnic lunches</a:t>
                      </a:r>
                    </a:p>
                    <a:p>
                      <a:pPr marL="342900" indent="-342900">
                        <a:buFont typeface="Arial" panose="020B0604020202020204" pitchFamily="34" charset="0"/>
                        <a:buChar char="•"/>
                      </a:pPr>
                      <a:r>
                        <a:rPr lang="en-US" sz="2200" b="1" dirty="0">
                          <a:solidFill>
                            <a:srgbClr val="595959"/>
                          </a:solidFill>
                        </a:rPr>
                        <a:t>Evening meals </a:t>
                      </a:r>
                      <a:r>
                        <a:rPr lang="en-US" sz="2200" dirty="0">
                          <a:solidFill>
                            <a:srgbClr val="595959"/>
                          </a:solidFill>
                        </a:rPr>
                        <a:t>or home-cooked dinners (on request)</a:t>
                      </a:r>
                    </a:p>
                    <a:p>
                      <a:pPr marL="342900" indent="-342900">
                        <a:buFont typeface="Arial" panose="020B0604020202020204" pitchFamily="34" charset="0"/>
                        <a:buChar char="•"/>
                      </a:pPr>
                      <a:r>
                        <a:rPr lang="en-US" sz="2200" b="1" dirty="0">
                          <a:solidFill>
                            <a:srgbClr val="595959"/>
                          </a:solidFill>
                        </a:rPr>
                        <a:t>Coffee or smoothie bar</a:t>
                      </a:r>
                    </a:p>
                    <a:p>
                      <a:pPr marL="342900" indent="-342900">
                        <a:buFont typeface="Arial" panose="020B0604020202020204" pitchFamily="34" charset="0"/>
                        <a:buChar char="•"/>
                      </a:pPr>
                      <a:r>
                        <a:rPr lang="en-US" sz="2200" b="1" dirty="0">
                          <a:solidFill>
                            <a:srgbClr val="595959"/>
                          </a:solidFill>
                        </a:rPr>
                        <a:t>Wine, gin or craft beer </a:t>
                      </a:r>
                      <a:r>
                        <a:rPr lang="en-US" sz="2200" dirty="0">
                          <a:solidFill>
                            <a:srgbClr val="595959"/>
                          </a:solidFill>
                        </a:rPr>
                        <a:t>tastings (especially local)</a:t>
                      </a:r>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2200" kern="1200" dirty="0">
                          <a:solidFill>
                            <a:srgbClr val="595959"/>
                          </a:solidFill>
                          <a:latin typeface="+mn-lt"/>
                          <a:ea typeface="+mn-ea"/>
                          <a:cs typeface="+mn-cs"/>
                        </a:rPr>
                        <a:t>Private </a:t>
                      </a:r>
                      <a:r>
                        <a:rPr lang="en-US" sz="2200" b="1" kern="1200" dirty="0">
                          <a:solidFill>
                            <a:srgbClr val="595959"/>
                          </a:solidFill>
                          <a:latin typeface="+mn-lt"/>
                          <a:ea typeface="+mn-ea"/>
                          <a:cs typeface="+mn-cs"/>
                        </a:rPr>
                        <a:t>hot tub or sauna </a:t>
                      </a:r>
                      <a:r>
                        <a:rPr lang="en-US" sz="2200" kern="1200" dirty="0">
                          <a:solidFill>
                            <a:srgbClr val="595959"/>
                          </a:solidFill>
                          <a:latin typeface="+mn-lt"/>
                          <a:ea typeface="+mn-ea"/>
                          <a:cs typeface="+mn-cs"/>
                        </a:rPr>
                        <a:t>use (paid access per stay)</a:t>
                      </a:r>
                    </a:p>
                    <a:p>
                      <a:pPr marL="342900" indent="-342900">
                        <a:buFont typeface="Arial" panose="020B0604020202020204" pitchFamily="34" charset="0"/>
                        <a:buChar char="•"/>
                      </a:pPr>
                      <a:r>
                        <a:rPr lang="en-US" sz="2200" b="1" kern="1200" dirty="0">
                          <a:solidFill>
                            <a:srgbClr val="595959"/>
                          </a:solidFill>
                          <a:latin typeface="+mn-lt"/>
                          <a:ea typeface="+mn-ea"/>
                          <a:cs typeface="+mn-cs"/>
                        </a:rPr>
                        <a:t>Yoga or meditation </a:t>
                      </a:r>
                      <a:r>
                        <a:rPr lang="en-US" sz="2200" kern="1200" dirty="0">
                          <a:solidFill>
                            <a:srgbClr val="595959"/>
                          </a:solidFill>
                          <a:latin typeface="+mn-lt"/>
                          <a:ea typeface="+mn-ea"/>
                          <a:cs typeface="+mn-cs"/>
                        </a:rPr>
                        <a:t>classes (on-site or virtual)</a:t>
                      </a:r>
                    </a:p>
                    <a:p>
                      <a:pPr marL="342900" indent="-342900">
                        <a:buFont typeface="Arial" panose="020B0604020202020204" pitchFamily="34" charset="0"/>
                        <a:buChar char="•"/>
                      </a:pPr>
                      <a:r>
                        <a:rPr lang="en-US" sz="2200" b="1" kern="1200" dirty="0">
                          <a:solidFill>
                            <a:srgbClr val="595959"/>
                          </a:solidFill>
                          <a:latin typeface="+mn-lt"/>
                          <a:ea typeface="+mn-ea"/>
                          <a:cs typeface="+mn-cs"/>
                        </a:rPr>
                        <a:t>Forest bathing </a:t>
                      </a:r>
                      <a:r>
                        <a:rPr lang="en-US" sz="2200" kern="1200" dirty="0">
                          <a:solidFill>
                            <a:srgbClr val="595959"/>
                          </a:solidFill>
                          <a:latin typeface="+mn-lt"/>
                          <a:ea typeface="+mn-ea"/>
                          <a:cs typeface="+mn-cs"/>
                        </a:rPr>
                        <a:t>or guided mindfulness walks</a:t>
                      </a:r>
                    </a:p>
                    <a:p>
                      <a:pPr marL="342900" indent="-342900">
                        <a:buFont typeface="Arial" panose="020B0604020202020204" pitchFamily="34" charset="0"/>
                        <a:buChar char="•"/>
                      </a:pPr>
                      <a:r>
                        <a:rPr lang="en-US" sz="2200" b="1" kern="1200" dirty="0">
                          <a:solidFill>
                            <a:srgbClr val="595959"/>
                          </a:solidFill>
                          <a:latin typeface="+mn-lt"/>
                          <a:ea typeface="+mn-ea"/>
                          <a:cs typeface="+mn-cs"/>
                        </a:rPr>
                        <a:t>Massage or spa </a:t>
                      </a:r>
                      <a:r>
                        <a:rPr lang="en-US" sz="2200" kern="1200" dirty="0">
                          <a:solidFill>
                            <a:srgbClr val="595959"/>
                          </a:solidFill>
                          <a:latin typeface="+mn-lt"/>
                          <a:ea typeface="+mn-ea"/>
                          <a:cs typeface="+mn-cs"/>
                        </a:rPr>
                        <a:t>therapist partnerships</a:t>
                      </a:r>
                    </a:p>
                    <a:p>
                      <a:pPr marL="342900" indent="-342900">
                        <a:buFont typeface="Arial" panose="020B0604020202020204" pitchFamily="34" charset="0"/>
                        <a:buChar char="•"/>
                      </a:pPr>
                      <a:r>
                        <a:rPr lang="en-US" sz="2200" b="1" kern="1200" dirty="0">
                          <a:solidFill>
                            <a:srgbClr val="595959"/>
                          </a:solidFill>
                          <a:latin typeface="+mn-lt"/>
                          <a:ea typeface="+mn-ea"/>
                          <a:cs typeface="+mn-cs"/>
                        </a:rPr>
                        <a:t>Wellness retreat </a:t>
                      </a:r>
                      <a:r>
                        <a:rPr lang="en-US" sz="2200" kern="1200" dirty="0">
                          <a:solidFill>
                            <a:srgbClr val="595959"/>
                          </a:solidFill>
                          <a:latin typeface="+mn-lt"/>
                          <a:ea typeface="+mn-ea"/>
                          <a:cs typeface="+mn-cs"/>
                        </a:rPr>
                        <a:t>packages</a:t>
                      </a:r>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IE" sz="2200" b="1" kern="1200" dirty="0">
                          <a:solidFill>
                            <a:srgbClr val="595959"/>
                          </a:solidFill>
                          <a:latin typeface="+mn-lt"/>
                          <a:ea typeface="+mn-ea"/>
                          <a:cs typeface="+mn-cs"/>
                        </a:rPr>
                        <a:t>Guided hikes </a:t>
                      </a:r>
                      <a:r>
                        <a:rPr lang="en-IE" sz="2200" kern="1200" dirty="0">
                          <a:solidFill>
                            <a:srgbClr val="595959"/>
                          </a:solidFill>
                          <a:latin typeface="+mn-lt"/>
                          <a:ea typeface="+mn-ea"/>
                          <a:cs typeface="+mn-cs"/>
                        </a:rPr>
                        <a:t>or nature tours</a:t>
                      </a:r>
                    </a:p>
                    <a:p>
                      <a:pPr marL="342900" indent="-342900">
                        <a:buFont typeface="Arial" panose="020B0604020202020204" pitchFamily="34" charset="0"/>
                        <a:buChar char="•"/>
                      </a:pPr>
                      <a:r>
                        <a:rPr lang="en-IE" sz="2200" b="1" kern="1200" dirty="0">
                          <a:solidFill>
                            <a:srgbClr val="595959"/>
                          </a:solidFill>
                          <a:latin typeface="+mn-lt"/>
                          <a:ea typeface="+mn-ea"/>
                          <a:cs typeface="+mn-cs"/>
                        </a:rPr>
                        <a:t>Bike, kayak, or surfboard </a:t>
                      </a:r>
                      <a:r>
                        <a:rPr lang="en-IE" sz="2200" kern="1200" dirty="0">
                          <a:solidFill>
                            <a:srgbClr val="595959"/>
                          </a:solidFill>
                          <a:latin typeface="+mn-lt"/>
                          <a:ea typeface="+mn-ea"/>
                          <a:cs typeface="+mn-cs"/>
                        </a:rPr>
                        <a:t>rentals</a:t>
                      </a:r>
                    </a:p>
                    <a:p>
                      <a:pPr marL="342900" indent="-342900">
                        <a:buFont typeface="Arial" panose="020B0604020202020204" pitchFamily="34" charset="0"/>
                        <a:buChar char="•"/>
                      </a:pPr>
                      <a:r>
                        <a:rPr lang="en-IE" sz="2200" b="1" kern="1200" dirty="0">
                          <a:solidFill>
                            <a:srgbClr val="595959"/>
                          </a:solidFill>
                          <a:latin typeface="+mn-lt"/>
                          <a:ea typeface="+mn-ea"/>
                          <a:cs typeface="+mn-cs"/>
                        </a:rPr>
                        <a:t>Foraging walks </a:t>
                      </a:r>
                      <a:r>
                        <a:rPr lang="en-IE" sz="2200" kern="1200" dirty="0">
                          <a:solidFill>
                            <a:srgbClr val="595959"/>
                          </a:solidFill>
                          <a:latin typeface="+mn-lt"/>
                          <a:ea typeface="+mn-ea"/>
                          <a:cs typeface="+mn-cs"/>
                        </a:rPr>
                        <a:t>or wild </a:t>
                      </a:r>
                      <a:r>
                        <a:rPr lang="en-IE" sz="2200" b="1" kern="1200" dirty="0">
                          <a:solidFill>
                            <a:srgbClr val="595959"/>
                          </a:solidFill>
                          <a:latin typeface="+mn-lt"/>
                          <a:ea typeface="+mn-ea"/>
                          <a:cs typeface="+mn-cs"/>
                        </a:rPr>
                        <a:t>swimming</a:t>
                      </a:r>
                      <a:r>
                        <a:rPr lang="en-IE" sz="2200" kern="1200" dirty="0">
                          <a:solidFill>
                            <a:srgbClr val="595959"/>
                          </a:solidFill>
                          <a:latin typeface="+mn-lt"/>
                          <a:ea typeface="+mn-ea"/>
                          <a:cs typeface="+mn-cs"/>
                        </a:rPr>
                        <a:t> experiences</a:t>
                      </a:r>
                    </a:p>
                    <a:p>
                      <a:pPr marL="342900" indent="-342900">
                        <a:buFont typeface="Arial" panose="020B0604020202020204" pitchFamily="34" charset="0"/>
                        <a:buChar char="•"/>
                      </a:pPr>
                      <a:r>
                        <a:rPr lang="en-IE" sz="2200" b="1" kern="1200" dirty="0">
                          <a:solidFill>
                            <a:srgbClr val="595959"/>
                          </a:solidFill>
                          <a:latin typeface="+mn-lt"/>
                          <a:ea typeface="+mn-ea"/>
                          <a:cs typeface="+mn-cs"/>
                        </a:rPr>
                        <a:t>Stargazing</a:t>
                      </a:r>
                      <a:r>
                        <a:rPr lang="en-IE" sz="2200" kern="1200" dirty="0">
                          <a:solidFill>
                            <a:srgbClr val="595959"/>
                          </a:solidFill>
                          <a:latin typeface="+mn-lt"/>
                          <a:ea typeface="+mn-ea"/>
                          <a:cs typeface="+mn-cs"/>
                        </a:rPr>
                        <a:t> kits or telescope rental</a:t>
                      </a:r>
                    </a:p>
                    <a:p>
                      <a:pPr marL="342900" indent="-342900">
                        <a:buFont typeface="Arial" panose="020B0604020202020204" pitchFamily="34" charset="0"/>
                        <a:buChar char="•"/>
                      </a:pPr>
                      <a:r>
                        <a:rPr lang="en-IE" sz="2200" b="1" kern="1200" dirty="0">
                          <a:solidFill>
                            <a:srgbClr val="595959"/>
                          </a:solidFill>
                          <a:latin typeface="+mn-lt"/>
                          <a:ea typeface="+mn-ea"/>
                          <a:cs typeface="+mn-cs"/>
                        </a:rPr>
                        <a:t>Campfire </a:t>
                      </a:r>
                      <a:r>
                        <a:rPr lang="en-IE" sz="2200" kern="1200" dirty="0">
                          <a:solidFill>
                            <a:srgbClr val="595959"/>
                          </a:solidFill>
                          <a:latin typeface="+mn-lt"/>
                          <a:ea typeface="+mn-ea"/>
                          <a:cs typeface="+mn-cs"/>
                        </a:rPr>
                        <a:t>experience kits (wood, marshmallows, blankets)</a:t>
                      </a:r>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1245251"/>
                  </a:ext>
                </a:extLst>
              </a:tr>
            </a:tbl>
          </a:graphicData>
        </a:graphic>
      </p:graphicFrame>
    </p:spTree>
    <p:extLst>
      <p:ext uri="{BB962C8B-B14F-4D97-AF65-F5344CB8AC3E}">
        <p14:creationId xmlns:p14="http://schemas.microsoft.com/office/powerpoint/2010/main" val="2422503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78F98-E663-477C-BFD1-76184CA4690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247C45B-FEE1-934A-3D19-79739C073DA8}"/>
              </a:ext>
            </a:extLst>
          </p:cNvPr>
          <p:cNvSpPr>
            <a:spLocks noGrp="1"/>
          </p:cNvSpPr>
          <p:nvPr>
            <p:ph type="body" sz="quarter" idx="16"/>
          </p:nvPr>
        </p:nvSpPr>
        <p:spPr/>
        <p:txBody>
          <a:bodyPr/>
          <a:lstStyle/>
          <a:p>
            <a:r>
              <a:rPr lang="en-GB" b="1" dirty="0">
                <a:solidFill>
                  <a:srgbClr val="E96751"/>
                </a:solidFill>
              </a:rPr>
              <a:t>Food and Drink Add-ons </a:t>
            </a:r>
            <a:r>
              <a:rPr lang="en-GB" sz="2800" b="0" dirty="0">
                <a:solidFill>
                  <a:srgbClr val="E96751"/>
                </a:solidFill>
              </a:rPr>
              <a:t>(Real Value Integration)</a:t>
            </a:r>
          </a:p>
        </p:txBody>
      </p:sp>
      <p:cxnSp>
        <p:nvCxnSpPr>
          <p:cNvPr id="2" name="Straight Connector 1">
            <a:extLst>
              <a:ext uri="{FF2B5EF4-FFF2-40B4-BE49-F238E27FC236}">
                <a16:creationId xmlns:a16="http://schemas.microsoft.com/office/drawing/2014/main" id="{FE6FC430-2D3D-49C2-85D2-B883F79594F2}"/>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151F4965-99B3-65DC-48FD-327E2848F067}"/>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DA9608CC-187E-4F5D-3339-8BB876BFBE0D}"/>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54CA82EB-848E-C4BB-486C-B0FE4B75CF2A}"/>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F55446E9-B12C-F806-4898-CF34B375C23F}"/>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769AE272-A93B-C55E-6B01-8A2CC89EB34B}"/>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D3D4E790-CDD3-8962-DEFE-5F83ED59A420}"/>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3EA59750-4939-2656-0BCC-CC5B7D72F6C4}"/>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0779D57E-408A-1498-DC85-B91BC7712F7C}"/>
              </a:ext>
            </a:extLst>
          </p:cNvPr>
          <p:cNvSpPr>
            <a:spLocks noGrp="1"/>
          </p:cNvSpPr>
          <p:nvPr>
            <p:ph type="body" sz="quarter" idx="18"/>
          </p:nvPr>
        </p:nvSpPr>
        <p:spPr>
          <a:xfrm>
            <a:off x="2339609" y="2284758"/>
            <a:ext cx="8942225" cy="901809"/>
          </a:xfrm>
        </p:spPr>
        <p:txBody>
          <a:bodyPr anchor="ctr"/>
          <a:lstStyle/>
          <a:p>
            <a:pPr marL="0" indent="0"/>
            <a:r>
              <a:rPr lang="en-US" sz="2200" b="1" dirty="0">
                <a:solidFill>
                  <a:schemeClr val="bg1"/>
                </a:solidFill>
              </a:rPr>
              <a:t>Breakfast Options: </a:t>
            </a:r>
            <a:r>
              <a:rPr lang="en-US" sz="2200" dirty="0">
                <a:solidFill>
                  <a:schemeClr val="bg1"/>
                </a:solidFill>
              </a:rPr>
              <a:t>€10 continental breakfast basket with pastries, fruit, juice; €15 cooked breakfast. Offer a “breakfast basket” guests can pre-order when booking or request onsite. </a:t>
            </a:r>
            <a:r>
              <a:rPr lang="en-US" sz="2200" b="1" dirty="0">
                <a:solidFill>
                  <a:schemeClr val="bg1"/>
                </a:solidFill>
              </a:rPr>
              <a:t>Value: </a:t>
            </a:r>
            <a:r>
              <a:rPr lang="en-US" sz="2200" dirty="0">
                <a:solidFill>
                  <a:schemeClr val="bg1"/>
                </a:solidFill>
              </a:rPr>
              <a:t>Easy upsell that enhances guest comfort and supports local food producers.</a:t>
            </a:r>
          </a:p>
          <a:p>
            <a:pPr marL="0" indent="0"/>
            <a:endParaRPr lang="en-US" sz="2200" dirty="0">
              <a:solidFill>
                <a:schemeClr val="bg1"/>
              </a:solidFill>
            </a:endParaRPr>
          </a:p>
        </p:txBody>
      </p:sp>
      <p:sp>
        <p:nvSpPr>
          <p:cNvPr id="17" name="Text Placeholder 4">
            <a:extLst>
              <a:ext uri="{FF2B5EF4-FFF2-40B4-BE49-F238E27FC236}">
                <a16:creationId xmlns:a16="http://schemas.microsoft.com/office/drawing/2014/main" id="{F7696294-10C8-7EE7-53ED-7B05093804B2}"/>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chemeClr val="bg1"/>
                </a:solidFill>
              </a:rPr>
              <a:t>On-Demand Evening Meals: </a:t>
            </a:r>
            <a:r>
              <a:rPr lang="en-US" sz="2200" dirty="0">
                <a:solidFill>
                  <a:schemeClr val="bg1"/>
                </a:solidFill>
              </a:rPr>
              <a:t>€20 for homemade vegetarian stew with soda bread. Collaborate with a local cook or prepare simple meals in advance. </a:t>
            </a:r>
            <a:r>
              <a:rPr lang="en-US" sz="2200" b="1" dirty="0">
                <a:solidFill>
                  <a:schemeClr val="bg1"/>
                </a:solidFill>
              </a:rPr>
              <a:t>Value: </a:t>
            </a:r>
            <a:r>
              <a:rPr lang="en-US" sz="2200" dirty="0">
                <a:solidFill>
                  <a:schemeClr val="bg1"/>
                </a:solidFill>
              </a:rPr>
              <a:t>Ideal for remote accommodations with no nearby restaurants.</a:t>
            </a:r>
          </a:p>
        </p:txBody>
      </p:sp>
      <p:sp>
        <p:nvSpPr>
          <p:cNvPr id="19" name="Text Placeholder 4">
            <a:extLst>
              <a:ext uri="{FF2B5EF4-FFF2-40B4-BE49-F238E27FC236}">
                <a16:creationId xmlns:a16="http://schemas.microsoft.com/office/drawing/2014/main" id="{C4AC2400-DFE3-5D8A-5BA2-C523871B66C1}"/>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Welcome Hampers: </a:t>
            </a:r>
            <a:r>
              <a:rPr lang="en-US" sz="2200" dirty="0">
                <a:solidFill>
                  <a:schemeClr val="bg1"/>
                </a:solidFill>
              </a:rPr>
              <a:t>€25 locally sourced cheese and wine basket. Add a checkbox to your booking form or offer it as an upsell via email before check-in. </a:t>
            </a:r>
            <a:r>
              <a:rPr lang="en-US" sz="2200" b="1" dirty="0">
                <a:solidFill>
                  <a:schemeClr val="bg1"/>
                </a:solidFill>
              </a:rPr>
              <a:t>Value: </a:t>
            </a:r>
            <a:r>
              <a:rPr lang="en-US" sz="2200" dirty="0">
                <a:solidFill>
                  <a:schemeClr val="bg1"/>
                </a:solidFill>
              </a:rPr>
              <a:t>Increases booking value and supports local food artisans.</a:t>
            </a:r>
          </a:p>
        </p:txBody>
      </p:sp>
      <p:pic>
        <p:nvPicPr>
          <p:cNvPr id="37" name="Graphic 36" descr="Fork and knife outline">
            <a:extLst>
              <a:ext uri="{FF2B5EF4-FFF2-40B4-BE49-F238E27FC236}">
                <a16:creationId xmlns:a16="http://schemas.microsoft.com/office/drawing/2014/main" id="{02EB64B5-10E2-71F2-4F7C-67EB94394D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844" y="2021451"/>
            <a:ext cx="914400" cy="914400"/>
          </a:xfrm>
          <a:prstGeom prst="rect">
            <a:avLst/>
          </a:prstGeom>
        </p:spPr>
      </p:pic>
      <p:pic>
        <p:nvPicPr>
          <p:cNvPr id="40" name="Graphic 39" descr="Fruit bowl with solid fill">
            <a:extLst>
              <a:ext uri="{FF2B5EF4-FFF2-40B4-BE49-F238E27FC236}">
                <a16:creationId xmlns:a16="http://schemas.microsoft.com/office/drawing/2014/main" id="{FE53F9CA-365B-7C78-9B38-40A692C280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90044" y="3691466"/>
            <a:ext cx="914400" cy="914400"/>
          </a:xfrm>
          <a:prstGeom prst="rect">
            <a:avLst/>
          </a:prstGeom>
        </p:spPr>
      </p:pic>
      <p:pic>
        <p:nvPicPr>
          <p:cNvPr id="41" name="Graphic 40" descr="Restaurant with solid fill">
            <a:extLst>
              <a:ext uri="{FF2B5EF4-FFF2-40B4-BE49-F238E27FC236}">
                <a16:creationId xmlns:a16="http://schemas.microsoft.com/office/drawing/2014/main" id="{5E65952C-0E62-D7CB-5A49-A1F9237EEF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8461" y="5285369"/>
            <a:ext cx="914400" cy="914400"/>
          </a:xfrm>
          <a:prstGeom prst="rect">
            <a:avLst/>
          </a:prstGeom>
        </p:spPr>
      </p:pic>
    </p:spTree>
    <p:extLst>
      <p:ext uri="{BB962C8B-B14F-4D97-AF65-F5344CB8AC3E}">
        <p14:creationId xmlns:p14="http://schemas.microsoft.com/office/powerpoint/2010/main" val="70528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2213A718-3D9B-0BC1-C2D2-0FC5D6FA454A}"/>
              </a:ext>
            </a:extLst>
          </p:cNvPr>
          <p:cNvPicPr>
            <a:picLocks noGrp="1" noChangeAspect="1"/>
          </p:cNvPicPr>
          <p:nvPr>
            <p:ph type="pic" sz="quarter" idx="67"/>
          </p:nvPr>
        </p:nvPicPr>
        <p:blipFill>
          <a:blip r:embed="rId2"/>
          <a:srcRect l="27724" r="27724"/>
          <a:stretch>
            <a:fillRect/>
          </a:stretch>
        </p:blipFill>
        <p:spPr/>
      </p:pic>
      <p:sp>
        <p:nvSpPr>
          <p:cNvPr id="25" name="Freeform 28">
            <a:extLst>
              <a:ext uri="{FF2B5EF4-FFF2-40B4-BE49-F238E27FC236}">
                <a16:creationId xmlns:a16="http://schemas.microsoft.com/office/drawing/2014/main" id="{2B0643EF-23A9-F1CA-F3CB-AA39F9C2799E}"/>
              </a:ext>
            </a:extLst>
          </p:cNvPr>
          <p:cNvSpPr/>
          <p:nvPr/>
        </p:nvSpPr>
        <p:spPr>
          <a:xfrm>
            <a:off x="-15515" y="175448"/>
            <a:ext cx="11643661" cy="1115424"/>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8" name="Text Placeholder 32">
            <a:extLst>
              <a:ext uri="{FF2B5EF4-FFF2-40B4-BE49-F238E27FC236}">
                <a16:creationId xmlns:a16="http://schemas.microsoft.com/office/drawing/2014/main" id="{BCF5F6FA-AAD9-9C91-E54B-28C24950AAB6}"/>
              </a:ext>
            </a:extLst>
          </p:cNvPr>
          <p:cNvSpPr txBox="1">
            <a:spLocks/>
          </p:cNvSpPr>
          <p:nvPr/>
        </p:nvSpPr>
        <p:spPr>
          <a:xfrm>
            <a:off x="618564" y="4149392"/>
            <a:ext cx="2567289" cy="1399756"/>
          </a:xfrm>
          <a:prstGeom prst="rect">
            <a:avLst/>
          </a:prstGeom>
        </p:spPr>
        <p:txBody>
          <a:bodyPr anchor="t">
            <a:noAutofit/>
          </a:bodyPr>
          <a:lstStyle>
            <a:lvl1pPr marL="0" indent="0" algn="l" defTabSz="914400" rtl="0" eaLnBrk="1" latinLnBrk="0" hangingPunct="1">
              <a:lnSpc>
                <a:spcPts val="1220"/>
              </a:lnSpc>
              <a:spcBef>
                <a:spcPts val="0"/>
              </a:spcBef>
              <a:buFont typeface="Arial" panose="020B0604020202020204" pitchFamily="34" charset="0"/>
              <a:buNone/>
              <a:defRPr lang="en-US" sz="2000" b="1" kern="1200" dirty="0">
                <a:solidFill>
                  <a:schemeClr val="bg1">
                    <a:lumMod val="95000"/>
                  </a:schemeClr>
                </a:solidFill>
                <a:latin typeface="+mn-lt"/>
                <a:ea typeface="+mn-ea"/>
                <a:cs typeface="+mn-cs"/>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600"/>
              </a:spcAft>
            </a:pPr>
            <a:r>
              <a:rPr lang="en-US" sz="2400" b="0" dirty="0"/>
              <a:t>Understanding Your Revenue &amp; Booking Capacity</a:t>
            </a:r>
          </a:p>
          <a:p>
            <a:pPr algn="ctr">
              <a:lnSpc>
                <a:spcPct val="100000"/>
              </a:lnSpc>
              <a:spcAft>
                <a:spcPts val="600"/>
              </a:spcAft>
            </a:pPr>
            <a:r>
              <a:rPr lang="en-US" sz="2400" b="0" dirty="0"/>
              <a:t> </a:t>
            </a:r>
            <a:endParaRPr lang="en-IE" sz="2400" b="0" dirty="0"/>
          </a:p>
        </p:txBody>
      </p:sp>
      <p:sp>
        <p:nvSpPr>
          <p:cNvPr id="20" name="Text Placeholder 32">
            <a:extLst>
              <a:ext uri="{FF2B5EF4-FFF2-40B4-BE49-F238E27FC236}">
                <a16:creationId xmlns:a16="http://schemas.microsoft.com/office/drawing/2014/main" id="{FF84F57D-849F-76A2-791B-54766914D48C}"/>
              </a:ext>
            </a:extLst>
          </p:cNvPr>
          <p:cNvSpPr txBox="1">
            <a:spLocks/>
          </p:cNvSpPr>
          <p:nvPr/>
        </p:nvSpPr>
        <p:spPr>
          <a:xfrm>
            <a:off x="1021967" y="3678554"/>
            <a:ext cx="2163887" cy="243728"/>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8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Section 3</a:t>
            </a:r>
            <a:endParaRPr lang="en-US" sz="2400" b="0" dirty="0"/>
          </a:p>
        </p:txBody>
      </p:sp>
      <p:sp>
        <p:nvSpPr>
          <p:cNvPr id="21" name="Text Placeholder 7">
            <a:extLst>
              <a:ext uri="{FF2B5EF4-FFF2-40B4-BE49-F238E27FC236}">
                <a16:creationId xmlns:a16="http://schemas.microsoft.com/office/drawing/2014/main" id="{54A9E1EB-CB86-5433-DDA5-BB7B0DB8EFD2}"/>
              </a:ext>
            </a:extLst>
          </p:cNvPr>
          <p:cNvSpPr txBox="1">
            <a:spLocks/>
          </p:cNvSpPr>
          <p:nvPr/>
        </p:nvSpPr>
        <p:spPr>
          <a:xfrm rot="16200000">
            <a:off x="-1489372" y="4623041"/>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Photo Credit: Teapot Lane, Leitrim, Ireland</a:t>
            </a:r>
          </a:p>
          <a:p>
            <a:endParaRPr lang="en-GB"/>
          </a:p>
        </p:txBody>
      </p:sp>
      <p:sp>
        <p:nvSpPr>
          <p:cNvPr id="23" name="Text Placeholder 23">
            <a:extLst>
              <a:ext uri="{FF2B5EF4-FFF2-40B4-BE49-F238E27FC236}">
                <a16:creationId xmlns:a16="http://schemas.microsoft.com/office/drawing/2014/main" id="{D07168C4-22F0-1BDA-9E84-DFFC65D05796}"/>
              </a:ext>
            </a:extLst>
          </p:cNvPr>
          <p:cNvSpPr txBox="1">
            <a:spLocks/>
          </p:cNvSpPr>
          <p:nvPr/>
        </p:nvSpPr>
        <p:spPr>
          <a:xfrm rot="16200000">
            <a:off x="-1489372" y="4623041"/>
            <a:ext cx="2953721"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Photo Credit: </a:t>
            </a:r>
            <a:endParaRPr lang="en-US" dirty="0"/>
          </a:p>
        </p:txBody>
      </p:sp>
      <p:sp>
        <p:nvSpPr>
          <p:cNvPr id="27" name="Text Placeholder 16">
            <a:extLst>
              <a:ext uri="{FF2B5EF4-FFF2-40B4-BE49-F238E27FC236}">
                <a16:creationId xmlns:a16="http://schemas.microsoft.com/office/drawing/2014/main" id="{094182AB-BB92-0220-5098-66816516DF52}"/>
              </a:ext>
            </a:extLst>
          </p:cNvPr>
          <p:cNvSpPr txBox="1">
            <a:spLocks/>
          </p:cNvSpPr>
          <p:nvPr/>
        </p:nvSpPr>
        <p:spPr>
          <a:xfrm rot="16200000">
            <a:off x="7283513" y="2785767"/>
            <a:ext cx="6351996" cy="8228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6600" dirty="0">
                <a:solidFill>
                  <a:srgbClr val="E96751"/>
                </a:solidFill>
              </a:rPr>
              <a:t>CONTENTS</a:t>
            </a:r>
          </a:p>
        </p:txBody>
      </p:sp>
      <p:sp>
        <p:nvSpPr>
          <p:cNvPr id="28" name="Text Placeholder 16">
            <a:extLst>
              <a:ext uri="{FF2B5EF4-FFF2-40B4-BE49-F238E27FC236}">
                <a16:creationId xmlns:a16="http://schemas.microsoft.com/office/drawing/2014/main" id="{17A5E110-1A88-FA90-4E2D-BFBBDED33D11}"/>
              </a:ext>
            </a:extLst>
          </p:cNvPr>
          <p:cNvSpPr txBox="1">
            <a:spLocks/>
          </p:cNvSpPr>
          <p:nvPr/>
        </p:nvSpPr>
        <p:spPr>
          <a:xfrm>
            <a:off x="448808" y="158322"/>
            <a:ext cx="10973347" cy="87434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IE" sz="4000" b="1" dirty="0">
                <a:solidFill>
                  <a:schemeClr val="bg1"/>
                </a:solidFill>
              </a:rPr>
              <a:t>Module 8 </a:t>
            </a:r>
            <a:r>
              <a:rPr lang="en-US" dirty="0">
                <a:solidFill>
                  <a:schemeClr val="bg1"/>
                </a:solidFill>
              </a:rPr>
              <a:t>Laying the Financial Foundations for a Viable Accommodation Business</a:t>
            </a:r>
            <a:endParaRPr lang="en-GB" dirty="0">
              <a:solidFill>
                <a:schemeClr val="bg1"/>
              </a:solidFill>
            </a:endParaRPr>
          </a:p>
        </p:txBody>
      </p:sp>
    </p:spTree>
    <p:extLst>
      <p:ext uri="{BB962C8B-B14F-4D97-AF65-F5344CB8AC3E}">
        <p14:creationId xmlns:p14="http://schemas.microsoft.com/office/powerpoint/2010/main" val="1096609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CE4CB-226C-BB81-032F-48D26B398A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E1B43BF-97EC-B58C-C17F-7FA8C4513283}"/>
              </a:ext>
            </a:extLst>
          </p:cNvPr>
          <p:cNvSpPr>
            <a:spLocks noGrp="1"/>
          </p:cNvSpPr>
          <p:nvPr>
            <p:ph type="body" sz="quarter" idx="16"/>
          </p:nvPr>
        </p:nvSpPr>
        <p:spPr/>
        <p:txBody>
          <a:bodyPr/>
          <a:lstStyle/>
          <a:p>
            <a:r>
              <a:rPr lang="en-GB" b="1" dirty="0">
                <a:solidFill>
                  <a:srgbClr val="E96751"/>
                </a:solidFill>
              </a:rPr>
              <a:t>Wellness and Wellbeing Experiences </a:t>
            </a:r>
            <a:r>
              <a:rPr lang="en-GB" sz="2800" b="0" dirty="0">
                <a:solidFill>
                  <a:srgbClr val="E96751"/>
                </a:solidFill>
              </a:rPr>
              <a:t>(Real Value Integration)</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84D7937D-3D08-0691-3BC9-8A7E033A690D}"/>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49F61185-A6BC-7828-D239-FB0E8BC6B025}"/>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11475CA1-DDA1-EC8A-23AB-EC8E7778E5ED}"/>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buNone/>
            </a:pPr>
            <a:endParaRPr lang="en-GB" sz="5600" kern="1200"/>
          </a:p>
        </p:txBody>
      </p:sp>
      <p:sp>
        <p:nvSpPr>
          <p:cNvPr id="11" name="Oval 10">
            <a:extLst>
              <a:ext uri="{FF2B5EF4-FFF2-40B4-BE49-F238E27FC236}">
                <a16:creationId xmlns:a16="http://schemas.microsoft.com/office/drawing/2014/main" id="{86B6023B-840A-0501-EA9D-4E2DF11B54AB}"/>
              </a:ext>
            </a:extLst>
          </p:cNvPr>
          <p:cNvSpPr/>
          <p:nvPr/>
        </p:nvSpPr>
        <p:spPr>
          <a:xfrm>
            <a:off x="904785"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D3E16E82-1332-8A89-3592-DB1D3D5B7661}"/>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buNone/>
            </a:pPr>
            <a:endParaRPr lang="en-GB" sz="5600" kern="1200"/>
          </a:p>
        </p:txBody>
      </p:sp>
      <p:sp>
        <p:nvSpPr>
          <p:cNvPr id="13" name="Oval 12">
            <a:extLst>
              <a:ext uri="{FF2B5EF4-FFF2-40B4-BE49-F238E27FC236}">
                <a16:creationId xmlns:a16="http://schemas.microsoft.com/office/drawing/2014/main" id="{C081C4F1-29F7-94F7-6BED-E32DD63C7A87}"/>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71D5F65E-F6CA-054F-9E2D-42E3A60887A2}"/>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buNone/>
            </a:pPr>
            <a:endParaRPr lang="en-GB" sz="5600" kern="1200"/>
          </a:p>
        </p:txBody>
      </p:sp>
      <p:sp>
        <p:nvSpPr>
          <p:cNvPr id="15" name="Oval 14">
            <a:extLst>
              <a:ext uri="{FF2B5EF4-FFF2-40B4-BE49-F238E27FC236}">
                <a16:creationId xmlns:a16="http://schemas.microsoft.com/office/drawing/2014/main" id="{87886707-D085-A603-1E77-DE3061431A6C}"/>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DC412FC6-72AE-6871-491B-8464E00D9C4A}"/>
              </a:ext>
            </a:extLst>
          </p:cNvPr>
          <p:cNvSpPr>
            <a:spLocks noGrp="1"/>
          </p:cNvSpPr>
          <p:nvPr>
            <p:ph type="body" sz="quarter" idx="18"/>
          </p:nvPr>
        </p:nvSpPr>
        <p:spPr>
          <a:xfrm>
            <a:off x="2339609" y="2110656"/>
            <a:ext cx="8942225" cy="901809"/>
          </a:xfrm>
        </p:spPr>
        <p:txBody>
          <a:bodyPr anchor="ctr"/>
          <a:lstStyle/>
          <a:p>
            <a:pPr marL="0" indent="0">
              <a:lnSpc>
                <a:spcPct val="100000"/>
              </a:lnSpc>
              <a:spcBef>
                <a:spcPts val="0"/>
              </a:spcBef>
            </a:pPr>
            <a:r>
              <a:rPr lang="en-US" sz="2200" b="1" dirty="0">
                <a:solidFill>
                  <a:schemeClr val="bg1"/>
                </a:solidFill>
              </a:rPr>
              <a:t>Private Hot Tub/Sauna Use: </a:t>
            </a:r>
            <a:r>
              <a:rPr lang="en-US" sz="2200" dirty="0">
                <a:solidFill>
                  <a:schemeClr val="bg1"/>
                </a:solidFill>
              </a:rPr>
              <a:t>€25 for a 1-hour private hot tub session. Have bookable time slots, a smart lock or an outdoor privacy curtain setup.</a:t>
            </a:r>
          </a:p>
          <a:p>
            <a:pPr marL="0" indent="0">
              <a:lnSpc>
                <a:spcPct val="100000"/>
              </a:lnSpc>
              <a:spcBef>
                <a:spcPts val="0"/>
              </a:spcBef>
            </a:pPr>
            <a:r>
              <a:rPr lang="en-US" sz="2200" b="1" dirty="0">
                <a:solidFill>
                  <a:schemeClr val="bg1"/>
                </a:solidFill>
              </a:rPr>
              <a:t>Value: </a:t>
            </a:r>
            <a:r>
              <a:rPr lang="en-US" sz="2200" dirty="0">
                <a:solidFill>
                  <a:schemeClr val="bg1"/>
                </a:solidFill>
              </a:rPr>
              <a:t>Elevates luxury and appeals to couples or wellness </a:t>
            </a:r>
            <a:r>
              <a:rPr lang="en-US" sz="2200" dirty="0" err="1">
                <a:solidFill>
                  <a:schemeClr val="bg1"/>
                </a:solidFill>
              </a:rPr>
              <a:t>travellers</a:t>
            </a:r>
            <a:r>
              <a:rPr lang="en-US" sz="2200" dirty="0">
                <a:solidFill>
                  <a:schemeClr val="bg1"/>
                </a:solidFill>
              </a:rPr>
              <a:t>.</a:t>
            </a:r>
          </a:p>
        </p:txBody>
      </p:sp>
      <p:sp>
        <p:nvSpPr>
          <p:cNvPr id="17" name="Text Placeholder 4">
            <a:extLst>
              <a:ext uri="{FF2B5EF4-FFF2-40B4-BE49-F238E27FC236}">
                <a16:creationId xmlns:a16="http://schemas.microsoft.com/office/drawing/2014/main" id="{46EF66BE-D2B4-1EB8-1A2C-1767B269B065}"/>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pPr>
            <a:r>
              <a:rPr lang="en-US" sz="2200" b="1" dirty="0">
                <a:solidFill>
                  <a:schemeClr val="bg1"/>
                </a:solidFill>
              </a:rPr>
              <a:t>Forest Bathing or Mindful Walks: </a:t>
            </a:r>
            <a:r>
              <a:rPr lang="en-US" sz="2200" dirty="0">
                <a:solidFill>
                  <a:schemeClr val="bg1"/>
                </a:solidFill>
              </a:rPr>
              <a:t>€10 guided silent walk-through local woodland. Add to Airbnb Experiences or create your own website booking link. </a:t>
            </a:r>
            <a:r>
              <a:rPr lang="en-US" sz="2200" b="1" dirty="0">
                <a:solidFill>
                  <a:schemeClr val="bg1"/>
                </a:solidFill>
              </a:rPr>
              <a:t>Value: </a:t>
            </a:r>
            <a:r>
              <a:rPr lang="en-US" sz="2200" dirty="0">
                <a:solidFill>
                  <a:schemeClr val="bg1"/>
                </a:solidFill>
              </a:rPr>
              <a:t>Enhances nature immersion and mental health value of the stay.</a:t>
            </a:r>
          </a:p>
        </p:txBody>
      </p:sp>
      <p:sp>
        <p:nvSpPr>
          <p:cNvPr id="19" name="Text Placeholder 4">
            <a:extLst>
              <a:ext uri="{FF2B5EF4-FFF2-40B4-BE49-F238E27FC236}">
                <a16:creationId xmlns:a16="http://schemas.microsoft.com/office/drawing/2014/main" id="{2172F062-9F79-6734-7399-5DC8DB5D8526}"/>
              </a:ext>
            </a:extLst>
          </p:cNvPr>
          <p:cNvSpPr txBox="1">
            <a:spLocks/>
          </p:cNvSpPr>
          <p:nvPr/>
        </p:nvSpPr>
        <p:spPr>
          <a:xfrm>
            <a:off x="2653683" y="3681743"/>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pPr>
            <a:r>
              <a:rPr lang="en-US" sz="2200" b="1" dirty="0">
                <a:solidFill>
                  <a:schemeClr val="bg1"/>
                </a:solidFill>
              </a:rPr>
              <a:t>Yoga or Meditation Classes: </a:t>
            </a:r>
            <a:r>
              <a:rPr lang="en-US" sz="2200" dirty="0">
                <a:solidFill>
                  <a:schemeClr val="bg1"/>
                </a:solidFill>
              </a:rPr>
              <a:t>€15 per person for a morning yoga session led by a local instructor. Host sessions on a lawn, deck, or indoor space; include in retreat packages. </a:t>
            </a:r>
            <a:r>
              <a:rPr lang="en-US" sz="2200" b="1" dirty="0">
                <a:solidFill>
                  <a:schemeClr val="bg1"/>
                </a:solidFill>
              </a:rPr>
              <a:t>Value: </a:t>
            </a:r>
            <a:r>
              <a:rPr lang="en-US" sz="2200" dirty="0">
                <a:solidFill>
                  <a:schemeClr val="bg1"/>
                </a:solidFill>
              </a:rPr>
              <a:t>Supports health-focused guests and attracts wellness-seekers.</a:t>
            </a:r>
          </a:p>
        </p:txBody>
      </p:sp>
      <p:pic>
        <p:nvPicPr>
          <p:cNvPr id="5" name="Graphic 4" descr="Yoga with solid fill">
            <a:extLst>
              <a:ext uri="{FF2B5EF4-FFF2-40B4-BE49-F238E27FC236}">
                <a16:creationId xmlns:a16="http://schemas.microsoft.com/office/drawing/2014/main" id="{B37915F8-C76A-687B-20F3-E1B77369B0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7780" y="3636012"/>
            <a:ext cx="914400" cy="914400"/>
          </a:xfrm>
          <a:prstGeom prst="rect">
            <a:avLst/>
          </a:prstGeom>
        </p:spPr>
      </p:pic>
      <p:pic>
        <p:nvPicPr>
          <p:cNvPr id="7" name="Graphic 6" descr="Lotus Flower with solid fill">
            <a:extLst>
              <a:ext uri="{FF2B5EF4-FFF2-40B4-BE49-F238E27FC236}">
                <a16:creationId xmlns:a16="http://schemas.microsoft.com/office/drawing/2014/main" id="{95D660AB-13F7-3B3D-E9F6-500EFE579C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4918" y="2017394"/>
            <a:ext cx="914400" cy="914400"/>
          </a:xfrm>
          <a:prstGeom prst="rect">
            <a:avLst/>
          </a:prstGeom>
        </p:spPr>
      </p:pic>
      <p:pic>
        <p:nvPicPr>
          <p:cNvPr id="18" name="Graphic 17" descr="Road with solid fill">
            <a:extLst>
              <a:ext uri="{FF2B5EF4-FFF2-40B4-BE49-F238E27FC236}">
                <a16:creationId xmlns:a16="http://schemas.microsoft.com/office/drawing/2014/main" id="{98398AB7-765E-86C0-A44E-5C9435E774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8442" y="5292743"/>
            <a:ext cx="914400" cy="914400"/>
          </a:xfrm>
          <a:prstGeom prst="rect">
            <a:avLst/>
          </a:prstGeom>
        </p:spPr>
      </p:pic>
    </p:spTree>
    <p:extLst>
      <p:ext uri="{BB962C8B-B14F-4D97-AF65-F5344CB8AC3E}">
        <p14:creationId xmlns:p14="http://schemas.microsoft.com/office/powerpoint/2010/main" val="950752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4DA83-994F-C1E0-EE07-0DCFF426293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91740C8-53DD-49B5-4D80-5FDBAFE062A5}"/>
              </a:ext>
            </a:extLst>
          </p:cNvPr>
          <p:cNvSpPr>
            <a:spLocks noGrp="1"/>
          </p:cNvSpPr>
          <p:nvPr>
            <p:ph type="body" sz="quarter" idx="16"/>
          </p:nvPr>
        </p:nvSpPr>
        <p:spPr/>
        <p:txBody>
          <a:bodyPr/>
          <a:lstStyle/>
          <a:p>
            <a:r>
              <a:rPr lang="en-GB" b="1" dirty="0">
                <a:solidFill>
                  <a:srgbClr val="E96751"/>
                </a:solidFill>
              </a:rPr>
              <a:t>Outdoor &amp; Adventure Activities </a:t>
            </a:r>
            <a:r>
              <a:rPr lang="en-GB" sz="2800" b="0" dirty="0">
                <a:solidFill>
                  <a:srgbClr val="E96751"/>
                </a:solidFill>
              </a:rPr>
              <a:t>(Real Value Integration)</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9F9F6F43-7392-A58D-8E9D-4AC754410625}"/>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0DCBD132-B488-1BD2-ED3C-889296545E12}"/>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BE825747-9A20-C6AB-8058-02AD3E6024A3}"/>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EB90FF18-645F-DD0C-A1AD-647750269740}"/>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2792C14A-6169-1182-C7C3-DF946D7DBEB4}"/>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C4957197-FD62-15C4-76D7-DDE1FA25BF65}"/>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F7B07107-2813-95C3-745F-F9475DE0183D}"/>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6DB9D59D-98CC-9915-A473-80C9CEB4A7FF}"/>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EF915284-8D74-4A76-793E-593C50EB1542}"/>
              </a:ext>
            </a:extLst>
          </p:cNvPr>
          <p:cNvSpPr>
            <a:spLocks noGrp="1"/>
          </p:cNvSpPr>
          <p:nvPr>
            <p:ph type="body" sz="quarter" idx="18"/>
          </p:nvPr>
        </p:nvSpPr>
        <p:spPr>
          <a:xfrm>
            <a:off x="2339609" y="2110656"/>
            <a:ext cx="8942225" cy="901809"/>
          </a:xfrm>
        </p:spPr>
        <p:txBody>
          <a:bodyPr anchor="ctr"/>
          <a:lstStyle/>
          <a:p>
            <a:pPr marL="0" indent="0"/>
            <a:r>
              <a:rPr lang="en-US" sz="2200" b="1" dirty="0">
                <a:solidFill>
                  <a:schemeClr val="bg1"/>
                </a:solidFill>
              </a:rPr>
              <a:t>Guided Hikes, Nature or Mythology Walks: </a:t>
            </a:r>
            <a:r>
              <a:rPr lang="en-US" sz="2200" dirty="0">
                <a:solidFill>
                  <a:schemeClr val="bg1"/>
                </a:solidFill>
              </a:rPr>
              <a:t>€20 guided local hike; €25 for “Legends of the Landscape” storytelling walk. Offer on specific days or through partnership with local eco-guides. </a:t>
            </a:r>
            <a:r>
              <a:rPr lang="en-US" sz="2200" b="1" dirty="0">
                <a:solidFill>
                  <a:schemeClr val="bg1"/>
                </a:solidFill>
              </a:rPr>
              <a:t>Value: </a:t>
            </a:r>
            <a:r>
              <a:rPr lang="en-US" sz="2200" dirty="0">
                <a:solidFill>
                  <a:schemeClr val="bg1"/>
                </a:solidFill>
              </a:rPr>
              <a:t>Adds value to the rural or nature-based location.</a:t>
            </a:r>
          </a:p>
        </p:txBody>
      </p:sp>
      <p:sp>
        <p:nvSpPr>
          <p:cNvPr id="17" name="Text Placeholder 4">
            <a:extLst>
              <a:ext uri="{FF2B5EF4-FFF2-40B4-BE49-F238E27FC236}">
                <a16:creationId xmlns:a16="http://schemas.microsoft.com/office/drawing/2014/main" id="{72F9AF80-466E-8A1C-C061-B763F1F67350}"/>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chemeClr val="bg1"/>
                </a:solidFill>
              </a:rPr>
              <a:t>Campfire Kits or Stargazing Packs:  </a:t>
            </a:r>
            <a:r>
              <a:rPr lang="en-US" sz="2200" dirty="0">
                <a:solidFill>
                  <a:schemeClr val="bg1"/>
                </a:solidFill>
              </a:rPr>
              <a:t>€15 stargazing pack with binoculars, blanket, thermos &amp; star map. Market as a romantic or family experience; prepare kits in advance. </a:t>
            </a:r>
            <a:r>
              <a:rPr lang="en-US" sz="2200" b="1" dirty="0">
                <a:solidFill>
                  <a:schemeClr val="bg1"/>
                </a:solidFill>
              </a:rPr>
              <a:t>Value: </a:t>
            </a:r>
            <a:r>
              <a:rPr lang="en-US" sz="2200" dirty="0">
                <a:solidFill>
                  <a:schemeClr val="bg1"/>
                </a:solidFill>
              </a:rPr>
              <a:t>Turns a night under the stars into a curated, memorable moment.</a:t>
            </a:r>
          </a:p>
        </p:txBody>
      </p:sp>
      <p:sp>
        <p:nvSpPr>
          <p:cNvPr id="19" name="Text Placeholder 4">
            <a:extLst>
              <a:ext uri="{FF2B5EF4-FFF2-40B4-BE49-F238E27FC236}">
                <a16:creationId xmlns:a16="http://schemas.microsoft.com/office/drawing/2014/main" id="{9DE8DD61-FCFD-2CDE-DB39-1885DA573DFA}"/>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Bicycle, Kayak, Paddleboard or Surfboard Rental: </a:t>
            </a:r>
            <a:r>
              <a:rPr lang="en-US" sz="2200" dirty="0">
                <a:solidFill>
                  <a:schemeClr val="bg1"/>
                </a:solidFill>
              </a:rPr>
              <a:t>€15/day bike hire; €30/day surfboard hire. Store equipment onsite or refer to a local outdoor shop for commission. </a:t>
            </a:r>
            <a:r>
              <a:rPr lang="en-US" sz="2200" b="1" dirty="0">
                <a:solidFill>
                  <a:schemeClr val="bg1"/>
                </a:solidFill>
              </a:rPr>
              <a:t>Value: </a:t>
            </a:r>
            <a:r>
              <a:rPr lang="en-US" sz="2200" dirty="0">
                <a:solidFill>
                  <a:schemeClr val="bg1"/>
                </a:solidFill>
              </a:rPr>
              <a:t>Attracts active </a:t>
            </a:r>
            <a:r>
              <a:rPr lang="en-US" sz="2200" dirty="0" err="1">
                <a:solidFill>
                  <a:schemeClr val="bg1"/>
                </a:solidFill>
              </a:rPr>
              <a:t>travellers</a:t>
            </a:r>
            <a:r>
              <a:rPr lang="en-US" sz="2200" dirty="0">
                <a:solidFill>
                  <a:schemeClr val="bg1"/>
                </a:solidFill>
              </a:rPr>
              <a:t> and families, encourages longer stays.</a:t>
            </a:r>
          </a:p>
        </p:txBody>
      </p:sp>
      <p:pic>
        <p:nvPicPr>
          <p:cNvPr id="5" name="Graphic 4" descr="Hike with solid fill">
            <a:extLst>
              <a:ext uri="{FF2B5EF4-FFF2-40B4-BE49-F238E27FC236}">
                <a16:creationId xmlns:a16="http://schemas.microsoft.com/office/drawing/2014/main" id="{7563CA33-F867-15D6-946A-673804382D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8461" y="2056324"/>
            <a:ext cx="914400" cy="914400"/>
          </a:xfrm>
          <a:prstGeom prst="rect">
            <a:avLst/>
          </a:prstGeom>
        </p:spPr>
      </p:pic>
      <p:pic>
        <p:nvPicPr>
          <p:cNvPr id="7" name="Graphic 6" descr="Cycling with solid fill">
            <a:extLst>
              <a:ext uri="{FF2B5EF4-FFF2-40B4-BE49-F238E27FC236}">
                <a16:creationId xmlns:a16="http://schemas.microsoft.com/office/drawing/2014/main" id="{9462A31E-7618-A63E-B771-F5C070113F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7765" y="3636012"/>
            <a:ext cx="914400" cy="914400"/>
          </a:xfrm>
          <a:prstGeom prst="rect">
            <a:avLst/>
          </a:prstGeom>
        </p:spPr>
      </p:pic>
      <p:pic>
        <p:nvPicPr>
          <p:cNvPr id="18" name="Graphic 17" descr="Roasting Marshmallows with solid fill">
            <a:extLst>
              <a:ext uri="{FF2B5EF4-FFF2-40B4-BE49-F238E27FC236}">
                <a16:creationId xmlns:a16="http://schemas.microsoft.com/office/drawing/2014/main" id="{007C3A6D-BA31-AC58-97BE-84329CF6A9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3842" y="5292743"/>
            <a:ext cx="914400" cy="914400"/>
          </a:xfrm>
          <a:prstGeom prst="rect">
            <a:avLst/>
          </a:prstGeom>
        </p:spPr>
      </p:pic>
    </p:spTree>
    <p:extLst>
      <p:ext uri="{BB962C8B-B14F-4D97-AF65-F5344CB8AC3E}">
        <p14:creationId xmlns:p14="http://schemas.microsoft.com/office/powerpoint/2010/main" val="2401331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423CF-09E9-49CE-5609-4D7CD9CAC98F}"/>
            </a:ext>
          </a:extLst>
        </p:cNvPr>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138CB12D-92F2-5F64-95C6-D91744AA1E4C}"/>
              </a:ext>
            </a:extLst>
          </p:cNvPr>
          <p:cNvGraphicFramePr>
            <a:graphicFrameLocks noGrp="1"/>
          </p:cNvGraphicFramePr>
          <p:nvPr>
            <p:extLst>
              <p:ext uri="{D42A27DB-BD31-4B8C-83A1-F6EECF244321}">
                <p14:modId xmlns:p14="http://schemas.microsoft.com/office/powerpoint/2010/main" val="3776806389"/>
              </p:ext>
            </p:extLst>
          </p:nvPr>
        </p:nvGraphicFramePr>
        <p:xfrm>
          <a:off x="721982" y="1776941"/>
          <a:ext cx="10600833" cy="3566160"/>
        </p:xfrm>
        <a:graphic>
          <a:graphicData uri="http://schemas.openxmlformats.org/drawingml/2006/table">
            <a:tbl>
              <a:tblPr firstRow="1" bandRow="1">
                <a:tableStyleId>{5C22544A-7EE6-4342-B048-85BDC9FD1C3A}</a:tableStyleId>
              </a:tblPr>
              <a:tblGrid>
                <a:gridCol w="3533611">
                  <a:extLst>
                    <a:ext uri="{9D8B030D-6E8A-4147-A177-3AD203B41FA5}">
                      <a16:colId xmlns:a16="http://schemas.microsoft.com/office/drawing/2014/main" val="3672560847"/>
                    </a:ext>
                  </a:extLst>
                </a:gridCol>
                <a:gridCol w="3533611">
                  <a:extLst>
                    <a:ext uri="{9D8B030D-6E8A-4147-A177-3AD203B41FA5}">
                      <a16:colId xmlns:a16="http://schemas.microsoft.com/office/drawing/2014/main" val="2281810728"/>
                    </a:ext>
                  </a:extLst>
                </a:gridCol>
                <a:gridCol w="3533611">
                  <a:extLst>
                    <a:ext uri="{9D8B030D-6E8A-4147-A177-3AD203B41FA5}">
                      <a16:colId xmlns:a16="http://schemas.microsoft.com/office/drawing/2014/main" val="1963352348"/>
                    </a:ext>
                  </a:extLst>
                </a:gridCol>
              </a:tblGrid>
              <a:tr h="370840">
                <a:tc>
                  <a:txBody>
                    <a:bodyPr/>
                    <a:lstStyle/>
                    <a:p>
                      <a:pPr algn="ctr"/>
                      <a:r>
                        <a:rPr lang="en-IE" sz="2400" dirty="0"/>
                        <a:t>Creative Experiences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lgn="ctr"/>
                      <a:r>
                        <a:rPr lang="en-IE" sz="2400" dirty="0"/>
                        <a:t>Eco &amp; Farm Tourism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lgn="ctr"/>
                      <a:r>
                        <a:rPr lang="en-IE" sz="2400" dirty="0"/>
                        <a:t>Retail &amp; Merchandise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1379626245"/>
                  </a:ext>
                </a:extLst>
              </a:tr>
              <a:tr h="370840">
                <a:tc>
                  <a:txBody>
                    <a:bodyPr/>
                    <a:lstStyle/>
                    <a:p>
                      <a:pPr marL="342900" indent="-342900">
                        <a:buFont typeface="Arial" panose="020B0604020202020204" pitchFamily="34" charset="0"/>
                        <a:buChar char="•"/>
                      </a:pPr>
                      <a:r>
                        <a:rPr lang="en-US" sz="2200" b="1" dirty="0">
                          <a:solidFill>
                            <a:srgbClr val="595959"/>
                          </a:solidFill>
                        </a:rPr>
                        <a:t>Craft workshops </a:t>
                      </a:r>
                      <a:r>
                        <a:rPr lang="en-US" sz="2200" dirty="0">
                          <a:solidFill>
                            <a:srgbClr val="595959"/>
                          </a:solidFill>
                        </a:rPr>
                        <a:t>(e.g. pottery, basket weaving)</a:t>
                      </a:r>
                    </a:p>
                    <a:p>
                      <a:pPr marL="342900" indent="-342900">
                        <a:buFont typeface="Arial" panose="020B0604020202020204" pitchFamily="34" charset="0"/>
                        <a:buChar char="•"/>
                      </a:pPr>
                      <a:r>
                        <a:rPr lang="en-US" sz="2200" b="1" dirty="0">
                          <a:solidFill>
                            <a:srgbClr val="595959"/>
                          </a:solidFill>
                        </a:rPr>
                        <a:t>Cooking or baking </a:t>
                      </a:r>
                      <a:r>
                        <a:rPr lang="en-US" sz="2200" dirty="0">
                          <a:solidFill>
                            <a:srgbClr val="595959"/>
                          </a:solidFill>
                        </a:rPr>
                        <a:t>lessons (e.g. sourdough, boxty)</a:t>
                      </a:r>
                    </a:p>
                    <a:p>
                      <a:pPr marL="342900" indent="-342900">
                        <a:buFont typeface="Arial" panose="020B0604020202020204" pitchFamily="34" charset="0"/>
                        <a:buChar char="•"/>
                      </a:pPr>
                      <a:r>
                        <a:rPr lang="en-US" sz="2200" b="1" dirty="0">
                          <a:solidFill>
                            <a:srgbClr val="595959"/>
                          </a:solidFill>
                        </a:rPr>
                        <a:t>Art or photography </a:t>
                      </a:r>
                      <a:r>
                        <a:rPr lang="en-US" sz="2200" dirty="0">
                          <a:solidFill>
                            <a:srgbClr val="595959"/>
                          </a:solidFill>
                        </a:rPr>
                        <a:t>classes using the local landscape</a:t>
                      </a:r>
                    </a:p>
                    <a:p>
                      <a:pPr marL="342900" indent="-342900">
                        <a:buFont typeface="Arial" panose="020B0604020202020204" pitchFamily="34" charset="0"/>
                        <a:buChar char="•"/>
                      </a:pPr>
                      <a:r>
                        <a:rPr lang="en-US" sz="2200" b="1" dirty="0">
                          <a:solidFill>
                            <a:srgbClr val="595959"/>
                          </a:solidFill>
                        </a:rPr>
                        <a:t>Writing or journaling </a:t>
                      </a:r>
                      <a:r>
                        <a:rPr lang="en-US" sz="2200" dirty="0">
                          <a:solidFill>
                            <a:srgbClr val="595959"/>
                          </a:solidFill>
                        </a:rPr>
                        <a:t>retreat services</a:t>
                      </a:r>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2200" b="1" kern="1200" dirty="0">
                          <a:solidFill>
                            <a:srgbClr val="595959"/>
                          </a:solidFill>
                          <a:latin typeface="+mn-lt"/>
                          <a:ea typeface="+mn-ea"/>
                          <a:cs typeface="+mn-cs"/>
                        </a:rPr>
                        <a:t>Animal</a:t>
                      </a:r>
                      <a:r>
                        <a:rPr lang="en-US" sz="2200" kern="1200" dirty="0">
                          <a:solidFill>
                            <a:srgbClr val="595959"/>
                          </a:solidFill>
                          <a:latin typeface="+mn-lt"/>
                          <a:ea typeface="+mn-ea"/>
                          <a:cs typeface="+mn-cs"/>
                        </a:rPr>
                        <a:t> feeding or farm tours (family-friendly)</a:t>
                      </a:r>
                    </a:p>
                    <a:p>
                      <a:pPr marL="342900" indent="-342900">
                        <a:buFont typeface="Arial" panose="020B0604020202020204" pitchFamily="34" charset="0"/>
                        <a:buChar char="•"/>
                      </a:pPr>
                      <a:r>
                        <a:rPr lang="en-US" sz="2200" b="1" kern="1200" dirty="0">
                          <a:solidFill>
                            <a:srgbClr val="595959"/>
                          </a:solidFill>
                          <a:latin typeface="+mn-lt"/>
                          <a:ea typeface="+mn-ea"/>
                          <a:cs typeface="+mn-cs"/>
                        </a:rPr>
                        <a:t>Gardening </a:t>
                      </a:r>
                      <a:r>
                        <a:rPr lang="en-US" sz="2200" kern="1200" dirty="0">
                          <a:solidFill>
                            <a:srgbClr val="595959"/>
                          </a:solidFill>
                          <a:latin typeface="+mn-lt"/>
                          <a:ea typeface="+mn-ea"/>
                          <a:cs typeface="+mn-cs"/>
                        </a:rPr>
                        <a:t>or permaculture experiences</a:t>
                      </a:r>
                    </a:p>
                    <a:p>
                      <a:pPr marL="342900" indent="-342900">
                        <a:buFont typeface="Arial" panose="020B0604020202020204" pitchFamily="34" charset="0"/>
                        <a:buChar char="•"/>
                      </a:pPr>
                      <a:r>
                        <a:rPr lang="en-US" sz="2200" b="1" kern="1200" dirty="0">
                          <a:solidFill>
                            <a:srgbClr val="595959"/>
                          </a:solidFill>
                          <a:latin typeface="+mn-lt"/>
                          <a:ea typeface="+mn-ea"/>
                          <a:cs typeface="+mn-cs"/>
                        </a:rPr>
                        <a:t>Bee-keeping</a:t>
                      </a:r>
                      <a:r>
                        <a:rPr lang="en-US" sz="2200" kern="1200" dirty="0">
                          <a:solidFill>
                            <a:srgbClr val="595959"/>
                          </a:solidFill>
                          <a:latin typeface="+mn-lt"/>
                          <a:ea typeface="+mn-ea"/>
                          <a:cs typeface="+mn-cs"/>
                        </a:rPr>
                        <a:t> or honey-tasting sessions</a:t>
                      </a:r>
                    </a:p>
                    <a:p>
                      <a:pPr marL="342900" indent="-342900">
                        <a:buFont typeface="Arial" panose="020B0604020202020204" pitchFamily="34" charset="0"/>
                        <a:buChar char="•"/>
                      </a:pPr>
                      <a:r>
                        <a:rPr lang="en-US" sz="2200" b="1" kern="1200" dirty="0">
                          <a:solidFill>
                            <a:srgbClr val="595959"/>
                          </a:solidFill>
                          <a:latin typeface="+mn-lt"/>
                          <a:ea typeface="+mn-ea"/>
                          <a:cs typeface="+mn-cs"/>
                        </a:rPr>
                        <a:t>Organic vegetable</a:t>
                      </a:r>
                      <a:r>
                        <a:rPr lang="en-US" sz="2200" kern="1200" dirty="0">
                          <a:solidFill>
                            <a:srgbClr val="595959"/>
                          </a:solidFill>
                          <a:latin typeface="+mn-lt"/>
                          <a:ea typeface="+mn-ea"/>
                          <a:cs typeface="+mn-cs"/>
                        </a:rPr>
                        <a:t>/egg box sales</a:t>
                      </a:r>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Char char="•"/>
                      </a:pPr>
                      <a:r>
                        <a:rPr lang="en-US" sz="2200" b="1" kern="1200" dirty="0">
                          <a:solidFill>
                            <a:srgbClr val="595959"/>
                          </a:solidFill>
                          <a:latin typeface="+mn-lt"/>
                          <a:ea typeface="+mn-ea"/>
                          <a:cs typeface="+mn-cs"/>
                        </a:rPr>
                        <a:t>Local crafts, </a:t>
                      </a:r>
                      <a:r>
                        <a:rPr lang="en-US" sz="2200" kern="1200" dirty="0">
                          <a:solidFill>
                            <a:srgbClr val="595959"/>
                          </a:solidFill>
                          <a:latin typeface="+mn-lt"/>
                          <a:ea typeface="+mn-ea"/>
                          <a:cs typeface="+mn-cs"/>
                        </a:rPr>
                        <a:t>art, or souvenirs for sale</a:t>
                      </a:r>
                    </a:p>
                    <a:p>
                      <a:pPr marL="342900" indent="-342900">
                        <a:buFont typeface="Arial" panose="020B0604020202020204" pitchFamily="34" charset="0"/>
                        <a:buChar char="•"/>
                      </a:pPr>
                      <a:r>
                        <a:rPr lang="en-US" sz="2200" b="1" kern="1200" dirty="0">
                          <a:solidFill>
                            <a:srgbClr val="595959"/>
                          </a:solidFill>
                          <a:latin typeface="+mn-lt"/>
                          <a:ea typeface="+mn-ea"/>
                          <a:cs typeface="+mn-cs"/>
                        </a:rPr>
                        <a:t>Eco-toiletries</a:t>
                      </a:r>
                      <a:r>
                        <a:rPr lang="en-US" sz="2200" kern="1200" dirty="0">
                          <a:solidFill>
                            <a:srgbClr val="595959"/>
                          </a:solidFill>
                          <a:latin typeface="+mn-lt"/>
                          <a:ea typeface="+mn-ea"/>
                          <a:cs typeface="+mn-cs"/>
                        </a:rPr>
                        <a:t> or refill station products</a:t>
                      </a:r>
                    </a:p>
                    <a:p>
                      <a:pPr marL="342900" indent="-342900">
                        <a:buFont typeface="Arial" panose="020B0604020202020204" pitchFamily="34" charset="0"/>
                        <a:buChar char="•"/>
                      </a:pPr>
                      <a:r>
                        <a:rPr lang="en-US" sz="2200" b="1" kern="1200" dirty="0">
                          <a:solidFill>
                            <a:srgbClr val="595959"/>
                          </a:solidFill>
                          <a:latin typeface="+mn-lt"/>
                          <a:ea typeface="+mn-ea"/>
                          <a:cs typeface="+mn-cs"/>
                        </a:rPr>
                        <a:t>Home-branded</a:t>
                      </a:r>
                      <a:r>
                        <a:rPr lang="en-US" sz="2200" kern="1200" dirty="0">
                          <a:solidFill>
                            <a:srgbClr val="595959"/>
                          </a:solidFill>
                          <a:latin typeface="+mn-lt"/>
                          <a:ea typeface="+mn-ea"/>
                          <a:cs typeface="+mn-cs"/>
                        </a:rPr>
                        <a:t> items (e.g. mugs, tote bags, robes)</a:t>
                      </a:r>
                    </a:p>
                    <a:p>
                      <a:pPr marL="342900" indent="-342900">
                        <a:buFont typeface="Arial" panose="020B0604020202020204" pitchFamily="34" charset="0"/>
                        <a:buChar char="•"/>
                      </a:pPr>
                      <a:r>
                        <a:rPr lang="en-US" sz="2200" b="1" kern="1200" dirty="0">
                          <a:solidFill>
                            <a:srgbClr val="595959"/>
                          </a:solidFill>
                          <a:latin typeface="+mn-lt"/>
                          <a:ea typeface="+mn-ea"/>
                          <a:cs typeface="+mn-cs"/>
                        </a:rPr>
                        <a:t>Digital guides </a:t>
                      </a:r>
                      <a:r>
                        <a:rPr lang="en-US" sz="2200" kern="1200" dirty="0">
                          <a:solidFill>
                            <a:srgbClr val="595959"/>
                          </a:solidFill>
                          <a:latin typeface="+mn-lt"/>
                          <a:ea typeface="+mn-ea"/>
                          <a:cs typeface="+mn-cs"/>
                        </a:rPr>
                        <a:t>or travel eBooks</a:t>
                      </a:r>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1245251"/>
                  </a:ext>
                </a:extLst>
              </a:tr>
            </a:tbl>
          </a:graphicData>
        </a:graphic>
      </p:graphicFrame>
      <p:sp>
        <p:nvSpPr>
          <p:cNvPr id="2" name="Text Placeholder 8">
            <a:extLst>
              <a:ext uri="{FF2B5EF4-FFF2-40B4-BE49-F238E27FC236}">
                <a16:creationId xmlns:a16="http://schemas.microsoft.com/office/drawing/2014/main" id="{01C00A8B-B75D-F1A6-08A4-61E856CE2F13}"/>
              </a:ext>
            </a:extLst>
          </p:cNvPr>
          <p:cNvSpPr txBox="1">
            <a:spLocks/>
          </p:cNvSpPr>
          <p:nvPr/>
        </p:nvSpPr>
        <p:spPr>
          <a:xfrm>
            <a:off x="788657" y="513953"/>
            <a:ext cx="10614687"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200" b="1" i="0" kern="1200">
                <a:solidFill>
                  <a:srgbClr val="45959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t>Secondary Revenue </a:t>
            </a:r>
            <a:r>
              <a:rPr lang="en-IE" i="1"/>
              <a:t>(Add-On Services &amp; Experiences)</a:t>
            </a:r>
          </a:p>
          <a:p>
            <a:r>
              <a:rPr lang="en-IE" sz="2800" b="0" i="1">
                <a:solidFill>
                  <a:srgbClr val="E96751"/>
                </a:solidFill>
              </a:rPr>
              <a:t>Examples, Integration and How They Add Real Value</a:t>
            </a:r>
          </a:p>
          <a:p>
            <a:endParaRPr lang="en-IE" dirty="0"/>
          </a:p>
        </p:txBody>
      </p:sp>
    </p:spTree>
    <p:extLst>
      <p:ext uri="{BB962C8B-B14F-4D97-AF65-F5344CB8AC3E}">
        <p14:creationId xmlns:p14="http://schemas.microsoft.com/office/powerpoint/2010/main" val="320901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BC1E8-B7EE-3735-E0B3-E2ACC027118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0C338EA-1704-84FA-CD83-26CB2AA73FAD}"/>
              </a:ext>
            </a:extLst>
          </p:cNvPr>
          <p:cNvSpPr>
            <a:spLocks noGrp="1"/>
          </p:cNvSpPr>
          <p:nvPr>
            <p:ph type="body" sz="quarter" idx="16"/>
          </p:nvPr>
        </p:nvSpPr>
        <p:spPr/>
        <p:txBody>
          <a:bodyPr/>
          <a:lstStyle/>
          <a:p>
            <a:r>
              <a:rPr lang="en-GB" b="1" dirty="0">
                <a:solidFill>
                  <a:srgbClr val="E96751"/>
                </a:solidFill>
              </a:rPr>
              <a:t>Creative &amp; Cultural Workshops </a:t>
            </a:r>
            <a:r>
              <a:rPr lang="en-GB" sz="2800" b="0" dirty="0">
                <a:solidFill>
                  <a:srgbClr val="E96751"/>
                </a:solidFill>
              </a:rPr>
              <a:t>(Real Value Integration)</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AD66B93B-D0AA-7B9C-FF5B-5DCEF89E038F}"/>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5DDA3EFA-2C25-AAC7-C30A-AB84D00793F6}"/>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FFF6CC2F-9085-3EB9-EA22-7CA88AD54861}"/>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5982D0D5-3477-8258-D5BB-68EE7BEE299E}"/>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3ACCADEB-A820-69EC-DCF0-1CA351A74628}"/>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16C95616-B1F3-6063-E064-C7C268F10F12}"/>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3E6F58AA-F2A0-ABD1-AB89-04272FA400E8}"/>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FDCB26EF-E0E8-DB13-8E93-0AB3C5256EDE}"/>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B05FA4F8-8FDA-A827-B3EC-6E52DA6873D1}"/>
              </a:ext>
            </a:extLst>
          </p:cNvPr>
          <p:cNvSpPr>
            <a:spLocks noGrp="1"/>
          </p:cNvSpPr>
          <p:nvPr>
            <p:ph type="body" sz="quarter" idx="18"/>
          </p:nvPr>
        </p:nvSpPr>
        <p:spPr>
          <a:xfrm>
            <a:off x="2339609" y="2110656"/>
            <a:ext cx="8942225" cy="901809"/>
          </a:xfrm>
        </p:spPr>
        <p:txBody>
          <a:bodyPr anchor="ctr"/>
          <a:lstStyle/>
          <a:p>
            <a:pPr marL="0" indent="0"/>
            <a:r>
              <a:rPr lang="en-US" sz="2200" b="1" dirty="0">
                <a:solidFill>
                  <a:schemeClr val="bg1"/>
                </a:solidFill>
              </a:rPr>
              <a:t>Craft Classes </a:t>
            </a:r>
            <a:r>
              <a:rPr lang="en-US" sz="2200" dirty="0">
                <a:solidFill>
                  <a:schemeClr val="bg1"/>
                </a:solidFill>
              </a:rPr>
              <a:t>(Pottery, Candle Making, Art): €35 for a 2-hour pottery session with a local artist. Run weekly sessions in a shared barn or repurposed space. </a:t>
            </a:r>
            <a:r>
              <a:rPr lang="en-US" sz="2200" b="1" dirty="0">
                <a:solidFill>
                  <a:schemeClr val="bg1"/>
                </a:solidFill>
              </a:rPr>
              <a:t>Value: </a:t>
            </a:r>
            <a:r>
              <a:rPr lang="en-US" sz="2200" dirty="0">
                <a:solidFill>
                  <a:schemeClr val="bg1"/>
                </a:solidFill>
              </a:rPr>
              <a:t>Showcases local talent and attracts guests interested in creativity and slow travel.</a:t>
            </a:r>
          </a:p>
        </p:txBody>
      </p:sp>
      <p:sp>
        <p:nvSpPr>
          <p:cNvPr id="17" name="Text Placeholder 4">
            <a:extLst>
              <a:ext uri="{FF2B5EF4-FFF2-40B4-BE49-F238E27FC236}">
                <a16:creationId xmlns:a16="http://schemas.microsoft.com/office/drawing/2014/main" id="{C1D181D4-D229-DFC8-69B2-DA74DD503922}"/>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chemeClr val="bg1"/>
                </a:solidFill>
              </a:rPr>
              <a:t>Photography Walks or Writing Retreats: </a:t>
            </a:r>
            <a:r>
              <a:rPr lang="en-US" sz="2200" dirty="0">
                <a:solidFill>
                  <a:schemeClr val="bg1"/>
                </a:solidFill>
              </a:rPr>
              <a:t>€20 guided photo tour of local landscape. List as an experience, ideal for solo </a:t>
            </a:r>
            <a:r>
              <a:rPr lang="en-US" sz="2200" dirty="0" err="1">
                <a:solidFill>
                  <a:schemeClr val="bg1"/>
                </a:solidFill>
              </a:rPr>
              <a:t>travellers</a:t>
            </a:r>
            <a:r>
              <a:rPr lang="en-US" sz="2200" dirty="0">
                <a:solidFill>
                  <a:schemeClr val="bg1"/>
                </a:solidFill>
              </a:rPr>
              <a:t> or mid-week guests. </a:t>
            </a:r>
            <a:r>
              <a:rPr lang="en-US" sz="2200" b="1" dirty="0">
                <a:solidFill>
                  <a:schemeClr val="bg1"/>
                </a:solidFill>
              </a:rPr>
              <a:t>Value: </a:t>
            </a:r>
            <a:r>
              <a:rPr lang="en-US" sz="2200" dirty="0">
                <a:solidFill>
                  <a:schemeClr val="bg1"/>
                </a:solidFill>
              </a:rPr>
              <a:t>Encourages reflection, mindfulness, and connection to place.</a:t>
            </a:r>
          </a:p>
        </p:txBody>
      </p:sp>
      <p:sp>
        <p:nvSpPr>
          <p:cNvPr id="19" name="Text Placeholder 4">
            <a:extLst>
              <a:ext uri="{FF2B5EF4-FFF2-40B4-BE49-F238E27FC236}">
                <a16:creationId xmlns:a16="http://schemas.microsoft.com/office/drawing/2014/main" id="{4B7EE3AC-BC4F-055F-96C9-83B895A61168}"/>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Cooking Lessons </a:t>
            </a:r>
            <a:r>
              <a:rPr lang="en-US" sz="2200" dirty="0">
                <a:solidFill>
                  <a:schemeClr val="bg1"/>
                </a:solidFill>
              </a:rPr>
              <a:t>(Local Dishes, Foraging, Baking): €40 sourdough masterclass; €30 Irish boxty-making class. Offer workshops during quieter days or partner with a local chef. </a:t>
            </a:r>
            <a:r>
              <a:rPr lang="en-US" sz="2200" b="1" dirty="0">
                <a:solidFill>
                  <a:schemeClr val="bg1"/>
                </a:solidFill>
              </a:rPr>
              <a:t>Value: </a:t>
            </a:r>
            <a:r>
              <a:rPr lang="en-US" sz="2200" dirty="0">
                <a:solidFill>
                  <a:schemeClr val="bg1"/>
                </a:solidFill>
              </a:rPr>
              <a:t>Celebrates local food heritage and adds authentic </a:t>
            </a:r>
            <a:r>
              <a:rPr lang="en-US" sz="2200" dirty="0" err="1">
                <a:solidFill>
                  <a:schemeClr val="bg1"/>
                </a:solidFill>
              </a:rPr>
              <a:t>flavour</a:t>
            </a:r>
            <a:r>
              <a:rPr lang="en-US" sz="2200" dirty="0">
                <a:solidFill>
                  <a:schemeClr val="bg1"/>
                </a:solidFill>
              </a:rPr>
              <a:t> to the stay.</a:t>
            </a:r>
          </a:p>
        </p:txBody>
      </p:sp>
      <p:pic>
        <p:nvPicPr>
          <p:cNvPr id="32" name="Graphic 31" descr="Chef Hat outline">
            <a:extLst>
              <a:ext uri="{FF2B5EF4-FFF2-40B4-BE49-F238E27FC236}">
                <a16:creationId xmlns:a16="http://schemas.microsoft.com/office/drawing/2014/main" id="{FD642334-089D-06E6-E222-066C3488FA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5208" y="3700569"/>
            <a:ext cx="914400" cy="914400"/>
          </a:xfrm>
          <a:prstGeom prst="rect">
            <a:avLst/>
          </a:prstGeom>
        </p:spPr>
      </p:pic>
      <p:pic>
        <p:nvPicPr>
          <p:cNvPr id="5" name="Graphic 4" descr="Palette with solid fill">
            <a:extLst>
              <a:ext uri="{FF2B5EF4-FFF2-40B4-BE49-F238E27FC236}">
                <a16:creationId xmlns:a16="http://schemas.microsoft.com/office/drawing/2014/main" id="{64B41887-3AA3-BF25-D37C-1705590A85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3842" y="1985115"/>
            <a:ext cx="914400" cy="914400"/>
          </a:xfrm>
          <a:prstGeom prst="rect">
            <a:avLst/>
          </a:prstGeom>
        </p:spPr>
      </p:pic>
      <p:pic>
        <p:nvPicPr>
          <p:cNvPr id="7" name="Graphic 6" descr="Camera with solid fill">
            <a:extLst>
              <a:ext uri="{FF2B5EF4-FFF2-40B4-BE49-F238E27FC236}">
                <a16:creationId xmlns:a16="http://schemas.microsoft.com/office/drawing/2014/main" id="{A4B65F1D-F8F3-0B10-86ED-C734BBD3F9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98461" y="5292743"/>
            <a:ext cx="914400" cy="914400"/>
          </a:xfrm>
          <a:prstGeom prst="rect">
            <a:avLst/>
          </a:prstGeom>
        </p:spPr>
      </p:pic>
    </p:spTree>
    <p:extLst>
      <p:ext uri="{BB962C8B-B14F-4D97-AF65-F5344CB8AC3E}">
        <p14:creationId xmlns:p14="http://schemas.microsoft.com/office/powerpoint/2010/main" val="2971185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44F6E-667D-B3C9-2D32-1D5DA2EE48B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78302A7-FA58-FCB0-407F-6A1316697B5D}"/>
              </a:ext>
            </a:extLst>
          </p:cNvPr>
          <p:cNvSpPr>
            <a:spLocks noGrp="1"/>
          </p:cNvSpPr>
          <p:nvPr>
            <p:ph type="body" sz="quarter" idx="16"/>
          </p:nvPr>
        </p:nvSpPr>
        <p:spPr/>
        <p:txBody>
          <a:bodyPr/>
          <a:lstStyle/>
          <a:p>
            <a:r>
              <a:rPr lang="en-GB" b="1" dirty="0">
                <a:solidFill>
                  <a:srgbClr val="E96751"/>
                </a:solidFill>
              </a:rPr>
              <a:t>Farm &amp; Nature-Based Experiences </a:t>
            </a:r>
            <a:r>
              <a:rPr lang="en-GB" sz="2800" b="0" dirty="0">
                <a:solidFill>
                  <a:srgbClr val="E96751"/>
                </a:solidFill>
              </a:rPr>
              <a:t>(Real Value Integration)</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5381E2CE-0B87-68FD-13D1-B243A7C8CCE8}"/>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A8365940-7071-140C-76BF-89EFB43FF365}"/>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9A0420A5-63CB-1E94-64F7-D54CC43ECF34}"/>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C0556E33-FC63-C634-33AB-D2F5E9F20C2A}"/>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2DC2476C-41DD-FB2F-B850-D00943B3F02F}"/>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D5798F54-12C6-1D6B-C4FF-D997A0862416}"/>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5708413B-D5F8-FAC6-BD03-0EA38FFE804F}"/>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F2DAAD13-3520-7B26-EBE5-80FAC5228060}"/>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103B3B2C-0ED4-33EA-2980-0667C8D3E996}"/>
              </a:ext>
            </a:extLst>
          </p:cNvPr>
          <p:cNvSpPr>
            <a:spLocks noGrp="1"/>
          </p:cNvSpPr>
          <p:nvPr>
            <p:ph type="body" sz="quarter" idx="18"/>
          </p:nvPr>
        </p:nvSpPr>
        <p:spPr>
          <a:xfrm>
            <a:off x="2339609" y="2110656"/>
            <a:ext cx="8942225" cy="901809"/>
          </a:xfrm>
        </p:spPr>
        <p:txBody>
          <a:bodyPr anchor="ctr"/>
          <a:lstStyle/>
          <a:p>
            <a:pPr marL="0" indent="0"/>
            <a:r>
              <a:rPr lang="en-US" sz="2200" b="1" dirty="0">
                <a:solidFill>
                  <a:schemeClr val="bg1"/>
                </a:solidFill>
              </a:rPr>
              <a:t>Animal Encounters or Feeding Sessions: </a:t>
            </a:r>
            <a:r>
              <a:rPr lang="en-US" sz="2200" dirty="0">
                <a:solidFill>
                  <a:schemeClr val="bg1"/>
                </a:solidFill>
              </a:rPr>
              <a:t>€5 child-friendly goat feeding session or mini farm tour.  Safe fencing, clear schedule, and optional booking through your site.</a:t>
            </a:r>
            <a:r>
              <a:rPr lang="en-US" sz="2200" b="1" dirty="0">
                <a:solidFill>
                  <a:schemeClr val="bg1"/>
                </a:solidFill>
              </a:rPr>
              <a:t> Value: </a:t>
            </a:r>
            <a:r>
              <a:rPr lang="en-US" sz="2200" dirty="0">
                <a:solidFill>
                  <a:schemeClr val="bg1"/>
                </a:solidFill>
              </a:rPr>
              <a:t>Enhances family-friendliness and authenticity.</a:t>
            </a:r>
          </a:p>
        </p:txBody>
      </p:sp>
      <p:sp>
        <p:nvSpPr>
          <p:cNvPr id="17" name="Text Placeholder 4">
            <a:extLst>
              <a:ext uri="{FF2B5EF4-FFF2-40B4-BE49-F238E27FC236}">
                <a16:creationId xmlns:a16="http://schemas.microsoft.com/office/drawing/2014/main" id="{93A18825-EF01-41B3-3732-3D12B89D9E37}"/>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chemeClr val="bg1"/>
                </a:solidFill>
              </a:rPr>
              <a:t>Bee-Keeping or Honey Sampling: </a:t>
            </a:r>
            <a:r>
              <a:rPr lang="en-US" sz="2200" dirty="0">
                <a:solidFill>
                  <a:schemeClr val="bg1"/>
                </a:solidFill>
              </a:rPr>
              <a:t>€15 bee education tour + honey tasting. Create safety protocols, provide suits or observation windows.</a:t>
            </a:r>
            <a:r>
              <a:rPr lang="en-US" sz="2200" b="1" dirty="0">
                <a:solidFill>
                  <a:schemeClr val="bg1"/>
                </a:solidFill>
              </a:rPr>
              <a:t> </a:t>
            </a:r>
          </a:p>
          <a:p>
            <a:pPr marL="0" indent="0"/>
            <a:r>
              <a:rPr lang="en-US" sz="2200" b="1" dirty="0">
                <a:solidFill>
                  <a:schemeClr val="bg1"/>
                </a:solidFill>
              </a:rPr>
              <a:t>Value: </a:t>
            </a:r>
            <a:r>
              <a:rPr lang="en-US" sz="2200" dirty="0">
                <a:solidFill>
                  <a:schemeClr val="bg1"/>
                </a:solidFill>
              </a:rPr>
              <a:t>Offers a rare, educational eco-tourism experience.</a:t>
            </a:r>
          </a:p>
        </p:txBody>
      </p:sp>
      <p:sp>
        <p:nvSpPr>
          <p:cNvPr id="19" name="Text Placeholder 4">
            <a:extLst>
              <a:ext uri="{FF2B5EF4-FFF2-40B4-BE49-F238E27FC236}">
                <a16:creationId xmlns:a16="http://schemas.microsoft.com/office/drawing/2014/main" id="{BA0C0855-BE87-F2F2-C1E5-B6FE1BA1BA98}"/>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Eco-Garden Tours or Harvest Experiences: </a:t>
            </a:r>
            <a:r>
              <a:rPr lang="en-US" sz="2200" dirty="0">
                <a:solidFill>
                  <a:schemeClr val="bg1"/>
                </a:solidFill>
              </a:rPr>
              <a:t>€10 guided garden tour or “pick your own veggies” session. Use raised beds or polytunnels; invite guests to harvest for their meal.</a:t>
            </a:r>
            <a:r>
              <a:rPr lang="en-US" sz="2200" b="1" dirty="0">
                <a:solidFill>
                  <a:schemeClr val="bg1"/>
                </a:solidFill>
              </a:rPr>
              <a:t> </a:t>
            </a:r>
          </a:p>
          <a:p>
            <a:pPr marL="0" indent="0">
              <a:spcBef>
                <a:spcPts val="0"/>
              </a:spcBef>
            </a:pPr>
            <a:r>
              <a:rPr lang="en-US" sz="2200" b="1" dirty="0">
                <a:solidFill>
                  <a:schemeClr val="bg1"/>
                </a:solidFill>
              </a:rPr>
              <a:t>Value: </a:t>
            </a:r>
            <a:r>
              <a:rPr lang="en-US" sz="2200" dirty="0">
                <a:solidFill>
                  <a:schemeClr val="bg1"/>
                </a:solidFill>
              </a:rPr>
              <a:t>Connects guests to sustainability and the land.</a:t>
            </a:r>
          </a:p>
        </p:txBody>
      </p:sp>
      <p:pic>
        <p:nvPicPr>
          <p:cNvPr id="5" name="Graphic 4" descr="Bee with solid fill">
            <a:extLst>
              <a:ext uri="{FF2B5EF4-FFF2-40B4-BE49-F238E27FC236}">
                <a16:creationId xmlns:a16="http://schemas.microsoft.com/office/drawing/2014/main" id="{0387E6D2-5B58-A553-18BB-03E03F961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2844" y="5332885"/>
            <a:ext cx="914400" cy="914400"/>
          </a:xfrm>
          <a:prstGeom prst="rect">
            <a:avLst/>
          </a:prstGeom>
        </p:spPr>
      </p:pic>
      <p:pic>
        <p:nvPicPr>
          <p:cNvPr id="7" name="Graphic 6" descr="Watering pot with solid fill">
            <a:extLst>
              <a:ext uri="{FF2B5EF4-FFF2-40B4-BE49-F238E27FC236}">
                <a16:creationId xmlns:a16="http://schemas.microsoft.com/office/drawing/2014/main" id="{402AFD1A-C079-8D18-39F5-29444A0D6B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31042" y="3693483"/>
            <a:ext cx="914400" cy="914400"/>
          </a:xfrm>
          <a:prstGeom prst="rect">
            <a:avLst/>
          </a:prstGeom>
        </p:spPr>
      </p:pic>
      <p:pic>
        <p:nvPicPr>
          <p:cNvPr id="18" name="Graphic 17" descr="Paw prints with solid fill">
            <a:extLst>
              <a:ext uri="{FF2B5EF4-FFF2-40B4-BE49-F238E27FC236}">
                <a16:creationId xmlns:a16="http://schemas.microsoft.com/office/drawing/2014/main" id="{39891E47-3F7E-AD5E-C97E-EA4D3E3FA4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3885" y="2056323"/>
            <a:ext cx="914400" cy="914400"/>
          </a:xfrm>
          <a:prstGeom prst="rect">
            <a:avLst/>
          </a:prstGeom>
        </p:spPr>
      </p:pic>
    </p:spTree>
    <p:extLst>
      <p:ext uri="{BB962C8B-B14F-4D97-AF65-F5344CB8AC3E}">
        <p14:creationId xmlns:p14="http://schemas.microsoft.com/office/powerpoint/2010/main" val="1296165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E8F79-7086-424C-F943-F13BC318535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CED1483-60C1-3915-9238-D56574472167}"/>
              </a:ext>
            </a:extLst>
          </p:cNvPr>
          <p:cNvSpPr>
            <a:spLocks noGrp="1"/>
          </p:cNvSpPr>
          <p:nvPr>
            <p:ph type="body" sz="quarter" idx="16"/>
          </p:nvPr>
        </p:nvSpPr>
        <p:spPr/>
        <p:txBody>
          <a:bodyPr/>
          <a:lstStyle/>
          <a:p>
            <a:r>
              <a:rPr lang="en-GB" b="1" dirty="0">
                <a:solidFill>
                  <a:srgbClr val="E96751"/>
                </a:solidFill>
              </a:rPr>
              <a:t>Onsite Retail &amp; Merchandise </a:t>
            </a:r>
            <a:r>
              <a:rPr lang="en-GB" sz="2800" b="0" dirty="0">
                <a:solidFill>
                  <a:srgbClr val="E96751"/>
                </a:solidFill>
              </a:rPr>
              <a:t>(Real Value Integration)</a:t>
            </a:r>
            <a:endParaRPr lang="en-GB" sz="2800" dirty="0">
              <a:solidFill>
                <a:srgbClr val="E96751"/>
              </a:solidFill>
            </a:endParaRPr>
          </a:p>
        </p:txBody>
      </p:sp>
      <p:cxnSp>
        <p:nvCxnSpPr>
          <p:cNvPr id="2" name="Straight Connector 1">
            <a:extLst>
              <a:ext uri="{FF2B5EF4-FFF2-40B4-BE49-F238E27FC236}">
                <a16:creationId xmlns:a16="http://schemas.microsoft.com/office/drawing/2014/main" id="{448DF97A-2D90-4F0B-FBD7-BA72AE6472A5}"/>
              </a:ext>
            </a:extLst>
          </p:cNvPr>
          <p:cNvCxnSpPr>
            <a:cxnSpLocks/>
          </p:cNvCxnSpPr>
          <p:nvPr/>
        </p:nvCxnSpPr>
        <p:spPr>
          <a:xfrm>
            <a:off x="0" y="1565257"/>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9" name="Block Arc 8">
            <a:extLst>
              <a:ext uri="{FF2B5EF4-FFF2-40B4-BE49-F238E27FC236}">
                <a16:creationId xmlns:a16="http://schemas.microsoft.com/office/drawing/2014/main" id="{C7498581-FA80-2674-934B-BB207C220DD4}"/>
              </a:ext>
            </a:extLst>
          </p:cNvPr>
          <p:cNvSpPr/>
          <p:nvPr/>
        </p:nvSpPr>
        <p:spPr>
          <a:xfrm>
            <a:off x="-5346244" y="501923"/>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Freeform: Shape 9">
            <a:extLst>
              <a:ext uri="{FF2B5EF4-FFF2-40B4-BE49-F238E27FC236}">
                <a16:creationId xmlns:a16="http://schemas.microsoft.com/office/drawing/2014/main" id="{0065F60B-F5DC-F9A8-6D86-2F42732F43D0}"/>
              </a:ext>
            </a:extLst>
          </p:cNvPr>
          <p:cNvSpPr/>
          <p:nvPr/>
        </p:nvSpPr>
        <p:spPr>
          <a:xfrm>
            <a:off x="1531042" y="1836191"/>
            <a:ext cx="9882026" cy="135466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1" name="Oval 10">
            <a:extLst>
              <a:ext uri="{FF2B5EF4-FFF2-40B4-BE49-F238E27FC236}">
                <a16:creationId xmlns:a16="http://schemas.microsoft.com/office/drawing/2014/main" id="{D3AC55CE-D8A9-63D0-C919-310B3C5D822A}"/>
              </a:ext>
            </a:extLst>
          </p:cNvPr>
          <p:cNvSpPr/>
          <p:nvPr/>
        </p:nvSpPr>
        <p:spPr>
          <a:xfrm>
            <a:off x="853709" y="18457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dirty="0">
              <a:solidFill>
                <a:srgbClr val="E96751"/>
              </a:solidFill>
            </a:endParaRPr>
          </a:p>
        </p:txBody>
      </p:sp>
      <p:sp>
        <p:nvSpPr>
          <p:cNvPr id="12" name="Freeform: Shape 11">
            <a:extLst>
              <a:ext uri="{FF2B5EF4-FFF2-40B4-BE49-F238E27FC236}">
                <a16:creationId xmlns:a16="http://schemas.microsoft.com/office/drawing/2014/main" id="{F8536B0F-1EEE-2DDE-81B1-BF835456F6AF}"/>
              </a:ext>
            </a:extLst>
          </p:cNvPr>
          <p:cNvSpPr/>
          <p:nvPr/>
        </p:nvSpPr>
        <p:spPr>
          <a:xfrm>
            <a:off x="1924980" y="3471333"/>
            <a:ext cx="9488088" cy="1361052"/>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3" name="Oval 12">
            <a:extLst>
              <a:ext uri="{FF2B5EF4-FFF2-40B4-BE49-F238E27FC236}">
                <a16:creationId xmlns:a16="http://schemas.microsoft.com/office/drawing/2014/main" id="{A43987BA-7DAF-B486-DD0F-FA86D2C998CA}"/>
              </a:ext>
            </a:extLst>
          </p:cNvPr>
          <p:cNvSpPr/>
          <p:nvPr/>
        </p:nvSpPr>
        <p:spPr>
          <a:xfrm>
            <a:off x="1247646" y="34713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4" name="Freeform: Shape 13">
            <a:extLst>
              <a:ext uri="{FF2B5EF4-FFF2-40B4-BE49-F238E27FC236}">
                <a16:creationId xmlns:a16="http://schemas.microsoft.com/office/drawing/2014/main" id="{82766D5F-B1D3-B2C4-523D-8A6D0B300C06}"/>
              </a:ext>
            </a:extLst>
          </p:cNvPr>
          <p:cNvSpPr/>
          <p:nvPr/>
        </p:nvSpPr>
        <p:spPr>
          <a:xfrm>
            <a:off x="1531042" y="5112861"/>
            <a:ext cx="9882026" cy="133873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rgbClr val="45959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marL="0" lvl="0" indent="0" algn="l" defTabSz="2489200">
              <a:lnSpc>
                <a:spcPct val="90000"/>
              </a:lnSpc>
              <a:spcBef>
                <a:spcPct val="0"/>
              </a:spcBef>
              <a:spcAft>
                <a:spcPct val="35000"/>
              </a:spcAft>
              <a:buNone/>
            </a:pPr>
            <a:endParaRPr lang="en-GB" sz="5600" kern="1200"/>
          </a:p>
        </p:txBody>
      </p:sp>
      <p:sp>
        <p:nvSpPr>
          <p:cNvPr id="15" name="Oval 14">
            <a:extLst>
              <a:ext uri="{FF2B5EF4-FFF2-40B4-BE49-F238E27FC236}">
                <a16:creationId xmlns:a16="http://schemas.microsoft.com/office/drawing/2014/main" id="{CD8C5385-68CA-49D0-2BED-8A26C2AFA034}"/>
              </a:ext>
            </a:extLst>
          </p:cNvPr>
          <p:cNvSpPr/>
          <p:nvPr/>
        </p:nvSpPr>
        <p:spPr>
          <a:xfrm>
            <a:off x="853709" y="5096933"/>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16" name="Text Placeholder 4">
            <a:extLst>
              <a:ext uri="{FF2B5EF4-FFF2-40B4-BE49-F238E27FC236}">
                <a16:creationId xmlns:a16="http://schemas.microsoft.com/office/drawing/2014/main" id="{DBAC62BB-7C67-EC19-B95E-56F7F517E84F}"/>
              </a:ext>
            </a:extLst>
          </p:cNvPr>
          <p:cNvSpPr>
            <a:spLocks noGrp="1"/>
          </p:cNvSpPr>
          <p:nvPr>
            <p:ph type="body" sz="quarter" idx="18"/>
          </p:nvPr>
        </p:nvSpPr>
        <p:spPr>
          <a:xfrm>
            <a:off x="2339609" y="2110656"/>
            <a:ext cx="8942225" cy="901809"/>
          </a:xfrm>
        </p:spPr>
        <p:txBody>
          <a:bodyPr anchor="ctr"/>
          <a:lstStyle/>
          <a:p>
            <a:pPr marL="0" indent="0"/>
            <a:r>
              <a:rPr lang="en-US" sz="2200" b="1" dirty="0">
                <a:solidFill>
                  <a:schemeClr val="bg1"/>
                </a:solidFill>
              </a:rPr>
              <a:t>Local Artisan Goods: </a:t>
            </a:r>
            <a:r>
              <a:rPr lang="en-US" sz="2200" dirty="0">
                <a:solidFill>
                  <a:schemeClr val="bg1"/>
                </a:solidFill>
              </a:rPr>
              <a:t>Handmade soaps (€6), woven baskets (€20), or ceramics (€35). Set up a small retail display in a common area or an online shop link.</a:t>
            </a:r>
            <a:r>
              <a:rPr lang="en-US" sz="2200" b="1" dirty="0">
                <a:solidFill>
                  <a:schemeClr val="bg1"/>
                </a:solidFill>
              </a:rPr>
              <a:t> Value: </a:t>
            </a:r>
            <a:r>
              <a:rPr lang="en-US" sz="2200" dirty="0">
                <a:solidFill>
                  <a:schemeClr val="bg1"/>
                </a:solidFill>
              </a:rPr>
              <a:t>Supports local makers and gives guests a tangible memory.</a:t>
            </a:r>
          </a:p>
        </p:txBody>
      </p:sp>
      <p:sp>
        <p:nvSpPr>
          <p:cNvPr id="17" name="Text Placeholder 4">
            <a:extLst>
              <a:ext uri="{FF2B5EF4-FFF2-40B4-BE49-F238E27FC236}">
                <a16:creationId xmlns:a16="http://schemas.microsoft.com/office/drawing/2014/main" id="{F228C2B0-B6DE-5F83-3A8A-3C6B6EF8245D}"/>
              </a:ext>
            </a:extLst>
          </p:cNvPr>
          <p:cNvSpPr txBox="1">
            <a:spLocks/>
          </p:cNvSpPr>
          <p:nvPr/>
        </p:nvSpPr>
        <p:spPr>
          <a:xfrm>
            <a:off x="2339608" y="5323360"/>
            <a:ext cx="8942225"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200" b="1" dirty="0">
                <a:solidFill>
                  <a:schemeClr val="bg1"/>
                </a:solidFill>
              </a:rPr>
              <a:t>Eco-Toiletry Refills: </a:t>
            </a:r>
            <a:r>
              <a:rPr lang="en-US" sz="2200" dirty="0">
                <a:solidFill>
                  <a:schemeClr val="bg1"/>
                </a:solidFill>
              </a:rPr>
              <a:t>€8 refill of eco shampoo, conditioner, or sunscreen. Use a refill station in the shared area or cottage bathroom.</a:t>
            </a:r>
            <a:r>
              <a:rPr lang="en-US" sz="2200" b="1" dirty="0">
                <a:solidFill>
                  <a:schemeClr val="bg1"/>
                </a:solidFill>
              </a:rPr>
              <a:t> </a:t>
            </a:r>
          </a:p>
          <a:p>
            <a:pPr marL="0" indent="0"/>
            <a:r>
              <a:rPr lang="en-US" sz="2200" b="1" dirty="0">
                <a:solidFill>
                  <a:schemeClr val="bg1"/>
                </a:solidFill>
              </a:rPr>
              <a:t>Value: </a:t>
            </a:r>
            <a:r>
              <a:rPr lang="en-US" sz="2200" dirty="0">
                <a:solidFill>
                  <a:schemeClr val="bg1"/>
                </a:solidFill>
              </a:rPr>
              <a:t>Encourages sustainability and appeals to conscious </a:t>
            </a:r>
            <a:r>
              <a:rPr lang="en-US" sz="2200" dirty="0" err="1">
                <a:solidFill>
                  <a:schemeClr val="bg1"/>
                </a:solidFill>
              </a:rPr>
              <a:t>travellers</a:t>
            </a:r>
            <a:r>
              <a:rPr lang="en-US" sz="2200" dirty="0">
                <a:solidFill>
                  <a:schemeClr val="bg1"/>
                </a:solidFill>
              </a:rPr>
              <a:t>.</a:t>
            </a:r>
          </a:p>
        </p:txBody>
      </p:sp>
      <p:sp>
        <p:nvSpPr>
          <p:cNvPr id="19" name="Text Placeholder 4">
            <a:extLst>
              <a:ext uri="{FF2B5EF4-FFF2-40B4-BE49-F238E27FC236}">
                <a16:creationId xmlns:a16="http://schemas.microsoft.com/office/drawing/2014/main" id="{7152E03A-68A6-AEB3-8091-44942507A1E4}"/>
              </a:ext>
            </a:extLst>
          </p:cNvPr>
          <p:cNvSpPr txBox="1">
            <a:spLocks/>
          </p:cNvSpPr>
          <p:nvPr/>
        </p:nvSpPr>
        <p:spPr>
          <a:xfrm>
            <a:off x="2710832" y="3703009"/>
            <a:ext cx="8571001" cy="90180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pPr>
            <a:r>
              <a:rPr lang="en-US" sz="2200" b="1" dirty="0">
                <a:solidFill>
                  <a:schemeClr val="bg1"/>
                </a:solidFill>
              </a:rPr>
              <a:t>Branded Souvenirs: “</a:t>
            </a:r>
            <a:r>
              <a:rPr lang="en-US" sz="2200" dirty="0">
                <a:solidFill>
                  <a:schemeClr val="bg1"/>
                </a:solidFill>
              </a:rPr>
              <a:t>Wild Atlantic Hideaway” mugs (€12) or canvas totes (€10). Sell through self-checkout or QR-code payment system.</a:t>
            </a:r>
            <a:r>
              <a:rPr lang="en-US" sz="2200" b="1" dirty="0">
                <a:solidFill>
                  <a:schemeClr val="bg1"/>
                </a:solidFill>
              </a:rPr>
              <a:t> </a:t>
            </a:r>
          </a:p>
          <a:p>
            <a:pPr marL="0" indent="0">
              <a:spcBef>
                <a:spcPts val="0"/>
              </a:spcBef>
            </a:pPr>
            <a:r>
              <a:rPr lang="en-US" sz="2200" b="1" dirty="0">
                <a:solidFill>
                  <a:schemeClr val="bg1"/>
                </a:solidFill>
              </a:rPr>
              <a:t>Value: </a:t>
            </a:r>
            <a:r>
              <a:rPr lang="en-US" sz="2200" dirty="0">
                <a:solidFill>
                  <a:schemeClr val="bg1"/>
                </a:solidFill>
              </a:rPr>
              <a:t>Builds brand recognition and repeat bookings.</a:t>
            </a:r>
          </a:p>
        </p:txBody>
      </p:sp>
      <p:pic>
        <p:nvPicPr>
          <p:cNvPr id="5" name="Graphic 4" descr="Bubbles with solid fill">
            <a:extLst>
              <a:ext uri="{FF2B5EF4-FFF2-40B4-BE49-F238E27FC236}">
                <a16:creationId xmlns:a16="http://schemas.microsoft.com/office/drawing/2014/main" id="{7A56039D-F414-08A6-A5E5-EB254BB3CF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8461" y="2046799"/>
            <a:ext cx="914400" cy="914400"/>
          </a:xfrm>
          <a:prstGeom prst="rect">
            <a:avLst/>
          </a:prstGeom>
        </p:spPr>
      </p:pic>
      <p:pic>
        <p:nvPicPr>
          <p:cNvPr id="7" name="Graphic 6" descr="Home1 with solid fill">
            <a:extLst>
              <a:ext uri="{FF2B5EF4-FFF2-40B4-BE49-F238E27FC236}">
                <a16:creationId xmlns:a16="http://schemas.microsoft.com/office/drawing/2014/main" id="{C5563730-699A-183B-93B8-95B16E63DB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83616" y="3553397"/>
            <a:ext cx="914400" cy="914400"/>
          </a:xfrm>
          <a:prstGeom prst="rect">
            <a:avLst/>
          </a:prstGeom>
        </p:spPr>
      </p:pic>
      <p:pic>
        <p:nvPicPr>
          <p:cNvPr id="18" name="Graphic 17" descr="Sustainability with solid fill">
            <a:extLst>
              <a:ext uri="{FF2B5EF4-FFF2-40B4-BE49-F238E27FC236}">
                <a16:creationId xmlns:a16="http://schemas.microsoft.com/office/drawing/2014/main" id="{A63D6202-7E39-79E9-09F4-DE0C679B9C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5653" y="5304309"/>
            <a:ext cx="914400" cy="914400"/>
          </a:xfrm>
          <a:prstGeom prst="rect">
            <a:avLst/>
          </a:prstGeom>
        </p:spPr>
      </p:pic>
    </p:spTree>
    <p:extLst>
      <p:ext uri="{BB962C8B-B14F-4D97-AF65-F5344CB8AC3E}">
        <p14:creationId xmlns:p14="http://schemas.microsoft.com/office/powerpoint/2010/main" val="509130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3079A-DA56-79D9-4A33-D5205EAD88B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47E2938-171D-1AFF-4E75-F7A01A1EEAD8}"/>
              </a:ext>
            </a:extLst>
          </p:cNvPr>
          <p:cNvSpPr>
            <a:spLocks noGrp="1"/>
          </p:cNvSpPr>
          <p:nvPr>
            <p:ph type="body" sz="quarter" idx="16"/>
          </p:nvPr>
        </p:nvSpPr>
        <p:spPr>
          <a:xfrm>
            <a:off x="4443301" y="492281"/>
            <a:ext cx="7073678" cy="803654"/>
          </a:xfrm>
        </p:spPr>
        <p:txBody>
          <a:bodyPr/>
          <a:lstStyle/>
          <a:p>
            <a:r>
              <a:rPr lang="en-IE" dirty="0"/>
              <a:t>Determine Your Available Nights </a:t>
            </a:r>
          </a:p>
          <a:p>
            <a:r>
              <a:rPr lang="en-IE" sz="2400" b="0" i="1" dirty="0">
                <a:solidFill>
                  <a:srgbClr val="E96751"/>
                </a:solidFill>
              </a:rPr>
              <a:t>(Capacity for Bookings)</a:t>
            </a:r>
          </a:p>
        </p:txBody>
      </p:sp>
      <p:sp>
        <p:nvSpPr>
          <p:cNvPr id="7" name="Text Placeholder 6">
            <a:extLst>
              <a:ext uri="{FF2B5EF4-FFF2-40B4-BE49-F238E27FC236}">
                <a16:creationId xmlns:a16="http://schemas.microsoft.com/office/drawing/2014/main" id="{EC461E26-DB06-B920-5DBD-C28F18E6769F}"/>
              </a:ext>
            </a:extLst>
          </p:cNvPr>
          <p:cNvSpPr>
            <a:spLocks noGrp="1"/>
          </p:cNvSpPr>
          <p:nvPr>
            <p:ph type="body" sz="quarter" idx="21"/>
          </p:nvPr>
        </p:nvSpPr>
        <p:spPr>
          <a:xfrm>
            <a:off x="4443301" y="1601240"/>
            <a:ext cx="6925929" cy="4530541"/>
          </a:xfrm>
        </p:spPr>
        <p:txBody>
          <a:bodyPr/>
          <a:lstStyle/>
          <a:p>
            <a:pPr>
              <a:spcAft>
                <a:spcPts val="1200"/>
              </a:spcAft>
            </a:pPr>
            <a:r>
              <a:rPr lang="en-IE" sz="2400" dirty="0"/>
              <a:t>Now, consider </a:t>
            </a:r>
            <a:r>
              <a:rPr lang="en-IE" sz="2400" b="1" dirty="0"/>
              <a:t>how many nights you have available to sell in a year</a:t>
            </a:r>
            <a:r>
              <a:rPr lang="en-IE" sz="2400" dirty="0"/>
              <a:t>. There are 365 days, but will your rooms be available all 365? </a:t>
            </a:r>
          </a:p>
          <a:p>
            <a:pPr>
              <a:spcAft>
                <a:spcPts val="1200"/>
              </a:spcAft>
            </a:pPr>
            <a:r>
              <a:rPr lang="en-IE" sz="2400" dirty="0"/>
              <a:t>Perhaps you close for </a:t>
            </a:r>
            <a:r>
              <a:rPr lang="en-IE" sz="2400" b="1" dirty="0"/>
              <a:t>maintenance</a:t>
            </a:r>
            <a:r>
              <a:rPr lang="en-IE" sz="2400" dirty="0"/>
              <a:t>, or you reserve some days for </a:t>
            </a:r>
            <a:r>
              <a:rPr lang="en-IE" sz="2400" b="1" dirty="0"/>
              <a:t>personal use </a:t>
            </a:r>
            <a:r>
              <a:rPr lang="en-IE" sz="2400" dirty="0"/>
              <a:t>if it’s a family vacation home, or maybe you simply know there won’t be demand year-round. </a:t>
            </a:r>
          </a:p>
          <a:p>
            <a:pPr>
              <a:spcAft>
                <a:spcPts val="1200"/>
              </a:spcAft>
            </a:pPr>
            <a:r>
              <a:rPr lang="en-IE" sz="2400" dirty="0"/>
              <a:t>Calculating this “capacity” sets a ceiling on the number of bookable nights. </a:t>
            </a:r>
          </a:p>
          <a:p>
            <a:pPr>
              <a:spcAft>
                <a:spcPts val="1200"/>
              </a:spcAft>
            </a:pPr>
            <a:endParaRPr lang="en-IE" sz="2400" dirty="0"/>
          </a:p>
        </p:txBody>
      </p:sp>
      <p:sp>
        <p:nvSpPr>
          <p:cNvPr id="5" name="Text Placeholder 4">
            <a:extLst>
              <a:ext uri="{FF2B5EF4-FFF2-40B4-BE49-F238E27FC236}">
                <a16:creationId xmlns:a16="http://schemas.microsoft.com/office/drawing/2014/main" id="{5CA9F16B-69BD-04F9-2DA5-61F2B3469476}"/>
              </a:ext>
            </a:extLst>
          </p:cNvPr>
          <p:cNvSpPr>
            <a:spLocks noGrp="1"/>
          </p:cNvSpPr>
          <p:nvPr>
            <p:ph type="body" sz="quarter" idx="18"/>
          </p:nvPr>
        </p:nvSpPr>
        <p:spPr/>
        <p:txBody>
          <a:bodyPr/>
          <a:lstStyle/>
          <a:p>
            <a:r>
              <a:rPr lang="en-IE" b="0" dirty="0"/>
              <a:t>Capacity for Bookings</a:t>
            </a:r>
          </a:p>
        </p:txBody>
      </p:sp>
      <p:sp>
        <p:nvSpPr>
          <p:cNvPr id="2" name="Text Placeholder 5">
            <a:extLst>
              <a:ext uri="{FF2B5EF4-FFF2-40B4-BE49-F238E27FC236}">
                <a16:creationId xmlns:a16="http://schemas.microsoft.com/office/drawing/2014/main" id="{EAE7ED3C-781A-F7C0-91B6-A105C548565A}"/>
              </a:ext>
            </a:extLst>
          </p:cNvPr>
          <p:cNvSpPr txBox="1">
            <a:spLocks/>
          </p:cNvSpPr>
          <p:nvPr/>
        </p:nvSpPr>
        <p:spPr>
          <a:xfrm>
            <a:off x="333198" y="701326"/>
            <a:ext cx="3092298"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Determine Available Nights</a:t>
            </a:r>
          </a:p>
          <a:p>
            <a:endParaRPr lang="en-IE" dirty="0"/>
          </a:p>
        </p:txBody>
      </p:sp>
      <p:grpSp>
        <p:nvGrpSpPr>
          <p:cNvPr id="3" name="Group 2">
            <a:extLst>
              <a:ext uri="{FF2B5EF4-FFF2-40B4-BE49-F238E27FC236}">
                <a16:creationId xmlns:a16="http://schemas.microsoft.com/office/drawing/2014/main" id="{96221A65-E855-D82B-805F-D382C85E8DCF}"/>
              </a:ext>
            </a:extLst>
          </p:cNvPr>
          <p:cNvGrpSpPr/>
          <p:nvPr/>
        </p:nvGrpSpPr>
        <p:grpSpPr>
          <a:xfrm>
            <a:off x="10976005" y="186976"/>
            <a:ext cx="1081945" cy="1011723"/>
            <a:chOff x="1016000" y="1137920"/>
            <a:chExt cx="1016000" cy="1016000"/>
          </a:xfrm>
        </p:grpSpPr>
        <p:sp>
          <p:nvSpPr>
            <p:cNvPr id="6" name="Oval 5">
              <a:extLst>
                <a:ext uri="{FF2B5EF4-FFF2-40B4-BE49-F238E27FC236}">
                  <a16:creationId xmlns:a16="http://schemas.microsoft.com/office/drawing/2014/main" id="{63BFC63F-A7A6-07BB-0AF8-B875765C776B}"/>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08A4BEC0-4458-C826-94CD-8233479B4DEB}"/>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9</a:t>
              </a:r>
            </a:p>
          </p:txBody>
        </p:sp>
      </p:grpSp>
    </p:spTree>
    <p:extLst>
      <p:ext uri="{BB962C8B-B14F-4D97-AF65-F5344CB8AC3E}">
        <p14:creationId xmlns:p14="http://schemas.microsoft.com/office/powerpoint/2010/main" val="2642928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0A90C-5735-A562-2547-E75AA81B541F}"/>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02E9511-DA3C-9853-F9AD-456FB7B92145}"/>
              </a:ext>
            </a:extLst>
          </p:cNvPr>
          <p:cNvSpPr/>
          <p:nvPr/>
        </p:nvSpPr>
        <p:spPr>
          <a:xfrm>
            <a:off x="4295553" y="981075"/>
            <a:ext cx="7486872" cy="5739046"/>
          </a:xfrm>
          <a:prstGeom prst="roundRect">
            <a:avLst/>
          </a:prstGeom>
          <a:solidFill>
            <a:srgbClr val="418D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3">
            <a:extLst>
              <a:ext uri="{FF2B5EF4-FFF2-40B4-BE49-F238E27FC236}">
                <a16:creationId xmlns:a16="http://schemas.microsoft.com/office/drawing/2014/main" id="{A27C09C4-631E-57BA-7F88-52D059FD442E}"/>
              </a:ext>
            </a:extLst>
          </p:cNvPr>
          <p:cNvSpPr>
            <a:spLocks noGrp="1"/>
          </p:cNvSpPr>
          <p:nvPr>
            <p:ph type="body" sz="quarter" idx="16"/>
          </p:nvPr>
        </p:nvSpPr>
        <p:spPr>
          <a:xfrm>
            <a:off x="4295553" y="34144"/>
            <a:ext cx="7221426" cy="803654"/>
          </a:xfrm>
        </p:spPr>
        <p:txBody>
          <a:bodyPr/>
          <a:lstStyle/>
          <a:p>
            <a:pPr algn="ctr"/>
            <a:r>
              <a:rPr lang="en-IE" dirty="0"/>
              <a:t>Determine Your Available Nights </a:t>
            </a:r>
          </a:p>
          <a:p>
            <a:pPr algn="ctr"/>
            <a:r>
              <a:rPr lang="en-IE" sz="2400" b="0" i="1" dirty="0">
                <a:solidFill>
                  <a:srgbClr val="E96751"/>
                </a:solidFill>
              </a:rPr>
              <a:t>(Capacity for Bookings)</a:t>
            </a:r>
          </a:p>
        </p:txBody>
      </p:sp>
      <p:sp>
        <p:nvSpPr>
          <p:cNvPr id="7" name="Text Placeholder 6">
            <a:extLst>
              <a:ext uri="{FF2B5EF4-FFF2-40B4-BE49-F238E27FC236}">
                <a16:creationId xmlns:a16="http://schemas.microsoft.com/office/drawing/2014/main" id="{525FB19B-D3FE-C717-3362-2FD00118E750}"/>
              </a:ext>
            </a:extLst>
          </p:cNvPr>
          <p:cNvSpPr>
            <a:spLocks noGrp="1"/>
          </p:cNvSpPr>
          <p:nvPr>
            <p:ph type="body" sz="quarter" idx="21"/>
          </p:nvPr>
        </p:nvSpPr>
        <p:spPr>
          <a:xfrm>
            <a:off x="4657725" y="1163729"/>
            <a:ext cx="6995297" cy="4530541"/>
          </a:xfrm>
        </p:spPr>
        <p:txBody>
          <a:bodyPr/>
          <a:lstStyle/>
          <a:p>
            <a:pPr>
              <a:spcAft>
                <a:spcPts val="600"/>
              </a:spcAft>
            </a:pPr>
            <a:r>
              <a:rPr lang="en-IE" sz="2600" b="1" i="1" dirty="0">
                <a:solidFill>
                  <a:schemeClr val="bg1"/>
                </a:solidFill>
              </a:rPr>
              <a:t>Example:</a:t>
            </a:r>
            <a:r>
              <a:rPr lang="en-IE" sz="2600" b="1" dirty="0">
                <a:solidFill>
                  <a:schemeClr val="bg1"/>
                </a:solidFill>
              </a:rPr>
              <a:t> </a:t>
            </a:r>
            <a:r>
              <a:rPr lang="en-IE" i="1" dirty="0">
                <a:solidFill>
                  <a:schemeClr val="bg1"/>
                </a:solidFill>
              </a:rPr>
              <a:t>If you plan to operate year-round with no closures, that’s 365 nights available. </a:t>
            </a:r>
          </a:p>
          <a:p>
            <a:pPr>
              <a:spcAft>
                <a:spcPts val="600"/>
              </a:spcAft>
            </a:pPr>
            <a:r>
              <a:rPr lang="en-IE" i="1" dirty="0">
                <a:solidFill>
                  <a:schemeClr val="bg1"/>
                </a:solidFill>
              </a:rPr>
              <a:t>If</a:t>
            </a:r>
            <a:r>
              <a:rPr lang="en-US" i="1" dirty="0">
                <a:solidFill>
                  <a:schemeClr val="bg1"/>
                </a:solidFill>
              </a:rPr>
              <a:t>, instead, you decide to close for one month off-season (say 30 days) and also anticipate about 15 days of various maintenance or personal block-offs, then the available nights are</a:t>
            </a:r>
            <a:r>
              <a:rPr lang="en-IE" i="1" dirty="0">
                <a:solidFill>
                  <a:schemeClr val="bg1"/>
                </a:solidFill>
              </a:rPr>
              <a:t> 365 – 45 = </a:t>
            </a:r>
            <a:r>
              <a:rPr lang="en-IE" b="1" i="1" dirty="0">
                <a:solidFill>
                  <a:schemeClr val="bg1"/>
                </a:solidFill>
              </a:rPr>
              <a:t>320 nights</a:t>
            </a:r>
            <a:r>
              <a:rPr lang="en-IE" i="1" dirty="0">
                <a:solidFill>
                  <a:schemeClr val="bg1"/>
                </a:solidFill>
              </a:rPr>
              <a:t> in a year.</a:t>
            </a:r>
            <a:r>
              <a:rPr lang="en-IE" dirty="0">
                <a:solidFill>
                  <a:schemeClr val="bg1"/>
                </a:solidFill>
              </a:rPr>
              <a:t> </a:t>
            </a:r>
          </a:p>
          <a:p>
            <a:pPr>
              <a:spcAft>
                <a:spcPts val="600"/>
              </a:spcAft>
            </a:pPr>
            <a:r>
              <a:rPr lang="en-IE" dirty="0">
                <a:solidFill>
                  <a:schemeClr val="bg1"/>
                </a:solidFill>
              </a:rPr>
              <a:t>In a hotel context, if you have multiple rooms, you’d multiply by the number of rooms (e.g., one room × 320 nights = 320 room-nights; if 5 rooms, then 5 × 320 = 1,600 room-nights available). </a:t>
            </a:r>
          </a:p>
          <a:p>
            <a:pPr>
              <a:spcAft>
                <a:spcPts val="600"/>
              </a:spcAft>
            </a:pPr>
            <a:r>
              <a:rPr lang="en-IE" dirty="0">
                <a:solidFill>
                  <a:schemeClr val="bg1"/>
                </a:solidFill>
              </a:rPr>
              <a:t>The </a:t>
            </a:r>
            <a:r>
              <a:rPr lang="en-US" b="1" dirty="0">
                <a:solidFill>
                  <a:schemeClr val="bg1"/>
                </a:solidFill>
              </a:rPr>
              <a:t>number of available nights is useful for putting</a:t>
            </a:r>
            <a:r>
              <a:rPr lang="en-IE" dirty="0">
                <a:solidFill>
                  <a:schemeClr val="bg1"/>
                </a:solidFill>
              </a:rPr>
              <a:t> your break-even target into perspective: is it even feasible to book that many nights? It also feeds into occupancy calculations next. Essentially, this is your inventory of nights you </a:t>
            </a:r>
            <a:r>
              <a:rPr lang="en-IE" i="1" dirty="0">
                <a:solidFill>
                  <a:schemeClr val="bg1"/>
                </a:solidFill>
              </a:rPr>
              <a:t>can</a:t>
            </a:r>
            <a:r>
              <a:rPr lang="en-IE" dirty="0">
                <a:solidFill>
                  <a:schemeClr val="bg1"/>
                </a:solidFill>
              </a:rPr>
              <a:t> sell under ideal conditions.</a:t>
            </a:r>
          </a:p>
        </p:txBody>
      </p:sp>
      <p:sp>
        <p:nvSpPr>
          <p:cNvPr id="5" name="Text Placeholder 4">
            <a:extLst>
              <a:ext uri="{FF2B5EF4-FFF2-40B4-BE49-F238E27FC236}">
                <a16:creationId xmlns:a16="http://schemas.microsoft.com/office/drawing/2014/main" id="{575AD0F7-DB2C-B040-C52B-BE335042DF95}"/>
              </a:ext>
            </a:extLst>
          </p:cNvPr>
          <p:cNvSpPr>
            <a:spLocks noGrp="1"/>
          </p:cNvSpPr>
          <p:nvPr>
            <p:ph type="body" sz="quarter" idx="18"/>
          </p:nvPr>
        </p:nvSpPr>
        <p:spPr/>
        <p:txBody>
          <a:bodyPr/>
          <a:lstStyle/>
          <a:p>
            <a:r>
              <a:rPr lang="en-IE" b="0" dirty="0"/>
              <a:t>Capacity for Bookings</a:t>
            </a:r>
          </a:p>
        </p:txBody>
      </p:sp>
      <p:sp>
        <p:nvSpPr>
          <p:cNvPr id="2" name="Text Placeholder 5">
            <a:extLst>
              <a:ext uri="{FF2B5EF4-FFF2-40B4-BE49-F238E27FC236}">
                <a16:creationId xmlns:a16="http://schemas.microsoft.com/office/drawing/2014/main" id="{572DB7A3-CCEF-83E5-C553-DA85842A2A99}"/>
              </a:ext>
            </a:extLst>
          </p:cNvPr>
          <p:cNvSpPr txBox="1">
            <a:spLocks/>
          </p:cNvSpPr>
          <p:nvPr/>
        </p:nvSpPr>
        <p:spPr>
          <a:xfrm>
            <a:off x="333198" y="701326"/>
            <a:ext cx="3092298"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Determine Available Nights</a:t>
            </a:r>
          </a:p>
          <a:p>
            <a:endParaRPr lang="en-IE" dirty="0"/>
          </a:p>
        </p:txBody>
      </p:sp>
    </p:spTree>
    <p:extLst>
      <p:ext uri="{BB962C8B-B14F-4D97-AF65-F5344CB8AC3E}">
        <p14:creationId xmlns:p14="http://schemas.microsoft.com/office/powerpoint/2010/main" val="1438653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901D-DCED-735E-75BD-0622954FA9EE}"/>
            </a:ext>
          </a:extLst>
        </p:cNvPr>
        <p:cNvGrpSpPr/>
        <p:nvPr/>
      </p:nvGrpSpPr>
      <p:grpSpPr>
        <a:xfrm>
          <a:off x="0" y="0"/>
          <a:ext cx="0" cy="0"/>
          <a:chOff x="0" y="0"/>
          <a:chExt cx="0" cy="0"/>
        </a:xfrm>
      </p:grpSpPr>
      <p:sp>
        <p:nvSpPr>
          <p:cNvPr id="25" name="Flowchart: Alternate Process 24">
            <a:extLst>
              <a:ext uri="{FF2B5EF4-FFF2-40B4-BE49-F238E27FC236}">
                <a16:creationId xmlns:a16="http://schemas.microsoft.com/office/drawing/2014/main" id="{8C4A7B16-67C6-AEE1-31CC-6EA5B2D95662}"/>
              </a:ext>
            </a:extLst>
          </p:cNvPr>
          <p:cNvSpPr/>
          <p:nvPr/>
        </p:nvSpPr>
        <p:spPr>
          <a:xfrm>
            <a:off x="1318680" y="2204626"/>
            <a:ext cx="10146542" cy="883552"/>
          </a:xfrm>
          <a:prstGeom prst="flowChartAlternateProcess">
            <a:avLst/>
          </a:prstGeom>
          <a:solidFill>
            <a:srgbClr val="418D8F"/>
          </a:solid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Alternate Process 23">
            <a:extLst>
              <a:ext uri="{FF2B5EF4-FFF2-40B4-BE49-F238E27FC236}">
                <a16:creationId xmlns:a16="http://schemas.microsoft.com/office/drawing/2014/main" id="{9518E112-EC3C-7CC3-9335-CE1428493DC4}"/>
              </a:ext>
            </a:extLst>
          </p:cNvPr>
          <p:cNvSpPr/>
          <p:nvPr/>
        </p:nvSpPr>
        <p:spPr>
          <a:xfrm>
            <a:off x="817828" y="937375"/>
            <a:ext cx="10595240" cy="1136848"/>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 Placeholder 3">
            <a:extLst>
              <a:ext uri="{FF2B5EF4-FFF2-40B4-BE49-F238E27FC236}">
                <a16:creationId xmlns:a16="http://schemas.microsoft.com/office/drawing/2014/main" id="{D65142F0-5904-535C-5968-52EAFC563473}"/>
              </a:ext>
            </a:extLst>
          </p:cNvPr>
          <p:cNvSpPr>
            <a:spLocks noGrp="1"/>
          </p:cNvSpPr>
          <p:nvPr>
            <p:ph type="body" sz="quarter" idx="16"/>
          </p:nvPr>
        </p:nvSpPr>
        <p:spPr>
          <a:xfrm>
            <a:off x="992588" y="230550"/>
            <a:ext cx="10614687" cy="803654"/>
          </a:xfrm>
        </p:spPr>
        <p:txBody>
          <a:bodyPr/>
          <a:lstStyle/>
          <a:p>
            <a:r>
              <a:rPr lang="en-US" sz="3200" dirty="0">
                <a:solidFill>
                  <a:srgbClr val="459597"/>
                </a:solidFill>
              </a:rPr>
              <a:t>Available Number of Nights </a:t>
            </a:r>
          </a:p>
        </p:txBody>
      </p:sp>
      <p:cxnSp>
        <p:nvCxnSpPr>
          <p:cNvPr id="2" name="Straight Connector 1">
            <a:extLst>
              <a:ext uri="{FF2B5EF4-FFF2-40B4-BE49-F238E27FC236}">
                <a16:creationId xmlns:a16="http://schemas.microsoft.com/office/drawing/2014/main" id="{7BBD7333-6303-2D2D-6289-E022D94897AB}"/>
              </a:ext>
            </a:extLst>
          </p:cNvPr>
          <p:cNvCxnSpPr>
            <a:cxnSpLocks/>
          </p:cNvCxnSpPr>
          <p:nvPr/>
        </p:nvCxnSpPr>
        <p:spPr>
          <a:xfrm>
            <a:off x="50480" y="814399"/>
            <a:ext cx="3222171" cy="0"/>
          </a:xfrm>
          <a:prstGeom prst="line">
            <a:avLst/>
          </a:prstGeom>
          <a:ln w="19050">
            <a:solidFill>
              <a:srgbClr val="3FB5A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8E79E9E2-0D52-D860-C1B6-3D506AC79286}"/>
              </a:ext>
            </a:extLst>
          </p:cNvPr>
          <p:cNvSpPr>
            <a:spLocks noGrp="1"/>
          </p:cNvSpPr>
          <p:nvPr>
            <p:ph type="body" sz="quarter" idx="18"/>
          </p:nvPr>
        </p:nvSpPr>
        <p:spPr>
          <a:xfrm>
            <a:off x="1358576" y="1034204"/>
            <a:ext cx="9954728" cy="803653"/>
          </a:xfrm>
        </p:spPr>
        <p:txBody>
          <a:bodyPr/>
          <a:lstStyle/>
          <a:p>
            <a:pPr marL="0" indent="0">
              <a:spcAft>
                <a:spcPts val="600"/>
              </a:spcAft>
            </a:pPr>
            <a:r>
              <a:rPr lang="en-US" b="1" dirty="0">
                <a:solidFill>
                  <a:srgbClr val="E96751"/>
                </a:solidFill>
              </a:rPr>
              <a:t>Example. </a:t>
            </a:r>
            <a:r>
              <a:rPr lang="en-US" sz="2200" dirty="0">
                <a:solidFill>
                  <a:srgbClr val="595959"/>
                </a:solidFill>
              </a:rPr>
              <a:t>Determine your </a:t>
            </a:r>
            <a:r>
              <a:rPr lang="en-IE" sz="2200" dirty="0">
                <a:solidFill>
                  <a:srgbClr val="595959"/>
                </a:solidFill>
              </a:rPr>
              <a:t>available Nights per Year. Assume you operate all year, 365 nights. </a:t>
            </a:r>
            <a:r>
              <a:rPr lang="en-US" sz="2200" dirty="0">
                <a:solidFill>
                  <a:srgbClr val="595959"/>
                </a:solidFill>
              </a:rPr>
              <a:t>(You can adjust this if you're open seasonally, e.g., 300 nights, 250, etc.)</a:t>
            </a:r>
            <a:endParaRPr lang="en-US" sz="2200" i="1" dirty="0">
              <a:solidFill>
                <a:srgbClr val="595959"/>
              </a:solidFill>
            </a:endParaRPr>
          </a:p>
        </p:txBody>
      </p:sp>
      <p:sp>
        <p:nvSpPr>
          <p:cNvPr id="21" name="Text Placeholder 5">
            <a:extLst>
              <a:ext uri="{FF2B5EF4-FFF2-40B4-BE49-F238E27FC236}">
                <a16:creationId xmlns:a16="http://schemas.microsoft.com/office/drawing/2014/main" id="{D3B287A6-9B3B-19C2-C6B1-C809F20B4149}"/>
              </a:ext>
            </a:extLst>
          </p:cNvPr>
          <p:cNvSpPr txBox="1">
            <a:spLocks/>
          </p:cNvSpPr>
          <p:nvPr/>
        </p:nvSpPr>
        <p:spPr>
          <a:xfrm>
            <a:off x="1469032" y="2284525"/>
            <a:ext cx="9996190" cy="80365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pPr>
            <a:r>
              <a:rPr lang="en-US" b="1" dirty="0">
                <a:solidFill>
                  <a:schemeClr val="bg1"/>
                </a:solidFill>
              </a:rPr>
              <a:t>Available Nights </a:t>
            </a:r>
            <a:r>
              <a:rPr lang="en-US" dirty="0">
                <a:solidFill>
                  <a:schemeClr val="bg1"/>
                </a:solidFill>
              </a:rPr>
              <a:t>= Total Nights in a Year – Owner Blocked Nights – Maintenance Days – Seasonal Closures</a:t>
            </a:r>
          </a:p>
        </p:txBody>
      </p:sp>
      <p:sp>
        <p:nvSpPr>
          <p:cNvPr id="26" name="Flowchart: Alternate Process 25">
            <a:extLst>
              <a:ext uri="{FF2B5EF4-FFF2-40B4-BE49-F238E27FC236}">
                <a16:creationId xmlns:a16="http://schemas.microsoft.com/office/drawing/2014/main" id="{0CD0B302-3C50-8B18-3798-D09675EEC1BB}"/>
              </a:ext>
            </a:extLst>
          </p:cNvPr>
          <p:cNvSpPr/>
          <p:nvPr/>
        </p:nvSpPr>
        <p:spPr>
          <a:xfrm>
            <a:off x="1358576" y="3260796"/>
            <a:ext cx="9964593" cy="3511479"/>
          </a:xfrm>
          <a:prstGeom prst="flowChartAlternateProcess">
            <a:avLst/>
          </a:prstGeom>
          <a:noFill/>
          <a:ln w="28575">
            <a:solidFill>
              <a:srgbClr val="459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3" name="Connector: Elbow 32">
            <a:extLst>
              <a:ext uri="{FF2B5EF4-FFF2-40B4-BE49-F238E27FC236}">
                <a16:creationId xmlns:a16="http://schemas.microsoft.com/office/drawing/2014/main" id="{40C56929-BA02-0114-971E-FFCE6AEB31A4}"/>
              </a:ext>
            </a:extLst>
          </p:cNvPr>
          <p:cNvCxnSpPr>
            <a:cxnSpLocks/>
            <a:stCxn id="24" idx="1"/>
            <a:endCxn id="25" idx="1"/>
          </p:cNvCxnSpPr>
          <p:nvPr/>
        </p:nvCxnSpPr>
        <p:spPr>
          <a:xfrm rot="10800000" flipH="1" flipV="1">
            <a:off x="817828" y="1505798"/>
            <a:ext cx="500852" cy="1140603"/>
          </a:xfrm>
          <a:prstGeom prst="bentConnector3">
            <a:avLst>
              <a:gd name="adj1" fmla="val -45642"/>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01AF503B-2D57-4689-6C52-274ADA79682E}"/>
              </a:ext>
            </a:extLst>
          </p:cNvPr>
          <p:cNvCxnSpPr>
            <a:cxnSpLocks/>
          </p:cNvCxnSpPr>
          <p:nvPr/>
        </p:nvCxnSpPr>
        <p:spPr>
          <a:xfrm rot="16200000" flipH="1">
            <a:off x="-356708" y="3592452"/>
            <a:ext cx="2613798" cy="721698"/>
          </a:xfrm>
          <a:prstGeom prst="bentConnector3">
            <a:avLst>
              <a:gd name="adj1" fmla="val 50000"/>
            </a:avLst>
          </a:prstGeom>
          <a:ln w="28575">
            <a:solidFill>
              <a:srgbClr val="459597"/>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5">
            <a:extLst>
              <a:ext uri="{FF2B5EF4-FFF2-40B4-BE49-F238E27FC236}">
                <a16:creationId xmlns:a16="http://schemas.microsoft.com/office/drawing/2014/main" id="{90E8030A-47B2-7872-4598-60F4593FF889}"/>
              </a:ext>
            </a:extLst>
          </p:cNvPr>
          <p:cNvSpPr txBox="1">
            <a:spLocks/>
          </p:cNvSpPr>
          <p:nvPr/>
        </p:nvSpPr>
        <p:spPr>
          <a:xfrm>
            <a:off x="1453649" y="3342235"/>
            <a:ext cx="9817366" cy="80365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C465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pPr>
            <a:r>
              <a:rPr lang="en-US" sz="2200" dirty="0">
                <a:solidFill>
                  <a:srgbClr val="595959"/>
                </a:solidFill>
              </a:rPr>
              <a:t>This number is essential for calculating realistic occupancy rates. It helps you project maximum revenue and understand operational limits. You'll use this figure in break-even analysis and revenue planning.</a:t>
            </a:r>
          </a:p>
          <a:p>
            <a:pPr marL="0" indent="0">
              <a:lnSpc>
                <a:spcPct val="100000"/>
              </a:lnSpc>
              <a:spcBef>
                <a:spcPts val="0"/>
              </a:spcBef>
              <a:spcAft>
                <a:spcPts val="600"/>
              </a:spcAft>
            </a:pPr>
            <a:r>
              <a:rPr lang="en-US" sz="2200" b="1" dirty="0">
                <a:solidFill>
                  <a:srgbClr val="494949"/>
                </a:solidFill>
              </a:rPr>
              <a:t> </a:t>
            </a:r>
            <a:endParaRPr lang="en-US" sz="2200" dirty="0">
              <a:solidFill>
                <a:srgbClr val="494949"/>
              </a:solidFill>
            </a:endParaRPr>
          </a:p>
        </p:txBody>
      </p:sp>
      <p:graphicFrame>
        <p:nvGraphicFramePr>
          <p:cNvPr id="8" name="Table 7">
            <a:extLst>
              <a:ext uri="{FF2B5EF4-FFF2-40B4-BE49-F238E27FC236}">
                <a16:creationId xmlns:a16="http://schemas.microsoft.com/office/drawing/2014/main" id="{7658B31A-F217-5534-3CB6-A52FFDC90BF8}"/>
              </a:ext>
            </a:extLst>
          </p:cNvPr>
          <p:cNvGraphicFramePr>
            <a:graphicFrameLocks noGrp="1"/>
          </p:cNvGraphicFramePr>
          <p:nvPr/>
        </p:nvGraphicFramePr>
        <p:xfrm>
          <a:off x="1554757" y="4506507"/>
          <a:ext cx="8608418" cy="2103120"/>
        </p:xfrm>
        <a:graphic>
          <a:graphicData uri="http://schemas.openxmlformats.org/drawingml/2006/table">
            <a:tbl>
              <a:tblPr/>
              <a:tblGrid>
                <a:gridCol w="4304209">
                  <a:extLst>
                    <a:ext uri="{9D8B030D-6E8A-4147-A177-3AD203B41FA5}">
                      <a16:colId xmlns:a16="http://schemas.microsoft.com/office/drawing/2014/main" val="3346008039"/>
                    </a:ext>
                  </a:extLst>
                </a:gridCol>
                <a:gridCol w="4304209">
                  <a:extLst>
                    <a:ext uri="{9D8B030D-6E8A-4147-A177-3AD203B41FA5}">
                      <a16:colId xmlns:a16="http://schemas.microsoft.com/office/drawing/2014/main" val="3983309515"/>
                    </a:ext>
                  </a:extLst>
                </a:gridCol>
              </a:tblGrid>
              <a:tr h="0">
                <a:tc>
                  <a:txBody>
                    <a:bodyPr/>
                    <a:lstStyle/>
                    <a:p>
                      <a:pPr>
                        <a:buNone/>
                      </a:pPr>
                      <a:r>
                        <a:rPr lang="en-US" b="1" dirty="0">
                          <a:solidFill>
                            <a:schemeClr val="bg1"/>
                          </a:solidFill>
                        </a:rPr>
                        <a:t>Total Nights in a Year</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dirty="0">
                          <a:solidFill>
                            <a:schemeClr val="bg1"/>
                          </a:solidFill>
                        </a:rPr>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1378331555"/>
                  </a:ext>
                </a:extLst>
              </a:tr>
              <a:tr h="0">
                <a:tc>
                  <a:txBody>
                    <a:bodyPr/>
                    <a:lstStyle/>
                    <a:p>
                      <a:pPr>
                        <a:buNone/>
                      </a:pPr>
                      <a:r>
                        <a:rPr lang="en-US" dirty="0">
                          <a:solidFill>
                            <a:srgbClr val="595959"/>
                          </a:solidFill>
                        </a:rPr>
                        <a:t>Owner Use (e.g. holidays, personal stays)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a:solidFill>
                            <a:srgbClr val="595959"/>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140182"/>
                  </a:ext>
                </a:extLst>
              </a:tr>
              <a:tr h="0">
                <a:tc>
                  <a:txBody>
                    <a:bodyPr/>
                    <a:lstStyle/>
                    <a:p>
                      <a:pPr>
                        <a:buNone/>
                      </a:pPr>
                      <a:r>
                        <a:rPr lang="en-US" dirty="0">
                          <a:solidFill>
                            <a:srgbClr val="595959"/>
                          </a:solidFill>
                        </a:rPr>
                        <a:t>Scheduled Maintenance Days (e.g. deep clean, repairs)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9069515"/>
                  </a:ext>
                </a:extLst>
              </a:tr>
              <a:tr h="0">
                <a:tc>
                  <a:txBody>
                    <a:bodyPr/>
                    <a:lstStyle/>
                    <a:p>
                      <a:pPr>
                        <a:buNone/>
                      </a:pPr>
                      <a:r>
                        <a:rPr lang="en-US">
                          <a:solidFill>
                            <a:srgbClr val="595959"/>
                          </a:solidFill>
                        </a:rPr>
                        <a:t>Off-Season Closures (e.g. closed Jan–Feb)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dirty="0">
                          <a:solidFill>
                            <a:srgbClr val="595959"/>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051693"/>
                  </a:ext>
                </a:extLst>
              </a:tr>
              <a:tr h="0">
                <a:tc>
                  <a:txBody>
                    <a:bodyPr/>
                    <a:lstStyle/>
                    <a:p>
                      <a:pPr>
                        <a:buNone/>
                      </a:pPr>
                      <a:r>
                        <a:rPr lang="en-IE" b="1" dirty="0">
                          <a:solidFill>
                            <a:schemeClr val="bg1"/>
                          </a:solidFill>
                        </a:rPr>
                        <a:t>Available Nights</a:t>
                      </a:r>
                      <a:endParaRPr lang="en-I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a:txBody>
                    <a:bodyPr/>
                    <a:lstStyle/>
                    <a:p>
                      <a:pPr>
                        <a:buNone/>
                      </a:pPr>
                      <a:r>
                        <a:rPr lang="en-US" dirty="0">
                          <a:solidFill>
                            <a:schemeClr val="bg1"/>
                          </a:solidFill>
                        </a:rPr>
                        <a:t>365 – 30 – 10 – 45 = </a:t>
                      </a:r>
                      <a:r>
                        <a:rPr lang="en-US" b="1" dirty="0">
                          <a:solidFill>
                            <a:schemeClr val="bg1"/>
                          </a:solidFill>
                        </a:rPr>
                        <a:t>280 nights</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extLst>
                  <a:ext uri="{0D108BD9-81ED-4DB2-BD59-A6C34878D82A}">
                    <a16:rowId xmlns:a16="http://schemas.microsoft.com/office/drawing/2014/main" val="2240283204"/>
                  </a:ext>
                </a:extLst>
              </a:tr>
            </a:tbl>
          </a:graphicData>
        </a:graphic>
      </p:graphicFrame>
    </p:spTree>
    <p:extLst>
      <p:ext uri="{BB962C8B-B14F-4D97-AF65-F5344CB8AC3E}">
        <p14:creationId xmlns:p14="http://schemas.microsoft.com/office/powerpoint/2010/main" val="3383503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741945-7631-6FCC-91D8-E7A959CBFD31}"/>
              </a:ext>
            </a:extLst>
          </p:cNvPr>
          <p:cNvSpPr>
            <a:spLocks noGrp="1"/>
          </p:cNvSpPr>
          <p:nvPr>
            <p:ph type="body" sz="quarter" idx="16"/>
          </p:nvPr>
        </p:nvSpPr>
        <p:spPr>
          <a:xfrm>
            <a:off x="672370" y="188326"/>
            <a:ext cx="10614687" cy="803654"/>
          </a:xfrm>
        </p:spPr>
        <p:txBody>
          <a:bodyPr/>
          <a:lstStyle/>
          <a:p>
            <a:r>
              <a:rPr lang="en-IE" sz="2800" dirty="0">
                <a:solidFill>
                  <a:srgbClr val="E96751"/>
                </a:solidFill>
              </a:rPr>
              <a:t>Sample Revenue Table </a:t>
            </a:r>
            <a:r>
              <a:rPr lang="en-IE" sz="2400" b="0" dirty="0">
                <a:solidFill>
                  <a:srgbClr val="418D8F"/>
                </a:solidFill>
              </a:rPr>
              <a:t>(Calculate Primary and Secondary)</a:t>
            </a:r>
          </a:p>
        </p:txBody>
      </p:sp>
      <p:graphicFrame>
        <p:nvGraphicFramePr>
          <p:cNvPr id="4" name="Table 3">
            <a:extLst>
              <a:ext uri="{FF2B5EF4-FFF2-40B4-BE49-F238E27FC236}">
                <a16:creationId xmlns:a16="http://schemas.microsoft.com/office/drawing/2014/main" id="{8FF327AB-6510-CF8C-FB59-D3FFC9F84FB7}"/>
              </a:ext>
            </a:extLst>
          </p:cNvPr>
          <p:cNvGraphicFramePr>
            <a:graphicFrameLocks noGrp="1"/>
          </p:cNvGraphicFramePr>
          <p:nvPr>
            <p:extLst>
              <p:ext uri="{D42A27DB-BD31-4B8C-83A1-F6EECF244321}">
                <p14:modId xmlns:p14="http://schemas.microsoft.com/office/powerpoint/2010/main" val="4218198393"/>
              </p:ext>
            </p:extLst>
          </p:nvPr>
        </p:nvGraphicFramePr>
        <p:xfrm>
          <a:off x="746652" y="643162"/>
          <a:ext cx="10698695" cy="6026512"/>
        </p:xfrm>
        <a:graphic>
          <a:graphicData uri="http://schemas.openxmlformats.org/drawingml/2006/table">
            <a:tbl>
              <a:tblPr/>
              <a:tblGrid>
                <a:gridCol w="1528385">
                  <a:extLst>
                    <a:ext uri="{9D8B030D-6E8A-4147-A177-3AD203B41FA5}">
                      <a16:colId xmlns:a16="http://schemas.microsoft.com/office/drawing/2014/main" val="2829827051"/>
                    </a:ext>
                  </a:extLst>
                </a:gridCol>
                <a:gridCol w="1528385">
                  <a:extLst>
                    <a:ext uri="{9D8B030D-6E8A-4147-A177-3AD203B41FA5}">
                      <a16:colId xmlns:a16="http://schemas.microsoft.com/office/drawing/2014/main" val="2904220173"/>
                    </a:ext>
                  </a:extLst>
                </a:gridCol>
                <a:gridCol w="1528385">
                  <a:extLst>
                    <a:ext uri="{9D8B030D-6E8A-4147-A177-3AD203B41FA5}">
                      <a16:colId xmlns:a16="http://schemas.microsoft.com/office/drawing/2014/main" val="1524955550"/>
                    </a:ext>
                  </a:extLst>
                </a:gridCol>
                <a:gridCol w="1528385">
                  <a:extLst>
                    <a:ext uri="{9D8B030D-6E8A-4147-A177-3AD203B41FA5}">
                      <a16:colId xmlns:a16="http://schemas.microsoft.com/office/drawing/2014/main" val="1594532226"/>
                    </a:ext>
                  </a:extLst>
                </a:gridCol>
                <a:gridCol w="1528385">
                  <a:extLst>
                    <a:ext uri="{9D8B030D-6E8A-4147-A177-3AD203B41FA5}">
                      <a16:colId xmlns:a16="http://schemas.microsoft.com/office/drawing/2014/main" val="3417630123"/>
                    </a:ext>
                  </a:extLst>
                </a:gridCol>
                <a:gridCol w="1528385">
                  <a:extLst>
                    <a:ext uri="{9D8B030D-6E8A-4147-A177-3AD203B41FA5}">
                      <a16:colId xmlns:a16="http://schemas.microsoft.com/office/drawing/2014/main" val="401659906"/>
                    </a:ext>
                  </a:extLst>
                </a:gridCol>
                <a:gridCol w="1528385">
                  <a:extLst>
                    <a:ext uri="{9D8B030D-6E8A-4147-A177-3AD203B41FA5}">
                      <a16:colId xmlns:a16="http://schemas.microsoft.com/office/drawing/2014/main" val="2845726333"/>
                    </a:ext>
                  </a:extLst>
                </a:gridCol>
              </a:tblGrid>
              <a:tr h="524258">
                <a:tc>
                  <a:txBody>
                    <a:bodyPr/>
                    <a:lstStyle/>
                    <a:p>
                      <a:pPr>
                        <a:buNone/>
                      </a:pPr>
                      <a:r>
                        <a:rPr lang="en-IE" sz="1800" b="0" dirty="0">
                          <a:solidFill>
                            <a:schemeClr val="bg1"/>
                          </a:solidFill>
                        </a:rPr>
                        <a:t>Revenue Type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Description</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Rate / Unit</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Available Nights or Units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Expected Occupancy / Sales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Estimated Monthly Revenue (€)</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Estimated Annual Revenue (€)</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2246919352"/>
                  </a:ext>
                </a:extLst>
              </a:tr>
              <a:tr h="524258">
                <a:tc gridSpan="3">
                  <a:txBody>
                    <a:bodyPr/>
                    <a:lstStyle/>
                    <a:p>
                      <a:pPr algn="ctr">
                        <a:buNone/>
                      </a:pPr>
                      <a:r>
                        <a:rPr lang="en-IE" sz="1800" b="1" dirty="0">
                          <a:solidFill>
                            <a:schemeClr val="bg1"/>
                          </a:solidFill>
                        </a:rPr>
                        <a:t>Primary Revenue Sources</a:t>
                      </a:r>
                      <a:endParaRPr lang="en-IE" sz="1800" dirty="0">
                        <a:solidFill>
                          <a:schemeClr val="bg1"/>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lgn="ct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719751"/>
                  </a:ext>
                </a:extLst>
              </a:tr>
              <a:tr h="524258">
                <a:tc>
                  <a:txBody>
                    <a:bodyPr/>
                    <a:lstStyle/>
                    <a:p>
                      <a:pPr>
                        <a:buNone/>
                      </a:pPr>
                      <a:r>
                        <a:rPr lang="en-IE" sz="1800" b="1" dirty="0">
                          <a:solidFill>
                            <a:srgbClr val="595959"/>
                          </a:solidFill>
                        </a:rPr>
                        <a:t>Nightly Rental Rate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Main guest booking income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€140/night</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365 nights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50% (183 nights)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€2,562</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€25,620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0595110"/>
                  </a:ext>
                </a:extLst>
              </a:tr>
              <a:tr h="681535">
                <a:tc>
                  <a:txBody>
                    <a:bodyPr/>
                    <a:lstStyle/>
                    <a:p>
                      <a:pPr>
                        <a:buNone/>
                      </a:pPr>
                      <a:r>
                        <a:rPr lang="en-IE" sz="1800" b="1" dirty="0">
                          <a:solidFill>
                            <a:srgbClr val="595959"/>
                          </a:solidFill>
                        </a:rPr>
                        <a:t>Cleaning Fee (per booking)</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a:solidFill>
                            <a:srgbClr val="595959"/>
                          </a:solidFill>
                        </a:rPr>
                        <a:t>Flat fee added to each guest booking</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€30/booking</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183 bookings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100%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€457</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€5,490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7280892"/>
                  </a:ext>
                </a:extLst>
              </a:tr>
              <a:tr h="524258">
                <a:tc gridSpan="3">
                  <a:txBody>
                    <a:bodyPr/>
                    <a:lstStyle/>
                    <a:p>
                      <a:pPr algn="ctr">
                        <a:buNone/>
                      </a:pPr>
                      <a:r>
                        <a:rPr lang="en-IE" sz="1800" b="1" dirty="0">
                          <a:solidFill>
                            <a:schemeClr val="bg1"/>
                          </a:solidFill>
                        </a:rPr>
                        <a:t>Secondary Revenue Sources</a:t>
                      </a:r>
                      <a:endParaRPr lang="en-IE" sz="1800" dirty="0">
                        <a:solidFill>
                          <a:schemeClr val="bg1"/>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2422970"/>
                  </a:ext>
                </a:extLst>
              </a:tr>
              <a:tr h="524258">
                <a:tc>
                  <a:txBody>
                    <a:bodyPr/>
                    <a:lstStyle/>
                    <a:p>
                      <a:pPr>
                        <a:buNone/>
                      </a:pPr>
                      <a:r>
                        <a:rPr lang="en-IE" sz="1800" b="1" dirty="0">
                          <a:solidFill>
                            <a:srgbClr val="595959"/>
                          </a:solidFill>
                        </a:rPr>
                        <a:t>Breakfast Add-On</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Optional guest upgrade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€12/person</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a:solidFill>
                            <a:srgbClr val="595959"/>
                          </a:solidFill>
                        </a:rPr>
                        <a:t>183 bookings x 2 guests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30% uptake (110 sales)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€132</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€1,320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7887997"/>
                  </a:ext>
                </a:extLst>
              </a:tr>
              <a:tr h="524258">
                <a:tc>
                  <a:txBody>
                    <a:bodyPr/>
                    <a:lstStyle/>
                    <a:p>
                      <a:pPr>
                        <a:buNone/>
                      </a:pPr>
                      <a:r>
                        <a:rPr lang="en-US" sz="1800" b="1" dirty="0">
                          <a:solidFill>
                            <a:srgbClr val="595959"/>
                          </a:solidFill>
                        </a:rPr>
                        <a:t>Equipment Rental (e.g. bikes)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Daily guest rental</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€15/day</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100 days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20% uptake (20 rentals)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€25</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€300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7735846"/>
                  </a:ext>
                </a:extLst>
              </a:tr>
              <a:tr h="524258">
                <a:tc>
                  <a:txBody>
                    <a:bodyPr/>
                    <a:lstStyle/>
                    <a:p>
                      <a:pPr>
                        <a:buNone/>
                      </a:pPr>
                      <a:r>
                        <a:rPr lang="en-IE" sz="1800" b="1" dirty="0">
                          <a:solidFill>
                            <a:srgbClr val="595959"/>
                          </a:solidFill>
                        </a:rPr>
                        <a:t>Local Tour Booking Commission</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Commission from referrals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€20/tour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10 bookings/month</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800">
                          <a:solidFill>
                            <a:srgbClr val="595959"/>
                          </a:solidFill>
                        </a:rPr>
                        <a:t>10% uptake (12 tours/month)</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€240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€2,880</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824257"/>
                  </a:ext>
                </a:extLst>
              </a:tr>
            </a:tbl>
          </a:graphicData>
        </a:graphic>
      </p:graphicFrame>
    </p:spTree>
    <p:extLst>
      <p:ext uri="{BB962C8B-B14F-4D97-AF65-F5344CB8AC3E}">
        <p14:creationId xmlns:p14="http://schemas.microsoft.com/office/powerpoint/2010/main" val="150671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83E29-9B35-C48D-5573-66E6F7A331E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AE03175-BCE3-44D9-BD60-59F43EE84F0A}"/>
              </a:ext>
            </a:extLst>
          </p:cNvPr>
          <p:cNvSpPr>
            <a:spLocks noGrp="1"/>
          </p:cNvSpPr>
          <p:nvPr>
            <p:ph type="body" sz="quarter" idx="16"/>
          </p:nvPr>
        </p:nvSpPr>
        <p:spPr>
          <a:xfrm>
            <a:off x="573015" y="1356327"/>
            <a:ext cx="9961635" cy="3066422"/>
          </a:xfrm>
        </p:spPr>
        <p:txBody>
          <a:bodyPr>
            <a:noAutofit/>
          </a:bodyPr>
          <a:lstStyle/>
          <a:p>
            <a:pPr>
              <a:spcAft>
                <a:spcPts val="1200"/>
              </a:spcAft>
            </a:pPr>
            <a:endParaRPr lang="en-US" sz="1000" dirty="0">
              <a:solidFill>
                <a:srgbClr val="595959"/>
              </a:solidFill>
            </a:endParaRPr>
          </a:p>
          <a:p>
            <a:r>
              <a:rPr lang="en-US" sz="2800" b="1" dirty="0">
                <a:solidFill>
                  <a:srgbClr val="E96751"/>
                </a:solidFill>
              </a:rPr>
              <a:t>Section 3: </a:t>
            </a:r>
            <a:r>
              <a:rPr lang="en-US" sz="2800" b="1" dirty="0">
                <a:solidFill>
                  <a:srgbClr val="459597"/>
                </a:solidFill>
              </a:rPr>
              <a:t>Know Your Revenue Sources</a:t>
            </a:r>
          </a:p>
          <a:p>
            <a:endParaRPr lang="en-US" sz="2400" b="1" dirty="0">
              <a:solidFill>
                <a:srgbClr val="459597"/>
              </a:solidFill>
            </a:endParaRPr>
          </a:p>
          <a:p>
            <a:pPr marL="342900" indent="-342900">
              <a:buFont typeface="Arial" panose="020B0604020202020204" pitchFamily="34" charset="0"/>
              <a:buChar char="•"/>
            </a:pPr>
            <a:r>
              <a:rPr lang="en-US" sz="2400" i="1" dirty="0">
                <a:solidFill>
                  <a:srgbClr val="E96751"/>
                </a:solidFill>
              </a:rPr>
              <a:t>Where does your </a:t>
            </a:r>
            <a:r>
              <a:rPr lang="en-US" sz="2400" b="1" i="1" dirty="0">
                <a:solidFill>
                  <a:srgbClr val="E96751"/>
                </a:solidFill>
              </a:rPr>
              <a:t>income come from</a:t>
            </a:r>
            <a:r>
              <a:rPr lang="en-US" sz="2400" i="1" dirty="0">
                <a:solidFill>
                  <a:srgbClr val="E96751"/>
                </a:solidFill>
              </a:rPr>
              <a:t>, and are you fully aware of all potential revenue streams, beyond just room bookings?</a:t>
            </a:r>
          </a:p>
          <a:p>
            <a:pPr marL="342900" indent="-342900">
              <a:buFont typeface="Arial" panose="020B0604020202020204" pitchFamily="34" charset="0"/>
              <a:buChar char="•"/>
            </a:pPr>
            <a:endParaRPr lang="en-US" sz="2400" i="1" dirty="0">
              <a:solidFill>
                <a:srgbClr val="E96751"/>
              </a:solidFill>
            </a:endParaRPr>
          </a:p>
          <a:p>
            <a:r>
              <a:rPr lang="en-US" sz="2400" b="1" dirty="0">
                <a:solidFill>
                  <a:srgbClr val="595959"/>
                </a:solidFill>
              </a:rPr>
              <a:t>Objective:</a:t>
            </a:r>
            <a:r>
              <a:rPr lang="en-US" sz="2400" dirty="0">
                <a:solidFill>
                  <a:srgbClr val="595959"/>
                </a:solidFill>
              </a:rPr>
              <a:t> Revenue &amp; Capacity Foundation (What you earn and what’s possible). </a:t>
            </a:r>
          </a:p>
          <a:p>
            <a:endParaRPr lang="en-US" sz="2400" dirty="0">
              <a:solidFill>
                <a:srgbClr val="595959"/>
              </a:solidFill>
            </a:endParaRPr>
          </a:p>
          <a:p>
            <a:r>
              <a:rPr lang="en-US" sz="2400" dirty="0">
                <a:solidFill>
                  <a:srgbClr val="595959"/>
                </a:solidFill>
              </a:rPr>
              <a:t>To map out all sources of income (primary and secondary) to get a full picture of potential earnings and business opportunities. </a:t>
            </a:r>
          </a:p>
          <a:p>
            <a:pPr>
              <a:spcAft>
                <a:spcPts val="1200"/>
              </a:spcAft>
            </a:pPr>
            <a:endParaRPr lang="en-US" sz="2200" dirty="0">
              <a:solidFill>
                <a:srgbClr val="595959"/>
              </a:solidFill>
            </a:endParaRPr>
          </a:p>
          <a:p>
            <a:pPr marL="342900" indent="-342900">
              <a:spcAft>
                <a:spcPts val="1200"/>
              </a:spcAft>
              <a:buFont typeface="Wingdings" panose="05000000000000000000" pitchFamily="2" charset="2"/>
              <a:buChar char="v"/>
            </a:pPr>
            <a:endParaRPr lang="en-US" sz="2200" dirty="0">
              <a:solidFill>
                <a:srgbClr val="595959"/>
              </a:solidFill>
            </a:endParaRPr>
          </a:p>
        </p:txBody>
      </p:sp>
      <p:sp>
        <p:nvSpPr>
          <p:cNvPr id="7" name="Slide Number Placeholder 5">
            <a:extLst>
              <a:ext uri="{FF2B5EF4-FFF2-40B4-BE49-F238E27FC236}">
                <a16:creationId xmlns:a16="http://schemas.microsoft.com/office/drawing/2014/main" id="{51DE8225-375C-5540-C4CD-821CAC34F80D}"/>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3</a:t>
            </a:fld>
            <a:endParaRPr lang="fr-CA" dirty="0"/>
          </a:p>
        </p:txBody>
      </p:sp>
      <p:sp>
        <p:nvSpPr>
          <p:cNvPr id="4" name="Freeform 28">
            <a:extLst>
              <a:ext uri="{FF2B5EF4-FFF2-40B4-BE49-F238E27FC236}">
                <a16:creationId xmlns:a16="http://schemas.microsoft.com/office/drawing/2014/main" id="{F05A0109-EA28-BA29-DBCF-B2F4C5618AF9}"/>
              </a:ext>
            </a:extLst>
          </p:cNvPr>
          <p:cNvSpPr/>
          <p:nvPr/>
        </p:nvSpPr>
        <p:spPr>
          <a:xfrm>
            <a:off x="-15515" y="0"/>
            <a:ext cx="11093089" cy="114446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EC7C6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566DE9D-57BA-E140-8848-A21CC45F0EFC}"/>
              </a:ext>
            </a:extLst>
          </p:cNvPr>
          <p:cNvSpPr txBox="1">
            <a:spLocks/>
          </p:cNvSpPr>
          <p:nvPr/>
        </p:nvSpPr>
        <p:spPr>
          <a:xfrm>
            <a:off x="573015" y="211858"/>
            <a:ext cx="9685409"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b="1"/>
              <a:t>Module 8 </a:t>
            </a:r>
            <a:r>
              <a:rPr lang="en-US" sz="3000"/>
              <a:t>Laying </a:t>
            </a:r>
            <a:r>
              <a:rPr lang="en-US" sz="3000" dirty="0"/>
              <a:t>the Financial Foundations for a Viable Accommodation Business</a:t>
            </a:r>
          </a:p>
        </p:txBody>
      </p:sp>
    </p:spTree>
    <p:extLst>
      <p:ext uri="{BB962C8B-B14F-4D97-AF65-F5344CB8AC3E}">
        <p14:creationId xmlns:p14="http://schemas.microsoft.com/office/powerpoint/2010/main" val="778136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12A12-C698-2D59-5E4B-62F9350DAA9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11FEBB0-54F8-7B44-F3FF-8BD4F0EDC1A3}"/>
              </a:ext>
            </a:extLst>
          </p:cNvPr>
          <p:cNvSpPr>
            <a:spLocks noGrp="1"/>
          </p:cNvSpPr>
          <p:nvPr>
            <p:ph type="body" sz="quarter" idx="16"/>
          </p:nvPr>
        </p:nvSpPr>
        <p:spPr>
          <a:xfrm>
            <a:off x="1701070" y="127366"/>
            <a:ext cx="10614687" cy="803654"/>
          </a:xfrm>
        </p:spPr>
        <p:txBody>
          <a:bodyPr/>
          <a:lstStyle/>
          <a:p>
            <a:r>
              <a:rPr lang="en-IE" sz="2800" dirty="0">
                <a:solidFill>
                  <a:srgbClr val="459597"/>
                </a:solidFill>
              </a:rPr>
              <a:t>Exercise </a:t>
            </a:r>
            <a:r>
              <a:rPr lang="en-IE" sz="2800" dirty="0">
                <a:solidFill>
                  <a:srgbClr val="E96751"/>
                </a:solidFill>
              </a:rPr>
              <a:t>Revenue Table </a:t>
            </a:r>
            <a:r>
              <a:rPr lang="en-IE" sz="2400" b="0" dirty="0">
                <a:solidFill>
                  <a:srgbClr val="418D8F"/>
                </a:solidFill>
              </a:rPr>
              <a:t>(Calculate Primary and Secondary)</a:t>
            </a:r>
          </a:p>
        </p:txBody>
      </p:sp>
      <p:graphicFrame>
        <p:nvGraphicFramePr>
          <p:cNvPr id="4" name="Table 3">
            <a:extLst>
              <a:ext uri="{FF2B5EF4-FFF2-40B4-BE49-F238E27FC236}">
                <a16:creationId xmlns:a16="http://schemas.microsoft.com/office/drawing/2014/main" id="{7AEF2A5F-1F83-98B5-7251-D83F241A4BFC}"/>
              </a:ext>
            </a:extLst>
          </p:cNvPr>
          <p:cNvGraphicFramePr>
            <a:graphicFrameLocks noGrp="1"/>
          </p:cNvGraphicFramePr>
          <p:nvPr>
            <p:extLst>
              <p:ext uri="{D42A27DB-BD31-4B8C-83A1-F6EECF244321}">
                <p14:modId xmlns:p14="http://schemas.microsoft.com/office/powerpoint/2010/main" val="1864802552"/>
              </p:ext>
            </p:extLst>
          </p:nvPr>
        </p:nvGraphicFramePr>
        <p:xfrm>
          <a:off x="295276" y="643162"/>
          <a:ext cx="11150069" cy="6087472"/>
        </p:xfrm>
        <a:graphic>
          <a:graphicData uri="http://schemas.openxmlformats.org/drawingml/2006/table">
            <a:tbl>
              <a:tblPr/>
              <a:tblGrid>
                <a:gridCol w="1592867">
                  <a:extLst>
                    <a:ext uri="{9D8B030D-6E8A-4147-A177-3AD203B41FA5}">
                      <a16:colId xmlns:a16="http://schemas.microsoft.com/office/drawing/2014/main" val="2829827051"/>
                    </a:ext>
                  </a:extLst>
                </a:gridCol>
                <a:gridCol w="1592867">
                  <a:extLst>
                    <a:ext uri="{9D8B030D-6E8A-4147-A177-3AD203B41FA5}">
                      <a16:colId xmlns:a16="http://schemas.microsoft.com/office/drawing/2014/main" val="2904220173"/>
                    </a:ext>
                  </a:extLst>
                </a:gridCol>
                <a:gridCol w="1592867">
                  <a:extLst>
                    <a:ext uri="{9D8B030D-6E8A-4147-A177-3AD203B41FA5}">
                      <a16:colId xmlns:a16="http://schemas.microsoft.com/office/drawing/2014/main" val="1524955550"/>
                    </a:ext>
                  </a:extLst>
                </a:gridCol>
                <a:gridCol w="1592867">
                  <a:extLst>
                    <a:ext uri="{9D8B030D-6E8A-4147-A177-3AD203B41FA5}">
                      <a16:colId xmlns:a16="http://schemas.microsoft.com/office/drawing/2014/main" val="1594532226"/>
                    </a:ext>
                  </a:extLst>
                </a:gridCol>
                <a:gridCol w="1592867">
                  <a:extLst>
                    <a:ext uri="{9D8B030D-6E8A-4147-A177-3AD203B41FA5}">
                      <a16:colId xmlns:a16="http://schemas.microsoft.com/office/drawing/2014/main" val="3417630123"/>
                    </a:ext>
                  </a:extLst>
                </a:gridCol>
                <a:gridCol w="1592867">
                  <a:extLst>
                    <a:ext uri="{9D8B030D-6E8A-4147-A177-3AD203B41FA5}">
                      <a16:colId xmlns:a16="http://schemas.microsoft.com/office/drawing/2014/main" val="401659906"/>
                    </a:ext>
                  </a:extLst>
                </a:gridCol>
                <a:gridCol w="1592867">
                  <a:extLst>
                    <a:ext uri="{9D8B030D-6E8A-4147-A177-3AD203B41FA5}">
                      <a16:colId xmlns:a16="http://schemas.microsoft.com/office/drawing/2014/main" val="2845726333"/>
                    </a:ext>
                  </a:extLst>
                </a:gridCol>
              </a:tblGrid>
              <a:tr h="524258">
                <a:tc>
                  <a:txBody>
                    <a:bodyPr/>
                    <a:lstStyle/>
                    <a:p>
                      <a:pPr>
                        <a:buNone/>
                      </a:pPr>
                      <a:r>
                        <a:rPr lang="en-IE" sz="1800" b="0" dirty="0">
                          <a:solidFill>
                            <a:schemeClr val="bg1"/>
                          </a:solidFill>
                        </a:rPr>
                        <a:t>Revenue Type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Description</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Rate / Unit</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Available Nights or Units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Expected Occupancy / Sales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Estimated Monthly Revenue (€)</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Estimated Annual Revenue (€)</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2246919352"/>
                  </a:ext>
                </a:extLst>
              </a:tr>
              <a:tr h="524258">
                <a:tc gridSpan="3">
                  <a:txBody>
                    <a:bodyPr/>
                    <a:lstStyle/>
                    <a:p>
                      <a:pPr algn="ctr">
                        <a:buNone/>
                      </a:pPr>
                      <a:r>
                        <a:rPr lang="en-IE" sz="1800" b="1" dirty="0">
                          <a:solidFill>
                            <a:schemeClr val="bg1"/>
                          </a:solidFill>
                        </a:rPr>
                        <a:t>Primary Revenue Sources</a:t>
                      </a:r>
                      <a:endParaRPr lang="en-IE" sz="1800" dirty="0">
                        <a:solidFill>
                          <a:schemeClr val="bg1"/>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lgn="ct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719751"/>
                  </a:ext>
                </a:extLst>
              </a:tr>
              <a:tr h="524258">
                <a:tc>
                  <a:txBody>
                    <a:bodyPr/>
                    <a:lstStyle/>
                    <a:p>
                      <a:pPr>
                        <a:buNone/>
                      </a:pPr>
                      <a:r>
                        <a:rPr lang="en-IE" sz="1600" b="1" dirty="0">
                          <a:solidFill>
                            <a:srgbClr val="595959"/>
                          </a:solidFill>
                        </a:rPr>
                        <a:t>Nightly Rental Rate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Main guest booking income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r>
                        <a:rPr lang="en-IE" sz="1600" dirty="0">
                          <a:solidFill>
                            <a:srgbClr val="595959"/>
                          </a:solidFill>
                        </a:rPr>
                        <a:t>/night</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[insert figure] </a:t>
                      </a:r>
                      <a:r>
                        <a:rPr lang="en-IE" sz="1600" dirty="0">
                          <a:solidFill>
                            <a:srgbClr val="595959"/>
                          </a:solidFill>
                        </a:rPr>
                        <a:t> nights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[insert figure] </a:t>
                      </a:r>
                      <a:r>
                        <a:rPr lang="en-IE" sz="1600" dirty="0">
                          <a:solidFill>
                            <a:srgbClr val="595959"/>
                          </a:solidFill>
                        </a:rPr>
                        <a:t>% (</a:t>
                      </a:r>
                      <a:r>
                        <a:rPr lang="en-IE" sz="1600" dirty="0">
                          <a:solidFill>
                            <a:srgbClr val="595959"/>
                          </a:solidFill>
                          <a:highlight>
                            <a:srgbClr val="FFFF00"/>
                          </a:highlight>
                        </a:rPr>
                        <a:t>[insert figure] </a:t>
                      </a:r>
                      <a:r>
                        <a:rPr lang="en-IE" sz="1600" dirty="0">
                          <a:solidFill>
                            <a:srgbClr val="595959"/>
                          </a:solidFill>
                        </a:rPr>
                        <a:t> nights)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0595110"/>
                  </a:ext>
                </a:extLst>
              </a:tr>
              <a:tr h="681535">
                <a:tc>
                  <a:txBody>
                    <a:bodyPr/>
                    <a:lstStyle/>
                    <a:p>
                      <a:pPr>
                        <a:buNone/>
                      </a:pPr>
                      <a:r>
                        <a:rPr lang="en-IE" sz="1600" b="1" dirty="0">
                          <a:solidFill>
                            <a:srgbClr val="595959"/>
                          </a:solidFill>
                        </a:rPr>
                        <a:t>Cleaning Fee (per booking)</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600">
                          <a:solidFill>
                            <a:srgbClr val="595959"/>
                          </a:solidFill>
                        </a:rPr>
                        <a:t>Flat fee added to each guest booking</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r>
                        <a:rPr lang="en-IE" sz="1600" dirty="0">
                          <a:solidFill>
                            <a:srgbClr val="595959"/>
                          </a:solidFill>
                        </a:rPr>
                        <a:t>/booking</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[insert figure] </a:t>
                      </a:r>
                      <a:r>
                        <a:rPr lang="en-IE" sz="1600" dirty="0">
                          <a:solidFill>
                            <a:srgbClr val="595959"/>
                          </a:solidFill>
                        </a:rPr>
                        <a:t> bookings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[insert figure] </a:t>
                      </a:r>
                      <a:r>
                        <a:rPr lang="en-IE" sz="1600" dirty="0">
                          <a:solidFill>
                            <a:srgbClr val="595959"/>
                          </a:solidFill>
                        </a:rPr>
                        <a:t>%</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7280892"/>
                  </a:ext>
                </a:extLst>
              </a:tr>
              <a:tr h="524258">
                <a:tc gridSpan="3">
                  <a:txBody>
                    <a:bodyPr/>
                    <a:lstStyle/>
                    <a:p>
                      <a:pPr algn="ctr">
                        <a:buNone/>
                      </a:pPr>
                      <a:r>
                        <a:rPr lang="en-IE" sz="1800" b="1" dirty="0">
                          <a:solidFill>
                            <a:schemeClr val="bg1"/>
                          </a:solidFill>
                        </a:rPr>
                        <a:t>Secondary Revenue Sources</a:t>
                      </a:r>
                      <a:endParaRPr lang="en-IE" sz="1800" dirty="0">
                        <a:solidFill>
                          <a:schemeClr val="bg1"/>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8D8F"/>
                    </a:solidFill>
                  </a:tcPr>
                </a:tc>
                <a:tc hMerge="1">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2422970"/>
                  </a:ext>
                </a:extLst>
              </a:tr>
              <a:tr h="524258">
                <a:tc>
                  <a:txBody>
                    <a:bodyPr/>
                    <a:lstStyle/>
                    <a:p>
                      <a:pPr>
                        <a:buNone/>
                      </a:pPr>
                      <a:r>
                        <a:rPr lang="en-IE" sz="1600" b="1" dirty="0">
                          <a:solidFill>
                            <a:srgbClr val="595959"/>
                          </a:solidFill>
                        </a:rPr>
                        <a:t>Breakfast Add-On</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Optional guest upgrade</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r>
                        <a:rPr lang="en-IE" sz="1600" dirty="0">
                          <a:solidFill>
                            <a:srgbClr val="595959"/>
                          </a:solidFill>
                        </a:rPr>
                        <a:t>/person</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[insert figure] </a:t>
                      </a:r>
                      <a:r>
                        <a:rPr lang="en-US" sz="1600" dirty="0">
                          <a:solidFill>
                            <a:srgbClr val="595959"/>
                          </a:solidFill>
                        </a:rPr>
                        <a:t> bookings x </a:t>
                      </a:r>
                      <a:r>
                        <a:rPr lang="en-IE" sz="1600" dirty="0">
                          <a:solidFill>
                            <a:srgbClr val="595959"/>
                          </a:solidFill>
                          <a:highlight>
                            <a:srgbClr val="FFFF00"/>
                          </a:highlight>
                        </a:rPr>
                        <a:t>[insert figure] </a:t>
                      </a:r>
                      <a:r>
                        <a:rPr lang="en-US" sz="1600" dirty="0">
                          <a:solidFill>
                            <a:srgbClr val="595959"/>
                          </a:solidFill>
                        </a:rPr>
                        <a:t> guests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[insert figure] </a:t>
                      </a:r>
                      <a:r>
                        <a:rPr lang="en-IE" sz="1600" dirty="0">
                          <a:solidFill>
                            <a:srgbClr val="595959"/>
                          </a:solidFill>
                        </a:rPr>
                        <a:t>% uptake (110 sales)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7887997"/>
                  </a:ext>
                </a:extLst>
              </a:tr>
              <a:tr h="524258">
                <a:tc>
                  <a:txBody>
                    <a:bodyPr/>
                    <a:lstStyle/>
                    <a:p>
                      <a:pPr>
                        <a:buNone/>
                      </a:pPr>
                      <a:r>
                        <a:rPr lang="en-US" sz="1600" b="1" dirty="0">
                          <a:solidFill>
                            <a:srgbClr val="595959"/>
                          </a:solidFill>
                        </a:rPr>
                        <a:t>Equipment Rental (e.g. bikes)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Daily guest rental</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r>
                        <a:rPr lang="en-IE" sz="1600" dirty="0">
                          <a:solidFill>
                            <a:srgbClr val="595959"/>
                          </a:solidFill>
                        </a:rPr>
                        <a:t>/day</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[insert figure] </a:t>
                      </a:r>
                      <a:r>
                        <a:rPr lang="en-IE" sz="1600" dirty="0">
                          <a:solidFill>
                            <a:srgbClr val="595959"/>
                          </a:solidFill>
                        </a:rPr>
                        <a:t> days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[insert figure] </a:t>
                      </a:r>
                      <a:r>
                        <a:rPr lang="en-IE" sz="1600" dirty="0">
                          <a:solidFill>
                            <a:srgbClr val="595959"/>
                          </a:solidFill>
                        </a:rPr>
                        <a:t>% uptake (</a:t>
                      </a:r>
                      <a:r>
                        <a:rPr lang="en-IE" sz="1600" dirty="0">
                          <a:solidFill>
                            <a:srgbClr val="595959"/>
                          </a:solidFill>
                          <a:highlight>
                            <a:srgbClr val="FFFF00"/>
                          </a:highlight>
                        </a:rPr>
                        <a:t>[insert figure] </a:t>
                      </a:r>
                      <a:r>
                        <a:rPr lang="en-IE" sz="1600" dirty="0">
                          <a:solidFill>
                            <a:srgbClr val="595959"/>
                          </a:solidFill>
                        </a:rPr>
                        <a:t> rentals)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7735846"/>
                  </a:ext>
                </a:extLst>
              </a:tr>
              <a:tr h="524258">
                <a:tc>
                  <a:txBody>
                    <a:bodyPr/>
                    <a:lstStyle/>
                    <a:p>
                      <a:pPr>
                        <a:buNone/>
                      </a:pPr>
                      <a:r>
                        <a:rPr lang="en-IE" sz="1600" b="1" dirty="0">
                          <a:solidFill>
                            <a:srgbClr val="595959"/>
                          </a:solidFill>
                        </a:rPr>
                        <a:t>Local Tour Booking Commission</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a:solidFill>
                            <a:srgbClr val="595959"/>
                          </a:solidFill>
                        </a:rPr>
                        <a:t>Commission from referrals</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r>
                        <a:rPr lang="en-IE" sz="1600" dirty="0">
                          <a:solidFill>
                            <a:srgbClr val="595959"/>
                          </a:solidFill>
                        </a:rPr>
                        <a:t>/tour</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[insert figure] </a:t>
                      </a:r>
                      <a:r>
                        <a:rPr lang="en-IE" sz="1600" dirty="0">
                          <a:solidFill>
                            <a:srgbClr val="595959"/>
                          </a:solidFill>
                        </a:rPr>
                        <a:t> bookings/month</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highlight>
                            <a:srgbClr val="FFFF00"/>
                          </a:highlight>
                        </a:rPr>
                        <a:t>[insert figure] </a:t>
                      </a:r>
                      <a:r>
                        <a:rPr lang="en-US" sz="1600" dirty="0">
                          <a:solidFill>
                            <a:srgbClr val="595959"/>
                          </a:solidFill>
                        </a:rPr>
                        <a:t>% uptake (</a:t>
                      </a:r>
                      <a:r>
                        <a:rPr lang="en-IE" sz="1600" dirty="0">
                          <a:solidFill>
                            <a:srgbClr val="595959"/>
                          </a:solidFill>
                          <a:highlight>
                            <a:srgbClr val="FFFF00"/>
                          </a:highlight>
                        </a:rPr>
                        <a:t>[insert figure] </a:t>
                      </a:r>
                      <a:r>
                        <a:rPr lang="en-US" sz="1600" dirty="0">
                          <a:solidFill>
                            <a:srgbClr val="595959"/>
                          </a:solidFill>
                        </a:rPr>
                        <a:t> tours/month)</a:t>
                      </a: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600" dirty="0">
                          <a:solidFill>
                            <a:srgbClr val="595959"/>
                          </a:solidFill>
                        </a:rPr>
                        <a:t>€</a:t>
                      </a:r>
                      <a:r>
                        <a:rPr lang="en-IE" sz="1600" dirty="0">
                          <a:solidFill>
                            <a:srgbClr val="595959"/>
                          </a:solidFill>
                          <a:highlight>
                            <a:srgbClr val="FFFF00"/>
                          </a:highlight>
                        </a:rPr>
                        <a:t>[insert figure] </a:t>
                      </a:r>
                      <a:endParaRPr lang="en-IE" sz="1600" dirty="0">
                        <a:solidFill>
                          <a:srgbClr val="595959"/>
                        </a:solidFill>
                      </a:endParaRPr>
                    </a:p>
                  </a:txBody>
                  <a:tcPr marL="52426" marR="52426" marT="26213" marB="262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824257"/>
                  </a:ext>
                </a:extLst>
              </a:tr>
            </a:tbl>
          </a:graphicData>
        </a:graphic>
      </p:graphicFrame>
      <p:pic>
        <p:nvPicPr>
          <p:cNvPr id="2" name="Picture 1">
            <a:extLst>
              <a:ext uri="{FF2B5EF4-FFF2-40B4-BE49-F238E27FC236}">
                <a16:creationId xmlns:a16="http://schemas.microsoft.com/office/drawing/2014/main" id="{2B739C8F-2D64-813B-1D6B-872E3DBFA489}"/>
              </a:ext>
            </a:extLst>
          </p:cNvPr>
          <p:cNvPicPr>
            <a:picLocks noChangeAspect="1"/>
          </p:cNvPicPr>
          <p:nvPr/>
        </p:nvPicPr>
        <p:blipFill>
          <a:blip r:embed="rId2"/>
          <a:stretch>
            <a:fillRect/>
          </a:stretch>
        </p:blipFill>
        <p:spPr>
          <a:xfrm>
            <a:off x="830658" y="0"/>
            <a:ext cx="770082" cy="591730"/>
          </a:xfrm>
          <a:prstGeom prst="rect">
            <a:avLst/>
          </a:prstGeom>
        </p:spPr>
      </p:pic>
    </p:spTree>
    <p:extLst>
      <p:ext uri="{BB962C8B-B14F-4D97-AF65-F5344CB8AC3E}">
        <p14:creationId xmlns:p14="http://schemas.microsoft.com/office/powerpoint/2010/main" val="943222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53B599-BF6E-C252-B485-27BD8FF13525}"/>
              </a:ext>
            </a:extLst>
          </p:cNvPr>
          <p:cNvSpPr>
            <a:spLocks noGrp="1"/>
          </p:cNvSpPr>
          <p:nvPr>
            <p:ph type="body" sz="quarter" idx="16"/>
          </p:nvPr>
        </p:nvSpPr>
        <p:spPr>
          <a:xfrm>
            <a:off x="304597" y="198376"/>
            <a:ext cx="10614687" cy="803654"/>
          </a:xfrm>
        </p:spPr>
        <p:txBody>
          <a:bodyPr/>
          <a:lstStyle/>
          <a:p>
            <a:r>
              <a:rPr lang="en-IE" sz="2800" dirty="0">
                <a:solidFill>
                  <a:srgbClr val="E96751"/>
                </a:solidFill>
              </a:rPr>
              <a:t>Sample Revenue Table </a:t>
            </a:r>
            <a:r>
              <a:rPr lang="en-IE" sz="2800" b="0" dirty="0">
                <a:solidFill>
                  <a:srgbClr val="418D8F"/>
                </a:solidFill>
              </a:rPr>
              <a:t>(Total Primary &amp; Secondary Revenue)</a:t>
            </a:r>
          </a:p>
          <a:p>
            <a:endParaRPr lang="en-IE" dirty="0"/>
          </a:p>
        </p:txBody>
      </p:sp>
      <p:graphicFrame>
        <p:nvGraphicFramePr>
          <p:cNvPr id="4" name="Table 3">
            <a:extLst>
              <a:ext uri="{FF2B5EF4-FFF2-40B4-BE49-F238E27FC236}">
                <a16:creationId xmlns:a16="http://schemas.microsoft.com/office/drawing/2014/main" id="{519F72B0-7935-1D2C-490F-3A0D61F41668}"/>
              </a:ext>
            </a:extLst>
          </p:cNvPr>
          <p:cNvGraphicFramePr>
            <a:graphicFrameLocks noGrp="1"/>
          </p:cNvGraphicFramePr>
          <p:nvPr/>
        </p:nvGraphicFramePr>
        <p:xfrm>
          <a:off x="304597" y="796290"/>
          <a:ext cx="11098746" cy="5852160"/>
        </p:xfrm>
        <a:graphic>
          <a:graphicData uri="http://schemas.openxmlformats.org/drawingml/2006/table">
            <a:tbl>
              <a:tblPr/>
              <a:tblGrid>
                <a:gridCol w="1849791">
                  <a:extLst>
                    <a:ext uri="{9D8B030D-6E8A-4147-A177-3AD203B41FA5}">
                      <a16:colId xmlns:a16="http://schemas.microsoft.com/office/drawing/2014/main" val="493454040"/>
                    </a:ext>
                  </a:extLst>
                </a:gridCol>
                <a:gridCol w="1849791">
                  <a:extLst>
                    <a:ext uri="{9D8B030D-6E8A-4147-A177-3AD203B41FA5}">
                      <a16:colId xmlns:a16="http://schemas.microsoft.com/office/drawing/2014/main" val="1600943014"/>
                    </a:ext>
                  </a:extLst>
                </a:gridCol>
                <a:gridCol w="1849791">
                  <a:extLst>
                    <a:ext uri="{9D8B030D-6E8A-4147-A177-3AD203B41FA5}">
                      <a16:colId xmlns:a16="http://schemas.microsoft.com/office/drawing/2014/main" val="1611729632"/>
                    </a:ext>
                  </a:extLst>
                </a:gridCol>
                <a:gridCol w="1849791">
                  <a:extLst>
                    <a:ext uri="{9D8B030D-6E8A-4147-A177-3AD203B41FA5}">
                      <a16:colId xmlns:a16="http://schemas.microsoft.com/office/drawing/2014/main" val="1996091829"/>
                    </a:ext>
                  </a:extLst>
                </a:gridCol>
                <a:gridCol w="1421189">
                  <a:extLst>
                    <a:ext uri="{9D8B030D-6E8A-4147-A177-3AD203B41FA5}">
                      <a16:colId xmlns:a16="http://schemas.microsoft.com/office/drawing/2014/main" val="3331001590"/>
                    </a:ext>
                  </a:extLst>
                </a:gridCol>
                <a:gridCol w="2278393">
                  <a:extLst>
                    <a:ext uri="{9D8B030D-6E8A-4147-A177-3AD203B41FA5}">
                      <a16:colId xmlns:a16="http://schemas.microsoft.com/office/drawing/2014/main" val="1263638516"/>
                    </a:ext>
                  </a:extLst>
                </a:gridCol>
              </a:tblGrid>
              <a:tr h="0">
                <a:tc>
                  <a:txBody>
                    <a:bodyPr/>
                    <a:lstStyle/>
                    <a:p>
                      <a:pPr>
                        <a:buNone/>
                      </a:pPr>
                      <a:r>
                        <a:rPr lang="en-IE" sz="2200" b="0" dirty="0">
                          <a:solidFill>
                            <a:schemeClr val="bg1"/>
                          </a:solidFill>
                        </a:rPr>
                        <a:t>Revenue Source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0" dirty="0">
                          <a:solidFill>
                            <a:schemeClr val="bg1"/>
                          </a:solidFill>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0" dirty="0">
                          <a:solidFill>
                            <a:schemeClr val="bg1"/>
                          </a:solidFill>
                        </a:rPr>
                        <a:t>Unit Price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0" dirty="0">
                          <a:solidFill>
                            <a:schemeClr val="bg1"/>
                          </a:solidFill>
                        </a:rPr>
                        <a:t>Units/Nights Sold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0" dirty="0">
                          <a:solidFill>
                            <a:schemeClr val="bg1"/>
                          </a:solidFill>
                        </a:rPr>
                        <a:t>Total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0" dirty="0">
                          <a:solidFill>
                            <a:schemeClr val="bg1"/>
                          </a:solidFill>
                        </a:rPr>
                        <a:t>Total Revenue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3086552791"/>
                  </a:ext>
                </a:extLst>
              </a:tr>
              <a:tr h="0">
                <a:tc>
                  <a:txBody>
                    <a:bodyPr/>
                    <a:lstStyle/>
                    <a:p>
                      <a:pPr>
                        <a:buNone/>
                      </a:pPr>
                      <a:r>
                        <a:rPr lang="en-IE" sz="2000" b="1" dirty="0">
                          <a:solidFill>
                            <a:srgbClr val="595959"/>
                          </a:solidFill>
                        </a:rPr>
                        <a:t>Nightly Guest Stay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Primary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180 nights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€27,000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20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058427"/>
                  </a:ext>
                </a:extLst>
              </a:tr>
              <a:tr h="0">
                <a:tc>
                  <a:txBody>
                    <a:bodyPr/>
                    <a:lstStyle/>
                    <a:p>
                      <a:pPr>
                        <a:buNone/>
                      </a:pPr>
                      <a:r>
                        <a:rPr lang="en-IE" sz="2000" b="1" dirty="0">
                          <a:solidFill>
                            <a:srgbClr val="595959"/>
                          </a:solidFill>
                        </a:rPr>
                        <a:t>Extra Guest Fee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Primary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40 extra guests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chemeClr val="bg1"/>
                          </a:solidFill>
                        </a:rPr>
                        <a:t>Primary €28,000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3258344835"/>
                  </a:ext>
                </a:extLst>
              </a:tr>
              <a:tr h="0">
                <a:tc>
                  <a:txBody>
                    <a:bodyPr/>
                    <a:lstStyle/>
                    <a:p>
                      <a:pPr>
                        <a:buNone/>
                      </a:pPr>
                      <a:r>
                        <a:rPr lang="en-IE" sz="2000" b="1">
                          <a:solidFill>
                            <a:srgbClr val="595959"/>
                          </a:solidFill>
                        </a:rPr>
                        <a:t>Pet Fee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Secondary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15 bookings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200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3705889"/>
                  </a:ext>
                </a:extLst>
              </a:tr>
              <a:tr h="0">
                <a:tc>
                  <a:txBody>
                    <a:bodyPr/>
                    <a:lstStyle/>
                    <a:p>
                      <a:pPr>
                        <a:buNone/>
                      </a:pPr>
                      <a:r>
                        <a:rPr lang="en-IE" sz="2000" b="1" dirty="0">
                          <a:solidFill>
                            <a:srgbClr val="595959"/>
                          </a:solidFill>
                        </a:rPr>
                        <a:t>Firewood Package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Secondary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50 packages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20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6532811"/>
                  </a:ext>
                </a:extLst>
              </a:tr>
              <a:tr h="0">
                <a:tc>
                  <a:txBody>
                    <a:bodyPr/>
                    <a:lstStyle/>
                    <a:p>
                      <a:pPr>
                        <a:buNone/>
                      </a:pPr>
                      <a:r>
                        <a:rPr lang="en-IE" sz="2000" b="1" dirty="0">
                          <a:solidFill>
                            <a:srgbClr val="595959"/>
                          </a:solidFill>
                        </a:rPr>
                        <a:t>Hot Tub Use Fee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Secondary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80 bookings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20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8771749"/>
                  </a:ext>
                </a:extLst>
              </a:tr>
              <a:tr h="0">
                <a:tc>
                  <a:txBody>
                    <a:bodyPr/>
                    <a:lstStyle/>
                    <a:p>
                      <a:pPr>
                        <a:buNone/>
                      </a:pPr>
                      <a:r>
                        <a:rPr lang="en-IE" sz="2000" b="1" dirty="0">
                          <a:solidFill>
                            <a:srgbClr val="595959"/>
                          </a:solidFill>
                        </a:rPr>
                        <a:t>Breakfast Add-On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Secondary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60 guests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€720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20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6847044"/>
                  </a:ext>
                </a:extLst>
              </a:tr>
              <a:tr h="0">
                <a:tc>
                  <a:txBody>
                    <a:bodyPr/>
                    <a:lstStyle/>
                    <a:p>
                      <a:pPr>
                        <a:buNone/>
                      </a:pPr>
                      <a:r>
                        <a:rPr lang="en-IE" sz="2000" b="1" dirty="0">
                          <a:solidFill>
                            <a:srgbClr val="595959"/>
                          </a:solidFill>
                        </a:rPr>
                        <a:t>Local Tour Commissions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Secondary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10 referrals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20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9996587"/>
                  </a:ext>
                </a:extLst>
              </a:tr>
              <a:tr h="0">
                <a:tc>
                  <a:txBody>
                    <a:bodyPr/>
                    <a:lstStyle/>
                    <a:p>
                      <a:pPr>
                        <a:buNone/>
                      </a:pPr>
                      <a:r>
                        <a:rPr lang="en-IE" sz="2000" b="1" dirty="0">
                          <a:solidFill>
                            <a:srgbClr val="595959"/>
                          </a:solidFill>
                        </a:rPr>
                        <a:t>Gift Shop Sales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Secondary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a:solidFill>
                            <a:srgbClr val="595959"/>
                          </a:solidFill>
                        </a:rPr>
                        <a:t>25 purchases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dirty="0">
                          <a:solidFill>
                            <a:srgbClr val="595959"/>
                          </a:solidFill>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000" dirty="0">
                          <a:solidFill>
                            <a:schemeClr val="bg1"/>
                          </a:solidFill>
                        </a:rPr>
                        <a:t>Secondary €31,520</a:t>
                      </a:r>
                      <a:endParaRPr lang="en-IE" sz="20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2218142148"/>
                  </a:ext>
                </a:extLst>
              </a:tr>
              <a:tr h="0">
                <a:tc>
                  <a:txBody>
                    <a:bodyPr/>
                    <a:lstStyle/>
                    <a:p>
                      <a:pPr>
                        <a:buNone/>
                      </a:pPr>
                      <a:r>
                        <a:rPr lang="en-IE" sz="2000" b="1" dirty="0">
                          <a:solidFill>
                            <a:schemeClr val="bg1"/>
                          </a:solidFill>
                        </a:rPr>
                        <a:t>Total Revenue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2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000" b="1" dirty="0">
                          <a:solidFill>
                            <a:schemeClr val="bg1"/>
                          </a:solidFill>
                        </a:rPr>
                        <a:t>€31,520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extLst>
                  <a:ext uri="{0D108BD9-81ED-4DB2-BD59-A6C34878D82A}">
                    <a16:rowId xmlns:a16="http://schemas.microsoft.com/office/drawing/2014/main" val="4196972569"/>
                  </a:ext>
                </a:extLst>
              </a:tr>
            </a:tbl>
          </a:graphicData>
        </a:graphic>
      </p:graphicFrame>
    </p:spTree>
    <p:extLst>
      <p:ext uri="{BB962C8B-B14F-4D97-AF65-F5344CB8AC3E}">
        <p14:creationId xmlns:p14="http://schemas.microsoft.com/office/powerpoint/2010/main" val="3863592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53B599-BF6E-C252-B485-27BD8FF13525}"/>
              </a:ext>
            </a:extLst>
          </p:cNvPr>
          <p:cNvSpPr>
            <a:spLocks noGrp="1"/>
          </p:cNvSpPr>
          <p:nvPr>
            <p:ph type="body" sz="quarter" idx="16"/>
          </p:nvPr>
        </p:nvSpPr>
        <p:spPr>
          <a:xfrm>
            <a:off x="1038022" y="303151"/>
            <a:ext cx="10614687" cy="803654"/>
          </a:xfrm>
        </p:spPr>
        <p:txBody>
          <a:bodyPr/>
          <a:lstStyle/>
          <a:p>
            <a:r>
              <a:rPr lang="en-IE" sz="2800" dirty="0">
                <a:solidFill>
                  <a:srgbClr val="459597"/>
                </a:solidFill>
              </a:rPr>
              <a:t>Exercise: </a:t>
            </a:r>
            <a:r>
              <a:rPr lang="en-IE" sz="2800" dirty="0">
                <a:solidFill>
                  <a:srgbClr val="E96751"/>
                </a:solidFill>
              </a:rPr>
              <a:t>Revenue Table </a:t>
            </a:r>
            <a:r>
              <a:rPr lang="en-IE" sz="2400" b="0" dirty="0">
                <a:solidFill>
                  <a:srgbClr val="418D8F"/>
                </a:solidFill>
              </a:rPr>
              <a:t>(Total Primary &amp; Secondary Revenue)</a:t>
            </a:r>
          </a:p>
          <a:p>
            <a:endParaRPr lang="en-IE" dirty="0"/>
          </a:p>
        </p:txBody>
      </p:sp>
      <p:graphicFrame>
        <p:nvGraphicFramePr>
          <p:cNvPr id="4" name="Table 3">
            <a:extLst>
              <a:ext uri="{FF2B5EF4-FFF2-40B4-BE49-F238E27FC236}">
                <a16:creationId xmlns:a16="http://schemas.microsoft.com/office/drawing/2014/main" id="{519F72B0-7935-1D2C-490F-3A0D61F41668}"/>
              </a:ext>
            </a:extLst>
          </p:cNvPr>
          <p:cNvGraphicFramePr>
            <a:graphicFrameLocks noGrp="1"/>
          </p:cNvGraphicFramePr>
          <p:nvPr>
            <p:extLst>
              <p:ext uri="{D42A27DB-BD31-4B8C-83A1-F6EECF244321}">
                <p14:modId xmlns:p14="http://schemas.microsoft.com/office/powerpoint/2010/main" val="3436999631"/>
              </p:ext>
            </p:extLst>
          </p:nvPr>
        </p:nvGraphicFramePr>
        <p:xfrm>
          <a:off x="304596" y="887730"/>
          <a:ext cx="11487354" cy="5852160"/>
        </p:xfrm>
        <a:graphic>
          <a:graphicData uri="http://schemas.openxmlformats.org/drawingml/2006/table">
            <a:tbl>
              <a:tblPr/>
              <a:tblGrid>
                <a:gridCol w="1914559">
                  <a:extLst>
                    <a:ext uri="{9D8B030D-6E8A-4147-A177-3AD203B41FA5}">
                      <a16:colId xmlns:a16="http://schemas.microsoft.com/office/drawing/2014/main" val="493454040"/>
                    </a:ext>
                  </a:extLst>
                </a:gridCol>
                <a:gridCol w="1914559">
                  <a:extLst>
                    <a:ext uri="{9D8B030D-6E8A-4147-A177-3AD203B41FA5}">
                      <a16:colId xmlns:a16="http://schemas.microsoft.com/office/drawing/2014/main" val="1600943014"/>
                    </a:ext>
                  </a:extLst>
                </a:gridCol>
                <a:gridCol w="1914559">
                  <a:extLst>
                    <a:ext uri="{9D8B030D-6E8A-4147-A177-3AD203B41FA5}">
                      <a16:colId xmlns:a16="http://schemas.microsoft.com/office/drawing/2014/main" val="1611729632"/>
                    </a:ext>
                  </a:extLst>
                </a:gridCol>
                <a:gridCol w="1914559">
                  <a:extLst>
                    <a:ext uri="{9D8B030D-6E8A-4147-A177-3AD203B41FA5}">
                      <a16:colId xmlns:a16="http://schemas.microsoft.com/office/drawing/2014/main" val="1996091829"/>
                    </a:ext>
                  </a:extLst>
                </a:gridCol>
                <a:gridCol w="1809818">
                  <a:extLst>
                    <a:ext uri="{9D8B030D-6E8A-4147-A177-3AD203B41FA5}">
                      <a16:colId xmlns:a16="http://schemas.microsoft.com/office/drawing/2014/main" val="3331001590"/>
                    </a:ext>
                  </a:extLst>
                </a:gridCol>
                <a:gridCol w="2019300">
                  <a:extLst>
                    <a:ext uri="{9D8B030D-6E8A-4147-A177-3AD203B41FA5}">
                      <a16:colId xmlns:a16="http://schemas.microsoft.com/office/drawing/2014/main" val="1263638516"/>
                    </a:ext>
                  </a:extLst>
                </a:gridCol>
              </a:tblGrid>
              <a:tr h="0">
                <a:tc>
                  <a:txBody>
                    <a:bodyPr/>
                    <a:lstStyle/>
                    <a:p>
                      <a:pPr>
                        <a:buNone/>
                      </a:pPr>
                      <a:r>
                        <a:rPr lang="en-IE" sz="1800" b="0" dirty="0">
                          <a:solidFill>
                            <a:schemeClr val="bg1"/>
                          </a:solidFill>
                        </a:rPr>
                        <a:t>Revenue Source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Unit Price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Units/Nights Sold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Total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1800" b="0" dirty="0">
                          <a:solidFill>
                            <a:schemeClr val="bg1"/>
                          </a:solidFill>
                        </a:rPr>
                        <a:t>Total Revenue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3086552791"/>
                  </a:ext>
                </a:extLst>
              </a:tr>
              <a:tr h="0">
                <a:tc>
                  <a:txBody>
                    <a:bodyPr/>
                    <a:lstStyle/>
                    <a:p>
                      <a:pPr>
                        <a:buNone/>
                      </a:pPr>
                      <a:r>
                        <a:rPr lang="en-IE" sz="1800" b="1" dirty="0">
                          <a:solidFill>
                            <a:srgbClr val="595959"/>
                          </a:solidFill>
                        </a:rPr>
                        <a:t>Nightly Guest Stay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Primary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[insert figure] </a:t>
                      </a:r>
                      <a:r>
                        <a:rPr lang="en-IE" sz="1800" dirty="0">
                          <a:solidFill>
                            <a:srgbClr val="595959"/>
                          </a:solidFill>
                        </a:rPr>
                        <a:t> nights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058427"/>
                  </a:ext>
                </a:extLst>
              </a:tr>
              <a:tr h="0">
                <a:tc>
                  <a:txBody>
                    <a:bodyPr/>
                    <a:lstStyle/>
                    <a:p>
                      <a:pPr>
                        <a:buNone/>
                      </a:pPr>
                      <a:r>
                        <a:rPr lang="en-IE" sz="1800" b="1" dirty="0">
                          <a:solidFill>
                            <a:srgbClr val="595959"/>
                          </a:solidFill>
                        </a:rPr>
                        <a:t>Extra Guest Fee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Primary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[insert figure] </a:t>
                      </a:r>
                      <a:r>
                        <a:rPr lang="en-IE" sz="1800" dirty="0">
                          <a:solidFill>
                            <a:srgbClr val="595959"/>
                          </a:solidFill>
                        </a:rPr>
                        <a:t> extra guests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chemeClr val="bg1"/>
                          </a:solidFill>
                        </a:rPr>
                        <a:t>Primary €</a:t>
                      </a:r>
                      <a:r>
                        <a:rPr lang="en-IE" sz="1800" dirty="0">
                          <a:solidFill>
                            <a:srgbClr val="595959"/>
                          </a:solidFill>
                          <a:highlight>
                            <a:srgbClr val="FFFF00"/>
                          </a:highlight>
                        </a:rPr>
                        <a:t>[insert figure] </a:t>
                      </a:r>
                      <a:endParaRPr lang="en-IE"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3258344835"/>
                  </a:ext>
                </a:extLst>
              </a:tr>
              <a:tr h="0">
                <a:tc>
                  <a:txBody>
                    <a:bodyPr/>
                    <a:lstStyle/>
                    <a:p>
                      <a:pPr>
                        <a:buNone/>
                      </a:pPr>
                      <a:r>
                        <a:rPr lang="en-IE" sz="1800" b="1">
                          <a:solidFill>
                            <a:srgbClr val="595959"/>
                          </a:solidFill>
                        </a:rPr>
                        <a:t>Pet Fee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Secondary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[insert figure] </a:t>
                      </a:r>
                      <a:r>
                        <a:rPr lang="en-IE" sz="1800" dirty="0">
                          <a:solidFill>
                            <a:srgbClr val="595959"/>
                          </a:solidFill>
                        </a:rPr>
                        <a:t> bookings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3705889"/>
                  </a:ext>
                </a:extLst>
              </a:tr>
              <a:tr h="0">
                <a:tc>
                  <a:txBody>
                    <a:bodyPr/>
                    <a:lstStyle/>
                    <a:p>
                      <a:pPr>
                        <a:buNone/>
                      </a:pPr>
                      <a:r>
                        <a:rPr lang="en-IE" sz="1800" b="1" dirty="0">
                          <a:solidFill>
                            <a:srgbClr val="595959"/>
                          </a:solidFill>
                        </a:rPr>
                        <a:t>Firewood Package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Secondary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[insert figure] </a:t>
                      </a:r>
                      <a:r>
                        <a:rPr lang="en-IE" sz="1800" dirty="0">
                          <a:solidFill>
                            <a:srgbClr val="595959"/>
                          </a:solidFill>
                        </a:rPr>
                        <a:t> packages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6532811"/>
                  </a:ext>
                </a:extLst>
              </a:tr>
              <a:tr h="0">
                <a:tc>
                  <a:txBody>
                    <a:bodyPr/>
                    <a:lstStyle/>
                    <a:p>
                      <a:pPr>
                        <a:buNone/>
                      </a:pPr>
                      <a:r>
                        <a:rPr lang="en-IE" sz="1800" b="1" dirty="0">
                          <a:solidFill>
                            <a:srgbClr val="595959"/>
                          </a:solidFill>
                        </a:rPr>
                        <a:t>Hot Tub Use Fee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Secondary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[insert figure] </a:t>
                      </a:r>
                      <a:r>
                        <a:rPr lang="en-IE" sz="1800" dirty="0">
                          <a:solidFill>
                            <a:srgbClr val="595959"/>
                          </a:solidFill>
                        </a:rPr>
                        <a:t> bookings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8771749"/>
                  </a:ext>
                </a:extLst>
              </a:tr>
              <a:tr h="0">
                <a:tc>
                  <a:txBody>
                    <a:bodyPr/>
                    <a:lstStyle/>
                    <a:p>
                      <a:pPr>
                        <a:buNone/>
                      </a:pPr>
                      <a:r>
                        <a:rPr lang="en-IE" sz="1800" b="1" dirty="0">
                          <a:solidFill>
                            <a:srgbClr val="595959"/>
                          </a:solidFill>
                        </a:rPr>
                        <a:t>Breakfast Add-On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Secondary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[insert figure] </a:t>
                      </a:r>
                      <a:r>
                        <a:rPr lang="en-IE" sz="1800" dirty="0">
                          <a:solidFill>
                            <a:srgbClr val="595959"/>
                          </a:solidFill>
                        </a:rPr>
                        <a:t> guests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6847044"/>
                  </a:ext>
                </a:extLst>
              </a:tr>
              <a:tr h="0">
                <a:tc>
                  <a:txBody>
                    <a:bodyPr/>
                    <a:lstStyle/>
                    <a:p>
                      <a:pPr>
                        <a:buNone/>
                      </a:pPr>
                      <a:r>
                        <a:rPr lang="en-IE" sz="1800" b="1" dirty="0">
                          <a:solidFill>
                            <a:srgbClr val="595959"/>
                          </a:solidFill>
                        </a:rPr>
                        <a:t>Local Tour Commissions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Secondary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[insert figure] </a:t>
                      </a:r>
                      <a:r>
                        <a:rPr lang="en-IE" sz="1800" dirty="0">
                          <a:solidFill>
                            <a:srgbClr val="595959"/>
                          </a:solidFill>
                        </a:rPr>
                        <a:t> referrals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9996587"/>
                  </a:ext>
                </a:extLst>
              </a:tr>
              <a:tr h="0">
                <a:tc>
                  <a:txBody>
                    <a:bodyPr/>
                    <a:lstStyle/>
                    <a:p>
                      <a:pPr>
                        <a:buNone/>
                      </a:pPr>
                      <a:r>
                        <a:rPr lang="en-IE" sz="1800" b="1" dirty="0">
                          <a:solidFill>
                            <a:srgbClr val="595959"/>
                          </a:solidFill>
                        </a:rPr>
                        <a:t>Gift Shop Sales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a:solidFill>
                            <a:srgbClr val="595959"/>
                          </a:solidFill>
                        </a:rPr>
                        <a:t>Secondary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highlight>
                            <a:srgbClr val="FFFF00"/>
                          </a:highlight>
                        </a:rPr>
                        <a:t>[insert figure] </a:t>
                      </a:r>
                      <a:r>
                        <a:rPr lang="en-IE" sz="1800" dirty="0">
                          <a:solidFill>
                            <a:srgbClr val="595959"/>
                          </a:solidFill>
                        </a:rPr>
                        <a:t> purchases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1800" dirty="0">
                          <a:solidFill>
                            <a:srgbClr val="595959"/>
                          </a:solidFill>
                        </a:rPr>
                        <a:t>€</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solidFill>
                            <a:schemeClr val="bg1"/>
                          </a:solidFill>
                        </a:rPr>
                        <a:t>Secondary €</a:t>
                      </a:r>
                      <a:r>
                        <a:rPr lang="en-IE" sz="1800" dirty="0">
                          <a:solidFill>
                            <a:srgbClr val="595959"/>
                          </a:solidFill>
                          <a:highlight>
                            <a:srgbClr val="FFFF00"/>
                          </a:highlight>
                        </a:rPr>
                        <a:t>[insert figure] </a:t>
                      </a:r>
                      <a:endParaRPr lang="en-IE" sz="1800" dirty="0">
                        <a:solidFill>
                          <a:srgbClr val="59595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2218142148"/>
                  </a:ext>
                </a:extLst>
              </a:tr>
              <a:tr h="0">
                <a:tc>
                  <a:txBody>
                    <a:bodyPr/>
                    <a:lstStyle/>
                    <a:p>
                      <a:pPr>
                        <a:buNone/>
                      </a:pPr>
                      <a:r>
                        <a:rPr lang="en-IE" sz="1800" b="1" dirty="0">
                          <a:solidFill>
                            <a:schemeClr val="bg1"/>
                          </a:solidFill>
                        </a:rPr>
                        <a:t>Total Revenue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endParaRPr lang="en-IE" sz="18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1800" b="1" dirty="0">
                          <a:solidFill>
                            <a:schemeClr val="bg1"/>
                          </a:solidFill>
                        </a:rPr>
                        <a:t>€</a:t>
                      </a:r>
                      <a:r>
                        <a:rPr lang="en-IE" sz="1800" dirty="0">
                          <a:solidFill>
                            <a:srgbClr val="595959"/>
                          </a:solidFill>
                          <a:highlight>
                            <a:srgbClr val="FFFF00"/>
                          </a:highlight>
                        </a:rPr>
                        <a:t>[insert figure] </a:t>
                      </a:r>
                      <a:endParaRPr lang="en-IE" sz="1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extLst>
                  <a:ext uri="{0D108BD9-81ED-4DB2-BD59-A6C34878D82A}">
                    <a16:rowId xmlns:a16="http://schemas.microsoft.com/office/drawing/2014/main" val="4196972569"/>
                  </a:ext>
                </a:extLst>
              </a:tr>
            </a:tbl>
          </a:graphicData>
        </a:graphic>
      </p:graphicFrame>
      <p:pic>
        <p:nvPicPr>
          <p:cNvPr id="5" name="Picture 4">
            <a:extLst>
              <a:ext uri="{FF2B5EF4-FFF2-40B4-BE49-F238E27FC236}">
                <a16:creationId xmlns:a16="http://schemas.microsoft.com/office/drawing/2014/main" id="{D16914AA-51D5-D10B-5F72-174A03B47FFB}"/>
              </a:ext>
            </a:extLst>
          </p:cNvPr>
          <p:cNvPicPr>
            <a:picLocks noChangeAspect="1"/>
          </p:cNvPicPr>
          <p:nvPr/>
        </p:nvPicPr>
        <p:blipFill>
          <a:blip r:embed="rId2"/>
          <a:stretch>
            <a:fillRect/>
          </a:stretch>
        </p:blipFill>
        <p:spPr>
          <a:xfrm>
            <a:off x="304596" y="237201"/>
            <a:ext cx="770082" cy="591730"/>
          </a:xfrm>
          <a:prstGeom prst="rect">
            <a:avLst/>
          </a:prstGeom>
        </p:spPr>
      </p:pic>
    </p:spTree>
    <p:extLst>
      <p:ext uri="{BB962C8B-B14F-4D97-AF65-F5344CB8AC3E}">
        <p14:creationId xmlns:p14="http://schemas.microsoft.com/office/powerpoint/2010/main" val="900884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B5E5A-0BF8-CD88-C1F4-C22788E45664}"/>
            </a:ext>
          </a:extLst>
        </p:cNvPr>
        <p:cNvGrpSpPr/>
        <p:nvPr/>
      </p:nvGrpSpPr>
      <p:grpSpPr>
        <a:xfrm>
          <a:off x="0" y="0"/>
          <a:ext cx="0" cy="0"/>
          <a:chOff x="0" y="0"/>
          <a:chExt cx="0" cy="0"/>
        </a:xfrm>
      </p:grpSpPr>
      <p:sp>
        <p:nvSpPr>
          <p:cNvPr id="43" name="Graphic 40">
            <a:extLst>
              <a:ext uri="{FF2B5EF4-FFF2-40B4-BE49-F238E27FC236}">
                <a16:creationId xmlns:a16="http://schemas.microsoft.com/office/drawing/2014/main" id="{E711FED7-9C4E-6BE2-CDF4-E0F678482A0A}"/>
              </a:ext>
            </a:extLst>
          </p:cNvPr>
          <p:cNvSpPr/>
          <p:nvPr/>
        </p:nvSpPr>
        <p:spPr>
          <a:xfrm>
            <a:off x="16042" y="721893"/>
            <a:ext cx="12268594" cy="5414213"/>
          </a:xfrm>
          <a:custGeom>
            <a:avLst/>
            <a:gdLst>
              <a:gd name="connsiteX0" fmla="*/ 0 w 4543781"/>
              <a:gd name="connsiteY0" fmla="*/ 88 h 1951443"/>
              <a:gd name="connsiteX1" fmla="*/ 2372737 w 4543781"/>
              <a:gd name="connsiteY1" fmla="*/ 1037576 h 1951443"/>
              <a:gd name="connsiteX2" fmla="*/ 4543782 w 4543781"/>
              <a:gd name="connsiteY2" fmla="*/ 1951440 h 1951443"/>
            </a:gdLst>
            <a:ahLst/>
            <a:cxnLst>
              <a:cxn ang="0">
                <a:pos x="connsiteX0" y="connsiteY0"/>
              </a:cxn>
              <a:cxn ang="0">
                <a:pos x="connsiteX1" y="connsiteY1"/>
              </a:cxn>
              <a:cxn ang="0">
                <a:pos x="connsiteX2" y="connsiteY2"/>
              </a:cxn>
            </a:cxnLst>
            <a:rect l="l" t="t" r="r" b="b"/>
            <a:pathLst>
              <a:path w="4543781" h="1951443">
                <a:moveTo>
                  <a:pt x="0" y="88"/>
                </a:moveTo>
                <a:cubicBezTo>
                  <a:pt x="0" y="88"/>
                  <a:pt x="1472733" y="-30342"/>
                  <a:pt x="2372737" y="1037576"/>
                </a:cubicBezTo>
                <a:cubicBezTo>
                  <a:pt x="3150964" y="1959999"/>
                  <a:pt x="4543782" y="1951440"/>
                  <a:pt x="4543782" y="1951440"/>
                </a:cubicBezTo>
              </a:path>
            </a:pathLst>
          </a:custGeom>
          <a:noFill/>
          <a:ln w="28575" cap="flat">
            <a:solidFill>
              <a:srgbClr val="414141"/>
            </a:solidFill>
            <a:prstDash val="sysDot"/>
            <a:miter/>
          </a:ln>
        </p:spPr>
        <p:txBody>
          <a:bodyPr rtlCol="0" anchor="ctr"/>
          <a:lstStyle/>
          <a:p>
            <a:endParaRPr lang="en-US"/>
          </a:p>
        </p:txBody>
      </p:sp>
      <p:sp>
        <p:nvSpPr>
          <p:cNvPr id="14" name="Text Placeholder 5">
            <a:extLst>
              <a:ext uri="{FF2B5EF4-FFF2-40B4-BE49-F238E27FC236}">
                <a16:creationId xmlns:a16="http://schemas.microsoft.com/office/drawing/2014/main" id="{D038243F-8340-B1BF-D76B-D388040AA801}"/>
              </a:ext>
            </a:extLst>
          </p:cNvPr>
          <p:cNvSpPr txBox="1">
            <a:spLocks/>
          </p:cNvSpPr>
          <p:nvPr/>
        </p:nvSpPr>
        <p:spPr>
          <a:xfrm>
            <a:off x="710231" y="2955896"/>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459597"/>
                </a:solidFill>
              </a:rPr>
              <a:t>You have Completed…             Module 8 (Part 1)</a:t>
            </a:r>
          </a:p>
          <a:p>
            <a:pPr algn="ctr">
              <a:lnSpc>
                <a:spcPts val="3340"/>
              </a:lnSpc>
              <a:spcBef>
                <a:spcPts val="0"/>
              </a:spcBef>
            </a:pP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0" name="TextBox 19">
            <a:extLst>
              <a:ext uri="{FF2B5EF4-FFF2-40B4-BE49-F238E27FC236}">
                <a16:creationId xmlns:a16="http://schemas.microsoft.com/office/drawing/2014/main" id="{87309097-978B-53F0-9645-81ED56C71056}"/>
              </a:ext>
            </a:extLst>
          </p:cNvPr>
          <p:cNvSpPr txBox="1"/>
          <p:nvPr/>
        </p:nvSpPr>
        <p:spPr>
          <a:xfrm>
            <a:off x="575238" y="4059291"/>
            <a:ext cx="4734298" cy="1375826"/>
          </a:xfrm>
          <a:prstGeom prst="rect">
            <a:avLst/>
          </a:prstGeom>
          <a:noFill/>
        </p:spPr>
        <p:txBody>
          <a:bodyPr wrap="square" rtlCol="0">
            <a:spAutoFit/>
          </a:bodyPr>
          <a:lstStyle/>
          <a:p>
            <a:pPr algn="ctr">
              <a:lnSpc>
                <a:spcPts val="2520"/>
              </a:lnSpc>
            </a:pPr>
            <a:r>
              <a:rPr lang="en-US" sz="2400" dirty="0">
                <a:solidFill>
                  <a:srgbClr val="414141"/>
                </a:solidFill>
              </a:rPr>
              <a:t>Understanding Your Revenue &amp; Booking Capacity</a:t>
            </a:r>
          </a:p>
          <a:p>
            <a:pPr algn="ctr">
              <a:lnSpc>
                <a:spcPts val="2520"/>
              </a:lnSpc>
            </a:pPr>
            <a:endParaRPr lang="en-IE" sz="2400" dirty="0">
              <a:solidFill>
                <a:srgbClr val="414141"/>
              </a:solidFill>
            </a:endParaRPr>
          </a:p>
          <a:p>
            <a:pPr algn="ctr">
              <a:lnSpc>
                <a:spcPts val="2520"/>
              </a:lnSpc>
            </a:pPr>
            <a:endParaRPr lang="en-US" sz="2400" dirty="0">
              <a:solidFill>
                <a:srgbClr val="414141"/>
              </a:solidFill>
            </a:endParaRPr>
          </a:p>
        </p:txBody>
      </p:sp>
      <p:sp>
        <p:nvSpPr>
          <p:cNvPr id="26" name="Text Placeholder 5">
            <a:extLst>
              <a:ext uri="{FF2B5EF4-FFF2-40B4-BE49-F238E27FC236}">
                <a16:creationId xmlns:a16="http://schemas.microsoft.com/office/drawing/2014/main" id="{A1005ED4-238A-B33B-A286-926319A58636}"/>
              </a:ext>
            </a:extLst>
          </p:cNvPr>
          <p:cNvSpPr txBox="1">
            <a:spLocks/>
          </p:cNvSpPr>
          <p:nvPr/>
        </p:nvSpPr>
        <p:spPr>
          <a:xfrm>
            <a:off x="7283687" y="1600142"/>
            <a:ext cx="4464312" cy="161051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ts val="3340"/>
              </a:lnSpc>
              <a:spcBef>
                <a:spcPts val="0"/>
              </a:spcBef>
            </a:pPr>
            <a:r>
              <a:rPr lang="en-US" sz="3200" b="1" dirty="0">
                <a:solidFill>
                  <a:srgbClr val="EC7C69"/>
                </a:solidFill>
              </a:rPr>
              <a:t>Module 8 (Part 2)</a:t>
            </a:r>
            <a:endParaRPr lang="en-US" sz="3200" b="1" dirty="0">
              <a:solidFill>
                <a:srgbClr val="459597"/>
              </a:solidFill>
            </a:endParaRPr>
          </a:p>
          <a:p>
            <a:pPr algn="ctr">
              <a:lnSpc>
                <a:spcPct val="100000"/>
              </a:lnSpc>
              <a:spcBef>
                <a:spcPts val="0"/>
              </a:spcBef>
            </a:pPr>
            <a:endParaRPr lang="en-US" sz="3200" dirty="0">
              <a:solidFill>
                <a:srgbClr val="000000"/>
              </a:solidFill>
            </a:endParaRPr>
          </a:p>
        </p:txBody>
      </p:sp>
      <p:sp>
        <p:nvSpPr>
          <p:cNvPr id="28" name="TextBox 27">
            <a:extLst>
              <a:ext uri="{FF2B5EF4-FFF2-40B4-BE49-F238E27FC236}">
                <a16:creationId xmlns:a16="http://schemas.microsoft.com/office/drawing/2014/main" id="{BC0C9CAF-DB77-BE4A-DBA8-2F1848E3CD04}"/>
              </a:ext>
            </a:extLst>
          </p:cNvPr>
          <p:cNvSpPr txBox="1"/>
          <p:nvPr/>
        </p:nvSpPr>
        <p:spPr>
          <a:xfrm>
            <a:off x="7915838" y="2232022"/>
            <a:ext cx="3868711" cy="1152688"/>
          </a:xfrm>
          <a:prstGeom prst="rect">
            <a:avLst/>
          </a:prstGeom>
          <a:noFill/>
        </p:spPr>
        <p:txBody>
          <a:bodyPr wrap="square" rtlCol="0">
            <a:spAutoFit/>
          </a:bodyPr>
          <a:lstStyle/>
          <a:p>
            <a:r>
              <a:rPr lang="en-US" sz="2400">
                <a:solidFill>
                  <a:srgbClr val="494949"/>
                </a:solidFill>
              </a:rPr>
              <a:t>Understanding </a:t>
            </a:r>
            <a:r>
              <a:rPr lang="en-US" sz="2400" dirty="0">
                <a:solidFill>
                  <a:srgbClr val="494949"/>
                </a:solidFill>
              </a:rPr>
              <a:t>Your Costs, Pricing, and Break-Even Point</a:t>
            </a:r>
          </a:p>
          <a:p>
            <a:pPr algn="ctr">
              <a:lnSpc>
                <a:spcPts val="2520"/>
              </a:lnSpc>
            </a:pPr>
            <a:endParaRPr lang="en-IE" sz="2400" dirty="0">
              <a:solidFill>
                <a:srgbClr val="414141"/>
              </a:solidFill>
            </a:endParaRPr>
          </a:p>
        </p:txBody>
      </p:sp>
      <p:sp>
        <p:nvSpPr>
          <p:cNvPr id="44" name="Rectangle 43">
            <a:extLst>
              <a:ext uri="{FF2B5EF4-FFF2-40B4-BE49-F238E27FC236}">
                <a16:creationId xmlns:a16="http://schemas.microsoft.com/office/drawing/2014/main" id="{62267A3D-EDB5-BD06-9CF9-1D19EBA56DEC}"/>
              </a:ext>
            </a:extLst>
          </p:cNvPr>
          <p:cNvSpPr/>
          <p:nvPr/>
        </p:nvSpPr>
        <p:spPr>
          <a:xfrm>
            <a:off x="580181" y="721893"/>
            <a:ext cx="2294740" cy="855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469A987-1C5B-26DE-4D7E-D65CA9B583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0181" y="239683"/>
            <a:ext cx="2399469" cy="1486850"/>
          </a:xfrm>
          <a:prstGeom prst="rect">
            <a:avLst/>
          </a:prstGeom>
        </p:spPr>
      </p:pic>
      <p:sp>
        <p:nvSpPr>
          <p:cNvPr id="52" name="Rectangle 51">
            <a:extLst>
              <a:ext uri="{FF2B5EF4-FFF2-40B4-BE49-F238E27FC236}">
                <a16:creationId xmlns:a16="http://schemas.microsoft.com/office/drawing/2014/main" id="{1F88CC3C-726F-AA02-C54A-82AD5C8B6922}"/>
              </a:ext>
            </a:extLst>
          </p:cNvPr>
          <p:cNvSpPr/>
          <p:nvPr/>
        </p:nvSpPr>
        <p:spPr>
          <a:xfrm>
            <a:off x="9897260" y="4406313"/>
            <a:ext cx="1017144" cy="51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peech Bubble: Oval 68">
            <a:extLst>
              <a:ext uri="{FF2B5EF4-FFF2-40B4-BE49-F238E27FC236}">
                <a16:creationId xmlns:a16="http://schemas.microsoft.com/office/drawing/2014/main" id="{815229D8-BFB3-FBF1-9BE3-9F87F161FC43}"/>
              </a:ext>
            </a:extLst>
          </p:cNvPr>
          <p:cNvSpPr/>
          <p:nvPr/>
        </p:nvSpPr>
        <p:spPr>
          <a:xfrm rot="10800000">
            <a:off x="9820706" y="4927701"/>
            <a:ext cx="1791111" cy="1174411"/>
          </a:xfrm>
          <a:prstGeom prst="wedgeEllipseCallout">
            <a:avLst>
              <a:gd name="adj1" fmla="val 22868"/>
              <a:gd name="adj2" fmla="val 84925"/>
            </a:avLst>
          </a:prstGeom>
          <a:solidFill>
            <a:srgbClr val="EC7C69"/>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54" name="TextBox 53">
            <a:extLst>
              <a:ext uri="{FF2B5EF4-FFF2-40B4-BE49-F238E27FC236}">
                <a16:creationId xmlns:a16="http://schemas.microsoft.com/office/drawing/2014/main" id="{4065BC51-B524-FC95-B65C-14FE7E10D2B1}"/>
              </a:ext>
            </a:extLst>
          </p:cNvPr>
          <p:cNvSpPr txBox="1"/>
          <p:nvPr/>
        </p:nvSpPr>
        <p:spPr>
          <a:xfrm>
            <a:off x="9820707" y="5200624"/>
            <a:ext cx="1791110" cy="541174"/>
          </a:xfrm>
          <a:prstGeom prst="rect">
            <a:avLst/>
          </a:prstGeom>
          <a:noFill/>
        </p:spPr>
        <p:txBody>
          <a:bodyPr wrap="square">
            <a:spAutoFit/>
          </a:bodyPr>
          <a:lstStyle/>
          <a:p>
            <a:pPr algn="ctr">
              <a:lnSpc>
                <a:spcPts val="3540"/>
              </a:lnSpc>
            </a:pPr>
            <a:r>
              <a:rPr lang="en-US" sz="3200" b="1" dirty="0">
                <a:solidFill>
                  <a:schemeClr val="bg1"/>
                </a:solidFill>
              </a:rPr>
              <a:t>Next is…</a:t>
            </a:r>
            <a:endParaRPr lang="en-US" sz="3200" dirty="0">
              <a:solidFill>
                <a:schemeClr val="bg1"/>
              </a:solidFill>
            </a:endParaRPr>
          </a:p>
        </p:txBody>
      </p:sp>
      <p:sp>
        <p:nvSpPr>
          <p:cNvPr id="55" name="Speech Bubble: Oval 68">
            <a:extLst>
              <a:ext uri="{FF2B5EF4-FFF2-40B4-BE49-F238E27FC236}">
                <a16:creationId xmlns:a16="http://schemas.microsoft.com/office/drawing/2014/main" id="{C473A849-D6A5-323D-5A50-5EA0F6AAD989}"/>
              </a:ext>
            </a:extLst>
          </p:cNvPr>
          <p:cNvSpPr/>
          <p:nvPr/>
        </p:nvSpPr>
        <p:spPr>
          <a:xfrm rot="10800000">
            <a:off x="9739818" y="4884005"/>
            <a:ext cx="1791111" cy="1174411"/>
          </a:xfrm>
          <a:prstGeom prst="wedgeEllipseCallout">
            <a:avLst>
              <a:gd name="adj1" fmla="val 22868"/>
              <a:gd name="adj2" fmla="val 84925"/>
            </a:avLst>
          </a:prstGeom>
          <a:noFill/>
          <a:ln w="19050">
            <a:solidFill>
              <a:srgbClr val="4141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2400" dirty="0">
              <a:solidFill>
                <a:srgbClr val="382B1B"/>
              </a:solidFill>
            </a:endParaRPr>
          </a:p>
        </p:txBody>
      </p:sp>
      <p:sp>
        <p:nvSpPr>
          <p:cNvPr id="2" name="Rectangle 1">
            <a:extLst>
              <a:ext uri="{FF2B5EF4-FFF2-40B4-BE49-F238E27FC236}">
                <a16:creationId xmlns:a16="http://schemas.microsoft.com/office/drawing/2014/main" id="{28BDFC36-69D6-EDC6-B3AF-598D88D4BFE4}"/>
              </a:ext>
            </a:extLst>
          </p:cNvPr>
          <p:cNvSpPr/>
          <p:nvPr/>
        </p:nvSpPr>
        <p:spPr>
          <a:xfrm>
            <a:off x="3515528" y="948923"/>
            <a:ext cx="2206687" cy="1833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08">
            <a:extLst>
              <a:ext uri="{FF2B5EF4-FFF2-40B4-BE49-F238E27FC236}">
                <a16:creationId xmlns:a16="http://schemas.microsoft.com/office/drawing/2014/main" id="{7EEAD760-F05A-1FF1-747E-261E41A32A28}"/>
              </a:ext>
            </a:extLst>
          </p:cNvPr>
          <p:cNvSpPr/>
          <p:nvPr/>
        </p:nvSpPr>
        <p:spPr>
          <a:xfrm>
            <a:off x="3669179" y="948569"/>
            <a:ext cx="2115393" cy="1486850"/>
          </a:xfrm>
          <a:custGeom>
            <a:avLst/>
            <a:gdLst>
              <a:gd name="connsiteX0" fmla="*/ 1307194 w 1557773"/>
              <a:gd name="connsiteY0" fmla="*/ 813434 h 1094915"/>
              <a:gd name="connsiteX1" fmla="*/ 1148313 w 1557773"/>
              <a:gd name="connsiteY1" fmla="*/ 900921 h 1094915"/>
              <a:gd name="connsiteX2" fmla="*/ 918080 w 1557773"/>
              <a:gd name="connsiteY2" fmla="*/ 1090161 h 1094915"/>
              <a:gd name="connsiteX3" fmla="*/ 910469 w 1557773"/>
              <a:gd name="connsiteY3" fmla="*/ 1094915 h 1094915"/>
              <a:gd name="connsiteX4" fmla="*/ 891441 w 1557773"/>
              <a:gd name="connsiteY4" fmla="*/ 1048319 h 1094915"/>
              <a:gd name="connsiteX5" fmla="*/ 810574 w 1557773"/>
              <a:gd name="connsiteY5" fmla="*/ 980801 h 1094915"/>
              <a:gd name="connsiteX6" fmla="*/ 670722 w 1557773"/>
              <a:gd name="connsiteY6" fmla="*/ 963684 h 1094915"/>
              <a:gd name="connsiteX7" fmla="*/ 449050 w 1557773"/>
              <a:gd name="connsiteY7" fmla="*/ 955126 h 1094915"/>
              <a:gd name="connsiteX8" fmla="*/ 485203 w 1557773"/>
              <a:gd name="connsiteY8" fmla="*/ 899019 h 1094915"/>
              <a:gd name="connsiteX9" fmla="*/ 499474 w 1557773"/>
              <a:gd name="connsiteY9" fmla="*/ 874295 h 1094915"/>
              <a:gd name="connsiteX10" fmla="*/ 500425 w 1557773"/>
              <a:gd name="connsiteY10" fmla="*/ 870491 h 1094915"/>
              <a:gd name="connsiteX11" fmla="*/ 500425 w 1557773"/>
              <a:gd name="connsiteY11" fmla="*/ 870491 h 1094915"/>
              <a:gd name="connsiteX12" fmla="*/ 500425 w 1557773"/>
              <a:gd name="connsiteY12" fmla="*/ 867638 h 1094915"/>
              <a:gd name="connsiteX13" fmla="*/ 500425 w 1557773"/>
              <a:gd name="connsiteY13" fmla="*/ 867638 h 1094915"/>
              <a:gd name="connsiteX14" fmla="*/ 500425 w 1557773"/>
              <a:gd name="connsiteY14" fmla="*/ 863834 h 1094915"/>
              <a:gd name="connsiteX15" fmla="*/ 500425 w 1557773"/>
              <a:gd name="connsiteY15" fmla="*/ 863834 h 1094915"/>
              <a:gd name="connsiteX16" fmla="*/ 500425 w 1557773"/>
              <a:gd name="connsiteY16" fmla="*/ 860031 h 1094915"/>
              <a:gd name="connsiteX17" fmla="*/ 500425 w 1557773"/>
              <a:gd name="connsiteY17" fmla="*/ 860031 h 1094915"/>
              <a:gd name="connsiteX18" fmla="*/ 500425 w 1557773"/>
              <a:gd name="connsiteY18" fmla="*/ 856227 h 1094915"/>
              <a:gd name="connsiteX19" fmla="*/ 500425 w 1557773"/>
              <a:gd name="connsiteY19" fmla="*/ 856227 h 1094915"/>
              <a:gd name="connsiteX20" fmla="*/ 500425 w 1557773"/>
              <a:gd name="connsiteY20" fmla="*/ 852423 h 1094915"/>
              <a:gd name="connsiteX21" fmla="*/ 500425 w 1557773"/>
              <a:gd name="connsiteY21" fmla="*/ 852423 h 1094915"/>
              <a:gd name="connsiteX22" fmla="*/ 500425 w 1557773"/>
              <a:gd name="connsiteY22" fmla="*/ 848619 h 1094915"/>
              <a:gd name="connsiteX23" fmla="*/ 499474 w 1557773"/>
              <a:gd name="connsiteY23" fmla="*/ 844815 h 1094915"/>
              <a:gd name="connsiteX24" fmla="*/ 483300 w 1557773"/>
              <a:gd name="connsiteY24" fmla="*/ 823894 h 1094915"/>
              <a:gd name="connsiteX25" fmla="*/ 419558 w 1557773"/>
              <a:gd name="connsiteY25" fmla="*/ 821992 h 1094915"/>
              <a:gd name="connsiteX26" fmla="*/ 405287 w 1557773"/>
              <a:gd name="connsiteY26" fmla="*/ 836257 h 1094915"/>
              <a:gd name="connsiteX27" fmla="*/ 405287 w 1557773"/>
              <a:gd name="connsiteY27" fmla="*/ 837208 h 1094915"/>
              <a:gd name="connsiteX28" fmla="*/ 405287 w 1557773"/>
              <a:gd name="connsiteY28" fmla="*/ 837208 h 1094915"/>
              <a:gd name="connsiteX29" fmla="*/ 405287 w 1557773"/>
              <a:gd name="connsiteY29" fmla="*/ 838159 h 1094915"/>
              <a:gd name="connsiteX30" fmla="*/ 405287 w 1557773"/>
              <a:gd name="connsiteY30" fmla="*/ 838159 h 1094915"/>
              <a:gd name="connsiteX31" fmla="*/ 401482 w 1557773"/>
              <a:gd name="connsiteY31" fmla="*/ 842913 h 1094915"/>
              <a:gd name="connsiteX32" fmla="*/ 401482 w 1557773"/>
              <a:gd name="connsiteY32" fmla="*/ 842913 h 1094915"/>
              <a:gd name="connsiteX33" fmla="*/ 400530 w 1557773"/>
              <a:gd name="connsiteY33" fmla="*/ 844815 h 1094915"/>
              <a:gd name="connsiteX34" fmla="*/ 400530 w 1557773"/>
              <a:gd name="connsiteY34" fmla="*/ 844815 h 1094915"/>
              <a:gd name="connsiteX35" fmla="*/ 396725 w 1557773"/>
              <a:gd name="connsiteY35" fmla="*/ 850521 h 1094915"/>
              <a:gd name="connsiteX36" fmla="*/ 396725 w 1557773"/>
              <a:gd name="connsiteY36" fmla="*/ 850521 h 1094915"/>
              <a:gd name="connsiteX37" fmla="*/ 395773 w 1557773"/>
              <a:gd name="connsiteY37" fmla="*/ 852423 h 1094915"/>
              <a:gd name="connsiteX38" fmla="*/ 395773 w 1557773"/>
              <a:gd name="connsiteY38" fmla="*/ 852423 h 1094915"/>
              <a:gd name="connsiteX39" fmla="*/ 382454 w 1557773"/>
              <a:gd name="connsiteY39" fmla="*/ 875246 h 1094915"/>
              <a:gd name="connsiteX40" fmla="*/ 381503 w 1557773"/>
              <a:gd name="connsiteY40" fmla="*/ 877148 h 1094915"/>
              <a:gd name="connsiteX41" fmla="*/ 381503 w 1557773"/>
              <a:gd name="connsiteY41" fmla="*/ 877148 h 1094915"/>
              <a:gd name="connsiteX42" fmla="*/ 379600 w 1557773"/>
              <a:gd name="connsiteY42" fmla="*/ 880951 h 1094915"/>
              <a:gd name="connsiteX43" fmla="*/ 379600 w 1557773"/>
              <a:gd name="connsiteY43" fmla="*/ 880951 h 1094915"/>
              <a:gd name="connsiteX44" fmla="*/ 379600 w 1557773"/>
              <a:gd name="connsiteY44" fmla="*/ 881902 h 1094915"/>
              <a:gd name="connsiteX45" fmla="*/ 379600 w 1557773"/>
              <a:gd name="connsiteY45" fmla="*/ 881902 h 1094915"/>
              <a:gd name="connsiteX46" fmla="*/ 379600 w 1557773"/>
              <a:gd name="connsiteY46" fmla="*/ 882853 h 1094915"/>
              <a:gd name="connsiteX47" fmla="*/ 379600 w 1557773"/>
              <a:gd name="connsiteY47" fmla="*/ 883804 h 1094915"/>
              <a:gd name="connsiteX48" fmla="*/ 379600 w 1557773"/>
              <a:gd name="connsiteY48" fmla="*/ 883804 h 1094915"/>
              <a:gd name="connsiteX49" fmla="*/ 379600 w 1557773"/>
              <a:gd name="connsiteY49" fmla="*/ 883804 h 1094915"/>
              <a:gd name="connsiteX50" fmla="*/ 379600 w 1557773"/>
              <a:gd name="connsiteY50" fmla="*/ 883804 h 1094915"/>
              <a:gd name="connsiteX51" fmla="*/ 379600 w 1557773"/>
              <a:gd name="connsiteY51" fmla="*/ 883804 h 1094915"/>
              <a:gd name="connsiteX52" fmla="*/ 273045 w 1557773"/>
              <a:gd name="connsiteY52" fmla="*/ 903774 h 1094915"/>
              <a:gd name="connsiteX53" fmla="*/ 193130 w 1557773"/>
              <a:gd name="connsiteY53" fmla="*/ 859080 h 1094915"/>
              <a:gd name="connsiteX54" fmla="*/ 40909 w 1557773"/>
              <a:gd name="connsiteY54" fmla="*/ 704074 h 1094915"/>
              <a:gd name="connsiteX55" fmla="*/ 0 w 1557773"/>
              <a:gd name="connsiteY55" fmla="*/ 571892 h 1094915"/>
              <a:gd name="connsiteX56" fmla="*/ 0 w 1557773"/>
              <a:gd name="connsiteY56" fmla="*/ 561432 h 1094915"/>
              <a:gd name="connsiteX57" fmla="*/ 0 w 1557773"/>
              <a:gd name="connsiteY57" fmla="*/ 557628 h 1094915"/>
              <a:gd name="connsiteX58" fmla="*/ 0 w 1557773"/>
              <a:gd name="connsiteY58" fmla="*/ 550971 h 1094915"/>
              <a:gd name="connsiteX59" fmla="*/ 0 w 1557773"/>
              <a:gd name="connsiteY59" fmla="*/ 537658 h 1094915"/>
              <a:gd name="connsiteX60" fmla="*/ 132242 w 1557773"/>
              <a:gd name="connsiteY60" fmla="*/ 241912 h 1094915"/>
              <a:gd name="connsiteX61" fmla="*/ 274948 w 1557773"/>
              <a:gd name="connsiteY61" fmla="*/ 124945 h 1094915"/>
              <a:gd name="connsiteX62" fmla="*/ 414801 w 1557773"/>
              <a:gd name="connsiteY62" fmla="*/ 64084 h 1094915"/>
              <a:gd name="connsiteX63" fmla="*/ 1080766 w 1557773"/>
              <a:gd name="connsiteY63" fmla="*/ 12733 h 1094915"/>
              <a:gd name="connsiteX64" fmla="*/ 1289117 w 1557773"/>
              <a:gd name="connsiteY64" fmla="*/ 79299 h 1094915"/>
              <a:gd name="connsiteX65" fmla="*/ 1395672 w 1557773"/>
              <a:gd name="connsiteY65" fmla="*/ 152523 h 1094915"/>
              <a:gd name="connsiteX66" fmla="*/ 1397574 w 1557773"/>
              <a:gd name="connsiteY66" fmla="*/ 154425 h 1094915"/>
              <a:gd name="connsiteX67" fmla="*/ 1398526 w 1557773"/>
              <a:gd name="connsiteY67" fmla="*/ 154425 h 1094915"/>
              <a:gd name="connsiteX68" fmla="*/ 1400428 w 1557773"/>
              <a:gd name="connsiteY68" fmla="*/ 156327 h 1094915"/>
              <a:gd name="connsiteX69" fmla="*/ 1401380 w 1557773"/>
              <a:gd name="connsiteY69" fmla="*/ 156327 h 1094915"/>
              <a:gd name="connsiteX70" fmla="*/ 1403283 w 1557773"/>
              <a:gd name="connsiteY70" fmla="*/ 158228 h 1094915"/>
              <a:gd name="connsiteX71" fmla="*/ 1404234 w 1557773"/>
              <a:gd name="connsiteY71" fmla="*/ 159179 h 1094915"/>
              <a:gd name="connsiteX72" fmla="*/ 1406137 w 1557773"/>
              <a:gd name="connsiteY72" fmla="*/ 161081 h 1094915"/>
              <a:gd name="connsiteX73" fmla="*/ 1407088 w 1557773"/>
              <a:gd name="connsiteY73" fmla="*/ 162032 h 1094915"/>
              <a:gd name="connsiteX74" fmla="*/ 1408991 w 1557773"/>
              <a:gd name="connsiteY74" fmla="*/ 163934 h 1094915"/>
              <a:gd name="connsiteX75" fmla="*/ 1409942 w 1557773"/>
              <a:gd name="connsiteY75" fmla="*/ 164885 h 1094915"/>
              <a:gd name="connsiteX76" fmla="*/ 1411845 w 1557773"/>
              <a:gd name="connsiteY76" fmla="*/ 166787 h 1094915"/>
              <a:gd name="connsiteX77" fmla="*/ 1412797 w 1557773"/>
              <a:gd name="connsiteY77" fmla="*/ 167738 h 1094915"/>
              <a:gd name="connsiteX78" fmla="*/ 1414699 w 1557773"/>
              <a:gd name="connsiteY78" fmla="*/ 169640 h 1094915"/>
              <a:gd name="connsiteX79" fmla="*/ 1415651 w 1557773"/>
              <a:gd name="connsiteY79" fmla="*/ 170591 h 1094915"/>
              <a:gd name="connsiteX80" fmla="*/ 1417553 w 1557773"/>
              <a:gd name="connsiteY80" fmla="*/ 172493 h 1094915"/>
              <a:gd name="connsiteX81" fmla="*/ 1418505 w 1557773"/>
              <a:gd name="connsiteY81" fmla="*/ 173444 h 1094915"/>
              <a:gd name="connsiteX82" fmla="*/ 1420407 w 1557773"/>
              <a:gd name="connsiteY82" fmla="*/ 175346 h 1094915"/>
              <a:gd name="connsiteX83" fmla="*/ 1421359 w 1557773"/>
              <a:gd name="connsiteY83" fmla="*/ 176296 h 1094915"/>
              <a:gd name="connsiteX84" fmla="*/ 1423262 w 1557773"/>
              <a:gd name="connsiteY84" fmla="*/ 178199 h 1094915"/>
              <a:gd name="connsiteX85" fmla="*/ 1424213 w 1557773"/>
              <a:gd name="connsiteY85" fmla="*/ 179149 h 1094915"/>
              <a:gd name="connsiteX86" fmla="*/ 1426116 w 1557773"/>
              <a:gd name="connsiteY86" fmla="*/ 181051 h 1094915"/>
              <a:gd name="connsiteX87" fmla="*/ 1427067 w 1557773"/>
              <a:gd name="connsiteY87" fmla="*/ 182002 h 1094915"/>
              <a:gd name="connsiteX88" fmla="*/ 1428970 w 1557773"/>
              <a:gd name="connsiteY88" fmla="*/ 183904 h 1094915"/>
              <a:gd name="connsiteX89" fmla="*/ 1429921 w 1557773"/>
              <a:gd name="connsiteY89" fmla="*/ 184855 h 1094915"/>
              <a:gd name="connsiteX90" fmla="*/ 1431824 w 1557773"/>
              <a:gd name="connsiteY90" fmla="*/ 186757 h 1094915"/>
              <a:gd name="connsiteX91" fmla="*/ 1432776 w 1557773"/>
              <a:gd name="connsiteY91" fmla="*/ 187708 h 1094915"/>
              <a:gd name="connsiteX92" fmla="*/ 1434678 w 1557773"/>
              <a:gd name="connsiteY92" fmla="*/ 189610 h 1094915"/>
              <a:gd name="connsiteX93" fmla="*/ 1434678 w 1557773"/>
              <a:gd name="connsiteY93" fmla="*/ 189610 h 1094915"/>
              <a:gd name="connsiteX94" fmla="*/ 1438484 w 1557773"/>
              <a:gd name="connsiteY94" fmla="*/ 192463 h 1094915"/>
              <a:gd name="connsiteX95" fmla="*/ 1439435 w 1557773"/>
              <a:gd name="connsiteY95" fmla="*/ 192463 h 1094915"/>
              <a:gd name="connsiteX96" fmla="*/ 1440386 w 1557773"/>
              <a:gd name="connsiteY96" fmla="*/ 193414 h 1094915"/>
              <a:gd name="connsiteX97" fmla="*/ 1441338 w 1557773"/>
              <a:gd name="connsiteY97" fmla="*/ 194365 h 1094915"/>
              <a:gd name="connsiteX98" fmla="*/ 1442289 w 1557773"/>
              <a:gd name="connsiteY98" fmla="*/ 195316 h 1094915"/>
              <a:gd name="connsiteX99" fmla="*/ 1443240 w 1557773"/>
              <a:gd name="connsiteY99" fmla="*/ 196267 h 1094915"/>
              <a:gd name="connsiteX100" fmla="*/ 1444192 w 1557773"/>
              <a:gd name="connsiteY100" fmla="*/ 197218 h 1094915"/>
              <a:gd name="connsiteX101" fmla="*/ 1445143 w 1557773"/>
              <a:gd name="connsiteY101" fmla="*/ 198168 h 1094915"/>
              <a:gd name="connsiteX102" fmla="*/ 1446095 w 1557773"/>
              <a:gd name="connsiteY102" fmla="*/ 199119 h 1094915"/>
              <a:gd name="connsiteX103" fmla="*/ 1447046 w 1557773"/>
              <a:gd name="connsiteY103" fmla="*/ 200070 h 1094915"/>
              <a:gd name="connsiteX104" fmla="*/ 1447997 w 1557773"/>
              <a:gd name="connsiteY104" fmla="*/ 201021 h 1094915"/>
              <a:gd name="connsiteX105" fmla="*/ 1448949 w 1557773"/>
              <a:gd name="connsiteY105" fmla="*/ 201972 h 1094915"/>
              <a:gd name="connsiteX106" fmla="*/ 1449900 w 1557773"/>
              <a:gd name="connsiteY106" fmla="*/ 202923 h 1094915"/>
              <a:gd name="connsiteX107" fmla="*/ 1450852 w 1557773"/>
              <a:gd name="connsiteY107" fmla="*/ 203874 h 1094915"/>
              <a:gd name="connsiteX108" fmla="*/ 1450852 w 1557773"/>
              <a:gd name="connsiteY108" fmla="*/ 203874 h 1094915"/>
              <a:gd name="connsiteX109" fmla="*/ 1451803 w 1557773"/>
              <a:gd name="connsiteY109" fmla="*/ 204825 h 1094915"/>
              <a:gd name="connsiteX110" fmla="*/ 1451803 w 1557773"/>
              <a:gd name="connsiteY110" fmla="*/ 204825 h 1094915"/>
              <a:gd name="connsiteX111" fmla="*/ 1451803 w 1557773"/>
              <a:gd name="connsiteY111" fmla="*/ 205776 h 1094915"/>
              <a:gd name="connsiteX112" fmla="*/ 1451803 w 1557773"/>
              <a:gd name="connsiteY112" fmla="*/ 205776 h 1094915"/>
              <a:gd name="connsiteX113" fmla="*/ 1451803 w 1557773"/>
              <a:gd name="connsiteY113" fmla="*/ 206727 h 1094915"/>
              <a:gd name="connsiteX114" fmla="*/ 1451803 w 1557773"/>
              <a:gd name="connsiteY114" fmla="*/ 206727 h 1094915"/>
              <a:gd name="connsiteX115" fmla="*/ 1451803 w 1557773"/>
              <a:gd name="connsiteY115" fmla="*/ 206727 h 1094915"/>
              <a:gd name="connsiteX116" fmla="*/ 1451803 w 1557773"/>
              <a:gd name="connsiteY116" fmla="*/ 206727 h 1094915"/>
              <a:gd name="connsiteX117" fmla="*/ 1451803 w 1557773"/>
              <a:gd name="connsiteY117" fmla="*/ 206727 h 1094915"/>
              <a:gd name="connsiteX118" fmla="*/ 1451803 w 1557773"/>
              <a:gd name="connsiteY118" fmla="*/ 206727 h 1094915"/>
              <a:gd name="connsiteX119" fmla="*/ 1451803 w 1557773"/>
              <a:gd name="connsiteY119" fmla="*/ 206727 h 1094915"/>
              <a:gd name="connsiteX120" fmla="*/ 1451803 w 1557773"/>
              <a:gd name="connsiteY120" fmla="*/ 206727 h 1094915"/>
              <a:gd name="connsiteX121" fmla="*/ 1451803 w 1557773"/>
              <a:gd name="connsiteY121" fmla="*/ 206727 h 1094915"/>
              <a:gd name="connsiteX122" fmla="*/ 1451803 w 1557773"/>
              <a:gd name="connsiteY122" fmla="*/ 206727 h 1094915"/>
              <a:gd name="connsiteX123" fmla="*/ 1451803 w 1557773"/>
              <a:gd name="connsiteY123" fmla="*/ 206727 h 1094915"/>
              <a:gd name="connsiteX124" fmla="*/ 1451803 w 1557773"/>
              <a:gd name="connsiteY124" fmla="*/ 206727 h 1094915"/>
              <a:gd name="connsiteX125" fmla="*/ 1451803 w 1557773"/>
              <a:gd name="connsiteY125" fmla="*/ 207678 h 1094915"/>
              <a:gd name="connsiteX126" fmla="*/ 1543135 w 1557773"/>
              <a:gd name="connsiteY126" fmla="*/ 382653 h 1094915"/>
              <a:gd name="connsiteX127" fmla="*/ 1524108 w 1557773"/>
              <a:gd name="connsiteY127" fmla="*/ 602323 h 1094915"/>
              <a:gd name="connsiteX128" fmla="*/ 1513643 w 1557773"/>
              <a:gd name="connsiteY128" fmla="*/ 622293 h 1094915"/>
              <a:gd name="connsiteX129" fmla="*/ 1472733 w 1557773"/>
              <a:gd name="connsiteY129" fmla="*/ 629900 h 1094915"/>
              <a:gd name="connsiteX130" fmla="*/ 1389012 w 1557773"/>
              <a:gd name="connsiteY130" fmla="*/ 663184 h 1094915"/>
              <a:gd name="connsiteX131" fmla="*/ 1395672 w 1557773"/>
              <a:gd name="connsiteY131" fmla="*/ 690761 h 1094915"/>
              <a:gd name="connsiteX132" fmla="*/ 1409942 w 1557773"/>
              <a:gd name="connsiteY132" fmla="*/ 720241 h 1094915"/>
              <a:gd name="connsiteX133" fmla="*/ 1299583 w 1557773"/>
              <a:gd name="connsiteY133" fmla="*/ 791562 h 109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557773" h="1094915">
                <a:moveTo>
                  <a:pt x="1307194" y="813434"/>
                </a:moveTo>
                <a:cubicBezTo>
                  <a:pt x="1252965" y="841011"/>
                  <a:pt x="1199688" y="868589"/>
                  <a:pt x="1148313" y="900921"/>
                </a:cubicBezTo>
                <a:cubicBezTo>
                  <a:pt x="1063641" y="954175"/>
                  <a:pt x="978968" y="1009330"/>
                  <a:pt x="918080" y="1090161"/>
                </a:cubicBezTo>
                <a:cubicBezTo>
                  <a:pt x="917128" y="1092063"/>
                  <a:pt x="913323" y="1093013"/>
                  <a:pt x="910469" y="1094915"/>
                </a:cubicBezTo>
                <a:cubicBezTo>
                  <a:pt x="903809" y="1078749"/>
                  <a:pt x="898101" y="1062583"/>
                  <a:pt x="891441" y="1048319"/>
                </a:cubicBezTo>
                <a:cubicBezTo>
                  <a:pt x="875268" y="1014085"/>
                  <a:pt x="847678" y="992213"/>
                  <a:pt x="810574" y="980801"/>
                </a:cubicBezTo>
                <a:cubicBezTo>
                  <a:pt x="764908" y="966537"/>
                  <a:pt x="718290" y="960831"/>
                  <a:pt x="670722" y="963684"/>
                </a:cubicBezTo>
                <a:cubicBezTo>
                  <a:pt x="597465" y="967488"/>
                  <a:pt x="525161" y="959880"/>
                  <a:pt x="449050" y="955126"/>
                </a:cubicBezTo>
                <a:cubicBezTo>
                  <a:pt x="459516" y="933254"/>
                  <a:pt x="471883" y="916137"/>
                  <a:pt x="485203" y="899019"/>
                </a:cubicBezTo>
                <a:cubicBezTo>
                  <a:pt x="490911" y="891412"/>
                  <a:pt x="496619" y="883804"/>
                  <a:pt x="499474" y="874295"/>
                </a:cubicBezTo>
                <a:cubicBezTo>
                  <a:pt x="499474" y="873344"/>
                  <a:pt x="499474" y="871442"/>
                  <a:pt x="500425" y="870491"/>
                </a:cubicBezTo>
                <a:cubicBezTo>
                  <a:pt x="500425" y="870491"/>
                  <a:pt x="500425" y="870491"/>
                  <a:pt x="500425" y="870491"/>
                </a:cubicBezTo>
                <a:cubicBezTo>
                  <a:pt x="500425" y="870491"/>
                  <a:pt x="500425" y="868589"/>
                  <a:pt x="500425" y="867638"/>
                </a:cubicBezTo>
                <a:lnTo>
                  <a:pt x="500425" y="867638"/>
                </a:lnTo>
                <a:cubicBezTo>
                  <a:pt x="500425" y="865736"/>
                  <a:pt x="500425" y="864785"/>
                  <a:pt x="500425" y="863834"/>
                </a:cubicBezTo>
                <a:lnTo>
                  <a:pt x="500425" y="863834"/>
                </a:lnTo>
                <a:lnTo>
                  <a:pt x="500425" y="860031"/>
                </a:lnTo>
                <a:lnTo>
                  <a:pt x="500425" y="860031"/>
                </a:lnTo>
                <a:cubicBezTo>
                  <a:pt x="500425" y="858129"/>
                  <a:pt x="500425" y="857178"/>
                  <a:pt x="500425" y="856227"/>
                </a:cubicBezTo>
                <a:lnTo>
                  <a:pt x="500425" y="856227"/>
                </a:lnTo>
                <a:cubicBezTo>
                  <a:pt x="500425" y="854325"/>
                  <a:pt x="500425" y="853374"/>
                  <a:pt x="500425" y="852423"/>
                </a:cubicBezTo>
                <a:lnTo>
                  <a:pt x="500425" y="852423"/>
                </a:lnTo>
                <a:cubicBezTo>
                  <a:pt x="500425" y="851472"/>
                  <a:pt x="500425" y="849570"/>
                  <a:pt x="500425" y="848619"/>
                </a:cubicBezTo>
                <a:cubicBezTo>
                  <a:pt x="500425" y="847668"/>
                  <a:pt x="500425" y="846717"/>
                  <a:pt x="499474" y="844815"/>
                </a:cubicBezTo>
                <a:cubicBezTo>
                  <a:pt x="495668" y="837208"/>
                  <a:pt x="489960" y="829600"/>
                  <a:pt x="483300" y="823894"/>
                </a:cubicBezTo>
                <a:cubicBezTo>
                  <a:pt x="464272" y="809630"/>
                  <a:pt x="439537" y="810581"/>
                  <a:pt x="419558" y="821992"/>
                </a:cubicBezTo>
                <a:cubicBezTo>
                  <a:pt x="414801" y="824845"/>
                  <a:pt x="410044" y="829600"/>
                  <a:pt x="405287" y="836257"/>
                </a:cubicBezTo>
                <a:cubicBezTo>
                  <a:pt x="405287" y="836257"/>
                  <a:pt x="405287" y="836257"/>
                  <a:pt x="405287" y="837208"/>
                </a:cubicBezTo>
                <a:cubicBezTo>
                  <a:pt x="405287" y="837208"/>
                  <a:pt x="405287" y="837208"/>
                  <a:pt x="405287" y="837208"/>
                </a:cubicBezTo>
                <a:cubicBezTo>
                  <a:pt x="405287" y="837208"/>
                  <a:pt x="405287" y="837208"/>
                  <a:pt x="405287" y="838159"/>
                </a:cubicBezTo>
                <a:cubicBezTo>
                  <a:pt x="405287" y="838159"/>
                  <a:pt x="405287" y="838159"/>
                  <a:pt x="405287" y="838159"/>
                </a:cubicBezTo>
                <a:cubicBezTo>
                  <a:pt x="404336" y="840060"/>
                  <a:pt x="403384" y="841962"/>
                  <a:pt x="401482" y="842913"/>
                </a:cubicBezTo>
                <a:cubicBezTo>
                  <a:pt x="401482" y="842913"/>
                  <a:pt x="401482" y="842913"/>
                  <a:pt x="401482" y="842913"/>
                </a:cubicBezTo>
                <a:cubicBezTo>
                  <a:pt x="401482" y="842913"/>
                  <a:pt x="401482" y="843864"/>
                  <a:pt x="400530" y="844815"/>
                </a:cubicBezTo>
                <a:cubicBezTo>
                  <a:pt x="400530" y="844815"/>
                  <a:pt x="400530" y="844815"/>
                  <a:pt x="400530" y="844815"/>
                </a:cubicBezTo>
                <a:cubicBezTo>
                  <a:pt x="399579" y="846717"/>
                  <a:pt x="397676" y="848619"/>
                  <a:pt x="396725" y="850521"/>
                </a:cubicBezTo>
                <a:lnTo>
                  <a:pt x="396725" y="850521"/>
                </a:lnTo>
                <a:cubicBezTo>
                  <a:pt x="396725" y="850521"/>
                  <a:pt x="396725" y="852423"/>
                  <a:pt x="395773" y="852423"/>
                </a:cubicBezTo>
                <a:cubicBezTo>
                  <a:pt x="395773" y="852423"/>
                  <a:pt x="395773" y="852423"/>
                  <a:pt x="395773" y="852423"/>
                </a:cubicBezTo>
                <a:cubicBezTo>
                  <a:pt x="391016" y="860981"/>
                  <a:pt x="386259" y="868589"/>
                  <a:pt x="382454" y="875246"/>
                </a:cubicBezTo>
                <a:cubicBezTo>
                  <a:pt x="382454" y="875246"/>
                  <a:pt x="382454" y="876197"/>
                  <a:pt x="381503" y="877148"/>
                </a:cubicBezTo>
                <a:cubicBezTo>
                  <a:pt x="381503" y="877148"/>
                  <a:pt x="381503" y="877148"/>
                  <a:pt x="381503" y="877148"/>
                </a:cubicBezTo>
                <a:cubicBezTo>
                  <a:pt x="381503" y="878099"/>
                  <a:pt x="379600" y="880000"/>
                  <a:pt x="379600" y="880951"/>
                </a:cubicBezTo>
                <a:cubicBezTo>
                  <a:pt x="379600" y="880951"/>
                  <a:pt x="379600" y="880951"/>
                  <a:pt x="379600" y="880951"/>
                </a:cubicBezTo>
                <a:cubicBezTo>
                  <a:pt x="379600" y="880951"/>
                  <a:pt x="379600" y="880951"/>
                  <a:pt x="379600" y="881902"/>
                </a:cubicBezTo>
                <a:cubicBezTo>
                  <a:pt x="379600" y="881902"/>
                  <a:pt x="379600" y="881902"/>
                  <a:pt x="379600" y="881902"/>
                </a:cubicBezTo>
                <a:cubicBezTo>
                  <a:pt x="379600" y="881902"/>
                  <a:pt x="379600" y="881902"/>
                  <a:pt x="379600" y="882853"/>
                </a:cubicBezTo>
                <a:cubicBezTo>
                  <a:pt x="379600" y="882853"/>
                  <a:pt x="379600" y="882853"/>
                  <a:pt x="379600" y="883804"/>
                </a:cubicBezTo>
                <a:lnTo>
                  <a:pt x="379600" y="883804"/>
                </a:lnTo>
                <a:cubicBezTo>
                  <a:pt x="379600" y="883804"/>
                  <a:pt x="379600" y="883804"/>
                  <a:pt x="379600" y="883804"/>
                </a:cubicBezTo>
                <a:lnTo>
                  <a:pt x="379600" y="883804"/>
                </a:lnTo>
                <a:cubicBezTo>
                  <a:pt x="379600" y="883804"/>
                  <a:pt x="379600" y="883804"/>
                  <a:pt x="379600" y="883804"/>
                </a:cubicBezTo>
                <a:cubicBezTo>
                  <a:pt x="349156" y="913284"/>
                  <a:pt x="313003" y="918989"/>
                  <a:pt x="273045" y="903774"/>
                </a:cubicBezTo>
                <a:cubicBezTo>
                  <a:pt x="243553" y="893314"/>
                  <a:pt x="218817" y="875246"/>
                  <a:pt x="193130" y="859080"/>
                </a:cubicBezTo>
                <a:cubicBezTo>
                  <a:pt x="129387" y="819140"/>
                  <a:pt x="82770" y="763984"/>
                  <a:pt x="40909" y="704074"/>
                </a:cubicBezTo>
                <a:cubicBezTo>
                  <a:pt x="13319" y="665086"/>
                  <a:pt x="2854" y="618489"/>
                  <a:pt x="0" y="571892"/>
                </a:cubicBezTo>
                <a:cubicBezTo>
                  <a:pt x="0" y="568089"/>
                  <a:pt x="0" y="565236"/>
                  <a:pt x="0" y="561432"/>
                </a:cubicBezTo>
                <a:cubicBezTo>
                  <a:pt x="0" y="560481"/>
                  <a:pt x="0" y="558579"/>
                  <a:pt x="0" y="557628"/>
                </a:cubicBezTo>
                <a:cubicBezTo>
                  <a:pt x="0" y="555726"/>
                  <a:pt x="0" y="553824"/>
                  <a:pt x="0" y="550971"/>
                </a:cubicBezTo>
                <a:lnTo>
                  <a:pt x="0" y="537658"/>
                </a:lnTo>
                <a:cubicBezTo>
                  <a:pt x="951" y="422593"/>
                  <a:pt x="50423" y="326547"/>
                  <a:pt x="132242" y="241912"/>
                </a:cubicBezTo>
                <a:cubicBezTo>
                  <a:pt x="175054" y="197218"/>
                  <a:pt x="221671" y="156327"/>
                  <a:pt x="274948" y="124945"/>
                </a:cubicBezTo>
                <a:cubicBezTo>
                  <a:pt x="318712" y="99270"/>
                  <a:pt x="365329" y="79299"/>
                  <a:pt x="414801" y="64084"/>
                </a:cubicBezTo>
                <a:cubicBezTo>
                  <a:pt x="715436" y="-30060"/>
                  <a:pt x="1036051" y="5125"/>
                  <a:pt x="1080766" y="12733"/>
                </a:cubicBezTo>
                <a:cubicBezTo>
                  <a:pt x="1154022" y="24144"/>
                  <a:pt x="1222521" y="47918"/>
                  <a:pt x="1289117" y="79299"/>
                </a:cubicBezTo>
                <a:cubicBezTo>
                  <a:pt x="1309096" y="88809"/>
                  <a:pt x="1354762" y="120190"/>
                  <a:pt x="1395672" y="152523"/>
                </a:cubicBezTo>
                <a:cubicBezTo>
                  <a:pt x="1395672" y="152523"/>
                  <a:pt x="1397574" y="153474"/>
                  <a:pt x="1397574" y="154425"/>
                </a:cubicBezTo>
                <a:cubicBezTo>
                  <a:pt x="1397574" y="154425"/>
                  <a:pt x="1397574" y="154425"/>
                  <a:pt x="1398526" y="154425"/>
                </a:cubicBezTo>
                <a:cubicBezTo>
                  <a:pt x="1398526" y="154425"/>
                  <a:pt x="1400428" y="155376"/>
                  <a:pt x="1400428" y="156327"/>
                </a:cubicBezTo>
                <a:cubicBezTo>
                  <a:pt x="1400428" y="156327"/>
                  <a:pt x="1400428" y="156327"/>
                  <a:pt x="1401380" y="156327"/>
                </a:cubicBezTo>
                <a:cubicBezTo>
                  <a:pt x="1401380" y="156327"/>
                  <a:pt x="1402331" y="157277"/>
                  <a:pt x="1403283" y="158228"/>
                </a:cubicBezTo>
                <a:cubicBezTo>
                  <a:pt x="1403283" y="158228"/>
                  <a:pt x="1403283" y="158228"/>
                  <a:pt x="1404234" y="159179"/>
                </a:cubicBezTo>
                <a:cubicBezTo>
                  <a:pt x="1404234" y="159179"/>
                  <a:pt x="1405185" y="160130"/>
                  <a:pt x="1406137" y="161081"/>
                </a:cubicBezTo>
                <a:cubicBezTo>
                  <a:pt x="1406137" y="161081"/>
                  <a:pt x="1406137" y="161081"/>
                  <a:pt x="1407088" y="162032"/>
                </a:cubicBezTo>
                <a:cubicBezTo>
                  <a:pt x="1407088" y="162032"/>
                  <a:pt x="1408040" y="162983"/>
                  <a:pt x="1408991" y="163934"/>
                </a:cubicBezTo>
                <a:cubicBezTo>
                  <a:pt x="1408991" y="163934"/>
                  <a:pt x="1408991" y="163934"/>
                  <a:pt x="1409942" y="164885"/>
                </a:cubicBezTo>
                <a:cubicBezTo>
                  <a:pt x="1409942" y="164885"/>
                  <a:pt x="1410894" y="165836"/>
                  <a:pt x="1411845" y="166787"/>
                </a:cubicBezTo>
                <a:cubicBezTo>
                  <a:pt x="1411845" y="166787"/>
                  <a:pt x="1411845" y="166787"/>
                  <a:pt x="1412797" y="167738"/>
                </a:cubicBezTo>
                <a:cubicBezTo>
                  <a:pt x="1412797" y="167738"/>
                  <a:pt x="1413748" y="168689"/>
                  <a:pt x="1414699" y="169640"/>
                </a:cubicBezTo>
                <a:cubicBezTo>
                  <a:pt x="1414699" y="169640"/>
                  <a:pt x="1414699" y="169640"/>
                  <a:pt x="1415651" y="170591"/>
                </a:cubicBezTo>
                <a:cubicBezTo>
                  <a:pt x="1415651" y="170591"/>
                  <a:pt x="1416602" y="171542"/>
                  <a:pt x="1417553" y="172493"/>
                </a:cubicBezTo>
                <a:cubicBezTo>
                  <a:pt x="1417553" y="172493"/>
                  <a:pt x="1417553" y="172493"/>
                  <a:pt x="1418505" y="173444"/>
                </a:cubicBezTo>
                <a:cubicBezTo>
                  <a:pt x="1418505" y="173444"/>
                  <a:pt x="1419456" y="174395"/>
                  <a:pt x="1420407" y="175346"/>
                </a:cubicBezTo>
                <a:cubicBezTo>
                  <a:pt x="1420407" y="175346"/>
                  <a:pt x="1420407" y="175346"/>
                  <a:pt x="1421359" y="176296"/>
                </a:cubicBezTo>
                <a:cubicBezTo>
                  <a:pt x="1421359" y="176296"/>
                  <a:pt x="1422310" y="177247"/>
                  <a:pt x="1423262" y="178199"/>
                </a:cubicBezTo>
                <a:cubicBezTo>
                  <a:pt x="1423262" y="178199"/>
                  <a:pt x="1423262" y="178199"/>
                  <a:pt x="1424213" y="179149"/>
                </a:cubicBezTo>
                <a:cubicBezTo>
                  <a:pt x="1424213" y="179149"/>
                  <a:pt x="1425164" y="180100"/>
                  <a:pt x="1426116" y="181051"/>
                </a:cubicBezTo>
                <a:cubicBezTo>
                  <a:pt x="1426116" y="181051"/>
                  <a:pt x="1426116" y="181051"/>
                  <a:pt x="1427067" y="182002"/>
                </a:cubicBezTo>
                <a:cubicBezTo>
                  <a:pt x="1427067" y="182002"/>
                  <a:pt x="1428019" y="182953"/>
                  <a:pt x="1428970" y="183904"/>
                </a:cubicBezTo>
                <a:cubicBezTo>
                  <a:pt x="1428970" y="183904"/>
                  <a:pt x="1428970" y="183904"/>
                  <a:pt x="1429921" y="184855"/>
                </a:cubicBezTo>
                <a:cubicBezTo>
                  <a:pt x="1429921" y="184855"/>
                  <a:pt x="1430873" y="184855"/>
                  <a:pt x="1431824" y="186757"/>
                </a:cubicBezTo>
                <a:cubicBezTo>
                  <a:pt x="1431824" y="186757"/>
                  <a:pt x="1431824" y="186757"/>
                  <a:pt x="1432776" y="187708"/>
                </a:cubicBezTo>
                <a:cubicBezTo>
                  <a:pt x="1432776" y="187708"/>
                  <a:pt x="1433727" y="187708"/>
                  <a:pt x="1434678" y="189610"/>
                </a:cubicBezTo>
                <a:cubicBezTo>
                  <a:pt x="1434678" y="189610"/>
                  <a:pt x="1434678" y="189610"/>
                  <a:pt x="1434678" y="189610"/>
                </a:cubicBezTo>
                <a:cubicBezTo>
                  <a:pt x="1435630" y="190561"/>
                  <a:pt x="1436581" y="191512"/>
                  <a:pt x="1438484" y="192463"/>
                </a:cubicBezTo>
                <a:cubicBezTo>
                  <a:pt x="1438484" y="192463"/>
                  <a:pt x="1438484" y="192463"/>
                  <a:pt x="1439435" y="192463"/>
                </a:cubicBezTo>
                <a:cubicBezTo>
                  <a:pt x="1439435" y="192463"/>
                  <a:pt x="1439435" y="192463"/>
                  <a:pt x="1440386" y="193414"/>
                </a:cubicBezTo>
                <a:cubicBezTo>
                  <a:pt x="1440386" y="193414"/>
                  <a:pt x="1440386" y="193414"/>
                  <a:pt x="1441338" y="194365"/>
                </a:cubicBezTo>
                <a:cubicBezTo>
                  <a:pt x="1441338" y="194365"/>
                  <a:pt x="1441338" y="194365"/>
                  <a:pt x="1442289" y="195316"/>
                </a:cubicBezTo>
                <a:cubicBezTo>
                  <a:pt x="1442289" y="195316"/>
                  <a:pt x="1442289" y="195316"/>
                  <a:pt x="1443240" y="196267"/>
                </a:cubicBezTo>
                <a:cubicBezTo>
                  <a:pt x="1443240" y="196267"/>
                  <a:pt x="1443240" y="196267"/>
                  <a:pt x="1444192" y="197218"/>
                </a:cubicBezTo>
                <a:cubicBezTo>
                  <a:pt x="1444192" y="197218"/>
                  <a:pt x="1444192" y="197218"/>
                  <a:pt x="1445143" y="198168"/>
                </a:cubicBezTo>
                <a:cubicBezTo>
                  <a:pt x="1445143" y="198168"/>
                  <a:pt x="1445143" y="198168"/>
                  <a:pt x="1446095" y="199119"/>
                </a:cubicBezTo>
                <a:cubicBezTo>
                  <a:pt x="1446095" y="199119"/>
                  <a:pt x="1446095" y="199119"/>
                  <a:pt x="1447046" y="200070"/>
                </a:cubicBezTo>
                <a:cubicBezTo>
                  <a:pt x="1447046" y="200070"/>
                  <a:pt x="1447046" y="200070"/>
                  <a:pt x="1447997" y="201021"/>
                </a:cubicBezTo>
                <a:cubicBezTo>
                  <a:pt x="1447997" y="201021"/>
                  <a:pt x="1447997" y="201021"/>
                  <a:pt x="1448949" y="201972"/>
                </a:cubicBezTo>
                <a:cubicBezTo>
                  <a:pt x="1448949" y="201972"/>
                  <a:pt x="1448949" y="201972"/>
                  <a:pt x="1449900" y="202923"/>
                </a:cubicBezTo>
                <a:cubicBezTo>
                  <a:pt x="1449900" y="202923"/>
                  <a:pt x="1449900" y="202923"/>
                  <a:pt x="1450852" y="203874"/>
                </a:cubicBezTo>
                <a:cubicBezTo>
                  <a:pt x="1450852" y="203874"/>
                  <a:pt x="1450852" y="203874"/>
                  <a:pt x="1450852" y="203874"/>
                </a:cubicBezTo>
                <a:cubicBezTo>
                  <a:pt x="1450852" y="203874"/>
                  <a:pt x="1450852" y="203874"/>
                  <a:pt x="1451803" y="204825"/>
                </a:cubicBezTo>
                <a:cubicBezTo>
                  <a:pt x="1451803" y="204825"/>
                  <a:pt x="1451803" y="204825"/>
                  <a:pt x="1451803" y="204825"/>
                </a:cubicBezTo>
                <a:cubicBezTo>
                  <a:pt x="1451803" y="204825"/>
                  <a:pt x="1451803" y="204825"/>
                  <a:pt x="1451803" y="205776"/>
                </a:cubicBezTo>
                <a:cubicBezTo>
                  <a:pt x="1451803" y="205776"/>
                  <a:pt x="1451803" y="205776"/>
                  <a:pt x="1451803" y="205776"/>
                </a:cubicBezTo>
                <a:cubicBezTo>
                  <a:pt x="1451803" y="205776"/>
                  <a:pt x="1451803" y="205776"/>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6727"/>
                </a:cubicBezTo>
                <a:cubicBezTo>
                  <a:pt x="1451803" y="206727"/>
                  <a:pt x="1451803" y="206727"/>
                  <a:pt x="1451803" y="207678"/>
                </a:cubicBezTo>
                <a:cubicBezTo>
                  <a:pt x="1487955" y="262833"/>
                  <a:pt x="1520302" y="319890"/>
                  <a:pt x="1543135" y="382653"/>
                </a:cubicBezTo>
                <a:cubicBezTo>
                  <a:pt x="1570725" y="459680"/>
                  <a:pt x="1556455" y="531952"/>
                  <a:pt x="1524108" y="602323"/>
                </a:cubicBezTo>
                <a:cubicBezTo>
                  <a:pt x="1521254" y="608979"/>
                  <a:pt x="1517448" y="615636"/>
                  <a:pt x="1513643" y="622293"/>
                </a:cubicBezTo>
                <a:cubicBezTo>
                  <a:pt x="1499372" y="644165"/>
                  <a:pt x="1495566" y="645115"/>
                  <a:pt x="1472733" y="629900"/>
                </a:cubicBezTo>
                <a:cubicBezTo>
                  <a:pt x="1435630" y="604225"/>
                  <a:pt x="1391866" y="629900"/>
                  <a:pt x="1389012" y="663184"/>
                </a:cubicBezTo>
                <a:cubicBezTo>
                  <a:pt x="1388061" y="672693"/>
                  <a:pt x="1389964" y="682203"/>
                  <a:pt x="1395672" y="690761"/>
                </a:cubicBezTo>
                <a:cubicBezTo>
                  <a:pt x="1409942" y="715486"/>
                  <a:pt x="1406137" y="722143"/>
                  <a:pt x="1409942" y="720241"/>
                </a:cubicBezTo>
                <a:cubicBezTo>
                  <a:pt x="1384255" y="736407"/>
                  <a:pt x="1327173" y="778249"/>
                  <a:pt x="1299583" y="791562"/>
                </a:cubicBezTo>
                <a:close/>
              </a:path>
            </a:pathLst>
          </a:custGeom>
          <a:solidFill>
            <a:srgbClr val="459597"/>
          </a:solidFill>
          <a:ln w="9508" cap="flat">
            <a:noFill/>
            <a:prstDash val="solid"/>
            <a:miter/>
          </a:ln>
        </p:spPr>
        <p:txBody>
          <a:bodyPr rtlCol="0" anchor="ctr"/>
          <a:lstStyle/>
          <a:p>
            <a:endParaRPr lang="en-US"/>
          </a:p>
        </p:txBody>
      </p:sp>
      <p:grpSp>
        <p:nvGrpSpPr>
          <p:cNvPr id="4" name="Graphic 4">
            <a:extLst>
              <a:ext uri="{FF2B5EF4-FFF2-40B4-BE49-F238E27FC236}">
                <a16:creationId xmlns:a16="http://schemas.microsoft.com/office/drawing/2014/main" id="{33070F2A-4730-4A26-4CAC-4A4040EECC79}"/>
              </a:ext>
            </a:extLst>
          </p:cNvPr>
          <p:cNvGrpSpPr/>
          <p:nvPr/>
        </p:nvGrpSpPr>
        <p:grpSpPr>
          <a:xfrm>
            <a:off x="3655229" y="881980"/>
            <a:ext cx="2248602" cy="1927534"/>
            <a:chOff x="8109460" y="2812987"/>
            <a:chExt cx="1567138" cy="1383387"/>
          </a:xfrm>
          <a:solidFill>
            <a:srgbClr val="414141"/>
          </a:solidFill>
        </p:grpSpPr>
        <p:sp>
          <p:nvSpPr>
            <p:cNvPr id="5" name="Freeform 73">
              <a:extLst>
                <a:ext uri="{FF2B5EF4-FFF2-40B4-BE49-F238E27FC236}">
                  <a16:creationId xmlns:a16="http://schemas.microsoft.com/office/drawing/2014/main" id="{53120323-E1B9-FAE2-087F-35B2D66C3333}"/>
                </a:ext>
              </a:extLst>
            </p:cNvPr>
            <p:cNvSpPr/>
            <p:nvPr/>
          </p:nvSpPr>
          <p:spPr>
            <a:xfrm>
              <a:off x="8109460" y="2812987"/>
              <a:ext cx="1539677" cy="1383387"/>
            </a:xfrm>
            <a:custGeom>
              <a:avLst/>
              <a:gdLst>
                <a:gd name="connsiteX0" fmla="*/ 1538338 w 1539677"/>
                <a:gd name="connsiteY0" fmla="*/ 784898 h 1383387"/>
                <a:gd name="connsiteX1" fmla="*/ 1501476 w 1539677"/>
                <a:gd name="connsiteY1" fmla="*/ 725962 h 1383387"/>
                <a:gd name="connsiteX2" fmla="*/ 1495904 w 1539677"/>
                <a:gd name="connsiteY2" fmla="*/ 691672 h 1383387"/>
                <a:gd name="connsiteX3" fmla="*/ 1474687 w 1539677"/>
                <a:gd name="connsiteY3" fmla="*/ 625235 h 1383387"/>
                <a:gd name="connsiteX4" fmla="*/ 1483688 w 1539677"/>
                <a:gd name="connsiteY4" fmla="*/ 580015 h 1383387"/>
                <a:gd name="connsiteX5" fmla="*/ 1499547 w 1539677"/>
                <a:gd name="connsiteY5" fmla="*/ 438569 h 1383387"/>
                <a:gd name="connsiteX6" fmla="*/ 1416394 w 1539677"/>
                <a:gd name="connsiteY6" fmla="*/ 244188 h 1383387"/>
                <a:gd name="connsiteX7" fmla="*/ 1063850 w 1539677"/>
                <a:gd name="connsiteY7" fmla="*/ 15731 h 1383387"/>
                <a:gd name="connsiteX8" fmla="*/ 594077 w 1539677"/>
                <a:gd name="connsiteY8" fmla="*/ 12944 h 1383387"/>
                <a:gd name="connsiteX9" fmla="*/ 148093 w 1539677"/>
                <a:gd name="connsiteY9" fmla="*/ 215255 h 1383387"/>
                <a:gd name="connsiteX10" fmla="*/ 9647 w 1539677"/>
                <a:gd name="connsiteY10" fmla="*/ 444356 h 1383387"/>
                <a:gd name="connsiteX11" fmla="*/ 3 w 1539677"/>
                <a:gd name="connsiteY11" fmla="*/ 543154 h 1383387"/>
                <a:gd name="connsiteX12" fmla="*/ 41580 w 1539677"/>
                <a:gd name="connsiteY12" fmla="*/ 705174 h 1383387"/>
                <a:gd name="connsiteX13" fmla="*/ 41151 w 1539677"/>
                <a:gd name="connsiteY13" fmla="*/ 728748 h 1383387"/>
                <a:gd name="connsiteX14" fmla="*/ 40937 w 1539677"/>
                <a:gd name="connsiteY14" fmla="*/ 878553 h 1383387"/>
                <a:gd name="connsiteX15" fmla="*/ 139306 w 1539677"/>
                <a:gd name="connsiteY15" fmla="*/ 895698 h 1383387"/>
                <a:gd name="connsiteX16" fmla="*/ 171024 w 1539677"/>
                <a:gd name="connsiteY16" fmla="*/ 988066 h 1383387"/>
                <a:gd name="connsiteX17" fmla="*/ 290182 w 1539677"/>
                <a:gd name="connsiteY17" fmla="*/ 1157587 h 1383387"/>
                <a:gd name="connsiteX18" fmla="*/ 295969 w 1539677"/>
                <a:gd name="connsiteY18" fmla="*/ 1222096 h 1383387"/>
                <a:gd name="connsiteX19" fmla="*/ 282681 w 1539677"/>
                <a:gd name="connsiteY19" fmla="*/ 1251456 h 1383387"/>
                <a:gd name="connsiteX20" fmla="*/ 253320 w 1539677"/>
                <a:gd name="connsiteY20" fmla="*/ 1316822 h 1383387"/>
                <a:gd name="connsiteX21" fmla="*/ 271966 w 1539677"/>
                <a:gd name="connsiteY21" fmla="*/ 1366971 h 1383387"/>
                <a:gd name="connsiteX22" fmla="*/ 349118 w 1539677"/>
                <a:gd name="connsiteY22" fmla="*/ 1353041 h 1383387"/>
                <a:gd name="connsiteX23" fmla="*/ 400553 w 1539677"/>
                <a:gd name="connsiteY23" fmla="*/ 1248242 h 1383387"/>
                <a:gd name="connsiteX24" fmla="*/ 406768 w 1539677"/>
                <a:gd name="connsiteY24" fmla="*/ 1161445 h 1383387"/>
                <a:gd name="connsiteX25" fmla="*/ 395624 w 1539677"/>
                <a:gd name="connsiteY25" fmla="*/ 1138085 h 1383387"/>
                <a:gd name="connsiteX26" fmla="*/ 443844 w 1539677"/>
                <a:gd name="connsiteY26" fmla="*/ 1220381 h 1383387"/>
                <a:gd name="connsiteX27" fmla="*/ 445130 w 1539677"/>
                <a:gd name="connsiteY27" fmla="*/ 1239026 h 1383387"/>
                <a:gd name="connsiteX28" fmla="*/ 444701 w 1539677"/>
                <a:gd name="connsiteY28" fmla="*/ 1333324 h 1383387"/>
                <a:gd name="connsiteX29" fmla="*/ 503209 w 1539677"/>
                <a:gd name="connsiteY29" fmla="*/ 1382830 h 1383387"/>
                <a:gd name="connsiteX30" fmla="*/ 543500 w 1539677"/>
                <a:gd name="connsiteY30" fmla="*/ 1346611 h 1383387"/>
                <a:gd name="connsiteX31" fmla="*/ 537927 w 1539677"/>
                <a:gd name="connsiteY31" fmla="*/ 1220167 h 1383387"/>
                <a:gd name="connsiteX32" fmla="*/ 505566 w 1539677"/>
                <a:gd name="connsiteY32" fmla="*/ 1120940 h 1383387"/>
                <a:gd name="connsiteX33" fmla="*/ 427128 w 1539677"/>
                <a:gd name="connsiteY33" fmla="*/ 1015070 h 1383387"/>
                <a:gd name="connsiteX34" fmla="*/ 390909 w 1539677"/>
                <a:gd name="connsiteY34" fmla="*/ 971564 h 1383387"/>
                <a:gd name="connsiteX35" fmla="*/ 481992 w 1539677"/>
                <a:gd name="connsiteY35" fmla="*/ 948633 h 1383387"/>
                <a:gd name="connsiteX36" fmla="*/ 495279 w 1539677"/>
                <a:gd name="connsiteY36" fmla="*/ 950133 h 1383387"/>
                <a:gd name="connsiteX37" fmla="*/ 613365 w 1539677"/>
                <a:gd name="connsiteY37" fmla="*/ 954419 h 1383387"/>
                <a:gd name="connsiteX38" fmla="*/ 770242 w 1539677"/>
                <a:gd name="connsiteY38" fmla="*/ 968564 h 1383387"/>
                <a:gd name="connsiteX39" fmla="*/ 856396 w 1539677"/>
                <a:gd name="connsiteY39" fmla="*/ 1074220 h 1383387"/>
                <a:gd name="connsiteX40" fmla="*/ 857681 w 1539677"/>
                <a:gd name="connsiteY40" fmla="*/ 1131870 h 1383387"/>
                <a:gd name="connsiteX41" fmla="*/ 871826 w 1539677"/>
                <a:gd name="connsiteY41" fmla="*/ 1120083 h 1383387"/>
                <a:gd name="connsiteX42" fmla="*/ 937835 w 1539677"/>
                <a:gd name="connsiteY42" fmla="*/ 1020427 h 1383387"/>
                <a:gd name="connsiteX43" fmla="*/ 1126430 w 1539677"/>
                <a:gd name="connsiteY43" fmla="*/ 877695 h 1383387"/>
                <a:gd name="connsiteX44" fmla="*/ 1303880 w 1539677"/>
                <a:gd name="connsiteY44" fmla="*/ 775683 h 1383387"/>
                <a:gd name="connsiteX45" fmla="*/ 1342457 w 1539677"/>
                <a:gd name="connsiteY45" fmla="*/ 746536 h 1383387"/>
                <a:gd name="connsiteX46" fmla="*/ 1354029 w 1539677"/>
                <a:gd name="connsiteY46" fmla="*/ 742036 h 1383387"/>
                <a:gd name="connsiteX47" fmla="*/ 1358959 w 1539677"/>
                <a:gd name="connsiteY47" fmla="*/ 755751 h 1383387"/>
                <a:gd name="connsiteX48" fmla="*/ 1339885 w 1539677"/>
                <a:gd name="connsiteY48" fmla="*/ 788970 h 1383387"/>
                <a:gd name="connsiteX49" fmla="*/ 1240444 w 1539677"/>
                <a:gd name="connsiteY49" fmla="*/ 909628 h 1383387"/>
                <a:gd name="connsiteX50" fmla="*/ 1155790 w 1539677"/>
                <a:gd name="connsiteY50" fmla="*/ 1003497 h 1383387"/>
                <a:gd name="connsiteX51" fmla="*/ 1109070 w 1539677"/>
                <a:gd name="connsiteY51" fmla="*/ 1126512 h 1383387"/>
                <a:gd name="connsiteX52" fmla="*/ 1108856 w 1539677"/>
                <a:gd name="connsiteY52" fmla="*/ 1164231 h 1383387"/>
                <a:gd name="connsiteX53" fmla="*/ 1087425 w 1539677"/>
                <a:gd name="connsiteY53" fmla="*/ 1231740 h 1383387"/>
                <a:gd name="connsiteX54" fmla="*/ 1032989 w 1539677"/>
                <a:gd name="connsiteY54" fmla="*/ 1311892 h 1383387"/>
                <a:gd name="connsiteX55" fmla="*/ 1029774 w 1539677"/>
                <a:gd name="connsiteY55" fmla="*/ 1355184 h 1383387"/>
                <a:gd name="connsiteX56" fmla="*/ 1107141 w 1539677"/>
                <a:gd name="connsiteY56" fmla="*/ 1363327 h 1383387"/>
                <a:gd name="connsiteX57" fmla="*/ 1186009 w 1539677"/>
                <a:gd name="connsiteY57" fmla="*/ 1255314 h 1383387"/>
                <a:gd name="connsiteX58" fmla="*/ 1202082 w 1539677"/>
                <a:gd name="connsiteY58" fmla="*/ 1182448 h 1383387"/>
                <a:gd name="connsiteX59" fmla="*/ 1209797 w 1539677"/>
                <a:gd name="connsiteY59" fmla="*/ 1140228 h 1383387"/>
                <a:gd name="connsiteX60" fmla="*/ 1220084 w 1539677"/>
                <a:gd name="connsiteY60" fmla="*/ 1130370 h 1383387"/>
                <a:gd name="connsiteX61" fmla="*/ 1233800 w 1539677"/>
                <a:gd name="connsiteY61" fmla="*/ 1153944 h 1383387"/>
                <a:gd name="connsiteX62" fmla="*/ 1237444 w 1539677"/>
                <a:gd name="connsiteY62" fmla="*/ 1253171 h 1383387"/>
                <a:gd name="connsiteX63" fmla="*/ 1204654 w 1539677"/>
                <a:gd name="connsiteY63" fmla="*/ 1333538 h 1383387"/>
                <a:gd name="connsiteX64" fmla="*/ 1220084 w 1539677"/>
                <a:gd name="connsiteY64" fmla="*/ 1373615 h 1383387"/>
                <a:gd name="connsiteX65" fmla="*/ 1271734 w 1539677"/>
                <a:gd name="connsiteY65" fmla="*/ 1374043 h 1383387"/>
                <a:gd name="connsiteX66" fmla="*/ 1323597 w 1539677"/>
                <a:gd name="connsiteY66" fmla="*/ 1250385 h 1383387"/>
                <a:gd name="connsiteX67" fmla="*/ 1316953 w 1539677"/>
                <a:gd name="connsiteY67" fmla="*/ 1148801 h 1383387"/>
                <a:gd name="connsiteX68" fmla="*/ 1326597 w 1539677"/>
                <a:gd name="connsiteY68" fmla="*/ 1091794 h 1383387"/>
                <a:gd name="connsiteX69" fmla="*/ 1405464 w 1539677"/>
                <a:gd name="connsiteY69" fmla="*/ 929559 h 1383387"/>
                <a:gd name="connsiteX70" fmla="*/ 1413180 w 1539677"/>
                <a:gd name="connsiteY70" fmla="*/ 913700 h 1383387"/>
                <a:gd name="connsiteX71" fmla="*/ 1538338 w 1539677"/>
                <a:gd name="connsiteY71" fmla="*/ 784898 h 1383387"/>
                <a:gd name="connsiteX72" fmla="*/ 1482402 w 1539677"/>
                <a:gd name="connsiteY72" fmla="*/ 716104 h 1383387"/>
                <a:gd name="connsiteX73" fmla="*/ 1450470 w 1539677"/>
                <a:gd name="connsiteY73" fmla="*/ 717390 h 1383387"/>
                <a:gd name="connsiteX74" fmla="*/ 1443398 w 1539677"/>
                <a:gd name="connsiteY74" fmla="*/ 699173 h 1383387"/>
                <a:gd name="connsiteX75" fmla="*/ 1442541 w 1539677"/>
                <a:gd name="connsiteY75" fmla="*/ 696601 h 1383387"/>
                <a:gd name="connsiteX76" fmla="*/ 1458399 w 1539677"/>
                <a:gd name="connsiteY76" fmla="*/ 634451 h 1383387"/>
                <a:gd name="connsiteX77" fmla="*/ 1482402 w 1539677"/>
                <a:gd name="connsiteY77" fmla="*/ 716104 h 1383387"/>
                <a:gd name="connsiteX78" fmla="*/ 153665 w 1539677"/>
                <a:gd name="connsiteY78" fmla="*/ 842763 h 1383387"/>
                <a:gd name="connsiteX79" fmla="*/ 139949 w 1539677"/>
                <a:gd name="connsiteY79" fmla="*/ 873623 h 1383387"/>
                <a:gd name="connsiteX80" fmla="*/ 98158 w 1539677"/>
                <a:gd name="connsiteY80" fmla="*/ 884125 h 1383387"/>
                <a:gd name="connsiteX81" fmla="*/ 27435 w 1539677"/>
                <a:gd name="connsiteY81" fmla="*/ 790899 h 1383387"/>
                <a:gd name="connsiteX82" fmla="*/ 45437 w 1539677"/>
                <a:gd name="connsiteY82" fmla="*/ 745036 h 1383387"/>
                <a:gd name="connsiteX83" fmla="*/ 68583 w 1539677"/>
                <a:gd name="connsiteY83" fmla="*/ 742893 h 1383387"/>
                <a:gd name="connsiteX84" fmla="*/ 97730 w 1539677"/>
                <a:gd name="connsiteY84" fmla="*/ 777826 h 1383387"/>
                <a:gd name="connsiteX85" fmla="*/ 141235 w 1539677"/>
                <a:gd name="connsiteY85" fmla="*/ 824546 h 1383387"/>
                <a:gd name="connsiteX86" fmla="*/ 153665 w 1539677"/>
                <a:gd name="connsiteY86" fmla="*/ 842763 h 1383387"/>
                <a:gd name="connsiteX87" fmla="*/ 333473 w 1539677"/>
                <a:gd name="connsiteY87" fmla="*/ 969850 h 1383387"/>
                <a:gd name="connsiteX88" fmla="*/ 281395 w 1539677"/>
                <a:gd name="connsiteY88" fmla="*/ 982708 h 1383387"/>
                <a:gd name="connsiteX89" fmla="*/ 273894 w 1539677"/>
                <a:gd name="connsiteY89" fmla="*/ 989138 h 1383387"/>
                <a:gd name="connsiteX90" fmla="*/ 281395 w 1539677"/>
                <a:gd name="connsiteY90" fmla="*/ 998782 h 1383387"/>
                <a:gd name="connsiteX91" fmla="*/ 297040 w 1539677"/>
                <a:gd name="connsiteY91" fmla="*/ 997068 h 1383387"/>
                <a:gd name="connsiteX92" fmla="*/ 349118 w 1539677"/>
                <a:gd name="connsiteY92" fmla="*/ 984209 h 1383387"/>
                <a:gd name="connsiteX93" fmla="*/ 390480 w 1539677"/>
                <a:gd name="connsiteY93" fmla="*/ 998782 h 1383387"/>
                <a:gd name="connsiteX94" fmla="*/ 453488 w 1539677"/>
                <a:gd name="connsiteY94" fmla="*/ 1079363 h 1383387"/>
                <a:gd name="connsiteX95" fmla="*/ 485421 w 1539677"/>
                <a:gd name="connsiteY95" fmla="*/ 1122440 h 1383387"/>
                <a:gd name="connsiteX96" fmla="*/ 525926 w 1539677"/>
                <a:gd name="connsiteY96" fmla="*/ 1277174 h 1383387"/>
                <a:gd name="connsiteX97" fmla="*/ 526355 w 1539677"/>
                <a:gd name="connsiteY97" fmla="*/ 1339110 h 1383387"/>
                <a:gd name="connsiteX98" fmla="*/ 495279 w 1539677"/>
                <a:gd name="connsiteY98" fmla="*/ 1366757 h 1383387"/>
                <a:gd name="connsiteX99" fmla="*/ 462275 w 1539677"/>
                <a:gd name="connsiteY99" fmla="*/ 1339325 h 1383387"/>
                <a:gd name="connsiteX100" fmla="*/ 463775 w 1539677"/>
                <a:gd name="connsiteY100" fmla="*/ 1258529 h 1383387"/>
                <a:gd name="connsiteX101" fmla="*/ 438700 w 1539677"/>
                <a:gd name="connsiteY101" fmla="*/ 1167231 h 1383387"/>
                <a:gd name="connsiteX102" fmla="*/ 416412 w 1539677"/>
                <a:gd name="connsiteY102" fmla="*/ 1130584 h 1383387"/>
                <a:gd name="connsiteX103" fmla="*/ 392838 w 1539677"/>
                <a:gd name="connsiteY103" fmla="*/ 1108939 h 1383387"/>
                <a:gd name="connsiteX104" fmla="*/ 375050 w 1539677"/>
                <a:gd name="connsiteY104" fmla="*/ 1109153 h 1383387"/>
                <a:gd name="connsiteX105" fmla="*/ 371192 w 1539677"/>
                <a:gd name="connsiteY105" fmla="*/ 1126084 h 1383387"/>
                <a:gd name="connsiteX106" fmla="*/ 380194 w 1539677"/>
                <a:gd name="connsiteY106" fmla="*/ 1148586 h 1383387"/>
                <a:gd name="connsiteX107" fmla="*/ 380622 w 1539677"/>
                <a:gd name="connsiteY107" fmla="*/ 1253385 h 1383387"/>
                <a:gd name="connsiteX108" fmla="*/ 343331 w 1539677"/>
                <a:gd name="connsiteY108" fmla="*/ 1324751 h 1383387"/>
                <a:gd name="connsiteX109" fmla="*/ 322543 w 1539677"/>
                <a:gd name="connsiteY109" fmla="*/ 1349183 h 1383387"/>
                <a:gd name="connsiteX110" fmla="*/ 277324 w 1539677"/>
                <a:gd name="connsiteY110" fmla="*/ 1344897 h 1383387"/>
                <a:gd name="connsiteX111" fmla="*/ 307541 w 1539677"/>
                <a:gd name="connsiteY111" fmla="*/ 1243527 h 1383387"/>
                <a:gd name="connsiteX112" fmla="*/ 303898 w 1539677"/>
                <a:gd name="connsiteY112" fmla="*/ 1146015 h 1383387"/>
                <a:gd name="connsiteX113" fmla="*/ 216887 w 1539677"/>
                <a:gd name="connsiteY113" fmla="*/ 1026214 h 1383387"/>
                <a:gd name="connsiteX114" fmla="*/ 171239 w 1539677"/>
                <a:gd name="connsiteY114" fmla="*/ 953133 h 1383387"/>
                <a:gd name="connsiteX115" fmla="*/ 162666 w 1539677"/>
                <a:gd name="connsiteY115" fmla="*/ 893554 h 1383387"/>
                <a:gd name="connsiteX116" fmla="*/ 175525 w 1539677"/>
                <a:gd name="connsiteY116" fmla="*/ 850478 h 1383387"/>
                <a:gd name="connsiteX117" fmla="*/ 222031 w 1539677"/>
                <a:gd name="connsiteY117" fmla="*/ 879410 h 1383387"/>
                <a:gd name="connsiteX118" fmla="*/ 223316 w 1539677"/>
                <a:gd name="connsiteY118" fmla="*/ 891411 h 1383387"/>
                <a:gd name="connsiteX119" fmla="*/ 229746 w 1539677"/>
                <a:gd name="connsiteY119" fmla="*/ 905127 h 1383387"/>
                <a:gd name="connsiteX120" fmla="*/ 331544 w 1539677"/>
                <a:gd name="connsiteY120" fmla="*/ 908128 h 1383387"/>
                <a:gd name="connsiteX121" fmla="*/ 396267 w 1539677"/>
                <a:gd name="connsiteY121" fmla="*/ 864408 h 1383387"/>
                <a:gd name="connsiteX122" fmla="*/ 426485 w 1539677"/>
                <a:gd name="connsiteY122" fmla="*/ 819617 h 1383387"/>
                <a:gd name="connsiteX123" fmla="*/ 465489 w 1539677"/>
                <a:gd name="connsiteY123" fmla="*/ 812973 h 1383387"/>
                <a:gd name="connsiteX124" fmla="*/ 476634 w 1539677"/>
                <a:gd name="connsiteY124" fmla="*/ 847906 h 1383387"/>
                <a:gd name="connsiteX125" fmla="*/ 333473 w 1539677"/>
                <a:gd name="connsiteY125" fmla="*/ 969850 h 1383387"/>
                <a:gd name="connsiteX126" fmla="*/ 1243873 w 1539677"/>
                <a:gd name="connsiteY126" fmla="*/ 791328 h 1383387"/>
                <a:gd name="connsiteX127" fmla="*/ 1096211 w 1539677"/>
                <a:gd name="connsiteY127" fmla="*/ 874909 h 1383387"/>
                <a:gd name="connsiteX128" fmla="*/ 882113 w 1539677"/>
                <a:gd name="connsiteY128" fmla="*/ 1057075 h 1383387"/>
                <a:gd name="connsiteX129" fmla="*/ 875041 w 1539677"/>
                <a:gd name="connsiteY129" fmla="*/ 1061361 h 1383387"/>
                <a:gd name="connsiteX130" fmla="*/ 857039 w 1539677"/>
                <a:gd name="connsiteY130" fmla="*/ 1016356 h 1383387"/>
                <a:gd name="connsiteX131" fmla="*/ 782243 w 1539677"/>
                <a:gd name="connsiteY131" fmla="*/ 951205 h 1383387"/>
                <a:gd name="connsiteX132" fmla="*/ 652370 w 1539677"/>
                <a:gd name="connsiteY132" fmla="*/ 935131 h 1383387"/>
                <a:gd name="connsiteX133" fmla="*/ 446201 w 1539677"/>
                <a:gd name="connsiteY133" fmla="*/ 927201 h 1383387"/>
                <a:gd name="connsiteX134" fmla="*/ 479849 w 1539677"/>
                <a:gd name="connsiteY134" fmla="*/ 873409 h 1383387"/>
                <a:gd name="connsiteX135" fmla="*/ 492922 w 1539677"/>
                <a:gd name="connsiteY135" fmla="*/ 850049 h 1383387"/>
                <a:gd name="connsiteX136" fmla="*/ 493993 w 1539677"/>
                <a:gd name="connsiteY136" fmla="*/ 846406 h 1383387"/>
                <a:gd name="connsiteX137" fmla="*/ 494208 w 1539677"/>
                <a:gd name="connsiteY137" fmla="*/ 845548 h 1383387"/>
                <a:gd name="connsiteX138" fmla="*/ 494636 w 1539677"/>
                <a:gd name="connsiteY138" fmla="*/ 842763 h 1383387"/>
                <a:gd name="connsiteX139" fmla="*/ 494636 w 1539677"/>
                <a:gd name="connsiteY139" fmla="*/ 841905 h 1383387"/>
                <a:gd name="connsiteX140" fmla="*/ 494851 w 1539677"/>
                <a:gd name="connsiteY140" fmla="*/ 839119 h 1383387"/>
                <a:gd name="connsiteX141" fmla="*/ 494851 w 1539677"/>
                <a:gd name="connsiteY141" fmla="*/ 838262 h 1383387"/>
                <a:gd name="connsiteX142" fmla="*/ 494851 w 1539677"/>
                <a:gd name="connsiteY142" fmla="*/ 835262 h 1383387"/>
                <a:gd name="connsiteX143" fmla="*/ 494851 w 1539677"/>
                <a:gd name="connsiteY143" fmla="*/ 834619 h 1383387"/>
                <a:gd name="connsiteX144" fmla="*/ 494636 w 1539677"/>
                <a:gd name="connsiteY144" fmla="*/ 831618 h 1383387"/>
                <a:gd name="connsiteX145" fmla="*/ 494636 w 1539677"/>
                <a:gd name="connsiteY145" fmla="*/ 831190 h 1383387"/>
                <a:gd name="connsiteX146" fmla="*/ 493993 w 1539677"/>
                <a:gd name="connsiteY146" fmla="*/ 827975 h 1383387"/>
                <a:gd name="connsiteX147" fmla="*/ 493993 w 1539677"/>
                <a:gd name="connsiteY147" fmla="*/ 827761 h 1383387"/>
                <a:gd name="connsiteX148" fmla="*/ 493136 w 1539677"/>
                <a:gd name="connsiteY148" fmla="*/ 824546 h 1383387"/>
                <a:gd name="connsiteX149" fmla="*/ 493136 w 1539677"/>
                <a:gd name="connsiteY149" fmla="*/ 824546 h 1383387"/>
                <a:gd name="connsiteX150" fmla="*/ 492065 w 1539677"/>
                <a:gd name="connsiteY150" fmla="*/ 821331 h 1383387"/>
                <a:gd name="connsiteX151" fmla="*/ 476634 w 1539677"/>
                <a:gd name="connsiteY151" fmla="*/ 801400 h 1383387"/>
                <a:gd name="connsiteX152" fmla="*/ 417698 w 1539677"/>
                <a:gd name="connsiteY152" fmla="*/ 799257 h 1383387"/>
                <a:gd name="connsiteX153" fmla="*/ 404196 w 1539677"/>
                <a:gd name="connsiteY153" fmla="*/ 812759 h 1383387"/>
                <a:gd name="connsiteX154" fmla="*/ 403339 w 1539677"/>
                <a:gd name="connsiteY154" fmla="*/ 814045 h 1383387"/>
                <a:gd name="connsiteX155" fmla="*/ 402696 w 1539677"/>
                <a:gd name="connsiteY155" fmla="*/ 814902 h 1383387"/>
                <a:gd name="connsiteX156" fmla="*/ 401839 w 1539677"/>
                <a:gd name="connsiteY156" fmla="*/ 816188 h 1383387"/>
                <a:gd name="connsiteX157" fmla="*/ 401410 w 1539677"/>
                <a:gd name="connsiteY157" fmla="*/ 816831 h 1383387"/>
                <a:gd name="connsiteX158" fmla="*/ 398196 w 1539677"/>
                <a:gd name="connsiteY158" fmla="*/ 821760 h 1383387"/>
                <a:gd name="connsiteX159" fmla="*/ 397767 w 1539677"/>
                <a:gd name="connsiteY159" fmla="*/ 822403 h 1383387"/>
                <a:gd name="connsiteX160" fmla="*/ 396695 w 1539677"/>
                <a:gd name="connsiteY160" fmla="*/ 824117 h 1383387"/>
                <a:gd name="connsiteX161" fmla="*/ 396267 w 1539677"/>
                <a:gd name="connsiteY161" fmla="*/ 824760 h 1383387"/>
                <a:gd name="connsiteX162" fmla="*/ 392838 w 1539677"/>
                <a:gd name="connsiteY162" fmla="*/ 830332 h 1383387"/>
                <a:gd name="connsiteX163" fmla="*/ 392623 w 1539677"/>
                <a:gd name="connsiteY163" fmla="*/ 830547 h 1383387"/>
                <a:gd name="connsiteX164" fmla="*/ 391552 w 1539677"/>
                <a:gd name="connsiteY164" fmla="*/ 832475 h 1383387"/>
                <a:gd name="connsiteX165" fmla="*/ 391338 w 1539677"/>
                <a:gd name="connsiteY165" fmla="*/ 832690 h 1383387"/>
                <a:gd name="connsiteX166" fmla="*/ 379336 w 1539677"/>
                <a:gd name="connsiteY166" fmla="*/ 854550 h 1383387"/>
                <a:gd name="connsiteX167" fmla="*/ 379336 w 1539677"/>
                <a:gd name="connsiteY167" fmla="*/ 854550 h 1383387"/>
                <a:gd name="connsiteX168" fmla="*/ 378264 w 1539677"/>
                <a:gd name="connsiteY168" fmla="*/ 856478 h 1383387"/>
                <a:gd name="connsiteX169" fmla="*/ 378050 w 1539677"/>
                <a:gd name="connsiteY169" fmla="*/ 856693 h 1383387"/>
                <a:gd name="connsiteX170" fmla="*/ 375907 w 1539677"/>
                <a:gd name="connsiteY170" fmla="*/ 860336 h 1383387"/>
                <a:gd name="connsiteX171" fmla="*/ 375693 w 1539677"/>
                <a:gd name="connsiteY171" fmla="*/ 860765 h 1383387"/>
                <a:gd name="connsiteX172" fmla="*/ 375050 w 1539677"/>
                <a:gd name="connsiteY172" fmla="*/ 861836 h 1383387"/>
                <a:gd name="connsiteX173" fmla="*/ 374836 w 1539677"/>
                <a:gd name="connsiteY173" fmla="*/ 862265 h 1383387"/>
                <a:gd name="connsiteX174" fmla="*/ 373978 w 1539677"/>
                <a:gd name="connsiteY174" fmla="*/ 863551 h 1383387"/>
                <a:gd name="connsiteX175" fmla="*/ 373978 w 1539677"/>
                <a:gd name="connsiteY175" fmla="*/ 863551 h 1383387"/>
                <a:gd name="connsiteX176" fmla="*/ 373335 w 1539677"/>
                <a:gd name="connsiteY176" fmla="*/ 864622 h 1383387"/>
                <a:gd name="connsiteX177" fmla="*/ 373121 w 1539677"/>
                <a:gd name="connsiteY177" fmla="*/ 864837 h 1383387"/>
                <a:gd name="connsiteX178" fmla="*/ 372693 w 1539677"/>
                <a:gd name="connsiteY178" fmla="*/ 865480 h 1383387"/>
                <a:gd name="connsiteX179" fmla="*/ 372478 w 1539677"/>
                <a:gd name="connsiteY179" fmla="*/ 865694 h 1383387"/>
                <a:gd name="connsiteX180" fmla="*/ 371835 w 1539677"/>
                <a:gd name="connsiteY180" fmla="*/ 866337 h 1383387"/>
                <a:gd name="connsiteX181" fmla="*/ 272823 w 1539677"/>
                <a:gd name="connsiteY181" fmla="*/ 885625 h 1383387"/>
                <a:gd name="connsiteX182" fmla="*/ 198242 w 1539677"/>
                <a:gd name="connsiteY182" fmla="*/ 842977 h 1383387"/>
                <a:gd name="connsiteX183" fmla="*/ 56367 w 1539677"/>
                <a:gd name="connsiteY183" fmla="*/ 694244 h 1383387"/>
                <a:gd name="connsiteX184" fmla="*/ 18005 w 1539677"/>
                <a:gd name="connsiteY184" fmla="*/ 566942 h 1383387"/>
                <a:gd name="connsiteX185" fmla="*/ 17362 w 1539677"/>
                <a:gd name="connsiteY185" fmla="*/ 556870 h 1383387"/>
                <a:gd name="connsiteX186" fmla="*/ 17148 w 1539677"/>
                <a:gd name="connsiteY186" fmla="*/ 553012 h 1383387"/>
                <a:gd name="connsiteX187" fmla="*/ 16934 w 1539677"/>
                <a:gd name="connsiteY187" fmla="*/ 547011 h 1383387"/>
                <a:gd name="connsiteX188" fmla="*/ 16934 w 1539677"/>
                <a:gd name="connsiteY188" fmla="*/ 542296 h 1383387"/>
                <a:gd name="connsiteX189" fmla="*/ 16934 w 1539677"/>
                <a:gd name="connsiteY189" fmla="*/ 534153 h 1383387"/>
                <a:gd name="connsiteX190" fmla="*/ 139734 w 1539677"/>
                <a:gd name="connsiteY190" fmla="*/ 249760 h 1383387"/>
                <a:gd name="connsiteX191" fmla="*/ 272823 w 1539677"/>
                <a:gd name="connsiteY191" fmla="*/ 137246 h 1383387"/>
                <a:gd name="connsiteX192" fmla="*/ 402696 w 1539677"/>
                <a:gd name="connsiteY192" fmla="*/ 78524 h 1383387"/>
                <a:gd name="connsiteX193" fmla="*/ 1021845 w 1539677"/>
                <a:gd name="connsiteY193" fmla="*/ 28804 h 1383387"/>
                <a:gd name="connsiteX194" fmla="*/ 1215369 w 1539677"/>
                <a:gd name="connsiteY194" fmla="*/ 92454 h 1383387"/>
                <a:gd name="connsiteX195" fmla="*/ 1314167 w 1539677"/>
                <a:gd name="connsiteY195" fmla="*/ 162749 h 1383387"/>
                <a:gd name="connsiteX196" fmla="*/ 1314167 w 1539677"/>
                <a:gd name="connsiteY196" fmla="*/ 162749 h 1383387"/>
                <a:gd name="connsiteX197" fmla="*/ 1316310 w 1539677"/>
                <a:gd name="connsiteY197" fmla="*/ 164463 h 1383387"/>
                <a:gd name="connsiteX198" fmla="*/ 1317382 w 1539677"/>
                <a:gd name="connsiteY198" fmla="*/ 165320 h 1383387"/>
                <a:gd name="connsiteX199" fmla="*/ 1319525 w 1539677"/>
                <a:gd name="connsiteY199" fmla="*/ 167035 h 1383387"/>
                <a:gd name="connsiteX200" fmla="*/ 1320596 w 1539677"/>
                <a:gd name="connsiteY200" fmla="*/ 167892 h 1383387"/>
                <a:gd name="connsiteX201" fmla="*/ 1322526 w 1539677"/>
                <a:gd name="connsiteY201" fmla="*/ 169607 h 1383387"/>
                <a:gd name="connsiteX202" fmla="*/ 1323811 w 1539677"/>
                <a:gd name="connsiteY202" fmla="*/ 170678 h 1383387"/>
                <a:gd name="connsiteX203" fmla="*/ 1325740 w 1539677"/>
                <a:gd name="connsiteY203" fmla="*/ 172179 h 1383387"/>
                <a:gd name="connsiteX204" fmla="*/ 1327026 w 1539677"/>
                <a:gd name="connsiteY204" fmla="*/ 173250 h 1383387"/>
                <a:gd name="connsiteX205" fmla="*/ 1328955 w 1539677"/>
                <a:gd name="connsiteY205" fmla="*/ 174750 h 1383387"/>
                <a:gd name="connsiteX206" fmla="*/ 1330240 w 1539677"/>
                <a:gd name="connsiteY206" fmla="*/ 175822 h 1383387"/>
                <a:gd name="connsiteX207" fmla="*/ 1332170 w 1539677"/>
                <a:gd name="connsiteY207" fmla="*/ 177322 h 1383387"/>
                <a:gd name="connsiteX208" fmla="*/ 1333455 w 1539677"/>
                <a:gd name="connsiteY208" fmla="*/ 178394 h 1383387"/>
                <a:gd name="connsiteX209" fmla="*/ 1335170 w 1539677"/>
                <a:gd name="connsiteY209" fmla="*/ 179894 h 1383387"/>
                <a:gd name="connsiteX210" fmla="*/ 1336456 w 1539677"/>
                <a:gd name="connsiteY210" fmla="*/ 180965 h 1383387"/>
                <a:gd name="connsiteX211" fmla="*/ 1338170 w 1539677"/>
                <a:gd name="connsiteY211" fmla="*/ 182465 h 1383387"/>
                <a:gd name="connsiteX212" fmla="*/ 1339456 w 1539677"/>
                <a:gd name="connsiteY212" fmla="*/ 183537 h 1383387"/>
                <a:gd name="connsiteX213" fmla="*/ 1341171 w 1539677"/>
                <a:gd name="connsiteY213" fmla="*/ 185037 h 1383387"/>
                <a:gd name="connsiteX214" fmla="*/ 1342457 w 1539677"/>
                <a:gd name="connsiteY214" fmla="*/ 186109 h 1383387"/>
                <a:gd name="connsiteX215" fmla="*/ 1344171 w 1539677"/>
                <a:gd name="connsiteY215" fmla="*/ 187609 h 1383387"/>
                <a:gd name="connsiteX216" fmla="*/ 1345457 w 1539677"/>
                <a:gd name="connsiteY216" fmla="*/ 188681 h 1383387"/>
                <a:gd name="connsiteX217" fmla="*/ 1347171 w 1539677"/>
                <a:gd name="connsiteY217" fmla="*/ 190181 h 1383387"/>
                <a:gd name="connsiteX218" fmla="*/ 1348243 w 1539677"/>
                <a:gd name="connsiteY218" fmla="*/ 191253 h 1383387"/>
                <a:gd name="connsiteX219" fmla="*/ 1349958 w 1539677"/>
                <a:gd name="connsiteY219" fmla="*/ 192753 h 1383387"/>
                <a:gd name="connsiteX220" fmla="*/ 1351029 w 1539677"/>
                <a:gd name="connsiteY220" fmla="*/ 193824 h 1383387"/>
                <a:gd name="connsiteX221" fmla="*/ 1352529 w 1539677"/>
                <a:gd name="connsiteY221" fmla="*/ 195324 h 1383387"/>
                <a:gd name="connsiteX222" fmla="*/ 1353601 w 1539677"/>
                <a:gd name="connsiteY222" fmla="*/ 196396 h 1383387"/>
                <a:gd name="connsiteX223" fmla="*/ 1355101 w 1539677"/>
                <a:gd name="connsiteY223" fmla="*/ 197896 h 1383387"/>
                <a:gd name="connsiteX224" fmla="*/ 1355958 w 1539677"/>
                <a:gd name="connsiteY224" fmla="*/ 198753 h 1383387"/>
                <a:gd name="connsiteX225" fmla="*/ 1359173 w 1539677"/>
                <a:gd name="connsiteY225" fmla="*/ 201539 h 1383387"/>
                <a:gd name="connsiteX226" fmla="*/ 1360244 w 1539677"/>
                <a:gd name="connsiteY226" fmla="*/ 202397 h 1383387"/>
                <a:gd name="connsiteX227" fmla="*/ 1361530 w 1539677"/>
                <a:gd name="connsiteY227" fmla="*/ 203682 h 1383387"/>
                <a:gd name="connsiteX228" fmla="*/ 1362602 w 1539677"/>
                <a:gd name="connsiteY228" fmla="*/ 204754 h 1383387"/>
                <a:gd name="connsiteX229" fmla="*/ 1363888 w 1539677"/>
                <a:gd name="connsiteY229" fmla="*/ 206040 h 1383387"/>
                <a:gd name="connsiteX230" fmla="*/ 1364959 w 1539677"/>
                <a:gd name="connsiteY230" fmla="*/ 207111 h 1383387"/>
                <a:gd name="connsiteX231" fmla="*/ 1366031 w 1539677"/>
                <a:gd name="connsiteY231" fmla="*/ 208183 h 1383387"/>
                <a:gd name="connsiteX232" fmla="*/ 1367103 w 1539677"/>
                <a:gd name="connsiteY232" fmla="*/ 209255 h 1383387"/>
                <a:gd name="connsiteX233" fmla="*/ 1368174 w 1539677"/>
                <a:gd name="connsiteY233" fmla="*/ 210326 h 1383387"/>
                <a:gd name="connsiteX234" fmla="*/ 1369246 w 1539677"/>
                <a:gd name="connsiteY234" fmla="*/ 211398 h 1383387"/>
                <a:gd name="connsiteX235" fmla="*/ 1370317 w 1539677"/>
                <a:gd name="connsiteY235" fmla="*/ 212469 h 1383387"/>
                <a:gd name="connsiteX236" fmla="*/ 1371389 w 1539677"/>
                <a:gd name="connsiteY236" fmla="*/ 213541 h 1383387"/>
                <a:gd name="connsiteX237" fmla="*/ 1372460 w 1539677"/>
                <a:gd name="connsiteY237" fmla="*/ 214612 h 1383387"/>
                <a:gd name="connsiteX238" fmla="*/ 1373532 w 1539677"/>
                <a:gd name="connsiteY238" fmla="*/ 215684 h 1383387"/>
                <a:gd name="connsiteX239" fmla="*/ 1374389 w 1539677"/>
                <a:gd name="connsiteY239" fmla="*/ 216541 h 1383387"/>
                <a:gd name="connsiteX240" fmla="*/ 1375461 w 1539677"/>
                <a:gd name="connsiteY240" fmla="*/ 217613 h 1383387"/>
                <a:gd name="connsiteX241" fmla="*/ 1376318 w 1539677"/>
                <a:gd name="connsiteY241" fmla="*/ 218470 h 1383387"/>
                <a:gd name="connsiteX242" fmla="*/ 1377175 w 1539677"/>
                <a:gd name="connsiteY242" fmla="*/ 219542 h 1383387"/>
                <a:gd name="connsiteX243" fmla="*/ 1378032 w 1539677"/>
                <a:gd name="connsiteY243" fmla="*/ 220399 h 1383387"/>
                <a:gd name="connsiteX244" fmla="*/ 1378890 w 1539677"/>
                <a:gd name="connsiteY244" fmla="*/ 221471 h 1383387"/>
                <a:gd name="connsiteX245" fmla="*/ 1379532 w 1539677"/>
                <a:gd name="connsiteY245" fmla="*/ 222328 h 1383387"/>
                <a:gd name="connsiteX246" fmla="*/ 1380390 w 1539677"/>
                <a:gd name="connsiteY246" fmla="*/ 223185 h 1383387"/>
                <a:gd name="connsiteX247" fmla="*/ 1381033 w 1539677"/>
                <a:gd name="connsiteY247" fmla="*/ 224042 h 1383387"/>
                <a:gd name="connsiteX248" fmla="*/ 1381890 w 1539677"/>
                <a:gd name="connsiteY248" fmla="*/ 224899 h 1383387"/>
                <a:gd name="connsiteX249" fmla="*/ 1382533 w 1539677"/>
                <a:gd name="connsiteY249" fmla="*/ 225543 h 1383387"/>
                <a:gd name="connsiteX250" fmla="*/ 1383176 w 1539677"/>
                <a:gd name="connsiteY250" fmla="*/ 226400 h 1383387"/>
                <a:gd name="connsiteX251" fmla="*/ 1383819 w 1539677"/>
                <a:gd name="connsiteY251" fmla="*/ 227043 h 1383387"/>
                <a:gd name="connsiteX252" fmla="*/ 1384462 w 1539677"/>
                <a:gd name="connsiteY252" fmla="*/ 227900 h 1383387"/>
                <a:gd name="connsiteX253" fmla="*/ 1384890 w 1539677"/>
                <a:gd name="connsiteY253" fmla="*/ 228543 h 1383387"/>
                <a:gd name="connsiteX254" fmla="*/ 1385533 w 1539677"/>
                <a:gd name="connsiteY254" fmla="*/ 229400 h 1383387"/>
                <a:gd name="connsiteX255" fmla="*/ 1385962 w 1539677"/>
                <a:gd name="connsiteY255" fmla="*/ 229829 h 1383387"/>
                <a:gd name="connsiteX256" fmla="*/ 1386819 w 1539677"/>
                <a:gd name="connsiteY256" fmla="*/ 231115 h 1383387"/>
                <a:gd name="connsiteX257" fmla="*/ 1471473 w 1539677"/>
                <a:gd name="connsiteY257" fmla="*/ 399136 h 1383387"/>
                <a:gd name="connsiteX258" fmla="*/ 1453685 w 1539677"/>
                <a:gd name="connsiteY258" fmla="*/ 610233 h 1383387"/>
                <a:gd name="connsiteX259" fmla="*/ 1443612 w 1539677"/>
                <a:gd name="connsiteY259" fmla="*/ 629307 h 1383387"/>
                <a:gd name="connsiteX260" fmla="*/ 1405679 w 1539677"/>
                <a:gd name="connsiteY260" fmla="*/ 636379 h 1383387"/>
                <a:gd name="connsiteX261" fmla="*/ 1327455 w 1539677"/>
                <a:gd name="connsiteY261" fmla="*/ 667883 h 1383387"/>
                <a:gd name="connsiteX262" fmla="*/ 1333241 w 1539677"/>
                <a:gd name="connsiteY262" fmla="*/ 694458 h 1383387"/>
                <a:gd name="connsiteX263" fmla="*/ 1346100 w 1539677"/>
                <a:gd name="connsiteY263" fmla="*/ 722748 h 1383387"/>
                <a:gd name="connsiteX264" fmla="*/ 1243873 w 1539677"/>
                <a:gd name="connsiteY264" fmla="*/ 791328 h 1383387"/>
                <a:gd name="connsiteX265" fmla="*/ 1390677 w 1539677"/>
                <a:gd name="connsiteY265" fmla="*/ 892269 h 1383387"/>
                <a:gd name="connsiteX266" fmla="*/ 1394534 w 1539677"/>
                <a:gd name="connsiteY266" fmla="*/ 917772 h 1383387"/>
                <a:gd name="connsiteX267" fmla="*/ 1312881 w 1539677"/>
                <a:gd name="connsiteY267" fmla="*/ 1081506 h 1383387"/>
                <a:gd name="connsiteX268" fmla="*/ 1299380 w 1539677"/>
                <a:gd name="connsiteY268" fmla="*/ 1156730 h 1383387"/>
                <a:gd name="connsiteX269" fmla="*/ 1306452 w 1539677"/>
                <a:gd name="connsiteY269" fmla="*/ 1226382 h 1383387"/>
                <a:gd name="connsiteX270" fmla="*/ 1298094 w 1539677"/>
                <a:gd name="connsiteY270" fmla="*/ 1293676 h 1383387"/>
                <a:gd name="connsiteX271" fmla="*/ 1259946 w 1539677"/>
                <a:gd name="connsiteY271" fmla="*/ 1360970 h 1383387"/>
                <a:gd name="connsiteX272" fmla="*/ 1228228 w 1539677"/>
                <a:gd name="connsiteY272" fmla="*/ 1358613 h 1383387"/>
                <a:gd name="connsiteX273" fmla="*/ 1250516 w 1539677"/>
                <a:gd name="connsiteY273" fmla="*/ 1268387 h 1383387"/>
                <a:gd name="connsiteX274" fmla="*/ 1241301 w 1539677"/>
                <a:gd name="connsiteY274" fmla="*/ 1125226 h 1383387"/>
                <a:gd name="connsiteX275" fmla="*/ 1201010 w 1539677"/>
                <a:gd name="connsiteY275" fmla="*/ 1123297 h 1383387"/>
                <a:gd name="connsiteX276" fmla="*/ 1189009 w 1539677"/>
                <a:gd name="connsiteY276" fmla="*/ 1160588 h 1383387"/>
                <a:gd name="connsiteX277" fmla="*/ 1181722 w 1539677"/>
                <a:gd name="connsiteY277" fmla="*/ 1219310 h 1383387"/>
                <a:gd name="connsiteX278" fmla="*/ 1122143 w 1539677"/>
                <a:gd name="connsiteY278" fmla="*/ 1320251 h 1383387"/>
                <a:gd name="connsiteX279" fmla="*/ 1104355 w 1539677"/>
                <a:gd name="connsiteY279" fmla="*/ 1343397 h 1383387"/>
                <a:gd name="connsiteX280" fmla="*/ 1077138 w 1539677"/>
                <a:gd name="connsiteY280" fmla="*/ 1359041 h 1383387"/>
                <a:gd name="connsiteX281" fmla="*/ 1049277 w 1539677"/>
                <a:gd name="connsiteY281" fmla="*/ 1325823 h 1383387"/>
                <a:gd name="connsiteX282" fmla="*/ 1070494 w 1539677"/>
                <a:gd name="connsiteY282" fmla="*/ 1288533 h 1383387"/>
                <a:gd name="connsiteX283" fmla="*/ 1111213 w 1539677"/>
                <a:gd name="connsiteY283" fmla="*/ 1231954 h 1383387"/>
                <a:gd name="connsiteX284" fmla="*/ 1126430 w 1539677"/>
                <a:gd name="connsiteY284" fmla="*/ 1186734 h 1383387"/>
                <a:gd name="connsiteX285" fmla="*/ 1127287 w 1539677"/>
                <a:gd name="connsiteY285" fmla="*/ 1141085 h 1383387"/>
                <a:gd name="connsiteX286" fmla="*/ 1178936 w 1539677"/>
                <a:gd name="connsiteY286" fmla="*/ 1004140 h 1383387"/>
                <a:gd name="connsiteX287" fmla="*/ 1247945 w 1539677"/>
                <a:gd name="connsiteY287" fmla="*/ 928702 h 1383387"/>
                <a:gd name="connsiteX288" fmla="*/ 1356387 w 1539677"/>
                <a:gd name="connsiteY288" fmla="*/ 795185 h 1383387"/>
                <a:gd name="connsiteX289" fmla="*/ 1375461 w 1539677"/>
                <a:gd name="connsiteY289" fmla="*/ 756823 h 1383387"/>
                <a:gd name="connsiteX290" fmla="*/ 1373103 w 1539677"/>
                <a:gd name="connsiteY290" fmla="*/ 741821 h 1383387"/>
                <a:gd name="connsiteX291" fmla="*/ 1357030 w 1539677"/>
                <a:gd name="connsiteY291" fmla="*/ 707746 h 1383387"/>
                <a:gd name="connsiteX292" fmla="*/ 1347171 w 1539677"/>
                <a:gd name="connsiteY292" fmla="*/ 675384 h 1383387"/>
                <a:gd name="connsiteX293" fmla="*/ 1364959 w 1539677"/>
                <a:gd name="connsiteY293" fmla="*/ 647095 h 1383387"/>
                <a:gd name="connsiteX294" fmla="*/ 1397106 w 1539677"/>
                <a:gd name="connsiteY294" fmla="*/ 652024 h 1383387"/>
                <a:gd name="connsiteX295" fmla="*/ 1412751 w 1539677"/>
                <a:gd name="connsiteY295" fmla="*/ 672170 h 1383387"/>
                <a:gd name="connsiteX296" fmla="*/ 1441254 w 1539677"/>
                <a:gd name="connsiteY296" fmla="*/ 772468 h 1383387"/>
                <a:gd name="connsiteX297" fmla="*/ 1431396 w 1539677"/>
                <a:gd name="connsiteY297" fmla="*/ 808044 h 1383387"/>
                <a:gd name="connsiteX298" fmla="*/ 1389391 w 1539677"/>
                <a:gd name="connsiteY298" fmla="*/ 870623 h 1383387"/>
                <a:gd name="connsiteX299" fmla="*/ 1390677 w 1539677"/>
                <a:gd name="connsiteY299" fmla="*/ 892269 h 1383387"/>
                <a:gd name="connsiteX300" fmla="*/ 1522050 w 1539677"/>
                <a:gd name="connsiteY300" fmla="*/ 813187 h 1383387"/>
                <a:gd name="connsiteX301" fmla="*/ 1433968 w 1539677"/>
                <a:gd name="connsiteY301" fmla="*/ 893126 h 1383387"/>
                <a:gd name="connsiteX302" fmla="*/ 1418109 w 1539677"/>
                <a:gd name="connsiteY302" fmla="*/ 892269 h 1383387"/>
                <a:gd name="connsiteX303" fmla="*/ 1411037 w 1539677"/>
                <a:gd name="connsiteY303" fmla="*/ 871266 h 1383387"/>
                <a:gd name="connsiteX304" fmla="*/ 1439540 w 1539677"/>
                <a:gd name="connsiteY304" fmla="*/ 829046 h 1383387"/>
                <a:gd name="connsiteX305" fmla="*/ 1455613 w 1539677"/>
                <a:gd name="connsiteY305" fmla="*/ 737321 h 1383387"/>
                <a:gd name="connsiteX306" fmla="*/ 1481117 w 1539677"/>
                <a:gd name="connsiteY306" fmla="*/ 737321 h 1383387"/>
                <a:gd name="connsiteX307" fmla="*/ 1522050 w 1539677"/>
                <a:gd name="connsiteY307" fmla="*/ 813187 h 138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1539677" h="1383387">
                  <a:moveTo>
                    <a:pt x="1538338" y="784898"/>
                  </a:moveTo>
                  <a:cubicBezTo>
                    <a:pt x="1536838" y="771182"/>
                    <a:pt x="1531909" y="751680"/>
                    <a:pt x="1501476" y="725962"/>
                  </a:cubicBezTo>
                  <a:cubicBezTo>
                    <a:pt x="1501476" y="725962"/>
                    <a:pt x="1501262" y="712246"/>
                    <a:pt x="1495904" y="691672"/>
                  </a:cubicBezTo>
                  <a:cubicBezTo>
                    <a:pt x="1492261" y="677742"/>
                    <a:pt x="1482617" y="637237"/>
                    <a:pt x="1474687" y="625235"/>
                  </a:cubicBezTo>
                  <a:cubicBezTo>
                    <a:pt x="1470401" y="618163"/>
                    <a:pt x="1470401" y="603590"/>
                    <a:pt x="1483688" y="580015"/>
                  </a:cubicBezTo>
                  <a:cubicBezTo>
                    <a:pt x="1508763" y="535224"/>
                    <a:pt x="1509406" y="486789"/>
                    <a:pt x="1499547" y="438569"/>
                  </a:cubicBezTo>
                  <a:cubicBezTo>
                    <a:pt x="1485403" y="368275"/>
                    <a:pt x="1456256" y="303552"/>
                    <a:pt x="1416394" y="244188"/>
                  </a:cubicBezTo>
                  <a:cubicBezTo>
                    <a:pt x="1401393" y="221899"/>
                    <a:pt x="1316310" y="79381"/>
                    <a:pt x="1063850" y="15731"/>
                  </a:cubicBezTo>
                  <a:cubicBezTo>
                    <a:pt x="1008986" y="5443"/>
                    <a:pt x="821248" y="-12344"/>
                    <a:pt x="594077" y="12944"/>
                  </a:cubicBezTo>
                  <a:cubicBezTo>
                    <a:pt x="312685" y="51092"/>
                    <a:pt x="188598" y="175393"/>
                    <a:pt x="148093" y="215255"/>
                  </a:cubicBezTo>
                  <a:cubicBezTo>
                    <a:pt x="85085" y="277192"/>
                    <a:pt x="32150" y="358631"/>
                    <a:pt x="9647" y="444356"/>
                  </a:cubicBezTo>
                  <a:cubicBezTo>
                    <a:pt x="1074" y="476931"/>
                    <a:pt x="3" y="509721"/>
                    <a:pt x="3" y="543154"/>
                  </a:cubicBezTo>
                  <a:cubicBezTo>
                    <a:pt x="-211" y="601018"/>
                    <a:pt x="11790" y="655453"/>
                    <a:pt x="41580" y="705174"/>
                  </a:cubicBezTo>
                  <a:cubicBezTo>
                    <a:pt x="46723" y="713961"/>
                    <a:pt x="48652" y="719961"/>
                    <a:pt x="41151" y="728748"/>
                  </a:cubicBezTo>
                  <a:cubicBezTo>
                    <a:pt x="-11784" y="781898"/>
                    <a:pt x="8790" y="854121"/>
                    <a:pt x="40937" y="878553"/>
                  </a:cubicBezTo>
                  <a:cubicBezTo>
                    <a:pt x="68369" y="899341"/>
                    <a:pt x="101373" y="910914"/>
                    <a:pt x="139306" y="895698"/>
                  </a:cubicBezTo>
                  <a:cubicBezTo>
                    <a:pt x="144450" y="943704"/>
                    <a:pt x="143592" y="944346"/>
                    <a:pt x="171024" y="988066"/>
                  </a:cubicBezTo>
                  <a:cubicBezTo>
                    <a:pt x="197599" y="1030500"/>
                    <a:pt x="280324" y="1141514"/>
                    <a:pt x="290182" y="1157587"/>
                  </a:cubicBezTo>
                  <a:cubicBezTo>
                    <a:pt x="302398" y="1177733"/>
                    <a:pt x="305827" y="1199593"/>
                    <a:pt x="295969" y="1222096"/>
                  </a:cubicBezTo>
                  <a:cubicBezTo>
                    <a:pt x="291682" y="1231954"/>
                    <a:pt x="286968" y="1241598"/>
                    <a:pt x="282681" y="1251456"/>
                  </a:cubicBezTo>
                  <a:cubicBezTo>
                    <a:pt x="272180" y="1275245"/>
                    <a:pt x="262536" y="1292604"/>
                    <a:pt x="253320" y="1316822"/>
                  </a:cubicBezTo>
                  <a:cubicBezTo>
                    <a:pt x="245605" y="1336967"/>
                    <a:pt x="253749" y="1355826"/>
                    <a:pt x="271966" y="1366971"/>
                  </a:cubicBezTo>
                  <a:cubicBezTo>
                    <a:pt x="301755" y="1385187"/>
                    <a:pt x="324472" y="1377258"/>
                    <a:pt x="349118" y="1353041"/>
                  </a:cubicBezTo>
                  <a:cubicBezTo>
                    <a:pt x="356619" y="1345540"/>
                    <a:pt x="385551" y="1278460"/>
                    <a:pt x="400553" y="1248242"/>
                  </a:cubicBezTo>
                  <a:cubicBezTo>
                    <a:pt x="413412" y="1222524"/>
                    <a:pt x="418127" y="1186520"/>
                    <a:pt x="406768" y="1161445"/>
                  </a:cubicBezTo>
                  <a:cubicBezTo>
                    <a:pt x="403125" y="1153301"/>
                    <a:pt x="397124" y="1153301"/>
                    <a:pt x="395624" y="1138085"/>
                  </a:cubicBezTo>
                  <a:cubicBezTo>
                    <a:pt x="416198" y="1168732"/>
                    <a:pt x="433343" y="1188877"/>
                    <a:pt x="443844" y="1220381"/>
                  </a:cubicBezTo>
                  <a:cubicBezTo>
                    <a:pt x="445773" y="1226167"/>
                    <a:pt x="445130" y="1232811"/>
                    <a:pt x="445130" y="1239026"/>
                  </a:cubicBezTo>
                  <a:cubicBezTo>
                    <a:pt x="445130" y="1270530"/>
                    <a:pt x="445130" y="1302034"/>
                    <a:pt x="444701" y="1333324"/>
                  </a:cubicBezTo>
                  <a:cubicBezTo>
                    <a:pt x="444273" y="1366328"/>
                    <a:pt x="471062" y="1387116"/>
                    <a:pt x="503209" y="1382830"/>
                  </a:cubicBezTo>
                  <a:cubicBezTo>
                    <a:pt x="524854" y="1380044"/>
                    <a:pt x="543500" y="1362470"/>
                    <a:pt x="543500" y="1346611"/>
                  </a:cubicBezTo>
                  <a:cubicBezTo>
                    <a:pt x="543714" y="1304391"/>
                    <a:pt x="546286" y="1261958"/>
                    <a:pt x="537927" y="1220167"/>
                  </a:cubicBezTo>
                  <a:cubicBezTo>
                    <a:pt x="531069" y="1185877"/>
                    <a:pt x="524854" y="1150944"/>
                    <a:pt x="505566" y="1120940"/>
                  </a:cubicBezTo>
                  <a:cubicBezTo>
                    <a:pt x="481563" y="1084078"/>
                    <a:pt x="456060" y="1048288"/>
                    <a:pt x="427128" y="1015070"/>
                  </a:cubicBezTo>
                  <a:cubicBezTo>
                    <a:pt x="414484" y="1000496"/>
                    <a:pt x="402482" y="985495"/>
                    <a:pt x="390909" y="971564"/>
                  </a:cubicBezTo>
                  <a:cubicBezTo>
                    <a:pt x="418555" y="946275"/>
                    <a:pt x="449202" y="943275"/>
                    <a:pt x="481992" y="948633"/>
                  </a:cubicBezTo>
                  <a:cubicBezTo>
                    <a:pt x="486492" y="949276"/>
                    <a:pt x="490993" y="950133"/>
                    <a:pt x="495279" y="950133"/>
                  </a:cubicBezTo>
                  <a:cubicBezTo>
                    <a:pt x="534713" y="950562"/>
                    <a:pt x="573932" y="955277"/>
                    <a:pt x="613365" y="954419"/>
                  </a:cubicBezTo>
                  <a:cubicBezTo>
                    <a:pt x="666086" y="953348"/>
                    <a:pt x="718807" y="951847"/>
                    <a:pt x="770242" y="968564"/>
                  </a:cubicBezTo>
                  <a:cubicBezTo>
                    <a:pt x="818891" y="984423"/>
                    <a:pt x="851252" y="1023214"/>
                    <a:pt x="856396" y="1074220"/>
                  </a:cubicBezTo>
                  <a:cubicBezTo>
                    <a:pt x="858324" y="1093508"/>
                    <a:pt x="855324" y="1112796"/>
                    <a:pt x="857681" y="1131870"/>
                  </a:cubicBezTo>
                  <a:cubicBezTo>
                    <a:pt x="868183" y="1132727"/>
                    <a:pt x="869898" y="1125869"/>
                    <a:pt x="871826" y="1120083"/>
                  </a:cubicBezTo>
                  <a:cubicBezTo>
                    <a:pt x="884899" y="1080864"/>
                    <a:pt x="909759" y="1049360"/>
                    <a:pt x="937835" y="1020427"/>
                  </a:cubicBezTo>
                  <a:cubicBezTo>
                    <a:pt x="993556" y="963420"/>
                    <a:pt x="1060636" y="921415"/>
                    <a:pt x="1126430" y="877695"/>
                  </a:cubicBezTo>
                  <a:cubicBezTo>
                    <a:pt x="1183222" y="839762"/>
                    <a:pt x="1247088" y="813616"/>
                    <a:pt x="1303880" y="775683"/>
                  </a:cubicBezTo>
                  <a:cubicBezTo>
                    <a:pt x="1317382" y="766682"/>
                    <a:pt x="1329598" y="756180"/>
                    <a:pt x="1342457" y="746536"/>
                  </a:cubicBezTo>
                  <a:cubicBezTo>
                    <a:pt x="1345028" y="744607"/>
                    <a:pt x="1349958" y="739464"/>
                    <a:pt x="1354029" y="742036"/>
                  </a:cubicBezTo>
                  <a:cubicBezTo>
                    <a:pt x="1358530" y="744822"/>
                    <a:pt x="1359816" y="751680"/>
                    <a:pt x="1358959" y="755751"/>
                  </a:cubicBezTo>
                  <a:cubicBezTo>
                    <a:pt x="1356601" y="768396"/>
                    <a:pt x="1347171" y="778897"/>
                    <a:pt x="1339885" y="788970"/>
                  </a:cubicBezTo>
                  <a:cubicBezTo>
                    <a:pt x="1309667" y="831618"/>
                    <a:pt x="1275591" y="870837"/>
                    <a:pt x="1240444" y="909628"/>
                  </a:cubicBezTo>
                  <a:cubicBezTo>
                    <a:pt x="1212155" y="940917"/>
                    <a:pt x="1181936" y="970493"/>
                    <a:pt x="1155790" y="1003497"/>
                  </a:cubicBezTo>
                  <a:cubicBezTo>
                    <a:pt x="1127073" y="1039930"/>
                    <a:pt x="1108427" y="1079149"/>
                    <a:pt x="1109070" y="1126512"/>
                  </a:cubicBezTo>
                  <a:cubicBezTo>
                    <a:pt x="1109285" y="1139157"/>
                    <a:pt x="1108213" y="1151801"/>
                    <a:pt x="1108856" y="1164231"/>
                  </a:cubicBezTo>
                  <a:cubicBezTo>
                    <a:pt x="1110142" y="1189520"/>
                    <a:pt x="1103498" y="1211809"/>
                    <a:pt x="1087425" y="1231740"/>
                  </a:cubicBezTo>
                  <a:cubicBezTo>
                    <a:pt x="1067065" y="1257028"/>
                    <a:pt x="1049920" y="1284246"/>
                    <a:pt x="1032989" y="1311892"/>
                  </a:cubicBezTo>
                  <a:cubicBezTo>
                    <a:pt x="1024631" y="1325608"/>
                    <a:pt x="1021416" y="1339753"/>
                    <a:pt x="1029774" y="1355184"/>
                  </a:cubicBezTo>
                  <a:cubicBezTo>
                    <a:pt x="1045205" y="1383687"/>
                    <a:pt x="1082281" y="1389259"/>
                    <a:pt x="1107141" y="1363327"/>
                  </a:cubicBezTo>
                  <a:cubicBezTo>
                    <a:pt x="1138002" y="1330966"/>
                    <a:pt x="1162434" y="1293247"/>
                    <a:pt x="1186009" y="1255314"/>
                  </a:cubicBezTo>
                  <a:cubicBezTo>
                    <a:pt x="1199724" y="1233240"/>
                    <a:pt x="1198653" y="1207094"/>
                    <a:pt x="1202082" y="1182448"/>
                  </a:cubicBezTo>
                  <a:cubicBezTo>
                    <a:pt x="1204011" y="1168303"/>
                    <a:pt x="1204439" y="1153730"/>
                    <a:pt x="1209797" y="1140228"/>
                  </a:cubicBezTo>
                  <a:cubicBezTo>
                    <a:pt x="1212155" y="1134013"/>
                    <a:pt x="1212369" y="1129727"/>
                    <a:pt x="1220084" y="1130370"/>
                  </a:cubicBezTo>
                  <a:cubicBezTo>
                    <a:pt x="1229085" y="1130798"/>
                    <a:pt x="1233800" y="1147515"/>
                    <a:pt x="1233800" y="1153944"/>
                  </a:cubicBezTo>
                  <a:cubicBezTo>
                    <a:pt x="1235086" y="1194235"/>
                    <a:pt x="1240658" y="1238812"/>
                    <a:pt x="1237444" y="1253171"/>
                  </a:cubicBezTo>
                  <a:cubicBezTo>
                    <a:pt x="1230585" y="1277388"/>
                    <a:pt x="1211297" y="1309321"/>
                    <a:pt x="1204654" y="1333538"/>
                  </a:cubicBezTo>
                  <a:cubicBezTo>
                    <a:pt x="1199939" y="1350469"/>
                    <a:pt x="1205939" y="1363756"/>
                    <a:pt x="1220084" y="1373615"/>
                  </a:cubicBezTo>
                  <a:cubicBezTo>
                    <a:pt x="1234014" y="1383473"/>
                    <a:pt x="1252659" y="1383473"/>
                    <a:pt x="1271734" y="1374043"/>
                  </a:cubicBezTo>
                  <a:cubicBezTo>
                    <a:pt x="1289093" y="1364828"/>
                    <a:pt x="1319954" y="1307606"/>
                    <a:pt x="1323597" y="1250385"/>
                  </a:cubicBezTo>
                  <a:cubicBezTo>
                    <a:pt x="1322740" y="1217166"/>
                    <a:pt x="1320596" y="1181805"/>
                    <a:pt x="1316953" y="1148801"/>
                  </a:cubicBezTo>
                  <a:cubicBezTo>
                    <a:pt x="1314810" y="1128227"/>
                    <a:pt x="1316953" y="1109796"/>
                    <a:pt x="1326597" y="1091794"/>
                  </a:cubicBezTo>
                  <a:cubicBezTo>
                    <a:pt x="1354886" y="1038644"/>
                    <a:pt x="1381033" y="984423"/>
                    <a:pt x="1405464" y="929559"/>
                  </a:cubicBezTo>
                  <a:cubicBezTo>
                    <a:pt x="1411465" y="916057"/>
                    <a:pt x="1413180" y="913700"/>
                    <a:pt x="1413180" y="913700"/>
                  </a:cubicBezTo>
                  <a:cubicBezTo>
                    <a:pt x="1531909" y="914986"/>
                    <a:pt x="1544767" y="845763"/>
                    <a:pt x="1538338" y="784898"/>
                  </a:cubicBezTo>
                  <a:close/>
                  <a:moveTo>
                    <a:pt x="1482402" y="716104"/>
                  </a:moveTo>
                  <a:cubicBezTo>
                    <a:pt x="1470830" y="713103"/>
                    <a:pt x="1454542" y="716318"/>
                    <a:pt x="1450470" y="717390"/>
                  </a:cubicBezTo>
                  <a:cubicBezTo>
                    <a:pt x="1450470" y="717390"/>
                    <a:pt x="1449398" y="713961"/>
                    <a:pt x="1443398" y="699173"/>
                  </a:cubicBezTo>
                  <a:cubicBezTo>
                    <a:pt x="1442969" y="698316"/>
                    <a:pt x="1442755" y="697459"/>
                    <a:pt x="1442541" y="696601"/>
                  </a:cubicBezTo>
                  <a:cubicBezTo>
                    <a:pt x="1430967" y="665097"/>
                    <a:pt x="1430967" y="659311"/>
                    <a:pt x="1458399" y="634451"/>
                  </a:cubicBezTo>
                  <a:cubicBezTo>
                    <a:pt x="1473616" y="654810"/>
                    <a:pt x="1477474" y="692958"/>
                    <a:pt x="1482402" y="716104"/>
                  </a:cubicBezTo>
                  <a:close/>
                  <a:moveTo>
                    <a:pt x="153665" y="842763"/>
                  </a:moveTo>
                  <a:cubicBezTo>
                    <a:pt x="150236" y="853478"/>
                    <a:pt x="151308" y="866337"/>
                    <a:pt x="139949" y="873623"/>
                  </a:cubicBezTo>
                  <a:cubicBezTo>
                    <a:pt x="132448" y="878553"/>
                    <a:pt x="106945" y="885196"/>
                    <a:pt x="98158" y="884125"/>
                  </a:cubicBezTo>
                  <a:cubicBezTo>
                    <a:pt x="54438" y="884339"/>
                    <a:pt x="22934" y="836547"/>
                    <a:pt x="27435" y="790899"/>
                  </a:cubicBezTo>
                  <a:cubicBezTo>
                    <a:pt x="28935" y="774825"/>
                    <a:pt x="37079" y="759395"/>
                    <a:pt x="45437" y="745036"/>
                  </a:cubicBezTo>
                  <a:cubicBezTo>
                    <a:pt x="50581" y="736463"/>
                    <a:pt x="62582" y="736463"/>
                    <a:pt x="68583" y="742893"/>
                  </a:cubicBezTo>
                  <a:cubicBezTo>
                    <a:pt x="78870" y="754037"/>
                    <a:pt x="89371" y="765396"/>
                    <a:pt x="97730" y="777826"/>
                  </a:cubicBezTo>
                  <a:cubicBezTo>
                    <a:pt x="109731" y="796042"/>
                    <a:pt x="125804" y="809973"/>
                    <a:pt x="141235" y="824546"/>
                  </a:cubicBezTo>
                  <a:cubicBezTo>
                    <a:pt x="147021" y="829689"/>
                    <a:pt x="157094" y="832261"/>
                    <a:pt x="153665" y="842763"/>
                  </a:cubicBezTo>
                  <a:close/>
                  <a:moveTo>
                    <a:pt x="333473" y="969850"/>
                  </a:moveTo>
                  <a:cubicBezTo>
                    <a:pt x="315685" y="971993"/>
                    <a:pt x="299612" y="982066"/>
                    <a:pt x="281395" y="982708"/>
                  </a:cubicBezTo>
                  <a:cubicBezTo>
                    <a:pt x="277966" y="982708"/>
                    <a:pt x="274109" y="984852"/>
                    <a:pt x="273894" y="989138"/>
                  </a:cubicBezTo>
                  <a:cubicBezTo>
                    <a:pt x="273466" y="994496"/>
                    <a:pt x="277109" y="996853"/>
                    <a:pt x="281395" y="998782"/>
                  </a:cubicBezTo>
                  <a:cubicBezTo>
                    <a:pt x="286968" y="1001354"/>
                    <a:pt x="291896" y="997710"/>
                    <a:pt x="297040" y="997068"/>
                  </a:cubicBezTo>
                  <a:cubicBezTo>
                    <a:pt x="314828" y="994710"/>
                    <a:pt x="332402" y="989567"/>
                    <a:pt x="349118" y="984209"/>
                  </a:cubicBezTo>
                  <a:cubicBezTo>
                    <a:pt x="369263" y="977565"/>
                    <a:pt x="379979" y="985709"/>
                    <a:pt x="390480" y="998782"/>
                  </a:cubicBezTo>
                  <a:cubicBezTo>
                    <a:pt x="411911" y="1025357"/>
                    <a:pt x="432914" y="1052146"/>
                    <a:pt x="453488" y="1079363"/>
                  </a:cubicBezTo>
                  <a:cubicBezTo>
                    <a:pt x="464204" y="1093722"/>
                    <a:pt x="475991" y="1107010"/>
                    <a:pt x="485421" y="1122440"/>
                  </a:cubicBezTo>
                  <a:cubicBezTo>
                    <a:pt x="514567" y="1170232"/>
                    <a:pt x="521425" y="1223382"/>
                    <a:pt x="525926" y="1277174"/>
                  </a:cubicBezTo>
                  <a:cubicBezTo>
                    <a:pt x="527640" y="1297748"/>
                    <a:pt x="526569" y="1318536"/>
                    <a:pt x="526355" y="1339110"/>
                  </a:cubicBezTo>
                  <a:cubicBezTo>
                    <a:pt x="526140" y="1354326"/>
                    <a:pt x="513924" y="1366971"/>
                    <a:pt x="495279" y="1366757"/>
                  </a:cubicBezTo>
                  <a:cubicBezTo>
                    <a:pt x="477063" y="1366542"/>
                    <a:pt x="462275" y="1357113"/>
                    <a:pt x="462275" y="1339325"/>
                  </a:cubicBezTo>
                  <a:cubicBezTo>
                    <a:pt x="462061" y="1312321"/>
                    <a:pt x="460989" y="1285318"/>
                    <a:pt x="463775" y="1258529"/>
                  </a:cubicBezTo>
                  <a:cubicBezTo>
                    <a:pt x="467204" y="1224239"/>
                    <a:pt x="456703" y="1195092"/>
                    <a:pt x="438700" y="1167231"/>
                  </a:cubicBezTo>
                  <a:cubicBezTo>
                    <a:pt x="430985" y="1155230"/>
                    <a:pt x="424770" y="1142157"/>
                    <a:pt x="416412" y="1130584"/>
                  </a:cubicBezTo>
                  <a:cubicBezTo>
                    <a:pt x="410197" y="1122012"/>
                    <a:pt x="403125" y="1113439"/>
                    <a:pt x="392838" y="1108939"/>
                  </a:cubicBezTo>
                  <a:cubicBezTo>
                    <a:pt x="386837" y="1106367"/>
                    <a:pt x="381051" y="1104652"/>
                    <a:pt x="375050" y="1109153"/>
                  </a:cubicBezTo>
                  <a:cubicBezTo>
                    <a:pt x="369049" y="1113653"/>
                    <a:pt x="369049" y="1119868"/>
                    <a:pt x="371192" y="1126084"/>
                  </a:cubicBezTo>
                  <a:cubicBezTo>
                    <a:pt x="373764" y="1133799"/>
                    <a:pt x="375693" y="1142157"/>
                    <a:pt x="380194" y="1148586"/>
                  </a:cubicBezTo>
                  <a:cubicBezTo>
                    <a:pt x="404196" y="1183734"/>
                    <a:pt x="395624" y="1218881"/>
                    <a:pt x="380622" y="1253385"/>
                  </a:cubicBezTo>
                  <a:cubicBezTo>
                    <a:pt x="369906" y="1278031"/>
                    <a:pt x="356190" y="1301177"/>
                    <a:pt x="343331" y="1324751"/>
                  </a:cubicBezTo>
                  <a:cubicBezTo>
                    <a:pt x="338188" y="1334181"/>
                    <a:pt x="331330" y="1342753"/>
                    <a:pt x="322543" y="1349183"/>
                  </a:cubicBezTo>
                  <a:cubicBezTo>
                    <a:pt x="307327" y="1360327"/>
                    <a:pt x="289968" y="1358184"/>
                    <a:pt x="277324" y="1344897"/>
                  </a:cubicBezTo>
                  <a:cubicBezTo>
                    <a:pt x="255035" y="1333967"/>
                    <a:pt x="289968" y="1267744"/>
                    <a:pt x="307541" y="1243527"/>
                  </a:cubicBezTo>
                  <a:cubicBezTo>
                    <a:pt x="328115" y="1200879"/>
                    <a:pt x="325115" y="1177304"/>
                    <a:pt x="303898" y="1146015"/>
                  </a:cubicBezTo>
                  <a:cubicBezTo>
                    <a:pt x="276252" y="1105295"/>
                    <a:pt x="246248" y="1066076"/>
                    <a:pt x="216887" y="1026214"/>
                  </a:cubicBezTo>
                  <a:cubicBezTo>
                    <a:pt x="199742" y="1003068"/>
                    <a:pt x="186455" y="977565"/>
                    <a:pt x="171239" y="953133"/>
                  </a:cubicBezTo>
                  <a:cubicBezTo>
                    <a:pt x="159666" y="934488"/>
                    <a:pt x="156879" y="914128"/>
                    <a:pt x="162666" y="893554"/>
                  </a:cubicBezTo>
                  <a:cubicBezTo>
                    <a:pt x="166524" y="879838"/>
                    <a:pt x="163523" y="864408"/>
                    <a:pt x="175525" y="850478"/>
                  </a:cubicBezTo>
                  <a:cubicBezTo>
                    <a:pt x="191813" y="860765"/>
                    <a:pt x="207029" y="870194"/>
                    <a:pt x="222031" y="879410"/>
                  </a:cubicBezTo>
                  <a:cubicBezTo>
                    <a:pt x="227817" y="882839"/>
                    <a:pt x="229103" y="885625"/>
                    <a:pt x="223316" y="891411"/>
                  </a:cubicBezTo>
                  <a:cubicBezTo>
                    <a:pt x="214958" y="899984"/>
                    <a:pt x="221388" y="903842"/>
                    <a:pt x="229746" y="905127"/>
                  </a:cubicBezTo>
                  <a:cubicBezTo>
                    <a:pt x="263607" y="910914"/>
                    <a:pt x="297469" y="912843"/>
                    <a:pt x="331544" y="908128"/>
                  </a:cubicBezTo>
                  <a:cubicBezTo>
                    <a:pt x="360476" y="904056"/>
                    <a:pt x="380836" y="887982"/>
                    <a:pt x="396267" y="864408"/>
                  </a:cubicBezTo>
                  <a:cubicBezTo>
                    <a:pt x="407625" y="846834"/>
                    <a:pt x="411483" y="833761"/>
                    <a:pt x="426485" y="819617"/>
                  </a:cubicBezTo>
                  <a:cubicBezTo>
                    <a:pt x="436343" y="810187"/>
                    <a:pt x="453488" y="804829"/>
                    <a:pt x="465489" y="812973"/>
                  </a:cubicBezTo>
                  <a:cubicBezTo>
                    <a:pt x="477920" y="821760"/>
                    <a:pt x="482206" y="837619"/>
                    <a:pt x="476634" y="847906"/>
                  </a:cubicBezTo>
                  <a:cubicBezTo>
                    <a:pt x="444058" y="906413"/>
                    <a:pt x="408268" y="961063"/>
                    <a:pt x="333473" y="969850"/>
                  </a:cubicBezTo>
                  <a:close/>
                  <a:moveTo>
                    <a:pt x="1243873" y="791328"/>
                  </a:moveTo>
                  <a:cubicBezTo>
                    <a:pt x="1193723" y="817474"/>
                    <a:pt x="1143575" y="844048"/>
                    <a:pt x="1096211" y="874909"/>
                  </a:cubicBezTo>
                  <a:cubicBezTo>
                    <a:pt x="1017130" y="926344"/>
                    <a:pt x="938692" y="978851"/>
                    <a:pt x="882113" y="1057075"/>
                  </a:cubicBezTo>
                  <a:cubicBezTo>
                    <a:pt x="880827" y="1059004"/>
                    <a:pt x="877827" y="1059861"/>
                    <a:pt x="875041" y="1061361"/>
                  </a:cubicBezTo>
                  <a:cubicBezTo>
                    <a:pt x="868826" y="1045931"/>
                    <a:pt x="863682" y="1030714"/>
                    <a:pt x="857039" y="1016356"/>
                  </a:cubicBezTo>
                  <a:cubicBezTo>
                    <a:pt x="841822" y="983780"/>
                    <a:pt x="816748" y="962778"/>
                    <a:pt x="782243" y="951205"/>
                  </a:cubicBezTo>
                  <a:cubicBezTo>
                    <a:pt x="739809" y="937060"/>
                    <a:pt x="696733" y="932345"/>
                    <a:pt x="652370" y="935131"/>
                  </a:cubicBezTo>
                  <a:cubicBezTo>
                    <a:pt x="584219" y="939203"/>
                    <a:pt x="516710" y="931273"/>
                    <a:pt x="446201" y="927201"/>
                  </a:cubicBezTo>
                  <a:cubicBezTo>
                    <a:pt x="455845" y="905985"/>
                    <a:pt x="467847" y="889482"/>
                    <a:pt x="479849" y="873409"/>
                  </a:cubicBezTo>
                  <a:cubicBezTo>
                    <a:pt x="485421" y="866122"/>
                    <a:pt x="490350" y="858836"/>
                    <a:pt x="492922" y="850049"/>
                  </a:cubicBezTo>
                  <a:cubicBezTo>
                    <a:pt x="493350" y="848763"/>
                    <a:pt x="493565" y="847477"/>
                    <a:pt x="493993" y="846406"/>
                  </a:cubicBezTo>
                  <a:cubicBezTo>
                    <a:pt x="493993" y="846191"/>
                    <a:pt x="493993" y="845763"/>
                    <a:pt x="494208" y="845548"/>
                  </a:cubicBezTo>
                  <a:cubicBezTo>
                    <a:pt x="494422" y="844691"/>
                    <a:pt x="494636" y="843620"/>
                    <a:pt x="494636" y="842763"/>
                  </a:cubicBezTo>
                  <a:cubicBezTo>
                    <a:pt x="494636" y="842548"/>
                    <a:pt x="494636" y="842119"/>
                    <a:pt x="494636" y="841905"/>
                  </a:cubicBezTo>
                  <a:cubicBezTo>
                    <a:pt x="494636" y="841048"/>
                    <a:pt x="494851" y="839976"/>
                    <a:pt x="494851" y="839119"/>
                  </a:cubicBezTo>
                  <a:cubicBezTo>
                    <a:pt x="494851" y="838905"/>
                    <a:pt x="494851" y="838691"/>
                    <a:pt x="494851" y="838262"/>
                  </a:cubicBezTo>
                  <a:cubicBezTo>
                    <a:pt x="494851" y="837190"/>
                    <a:pt x="494851" y="836333"/>
                    <a:pt x="494851" y="835262"/>
                  </a:cubicBezTo>
                  <a:cubicBezTo>
                    <a:pt x="494851" y="835047"/>
                    <a:pt x="494851" y="834833"/>
                    <a:pt x="494851" y="834619"/>
                  </a:cubicBezTo>
                  <a:cubicBezTo>
                    <a:pt x="494851" y="833547"/>
                    <a:pt x="494636" y="832475"/>
                    <a:pt x="494636" y="831618"/>
                  </a:cubicBezTo>
                  <a:cubicBezTo>
                    <a:pt x="494636" y="831404"/>
                    <a:pt x="494636" y="831404"/>
                    <a:pt x="494636" y="831190"/>
                  </a:cubicBezTo>
                  <a:cubicBezTo>
                    <a:pt x="494422" y="830118"/>
                    <a:pt x="494208" y="829046"/>
                    <a:pt x="493993" y="827975"/>
                  </a:cubicBezTo>
                  <a:cubicBezTo>
                    <a:pt x="493993" y="827975"/>
                    <a:pt x="493993" y="827761"/>
                    <a:pt x="493993" y="827761"/>
                  </a:cubicBezTo>
                  <a:cubicBezTo>
                    <a:pt x="493779" y="826689"/>
                    <a:pt x="493350" y="825618"/>
                    <a:pt x="493136" y="824546"/>
                  </a:cubicBezTo>
                  <a:cubicBezTo>
                    <a:pt x="493136" y="824546"/>
                    <a:pt x="493136" y="824546"/>
                    <a:pt x="493136" y="824546"/>
                  </a:cubicBezTo>
                  <a:cubicBezTo>
                    <a:pt x="492708" y="823474"/>
                    <a:pt x="492493" y="822403"/>
                    <a:pt x="492065" y="821331"/>
                  </a:cubicBezTo>
                  <a:cubicBezTo>
                    <a:pt x="488850" y="813616"/>
                    <a:pt x="483492" y="806544"/>
                    <a:pt x="476634" y="801400"/>
                  </a:cubicBezTo>
                  <a:cubicBezTo>
                    <a:pt x="458632" y="787684"/>
                    <a:pt x="436343" y="788756"/>
                    <a:pt x="417698" y="799257"/>
                  </a:cubicBezTo>
                  <a:cubicBezTo>
                    <a:pt x="413412" y="801614"/>
                    <a:pt x="408697" y="806544"/>
                    <a:pt x="404196" y="812759"/>
                  </a:cubicBezTo>
                  <a:cubicBezTo>
                    <a:pt x="403982" y="813187"/>
                    <a:pt x="403553" y="813616"/>
                    <a:pt x="403339" y="814045"/>
                  </a:cubicBezTo>
                  <a:cubicBezTo>
                    <a:pt x="403125" y="814259"/>
                    <a:pt x="402910" y="814473"/>
                    <a:pt x="402696" y="814902"/>
                  </a:cubicBezTo>
                  <a:cubicBezTo>
                    <a:pt x="402482" y="815330"/>
                    <a:pt x="402053" y="815759"/>
                    <a:pt x="401839" y="816188"/>
                  </a:cubicBezTo>
                  <a:cubicBezTo>
                    <a:pt x="401625" y="816402"/>
                    <a:pt x="401410" y="816616"/>
                    <a:pt x="401410" y="816831"/>
                  </a:cubicBezTo>
                  <a:cubicBezTo>
                    <a:pt x="400339" y="818331"/>
                    <a:pt x="399267" y="820045"/>
                    <a:pt x="398196" y="821760"/>
                  </a:cubicBezTo>
                  <a:cubicBezTo>
                    <a:pt x="397981" y="821974"/>
                    <a:pt x="397981" y="822188"/>
                    <a:pt x="397767" y="822403"/>
                  </a:cubicBezTo>
                  <a:cubicBezTo>
                    <a:pt x="397339" y="822831"/>
                    <a:pt x="397124" y="823474"/>
                    <a:pt x="396695" y="824117"/>
                  </a:cubicBezTo>
                  <a:cubicBezTo>
                    <a:pt x="396481" y="824331"/>
                    <a:pt x="396481" y="824546"/>
                    <a:pt x="396267" y="824760"/>
                  </a:cubicBezTo>
                  <a:cubicBezTo>
                    <a:pt x="395195" y="826689"/>
                    <a:pt x="393909" y="828403"/>
                    <a:pt x="392838" y="830332"/>
                  </a:cubicBezTo>
                  <a:cubicBezTo>
                    <a:pt x="392838" y="830332"/>
                    <a:pt x="392623" y="830547"/>
                    <a:pt x="392623" y="830547"/>
                  </a:cubicBezTo>
                  <a:cubicBezTo>
                    <a:pt x="392195" y="831190"/>
                    <a:pt x="391981" y="831832"/>
                    <a:pt x="391552" y="832475"/>
                  </a:cubicBezTo>
                  <a:cubicBezTo>
                    <a:pt x="391552" y="832475"/>
                    <a:pt x="391552" y="832690"/>
                    <a:pt x="391338" y="832690"/>
                  </a:cubicBezTo>
                  <a:cubicBezTo>
                    <a:pt x="386837" y="840619"/>
                    <a:pt x="382765" y="848335"/>
                    <a:pt x="379336" y="854550"/>
                  </a:cubicBezTo>
                  <a:cubicBezTo>
                    <a:pt x="379336" y="854550"/>
                    <a:pt x="379336" y="854550"/>
                    <a:pt x="379336" y="854550"/>
                  </a:cubicBezTo>
                  <a:cubicBezTo>
                    <a:pt x="378907" y="855192"/>
                    <a:pt x="378693" y="855836"/>
                    <a:pt x="378264" y="856478"/>
                  </a:cubicBezTo>
                  <a:cubicBezTo>
                    <a:pt x="378264" y="856478"/>
                    <a:pt x="378264" y="856693"/>
                    <a:pt x="378050" y="856693"/>
                  </a:cubicBezTo>
                  <a:cubicBezTo>
                    <a:pt x="377407" y="857979"/>
                    <a:pt x="376550" y="859264"/>
                    <a:pt x="375907" y="860336"/>
                  </a:cubicBezTo>
                  <a:cubicBezTo>
                    <a:pt x="375907" y="860550"/>
                    <a:pt x="375693" y="860550"/>
                    <a:pt x="375693" y="860765"/>
                  </a:cubicBezTo>
                  <a:cubicBezTo>
                    <a:pt x="375478" y="861193"/>
                    <a:pt x="375264" y="861622"/>
                    <a:pt x="375050" y="861836"/>
                  </a:cubicBezTo>
                  <a:cubicBezTo>
                    <a:pt x="375050" y="862051"/>
                    <a:pt x="374836" y="862051"/>
                    <a:pt x="374836" y="862265"/>
                  </a:cubicBezTo>
                  <a:cubicBezTo>
                    <a:pt x="374621" y="862693"/>
                    <a:pt x="374193" y="863122"/>
                    <a:pt x="373978" y="863551"/>
                  </a:cubicBezTo>
                  <a:cubicBezTo>
                    <a:pt x="373978" y="863551"/>
                    <a:pt x="373978" y="863551"/>
                    <a:pt x="373978" y="863551"/>
                  </a:cubicBezTo>
                  <a:cubicBezTo>
                    <a:pt x="373764" y="863979"/>
                    <a:pt x="373550" y="864194"/>
                    <a:pt x="373335" y="864622"/>
                  </a:cubicBezTo>
                  <a:cubicBezTo>
                    <a:pt x="373335" y="864622"/>
                    <a:pt x="373121" y="864837"/>
                    <a:pt x="373121" y="864837"/>
                  </a:cubicBezTo>
                  <a:cubicBezTo>
                    <a:pt x="372907" y="865051"/>
                    <a:pt x="372693" y="865265"/>
                    <a:pt x="372693" y="865480"/>
                  </a:cubicBezTo>
                  <a:cubicBezTo>
                    <a:pt x="372693" y="865480"/>
                    <a:pt x="372478" y="865694"/>
                    <a:pt x="372478" y="865694"/>
                  </a:cubicBezTo>
                  <a:cubicBezTo>
                    <a:pt x="372264" y="865908"/>
                    <a:pt x="372050" y="866122"/>
                    <a:pt x="371835" y="866337"/>
                  </a:cubicBezTo>
                  <a:cubicBezTo>
                    <a:pt x="343331" y="894626"/>
                    <a:pt x="309899" y="899770"/>
                    <a:pt x="272823" y="885625"/>
                  </a:cubicBezTo>
                  <a:cubicBezTo>
                    <a:pt x="245605" y="875338"/>
                    <a:pt x="222459" y="858193"/>
                    <a:pt x="198242" y="842977"/>
                  </a:cubicBezTo>
                  <a:cubicBezTo>
                    <a:pt x="138663" y="805043"/>
                    <a:pt x="95158" y="751465"/>
                    <a:pt x="56367" y="694244"/>
                  </a:cubicBezTo>
                  <a:cubicBezTo>
                    <a:pt x="30864" y="656525"/>
                    <a:pt x="21220" y="612377"/>
                    <a:pt x="18005" y="566942"/>
                  </a:cubicBezTo>
                  <a:cubicBezTo>
                    <a:pt x="17791" y="563513"/>
                    <a:pt x="17576" y="560299"/>
                    <a:pt x="17362" y="556870"/>
                  </a:cubicBezTo>
                  <a:cubicBezTo>
                    <a:pt x="17362" y="555584"/>
                    <a:pt x="17362" y="554298"/>
                    <a:pt x="17148" y="553012"/>
                  </a:cubicBezTo>
                  <a:cubicBezTo>
                    <a:pt x="17148" y="551083"/>
                    <a:pt x="16934" y="548940"/>
                    <a:pt x="16934" y="547011"/>
                  </a:cubicBezTo>
                  <a:cubicBezTo>
                    <a:pt x="16934" y="545511"/>
                    <a:pt x="16934" y="543797"/>
                    <a:pt x="16934" y="542296"/>
                  </a:cubicBezTo>
                  <a:cubicBezTo>
                    <a:pt x="16934" y="539510"/>
                    <a:pt x="16934" y="536938"/>
                    <a:pt x="16934" y="534153"/>
                  </a:cubicBezTo>
                  <a:cubicBezTo>
                    <a:pt x="18005" y="423996"/>
                    <a:pt x="63868" y="330984"/>
                    <a:pt x="139734" y="249760"/>
                  </a:cubicBezTo>
                  <a:cubicBezTo>
                    <a:pt x="179597" y="207111"/>
                    <a:pt x="222674" y="167464"/>
                    <a:pt x="272823" y="137246"/>
                  </a:cubicBezTo>
                  <a:cubicBezTo>
                    <a:pt x="313542" y="112814"/>
                    <a:pt x="357048" y="93097"/>
                    <a:pt x="402696" y="78524"/>
                  </a:cubicBezTo>
                  <a:cubicBezTo>
                    <a:pt x="681945" y="-12130"/>
                    <a:pt x="980911" y="22160"/>
                    <a:pt x="1021845" y="28804"/>
                  </a:cubicBezTo>
                  <a:cubicBezTo>
                    <a:pt x="1089996" y="39519"/>
                    <a:pt x="1153862" y="62236"/>
                    <a:pt x="1215369" y="92454"/>
                  </a:cubicBezTo>
                  <a:cubicBezTo>
                    <a:pt x="1234229" y="101670"/>
                    <a:pt x="1276234" y="132102"/>
                    <a:pt x="1314167" y="162749"/>
                  </a:cubicBezTo>
                  <a:cubicBezTo>
                    <a:pt x="1314167" y="162749"/>
                    <a:pt x="1314167" y="162749"/>
                    <a:pt x="1314167" y="162749"/>
                  </a:cubicBezTo>
                  <a:cubicBezTo>
                    <a:pt x="1314810" y="163392"/>
                    <a:pt x="1315668" y="164035"/>
                    <a:pt x="1316310" y="164463"/>
                  </a:cubicBezTo>
                  <a:cubicBezTo>
                    <a:pt x="1316739" y="164678"/>
                    <a:pt x="1316953" y="165106"/>
                    <a:pt x="1317382" y="165320"/>
                  </a:cubicBezTo>
                  <a:cubicBezTo>
                    <a:pt x="1318025" y="165964"/>
                    <a:pt x="1318882" y="166392"/>
                    <a:pt x="1319525" y="167035"/>
                  </a:cubicBezTo>
                  <a:cubicBezTo>
                    <a:pt x="1319954" y="167249"/>
                    <a:pt x="1320168" y="167678"/>
                    <a:pt x="1320596" y="167892"/>
                  </a:cubicBezTo>
                  <a:cubicBezTo>
                    <a:pt x="1321239" y="168535"/>
                    <a:pt x="1321882" y="168964"/>
                    <a:pt x="1322526" y="169607"/>
                  </a:cubicBezTo>
                  <a:cubicBezTo>
                    <a:pt x="1322954" y="170036"/>
                    <a:pt x="1323383" y="170250"/>
                    <a:pt x="1323811" y="170678"/>
                  </a:cubicBezTo>
                  <a:cubicBezTo>
                    <a:pt x="1324454" y="171107"/>
                    <a:pt x="1325097" y="171750"/>
                    <a:pt x="1325740" y="172179"/>
                  </a:cubicBezTo>
                  <a:cubicBezTo>
                    <a:pt x="1326169" y="172607"/>
                    <a:pt x="1326597" y="172821"/>
                    <a:pt x="1327026" y="173250"/>
                  </a:cubicBezTo>
                  <a:cubicBezTo>
                    <a:pt x="1327669" y="173679"/>
                    <a:pt x="1328312" y="174322"/>
                    <a:pt x="1328955" y="174750"/>
                  </a:cubicBezTo>
                  <a:cubicBezTo>
                    <a:pt x="1329383" y="175179"/>
                    <a:pt x="1329812" y="175393"/>
                    <a:pt x="1330240" y="175822"/>
                  </a:cubicBezTo>
                  <a:cubicBezTo>
                    <a:pt x="1330883" y="176251"/>
                    <a:pt x="1331527" y="176893"/>
                    <a:pt x="1332170" y="177322"/>
                  </a:cubicBezTo>
                  <a:cubicBezTo>
                    <a:pt x="1332598" y="177751"/>
                    <a:pt x="1333027" y="177965"/>
                    <a:pt x="1333455" y="178394"/>
                  </a:cubicBezTo>
                  <a:cubicBezTo>
                    <a:pt x="1334098" y="178822"/>
                    <a:pt x="1334741" y="179465"/>
                    <a:pt x="1335170" y="179894"/>
                  </a:cubicBezTo>
                  <a:cubicBezTo>
                    <a:pt x="1335598" y="180322"/>
                    <a:pt x="1336027" y="180537"/>
                    <a:pt x="1336456" y="180965"/>
                  </a:cubicBezTo>
                  <a:cubicBezTo>
                    <a:pt x="1337099" y="181394"/>
                    <a:pt x="1337741" y="182037"/>
                    <a:pt x="1338170" y="182465"/>
                  </a:cubicBezTo>
                  <a:cubicBezTo>
                    <a:pt x="1338599" y="182894"/>
                    <a:pt x="1339027" y="183109"/>
                    <a:pt x="1339456" y="183537"/>
                  </a:cubicBezTo>
                  <a:cubicBezTo>
                    <a:pt x="1340099" y="183966"/>
                    <a:pt x="1340528" y="184609"/>
                    <a:pt x="1341171" y="185037"/>
                  </a:cubicBezTo>
                  <a:cubicBezTo>
                    <a:pt x="1341599" y="185466"/>
                    <a:pt x="1342028" y="185680"/>
                    <a:pt x="1342457" y="186109"/>
                  </a:cubicBezTo>
                  <a:cubicBezTo>
                    <a:pt x="1343099" y="186537"/>
                    <a:pt x="1343528" y="187181"/>
                    <a:pt x="1344171" y="187609"/>
                  </a:cubicBezTo>
                  <a:cubicBezTo>
                    <a:pt x="1344600" y="188038"/>
                    <a:pt x="1345028" y="188252"/>
                    <a:pt x="1345457" y="188681"/>
                  </a:cubicBezTo>
                  <a:cubicBezTo>
                    <a:pt x="1346100" y="189109"/>
                    <a:pt x="1346528" y="189752"/>
                    <a:pt x="1347171" y="190181"/>
                  </a:cubicBezTo>
                  <a:cubicBezTo>
                    <a:pt x="1347600" y="190609"/>
                    <a:pt x="1348028" y="190824"/>
                    <a:pt x="1348243" y="191253"/>
                  </a:cubicBezTo>
                  <a:cubicBezTo>
                    <a:pt x="1348886" y="191681"/>
                    <a:pt x="1349315" y="192324"/>
                    <a:pt x="1349958" y="192753"/>
                  </a:cubicBezTo>
                  <a:cubicBezTo>
                    <a:pt x="1350386" y="193181"/>
                    <a:pt x="1350815" y="193396"/>
                    <a:pt x="1351029" y="193824"/>
                  </a:cubicBezTo>
                  <a:cubicBezTo>
                    <a:pt x="1351458" y="194253"/>
                    <a:pt x="1352101" y="194681"/>
                    <a:pt x="1352529" y="195324"/>
                  </a:cubicBezTo>
                  <a:cubicBezTo>
                    <a:pt x="1352958" y="195753"/>
                    <a:pt x="1353172" y="195967"/>
                    <a:pt x="1353601" y="196396"/>
                  </a:cubicBezTo>
                  <a:cubicBezTo>
                    <a:pt x="1354029" y="196825"/>
                    <a:pt x="1354672" y="197253"/>
                    <a:pt x="1355101" y="197896"/>
                  </a:cubicBezTo>
                  <a:cubicBezTo>
                    <a:pt x="1355315" y="198110"/>
                    <a:pt x="1355744" y="198539"/>
                    <a:pt x="1355958" y="198753"/>
                  </a:cubicBezTo>
                  <a:cubicBezTo>
                    <a:pt x="1357030" y="199825"/>
                    <a:pt x="1358101" y="200682"/>
                    <a:pt x="1359173" y="201539"/>
                  </a:cubicBezTo>
                  <a:cubicBezTo>
                    <a:pt x="1359602" y="201754"/>
                    <a:pt x="1359816" y="202182"/>
                    <a:pt x="1360244" y="202397"/>
                  </a:cubicBezTo>
                  <a:cubicBezTo>
                    <a:pt x="1360673" y="202825"/>
                    <a:pt x="1361102" y="203254"/>
                    <a:pt x="1361530" y="203682"/>
                  </a:cubicBezTo>
                  <a:cubicBezTo>
                    <a:pt x="1361959" y="204111"/>
                    <a:pt x="1362173" y="204326"/>
                    <a:pt x="1362602" y="204754"/>
                  </a:cubicBezTo>
                  <a:cubicBezTo>
                    <a:pt x="1363030" y="205183"/>
                    <a:pt x="1363459" y="205611"/>
                    <a:pt x="1363888" y="206040"/>
                  </a:cubicBezTo>
                  <a:cubicBezTo>
                    <a:pt x="1364316" y="206469"/>
                    <a:pt x="1364530" y="206683"/>
                    <a:pt x="1364959" y="207111"/>
                  </a:cubicBezTo>
                  <a:cubicBezTo>
                    <a:pt x="1365388" y="207540"/>
                    <a:pt x="1365817" y="207754"/>
                    <a:pt x="1366031" y="208183"/>
                  </a:cubicBezTo>
                  <a:cubicBezTo>
                    <a:pt x="1366460" y="208612"/>
                    <a:pt x="1366888" y="208826"/>
                    <a:pt x="1367103" y="209255"/>
                  </a:cubicBezTo>
                  <a:cubicBezTo>
                    <a:pt x="1367531" y="209683"/>
                    <a:pt x="1367745" y="209898"/>
                    <a:pt x="1368174" y="210326"/>
                  </a:cubicBezTo>
                  <a:cubicBezTo>
                    <a:pt x="1368603" y="210755"/>
                    <a:pt x="1368817" y="210969"/>
                    <a:pt x="1369246" y="211398"/>
                  </a:cubicBezTo>
                  <a:cubicBezTo>
                    <a:pt x="1369674" y="211826"/>
                    <a:pt x="1369888" y="212041"/>
                    <a:pt x="1370317" y="212469"/>
                  </a:cubicBezTo>
                  <a:cubicBezTo>
                    <a:pt x="1370746" y="212898"/>
                    <a:pt x="1370960" y="213112"/>
                    <a:pt x="1371389" y="213541"/>
                  </a:cubicBezTo>
                  <a:cubicBezTo>
                    <a:pt x="1371817" y="213970"/>
                    <a:pt x="1372031" y="214184"/>
                    <a:pt x="1372460" y="214612"/>
                  </a:cubicBezTo>
                  <a:cubicBezTo>
                    <a:pt x="1372889" y="215041"/>
                    <a:pt x="1373103" y="215255"/>
                    <a:pt x="1373532" y="215684"/>
                  </a:cubicBezTo>
                  <a:cubicBezTo>
                    <a:pt x="1373746" y="215898"/>
                    <a:pt x="1374175" y="216327"/>
                    <a:pt x="1374389" y="216541"/>
                  </a:cubicBezTo>
                  <a:cubicBezTo>
                    <a:pt x="1374818" y="216970"/>
                    <a:pt x="1375032" y="217184"/>
                    <a:pt x="1375461" y="217613"/>
                  </a:cubicBezTo>
                  <a:cubicBezTo>
                    <a:pt x="1375675" y="217827"/>
                    <a:pt x="1376104" y="218256"/>
                    <a:pt x="1376318" y="218470"/>
                  </a:cubicBezTo>
                  <a:cubicBezTo>
                    <a:pt x="1376532" y="218899"/>
                    <a:pt x="1376961" y="219113"/>
                    <a:pt x="1377175" y="219542"/>
                  </a:cubicBezTo>
                  <a:cubicBezTo>
                    <a:pt x="1377389" y="219756"/>
                    <a:pt x="1377818" y="220185"/>
                    <a:pt x="1378032" y="220399"/>
                  </a:cubicBezTo>
                  <a:cubicBezTo>
                    <a:pt x="1378247" y="220827"/>
                    <a:pt x="1378675" y="221042"/>
                    <a:pt x="1378890" y="221471"/>
                  </a:cubicBezTo>
                  <a:cubicBezTo>
                    <a:pt x="1379104" y="221685"/>
                    <a:pt x="1379318" y="222113"/>
                    <a:pt x="1379532" y="222328"/>
                  </a:cubicBezTo>
                  <a:cubicBezTo>
                    <a:pt x="1379747" y="222542"/>
                    <a:pt x="1380175" y="222971"/>
                    <a:pt x="1380390" y="223185"/>
                  </a:cubicBezTo>
                  <a:cubicBezTo>
                    <a:pt x="1380604" y="223399"/>
                    <a:pt x="1380818" y="223614"/>
                    <a:pt x="1381033" y="224042"/>
                  </a:cubicBezTo>
                  <a:cubicBezTo>
                    <a:pt x="1381247" y="224256"/>
                    <a:pt x="1381461" y="224685"/>
                    <a:pt x="1381890" y="224899"/>
                  </a:cubicBezTo>
                  <a:cubicBezTo>
                    <a:pt x="1382104" y="225114"/>
                    <a:pt x="1382318" y="225328"/>
                    <a:pt x="1382533" y="225543"/>
                  </a:cubicBezTo>
                  <a:cubicBezTo>
                    <a:pt x="1382747" y="225757"/>
                    <a:pt x="1382962" y="226185"/>
                    <a:pt x="1383176" y="226400"/>
                  </a:cubicBezTo>
                  <a:cubicBezTo>
                    <a:pt x="1383390" y="226614"/>
                    <a:pt x="1383605" y="226828"/>
                    <a:pt x="1383819" y="227043"/>
                  </a:cubicBezTo>
                  <a:cubicBezTo>
                    <a:pt x="1384033" y="227257"/>
                    <a:pt x="1384248" y="227686"/>
                    <a:pt x="1384462" y="227900"/>
                  </a:cubicBezTo>
                  <a:cubicBezTo>
                    <a:pt x="1384676" y="228114"/>
                    <a:pt x="1384676" y="228328"/>
                    <a:pt x="1384890" y="228543"/>
                  </a:cubicBezTo>
                  <a:cubicBezTo>
                    <a:pt x="1385105" y="228757"/>
                    <a:pt x="1385319" y="229186"/>
                    <a:pt x="1385533" y="229400"/>
                  </a:cubicBezTo>
                  <a:cubicBezTo>
                    <a:pt x="1385748" y="229614"/>
                    <a:pt x="1385748" y="229829"/>
                    <a:pt x="1385962" y="229829"/>
                  </a:cubicBezTo>
                  <a:cubicBezTo>
                    <a:pt x="1386176" y="230257"/>
                    <a:pt x="1386605" y="230686"/>
                    <a:pt x="1386819" y="231115"/>
                  </a:cubicBezTo>
                  <a:cubicBezTo>
                    <a:pt x="1420681" y="284050"/>
                    <a:pt x="1450470" y="338914"/>
                    <a:pt x="1471473" y="399136"/>
                  </a:cubicBezTo>
                  <a:cubicBezTo>
                    <a:pt x="1497404" y="473288"/>
                    <a:pt x="1483903" y="542082"/>
                    <a:pt x="1453685" y="610233"/>
                  </a:cubicBezTo>
                  <a:cubicBezTo>
                    <a:pt x="1450684" y="616877"/>
                    <a:pt x="1447255" y="623092"/>
                    <a:pt x="1443612" y="629307"/>
                  </a:cubicBezTo>
                  <a:cubicBezTo>
                    <a:pt x="1430539" y="650738"/>
                    <a:pt x="1426467" y="651381"/>
                    <a:pt x="1405679" y="636379"/>
                  </a:cubicBezTo>
                  <a:cubicBezTo>
                    <a:pt x="1371174" y="611519"/>
                    <a:pt x="1330455" y="637023"/>
                    <a:pt x="1327455" y="667883"/>
                  </a:cubicBezTo>
                  <a:cubicBezTo>
                    <a:pt x="1326169" y="676885"/>
                    <a:pt x="1328740" y="686314"/>
                    <a:pt x="1333241" y="694458"/>
                  </a:cubicBezTo>
                  <a:cubicBezTo>
                    <a:pt x="1346100" y="717818"/>
                    <a:pt x="1343314" y="724676"/>
                    <a:pt x="1346100" y="722748"/>
                  </a:cubicBezTo>
                  <a:cubicBezTo>
                    <a:pt x="1322311" y="738178"/>
                    <a:pt x="1269376" y="778254"/>
                    <a:pt x="1243873" y="791328"/>
                  </a:cubicBezTo>
                  <a:close/>
                  <a:moveTo>
                    <a:pt x="1390677" y="892269"/>
                  </a:moveTo>
                  <a:cubicBezTo>
                    <a:pt x="1402035" y="899770"/>
                    <a:pt x="1399463" y="907913"/>
                    <a:pt x="1394534" y="917772"/>
                  </a:cubicBezTo>
                  <a:cubicBezTo>
                    <a:pt x="1367317" y="972422"/>
                    <a:pt x="1341385" y="1027714"/>
                    <a:pt x="1312881" y="1081506"/>
                  </a:cubicBezTo>
                  <a:cubicBezTo>
                    <a:pt x="1300023" y="1105938"/>
                    <a:pt x="1296165" y="1130156"/>
                    <a:pt x="1299380" y="1156730"/>
                  </a:cubicBezTo>
                  <a:cubicBezTo>
                    <a:pt x="1302380" y="1179876"/>
                    <a:pt x="1304737" y="1203022"/>
                    <a:pt x="1306452" y="1226382"/>
                  </a:cubicBezTo>
                  <a:cubicBezTo>
                    <a:pt x="1308167" y="1250385"/>
                    <a:pt x="1307952" y="1272245"/>
                    <a:pt x="1298094" y="1293676"/>
                  </a:cubicBezTo>
                  <a:cubicBezTo>
                    <a:pt x="1289736" y="1311892"/>
                    <a:pt x="1273019" y="1357327"/>
                    <a:pt x="1259946" y="1360970"/>
                  </a:cubicBezTo>
                  <a:cubicBezTo>
                    <a:pt x="1248588" y="1364828"/>
                    <a:pt x="1237229" y="1366542"/>
                    <a:pt x="1228228" y="1358613"/>
                  </a:cubicBezTo>
                  <a:cubicBezTo>
                    <a:pt x="1206582" y="1334181"/>
                    <a:pt x="1247302" y="1277602"/>
                    <a:pt x="1250516" y="1268387"/>
                  </a:cubicBezTo>
                  <a:cubicBezTo>
                    <a:pt x="1260589" y="1242670"/>
                    <a:pt x="1246659" y="1135085"/>
                    <a:pt x="1241301" y="1125226"/>
                  </a:cubicBezTo>
                  <a:cubicBezTo>
                    <a:pt x="1231657" y="1107438"/>
                    <a:pt x="1210868" y="1105510"/>
                    <a:pt x="1201010" y="1123297"/>
                  </a:cubicBezTo>
                  <a:cubicBezTo>
                    <a:pt x="1193295" y="1137013"/>
                    <a:pt x="1190080" y="1143657"/>
                    <a:pt x="1189009" y="1160588"/>
                  </a:cubicBezTo>
                  <a:cubicBezTo>
                    <a:pt x="1187723" y="1180305"/>
                    <a:pt x="1185366" y="1199807"/>
                    <a:pt x="1181722" y="1219310"/>
                  </a:cubicBezTo>
                  <a:cubicBezTo>
                    <a:pt x="1174007" y="1259815"/>
                    <a:pt x="1144432" y="1288104"/>
                    <a:pt x="1122143" y="1320251"/>
                  </a:cubicBezTo>
                  <a:cubicBezTo>
                    <a:pt x="1116786" y="1327966"/>
                    <a:pt x="1110570" y="1335896"/>
                    <a:pt x="1104355" y="1343397"/>
                  </a:cubicBezTo>
                  <a:cubicBezTo>
                    <a:pt x="1097069" y="1352183"/>
                    <a:pt x="1088282" y="1357541"/>
                    <a:pt x="1077138" y="1359041"/>
                  </a:cubicBezTo>
                  <a:cubicBezTo>
                    <a:pt x="1053135" y="1362470"/>
                    <a:pt x="1040276" y="1347897"/>
                    <a:pt x="1049277" y="1325823"/>
                  </a:cubicBezTo>
                  <a:cubicBezTo>
                    <a:pt x="1054635" y="1312750"/>
                    <a:pt x="1062136" y="1300105"/>
                    <a:pt x="1070494" y="1288533"/>
                  </a:cubicBezTo>
                  <a:cubicBezTo>
                    <a:pt x="1084210" y="1269673"/>
                    <a:pt x="1095997" y="1249742"/>
                    <a:pt x="1111213" y="1231954"/>
                  </a:cubicBezTo>
                  <a:cubicBezTo>
                    <a:pt x="1121715" y="1219738"/>
                    <a:pt x="1125787" y="1203450"/>
                    <a:pt x="1126430" y="1186734"/>
                  </a:cubicBezTo>
                  <a:cubicBezTo>
                    <a:pt x="1127073" y="1171518"/>
                    <a:pt x="1128573" y="1156087"/>
                    <a:pt x="1127287" y="1141085"/>
                  </a:cubicBezTo>
                  <a:cubicBezTo>
                    <a:pt x="1122786" y="1086864"/>
                    <a:pt x="1144860" y="1043145"/>
                    <a:pt x="1178936" y="1004140"/>
                  </a:cubicBezTo>
                  <a:cubicBezTo>
                    <a:pt x="1201439" y="978422"/>
                    <a:pt x="1225227" y="954205"/>
                    <a:pt x="1247945" y="928702"/>
                  </a:cubicBezTo>
                  <a:cubicBezTo>
                    <a:pt x="1286092" y="885839"/>
                    <a:pt x="1325526" y="844048"/>
                    <a:pt x="1356387" y="795185"/>
                  </a:cubicBezTo>
                  <a:cubicBezTo>
                    <a:pt x="1363888" y="783184"/>
                    <a:pt x="1369031" y="769682"/>
                    <a:pt x="1375461" y="756823"/>
                  </a:cubicBezTo>
                  <a:cubicBezTo>
                    <a:pt x="1378247" y="751037"/>
                    <a:pt x="1375461" y="746536"/>
                    <a:pt x="1373103" y="741821"/>
                  </a:cubicBezTo>
                  <a:cubicBezTo>
                    <a:pt x="1367531" y="730677"/>
                    <a:pt x="1362387" y="719104"/>
                    <a:pt x="1357030" y="707746"/>
                  </a:cubicBezTo>
                  <a:cubicBezTo>
                    <a:pt x="1352743" y="698744"/>
                    <a:pt x="1347385" y="685243"/>
                    <a:pt x="1347171" y="675384"/>
                  </a:cubicBezTo>
                  <a:cubicBezTo>
                    <a:pt x="1346957" y="662311"/>
                    <a:pt x="1352958" y="653310"/>
                    <a:pt x="1364959" y="647095"/>
                  </a:cubicBezTo>
                  <a:cubicBezTo>
                    <a:pt x="1376104" y="641309"/>
                    <a:pt x="1387462" y="644738"/>
                    <a:pt x="1397106" y="652024"/>
                  </a:cubicBezTo>
                  <a:cubicBezTo>
                    <a:pt x="1403750" y="656953"/>
                    <a:pt x="1409322" y="664883"/>
                    <a:pt x="1412751" y="672170"/>
                  </a:cubicBezTo>
                  <a:cubicBezTo>
                    <a:pt x="1427539" y="704102"/>
                    <a:pt x="1436754" y="737749"/>
                    <a:pt x="1441254" y="772468"/>
                  </a:cubicBezTo>
                  <a:cubicBezTo>
                    <a:pt x="1443612" y="785970"/>
                    <a:pt x="1438254" y="797542"/>
                    <a:pt x="1431396" y="808044"/>
                  </a:cubicBezTo>
                  <a:cubicBezTo>
                    <a:pt x="1417895" y="829261"/>
                    <a:pt x="1404393" y="850692"/>
                    <a:pt x="1389391" y="870623"/>
                  </a:cubicBezTo>
                  <a:cubicBezTo>
                    <a:pt x="1382318" y="879410"/>
                    <a:pt x="1381033" y="886054"/>
                    <a:pt x="1390677" y="892269"/>
                  </a:cubicBezTo>
                  <a:close/>
                  <a:moveTo>
                    <a:pt x="1522050" y="813187"/>
                  </a:moveTo>
                  <a:cubicBezTo>
                    <a:pt x="1520979" y="863979"/>
                    <a:pt x="1484117" y="889482"/>
                    <a:pt x="1433968" y="893126"/>
                  </a:cubicBezTo>
                  <a:cubicBezTo>
                    <a:pt x="1428610" y="893554"/>
                    <a:pt x="1423252" y="893340"/>
                    <a:pt x="1418109" y="892269"/>
                  </a:cubicBezTo>
                  <a:cubicBezTo>
                    <a:pt x="1407607" y="890340"/>
                    <a:pt x="1404393" y="880696"/>
                    <a:pt x="1411037" y="871266"/>
                  </a:cubicBezTo>
                  <a:cubicBezTo>
                    <a:pt x="1420681" y="857336"/>
                    <a:pt x="1430110" y="843191"/>
                    <a:pt x="1439540" y="829046"/>
                  </a:cubicBezTo>
                  <a:cubicBezTo>
                    <a:pt x="1455828" y="805472"/>
                    <a:pt x="1468472" y="781040"/>
                    <a:pt x="1455613" y="737321"/>
                  </a:cubicBezTo>
                  <a:cubicBezTo>
                    <a:pt x="1455613" y="737321"/>
                    <a:pt x="1465686" y="730677"/>
                    <a:pt x="1481117" y="737321"/>
                  </a:cubicBezTo>
                  <a:cubicBezTo>
                    <a:pt x="1516050" y="752322"/>
                    <a:pt x="1524622" y="775468"/>
                    <a:pt x="1522050" y="813187"/>
                  </a:cubicBezTo>
                  <a:close/>
                </a:path>
              </a:pathLst>
            </a:custGeom>
            <a:grpFill/>
            <a:ln w="2143" cap="flat">
              <a:noFill/>
              <a:prstDash val="solid"/>
              <a:miter/>
            </a:ln>
          </p:spPr>
          <p:txBody>
            <a:bodyPr rtlCol="0" anchor="ctr"/>
            <a:lstStyle/>
            <a:p>
              <a:endParaRPr lang="en-US"/>
            </a:p>
          </p:txBody>
        </p:sp>
        <p:sp>
          <p:nvSpPr>
            <p:cNvPr id="6" name="Freeform 74">
              <a:extLst>
                <a:ext uri="{FF2B5EF4-FFF2-40B4-BE49-F238E27FC236}">
                  <a16:creationId xmlns:a16="http://schemas.microsoft.com/office/drawing/2014/main" id="{26F20A4B-7E5E-0082-3529-7BB8026398E4}"/>
                </a:ext>
              </a:extLst>
            </p:cNvPr>
            <p:cNvSpPr/>
            <p:nvPr/>
          </p:nvSpPr>
          <p:spPr>
            <a:xfrm>
              <a:off x="8228398" y="2999487"/>
              <a:ext cx="95941" cy="232130"/>
            </a:xfrm>
            <a:custGeom>
              <a:avLst/>
              <a:gdLst>
                <a:gd name="connsiteX0" fmla="*/ 85092 w 95941"/>
                <a:gd name="connsiteY0" fmla="*/ 22533 h 232130"/>
                <a:gd name="connsiteX1" fmla="*/ 93022 w 95941"/>
                <a:gd name="connsiteY1" fmla="*/ 3459 h 232130"/>
                <a:gd name="connsiteX2" fmla="*/ 72020 w 95941"/>
                <a:gd name="connsiteY2" fmla="*/ 12032 h 232130"/>
                <a:gd name="connsiteX3" fmla="*/ 30871 w 95941"/>
                <a:gd name="connsiteY3" fmla="*/ 71611 h 232130"/>
                <a:gd name="connsiteX4" fmla="*/ 10 w 95941"/>
                <a:gd name="connsiteY4" fmla="*/ 176195 h 232130"/>
                <a:gd name="connsiteX5" fmla="*/ 17584 w 95941"/>
                <a:gd name="connsiteY5" fmla="*/ 232131 h 232130"/>
                <a:gd name="connsiteX6" fmla="*/ 19084 w 95941"/>
                <a:gd name="connsiteY6" fmla="*/ 205984 h 232130"/>
                <a:gd name="connsiteX7" fmla="*/ 24013 w 95941"/>
                <a:gd name="connsiteY7" fmla="*/ 129046 h 232130"/>
                <a:gd name="connsiteX8" fmla="*/ 85092 w 95941"/>
                <a:gd name="connsiteY8" fmla="*/ 22533 h 23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941" h="232130">
                  <a:moveTo>
                    <a:pt x="85092" y="22533"/>
                  </a:moveTo>
                  <a:cubicBezTo>
                    <a:pt x="89593" y="16961"/>
                    <a:pt x="101380" y="11817"/>
                    <a:pt x="93022" y="3459"/>
                  </a:cubicBezTo>
                  <a:cubicBezTo>
                    <a:pt x="83378" y="-5970"/>
                    <a:pt x="77806" y="6245"/>
                    <a:pt x="72020" y="12032"/>
                  </a:cubicBezTo>
                  <a:cubicBezTo>
                    <a:pt x="54660" y="29391"/>
                    <a:pt x="42658" y="50822"/>
                    <a:pt x="30871" y="71611"/>
                  </a:cubicBezTo>
                  <a:cubicBezTo>
                    <a:pt x="12441" y="103543"/>
                    <a:pt x="-418" y="138262"/>
                    <a:pt x="10" y="176195"/>
                  </a:cubicBezTo>
                  <a:cubicBezTo>
                    <a:pt x="225" y="195912"/>
                    <a:pt x="4725" y="214343"/>
                    <a:pt x="17584" y="232131"/>
                  </a:cubicBezTo>
                  <a:cubicBezTo>
                    <a:pt x="23585" y="221415"/>
                    <a:pt x="20585" y="213700"/>
                    <a:pt x="19084" y="205984"/>
                  </a:cubicBezTo>
                  <a:cubicBezTo>
                    <a:pt x="13941" y="179838"/>
                    <a:pt x="16084" y="154335"/>
                    <a:pt x="24013" y="129046"/>
                  </a:cubicBezTo>
                  <a:cubicBezTo>
                    <a:pt x="36872" y="89184"/>
                    <a:pt x="59161" y="54894"/>
                    <a:pt x="85092" y="22533"/>
                  </a:cubicBezTo>
                  <a:close/>
                </a:path>
              </a:pathLst>
            </a:custGeom>
            <a:grpFill/>
            <a:ln w="2143" cap="flat">
              <a:noFill/>
              <a:prstDash val="solid"/>
              <a:miter/>
            </a:ln>
          </p:spPr>
          <p:txBody>
            <a:bodyPr rtlCol="0" anchor="ctr"/>
            <a:lstStyle/>
            <a:p>
              <a:endParaRPr lang="en-US"/>
            </a:p>
          </p:txBody>
        </p:sp>
        <p:sp>
          <p:nvSpPr>
            <p:cNvPr id="7" name="Freeform 75">
              <a:extLst>
                <a:ext uri="{FF2B5EF4-FFF2-40B4-BE49-F238E27FC236}">
                  <a16:creationId xmlns:a16="http://schemas.microsoft.com/office/drawing/2014/main" id="{E5A963D0-3732-A99B-8079-E7D17CC099B6}"/>
                </a:ext>
              </a:extLst>
            </p:cNvPr>
            <p:cNvSpPr/>
            <p:nvPr/>
          </p:nvSpPr>
          <p:spPr>
            <a:xfrm>
              <a:off x="8396566" y="3697235"/>
              <a:ext cx="87731" cy="103260"/>
            </a:xfrm>
            <a:custGeom>
              <a:avLst/>
              <a:gdLst>
                <a:gd name="connsiteX0" fmla="*/ 87731 w 87731"/>
                <a:gd name="connsiteY0" fmla="*/ 103168 h 103260"/>
                <a:gd name="connsiteX1" fmla="*/ 20652 w 87731"/>
                <a:gd name="connsiteY1" fmla="*/ 9299 h 103260"/>
                <a:gd name="connsiteX2" fmla="*/ 6507 w 87731"/>
                <a:gd name="connsiteY2" fmla="*/ 512 h 103260"/>
                <a:gd name="connsiteX3" fmla="*/ 1149 w 87731"/>
                <a:gd name="connsiteY3" fmla="*/ 16157 h 103260"/>
                <a:gd name="connsiteX4" fmla="*/ 40369 w 87731"/>
                <a:gd name="connsiteY4" fmla="*/ 82166 h 103260"/>
                <a:gd name="connsiteX5" fmla="*/ 87731 w 87731"/>
                <a:gd name="connsiteY5" fmla="*/ 10316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731" h="103260">
                  <a:moveTo>
                    <a:pt x="87731" y="103168"/>
                  </a:moveTo>
                  <a:cubicBezTo>
                    <a:pt x="56014" y="78094"/>
                    <a:pt x="30725" y="49161"/>
                    <a:pt x="20652" y="9299"/>
                  </a:cubicBezTo>
                  <a:cubicBezTo>
                    <a:pt x="18937" y="2227"/>
                    <a:pt x="13365" y="-1416"/>
                    <a:pt x="6507" y="512"/>
                  </a:cubicBezTo>
                  <a:cubicBezTo>
                    <a:pt x="-1422" y="2870"/>
                    <a:pt x="-565" y="9942"/>
                    <a:pt x="1149" y="16157"/>
                  </a:cubicBezTo>
                  <a:cubicBezTo>
                    <a:pt x="8650" y="41446"/>
                    <a:pt x="23009" y="62877"/>
                    <a:pt x="40369" y="82166"/>
                  </a:cubicBezTo>
                  <a:cubicBezTo>
                    <a:pt x="52584" y="95882"/>
                    <a:pt x="67586" y="104240"/>
                    <a:pt x="87731" y="103168"/>
                  </a:cubicBezTo>
                  <a:close/>
                </a:path>
              </a:pathLst>
            </a:custGeom>
            <a:grpFill/>
            <a:ln w="2143" cap="flat">
              <a:noFill/>
              <a:prstDash val="solid"/>
              <a:miter/>
            </a:ln>
          </p:spPr>
          <p:txBody>
            <a:bodyPr rtlCol="0" anchor="ctr"/>
            <a:lstStyle/>
            <a:p>
              <a:endParaRPr lang="en-US"/>
            </a:p>
          </p:txBody>
        </p:sp>
        <p:sp>
          <p:nvSpPr>
            <p:cNvPr id="8" name="Freeform 77">
              <a:extLst>
                <a:ext uri="{FF2B5EF4-FFF2-40B4-BE49-F238E27FC236}">
                  <a16:creationId xmlns:a16="http://schemas.microsoft.com/office/drawing/2014/main" id="{A0C251D4-D157-62E2-0BEB-4F3C0E851A31}"/>
                </a:ext>
              </a:extLst>
            </p:cNvPr>
            <p:cNvSpPr/>
            <p:nvPr/>
          </p:nvSpPr>
          <p:spPr>
            <a:xfrm>
              <a:off x="9643943" y="3909418"/>
              <a:ext cx="32655" cy="98868"/>
            </a:xfrm>
            <a:custGeom>
              <a:avLst/>
              <a:gdLst>
                <a:gd name="connsiteX0" fmla="*/ 13073 w 32655"/>
                <a:gd name="connsiteY0" fmla="*/ 1142 h 98868"/>
                <a:gd name="connsiteX1" fmla="*/ 9859 w 32655"/>
                <a:gd name="connsiteY1" fmla="*/ 12715 h 98868"/>
                <a:gd name="connsiteX2" fmla="*/ 10716 w 32655"/>
                <a:gd name="connsiteY2" fmla="*/ 65221 h 98868"/>
                <a:gd name="connsiteX3" fmla="*/ 0 w 32655"/>
                <a:gd name="connsiteY3" fmla="*/ 94582 h 98868"/>
                <a:gd name="connsiteX4" fmla="*/ 5143 w 32655"/>
                <a:gd name="connsiteY4" fmla="*/ 98868 h 98868"/>
                <a:gd name="connsiteX5" fmla="*/ 30861 w 32655"/>
                <a:gd name="connsiteY5" fmla="*/ 56649 h 98868"/>
                <a:gd name="connsiteX6" fmla="*/ 22717 w 32655"/>
                <a:gd name="connsiteY6" fmla="*/ 2642 h 98868"/>
                <a:gd name="connsiteX7" fmla="*/ 13073 w 32655"/>
                <a:gd name="connsiteY7" fmla="*/ 1142 h 9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55" h="98868">
                  <a:moveTo>
                    <a:pt x="13073" y="1142"/>
                  </a:moveTo>
                  <a:cubicBezTo>
                    <a:pt x="8358" y="3714"/>
                    <a:pt x="8358" y="8428"/>
                    <a:pt x="9859" y="12715"/>
                  </a:cubicBezTo>
                  <a:cubicBezTo>
                    <a:pt x="16288" y="30074"/>
                    <a:pt x="16073" y="47862"/>
                    <a:pt x="10716" y="65221"/>
                  </a:cubicBezTo>
                  <a:cubicBezTo>
                    <a:pt x="7715" y="75294"/>
                    <a:pt x="3643" y="84938"/>
                    <a:pt x="0" y="94582"/>
                  </a:cubicBezTo>
                  <a:cubicBezTo>
                    <a:pt x="1715" y="96082"/>
                    <a:pt x="3429" y="97368"/>
                    <a:pt x="5143" y="98868"/>
                  </a:cubicBezTo>
                  <a:cubicBezTo>
                    <a:pt x="20788" y="89867"/>
                    <a:pt x="27861" y="74222"/>
                    <a:pt x="30861" y="56649"/>
                  </a:cubicBezTo>
                  <a:cubicBezTo>
                    <a:pt x="34075" y="37789"/>
                    <a:pt x="33861" y="19358"/>
                    <a:pt x="22717" y="2642"/>
                  </a:cubicBezTo>
                  <a:cubicBezTo>
                    <a:pt x="20574" y="-573"/>
                    <a:pt x="16288" y="-573"/>
                    <a:pt x="13073" y="1142"/>
                  </a:cubicBezTo>
                  <a:close/>
                </a:path>
              </a:pathLst>
            </a:custGeom>
            <a:grpFill/>
            <a:ln w="2143" cap="flat">
              <a:noFill/>
              <a:prstDash val="solid"/>
              <a:miter/>
            </a:ln>
          </p:spPr>
          <p:txBody>
            <a:bodyPr rtlCol="0" anchor="ctr"/>
            <a:lstStyle/>
            <a:p>
              <a:endParaRPr lang="en-US"/>
            </a:p>
          </p:txBody>
        </p:sp>
        <p:sp>
          <p:nvSpPr>
            <p:cNvPr id="9" name="Freeform 78">
              <a:extLst>
                <a:ext uri="{FF2B5EF4-FFF2-40B4-BE49-F238E27FC236}">
                  <a16:creationId xmlns:a16="http://schemas.microsoft.com/office/drawing/2014/main" id="{E03CD9CE-C8E1-3380-F9E2-5598629CDAC9}"/>
                </a:ext>
              </a:extLst>
            </p:cNvPr>
            <p:cNvSpPr/>
            <p:nvPr/>
          </p:nvSpPr>
          <p:spPr>
            <a:xfrm>
              <a:off x="9599580" y="4092725"/>
              <a:ext cx="643" cy="643"/>
            </a:xfrm>
            <a:custGeom>
              <a:avLst/>
              <a:gdLst>
                <a:gd name="connsiteX0" fmla="*/ 0 w 643"/>
                <a:gd name="connsiteY0" fmla="*/ 643 h 643"/>
                <a:gd name="connsiteX1" fmla="*/ 643 w 643"/>
                <a:gd name="connsiteY1" fmla="*/ 643 h 643"/>
                <a:gd name="connsiteX2" fmla="*/ 643 w 643"/>
                <a:gd name="connsiteY2" fmla="*/ 0 h 643"/>
                <a:gd name="connsiteX3" fmla="*/ 0 w 643"/>
                <a:gd name="connsiteY3" fmla="*/ 643 h 643"/>
              </a:gdLst>
              <a:ahLst/>
              <a:cxnLst>
                <a:cxn ang="0">
                  <a:pos x="connsiteX0" y="connsiteY0"/>
                </a:cxn>
                <a:cxn ang="0">
                  <a:pos x="connsiteX1" y="connsiteY1"/>
                </a:cxn>
                <a:cxn ang="0">
                  <a:pos x="connsiteX2" y="connsiteY2"/>
                </a:cxn>
                <a:cxn ang="0">
                  <a:pos x="connsiteX3" y="connsiteY3"/>
                </a:cxn>
              </a:cxnLst>
              <a:rect l="l" t="t" r="r" b="b"/>
              <a:pathLst>
                <a:path w="643" h="643">
                  <a:moveTo>
                    <a:pt x="0" y="643"/>
                  </a:moveTo>
                  <a:cubicBezTo>
                    <a:pt x="214" y="643"/>
                    <a:pt x="429" y="643"/>
                    <a:pt x="643" y="643"/>
                  </a:cubicBezTo>
                  <a:cubicBezTo>
                    <a:pt x="643" y="429"/>
                    <a:pt x="643" y="215"/>
                    <a:pt x="643" y="0"/>
                  </a:cubicBezTo>
                  <a:cubicBezTo>
                    <a:pt x="643" y="0"/>
                    <a:pt x="0" y="643"/>
                    <a:pt x="0" y="643"/>
                  </a:cubicBezTo>
                  <a:close/>
                </a:path>
              </a:pathLst>
            </a:custGeom>
            <a:grpFill/>
            <a:ln w="2143" cap="flat">
              <a:noFill/>
              <a:prstDash val="solid"/>
              <a:miter/>
            </a:ln>
          </p:spPr>
          <p:txBody>
            <a:bodyPr rtlCol="0" anchor="ctr"/>
            <a:lstStyle/>
            <a:p>
              <a:endParaRPr lang="en-US"/>
            </a:p>
          </p:txBody>
        </p:sp>
        <p:sp>
          <p:nvSpPr>
            <p:cNvPr id="10" name="Freeform 79">
              <a:extLst>
                <a:ext uri="{FF2B5EF4-FFF2-40B4-BE49-F238E27FC236}">
                  <a16:creationId xmlns:a16="http://schemas.microsoft.com/office/drawing/2014/main" id="{69EA661A-75F6-9776-1265-AC52979D81ED}"/>
                </a:ext>
              </a:extLst>
            </p:cNvPr>
            <p:cNvSpPr/>
            <p:nvPr/>
          </p:nvSpPr>
          <p:spPr>
            <a:xfrm>
              <a:off x="9600437" y="4093368"/>
              <a:ext cx="68821" cy="18862"/>
            </a:xfrm>
            <a:custGeom>
              <a:avLst/>
              <a:gdLst>
                <a:gd name="connsiteX0" fmla="*/ 60222 w 68821"/>
                <a:gd name="connsiteY0" fmla="*/ 1715 h 18862"/>
                <a:gd name="connsiteX1" fmla="*/ 0 w 68821"/>
                <a:gd name="connsiteY1" fmla="*/ 0 h 18862"/>
                <a:gd name="connsiteX2" fmla="*/ 10930 w 68821"/>
                <a:gd name="connsiteY2" fmla="*/ 18860 h 18862"/>
                <a:gd name="connsiteX3" fmla="*/ 61079 w 68821"/>
                <a:gd name="connsiteY3" fmla="*/ 15216 h 18862"/>
                <a:gd name="connsiteX4" fmla="*/ 68795 w 68821"/>
                <a:gd name="connsiteY4" fmla="*/ 9216 h 18862"/>
                <a:gd name="connsiteX5" fmla="*/ 60222 w 68821"/>
                <a:gd name="connsiteY5" fmla="*/ 1715 h 1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21" h="18862">
                  <a:moveTo>
                    <a:pt x="60222" y="1715"/>
                  </a:moveTo>
                  <a:cubicBezTo>
                    <a:pt x="40076" y="857"/>
                    <a:pt x="19931" y="643"/>
                    <a:pt x="0" y="0"/>
                  </a:cubicBezTo>
                  <a:cubicBezTo>
                    <a:pt x="643" y="8144"/>
                    <a:pt x="-2786" y="19074"/>
                    <a:pt x="10930" y="18860"/>
                  </a:cubicBezTo>
                  <a:cubicBezTo>
                    <a:pt x="27647" y="18431"/>
                    <a:pt x="44363" y="16716"/>
                    <a:pt x="61079" y="15216"/>
                  </a:cubicBezTo>
                  <a:cubicBezTo>
                    <a:pt x="64722" y="15002"/>
                    <a:pt x="68580" y="13073"/>
                    <a:pt x="68795" y="9216"/>
                  </a:cubicBezTo>
                  <a:cubicBezTo>
                    <a:pt x="69223" y="3643"/>
                    <a:pt x="64508" y="1929"/>
                    <a:pt x="60222" y="1715"/>
                  </a:cubicBezTo>
                  <a:close/>
                </a:path>
              </a:pathLst>
            </a:custGeom>
            <a:grpFill/>
            <a:ln w="2143" cap="flat">
              <a:noFill/>
              <a:prstDash val="solid"/>
              <a:miter/>
            </a:ln>
          </p:spPr>
          <p:txBody>
            <a:bodyPr rtlCol="0" anchor="ctr"/>
            <a:lstStyle/>
            <a:p>
              <a:endParaRPr lang="en-US"/>
            </a:p>
          </p:txBody>
        </p:sp>
        <p:sp>
          <p:nvSpPr>
            <p:cNvPr id="11" name="Freeform 81">
              <a:extLst>
                <a:ext uri="{FF2B5EF4-FFF2-40B4-BE49-F238E27FC236}">
                  <a16:creationId xmlns:a16="http://schemas.microsoft.com/office/drawing/2014/main" id="{178E88FB-7BF2-0CAF-9F38-C96CC9E03592}"/>
                </a:ext>
              </a:extLst>
            </p:cNvPr>
            <p:cNvSpPr/>
            <p:nvPr/>
          </p:nvSpPr>
          <p:spPr>
            <a:xfrm>
              <a:off x="8862316" y="4093348"/>
              <a:ext cx="48035" cy="17360"/>
            </a:xfrm>
            <a:custGeom>
              <a:avLst/>
              <a:gdLst>
                <a:gd name="connsiteX0" fmla="*/ 8602 w 48035"/>
                <a:gd name="connsiteY0" fmla="*/ 664 h 17360"/>
                <a:gd name="connsiteX1" fmla="*/ 30 w 48035"/>
                <a:gd name="connsiteY1" fmla="*/ 8807 h 17360"/>
                <a:gd name="connsiteX2" fmla="*/ 11388 w 48035"/>
                <a:gd name="connsiteY2" fmla="*/ 17166 h 17360"/>
                <a:gd name="connsiteX3" fmla="*/ 48035 w 48035"/>
                <a:gd name="connsiteY3" fmla="*/ 5379 h 17360"/>
                <a:gd name="connsiteX4" fmla="*/ 8602 w 48035"/>
                <a:gd name="connsiteY4" fmla="*/ 664 h 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17360">
                  <a:moveTo>
                    <a:pt x="8602" y="664"/>
                  </a:moveTo>
                  <a:cubicBezTo>
                    <a:pt x="3887" y="664"/>
                    <a:pt x="-399" y="3664"/>
                    <a:pt x="30" y="8807"/>
                  </a:cubicBezTo>
                  <a:cubicBezTo>
                    <a:pt x="673" y="14808"/>
                    <a:pt x="5387" y="18237"/>
                    <a:pt x="11388" y="17166"/>
                  </a:cubicBezTo>
                  <a:cubicBezTo>
                    <a:pt x="22318" y="15023"/>
                    <a:pt x="34320" y="15880"/>
                    <a:pt x="48035" y="5379"/>
                  </a:cubicBezTo>
                  <a:cubicBezTo>
                    <a:pt x="32605" y="-2337"/>
                    <a:pt x="20389" y="449"/>
                    <a:pt x="8602" y="664"/>
                  </a:cubicBezTo>
                  <a:close/>
                </a:path>
              </a:pathLst>
            </a:custGeom>
            <a:grpFill/>
            <a:ln w="2143"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A258AFCB-3ABF-C161-3419-10F437108D7D}"/>
              </a:ext>
            </a:extLst>
          </p:cNvPr>
          <p:cNvSpPr txBox="1"/>
          <p:nvPr/>
        </p:nvSpPr>
        <p:spPr>
          <a:xfrm>
            <a:off x="4058040" y="1106750"/>
            <a:ext cx="1414184" cy="941283"/>
          </a:xfrm>
          <a:prstGeom prst="rect">
            <a:avLst/>
          </a:prstGeom>
          <a:noFill/>
        </p:spPr>
        <p:txBody>
          <a:bodyPr wrap="square">
            <a:spAutoFit/>
          </a:bodyPr>
          <a:lstStyle/>
          <a:p>
            <a:pPr algn="ctr">
              <a:lnSpc>
                <a:spcPts val="3340"/>
              </a:lnSpc>
            </a:pPr>
            <a:r>
              <a:rPr lang="en-US" sz="3200" b="1" dirty="0">
                <a:solidFill>
                  <a:schemeClr val="bg1"/>
                </a:solidFill>
              </a:rPr>
              <a:t>Well Done </a:t>
            </a:r>
            <a:endParaRPr lang="en-US" sz="3200" dirty="0">
              <a:solidFill>
                <a:schemeClr val="bg1"/>
              </a:solidFill>
            </a:endParaRPr>
          </a:p>
        </p:txBody>
      </p:sp>
      <p:sp>
        <p:nvSpPr>
          <p:cNvPr id="16" name="Rectangle 15">
            <a:extLst>
              <a:ext uri="{FF2B5EF4-FFF2-40B4-BE49-F238E27FC236}">
                <a16:creationId xmlns:a16="http://schemas.microsoft.com/office/drawing/2014/main" id="{DC89755C-2C9E-7FDD-B00D-249A30F47679}"/>
              </a:ext>
            </a:extLst>
          </p:cNvPr>
          <p:cNvSpPr/>
          <p:nvPr/>
        </p:nvSpPr>
        <p:spPr>
          <a:xfrm>
            <a:off x="7079783" y="4168857"/>
            <a:ext cx="1847011" cy="1416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5137A3C-E01D-6AB8-0A2F-B907428988BD}"/>
              </a:ext>
            </a:extLst>
          </p:cNvPr>
          <p:cNvGrpSpPr/>
          <p:nvPr/>
        </p:nvGrpSpPr>
        <p:grpSpPr>
          <a:xfrm>
            <a:off x="6514149" y="3600310"/>
            <a:ext cx="2584100" cy="1848198"/>
            <a:chOff x="6514149" y="3600310"/>
            <a:chExt cx="2584100" cy="1848198"/>
          </a:xfrm>
        </p:grpSpPr>
        <p:sp>
          <p:nvSpPr>
            <p:cNvPr id="18" name="Graphic 125">
              <a:extLst>
                <a:ext uri="{FF2B5EF4-FFF2-40B4-BE49-F238E27FC236}">
                  <a16:creationId xmlns:a16="http://schemas.microsoft.com/office/drawing/2014/main" id="{5E5B613E-CA8E-164D-6B28-0F760E3305A6}"/>
                </a:ext>
              </a:extLst>
            </p:cNvPr>
            <p:cNvSpPr/>
            <p:nvPr/>
          </p:nvSpPr>
          <p:spPr>
            <a:xfrm>
              <a:off x="7320238" y="3704966"/>
              <a:ext cx="1778011" cy="1222735"/>
            </a:xfrm>
            <a:custGeom>
              <a:avLst/>
              <a:gdLst>
                <a:gd name="connsiteX0" fmla="*/ 1046400 w 1054187"/>
                <a:gd name="connsiteY0" fmla="*/ 159536 h 819883"/>
                <a:gd name="connsiteX1" fmla="*/ 936991 w 1054187"/>
                <a:gd name="connsiteY1" fmla="*/ 394421 h 819883"/>
                <a:gd name="connsiteX2" fmla="*/ 911304 w 1054187"/>
                <a:gd name="connsiteY2" fmla="*/ 390617 h 819883"/>
                <a:gd name="connsiteX3" fmla="*/ 897985 w 1054187"/>
                <a:gd name="connsiteY3" fmla="*/ 342118 h 819883"/>
                <a:gd name="connsiteX4" fmla="*/ 827583 w 1054187"/>
                <a:gd name="connsiteY4" fmla="*/ 371598 h 819883"/>
                <a:gd name="connsiteX5" fmla="*/ 801896 w 1054187"/>
                <a:gd name="connsiteY5" fmla="*/ 379205 h 819883"/>
                <a:gd name="connsiteX6" fmla="*/ 698195 w 1054187"/>
                <a:gd name="connsiteY6" fmla="*/ 441017 h 819883"/>
                <a:gd name="connsiteX7" fmla="*/ 682973 w 1054187"/>
                <a:gd name="connsiteY7" fmla="*/ 426753 h 819883"/>
                <a:gd name="connsiteX8" fmla="*/ 682022 w 1054187"/>
                <a:gd name="connsiteY8" fmla="*/ 423900 h 819883"/>
                <a:gd name="connsiteX9" fmla="*/ 672508 w 1054187"/>
                <a:gd name="connsiteY9" fmla="*/ 408685 h 819883"/>
                <a:gd name="connsiteX10" fmla="*/ 655383 w 1054187"/>
                <a:gd name="connsiteY10" fmla="*/ 403930 h 819883"/>
                <a:gd name="connsiteX11" fmla="*/ 635404 w 1054187"/>
                <a:gd name="connsiteY11" fmla="*/ 425802 h 819883"/>
                <a:gd name="connsiteX12" fmla="*/ 633502 w 1054187"/>
                <a:gd name="connsiteY12" fmla="*/ 429606 h 819883"/>
                <a:gd name="connsiteX13" fmla="*/ 633502 w 1054187"/>
                <a:gd name="connsiteY13" fmla="*/ 429606 h 819883"/>
                <a:gd name="connsiteX14" fmla="*/ 632550 w 1054187"/>
                <a:gd name="connsiteY14" fmla="*/ 433410 h 819883"/>
                <a:gd name="connsiteX15" fmla="*/ 632550 w 1054187"/>
                <a:gd name="connsiteY15" fmla="*/ 434360 h 819883"/>
                <a:gd name="connsiteX16" fmla="*/ 632550 w 1054187"/>
                <a:gd name="connsiteY16" fmla="*/ 437213 h 819883"/>
                <a:gd name="connsiteX17" fmla="*/ 632550 w 1054187"/>
                <a:gd name="connsiteY17" fmla="*/ 438164 h 819883"/>
                <a:gd name="connsiteX18" fmla="*/ 632550 w 1054187"/>
                <a:gd name="connsiteY18" fmla="*/ 442919 h 819883"/>
                <a:gd name="connsiteX19" fmla="*/ 632550 w 1054187"/>
                <a:gd name="connsiteY19" fmla="*/ 454331 h 819883"/>
                <a:gd name="connsiteX20" fmla="*/ 625891 w 1054187"/>
                <a:gd name="connsiteY20" fmla="*/ 484761 h 819883"/>
                <a:gd name="connsiteX21" fmla="*/ 592592 w 1054187"/>
                <a:gd name="connsiteY21" fmla="*/ 490467 h 819883"/>
                <a:gd name="connsiteX22" fmla="*/ 547878 w 1054187"/>
                <a:gd name="connsiteY22" fmla="*/ 515191 h 819883"/>
                <a:gd name="connsiteX23" fmla="*/ 531704 w 1054187"/>
                <a:gd name="connsiteY23" fmla="*/ 538965 h 819883"/>
                <a:gd name="connsiteX24" fmla="*/ 512677 w 1054187"/>
                <a:gd name="connsiteY24" fmla="*/ 550377 h 819883"/>
                <a:gd name="connsiteX25" fmla="*/ 488892 w 1054187"/>
                <a:gd name="connsiteY25" fmla="*/ 540867 h 819883"/>
                <a:gd name="connsiteX26" fmla="*/ 397560 w 1054187"/>
                <a:gd name="connsiteY26" fmla="*/ 545622 h 819883"/>
                <a:gd name="connsiteX27" fmla="*/ 361407 w 1054187"/>
                <a:gd name="connsiteY27" fmla="*/ 629306 h 819883"/>
                <a:gd name="connsiteX28" fmla="*/ 346186 w 1054187"/>
                <a:gd name="connsiteY28" fmla="*/ 654981 h 819883"/>
                <a:gd name="connsiteX29" fmla="*/ 291005 w 1054187"/>
                <a:gd name="connsiteY29" fmla="*/ 691117 h 819883"/>
                <a:gd name="connsiteX30" fmla="*/ 273881 w 1054187"/>
                <a:gd name="connsiteY30" fmla="*/ 673049 h 819883"/>
                <a:gd name="connsiteX31" fmla="*/ 219652 w 1054187"/>
                <a:gd name="connsiteY31" fmla="*/ 720597 h 819883"/>
                <a:gd name="connsiteX32" fmla="*/ 207284 w 1054187"/>
                <a:gd name="connsiteY32" fmla="*/ 747224 h 819883"/>
                <a:gd name="connsiteX33" fmla="*/ 132125 w 1054187"/>
                <a:gd name="connsiteY33" fmla="*/ 791918 h 819883"/>
                <a:gd name="connsiteX34" fmla="*/ 101681 w 1054187"/>
                <a:gd name="connsiteY34" fmla="*/ 811888 h 819883"/>
                <a:gd name="connsiteX35" fmla="*/ 49355 w 1054187"/>
                <a:gd name="connsiteY35" fmla="*/ 788114 h 819883"/>
                <a:gd name="connsiteX36" fmla="*/ 17960 w 1054187"/>
                <a:gd name="connsiteY36" fmla="*/ 676853 h 819883"/>
                <a:gd name="connsiteX37" fmla="*/ 17009 w 1054187"/>
                <a:gd name="connsiteY37" fmla="*/ 674000 h 819883"/>
                <a:gd name="connsiteX38" fmla="*/ 17009 w 1054187"/>
                <a:gd name="connsiteY38" fmla="*/ 674000 h 819883"/>
                <a:gd name="connsiteX39" fmla="*/ 17009 w 1054187"/>
                <a:gd name="connsiteY39" fmla="*/ 671147 h 819883"/>
                <a:gd name="connsiteX40" fmla="*/ 17009 w 1054187"/>
                <a:gd name="connsiteY40" fmla="*/ 671147 h 819883"/>
                <a:gd name="connsiteX41" fmla="*/ 17009 w 1054187"/>
                <a:gd name="connsiteY41" fmla="*/ 668295 h 819883"/>
                <a:gd name="connsiteX42" fmla="*/ 17009 w 1054187"/>
                <a:gd name="connsiteY42" fmla="*/ 668295 h 819883"/>
                <a:gd name="connsiteX43" fmla="*/ 17009 w 1054187"/>
                <a:gd name="connsiteY43" fmla="*/ 666393 h 819883"/>
                <a:gd name="connsiteX44" fmla="*/ 17009 w 1054187"/>
                <a:gd name="connsiteY44" fmla="*/ 666393 h 819883"/>
                <a:gd name="connsiteX45" fmla="*/ 16057 w 1054187"/>
                <a:gd name="connsiteY45" fmla="*/ 661638 h 819883"/>
                <a:gd name="connsiteX46" fmla="*/ 16057 w 1054187"/>
                <a:gd name="connsiteY46" fmla="*/ 661638 h 819883"/>
                <a:gd name="connsiteX47" fmla="*/ 16057 w 1054187"/>
                <a:gd name="connsiteY47" fmla="*/ 659736 h 819883"/>
                <a:gd name="connsiteX48" fmla="*/ 16057 w 1054187"/>
                <a:gd name="connsiteY48" fmla="*/ 659736 h 819883"/>
                <a:gd name="connsiteX49" fmla="*/ 16057 w 1054187"/>
                <a:gd name="connsiteY49" fmla="*/ 656883 h 819883"/>
                <a:gd name="connsiteX50" fmla="*/ 16057 w 1054187"/>
                <a:gd name="connsiteY50" fmla="*/ 656883 h 819883"/>
                <a:gd name="connsiteX51" fmla="*/ 16057 w 1054187"/>
                <a:gd name="connsiteY51" fmla="*/ 654981 h 819883"/>
                <a:gd name="connsiteX52" fmla="*/ 16057 w 1054187"/>
                <a:gd name="connsiteY52" fmla="*/ 654981 h 819883"/>
                <a:gd name="connsiteX53" fmla="*/ 16057 w 1054187"/>
                <a:gd name="connsiteY53" fmla="*/ 650227 h 819883"/>
                <a:gd name="connsiteX54" fmla="*/ 16057 w 1054187"/>
                <a:gd name="connsiteY54" fmla="*/ 650227 h 819883"/>
                <a:gd name="connsiteX55" fmla="*/ 16057 w 1054187"/>
                <a:gd name="connsiteY55" fmla="*/ 647374 h 819883"/>
                <a:gd name="connsiteX56" fmla="*/ 16057 w 1054187"/>
                <a:gd name="connsiteY56" fmla="*/ 645472 h 819883"/>
                <a:gd name="connsiteX57" fmla="*/ 16057 w 1054187"/>
                <a:gd name="connsiteY57" fmla="*/ 645472 h 819883"/>
                <a:gd name="connsiteX58" fmla="*/ 16057 w 1054187"/>
                <a:gd name="connsiteY58" fmla="*/ 643570 h 819883"/>
                <a:gd name="connsiteX59" fmla="*/ 16057 w 1054187"/>
                <a:gd name="connsiteY59" fmla="*/ 643570 h 819883"/>
                <a:gd name="connsiteX60" fmla="*/ 17009 w 1054187"/>
                <a:gd name="connsiteY60" fmla="*/ 616943 h 819883"/>
                <a:gd name="connsiteX61" fmla="*/ 26522 w 1054187"/>
                <a:gd name="connsiteY61" fmla="*/ 555131 h 819883"/>
                <a:gd name="connsiteX62" fmla="*/ 12252 w 1054187"/>
                <a:gd name="connsiteY62" fmla="*/ 511388 h 819883"/>
                <a:gd name="connsiteX63" fmla="*/ 11300 w 1054187"/>
                <a:gd name="connsiteY63" fmla="*/ 458134 h 819883"/>
                <a:gd name="connsiteX64" fmla="*/ 39842 w 1054187"/>
                <a:gd name="connsiteY64" fmla="*/ 440066 h 819883"/>
                <a:gd name="connsiteX65" fmla="*/ 211090 w 1054187"/>
                <a:gd name="connsiteY65" fmla="*/ 367794 h 819883"/>
                <a:gd name="connsiteX66" fmla="*/ 657286 w 1054187"/>
                <a:gd name="connsiteY66" fmla="*/ 174751 h 819883"/>
                <a:gd name="connsiteX67" fmla="*/ 764792 w 1054187"/>
                <a:gd name="connsiteY67" fmla="*/ 134811 h 819883"/>
                <a:gd name="connsiteX68" fmla="*/ 818069 w 1054187"/>
                <a:gd name="connsiteY68" fmla="*/ 118645 h 819883"/>
                <a:gd name="connsiteX69" fmla="*/ 829486 w 1054187"/>
                <a:gd name="connsiteY69" fmla="*/ 89165 h 819883"/>
                <a:gd name="connsiteX70" fmla="*/ 816166 w 1054187"/>
                <a:gd name="connsiteY70" fmla="*/ 28304 h 819883"/>
                <a:gd name="connsiteX71" fmla="*/ 831388 w 1054187"/>
                <a:gd name="connsiteY71" fmla="*/ 727 h 819883"/>
                <a:gd name="connsiteX72" fmla="*/ 942699 w 1054187"/>
                <a:gd name="connsiteY72" fmla="*/ 42569 h 819883"/>
                <a:gd name="connsiteX73" fmla="*/ 942699 w 1054187"/>
                <a:gd name="connsiteY73" fmla="*/ 42569 h 819883"/>
                <a:gd name="connsiteX74" fmla="*/ 945554 w 1054187"/>
                <a:gd name="connsiteY74" fmla="*/ 43520 h 819883"/>
                <a:gd name="connsiteX75" fmla="*/ 945554 w 1054187"/>
                <a:gd name="connsiteY75" fmla="*/ 43520 h 819883"/>
                <a:gd name="connsiteX76" fmla="*/ 948408 w 1054187"/>
                <a:gd name="connsiteY76" fmla="*/ 44470 h 819883"/>
                <a:gd name="connsiteX77" fmla="*/ 948408 w 1054187"/>
                <a:gd name="connsiteY77" fmla="*/ 44470 h 819883"/>
                <a:gd name="connsiteX78" fmla="*/ 951262 w 1054187"/>
                <a:gd name="connsiteY78" fmla="*/ 45421 h 819883"/>
                <a:gd name="connsiteX79" fmla="*/ 951262 w 1054187"/>
                <a:gd name="connsiteY79" fmla="*/ 45421 h 819883"/>
                <a:gd name="connsiteX80" fmla="*/ 954116 w 1054187"/>
                <a:gd name="connsiteY80" fmla="*/ 46372 h 819883"/>
                <a:gd name="connsiteX81" fmla="*/ 954116 w 1054187"/>
                <a:gd name="connsiteY81" fmla="*/ 46372 h 819883"/>
                <a:gd name="connsiteX82" fmla="*/ 956970 w 1054187"/>
                <a:gd name="connsiteY82" fmla="*/ 47323 h 819883"/>
                <a:gd name="connsiteX83" fmla="*/ 956970 w 1054187"/>
                <a:gd name="connsiteY83" fmla="*/ 47323 h 819883"/>
                <a:gd name="connsiteX84" fmla="*/ 980755 w 1054187"/>
                <a:gd name="connsiteY84" fmla="*/ 56833 h 819883"/>
                <a:gd name="connsiteX85" fmla="*/ 983609 w 1054187"/>
                <a:gd name="connsiteY85" fmla="*/ 57784 h 819883"/>
                <a:gd name="connsiteX86" fmla="*/ 983609 w 1054187"/>
                <a:gd name="connsiteY86" fmla="*/ 57784 h 819883"/>
                <a:gd name="connsiteX87" fmla="*/ 986463 w 1054187"/>
                <a:gd name="connsiteY87" fmla="*/ 58735 h 819883"/>
                <a:gd name="connsiteX88" fmla="*/ 986463 w 1054187"/>
                <a:gd name="connsiteY88" fmla="*/ 58735 h 819883"/>
                <a:gd name="connsiteX89" fmla="*/ 989317 w 1054187"/>
                <a:gd name="connsiteY89" fmla="*/ 59686 h 819883"/>
                <a:gd name="connsiteX90" fmla="*/ 989317 w 1054187"/>
                <a:gd name="connsiteY90" fmla="*/ 59686 h 819883"/>
                <a:gd name="connsiteX91" fmla="*/ 992171 w 1054187"/>
                <a:gd name="connsiteY91" fmla="*/ 60637 h 819883"/>
                <a:gd name="connsiteX92" fmla="*/ 992171 w 1054187"/>
                <a:gd name="connsiteY92" fmla="*/ 60637 h 819883"/>
                <a:gd name="connsiteX93" fmla="*/ 995025 w 1054187"/>
                <a:gd name="connsiteY93" fmla="*/ 61588 h 819883"/>
                <a:gd name="connsiteX94" fmla="*/ 995025 w 1054187"/>
                <a:gd name="connsiteY94" fmla="*/ 61588 h 819883"/>
                <a:gd name="connsiteX95" fmla="*/ 1005490 w 1054187"/>
                <a:gd name="connsiteY95" fmla="*/ 66342 h 819883"/>
                <a:gd name="connsiteX96" fmla="*/ 1005490 w 1054187"/>
                <a:gd name="connsiteY96" fmla="*/ 66342 h 819883"/>
                <a:gd name="connsiteX97" fmla="*/ 1007393 w 1054187"/>
                <a:gd name="connsiteY97" fmla="*/ 66342 h 819883"/>
                <a:gd name="connsiteX98" fmla="*/ 1007393 w 1054187"/>
                <a:gd name="connsiteY98" fmla="*/ 66342 h 819883"/>
                <a:gd name="connsiteX99" fmla="*/ 1009296 w 1054187"/>
                <a:gd name="connsiteY99" fmla="*/ 66342 h 819883"/>
                <a:gd name="connsiteX100" fmla="*/ 1009296 w 1054187"/>
                <a:gd name="connsiteY100" fmla="*/ 66342 h 819883"/>
                <a:gd name="connsiteX101" fmla="*/ 1011199 w 1054187"/>
                <a:gd name="connsiteY101" fmla="*/ 66342 h 819883"/>
                <a:gd name="connsiteX102" fmla="*/ 1011199 w 1054187"/>
                <a:gd name="connsiteY102" fmla="*/ 66342 h 819883"/>
                <a:gd name="connsiteX103" fmla="*/ 1012150 w 1054187"/>
                <a:gd name="connsiteY103" fmla="*/ 66342 h 819883"/>
                <a:gd name="connsiteX104" fmla="*/ 1012150 w 1054187"/>
                <a:gd name="connsiteY104" fmla="*/ 66342 h 819883"/>
                <a:gd name="connsiteX105" fmla="*/ 1013101 w 1054187"/>
                <a:gd name="connsiteY105" fmla="*/ 66342 h 819883"/>
                <a:gd name="connsiteX106" fmla="*/ 1014053 w 1054187"/>
                <a:gd name="connsiteY106" fmla="*/ 66342 h 819883"/>
                <a:gd name="connsiteX107" fmla="*/ 1015004 w 1054187"/>
                <a:gd name="connsiteY107" fmla="*/ 66342 h 819883"/>
                <a:gd name="connsiteX108" fmla="*/ 1015956 w 1054187"/>
                <a:gd name="connsiteY108" fmla="*/ 66342 h 819883"/>
                <a:gd name="connsiteX109" fmla="*/ 1015956 w 1054187"/>
                <a:gd name="connsiteY109" fmla="*/ 66342 h 819883"/>
                <a:gd name="connsiteX110" fmla="*/ 1016907 w 1054187"/>
                <a:gd name="connsiteY110" fmla="*/ 66342 h 819883"/>
                <a:gd name="connsiteX111" fmla="*/ 1016907 w 1054187"/>
                <a:gd name="connsiteY111" fmla="*/ 66342 h 819883"/>
                <a:gd name="connsiteX112" fmla="*/ 1017858 w 1054187"/>
                <a:gd name="connsiteY112" fmla="*/ 66342 h 819883"/>
                <a:gd name="connsiteX113" fmla="*/ 1017858 w 1054187"/>
                <a:gd name="connsiteY113" fmla="*/ 66342 h 819883"/>
                <a:gd name="connsiteX114" fmla="*/ 1018810 w 1054187"/>
                <a:gd name="connsiteY114" fmla="*/ 66342 h 819883"/>
                <a:gd name="connsiteX115" fmla="*/ 1018810 w 1054187"/>
                <a:gd name="connsiteY115" fmla="*/ 66342 h 819883"/>
                <a:gd name="connsiteX116" fmla="*/ 1020713 w 1054187"/>
                <a:gd name="connsiteY116" fmla="*/ 66342 h 819883"/>
                <a:gd name="connsiteX117" fmla="*/ 1041643 w 1054187"/>
                <a:gd name="connsiteY117" fmla="*/ 147173 h 8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54187" h="819883">
                  <a:moveTo>
                    <a:pt x="1046400" y="159536"/>
                  </a:moveTo>
                  <a:cubicBezTo>
                    <a:pt x="1010247" y="228955"/>
                    <a:pt x="940797" y="387764"/>
                    <a:pt x="936991" y="394421"/>
                  </a:cubicBezTo>
                  <a:cubicBezTo>
                    <a:pt x="924623" y="414391"/>
                    <a:pt x="920818" y="413440"/>
                    <a:pt x="911304" y="390617"/>
                  </a:cubicBezTo>
                  <a:cubicBezTo>
                    <a:pt x="906547" y="379205"/>
                    <a:pt x="899887" y="354481"/>
                    <a:pt x="897985" y="342118"/>
                  </a:cubicBezTo>
                  <a:cubicBezTo>
                    <a:pt x="897033" y="334511"/>
                    <a:pt x="858978" y="373500"/>
                    <a:pt x="827583" y="371598"/>
                  </a:cubicBezTo>
                  <a:cubicBezTo>
                    <a:pt x="824729" y="371598"/>
                    <a:pt x="802847" y="376353"/>
                    <a:pt x="801896" y="379205"/>
                  </a:cubicBezTo>
                  <a:cubicBezTo>
                    <a:pt x="786674" y="407734"/>
                    <a:pt x="709612" y="434360"/>
                    <a:pt x="698195" y="441017"/>
                  </a:cubicBezTo>
                  <a:cubicBezTo>
                    <a:pt x="688682" y="445772"/>
                    <a:pt x="688682" y="441017"/>
                    <a:pt x="682973" y="426753"/>
                  </a:cubicBezTo>
                  <a:cubicBezTo>
                    <a:pt x="682973" y="426753"/>
                    <a:pt x="682973" y="424851"/>
                    <a:pt x="682022" y="423900"/>
                  </a:cubicBezTo>
                  <a:cubicBezTo>
                    <a:pt x="679168" y="418194"/>
                    <a:pt x="676314" y="412489"/>
                    <a:pt x="672508" y="408685"/>
                  </a:cubicBezTo>
                  <a:cubicBezTo>
                    <a:pt x="667751" y="403930"/>
                    <a:pt x="662994" y="402028"/>
                    <a:pt x="655383" y="403930"/>
                  </a:cubicBezTo>
                  <a:cubicBezTo>
                    <a:pt x="647772" y="405832"/>
                    <a:pt x="640161" y="414391"/>
                    <a:pt x="635404" y="425802"/>
                  </a:cubicBezTo>
                  <a:cubicBezTo>
                    <a:pt x="635404" y="426753"/>
                    <a:pt x="634453" y="428655"/>
                    <a:pt x="633502" y="429606"/>
                  </a:cubicBezTo>
                  <a:cubicBezTo>
                    <a:pt x="633502" y="429606"/>
                    <a:pt x="633502" y="429606"/>
                    <a:pt x="633502" y="429606"/>
                  </a:cubicBezTo>
                  <a:cubicBezTo>
                    <a:pt x="633502" y="430557"/>
                    <a:pt x="633502" y="431508"/>
                    <a:pt x="632550" y="433410"/>
                  </a:cubicBezTo>
                  <a:cubicBezTo>
                    <a:pt x="632550" y="433410"/>
                    <a:pt x="632550" y="433410"/>
                    <a:pt x="632550" y="434360"/>
                  </a:cubicBezTo>
                  <a:cubicBezTo>
                    <a:pt x="632550" y="435311"/>
                    <a:pt x="632550" y="436263"/>
                    <a:pt x="632550" y="437213"/>
                  </a:cubicBezTo>
                  <a:cubicBezTo>
                    <a:pt x="632550" y="437213"/>
                    <a:pt x="632550" y="437213"/>
                    <a:pt x="632550" y="438164"/>
                  </a:cubicBezTo>
                  <a:cubicBezTo>
                    <a:pt x="632550" y="440066"/>
                    <a:pt x="632550" y="441017"/>
                    <a:pt x="632550" y="442919"/>
                  </a:cubicBezTo>
                  <a:cubicBezTo>
                    <a:pt x="632550" y="446723"/>
                    <a:pt x="632550" y="450527"/>
                    <a:pt x="632550" y="454331"/>
                  </a:cubicBezTo>
                  <a:cubicBezTo>
                    <a:pt x="630648" y="464791"/>
                    <a:pt x="637307" y="479055"/>
                    <a:pt x="625891" y="484761"/>
                  </a:cubicBezTo>
                  <a:cubicBezTo>
                    <a:pt x="614474" y="490467"/>
                    <a:pt x="605912" y="499025"/>
                    <a:pt x="592592" y="490467"/>
                  </a:cubicBezTo>
                  <a:cubicBezTo>
                    <a:pt x="570711" y="477153"/>
                    <a:pt x="555489" y="484761"/>
                    <a:pt x="547878" y="515191"/>
                  </a:cubicBezTo>
                  <a:cubicBezTo>
                    <a:pt x="545024" y="527554"/>
                    <a:pt x="541218" y="535161"/>
                    <a:pt x="531704" y="538965"/>
                  </a:cubicBezTo>
                  <a:cubicBezTo>
                    <a:pt x="525045" y="541818"/>
                    <a:pt x="518385" y="546573"/>
                    <a:pt x="512677" y="550377"/>
                  </a:cubicBezTo>
                  <a:cubicBezTo>
                    <a:pt x="504114" y="555131"/>
                    <a:pt x="496503" y="547524"/>
                    <a:pt x="488892" y="540867"/>
                  </a:cubicBezTo>
                  <a:cubicBezTo>
                    <a:pt x="457497" y="514240"/>
                    <a:pt x="427053" y="522799"/>
                    <a:pt x="397560" y="545622"/>
                  </a:cubicBezTo>
                  <a:cubicBezTo>
                    <a:pt x="376629" y="562739"/>
                    <a:pt x="363310" y="595071"/>
                    <a:pt x="361407" y="629306"/>
                  </a:cubicBezTo>
                  <a:cubicBezTo>
                    <a:pt x="361407" y="643570"/>
                    <a:pt x="357602" y="645472"/>
                    <a:pt x="346186" y="654981"/>
                  </a:cubicBezTo>
                  <a:cubicBezTo>
                    <a:pt x="329061" y="665442"/>
                    <a:pt x="306228" y="684461"/>
                    <a:pt x="291005" y="691117"/>
                  </a:cubicBezTo>
                  <a:cubicBezTo>
                    <a:pt x="281492" y="694921"/>
                    <a:pt x="284346" y="679706"/>
                    <a:pt x="273881" y="673049"/>
                  </a:cubicBezTo>
                  <a:cubicBezTo>
                    <a:pt x="250096" y="657834"/>
                    <a:pt x="220604" y="684461"/>
                    <a:pt x="219652" y="720597"/>
                  </a:cubicBezTo>
                  <a:cubicBezTo>
                    <a:pt x="219652" y="733910"/>
                    <a:pt x="215847" y="740567"/>
                    <a:pt x="207284" y="747224"/>
                  </a:cubicBezTo>
                  <a:cubicBezTo>
                    <a:pt x="183500" y="767193"/>
                    <a:pt x="155910" y="773850"/>
                    <a:pt x="132125" y="791918"/>
                  </a:cubicBezTo>
                  <a:cubicBezTo>
                    <a:pt x="122612" y="799526"/>
                    <a:pt x="112146" y="804280"/>
                    <a:pt x="101681" y="811888"/>
                  </a:cubicBezTo>
                  <a:cubicBezTo>
                    <a:pt x="79800" y="828054"/>
                    <a:pt x="60772" y="819496"/>
                    <a:pt x="49355" y="788114"/>
                  </a:cubicBezTo>
                  <a:cubicBezTo>
                    <a:pt x="36036" y="752929"/>
                    <a:pt x="31279" y="712989"/>
                    <a:pt x="17960" y="676853"/>
                  </a:cubicBezTo>
                  <a:cubicBezTo>
                    <a:pt x="17960" y="675902"/>
                    <a:pt x="17960" y="674951"/>
                    <a:pt x="17009" y="674000"/>
                  </a:cubicBezTo>
                  <a:cubicBezTo>
                    <a:pt x="17009" y="674000"/>
                    <a:pt x="17009" y="674000"/>
                    <a:pt x="17009" y="674000"/>
                  </a:cubicBezTo>
                  <a:cubicBezTo>
                    <a:pt x="17009" y="674000"/>
                    <a:pt x="17009" y="672098"/>
                    <a:pt x="17009" y="671147"/>
                  </a:cubicBezTo>
                  <a:cubicBezTo>
                    <a:pt x="17009" y="671147"/>
                    <a:pt x="17009" y="671147"/>
                    <a:pt x="17009" y="671147"/>
                  </a:cubicBezTo>
                  <a:cubicBezTo>
                    <a:pt x="17009" y="671147"/>
                    <a:pt x="17009" y="669246"/>
                    <a:pt x="17009" y="668295"/>
                  </a:cubicBezTo>
                  <a:cubicBezTo>
                    <a:pt x="17009" y="668295"/>
                    <a:pt x="17009" y="668295"/>
                    <a:pt x="17009" y="668295"/>
                  </a:cubicBezTo>
                  <a:cubicBezTo>
                    <a:pt x="17009" y="668295"/>
                    <a:pt x="17009" y="666393"/>
                    <a:pt x="17009" y="666393"/>
                  </a:cubicBezTo>
                  <a:cubicBezTo>
                    <a:pt x="17009" y="666393"/>
                    <a:pt x="17009" y="666393"/>
                    <a:pt x="17009" y="666393"/>
                  </a:cubicBezTo>
                  <a:cubicBezTo>
                    <a:pt x="17009" y="664491"/>
                    <a:pt x="17009" y="662589"/>
                    <a:pt x="16057" y="661638"/>
                  </a:cubicBezTo>
                  <a:cubicBezTo>
                    <a:pt x="16057" y="661638"/>
                    <a:pt x="16057" y="661638"/>
                    <a:pt x="16057" y="661638"/>
                  </a:cubicBezTo>
                  <a:cubicBezTo>
                    <a:pt x="16057" y="661638"/>
                    <a:pt x="16057" y="660687"/>
                    <a:pt x="16057" y="659736"/>
                  </a:cubicBezTo>
                  <a:lnTo>
                    <a:pt x="16057" y="659736"/>
                  </a:lnTo>
                  <a:cubicBezTo>
                    <a:pt x="16057" y="659736"/>
                    <a:pt x="16057" y="657834"/>
                    <a:pt x="16057" y="656883"/>
                  </a:cubicBezTo>
                  <a:lnTo>
                    <a:pt x="16057" y="656883"/>
                  </a:lnTo>
                  <a:cubicBezTo>
                    <a:pt x="16057" y="656883"/>
                    <a:pt x="16057" y="654981"/>
                    <a:pt x="16057" y="654981"/>
                  </a:cubicBezTo>
                  <a:lnTo>
                    <a:pt x="16057" y="654981"/>
                  </a:lnTo>
                  <a:cubicBezTo>
                    <a:pt x="16057" y="653079"/>
                    <a:pt x="16057" y="652128"/>
                    <a:pt x="16057" y="650227"/>
                  </a:cubicBezTo>
                  <a:lnTo>
                    <a:pt x="16057" y="650227"/>
                  </a:lnTo>
                  <a:cubicBezTo>
                    <a:pt x="16057" y="649276"/>
                    <a:pt x="16057" y="648325"/>
                    <a:pt x="16057" y="647374"/>
                  </a:cubicBezTo>
                  <a:lnTo>
                    <a:pt x="16057" y="645472"/>
                  </a:lnTo>
                  <a:lnTo>
                    <a:pt x="16057" y="645472"/>
                  </a:lnTo>
                  <a:lnTo>
                    <a:pt x="16057" y="643570"/>
                  </a:lnTo>
                  <a:lnTo>
                    <a:pt x="16057" y="643570"/>
                  </a:lnTo>
                  <a:cubicBezTo>
                    <a:pt x="16057" y="636913"/>
                    <a:pt x="16057" y="628355"/>
                    <a:pt x="17009" y="616943"/>
                  </a:cubicBezTo>
                  <a:cubicBezTo>
                    <a:pt x="19863" y="598875"/>
                    <a:pt x="23668" y="568445"/>
                    <a:pt x="26522" y="555131"/>
                  </a:cubicBezTo>
                  <a:cubicBezTo>
                    <a:pt x="30328" y="535161"/>
                    <a:pt x="24620" y="521848"/>
                    <a:pt x="12252" y="511388"/>
                  </a:cubicBezTo>
                  <a:cubicBezTo>
                    <a:pt x="-3922" y="497123"/>
                    <a:pt x="-3922" y="475251"/>
                    <a:pt x="11300" y="458134"/>
                  </a:cubicBezTo>
                  <a:cubicBezTo>
                    <a:pt x="19863" y="448625"/>
                    <a:pt x="30328" y="444821"/>
                    <a:pt x="39842" y="440066"/>
                  </a:cubicBezTo>
                  <a:cubicBezTo>
                    <a:pt x="96924" y="417243"/>
                    <a:pt x="153056" y="388715"/>
                    <a:pt x="211090" y="367794"/>
                  </a:cubicBezTo>
                  <a:cubicBezTo>
                    <a:pt x="245339" y="355432"/>
                    <a:pt x="643967" y="179506"/>
                    <a:pt x="657286" y="174751"/>
                  </a:cubicBezTo>
                  <a:cubicBezTo>
                    <a:pt x="693439" y="162389"/>
                    <a:pt x="728639" y="145271"/>
                    <a:pt x="764792" y="134811"/>
                  </a:cubicBezTo>
                  <a:cubicBezTo>
                    <a:pt x="782868" y="130056"/>
                    <a:pt x="799993" y="123399"/>
                    <a:pt x="818069" y="118645"/>
                  </a:cubicBezTo>
                  <a:cubicBezTo>
                    <a:pt x="832340" y="114841"/>
                    <a:pt x="834242" y="107233"/>
                    <a:pt x="829486" y="89165"/>
                  </a:cubicBezTo>
                  <a:cubicBezTo>
                    <a:pt x="823777" y="69195"/>
                    <a:pt x="819972" y="49225"/>
                    <a:pt x="816166" y="28304"/>
                  </a:cubicBezTo>
                  <a:cubicBezTo>
                    <a:pt x="813312" y="8334"/>
                    <a:pt x="817118" y="-3077"/>
                    <a:pt x="831388" y="727"/>
                  </a:cubicBezTo>
                  <a:cubicBezTo>
                    <a:pt x="849465" y="5482"/>
                    <a:pt x="897033" y="24501"/>
                    <a:pt x="942699" y="42569"/>
                  </a:cubicBezTo>
                  <a:lnTo>
                    <a:pt x="942699" y="42569"/>
                  </a:lnTo>
                  <a:cubicBezTo>
                    <a:pt x="942699" y="42569"/>
                    <a:pt x="944602" y="42569"/>
                    <a:pt x="945554" y="43520"/>
                  </a:cubicBezTo>
                  <a:cubicBezTo>
                    <a:pt x="945554" y="43520"/>
                    <a:pt x="945554" y="43520"/>
                    <a:pt x="945554" y="43520"/>
                  </a:cubicBezTo>
                  <a:cubicBezTo>
                    <a:pt x="945554" y="43520"/>
                    <a:pt x="947456" y="43520"/>
                    <a:pt x="948408" y="44470"/>
                  </a:cubicBezTo>
                  <a:cubicBezTo>
                    <a:pt x="948408" y="44470"/>
                    <a:pt x="948408" y="44470"/>
                    <a:pt x="948408" y="44470"/>
                  </a:cubicBezTo>
                  <a:cubicBezTo>
                    <a:pt x="949359" y="44470"/>
                    <a:pt x="950311" y="44470"/>
                    <a:pt x="951262" y="45421"/>
                  </a:cubicBezTo>
                  <a:cubicBezTo>
                    <a:pt x="951262" y="45421"/>
                    <a:pt x="951262" y="45421"/>
                    <a:pt x="951262" y="45421"/>
                  </a:cubicBezTo>
                  <a:cubicBezTo>
                    <a:pt x="952213" y="45421"/>
                    <a:pt x="953165" y="45421"/>
                    <a:pt x="954116" y="46372"/>
                  </a:cubicBezTo>
                  <a:cubicBezTo>
                    <a:pt x="954116" y="46372"/>
                    <a:pt x="954116" y="46372"/>
                    <a:pt x="954116" y="46372"/>
                  </a:cubicBezTo>
                  <a:cubicBezTo>
                    <a:pt x="955068" y="46372"/>
                    <a:pt x="956019" y="46372"/>
                    <a:pt x="956970" y="47323"/>
                  </a:cubicBezTo>
                  <a:cubicBezTo>
                    <a:pt x="956970" y="47323"/>
                    <a:pt x="956970" y="47323"/>
                    <a:pt x="956970" y="47323"/>
                  </a:cubicBezTo>
                  <a:cubicBezTo>
                    <a:pt x="965532" y="51127"/>
                    <a:pt x="973144" y="53980"/>
                    <a:pt x="980755" y="56833"/>
                  </a:cubicBezTo>
                  <a:cubicBezTo>
                    <a:pt x="980755" y="56833"/>
                    <a:pt x="982657" y="56833"/>
                    <a:pt x="983609" y="57784"/>
                  </a:cubicBezTo>
                  <a:cubicBezTo>
                    <a:pt x="983609" y="57784"/>
                    <a:pt x="983609" y="57784"/>
                    <a:pt x="983609" y="57784"/>
                  </a:cubicBezTo>
                  <a:cubicBezTo>
                    <a:pt x="983609" y="57784"/>
                    <a:pt x="985511" y="57784"/>
                    <a:pt x="986463" y="58735"/>
                  </a:cubicBezTo>
                  <a:cubicBezTo>
                    <a:pt x="986463" y="58735"/>
                    <a:pt x="986463" y="58735"/>
                    <a:pt x="986463" y="58735"/>
                  </a:cubicBezTo>
                  <a:cubicBezTo>
                    <a:pt x="986463" y="58735"/>
                    <a:pt x="988366" y="58735"/>
                    <a:pt x="989317" y="59686"/>
                  </a:cubicBezTo>
                  <a:cubicBezTo>
                    <a:pt x="989317" y="59686"/>
                    <a:pt x="989317" y="59686"/>
                    <a:pt x="989317" y="59686"/>
                  </a:cubicBezTo>
                  <a:cubicBezTo>
                    <a:pt x="989317" y="59686"/>
                    <a:pt x="991220" y="59686"/>
                    <a:pt x="992171" y="60637"/>
                  </a:cubicBezTo>
                  <a:cubicBezTo>
                    <a:pt x="992171" y="60637"/>
                    <a:pt x="992171" y="60637"/>
                    <a:pt x="992171" y="60637"/>
                  </a:cubicBezTo>
                  <a:cubicBezTo>
                    <a:pt x="992171" y="60637"/>
                    <a:pt x="994074" y="60637"/>
                    <a:pt x="995025" y="61588"/>
                  </a:cubicBezTo>
                  <a:cubicBezTo>
                    <a:pt x="995025" y="61588"/>
                    <a:pt x="995025" y="61588"/>
                    <a:pt x="995025" y="61588"/>
                  </a:cubicBezTo>
                  <a:cubicBezTo>
                    <a:pt x="998831" y="63489"/>
                    <a:pt x="1001685" y="64441"/>
                    <a:pt x="1005490" y="66342"/>
                  </a:cubicBezTo>
                  <a:cubicBezTo>
                    <a:pt x="1005490" y="66342"/>
                    <a:pt x="1005490" y="66342"/>
                    <a:pt x="1005490" y="66342"/>
                  </a:cubicBezTo>
                  <a:cubicBezTo>
                    <a:pt x="1005490" y="66342"/>
                    <a:pt x="1006442" y="66342"/>
                    <a:pt x="1007393" y="66342"/>
                  </a:cubicBezTo>
                  <a:cubicBezTo>
                    <a:pt x="1007393" y="66342"/>
                    <a:pt x="1007393" y="66342"/>
                    <a:pt x="1007393" y="66342"/>
                  </a:cubicBezTo>
                  <a:cubicBezTo>
                    <a:pt x="1007393" y="66342"/>
                    <a:pt x="1008345" y="66342"/>
                    <a:pt x="1009296" y="66342"/>
                  </a:cubicBezTo>
                  <a:cubicBezTo>
                    <a:pt x="1009296" y="66342"/>
                    <a:pt x="1009296" y="66342"/>
                    <a:pt x="1009296" y="66342"/>
                  </a:cubicBezTo>
                  <a:cubicBezTo>
                    <a:pt x="1009296" y="66342"/>
                    <a:pt x="1009296" y="66342"/>
                    <a:pt x="1011199" y="66342"/>
                  </a:cubicBezTo>
                  <a:cubicBezTo>
                    <a:pt x="1011199" y="66342"/>
                    <a:pt x="1011199" y="66342"/>
                    <a:pt x="1011199" y="66342"/>
                  </a:cubicBezTo>
                  <a:cubicBezTo>
                    <a:pt x="1011199" y="66342"/>
                    <a:pt x="1011199" y="66342"/>
                    <a:pt x="1012150" y="66342"/>
                  </a:cubicBezTo>
                  <a:cubicBezTo>
                    <a:pt x="1012150" y="66342"/>
                    <a:pt x="1012150" y="66342"/>
                    <a:pt x="1012150" y="66342"/>
                  </a:cubicBezTo>
                  <a:cubicBezTo>
                    <a:pt x="1012150" y="66342"/>
                    <a:pt x="1012150" y="66342"/>
                    <a:pt x="1013101" y="66342"/>
                  </a:cubicBezTo>
                  <a:cubicBezTo>
                    <a:pt x="1013101" y="66342"/>
                    <a:pt x="1013101" y="66342"/>
                    <a:pt x="1014053" y="66342"/>
                  </a:cubicBezTo>
                  <a:cubicBezTo>
                    <a:pt x="1014053" y="66342"/>
                    <a:pt x="1014053" y="66342"/>
                    <a:pt x="1015004" y="66342"/>
                  </a:cubicBezTo>
                  <a:cubicBezTo>
                    <a:pt x="1015004" y="66342"/>
                    <a:pt x="1015004" y="66342"/>
                    <a:pt x="1015956" y="66342"/>
                  </a:cubicBezTo>
                  <a:cubicBezTo>
                    <a:pt x="1015956" y="66342"/>
                    <a:pt x="1015956" y="66342"/>
                    <a:pt x="1015956" y="66342"/>
                  </a:cubicBezTo>
                  <a:cubicBezTo>
                    <a:pt x="1015956" y="66342"/>
                    <a:pt x="1015956" y="66342"/>
                    <a:pt x="1016907" y="66342"/>
                  </a:cubicBezTo>
                  <a:cubicBezTo>
                    <a:pt x="1016907" y="66342"/>
                    <a:pt x="1016907" y="66342"/>
                    <a:pt x="1016907" y="66342"/>
                  </a:cubicBezTo>
                  <a:cubicBezTo>
                    <a:pt x="1016907" y="66342"/>
                    <a:pt x="1016907" y="66342"/>
                    <a:pt x="1017858" y="66342"/>
                  </a:cubicBezTo>
                  <a:cubicBezTo>
                    <a:pt x="1017858" y="66342"/>
                    <a:pt x="1017858" y="66342"/>
                    <a:pt x="1017858" y="66342"/>
                  </a:cubicBezTo>
                  <a:cubicBezTo>
                    <a:pt x="1017858" y="66342"/>
                    <a:pt x="1017858" y="66342"/>
                    <a:pt x="1018810" y="66342"/>
                  </a:cubicBezTo>
                  <a:cubicBezTo>
                    <a:pt x="1018810" y="66342"/>
                    <a:pt x="1018810" y="66342"/>
                    <a:pt x="1018810" y="66342"/>
                  </a:cubicBezTo>
                  <a:cubicBezTo>
                    <a:pt x="1018810" y="66342"/>
                    <a:pt x="1019761" y="66342"/>
                    <a:pt x="1020713" y="66342"/>
                  </a:cubicBezTo>
                  <a:cubicBezTo>
                    <a:pt x="1048303" y="78705"/>
                    <a:pt x="1068282" y="97724"/>
                    <a:pt x="1041643" y="147173"/>
                  </a:cubicBezTo>
                  <a:close/>
                </a:path>
              </a:pathLst>
            </a:custGeom>
            <a:solidFill>
              <a:srgbClr val="EC7C69"/>
            </a:solidFill>
            <a:ln w="9508"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id="{7AF3413D-DED8-2F04-B3CE-63CBA7F01A16}"/>
                </a:ext>
              </a:extLst>
            </p:cNvPr>
            <p:cNvGrpSpPr/>
            <p:nvPr/>
          </p:nvGrpSpPr>
          <p:grpSpPr>
            <a:xfrm>
              <a:off x="6514149" y="3600310"/>
              <a:ext cx="2540597" cy="1848198"/>
              <a:chOff x="7451356" y="3368393"/>
              <a:chExt cx="2245760" cy="1336865"/>
            </a:xfrm>
            <a:solidFill>
              <a:srgbClr val="414141"/>
            </a:solidFill>
          </p:grpSpPr>
          <p:sp>
            <p:nvSpPr>
              <p:cNvPr id="21" name="Freeform 1023">
                <a:extLst>
                  <a:ext uri="{FF2B5EF4-FFF2-40B4-BE49-F238E27FC236}">
                    <a16:creationId xmlns:a16="http://schemas.microsoft.com/office/drawing/2014/main" id="{304D77C5-BA6B-6881-851D-35876E0C2645}"/>
                  </a:ext>
                </a:extLst>
              </p:cNvPr>
              <p:cNvSpPr/>
              <p:nvPr/>
            </p:nvSpPr>
            <p:spPr>
              <a:xfrm>
                <a:off x="8281896" y="4112092"/>
                <a:ext cx="541" cy="1985"/>
              </a:xfrm>
              <a:custGeom>
                <a:avLst/>
                <a:gdLst>
                  <a:gd name="connsiteX0" fmla="*/ 542 w 541"/>
                  <a:gd name="connsiteY0" fmla="*/ 1985 h 1985"/>
                  <a:gd name="connsiteX1" fmla="*/ 0 w 541"/>
                  <a:gd name="connsiteY1" fmla="*/ 0 h 1985"/>
                  <a:gd name="connsiteX2" fmla="*/ 542 w 541"/>
                  <a:gd name="connsiteY2" fmla="*/ 1985 h 1985"/>
                </a:gdLst>
                <a:ahLst/>
                <a:cxnLst>
                  <a:cxn ang="0">
                    <a:pos x="connsiteX0" y="connsiteY0"/>
                  </a:cxn>
                  <a:cxn ang="0">
                    <a:pos x="connsiteX1" y="connsiteY1"/>
                  </a:cxn>
                  <a:cxn ang="0">
                    <a:pos x="connsiteX2" y="connsiteY2"/>
                  </a:cxn>
                </a:cxnLst>
                <a:rect l="l" t="t" r="r" b="b"/>
                <a:pathLst>
                  <a:path w="541" h="1985">
                    <a:moveTo>
                      <a:pt x="542" y="1985"/>
                    </a:moveTo>
                    <a:cubicBezTo>
                      <a:pt x="361" y="1263"/>
                      <a:pt x="181" y="722"/>
                      <a:pt x="0" y="0"/>
                    </a:cubicBezTo>
                    <a:cubicBezTo>
                      <a:pt x="0" y="542"/>
                      <a:pt x="181" y="1263"/>
                      <a:pt x="542" y="1985"/>
                    </a:cubicBezTo>
                    <a:close/>
                  </a:path>
                </a:pathLst>
              </a:custGeom>
              <a:grpFill/>
              <a:ln w="1804" cap="flat">
                <a:solidFill>
                  <a:srgbClr val="414141"/>
                </a:solidFill>
                <a:prstDash val="solid"/>
                <a:miter/>
              </a:ln>
            </p:spPr>
            <p:txBody>
              <a:bodyPr rtlCol="0" anchor="ctr"/>
              <a:lstStyle/>
              <a:p>
                <a:endParaRPr lang="en-US"/>
              </a:p>
            </p:txBody>
          </p:sp>
          <p:sp>
            <p:nvSpPr>
              <p:cNvPr id="22" name="Freeform 1024">
                <a:extLst>
                  <a:ext uri="{FF2B5EF4-FFF2-40B4-BE49-F238E27FC236}">
                    <a16:creationId xmlns:a16="http://schemas.microsoft.com/office/drawing/2014/main" id="{E23D2CA1-CB7F-31D8-1951-5F7746B5BE35}"/>
                  </a:ext>
                </a:extLst>
              </p:cNvPr>
              <p:cNvSpPr/>
              <p:nvPr/>
            </p:nvSpPr>
            <p:spPr>
              <a:xfrm>
                <a:off x="9179031" y="3884696"/>
                <a:ext cx="1443" cy="2526"/>
              </a:xfrm>
              <a:custGeom>
                <a:avLst/>
                <a:gdLst>
                  <a:gd name="connsiteX0" fmla="*/ 1444 w 1443"/>
                  <a:gd name="connsiteY0" fmla="*/ 2526 h 2526"/>
                  <a:gd name="connsiteX1" fmla="*/ 0 w 1443"/>
                  <a:gd name="connsiteY1" fmla="*/ 0 h 2526"/>
                  <a:gd name="connsiteX2" fmla="*/ 1444 w 1443"/>
                  <a:gd name="connsiteY2" fmla="*/ 2526 h 2526"/>
                </a:gdLst>
                <a:ahLst/>
                <a:cxnLst>
                  <a:cxn ang="0">
                    <a:pos x="connsiteX0" y="connsiteY0"/>
                  </a:cxn>
                  <a:cxn ang="0">
                    <a:pos x="connsiteX1" y="connsiteY1"/>
                  </a:cxn>
                  <a:cxn ang="0">
                    <a:pos x="connsiteX2" y="connsiteY2"/>
                  </a:cxn>
                </a:cxnLst>
                <a:rect l="l" t="t" r="r" b="b"/>
                <a:pathLst>
                  <a:path w="1443" h="2526">
                    <a:moveTo>
                      <a:pt x="1444" y="2526"/>
                    </a:moveTo>
                    <a:cubicBezTo>
                      <a:pt x="902" y="1624"/>
                      <a:pt x="542" y="902"/>
                      <a:pt x="0" y="0"/>
                    </a:cubicBezTo>
                    <a:cubicBezTo>
                      <a:pt x="542" y="902"/>
                      <a:pt x="902" y="1624"/>
                      <a:pt x="1444" y="2526"/>
                    </a:cubicBezTo>
                    <a:close/>
                  </a:path>
                </a:pathLst>
              </a:custGeom>
              <a:grpFill/>
              <a:ln w="1804" cap="flat">
                <a:solidFill>
                  <a:srgbClr val="414141"/>
                </a:solidFill>
                <a:prstDash val="solid"/>
                <a:miter/>
              </a:ln>
            </p:spPr>
            <p:txBody>
              <a:bodyPr rtlCol="0" anchor="ctr"/>
              <a:lstStyle/>
              <a:p>
                <a:endParaRPr lang="en-US"/>
              </a:p>
            </p:txBody>
          </p:sp>
          <p:sp>
            <p:nvSpPr>
              <p:cNvPr id="23" name="Freeform 1025">
                <a:extLst>
                  <a:ext uri="{FF2B5EF4-FFF2-40B4-BE49-F238E27FC236}">
                    <a16:creationId xmlns:a16="http://schemas.microsoft.com/office/drawing/2014/main" id="{43F7220C-9D49-75BA-196C-11C0918373DA}"/>
                  </a:ext>
                </a:extLst>
              </p:cNvPr>
              <p:cNvSpPr/>
              <p:nvPr/>
            </p:nvSpPr>
            <p:spPr>
              <a:xfrm>
                <a:off x="9114782" y="3894261"/>
                <a:ext cx="360" cy="1082"/>
              </a:xfrm>
              <a:custGeom>
                <a:avLst/>
                <a:gdLst>
                  <a:gd name="connsiteX0" fmla="*/ 361 w 360"/>
                  <a:gd name="connsiteY0" fmla="*/ 0 h 1082"/>
                  <a:gd name="connsiteX1" fmla="*/ 0 w 360"/>
                  <a:gd name="connsiteY1" fmla="*/ 1083 h 1082"/>
                  <a:gd name="connsiteX2" fmla="*/ 361 w 360"/>
                  <a:gd name="connsiteY2" fmla="*/ 0 h 1082"/>
                </a:gdLst>
                <a:ahLst/>
                <a:cxnLst>
                  <a:cxn ang="0">
                    <a:pos x="connsiteX0" y="connsiteY0"/>
                  </a:cxn>
                  <a:cxn ang="0">
                    <a:pos x="connsiteX1" y="connsiteY1"/>
                  </a:cxn>
                  <a:cxn ang="0">
                    <a:pos x="connsiteX2" y="connsiteY2"/>
                  </a:cxn>
                </a:cxnLst>
                <a:rect l="l" t="t" r="r" b="b"/>
                <a:pathLst>
                  <a:path w="360" h="1082">
                    <a:moveTo>
                      <a:pt x="361" y="0"/>
                    </a:moveTo>
                    <a:cubicBezTo>
                      <a:pt x="181" y="361"/>
                      <a:pt x="181" y="722"/>
                      <a:pt x="0" y="1083"/>
                    </a:cubicBezTo>
                    <a:cubicBezTo>
                      <a:pt x="181" y="72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4" name="Freeform 1026">
                <a:extLst>
                  <a:ext uri="{FF2B5EF4-FFF2-40B4-BE49-F238E27FC236}">
                    <a16:creationId xmlns:a16="http://schemas.microsoft.com/office/drawing/2014/main" id="{9871CC11-1B65-055C-AC98-2DA96C0206DB}"/>
                  </a:ext>
                </a:extLst>
              </p:cNvPr>
              <p:cNvSpPr/>
              <p:nvPr/>
            </p:nvSpPr>
            <p:spPr>
              <a:xfrm>
                <a:off x="8280091" y="4100542"/>
                <a:ext cx="180" cy="1984"/>
              </a:xfrm>
              <a:custGeom>
                <a:avLst/>
                <a:gdLst>
                  <a:gd name="connsiteX0" fmla="*/ 181 w 180"/>
                  <a:gd name="connsiteY0" fmla="*/ 1985 h 1984"/>
                  <a:gd name="connsiteX1" fmla="*/ 0 w 180"/>
                  <a:gd name="connsiteY1" fmla="*/ 0 h 1984"/>
                  <a:gd name="connsiteX2" fmla="*/ 181 w 180"/>
                  <a:gd name="connsiteY2" fmla="*/ 1985 h 1984"/>
                </a:gdLst>
                <a:ahLst/>
                <a:cxnLst>
                  <a:cxn ang="0">
                    <a:pos x="connsiteX0" y="connsiteY0"/>
                  </a:cxn>
                  <a:cxn ang="0">
                    <a:pos x="connsiteX1" y="connsiteY1"/>
                  </a:cxn>
                  <a:cxn ang="0">
                    <a:pos x="connsiteX2" y="connsiteY2"/>
                  </a:cxn>
                </a:cxnLst>
                <a:rect l="l" t="t" r="r" b="b"/>
                <a:pathLst>
                  <a:path w="180" h="1984">
                    <a:moveTo>
                      <a:pt x="181" y="1985"/>
                    </a:moveTo>
                    <a:cubicBezTo>
                      <a:pt x="181" y="1263"/>
                      <a:pt x="181" y="722"/>
                      <a:pt x="0" y="0"/>
                    </a:cubicBezTo>
                    <a:cubicBezTo>
                      <a:pt x="181" y="722"/>
                      <a:pt x="181" y="1443"/>
                      <a:pt x="181" y="1985"/>
                    </a:cubicBezTo>
                    <a:close/>
                  </a:path>
                </a:pathLst>
              </a:custGeom>
              <a:grpFill/>
              <a:ln w="1804" cap="flat">
                <a:solidFill>
                  <a:srgbClr val="414141"/>
                </a:solidFill>
                <a:prstDash val="solid"/>
                <a:miter/>
              </a:ln>
            </p:spPr>
            <p:txBody>
              <a:bodyPr rtlCol="0" anchor="ctr"/>
              <a:lstStyle/>
              <a:p>
                <a:endParaRPr lang="en-US"/>
              </a:p>
            </p:txBody>
          </p:sp>
          <p:sp>
            <p:nvSpPr>
              <p:cNvPr id="25" name="Freeform 1027">
                <a:extLst>
                  <a:ext uri="{FF2B5EF4-FFF2-40B4-BE49-F238E27FC236}">
                    <a16:creationId xmlns:a16="http://schemas.microsoft.com/office/drawing/2014/main" id="{28CCDE34-337A-60BB-747C-E32528476F07}"/>
                  </a:ext>
                </a:extLst>
              </p:cNvPr>
              <p:cNvSpPr/>
              <p:nvPr/>
            </p:nvSpPr>
            <p:spPr>
              <a:xfrm>
                <a:off x="9113519" y="3898412"/>
                <a:ext cx="360" cy="1263"/>
              </a:xfrm>
              <a:custGeom>
                <a:avLst/>
                <a:gdLst>
                  <a:gd name="connsiteX0" fmla="*/ 361 w 360"/>
                  <a:gd name="connsiteY0" fmla="*/ 0 h 1263"/>
                  <a:gd name="connsiteX1" fmla="*/ 0 w 360"/>
                  <a:gd name="connsiteY1" fmla="*/ 1263 h 1263"/>
                  <a:gd name="connsiteX2" fmla="*/ 361 w 360"/>
                  <a:gd name="connsiteY2" fmla="*/ 0 h 1263"/>
                </a:gdLst>
                <a:ahLst/>
                <a:cxnLst>
                  <a:cxn ang="0">
                    <a:pos x="connsiteX0" y="connsiteY0"/>
                  </a:cxn>
                  <a:cxn ang="0">
                    <a:pos x="connsiteX1" y="connsiteY1"/>
                  </a:cxn>
                  <a:cxn ang="0">
                    <a:pos x="connsiteX2" y="connsiteY2"/>
                  </a:cxn>
                </a:cxnLst>
                <a:rect l="l" t="t" r="r" b="b"/>
                <a:pathLst>
                  <a:path w="360" h="1263">
                    <a:moveTo>
                      <a:pt x="361" y="0"/>
                    </a:moveTo>
                    <a:cubicBezTo>
                      <a:pt x="181" y="361"/>
                      <a:pt x="181" y="722"/>
                      <a:pt x="0" y="1263"/>
                    </a:cubicBezTo>
                    <a:cubicBezTo>
                      <a:pt x="0" y="902"/>
                      <a:pt x="181" y="361"/>
                      <a:pt x="361" y="0"/>
                    </a:cubicBezTo>
                    <a:close/>
                  </a:path>
                </a:pathLst>
              </a:custGeom>
              <a:grpFill/>
              <a:ln w="1804" cap="flat">
                <a:solidFill>
                  <a:srgbClr val="414141"/>
                </a:solidFill>
                <a:prstDash val="solid"/>
                <a:miter/>
              </a:ln>
            </p:spPr>
            <p:txBody>
              <a:bodyPr rtlCol="0" anchor="ctr"/>
              <a:lstStyle/>
              <a:p>
                <a:endParaRPr lang="en-US"/>
              </a:p>
            </p:txBody>
          </p:sp>
          <p:sp>
            <p:nvSpPr>
              <p:cNvPr id="27" name="Freeform 1028">
                <a:extLst>
                  <a:ext uri="{FF2B5EF4-FFF2-40B4-BE49-F238E27FC236}">
                    <a16:creationId xmlns:a16="http://schemas.microsoft.com/office/drawing/2014/main" id="{D83B3931-B14C-8BD8-4B31-C6790A51F5F7}"/>
                  </a:ext>
                </a:extLst>
              </p:cNvPr>
              <p:cNvSpPr/>
              <p:nvPr/>
            </p:nvSpPr>
            <p:spPr>
              <a:xfrm>
                <a:off x="8280091" y="4098376"/>
                <a:ext cx="1804" cy="2166"/>
              </a:xfrm>
              <a:custGeom>
                <a:avLst/>
                <a:gdLst>
                  <a:gd name="connsiteX0" fmla="*/ 0 w 1804"/>
                  <a:gd name="connsiteY0" fmla="*/ 2166 h 2166"/>
                  <a:gd name="connsiteX1" fmla="*/ 0 w 1804"/>
                  <a:gd name="connsiteY1" fmla="*/ 0 h 2166"/>
                  <a:gd name="connsiteX2" fmla="*/ 0 w 1804"/>
                  <a:gd name="connsiteY2" fmla="*/ 2166 h 2166"/>
                </a:gdLst>
                <a:ahLst/>
                <a:cxnLst>
                  <a:cxn ang="0">
                    <a:pos x="connsiteX0" y="connsiteY0"/>
                  </a:cxn>
                  <a:cxn ang="0">
                    <a:pos x="connsiteX1" y="connsiteY1"/>
                  </a:cxn>
                  <a:cxn ang="0">
                    <a:pos x="connsiteX2" y="connsiteY2"/>
                  </a:cxn>
                </a:cxnLst>
                <a:rect l="l" t="t" r="r" b="b"/>
                <a:pathLst>
                  <a:path w="1804" h="2166">
                    <a:moveTo>
                      <a:pt x="0" y="2166"/>
                    </a:moveTo>
                    <a:cubicBezTo>
                      <a:pt x="0" y="1444"/>
                      <a:pt x="0" y="722"/>
                      <a:pt x="0" y="0"/>
                    </a:cubicBezTo>
                    <a:cubicBezTo>
                      <a:pt x="0" y="722"/>
                      <a:pt x="0" y="1444"/>
                      <a:pt x="0" y="2166"/>
                    </a:cubicBezTo>
                    <a:close/>
                  </a:path>
                </a:pathLst>
              </a:custGeom>
              <a:grpFill/>
              <a:ln w="1804" cap="flat">
                <a:solidFill>
                  <a:srgbClr val="414141"/>
                </a:solidFill>
                <a:prstDash val="solid"/>
                <a:miter/>
              </a:ln>
            </p:spPr>
            <p:txBody>
              <a:bodyPr rtlCol="0" anchor="ctr"/>
              <a:lstStyle/>
              <a:p>
                <a:endParaRPr lang="en-US"/>
              </a:p>
            </p:txBody>
          </p:sp>
          <p:sp>
            <p:nvSpPr>
              <p:cNvPr id="29" name="Freeform 1029">
                <a:extLst>
                  <a:ext uri="{FF2B5EF4-FFF2-40B4-BE49-F238E27FC236}">
                    <a16:creationId xmlns:a16="http://schemas.microsoft.com/office/drawing/2014/main" id="{FC3ECFD7-BA9A-C261-8ABE-B2CDF15A63D8}"/>
                  </a:ext>
                </a:extLst>
              </p:cNvPr>
              <p:cNvSpPr/>
              <p:nvPr/>
            </p:nvSpPr>
            <p:spPr>
              <a:xfrm>
                <a:off x="9538715" y="3521041"/>
                <a:ext cx="31221" cy="9384"/>
              </a:xfrm>
              <a:custGeom>
                <a:avLst/>
                <a:gdLst>
                  <a:gd name="connsiteX0" fmla="*/ 0 w 31221"/>
                  <a:gd name="connsiteY0" fmla="*/ 0 h 9384"/>
                  <a:gd name="connsiteX1" fmla="*/ 31222 w 31221"/>
                  <a:gd name="connsiteY1" fmla="*/ 9385 h 9384"/>
                  <a:gd name="connsiteX2" fmla="*/ 0 w 31221"/>
                  <a:gd name="connsiteY2" fmla="*/ 0 h 9384"/>
                </a:gdLst>
                <a:ahLst/>
                <a:cxnLst>
                  <a:cxn ang="0">
                    <a:pos x="connsiteX0" y="connsiteY0"/>
                  </a:cxn>
                  <a:cxn ang="0">
                    <a:pos x="connsiteX1" y="connsiteY1"/>
                  </a:cxn>
                  <a:cxn ang="0">
                    <a:pos x="connsiteX2" y="connsiteY2"/>
                  </a:cxn>
                </a:cxnLst>
                <a:rect l="l" t="t" r="r" b="b"/>
                <a:pathLst>
                  <a:path w="31221" h="9384">
                    <a:moveTo>
                      <a:pt x="0" y="0"/>
                    </a:moveTo>
                    <a:cubicBezTo>
                      <a:pt x="10828" y="3249"/>
                      <a:pt x="21296" y="6317"/>
                      <a:pt x="31222" y="9385"/>
                    </a:cubicBezTo>
                    <a:cubicBezTo>
                      <a:pt x="21296" y="6317"/>
                      <a:pt x="10828" y="3249"/>
                      <a:pt x="0" y="0"/>
                    </a:cubicBezTo>
                    <a:close/>
                  </a:path>
                </a:pathLst>
              </a:custGeom>
              <a:grpFill/>
              <a:ln w="1804" cap="flat">
                <a:solidFill>
                  <a:srgbClr val="414141"/>
                </a:solidFill>
                <a:prstDash val="solid"/>
                <a:miter/>
              </a:ln>
            </p:spPr>
            <p:txBody>
              <a:bodyPr rtlCol="0" anchor="ctr"/>
              <a:lstStyle/>
              <a:p>
                <a:endParaRPr lang="en-US"/>
              </a:p>
            </p:txBody>
          </p:sp>
          <p:sp>
            <p:nvSpPr>
              <p:cNvPr id="30" name="Freeform 1030">
                <a:extLst>
                  <a:ext uri="{FF2B5EF4-FFF2-40B4-BE49-F238E27FC236}">
                    <a16:creationId xmlns:a16="http://schemas.microsoft.com/office/drawing/2014/main" id="{D12BBB2A-EF37-6D04-34D2-7EF6B5EBEFF4}"/>
                  </a:ext>
                </a:extLst>
              </p:cNvPr>
              <p:cNvSpPr/>
              <p:nvPr/>
            </p:nvSpPr>
            <p:spPr>
              <a:xfrm>
                <a:off x="8284423" y="4119853"/>
                <a:ext cx="902" cy="2165"/>
              </a:xfrm>
              <a:custGeom>
                <a:avLst/>
                <a:gdLst>
                  <a:gd name="connsiteX0" fmla="*/ 902 w 902"/>
                  <a:gd name="connsiteY0" fmla="*/ 2166 h 2165"/>
                  <a:gd name="connsiteX1" fmla="*/ 0 w 902"/>
                  <a:gd name="connsiteY1" fmla="*/ 0 h 2165"/>
                  <a:gd name="connsiteX2" fmla="*/ 902 w 902"/>
                  <a:gd name="connsiteY2" fmla="*/ 2166 h 2165"/>
                </a:gdLst>
                <a:ahLst/>
                <a:cxnLst>
                  <a:cxn ang="0">
                    <a:pos x="connsiteX0" y="connsiteY0"/>
                  </a:cxn>
                  <a:cxn ang="0">
                    <a:pos x="connsiteX1" y="connsiteY1"/>
                  </a:cxn>
                  <a:cxn ang="0">
                    <a:pos x="connsiteX2" y="connsiteY2"/>
                  </a:cxn>
                </a:cxnLst>
                <a:rect l="l" t="t" r="r" b="b"/>
                <a:pathLst>
                  <a:path w="902" h="2165">
                    <a:moveTo>
                      <a:pt x="902" y="2166"/>
                    </a:moveTo>
                    <a:cubicBezTo>
                      <a:pt x="541" y="1444"/>
                      <a:pt x="361" y="722"/>
                      <a:pt x="0" y="0"/>
                    </a:cubicBezTo>
                    <a:cubicBezTo>
                      <a:pt x="180" y="722"/>
                      <a:pt x="541" y="1444"/>
                      <a:pt x="902" y="2166"/>
                    </a:cubicBezTo>
                    <a:close/>
                  </a:path>
                </a:pathLst>
              </a:custGeom>
              <a:grpFill/>
              <a:ln w="1804" cap="flat">
                <a:solidFill>
                  <a:srgbClr val="414141"/>
                </a:solidFill>
                <a:prstDash val="solid"/>
                <a:miter/>
              </a:ln>
            </p:spPr>
            <p:txBody>
              <a:bodyPr rtlCol="0" anchor="ctr"/>
              <a:lstStyle/>
              <a:p>
                <a:endParaRPr lang="en-US"/>
              </a:p>
            </p:txBody>
          </p:sp>
          <p:sp>
            <p:nvSpPr>
              <p:cNvPr id="31" name="Freeform 1031">
                <a:extLst>
                  <a:ext uri="{FF2B5EF4-FFF2-40B4-BE49-F238E27FC236}">
                    <a16:creationId xmlns:a16="http://schemas.microsoft.com/office/drawing/2014/main" id="{99BEC1A4-7CB4-CA3F-2BF2-CACC1E098E6C}"/>
                  </a:ext>
                </a:extLst>
              </p:cNvPr>
              <p:cNvSpPr/>
              <p:nvPr/>
            </p:nvSpPr>
            <p:spPr>
              <a:xfrm>
                <a:off x="8280091" y="4096211"/>
                <a:ext cx="1804" cy="1985"/>
              </a:xfrm>
              <a:custGeom>
                <a:avLst/>
                <a:gdLst>
                  <a:gd name="connsiteX0" fmla="*/ 0 w 1804"/>
                  <a:gd name="connsiteY0" fmla="*/ 1985 h 1985"/>
                  <a:gd name="connsiteX1" fmla="*/ 0 w 1804"/>
                  <a:gd name="connsiteY1" fmla="*/ 0 h 1985"/>
                  <a:gd name="connsiteX2" fmla="*/ 0 w 1804"/>
                  <a:gd name="connsiteY2" fmla="*/ 1985 h 1985"/>
                </a:gdLst>
                <a:ahLst/>
                <a:cxnLst>
                  <a:cxn ang="0">
                    <a:pos x="connsiteX0" y="connsiteY0"/>
                  </a:cxn>
                  <a:cxn ang="0">
                    <a:pos x="connsiteX1" y="connsiteY1"/>
                  </a:cxn>
                  <a:cxn ang="0">
                    <a:pos x="connsiteX2" y="connsiteY2"/>
                  </a:cxn>
                </a:cxnLst>
                <a:rect l="l" t="t" r="r" b="b"/>
                <a:pathLst>
                  <a:path w="1804" h="1985">
                    <a:moveTo>
                      <a:pt x="0" y="1985"/>
                    </a:moveTo>
                    <a:cubicBezTo>
                      <a:pt x="0" y="1263"/>
                      <a:pt x="0" y="722"/>
                      <a:pt x="0" y="0"/>
                    </a:cubicBezTo>
                    <a:cubicBezTo>
                      <a:pt x="0" y="722"/>
                      <a:pt x="0" y="1444"/>
                      <a:pt x="0" y="1985"/>
                    </a:cubicBezTo>
                    <a:close/>
                  </a:path>
                </a:pathLst>
              </a:custGeom>
              <a:grpFill/>
              <a:ln w="1804" cap="flat">
                <a:solidFill>
                  <a:srgbClr val="414141"/>
                </a:solidFill>
                <a:prstDash val="solid"/>
                <a:miter/>
              </a:ln>
            </p:spPr>
            <p:txBody>
              <a:bodyPr rtlCol="0" anchor="ctr"/>
              <a:lstStyle/>
              <a:p>
                <a:endParaRPr lang="en-US"/>
              </a:p>
            </p:txBody>
          </p:sp>
          <p:sp>
            <p:nvSpPr>
              <p:cNvPr id="32" name="Freeform 1032">
                <a:extLst>
                  <a:ext uri="{FF2B5EF4-FFF2-40B4-BE49-F238E27FC236}">
                    <a16:creationId xmlns:a16="http://schemas.microsoft.com/office/drawing/2014/main" id="{020E2AC9-7E90-A587-867F-1D7029A4C5BF}"/>
                  </a:ext>
                </a:extLst>
              </p:cNvPr>
              <p:cNvSpPr/>
              <p:nvPr/>
            </p:nvSpPr>
            <p:spPr>
              <a:xfrm>
                <a:off x="8282618" y="4114439"/>
                <a:ext cx="1624" cy="4872"/>
              </a:xfrm>
              <a:custGeom>
                <a:avLst/>
                <a:gdLst>
                  <a:gd name="connsiteX0" fmla="*/ 1624 w 1624"/>
                  <a:gd name="connsiteY0" fmla="*/ 4873 h 4872"/>
                  <a:gd name="connsiteX1" fmla="*/ 0 w 1624"/>
                  <a:gd name="connsiteY1" fmla="*/ 0 h 4872"/>
                  <a:gd name="connsiteX2" fmla="*/ 1624 w 1624"/>
                  <a:gd name="connsiteY2" fmla="*/ 4873 h 4872"/>
                </a:gdLst>
                <a:ahLst/>
                <a:cxnLst>
                  <a:cxn ang="0">
                    <a:pos x="connsiteX0" y="connsiteY0"/>
                  </a:cxn>
                  <a:cxn ang="0">
                    <a:pos x="connsiteX1" y="connsiteY1"/>
                  </a:cxn>
                  <a:cxn ang="0">
                    <a:pos x="connsiteX2" y="connsiteY2"/>
                  </a:cxn>
                </a:cxnLst>
                <a:rect l="l" t="t" r="r" b="b"/>
                <a:pathLst>
                  <a:path w="1624" h="4872">
                    <a:moveTo>
                      <a:pt x="1624" y="4873"/>
                    </a:moveTo>
                    <a:cubicBezTo>
                      <a:pt x="902" y="3249"/>
                      <a:pt x="361" y="1624"/>
                      <a:pt x="0" y="0"/>
                    </a:cubicBezTo>
                    <a:cubicBezTo>
                      <a:pt x="361" y="1624"/>
                      <a:pt x="902" y="3068"/>
                      <a:pt x="1624" y="4873"/>
                    </a:cubicBezTo>
                    <a:close/>
                  </a:path>
                </a:pathLst>
              </a:custGeom>
              <a:grpFill/>
              <a:ln w="1804" cap="flat">
                <a:solidFill>
                  <a:srgbClr val="414141"/>
                </a:solidFill>
                <a:prstDash val="solid"/>
                <a:miter/>
              </a:ln>
            </p:spPr>
            <p:txBody>
              <a:bodyPr rtlCol="0" anchor="ctr"/>
              <a:lstStyle/>
              <a:p>
                <a:endParaRPr lang="en-US"/>
              </a:p>
            </p:txBody>
          </p:sp>
          <p:sp>
            <p:nvSpPr>
              <p:cNvPr id="33" name="Freeform 1033">
                <a:extLst>
                  <a:ext uri="{FF2B5EF4-FFF2-40B4-BE49-F238E27FC236}">
                    <a16:creationId xmlns:a16="http://schemas.microsoft.com/office/drawing/2014/main" id="{7C52FA5A-F824-497F-9233-8D031BBE6D48}"/>
                  </a:ext>
                </a:extLst>
              </p:cNvPr>
              <p:cNvSpPr/>
              <p:nvPr/>
            </p:nvSpPr>
            <p:spPr>
              <a:xfrm>
                <a:off x="8285506" y="4122560"/>
                <a:ext cx="1263" cy="2707"/>
              </a:xfrm>
              <a:custGeom>
                <a:avLst/>
                <a:gdLst>
                  <a:gd name="connsiteX0" fmla="*/ 1263 w 1263"/>
                  <a:gd name="connsiteY0" fmla="*/ 2707 h 2707"/>
                  <a:gd name="connsiteX1" fmla="*/ 0 w 1263"/>
                  <a:gd name="connsiteY1" fmla="*/ 0 h 2707"/>
                  <a:gd name="connsiteX2" fmla="*/ 1263 w 1263"/>
                  <a:gd name="connsiteY2" fmla="*/ 2707 h 2707"/>
                </a:gdLst>
                <a:ahLst/>
                <a:cxnLst>
                  <a:cxn ang="0">
                    <a:pos x="connsiteX0" y="connsiteY0"/>
                  </a:cxn>
                  <a:cxn ang="0">
                    <a:pos x="connsiteX1" y="connsiteY1"/>
                  </a:cxn>
                  <a:cxn ang="0">
                    <a:pos x="connsiteX2" y="connsiteY2"/>
                  </a:cxn>
                </a:cxnLst>
                <a:rect l="l" t="t" r="r" b="b"/>
                <a:pathLst>
                  <a:path w="1263" h="2707">
                    <a:moveTo>
                      <a:pt x="1263" y="2707"/>
                    </a:moveTo>
                    <a:cubicBezTo>
                      <a:pt x="902" y="1805"/>
                      <a:pt x="361" y="902"/>
                      <a:pt x="0" y="0"/>
                    </a:cubicBezTo>
                    <a:cubicBezTo>
                      <a:pt x="361" y="902"/>
                      <a:pt x="722" y="1805"/>
                      <a:pt x="1263" y="2707"/>
                    </a:cubicBezTo>
                    <a:close/>
                  </a:path>
                </a:pathLst>
              </a:custGeom>
              <a:grpFill/>
              <a:ln w="1804" cap="flat">
                <a:solidFill>
                  <a:srgbClr val="414141"/>
                </a:solidFill>
                <a:prstDash val="solid"/>
                <a:miter/>
              </a:ln>
            </p:spPr>
            <p:txBody>
              <a:bodyPr rtlCol="0" anchor="ctr"/>
              <a:lstStyle/>
              <a:p>
                <a:endParaRPr lang="en-US"/>
              </a:p>
            </p:txBody>
          </p:sp>
          <p:sp>
            <p:nvSpPr>
              <p:cNvPr id="34" name="Freeform 1034">
                <a:extLst>
                  <a:ext uri="{FF2B5EF4-FFF2-40B4-BE49-F238E27FC236}">
                    <a16:creationId xmlns:a16="http://schemas.microsoft.com/office/drawing/2014/main" id="{92E1247F-2B0A-4FBE-4797-99AD89EB30F7}"/>
                  </a:ext>
                </a:extLst>
              </p:cNvPr>
              <p:cNvSpPr/>
              <p:nvPr/>
            </p:nvSpPr>
            <p:spPr>
              <a:xfrm>
                <a:off x="8286949" y="4125989"/>
                <a:ext cx="1083" cy="2346"/>
              </a:xfrm>
              <a:custGeom>
                <a:avLst/>
                <a:gdLst>
                  <a:gd name="connsiteX0" fmla="*/ 1083 w 1083"/>
                  <a:gd name="connsiteY0" fmla="*/ 2346 h 2346"/>
                  <a:gd name="connsiteX1" fmla="*/ 0 w 1083"/>
                  <a:gd name="connsiteY1" fmla="*/ 0 h 2346"/>
                  <a:gd name="connsiteX2" fmla="*/ 1083 w 1083"/>
                  <a:gd name="connsiteY2" fmla="*/ 2346 h 2346"/>
                </a:gdLst>
                <a:ahLst/>
                <a:cxnLst>
                  <a:cxn ang="0">
                    <a:pos x="connsiteX0" y="connsiteY0"/>
                  </a:cxn>
                  <a:cxn ang="0">
                    <a:pos x="connsiteX1" y="connsiteY1"/>
                  </a:cxn>
                  <a:cxn ang="0">
                    <a:pos x="connsiteX2" y="connsiteY2"/>
                  </a:cxn>
                </a:cxnLst>
                <a:rect l="l" t="t" r="r" b="b"/>
                <a:pathLst>
                  <a:path w="1083" h="2346">
                    <a:moveTo>
                      <a:pt x="1083" y="2346"/>
                    </a:moveTo>
                    <a:cubicBezTo>
                      <a:pt x="722" y="1444"/>
                      <a:pt x="361" y="722"/>
                      <a:pt x="0" y="0"/>
                    </a:cubicBezTo>
                    <a:cubicBezTo>
                      <a:pt x="361" y="722"/>
                      <a:pt x="722" y="1444"/>
                      <a:pt x="1083" y="2346"/>
                    </a:cubicBezTo>
                    <a:close/>
                  </a:path>
                </a:pathLst>
              </a:custGeom>
              <a:grpFill/>
              <a:ln w="1804" cap="flat">
                <a:solidFill>
                  <a:srgbClr val="414141"/>
                </a:solidFill>
                <a:prstDash val="solid"/>
                <a:miter/>
              </a:ln>
            </p:spPr>
            <p:txBody>
              <a:bodyPr rtlCol="0" anchor="ctr"/>
              <a:lstStyle/>
              <a:p>
                <a:endParaRPr lang="en-US"/>
              </a:p>
            </p:txBody>
          </p:sp>
          <p:sp>
            <p:nvSpPr>
              <p:cNvPr id="35" name="Freeform 1035">
                <a:extLst>
                  <a:ext uri="{FF2B5EF4-FFF2-40B4-BE49-F238E27FC236}">
                    <a16:creationId xmlns:a16="http://schemas.microsoft.com/office/drawing/2014/main" id="{34030BAB-722E-AA97-D3CF-DB5BAA9593FB}"/>
                  </a:ext>
                </a:extLst>
              </p:cNvPr>
              <p:cNvSpPr/>
              <p:nvPr/>
            </p:nvSpPr>
            <p:spPr>
              <a:xfrm>
                <a:off x="8288393" y="4129237"/>
                <a:ext cx="1624" cy="3067"/>
              </a:xfrm>
              <a:custGeom>
                <a:avLst/>
                <a:gdLst>
                  <a:gd name="connsiteX0" fmla="*/ 1624 w 1624"/>
                  <a:gd name="connsiteY0" fmla="*/ 3068 h 3067"/>
                  <a:gd name="connsiteX1" fmla="*/ 0 w 1624"/>
                  <a:gd name="connsiteY1" fmla="*/ 0 h 3067"/>
                  <a:gd name="connsiteX2" fmla="*/ 1624 w 1624"/>
                  <a:gd name="connsiteY2" fmla="*/ 3068 h 3067"/>
                </a:gdLst>
                <a:ahLst/>
                <a:cxnLst>
                  <a:cxn ang="0">
                    <a:pos x="connsiteX0" y="connsiteY0"/>
                  </a:cxn>
                  <a:cxn ang="0">
                    <a:pos x="connsiteX1" y="connsiteY1"/>
                  </a:cxn>
                  <a:cxn ang="0">
                    <a:pos x="connsiteX2" y="connsiteY2"/>
                  </a:cxn>
                </a:cxnLst>
                <a:rect l="l" t="t" r="r" b="b"/>
                <a:pathLst>
                  <a:path w="1624" h="3067">
                    <a:moveTo>
                      <a:pt x="1624" y="3068"/>
                    </a:moveTo>
                    <a:cubicBezTo>
                      <a:pt x="1083" y="1985"/>
                      <a:pt x="542" y="902"/>
                      <a:pt x="0" y="0"/>
                    </a:cubicBezTo>
                    <a:cubicBezTo>
                      <a:pt x="542" y="902"/>
                      <a:pt x="1083" y="1985"/>
                      <a:pt x="1624" y="3068"/>
                    </a:cubicBezTo>
                    <a:close/>
                  </a:path>
                </a:pathLst>
              </a:custGeom>
              <a:grpFill/>
              <a:ln w="1804" cap="flat">
                <a:solidFill>
                  <a:srgbClr val="414141"/>
                </a:solidFill>
                <a:prstDash val="solid"/>
                <a:miter/>
              </a:ln>
            </p:spPr>
            <p:txBody>
              <a:bodyPr rtlCol="0" anchor="ctr"/>
              <a:lstStyle/>
              <a:p>
                <a:endParaRPr lang="en-US"/>
              </a:p>
            </p:txBody>
          </p:sp>
          <p:sp>
            <p:nvSpPr>
              <p:cNvPr id="36" name="Freeform 1036">
                <a:extLst>
                  <a:ext uri="{FF2B5EF4-FFF2-40B4-BE49-F238E27FC236}">
                    <a16:creationId xmlns:a16="http://schemas.microsoft.com/office/drawing/2014/main" id="{443A9A16-63EB-000D-6A9F-8EEA348125CC}"/>
                  </a:ext>
                </a:extLst>
              </p:cNvPr>
              <p:cNvSpPr/>
              <p:nvPr/>
            </p:nvSpPr>
            <p:spPr>
              <a:xfrm>
                <a:off x="9116587" y="3890290"/>
                <a:ext cx="180" cy="541"/>
              </a:xfrm>
              <a:custGeom>
                <a:avLst/>
                <a:gdLst>
                  <a:gd name="connsiteX0" fmla="*/ 181 w 180"/>
                  <a:gd name="connsiteY0" fmla="*/ 0 h 541"/>
                  <a:gd name="connsiteX1" fmla="*/ 0 w 180"/>
                  <a:gd name="connsiteY1" fmla="*/ 541 h 541"/>
                  <a:gd name="connsiteX2" fmla="*/ 181 w 180"/>
                  <a:gd name="connsiteY2" fmla="*/ 0 h 541"/>
                </a:gdLst>
                <a:ahLst/>
                <a:cxnLst>
                  <a:cxn ang="0">
                    <a:pos x="connsiteX0" y="connsiteY0"/>
                  </a:cxn>
                  <a:cxn ang="0">
                    <a:pos x="connsiteX1" y="connsiteY1"/>
                  </a:cxn>
                  <a:cxn ang="0">
                    <a:pos x="connsiteX2" y="connsiteY2"/>
                  </a:cxn>
                </a:cxnLst>
                <a:rect l="l" t="t" r="r" b="b"/>
                <a:pathLst>
                  <a:path w="180" h="541">
                    <a:moveTo>
                      <a:pt x="181" y="0"/>
                    </a:moveTo>
                    <a:cubicBezTo>
                      <a:pt x="181" y="180"/>
                      <a:pt x="0" y="361"/>
                      <a:pt x="0" y="541"/>
                    </a:cubicBezTo>
                    <a:cubicBezTo>
                      <a:pt x="0" y="361"/>
                      <a:pt x="181" y="180"/>
                      <a:pt x="181" y="0"/>
                    </a:cubicBezTo>
                    <a:close/>
                  </a:path>
                </a:pathLst>
              </a:custGeom>
              <a:grpFill/>
              <a:ln w="1804" cap="flat">
                <a:solidFill>
                  <a:srgbClr val="414141"/>
                </a:solidFill>
                <a:prstDash val="solid"/>
                <a:miter/>
              </a:ln>
            </p:spPr>
            <p:txBody>
              <a:bodyPr rtlCol="0" anchor="ctr"/>
              <a:lstStyle/>
              <a:p>
                <a:endParaRPr lang="en-US"/>
              </a:p>
            </p:txBody>
          </p:sp>
          <p:sp>
            <p:nvSpPr>
              <p:cNvPr id="37" name="Freeform 1037">
                <a:extLst>
                  <a:ext uri="{FF2B5EF4-FFF2-40B4-BE49-F238E27FC236}">
                    <a16:creationId xmlns:a16="http://schemas.microsoft.com/office/drawing/2014/main" id="{A946DCBB-FF8D-B4B5-0FB6-151711BD4EDE}"/>
                  </a:ext>
                </a:extLst>
              </p:cNvPr>
              <p:cNvSpPr/>
              <p:nvPr/>
            </p:nvSpPr>
            <p:spPr>
              <a:xfrm>
                <a:off x="9608919" y="3542337"/>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0"/>
                      <a:pt x="1443" y="541"/>
                      <a:pt x="2346" y="722"/>
                    </a:cubicBezTo>
                    <a:cubicBezTo>
                      <a:pt x="1624" y="361"/>
                      <a:pt x="902" y="180"/>
                      <a:pt x="0" y="0"/>
                    </a:cubicBezTo>
                    <a:close/>
                  </a:path>
                </a:pathLst>
              </a:custGeom>
              <a:grpFill/>
              <a:ln w="1804" cap="flat">
                <a:solidFill>
                  <a:srgbClr val="414141"/>
                </a:solidFill>
                <a:prstDash val="solid"/>
                <a:miter/>
              </a:ln>
            </p:spPr>
            <p:txBody>
              <a:bodyPr rtlCol="0" anchor="ctr"/>
              <a:lstStyle/>
              <a:p>
                <a:endParaRPr lang="en-US"/>
              </a:p>
            </p:txBody>
          </p:sp>
          <p:sp>
            <p:nvSpPr>
              <p:cNvPr id="38" name="Freeform 1038">
                <a:extLst>
                  <a:ext uri="{FF2B5EF4-FFF2-40B4-BE49-F238E27FC236}">
                    <a16:creationId xmlns:a16="http://schemas.microsoft.com/office/drawing/2014/main" id="{BA2CD874-F4A9-ADC4-8F95-93F8F94359C8}"/>
                  </a:ext>
                </a:extLst>
              </p:cNvPr>
              <p:cNvSpPr/>
              <p:nvPr/>
            </p:nvSpPr>
            <p:spPr>
              <a:xfrm>
                <a:off x="9590872" y="3536742"/>
                <a:ext cx="13535" cy="4150"/>
              </a:xfrm>
              <a:custGeom>
                <a:avLst/>
                <a:gdLst>
                  <a:gd name="connsiteX0" fmla="*/ 0 w 13535"/>
                  <a:gd name="connsiteY0" fmla="*/ 0 h 4150"/>
                  <a:gd name="connsiteX1" fmla="*/ 13536 w 13535"/>
                  <a:gd name="connsiteY1" fmla="*/ 4151 h 4150"/>
                  <a:gd name="connsiteX2" fmla="*/ 0 w 13535"/>
                  <a:gd name="connsiteY2" fmla="*/ 0 h 4150"/>
                </a:gdLst>
                <a:ahLst/>
                <a:cxnLst>
                  <a:cxn ang="0">
                    <a:pos x="connsiteX0" y="connsiteY0"/>
                  </a:cxn>
                  <a:cxn ang="0">
                    <a:pos x="connsiteX1" y="connsiteY1"/>
                  </a:cxn>
                  <a:cxn ang="0">
                    <a:pos x="connsiteX2" y="connsiteY2"/>
                  </a:cxn>
                </a:cxnLst>
                <a:rect l="l" t="t" r="r" b="b"/>
                <a:pathLst>
                  <a:path w="13535" h="4150">
                    <a:moveTo>
                      <a:pt x="0" y="0"/>
                    </a:moveTo>
                    <a:cubicBezTo>
                      <a:pt x="4692" y="1444"/>
                      <a:pt x="9204" y="2888"/>
                      <a:pt x="13536" y="4151"/>
                    </a:cubicBezTo>
                    <a:cubicBezTo>
                      <a:pt x="9385" y="2888"/>
                      <a:pt x="4873" y="1444"/>
                      <a:pt x="0" y="0"/>
                    </a:cubicBezTo>
                    <a:close/>
                  </a:path>
                </a:pathLst>
              </a:custGeom>
              <a:grpFill/>
              <a:ln w="1804" cap="flat">
                <a:solidFill>
                  <a:srgbClr val="414141"/>
                </a:solidFill>
                <a:prstDash val="solid"/>
                <a:miter/>
              </a:ln>
            </p:spPr>
            <p:txBody>
              <a:bodyPr rtlCol="0" anchor="ctr"/>
              <a:lstStyle/>
              <a:p>
                <a:endParaRPr lang="en-US"/>
              </a:p>
            </p:txBody>
          </p:sp>
          <p:sp>
            <p:nvSpPr>
              <p:cNvPr id="39" name="Freeform 1039">
                <a:extLst>
                  <a:ext uri="{FF2B5EF4-FFF2-40B4-BE49-F238E27FC236}">
                    <a16:creationId xmlns:a16="http://schemas.microsoft.com/office/drawing/2014/main" id="{782B9EB2-D607-67E2-EF4B-98B410AA141E}"/>
                  </a:ext>
                </a:extLst>
              </p:cNvPr>
              <p:cNvSpPr/>
              <p:nvPr/>
            </p:nvSpPr>
            <p:spPr>
              <a:xfrm>
                <a:off x="9534023" y="3519597"/>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3" y="361"/>
                      <a:pt x="2888" y="902"/>
                      <a:pt x="4331" y="1263"/>
                    </a:cubicBezTo>
                    <a:cubicBezTo>
                      <a:pt x="2888" y="902"/>
                      <a:pt x="1443" y="542"/>
                      <a:pt x="0" y="0"/>
                    </a:cubicBezTo>
                    <a:close/>
                  </a:path>
                </a:pathLst>
              </a:custGeom>
              <a:grpFill/>
              <a:ln w="1804" cap="flat">
                <a:solidFill>
                  <a:srgbClr val="414141"/>
                </a:solidFill>
                <a:prstDash val="solid"/>
                <a:miter/>
              </a:ln>
            </p:spPr>
            <p:txBody>
              <a:bodyPr rtlCol="0" anchor="ctr"/>
              <a:lstStyle/>
              <a:p>
                <a:endParaRPr lang="en-US"/>
              </a:p>
            </p:txBody>
          </p:sp>
          <p:sp>
            <p:nvSpPr>
              <p:cNvPr id="40" name="Freeform 1040">
                <a:extLst>
                  <a:ext uri="{FF2B5EF4-FFF2-40B4-BE49-F238E27FC236}">
                    <a16:creationId xmlns:a16="http://schemas.microsoft.com/office/drawing/2014/main" id="{69B23C0C-D2F5-9B12-832D-03723F190696}"/>
                  </a:ext>
                </a:extLst>
              </p:cNvPr>
              <p:cNvSpPr/>
              <p:nvPr/>
            </p:nvSpPr>
            <p:spPr>
              <a:xfrm>
                <a:off x="9605490" y="3541254"/>
                <a:ext cx="2345" cy="721"/>
              </a:xfrm>
              <a:custGeom>
                <a:avLst/>
                <a:gdLst>
                  <a:gd name="connsiteX0" fmla="*/ 0 w 2345"/>
                  <a:gd name="connsiteY0" fmla="*/ 0 h 721"/>
                  <a:gd name="connsiteX1" fmla="*/ 2346 w 2345"/>
                  <a:gd name="connsiteY1" fmla="*/ 722 h 721"/>
                  <a:gd name="connsiteX2" fmla="*/ 0 w 2345"/>
                  <a:gd name="connsiteY2" fmla="*/ 0 h 721"/>
                </a:gdLst>
                <a:ahLst/>
                <a:cxnLst>
                  <a:cxn ang="0">
                    <a:pos x="connsiteX0" y="connsiteY0"/>
                  </a:cxn>
                  <a:cxn ang="0">
                    <a:pos x="connsiteX1" y="connsiteY1"/>
                  </a:cxn>
                  <a:cxn ang="0">
                    <a:pos x="connsiteX2" y="connsiteY2"/>
                  </a:cxn>
                </a:cxnLst>
                <a:rect l="l" t="t" r="r" b="b"/>
                <a:pathLst>
                  <a:path w="2345" h="721">
                    <a:moveTo>
                      <a:pt x="0" y="0"/>
                    </a:moveTo>
                    <a:cubicBezTo>
                      <a:pt x="722" y="181"/>
                      <a:pt x="1624" y="542"/>
                      <a:pt x="2346" y="722"/>
                    </a:cubicBezTo>
                    <a:cubicBezTo>
                      <a:pt x="1443" y="361"/>
                      <a:pt x="722" y="181"/>
                      <a:pt x="0" y="0"/>
                    </a:cubicBezTo>
                    <a:close/>
                  </a:path>
                </a:pathLst>
              </a:custGeom>
              <a:grpFill/>
              <a:ln w="1804" cap="flat">
                <a:solidFill>
                  <a:srgbClr val="414141"/>
                </a:solidFill>
                <a:prstDash val="solid"/>
                <a:miter/>
              </a:ln>
            </p:spPr>
            <p:txBody>
              <a:bodyPr rtlCol="0" anchor="ctr"/>
              <a:lstStyle/>
              <a:p>
                <a:endParaRPr lang="en-US"/>
              </a:p>
            </p:txBody>
          </p:sp>
          <p:sp>
            <p:nvSpPr>
              <p:cNvPr id="41" name="Freeform 1041">
                <a:extLst>
                  <a:ext uri="{FF2B5EF4-FFF2-40B4-BE49-F238E27FC236}">
                    <a16:creationId xmlns:a16="http://schemas.microsoft.com/office/drawing/2014/main" id="{24FEEDBA-E81F-4E5E-5BC2-249648284D49}"/>
                  </a:ext>
                </a:extLst>
              </p:cNvPr>
              <p:cNvSpPr/>
              <p:nvPr/>
            </p:nvSpPr>
            <p:spPr>
              <a:xfrm>
                <a:off x="9529330" y="3518154"/>
                <a:ext cx="4331" cy="1263"/>
              </a:xfrm>
              <a:custGeom>
                <a:avLst/>
                <a:gdLst>
                  <a:gd name="connsiteX0" fmla="*/ 0 w 4331"/>
                  <a:gd name="connsiteY0" fmla="*/ 0 h 1263"/>
                  <a:gd name="connsiteX1" fmla="*/ 4331 w 4331"/>
                  <a:gd name="connsiteY1" fmla="*/ 1263 h 1263"/>
                  <a:gd name="connsiteX2" fmla="*/ 0 w 4331"/>
                  <a:gd name="connsiteY2" fmla="*/ 0 h 1263"/>
                </a:gdLst>
                <a:ahLst/>
                <a:cxnLst>
                  <a:cxn ang="0">
                    <a:pos x="connsiteX0" y="connsiteY0"/>
                  </a:cxn>
                  <a:cxn ang="0">
                    <a:pos x="connsiteX1" y="connsiteY1"/>
                  </a:cxn>
                  <a:cxn ang="0">
                    <a:pos x="connsiteX2" y="connsiteY2"/>
                  </a:cxn>
                </a:cxnLst>
                <a:rect l="l" t="t" r="r" b="b"/>
                <a:pathLst>
                  <a:path w="4331" h="1263">
                    <a:moveTo>
                      <a:pt x="0" y="0"/>
                    </a:moveTo>
                    <a:cubicBezTo>
                      <a:pt x="1444" y="361"/>
                      <a:pt x="2888" y="902"/>
                      <a:pt x="4331" y="1263"/>
                    </a:cubicBezTo>
                    <a:cubicBezTo>
                      <a:pt x="2888" y="902"/>
                      <a:pt x="1444" y="541"/>
                      <a:pt x="0" y="0"/>
                    </a:cubicBezTo>
                    <a:close/>
                  </a:path>
                </a:pathLst>
              </a:custGeom>
              <a:grpFill/>
              <a:ln w="1804" cap="flat">
                <a:solidFill>
                  <a:srgbClr val="414141"/>
                </a:solidFill>
                <a:prstDash val="solid"/>
                <a:miter/>
              </a:ln>
            </p:spPr>
            <p:txBody>
              <a:bodyPr rtlCol="0" anchor="ctr"/>
              <a:lstStyle/>
              <a:p>
                <a:endParaRPr lang="en-US"/>
              </a:p>
            </p:txBody>
          </p:sp>
          <p:sp>
            <p:nvSpPr>
              <p:cNvPr id="42" name="Freeform 1042">
                <a:extLst>
                  <a:ext uri="{FF2B5EF4-FFF2-40B4-BE49-F238E27FC236}">
                    <a16:creationId xmlns:a16="http://schemas.microsoft.com/office/drawing/2014/main" id="{424B8828-3B60-E82B-3D1E-F3AEDC8D5165}"/>
                  </a:ext>
                </a:extLst>
              </p:cNvPr>
              <p:cNvSpPr/>
              <p:nvPr/>
            </p:nvSpPr>
            <p:spPr>
              <a:xfrm>
                <a:off x="9515073" y="3514003"/>
                <a:ext cx="3970" cy="1082"/>
              </a:xfrm>
              <a:custGeom>
                <a:avLst/>
                <a:gdLst>
                  <a:gd name="connsiteX0" fmla="*/ 0 w 3970"/>
                  <a:gd name="connsiteY0" fmla="*/ 0 h 1082"/>
                  <a:gd name="connsiteX1" fmla="*/ 3971 w 3970"/>
                  <a:gd name="connsiteY1" fmla="*/ 1083 h 1082"/>
                  <a:gd name="connsiteX2" fmla="*/ 0 w 3970"/>
                  <a:gd name="connsiteY2" fmla="*/ 0 h 1082"/>
                </a:gdLst>
                <a:ahLst/>
                <a:cxnLst>
                  <a:cxn ang="0">
                    <a:pos x="connsiteX0" y="connsiteY0"/>
                  </a:cxn>
                  <a:cxn ang="0">
                    <a:pos x="connsiteX1" y="connsiteY1"/>
                  </a:cxn>
                  <a:cxn ang="0">
                    <a:pos x="connsiteX2" y="connsiteY2"/>
                  </a:cxn>
                </a:cxnLst>
                <a:rect l="l" t="t" r="r" b="b"/>
                <a:pathLst>
                  <a:path w="3970" h="1082">
                    <a:moveTo>
                      <a:pt x="0" y="0"/>
                    </a:moveTo>
                    <a:cubicBezTo>
                      <a:pt x="1264" y="361"/>
                      <a:pt x="2707" y="722"/>
                      <a:pt x="3971" y="108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45" name="Freeform 1043">
                <a:extLst>
                  <a:ext uri="{FF2B5EF4-FFF2-40B4-BE49-F238E27FC236}">
                    <a16:creationId xmlns:a16="http://schemas.microsoft.com/office/drawing/2014/main" id="{9DC88A29-08F8-D830-1F35-285D4B5F03B7}"/>
                  </a:ext>
                </a:extLst>
              </p:cNvPr>
              <p:cNvSpPr/>
              <p:nvPr/>
            </p:nvSpPr>
            <p:spPr>
              <a:xfrm>
                <a:off x="9612529" y="3543420"/>
                <a:ext cx="1985" cy="541"/>
              </a:xfrm>
              <a:custGeom>
                <a:avLst/>
                <a:gdLst>
                  <a:gd name="connsiteX0" fmla="*/ 0 w 1985"/>
                  <a:gd name="connsiteY0" fmla="*/ 0 h 541"/>
                  <a:gd name="connsiteX1" fmla="*/ 1985 w 1985"/>
                  <a:gd name="connsiteY1" fmla="*/ 541 h 541"/>
                  <a:gd name="connsiteX2" fmla="*/ 0 w 1985"/>
                  <a:gd name="connsiteY2" fmla="*/ 0 h 541"/>
                </a:gdLst>
                <a:ahLst/>
                <a:cxnLst>
                  <a:cxn ang="0">
                    <a:pos x="connsiteX0" y="connsiteY0"/>
                  </a:cxn>
                  <a:cxn ang="0">
                    <a:pos x="connsiteX1" y="connsiteY1"/>
                  </a:cxn>
                  <a:cxn ang="0">
                    <a:pos x="connsiteX2" y="connsiteY2"/>
                  </a:cxn>
                </a:cxnLst>
                <a:rect l="l" t="t" r="r" b="b"/>
                <a:pathLst>
                  <a:path w="1985" h="541">
                    <a:moveTo>
                      <a:pt x="0" y="0"/>
                    </a:moveTo>
                    <a:cubicBezTo>
                      <a:pt x="722" y="180"/>
                      <a:pt x="1264" y="361"/>
                      <a:pt x="1985" y="541"/>
                    </a:cubicBezTo>
                    <a:cubicBezTo>
                      <a:pt x="1264"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48" name="Freeform 1044">
                <a:extLst>
                  <a:ext uri="{FF2B5EF4-FFF2-40B4-BE49-F238E27FC236}">
                    <a16:creationId xmlns:a16="http://schemas.microsoft.com/office/drawing/2014/main" id="{FCC21B9C-FBE0-F00B-ED9F-35C6C30ADD34}"/>
                  </a:ext>
                </a:extLst>
              </p:cNvPr>
              <p:cNvSpPr/>
              <p:nvPr/>
            </p:nvSpPr>
            <p:spPr>
              <a:xfrm>
                <a:off x="9519765" y="3515446"/>
                <a:ext cx="3969" cy="1263"/>
              </a:xfrm>
              <a:custGeom>
                <a:avLst/>
                <a:gdLst>
                  <a:gd name="connsiteX0" fmla="*/ 0 w 3969"/>
                  <a:gd name="connsiteY0" fmla="*/ 0 h 1263"/>
                  <a:gd name="connsiteX1" fmla="*/ 3970 w 3969"/>
                  <a:gd name="connsiteY1" fmla="*/ 1263 h 1263"/>
                  <a:gd name="connsiteX2" fmla="*/ 0 w 3969"/>
                  <a:gd name="connsiteY2" fmla="*/ 0 h 1263"/>
                </a:gdLst>
                <a:ahLst/>
                <a:cxnLst>
                  <a:cxn ang="0">
                    <a:pos x="connsiteX0" y="connsiteY0"/>
                  </a:cxn>
                  <a:cxn ang="0">
                    <a:pos x="connsiteX1" y="connsiteY1"/>
                  </a:cxn>
                  <a:cxn ang="0">
                    <a:pos x="connsiteX2" y="connsiteY2"/>
                  </a:cxn>
                </a:cxnLst>
                <a:rect l="l" t="t" r="r" b="b"/>
                <a:pathLst>
                  <a:path w="3969" h="1263">
                    <a:moveTo>
                      <a:pt x="0" y="0"/>
                    </a:moveTo>
                    <a:cubicBezTo>
                      <a:pt x="1263" y="361"/>
                      <a:pt x="2707" y="722"/>
                      <a:pt x="3970" y="1263"/>
                    </a:cubicBezTo>
                    <a:cubicBezTo>
                      <a:pt x="2707" y="722"/>
                      <a:pt x="1443" y="361"/>
                      <a:pt x="0" y="0"/>
                    </a:cubicBezTo>
                    <a:close/>
                  </a:path>
                </a:pathLst>
              </a:custGeom>
              <a:grpFill/>
              <a:ln w="1804" cap="flat">
                <a:solidFill>
                  <a:srgbClr val="414141"/>
                </a:solidFill>
                <a:prstDash val="solid"/>
                <a:miter/>
              </a:ln>
            </p:spPr>
            <p:txBody>
              <a:bodyPr rtlCol="0" anchor="ctr"/>
              <a:lstStyle/>
              <a:p>
                <a:endParaRPr lang="en-US"/>
              </a:p>
            </p:txBody>
          </p:sp>
          <p:sp>
            <p:nvSpPr>
              <p:cNvPr id="49" name="Freeform 1045">
                <a:extLst>
                  <a:ext uri="{FF2B5EF4-FFF2-40B4-BE49-F238E27FC236}">
                    <a16:creationId xmlns:a16="http://schemas.microsoft.com/office/drawing/2014/main" id="{7CE2E849-B249-1E30-D832-96513D7764F9}"/>
                  </a:ext>
                </a:extLst>
              </p:cNvPr>
              <p:cNvSpPr/>
              <p:nvPr/>
            </p:nvSpPr>
            <p:spPr>
              <a:xfrm>
                <a:off x="9524818" y="3516890"/>
                <a:ext cx="4151" cy="1263"/>
              </a:xfrm>
              <a:custGeom>
                <a:avLst/>
                <a:gdLst>
                  <a:gd name="connsiteX0" fmla="*/ 0 w 4151"/>
                  <a:gd name="connsiteY0" fmla="*/ 0 h 1263"/>
                  <a:gd name="connsiteX1" fmla="*/ 4151 w 4151"/>
                  <a:gd name="connsiteY1" fmla="*/ 1263 h 1263"/>
                  <a:gd name="connsiteX2" fmla="*/ 0 w 4151"/>
                  <a:gd name="connsiteY2" fmla="*/ 0 h 1263"/>
                </a:gdLst>
                <a:ahLst/>
                <a:cxnLst>
                  <a:cxn ang="0">
                    <a:pos x="connsiteX0" y="connsiteY0"/>
                  </a:cxn>
                  <a:cxn ang="0">
                    <a:pos x="connsiteX1" y="connsiteY1"/>
                  </a:cxn>
                  <a:cxn ang="0">
                    <a:pos x="connsiteX2" y="connsiteY2"/>
                  </a:cxn>
                </a:cxnLst>
                <a:rect l="l" t="t" r="r" b="b"/>
                <a:pathLst>
                  <a:path w="4151" h="1263">
                    <a:moveTo>
                      <a:pt x="0" y="0"/>
                    </a:moveTo>
                    <a:cubicBezTo>
                      <a:pt x="1444" y="361"/>
                      <a:pt x="2707" y="902"/>
                      <a:pt x="4151" y="1263"/>
                    </a:cubicBezTo>
                    <a:cubicBezTo>
                      <a:pt x="2707"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0" name="Freeform 1046">
                <a:extLst>
                  <a:ext uri="{FF2B5EF4-FFF2-40B4-BE49-F238E27FC236}">
                    <a16:creationId xmlns:a16="http://schemas.microsoft.com/office/drawing/2014/main" id="{72BF6F1A-3D09-C274-964A-82FE77B96C53}"/>
                  </a:ext>
                </a:extLst>
              </p:cNvPr>
              <p:cNvSpPr/>
              <p:nvPr/>
            </p:nvSpPr>
            <p:spPr>
              <a:xfrm>
                <a:off x="9574449" y="3531689"/>
                <a:ext cx="3609" cy="1082"/>
              </a:xfrm>
              <a:custGeom>
                <a:avLst/>
                <a:gdLst>
                  <a:gd name="connsiteX0" fmla="*/ 0 w 3609"/>
                  <a:gd name="connsiteY0" fmla="*/ 0 h 1082"/>
                  <a:gd name="connsiteX1" fmla="*/ 3609 w 3609"/>
                  <a:gd name="connsiteY1" fmla="*/ 1083 h 1082"/>
                  <a:gd name="connsiteX2" fmla="*/ 0 w 3609"/>
                  <a:gd name="connsiteY2" fmla="*/ 0 h 1082"/>
                </a:gdLst>
                <a:ahLst/>
                <a:cxnLst>
                  <a:cxn ang="0">
                    <a:pos x="connsiteX0" y="connsiteY0"/>
                  </a:cxn>
                  <a:cxn ang="0">
                    <a:pos x="connsiteX1" y="connsiteY1"/>
                  </a:cxn>
                  <a:cxn ang="0">
                    <a:pos x="connsiteX2" y="connsiteY2"/>
                  </a:cxn>
                </a:cxnLst>
                <a:rect l="l" t="t" r="r" b="b"/>
                <a:pathLst>
                  <a:path w="3609" h="1082">
                    <a:moveTo>
                      <a:pt x="0" y="0"/>
                    </a:moveTo>
                    <a:cubicBezTo>
                      <a:pt x="1264" y="361"/>
                      <a:pt x="2526" y="722"/>
                      <a:pt x="3609" y="1083"/>
                    </a:cubicBezTo>
                    <a:cubicBezTo>
                      <a:pt x="2526" y="902"/>
                      <a:pt x="1264" y="541"/>
                      <a:pt x="0" y="0"/>
                    </a:cubicBezTo>
                    <a:close/>
                  </a:path>
                </a:pathLst>
              </a:custGeom>
              <a:grpFill/>
              <a:ln w="1804" cap="flat">
                <a:solidFill>
                  <a:srgbClr val="414141"/>
                </a:solidFill>
                <a:prstDash val="solid"/>
                <a:miter/>
              </a:ln>
            </p:spPr>
            <p:txBody>
              <a:bodyPr rtlCol="0" anchor="ctr"/>
              <a:lstStyle/>
              <a:p>
                <a:endParaRPr lang="en-US"/>
              </a:p>
            </p:txBody>
          </p:sp>
          <p:sp>
            <p:nvSpPr>
              <p:cNvPr id="51" name="Freeform 1047">
                <a:extLst>
                  <a:ext uri="{FF2B5EF4-FFF2-40B4-BE49-F238E27FC236}">
                    <a16:creationId xmlns:a16="http://schemas.microsoft.com/office/drawing/2014/main" id="{4666588A-0C64-78C0-02D3-AAE7BEC8CC2D}"/>
                  </a:ext>
                </a:extLst>
              </p:cNvPr>
              <p:cNvSpPr/>
              <p:nvPr/>
            </p:nvSpPr>
            <p:spPr>
              <a:xfrm>
                <a:off x="9582931" y="3534396"/>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346" y="722"/>
                      <a:pt x="3429" y="1083"/>
                    </a:cubicBezTo>
                    <a:cubicBezTo>
                      <a:pt x="2346" y="722"/>
                      <a:pt x="1263" y="361"/>
                      <a:pt x="0" y="0"/>
                    </a:cubicBezTo>
                    <a:close/>
                  </a:path>
                </a:pathLst>
              </a:custGeom>
              <a:grpFill/>
              <a:ln w="1804" cap="flat">
                <a:solidFill>
                  <a:srgbClr val="414141"/>
                </a:solidFill>
                <a:prstDash val="solid"/>
                <a:miter/>
              </a:ln>
            </p:spPr>
            <p:txBody>
              <a:bodyPr rtlCol="0" anchor="ctr"/>
              <a:lstStyle/>
              <a:p>
                <a:endParaRPr lang="en-US"/>
              </a:p>
            </p:txBody>
          </p:sp>
          <p:sp>
            <p:nvSpPr>
              <p:cNvPr id="56" name="Freeform 1048">
                <a:extLst>
                  <a:ext uri="{FF2B5EF4-FFF2-40B4-BE49-F238E27FC236}">
                    <a16:creationId xmlns:a16="http://schemas.microsoft.com/office/drawing/2014/main" id="{7EA22310-DD69-FC6E-5898-47573194BE6B}"/>
                  </a:ext>
                </a:extLst>
              </p:cNvPr>
              <p:cNvSpPr/>
              <p:nvPr/>
            </p:nvSpPr>
            <p:spPr>
              <a:xfrm>
                <a:off x="9570117" y="3530426"/>
                <a:ext cx="3790" cy="1083"/>
              </a:xfrm>
              <a:custGeom>
                <a:avLst/>
                <a:gdLst>
                  <a:gd name="connsiteX0" fmla="*/ 0 w 3790"/>
                  <a:gd name="connsiteY0" fmla="*/ 0 h 1083"/>
                  <a:gd name="connsiteX1" fmla="*/ 3790 w 3790"/>
                  <a:gd name="connsiteY1" fmla="*/ 1083 h 1083"/>
                  <a:gd name="connsiteX2" fmla="*/ 0 w 3790"/>
                  <a:gd name="connsiteY2" fmla="*/ 0 h 1083"/>
                </a:gdLst>
                <a:ahLst/>
                <a:cxnLst>
                  <a:cxn ang="0">
                    <a:pos x="connsiteX0" y="connsiteY0"/>
                  </a:cxn>
                  <a:cxn ang="0">
                    <a:pos x="connsiteX1" y="connsiteY1"/>
                  </a:cxn>
                  <a:cxn ang="0">
                    <a:pos x="connsiteX2" y="connsiteY2"/>
                  </a:cxn>
                </a:cxnLst>
                <a:rect l="l" t="t" r="r" b="b"/>
                <a:pathLst>
                  <a:path w="3790" h="1083">
                    <a:moveTo>
                      <a:pt x="0" y="0"/>
                    </a:moveTo>
                    <a:cubicBezTo>
                      <a:pt x="1264" y="361"/>
                      <a:pt x="2526" y="722"/>
                      <a:pt x="3790" y="1083"/>
                    </a:cubicBezTo>
                    <a:cubicBezTo>
                      <a:pt x="2526" y="722"/>
                      <a:pt x="1264" y="361"/>
                      <a:pt x="0" y="0"/>
                    </a:cubicBezTo>
                    <a:close/>
                  </a:path>
                </a:pathLst>
              </a:custGeom>
              <a:grpFill/>
              <a:ln w="1804" cap="flat">
                <a:solidFill>
                  <a:srgbClr val="414141"/>
                </a:solidFill>
                <a:prstDash val="solid"/>
                <a:miter/>
              </a:ln>
            </p:spPr>
            <p:txBody>
              <a:bodyPr rtlCol="0" anchor="ctr"/>
              <a:lstStyle/>
              <a:p>
                <a:endParaRPr lang="en-US"/>
              </a:p>
            </p:txBody>
          </p:sp>
          <p:sp>
            <p:nvSpPr>
              <p:cNvPr id="57" name="Freeform 1049">
                <a:extLst>
                  <a:ext uri="{FF2B5EF4-FFF2-40B4-BE49-F238E27FC236}">
                    <a16:creationId xmlns:a16="http://schemas.microsoft.com/office/drawing/2014/main" id="{DDEBADF7-AA2B-6BBA-7E60-ABD3964D6D58}"/>
                  </a:ext>
                </a:extLst>
              </p:cNvPr>
              <p:cNvSpPr/>
              <p:nvPr/>
            </p:nvSpPr>
            <p:spPr>
              <a:xfrm>
                <a:off x="9587082" y="3535659"/>
                <a:ext cx="3428" cy="1082"/>
              </a:xfrm>
              <a:custGeom>
                <a:avLst/>
                <a:gdLst>
                  <a:gd name="connsiteX0" fmla="*/ 0 w 3428"/>
                  <a:gd name="connsiteY0" fmla="*/ 0 h 1082"/>
                  <a:gd name="connsiteX1" fmla="*/ 3429 w 3428"/>
                  <a:gd name="connsiteY1" fmla="*/ 1083 h 1082"/>
                  <a:gd name="connsiteX2" fmla="*/ 0 w 3428"/>
                  <a:gd name="connsiteY2" fmla="*/ 0 h 1082"/>
                </a:gdLst>
                <a:ahLst/>
                <a:cxnLst>
                  <a:cxn ang="0">
                    <a:pos x="connsiteX0" y="connsiteY0"/>
                  </a:cxn>
                  <a:cxn ang="0">
                    <a:pos x="connsiteX1" y="connsiteY1"/>
                  </a:cxn>
                  <a:cxn ang="0">
                    <a:pos x="connsiteX2" y="connsiteY2"/>
                  </a:cxn>
                </a:cxnLst>
                <a:rect l="l" t="t" r="r" b="b"/>
                <a:pathLst>
                  <a:path w="3428" h="1082">
                    <a:moveTo>
                      <a:pt x="0" y="0"/>
                    </a:moveTo>
                    <a:cubicBezTo>
                      <a:pt x="1083" y="361"/>
                      <a:pt x="2166" y="722"/>
                      <a:pt x="3429" y="1083"/>
                    </a:cubicBezTo>
                    <a:cubicBezTo>
                      <a:pt x="2347" y="542"/>
                      <a:pt x="1083" y="361"/>
                      <a:pt x="0" y="0"/>
                    </a:cubicBezTo>
                    <a:close/>
                  </a:path>
                </a:pathLst>
              </a:custGeom>
              <a:grpFill/>
              <a:ln w="1804" cap="flat">
                <a:solidFill>
                  <a:srgbClr val="414141"/>
                </a:solidFill>
                <a:prstDash val="solid"/>
                <a:miter/>
              </a:ln>
            </p:spPr>
            <p:txBody>
              <a:bodyPr rtlCol="0" anchor="ctr"/>
              <a:lstStyle/>
              <a:p>
                <a:endParaRPr lang="en-US"/>
              </a:p>
            </p:txBody>
          </p:sp>
          <p:sp>
            <p:nvSpPr>
              <p:cNvPr id="58" name="Freeform 1050">
                <a:extLst>
                  <a:ext uri="{FF2B5EF4-FFF2-40B4-BE49-F238E27FC236}">
                    <a16:creationId xmlns:a16="http://schemas.microsoft.com/office/drawing/2014/main" id="{33FA6279-4F2D-3926-67CF-EAFF51EA5593}"/>
                  </a:ext>
                </a:extLst>
              </p:cNvPr>
              <p:cNvSpPr/>
              <p:nvPr/>
            </p:nvSpPr>
            <p:spPr>
              <a:xfrm>
                <a:off x="9619026" y="3545405"/>
                <a:ext cx="1624" cy="541"/>
              </a:xfrm>
              <a:custGeom>
                <a:avLst/>
                <a:gdLst>
                  <a:gd name="connsiteX0" fmla="*/ 0 w 1624"/>
                  <a:gd name="connsiteY0" fmla="*/ 0 h 541"/>
                  <a:gd name="connsiteX1" fmla="*/ 1624 w 1624"/>
                  <a:gd name="connsiteY1" fmla="*/ 542 h 541"/>
                  <a:gd name="connsiteX2" fmla="*/ 0 w 1624"/>
                  <a:gd name="connsiteY2" fmla="*/ 0 h 541"/>
                </a:gdLst>
                <a:ahLst/>
                <a:cxnLst>
                  <a:cxn ang="0">
                    <a:pos x="connsiteX0" y="connsiteY0"/>
                  </a:cxn>
                  <a:cxn ang="0">
                    <a:pos x="connsiteX1" y="connsiteY1"/>
                  </a:cxn>
                  <a:cxn ang="0">
                    <a:pos x="connsiteX2" y="connsiteY2"/>
                  </a:cxn>
                </a:cxnLst>
                <a:rect l="l" t="t" r="r" b="b"/>
                <a:pathLst>
                  <a:path w="1624" h="541">
                    <a:moveTo>
                      <a:pt x="0" y="0"/>
                    </a:moveTo>
                    <a:cubicBezTo>
                      <a:pt x="541" y="180"/>
                      <a:pt x="1083" y="361"/>
                      <a:pt x="1624" y="542"/>
                    </a:cubicBezTo>
                    <a:cubicBezTo>
                      <a:pt x="1083" y="361"/>
                      <a:pt x="541" y="180"/>
                      <a:pt x="0" y="0"/>
                    </a:cubicBezTo>
                    <a:close/>
                  </a:path>
                </a:pathLst>
              </a:custGeom>
              <a:grpFill/>
              <a:ln w="1804" cap="flat">
                <a:solidFill>
                  <a:srgbClr val="414141"/>
                </a:solidFill>
                <a:prstDash val="solid"/>
                <a:miter/>
              </a:ln>
            </p:spPr>
            <p:txBody>
              <a:bodyPr rtlCol="0" anchor="ctr"/>
              <a:lstStyle/>
              <a:p>
                <a:endParaRPr lang="en-US"/>
              </a:p>
            </p:txBody>
          </p:sp>
          <p:sp>
            <p:nvSpPr>
              <p:cNvPr id="59" name="Freeform 1051">
                <a:extLst>
                  <a:ext uri="{FF2B5EF4-FFF2-40B4-BE49-F238E27FC236}">
                    <a16:creationId xmlns:a16="http://schemas.microsoft.com/office/drawing/2014/main" id="{9F974627-1342-DADB-2B03-CB575948CA8E}"/>
                  </a:ext>
                </a:extLst>
              </p:cNvPr>
              <p:cNvSpPr/>
              <p:nvPr/>
            </p:nvSpPr>
            <p:spPr>
              <a:xfrm>
                <a:off x="9578780" y="3533133"/>
                <a:ext cx="3609" cy="1083"/>
              </a:xfrm>
              <a:custGeom>
                <a:avLst/>
                <a:gdLst>
                  <a:gd name="connsiteX0" fmla="*/ 0 w 3609"/>
                  <a:gd name="connsiteY0" fmla="*/ 0 h 1083"/>
                  <a:gd name="connsiteX1" fmla="*/ 3609 w 3609"/>
                  <a:gd name="connsiteY1" fmla="*/ 1083 h 1083"/>
                  <a:gd name="connsiteX2" fmla="*/ 0 w 3609"/>
                  <a:gd name="connsiteY2" fmla="*/ 0 h 1083"/>
                </a:gdLst>
                <a:ahLst/>
                <a:cxnLst>
                  <a:cxn ang="0">
                    <a:pos x="connsiteX0" y="connsiteY0"/>
                  </a:cxn>
                  <a:cxn ang="0">
                    <a:pos x="connsiteX1" y="connsiteY1"/>
                  </a:cxn>
                  <a:cxn ang="0">
                    <a:pos x="connsiteX2" y="connsiteY2"/>
                  </a:cxn>
                </a:cxnLst>
                <a:rect l="l" t="t" r="r" b="b"/>
                <a:pathLst>
                  <a:path w="3609" h="1083">
                    <a:moveTo>
                      <a:pt x="0" y="0"/>
                    </a:moveTo>
                    <a:cubicBezTo>
                      <a:pt x="1264" y="361"/>
                      <a:pt x="2347" y="722"/>
                      <a:pt x="3609" y="1083"/>
                    </a:cubicBezTo>
                    <a:cubicBezTo>
                      <a:pt x="2347" y="722"/>
                      <a:pt x="1083" y="361"/>
                      <a:pt x="0" y="0"/>
                    </a:cubicBezTo>
                    <a:close/>
                  </a:path>
                </a:pathLst>
              </a:custGeom>
              <a:grpFill/>
              <a:ln w="1804" cap="flat">
                <a:solidFill>
                  <a:srgbClr val="414141"/>
                </a:solidFill>
                <a:prstDash val="solid"/>
                <a:miter/>
              </a:ln>
            </p:spPr>
            <p:txBody>
              <a:bodyPr rtlCol="0" anchor="ctr"/>
              <a:lstStyle/>
              <a:p>
                <a:endParaRPr lang="en-US"/>
              </a:p>
            </p:txBody>
          </p:sp>
          <p:sp>
            <p:nvSpPr>
              <p:cNvPr id="60" name="Freeform 1052">
                <a:extLst>
                  <a:ext uri="{FF2B5EF4-FFF2-40B4-BE49-F238E27FC236}">
                    <a16:creationId xmlns:a16="http://schemas.microsoft.com/office/drawing/2014/main" id="{9700D1F7-9602-4D2A-3305-98212FDC5195}"/>
                  </a:ext>
                </a:extLst>
              </p:cNvPr>
              <p:cNvSpPr/>
              <p:nvPr/>
            </p:nvSpPr>
            <p:spPr>
              <a:xfrm>
                <a:off x="8280814" y="4107400"/>
                <a:ext cx="360" cy="1804"/>
              </a:xfrm>
              <a:custGeom>
                <a:avLst/>
                <a:gdLst>
                  <a:gd name="connsiteX0" fmla="*/ 361 w 360"/>
                  <a:gd name="connsiteY0" fmla="*/ 1805 h 1804"/>
                  <a:gd name="connsiteX1" fmla="*/ 0 w 360"/>
                  <a:gd name="connsiteY1" fmla="*/ 0 h 1804"/>
                  <a:gd name="connsiteX2" fmla="*/ 361 w 360"/>
                  <a:gd name="connsiteY2" fmla="*/ 1805 h 1804"/>
                </a:gdLst>
                <a:ahLst/>
                <a:cxnLst>
                  <a:cxn ang="0">
                    <a:pos x="connsiteX0" y="connsiteY0"/>
                  </a:cxn>
                  <a:cxn ang="0">
                    <a:pos x="connsiteX1" y="connsiteY1"/>
                  </a:cxn>
                  <a:cxn ang="0">
                    <a:pos x="connsiteX2" y="connsiteY2"/>
                  </a:cxn>
                </a:cxnLst>
                <a:rect l="l" t="t" r="r" b="b"/>
                <a:pathLst>
                  <a:path w="360" h="1804">
                    <a:moveTo>
                      <a:pt x="361" y="1805"/>
                    </a:moveTo>
                    <a:cubicBezTo>
                      <a:pt x="180" y="1264"/>
                      <a:pt x="180" y="542"/>
                      <a:pt x="0" y="0"/>
                    </a:cubicBezTo>
                    <a:cubicBezTo>
                      <a:pt x="180" y="722"/>
                      <a:pt x="180" y="1264"/>
                      <a:pt x="361" y="1805"/>
                    </a:cubicBezTo>
                    <a:close/>
                  </a:path>
                </a:pathLst>
              </a:custGeom>
              <a:grpFill/>
              <a:ln w="1804" cap="flat">
                <a:solidFill>
                  <a:srgbClr val="414141"/>
                </a:solidFill>
                <a:prstDash val="solid"/>
                <a:miter/>
              </a:ln>
            </p:spPr>
            <p:txBody>
              <a:bodyPr rtlCol="0" anchor="ctr"/>
              <a:lstStyle/>
              <a:p>
                <a:endParaRPr lang="en-US"/>
              </a:p>
            </p:txBody>
          </p:sp>
          <p:sp>
            <p:nvSpPr>
              <p:cNvPr id="61" name="Freeform 1053">
                <a:extLst>
                  <a:ext uri="{FF2B5EF4-FFF2-40B4-BE49-F238E27FC236}">
                    <a16:creationId xmlns:a16="http://schemas.microsoft.com/office/drawing/2014/main" id="{1C93775C-9DD6-6E7B-C0C7-CC9249570EA0}"/>
                  </a:ext>
                </a:extLst>
              </p:cNvPr>
              <p:cNvSpPr/>
              <p:nvPr/>
            </p:nvSpPr>
            <p:spPr>
              <a:xfrm>
                <a:off x="9615777" y="3544503"/>
                <a:ext cx="1804" cy="541"/>
              </a:xfrm>
              <a:custGeom>
                <a:avLst/>
                <a:gdLst>
                  <a:gd name="connsiteX0" fmla="*/ 0 w 1804"/>
                  <a:gd name="connsiteY0" fmla="*/ 0 h 541"/>
                  <a:gd name="connsiteX1" fmla="*/ 1805 w 1804"/>
                  <a:gd name="connsiteY1" fmla="*/ 542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542" y="180"/>
                      <a:pt x="1264" y="361"/>
                      <a:pt x="1805" y="542"/>
                    </a:cubicBezTo>
                    <a:cubicBezTo>
                      <a:pt x="1264" y="361"/>
                      <a:pt x="723" y="180"/>
                      <a:pt x="0" y="0"/>
                    </a:cubicBezTo>
                    <a:close/>
                  </a:path>
                </a:pathLst>
              </a:custGeom>
              <a:grpFill/>
              <a:ln w="1804" cap="flat">
                <a:solidFill>
                  <a:srgbClr val="414141"/>
                </a:solidFill>
                <a:prstDash val="solid"/>
                <a:miter/>
              </a:ln>
            </p:spPr>
            <p:txBody>
              <a:bodyPr rtlCol="0" anchor="ctr"/>
              <a:lstStyle/>
              <a:p>
                <a:endParaRPr lang="en-US"/>
              </a:p>
            </p:txBody>
          </p:sp>
          <p:sp>
            <p:nvSpPr>
              <p:cNvPr id="62" name="Freeform 1054">
                <a:extLst>
                  <a:ext uri="{FF2B5EF4-FFF2-40B4-BE49-F238E27FC236}">
                    <a16:creationId xmlns:a16="http://schemas.microsoft.com/office/drawing/2014/main" id="{92CA3341-934B-55EF-5EAE-796B6203A588}"/>
                  </a:ext>
                </a:extLst>
              </p:cNvPr>
              <p:cNvSpPr/>
              <p:nvPr/>
            </p:nvSpPr>
            <p:spPr>
              <a:xfrm>
                <a:off x="8280272" y="4102888"/>
                <a:ext cx="541" cy="4150"/>
              </a:xfrm>
              <a:custGeom>
                <a:avLst/>
                <a:gdLst>
                  <a:gd name="connsiteX0" fmla="*/ 542 w 541"/>
                  <a:gd name="connsiteY0" fmla="*/ 4151 h 4150"/>
                  <a:gd name="connsiteX1" fmla="*/ 0 w 541"/>
                  <a:gd name="connsiteY1" fmla="*/ 0 h 4150"/>
                  <a:gd name="connsiteX2" fmla="*/ 542 w 541"/>
                  <a:gd name="connsiteY2" fmla="*/ 4151 h 4150"/>
                </a:gdLst>
                <a:ahLst/>
                <a:cxnLst>
                  <a:cxn ang="0">
                    <a:pos x="connsiteX0" y="connsiteY0"/>
                  </a:cxn>
                  <a:cxn ang="0">
                    <a:pos x="connsiteX1" y="connsiteY1"/>
                  </a:cxn>
                  <a:cxn ang="0">
                    <a:pos x="connsiteX2" y="connsiteY2"/>
                  </a:cxn>
                </a:cxnLst>
                <a:rect l="l" t="t" r="r" b="b"/>
                <a:pathLst>
                  <a:path w="541" h="4150">
                    <a:moveTo>
                      <a:pt x="542" y="4151"/>
                    </a:moveTo>
                    <a:cubicBezTo>
                      <a:pt x="361" y="2707"/>
                      <a:pt x="180" y="1444"/>
                      <a:pt x="0" y="0"/>
                    </a:cubicBezTo>
                    <a:cubicBezTo>
                      <a:pt x="180" y="1444"/>
                      <a:pt x="361" y="2888"/>
                      <a:pt x="542" y="4151"/>
                    </a:cubicBezTo>
                    <a:close/>
                  </a:path>
                </a:pathLst>
              </a:custGeom>
              <a:grpFill/>
              <a:ln w="1804" cap="flat">
                <a:solidFill>
                  <a:srgbClr val="414141"/>
                </a:solidFill>
                <a:prstDash val="solid"/>
                <a:miter/>
              </a:ln>
            </p:spPr>
            <p:txBody>
              <a:bodyPr rtlCol="0" anchor="ctr"/>
              <a:lstStyle/>
              <a:p>
                <a:endParaRPr lang="en-US"/>
              </a:p>
            </p:txBody>
          </p:sp>
          <p:sp>
            <p:nvSpPr>
              <p:cNvPr id="63" name="Freeform 1056">
                <a:extLst>
                  <a:ext uri="{FF2B5EF4-FFF2-40B4-BE49-F238E27FC236}">
                    <a16:creationId xmlns:a16="http://schemas.microsoft.com/office/drawing/2014/main" id="{117C080E-6853-2B50-6937-AE6251EC56D5}"/>
                  </a:ext>
                </a:extLst>
              </p:cNvPr>
              <p:cNvSpPr/>
              <p:nvPr/>
            </p:nvSpPr>
            <p:spPr>
              <a:xfrm>
                <a:off x="9633102" y="3549917"/>
                <a:ext cx="902" cy="360"/>
              </a:xfrm>
              <a:custGeom>
                <a:avLst/>
                <a:gdLst>
                  <a:gd name="connsiteX0" fmla="*/ 0 w 902"/>
                  <a:gd name="connsiteY0" fmla="*/ 0 h 360"/>
                  <a:gd name="connsiteX1" fmla="*/ 902 w 902"/>
                  <a:gd name="connsiteY1" fmla="*/ 361 h 360"/>
                  <a:gd name="connsiteX2" fmla="*/ 0 w 902"/>
                  <a:gd name="connsiteY2" fmla="*/ 0 h 360"/>
                </a:gdLst>
                <a:ahLst/>
                <a:cxnLst>
                  <a:cxn ang="0">
                    <a:pos x="connsiteX0" y="connsiteY0"/>
                  </a:cxn>
                  <a:cxn ang="0">
                    <a:pos x="connsiteX1" y="connsiteY1"/>
                  </a:cxn>
                  <a:cxn ang="0">
                    <a:pos x="connsiteX2" y="connsiteY2"/>
                  </a:cxn>
                </a:cxnLst>
                <a:rect l="l" t="t" r="r" b="b"/>
                <a:pathLst>
                  <a:path w="902" h="360">
                    <a:moveTo>
                      <a:pt x="0" y="0"/>
                    </a:moveTo>
                    <a:cubicBezTo>
                      <a:pt x="361" y="180"/>
                      <a:pt x="542" y="180"/>
                      <a:pt x="902" y="361"/>
                    </a:cubicBezTo>
                    <a:cubicBezTo>
                      <a:pt x="54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4" name="Freeform 1057">
                <a:extLst>
                  <a:ext uri="{FF2B5EF4-FFF2-40B4-BE49-F238E27FC236}">
                    <a16:creationId xmlns:a16="http://schemas.microsoft.com/office/drawing/2014/main" id="{BC5DFCA3-5774-1CE9-814E-2D223EECA486}"/>
                  </a:ext>
                </a:extLst>
              </p:cNvPr>
              <p:cNvSpPr/>
              <p:nvPr/>
            </p:nvSpPr>
            <p:spPr>
              <a:xfrm>
                <a:off x="9630576" y="3549015"/>
                <a:ext cx="1083" cy="360"/>
              </a:xfrm>
              <a:custGeom>
                <a:avLst/>
                <a:gdLst>
                  <a:gd name="connsiteX0" fmla="*/ 0 w 1083"/>
                  <a:gd name="connsiteY0" fmla="*/ 0 h 360"/>
                  <a:gd name="connsiteX1" fmla="*/ 1083 w 1083"/>
                  <a:gd name="connsiteY1" fmla="*/ 361 h 360"/>
                  <a:gd name="connsiteX2" fmla="*/ 0 w 1083"/>
                  <a:gd name="connsiteY2" fmla="*/ 0 h 360"/>
                </a:gdLst>
                <a:ahLst/>
                <a:cxnLst>
                  <a:cxn ang="0">
                    <a:pos x="connsiteX0" y="connsiteY0"/>
                  </a:cxn>
                  <a:cxn ang="0">
                    <a:pos x="connsiteX1" y="connsiteY1"/>
                  </a:cxn>
                  <a:cxn ang="0">
                    <a:pos x="connsiteX2" y="connsiteY2"/>
                  </a:cxn>
                </a:cxnLst>
                <a:rect l="l" t="t" r="r" b="b"/>
                <a:pathLst>
                  <a:path w="1083" h="360">
                    <a:moveTo>
                      <a:pt x="0" y="0"/>
                    </a:moveTo>
                    <a:cubicBezTo>
                      <a:pt x="361" y="180"/>
                      <a:pt x="722" y="180"/>
                      <a:pt x="1083" y="361"/>
                    </a:cubicBezTo>
                    <a:cubicBezTo>
                      <a:pt x="722" y="361"/>
                      <a:pt x="361" y="180"/>
                      <a:pt x="0" y="0"/>
                    </a:cubicBezTo>
                    <a:close/>
                  </a:path>
                </a:pathLst>
              </a:custGeom>
              <a:grpFill/>
              <a:ln w="1804" cap="flat">
                <a:solidFill>
                  <a:srgbClr val="414141"/>
                </a:solidFill>
                <a:prstDash val="solid"/>
                <a:miter/>
              </a:ln>
            </p:spPr>
            <p:txBody>
              <a:bodyPr rtlCol="0" anchor="ctr"/>
              <a:lstStyle/>
              <a:p>
                <a:endParaRPr lang="en-US"/>
              </a:p>
            </p:txBody>
          </p:sp>
          <p:sp>
            <p:nvSpPr>
              <p:cNvPr id="65" name="Freeform 1058">
                <a:extLst>
                  <a:ext uri="{FF2B5EF4-FFF2-40B4-BE49-F238E27FC236}">
                    <a16:creationId xmlns:a16="http://schemas.microsoft.com/office/drawing/2014/main" id="{CDB1A26F-25B1-1749-A6E3-148A98B2BBF0}"/>
                  </a:ext>
                </a:extLst>
              </p:cNvPr>
              <p:cNvSpPr/>
              <p:nvPr/>
            </p:nvSpPr>
            <p:spPr>
              <a:xfrm>
                <a:off x="8281174" y="4109566"/>
                <a:ext cx="541" cy="2165"/>
              </a:xfrm>
              <a:custGeom>
                <a:avLst/>
                <a:gdLst>
                  <a:gd name="connsiteX0" fmla="*/ 542 w 541"/>
                  <a:gd name="connsiteY0" fmla="*/ 2166 h 2165"/>
                  <a:gd name="connsiteX1" fmla="*/ 0 w 541"/>
                  <a:gd name="connsiteY1" fmla="*/ 0 h 2165"/>
                  <a:gd name="connsiteX2" fmla="*/ 542 w 541"/>
                  <a:gd name="connsiteY2" fmla="*/ 2166 h 2165"/>
                </a:gdLst>
                <a:ahLst/>
                <a:cxnLst>
                  <a:cxn ang="0">
                    <a:pos x="connsiteX0" y="connsiteY0"/>
                  </a:cxn>
                  <a:cxn ang="0">
                    <a:pos x="connsiteX1" y="connsiteY1"/>
                  </a:cxn>
                  <a:cxn ang="0">
                    <a:pos x="connsiteX2" y="connsiteY2"/>
                  </a:cxn>
                </a:cxnLst>
                <a:rect l="l" t="t" r="r" b="b"/>
                <a:pathLst>
                  <a:path w="541" h="2165">
                    <a:moveTo>
                      <a:pt x="542" y="2166"/>
                    </a:moveTo>
                    <a:cubicBezTo>
                      <a:pt x="361" y="1443"/>
                      <a:pt x="180" y="722"/>
                      <a:pt x="0" y="0"/>
                    </a:cubicBezTo>
                    <a:cubicBezTo>
                      <a:pt x="180" y="722"/>
                      <a:pt x="361" y="1443"/>
                      <a:pt x="542" y="2166"/>
                    </a:cubicBezTo>
                    <a:close/>
                  </a:path>
                </a:pathLst>
              </a:custGeom>
              <a:grpFill/>
              <a:ln w="1804" cap="flat">
                <a:solidFill>
                  <a:srgbClr val="414141"/>
                </a:solidFill>
                <a:prstDash val="solid"/>
                <a:miter/>
              </a:ln>
            </p:spPr>
            <p:txBody>
              <a:bodyPr rtlCol="0" anchor="ctr"/>
              <a:lstStyle/>
              <a:p>
                <a:endParaRPr lang="en-US"/>
              </a:p>
            </p:txBody>
          </p:sp>
          <p:sp>
            <p:nvSpPr>
              <p:cNvPr id="66" name="Freeform 1059">
                <a:extLst>
                  <a:ext uri="{FF2B5EF4-FFF2-40B4-BE49-F238E27FC236}">
                    <a16:creationId xmlns:a16="http://schemas.microsoft.com/office/drawing/2014/main" id="{34D7949C-6B1D-9CC6-0D92-59914A63C9AC}"/>
                  </a:ext>
                </a:extLst>
              </p:cNvPr>
              <p:cNvSpPr/>
              <p:nvPr/>
            </p:nvSpPr>
            <p:spPr>
              <a:xfrm>
                <a:off x="9627869" y="3548293"/>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902" y="180"/>
                      <a:pt x="361" y="0"/>
                      <a:pt x="0" y="0"/>
                    </a:cubicBezTo>
                    <a:close/>
                  </a:path>
                </a:pathLst>
              </a:custGeom>
              <a:grpFill/>
              <a:ln w="1804" cap="flat">
                <a:solidFill>
                  <a:srgbClr val="414141"/>
                </a:solidFill>
                <a:prstDash val="solid"/>
                <a:miter/>
              </a:ln>
            </p:spPr>
            <p:txBody>
              <a:bodyPr rtlCol="0" anchor="ctr"/>
              <a:lstStyle/>
              <a:p>
                <a:endParaRPr lang="en-US"/>
              </a:p>
            </p:txBody>
          </p:sp>
          <p:sp>
            <p:nvSpPr>
              <p:cNvPr id="67" name="Freeform 1060">
                <a:extLst>
                  <a:ext uri="{FF2B5EF4-FFF2-40B4-BE49-F238E27FC236}">
                    <a16:creationId xmlns:a16="http://schemas.microsoft.com/office/drawing/2014/main" id="{40978916-1986-F504-BED0-0579D936739C}"/>
                  </a:ext>
                </a:extLst>
              </p:cNvPr>
              <p:cNvSpPr/>
              <p:nvPr/>
            </p:nvSpPr>
            <p:spPr>
              <a:xfrm>
                <a:off x="9622093" y="3546488"/>
                <a:ext cx="1444" cy="541"/>
              </a:xfrm>
              <a:custGeom>
                <a:avLst/>
                <a:gdLst>
                  <a:gd name="connsiteX0" fmla="*/ 0 w 1444"/>
                  <a:gd name="connsiteY0" fmla="*/ 0 h 541"/>
                  <a:gd name="connsiteX1" fmla="*/ 1444 w 1444"/>
                  <a:gd name="connsiteY1" fmla="*/ 542 h 541"/>
                  <a:gd name="connsiteX2" fmla="*/ 0 w 1444"/>
                  <a:gd name="connsiteY2" fmla="*/ 0 h 541"/>
                </a:gdLst>
                <a:ahLst/>
                <a:cxnLst>
                  <a:cxn ang="0">
                    <a:pos x="connsiteX0" y="connsiteY0"/>
                  </a:cxn>
                  <a:cxn ang="0">
                    <a:pos x="connsiteX1" y="connsiteY1"/>
                  </a:cxn>
                  <a:cxn ang="0">
                    <a:pos x="connsiteX2" y="connsiteY2"/>
                  </a:cxn>
                </a:cxnLst>
                <a:rect l="l" t="t" r="r" b="b"/>
                <a:pathLst>
                  <a:path w="1444" h="541">
                    <a:moveTo>
                      <a:pt x="0" y="0"/>
                    </a:moveTo>
                    <a:cubicBezTo>
                      <a:pt x="542" y="180"/>
                      <a:pt x="902" y="361"/>
                      <a:pt x="1444" y="542"/>
                    </a:cubicBezTo>
                    <a:cubicBezTo>
                      <a:pt x="1083" y="180"/>
                      <a:pt x="542" y="0"/>
                      <a:pt x="0" y="0"/>
                    </a:cubicBezTo>
                    <a:close/>
                  </a:path>
                </a:pathLst>
              </a:custGeom>
              <a:grpFill/>
              <a:ln w="1804" cap="flat">
                <a:solidFill>
                  <a:srgbClr val="414141"/>
                </a:solidFill>
                <a:prstDash val="solid"/>
                <a:miter/>
              </a:ln>
            </p:spPr>
            <p:txBody>
              <a:bodyPr rtlCol="0" anchor="ctr"/>
              <a:lstStyle/>
              <a:p>
                <a:endParaRPr lang="en-US"/>
              </a:p>
            </p:txBody>
          </p:sp>
          <p:sp>
            <p:nvSpPr>
              <p:cNvPr id="68" name="Freeform 1061">
                <a:extLst>
                  <a:ext uri="{FF2B5EF4-FFF2-40B4-BE49-F238E27FC236}">
                    <a16:creationId xmlns:a16="http://schemas.microsoft.com/office/drawing/2014/main" id="{DEA6F2C7-FBBE-340D-4C02-FE44322CD6D5}"/>
                  </a:ext>
                </a:extLst>
              </p:cNvPr>
              <p:cNvSpPr/>
              <p:nvPr/>
            </p:nvSpPr>
            <p:spPr>
              <a:xfrm>
                <a:off x="9625162" y="3547390"/>
                <a:ext cx="1263" cy="361"/>
              </a:xfrm>
              <a:custGeom>
                <a:avLst/>
                <a:gdLst>
                  <a:gd name="connsiteX0" fmla="*/ 0 w 1263"/>
                  <a:gd name="connsiteY0" fmla="*/ 0 h 361"/>
                  <a:gd name="connsiteX1" fmla="*/ 1264 w 1263"/>
                  <a:gd name="connsiteY1" fmla="*/ 361 h 361"/>
                  <a:gd name="connsiteX2" fmla="*/ 0 w 1263"/>
                  <a:gd name="connsiteY2" fmla="*/ 0 h 361"/>
                </a:gdLst>
                <a:ahLst/>
                <a:cxnLst>
                  <a:cxn ang="0">
                    <a:pos x="connsiteX0" y="connsiteY0"/>
                  </a:cxn>
                  <a:cxn ang="0">
                    <a:pos x="connsiteX1" y="connsiteY1"/>
                  </a:cxn>
                  <a:cxn ang="0">
                    <a:pos x="connsiteX2" y="connsiteY2"/>
                  </a:cxn>
                </a:cxnLst>
                <a:rect l="l" t="t" r="r" b="b"/>
                <a:pathLst>
                  <a:path w="1263" h="361">
                    <a:moveTo>
                      <a:pt x="0" y="0"/>
                    </a:moveTo>
                    <a:cubicBezTo>
                      <a:pt x="361" y="180"/>
                      <a:pt x="722" y="180"/>
                      <a:pt x="1264" y="361"/>
                    </a:cubicBezTo>
                    <a:cubicBezTo>
                      <a:pt x="722" y="180"/>
                      <a:pt x="361" y="180"/>
                      <a:pt x="0" y="0"/>
                    </a:cubicBezTo>
                    <a:close/>
                  </a:path>
                </a:pathLst>
              </a:custGeom>
              <a:grpFill/>
              <a:ln w="1804" cap="flat">
                <a:solidFill>
                  <a:srgbClr val="414141"/>
                </a:solidFill>
                <a:prstDash val="solid"/>
                <a:miter/>
              </a:ln>
            </p:spPr>
            <p:txBody>
              <a:bodyPr rtlCol="0" anchor="ctr"/>
              <a:lstStyle/>
              <a:p>
                <a:endParaRPr lang="en-US"/>
              </a:p>
            </p:txBody>
          </p:sp>
          <p:sp>
            <p:nvSpPr>
              <p:cNvPr id="69" name="Freeform 1062">
                <a:extLst>
                  <a:ext uri="{FF2B5EF4-FFF2-40B4-BE49-F238E27FC236}">
                    <a16:creationId xmlns:a16="http://schemas.microsoft.com/office/drawing/2014/main" id="{5AF61E89-79A0-1882-C1C0-9D88E4127600}"/>
                  </a:ext>
                </a:extLst>
              </p:cNvPr>
              <p:cNvSpPr/>
              <p:nvPr/>
            </p:nvSpPr>
            <p:spPr>
              <a:xfrm>
                <a:off x="9126484" y="3852694"/>
                <a:ext cx="276704" cy="820532"/>
              </a:xfrm>
              <a:custGeom>
                <a:avLst/>
                <a:gdLst>
                  <a:gd name="connsiteX0" fmla="*/ 228329 w 276704"/>
                  <a:gd name="connsiteY0" fmla="*/ 1321 h 820532"/>
                  <a:gd name="connsiteX1" fmla="*/ 214973 w 276704"/>
                  <a:gd name="connsiteY1" fmla="*/ 26948 h 820532"/>
                  <a:gd name="connsiteX2" fmla="*/ 231216 w 276704"/>
                  <a:gd name="connsiteY2" fmla="*/ 102747 h 820532"/>
                  <a:gd name="connsiteX3" fmla="*/ 253053 w 276704"/>
                  <a:gd name="connsiteY3" fmla="*/ 145519 h 820532"/>
                  <a:gd name="connsiteX4" fmla="*/ 241684 w 276704"/>
                  <a:gd name="connsiteY4" fmla="*/ 221859 h 820532"/>
                  <a:gd name="connsiteX5" fmla="*/ 168231 w 276704"/>
                  <a:gd name="connsiteY5" fmla="*/ 275099 h 820532"/>
                  <a:gd name="connsiteX6" fmla="*/ 93154 w 276704"/>
                  <a:gd name="connsiteY6" fmla="*/ 258496 h 820532"/>
                  <a:gd name="connsiteX7" fmla="*/ 48938 w 276704"/>
                  <a:gd name="connsiteY7" fmla="*/ 157791 h 820532"/>
                  <a:gd name="connsiteX8" fmla="*/ 50743 w 276704"/>
                  <a:gd name="connsiteY8" fmla="*/ 90655 h 820532"/>
                  <a:gd name="connsiteX9" fmla="*/ 42621 w 276704"/>
                  <a:gd name="connsiteY9" fmla="*/ 43551 h 820532"/>
                  <a:gd name="connsiteX10" fmla="*/ 26559 w 276704"/>
                  <a:gd name="connsiteY10" fmla="*/ 27670 h 820532"/>
                  <a:gd name="connsiteX11" fmla="*/ 390 w 276704"/>
                  <a:gd name="connsiteY11" fmla="*/ 66472 h 820532"/>
                  <a:gd name="connsiteX12" fmla="*/ 9595 w 276704"/>
                  <a:gd name="connsiteY12" fmla="*/ 169883 h 820532"/>
                  <a:gd name="connsiteX13" fmla="*/ 44968 w 276704"/>
                  <a:gd name="connsiteY13" fmla="*/ 490946 h 820532"/>
                  <a:gd name="connsiteX14" fmla="*/ 39734 w 276704"/>
                  <a:gd name="connsiteY14" fmla="*/ 690550 h 820532"/>
                  <a:gd name="connsiteX15" fmla="*/ 29807 w 276704"/>
                  <a:gd name="connsiteY15" fmla="*/ 785660 h 820532"/>
                  <a:gd name="connsiteX16" fmla="*/ 66083 w 276704"/>
                  <a:gd name="connsiteY16" fmla="*/ 817964 h 820532"/>
                  <a:gd name="connsiteX17" fmla="*/ 80882 w 276704"/>
                  <a:gd name="connsiteY17" fmla="*/ 786742 h 820532"/>
                  <a:gd name="connsiteX18" fmla="*/ 97846 w 276704"/>
                  <a:gd name="connsiteY18" fmla="*/ 604644 h 820532"/>
                  <a:gd name="connsiteX19" fmla="*/ 107411 w 276704"/>
                  <a:gd name="connsiteY19" fmla="*/ 537869 h 820532"/>
                  <a:gd name="connsiteX20" fmla="*/ 170938 w 276704"/>
                  <a:gd name="connsiteY20" fmla="*/ 507189 h 820532"/>
                  <a:gd name="connsiteX21" fmla="*/ 198911 w 276704"/>
                  <a:gd name="connsiteY21" fmla="*/ 553751 h 820532"/>
                  <a:gd name="connsiteX22" fmla="*/ 209920 w 276704"/>
                  <a:gd name="connsiteY22" fmla="*/ 620165 h 820532"/>
                  <a:gd name="connsiteX23" fmla="*/ 220929 w 276704"/>
                  <a:gd name="connsiteY23" fmla="*/ 780065 h 820532"/>
                  <a:gd name="connsiteX24" fmla="*/ 225261 w 276704"/>
                  <a:gd name="connsiteY24" fmla="*/ 799195 h 820532"/>
                  <a:gd name="connsiteX25" fmla="*/ 249625 w 276704"/>
                  <a:gd name="connsiteY25" fmla="*/ 813994 h 820532"/>
                  <a:gd name="connsiteX26" fmla="*/ 271281 w 276704"/>
                  <a:gd name="connsiteY26" fmla="*/ 795586 h 820532"/>
                  <a:gd name="connsiteX27" fmla="*/ 272545 w 276704"/>
                  <a:gd name="connsiteY27" fmla="*/ 773207 h 820532"/>
                  <a:gd name="connsiteX28" fmla="*/ 266950 w 276704"/>
                  <a:gd name="connsiteY28" fmla="*/ 579197 h 820532"/>
                  <a:gd name="connsiteX29" fmla="*/ 268755 w 276704"/>
                  <a:gd name="connsiteY29" fmla="*/ 317691 h 820532"/>
                  <a:gd name="connsiteX30" fmla="*/ 275613 w 276704"/>
                  <a:gd name="connsiteY30" fmla="*/ 54380 h 820532"/>
                  <a:gd name="connsiteX31" fmla="*/ 262077 w 276704"/>
                  <a:gd name="connsiteY31" fmla="*/ 14676 h 820532"/>
                  <a:gd name="connsiteX32" fmla="*/ 228329 w 276704"/>
                  <a:gd name="connsiteY32" fmla="*/ 1321 h 82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76704" h="820532">
                    <a:moveTo>
                      <a:pt x="228329" y="1321"/>
                    </a:moveTo>
                    <a:cubicBezTo>
                      <a:pt x="216418" y="5833"/>
                      <a:pt x="214973" y="17202"/>
                      <a:pt x="214973" y="26948"/>
                    </a:cubicBezTo>
                    <a:cubicBezTo>
                      <a:pt x="215335" y="56726"/>
                      <a:pt x="209379" y="78203"/>
                      <a:pt x="231216" y="102747"/>
                    </a:cubicBezTo>
                    <a:cubicBezTo>
                      <a:pt x="239518" y="112131"/>
                      <a:pt x="251970" y="133066"/>
                      <a:pt x="253053" y="145519"/>
                    </a:cubicBezTo>
                    <a:cubicBezTo>
                      <a:pt x="255580" y="172410"/>
                      <a:pt x="254136" y="198579"/>
                      <a:pt x="241684" y="221859"/>
                    </a:cubicBezTo>
                    <a:cubicBezTo>
                      <a:pt x="225802" y="251638"/>
                      <a:pt x="205047" y="271670"/>
                      <a:pt x="168231" y="275099"/>
                    </a:cubicBezTo>
                    <a:cubicBezTo>
                      <a:pt x="143326" y="277445"/>
                      <a:pt x="113728" y="269505"/>
                      <a:pt x="93154" y="258496"/>
                    </a:cubicBezTo>
                    <a:cubicBezTo>
                      <a:pt x="63917" y="242795"/>
                      <a:pt x="37749" y="199300"/>
                      <a:pt x="48938" y="157791"/>
                    </a:cubicBezTo>
                    <a:cubicBezTo>
                      <a:pt x="54894" y="135774"/>
                      <a:pt x="53630" y="113214"/>
                      <a:pt x="50743" y="90655"/>
                    </a:cubicBezTo>
                    <a:cubicBezTo>
                      <a:pt x="48757" y="74954"/>
                      <a:pt x="46050" y="59072"/>
                      <a:pt x="42621" y="43551"/>
                    </a:cubicBezTo>
                    <a:cubicBezTo>
                      <a:pt x="40636" y="34708"/>
                      <a:pt x="35944" y="28753"/>
                      <a:pt x="26559" y="27670"/>
                    </a:cubicBezTo>
                    <a:cubicBezTo>
                      <a:pt x="1834" y="25324"/>
                      <a:pt x="932" y="57087"/>
                      <a:pt x="390" y="66472"/>
                    </a:cubicBezTo>
                    <a:cubicBezTo>
                      <a:pt x="-1415" y="101484"/>
                      <a:pt x="3278" y="135593"/>
                      <a:pt x="9595" y="169883"/>
                    </a:cubicBezTo>
                    <a:cubicBezTo>
                      <a:pt x="29086" y="276002"/>
                      <a:pt x="45328" y="382481"/>
                      <a:pt x="44968" y="490946"/>
                    </a:cubicBezTo>
                    <a:cubicBezTo>
                      <a:pt x="44787" y="557541"/>
                      <a:pt x="44606" y="624136"/>
                      <a:pt x="39734" y="690550"/>
                    </a:cubicBezTo>
                    <a:cubicBezTo>
                      <a:pt x="37387" y="722494"/>
                      <a:pt x="33417" y="754077"/>
                      <a:pt x="29807" y="785660"/>
                    </a:cubicBezTo>
                    <a:cubicBezTo>
                      <a:pt x="26920" y="811287"/>
                      <a:pt x="43163" y="826988"/>
                      <a:pt x="66083" y="817964"/>
                    </a:cubicBezTo>
                    <a:cubicBezTo>
                      <a:pt x="79077" y="812911"/>
                      <a:pt x="80701" y="798293"/>
                      <a:pt x="80882" y="786742"/>
                    </a:cubicBezTo>
                    <a:cubicBezTo>
                      <a:pt x="82145" y="725562"/>
                      <a:pt x="93695" y="665464"/>
                      <a:pt x="97846" y="604644"/>
                    </a:cubicBezTo>
                    <a:cubicBezTo>
                      <a:pt x="99470" y="582446"/>
                      <a:pt x="100734" y="559887"/>
                      <a:pt x="107411" y="537869"/>
                    </a:cubicBezTo>
                    <a:cubicBezTo>
                      <a:pt x="116435" y="508091"/>
                      <a:pt x="142964" y="495999"/>
                      <a:pt x="170938" y="507189"/>
                    </a:cubicBezTo>
                    <a:cubicBezTo>
                      <a:pt x="191512" y="515310"/>
                      <a:pt x="193316" y="534620"/>
                      <a:pt x="198911" y="553751"/>
                    </a:cubicBezTo>
                    <a:cubicBezTo>
                      <a:pt x="205228" y="575227"/>
                      <a:pt x="208477" y="597606"/>
                      <a:pt x="209920" y="620165"/>
                    </a:cubicBezTo>
                    <a:cubicBezTo>
                      <a:pt x="213349" y="673585"/>
                      <a:pt x="217139" y="726825"/>
                      <a:pt x="220929" y="780065"/>
                    </a:cubicBezTo>
                    <a:cubicBezTo>
                      <a:pt x="221470" y="786562"/>
                      <a:pt x="223456" y="792878"/>
                      <a:pt x="225261" y="799195"/>
                    </a:cubicBezTo>
                    <a:cubicBezTo>
                      <a:pt x="228870" y="811106"/>
                      <a:pt x="238615" y="814355"/>
                      <a:pt x="249625" y="813994"/>
                    </a:cubicBezTo>
                    <a:cubicBezTo>
                      <a:pt x="261355" y="813633"/>
                      <a:pt x="269115" y="807136"/>
                      <a:pt x="271281" y="795586"/>
                    </a:cubicBezTo>
                    <a:cubicBezTo>
                      <a:pt x="272545" y="788186"/>
                      <a:pt x="272364" y="780606"/>
                      <a:pt x="272545" y="773207"/>
                    </a:cubicBezTo>
                    <a:cubicBezTo>
                      <a:pt x="274710" y="708417"/>
                      <a:pt x="270198" y="643988"/>
                      <a:pt x="266950" y="579197"/>
                    </a:cubicBezTo>
                    <a:cubicBezTo>
                      <a:pt x="262619" y="492209"/>
                      <a:pt x="262619" y="404860"/>
                      <a:pt x="268755" y="317691"/>
                    </a:cubicBezTo>
                    <a:cubicBezTo>
                      <a:pt x="273086" y="257052"/>
                      <a:pt x="279222" y="74593"/>
                      <a:pt x="275613" y="54380"/>
                    </a:cubicBezTo>
                    <a:cubicBezTo>
                      <a:pt x="273267" y="40664"/>
                      <a:pt x="270198" y="26587"/>
                      <a:pt x="262077" y="14676"/>
                    </a:cubicBezTo>
                    <a:cubicBezTo>
                      <a:pt x="253956" y="3125"/>
                      <a:pt x="239698" y="-2830"/>
                      <a:pt x="228329" y="1321"/>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0" name="Freeform 1063">
                <a:extLst>
                  <a:ext uri="{FF2B5EF4-FFF2-40B4-BE49-F238E27FC236}">
                    <a16:creationId xmlns:a16="http://schemas.microsoft.com/office/drawing/2014/main" id="{4411A801-D4B1-FCC7-5EFB-B8E50526004A}"/>
                  </a:ext>
                </a:extLst>
              </p:cNvPr>
              <p:cNvSpPr/>
              <p:nvPr/>
            </p:nvSpPr>
            <p:spPr>
              <a:xfrm>
                <a:off x="8763304" y="4000462"/>
                <a:ext cx="186985" cy="190829"/>
              </a:xfrm>
              <a:custGeom>
                <a:avLst/>
                <a:gdLst>
                  <a:gd name="connsiteX0" fmla="*/ 138339 w 186985"/>
                  <a:gd name="connsiteY0" fmla="*/ 11287 h 190829"/>
                  <a:gd name="connsiteX1" fmla="*/ 53155 w 186985"/>
                  <a:gd name="connsiteY1" fmla="*/ 10565 h 190829"/>
                  <a:gd name="connsiteX2" fmla="*/ 1179 w 186985"/>
                  <a:gd name="connsiteY2" fmla="*/ 87988 h 190829"/>
                  <a:gd name="connsiteX3" fmla="*/ 91235 w 186985"/>
                  <a:gd name="connsiteY3" fmla="*/ 190678 h 190829"/>
                  <a:gd name="connsiteX4" fmla="*/ 151152 w 186985"/>
                  <a:gd name="connsiteY4" fmla="*/ 169563 h 190829"/>
                  <a:gd name="connsiteX5" fmla="*/ 138339 w 186985"/>
                  <a:gd name="connsiteY5" fmla="*/ 11287 h 1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985" h="190829">
                    <a:moveTo>
                      <a:pt x="138339" y="11287"/>
                    </a:moveTo>
                    <a:cubicBezTo>
                      <a:pt x="107117" y="-5497"/>
                      <a:pt x="80406" y="-1707"/>
                      <a:pt x="53155" y="10565"/>
                    </a:cubicBezTo>
                    <a:cubicBezTo>
                      <a:pt x="23016" y="24101"/>
                      <a:pt x="6773" y="53337"/>
                      <a:pt x="1179" y="87988"/>
                    </a:cubicBezTo>
                    <a:cubicBezTo>
                      <a:pt x="-8567" y="147906"/>
                      <a:pt x="43951" y="192122"/>
                      <a:pt x="91235" y="190678"/>
                    </a:cubicBezTo>
                    <a:cubicBezTo>
                      <a:pt x="113253" y="192122"/>
                      <a:pt x="132744" y="183098"/>
                      <a:pt x="151152" y="169563"/>
                    </a:cubicBezTo>
                    <a:cubicBezTo>
                      <a:pt x="204392" y="130039"/>
                      <a:pt x="196812" y="42509"/>
                      <a:pt x="138339" y="11287"/>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1" name="Freeform 1064">
                <a:extLst>
                  <a:ext uri="{FF2B5EF4-FFF2-40B4-BE49-F238E27FC236}">
                    <a16:creationId xmlns:a16="http://schemas.microsoft.com/office/drawing/2014/main" id="{2C10BA7A-F447-4D90-78C1-6130A3BF6D5A}"/>
                  </a:ext>
                </a:extLst>
              </p:cNvPr>
              <p:cNvSpPr/>
              <p:nvPr/>
            </p:nvSpPr>
            <p:spPr>
              <a:xfrm>
                <a:off x="9188171" y="3937601"/>
                <a:ext cx="179815" cy="176735"/>
              </a:xfrm>
              <a:custGeom>
                <a:avLst/>
                <a:gdLst>
                  <a:gd name="connsiteX0" fmla="*/ 17750 w 179815"/>
                  <a:gd name="connsiteY0" fmla="*/ 36429 h 176735"/>
                  <a:gd name="connsiteX1" fmla="*/ 84706 w 179815"/>
                  <a:gd name="connsiteY1" fmla="*/ 176476 h 176735"/>
                  <a:gd name="connsiteX2" fmla="*/ 179816 w 179815"/>
                  <a:gd name="connsiteY2" fmla="*/ 74509 h 176735"/>
                  <a:gd name="connsiteX3" fmla="*/ 137043 w 179815"/>
                  <a:gd name="connsiteY3" fmla="*/ 9718 h 176735"/>
                  <a:gd name="connsiteX4" fmla="*/ 17750 w 179815"/>
                  <a:gd name="connsiteY4" fmla="*/ 36429 h 176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15" h="176735">
                    <a:moveTo>
                      <a:pt x="17750" y="36429"/>
                    </a:moveTo>
                    <a:cubicBezTo>
                      <a:pt x="-23939" y="96887"/>
                      <a:pt x="11614" y="168535"/>
                      <a:pt x="84706" y="176476"/>
                    </a:cubicBezTo>
                    <a:cubicBezTo>
                      <a:pt x="150940" y="180988"/>
                      <a:pt x="178011" y="125763"/>
                      <a:pt x="179816" y="74509"/>
                    </a:cubicBezTo>
                    <a:cubicBezTo>
                      <a:pt x="179454" y="59710"/>
                      <a:pt x="172597" y="31556"/>
                      <a:pt x="137043" y="9718"/>
                    </a:cubicBezTo>
                    <a:cubicBezTo>
                      <a:pt x="120259" y="-2193"/>
                      <a:pt x="49514" y="-11938"/>
                      <a:pt x="17750" y="3642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2" name="Freeform 1065">
                <a:extLst>
                  <a:ext uri="{FF2B5EF4-FFF2-40B4-BE49-F238E27FC236}">
                    <a16:creationId xmlns:a16="http://schemas.microsoft.com/office/drawing/2014/main" id="{B79D7552-625E-2DB3-FEF6-1E31B27D518C}"/>
                  </a:ext>
                </a:extLst>
              </p:cNvPr>
              <p:cNvSpPr/>
              <p:nvPr/>
            </p:nvSpPr>
            <p:spPr>
              <a:xfrm>
                <a:off x="7953757" y="4027094"/>
                <a:ext cx="177832" cy="164712"/>
              </a:xfrm>
              <a:custGeom>
                <a:avLst/>
                <a:gdLst>
                  <a:gd name="connsiteX0" fmla="*/ 76378 w 177832"/>
                  <a:gd name="connsiteY0" fmla="*/ 163324 h 164712"/>
                  <a:gd name="connsiteX1" fmla="*/ 127091 w 177832"/>
                  <a:gd name="connsiteY1" fmla="*/ 147623 h 164712"/>
                  <a:gd name="connsiteX2" fmla="*/ 177624 w 177832"/>
                  <a:gd name="connsiteY2" fmla="*/ 96910 h 164712"/>
                  <a:gd name="connsiteX3" fmla="*/ 140446 w 177832"/>
                  <a:gd name="connsiteY3" fmla="*/ 13711 h 164712"/>
                  <a:gd name="connsiteX4" fmla="*/ 41547 w 177832"/>
                  <a:gd name="connsiteY4" fmla="*/ 13711 h 164712"/>
                  <a:gd name="connsiteX5" fmla="*/ 2023 w 177832"/>
                  <a:gd name="connsiteY5" fmla="*/ 115318 h 164712"/>
                  <a:gd name="connsiteX6" fmla="*/ 76378 w 177832"/>
                  <a:gd name="connsiteY6" fmla="*/ 163324 h 16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32" h="164712">
                    <a:moveTo>
                      <a:pt x="76378" y="163324"/>
                    </a:moveTo>
                    <a:cubicBezTo>
                      <a:pt x="93704" y="159534"/>
                      <a:pt x="111390" y="155383"/>
                      <a:pt x="127091" y="147623"/>
                    </a:cubicBezTo>
                    <a:cubicBezTo>
                      <a:pt x="152899" y="134809"/>
                      <a:pt x="180511" y="121274"/>
                      <a:pt x="177624" y="96910"/>
                    </a:cubicBezTo>
                    <a:cubicBezTo>
                      <a:pt x="175278" y="55220"/>
                      <a:pt x="169683" y="28149"/>
                      <a:pt x="140446" y="13711"/>
                    </a:cubicBezTo>
                    <a:cubicBezTo>
                      <a:pt x="107600" y="-2531"/>
                      <a:pt x="74032" y="-6502"/>
                      <a:pt x="41547" y="13711"/>
                    </a:cubicBezTo>
                    <a:cubicBezTo>
                      <a:pt x="11768" y="32119"/>
                      <a:pt x="-6279" y="81569"/>
                      <a:pt x="2023" y="115318"/>
                    </a:cubicBezTo>
                    <a:cubicBezTo>
                      <a:pt x="10325" y="148886"/>
                      <a:pt x="42630" y="170543"/>
                      <a:pt x="76378" y="163324"/>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3" name="Freeform 1066">
                <a:extLst>
                  <a:ext uri="{FF2B5EF4-FFF2-40B4-BE49-F238E27FC236}">
                    <a16:creationId xmlns:a16="http://schemas.microsoft.com/office/drawing/2014/main" id="{ED62A874-66BE-5440-42A8-D4FDA9F8ED29}"/>
                  </a:ext>
                </a:extLst>
              </p:cNvPr>
              <p:cNvSpPr/>
              <p:nvPr/>
            </p:nvSpPr>
            <p:spPr>
              <a:xfrm>
                <a:off x="8575352" y="3959850"/>
                <a:ext cx="483133" cy="725156"/>
              </a:xfrm>
              <a:custGeom>
                <a:avLst/>
                <a:gdLst>
                  <a:gd name="connsiteX0" fmla="*/ 461647 w 483133"/>
                  <a:gd name="connsiteY0" fmla="*/ 103 h 725156"/>
                  <a:gd name="connsiteX1" fmla="*/ 434756 w 483133"/>
                  <a:gd name="connsiteY1" fmla="*/ 26813 h 725156"/>
                  <a:gd name="connsiteX2" fmla="*/ 424830 w 483133"/>
                  <a:gd name="connsiteY2" fmla="*/ 96115 h 725156"/>
                  <a:gd name="connsiteX3" fmla="*/ 414362 w 483133"/>
                  <a:gd name="connsiteY3" fmla="*/ 165597 h 725156"/>
                  <a:gd name="connsiteX4" fmla="*/ 394149 w 483133"/>
                  <a:gd name="connsiteY4" fmla="*/ 190863 h 725156"/>
                  <a:gd name="connsiteX5" fmla="*/ 349933 w 483133"/>
                  <a:gd name="connsiteY5" fmla="*/ 220461 h 725156"/>
                  <a:gd name="connsiteX6" fmla="*/ 247424 w 483133"/>
                  <a:gd name="connsiteY6" fmla="*/ 245005 h 725156"/>
                  <a:gd name="connsiteX7" fmla="*/ 190936 w 483133"/>
                  <a:gd name="connsiteY7" fmla="*/ 204940 h 725156"/>
                  <a:gd name="connsiteX8" fmla="*/ 135892 w 483133"/>
                  <a:gd name="connsiteY8" fmla="*/ 200970 h 725156"/>
                  <a:gd name="connsiteX9" fmla="*/ 79403 w 483133"/>
                  <a:gd name="connsiteY9" fmla="*/ 259083 h 725156"/>
                  <a:gd name="connsiteX10" fmla="*/ 72726 w 483133"/>
                  <a:gd name="connsiteY10" fmla="*/ 241938 h 725156"/>
                  <a:gd name="connsiteX11" fmla="*/ 58107 w 483133"/>
                  <a:gd name="connsiteY11" fmla="*/ 199526 h 725156"/>
                  <a:gd name="connsiteX12" fmla="*/ 5770 w 483133"/>
                  <a:gd name="connsiteY12" fmla="*/ 200970 h 725156"/>
                  <a:gd name="connsiteX13" fmla="*/ 897 w 483133"/>
                  <a:gd name="connsiteY13" fmla="*/ 230929 h 725156"/>
                  <a:gd name="connsiteX14" fmla="*/ 48181 w 483133"/>
                  <a:gd name="connsiteY14" fmla="*/ 371879 h 725156"/>
                  <a:gd name="connsiteX15" fmla="*/ 73448 w 483133"/>
                  <a:gd name="connsiteY15" fmla="*/ 383609 h 725156"/>
                  <a:gd name="connsiteX16" fmla="*/ 101602 w 483133"/>
                  <a:gd name="connsiteY16" fmla="*/ 358163 h 725156"/>
                  <a:gd name="connsiteX17" fmla="*/ 148344 w 483133"/>
                  <a:gd name="connsiteY17" fmla="*/ 240855 h 725156"/>
                  <a:gd name="connsiteX18" fmla="*/ 158812 w 483133"/>
                  <a:gd name="connsiteY18" fmla="*/ 233816 h 725156"/>
                  <a:gd name="connsiteX19" fmla="*/ 160075 w 483133"/>
                  <a:gd name="connsiteY19" fmla="*/ 245547 h 725156"/>
                  <a:gd name="connsiteX20" fmla="*/ 145637 w 483133"/>
                  <a:gd name="connsiteY20" fmla="*/ 276047 h 725156"/>
                  <a:gd name="connsiteX21" fmla="*/ 91676 w 483133"/>
                  <a:gd name="connsiteY21" fmla="*/ 446595 h 725156"/>
                  <a:gd name="connsiteX22" fmla="*/ 69477 w 483133"/>
                  <a:gd name="connsiteY22" fmla="*/ 602524 h 725156"/>
                  <a:gd name="connsiteX23" fmla="*/ 66770 w 483133"/>
                  <a:gd name="connsiteY23" fmla="*/ 692400 h 725156"/>
                  <a:gd name="connsiteX24" fmla="*/ 96368 w 483133"/>
                  <a:gd name="connsiteY24" fmla="*/ 725065 h 725156"/>
                  <a:gd name="connsiteX25" fmla="*/ 126687 w 483133"/>
                  <a:gd name="connsiteY25" fmla="*/ 690415 h 725156"/>
                  <a:gd name="connsiteX26" fmla="*/ 154841 w 483133"/>
                  <a:gd name="connsiteY26" fmla="*/ 477456 h 725156"/>
                  <a:gd name="connsiteX27" fmla="*/ 191658 w 483133"/>
                  <a:gd name="connsiteY27" fmla="*/ 451468 h 725156"/>
                  <a:gd name="connsiteX28" fmla="*/ 223602 w 483133"/>
                  <a:gd name="connsiteY28" fmla="*/ 467530 h 725156"/>
                  <a:gd name="connsiteX29" fmla="*/ 240205 w 483133"/>
                  <a:gd name="connsiteY29" fmla="*/ 574551 h 725156"/>
                  <a:gd name="connsiteX30" fmla="*/ 251214 w 483133"/>
                  <a:gd name="connsiteY30" fmla="*/ 677962 h 725156"/>
                  <a:gd name="connsiteX31" fmla="*/ 257170 w 483133"/>
                  <a:gd name="connsiteY31" fmla="*/ 701965 h 725156"/>
                  <a:gd name="connsiteX32" fmla="*/ 300303 w 483133"/>
                  <a:gd name="connsiteY32" fmla="*/ 720915 h 725156"/>
                  <a:gd name="connsiteX33" fmla="*/ 308966 w 483133"/>
                  <a:gd name="connsiteY33" fmla="*/ 688430 h 725156"/>
                  <a:gd name="connsiteX34" fmla="*/ 302288 w 483133"/>
                  <a:gd name="connsiteY34" fmla="*/ 649628 h 725156"/>
                  <a:gd name="connsiteX35" fmla="*/ 294167 w 483133"/>
                  <a:gd name="connsiteY35" fmla="*/ 459589 h 725156"/>
                  <a:gd name="connsiteX36" fmla="*/ 299761 w 483133"/>
                  <a:gd name="connsiteY36" fmla="*/ 420606 h 725156"/>
                  <a:gd name="connsiteX37" fmla="*/ 330623 w 483133"/>
                  <a:gd name="connsiteY37" fmla="*/ 306908 h 725156"/>
                  <a:gd name="connsiteX38" fmla="*/ 340909 w 483133"/>
                  <a:gd name="connsiteY38" fmla="*/ 302035 h 725156"/>
                  <a:gd name="connsiteX39" fmla="*/ 362566 w 483133"/>
                  <a:gd name="connsiteY39" fmla="*/ 300411 h 725156"/>
                  <a:gd name="connsiteX40" fmla="*/ 438004 w 483133"/>
                  <a:gd name="connsiteY40" fmla="*/ 232734 h 725156"/>
                  <a:gd name="connsiteX41" fmla="*/ 472294 w 483133"/>
                  <a:gd name="connsiteY41" fmla="*/ 155310 h 725156"/>
                  <a:gd name="connsiteX42" fmla="*/ 477528 w 483133"/>
                  <a:gd name="connsiteY42" fmla="*/ 104958 h 725156"/>
                  <a:gd name="connsiteX43" fmla="*/ 483123 w 483133"/>
                  <a:gd name="connsiteY43" fmla="*/ 32227 h 725156"/>
                  <a:gd name="connsiteX44" fmla="*/ 461647 w 483133"/>
                  <a:gd name="connsiteY44" fmla="*/ 103 h 725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3133" h="725156">
                    <a:moveTo>
                      <a:pt x="461647" y="103"/>
                    </a:moveTo>
                    <a:cubicBezTo>
                      <a:pt x="448472" y="-1160"/>
                      <a:pt x="439809" y="9307"/>
                      <a:pt x="434756" y="26813"/>
                    </a:cubicBezTo>
                    <a:cubicBezTo>
                      <a:pt x="428259" y="49372"/>
                      <a:pt x="425552" y="72653"/>
                      <a:pt x="424830" y="96115"/>
                    </a:cubicBezTo>
                    <a:cubicBezTo>
                      <a:pt x="424108" y="119757"/>
                      <a:pt x="421040" y="142858"/>
                      <a:pt x="414362" y="165597"/>
                    </a:cubicBezTo>
                    <a:cubicBezTo>
                      <a:pt x="411114" y="176967"/>
                      <a:pt x="405700" y="186171"/>
                      <a:pt x="394149" y="190863"/>
                    </a:cubicBezTo>
                    <a:cubicBezTo>
                      <a:pt x="377546" y="197721"/>
                      <a:pt x="364191" y="209633"/>
                      <a:pt x="349933" y="220461"/>
                    </a:cubicBezTo>
                    <a:cubicBezTo>
                      <a:pt x="319613" y="243381"/>
                      <a:pt x="286767" y="255654"/>
                      <a:pt x="247424" y="245005"/>
                    </a:cubicBezTo>
                    <a:cubicBezTo>
                      <a:pt x="222880" y="238328"/>
                      <a:pt x="207720" y="220822"/>
                      <a:pt x="190936" y="204940"/>
                    </a:cubicBezTo>
                    <a:cubicBezTo>
                      <a:pt x="170001" y="184908"/>
                      <a:pt x="160075" y="184006"/>
                      <a:pt x="135892" y="200970"/>
                    </a:cubicBezTo>
                    <a:cubicBezTo>
                      <a:pt x="113693" y="216491"/>
                      <a:pt x="97090" y="237426"/>
                      <a:pt x="79403" y="259083"/>
                    </a:cubicBezTo>
                    <a:cubicBezTo>
                      <a:pt x="73808" y="252947"/>
                      <a:pt x="73989" y="247352"/>
                      <a:pt x="72726" y="241938"/>
                    </a:cubicBezTo>
                    <a:cubicBezTo>
                      <a:pt x="69477" y="227319"/>
                      <a:pt x="66048" y="212520"/>
                      <a:pt x="58107" y="199526"/>
                    </a:cubicBezTo>
                    <a:cubicBezTo>
                      <a:pt x="43489" y="175343"/>
                      <a:pt x="19666" y="176065"/>
                      <a:pt x="5770" y="200970"/>
                    </a:cubicBezTo>
                    <a:cubicBezTo>
                      <a:pt x="536" y="210174"/>
                      <a:pt x="-1268" y="220281"/>
                      <a:pt x="897" y="230929"/>
                    </a:cubicBezTo>
                    <a:cubicBezTo>
                      <a:pt x="11184" y="279837"/>
                      <a:pt x="28690" y="326219"/>
                      <a:pt x="48181" y="371879"/>
                    </a:cubicBezTo>
                    <a:cubicBezTo>
                      <a:pt x="53235" y="383790"/>
                      <a:pt x="62078" y="386316"/>
                      <a:pt x="73448" y="383609"/>
                    </a:cubicBezTo>
                    <a:cubicBezTo>
                      <a:pt x="87344" y="380181"/>
                      <a:pt x="97631" y="375488"/>
                      <a:pt x="101602" y="358163"/>
                    </a:cubicBezTo>
                    <a:cubicBezTo>
                      <a:pt x="110986" y="316834"/>
                      <a:pt x="128131" y="278213"/>
                      <a:pt x="148344" y="240855"/>
                    </a:cubicBezTo>
                    <a:cubicBezTo>
                      <a:pt x="150690" y="236523"/>
                      <a:pt x="153758" y="231831"/>
                      <a:pt x="158812" y="233816"/>
                    </a:cubicBezTo>
                    <a:cubicBezTo>
                      <a:pt x="164948" y="236162"/>
                      <a:pt x="161880" y="241396"/>
                      <a:pt x="160075" y="245547"/>
                    </a:cubicBezTo>
                    <a:cubicBezTo>
                      <a:pt x="155382" y="255834"/>
                      <a:pt x="150871" y="266121"/>
                      <a:pt x="145637" y="276047"/>
                    </a:cubicBezTo>
                    <a:cubicBezTo>
                      <a:pt x="118024" y="329828"/>
                      <a:pt x="103947" y="388302"/>
                      <a:pt x="91676" y="446595"/>
                    </a:cubicBezTo>
                    <a:cubicBezTo>
                      <a:pt x="80847" y="497849"/>
                      <a:pt x="75252" y="550367"/>
                      <a:pt x="69477" y="602524"/>
                    </a:cubicBezTo>
                    <a:cubicBezTo>
                      <a:pt x="66048" y="632302"/>
                      <a:pt x="62800" y="662441"/>
                      <a:pt x="66770" y="692400"/>
                    </a:cubicBezTo>
                    <a:cubicBezTo>
                      <a:pt x="69657" y="714418"/>
                      <a:pt x="78681" y="726329"/>
                      <a:pt x="96368" y="725065"/>
                    </a:cubicBezTo>
                    <a:cubicBezTo>
                      <a:pt x="116220" y="723802"/>
                      <a:pt x="125243" y="709725"/>
                      <a:pt x="126687" y="690415"/>
                    </a:cubicBezTo>
                    <a:cubicBezTo>
                      <a:pt x="127229" y="683015"/>
                      <a:pt x="128492" y="533222"/>
                      <a:pt x="154841" y="477456"/>
                    </a:cubicBezTo>
                    <a:cubicBezTo>
                      <a:pt x="162963" y="459769"/>
                      <a:pt x="175235" y="453272"/>
                      <a:pt x="191658" y="451468"/>
                    </a:cubicBezTo>
                    <a:cubicBezTo>
                      <a:pt x="206637" y="449843"/>
                      <a:pt x="218368" y="457423"/>
                      <a:pt x="223602" y="467530"/>
                    </a:cubicBezTo>
                    <a:cubicBezTo>
                      <a:pt x="239844" y="498030"/>
                      <a:pt x="238762" y="540441"/>
                      <a:pt x="240205" y="574551"/>
                    </a:cubicBezTo>
                    <a:cubicBezTo>
                      <a:pt x="241649" y="609201"/>
                      <a:pt x="244176" y="643852"/>
                      <a:pt x="251214" y="677962"/>
                    </a:cubicBezTo>
                    <a:cubicBezTo>
                      <a:pt x="252838" y="686083"/>
                      <a:pt x="253380" y="694566"/>
                      <a:pt x="257170" y="701965"/>
                    </a:cubicBezTo>
                    <a:cubicBezTo>
                      <a:pt x="263667" y="715501"/>
                      <a:pt x="269081" y="726870"/>
                      <a:pt x="300303" y="720915"/>
                    </a:cubicBezTo>
                    <a:cubicBezTo>
                      <a:pt x="315282" y="715320"/>
                      <a:pt x="310229" y="698897"/>
                      <a:pt x="308966" y="688430"/>
                    </a:cubicBezTo>
                    <a:cubicBezTo>
                      <a:pt x="307522" y="675435"/>
                      <a:pt x="304273" y="662622"/>
                      <a:pt x="302288" y="649628"/>
                    </a:cubicBezTo>
                    <a:cubicBezTo>
                      <a:pt x="292904" y="586642"/>
                      <a:pt x="286407" y="523296"/>
                      <a:pt x="294167" y="459589"/>
                    </a:cubicBezTo>
                    <a:cubicBezTo>
                      <a:pt x="295791" y="446595"/>
                      <a:pt x="298498" y="433781"/>
                      <a:pt x="299761" y="420606"/>
                    </a:cubicBezTo>
                    <a:cubicBezTo>
                      <a:pt x="303552" y="381083"/>
                      <a:pt x="321057" y="345168"/>
                      <a:pt x="330623" y="306908"/>
                    </a:cubicBezTo>
                    <a:cubicBezTo>
                      <a:pt x="331886" y="301855"/>
                      <a:pt x="338202" y="297704"/>
                      <a:pt x="340909" y="302035"/>
                    </a:cubicBezTo>
                    <a:cubicBezTo>
                      <a:pt x="350114" y="315932"/>
                      <a:pt x="356791" y="305464"/>
                      <a:pt x="362566" y="300411"/>
                    </a:cubicBezTo>
                    <a:cubicBezTo>
                      <a:pt x="388013" y="278213"/>
                      <a:pt x="413640" y="256195"/>
                      <a:pt x="438004" y="232734"/>
                    </a:cubicBezTo>
                    <a:cubicBezTo>
                      <a:pt x="459661" y="211979"/>
                      <a:pt x="472114" y="186532"/>
                      <a:pt x="472294" y="155310"/>
                    </a:cubicBezTo>
                    <a:cubicBezTo>
                      <a:pt x="472475" y="138526"/>
                      <a:pt x="476085" y="121742"/>
                      <a:pt x="477528" y="104958"/>
                    </a:cubicBezTo>
                    <a:cubicBezTo>
                      <a:pt x="479874" y="80774"/>
                      <a:pt x="482942" y="56410"/>
                      <a:pt x="483123" y="32227"/>
                    </a:cubicBezTo>
                    <a:cubicBezTo>
                      <a:pt x="483484" y="14541"/>
                      <a:pt x="474280" y="1366"/>
                      <a:pt x="461647" y="103"/>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4" name="Freeform 1067">
                <a:extLst>
                  <a:ext uri="{FF2B5EF4-FFF2-40B4-BE49-F238E27FC236}">
                    <a16:creationId xmlns:a16="http://schemas.microsoft.com/office/drawing/2014/main" id="{53FBEC75-4400-2DD7-C207-3535266CAA26}"/>
                  </a:ext>
                </a:extLst>
              </p:cNvPr>
              <p:cNvSpPr/>
              <p:nvPr/>
            </p:nvSpPr>
            <p:spPr>
              <a:xfrm>
                <a:off x="9471030" y="3651524"/>
                <a:ext cx="3255" cy="7222"/>
              </a:xfrm>
              <a:custGeom>
                <a:avLst/>
                <a:gdLst>
                  <a:gd name="connsiteX0" fmla="*/ 3256 w 3255"/>
                  <a:gd name="connsiteY0" fmla="*/ 0 h 7222"/>
                  <a:gd name="connsiteX1" fmla="*/ 8 w 3255"/>
                  <a:gd name="connsiteY1" fmla="*/ 7219 h 7222"/>
                  <a:gd name="connsiteX2" fmla="*/ 3256 w 3255"/>
                  <a:gd name="connsiteY2" fmla="*/ 0 h 7222"/>
                </a:gdLst>
                <a:ahLst/>
                <a:cxnLst>
                  <a:cxn ang="0">
                    <a:pos x="connsiteX0" y="connsiteY0"/>
                  </a:cxn>
                  <a:cxn ang="0">
                    <a:pos x="connsiteX1" y="connsiteY1"/>
                  </a:cxn>
                  <a:cxn ang="0">
                    <a:pos x="connsiteX2" y="connsiteY2"/>
                  </a:cxn>
                </a:cxnLst>
                <a:rect l="l" t="t" r="r" b="b"/>
                <a:pathLst>
                  <a:path w="3255" h="7222">
                    <a:moveTo>
                      <a:pt x="3256" y="0"/>
                    </a:moveTo>
                    <a:cubicBezTo>
                      <a:pt x="2895" y="722"/>
                      <a:pt x="-173" y="7399"/>
                      <a:pt x="8" y="7219"/>
                    </a:cubicBezTo>
                    <a:cubicBezTo>
                      <a:pt x="1270" y="6677"/>
                      <a:pt x="2353" y="3429"/>
                      <a:pt x="3256" y="0"/>
                    </a:cubicBezTo>
                    <a:close/>
                  </a:path>
                </a:pathLst>
              </a:custGeom>
              <a:grpFill/>
              <a:ln w="1804" cap="flat">
                <a:solidFill>
                  <a:srgbClr val="414141"/>
                </a:solidFill>
                <a:prstDash val="solid"/>
                <a:miter/>
              </a:ln>
            </p:spPr>
            <p:txBody>
              <a:bodyPr rtlCol="0" anchor="ctr"/>
              <a:lstStyle/>
              <a:p>
                <a:endParaRPr lang="en-US"/>
              </a:p>
            </p:txBody>
          </p:sp>
          <p:sp>
            <p:nvSpPr>
              <p:cNvPr id="75" name="Freeform 1070">
                <a:extLst>
                  <a:ext uri="{FF2B5EF4-FFF2-40B4-BE49-F238E27FC236}">
                    <a16:creationId xmlns:a16="http://schemas.microsoft.com/office/drawing/2014/main" id="{17829B6F-7B23-86FA-B801-970753AC25BE}"/>
                  </a:ext>
                </a:extLst>
              </p:cNvPr>
              <p:cNvSpPr/>
              <p:nvPr/>
            </p:nvSpPr>
            <p:spPr>
              <a:xfrm>
                <a:off x="7644081" y="3979129"/>
                <a:ext cx="638396" cy="706528"/>
              </a:xfrm>
              <a:custGeom>
                <a:avLst/>
                <a:gdLst>
                  <a:gd name="connsiteX0" fmla="*/ 621753 w 638396"/>
                  <a:gd name="connsiteY0" fmla="*/ 1579 h 706528"/>
                  <a:gd name="connsiteX1" fmla="*/ 593780 w 638396"/>
                  <a:gd name="connsiteY1" fmla="*/ 16558 h 706528"/>
                  <a:gd name="connsiteX2" fmla="*/ 587282 w 638396"/>
                  <a:gd name="connsiteY2" fmla="*/ 32620 h 706528"/>
                  <a:gd name="connsiteX3" fmla="*/ 551549 w 638396"/>
                  <a:gd name="connsiteY3" fmla="*/ 114916 h 706528"/>
                  <a:gd name="connsiteX4" fmla="*/ 514551 w 638396"/>
                  <a:gd name="connsiteY4" fmla="*/ 162923 h 706528"/>
                  <a:gd name="connsiteX5" fmla="*/ 439475 w 638396"/>
                  <a:gd name="connsiteY5" fmla="*/ 206958 h 706528"/>
                  <a:gd name="connsiteX6" fmla="*/ 345989 w 638396"/>
                  <a:gd name="connsiteY6" fmla="*/ 226810 h 706528"/>
                  <a:gd name="connsiteX7" fmla="*/ 299066 w 638396"/>
                  <a:gd name="connsiteY7" fmla="*/ 236555 h 706528"/>
                  <a:gd name="connsiteX8" fmla="*/ 196557 w 638396"/>
                  <a:gd name="connsiteY8" fmla="*/ 348449 h 706528"/>
                  <a:gd name="connsiteX9" fmla="*/ 155048 w 638396"/>
                  <a:gd name="connsiteY9" fmla="*/ 433633 h 706528"/>
                  <a:gd name="connsiteX10" fmla="*/ 135016 w 638396"/>
                  <a:gd name="connsiteY10" fmla="*/ 509612 h 706528"/>
                  <a:gd name="connsiteX11" fmla="*/ 83039 w 638396"/>
                  <a:gd name="connsiteY11" fmla="*/ 590284 h 706528"/>
                  <a:gd name="connsiteX12" fmla="*/ 15362 w 638396"/>
                  <a:gd name="connsiteY12" fmla="*/ 644426 h 706528"/>
                  <a:gd name="connsiteX13" fmla="*/ 3631 w 638396"/>
                  <a:gd name="connsiteY13" fmla="*/ 659947 h 706528"/>
                  <a:gd name="connsiteX14" fmla="*/ 27995 w 638396"/>
                  <a:gd name="connsiteY14" fmla="*/ 701997 h 706528"/>
                  <a:gd name="connsiteX15" fmla="*/ 55066 w 638396"/>
                  <a:gd name="connsiteY15" fmla="*/ 691169 h 706528"/>
                  <a:gd name="connsiteX16" fmla="*/ 149092 w 638396"/>
                  <a:gd name="connsiteY16" fmla="*/ 623852 h 706528"/>
                  <a:gd name="connsiteX17" fmla="*/ 183563 w 638396"/>
                  <a:gd name="connsiteY17" fmla="*/ 580899 h 706528"/>
                  <a:gd name="connsiteX18" fmla="*/ 231208 w 638396"/>
                  <a:gd name="connsiteY18" fmla="*/ 468825 h 706528"/>
                  <a:gd name="connsiteX19" fmla="*/ 309353 w 638396"/>
                  <a:gd name="connsiteY19" fmla="*/ 464133 h 706528"/>
                  <a:gd name="connsiteX20" fmla="*/ 315309 w 638396"/>
                  <a:gd name="connsiteY20" fmla="*/ 473698 h 706528"/>
                  <a:gd name="connsiteX21" fmla="*/ 337507 w 638396"/>
                  <a:gd name="connsiteY21" fmla="*/ 594976 h 706528"/>
                  <a:gd name="connsiteX22" fmla="*/ 321445 w 638396"/>
                  <a:gd name="connsiteY22" fmla="*/ 684672 h 706528"/>
                  <a:gd name="connsiteX23" fmla="*/ 345087 w 638396"/>
                  <a:gd name="connsiteY23" fmla="*/ 705968 h 706528"/>
                  <a:gd name="connsiteX24" fmla="*/ 380099 w 638396"/>
                  <a:gd name="connsiteY24" fmla="*/ 679980 h 706528"/>
                  <a:gd name="connsiteX25" fmla="*/ 421608 w 638396"/>
                  <a:gd name="connsiteY25" fmla="*/ 543361 h 706528"/>
                  <a:gd name="connsiteX26" fmla="*/ 381001 w 638396"/>
                  <a:gd name="connsiteY26" fmla="*/ 417932 h 706528"/>
                  <a:gd name="connsiteX27" fmla="*/ 471599 w 638396"/>
                  <a:gd name="connsiteY27" fmla="*/ 277162 h 706528"/>
                  <a:gd name="connsiteX28" fmla="*/ 568153 w 638396"/>
                  <a:gd name="connsiteY28" fmla="*/ 194325 h 706528"/>
                  <a:gd name="connsiteX29" fmla="*/ 615256 w 638396"/>
                  <a:gd name="connsiteY29" fmla="*/ 134227 h 706528"/>
                  <a:gd name="connsiteX30" fmla="*/ 637635 w 638396"/>
                  <a:gd name="connsiteY30" fmla="*/ 30815 h 706528"/>
                  <a:gd name="connsiteX31" fmla="*/ 621753 w 638396"/>
                  <a:gd name="connsiteY31" fmla="*/ 1579 h 7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8396" h="706528">
                    <a:moveTo>
                      <a:pt x="621753" y="1579"/>
                    </a:moveTo>
                    <a:cubicBezTo>
                      <a:pt x="607495" y="-4016"/>
                      <a:pt x="600818" y="6271"/>
                      <a:pt x="593780" y="16558"/>
                    </a:cubicBezTo>
                    <a:cubicBezTo>
                      <a:pt x="591073" y="20348"/>
                      <a:pt x="589448" y="28470"/>
                      <a:pt x="587282" y="32620"/>
                    </a:cubicBezTo>
                    <a:cubicBezTo>
                      <a:pt x="573747" y="59330"/>
                      <a:pt x="562016" y="86943"/>
                      <a:pt x="551549" y="114916"/>
                    </a:cubicBezTo>
                    <a:cubicBezTo>
                      <a:pt x="544149" y="134769"/>
                      <a:pt x="532599" y="150470"/>
                      <a:pt x="514551" y="162923"/>
                    </a:cubicBezTo>
                    <a:cubicBezTo>
                      <a:pt x="490007" y="179706"/>
                      <a:pt x="462756" y="192701"/>
                      <a:pt x="439475" y="206958"/>
                    </a:cubicBezTo>
                    <a:cubicBezTo>
                      <a:pt x="398868" y="226629"/>
                      <a:pt x="353208" y="231863"/>
                      <a:pt x="345989" y="226810"/>
                    </a:cubicBezTo>
                    <a:cubicBezTo>
                      <a:pt x="326498" y="213635"/>
                      <a:pt x="313143" y="223561"/>
                      <a:pt x="299066" y="236555"/>
                    </a:cubicBezTo>
                    <a:cubicBezTo>
                      <a:pt x="261708" y="271026"/>
                      <a:pt x="229945" y="310369"/>
                      <a:pt x="196557" y="348449"/>
                    </a:cubicBezTo>
                    <a:cubicBezTo>
                      <a:pt x="175442" y="372633"/>
                      <a:pt x="162448" y="401870"/>
                      <a:pt x="155048" y="433633"/>
                    </a:cubicBezTo>
                    <a:cubicBezTo>
                      <a:pt x="149092" y="459080"/>
                      <a:pt x="141873" y="484346"/>
                      <a:pt x="135016" y="509612"/>
                    </a:cubicBezTo>
                    <a:cubicBezTo>
                      <a:pt x="126353" y="542098"/>
                      <a:pt x="112095" y="570071"/>
                      <a:pt x="83039" y="590284"/>
                    </a:cubicBezTo>
                    <a:cubicBezTo>
                      <a:pt x="59397" y="606707"/>
                      <a:pt x="37921" y="626379"/>
                      <a:pt x="15362" y="644426"/>
                    </a:cubicBezTo>
                    <a:cubicBezTo>
                      <a:pt x="10128" y="648758"/>
                      <a:pt x="6518" y="653991"/>
                      <a:pt x="3631" y="659947"/>
                    </a:cubicBezTo>
                    <a:cubicBezTo>
                      <a:pt x="-6476" y="679980"/>
                      <a:pt x="5435" y="703261"/>
                      <a:pt x="27995" y="701997"/>
                    </a:cubicBezTo>
                    <a:cubicBezTo>
                      <a:pt x="37379" y="701456"/>
                      <a:pt x="46584" y="695500"/>
                      <a:pt x="55066" y="691169"/>
                    </a:cubicBezTo>
                    <a:cubicBezTo>
                      <a:pt x="89536" y="673843"/>
                      <a:pt x="119675" y="648036"/>
                      <a:pt x="149092" y="623852"/>
                    </a:cubicBezTo>
                    <a:cubicBezTo>
                      <a:pt x="162448" y="612843"/>
                      <a:pt x="175622" y="597323"/>
                      <a:pt x="183563" y="580899"/>
                    </a:cubicBezTo>
                    <a:cubicBezTo>
                      <a:pt x="201430" y="543902"/>
                      <a:pt x="210273" y="504559"/>
                      <a:pt x="231208" y="468825"/>
                    </a:cubicBezTo>
                    <a:cubicBezTo>
                      <a:pt x="252504" y="432731"/>
                      <a:pt x="283906" y="430384"/>
                      <a:pt x="309353" y="464133"/>
                    </a:cubicBezTo>
                    <a:cubicBezTo>
                      <a:pt x="311519" y="467201"/>
                      <a:pt x="313143" y="470630"/>
                      <a:pt x="315309" y="473698"/>
                    </a:cubicBezTo>
                    <a:cubicBezTo>
                      <a:pt x="343824" y="512861"/>
                      <a:pt x="354111" y="532713"/>
                      <a:pt x="337507" y="594976"/>
                    </a:cubicBezTo>
                    <a:cubicBezTo>
                      <a:pt x="328844" y="627642"/>
                      <a:pt x="326498" y="657059"/>
                      <a:pt x="321445" y="684672"/>
                    </a:cubicBezTo>
                    <a:cubicBezTo>
                      <a:pt x="318918" y="697846"/>
                      <a:pt x="330649" y="709216"/>
                      <a:pt x="345087" y="705968"/>
                    </a:cubicBezTo>
                    <a:cubicBezTo>
                      <a:pt x="371256" y="706329"/>
                      <a:pt x="371616" y="702900"/>
                      <a:pt x="380099" y="679980"/>
                    </a:cubicBezTo>
                    <a:cubicBezTo>
                      <a:pt x="389122" y="655435"/>
                      <a:pt x="416193" y="568988"/>
                      <a:pt x="421608" y="543361"/>
                    </a:cubicBezTo>
                    <a:cubicBezTo>
                      <a:pt x="429909" y="503296"/>
                      <a:pt x="385513" y="426053"/>
                      <a:pt x="381001" y="417932"/>
                    </a:cubicBezTo>
                    <a:cubicBezTo>
                      <a:pt x="377933" y="412517"/>
                      <a:pt x="449581" y="309467"/>
                      <a:pt x="471599" y="277162"/>
                    </a:cubicBezTo>
                    <a:cubicBezTo>
                      <a:pt x="475209" y="271748"/>
                      <a:pt x="538194" y="216703"/>
                      <a:pt x="568153" y="194325"/>
                    </a:cubicBezTo>
                    <a:cubicBezTo>
                      <a:pt x="586741" y="180248"/>
                      <a:pt x="606774" y="155704"/>
                      <a:pt x="615256" y="134227"/>
                    </a:cubicBezTo>
                    <a:cubicBezTo>
                      <a:pt x="618865" y="125203"/>
                      <a:pt x="631679" y="56984"/>
                      <a:pt x="637635" y="30815"/>
                    </a:cubicBezTo>
                    <a:cubicBezTo>
                      <a:pt x="640342" y="18182"/>
                      <a:pt x="636010" y="7174"/>
                      <a:pt x="621753" y="1579"/>
                    </a:cubicBezTo>
                    <a:close/>
                  </a:path>
                </a:pathLst>
              </a:custGeom>
              <a:solidFill>
                <a:schemeClr val="bg1"/>
              </a:solidFill>
              <a:ln w="1804" cap="flat">
                <a:solidFill>
                  <a:srgbClr val="414141"/>
                </a:solidFill>
                <a:prstDash val="solid"/>
                <a:miter/>
              </a:ln>
            </p:spPr>
            <p:txBody>
              <a:bodyPr rtlCol="0" anchor="ctr"/>
              <a:lstStyle/>
              <a:p>
                <a:endParaRPr lang="en-US"/>
              </a:p>
            </p:txBody>
          </p:sp>
          <p:sp>
            <p:nvSpPr>
              <p:cNvPr id="76" name="Freeform 1071">
                <a:extLst>
                  <a:ext uri="{FF2B5EF4-FFF2-40B4-BE49-F238E27FC236}">
                    <a16:creationId xmlns:a16="http://schemas.microsoft.com/office/drawing/2014/main" id="{A33B9F4A-1276-628C-B401-8A98F36F1AEC}"/>
                  </a:ext>
                </a:extLst>
              </p:cNvPr>
              <p:cNvSpPr/>
              <p:nvPr/>
            </p:nvSpPr>
            <p:spPr>
              <a:xfrm>
                <a:off x="7623250" y="3456577"/>
                <a:ext cx="2073866" cy="1244353"/>
              </a:xfrm>
              <a:custGeom>
                <a:avLst/>
                <a:gdLst>
                  <a:gd name="connsiteX0" fmla="*/ 2062369 w 2073866"/>
                  <a:gd name="connsiteY0" fmla="*/ 105974 h 1244353"/>
                  <a:gd name="connsiteX1" fmla="*/ 2020499 w 2073866"/>
                  <a:gd name="connsiteY1" fmla="*/ 83776 h 1244353"/>
                  <a:gd name="connsiteX2" fmla="*/ 1743112 w 2073866"/>
                  <a:gd name="connsiteY2" fmla="*/ 1841 h 1244353"/>
                  <a:gd name="connsiteX3" fmla="*/ 1711348 w 2073866"/>
                  <a:gd name="connsiteY3" fmla="*/ 35048 h 1244353"/>
                  <a:gd name="connsiteX4" fmla="*/ 1725245 w 2073866"/>
                  <a:gd name="connsiteY4" fmla="*/ 86664 h 1244353"/>
                  <a:gd name="connsiteX5" fmla="*/ 1706295 w 2073866"/>
                  <a:gd name="connsiteY5" fmla="*/ 120593 h 1244353"/>
                  <a:gd name="connsiteX6" fmla="*/ 1537913 w 2073866"/>
                  <a:gd name="connsiteY6" fmla="*/ 166253 h 1244353"/>
                  <a:gd name="connsiteX7" fmla="*/ 1084021 w 2073866"/>
                  <a:gd name="connsiteY7" fmla="*/ 305759 h 1244353"/>
                  <a:gd name="connsiteX8" fmla="*/ 745272 w 2073866"/>
                  <a:gd name="connsiteY8" fmla="*/ 409892 h 1244353"/>
                  <a:gd name="connsiteX9" fmla="*/ 661713 w 2073866"/>
                  <a:gd name="connsiteY9" fmla="*/ 434256 h 1244353"/>
                  <a:gd name="connsiteX10" fmla="*/ 620746 w 2073866"/>
                  <a:gd name="connsiteY10" fmla="*/ 496700 h 1244353"/>
                  <a:gd name="connsiteX11" fmla="*/ 618761 w 2073866"/>
                  <a:gd name="connsiteY11" fmla="*/ 512040 h 1244353"/>
                  <a:gd name="connsiteX12" fmla="*/ 596021 w 2073866"/>
                  <a:gd name="connsiteY12" fmla="*/ 549579 h 1244353"/>
                  <a:gd name="connsiteX13" fmla="*/ 554512 w 2073866"/>
                  <a:gd name="connsiteY13" fmla="*/ 641801 h 1244353"/>
                  <a:gd name="connsiteX14" fmla="*/ 520583 w 2073866"/>
                  <a:gd name="connsiteY14" fmla="*/ 676993 h 1244353"/>
                  <a:gd name="connsiteX15" fmla="*/ 516612 w 2073866"/>
                  <a:gd name="connsiteY15" fmla="*/ 626641 h 1244353"/>
                  <a:gd name="connsiteX16" fmla="*/ 370790 w 2073866"/>
                  <a:gd name="connsiteY16" fmla="*/ 570513 h 1244353"/>
                  <a:gd name="connsiteX17" fmla="*/ 326754 w 2073866"/>
                  <a:gd name="connsiteY17" fmla="*/ 712907 h 1244353"/>
                  <a:gd name="connsiteX18" fmla="*/ 322603 w 2073866"/>
                  <a:gd name="connsiteY18" fmla="*/ 739437 h 1244353"/>
                  <a:gd name="connsiteX19" fmla="*/ 216845 w 2073866"/>
                  <a:gd name="connsiteY19" fmla="*/ 852414 h 1244353"/>
                  <a:gd name="connsiteX20" fmla="*/ 160899 w 2073866"/>
                  <a:gd name="connsiteY20" fmla="*/ 957449 h 1244353"/>
                  <a:gd name="connsiteX21" fmla="*/ 151153 w 2073866"/>
                  <a:gd name="connsiteY21" fmla="*/ 998417 h 1244353"/>
                  <a:gd name="connsiteX22" fmla="*/ 82032 w 2073866"/>
                  <a:gd name="connsiteY22" fmla="*/ 1112837 h 1244353"/>
                  <a:gd name="connsiteX23" fmla="*/ 18866 w 2073866"/>
                  <a:gd name="connsiteY23" fmla="*/ 1164272 h 1244353"/>
                  <a:gd name="connsiteX24" fmla="*/ 638 w 2073866"/>
                  <a:gd name="connsiteY24" fmla="*/ 1200186 h 1244353"/>
                  <a:gd name="connsiteX25" fmla="*/ 35469 w 2073866"/>
                  <a:gd name="connsiteY25" fmla="*/ 1237364 h 1244353"/>
                  <a:gd name="connsiteX26" fmla="*/ 65789 w 2073866"/>
                  <a:gd name="connsiteY26" fmla="*/ 1236642 h 1244353"/>
                  <a:gd name="connsiteX27" fmla="*/ 107479 w 2073866"/>
                  <a:gd name="connsiteY27" fmla="*/ 1213541 h 1244353"/>
                  <a:gd name="connsiteX28" fmla="*/ 208002 w 2073866"/>
                  <a:gd name="connsiteY28" fmla="*/ 1124027 h 1244353"/>
                  <a:gd name="connsiteX29" fmla="*/ 269724 w 2073866"/>
                  <a:gd name="connsiteY29" fmla="*/ 990476 h 1244353"/>
                  <a:gd name="connsiteX30" fmla="*/ 309428 w 2073866"/>
                  <a:gd name="connsiteY30" fmla="*/ 985423 h 1244353"/>
                  <a:gd name="connsiteX31" fmla="*/ 349494 w 2073866"/>
                  <a:gd name="connsiteY31" fmla="*/ 1112115 h 1244353"/>
                  <a:gd name="connsiteX32" fmla="*/ 326213 w 2073866"/>
                  <a:gd name="connsiteY32" fmla="*/ 1210834 h 1244353"/>
                  <a:gd name="connsiteX33" fmla="*/ 361946 w 2073866"/>
                  <a:gd name="connsiteY33" fmla="*/ 1242417 h 1244353"/>
                  <a:gd name="connsiteX34" fmla="*/ 410855 w 2073866"/>
                  <a:gd name="connsiteY34" fmla="*/ 1214083 h 1244353"/>
                  <a:gd name="connsiteX35" fmla="*/ 452003 w 2073866"/>
                  <a:gd name="connsiteY35" fmla="*/ 1085586 h 1244353"/>
                  <a:gd name="connsiteX36" fmla="*/ 440813 w 2073866"/>
                  <a:gd name="connsiteY36" fmla="*/ 990476 h 1244353"/>
                  <a:gd name="connsiteX37" fmla="*/ 422585 w 2073866"/>
                  <a:gd name="connsiteY37" fmla="*/ 955464 h 1244353"/>
                  <a:gd name="connsiteX38" fmla="*/ 424029 w 2073866"/>
                  <a:gd name="connsiteY38" fmla="*/ 927671 h 1244353"/>
                  <a:gd name="connsiteX39" fmla="*/ 508672 w 2073866"/>
                  <a:gd name="connsiteY39" fmla="*/ 801520 h 1244353"/>
                  <a:gd name="connsiteX40" fmla="*/ 586095 w 2073866"/>
                  <a:gd name="connsiteY40" fmla="*/ 733481 h 1244353"/>
                  <a:gd name="connsiteX41" fmla="*/ 646193 w 2073866"/>
                  <a:gd name="connsiteY41" fmla="*/ 673745 h 1244353"/>
                  <a:gd name="connsiteX42" fmla="*/ 696725 w 2073866"/>
                  <a:gd name="connsiteY42" fmla="*/ 798632 h 1244353"/>
                  <a:gd name="connsiteX43" fmla="*/ 750326 w 2073866"/>
                  <a:gd name="connsiteY43" fmla="*/ 831839 h 1244353"/>
                  <a:gd name="connsiteX44" fmla="*/ 782450 w 2073866"/>
                  <a:gd name="connsiteY44" fmla="*/ 822274 h 1244353"/>
                  <a:gd name="connsiteX45" fmla="*/ 916722 w 2073866"/>
                  <a:gd name="connsiteY45" fmla="*/ 764523 h 1244353"/>
                  <a:gd name="connsiteX46" fmla="*/ 949208 w 2073866"/>
                  <a:gd name="connsiteY46" fmla="*/ 780585 h 1244353"/>
                  <a:gd name="connsiteX47" fmla="*/ 979166 w 2073866"/>
                  <a:gd name="connsiteY47" fmla="*/ 865408 h 1244353"/>
                  <a:gd name="connsiteX48" fmla="*/ 1040347 w 2073866"/>
                  <a:gd name="connsiteY48" fmla="*/ 895908 h 1244353"/>
                  <a:gd name="connsiteX49" fmla="*/ 1039084 w 2073866"/>
                  <a:gd name="connsiteY49" fmla="*/ 917745 h 1244353"/>
                  <a:gd name="connsiteX50" fmla="*/ 1002267 w 2073866"/>
                  <a:gd name="connsiteY50" fmla="*/ 1159580 h 1244353"/>
                  <a:gd name="connsiteX51" fmla="*/ 1005155 w 2073866"/>
                  <a:gd name="connsiteY51" fmla="*/ 1212639 h 1244353"/>
                  <a:gd name="connsiteX52" fmla="*/ 1026270 w 2073866"/>
                  <a:gd name="connsiteY52" fmla="*/ 1240432 h 1244353"/>
                  <a:gd name="connsiteX53" fmla="*/ 1087631 w 2073866"/>
                  <a:gd name="connsiteY53" fmla="*/ 1215707 h 1244353"/>
                  <a:gd name="connsiteX54" fmla="*/ 1108566 w 2073866"/>
                  <a:gd name="connsiteY54" fmla="*/ 1017366 h 1244353"/>
                  <a:gd name="connsiteX55" fmla="*/ 1129681 w 2073866"/>
                  <a:gd name="connsiteY55" fmla="*/ 974955 h 1244353"/>
                  <a:gd name="connsiteX56" fmla="*/ 1164332 w 2073866"/>
                  <a:gd name="connsiteY56" fmla="*/ 979648 h 1244353"/>
                  <a:gd name="connsiteX57" fmla="*/ 1177327 w 2073866"/>
                  <a:gd name="connsiteY57" fmla="*/ 1049491 h 1244353"/>
                  <a:gd name="connsiteX58" fmla="*/ 1182741 w 2073866"/>
                  <a:gd name="connsiteY58" fmla="*/ 1145142 h 1244353"/>
                  <a:gd name="connsiteX59" fmla="*/ 1193208 w 2073866"/>
                  <a:gd name="connsiteY59" fmla="*/ 1211737 h 1244353"/>
                  <a:gd name="connsiteX60" fmla="*/ 1241575 w 2073866"/>
                  <a:gd name="connsiteY60" fmla="*/ 1238627 h 1244353"/>
                  <a:gd name="connsiteX61" fmla="*/ 1274421 w 2073866"/>
                  <a:gd name="connsiteY61" fmla="*/ 1193689 h 1244353"/>
                  <a:gd name="connsiteX62" fmla="*/ 1254750 w 2073866"/>
                  <a:gd name="connsiteY62" fmla="*/ 1032346 h 1244353"/>
                  <a:gd name="connsiteX63" fmla="*/ 1283445 w 2073866"/>
                  <a:gd name="connsiteY63" fmla="*/ 861076 h 1244353"/>
                  <a:gd name="connsiteX64" fmla="*/ 1303117 w 2073866"/>
                  <a:gd name="connsiteY64" fmla="*/ 831118 h 1244353"/>
                  <a:gd name="connsiteX65" fmla="*/ 1388120 w 2073866"/>
                  <a:gd name="connsiteY65" fmla="*/ 757845 h 1244353"/>
                  <a:gd name="connsiteX66" fmla="*/ 1429809 w 2073866"/>
                  <a:gd name="connsiteY66" fmla="*/ 712185 h 1244353"/>
                  <a:gd name="connsiteX67" fmla="*/ 1438291 w 2073866"/>
                  <a:gd name="connsiteY67" fmla="*/ 691972 h 1244353"/>
                  <a:gd name="connsiteX68" fmla="*/ 1448398 w 2073866"/>
                  <a:gd name="connsiteY68" fmla="*/ 543262 h 1244353"/>
                  <a:gd name="connsiteX69" fmla="*/ 1474567 w 2073866"/>
                  <a:gd name="connsiteY69" fmla="*/ 503558 h 1244353"/>
                  <a:gd name="connsiteX70" fmla="*/ 1491531 w 2073866"/>
                  <a:gd name="connsiteY70" fmla="*/ 512401 h 1244353"/>
                  <a:gd name="connsiteX71" fmla="*/ 1508315 w 2073866"/>
                  <a:gd name="connsiteY71" fmla="*/ 623573 h 1244353"/>
                  <a:gd name="connsiteX72" fmla="*/ 1531957 w 2073866"/>
                  <a:gd name="connsiteY72" fmla="*/ 819026 h 1244353"/>
                  <a:gd name="connsiteX73" fmla="*/ 1533582 w 2073866"/>
                  <a:gd name="connsiteY73" fmla="*/ 951313 h 1244353"/>
                  <a:gd name="connsiteX74" fmla="*/ 1515534 w 2073866"/>
                  <a:gd name="connsiteY74" fmla="*/ 1195133 h 1244353"/>
                  <a:gd name="connsiteX75" fmla="*/ 1553614 w 2073866"/>
                  <a:gd name="connsiteY75" fmla="*/ 1231408 h 1244353"/>
                  <a:gd name="connsiteX76" fmla="*/ 1597650 w 2073866"/>
                  <a:gd name="connsiteY76" fmla="*/ 1203074 h 1244353"/>
                  <a:gd name="connsiteX77" fmla="*/ 1618585 w 2073866"/>
                  <a:gd name="connsiteY77" fmla="*/ 979106 h 1244353"/>
                  <a:gd name="connsiteX78" fmla="*/ 1629233 w 2073866"/>
                  <a:gd name="connsiteY78" fmla="*/ 932544 h 1244353"/>
                  <a:gd name="connsiteX79" fmla="*/ 1662620 w 2073866"/>
                  <a:gd name="connsiteY79" fmla="*/ 914316 h 1244353"/>
                  <a:gd name="connsiteX80" fmla="*/ 1684818 w 2073866"/>
                  <a:gd name="connsiteY80" fmla="*/ 939763 h 1244353"/>
                  <a:gd name="connsiteX81" fmla="*/ 1696189 w 2073866"/>
                  <a:gd name="connsiteY81" fmla="*/ 977301 h 1244353"/>
                  <a:gd name="connsiteX82" fmla="*/ 1708822 w 2073866"/>
                  <a:gd name="connsiteY82" fmla="*/ 1190441 h 1244353"/>
                  <a:gd name="connsiteX83" fmla="*/ 1738960 w 2073866"/>
                  <a:gd name="connsiteY83" fmla="*/ 1224370 h 1244353"/>
                  <a:gd name="connsiteX84" fmla="*/ 1794907 w 2073866"/>
                  <a:gd name="connsiteY84" fmla="*/ 1177447 h 1244353"/>
                  <a:gd name="connsiteX85" fmla="*/ 1788591 w 2073866"/>
                  <a:gd name="connsiteY85" fmla="*/ 1049130 h 1244353"/>
                  <a:gd name="connsiteX86" fmla="*/ 1793283 w 2073866"/>
                  <a:gd name="connsiteY86" fmla="*/ 551564 h 1244353"/>
                  <a:gd name="connsiteX87" fmla="*/ 1769641 w 2073866"/>
                  <a:gd name="connsiteY87" fmla="*/ 393288 h 1244353"/>
                  <a:gd name="connsiteX88" fmla="*/ 1818549 w 2073866"/>
                  <a:gd name="connsiteY88" fmla="*/ 372534 h 1244353"/>
                  <a:gd name="connsiteX89" fmla="*/ 1842372 w 2073866"/>
                  <a:gd name="connsiteY89" fmla="*/ 383904 h 1244353"/>
                  <a:gd name="connsiteX90" fmla="*/ 1862044 w 2073866"/>
                  <a:gd name="connsiteY90" fmla="*/ 420720 h 1244353"/>
                  <a:gd name="connsiteX91" fmla="*/ 1899041 w 2073866"/>
                  <a:gd name="connsiteY91" fmla="*/ 418013 h 1244353"/>
                  <a:gd name="connsiteX92" fmla="*/ 1975561 w 2073866"/>
                  <a:gd name="connsiteY92" fmla="*/ 300164 h 1244353"/>
                  <a:gd name="connsiteX93" fmla="*/ 2061648 w 2073866"/>
                  <a:gd name="connsiteY93" fmla="*/ 161380 h 1244353"/>
                  <a:gd name="connsiteX94" fmla="*/ 2070852 w 2073866"/>
                  <a:gd name="connsiteY94" fmla="*/ 140986 h 1244353"/>
                  <a:gd name="connsiteX95" fmla="*/ 2062369 w 2073866"/>
                  <a:gd name="connsiteY95" fmla="*/ 105974 h 1244353"/>
                  <a:gd name="connsiteX96" fmla="*/ 372053 w 2073866"/>
                  <a:gd name="connsiteY96" fmla="*/ 584049 h 1244353"/>
                  <a:gd name="connsiteX97" fmla="*/ 470952 w 2073866"/>
                  <a:gd name="connsiteY97" fmla="*/ 584049 h 1244353"/>
                  <a:gd name="connsiteX98" fmla="*/ 508130 w 2073866"/>
                  <a:gd name="connsiteY98" fmla="*/ 667247 h 1244353"/>
                  <a:gd name="connsiteX99" fmla="*/ 457598 w 2073866"/>
                  <a:gd name="connsiteY99" fmla="*/ 717961 h 1244353"/>
                  <a:gd name="connsiteX100" fmla="*/ 406884 w 2073866"/>
                  <a:gd name="connsiteY100" fmla="*/ 733662 h 1244353"/>
                  <a:gd name="connsiteX101" fmla="*/ 332529 w 2073866"/>
                  <a:gd name="connsiteY101" fmla="*/ 685476 h 1244353"/>
                  <a:gd name="connsiteX102" fmla="*/ 372053 w 2073866"/>
                  <a:gd name="connsiteY102" fmla="*/ 584049 h 1244353"/>
                  <a:gd name="connsiteX103" fmla="*/ 635906 w 2073866"/>
                  <a:gd name="connsiteY103" fmla="*/ 656780 h 1244353"/>
                  <a:gd name="connsiteX104" fmla="*/ 588802 w 2073866"/>
                  <a:gd name="connsiteY104" fmla="*/ 716878 h 1244353"/>
                  <a:gd name="connsiteX105" fmla="*/ 492248 w 2073866"/>
                  <a:gd name="connsiteY105" fmla="*/ 799715 h 1244353"/>
                  <a:gd name="connsiteX106" fmla="*/ 401651 w 2073866"/>
                  <a:gd name="connsiteY106" fmla="*/ 940484 h 1244353"/>
                  <a:gd name="connsiteX107" fmla="*/ 442257 w 2073866"/>
                  <a:gd name="connsiteY107" fmla="*/ 1065914 h 1244353"/>
                  <a:gd name="connsiteX108" fmla="*/ 400748 w 2073866"/>
                  <a:gd name="connsiteY108" fmla="*/ 1202533 h 1244353"/>
                  <a:gd name="connsiteX109" fmla="*/ 365736 w 2073866"/>
                  <a:gd name="connsiteY109" fmla="*/ 1228521 h 1244353"/>
                  <a:gd name="connsiteX110" fmla="*/ 342094 w 2073866"/>
                  <a:gd name="connsiteY110" fmla="*/ 1207225 h 1244353"/>
                  <a:gd name="connsiteX111" fmla="*/ 358156 w 2073866"/>
                  <a:gd name="connsiteY111" fmla="*/ 1117529 h 1244353"/>
                  <a:gd name="connsiteX112" fmla="*/ 335958 w 2073866"/>
                  <a:gd name="connsiteY112" fmla="*/ 996251 h 1244353"/>
                  <a:gd name="connsiteX113" fmla="*/ 330003 w 2073866"/>
                  <a:gd name="connsiteY113" fmla="*/ 986686 h 1244353"/>
                  <a:gd name="connsiteX114" fmla="*/ 251858 w 2073866"/>
                  <a:gd name="connsiteY114" fmla="*/ 991378 h 1244353"/>
                  <a:gd name="connsiteX115" fmla="*/ 204212 w 2073866"/>
                  <a:gd name="connsiteY115" fmla="*/ 1103452 h 1244353"/>
                  <a:gd name="connsiteX116" fmla="*/ 169742 w 2073866"/>
                  <a:gd name="connsiteY116" fmla="*/ 1146405 h 1244353"/>
                  <a:gd name="connsiteX117" fmla="*/ 75715 w 2073866"/>
                  <a:gd name="connsiteY117" fmla="*/ 1213722 h 1244353"/>
                  <a:gd name="connsiteX118" fmla="*/ 48644 w 2073866"/>
                  <a:gd name="connsiteY118" fmla="*/ 1224550 h 1244353"/>
                  <a:gd name="connsiteX119" fmla="*/ 24280 w 2073866"/>
                  <a:gd name="connsiteY119" fmla="*/ 1182500 h 1244353"/>
                  <a:gd name="connsiteX120" fmla="*/ 36011 w 2073866"/>
                  <a:gd name="connsiteY120" fmla="*/ 1166979 h 1244353"/>
                  <a:gd name="connsiteX121" fmla="*/ 103688 w 2073866"/>
                  <a:gd name="connsiteY121" fmla="*/ 1112837 h 1244353"/>
                  <a:gd name="connsiteX122" fmla="*/ 155665 w 2073866"/>
                  <a:gd name="connsiteY122" fmla="*/ 1032165 h 1244353"/>
                  <a:gd name="connsiteX123" fmla="*/ 175698 w 2073866"/>
                  <a:gd name="connsiteY123" fmla="*/ 956186 h 1244353"/>
                  <a:gd name="connsiteX124" fmla="*/ 217207 w 2073866"/>
                  <a:gd name="connsiteY124" fmla="*/ 871002 h 1244353"/>
                  <a:gd name="connsiteX125" fmla="*/ 319715 w 2073866"/>
                  <a:gd name="connsiteY125" fmla="*/ 759108 h 1244353"/>
                  <a:gd name="connsiteX126" fmla="*/ 366639 w 2073866"/>
                  <a:gd name="connsiteY126" fmla="*/ 749363 h 1244353"/>
                  <a:gd name="connsiteX127" fmla="*/ 460124 w 2073866"/>
                  <a:gd name="connsiteY127" fmla="*/ 729511 h 1244353"/>
                  <a:gd name="connsiteX128" fmla="*/ 535201 w 2073866"/>
                  <a:gd name="connsiteY128" fmla="*/ 685476 h 1244353"/>
                  <a:gd name="connsiteX129" fmla="*/ 572198 w 2073866"/>
                  <a:gd name="connsiteY129" fmla="*/ 637469 h 1244353"/>
                  <a:gd name="connsiteX130" fmla="*/ 607932 w 2073866"/>
                  <a:gd name="connsiteY130" fmla="*/ 555173 h 1244353"/>
                  <a:gd name="connsiteX131" fmla="*/ 614429 w 2073866"/>
                  <a:gd name="connsiteY131" fmla="*/ 539111 h 1244353"/>
                  <a:gd name="connsiteX132" fmla="*/ 642402 w 2073866"/>
                  <a:gd name="connsiteY132" fmla="*/ 524132 h 1244353"/>
                  <a:gd name="connsiteX133" fmla="*/ 658104 w 2073866"/>
                  <a:gd name="connsiteY133" fmla="*/ 553368 h 1244353"/>
                  <a:gd name="connsiteX134" fmla="*/ 635906 w 2073866"/>
                  <a:gd name="connsiteY134" fmla="*/ 656780 h 1244353"/>
                  <a:gd name="connsiteX135" fmla="*/ 1429629 w 2073866"/>
                  <a:gd name="connsiteY135" fmla="*/ 608052 h 1244353"/>
                  <a:gd name="connsiteX136" fmla="*/ 1424395 w 2073866"/>
                  <a:gd name="connsiteY136" fmla="*/ 658404 h 1244353"/>
                  <a:gd name="connsiteX137" fmla="*/ 1390105 w 2073866"/>
                  <a:gd name="connsiteY137" fmla="*/ 735827 h 1244353"/>
                  <a:gd name="connsiteX138" fmla="*/ 1314667 w 2073866"/>
                  <a:gd name="connsiteY138" fmla="*/ 803505 h 1244353"/>
                  <a:gd name="connsiteX139" fmla="*/ 1293010 w 2073866"/>
                  <a:gd name="connsiteY139" fmla="*/ 805129 h 1244353"/>
                  <a:gd name="connsiteX140" fmla="*/ 1282723 w 2073866"/>
                  <a:gd name="connsiteY140" fmla="*/ 810002 h 1244353"/>
                  <a:gd name="connsiteX141" fmla="*/ 1251862 w 2073866"/>
                  <a:gd name="connsiteY141" fmla="*/ 923701 h 1244353"/>
                  <a:gd name="connsiteX142" fmla="*/ 1246268 w 2073866"/>
                  <a:gd name="connsiteY142" fmla="*/ 962683 h 1244353"/>
                  <a:gd name="connsiteX143" fmla="*/ 1254389 w 2073866"/>
                  <a:gd name="connsiteY143" fmla="*/ 1152722 h 1244353"/>
                  <a:gd name="connsiteX144" fmla="*/ 1261066 w 2073866"/>
                  <a:gd name="connsiteY144" fmla="*/ 1191524 h 1244353"/>
                  <a:gd name="connsiteX145" fmla="*/ 1252403 w 2073866"/>
                  <a:gd name="connsiteY145" fmla="*/ 1224009 h 1244353"/>
                  <a:gd name="connsiteX146" fmla="*/ 1209270 w 2073866"/>
                  <a:gd name="connsiteY146" fmla="*/ 1205059 h 1244353"/>
                  <a:gd name="connsiteX147" fmla="*/ 1203315 w 2073866"/>
                  <a:gd name="connsiteY147" fmla="*/ 1181056 h 1244353"/>
                  <a:gd name="connsiteX148" fmla="*/ 1192306 w 2073866"/>
                  <a:gd name="connsiteY148" fmla="*/ 1077645 h 1244353"/>
                  <a:gd name="connsiteX149" fmla="*/ 1175702 w 2073866"/>
                  <a:gd name="connsiteY149" fmla="*/ 970624 h 1244353"/>
                  <a:gd name="connsiteX150" fmla="*/ 1143758 w 2073866"/>
                  <a:gd name="connsiteY150" fmla="*/ 954562 h 1244353"/>
                  <a:gd name="connsiteX151" fmla="*/ 1106942 w 2073866"/>
                  <a:gd name="connsiteY151" fmla="*/ 980550 h 1244353"/>
                  <a:gd name="connsiteX152" fmla="*/ 1078788 w 2073866"/>
                  <a:gd name="connsiteY152" fmla="*/ 1193509 h 1244353"/>
                  <a:gd name="connsiteX153" fmla="*/ 1048468 w 2073866"/>
                  <a:gd name="connsiteY153" fmla="*/ 1228160 h 1244353"/>
                  <a:gd name="connsiteX154" fmla="*/ 1018871 w 2073866"/>
                  <a:gd name="connsiteY154" fmla="*/ 1195494 h 1244353"/>
                  <a:gd name="connsiteX155" fmla="*/ 1021578 w 2073866"/>
                  <a:gd name="connsiteY155" fmla="*/ 1105618 h 1244353"/>
                  <a:gd name="connsiteX156" fmla="*/ 1043776 w 2073866"/>
                  <a:gd name="connsiteY156" fmla="*/ 949689 h 1244353"/>
                  <a:gd name="connsiteX157" fmla="*/ 1097738 w 2073866"/>
                  <a:gd name="connsiteY157" fmla="*/ 779141 h 1244353"/>
                  <a:gd name="connsiteX158" fmla="*/ 1112176 w 2073866"/>
                  <a:gd name="connsiteY158" fmla="*/ 748641 h 1244353"/>
                  <a:gd name="connsiteX159" fmla="*/ 1110912 w 2073866"/>
                  <a:gd name="connsiteY159" fmla="*/ 736911 h 1244353"/>
                  <a:gd name="connsiteX160" fmla="*/ 1100445 w 2073866"/>
                  <a:gd name="connsiteY160" fmla="*/ 743949 h 1244353"/>
                  <a:gd name="connsiteX161" fmla="*/ 1053702 w 2073866"/>
                  <a:gd name="connsiteY161" fmla="*/ 861257 h 1244353"/>
                  <a:gd name="connsiteX162" fmla="*/ 1025548 w 2073866"/>
                  <a:gd name="connsiteY162" fmla="*/ 886704 h 1244353"/>
                  <a:gd name="connsiteX163" fmla="*/ 1000282 w 2073866"/>
                  <a:gd name="connsiteY163" fmla="*/ 874973 h 1244353"/>
                  <a:gd name="connsiteX164" fmla="*/ 952998 w 2073866"/>
                  <a:gd name="connsiteY164" fmla="*/ 734023 h 1244353"/>
                  <a:gd name="connsiteX165" fmla="*/ 957870 w 2073866"/>
                  <a:gd name="connsiteY165" fmla="*/ 704064 h 1244353"/>
                  <a:gd name="connsiteX166" fmla="*/ 1010208 w 2073866"/>
                  <a:gd name="connsiteY166" fmla="*/ 702621 h 1244353"/>
                  <a:gd name="connsiteX167" fmla="*/ 1024826 w 2073866"/>
                  <a:gd name="connsiteY167" fmla="*/ 745032 h 1244353"/>
                  <a:gd name="connsiteX168" fmla="*/ 1031504 w 2073866"/>
                  <a:gd name="connsiteY168" fmla="*/ 762177 h 1244353"/>
                  <a:gd name="connsiteX169" fmla="*/ 1087992 w 2073866"/>
                  <a:gd name="connsiteY169" fmla="*/ 704064 h 1244353"/>
                  <a:gd name="connsiteX170" fmla="*/ 1143037 w 2073866"/>
                  <a:gd name="connsiteY170" fmla="*/ 708035 h 1244353"/>
                  <a:gd name="connsiteX171" fmla="*/ 1199525 w 2073866"/>
                  <a:gd name="connsiteY171" fmla="*/ 748100 h 1244353"/>
                  <a:gd name="connsiteX172" fmla="*/ 1302034 w 2073866"/>
                  <a:gd name="connsiteY172" fmla="*/ 723555 h 1244353"/>
                  <a:gd name="connsiteX173" fmla="*/ 1346250 w 2073866"/>
                  <a:gd name="connsiteY173" fmla="*/ 693958 h 1244353"/>
                  <a:gd name="connsiteX174" fmla="*/ 1366463 w 2073866"/>
                  <a:gd name="connsiteY174" fmla="*/ 668691 h 1244353"/>
                  <a:gd name="connsiteX175" fmla="*/ 1376930 w 2073866"/>
                  <a:gd name="connsiteY175" fmla="*/ 599209 h 1244353"/>
                  <a:gd name="connsiteX176" fmla="*/ 1386856 w 2073866"/>
                  <a:gd name="connsiteY176" fmla="*/ 529907 h 1244353"/>
                  <a:gd name="connsiteX177" fmla="*/ 1413747 w 2073866"/>
                  <a:gd name="connsiteY177" fmla="*/ 503197 h 1244353"/>
                  <a:gd name="connsiteX178" fmla="*/ 1435223 w 2073866"/>
                  <a:gd name="connsiteY178" fmla="*/ 535141 h 1244353"/>
                  <a:gd name="connsiteX179" fmla="*/ 1429629 w 2073866"/>
                  <a:gd name="connsiteY179" fmla="*/ 608052 h 1244353"/>
                  <a:gd name="connsiteX180" fmla="*/ 1045761 w 2073866"/>
                  <a:gd name="connsiteY180" fmla="*/ 699191 h 1244353"/>
                  <a:gd name="connsiteX181" fmla="*/ 1118492 w 2073866"/>
                  <a:gd name="connsiteY181" fmla="*/ 668331 h 1244353"/>
                  <a:gd name="connsiteX182" fmla="*/ 1124989 w 2073866"/>
                  <a:gd name="connsiteY182" fmla="*/ 672662 h 1244353"/>
                  <a:gd name="connsiteX183" fmla="*/ 1077164 w 2073866"/>
                  <a:gd name="connsiteY183" fmla="*/ 694499 h 1244353"/>
                  <a:gd name="connsiteX184" fmla="*/ 1037820 w 2073866"/>
                  <a:gd name="connsiteY184" fmla="*/ 733842 h 1244353"/>
                  <a:gd name="connsiteX185" fmla="*/ 1034572 w 2073866"/>
                  <a:gd name="connsiteY185" fmla="*/ 723194 h 1244353"/>
                  <a:gd name="connsiteX186" fmla="*/ 1045761 w 2073866"/>
                  <a:gd name="connsiteY186" fmla="*/ 699191 h 1244353"/>
                  <a:gd name="connsiteX187" fmla="*/ 1327661 w 2073866"/>
                  <a:gd name="connsiteY187" fmla="*/ 586395 h 1244353"/>
                  <a:gd name="connsiteX188" fmla="*/ 1334339 w 2073866"/>
                  <a:gd name="connsiteY188" fmla="*/ 566724 h 1244353"/>
                  <a:gd name="connsiteX189" fmla="*/ 1368809 w 2073866"/>
                  <a:gd name="connsiteY189" fmla="*/ 552647 h 1244353"/>
                  <a:gd name="connsiteX190" fmla="*/ 1352386 w 2073866"/>
                  <a:gd name="connsiteY190" fmla="*/ 661292 h 1244353"/>
                  <a:gd name="connsiteX191" fmla="*/ 1337768 w 2073866"/>
                  <a:gd name="connsiteY191" fmla="*/ 676271 h 1244353"/>
                  <a:gd name="connsiteX192" fmla="*/ 1339392 w 2073866"/>
                  <a:gd name="connsiteY192" fmla="*/ 656961 h 1244353"/>
                  <a:gd name="connsiteX193" fmla="*/ 1327661 w 2073866"/>
                  <a:gd name="connsiteY193" fmla="*/ 586395 h 1244353"/>
                  <a:gd name="connsiteX194" fmla="*/ 1291025 w 2073866"/>
                  <a:gd name="connsiteY194" fmla="*/ 713449 h 1244353"/>
                  <a:gd name="connsiteX195" fmla="*/ 1231108 w 2073866"/>
                  <a:gd name="connsiteY195" fmla="*/ 734564 h 1244353"/>
                  <a:gd name="connsiteX196" fmla="*/ 1141051 w 2073866"/>
                  <a:gd name="connsiteY196" fmla="*/ 631874 h 1244353"/>
                  <a:gd name="connsiteX197" fmla="*/ 1193028 w 2073866"/>
                  <a:gd name="connsiteY197" fmla="*/ 554451 h 1244353"/>
                  <a:gd name="connsiteX198" fmla="*/ 1278211 w 2073866"/>
                  <a:gd name="connsiteY198" fmla="*/ 555173 h 1244353"/>
                  <a:gd name="connsiteX199" fmla="*/ 1291025 w 2073866"/>
                  <a:gd name="connsiteY199" fmla="*/ 713449 h 1244353"/>
                  <a:gd name="connsiteX200" fmla="*/ 1779026 w 2073866"/>
                  <a:gd name="connsiteY200" fmla="*/ 451040 h 1244353"/>
                  <a:gd name="connsiteX201" fmla="*/ 1772168 w 2073866"/>
                  <a:gd name="connsiteY201" fmla="*/ 714351 h 1244353"/>
                  <a:gd name="connsiteX202" fmla="*/ 1770363 w 2073866"/>
                  <a:gd name="connsiteY202" fmla="*/ 975857 h 1244353"/>
                  <a:gd name="connsiteX203" fmla="*/ 1775957 w 2073866"/>
                  <a:gd name="connsiteY203" fmla="*/ 1169867 h 1244353"/>
                  <a:gd name="connsiteX204" fmla="*/ 1774695 w 2073866"/>
                  <a:gd name="connsiteY204" fmla="*/ 1192245 h 1244353"/>
                  <a:gd name="connsiteX205" fmla="*/ 1753038 w 2073866"/>
                  <a:gd name="connsiteY205" fmla="*/ 1210654 h 1244353"/>
                  <a:gd name="connsiteX206" fmla="*/ 1728674 w 2073866"/>
                  <a:gd name="connsiteY206" fmla="*/ 1195855 h 1244353"/>
                  <a:gd name="connsiteX207" fmla="*/ 1724343 w 2073866"/>
                  <a:gd name="connsiteY207" fmla="*/ 1176725 h 1244353"/>
                  <a:gd name="connsiteX208" fmla="*/ 1713334 w 2073866"/>
                  <a:gd name="connsiteY208" fmla="*/ 1016825 h 1244353"/>
                  <a:gd name="connsiteX209" fmla="*/ 1702324 w 2073866"/>
                  <a:gd name="connsiteY209" fmla="*/ 950411 h 1244353"/>
                  <a:gd name="connsiteX210" fmla="*/ 1674351 w 2073866"/>
                  <a:gd name="connsiteY210" fmla="*/ 903849 h 1244353"/>
                  <a:gd name="connsiteX211" fmla="*/ 1610824 w 2073866"/>
                  <a:gd name="connsiteY211" fmla="*/ 934529 h 1244353"/>
                  <a:gd name="connsiteX212" fmla="*/ 1601259 w 2073866"/>
                  <a:gd name="connsiteY212" fmla="*/ 1001304 h 1244353"/>
                  <a:gd name="connsiteX213" fmla="*/ 1584295 w 2073866"/>
                  <a:gd name="connsiteY213" fmla="*/ 1183402 h 1244353"/>
                  <a:gd name="connsiteX214" fmla="*/ 1569496 w 2073866"/>
                  <a:gd name="connsiteY214" fmla="*/ 1214624 h 1244353"/>
                  <a:gd name="connsiteX215" fmla="*/ 1533221 w 2073866"/>
                  <a:gd name="connsiteY215" fmla="*/ 1182319 h 1244353"/>
                  <a:gd name="connsiteX216" fmla="*/ 1543147 w 2073866"/>
                  <a:gd name="connsiteY216" fmla="*/ 1087210 h 1244353"/>
                  <a:gd name="connsiteX217" fmla="*/ 1548380 w 2073866"/>
                  <a:gd name="connsiteY217" fmla="*/ 887606 h 1244353"/>
                  <a:gd name="connsiteX218" fmla="*/ 1513008 w 2073866"/>
                  <a:gd name="connsiteY218" fmla="*/ 566543 h 1244353"/>
                  <a:gd name="connsiteX219" fmla="*/ 1503803 w 2073866"/>
                  <a:gd name="connsiteY219" fmla="*/ 463132 h 1244353"/>
                  <a:gd name="connsiteX220" fmla="*/ 1529972 w 2073866"/>
                  <a:gd name="connsiteY220" fmla="*/ 424330 h 1244353"/>
                  <a:gd name="connsiteX221" fmla="*/ 1546034 w 2073866"/>
                  <a:gd name="connsiteY221" fmla="*/ 440211 h 1244353"/>
                  <a:gd name="connsiteX222" fmla="*/ 1554155 w 2073866"/>
                  <a:gd name="connsiteY222" fmla="*/ 487315 h 1244353"/>
                  <a:gd name="connsiteX223" fmla="*/ 1552351 w 2073866"/>
                  <a:gd name="connsiteY223" fmla="*/ 554451 h 1244353"/>
                  <a:gd name="connsiteX224" fmla="*/ 1596567 w 2073866"/>
                  <a:gd name="connsiteY224" fmla="*/ 655156 h 1244353"/>
                  <a:gd name="connsiteX225" fmla="*/ 1671644 w 2073866"/>
                  <a:gd name="connsiteY225" fmla="*/ 671759 h 1244353"/>
                  <a:gd name="connsiteX226" fmla="*/ 1745097 w 2073866"/>
                  <a:gd name="connsiteY226" fmla="*/ 618520 h 1244353"/>
                  <a:gd name="connsiteX227" fmla="*/ 1756467 w 2073866"/>
                  <a:gd name="connsiteY227" fmla="*/ 542179 h 1244353"/>
                  <a:gd name="connsiteX228" fmla="*/ 1734629 w 2073866"/>
                  <a:gd name="connsiteY228" fmla="*/ 499407 h 1244353"/>
                  <a:gd name="connsiteX229" fmla="*/ 1718386 w 2073866"/>
                  <a:gd name="connsiteY229" fmla="*/ 423608 h 1244353"/>
                  <a:gd name="connsiteX230" fmla="*/ 1731741 w 2073866"/>
                  <a:gd name="connsiteY230" fmla="*/ 397981 h 1244353"/>
                  <a:gd name="connsiteX231" fmla="*/ 1765671 w 2073866"/>
                  <a:gd name="connsiteY231" fmla="*/ 411877 h 1244353"/>
                  <a:gd name="connsiteX232" fmla="*/ 1779026 w 2073866"/>
                  <a:gd name="connsiteY232" fmla="*/ 451040 h 1244353"/>
                  <a:gd name="connsiteX233" fmla="*/ 1704490 w 2073866"/>
                  <a:gd name="connsiteY233" fmla="*/ 464756 h 1244353"/>
                  <a:gd name="connsiteX234" fmla="*/ 1691135 w 2073866"/>
                  <a:gd name="connsiteY234" fmla="*/ 469990 h 1244353"/>
                  <a:gd name="connsiteX235" fmla="*/ 1571662 w 2073866"/>
                  <a:gd name="connsiteY235" fmla="*/ 503919 h 1244353"/>
                  <a:gd name="connsiteX236" fmla="*/ 1570579 w 2073866"/>
                  <a:gd name="connsiteY236" fmla="*/ 463132 h 1244353"/>
                  <a:gd name="connsiteX237" fmla="*/ 1668215 w 2073866"/>
                  <a:gd name="connsiteY237" fmla="*/ 427398 h 1244353"/>
                  <a:gd name="connsiteX238" fmla="*/ 1692398 w 2073866"/>
                  <a:gd name="connsiteY238" fmla="*/ 421082 h 1244353"/>
                  <a:gd name="connsiteX239" fmla="*/ 1703588 w 2073866"/>
                  <a:gd name="connsiteY239" fmla="*/ 426676 h 1244353"/>
                  <a:gd name="connsiteX240" fmla="*/ 1704490 w 2073866"/>
                  <a:gd name="connsiteY240" fmla="*/ 464756 h 1244353"/>
                  <a:gd name="connsiteX241" fmla="*/ 1744736 w 2073866"/>
                  <a:gd name="connsiteY241" fmla="*/ 555534 h 1244353"/>
                  <a:gd name="connsiteX242" fmla="*/ 1649626 w 2073866"/>
                  <a:gd name="connsiteY242" fmla="*/ 657502 h 1244353"/>
                  <a:gd name="connsiteX243" fmla="*/ 1582670 w 2073866"/>
                  <a:gd name="connsiteY243" fmla="*/ 517454 h 1244353"/>
                  <a:gd name="connsiteX244" fmla="*/ 1701963 w 2073866"/>
                  <a:gd name="connsiteY244" fmla="*/ 490744 h 1244353"/>
                  <a:gd name="connsiteX245" fmla="*/ 1744736 w 2073866"/>
                  <a:gd name="connsiteY245" fmla="*/ 555534 h 1244353"/>
                  <a:gd name="connsiteX246" fmla="*/ 2041254 w 2073866"/>
                  <a:gd name="connsiteY246" fmla="*/ 172208 h 1244353"/>
                  <a:gd name="connsiteX247" fmla="*/ 1895972 w 2073866"/>
                  <a:gd name="connsiteY247" fmla="*/ 399425 h 1244353"/>
                  <a:gd name="connsiteX248" fmla="*/ 1862044 w 2073866"/>
                  <a:gd name="connsiteY248" fmla="*/ 395815 h 1244353"/>
                  <a:gd name="connsiteX249" fmla="*/ 1844718 w 2073866"/>
                  <a:gd name="connsiteY249" fmla="*/ 348711 h 1244353"/>
                  <a:gd name="connsiteX250" fmla="*/ 1750331 w 2073866"/>
                  <a:gd name="connsiteY250" fmla="*/ 377046 h 1244353"/>
                  <a:gd name="connsiteX251" fmla="*/ 1716041 w 2073866"/>
                  <a:gd name="connsiteY251" fmla="*/ 384265 h 1244353"/>
                  <a:gd name="connsiteX252" fmla="*/ 1577256 w 2073866"/>
                  <a:gd name="connsiteY252" fmla="*/ 444002 h 1244353"/>
                  <a:gd name="connsiteX253" fmla="*/ 1557224 w 2073866"/>
                  <a:gd name="connsiteY253" fmla="*/ 430466 h 1244353"/>
                  <a:gd name="connsiteX254" fmla="*/ 1555780 w 2073866"/>
                  <a:gd name="connsiteY254" fmla="*/ 427939 h 1244353"/>
                  <a:gd name="connsiteX255" fmla="*/ 1543688 w 2073866"/>
                  <a:gd name="connsiteY255" fmla="*/ 413321 h 1244353"/>
                  <a:gd name="connsiteX256" fmla="*/ 1521490 w 2073866"/>
                  <a:gd name="connsiteY256" fmla="*/ 408448 h 1244353"/>
                  <a:gd name="connsiteX257" fmla="*/ 1495321 w 2073866"/>
                  <a:gd name="connsiteY257" fmla="*/ 429564 h 1244353"/>
                  <a:gd name="connsiteX258" fmla="*/ 1493336 w 2073866"/>
                  <a:gd name="connsiteY258" fmla="*/ 433534 h 1244353"/>
                  <a:gd name="connsiteX259" fmla="*/ 1493156 w 2073866"/>
                  <a:gd name="connsiteY259" fmla="*/ 434076 h 1244353"/>
                  <a:gd name="connsiteX260" fmla="*/ 1491712 w 2073866"/>
                  <a:gd name="connsiteY260" fmla="*/ 437504 h 1244353"/>
                  <a:gd name="connsiteX261" fmla="*/ 1491351 w 2073866"/>
                  <a:gd name="connsiteY261" fmla="*/ 438587 h 1244353"/>
                  <a:gd name="connsiteX262" fmla="*/ 1490449 w 2073866"/>
                  <a:gd name="connsiteY262" fmla="*/ 441655 h 1244353"/>
                  <a:gd name="connsiteX263" fmla="*/ 1490087 w 2073866"/>
                  <a:gd name="connsiteY263" fmla="*/ 442919 h 1244353"/>
                  <a:gd name="connsiteX264" fmla="*/ 1489185 w 2073866"/>
                  <a:gd name="connsiteY264" fmla="*/ 447250 h 1244353"/>
                  <a:gd name="connsiteX265" fmla="*/ 1487922 w 2073866"/>
                  <a:gd name="connsiteY265" fmla="*/ 458440 h 1244353"/>
                  <a:gd name="connsiteX266" fmla="*/ 1479259 w 2073866"/>
                  <a:gd name="connsiteY266" fmla="*/ 488037 h 1244353"/>
                  <a:gd name="connsiteX267" fmla="*/ 1434502 w 2073866"/>
                  <a:gd name="connsiteY267" fmla="*/ 493812 h 1244353"/>
                  <a:gd name="connsiteX268" fmla="*/ 1374765 w 2073866"/>
                  <a:gd name="connsiteY268" fmla="*/ 517815 h 1244353"/>
                  <a:gd name="connsiteX269" fmla="*/ 1353289 w 2073866"/>
                  <a:gd name="connsiteY269" fmla="*/ 540916 h 1244353"/>
                  <a:gd name="connsiteX270" fmla="*/ 1327481 w 2073866"/>
                  <a:gd name="connsiteY270" fmla="*/ 552286 h 1244353"/>
                  <a:gd name="connsiteX271" fmla="*/ 1295356 w 2073866"/>
                  <a:gd name="connsiteY271" fmla="*/ 543082 h 1244353"/>
                  <a:gd name="connsiteX272" fmla="*/ 1173717 w 2073866"/>
                  <a:gd name="connsiteY272" fmla="*/ 547593 h 1244353"/>
                  <a:gd name="connsiteX273" fmla="*/ 1125170 w 2073866"/>
                  <a:gd name="connsiteY273" fmla="*/ 628987 h 1244353"/>
                  <a:gd name="connsiteX274" fmla="*/ 1104415 w 2073866"/>
                  <a:gd name="connsiteY274" fmla="*/ 654253 h 1244353"/>
                  <a:gd name="connsiteX275" fmla="*/ 1030962 w 2073866"/>
                  <a:gd name="connsiteY275" fmla="*/ 688904 h 1244353"/>
                  <a:gd name="connsiteX276" fmla="*/ 1008042 w 2073866"/>
                  <a:gd name="connsiteY276" fmla="*/ 671579 h 1244353"/>
                  <a:gd name="connsiteX277" fmla="*/ 936033 w 2073866"/>
                  <a:gd name="connsiteY277" fmla="*/ 717239 h 1244353"/>
                  <a:gd name="connsiteX278" fmla="*/ 919790 w 2073866"/>
                  <a:gd name="connsiteY278" fmla="*/ 743227 h 1244353"/>
                  <a:gd name="connsiteX279" fmla="*/ 819086 w 2073866"/>
                  <a:gd name="connsiteY279" fmla="*/ 786541 h 1244353"/>
                  <a:gd name="connsiteX280" fmla="*/ 778480 w 2073866"/>
                  <a:gd name="connsiteY280" fmla="*/ 805851 h 1244353"/>
                  <a:gd name="connsiteX281" fmla="*/ 708275 w 2073866"/>
                  <a:gd name="connsiteY281" fmla="*/ 783112 h 1244353"/>
                  <a:gd name="connsiteX282" fmla="*/ 666947 w 2073866"/>
                  <a:gd name="connsiteY282" fmla="*/ 675549 h 1244353"/>
                  <a:gd name="connsiteX283" fmla="*/ 665322 w 2073866"/>
                  <a:gd name="connsiteY283" fmla="*/ 672481 h 1244353"/>
                  <a:gd name="connsiteX284" fmla="*/ 664962 w 2073866"/>
                  <a:gd name="connsiteY284" fmla="*/ 671579 h 1244353"/>
                  <a:gd name="connsiteX285" fmla="*/ 663879 w 2073866"/>
                  <a:gd name="connsiteY285" fmla="*/ 669233 h 1244353"/>
                  <a:gd name="connsiteX286" fmla="*/ 663518 w 2073866"/>
                  <a:gd name="connsiteY286" fmla="*/ 668691 h 1244353"/>
                  <a:gd name="connsiteX287" fmla="*/ 662255 w 2073866"/>
                  <a:gd name="connsiteY287" fmla="*/ 665984 h 1244353"/>
                  <a:gd name="connsiteX288" fmla="*/ 662074 w 2073866"/>
                  <a:gd name="connsiteY288" fmla="*/ 665443 h 1244353"/>
                  <a:gd name="connsiteX289" fmla="*/ 661172 w 2073866"/>
                  <a:gd name="connsiteY289" fmla="*/ 663277 h 1244353"/>
                  <a:gd name="connsiteX290" fmla="*/ 660991 w 2073866"/>
                  <a:gd name="connsiteY290" fmla="*/ 662736 h 1244353"/>
                  <a:gd name="connsiteX291" fmla="*/ 659367 w 2073866"/>
                  <a:gd name="connsiteY291" fmla="*/ 657863 h 1244353"/>
                  <a:gd name="connsiteX292" fmla="*/ 659187 w 2073866"/>
                  <a:gd name="connsiteY292" fmla="*/ 657321 h 1244353"/>
                  <a:gd name="connsiteX293" fmla="*/ 658645 w 2073866"/>
                  <a:gd name="connsiteY293" fmla="*/ 655336 h 1244353"/>
                  <a:gd name="connsiteX294" fmla="*/ 658645 w 2073866"/>
                  <a:gd name="connsiteY294" fmla="*/ 655156 h 1244353"/>
                  <a:gd name="connsiteX295" fmla="*/ 658104 w 2073866"/>
                  <a:gd name="connsiteY295" fmla="*/ 652990 h 1244353"/>
                  <a:gd name="connsiteX296" fmla="*/ 658104 w 2073866"/>
                  <a:gd name="connsiteY296" fmla="*/ 652629 h 1244353"/>
                  <a:gd name="connsiteX297" fmla="*/ 657743 w 2073866"/>
                  <a:gd name="connsiteY297" fmla="*/ 650824 h 1244353"/>
                  <a:gd name="connsiteX298" fmla="*/ 657743 w 2073866"/>
                  <a:gd name="connsiteY298" fmla="*/ 650463 h 1244353"/>
                  <a:gd name="connsiteX299" fmla="*/ 657201 w 2073866"/>
                  <a:gd name="connsiteY299" fmla="*/ 646312 h 1244353"/>
                  <a:gd name="connsiteX300" fmla="*/ 657201 w 2073866"/>
                  <a:gd name="connsiteY300" fmla="*/ 645952 h 1244353"/>
                  <a:gd name="connsiteX301" fmla="*/ 657021 w 2073866"/>
                  <a:gd name="connsiteY301" fmla="*/ 643967 h 1244353"/>
                  <a:gd name="connsiteX302" fmla="*/ 657021 w 2073866"/>
                  <a:gd name="connsiteY302" fmla="*/ 643967 h 1244353"/>
                  <a:gd name="connsiteX303" fmla="*/ 657021 w 2073866"/>
                  <a:gd name="connsiteY303" fmla="*/ 641801 h 1244353"/>
                  <a:gd name="connsiteX304" fmla="*/ 657021 w 2073866"/>
                  <a:gd name="connsiteY304" fmla="*/ 641620 h 1244353"/>
                  <a:gd name="connsiteX305" fmla="*/ 657021 w 2073866"/>
                  <a:gd name="connsiteY305" fmla="*/ 639635 h 1244353"/>
                  <a:gd name="connsiteX306" fmla="*/ 657021 w 2073866"/>
                  <a:gd name="connsiteY306" fmla="*/ 639455 h 1244353"/>
                  <a:gd name="connsiteX307" fmla="*/ 658465 w 2073866"/>
                  <a:gd name="connsiteY307" fmla="*/ 613466 h 1244353"/>
                  <a:gd name="connsiteX308" fmla="*/ 670917 w 2073866"/>
                  <a:gd name="connsiteY308" fmla="*/ 553368 h 1244353"/>
                  <a:gd name="connsiteX309" fmla="*/ 652509 w 2073866"/>
                  <a:gd name="connsiteY309" fmla="*/ 510596 h 1244353"/>
                  <a:gd name="connsiteX310" fmla="*/ 651065 w 2073866"/>
                  <a:gd name="connsiteY310" fmla="*/ 459342 h 1244353"/>
                  <a:gd name="connsiteX311" fmla="*/ 689326 w 2073866"/>
                  <a:gd name="connsiteY311" fmla="*/ 442197 h 1244353"/>
                  <a:gd name="connsiteX312" fmla="*/ 917625 w 2073866"/>
                  <a:gd name="connsiteY312" fmla="*/ 372173 h 1244353"/>
                  <a:gd name="connsiteX313" fmla="*/ 1511925 w 2073866"/>
                  <a:gd name="connsiteY313" fmla="*/ 185202 h 1244353"/>
                  <a:gd name="connsiteX314" fmla="*/ 1655582 w 2073866"/>
                  <a:gd name="connsiteY314" fmla="*/ 146942 h 1244353"/>
                  <a:gd name="connsiteX315" fmla="*/ 1726688 w 2073866"/>
                  <a:gd name="connsiteY315" fmla="*/ 130880 h 1244353"/>
                  <a:gd name="connsiteX316" fmla="*/ 1741488 w 2073866"/>
                  <a:gd name="connsiteY316" fmla="*/ 102004 h 1244353"/>
                  <a:gd name="connsiteX317" fmla="*/ 1723801 w 2073866"/>
                  <a:gd name="connsiteY317" fmla="*/ 42809 h 1244353"/>
                  <a:gd name="connsiteX318" fmla="*/ 1743653 w 2073866"/>
                  <a:gd name="connsiteY318" fmla="*/ 16459 h 1244353"/>
                  <a:gd name="connsiteX319" fmla="*/ 1891461 w 2073866"/>
                  <a:gd name="connsiteY319" fmla="*/ 57246 h 1244353"/>
                  <a:gd name="connsiteX320" fmla="*/ 1891822 w 2073866"/>
                  <a:gd name="connsiteY320" fmla="*/ 57246 h 1244353"/>
                  <a:gd name="connsiteX321" fmla="*/ 1895793 w 2073866"/>
                  <a:gd name="connsiteY321" fmla="*/ 58329 h 1244353"/>
                  <a:gd name="connsiteX322" fmla="*/ 1896514 w 2073866"/>
                  <a:gd name="connsiteY322" fmla="*/ 58510 h 1244353"/>
                  <a:gd name="connsiteX323" fmla="*/ 1900484 w 2073866"/>
                  <a:gd name="connsiteY323" fmla="*/ 59773 h 1244353"/>
                  <a:gd name="connsiteX324" fmla="*/ 1901387 w 2073866"/>
                  <a:gd name="connsiteY324" fmla="*/ 59954 h 1244353"/>
                  <a:gd name="connsiteX325" fmla="*/ 1905538 w 2073866"/>
                  <a:gd name="connsiteY325" fmla="*/ 61217 h 1244353"/>
                  <a:gd name="connsiteX326" fmla="*/ 1905898 w 2073866"/>
                  <a:gd name="connsiteY326" fmla="*/ 61397 h 1244353"/>
                  <a:gd name="connsiteX327" fmla="*/ 1910230 w 2073866"/>
                  <a:gd name="connsiteY327" fmla="*/ 62661 h 1244353"/>
                  <a:gd name="connsiteX328" fmla="*/ 1910591 w 2073866"/>
                  <a:gd name="connsiteY328" fmla="*/ 62841 h 1244353"/>
                  <a:gd name="connsiteX329" fmla="*/ 1914922 w 2073866"/>
                  <a:gd name="connsiteY329" fmla="*/ 64104 h 1244353"/>
                  <a:gd name="connsiteX330" fmla="*/ 1915283 w 2073866"/>
                  <a:gd name="connsiteY330" fmla="*/ 64285 h 1244353"/>
                  <a:gd name="connsiteX331" fmla="*/ 1946505 w 2073866"/>
                  <a:gd name="connsiteY331" fmla="*/ 73669 h 1244353"/>
                  <a:gd name="connsiteX332" fmla="*/ 1946505 w 2073866"/>
                  <a:gd name="connsiteY332" fmla="*/ 73669 h 1244353"/>
                  <a:gd name="connsiteX333" fmla="*/ 1950295 w 2073866"/>
                  <a:gd name="connsiteY333" fmla="*/ 74752 h 1244353"/>
                  <a:gd name="connsiteX334" fmla="*/ 1951017 w 2073866"/>
                  <a:gd name="connsiteY334" fmla="*/ 74933 h 1244353"/>
                  <a:gd name="connsiteX335" fmla="*/ 1954626 w 2073866"/>
                  <a:gd name="connsiteY335" fmla="*/ 76016 h 1244353"/>
                  <a:gd name="connsiteX336" fmla="*/ 1955168 w 2073866"/>
                  <a:gd name="connsiteY336" fmla="*/ 76196 h 1244353"/>
                  <a:gd name="connsiteX337" fmla="*/ 1958778 w 2073866"/>
                  <a:gd name="connsiteY337" fmla="*/ 77279 h 1244353"/>
                  <a:gd name="connsiteX338" fmla="*/ 1959499 w 2073866"/>
                  <a:gd name="connsiteY338" fmla="*/ 77459 h 1244353"/>
                  <a:gd name="connsiteX339" fmla="*/ 1962928 w 2073866"/>
                  <a:gd name="connsiteY339" fmla="*/ 78542 h 1244353"/>
                  <a:gd name="connsiteX340" fmla="*/ 1963650 w 2073866"/>
                  <a:gd name="connsiteY340" fmla="*/ 78723 h 1244353"/>
                  <a:gd name="connsiteX341" fmla="*/ 1967080 w 2073866"/>
                  <a:gd name="connsiteY341" fmla="*/ 79806 h 1244353"/>
                  <a:gd name="connsiteX342" fmla="*/ 1967621 w 2073866"/>
                  <a:gd name="connsiteY342" fmla="*/ 79986 h 1244353"/>
                  <a:gd name="connsiteX343" fmla="*/ 1981156 w 2073866"/>
                  <a:gd name="connsiteY343" fmla="*/ 84137 h 1244353"/>
                  <a:gd name="connsiteX344" fmla="*/ 1982239 w 2073866"/>
                  <a:gd name="connsiteY344" fmla="*/ 84498 h 1244353"/>
                  <a:gd name="connsiteX345" fmla="*/ 1984585 w 2073866"/>
                  <a:gd name="connsiteY345" fmla="*/ 85220 h 1244353"/>
                  <a:gd name="connsiteX346" fmla="*/ 1985849 w 2073866"/>
                  <a:gd name="connsiteY346" fmla="*/ 85581 h 1244353"/>
                  <a:gd name="connsiteX347" fmla="*/ 1988195 w 2073866"/>
                  <a:gd name="connsiteY347" fmla="*/ 86303 h 1244353"/>
                  <a:gd name="connsiteX348" fmla="*/ 1989458 w 2073866"/>
                  <a:gd name="connsiteY348" fmla="*/ 86664 h 1244353"/>
                  <a:gd name="connsiteX349" fmla="*/ 1991444 w 2073866"/>
                  <a:gd name="connsiteY349" fmla="*/ 87205 h 1244353"/>
                  <a:gd name="connsiteX350" fmla="*/ 1992706 w 2073866"/>
                  <a:gd name="connsiteY350" fmla="*/ 87566 h 1244353"/>
                  <a:gd name="connsiteX351" fmla="*/ 1994511 w 2073866"/>
                  <a:gd name="connsiteY351" fmla="*/ 88107 h 1244353"/>
                  <a:gd name="connsiteX352" fmla="*/ 1995775 w 2073866"/>
                  <a:gd name="connsiteY352" fmla="*/ 88468 h 1244353"/>
                  <a:gd name="connsiteX353" fmla="*/ 1997399 w 2073866"/>
                  <a:gd name="connsiteY353" fmla="*/ 89010 h 1244353"/>
                  <a:gd name="connsiteX354" fmla="*/ 1998842 w 2073866"/>
                  <a:gd name="connsiteY354" fmla="*/ 89371 h 1244353"/>
                  <a:gd name="connsiteX355" fmla="*/ 2000287 w 2073866"/>
                  <a:gd name="connsiteY355" fmla="*/ 89912 h 1244353"/>
                  <a:gd name="connsiteX356" fmla="*/ 2001911 w 2073866"/>
                  <a:gd name="connsiteY356" fmla="*/ 90454 h 1244353"/>
                  <a:gd name="connsiteX357" fmla="*/ 2003174 w 2073866"/>
                  <a:gd name="connsiteY357" fmla="*/ 90814 h 1244353"/>
                  <a:gd name="connsiteX358" fmla="*/ 2004799 w 2073866"/>
                  <a:gd name="connsiteY358" fmla="*/ 91356 h 1244353"/>
                  <a:gd name="connsiteX359" fmla="*/ 2006061 w 2073866"/>
                  <a:gd name="connsiteY359" fmla="*/ 91717 h 1244353"/>
                  <a:gd name="connsiteX360" fmla="*/ 2007506 w 2073866"/>
                  <a:gd name="connsiteY360" fmla="*/ 92078 h 1244353"/>
                  <a:gd name="connsiteX361" fmla="*/ 2008589 w 2073866"/>
                  <a:gd name="connsiteY361" fmla="*/ 92439 h 1244353"/>
                  <a:gd name="connsiteX362" fmla="*/ 2010032 w 2073866"/>
                  <a:gd name="connsiteY362" fmla="*/ 92980 h 1244353"/>
                  <a:gd name="connsiteX363" fmla="*/ 2010934 w 2073866"/>
                  <a:gd name="connsiteY363" fmla="*/ 93341 h 1244353"/>
                  <a:gd name="connsiteX364" fmla="*/ 2013100 w 2073866"/>
                  <a:gd name="connsiteY364" fmla="*/ 94063 h 1244353"/>
                  <a:gd name="connsiteX365" fmla="*/ 2041254 w 2073866"/>
                  <a:gd name="connsiteY365" fmla="*/ 172208 h 124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073866" h="1244353">
                    <a:moveTo>
                      <a:pt x="2062369" y="105974"/>
                    </a:moveTo>
                    <a:cubicBezTo>
                      <a:pt x="2049917" y="94965"/>
                      <a:pt x="2035660" y="88829"/>
                      <a:pt x="2020499" y="83776"/>
                    </a:cubicBezTo>
                    <a:cubicBezTo>
                      <a:pt x="1980435" y="70421"/>
                      <a:pt x="1795268" y="17181"/>
                      <a:pt x="1743112" y="1841"/>
                    </a:cubicBezTo>
                    <a:cubicBezTo>
                      <a:pt x="1718386" y="-5378"/>
                      <a:pt x="1706115" y="9240"/>
                      <a:pt x="1711348" y="35048"/>
                    </a:cubicBezTo>
                    <a:cubicBezTo>
                      <a:pt x="1714777" y="52374"/>
                      <a:pt x="1720913" y="69338"/>
                      <a:pt x="1725245" y="86664"/>
                    </a:cubicBezTo>
                    <a:cubicBezTo>
                      <a:pt x="1731381" y="111389"/>
                      <a:pt x="1729937" y="114096"/>
                      <a:pt x="1706295" y="120593"/>
                    </a:cubicBezTo>
                    <a:cubicBezTo>
                      <a:pt x="1650348" y="136113"/>
                      <a:pt x="1594401" y="152356"/>
                      <a:pt x="1537913" y="166253"/>
                    </a:cubicBezTo>
                    <a:cubicBezTo>
                      <a:pt x="1447676" y="188270"/>
                      <a:pt x="1147007" y="287170"/>
                      <a:pt x="1084021" y="305759"/>
                    </a:cubicBezTo>
                    <a:cubicBezTo>
                      <a:pt x="970684" y="339146"/>
                      <a:pt x="858249" y="375241"/>
                      <a:pt x="745272" y="409892"/>
                    </a:cubicBezTo>
                    <a:cubicBezTo>
                      <a:pt x="717480" y="418374"/>
                      <a:pt x="689145" y="424691"/>
                      <a:pt x="661713" y="434256"/>
                    </a:cubicBezTo>
                    <a:cubicBezTo>
                      <a:pt x="630852" y="444904"/>
                      <a:pt x="619302" y="463854"/>
                      <a:pt x="620746" y="496700"/>
                    </a:cubicBezTo>
                    <a:cubicBezTo>
                      <a:pt x="620926" y="502114"/>
                      <a:pt x="624897" y="508611"/>
                      <a:pt x="618761" y="512040"/>
                    </a:cubicBezTo>
                    <a:cubicBezTo>
                      <a:pt x="603781" y="520342"/>
                      <a:pt x="602157" y="536223"/>
                      <a:pt x="596021" y="549579"/>
                    </a:cubicBezTo>
                    <a:cubicBezTo>
                      <a:pt x="581944" y="580259"/>
                      <a:pt x="568589" y="611301"/>
                      <a:pt x="554512" y="641801"/>
                    </a:cubicBezTo>
                    <a:cubicBezTo>
                      <a:pt x="547474" y="656961"/>
                      <a:pt x="538269" y="670315"/>
                      <a:pt x="520583" y="676993"/>
                    </a:cubicBezTo>
                    <a:cubicBezTo>
                      <a:pt x="519139" y="658224"/>
                      <a:pt x="520402" y="641801"/>
                      <a:pt x="516612" y="626641"/>
                    </a:cubicBezTo>
                    <a:cubicBezTo>
                      <a:pt x="498565" y="554812"/>
                      <a:pt x="420600" y="545247"/>
                      <a:pt x="370790" y="570513"/>
                    </a:cubicBezTo>
                    <a:cubicBezTo>
                      <a:pt x="322242" y="595058"/>
                      <a:pt x="296615" y="662375"/>
                      <a:pt x="326754" y="712907"/>
                    </a:cubicBezTo>
                    <a:cubicBezTo>
                      <a:pt x="333432" y="724277"/>
                      <a:pt x="331627" y="731135"/>
                      <a:pt x="322603" y="739437"/>
                    </a:cubicBezTo>
                    <a:cubicBezTo>
                      <a:pt x="284523" y="774268"/>
                      <a:pt x="252579" y="815236"/>
                      <a:pt x="216845" y="852414"/>
                    </a:cubicBezTo>
                    <a:cubicBezTo>
                      <a:pt x="188511" y="882192"/>
                      <a:pt x="166674" y="915399"/>
                      <a:pt x="160899" y="957449"/>
                    </a:cubicBezTo>
                    <a:cubicBezTo>
                      <a:pt x="158914" y="971346"/>
                      <a:pt x="154402" y="984881"/>
                      <a:pt x="151153" y="998417"/>
                    </a:cubicBezTo>
                    <a:cubicBezTo>
                      <a:pt x="139964" y="1043716"/>
                      <a:pt x="124624" y="1085586"/>
                      <a:pt x="82032" y="1112837"/>
                    </a:cubicBezTo>
                    <a:cubicBezTo>
                      <a:pt x="59292" y="1127455"/>
                      <a:pt x="39440" y="1146586"/>
                      <a:pt x="18866" y="1164272"/>
                    </a:cubicBezTo>
                    <a:cubicBezTo>
                      <a:pt x="8218" y="1173476"/>
                      <a:pt x="-2791" y="1185026"/>
                      <a:pt x="638" y="1200186"/>
                    </a:cubicBezTo>
                    <a:cubicBezTo>
                      <a:pt x="4609" y="1218414"/>
                      <a:pt x="16339" y="1231950"/>
                      <a:pt x="35469" y="1237364"/>
                    </a:cubicBezTo>
                    <a:cubicBezTo>
                      <a:pt x="45757" y="1240251"/>
                      <a:pt x="55683" y="1240251"/>
                      <a:pt x="65789" y="1236642"/>
                    </a:cubicBezTo>
                    <a:cubicBezTo>
                      <a:pt x="80949" y="1231228"/>
                      <a:pt x="95206" y="1223648"/>
                      <a:pt x="107479" y="1213541"/>
                    </a:cubicBezTo>
                    <a:cubicBezTo>
                      <a:pt x="142129" y="1185026"/>
                      <a:pt x="178946" y="1159038"/>
                      <a:pt x="208002" y="1124027"/>
                    </a:cubicBezTo>
                    <a:cubicBezTo>
                      <a:pt x="213597" y="1117349"/>
                      <a:pt x="248790" y="1025849"/>
                      <a:pt x="269724" y="990476"/>
                    </a:cubicBezTo>
                    <a:cubicBezTo>
                      <a:pt x="278929" y="974774"/>
                      <a:pt x="296074" y="973511"/>
                      <a:pt x="309428" y="985423"/>
                    </a:cubicBezTo>
                    <a:cubicBezTo>
                      <a:pt x="346786" y="1019352"/>
                      <a:pt x="363390" y="1058695"/>
                      <a:pt x="349494" y="1112115"/>
                    </a:cubicBezTo>
                    <a:cubicBezTo>
                      <a:pt x="341011" y="1144781"/>
                      <a:pt x="333792" y="1177807"/>
                      <a:pt x="326213" y="1210834"/>
                    </a:cubicBezTo>
                    <a:cubicBezTo>
                      <a:pt x="321701" y="1230506"/>
                      <a:pt x="338485" y="1238808"/>
                      <a:pt x="361946" y="1242417"/>
                    </a:cubicBezTo>
                    <a:cubicBezTo>
                      <a:pt x="393890" y="1244222"/>
                      <a:pt x="405440" y="1229784"/>
                      <a:pt x="410855" y="1214083"/>
                    </a:cubicBezTo>
                    <a:cubicBezTo>
                      <a:pt x="425654" y="1171491"/>
                      <a:pt x="441355" y="1129260"/>
                      <a:pt x="452003" y="1085586"/>
                    </a:cubicBezTo>
                    <a:cubicBezTo>
                      <a:pt x="460124" y="1052559"/>
                      <a:pt x="458680" y="1020615"/>
                      <a:pt x="440813" y="990476"/>
                    </a:cubicBezTo>
                    <a:cubicBezTo>
                      <a:pt x="434136" y="979286"/>
                      <a:pt x="428902" y="967014"/>
                      <a:pt x="422585" y="955464"/>
                    </a:cubicBezTo>
                    <a:cubicBezTo>
                      <a:pt x="417171" y="945718"/>
                      <a:pt x="416810" y="938500"/>
                      <a:pt x="424029" y="927671"/>
                    </a:cubicBezTo>
                    <a:cubicBezTo>
                      <a:pt x="453988" y="882372"/>
                      <a:pt x="502716" y="806212"/>
                      <a:pt x="508672" y="801520"/>
                    </a:cubicBezTo>
                    <a:cubicBezTo>
                      <a:pt x="527441" y="787443"/>
                      <a:pt x="567867" y="748461"/>
                      <a:pt x="586095" y="733481"/>
                    </a:cubicBezTo>
                    <a:cubicBezTo>
                      <a:pt x="607932" y="715434"/>
                      <a:pt x="632116" y="699552"/>
                      <a:pt x="646193" y="673745"/>
                    </a:cubicBezTo>
                    <a:cubicBezTo>
                      <a:pt x="654133" y="680422"/>
                      <a:pt x="683911" y="765425"/>
                      <a:pt x="696725" y="798632"/>
                    </a:cubicBezTo>
                    <a:cubicBezTo>
                      <a:pt x="708095" y="828050"/>
                      <a:pt x="719645" y="834366"/>
                      <a:pt x="750326" y="831839"/>
                    </a:cubicBezTo>
                    <a:cubicBezTo>
                      <a:pt x="761876" y="830757"/>
                      <a:pt x="772343" y="827508"/>
                      <a:pt x="782450" y="822274"/>
                    </a:cubicBezTo>
                    <a:cubicBezTo>
                      <a:pt x="825764" y="799896"/>
                      <a:pt x="871243" y="782029"/>
                      <a:pt x="916722" y="764523"/>
                    </a:cubicBezTo>
                    <a:cubicBezTo>
                      <a:pt x="940545" y="755319"/>
                      <a:pt x="940545" y="755319"/>
                      <a:pt x="949208" y="780585"/>
                    </a:cubicBezTo>
                    <a:cubicBezTo>
                      <a:pt x="958954" y="808919"/>
                      <a:pt x="968338" y="837434"/>
                      <a:pt x="979166" y="865408"/>
                    </a:cubicBezTo>
                    <a:cubicBezTo>
                      <a:pt x="995770" y="907999"/>
                      <a:pt x="997033" y="908180"/>
                      <a:pt x="1040347" y="895908"/>
                    </a:cubicBezTo>
                    <a:cubicBezTo>
                      <a:pt x="1043956" y="903487"/>
                      <a:pt x="1040528" y="910526"/>
                      <a:pt x="1039084" y="917745"/>
                    </a:cubicBezTo>
                    <a:cubicBezTo>
                      <a:pt x="1023383" y="997875"/>
                      <a:pt x="1007501" y="1077825"/>
                      <a:pt x="1002267" y="1159580"/>
                    </a:cubicBezTo>
                    <a:cubicBezTo>
                      <a:pt x="1001184" y="1177627"/>
                      <a:pt x="1002267" y="1195133"/>
                      <a:pt x="1005155" y="1212639"/>
                    </a:cubicBezTo>
                    <a:cubicBezTo>
                      <a:pt x="1007320" y="1225994"/>
                      <a:pt x="1014720" y="1235920"/>
                      <a:pt x="1026270" y="1240432"/>
                    </a:cubicBezTo>
                    <a:cubicBezTo>
                      <a:pt x="1050995" y="1250178"/>
                      <a:pt x="1081314" y="1241695"/>
                      <a:pt x="1087631" y="1215707"/>
                    </a:cubicBezTo>
                    <a:cubicBezTo>
                      <a:pt x="1091060" y="1201810"/>
                      <a:pt x="1096474" y="1064831"/>
                      <a:pt x="1108566" y="1017366"/>
                    </a:cubicBezTo>
                    <a:cubicBezTo>
                      <a:pt x="1112176" y="1002929"/>
                      <a:pt x="1116507" y="984520"/>
                      <a:pt x="1129681" y="974955"/>
                    </a:cubicBezTo>
                    <a:cubicBezTo>
                      <a:pt x="1140510" y="967014"/>
                      <a:pt x="1159279" y="968097"/>
                      <a:pt x="1164332" y="979648"/>
                    </a:cubicBezTo>
                    <a:cubicBezTo>
                      <a:pt x="1173537" y="1000943"/>
                      <a:pt x="1176605" y="1024946"/>
                      <a:pt x="1177327" y="1049491"/>
                    </a:cubicBezTo>
                    <a:cubicBezTo>
                      <a:pt x="1178048" y="1081435"/>
                      <a:pt x="1180756" y="1113198"/>
                      <a:pt x="1182741" y="1145142"/>
                    </a:cubicBezTo>
                    <a:cubicBezTo>
                      <a:pt x="1184184" y="1167701"/>
                      <a:pt x="1187794" y="1189899"/>
                      <a:pt x="1193208" y="1211737"/>
                    </a:cubicBezTo>
                    <a:cubicBezTo>
                      <a:pt x="1197901" y="1230686"/>
                      <a:pt x="1215046" y="1238447"/>
                      <a:pt x="1241575" y="1238627"/>
                    </a:cubicBezTo>
                    <a:cubicBezTo>
                      <a:pt x="1263773" y="1238447"/>
                      <a:pt x="1282001" y="1226174"/>
                      <a:pt x="1274421" y="1193689"/>
                    </a:cubicBezTo>
                    <a:cubicBezTo>
                      <a:pt x="1270090" y="1158136"/>
                      <a:pt x="1259262" y="1082698"/>
                      <a:pt x="1254750" y="1032346"/>
                    </a:cubicBezTo>
                    <a:cubicBezTo>
                      <a:pt x="1255652" y="968819"/>
                      <a:pt x="1264676" y="916843"/>
                      <a:pt x="1283445" y="861076"/>
                    </a:cubicBezTo>
                    <a:cubicBezTo>
                      <a:pt x="1287596" y="848984"/>
                      <a:pt x="1293191" y="838697"/>
                      <a:pt x="1303117" y="831118"/>
                    </a:cubicBezTo>
                    <a:cubicBezTo>
                      <a:pt x="1332714" y="808198"/>
                      <a:pt x="1359966" y="782570"/>
                      <a:pt x="1388120" y="757845"/>
                    </a:cubicBezTo>
                    <a:cubicBezTo>
                      <a:pt x="1403821" y="744129"/>
                      <a:pt x="1417357" y="728789"/>
                      <a:pt x="1429809" y="712185"/>
                    </a:cubicBezTo>
                    <a:cubicBezTo>
                      <a:pt x="1434502" y="705869"/>
                      <a:pt x="1437750" y="699733"/>
                      <a:pt x="1438291" y="691972"/>
                    </a:cubicBezTo>
                    <a:cubicBezTo>
                      <a:pt x="1442082" y="642523"/>
                      <a:pt x="1448940" y="593073"/>
                      <a:pt x="1448398" y="543262"/>
                    </a:cubicBezTo>
                    <a:cubicBezTo>
                      <a:pt x="1448037" y="516913"/>
                      <a:pt x="1449842" y="514567"/>
                      <a:pt x="1474567" y="503558"/>
                    </a:cubicBezTo>
                    <a:cubicBezTo>
                      <a:pt x="1484854" y="499046"/>
                      <a:pt x="1490809" y="499948"/>
                      <a:pt x="1491531" y="512401"/>
                    </a:cubicBezTo>
                    <a:cubicBezTo>
                      <a:pt x="1493336" y="550120"/>
                      <a:pt x="1503443" y="586395"/>
                      <a:pt x="1508315" y="623573"/>
                    </a:cubicBezTo>
                    <a:cubicBezTo>
                      <a:pt x="1516978" y="688724"/>
                      <a:pt x="1529611" y="753153"/>
                      <a:pt x="1531957" y="819026"/>
                    </a:cubicBezTo>
                    <a:cubicBezTo>
                      <a:pt x="1533582" y="863061"/>
                      <a:pt x="1533582" y="907277"/>
                      <a:pt x="1533582" y="951313"/>
                    </a:cubicBezTo>
                    <a:cubicBezTo>
                      <a:pt x="1533401" y="1033068"/>
                      <a:pt x="1529611" y="1114461"/>
                      <a:pt x="1515534" y="1195133"/>
                    </a:cubicBezTo>
                    <a:cubicBezTo>
                      <a:pt x="1511383" y="1218775"/>
                      <a:pt x="1529791" y="1227979"/>
                      <a:pt x="1553614" y="1231408"/>
                    </a:cubicBezTo>
                    <a:cubicBezTo>
                      <a:pt x="1570940" y="1233935"/>
                      <a:pt x="1595845" y="1227979"/>
                      <a:pt x="1597650" y="1203074"/>
                    </a:cubicBezTo>
                    <a:cubicBezTo>
                      <a:pt x="1600357" y="1127816"/>
                      <a:pt x="1611366" y="1053642"/>
                      <a:pt x="1618585" y="979106"/>
                    </a:cubicBezTo>
                    <a:cubicBezTo>
                      <a:pt x="1620209" y="963224"/>
                      <a:pt x="1623097" y="947523"/>
                      <a:pt x="1629233" y="932544"/>
                    </a:cubicBezTo>
                    <a:cubicBezTo>
                      <a:pt x="1635910" y="916301"/>
                      <a:pt x="1646378" y="910526"/>
                      <a:pt x="1662620" y="914316"/>
                    </a:cubicBezTo>
                    <a:cubicBezTo>
                      <a:pt x="1675434" y="917204"/>
                      <a:pt x="1679044" y="928032"/>
                      <a:pt x="1684818" y="939763"/>
                    </a:cubicBezTo>
                    <a:cubicBezTo>
                      <a:pt x="1690594" y="951674"/>
                      <a:pt x="1694384" y="964127"/>
                      <a:pt x="1696189" y="977301"/>
                    </a:cubicBezTo>
                    <a:cubicBezTo>
                      <a:pt x="1705934" y="1048047"/>
                      <a:pt x="1707739" y="1119153"/>
                      <a:pt x="1708822" y="1190441"/>
                    </a:cubicBezTo>
                    <a:cubicBezTo>
                      <a:pt x="1709182" y="1209752"/>
                      <a:pt x="1721274" y="1217873"/>
                      <a:pt x="1738960" y="1224370"/>
                    </a:cubicBezTo>
                    <a:cubicBezTo>
                      <a:pt x="1769461" y="1235559"/>
                      <a:pt x="1795268" y="1211737"/>
                      <a:pt x="1794907" y="1177447"/>
                    </a:cubicBezTo>
                    <a:cubicBezTo>
                      <a:pt x="1794366" y="1135216"/>
                      <a:pt x="1790937" y="1091180"/>
                      <a:pt x="1788591" y="1049130"/>
                    </a:cubicBezTo>
                    <a:cubicBezTo>
                      <a:pt x="1782094" y="932183"/>
                      <a:pt x="1776860" y="721390"/>
                      <a:pt x="1793283" y="551564"/>
                    </a:cubicBezTo>
                    <a:cubicBezTo>
                      <a:pt x="1797434" y="502836"/>
                      <a:pt x="1796892" y="405561"/>
                      <a:pt x="1769641" y="393288"/>
                    </a:cubicBezTo>
                    <a:cubicBezTo>
                      <a:pt x="1787508" y="385528"/>
                      <a:pt x="1802849" y="378490"/>
                      <a:pt x="1818549" y="372534"/>
                    </a:cubicBezTo>
                    <a:cubicBezTo>
                      <a:pt x="1835514" y="366037"/>
                      <a:pt x="1837860" y="366939"/>
                      <a:pt x="1842372" y="383904"/>
                    </a:cubicBezTo>
                    <a:cubicBezTo>
                      <a:pt x="1846162" y="397981"/>
                      <a:pt x="1852839" y="409892"/>
                      <a:pt x="1862044" y="420720"/>
                    </a:cubicBezTo>
                    <a:cubicBezTo>
                      <a:pt x="1876120" y="437324"/>
                      <a:pt x="1886588" y="436061"/>
                      <a:pt x="1899041" y="418013"/>
                    </a:cubicBezTo>
                    <a:cubicBezTo>
                      <a:pt x="1925751" y="379392"/>
                      <a:pt x="1951739" y="340590"/>
                      <a:pt x="1975561" y="300164"/>
                    </a:cubicBezTo>
                    <a:cubicBezTo>
                      <a:pt x="2003174" y="253241"/>
                      <a:pt x="2031870" y="207040"/>
                      <a:pt x="2061648" y="161380"/>
                    </a:cubicBezTo>
                    <a:cubicBezTo>
                      <a:pt x="2065618" y="155244"/>
                      <a:pt x="2067784" y="147664"/>
                      <a:pt x="2070852" y="140986"/>
                    </a:cubicBezTo>
                    <a:cubicBezTo>
                      <a:pt x="2076807" y="127090"/>
                      <a:pt x="2073920" y="116261"/>
                      <a:pt x="2062369" y="105974"/>
                    </a:cubicBezTo>
                    <a:close/>
                    <a:moveTo>
                      <a:pt x="372053" y="584049"/>
                    </a:moveTo>
                    <a:cubicBezTo>
                      <a:pt x="404358" y="564017"/>
                      <a:pt x="438106" y="567806"/>
                      <a:pt x="470952" y="584049"/>
                    </a:cubicBezTo>
                    <a:cubicBezTo>
                      <a:pt x="500189" y="598667"/>
                      <a:pt x="505784" y="625739"/>
                      <a:pt x="508130" y="667247"/>
                    </a:cubicBezTo>
                    <a:cubicBezTo>
                      <a:pt x="510837" y="691611"/>
                      <a:pt x="483405" y="705147"/>
                      <a:pt x="457598" y="717961"/>
                    </a:cubicBezTo>
                    <a:cubicBezTo>
                      <a:pt x="441896" y="725721"/>
                      <a:pt x="424210" y="730052"/>
                      <a:pt x="406884" y="733662"/>
                    </a:cubicBezTo>
                    <a:cubicBezTo>
                      <a:pt x="373316" y="740881"/>
                      <a:pt x="341011" y="719404"/>
                      <a:pt x="332529" y="685476"/>
                    </a:cubicBezTo>
                    <a:cubicBezTo>
                      <a:pt x="324227" y="651907"/>
                      <a:pt x="342275" y="602458"/>
                      <a:pt x="372053" y="584049"/>
                    </a:cubicBezTo>
                    <a:close/>
                    <a:moveTo>
                      <a:pt x="635906" y="656780"/>
                    </a:moveTo>
                    <a:cubicBezTo>
                      <a:pt x="627243" y="678257"/>
                      <a:pt x="607391" y="702801"/>
                      <a:pt x="588802" y="716878"/>
                    </a:cubicBezTo>
                    <a:cubicBezTo>
                      <a:pt x="558843" y="739437"/>
                      <a:pt x="496039" y="794481"/>
                      <a:pt x="492248" y="799715"/>
                    </a:cubicBezTo>
                    <a:cubicBezTo>
                      <a:pt x="470231" y="832020"/>
                      <a:pt x="398583" y="935070"/>
                      <a:pt x="401651" y="940484"/>
                    </a:cubicBezTo>
                    <a:cubicBezTo>
                      <a:pt x="406163" y="948786"/>
                      <a:pt x="450559" y="1026029"/>
                      <a:pt x="442257" y="1065914"/>
                    </a:cubicBezTo>
                    <a:cubicBezTo>
                      <a:pt x="436843" y="1091541"/>
                      <a:pt x="409772" y="1177988"/>
                      <a:pt x="400748" y="1202533"/>
                    </a:cubicBezTo>
                    <a:cubicBezTo>
                      <a:pt x="392266" y="1225453"/>
                      <a:pt x="391905" y="1228882"/>
                      <a:pt x="365736" y="1228521"/>
                    </a:cubicBezTo>
                    <a:cubicBezTo>
                      <a:pt x="351479" y="1231589"/>
                      <a:pt x="339748" y="1220399"/>
                      <a:pt x="342094" y="1207225"/>
                    </a:cubicBezTo>
                    <a:cubicBezTo>
                      <a:pt x="347328" y="1179612"/>
                      <a:pt x="349674" y="1150195"/>
                      <a:pt x="358156" y="1117529"/>
                    </a:cubicBezTo>
                    <a:cubicBezTo>
                      <a:pt x="374760" y="1055266"/>
                      <a:pt x="364473" y="1035414"/>
                      <a:pt x="335958" y="996251"/>
                    </a:cubicBezTo>
                    <a:cubicBezTo>
                      <a:pt x="333792" y="993183"/>
                      <a:pt x="332168" y="989754"/>
                      <a:pt x="330003" y="986686"/>
                    </a:cubicBezTo>
                    <a:cubicBezTo>
                      <a:pt x="304556" y="952757"/>
                      <a:pt x="273154" y="955103"/>
                      <a:pt x="251858" y="991378"/>
                    </a:cubicBezTo>
                    <a:cubicBezTo>
                      <a:pt x="230742" y="1026932"/>
                      <a:pt x="222079" y="1066455"/>
                      <a:pt x="204212" y="1103452"/>
                    </a:cubicBezTo>
                    <a:cubicBezTo>
                      <a:pt x="196272" y="1119876"/>
                      <a:pt x="183278" y="1135396"/>
                      <a:pt x="169742" y="1146405"/>
                    </a:cubicBezTo>
                    <a:cubicBezTo>
                      <a:pt x="140144" y="1170588"/>
                      <a:pt x="110186" y="1196396"/>
                      <a:pt x="75715" y="1213722"/>
                    </a:cubicBezTo>
                    <a:cubicBezTo>
                      <a:pt x="67233" y="1218053"/>
                      <a:pt x="58209" y="1224009"/>
                      <a:pt x="48644" y="1224550"/>
                    </a:cubicBezTo>
                    <a:cubicBezTo>
                      <a:pt x="26085" y="1225814"/>
                      <a:pt x="14174" y="1202533"/>
                      <a:pt x="24280" y="1182500"/>
                    </a:cubicBezTo>
                    <a:cubicBezTo>
                      <a:pt x="27168" y="1176544"/>
                      <a:pt x="30777" y="1171311"/>
                      <a:pt x="36011" y="1166979"/>
                    </a:cubicBezTo>
                    <a:cubicBezTo>
                      <a:pt x="58570" y="1148932"/>
                      <a:pt x="80047" y="1129260"/>
                      <a:pt x="103688" y="1112837"/>
                    </a:cubicBezTo>
                    <a:cubicBezTo>
                      <a:pt x="132564" y="1092805"/>
                      <a:pt x="147002" y="1064650"/>
                      <a:pt x="155665" y="1032165"/>
                    </a:cubicBezTo>
                    <a:cubicBezTo>
                      <a:pt x="162342" y="1006899"/>
                      <a:pt x="169561" y="981633"/>
                      <a:pt x="175698" y="956186"/>
                    </a:cubicBezTo>
                    <a:cubicBezTo>
                      <a:pt x="183097" y="924603"/>
                      <a:pt x="196091" y="895186"/>
                      <a:pt x="217207" y="871002"/>
                    </a:cubicBezTo>
                    <a:cubicBezTo>
                      <a:pt x="250594" y="832922"/>
                      <a:pt x="282357" y="793579"/>
                      <a:pt x="319715" y="759108"/>
                    </a:cubicBezTo>
                    <a:cubicBezTo>
                      <a:pt x="333792" y="746114"/>
                      <a:pt x="347148" y="736188"/>
                      <a:pt x="366639" y="749363"/>
                    </a:cubicBezTo>
                    <a:cubicBezTo>
                      <a:pt x="373857" y="754236"/>
                      <a:pt x="419337" y="749182"/>
                      <a:pt x="460124" y="729511"/>
                    </a:cubicBezTo>
                    <a:cubicBezTo>
                      <a:pt x="483405" y="715254"/>
                      <a:pt x="510657" y="702440"/>
                      <a:pt x="535201" y="685476"/>
                    </a:cubicBezTo>
                    <a:cubicBezTo>
                      <a:pt x="553249" y="673023"/>
                      <a:pt x="564799" y="657321"/>
                      <a:pt x="572198" y="637469"/>
                    </a:cubicBezTo>
                    <a:cubicBezTo>
                      <a:pt x="582666" y="609315"/>
                      <a:pt x="594577" y="581883"/>
                      <a:pt x="607932" y="555173"/>
                    </a:cubicBezTo>
                    <a:cubicBezTo>
                      <a:pt x="610098" y="551023"/>
                      <a:pt x="611722" y="542901"/>
                      <a:pt x="614429" y="539111"/>
                    </a:cubicBezTo>
                    <a:cubicBezTo>
                      <a:pt x="621648" y="528644"/>
                      <a:pt x="628325" y="518537"/>
                      <a:pt x="642402" y="524132"/>
                    </a:cubicBezTo>
                    <a:cubicBezTo>
                      <a:pt x="656840" y="529727"/>
                      <a:pt x="661172" y="540735"/>
                      <a:pt x="658104" y="553368"/>
                    </a:cubicBezTo>
                    <a:cubicBezTo>
                      <a:pt x="652328" y="579537"/>
                      <a:pt x="639515" y="647576"/>
                      <a:pt x="635906" y="656780"/>
                    </a:cubicBezTo>
                    <a:close/>
                    <a:moveTo>
                      <a:pt x="1429629" y="608052"/>
                    </a:moveTo>
                    <a:cubicBezTo>
                      <a:pt x="1428004" y="624836"/>
                      <a:pt x="1424395" y="641620"/>
                      <a:pt x="1424395" y="658404"/>
                    </a:cubicBezTo>
                    <a:cubicBezTo>
                      <a:pt x="1424214" y="689626"/>
                      <a:pt x="1411762" y="715073"/>
                      <a:pt x="1390105" y="735827"/>
                    </a:cubicBezTo>
                    <a:cubicBezTo>
                      <a:pt x="1365741" y="759289"/>
                      <a:pt x="1340294" y="781307"/>
                      <a:pt x="1314667" y="803505"/>
                    </a:cubicBezTo>
                    <a:cubicBezTo>
                      <a:pt x="1308711" y="808558"/>
                      <a:pt x="1302034" y="819026"/>
                      <a:pt x="1293010" y="805129"/>
                    </a:cubicBezTo>
                    <a:cubicBezTo>
                      <a:pt x="1290123" y="800798"/>
                      <a:pt x="1283806" y="804949"/>
                      <a:pt x="1282723" y="810002"/>
                    </a:cubicBezTo>
                    <a:cubicBezTo>
                      <a:pt x="1273158" y="848082"/>
                      <a:pt x="1255652" y="884177"/>
                      <a:pt x="1251862" y="923701"/>
                    </a:cubicBezTo>
                    <a:cubicBezTo>
                      <a:pt x="1250599" y="936875"/>
                      <a:pt x="1247892" y="949689"/>
                      <a:pt x="1246268" y="962683"/>
                    </a:cubicBezTo>
                    <a:cubicBezTo>
                      <a:pt x="1238507" y="1026390"/>
                      <a:pt x="1245004" y="1089737"/>
                      <a:pt x="1254389" y="1152722"/>
                    </a:cubicBezTo>
                    <a:cubicBezTo>
                      <a:pt x="1256374" y="1165716"/>
                      <a:pt x="1259622" y="1178530"/>
                      <a:pt x="1261066" y="1191524"/>
                    </a:cubicBezTo>
                    <a:cubicBezTo>
                      <a:pt x="1262330" y="1202171"/>
                      <a:pt x="1267383" y="1218595"/>
                      <a:pt x="1252403" y="1224009"/>
                    </a:cubicBezTo>
                    <a:cubicBezTo>
                      <a:pt x="1221362" y="1229965"/>
                      <a:pt x="1215948" y="1218595"/>
                      <a:pt x="1209270" y="1205059"/>
                    </a:cubicBezTo>
                    <a:cubicBezTo>
                      <a:pt x="1205661" y="1197660"/>
                      <a:pt x="1205119" y="1189177"/>
                      <a:pt x="1203315" y="1181056"/>
                    </a:cubicBezTo>
                    <a:cubicBezTo>
                      <a:pt x="1196276" y="1146947"/>
                      <a:pt x="1193750" y="1112296"/>
                      <a:pt x="1192306" y="1077645"/>
                    </a:cubicBezTo>
                    <a:cubicBezTo>
                      <a:pt x="1190862" y="1043535"/>
                      <a:pt x="1191945" y="1001124"/>
                      <a:pt x="1175702" y="970624"/>
                    </a:cubicBezTo>
                    <a:cubicBezTo>
                      <a:pt x="1170288" y="960517"/>
                      <a:pt x="1158738" y="952937"/>
                      <a:pt x="1143758" y="954562"/>
                    </a:cubicBezTo>
                    <a:cubicBezTo>
                      <a:pt x="1127335" y="956366"/>
                      <a:pt x="1115063" y="963044"/>
                      <a:pt x="1106942" y="980550"/>
                    </a:cubicBezTo>
                    <a:cubicBezTo>
                      <a:pt x="1080593" y="1036316"/>
                      <a:pt x="1079510" y="1186109"/>
                      <a:pt x="1078788" y="1193509"/>
                    </a:cubicBezTo>
                    <a:cubicBezTo>
                      <a:pt x="1077164" y="1212820"/>
                      <a:pt x="1068140" y="1226897"/>
                      <a:pt x="1048468" y="1228160"/>
                    </a:cubicBezTo>
                    <a:cubicBezTo>
                      <a:pt x="1030782" y="1229423"/>
                      <a:pt x="1021939" y="1217512"/>
                      <a:pt x="1018871" y="1195494"/>
                    </a:cubicBezTo>
                    <a:cubicBezTo>
                      <a:pt x="1014900" y="1165536"/>
                      <a:pt x="1018149" y="1135396"/>
                      <a:pt x="1021578" y="1105618"/>
                    </a:cubicBezTo>
                    <a:cubicBezTo>
                      <a:pt x="1027534" y="1053461"/>
                      <a:pt x="1032948" y="1000943"/>
                      <a:pt x="1043776" y="949689"/>
                    </a:cubicBezTo>
                    <a:cubicBezTo>
                      <a:pt x="1056048" y="891396"/>
                      <a:pt x="1070125" y="832922"/>
                      <a:pt x="1097738" y="779141"/>
                    </a:cubicBezTo>
                    <a:cubicBezTo>
                      <a:pt x="1102971" y="769215"/>
                      <a:pt x="1107483" y="758928"/>
                      <a:pt x="1112176" y="748641"/>
                    </a:cubicBezTo>
                    <a:cubicBezTo>
                      <a:pt x="1113980" y="744490"/>
                      <a:pt x="1117048" y="739256"/>
                      <a:pt x="1110912" y="736911"/>
                    </a:cubicBezTo>
                    <a:cubicBezTo>
                      <a:pt x="1105678" y="734925"/>
                      <a:pt x="1102610" y="739798"/>
                      <a:pt x="1100445" y="743949"/>
                    </a:cubicBezTo>
                    <a:cubicBezTo>
                      <a:pt x="1080412" y="781307"/>
                      <a:pt x="1063087" y="819928"/>
                      <a:pt x="1053702" y="861257"/>
                    </a:cubicBezTo>
                    <a:cubicBezTo>
                      <a:pt x="1049731" y="878582"/>
                      <a:pt x="1039445" y="883455"/>
                      <a:pt x="1025548" y="886704"/>
                    </a:cubicBezTo>
                    <a:cubicBezTo>
                      <a:pt x="1014359" y="889411"/>
                      <a:pt x="1005335" y="886884"/>
                      <a:pt x="1000282" y="874973"/>
                    </a:cubicBezTo>
                    <a:cubicBezTo>
                      <a:pt x="980791" y="829132"/>
                      <a:pt x="963104" y="782751"/>
                      <a:pt x="952998" y="734023"/>
                    </a:cubicBezTo>
                    <a:cubicBezTo>
                      <a:pt x="950832" y="723375"/>
                      <a:pt x="952637" y="713268"/>
                      <a:pt x="957870" y="704064"/>
                    </a:cubicBezTo>
                    <a:cubicBezTo>
                      <a:pt x="971767" y="679159"/>
                      <a:pt x="995409" y="678437"/>
                      <a:pt x="1010208" y="702621"/>
                    </a:cubicBezTo>
                    <a:cubicBezTo>
                      <a:pt x="1018149" y="715615"/>
                      <a:pt x="1021578" y="730233"/>
                      <a:pt x="1024826" y="745032"/>
                    </a:cubicBezTo>
                    <a:cubicBezTo>
                      <a:pt x="1025909" y="750446"/>
                      <a:pt x="1025909" y="756040"/>
                      <a:pt x="1031504" y="762177"/>
                    </a:cubicBezTo>
                    <a:cubicBezTo>
                      <a:pt x="1049010" y="740520"/>
                      <a:pt x="1065794" y="719585"/>
                      <a:pt x="1087992" y="704064"/>
                    </a:cubicBezTo>
                    <a:cubicBezTo>
                      <a:pt x="1111995" y="687100"/>
                      <a:pt x="1122102" y="688183"/>
                      <a:pt x="1143037" y="708035"/>
                    </a:cubicBezTo>
                    <a:cubicBezTo>
                      <a:pt x="1159820" y="723916"/>
                      <a:pt x="1174980" y="741603"/>
                      <a:pt x="1199525" y="748100"/>
                    </a:cubicBezTo>
                    <a:cubicBezTo>
                      <a:pt x="1238868" y="758748"/>
                      <a:pt x="1271714" y="746475"/>
                      <a:pt x="1302034" y="723555"/>
                    </a:cubicBezTo>
                    <a:cubicBezTo>
                      <a:pt x="1316291" y="712727"/>
                      <a:pt x="1329646" y="700816"/>
                      <a:pt x="1346250" y="693958"/>
                    </a:cubicBezTo>
                    <a:cubicBezTo>
                      <a:pt x="1357800" y="689265"/>
                      <a:pt x="1363215" y="680061"/>
                      <a:pt x="1366463" y="668691"/>
                    </a:cubicBezTo>
                    <a:cubicBezTo>
                      <a:pt x="1373141" y="645952"/>
                      <a:pt x="1376209" y="622851"/>
                      <a:pt x="1376930" y="599209"/>
                    </a:cubicBezTo>
                    <a:cubicBezTo>
                      <a:pt x="1377652" y="575747"/>
                      <a:pt x="1380360" y="552466"/>
                      <a:pt x="1386856" y="529907"/>
                    </a:cubicBezTo>
                    <a:cubicBezTo>
                      <a:pt x="1391910" y="512401"/>
                      <a:pt x="1400573" y="501753"/>
                      <a:pt x="1413747" y="503197"/>
                    </a:cubicBezTo>
                    <a:cubicBezTo>
                      <a:pt x="1426380" y="504460"/>
                      <a:pt x="1435584" y="517635"/>
                      <a:pt x="1435223" y="535141"/>
                    </a:cubicBezTo>
                    <a:cubicBezTo>
                      <a:pt x="1435043" y="559685"/>
                      <a:pt x="1431975" y="583869"/>
                      <a:pt x="1429629" y="608052"/>
                    </a:cubicBezTo>
                    <a:close/>
                    <a:moveTo>
                      <a:pt x="1045761" y="699191"/>
                    </a:moveTo>
                    <a:cubicBezTo>
                      <a:pt x="1068862" y="686739"/>
                      <a:pt x="1094128" y="674827"/>
                      <a:pt x="1118492" y="668331"/>
                    </a:cubicBezTo>
                    <a:cubicBezTo>
                      <a:pt x="1119575" y="667969"/>
                      <a:pt x="1121199" y="670135"/>
                      <a:pt x="1124989" y="672662"/>
                    </a:cubicBezTo>
                    <a:cubicBezTo>
                      <a:pt x="1108385" y="680422"/>
                      <a:pt x="1091421" y="684392"/>
                      <a:pt x="1077164" y="694499"/>
                    </a:cubicBezTo>
                    <a:cubicBezTo>
                      <a:pt x="1062365" y="704966"/>
                      <a:pt x="1048288" y="719766"/>
                      <a:pt x="1037820" y="733842"/>
                    </a:cubicBezTo>
                    <a:cubicBezTo>
                      <a:pt x="1034933" y="729330"/>
                      <a:pt x="1036196" y="726443"/>
                      <a:pt x="1034572" y="723194"/>
                    </a:cubicBezTo>
                    <a:cubicBezTo>
                      <a:pt x="1027172" y="709117"/>
                      <a:pt x="1030241" y="706771"/>
                      <a:pt x="1045761" y="699191"/>
                    </a:cubicBezTo>
                    <a:close/>
                    <a:moveTo>
                      <a:pt x="1327661" y="586395"/>
                    </a:moveTo>
                    <a:cubicBezTo>
                      <a:pt x="1322427" y="576830"/>
                      <a:pt x="1323871" y="570694"/>
                      <a:pt x="1334339" y="566724"/>
                    </a:cubicBezTo>
                    <a:cubicBezTo>
                      <a:pt x="1344806" y="562753"/>
                      <a:pt x="1354913" y="558422"/>
                      <a:pt x="1368809" y="552647"/>
                    </a:cubicBezTo>
                    <a:cubicBezTo>
                      <a:pt x="1367185" y="591268"/>
                      <a:pt x="1361951" y="626641"/>
                      <a:pt x="1352386" y="661292"/>
                    </a:cubicBezTo>
                    <a:cubicBezTo>
                      <a:pt x="1350220" y="669052"/>
                      <a:pt x="1346070" y="674466"/>
                      <a:pt x="1337768" y="676271"/>
                    </a:cubicBezTo>
                    <a:cubicBezTo>
                      <a:pt x="1334700" y="669413"/>
                      <a:pt x="1338309" y="663277"/>
                      <a:pt x="1339392" y="656961"/>
                    </a:cubicBezTo>
                    <a:cubicBezTo>
                      <a:pt x="1344084" y="632055"/>
                      <a:pt x="1339572" y="608594"/>
                      <a:pt x="1327661" y="586395"/>
                    </a:cubicBezTo>
                    <a:close/>
                    <a:moveTo>
                      <a:pt x="1291025" y="713449"/>
                    </a:moveTo>
                    <a:cubicBezTo>
                      <a:pt x="1272616" y="726984"/>
                      <a:pt x="1253126" y="736008"/>
                      <a:pt x="1231108" y="734564"/>
                    </a:cubicBezTo>
                    <a:cubicBezTo>
                      <a:pt x="1184004" y="735827"/>
                      <a:pt x="1131486" y="691792"/>
                      <a:pt x="1141051" y="631874"/>
                    </a:cubicBezTo>
                    <a:cubicBezTo>
                      <a:pt x="1146646" y="597224"/>
                      <a:pt x="1162889" y="567987"/>
                      <a:pt x="1193028" y="554451"/>
                    </a:cubicBezTo>
                    <a:cubicBezTo>
                      <a:pt x="1220460" y="542179"/>
                      <a:pt x="1247170" y="538389"/>
                      <a:pt x="1278211" y="555173"/>
                    </a:cubicBezTo>
                    <a:cubicBezTo>
                      <a:pt x="1336865" y="586395"/>
                      <a:pt x="1344445" y="673925"/>
                      <a:pt x="1291025" y="713449"/>
                    </a:cubicBezTo>
                    <a:close/>
                    <a:moveTo>
                      <a:pt x="1779026" y="451040"/>
                    </a:moveTo>
                    <a:cubicBezTo>
                      <a:pt x="1782455" y="471253"/>
                      <a:pt x="1776319" y="653712"/>
                      <a:pt x="1772168" y="714351"/>
                    </a:cubicBezTo>
                    <a:cubicBezTo>
                      <a:pt x="1766031" y="801700"/>
                      <a:pt x="1766031" y="888869"/>
                      <a:pt x="1770363" y="975857"/>
                    </a:cubicBezTo>
                    <a:cubicBezTo>
                      <a:pt x="1773612" y="1040467"/>
                      <a:pt x="1777943" y="1105077"/>
                      <a:pt x="1775957" y="1169867"/>
                    </a:cubicBezTo>
                    <a:cubicBezTo>
                      <a:pt x="1775778" y="1177447"/>
                      <a:pt x="1775957" y="1185026"/>
                      <a:pt x="1774695" y="1192245"/>
                    </a:cubicBezTo>
                    <a:cubicBezTo>
                      <a:pt x="1772709" y="1203796"/>
                      <a:pt x="1764769" y="1210293"/>
                      <a:pt x="1753038" y="1210654"/>
                    </a:cubicBezTo>
                    <a:cubicBezTo>
                      <a:pt x="1742029" y="1211015"/>
                      <a:pt x="1732283" y="1207947"/>
                      <a:pt x="1728674" y="1195855"/>
                    </a:cubicBezTo>
                    <a:cubicBezTo>
                      <a:pt x="1726869" y="1189538"/>
                      <a:pt x="1724703" y="1183222"/>
                      <a:pt x="1724343" y="1176725"/>
                    </a:cubicBezTo>
                    <a:cubicBezTo>
                      <a:pt x="1720372" y="1123485"/>
                      <a:pt x="1716582" y="1070065"/>
                      <a:pt x="1713334" y="1016825"/>
                    </a:cubicBezTo>
                    <a:cubicBezTo>
                      <a:pt x="1711889" y="994266"/>
                      <a:pt x="1708641" y="971887"/>
                      <a:pt x="1702324" y="950411"/>
                    </a:cubicBezTo>
                    <a:cubicBezTo>
                      <a:pt x="1696730" y="931281"/>
                      <a:pt x="1694925" y="911970"/>
                      <a:pt x="1674351" y="903849"/>
                    </a:cubicBezTo>
                    <a:cubicBezTo>
                      <a:pt x="1646378" y="892840"/>
                      <a:pt x="1619848" y="904931"/>
                      <a:pt x="1610824" y="934529"/>
                    </a:cubicBezTo>
                    <a:cubicBezTo>
                      <a:pt x="1604147" y="956366"/>
                      <a:pt x="1602883" y="978925"/>
                      <a:pt x="1601259" y="1001304"/>
                    </a:cubicBezTo>
                    <a:cubicBezTo>
                      <a:pt x="1597108" y="1062124"/>
                      <a:pt x="1585558" y="1122222"/>
                      <a:pt x="1584295" y="1183402"/>
                    </a:cubicBezTo>
                    <a:cubicBezTo>
                      <a:pt x="1584114" y="1194952"/>
                      <a:pt x="1582490" y="1209571"/>
                      <a:pt x="1569496" y="1214624"/>
                    </a:cubicBezTo>
                    <a:cubicBezTo>
                      <a:pt x="1546576" y="1223467"/>
                      <a:pt x="1530333" y="1207947"/>
                      <a:pt x="1533221" y="1182319"/>
                    </a:cubicBezTo>
                    <a:cubicBezTo>
                      <a:pt x="1536830" y="1150556"/>
                      <a:pt x="1540801" y="1118973"/>
                      <a:pt x="1543147" y="1087210"/>
                    </a:cubicBezTo>
                    <a:cubicBezTo>
                      <a:pt x="1548019" y="1020795"/>
                      <a:pt x="1548200" y="954201"/>
                      <a:pt x="1548380" y="887606"/>
                    </a:cubicBezTo>
                    <a:cubicBezTo>
                      <a:pt x="1548561" y="779141"/>
                      <a:pt x="1532499" y="672662"/>
                      <a:pt x="1513008" y="566543"/>
                    </a:cubicBezTo>
                    <a:cubicBezTo>
                      <a:pt x="1506691" y="532253"/>
                      <a:pt x="1501999" y="497963"/>
                      <a:pt x="1503803" y="463132"/>
                    </a:cubicBezTo>
                    <a:cubicBezTo>
                      <a:pt x="1504345" y="453747"/>
                      <a:pt x="1505247" y="421984"/>
                      <a:pt x="1529972" y="424330"/>
                    </a:cubicBezTo>
                    <a:cubicBezTo>
                      <a:pt x="1539176" y="425413"/>
                      <a:pt x="1544049" y="431368"/>
                      <a:pt x="1546034" y="440211"/>
                    </a:cubicBezTo>
                    <a:cubicBezTo>
                      <a:pt x="1549463" y="455732"/>
                      <a:pt x="1552170" y="471434"/>
                      <a:pt x="1554155" y="487315"/>
                    </a:cubicBezTo>
                    <a:cubicBezTo>
                      <a:pt x="1557043" y="509694"/>
                      <a:pt x="1558306" y="532434"/>
                      <a:pt x="1552351" y="554451"/>
                    </a:cubicBezTo>
                    <a:cubicBezTo>
                      <a:pt x="1540981" y="595960"/>
                      <a:pt x="1567150" y="639455"/>
                      <a:pt x="1596567" y="655156"/>
                    </a:cubicBezTo>
                    <a:cubicBezTo>
                      <a:pt x="1617141" y="666164"/>
                      <a:pt x="1646739" y="674106"/>
                      <a:pt x="1671644" y="671759"/>
                    </a:cubicBezTo>
                    <a:cubicBezTo>
                      <a:pt x="1708460" y="668331"/>
                      <a:pt x="1729215" y="648298"/>
                      <a:pt x="1745097" y="618520"/>
                    </a:cubicBezTo>
                    <a:cubicBezTo>
                      <a:pt x="1757550" y="595239"/>
                      <a:pt x="1758993" y="569070"/>
                      <a:pt x="1756467" y="542179"/>
                    </a:cubicBezTo>
                    <a:cubicBezTo>
                      <a:pt x="1755384" y="529727"/>
                      <a:pt x="1742931" y="508972"/>
                      <a:pt x="1734629" y="499407"/>
                    </a:cubicBezTo>
                    <a:cubicBezTo>
                      <a:pt x="1712792" y="474862"/>
                      <a:pt x="1718567" y="453386"/>
                      <a:pt x="1718386" y="423608"/>
                    </a:cubicBezTo>
                    <a:cubicBezTo>
                      <a:pt x="1718206" y="413863"/>
                      <a:pt x="1719831" y="402312"/>
                      <a:pt x="1731741" y="397981"/>
                    </a:cubicBezTo>
                    <a:cubicBezTo>
                      <a:pt x="1743112" y="393649"/>
                      <a:pt x="1757369" y="399786"/>
                      <a:pt x="1765671" y="411877"/>
                    </a:cubicBezTo>
                    <a:cubicBezTo>
                      <a:pt x="1773612" y="423247"/>
                      <a:pt x="1776860" y="437324"/>
                      <a:pt x="1779026" y="451040"/>
                    </a:cubicBezTo>
                    <a:close/>
                    <a:moveTo>
                      <a:pt x="1704490" y="464756"/>
                    </a:moveTo>
                    <a:cubicBezTo>
                      <a:pt x="1703949" y="471975"/>
                      <a:pt x="1696008" y="472155"/>
                      <a:pt x="1691135" y="469990"/>
                    </a:cubicBezTo>
                    <a:cubicBezTo>
                      <a:pt x="1644754" y="457176"/>
                      <a:pt x="1598371" y="478833"/>
                      <a:pt x="1571662" y="503919"/>
                    </a:cubicBezTo>
                    <a:cubicBezTo>
                      <a:pt x="1562638" y="474141"/>
                      <a:pt x="1562638" y="466200"/>
                      <a:pt x="1570579" y="463132"/>
                    </a:cubicBezTo>
                    <a:cubicBezTo>
                      <a:pt x="1596026" y="454289"/>
                      <a:pt x="1642949" y="437144"/>
                      <a:pt x="1668215" y="427398"/>
                    </a:cubicBezTo>
                    <a:cubicBezTo>
                      <a:pt x="1676156" y="424330"/>
                      <a:pt x="1683916" y="421442"/>
                      <a:pt x="1692398" y="421082"/>
                    </a:cubicBezTo>
                    <a:cubicBezTo>
                      <a:pt x="1697272" y="420901"/>
                      <a:pt x="1703046" y="421082"/>
                      <a:pt x="1703588" y="426676"/>
                    </a:cubicBezTo>
                    <a:cubicBezTo>
                      <a:pt x="1704851" y="439129"/>
                      <a:pt x="1705393" y="452123"/>
                      <a:pt x="1704490" y="464756"/>
                    </a:cubicBezTo>
                    <a:close/>
                    <a:moveTo>
                      <a:pt x="1744736" y="555534"/>
                    </a:moveTo>
                    <a:cubicBezTo>
                      <a:pt x="1742750" y="606789"/>
                      <a:pt x="1715860" y="662014"/>
                      <a:pt x="1649626" y="657502"/>
                    </a:cubicBezTo>
                    <a:cubicBezTo>
                      <a:pt x="1576534" y="649561"/>
                      <a:pt x="1540801" y="577913"/>
                      <a:pt x="1582670" y="517454"/>
                    </a:cubicBezTo>
                    <a:cubicBezTo>
                      <a:pt x="1614614" y="469087"/>
                      <a:pt x="1685179" y="478833"/>
                      <a:pt x="1701963" y="490744"/>
                    </a:cubicBezTo>
                    <a:cubicBezTo>
                      <a:pt x="1737517" y="512582"/>
                      <a:pt x="1744555" y="540735"/>
                      <a:pt x="1744736" y="555534"/>
                    </a:cubicBezTo>
                    <a:close/>
                    <a:moveTo>
                      <a:pt x="2041254" y="172208"/>
                    </a:moveTo>
                    <a:cubicBezTo>
                      <a:pt x="1993068" y="239344"/>
                      <a:pt x="1900846" y="393649"/>
                      <a:pt x="1895972" y="399425"/>
                    </a:cubicBezTo>
                    <a:cubicBezTo>
                      <a:pt x="1879550" y="418735"/>
                      <a:pt x="1874677" y="418194"/>
                      <a:pt x="1862044" y="395815"/>
                    </a:cubicBezTo>
                    <a:cubicBezTo>
                      <a:pt x="1856088" y="385167"/>
                      <a:pt x="1847065" y="360803"/>
                      <a:pt x="1844718" y="348711"/>
                    </a:cubicBezTo>
                    <a:cubicBezTo>
                      <a:pt x="1843275" y="341492"/>
                      <a:pt x="1792381" y="378850"/>
                      <a:pt x="1750331" y="377046"/>
                    </a:cubicBezTo>
                    <a:cubicBezTo>
                      <a:pt x="1746721" y="376865"/>
                      <a:pt x="1717665" y="382099"/>
                      <a:pt x="1716041" y="384265"/>
                    </a:cubicBezTo>
                    <a:cubicBezTo>
                      <a:pt x="1695827" y="411516"/>
                      <a:pt x="1592957" y="438046"/>
                      <a:pt x="1577256" y="444002"/>
                    </a:cubicBezTo>
                    <a:cubicBezTo>
                      <a:pt x="1564443" y="448874"/>
                      <a:pt x="1564984" y="444543"/>
                      <a:pt x="1557224" y="430466"/>
                    </a:cubicBezTo>
                    <a:cubicBezTo>
                      <a:pt x="1556682" y="429564"/>
                      <a:pt x="1556321" y="428842"/>
                      <a:pt x="1555780" y="427939"/>
                    </a:cubicBezTo>
                    <a:cubicBezTo>
                      <a:pt x="1552531" y="422345"/>
                      <a:pt x="1548561" y="417111"/>
                      <a:pt x="1543688" y="413321"/>
                    </a:cubicBezTo>
                    <a:cubicBezTo>
                      <a:pt x="1537913" y="408989"/>
                      <a:pt x="1530874" y="406644"/>
                      <a:pt x="1521490" y="408448"/>
                    </a:cubicBezTo>
                    <a:cubicBezTo>
                      <a:pt x="1511203" y="410253"/>
                      <a:pt x="1501638" y="418374"/>
                      <a:pt x="1495321" y="429564"/>
                    </a:cubicBezTo>
                    <a:cubicBezTo>
                      <a:pt x="1494599" y="430827"/>
                      <a:pt x="1493877" y="432090"/>
                      <a:pt x="1493336" y="433534"/>
                    </a:cubicBezTo>
                    <a:cubicBezTo>
                      <a:pt x="1493336" y="433715"/>
                      <a:pt x="1493156" y="433895"/>
                      <a:pt x="1493156" y="434076"/>
                    </a:cubicBezTo>
                    <a:cubicBezTo>
                      <a:pt x="1492614" y="435158"/>
                      <a:pt x="1492253" y="436241"/>
                      <a:pt x="1491712" y="437504"/>
                    </a:cubicBezTo>
                    <a:cubicBezTo>
                      <a:pt x="1491531" y="437865"/>
                      <a:pt x="1491531" y="438227"/>
                      <a:pt x="1491351" y="438587"/>
                    </a:cubicBezTo>
                    <a:cubicBezTo>
                      <a:pt x="1490990" y="439670"/>
                      <a:pt x="1490629" y="440572"/>
                      <a:pt x="1490449" y="441655"/>
                    </a:cubicBezTo>
                    <a:cubicBezTo>
                      <a:pt x="1490268" y="442016"/>
                      <a:pt x="1490268" y="442377"/>
                      <a:pt x="1490087" y="442919"/>
                    </a:cubicBezTo>
                    <a:cubicBezTo>
                      <a:pt x="1489726" y="444362"/>
                      <a:pt x="1489366" y="445806"/>
                      <a:pt x="1489185" y="447250"/>
                    </a:cubicBezTo>
                    <a:cubicBezTo>
                      <a:pt x="1488463" y="450860"/>
                      <a:pt x="1488824" y="454830"/>
                      <a:pt x="1487922" y="458440"/>
                    </a:cubicBezTo>
                    <a:cubicBezTo>
                      <a:pt x="1485215" y="468366"/>
                      <a:pt x="1494058" y="482443"/>
                      <a:pt x="1479259" y="488037"/>
                    </a:cubicBezTo>
                    <a:cubicBezTo>
                      <a:pt x="1463919" y="493812"/>
                      <a:pt x="1452729" y="501933"/>
                      <a:pt x="1434502" y="493812"/>
                    </a:cubicBezTo>
                    <a:cubicBezTo>
                      <a:pt x="1405084" y="480638"/>
                      <a:pt x="1384871" y="488218"/>
                      <a:pt x="1374765" y="517815"/>
                    </a:cubicBezTo>
                    <a:cubicBezTo>
                      <a:pt x="1370794" y="529546"/>
                      <a:pt x="1365741" y="537487"/>
                      <a:pt x="1353289" y="540916"/>
                    </a:cubicBezTo>
                    <a:cubicBezTo>
                      <a:pt x="1344265" y="543262"/>
                      <a:pt x="1336144" y="548496"/>
                      <a:pt x="1327481" y="552286"/>
                    </a:cubicBezTo>
                    <a:cubicBezTo>
                      <a:pt x="1316472" y="557159"/>
                      <a:pt x="1306185" y="549759"/>
                      <a:pt x="1295356" y="543082"/>
                    </a:cubicBezTo>
                    <a:cubicBezTo>
                      <a:pt x="1253847" y="517635"/>
                      <a:pt x="1213060" y="525215"/>
                      <a:pt x="1173717" y="547593"/>
                    </a:cubicBezTo>
                    <a:cubicBezTo>
                      <a:pt x="1145202" y="563836"/>
                      <a:pt x="1127516" y="595239"/>
                      <a:pt x="1125170" y="628987"/>
                    </a:cubicBezTo>
                    <a:cubicBezTo>
                      <a:pt x="1124267" y="642523"/>
                      <a:pt x="1120477" y="644327"/>
                      <a:pt x="1104415" y="654253"/>
                    </a:cubicBezTo>
                    <a:cubicBezTo>
                      <a:pt x="1081134" y="663999"/>
                      <a:pt x="1050814" y="683129"/>
                      <a:pt x="1030962" y="688904"/>
                    </a:cubicBezTo>
                    <a:cubicBezTo>
                      <a:pt x="1018690" y="692514"/>
                      <a:pt x="1021939" y="678076"/>
                      <a:pt x="1008042" y="671579"/>
                    </a:cubicBezTo>
                    <a:cubicBezTo>
                      <a:pt x="976279" y="656961"/>
                      <a:pt x="937297" y="682407"/>
                      <a:pt x="936033" y="717239"/>
                    </a:cubicBezTo>
                    <a:cubicBezTo>
                      <a:pt x="935492" y="730594"/>
                      <a:pt x="930619" y="736549"/>
                      <a:pt x="919790" y="743227"/>
                    </a:cubicBezTo>
                    <a:cubicBezTo>
                      <a:pt x="888207" y="762538"/>
                      <a:pt x="851572" y="769396"/>
                      <a:pt x="819086" y="786541"/>
                    </a:cubicBezTo>
                    <a:cubicBezTo>
                      <a:pt x="805912" y="793579"/>
                      <a:pt x="791835" y="798813"/>
                      <a:pt x="778480" y="805851"/>
                    </a:cubicBezTo>
                    <a:cubicBezTo>
                      <a:pt x="748882" y="821552"/>
                      <a:pt x="723616" y="812890"/>
                      <a:pt x="708275" y="783112"/>
                    </a:cubicBezTo>
                    <a:cubicBezTo>
                      <a:pt x="690769" y="748641"/>
                      <a:pt x="684453" y="709839"/>
                      <a:pt x="666947" y="675549"/>
                    </a:cubicBezTo>
                    <a:cubicBezTo>
                      <a:pt x="666406" y="674466"/>
                      <a:pt x="665864" y="673383"/>
                      <a:pt x="665322" y="672481"/>
                    </a:cubicBezTo>
                    <a:cubicBezTo>
                      <a:pt x="665142" y="672120"/>
                      <a:pt x="665142" y="671940"/>
                      <a:pt x="664962" y="671579"/>
                    </a:cubicBezTo>
                    <a:cubicBezTo>
                      <a:pt x="664601" y="670676"/>
                      <a:pt x="664240" y="669955"/>
                      <a:pt x="663879" y="669233"/>
                    </a:cubicBezTo>
                    <a:cubicBezTo>
                      <a:pt x="663879" y="669052"/>
                      <a:pt x="663698" y="668872"/>
                      <a:pt x="663518" y="668691"/>
                    </a:cubicBezTo>
                    <a:cubicBezTo>
                      <a:pt x="663157" y="667789"/>
                      <a:pt x="662615" y="666887"/>
                      <a:pt x="662255" y="665984"/>
                    </a:cubicBezTo>
                    <a:cubicBezTo>
                      <a:pt x="662255" y="665804"/>
                      <a:pt x="662074" y="665623"/>
                      <a:pt x="662074" y="665443"/>
                    </a:cubicBezTo>
                    <a:cubicBezTo>
                      <a:pt x="661713" y="664721"/>
                      <a:pt x="661533" y="663999"/>
                      <a:pt x="661172" y="663277"/>
                    </a:cubicBezTo>
                    <a:cubicBezTo>
                      <a:pt x="661172" y="663097"/>
                      <a:pt x="660991" y="662916"/>
                      <a:pt x="660991" y="662736"/>
                    </a:cubicBezTo>
                    <a:cubicBezTo>
                      <a:pt x="660270" y="661112"/>
                      <a:pt x="659728" y="659487"/>
                      <a:pt x="659367" y="657863"/>
                    </a:cubicBezTo>
                    <a:cubicBezTo>
                      <a:pt x="659367" y="657682"/>
                      <a:pt x="659187" y="657502"/>
                      <a:pt x="659187" y="657321"/>
                    </a:cubicBezTo>
                    <a:cubicBezTo>
                      <a:pt x="659006" y="656600"/>
                      <a:pt x="658826" y="656058"/>
                      <a:pt x="658645" y="655336"/>
                    </a:cubicBezTo>
                    <a:cubicBezTo>
                      <a:pt x="658645" y="655336"/>
                      <a:pt x="658645" y="655156"/>
                      <a:pt x="658645" y="655156"/>
                    </a:cubicBezTo>
                    <a:cubicBezTo>
                      <a:pt x="658465" y="654434"/>
                      <a:pt x="658284" y="653712"/>
                      <a:pt x="658104" y="652990"/>
                    </a:cubicBezTo>
                    <a:cubicBezTo>
                      <a:pt x="658104" y="652810"/>
                      <a:pt x="658104" y="652810"/>
                      <a:pt x="658104" y="652629"/>
                    </a:cubicBezTo>
                    <a:cubicBezTo>
                      <a:pt x="657923" y="652088"/>
                      <a:pt x="657923" y="651366"/>
                      <a:pt x="657743" y="650824"/>
                    </a:cubicBezTo>
                    <a:cubicBezTo>
                      <a:pt x="657743" y="650644"/>
                      <a:pt x="657743" y="650644"/>
                      <a:pt x="657743" y="650463"/>
                    </a:cubicBezTo>
                    <a:cubicBezTo>
                      <a:pt x="657562" y="649019"/>
                      <a:pt x="657382" y="647756"/>
                      <a:pt x="657201" y="646312"/>
                    </a:cubicBezTo>
                    <a:cubicBezTo>
                      <a:pt x="657201" y="646132"/>
                      <a:pt x="657201" y="646132"/>
                      <a:pt x="657201" y="645952"/>
                    </a:cubicBezTo>
                    <a:cubicBezTo>
                      <a:pt x="657201" y="645230"/>
                      <a:pt x="657201" y="644688"/>
                      <a:pt x="657021" y="643967"/>
                    </a:cubicBezTo>
                    <a:cubicBezTo>
                      <a:pt x="657021" y="643967"/>
                      <a:pt x="657021" y="643967"/>
                      <a:pt x="657021" y="643967"/>
                    </a:cubicBezTo>
                    <a:cubicBezTo>
                      <a:pt x="657021" y="643244"/>
                      <a:pt x="657021" y="642523"/>
                      <a:pt x="657021" y="641801"/>
                    </a:cubicBezTo>
                    <a:cubicBezTo>
                      <a:pt x="657021" y="641801"/>
                      <a:pt x="657021" y="641620"/>
                      <a:pt x="657021" y="641620"/>
                    </a:cubicBezTo>
                    <a:cubicBezTo>
                      <a:pt x="657021" y="640898"/>
                      <a:pt x="657021" y="640357"/>
                      <a:pt x="657021" y="639635"/>
                    </a:cubicBezTo>
                    <a:cubicBezTo>
                      <a:pt x="657021" y="639635"/>
                      <a:pt x="657021" y="639455"/>
                      <a:pt x="657021" y="639455"/>
                    </a:cubicBezTo>
                    <a:cubicBezTo>
                      <a:pt x="657201" y="632777"/>
                      <a:pt x="658104" y="625017"/>
                      <a:pt x="658465" y="613466"/>
                    </a:cubicBezTo>
                    <a:cubicBezTo>
                      <a:pt x="662255" y="595600"/>
                      <a:pt x="667489" y="566182"/>
                      <a:pt x="670917" y="553368"/>
                    </a:cubicBezTo>
                    <a:cubicBezTo>
                      <a:pt x="675971" y="534058"/>
                      <a:pt x="668571" y="521064"/>
                      <a:pt x="652509" y="510596"/>
                    </a:cubicBezTo>
                    <a:cubicBezTo>
                      <a:pt x="630852" y="496339"/>
                      <a:pt x="630672" y="475945"/>
                      <a:pt x="651065" y="459342"/>
                    </a:cubicBezTo>
                    <a:cubicBezTo>
                      <a:pt x="662255" y="450138"/>
                      <a:pt x="675971" y="445987"/>
                      <a:pt x="689326" y="442197"/>
                    </a:cubicBezTo>
                    <a:cubicBezTo>
                      <a:pt x="765847" y="420179"/>
                      <a:pt x="840563" y="392747"/>
                      <a:pt x="917625" y="372173"/>
                    </a:cubicBezTo>
                    <a:cubicBezTo>
                      <a:pt x="962743" y="360081"/>
                      <a:pt x="1494780" y="189534"/>
                      <a:pt x="1511925" y="185202"/>
                    </a:cubicBezTo>
                    <a:cubicBezTo>
                      <a:pt x="1560111" y="173291"/>
                      <a:pt x="1607034" y="157048"/>
                      <a:pt x="1655582" y="146942"/>
                    </a:cubicBezTo>
                    <a:cubicBezTo>
                      <a:pt x="1679404" y="142069"/>
                      <a:pt x="1702866" y="136113"/>
                      <a:pt x="1726688" y="130880"/>
                    </a:cubicBezTo>
                    <a:cubicBezTo>
                      <a:pt x="1745097" y="126909"/>
                      <a:pt x="1747984" y="120051"/>
                      <a:pt x="1741488" y="102004"/>
                    </a:cubicBezTo>
                    <a:cubicBezTo>
                      <a:pt x="1734448" y="82693"/>
                      <a:pt x="1728312" y="62841"/>
                      <a:pt x="1723801" y="42809"/>
                    </a:cubicBezTo>
                    <a:cubicBezTo>
                      <a:pt x="1719469" y="23678"/>
                      <a:pt x="1725605" y="12850"/>
                      <a:pt x="1743653" y="16459"/>
                    </a:cubicBezTo>
                    <a:cubicBezTo>
                      <a:pt x="1767476" y="21332"/>
                      <a:pt x="1831002" y="39379"/>
                      <a:pt x="1891461" y="57246"/>
                    </a:cubicBezTo>
                    <a:cubicBezTo>
                      <a:pt x="1891641" y="57246"/>
                      <a:pt x="1891641" y="57246"/>
                      <a:pt x="1891822" y="57246"/>
                    </a:cubicBezTo>
                    <a:cubicBezTo>
                      <a:pt x="1893085" y="57607"/>
                      <a:pt x="1894529" y="57968"/>
                      <a:pt x="1895793" y="58329"/>
                    </a:cubicBezTo>
                    <a:cubicBezTo>
                      <a:pt x="1895972" y="58329"/>
                      <a:pt x="1896334" y="58510"/>
                      <a:pt x="1896514" y="58510"/>
                    </a:cubicBezTo>
                    <a:cubicBezTo>
                      <a:pt x="1897777" y="58871"/>
                      <a:pt x="1899221" y="59232"/>
                      <a:pt x="1900484" y="59773"/>
                    </a:cubicBezTo>
                    <a:cubicBezTo>
                      <a:pt x="1900846" y="59773"/>
                      <a:pt x="1901026" y="59954"/>
                      <a:pt x="1901387" y="59954"/>
                    </a:cubicBezTo>
                    <a:cubicBezTo>
                      <a:pt x="1902831" y="60314"/>
                      <a:pt x="1904094" y="60856"/>
                      <a:pt x="1905538" y="61217"/>
                    </a:cubicBezTo>
                    <a:cubicBezTo>
                      <a:pt x="1905719" y="61217"/>
                      <a:pt x="1905719" y="61217"/>
                      <a:pt x="1905898" y="61397"/>
                    </a:cubicBezTo>
                    <a:cubicBezTo>
                      <a:pt x="1907343" y="61758"/>
                      <a:pt x="1908786" y="62300"/>
                      <a:pt x="1910230" y="62661"/>
                    </a:cubicBezTo>
                    <a:cubicBezTo>
                      <a:pt x="1910410" y="62661"/>
                      <a:pt x="1910410" y="62661"/>
                      <a:pt x="1910591" y="62841"/>
                    </a:cubicBezTo>
                    <a:cubicBezTo>
                      <a:pt x="1912035" y="63202"/>
                      <a:pt x="1913479" y="63743"/>
                      <a:pt x="1914922" y="64104"/>
                    </a:cubicBezTo>
                    <a:cubicBezTo>
                      <a:pt x="1915103" y="64104"/>
                      <a:pt x="1915103" y="64104"/>
                      <a:pt x="1915283" y="64285"/>
                    </a:cubicBezTo>
                    <a:cubicBezTo>
                      <a:pt x="1926112" y="67533"/>
                      <a:pt x="1936579" y="70602"/>
                      <a:pt x="1946505" y="73669"/>
                    </a:cubicBezTo>
                    <a:cubicBezTo>
                      <a:pt x="1946505" y="73669"/>
                      <a:pt x="1946505" y="73669"/>
                      <a:pt x="1946505" y="73669"/>
                    </a:cubicBezTo>
                    <a:cubicBezTo>
                      <a:pt x="1947769" y="74031"/>
                      <a:pt x="1949032" y="74391"/>
                      <a:pt x="1950295" y="74752"/>
                    </a:cubicBezTo>
                    <a:cubicBezTo>
                      <a:pt x="1950476" y="74752"/>
                      <a:pt x="1950656" y="74933"/>
                      <a:pt x="1951017" y="74933"/>
                    </a:cubicBezTo>
                    <a:cubicBezTo>
                      <a:pt x="1952281" y="75294"/>
                      <a:pt x="1953544" y="75655"/>
                      <a:pt x="1954626" y="76016"/>
                    </a:cubicBezTo>
                    <a:cubicBezTo>
                      <a:pt x="1954807" y="76016"/>
                      <a:pt x="1954988" y="76196"/>
                      <a:pt x="1955168" y="76196"/>
                    </a:cubicBezTo>
                    <a:cubicBezTo>
                      <a:pt x="1956431" y="76557"/>
                      <a:pt x="1957514" y="76918"/>
                      <a:pt x="1958778" y="77279"/>
                    </a:cubicBezTo>
                    <a:cubicBezTo>
                      <a:pt x="1958958" y="77279"/>
                      <a:pt x="1959319" y="77459"/>
                      <a:pt x="1959499" y="77459"/>
                    </a:cubicBezTo>
                    <a:cubicBezTo>
                      <a:pt x="1960582" y="77820"/>
                      <a:pt x="1961845" y="78181"/>
                      <a:pt x="1962928" y="78542"/>
                    </a:cubicBezTo>
                    <a:cubicBezTo>
                      <a:pt x="1963109" y="78542"/>
                      <a:pt x="1963470" y="78723"/>
                      <a:pt x="1963650" y="78723"/>
                    </a:cubicBezTo>
                    <a:cubicBezTo>
                      <a:pt x="1964733" y="79084"/>
                      <a:pt x="1965816" y="79445"/>
                      <a:pt x="1967080" y="79806"/>
                    </a:cubicBezTo>
                    <a:cubicBezTo>
                      <a:pt x="1967259" y="79806"/>
                      <a:pt x="1967440" y="79986"/>
                      <a:pt x="1967621" y="79986"/>
                    </a:cubicBezTo>
                    <a:cubicBezTo>
                      <a:pt x="1972313" y="81430"/>
                      <a:pt x="1976825" y="82874"/>
                      <a:pt x="1981156" y="84137"/>
                    </a:cubicBezTo>
                    <a:cubicBezTo>
                      <a:pt x="1981518" y="84317"/>
                      <a:pt x="1981878" y="84317"/>
                      <a:pt x="1982239" y="84498"/>
                    </a:cubicBezTo>
                    <a:cubicBezTo>
                      <a:pt x="1982961" y="84678"/>
                      <a:pt x="1983863" y="85039"/>
                      <a:pt x="1984585" y="85220"/>
                    </a:cubicBezTo>
                    <a:cubicBezTo>
                      <a:pt x="1984946" y="85400"/>
                      <a:pt x="1985307" y="85400"/>
                      <a:pt x="1985849" y="85581"/>
                    </a:cubicBezTo>
                    <a:cubicBezTo>
                      <a:pt x="1986571" y="85761"/>
                      <a:pt x="1987292" y="86122"/>
                      <a:pt x="1988195" y="86303"/>
                    </a:cubicBezTo>
                    <a:cubicBezTo>
                      <a:pt x="1988556" y="86483"/>
                      <a:pt x="1988916" y="86483"/>
                      <a:pt x="1989458" y="86664"/>
                    </a:cubicBezTo>
                    <a:cubicBezTo>
                      <a:pt x="1990180" y="86844"/>
                      <a:pt x="1990721" y="87025"/>
                      <a:pt x="1991444" y="87205"/>
                    </a:cubicBezTo>
                    <a:cubicBezTo>
                      <a:pt x="1991985" y="87385"/>
                      <a:pt x="1992346" y="87566"/>
                      <a:pt x="1992706" y="87566"/>
                    </a:cubicBezTo>
                    <a:cubicBezTo>
                      <a:pt x="1993248" y="87747"/>
                      <a:pt x="1993970" y="87927"/>
                      <a:pt x="1994511" y="88107"/>
                    </a:cubicBezTo>
                    <a:cubicBezTo>
                      <a:pt x="1995053" y="88288"/>
                      <a:pt x="1995414" y="88468"/>
                      <a:pt x="1995775" y="88468"/>
                    </a:cubicBezTo>
                    <a:cubicBezTo>
                      <a:pt x="1996316" y="88649"/>
                      <a:pt x="1996858" y="88829"/>
                      <a:pt x="1997399" y="89010"/>
                    </a:cubicBezTo>
                    <a:cubicBezTo>
                      <a:pt x="1997940" y="89190"/>
                      <a:pt x="1998301" y="89371"/>
                      <a:pt x="1998842" y="89371"/>
                    </a:cubicBezTo>
                    <a:cubicBezTo>
                      <a:pt x="1999384" y="89551"/>
                      <a:pt x="1999745" y="89732"/>
                      <a:pt x="2000287" y="89912"/>
                    </a:cubicBezTo>
                    <a:cubicBezTo>
                      <a:pt x="2000828" y="90093"/>
                      <a:pt x="2001370" y="90273"/>
                      <a:pt x="2001911" y="90454"/>
                    </a:cubicBezTo>
                    <a:cubicBezTo>
                      <a:pt x="2002272" y="90634"/>
                      <a:pt x="2002632" y="90634"/>
                      <a:pt x="2003174" y="90814"/>
                    </a:cubicBezTo>
                    <a:cubicBezTo>
                      <a:pt x="2003716" y="90995"/>
                      <a:pt x="2004257" y="91176"/>
                      <a:pt x="2004799" y="91356"/>
                    </a:cubicBezTo>
                    <a:cubicBezTo>
                      <a:pt x="2005159" y="91536"/>
                      <a:pt x="2005520" y="91536"/>
                      <a:pt x="2006061" y="91717"/>
                    </a:cubicBezTo>
                    <a:cubicBezTo>
                      <a:pt x="2006603" y="91897"/>
                      <a:pt x="2006964" y="92078"/>
                      <a:pt x="2007506" y="92078"/>
                    </a:cubicBezTo>
                    <a:cubicBezTo>
                      <a:pt x="2007866" y="92258"/>
                      <a:pt x="2008227" y="92258"/>
                      <a:pt x="2008589" y="92439"/>
                    </a:cubicBezTo>
                    <a:cubicBezTo>
                      <a:pt x="2009130" y="92619"/>
                      <a:pt x="2009671" y="92800"/>
                      <a:pt x="2010032" y="92980"/>
                    </a:cubicBezTo>
                    <a:cubicBezTo>
                      <a:pt x="2010393" y="93161"/>
                      <a:pt x="2010573" y="93161"/>
                      <a:pt x="2010934" y="93341"/>
                    </a:cubicBezTo>
                    <a:cubicBezTo>
                      <a:pt x="2011656" y="93522"/>
                      <a:pt x="2012378" y="93883"/>
                      <a:pt x="2013100" y="94063"/>
                    </a:cubicBezTo>
                    <a:cubicBezTo>
                      <a:pt x="2049736" y="106335"/>
                      <a:pt x="2075905" y="124202"/>
                      <a:pt x="2041254" y="172208"/>
                    </a:cubicBezTo>
                    <a:close/>
                  </a:path>
                </a:pathLst>
              </a:custGeom>
              <a:grpFill/>
              <a:ln w="1804" cap="flat">
                <a:solidFill>
                  <a:srgbClr val="414141"/>
                </a:solidFill>
                <a:prstDash val="solid"/>
                <a:miter/>
              </a:ln>
            </p:spPr>
            <p:txBody>
              <a:bodyPr rtlCol="0" anchor="ctr"/>
              <a:lstStyle/>
              <a:p>
                <a:endParaRPr lang="en-US"/>
              </a:p>
            </p:txBody>
          </p:sp>
          <p:sp>
            <p:nvSpPr>
              <p:cNvPr id="77" name="Freeform 1072">
                <a:extLst>
                  <a:ext uri="{FF2B5EF4-FFF2-40B4-BE49-F238E27FC236}">
                    <a16:creationId xmlns:a16="http://schemas.microsoft.com/office/drawing/2014/main" id="{8894B048-EA0A-D62C-459B-2FFE574BDBD5}"/>
                  </a:ext>
                </a:extLst>
              </p:cNvPr>
              <p:cNvSpPr/>
              <p:nvPr/>
            </p:nvSpPr>
            <p:spPr>
              <a:xfrm>
                <a:off x="7696100" y="4256396"/>
                <a:ext cx="66841" cy="201122"/>
              </a:xfrm>
              <a:custGeom>
                <a:avLst/>
                <a:gdLst>
                  <a:gd name="connsiteX0" fmla="*/ 29576 w 66841"/>
                  <a:gd name="connsiteY0" fmla="*/ 176759 h 201122"/>
                  <a:gd name="connsiteX1" fmla="*/ 34629 w 66841"/>
                  <a:gd name="connsiteY1" fmla="*/ 59090 h 201122"/>
                  <a:gd name="connsiteX2" fmla="*/ 59174 w 66841"/>
                  <a:gd name="connsiteY2" fmla="*/ 21732 h 201122"/>
                  <a:gd name="connsiteX3" fmla="*/ 63325 w 66841"/>
                  <a:gd name="connsiteY3" fmla="*/ 2963 h 201122"/>
                  <a:gd name="connsiteX4" fmla="*/ 45999 w 66841"/>
                  <a:gd name="connsiteY4" fmla="*/ 10001 h 201122"/>
                  <a:gd name="connsiteX5" fmla="*/ 17484 w 66841"/>
                  <a:gd name="connsiteY5" fmla="*/ 54759 h 201122"/>
                  <a:gd name="connsiteX6" fmla="*/ 28313 w 66841"/>
                  <a:gd name="connsiteY6" fmla="*/ 201123 h 201122"/>
                  <a:gd name="connsiteX7" fmla="*/ 29576 w 66841"/>
                  <a:gd name="connsiteY7" fmla="*/ 176759 h 20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1" h="201122">
                    <a:moveTo>
                      <a:pt x="29576" y="176759"/>
                    </a:moveTo>
                    <a:cubicBezTo>
                      <a:pt x="9543" y="136694"/>
                      <a:pt x="13153" y="97350"/>
                      <a:pt x="34629" y="59090"/>
                    </a:cubicBezTo>
                    <a:cubicBezTo>
                      <a:pt x="42029" y="46096"/>
                      <a:pt x="50691" y="34004"/>
                      <a:pt x="59174" y="21732"/>
                    </a:cubicBezTo>
                    <a:cubicBezTo>
                      <a:pt x="63144" y="15776"/>
                      <a:pt x="71627" y="10362"/>
                      <a:pt x="63325" y="2963"/>
                    </a:cubicBezTo>
                    <a:cubicBezTo>
                      <a:pt x="54662" y="-4617"/>
                      <a:pt x="49970" y="4046"/>
                      <a:pt x="45999" y="10001"/>
                    </a:cubicBezTo>
                    <a:cubicBezTo>
                      <a:pt x="36254" y="24800"/>
                      <a:pt x="25425" y="39058"/>
                      <a:pt x="17484" y="54759"/>
                    </a:cubicBezTo>
                    <a:cubicBezTo>
                      <a:pt x="-7060" y="104389"/>
                      <a:pt x="-7782" y="153117"/>
                      <a:pt x="28313" y="201123"/>
                    </a:cubicBezTo>
                    <a:cubicBezTo>
                      <a:pt x="38239" y="191197"/>
                      <a:pt x="33366" y="184159"/>
                      <a:pt x="29576" y="176759"/>
                    </a:cubicBezTo>
                    <a:close/>
                  </a:path>
                </a:pathLst>
              </a:custGeom>
              <a:grpFill/>
              <a:ln w="1804" cap="flat">
                <a:solidFill>
                  <a:srgbClr val="414141"/>
                </a:solidFill>
                <a:prstDash val="solid"/>
                <a:miter/>
              </a:ln>
            </p:spPr>
            <p:txBody>
              <a:bodyPr rtlCol="0" anchor="ctr"/>
              <a:lstStyle/>
              <a:p>
                <a:endParaRPr lang="en-US"/>
              </a:p>
            </p:txBody>
          </p:sp>
          <p:sp>
            <p:nvSpPr>
              <p:cNvPr id="78" name="Freeform 1073">
                <a:extLst>
                  <a:ext uri="{FF2B5EF4-FFF2-40B4-BE49-F238E27FC236}">
                    <a16:creationId xmlns:a16="http://schemas.microsoft.com/office/drawing/2014/main" id="{50E8AFCA-B629-257E-B185-4202D6BE76FB}"/>
                  </a:ext>
                </a:extLst>
              </p:cNvPr>
              <p:cNvSpPr/>
              <p:nvPr/>
            </p:nvSpPr>
            <p:spPr>
              <a:xfrm>
                <a:off x="8521132" y="4422090"/>
                <a:ext cx="36329" cy="167206"/>
              </a:xfrm>
              <a:custGeom>
                <a:avLst/>
                <a:gdLst>
                  <a:gd name="connsiteX0" fmla="*/ 27143 w 36329"/>
                  <a:gd name="connsiteY0" fmla="*/ 1139 h 167206"/>
                  <a:gd name="connsiteX1" fmla="*/ 14690 w 36329"/>
                  <a:gd name="connsiteY1" fmla="*/ 8538 h 167206"/>
                  <a:gd name="connsiteX2" fmla="*/ 72 w 36329"/>
                  <a:gd name="connsiteY2" fmla="*/ 79464 h 167206"/>
                  <a:gd name="connsiteX3" fmla="*/ 21007 w 36329"/>
                  <a:gd name="connsiteY3" fmla="*/ 160678 h 167206"/>
                  <a:gd name="connsiteX4" fmla="*/ 28948 w 36329"/>
                  <a:gd name="connsiteY4" fmla="*/ 167174 h 167206"/>
                  <a:gd name="connsiteX5" fmla="*/ 35986 w 36329"/>
                  <a:gd name="connsiteY5" fmla="*/ 156887 h 167206"/>
                  <a:gd name="connsiteX6" fmla="*/ 23353 w 36329"/>
                  <a:gd name="connsiteY6" fmla="*/ 116822 h 167206"/>
                  <a:gd name="connsiteX7" fmla="*/ 27323 w 36329"/>
                  <a:gd name="connsiteY7" fmla="*/ 13231 h 167206"/>
                  <a:gd name="connsiteX8" fmla="*/ 27143 w 36329"/>
                  <a:gd name="connsiteY8" fmla="*/ 1139 h 16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29" h="167206">
                    <a:moveTo>
                      <a:pt x="27143" y="1139"/>
                    </a:moveTo>
                    <a:cubicBezTo>
                      <a:pt x="20104" y="-2651"/>
                      <a:pt x="17217" y="3846"/>
                      <a:pt x="14690" y="8538"/>
                    </a:cubicBezTo>
                    <a:cubicBezTo>
                      <a:pt x="3501" y="30917"/>
                      <a:pt x="1155" y="55100"/>
                      <a:pt x="72" y="79464"/>
                    </a:cubicBezTo>
                    <a:cubicBezTo>
                      <a:pt x="-1191" y="108701"/>
                      <a:pt x="14510" y="133426"/>
                      <a:pt x="21007" y="160678"/>
                    </a:cubicBezTo>
                    <a:cubicBezTo>
                      <a:pt x="21909" y="164829"/>
                      <a:pt x="25158" y="167536"/>
                      <a:pt x="28948" y="167174"/>
                    </a:cubicBezTo>
                    <a:cubicBezTo>
                      <a:pt x="34181" y="166453"/>
                      <a:pt x="37430" y="161941"/>
                      <a:pt x="35986" y="156887"/>
                    </a:cubicBezTo>
                    <a:cubicBezTo>
                      <a:pt x="32196" y="143352"/>
                      <a:pt x="27504" y="130177"/>
                      <a:pt x="23353" y="116822"/>
                    </a:cubicBezTo>
                    <a:cubicBezTo>
                      <a:pt x="12344" y="81811"/>
                      <a:pt x="9457" y="47159"/>
                      <a:pt x="27323" y="13231"/>
                    </a:cubicBezTo>
                    <a:cubicBezTo>
                      <a:pt x="29489" y="9080"/>
                      <a:pt x="32737" y="4207"/>
                      <a:pt x="27143" y="1139"/>
                    </a:cubicBezTo>
                    <a:close/>
                  </a:path>
                </a:pathLst>
              </a:custGeom>
              <a:grpFill/>
              <a:ln w="1804" cap="flat">
                <a:solidFill>
                  <a:srgbClr val="414141"/>
                </a:solidFill>
                <a:prstDash val="solid"/>
                <a:miter/>
              </a:ln>
            </p:spPr>
            <p:txBody>
              <a:bodyPr rtlCol="0" anchor="ctr"/>
              <a:lstStyle/>
              <a:p>
                <a:endParaRPr lang="en-US"/>
              </a:p>
            </p:txBody>
          </p:sp>
          <p:sp>
            <p:nvSpPr>
              <p:cNvPr id="79" name="Freeform 1074">
                <a:extLst>
                  <a:ext uri="{FF2B5EF4-FFF2-40B4-BE49-F238E27FC236}">
                    <a16:creationId xmlns:a16="http://schemas.microsoft.com/office/drawing/2014/main" id="{86EBB669-1254-9435-8053-2E7694D6D117}"/>
                  </a:ext>
                </a:extLst>
              </p:cNvPr>
              <p:cNvSpPr/>
              <p:nvPr/>
            </p:nvSpPr>
            <p:spPr>
              <a:xfrm>
                <a:off x="7451356" y="4685886"/>
                <a:ext cx="143837" cy="19372"/>
              </a:xfrm>
              <a:custGeom>
                <a:avLst/>
                <a:gdLst>
                  <a:gd name="connsiteX0" fmla="*/ 0 w 143837"/>
                  <a:gd name="connsiteY0" fmla="*/ 13107 h 19372"/>
                  <a:gd name="connsiteX1" fmla="*/ 143837 w 143837"/>
                  <a:gd name="connsiteY1" fmla="*/ 13288 h 19372"/>
                  <a:gd name="connsiteX2" fmla="*/ 0 w 143837"/>
                  <a:gd name="connsiteY2" fmla="*/ 13107 h 19372"/>
                </a:gdLst>
                <a:ahLst/>
                <a:cxnLst>
                  <a:cxn ang="0">
                    <a:pos x="connsiteX0" y="connsiteY0"/>
                  </a:cxn>
                  <a:cxn ang="0">
                    <a:pos x="connsiteX1" y="connsiteY1"/>
                  </a:cxn>
                  <a:cxn ang="0">
                    <a:pos x="connsiteX2" y="connsiteY2"/>
                  </a:cxn>
                </a:cxnLst>
                <a:rect l="l" t="t" r="r" b="b"/>
                <a:pathLst>
                  <a:path w="143837" h="19372">
                    <a:moveTo>
                      <a:pt x="0" y="13107"/>
                    </a:moveTo>
                    <a:cubicBezTo>
                      <a:pt x="49089" y="23935"/>
                      <a:pt x="94207" y="18521"/>
                      <a:pt x="143837" y="13288"/>
                    </a:cubicBezTo>
                    <a:cubicBezTo>
                      <a:pt x="116225" y="-4399"/>
                      <a:pt x="26530" y="-4399"/>
                      <a:pt x="0" y="13107"/>
                    </a:cubicBezTo>
                    <a:close/>
                  </a:path>
                </a:pathLst>
              </a:custGeom>
              <a:grpFill/>
              <a:ln w="1804" cap="flat">
                <a:solidFill>
                  <a:srgbClr val="414141"/>
                </a:solidFill>
                <a:prstDash val="solid"/>
                <a:miter/>
              </a:ln>
            </p:spPr>
            <p:txBody>
              <a:bodyPr rtlCol="0" anchor="ctr"/>
              <a:lstStyle/>
              <a:p>
                <a:endParaRPr lang="en-US"/>
              </a:p>
            </p:txBody>
          </p:sp>
          <p:sp>
            <p:nvSpPr>
              <p:cNvPr id="80" name="Freeform 1075">
                <a:extLst>
                  <a:ext uri="{FF2B5EF4-FFF2-40B4-BE49-F238E27FC236}">
                    <a16:creationId xmlns:a16="http://schemas.microsoft.com/office/drawing/2014/main" id="{273FC429-1DA8-E145-05CE-FD29F3393839}"/>
                  </a:ext>
                </a:extLst>
              </p:cNvPr>
              <p:cNvSpPr/>
              <p:nvPr/>
            </p:nvSpPr>
            <p:spPr>
              <a:xfrm>
                <a:off x="9202945" y="3368393"/>
                <a:ext cx="116201" cy="131893"/>
              </a:xfrm>
              <a:custGeom>
                <a:avLst/>
                <a:gdLst>
                  <a:gd name="connsiteX0" fmla="*/ 1713 w 116201"/>
                  <a:gd name="connsiteY0" fmla="*/ 131893 h 131893"/>
                  <a:gd name="connsiteX1" fmla="*/ 13804 w 116201"/>
                  <a:gd name="connsiteY1" fmla="*/ 91467 h 131893"/>
                  <a:gd name="connsiteX2" fmla="*/ 43763 w 116201"/>
                  <a:gd name="connsiteY2" fmla="*/ 42198 h 131893"/>
                  <a:gd name="connsiteX3" fmla="*/ 110358 w 116201"/>
                  <a:gd name="connsiteY3" fmla="*/ 7908 h 131893"/>
                  <a:gd name="connsiteX4" fmla="*/ 115773 w 116201"/>
                  <a:gd name="connsiteY4" fmla="*/ 508 h 131893"/>
                  <a:gd name="connsiteX5" fmla="*/ 1713 w 116201"/>
                  <a:gd name="connsiteY5" fmla="*/ 131893 h 13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201" h="131893">
                    <a:moveTo>
                      <a:pt x="1713" y="131893"/>
                    </a:moveTo>
                    <a:cubicBezTo>
                      <a:pt x="12902" y="119260"/>
                      <a:pt x="10737" y="104281"/>
                      <a:pt x="13804" y="91467"/>
                    </a:cubicBezTo>
                    <a:cubicBezTo>
                      <a:pt x="18497" y="71254"/>
                      <a:pt x="27160" y="54109"/>
                      <a:pt x="43763" y="42198"/>
                    </a:cubicBezTo>
                    <a:cubicBezTo>
                      <a:pt x="64157" y="27580"/>
                      <a:pt x="83648" y="10796"/>
                      <a:pt x="110358" y="7908"/>
                    </a:cubicBezTo>
                    <a:cubicBezTo>
                      <a:pt x="114148" y="7547"/>
                      <a:pt x="117397" y="5562"/>
                      <a:pt x="115773" y="508"/>
                    </a:cubicBezTo>
                    <a:cubicBezTo>
                      <a:pt x="51884" y="-6710"/>
                      <a:pt x="-11281" y="64216"/>
                      <a:pt x="1713" y="131893"/>
                    </a:cubicBezTo>
                    <a:close/>
                  </a:path>
                </a:pathLst>
              </a:custGeom>
              <a:grpFill/>
              <a:ln w="1804" cap="flat">
                <a:solidFill>
                  <a:srgbClr val="414141"/>
                </a:solidFill>
                <a:prstDash val="solid"/>
                <a:miter/>
              </a:ln>
            </p:spPr>
            <p:txBody>
              <a:bodyPr rtlCol="0" anchor="ctr"/>
              <a:lstStyle/>
              <a:p>
                <a:endParaRPr lang="en-US"/>
              </a:p>
            </p:txBody>
          </p:sp>
          <p:sp>
            <p:nvSpPr>
              <p:cNvPr id="81" name="Freeform 1076">
                <a:extLst>
                  <a:ext uri="{FF2B5EF4-FFF2-40B4-BE49-F238E27FC236}">
                    <a16:creationId xmlns:a16="http://schemas.microsoft.com/office/drawing/2014/main" id="{728152AF-5610-F6ED-9F1B-FB982B11AD17}"/>
                  </a:ext>
                </a:extLst>
              </p:cNvPr>
              <p:cNvSpPr/>
              <p:nvPr/>
            </p:nvSpPr>
            <p:spPr>
              <a:xfrm>
                <a:off x="9418689" y="4666463"/>
                <a:ext cx="153233" cy="21613"/>
              </a:xfrm>
              <a:custGeom>
                <a:avLst/>
                <a:gdLst>
                  <a:gd name="connsiteX0" fmla="*/ 124538 w 153233"/>
                  <a:gd name="connsiteY0" fmla="*/ 6903 h 21613"/>
                  <a:gd name="connsiteX1" fmla="*/ 21307 w 153233"/>
                  <a:gd name="connsiteY1" fmla="*/ 225 h 21613"/>
                  <a:gd name="connsiteX2" fmla="*/ 4704 w 153233"/>
                  <a:gd name="connsiteY2" fmla="*/ 767 h 21613"/>
                  <a:gd name="connsiteX3" fmla="*/ 11 w 153233"/>
                  <a:gd name="connsiteY3" fmla="*/ 6903 h 21613"/>
                  <a:gd name="connsiteX4" fmla="*/ 3802 w 153233"/>
                  <a:gd name="connsiteY4" fmla="*/ 13400 h 21613"/>
                  <a:gd name="connsiteX5" fmla="*/ 16976 w 153233"/>
                  <a:gd name="connsiteY5" fmla="*/ 16829 h 21613"/>
                  <a:gd name="connsiteX6" fmla="*/ 86819 w 153233"/>
                  <a:gd name="connsiteY6" fmla="*/ 21160 h 21613"/>
                  <a:gd name="connsiteX7" fmla="*/ 153233 w 153233"/>
                  <a:gd name="connsiteY7" fmla="*/ 13761 h 21613"/>
                  <a:gd name="connsiteX8" fmla="*/ 124538 w 153233"/>
                  <a:gd name="connsiteY8" fmla="*/ 6903 h 2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233" h="21613">
                    <a:moveTo>
                      <a:pt x="124538" y="6903"/>
                    </a:moveTo>
                    <a:cubicBezTo>
                      <a:pt x="89887" y="8708"/>
                      <a:pt x="55778" y="2030"/>
                      <a:pt x="21307" y="225"/>
                    </a:cubicBezTo>
                    <a:cubicBezTo>
                      <a:pt x="15712" y="-135"/>
                      <a:pt x="10118" y="-135"/>
                      <a:pt x="4704" y="767"/>
                    </a:cubicBezTo>
                    <a:cubicBezTo>
                      <a:pt x="2719" y="1128"/>
                      <a:pt x="192" y="4557"/>
                      <a:pt x="11" y="6903"/>
                    </a:cubicBezTo>
                    <a:cubicBezTo>
                      <a:pt x="-169" y="9068"/>
                      <a:pt x="1816" y="12498"/>
                      <a:pt x="3802" y="13400"/>
                    </a:cubicBezTo>
                    <a:cubicBezTo>
                      <a:pt x="7952" y="15205"/>
                      <a:pt x="12464" y="16468"/>
                      <a:pt x="16976" y="16829"/>
                    </a:cubicBezTo>
                    <a:cubicBezTo>
                      <a:pt x="40257" y="18634"/>
                      <a:pt x="63538" y="20980"/>
                      <a:pt x="86819" y="21160"/>
                    </a:cubicBezTo>
                    <a:cubicBezTo>
                      <a:pt x="107032" y="21341"/>
                      <a:pt x="127786" y="24048"/>
                      <a:pt x="153233" y="13761"/>
                    </a:cubicBezTo>
                    <a:cubicBezTo>
                      <a:pt x="140420" y="10512"/>
                      <a:pt x="132479" y="6542"/>
                      <a:pt x="124538" y="6903"/>
                    </a:cubicBezTo>
                    <a:close/>
                  </a:path>
                </a:pathLst>
              </a:custGeom>
              <a:grpFill/>
              <a:ln w="1804" cap="flat">
                <a:solidFill>
                  <a:srgbClr val="414141"/>
                </a:solidFill>
                <a:prstDash val="solid"/>
                <a:miter/>
              </a:ln>
            </p:spPr>
            <p:txBody>
              <a:bodyPr rtlCol="0" anchor="ctr"/>
              <a:lstStyle/>
              <a:p>
                <a:endParaRPr lang="en-US"/>
              </a:p>
            </p:txBody>
          </p:sp>
          <p:sp>
            <p:nvSpPr>
              <p:cNvPr id="82" name="Freeform 1077">
                <a:extLst>
                  <a:ext uri="{FF2B5EF4-FFF2-40B4-BE49-F238E27FC236}">
                    <a16:creationId xmlns:a16="http://schemas.microsoft.com/office/drawing/2014/main" id="{4227186B-0039-1798-6014-7D082F8D4FA9}"/>
                  </a:ext>
                </a:extLst>
              </p:cNvPr>
              <p:cNvSpPr/>
              <p:nvPr/>
            </p:nvSpPr>
            <p:spPr>
              <a:xfrm>
                <a:off x="9477981" y="3985151"/>
                <a:ext cx="41300" cy="137408"/>
              </a:xfrm>
              <a:custGeom>
                <a:avLst/>
                <a:gdLst>
                  <a:gd name="connsiteX0" fmla="*/ 636 w 41300"/>
                  <a:gd name="connsiteY0" fmla="*/ 137409 h 137408"/>
                  <a:gd name="connsiteX1" fmla="*/ 37273 w 41300"/>
                  <a:gd name="connsiteY1" fmla="*/ 7287 h 137408"/>
                  <a:gd name="connsiteX2" fmla="*/ 27166 w 41300"/>
                  <a:gd name="connsiteY2" fmla="*/ 68 h 137408"/>
                  <a:gd name="connsiteX3" fmla="*/ 21030 w 41300"/>
                  <a:gd name="connsiteY3" fmla="*/ 8009 h 137408"/>
                  <a:gd name="connsiteX4" fmla="*/ 21571 w 41300"/>
                  <a:gd name="connsiteY4" fmla="*/ 19199 h 137408"/>
                  <a:gd name="connsiteX5" fmla="*/ 276 w 41300"/>
                  <a:gd name="connsiteY5" fmla="*/ 129107 h 137408"/>
                  <a:gd name="connsiteX6" fmla="*/ 636 w 41300"/>
                  <a:gd name="connsiteY6" fmla="*/ 137409 h 13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00" h="137408">
                    <a:moveTo>
                      <a:pt x="636" y="137409"/>
                    </a:moveTo>
                    <a:cubicBezTo>
                      <a:pt x="32761" y="107450"/>
                      <a:pt x="49545" y="45909"/>
                      <a:pt x="37273" y="7287"/>
                    </a:cubicBezTo>
                    <a:cubicBezTo>
                      <a:pt x="35649" y="2234"/>
                      <a:pt x="32580" y="-473"/>
                      <a:pt x="27166" y="68"/>
                    </a:cubicBezTo>
                    <a:cubicBezTo>
                      <a:pt x="22474" y="610"/>
                      <a:pt x="21391" y="4219"/>
                      <a:pt x="21030" y="8009"/>
                    </a:cubicBezTo>
                    <a:cubicBezTo>
                      <a:pt x="20669" y="11619"/>
                      <a:pt x="21211" y="15408"/>
                      <a:pt x="21571" y="19199"/>
                    </a:cubicBezTo>
                    <a:cubicBezTo>
                      <a:pt x="25903" y="58000"/>
                      <a:pt x="24098" y="95719"/>
                      <a:pt x="276" y="129107"/>
                    </a:cubicBezTo>
                    <a:cubicBezTo>
                      <a:pt x="-446" y="130009"/>
                      <a:pt x="456" y="132356"/>
                      <a:pt x="636" y="137409"/>
                    </a:cubicBezTo>
                    <a:close/>
                  </a:path>
                </a:pathLst>
              </a:custGeom>
              <a:grpFill/>
              <a:ln w="1804" cap="flat">
                <a:solidFill>
                  <a:srgbClr val="414141"/>
                </a:solidFill>
                <a:prstDash val="solid"/>
                <a:miter/>
              </a:ln>
            </p:spPr>
            <p:txBody>
              <a:bodyPr rtlCol="0" anchor="ctr"/>
              <a:lstStyle/>
              <a:p>
                <a:endParaRPr lang="en-US"/>
              </a:p>
            </p:txBody>
          </p:sp>
          <p:sp>
            <p:nvSpPr>
              <p:cNvPr id="83" name="Freeform 1078">
                <a:extLst>
                  <a:ext uri="{FF2B5EF4-FFF2-40B4-BE49-F238E27FC236}">
                    <a16:creationId xmlns:a16="http://schemas.microsoft.com/office/drawing/2014/main" id="{3BA6AAA6-0C4E-91D3-6D1A-3390CE3FA321}"/>
                  </a:ext>
                </a:extLst>
              </p:cNvPr>
              <p:cNvSpPr/>
              <p:nvPr/>
            </p:nvSpPr>
            <p:spPr>
              <a:xfrm>
                <a:off x="8489080" y="4676434"/>
                <a:ext cx="131565" cy="24564"/>
              </a:xfrm>
              <a:custGeom>
                <a:avLst/>
                <a:gdLst>
                  <a:gd name="connsiteX0" fmla="*/ 0 w 131565"/>
                  <a:gd name="connsiteY0" fmla="*/ 9565 h 24564"/>
                  <a:gd name="connsiteX1" fmla="*/ 6136 w 131565"/>
                  <a:gd name="connsiteY1" fmla="*/ 17687 h 24564"/>
                  <a:gd name="connsiteX2" fmla="*/ 22559 w 131565"/>
                  <a:gd name="connsiteY2" fmla="*/ 19311 h 24564"/>
                  <a:gd name="connsiteX3" fmla="*/ 86447 w 131565"/>
                  <a:gd name="connsiteY3" fmla="*/ 21296 h 24564"/>
                  <a:gd name="connsiteX4" fmla="*/ 131565 w 131565"/>
                  <a:gd name="connsiteY4" fmla="*/ 21296 h 24564"/>
                  <a:gd name="connsiteX5" fmla="*/ 7941 w 131565"/>
                  <a:gd name="connsiteY5" fmla="*/ 0 h 24564"/>
                  <a:gd name="connsiteX6" fmla="*/ 0 w 131565"/>
                  <a:gd name="connsiteY6" fmla="*/ 9565 h 2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565" h="24564">
                    <a:moveTo>
                      <a:pt x="0" y="9565"/>
                    </a:moveTo>
                    <a:cubicBezTo>
                      <a:pt x="0" y="13716"/>
                      <a:pt x="2346" y="16965"/>
                      <a:pt x="6136" y="17687"/>
                    </a:cubicBezTo>
                    <a:cubicBezTo>
                      <a:pt x="11550" y="18950"/>
                      <a:pt x="17145" y="19852"/>
                      <a:pt x="22559" y="19311"/>
                    </a:cubicBezTo>
                    <a:cubicBezTo>
                      <a:pt x="44035" y="17145"/>
                      <a:pt x="65151" y="19311"/>
                      <a:pt x="86447" y="21296"/>
                    </a:cubicBezTo>
                    <a:cubicBezTo>
                      <a:pt x="100163" y="22559"/>
                      <a:pt x="114781" y="27973"/>
                      <a:pt x="131565" y="21296"/>
                    </a:cubicBezTo>
                    <a:cubicBezTo>
                      <a:pt x="91139" y="-2346"/>
                      <a:pt x="49269" y="722"/>
                      <a:pt x="7941" y="0"/>
                    </a:cubicBezTo>
                    <a:cubicBezTo>
                      <a:pt x="3068" y="0"/>
                      <a:pt x="0" y="3970"/>
                      <a:pt x="0" y="9565"/>
                    </a:cubicBezTo>
                    <a:close/>
                  </a:path>
                </a:pathLst>
              </a:custGeom>
              <a:grpFill/>
              <a:ln w="1804" cap="flat">
                <a:solidFill>
                  <a:srgbClr val="414141"/>
                </a:solidFill>
                <a:prstDash val="solid"/>
                <a:miter/>
              </a:ln>
            </p:spPr>
            <p:txBody>
              <a:bodyPr rtlCol="0" anchor="ctr"/>
              <a:lstStyle/>
              <a:p>
                <a:endParaRPr lang="en-US"/>
              </a:p>
            </p:txBody>
          </p:sp>
          <p:sp>
            <p:nvSpPr>
              <p:cNvPr id="84" name="Freeform 1079">
                <a:extLst>
                  <a:ext uri="{FF2B5EF4-FFF2-40B4-BE49-F238E27FC236}">
                    <a16:creationId xmlns:a16="http://schemas.microsoft.com/office/drawing/2014/main" id="{91430029-9D31-5106-3504-89DED1A71E9C}"/>
                  </a:ext>
                </a:extLst>
              </p:cNvPr>
              <p:cNvSpPr/>
              <p:nvPr/>
            </p:nvSpPr>
            <p:spPr>
              <a:xfrm>
                <a:off x="8065508" y="4663686"/>
                <a:ext cx="132519" cy="21858"/>
              </a:xfrm>
              <a:custGeom>
                <a:avLst/>
                <a:gdLst>
                  <a:gd name="connsiteX0" fmla="*/ 132287 w 132519"/>
                  <a:gd name="connsiteY0" fmla="*/ 17259 h 21858"/>
                  <a:gd name="connsiteX1" fmla="*/ 123985 w 132519"/>
                  <a:gd name="connsiteY1" fmla="*/ 8055 h 21858"/>
                  <a:gd name="connsiteX2" fmla="*/ 74536 w 132519"/>
                  <a:gd name="connsiteY2" fmla="*/ 295 h 21858"/>
                  <a:gd name="connsiteX3" fmla="*/ 12994 w 132519"/>
                  <a:gd name="connsiteY3" fmla="*/ 3182 h 21858"/>
                  <a:gd name="connsiteX4" fmla="*/ 0 w 132519"/>
                  <a:gd name="connsiteY4" fmla="*/ 10942 h 21858"/>
                  <a:gd name="connsiteX5" fmla="*/ 15160 w 132519"/>
                  <a:gd name="connsiteY5" fmla="*/ 18342 h 21858"/>
                  <a:gd name="connsiteX6" fmla="*/ 120737 w 132519"/>
                  <a:gd name="connsiteY6" fmla="*/ 20688 h 21858"/>
                  <a:gd name="connsiteX7" fmla="*/ 132287 w 132519"/>
                  <a:gd name="connsiteY7" fmla="*/ 17259 h 2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519" h="21858">
                    <a:moveTo>
                      <a:pt x="132287" y="17259"/>
                    </a:moveTo>
                    <a:cubicBezTo>
                      <a:pt x="133731" y="11303"/>
                      <a:pt x="128136" y="10221"/>
                      <a:pt x="123985" y="8055"/>
                    </a:cubicBezTo>
                    <a:cubicBezTo>
                      <a:pt x="108284" y="114"/>
                      <a:pt x="91319" y="1377"/>
                      <a:pt x="74536" y="295"/>
                    </a:cubicBezTo>
                    <a:cubicBezTo>
                      <a:pt x="53781" y="-1149"/>
                      <a:pt x="33568" y="3182"/>
                      <a:pt x="12994" y="3182"/>
                    </a:cubicBezTo>
                    <a:cubicBezTo>
                      <a:pt x="7399" y="3182"/>
                      <a:pt x="0" y="4265"/>
                      <a:pt x="0" y="10942"/>
                    </a:cubicBezTo>
                    <a:cubicBezTo>
                      <a:pt x="180" y="20147"/>
                      <a:pt x="9024" y="19605"/>
                      <a:pt x="15160" y="18342"/>
                    </a:cubicBezTo>
                    <a:cubicBezTo>
                      <a:pt x="50713" y="10582"/>
                      <a:pt x="85544" y="20869"/>
                      <a:pt x="120737" y="20688"/>
                    </a:cubicBezTo>
                    <a:cubicBezTo>
                      <a:pt x="125429" y="21952"/>
                      <a:pt x="130843" y="23576"/>
                      <a:pt x="132287" y="17259"/>
                    </a:cubicBezTo>
                    <a:close/>
                  </a:path>
                </a:pathLst>
              </a:custGeom>
              <a:grpFill/>
              <a:ln w="1804" cap="flat">
                <a:solidFill>
                  <a:srgbClr val="414141"/>
                </a:solidFill>
                <a:prstDash val="solid"/>
                <a:miter/>
              </a:ln>
            </p:spPr>
            <p:txBody>
              <a:bodyPr rtlCol="0" anchor="ctr"/>
              <a:lstStyle/>
              <a:p>
                <a:endParaRPr lang="en-US"/>
              </a:p>
            </p:txBody>
          </p:sp>
          <p:sp>
            <p:nvSpPr>
              <p:cNvPr id="85" name="Freeform 1080">
                <a:extLst>
                  <a:ext uri="{FF2B5EF4-FFF2-40B4-BE49-F238E27FC236}">
                    <a16:creationId xmlns:a16="http://schemas.microsoft.com/office/drawing/2014/main" id="{D23E8D73-86A7-56CE-7926-7019B70BCB96}"/>
                  </a:ext>
                </a:extLst>
              </p:cNvPr>
              <p:cNvSpPr/>
              <p:nvPr/>
            </p:nvSpPr>
            <p:spPr>
              <a:xfrm>
                <a:off x="8930146" y="4672286"/>
                <a:ext cx="98910" cy="16431"/>
              </a:xfrm>
              <a:custGeom>
                <a:avLst/>
                <a:gdLst>
                  <a:gd name="connsiteX0" fmla="*/ 6869 w 98910"/>
                  <a:gd name="connsiteY0" fmla="*/ 15156 h 16431"/>
                  <a:gd name="connsiteX1" fmla="*/ 98911 w 98910"/>
                  <a:gd name="connsiteY1" fmla="*/ 14976 h 16431"/>
                  <a:gd name="connsiteX2" fmla="*/ 70396 w 98910"/>
                  <a:gd name="connsiteY2" fmla="*/ 2703 h 16431"/>
                  <a:gd name="connsiteX3" fmla="*/ 6148 w 98910"/>
                  <a:gd name="connsiteY3" fmla="*/ 358 h 16431"/>
                  <a:gd name="connsiteX4" fmla="*/ 11 w 98910"/>
                  <a:gd name="connsiteY4" fmla="*/ 7576 h 16431"/>
                  <a:gd name="connsiteX5" fmla="*/ 6869 w 98910"/>
                  <a:gd name="connsiteY5" fmla="*/ 15156 h 1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10" h="16431">
                    <a:moveTo>
                      <a:pt x="6869" y="15156"/>
                    </a:moveTo>
                    <a:cubicBezTo>
                      <a:pt x="36287" y="15336"/>
                      <a:pt x="65704" y="18044"/>
                      <a:pt x="98911" y="14976"/>
                    </a:cubicBezTo>
                    <a:cubicBezTo>
                      <a:pt x="88263" y="6493"/>
                      <a:pt x="79059" y="5410"/>
                      <a:pt x="70396" y="2703"/>
                    </a:cubicBezTo>
                    <a:cubicBezTo>
                      <a:pt x="49100" y="-3974"/>
                      <a:pt x="27444" y="4328"/>
                      <a:pt x="6148" y="358"/>
                    </a:cubicBezTo>
                    <a:cubicBezTo>
                      <a:pt x="1816" y="-365"/>
                      <a:pt x="-169" y="3245"/>
                      <a:pt x="11" y="7576"/>
                    </a:cubicBezTo>
                    <a:cubicBezTo>
                      <a:pt x="553" y="11908"/>
                      <a:pt x="3260" y="15156"/>
                      <a:pt x="6869" y="15156"/>
                    </a:cubicBezTo>
                    <a:close/>
                  </a:path>
                </a:pathLst>
              </a:custGeom>
              <a:grpFill/>
              <a:ln w="1804" cap="flat">
                <a:solidFill>
                  <a:srgbClr val="414141"/>
                </a:solidFill>
                <a:prstDash val="solid"/>
                <a:miter/>
              </a:ln>
            </p:spPr>
            <p:txBody>
              <a:bodyPr rtlCol="0" anchor="ctr"/>
              <a:lstStyle/>
              <a:p>
                <a:endParaRPr lang="en-US"/>
              </a:p>
            </p:txBody>
          </p:sp>
        </p:grpSp>
      </p:grpSp>
    </p:spTree>
    <p:extLst>
      <p:ext uri="{BB962C8B-B14F-4D97-AF65-F5344CB8AC3E}">
        <p14:creationId xmlns:p14="http://schemas.microsoft.com/office/powerpoint/2010/main" val="296120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323A1-0D7F-FF45-876A-FDB51DFE8631}"/>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EF2B2AD3-1742-E311-9B81-3FAB43CCB7A7}"/>
              </a:ext>
            </a:extLst>
          </p:cNvPr>
          <p:cNvPicPr>
            <a:picLocks noGrp="1" noChangeAspect="1"/>
          </p:cNvPicPr>
          <p:nvPr>
            <p:ph type="pic" sz="quarter" idx="22"/>
          </p:nvPr>
        </p:nvPicPr>
        <p:blipFill>
          <a:blip r:embed="rId2"/>
          <a:srcRect t="8640" b="8640"/>
          <a:stretch>
            <a:fillRect/>
          </a:stretch>
        </p:blipFill>
        <p:spPr/>
      </p:pic>
      <p:sp>
        <p:nvSpPr>
          <p:cNvPr id="8" name="Text Placeholder 7">
            <a:extLst>
              <a:ext uri="{FF2B5EF4-FFF2-40B4-BE49-F238E27FC236}">
                <a16:creationId xmlns:a16="http://schemas.microsoft.com/office/drawing/2014/main" id="{B541DD4C-42F5-2959-2384-E0012BAB7D5C}"/>
              </a:ext>
            </a:extLst>
          </p:cNvPr>
          <p:cNvSpPr>
            <a:spLocks noGrp="1"/>
          </p:cNvSpPr>
          <p:nvPr>
            <p:ph type="body" sz="quarter" idx="23"/>
          </p:nvPr>
        </p:nvSpPr>
        <p:spPr>
          <a:xfrm>
            <a:off x="352425" y="4822301"/>
            <a:ext cx="11154222" cy="1248936"/>
          </a:xfrm>
        </p:spPr>
        <p:txBody>
          <a:bodyPr/>
          <a:lstStyle/>
          <a:p>
            <a:pPr algn="ctr"/>
            <a:r>
              <a:rPr lang="en-US" sz="2400" b="1" dirty="0"/>
              <a:t>Revenue &amp; Capacity Foundation </a:t>
            </a:r>
            <a:r>
              <a:rPr lang="en-US" sz="2400" dirty="0"/>
              <a:t>(What you earn and what’s possible)</a:t>
            </a:r>
          </a:p>
          <a:p>
            <a:pPr algn="ctr"/>
            <a:r>
              <a:rPr lang="en-US" sz="2400" dirty="0"/>
              <a:t>To map out all sources of income (primary and secondary) to get a full picture of potential earnings and business opportunities.</a:t>
            </a:r>
          </a:p>
          <a:p>
            <a:pPr algn="ctr"/>
            <a:r>
              <a:rPr lang="en-US" sz="2400" i="1" dirty="0">
                <a:solidFill>
                  <a:srgbClr val="E96751"/>
                </a:solidFill>
              </a:rPr>
              <a:t>Where does your </a:t>
            </a:r>
            <a:r>
              <a:rPr lang="en-US" sz="2400" b="1" i="1" dirty="0">
                <a:solidFill>
                  <a:srgbClr val="E96751"/>
                </a:solidFill>
              </a:rPr>
              <a:t>income come from</a:t>
            </a:r>
            <a:r>
              <a:rPr lang="en-US" sz="2400" i="1" dirty="0">
                <a:solidFill>
                  <a:srgbClr val="E96751"/>
                </a:solidFill>
              </a:rPr>
              <a:t>, and are you fully aware of all potential revenue streams - beyond just room bookings?</a:t>
            </a:r>
          </a:p>
          <a:p>
            <a:endParaRPr lang="en-US" sz="2400" i="1" dirty="0">
              <a:solidFill>
                <a:srgbClr val="E96751"/>
              </a:solidFill>
            </a:endParaRPr>
          </a:p>
          <a:p>
            <a:pPr algn="ctr"/>
            <a:endParaRPr lang="en-IE" sz="2400" dirty="0">
              <a:solidFill>
                <a:srgbClr val="E96751"/>
              </a:solidFill>
            </a:endParaRPr>
          </a:p>
        </p:txBody>
      </p:sp>
      <p:sp>
        <p:nvSpPr>
          <p:cNvPr id="5" name="Text Placeholder 4">
            <a:extLst>
              <a:ext uri="{FF2B5EF4-FFF2-40B4-BE49-F238E27FC236}">
                <a16:creationId xmlns:a16="http://schemas.microsoft.com/office/drawing/2014/main" id="{BFC259D1-2683-552B-5332-A71583529838}"/>
              </a:ext>
            </a:extLst>
          </p:cNvPr>
          <p:cNvSpPr>
            <a:spLocks noGrp="1"/>
          </p:cNvSpPr>
          <p:nvPr>
            <p:ph type="body" sz="quarter" idx="18"/>
          </p:nvPr>
        </p:nvSpPr>
        <p:spPr>
          <a:xfrm>
            <a:off x="8029576" y="2005442"/>
            <a:ext cx="3842924" cy="1049221"/>
          </a:xfrm>
        </p:spPr>
        <p:txBody>
          <a:bodyPr/>
          <a:lstStyle/>
          <a:p>
            <a:pPr algn="r"/>
            <a:r>
              <a:rPr lang="en-US" b="0" dirty="0"/>
              <a:t>Know Your Revenue Sources</a:t>
            </a:r>
            <a:endParaRPr lang="en-IE" b="0" dirty="0"/>
          </a:p>
        </p:txBody>
      </p:sp>
      <p:sp>
        <p:nvSpPr>
          <p:cNvPr id="6" name="Text Placeholder 5">
            <a:extLst>
              <a:ext uri="{FF2B5EF4-FFF2-40B4-BE49-F238E27FC236}">
                <a16:creationId xmlns:a16="http://schemas.microsoft.com/office/drawing/2014/main" id="{F1805844-62EE-A0E8-E559-A8C97424C386}"/>
              </a:ext>
            </a:extLst>
          </p:cNvPr>
          <p:cNvSpPr>
            <a:spLocks noGrp="1"/>
          </p:cNvSpPr>
          <p:nvPr>
            <p:ph type="body" sz="quarter" idx="19"/>
          </p:nvPr>
        </p:nvSpPr>
        <p:spPr>
          <a:xfrm>
            <a:off x="9275432" y="1123130"/>
            <a:ext cx="2597067" cy="385564"/>
          </a:xfrm>
        </p:spPr>
        <p:txBody>
          <a:bodyPr/>
          <a:lstStyle/>
          <a:p>
            <a:pPr algn="r"/>
            <a:r>
              <a:rPr lang="en-IE" sz="4000" dirty="0"/>
              <a:t>Section 3</a:t>
            </a:r>
          </a:p>
        </p:txBody>
      </p:sp>
    </p:spTree>
    <p:extLst>
      <p:ext uri="{BB962C8B-B14F-4D97-AF65-F5344CB8AC3E}">
        <p14:creationId xmlns:p14="http://schemas.microsoft.com/office/powerpoint/2010/main" val="321519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529A1-2230-6261-84F0-FE9352F1A52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8193F17-DA88-E9AA-5183-743BF6DD65E6}"/>
              </a:ext>
            </a:extLst>
          </p:cNvPr>
          <p:cNvSpPr>
            <a:spLocks noGrp="1"/>
          </p:cNvSpPr>
          <p:nvPr>
            <p:ph type="body" sz="quarter" idx="16"/>
          </p:nvPr>
        </p:nvSpPr>
        <p:spPr>
          <a:xfrm>
            <a:off x="238125" y="130779"/>
            <a:ext cx="10984244" cy="803654"/>
          </a:xfrm>
        </p:spPr>
        <p:txBody>
          <a:bodyPr/>
          <a:lstStyle/>
          <a:p>
            <a:r>
              <a:rPr lang="en-US" sz="2800" dirty="0"/>
              <a:t>Financial Logic &amp; Planning for Accommodation Businesses Planning</a:t>
            </a:r>
            <a:endParaRPr lang="en-IE" sz="2800" dirty="0"/>
          </a:p>
        </p:txBody>
      </p:sp>
      <p:graphicFrame>
        <p:nvGraphicFramePr>
          <p:cNvPr id="9" name="Table 8">
            <a:extLst>
              <a:ext uri="{FF2B5EF4-FFF2-40B4-BE49-F238E27FC236}">
                <a16:creationId xmlns:a16="http://schemas.microsoft.com/office/drawing/2014/main" id="{34981516-F482-06D8-A718-FE670512C41F}"/>
              </a:ext>
            </a:extLst>
          </p:cNvPr>
          <p:cNvGraphicFramePr>
            <a:graphicFrameLocks noGrp="1"/>
          </p:cNvGraphicFramePr>
          <p:nvPr>
            <p:extLst>
              <p:ext uri="{D42A27DB-BD31-4B8C-83A1-F6EECF244321}">
                <p14:modId xmlns:p14="http://schemas.microsoft.com/office/powerpoint/2010/main" val="3713678453"/>
              </p:ext>
            </p:extLst>
          </p:nvPr>
        </p:nvGraphicFramePr>
        <p:xfrm>
          <a:off x="238125" y="698482"/>
          <a:ext cx="11620500" cy="6056077"/>
        </p:xfrm>
        <a:graphic>
          <a:graphicData uri="http://schemas.openxmlformats.org/drawingml/2006/table">
            <a:tbl>
              <a:tblPr/>
              <a:tblGrid>
                <a:gridCol w="990600">
                  <a:extLst>
                    <a:ext uri="{9D8B030D-6E8A-4147-A177-3AD203B41FA5}">
                      <a16:colId xmlns:a16="http://schemas.microsoft.com/office/drawing/2014/main" val="2849927846"/>
                    </a:ext>
                  </a:extLst>
                </a:gridCol>
                <a:gridCol w="2371725">
                  <a:extLst>
                    <a:ext uri="{9D8B030D-6E8A-4147-A177-3AD203B41FA5}">
                      <a16:colId xmlns:a16="http://schemas.microsoft.com/office/drawing/2014/main" val="1201256124"/>
                    </a:ext>
                  </a:extLst>
                </a:gridCol>
                <a:gridCol w="8258175">
                  <a:extLst>
                    <a:ext uri="{9D8B030D-6E8A-4147-A177-3AD203B41FA5}">
                      <a16:colId xmlns:a16="http://schemas.microsoft.com/office/drawing/2014/main" val="4165496528"/>
                    </a:ext>
                  </a:extLst>
                </a:gridCol>
              </a:tblGrid>
              <a:tr h="271959">
                <a:tc>
                  <a:txBody>
                    <a:bodyPr/>
                    <a:lstStyle/>
                    <a:p>
                      <a:pPr>
                        <a:buNone/>
                      </a:pPr>
                      <a:r>
                        <a:rPr lang="en-IE" sz="2000" b="1" dirty="0">
                          <a:solidFill>
                            <a:schemeClr val="bg1"/>
                          </a:solidFill>
                        </a:rPr>
                        <a:t>Section</a:t>
                      </a:r>
                      <a:endParaRPr lang="en-IE" sz="2000" dirty="0">
                        <a:solidFill>
                          <a:schemeClr val="bg1"/>
                        </a:solidFill>
                      </a:endParaRP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1" dirty="0">
                          <a:solidFill>
                            <a:schemeClr val="bg1"/>
                          </a:solidFill>
                        </a:rPr>
                        <a:t>Section</a:t>
                      </a:r>
                      <a:endParaRPr lang="en-IE" sz="2200" dirty="0">
                        <a:solidFill>
                          <a:schemeClr val="bg1"/>
                        </a:solidFill>
                      </a:endParaRP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tc>
                  <a:txBody>
                    <a:bodyPr/>
                    <a:lstStyle/>
                    <a:p>
                      <a:pPr>
                        <a:buNone/>
                      </a:pPr>
                      <a:r>
                        <a:rPr lang="en-IE" sz="2200" b="1" dirty="0">
                          <a:solidFill>
                            <a:schemeClr val="bg1"/>
                          </a:solidFill>
                        </a:rPr>
                        <a:t>Why It Comes Here</a:t>
                      </a:r>
                      <a:endParaRPr lang="en-IE" sz="2200" dirty="0">
                        <a:solidFill>
                          <a:schemeClr val="bg1"/>
                        </a:solidFill>
                      </a:endParaRP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6751"/>
                    </a:solidFill>
                  </a:tcPr>
                </a:tc>
                <a:extLst>
                  <a:ext uri="{0D108BD9-81ED-4DB2-BD59-A6C34878D82A}">
                    <a16:rowId xmlns:a16="http://schemas.microsoft.com/office/drawing/2014/main" val="737105866"/>
                  </a:ext>
                </a:extLst>
              </a:tr>
              <a:tr h="679897">
                <a:tc>
                  <a:txBody>
                    <a:bodyPr/>
                    <a:lstStyle/>
                    <a:p>
                      <a:pPr algn="ctr">
                        <a:buNone/>
                      </a:pPr>
                      <a:r>
                        <a:rPr lang="en-IE" sz="2000" b="1" dirty="0"/>
                        <a:t>3</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1" dirty="0">
                          <a:solidFill>
                            <a:schemeClr val="bg1"/>
                          </a:solidFill>
                        </a:rPr>
                        <a:t>Revenue &amp; Capacity Foundation</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r>
                        <a:rPr lang="en-US" sz="1900" b="1" i="1" dirty="0">
                          <a:solidFill>
                            <a:srgbClr val="E96751"/>
                          </a:solidFill>
                        </a:rPr>
                        <a:t>You start by calculating what you earn or all your income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rgbClr val="595959"/>
                          </a:solidFill>
                        </a:rPr>
                        <a:t>You must know what </a:t>
                      </a:r>
                      <a:r>
                        <a:rPr lang="en-US" sz="1900" b="1" dirty="0">
                          <a:solidFill>
                            <a:srgbClr val="595959"/>
                          </a:solidFill>
                        </a:rPr>
                        <a:t>you're earning </a:t>
                      </a:r>
                      <a:r>
                        <a:rPr lang="en-US" sz="1900" dirty="0">
                          <a:solidFill>
                            <a:srgbClr val="595959"/>
                          </a:solidFill>
                        </a:rPr>
                        <a:t>(primary and secondary income sources) and how many </a:t>
                      </a:r>
                      <a:r>
                        <a:rPr lang="en-US" sz="1900" b="1" dirty="0">
                          <a:solidFill>
                            <a:srgbClr val="595959"/>
                          </a:solidFill>
                        </a:rPr>
                        <a:t>nights you can sell.</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511184"/>
                  </a:ext>
                </a:extLst>
              </a:tr>
              <a:tr h="679897">
                <a:tc>
                  <a:txBody>
                    <a:bodyPr/>
                    <a:lstStyle/>
                    <a:p>
                      <a:pPr algn="ctr">
                        <a:buNone/>
                      </a:pPr>
                      <a:r>
                        <a:rPr lang="en-IE" sz="2000" b="1" dirty="0">
                          <a:solidFill>
                            <a:schemeClr val="bg1">
                              <a:lumMod val="50000"/>
                            </a:schemeClr>
                          </a:solidFill>
                        </a:rPr>
                        <a:t>4</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dirty="0">
                          <a:solidFill>
                            <a:schemeClr val="bg1">
                              <a:lumMod val="85000"/>
                            </a:schemeClr>
                          </a:solidFill>
                        </a:rPr>
                        <a:t>Cost Structure</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a:buNone/>
                      </a:pPr>
                      <a:r>
                        <a:rPr lang="en-US" sz="1900" b="0" i="1" kern="1200" dirty="0">
                          <a:solidFill>
                            <a:schemeClr val="bg1">
                              <a:lumMod val="50000"/>
                            </a:schemeClr>
                          </a:solidFill>
                          <a:latin typeface="+mn-lt"/>
                          <a:ea typeface="+mn-ea"/>
                          <a:cs typeface="+mn-cs"/>
                        </a:rPr>
                        <a:t>Figure out what you spend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Without knowing your </a:t>
                      </a:r>
                      <a:r>
                        <a:rPr lang="en-US" sz="1900" b="1" dirty="0">
                          <a:solidFill>
                            <a:schemeClr val="bg1">
                              <a:lumMod val="50000"/>
                            </a:schemeClr>
                          </a:solidFill>
                        </a:rPr>
                        <a:t>fixed and variable costs, </a:t>
                      </a:r>
                      <a:r>
                        <a:rPr lang="en-US" sz="1900" dirty="0">
                          <a:solidFill>
                            <a:schemeClr val="bg1">
                              <a:lumMod val="50000"/>
                            </a:schemeClr>
                          </a:solidFill>
                        </a:rPr>
                        <a:t>you can't set prices or calculate profit. </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5548506"/>
                  </a:ext>
                </a:extLst>
              </a:tr>
              <a:tr h="679897">
                <a:tc>
                  <a:txBody>
                    <a:bodyPr/>
                    <a:lstStyle/>
                    <a:p>
                      <a:pPr algn="ctr">
                        <a:buNone/>
                      </a:pPr>
                      <a:r>
                        <a:rPr lang="en-IE" sz="2000" b="1" dirty="0">
                          <a:solidFill>
                            <a:schemeClr val="bg1">
                              <a:lumMod val="50000"/>
                            </a:schemeClr>
                          </a:solidFill>
                        </a:rPr>
                        <a:t>5</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2000" b="0" dirty="0">
                          <a:solidFill>
                            <a:schemeClr val="bg1">
                              <a:lumMod val="85000"/>
                            </a:schemeClr>
                          </a:solidFill>
                        </a:rPr>
                        <a:t>Know Your Cost Per Night</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0" i="1" kern="1200" dirty="0">
                          <a:solidFill>
                            <a:schemeClr val="bg1">
                              <a:lumMod val="50000"/>
                            </a:schemeClr>
                          </a:solidFill>
                          <a:latin typeface="+mn-lt"/>
                          <a:ea typeface="+mn-ea"/>
                          <a:cs typeface="+mn-cs"/>
                        </a:rPr>
                        <a:t>Calculate what each night must cover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Helps establish your </a:t>
                      </a:r>
                      <a:r>
                        <a:rPr lang="en-US" sz="1900" b="1" dirty="0">
                          <a:solidFill>
                            <a:schemeClr val="bg1">
                              <a:lumMod val="50000"/>
                            </a:schemeClr>
                          </a:solidFill>
                        </a:rPr>
                        <a:t>minimum charge </a:t>
                      </a:r>
                      <a:r>
                        <a:rPr lang="en-US" sz="1900" dirty="0">
                          <a:solidFill>
                            <a:schemeClr val="bg1">
                              <a:lumMod val="50000"/>
                            </a:schemeClr>
                          </a:solidFill>
                        </a:rPr>
                        <a:t>to break even. You calculate the </a:t>
                      </a:r>
                      <a:r>
                        <a:rPr lang="en-US" sz="1900" b="1" dirty="0">
                          <a:solidFill>
                            <a:schemeClr val="bg1">
                              <a:lumMod val="50000"/>
                            </a:schemeClr>
                          </a:solidFill>
                        </a:rPr>
                        <a:t>cost per night </a:t>
                      </a:r>
                      <a:r>
                        <a:rPr lang="en-US" sz="1900" dirty="0">
                          <a:solidFill>
                            <a:schemeClr val="bg1">
                              <a:lumMod val="50000"/>
                            </a:schemeClr>
                          </a:solidFill>
                        </a:rPr>
                        <a:t>by dividing total costs by expected nights sold.</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3859256"/>
                  </a:ext>
                </a:extLst>
              </a:tr>
              <a:tr h="679897">
                <a:tc>
                  <a:txBody>
                    <a:bodyPr/>
                    <a:lstStyle/>
                    <a:p>
                      <a:pPr algn="ctr">
                        <a:buNone/>
                      </a:pPr>
                      <a:r>
                        <a:rPr lang="en-IE" sz="2000" b="1" dirty="0">
                          <a:solidFill>
                            <a:schemeClr val="bg1">
                              <a:lumMod val="50000"/>
                            </a:schemeClr>
                          </a:solidFill>
                        </a:rPr>
                        <a:t>6</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dirty="0">
                          <a:solidFill>
                            <a:schemeClr val="bg1">
                              <a:lumMod val="85000"/>
                            </a:schemeClr>
                          </a:solidFill>
                        </a:rPr>
                        <a:t>Break-Even Analysis</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0" i="1" kern="1200" dirty="0">
                          <a:solidFill>
                            <a:schemeClr val="bg1">
                              <a:lumMod val="50000"/>
                            </a:schemeClr>
                          </a:solidFill>
                          <a:latin typeface="+mn-lt"/>
                          <a:ea typeface="+mn-ea"/>
                          <a:cs typeface="+mn-cs"/>
                        </a:rPr>
                        <a:t>Determine your financial survival 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Tells you how to </a:t>
                      </a:r>
                      <a:r>
                        <a:rPr lang="en-US" sz="1900" b="1" dirty="0">
                          <a:solidFill>
                            <a:schemeClr val="bg1">
                              <a:lumMod val="50000"/>
                            </a:schemeClr>
                          </a:solidFill>
                        </a:rPr>
                        <a:t>stop losing money</a:t>
                      </a:r>
                      <a:r>
                        <a:rPr lang="en-US" sz="1900" dirty="0">
                          <a:solidFill>
                            <a:schemeClr val="bg1">
                              <a:lumMod val="50000"/>
                            </a:schemeClr>
                          </a:solidFill>
                        </a:rPr>
                        <a:t>. Once costs are known, calculate how many </a:t>
                      </a:r>
                      <a:r>
                        <a:rPr lang="en-US" sz="1900" b="1" dirty="0">
                          <a:solidFill>
                            <a:schemeClr val="bg1">
                              <a:lumMod val="50000"/>
                            </a:schemeClr>
                          </a:solidFill>
                        </a:rPr>
                        <a:t>bookings are needed to break even</a:t>
                      </a:r>
                      <a:r>
                        <a:rPr lang="en-US" sz="1900" dirty="0">
                          <a:solidFill>
                            <a:schemeClr val="bg1">
                              <a:lumMod val="50000"/>
                            </a:schemeClr>
                          </a:solidFill>
                        </a:rPr>
                        <a:t>.</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71939"/>
                  </a:ext>
                </a:extLst>
              </a:tr>
              <a:tr h="679897">
                <a:tc>
                  <a:txBody>
                    <a:bodyPr/>
                    <a:lstStyle/>
                    <a:p>
                      <a:pPr algn="ctr">
                        <a:buNone/>
                      </a:pPr>
                      <a:r>
                        <a:rPr lang="en-IE" sz="2000" b="1" dirty="0">
                          <a:solidFill>
                            <a:schemeClr val="bg1">
                              <a:lumMod val="50000"/>
                            </a:schemeClr>
                          </a:solidFill>
                        </a:rPr>
                        <a:t>7</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dirty="0">
                          <a:solidFill>
                            <a:schemeClr val="bg1">
                              <a:lumMod val="85000"/>
                            </a:schemeClr>
                          </a:solidFill>
                        </a:rPr>
                        <a:t>Occupancy &amp; Revenue Planning</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0" i="1" kern="1200" dirty="0">
                          <a:solidFill>
                            <a:schemeClr val="bg1">
                              <a:lumMod val="50000"/>
                            </a:schemeClr>
                          </a:solidFill>
                          <a:latin typeface="+mn-lt"/>
                          <a:ea typeface="+mn-ea"/>
                          <a:cs typeface="+mn-cs"/>
                        </a:rPr>
                        <a:t>Forecast occupancy and revenue potential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solidFill>
                            <a:schemeClr val="bg1">
                              <a:lumMod val="50000"/>
                            </a:schemeClr>
                          </a:solidFill>
                        </a:rPr>
                        <a:t>Essential to ensure your </a:t>
                      </a:r>
                      <a:r>
                        <a:rPr lang="en-US" sz="1900" b="1" dirty="0">
                          <a:solidFill>
                            <a:schemeClr val="bg1">
                              <a:lumMod val="50000"/>
                            </a:schemeClr>
                          </a:solidFill>
                        </a:rPr>
                        <a:t>pricing is achievable </a:t>
                      </a:r>
                      <a:r>
                        <a:rPr lang="en-US" sz="1900" dirty="0">
                          <a:solidFill>
                            <a:schemeClr val="bg1">
                              <a:lumMod val="50000"/>
                            </a:schemeClr>
                          </a:solidFill>
                        </a:rPr>
                        <a:t>with </a:t>
                      </a:r>
                      <a:r>
                        <a:rPr lang="en-US" sz="1900" b="1" dirty="0">
                          <a:solidFill>
                            <a:schemeClr val="bg1">
                              <a:lumMod val="50000"/>
                            </a:schemeClr>
                          </a:solidFill>
                        </a:rPr>
                        <a:t>realistic bookings</a:t>
                      </a:r>
                      <a:r>
                        <a:rPr lang="en-US" sz="1900" dirty="0">
                          <a:solidFill>
                            <a:schemeClr val="bg1">
                              <a:lumMod val="50000"/>
                            </a:schemeClr>
                          </a:solidFill>
                        </a:rPr>
                        <a:t>. You will do this by calculating break-even data, </a:t>
                      </a:r>
                      <a:r>
                        <a:rPr lang="en-US" sz="1900" b="1" dirty="0">
                          <a:solidFill>
                            <a:schemeClr val="bg1">
                              <a:lumMod val="50000"/>
                            </a:schemeClr>
                          </a:solidFill>
                        </a:rPr>
                        <a:t>realistic booking targets,</a:t>
                      </a:r>
                      <a:r>
                        <a:rPr lang="en-US" sz="1900" dirty="0">
                          <a:solidFill>
                            <a:schemeClr val="bg1">
                              <a:lumMod val="50000"/>
                            </a:schemeClr>
                          </a:solidFill>
                        </a:rPr>
                        <a:t> and </a:t>
                      </a:r>
                      <a:r>
                        <a:rPr lang="en-US" sz="1900" b="1" dirty="0">
                          <a:solidFill>
                            <a:schemeClr val="bg1">
                              <a:lumMod val="50000"/>
                            </a:schemeClr>
                          </a:solidFill>
                        </a:rPr>
                        <a:t>occupancy rate</a:t>
                      </a:r>
                      <a:r>
                        <a:rPr lang="en-US" sz="1900" dirty="0">
                          <a:solidFill>
                            <a:schemeClr val="bg1">
                              <a:lumMod val="50000"/>
                            </a:schemeClr>
                          </a:solidFill>
                        </a:rPr>
                        <a:t> </a:t>
                      </a:r>
                      <a:r>
                        <a:rPr lang="en-US" sz="1900" b="1" dirty="0">
                          <a:solidFill>
                            <a:schemeClr val="bg1">
                              <a:lumMod val="50000"/>
                            </a:schemeClr>
                          </a:solidFill>
                        </a:rPr>
                        <a:t>%</a:t>
                      </a:r>
                      <a:r>
                        <a:rPr lang="en-US" sz="1900" dirty="0">
                          <a:solidFill>
                            <a:schemeClr val="bg1">
                              <a:lumMod val="50000"/>
                            </a:schemeClr>
                          </a:solidFill>
                        </a:rPr>
                        <a:t> goals.</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7971875"/>
                  </a:ext>
                </a:extLst>
              </a:tr>
              <a:tr h="679897">
                <a:tc>
                  <a:txBody>
                    <a:bodyPr/>
                    <a:lstStyle/>
                    <a:p>
                      <a:pPr algn="ctr">
                        <a:buNone/>
                      </a:pPr>
                      <a:r>
                        <a:rPr lang="en-IE" sz="2000" b="1" dirty="0">
                          <a:solidFill>
                            <a:schemeClr val="bg1">
                              <a:lumMod val="50000"/>
                            </a:schemeClr>
                          </a:solidFill>
                        </a:rPr>
                        <a:t>8</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IE" sz="2000" b="0" dirty="0">
                          <a:solidFill>
                            <a:schemeClr val="bg1">
                              <a:lumMod val="85000"/>
                            </a:schemeClr>
                          </a:solidFill>
                        </a:rPr>
                        <a:t>Profit &amp; Pricing Strategies</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9597"/>
                    </a:solidFill>
                  </a:tcPr>
                </a:tc>
                <a:tc>
                  <a:txBody>
                    <a:bodyPr/>
                    <a:lstStyle/>
                    <a:p>
                      <a:pPr marL="0" algn="l" defTabSz="914400" rtl="0" eaLnBrk="1" latinLnBrk="0" hangingPunct="1">
                        <a:buNone/>
                      </a:pPr>
                      <a:r>
                        <a:rPr lang="en-US" sz="1900" b="0" i="1" kern="1200" dirty="0">
                          <a:solidFill>
                            <a:schemeClr val="bg1">
                              <a:lumMod val="50000"/>
                            </a:schemeClr>
                          </a:solidFill>
                          <a:latin typeface="+mn-lt"/>
                          <a:ea typeface="+mn-ea"/>
                          <a:cs typeface="+mn-cs"/>
                        </a:rPr>
                        <a:t>Then choose a pricing strategy aligned with your goals</a:t>
                      </a:r>
                    </a:p>
                    <a:p>
                      <a:pPr>
                        <a:buNone/>
                      </a:pPr>
                      <a:r>
                        <a:rPr lang="en-US" sz="1900" dirty="0">
                          <a:solidFill>
                            <a:schemeClr val="bg1">
                              <a:lumMod val="50000"/>
                            </a:schemeClr>
                          </a:solidFill>
                        </a:rPr>
                        <a:t>With all the above in place, you can confidently </a:t>
                      </a:r>
                      <a:r>
                        <a:rPr lang="en-US" sz="1900" b="1" dirty="0">
                          <a:solidFill>
                            <a:schemeClr val="bg1">
                              <a:lumMod val="50000"/>
                            </a:schemeClr>
                          </a:solidFill>
                        </a:rPr>
                        <a:t>set pricing </a:t>
                      </a:r>
                      <a:r>
                        <a:rPr lang="en-US" sz="1900" dirty="0">
                          <a:solidFill>
                            <a:schemeClr val="bg1">
                              <a:lumMod val="50000"/>
                            </a:schemeClr>
                          </a:solidFill>
                        </a:rPr>
                        <a:t>and set </a:t>
                      </a:r>
                      <a:r>
                        <a:rPr lang="en-US" sz="1900" b="1" dirty="0">
                          <a:solidFill>
                            <a:schemeClr val="bg1">
                              <a:lumMod val="50000"/>
                            </a:schemeClr>
                          </a:solidFill>
                        </a:rPr>
                        <a:t>profit targets</a:t>
                      </a:r>
                    </a:p>
                  </a:txBody>
                  <a:tcPr marL="67990" marR="67990" marT="33995" marB="339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0225255"/>
                  </a:ext>
                </a:extLst>
              </a:tr>
            </a:tbl>
          </a:graphicData>
        </a:graphic>
      </p:graphicFrame>
      <p:sp>
        <p:nvSpPr>
          <p:cNvPr id="2" name="Arrow: Right 1">
            <a:extLst>
              <a:ext uri="{FF2B5EF4-FFF2-40B4-BE49-F238E27FC236}">
                <a16:creationId xmlns:a16="http://schemas.microsoft.com/office/drawing/2014/main" id="{470F8B2E-9218-27A3-ABB1-5D7B8F1453BE}"/>
              </a:ext>
            </a:extLst>
          </p:cNvPr>
          <p:cNvSpPr/>
          <p:nvPr/>
        </p:nvSpPr>
        <p:spPr>
          <a:xfrm>
            <a:off x="0" y="1343025"/>
            <a:ext cx="609600" cy="390525"/>
          </a:xfrm>
          <a:prstGeom prst="rightArrow">
            <a:avLst/>
          </a:prstGeom>
          <a:solidFill>
            <a:srgbClr val="E967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450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D75AF-F50E-6674-96FB-5DA50ACAD384}"/>
            </a:ext>
          </a:extLst>
        </p:cNvPr>
        <p:cNvGrpSpPr/>
        <p:nvPr/>
      </p:nvGrpSpPr>
      <p:grpSpPr>
        <a:xfrm>
          <a:off x="0" y="0"/>
          <a:ext cx="0" cy="0"/>
          <a:chOff x="0" y="0"/>
          <a:chExt cx="0" cy="0"/>
        </a:xfrm>
      </p:grpSpPr>
      <p:sp>
        <p:nvSpPr>
          <p:cNvPr id="21" name="Text Placeholder 20">
            <a:extLst>
              <a:ext uri="{FF2B5EF4-FFF2-40B4-BE49-F238E27FC236}">
                <a16:creationId xmlns:a16="http://schemas.microsoft.com/office/drawing/2014/main" id="{78344FC0-67B7-8284-1746-5D00B778BF52}"/>
              </a:ext>
            </a:extLst>
          </p:cNvPr>
          <p:cNvSpPr>
            <a:spLocks noGrp="1"/>
          </p:cNvSpPr>
          <p:nvPr>
            <p:ph type="body" sz="quarter" idx="28"/>
          </p:nvPr>
        </p:nvSpPr>
        <p:spPr>
          <a:xfrm>
            <a:off x="592118" y="1326352"/>
            <a:ext cx="5503882" cy="4671588"/>
          </a:xfrm>
        </p:spPr>
        <p:txBody>
          <a:bodyPr/>
          <a:lstStyle/>
          <a:p>
            <a:pPr marL="0" indent="0">
              <a:spcAft>
                <a:spcPts val="600"/>
              </a:spcAft>
            </a:pPr>
            <a:r>
              <a:rPr lang="en-US" b="1" i="1" dirty="0"/>
              <a:t>To identify and list all current and potential revenue streams your business can generate. This lays the foundation for realistic forecasting, pricing, profitability, and growth decisions. </a:t>
            </a:r>
          </a:p>
          <a:p>
            <a:pPr marL="0" indent="0">
              <a:spcAft>
                <a:spcPts val="600"/>
              </a:spcAft>
            </a:pPr>
            <a:r>
              <a:rPr lang="en-US" dirty="0"/>
              <a:t>Revenue is the lifeblood of your business. While most income may come from accommodation bookings, successful businesses explore and leverage secondary sources of income—such as meal services, workshops, equipment rental, guided tours, or spa add-ons. Identifying both core and additional revenue streams helps you diversify your business model and increase financial resilience, especially in off-peak seasons.</a:t>
            </a:r>
            <a:endParaRPr lang="en-IE" dirty="0"/>
          </a:p>
        </p:txBody>
      </p:sp>
      <p:sp>
        <p:nvSpPr>
          <p:cNvPr id="9" name="Text Placeholder 8">
            <a:extLst>
              <a:ext uri="{FF2B5EF4-FFF2-40B4-BE49-F238E27FC236}">
                <a16:creationId xmlns:a16="http://schemas.microsoft.com/office/drawing/2014/main" id="{A3F38384-3173-A6C0-E04D-C30DFD4BFA03}"/>
              </a:ext>
            </a:extLst>
          </p:cNvPr>
          <p:cNvSpPr>
            <a:spLocks noGrp="1"/>
          </p:cNvSpPr>
          <p:nvPr>
            <p:ph type="body" sz="quarter" idx="27"/>
          </p:nvPr>
        </p:nvSpPr>
        <p:spPr>
          <a:xfrm>
            <a:off x="600550" y="405222"/>
            <a:ext cx="5041923" cy="720752"/>
          </a:xfrm>
        </p:spPr>
        <p:txBody>
          <a:bodyPr/>
          <a:lstStyle/>
          <a:p>
            <a:r>
              <a:rPr lang="en-US" sz="3000" dirty="0"/>
              <a:t>Know Your Revenue Sources</a:t>
            </a:r>
          </a:p>
        </p:txBody>
      </p:sp>
      <p:sp>
        <p:nvSpPr>
          <p:cNvPr id="30" name="Text Placeholder 1">
            <a:extLst>
              <a:ext uri="{FF2B5EF4-FFF2-40B4-BE49-F238E27FC236}">
                <a16:creationId xmlns:a16="http://schemas.microsoft.com/office/drawing/2014/main" id="{4D2A11ED-E463-3281-E70D-C9AAA04EB9E2}"/>
              </a:ext>
            </a:extLst>
          </p:cNvPr>
          <p:cNvSpPr>
            <a:spLocks noGrp="1"/>
          </p:cNvSpPr>
          <p:nvPr>
            <p:ph type="body" sz="quarter" idx="4294967295"/>
          </p:nvPr>
        </p:nvSpPr>
        <p:spPr>
          <a:xfrm>
            <a:off x="5862882" y="1337990"/>
            <a:ext cx="700387" cy="689518"/>
          </a:xfrm>
          <a:prstGeom prst="rect">
            <a:avLst/>
          </a:prstGeom>
        </p:spPr>
        <p:txBody>
          <a:bodyPr anchor="ctr"/>
          <a:lstStyle/>
          <a:p>
            <a:pPr marL="0" indent="0" algn="ctr">
              <a:buNone/>
            </a:pPr>
            <a:r>
              <a:rPr lang="en-IE" sz="3200" dirty="0">
                <a:solidFill>
                  <a:schemeClr val="bg1"/>
                </a:solidFill>
              </a:rPr>
              <a:t>08</a:t>
            </a:r>
          </a:p>
        </p:txBody>
      </p:sp>
      <p:sp>
        <p:nvSpPr>
          <p:cNvPr id="31" name="Text Placeholder 2">
            <a:extLst>
              <a:ext uri="{FF2B5EF4-FFF2-40B4-BE49-F238E27FC236}">
                <a16:creationId xmlns:a16="http://schemas.microsoft.com/office/drawing/2014/main" id="{F2FE7F62-BE9D-F677-2580-CB66D0D285AE}"/>
              </a:ext>
            </a:extLst>
          </p:cNvPr>
          <p:cNvSpPr>
            <a:spLocks noGrp="1"/>
          </p:cNvSpPr>
          <p:nvPr>
            <p:ph type="body" sz="quarter" idx="4294967295"/>
          </p:nvPr>
        </p:nvSpPr>
        <p:spPr>
          <a:xfrm>
            <a:off x="6750111" y="1432521"/>
            <a:ext cx="4931847" cy="689519"/>
          </a:xfrm>
          <a:prstGeom prst="rect">
            <a:avLst/>
          </a:prstGeom>
        </p:spPr>
        <p:txBody>
          <a:bodyPr anchor="ctr"/>
          <a:lstStyle/>
          <a:p>
            <a:pPr marL="0" indent="0">
              <a:spcBef>
                <a:spcPts val="0"/>
              </a:spcBef>
              <a:buNone/>
            </a:pPr>
            <a:r>
              <a:rPr lang="en-IE" sz="2200" b="1" dirty="0">
                <a:solidFill>
                  <a:srgbClr val="595959"/>
                </a:solidFill>
              </a:rPr>
              <a:t>Know Your Revenue Sources</a:t>
            </a:r>
            <a:endParaRPr lang="en-IE" sz="2200" dirty="0">
              <a:solidFill>
                <a:srgbClr val="595959"/>
              </a:solidFill>
            </a:endParaRPr>
          </a:p>
          <a:p>
            <a:pPr marL="0" indent="0">
              <a:spcBef>
                <a:spcPts val="0"/>
              </a:spcBef>
              <a:buNone/>
            </a:pPr>
            <a:r>
              <a:rPr lang="en-US" sz="1800" i="1" dirty="0">
                <a:solidFill>
                  <a:srgbClr val="595959"/>
                </a:solidFill>
              </a:rPr>
              <a:t>Identify and calculate your primary (e.g., bookings) and secondary income (e.g., tours, packages)</a:t>
            </a:r>
          </a:p>
          <a:p>
            <a:pPr marL="0" indent="0">
              <a:spcBef>
                <a:spcPts val="0"/>
              </a:spcBef>
              <a:buNone/>
            </a:pPr>
            <a:endParaRPr lang="en-IE" sz="2200" dirty="0">
              <a:solidFill>
                <a:srgbClr val="595959"/>
              </a:solidFill>
            </a:endParaRPr>
          </a:p>
        </p:txBody>
      </p:sp>
      <p:sp>
        <p:nvSpPr>
          <p:cNvPr id="32" name="Text Placeholder 4">
            <a:extLst>
              <a:ext uri="{FF2B5EF4-FFF2-40B4-BE49-F238E27FC236}">
                <a16:creationId xmlns:a16="http://schemas.microsoft.com/office/drawing/2014/main" id="{46CCBE0B-2F62-1716-7FCA-E9FA0FF5DB40}"/>
              </a:ext>
            </a:extLst>
          </p:cNvPr>
          <p:cNvSpPr>
            <a:spLocks noGrp="1"/>
          </p:cNvSpPr>
          <p:nvPr>
            <p:ph type="body" sz="quarter" idx="4294967295"/>
          </p:nvPr>
        </p:nvSpPr>
        <p:spPr>
          <a:xfrm>
            <a:off x="5884585" y="2252978"/>
            <a:ext cx="700387" cy="689518"/>
          </a:xfrm>
          <a:prstGeom prst="rect">
            <a:avLst/>
          </a:prstGeom>
        </p:spPr>
        <p:txBody>
          <a:bodyPr anchor="ctr"/>
          <a:lstStyle/>
          <a:p>
            <a:pPr marL="0" indent="0" algn="ctr">
              <a:buNone/>
            </a:pPr>
            <a:r>
              <a:rPr lang="en-IE" sz="3200" dirty="0">
                <a:solidFill>
                  <a:schemeClr val="bg1"/>
                </a:solidFill>
              </a:rPr>
              <a:t>09</a:t>
            </a:r>
          </a:p>
        </p:txBody>
      </p:sp>
      <p:cxnSp>
        <p:nvCxnSpPr>
          <p:cNvPr id="2" name="Straight Connector 1">
            <a:extLst>
              <a:ext uri="{FF2B5EF4-FFF2-40B4-BE49-F238E27FC236}">
                <a16:creationId xmlns:a16="http://schemas.microsoft.com/office/drawing/2014/main" id="{FC2D5301-8B2E-3A5B-47DF-E2B9C47D9AE3}"/>
              </a:ext>
            </a:extLst>
          </p:cNvPr>
          <p:cNvCxnSpPr>
            <a:cxnSpLocks/>
          </p:cNvCxnSpPr>
          <p:nvPr/>
        </p:nvCxnSpPr>
        <p:spPr>
          <a:xfrm flipH="1">
            <a:off x="5658046" y="210307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A483300-90B0-DE68-6C04-136640134A9F}"/>
              </a:ext>
            </a:extLst>
          </p:cNvPr>
          <p:cNvCxnSpPr>
            <a:cxnSpLocks/>
          </p:cNvCxnSpPr>
          <p:nvPr/>
        </p:nvCxnSpPr>
        <p:spPr>
          <a:xfrm flipH="1">
            <a:off x="5726023" y="3036528"/>
            <a:ext cx="5904000"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216CD0F-6026-3993-A20D-4531ADBD3244}"/>
              </a:ext>
            </a:extLst>
          </p:cNvPr>
          <p:cNvSpPr txBox="1">
            <a:spLocks/>
          </p:cNvSpPr>
          <p:nvPr/>
        </p:nvSpPr>
        <p:spPr>
          <a:xfrm>
            <a:off x="6782600" y="2391686"/>
            <a:ext cx="4931847" cy="689519"/>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b="1" kern="1200" baseline="0">
                <a:solidFill>
                  <a:srgbClr val="59595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Determine Your Available Nights</a:t>
            </a:r>
          </a:p>
          <a:p>
            <a:r>
              <a:rPr lang="en-US" sz="1800" b="0" i="1" dirty="0"/>
              <a:t>Know how many nights per year you can rent your space.</a:t>
            </a:r>
          </a:p>
          <a:p>
            <a:endParaRPr lang="en-IE" dirty="0"/>
          </a:p>
        </p:txBody>
      </p:sp>
    </p:spTree>
    <p:extLst>
      <p:ext uri="{BB962C8B-B14F-4D97-AF65-F5344CB8AC3E}">
        <p14:creationId xmlns:p14="http://schemas.microsoft.com/office/powerpoint/2010/main" val="167245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house with a large body of water&#10;&#10;AI-generated content may be incorrect.">
            <a:extLst>
              <a:ext uri="{FF2B5EF4-FFF2-40B4-BE49-F238E27FC236}">
                <a16:creationId xmlns:a16="http://schemas.microsoft.com/office/drawing/2014/main" id="{05F296A1-20E9-F2CA-49A4-9A9C7D9488FB}"/>
              </a:ext>
            </a:extLst>
          </p:cNvPr>
          <p:cNvPicPr>
            <a:picLocks noGrp="1" noChangeAspect="1"/>
          </p:cNvPicPr>
          <p:nvPr>
            <p:ph type="pic" sz="quarter" idx="10"/>
          </p:nvPr>
        </p:nvPicPr>
        <p:blipFill>
          <a:blip r:embed="rId2"/>
          <a:srcRect t="7285" b="7285"/>
          <a:stretch>
            <a:fillRect/>
          </a:stretch>
        </p:blipFill>
        <p:spPr/>
      </p:pic>
      <p:sp>
        <p:nvSpPr>
          <p:cNvPr id="5" name="Text Placeholder 4">
            <a:extLst>
              <a:ext uri="{FF2B5EF4-FFF2-40B4-BE49-F238E27FC236}">
                <a16:creationId xmlns:a16="http://schemas.microsoft.com/office/drawing/2014/main" id="{E4AC2EAA-5B13-71C4-1A4F-2329D37F2340}"/>
              </a:ext>
            </a:extLst>
          </p:cNvPr>
          <p:cNvSpPr>
            <a:spLocks noGrp="1"/>
          </p:cNvSpPr>
          <p:nvPr>
            <p:ph type="body" sz="quarter" idx="16"/>
          </p:nvPr>
        </p:nvSpPr>
        <p:spPr>
          <a:xfrm>
            <a:off x="4295553" y="146744"/>
            <a:ext cx="7221426" cy="803654"/>
          </a:xfrm>
        </p:spPr>
        <p:txBody>
          <a:bodyPr/>
          <a:lstStyle/>
          <a:p>
            <a:r>
              <a:rPr lang="en-IE" dirty="0"/>
              <a:t>Understanding Your Income and Costs</a:t>
            </a:r>
          </a:p>
        </p:txBody>
      </p:sp>
      <p:sp>
        <p:nvSpPr>
          <p:cNvPr id="8" name="Text Placeholder 7">
            <a:extLst>
              <a:ext uri="{FF2B5EF4-FFF2-40B4-BE49-F238E27FC236}">
                <a16:creationId xmlns:a16="http://schemas.microsoft.com/office/drawing/2014/main" id="{3843FE9E-5F13-C063-99DA-844AE899BD30}"/>
              </a:ext>
            </a:extLst>
          </p:cNvPr>
          <p:cNvSpPr>
            <a:spLocks noGrp="1"/>
          </p:cNvSpPr>
          <p:nvPr>
            <p:ph type="body" sz="quarter" idx="21"/>
          </p:nvPr>
        </p:nvSpPr>
        <p:spPr>
          <a:xfrm>
            <a:off x="4331412" y="1790494"/>
            <a:ext cx="6829647" cy="4530541"/>
          </a:xfrm>
        </p:spPr>
        <p:txBody>
          <a:bodyPr/>
          <a:lstStyle/>
          <a:p>
            <a:pPr marL="342900" indent="-342900">
              <a:spcAft>
                <a:spcPts val="1200"/>
              </a:spcAft>
              <a:buFont typeface="Wingdings" panose="05000000000000000000" pitchFamily="2" charset="2"/>
              <a:buChar char="Ø"/>
            </a:pPr>
            <a:r>
              <a:rPr lang="en-IE" sz="2400" dirty="0"/>
              <a:t>The purpose of this section is to compile all your expected </a:t>
            </a:r>
            <a:r>
              <a:rPr lang="en-IE" sz="2400" b="1" dirty="0"/>
              <a:t>income and costs</a:t>
            </a:r>
            <a:r>
              <a:rPr lang="en-IE" sz="2400" dirty="0"/>
              <a:t> in one place, to see if your accommodation business will make money or burn money. </a:t>
            </a:r>
          </a:p>
          <a:p>
            <a:pPr marL="342900" indent="-342900">
              <a:spcAft>
                <a:spcPts val="1200"/>
              </a:spcAft>
              <a:buFont typeface="Wingdings" panose="05000000000000000000" pitchFamily="2" charset="2"/>
              <a:buChar char="Ø"/>
            </a:pPr>
            <a:r>
              <a:rPr lang="en-IE" sz="2400" dirty="0"/>
              <a:t>In a real-world context, this is like looking at your </a:t>
            </a:r>
            <a:r>
              <a:rPr lang="en-IE" sz="2400" b="1" dirty="0"/>
              <a:t>bank balance at year’s end</a:t>
            </a:r>
            <a:r>
              <a:rPr lang="en-IE" sz="2400" dirty="0"/>
              <a:t>: </a:t>
            </a:r>
            <a:r>
              <a:rPr lang="en-IE" sz="2400" i="1" dirty="0">
                <a:solidFill>
                  <a:srgbClr val="E96751"/>
                </a:solidFill>
              </a:rPr>
              <a:t>did you earn more than you spent? </a:t>
            </a:r>
          </a:p>
          <a:p>
            <a:pPr marL="342900" indent="-342900">
              <a:spcAft>
                <a:spcPts val="1200"/>
              </a:spcAft>
              <a:buFont typeface="Wingdings" panose="05000000000000000000" pitchFamily="2" charset="2"/>
              <a:buChar char="Ø"/>
            </a:pPr>
            <a:r>
              <a:rPr lang="en-IE" sz="2400" dirty="0"/>
              <a:t>The objective is to ensure you haven’t overlooked any costs or expenses and to determine if you need to adjust your plan (increase revenue or cut costs) </a:t>
            </a:r>
            <a:r>
              <a:rPr lang="en-IE" sz="2400" b="1" dirty="0"/>
              <a:t>to achieve a profit</a:t>
            </a:r>
            <a:r>
              <a:rPr lang="en-IE" sz="2400" dirty="0"/>
              <a:t>.</a:t>
            </a:r>
          </a:p>
        </p:txBody>
      </p:sp>
      <p:sp>
        <p:nvSpPr>
          <p:cNvPr id="9" name="Text Placeholder 8">
            <a:extLst>
              <a:ext uri="{FF2B5EF4-FFF2-40B4-BE49-F238E27FC236}">
                <a16:creationId xmlns:a16="http://schemas.microsoft.com/office/drawing/2014/main" id="{1AFE1699-A92C-48BE-0394-E397F0356353}"/>
              </a:ext>
            </a:extLst>
          </p:cNvPr>
          <p:cNvSpPr>
            <a:spLocks noGrp="1"/>
          </p:cNvSpPr>
          <p:nvPr>
            <p:ph type="body" sz="quarter" idx="23"/>
          </p:nvPr>
        </p:nvSpPr>
        <p:spPr>
          <a:xfrm>
            <a:off x="4295553" y="694404"/>
            <a:ext cx="7221426" cy="803654"/>
          </a:xfrm>
        </p:spPr>
        <p:txBody>
          <a:bodyPr/>
          <a:lstStyle/>
          <a:p>
            <a:r>
              <a:rPr lang="en-IE" sz="2200" dirty="0">
                <a:solidFill>
                  <a:srgbClr val="595959"/>
                </a:solidFill>
              </a:rPr>
              <a:t>Guiding Question: </a:t>
            </a:r>
            <a:r>
              <a:rPr lang="en-IE" sz="2200" i="1" dirty="0"/>
              <a:t>“Will my accommodation business be profitable, and what are my expected expenses versus income this year?”</a:t>
            </a:r>
            <a:endParaRPr lang="en-IE" sz="2200" dirty="0"/>
          </a:p>
          <a:p>
            <a:endParaRPr lang="en-IE" sz="2400" dirty="0"/>
          </a:p>
        </p:txBody>
      </p:sp>
      <p:sp>
        <p:nvSpPr>
          <p:cNvPr id="6" name="Text Placeholder 5">
            <a:extLst>
              <a:ext uri="{FF2B5EF4-FFF2-40B4-BE49-F238E27FC236}">
                <a16:creationId xmlns:a16="http://schemas.microsoft.com/office/drawing/2014/main" id="{EC8D07D1-83D5-F6CA-1A88-274C0128B650}"/>
              </a:ext>
            </a:extLst>
          </p:cNvPr>
          <p:cNvSpPr>
            <a:spLocks noGrp="1"/>
          </p:cNvSpPr>
          <p:nvPr>
            <p:ph type="body" sz="quarter" idx="18"/>
          </p:nvPr>
        </p:nvSpPr>
        <p:spPr/>
        <p:txBody>
          <a:bodyPr/>
          <a:lstStyle/>
          <a:p>
            <a:r>
              <a:rPr lang="en-IE" b="0" dirty="0"/>
              <a:t>Introduction to Revenue &amp; Costs</a:t>
            </a:r>
          </a:p>
        </p:txBody>
      </p:sp>
      <p:sp>
        <p:nvSpPr>
          <p:cNvPr id="7" name="Text Placeholder 6">
            <a:extLst>
              <a:ext uri="{FF2B5EF4-FFF2-40B4-BE49-F238E27FC236}">
                <a16:creationId xmlns:a16="http://schemas.microsoft.com/office/drawing/2014/main" id="{7EA5D521-E957-E51E-FAEC-4B66454259C3}"/>
              </a:ext>
            </a:extLst>
          </p:cNvPr>
          <p:cNvSpPr>
            <a:spLocks noGrp="1"/>
          </p:cNvSpPr>
          <p:nvPr>
            <p:ph type="body" sz="quarter" idx="19"/>
          </p:nvPr>
        </p:nvSpPr>
        <p:spPr>
          <a:xfrm>
            <a:off x="369372" y="2074769"/>
            <a:ext cx="3199623" cy="385564"/>
          </a:xfrm>
        </p:spPr>
        <p:txBody>
          <a:bodyPr/>
          <a:lstStyle/>
          <a:p>
            <a:r>
              <a:rPr lang="en-IE" sz="3000" dirty="0"/>
              <a:t>Know Your Revenue Sources</a:t>
            </a:r>
          </a:p>
          <a:p>
            <a:endParaRPr lang="en-IE" sz="3000" dirty="0"/>
          </a:p>
        </p:txBody>
      </p:sp>
      <p:grpSp>
        <p:nvGrpSpPr>
          <p:cNvPr id="2" name="Group 1">
            <a:extLst>
              <a:ext uri="{FF2B5EF4-FFF2-40B4-BE49-F238E27FC236}">
                <a16:creationId xmlns:a16="http://schemas.microsoft.com/office/drawing/2014/main" id="{7016B81D-BA86-EE58-53DB-05CD96DBD703}"/>
              </a:ext>
            </a:extLst>
          </p:cNvPr>
          <p:cNvGrpSpPr/>
          <p:nvPr/>
        </p:nvGrpSpPr>
        <p:grpSpPr>
          <a:xfrm>
            <a:off x="10976006" y="84508"/>
            <a:ext cx="1081945" cy="1011723"/>
            <a:chOff x="1016000" y="1137920"/>
            <a:chExt cx="1016000" cy="1016000"/>
          </a:xfrm>
        </p:grpSpPr>
        <p:sp>
          <p:nvSpPr>
            <p:cNvPr id="4" name="Oval 3">
              <a:extLst>
                <a:ext uri="{FF2B5EF4-FFF2-40B4-BE49-F238E27FC236}">
                  <a16:creationId xmlns:a16="http://schemas.microsoft.com/office/drawing/2014/main" id="{D9F1728A-DFED-1CEF-6460-969D418E1D41}"/>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834B5222-C2F7-A29C-3A1D-FA41D192BF2D}"/>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8</a:t>
              </a:r>
            </a:p>
          </p:txBody>
        </p:sp>
      </p:grpSp>
    </p:spTree>
    <p:extLst>
      <p:ext uri="{BB962C8B-B14F-4D97-AF65-F5344CB8AC3E}">
        <p14:creationId xmlns:p14="http://schemas.microsoft.com/office/powerpoint/2010/main" val="2230137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2E684-3FA9-BEC1-B2C0-90C122FE0DF3}"/>
            </a:ext>
          </a:extLst>
        </p:cNvPr>
        <p:cNvGrpSpPr/>
        <p:nvPr/>
      </p:nvGrpSpPr>
      <p:grpSpPr>
        <a:xfrm>
          <a:off x="0" y="0"/>
          <a:ext cx="0" cy="0"/>
          <a:chOff x="0" y="0"/>
          <a:chExt cx="0" cy="0"/>
        </a:xfrm>
      </p:grpSpPr>
      <p:pic>
        <p:nvPicPr>
          <p:cNvPr id="12" name="Picture Placeholder 11" descr="A house with a large body of water&#10;&#10;AI-generated content may be incorrect.">
            <a:extLst>
              <a:ext uri="{FF2B5EF4-FFF2-40B4-BE49-F238E27FC236}">
                <a16:creationId xmlns:a16="http://schemas.microsoft.com/office/drawing/2014/main" id="{EEF862AF-D49E-A764-D83F-A1E6640DDFE4}"/>
              </a:ext>
            </a:extLst>
          </p:cNvPr>
          <p:cNvPicPr>
            <a:picLocks noGrp="1" noChangeAspect="1"/>
          </p:cNvPicPr>
          <p:nvPr>
            <p:ph type="pic" sz="quarter" idx="10"/>
          </p:nvPr>
        </p:nvPicPr>
        <p:blipFill>
          <a:blip r:embed="rId2"/>
          <a:srcRect t="7285" b="7285"/>
          <a:stretch>
            <a:fillRect/>
          </a:stretch>
        </p:blipFill>
        <p:spPr/>
      </p:pic>
      <p:sp>
        <p:nvSpPr>
          <p:cNvPr id="5" name="Text Placeholder 4">
            <a:extLst>
              <a:ext uri="{FF2B5EF4-FFF2-40B4-BE49-F238E27FC236}">
                <a16:creationId xmlns:a16="http://schemas.microsoft.com/office/drawing/2014/main" id="{265B23CE-1ACE-4C48-2058-FDB6C9945224}"/>
              </a:ext>
            </a:extLst>
          </p:cNvPr>
          <p:cNvSpPr>
            <a:spLocks noGrp="1"/>
          </p:cNvSpPr>
          <p:nvPr>
            <p:ph type="body" sz="quarter" idx="16"/>
          </p:nvPr>
        </p:nvSpPr>
        <p:spPr>
          <a:xfrm>
            <a:off x="4295553" y="146744"/>
            <a:ext cx="7221426" cy="803654"/>
          </a:xfrm>
        </p:spPr>
        <p:txBody>
          <a:bodyPr/>
          <a:lstStyle/>
          <a:p>
            <a:r>
              <a:rPr lang="en-IE" dirty="0"/>
              <a:t>Understanding Your Income and Costs</a:t>
            </a:r>
          </a:p>
        </p:txBody>
      </p:sp>
      <p:sp>
        <p:nvSpPr>
          <p:cNvPr id="8" name="Text Placeholder 7">
            <a:extLst>
              <a:ext uri="{FF2B5EF4-FFF2-40B4-BE49-F238E27FC236}">
                <a16:creationId xmlns:a16="http://schemas.microsoft.com/office/drawing/2014/main" id="{849336E6-9939-F312-8411-8DA517B05FAB}"/>
              </a:ext>
            </a:extLst>
          </p:cNvPr>
          <p:cNvSpPr>
            <a:spLocks noGrp="1"/>
          </p:cNvSpPr>
          <p:nvPr>
            <p:ph type="body" sz="quarter" idx="21"/>
          </p:nvPr>
        </p:nvSpPr>
        <p:spPr>
          <a:xfrm>
            <a:off x="4331413" y="2039623"/>
            <a:ext cx="6644593" cy="4530541"/>
          </a:xfrm>
        </p:spPr>
        <p:txBody>
          <a:bodyPr/>
          <a:lstStyle/>
          <a:p>
            <a:pPr marL="342900" indent="-342900">
              <a:buFont typeface="Wingdings" panose="05000000000000000000" pitchFamily="2" charset="2"/>
              <a:buChar char="Ø"/>
            </a:pPr>
            <a:r>
              <a:rPr lang="en-IE" sz="2400" dirty="0"/>
              <a:t>By the end of this section, you’ll have a clear picture of your projected </a:t>
            </a:r>
            <a:r>
              <a:rPr lang="en-IE" sz="2400" b="1" dirty="0"/>
              <a:t>net profit, </a:t>
            </a:r>
            <a:r>
              <a:rPr lang="en-IE" sz="2400" dirty="0"/>
              <a:t>which is crucial for judging the viability of your business and is something any potential investor or lender will want to see.</a:t>
            </a:r>
          </a:p>
          <a:p>
            <a:pPr marL="342900" indent="-342900">
              <a:buFont typeface="Wingdings" panose="05000000000000000000" pitchFamily="2" charset="2"/>
              <a:buChar char="Ø"/>
            </a:pPr>
            <a:endParaRPr lang="en-IE" sz="2400" dirty="0"/>
          </a:p>
          <a:p>
            <a:r>
              <a:rPr lang="en-IE" sz="2400" i="1" dirty="0"/>
              <a:t>Later on, after completing your calculations, you will be completing your Income Statement</a:t>
            </a:r>
            <a:r>
              <a:rPr lang="en-IE" sz="2400" dirty="0"/>
              <a:t>.</a:t>
            </a:r>
          </a:p>
        </p:txBody>
      </p:sp>
      <p:sp>
        <p:nvSpPr>
          <p:cNvPr id="9" name="Text Placeholder 8">
            <a:extLst>
              <a:ext uri="{FF2B5EF4-FFF2-40B4-BE49-F238E27FC236}">
                <a16:creationId xmlns:a16="http://schemas.microsoft.com/office/drawing/2014/main" id="{24906D99-870B-9165-DC15-49E8B1CED809}"/>
              </a:ext>
            </a:extLst>
          </p:cNvPr>
          <p:cNvSpPr>
            <a:spLocks noGrp="1"/>
          </p:cNvSpPr>
          <p:nvPr>
            <p:ph type="body" sz="quarter" idx="23"/>
          </p:nvPr>
        </p:nvSpPr>
        <p:spPr>
          <a:xfrm>
            <a:off x="4295553" y="694404"/>
            <a:ext cx="7221426" cy="803654"/>
          </a:xfrm>
        </p:spPr>
        <p:txBody>
          <a:bodyPr/>
          <a:lstStyle/>
          <a:p>
            <a:r>
              <a:rPr lang="en-IE" sz="2200" dirty="0">
                <a:solidFill>
                  <a:srgbClr val="595959"/>
                </a:solidFill>
              </a:rPr>
              <a:t>Guiding Question: </a:t>
            </a:r>
            <a:r>
              <a:rPr lang="en-IE" sz="2200" i="1" dirty="0"/>
              <a:t>“Will my accommodation business be profitable, and what are my expected expenses versus income this year?”</a:t>
            </a:r>
            <a:endParaRPr lang="en-IE" sz="2200" dirty="0"/>
          </a:p>
          <a:p>
            <a:endParaRPr lang="en-IE" sz="2400" dirty="0"/>
          </a:p>
        </p:txBody>
      </p:sp>
      <p:sp>
        <p:nvSpPr>
          <p:cNvPr id="6" name="Text Placeholder 5">
            <a:extLst>
              <a:ext uri="{FF2B5EF4-FFF2-40B4-BE49-F238E27FC236}">
                <a16:creationId xmlns:a16="http://schemas.microsoft.com/office/drawing/2014/main" id="{AD6D430D-36EE-7422-8E26-D4C29527C8C9}"/>
              </a:ext>
            </a:extLst>
          </p:cNvPr>
          <p:cNvSpPr>
            <a:spLocks noGrp="1"/>
          </p:cNvSpPr>
          <p:nvPr>
            <p:ph type="body" sz="quarter" idx="18"/>
          </p:nvPr>
        </p:nvSpPr>
        <p:spPr/>
        <p:txBody>
          <a:bodyPr/>
          <a:lstStyle/>
          <a:p>
            <a:r>
              <a:rPr lang="en-IE" b="0" dirty="0"/>
              <a:t>Introduction to Revenue &amp; Costs</a:t>
            </a:r>
          </a:p>
        </p:txBody>
      </p:sp>
      <p:sp>
        <p:nvSpPr>
          <p:cNvPr id="7" name="Text Placeholder 6">
            <a:extLst>
              <a:ext uri="{FF2B5EF4-FFF2-40B4-BE49-F238E27FC236}">
                <a16:creationId xmlns:a16="http://schemas.microsoft.com/office/drawing/2014/main" id="{1A5BA1FE-7640-B341-06EE-4E6FB5D875C8}"/>
              </a:ext>
            </a:extLst>
          </p:cNvPr>
          <p:cNvSpPr>
            <a:spLocks noGrp="1"/>
          </p:cNvSpPr>
          <p:nvPr>
            <p:ph type="body" sz="quarter" idx="19"/>
          </p:nvPr>
        </p:nvSpPr>
        <p:spPr>
          <a:xfrm>
            <a:off x="369372" y="2074769"/>
            <a:ext cx="3199623" cy="385564"/>
          </a:xfrm>
        </p:spPr>
        <p:txBody>
          <a:bodyPr/>
          <a:lstStyle/>
          <a:p>
            <a:r>
              <a:rPr lang="en-IE" sz="3000" dirty="0"/>
              <a:t>Know Your Revenue Sources</a:t>
            </a:r>
          </a:p>
          <a:p>
            <a:endParaRPr lang="en-IE" sz="3000" dirty="0"/>
          </a:p>
        </p:txBody>
      </p:sp>
      <p:grpSp>
        <p:nvGrpSpPr>
          <p:cNvPr id="2" name="Group 1">
            <a:extLst>
              <a:ext uri="{FF2B5EF4-FFF2-40B4-BE49-F238E27FC236}">
                <a16:creationId xmlns:a16="http://schemas.microsoft.com/office/drawing/2014/main" id="{299E4AE6-7BEA-ED84-5378-6DA89F635C8B}"/>
              </a:ext>
            </a:extLst>
          </p:cNvPr>
          <p:cNvGrpSpPr/>
          <p:nvPr/>
        </p:nvGrpSpPr>
        <p:grpSpPr>
          <a:xfrm>
            <a:off x="10976006" y="84508"/>
            <a:ext cx="1081945" cy="1011723"/>
            <a:chOff x="1016000" y="1137920"/>
            <a:chExt cx="1016000" cy="1016000"/>
          </a:xfrm>
        </p:grpSpPr>
        <p:sp>
          <p:nvSpPr>
            <p:cNvPr id="4" name="Oval 3">
              <a:extLst>
                <a:ext uri="{FF2B5EF4-FFF2-40B4-BE49-F238E27FC236}">
                  <a16:creationId xmlns:a16="http://schemas.microsoft.com/office/drawing/2014/main" id="{DAF6CC08-5DEF-45B6-450A-F56D66CCC384}"/>
                </a:ext>
              </a:extLst>
            </p:cNvPr>
            <p:cNvSpPr/>
            <p:nvPr/>
          </p:nvSpPr>
          <p:spPr>
            <a:xfrm>
              <a:off x="1016000" y="1137920"/>
              <a:ext cx="1016000" cy="1016000"/>
            </a:xfrm>
            <a:prstGeom prst="ellipse">
              <a:avLst/>
            </a:prstGeom>
            <a:solidFill>
              <a:srgbClr val="086D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FCF4D8DE-F769-3BBC-58A3-64D71E86780F}"/>
                </a:ext>
              </a:extLst>
            </p:cNvPr>
            <p:cNvSpPr txBox="1"/>
            <p:nvPr/>
          </p:nvSpPr>
          <p:spPr>
            <a:xfrm>
              <a:off x="1016000" y="1206540"/>
              <a:ext cx="1015999" cy="86541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lang="en-US" sz="5000" b="1" dirty="0">
                  <a:solidFill>
                    <a:schemeClr val="bg1"/>
                  </a:solidFill>
                </a:rPr>
                <a:t>8</a:t>
              </a:r>
            </a:p>
          </p:txBody>
        </p:sp>
      </p:grpSp>
    </p:spTree>
    <p:extLst>
      <p:ext uri="{BB962C8B-B14F-4D97-AF65-F5344CB8AC3E}">
        <p14:creationId xmlns:p14="http://schemas.microsoft.com/office/powerpoint/2010/main" val="4183882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6D842B-7956-D705-F688-CD7F535BB880}"/>
              </a:ext>
            </a:extLst>
          </p:cNvPr>
          <p:cNvSpPr>
            <a:spLocks noGrp="1"/>
          </p:cNvSpPr>
          <p:nvPr>
            <p:ph type="body" sz="quarter" idx="21"/>
          </p:nvPr>
        </p:nvSpPr>
        <p:spPr>
          <a:xfrm>
            <a:off x="4295552" y="854452"/>
            <a:ext cx="7367529" cy="4530541"/>
          </a:xfrm>
        </p:spPr>
        <p:txBody>
          <a:bodyPr/>
          <a:lstStyle/>
          <a:p>
            <a:pPr marL="342900" indent="-342900">
              <a:spcAft>
                <a:spcPts val="600"/>
              </a:spcAft>
              <a:buFont typeface="Wingdings" panose="05000000000000000000" pitchFamily="2" charset="2"/>
              <a:buChar char="Ø"/>
            </a:pPr>
            <a:r>
              <a:rPr lang="en-IE" sz="2400" dirty="0"/>
              <a:t>Begin by detailing all </a:t>
            </a:r>
            <a:r>
              <a:rPr lang="en-IE" sz="2400" b="1" dirty="0"/>
              <a:t>sources of income</a:t>
            </a:r>
            <a:r>
              <a:rPr lang="en-IE" sz="2400" dirty="0"/>
              <a:t> for your business. </a:t>
            </a:r>
          </a:p>
          <a:p>
            <a:pPr marL="342900" indent="-342900">
              <a:spcAft>
                <a:spcPts val="600"/>
              </a:spcAft>
              <a:buFont typeface="Wingdings" panose="05000000000000000000" pitchFamily="2" charset="2"/>
              <a:buChar char="Ø"/>
            </a:pPr>
            <a:r>
              <a:rPr lang="en-IE" sz="2400" dirty="0"/>
              <a:t>For most accommodation businesses, the </a:t>
            </a:r>
            <a:r>
              <a:rPr lang="en-IE" sz="2400" b="1" dirty="0">
                <a:solidFill>
                  <a:srgbClr val="E96751"/>
                </a:solidFill>
              </a:rPr>
              <a:t>primary revenue </a:t>
            </a:r>
            <a:r>
              <a:rPr lang="en-IE" sz="2400" dirty="0"/>
              <a:t>will be </a:t>
            </a:r>
            <a:r>
              <a:rPr lang="en-IE" sz="2400" b="1" dirty="0"/>
              <a:t>room/nightly charges </a:t>
            </a:r>
            <a:r>
              <a:rPr lang="en-IE" sz="2400" dirty="0"/>
              <a:t>(lodging fees). </a:t>
            </a:r>
          </a:p>
          <a:p>
            <a:pPr marL="342900" indent="-342900">
              <a:spcAft>
                <a:spcPts val="600"/>
              </a:spcAft>
              <a:buFont typeface="Wingdings" panose="05000000000000000000" pitchFamily="2" charset="2"/>
              <a:buChar char="Ø"/>
            </a:pPr>
            <a:r>
              <a:rPr lang="en-IE" sz="2400" dirty="0"/>
              <a:t>However, include any </a:t>
            </a:r>
            <a:r>
              <a:rPr lang="en-IE" sz="2400" b="1" dirty="0"/>
              <a:t>other income sources </a:t>
            </a:r>
            <a:r>
              <a:rPr lang="en-IE" sz="2400" dirty="0"/>
              <a:t>you plan to have: </a:t>
            </a:r>
          </a:p>
          <a:p>
            <a:pPr marL="342900" indent="-342900">
              <a:spcAft>
                <a:spcPts val="600"/>
              </a:spcAft>
              <a:buFont typeface="Wingdings" panose="05000000000000000000" pitchFamily="2" charset="2"/>
              <a:buChar char="Ø"/>
            </a:pPr>
            <a:endParaRPr lang="en-IE" sz="2400" dirty="0"/>
          </a:p>
          <a:p>
            <a:pPr>
              <a:spcAft>
                <a:spcPts val="600"/>
              </a:spcAft>
            </a:pPr>
            <a:r>
              <a:rPr lang="en-IE" sz="2400" b="1" dirty="0">
                <a:solidFill>
                  <a:srgbClr val="E96751"/>
                </a:solidFill>
              </a:rPr>
              <a:t>For example</a:t>
            </a:r>
            <a:r>
              <a:rPr lang="en-IE" sz="2400" dirty="0"/>
              <a:t>, food &amp; beverage (if you serve breakfast or have a restaurant), extra services (airport pickup fees, tours, etc.), or ancillary fees (cleaning fees, equipment rentals, etc.).</a:t>
            </a:r>
          </a:p>
        </p:txBody>
      </p:sp>
      <p:sp>
        <p:nvSpPr>
          <p:cNvPr id="5" name="Text Placeholder 4">
            <a:extLst>
              <a:ext uri="{FF2B5EF4-FFF2-40B4-BE49-F238E27FC236}">
                <a16:creationId xmlns:a16="http://schemas.microsoft.com/office/drawing/2014/main" id="{30DC9BDC-EF0A-6C70-8883-286976C09E6A}"/>
              </a:ext>
            </a:extLst>
          </p:cNvPr>
          <p:cNvSpPr>
            <a:spLocks noGrp="1"/>
          </p:cNvSpPr>
          <p:nvPr>
            <p:ph type="body" sz="quarter" idx="23"/>
          </p:nvPr>
        </p:nvSpPr>
        <p:spPr>
          <a:xfrm>
            <a:off x="4295553" y="159928"/>
            <a:ext cx="7221426" cy="803654"/>
          </a:xfrm>
        </p:spPr>
        <p:txBody>
          <a:bodyPr/>
          <a:lstStyle/>
          <a:p>
            <a:r>
              <a:rPr lang="en-IE" sz="3200" dirty="0"/>
              <a:t>Detail All Your Sources of Income</a:t>
            </a:r>
          </a:p>
        </p:txBody>
      </p:sp>
      <p:sp>
        <p:nvSpPr>
          <p:cNvPr id="7" name="Text Placeholder 6">
            <a:extLst>
              <a:ext uri="{FF2B5EF4-FFF2-40B4-BE49-F238E27FC236}">
                <a16:creationId xmlns:a16="http://schemas.microsoft.com/office/drawing/2014/main" id="{0E60E351-5C78-4A92-7577-C07A10C3B571}"/>
              </a:ext>
            </a:extLst>
          </p:cNvPr>
          <p:cNvSpPr>
            <a:spLocks noGrp="1"/>
          </p:cNvSpPr>
          <p:nvPr>
            <p:ph type="body" sz="quarter" idx="18"/>
          </p:nvPr>
        </p:nvSpPr>
        <p:spPr>
          <a:xfrm>
            <a:off x="675021" y="3392026"/>
            <a:ext cx="2893974" cy="1049221"/>
          </a:xfrm>
        </p:spPr>
        <p:txBody>
          <a:bodyPr/>
          <a:lstStyle/>
          <a:p>
            <a:r>
              <a:rPr lang="en-IE" dirty="0"/>
              <a:t>List Your Revenue Sources</a:t>
            </a:r>
          </a:p>
        </p:txBody>
      </p:sp>
      <p:sp>
        <p:nvSpPr>
          <p:cNvPr id="11" name="TextBox 10">
            <a:extLst>
              <a:ext uri="{FF2B5EF4-FFF2-40B4-BE49-F238E27FC236}">
                <a16:creationId xmlns:a16="http://schemas.microsoft.com/office/drawing/2014/main" id="{8D87F8C7-82F3-613D-8874-C3D17D9B9BFD}"/>
              </a:ext>
            </a:extLst>
          </p:cNvPr>
          <p:cNvSpPr txBox="1"/>
          <p:nvPr/>
        </p:nvSpPr>
        <p:spPr>
          <a:xfrm>
            <a:off x="391600" y="6328740"/>
            <a:ext cx="6096000" cy="369332"/>
          </a:xfrm>
          <a:prstGeom prst="rect">
            <a:avLst/>
          </a:prstGeom>
          <a:noFill/>
        </p:spPr>
        <p:txBody>
          <a:bodyPr wrap="square">
            <a:spAutoFit/>
          </a:bodyPr>
          <a:lstStyle/>
          <a:p>
            <a:pPr algn="l">
              <a:buNone/>
            </a:pPr>
            <a:r>
              <a:rPr lang="en-US" i="0" dirty="0">
                <a:solidFill>
                  <a:srgbClr val="00B0F0"/>
                </a:solidFill>
                <a:effectLst/>
                <a:latin typeface="var(--font-family-b)"/>
                <a:hlinkClick r:id="rId2">
                  <a:extLst>
                    <a:ext uri="{A12FA001-AC4F-418D-AE19-62706E023703}">
                      <ahyp:hlinkClr xmlns:ahyp="http://schemas.microsoft.com/office/drawing/2018/hyperlinkcolor" val="tx"/>
                    </a:ext>
                  </a:extLst>
                </a:hlinkClick>
              </a:rPr>
              <a:t>Break-Even Analysis: Formula and Calculation</a:t>
            </a:r>
            <a:endParaRPr lang="en-US" i="0" dirty="0">
              <a:solidFill>
                <a:srgbClr val="00B0F0"/>
              </a:solidFill>
              <a:effectLst/>
              <a:latin typeface="var(--font-family-b)"/>
            </a:endParaRPr>
          </a:p>
        </p:txBody>
      </p:sp>
      <p:pic>
        <p:nvPicPr>
          <p:cNvPr id="17" name="Picture Placeholder 16" descr="A couple sitting in a pool overlooking the ocean&#10;&#10;AI-generated content may be incorrect.">
            <a:extLst>
              <a:ext uri="{FF2B5EF4-FFF2-40B4-BE49-F238E27FC236}">
                <a16:creationId xmlns:a16="http://schemas.microsoft.com/office/drawing/2014/main" id="{CDD73605-59EE-B728-B8BB-75D135B0699D}"/>
              </a:ext>
            </a:extLst>
          </p:cNvPr>
          <p:cNvPicPr>
            <a:picLocks noGrp="1" noChangeAspect="1"/>
          </p:cNvPicPr>
          <p:nvPr>
            <p:ph type="pic" sz="quarter" idx="10"/>
          </p:nvPr>
        </p:nvPicPr>
        <p:blipFill>
          <a:blip r:embed="rId3"/>
          <a:srcRect t="27254" b="27254"/>
          <a:stretch>
            <a:fillRect/>
          </a:stretch>
        </p:blipFill>
        <p:spPr/>
      </p:pic>
      <p:sp>
        <p:nvSpPr>
          <p:cNvPr id="9" name="Text Placeholder 6">
            <a:extLst>
              <a:ext uri="{FF2B5EF4-FFF2-40B4-BE49-F238E27FC236}">
                <a16:creationId xmlns:a16="http://schemas.microsoft.com/office/drawing/2014/main" id="{1F5976BF-7C01-4FC6-875B-C4E235554665}"/>
              </a:ext>
            </a:extLst>
          </p:cNvPr>
          <p:cNvSpPr txBox="1">
            <a:spLocks/>
          </p:cNvSpPr>
          <p:nvPr/>
        </p:nvSpPr>
        <p:spPr>
          <a:xfrm>
            <a:off x="369372" y="2074769"/>
            <a:ext cx="3199623" cy="385564"/>
          </a:xfrm>
          <a:prstGeom prst="rect">
            <a:avLst/>
          </a:prstGeom>
        </p:spPr>
        <p:txBody>
          <a:bodyPr anchor="t">
            <a:noAutofit/>
          </a:bodyPr>
          <a:lstStyle>
            <a:lvl1pPr marL="0" indent="0" algn="ctr" defTabSz="914400" rtl="0" eaLnBrk="1" latinLnBrk="0" hangingPunct="1">
              <a:lnSpc>
                <a:spcPct val="100000"/>
              </a:lnSpc>
              <a:spcBef>
                <a:spcPts val="0"/>
              </a:spcBef>
              <a:buFont typeface="Arial" panose="020B0604020202020204" pitchFamily="34" charset="0"/>
              <a:buNone/>
              <a:defRPr sz="3200" b="1"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3000"/>
              <a:t>Know Your Revenue Sources</a:t>
            </a:r>
          </a:p>
          <a:p>
            <a:endParaRPr lang="en-IE" sz="3000" dirty="0"/>
          </a:p>
        </p:txBody>
      </p:sp>
    </p:spTree>
    <p:extLst>
      <p:ext uri="{BB962C8B-B14F-4D97-AF65-F5344CB8AC3E}">
        <p14:creationId xmlns:p14="http://schemas.microsoft.com/office/powerpoint/2010/main" val="208260763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12926</TotalTime>
  <Words>3990</Words>
  <Application>Microsoft Office PowerPoint</Application>
  <PresentationFormat>Widescreen</PresentationFormat>
  <Paragraphs>463</Paragraphs>
  <Slides>33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Montserrat</vt:lpstr>
      <vt:lpstr>Montserrat Light</vt:lpstr>
      <vt:lpstr>var(--font-family-b)</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500</cp:revision>
  <dcterms:created xsi:type="dcterms:W3CDTF">2020-10-14T13:32:04Z</dcterms:created>
  <dcterms:modified xsi:type="dcterms:W3CDTF">2026-01-09T19:56:02Z</dcterms:modified>
</cp:coreProperties>
</file>