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3"/>
  </p:notesMasterIdLst>
  <p:handoutMasterIdLst>
    <p:handoutMasterId r:id="rId34"/>
  </p:handoutMasterIdLst>
  <p:sldIdLst>
    <p:sldId id="7830" r:id="rId2"/>
    <p:sldId id="7696" r:id="rId3"/>
    <p:sldId id="6857" r:id="rId4"/>
    <p:sldId id="7152" r:id="rId5"/>
    <p:sldId id="7796" r:id="rId6"/>
    <p:sldId id="7706" r:id="rId7"/>
    <p:sldId id="7707" r:id="rId8"/>
    <p:sldId id="7797" r:id="rId9"/>
    <p:sldId id="7798" r:id="rId10"/>
    <p:sldId id="7799" r:id="rId11"/>
    <p:sldId id="7800" r:id="rId12"/>
    <p:sldId id="7803" r:id="rId13"/>
    <p:sldId id="7801" r:id="rId14"/>
    <p:sldId id="7802" r:id="rId15"/>
    <p:sldId id="7804" r:id="rId16"/>
    <p:sldId id="7805" r:id="rId17"/>
    <p:sldId id="7806" r:id="rId18"/>
    <p:sldId id="7807" r:id="rId19"/>
    <p:sldId id="7809" r:id="rId20"/>
    <p:sldId id="7808" r:id="rId21"/>
    <p:sldId id="7652" r:id="rId22"/>
    <p:sldId id="6948" r:id="rId23"/>
    <p:sldId id="6927" r:id="rId24"/>
    <p:sldId id="6928" r:id="rId25"/>
    <p:sldId id="6930" r:id="rId26"/>
    <p:sldId id="6931" r:id="rId27"/>
    <p:sldId id="6933" r:id="rId28"/>
    <p:sldId id="6934" r:id="rId29"/>
    <p:sldId id="6808" r:id="rId30"/>
    <p:sldId id="6883" r:id="rId31"/>
    <p:sldId id="77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96751"/>
    <a:srgbClr val="0D9390"/>
    <a:srgbClr val="EC7C69"/>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58" autoAdjust="0"/>
    <p:restoredTop sz="95082"/>
  </p:normalViewPr>
  <p:slideViewPr>
    <p:cSldViewPr snapToGrid="0" snapToObjects="1">
      <p:cViewPr varScale="1">
        <p:scale>
          <a:sx n="100" d="100"/>
          <a:sy n="100" d="100"/>
        </p:scale>
        <p:origin x="78"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21/08/2025</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F5A1B-1A88-B904-3901-D5447A08AF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E815C-C798-FCBE-B5FC-AE2CAAED8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05934-2039-FEAE-DFA6-2AF2817DFC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FC74D2-04AF-6CA6-3BBE-6362F55A2243}"/>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542034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F72BF-D4FD-25F6-27FD-EF4768801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C5577-26EA-2B76-96BD-D35D48AC0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EF504-A81E-8893-09FC-3B19FD6B1A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39B1CC-A6E0-6738-3428-84A5A54258C4}"/>
              </a:ext>
            </a:extLst>
          </p:cNvPr>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2032536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F72BF-D4FD-25F6-27FD-EF4768801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C5577-26EA-2B76-96BD-D35D48AC0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EF504-A81E-8893-09FC-3B19FD6B1A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39B1CC-A6E0-6738-3428-84A5A54258C4}"/>
              </a:ext>
            </a:extLst>
          </p:cNvPr>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2032536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61ECD-40D9-6A3C-73DB-2C2AC5E94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6F890-CDA9-403C-2172-19F7AF0B8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2973A-2E54-9B9C-C0CF-3EE274A071D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03E5B7C-AEAE-7FB2-87E3-BFF8FAF27D31}"/>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2538727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7EE51-A17D-B8BB-F44F-8D62CAA54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472E5-25CC-1ADC-E2A0-BF732E95C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39019-9863-10F1-79F4-9595CF50436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8D93BF-9514-C63B-444E-932F23907896}"/>
              </a:ext>
            </a:extLst>
          </p:cNvPr>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3968052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FF0BA-C7EB-091C-5F74-692FCBDB76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B9B91-18EF-84DF-E323-2F5AC8B05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6FCA2-AC05-EA26-69CE-5BDBF458462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BB65B4-0512-6065-0CDE-B28787933386}"/>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4275097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B636-351E-9EFE-93DF-B048E645E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AA1D0-B7CA-8D5C-43E5-5148E367D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B7D66-A35A-B80E-BEE0-721EDFBF82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6969B79-9759-CED9-EB48-3B712198F9F9}"/>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65105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B6298-FC55-24F4-46DE-695807D5C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B577B-74A7-09A5-FA4E-F1768F227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76866-C4EA-7611-F28F-58365FB31C8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922131-239F-60F0-B95D-27F41A3D8F9C}"/>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087866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3FAFB-4168-EED7-0E51-1C92B3B27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AEFA6-38DC-510D-0602-2B608D529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33876-A720-8DE3-C350-57EC7F4BBD0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8E0ACA5-5B1E-EFAD-3AA3-A6F625A8E822}"/>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1965229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8A4C5-E14C-0B79-0F84-B5A35C012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20D8C-946B-7BF1-A9A5-68DD0E918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1D41C-4D87-853C-75F3-57A30676EE3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209321E-CD5D-BEE8-4CFE-A35DD3AB981A}"/>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2678429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4258E-6BFB-76A3-3E34-EA5FB233A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EDFC3-5D54-5DCC-21DB-5F179DB57E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31448-2D14-BE4D-EA20-6AEC75A7F5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9289B4B-7FE9-BA1D-9AD4-AEA344A5A49E}"/>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649092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43B1A-2A5B-3A5C-BA6A-4D2DB3F52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7DC22-057F-4076-5D0A-D6DAFA599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B35AE-54E9-ACB3-E5DE-E3FB953C36E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0074356-ABF9-4619-97DD-9DB66E89F942}"/>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569412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7B5A9-4E85-CE3B-C052-DDDB71AF8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BE2609-8D63-2E39-ABBD-BA132E4D2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35092-ADE3-ED76-F650-B5D159D0D82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2C903D-D902-07BF-3DFD-63B82B450E4B}"/>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2315171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F15D9-4FB3-FDE2-6CCB-504A95CA2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B2FA7-8ABF-4C3D-13DA-AE1DDF9E1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B4D03-3BFF-AF9C-29A8-38D769EFF9F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11BD9C7-126A-C2D6-81F5-D6E03386ADD3}"/>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3877481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7AC77-9785-B244-CEB4-353BDD0453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97E35-C53B-6EDD-271D-3360894CB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BB379-ACD7-B37C-1DD4-06E88FAB6E3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482FDB-2ED1-E1D6-6AB9-0333C66C1545}"/>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397389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03832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3"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gov.si/en/news/2025-01-27-a-prosperous-year-for-slovenian-tourism-in-2024-optimistic-outlook-despite-challenges.com" TargetMode="External"/><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www.interregeurope.eu/good-practices/development-of-innovative-tourism-in-slovenia" TargetMode="External"/><Relationship Id="rId10" Type="http://schemas.openxmlformats.org/officeDocument/2006/relationships/image" Target="../media/image22.png"/><Relationship Id="rId4" Type="http://schemas.openxmlformats.org/officeDocument/2006/relationships/hyperlink" Target="https://www.gov.si/en/state-authorities/ministries/ministry-of-the-economy-tourism-and-sport/" TargetMode="External"/><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hyperlink" Target="https://www.podjetniskisklad.si/en/" TargetMode="External"/><Relationship Id="rId13" Type="http://schemas.openxmlformats.org/officeDocument/2006/relationships/hyperlink" Target="https://www.slovenia.info/en/business/innovative-projects/innovativeness" TargetMode="External"/><Relationship Id="rId3" Type="http://schemas.openxmlformats.org/officeDocument/2006/relationships/hyperlink" Target="https://www.ekosklad.si/english" TargetMode="External"/><Relationship Id="rId7" Type="http://schemas.openxmlformats.org/officeDocument/2006/relationships/image" Target="../media/image21.svg"/><Relationship Id="rId12" Type="http://schemas.openxmlformats.org/officeDocument/2006/relationships/hyperlink" Target="https://www.slovenia.info/en/business" TargetMode="External"/><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0.png"/><Relationship Id="rId11" Type="http://schemas.openxmlformats.org/officeDocument/2006/relationships/image" Target="../media/image16.png"/><Relationship Id="rId5" Type="http://schemas.openxmlformats.org/officeDocument/2006/relationships/hyperlink" Target="https://www.facebook.com/story.php?id=149077228440738&amp;m_entstream_source=timeline&amp;story_fbid=6733885159959879&amp;com" TargetMode="External"/><Relationship Id="rId10" Type="http://schemas.openxmlformats.org/officeDocument/2006/relationships/hyperlink" Target="https://www.gov.si/assets/ministrstva/MGTS/Dokumenti/DTUR/Strategija-slovenskega-turizma-20222028-/SLOVENIAN-TOURISM-STRATEGY-2022-2028-v2.pdf" TargetMode="External"/><Relationship Id="rId4" Type="http://schemas.openxmlformats.org/officeDocument/2006/relationships/hyperlink" Target="https://www.feantsaresearch.org/public/user/Resources/reports/2023/Renovation_case_studies/Slovenia_Booklet.pdf.com" TargetMode="External"/><Relationship Id="rId9" Type="http://schemas.openxmlformats.org/officeDocument/2006/relationships/hyperlink" Target="https://www.slovenia-green.si/o-slovenia-green/#:~:text=The%20Green%20Scheme%20of%20Slovenian%20Tourism%20is%20a%20national%20tool,tourism%20principles%20into%20their%20operations."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sloveniabusiness.eu/" TargetMode="External"/><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hyperlink" Target="https://www.spiritslovenia.si/" TargetMode="External"/><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www.srrs.si/" TargetMode="Externa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hyperlink" Target="https://www.bled.si/sl/informacije/poslovne-strani/novice/2025010310405221/javni-razpis-za-popolno-prenovo-ali-izgradnjo-novih-turisticnih-nastanitvenih-obratov/#:~:text=Javni%20razpis%20za%20popolno%20prenovo,1%2C8%20milijona%20evrov%20za" TargetMode="External"/><Relationship Id="rId3" Type="http://schemas.openxmlformats.org/officeDocument/2006/relationships/image" Target="../media/image9.png"/><Relationship Id="rId7" Type="http://schemas.openxmlformats.org/officeDocument/2006/relationships/hyperlink" Target="https://www.gov.si/en/news/2024-10-25-planned-calls-for-proposals-in-the-field-of-regional-development-in-2024-and-2025/" TargetMode="External"/><Relationship Id="rId12"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15.svg"/><Relationship Id="rId11" Type="http://schemas.openxmlformats.org/officeDocument/2006/relationships/image" Target="../media/image25.jpg"/><Relationship Id="rId5" Type="http://schemas.openxmlformats.org/officeDocument/2006/relationships/image" Target="../media/image14.png"/><Relationship Id="rId10" Type="http://schemas.openxmlformats.org/officeDocument/2006/relationships/image" Target="../media/image24.jpg"/><Relationship Id="rId4" Type="http://schemas.openxmlformats.org/officeDocument/2006/relationships/image" Target="../media/image10.sv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ec.europa.eu/enrd/news-events/news/leaderclld-supporting-rural-tourism-slovenia_en.html" TargetMode="External"/><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hyperlink" Target="https://www.gov.si/en/state-authorities/ministries/ministry-of-agriculture-forestry-and-food/" TargetMode="External"/><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28.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s://ec.europa.eu/enrd/news-events/news/discover-leader-lags-active-slovenia_en.html" TargetMode="External"/><Relationship Id="rId3" Type="http://schemas.openxmlformats.org/officeDocument/2006/relationships/hyperlink" Target="https://evropskasredstva.si/en/media-center/all-media/community-led-local-development-in-slovenia-a-success-story-at-european-level/" TargetMode="External"/><Relationship Id="rId7" Type="http://schemas.openxmlformats.org/officeDocument/2006/relationships/image" Target="../media/image15.svg"/><Relationship Id="rId12" Type="http://schemas.openxmlformats.org/officeDocument/2006/relationships/hyperlink" Target="https://elard.eu/leader-clld/" TargetMode="External"/><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14.png"/><Relationship Id="rId11" Type="http://schemas.openxmlformats.org/officeDocument/2006/relationships/hyperlink" Target="https://eu-cap-network.ec.europa.eu/news/slovenias-simplified-community-led-local-development_en" TargetMode="External"/><Relationship Id="rId5" Type="http://schemas.openxmlformats.org/officeDocument/2006/relationships/image" Target="../media/image10.svg"/><Relationship Id="rId10" Type="http://schemas.openxmlformats.org/officeDocument/2006/relationships/image" Target="../media/image12.sv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www.sid.si/en" TargetMode="External"/><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4.png"/><Relationship Id="rId7"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16.png"/><Relationship Id="rId5" Type="http://schemas.openxmlformats.org/officeDocument/2006/relationships/hyperlink" Target="https://sibiz.eu/an-overview-of-some-of-the-current-financing-and-lending-schemes-available-to-companies-in-the-republic-of-slovenia-through-sid-banka/" TargetMode="External"/><Relationship Id="rId4" Type="http://schemas.openxmlformats.org/officeDocument/2006/relationships/image" Target="../media/image31.svg"/><Relationship Id="rId9"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hyperlink" Target="https://www.interregeurope.eu/good-practices/the-green-scheme-of-slovenian-tourism-gsst" TargetMode="External"/><Relationship Id="rId2" Type="http://schemas.openxmlformats.org/officeDocument/2006/relationships/hyperlink" Target="https://www.slovenia.info/sl/novinarsko-sredisce/novice/31205-objavljen-je-javni-razpis-v-vrednosti-15-2-mio-eur-za-popolno-prenovo-ali-izgradnjo-novih-turisticnih-nastanitvenih-obratov#:~:text=Ministrstvo%20za%20gospodarstvo%2C%20turizem%20in,zgolj%20visoko%20okoljsko%20trajnostne%20investicije" TargetMode="Externa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slovenia.info/sl/novinarsko-sredisce/novice/31205-objavljen-je-javni-razpis-v-vrednosti-15-2-mio-eur-za-popolno-prenovo-ali-izgradnjo-novih-turisticnih-nastanitvenih-obratov#:~:text=Ministrstvo%20za%20gospodarstvo%2C%20turizem%20in,zgolj%20visoko%20okoljsko%20trajnostne%20investicije" TargetMode="Externa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hyperlink" Target="https://www.srrs.si/dobre-prakse/" TargetMode="External"/><Relationship Id="rId2" Type="http://schemas.openxmlformats.org/officeDocument/2006/relationships/hyperlink" Target="https://www.srrs.si/" TargetMode="External"/><Relationship Id="rId1" Type="http://schemas.openxmlformats.org/officeDocument/2006/relationships/slideLayout" Target="../slideLayouts/slideLayout44.xml"/><Relationship Id="rId4" Type="http://schemas.openxmlformats.org/officeDocument/2006/relationships/hyperlink" Target="https://www.slovenia.info/en/business/about-slovenian-tourist-boar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www.chandlerinstitute.org/governancematters/slovenias-playbook-to-level-the-playing-field" TargetMode="External"/><Relationship Id="rId2" Type="http://schemas.openxmlformats.org/officeDocument/2006/relationships/hyperlink" Target="https://spot.gov.si/en/activities-and-professions/permits-and-declarations/" TargetMode="Externa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hyperlink" Target="https://digi-si.eu/en/event/incentives-for-the-launch-of-innovative-companies-p2-2025.com" TargetMode="External"/><Relationship Id="rId5" Type="http://schemas.openxmlformats.org/officeDocument/2006/relationships/hyperlink" Target="https://www.podjetniskisklad.si/en/" TargetMode="External"/><Relationship Id="rId4" Type="http://schemas.openxmlformats.org/officeDocument/2006/relationships/image" Target="../media/image10.sv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spot.gov.si/en/info/considering-doing-business-in-slovenia/enterprise-incentives.com" TargetMode="External"/><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hyperlink" Target="https://spot.gov.si/en/info/considering-doing-business-in-slovenia/enterprise-incentives.com" TargetMode="External"/><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14.png"/><Relationship Id="rId11" Type="http://schemas.openxmlformats.org/officeDocument/2006/relationships/hyperlink" Target="https://www.startup.si/en-us/startup-map/public-institutions/slovenski-podjetniski-sklad#:~:text=Slovene%20Enterprise%20Fund%20,euros%2C%20which%20enables%20young" TargetMode="External"/><Relationship Id="rId5" Type="http://schemas.openxmlformats.org/officeDocument/2006/relationships/image" Target="../media/image13.png"/><Relationship Id="rId10" Type="http://schemas.openxmlformats.org/officeDocument/2006/relationships/hyperlink" Target="https://www.podjetniskisklad.si/en/" TargetMode="External"/><Relationship Id="rId4" Type="http://schemas.openxmlformats.org/officeDocument/2006/relationships/image" Target="../media/image10.svg"/><Relationship Id="rId9" Type="http://schemas.openxmlformats.org/officeDocument/2006/relationships/hyperlink" Target="https://www.startup.si/en-u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hyperlink" Target="https://www.gov.si/en/state-authorities/ministries/ministry-of-the-economy-tourism-and-sport/" TargetMode="External"/><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www.gov.si/en/news/2023-02-14-eur-634-4-million-for-economic-development-tourism-and-sport-this-year/#:~:text=match%20at%20L85%20,7%20per%20cent" TargetMode="Externa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582642" cy="697353"/>
          </a:xfrm>
        </p:spPr>
        <p:txBody>
          <a:bodyPr/>
          <a:lstStyle/>
          <a:p>
            <a:r>
              <a:rPr lang="en-GB" dirty="0"/>
              <a:t>Module 7 </a:t>
            </a:r>
            <a:r>
              <a:rPr lang="en-GB" sz="4000" b="0" dirty="0"/>
              <a:t>(Part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251774"/>
            <a:ext cx="546446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Find the Funds That Fit – Funding &amp; Finance Options</a:t>
            </a:r>
          </a:p>
          <a:p>
            <a:pPr defTabSz="777514">
              <a:lnSpc>
                <a:spcPct val="100000"/>
              </a:lnSpc>
              <a:spcBef>
                <a:spcPts val="0"/>
              </a:spcBef>
              <a:spcAft>
                <a:spcPts val="600"/>
              </a:spcAft>
              <a:defRPr/>
            </a:pPr>
            <a:r>
              <a:rPr lang="en-GB" sz="2800" i="1" dirty="0"/>
              <a:t>Financial Planning &amp; Funding </a:t>
            </a:r>
          </a:p>
          <a:p>
            <a:pPr defTabSz="777514">
              <a:lnSpc>
                <a:spcPct val="100000"/>
              </a:lnSpc>
              <a:spcBef>
                <a:spcPts val="0"/>
              </a:spcBef>
              <a:spcAft>
                <a:spcPts val="600"/>
              </a:spcAft>
              <a:defRPr/>
            </a:pPr>
            <a:r>
              <a:rPr lang="en-US" sz="2800" i="1" dirty="0"/>
              <a:t>Slovenia</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a:t>
            </a:r>
            <a:r>
              <a:rPr lang="en-GB" b="1"/>
              <a:t>epicstays</a:t>
            </a:r>
            <a:r>
              <a:rPr lang="en-GB"/>
              <a:t>.eu</a:t>
            </a:r>
          </a:p>
        </p:txBody>
      </p:sp>
      <p:pic>
        <p:nvPicPr>
          <p:cNvPr id="9" name="Picture Placeholder 8" descr="A flag with a blue and red stripe&#10;&#10;AI-generated content may be incorrect.">
            <a:extLst>
              <a:ext uri="{FF2B5EF4-FFF2-40B4-BE49-F238E27FC236}">
                <a16:creationId xmlns:a16="http://schemas.microsoft.com/office/drawing/2014/main" id="{56677300-B9A0-0A85-2AA6-D736E93C423B}"/>
              </a:ext>
            </a:extLst>
          </p:cNvPr>
          <p:cNvPicPr>
            <a:picLocks noGrp="1" noChangeAspect="1"/>
          </p:cNvPicPr>
          <p:nvPr>
            <p:ph type="pic" sz="quarter" idx="19"/>
          </p:nvPr>
        </p:nvPicPr>
        <p:blipFill>
          <a:blip r:embed="rId2"/>
          <a:srcRect l="12873" r="12873"/>
          <a:stretch>
            <a:fillRect/>
          </a:stretch>
        </p:blipFill>
        <p:spPr/>
      </p:pic>
    </p:spTree>
    <p:extLst>
      <p:ext uri="{BB962C8B-B14F-4D97-AF65-F5344CB8AC3E}">
        <p14:creationId xmlns:p14="http://schemas.microsoft.com/office/powerpoint/2010/main" val="299976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7C577-E2C5-648F-9058-0A906D796834}"/>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1318C33C-FF5A-5B27-276A-58733B197E38}"/>
              </a:ext>
            </a:extLst>
          </p:cNvPr>
          <p:cNvSpPr/>
          <p:nvPr/>
        </p:nvSpPr>
        <p:spPr>
          <a:xfrm>
            <a:off x="1266401" y="1303356"/>
            <a:ext cx="10142774" cy="350676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5E49E801-335B-5AA0-4AB8-7B3AF3C839AE}"/>
              </a:ext>
            </a:extLst>
          </p:cNvPr>
          <p:cNvSpPr txBox="1">
            <a:spLocks/>
          </p:cNvSpPr>
          <p:nvPr/>
        </p:nvSpPr>
        <p:spPr>
          <a:xfrm>
            <a:off x="1980012" y="1408893"/>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Objective: </a:t>
            </a:r>
            <a:r>
              <a:rPr lang="en-US" sz="2200" b="1" dirty="0">
                <a:solidFill>
                  <a:srgbClr val="494949"/>
                </a:solidFill>
                <a:hlinkClick r:id="rId3">
                  <a:extLst>
                    <a:ext uri="{A12FA001-AC4F-418D-AE19-62706E023703}">
                      <ahyp:hlinkClr xmlns:ahyp="http://schemas.microsoft.com/office/drawing/2018/hyperlinkcolor" val="tx"/>
                    </a:ext>
                  </a:extLst>
                </a:hlinkClick>
              </a:rPr>
              <a:t>Promotion of Sustainable Tourism Practices</a:t>
            </a:r>
            <a:r>
              <a:rPr lang="en-US" sz="2200" dirty="0">
                <a:solidFill>
                  <a:srgbClr val="494949"/>
                </a:solidFill>
              </a:rPr>
              <a:t>: </a:t>
            </a:r>
            <a:r>
              <a:rPr lang="en-IE" sz="2200" dirty="0">
                <a:solidFill>
                  <a:srgbClr val="494949"/>
                </a:solidFill>
              </a:rPr>
              <a:t>The Slovenian Tourist Board (</a:t>
            </a:r>
            <a:r>
              <a:rPr lang="en-US" sz="2200" dirty="0">
                <a:solidFill>
                  <a:srgbClr val="494949"/>
                </a:solidFill>
              </a:rPr>
              <a:t>STB promotes Slovenia as a tourist destination and supports innovative tourism projects. It offers awards and recognition to service providers for creative and sustainable tourism initiatives.</a:t>
            </a:r>
            <a:r>
              <a:rPr lang="en-IE" sz="2200" dirty="0">
                <a:solidFill>
                  <a:srgbClr val="494949"/>
                </a:solidFill>
              </a:rPr>
              <a:t> </a:t>
            </a:r>
            <a:r>
              <a:rPr lang="en-US" sz="2200" dirty="0">
                <a:solidFill>
                  <a:srgbClr val="494949"/>
                </a:solidFill>
              </a:rPr>
              <a:t>It manages tourism initiatives, policies, or programs aimed at encouraging environmentally, socially, and economically responsible tourism. </a:t>
            </a:r>
          </a:p>
          <a:p>
            <a:pPr marL="0" indent="0">
              <a:spcAft>
                <a:spcPts val="600"/>
              </a:spcAft>
            </a:pPr>
            <a:r>
              <a:rPr lang="en-US" sz="2200" dirty="0">
                <a:solidFill>
                  <a:srgbClr val="494949"/>
                </a:solidFill>
              </a:rPr>
              <a:t>For </a:t>
            </a:r>
            <a:r>
              <a:rPr lang="en-US" sz="2200" b="1" dirty="0">
                <a:solidFill>
                  <a:srgbClr val="494949"/>
                </a:solidFill>
              </a:rPr>
              <a:t>Alternative Tourism Accommodations (ATAs)</a:t>
            </a:r>
            <a:r>
              <a:rPr lang="en-US" sz="2200" dirty="0">
                <a:solidFill>
                  <a:srgbClr val="494949"/>
                </a:solidFill>
              </a:rPr>
              <a:t>, this promotion can offer </a:t>
            </a:r>
            <a:r>
              <a:rPr lang="en-US" sz="2200" b="1" dirty="0">
                <a:solidFill>
                  <a:srgbClr val="494949"/>
                </a:solidFill>
              </a:rPr>
              <a:t>significant advantages</a:t>
            </a:r>
            <a:r>
              <a:rPr lang="en-US" sz="2200" dirty="0">
                <a:solidFill>
                  <a:srgbClr val="494949"/>
                </a:solidFill>
              </a:rPr>
              <a:t>, including support, visibility, and access to funding. If your ATA (e.g., glamping site, eco-retreat, cultural homestay), you qualify for</a:t>
            </a:r>
            <a:r>
              <a:rPr lang="en-US" sz="2200" b="1" dirty="0">
                <a:solidFill>
                  <a:srgbClr val="494949"/>
                </a:solidFill>
              </a:rPr>
              <a:t> national and EU dedicated co-funded support and awards</a:t>
            </a:r>
            <a:r>
              <a:rPr lang="en-US" sz="2200" dirty="0">
                <a:solidFill>
                  <a:srgbClr val="494949"/>
                </a:solidFill>
              </a:rPr>
              <a:t>, such as:</a:t>
            </a:r>
          </a:p>
          <a:p>
            <a:pPr marL="447675" indent="0"/>
            <a:endParaRPr lang="en-US" sz="2200" dirty="0">
              <a:solidFill>
                <a:srgbClr val="494949"/>
              </a:solidFill>
            </a:endParaRPr>
          </a:p>
        </p:txBody>
      </p:sp>
      <p:sp>
        <p:nvSpPr>
          <p:cNvPr id="33" name="Freeform 28">
            <a:extLst>
              <a:ext uri="{FF2B5EF4-FFF2-40B4-BE49-F238E27FC236}">
                <a16:creationId xmlns:a16="http://schemas.microsoft.com/office/drawing/2014/main" id="{F678BE75-42E5-B636-7CDD-776F6B84116F}"/>
              </a:ext>
            </a:extLst>
          </p:cNvPr>
          <p:cNvSpPr/>
          <p:nvPr/>
        </p:nvSpPr>
        <p:spPr>
          <a:xfrm>
            <a:off x="-15513" y="109727"/>
            <a:ext cx="92738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6E2CC80F-A4E1-4205-CE5F-4A240182695B}"/>
              </a:ext>
            </a:extLst>
          </p:cNvPr>
          <p:cNvSpPr txBox="1">
            <a:spLocks/>
          </p:cNvSpPr>
          <p:nvPr/>
        </p:nvSpPr>
        <p:spPr>
          <a:xfrm>
            <a:off x="1512183" y="263037"/>
            <a:ext cx="734606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hlinkClick r:id="rId4">
                  <a:extLst>
                    <a:ext uri="{A12FA001-AC4F-418D-AE19-62706E023703}">
                      <ahyp:hlinkClr xmlns:ahyp="http://schemas.microsoft.com/office/drawing/2018/hyperlinkcolor" val="tx"/>
                    </a:ext>
                  </a:extLst>
                </a:hlinkClick>
              </a:rPr>
              <a:t>Ministry of Economy, Tourism and Sport</a:t>
            </a:r>
            <a:endParaRPr lang="en-US" sz="3000" b="1" dirty="0"/>
          </a:p>
          <a:p>
            <a:pPr>
              <a:spcBef>
                <a:spcPts val="0"/>
              </a:spcBef>
            </a:pPr>
            <a:r>
              <a:rPr lang="en-US" sz="2400" dirty="0"/>
              <a:t>Co-Financing for Accommodation Quality</a:t>
            </a:r>
          </a:p>
        </p:txBody>
      </p:sp>
      <p:sp>
        <p:nvSpPr>
          <p:cNvPr id="2" name="Flowchart: Alternate Process 1">
            <a:extLst>
              <a:ext uri="{FF2B5EF4-FFF2-40B4-BE49-F238E27FC236}">
                <a16:creationId xmlns:a16="http://schemas.microsoft.com/office/drawing/2014/main" id="{9191B80F-34A7-89FC-DFD2-817B87B30ECB}"/>
              </a:ext>
            </a:extLst>
          </p:cNvPr>
          <p:cNvSpPr/>
          <p:nvPr/>
        </p:nvSpPr>
        <p:spPr>
          <a:xfrm>
            <a:off x="1269608" y="5033865"/>
            <a:ext cx="10098684" cy="1677827"/>
          </a:xfrm>
          <a:prstGeom prst="flowChartAlternateProcess">
            <a:avLst/>
          </a:prstGeom>
          <a:solidFill>
            <a:srgbClr val="0D9390"/>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64886A89-29C8-2F2C-E37B-6379F067E66E}"/>
              </a:ext>
            </a:extLst>
          </p:cNvPr>
          <p:cNvSpPr txBox="1">
            <a:spLocks/>
          </p:cNvSpPr>
          <p:nvPr/>
        </p:nvSpPr>
        <p:spPr>
          <a:xfrm>
            <a:off x="2129980" y="5077266"/>
            <a:ext cx="90963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err="1">
                <a:solidFill>
                  <a:schemeClr val="bg1"/>
                </a:solidFill>
                <a:hlinkClick r:id="rId5">
                  <a:extLst>
                    <a:ext uri="{A12FA001-AC4F-418D-AE19-62706E023703}">
                      <ahyp:hlinkClr xmlns:ahyp="http://schemas.microsoft.com/office/drawing/2018/hyperlinkcolor" val="tx"/>
                    </a:ext>
                  </a:extLst>
                </a:hlinkClick>
              </a:rPr>
              <a:t>Snovalec</a:t>
            </a:r>
            <a:r>
              <a:rPr lang="en-US" sz="2200" b="1" dirty="0">
                <a:solidFill>
                  <a:schemeClr val="bg1"/>
                </a:solidFill>
                <a:hlinkClick r:id="rId5">
                  <a:extLst>
                    <a:ext uri="{A12FA001-AC4F-418D-AE19-62706E023703}">
                      <ahyp:hlinkClr xmlns:ahyp="http://schemas.microsoft.com/office/drawing/2018/hyperlinkcolor" val="tx"/>
                    </a:ext>
                  </a:extLst>
                </a:hlinkClick>
              </a:rPr>
              <a:t> Innovation Awards</a:t>
            </a:r>
            <a:r>
              <a:rPr lang="en-US" sz="2200" b="1" dirty="0">
                <a:solidFill>
                  <a:schemeClr val="bg1"/>
                </a:solidFill>
              </a:rPr>
              <a:t>.</a:t>
            </a:r>
            <a:r>
              <a:rPr lang="en-US" sz="2200" dirty="0">
                <a:solidFill>
                  <a:schemeClr val="bg1"/>
                </a:solidFill>
              </a:rPr>
              <a:t> Provides seed funding and promotion for innovative tourism ideas, up to €5,000, for new concepts. The </a:t>
            </a:r>
            <a:r>
              <a:rPr lang="en-US" sz="2200" dirty="0" err="1">
                <a:solidFill>
                  <a:schemeClr val="bg1"/>
                </a:solidFill>
              </a:rPr>
              <a:t>Snovalec</a:t>
            </a:r>
            <a:r>
              <a:rPr lang="en-US" sz="2200" dirty="0">
                <a:solidFill>
                  <a:schemeClr val="bg1"/>
                </a:solidFill>
              </a:rPr>
              <a:t> Award supports the </a:t>
            </a:r>
            <a:r>
              <a:rPr lang="en-US" sz="2200" dirty="0" err="1">
                <a:solidFill>
                  <a:schemeClr val="bg1"/>
                </a:solidFill>
              </a:rPr>
              <a:t>realisation</a:t>
            </a:r>
            <a:r>
              <a:rPr lang="en-US" sz="2200" dirty="0">
                <a:solidFill>
                  <a:schemeClr val="bg1"/>
                </a:solidFill>
              </a:rPr>
              <a:t> of creative and innovative ideas in tourism. It provides financial, promotional, and professional support to help you bring your innovative tourism idea to life. </a:t>
            </a:r>
          </a:p>
          <a:p>
            <a:pPr marL="104775" indent="0"/>
            <a:endParaRPr lang="en-US" sz="2200" dirty="0">
              <a:solidFill>
                <a:srgbClr val="494949"/>
              </a:solidFill>
            </a:endParaRPr>
          </a:p>
        </p:txBody>
      </p:sp>
      <p:cxnSp>
        <p:nvCxnSpPr>
          <p:cNvPr id="6" name="Straight Connector 5">
            <a:extLst>
              <a:ext uri="{FF2B5EF4-FFF2-40B4-BE49-F238E27FC236}">
                <a16:creationId xmlns:a16="http://schemas.microsoft.com/office/drawing/2014/main" id="{D0BE865A-F9FF-1360-1C1D-022B2C425F67}"/>
              </a:ext>
            </a:extLst>
          </p:cNvPr>
          <p:cNvCxnSpPr/>
          <p:nvPr/>
        </p:nvCxnSpPr>
        <p:spPr>
          <a:xfrm>
            <a:off x="523244" y="5359267"/>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EA139C1-B97A-81DE-677C-986D8A8E6D07}"/>
              </a:ext>
            </a:extLst>
          </p:cNvPr>
          <p:cNvCxnSpPr/>
          <p:nvPr/>
        </p:nvCxnSpPr>
        <p:spPr>
          <a:xfrm>
            <a:off x="503269" y="2847239"/>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051435-E5F3-8203-3941-6664AD4687B1}"/>
              </a:ext>
            </a:extLst>
          </p:cNvPr>
          <p:cNvCxnSpPr>
            <a:cxnSpLocks/>
          </p:cNvCxnSpPr>
          <p:nvPr/>
        </p:nvCxnSpPr>
        <p:spPr>
          <a:xfrm flipH="1">
            <a:off x="505330" y="2843701"/>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43D8821-FEBF-250F-6057-FDC589EA51C1}"/>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74BB7112-7EB7-BF34-3903-722EF9E286E3}"/>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0253AFF2-5945-2EC6-6ED3-60E87EA5D83E}"/>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4" name="Graphic 3" descr="Target with solid fill">
            <a:extLst>
              <a:ext uri="{FF2B5EF4-FFF2-40B4-BE49-F238E27FC236}">
                <a16:creationId xmlns:a16="http://schemas.microsoft.com/office/drawing/2014/main" id="{C0C9F8B7-C2F8-7B03-97B3-82493F128C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47026" y="1392608"/>
            <a:ext cx="633914" cy="633914"/>
          </a:xfrm>
          <a:prstGeom prst="rect">
            <a:avLst/>
          </a:prstGeom>
        </p:spPr>
      </p:pic>
      <p:pic>
        <p:nvPicPr>
          <p:cNvPr id="7" name="Graphic 6" descr="Share with solid fill">
            <a:extLst>
              <a:ext uri="{FF2B5EF4-FFF2-40B4-BE49-F238E27FC236}">
                <a16:creationId xmlns:a16="http://schemas.microsoft.com/office/drawing/2014/main" id="{BB2C7D7D-8330-E07A-C539-33B701CA91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7026" y="5033865"/>
            <a:ext cx="650804" cy="650804"/>
          </a:xfrm>
          <a:prstGeom prst="rect">
            <a:avLst/>
          </a:prstGeom>
        </p:spPr>
      </p:pic>
      <p:pic>
        <p:nvPicPr>
          <p:cNvPr id="21506" name="Picture 2" descr="Slovenian Tourist Board | One Planet network">
            <a:extLst>
              <a:ext uri="{FF2B5EF4-FFF2-40B4-BE49-F238E27FC236}">
                <a16:creationId xmlns:a16="http://schemas.microsoft.com/office/drawing/2014/main" id="{104B4DA3-7829-08DE-890E-4A2FCBB09B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77736" y="57871"/>
            <a:ext cx="3070207" cy="107740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FF8D45BA-3B27-0EC0-D012-97459BCD512F}"/>
              </a:ext>
            </a:extLst>
          </p:cNvPr>
          <p:cNvCxnSpPr>
            <a:cxnSpLocks/>
          </p:cNvCxnSpPr>
          <p:nvPr/>
        </p:nvCxnSpPr>
        <p:spPr>
          <a:xfrm flipV="1">
            <a:off x="503269" y="1123333"/>
            <a:ext cx="0" cy="187630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902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1CCF6-4843-0422-1AF3-2B97BE8C2D61}"/>
            </a:ext>
          </a:extLst>
        </p:cNvPr>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0AF9002E-9A7F-2461-1FB1-176BF979DCD2}"/>
              </a:ext>
            </a:extLst>
          </p:cNvPr>
          <p:cNvSpPr/>
          <p:nvPr/>
        </p:nvSpPr>
        <p:spPr>
          <a:xfrm>
            <a:off x="1435368" y="130023"/>
            <a:ext cx="10098684" cy="3390059"/>
          </a:xfrm>
          <a:prstGeom prst="flowChartAlternateProcess">
            <a:avLst/>
          </a:prstGeom>
          <a:solidFill>
            <a:srgbClr val="0D9390"/>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047FD47-673C-2FB1-2A9F-29E2472D5E7C}"/>
              </a:ext>
            </a:extLst>
          </p:cNvPr>
          <p:cNvSpPr txBox="1">
            <a:spLocks/>
          </p:cNvSpPr>
          <p:nvPr/>
        </p:nvSpPr>
        <p:spPr>
          <a:xfrm>
            <a:off x="2295740" y="173425"/>
            <a:ext cx="90963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chemeClr val="bg1"/>
                </a:solidFill>
                <a:hlinkClick r:id="rId3">
                  <a:extLst>
                    <a:ext uri="{A12FA001-AC4F-418D-AE19-62706E023703}">
                      <ahyp:hlinkClr xmlns:ahyp="http://schemas.microsoft.com/office/drawing/2018/hyperlinkcolor" val="tx"/>
                    </a:ext>
                  </a:extLst>
                </a:hlinkClick>
              </a:rPr>
              <a:t>Eko </a:t>
            </a:r>
            <a:r>
              <a:rPr lang="en-US" sz="2200" b="1" dirty="0" err="1">
                <a:solidFill>
                  <a:schemeClr val="bg1"/>
                </a:solidFill>
                <a:hlinkClick r:id="rId3">
                  <a:extLst>
                    <a:ext uri="{A12FA001-AC4F-418D-AE19-62706E023703}">
                      <ahyp:hlinkClr xmlns:ahyp="http://schemas.microsoft.com/office/drawing/2018/hyperlinkcolor" val="tx"/>
                    </a:ext>
                  </a:extLst>
                </a:hlinkClick>
              </a:rPr>
              <a:t>Sklad</a:t>
            </a:r>
            <a:r>
              <a:rPr lang="en-US" sz="2200" b="1" dirty="0">
                <a:solidFill>
                  <a:schemeClr val="bg1"/>
                </a:solidFill>
                <a:hlinkClick r:id="rId3">
                  <a:extLst>
                    <a:ext uri="{A12FA001-AC4F-418D-AE19-62706E023703}">
                      <ahyp:hlinkClr xmlns:ahyp="http://schemas.microsoft.com/office/drawing/2018/hyperlinkcolor" val="tx"/>
                    </a:ext>
                  </a:extLst>
                </a:hlinkClick>
              </a:rPr>
              <a:t> </a:t>
            </a:r>
            <a:r>
              <a:rPr lang="en-US" sz="2200" dirty="0">
                <a:solidFill>
                  <a:schemeClr val="bg1"/>
                </a:solidFill>
              </a:rPr>
              <a:t>is Slovenia's Environmental Public Fund, promoting environmental protection by offering financial incentives, including soft loans and grants, for various environmental investments. </a:t>
            </a:r>
            <a:r>
              <a:rPr lang="en-US" sz="2200" dirty="0">
                <a:solidFill>
                  <a:schemeClr val="bg1"/>
                </a:solidFill>
                <a:hlinkClick r:id="rId4">
                  <a:extLst>
                    <a:ext uri="{A12FA001-AC4F-418D-AE19-62706E023703}">
                      <ahyp:hlinkClr xmlns:ahyp="http://schemas.microsoft.com/office/drawing/2018/hyperlinkcolor" val="tx"/>
                    </a:ext>
                  </a:extLst>
                </a:hlinkClick>
              </a:rPr>
              <a:t>Eco-fund</a:t>
            </a:r>
            <a:r>
              <a:rPr lang="en-US" sz="2200" dirty="0">
                <a:solidFill>
                  <a:schemeClr val="bg1"/>
                </a:solidFill>
              </a:rPr>
              <a:t> offering loans, grants and subsidies for </a:t>
            </a:r>
            <a:r>
              <a:rPr lang="en-IE" sz="2200" dirty="0">
                <a:solidFill>
                  <a:schemeClr val="bg1"/>
                </a:solidFill>
              </a:rPr>
              <a:t>efficiency improvements, renewable energy installations, and sustainable construction.</a:t>
            </a:r>
          </a:p>
          <a:p>
            <a:pPr marL="0" indent="0">
              <a:spcAft>
                <a:spcPts val="600"/>
              </a:spcAft>
            </a:pPr>
            <a:r>
              <a:rPr lang="en-IE" sz="2200" b="1" dirty="0">
                <a:solidFill>
                  <a:schemeClr val="bg1"/>
                </a:solidFill>
                <a:hlinkClick r:id="rId5">
                  <a:extLst>
                    <a:ext uri="{A12FA001-AC4F-418D-AE19-62706E023703}">
                      <ahyp:hlinkClr xmlns:ahyp="http://schemas.microsoft.com/office/drawing/2018/hyperlinkcolor" val="tx"/>
                    </a:ext>
                  </a:extLst>
                </a:hlinkClick>
              </a:rPr>
              <a:t>Example: </a:t>
            </a:r>
            <a:r>
              <a:rPr lang="en-US" sz="2200" dirty="0">
                <a:solidFill>
                  <a:schemeClr val="bg1"/>
                </a:solidFill>
              </a:rPr>
              <a:t>The fund has supported the energy renovation of old buildings, thereby enhancing energy efficiency and promoting environmental sustainability. Apply for </a:t>
            </a:r>
            <a:r>
              <a:rPr lang="en-US" sz="2200" b="1" dirty="0">
                <a:solidFill>
                  <a:schemeClr val="bg1"/>
                </a:solidFill>
              </a:rPr>
              <a:t>LEADER or Rural Development grants</a:t>
            </a:r>
            <a:r>
              <a:rPr lang="en-US" sz="2200" dirty="0">
                <a:solidFill>
                  <a:schemeClr val="bg1"/>
                </a:solidFill>
              </a:rPr>
              <a:t> for rural or nature-integrated tourism co-funding</a:t>
            </a:r>
          </a:p>
          <a:p>
            <a:pPr marL="104775" indent="0"/>
            <a:endParaRPr lang="en-US" sz="2200" dirty="0">
              <a:solidFill>
                <a:srgbClr val="494949"/>
              </a:solidFill>
            </a:endParaRPr>
          </a:p>
        </p:txBody>
      </p:sp>
      <p:cxnSp>
        <p:nvCxnSpPr>
          <p:cNvPr id="16" name="Straight Connector 15">
            <a:extLst>
              <a:ext uri="{FF2B5EF4-FFF2-40B4-BE49-F238E27FC236}">
                <a16:creationId xmlns:a16="http://schemas.microsoft.com/office/drawing/2014/main" id="{604C9882-3CBF-B22F-4F58-75970732EB91}"/>
              </a:ext>
            </a:extLst>
          </p:cNvPr>
          <p:cNvCxnSpPr>
            <a:cxnSpLocks/>
          </p:cNvCxnSpPr>
          <p:nvPr/>
        </p:nvCxnSpPr>
        <p:spPr>
          <a:xfrm>
            <a:off x="578157" y="973007"/>
            <a:ext cx="857211"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81797D-2E69-C03A-089B-FAD7C545D735}"/>
              </a:ext>
            </a:extLst>
          </p:cNvPr>
          <p:cNvCxnSpPr>
            <a:cxnSpLocks/>
          </p:cNvCxnSpPr>
          <p:nvPr/>
        </p:nvCxnSpPr>
        <p:spPr>
          <a:xfrm>
            <a:off x="594699" y="962845"/>
            <a:ext cx="63249" cy="3732661"/>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Share with solid fill">
            <a:extLst>
              <a:ext uri="{FF2B5EF4-FFF2-40B4-BE49-F238E27FC236}">
                <a16:creationId xmlns:a16="http://schemas.microsoft.com/office/drawing/2014/main" id="{B3277EFB-CA06-B55D-9B8C-2EC7DC07C4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5313" y="183866"/>
            <a:ext cx="650804" cy="650804"/>
          </a:xfrm>
          <a:prstGeom prst="rect">
            <a:avLst/>
          </a:prstGeom>
        </p:spPr>
      </p:pic>
      <p:cxnSp>
        <p:nvCxnSpPr>
          <p:cNvPr id="5" name="Straight Connector 4">
            <a:extLst>
              <a:ext uri="{FF2B5EF4-FFF2-40B4-BE49-F238E27FC236}">
                <a16:creationId xmlns:a16="http://schemas.microsoft.com/office/drawing/2014/main" id="{51AFDDF2-4015-88A1-C60F-FF947B9A3853}"/>
              </a:ext>
            </a:extLst>
          </p:cNvPr>
          <p:cNvCxnSpPr>
            <a:cxnSpLocks/>
          </p:cNvCxnSpPr>
          <p:nvPr/>
        </p:nvCxnSpPr>
        <p:spPr>
          <a:xfrm flipH="1" flipV="1">
            <a:off x="578157" y="0"/>
            <a:ext cx="9525" cy="962845"/>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
        <p:nvSpPr>
          <p:cNvPr id="10" name="Flowchart: Alternate Process 9">
            <a:extLst>
              <a:ext uri="{FF2B5EF4-FFF2-40B4-BE49-F238E27FC236}">
                <a16:creationId xmlns:a16="http://schemas.microsoft.com/office/drawing/2014/main" id="{76FF4916-0096-8668-F1E1-388C04AF7745}"/>
              </a:ext>
            </a:extLst>
          </p:cNvPr>
          <p:cNvSpPr/>
          <p:nvPr/>
        </p:nvSpPr>
        <p:spPr>
          <a:xfrm>
            <a:off x="1430235" y="3668099"/>
            <a:ext cx="10098684" cy="2413526"/>
          </a:xfrm>
          <a:prstGeom prst="flowChartAlternateProcess">
            <a:avLst/>
          </a:prstGeom>
          <a:solidFill>
            <a:srgbClr val="0D9390"/>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5">
            <a:extLst>
              <a:ext uri="{FF2B5EF4-FFF2-40B4-BE49-F238E27FC236}">
                <a16:creationId xmlns:a16="http://schemas.microsoft.com/office/drawing/2014/main" id="{77ECB6CC-CA38-1B8E-751E-53193DF3019B}"/>
              </a:ext>
            </a:extLst>
          </p:cNvPr>
          <p:cNvSpPr txBox="1">
            <a:spLocks/>
          </p:cNvSpPr>
          <p:nvPr/>
        </p:nvSpPr>
        <p:spPr>
          <a:xfrm>
            <a:off x="2290607" y="3839348"/>
            <a:ext cx="90963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b="1" dirty="0" err="1">
                <a:solidFill>
                  <a:schemeClr val="bg1"/>
                </a:solidFill>
                <a:hlinkClick r:id="rId8">
                  <a:extLst>
                    <a:ext uri="{A12FA001-AC4F-418D-AE19-62706E023703}">
                      <ahyp:hlinkClr xmlns:ahyp="http://schemas.microsoft.com/office/drawing/2018/hyperlinkcolor" val="tx"/>
                    </a:ext>
                  </a:extLst>
                </a:hlinkClick>
              </a:rPr>
              <a:t>Podjetniški</a:t>
            </a:r>
            <a:r>
              <a:rPr lang="en-IE" sz="2200" b="1" dirty="0">
                <a:solidFill>
                  <a:schemeClr val="bg1"/>
                </a:solidFill>
                <a:hlinkClick r:id="rId8">
                  <a:extLst>
                    <a:ext uri="{A12FA001-AC4F-418D-AE19-62706E023703}">
                      <ahyp:hlinkClr xmlns:ahyp="http://schemas.microsoft.com/office/drawing/2018/hyperlinkcolor" val="tx"/>
                    </a:ext>
                  </a:extLst>
                </a:hlinkClick>
              </a:rPr>
              <a:t> </a:t>
            </a:r>
            <a:r>
              <a:rPr lang="en-IE" sz="2200" b="1" dirty="0" err="1">
                <a:solidFill>
                  <a:schemeClr val="bg1"/>
                </a:solidFill>
                <a:hlinkClick r:id="rId8">
                  <a:extLst>
                    <a:ext uri="{A12FA001-AC4F-418D-AE19-62706E023703}">
                      <ahyp:hlinkClr xmlns:ahyp="http://schemas.microsoft.com/office/drawing/2018/hyperlinkcolor" val="tx"/>
                    </a:ext>
                  </a:extLst>
                </a:hlinkClick>
              </a:rPr>
              <a:t>Sklad</a:t>
            </a:r>
            <a:r>
              <a:rPr lang="en-IE" sz="2200" b="1" dirty="0">
                <a:solidFill>
                  <a:schemeClr val="bg1"/>
                </a:solidFill>
                <a:hlinkClick r:id="rId8">
                  <a:extLst>
                    <a:ext uri="{A12FA001-AC4F-418D-AE19-62706E023703}">
                      <ahyp:hlinkClr xmlns:ahyp="http://schemas.microsoft.com/office/drawing/2018/hyperlinkcolor" val="tx"/>
                    </a:ext>
                  </a:extLst>
                </a:hlinkClick>
              </a:rPr>
              <a:t> (SEF) </a:t>
            </a:r>
            <a:r>
              <a:rPr lang="en-US" sz="2200" dirty="0">
                <a:solidFill>
                  <a:schemeClr val="bg1"/>
                </a:solidFill>
              </a:rPr>
              <a:t>provides startup grants and microloans for SMEs and eco-businesses.</a:t>
            </a:r>
          </a:p>
          <a:p>
            <a:pPr marL="0" indent="0">
              <a:spcAft>
                <a:spcPts val="600"/>
              </a:spcAft>
            </a:pPr>
            <a:r>
              <a:rPr lang="en-US" sz="2200" b="1" dirty="0">
                <a:solidFill>
                  <a:schemeClr val="bg1"/>
                </a:solidFill>
                <a:hlinkClick r:id="rId9">
                  <a:extLst>
                    <a:ext uri="{A12FA001-AC4F-418D-AE19-62706E023703}">
                      <ahyp:hlinkClr xmlns:ahyp="http://schemas.microsoft.com/office/drawing/2018/hyperlinkcolor" val="tx"/>
                    </a:ext>
                  </a:extLst>
                </a:hlinkClick>
              </a:rPr>
              <a:t>Green Scheme of Slovenian Tourism (ZSST). </a:t>
            </a:r>
            <a:r>
              <a:rPr lang="en-US" sz="2200" dirty="0">
                <a:solidFill>
                  <a:schemeClr val="bg1"/>
                </a:solidFill>
              </a:rPr>
              <a:t>The GSST is a national certification program promoting sustainable tourism. It provides tools and professional assistance for developing destinations and tourism businesses, including </a:t>
            </a:r>
            <a:r>
              <a:rPr lang="en-US" sz="2000" dirty="0">
                <a:solidFill>
                  <a:schemeClr val="bg1"/>
                </a:solidFill>
              </a:rPr>
              <a:t>accommodation, to assess and improve their sustainability performance.</a:t>
            </a:r>
            <a:endParaRPr lang="en-US" sz="2000" b="1" dirty="0">
              <a:solidFill>
                <a:schemeClr val="bg1"/>
              </a:solidFill>
            </a:endParaRPr>
          </a:p>
          <a:p>
            <a:pPr marL="104775" indent="0"/>
            <a:endParaRPr lang="en-US" sz="2200" dirty="0">
              <a:solidFill>
                <a:schemeClr val="bg1"/>
              </a:solidFill>
            </a:endParaRPr>
          </a:p>
        </p:txBody>
      </p:sp>
      <p:pic>
        <p:nvPicPr>
          <p:cNvPr id="12" name="Graphic 11" descr="Share with solid fill">
            <a:extLst>
              <a:ext uri="{FF2B5EF4-FFF2-40B4-BE49-F238E27FC236}">
                <a16:creationId xmlns:a16="http://schemas.microsoft.com/office/drawing/2014/main" id="{7CBD28B3-1503-964B-76D9-060531065B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4936" y="3830305"/>
            <a:ext cx="650804" cy="650804"/>
          </a:xfrm>
          <a:prstGeom prst="rect">
            <a:avLst/>
          </a:prstGeom>
        </p:spPr>
      </p:pic>
      <p:pic>
        <p:nvPicPr>
          <p:cNvPr id="13" name="Graphic 12" descr="Share with solid fill">
            <a:extLst>
              <a:ext uri="{FF2B5EF4-FFF2-40B4-BE49-F238E27FC236}">
                <a16:creationId xmlns:a16="http://schemas.microsoft.com/office/drawing/2014/main" id="{37B680AB-BF63-A2BD-9DE7-039C0640F9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39803" y="4618212"/>
            <a:ext cx="650804" cy="650804"/>
          </a:xfrm>
          <a:prstGeom prst="rect">
            <a:avLst/>
          </a:prstGeom>
        </p:spPr>
      </p:pic>
      <p:cxnSp>
        <p:nvCxnSpPr>
          <p:cNvPr id="14" name="Straight Connector 13">
            <a:extLst>
              <a:ext uri="{FF2B5EF4-FFF2-40B4-BE49-F238E27FC236}">
                <a16:creationId xmlns:a16="http://schemas.microsoft.com/office/drawing/2014/main" id="{C932BF3D-0092-247F-D09F-7F2AE6985625}"/>
              </a:ext>
            </a:extLst>
          </p:cNvPr>
          <p:cNvCxnSpPr>
            <a:cxnSpLocks/>
          </p:cNvCxnSpPr>
          <p:nvPr/>
        </p:nvCxnSpPr>
        <p:spPr>
          <a:xfrm>
            <a:off x="657948" y="4695506"/>
            <a:ext cx="777420"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C131DA9-DA16-637E-7E77-F8CE366A5B8C}"/>
              </a:ext>
            </a:extLst>
          </p:cNvPr>
          <p:cNvSpPr txBox="1"/>
          <p:nvPr/>
        </p:nvSpPr>
        <p:spPr>
          <a:xfrm>
            <a:off x="1430235" y="6038244"/>
            <a:ext cx="5673067" cy="646331"/>
          </a:xfrm>
          <a:prstGeom prst="rect">
            <a:avLst/>
          </a:prstGeom>
          <a:noFill/>
        </p:spPr>
        <p:txBody>
          <a:bodyPr wrap="square">
            <a:spAutoFit/>
          </a:bodyPr>
          <a:lstStyle/>
          <a:p>
            <a:r>
              <a:rPr lang="en-US" b="1" i="1" dirty="0">
                <a:solidFill>
                  <a:srgbClr val="494949"/>
                </a:solidFill>
                <a:latin typeface="Google Sans"/>
              </a:rPr>
              <a:t>Recommended Reading</a:t>
            </a:r>
          </a:p>
          <a:p>
            <a:pPr marL="285750" indent="-285750">
              <a:buFont typeface="Arial" panose="020B0604020202020204" pitchFamily="34" charset="0"/>
              <a:buChar char="•"/>
            </a:pPr>
            <a:r>
              <a:rPr lang="en-US" dirty="0">
                <a:solidFill>
                  <a:srgbClr val="0D9390"/>
                </a:solidFill>
                <a:hlinkClick r:id="rId10">
                  <a:extLst>
                    <a:ext uri="{A12FA001-AC4F-418D-AE19-62706E023703}">
                      <ahyp:hlinkClr xmlns:ahyp="http://schemas.microsoft.com/office/drawing/2018/hyperlinkcolor" val="tx"/>
                    </a:ext>
                  </a:extLst>
                </a:hlinkClick>
              </a:rPr>
              <a:t>Slovenia Tourism Strategy 2022-2028</a:t>
            </a:r>
            <a:endParaRPr lang="en-US" dirty="0">
              <a:solidFill>
                <a:srgbClr val="0D9390"/>
              </a:solidFill>
            </a:endParaRPr>
          </a:p>
        </p:txBody>
      </p:sp>
      <p:pic>
        <p:nvPicPr>
          <p:cNvPr id="22" name="Picture 21">
            <a:extLst>
              <a:ext uri="{FF2B5EF4-FFF2-40B4-BE49-F238E27FC236}">
                <a16:creationId xmlns:a16="http://schemas.microsoft.com/office/drawing/2014/main" id="{5E9B4794-691D-4F0F-DE48-E420DB6BCA6F}"/>
              </a:ext>
            </a:extLst>
          </p:cNvPr>
          <p:cNvPicPr>
            <a:picLocks noChangeAspect="1"/>
          </p:cNvPicPr>
          <p:nvPr/>
        </p:nvPicPr>
        <p:blipFill>
          <a:blip r:embed="rId11"/>
          <a:stretch>
            <a:fillRect/>
          </a:stretch>
        </p:blipFill>
        <p:spPr>
          <a:xfrm>
            <a:off x="507115" y="5825135"/>
            <a:ext cx="850589" cy="846711"/>
          </a:xfrm>
          <a:prstGeom prst="rect">
            <a:avLst/>
          </a:prstGeom>
        </p:spPr>
      </p:pic>
      <p:sp>
        <p:nvSpPr>
          <p:cNvPr id="23" name="TextBox 22">
            <a:extLst>
              <a:ext uri="{FF2B5EF4-FFF2-40B4-BE49-F238E27FC236}">
                <a16:creationId xmlns:a16="http://schemas.microsoft.com/office/drawing/2014/main" id="{28670937-450C-CB28-637E-C45FDEEA72A7}"/>
              </a:ext>
            </a:extLst>
          </p:cNvPr>
          <p:cNvSpPr txBox="1"/>
          <p:nvPr/>
        </p:nvSpPr>
        <p:spPr>
          <a:xfrm>
            <a:off x="5699256" y="6033674"/>
            <a:ext cx="7635744" cy="646331"/>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D9390"/>
                </a:solidFill>
                <a:hlinkClick r:id="rId12">
                  <a:extLst>
                    <a:ext uri="{A12FA001-AC4F-418D-AE19-62706E023703}">
                      <ahyp:hlinkClr xmlns:ahyp="http://schemas.microsoft.com/office/drawing/2018/hyperlinkcolor" val="tx"/>
                    </a:ext>
                  </a:extLst>
                </a:hlinkClick>
              </a:rPr>
              <a:t>Welcome to Slovenian Tourist Board Business Sites</a:t>
            </a:r>
            <a:endParaRPr lang="en-US" dirty="0">
              <a:solidFill>
                <a:srgbClr val="0D9390"/>
              </a:solidFill>
            </a:endParaRPr>
          </a:p>
          <a:p>
            <a:pPr marL="285750" indent="-285750">
              <a:buFont typeface="Arial" panose="020B0604020202020204" pitchFamily="34" charset="0"/>
              <a:buChar char="•"/>
            </a:pPr>
            <a:r>
              <a:rPr lang="en-IE" dirty="0">
                <a:solidFill>
                  <a:srgbClr val="0D9390"/>
                </a:solidFill>
                <a:hlinkClick r:id="rId13">
                  <a:extLst>
                    <a:ext uri="{A12FA001-AC4F-418D-AE19-62706E023703}">
                      <ahyp:hlinkClr xmlns:ahyp="http://schemas.microsoft.com/office/drawing/2018/hyperlinkcolor" val="tx"/>
                    </a:ext>
                  </a:extLst>
                </a:hlinkClick>
              </a:rPr>
              <a:t>SEJALEC – Innovation Winners 2024</a:t>
            </a:r>
            <a:endParaRPr lang="en-US" dirty="0">
              <a:solidFill>
                <a:srgbClr val="0D9390"/>
              </a:solidFill>
            </a:endParaRPr>
          </a:p>
        </p:txBody>
      </p:sp>
    </p:spTree>
    <p:extLst>
      <p:ext uri="{BB962C8B-B14F-4D97-AF65-F5344CB8AC3E}">
        <p14:creationId xmlns:p14="http://schemas.microsoft.com/office/powerpoint/2010/main" val="1144560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6A0D9-1EE3-3A85-0FFF-210D788BDE8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4AB62EE-AEFF-2F56-BB74-3F6987659251}"/>
              </a:ext>
            </a:extLst>
          </p:cNvPr>
          <p:cNvSpPr/>
          <p:nvPr/>
        </p:nvSpPr>
        <p:spPr>
          <a:xfrm>
            <a:off x="1419695" y="1245371"/>
            <a:ext cx="10029648" cy="275443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3C510A0-FCC4-A7F3-5C30-C62389F104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A4AC598F-E2FF-FC9E-C17E-3D37E91BF5FF}"/>
              </a:ext>
            </a:extLst>
          </p:cNvPr>
          <p:cNvSpPr txBox="1">
            <a:spLocks/>
          </p:cNvSpPr>
          <p:nvPr/>
        </p:nvSpPr>
        <p:spPr>
          <a:xfrm>
            <a:off x="2182532" y="1372673"/>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Objective: </a:t>
            </a:r>
            <a:r>
              <a:rPr lang="en-US" sz="2200" b="1" dirty="0">
                <a:solidFill>
                  <a:srgbClr val="494949"/>
                </a:solidFill>
                <a:hlinkClick r:id="rId5">
                  <a:extLst>
                    <a:ext uri="{A12FA001-AC4F-418D-AE19-62706E023703}">
                      <ahyp:hlinkClr xmlns:ahyp="http://schemas.microsoft.com/office/drawing/2018/hyperlinkcolor" val="tx"/>
                    </a:ext>
                  </a:extLst>
                </a:hlinkClick>
              </a:rPr>
              <a:t>SPIRIT Slovenia </a:t>
            </a:r>
            <a:r>
              <a:rPr lang="en-US" sz="2200" dirty="0">
                <a:solidFill>
                  <a:srgbClr val="494949"/>
                </a:solidFill>
              </a:rPr>
              <a:t>is the public agency that promotes entrepreneurship, </a:t>
            </a:r>
            <a:r>
              <a:rPr lang="en-US" sz="2200" dirty="0" err="1">
                <a:solidFill>
                  <a:srgbClr val="494949"/>
                </a:solidFill>
              </a:rPr>
              <a:t>internationalisation</a:t>
            </a:r>
            <a:r>
              <a:rPr lang="en-US" sz="2200" dirty="0">
                <a:solidFill>
                  <a:srgbClr val="494949"/>
                </a:solidFill>
              </a:rPr>
              <a:t>, foreign investment and technology. Offers assistance in entering foreign markets and connecting with investors. Since 2023, it has also been involved in </a:t>
            </a:r>
            <a:r>
              <a:rPr lang="en-US" sz="2200" b="1" dirty="0">
                <a:solidFill>
                  <a:srgbClr val="494949"/>
                </a:solidFill>
              </a:rPr>
              <a:t>tourism promotion</a:t>
            </a:r>
            <a:r>
              <a:rPr lang="en-US" sz="2200" dirty="0">
                <a:solidFill>
                  <a:srgbClr val="494949"/>
                </a:solidFill>
              </a:rPr>
              <a:t>. In 2024, SPIRIT paid out </a:t>
            </a:r>
            <a:r>
              <a:rPr lang="en-US" sz="2200" b="1" dirty="0">
                <a:solidFill>
                  <a:srgbClr val="494949"/>
                </a:solidFill>
              </a:rPr>
              <a:t>€30 million </a:t>
            </a:r>
            <a:r>
              <a:rPr lang="en-US" sz="2200" dirty="0">
                <a:solidFill>
                  <a:srgbClr val="494949"/>
                </a:solidFill>
              </a:rPr>
              <a:t>in incentives to businesses.</a:t>
            </a:r>
          </a:p>
          <a:p>
            <a:pPr marL="0" indent="0">
              <a:spcAft>
                <a:spcPts val="600"/>
              </a:spcAft>
            </a:pPr>
            <a:r>
              <a:rPr lang="en-US" sz="2200" dirty="0">
                <a:solidFill>
                  <a:srgbClr val="494949"/>
                </a:solidFill>
              </a:rPr>
              <a:t>It provides comprehensive support to businesses, including financial incentives, strategic guidance, and assistance in expanding into foreign markets.</a:t>
            </a:r>
          </a:p>
          <a:p>
            <a:pPr marL="104775" indent="0">
              <a:spcBef>
                <a:spcPts val="600"/>
              </a:spcBef>
            </a:pPr>
            <a:endParaRPr lang="en-US" sz="2200" dirty="0">
              <a:solidFill>
                <a:srgbClr val="494949"/>
              </a:solidFill>
            </a:endParaRPr>
          </a:p>
        </p:txBody>
      </p:sp>
      <p:sp>
        <p:nvSpPr>
          <p:cNvPr id="33" name="Freeform 28">
            <a:extLst>
              <a:ext uri="{FF2B5EF4-FFF2-40B4-BE49-F238E27FC236}">
                <a16:creationId xmlns:a16="http://schemas.microsoft.com/office/drawing/2014/main" id="{69C77AED-3B85-3CE0-C419-2FC9522D7A35}"/>
              </a:ext>
            </a:extLst>
          </p:cNvPr>
          <p:cNvSpPr/>
          <p:nvPr/>
        </p:nvSpPr>
        <p:spPr>
          <a:xfrm>
            <a:off x="0" y="136796"/>
            <a:ext cx="11367052"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239AFF3-283D-293B-6EBC-2F566BC6794B}"/>
              </a:ext>
            </a:extLst>
          </p:cNvPr>
          <p:cNvSpPr txBox="1">
            <a:spLocks/>
          </p:cNvSpPr>
          <p:nvPr/>
        </p:nvSpPr>
        <p:spPr>
          <a:xfrm>
            <a:off x="1428865" y="299929"/>
            <a:ext cx="1066110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a:t>SPIRIT Slovenia </a:t>
            </a:r>
          </a:p>
          <a:p>
            <a:pPr>
              <a:spcBef>
                <a:spcPts val="600"/>
              </a:spcBef>
            </a:pPr>
            <a:r>
              <a:rPr lang="en-US" sz="2800" dirty="0"/>
              <a:t>Business Development Agency</a:t>
            </a:r>
          </a:p>
        </p:txBody>
      </p:sp>
      <p:pic>
        <p:nvPicPr>
          <p:cNvPr id="32" name="Graphic 31" descr="Target with solid fill">
            <a:extLst>
              <a:ext uri="{FF2B5EF4-FFF2-40B4-BE49-F238E27FC236}">
                <a16:creationId xmlns:a16="http://schemas.microsoft.com/office/drawing/2014/main" id="{A1E46585-9654-34CA-9498-0CDF1E73C9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0355" y="1343419"/>
            <a:ext cx="633914" cy="633914"/>
          </a:xfrm>
          <a:prstGeom prst="rect">
            <a:avLst/>
          </a:prstGeom>
        </p:spPr>
      </p:pic>
      <p:sp>
        <p:nvSpPr>
          <p:cNvPr id="25" name="Flowchart: Alternate Process 24">
            <a:extLst>
              <a:ext uri="{FF2B5EF4-FFF2-40B4-BE49-F238E27FC236}">
                <a16:creationId xmlns:a16="http://schemas.microsoft.com/office/drawing/2014/main" id="{CF427875-BFD3-0DFB-43DD-27DFEEEA6186}"/>
              </a:ext>
            </a:extLst>
          </p:cNvPr>
          <p:cNvSpPr/>
          <p:nvPr/>
        </p:nvSpPr>
        <p:spPr>
          <a:xfrm>
            <a:off x="1955506" y="4146683"/>
            <a:ext cx="10029647" cy="241138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2F5297DE-3FDD-E8C1-A13D-2DA3C47E5E81}"/>
              </a:ext>
            </a:extLst>
          </p:cNvPr>
          <p:cNvSpPr txBox="1">
            <a:spLocks/>
          </p:cNvSpPr>
          <p:nvPr/>
        </p:nvSpPr>
        <p:spPr>
          <a:xfrm>
            <a:off x="2711930" y="4276405"/>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Example: </a:t>
            </a:r>
            <a:r>
              <a:rPr lang="en-US" sz="2200" dirty="0">
                <a:solidFill>
                  <a:srgbClr val="494949"/>
                </a:solidFill>
              </a:rPr>
              <a:t>An eco-resort aiming to attract international tourists could </a:t>
            </a:r>
            <a:r>
              <a:rPr lang="en-US" sz="2200" dirty="0" err="1">
                <a:solidFill>
                  <a:srgbClr val="494949"/>
                </a:solidFill>
              </a:rPr>
              <a:t>utilise</a:t>
            </a:r>
            <a:r>
              <a:rPr lang="en-US" sz="2200" dirty="0">
                <a:solidFill>
                  <a:srgbClr val="494949"/>
                </a:solidFill>
              </a:rPr>
              <a:t> SPIRIT's services for market expansion. It runs programs and publishes </a:t>
            </a:r>
            <a:r>
              <a:rPr lang="en-US" sz="2200" dirty="0" err="1">
                <a:solidFill>
                  <a:srgbClr val="494949"/>
                </a:solidFill>
              </a:rPr>
              <a:t>razpisi</a:t>
            </a:r>
            <a:r>
              <a:rPr lang="en-US" sz="2200" dirty="0">
                <a:solidFill>
                  <a:srgbClr val="494949"/>
                </a:solidFill>
              </a:rPr>
              <a:t> for tourism (especially from the Recovery Plan funds). </a:t>
            </a:r>
          </a:p>
          <a:p>
            <a:pPr marL="0" indent="0">
              <a:spcAft>
                <a:spcPts val="600"/>
              </a:spcAft>
            </a:pPr>
            <a:r>
              <a:rPr lang="en-US" sz="2200" dirty="0">
                <a:solidFill>
                  <a:srgbClr val="494949"/>
                </a:solidFill>
              </a:rPr>
              <a:t>Check their </a:t>
            </a:r>
            <a:r>
              <a:rPr lang="en-US" sz="2200" dirty="0">
                <a:solidFill>
                  <a:srgbClr val="494949"/>
                </a:solidFill>
                <a:hlinkClick r:id="rId8">
                  <a:extLst>
                    <a:ext uri="{A12FA001-AC4F-418D-AE19-62706E023703}">
                      <ahyp:hlinkClr xmlns:ahyp="http://schemas.microsoft.com/office/drawing/2018/hyperlinkcolor" val="tx"/>
                    </a:ext>
                  </a:extLst>
                </a:hlinkClick>
              </a:rPr>
              <a:t>business portal </a:t>
            </a:r>
            <a:r>
              <a:rPr lang="en-US" sz="2200" dirty="0">
                <a:solidFill>
                  <a:srgbClr val="494949"/>
                </a:solidFill>
              </a:rPr>
              <a:t>or news section for ‘calls’ such as digital transformation in tourism, etc. They also often have a list of all </a:t>
            </a:r>
            <a:r>
              <a:rPr lang="en-US" sz="2200" b="1" dirty="0">
                <a:solidFill>
                  <a:srgbClr val="494949"/>
                </a:solidFill>
              </a:rPr>
              <a:t>current incentives</a:t>
            </a:r>
            <a:r>
              <a:rPr lang="en-US" sz="2200" dirty="0">
                <a:solidFill>
                  <a:srgbClr val="494949"/>
                </a:solidFill>
              </a:rPr>
              <a:t> on offer across ministries.</a:t>
            </a:r>
          </a:p>
          <a:p>
            <a:pPr marL="447675" indent="0"/>
            <a:endParaRPr lang="en-US" sz="2200" i="1" dirty="0"/>
          </a:p>
        </p:txBody>
      </p:sp>
      <p:pic>
        <p:nvPicPr>
          <p:cNvPr id="28" name="Graphic 27" descr="Excellent with solid fill">
            <a:extLst>
              <a:ext uri="{FF2B5EF4-FFF2-40B4-BE49-F238E27FC236}">
                <a16:creationId xmlns:a16="http://schemas.microsoft.com/office/drawing/2014/main" id="{C09FF2CE-FDC4-E0D9-1722-6AABA3DCC5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18610" y="4216992"/>
            <a:ext cx="658720" cy="658720"/>
          </a:xfrm>
          <a:prstGeom prst="rect">
            <a:avLst/>
          </a:prstGeom>
        </p:spPr>
      </p:pic>
      <p:grpSp>
        <p:nvGrpSpPr>
          <p:cNvPr id="2" name="Group 1">
            <a:extLst>
              <a:ext uri="{FF2B5EF4-FFF2-40B4-BE49-F238E27FC236}">
                <a16:creationId xmlns:a16="http://schemas.microsoft.com/office/drawing/2014/main" id="{4C0FA60A-B80B-AD7F-49FB-4E32C285198B}"/>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C7B09269-A239-9682-FA1E-A34E6372155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184C39B8-D9E0-05B6-AA3C-BDA00671B73C}"/>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8" name="Picture 2" descr="Spirit Slovenia - European Commission">
            <a:extLst>
              <a:ext uri="{FF2B5EF4-FFF2-40B4-BE49-F238E27FC236}">
                <a16:creationId xmlns:a16="http://schemas.microsoft.com/office/drawing/2014/main" id="{F5756E7F-F695-0765-8EF1-F2F4A75185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2147" y="-698"/>
            <a:ext cx="3135191" cy="132200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30E515D6-C0BE-8F3C-CA39-8CEFBB6D880A}"/>
              </a:ext>
            </a:extLst>
          </p:cNvPr>
          <p:cNvCxnSpPr>
            <a:cxnSpLocks/>
          </p:cNvCxnSpPr>
          <p:nvPr/>
        </p:nvCxnSpPr>
        <p:spPr>
          <a:xfrm>
            <a:off x="824948" y="4573962"/>
            <a:ext cx="1130558" cy="12833"/>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AFF8FA6A-7F04-0C43-BBE6-19A1935CD9E5}"/>
              </a:ext>
            </a:extLst>
          </p:cNvPr>
          <p:cNvCxnSpPr>
            <a:cxnSpLocks/>
          </p:cNvCxnSpPr>
          <p:nvPr/>
        </p:nvCxnSpPr>
        <p:spPr>
          <a:xfrm rot="16200000" flipV="1">
            <a:off x="-1050236" y="2711611"/>
            <a:ext cx="3451516" cy="298852"/>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4A2269-7FB8-FEEA-1E68-8FA4D3B85252}"/>
              </a:ext>
            </a:extLst>
          </p:cNvPr>
          <p:cNvCxnSpPr>
            <a:cxnSpLocks/>
          </p:cNvCxnSpPr>
          <p:nvPr/>
        </p:nvCxnSpPr>
        <p:spPr>
          <a:xfrm>
            <a:off x="824948" y="2861427"/>
            <a:ext cx="594747"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029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62C37-9519-259A-84E9-2CC681BCA06A}"/>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E0DC082-FD6B-779C-46A5-79028537ECC0}"/>
              </a:ext>
            </a:extLst>
          </p:cNvPr>
          <p:cNvSpPr/>
          <p:nvPr/>
        </p:nvSpPr>
        <p:spPr>
          <a:xfrm>
            <a:off x="1168453" y="1245812"/>
            <a:ext cx="10029648" cy="531270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5399B128-FE80-EB48-AD4B-BCD3A82546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3C7D6D6D-EDE1-2246-E052-1CB3B3EF7BA2}"/>
              </a:ext>
            </a:extLst>
          </p:cNvPr>
          <p:cNvSpPr txBox="1">
            <a:spLocks/>
          </p:cNvSpPr>
          <p:nvPr/>
        </p:nvSpPr>
        <p:spPr>
          <a:xfrm>
            <a:off x="2073206" y="1450978"/>
            <a:ext cx="874719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Objective: </a:t>
            </a:r>
            <a:r>
              <a:rPr lang="en-US" sz="2200" b="1" dirty="0">
                <a:solidFill>
                  <a:srgbClr val="494949"/>
                </a:solidFill>
              </a:rPr>
              <a:t>Slovenian Regional Development Fund (SRDF) – </a:t>
            </a:r>
            <a:r>
              <a:rPr lang="en-US" sz="2200" b="1" dirty="0">
                <a:solidFill>
                  <a:srgbClr val="494949"/>
                </a:solidFill>
                <a:hlinkClick r:id="rId5">
                  <a:extLst>
                    <a:ext uri="{A12FA001-AC4F-418D-AE19-62706E023703}">
                      <ahyp:hlinkClr xmlns:ahyp="http://schemas.microsoft.com/office/drawing/2018/hyperlinkcolor" val="tx"/>
                    </a:ext>
                  </a:extLst>
                </a:hlinkClick>
              </a:rPr>
              <a:t>Slovenski </a:t>
            </a:r>
            <a:r>
              <a:rPr lang="en-US" sz="2200" b="1" dirty="0" err="1">
                <a:solidFill>
                  <a:srgbClr val="494949"/>
                </a:solidFill>
                <a:hlinkClick r:id="rId5">
                  <a:extLst>
                    <a:ext uri="{A12FA001-AC4F-418D-AE19-62706E023703}">
                      <ahyp:hlinkClr xmlns:ahyp="http://schemas.microsoft.com/office/drawing/2018/hyperlinkcolor" val="tx"/>
                    </a:ext>
                  </a:extLst>
                </a:hlinkClick>
              </a:rPr>
              <a:t>regionalno</a:t>
            </a:r>
            <a:r>
              <a:rPr lang="en-US" sz="2200" b="1" dirty="0">
                <a:solidFill>
                  <a:srgbClr val="494949"/>
                </a:solidFill>
                <a:hlinkClick r:id="rId5">
                  <a:extLst>
                    <a:ext uri="{A12FA001-AC4F-418D-AE19-62706E023703}">
                      <ahyp:hlinkClr xmlns:ahyp="http://schemas.microsoft.com/office/drawing/2018/hyperlinkcolor" val="tx"/>
                    </a:ext>
                  </a:extLst>
                </a:hlinkClick>
              </a:rPr>
              <a:t> </a:t>
            </a:r>
            <a:r>
              <a:rPr lang="en-US" sz="2200" b="1" dirty="0" err="1">
                <a:solidFill>
                  <a:srgbClr val="494949"/>
                </a:solidFill>
                <a:hlinkClick r:id="rId5">
                  <a:extLst>
                    <a:ext uri="{A12FA001-AC4F-418D-AE19-62706E023703}">
                      <ahyp:hlinkClr xmlns:ahyp="http://schemas.microsoft.com/office/drawing/2018/hyperlinkcolor" val="tx"/>
                    </a:ext>
                  </a:extLst>
                </a:hlinkClick>
              </a:rPr>
              <a:t>razvojni</a:t>
            </a:r>
            <a:r>
              <a:rPr lang="en-US" sz="2200" b="1" dirty="0">
                <a:solidFill>
                  <a:srgbClr val="494949"/>
                </a:solidFill>
                <a:hlinkClick r:id="rId5">
                  <a:extLst>
                    <a:ext uri="{A12FA001-AC4F-418D-AE19-62706E023703}">
                      <ahyp:hlinkClr xmlns:ahyp="http://schemas.microsoft.com/office/drawing/2018/hyperlinkcolor" val="tx"/>
                    </a:ext>
                  </a:extLst>
                </a:hlinkClick>
              </a:rPr>
              <a:t> </a:t>
            </a:r>
            <a:r>
              <a:rPr lang="en-US" sz="2200" b="1" dirty="0" err="1">
                <a:solidFill>
                  <a:srgbClr val="494949"/>
                </a:solidFill>
                <a:hlinkClick r:id="rId5">
                  <a:extLst>
                    <a:ext uri="{A12FA001-AC4F-418D-AE19-62706E023703}">
                      <ahyp:hlinkClr xmlns:ahyp="http://schemas.microsoft.com/office/drawing/2018/hyperlinkcolor" val="tx"/>
                    </a:ext>
                  </a:extLst>
                </a:hlinkClick>
              </a:rPr>
              <a:t>sklad</a:t>
            </a:r>
            <a:r>
              <a:rPr lang="en-US" sz="2200" b="1" dirty="0">
                <a:solidFill>
                  <a:srgbClr val="494949"/>
                </a:solidFill>
                <a:hlinkClick r:id="rId5">
                  <a:extLst>
                    <a:ext uri="{A12FA001-AC4F-418D-AE19-62706E023703}">
                      <ahyp:hlinkClr xmlns:ahyp="http://schemas.microsoft.com/office/drawing/2018/hyperlinkcolor" val="tx"/>
                    </a:ext>
                  </a:extLst>
                </a:hlinkClick>
              </a:rPr>
              <a:t> (SRRS) </a:t>
            </a:r>
            <a:endParaRPr lang="en-US" sz="2200" b="1" dirty="0">
              <a:solidFill>
                <a:srgbClr val="494949"/>
              </a:solidFill>
            </a:endParaRPr>
          </a:p>
          <a:p>
            <a:pPr marL="0" indent="0">
              <a:spcAft>
                <a:spcPts val="600"/>
              </a:spcAft>
            </a:pPr>
            <a:r>
              <a:rPr lang="en-US" sz="2200" dirty="0">
                <a:solidFill>
                  <a:srgbClr val="494949"/>
                </a:solidFill>
              </a:rPr>
              <a:t>The SRDF provides financial incentives for enterprises and municipalities, with a focus on balanced regional development, particularly in border areas with problems. The </a:t>
            </a:r>
            <a:r>
              <a:rPr lang="en-US" sz="2200" b="1" dirty="0">
                <a:solidFill>
                  <a:srgbClr val="494949"/>
                </a:solidFill>
                <a:hlinkClick r:id="rId5">
                  <a:extLst>
                    <a:ext uri="{A12FA001-AC4F-418D-AE19-62706E023703}">
                      <ahyp:hlinkClr xmlns:ahyp="http://schemas.microsoft.com/office/drawing/2018/hyperlinkcolor" val="tx"/>
                    </a:ext>
                  </a:extLst>
                </a:hlinkClick>
              </a:rPr>
              <a:t>Slovenski </a:t>
            </a:r>
            <a:r>
              <a:rPr lang="en-US" sz="2200" b="1" dirty="0" err="1">
                <a:solidFill>
                  <a:srgbClr val="494949"/>
                </a:solidFill>
                <a:hlinkClick r:id="rId5">
                  <a:extLst>
                    <a:ext uri="{A12FA001-AC4F-418D-AE19-62706E023703}">
                      <ahyp:hlinkClr xmlns:ahyp="http://schemas.microsoft.com/office/drawing/2018/hyperlinkcolor" val="tx"/>
                    </a:ext>
                  </a:extLst>
                </a:hlinkClick>
              </a:rPr>
              <a:t>regionalno</a:t>
            </a:r>
            <a:r>
              <a:rPr lang="en-US" sz="2200" b="1" dirty="0">
                <a:solidFill>
                  <a:srgbClr val="494949"/>
                </a:solidFill>
                <a:hlinkClick r:id="rId5">
                  <a:extLst>
                    <a:ext uri="{A12FA001-AC4F-418D-AE19-62706E023703}">
                      <ahyp:hlinkClr xmlns:ahyp="http://schemas.microsoft.com/office/drawing/2018/hyperlinkcolor" val="tx"/>
                    </a:ext>
                  </a:extLst>
                </a:hlinkClick>
              </a:rPr>
              <a:t> </a:t>
            </a:r>
            <a:r>
              <a:rPr lang="en-US" sz="2200" b="1" dirty="0" err="1">
                <a:solidFill>
                  <a:srgbClr val="494949"/>
                </a:solidFill>
                <a:hlinkClick r:id="rId5">
                  <a:extLst>
                    <a:ext uri="{A12FA001-AC4F-418D-AE19-62706E023703}">
                      <ahyp:hlinkClr xmlns:ahyp="http://schemas.microsoft.com/office/drawing/2018/hyperlinkcolor" val="tx"/>
                    </a:ext>
                  </a:extLst>
                </a:hlinkClick>
              </a:rPr>
              <a:t>razvojni</a:t>
            </a:r>
            <a:r>
              <a:rPr lang="en-US" sz="2200" b="1" dirty="0">
                <a:solidFill>
                  <a:srgbClr val="494949"/>
                </a:solidFill>
                <a:hlinkClick r:id="rId5">
                  <a:extLst>
                    <a:ext uri="{A12FA001-AC4F-418D-AE19-62706E023703}">
                      <ahyp:hlinkClr xmlns:ahyp="http://schemas.microsoft.com/office/drawing/2018/hyperlinkcolor" val="tx"/>
                    </a:ext>
                  </a:extLst>
                </a:hlinkClick>
              </a:rPr>
              <a:t> </a:t>
            </a:r>
            <a:r>
              <a:rPr lang="en-US" sz="2200" b="1" dirty="0" err="1">
                <a:solidFill>
                  <a:srgbClr val="494949"/>
                </a:solidFill>
                <a:hlinkClick r:id="rId5">
                  <a:extLst>
                    <a:ext uri="{A12FA001-AC4F-418D-AE19-62706E023703}">
                      <ahyp:hlinkClr xmlns:ahyp="http://schemas.microsoft.com/office/drawing/2018/hyperlinkcolor" val="tx"/>
                    </a:ext>
                  </a:extLst>
                </a:hlinkClick>
              </a:rPr>
              <a:t>sklad</a:t>
            </a:r>
            <a:r>
              <a:rPr lang="en-US" sz="2200" b="1" dirty="0">
                <a:solidFill>
                  <a:srgbClr val="494949"/>
                </a:solidFill>
                <a:hlinkClick r:id="rId5">
                  <a:extLst>
                    <a:ext uri="{A12FA001-AC4F-418D-AE19-62706E023703}">
                      <ahyp:hlinkClr xmlns:ahyp="http://schemas.microsoft.com/office/drawing/2018/hyperlinkcolor" val="tx"/>
                    </a:ext>
                  </a:extLst>
                </a:hlinkClick>
              </a:rPr>
              <a:t> (SRRS)</a:t>
            </a:r>
            <a:r>
              <a:rPr lang="en-US" sz="2200" dirty="0">
                <a:solidFill>
                  <a:srgbClr val="494949"/>
                </a:solidFill>
                <a:hlinkClick r:id="rId5">
                  <a:extLst>
                    <a:ext uri="{A12FA001-AC4F-418D-AE19-62706E023703}">
                      <ahyp:hlinkClr xmlns:ahyp="http://schemas.microsoft.com/office/drawing/2018/hyperlinkcolor" val="tx"/>
                    </a:ext>
                  </a:extLst>
                </a:hlinkClick>
              </a:rPr>
              <a:t> </a:t>
            </a:r>
            <a:r>
              <a:rPr lang="en-US" sz="2200" dirty="0">
                <a:solidFill>
                  <a:srgbClr val="494949"/>
                </a:solidFill>
              </a:rPr>
              <a:t>– Slovenia’s Regional Development Fund – often issues </a:t>
            </a:r>
            <a:r>
              <a:rPr lang="en-US" sz="2200" dirty="0" err="1">
                <a:solidFill>
                  <a:srgbClr val="494949"/>
                </a:solidFill>
              </a:rPr>
              <a:t>razpisi</a:t>
            </a:r>
            <a:r>
              <a:rPr lang="en-US" sz="2200" dirty="0">
                <a:solidFill>
                  <a:srgbClr val="494949"/>
                </a:solidFill>
              </a:rPr>
              <a:t> for tourism investment, particularly in less developed areas. In </a:t>
            </a:r>
            <a:r>
              <a:rPr lang="en-US" sz="2200" b="1" dirty="0">
                <a:solidFill>
                  <a:srgbClr val="494949"/>
                </a:solidFill>
              </a:rPr>
              <a:t>2023-24,</a:t>
            </a:r>
            <a:r>
              <a:rPr lang="en-US" sz="2200" dirty="0">
                <a:solidFill>
                  <a:srgbClr val="494949"/>
                </a:solidFill>
              </a:rPr>
              <a:t> SRRS had a </a:t>
            </a:r>
            <a:r>
              <a:rPr lang="en-US" sz="2200" dirty="0" err="1">
                <a:solidFill>
                  <a:srgbClr val="494949"/>
                </a:solidFill>
              </a:rPr>
              <a:t>razpis</a:t>
            </a:r>
            <a:r>
              <a:rPr lang="en-US" sz="2200" dirty="0">
                <a:solidFill>
                  <a:srgbClr val="494949"/>
                </a:solidFill>
              </a:rPr>
              <a:t> for tourism in border regions with co-financing for accommodation projects up to </a:t>
            </a:r>
            <a:r>
              <a:rPr lang="en-US" sz="2200" b="1" dirty="0">
                <a:solidFill>
                  <a:srgbClr val="494949"/>
                </a:solidFill>
              </a:rPr>
              <a:t>€1.8 million. </a:t>
            </a:r>
            <a:r>
              <a:rPr lang="en-US" sz="2200" dirty="0">
                <a:solidFill>
                  <a:srgbClr val="494949"/>
                </a:solidFill>
              </a:rPr>
              <a:t>Funding schemes:</a:t>
            </a:r>
          </a:p>
          <a:p>
            <a:pPr marL="342900" indent="-342900">
              <a:buFont typeface="Wingdings" panose="05000000000000000000" pitchFamily="2" charset="2"/>
              <a:buChar char="Ø"/>
            </a:pPr>
            <a:r>
              <a:rPr lang="en-US" sz="2200" b="1" dirty="0">
                <a:solidFill>
                  <a:srgbClr val="494949"/>
                </a:solidFill>
              </a:rPr>
              <a:t>Grants and Loans:</a:t>
            </a:r>
            <a:r>
              <a:rPr lang="en-US" sz="2200" dirty="0">
                <a:solidFill>
                  <a:srgbClr val="494949"/>
                </a:solidFill>
              </a:rPr>
              <a:t> In </a:t>
            </a:r>
            <a:r>
              <a:rPr lang="en-US" sz="2200" b="1" dirty="0">
                <a:solidFill>
                  <a:srgbClr val="494949"/>
                </a:solidFill>
              </a:rPr>
              <a:t>2025, €49.3 million </a:t>
            </a:r>
            <a:r>
              <a:rPr lang="en-US" sz="2200" dirty="0">
                <a:solidFill>
                  <a:srgbClr val="494949"/>
                </a:solidFill>
              </a:rPr>
              <a:t>is allocated for enterprises, including </a:t>
            </a:r>
            <a:r>
              <a:rPr lang="en-US" sz="2200" b="1" dirty="0">
                <a:solidFill>
                  <a:srgbClr val="494949"/>
                </a:solidFill>
              </a:rPr>
              <a:t>€3.3 million </a:t>
            </a:r>
            <a:r>
              <a:rPr lang="en-US" sz="2200" dirty="0">
                <a:solidFill>
                  <a:srgbClr val="494949"/>
                </a:solidFill>
              </a:rPr>
              <a:t>in grants and </a:t>
            </a:r>
            <a:r>
              <a:rPr lang="en-US" sz="2200" b="1" dirty="0">
                <a:solidFill>
                  <a:srgbClr val="494949"/>
                </a:solidFill>
              </a:rPr>
              <a:t>€46 million</a:t>
            </a:r>
            <a:r>
              <a:rPr lang="en-US" sz="2200" dirty="0">
                <a:solidFill>
                  <a:srgbClr val="494949"/>
                </a:solidFill>
              </a:rPr>
              <a:t> in repayable financial incentives.</a:t>
            </a:r>
          </a:p>
          <a:p>
            <a:pPr marL="342900" indent="-342900">
              <a:buFont typeface="Wingdings" panose="05000000000000000000" pitchFamily="2" charset="2"/>
              <a:buChar char="Ø"/>
            </a:pPr>
            <a:r>
              <a:rPr lang="en-US" sz="2200" b="1" dirty="0">
                <a:solidFill>
                  <a:srgbClr val="494949"/>
                </a:solidFill>
              </a:rPr>
              <a:t>Tourism Infrastructure:</a:t>
            </a:r>
            <a:r>
              <a:rPr lang="en-US" sz="2200" dirty="0">
                <a:solidFill>
                  <a:srgbClr val="494949"/>
                </a:solidFill>
              </a:rPr>
              <a:t> Supports the construction of public tourist infrastructure in border problem areas.</a:t>
            </a:r>
          </a:p>
          <a:p>
            <a:pPr marL="104775" indent="0">
              <a:spcBef>
                <a:spcPts val="600"/>
              </a:spcBef>
            </a:pPr>
            <a:endParaRPr lang="en-US" sz="2200" dirty="0">
              <a:solidFill>
                <a:srgbClr val="494949"/>
              </a:solidFill>
            </a:endParaRPr>
          </a:p>
        </p:txBody>
      </p:sp>
      <p:sp>
        <p:nvSpPr>
          <p:cNvPr id="33" name="Freeform 28">
            <a:extLst>
              <a:ext uri="{FF2B5EF4-FFF2-40B4-BE49-F238E27FC236}">
                <a16:creationId xmlns:a16="http://schemas.microsoft.com/office/drawing/2014/main" id="{28A8C09F-D319-A047-3F6A-0CE3DB12CEC9}"/>
              </a:ext>
            </a:extLst>
          </p:cNvPr>
          <p:cNvSpPr/>
          <p:nvPr/>
        </p:nvSpPr>
        <p:spPr>
          <a:xfrm>
            <a:off x="0" y="136796"/>
            <a:ext cx="11367052"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7B044777-7552-7A28-F457-F288901BD97F}"/>
              </a:ext>
            </a:extLst>
          </p:cNvPr>
          <p:cNvSpPr txBox="1">
            <a:spLocks/>
          </p:cNvSpPr>
          <p:nvPr/>
        </p:nvSpPr>
        <p:spPr>
          <a:xfrm>
            <a:off x="1470355" y="282536"/>
            <a:ext cx="1066110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a:t>Slovenian Regional Development Fund (SRDF) </a:t>
            </a:r>
          </a:p>
          <a:p>
            <a:pPr>
              <a:spcBef>
                <a:spcPts val="600"/>
              </a:spcBef>
            </a:pPr>
            <a:r>
              <a:rPr lang="en-US" sz="2800" i="1" dirty="0"/>
              <a:t>Slovenski </a:t>
            </a:r>
            <a:r>
              <a:rPr lang="en-US" sz="2800" i="1" dirty="0" err="1"/>
              <a:t>regionalno</a:t>
            </a:r>
            <a:r>
              <a:rPr lang="en-US" sz="2800" i="1" dirty="0"/>
              <a:t> </a:t>
            </a:r>
            <a:r>
              <a:rPr lang="en-US" sz="2800" i="1" dirty="0" err="1"/>
              <a:t>razvojni</a:t>
            </a:r>
            <a:r>
              <a:rPr lang="en-US" sz="2800" i="1" dirty="0"/>
              <a:t> </a:t>
            </a:r>
            <a:r>
              <a:rPr lang="en-US" sz="2800" i="1" dirty="0" err="1"/>
              <a:t>sklad</a:t>
            </a:r>
            <a:r>
              <a:rPr lang="en-US" sz="2800" i="1" dirty="0"/>
              <a:t> (SRRS)</a:t>
            </a:r>
            <a:endParaRPr lang="en-US" sz="3000" dirty="0"/>
          </a:p>
        </p:txBody>
      </p:sp>
      <p:pic>
        <p:nvPicPr>
          <p:cNvPr id="32" name="Graphic 31" descr="Target with solid fill">
            <a:extLst>
              <a:ext uri="{FF2B5EF4-FFF2-40B4-BE49-F238E27FC236}">
                <a16:creationId xmlns:a16="http://schemas.microsoft.com/office/drawing/2014/main" id="{DAB26AF5-5832-BC1E-8909-D7B442E41E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0355" y="1343419"/>
            <a:ext cx="633914" cy="633914"/>
          </a:xfrm>
          <a:prstGeom prst="rect">
            <a:avLst/>
          </a:prstGeom>
        </p:spPr>
      </p:pic>
      <p:cxnSp>
        <p:nvCxnSpPr>
          <p:cNvPr id="17" name="Connector: Elbow 16">
            <a:extLst>
              <a:ext uri="{FF2B5EF4-FFF2-40B4-BE49-F238E27FC236}">
                <a16:creationId xmlns:a16="http://schemas.microsoft.com/office/drawing/2014/main" id="{AFAEBC2F-A821-8E05-ACB2-4B426F6505D8}"/>
              </a:ext>
            </a:extLst>
          </p:cNvPr>
          <p:cNvCxnSpPr>
            <a:cxnSpLocks/>
          </p:cNvCxnSpPr>
          <p:nvPr/>
        </p:nvCxnSpPr>
        <p:spPr>
          <a:xfrm rot="10800000" flipH="1" flipV="1">
            <a:off x="517020" y="1150402"/>
            <a:ext cx="640367" cy="2679624"/>
          </a:xfrm>
          <a:prstGeom prst="bentConnector3">
            <a:avLst>
              <a:gd name="adj1" fmla="val 223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33C07A3-8EC1-E121-9EFF-D80E389D1A92}"/>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92C9B0F6-F3BB-04D5-659E-EC87F06C0DF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9539B45B-0317-F2CE-CD25-1573DCACE2C1}"/>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Tree>
    <p:extLst>
      <p:ext uri="{BB962C8B-B14F-4D97-AF65-F5344CB8AC3E}">
        <p14:creationId xmlns:p14="http://schemas.microsoft.com/office/powerpoint/2010/main" val="3000554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58FE5-369D-651C-FA25-F7EEBAE45406}"/>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FCF23E2F-8715-FBF7-77A7-C7A3D8D2BC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18" name="Flowchart: Alternate Process 17">
            <a:extLst>
              <a:ext uri="{FF2B5EF4-FFF2-40B4-BE49-F238E27FC236}">
                <a16:creationId xmlns:a16="http://schemas.microsoft.com/office/drawing/2014/main" id="{F0860238-2657-BDFD-90A0-EE2EB332484C}"/>
              </a:ext>
            </a:extLst>
          </p:cNvPr>
          <p:cNvSpPr/>
          <p:nvPr/>
        </p:nvSpPr>
        <p:spPr>
          <a:xfrm>
            <a:off x="1463952" y="1473290"/>
            <a:ext cx="10029647" cy="141324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FCB9C5F8-F29C-C64F-3854-7DE581C06A21}"/>
              </a:ext>
            </a:extLst>
          </p:cNvPr>
          <p:cNvSpPr txBox="1">
            <a:spLocks/>
          </p:cNvSpPr>
          <p:nvPr/>
        </p:nvSpPr>
        <p:spPr>
          <a:xfrm>
            <a:off x="1764549" y="1603012"/>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200" b="1" dirty="0">
                <a:solidFill>
                  <a:srgbClr val="E96751"/>
                </a:solidFill>
              </a:rPr>
              <a:t>Example </a:t>
            </a:r>
          </a:p>
          <a:p>
            <a:pPr marL="447675" indent="0"/>
            <a:r>
              <a:rPr lang="en-US" sz="2200" dirty="0">
                <a:solidFill>
                  <a:srgbClr val="494949"/>
                </a:solidFill>
              </a:rPr>
              <a:t>A glamping site in a border region seeking to enhance its facilities could apply for co-financing through SRDF.</a:t>
            </a:r>
          </a:p>
        </p:txBody>
      </p:sp>
      <p:sp>
        <p:nvSpPr>
          <p:cNvPr id="33" name="Freeform 28">
            <a:extLst>
              <a:ext uri="{FF2B5EF4-FFF2-40B4-BE49-F238E27FC236}">
                <a16:creationId xmlns:a16="http://schemas.microsoft.com/office/drawing/2014/main" id="{34F2C415-8FE5-E86E-EFBB-DA49E1AD684D}"/>
              </a:ext>
            </a:extLst>
          </p:cNvPr>
          <p:cNvSpPr/>
          <p:nvPr/>
        </p:nvSpPr>
        <p:spPr>
          <a:xfrm>
            <a:off x="0" y="136796"/>
            <a:ext cx="11367052"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CE3DCA1E-28DC-D5C6-B582-97B33817AF22}"/>
              </a:ext>
            </a:extLst>
          </p:cNvPr>
          <p:cNvSpPr txBox="1">
            <a:spLocks/>
          </p:cNvSpPr>
          <p:nvPr/>
        </p:nvSpPr>
        <p:spPr>
          <a:xfrm>
            <a:off x="392458" y="306893"/>
            <a:ext cx="1066110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a:t>Slovenian Regional Development Fund (SRDF) </a:t>
            </a:r>
          </a:p>
          <a:p>
            <a:pPr>
              <a:spcBef>
                <a:spcPts val="600"/>
              </a:spcBef>
            </a:pPr>
            <a:r>
              <a:rPr lang="en-US" sz="2800" i="1" dirty="0"/>
              <a:t>Slovenski </a:t>
            </a:r>
            <a:r>
              <a:rPr lang="en-US" sz="2800" i="1" dirty="0" err="1"/>
              <a:t>regionalno</a:t>
            </a:r>
            <a:r>
              <a:rPr lang="en-US" sz="2800" i="1" dirty="0"/>
              <a:t> </a:t>
            </a:r>
            <a:r>
              <a:rPr lang="en-US" sz="2800" i="1" dirty="0" err="1"/>
              <a:t>razvojni</a:t>
            </a:r>
            <a:r>
              <a:rPr lang="en-US" sz="2800" i="1" dirty="0"/>
              <a:t> </a:t>
            </a:r>
            <a:r>
              <a:rPr lang="en-US" sz="2800" i="1" dirty="0" err="1"/>
              <a:t>sklad</a:t>
            </a:r>
            <a:r>
              <a:rPr lang="en-US" sz="2800" i="1" dirty="0"/>
              <a:t> (SRRS)</a:t>
            </a:r>
            <a:endParaRPr lang="en-US" sz="3000" dirty="0"/>
          </a:p>
        </p:txBody>
      </p:sp>
      <p:pic>
        <p:nvPicPr>
          <p:cNvPr id="43" name="Graphic 42" descr="Excellent with solid fill">
            <a:extLst>
              <a:ext uri="{FF2B5EF4-FFF2-40B4-BE49-F238E27FC236}">
                <a16:creationId xmlns:a16="http://schemas.microsoft.com/office/drawing/2014/main" id="{34F54E9F-20A9-78AB-3459-F94FFF6D78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7056" y="1543599"/>
            <a:ext cx="658720" cy="658720"/>
          </a:xfrm>
          <a:prstGeom prst="rect">
            <a:avLst/>
          </a:prstGeom>
        </p:spPr>
      </p:pic>
      <p:cxnSp>
        <p:nvCxnSpPr>
          <p:cNvPr id="16" name="Connector: Elbow 15">
            <a:extLst>
              <a:ext uri="{FF2B5EF4-FFF2-40B4-BE49-F238E27FC236}">
                <a16:creationId xmlns:a16="http://schemas.microsoft.com/office/drawing/2014/main" id="{3899B552-CC32-24DD-C7FC-D6F193B8C74E}"/>
              </a:ext>
            </a:extLst>
          </p:cNvPr>
          <p:cNvCxnSpPr>
            <a:cxnSpLocks/>
          </p:cNvCxnSpPr>
          <p:nvPr/>
        </p:nvCxnSpPr>
        <p:spPr>
          <a:xfrm rot="16200000" flipH="1">
            <a:off x="612793" y="1331835"/>
            <a:ext cx="1016349" cy="6213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A635A6F-08B0-E2B4-2080-C8FD31360AFF}"/>
              </a:ext>
            </a:extLst>
          </p:cNvPr>
          <p:cNvSpPr txBox="1"/>
          <p:nvPr/>
        </p:nvSpPr>
        <p:spPr>
          <a:xfrm>
            <a:off x="1050476" y="5659277"/>
            <a:ext cx="10760524" cy="1200329"/>
          </a:xfrm>
          <a:prstGeom prst="rect">
            <a:avLst/>
          </a:prstGeom>
          <a:noFill/>
        </p:spPr>
        <p:txBody>
          <a:bodyPr wrap="square">
            <a:spAutoFit/>
          </a:bodyPr>
          <a:lstStyle/>
          <a:p>
            <a:r>
              <a:rPr lang="en-US" b="1" i="1" dirty="0">
                <a:solidFill>
                  <a:srgbClr val="494949"/>
                </a:solidFill>
                <a:latin typeface="Google Sans"/>
              </a:rPr>
              <a:t>Recommended Reading</a:t>
            </a:r>
          </a:p>
          <a:p>
            <a:pPr marL="285750" indent="-285750" fontAlgn="base">
              <a:buFont typeface="Arial" panose="020B0604020202020204" pitchFamily="34" charset="0"/>
              <a:buChar char="•"/>
            </a:pPr>
            <a:r>
              <a:rPr lang="en-US" dirty="0">
                <a:solidFill>
                  <a:srgbClr val="00B0F0"/>
                </a:solidFill>
                <a:hlinkClick r:id="rId7">
                  <a:extLst>
                    <a:ext uri="{A12FA001-AC4F-418D-AE19-62706E023703}">
                      <ahyp:hlinkClr xmlns:ahyp="http://schemas.microsoft.com/office/drawing/2018/hyperlinkcolor" val="tx"/>
                    </a:ext>
                  </a:extLst>
                </a:hlinkClick>
              </a:rPr>
              <a:t>SSRS &amp; SSRDF Planned calls for proposals in the field of regional development in 2024 and 2025</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8">
                  <a:extLst>
                    <a:ext uri="{A12FA001-AC4F-418D-AE19-62706E023703}">
                      <ahyp:hlinkClr xmlns:ahyp="http://schemas.microsoft.com/office/drawing/2018/hyperlinkcolor" val="tx"/>
                    </a:ext>
                  </a:extLst>
                </a:hlinkClick>
              </a:rPr>
              <a:t>Public tender for the complete renovation or construction of new tourist accommodation facilities</a:t>
            </a:r>
            <a:endParaRPr lang="en-US" dirty="0">
              <a:solidFill>
                <a:srgbClr val="00B0F0"/>
              </a:solidFill>
            </a:endParaRPr>
          </a:p>
          <a:p>
            <a:pPr fontAlgn="base"/>
            <a:endParaRPr lang="en-US" dirty="0">
              <a:solidFill>
                <a:srgbClr val="00B0F0"/>
              </a:solidFill>
            </a:endParaRPr>
          </a:p>
        </p:txBody>
      </p:sp>
      <p:pic>
        <p:nvPicPr>
          <p:cNvPr id="3" name="Picture 2">
            <a:extLst>
              <a:ext uri="{FF2B5EF4-FFF2-40B4-BE49-F238E27FC236}">
                <a16:creationId xmlns:a16="http://schemas.microsoft.com/office/drawing/2014/main" id="{B0C8009E-F76D-AF7C-2E7F-DD429DA040E0}"/>
              </a:ext>
            </a:extLst>
          </p:cNvPr>
          <p:cNvPicPr>
            <a:picLocks noChangeAspect="1"/>
          </p:cNvPicPr>
          <p:nvPr/>
        </p:nvPicPr>
        <p:blipFill>
          <a:blip r:embed="rId9"/>
          <a:stretch>
            <a:fillRect/>
          </a:stretch>
        </p:blipFill>
        <p:spPr>
          <a:xfrm>
            <a:off x="168951" y="5659277"/>
            <a:ext cx="850589" cy="846711"/>
          </a:xfrm>
          <a:prstGeom prst="rect">
            <a:avLst/>
          </a:prstGeom>
        </p:spPr>
      </p:pic>
      <p:pic>
        <p:nvPicPr>
          <p:cNvPr id="5" name="Picture 4" descr="A room with a table and chairs&#10;&#10;AI-generated content may be incorrect.">
            <a:extLst>
              <a:ext uri="{FF2B5EF4-FFF2-40B4-BE49-F238E27FC236}">
                <a16:creationId xmlns:a16="http://schemas.microsoft.com/office/drawing/2014/main" id="{DD7135E9-647B-A1BC-A7FA-33D97AF295BF}"/>
              </a:ext>
            </a:extLst>
          </p:cNvPr>
          <p:cNvPicPr>
            <a:picLocks noChangeAspect="1"/>
          </p:cNvPicPr>
          <p:nvPr/>
        </p:nvPicPr>
        <p:blipFill>
          <a:blip r:embed="rId10"/>
          <a:stretch>
            <a:fillRect/>
          </a:stretch>
        </p:blipFill>
        <p:spPr>
          <a:xfrm>
            <a:off x="477384" y="3126726"/>
            <a:ext cx="3495675" cy="2332983"/>
          </a:xfrm>
          <a:prstGeom prst="rect">
            <a:avLst/>
          </a:prstGeom>
        </p:spPr>
      </p:pic>
      <p:pic>
        <p:nvPicPr>
          <p:cNvPr id="8" name="Picture 7">
            <a:extLst>
              <a:ext uri="{FF2B5EF4-FFF2-40B4-BE49-F238E27FC236}">
                <a16:creationId xmlns:a16="http://schemas.microsoft.com/office/drawing/2014/main" id="{BFCF523D-9C51-AF63-67FA-927CFA8664F4}"/>
              </a:ext>
            </a:extLst>
          </p:cNvPr>
          <p:cNvPicPr>
            <a:picLocks noChangeAspect="1"/>
          </p:cNvPicPr>
          <p:nvPr/>
        </p:nvPicPr>
        <p:blipFill>
          <a:blip r:embed="rId11"/>
          <a:stretch>
            <a:fillRect/>
          </a:stretch>
        </p:blipFill>
        <p:spPr>
          <a:xfrm>
            <a:off x="3971659" y="3126726"/>
            <a:ext cx="3110644" cy="2332983"/>
          </a:xfrm>
          <a:prstGeom prst="rect">
            <a:avLst/>
          </a:prstGeom>
        </p:spPr>
      </p:pic>
      <p:pic>
        <p:nvPicPr>
          <p:cNvPr id="15" name="Picture 14" descr="A pink bicycle parked in front of a brick building&#10;&#10;AI-generated content may be incorrect.">
            <a:extLst>
              <a:ext uri="{FF2B5EF4-FFF2-40B4-BE49-F238E27FC236}">
                <a16:creationId xmlns:a16="http://schemas.microsoft.com/office/drawing/2014/main" id="{DBB55528-5710-AE36-328C-D6426142F7AA}"/>
              </a:ext>
            </a:extLst>
          </p:cNvPr>
          <p:cNvPicPr>
            <a:picLocks noChangeAspect="1"/>
          </p:cNvPicPr>
          <p:nvPr/>
        </p:nvPicPr>
        <p:blipFill>
          <a:blip r:embed="rId12"/>
          <a:stretch>
            <a:fillRect/>
          </a:stretch>
        </p:blipFill>
        <p:spPr>
          <a:xfrm>
            <a:off x="7081436" y="3127190"/>
            <a:ext cx="4168723" cy="2344907"/>
          </a:xfrm>
          <a:prstGeom prst="rect">
            <a:avLst/>
          </a:prstGeom>
        </p:spPr>
      </p:pic>
    </p:spTree>
    <p:extLst>
      <p:ext uri="{BB962C8B-B14F-4D97-AF65-F5344CB8AC3E}">
        <p14:creationId xmlns:p14="http://schemas.microsoft.com/office/powerpoint/2010/main" val="2774752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487A6-0602-BAE9-F6BA-5BCA830C6FD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A406278-CF96-1972-6E31-EAB9A76E774F}"/>
              </a:ext>
            </a:extLst>
          </p:cNvPr>
          <p:cNvSpPr/>
          <p:nvPr/>
        </p:nvSpPr>
        <p:spPr>
          <a:xfrm>
            <a:off x="1419695" y="1245371"/>
            <a:ext cx="10029648" cy="505065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45E2216-D3E6-52B9-6475-D69295249B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7D414CFB-E378-DE5E-6FF4-3154895A6DFA}"/>
              </a:ext>
            </a:extLst>
          </p:cNvPr>
          <p:cNvSpPr txBox="1">
            <a:spLocks/>
          </p:cNvSpPr>
          <p:nvPr/>
        </p:nvSpPr>
        <p:spPr>
          <a:xfrm>
            <a:off x="2182533" y="1490202"/>
            <a:ext cx="903884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Objective: </a:t>
            </a:r>
            <a:r>
              <a:rPr lang="en-US" b="1" dirty="0">
                <a:solidFill>
                  <a:srgbClr val="494949"/>
                </a:solidFill>
              </a:rPr>
              <a:t>The</a:t>
            </a:r>
            <a:r>
              <a:rPr lang="en-US" b="1" dirty="0">
                <a:solidFill>
                  <a:srgbClr val="E96751"/>
                </a:solidFill>
              </a:rPr>
              <a:t> </a:t>
            </a:r>
            <a:r>
              <a:rPr lang="en-US" sz="2200" b="1" dirty="0">
                <a:solidFill>
                  <a:srgbClr val="494949"/>
                </a:solidFill>
                <a:hlinkClick r:id="rId5">
                  <a:extLst>
                    <a:ext uri="{A12FA001-AC4F-418D-AE19-62706E023703}">
                      <ahyp:hlinkClr xmlns:ahyp="http://schemas.microsoft.com/office/drawing/2018/hyperlinkcolor" val="tx"/>
                    </a:ext>
                  </a:extLst>
                </a:hlinkClick>
              </a:rPr>
              <a:t>Rural Development Program (PRP) &amp; CLLD </a:t>
            </a:r>
            <a:r>
              <a:rPr lang="en-US" sz="2200" b="1" dirty="0">
                <a:solidFill>
                  <a:srgbClr val="494949"/>
                </a:solidFill>
              </a:rPr>
              <a:t> </a:t>
            </a:r>
            <a:r>
              <a:rPr lang="en-US" sz="2200" dirty="0">
                <a:solidFill>
                  <a:srgbClr val="494949"/>
                </a:solidFill>
              </a:rPr>
              <a:t>is managed by the Ministry of Agriculture, Forestry and Food (MKGP). Additionally, CLLD (Community-Led Local Development) is similar to the previous tool. A bottom-up approach is used in rural areas to implement small-scale, locally focused projects. This is Slovenia’s national implementation of the EU’s Common Agricultural Policy (CAP) to support rural development. It is Co-funded by the </a:t>
            </a:r>
            <a:r>
              <a:rPr lang="en-US" sz="2200" b="1" dirty="0">
                <a:solidFill>
                  <a:srgbClr val="494949"/>
                </a:solidFill>
              </a:rPr>
              <a:t>European Agricultural Fund for Rural Development (EAFRD)</a:t>
            </a:r>
            <a:r>
              <a:rPr lang="en-US" sz="2200" dirty="0">
                <a:solidFill>
                  <a:srgbClr val="494949"/>
                </a:solidFill>
              </a:rPr>
              <a:t>.</a:t>
            </a:r>
          </a:p>
          <a:p>
            <a:pPr marL="0" indent="0">
              <a:spcAft>
                <a:spcPts val="600"/>
              </a:spcAft>
            </a:pPr>
            <a:r>
              <a:rPr lang="en-US" sz="2200" b="1" dirty="0">
                <a:solidFill>
                  <a:srgbClr val="494949"/>
                </a:solidFill>
              </a:rPr>
              <a:t>Main Focus:</a:t>
            </a:r>
            <a:r>
              <a:rPr lang="en-US" sz="2200" dirty="0">
                <a:solidFill>
                  <a:srgbClr val="494949"/>
                </a:solidFill>
              </a:rPr>
              <a:t> Agricultural </a:t>
            </a:r>
            <a:r>
              <a:rPr lang="en-US" sz="2200" dirty="0" err="1">
                <a:solidFill>
                  <a:srgbClr val="494949"/>
                </a:solidFill>
              </a:rPr>
              <a:t>modernisation</a:t>
            </a:r>
            <a:r>
              <a:rPr lang="en-US" sz="2200" dirty="0">
                <a:solidFill>
                  <a:srgbClr val="494949"/>
                </a:solidFill>
              </a:rPr>
              <a:t>, sustainable land management, rural economy diversification—including </a:t>
            </a:r>
            <a:r>
              <a:rPr lang="en-US" sz="2200" b="1" dirty="0">
                <a:solidFill>
                  <a:srgbClr val="494949"/>
                </a:solidFill>
              </a:rPr>
              <a:t>farm tourism and eco-accommodation</a:t>
            </a:r>
            <a:r>
              <a:rPr lang="en-US" sz="2200" dirty="0">
                <a:solidFill>
                  <a:srgbClr val="494949"/>
                </a:solidFill>
              </a:rPr>
              <a:t>. Suitable for farmers, rural entrepreneurs, or communities</a:t>
            </a:r>
            <a:r>
              <a:rPr lang="fr-FR" sz="2200" dirty="0">
                <a:solidFill>
                  <a:srgbClr val="494949"/>
                </a:solidFill>
              </a:rPr>
              <a:t>.</a:t>
            </a:r>
            <a:endParaRPr lang="en-US" sz="2200" dirty="0">
              <a:solidFill>
                <a:srgbClr val="494949"/>
              </a:solidFill>
            </a:endParaRPr>
          </a:p>
          <a:p>
            <a:pPr marL="0" indent="0">
              <a:spcAft>
                <a:spcPts val="600"/>
              </a:spcAft>
            </a:pPr>
            <a:r>
              <a:rPr lang="en-US" sz="2200" b="1" dirty="0">
                <a:solidFill>
                  <a:srgbClr val="494949"/>
                </a:solidFill>
              </a:rPr>
              <a:t>Funding: </a:t>
            </a:r>
            <a:r>
              <a:rPr lang="en-US" sz="2200" dirty="0">
                <a:solidFill>
                  <a:srgbClr val="494949"/>
                </a:solidFill>
              </a:rPr>
              <a:t>PRP has a specific </a:t>
            </a:r>
            <a:r>
              <a:rPr lang="en-US" sz="2200" b="1" dirty="0">
                <a:solidFill>
                  <a:srgbClr val="494949"/>
                </a:solidFill>
              </a:rPr>
              <a:t>Measure 6.4</a:t>
            </a:r>
            <a:r>
              <a:rPr lang="en-US" sz="2200" dirty="0">
                <a:solidFill>
                  <a:srgbClr val="494949"/>
                </a:solidFill>
              </a:rPr>
              <a:t> (Support for investments in non-agricultural activities) that provides funds for farmers converting part of their land into small-scale tourist accommodation (e.g. glamping pods, </a:t>
            </a:r>
            <a:r>
              <a:rPr lang="en-US" sz="2200" dirty="0" err="1">
                <a:solidFill>
                  <a:srgbClr val="494949"/>
                </a:solidFill>
              </a:rPr>
              <a:t>agro</a:t>
            </a:r>
            <a:r>
              <a:rPr lang="en-US" sz="2200" dirty="0">
                <a:solidFill>
                  <a:srgbClr val="494949"/>
                </a:solidFill>
              </a:rPr>
              <a:t>-tourism stays</a:t>
            </a:r>
            <a:r>
              <a:rPr lang="en-US" sz="2000" dirty="0">
                <a:solidFill>
                  <a:srgbClr val="494949"/>
                </a:solidFill>
              </a:rPr>
              <a:t>). </a:t>
            </a:r>
            <a:endParaRPr lang="en-US" sz="2000" b="1" dirty="0">
              <a:solidFill>
                <a:srgbClr val="494949"/>
              </a:solidFill>
            </a:endParaRPr>
          </a:p>
          <a:p>
            <a:pPr marL="104775" indent="0">
              <a:spcBef>
                <a:spcPts val="600"/>
              </a:spcBef>
            </a:pPr>
            <a:endParaRPr lang="en-US" sz="2200" dirty="0">
              <a:solidFill>
                <a:srgbClr val="494949"/>
              </a:solidFill>
            </a:endParaRPr>
          </a:p>
        </p:txBody>
      </p:sp>
      <p:sp>
        <p:nvSpPr>
          <p:cNvPr id="33" name="Freeform 28">
            <a:extLst>
              <a:ext uri="{FF2B5EF4-FFF2-40B4-BE49-F238E27FC236}">
                <a16:creationId xmlns:a16="http://schemas.microsoft.com/office/drawing/2014/main" id="{9448849E-1F30-8155-C8B9-189A4D839023}"/>
              </a:ext>
            </a:extLst>
          </p:cNvPr>
          <p:cNvSpPr/>
          <p:nvPr/>
        </p:nvSpPr>
        <p:spPr>
          <a:xfrm>
            <a:off x="0" y="136796"/>
            <a:ext cx="11367052"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A74E075-CDA4-A737-8B4A-D165CADECE5E}"/>
              </a:ext>
            </a:extLst>
          </p:cNvPr>
          <p:cNvSpPr txBox="1">
            <a:spLocks/>
          </p:cNvSpPr>
          <p:nvPr/>
        </p:nvSpPr>
        <p:spPr>
          <a:xfrm>
            <a:off x="1428865" y="299929"/>
            <a:ext cx="1066110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a:t>Rural Development Program (PRP) &amp; CLLD </a:t>
            </a:r>
            <a:endParaRPr lang="en-US" sz="2800" dirty="0"/>
          </a:p>
        </p:txBody>
      </p:sp>
      <p:pic>
        <p:nvPicPr>
          <p:cNvPr id="32" name="Graphic 31" descr="Target with solid fill">
            <a:extLst>
              <a:ext uri="{FF2B5EF4-FFF2-40B4-BE49-F238E27FC236}">
                <a16:creationId xmlns:a16="http://schemas.microsoft.com/office/drawing/2014/main" id="{99666B27-B9E2-75F5-14B6-5D3BA47E0A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57035" y="1343419"/>
            <a:ext cx="633914" cy="633914"/>
          </a:xfrm>
          <a:prstGeom prst="rect">
            <a:avLst/>
          </a:prstGeom>
        </p:spPr>
      </p:pic>
      <p:grpSp>
        <p:nvGrpSpPr>
          <p:cNvPr id="2" name="Group 1">
            <a:extLst>
              <a:ext uri="{FF2B5EF4-FFF2-40B4-BE49-F238E27FC236}">
                <a16:creationId xmlns:a16="http://schemas.microsoft.com/office/drawing/2014/main" id="{6909DD09-1FF9-AD7C-F932-862150B14F7F}"/>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238DDF64-C317-C247-E178-6BF612F30BE3}"/>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357ECDDA-9CC9-24CE-CCCB-09BE5A08C68C}"/>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cxnSp>
        <p:nvCxnSpPr>
          <p:cNvPr id="5" name="Connector: Elbow 4">
            <a:extLst>
              <a:ext uri="{FF2B5EF4-FFF2-40B4-BE49-F238E27FC236}">
                <a16:creationId xmlns:a16="http://schemas.microsoft.com/office/drawing/2014/main" id="{6E4A643F-CB80-DC75-32BB-B9A16503A128}"/>
              </a:ext>
            </a:extLst>
          </p:cNvPr>
          <p:cNvCxnSpPr>
            <a:cxnSpLocks/>
          </p:cNvCxnSpPr>
          <p:nvPr/>
        </p:nvCxnSpPr>
        <p:spPr>
          <a:xfrm rot="16200000" flipH="1">
            <a:off x="-245660" y="2055320"/>
            <a:ext cx="2495573" cy="69302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167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487A6-0602-BAE9-F6BA-5BCA830C6FD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A406278-CF96-1972-6E31-EAB9A76E774F}"/>
              </a:ext>
            </a:extLst>
          </p:cNvPr>
          <p:cNvSpPr/>
          <p:nvPr/>
        </p:nvSpPr>
        <p:spPr>
          <a:xfrm>
            <a:off x="1428865" y="371475"/>
            <a:ext cx="10029648" cy="218362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7D414CFB-E378-DE5E-6FF4-3154895A6DFA}"/>
              </a:ext>
            </a:extLst>
          </p:cNvPr>
          <p:cNvSpPr txBox="1">
            <a:spLocks/>
          </p:cNvSpPr>
          <p:nvPr/>
        </p:nvSpPr>
        <p:spPr>
          <a:xfrm>
            <a:off x="1915096" y="513429"/>
            <a:ext cx="903884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PRP Funding: </a:t>
            </a:r>
            <a:r>
              <a:rPr lang="en-US" sz="2200" dirty="0">
                <a:solidFill>
                  <a:srgbClr val="494949"/>
                </a:solidFill>
              </a:rPr>
              <a:t>Grants can be up to </a:t>
            </a:r>
            <a:r>
              <a:rPr lang="en-US" sz="2200" b="1" dirty="0">
                <a:solidFill>
                  <a:srgbClr val="494949"/>
                </a:solidFill>
              </a:rPr>
              <a:t>€70,000 </a:t>
            </a:r>
            <a:r>
              <a:rPr lang="en-US" sz="2200" dirty="0">
                <a:solidFill>
                  <a:srgbClr val="494949"/>
                </a:solidFill>
              </a:rPr>
              <a:t>with </a:t>
            </a:r>
            <a:r>
              <a:rPr lang="en-US" sz="2200" b="1" dirty="0">
                <a:solidFill>
                  <a:srgbClr val="494949"/>
                </a:solidFill>
              </a:rPr>
              <a:t>50% co-financing. </a:t>
            </a:r>
            <a:r>
              <a:rPr lang="en-US" sz="2200" dirty="0">
                <a:solidFill>
                  <a:srgbClr val="494949"/>
                </a:solidFill>
              </a:rPr>
              <a:t>Often accessed through </a:t>
            </a:r>
            <a:r>
              <a:rPr lang="en-US" sz="2200" b="1" dirty="0">
                <a:solidFill>
                  <a:srgbClr val="494949"/>
                </a:solidFill>
              </a:rPr>
              <a:t>SPOT or KGZS</a:t>
            </a:r>
            <a:r>
              <a:rPr lang="en-US" sz="2200" dirty="0">
                <a:solidFill>
                  <a:srgbClr val="494949"/>
                </a:solidFill>
              </a:rPr>
              <a:t> advisory </a:t>
            </a:r>
            <a:r>
              <a:rPr lang="en-US" sz="2200" dirty="0" err="1">
                <a:solidFill>
                  <a:srgbClr val="494949"/>
                </a:solidFill>
              </a:rPr>
              <a:t>centres</a:t>
            </a:r>
            <a:r>
              <a:rPr lang="en-US" sz="2200" dirty="0">
                <a:solidFill>
                  <a:srgbClr val="494949"/>
                </a:solidFill>
              </a:rPr>
              <a:t>. Information on these can be found on the </a:t>
            </a:r>
            <a:r>
              <a:rPr lang="en-US" sz="2200" dirty="0">
                <a:solidFill>
                  <a:srgbClr val="494949"/>
                </a:solidFill>
                <a:hlinkClick r:id="rId3">
                  <a:extLst>
                    <a:ext uri="{A12FA001-AC4F-418D-AE19-62706E023703}">
                      <ahyp:hlinkClr xmlns:ahyp="http://schemas.microsoft.com/office/drawing/2018/hyperlinkcolor" val="tx"/>
                    </a:ext>
                  </a:extLst>
                </a:hlinkClick>
              </a:rPr>
              <a:t>Ministry of </a:t>
            </a:r>
            <a:r>
              <a:rPr lang="en-US" sz="2200" dirty="0">
                <a:solidFill>
                  <a:srgbClr val="494949"/>
                </a:solidFill>
              </a:rPr>
              <a:t>Agriculture’s website or through Local Action Groups. Slovenia’s Local Action Groups (LAS) under CLLD might have calls that overlap with tourism, culture, heritage – check the LAS for your area.</a:t>
            </a:r>
          </a:p>
          <a:p>
            <a:pPr marL="104775" indent="0">
              <a:spcBef>
                <a:spcPts val="600"/>
              </a:spcBef>
            </a:pPr>
            <a:endParaRPr lang="en-US" sz="2200" dirty="0">
              <a:solidFill>
                <a:srgbClr val="494949"/>
              </a:solidFill>
            </a:endParaRPr>
          </a:p>
        </p:txBody>
      </p:sp>
      <p:sp>
        <p:nvSpPr>
          <p:cNvPr id="6" name="Flowchart: Alternate Process 5">
            <a:extLst>
              <a:ext uri="{FF2B5EF4-FFF2-40B4-BE49-F238E27FC236}">
                <a16:creationId xmlns:a16="http://schemas.microsoft.com/office/drawing/2014/main" id="{422E8FAC-2522-571F-ADB3-F0208F896E81}"/>
              </a:ext>
            </a:extLst>
          </p:cNvPr>
          <p:cNvSpPr/>
          <p:nvPr/>
        </p:nvSpPr>
        <p:spPr>
          <a:xfrm>
            <a:off x="1428865" y="2706583"/>
            <a:ext cx="10029648" cy="391112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endParaRPr lang="en-US" sz="2200" dirty="0">
              <a:solidFill>
                <a:srgbClr val="494949"/>
              </a:solidFill>
            </a:endParaRPr>
          </a:p>
        </p:txBody>
      </p:sp>
      <p:pic>
        <p:nvPicPr>
          <p:cNvPr id="13" name="Graphic 12" descr="Postit Notes with solid fill">
            <a:extLst>
              <a:ext uri="{FF2B5EF4-FFF2-40B4-BE49-F238E27FC236}">
                <a16:creationId xmlns:a16="http://schemas.microsoft.com/office/drawing/2014/main" id="{53EB9832-DF2A-25E2-38F4-AF0F7DE97F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8841" y="2907294"/>
            <a:ext cx="914400" cy="914400"/>
          </a:xfrm>
          <a:prstGeom prst="rect">
            <a:avLst/>
          </a:prstGeom>
        </p:spPr>
      </p:pic>
      <p:sp>
        <p:nvSpPr>
          <p:cNvPr id="14" name="TextBox 13">
            <a:extLst>
              <a:ext uri="{FF2B5EF4-FFF2-40B4-BE49-F238E27FC236}">
                <a16:creationId xmlns:a16="http://schemas.microsoft.com/office/drawing/2014/main" id="{EF1E7EB6-A6DA-DEB1-D574-E46DF29162AA}"/>
              </a:ext>
            </a:extLst>
          </p:cNvPr>
          <p:cNvSpPr txBox="1"/>
          <p:nvPr/>
        </p:nvSpPr>
        <p:spPr>
          <a:xfrm>
            <a:off x="2406793" y="2853246"/>
            <a:ext cx="8898566" cy="4047262"/>
          </a:xfrm>
          <a:prstGeom prst="rect">
            <a:avLst/>
          </a:prstGeom>
          <a:noFill/>
        </p:spPr>
        <p:txBody>
          <a:bodyPr wrap="square" rtlCol="0">
            <a:spAutoFit/>
          </a:bodyPr>
          <a:lstStyle/>
          <a:p>
            <a:pPr>
              <a:spcAft>
                <a:spcPts val="600"/>
              </a:spcAft>
            </a:pPr>
            <a:r>
              <a:rPr lang="en-US" sz="2200" b="1" dirty="0">
                <a:solidFill>
                  <a:srgbClr val="E96751"/>
                </a:solidFill>
              </a:rPr>
              <a:t>Note to Clarify: </a:t>
            </a:r>
            <a:r>
              <a:rPr lang="en-US" sz="2200" dirty="0">
                <a:solidFill>
                  <a:srgbClr val="494949"/>
                </a:solidFill>
              </a:rPr>
              <a:t>PRP is more </a:t>
            </a:r>
            <a:r>
              <a:rPr lang="en-US" sz="2200" b="1" dirty="0">
                <a:solidFill>
                  <a:srgbClr val="494949"/>
                </a:solidFill>
              </a:rPr>
              <a:t>top-down</a:t>
            </a:r>
            <a:r>
              <a:rPr lang="en-US" sz="2200" dirty="0">
                <a:solidFill>
                  <a:srgbClr val="494949"/>
                </a:solidFill>
              </a:rPr>
              <a:t>, strategic, and national in scope. </a:t>
            </a:r>
            <a:r>
              <a:rPr lang="en-US" sz="2200" b="1" dirty="0">
                <a:solidFill>
                  <a:srgbClr val="494949"/>
                </a:solidFill>
              </a:rPr>
              <a:t>CLLD</a:t>
            </a:r>
            <a:r>
              <a:rPr lang="en-US" sz="2200" dirty="0">
                <a:solidFill>
                  <a:srgbClr val="494949"/>
                </a:solidFill>
              </a:rPr>
              <a:t> is </a:t>
            </a:r>
            <a:r>
              <a:rPr lang="en-US" sz="2200" b="1" dirty="0">
                <a:solidFill>
                  <a:srgbClr val="494949"/>
                </a:solidFill>
              </a:rPr>
              <a:t>a bottom-up, community-led, and project-focused initiative</a:t>
            </a:r>
            <a:r>
              <a:rPr lang="en-US" sz="2200" dirty="0">
                <a:solidFill>
                  <a:srgbClr val="494949"/>
                </a:solidFill>
              </a:rPr>
              <a:t>.</a:t>
            </a:r>
          </a:p>
          <a:p>
            <a:pPr marL="342900" indent="-342900">
              <a:spcAft>
                <a:spcPts val="600"/>
              </a:spcAft>
              <a:buFont typeface="Arial" panose="020B0604020202020204" pitchFamily="34" charset="0"/>
              <a:buChar char="•"/>
            </a:pPr>
            <a:r>
              <a:rPr lang="en-IE" sz="2200" b="1" dirty="0">
                <a:solidFill>
                  <a:srgbClr val="494949"/>
                </a:solidFill>
              </a:rPr>
              <a:t>Rural Development Programme </a:t>
            </a:r>
            <a:r>
              <a:rPr lang="en-US" sz="2200" b="1" dirty="0">
                <a:solidFill>
                  <a:srgbClr val="494949"/>
                </a:solidFill>
              </a:rPr>
              <a:t>PRP </a:t>
            </a:r>
            <a:r>
              <a:rPr lang="en-IE" sz="2200" dirty="0">
                <a:solidFill>
                  <a:srgbClr val="494949"/>
                </a:solidFill>
              </a:rPr>
              <a:t>(Program </a:t>
            </a:r>
            <a:r>
              <a:rPr lang="en-IE" sz="2200" dirty="0" err="1">
                <a:solidFill>
                  <a:srgbClr val="494949"/>
                </a:solidFill>
              </a:rPr>
              <a:t>razvoja</a:t>
            </a:r>
            <a:r>
              <a:rPr lang="en-IE" sz="2200" dirty="0">
                <a:solidFill>
                  <a:srgbClr val="494949"/>
                </a:solidFill>
              </a:rPr>
              <a:t> </a:t>
            </a:r>
            <a:r>
              <a:rPr lang="en-IE" sz="2200" dirty="0" err="1">
                <a:solidFill>
                  <a:srgbClr val="494949"/>
                </a:solidFill>
              </a:rPr>
              <a:t>podeželja</a:t>
            </a:r>
            <a:r>
              <a:rPr lang="en-IE" sz="2200" dirty="0">
                <a:solidFill>
                  <a:srgbClr val="494949"/>
                </a:solidFill>
              </a:rPr>
              <a:t>) </a:t>
            </a:r>
            <a:r>
              <a:rPr lang="en-US" sz="2200" b="1" dirty="0">
                <a:solidFill>
                  <a:srgbClr val="494949"/>
                </a:solidFill>
              </a:rPr>
              <a:t>(Measure 6.4) </a:t>
            </a:r>
            <a:r>
              <a:rPr lang="en-IE" sz="2200" dirty="0">
                <a:solidFill>
                  <a:srgbClr val="494949"/>
                </a:solidFill>
              </a:rPr>
              <a:t>is managed by the Ministry of Agriculture. Up to </a:t>
            </a:r>
            <a:r>
              <a:rPr lang="en-IE" sz="2200" b="1" dirty="0">
                <a:solidFill>
                  <a:srgbClr val="494949"/>
                </a:solidFill>
              </a:rPr>
              <a:t>€70,000 (50%) supporting farmers</a:t>
            </a:r>
            <a:r>
              <a:rPr lang="en-IE" sz="2200" dirty="0">
                <a:solidFill>
                  <a:srgbClr val="494949"/>
                </a:solidFill>
              </a:rPr>
              <a:t>, </a:t>
            </a:r>
            <a:r>
              <a:rPr lang="en-US" sz="2200" dirty="0">
                <a:solidFill>
                  <a:srgbClr val="494949"/>
                </a:solidFill>
              </a:rPr>
              <a:t>farm stays, rural B&amp;Bs, glamping</a:t>
            </a:r>
          </a:p>
          <a:p>
            <a:pPr marL="342900" indent="-342900">
              <a:spcAft>
                <a:spcPts val="600"/>
              </a:spcAft>
              <a:buFont typeface="Arial" panose="020B0604020202020204" pitchFamily="34" charset="0"/>
              <a:buChar char="•"/>
            </a:pPr>
            <a:r>
              <a:rPr lang="en-US" sz="2200" b="1" dirty="0">
                <a:solidFill>
                  <a:srgbClr val="494949"/>
                </a:solidFill>
              </a:rPr>
              <a:t>CLLD is part of the PRP, </a:t>
            </a:r>
            <a:r>
              <a:rPr lang="en-US" sz="2200" dirty="0">
                <a:solidFill>
                  <a:srgbClr val="494949"/>
                </a:solidFill>
              </a:rPr>
              <a:t>and</a:t>
            </a:r>
            <a:r>
              <a:rPr lang="en-US" sz="2200" b="1" dirty="0">
                <a:solidFill>
                  <a:srgbClr val="494949"/>
                </a:solidFill>
              </a:rPr>
              <a:t> </a:t>
            </a:r>
            <a:r>
              <a:rPr lang="en-US" sz="2200" dirty="0">
                <a:solidFill>
                  <a:srgbClr val="494949"/>
                </a:solidFill>
              </a:rPr>
              <a:t>LEADER/CLLD is </a:t>
            </a:r>
            <a:r>
              <a:rPr lang="en-US" sz="2200" b="1" dirty="0">
                <a:solidFill>
                  <a:srgbClr val="494949"/>
                </a:solidFill>
              </a:rPr>
              <a:t>a sub-program of the Rural Development </a:t>
            </a:r>
            <a:r>
              <a:rPr lang="en-US" sz="2200" b="1" dirty="0" err="1">
                <a:solidFill>
                  <a:srgbClr val="494949"/>
                </a:solidFill>
              </a:rPr>
              <a:t>Programme</a:t>
            </a:r>
            <a:r>
              <a:rPr lang="en-US" sz="2200" b="1" dirty="0">
                <a:solidFill>
                  <a:srgbClr val="494949"/>
                </a:solidFill>
              </a:rPr>
              <a:t> (PRP)</a:t>
            </a:r>
            <a:r>
              <a:rPr lang="en-US" sz="2200" dirty="0">
                <a:solidFill>
                  <a:srgbClr val="494949"/>
                </a:solidFill>
              </a:rPr>
              <a:t>. CLLD/LEADER is </a:t>
            </a:r>
            <a:r>
              <a:rPr lang="en-IE" sz="2200" dirty="0">
                <a:solidFill>
                  <a:srgbClr val="494949"/>
                </a:solidFill>
              </a:rPr>
              <a:t>a Local Action Group (LAS) for </a:t>
            </a:r>
            <a:r>
              <a:rPr lang="en-IE" sz="2200" b="1" dirty="0">
                <a:solidFill>
                  <a:srgbClr val="494949"/>
                </a:solidFill>
              </a:rPr>
              <a:t>local development</a:t>
            </a:r>
            <a:r>
              <a:rPr lang="en-IE" sz="2200" dirty="0">
                <a:solidFill>
                  <a:srgbClr val="494949"/>
                </a:solidFill>
              </a:rPr>
              <a:t>.  From </a:t>
            </a:r>
            <a:r>
              <a:rPr lang="en-US" sz="2200" dirty="0">
                <a:solidFill>
                  <a:srgbClr val="494949"/>
                </a:solidFill>
              </a:rPr>
              <a:t>€10,000–€50,000 (up to 80%) for renovating village tourism, co-ops, and local trails. Suitable for </a:t>
            </a:r>
            <a:r>
              <a:rPr lang="en-IE" sz="2200" dirty="0">
                <a:solidFill>
                  <a:srgbClr val="494949"/>
                </a:solidFill>
              </a:rPr>
              <a:t>NGOs, small businesses, and communities</a:t>
            </a:r>
            <a:endParaRPr lang="en-US" sz="2200" dirty="0">
              <a:solidFill>
                <a:srgbClr val="494949"/>
              </a:solidFill>
            </a:endParaRPr>
          </a:p>
          <a:p>
            <a:endParaRPr lang="en-IE" sz="2200" dirty="0"/>
          </a:p>
        </p:txBody>
      </p:sp>
      <p:cxnSp>
        <p:nvCxnSpPr>
          <p:cNvPr id="2" name="Straight Connector 1">
            <a:extLst>
              <a:ext uri="{FF2B5EF4-FFF2-40B4-BE49-F238E27FC236}">
                <a16:creationId xmlns:a16="http://schemas.microsoft.com/office/drawing/2014/main" id="{45AE7D20-6E6D-DC55-7341-477801931F25}"/>
              </a:ext>
            </a:extLst>
          </p:cNvPr>
          <p:cNvCxnSpPr>
            <a:cxnSpLocks/>
          </p:cNvCxnSpPr>
          <p:nvPr/>
        </p:nvCxnSpPr>
        <p:spPr>
          <a:xfrm flipV="1">
            <a:off x="1135546" y="3411371"/>
            <a:ext cx="293319" cy="479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3" name="Connector: Elbow 2">
            <a:extLst>
              <a:ext uri="{FF2B5EF4-FFF2-40B4-BE49-F238E27FC236}">
                <a16:creationId xmlns:a16="http://schemas.microsoft.com/office/drawing/2014/main" id="{5A5CC792-71DA-933A-758F-6A59AF55C3B3}"/>
              </a:ext>
            </a:extLst>
          </p:cNvPr>
          <p:cNvCxnSpPr>
            <a:cxnSpLocks/>
          </p:cNvCxnSpPr>
          <p:nvPr/>
        </p:nvCxnSpPr>
        <p:spPr>
          <a:xfrm rot="16200000" flipV="1">
            <a:off x="-739639" y="1553816"/>
            <a:ext cx="3451516" cy="298852"/>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4D365E7-DAF2-0349-FCB3-CBE08D381111}"/>
              </a:ext>
            </a:extLst>
          </p:cNvPr>
          <p:cNvCxnSpPr>
            <a:cxnSpLocks/>
          </p:cNvCxnSpPr>
          <p:nvPr/>
        </p:nvCxnSpPr>
        <p:spPr>
          <a:xfrm>
            <a:off x="836692" y="1703632"/>
            <a:ext cx="594747"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967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2F33-ECC3-129C-33FD-673D8C3E7BA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9B46FC7B-0FA7-126F-4F00-B334BBE05006}"/>
              </a:ext>
            </a:extLst>
          </p:cNvPr>
          <p:cNvSpPr/>
          <p:nvPr/>
        </p:nvSpPr>
        <p:spPr>
          <a:xfrm>
            <a:off x="1539330" y="1308876"/>
            <a:ext cx="9910693" cy="284499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219E4D3B-3287-3782-EE67-712C735B5943}"/>
              </a:ext>
            </a:extLst>
          </p:cNvPr>
          <p:cNvSpPr txBox="1">
            <a:spLocks/>
          </p:cNvSpPr>
          <p:nvPr/>
        </p:nvSpPr>
        <p:spPr>
          <a:xfrm>
            <a:off x="2188240" y="1374960"/>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Objective: </a:t>
            </a:r>
            <a:r>
              <a:rPr lang="en-US" sz="2200" b="1" dirty="0">
                <a:solidFill>
                  <a:srgbClr val="494949"/>
                </a:solidFill>
                <a:hlinkClick r:id="rId3">
                  <a:extLst>
                    <a:ext uri="{A12FA001-AC4F-418D-AE19-62706E023703}">
                      <ahyp:hlinkClr xmlns:ahyp="http://schemas.microsoft.com/office/drawing/2018/hyperlinkcolor" val="tx"/>
                    </a:ext>
                  </a:extLst>
                </a:hlinkClick>
              </a:rPr>
              <a:t>LEADER (CLLD)</a:t>
            </a:r>
            <a:r>
              <a:rPr lang="en-US" sz="2200" dirty="0">
                <a:solidFill>
                  <a:srgbClr val="494949"/>
                </a:solidFill>
                <a:hlinkClick r:id="rId3">
                  <a:extLst>
                    <a:ext uri="{A12FA001-AC4F-418D-AE19-62706E023703}">
                      <ahyp:hlinkClr xmlns:ahyp="http://schemas.microsoft.com/office/drawing/2018/hyperlinkcolor" val="tx"/>
                    </a:ext>
                  </a:extLst>
                </a:hlinkClick>
              </a:rPr>
              <a:t> </a:t>
            </a:r>
            <a:r>
              <a:rPr lang="en-US" sz="2200" dirty="0">
                <a:solidFill>
                  <a:srgbClr val="494949"/>
                </a:solidFill>
              </a:rPr>
              <a:t>is known as Community-Led Local Development (CLLD) and is implemented through Local Action Groups (LAGs). LAS are covering various rural areas. It supports local and rural development, as well as community-led initiatives. </a:t>
            </a:r>
          </a:p>
          <a:p>
            <a:pPr marL="0" indent="0">
              <a:spcAft>
                <a:spcPts val="600"/>
              </a:spcAft>
            </a:pPr>
            <a:r>
              <a:rPr lang="en-US" sz="2200" dirty="0">
                <a:solidFill>
                  <a:srgbClr val="494949"/>
                </a:solidFill>
              </a:rPr>
              <a:t>It is a</a:t>
            </a:r>
            <a:r>
              <a:rPr lang="en-US" sz="2200" b="1" dirty="0">
                <a:solidFill>
                  <a:srgbClr val="494949"/>
                </a:solidFill>
              </a:rPr>
              <a:t> sub-program of the Rural Development </a:t>
            </a:r>
            <a:r>
              <a:rPr lang="en-US" sz="2200" b="1" dirty="0" err="1">
                <a:solidFill>
                  <a:srgbClr val="494949"/>
                </a:solidFill>
              </a:rPr>
              <a:t>Programme</a:t>
            </a:r>
            <a:r>
              <a:rPr lang="en-US" sz="2200" b="1" dirty="0">
                <a:solidFill>
                  <a:srgbClr val="494949"/>
                </a:solidFill>
              </a:rPr>
              <a:t> (PRP)</a:t>
            </a:r>
            <a:r>
              <a:rPr lang="en-US" sz="2200" dirty="0">
                <a:solidFill>
                  <a:srgbClr val="494949"/>
                </a:solidFill>
              </a:rPr>
              <a:t>.In Slovenia, LEADER funds projects in farming and tourism. Look for suitable tourism themes. Projects can receive grants ranging from </a:t>
            </a:r>
            <a:r>
              <a:rPr lang="en-US" sz="2200" b="1" dirty="0">
                <a:solidFill>
                  <a:srgbClr val="494949"/>
                </a:solidFill>
              </a:rPr>
              <a:t>€5,000 to €200,000, </a:t>
            </a:r>
            <a:r>
              <a:rPr lang="en-US" sz="2200" dirty="0">
                <a:solidFill>
                  <a:srgbClr val="494949"/>
                </a:solidFill>
              </a:rPr>
              <a:t>with co-financing rates up to </a:t>
            </a:r>
            <a:r>
              <a:rPr lang="en-US" sz="2200" b="1" dirty="0">
                <a:solidFill>
                  <a:srgbClr val="494949"/>
                </a:solidFill>
              </a:rPr>
              <a:t>75%.</a:t>
            </a:r>
          </a:p>
        </p:txBody>
      </p:sp>
      <p:pic>
        <p:nvPicPr>
          <p:cNvPr id="3" name="Graphic 2" descr="Signature with solid fill">
            <a:extLst>
              <a:ext uri="{FF2B5EF4-FFF2-40B4-BE49-F238E27FC236}">
                <a16:creationId xmlns:a16="http://schemas.microsoft.com/office/drawing/2014/main" id="{EB558DC5-FA16-B74B-B8C0-270228EDAE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36167"/>
            <a:ext cx="914400" cy="914400"/>
          </a:xfrm>
          <a:prstGeom prst="rect">
            <a:avLst/>
          </a:prstGeom>
        </p:spPr>
      </p:pic>
      <p:sp>
        <p:nvSpPr>
          <p:cNvPr id="6" name="Freeform 28">
            <a:extLst>
              <a:ext uri="{FF2B5EF4-FFF2-40B4-BE49-F238E27FC236}">
                <a16:creationId xmlns:a16="http://schemas.microsoft.com/office/drawing/2014/main" id="{6985ED41-F3CF-821F-1FD9-7F1B389D9D31}"/>
              </a:ext>
            </a:extLst>
          </p:cNvPr>
          <p:cNvSpPr/>
          <p:nvPr/>
        </p:nvSpPr>
        <p:spPr>
          <a:xfrm>
            <a:off x="-15513" y="109727"/>
            <a:ext cx="8073663" cy="110719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5">
            <a:extLst>
              <a:ext uri="{FF2B5EF4-FFF2-40B4-BE49-F238E27FC236}">
                <a16:creationId xmlns:a16="http://schemas.microsoft.com/office/drawing/2014/main" id="{1221D9B6-B7EF-2D7F-19B0-A5FAA4B18017}"/>
              </a:ext>
            </a:extLst>
          </p:cNvPr>
          <p:cNvSpPr txBox="1">
            <a:spLocks/>
          </p:cNvSpPr>
          <p:nvPr/>
        </p:nvSpPr>
        <p:spPr>
          <a:xfrm>
            <a:off x="411595" y="330032"/>
            <a:ext cx="773716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3200" b="1" dirty="0"/>
              <a:t>LEADER/CLLD – Community-Led Local Development</a:t>
            </a:r>
            <a:endParaRPr lang="en-IE" sz="2800" dirty="0"/>
          </a:p>
        </p:txBody>
      </p:sp>
      <p:sp>
        <p:nvSpPr>
          <p:cNvPr id="16" name="Flowchart: Alternate Process 15">
            <a:extLst>
              <a:ext uri="{FF2B5EF4-FFF2-40B4-BE49-F238E27FC236}">
                <a16:creationId xmlns:a16="http://schemas.microsoft.com/office/drawing/2014/main" id="{16BAE079-309B-4706-B773-1A79C554F646}"/>
              </a:ext>
            </a:extLst>
          </p:cNvPr>
          <p:cNvSpPr/>
          <p:nvPr/>
        </p:nvSpPr>
        <p:spPr>
          <a:xfrm>
            <a:off x="1439207" y="4300734"/>
            <a:ext cx="10046406" cy="153106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364268CE-4D86-815E-9E81-742240E99F7F}"/>
              </a:ext>
            </a:extLst>
          </p:cNvPr>
          <p:cNvSpPr txBox="1">
            <a:spLocks/>
          </p:cNvSpPr>
          <p:nvPr/>
        </p:nvSpPr>
        <p:spPr>
          <a:xfrm>
            <a:off x="2344050" y="4309503"/>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b="1" dirty="0">
                <a:solidFill>
                  <a:srgbClr val="EC7C69"/>
                </a:solidFill>
              </a:rPr>
              <a:t>Example </a:t>
            </a:r>
            <a:r>
              <a:rPr lang="en-US" sz="2200" dirty="0">
                <a:solidFill>
                  <a:srgbClr val="494949"/>
                </a:solidFill>
              </a:rPr>
              <a:t>A cooperative in a small village could get CLLD support to restore old barns into green guest rooms, combined with local culinary tourism.</a:t>
            </a:r>
          </a:p>
          <a:p>
            <a:pPr marL="0" indent="0">
              <a:spcAft>
                <a:spcPts val="600"/>
              </a:spcAft>
            </a:pPr>
            <a:r>
              <a:rPr lang="en-US" sz="2200" b="1" dirty="0">
                <a:solidFill>
                  <a:srgbClr val="494949"/>
                </a:solidFill>
              </a:rPr>
              <a:t>Tip: </a:t>
            </a:r>
            <a:r>
              <a:rPr lang="en-US" sz="2200" dirty="0">
                <a:solidFill>
                  <a:srgbClr val="494949"/>
                </a:solidFill>
              </a:rPr>
              <a:t>Contact your regional LAS coordinator – they can inform you if a call is open and provide guidance on the application process.</a:t>
            </a:r>
          </a:p>
          <a:p>
            <a:pPr marL="0" indent="0">
              <a:spcAft>
                <a:spcPts val="600"/>
              </a:spcAft>
            </a:pPr>
            <a:endParaRPr lang="en-US" sz="2200" dirty="0">
              <a:solidFill>
                <a:srgbClr val="494949"/>
              </a:solidFill>
            </a:endParaRPr>
          </a:p>
        </p:txBody>
      </p:sp>
      <p:pic>
        <p:nvPicPr>
          <p:cNvPr id="20" name="Graphic 19" descr="Excellent with solid fill">
            <a:extLst>
              <a:ext uri="{FF2B5EF4-FFF2-40B4-BE49-F238E27FC236}">
                <a16:creationId xmlns:a16="http://schemas.microsoft.com/office/drawing/2014/main" id="{00B1F639-6D2A-DE87-26B1-E880440D76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7059" y="4425965"/>
            <a:ext cx="749373" cy="749373"/>
          </a:xfrm>
          <a:prstGeom prst="rect">
            <a:avLst/>
          </a:prstGeom>
        </p:spPr>
      </p:pic>
      <p:pic>
        <p:nvPicPr>
          <p:cNvPr id="2" name="Picture 1">
            <a:extLst>
              <a:ext uri="{FF2B5EF4-FFF2-40B4-BE49-F238E27FC236}">
                <a16:creationId xmlns:a16="http://schemas.microsoft.com/office/drawing/2014/main" id="{92AFAEE1-0F2D-3096-EFFC-5914B3811FA8}"/>
              </a:ext>
            </a:extLst>
          </p:cNvPr>
          <p:cNvPicPr>
            <a:picLocks noChangeAspect="1"/>
          </p:cNvPicPr>
          <p:nvPr/>
        </p:nvPicPr>
        <p:blipFill>
          <a:blip r:embed="rId8"/>
          <a:stretch>
            <a:fillRect/>
          </a:stretch>
        </p:blipFill>
        <p:spPr>
          <a:xfrm>
            <a:off x="8318351" y="55563"/>
            <a:ext cx="2800741" cy="1448002"/>
          </a:xfrm>
          <a:prstGeom prst="rect">
            <a:avLst/>
          </a:prstGeom>
        </p:spPr>
      </p:pic>
      <p:pic>
        <p:nvPicPr>
          <p:cNvPr id="4" name="Graphic 3" descr="Target with solid fill">
            <a:extLst>
              <a:ext uri="{FF2B5EF4-FFF2-40B4-BE49-F238E27FC236}">
                <a16:creationId xmlns:a16="http://schemas.microsoft.com/office/drawing/2014/main" id="{C870937E-FFEE-CE68-28DF-89B127762E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97059" y="1382807"/>
            <a:ext cx="633914" cy="633914"/>
          </a:xfrm>
          <a:prstGeom prst="rect">
            <a:avLst/>
          </a:prstGeom>
        </p:spPr>
      </p:pic>
      <p:sp>
        <p:nvSpPr>
          <p:cNvPr id="8" name="TextBox 7">
            <a:extLst>
              <a:ext uri="{FF2B5EF4-FFF2-40B4-BE49-F238E27FC236}">
                <a16:creationId xmlns:a16="http://schemas.microsoft.com/office/drawing/2014/main" id="{19D400C2-D571-B5B8-A786-BDFAFBF189B5}"/>
              </a:ext>
            </a:extLst>
          </p:cNvPr>
          <p:cNvSpPr txBox="1"/>
          <p:nvPr/>
        </p:nvSpPr>
        <p:spPr>
          <a:xfrm>
            <a:off x="1126899" y="5864598"/>
            <a:ext cx="7006567" cy="1200329"/>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D9390"/>
                </a:solidFill>
                <a:hlinkClick r:id="rId11">
                  <a:extLst>
                    <a:ext uri="{A12FA001-AC4F-418D-AE19-62706E023703}">
                      <ahyp:hlinkClr xmlns:ahyp="http://schemas.microsoft.com/office/drawing/2018/hyperlinkcolor" val="tx"/>
                    </a:ext>
                  </a:extLst>
                </a:hlinkClick>
              </a:rPr>
              <a:t>Slovenia’s simplified community-led local development</a:t>
            </a:r>
            <a:endParaRPr lang="en-US" dirty="0">
              <a:solidFill>
                <a:srgbClr val="0D9390"/>
              </a:solidFill>
            </a:endParaRPr>
          </a:p>
          <a:p>
            <a:pPr marL="285750" indent="-285750">
              <a:buFont typeface="Arial" panose="020B0604020202020204" pitchFamily="34" charset="0"/>
              <a:buChar char="•"/>
            </a:pPr>
            <a:r>
              <a:rPr lang="en-US" dirty="0">
                <a:solidFill>
                  <a:srgbClr val="0D9390"/>
                </a:solidFill>
                <a:hlinkClick r:id="rId12">
                  <a:extLst>
                    <a:ext uri="{A12FA001-AC4F-418D-AE19-62706E023703}">
                      <ahyp:hlinkClr xmlns:ahyp="http://schemas.microsoft.com/office/drawing/2018/hyperlinkcolor" val="tx"/>
                    </a:ext>
                  </a:extLst>
                </a:hlinkClick>
              </a:rPr>
              <a:t>ELARD – European LEADER Association for Rural Development</a:t>
            </a:r>
            <a:endParaRPr lang="en-US" dirty="0">
              <a:solidFill>
                <a:srgbClr val="0D9390"/>
              </a:solidFill>
            </a:endParaRPr>
          </a:p>
          <a:p>
            <a:pPr marL="285750" indent="-285750">
              <a:buFont typeface="Arial" panose="020B0604020202020204" pitchFamily="34" charset="0"/>
              <a:buChar char="•"/>
            </a:pPr>
            <a:r>
              <a:rPr lang="en-US" dirty="0">
                <a:solidFill>
                  <a:srgbClr val="0D9390"/>
                </a:solidFill>
                <a:hlinkClick r:id="rId13">
                  <a:extLst>
                    <a:ext uri="{A12FA001-AC4F-418D-AE19-62706E023703}">
                      <ahyp:hlinkClr xmlns:ahyp="http://schemas.microsoft.com/office/drawing/2018/hyperlinkcolor" val="tx"/>
                    </a:ext>
                  </a:extLst>
                </a:hlinkClick>
              </a:rPr>
              <a:t>Discover the LEADER LAGs active in Slovenia</a:t>
            </a:r>
            <a:endParaRPr lang="en-US" dirty="0">
              <a:solidFill>
                <a:srgbClr val="0D9390"/>
              </a:solidFill>
            </a:endParaRPr>
          </a:p>
          <a:p>
            <a:pPr marL="285750" indent="-285750">
              <a:buFont typeface="Arial" panose="020B0604020202020204" pitchFamily="34" charset="0"/>
              <a:buChar char="•"/>
            </a:pPr>
            <a:endParaRPr lang="en-US" dirty="0">
              <a:solidFill>
                <a:srgbClr val="0D9390"/>
              </a:solidFill>
            </a:endParaRPr>
          </a:p>
        </p:txBody>
      </p:sp>
      <p:pic>
        <p:nvPicPr>
          <p:cNvPr id="5" name="Picture 4">
            <a:extLst>
              <a:ext uri="{FF2B5EF4-FFF2-40B4-BE49-F238E27FC236}">
                <a16:creationId xmlns:a16="http://schemas.microsoft.com/office/drawing/2014/main" id="{84FF0E8C-1B5A-0245-BCE1-FE23E4C90CDB}"/>
              </a:ext>
            </a:extLst>
          </p:cNvPr>
          <p:cNvPicPr>
            <a:picLocks noChangeAspect="1"/>
          </p:cNvPicPr>
          <p:nvPr/>
        </p:nvPicPr>
        <p:blipFill>
          <a:blip r:embed="rId14"/>
          <a:stretch>
            <a:fillRect/>
          </a:stretch>
        </p:blipFill>
        <p:spPr>
          <a:xfrm>
            <a:off x="220296" y="5864598"/>
            <a:ext cx="850589" cy="846711"/>
          </a:xfrm>
          <a:prstGeom prst="rect">
            <a:avLst/>
          </a:prstGeom>
        </p:spPr>
      </p:pic>
      <p:cxnSp>
        <p:nvCxnSpPr>
          <p:cNvPr id="10" name="Straight Connector 9">
            <a:extLst>
              <a:ext uri="{FF2B5EF4-FFF2-40B4-BE49-F238E27FC236}">
                <a16:creationId xmlns:a16="http://schemas.microsoft.com/office/drawing/2014/main" id="{EF3EF51F-3D4B-CE30-ADA3-5B590230843F}"/>
              </a:ext>
            </a:extLst>
          </p:cNvPr>
          <p:cNvCxnSpPr>
            <a:cxnSpLocks/>
          </p:cNvCxnSpPr>
          <p:nvPr/>
        </p:nvCxnSpPr>
        <p:spPr>
          <a:xfrm flipV="1">
            <a:off x="1154810" y="4617251"/>
            <a:ext cx="293319" cy="479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AA0C16AD-0A05-F873-0F45-7A0542C461A2}"/>
              </a:ext>
            </a:extLst>
          </p:cNvPr>
          <p:cNvCxnSpPr>
            <a:cxnSpLocks/>
          </p:cNvCxnSpPr>
          <p:nvPr/>
        </p:nvCxnSpPr>
        <p:spPr>
          <a:xfrm rot="16200000" flipV="1">
            <a:off x="-720375" y="2759696"/>
            <a:ext cx="3451516" cy="298852"/>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1514A6-7068-F46F-E54E-63B2806D104A}"/>
              </a:ext>
            </a:extLst>
          </p:cNvPr>
          <p:cNvCxnSpPr>
            <a:cxnSpLocks/>
          </p:cNvCxnSpPr>
          <p:nvPr/>
        </p:nvCxnSpPr>
        <p:spPr>
          <a:xfrm>
            <a:off x="855956" y="2909512"/>
            <a:ext cx="711743"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172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B7B2D-5DA7-3D41-E497-35171C491ED1}"/>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32F1CF1-38A9-C35E-BA9B-9B149751E2AD}"/>
              </a:ext>
            </a:extLst>
          </p:cNvPr>
          <p:cNvSpPr/>
          <p:nvPr/>
        </p:nvSpPr>
        <p:spPr>
          <a:xfrm>
            <a:off x="1018711" y="1784802"/>
            <a:ext cx="10154578" cy="470172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2DDDBE3-E58F-C82E-CE85-6527DBA0A8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1F4AA31-45B6-9036-934C-546658CB14BB}"/>
              </a:ext>
            </a:extLst>
          </p:cNvPr>
          <p:cNvSpPr txBox="1">
            <a:spLocks/>
          </p:cNvSpPr>
          <p:nvPr/>
        </p:nvSpPr>
        <p:spPr>
          <a:xfrm>
            <a:off x="1960932" y="1968096"/>
            <a:ext cx="907059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Objective</a:t>
            </a:r>
            <a:r>
              <a:rPr lang="en-US" sz="2200" b="1" dirty="0">
                <a:solidFill>
                  <a:srgbClr val="E96751"/>
                </a:solidFill>
              </a:rPr>
              <a:t>: </a:t>
            </a:r>
            <a:r>
              <a:rPr lang="en-IE" sz="2200" b="1" dirty="0">
                <a:solidFill>
                  <a:srgbClr val="494949"/>
                </a:solidFill>
                <a:hlinkClick r:id="rId5">
                  <a:extLst>
                    <a:ext uri="{A12FA001-AC4F-418D-AE19-62706E023703}">
                      <ahyp:hlinkClr xmlns:ahyp="http://schemas.microsoft.com/office/drawing/2018/hyperlinkcolor" val="tx"/>
                    </a:ext>
                  </a:extLst>
                </a:hlinkClick>
              </a:rPr>
              <a:t>SID Bank </a:t>
            </a:r>
            <a:r>
              <a:rPr lang="en-IE" sz="2200" b="1" dirty="0">
                <a:solidFill>
                  <a:srgbClr val="494949"/>
                </a:solidFill>
              </a:rPr>
              <a:t>(</a:t>
            </a:r>
            <a:r>
              <a:rPr lang="en-IE" sz="2200" b="1" dirty="0" err="1">
                <a:solidFill>
                  <a:srgbClr val="494949"/>
                </a:solidFill>
              </a:rPr>
              <a:t>Slovenska</a:t>
            </a:r>
            <a:r>
              <a:rPr lang="en-IE" sz="2200" b="1" dirty="0">
                <a:solidFill>
                  <a:srgbClr val="494949"/>
                </a:solidFill>
              </a:rPr>
              <a:t> </a:t>
            </a:r>
            <a:r>
              <a:rPr lang="en-IE" sz="2200" b="1" dirty="0" err="1">
                <a:solidFill>
                  <a:srgbClr val="494949"/>
                </a:solidFill>
              </a:rPr>
              <a:t>izvozna</a:t>
            </a:r>
            <a:r>
              <a:rPr lang="en-IE" sz="2200" b="1" dirty="0">
                <a:solidFill>
                  <a:srgbClr val="494949"/>
                </a:solidFill>
              </a:rPr>
              <a:t> in </a:t>
            </a:r>
            <a:r>
              <a:rPr lang="en-IE" sz="2200" b="1" dirty="0" err="1">
                <a:solidFill>
                  <a:srgbClr val="494949"/>
                </a:solidFill>
              </a:rPr>
              <a:t>razvojna</a:t>
            </a:r>
            <a:r>
              <a:rPr lang="en-IE" sz="2200" b="1" dirty="0">
                <a:solidFill>
                  <a:srgbClr val="494949"/>
                </a:solidFill>
              </a:rPr>
              <a:t> </a:t>
            </a:r>
            <a:r>
              <a:rPr lang="en-IE" sz="2200" b="1" dirty="0" err="1">
                <a:solidFill>
                  <a:srgbClr val="494949"/>
                </a:solidFill>
              </a:rPr>
              <a:t>banka</a:t>
            </a:r>
            <a:r>
              <a:rPr lang="en-IE" sz="2200" b="1" dirty="0">
                <a:solidFill>
                  <a:srgbClr val="494949"/>
                </a:solidFill>
              </a:rPr>
              <a:t>)</a:t>
            </a:r>
            <a:r>
              <a:rPr lang="en-IE" sz="2200" dirty="0">
                <a:solidFill>
                  <a:srgbClr val="494949"/>
                </a:solidFill>
              </a:rPr>
              <a:t> is </a:t>
            </a:r>
            <a:r>
              <a:rPr lang="en-IE" sz="2200" b="1" dirty="0">
                <a:solidFill>
                  <a:srgbClr val="494949"/>
                </a:solidFill>
              </a:rPr>
              <a:t>a state-owned, non-commercial development bank</a:t>
            </a:r>
            <a:r>
              <a:rPr lang="en-IE" sz="2200" dirty="0">
                <a:solidFill>
                  <a:srgbClr val="494949"/>
                </a:solidFill>
              </a:rPr>
              <a:t>, not a profit-driven commercial bank. </a:t>
            </a:r>
            <a:r>
              <a:rPr lang="en-US" sz="2200" dirty="0">
                <a:solidFill>
                  <a:srgbClr val="494949"/>
                </a:solidFill>
              </a:rPr>
              <a:t>It plays a </a:t>
            </a:r>
            <a:r>
              <a:rPr lang="en-US" sz="2200" b="1" dirty="0">
                <a:solidFill>
                  <a:srgbClr val="494949"/>
                </a:solidFill>
              </a:rPr>
              <a:t>strategic role in financing projects</a:t>
            </a:r>
            <a:r>
              <a:rPr lang="en-US" sz="2200" dirty="0">
                <a:solidFill>
                  <a:srgbClr val="494949"/>
                </a:solidFill>
              </a:rPr>
              <a:t> that strengthen the national economy. SID Bank is not a tourism-specific fund, but it funds </a:t>
            </a:r>
            <a:r>
              <a:rPr lang="en-US" sz="2200" b="1" dirty="0">
                <a:solidFill>
                  <a:srgbClr val="494949"/>
                </a:solidFill>
              </a:rPr>
              <a:t>projects that align with national development priorities</a:t>
            </a:r>
            <a:r>
              <a:rPr lang="en-US" sz="2200" dirty="0">
                <a:solidFill>
                  <a:srgbClr val="494949"/>
                </a:solidFill>
              </a:rPr>
              <a:t>, including:</a:t>
            </a:r>
          </a:p>
          <a:p>
            <a:pPr marL="342900" indent="-342900">
              <a:spcBef>
                <a:spcPts val="0"/>
              </a:spcBef>
              <a:buFont typeface="Arial" panose="020B0604020202020204" pitchFamily="34" charset="0"/>
              <a:buChar char="•"/>
            </a:pPr>
            <a:r>
              <a:rPr lang="en-US" sz="2200" dirty="0">
                <a:solidFill>
                  <a:srgbClr val="494949"/>
                </a:solidFill>
              </a:rPr>
              <a:t>Sustainable tourism infrastructure</a:t>
            </a:r>
          </a:p>
          <a:p>
            <a:pPr marL="342900" indent="-342900">
              <a:spcBef>
                <a:spcPts val="0"/>
              </a:spcBef>
              <a:buFont typeface="Arial" panose="020B0604020202020204" pitchFamily="34" charset="0"/>
              <a:buChar char="•"/>
            </a:pPr>
            <a:r>
              <a:rPr lang="en-US" sz="2200" dirty="0">
                <a:solidFill>
                  <a:srgbClr val="494949"/>
                </a:solidFill>
              </a:rPr>
              <a:t>Eco-friendly infrastructure, renovations or construction</a:t>
            </a:r>
          </a:p>
          <a:p>
            <a:pPr marL="342900" indent="-342900">
              <a:spcBef>
                <a:spcPts val="0"/>
              </a:spcBef>
              <a:buFont typeface="Arial" panose="020B0604020202020204" pitchFamily="34" charset="0"/>
              <a:buChar char="•"/>
            </a:pPr>
            <a:r>
              <a:rPr lang="en-US" sz="2200" dirty="0">
                <a:solidFill>
                  <a:srgbClr val="494949"/>
                </a:solidFill>
              </a:rPr>
              <a:t>Green energy integration (e.g., solar panels, heat pumps)</a:t>
            </a:r>
          </a:p>
          <a:p>
            <a:pPr marL="342900" indent="-342900">
              <a:spcBef>
                <a:spcPts val="0"/>
              </a:spcBef>
              <a:buFont typeface="Arial" panose="020B0604020202020204" pitchFamily="34" charset="0"/>
              <a:buChar char="•"/>
            </a:pPr>
            <a:r>
              <a:rPr lang="en-US" sz="2200" dirty="0" err="1">
                <a:solidFill>
                  <a:srgbClr val="494949"/>
                </a:solidFill>
              </a:rPr>
              <a:t>Digitalisation</a:t>
            </a:r>
            <a:r>
              <a:rPr lang="en-US" sz="2200" dirty="0">
                <a:solidFill>
                  <a:srgbClr val="494949"/>
                </a:solidFill>
              </a:rPr>
              <a:t> and </a:t>
            </a:r>
            <a:r>
              <a:rPr lang="en-US" sz="2200" dirty="0" err="1">
                <a:solidFill>
                  <a:srgbClr val="494949"/>
                </a:solidFill>
              </a:rPr>
              <a:t>modernisation</a:t>
            </a:r>
            <a:r>
              <a:rPr lang="en-US" sz="2200" dirty="0">
                <a:solidFill>
                  <a:srgbClr val="494949"/>
                </a:solidFill>
              </a:rPr>
              <a:t> of accommodation facilities</a:t>
            </a:r>
          </a:p>
          <a:p>
            <a:pPr marL="342900" indent="-342900">
              <a:spcBef>
                <a:spcPts val="0"/>
              </a:spcBef>
              <a:buFont typeface="Arial" panose="020B0604020202020204" pitchFamily="34" charset="0"/>
              <a:buChar char="•"/>
            </a:pPr>
            <a:r>
              <a:rPr lang="en-US" sz="2200" dirty="0">
                <a:solidFill>
                  <a:srgbClr val="494949"/>
                </a:solidFill>
              </a:rPr>
              <a:t>Tourism and SME growth</a:t>
            </a:r>
          </a:p>
          <a:p>
            <a:pPr marL="0" indent="0">
              <a:spcAft>
                <a:spcPts val="600"/>
              </a:spcAft>
            </a:pPr>
            <a:r>
              <a:rPr lang="en-US" sz="2200" dirty="0">
                <a:solidFill>
                  <a:srgbClr val="494949"/>
                </a:solidFill>
              </a:rPr>
              <a:t>It provides </a:t>
            </a:r>
            <a:r>
              <a:rPr lang="en-US" sz="2200" b="1" dirty="0">
                <a:solidFill>
                  <a:srgbClr val="494949"/>
                </a:solidFill>
              </a:rPr>
              <a:t>low-interest or </a:t>
            </a:r>
            <a:r>
              <a:rPr lang="en-US" sz="2200" b="1" dirty="0" err="1">
                <a:solidFill>
                  <a:srgbClr val="494949"/>
                </a:solidFill>
              </a:rPr>
              <a:t>subsidised</a:t>
            </a:r>
            <a:r>
              <a:rPr lang="en-US" sz="2200" b="1" dirty="0">
                <a:solidFill>
                  <a:srgbClr val="494949"/>
                </a:solidFill>
              </a:rPr>
              <a:t> loans, guarantees, and financial instruments</a:t>
            </a:r>
            <a:r>
              <a:rPr lang="en-US" sz="2200" dirty="0">
                <a:solidFill>
                  <a:srgbClr val="494949"/>
                </a:solidFill>
              </a:rPr>
              <a:t> that private banks don’t usually offer, making it especially helpful for startups, eco-projects, and development in rural areas. </a:t>
            </a:r>
          </a:p>
        </p:txBody>
      </p:sp>
      <p:sp>
        <p:nvSpPr>
          <p:cNvPr id="33" name="Freeform 28">
            <a:extLst>
              <a:ext uri="{FF2B5EF4-FFF2-40B4-BE49-F238E27FC236}">
                <a16:creationId xmlns:a16="http://schemas.microsoft.com/office/drawing/2014/main" id="{64C8ECD6-C602-EB32-01D5-25C6E5314019}"/>
              </a:ext>
            </a:extLst>
          </p:cNvPr>
          <p:cNvSpPr/>
          <p:nvPr/>
        </p:nvSpPr>
        <p:spPr>
          <a:xfrm>
            <a:off x="-15513" y="109726"/>
            <a:ext cx="8553207" cy="1507297"/>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D654FB82-4A2F-B032-92F4-EF23EE3C24C7}"/>
              </a:ext>
            </a:extLst>
          </p:cNvPr>
          <p:cNvSpPr txBox="1">
            <a:spLocks/>
          </p:cNvSpPr>
          <p:nvPr/>
        </p:nvSpPr>
        <p:spPr>
          <a:xfrm>
            <a:off x="1512182" y="767362"/>
            <a:ext cx="7042778"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State-owned, Non-commercial Development Bank </a:t>
            </a:r>
          </a:p>
          <a:p>
            <a:r>
              <a:rPr lang="sv-SE" sz="2800" dirty="0"/>
              <a:t>SID Bank (Slovenska izvozna in razvojna banka)</a:t>
            </a:r>
            <a:endParaRPr lang="en-IE" sz="2800" dirty="0"/>
          </a:p>
          <a:p>
            <a:endParaRPr lang="en-IE" sz="2800" dirty="0"/>
          </a:p>
        </p:txBody>
      </p:sp>
      <p:pic>
        <p:nvPicPr>
          <p:cNvPr id="32" name="Graphic 31" descr="Target with solid fill">
            <a:extLst>
              <a:ext uri="{FF2B5EF4-FFF2-40B4-BE49-F238E27FC236}">
                <a16:creationId xmlns:a16="http://schemas.microsoft.com/office/drawing/2014/main" id="{B95D1B40-0A7D-DD9B-F9FA-C867A78BD9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8528" y="1815621"/>
            <a:ext cx="633914" cy="633914"/>
          </a:xfrm>
          <a:prstGeom prst="rect">
            <a:avLst/>
          </a:prstGeom>
        </p:spPr>
      </p:pic>
      <p:grpSp>
        <p:nvGrpSpPr>
          <p:cNvPr id="5" name="Group 4">
            <a:extLst>
              <a:ext uri="{FF2B5EF4-FFF2-40B4-BE49-F238E27FC236}">
                <a16:creationId xmlns:a16="http://schemas.microsoft.com/office/drawing/2014/main" id="{81EA4D11-0140-EBE0-2F54-183195F6328E}"/>
              </a:ext>
            </a:extLst>
          </p:cNvPr>
          <p:cNvGrpSpPr/>
          <p:nvPr/>
        </p:nvGrpSpPr>
        <p:grpSpPr>
          <a:xfrm>
            <a:off x="274432" y="333949"/>
            <a:ext cx="1047896" cy="1049846"/>
            <a:chOff x="1016000" y="1137920"/>
            <a:chExt cx="1016000" cy="1016000"/>
          </a:xfrm>
        </p:grpSpPr>
        <p:sp>
          <p:nvSpPr>
            <p:cNvPr id="6" name="Oval 5">
              <a:extLst>
                <a:ext uri="{FF2B5EF4-FFF2-40B4-BE49-F238E27FC236}">
                  <a16:creationId xmlns:a16="http://schemas.microsoft.com/office/drawing/2014/main" id="{539F22DC-2E40-C73C-7C83-A11079BF637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F7D3AD9C-629B-A357-3EA9-D4E3FB91536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pic>
        <p:nvPicPr>
          <p:cNvPr id="35842" name="Picture 2">
            <a:extLst>
              <a:ext uri="{FF2B5EF4-FFF2-40B4-BE49-F238E27FC236}">
                <a16:creationId xmlns:a16="http://schemas.microsoft.com/office/drawing/2014/main" id="{6BF95AE5-63C2-CB6C-B47B-E45E9E54856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890" b="16679"/>
          <a:stretch>
            <a:fillRect/>
          </a:stretch>
        </p:blipFill>
        <p:spPr bwMode="auto">
          <a:xfrm>
            <a:off x="8537694" y="136961"/>
            <a:ext cx="3176920" cy="101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218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01736-2FED-9648-182D-406888C731E3}"/>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85169A36-216F-767B-8087-0711A12FAC2B}"/>
              </a:ext>
            </a:extLst>
          </p:cNvPr>
          <p:cNvSpPr/>
          <p:nvPr/>
        </p:nvSpPr>
        <p:spPr>
          <a:xfrm>
            <a:off x="904661" y="432646"/>
            <a:ext cx="10136921" cy="4026779"/>
          </a:xfrm>
          <a:prstGeom prst="flowChartAlternateProcess">
            <a:avLst/>
          </a:prstGeom>
          <a:solidFill>
            <a:schemeClr val="bg1"/>
          </a:solidFill>
          <a:ln w="38100">
            <a:solidFill>
              <a:srgbClr val="0D9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185E184F-30FF-3390-139E-CF3FCD19A0D8}"/>
              </a:ext>
            </a:extLst>
          </p:cNvPr>
          <p:cNvSpPr txBox="1">
            <a:spLocks/>
          </p:cNvSpPr>
          <p:nvPr/>
        </p:nvSpPr>
        <p:spPr>
          <a:xfrm>
            <a:off x="1872877" y="506026"/>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SID Bank </a:t>
            </a:r>
            <a:r>
              <a:rPr lang="en-US" sz="2200" dirty="0">
                <a:solidFill>
                  <a:srgbClr val="494949"/>
                </a:solidFill>
              </a:rPr>
              <a:t>(Slovenia’s development bank) have guarantee schemes and microloans. For example, the </a:t>
            </a:r>
            <a:r>
              <a:rPr lang="en-US" sz="2200" b="1" dirty="0">
                <a:solidFill>
                  <a:srgbClr val="494949"/>
                </a:solidFill>
              </a:rPr>
              <a:t>Slovenian Credit Guarantee Scheme</a:t>
            </a:r>
            <a:r>
              <a:rPr lang="en-US" sz="2200" dirty="0">
                <a:solidFill>
                  <a:srgbClr val="494949"/>
                </a:solidFill>
              </a:rPr>
              <a:t> can secure part of an SME loan, making banks more willing to lend.</a:t>
            </a:r>
          </a:p>
          <a:p>
            <a:pPr marL="0" indent="0"/>
            <a:r>
              <a:rPr lang="en-US" b="1" dirty="0">
                <a:solidFill>
                  <a:srgbClr val="494949"/>
                </a:solidFill>
              </a:rPr>
              <a:t>Example: </a:t>
            </a:r>
            <a:r>
              <a:rPr lang="en-US" sz="2200" dirty="0">
                <a:solidFill>
                  <a:srgbClr val="494949"/>
                </a:solidFill>
              </a:rPr>
              <a:t>A glamping resort or eco-retreat expanding its services (e.g., building new energy-efficient lodges or adding a zero-waste restaurant) could apply to SID Bank for </a:t>
            </a:r>
            <a:r>
              <a:rPr lang="en-US" sz="2200" b="1" dirty="0">
                <a:solidFill>
                  <a:srgbClr val="494949"/>
                </a:solidFill>
              </a:rPr>
              <a:t>long-term investment loans</a:t>
            </a:r>
            <a:r>
              <a:rPr lang="en-US" sz="2200" dirty="0">
                <a:solidFill>
                  <a:srgbClr val="494949"/>
                </a:solidFill>
              </a:rPr>
              <a:t> at lower rates than traditional commercial loans.</a:t>
            </a:r>
          </a:p>
          <a:p>
            <a:pPr marL="0" indent="0"/>
            <a:r>
              <a:rPr lang="en-IE" sz="2200" b="1" dirty="0">
                <a:solidFill>
                  <a:srgbClr val="494949"/>
                </a:solidFill>
              </a:rPr>
              <a:t>Strategic Focus </a:t>
            </a:r>
            <a:r>
              <a:rPr lang="en-IE" sz="2200" dirty="0">
                <a:solidFill>
                  <a:srgbClr val="494949"/>
                </a:solidFill>
              </a:rPr>
              <a:t>on </a:t>
            </a:r>
            <a:r>
              <a:rPr lang="en-US" sz="2200" dirty="0">
                <a:solidFill>
                  <a:srgbClr val="494949"/>
                </a:solidFill>
              </a:rPr>
              <a:t>Green Transition, Innovation Strategy and Sustainable Tourism Goals. </a:t>
            </a:r>
            <a:r>
              <a:rPr lang="en-US" sz="2200" b="1" dirty="0">
                <a:solidFill>
                  <a:srgbClr val="494949"/>
                </a:solidFill>
              </a:rPr>
              <a:t>Ideal for environmentally responsible businesses</a:t>
            </a:r>
            <a:r>
              <a:rPr lang="en-US" sz="2200" dirty="0">
                <a:solidFill>
                  <a:srgbClr val="494949"/>
                </a:solidFill>
              </a:rPr>
              <a:t>, locally rooted (e.g. family-run accommodations, farm stays) or expanding or </a:t>
            </a:r>
            <a:r>
              <a:rPr lang="en-US" sz="2200" dirty="0" err="1">
                <a:solidFill>
                  <a:srgbClr val="494949"/>
                </a:solidFill>
              </a:rPr>
              <a:t>modernising</a:t>
            </a:r>
            <a:r>
              <a:rPr lang="en-US" sz="2200" dirty="0">
                <a:solidFill>
                  <a:srgbClr val="494949"/>
                </a:solidFill>
              </a:rPr>
              <a:t> sustainably</a:t>
            </a:r>
          </a:p>
          <a:p>
            <a:pPr marL="0" indent="0">
              <a:spcAft>
                <a:spcPts val="600"/>
              </a:spcAft>
            </a:pPr>
            <a:endParaRPr lang="en-US" sz="2200" dirty="0">
              <a:solidFill>
                <a:schemeClr val="bg1"/>
              </a:solidFill>
            </a:endParaRP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B4135419-A04E-F189-C26F-D19B7EC527E5}"/>
              </a:ext>
            </a:extLst>
          </p:cNvPr>
          <p:cNvCxnSpPr>
            <a:cxnSpLocks/>
          </p:cNvCxnSpPr>
          <p:nvPr/>
        </p:nvCxnSpPr>
        <p:spPr>
          <a:xfrm rot="10800000" flipH="1" flipV="1">
            <a:off x="883079" y="3193277"/>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95C3E176-D57B-547F-2ED0-1379B75561BA}"/>
              </a:ext>
            </a:extLst>
          </p:cNvPr>
          <p:cNvSpPr/>
          <p:nvPr/>
        </p:nvSpPr>
        <p:spPr>
          <a:xfrm>
            <a:off x="1872877" y="4532805"/>
            <a:ext cx="9178763" cy="2115645"/>
          </a:xfrm>
          <a:prstGeom prst="flowChartAlternateProcess">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FED20824-686A-E2D7-9BF2-5A4C0044B284}"/>
              </a:ext>
            </a:extLst>
          </p:cNvPr>
          <p:cNvSpPr txBox="1">
            <a:spLocks/>
          </p:cNvSpPr>
          <p:nvPr/>
        </p:nvSpPr>
        <p:spPr>
          <a:xfrm>
            <a:off x="2739236" y="4614126"/>
            <a:ext cx="806186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solidFill>
                  <a:srgbClr val="494949"/>
                </a:solidFill>
              </a:rPr>
              <a:t>Financial Supports include;</a:t>
            </a:r>
          </a:p>
          <a:p>
            <a:pPr marL="342900" indent="-342900">
              <a:buFont typeface="Arial" panose="020B0604020202020204" pitchFamily="34" charset="0"/>
              <a:buChar char="•"/>
            </a:pPr>
            <a:r>
              <a:rPr lang="en-US" sz="2200" b="1" dirty="0">
                <a:solidFill>
                  <a:srgbClr val="494949"/>
                </a:solidFill>
              </a:rPr>
              <a:t>Investment Loans</a:t>
            </a:r>
            <a:r>
              <a:rPr lang="en-US" sz="2200" dirty="0">
                <a:solidFill>
                  <a:srgbClr val="494949"/>
                </a:solidFill>
              </a:rPr>
              <a:t>: For purchasing land, buildings, equipment, or constructing new sustainable facilities.</a:t>
            </a:r>
          </a:p>
          <a:p>
            <a:pPr marL="342900" indent="-342900">
              <a:buFont typeface="Arial" panose="020B0604020202020204" pitchFamily="34" charset="0"/>
              <a:buChar char="•"/>
            </a:pPr>
            <a:r>
              <a:rPr lang="en-US" sz="2200" b="1" dirty="0">
                <a:solidFill>
                  <a:srgbClr val="494949"/>
                </a:solidFill>
              </a:rPr>
              <a:t>Development Guarantees</a:t>
            </a:r>
            <a:r>
              <a:rPr lang="en-US" sz="2200" dirty="0">
                <a:solidFill>
                  <a:srgbClr val="494949"/>
                </a:solidFill>
              </a:rPr>
              <a:t>: Reduce risk when borrowing from commercial banks.</a:t>
            </a:r>
          </a:p>
        </p:txBody>
      </p:sp>
      <p:pic>
        <p:nvPicPr>
          <p:cNvPr id="43" name="Graphic 42" descr="Excellent with solid fill">
            <a:extLst>
              <a:ext uri="{FF2B5EF4-FFF2-40B4-BE49-F238E27FC236}">
                <a16:creationId xmlns:a16="http://schemas.microsoft.com/office/drawing/2014/main" id="{0B467214-163F-84D6-EDBE-539E34C4E2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1370" y="4601148"/>
            <a:ext cx="749373" cy="749373"/>
          </a:xfrm>
          <a:prstGeom prst="rect">
            <a:avLst/>
          </a:prstGeom>
        </p:spPr>
      </p:pic>
      <p:pic>
        <p:nvPicPr>
          <p:cNvPr id="6" name="Graphic 5" descr="Excellent with solid fill">
            <a:extLst>
              <a:ext uri="{FF2B5EF4-FFF2-40B4-BE49-F238E27FC236}">
                <a16:creationId xmlns:a16="http://schemas.microsoft.com/office/drawing/2014/main" id="{E2536E27-501F-AFA3-1D67-F62F34ED82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1965" y="537070"/>
            <a:ext cx="749373" cy="749373"/>
          </a:xfrm>
          <a:prstGeom prst="rect">
            <a:avLst/>
          </a:prstGeom>
        </p:spPr>
      </p:pic>
      <p:cxnSp>
        <p:nvCxnSpPr>
          <p:cNvPr id="3" name="Straight Connector 2">
            <a:extLst>
              <a:ext uri="{FF2B5EF4-FFF2-40B4-BE49-F238E27FC236}">
                <a16:creationId xmlns:a16="http://schemas.microsoft.com/office/drawing/2014/main" id="{586A78BF-F7A9-F110-3869-6270F7ECBF61}"/>
              </a:ext>
            </a:extLst>
          </p:cNvPr>
          <p:cNvCxnSpPr/>
          <p:nvPr/>
        </p:nvCxnSpPr>
        <p:spPr>
          <a:xfrm>
            <a:off x="657225" y="0"/>
            <a:ext cx="0" cy="3193277"/>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553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015569"/>
            <a:ext cx="4561589" cy="689519"/>
          </a:xfrm>
        </p:spPr>
        <p:txBody>
          <a:bodyPr anchor="t"/>
          <a:lstStyle/>
          <a:p>
            <a:pPr>
              <a:lnSpc>
                <a:spcPts val="2240"/>
              </a:lnSpc>
            </a:pPr>
            <a:r>
              <a:rPr lang="en-US" sz="2800" b="1" kern="1200" dirty="0">
                <a:solidFill>
                  <a:srgbClr val="EC7C69"/>
                </a:solidFill>
                <a:latin typeface="+mn-lt"/>
                <a:ea typeface="+mn-ea"/>
                <a:cs typeface="+mn-cs"/>
              </a:rPr>
              <a:t>Country-Specific Funding Opportunities</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300" dirty="0"/>
              <a:t>Find the Funds That Fit – Funding &amp; Finance Options. </a:t>
            </a:r>
            <a:r>
              <a:rPr lang="en-US" sz="2300" b="0" dirty="0"/>
              <a:t>Part 2 of module explores tailored funding opportunities for alternative tourism accommodation across Ireland, Slovenia, Iceland, Italy, and the Netherlands. This section focuses on Slovenia. Learn how to identify, compare, and assess funding streams that best fit your business model and goals. The focus is on aligning with key priorities such as regeneration, low-carbon growth, and community value. By the end, you’ll be able to evaluate eligibility, navigate national and EU schemes, and choose the right funding pathways for sustainable tourism success.</a:t>
            </a:r>
          </a:p>
          <a:p>
            <a:pPr marL="0" indent="0">
              <a:lnSpc>
                <a:spcPts val="2180"/>
              </a:lnSpc>
            </a:pPr>
            <a:endParaRPr lang="en-US" sz="23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27000" y="1815730"/>
            <a:ext cx="4779834" cy="570200"/>
          </a:xfrm>
        </p:spPr>
        <p:txBody>
          <a:bodyPr anchor="t"/>
          <a:lstStyle/>
          <a:p>
            <a:pPr marL="342900" indent="-342900">
              <a:buFont typeface="Arial" panose="020B0604020202020204" pitchFamily="34" charset="0"/>
              <a:buChar char="•"/>
            </a:pPr>
            <a:r>
              <a:rPr lang="en-US" sz="2000" dirty="0">
                <a:solidFill>
                  <a:srgbClr val="494949"/>
                </a:solidFill>
              </a:rPr>
              <a:t>Explore Slovenia’s </a:t>
            </a:r>
            <a:r>
              <a:rPr lang="en-US" sz="2000" b="1" dirty="0">
                <a:solidFill>
                  <a:srgbClr val="494949"/>
                </a:solidFill>
              </a:rPr>
              <a:t>main funding sources </a:t>
            </a:r>
            <a:r>
              <a:rPr lang="en-US" sz="2000" dirty="0">
                <a:solidFill>
                  <a:srgbClr val="494949"/>
                </a:solidFill>
              </a:rPr>
              <a:t>e.g., grants, microloans, and co-financing from national to regional schemes.</a:t>
            </a:r>
          </a:p>
          <a:p>
            <a:pPr marL="342900" indent="-342900">
              <a:buFont typeface="Arial" panose="020B0604020202020204" pitchFamily="34" charset="0"/>
              <a:buChar char="•"/>
            </a:pPr>
            <a:r>
              <a:rPr lang="en-US" sz="2000" dirty="0">
                <a:solidFill>
                  <a:srgbClr val="494949"/>
                </a:solidFill>
              </a:rPr>
              <a:t>Understand the role of the </a:t>
            </a:r>
            <a:r>
              <a:rPr lang="en-US" sz="2000" b="1" dirty="0">
                <a:solidFill>
                  <a:srgbClr val="494949"/>
                </a:solidFill>
              </a:rPr>
              <a:t>Slovenia Green Scheme </a:t>
            </a:r>
            <a:r>
              <a:rPr lang="en-US" sz="2000" dirty="0">
                <a:solidFill>
                  <a:srgbClr val="494949"/>
                </a:solidFill>
              </a:rPr>
              <a:t>and how eco-certification and sustainability standards influence funding eligibility.</a:t>
            </a:r>
          </a:p>
          <a:p>
            <a:pPr marL="342900" indent="-342900">
              <a:buFont typeface="Arial" panose="020B0604020202020204" pitchFamily="34" charset="0"/>
              <a:buChar char="•"/>
            </a:pPr>
            <a:r>
              <a:rPr lang="en-US" sz="2000" b="1" dirty="0">
                <a:solidFill>
                  <a:srgbClr val="494949"/>
                </a:solidFill>
              </a:rPr>
              <a:t>Recognise opportunities </a:t>
            </a:r>
            <a:r>
              <a:rPr lang="en-US" sz="2000" dirty="0">
                <a:solidFill>
                  <a:srgbClr val="494949"/>
                </a:solidFill>
              </a:rPr>
              <a:t>for support such as ecolabel co-funding, environmental upgrade loans, and rural LEADER grants for projects like glamping or eco-lodges.</a:t>
            </a:r>
          </a:p>
          <a:p>
            <a:pPr marL="342900" indent="-342900">
              <a:buFont typeface="Arial" panose="020B0604020202020204" pitchFamily="34" charset="0"/>
              <a:buChar char="•"/>
            </a:pPr>
            <a:r>
              <a:rPr lang="en-US" sz="2000" dirty="0">
                <a:solidFill>
                  <a:srgbClr val="494949"/>
                </a:solidFill>
              </a:rPr>
              <a:t>Evaluate how aligning with Slovenia’s priorities—eco-certification, local authenticity, traditional culture enhances project success.</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Module 7 (Part 2) Overview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345554"/>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3E4A7-9771-0FC9-3941-3D609ECE59E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4CD5640F-BC6E-094D-BB60-7C8FDC75C99D}"/>
              </a:ext>
            </a:extLst>
          </p:cNvPr>
          <p:cNvSpPr/>
          <p:nvPr/>
        </p:nvSpPr>
        <p:spPr>
          <a:xfrm>
            <a:off x="1188303" y="366482"/>
            <a:ext cx="10136921" cy="1650016"/>
          </a:xfrm>
          <a:prstGeom prst="flowChartAlternateProcess">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5D5F7FAE-F4F3-8A24-3398-12D3DBAE76C8}"/>
              </a:ext>
            </a:extLst>
          </p:cNvPr>
          <p:cNvSpPr txBox="1">
            <a:spLocks/>
          </p:cNvSpPr>
          <p:nvPr/>
        </p:nvSpPr>
        <p:spPr>
          <a:xfrm>
            <a:off x="1978798" y="644682"/>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200" b="1" dirty="0">
                <a:solidFill>
                  <a:srgbClr val="494949"/>
                </a:solidFill>
              </a:rPr>
              <a:t>Co-financing</a:t>
            </a:r>
            <a:r>
              <a:rPr lang="en-US" sz="2200" dirty="0">
                <a:solidFill>
                  <a:srgbClr val="494949"/>
                </a:solidFill>
              </a:rPr>
              <a:t>: SID Bank can partner with other institutions or EU-backed schemes to fund larger tourism or innovation projects.</a:t>
            </a:r>
          </a:p>
          <a:p>
            <a:pPr marL="0" indent="0">
              <a:spcAft>
                <a:spcPts val="600"/>
              </a:spcAft>
            </a:pPr>
            <a:endParaRPr lang="en-US" sz="2200" dirty="0">
              <a:solidFill>
                <a:srgbClr val="494949"/>
              </a:solidFill>
            </a:endParaRPr>
          </a:p>
          <a:p>
            <a:pPr marL="104775" indent="0">
              <a:spcBef>
                <a:spcPts val="600"/>
              </a:spcBef>
            </a:pPr>
            <a:endParaRPr lang="en-US" sz="2200" dirty="0">
              <a:solidFill>
                <a:srgbClr val="494949"/>
              </a:solidFill>
            </a:endParaRPr>
          </a:p>
        </p:txBody>
      </p:sp>
      <p:pic>
        <p:nvPicPr>
          <p:cNvPr id="6" name="Graphic 5" descr="Excellent with solid fill">
            <a:extLst>
              <a:ext uri="{FF2B5EF4-FFF2-40B4-BE49-F238E27FC236}">
                <a16:creationId xmlns:a16="http://schemas.microsoft.com/office/drawing/2014/main" id="{B4CCA101-9EAE-3BB1-1881-957DA6368F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1965" y="537070"/>
            <a:ext cx="749373" cy="749373"/>
          </a:xfrm>
          <a:prstGeom prst="rect">
            <a:avLst/>
          </a:prstGeom>
        </p:spPr>
      </p:pic>
      <p:sp>
        <p:nvSpPr>
          <p:cNvPr id="7" name="TextBox 6">
            <a:extLst>
              <a:ext uri="{FF2B5EF4-FFF2-40B4-BE49-F238E27FC236}">
                <a16:creationId xmlns:a16="http://schemas.microsoft.com/office/drawing/2014/main" id="{6C9727D1-7E3A-23A3-17B2-FBF7833BB320}"/>
              </a:ext>
            </a:extLst>
          </p:cNvPr>
          <p:cNvSpPr txBox="1"/>
          <p:nvPr/>
        </p:nvSpPr>
        <p:spPr>
          <a:xfrm>
            <a:off x="1596651" y="6126885"/>
            <a:ext cx="9752714" cy="369332"/>
          </a:xfrm>
          <a:prstGeom prst="rect">
            <a:avLst/>
          </a:prstGeom>
          <a:noFill/>
        </p:spPr>
        <p:txBody>
          <a:bodyPr wrap="square">
            <a:spAutoFit/>
          </a:bodyPr>
          <a:lstStyle/>
          <a:p>
            <a:pPr algn="l"/>
            <a:r>
              <a:rPr lang="en-US" i="0" dirty="0">
                <a:solidFill>
                  <a:srgbClr val="00B0F0"/>
                </a:solidFill>
                <a:effectLst/>
                <a:latin typeface="Plus Jakarta Sans"/>
                <a:hlinkClick r:id="rId5">
                  <a:extLst>
                    <a:ext uri="{A12FA001-AC4F-418D-AE19-62706E023703}">
                      <ahyp:hlinkClr xmlns:ahyp="http://schemas.microsoft.com/office/drawing/2018/hyperlinkcolor" val="tx"/>
                    </a:ext>
                  </a:extLst>
                </a:hlinkClick>
              </a:rPr>
              <a:t>Current financing and lending schemes available to companies in Slovenia through SID </a:t>
            </a:r>
            <a:r>
              <a:rPr lang="en-US" i="0" dirty="0" err="1">
                <a:solidFill>
                  <a:srgbClr val="00B0F0"/>
                </a:solidFill>
                <a:effectLst/>
                <a:latin typeface="Plus Jakarta Sans"/>
                <a:hlinkClick r:id="rId5">
                  <a:extLst>
                    <a:ext uri="{A12FA001-AC4F-418D-AE19-62706E023703}">
                      <ahyp:hlinkClr xmlns:ahyp="http://schemas.microsoft.com/office/drawing/2018/hyperlinkcolor" val="tx"/>
                    </a:ext>
                  </a:extLst>
                </a:hlinkClick>
              </a:rPr>
              <a:t>banka</a:t>
            </a:r>
            <a:r>
              <a:rPr lang="en-US" i="0" dirty="0">
                <a:solidFill>
                  <a:srgbClr val="00B0F0"/>
                </a:solidFill>
                <a:effectLst/>
                <a:latin typeface="Plus Jakarta Sans"/>
                <a:hlinkClick r:id="rId5">
                  <a:extLst>
                    <a:ext uri="{A12FA001-AC4F-418D-AE19-62706E023703}">
                      <ahyp:hlinkClr xmlns:ahyp="http://schemas.microsoft.com/office/drawing/2018/hyperlinkcolor" val="tx"/>
                    </a:ext>
                  </a:extLst>
                </a:hlinkClick>
              </a:rPr>
              <a:t>.</a:t>
            </a:r>
            <a:endParaRPr lang="en-US" i="0" dirty="0">
              <a:solidFill>
                <a:srgbClr val="00B0F0"/>
              </a:solidFill>
              <a:effectLst/>
              <a:latin typeface="Plus Jakarta Sans"/>
            </a:endParaRPr>
          </a:p>
        </p:txBody>
      </p:sp>
      <p:pic>
        <p:nvPicPr>
          <p:cNvPr id="8" name="Picture 7">
            <a:extLst>
              <a:ext uri="{FF2B5EF4-FFF2-40B4-BE49-F238E27FC236}">
                <a16:creationId xmlns:a16="http://schemas.microsoft.com/office/drawing/2014/main" id="{DE35B6F8-FF0E-EA32-ADBA-AC6AB4CA9108}"/>
              </a:ext>
            </a:extLst>
          </p:cNvPr>
          <p:cNvPicPr>
            <a:picLocks noChangeAspect="1"/>
          </p:cNvPicPr>
          <p:nvPr/>
        </p:nvPicPr>
        <p:blipFill>
          <a:blip r:embed="rId6"/>
          <a:stretch>
            <a:fillRect/>
          </a:stretch>
        </p:blipFill>
        <p:spPr>
          <a:xfrm>
            <a:off x="735181" y="5897574"/>
            <a:ext cx="850589" cy="846711"/>
          </a:xfrm>
          <a:prstGeom prst="rect">
            <a:avLst/>
          </a:prstGeom>
        </p:spPr>
      </p:pic>
      <p:cxnSp>
        <p:nvCxnSpPr>
          <p:cNvPr id="14" name="Straight Connector 13">
            <a:extLst>
              <a:ext uri="{FF2B5EF4-FFF2-40B4-BE49-F238E27FC236}">
                <a16:creationId xmlns:a16="http://schemas.microsoft.com/office/drawing/2014/main" id="{6D8DFB11-0FEF-208E-022B-B18722B33F83}"/>
              </a:ext>
            </a:extLst>
          </p:cNvPr>
          <p:cNvCxnSpPr>
            <a:cxnSpLocks/>
          </p:cNvCxnSpPr>
          <p:nvPr/>
        </p:nvCxnSpPr>
        <p:spPr>
          <a:xfrm>
            <a:off x="657225" y="0"/>
            <a:ext cx="0" cy="114300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C5E229-47C1-374B-26DB-3948188E0F4E}"/>
              </a:ext>
            </a:extLst>
          </p:cNvPr>
          <p:cNvCxnSpPr>
            <a:cxnSpLocks/>
          </p:cNvCxnSpPr>
          <p:nvPr/>
        </p:nvCxnSpPr>
        <p:spPr>
          <a:xfrm flipH="1">
            <a:off x="638175" y="1143000"/>
            <a:ext cx="550128"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3" name="Picture 22" descr="A living room with a view of the ocean&#10;&#10;AI-generated content may be incorrect.">
            <a:extLst>
              <a:ext uri="{FF2B5EF4-FFF2-40B4-BE49-F238E27FC236}">
                <a16:creationId xmlns:a16="http://schemas.microsoft.com/office/drawing/2014/main" id="{818A9DF2-B011-498D-B94A-41D583059EA3}"/>
              </a:ext>
            </a:extLst>
          </p:cNvPr>
          <p:cNvPicPr>
            <a:picLocks noChangeAspect="1"/>
          </p:cNvPicPr>
          <p:nvPr/>
        </p:nvPicPr>
        <p:blipFill>
          <a:blip r:embed="rId7"/>
          <a:srcRect l="15691"/>
          <a:stretch>
            <a:fillRect/>
          </a:stretch>
        </p:blipFill>
        <p:spPr>
          <a:xfrm>
            <a:off x="-3653" y="2503799"/>
            <a:ext cx="3949981" cy="2981325"/>
          </a:xfrm>
          <a:prstGeom prst="rect">
            <a:avLst/>
          </a:prstGeom>
        </p:spPr>
      </p:pic>
      <p:pic>
        <p:nvPicPr>
          <p:cNvPr id="27" name="Picture 26" descr="A room with a view of water and red couches&#10;&#10;AI-generated content may be incorrect.">
            <a:extLst>
              <a:ext uri="{FF2B5EF4-FFF2-40B4-BE49-F238E27FC236}">
                <a16:creationId xmlns:a16="http://schemas.microsoft.com/office/drawing/2014/main" id="{59CC135E-7A2A-C8EC-9C7D-420A077BB615}"/>
              </a:ext>
            </a:extLst>
          </p:cNvPr>
          <p:cNvPicPr>
            <a:picLocks noChangeAspect="1"/>
          </p:cNvPicPr>
          <p:nvPr/>
        </p:nvPicPr>
        <p:blipFill>
          <a:blip r:embed="rId8"/>
          <a:stretch>
            <a:fillRect/>
          </a:stretch>
        </p:blipFill>
        <p:spPr>
          <a:xfrm>
            <a:off x="3946328" y="2503799"/>
            <a:ext cx="4463749" cy="2981325"/>
          </a:xfrm>
          <a:prstGeom prst="rect">
            <a:avLst/>
          </a:prstGeom>
        </p:spPr>
      </p:pic>
      <p:pic>
        <p:nvPicPr>
          <p:cNvPr id="29" name="Picture 28" descr="A courtyard with plants and a door&#10;&#10;AI-generated content may be incorrect.">
            <a:extLst>
              <a:ext uri="{FF2B5EF4-FFF2-40B4-BE49-F238E27FC236}">
                <a16:creationId xmlns:a16="http://schemas.microsoft.com/office/drawing/2014/main" id="{ACA2672A-8C1B-F65F-4544-59D745C37ABD}"/>
              </a:ext>
            </a:extLst>
          </p:cNvPr>
          <p:cNvPicPr>
            <a:picLocks noChangeAspect="1"/>
          </p:cNvPicPr>
          <p:nvPr/>
        </p:nvPicPr>
        <p:blipFill>
          <a:blip r:embed="rId9"/>
          <a:srcRect t="2230" r="3366"/>
          <a:stretch>
            <a:fillRect/>
          </a:stretch>
        </p:blipFill>
        <p:spPr>
          <a:xfrm>
            <a:off x="7750561" y="2483502"/>
            <a:ext cx="4441440" cy="3001622"/>
          </a:xfrm>
          <a:prstGeom prst="rect">
            <a:avLst/>
          </a:prstGeom>
        </p:spPr>
      </p:pic>
    </p:spTree>
    <p:extLst>
      <p:ext uri="{BB962C8B-B14F-4D97-AF65-F5344CB8AC3E}">
        <p14:creationId xmlns:p14="http://schemas.microsoft.com/office/powerpoint/2010/main" val="3111423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41435-171E-4B07-CFD9-24271CC0627F}"/>
            </a:ext>
          </a:extLst>
        </p:cNvPr>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2D9AFF09-424F-A9C7-599F-090344F14787}"/>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6822D87A-F747-5D3F-F726-D77BC5DD63D6}"/>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Green Funding for Rural Alternative Tourism Accommodation</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3090659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D1A47-189D-EBFA-3D9D-3212A0C477F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E182FF8-A0B4-C993-191B-22317422108E}"/>
              </a:ext>
            </a:extLst>
          </p:cNvPr>
          <p:cNvSpPr>
            <a:spLocks noGrp="1"/>
          </p:cNvSpPr>
          <p:nvPr>
            <p:ph type="body" sz="quarter" idx="18"/>
          </p:nvPr>
        </p:nvSpPr>
        <p:spPr>
          <a:xfrm>
            <a:off x="903156" y="988429"/>
            <a:ext cx="10784019" cy="3849918"/>
          </a:xfrm>
        </p:spPr>
        <p:txBody>
          <a:bodyPr/>
          <a:lstStyle/>
          <a:p>
            <a:r>
              <a:rPr lang="en-US" b="1" dirty="0"/>
              <a:t>Thinking of going green with your rural tourism business?</a:t>
            </a:r>
            <a:r>
              <a:rPr lang="en-US" dirty="0"/>
              <a:t> Whether you're running a glamping site, eco-lodge, or farm stay, countries like </a:t>
            </a:r>
            <a:r>
              <a:rPr lang="en-US" b="1" dirty="0"/>
              <a:t>Ireland, Slovenia, Iceland, the Netherlands, and Italy</a:t>
            </a:r>
            <a:r>
              <a:rPr lang="en-US" dirty="0"/>
              <a:t> all offer </a:t>
            </a:r>
            <a:r>
              <a:rPr lang="en-US" i="1" dirty="0"/>
              <a:t>green grants and loans</a:t>
            </a:r>
            <a:r>
              <a:rPr lang="en-US" dirty="0"/>
              <a:t> to help small tourism businesses become more sustainable.</a:t>
            </a:r>
          </a:p>
          <a:p>
            <a:r>
              <a:rPr lang="en-US" dirty="0"/>
              <a:t>You can obtain funding for upgrades such as </a:t>
            </a:r>
            <a:r>
              <a:rPr lang="en-US" b="1" dirty="0"/>
              <a:t>solar panels, insulation, heat pumps, or even eco-certifications</a:t>
            </a:r>
            <a:r>
              <a:rPr lang="en-US" dirty="0"/>
              <a:t>. </a:t>
            </a:r>
          </a:p>
          <a:p>
            <a:r>
              <a:rPr lang="en-US" b="1" dirty="0">
                <a:solidFill>
                  <a:srgbClr val="E96751"/>
                </a:solidFill>
              </a:rPr>
              <a:t>For example, </a:t>
            </a:r>
            <a:r>
              <a:rPr lang="en-US" dirty="0"/>
              <a:t>Ireland’s SEAI offers grants for energy upgrades, Slovenia’s Eco Fund supports green renovations, and Italy has a €500 million fund to make tourism more sustainable. In Iceland, rural guesthouses can apply for regional development or innovation funds, while the Netherlands offers generous tax breaks and subsidies for energy-efficient improvements.</a:t>
            </a:r>
          </a:p>
          <a:p>
            <a:r>
              <a:rPr lang="en-US" dirty="0"/>
              <a:t>Going green isn’t just good for the planet — it also cuts your energy bills, boosts your reputation with eco-conscious guests, and future-proofs your business. And best of all? Many of these schemes are tailored for small, rural tourism accommodations just like yours.</a:t>
            </a:r>
          </a:p>
          <a:p>
            <a:r>
              <a:rPr lang="en-US" dirty="0"/>
              <a:t>Let’s explore what’s out there and how you can tap into these great opportunities!</a:t>
            </a:r>
          </a:p>
          <a:p>
            <a:endParaRPr lang="en-IE" dirty="0"/>
          </a:p>
        </p:txBody>
      </p:sp>
      <p:sp>
        <p:nvSpPr>
          <p:cNvPr id="3" name="Text Placeholder 2">
            <a:extLst>
              <a:ext uri="{FF2B5EF4-FFF2-40B4-BE49-F238E27FC236}">
                <a16:creationId xmlns:a16="http://schemas.microsoft.com/office/drawing/2014/main" id="{7EB79B94-BEF8-C8E4-5271-E286095EC074}"/>
              </a:ext>
            </a:extLst>
          </p:cNvPr>
          <p:cNvSpPr>
            <a:spLocks noGrp="1"/>
          </p:cNvSpPr>
          <p:nvPr>
            <p:ph type="body" sz="quarter" idx="16"/>
          </p:nvPr>
        </p:nvSpPr>
        <p:spPr>
          <a:xfrm>
            <a:off x="798381" y="499100"/>
            <a:ext cx="10595237" cy="803654"/>
          </a:xfrm>
        </p:spPr>
        <p:txBody>
          <a:bodyPr/>
          <a:lstStyle/>
          <a:p>
            <a:r>
              <a:rPr lang="en-US" dirty="0"/>
              <a:t>Green Funding for Rural Alternative Tourism Accommodation</a:t>
            </a:r>
            <a:endParaRPr lang="en-IE" dirty="0"/>
          </a:p>
          <a:p>
            <a:endParaRPr lang="en-IE" dirty="0"/>
          </a:p>
        </p:txBody>
      </p:sp>
    </p:spTree>
    <p:extLst>
      <p:ext uri="{BB962C8B-B14F-4D97-AF65-F5344CB8AC3E}">
        <p14:creationId xmlns:p14="http://schemas.microsoft.com/office/powerpoint/2010/main" val="3216671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5A3F6-D453-8A53-8E6B-65237D6DDDC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57ECEEC-82DA-DF78-80DB-4B2124AD7A49}"/>
              </a:ext>
            </a:extLst>
          </p:cNvPr>
          <p:cNvSpPr>
            <a:spLocks noGrp="1"/>
          </p:cNvSpPr>
          <p:nvPr>
            <p:ph type="body" sz="quarter" idx="18"/>
          </p:nvPr>
        </p:nvSpPr>
        <p:spPr>
          <a:xfrm>
            <a:off x="3093908" y="1028606"/>
            <a:ext cx="8717092" cy="3849918"/>
          </a:xfrm>
        </p:spPr>
        <p:txBody>
          <a:bodyPr/>
          <a:lstStyle/>
          <a:p>
            <a:pPr>
              <a:lnSpc>
                <a:spcPct val="100000"/>
              </a:lnSpc>
              <a:spcBef>
                <a:spcPts val="0"/>
              </a:spcBef>
              <a:spcAft>
                <a:spcPts val="600"/>
              </a:spcAft>
            </a:pPr>
            <a:r>
              <a:rPr lang="en-US" dirty="0"/>
              <a:t>Slovenia’s government has launched major green tourism grants. In January 2025, the Tourism Ministry announced a </a:t>
            </a:r>
            <a:r>
              <a:rPr lang="en-US" dirty="0">
                <a:solidFill>
                  <a:srgbClr val="E96751"/>
                </a:solidFill>
                <a:hlinkClick r:id="rId2">
                  <a:extLst>
                    <a:ext uri="{A12FA001-AC4F-418D-AE19-62706E023703}">
                      <ahyp:hlinkClr xmlns:ahyp="http://schemas.microsoft.com/office/drawing/2018/hyperlinkcolor" val="tx"/>
                    </a:ext>
                  </a:extLst>
                </a:hlinkClick>
              </a:rPr>
              <a:t>€15.2</a:t>
            </a:r>
            <a:r>
              <a:rPr lang="en-US" dirty="0">
                <a:solidFill>
                  <a:srgbClr val="E96751"/>
                </a:solidFill>
              </a:rPr>
              <a:t> million call (PNRR/Recovery &amp; Resilience funding) for new or fully renovated rural accommodations – hotels, guesthouses, B&amp;Bs, tourist farms, camps,</a:t>
            </a:r>
            <a:r>
              <a:rPr lang="en-US" dirty="0"/>
              <a:t> and glamping – under strict environmental criteria. Grants cover a substantial share of costs </a:t>
            </a:r>
            <a:r>
              <a:rPr lang="en-US" b="1" dirty="0"/>
              <a:t>(10–60%, up to 70% </a:t>
            </a:r>
            <a:r>
              <a:rPr lang="en-US" dirty="0"/>
              <a:t>under the EU’s “de minimis” policy). Only “highly sustainable” projects qualify.</a:t>
            </a:r>
          </a:p>
          <a:p>
            <a:pPr>
              <a:lnSpc>
                <a:spcPct val="100000"/>
              </a:lnSpc>
              <a:spcBef>
                <a:spcPts val="0"/>
              </a:spcBef>
              <a:spcAft>
                <a:spcPts val="600"/>
              </a:spcAft>
            </a:pPr>
            <a:endParaRPr lang="en-US" sz="1000" dirty="0"/>
          </a:p>
          <a:p>
            <a:pPr>
              <a:lnSpc>
                <a:spcPct val="100000"/>
              </a:lnSpc>
              <a:spcBef>
                <a:spcPts val="0"/>
              </a:spcBef>
              <a:spcAft>
                <a:spcPts val="600"/>
              </a:spcAft>
            </a:pPr>
            <a:r>
              <a:rPr lang="en-IE" sz="2800" b="1" dirty="0">
                <a:solidFill>
                  <a:srgbClr val="459597"/>
                </a:solidFill>
                <a:hlinkClick r:id="rId3">
                  <a:extLst>
                    <a:ext uri="{A12FA001-AC4F-418D-AE19-62706E023703}">
                      <ahyp:hlinkClr xmlns:ahyp="http://schemas.microsoft.com/office/drawing/2018/hyperlinkcolor" val="tx"/>
                    </a:ext>
                  </a:extLst>
                </a:hlinkClick>
              </a:rPr>
              <a:t>Green Scheme of Slovenian Tourism (GSST): </a:t>
            </a:r>
            <a:r>
              <a:rPr lang="en-IE" sz="2400" dirty="0">
                <a:solidFill>
                  <a:srgbClr val="3B7F81"/>
                </a:solidFill>
              </a:rPr>
              <a:t>(Eco Label Program) </a:t>
            </a:r>
            <a:r>
              <a:rPr lang="en-IE" dirty="0"/>
              <a:t>is the national certification program for sustainable accommodation providers. It is </a:t>
            </a:r>
            <a:r>
              <a:rPr lang="en-US" dirty="0"/>
              <a:t>not a large-scale infrastructure fund. It aims to support the “Slovenia Green” label, enhance</a:t>
            </a:r>
            <a:r>
              <a:rPr lang="en-IE" dirty="0"/>
              <a:t> visibility, and increase </a:t>
            </a:r>
            <a:r>
              <a:rPr lang="en-IE" b="1" dirty="0"/>
              <a:t>grant eligibility</a:t>
            </a:r>
            <a:r>
              <a:rPr lang="en-IE" dirty="0"/>
              <a:t>.</a:t>
            </a:r>
          </a:p>
        </p:txBody>
      </p:sp>
      <p:sp>
        <p:nvSpPr>
          <p:cNvPr id="5" name="Text Placeholder 4">
            <a:extLst>
              <a:ext uri="{FF2B5EF4-FFF2-40B4-BE49-F238E27FC236}">
                <a16:creationId xmlns:a16="http://schemas.microsoft.com/office/drawing/2014/main" id="{CFECEE4E-3B49-C5C1-EE17-4279DAA9A9F1}"/>
              </a:ext>
            </a:extLst>
          </p:cNvPr>
          <p:cNvSpPr>
            <a:spLocks noGrp="1"/>
          </p:cNvSpPr>
          <p:nvPr>
            <p:ph type="body" sz="quarter" idx="16"/>
          </p:nvPr>
        </p:nvSpPr>
        <p:spPr>
          <a:xfrm>
            <a:off x="3047507" y="454309"/>
            <a:ext cx="10595237" cy="803654"/>
          </a:xfrm>
        </p:spPr>
        <p:txBody>
          <a:bodyPr/>
          <a:lstStyle/>
          <a:p>
            <a:r>
              <a:rPr lang="en-IE" sz="4000" dirty="0">
                <a:solidFill>
                  <a:srgbClr val="00B050"/>
                </a:solidFill>
              </a:rPr>
              <a:t>Green Grants and Funding</a:t>
            </a:r>
          </a:p>
        </p:txBody>
      </p:sp>
      <p:pic>
        <p:nvPicPr>
          <p:cNvPr id="4" name="Picture 3">
            <a:extLst>
              <a:ext uri="{FF2B5EF4-FFF2-40B4-BE49-F238E27FC236}">
                <a16:creationId xmlns:a16="http://schemas.microsoft.com/office/drawing/2014/main" id="{AC14A6D9-581B-45A7-596C-1CD3429D50FA}"/>
              </a:ext>
            </a:extLst>
          </p:cNvPr>
          <p:cNvPicPr>
            <a:picLocks noChangeAspect="1"/>
          </p:cNvPicPr>
          <p:nvPr/>
        </p:nvPicPr>
        <p:blipFill>
          <a:blip r:embed="rId4"/>
          <a:srcRect l="7390"/>
          <a:stretch>
            <a:fillRect/>
          </a:stretch>
        </p:blipFill>
        <p:spPr>
          <a:xfrm>
            <a:off x="381000" y="1885283"/>
            <a:ext cx="1900106" cy="3247516"/>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C027F618-25EA-2C99-84F4-CF7F62DF3264}"/>
              </a:ext>
            </a:extLst>
          </p:cNvPr>
          <p:cNvPicPr>
            <a:picLocks noChangeAspect="1"/>
          </p:cNvPicPr>
          <p:nvPr/>
        </p:nvPicPr>
        <p:blipFill>
          <a:blip r:embed="rId5"/>
          <a:stretch>
            <a:fillRect/>
          </a:stretch>
        </p:blipFill>
        <p:spPr>
          <a:xfrm>
            <a:off x="381000" y="629839"/>
            <a:ext cx="2439472" cy="1219736"/>
          </a:xfrm>
          <a:prstGeom prst="rect">
            <a:avLst/>
          </a:prstGeom>
        </p:spPr>
      </p:pic>
      <p:grpSp>
        <p:nvGrpSpPr>
          <p:cNvPr id="3" name="Group 2">
            <a:extLst>
              <a:ext uri="{FF2B5EF4-FFF2-40B4-BE49-F238E27FC236}">
                <a16:creationId xmlns:a16="http://schemas.microsoft.com/office/drawing/2014/main" id="{5A8F3035-FD7A-D147-AC0B-E900978FBAF1}"/>
              </a:ext>
            </a:extLst>
          </p:cNvPr>
          <p:cNvGrpSpPr/>
          <p:nvPr/>
        </p:nvGrpSpPr>
        <p:grpSpPr>
          <a:xfrm>
            <a:off x="2336507" y="3656714"/>
            <a:ext cx="720000" cy="861774"/>
            <a:chOff x="1016000" y="1024973"/>
            <a:chExt cx="1016000" cy="1216059"/>
          </a:xfrm>
        </p:grpSpPr>
        <p:sp>
          <p:nvSpPr>
            <p:cNvPr id="7" name="Oval 6">
              <a:extLst>
                <a:ext uri="{FF2B5EF4-FFF2-40B4-BE49-F238E27FC236}">
                  <a16:creationId xmlns:a16="http://schemas.microsoft.com/office/drawing/2014/main" id="{9BCF28A1-D98C-CDEC-5C1E-6C738F2D5BA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9D52FB5E-11C9-4B66-C61A-D84B1E7C1CC2}"/>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3932377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5E831-F90F-9E62-4E97-D7D4F72AADC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F05A066-E310-F18A-39F6-FBB410493F18}"/>
              </a:ext>
            </a:extLst>
          </p:cNvPr>
          <p:cNvSpPr>
            <a:spLocks noGrp="1"/>
          </p:cNvSpPr>
          <p:nvPr>
            <p:ph type="body" sz="quarter" idx="18"/>
          </p:nvPr>
        </p:nvSpPr>
        <p:spPr>
          <a:xfrm>
            <a:off x="3517660" y="391714"/>
            <a:ext cx="8055215" cy="3849918"/>
          </a:xfrm>
        </p:spPr>
        <p:txBody>
          <a:bodyPr/>
          <a:lstStyle/>
          <a:p>
            <a:pPr>
              <a:lnSpc>
                <a:spcPct val="100000"/>
              </a:lnSpc>
              <a:spcBef>
                <a:spcPts val="0"/>
              </a:spcBef>
              <a:spcAft>
                <a:spcPts val="600"/>
              </a:spcAft>
            </a:pPr>
            <a:r>
              <a:rPr lang="en-US" dirty="0"/>
              <a:t>Helps tourism businesses align with sustainability standards. It is a co-funding measure that covers certification costs (e.g., audits, label acquisition) and is required for eligibility in the major grants mentioned below. </a:t>
            </a:r>
            <a:r>
              <a:rPr lang="en-IE" b="1" dirty="0">
                <a:solidFill>
                  <a:srgbClr val="E96751"/>
                </a:solidFill>
              </a:rPr>
              <a:t>Example</a:t>
            </a:r>
            <a:r>
              <a:rPr lang="en-IE" dirty="0">
                <a:solidFill>
                  <a:srgbClr val="E96751"/>
                </a:solidFill>
              </a:rPr>
              <a:t>: </a:t>
            </a:r>
            <a:r>
              <a:rPr lang="en-IE" dirty="0"/>
              <a:t>A forest lodge earns GSST status and becomes eligible for additional local promotional support. </a:t>
            </a:r>
          </a:p>
          <a:p>
            <a:pPr>
              <a:lnSpc>
                <a:spcPct val="100000"/>
              </a:lnSpc>
              <a:spcBef>
                <a:spcPts val="0"/>
              </a:spcBef>
              <a:spcAft>
                <a:spcPts val="600"/>
              </a:spcAft>
            </a:pPr>
            <a:endParaRPr lang="en-IE" sz="1000" dirty="0"/>
          </a:p>
          <a:p>
            <a:pPr>
              <a:lnSpc>
                <a:spcPct val="100000"/>
              </a:lnSpc>
              <a:spcBef>
                <a:spcPts val="0"/>
              </a:spcBef>
              <a:spcAft>
                <a:spcPts val="600"/>
              </a:spcAft>
            </a:pPr>
            <a:r>
              <a:rPr lang="en-IE" sz="2800" b="1" dirty="0">
                <a:solidFill>
                  <a:srgbClr val="459597"/>
                </a:solidFill>
                <a:hlinkClick r:id="rId2">
                  <a:extLst>
                    <a:ext uri="{A12FA001-AC4F-418D-AE19-62706E023703}">
                      <ahyp:hlinkClr xmlns:ahyp="http://schemas.microsoft.com/office/drawing/2018/hyperlinkcolor" val="tx"/>
                    </a:ext>
                  </a:extLst>
                </a:hlinkClick>
              </a:rPr>
              <a:t>2025 RRP Main Grant Call </a:t>
            </a:r>
            <a:r>
              <a:rPr lang="en-US" sz="2800" b="1" dirty="0">
                <a:solidFill>
                  <a:srgbClr val="459597"/>
                </a:solidFill>
                <a:hlinkClick r:id="rId2">
                  <a:extLst>
                    <a:ext uri="{A12FA001-AC4F-418D-AE19-62706E023703}">
                      <ahyp:hlinkClr xmlns:ahyp="http://schemas.microsoft.com/office/drawing/2018/hyperlinkcolor" val="tx"/>
                    </a:ext>
                  </a:extLst>
                </a:hlinkClick>
              </a:rPr>
              <a:t>for Energy-Efficient Tourism Projects</a:t>
            </a:r>
            <a:endParaRPr lang="en-IE" sz="2800" b="1" dirty="0">
              <a:solidFill>
                <a:srgbClr val="459597"/>
              </a:solidFill>
            </a:endParaRPr>
          </a:p>
          <a:p>
            <a:pPr>
              <a:lnSpc>
                <a:spcPct val="100000"/>
              </a:lnSpc>
              <a:spcBef>
                <a:spcPts val="0"/>
              </a:spcBef>
              <a:spcAft>
                <a:spcPts val="600"/>
              </a:spcAft>
            </a:pPr>
            <a:r>
              <a:rPr lang="en-US" dirty="0"/>
              <a:t>To unlock </a:t>
            </a:r>
            <a:r>
              <a:rPr lang="en-US" b="1" dirty="0"/>
              <a:t>major infrastructure and building grants below</a:t>
            </a:r>
            <a:r>
              <a:rPr lang="en-US" dirty="0"/>
              <a:t>, applicants must </a:t>
            </a:r>
            <a:r>
              <a:rPr lang="en-US" b="1" dirty="0"/>
              <a:t>first participate in the Slovenia Green scheme</a:t>
            </a:r>
            <a:r>
              <a:rPr lang="en-US" dirty="0"/>
              <a:t> and meet high environmental building standards— essentially making certification a </a:t>
            </a:r>
            <a:r>
              <a:rPr lang="en-US" b="1" dirty="0"/>
              <a:t>gateway condition</a:t>
            </a:r>
            <a:r>
              <a:rPr lang="en-US" dirty="0"/>
              <a:t> for funding eligibility.</a:t>
            </a:r>
          </a:p>
          <a:p>
            <a:pPr>
              <a:lnSpc>
                <a:spcPct val="100000"/>
              </a:lnSpc>
              <a:spcBef>
                <a:spcPts val="0"/>
              </a:spcBef>
              <a:spcAft>
                <a:spcPts val="600"/>
              </a:spcAft>
            </a:pPr>
            <a:r>
              <a:rPr lang="en-US" dirty="0"/>
              <a:t>Projects must allocate at least 50% of their budget to</a:t>
            </a:r>
            <a:r>
              <a:rPr lang="en-US" b="1" dirty="0"/>
              <a:t> energy-efficiency upgrades </a:t>
            </a:r>
            <a:r>
              <a:rPr lang="en-US" dirty="0"/>
              <a:t>(e.g., insulation, solar, geothermal heating, rainwater harvesting, etc.). Grants can cover </a:t>
            </a:r>
            <a:r>
              <a:rPr lang="en-US" b="1" dirty="0"/>
              <a:t>building and equipment costs</a:t>
            </a:r>
            <a:r>
              <a:rPr lang="en-US" dirty="0"/>
              <a:t>, solar panels, and eco-label fees.</a:t>
            </a:r>
          </a:p>
          <a:p>
            <a:pPr>
              <a:lnSpc>
                <a:spcPct val="100000"/>
              </a:lnSpc>
              <a:spcBef>
                <a:spcPts val="0"/>
              </a:spcBef>
              <a:spcAft>
                <a:spcPts val="600"/>
              </a:spcAft>
            </a:pPr>
            <a:endParaRPr lang="en-IE" dirty="0"/>
          </a:p>
        </p:txBody>
      </p:sp>
      <p:pic>
        <p:nvPicPr>
          <p:cNvPr id="4" name="Picture 3">
            <a:extLst>
              <a:ext uri="{FF2B5EF4-FFF2-40B4-BE49-F238E27FC236}">
                <a16:creationId xmlns:a16="http://schemas.microsoft.com/office/drawing/2014/main" id="{59B7A618-38E0-C688-2194-BF58510E3E09}"/>
              </a:ext>
            </a:extLst>
          </p:cNvPr>
          <p:cNvPicPr>
            <a:picLocks noChangeAspect="1"/>
          </p:cNvPicPr>
          <p:nvPr/>
        </p:nvPicPr>
        <p:blipFill>
          <a:blip r:embed="rId3"/>
          <a:srcRect l="7390"/>
          <a:stretch>
            <a:fillRect/>
          </a:stretch>
        </p:blipFill>
        <p:spPr>
          <a:xfrm>
            <a:off x="619125" y="1930629"/>
            <a:ext cx="2201347" cy="3762375"/>
          </a:xfrm>
          <a:prstGeom prst="rect">
            <a:avLst/>
          </a:prstGeom>
        </p:spPr>
      </p:pic>
      <p:grpSp>
        <p:nvGrpSpPr>
          <p:cNvPr id="11" name="Group 10">
            <a:extLst>
              <a:ext uri="{FF2B5EF4-FFF2-40B4-BE49-F238E27FC236}">
                <a16:creationId xmlns:a16="http://schemas.microsoft.com/office/drawing/2014/main" id="{A24D41A7-C9BD-56F7-4E19-842344BEC9CC}"/>
              </a:ext>
            </a:extLst>
          </p:cNvPr>
          <p:cNvGrpSpPr/>
          <p:nvPr/>
        </p:nvGrpSpPr>
        <p:grpSpPr>
          <a:xfrm>
            <a:off x="2666515" y="2473792"/>
            <a:ext cx="720000" cy="861774"/>
            <a:chOff x="1016000" y="1024973"/>
            <a:chExt cx="1016000" cy="1216059"/>
          </a:xfrm>
        </p:grpSpPr>
        <p:sp>
          <p:nvSpPr>
            <p:cNvPr id="12" name="Oval 11">
              <a:extLst>
                <a:ext uri="{FF2B5EF4-FFF2-40B4-BE49-F238E27FC236}">
                  <a16:creationId xmlns:a16="http://schemas.microsoft.com/office/drawing/2014/main" id="{D9E39E0A-D5B1-CA1B-61D7-5AB0D3DAC7A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7494F7E9-E104-71FE-E738-623FA669CD16}"/>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2693009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E8597-0046-D0B0-A268-034B5DE6A69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EB34A57-A08C-1607-6F0A-2295EDB6F432}"/>
              </a:ext>
            </a:extLst>
          </p:cNvPr>
          <p:cNvSpPr>
            <a:spLocks noGrp="1"/>
          </p:cNvSpPr>
          <p:nvPr>
            <p:ph type="body" sz="quarter" idx="18"/>
          </p:nvPr>
        </p:nvSpPr>
        <p:spPr>
          <a:xfrm>
            <a:off x="3198683" y="629839"/>
            <a:ext cx="8612317" cy="3849918"/>
          </a:xfrm>
        </p:spPr>
        <p:txBody>
          <a:bodyPr/>
          <a:lstStyle/>
          <a:p>
            <a:pPr>
              <a:lnSpc>
                <a:spcPct val="100000"/>
              </a:lnSpc>
              <a:spcBef>
                <a:spcPts val="0"/>
              </a:spcBef>
              <a:spcAft>
                <a:spcPts val="600"/>
              </a:spcAft>
            </a:pPr>
            <a:r>
              <a:rPr lang="en-US" sz="2400" b="1" dirty="0">
                <a:solidFill>
                  <a:srgbClr val="E96751"/>
                </a:solidFill>
              </a:rPr>
              <a:t>Example: </a:t>
            </a:r>
            <a:r>
              <a:rPr lang="en-US" dirty="0"/>
              <a:t>Applicants (SMEs with a</a:t>
            </a:r>
            <a:r>
              <a:rPr lang="en-IE" dirty="0"/>
              <a:t>t least two staff </a:t>
            </a:r>
            <a:r>
              <a:rPr lang="en-US" dirty="0"/>
              <a:t>) can receive up to </a:t>
            </a:r>
          </a:p>
          <a:p>
            <a:pPr>
              <a:lnSpc>
                <a:spcPct val="100000"/>
              </a:lnSpc>
              <a:spcBef>
                <a:spcPts val="0"/>
              </a:spcBef>
              <a:spcAft>
                <a:spcPts val="600"/>
              </a:spcAft>
            </a:pPr>
            <a:r>
              <a:rPr lang="en-US" b="1" dirty="0"/>
              <a:t>€1.1 million </a:t>
            </a:r>
            <a:r>
              <a:rPr lang="en-US" dirty="0"/>
              <a:t>for renovation projects</a:t>
            </a:r>
          </a:p>
          <a:p>
            <a:pPr>
              <a:lnSpc>
                <a:spcPct val="100000"/>
              </a:lnSpc>
              <a:spcBef>
                <a:spcPts val="0"/>
              </a:spcBef>
              <a:spcAft>
                <a:spcPts val="600"/>
              </a:spcAft>
            </a:pPr>
            <a:r>
              <a:rPr lang="en-US" b="1" dirty="0"/>
              <a:t>€1.8 million in support for new-build eco-lodgings and construction</a:t>
            </a:r>
            <a:r>
              <a:rPr lang="en-US" dirty="0"/>
              <a:t> (given a four or 5-star sustainable label). </a:t>
            </a:r>
          </a:p>
          <a:p>
            <a:pPr>
              <a:lnSpc>
                <a:spcPct val="100000"/>
              </a:lnSpc>
              <a:spcBef>
                <a:spcPts val="0"/>
              </a:spcBef>
              <a:spcAft>
                <a:spcPts val="600"/>
              </a:spcAft>
            </a:pPr>
            <a:r>
              <a:rPr lang="en-US" dirty="0"/>
              <a:t>Thus, Slovenian rural lodgings can get large co‑funding for green investments.</a:t>
            </a:r>
          </a:p>
          <a:p>
            <a:pPr>
              <a:lnSpc>
                <a:spcPct val="100000"/>
              </a:lnSpc>
              <a:spcBef>
                <a:spcPts val="0"/>
              </a:spcBef>
              <a:spcAft>
                <a:spcPts val="600"/>
              </a:spcAft>
            </a:pPr>
            <a:r>
              <a:rPr lang="en-US" sz="2800" b="1" dirty="0">
                <a:solidFill>
                  <a:srgbClr val="459597"/>
                </a:solidFill>
              </a:rPr>
              <a:t>Eco Fund – Slovenian Environmental Public Fund (Eko </a:t>
            </a:r>
            <a:r>
              <a:rPr lang="en-US" sz="2800" b="1" dirty="0" err="1">
                <a:solidFill>
                  <a:srgbClr val="459597"/>
                </a:solidFill>
              </a:rPr>
              <a:t>Sklad</a:t>
            </a:r>
            <a:r>
              <a:rPr lang="en-US" sz="2800" b="1" dirty="0">
                <a:solidFill>
                  <a:srgbClr val="459597"/>
                </a:solidFill>
              </a:rPr>
              <a:t>) </a:t>
            </a:r>
            <a:r>
              <a:rPr lang="en-US" dirty="0"/>
              <a:t>is Slovenia’s national financial mechanism for promoting energy efficiency and environmental sustainability. </a:t>
            </a:r>
          </a:p>
          <a:p>
            <a:pPr>
              <a:lnSpc>
                <a:spcPct val="100000"/>
              </a:lnSpc>
              <a:spcBef>
                <a:spcPts val="0"/>
              </a:spcBef>
              <a:spcAft>
                <a:spcPts val="600"/>
              </a:spcAft>
            </a:pPr>
            <a:r>
              <a:rPr lang="en-US" dirty="0"/>
              <a:t>It supports households, businesses, and tourism entrepreneurs in implementing green infrastructure upgrades. </a:t>
            </a:r>
          </a:p>
          <a:p>
            <a:pPr>
              <a:lnSpc>
                <a:spcPct val="100000"/>
              </a:lnSpc>
              <a:spcBef>
                <a:spcPts val="0"/>
              </a:spcBef>
              <a:spcAft>
                <a:spcPts val="600"/>
              </a:spcAft>
            </a:pPr>
            <a:r>
              <a:rPr lang="en-US" dirty="0"/>
              <a:t>It is especially relevant for rural and eco-tourism accommodations, particularly in terms of environmental impact.</a:t>
            </a:r>
            <a:endParaRPr lang="en-IE" dirty="0"/>
          </a:p>
        </p:txBody>
      </p:sp>
      <p:pic>
        <p:nvPicPr>
          <p:cNvPr id="4" name="Picture 3">
            <a:extLst>
              <a:ext uri="{FF2B5EF4-FFF2-40B4-BE49-F238E27FC236}">
                <a16:creationId xmlns:a16="http://schemas.microsoft.com/office/drawing/2014/main" id="{F56AC0C3-ACEC-BCF1-294F-F82BC6EFAD4D}"/>
              </a:ext>
            </a:extLst>
          </p:cNvPr>
          <p:cNvPicPr>
            <a:picLocks noChangeAspect="1"/>
          </p:cNvPicPr>
          <p:nvPr/>
        </p:nvPicPr>
        <p:blipFill>
          <a:blip r:embed="rId2"/>
          <a:srcRect l="7390"/>
          <a:stretch>
            <a:fillRect/>
          </a:stretch>
        </p:blipFill>
        <p:spPr>
          <a:xfrm>
            <a:off x="430864" y="1986606"/>
            <a:ext cx="2018253" cy="3449445"/>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81060DB5-E579-E442-EC7C-C08F66220D46}"/>
              </a:ext>
            </a:extLst>
          </p:cNvPr>
          <p:cNvPicPr>
            <a:picLocks noChangeAspect="1"/>
          </p:cNvPicPr>
          <p:nvPr/>
        </p:nvPicPr>
        <p:blipFill>
          <a:blip r:embed="rId3"/>
          <a:stretch>
            <a:fillRect/>
          </a:stretch>
        </p:blipFill>
        <p:spPr>
          <a:xfrm>
            <a:off x="381000" y="629839"/>
            <a:ext cx="2439472" cy="1219736"/>
          </a:xfrm>
          <a:prstGeom prst="rect">
            <a:avLst/>
          </a:prstGeom>
        </p:spPr>
      </p:pic>
      <p:grpSp>
        <p:nvGrpSpPr>
          <p:cNvPr id="2" name="Group 1">
            <a:extLst>
              <a:ext uri="{FF2B5EF4-FFF2-40B4-BE49-F238E27FC236}">
                <a16:creationId xmlns:a16="http://schemas.microsoft.com/office/drawing/2014/main" id="{B0606140-AAC8-FE03-78EB-BBB180EA2DD5}"/>
              </a:ext>
            </a:extLst>
          </p:cNvPr>
          <p:cNvGrpSpPr/>
          <p:nvPr/>
        </p:nvGrpSpPr>
        <p:grpSpPr>
          <a:xfrm>
            <a:off x="2460472" y="2911288"/>
            <a:ext cx="720000" cy="861774"/>
            <a:chOff x="1016000" y="1024973"/>
            <a:chExt cx="1016000" cy="1216059"/>
          </a:xfrm>
        </p:grpSpPr>
        <p:sp>
          <p:nvSpPr>
            <p:cNvPr id="3" name="Oval 2">
              <a:extLst>
                <a:ext uri="{FF2B5EF4-FFF2-40B4-BE49-F238E27FC236}">
                  <a16:creationId xmlns:a16="http://schemas.microsoft.com/office/drawing/2014/main" id="{B01F3C54-979B-F839-6927-8A0435E1E93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1E3054C-824B-4AAB-C4BD-1548A24950D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3320402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CF1B-2E76-1178-4A4D-2B83ECB34F7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23EABF4-B929-AC71-C50E-65ED58A2F552}"/>
              </a:ext>
            </a:extLst>
          </p:cNvPr>
          <p:cNvSpPr>
            <a:spLocks noGrp="1"/>
          </p:cNvSpPr>
          <p:nvPr>
            <p:ph type="body" sz="quarter" idx="18"/>
          </p:nvPr>
        </p:nvSpPr>
        <p:spPr>
          <a:xfrm>
            <a:off x="3198683" y="523514"/>
            <a:ext cx="8612317" cy="3849918"/>
          </a:xfrm>
        </p:spPr>
        <p:txBody>
          <a:bodyPr/>
          <a:lstStyle/>
          <a:p>
            <a:pPr>
              <a:lnSpc>
                <a:spcPct val="100000"/>
              </a:lnSpc>
              <a:spcBef>
                <a:spcPts val="0"/>
              </a:spcBef>
              <a:spcAft>
                <a:spcPts val="1200"/>
              </a:spcAft>
            </a:pPr>
            <a:r>
              <a:rPr lang="en-US" sz="2400" b="1" dirty="0">
                <a:solidFill>
                  <a:srgbClr val="E96751"/>
                </a:solidFill>
              </a:rPr>
              <a:t>Funding: </a:t>
            </a:r>
            <a:r>
              <a:rPr lang="en-US" b="1" dirty="0"/>
              <a:t>Low-interest “soft” loans </a:t>
            </a:r>
            <a:r>
              <a:rPr lang="en-US" dirty="0"/>
              <a:t>with </a:t>
            </a:r>
            <a:r>
              <a:rPr lang="en-US" dirty="0" err="1"/>
              <a:t>favourable</a:t>
            </a:r>
            <a:r>
              <a:rPr lang="en-US" dirty="0"/>
              <a:t> repayment terms (typically under 2% interest) or partial grants covering </a:t>
            </a:r>
            <a:r>
              <a:rPr lang="en-US" b="1" dirty="0"/>
              <a:t>20%–50% of total </a:t>
            </a:r>
            <a:r>
              <a:rPr lang="en-US" dirty="0"/>
              <a:t>eligible project costs.</a:t>
            </a:r>
          </a:p>
          <a:p>
            <a:pPr marL="342900" indent="-342900">
              <a:lnSpc>
                <a:spcPct val="100000"/>
              </a:lnSpc>
              <a:spcBef>
                <a:spcPts val="0"/>
              </a:spcBef>
              <a:spcAft>
                <a:spcPts val="1200"/>
              </a:spcAft>
              <a:buFont typeface="Wingdings" panose="05000000000000000000" pitchFamily="2" charset="2"/>
              <a:buChar char="v"/>
            </a:pPr>
            <a:r>
              <a:rPr lang="en-US" dirty="0"/>
              <a:t>The exact co-financing rate depends on:</a:t>
            </a:r>
          </a:p>
          <a:p>
            <a:pPr marL="342900" indent="-342900">
              <a:lnSpc>
                <a:spcPct val="100000"/>
              </a:lnSpc>
              <a:spcBef>
                <a:spcPts val="0"/>
              </a:spcBef>
              <a:spcAft>
                <a:spcPts val="1200"/>
              </a:spcAft>
              <a:buFont typeface="Wingdings" panose="05000000000000000000" pitchFamily="2" charset="2"/>
              <a:buChar char="v"/>
            </a:pPr>
            <a:r>
              <a:rPr lang="en-US" dirty="0"/>
              <a:t>Type of applicant (business, SME, NGO, etc.)</a:t>
            </a:r>
          </a:p>
          <a:p>
            <a:pPr marL="342900" indent="-342900">
              <a:lnSpc>
                <a:spcPct val="100000"/>
              </a:lnSpc>
              <a:spcBef>
                <a:spcPts val="0"/>
              </a:spcBef>
              <a:spcAft>
                <a:spcPts val="1200"/>
              </a:spcAft>
              <a:buFont typeface="Wingdings" panose="05000000000000000000" pitchFamily="2" charset="2"/>
              <a:buChar char="v"/>
            </a:pPr>
            <a:r>
              <a:rPr lang="en-US" dirty="0"/>
              <a:t>Environmental performance of the investment</a:t>
            </a:r>
          </a:p>
          <a:p>
            <a:pPr marL="342900" indent="-342900">
              <a:lnSpc>
                <a:spcPct val="100000"/>
              </a:lnSpc>
              <a:spcBef>
                <a:spcPts val="0"/>
              </a:spcBef>
              <a:spcAft>
                <a:spcPts val="1200"/>
              </a:spcAft>
              <a:buFont typeface="Wingdings" panose="05000000000000000000" pitchFamily="2" charset="2"/>
              <a:buChar char="v"/>
            </a:pPr>
            <a:r>
              <a:rPr lang="en-US" dirty="0"/>
              <a:t>Location (rural/remote areas may receive higher support)</a:t>
            </a:r>
          </a:p>
          <a:p>
            <a:pPr>
              <a:lnSpc>
                <a:spcPct val="100000"/>
              </a:lnSpc>
              <a:spcBef>
                <a:spcPts val="0"/>
              </a:spcBef>
              <a:spcAft>
                <a:spcPts val="1200"/>
              </a:spcAft>
            </a:pPr>
            <a:r>
              <a:rPr lang="en-US" sz="2400" b="1" dirty="0">
                <a:solidFill>
                  <a:srgbClr val="E96751"/>
                </a:solidFill>
              </a:rPr>
              <a:t>Eligibility: </a:t>
            </a:r>
            <a:r>
              <a:rPr lang="en-US" dirty="0"/>
              <a:t>Funding can be used for new build projects or upgrades to existing tourist accommodations. Funding is available for </a:t>
            </a:r>
            <a:r>
              <a:rPr lang="en-US" b="1" dirty="0"/>
              <a:t>energy-efficient building renovations and installations</a:t>
            </a:r>
            <a:r>
              <a:rPr lang="en-US" dirty="0"/>
              <a:t>, including:</a:t>
            </a:r>
          </a:p>
          <a:p>
            <a:pPr marL="342900" lvl="0" indent="-342900" eaLnBrk="0" fontAlgn="base" hangingPunct="0">
              <a:lnSpc>
                <a:spcPct val="100000"/>
              </a:lnSpc>
              <a:spcBef>
                <a:spcPts val="0"/>
              </a:spcBef>
              <a:spcAft>
                <a:spcPts val="1200"/>
              </a:spcAft>
              <a:buFont typeface="Wingdings" panose="05000000000000000000" pitchFamily="2" charset="2"/>
              <a:buChar char="v"/>
            </a:pPr>
            <a:r>
              <a:rPr lang="en-US" altLang="en-US" b="1" dirty="0"/>
              <a:t>Heat pumps</a:t>
            </a:r>
            <a:r>
              <a:rPr lang="en-US" altLang="en-US" dirty="0"/>
              <a:t> (air-to-water, ground-source) for low-emission heating and cooling</a:t>
            </a:r>
          </a:p>
          <a:p>
            <a:pPr marL="342900" lvl="0" indent="-342900" eaLnBrk="0" fontAlgn="base" hangingPunct="0">
              <a:lnSpc>
                <a:spcPct val="100000"/>
              </a:lnSpc>
              <a:spcBef>
                <a:spcPts val="0"/>
              </a:spcBef>
              <a:spcAft>
                <a:spcPts val="1200"/>
              </a:spcAft>
              <a:buFont typeface="Wingdings" panose="05000000000000000000" pitchFamily="2" charset="2"/>
              <a:buChar char="v"/>
            </a:pPr>
            <a:r>
              <a:rPr lang="en-US" altLang="en-US" b="1" dirty="0"/>
              <a:t>Solar panels</a:t>
            </a:r>
            <a:r>
              <a:rPr lang="en-US" altLang="en-US" dirty="0"/>
              <a:t> (photovoltaic systems) for electricity or hot water</a:t>
            </a:r>
          </a:p>
          <a:p>
            <a:pPr>
              <a:lnSpc>
                <a:spcPct val="100000"/>
              </a:lnSpc>
              <a:spcBef>
                <a:spcPts val="0"/>
              </a:spcBef>
              <a:spcAft>
                <a:spcPts val="1200"/>
              </a:spcAft>
            </a:pPr>
            <a:endParaRPr lang="en-US" dirty="0"/>
          </a:p>
          <a:p>
            <a:pPr>
              <a:lnSpc>
                <a:spcPct val="100000"/>
              </a:lnSpc>
              <a:spcBef>
                <a:spcPts val="0"/>
              </a:spcBef>
              <a:spcAft>
                <a:spcPts val="1200"/>
              </a:spcAft>
            </a:pPr>
            <a:endParaRPr lang="en-IE" dirty="0"/>
          </a:p>
        </p:txBody>
      </p:sp>
      <p:pic>
        <p:nvPicPr>
          <p:cNvPr id="4" name="Picture 3">
            <a:extLst>
              <a:ext uri="{FF2B5EF4-FFF2-40B4-BE49-F238E27FC236}">
                <a16:creationId xmlns:a16="http://schemas.microsoft.com/office/drawing/2014/main" id="{F1C3FACF-80C2-4482-CA60-F1DB8899E0EC}"/>
              </a:ext>
            </a:extLst>
          </p:cNvPr>
          <p:cNvPicPr>
            <a:picLocks noChangeAspect="1"/>
          </p:cNvPicPr>
          <p:nvPr/>
        </p:nvPicPr>
        <p:blipFill>
          <a:blip r:embed="rId2"/>
          <a:srcRect l="7390"/>
          <a:stretch>
            <a:fillRect/>
          </a:stretch>
        </p:blipFill>
        <p:spPr>
          <a:xfrm>
            <a:off x="564094" y="1930629"/>
            <a:ext cx="2018253" cy="3449445"/>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A417A6E6-2D42-66B6-D626-8C3CB19030F7}"/>
              </a:ext>
            </a:extLst>
          </p:cNvPr>
          <p:cNvPicPr>
            <a:picLocks noChangeAspect="1"/>
          </p:cNvPicPr>
          <p:nvPr/>
        </p:nvPicPr>
        <p:blipFill>
          <a:blip r:embed="rId3"/>
          <a:stretch>
            <a:fillRect/>
          </a:stretch>
        </p:blipFill>
        <p:spPr>
          <a:xfrm>
            <a:off x="381000" y="629839"/>
            <a:ext cx="2439472" cy="1219736"/>
          </a:xfrm>
          <a:prstGeom prst="rect">
            <a:avLst/>
          </a:prstGeom>
        </p:spPr>
      </p:pic>
    </p:spTree>
    <p:extLst>
      <p:ext uri="{BB962C8B-B14F-4D97-AF65-F5344CB8AC3E}">
        <p14:creationId xmlns:p14="http://schemas.microsoft.com/office/powerpoint/2010/main" val="4189026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A5AF5-3562-CB31-16B1-97B7BE47940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420C0E9-F103-BA4C-39E2-C82CF25F7A58}"/>
              </a:ext>
            </a:extLst>
          </p:cNvPr>
          <p:cNvSpPr>
            <a:spLocks noGrp="1"/>
          </p:cNvSpPr>
          <p:nvPr>
            <p:ph type="body" sz="quarter" idx="18"/>
          </p:nvPr>
        </p:nvSpPr>
        <p:spPr>
          <a:xfrm>
            <a:off x="3198683" y="629839"/>
            <a:ext cx="8612317" cy="3849918"/>
          </a:xfrm>
        </p:spPr>
        <p:txBody>
          <a:bodyPr/>
          <a:lstStyle/>
          <a:p>
            <a:pPr marL="342900" lvl="0" indent="-342900" eaLnBrk="0" fontAlgn="base" hangingPunct="0">
              <a:lnSpc>
                <a:spcPct val="100000"/>
              </a:lnSpc>
              <a:spcBef>
                <a:spcPts val="0"/>
              </a:spcBef>
              <a:spcAft>
                <a:spcPts val="600"/>
              </a:spcAft>
              <a:buFont typeface="Wingdings" panose="05000000000000000000" pitchFamily="2" charset="2"/>
              <a:buChar char="v"/>
            </a:pPr>
            <a:r>
              <a:rPr lang="en-US" altLang="en-US" b="1" dirty="0"/>
              <a:t>Green roofs or facades</a:t>
            </a:r>
            <a:r>
              <a:rPr lang="en-US" altLang="en-US" dirty="0"/>
              <a:t> for insulation, biodiversity, and stormwater control</a:t>
            </a:r>
          </a:p>
          <a:p>
            <a:pPr marL="342900" lvl="0" indent="-342900" eaLnBrk="0" fontAlgn="base" hangingPunct="0">
              <a:lnSpc>
                <a:spcPct val="100000"/>
              </a:lnSpc>
              <a:spcBef>
                <a:spcPts val="0"/>
              </a:spcBef>
              <a:spcAft>
                <a:spcPts val="600"/>
              </a:spcAft>
              <a:buFont typeface="Wingdings" panose="05000000000000000000" pitchFamily="2" charset="2"/>
              <a:buChar char="v"/>
            </a:pPr>
            <a:r>
              <a:rPr lang="en-US" altLang="en-US" b="1" dirty="0"/>
              <a:t>Wastewater treatment</a:t>
            </a:r>
            <a:r>
              <a:rPr lang="en-US" altLang="en-US" dirty="0"/>
              <a:t> systems and </a:t>
            </a:r>
            <a:r>
              <a:rPr lang="en-US" altLang="en-US" b="1" dirty="0"/>
              <a:t>rainwater harvesting</a:t>
            </a:r>
            <a:r>
              <a:rPr lang="en-US" altLang="en-US" dirty="0"/>
              <a:t> for reuse</a:t>
            </a:r>
          </a:p>
          <a:p>
            <a:pPr marL="342900" lvl="0" indent="-342900" eaLnBrk="0" fontAlgn="base" hangingPunct="0">
              <a:lnSpc>
                <a:spcPct val="100000"/>
              </a:lnSpc>
              <a:spcBef>
                <a:spcPts val="0"/>
              </a:spcBef>
              <a:spcAft>
                <a:spcPts val="600"/>
              </a:spcAft>
              <a:buFont typeface="Wingdings" panose="05000000000000000000" pitchFamily="2" charset="2"/>
              <a:buChar char="v"/>
            </a:pPr>
            <a:r>
              <a:rPr lang="en-US" altLang="en-US" b="1" dirty="0"/>
              <a:t>Energy storage</a:t>
            </a:r>
            <a:r>
              <a:rPr lang="en-US" altLang="en-US" dirty="0"/>
              <a:t> systems (e.g., batteries linked to solar panels)</a:t>
            </a:r>
          </a:p>
          <a:p>
            <a:pPr marL="342900" lvl="0" indent="-342900" eaLnBrk="0" fontAlgn="base" hangingPunct="0">
              <a:lnSpc>
                <a:spcPct val="100000"/>
              </a:lnSpc>
              <a:spcBef>
                <a:spcPts val="0"/>
              </a:spcBef>
              <a:spcAft>
                <a:spcPts val="600"/>
              </a:spcAft>
              <a:buFont typeface="Wingdings" panose="05000000000000000000" pitchFamily="2" charset="2"/>
              <a:buChar char="v"/>
            </a:pPr>
            <a:endParaRPr lang="en-US" altLang="en-US" dirty="0"/>
          </a:p>
          <a:p>
            <a:r>
              <a:rPr lang="en-US" altLang="en-US" sz="2400" b="1" dirty="0">
                <a:solidFill>
                  <a:srgbClr val="E96751"/>
                </a:solidFill>
              </a:rPr>
              <a:t>Example: </a:t>
            </a:r>
            <a:r>
              <a:rPr lang="en-US" dirty="0"/>
              <a:t>A </a:t>
            </a:r>
            <a:r>
              <a:rPr lang="en-US" b="1" dirty="0"/>
              <a:t>glamping site</a:t>
            </a:r>
            <a:r>
              <a:rPr lang="en-US" dirty="0"/>
              <a:t> in rural Slovenia wants to become entirely off-grid and eco-certified. They apply to the Eco Fund </a:t>
            </a:r>
            <a:r>
              <a:rPr lang="en-IE" dirty="0"/>
              <a:t>for a soft loan to install:</a:t>
            </a:r>
          </a:p>
          <a:p>
            <a:endParaRPr lang="en-IE" sz="1000" dirty="0"/>
          </a:p>
          <a:p>
            <a:pPr marL="342900" indent="-342900">
              <a:buFont typeface="Wingdings" panose="05000000000000000000" pitchFamily="2" charset="2"/>
              <a:buChar char="v"/>
            </a:pPr>
            <a:r>
              <a:rPr lang="en-US" b="1" dirty="0"/>
              <a:t>Solar panel installation</a:t>
            </a:r>
            <a:r>
              <a:rPr lang="en-US" dirty="0"/>
              <a:t> for energy independence</a:t>
            </a:r>
          </a:p>
          <a:p>
            <a:pPr marL="342900" indent="-342900">
              <a:buFont typeface="Wingdings" panose="05000000000000000000" pitchFamily="2" charset="2"/>
              <a:buChar char="v"/>
            </a:pPr>
            <a:r>
              <a:rPr lang="en-US" dirty="0"/>
              <a:t>A </a:t>
            </a:r>
            <a:r>
              <a:rPr lang="en-US" b="1" dirty="0"/>
              <a:t>rainwater harvesting system</a:t>
            </a:r>
            <a:r>
              <a:rPr lang="en-US" dirty="0"/>
              <a:t> connected to eco showers and toilets</a:t>
            </a:r>
          </a:p>
          <a:p>
            <a:pPr marL="342900" indent="-342900">
              <a:buFont typeface="Wingdings" panose="05000000000000000000" pitchFamily="2" charset="2"/>
              <a:buChar char="v"/>
            </a:pPr>
            <a:r>
              <a:rPr lang="en-US" dirty="0"/>
              <a:t>A </a:t>
            </a:r>
            <a:r>
              <a:rPr lang="en-US" b="1" dirty="0"/>
              <a:t>constructed wetland</a:t>
            </a:r>
            <a:r>
              <a:rPr lang="en-US" dirty="0"/>
              <a:t> for natural greywater treatment</a:t>
            </a:r>
          </a:p>
          <a:p>
            <a:r>
              <a:rPr lang="en-US" dirty="0"/>
              <a:t>→ The business receives a </a:t>
            </a:r>
            <a:r>
              <a:rPr lang="en-US" b="1" dirty="0"/>
              <a:t>soft loan covering 70% of upfront costs</a:t>
            </a:r>
            <a:r>
              <a:rPr lang="en-US" dirty="0"/>
              <a:t> and a </a:t>
            </a:r>
            <a:r>
              <a:rPr lang="en-US" b="1" dirty="0"/>
              <a:t>30% grant on specific eco-technology elements</a:t>
            </a:r>
            <a:r>
              <a:rPr lang="en-US" dirty="0"/>
              <a:t>, significantly reducing their long-term utility costs and carbon footprint.</a:t>
            </a:r>
          </a:p>
          <a:p>
            <a:pPr lvl="0" eaLnBrk="0" fontAlgn="base" hangingPunct="0">
              <a:lnSpc>
                <a:spcPct val="100000"/>
              </a:lnSpc>
              <a:spcBef>
                <a:spcPts val="0"/>
              </a:spcBef>
              <a:spcAft>
                <a:spcPts val="600"/>
              </a:spcAft>
            </a:pPr>
            <a:endParaRPr lang="en-US" altLang="en-US" dirty="0"/>
          </a:p>
          <a:p>
            <a:pPr>
              <a:lnSpc>
                <a:spcPct val="100000"/>
              </a:lnSpc>
              <a:spcBef>
                <a:spcPts val="0"/>
              </a:spcBef>
              <a:spcAft>
                <a:spcPts val="600"/>
              </a:spcAft>
            </a:pPr>
            <a:endParaRPr lang="en-US" dirty="0"/>
          </a:p>
          <a:p>
            <a:pPr>
              <a:lnSpc>
                <a:spcPct val="100000"/>
              </a:lnSpc>
              <a:spcBef>
                <a:spcPts val="0"/>
              </a:spcBef>
              <a:spcAft>
                <a:spcPts val="600"/>
              </a:spcAft>
            </a:pPr>
            <a:endParaRPr lang="en-IE" dirty="0"/>
          </a:p>
        </p:txBody>
      </p:sp>
      <p:pic>
        <p:nvPicPr>
          <p:cNvPr id="4" name="Picture 3">
            <a:extLst>
              <a:ext uri="{FF2B5EF4-FFF2-40B4-BE49-F238E27FC236}">
                <a16:creationId xmlns:a16="http://schemas.microsoft.com/office/drawing/2014/main" id="{CCDA4BC5-5161-AFA3-BDC3-D8A0AEB318D6}"/>
              </a:ext>
            </a:extLst>
          </p:cNvPr>
          <p:cNvPicPr>
            <a:picLocks noChangeAspect="1"/>
          </p:cNvPicPr>
          <p:nvPr/>
        </p:nvPicPr>
        <p:blipFill>
          <a:blip r:embed="rId2"/>
          <a:srcRect l="7390"/>
          <a:stretch>
            <a:fillRect/>
          </a:stretch>
        </p:blipFill>
        <p:spPr>
          <a:xfrm>
            <a:off x="564094" y="1930629"/>
            <a:ext cx="2018253" cy="3449445"/>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5EF61C1F-B4F1-5499-D91A-6EBA50FF8651}"/>
              </a:ext>
            </a:extLst>
          </p:cNvPr>
          <p:cNvPicPr>
            <a:picLocks noChangeAspect="1"/>
          </p:cNvPicPr>
          <p:nvPr/>
        </p:nvPicPr>
        <p:blipFill>
          <a:blip r:embed="rId3"/>
          <a:stretch>
            <a:fillRect/>
          </a:stretch>
        </p:blipFill>
        <p:spPr>
          <a:xfrm>
            <a:off x="381000" y="629839"/>
            <a:ext cx="2439472" cy="1219736"/>
          </a:xfrm>
          <a:prstGeom prst="rect">
            <a:avLst/>
          </a:prstGeom>
        </p:spPr>
      </p:pic>
    </p:spTree>
    <p:extLst>
      <p:ext uri="{BB962C8B-B14F-4D97-AF65-F5344CB8AC3E}">
        <p14:creationId xmlns:p14="http://schemas.microsoft.com/office/powerpoint/2010/main" val="2792450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DCEDA-E6FB-4ACA-E4A8-E295386E6DB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4CDFB9D-C917-CD92-6BD6-0E7DA70C63F6}"/>
              </a:ext>
            </a:extLst>
          </p:cNvPr>
          <p:cNvSpPr>
            <a:spLocks noGrp="1"/>
          </p:cNvSpPr>
          <p:nvPr>
            <p:ph type="body" sz="quarter" idx="18"/>
          </p:nvPr>
        </p:nvSpPr>
        <p:spPr>
          <a:xfrm>
            <a:off x="3198683" y="629839"/>
            <a:ext cx="8612317" cy="3849918"/>
          </a:xfrm>
        </p:spPr>
        <p:txBody>
          <a:bodyPr/>
          <a:lstStyle/>
          <a:p>
            <a:r>
              <a:rPr lang="en-US" dirty="0"/>
              <a:t>For maximum funding and to access additional tourism-specific grants, applicants should also:</a:t>
            </a:r>
          </a:p>
          <a:p>
            <a:endParaRPr lang="en-US" dirty="0"/>
          </a:p>
          <a:p>
            <a:pPr marL="342900" indent="-342900">
              <a:buFont typeface="Wingdings" panose="05000000000000000000" pitchFamily="2" charset="2"/>
              <a:buChar char="v"/>
            </a:pPr>
            <a:r>
              <a:rPr lang="en-US" dirty="0"/>
              <a:t>Join the </a:t>
            </a:r>
            <a:r>
              <a:rPr lang="en-US" b="1" dirty="0"/>
              <a:t>Slovenia Green Scheme</a:t>
            </a:r>
          </a:p>
          <a:p>
            <a:pPr marL="342900" indent="-342900">
              <a:buFont typeface="Wingdings" panose="05000000000000000000" pitchFamily="2" charset="2"/>
              <a:buChar char="v"/>
            </a:pPr>
            <a:r>
              <a:rPr lang="en-US" dirty="0"/>
              <a:t>Get their </a:t>
            </a:r>
            <a:r>
              <a:rPr lang="en-US" b="1" dirty="0"/>
              <a:t>site certified </a:t>
            </a:r>
            <a:r>
              <a:rPr lang="en-US" dirty="0"/>
              <a:t>under </a:t>
            </a:r>
            <a:r>
              <a:rPr lang="en-US" b="1" dirty="0"/>
              <a:t>EU Ecolabel </a:t>
            </a:r>
            <a:r>
              <a:rPr lang="en-US" dirty="0"/>
              <a:t>or similar schemes</a:t>
            </a:r>
          </a:p>
          <a:p>
            <a:pPr marL="342900" indent="-342900">
              <a:buFont typeface="Wingdings" panose="05000000000000000000" pitchFamily="2" charset="2"/>
              <a:buChar char="v"/>
            </a:pPr>
            <a:r>
              <a:rPr lang="en-US" dirty="0"/>
              <a:t>Show alignment with </a:t>
            </a:r>
            <a:r>
              <a:rPr lang="en-US" b="1" dirty="0"/>
              <a:t>Slovenia’s National Energy and Climate Plan (NECP) </a:t>
            </a:r>
            <a:r>
              <a:rPr lang="en-US" dirty="0"/>
              <a:t>and </a:t>
            </a:r>
            <a:r>
              <a:rPr lang="en-US" b="1" dirty="0"/>
              <a:t>Green Transition goals</a:t>
            </a:r>
          </a:p>
          <a:p>
            <a:pPr lvl="0" eaLnBrk="0" fontAlgn="base" hangingPunct="0">
              <a:lnSpc>
                <a:spcPct val="100000"/>
              </a:lnSpc>
              <a:spcBef>
                <a:spcPts val="0"/>
              </a:spcBef>
              <a:spcAft>
                <a:spcPts val="600"/>
              </a:spcAft>
            </a:pPr>
            <a:endParaRPr lang="en-US" altLang="en-US" dirty="0"/>
          </a:p>
          <a:p>
            <a:pPr>
              <a:lnSpc>
                <a:spcPct val="100000"/>
              </a:lnSpc>
              <a:spcBef>
                <a:spcPts val="0"/>
              </a:spcBef>
              <a:spcAft>
                <a:spcPts val="600"/>
              </a:spcAft>
            </a:pPr>
            <a:endParaRPr lang="en-US" dirty="0"/>
          </a:p>
          <a:p>
            <a:pPr>
              <a:lnSpc>
                <a:spcPct val="100000"/>
              </a:lnSpc>
              <a:spcBef>
                <a:spcPts val="0"/>
              </a:spcBef>
              <a:spcAft>
                <a:spcPts val="600"/>
              </a:spcAft>
            </a:pPr>
            <a:endParaRPr lang="en-IE" dirty="0"/>
          </a:p>
        </p:txBody>
      </p:sp>
      <p:pic>
        <p:nvPicPr>
          <p:cNvPr id="4" name="Picture 3">
            <a:extLst>
              <a:ext uri="{FF2B5EF4-FFF2-40B4-BE49-F238E27FC236}">
                <a16:creationId xmlns:a16="http://schemas.microsoft.com/office/drawing/2014/main" id="{2101EA29-4FA9-46A9-929E-DB7DDD940F02}"/>
              </a:ext>
            </a:extLst>
          </p:cNvPr>
          <p:cNvPicPr>
            <a:picLocks noChangeAspect="1"/>
          </p:cNvPicPr>
          <p:nvPr/>
        </p:nvPicPr>
        <p:blipFill>
          <a:blip r:embed="rId2"/>
          <a:srcRect l="7390"/>
          <a:stretch>
            <a:fillRect/>
          </a:stretch>
        </p:blipFill>
        <p:spPr>
          <a:xfrm>
            <a:off x="564094" y="1930629"/>
            <a:ext cx="2018253" cy="3449445"/>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11847C93-E943-9C82-685F-5E1F22F8E656}"/>
              </a:ext>
            </a:extLst>
          </p:cNvPr>
          <p:cNvPicPr>
            <a:picLocks noChangeAspect="1"/>
          </p:cNvPicPr>
          <p:nvPr/>
        </p:nvPicPr>
        <p:blipFill>
          <a:blip r:embed="rId3"/>
          <a:stretch>
            <a:fillRect/>
          </a:stretch>
        </p:blipFill>
        <p:spPr>
          <a:xfrm>
            <a:off x="381000" y="629839"/>
            <a:ext cx="2439472" cy="1219736"/>
          </a:xfrm>
          <a:prstGeom prst="rect">
            <a:avLst/>
          </a:prstGeom>
        </p:spPr>
      </p:pic>
    </p:spTree>
    <p:extLst>
      <p:ext uri="{BB962C8B-B14F-4D97-AF65-F5344CB8AC3E}">
        <p14:creationId xmlns:p14="http://schemas.microsoft.com/office/powerpoint/2010/main" val="2309502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4979E-6A6E-8298-0C5E-5B4B16DD01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C7E221-82F1-944F-FBFC-79BBE97B8150}"/>
              </a:ext>
            </a:extLst>
          </p:cNvPr>
          <p:cNvSpPr>
            <a:spLocks noGrp="1"/>
          </p:cNvSpPr>
          <p:nvPr>
            <p:ph type="body" sz="quarter" idx="18"/>
          </p:nvPr>
        </p:nvSpPr>
        <p:spPr>
          <a:xfrm>
            <a:off x="4298562" y="1345195"/>
            <a:ext cx="7490027" cy="2213420"/>
          </a:xfrm>
        </p:spPr>
        <p:txBody>
          <a:bodyPr/>
          <a:lstStyle/>
          <a:p>
            <a:r>
              <a:rPr lang="en-US" dirty="0">
                <a:solidFill>
                  <a:srgbClr val="E96751"/>
                </a:solidFill>
                <a:hlinkClick r:id="rId2">
                  <a:extLst>
                    <a:ext uri="{A12FA001-AC4F-418D-AE19-62706E023703}">
                      <ahyp:hlinkClr xmlns:ahyp="http://schemas.microsoft.com/office/drawing/2018/hyperlinkcolor" val="tx"/>
                    </a:ext>
                  </a:extLst>
                </a:hlinkClick>
              </a:rPr>
              <a:t>Advice &amp; Support: </a:t>
            </a:r>
            <a:r>
              <a:rPr lang="en-US" dirty="0"/>
              <a:t>There are regional development </a:t>
            </a:r>
            <a:r>
              <a:rPr lang="en-US" dirty="0" err="1"/>
              <a:t>centres</a:t>
            </a:r>
            <a:r>
              <a:rPr lang="en-US" dirty="0"/>
              <a:t> (RRA – </a:t>
            </a:r>
            <a:r>
              <a:rPr lang="en-US" dirty="0" err="1"/>
              <a:t>regionalni</a:t>
            </a:r>
            <a:r>
              <a:rPr lang="en-US" dirty="0"/>
              <a:t> </a:t>
            </a:r>
            <a:r>
              <a:rPr lang="en-US" dirty="0" err="1"/>
              <a:t>razvojni</a:t>
            </a:r>
            <a:r>
              <a:rPr lang="en-US" dirty="0"/>
              <a:t> </a:t>
            </a:r>
            <a:r>
              <a:rPr lang="en-US" dirty="0" err="1"/>
              <a:t>agenciji</a:t>
            </a:r>
            <a:r>
              <a:rPr lang="en-US" dirty="0"/>
              <a:t>) in each part of Slovenia. They can help and support you with tourism programs and can advise on financing. For instance, a region might have a loan guarantee scheme or a contest for startup ideas. </a:t>
            </a:r>
            <a:r>
              <a:rPr lang="en-US" b="1" dirty="0"/>
              <a:t>Support Network: </a:t>
            </a:r>
            <a:r>
              <a:rPr lang="en-US" dirty="0"/>
              <a:t>Engaging with them can plug you into the local support network. </a:t>
            </a:r>
            <a:r>
              <a:rPr lang="en-US" dirty="0">
                <a:solidFill>
                  <a:srgbClr val="E96751"/>
                </a:solidFill>
                <a:hlinkClick r:id="rId3">
                  <a:extLst>
                    <a:ext uri="{A12FA001-AC4F-418D-AE19-62706E023703}">
                      <ahyp:hlinkClr xmlns:ahyp="http://schemas.microsoft.com/office/drawing/2018/hyperlinkcolor" val="tx"/>
                    </a:ext>
                  </a:extLst>
                </a:hlinkClick>
              </a:rPr>
              <a:t>Examples of Good Practices </a:t>
            </a:r>
            <a:endParaRPr lang="en-US" dirty="0">
              <a:solidFill>
                <a:srgbClr val="E96751"/>
              </a:solidFill>
            </a:endParaRPr>
          </a:p>
        </p:txBody>
      </p:sp>
      <p:cxnSp>
        <p:nvCxnSpPr>
          <p:cNvPr id="7" name="Straight Connector 6">
            <a:extLst>
              <a:ext uri="{FF2B5EF4-FFF2-40B4-BE49-F238E27FC236}">
                <a16:creationId xmlns:a16="http://schemas.microsoft.com/office/drawing/2014/main" id="{C01DF11D-DCEF-4274-A17C-1A58468DFC4F}"/>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FB33CED5-BEE8-72FE-D366-514F6EFD36F0}"/>
              </a:ext>
            </a:extLst>
          </p:cNvPr>
          <p:cNvSpPr txBox="1">
            <a:spLocks/>
          </p:cNvSpPr>
          <p:nvPr/>
        </p:nvSpPr>
        <p:spPr>
          <a:xfrm>
            <a:off x="4262547" y="3882975"/>
            <a:ext cx="7526042"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dirty="0">
                <a:solidFill>
                  <a:srgbClr val="E96751"/>
                </a:solidFill>
                <a:hlinkClick r:id="rId4">
                  <a:extLst>
                    <a:ext uri="{A12FA001-AC4F-418D-AE19-62706E023703}">
                      <ahyp:hlinkClr xmlns:ahyp="http://schemas.microsoft.com/office/drawing/2018/hyperlinkcolor" val="tx"/>
                    </a:ext>
                  </a:extLst>
                </a:hlinkClick>
              </a:rPr>
              <a:t>The </a:t>
            </a:r>
            <a:r>
              <a:rPr lang="en-US" sz="2200" b="1" dirty="0">
                <a:solidFill>
                  <a:srgbClr val="E96751"/>
                </a:solidFill>
                <a:hlinkClick r:id="rId4">
                  <a:extLst>
                    <a:ext uri="{A12FA001-AC4F-418D-AE19-62706E023703}">
                      <ahyp:hlinkClr xmlns:ahyp="http://schemas.microsoft.com/office/drawing/2018/hyperlinkcolor" val="tx"/>
                    </a:ext>
                  </a:extLst>
                </a:hlinkClick>
              </a:rPr>
              <a:t>Slovenian Tourist Board (STO)</a:t>
            </a:r>
            <a:r>
              <a:rPr lang="en-US" sz="2200" dirty="0">
                <a:solidFill>
                  <a:srgbClr val="E96751"/>
                </a:solidFill>
                <a:hlinkClick r:id="rId4">
                  <a:extLst>
                    <a:ext uri="{A12FA001-AC4F-418D-AE19-62706E023703}">
                      <ahyp:hlinkClr xmlns:ahyp="http://schemas.microsoft.com/office/drawing/2018/hyperlinkcolor" val="tx"/>
                    </a:ext>
                  </a:extLst>
                </a:hlinkClick>
              </a:rPr>
              <a:t> </a:t>
            </a:r>
            <a:r>
              <a:rPr lang="en-US" sz="2200" dirty="0">
                <a:solidFill>
                  <a:srgbClr val="494949"/>
                </a:solidFill>
              </a:rPr>
              <a:t>focuses on marketing, but it also has a business portal that offers research and occasionally co-marketing opportunities for providers (e.g., it might co-fund participation in trade shows or inclusion in promotions). On a regional level, contact your </a:t>
            </a:r>
            <a:r>
              <a:rPr lang="en-US" sz="2200" b="1" dirty="0">
                <a:solidFill>
                  <a:srgbClr val="494949"/>
                </a:solidFill>
              </a:rPr>
              <a:t>Local Tourist Association</a:t>
            </a:r>
            <a:r>
              <a:rPr lang="en-US" sz="2200" dirty="0">
                <a:solidFill>
                  <a:srgbClr val="494949"/>
                </a:solidFill>
              </a:rPr>
              <a:t> or regional tourism office – they sometimes partner in projects and can support grant applications with letters of support or data.</a:t>
            </a:r>
          </a:p>
        </p:txBody>
      </p:sp>
      <p:sp>
        <p:nvSpPr>
          <p:cNvPr id="13" name="Freeform 28">
            <a:extLst>
              <a:ext uri="{FF2B5EF4-FFF2-40B4-BE49-F238E27FC236}">
                <a16:creationId xmlns:a16="http://schemas.microsoft.com/office/drawing/2014/main" id="{ED135481-F135-1D94-EAB9-ECB969620E69}"/>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38F81FC4-EC0D-B9A2-F21F-52DC42C71645}"/>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E0017601-5D06-5AB1-2DC8-07D5AB9C6A91}"/>
              </a:ext>
            </a:extLst>
          </p:cNvPr>
          <p:cNvSpPr txBox="1"/>
          <p:nvPr/>
        </p:nvSpPr>
        <p:spPr>
          <a:xfrm>
            <a:off x="587173" y="1366897"/>
            <a:ext cx="3675375" cy="2062103"/>
          </a:xfrm>
          <a:prstGeom prst="rect">
            <a:avLst/>
          </a:prstGeom>
          <a:noFill/>
        </p:spPr>
        <p:txBody>
          <a:bodyPr wrap="square">
            <a:spAutoFit/>
          </a:bodyPr>
          <a:lstStyle/>
          <a:p>
            <a:pPr algn="ctr"/>
            <a:r>
              <a:rPr lang="en-US" sz="3200" b="1" dirty="0">
                <a:solidFill>
                  <a:srgbClr val="E96751"/>
                </a:solidFill>
              </a:rPr>
              <a:t>Slovenian Regional Development Fund (SRDF)</a:t>
            </a:r>
            <a:r>
              <a:rPr lang="en-US" sz="3200" dirty="0">
                <a:solidFill>
                  <a:srgbClr val="E96751"/>
                </a:solidFill>
              </a:rPr>
              <a:t> </a:t>
            </a:r>
          </a:p>
          <a:p>
            <a:pPr algn="ctr"/>
            <a:r>
              <a:rPr lang="en-US" sz="3200" dirty="0">
                <a:solidFill>
                  <a:srgbClr val="E96751"/>
                </a:solidFill>
              </a:rPr>
              <a:t>Advice and Support</a:t>
            </a:r>
            <a:endParaRPr lang="en-IE" sz="3200" dirty="0">
              <a:solidFill>
                <a:srgbClr val="E96751"/>
              </a:solidFill>
            </a:endParaRPr>
          </a:p>
        </p:txBody>
      </p:sp>
      <p:sp>
        <p:nvSpPr>
          <p:cNvPr id="5" name="TextBox 4">
            <a:extLst>
              <a:ext uri="{FF2B5EF4-FFF2-40B4-BE49-F238E27FC236}">
                <a16:creationId xmlns:a16="http://schemas.microsoft.com/office/drawing/2014/main" id="{9C77E273-C405-CBF9-62FB-9AD12211E1F5}"/>
              </a:ext>
            </a:extLst>
          </p:cNvPr>
          <p:cNvSpPr txBox="1"/>
          <p:nvPr/>
        </p:nvSpPr>
        <p:spPr>
          <a:xfrm>
            <a:off x="587172" y="4264310"/>
            <a:ext cx="3675375" cy="1077218"/>
          </a:xfrm>
          <a:prstGeom prst="rect">
            <a:avLst/>
          </a:prstGeom>
          <a:noFill/>
        </p:spPr>
        <p:txBody>
          <a:bodyPr wrap="square">
            <a:spAutoFit/>
          </a:bodyPr>
          <a:lstStyle/>
          <a:p>
            <a:pPr algn="ctr"/>
            <a:r>
              <a:rPr lang="en-US" sz="3200" b="1" dirty="0">
                <a:solidFill>
                  <a:srgbClr val="E96751"/>
                </a:solidFill>
              </a:rPr>
              <a:t>Tourism Advice and Support</a:t>
            </a:r>
            <a:endParaRPr lang="en-IE" sz="3200" dirty="0">
              <a:solidFill>
                <a:srgbClr val="E96751"/>
              </a:solidFill>
            </a:endParaRPr>
          </a:p>
        </p:txBody>
      </p:sp>
    </p:spTree>
    <p:extLst>
      <p:ext uri="{BB962C8B-B14F-4D97-AF65-F5344CB8AC3E}">
        <p14:creationId xmlns:p14="http://schemas.microsoft.com/office/powerpoint/2010/main" val="3827109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9B16-EE6D-D41F-41D8-AB9259AE3FD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82DA7FD-4713-E375-048C-ECF1696D1CBE}"/>
              </a:ext>
            </a:extLst>
          </p:cNvPr>
          <p:cNvSpPr>
            <a:spLocks noGrp="1"/>
          </p:cNvSpPr>
          <p:nvPr>
            <p:ph type="body" sz="quarter" idx="17"/>
          </p:nvPr>
        </p:nvSpPr>
        <p:spPr/>
        <p:txBody>
          <a:bodyPr/>
          <a:lstStyle/>
          <a:p>
            <a:r>
              <a:rPr lang="en-IE" dirty="0"/>
              <a:t>06</a:t>
            </a:r>
          </a:p>
        </p:txBody>
      </p:sp>
      <p:sp>
        <p:nvSpPr>
          <p:cNvPr id="12" name="Text Placeholder 8">
            <a:extLst>
              <a:ext uri="{FF2B5EF4-FFF2-40B4-BE49-F238E27FC236}">
                <a16:creationId xmlns:a16="http://schemas.microsoft.com/office/drawing/2014/main" id="{BFFBC204-D644-3404-050C-89B83A24C22C}"/>
              </a:ext>
            </a:extLst>
          </p:cNvPr>
          <p:cNvSpPr>
            <a:spLocks noGrp="1"/>
          </p:cNvSpPr>
          <p:nvPr>
            <p:ph type="body" sz="quarter" idx="16"/>
          </p:nvPr>
        </p:nvSpPr>
        <p:spPr>
          <a:xfrm>
            <a:off x="352931" y="2487978"/>
            <a:ext cx="5282339" cy="3066422"/>
          </a:xfrm>
        </p:spPr>
        <p:txBody>
          <a:bodyPr/>
          <a:lstStyle/>
          <a:p>
            <a:r>
              <a:rPr lang="en-IE" sz="4000" b="1" dirty="0"/>
              <a:t>Slovenia’s Funding Options</a:t>
            </a:r>
          </a:p>
          <a:p>
            <a:r>
              <a:rPr lang="en-IE" sz="2800" dirty="0"/>
              <a:t>For Alternative Tourism Accommodation</a:t>
            </a:r>
          </a:p>
          <a:p>
            <a:endParaRPr lang="en-IE" dirty="0"/>
          </a:p>
        </p:txBody>
      </p:sp>
      <p:sp>
        <p:nvSpPr>
          <p:cNvPr id="15" name="TextBox 14">
            <a:extLst>
              <a:ext uri="{FF2B5EF4-FFF2-40B4-BE49-F238E27FC236}">
                <a16:creationId xmlns:a16="http://schemas.microsoft.com/office/drawing/2014/main" id="{D2548C70-43A8-5CD6-A992-6144619A1459}"/>
              </a:ext>
            </a:extLst>
          </p:cNvPr>
          <p:cNvSpPr txBox="1"/>
          <p:nvPr/>
        </p:nvSpPr>
        <p:spPr>
          <a:xfrm>
            <a:off x="352931" y="5147687"/>
            <a:ext cx="11486138" cy="1708160"/>
          </a:xfrm>
          <a:prstGeom prst="rect">
            <a:avLst/>
          </a:prstGeom>
          <a:noFill/>
        </p:spPr>
        <p:txBody>
          <a:bodyPr wrap="square" rtlCol="0">
            <a:spAutoFit/>
          </a:bodyPr>
          <a:lstStyle/>
          <a:p>
            <a:r>
              <a:rPr lang="en-US" sz="2100" dirty="0">
                <a:solidFill>
                  <a:srgbClr val="494949"/>
                </a:solidFill>
              </a:rPr>
              <a:t>Slovenia is a well-known leader in green tourism, offering diverse funding for alternative accommodations, such as eco-lodges and glamping. Entrepreneurs can access grants, microloans, and co-financing through national and regional schemes, including the Slovenian Enterprise Fund, SPIRIT Slovenia, and rural development programs. Innovative, sustainable projects are especially encouraged, making it an ideal environment for launching or growing purpose-driven tourism businesses.</a:t>
            </a:r>
            <a:endParaRPr lang="en-IE" sz="2100" dirty="0">
              <a:solidFill>
                <a:srgbClr val="494949"/>
              </a:solidFill>
            </a:endParaRPr>
          </a:p>
        </p:txBody>
      </p:sp>
      <p:pic>
        <p:nvPicPr>
          <p:cNvPr id="5" name="Picture Placeholder 4" descr="A flag with a blue and red stripe&#10;&#10;AI-generated content may be incorrect.">
            <a:extLst>
              <a:ext uri="{FF2B5EF4-FFF2-40B4-BE49-F238E27FC236}">
                <a16:creationId xmlns:a16="http://schemas.microsoft.com/office/drawing/2014/main" id="{57A7D157-49B4-3DE3-FD59-8485EC7932FA}"/>
              </a:ext>
            </a:extLst>
          </p:cNvPr>
          <p:cNvPicPr>
            <a:picLocks noGrp="1" noChangeAspect="1"/>
          </p:cNvPicPr>
          <p:nvPr>
            <p:ph type="pic" sz="quarter" idx="19"/>
          </p:nvPr>
        </p:nvPicPr>
        <p:blipFill>
          <a:blip r:embed="rId2"/>
          <a:srcRect l="13998" r="13998"/>
          <a:stretch>
            <a:fillRect/>
          </a:stretch>
        </p:blipFill>
        <p:spPr/>
      </p:pic>
    </p:spTree>
    <p:extLst>
      <p:ext uri="{BB962C8B-B14F-4D97-AF65-F5344CB8AC3E}">
        <p14:creationId xmlns:p14="http://schemas.microsoft.com/office/powerpoint/2010/main" val="2046574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657B8-8A2B-473E-3ED2-0244C9D4535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8AF4F62-48E0-1FDF-1802-01BEDA9DA0CB}"/>
              </a:ext>
            </a:extLst>
          </p:cNvPr>
          <p:cNvSpPr>
            <a:spLocks noGrp="1"/>
          </p:cNvSpPr>
          <p:nvPr>
            <p:ph type="body" sz="quarter" idx="18"/>
          </p:nvPr>
        </p:nvSpPr>
        <p:spPr>
          <a:xfrm>
            <a:off x="4444410" y="1219136"/>
            <a:ext cx="6379534" cy="2213420"/>
          </a:xfrm>
        </p:spPr>
        <p:txBody>
          <a:bodyPr/>
          <a:lstStyle/>
          <a:p>
            <a:r>
              <a:rPr lang="en-US" b="1" dirty="0">
                <a:solidFill>
                  <a:srgbClr val="E96751"/>
                </a:solidFill>
                <a:hlinkClick r:id="rId2">
                  <a:extLst>
                    <a:ext uri="{A12FA001-AC4F-418D-AE19-62706E023703}">
                      <ahyp:hlinkClr xmlns:ahyp="http://schemas.microsoft.com/office/drawing/2018/hyperlinkcolor" val="tx"/>
                    </a:ext>
                  </a:extLst>
                </a:hlinkClick>
              </a:rPr>
              <a:t>Permits and Regulations:</a:t>
            </a:r>
            <a:r>
              <a:rPr lang="en-US" dirty="0">
                <a:solidFill>
                  <a:srgbClr val="E96751"/>
                </a:solidFill>
                <a:hlinkClick r:id="rId2">
                  <a:extLst>
                    <a:ext uri="{A12FA001-AC4F-418D-AE19-62706E023703}">
                      <ahyp:hlinkClr xmlns:ahyp="http://schemas.microsoft.com/office/drawing/2018/hyperlinkcolor" val="tx"/>
                    </a:ext>
                  </a:extLst>
                </a:hlinkClick>
              </a:rPr>
              <a:t> </a:t>
            </a:r>
            <a:r>
              <a:rPr lang="en-US" dirty="0"/>
              <a:t>A resource to be aware of is the SPOT portal, which provides guidance on procedures. For example, it can guide you on how to register a lodging activity (</a:t>
            </a:r>
            <a:r>
              <a:rPr lang="en-US" dirty="0" err="1"/>
              <a:t>Gostinstvo-Turizem</a:t>
            </a:r>
            <a:r>
              <a:rPr lang="en-US" dirty="0"/>
              <a:t> sector) and what certifications you might need (like category classification for accommodations).</a:t>
            </a:r>
          </a:p>
        </p:txBody>
      </p:sp>
      <p:cxnSp>
        <p:nvCxnSpPr>
          <p:cNvPr id="7" name="Straight Connector 6">
            <a:extLst>
              <a:ext uri="{FF2B5EF4-FFF2-40B4-BE49-F238E27FC236}">
                <a16:creationId xmlns:a16="http://schemas.microsoft.com/office/drawing/2014/main" id="{E43EB625-4CC1-B377-F841-BE8BA873084E}"/>
              </a:ext>
            </a:extLst>
          </p:cNvPr>
          <p:cNvCxnSpPr/>
          <p:nvPr/>
        </p:nvCxnSpPr>
        <p:spPr>
          <a:xfrm>
            <a:off x="1091116" y="3429000"/>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5B0385CD-1B47-E1CC-0F4B-97C1AA98679C}"/>
              </a:ext>
            </a:extLst>
          </p:cNvPr>
          <p:cNvSpPr txBox="1">
            <a:spLocks/>
          </p:cNvSpPr>
          <p:nvPr/>
        </p:nvSpPr>
        <p:spPr>
          <a:xfrm>
            <a:off x="4444410" y="3669941"/>
            <a:ext cx="7174058"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200" b="1" dirty="0">
                <a:solidFill>
                  <a:srgbClr val="E96751"/>
                </a:solidFill>
                <a:hlinkClick r:id="rId3">
                  <a:extLst>
                    <a:ext uri="{A12FA001-AC4F-418D-AE19-62706E023703}">
                      <ahyp:hlinkClr xmlns:ahyp="http://schemas.microsoft.com/office/drawing/2018/hyperlinkcolor" val="tx"/>
                    </a:ext>
                  </a:extLst>
                </a:hlinkClick>
              </a:rPr>
              <a:t>Slovenia’s Playbook to Level the Playing Field</a:t>
            </a:r>
            <a:endParaRPr lang="en-US" sz="2200" b="1" dirty="0">
              <a:solidFill>
                <a:srgbClr val="E96751"/>
              </a:solidFill>
            </a:endParaRPr>
          </a:p>
          <a:p>
            <a:pPr marL="0" indent="0">
              <a:spcAft>
                <a:spcPts val="600"/>
              </a:spcAft>
            </a:pPr>
            <a:r>
              <a:rPr lang="en-US" sz="2200" b="1" dirty="0">
                <a:solidFill>
                  <a:srgbClr val="494949"/>
                </a:solidFill>
              </a:rPr>
              <a:t>Remember:</a:t>
            </a:r>
            <a:r>
              <a:rPr lang="en-US" sz="2200" dirty="0">
                <a:solidFill>
                  <a:srgbClr val="494949"/>
                </a:solidFill>
              </a:rPr>
              <a:t> In Slovenia, personal relationships and a good reputation go a long way. Engage with the community, tourism boards, and even other glamping operators (Slovenia has many eco-resorts – network with them through associations or Facebook groups). They might share tips on which bank or program helped them get started.</a:t>
            </a:r>
          </a:p>
        </p:txBody>
      </p:sp>
      <p:sp>
        <p:nvSpPr>
          <p:cNvPr id="13" name="Freeform 28">
            <a:extLst>
              <a:ext uri="{FF2B5EF4-FFF2-40B4-BE49-F238E27FC236}">
                <a16:creationId xmlns:a16="http://schemas.microsoft.com/office/drawing/2014/main" id="{290FCACF-8745-9451-043A-E3D338226124}"/>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F0BDADDE-E2D0-E37A-4636-FABF3DD43B46}"/>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5" name="TextBox 4">
            <a:extLst>
              <a:ext uri="{FF2B5EF4-FFF2-40B4-BE49-F238E27FC236}">
                <a16:creationId xmlns:a16="http://schemas.microsoft.com/office/drawing/2014/main" id="{18A62E60-5E49-AC3A-3F39-3C4B16114870}"/>
              </a:ext>
            </a:extLst>
          </p:cNvPr>
          <p:cNvSpPr txBox="1"/>
          <p:nvPr/>
        </p:nvSpPr>
        <p:spPr>
          <a:xfrm>
            <a:off x="907533" y="3835508"/>
            <a:ext cx="3122701" cy="2062103"/>
          </a:xfrm>
          <a:prstGeom prst="rect">
            <a:avLst/>
          </a:prstGeom>
          <a:noFill/>
        </p:spPr>
        <p:txBody>
          <a:bodyPr wrap="square">
            <a:spAutoFit/>
          </a:bodyPr>
          <a:lstStyle/>
          <a:p>
            <a:pPr algn="ctr"/>
            <a:r>
              <a:rPr lang="en-US" sz="3200" b="1" dirty="0">
                <a:solidFill>
                  <a:srgbClr val="E96751"/>
                </a:solidFill>
              </a:rPr>
              <a:t>Slovenia’s Playbook to Level the Playing Field</a:t>
            </a:r>
            <a:endParaRPr lang="en-IE" sz="3200" b="1" dirty="0">
              <a:solidFill>
                <a:srgbClr val="E96751"/>
              </a:solidFill>
            </a:endParaRPr>
          </a:p>
        </p:txBody>
      </p:sp>
      <p:sp>
        <p:nvSpPr>
          <p:cNvPr id="8" name="TextBox 7">
            <a:extLst>
              <a:ext uri="{FF2B5EF4-FFF2-40B4-BE49-F238E27FC236}">
                <a16:creationId xmlns:a16="http://schemas.microsoft.com/office/drawing/2014/main" id="{F7961AAB-D1C7-0291-B10F-99C04B267801}"/>
              </a:ext>
            </a:extLst>
          </p:cNvPr>
          <p:cNvSpPr txBox="1"/>
          <p:nvPr/>
        </p:nvSpPr>
        <p:spPr>
          <a:xfrm>
            <a:off x="907533" y="1374845"/>
            <a:ext cx="3122701" cy="1569660"/>
          </a:xfrm>
          <a:prstGeom prst="rect">
            <a:avLst/>
          </a:prstGeom>
          <a:noFill/>
        </p:spPr>
        <p:txBody>
          <a:bodyPr wrap="square">
            <a:spAutoFit/>
          </a:bodyPr>
          <a:lstStyle/>
          <a:p>
            <a:pPr algn="ctr"/>
            <a:r>
              <a:rPr lang="en-US" sz="3200" b="1" dirty="0">
                <a:solidFill>
                  <a:srgbClr val="E96751"/>
                </a:solidFill>
              </a:rPr>
              <a:t>Permits and Regulations Portal</a:t>
            </a:r>
            <a:endParaRPr lang="en-IE" sz="3200" b="1" dirty="0">
              <a:solidFill>
                <a:srgbClr val="E96751"/>
              </a:solidFill>
            </a:endParaRPr>
          </a:p>
        </p:txBody>
      </p:sp>
    </p:spTree>
    <p:extLst>
      <p:ext uri="{BB962C8B-B14F-4D97-AF65-F5344CB8AC3E}">
        <p14:creationId xmlns:p14="http://schemas.microsoft.com/office/powerpoint/2010/main" val="1688937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7 (Part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Find the Funds That Fit</a:t>
            </a:r>
          </a:p>
          <a:p>
            <a:pPr algn="ctr">
              <a:lnSpc>
                <a:spcPts val="2520"/>
              </a:lnSpc>
            </a:pPr>
            <a:r>
              <a:rPr lang="en-IE" sz="2400" dirty="0">
                <a:solidFill>
                  <a:srgbClr val="414141"/>
                </a:solidFill>
              </a:rPr>
              <a:t>Slovenia</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7 (Part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Investment, Grant Applications &amp; Pitching Your Idea</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7A37A-0D3C-516B-3968-CC4BFB5F0FF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862B7C2-3A16-652C-29CE-0A6D6414592A}"/>
              </a:ext>
            </a:extLst>
          </p:cNvPr>
          <p:cNvSpPr>
            <a:spLocks noGrp="1"/>
          </p:cNvSpPr>
          <p:nvPr>
            <p:ph type="body" sz="quarter" idx="18"/>
          </p:nvPr>
        </p:nvSpPr>
        <p:spPr>
          <a:xfrm>
            <a:off x="802510" y="1849960"/>
            <a:ext cx="9913115" cy="3499183"/>
          </a:xfrm>
        </p:spPr>
        <p:txBody>
          <a:bodyPr/>
          <a:lstStyle/>
          <a:p>
            <a:pPr>
              <a:spcAft>
                <a:spcPts val="600"/>
              </a:spcAft>
            </a:pPr>
            <a:r>
              <a:rPr lang="en-US" sz="2400" dirty="0"/>
              <a:t>Slovenia positions itself as a </a:t>
            </a:r>
            <a:r>
              <a:rPr lang="en-US" sz="2400" b="1" dirty="0"/>
              <a:t>green boutique tourism destination</a:t>
            </a:r>
            <a:r>
              <a:rPr lang="en-US" sz="2400" dirty="0"/>
              <a:t>, and its funding reflects that ambition. The government’s support is deeply tied to its </a:t>
            </a:r>
            <a:r>
              <a:rPr lang="en-US" sz="2400" b="1" dirty="0"/>
              <a:t>Slovenia Green Scheme</a:t>
            </a:r>
            <a:r>
              <a:rPr lang="en-US" sz="2400" dirty="0"/>
              <a:t>, which encourages tourism businesses to meet </a:t>
            </a:r>
            <a:r>
              <a:rPr lang="en-US" sz="2400" b="1" dirty="0"/>
              <a:t>certification standards </a:t>
            </a:r>
            <a:r>
              <a:rPr lang="en-US" sz="2400" dirty="0"/>
              <a:t>and </a:t>
            </a:r>
            <a:r>
              <a:rPr lang="en-US" sz="2400" b="1" dirty="0"/>
              <a:t>embed sustainability </a:t>
            </a:r>
            <a:r>
              <a:rPr lang="en-US" sz="2400" dirty="0"/>
              <a:t>into their core operations.</a:t>
            </a:r>
          </a:p>
          <a:p>
            <a:pPr>
              <a:spcAft>
                <a:spcPts val="600"/>
              </a:spcAft>
            </a:pPr>
            <a:r>
              <a:rPr lang="en-US" sz="2400" dirty="0"/>
              <a:t> </a:t>
            </a:r>
          </a:p>
          <a:p>
            <a:pPr>
              <a:spcAft>
                <a:spcPts val="600"/>
              </a:spcAft>
            </a:pPr>
            <a:r>
              <a:rPr lang="en-US" sz="2400" dirty="0"/>
              <a:t>Financial support includes co-funding for ecolabel certification, soft loans and grants for environmental upgrades through EKO </a:t>
            </a:r>
            <a:r>
              <a:rPr lang="en-US" sz="2400" dirty="0" err="1"/>
              <a:t>Sklad</a:t>
            </a:r>
            <a:r>
              <a:rPr lang="en-US" sz="2400" dirty="0"/>
              <a:t>, and rural LEADER funding for diversified accommodation projects, such as glamping, eco-lodges, or digital storytelling experiences.</a:t>
            </a:r>
          </a:p>
          <a:p>
            <a:pPr>
              <a:spcAft>
                <a:spcPts val="600"/>
              </a:spcAft>
            </a:pPr>
            <a:endParaRPr lang="en-IE" dirty="0"/>
          </a:p>
        </p:txBody>
      </p:sp>
      <p:sp>
        <p:nvSpPr>
          <p:cNvPr id="6" name="Text Placeholder 5">
            <a:extLst>
              <a:ext uri="{FF2B5EF4-FFF2-40B4-BE49-F238E27FC236}">
                <a16:creationId xmlns:a16="http://schemas.microsoft.com/office/drawing/2014/main" id="{8A9B637C-CA96-A786-9B11-758A30723E03}"/>
              </a:ext>
            </a:extLst>
          </p:cNvPr>
          <p:cNvSpPr>
            <a:spLocks noGrp="1"/>
          </p:cNvSpPr>
          <p:nvPr>
            <p:ph type="body" sz="quarter" idx="16"/>
          </p:nvPr>
        </p:nvSpPr>
        <p:spPr>
          <a:xfrm>
            <a:off x="788656" y="158725"/>
            <a:ext cx="10614687" cy="803654"/>
          </a:xfrm>
        </p:spPr>
        <p:txBody>
          <a:bodyPr/>
          <a:lstStyle/>
          <a:p>
            <a:r>
              <a:rPr lang="en-IE" sz="3200" dirty="0"/>
              <a:t>Introduction: </a:t>
            </a:r>
            <a:r>
              <a:rPr lang="en-IE" sz="3200" b="0" dirty="0"/>
              <a:t>Slovenia’s Funding Priorities</a:t>
            </a:r>
          </a:p>
          <a:p>
            <a:endParaRPr lang="en-IE" sz="3200" dirty="0"/>
          </a:p>
        </p:txBody>
      </p:sp>
      <p:sp>
        <p:nvSpPr>
          <p:cNvPr id="8" name="Text Placeholder 7">
            <a:extLst>
              <a:ext uri="{FF2B5EF4-FFF2-40B4-BE49-F238E27FC236}">
                <a16:creationId xmlns:a16="http://schemas.microsoft.com/office/drawing/2014/main" id="{CBC72C12-82AA-4BE8-85C4-51EE2D331EC4}"/>
              </a:ext>
            </a:extLst>
          </p:cNvPr>
          <p:cNvSpPr>
            <a:spLocks noGrp="1"/>
          </p:cNvSpPr>
          <p:nvPr>
            <p:ph type="body" sz="quarter" idx="19"/>
          </p:nvPr>
        </p:nvSpPr>
        <p:spPr>
          <a:xfrm>
            <a:off x="802510" y="770435"/>
            <a:ext cx="10970390" cy="803654"/>
          </a:xfrm>
        </p:spPr>
        <p:txBody>
          <a:bodyPr/>
          <a:lstStyle/>
          <a:p>
            <a:r>
              <a:rPr lang="en-IE" dirty="0"/>
              <a:t>Green and clean tourism, certified standards and sustainability, environmental stewardship, local authenticity and local partnerships.</a:t>
            </a:r>
          </a:p>
        </p:txBody>
      </p:sp>
    </p:spTree>
    <p:extLst>
      <p:ext uri="{BB962C8B-B14F-4D97-AF65-F5344CB8AC3E}">
        <p14:creationId xmlns:p14="http://schemas.microsoft.com/office/powerpoint/2010/main" val="1343372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89161-EBBF-B9FF-AB76-1BE7A33A6F8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8014912-1339-A3FE-E734-74948A9B199F}"/>
              </a:ext>
            </a:extLst>
          </p:cNvPr>
          <p:cNvSpPr>
            <a:spLocks noGrp="1"/>
          </p:cNvSpPr>
          <p:nvPr>
            <p:ph type="body" sz="quarter" idx="18"/>
          </p:nvPr>
        </p:nvSpPr>
        <p:spPr>
          <a:xfrm>
            <a:off x="802510" y="1907110"/>
            <a:ext cx="10436990" cy="3499183"/>
          </a:xfrm>
        </p:spPr>
        <p:txBody>
          <a:bodyPr/>
          <a:lstStyle/>
          <a:p>
            <a:pPr>
              <a:spcAft>
                <a:spcPts val="600"/>
              </a:spcAft>
            </a:pPr>
            <a:r>
              <a:rPr lang="en-US" sz="2400" dirty="0"/>
              <a:t>To attract funding, businesses must align with Slovenia’s strong emphasis on </a:t>
            </a:r>
            <a:r>
              <a:rPr lang="en-US" sz="2400" b="1" dirty="0"/>
              <a:t>eco-certification, local authenticity, and environmental stewardship</a:t>
            </a:r>
            <a:r>
              <a:rPr lang="en-US" sz="2400" dirty="0"/>
              <a:t>. Projects that use natural materials, promote traditional Slovenian culture, or integrate water and energy conservation systems tend to perform well. </a:t>
            </a:r>
            <a:r>
              <a:rPr lang="en-US" sz="2400" b="1" dirty="0"/>
              <a:t>Partnerships with local </a:t>
            </a:r>
            <a:r>
              <a:rPr lang="en-US" sz="2400" dirty="0"/>
              <a:t>craftspeople, farms, or conservation </a:t>
            </a:r>
            <a:r>
              <a:rPr lang="en-US" sz="2400" dirty="0" err="1"/>
              <a:t>organisations</a:t>
            </a:r>
            <a:r>
              <a:rPr lang="en-US" sz="2400" dirty="0"/>
              <a:t> are also beneficial. </a:t>
            </a:r>
          </a:p>
          <a:p>
            <a:pPr>
              <a:spcAft>
                <a:spcPts val="600"/>
              </a:spcAft>
            </a:pPr>
            <a:endParaRPr lang="en-US" sz="2400" dirty="0"/>
          </a:p>
          <a:p>
            <a:pPr>
              <a:spcAft>
                <a:spcPts val="600"/>
              </a:spcAft>
            </a:pPr>
            <a:r>
              <a:rPr lang="en-US" sz="2400" dirty="0"/>
              <a:t>To stand out, your accommodation concept should go beyond being "eco-friendly"—it should show </a:t>
            </a:r>
            <a:r>
              <a:rPr lang="en-US" sz="2400" b="1" dirty="0"/>
              <a:t>measurable impacts </a:t>
            </a:r>
            <a:r>
              <a:rPr lang="en-US" sz="2400" dirty="0"/>
              <a:t>(e.g. water reuse, energy savings, low-carbon mobility) and contribute meaningfully to Slovenia’s sustainable tourism identity.</a:t>
            </a:r>
          </a:p>
          <a:p>
            <a:pPr>
              <a:spcAft>
                <a:spcPts val="600"/>
              </a:spcAft>
            </a:pPr>
            <a:endParaRPr lang="en-IE" sz="2400" dirty="0"/>
          </a:p>
        </p:txBody>
      </p:sp>
      <p:sp>
        <p:nvSpPr>
          <p:cNvPr id="6" name="Text Placeholder 5">
            <a:extLst>
              <a:ext uri="{FF2B5EF4-FFF2-40B4-BE49-F238E27FC236}">
                <a16:creationId xmlns:a16="http://schemas.microsoft.com/office/drawing/2014/main" id="{081488D1-98B7-24B4-336C-E7AE2FCCB907}"/>
              </a:ext>
            </a:extLst>
          </p:cNvPr>
          <p:cNvSpPr>
            <a:spLocks noGrp="1"/>
          </p:cNvSpPr>
          <p:nvPr>
            <p:ph type="body" sz="quarter" idx="16"/>
          </p:nvPr>
        </p:nvSpPr>
        <p:spPr>
          <a:xfrm>
            <a:off x="788656" y="158725"/>
            <a:ext cx="10614687" cy="803654"/>
          </a:xfrm>
        </p:spPr>
        <p:txBody>
          <a:bodyPr/>
          <a:lstStyle/>
          <a:p>
            <a:r>
              <a:rPr lang="en-IE" sz="3200" dirty="0"/>
              <a:t>Introduction: </a:t>
            </a:r>
            <a:r>
              <a:rPr lang="en-IE" sz="3200" b="0" dirty="0"/>
              <a:t>Slovenia’s Funding Priorities</a:t>
            </a:r>
          </a:p>
          <a:p>
            <a:endParaRPr lang="en-IE" sz="3200" dirty="0"/>
          </a:p>
        </p:txBody>
      </p:sp>
      <p:sp>
        <p:nvSpPr>
          <p:cNvPr id="8" name="Text Placeholder 7">
            <a:extLst>
              <a:ext uri="{FF2B5EF4-FFF2-40B4-BE49-F238E27FC236}">
                <a16:creationId xmlns:a16="http://schemas.microsoft.com/office/drawing/2014/main" id="{BC3BA64E-BE0E-CFB6-06EE-2AC24E6E4B99}"/>
              </a:ext>
            </a:extLst>
          </p:cNvPr>
          <p:cNvSpPr>
            <a:spLocks noGrp="1"/>
          </p:cNvSpPr>
          <p:nvPr>
            <p:ph type="body" sz="quarter" idx="19"/>
          </p:nvPr>
        </p:nvSpPr>
        <p:spPr>
          <a:xfrm>
            <a:off x="802510" y="770435"/>
            <a:ext cx="10970390" cy="803654"/>
          </a:xfrm>
        </p:spPr>
        <p:txBody>
          <a:bodyPr/>
          <a:lstStyle/>
          <a:p>
            <a:r>
              <a:rPr lang="en-IE" dirty="0"/>
              <a:t>Green and clean tourism, certified standards and sustainability, environmental stewardship, local authenticity and local partnerships.</a:t>
            </a:r>
          </a:p>
        </p:txBody>
      </p:sp>
    </p:spTree>
    <p:extLst>
      <p:ext uri="{BB962C8B-B14F-4D97-AF65-F5344CB8AC3E}">
        <p14:creationId xmlns:p14="http://schemas.microsoft.com/office/powerpoint/2010/main" val="3582314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DDEE9-945E-C9B8-C147-2213132666EA}"/>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0DEB7BB9-42EB-E1A3-6928-8B8256091F9B}"/>
              </a:ext>
            </a:extLst>
          </p:cNvPr>
          <p:cNvSpPr/>
          <p:nvPr/>
        </p:nvSpPr>
        <p:spPr>
          <a:xfrm>
            <a:off x="1393537" y="2917286"/>
            <a:ext cx="10029648" cy="370258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3BB6C0FC-0D28-EAF6-0D64-0B9BD1616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5A58D40C-BD3B-DEF6-A911-A60BE9A09EF7}"/>
              </a:ext>
            </a:extLst>
          </p:cNvPr>
          <p:cNvSpPr/>
          <p:nvPr/>
        </p:nvSpPr>
        <p:spPr>
          <a:xfrm>
            <a:off x="951086" y="1828721"/>
            <a:ext cx="10270293"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448F09F1-8E42-5B5B-6407-145CB6DA0DD6}"/>
              </a:ext>
            </a:extLst>
          </p:cNvPr>
          <p:cNvSpPr txBox="1">
            <a:spLocks/>
          </p:cNvSpPr>
          <p:nvPr/>
        </p:nvSpPr>
        <p:spPr>
          <a:xfrm>
            <a:off x="1227695" y="1882473"/>
            <a:ext cx="9717074"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Slovenia may be small, but it’s a leader in green tourism and offers various funding avenues:.</a:t>
            </a:r>
          </a:p>
        </p:txBody>
      </p:sp>
      <p:sp>
        <p:nvSpPr>
          <p:cNvPr id="9" name="Text Placeholder 5">
            <a:extLst>
              <a:ext uri="{FF2B5EF4-FFF2-40B4-BE49-F238E27FC236}">
                <a16:creationId xmlns:a16="http://schemas.microsoft.com/office/drawing/2014/main" id="{7EFAFE67-F8A3-77FA-65A2-89C2F36F3FF6}"/>
              </a:ext>
            </a:extLst>
          </p:cNvPr>
          <p:cNvSpPr txBox="1">
            <a:spLocks/>
          </p:cNvSpPr>
          <p:nvPr/>
        </p:nvSpPr>
        <p:spPr>
          <a:xfrm>
            <a:off x="2108283" y="3114460"/>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Objective: </a:t>
            </a:r>
            <a:r>
              <a:rPr lang="en-US" sz="2200" b="1" dirty="0">
                <a:solidFill>
                  <a:srgbClr val="494949"/>
                </a:solidFill>
                <a:hlinkClick r:id="rId5">
                  <a:extLst>
                    <a:ext uri="{A12FA001-AC4F-418D-AE19-62706E023703}">
                      <ahyp:hlinkClr xmlns:ahyp="http://schemas.microsoft.com/office/drawing/2018/hyperlinkcolor" val="tx"/>
                    </a:ext>
                  </a:extLst>
                </a:hlinkClick>
              </a:rPr>
              <a:t>The Slovene Enterprise Fund (SEF),</a:t>
            </a:r>
            <a:r>
              <a:rPr lang="en-US" sz="2200" dirty="0">
                <a:solidFill>
                  <a:srgbClr val="494949"/>
                </a:solidFill>
                <a:hlinkClick r:id="rId5">
                  <a:extLst>
                    <a:ext uri="{A12FA001-AC4F-418D-AE19-62706E023703}">
                      <ahyp:hlinkClr xmlns:ahyp="http://schemas.microsoft.com/office/drawing/2018/hyperlinkcolor" val="tx"/>
                    </a:ext>
                  </a:extLst>
                </a:hlinkClick>
              </a:rPr>
              <a:t> </a:t>
            </a:r>
            <a:r>
              <a:rPr lang="en-US" sz="2200" dirty="0">
                <a:solidFill>
                  <a:srgbClr val="494949"/>
                </a:solidFill>
              </a:rPr>
              <a:t>known locally as </a:t>
            </a:r>
            <a:r>
              <a:rPr lang="en-US" sz="2200" b="1" dirty="0" err="1">
                <a:solidFill>
                  <a:srgbClr val="494949"/>
                </a:solidFill>
              </a:rPr>
              <a:t>Podjetniški</a:t>
            </a:r>
            <a:r>
              <a:rPr lang="en-US" sz="2200" b="1" dirty="0">
                <a:solidFill>
                  <a:srgbClr val="494949"/>
                </a:solidFill>
              </a:rPr>
              <a:t> </a:t>
            </a:r>
            <a:r>
              <a:rPr lang="en-US" sz="2200" b="1" dirty="0" err="1">
                <a:solidFill>
                  <a:srgbClr val="494949"/>
                </a:solidFill>
              </a:rPr>
              <a:t>Sklad</a:t>
            </a:r>
            <a:r>
              <a:rPr lang="en-US" sz="2200" dirty="0">
                <a:solidFill>
                  <a:srgbClr val="494949"/>
                </a:solidFill>
              </a:rPr>
              <a:t>, is a key institution supporting startups and SMEs in Slovenia. It offers various financial instruments, including grants, seed loans, microloans, co-financing and guarantees, to promote innovation and entrepreneurship, </a:t>
            </a:r>
            <a:r>
              <a:rPr lang="en-IE" sz="2200" dirty="0">
                <a:solidFill>
                  <a:srgbClr val="494949"/>
                </a:solidFill>
              </a:rPr>
              <a:t>as well as innovative tourism ventures</a:t>
            </a:r>
            <a:r>
              <a:rPr lang="en-US" sz="2200" dirty="0">
                <a:solidFill>
                  <a:srgbClr val="494949"/>
                </a:solidFill>
              </a:rPr>
              <a:t>. </a:t>
            </a:r>
          </a:p>
          <a:p>
            <a:pPr marL="0" indent="0">
              <a:spcAft>
                <a:spcPts val="600"/>
              </a:spcAft>
            </a:pPr>
            <a:r>
              <a:rPr lang="en-IE" sz="2200" b="1" dirty="0">
                <a:solidFill>
                  <a:srgbClr val="494949"/>
                </a:solidFill>
              </a:rPr>
              <a:t>Ideal </a:t>
            </a:r>
            <a:r>
              <a:rPr lang="en-IE" sz="2200" dirty="0">
                <a:solidFill>
                  <a:srgbClr val="494949"/>
                </a:solidFill>
              </a:rPr>
              <a:t>for</a:t>
            </a:r>
            <a:r>
              <a:rPr lang="en-IE" sz="2200" b="1" dirty="0">
                <a:solidFill>
                  <a:srgbClr val="494949"/>
                </a:solidFill>
              </a:rPr>
              <a:t> </a:t>
            </a:r>
            <a:r>
              <a:rPr lang="en-US" sz="2200" dirty="0">
                <a:solidFill>
                  <a:srgbClr val="494949"/>
                </a:solidFill>
              </a:rPr>
              <a:t>tourism startups that are innovative (e.g., eco-tourism start-ups, innovative accommodation or digital innovation in tourism). See streams of funding:</a:t>
            </a:r>
            <a:r>
              <a:rPr lang="en-US" sz="2200" b="1" dirty="0">
                <a:solidFill>
                  <a:srgbClr val="494949"/>
                </a:solidFill>
              </a:rPr>
              <a:t> </a:t>
            </a:r>
          </a:p>
          <a:p>
            <a:pPr marL="457200" indent="-457200">
              <a:spcAft>
                <a:spcPts val="600"/>
              </a:spcAft>
              <a:buFont typeface="+mj-lt"/>
              <a:buAutoNum type="arabicPeriod"/>
            </a:pPr>
            <a:r>
              <a:rPr lang="en-US" sz="2200" b="1" dirty="0">
                <a:solidFill>
                  <a:srgbClr val="494949"/>
                </a:solidFill>
                <a:hlinkClick r:id="rId6">
                  <a:extLst>
                    <a:ext uri="{A12FA001-AC4F-418D-AE19-62706E023703}">
                      <ahyp:hlinkClr xmlns:ahyp="http://schemas.microsoft.com/office/drawing/2018/hyperlinkcolor" val="tx"/>
                    </a:ext>
                  </a:extLst>
                </a:hlinkClick>
              </a:rPr>
              <a:t>P2 Grant 2025</a:t>
            </a:r>
            <a:r>
              <a:rPr lang="en-US" sz="2200" b="1" dirty="0">
                <a:solidFill>
                  <a:srgbClr val="494949"/>
                </a:solidFill>
              </a:rPr>
              <a:t>: </a:t>
            </a:r>
            <a:r>
              <a:rPr lang="en-US" sz="2200" dirty="0">
                <a:solidFill>
                  <a:srgbClr val="494949"/>
                </a:solidFill>
              </a:rPr>
              <a:t>Offers up to</a:t>
            </a:r>
            <a:r>
              <a:rPr lang="en-US" sz="2200" b="1" dirty="0">
                <a:solidFill>
                  <a:srgbClr val="494949"/>
                </a:solidFill>
              </a:rPr>
              <a:t> €72,000 </a:t>
            </a:r>
            <a:r>
              <a:rPr lang="en-US" sz="2200" dirty="0">
                <a:solidFill>
                  <a:srgbClr val="494949"/>
                </a:solidFill>
              </a:rPr>
              <a:t>in non-repayable funds for young innovative companies to develop and launch products.</a:t>
            </a:r>
          </a:p>
        </p:txBody>
      </p:sp>
      <p:cxnSp>
        <p:nvCxnSpPr>
          <p:cNvPr id="15" name="Connector: Elbow 14">
            <a:extLst>
              <a:ext uri="{FF2B5EF4-FFF2-40B4-BE49-F238E27FC236}">
                <a16:creationId xmlns:a16="http://schemas.microsoft.com/office/drawing/2014/main" id="{B1DD39C8-52A0-5DFA-DECE-EAB57241E0DC}"/>
              </a:ext>
            </a:extLst>
          </p:cNvPr>
          <p:cNvCxnSpPr>
            <a:cxnSpLocks/>
            <a:stCxn id="7" idx="1"/>
            <a:endCxn id="11" idx="1"/>
          </p:cNvCxnSpPr>
          <p:nvPr/>
        </p:nvCxnSpPr>
        <p:spPr>
          <a:xfrm rot="10800000" flipH="1" flipV="1">
            <a:off x="951085" y="2230547"/>
            <a:ext cx="442451" cy="2538033"/>
          </a:xfrm>
          <a:prstGeom prst="bentConnector3">
            <a:avLst>
              <a:gd name="adj1" fmla="val -5166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686EEE03-A496-6F80-F786-FB43D06B39ED}"/>
              </a:ext>
            </a:extLst>
          </p:cNvPr>
          <p:cNvSpPr/>
          <p:nvPr/>
        </p:nvSpPr>
        <p:spPr>
          <a:xfrm>
            <a:off x="-15513" y="109727"/>
            <a:ext cx="8073663" cy="1486180"/>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109C11E4-74C2-E90E-6F90-9044799FD2E5}"/>
              </a:ext>
            </a:extLst>
          </p:cNvPr>
          <p:cNvSpPr txBox="1">
            <a:spLocks/>
          </p:cNvSpPr>
          <p:nvPr/>
        </p:nvSpPr>
        <p:spPr>
          <a:xfrm>
            <a:off x="1492537" y="702758"/>
            <a:ext cx="633701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3200" b="1" dirty="0"/>
              <a:t>Government Not-for Profit Funding</a:t>
            </a:r>
          </a:p>
          <a:p>
            <a:pPr>
              <a:lnSpc>
                <a:spcPct val="100000"/>
              </a:lnSpc>
              <a:spcBef>
                <a:spcPts val="0"/>
              </a:spcBef>
            </a:pPr>
            <a:r>
              <a:rPr lang="en-IE" sz="2800" i="1" dirty="0"/>
              <a:t>Slovene Enterprise Fund (SEF) – </a:t>
            </a:r>
          </a:p>
          <a:p>
            <a:pPr>
              <a:lnSpc>
                <a:spcPct val="100000"/>
              </a:lnSpc>
              <a:spcBef>
                <a:spcPts val="0"/>
              </a:spcBef>
            </a:pPr>
            <a:r>
              <a:rPr lang="en-IE" sz="2800" i="1" dirty="0" err="1"/>
              <a:t>Podjetniški</a:t>
            </a:r>
            <a:r>
              <a:rPr lang="en-IE" sz="2800" i="1" dirty="0"/>
              <a:t> </a:t>
            </a:r>
            <a:r>
              <a:rPr lang="en-IE" sz="2800" i="1" dirty="0" err="1"/>
              <a:t>Sklad</a:t>
            </a:r>
            <a:endParaRPr lang="en-IE" sz="2800" i="1" dirty="0"/>
          </a:p>
          <a:p>
            <a:pPr>
              <a:lnSpc>
                <a:spcPct val="100000"/>
              </a:lnSpc>
              <a:spcBef>
                <a:spcPts val="600"/>
              </a:spcBef>
            </a:pPr>
            <a:endParaRPr lang="en-IE" sz="2800" dirty="0"/>
          </a:p>
        </p:txBody>
      </p:sp>
      <p:pic>
        <p:nvPicPr>
          <p:cNvPr id="32" name="Graphic 31" descr="Target with solid fill">
            <a:extLst>
              <a:ext uri="{FF2B5EF4-FFF2-40B4-BE49-F238E27FC236}">
                <a16:creationId xmlns:a16="http://schemas.microsoft.com/office/drawing/2014/main" id="{6B4BDF42-16BC-00F7-D26F-AE4F0FD48F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7739" y="3077330"/>
            <a:ext cx="633914" cy="633914"/>
          </a:xfrm>
          <a:prstGeom prst="rect">
            <a:avLst/>
          </a:prstGeom>
        </p:spPr>
      </p:pic>
      <p:grpSp>
        <p:nvGrpSpPr>
          <p:cNvPr id="2" name="Group 1">
            <a:extLst>
              <a:ext uri="{FF2B5EF4-FFF2-40B4-BE49-F238E27FC236}">
                <a16:creationId xmlns:a16="http://schemas.microsoft.com/office/drawing/2014/main" id="{137EBEFD-6AC4-C736-7F0B-C0FCFB81915B}"/>
              </a:ext>
            </a:extLst>
          </p:cNvPr>
          <p:cNvGrpSpPr/>
          <p:nvPr/>
        </p:nvGrpSpPr>
        <p:grpSpPr>
          <a:xfrm>
            <a:off x="274432" y="323391"/>
            <a:ext cx="1047896" cy="1049846"/>
            <a:chOff x="1016000" y="1137920"/>
            <a:chExt cx="1016000" cy="1016000"/>
          </a:xfrm>
        </p:grpSpPr>
        <p:sp>
          <p:nvSpPr>
            <p:cNvPr id="4" name="Oval 3">
              <a:extLst>
                <a:ext uri="{FF2B5EF4-FFF2-40B4-BE49-F238E27FC236}">
                  <a16:creationId xmlns:a16="http://schemas.microsoft.com/office/drawing/2014/main" id="{FCABFCD2-FCC9-1661-DDAA-0782FBCB8EC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89C23712-2FE1-E7F6-7789-BBFD4415715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3" name="Picture 2" descr="Slovenian Enterprise Fund – link to homepage">
            <a:extLst>
              <a:ext uri="{FF2B5EF4-FFF2-40B4-BE49-F238E27FC236}">
                <a16:creationId xmlns:a16="http://schemas.microsoft.com/office/drawing/2014/main" id="{8C65DA88-AE1A-A97E-A007-EEA9F82669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6987" y="109727"/>
            <a:ext cx="2992105" cy="157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592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6DC44-5007-1171-3236-5A413AB25B3E}"/>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C54F2DC-B650-E03D-0CF3-A1BB145D7EB4}"/>
              </a:ext>
            </a:extLst>
          </p:cNvPr>
          <p:cNvSpPr/>
          <p:nvPr/>
        </p:nvSpPr>
        <p:spPr>
          <a:xfrm>
            <a:off x="1529970" y="1896089"/>
            <a:ext cx="9676691" cy="210297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7578517F-8261-5DB5-4B32-8B5750B408A9}"/>
              </a:ext>
            </a:extLst>
          </p:cNvPr>
          <p:cNvSpPr txBox="1">
            <a:spLocks/>
          </p:cNvSpPr>
          <p:nvPr/>
        </p:nvSpPr>
        <p:spPr>
          <a:xfrm>
            <a:off x="2080466" y="2069650"/>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600"/>
              </a:spcAft>
              <a:buFont typeface="+mj-lt"/>
              <a:buAutoNum type="arabicPeriod" startAt="2"/>
            </a:pPr>
            <a:r>
              <a:rPr lang="en-IE" sz="2200" b="1" dirty="0">
                <a:solidFill>
                  <a:srgbClr val="494949"/>
                </a:solidFill>
                <a:hlinkClick r:id="rId3">
                  <a:extLst>
                    <a:ext uri="{A12FA001-AC4F-418D-AE19-62706E023703}">
                      <ahyp:hlinkClr xmlns:ahyp="http://schemas.microsoft.com/office/drawing/2018/hyperlinkcolor" val="tx"/>
                    </a:ext>
                  </a:extLst>
                </a:hlinkClick>
              </a:rPr>
              <a:t>Microloans (P7, P7R, P7OR):</a:t>
            </a:r>
            <a:r>
              <a:rPr lang="en-IE" sz="2200" dirty="0">
                <a:solidFill>
                  <a:srgbClr val="494949"/>
                </a:solidFill>
                <a:hlinkClick r:id="rId3">
                  <a:extLst>
                    <a:ext uri="{A12FA001-AC4F-418D-AE19-62706E023703}">
                      <ahyp:hlinkClr xmlns:ahyp="http://schemas.microsoft.com/office/drawing/2018/hyperlinkcolor" val="tx"/>
                    </a:ext>
                  </a:extLst>
                </a:hlinkClick>
              </a:rPr>
              <a:t> </a:t>
            </a:r>
            <a:r>
              <a:rPr lang="en-IE" sz="2200" dirty="0">
                <a:solidFill>
                  <a:srgbClr val="494949"/>
                </a:solidFill>
              </a:rPr>
              <a:t>Provide favourable loans for smaller investments and working capital. </a:t>
            </a:r>
          </a:p>
          <a:p>
            <a:pPr marL="457200" indent="-457200">
              <a:spcAft>
                <a:spcPts val="600"/>
              </a:spcAft>
              <a:buFont typeface="+mj-lt"/>
              <a:buAutoNum type="arabicPeriod" startAt="2"/>
            </a:pPr>
            <a:r>
              <a:rPr lang="en-IE" sz="2200" b="1" dirty="0">
                <a:solidFill>
                  <a:srgbClr val="494949"/>
                </a:solidFill>
                <a:hlinkClick r:id="rId3">
                  <a:extLst>
                    <a:ext uri="{A12FA001-AC4F-418D-AE19-62706E023703}">
                      <ahyp:hlinkClr xmlns:ahyp="http://schemas.microsoft.com/office/drawing/2018/hyperlinkcolor" val="tx"/>
                    </a:ext>
                  </a:extLst>
                </a:hlinkClick>
              </a:rPr>
              <a:t>Guarantee Schemes (P1 plus):</a:t>
            </a:r>
            <a:r>
              <a:rPr lang="en-IE" sz="2200" dirty="0">
                <a:solidFill>
                  <a:srgbClr val="494949"/>
                </a:solidFill>
                <a:hlinkClick r:id="rId3">
                  <a:extLst>
                    <a:ext uri="{A12FA001-AC4F-418D-AE19-62706E023703}">
                      <ahyp:hlinkClr xmlns:ahyp="http://schemas.microsoft.com/office/drawing/2018/hyperlinkcolor" val="tx"/>
                    </a:ext>
                  </a:extLst>
                </a:hlinkClick>
              </a:rPr>
              <a:t> </a:t>
            </a:r>
            <a:r>
              <a:rPr lang="en-IE" sz="2200" dirty="0">
                <a:solidFill>
                  <a:srgbClr val="494949"/>
                </a:solidFill>
              </a:rPr>
              <a:t>Facilitates easier access to bank loans with interest rate subsidies. </a:t>
            </a:r>
            <a:endParaRPr lang="en-IE" sz="2200" b="1" dirty="0">
              <a:solidFill>
                <a:srgbClr val="494949"/>
              </a:solidFill>
            </a:endParaRPr>
          </a:p>
        </p:txBody>
      </p:sp>
      <p:pic>
        <p:nvPicPr>
          <p:cNvPr id="3" name="Graphic 2" descr="Signature with solid fill">
            <a:extLst>
              <a:ext uri="{FF2B5EF4-FFF2-40B4-BE49-F238E27FC236}">
                <a16:creationId xmlns:a16="http://schemas.microsoft.com/office/drawing/2014/main" id="{7C8A0C35-AD6A-CF0B-D011-1524BCB1EC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36167"/>
            <a:ext cx="914400" cy="914400"/>
          </a:xfrm>
          <a:prstGeom prst="rect">
            <a:avLst/>
          </a:prstGeom>
        </p:spPr>
      </p:pic>
      <p:sp>
        <p:nvSpPr>
          <p:cNvPr id="6" name="Freeform 28">
            <a:extLst>
              <a:ext uri="{FF2B5EF4-FFF2-40B4-BE49-F238E27FC236}">
                <a16:creationId xmlns:a16="http://schemas.microsoft.com/office/drawing/2014/main" id="{3BD95A69-E744-B2C0-27CF-405FFF6FB552}"/>
              </a:ext>
            </a:extLst>
          </p:cNvPr>
          <p:cNvSpPr/>
          <p:nvPr/>
        </p:nvSpPr>
        <p:spPr>
          <a:xfrm>
            <a:off x="-15513" y="109727"/>
            <a:ext cx="8073663" cy="1321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5">
            <a:extLst>
              <a:ext uri="{FF2B5EF4-FFF2-40B4-BE49-F238E27FC236}">
                <a16:creationId xmlns:a16="http://schemas.microsoft.com/office/drawing/2014/main" id="{7F29C5B0-8A31-425B-8F4D-4DDD1BB6D688}"/>
              </a:ext>
            </a:extLst>
          </p:cNvPr>
          <p:cNvSpPr txBox="1">
            <a:spLocks/>
          </p:cNvSpPr>
          <p:nvPr/>
        </p:nvSpPr>
        <p:spPr>
          <a:xfrm>
            <a:off x="389818" y="572477"/>
            <a:ext cx="773716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3200" b="1" dirty="0"/>
              <a:t>Government Not-for Profit Funding</a:t>
            </a:r>
          </a:p>
          <a:p>
            <a:pPr>
              <a:lnSpc>
                <a:spcPct val="100000"/>
              </a:lnSpc>
              <a:spcBef>
                <a:spcPts val="0"/>
              </a:spcBef>
            </a:pPr>
            <a:r>
              <a:rPr lang="en-IE" sz="2800" i="1" dirty="0"/>
              <a:t>Slovene Enterprise Fund (SEF) – </a:t>
            </a:r>
            <a:r>
              <a:rPr lang="en-IE" sz="2800" i="1" dirty="0" err="1"/>
              <a:t>Podjetniški</a:t>
            </a:r>
            <a:r>
              <a:rPr lang="en-IE" sz="2800" i="1" dirty="0"/>
              <a:t> </a:t>
            </a:r>
            <a:r>
              <a:rPr lang="en-IE" sz="2800" i="1" dirty="0" err="1"/>
              <a:t>Sklad</a:t>
            </a:r>
            <a:endParaRPr lang="en-IE" sz="2800" i="1" dirty="0"/>
          </a:p>
          <a:p>
            <a:pPr>
              <a:lnSpc>
                <a:spcPct val="100000"/>
              </a:lnSpc>
              <a:spcBef>
                <a:spcPts val="600"/>
              </a:spcBef>
            </a:pPr>
            <a:endParaRPr lang="en-IE" sz="2800" dirty="0"/>
          </a:p>
        </p:txBody>
      </p:sp>
      <p:pic>
        <p:nvPicPr>
          <p:cNvPr id="15" name="Picture 14" descr="Slovenian Enterprise Fund – link to homepage">
            <a:extLst>
              <a:ext uri="{FF2B5EF4-FFF2-40B4-BE49-F238E27FC236}">
                <a16:creationId xmlns:a16="http://schemas.microsoft.com/office/drawing/2014/main" id="{C131138B-E7BB-C4E8-932C-DE1B9911A8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6987" y="109727"/>
            <a:ext cx="2992105" cy="1570466"/>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Alternate Process 15">
            <a:extLst>
              <a:ext uri="{FF2B5EF4-FFF2-40B4-BE49-F238E27FC236}">
                <a16:creationId xmlns:a16="http://schemas.microsoft.com/office/drawing/2014/main" id="{2FFE96D0-710B-7631-3B62-06190A6FD8AF}"/>
              </a:ext>
            </a:extLst>
          </p:cNvPr>
          <p:cNvSpPr/>
          <p:nvPr/>
        </p:nvSpPr>
        <p:spPr>
          <a:xfrm>
            <a:off x="1420624" y="4119479"/>
            <a:ext cx="9676691" cy="210297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2FC45DBC-AF8B-E9BF-0F90-7311036D8966}"/>
              </a:ext>
            </a:extLst>
          </p:cNvPr>
          <p:cNvSpPr txBox="1">
            <a:spLocks/>
          </p:cNvSpPr>
          <p:nvPr/>
        </p:nvSpPr>
        <p:spPr>
          <a:xfrm>
            <a:off x="2246368" y="4318220"/>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b="1" dirty="0">
                <a:solidFill>
                  <a:srgbClr val="EC7C69"/>
                </a:solidFill>
              </a:rPr>
              <a:t>Example</a:t>
            </a:r>
            <a:endParaRPr lang="en-IE" b="1" dirty="0">
              <a:solidFill>
                <a:srgbClr val="EC7C69"/>
              </a:solidFill>
              <a:hlinkClick r:id="rId3">
                <a:extLst>
                  <a:ext uri="{A12FA001-AC4F-418D-AE19-62706E023703}">
                    <ahyp:hlinkClr xmlns:ahyp="http://schemas.microsoft.com/office/drawing/2018/hyperlinkcolor" val="tx"/>
                  </a:ext>
                </a:extLst>
              </a:hlinkClick>
            </a:endParaRPr>
          </a:p>
          <a:p>
            <a:pPr marL="0" indent="0">
              <a:spcAft>
                <a:spcPts val="600"/>
              </a:spcAft>
            </a:pPr>
            <a:r>
              <a:rPr lang="en-US" sz="2200" dirty="0">
                <a:solidFill>
                  <a:srgbClr val="494949"/>
                </a:solidFill>
              </a:rPr>
              <a:t>Access the </a:t>
            </a:r>
            <a:r>
              <a:rPr lang="en-US" sz="2200" b="1" dirty="0">
                <a:solidFill>
                  <a:srgbClr val="494949"/>
                </a:solidFill>
              </a:rPr>
              <a:t>P2 grant of €54k </a:t>
            </a:r>
            <a:r>
              <a:rPr lang="en-US" sz="2200" dirty="0">
                <a:solidFill>
                  <a:srgbClr val="494949"/>
                </a:solidFill>
              </a:rPr>
              <a:t>for innovative tourism accommodation startups that </a:t>
            </a:r>
            <a:r>
              <a:rPr lang="en-US" sz="2200" b="1" dirty="0">
                <a:solidFill>
                  <a:srgbClr val="494949"/>
                </a:solidFill>
              </a:rPr>
              <a:t>are tech-oriented </a:t>
            </a:r>
            <a:r>
              <a:rPr lang="en-US" sz="2200" dirty="0">
                <a:solidFill>
                  <a:srgbClr val="494949"/>
                </a:solidFill>
              </a:rPr>
              <a:t>or have digital alignment. </a:t>
            </a:r>
            <a:r>
              <a:rPr lang="en-US" altLang="en-US" sz="2200" dirty="0">
                <a:solidFill>
                  <a:srgbClr val="494949"/>
                </a:solidFill>
              </a:rPr>
              <a:t>These often feature low interest and grace periods.</a:t>
            </a:r>
          </a:p>
          <a:p>
            <a:pPr marL="0" indent="0">
              <a:spcAft>
                <a:spcPts val="600"/>
              </a:spcAft>
            </a:pPr>
            <a:endParaRPr lang="en-US" sz="2200" dirty="0">
              <a:solidFill>
                <a:srgbClr val="494949"/>
              </a:solidFill>
            </a:endParaRPr>
          </a:p>
        </p:txBody>
      </p:sp>
      <p:pic>
        <p:nvPicPr>
          <p:cNvPr id="20" name="Graphic 19" descr="Excellent with solid fill">
            <a:extLst>
              <a:ext uri="{FF2B5EF4-FFF2-40B4-BE49-F238E27FC236}">
                <a16:creationId xmlns:a16="http://schemas.microsoft.com/office/drawing/2014/main" id="{A602DE60-E2D4-CDEB-A3DC-1BA358E4DF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9970" y="4227232"/>
            <a:ext cx="749373" cy="749373"/>
          </a:xfrm>
          <a:prstGeom prst="rect">
            <a:avLst/>
          </a:prstGeom>
        </p:spPr>
      </p:pic>
      <p:cxnSp>
        <p:nvCxnSpPr>
          <p:cNvPr id="22" name="Connector: Elbow 21">
            <a:extLst>
              <a:ext uri="{FF2B5EF4-FFF2-40B4-BE49-F238E27FC236}">
                <a16:creationId xmlns:a16="http://schemas.microsoft.com/office/drawing/2014/main" id="{CF49CB73-EAAC-B1A9-3567-07F19394C3DC}"/>
              </a:ext>
            </a:extLst>
          </p:cNvPr>
          <p:cNvCxnSpPr>
            <a:cxnSpLocks/>
          </p:cNvCxnSpPr>
          <p:nvPr/>
        </p:nvCxnSpPr>
        <p:spPr>
          <a:xfrm rot="10800000">
            <a:off x="1107327" y="1357806"/>
            <a:ext cx="298852" cy="3244112"/>
          </a:xfrm>
          <a:prstGeom prst="bentConnector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77E1B69-4C5B-C181-BA73-20C467A8C8B3}"/>
              </a:ext>
            </a:extLst>
          </p:cNvPr>
          <p:cNvCxnSpPr/>
          <p:nvPr/>
        </p:nvCxnSpPr>
        <p:spPr>
          <a:xfrm>
            <a:off x="1107327" y="2514600"/>
            <a:ext cx="422643"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954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6F683-A84D-C235-6D8E-E2BA191EE8CE}"/>
            </a:ext>
          </a:extLst>
        </p:cNvPr>
        <p:cNvGrpSpPr/>
        <p:nvPr/>
      </p:nvGrpSpPr>
      <p:grpSpPr>
        <a:xfrm>
          <a:off x="0" y="0"/>
          <a:ext cx="0" cy="0"/>
          <a:chOff x="0" y="0"/>
          <a:chExt cx="0" cy="0"/>
        </a:xfrm>
      </p:grpSpPr>
      <p:pic>
        <p:nvPicPr>
          <p:cNvPr id="3" name="Graphic 2" descr="Signature with solid fill">
            <a:extLst>
              <a:ext uri="{FF2B5EF4-FFF2-40B4-BE49-F238E27FC236}">
                <a16:creationId xmlns:a16="http://schemas.microsoft.com/office/drawing/2014/main" id="{7F4937F3-2A7C-476D-C1C0-1D22051E76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6" name="Freeform 28">
            <a:extLst>
              <a:ext uri="{FF2B5EF4-FFF2-40B4-BE49-F238E27FC236}">
                <a16:creationId xmlns:a16="http://schemas.microsoft.com/office/drawing/2014/main" id="{28EE226D-7AE9-D8CB-A8CF-FCD5A055FBED}"/>
              </a:ext>
            </a:extLst>
          </p:cNvPr>
          <p:cNvSpPr/>
          <p:nvPr/>
        </p:nvSpPr>
        <p:spPr>
          <a:xfrm>
            <a:off x="-15513" y="109727"/>
            <a:ext cx="8073663" cy="1321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5">
            <a:extLst>
              <a:ext uri="{FF2B5EF4-FFF2-40B4-BE49-F238E27FC236}">
                <a16:creationId xmlns:a16="http://schemas.microsoft.com/office/drawing/2014/main" id="{AC1E787F-61E4-A19D-75F2-E09137625E9D}"/>
              </a:ext>
            </a:extLst>
          </p:cNvPr>
          <p:cNvSpPr txBox="1">
            <a:spLocks/>
          </p:cNvSpPr>
          <p:nvPr/>
        </p:nvSpPr>
        <p:spPr>
          <a:xfrm>
            <a:off x="389818" y="572477"/>
            <a:ext cx="773716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3200" b="1" dirty="0"/>
              <a:t>Government Not-for Profit Funding</a:t>
            </a:r>
          </a:p>
          <a:p>
            <a:pPr>
              <a:lnSpc>
                <a:spcPct val="100000"/>
              </a:lnSpc>
              <a:spcBef>
                <a:spcPts val="0"/>
              </a:spcBef>
            </a:pPr>
            <a:r>
              <a:rPr lang="en-IE" sz="2800" i="1" dirty="0"/>
              <a:t>Slovene Enterprise Fund (SEF) – </a:t>
            </a:r>
            <a:r>
              <a:rPr lang="en-IE" sz="2800" i="1" dirty="0" err="1"/>
              <a:t>Podjetniški</a:t>
            </a:r>
            <a:r>
              <a:rPr lang="en-IE" sz="2800" i="1" dirty="0"/>
              <a:t> </a:t>
            </a:r>
            <a:r>
              <a:rPr lang="en-IE" sz="2800" i="1" dirty="0" err="1"/>
              <a:t>Sklad</a:t>
            </a:r>
            <a:endParaRPr lang="en-IE" sz="2800" i="1" dirty="0"/>
          </a:p>
          <a:p>
            <a:pPr>
              <a:lnSpc>
                <a:spcPct val="100000"/>
              </a:lnSpc>
              <a:spcBef>
                <a:spcPts val="600"/>
              </a:spcBef>
            </a:pPr>
            <a:endParaRPr lang="en-IE" sz="2800" dirty="0"/>
          </a:p>
        </p:txBody>
      </p:sp>
      <p:pic>
        <p:nvPicPr>
          <p:cNvPr id="15" name="Picture 14" descr="Slovenian Enterprise Fund – link to homepage">
            <a:extLst>
              <a:ext uri="{FF2B5EF4-FFF2-40B4-BE49-F238E27FC236}">
                <a16:creationId xmlns:a16="http://schemas.microsoft.com/office/drawing/2014/main" id="{462A3EF6-81DD-14BF-5497-5AE9235BFA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6987" y="109727"/>
            <a:ext cx="2992105" cy="1570466"/>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Alternate Process 15">
            <a:extLst>
              <a:ext uri="{FF2B5EF4-FFF2-40B4-BE49-F238E27FC236}">
                <a16:creationId xmlns:a16="http://schemas.microsoft.com/office/drawing/2014/main" id="{2D40A6DF-FD9A-3ACD-DDCE-4F2D18113CD1}"/>
              </a:ext>
            </a:extLst>
          </p:cNvPr>
          <p:cNvSpPr/>
          <p:nvPr/>
        </p:nvSpPr>
        <p:spPr>
          <a:xfrm>
            <a:off x="1481232" y="1981627"/>
            <a:ext cx="9676691" cy="288564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56AA44AF-CA19-C9D7-37B8-A331FC6F59C8}"/>
              </a:ext>
            </a:extLst>
          </p:cNvPr>
          <p:cNvSpPr txBox="1">
            <a:spLocks/>
          </p:cNvSpPr>
          <p:nvPr/>
        </p:nvSpPr>
        <p:spPr>
          <a:xfrm>
            <a:off x="2306976" y="2180368"/>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dirty="0">
                <a:solidFill>
                  <a:srgbClr val="494949"/>
                </a:solidFill>
              </a:rPr>
              <a:t>The </a:t>
            </a:r>
            <a:r>
              <a:rPr lang="en-IE" sz="2200" b="1" dirty="0">
                <a:solidFill>
                  <a:srgbClr val="494949"/>
                </a:solidFill>
              </a:rPr>
              <a:t>P2</a:t>
            </a:r>
            <a:r>
              <a:rPr lang="en-IE" sz="2200" dirty="0">
                <a:solidFill>
                  <a:srgbClr val="494949"/>
                </a:solidFill>
              </a:rPr>
              <a:t> could be used for an innovative startup </a:t>
            </a:r>
            <a:r>
              <a:rPr lang="en-US" sz="2200" dirty="0">
                <a:solidFill>
                  <a:srgbClr val="494949"/>
                </a:solidFill>
              </a:rPr>
              <a:t>developing a high-tech eco-resort, </a:t>
            </a:r>
            <a:r>
              <a:rPr lang="en-IE" sz="2200" dirty="0">
                <a:solidFill>
                  <a:srgbClr val="494949"/>
                </a:solidFill>
              </a:rPr>
              <a:t>and </a:t>
            </a:r>
            <a:r>
              <a:rPr lang="en-IE" sz="2200" b="1" dirty="0">
                <a:solidFill>
                  <a:srgbClr val="494949"/>
                </a:solidFill>
              </a:rPr>
              <a:t>P1 Plus </a:t>
            </a:r>
            <a:r>
              <a:rPr lang="en-IE" sz="2200" dirty="0">
                <a:solidFill>
                  <a:srgbClr val="494949"/>
                </a:solidFill>
              </a:rPr>
              <a:t>for scaling operations.</a:t>
            </a:r>
            <a:r>
              <a:rPr lang="en-US" sz="2200" dirty="0">
                <a:solidFill>
                  <a:srgbClr val="494949"/>
                </a:solidFill>
              </a:rPr>
              <a:t> Even if your glamping business is not a “startup” in the traditional sense, if you have an innovative angle (such as eco-tech or a digital platform), you might consider trying. </a:t>
            </a:r>
            <a:endParaRPr lang="en-IE" sz="2200" dirty="0">
              <a:solidFill>
                <a:srgbClr val="494949"/>
              </a:solidFill>
            </a:endParaRPr>
          </a:p>
          <a:p>
            <a:pPr marL="0" indent="0">
              <a:spcAft>
                <a:spcPts val="600"/>
              </a:spcAft>
            </a:pPr>
            <a:r>
              <a:rPr lang="en-US" sz="2200" dirty="0">
                <a:solidFill>
                  <a:srgbClr val="494949"/>
                </a:solidFill>
              </a:rPr>
              <a:t>Look for calls such as </a:t>
            </a:r>
            <a:r>
              <a:rPr lang="en-US" sz="2200" b="1" dirty="0">
                <a:solidFill>
                  <a:srgbClr val="494949"/>
                </a:solidFill>
              </a:rPr>
              <a:t>P2 (Startup Grant for Innovative Companies) or P7 (Microloans), </a:t>
            </a:r>
            <a:r>
              <a:rPr lang="en-US" sz="2200" dirty="0">
                <a:solidFill>
                  <a:srgbClr val="494949"/>
                </a:solidFill>
              </a:rPr>
              <a:t>among others. They also provide </a:t>
            </a:r>
            <a:r>
              <a:rPr lang="en-US" sz="2200" b="1" dirty="0">
                <a:solidFill>
                  <a:srgbClr val="494949"/>
                </a:solidFill>
              </a:rPr>
              <a:t>vouchers</a:t>
            </a:r>
            <a:r>
              <a:rPr lang="en-US" sz="2200" dirty="0">
                <a:solidFill>
                  <a:srgbClr val="494949"/>
                </a:solidFill>
              </a:rPr>
              <a:t> for services such as digital marketing, which a tourism startup could </a:t>
            </a:r>
            <a:r>
              <a:rPr lang="en-US" sz="2200" dirty="0" err="1">
                <a:solidFill>
                  <a:srgbClr val="494949"/>
                </a:solidFill>
              </a:rPr>
              <a:t>utilise</a:t>
            </a:r>
            <a:r>
              <a:rPr lang="en-US" sz="2200" dirty="0">
                <a:solidFill>
                  <a:srgbClr val="494949"/>
                </a:solidFill>
              </a:rPr>
              <a:t>.</a:t>
            </a:r>
          </a:p>
        </p:txBody>
      </p:sp>
      <p:pic>
        <p:nvPicPr>
          <p:cNvPr id="20" name="Graphic 19" descr="Excellent with solid fill">
            <a:extLst>
              <a:ext uri="{FF2B5EF4-FFF2-40B4-BE49-F238E27FC236}">
                <a16:creationId xmlns:a16="http://schemas.microsoft.com/office/drawing/2014/main" id="{B58CB608-3E77-590D-6D12-439B6B1C40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0578" y="2089380"/>
            <a:ext cx="749373" cy="749373"/>
          </a:xfrm>
          <a:prstGeom prst="rect">
            <a:avLst/>
          </a:prstGeom>
        </p:spPr>
      </p:pic>
      <p:cxnSp>
        <p:nvCxnSpPr>
          <p:cNvPr id="4" name="Connector: Elbow 3">
            <a:extLst>
              <a:ext uri="{FF2B5EF4-FFF2-40B4-BE49-F238E27FC236}">
                <a16:creationId xmlns:a16="http://schemas.microsoft.com/office/drawing/2014/main" id="{BEBF2DD7-AAAE-D1FE-B2EE-4C7AA99B4C54}"/>
              </a:ext>
            </a:extLst>
          </p:cNvPr>
          <p:cNvCxnSpPr>
            <a:cxnSpLocks/>
          </p:cNvCxnSpPr>
          <p:nvPr/>
        </p:nvCxnSpPr>
        <p:spPr>
          <a:xfrm rot="16200000" flipV="1">
            <a:off x="198237" y="2421890"/>
            <a:ext cx="2280240" cy="298852"/>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DFCBDAE-10D3-CBFB-B025-33A5FB6DF19E}"/>
              </a:ext>
            </a:extLst>
          </p:cNvPr>
          <p:cNvSpPr txBox="1"/>
          <p:nvPr/>
        </p:nvSpPr>
        <p:spPr>
          <a:xfrm>
            <a:off x="2306976" y="5093679"/>
            <a:ext cx="8812116" cy="1754326"/>
          </a:xfrm>
          <a:prstGeom prst="rect">
            <a:avLst/>
          </a:prstGeom>
          <a:noFill/>
        </p:spPr>
        <p:txBody>
          <a:bodyPr wrap="square">
            <a:spAutoFit/>
          </a:bodyPr>
          <a:lstStyle/>
          <a:p>
            <a:r>
              <a:rPr lang="en-US" b="1" i="1" dirty="0">
                <a:solidFill>
                  <a:srgbClr val="494949"/>
                </a:solidFill>
                <a:latin typeface="Google Sans"/>
              </a:rPr>
              <a:t>Recommended Reading</a:t>
            </a:r>
          </a:p>
          <a:p>
            <a:pPr marL="285750" indent="-285750">
              <a:buFont typeface="Arial" panose="020B0604020202020204" pitchFamily="34" charset="0"/>
              <a:buChar char="•"/>
            </a:pPr>
            <a:r>
              <a:rPr lang="en-US" dirty="0">
                <a:solidFill>
                  <a:srgbClr val="00B0F0"/>
                </a:solidFill>
                <a:hlinkClick r:id="rId8">
                  <a:extLst>
                    <a:ext uri="{A12FA001-AC4F-418D-AE19-62706E023703}">
                      <ahyp:hlinkClr xmlns:ahyp="http://schemas.microsoft.com/office/drawing/2018/hyperlinkcolor" val="tx"/>
                    </a:ext>
                  </a:extLst>
                </a:hlinkClick>
              </a:rPr>
              <a:t>Republic of Slovenia SPOT Slovenia Business Point</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9">
                  <a:extLst>
                    <a:ext uri="{A12FA001-AC4F-418D-AE19-62706E023703}">
                      <ahyp:hlinkClr xmlns:ahyp="http://schemas.microsoft.com/office/drawing/2018/hyperlinkcolor" val="tx"/>
                    </a:ext>
                  </a:extLst>
                </a:hlinkClick>
              </a:rPr>
              <a:t>Start Up Slovenia </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Slovenian Enterprise Fund Advice and Support.</a:t>
            </a:r>
            <a:endParaRPr lang="en-US" dirty="0">
              <a:solidFill>
                <a:srgbClr val="00B0F0"/>
              </a:solidFill>
            </a:endParaRPr>
          </a:p>
          <a:p>
            <a:pPr marL="285750" indent="-285750">
              <a:buFont typeface="Arial" panose="020B0604020202020204" pitchFamily="34" charset="0"/>
              <a:buChar char="•"/>
            </a:pPr>
            <a:r>
              <a:rPr lang="en-IE" dirty="0">
                <a:solidFill>
                  <a:srgbClr val="00B0F0"/>
                </a:solidFill>
                <a:hlinkClick r:id="rId11">
                  <a:extLst>
                    <a:ext uri="{A12FA001-AC4F-418D-AE19-62706E023703}">
                      <ahyp:hlinkClr xmlns:ahyp="http://schemas.microsoft.com/office/drawing/2018/hyperlinkcolor" val="tx"/>
                    </a:ext>
                  </a:extLst>
                </a:hlinkClick>
              </a:rPr>
              <a:t>Slovene Enterprise Fund</a:t>
            </a:r>
            <a:endParaRPr lang="en-IE" dirty="0">
              <a:solidFill>
                <a:srgbClr val="00B0F0"/>
              </a:solidFill>
            </a:endParaRPr>
          </a:p>
          <a:p>
            <a:pPr marL="285750" indent="-285750">
              <a:buFont typeface="Arial" panose="020B0604020202020204" pitchFamily="34" charset="0"/>
              <a:buChar char="•"/>
            </a:pPr>
            <a:endParaRPr lang="en-US" i="0" dirty="0">
              <a:solidFill>
                <a:srgbClr val="00B0F0"/>
              </a:solidFill>
              <a:effectLst/>
            </a:endParaRPr>
          </a:p>
        </p:txBody>
      </p:sp>
      <p:pic>
        <p:nvPicPr>
          <p:cNvPr id="10" name="Picture 9">
            <a:extLst>
              <a:ext uri="{FF2B5EF4-FFF2-40B4-BE49-F238E27FC236}">
                <a16:creationId xmlns:a16="http://schemas.microsoft.com/office/drawing/2014/main" id="{22513C85-BEFF-739E-67F1-8DBEC3CCF2C9}"/>
              </a:ext>
            </a:extLst>
          </p:cNvPr>
          <p:cNvPicPr>
            <a:picLocks noChangeAspect="1"/>
          </p:cNvPicPr>
          <p:nvPr/>
        </p:nvPicPr>
        <p:blipFill>
          <a:blip r:embed="rId12"/>
          <a:stretch>
            <a:fillRect/>
          </a:stretch>
        </p:blipFill>
        <p:spPr>
          <a:xfrm>
            <a:off x="1456387" y="5544845"/>
            <a:ext cx="850589" cy="846711"/>
          </a:xfrm>
          <a:prstGeom prst="rect">
            <a:avLst/>
          </a:prstGeom>
        </p:spPr>
      </p:pic>
    </p:spTree>
    <p:extLst>
      <p:ext uri="{BB962C8B-B14F-4D97-AF65-F5344CB8AC3E}">
        <p14:creationId xmlns:p14="http://schemas.microsoft.com/office/powerpoint/2010/main" val="2694011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793C8-3406-7DF5-196D-9F1620FE3780}"/>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4B290CC0-ABCD-DBA4-3C10-8DC38F939864}"/>
              </a:ext>
            </a:extLst>
          </p:cNvPr>
          <p:cNvSpPr/>
          <p:nvPr/>
        </p:nvSpPr>
        <p:spPr>
          <a:xfrm>
            <a:off x="1225518" y="1303357"/>
            <a:ext cx="10142774" cy="219195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8348BDD5-14E5-0952-2471-E6D9F88C20A4}"/>
              </a:ext>
            </a:extLst>
          </p:cNvPr>
          <p:cNvSpPr txBox="1">
            <a:spLocks/>
          </p:cNvSpPr>
          <p:nvPr/>
        </p:nvSpPr>
        <p:spPr>
          <a:xfrm>
            <a:off x="1472818" y="1456144"/>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Objective: </a:t>
            </a:r>
            <a:r>
              <a:rPr lang="en-US" sz="2200" b="1" dirty="0">
                <a:solidFill>
                  <a:srgbClr val="494949"/>
                </a:solidFill>
                <a:hlinkClick r:id="rId3">
                  <a:extLst>
                    <a:ext uri="{A12FA001-AC4F-418D-AE19-62706E023703}">
                      <ahyp:hlinkClr xmlns:ahyp="http://schemas.microsoft.com/office/drawing/2018/hyperlinkcolor" val="tx"/>
                    </a:ext>
                  </a:extLst>
                </a:hlinkClick>
              </a:rPr>
              <a:t>Ministry of Economy, Tourism and Sport</a:t>
            </a:r>
            <a:r>
              <a:rPr lang="en-US" sz="2200" b="1" dirty="0">
                <a:solidFill>
                  <a:srgbClr val="494949"/>
                </a:solidFill>
              </a:rPr>
              <a:t>: </a:t>
            </a:r>
            <a:r>
              <a:rPr lang="en-US" sz="2200" dirty="0">
                <a:solidFill>
                  <a:srgbClr val="494949"/>
                </a:solidFill>
              </a:rPr>
              <a:t>The Ministry oversees tourism development, including legislative changes and investment incentives. It focuses on enhancing accommodation quality and promoting sustainable tourism projects. They release </a:t>
            </a:r>
            <a:r>
              <a:rPr lang="en-US" sz="2200" dirty="0" err="1">
                <a:solidFill>
                  <a:srgbClr val="494949"/>
                </a:solidFill>
              </a:rPr>
              <a:t>razpisi</a:t>
            </a:r>
            <a:r>
              <a:rPr lang="en-US" sz="2200" dirty="0">
                <a:solidFill>
                  <a:srgbClr val="494949"/>
                </a:solidFill>
              </a:rPr>
              <a:t> (calls) for tourism development – for example, grants for raising accommodation quality or for digital marketing. </a:t>
            </a:r>
          </a:p>
        </p:txBody>
      </p:sp>
      <p:sp>
        <p:nvSpPr>
          <p:cNvPr id="33" name="Freeform 28">
            <a:extLst>
              <a:ext uri="{FF2B5EF4-FFF2-40B4-BE49-F238E27FC236}">
                <a16:creationId xmlns:a16="http://schemas.microsoft.com/office/drawing/2014/main" id="{3EF1FDB9-23D3-D4CE-1625-16675343CAD5}"/>
              </a:ext>
            </a:extLst>
          </p:cNvPr>
          <p:cNvSpPr/>
          <p:nvPr/>
        </p:nvSpPr>
        <p:spPr>
          <a:xfrm>
            <a:off x="-15513" y="109727"/>
            <a:ext cx="92738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5E0DEC83-0F92-ED3C-9075-0AD72671C30F}"/>
              </a:ext>
            </a:extLst>
          </p:cNvPr>
          <p:cNvSpPr txBox="1">
            <a:spLocks/>
          </p:cNvSpPr>
          <p:nvPr/>
        </p:nvSpPr>
        <p:spPr>
          <a:xfrm>
            <a:off x="1512183" y="263037"/>
            <a:ext cx="734606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hlinkClick r:id="rId3">
                  <a:extLst>
                    <a:ext uri="{A12FA001-AC4F-418D-AE19-62706E023703}">
                      <ahyp:hlinkClr xmlns:ahyp="http://schemas.microsoft.com/office/drawing/2018/hyperlinkcolor" val="tx"/>
                    </a:ext>
                  </a:extLst>
                </a:hlinkClick>
              </a:rPr>
              <a:t>Ministry of Economy, Tourism and Sport</a:t>
            </a:r>
            <a:endParaRPr lang="en-US" sz="3000" b="1" dirty="0"/>
          </a:p>
          <a:p>
            <a:pPr>
              <a:spcBef>
                <a:spcPts val="0"/>
              </a:spcBef>
            </a:pPr>
            <a:r>
              <a:rPr lang="en-US" sz="2400" dirty="0"/>
              <a:t>Co-Financing for Accommodation Quality</a:t>
            </a:r>
          </a:p>
        </p:txBody>
      </p:sp>
      <p:sp>
        <p:nvSpPr>
          <p:cNvPr id="2" name="Flowchart: Alternate Process 1">
            <a:extLst>
              <a:ext uri="{FF2B5EF4-FFF2-40B4-BE49-F238E27FC236}">
                <a16:creationId xmlns:a16="http://schemas.microsoft.com/office/drawing/2014/main" id="{AE0D99E6-D9DB-F35F-1598-F33E6DB9B3C8}"/>
              </a:ext>
            </a:extLst>
          </p:cNvPr>
          <p:cNvSpPr/>
          <p:nvPr/>
        </p:nvSpPr>
        <p:spPr>
          <a:xfrm>
            <a:off x="1269608" y="3663390"/>
            <a:ext cx="10098684" cy="286123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CEDAF04-87BB-89DF-DA3F-6DB732CD6930}"/>
              </a:ext>
            </a:extLst>
          </p:cNvPr>
          <p:cNvSpPr txBox="1">
            <a:spLocks/>
          </p:cNvSpPr>
          <p:nvPr/>
        </p:nvSpPr>
        <p:spPr>
          <a:xfrm>
            <a:off x="2057379" y="3845653"/>
            <a:ext cx="90963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Co-Financing for Accommodation Quality</a:t>
            </a:r>
            <a:r>
              <a:rPr lang="en-US" sz="2200" dirty="0">
                <a:solidFill>
                  <a:srgbClr val="494949"/>
                </a:solidFill>
              </a:rPr>
              <a:t>: In 2024, the Ministry announced a call for proposals to co-finance investments aimed at improving the quality of tourist accommodation facilities, including renovations and the construction of new facilities, as well as upgrades to existing products, with an allocation of </a:t>
            </a:r>
            <a:r>
              <a:rPr lang="en-US" sz="2200" dirty="0">
                <a:solidFill>
                  <a:srgbClr val="494949"/>
                </a:solidFill>
                <a:hlinkClick r:id="rId4">
                  <a:extLst>
                    <a:ext uri="{A12FA001-AC4F-418D-AE19-62706E023703}">
                      <ahyp:hlinkClr xmlns:ahyp="http://schemas.microsoft.com/office/drawing/2018/hyperlinkcolor" val="tx"/>
                    </a:ext>
                  </a:extLst>
                </a:hlinkClick>
              </a:rPr>
              <a:t>over €10 million</a:t>
            </a:r>
            <a:r>
              <a:rPr lang="en-US" sz="2200" dirty="0">
                <a:solidFill>
                  <a:srgbClr val="494949"/>
                </a:solidFill>
              </a:rPr>
              <a:t>. There are 44 ongoing projects. Through these initiatives, a total of €58 million will be provided for investments in accommodation capacity. New </a:t>
            </a:r>
            <a:r>
              <a:rPr lang="en-US" sz="2200" b="1" dirty="0">
                <a:solidFill>
                  <a:srgbClr val="494949"/>
                </a:solidFill>
              </a:rPr>
              <a:t>Sustainable Tourism Project</a:t>
            </a:r>
            <a:r>
              <a:rPr lang="en-US" sz="2200" dirty="0">
                <a:solidFill>
                  <a:srgbClr val="494949"/>
                </a:solidFill>
              </a:rPr>
              <a:t> </a:t>
            </a:r>
            <a:r>
              <a:rPr lang="en-US" sz="2200" b="1" dirty="0">
                <a:solidFill>
                  <a:srgbClr val="494949"/>
                </a:solidFill>
              </a:rPr>
              <a:t>Plan</a:t>
            </a:r>
            <a:r>
              <a:rPr lang="en-US" sz="2200" dirty="0">
                <a:solidFill>
                  <a:srgbClr val="494949"/>
                </a:solidFill>
              </a:rPr>
              <a:t> calls are due to be launched for sustainable tourism projects in </a:t>
            </a:r>
            <a:r>
              <a:rPr lang="en-US" sz="2200" b="1" dirty="0">
                <a:solidFill>
                  <a:srgbClr val="494949"/>
                </a:solidFill>
              </a:rPr>
              <a:t>2025.</a:t>
            </a:r>
          </a:p>
          <a:p>
            <a:pPr marL="104775" indent="0"/>
            <a:endParaRPr lang="en-US" sz="2200" dirty="0">
              <a:solidFill>
                <a:srgbClr val="494949"/>
              </a:solidFill>
            </a:endParaRPr>
          </a:p>
        </p:txBody>
      </p:sp>
      <p:cxnSp>
        <p:nvCxnSpPr>
          <p:cNvPr id="6" name="Straight Connector 5">
            <a:extLst>
              <a:ext uri="{FF2B5EF4-FFF2-40B4-BE49-F238E27FC236}">
                <a16:creationId xmlns:a16="http://schemas.microsoft.com/office/drawing/2014/main" id="{6B66AF39-9777-5845-3FEE-976BEBA0C898}"/>
              </a:ext>
            </a:extLst>
          </p:cNvPr>
          <p:cNvCxnSpPr/>
          <p:nvPr/>
        </p:nvCxnSpPr>
        <p:spPr>
          <a:xfrm>
            <a:off x="495982" y="503386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B9CC4D-7568-3363-6FBC-33CA215CC4A9}"/>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D7D558-90C5-61D2-96CC-A195F47076EE}"/>
              </a:ext>
            </a:extLst>
          </p:cNvPr>
          <p:cNvCxnSpPr>
            <a:cxnSpLocks/>
          </p:cNvCxnSpPr>
          <p:nvPr/>
        </p:nvCxnSpPr>
        <p:spPr>
          <a:xfrm flipH="1">
            <a:off x="477386" y="2510203"/>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70E77FE-3B7F-E7D4-432D-263FD03801D4}"/>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87389D24-DE43-F77F-F871-5F28F8048264}"/>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66B09E21-0CD6-7310-E3D8-8CCAB320A65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4" name="Graphic 3" descr="Target with solid fill">
            <a:extLst>
              <a:ext uri="{FF2B5EF4-FFF2-40B4-BE49-F238E27FC236}">
                <a16:creationId xmlns:a16="http://schemas.microsoft.com/office/drawing/2014/main" id="{92CA85FB-FF01-C608-10CD-71D4E6E12F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2701" y="1360048"/>
            <a:ext cx="633914" cy="633914"/>
          </a:xfrm>
          <a:prstGeom prst="rect">
            <a:avLst/>
          </a:prstGeom>
        </p:spPr>
      </p:pic>
      <p:pic>
        <p:nvPicPr>
          <p:cNvPr id="7" name="Graphic 6" descr="Share with solid fill">
            <a:extLst>
              <a:ext uri="{FF2B5EF4-FFF2-40B4-BE49-F238E27FC236}">
                <a16:creationId xmlns:a16="http://schemas.microsoft.com/office/drawing/2014/main" id="{9CF6FA6C-4459-E2A9-A2C1-9639AF3341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2818" y="3845653"/>
            <a:ext cx="650804" cy="650804"/>
          </a:xfrm>
          <a:prstGeom prst="rect">
            <a:avLst/>
          </a:prstGeom>
        </p:spPr>
      </p:pic>
      <p:pic>
        <p:nvPicPr>
          <p:cNvPr id="8" name="Picture 7">
            <a:extLst>
              <a:ext uri="{FF2B5EF4-FFF2-40B4-BE49-F238E27FC236}">
                <a16:creationId xmlns:a16="http://schemas.microsoft.com/office/drawing/2014/main" id="{BD5DB177-F339-46E2-4841-272ADB5A484C}"/>
              </a:ext>
            </a:extLst>
          </p:cNvPr>
          <p:cNvPicPr>
            <a:picLocks noChangeAspect="1"/>
          </p:cNvPicPr>
          <p:nvPr/>
        </p:nvPicPr>
        <p:blipFill>
          <a:blip r:embed="rId9"/>
          <a:stretch>
            <a:fillRect/>
          </a:stretch>
        </p:blipFill>
        <p:spPr>
          <a:xfrm>
            <a:off x="8619770" y="-26771"/>
            <a:ext cx="2099411" cy="1460117"/>
          </a:xfrm>
          <a:prstGeom prst="rect">
            <a:avLst/>
          </a:prstGeom>
        </p:spPr>
      </p:pic>
    </p:spTree>
    <p:extLst>
      <p:ext uri="{BB962C8B-B14F-4D97-AF65-F5344CB8AC3E}">
        <p14:creationId xmlns:p14="http://schemas.microsoft.com/office/powerpoint/2010/main" val="284502997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13679</TotalTime>
  <Words>3882</Words>
  <Application>Microsoft Office PowerPoint</Application>
  <PresentationFormat>Widescreen</PresentationFormat>
  <Paragraphs>211</Paragraphs>
  <Slides>31</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Aptos</vt:lpstr>
      <vt:lpstr>Arial</vt:lpstr>
      <vt:lpstr>Calibri</vt:lpstr>
      <vt:lpstr>Google Sans</vt:lpstr>
      <vt:lpstr>Montserrat</vt:lpstr>
      <vt:lpstr>Montserrat Light</vt:lpstr>
      <vt:lpstr>Plus Jakarta Sans</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563</cp:revision>
  <dcterms:created xsi:type="dcterms:W3CDTF">2020-10-14T13:32:04Z</dcterms:created>
  <dcterms:modified xsi:type="dcterms:W3CDTF">2025-08-21T14:25:52Z</dcterms:modified>
</cp:coreProperties>
</file>