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27"/>
  </p:notesMasterIdLst>
  <p:handoutMasterIdLst>
    <p:handoutMasterId r:id="rId28"/>
  </p:handoutMasterIdLst>
  <p:sldIdLst>
    <p:sldId id="7830" r:id="rId2"/>
    <p:sldId id="7696" r:id="rId3"/>
    <p:sldId id="6814" r:id="rId4"/>
    <p:sldId id="7150" r:id="rId5"/>
    <p:sldId id="7748" r:id="rId6"/>
    <p:sldId id="4353" r:id="rId7"/>
    <p:sldId id="7703" r:id="rId8"/>
    <p:sldId id="7716" r:id="rId9"/>
    <p:sldId id="7719" r:id="rId10"/>
    <p:sldId id="7718" r:id="rId11"/>
    <p:sldId id="7721" r:id="rId12"/>
    <p:sldId id="7726" r:id="rId13"/>
    <p:sldId id="7727" r:id="rId14"/>
    <p:sldId id="7729" r:id="rId15"/>
    <p:sldId id="7735" r:id="rId16"/>
    <p:sldId id="7736" r:id="rId17"/>
    <p:sldId id="7737" r:id="rId18"/>
    <p:sldId id="7738" r:id="rId19"/>
    <p:sldId id="7739" r:id="rId20"/>
    <p:sldId id="7740" r:id="rId21"/>
    <p:sldId id="7741" r:id="rId22"/>
    <p:sldId id="7742" r:id="rId23"/>
    <p:sldId id="7743" r:id="rId24"/>
    <p:sldId id="7744" r:id="rId25"/>
    <p:sldId id="770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949"/>
    <a:srgbClr val="EC7C69"/>
    <a:srgbClr val="0D9390"/>
    <a:srgbClr val="E96751"/>
    <a:srgbClr val="F2A158"/>
    <a:srgbClr val="DCC5ED"/>
    <a:srgbClr val="3FB5A1"/>
    <a:srgbClr val="E1FFE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258" autoAdjust="0"/>
    <p:restoredTop sz="95082"/>
  </p:normalViewPr>
  <p:slideViewPr>
    <p:cSldViewPr snapToGrid="0" snapToObjects="1">
      <p:cViewPr varScale="1">
        <p:scale>
          <a:sx n="100" d="100"/>
          <a:sy n="100" d="100"/>
        </p:scale>
        <p:origin x="78" y="2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21/08/2025</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7EE51-A17D-B8BB-F44F-8D62CAA54D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472E5-25CC-1ADC-E2A0-BF732E95C2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C39019-9863-10F1-79F4-9595CF50436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B8D93BF-9514-C63B-444E-932F23907896}"/>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3968052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5B636-351E-9EFE-93DF-B048E645E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AA1D0-B7CA-8D5C-43E5-5148E367D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5B7D66-A35A-B80E-BEE0-721EDFBF82E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6969B79-9759-CED9-EB48-3B712198F9F9}"/>
              </a:ext>
            </a:extLst>
          </p:cNvPr>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651055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1A403-6A2B-CDC4-FE01-AA8903002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8962A6-263B-265F-C4DF-7ECB4EE504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732147-DE5E-EAAF-87F1-AC3CA2B703B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3D9D3B8-AD6A-9998-C04B-A58CED2EDA6A}"/>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2882508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8970A-33AC-4FF1-A9A5-444A8D438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353487-CC53-05F1-CD6D-3C69756B2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0380F4-137D-5F75-CA04-46A7B18375C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3C99396-0E2A-39C9-239A-3B7D283C841F}"/>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1392458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1DE12-EF15-6003-A2D4-CED37B596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F9D6AF-041A-5265-B41C-91A6A47719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44EE99-A0AC-6326-4263-8462913EFA4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D5AE87-0ED6-CDF2-BFE3-0901001C96B8}"/>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799102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95CB8-D8A3-3444-3BF9-4B751AE744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5371E-2054-6A78-A91F-6B600CD9D1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91C71A-0CD0-0195-950C-D0D2563E306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736315C-8C2E-8E2E-8EB1-364F8B0740BB}"/>
              </a:ext>
            </a:extLst>
          </p:cNvPr>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102997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0D457-8EEB-584F-9F35-AEC38B5B5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21E23E-8262-2B67-FD4E-FC0674F3B7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B8E784-4143-DFAF-FEDD-C8A93EA5157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6C385AF-71CB-76F0-A95B-1852BF1BB9C3}"/>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946300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ECE6A-096C-D1D1-FE43-994DBF092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90355-EF7A-7ECB-1C19-B1497D2CFB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533F8-055D-65A1-A2E3-9260FEA46B1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90D9EA6-AC80-7244-49B4-20FB07075A67}"/>
              </a:ext>
            </a:extLst>
          </p:cNvPr>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3309219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Tree>
    <p:extLst>
      <p:ext uri="{BB962C8B-B14F-4D97-AF65-F5344CB8AC3E}">
        <p14:creationId xmlns:p14="http://schemas.microsoft.com/office/powerpoint/2010/main" val="2063177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3361150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10" r:id="rId44"/>
    <p:sldLayoutId id="2147483930" r:id="rId45"/>
    <p:sldLayoutId id="2147483935"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23.sv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22.png"/><Relationship Id="rId5" Type="http://schemas.openxmlformats.org/officeDocument/2006/relationships/hyperlink" Target="https://www.government.nl/topics/municipalities" TargetMode="External"/><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hyperlink" Target="https://www.interregeurope.eu/good-practices/funds-for-tourism-smes-to-improve-sustainability-digitalization-of-accommodation-facilities" TargetMode="External"/><Relationship Id="rId3" Type="http://schemas.openxmlformats.org/officeDocument/2006/relationships/image" Target="../media/image10.png"/><Relationship Id="rId7" Type="http://schemas.openxmlformats.org/officeDocument/2006/relationships/image" Target="../media/image13.svg"/><Relationship Id="rId12" Type="http://schemas.openxmlformats.org/officeDocument/2006/relationships/hyperlink" Target="https://www.grantthornton.nl/en/insights-en/tax/dutch-tax-changes-toward-sustainability-an-overview/#:~:text=Dutch%20tax%20changes%20toward%20sustainability%3A,deduction%20of%20qualifying" TargetMode="External"/><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12.png"/><Relationship Id="rId11" Type="http://schemas.openxmlformats.org/officeDocument/2006/relationships/hyperlink" Target="https://www.fryslan.frl/recreatie-en-toerisme-stimuleringsprogramma" TargetMode="External"/><Relationship Id="rId5" Type="http://schemas.openxmlformats.org/officeDocument/2006/relationships/hyperlink" Target="https://commission.europa.eu/business-economy-euro/economic-recovery/recovery-and-resilience-facility/country-pages/netherlands-recovery-and-resilience-plan_en.com" TargetMode="External"/><Relationship Id="rId10" Type="http://schemas.openxmlformats.org/officeDocument/2006/relationships/hyperlink" Target="https://www.rvo.nl/subsidies-financiering/leader-uitvoering-projecten-zeeland" TargetMode="External"/><Relationship Id="rId4" Type="http://schemas.openxmlformats.org/officeDocument/2006/relationships/image" Target="../media/image11.svg"/><Relationship Id="rId9" Type="http://schemas.openxmlformats.org/officeDocument/2006/relationships/hyperlink" Target="https://www.neh.gov.ie/service/search/neh-en/116580?query=Climate+Action+Programme" TargetMode="External"/><Relationship Id="rId14" Type="http://schemas.openxmlformats.org/officeDocument/2006/relationships/image" Target="../media/image25.jp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fryslan.frl/recreatie-en-toerisme-stimuleringsprogramma" TargetMode="External"/><Relationship Id="rId7" Type="http://schemas.openxmlformats.org/officeDocument/2006/relationships/image" Target="../media/image13.sv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12.png"/><Relationship Id="rId11" Type="http://schemas.openxmlformats.org/officeDocument/2006/relationships/image" Target="../media/image29.svg"/><Relationship Id="rId5" Type="http://schemas.openxmlformats.org/officeDocument/2006/relationships/hyperlink" Target="https://ondernemersplein.overheid.nl/" TargetMode="External"/><Relationship Id="rId10" Type="http://schemas.openxmlformats.org/officeDocument/2006/relationships/image" Target="../media/image28.png"/><Relationship Id="rId4" Type="http://schemas.openxmlformats.org/officeDocument/2006/relationships/hyperlink" Target="https://www.hiswarecron.nl/kennisbank/12390/subsidieregelingen-voor-watersport-en-recreatie-ondernemers#:~:text=Subsidie%20aanvragen%20kan%20door%20eigenaren%2C,gestart%20voordat%20de%20aanvraag%20is" TargetMode="External"/><Relationship Id="rId9" Type="http://schemas.openxmlformats.org/officeDocument/2006/relationships/image" Target="../media/image27.sv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briskr.nl/funding-finance/website-efro-grant-period-2021-2027/" TargetMode="External"/><Relationship Id="rId7" Type="http://schemas.openxmlformats.org/officeDocument/2006/relationships/image" Target="../media/image13.sv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12.png"/><Relationship Id="rId5" Type="http://schemas.openxmlformats.org/officeDocument/2006/relationships/hyperlink" Target="https://www.neh.gov.ie/service/search/neh-en/116580?query=Climate+Action+Programme" TargetMode="External"/><Relationship Id="rId4" Type="http://schemas.openxmlformats.org/officeDocument/2006/relationships/image" Target="../media/image24.png"/><Relationship Id="rId9"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hyperlink" Target="https://english.rvo.nl/" TargetMode="External"/><Relationship Id="rId2" Type="http://schemas.openxmlformats.org/officeDocument/2006/relationships/hyperlink" Target="https://business.gov.nl/subsidy/sustainable-energy-production/" TargetMode="External"/><Relationship Id="rId1" Type="http://schemas.openxmlformats.org/officeDocument/2006/relationships/slideLayout" Target="../slideLayouts/slideLayout43.xml"/><Relationship Id="rId5" Type="http://schemas.openxmlformats.org/officeDocument/2006/relationships/image" Target="../media/image8.jp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business.gov.nl/sustainable-business/energy/make-your-office-energy-efficient/#:~:text=MIA%20and%20Vamil,environmentally%20friendly%20assets%20or%20techniques." TargetMode="External"/><Relationship Id="rId1" Type="http://schemas.openxmlformats.org/officeDocument/2006/relationships/slideLayout" Target="../slideLayouts/slideLayout43.xml"/><Relationship Id="rId5" Type="http://schemas.openxmlformats.org/officeDocument/2006/relationships/image" Target="../media/image24.png"/><Relationship Id="rId4" Type="http://schemas.openxmlformats.org/officeDocument/2006/relationships/hyperlink" Target="https://www.rvo.nl/subsidies-financiering/isd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fondswervingonline.nl/" TargetMode="External"/><Relationship Id="rId2" Type="http://schemas.openxmlformats.org/officeDocument/2006/relationships/hyperlink" Target="https://www.impulszeeland.nl/projecten/fonds-vrijetijdseconomie" TargetMode="External"/><Relationship Id="rId1" Type="http://schemas.openxmlformats.org/officeDocument/2006/relationships/slideLayout" Target="../slideLayouts/slideLayout43.xml"/><Relationship Id="rId6" Type="http://schemas.openxmlformats.org/officeDocument/2006/relationships/image" Target="../media/image34.png"/><Relationship Id="rId5" Type="http://schemas.openxmlformats.org/officeDocument/2006/relationships/hyperlink" Target="https://www.noord-holland.nl/Loket/Subsidies" TargetMode="External"/><Relationship Id="rId4" Type="http://schemas.openxmlformats.org/officeDocument/2006/relationships/hyperlink" Target="https://www.flevoland.nl/Content/Pages/loket/Subsidie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business.gov.nl/subsidy/energy-investment-allowance/" TargetMode="Externa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hyperlink" Target="https://pretwerk.nl/" TargetMode="External"/><Relationship Id="rId2" Type="http://schemas.openxmlformats.org/officeDocument/2006/relationships/hyperlink" Target="https://www.stimulus.nl/opzuid/" TargetMode="External"/><Relationship Id="rId1" Type="http://schemas.openxmlformats.org/officeDocument/2006/relationships/slideLayout" Target="../slideLayouts/slideLayout43.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hyperlink" Target="https://english.rvo.nl/" TargetMode="External"/><Relationship Id="rId2" Type="http://schemas.openxmlformats.org/officeDocument/2006/relationships/hyperlink" Target="https://www.kvk.nl/" TargetMode="External"/><Relationship Id="rId1" Type="http://schemas.openxmlformats.org/officeDocument/2006/relationships/slideLayout" Target="../slideLayouts/slideLayout44.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hyperlink" Target="https://www.housingeurope.eu/wp-content/uploads/2024/11/Fostering%20Social%20Cohesion%20and%20Safety%20in%20Vulnerable%20Areas_tested%20practices%20brief_web.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ondernemersplein.overheid.nl/" TargetMode="External"/><Relationship Id="rId2" Type="http://schemas.openxmlformats.org/officeDocument/2006/relationships/hyperlink" Target="https://merk.anwb.nl/m/a875bdc3b6a11ff4/original/LR_Trendrapport_EN-pdf.pdf" TargetMode="External"/><Relationship Id="rId1" Type="http://schemas.openxmlformats.org/officeDocument/2006/relationships/slideLayout" Target="../slideLayouts/slideLayout44.xml"/><Relationship Id="rId5" Type="http://schemas.openxmlformats.org/officeDocument/2006/relationships/image" Target="../media/image37.png"/><Relationship Id="rId4" Type="http://schemas.openxmlformats.org/officeDocument/2006/relationships/hyperlink" Target="https://business.gov.n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crowdaboutnow.nl/" TargetMode="External"/><Relationship Id="rId2" Type="http://schemas.openxmlformats.org/officeDocument/2006/relationships/hyperlink" Target="http://www.crowdfundres.eu/index.html@p=76.html" TargetMode="External"/><Relationship Id="rId1" Type="http://schemas.openxmlformats.org/officeDocument/2006/relationships/slideLayout" Target="../slideLayouts/slideLayout44.xml"/><Relationship Id="rId6" Type="http://schemas.openxmlformats.org/officeDocument/2006/relationships/image" Target="../media/image38.jpeg"/><Relationship Id="rId5" Type="http://schemas.openxmlformats.org/officeDocument/2006/relationships/hyperlink" Target="https://www.wander-lust.nl/cool-glampings-in-the-netherlands/" TargetMode="External"/><Relationship Id="rId4" Type="http://schemas.openxmlformats.org/officeDocument/2006/relationships/hyperlink" Target="https://www.hiswa.nl/en/about-hiswa"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s://business.gov.nl/subsidy/microcredit/" TargetMode="External"/><Relationship Id="rId2" Type="http://schemas.openxmlformats.org/officeDocument/2006/relationships/hyperlink" Target="https://www.qredits.com/" TargetMode="External"/><Relationship Id="rId1" Type="http://schemas.openxmlformats.org/officeDocument/2006/relationships/slideLayout" Target="../slideLayouts/slideLayout45.xml"/><Relationship Id="rId4" Type="http://schemas.openxmlformats.org/officeDocument/2006/relationships/hyperlink" Target="https://static.eurofound.europa.eu/covid19db/cases/NL-2020-12_827.html#:~:text=Updates,after%20it%20came%20into%20effect.&amp;text=The%20BMKB%20has%20been%20extended%20until%2030%20June%202027."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netwerkplatteland.nl/" TargetMode="External"/><Relationship Id="rId3" Type="http://schemas.openxmlformats.org/officeDocument/2006/relationships/image" Target="../media/image10.png"/><Relationship Id="rId7" Type="http://schemas.openxmlformats.org/officeDocument/2006/relationships/hyperlink" Target="https://www.leaderachterhoek.nl/nieuws/leader-achterhoek-2023-2027-thema-3-versterken-toerisme-recreatie/#:~:text=LEADER%20Achterhoek%202023,De" TargetMode="External"/><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hyperlink" Target="https://ec.europa.eu/enrd/enrd-static/fms/pdf/D4B73A1B-F5FB-2D37-F794-063E0DAB9738.pdf" TargetMode="External"/><Relationship Id="rId11" Type="http://schemas.openxmlformats.org/officeDocument/2006/relationships/image" Target="../media/image14.jpeg"/><Relationship Id="rId5" Type="http://schemas.openxmlformats.org/officeDocument/2006/relationships/hyperlink" Target="https://www.limburg.nl/actueel/nieuws/nieuwsberichten/2024/juni/leader-weerterland-officieel-start/#:~:text=Natuur%20Educatie%20Tuin" TargetMode="External"/><Relationship Id="rId10" Type="http://schemas.openxmlformats.org/officeDocument/2006/relationships/image" Target="../media/image13.svg"/><Relationship Id="rId4" Type="http://schemas.openxmlformats.org/officeDocument/2006/relationships/image" Target="../media/image11.sv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hyperlink" Target="https://www.provincie.drenthe.nl/actueel/nieuwsberichten/2024/mei/regeling-provinciale-leader-projecten/#:~:text=Voor%20een%20project%20kan%20minimaal,000%20aangevraagd%20worden" TargetMode="External"/><Relationship Id="rId12"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hyperlink" Target="https://www.snn.nl/zakelijke-subsidies/leader-fryslan-0#:~:text=LEADER%20Frysl%C3%A2n%20wordt%20uitgevoerd%20in,er%20per%20regio%20een%20budget" TargetMode="External"/><Relationship Id="rId11" Type="http://schemas.openxmlformats.org/officeDocument/2006/relationships/image" Target="../media/image17.png"/><Relationship Id="rId5" Type="http://schemas.openxmlformats.org/officeDocument/2006/relationships/hyperlink" Target="https://www.zeeland.nl/subsidie-aanvragen/pop3-leader-projecten#:~:text=LEADER" TargetMode="External"/><Relationship Id="rId10" Type="http://schemas.openxmlformats.org/officeDocument/2006/relationships/image" Target="../media/image14.jpeg"/><Relationship Id="rId4" Type="http://schemas.openxmlformats.org/officeDocument/2006/relationships/image" Target="../media/image11.svg"/><Relationship Id="rId9"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4.png"/><Relationship Id="rId3" Type="http://schemas.openxmlformats.org/officeDocument/2006/relationships/hyperlink" Target="https://www.stimulus.nl/glb-23-27/wp-content/uploads/sites/14/2024/06/Factsheet-GLB-Leader-projecten-Achterhoek.pdf#:~:text=%E2%80%A2%20Subsidiepercentage%3A%2050,Maximale%20projectduur%3A%20uiterlijk%203%20jaar" TargetMode="External"/><Relationship Id="rId7" Type="http://schemas.openxmlformats.org/officeDocument/2006/relationships/image" Target="../media/image17.png"/><Relationship Id="rId12" Type="http://schemas.openxmlformats.org/officeDocument/2006/relationships/hyperlink" Target="https://www.zeeland.nl/subsidie-aanvragen/pop3-leader-projecten#:~:text=LEADER" TargetMode="External"/><Relationship Id="rId2" Type="http://schemas.openxmlformats.org/officeDocument/2006/relationships/notesSlide" Target="../notesSlides/notesSlide3.xml"/><Relationship Id="rId16" Type="http://schemas.openxmlformats.org/officeDocument/2006/relationships/hyperlink" Target="https://www.fryslan.frl/fy/leader" TargetMode="External"/><Relationship Id="rId1" Type="http://schemas.openxmlformats.org/officeDocument/2006/relationships/slideLayout" Target="../slideLayouts/slideLayout42.xml"/><Relationship Id="rId6" Type="http://schemas.openxmlformats.org/officeDocument/2006/relationships/image" Target="../media/image21.svg"/><Relationship Id="rId11" Type="http://schemas.openxmlformats.org/officeDocument/2006/relationships/hyperlink" Target="https://www.neh.gov.ie/service/search/neh-en/116580?query=Climate+Action+Programme" TargetMode="External"/><Relationship Id="rId5" Type="http://schemas.openxmlformats.org/officeDocument/2006/relationships/image" Target="../media/image20.png"/><Relationship Id="rId15" Type="http://schemas.openxmlformats.org/officeDocument/2006/relationships/hyperlink" Target="https://www.snn.nl/zakelijke-subsidies/leader-fryslan-0#:~:text=LEADER%20Frysl%C3%A2n%20wordt%20uitgevoerd%20in,er%20per%20regio%20een%20budget" TargetMode="External"/><Relationship Id="rId10" Type="http://schemas.openxmlformats.org/officeDocument/2006/relationships/image" Target="../media/image23.svg"/><Relationship Id="rId4" Type="http://schemas.openxmlformats.org/officeDocument/2006/relationships/hyperlink" Target="https://www.subsidiebureau-nederland.nl/leader-subsidie/leader-gebieden-per-provincie/leader-zuid-limburg/#:~:text=Projectaanvragen%20die%20bij%20LEADER%20Zuid,een%20bijzondere%20toegevoegde%20waarde%20hebben" TargetMode="External"/><Relationship Id="rId9" Type="http://schemas.openxmlformats.org/officeDocument/2006/relationships/image" Target="../media/image22.png"/><Relationship Id="rId14" Type="http://schemas.openxmlformats.org/officeDocument/2006/relationships/hyperlink" Target="https://www.leaderdrenthe.nl/#:~:text=In%20Drenthe%20zijn%20er%20twee,00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374360" y="2557127"/>
            <a:ext cx="5582642" cy="697353"/>
          </a:xfrm>
        </p:spPr>
        <p:txBody>
          <a:bodyPr/>
          <a:lstStyle/>
          <a:p>
            <a:r>
              <a:rPr lang="en-GB" dirty="0"/>
              <a:t>Module 7 </a:t>
            </a:r>
            <a:r>
              <a:rPr lang="en-GB" sz="4000" b="0" dirty="0"/>
              <a:t>(Part 2)</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374359" y="3251774"/>
            <a:ext cx="5464465" cy="697353"/>
          </a:xfrm>
        </p:spPr>
        <p:txBody>
          <a:bodyPr>
            <a:noAutofit/>
          </a:bodyPr>
          <a:lstStyle/>
          <a:p>
            <a:pPr defTabSz="777514">
              <a:lnSpc>
                <a:spcPct val="100000"/>
              </a:lnSpc>
              <a:spcBef>
                <a:spcPts val="0"/>
              </a:spcBef>
              <a:spcAft>
                <a:spcPts val="600"/>
              </a:spcAft>
              <a:defRPr/>
            </a:pPr>
            <a:r>
              <a:rPr lang="en-US" b="1" dirty="0">
                <a:ln w="6600">
                  <a:solidFill>
                    <a:schemeClr val="accent2"/>
                  </a:solidFill>
                  <a:prstDash val="solid"/>
                </a:ln>
                <a:solidFill>
                  <a:srgbClr val="FFFFFF"/>
                </a:solidFill>
                <a:effectLst>
                  <a:outerShdw dist="38100" dir="2700000" algn="tl" rotWithShape="0">
                    <a:schemeClr val="accent2"/>
                  </a:outerShdw>
                </a:effectLst>
              </a:rPr>
              <a:t>Find the Funds That Fit – Funding &amp; Finance Options</a:t>
            </a:r>
          </a:p>
          <a:p>
            <a:pPr defTabSz="777514">
              <a:lnSpc>
                <a:spcPct val="100000"/>
              </a:lnSpc>
              <a:spcBef>
                <a:spcPts val="0"/>
              </a:spcBef>
              <a:spcAft>
                <a:spcPts val="600"/>
              </a:spcAft>
              <a:defRPr/>
            </a:pPr>
            <a:r>
              <a:rPr lang="en-GB" sz="2800" i="1" dirty="0"/>
              <a:t>Financial Planning &amp; Funding </a:t>
            </a:r>
          </a:p>
          <a:p>
            <a:pPr defTabSz="777514">
              <a:lnSpc>
                <a:spcPct val="100000"/>
              </a:lnSpc>
              <a:spcBef>
                <a:spcPts val="0"/>
              </a:spcBef>
              <a:spcAft>
                <a:spcPts val="600"/>
              </a:spcAft>
              <a:defRPr/>
            </a:pPr>
            <a:r>
              <a:rPr lang="en-US" sz="2800" i="1" dirty="0"/>
              <a:t>Netherlands</a:t>
            </a:r>
          </a:p>
          <a:p>
            <a:pPr defTabSz="777514">
              <a:lnSpc>
                <a:spcPct val="100000"/>
              </a:lnSpc>
              <a:spcBef>
                <a:spcPts val="0"/>
              </a:spcBef>
              <a:spcAft>
                <a:spcPts val="600"/>
              </a:spcAft>
              <a:defRPr/>
            </a:pPr>
            <a:endParaRPr lang="en-IE" sz="2800" i="1" dirty="0"/>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a:t>www.</a:t>
            </a:r>
            <a:r>
              <a:rPr lang="en-GB" b="1"/>
              <a:t>epicstays</a:t>
            </a:r>
            <a:r>
              <a:rPr lang="en-GB"/>
              <a:t>.eu</a:t>
            </a:r>
          </a:p>
        </p:txBody>
      </p:sp>
      <p:pic>
        <p:nvPicPr>
          <p:cNvPr id="9" name="Picture Placeholder 8">
            <a:extLst>
              <a:ext uri="{FF2B5EF4-FFF2-40B4-BE49-F238E27FC236}">
                <a16:creationId xmlns:a16="http://schemas.microsoft.com/office/drawing/2014/main" id="{68700F8F-0DB0-4E35-B8B0-D50A63A1D0FA}"/>
              </a:ext>
            </a:extLst>
          </p:cNvPr>
          <p:cNvPicPr>
            <a:picLocks noGrp="1" noChangeAspect="1"/>
          </p:cNvPicPr>
          <p:nvPr>
            <p:ph type="pic" sz="quarter" idx="19"/>
          </p:nvPr>
        </p:nvPicPr>
        <p:blipFill>
          <a:blip r:embed="rId2"/>
          <a:srcRect l="498" r="498"/>
          <a:stretch>
            <a:fillRect/>
          </a:stretch>
        </p:blipFill>
        <p:spPr/>
      </p:pic>
    </p:spTree>
    <p:extLst>
      <p:ext uri="{BB962C8B-B14F-4D97-AF65-F5344CB8AC3E}">
        <p14:creationId xmlns:p14="http://schemas.microsoft.com/office/powerpoint/2010/main" val="2999767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4589F-9985-B08B-DA67-D12A136CD186}"/>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D064246A-5C7B-5BE6-E053-5C062D7C6FBA}"/>
              </a:ext>
            </a:extLst>
          </p:cNvPr>
          <p:cNvSpPr/>
          <p:nvPr/>
        </p:nvSpPr>
        <p:spPr>
          <a:xfrm>
            <a:off x="900966" y="1464714"/>
            <a:ext cx="10029648" cy="3495345"/>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6A707F7C-37B6-DFD1-C189-433894D0FC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49B25521-B3C0-BA66-883C-3BD8E129ADD0}"/>
              </a:ext>
            </a:extLst>
          </p:cNvPr>
          <p:cNvSpPr txBox="1">
            <a:spLocks/>
          </p:cNvSpPr>
          <p:nvPr/>
        </p:nvSpPr>
        <p:spPr>
          <a:xfrm>
            <a:off x="1564900" y="1730452"/>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sz="2200" b="1" dirty="0">
                <a:solidFill>
                  <a:srgbClr val="E96751"/>
                </a:solidFill>
              </a:rPr>
              <a:t>Tip for Application &amp; Process:</a:t>
            </a:r>
            <a:r>
              <a:rPr lang="en-IE" sz="2200" dirty="0">
                <a:solidFill>
                  <a:srgbClr val="E96751"/>
                </a:solidFill>
              </a:rPr>
              <a:t> </a:t>
            </a:r>
            <a:r>
              <a:rPr lang="en-IE" sz="2200" dirty="0">
                <a:solidFill>
                  <a:srgbClr val="494949"/>
                </a:solidFill>
              </a:rPr>
              <a:t>Contact the regional LAG to pitch your idea and check fit. Prepare a project plan, a detailed budget, and a financing plan. Applications </a:t>
            </a:r>
            <a:r>
              <a:rPr lang="en-US" sz="2200" dirty="0">
                <a:solidFill>
                  <a:srgbClr val="494949"/>
                </a:solidFill>
              </a:rPr>
              <a:t>are submitted via the RVO online portal (log in</a:t>
            </a:r>
            <a:r>
              <a:rPr lang="en-IE" sz="2200" dirty="0">
                <a:solidFill>
                  <a:srgbClr val="494949"/>
                </a:solidFill>
              </a:rPr>
              <a:t> with </a:t>
            </a:r>
            <a:r>
              <a:rPr lang="en-IE" sz="2200" dirty="0" err="1">
                <a:solidFill>
                  <a:srgbClr val="494949"/>
                </a:solidFill>
              </a:rPr>
              <a:t>eHerkenning</a:t>
            </a:r>
            <a:r>
              <a:rPr lang="en-IE" sz="2200" dirty="0">
                <a:solidFill>
                  <a:srgbClr val="494949"/>
                </a:solidFill>
              </a:rPr>
              <a:t> for businesses or </a:t>
            </a:r>
            <a:r>
              <a:rPr lang="en-IE" sz="2200" dirty="0" err="1">
                <a:solidFill>
                  <a:srgbClr val="494949"/>
                </a:solidFill>
              </a:rPr>
              <a:t>DigiD</a:t>
            </a:r>
            <a:r>
              <a:rPr lang="en-IE" sz="2200" dirty="0">
                <a:solidFill>
                  <a:srgbClr val="494949"/>
                </a:solidFill>
              </a:rPr>
              <a:t> for individuals). Note seasonal deadlines: e.g.</a:t>
            </a:r>
            <a:r>
              <a:rPr lang="en-US" sz="2200" dirty="0">
                <a:solidFill>
                  <a:srgbClr val="494949"/>
                </a:solidFill>
              </a:rPr>
              <a:t>, Zeeland LAG reviews applications on fixed dates (e.g., 31 May, 30 September, etc.</a:t>
            </a:r>
            <a:r>
              <a:rPr lang="en-IE" sz="2200" dirty="0">
                <a:solidFill>
                  <a:srgbClr val="494949"/>
                </a:solidFill>
              </a:rPr>
              <a:t>). Use official templates (RVO provides project plan and budget formats).</a:t>
            </a:r>
          </a:p>
          <a:p>
            <a:pPr marL="342900" indent="-342900">
              <a:spcAft>
                <a:spcPts val="600"/>
              </a:spcAft>
              <a:buFont typeface="Arial" panose="020B0604020202020204" pitchFamily="34" charset="0"/>
              <a:buChar char="•"/>
            </a:pPr>
            <a:r>
              <a:rPr lang="en-US" sz="2200" dirty="0">
                <a:solidFill>
                  <a:srgbClr val="494949"/>
                </a:solidFill>
              </a:rPr>
              <a:t>Beyond LEADER, some provinces or municipalities have their own stimulus funds for tourism or sustainability (contact your </a:t>
            </a:r>
            <a:r>
              <a:rPr lang="en-US" sz="2200" dirty="0" err="1">
                <a:solidFill>
                  <a:srgbClr val="494949"/>
                </a:solidFill>
                <a:hlinkClick r:id="rId5">
                  <a:extLst>
                    <a:ext uri="{A12FA001-AC4F-418D-AE19-62706E023703}">
                      <ahyp:hlinkClr xmlns:ahyp="http://schemas.microsoft.com/office/drawing/2018/hyperlinkcolor" val="tx"/>
                    </a:ext>
                  </a:extLst>
                </a:hlinkClick>
              </a:rPr>
              <a:t>Gemeente</a:t>
            </a:r>
            <a:r>
              <a:rPr lang="en-US" sz="2200" dirty="0">
                <a:solidFill>
                  <a:srgbClr val="494949"/>
                </a:solidFill>
              </a:rPr>
              <a:t> (Municipality) or </a:t>
            </a:r>
            <a:r>
              <a:rPr lang="en-US" sz="2200" dirty="0" err="1">
                <a:solidFill>
                  <a:srgbClr val="494949"/>
                </a:solidFill>
              </a:rPr>
              <a:t>Provincie</a:t>
            </a:r>
            <a:r>
              <a:rPr lang="en-US" sz="2200" dirty="0">
                <a:solidFill>
                  <a:srgbClr val="494949"/>
                </a:solidFill>
              </a:rPr>
              <a:t> economic affairs department).</a:t>
            </a:r>
          </a:p>
        </p:txBody>
      </p:sp>
      <p:sp>
        <p:nvSpPr>
          <p:cNvPr id="33" name="Freeform 28">
            <a:extLst>
              <a:ext uri="{FF2B5EF4-FFF2-40B4-BE49-F238E27FC236}">
                <a16:creationId xmlns:a16="http://schemas.microsoft.com/office/drawing/2014/main" id="{C6DF94E7-0259-B4C1-3D79-EE4F3BBECA2A}"/>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EF25811-B71E-CD76-1F37-FD623BF9D760}"/>
              </a:ext>
            </a:extLst>
          </p:cNvPr>
          <p:cNvSpPr txBox="1">
            <a:spLocks/>
          </p:cNvSpPr>
          <p:nvPr/>
        </p:nvSpPr>
        <p:spPr>
          <a:xfrm>
            <a:off x="367716" y="268899"/>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dirty="0"/>
              <a:t>LEADER/GLB Management Consultancy</a:t>
            </a:r>
            <a:endParaRPr lang="en-US" sz="2800" dirty="0"/>
          </a:p>
        </p:txBody>
      </p:sp>
      <p:pic>
        <p:nvPicPr>
          <p:cNvPr id="13" name="Graphic 12" descr="Lights On with solid fill">
            <a:extLst>
              <a:ext uri="{FF2B5EF4-FFF2-40B4-BE49-F238E27FC236}">
                <a16:creationId xmlns:a16="http://schemas.microsoft.com/office/drawing/2014/main" id="{0542B3E0-FE63-0132-5B0D-166950315C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7983" y="1789922"/>
            <a:ext cx="608690" cy="608690"/>
          </a:xfrm>
          <a:prstGeom prst="rect">
            <a:avLst/>
          </a:prstGeom>
        </p:spPr>
      </p:pic>
      <p:pic>
        <p:nvPicPr>
          <p:cNvPr id="3" name="Picture 2" descr="Europees project LEADER | Gemeente Middelburg">
            <a:extLst>
              <a:ext uri="{FF2B5EF4-FFF2-40B4-BE49-F238E27FC236}">
                <a16:creationId xmlns:a16="http://schemas.microsoft.com/office/drawing/2014/main" id="{7A2D5741-1ACF-2C48-D7C7-91945115751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8379" t="22621" r="22070" b="23860"/>
          <a:stretch>
            <a:fillRect/>
          </a:stretch>
        </p:blipFill>
        <p:spPr bwMode="auto">
          <a:xfrm>
            <a:off x="8214803" y="85433"/>
            <a:ext cx="3196933" cy="11279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6E34905-0C20-A5DE-C737-3DEDC5BF830B}"/>
              </a:ext>
            </a:extLst>
          </p:cNvPr>
          <p:cNvSpPr txBox="1"/>
          <p:nvPr/>
        </p:nvSpPr>
        <p:spPr>
          <a:xfrm>
            <a:off x="1205311" y="5126880"/>
            <a:ext cx="10206425" cy="1061829"/>
          </a:xfrm>
          <a:prstGeom prst="rect">
            <a:avLst/>
          </a:prstGeom>
          <a:noFill/>
        </p:spPr>
        <p:txBody>
          <a:bodyPr wrap="square">
            <a:spAutoFit/>
          </a:bodyPr>
          <a:lstStyle/>
          <a:p>
            <a:r>
              <a:rPr lang="en-IE" sz="2100" b="1" dirty="0">
                <a:solidFill>
                  <a:srgbClr val="494949"/>
                </a:solidFill>
              </a:rPr>
              <a:t>*Note BMKB Scheme: </a:t>
            </a:r>
            <a:r>
              <a:rPr lang="en-US" sz="2100" dirty="0">
                <a:solidFill>
                  <a:srgbClr val="494949"/>
                </a:solidFill>
              </a:rPr>
              <a:t>Allows SMEs to secure financing even when they lack sufficient collateral. It is designed to support companies with a continuity perspective, meaning they have a reasonable chance of remaining in business, but may lack strong securities for a loan. </a:t>
            </a:r>
            <a:r>
              <a:rPr lang="en-IE" sz="2100" dirty="0">
                <a:solidFill>
                  <a:srgbClr val="494949"/>
                </a:solidFill>
              </a:rPr>
              <a:t> </a:t>
            </a:r>
          </a:p>
        </p:txBody>
      </p:sp>
    </p:spTree>
    <p:extLst>
      <p:ext uri="{BB962C8B-B14F-4D97-AF65-F5344CB8AC3E}">
        <p14:creationId xmlns:p14="http://schemas.microsoft.com/office/powerpoint/2010/main" val="441818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51F72-9668-2F03-E30D-7115AF5CE76D}"/>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52F2BCA6-69C6-6BFA-C26F-4E7D18DB6EF3}"/>
              </a:ext>
            </a:extLst>
          </p:cNvPr>
          <p:cNvSpPr/>
          <p:nvPr/>
        </p:nvSpPr>
        <p:spPr>
          <a:xfrm>
            <a:off x="1403062" y="2114186"/>
            <a:ext cx="8998238" cy="2014446"/>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3EA2283C-3519-423A-73FF-DEA11A4AB3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6370D9E8-5485-A286-26E9-1775209B334C}"/>
              </a:ext>
            </a:extLst>
          </p:cNvPr>
          <p:cNvSpPr txBox="1">
            <a:spLocks/>
          </p:cNvSpPr>
          <p:nvPr/>
        </p:nvSpPr>
        <p:spPr>
          <a:xfrm>
            <a:off x="2004266" y="2498780"/>
            <a:ext cx="7720759"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Objective: </a:t>
            </a:r>
            <a:r>
              <a:rPr lang="en-US" sz="2200" b="1" dirty="0">
                <a:solidFill>
                  <a:srgbClr val="494949"/>
                </a:solidFill>
                <a:hlinkClick r:id="rId5">
                  <a:extLst>
                    <a:ext uri="{A12FA001-AC4F-418D-AE19-62706E023703}">
                      <ahyp:hlinkClr xmlns:ahyp="http://schemas.microsoft.com/office/drawing/2018/hyperlinkcolor" val="tx"/>
                    </a:ext>
                  </a:extLst>
                </a:hlinkClick>
              </a:rPr>
              <a:t>The Netherlands’ Recovery and Resilience Plan</a:t>
            </a:r>
            <a:r>
              <a:rPr lang="en-US" sz="2200" dirty="0">
                <a:solidFill>
                  <a:srgbClr val="494949"/>
                </a:solidFill>
              </a:rPr>
              <a:t>, since 2022, has supported sustainable tourism, green transition, and economic resilience projects. </a:t>
            </a:r>
            <a:r>
              <a:rPr lang="en-US" sz="2200" b="1" dirty="0">
                <a:solidFill>
                  <a:srgbClr val="494949"/>
                </a:solidFill>
              </a:rPr>
              <a:t>55%</a:t>
            </a:r>
            <a:r>
              <a:rPr lang="en-US" sz="2200" dirty="0">
                <a:solidFill>
                  <a:srgbClr val="494949"/>
                </a:solidFill>
              </a:rPr>
              <a:t> of the plan will support </a:t>
            </a:r>
            <a:r>
              <a:rPr lang="en-US" sz="2200" b="1" dirty="0">
                <a:solidFill>
                  <a:srgbClr val="494949"/>
                </a:solidFill>
              </a:rPr>
              <a:t>climate objectives, and 26% </a:t>
            </a:r>
            <a:r>
              <a:rPr lang="en-US" sz="2200" dirty="0">
                <a:solidFill>
                  <a:srgbClr val="494949"/>
                </a:solidFill>
              </a:rPr>
              <a:t>of the plan will foster the </a:t>
            </a:r>
            <a:r>
              <a:rPr lang="en-US" sz="2200" b="1" dirty="0">
                <a:solidFill>
                  <a:srgbClr val="494949"/>
                </a:solidFill>
              </a:rPr>
              <a:t>digital transition</a:t>
            </a:r>
            <a:r>
              <a:rPr lang="en-US" sz="2200" dirty="0">
                <a:solidFill>
                  <a:srgbClr val="494949"/>
                </a:solidFill>
              </a:rPr>
              <a:t>.</a:t>
            </a:r>
          </a:p>
        </p:txBody>
      </p:sp>
      <p:sp>
        <p:nvSpPr>
          <p:cNvPr id="33" name="Freeform 28">
            <a:extLst>
              <a:ext uri="{FF2B5EF4-FFF2-40B4-BE49-F238E27FC236}">
                <a16:creationId xmlns:a16="http://schemas.microsoft.com/office/drawing/2014/main" id="{3A2F094E-6197-E653-DAF6-90AC15A92DEB}"/>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C5E8A383-15E8-CE56-921F-66811EAD0E4D}"/>
              </a:ext>
            </a:extLst>
          </p:cNvPr>
          <p:cNvSpPr txBox="1">
            <a:spLocks/>
          </p:cNvSpPr>
          <p:nvPr/>
        </p:nvSpPr>
        <p:spPr>
          <a:xfrm>
            <a:off x="1529922"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The Netherlands’ Recovery and Resilience Plan</a:t>
            </a:r>
            <a:endParaRPr lang="en-US" sz="2400" dirty="0"/>
          </a:p>
        </p:txBody>
      </p:sp>
      <p:pic>
        <p:nvPicPr>
          <p:cNvPr id="32" name="Graphic 31" descr="Target with solid fill">
            <a:extLst>
              <a:ext uri="{FF2B5EF4-FFF2-40B4-BE49-F238E27FC236}">
                <a16:creationId xmlns:a16="http://schemas.microsoft.com/office/drawing/2014/main" id="{3D4660A4-93C7-49C7-A78F-570BD99526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3722" y="2461650"/>
            <a:ext cx="633914" cy="633914"/>
          </a:xfrm>
          <a:prstGeom prst="rect">
            <a:avLst/>
          </a:prstGeom>
        </p:spPr>
      </p:pic>
      <p:grpSp>
        <p:nvGrpSpPr>
          <p:cNvPr id="2" name="Group 1">
            <a:extLst>
              <a:ext uri="{FF2B5EF4-FFF2-40B4-BE49-F238E27FC236}">
                <a16:creationId xmlns:a16="http://schemas.microsoft.com/office/drawing/2014/main" id="{95F03288-9FA7-B31D-A28E-DEED4937E232}"/>
              </a:ext>
            </a:extLst>
          </p:cNvPr>
          <p:cNvGrpSpPr/>
          <p:nvPr/>
        </p:nvGrpSpPr>
        <p:grpSpPr>
          <a:xfrm>
            <a:off x="274432" y="85433"/>
            <a:ext cx="1047896" cy="1049846"/>
            <a:chOff x="1016000" y="1137920"/>
            <a:chExt cx="1016000" cy="1016000"/>
          </a:xfrm>
        </p:grpSpPr>
        <p:sp>
          <p:nvSpPr>
            <p:cNvPr id="4" name="Oval 3">
              <a:extLst>
                <a:ext uri="{FF2B5EF4-FFF2-40B4-BE49-F238E27FC236}">
                  <a16:creationId xmlns:a16="http://schemas.microsoft.com/office/drawing/2014/main" id="{BE9702B4-F8D2-F980-7215-1ED136629E2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3AA9C764-878B-F8AB-16EA-94D957FB2F2A}"/>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pic>
        <p:nvPicPr>
          <p:cNvPr id="6" name="Picture 5">
            <a:extLst>
              <a:ext uri="{FF2B5EF4-FFF2-40B4-BE49-F238E27FC236}">
                <a16:creationId xmlns:a16="http://schemas.microsoft.com/office/drawing/2014/main" id="{4263CF4E-B738-88CC-C654-EE554897C863}"/>
              </a:ext>
            </a:extLst>
          </p:cNvPr>
          <p:cNvPicPr>
            <a:picLocks noChangeAspect="1"/>
          </p:cNvPicPr>
          <p:nvPr/>
        </p:nvPicPr>
        <p:blipFill>
          <a:blip r:embed="rId8"/>
          <a:stretch>
            <a:fillRect/>
          </a:stretch>
        </p:blipFill>
        <p:spPr>
          <a:xfrm>
            <a:off x="1978868" y="4422034"/>
            <a:ext cx="850589" cy="846711"/>
          </a:xfrm>
          <a:prstGeom prst="rect">
            <a:avLst/>
          </a:prstGeom>
        </p:spPr>
      </p:pic>
      <p:sp>
        <p:nvSpPr>
          <p:cNvPr id="12" name="TextBox 11">
            <a:extLst>
              <a:ext uri="{FF2B5EF4-FFF2-40B4-BE49-F238E27FC236}">
                <a16:creationId xmlns:a16="http://schemas.microsoft.com/office/drawing/2014/main" id="{885670AC-0CBB-4788-CE9A-2B685B151471}"/>
              </a:ext>
            </a:extLst>
          </p:cNvPr>
          <p:cNvSpPr txBox="1"/>
          <p:nvPr/>
        </p:nvSpPr>
        <p:spPr>
          <a:xfrm>
            <a:off x="2942613" y="4322198"/>
            <a:ext cx="9355736" cy="2031325"/>
          </a:xfrm>
          <a:prstGeom prst="rect">
            <a:avLst/>
          </a:prstGeom>
          <a:noFill/>
        </p:spPr>
        <p:txBody>
          <a:bodyPr wrap="square" rtlCol="0">
            <a:spAutoFit/>
          </a:bodyPr>
          <a:lstStyle/>
          <a:p>
            <a:r>
              <a:rPr lang="en-US" b="1" i="1" dirty="0">
                <a:solidFill>
                  <a:srgbClr val="494949"/>
                </a:solidFill>
                <a:latin typeface="Google Sans"/>
              </a:rPr>
              <a:t>Recommended Reading</a:t>
            </a:r>
            <a:endParaRPr lang="en-US" b="1" i="1" dirty="0">
              <a:solidFill>
                <a:srgbClr val="494949"/>
              </a:solidFill>
              <a:latin typeface="Google Sans"/>
              <a:hlinkClick r:id="rId9">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IE" dirty="0">
                <a:solidFill>
                  <a:srgbClr val="00B0F0"/>
                </a:solidFill>
                <a:latin typeface="__ROsans_ca772e"/>
                <a:hlinkClick r:id="rId10">
                  <a:extLst>
                    <a:ext uri="{A12FA001-AC4F-418D-AE19-62706E023703}">
                      <ahyp:hlinkClr xmlns:ahyp="http://schemas.microsoft.com/office/drawing/2018/hyperlinkcolor" val="tx"/>
                    </a:ext>
                  </a:extLst>
                </a:hlinkClick>
              </a:rPr>
              <a:t>LEADER Implementation Projects Zeeland</a:t>
            </a:r>
            <a:endParaRPr lang="en-IE" dirty="0">
              <a:solidFill>
                <a:srgbClr val="00B0F0"/>
              </a:solidFill>
              <a:latin typeface="__ROsans_ca772e"/>
            </a:endParaRPr>
          </a:p>
          <a:p>
            <a:pPr marL="285750" indent="-285750">
              <a:buFont typeface="Arial" panose="020B0604020202020204" pitchFamily="34" charset="0"/>
              <a:buChar char="•"/>
            </a:pPr>
            <a:r>
              <a:rPr lang="en-US" dirty="0" err="1">
                <a:solidFill>
                  <a:srgbClr val="00B0F0"/>
                </a:solidFill>
                <a:hlinkClick r:id="rId11">
                  <a:extLst>
                    <a:ext uri="{A12FA001-AC4F-418D-AE19-62706E023703}">
                      <ahyp:hlinkClr xmlns:ahyp="http://schemas.microsoft.com/office/drawing/2018/hyperlinkcolor" val="tx"/>
                    </a:ext>
                  </a:extLst>
                </a:hlinkClick>
              </a:rPr>
              <a:t>Provinsje</a:t>
            </a:r>
            <a:r>
              <a:rPr lang="en-US" dirty="0">
                <a:solidFill>
                  <a:srgbClr val="00B0F0"/>
                </a:solidFill>
                <a:hlinkClick r:id="rId11">
                  <a:extLst>
                    <a:ext uri="{A12FA001-AC4F-418D-AE19-62706E023703}">
                      <ahyp:hlinkClr xmlns:ahyp="http://schemas.microsoft.com/office/drawing/2018/hyperlinkcolor" val="tx"/>
                    </a:ext>
                  </a:extLst>
                </a:hlinkClick>
              </a:rPr>
              <a:t> </a:t>
            </a:r>
            <a:r>
              <a:rPr lang="en-US" dirty="0" err="1">
                <a:solidFill>
                  <a:srgbClr val="00B0F0"/>
                </a:solidFill>
                <a:hlinkClick r:id="rId11">
                  <a:extLst>
                    <a:ext uri="{A12FA001-AC4F-418D-AE19-62706E023703}">
                      <ahyp:hlinkClr xmlns:ahyp="http://schemas.microsoft.com/office/drawing/2018/hyperlinkcolor" val="tx"/>
                    </a:ext>
                  </a:extLst>
                </a:hlinkClick>
              </a:rPr>
              <a:t>Fryslan</a:t>
            </a:r>
            <a:r>
              <a:rPr lang="en-US" dirty="0">
                <a:solidFill>
                  <a:srgbClr val="00B0F0"/>
                </a:solidFill>
                <a:hlinkClick r:id="rId11">
                  <a:extLst>
                    <a:ext uri="{A12FA001-AC4F-418D-AE19-62706E023703}">
                      <ahyp:hlinkClr xmlns:ahyp="http://schemas.microsoft.com/office/drawing/2018/hyperlinkcolor" val="tx"/>
                    </a:ext>
                  </a:extLst>
                </a:hlinkClick>
              </a:rPr>
              <a:t> Recreation and Tourism Incentive Program</a:t>
            </a:r>
            <a:endParaRPr lang="en-US" dirty="0">
              <a:solidFill>
                <a:srgbClr val="00B0F0"/>
              </a:solidFill>
              <a:hlinkClick r:id="rId12">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dirty="0">
                <a:solidFill>
                  <a:srgbClr val="00B0F0"/>
                </a:solidFill>
                <a:hlinkClick r:id="rId12">
                  <a:extLst>
                    <a:ext uri="{A12FA001-AC4F-418D-AE19-62706E023703}">
                      <ahyp:hlinkClr xmlns:ahyp="http://schemas.microsoft.com/office/drawing/2018/hyperlinkcolor" val="tx"/>
                    </a:ext>
                  </a:extLst>
                </a:hlinkClick>
              </a:rPr>
              <a:t>Dutch tax changes toward sustainability: an overview</a:t>
            </a:r>
            <a:endParaRPr lang="en-US" dirty="0">
              <a:solidFill>
                <a:srgbClr val="00B0F0"/>
              </a:solidFill>
            </a:endParaRPr>
          </a:p>
          <a:p>
            <a:pPr marL="285750" indent="-285750">
              <a:buFont typeface="Arial" panose="020B0604020202020204" pitchFamily="34" charset="0"/>
              <a:buChar char="•"/>
            </a:pPr>
            <a:r>
              <a:rPr lang="en-US" dirty="0">
                <a:solidFill>
                  <a:srgbClr val="00B0F0"/>
                </a:solidFill>
                <a:hlinkClick r:id="rId13">
                  <a:extLst>
                    <a:ext uri="{A12FA001-AC4F-418D-AE19-62706E023703}">
                      <ahyp:hlinkClr xmlns:ahyp="http://schemas.microsoft.com/office/drawing/2018/hyperlinkcolor" val="tx"/>
                    </a:ext>
                  </a:extLst>
                </a:hlinkClick>
              </a:rPr>
              <a:t>Funds for tourism SMES to improve the sustainability and digitalization of accommodation facilities</a:t>
            </a:r>
            <a:endParaRPr lang="en-US" dirty="0">
              <a:solidFill>
                <a:srgbClr val="00B0F0"/>
              </a:solidFill>
            </a:endParaRPr>
          </a:p>
          <a:p>
            <a:endParaRPr lang="en-IE" dirty="0">
              <a:solidFill>
                <a:srgbClr val="459597"/>
              </a:solidFill>
            </a:endParaRPr>
          </a:p>
        </p:txBody>
      </p:sp>
      <p:pic>
        <p:nvPicPr>
          <p:cNvPr id="13" name="Picture 12" descr="A house in the woods&#10;&#10;AI-generated content may be incorrect.">
            <a:extLst>
              <a:ext uri="{FF2B5EF4-FFF2-40B4-BE49-F238E27FC236}">
                <a16:creationId xmlns:a16="http://schemas.microsoft.com/office/drawing/2014/main" id="{9AC56592-2F0E-DBE1-EBF0-36E9D0705DC4}"/>
              </a:ext>
            </a:extLst>
          </p:cNvPr>
          <p:cNvPicPr>
            <a:picLocks noChangeAspect="1"/>
          </p:cNvPicPr>
          <p:nvPr/>
        </p:nvPicPr>
        <p:blipFill>
          <a:blip r:embed="rId14"/>
          <a:srcRect l="3061" t="10858" r="9094"/>
          <a:stretch>
            <a:fillRect/>
          </a:stretch>
        </p:blipFill>
        <p:spPr>
          <a:xfrm>
            <a:off x="8357198" y="263037"/>
            <a:ext cx="3168944" cy="2143812"/>
          </a:xfrm>
          <a:prstGeom prst="ellipse">
            <a:avLst/>
          </a:prstGeom>
        </p:spPr>
      </p:pic>
    </p:spTree>
    <p:extLst>
      <p:ext uri="{BB962C8B-B14F-4D97-AF65-F5344CB8AC3E}">
        <p14:creationId xmlns:p14="http://schemas.microsoft.com/office/powerpoint/2010/main" val="1303664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502A0-6C17-B450-201B-B724862C46CB}"/>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26AEBF3B-A3F7-2D77-93B3-12A0E7041729}"/>
              </a:ext>
            </a:extLst>
          </p:cNvPr>
          <p:cNvSpPr/>
          <p:nvPr/>
        </p:nvSpPr>
        <p:spPr>
          <a:xfrm>
            <a:off x="1421185" y="1276643"/>
            <a:ext cx="10029648" cy="214381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D2996C0D-56E9-9974-7DDC-F29CDFB7908C}"/>
              </a:ext>
            </a:extLst>
          </p:cNvPr>
          <p:cNvSpPr/>
          <p:nvPr/>
        </p:nvSpPr>
        <p:spPr>
          <a:xfrm>
            <a:off x="1270567" y="3573764"/>
            <a:ext cx="10180266" cy="3021199"/>
          </a:xfrm>
          <a:prstGeom prst="flowChartAlternateProcess">
            <a:avLst/>
          </a:prstGeom>
          <a:solidFill>
            <a:schemeClr val="bg1"/>
          </a:solidFill>
          <a:ln w="38100">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5D35821C-B039-3098-2FEF-F23F5DF4A974}"/>
              </a:ext>
            </a:extLst>
          </p:cNvPr>
          <p:cNvSpPr txBox="1">
            <a:spLocks/>
          </p:cNvSpPr>
          <p:nvPr/>
        </p:nvSpPr>
        <p:spPr>
          <a:xfrm>
            <a:off x="2031801" y="3846040"/>
            <a:ext cx="9283899" cy="284083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200" b="1" dirty="0">
                <a:solidFill>
                  <a:srgbClr val="494949"/>
                </a:solidFill>
              </a:rPr>
              <a:t>Examples: </a:t>
            </a:r>
          </a:p>
          <a:p>
            <a:pPr marL="0" indent="0">
              <a:spcBef>
                <a:spcPts val="0"/>
              </a:spcBef>
              <a:spcAft>
                <a:spcPts val="600"/>
              </a:spcAft>
              <a:buNone/>
            </a:pPr>
            <a:r>
              <a:rPr lang="en-IE" sz="2100" b="1" dirty="0">
                <a:solidFill>
                  <a:srgbClr val="494949"/>
                </a:solidFill>
              </a:rPr>
              <a:t>Friesland </a:t>
            </a:r>
            <a:r>
              <a:rPr lang="en-IE" sz="2100" dirty="0">
                <a:solidFill>
                  <a:srgbClr val="494949"/>
                </a:solidFill>
              </a:rPr>
              <a:t>runs a </a:t>
            </a:r>
            <a:r>
              <a:rPr lang="en-IE" sz="2100" b="1" dirty="0">
                <a:solidFill>
                  <a:srgbClr val="494949"/>
                </a:solidFill>
              </a:rPr>
              <a:t>“</a:t>
            </a:r>
            <a:r>
              <a:rPr lang="en-IE" sz="2100" b="1" dirty="0" err="1">
                <a:solidFill>
                  <a:srgbClr val="494949"/>
                </a:solidFill>
                <a:hlinkClick r:id="rId3">
                  <a:extLst>
                    <a:ext uri="{A12FA001-AC4F-418D-AE19-62706E023703}">
                      <ahyp:hlinkClr xmlns:ahyp="http://schemas.microsoft.com/office/drawing/2018/hyperlinkcolor" val="tx"/>
                    </a:ext>
                  </a:extLst>
                </a:hlinkClick>
              </a:rPr>
              <a:t>Stimulering</a:t>
            </a:r>
            <a:r>
              <a:rPr lang="en-IE" sz="2100" b="1" dirty="0">
                <a:solidFill>
                  <a:srgbClr val="494949"/>
                </a:solidFill>
                <a:hlinkClick r:id="rId3">
                  <a:extLst>
                    <a:ext uri="{A12FA001-AC4F-418D-AE19-62706E023703}">
                      <ahyp:hlinkClr xmlns:ahyp="http://schemas.microsoft.com/office/drawing/2018/hyperlinkcolor" val="tx"/>
                    </a:ext>
                  </a:extLst>
                </a:hlinkClick>
              </a:rPr>
              <a:t> </a:t>
            </a:r>
            <a:r>
              <a:rPr lang="en-IE" sz="2100" b="1" dirty="0" err="1">
                <a:solidFill>
                  <a:srgbClr val="494949"/>
                </a:solidFill>
                <a:hlinkClick r:id="rId3">
                  <a:extLst>
                    <a:ext uri="{A12FA001-AC4F-418D-AE19-62706E023703}">
                      <ahyp:hlinkClr xmlns:ahyp="http://schemas.microsoft.com/office/drawing/2018/hyperlinkcolor" val="tx"/>
                    </a:ext>
                  </a:extLst>
                </a:hlinkClick>
              </a:rPr>
              <a:t>Recreatie</a:t>
            </a:r>
            <a:r>
              <a:rPr lang="en-IE" sz="2100" b="1" dirty="0">
                <a:solidFill>
                  <a:srgbClr val="494949"/>
                </a:solidFill>
                <a:hlinkClick r:id="rId3">
                  <a:extLst>
                    <a:ext uri="{A12FA001-AC4F-418D-AE19-62706E023703}">
                      <ahyp:hlinkClr xmlns:ahyp="http://schemas.microsoft.com/office/drawing/2018/hyperlinkcolor" val="tx"/>
                    </a:ext>
                  </a:extLst>
                </a:hlinkClick>
              </a:rPr>
              <a:t> </a:t>
            </a:r>
            <a:r>
              <a:rPr lang="en-IE" sz="2100" b="1" dirty="0" err="1">
                <a:solidFill>
                  <a:srgbClr val="494949"/>
                </a:solidFill>
                <a:hlinkClick r:id="rId3">
                  <a:extLst>
                    <a:ext uri="{A12FA001-AC4F-418D-AE19-62706E023703}">
                      <ahyp:hlinkClr xmlns:ahyp="http://schemas.microsoft.com/office/drawing/2018/hyperlinkcolor" val="tx"/>
                    </a:ext>
                  </a:extLst>
                </a:hlinkClick>
              </a:rPr>
              <a:t>en</a:t>
            </a:r>
            <a:r>
              <a:rPr lang="en-IE" sz="2100" b="1" dirty="0">
                <a:solidFill>
                  <a:srgbClr val="494949"/>
                </a:solidFill>
                <a:hlinkClick r:id="rId3">
                  <a:extLst>
                    <a:ext uri="{A12FA001-AC4F-418D-AE19-62706E023703}">
                      <ahyp:hlinkClr xmlns:ahyp="http://schemas.microsoft.com/office/drawing/2018/hyperlinkcolor" val="tx"/>
                    </a:ext>
                  </a:extLst>
                </a:hlinkClick>
              </a:rPr>
              <a:t> </a:t>
            </a:r>
            <a:r>
              <a:rPr lang="en-IE" sz="2100" b="1" dirty="0" err="1">
                <a:solidFill>
                  <a:srgbClr val="494949"/>
                </a:solidFill>
                <a:hlinkClick r:id="rId3">
                  <a:extLst>
                    <a:ext uri="{A12FA001-AC4F-418D-AE19-62706E023703}">
                      <ahyp:hlinkClr xmlns:ahyp="http://schemas.microsoft.com/office/drawing/2018/hyperlinkcolor" val="tx"/>
                    </a:ext>
                  </a:extLst>
                </a:hlinkClick>
              </a:rPr>
              <a:t>Toerisme</a:t>
            </a:r>
            <a:r>
              <a:rPr lang="en-IE" sz="2100" b="1" dirty="0">
                <a:solidFill>
                  <a:srgbClr val="494949"/>
                </a:solidFill>
              </a:rPr>
              <a:t>”</a:t>
            </a:r>
            <a:r>
              <a:rPr lang="en-IE" sz="2100" dirty="0">
                <a:solidFill>
                  <a:srgbClr val="494949"/>
                </a:solidFill>
              </a:rPr>
              <a:t> program to improve tourist facilities. </a:t>
            </a:r>
          </a:p>
          <a:p>
            <a:pPr marL="0" indent="0">
              <a:spcBef>
                <a:spcPts val="0"/>
              </a:spcBef>
              <a:spcAft>
                <a:spcPts val="600"/>
              </a:spcAft>
              <a:buNone/>
            </a:pPr>
            <a:r>
              <a:rPr lang="en-IE" sz="2100" b="1" dirty="0">
                <a:solidFill>
                  <a:srgbClr val="494949"/>
                </a:solidFill>
              </a:rPr>
              <a:t>Noord-Holland </a:t>
            </a:r>
            <a:r>
              <a:rPr lang="en-IE" sz="2100" dirty="0">
                <a:solidFill>
                  <a:srgbClr val="494949"/>
                </a:solidFill>
              </a:rPr>
              <a:t>had a “</a:t>
            </a:r>
            <a:r>
              <a:rPr lang="en-IE" sz="2100" b="1" dirty="0" err="1">
                <a:solidFill>
                  <a:srgbClr val="494949"/>
                </a:solidFill>
                <a:hlinkClick r:id="rId4">
                  <a:extLst>
                    <a:ext uri="{A12FA001-AC4F-418D-AE19-62706E023703}">
                      <ahyp:hlinkClr xmlns:ahyp="http://schemas.microsoft.com/office/drawing/2018/hyperlinkcolor" val="tx"/>
                    </a:ext>
                  </a:extLst>
                </a:hlinkClick>
              </a:rPr>
              <a:t>Revitalisering</a:t>
            </a:r>
            <a:r>
              <a:rPr lang="en-IE" sz="2100" b="1" dirty="0">
                <a:solidFill>
                  <a:srgbClr val="494949"/>
                </a:solidFill>
                <a:hlinkClick r:id="rId4">
                  <a:extLst>
                    <a:ext uri="{A12FA001-AC4F-418D-AE19-62706E023703}">
                      <ahyp:hlinkClr xmlns:ahyp="http://schemas.microsoft.com/office/drawing/2018/hyperlinkcolor" val="tx"/>
                    </a:ext>
                  </a:extLst>
                </a:hlinkClick>
              </a:rPr>
              <a:t> </a:t>
            </a:r>
            <a:r>
              <a:rPr lang="en-IE" sz="2100" b="1" dirty="0" err="1">
                <a:solidFill>
                  <a:srgbClr val="494949"/>
                </a:solidFill>
                <a:hlinkClick r:id="rId4">
                  <a:extLst>
                    <a:ext uri="{A12FA001-AC4F-418D-AE19-62706E023703}">
                      <ahyp:hlinkClr xmlns:ahyp="http://schemas.microsoft.com/office/drawing/2018/hyperlinkcolor" val="tx"/>
                    </a:ext>
                  </a:extLst>
                </a:hlinkClick>
              </a:rPr>
              <a:t>verblijfsector</a:t>
            </a:r>
            <a:r>
              <a:rPr lang="en-IE" sz="2100" dirty="0">
                <a:solidFill>
                  <a:srgbClr val="494949"/>
                </a:solidFill>
              </a:rPr>
              <a:t>” scheme: </a:t>
            </a:r>
            <a:r>
              <a:rPr lang="en-IE" sz="2100" b="1" dirty="0">
                <a:solidFill>
                  <a:srgbClr val="494949"/>
                </a:solidFill>
              </a:rPr>
              <a:t>50% subsidy (max €12.5k) </a:t>
            </a:r>
            <a:r>
              <a:rPr lang="en-IE" sz="2100" dirty="0">
                <a:solidFill>
                  <a:srgbClr val="494949"/>
                </a:solidFill>
              </a:rPr>
              <a:t>for advice or planning on park quality and sustainability. </a:t>
            </a:r>
            <a:r>
              <a:rPr lang="en-US" sz="2100" dirty="0">
                <a:solidFill>
                  <a:srgbClr val="494949"/>
                </a:solidFill>
              </a:rPr>
              <a:t>The complex must have at least 40 pitches or cottages.</a:t>
            </a:r>
            <a:r>
              <a:rPr lang="en-IE" sz="2100" dirty="0">
                <a:solidFill>
                  <a:srgbClr val="494949"/>
                </a:solidFill>
              </a:rPr>
              <a:t> Such grants cover feasibility studies, sustainability plans or minor upgrades.</a:t>
            </a:r>
            <a:endParaRPr lang="en-IE" sz="2100" b="1" dirty="0">
              <a:solidFill>
                <a:srgbClr val="494949"/>
              </a:solidFill>
            </a:endParaRPr>
          </a:p>
          <a:p>
            <a:pPr marL="0" indent="0">
              <a:spcBef>
                <a:spcPts val="0"/>
              </a:spcBef>
              <a:spcAft>
                <a:spcPts val="600"/>
              </a:spcAft>
              <a:buNone/>
            </a:pPr>
            <a:r>
              <a:rPr lang="en-IE" sz="2100" b="1" dirty="0">
                <a:solidFill>
                  <a:srgbClr val="494949"/>
                </a:solidFill>
              </a:rPr>
              <a:t>Tip: </a:t>
            </a:r>
            <a:r>
              <a:rPr lang="en-US" sz="2100" dirty="0">
                <a:solidFill>
                  <a:srgbClr val="494949"/>
                </a:solidFill>
              </a:rPr>
              <a:t>Keep an eye on RVO’s subsidy database or sites like </a:t>
            </a:r>
            <a:r>
              <a:rPr lang="en-US" sz="2100" dirty="0" err="1">
                <a:solidFill>
                  <a:srgbClr val="494949"/>
                </a:solidFill>
                <a:hlinkClick r:id="rId5">
                  <a:extLst>
                    <a:ext uri="{A12FA001-AC4F-418D-AE19-62706E023703}">
                      <ahyp:hlinkClr xmlns:ahyp="http://schemas.microsoft.com/office/drawing/2018/hyperlinkcolor" val="tx"/>
                    </a:ext>
                  </a:extLst>
                </a:hlinkClick>
              </a:rPr>
              <a:t>Ondernemersplein</a:t>
            </a:r>
            <a:r>
              <a:rPr lang="en-US" sz="2100" dirty="0">
                <a:solidFill>
                  <a:srgbClr val="494949"/>
                </a:solidFill>
                <a:hlinkClick r:id="rId5">
                  <a:extLst>
                    <a:ext uri="{A12FA001-AC4F-418D-AE19-62706E023703}">
                      <ahyp:hlinkClr xmlns:ahyp="http://schemas.microsoft.com/office/drawing/2018/hyperlinkcolor" val="tx"/>
                    </a:ext>
                  </a:extLst>
                </a:hlinkClick>
              </a:rPr>
              <a:t> </a:t>
            </a:r>
            <a:r>
              <a:rPr lang="en-US" sz="2100" dirty="0">
                <a:solidFill>
                  <a:srgbClr val="494949"/>
                </a:solidFill>
              </a:rPr>
              <a:t>for updates. </a:t>
            </a:r>
          </a:p>
          <a:p>
            <a:pPr marL="0" indent="0">
              <a:spcBef>
                <a:spcPts val="0"/>
              </a:spcBef>
              <a:buNone/>
            </a:pPr>
            <a:endParaRPr lang="en-US" sz="2200" dirty="0">
              <a:solidFill>
                <a:schemeClr val="bg1"/>
              </a:solidFill>
            </a:endParaRPr>
          </a:p>
        </p:txBody>
      </p:sp>
      <p:sp>
        <p:nvSpPr>
          <p:cNvPr id="9" name="Text Placeholder 5">
            <a:extLst>
              <a:ext uri="{FF2B5EF4-FFF2-40B4-BE49-F238E27FC236}">
                <a16:creationId xmlns:a16="http://schemas.microsoft.com/office/drawing/2014/main" id="{9E799C10-431F-1B36-7102-46B522712ABE}"/>
              </a:ext>
            </a:extLst>
          </p:cNvPr>
          <p:cNvSpPr txBox="1">
            <a:spLocks/>
          </p:cNvSpPr>
          <p:nvPr/>
        </p:nvSpPr>
        <p:spPr>
          <a:xfrm>
            <a:off x="2022389" y="1444417"/>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Objective: </a:t>
            </a:r>
            <a:r>
              <a:rPr lang="en-IE" sz="2200" b="1" dirty="0">
                <a:solidFill>
                  <a:srgbClr val="494949"/>
                </a:solidFill>
              </a:rPr>
              <a:t>Tourism Specific Programs: </a:t>
            </a:r>
            <a:r>
              <a:rPr lang="en-IE" sz="2200" dirty="0">
                <a:solidFill>
                  <a:srgbClr val="494949"/>
                </a:solidFill>
              </a:rPr>
              <a:t>Many provinces offer tourism-specific funds, which are often regional. </a:t>
            </a:r>
            <a:r>
              <a:rPr lang="en-US" sz="2200" dirty="0">
                <a:solidFill>
                  <a:srgbClr val="494949"/>
                </a:solidFill>
              </a:rPr>
              <a:t>These boost local competitiveness (new attractions, better marketing, training). Programs vary, but funding is often similar (e.g., matching grants of up to low five figures). Typically aimed at existing tourism enterprises or local governments. May require a minimum size or partnership with a municipality. Check provincial sites. </a:t>
            </a:r>
          </a:p>
          <a:p>
            <a:pPr marL="104775" indent="0">
              <a:spcBef>
                <a:spcPts val="600"/>
              </a:spcBef>
            </a:pPr>
            <a:endParaRPr lang="en-US" dirty="0">
              <a:solidFill>
                <a:srgbClr val="494949"/>
              </a:solidFill>
            </a:endParaRPr>
          </a:p>
        </p:txBody>
      </p:sp>
      <p:cxnSp>
        <p:nvCxnSpPr>
          <p:cNvPr id="15" name="Connector: Elbow 14">
            <a:extLst>
              <a:ext uri="{FF2B5EF4-FFF2-40B4-BE49-F238E27FC236}">
                <a16:creationId xmlns:a16="http://schemas.microsoft.com/office/drawing/2014/main" id="{7368DBCE-278D-B1F3-081A-18894C6139B2}"/>
              </a:ext>
            </a:extLst>
          </p:cNvPr>
          <p:cNvCxnSpPr>
            <a:cxnSpLocks/>
            <a:stCxn id="7" idx="1"/>
            <a:endCxn id="11" idx="1"/>
          </p:cNvCxnSpPr>
          <p:nvPr/>
        </p:nvCxnSpPr>
        <p:spPr>
          <a:xfrm rot="10800000" flipH="1">
            <a:off x="1270567" y="2348550"/>
            <a:ext cx="150618" cy="2735815"/>
          </a:xfrm>
          <a:prstGeom prst="bentConnector3">
            <a:avLst>
              <a:gd name="adj1" fmla="val -151775"/>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4216EC7F-273E-71A2-9ACA-4271EC748DC8}"/>
              </a:ext>
            </a:extLst>
          </p:cNvPr>
          <p:cNvSpPr/>
          <p:nvPr/>
        </p:nvSpPr>
        <p:spPr>
          <a:xfrm>
            <a:off x="-15513" y="109727"/>
            <a:ext cx="7763349"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CA0CD9DB-A20D-3FF7-CC1A-107208C26C3A}"/>
              </a:ext>
            </a:extLst>
          </p:cNvPr>
          <p:cNvSpPr txBox="1">
            <a:spLocks/>
          </p:cNvSpPr>
          <p:nvPr/>
        </p:nvSpPr>
        <p:spPr>
          <a:xfrm>
            <a:off x="1438748"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Tourism Specific Programs</a:t>
            </a:r>
            <a:endParaRPr lang="en-US" sz="2400" i="1" dirty="0"/>
          </a:p>
        </p:txBody>
      </p:sp>
      <p:pic>
        <p:nvPicPr>
          <p:cNvPr id="32" name="Graphic 31" descr="Target with solid fill">
            <a:extLst>
              <a:ext uri="{FF2B5EF4-FFF2-40B4-BE49-F238E27FC236}">
                <a16:creationId xmlns:a16="http://schemas.microsoft.com/office/drawing/2014/main" id="{70D7D7D9-6199-8D47-3AB8-EFDEAB3FC2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02661" y="1368853"/>
            <a:ext cx="633914" cy="633914"/>
          </a:xfrm>
          <a:prstGeom prst="rect">
            <a:avLst/>
          </a:prstGeom>
        </p:spPr>
      </p:pic>
      <p:grpSp>
        <p:nvGrpSpPr>
          <p:cNvPr id="12" name="Group 11">
            <a:extLst>
              <a:ext uri="{FF2B5EF4-FFF2-40B4-BE49-F238E27FC236}">
                <a16:creationId xmlns:a16="http://schemas.microsoft.com/office/drawing/2014/main" id="{1D9CC42A-E964-BAB8-E787-4B96CA5E088B}"/>
              </a:ext>
            </a:extLst>
          </p:cNvPr>
          <p:cNvGrpSpPr/>
          <p:nvPr/>
        </p:nvGrpSpPr>
        <p:grpSpPr>
          <a:xfrm>
            <a:off x="274432" y="85433"/>
            <a:ext cx="1047896" cy="1049846"/>
            <a:chOff x="1016000" y="1137920"/>
            <a:chExt cx="1016000" cy="1016000"/>
          </a:xfrm>
        </p:grpSpPr>
        <p:sp>
          <p:nvSpPr>
            <p:cNvPr id="14" name="Oval 13">
              <a:extLst>
                <a:ext uri="{FF2B5EF4-FFF2-40B4-BE49-F238E27FC236}">
                  <a16:creationId xmlns:a16="http://schemas.microsoft.com/office/drawing/2014/main" id="{BE96D1EE-99AD-DB5B-4B66-21AB2D85195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FF6E07B1-99DD-E25E-18F8-79179AB498D8}"/>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pic>
        <p:nvPicPr>
          <p:cNvPr id="27" name="Graphic 26" descr="Excellent with solid fill">
            <a:extLst>
              <a:ext uri="{FF2B5EF4-FFF2-40B4-BE49-F238E27FC236}">
                <a16:creationId xmlns:a16="http://schemas.microsoft.com/office/drawing/2014/main" id="{FAD7040C-0599-7BFD-944F-7E0E21A8DC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87202" y="3632573"/>
            <a:ext cx="749373" cy="749373"/>
          </a:xfrm>
          <a:prstGeom prst="rect">
            <a:avLst/>
          </a:prstGeom>
        </p:spPr>
      </p:pic>
      <p:pic>
        <p:nvPicPr>
          <p:cNvPr id="31" name="Graphic 30" descr="Lights On with solid fill">
            <a:extLst>
              <a:ext uri="{FF2B5EF4-FFF2-40B4-BE49-F238E27FC236}">
                <a16:creationId xmlns:a16="http://schemas.microsoft.com/office/drawing/2014/main" id="{30C38DF5-BB4D-FE54-72C1-AEE32BB133E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57543" y="5850536"/>
            <a:ext cx="608690" cy="608690"/>
          </a:xfrm>
          <a:prstGeom prst="rect">
            <a:avLst/>
          </a:prstGeom>
        </p:spPr>
      </p:pic>
    </p:spTree>
    <p:extLst>
      <p:ext uri="{BB962C8B-B14F-4D97-AF65-F5344CB8AC3E}">
        <p14:creationId xmlns:p14="http://schemas.microsoft.com/office/powerpoint/2010/main" val="4287847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7E7B3-C471-7685-DB6F-DAF2E2B16A7C}"/>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2C96B0E8-C0DE-96F8-B5E7-70C15AF84510}"/>
              </a:ext>
            </a:extLst>
          </p:cNvPr>
          <p:cNvSpPr/>
          <p:nvPr/>
        </p:nvSpPr>
        <p:spPr>
          <a:xfrm>
            <a:off x="1225518" y="1303356"/>
            <a:ext cx="10029647" cy="232859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BA21803F-AEE9-2E9F-68E7-AE79788EC39A}"/>
              </a:ext>
            </a:extLst>
          </p:cNvPr>
          <p:cNvSpPr txBox="1">
            <a:spLocks/>
          </p:cNvSpPr>
          <p:nvPr/>
        </p:nvSpPr>
        <p:spPr>
          <a:xfrm>
            <a:off x="1512183" y="1493406"/>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Objective: </a:t>
            </a:r>
            <a:r>
              <a:rPr lang="en-US" sz="2200" dirty="0">
                <a:solidFill>
                  <a:srgbClr val="494949"/>
                </a:solidFill>
              </a:rPr>
              <a:t>Start-ups and tech-driven ventures have extra resources. Innovation grants allow you to prototype or explore new ideas without incurring significant risk. </a:t>
            </a:r>
          </a:p>
          <a:p>
            <a:pPr marL="447675" indent="0"/>
            <a:r>
              <a:rPr lang="en-US" sz="2200" b="1" dirty="0">
                <a:solidFill>
                  <a:srgbClr val="EC7C69"/>
                </a:solidFill>
              </a:rPr>
              <a:t>For example</a:t>
            </a:r>
            <a:r>
              <a:rPr lang="en-US" sz="2200" dirty="0">
                <a:solidFill>
                  <a:srgbClr val="494949"/>
                </a:solidFill>
              </a:rPr>
              <a:t>, a tiny-house startup could use a voucher to test a booking app, then an </a:t>
            </a:r>
            <a:r>
              <a:rPr lang="en-US" sz="2200" dirty="0" err="1">
                <a:solidFill>
                  <a:srgbClr val="494949"/>
                </a:solidFill>
              </a:rPr>
              <a:t>innovatiebijdrage</a:t>
            </a:r>
            <a:r>
              <a:rPr lang="en-US" sz="2200" dirty="0">
                <a:solidFill>
                  <a:srgbClr val="494949"/>
                </a:solidFill>
              </a:rPr>
              <a:t> to build a prototype, sharing costs with partners.</a:t>
            </a:r>
          </a:p>
        </p:txBody>
      </p:sp>
      <p:sp>
        <p:nvSpPr>
          <p:cNvPr id="33" name="Freeform 28">
            <a:extLst>
              <a:ext uri="{FF2B5EF4-FFF2-40B4-BE49-F238E27FC236}">
                <a16:creationId xmlns:a16="http://schemas.microsoft.com/office/drawing/2014/main" id="{2642F097-4F36-BD63-C9E1-B46A801130C9}"/>
              </a:ext>
            </a:extLst>
          </p:cNvPr>
          <p:cNvSpPr/>
          <p:nvPr/>
        </p:nvSpPr>
        <p:spPr>
          <a:xfrm>
            <a:off x="-15513" y="109727"/>
            <a:ext cx="8026038"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F4815E3-4359-AD54-4642-1CA768A7DB9A}"/>
              </a:ext>
            </a:extLst>
          </p:cNvPr>
          <p:cNvSpPr txBox="1">
            <a:spLocks/>
          </p:cNvSpPr>
          <p:nvPr/>
        </p:nvSpPr>
        <p:spPr>
          <a:xfrm>
            <a:off x="1512183" y="263037"/>
            <a:ext cx="61554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Private Financing &amp; Industry Support</a:t>
            </a:r>
          </a:p>
        </p:txBody>
      </p:sp>
      <p:sp>
        <p:nvSpPr>
          <p:cNvPr id="2" name="Flowchart: Alternate Process 1">
            <a:extLst>
              <a:ext uri="{FF2B5EF4-FFF2-40B4-BE49-F238E27FC236}">
                <a16:creationId xmlns:a16="http://schemas.microsoft.com/office/drawing/2014/main" id="{B9123199-18FB-12E4-E9E4-D5D673D61B9C}"/>
              </a:ext>
            </a:extLst>
          </p:cNvPr>
          <p:cNvSpPr/>
          <p:nvPr/>
        </p:nvSpPr>
        <p:spPr>
          <a:xfrm>
            <a:off x="1289583" y="3807674"/>
            <a:ext cx="10029647" cy="197341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A300D929-9255-69BC-6D0C-E59C9DE12D8C}"/>
              </a:ext>
            </a:extLst>
          </p:cNvPr>
          <p:cNvSpPr txBox="1">
            <a:spLocks/>
          </p:cNvSpPr>
          <p:nvPr/>
        </p:nvSpPr>
        <p:spPr>
          <a:xfrm>
            <a:off x="2069960" y="3875752"/>
            <a:ext cx="89439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200" b="1" dirty="0">
                <a:solidFill>
                  <a:srgbClr val="494949"/>
                </a:solidFill>
              </a:rPr>
              <a:t>Example: </a:t>
            </a:r>
            <a:r>
              <a:rPr lang="en-US" sz="2200" b="1" dirty="0">
                <a:solidFill>
                  <a:srgbClr val="494949"/>
                </a:solidFill>
                <a:hlinkClick r:id="rId3">
                  <a:extLst>
                    <a:ext uri="{A12FA001-AC4F-418D-AE19-62706E023703}">
                      <ahyp:hlinkClr xmlns:ahyp="http://schemas.microsoft.com/office/drawing/2018/hyperlinkcolor" val="tx"/>
                    </a:ext>
                  </a:extLst>
                </a:hlinkClick>
              </a:rPr>
              <a:t>EFRO (European Regional) vouchers</a:t>
            </a:r>
            <a:r>
              <a:rPr lang="en-US" sz="2200" dirty="0">
                <a:solidFill>
                  <a:srgbClr val="494949"/>
                </a:solidFill>
                <a:hlinkClick r:id="rId3">
                  <a:extLst>
                    <a:ext uri="{A12FA001-AC4F-418D-AE19-62706E023703}">
                      <ahyp:hlinkClr xmlns:ahyp="http://schemas.microsoft.com/office/drawing/2018/hyperlinkcolor" val="tx"/>
                    </a:ext>
                  </a:extLst>
                </a:hlinkClick>
              </a:rPr>
              <a:t> </a:t>
            </a:r>
            <a:r>
              <a:rPr lang="en-US" sz="2200" dirty="0">
                <a:solidFill>
                  <a:srgbClr val="494949"/>
                </a:solidFill>
              </a:rPr>
              <a:t>2021 – 2027 fund R&amp;D in Groningen/Drenthe/Friesland. Entrepreneurs can receive a 35% subsidy (or 45% if they are a </a:t>
            </a:r>
            <a:r>
              <a:rPr lang="en-US" sz="2200" b="1" dirty="0">
                <a:solidFill>
                  <a:srgbClr val="494949"/>
                </a:solidFill>
              </a:rPr>
              <a:t>cooperative)</a:t>
            </a:r>
            <a:r>
              <a:rPr lang="en-US" sz="2200" dirty="0">
                <a:solidFill>
                  <a:srgbClr val="494949"/>
                </a:solidFill>
              </a:rPr>
              <a:t> for developing new products or software. </a:t>
            </a:r>
          </a:p>
          <a:p>
            <a:pPr marL="0" indent="0">
              <a:spcAft>
                <a:spcPts val="1200"/>
              </a:spcAft>
            </a:pPr>
            <a:r>
              <a:rPr lang="en-US" sz="2200" b="1" dirty="0">
                <a:solidFill>
                  <a:srgbClr val="494949"/>
                </a:solidFill>
              </a:rPr>
              <a:t>Example: </a:t>
            </a:r>
            <a:r>
              <a:rPr lang="en-US" sz="2200" dirty="0">
                <a:solidFill>
                  <a:srgbClr val="494949"/>
                </a:solidFill>
              </a:rPr>
              <a:t>This has been used for new reservation platforms or eco-friendly construction methods. </a:t>
            </a:r>
          </a:p>
          <a:p>
            <a:pPr marL="104775" indent="0"/>
            <a:endParaRPr lang="en-US" sz="2200" dirty="0">
              <a:solidFill>
                <a:srgbClr val="494949"/>
              </a:solidFill>
            </a:endParaRPr>
          </a:p>
        </p:txBody>
      </p:sp>
      <p:cxnSp>
        <p:nvCxnSpPr>
          <p:cNvPr id="6" name="Straight Connector 5">
            <a:extLst>
              <a:ext uri="{FF2B5EF4-FFF2-40B4-BE49-F238E27FC236}">
                <a16:creationId xmlns:a16="http://schemas.microsoft.com/office/drawing/2014/main" id="{2FFAE346-B0BE-5671-542B-A8F4AAFBFA30}"/>
              </a:ext>
            </a:extLst>
          </p:cNvPr>
          <p:cNvCxnSpPr/>
          <p:nvPr/>
        </p:nvCxnSpPr>
        <p:spPr>
          <a:xfrm>
            <a:off x="495982" y="5033865"/>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709AEA7-D867-9C62-47A5-B63BC0916825}"/>
              </a:ext>
            </a:extLst>
          </p:cNvPr>
          <p:cNvCxnSpPr/>
          <p:nvPr/>
        </p:nvCxnSpPr>
        <p:spPr>
          <a:xfrm>
            <a:off x="470099" y="2537188"/>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473998-3711-EC04-DA30-D49CF1C4882A}"/>
              </a:ext>
            </a:extLst>
          </p:cNvPr>
          <p:cNvCxnSpPr>
            <a:cxnSpLocks/>
          </p:cNvCxnSpPr>
          <p:nvPr/>
        </p:nvCxnSpPr>
        <p:spPr>
          <a:xfrm flipH="1">
            <a:off x="477386" y="2510203"/>
            <a:ext cx="4558" cy="252975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71E29F1C-0F2D-84F9-8D63-7A6E3E663D49}"/>
              </a:ext>
            </a:extLst>
          </p:cNvPr>
          <p:cNvPicPr>
            <a:picLocks noChangeAspect="1"/>
          </p:cNvPicPr>
          <p:nvPr/>
        </p:nvPicPr>
        <p:blipFill>
          <a:blip r:embed="rId4"/>
          <a:stretch>
            <a:fillRect/>
          </a:stretch>
        </p:blipFill>
        <p:spPr>
          <a:xfrm>
            <a:off x="3143700" y="5831175"/>
            <a:ext cx="850589" cy="846711"/>
          </a:xfrm>
          <a:prstGeom prst="rect">
            <a:avLst/>
          </a:prstGeom>
        </p:spPr>
      </p:pic>
      <p:sp>
        <p:nvSpPr>
          <p:cNvPr id="26" name="TextBox 25">
            <a:extLst>
              <a:ext uri="{FF2B5EF4-FFF2-40B4-BE49-F238E27FC236}">
                <a16:creationId xmlns:a16="http://schemas.microsoft.com/office/drawing/2014/main" id="{7B8CD5D6-E8BA-117F-E8BA-D48D1BA8F6F3}"/>
              </a:ext>
            </a:extLst>
          </p:cNvPr>
          <p:cNvSpPr txBox="1"/>
          <p:nvPr/>
        </p:nvSpPr>
        <p:spPr>
          <a:xfrm>
            <a:off x="4021453" y="5899172"/>
            <a:ext cx="6641145" cy="923330"/>
          </a:xfrm>
          <a:prstGeom prst="rect">
            <a:avLst/>
          </a:prstGeom>
          <a:noFill/>
        </p:spPr>
        <p:txBody>
          <a:bodyPr wrap="square" rtlCol="0">
            <a:spAutoFit/>
          </a:bodyPr>
          <a:lstStyle/>
          <a:p>
            <a:r>
              <a:rPr lang="en-US" b="1" i="1" dirty="0">
                <a:solidFill>
                  <a:srgbClr val="494949"/>
                </a:solidFill>
                <a:latin typeface="Google Sans"/>
              </a:rPr>
              <a:t>Recommended Reading</a:t>
            </a:r>
            <a:endParaRPr lang="en-US" b="1" i="1" dirty="0">
              <a:solidFill>
                <a:srgbClr val="494949"/>
              </a:solidFill>
              <a:latin typeface="Google Sans"/>
              <a:hlinkClick r:id="rId5">
                <a:extLst>
                  <a:ext uri="{A12FA001-AC4F-418D-AE19-62706E023703}">
                    <ahyp:hlinkClr xmlns:ahyp="http://schemas.microsoft.com/office/drawing/2018/hyperlinkcolor" val="tx"/>
                  </a:ext>
                </a:extLst>
              </a:hlinkClick>
            </a:endParaRPr>
          </a:p>
          <a:p>
            <a:r>
              <a:rPr lang="en-IE" dirty="0">
                <a:solidFill>
                  <a:srgbClr val="00B0F0"/>
                </a:solidFill>
                <a:hlinkClick r:id="rId3">
                  <a:extLst>
                    <a:ext uri="{A12FA001-AC4F-418D-AE19-62706E023703}">
                      <ahyp:hlinkClr xmlns:ahyp="http://schemas.microsoft.com/office/drawing/2018/hyperlinkcolor" val="tx"/>
                    </a:ext>
                  </a:extLst>
                </a:hlinkClick>
              </a:rPr>
              <a:t>Website EFRO grant period 2021-2027</a:t>
            </a:r>
            <a:endParaRPr lang="en-IE" dirty="0">
              <a:solidFill>
                <a:srgbClr val="00B0F0"/>
              </a:solidFill>
            </a:endParaRPr>
          </a:p>
          <a:p>
            <a:endParaRPr lang="en-IE" dirty="0">
              <a:solidFill>
                <a:srgbClr val="459597"/>
              </a:solidFill>
            </a:endParaRPr>
          </a:p>
        </p:txBody>
      </p:sp>
      <p:grpSp>
        <p:nvGrpSpPr>
          <p:cNvPr id="27" name="Group 26">
            <a:extLst>
              <a:ext uri="{FF2B5EF4-FFF2-40B4-BE49-F238E27FC236}">
                <a16:creationId xmlns:a16="http://schemas.microsoft.com/office/drawing/2014/main" id="{A7EB6660-1EC2-BC99-BA2F-BF2D55E63F8B}"/>
              </a:ext>
            </a:extLst>
          </p:cNvPr>
          <p:cNvGrpSpPr/>
          <p:nvPr/>
        </p:nvGrpSpPr>
        <p:grpSpPr>
          <a:xfrm>
            <a:off x="274432" y="85433"/>
            <a:ext cx="1047896" cy="1049846"/>
            <a:chOff x="1016000" y="1137920"/>
            <a:chExt cx="1016000" cy="1016000"/>
          </a:xfrm>
        </p:grpSpPr>
        <p:sp>
          <p:nvSpPr>
            <p:cNvPr id="28" name="Oval 27">
              <a:extLst>
                <a:ext uri="{FF2B5EF4-FFF2-40B4-BE49-F238E27FC236}">
                  <a16:creationId xmlns:a16="http://schemas.microsoft.com/office/drawing/2014/main" id="{1E5CCAF5-BB00-33EC-4736-369DFFA50AB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86B3EA76-BA1B-2CB6-30BC-197E34368D7B}"/>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pic>
        <p:nvPicPr>
          <p:cNvPr id="4" name="Graphic 3" descr="Target with solid fill">
            <a:extLst>
              <a:ext uri="{FF2B5EF4-FFF2-40B4-BE49-F238E27FC236}">
                <a16:creationId xmlns:a16="http://schemas.microsoft.com/office/drawing/2014/main" id="{E01F3ED2-AE21-1C55-0E68-6104158164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22328" y="1418782"/>
            <a:ext cx="633914" cy="633914"/>
          </a:xfrm>
          <a:prstGeom prst="rect">
            <a:avLst/>
          </a:prstGeom>
        </p:spPr>
      </p:pic>
      <p:pic>
        <p:nvPicPr>
          <p:cNvPr id="5" name="Graphic 4" descr="Excellent with solid fill">
            <a:extLst>
              <a:ext uri="{FF2B5EF4-FFF2-40B4-BE49-F238E27FC236}">
                <a16:creationId xmlns:a16="http://schemas.microsoft.com/office/drawing/2014/main" id="{1D6744AF-1AB2-C6AA-B824-96D50611E4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73211" y="3958223"/>
            <a:ext cx="749373" cy="749373"/>
          </a:xfrm>
          <a:prstGeom prst="rect">
            <a:avLst/>
          </a:prstGeom>
        </p:spPr>
      </p:pic>
    </p:spTree>
    <p:extLst>
      <p:ext uri="{BB962C8B-B14F-4D97-AF65-F5344CB8AC3E}">
        <p14:creationId xmlns:p14="http://schemas.microsoft.com/office/powerpoint/2010/main" val="2502899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4B423-EC38-4290-4E12-C019037CBDAE}"/>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50480FCB-8E58-9056-E606-386140EF3AAF}"/>
              </a:ext>
            </a:extLst>
          </p:cNvPr>
          <p:cNvSpPr/>
          <p:nvPr/>
        </p:nvSpPr>
        <p:spPr>
          <a:xfrm>
            <a:off x="1225518" y="1303356"/>
            <a:ext cx="10029647" cy="319244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A9F7C8D-1982-18EB-DDBC-D62022B4F0DC}"/>
              </a:ext>
            </a:extLst>
          </p:cNvPr>
          <p:cNvSpPr txBox="1">
            <a:spLocks/>
          </p:cNvSpPr>
          <p:nvPr/>
        </p:nvSpPr>
        <p:spPr>
          <a:xfrm>
            <a:off x="1991846" y="1456158"/>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200" b="1" dirty="0">
                <a:solidFill>
                  <a:srgbClr val="E96751"/>
                </a:solidFill>
              </a:rPr>
              <a:t>Tip: </a:t>
            </a:r>
            <a:r>
              <a:rPr lang="en-US" sz="2200" dirty="0">
                <a:solidFill>
                  <a:srgbClr val="494949"/>
                </a:solidFill>
              </a:rPr>
              <a:t>Successful projects often </a:t>
            </a:r>
            <a:r>
              <a:rPr lang="en-US" sz="2200" b="1" dirty="0">
                <a:solidFill>
                  <a:srgbClr val="494949"/>
                </a:solidFill>
              </a:rPr>
              <a:t>mix funds</a:t>
            </a:r>
            <a:r>
              <a:rPr lang="en-US" sz="2200" dirty="0">
                <a:solidFill>
                  <a:srgbClr val="494949"/>
                </a:solidFill>
              </a:rPr>
              <a:t>. For instance, a glamping site might combine a </a:t>
            </a:r>
            <a:r>
              <a:rPr lang="en-US" sz="2200" b="1" dirty="0">
                <a:solidFill>
                  <a:srgbClr val="494949"/>
                </a:solidFill>
              </a:rPr>
              <a:t>30% RIF grant </a:t>
            </a:r>
            <a:r>
              <a:rPr lang="en-US" sz="2200" dirty="0">
                <a:solidFill>
                  <a:srgbClr val="494949"/>
                </a:solidFill>
              </a:rPr>
              <a:t>with a bank loan (possibly backed by a </a:t>
            </a:r>
            <a:r>
              <a:rPr lang="en-US" sz="2200" i="1" dirty="0" err="1">
                <a:solidFill>
                  <a:srgbClr val="494949"/>
                </a:solidFill>
              </a:rPr>
              <a:t>confederatie</a:t>
            </a:r>
            <a:r>
              <a:rPr lang="en-US" sz="2200" dirty="0">
                <a:solidFill>
                  <a:srgbClr val="494949"/>
                </a:solidFill>
              </a:rPr>
              <a:t> guarantee) and some owner equity. </a:t>
            </a:r>
          </a:p>
          <a:p>
            <a:pPr marL="0" indent="0">
              <a:spcAft>
                <a:spcPts val="1200"/>
              </a:spcAft>
            </a:pPr>
            <a:r>
              <a:rPr lang="en-US" sz="2200" dirty="0">
                <a:solidFill>
                  <a:srgbClr val="494949"/>
                </a:solidFill>
              </a:rPr>
              <a:t>Keep a </a:t>
            </a:r>
            <a:r>
              <a:rPr lang="en-US" sz="2200" b="1" dirty="0">
                <a:solidFill>
                  <a:srgbClr val="494949"/>
                </a:solidFill>
              </a:rPr>
              <a:t>clear business plan </a:t>
            </a:r>
            <a:r>
              <a:rPr lang="en-US" sz="2200" dirty="0">
                <a:solidFill>
                  <a:srgbClr val="494949"/>
                </a:solidFill>
              </a:rPr>
              <a:t>and </a:t>
            </a:r>
            <a:r>
              <a:rPr lang="en-US" sz="2200" b="1" dirty="0">
                <a:solidFill>
                  <a:srgbClr val="494949"/>
                </a:solidFill>
              </a:rPr>
              <a:t>account for matching funds. </a:t>
            </a:r>
            <a:r>
              <a:rPr lang="en-US" sz="2200" dirty="0">
                <a:solidFill>
                  <a:srgbClr val="494949"/>
                </a:solidFill>
              </a:rPr>
              <a:t>Engage with your local LAG or economic development office early. </a:t>
            </a:r>
          </a:p>
          <a:p>
            <a:pPr marL="0" indent="0">
              <a:spcAft>
                <a:spcPts val="1200"/>
              </a:spcAft>
            </a:pPr>
            <a:r>
              <a:rPr lang="en-US" sz="2200" dirty="0">
                <a:solidFill>
                  <a:srgbClr val="494949"/>
                </a:solidFill>
              </a:rPr>
              <a:t>Finally, highlight your sustainability angle: many funds </a:t>
            </a:r>
            <a:r>
              <a:rPr lang="en-US" sz="2200" dirty="0" err="1">
                <a:solidFill>
                  <a:srgbClr val="494949"/>
                </a:solidFill>
              </a:rPr>
              <a:t>favour</a:t>
            </a:r>
            <a:r>
              <a:rPr lang="en-US" sz="2200" dirty="0">
                <a:solidFill>
                  <a:srgbClr val="494949"/>
                </a:solidFill>
              </a:rPr>
              <a:t> energy efficiency, nature conservation, or community benefit.</a:t>
            </a:r>
          </a:p>
          <a:p>
            <a:pPr marL="0" indent="0">
              <a:spcAft>
                <a:spcPts val="1200"/>
              </a:spcAft>
            </a:pPr>
            <a:endParaRPr lang="en-US" sz="2200" dirty="0">
              <a:solidFill>
                <a:srgbClr val="494949"/>
              </a:solidFill>
            </a:endParaRPr>
          </a:p>
        </p:txBody>
      </p:sp>
      <p:sp>
        <p:nvSpPr>
          <p:cNvPr id="33" name="Freeform 28">
            <a:extLst>
              <a:ext uri="{FF2B5EF4-FFF2-40B4-BE49-F238E27FC236}">
                <a16:creationId xmlns:a16="http://schemas.microsoft.com/office/drawing/2014/main" id="{4F565709-2119-1022-781B-2BC51134E028}"/>
              </a:ext>
            </a:extLst>
          </p:cNvPr>
          <p:cNvSpPr/>
          <p:nvPr/>
        </p:nvSpPr>
        <p:spPr>
          <a:xfrm>
            <a:off x="-15513" y="109727"/>
            <a:ext cx="8026038"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3B3D3EF-061E-BF27-8F26-7AB0F56F8C6B}"/>
              </a:ext>
            </a:extLst>
          </p:cNvPr>
          <p:cNvSpPr txBox="1">
            <a:spLocks/>
          </p:cNvSpPr>
          <p:nvPr/>
        </p:nvSpPr>
        <p:spPr>
          <a:xfrm>
            <a:off x="459585" y="233266"/>
            <a:ext cx="61554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Private Financing &amp; Industry Support</a:t>
            </a:r>
          </a:p>
        </p:txBody>
      </p:sp>
      <p:cxnSp>
        <p:nvCxnSpPr>
          <p:cNvPr id="16" name="Straight Connector 15">
            <a:extLst>
              <a:ext uri="{FF2B5EF4-FFF2-40B4-BE49-F238E27FC236}">
                <a16:creationId xmlns:a16="http://schemas.microsoft.com/office/drawing/2014/main" id="{516FCCC3-7A66-7FF0-85EE-16E26DC8C8C9}"/>
              </a:ext>
            </a:extLst>
          </p:cNvPr>
          <p:cNvCxnSpPr/>
          <p:nvPr/>
        </p:nvCxnSpPr>
        <p:spPr>
          <a:xfrm>
            <a:off x="470099" y="2537188"/>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8" name="Graphic 7" descr="Lights On with solid fill">
            <a:extLst>
              <a:ext uri="{FF2B5EF4-FFF2-40B4-BE49-F238E27FC236}">
                <a16:creationId xmlns:a16="http://schemas.microsoft.com/office/drawing/2014/main" id="{988E36F9-957D-EB15-4767-09BFFC264A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3156" y="1456158"/>
            <a:ext cx="608690" cy="608690"/>
          </a:xfrm>
          <a:prstGeom prst="rect">
            <a:avLst/>
          </a:prstGeom>
        </p:spPr>
      </p:pic>
      <p:pic>
        <p:nvPicPr>
          <p:cNvPr id="10" name="Picture 9" descr="A house with snow on the ground&#10;&#10;AI-generated content may be incorrect.">
            <a:extLst>
              <a:ext uri="{FF2B5EF4-FFF2-40B4-BE49-F238E27FC236}">
                <a16:creationId xmlns:a16="http://schemas.microsoft.com/office/drawing/2014/main" id="{59454CD3-5174-302A-557C-0AE1EAD80F4A}"/>
              </a:ext>
            </a:extLst>
          </p:cNvPr>
          <p:cNvPicPr>
            <a:picLocks noChangeAspect="1"/>
          </p:cNvPicPr>
          <p:nvPr/>
        </p:nvPicPr>
        <p:blipFill>
          <a:blip r:embed="rId5"/>
          <a:srcRect t="19744" b="17572"/>
          <a:stretch>
            <a:fillRect/>
          </a:stretch>
        </p:blipFill>
        <p:spPr>
          <a:xfrm>
            <a:off x="0" y="4710433"/>
            <a:ext cx="5273313" cy="2140781"/>
          </a:xfrm>
          <a:prstGeom prst="rect">
            <a:avLst/>
          </a:prstGeom>
        </p:spPr>
      </p:pic>
      <p:pic>
        <p:nvPicPr>
          <p:cNvPr id="12" name="Picture 11" descr="A triangular shaped house with a roof&#10;&#10;AI-generated content may be incorrect.">
            <a:extLst>
              <a:ext uri="{FF2B5EF4-FFF2-40B4-BE49-F238E27FC236}">
                <a16:creationId xmlns:a16="http://schemas.microsoft.com/office/drawing/2014/main" id="{F4C1DEC3-F3D9-083D-327F-746FFA6539E7}"/>
              </a:ext>
            </a:extLst>
          </p:cNvPr>
          <p:cNvPicPr>
            <a:picLocks noChangeAspect="1"/>
          </p:cNvPicPr>
          <p:nvPr/>
        </p:nvPicPr>
        <p:blipFill>
          <a:blip r:embed="rId6"/>
          <a:stretch>
            <a:fillRect/>
          </a:stretch>
        </p:blipFill>
        <p:spPr>
          <a:xfrm>
            <a:off x="8386168" y="4717219"/>
            <a:ext cx="3805832" cy="2140781"/>
          </a:xfrm>
          <a:prstGeom prst="rect">
            <a:avLst/>
          </a:prstGeom>
        </p:spPr>
      </p:pic>
      <p:pic>
        <p:nvPicPr>
          <p:cNvPr id="14" name="Picture 13" descr="A living room with a view of the ocean&#10;&#10;AI-generated content may be incorrect.">
            <a:extLst>
              <a:ext uri="{FF2B5EF4-FFF2-40B4-BE49-F238E27FC236}">
                <a16:creationId xmlns:a16="http://schemas.microsoft.com/office/drawing/2014/main" id="{A138A22E-6752-465E-E278-88CC61F323BA}"/>
              </a:ext>
            </a:extLst>
          </p:cNvPr>
          <p:cNvPicPr>
            <a:picLocks noChangeAspect="1"/>
          </p:cNvPicPr>
          <p:nvPr/>
        </p:nvPicPr>
        <p:blipFill>
          <a:blip r:embed="rId7"/>
          <a:stretch>
            <a:fillRect/>
          </a:stretch>
        </p:blipFill>
        <p:spPr>
          <a:xfrm>
            <a:off x="5018279" y="4710432"/>
            <a:ext cx="3364245" cy="2140781"/>
          </a:xfrm>
          <a:prstGeom prst="rect">
            <a:avLst/>
          </a:prstGeom>
        </p:spPr>
      </p:pic>
    </p:spTree>
    <p:extLst>
      <p:ext uri="{BB962C8B-B14F-4D97-AF65-F5344CB8AC3E}">
        <p14:creationId xmlns:p14="http://schemas.microsoft.com/office/powerpoint/2010/main" val="1877595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B50EB-90F8-14D5-AE06-9857619FEF80}"/>
            </a:ext>
          </a:extLst>
        </p:cNvPr>
        <p:cNvGrpSpPr/>
        <p:nvPr/>
      </p:nvGrpSpPr>
      <p:grpSpPr>
        <a:xfrm>
          <a:off x="0" y="0"/>
          <a:ext cx="0" cy="0"/>
          <a:chOff x="0" y="0"/>
          <a:chExt cx="0" cy="0"/>
        </a:xfrm>
      </p:grpSpPr>
      <p:pic>
        <p:nvPicPr>
          <p:cNvPr id="11" name="Picture 10" descr="A glass globe with a green planet inside&#10;&#10;AI-generated content may be incorrect.">
            <a:extLst>
              <a:ext uri="{FF2B5EF4-FFF2-40B4-BE49-F238E27FC236}">
                <a16:creationId xmlns:a16="http://schemas.microsoft.com/office/drawing/2014/main" id="{8BF7569E-90CC-023D-0801-AF4AAB5610BB}"/>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37522" y="641801"/>
            <a:ext cx="9635253" cy="6111423"/>
          </a:xfrm>
          <a:prstGeom prst="flowChartAlternateProcess">
            <a:avLst/>
          </a:prstGeom>
        </p:spPr>
      </p:pic>
      <p:sp>
        <p:nvSpPr>
          <p:cNvPr id="8" name="Text Placeholder 4">
            <a:extLst>
              <a:ext uri="{FF2B5EF4-FFF2-40B4-BE49-F238E27FC236}">
                <a16:creationId xmlns:a16="http://schemas.microsoft.com/office/drawing/2014/main" id="{3C088B4A-381A-8A23-A88C-F2E6B1CDD27F}"/>
              </a:ext>
            </a:extLst>
          </p:cNvPr>
          <p:cNvSpPr txBox="1">
            <a:spLocks/>
          </p:cNvSpPr>
          <p:nvPr/>
        </p:nvSpPr>
        <p:spPr>
          <a:xfrm>
            <a:off x="1419225" y="4038600"/>
            <a:ext cx="7848600" cy="34918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12700">
                  <a:solidFill>
                    <a:schemeClr val="accent1"/>
                  </a:solidFill>
                  <a:prstDash val="solid"/>
                </a:ln>
                <a:solidFill>
                  <a:schemeClr val="bg1"/>
                </a:solidFill>
                <a:effectLst>
                  <a:outerShdw dist="38100" dir="2640000" algn="bl" rotWithShape="0">
                    <a:schemeClr val="accent1"/>
                  </a:outerShdw>
                </a:effectLst>
              </a:rPr>
              <a:t>Green Funding for Rural Alternative Tourism Accommodation</a:t>
            </a:r>
            <a:endParaRPr lang="en-IE" sz="5400" b="1" dirty="0">
              <a:ln w="12700">
                <a:solidFill>
                  <a:schemeClr val="accent1"/>
                </a:solidFill>
                <a:prstDash val="solid"/>
              </a:ln>
              <a:solidFill>
                <a:schemeClr val="bg1"/>
              </a:solidFill>
              <a:effectLst>
                <a:outerShdw dist="38100" dir="2640000" algn="bl" rotWithShape="0">
                  <a:schemeClr val="accent1"/>
                </a:outerShdw>
              </a:effectLst>
            </a:endParaRPr>
          </a:p>
        </p:txBody>
      </p:sp>
    </p:spTree>
    <p:extLst>
      <p:ext uri="{BB962C8B-B14F-4D97-AF65-F5344CB8AC3E}">
        <p14:creationId xmlns:p14="http://schemas.microsoft.com/office/powerpoint/2010/main" val="2375421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51685-2D40-D003-A689-ECBC237556F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9446C11-4D13-C621-CFA1-361873B3017D}"/>
              </a:ext>
            </a:extLst>
          </p:cNvPr>
          <p:cNvSpPr>
            <a:spLocks noGrp="1"/>
          </p:cNvSpPr>
          <p:nvPr>
            <p:ph type="body" sz="quarter" idx="18"/>
          </p:nvPr>
        </p:nvSpPr>
        <p:spPr>
          <a:xfrm>
            <a:off x="798381" y="988429"/>
            <a:ext cx="10784019" cy="3849918"/>
          </a:xfrm>
        </p:spPr>
        <p:txBody>
          <a:bodyPr/>
          <a:lstStyle/>
          <a:p>
            <a:r>
              <a:rPr lang="en-US" b="1" dirty="0"/>
              <a:t>Thinking of going green with your rural tourism business?</a:t>
            </a:r>
            <a:r>
              <a:rPr lang="en-US" dirty="0"/>
              <a:t> Whether you're running a glamping site, eco-lodge, or farm stay, countries like </a:t>
            </a:r>
            <a:r>
              <a:rPr lang="en-US" b="1" dirty="0"/>
              <a:t>Ireland, Slovenia, Iceland, the Netherlands, and Italy</a:t>
            </a:r>
            <a:r>
              <a:rPr lang="en-US" dirty="0"/>
              <a:t> all offer </a:t>
            </a:r>
            <a:r>
              <a:rPr lang="en-US" i="1" dirty="0"/>
              <a:t>green grants and loans</a:t>
            </a:r>
            <a:r>
              <a:rPr lang="en-US" dirty="0"/>
              <a:t> to help small tourism businesses become more sustainable.</a:t>
            </a:r>
          </a:p>
          <a:p>
            <a:r>
              <a:rPr lang="en-US" dirty="0"/>
              <a:t>You can get funding for upgrades like </a:t>
            </a:r>
            <a:r>
              <a:rPr lang="en-US" b="1" dirty="0"/>
              <a:t>solar panels, insulation, heat pumps, or even eco-certifications</a:t>
            </a:r>
            <a:r>
              <a:rPr lang="en-US" dirty="0"/>
              <a:t>. </a:t>
            </a:r>
          </a:p>
          <a:p>
            <a:r>
              <a:rPr lang="en-US" b="1" dirty="0">
                <a:solidFill>
                  <a:srgbClr val="E96751"/>
                </a:solidFill>
              </a:rPr>
              <a:t>For example, </a:t>
            </a:r>
            <a:r>
              <a:rPr lang="en-US" dirty="0"/>
              <a:t>Ireland’s SEAI offers grants for energy upgrades, Slovenia’s Eco Fund supports green renovations, and Italy has a €500 million fund to make tourism more sustainable. In Iceland, rural guesthouses can apply for regional development or innovation funds, while the Netherlands offers generous tax breaks and subsidies for energy-efficient improvements.</a:t>
            </a:r>
          </a:p>
          <a:p>
            <a:r>
              <a:rPr lang="en-US" dirty="0"/>
              <a:t>Going green isn’t just good for the planet — it also cuts your energy bills, boosts your reputation with eco-conscious guests, and future-proofs your business. And best of all? Many of these schemes are tailored for small, rural tourism accommodations just like yours.</a:t>
            </a:r>
          </a:p>
          <a:p>
            <a:r>
              <a:rPr lang="en-US" dirty="0"/>
              <a:t>Let’s explore what’s out there and how you can tap into these great opportunities!</a:t>
            </a:r>
          </a:p>
          <a:p>
            <a:endParaRPr lang="en-IE" dirty="0"/>
          </a:p>
        </p:txBody>
      </p:sp>
      <p:sp>
        <p:nvSpPr>
          <p:cNvPr id="3" name="Text Placeholder 2">
            <a:extLst>
              <a:ext uri="{FF2B5EF4-FFF2-40B4-BE49-F238E27FC236}">
                <a16:creationId xmlns:a16="http://schemas.microsoft.com/office/drawing/2014/main" id="{645DF99F-6FB6-2346-9A2A-D543B923FCFC}"/>
              </a:ext>
            </a:extLst>
          </p:cNvPr>
          <p:cNvSpPr>
            <a:spLocks noGrp="1"/>
          </p:cNvSpPr>
          <p:nvPr>
            <p:ph type="body" sz="quarter" idx="16"/>
          </p:nvPr>
        </p:nvSpPr>
        <p:spPr>
          <a:xfrm>
            <a:off x="798381" y="499100"/>
            <a:ext cx="10595237" cy="803654"/>
          </a:xfrm>
        </p:spPr>
        <p:txBody>
          <a:bodyPr/>
          <a:lstStyle/>
          <a:p>
            <a:r>
              <a:rPr lang="en-US" dirty="0"/>
              <a:t>Green Funding for Rural Alternative Tourism Accommodation</a:t>
            </a:r>
            <a:endParaRPr lang="en-IE" dirty="0"/>
          </a:p>
          <a:p>
            <a:endParaRPr lang="en-IE" dirty="0"/>
          </a:p>
        </p:txBody>
      </p:sp>
    </p:spTree>
    <p:extLst>
      <p:ext uri="{BB962C8B-B14F-4D97-AF65-F5344CB8AC3E}">
        <p14:creationId xmlns:p14="http://schemas.microsoft.com/office/powerpoint/2010/main" val="3369796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2083C-730D-D8B8-FC29-DC9626D678E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12FA9D8-213A-634C-55EF-0347D7A49E13}"/>
              </a:ext>
            </a:extLst>
          </p:cNvPr>
          <p:cNvSpPr>
            <a:spLocks noGrp="1"/>
          </p:cNvSpPr>
          <p:nvPr>
            <p:ph type="body" sz="quarter" idx="18"/>
          </p:nvPr>
        </p:nvSpPr>
        <p:spPr>
          <a:xfrm>
            <a:off x="3719549" y="1152196"/>
            <a:ext cx="7491376" cy="3849918"/>
          </a:xfrm>
        </p:spPr>
        <p:txBody>
          <a:bodyPr/>
          <a:lstStyle/>
          <a:p>
            <a:r>
              <a:rPr lang="en-US" sz="2800" b="1" dirty="0">
                <a:solidFill>
                  <a:srgbClr val="EC7C69"/>
                </a:solidFill>
                <a:hlinkClick r:id="rId2">
                  <a:extLst>
                    <a:ext uri="{A12FA001-AC4F-418D-AE19-62706E023703}">
                      <ahyp:hlinkClr xmlns:ahyp="http://schemas.microsoft.com/office/drawing/2018/hyperlinkcolor" val="tx"/>
                    </a:ext>
                  </a:extLst>
                </a:hlinkClick>
              </a:rPr>
              <a:t>ISDE Grant – Sustainable Energy Investment Subsidy</a:t>
            </a:r>
            <a:r>
              <a:rPr lang="en-US" sz="2800" b="1" dirty="0">
                <a:solidFill>
                  <a:srgbClr val="EC7C69"/>
                </a:solidFill>
              </a:rPr>
              <a:t>: </a:t>
            </a:r>
          </a:p>
          <a:p>
            <a:r>
              <a:rPr lang="en-US" dirty="0"/>
              <a:t>Helps businesses install </a:t>
            </a:r>
            <a:r>
              <a:rPr lang="en-US" b="1" dirty="0"/>
              <a:t>renewable energy systems</a:t>
            </a:r>
            <a:r>
              <a:rPr lang="en-US" dirty="0"/>
              <a:t>, such as Solar water heaters, heat pumps and biomass boilers. They apply to ISDE for a grant covering up to </a:t>
            </a:r>
            <a:r>
              <a:rPr lang="en-US" b="1" dirty="0"/>
              <a:t>30–40% of the installation costs</a:t>
            </a:r>
            <a:r>
              <a:rPr lang="en-US" dirty="0"/>
              <a:t>.</a:t>
            </a:r>
          </a:p>
          <a:p>
            <a:r>
              <a:rPr lang="en-US" b="1" dirty="0"/>
              <a:t>Suitable for Alternative Tourism Accommodations:</a:t>
            </a:r>
            <a:br>
              <a:rPr lang="en-US" dirty="0"/>
            </a:br>
            <a:r>
              <a:rPr lang="en-US" dirty="0"/>
              <a:t>SMEs, including </a:t>
            </a:r>
            <a:r>
              <a:rPr lang="en-US" b="1" dirty="0"/>
              <a:t>farm B&amp;Bs</a:t>
            </a:r>
            <a:r>
              <a:rPr lang="en-US" dirty="0"/>
              <a:t>, </a:t>
            </a:r>
            <a:r>
              <a:rPr lang="en-US" b="1" dirty="0"/>
              <a:t>small hotels</a:t>
            </a:r>
            <a:r>
              <a:rPr lang="en-US" dirty="0"/>
              <a:t>, and </a:t>
            </a:r>
            <a:r>
              <a:rPr lang="en-US" b="1" dirty="0"/>
              <a:t>glamping sites</a:t>
            </a:r>
            <a:r>
              <a:rPr lang="en-US" dirty="0"/>
              <a:t>.</a:t>
            </a:r>
          </a:p>
          <a:p>
            <a:r>
              <a:rPr lang="en-US" b="1" dirty="0"/>
              <a:t>Note: </a:t>
            </a:r>
            <a:r>
              <a:rPr lang="en-US" dirty="0"/>
              <a:t>You </a:t>
            </a:r>
            <a:r>
              <a:rPr lang="en-US" b="1" dirty="0"/>
              <a:t>must apply before purchase or installation</a:t>
            </a:r>
            <a:r>
              <a:rPr lang="en-US" dirty="0"/>
              <a:t>.</a:t>
            </a:r>
          </a:p>
          <a:p>
            <a:r>
              <a:rPr lang="en-US" b="1" dirty="0">
                <a:solidFill>
                  <a:srgbClr val="E96751"/>
                </a:solidFill>
              </a:rPr>
              <a:t>Example</a:t>
            </a:r>
            <a:r>
              <a:rPr lang="en-US" dirty="0">
                <a:solidFill>
                  <a:srgbClr val="E96751"/>
                </a:solidFill>
              </a:rPr>
              <a:t>: </a:t>
            </a:r>
            <a:r>
              <a:rPr lang="en-US" dirty="0"/>
              <a:t>A rural eco-lodge installs heat pumps and solar water heating to reduce gas use. </a:t>
            </a:r>
            <a:r>
              <a:rPr lang="en-US" b="1" dirty="0"/>
              <a:t>More info &amp; how to apply</a:t>
            </a:r>
            <a:r>
              <a:rPr lang="en-US" dirty="0"/>
              <a:t>:</a:t>
            </a:r>
            <a:br>
              <a:rPr lang="en-US" dirty="0"/>
            </a:br>
            <a:endParaRPr lang="en-US" dirty="0"/>
          </a:p>
          <a:p>
            <a:r>
              <a:rPr lang="en-US" dirty="0">
                <a:solidFill>
                  <a:srgbClr val="E96751"/>
                </a:solidFill>
                <a:hlinkClick r:id="rId3">
                  <a:extLst>
                    <a:ext uri="{A12FA001-AC4F-418D-AE19-62706E023703}">
                      <ahyp:hlinkClr xmlns:ahyp="http://schemas.microsoft.com/office/drawing/2018/hyperlinkcolor" val="tx"/>
                    </a:ext>
                  </a:extLst>
                </a:hlinkClick>
              </a:rPr>
              <a:t>Official Application Portal (RVO)</a:t>
            </a:r>
            <a:endParaRPr lang="en-US" dirty="0">
              <a:solidFill>
                <a:srgbClr val="E96751"/>
              </a:solidFill>
            </a:endParaRPr>
          </a:p>
          <a:p>
            <a:endParaRPr lang="en-IE" dirty="0"/>
          </a:p>
        </p:txBody>
      </p:sp>
      <p:sp>
        <p:nvSpPr>
          <p:cNvPr id="5" name="Text Placeholder 4">
            <a:extLst>
              <a:ext uri="{FF2B5EF4-FFF2-40B4-BE49-F238E27FC236}">
                <a16:creationId xmlns:a16="http://schemas.microsoft.com/office/drawing/2014/main" id="{373D399B-6F37-1683-143B-528F00DA074B}"/>
              </a:ext>
            </a:extLst>
          </p:cNvPr>
          <p:cNvSpPr>
            <a:spLocks noGrp="1"/>
          </p:cNvSpPr>
          <p:nvPr>
            <p:ph type="body" sz="quarter" idx="16"/>
          </p:nvPr>
        </p:nvSpPr>
        <p:spPr>
          <a:xfrm>
            <a:off x="3576674" y="537747"/>
            <a:ext cx="10595237" cy="803654"/>
          </a:xfrm>
        </p:spPr>
        <p:txBody>
          <a:bodyPr/>
          <a:lstStyle/>
          <a:p>
            <a:r>
              <a:rPr lang="en-IE" sz="3400" dirty="0">
                <a:solidFill>
                  <a:srgbClr val="00B050"/>
                </a:solidFill>
              </a:rPr>
              <a:t>Green Grants and Funding </a:t>
            </a:r>
            <a:r>
              <a:rPr lang="en-IE" sz="3400" b="0" dirty="0">
                <a:solidFill>
                  <a:srgbClr val="00B050"/>
                </a:solidFill>
              </a:rPr>
              <a:t>(Netherlands)</a:t>
            </a:r>
          </a:p>
        </p:txBody>
      </p:sp>
      <p:pic>
        <p:nvPicPr>
          <p:cNvPr id="8" name="Picture 7">
            <a:extLst>
              <a:ext uri="{FF2B5EF4-FFF2-40B4-BE49-F238E27FC236}">
                <a16:creationId xmlns:a16="http://schemas.microsoft.com/office/drawing/2014/main" id="{0A92E2A2-A704-6EA3-DE52-C547C1F1356D}"/>
              </a:ext>
            </a:extLst>
          </p:cNvPr>
          <p:cNvPicPr>
            <a:picLocks noChangeAspect="1"/>
          </p:cNvPicPr>
          <p:nvPr/>
        </p:nvPicPr>
        <p:blipFill>
          <a:blip r:embed="rId4"/>
          <a:srcRect l="6887" b="2757"/>
          <a:stretch>
            <a:fillRect/>
          </a:stretch>
        </p:blipFill>
        <p:spPr>
          <a:xfrm>
            <a:off x="584034" y="2045705"/>
            <a:ext cx="2071583" cy="3631196"/>
          </a:xfrm>
          <a:prstGeom prst="rect">
            <a:avLst/>
          </a:prstGeom>
        </p:spPr>
      </p:pic>
      <p:pic>
        <p:nvPicPr>
          <p:cNvPr id="10" name="Picture 9" descr="A red white and blue flag&#10;&#10;AI-generated content may be incorrect.">
            <a:extLst>
              <a:ext uri="{FF2B5EF4-FFF2-40B4-BE49-F238E27FC236}">
                <a16:creationId xmlns:a16="http://schemas.microsoft.com/office/drawing/2014/main" id="{E14E013D-EDF5-A316-9273-50C3E6CD0EF5}"/>
              </a:ext>
            </a:extLst>
          </p:cNvPr>
          <p:cNvPicPr>
            <a:picLocks noChangeAspect="1"/>
          </p:cNvPicPr>
          <p:nvPr/>
        </p:nvPicPr>
        <p:blipFill>
          <a:blip r:embed="rId5"/>
          <a:stretch>
            <a:fillRect/>
          </a:stretch>
        </p:blipFill>
        <p:spPr>
          <a:xfrm>
            <a:off x="584034" y="525462"/>
            <a:ext cx="2160000" cy="1440000"/>
          </a:xfrm>
          <a:prstGeom prst="rect">
            <a:avLst/>
          </a:prstGeom>
        </p:spPr>
      </p:pic>
      <p:grpSp>
        <p:nvGrpSpPr>
          <p:cNvPr id="2" name="Group 1">
            <a:extLst>
              <a:ext uri="{FF2B5EF4-FFF2-40B4-BE49-F238E27FC236}">
                <a16:creationId xmlns:a16="http://schemas.microsoft.com/office/drawing/2014/main" id="{15C30DB0-E627-4F16-D71A-9D640469AE99}"/>
              </a:ext>
            </a:extLst>
          </p:cNvPr>
          <p:cNvGrpSpPr/>
          <p:nvPr/>
        </p:nvGrpSpPr>
        <p:grpSpPr>
          <a:xfrm>
            <a:off x="2942892" y="1134770"/>
            <a:ext cx="720674" cy="861774"/>
            <a:chOff x="1015048" y="996928"/>
            <a:chExt cx="1016952" cy="1216059"/>
          </a:xfrm>
        </p:grpSpPr>
        <p:sp>
          <p:nvSpPr>
            <p:cNvPr id="3" name="Oval 2">
              <a:extLst>
                <a:ext uri="{FF2B5EF4-FFF2-40B4-BE49-F238E27FC236}">
                  <a16:creationId xmlns:a16="http://schemas.microsoft.com/office/drawing/2014/main" id="{F061877B-69CC-1864-E1B6-0D6CB33F565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5C0996B7-25A9-E538-1824-B6B7BAD13316}"/>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2502078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43D28-7D29-6C65-88E7-B15ACD51C45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C5AEB47-9984-696B-176A-8FC802557BF2}"/>
              </a:ext>
            </a:extLst>
          </p:cNvPr>
          <p:cNvSpPr>
            <a:spLocks noGrp="1"/>
          </p:cNvSpPr>
          <p:nvPr>
            <p:ph type="body" sz="quarter" idx="18"/>
          </p:nvPr>
        </p:nvSpPr>
        <p:spPr>
          <a:xfrm>
            <a:off x="4324350" y="437155"/>
            <a:ext cx="7283616" cy="3849918"/>
          </a:xfrm>
        </p:spPr>
        <p:txBody>
          <a:bodyPr/>
          <a:lstStyle/>
          <a:p>
            <a:r>
              <a:rPr lang="en-IE" sz="2800" b="1" dirty="0">
                <a:solidFill>
                  <a:srgbClr val="EC7C69"/>
                </a:solidFill>
                <a:hlinkClick r:id="rId2">
                  <a:extLst>
                    <a:ext uri="{A12FA001-AC4F-418D-AE19-62706E023703}">
                      <ahyp:hlinkClr xmlns:ahyp="http://schemas.microsoft.com/office/drawing/2018/hyperlinkcolor" val="tx"/>
                    </a:ext>
                  </a:extLst>
                </a:hlinkClick>
              </a:rPr>
              <a:t>Environmental Investment Allowance (MIA) &amp; VAMIL</a:t>
            </a:r>
            <a:r>
              <a:rPr lang="en-IE" sz="2800" b="1" dirty="0">
                <a:solidFill>
                  <a:srgbClr val="EC7C69"/>
                </a:solidFill>
              </a:rPr>
              <a:t> </a:t>
            </a:r>
          </a:p>
          <a:p>
            <a:r>
              <a:rPr lang="en-IE" dirty="0"/>
              <a:t>Provides </a:t>
            </a:r>
            <a:r>
              <a:rPr lang="en-US" dirty="0"/>
              <a:t>Tax benefits for </a:t>
            </a:r>
            <a:r>
              <a:rPr lang="en-US" b="1" dirty="0"/>
              <a:t>green investments</a:t>
            </a:r>
            <a:r>
              <a:rPr lang="en-US" dirty="0"/>
              <a:t>, such as thermal insulation, solar panels,  green roofs and sustainable construction methods. </a:t>
            </a:r>
            <a:r>
              <a:rPr lang="en-IE" dirty="0"/>
              <a:t>For more environmentally impactful upgrades, like composting toilets and water recycling.</a:t>
            </a:r>
          </a:p>
          <a:p>
            <a:r>
              <a:rPr lang="en-IE" b="1" dirty="0">
                <a:solidFill>
                  <a:srgbClr val="E96751"/>
                </a:solidFill>
              </a:rPr>
              <a:t>Example</a:t>
            </a:r>
            <a:r>
              <a:rPr lang="en-IE" dirty="0">
                <a:solidFill>
                  <a:srgbClr val="E96751"/>
                </a:solidFill>
              </a:rPr>
              <a:t>: </a:t>
            </a:r>
            <a:r>
              <a:rPr lang="en-IE" dirty="0"/>
              <a:t>A sustainable retreat installs a greywater system and natural building materials.</a:t>
            </a:r>
          </a:p>
          <a:p>
            <a:pPr marL="342900" indent="-342900">
              <a:buFont typeface="Wingdings" panose="05000000000000000000" pitchFamily="2" charset="2"/>
              <a:buChar char="v"/>
            </a:pPr>
            <a:r>
              <a:rPr lang="en-US" b="1" dirty="0"/>
              <a:t>MIA</a:t>
            </a:r>
            <a:r>
              <a:rPr lang="en-US" dirty="0"/>
              <a:t> lets you deduct up to </a:t>
            </a:r>
            <a:r>
              <a:rPr lang="en-US" b="1" dirty="0"/>
              <a:t>45% of eligible investments</a:t>
            </a:r>
            <a:r>
              <a:rPr lang="en-US" dirty="0"/>
              <a:t> from taxable profits.</a:t>
            </a:r>
          </a:p>
          <a:p>
            <a:pPr marL="342900" indent="-342900">
              <a:buFont typeface="Wingdings" panose="05000000000000000000" pitchFamily="2" charset="2"/>
              <a:buChar char="v"/>
            </a:pPr>
            <a:r>
              <a:rPr lang="en-US" b="1" dirty="0"/>
              <a:t>Vamil</a:t>
            </a:r>
            <a:r>
              <a:rPr lang="en-US" dirty="0"/>
              <a:t> lets you </a:t>
            </a:r>
            <a:r>
              <a:rPr lang="en-US" b="1" dirty="0"/>
              <a:t>depreciate 75%</a:t>
            </a:r>
            <a:r>
              <a:rPr lang="en-US" dirty="0"/>
              <a:t> of the investment at a time of your choice.</a:t>
            </a:r>
          </a:p>
          <a:p>
            <a:r>
              <a:rPr lang="en-US" b="1" dirty="0">
                <a:solidFill>
                  <a:srgbClr val="E96751"/>
                </a:solidFill>
              </a:rPr>
              <a:t>Example</a:t>
            </a:r>
            <a:r>
              <a:rPr lang="en-US" dirty="0">
                <a:solidFill>
                  <a:srgbClr val="E96751"/>
                </a:solidFill>
              </a:rPr>
              <a:t>: </a:t>
            </a:r>
            <a:r>
              <a:rPr lang="en-US" dirty="0"/>
              <a:t>An eco-B&amp;B owner upgrades to sustainable timber construction and installs solar panels. They combine ISDE with </a:t>
            </a:r>
            <a:r>
              <a:rPr lang="en-US" b="1" dirty="0"/>
              <a:t>MIA/Vamil</a:t>
            </a:r>
            <a:r>
              <a:rPr lang="en-US" dirty="0"/>
              <a:t> to reduce taxable income and accelerate cost recovery.</a:t>
            </a:r>
          </a:p>
          <a:p>
            <a:endParaRPr lang="en-IE" dirty="0"/>
          </a:p>
        </p:txBody>
      </p:sp>
      <p:pic>
        <p:nvPicPr>
          <p:cNvPr id="8" name="Picture 7">
            <a:extLst>
              <a:ext uri="{FF2B5EF4-FFF2-40B4-BE49-F238E27FC236}">
                <a16:creationId xmlns:a16="http://schemas.microsoft.com/office/drawing/2014/main" id="{E7BF21AA-81AC-3A63-C758-F7FFDCBEF120}"/>
              </a:ext>
            </a:extLst>
          </p:cNvPr>
          <p:cNvPicPr>
            <a:picLocks noChangeAspect="1"/>
          </p:cNvPicPr>
          <p:nvPr/>
        </p:nvPicPr>
        <p:blipFill>
          <a:blip r:embed="rId3"/>
          <a:srcRect l="6887" b="2757"/>
          <a:stretch>
            <a:fillRect/>
          </a:stretch>
        </p:blipFill>
        <p:spPr>
          <a:xfrm>
            <a:off x="806765" y="545135"/>
            <a:ext cx="1944102" cy="3407740"/>
          </a:xfrm>
          <a:prstGeom prst="rect">
            <a:avLst/>
          </a:prstGeom>
        </p:spPr>
      </p:pic>
      <p:grpSp>
        <p:nvGrpSpPr>
          <p:cNvPr id="7" name="Group 6">
            <a:extLst>
              <a:ext uri="{FF2B5EF4-FFF2-40B4-BE49-F238E27FC236}">
                <a16:creationId xmlns:a16="http://schemas.microsoft.com/office/drawing/2014/main" id="{F0BE6EB6-8D3F-81C3-BC7B-854B78E0DD4C}"/>
              </a:ext>
            </a:extLst>
          </p:cNvPr>
          <p:cNvGrpSpPr/>
          <p:nvPr/>
        </p:nvGrpSpPr>
        <p:grpSpPr>
          <a:xfrm>
            <a:off x="3363000" y="437155"/>
            <a:ext cx="720674" cy="861774"/>
            <a:chOff x="1015048" y="996928"/>
            <a:chExt cx="1016952" cy="1216059"/>
          </a:xfrm>
        </p:grpSpPr>
        <p:sp>
          <p:nvSpPr>
            <p:cNvPr id="9" name="Oval 8">
              <a:extLst>
                <a:ext uri="{FF2B5EF4-FFF2-40B4-BE49-F238E27FC236}">
                  <a16:creationId xmlns:a16="http://schemas.microsoft.com/office/drawing/2014/main" id="{C4E4A61A-B3B0-15F2-1075-029C7ED37E1E}"/>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EA362CBC-DFA9-1B8E-80DB-640C94208A20}"/>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
        <p:nvSpPr>
          <p:cNvPr id="12" name="TextBox 11">
            <a:extLst>
              <a:ext uri="{FF2B5EF4-FFF2-40B4-BE49-F238E27FC236}">
                <a16:creationId xmlns:a16="http://schemas.microsoft.com/office/drawing/2014/main" id="{EE90CE2E-9C21-49C5-2E7C-41087532905E}"/>
              </a:ext>
            </a:extLst>
          </p:cNvPr>
          <p:cNvSpPr txBox="1"/>
          <p:nvPr/>
        </p:nvSpPr>
        <p:spPr>
          <a:xfrm>
            <a:off x="1434623" y="4276247"/>
            <a:ext cx="3097811" cy="1477328"/>
          </a:xfrm>
          <a:prstGeom prst="rect">
            <a:avLst/>
          </a:prstGeom>
          <a:noFill/>
        </p:spPr>
        <p:txBody>
          <a:bodyPr wrap="square">
            <a:spAutoFit/>
          </a:bodyPr>
          <a:lstStyle/>
          <a:p>
            <a:r>
              <a:rPr lang="en-US" b="1" i="1" dirty="0">
                <a:solidFill>
                  <a:srgbClr val="494949"/>
                </a:solidFill>
                <a:latin typeface="Google Sans"/>
              </a:rPr>
              <a:t>Recommended Reading</a:t>
            </a:r>
          </a:p>
          <a:p>
            <a:r>
              <a:rPr lang="en-US" dirty="0">
                <a:solidFill>
                  <a:srgbClr val="00B0F0"/>
                </a:solidFill>
                <a:hlinkClick r:id="rId4">
                  <a:extLst>
                    <a:ext uri="{A12FA001-AC4F-418D-AE19-62706E023703}">
                      <ahyp:hlinkClr xmlns:ahyp="http://schemas.microsoft.com/office/drawing/2018/hyperlinkcolor" val="tx"/>
                    </a:ext>
                  </a:extLst>
                </a:hlinkClick>
              </a:rPr>
              <a:t>Investment subsidy for sustainable energy and energy conservation (ISDE) 2025</a:t>
            </a:r>
            <a:endParaRPr lang="en-US" dirty="0">
              <a:solidFill>
                <a:srgbClr val="00B0F0"/>
              </a:solidFill>
            </a:endParaRPr>
          </a:p>
          <a:p>
            <a:endParaRPr lang="en-US" i="0" dirty="0">
              <a:solidFill>
                <a:srgbClr val="00B0F0"/>
              </a:solidFill>
              <a:effectLst/>
            </a:endParaRPr>
          </a:p>
        </p:txBody>
      </p:sp>
      <p:pic>
        <p:nvPicPr>
          <p:cNvPr id="13" name="Picture 12">
            <a:extLst>
              <a:ext uri="{FF2B5EF4-FFF2-40B4-BE49-F238E27FC236}">
                <a16:creationId xmlns:a16="http://schemas.microsoft.com/office/drawing/2014/main" id="{BD1576AF-383C-6F10-CABC-ABDC89DA71C9}"/>
              </a:ext>
            </a:extLst>
          </p:cNvPr>
          <p:cNvPicPr>
            <a:picLocks noChangeAspect="1"/>
          </p:cNvPicPr>
          <p:nvPr/>
        </p:nvPicPr>
        <p:blipFill>
          <a:blip r:embed="rId5"/>
          <a:stretch>
            <a:fillRect/>
          </a:stretch>
        </p:blipFill>
        <p:spPr>
          <a:xfrm>
            <a:off x="584034" y="4491639"/>
            <a:ext cx="850589" cy="846711"/>
          </a:xfrm>
          <a:prstGeom prst="rect">
            <a:avLst/>
          </a:prstGeom>
        </p:spPr>
      </p:pic>
    </p:spTree>
    <p:extLst>
      <p:ext uri="{BB962C8B-B14F-4D97-AF65-F5344CB8AC3E}">
        <p14:creationId xmlns:p14="http://schemas.microsoft.com/office/powerpoint/2010/main" val="2242425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D6EFA-7DCC-919A-5FAC-1B2F0BB8FDE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D3FC3B3-B453-A869-F297-F8684B11C23D}"/>
              </a:ext>
            </a:extLst>
          </p:cNvPr>
          <p:cNvSpPr>
            <a:spLocks noGrp="1"/>
          </p:cNvSpPr>
          <p:nvPr>
            <p:ph type="body" sz="quarter" idx="18"/>
          </p:nvPr>
        </p:nvSpPr>
        <p:spPr>
          <a:xfrm>
            <a:off x="3781425" y="463360"/>
            <a:ext cx="7826541" cy="3849918"/>
          </a:xfrm>
        </p:spPr>
        <p:txBody>
          <a:bodyPr/>
          <a:lstStyle/>
          <a:p>
            <a:r>
              <a:rPr lang="en-US" sz="2800" b="1" dirty="0">
                <a:solidFill>
                  <a:srgbClr val="EC7C69"/>
                </a:solidFill>
                <a:hlinkClick r:id="rId2">
                  <a:extLst>
                    <a:ext uri="{A12FA001-AC4F-418D-AE19-62706E023703}">
                      <ahyp:hlinkClr xmlns:ahyp="http://schemas.microsoft.com/office/drawing/2018/hyperlinkcolor" val="tx"/>
                    </a:ext>
                  </a:extLst>
                </a:hlinkClick>
              </a:rPr>
              <a:t>Province-Level Sustainability and Tourism Grants</a:t>
            </a:r>
            <a:endParaRPr lang="en-US" sz="2800" b="1" dirty="0">
              <a:solidFill>
                <a:srgbClr val="EC7C69"/>
              </a:solidFill>
            </a:endParaRPr>
          </a:p>
          <a:p>
            <a:r>
              <a:rPr lang="en-IE" dirty="0"/>
              <a:t>Supports low-interest loans for sustainable innovation in tourism, energy transition projects, and quality improvement in recreational facilities. </a:t>
            </a:r>
            <a:r>
              <a:rPr lang="en-IE" b="1" dirty="0"/>
              <a:t>Loan size: </a:t>
            </a:r>
            <a:r>
              <a:rPr lang="en-IE" dirty="0"/>
              <a:t>€50,000 – €750,000</a:t>
            </a:r>
          </a:p>
          <a:p>
            <a:r>
              <a:rPr lang="en-IE" b="1" dirty="0">
                <a:solidFill>
                  <a:srgbClr val="E96751"/>
                </a:solidFill>
              </a:rPr>
              <a:t>Example: Zeeland – Leisure Economy Fund (Fonds </a:t>
            </a:r>
            <a:r>
              <a:rPr lang="en-IE" b="1" dirty="0" err="1">
                <a:solidFill>
                  <a:srgbClr val="E96751"/>
                </a:solidFill>
              </a:rPr>
              <a:t>Vrijetijdseconomie</a:t>
            </a:r>
            <a:r>
              <a:rPr lang="en-IE" b="1" dirty="0">
                <a:solidFill>
                  <a:srgbClr val="E96751"/>
                </a:solidFill>
              </a:rPr>
              <a:t>)</a:t>
            </a:r>
          </a:p>
          <a:p>
            <a:r>
              <a:rPr lang="en-IE" dirty="0"/>
              <a:t>A nature-based retreat in Zeeland installs an off-grid solar system and accessible eco-cabins. They receive a €150,000 soft loan to co-finance the project.</a:t>
            </a:r>
          </a:p>
          <a:p>
            <a:r>
              <a:rPr lang="en-IE" dirty="0">
                <a:solidFill>
                  <a:srgbClr val="E96751"/>
                </a:solidFill>
                <a:hlinkClick r:id="rId3">
                  <a:extLst>
                    <a:ext uri="{A12FA001-AC4F-418D-AE19-62706E023703}">
                      <ahyp:hlinkClr xmlns:ahyp="http://schemas.microsoft.com/office/drawing/2018/hyperlinkcolor" val="tx"/>
                    </a:ext>
                  </a:extLst>
                </a:hlinkClick>
              </a:rPr>
              <a:t>Funding database overview (</a:t>
            </a:r>
            <a:r>
              <a:rPr lang="en-IE" dirty="0" err="1">
                <a:solidFill>
                  <a:srgbClr val="E96751"/>
                </a:solidFill>
                <a:hlinkClick r:id="rId3">
                  <a:extLst>
                    <a:ext uri="{A12FA001-AC4F-418D-AE19-62706E023703}">
                      <ahyp:hlinkClr xmlns:ahyp="http://schemas.microsoft.com/office/drawing/2018/hyperlinkcolor" val="tx"/>
                    </a:ext>
                  </a:extLst>
                </a:hlinkClick>
              </a:rPr>
              <a:t>Fondswervingonline</a:t>
            </a:r>
            <a:r>
              <a:rPr lang="en-IE" dirty="0">
                <a:solidFill>
                  <a:srgbClr val="E96751"/>
                </a:solidFill>
                <a:hlinkClick r:id="rId3">
                  <a:extLst>
                    <a:ext uri="{A12FA001-AC4F-418D-AE19-62706E023703}">
                      <ahyp:hlinkClr xmlns:ahyp="http://schemas.microsoft.com/office/drawing/2018/hyperlinkcolor" val="tx"/>
                    </a:ext>
                  </a:extLst>
                </a:hlinkClick>
              </a:rPr>
              <a:t>)</a:t>
            </a:r>
            <a:endParaRPr lang="en-IE" dirty="0">
              <a:solidFill>
                <a:srgbClr val="E96751"/>
              </a:solidFill>
            </a:endParaRPr>
          </a:p>
          <a:p>
            <a:r>
              <a:rPr lang="en-IE" b="1" dirty="0"/>
              <a:t>Other Regional Funds:</a:t>
            </a:r>
          </a:p>
          <a:p>
            <a:pPr marL="342900" indent="-342900">
              <a:buFont typeface="Wingdings" panose="05000000000000000000" pitchFamily="2" charset="2"/>
              <a:buChar char="Ø"/>
            </a:pPr>
            <a:r>
              <a:rPr lang="en-IE" b="1" dirty="0"/>
              <a:t>Flevoland</a:t>
            </a:r>
            <a:r>
              <a:rPr lang="en-IE" dirty="0"/>
              <a:t>: Grants for leisure and sustainability pilot projects</a:t>
            </a:r>
            <a:br>
              <a:rPr lang="en-IE" dirty="0"/>
            </a:br>
            <a:r>
              <a:rPr lang="en-IE" dirty="0">
                <a:solidFill>
                  <a:srgbClr val="E96751"/>
                </a:solidFill>
                <a:hlinkClick r:id="rId4">
                  <a:extLst>
                    <a:ext uri="{A12FA001-AC4F-418D-AE19-62706E023703}">
                      <ahyp:hlinkClr xmlns:ahyp="http://schemas.microsoft.com/office/drawing/2018/hyperlinkcolor" val="tx"/>
                    </a:ext>
                  </a:extLst>
                </a:hlinkClick>
              </a:rPr>
              <a:t>Flevoland Provincial Subsidies</a:t>
            </a:r>
            <a:endParaRPr lang="en-IE" dirty="0">
              <a:solidFill>
                <a:srgbClr val="E96751"/>
              </a:solidFill>
            </a:endParaRPr>
          </a:p>
          <a:p>
            <a:pPr marL="342900" indent="-342900">
              <a:buFont typeface="Wingdings" panose="05000000000000000000" pitchFamily="2" charset="2"/>
              <a:buChar char="Ø"/>
            </a:pPr>
            <a:r>
              <a:rPr lang="en-IE" b="1" dirty="0"/>
              <a:t>North Holland</a:t>
            </a:r>
            <a:r>
              <a:rPr lang="en-IE" dirty="0"/>
              <a:t>: Co-funding eco-tourism initiatives and regional innovation, </a:t>
            </a:r>
            <a:r>
              <a:rPr lang="en-IE" dirty="0">
                <a:solidFill>
                  <a:srgbClr val="E96751"/>
                </a:solidFill>
                <a:hlinkClick r:id="rId5">
                  <a:extLst>
                    <a:ext uri="{A12FA001-AC4F-418D-AE19-62706E023703}">
                      <ahyp:hlinkClr xmlns:ahyp="http://schemas.microsoft.com/office/drawing/2018/hyperlinkcolor" val="tx"/>
                    </a:ext>
                  </a:extLst>
                </a:hlinkClick>
              </a:rPr>
              <a:t>Noord-Holland Subsidies</a:t>
            </a:r>
            <a:endParaRPr lang="en-IE" dirty="0">
              <a:solidFill>
                <a:srgbClr val="E96751"/>
              </a:solidFill>
            </a:endParaRPr>
          </a:p>
          <a:p>
            <a:endParaRPr lang="en-IE" dirty="0"/>
          </a:p>
        </p:txBody>
      </p:sp>
      <p:pic>
        <p:nvPicPr>
          <p:cNvPr id="8" name="Picture 7">
            <a:extLst>
              <a:ext uri="{FF2B5EF4-FFF2-40B4-BE49-F238E27FC236}">
                <a16:creationId xmlns:a16="http://schemas.microsoft.com/office/drawing/2014/main" id="{FF7A7C8A-4690-ABEC-2BEE-AEF0F4A70561}"/>
              </a:ext>
            </a:extLst>
          </p:cNvPr>
          <p:cNvPicPr>
            <a:picLocks noChangeAspect="1"/>
          </p:cNvPicPr>
          <p:nvPr/>
        </p:nvPicPr>
        <p:blipFill>
          <a:blip r:embed="rId6"/>
          <a:srcRect l="6887" b="2757"/>
          <a:stretch>
            <a:fillRect/>
          </a:stretch>
        </p:blipFill>
        <p:spPr>
          <a:xfrm>
            <a:off x="584034" y="2045705"/>
            <a:ext cx="2071583" cy="3631196"/>
          </a:xfrm>
          <a:prstGeom prst="rect">
            <a:avLst/>
          </a:prstGeom>
        </p:spPr>
      </p:pic>
      <p:grpSp>
        <p:nvGrpSpPr>
          <p:cNvPr id="7" name="Group 6">
            <a:extLst>
              <a:ext uri="{FF2B5EF4-FFF2-40B4-BE49-F238E27FC236}">
                <a16:creationId xmlns:a16="http://schemas.microsoft.com/office/drawing/2014/main" id="{F192E806-2BD2-811F-4502-42A744B41C0F}"/>
              </a:ext>
            </a:extLst>
          </p:cNvPr>
          <p:cNvGrpSpPr/>
          <p:nvPr/>
        </p:nvGrpSpPr>
        <p:grpSpPr>
          <a:xfrm>
            <a:off x="2969813" y="403361"/>
            <a:ext cx="720674" cy="861774"/>
            <a:chOff x="1015048" y="996928"/>
            <a:chExt cx="1016952" cy="1216059"/>
          </a:xfrm>
        </p:grpSpPr>
        <p:sp>
          <p:nvSpPr>
            <p:cNvPr id="9" name="Oval 8">
              <a:extLst>
                <a:ext uri="{FF2B5EF4-FFF2-40B4-BE49-F238E27FC236}">
                  <a16:creationId xmlns:a16="http://schemas.microsoft.com/office/drawing/2014/main" id="{040E0DF5-3765-DB60-A814-648554BCB82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14EE4247-DC08-1AED-9281-8181F6CF5216}"/>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spTree>
    <p:extLst>
      <p:ext uri="{BB962C8B-B14F-4D97-AF65-F5344CB8AC3E}">
        <p14:creationId xmlns:p14="http://schemas.microsoft.com/office/powerpoint/2010/main" val="2120624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7000" y="1015569"/>
            <a:ext cx="4561589" cy="689519"/>
          </a:xfrm>
        </p:spPr>
        <p:txBody>
          <a:bodyPr anchor="t"/>
          <a:lstStyle/>
          <a:p>
            <a:pPr>
              <a:lnSpc>
                <a:spcPts val="2240"/>
              </a:lnSpc>
            </a:pPr>
            <a:r>
              <a:rPr lang="en-US" sz="2800" b="1" kern="1200" dirty="0">
                <a:solidFill>
                  <a:srgbClr val="EC7C69"/>
                </a:solidFill>
                <a:latin typeface="+mn-lt"/>
                <a:ea typeface="+mn-ea"/>
                <a:cs typeface="+mn-cs"/>
              </a:rPr>
              <a:t>Country-Specific Funding Opportunities</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210368"/>
            <a:ext cx="5636567" cy="4246763"/>
          </a:xfrm>
        </p:spPr>
        <p:txBody>
          <a:bodyPr/>
          <a:lstStyle/>
          <a:p>
            <a:pPr marL="0" indent="0"/>
            <a:r>
              <a:rPr lang="en-US" sz="2300" dirty="0"/>
              <a:t>Find the Funds That Fit – Funding &amp; Finance Options. </a:t>
            </a:r>
            <a:r>
              <a:rPr lang="en-US" sz="2300" b="0" dirty="0"/>
              <a:t>Part 2 of module explores tailored funding opportunities for alternative tourism accommodation across Ireland, Slovenia, Iceland, Italy, and the Netherlands. This section focuses on Netherlands. Learn how to identify, compare, and assess funding streams that best fit your business model and goals. The focus is on aligning with key priorities such as regeneration, low-carbon growth, and community value. By the end, you’ll be able to evaluate eligibility, navigate national and EU schemes, and choose the right funding pathways for sustainable tourism success.</a:t>
            </a:r>
          </a:p>
          <a:p>
            <a:pPr marL="0" indent="0">
              <a:lnSpc>
                <a:spcPts val="2180"/>
              </a:lnSpc>
            </a:pPr>
            <a:endParaRPr lang="en-US" sz="23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202616" y="1815730"/>
            <a:ext cx="4817934" cy="570200"/>
          </a:xfrm>
        </p:spPr>
        <p:txBody>
          <a:bodyPr anchor="t"/>
          <a:lstStyle/>
          <a:p>
            <a:pPr marL="342900" indent="-342900">
              <a:buFont typeface="Arial" panose="020B0604020202020204" pitchFamily="34" charset="0"/>
              <a:buChar char="•"/>
            </a:pPr>
            <a:r>
              <a:rPr lang="en-US" sz="2000" dirty="0">
                <a:solidFill>
                  <a:srgbClr val="494949"/>
                </a:solidFill>
              </a:rPr>
              <a:t>Identify Dutch </a:t>
            </a:r>
            <a:r>
              <a:rPr lang="en-US" sz="2000" b="1" dirty="0">
                <a:solidFill>
                  <a:srgbClr val="494949"/>
                </a:solidFill>
              </a:rPr>
              <a:t>main funding opportunities</a:t>
            </a:r>
            <a:r>
              <a:rPr lang="en-US" sz="2000" dirty="0">
                <a:solidFill>
                  <a:srgbClr val="494949"/>
                </a:solidFill>
              </a:rPr>
              <a:t> for sustainable and low-carbon accommodation, including national tax incentives (MIA/Vamil, EIA, ISDE) and provincial funds.</a:t>
            </a:r>
          </a:p>
          <a:p>
            <a:pPr marL="342900" indent="-342900">
              <a:buFont typeface="Arial" panose="020B0604020202020204" pitchFamily="34" charset="0"/>
              <a:buChar char="•"/>
            </a:pPr>
            <a:r>
              <a:rPr lang="en-US" sz="2000" dirty="0">
                <a:solidFill>
                  <a:srgbClr val="494949"/>
                </a:solidFill>
              </a:rPr>
              <a:t>Recognise how </a:t>
            </a:r>
            <a:r>
              <a:rPr lang="en-US" sz="2000" b="1" dirty="0">
                <a:solidFill>
                  <a:srgbClr val="494949"/>
                </a:solidFill>
              </a:rPr>
              <a:t>projects can benefit from renewable energy </a:t>
            </a:r>
            <a:r>
              <a:rPr lang="en-US" sz="2000" dirty="0">
                <a:solidFill>
                  <a:srgbClr val="494949"/>
                </a:solidFill>
              </a:rPr>
              <a:t>adoption, sustainability upgrades, and digital tools.</a:t>
            </a:r>
          </a:p>
          <a:p>
            <a:pPr marL="342900" indent="-342900">
              <a:buFont typeface="Arial" panose="020B0604020202020204" pitchFamily="34" charset="0"/>
              <a:buChar char="•"/>
            </a:pPr>
            <a:r>
              <a:rPr lang="en-US" sz="2000" dirty="0">
                <a:solidFill>
                  <a:srgbClr val="494949"/>
                </a:solidFill>
              </a:rPr>
              <a:t>Understand eligibility for </a:t>
            </a:r>
            <a:r>
              <a:rPr lang="en-US" sz="2000" b="1" dirty="0">
                <a:solidFill>
                  <a:srgbClr val="494949"/>
                </a:solidFill>
              </a:rPr>
              <a:t>EU structural funds</a:t>
            </a:r>
            <a:r>
              <a:rPr lang="en-US" sz="2000" dirty="0">
                <a:solidFill>
                  <a:srgbClr val="494949"/>
                </a:solidFill>
              </a:rPr>
              <a:t> (e.g., ERDF via </a:t>
            </a:r>
            <a:r>
              <a:rPr lang="en-US" sz="2000" dirty="0" err="1">
                <a:solidFill>
                  <a:srgbClr val="494949"/>
                </a:solidFill>
              </a:rPr>
              <a:t>OPZuid</a:t>
            </a:r>
            <a:r>
              <a:rPr lang="en-US" sz="2000" dirty="0">
                <a:solidFill>
                  <a:srgbClr val="494949"/>
                </a:solidFill>
              </a:rPr>
              <a:t>) and regional innovation loans.</a:t>
            </a:r>
          </a:p>
          <a:p>
            <a:pPr marL="342900" indent="-342900">
              <a:buFont typeface="Arial" panose="020B0604020202020204" pitchFamily="34" charset="0"/>
              <a:buChar char="•"/>
            </a:pPr>
            <a:r>
              <a:rPr lang="en-US" sz="2000" dirty="0">
                <a:solidFill>
                  <a:srgbClr val="494949"/>
                </a:solidFill>
              </a:rPr>
              <a:t>Demonstrate how to </a:t>
            </a:r>
            <a:r>
              <a:rPr lang="en-US" sz="2000" b="1" dirty="0">
                <a:solidFill>
                  <a:srgbClr val="494949"/>
                </a:solidFill>
              </a:rPr>
              <a:t>align proposals with Dutch priorities</a:t>
            </a:r>
            <a:r>
              <a:rPr lang="en-US" sz="2000" dirty="0">
                <a:solidFill>
                  <a:srgbClr val="494949"/>
                </a:solidFill>
              </a:rPr>
              <a:t>—environmental efficiency and smart infrastructure.</a:t>
            </a:r>
          </a:p>
          <a:p>
            <a:pPr marL="342900" indent="-342900">
              <a:buFont typeface="Arial" panose="020B0604020202020204" pitchFamily="34" charset="0"/>
              <a:buChar char="•"/>
            </a:pPr>
            <a:r>
              <a:rPr lang="en-US" sz="2000" dirty="0">
                <a:solidFill>
                  <a:srgbClr val="494949"/>
                </a:solidFill>
              </a:rPr>
              <a:t>Strengthen funding applications using strategies specific to the Netherlands.</a:t>
            </a:r>
            <a:endParaRPr lang="en-GB" sz="22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Module 7 (Part 2) Overview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227000" y="345554"/>
            <a:ext cx="4335238" cy="646331"/>
          </a:xfrm>
          <a:prstGeom prst="rect">
            <a:avLst/>
          </a:prstGeom>
          <a:noFill/>
        </p:spPr>
        <p:txBody>
          <a:bodyPr wrap="square" rtlCol="0">
            <a:spAutoFit/>
          </a:bodyPr>
          <a:lstStyle/>
          <a:p>
            <a:r>
              <a:rPr lang="en-IE" sz="3600" b="1" dirty="0">
                <a:solidFill>
                  <a:srgbClr val="459597"/>
                </a:solidFill>
              </a:rPr>
              <a:t>Learning Outcomes</a:t>
            </a: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8394B1-A10F-604C-1700-3B6640FC9231}"/>
              </a:ext>
            </a:extLst>
          </p:cNvPr>
          <p:cNvSpPr>
            <a:spLocks noGrp="1"/>
          </p:cNvSpPr>
          <p:nvPr>
            <p:ph type="body" sz="quarter" idx="18"/>
          </p:nvPr>
        </p:nvSpPr>
        <p:spPr>
          <a:xfrm>
            <a:off x="3495675" y="469168"/>
            <a:ext cx="7924800" cy="3849918"/>
          </a:xfrm>
        </p:spPr>
        <p:txBody>
          <a:bodyPr/>
          <a:lstStyle/>
          <a:p>
            <a:pPr>
              <a:lnSpc>
                <a:spcPct val="100000"/>
              </a:lnSpc>
              <a:spcBef>
                <a:spcPts val="0"/>
              </a:spcBef>
              <a:spcAft>
                <a:spcPts val="600"/>
              </a:spcAft>
            </a:pPr>
            <a:r>
              <a:rPr lang="en-IE" sz="2800" b="1" dirty="0">
                <a:solidFill>
                  <a:srgbClr val="EC7C69"/>
                </a:solidFill>
                <a:hlinkClick r:id="rId2">
                  <a:extLst>
                    <a:ext uri="{A12FA001-AC4F-418D-AE19-62706E023703}">
                      <ahyp:hlinkClr xmlns:ahyp="http://schemas.microsoft.com/office/drawing/2018/hyperlinkcolor" val="tx"/>
                    </a:ext>
                  </a:extLst>
                </a:hlinkClick>
              </a:rPr>
              <a:t>Energy Investment Allowance (EIA)</a:t>
            </a:r>
            <a:endParaRPr lang="en-IE" sz="2800" b="1" dirty="0">
              <a:solidFill>
                <a:srgbClr val="EC7C69"/>
              </a:solidFill>
            </a:endParaRPr>
          </a:p>
          <a:p>
            <a:pPr>
              <a:lnSpc>
                <a:spcPct val="100000"/>
              </a:lnSpc>
              <a:spcBef>
                <a:spcPts val="0"/>
              </a:spcBef>
              <a:spcAft>
                <a:spcPts val="600"/>
              </a:spcAft>
            </a:pPr>
            <a:r>
              <a:rPr lang="en-US" dirty="0"/>
              <a:t>The </a:t>
            </a:r>
            <a:r>
              <a:rPr lang="en-US" b="1" dirty="0"/>
              <a:t>EIA</a:t>
            </a:r>
            <a:r>
              <a:rPr lang="en-US" dirty="0"/>
              <a:t> is a </a:t>
            </a:r>
            <a:r>
              <a:rPr lang="en-US" b="1" dirty="0"/>
              <a:t>tax deduction scheme</a:t>
            </a:r>
            <a:r>
              <a:rPr lang="en-US" dirty="0"/>
              <a:t> that allows businesses to </a:t>
            </a:r>
            <a:r>
              <a:rPr lang="en-US" b="1" dirty="0"/>
              <a:t>deduct 40% of qualifying green investments</a:t>
            </a:r>
            <a:r>
              <a:rPr lang="en-US" dirty="0"/>
              <a:t> from their taxable profit. It’s designed to encourage investment in energy-saving technologies and sustainable construction. You can claim EIA for items on the </a:t>
            </a:r>
            <a:r>
              <a:rPr lang="en-US" b="1" dirty="0"/>
              <a:t>approved energy list</a:t>
            </a:r>
            <a:r>
              <a:rPr lang="en-US" dirty="0"/>
              <a:t>. </a:t>
            </a:r>
          </a:p>
          <a:p>
            <a:pPr>
              <a:lnSpc>
                <a:spcPct val="100000"/>
              </a:lnSpc>
              <a:spcBef>
                <a:spcPts val="0"/>
              </a:spcBef>
              <a:spcAft>
                <a:spcPts val="600"/>
              </a:spcAft>
            </a:pPr>
            <a:endParaRPr lang="en-US" sz="1000" dirty="0"/>
          </a:p>
          <a:p>
            <a:pPr>
              <a:lnSpc>
                <a:spcPct val="100000"/>
              </a:lnSpc>
              <a:spcBef>
                <a:spcPts val="0"/>
              </a:spcBef>
              <a:spcAft>
                <a:spcPts val="600"/>
              </a:spcAft>
            </a:pPr>
            <a:r>
              <a:rPr lang="en-US" dirty="0"/>
              <a:t>These include </a:t>
            </a:r>
            <a:r>
              <a:rPr lang="en-US" b="1" dirty="0"/>
              <a:t>solar panels, heat pumps, insulation systems, energy-saving lighting and energy-efficient HVAC systems.</a:t>
            </a:r>
          </a:p>
          <a:p>
            <a:pPr>
              <a:lnSpc>
                <a:spcPct val="100000"/>
              </a:lnSpc>
              <a:spcBef>
                <a:spcPts val="0"/>
              </a:spcBef>
              <a:spcAft>
                <a:spcPts val="600"/>
              </a:spcAft>
            </a:pPr>
            <a:endParaRPr lang="en-US" sz="1000" b="1" dirty="0"/>
          </a:p>
          <a:p>
            <a:pPr>
              <a:lnSpc>
                <a:spcPct val="100000"/>
              </a:lnSpc>
              <a:spcBef>
                <a:spcPts val="0"/>
              </a:spcBef>
              <a:spcAft>
                <a:spcPts val="600"/>
              </a:spcAft>
            </a:pPr>
            <a:r>
              <a:rPr lang="en-US" dirty="0"/>
              <a:t>ATAs can apply, including SMEs, n</a:t>
            </a:r>
            <a:r>
              <a:rPr lang="en-US" b="1" dirty="0"/>
              <a:t>ature-based lodges, rural B&amp;Bs, eco-friendly glamping operators and hotels undergoing green renovation.</a:t>
            </a:r>
            <a:endParaRPr lang="en-US" dirty="0"/>
          </a:p>
          <a:p>
            <a:pPr>
              <a:lnSpc>
                <a:spcPct val="100000"/>
              </a:lnSpc>
              <a:spcBef>
                <a:spcPts val="0"/>
              </a:spcBef>
              <a:spcAft>
                <a:spcPts val="600"/>
              </a:spcAft>
            </a:pPr>
            <a:r>
              <a:rPr lang="en-US" b="1" dirty="0">
                <a:solidFill>
                  <a:srgbClr val="E96751"/>
                </a:solidFill>
              </a:rPr>
              <a:t>Example</a:t>
            </a:r>
            <a:r>
              <a:rPr lang="en-US" dirty="0"/>
              <a:t>: A nature lodge invests </a:t>
            </a:r>
            <a:r>
              <a:rPr lang="en-US" b="1" dirty="0"/>
              <a:t>€20,000</a:t>
            </a:r>
            <a:r>
              <a:rPr lang="en-US" dirty="0"/>
              <a:t> in roof insulation and solar panels. Using the EIA, they deduct </a:t>
            </a:r>
            <a:r>
              <a:rPr lang="en-US" b="1" dirty="0"/>
              <a:t>€8,000</a:t>
            </a:r>
            <a:r>
              <a:rPr lang="en-US" dirty="0"/>
              <a:t> from their taxable profit (40%).</a:t>
            </a:r>
          </a:p>
          <a:p>
            <a:pPr>
              <a:lnSpc>
                <a:spcPct val="100000"/>
              </a:lnSpc>
              <a:spcBef>
                <a:spcPts val="0"/>
              </a:spcBef>
              <a:spcAft>
                <a:spcPts val="600"/>
              </a:spcAft>
            </a:pPr>
            <a:endParaRPr lang="en-IE" dirty="0"/>
          </a:p>
        </p:txBody>
      </p:sp>
      <p:pic>
        <p:nvPicPr>
          <p:cNvPr id="8" name="Picture 7">
            <a:extLst>
              <a:ext uri="{FF2B5EF4-FFF2-40B4-BE49-F238E27FC236}">
                <a16:creationId xmlns:a16="http://schemas.microsoft.com/office/drawing/2014/main" id="{C25C7AAD-654D-1505-EBF8-39164DA32AD6}"/>
              </a:ext>
            </a:extLst>
          </p:cNvPr>
          <p:cNvPicPr>
            <a:picLocks noChangeAspect="1"/>
          </p:cNvPicPr>
          <p:nvPr/>
        </p:nvPicPr>
        <p:blipFill>
          <a:blip r:embed="rId3"/>
          <a:srcRect l="6887" b="2757"/>
          <a:stretch>
            <a:fillRect/>
          </a:stretch>
        </p:blipFill>
        <p:spPr>
          <a:xfrm>
            <a:off x="584034" y="2045705"/>
            <a:ext cx="2071583" cy="3631196"/>
          </a:xfrm>
          <a:prstGeom prst="rect">
            <a:avLst/>
          </a:prstGeom>
        </p:spPr>
      </p:pic>
      <p:grpSp>
        <p:nvGrpSpPr>
          <p:cNvPr id="4" name="Group 3">
            <a:extLst>
              <a:ext uri="{FF2B5EF4-FFF2-40B4-BE49-F238E27FC236}">
                <a16:creationId xmlns:a16="http://schemas.microsoft.com/office/drawing/2014/main" id="{1E8D3DC2-328E-FBD9-2C2A-42CF055C6945}"/>
              </a:ext>
            </a:extLst>
          </p:cNvPr>
          <p:cNvGrpSpPr/>
          <p:nvPr/>
        </p:nvGrpSpPr>
        <p:grpSpPr>
          <a:xfrm>
            <a:off x="2655617" y="469168"/>
            <a:ext cx="720674" cy="861774"/>
            <a:chOff x="1015048" y="996928"/>
            <a:chExt cx="1016952" cy="1216059"/>
          </a:xfrm>
        </p:grpSpPr>
        <p:sp>
          <p:nvSpPr>
            <p:cNvPr id="7" name="Oval 6">
              <a:extLst>
                <a:ext uri="{FF2B5EF4-FFF2-40B4-BE49-F238E27FC236}">
                  <a16:creationId xmlns:a16="http://schemas.microsoft.com/office/drawing/2014/main" id="{E34BA613-C142-2DE7-75F8-33944F457111}"/>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65569E02-2571-0C8D-4EE2-A338C05B641E}"/>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Tree>
    <p:extLst>
      <p:ext uri="{BB962C8B-B14F-4D97-AF65-F5344CB8AC3E}">
        <p14:creationId xmlns:p14="http://schemas.microsoft.com/office/powerpoint/2010/main" val="2223123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70A11-CFD3-D165-8B74-CE4F698203E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8AA34A8-CE92-B0D1-5B77-2E44EE06E99A}"/>
              </a:ext>
            </a:extLst>
          </p:cNvPr>
          <p:cNvSpPr>
            <a:spLocks noGrp="1"/>
          </p:cNvSpPr>
          <p:nvPr>
            <p:ph type="body" sz="quarter" idx="18"/>
          </p:nvPr>
        </p:nvSpPr>
        <p:spPr>
          <a:xfrm>
            <a:off x="3228975" y="397879"/>
            <a:ext cx="8515350" cy="3849918"/>
          </a:xfrm>
        </p:spPr>
        <p:txBody>
          <a:bodyPr/>
          <a:lstStyle/>
          <a:p>
            <a:pPr>
              <a:lnSpc>
                <a:spcPct val="100000"/>
              </a:lnSpc>
              <a:spcBef>
                <a:spcPts val="0"/>
              </a:spcBef>
              <a:spcAft>
                <a:spcPts val="600"/>
              </a:spcAft>
            </a:pPr>
            <a:r>
              <a:rPr lang="en-IE" sz="2800" b="1" dirty="0">
                <a:solidFill>
                  <a:srgbClr val="EC7C69"/>
                </a:solidFill>
                <a:hlinkClick r:id="rId2">
                  <a:extLst>
                    <a:ext uri="{A12FA001-AC4F-418D-AE19-62706E023703}">
                      <ahyp:hlinkClr xmlns:ahyp="http://schemas.microsoft.com/office/drawing/2018/hyperlinkcolor" val="tx"/>
                    </a:ext>
                  </a:extLst>
                </a:hlinkClick>
              </a:rPr>
              <a:t>OPZuid EFRO + Regional Funding </a:t>
            </a:r>
            <a:r>
              <a:rPr lang="en-IE" dirty="0"/>
              <a:t>(e.g., Zeeland example)</a:t>
            </a:r>
          </a:p>
          <a:p>
            <a:pPr>
              <a:lnSpc>
                <a:spcPct val="100000"/>
              </a:lnSpc>
              <a:spcBef>
                <a:spcPts val="0"/>
              </a:spcBef>
              <a:spcAft>
                <a:spcPts val="600"/>
              </a:spcAft>
            </a:pPr>
            <a:r>
              <a:rPr lang="en-US" dirty="0"/>
              <a:t>As part of the </a:t>
            </a:r>
            <a:r>
              <a:rPr lang="en-US" b="1" dirty="0"/>
              <a:t>European Regional Development Fund (ERDF)</a:t>
            </a:r>
            <a:r>
              <a:rPr lang="en-US" dirty="0"/>
              <a:t>, the </a:t>
            </a:r>
            <a:r>
              <a:rPr lang="en-US" b="1" dirty="0" err="1"/>
              <a:t>OPZuid</a:t>
            </a:r>
            <a:r>
              <a:rPr lang="en-US" dirty="0"/>
              <a:t> </a:t>
            </a:r>
            <a:r>
              <a:rPr lang="en-US" dirty="0" err="1"/>
              <a:t>programme</a:t>
            </a:r>
            <a:r>
              <a:rPr lang="en-US" dirty="0"/>
              <a:t> supports </a:t>
            </a:r>
            <a:r>
              <a:rPr lang="en-US" b="1" dirty="0"/>
              <a:t>innovative, sustainable, and low-carbon business investments</a:t>
            </a:r>
            <a:r>
              <a:rPr lang="en-US" dirty="0"/>
              <a:t>. Regional authorities, such as the Province of Zeeland, often offer co-financing, which significantly enhances the budget for green upgrades. For tourism and leisure companies in the southern Netherlands (</a:t>
            </a:r>
            <a:r>
              <a:rPr lang="en-US" dirty="0" err="1"/>
              <a:t>OPZuid</a:t>
            </a:r>
            <a:r>
              <a:rPr lang="en-US" dirty="0"/>
              <a:t> region), particularly rural or nature-based accommodations that seek deep energy upgrades or innovative</a:t>
            </a:r>
            <a:r>
              <a:rPr lang="en-US" b="1" dirty="0"/>
              <a:t> projects. This is a strong model for high-ambition green upgrades</a:t>
            </a:r>
            <a:r>
              <a:rPr lang="en-US" dirty="0"/>
              <a:t>, particularly for businesses seeking to transition to off-grid or zero-emission operations. </a:t>
            </a:r>
            <a:r>
              <a:rPr lang="en-US" b="1" dirty="0">
                <a:solidFill>
                  <a:srgbClr val="E96751"/>
                </a:solidFill>
              </a:rPr>
              <a:t>Example: </a:t>
            </a:r>
            <a:r>
              <a:rPr lang="en-IE" b="1" dirty="0">
                <a:solidFill>
                  <a:srgbClr val="494949"/>
                </a:solidFill>
              </a:rPr>
              <a:t>Ons Buiten &amp; Camping </a:t>
            </a:r>
            <a:r>
              <a:rPr lang="en-IE" b="1" dirty="0" err="1">
                <a:solidFill>
                  <a:srgbClr val="494949"/>
                </a:solidFill>
              </a:rPr>
              <a:t>Olmenveld</a:t>
            </a:r>
            <a:r>
              <a:rPr lang="en-IE" dirty="0">
                <a:solidFill>
                  <a:srgbClr val="494949"/>
                </a:solidFill>
              </a:rPr>
              <a:t> received:</a:t>
            </a:r>
          </a:p>
          <a:p>
            <a:pPr marL="342900" indent="-342900">
              <a:lnSpc>
                <a:spcPct val="100000"/>
              </a:lnSpc>
              <a:spcBef>
                <a:spcPts val="0"/>
              </a:spcBef>
              <a:buFont typeface="Wingdings" panose="05000000000000000000" pitchFamily="2" charset="2"/>
              <a:buChar char="v"/>
            </a:pPr>
            <a:r>
              <a:rPr lang="en-US" b="1" dirty="0"/>
              <a:t>€971,611</a:t>
            </a:r>
            <a:r>
              <a:rPr lang="en-US" dirty="0"/>
              <a:t> from </a:t>
            </a:r>
            <a:r>
              <a:rPr lang="en-US" b="1" dirty="0"/>
              <a:t>EFRO (</a:t>
            </a:r>
            <a:r>
              <a:rPr lang="en-US" b="1" dirty="0" err="1"/>
              <a:t>OPZuid</a:t>
            </a:r>
            <a:r>
              <a:rPr lang="en-US" b="1" dirty="0"/>
              <a:t>)</a:t>
            </a:r>
            <a:endParaRPr lang="en-US" dirty="0"/>
          </a:p>
          <a:p>
            <a:pPr marL="342900" indent="-342900">
              <a:lnSpc>
                <a:spcPct val="100000"/>
              </a:lnSpc>
              <a:spcBef>
                <a:spcPts val="0"/>
              </a:spcBef>
              <a:buFont typeface="Wingdings" panose="05000000000000000000" pitchFamily="2" charset="2"/>
              <a:buChar char="v"/>
            </a:pPr>
            <a:r>
              <a:rPr lang="en-US" b="1" dirty="0"/>
              <a:t>€416,404</a:t>
            </a:r>
            <a:r>
              <a:rPr lang="en-US" dirty="0"/>
              <a:t> in </a:t>
            </a:r>
            <a:r>
              <a:rPr lang="en-US" b="1" dirty="0"/>
              <a:t>co-financing from Zeeland </a:t>
            </a:r>
          </a:p>
          <a:p>
            <a:pPr>
              <a:lnSpc>
                <a:spcPct val="100000"/>
              </a:lnSpc>
              <a:spcBef>
                <a:spcPts val="0"/>
              </a:spcBef>
            </a:pPr>
            <a:r>
              <a:rPr lang="en-US" dirty="0">
                <a:solidFill>
                  <a:srgbClr val="494949"/>
                </a:solidFill>
              </a:rPr>
              <a:t>Use the money to </a:t>
            </a:r>
            <a:r>
              <a:rPr lang="en-US" b="1" dirty="0">
                <a:solidFill>
                  <a:srgbClr val="494949"/>
                </a:solidFill>
              </a:rPr>
              <a:t>install and upgrade </a:t>
            </a:r>
            <a:r>
              <a:rPr lang="en-US" dirty="0">
                <a:solidFill>
                  <a:srgbClr val="494949"/>
                </a:solidFill>
              </a:rPr>
              <a:t>h</a:t>
            </a:r>
            <a:r>
              <a:rPr lang="en-IE" dirty="0">
                <a:solidFill>
                  <a:srgbClr val="494949"/>
                </a:solidFill>
              </a:rPr>
              <a:t>eat pumps, battery storage, off-grid solar</a:t>
            </a:r>
            <a:r>
              <a:rPr lang="en-US" dirty="0"/>
              <a:t> systems, and energy monitoring systems (EMS</a:t>
            </a:r>
            <a:r>
              <a:rPr lang="en-IE" dirty="0">
                <a:solidFill>
                  <a:srgbClr val="494949"/>
                </a:solidFill>
              </a:rPr>
              <a:t>). </a:t>
            </a:r>
            <a:r>
              <a:rPr lang="en-IE" dirty="0">
                <a:solidFill>
                  <a:srgbClr val="E96751"/>
                </a:solidFill>
                <a:hlinkClick r:id="rId3">
                  <a:extLst>
                    <a:ext uri="{A12FA001-AC4F-418D-AE19-62706E023703}">
                      <ahyp:hlinkClr xmlns:ahyp="http://schemas.microsoft.com/office/drawing/2018/hyperlinkcolor" val="tx"/>
                    </a:ext>
                  </a:extLst>
                </a:hlinkClick>
              </a:rPr>
              <a:t>Article with complete details (NL)</a:t>
            </a:r>
            <a:endParaRPr lang="en-IE" dirty="0">
              <a:solidFill>
                <a:srgbClr val="E96751"/>
              </a:solidFill>
            </a:endParaRPr>
          </a:p>
          <a:p>
            <a:pPr>
              <a:lnSpc>
                <a:spcPct val="100000"/>
              </a:lnSpc>
              <a:spcBef>
                <a:spcPts val="0"/>
              </a:spcBef>
              <a:spcAft>
                <a:spcPts val="600"/>
              </a:spcAft>
            </a:pPr>
            <a:br>
              <a:rPr lang="en-US" dirty="0"/>
            </a:br>
            <a:endParaRPr lang="en-IE" dirty="0"/>
          </a:p>
          <a:p>
            <a:pPr>
              <a:lnSpc>
                <a:spcPct val="100000"/>
              </a:lnSpc>
              <a:spcBef>
                <a:spcPts val="0"/>
              </a:spcBef>
              <a:spcAft>
                <a:spcPts val="600"/>
              </a:spcAft>
            </a:pPr>
            <a:endParaRPr lang="en-IE" dirty="0"/>
          </a:p>
        </p:txBody>
      </p:sp>
      <p:pic>
        <p:nvPicPr>
          <p:cNvPr id="8" name="Picture 7">
            <a:extLst>
              <a:ext uri="{FF2B5EF4-FFF2-40B4-BE49-F238E27FC236}">
                <a16:creationId xmlns:a16="http://schemas.microsoft.com/office/drawing/2014/main" id="{9BA641C1-81B3-6BF3-5C54-26BB4254E3D0}"/>
              </a:ext>
            </a:extLst>
          </p:cNvPr>
          <p:cNvPicPr>
            <a:picLocks noChangeAspect="1"/>
          </p:cNvPicPr>
          <p:nvPr/>
        </p:nvPicPr>
        <p:blipFill>
          <a:blip r:embed="rId4"/>
          <a:srcRect l="6887" b="2757"/>
          <a:stretch>
            <a:fillRect/>
          </a:stretch>
        </p:blipFill>
        <p:spPr>
          <a:xfrm>
            <a:off x="584034" y="2045705"/>
            <a:ext cx="2071583" cy="3631196"/>
          </a:xfrm>
          <a:prstGeom prst="rect">
            <a:avLst/>
          </a:prstGeom>
        </p:spPr>
      </p:pic>
      <p:grpSp>
        <p:nvGrpSpPr>
          <p:cNvPr id="4" name="Group 3">
            <a:extLst>
              <a:ext uri="{FF2B5EF4-FFF2-40B4-BE49-F238E27FC236}">
                <a16:creationId xmlns:a16="http://schemas.microsoft.com/office/drawing/2014/main" id="{C89D5FC7-F200-CF84-C52C-2B3004E1B70F}"/>
              </a:ext>
            </a:extLst>
          </p:cNvPr>
          <p:cNvGrpSpPr/>
          <p:nvPr/>
        </p:nvGrpSpPr>
        <p:grpSpPr>
          <a:xfrm>
            <a:off x="2411672" y="397879"/>
            <a:ext cx="720674" cy="861774"/>
            <a:chOff x="1015048" y="996928"/>
            <a:chExt cx="1016952" cy="1216059"/>
          </a:xfrm>
        </p:grpSpPr>
        <p:sp>
          <p:nvSpPr>
            <p:cNvPr id="7" name="Oval 6">
              <a:extLst>
                <a:ext uri="{FF2B5EF4-FFF2-40B4-BE49-F238E27FC236}">
                  <a16:creationId xmlns:a16="http://schemas.microsoft.com/office/drawing/2014/main" id="{2CBB73CC-9911-5F68-822B-4B800170337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8CEA721A-DDF3-8A25-2293-A578DF1483CC}"/>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spTree>
    <p:extLst>
      <p:ext uri="{BB962C8B-B14F-4D97-AF65-F5344CB8AC3E}">
        <p14:creationId xmlns:p14="http://schemas.microsoft.com/office/powerpoint/2010/main" val="1544901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7881-16C9-4304-9DC6-336F0D48E1D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3249C69-E1BB-7497-E72E-8D95D38BFF25}"/>
              </a:ext>
            </a:extLst>
          </p:cNvPr>
          <p:cNvSpPr>
            <a:spLocks noGrp="1"/>
          </p:cNvSpPr>
          <p:nvPr>
            <p:ph type="body" sz="quarter" idx="18"/>
          </p:nvPr>
        </p:nvSpPr>
        <p:spPr>
          <a:xfrm>
            <a:off x="5038725" y="1090454"/>
            <a:ext cx="6407997" cy="2213420"/>
          </a:xfrm>
        </p:spPr>
        <p:txBody>
          <a:bodyPr/>
          <a:lstStyle/>
          <a:p>
            <a:pPr>
              <a:spcAft>
                <a:spcPts val="600"/>
              </a:spcAft>
            </a:pPr>
            <a:r>
              <a:rPr lang="en-US" sz="2100" b="1" dirty="0"/>
              <a:t>Local Enterprise Support:</a:t>
            </a:r>
            <a:r>
              <a:rPr lang="en-US" sz="2100" dirty="0"/>
              <a:t> </a:t>
            </a:r>
            <a:r>
              <a:rPr lang="en-US" sz="2100" dirty="0">
                <a:solidFill>
                  <a:srgbClr val="E96751"/>
                </a:solidFill>
                <a:hlinkClick r:id="rId2">
                  <a:extLst>
                    <a:ext uri="{A12FA001-AC4F-418D-AE19-62706E023703}">
                      <ahyp:hlinkClr xmlns:ahyp="http://schemas.microsoft.com/office/drawing/2018/hyperlinkcolor" val="tx"/>
                    </a:ext>
                  </a:extLst>
                </a:hlinkClick>
              </a:rPr>
              <a:t>The Kamer van </a:t>
            </a:r>
            <a:r>
              <a:rPr lang="en-US" sz="2100" dirty="0" err="1">
                <a:solidFill>
                  <a:srgbClr val="E96751"/>
                </a:solidFill>
                <a:hlinkClick r:id="rId2">
                  <a:extLst>
                    <a:ext uri="{A12FA001-AC4F-418D-AE19-62706E023703}">
                      <ahyp:hlinkClr xmlns:ahyp="http://schemas.microsoft.com/office/drawing/2018/hyperlinkcolor" val="tx"/>
                    </a:ext>
                  </a:extLst>
                </a:hlinkClick>
              </a:rPr>
              <a:t>Koophandel</a:t>
            </a:r>
            <a:r>
              <a:rPr lang="en-US" sz="2100" dirty="0">
                <a:solidFill>
                  <a:srgbClr val="E96751"/>
                </a:solidFill>
                <a:hlinkClick r:id="rId2">
                  <a:extLst>
                    <a:ext uri="{A12FA001-AC4F-418D-AE19-62706E023703}">
                      <ahyp:hlinkClr xmlns:ahyp="http://schemas.microsoft.com/office/drawing/2018/hyperlinkcolor" val="tx"/>
                    </a:ext>
                  </a:extLst>
                </a:hlinkClick>
              </a:rPr>
              <a:t> (KVK) </a:t>
            </a:r>
            <a:r>
              <a:rPr lang="en-US" sz="2100" dirty="0"/>
              <a:t>and the </a:t>
            </a:r>
            <a:r>
              <a:rPr lang="en-US" sz="2100" dirty="0">
                <a:solidFill>
                  <a:srgbClr val="E96751"/>
                </a:solidFill>
                <a:hlinkClick r:id="rId3">
                  <a:extLst>
                    <a:ext uri="{A12FA001-AC4F-418D-AE19-62706E023703}">
                      <ahyp:hlinkClr xmlns:ahyp="http://schemas.microsoft.com/office/drawing/2018/hyperlinkcolor" val="tx"/>
                    </a:ext>
                  </a:extLst>
                </a:hlinkClick>
              </a:rPr>
              <a:t>Netherlands Enterprise Agency (RVO) </a:t>
            </a:r>
            <a:r>
              <a:rPr lang="en-US" sz="2100" dirty="0"/>
              <a:t>guide starting a business. The Kamer van </a:t>
            </a:r>
            <a:r>
              <a:rPr lang="en-US" sz="2100" dirty="0" err="1"/>
              <a:t>Koophandel</a:t>
            </a:r>
            <a:r>
              <a:rPr lang="en-US" sz="2100" dirty="0"/>
              <a:t> site (kvk.nl) has a section for starting a business in recreation or tourism. This is where you need to register your glamping business if you are beginning. </a:t>
            </a:r>
            <a:r>
              <a:rPr lang="en-US" sz="2100" b="1" dirty="0"/>
              <a:t>Note: </a:t>
            </a:r>
            <a:r>
              <a:rPr lang="en-US" sz="2100" dirty="0"/>
              <a:t>Although they may not provide direct financial assistance, they can help you identify relevant grants or programs.</a:t>
            </a:r>
          </a:p>
        </p:txBody>
      </p:sp>
      <p:cxnSp>
        <p:nvCxnSpPr>
          <p:cNvPr id="7" name="Straight Connector 6">
            <a:extLst>
              <a:ext uri="{FF2B5EF4-FFF2-40B4-BE49-F238E27FC236}">
                <a16:creationId xmlns:a16="http://schemas.microsoft.com/office/drawing/2014/main" id="{B1C6288B-A5F4-0104-4BB5-DE7E2F4D6848}"/>
              </a:ext>
            </a:extLst>
          </p:cNvPr>
          <p:cNvCxnSpPr/>
          <p:nvPr/>
        </p:nvCxnSpPr>
        <p:spPr>
          <a:xfrm>
            <a:off x="1290918" y="354477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3774F1F5-A8A3-F212-9089-7B8FEC8355B0}"/>
              </a:ext>
            </a:extLst>
          </p:cNvPr>
          <p:cNvSpPr txBox="1">
            <a:spLocks/>
          </p:cNvSpPr>
          <p:nvPr/>
        </p:nvSpPr>
        <p:spPr>
          <a:xfrm>
            <a:off x="4581525" y="3653480"/>
            <a:ext cx="7207064"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rgbClr val="494949"/>
                </a:solidFill>
              </a:rPr>
              <a:t>Provincial and Local Programs:</a:t>
            </a:r>
            <a:r>
              <a:rPr lang="en-US" sz="2200" dirty="0">
                <a:solidFill>
                  <a:srgbClr val="494949"/>
                </a:solidFill>
              </a:rPr>
              <a:t> The Netherlands is </a:t>
            </a:r>
            <a:r>
              <a:rPr lang="en-US" sz="2200" dirty="0" err="1">
                <a:solidFill>
                  <a:srgbClr val="494949"/>
                </a:solidFill>
              </a:rPr>
              <a:t>decentralised</a:t>
            </a:r>
            <a:r>
              <a:rPr lang="en-US" sz="2200" dirty="0">
                <a:solidFill>
                  <a:srgbClr val="494949"/>
                </a:solidFill>
              </a:rPr>
              <a:t>; sometimes provinces or municipalities have funds allocated for local economic development. For example, a province might have a “</a:t>
            </a:r>
            <a:r>
              <a:rPr lang="en-US" sz="2200" dirty="0">
                <a:solidFill>
                  <a:srgbClr val="E96751"/>
                </a:solidFill>
                <a:hlinkClick r:id="rId4">
                  <a:extLst>
                    <a:ext uri="{A12FA001-AC4F-418D-AE19-62706E023703}">
                      <ahyp:hlinkClr xmlns:ahyp="http://schemas.microsoft.com/office/drawing/2018/hyperlinkcolor" val="tx"/>
                    </a:ext>
                  </a:extLst>
                </a:hlinkClick>
              </a:rPr>
              <a:t>Leefbaarheid” (livability) fund </a:t>
            </a:r>
            <a:r>
              <a:rPr lang="en-US" sz="2200" dirty="0">
                <a:solidFill>
                  <a:srgbClr val="494949"/>
                </a:solidFill>
              </a:rPr>
              <a:t>to support small initiatives that keep rural areas vibrant – a small glamping could qualify if pitched as enhancing the area. Check with your </a:t>
            </a:r>
            <a:r>
              <a:rPr lang="en-US" sz="2200" b="1" dirty="0" err="1">
                <a:solidFill>
                  <a:srgbClr val="494949"/>
                </a:solidFill>
              </a:rPr>
              <a:t>Gemeente</a:t>
            </a:r>
            <a:r>
              <a:rPr lang="en-US" sz="2200" dirty="0">
                <a:solidFill>
                  <a:srgbClr val="494949"/>
                </a:solidFill>
              </a:rPr>
              <a:t> (town) or province for any SME support schemes or tourism promotion grants.</a:t>
            </a:r>
          </a:p>
        </p:txBody>
      </p:sp>
      <p:sp>
        <p:nvSpPr>
          <p:cNvPr id="13" name="Freeform 28">
            <a:extLst>
              <a:ext uri="{FF2B5EF4-FFF2-40B4-BE49-F238E27FC236}">
                <a16:creationId xmlns:a16="http://schemas.microsoft.com/office/drawing/2014/main" id="{05F08BCA-001D-4FD9-C4DA-E9CB1B8CCE2B}"/>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4470E647-58E1-D6BD-F5E6-EFE0CCBD661E}"/>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pic>
        <p:nvPicPr>
          <p:cNvPr id="20482" name="Picture 2" descr="Over KVK | KVK">
            <a:extLst>
              <a:ext uri="{FF2B5EF4-FFF2-40B4-BE49-F238E27FC236}">
                <a16:creationId xmlns:a16="http://schemas.microsoft.com/office/drawing/2014/main" id="{62C7FAF5-EA52-186E-9257-CEB0C6C3B7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78" y="1350123"/>
            <a:ext cx="4096899" cy="19052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A706E76-290D-359F-35E1-CB609F9A4CE4}"/>
              </a:ext>
            </a:extLst>
          </p:cNvPr>
          <p:cNvPicPr>
            <a:picLocks noChangeAspect="1"/>
          </p:cNvPicPr>
          <p:nvPr/>
        </p:nvPicPr>
        <p:blipFill>
          <a:blip r:embed="rId6"/>
          <a:stretch>
            <a:fillRect/>
          </a:stretch>
        </p:blipFill>
        <p:spPr>
          <a:xfrm>
            <a:off x="1147763" y="3723352"/>
            <a:ext cx="3396279" cy="2326469"/>
          </a:xfrm>
          <a:prstGeom prst="rect">
            <a:avLst/>
          </a:prstGeom>
        </p:spPr>
      </p:pic>
    </p:spTree>
    <p:extLst>
      <p:ext uri="{BB962C8B-B14F-4D97-AF65-F5344CB8AC3E}">
        <p14:creationId xmlns:p14="http://schemas.microsoft.com/office/powerpoint/2010/main" val="4192838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C2126-6C98-72FA-906B-BECC4A749CA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585B69B-B81A-1C25-AE5D-3F0F0206F98D}"/>
              </a:ext>
            </a:extLst>
          </p:cNvPr>
          <p:cNvSpPr>
            <a:spLocks noGrp="1"/>
          </p:cNvSpPr>
          <p:nvPr>
            <p:ph type="body" sz="quarter" idx="18"/>
          </p:nvPr>
        </p:nvSpPr>
        <p:spPr>
          <a:xfrm>
            <a:off x="5490874" y="959046"/>
            <a:ext cx="5857884" cy="2213420"/>
          </a:xfrm>
        </p:spPr>
        <p:txBody>
          <a:bodyPr/>
          <a:lstStyle/>
          <a:p>
            <a:r>
              <a:rPr lang="en-US" b="1" dirty="0"/>
              <a:t>Industry Associations:</a:t>
            </a:r>
            <a:r>
              <a:rPr lang="en-US" dirty="0"/>
              <a:t> </a:t>
            </a:r>
            <a:r>
              <a:rPr lang="en-US" dirty="0">
                <a:solidFill>
                  <a:srgbClr val="E96751"/>
                </a:solidFill>
                <a:hlinkClick r:id="rId2">
                  <a:extLst>
                    <a:ext uri="{A12FA001-AC4F-418D-AE19-62706E023703}">
                      <ahyp:hlinkClr xmlns:ahyp="http://schemas.microsoft.com/office/drawing/2018/hyperlinkcolor" val="tx"/>
                    </a:ext>
                  </a:extLst>
                </a:hlinkClick>
              </a:rPr>
              <a:t>The Netherlands Recreation Association (ANWB) </a:t>
            </a:r>
            <a:r>
              <a:rPr lang="en-US" dirty="0"/>
              <a:t>offers various benefits and services to accommodation providers, including camping, holiday parks, and other recreational businesses. These could include industry resources, networking opportunities, and support for developing niche accommodations. </a:t>
            </a:r>
          </a:p>
        </p:txBody>
      </p:sp>
      <p:cxnSp>
        <p:nvCxnSpPr>
          <p:cNvPr id="7" name="Straight Connector 6">
            <a:extLst>
              <a:ext uri="{FF2B5EF4-FFF2-40B4-BE49-F238E27FC236}">
                <a16:creationId xmlns:a16="http://schemas.microsoft.com/office/drawing/2014/main" id="{8DE4CE5E-7C07-B965-CE89-DB8F982C9C69}"/>
              </a:ext>
            </a:extLst>
          </p:cNvPr>
          <p:cNvCxnSpPr/>
          <p:nvPr/>
        </p:nvCxnSpPr>
        <p:spPr>
          <a:xfrm>
            <a:off x="1290918" y="37543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B9BF5A0E-8C0F-49FB-DE51-6AADC694820B}"/>
              </a:ext>
            </a:extLst>
          </p:cNvPr>
          <p:cNvSpPr txBox="1">
            <a:spLocks/>
          </p:cNvSpPr>
          <p:nvPr/>
        </p:nvSpPr>
        <p:spPr>
          <a:xfrm>
            <a:off x="1290918" y="3882975"/>
            <a:ext cx="10497671"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100" dirty="0">
                <a:solidFill>
                  <a:srgbClr val="494949"/>
                </a:solidFill>
              </a:rPr>
              <a:t>In the Netherlands, operating a glamping site generally requires a camping license or an environmental permit, and the specific requirements can vary significantly by municipality (</a:t>
            </a:r>
            <a:r>
              <a:rPr lang="en-US" sz="2100" dirty="0" err="1">
                <a:solidFill>
                  <a:srgbClr val="494949"/>
                </a:solidFill>
              </a:rPr>
              <a:t>gemeente</a:t>
            </a:r>
            <a:r>
              <a:rPr lang="en-US" sz="2100" dirty="0">
                <a:solidFill>
                  <a:srgbClr val="494949"/>
                </a:solidFill>
              </a:rPr>
              <a:t>). Sites like </a:t>
            </a:r>
            <a:r>
              <a:rPr lang="en-US" sz="2100" dirty="0">
                <a:solidFill>
                  <a:srgbClr val="E96751"/>
                </a:solidFill>
                <a:hlinkClick r:id="rId3">
                  <a:extLst>
                    <a:ext uri="{A12FA001-AC4F-418D-AE19-62706E023703}">
                      <ahyp:hlinkClr xmlns:ahyp="http://schemas.microsoft.com/office/drawing/2018/hyperlinkcolor" val="tx"/>
                    </a:ext>
                  </a:extLst>
                </a:hlinkClick>
              </a:rPr>
              <a:t>Ondernemersplein.nl</a:t>
            </a:r>
            <a:r>
              <a:rPr lang="en-US" sz="2100" dirty="0">
                <a:solidFill>
                  <a:srgbClr val="494949"/>
                </a:solidFill>
              </a:rPr>
              <a:t>, the </a:t>
            </a:r>
            <a:r>
              <a:rPr lang="en-US" sz="2100" dirty="0">
                <a:solidFill>
                  <a:srgbClr val="E96751"/>
                </a:solidFill>
                <a:hlinkClick r:id="rId4">
                  <a:extLst>
                    <a:ext uri="{A12FA001-AC4F-418D-AE19-62706E023703}">
                      <ahyp:hlinkClr xmlns:ahyp="http://schemas.microsoft.com/office/drawing/2018/hyperlinkcolor" val="tx"/>
                    </a:ext>
                  </a:extLst>
                </a:hlinkClick>
              </a:rPr>
              <a:t>government entrepreneur's portal</a:t>
            </a:r>
            <a:r>
              <a:rPr lang="en-US" sz="2100" dirty="0">
                <a:solidFill>
                  <a:srgbClr val="494949"/>
                </a:solidFill>
              </a:rPr>
              <a:t>, compile information on these licenses and other relevant regulations. For example, in the Netherlands, a camping license or environmental permit might be needed for a glamping site – each </a:t>
            </a:r>
            <a:r>
              <a:rPr lang="en-US" sz="2100" dirty="0" err="1">
                <a:solidFill>
                  <a:srgbClr val="494949"/>
                </a:solidFill>
              </a:rPr>
              <a:t>gemeente</a:t>
            </a:r>
            <a:r>
              <a:rPr lang="en-US" sz="2100" dirty="0">
                <a:solidFill>
                  <a:srgbClr val="494949"/>
                </a:solidFill>
              </a:rPr>
              <a:t> can differ.</a:t>
            </a:r>
          </a:p>
        </p:txBody>
      </p:sp>
      <p:sp>
        <p:nvSpPr>
          <p:cNvPr id="13" name="Freeform 28">
            <a:extLst>
              <a:ext uri="{FF2B5EF4-FFF2-40B4-BE49-F238E27FC236}">
                <a16:creationId xmlns:a16="http://schemas.microsoft.com/office/drawing/2014/main" id="{4F03D94A-3D0E-1186-732F-BB8126533AF7}"/>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2B7E789F-9D50-81EE-67A3-96227E7ECBAA}"/>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pic>
        <p:nvPicPr>
          <p:cNvPr id="5" name="Picture 4">
            <a:extLst>
              <a:ext uri="{FF2B5EF4-FFF2-40B4-BE49-F238E27FC236}">
                <a16:creationId xmlns:a16="http://schemas.microsoft.com/office/drawing/2014/main" id="{84345562-BE14-C61A-7724-D1EA5EF9C898}"/>
              </a:ext>
            </a:extLst>
          </p:cNvPr>
          <p:cNvPicPr>
            <a:picLocks noChangeAspect="1"/>
          </p:cNvPicPr>
          <p:nvPr/>
        </p:nvPicPr>
        <p:blipFill>
          <a:blip r:embed="rId5"/>
          <a:stretch>
            <a:fillRect/>
          </a:stretch>
        </p:blipFill>
        <p:spPr>
          <a:xfrm>
            <a:off x="1440034" y="1118592"/>
            <a:ext cx="3377027" cy="2498892"/>
          </a:xfrm>
          <a:prstGeom prst="rect">
            <a:avLst/>
          </a:prstGeom>
        </p:spPr>
      </p:pic>
    </p:spTree>
    <p:extLst>
      <p:ext uri="{BB962C8B-B14F-4D97-AF65-F5344CB8AC3E}">
        <p14:creationId xmlns:p14="http://schemas.microsoft.com/office/powerpoint/2010/main" val="455752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0797C-E276-240F-BB1F-0EA6029634B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A48BB5A-85F9-34E6-C97A-F88C9B3E7F87}"/>
              </a:ext>
            </a:extLst>
          </p:cNvPr>
          <p:cNvSpPr>
            <a:spLocks noGrp="1"/>
          </p:cNvSpPr>
          <p:nvPr>
            <p:ph type="body" sz="quarter" idx="18"/>
          </p:nvPr>
        </p:nvSpPr>
        <p:spPr>
          <a:xfrm>
            <a:off x="885826" y="1021882"/>
            <a:ext cx="10703772" cy="2213420"/>
          </a:xfrm>
        </p:spPr>
        <p:txBody>
          <a:bodyPr/>
          <a:lstStyle/>
          <a:p>
            <a:pPr>
              <a:lnSpc>
                <a:spcPct val="100000"/>
              </a:lnSpc>
              <a:spcBef>
                <a:spcPts val="0"/>
              </a:spcBef>
              <a:spcAft>
                <a:spcPts val="600"/>
              </a:spcAft>
            </a:pPr>
            <a:r>
              <a:rPr lang="en-US" sz="2000" b="1" dirty="0">
                <a:solidFill>
                  <a:srgbClr val="E96751"/>
                </a:solidFill>
              </a:rPr>
              <a:t>Crowdfunding in the Netherlands:</a:t>
            </a:r>
            <a:r>
              <a:rPr lang="en-US" sz="2000" dirty="0">
                <a:solidFill>
                  <a:srgbClr val="E96751"/>
                </a:solidFill>
              </a:rPr>
              <a:t> </a:t>
            </a:r>
            <a:r>
              <a:rPr lang="en-US" sz="2000" dirty="0"/>
              <a:t>The Netherlands is a country that is particularly friendly to crowdfunding. Platforms like </a:t>
            </a:r>
            <a:r>
              <a:rPr lang="en-US" sz="2000" i="1" dirty="0">
                <a:solidFill>
                  <a:srgbClr val="E96751"/>
                </a:solidFill>
                <a:hlinkClick r:id="rId2">
                  <a:extLst>
                    <a:ext uri="{A12FA001-AC4F-418D-AE19-62706E023703}">
                      <ahyp:hlinkClr xmlns:ahyp="http://schemas.microsoft.com/office/drawing/2018/hyperlinkcolor" val="tx"/>
                    </a:ext>
                  </a:extLst>
                </a:hlinkClick>
              </a:rPr>
              <a:t>One Planet Crowd</a:t>
            </a:r>
            <a:r>
              <a:rPr lang="en-US" sz="2000" dirty="0">
                <a:solidFill>
                  <a:srgbClr val="E96751"/>
                </a:solidFill>
                <a:hlinkClick r:id="rId2">
                  <a:extLst>
                    <a:ext uri="{A12FA001-AC4F-418D-AE19-62706E023703}">
                      <ahyp:hlinkClr xmlns:ahyp="http://schemas.microsoft.com/office/drawing/2018/hyperlinkcolor" val="tx"/>
                    </a:ext>
                  </a:extLst>
                </a:hlinkClick>
              </a:rPr>
              <a:t> </a:t>
            </a:r>
            <a:r>
              <a:rPr lang="en-US" sz="2000" dirty="0"/>
              <a:t>(focused on sustainable projects) or </a:t>
            </a:r>
            <a:r>
              <a:rPr lang="en-US" sz="2000" i="1" dirty="0">
                <a:solidFill>
                  <a:srgbClr val="E96751"/>
                </a:solidFill>
                <a:hlinkClick r:id="rId3">
                  <a:extLst>
                    <a:ext uri="{A12FA001-AC4F-418D-AE19-62706E023703}">
                      <ahyp:hlinkClr xmlns:ahyp="http://schemas.microsoft.com/office/drawing/2018/hyperlinkcolor" val="tx"/>
                    </a:ext>
                  </a:extLst>
                </a:hlinkClick>
              </a:rPr>
              <a:t>CrowdAboutNow</a:t>
            </a:r>
            <a:r>
              <a:rPr lang="en-US" sz="2000" dirty="0"/>
              <a:t> (for hospitality and local businesses) could be avenues to raise funds from the public. </a:t>
            </a:r>
          </a:p>
          <a:p>
            <a:pPr>
              <a:lnSpc>
                <a:spcPct val="100000"/>
              </a:lnSpc>
              <a:spcBef>
                <a:spcPts val="0"/>
              </a:spcBef>
              <a:spcAft>
                <a:spcPts val="600"/>
              </a:spcAft>
            </a:pPr>
            <a:r>
              <a:rPr lang="en-US" sz="2000" dirty="0"/>
              <a:t>A charming, community-oriented glamping might attract locals to invest small amounts for perks or shares. Successful Dutch campaigns often </a:t>
            </a:r>
            <a:r>
              <a:rPr lang="en-US" sz="2000" dirty="0" err="1"/>
              <a:t>emphasise</a:t>
            </a:r>
            <a:r>
              <a:rPr lang="en-US" sz="2000" dirty="0"/>
              <a:t> the unique experience and community benefit.</a:t>
            </a:r>
          </a:p>
          <a:p>
            <a:pPr>
              <a:lnSpc>
                <a:spcPct val="100000"/>
              </a:lnSpc>
              <a:spcBef>
                <a:spcPts val="0"/>
              </a:spcBef>
              <a:spcAft>
                <a:spcPts val="600"/>
              </a:spcAft>
            </a:pPr>
            <a:r>
              <a:rPr lang="en-US" sz="2000" b="1" dirty="0">
                <a:solidFill>
                  <a:srgbClr val="E96751"/>
                </a:solidFill>
              </a:rPr>
              <a:t>Tip:</a:t>
            </a:r>
            <a:r>
              <a:rPr lang="en-US" sz="2000" dirty="0">
                <a:solidFill>
                  <a:srgbClr val="E96751"/>
                </a:solidFill>
              </a:rPr>
              <a:t> </a:t>
            </a:r>
            <a:r>
              <a:rPr lang="en-US" sz="2000" dirty="0"/>
              <a:t>Also consider joining Dutch hospitality or glamping associations (e.g. </a:t>
            </a:r>
            <a:r>
              <a:rPr lang="en-US" sz="2000" dirty="0">
                <a:solidFill>
                  <a:srgbClr val="E96751"/>
                </a:solidFill>
                <a:hlinkClick r:id="rId4">
                  <a:extLst>
                    <a:ext uri="{A12FA001-AC4F-418D-AE19-62706E023703}">
                      <ahyp:hlinkClr xmlns:ahyp="http://schemas.microsoft.com/office/drawing/2018/hyperlinkcolor" val="tx"/>
                    </a:ext>
                  </a:extLst>
                </a:hlinkClick>
              </a:rPr>
              <a:t>RECRON/</a:t>
            </a:r>
            <a:r>
              <a:rPr lang="en-US" sz="2000" dirty="0" err="1">
                <a:solidFill>
                  <a:srgbClr val="E96751"/>
                </a:solidFill>
                <a:hlinkClick r:id="rId4">
                  <a:extLst>
                    <a:ext uri="{A12FA001-AC4F-418D-AE19-62706E023703}">
                      <ahyp:hlinkClr xmlns:ahyp="http://schemas.microsoft.com/office/drawing/2018/hyperlinkcolor" val="tx"/>
                    </a:ext>
                  </a:extLst>
                </a:hlinkClick>
              </a:rPr>
              <a:t>Hiswa</a:t>
            </a:r>
            <a:r>
              <a:rPr lang="en-US" sz="2000" dirty="0"/>
              <a:t>). They sometimes have knowledge of grants or group schemes (like collective bargaining for insurance or energy). And they can amplify your voice when lobbying for sector support.</a:t>
            </a:r>
          </a:p>
        </p:txBody>
      </p:sp>
      <p:sp>
        <p:nvSpPr>
          <p:cNvPr id="13" name="Freeform 28">
            <a:extLst>
              <a:ext uri="{FF2B5EF4-FFF2-40B4-BE49-F238E27FC236}">
                <a16:creationId xmlns:a16="http://schemas.microsoft.com/office/drawing/2014/main" id="{1EB5CB6E-C1AA-5C09-9BC4-CBA0BC640D53}"/>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9E9B123A-3762-15FE-9FD0-EB1E8AC1AF9C}"/>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cxnSp>
        <p:nvCxnSpPr>
          <p:cNvPr id="4" name="Straight Connector 3">
            <a:extLst>
              <a:ext uri="{FF2B5EF4-FFF2-40B4-BE49-F238E27FC236}">
                <a16:creationId xmlns:a16="http://schemas.microsoft.com/office/drawing/2014/main" id="{3ACE232D-C1AF-7024-73C0-C4B7C84A417D}"/>
              </a:ext>
            </a:extLst>
          </p:cNvPr>
          <p:cNvCxnSpPr/>
          <p:nvPr/>
        </p:nvCxnSpPr>
        <p:spPr>
          <a:xfrm>
            <a:off x="1290918" y="38305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5" name="Text Placeholder 1">
            <a:extLst>
              <a:ext uri="{FF2B5EF4-FFF2-40B4-BE49-F238E27FC236}">
                <a16:creationId xmlns:a16="http://schemas.microsoft.com/office/drawing/2014/main" id="{8A719BCE-67D4-9AA2-B737-0C686F593E7F}"/>
              </a:ext>
            </a:extLst>
          </p:cNvPr>
          <p:cNvSpPr txBox="1">
            <a:spLocks/>
          </p:cNvSpPr>
          <p:nvPr/>
        </p:nvSpPr>
        <p:spPr>
          <a:xfrm>
            <a:off x="5086350" y="3895143"/>
            <a:ext cx="6295422"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r>
              <a:rPr lang="en-US" dirty="0">
                <a:solidFill>
                  <a:srgbClr val="E96751"/>
                </a:solidFill>
                <a:hlinkClick r:id="rId5">
                  <a:extLst>
                    <a:ext uri="{A12FA001-AC4F-418D-AE19-62706E023703}">
                      <ahyp:hlinkClr xmlns:ahyp="http://schemas.microsoft.com/office/drawing/2018/hyperlinkcolor" val="tx"/>
                    </a:ext>
                  </a:extLst>
                </a:hlinkClick>
              </a:rPr>
              <a:t>9x Amazing </a:t>
            </a:r>
            <a:r>
              <a:rPr lang="en-US" dirty="0" err="1">
                <a:solidFill>
                  <a:srgbClr val="E96751"/>
                </a:solidFill>
                <a:hlinkClick r:id="rId5">
                  <a:extLst>
                    <a:ext uri="{A12FA001-AC4F-418D-AE19-62706E023703}">
                      <ahyp:hlinkClr xmlns:ahyp="http://schemas.microsoft.com/office/drawing/2018/hyperlinkcolor" val="tx"/>
                    </a:ext>
                  </a:extLst>
                </a:hlinkClick>
              </a:rPr>
              <a:t>Glampings</a:t>
            </a:r>
            <a:r>
              <a:rPr lang="en-US" dirty="0">
                <a:solidFill>
                  <a:srgbClr val="E96751"/>
                </a:solidFill>
                <a:hlinkClick r:id="rId5">
                  <a:extLst>
                    <a:ext uri="{A12FA001-AC4F-418D-AE19-62706E023703}">
                      <ahyp:hlinkClr xmlns:ahyp="http://schemas.microsoft.com/office/drawing/2018/hyperlinkcolor" val="tx"/>
                    </a:ext>
                  </a:extLst>
                </a:hlinkClick>
              </a:rPr>
              <a:t> In The Netherlands </a:t>
            </a:r>
            <a:r>
              <a:rPr lang="en-US" sz="2200" dirty="0">
                <a:solidFill>
                  <a:srgbClr val="494949"/>
                </a:solidFill>
              </a:rPr>
              <a:t>from Wander-Lust.nl is a curated guide to nine unique glamping experiences across the Netherlands, offering luxurious and nature-immersive accommodations. From the luxurious Parc </a:t>
            </a:r>
            <a:r>
              <a:rPr lang="en-US" sz="2200" dirty="0" err="1">
                <a:solidFill>
                  <a:srgbClr val="494949"/>
                </a:solidFill>
              </a:rPr>
              <a:t>Buitengewoon</a:t>
            </a:r>
            <a:r>
              <a:rPr lang="en-US" sz="2200" dirty="0">
                <a:solidFill>
                  <a:srgbClr val="494949"/>
                </a:solidFill>
              </a:rPr>
              <a:t>, pop-up glamping with a festival vibe, to others combining culinary experiences or surfing.</a:t>
            </a:r>
          </a:p>
        </p:txBody>
      </p:sp>
      <p:pic>
        <p:nvPicPr>
          <p:cNvPr id="26626" name="Picture 2" descr="Sunset tipi Parc Buitengewoon, best glampings">
            <a:extLst>
              <a:ext uri="{FF2B5EF4-FFF2-40B4-BE49-F238E27FC236}">
                <a16:creationId xmlns:a16="http://schemas.microsoft.com/office/drawing/2014/main" id="{EBD4775A-3335-0802-D7F2-BBDEDAF6FB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7593" y="3917418"/>
            <a:ext cx="3423957" cy="2283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298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7 (Part 2)</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055225"/>
          </a:xfrm>
          <a:prstGeom prst="rect">
            <a:avLst/>
          </a:prstGeom>
          <a:noFill/>
        </p:spPr>
        <p:txBody>
          <a:bodyPr wrap="square" rtlCol="0">
            <a:spAutoFit/>
          </a:bodyPr>
          <a:lstStyle/>
          <a:p>
            <a:pPr algn="ctr">
              <a:lnSpc>
                <a:spcPts val="2520"/>
              </a:lnSpc>
            </a:pPr>
            <a:r>
              <a:rPr lang="en-US" sz="2400" dirty="0">
                <a:solidFill>
                  <a:srgbClr val="414141"/>
                </a:solidFill>
              </a:rPr>
              <a:t>Find the Funds That Fit</a:t>
            </a:r>
          </a:p>
          <a:p>
            <a:pPr algn="ctr">
              <a:lnSpc>
                <a:spcPts val="2520"/>
              </a:lnSpc>
            </a:pPr>
            <a:r>
              <a:rPr lang="en-IE" sz="2400" dirty="0">
                <a:solidFill>
                  <a:srgbClr val="414141"/>
                </a:solidFill>
              </a:rPr>
              <a:t>Netherlands</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7 (Part 3)</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375826"/>
          </a:xfrm>
          <a:prstGeom prst="rect">
            <a:avLst/>
          </a:prstGeom>
          <a:noFill/>
        </p:spPr>
        <p:txBody>
          <a:bodyPr wrap="square" rtlCol="0">
            <a:spAutoFit/>
          </a:bodyPr>
          <a:lstStyle/>
          <a:p>
            <a:pPr algn="ctr">
              <a:lnSpc>
                <a:spcPts val="2520"/>
              </a:lnSpc>
            </a:pPr>
            <a:r>
              <a:rPr lang="en-US" sz="2400" dirty="0">
                <a:solidFill>
                  <a:srgbClr val="414141"/>
                </a:solidFill>
              </a:rPr>
              <a:t>Investment, Grant Applications &amp; Pitching Your Idea</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60A8F-95D8-98B8-4071-01BE5D044925}"/>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540A89BE-059F-9F68-9C13-945ECDB5D16D}"/>
              </a:ext>
            </a:extLst>
          </p:cNvPr>
          <p:cNvSpPr>
            <a:spLocks noGrp="1"/>
          </p:cNvSpPr>
          <p:nvPr>
            <p:ph type="body" sz="quarter" idx="17"/>
          </p:nvPr>
        </p:nvSpPr>
        <p:spPr/>
        <p:txBody>
          <a:bodyPr/>
          <a:lstStyle/>
          <a:p>
            <a:r>
              <a:rPr lang="en-IE" dirty="0"/>
              <a:t>04</a:t>
            </a:r>
          </a:p>
        </p:txBody>
      </p:sp>
      <p:sp>
        <p:nvSpPr>
          <p:cNvPr id="15" name="TextBox 14">
            <a:extLst>
              <a:ext uri="{FF2B5EF4-FFF2-40B4-BE49-F238E27FC236}">
                <a16:creationId xmlns:a16="http://schemas.microsoft.com/office/drawing/2014/main" id="{3C263D6E-960F-A720-8394-B7A98D09AAE8}"/>
              </a:ext>
            </a:extLst>
          </p:cNvPr>
          <p:cNvSpPr txBox="1"/>
          <p:nvPr/>
        </p:nvSpPr>
        <p:spPr>
          <a:xfrm>
            <a:off x="347915" y="5161446"/>
            <a:ext cx="11329735" cy="1446550"/>
          </a:xfrm>
          <a:prstGeom prst="rect">
            <a:avLst/>
          </a:prstGeom>
          <a:noFill/>
        </p:spPr>
        <p:txBody>
          <a:bodyPr wrap="square" rtlCol="0">
            <a:spAutoFit/>
          </a:bodyPr>
          <a:lstStyle/>
          <a:p>
            <a:r>
              <a:rPr lang="en-US" sz="2200" dirty="0">
                <a:solidFill>
                  <a:srgbClr val="494949"/>
                </a:solidFill>
              </a:rPr>
              <a:t>The Dutch government supports alternative tourism accommodation by funding projects that promote sustainable and low-carbon experiences. These projects can include glamping, dorm-style accommodation, and eco-lodges. The goal is to encourage tourism in less-visited areas and to promote a more environmentally responsible approach to travel. </a:t>
            </a:r>
            <a:endParaRPr lang="en-IE" sz="2200" dirty="0">
              <a:solidFill>
                <a:srgbClr val="494949"/>
              </a:solidFill>
            </a:endParaRPr>
          </a:p>
        </p:txBody>
      </p:sp>
      <p:sp>
        <p:nvSpPr>
          <p:cNvPr id="14" name="Text Placeholder 8">
            <a:extLst>
              <a:ext uri="{FF2B5EF4-FFF2-40B4-BE49-F238E27FC236}">
                <a16:creationId xmlns:a16="http://schemas.microsoft.com/office/drawing/2014/main" id="{7A1EBFCC-E40E-A107-B764-6996867F9179}"/>
              </a:ext>
            </a:extLst>
          </p:cNvPr>
          <p:cNvSpPr>
            <a:spLocks noGrp="1"/>
          </p:cNvSpPr>
          <p:nvPr>
            <p:ph type="body" sz="quarter" idx="16"/>
          </p:nvPr>
        </p:nvSpPr>
        <p:spPr>
          <a:xfrm>
            <a:off x="352931" y="2422559"/>
            <a:ext cx="5485894" cy="3066422"/>
          </a:xfrm>
        </p:spPr>
        <p:txBody>
          <a:bodyPr>
            <a:normAutofit/>
          </a:bodyPr>
          <a:lstStyle/>
          <a:p>
            <a:r>
              <a:rPr lang="en-IE" sz="4000" b="1" dirty="0"/>
              <a:t>Netherland’s Funding Options</a:t>
            </a:r>
          </a:p>
          <a:p>
            <a:r>
              <a:rPr lang="en-IE" sz="2800" i="1" dirty="0"/>
              <a:t>For Alternative Tourism Accommodation</a:t>
            </a:r>
            <a:r>
              <a:rPr lang="en-IE" sz="2800" dirty="0"/>
              <a:t> </a:t>
            </a:r>
          </a:p>
        </p:txBody>
      </p:sp>
      <p:pic>
        <p:nvPicPr>
          <p:cNvPr id="5" name="Picture Placeholder 4" descr="A red white and blue flag&#10;&#10;AI-generated content may be incorrect.">
            <a:extLst>
              <a:ext uri="{FF2B5EF4-FFF2-40B4-BE49-F238E27FC236}">
                <a16:creationId xmlns:a16="http://schemas.microsoft.com/office/drawing/2014/main" id="{1F4C6E64-0E2B-ABC9-8F2D-9E2CA11AC92D}"/>
              </a:ext>
            </a:extLst>
          </p:cNvPr>
          <p:cNvPicPr>
            <a:picLocks noGrp="1" noChangeAspect="1"/>
          </p:cNvPicPr>
          <p:nvPr>
            <p:ph type="pic" sz="quarter" idx="19"/>
          </p:nvPr>
        </p:nvPicPr>
        <p:blipFill>
          <a:blip r:embed="rId2"/>
          <a:srcRect l="1998" r="1998"/>
          <a:stretch>
            <a:fillRect/>
          </a:stretch>
        </p:blipFill>
        <p:spPr/>
      </p:pic>
    </p:spTree>
    <p:extLst>
      <p:ext uri="{BB962C8B-B14F-4D97-AF65-F5344CB8AC3E}">
        <p14:creationId xmlns:p14="http://schemas.microsoft.com/office/powerpoint/2010/main" val="1947116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FA588-99AD-0DF3-9AF6-F8C365FBFAC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36068282-BAFA-B999-F71B-248335E7373A}"/>
              </a:ext>
            </a:extLst>
          </p:cNvPr>
          <p:cNvSpPr>
            <a:spLocks noGrp="1"/>
          </p:cNvSpPr>
          <p:nvPr>
            <p:ph type="body" sz="quarter" idx="18"/>
          </p:nvPr>
        </p:nvSpPr>
        <p:spPr>
          <a:xfrm>
            <a:off x="888235" y="1679408"/>
            <a:ext cx="10351265" cy="3499183"/>
          </a:xfrm>
        </p:spPr>
        <p:txBody>
          <a:bodyPr/>
          <a:lstStyle/>
          <a:p>
            <a:pPr>
              <a:spcAft>
                <a:spcPts val="600"/>
              </a:spcAft>
            </a:pPr>
            <a:r>
              <a:rPr lang="en-US" sz="2400" dirty="0"/>
              <a:t>The Netherlands focuses heavily on </a:t>
            </a:r>
            <a:r>
              <a:rPr lang="en-US" sz="2400" b="1" dirty="0"/>
              <a:t>clean energy adoption, sustainability innovation, and high tourism quality standards</a:t>
            </a:r>
            <a:r>
              <a:rPr lang="en-US" sz="2400" dirty="0"/>
              <a:t>. Businesses can access national tax incentive schemes like </a:t>
            </a:r>
            <a:r>
              <a:rPr lang="en-US" sz="2400" b="1" dirty="0"/>
              <a:t>MIA/Vamil</a:t>
            </a:r>
            <a:r>
              <a:rPr lang="en-US" sz="2400" dirty="0"/>
              <a:t>, </a:t>
            </a:r>
            <a:r>
              <a:rPr lang="en-US" sz="2400" b="1" dirty="0"/>
              <a:t>Energy Investment Allowance (EIA)</a:t>
            </a:r>
            <a:r>
              <a:rPr lang="en-US" sz="2400" dirty="0"/>
              <a:t>, and the </a:t>
            </a:r>
            <a:r>
              <a:rPr lang="en-US" sz="2400" b="1" dirty="0"/>
              <a:t>ISDE grant</a:t>
            </a:r>
            <a:r>
              <a:rPr lang="en-US" sz="2400" dirty="0"/>
              <a:t> to offset the cost of green technology such as solar panels, heat pumps, and insulation. </a:t>
            </a:r>
          </a:p>
          <a:p>
            <a:pPr>
              <a:spcAft>
                <a:spcPts val="600"/>
              </a:spcAft>
            </a:pPr>
            <a:endParaRPr lang="en-US" sz="2400" dirty="0"/>
          </a:p>
          <a:p>
            <a:pPr>
              <a:spcAft>
                <a:spcPts val="600"/>
              </a:spcAft>
            </a:pPr>
            <a:r>
              <a:rPr lang="en-US" sz="2400" dirty="0"/>
              <a:t>Additionally, provincial funds like </a:t>
            </a:r>
            <a:r>
              <a:rPr lang="en-US" sz="2400" b="1" dirty="0"/>
              <a:t>Zeeland’s Leisure Economy Fund</a:t>
            </a:r>
            <a:r>
              <a:rPr lang="en-US" sz="2400" dirty="0"/>
              <a:t> offer loans for innovation and sustainability in local tourism. Larger, innovative projects may also qualify for EU structural funds such as ERDF through </a:t>
            </a:r>
            <a:r>
              <a:rPr lang="en-US" sz="2400" dirty="0" err="1"/>
              <a:t>programmes</a:t>
            </a:r>
            <a:r>
              <a:rPr lang="en-US" sz="2400" dirty="0"/>
              <a:t> like </a:t>
            </a:r>
            <a:r>
              <a:rPr lang="en-US" sz="2400" b="1" dirty="0" err="1"/>
              <a:t>OPZuid</a:t>
            </a:r>
            <a:r>
              <a:rPr lang="en-US" sz="2400" dirty="0"/>
              <a:t>.</a:t>
            </a:r>
          </a:p>
          <a:p>
            <a:pPr>
              <a:spcAft>
                <a:spcPts val="600"/>
              </a:spcAft>
            </a:pPr>
            <a:endParaRPr lang="en-IE" sz="2400" dirty="0"/>
          </a:p>
        </p:txBody>
      </p:sp>
      <p:sp>
        <p:nvSpPr>
          <p:cNvPr id="6" name="Text Placeholder 5">
            <a:extLst>
              <a:ext uri="{FF2B5EF4-FFF2-40B4-BE49-F238E27FC236}">
                <a16:creationId xmlns:a16="http://schemas.microsoft.com/office/drawing/2014/main" id="{06FA0747-FF90-22D6-0634-7AB6F063CA55}"/>
              </a:ext>
            </a:extLst>
          </p:cNvPr>
          <p:cNvSpPr>
            <a:spLocks noGrp="1"/>
          </p:cNvSpPr>
          <p:nvPr>
            <p:ph type="body" sz="quarter" idx="16"/>
          </p:nvPr>
        </p:nvSpPr>
        <p:spPr>
          <a:xfrm>
            <a:off x="788656" y="158725"/>
            <a:ext cx="10614687" cy="803654"/>
          </a:xfrm>
        </p:spPr>
        <p:txBody>
          <a:bodyPr/>
          <a:lstStyle/>
          <a:p>
            <a:r>
              <a:rPr lang="en-IE" sz="3200" dirty="0"/>
              <a:t>Introduction: </a:t>
            </a:r>
            <a:r>
              <a:rPr lang="en-IE" sz="3200" b="0" dirty="0"/>
              <a:t>Netherland’s Funding Priorities</a:t>
            </a:r>
          </a:p>
          <a:p>
            <a:endParaRPr lang="en-IE" sz="3200" dirty="0"/>
          </a:p>
        </p:txBody>
      </p:sp>
      <p:sp>
        <p:nvSpPr>
          <p:cNvPr id="8" name="Text Placeholder 7">
            <a:extLst>
              <a:ext uri="{FF2B5EF4-FFF2-40B4-BE49-F238E27FC236}">
                <a16:creationId xmlns:a16="http://schemas.microsoft.com/office/drawing/2014/main" id="{6EB8036A-D1B8-48C8-1CBE-BFB682C077C1}"/>
              </a:ext>
            </a:extLst>
          </p:cNvPr>
          <p:cNvSpPr>
            <a:spLocks noGrp="1"/>
          </p:cNvSpPr>
          <p:nvPr>
            <p:ph type="body" sz="quarter" idx="19"/>
          </p:nvPr>
        </p:nvSpPr>
        <p:spPr>
          <a:xfrm>
            <a:off x="802510" y="770435"/>
            <a:ext cx="10614687" cy="803654"/>
          </a:xfrm>
        </p:spPr>
        <p:txBody>
          <a:bodyPr/>
          <a:lstStyle/>
          <a:p>
            <a:r>
              <a:rPr lang="en-IE" dirty="0"/>
              <a:t>Clean energy adoption, sustainability and innovation, high tourism quality standards, environmental efficiency and smart infrastructure.</a:t>
            </a:r>
          </a:p>
        </p:txBody>
      </p:sp>
    </p:spTree>
    <p:extLst>
      <p:ext uri="{BB962C8B-B14F-4D97-AF65-F5344CB8AC3E}">
        <p14:creationId xmlns:p14="http://schemas.microsoft.com/office/powerpoint/2010/main" val="4292116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8C024-99A2-BE2D-01AA-B04BF4477C9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9C4A4C2-85E4-658A-7FA9-0CE7551D4380}"/>
              </a:ext>
            </a:extLst>
          </p:cNvPr>
          <p:cNvSpPr>
            <a:spLocks noGrp="1"/>
          </p:cNvSpPr>
          <p:nvPr>
            <p:ph type="body" sz="quarter" idx="18"/>
          </p:nvPr>
        </p:nvSpPr>
        <p:spPr>
          <a:xfrm>
            <a:off x="802510" y="1679408"/>
            <a:ext cx="10294115" cy="3499183"/>
          </a:xfrm>
        </p:spPr>
        <p:txBody>
          <a:bodyPr/>
          <a:lstStyle/>
          <a:p>
            <a:pPr>
              <a:spcAft>
                <a:spcPts val="1200"/>
              </a:spcAft>
            </a:pPr>
            <a:r>
              <a:rPr lang="en-US" sz="2400" dirty="0"/>
              <a:t>To align successfully with Dutch funding, businesses must show a commitment to </a:t>
            </a:r>
            <a:r>
              <a:rPr lang="en-US" sz="2400" b="1" dirty="0"/>
              <a:t>environmental efficiency, smart infrastructure, and innovation</a:t>
            </a:r>
            <a:r>
              <a:rPr lang="en-US" sz="2400" dirty="0"/>
              <a:t>. Glamping sites or heritage accommodations that install renewable systems and digital visitor tools (e.g., booking apps, energy dashboards) are particularly strong candidates. </a:t>
            </a:r>
          </a:p>
          <a:p>
            <a:pPr>
              <a:spcAft>
                <a:spcPts val="1200"/>
              </a:spcAft>
            </a:pPr>
            <a:r>
              <a:rPr lang="en-US" sz="2400" dirty="0"/>
              <a:t>Funders in the Netherlands </a:t>
            </a:r>
            <a:r>
              <a:rPr lang="en-US" sz="2400" b="1" dirty="0"/>
              <a:t>appreciate data,</a:t>
            </a:r>
            <a:r>
              <a:rPr lang="en-US" sz="2400" dirty="0"/>
              <a:t> so be specific about your </a:t>
            </a:r>
            <a:r>
              <a:rPr lang="en-US" sz="2400" b="1" dirty="0"/>
              <a:t>sustainability metrics </a:t>
            </a:r>
            <a:r>
              <a:rPr lang="en-US" sz="2400" dirty="0"/>
              <a:t>and energy savings. </a:t>
            </a:r>
            <a:r>
              <a:rPr lang="en-US" sz="2400" dirty="0" err="1"/>
              <a:t>Emphasise</a:t>
            </a:r>
            <a:r>
              <a:rPr lang="en-US" sz="2400" dirty="0"/>
              <a:t> how your project will </a:t>
            </a:r>
            <a:r>
              <a:rPr lang="en-US" sz="2400" b="1" dirty="0"/>
              <a:t>reduce emissions</a:t>
            </a:r>
            <a:r>
              <a:rPr lang="en-US" sz="2400" dirty="0"/>
              <a:t>, improve the </a:t>
            </a:r>
            <a:r>
              <a:rPr lang="en-US" sz="2400" b="1" dirty="0"/>
              <a:t>visitor experience</a:t>
            </a:r>
            <a:r>
              <a:rPr lang="en-US" sz="2400" dirty="0"/>
              <a:t>, and support </a:t>
            </a:r>
            <a:r>
              <a:rPr lang="en-US" sz="2400" b="1" dirty="0"/>
              <a:t>regional tourism dispersal. </a:t>
            </a:r>
          </a:p>
          <a:p>
            <a:pPr>
              <a:spcAft>
                <a:spcPts val="1200"/>
              </a:spcAft>
            </a:pPr>
            <a:r>
              <a:rPr lang="en-US" sz="2400" b="1" dirty="0"/>
              <a:t>Partnering with local municipalities </a:t>
            </a:r>
            <a:r>
              <a:rPr lang="en-US" sz="2400" dirty="0"/>
              <a:t>or </a:t>
            </a:r>
            <a:r>
              <a:rPr lang="en-US" sz="2400" b="1" dirty="0"/>
              <a:t>innovation hubs </a:t>
            </a:r>
            <a:r>
              <a:rPr lang="en-US" sz="2400" dirty="0"/>
              <a:t>also strengthens your case.</a:t>
            </a:r>
          </a:p>
          <a:p>
            <a:pPr>
              <a:spcAft>
                <a:spcPts val="1200"/>
              </a:spcAft>
            </a:pPr>
            <a:endParaRPr lang="en-IE" sz="2400" dirty="0"/>
          </a:p>
        </p:txBody>
      </p:sp>
      <p:sp>
        <p:nvSpPr>
          <p:cNvPr id="6" name="Text Placeholder 5">
            <a:extLst>
              <a:ext uri="{FF2B5EF4-FFF2-40B4-BE49-F238E27FC236}">
                <a16:creationId xmlns:a16="http://schemas.microsoft.com/office/drawing/2014/main" id="{56D8013C-A339-095C-ABEE-2A9717AA2C4A}"/>
              </a:ext>
            </a:extLst>
          </p:cNvPr>
          <p:cNvSpPr>
            <a:spLocks noGrp="1"/>
          </p:cNvSpPr>
          <p:nvPr>
            <p:ph type="body" sz="quarter" idx="16"/>
          </p:nvPr>
        </p:nvSpPr>
        <p:spPr>
          <a:xfrm>
            <a:off x="788656" y="158725"/>
            <a:ext cx="10614687" cy="803654"/>
          </a:xfrm>
        </p:spPr>
        <p:txBody>
          <a:bodyPr/>
          <a:lstStyle/>
          <a:p>
            <a:r>
              <a:rPr lang="en-IE" sz="3200" dirty="0"/>
              <a:t>Introduction: </a:t>
            </a:r>
            <a:r>
              <a:rPr lang="en-IE" sz="3200" b="0" dirty="0"/>
              <a:t>Netherland’s Funding Priorities</a:t>
            </a:r>
          </a:p>
          <a:p>
            <a:endParaRPr lang="en-IE" sz="3200" dirty="0"/>
          </a:p>
        </p:txBody>
      </p:sp>
    </p:spTree>
    <p:extLst>
      <p:ext uri="{BB962C8B-B14F-4D97-AF65-F5344CB8AC3E}">
        <p14:creationId xmlns:p14="http://schemas.microsoft.com/office/powerpoint/2010/main" val="2572783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BFD5F-86C0-E4BD-C300-DA52D9B7C77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43158EA-0827-979C-807E-9337A3519282}"/>
              </a:ext>
            </a:extLst>
          </p:cNvPr>
          <p:cNvSpPr>
            <a:spLocks noGrp="1"/>
          </p:cNvSpPr>
          <p:nvPr>
            <p:ph type="body" sz="quarter" idx="18"/>
          </p:nvPr>
        </p:nvSpPr>
        <p:spPr>
          <a:xfrm>
            <a:off x="716805" y="1092071"/>
            <a:ext cx="10708219" cy="1383296"/>
          </a:xfrm>
        </p:spPr>
        <p:txBody>
          <a:bodyPr/>
          <a:lstStyle/>
          <a:p>
            <a:pPr marL="0" indent="0">
              <a:spcAft>
                <a:spcPts val="600"/>
              </a:spcAft>
            </a:pPr>
            <a:r>
              <a:rPr lang="en-US" b="1" dirty="0"/>
              <a:t>The Netherlands</a:t>
            </a:r>
            <a:r>
              <a:rPr lang="en-US" dirty="0"/>
              <a:t> offers a variety of support mechanisms tailored to small entrepreneurs and sustainable tourism. Below are the key mechanisms available and how they help alternative accommodation ventures, such as glamping, eco-lodges, or repurposed rural spaces.</a:t>
            </a:r>
          </a:p>
        </p:txBody>
      </p:sp>
      <p:sp>
        <p:nvSpPr>
          <p:cNvPr id="4" name="Text Placeholder 3">
            <a:extLst>
              <a:ext uri="{FF2B5EF4-FFF2-40B4-BE49-F238E27FC236}">
                <a16:creationId xmlns:a16="http://schemas.microsoft.com/office/drawing/2014/main" id="{3D982CC2-55F8-DA5E-7287-3FF422575B0C}"/>
              </a:ext>
            </a:extLst>
          </p:cNvPr>
          <p:cNvSpPr>
            <a:spLocks noGrp="1"/>
          </p:cNvSpPr>
          <p:nvPr>
            <p:ph type="body" sz="quarter" idx="16"/>
          </p:nvPr>
        </p:nvSpPr>
        <p:spPr>
          <a:xfrm>
            <a:off x="788656" y="355982"/>
            <a:ext cx="10614687" cy="803654"/>
          </a:xfrm>
        </p:spPr>
        <p:txBody>
          <a:bodyPr/>
          <a:lstStyle/>
          <a:p>
            <a:pPr>
              <a:lnSpc>
                <a:spcPct val="100000"/>
              </a:lnSpc>
            </a:pPr>
            <a:r>
              <a:rPr lang="en-US" dirty="0" err="1">
                <a:solidFill>
                  <a:srgbClr val="EC7C69"/>
                </a:solidFill>
              </a:rPr>
              <a:t>Qredits</a:t>
            </a:r>
            <a:r>
              <a:rPr lang="en-US" dirty="0">
                <a:solidFill>
                  <a:srgbClr val="EC7C69"/>
                </a:solidFill>
              </a:rPr>
              <a:t>, Impact Driven Banks &amp; BMKB Scheme</a:t>
            </a:r>
            <a:endParaRPr lang="en-IE" dirty="0">
              <a:solidFill>
                <a:srgbClr val="EC7C69"/>
              </a:solidFill>
            </a:endParaRPr>
          </a:p>
        </p:txBody>
      </p:sp>
      <p:cxnSp>
        <p:nvCxnSpPr>
          <p:cNvPr id="2" name="Straight Connector 1">
            <a:extLst>
              <a:ext uri="{FF2B5EF4-FFF2-40B4-BE49-F238E27FC236}">
                <a16:creationId xmlns:a16="http://schemas.microsoft.com/office/drawing/2014/main" id="{4BCBB7D6-7C6F-5D73-89D7-8B3E822189DC}"/>
              </a:ext>
            </a:extLst>
          </p:cNvPr>
          <p:cNvCxnSpPr>
            <a:cxnSpLocks/>
          </p:cNvCxnSpPr>
          <p:nvPr/>
        </p:nvCxnSpPr>
        <p:spPr>
          <a:xfrm>
            <a:off x="61914" y="10699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B483A52-26AC-5050-26CE-79A1FD256D26}"/>
              </a:ext>
            </a:extLst>
          </p:cNvPr>
          <p:cNvGrpSpPr/>
          <p:nvPr/>
        </p:nvGrpSpPr>
        <p:grpSpPr>
          <a:xfrm>
            <a:off x="828098" y="2242685"/>
            <a:ext cx="10868176" cy="4510542"/>
            <a:chOff x="2034540" y="947870"/>
            <a:chExt cx="5454433" cy="4957892"/>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6CBA7B5E-B864-2945-54BD-F2798B7A1876}"/>
                </a:ext>
              </a:extLst>
            </p:cNvPr>
            <p:cNvSpPr/>
            <p:nvPr/>
          </p:nvSpPr>
          <p:spPr>
            <a:xfrm>
              <a:off x="2034540" y="947870"/>
              <a:ext cx="2631223" cy="850992"/>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err="1"/>
                <a:t>Qredits</a:t>
              </a:r>
              <a:endParaRPr lang="en-GB" sz="2400" b="1" kern="1200" dirty="0"/>
            </a:p>
          </p:txBody>
        </p:sp>
        <p:sp>
          <p:nvSpPr>
            <p:cNvPr id="14" name="Freeform: Shape 13">
              <a:extLst>
                <a:ext uri="{FF2B5EF4-FFF2-40B4-BE49-F238E27FC236}">
                  <a16:creationId xmlns:a16="http://schemas.microsoft.com/office/drawing/2014/main" id="{DDAFC1D6-5376-4B4B-9C2A-FBF62056991E}"/>
                </a:ext>
              </a:extLst>
            </p:cNvPr>
            <p:cNvSpPr/>
            <p:nvPr/>
          </p:nvSpPr>
          <p:spPr>
            <a:xfrm>
              <a:off x="2034540" y="1798862"/>
              <a:ext cx="2631223" cy="4014243"/>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a:spcAft>
                  <a:spcPts val="600"/>
                </a:spcAft>
              </a:pPr>
              <a:r>
                <a:rPr lang="en-US" sz="2400" b="1" dirty="0" err="1">
                  <a:solidFill>
                    <a:srgbClr val="494949"/>
                  </a:solidFill>
                </a:rPr>
                <a:t>Qredits</a:t>
              </a:r>
              <a:r>
                <a:rPr lang="en-US" sz="2400" b="1" dirty="0">
                  <a:solidFill>
                    <a:srgbClr val="494949"/>
                  </a:solidFill>
                </a:rPr>
                <a:t> </a:t>
              </a:r>
              <a:r>
                <a:rPr lang="en-US" sz="2100" dirty="0">
                  <a:solidFill>
                    <a:srgbClr val="494949"/>
                  </a:solidFill>
                </a:rPr>
                <a:t>is a non-profit lender for entrepreneurs. Designed for small startups that may not qualify for bank credit. </a:t>
              </a:r>
            </a:p>
            <a:p>
              <a:pPr>
                <a:spcAft>
                  <a:spcPts val="600"/>
                </a:spcAft>
              </a:pPr>
              <a:r>
                <a:rPr lang="en-US" sz="2100" dirty="0" err="1">
                  <a:solidFill>
                    <a:srgbClr val="494949"/>
                  </a:solidFill>
                  <a:hlinkClick r:id="rId2">
                    <a:extLst>
                      <a:ext uri="{A12FA001-AC4F-418D-AE19-62706E023703}">
                        <ahyp:hlinkClr xmlns:ahyp="http://schemas.microsoft.com/office/drawing/2018/hyperlinkcolor" val="tx"/>
                      </a:ext>
                    </a:extLst>
                  </a:hlinkClick>
                </a:rPr>
                <a:t>Qredits</a:t>
              </a:r>
              <a:r>
                <a:rPr lang="en-US" sz="2100" i="1" dirty="0">
                  <a:solidFill>
                    <a:srgbClr val="494949"/>
                  </a:solidFill>
                </a:rPr>
                <a:t> is </a:t>
              </a:r>
              <a:r>
                <a:rPr lang="en-US" sz="2100" dirty="0">
                  <a:solidFill>
                    <a:srgbClr val="494949"/>
                  </a:solidFill>
                </a:rPr>
                <a:t>the premier microfinance institution in the Netherlands, offering business loans ranging from €5,000 to €250,000.  Offers </a:t>
              </a:r>
              <a:r>
                <a:rPr lang="en-US" sz="2100" dirty="0">
                  <a:solidFill>
                    <a:srgbClr val="494949"/>
                  </a:solidFill>
                  <a:hlinkClick r:id="rId3">
                    <a:extLst>
                      <a:ext uri="{A12FA001-AC4F-418D-AE19-62706E023703}">
                        <ahyp:hlinkClr xmlns:ahyp="http://schemas.microsoft.com/office/drawing/2018/hyperlinkcolor" val="tx"/>
                      </a:ext>
                    </a:extLst>
                  </a:hlinkClick>
                </a:rPr>
                <a:t>microcredit</a:t>
              </a:r>
              <a:r>
                <a:rPr lang="en-US" sz="2100" dirty="0">
                  <a:solidFill>
                    <a:srgbClr val="494949"/>
                  </a:solidFill>
                </a:rPr>
                <a:t> </a:t>
              </a:r>
              <a:r>
                <a:rPr lang="en-US" sz="2100" b="1" dirty="0">
                  <a:solidFill>
                    <a:srgbClr val="494949"/>
                  </a:solidFill>
                </a:rPr>
                <a:t>loans for up to €50,000 </a:t>
              </a:r>
              <a:r>
                <a:rPr lang="en-US" sz="2100" dirty="0">
                  <a:solidFill>
                    <a:srgbClr val="494949"/>
                  </a:solidFill>
                </a:rPr>
                <a:t>for start-up costs, renovations, or eco-accommodation development. </a:t>
              </a:r>
              <a:r>
                <a:rPr lang="en-US" sz="2100" dirty="0" err="1">
                  <a:solidFill>
                    <a:srgbClr val="494949"/>
                  </a:solidFill>
                </a:rPr>
                <a:t>Qredits</a:t>
              </a:r>
              <a:r>
                <a:rPr lang="en-US" sz="2100" dirty="0">
                  <a:solidFill>
                    <a:srgbClr val="494949"/>
                  </a:solidFill>
                </a:rPr>
                <a:t> also provides mentoring and has a startup academy. </a:t>
              </a:r>
              <a:endParaRPr lang="en-GB" sz="2400" kern="1200" dirty="0"/>
            </a:p>
          </p:txBody>
        </p:sp>
        <p:sp>
          <p:nvSpPr>
            <p:cNvPr id="15" name="Freeform: Shape 14">
              <a:extLst>
                <a:ext uri="{FF2B5EF4-FFF2-40B4-BE49-F238E27FC236}">
                  <a16:creationId xmlns:a16="http://schemas.microsoft.com/office/drawing/2014/main" id="{F9E627F7-4829-ACA5-CCFA-7856F7CFAE3C}"/>
                </a:ext>
              </a:extLst>
            </p:cNvPr>
            <p:cNvSpPr/>
            <p:nvPr/>
          </p:nvSpPr>
          <p:spPr>
            <a:xfrm>
              <a:off x="4778739" y="947872"/>
              <a:ext cx="2710234" cy="850990"/>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Impact Driven Banks</a:t>
              </a:r>
            </a:p>
          </p:txBody>
        </p:sp>
        <p:sp>
          <p:nvSpPr>
            <p:cNvPr id="16" name="Freeform: Shape 15">
              <a:extLst>
                <a:ext uri="{FF2B5EF4-FFF2-40B4-BE49-F238E27FC236}">
                  <a16:creationId xmlns:a16="http://schemas.microsoft.com/office/drawing/2014/main" id="{2941F381-82E5-FAF1-488A-90878D1FD12A}"/>
                </a:ext>
              </a:extLst>
            </p:cNvPr>
            <p:cNvSpPr/>
            <p:nvPr/>
          </p:nvSpPr>
          <p:spPr>
            <a:xfrm>
              <a:off x="4778739" y="1798863"/>
              <a:ext cx="2710234" cy="410689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a:spcAft>
                  <a:spcPts val="600"/>
                </a:spcAft>
              </a:pPr>
              <a:r>
                <a:rPr lang="en-US" sz="2200" dirty="0">
                  <a:solidFill>
                    <a:srgbClr val="494949"/>
                  </a:solidFill>
                </a:rPr>
                <a:t>The European Investment Fund (EIF) and impact-driven banks, such as ING and Rabobank, participate in the government’s SME loan guarantee BMKB Schemes. This helps SMEs that lack collateral and are unable to obtain bank loans by securing 75% of the loan amount, with the extension</a:t>
              </a:r>
              <a:r>
                <a:rPr lang="en-US" sz="2200" dirty="0">
                  <a:solidFill>
                    <a:srgbClr val="494949"/>
                  </a:solidFill>
                  <a:hlinkClick r:id="rId4">
                    <a:extLst>
                      <a:ext uri="{A12FA001-AC4F-418D-AE19-62706E023703}">
                        <ahyp:hlinkClr xmlns:ahyp="http://schemas.microsoft.com/office/drawing/2018/hyperlinkcolor" val="tx"/>
                      </a:ext>
                    </a:extLst>
                  </a:hlinkClick>
                </a:rPr>
                <a:t> until June 2027</a:t>
              </a:r>
              <a:r>
                <a:rPr lang="en-US" sz="2200" dirty="0">
                  <a:solidFill>
                    <a:srgbClr val="494949"/>
                  </a:solidFill>
                </a:rPr>
                <a:t>. It’s not profit-driven, so the emphasis is on enabling entrepreneurship rather than </a:t>
              </a:r>
              <a:r>
                <a:rPr lang="en-US" sz="2200" dirty="0" err="1">
                  <a:solidFill>
                    <a:srgbClr val="494949"/>
                  </a:solidFill>
                </a:rPr>
                <a:t>maximising</a:t>
              </a:r>
              <a:r>
                <a:rPr lang="en-US" sz="2200" dirty="0">
                  <a:solidFill>
                    <a:srgbClr val="494949"/>
                  </a:solidFill>
                </a:rPr>
                <a:t> returns. Compare interest rates and terms.</a:t>
              </a:r>
            </a:p>
          </p:txBody>
        </p:sp>
      </p:grpSp>
      <p:grpSp>
        <p:nvGrpSpPr>
          <p:cNvPr id="3" name="Group 2">
            <a:extLst>
              <a:ext uri="{FF2B5EF4-FFF2-40B4-BE49-F238E27FC236}">
                <a16:creationId xmlns:a16="http://schemas.microsoft.com/office/drawing/2014/main" id="{2E7E43A9-D86F-6601-52FD-FBB242CE5E00}"/>
              </a:ext>
            </a:extLst>
          </p:cNvPr>
          <p:cNvGrpSpPr/>
          <p:nvPr/>
        </p:nvGrpSpPr>
        <p:grpSpPr>
          <a:xfrm>
            <a:off x="1312999" y="2155119"/>
            <a:ext cx="720000" cy="861774"/>
            <a:chOff x="1016000" y="1024973"/>
            <a:chExt cx="1016000" cy="1216059"/>
          </a:xfrm>
        </p:grpSpPr>
        <p:sp>
          <p:nvSpPr>
            <p:cNvPr id="7" name="Oval 6">
              <a:extLst>
                <a:ext uri="{FF2B5EF4-FFF2-40B4-BE49-F238E27FC236}">
                  <a16:creationId xmlns:a16="http://schemas.microsoft.com/office/drawing/2014/main" id="{CA909C92-405F-2FC3-8AFD-32B2706721F6}"/>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348FA9C1-C048-06DA-91C6-2E7547AB521E}"/>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grpSp>
        <p:nvGrpSpPr>
          <p:cNvPr id="11" name="Group 10">
            <a:extLst>
              <a:ext uri="{FF2B5EF4-FFF2-40B4-BE49-F238E27FC236}">
                <a16:creationId xmlns:a16="http://schemas.microsoft.com/office/drawing/2014/main" id="{102287F6-85A1-9B49-89B6-8F08A6ED5097}"/>
              </a:ext>
            </a:extLst>
          </p:cNvPr>
          <p:cNvGrpSpPr/>
          <p:nvPr/>
        </p:nvGrpSpPr>
        <p:grpSpPr>
          <a:xfrm>
            <a:off x="6688064" y="2155118"/>
            <a:ext cx="720000" cy="861774"/>
            <a:chOff x="1016000" y="1024973"/>
            <a:chExt cx="1016000" cy="1216059"/>
          </a:xfrm>
        </p:grpSpPr>
        <p:sp>
          <p:nvSpPr>
            <p:cNvPr id="17" name="Oval 16">
              <a:extLst>
                <a:ext uri="{FF2B5EF4-FFF2-40B4-BE49-F238E27FC236}">
                  <a16:creationId xmlns:a16="http://schemas.microsoft.com/office/drawing/2014/main" id="{8516450F-AE85-A015-3540-B2A70BF33A4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F167F641-AF2E-F946-5B6F-3434AC163DF9}"/>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Tree>
    <p:extLst>
      <p:ext uri="{BB962C8B-B14F-4D97-AF65-F5344CB8AC3E}">
        <p14:creationId xmlns:p14="http://schemas.microsoft.com/office/powerpoint/2010/main" val="2319179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B7B2D-5DA7-3D41-E497-35171C491ED1}"/>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A32F1CF1-38A9-C35E-BA9B-9B149751E2AD}"/>
              </a:ext>
            </a:extLst>
          </p:cNvPr>
          <p:cNvSpPr/>
          <p:nvPr/>
        </p:nvSpPr>
        <p:spPr>
          <a:xfrm>
            <a:off x="1066800" y="1367812"/>
            <a:ext cx="10154578" cy="506156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2DDDBE3-E58F-C82E-CE85-6527DBA0A8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61F4AA31-45B6-9036-934C-546658CB14BB}"/>
              </a:ext>
            </a:extLst>
          </p:cNvPr>
          <p:cNvSpPr txBox="1">
            <a:spLocks/>
          </p:cNvSpPr>
          <p:nvPr/>
        </p:nvSpPr>
        <p:spPr>
          <a:xfrm>
            <a:off x="1960932" y="1613165"/>
            <a:ext cx="8804812"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Objective</a:t>
            </a:r>
            <a:r>
              <a:rPr lang="en-US" sz="2200" b="1" dirty="0">
                <a:solidFill>
                  <a:srgbClr val="E96751"/>
                </a:solidFill>
              </a:rPr>
              <a:t>: </a:t>
            </a:r>
            <a:r>
              <a:rPr lang="en-IE" sz="2200" b="1" dirty="0">
                <a:solidFill>
                  <a:srgbClr val="494949"/>
                </a:solidFill>
              </a:rPr>
              <a:t>LEADER/GLB Management Consultancy </a:t>
            </a:r>
            <a:r>
              <a:rPr lang="en-IE" sz="2200" dirty="0">
                <a:solidFill>
                  <a:srgbClr val="494949"/>
                </a:solidFill>
              </a:rPr>
              <a:t>finance community-led projects (often </a:t>
            </a:r>
            <a:r>
              <a:rPr lang="en-IE" sz="2200" b="1" dirty="0">
                <a:solidFill>
                  <a:srgbClr val="494949"/>
                </a:solidFill>
              </a:rPr>
              <a:t>50% co-financing</a:t>
            </a:r>
            <a:r>
              <a:rPr lang="en-IE" sz="2200" dirty="0">
                <a:solidFill>
                  <a:srgbClr val="494949"/>
                </a:solidFill>
              </a:rPr>
              <a:t>). These grants can cover trails, visitor facilities, on-site renewable energy, habitat restoration, or cultural installations that attract tourists. </a:t>
            </a:r>
          </a:p>
          <a:p>
            <a:pPr marL="0" indent="0">
              <a:spcAft>
                <a:spcPts val="600"/>
              </a:spcAft>
            </a:pPr>
            <a:r>
              <a:rPr lang="en-IE" sz="2200" dirty="0">
                <a:solidFill>
                  <a:srgbClr val="494949"/>
                </a:solidFill>
              </a:rPr>
              <a:t>For instance, a </a:t>
            </a:r>
            <a:r>
              <a:rPr lang="en-IE" sz="2200" i="1" dirty="0"/>
              <a:t>“</a:t>
            </a:r>
            <a:r>
              <a:rPr lang="en-IE" sz="2200" i="1" dirty="0" err="1">
                <a:solidFill>
                  <a:srgbClr val="E96751"/>
                </a:solidFill>
                <a:hlinkClick r:id="rId5">
                  <a:extLst>
                    <a:ext uri="{A12FA001-AC4F-418D-AE19-62706E023703}">
                      <ahyp:hlinkClr xmlns:ahyp="http://schemas.microsoft.com/office/drawing/2018/hyperlinkcolor" val="tx"/>
                    </a:ext>
                  </a:extLst>
                </a:hlinkClick>
              </a:rPr>
              <a:t>Natuur</a:t>
            </a:r>
            <a:r>
              <a:rPr lang="en-IE" sz="2200" i="1" dirty="0">
                <a:solidFill>
                  <a:srgbClr val="E96751"/>
                </a:solidFill>
                <a:hlinkClick r:id="rId5">
                  <a:extLst>
                    <a:ext uri="{A12FA001-AC4F-418D-AE19-62706E023703}">
                      <ahyp:hlinkClr xmlns:ahyp="http://schemas.microsoft.com/office/drawing/2018/hyperlinkcolor" val="tx"/>
                    </a:ext>
                  </a:extLst>
                </a:hlinkClick>
              </a:rPr>
              <a:t> </a:t>
            </a:r>
            <a:r>
              <a:rPr lang="en-IE" sz="2200" i="1" dirty="0" err="1">
                <a:solidFill>
                  <a:srgbClr val="E96751"/>
                </a:solidFill>
                <a:hlinkClick r:id="rId5">
                  <a:extLst>
                    <a:ext uri="{A12FA001-AC4F-418D-AE19-62706E023703}">
                      <ahyp:hlinkClr xmlns:ahyp="http://schemas.microsoft.com/office/drawing/2018/hyperlinkcolor" val="tx"/>
                    </a:ext>
                  </a:extLst>
                </a:hlinkClick>
              </a:rPr>
              <a:t>Educatie</a:t>
            </a:r>
            <a:r>
              <a:rPr lang="en-IE" sz="2200" i="1" dirty="0">
                <a:solidFill>
                  <a:srgbClr val="E96751"/>
                </a:solidFill>
                <a:hlinkClick r:id="rId5">
                  <a:extLst>
                    <a:ext uri="{A12FA001-AC4F-418D-AE19-62706E023703}">
                      <ahyp:hlinkClr xmlns:ahyp="http://schemas.microsoft.com/office/drawing/2018/hyperlinkcolor" val="tx"/>
                    </a:ext>
                  </a:extLst>
                </a:hlinkClick>
              </a:rPr>
              <a:t> Tuin</a:t>
            </a:r>
            <a:r>
              <a:rPr lang="en-IE" sz="2200" i="1" dirty="0"/>
              <a:t>”</a:t>
            </a:r>
            <a:r>
              <a:rPr lang="en-IE" sz="2200" dirty="0"/>
              <a:t> </a:t>
            </a:r>
            <a:r>
              <a:rPr lang="en-IE" sz="2200" dirty="0">
                <a:solidFill>
                  <a:srgbClr val="494949"/>
                </a:solidFill>
              </a:rPr>
              <a:t>project in </a:t>
            </a:r>
            <a:r>
              <a:rPr lang="en-IE" sz="2200" dirty="0" err="1">
                <a:solidFill>
                  <a:srgbClr val="494949"/>
                </a:solidFill>
              </a:rPr>
              <a:t>Leudal</a:t>
            </a:r>
            <a:r>
              <a:rPr lang="en-IE" sz="2200" dirty="0">
                <a:solidFill>
                  <a:srgbClr val="494949"/>
                </a:solidFill>
              </a:rPr>
              <a:t> (Limburg) recently won LEADER support </a:t>
            </a:r>
            <a:r>
              <a:rPr lang="en-IE" sz="2200" b="1" dirty="0">
                <a:solidFill>
                  <a:srgbClr val="494949"/>
                </a:solidFill>
              </a:rPr>
              <a:t>(55% funding)</a:t>
            </a:r>
            <a:r>
              <a:rPr lang="en-IE" sz="2200" dirty="0">
                <a:solidFill>
                  <a:srgbClr val="494949"/>
                </a:solidFill>
              </a:rPr>
              <a:t> for a nature-learning garden. </a:t>
            </a:r>
          </a:p>
          <a:p>
            <a:pPr marL="0" indent="0">
              <a:spcAft>
                <a:spcPts val="600"/>
              </a:spcAft>
            </a:pPr>
            <a:r>
              <a:rPr lang="en-US" sz="2200" b="1" dirty="0">
                <a:solidFill>
                  <a:srgbClr val="494949"/>
                </a:solidFill>
              </a:rPr>
              <a:t>LEADER &amp; Provincial Grants:</a:t>
            </a:r>
            <a:r>
              <a:rPr lang="en-US" sz="2200" dirty="0">
                <a:solidFill>
                  <a:srgbClr val="494949"/>
                </a:solidFill>
              </a:rPr>
              <a:t> Rural areas in NL qualify for </a:t>
            </a:r>
            <a:r>
              <a:rPr lang="en-US" sz="2200" dirty="0">
                <a:solidFill>
                  <a:srgbClr val="E96751"/>
                </a:solidFill>
                <a:hlinkClick r:id="rId6">
                  <a:extLst>
                    <a:ext uri="{A12FA001-AC4F-418D-AE19-62706E023703}">
                      <ahyp:hlinkClr xmlns:ahyp="http://schemas.microsoft.com/office/drawing/2018/hyperlinkcolor" val="tx"/>
                    </a:ext>
                  </a:extLst>
                </a:hlinkClick>
              </a:rPr>
              <a:t>LEADER</a:t>
            </a:r>
            <a:r>
              <a:rPr lang="en-US" sz="2200" dirty="0"/>
              <a:t> </a:t>
            </a:r>
            <a:r>
              <a:rPr lang="en-US" sz="2200" dirty="0">
                <a:solidFill>
                  <a:srgbClr val="494949"/>
                </a:solidFill>
              </a:rPr>
              <a:t>as part of the </a:t>
            </a:r>
            <a:r>
              <a:rPr lang="en-US" sz="2200" b="1" dirty="0">
                <a:solidFill>
                  <a:srgbClr val="494949"/>
                </a:solidFill>
              </a:rPr>
              <a:t>POP3/POP4</a:t>
            </a:r>
            <a:r>
              <a:rPr lang="en-US" sz="2200" dirty="0">
                <a:solidFill>
                  <a:srgbClr val="494949"/>
                </a:solidFill>
              </a:rPr>
              <a:t> rural development program. Each province has its own LEADER calls. </a:t>
            </a:r>
          </a:p>
          <a:p>
            <a:pPr marL="0" indent="0">
              <a:spcAft>
                <a:spcPts val="600"/>
              </a:spcAft>
            </a:pPr>
            <a:r>
              <a:rPr lang="en-US" sz="2200" dirty="0">
                <a:solidFill>
                  <a:srgbClr val="E96751"/>
                </a:solidFill>
              </a:rPr>
              <a:t>LEADERS in Friesland or Zeeland can offer 50% grants of up to around € 100,000</a:t>
            </a:r>
            <a:r>
              <a:rPr lang="en-US" sz="2200" dirty="0">
                <a:solidFill>
                  <a:srgbClr val="494949"/>
                </a:solidFill>
              </a:rPr>
              <a:t> for projects that boost the rural economy </a:t>
            </a:r>
            <a:r>
              <a:rPr lang="en-US" sz="2200" dirty="0"/>
              <a:t>– </a:t>
            </a:r>
            <a:r>
              <a:rPr lang="en-US" sz="2200" dirty="0">
                <a:solidFill>
                  <a:srgbClr val="E96751"/>
                </a:solidFill>
                <a:hlinkClick r:id="rId7">
                  <a:extLst>
                    <a:ext uri="{A12FA001-AC4F-418D-AE19-62706E023703}">
                      <ahyp:hlinkClr xmlns:ahyp="http://schemas.microsoft.com/office/drawing/2018/hyperlinkcolor" val="tx"/>
                    </a:ext>
                  </a:extLst>
                </a:hlinkClick>
              </a:rPr>
              <a:t>tourism and recreation </a:t>
            </a:r>
            <a:r>
              <a:rPr lang="en-US" sz="2200" dirty="0"/>
              <a:t>are </a:t>
            </a:r>
            <a:r>
              <a:rPr lang="en-US" sz="2200" dirty="0">
                <a:solidFill>
                  <a:srgbClr val="494949"/>
                </a:solidFill>
              </a:rPr>
              <a:t>often priority themes. Check your province’s </a:t>
            </a:r>
            <a:r>
              <a:rPr lang="en-US" sz="2200" dirty="0"/>
              <a:t>“</a:t>
            </a:r>
            <a:r>
              <a:rPr lang="en-US" sz="2200" dirty="0" err="1">
                <a:solidFill>
                  <a:srgbClr val="E96751"/>
                </a:solidFill>
                <a:hlinkClick r:id="rId8">
                  <a:extLst>
                    <a:ext uri="{A12FA001-AC4F-418D-AE19-62706E023703}">
                      <ahyp:hlinkClr xmlns:ahyp="http://schemas.microsoft.com/office/drawing/2018/hyperlinkcolor" val="tx"/>
                    </a:ext>
                  </a:extLst>
                </a:hlinkClick>
              </a:rPr>
              <a:t>Netwerk</a:t>
            </a:r>
            <a:r>
              <a:rPr lang="en-US" sz="2200" dirty="0">
                <a:solidFill>
                  <a:srgbClr val="E96751"/>
                </a:solidFill>
                <a:hlinkClick r:id="rId8">
                  <a:extLst>
                    <a:ext uri="{A12FA001-AC4F-418D-AE19-62706E023703}">
                      <ahyp:hlinkClr xmlns:ahyp="http://schemas.microsoft.com/office/drawing/2018/hyperlinkcolor" val="tx"/>
                    </a:ext>
                  </a:extLst>
                </a:hlinkClick>
              </a:rPr>
              <a:t> Platteland</a:t>
            </a:r>
            <a:r>
              <a:rPr lang="en-US" sz="2200" dirty="0"/>
              <a:t>” </a:t>
            </a:r>
            <a:r>
              <a:rPr lang="en-US" sz="2200" dirty="0">
                <a:solidFill>
                  <a:srgbClr val="494949"/>
                </a:solidFill>
              </a:rPr>
              <a:t>website for open calls. </a:t>
            </a:r>
          </a:p>
          <a:p>
            <a:pPr marL="0" indent="0">
              <a:spcAft>
                <a:spcPts val="600"/>
              </a:spcAft>
            </a:pPr>
            <a:endParaRPr lang="en-US" sz="2200" dirty="0">
              <a:solidFill>
                <a:srgbClr val="494949"/>
              </a:solidFill>
            </a:endParaRPr>
          </a:p>
        </p:txBody>
      </p:sp>
      <p:sp>
        <p:nvSpPr>
          <p:cNvPr id="33" name="Freeform 28">
            <a:extLst>
              <a:ext uri="{FF2B5EF4-FFF2-40B4-BE49-F238E27FC236}">
                <a16:creationId xmlns:a16="http://schemas.microsoft.com/office/drawing/2014/main" id="{64C8ECD6-C602-EB32-01D5-25C6E5314019}"/>
              </a:ext>
            </a:extLst>
          </p:cNvPr>
          <p:cNvSpPr/>
          <p:nvPr/>
        </p:nvSpPr>
        <p:spPr>
          <a:xfrm>
            <a:off x="-15513" y="109727"/>
            <a:ext cx="785010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D654FB82-4A2F-B032-92F4-EF23EE3C24C7}"/>
              </a:ext>
            </a:extLst>
          </p:cNvPr>
          <p:cNvSpPr txBox="1">
            <a:spLocks/>
          </p:cNvSpPr>
          <p:nvPr/>
        </p:nvSpPr>
        <p:spPr>
          <a:xfrm>
            <a:off x="1508015" y="263037"/>
            <a:ext cx="63265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000" dirty="0"/>
              <a:t>LEADER/GLB Management Consultancy</a:t>
            </a:r>
            <a:endParaRPr lang="en-US" sz="3000" dirty="0"/>
          </a:p>
        </p:txBody>
      </p:sp>
      <p:pic>
        <p:nvPicPr>
          <p:cNvPr id="32" name="Graphic 31" descr="Target with solid fill">
            <a:extLst>
              <a:ext uri="{FF2B5EF4-FFF2-40B4-BE49-F238E27FC236}">
                <a16:creationId xmlns:a16="http://schemas.microsoft.com/office/drawing/2014/main" id="{B95D1B40-0A7D-DD9B-F9FA-C867A78BD99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22328" y="1596308"/>
            <a:ext cx="633914" cy="633914"/>
          </a:xfrm>
          <a:prstGeom prst="rect">
            <a:avLst/>
          </a:prstGeom>
        </p:spPr>
      </p:pic>
      <p:grpSp>
        <p:nvGrpSpPr>
          <p:cNvPr id="5" name="Group 4">
            <a:extLst>
              <a:ext uri="{FF2B5EF4-FFF2-40B4-BE49-F238E27FC236}">
                <a16:creationId xmlns:a16="http://schemas.microsoft.com/office/drawing/2014/main" id="{81EA4D11-0140-EBE0-2F54-183195F6328E}"/>
              </a:ext>
            </a:extLst>
          </p:cNvPr>
          <p:cNvGrpSpPr/>
          <p:nvPr/>
        </p:nvGrpSpPr>
        <p:grpSpPr>
          <a:xfrm>
            <a:off x="274432" y="85433"/>
            <a:ext cx="1047896" cy="1049846"/>
            <a:chOff x="1016000" y="1137920"/>
            <a:chExt cx="1016000" cy="1016000"/>
          </a:xfrm>
        </p:grpSpPr>
        <p:sp>
          <p:nvSpPr>
            <p:cNvPr id="6" name="Oval 5">
              <a:extLst>
                <a:ext uri="{FF2B5EF4-FFF2-40B4-BE49-F238E27FC236}">
                  <a16:creationId xmlns:a16="http://schemas.microsoft.com/office/drawing/2014/main" id="{539F22DC-2E40-C73C-7C83-A11079BF637C}"/>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F7D3AD9C-629B-A357-3EA9-D4E3FB915366}"/>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11266" name="Picture 2" descr="Europees project LEADER | Gemeente Middelburg">
            <a:extLst>
              <a:ext uri="{FF2B5EF4-FFF2-40B4-BE49-F238E27FC236}">
                <a16:creationId xmlns:a16="http://schemas.microsoft.com/office/drawing/2014/main" id="{A3BF36FA-A0C2-E99C-85A9-AD2AA8B0C7F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8379" t="22621" r="22070" b="23860"/>
          <a:stretch>
            <a:fillRect/>
          </a:stretch>
        </p:blipFill>
        <p:spPr bwMode="auto">
          <a:xfrm>
            <a:off x="8214803" y="85433"/>
            <a:ext cx="3196933" cy="1127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308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3E4A7-9771-0FC9-3941-3D609ECE59EB}"/>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4CD5640F-BC6E-094D-BB60-7C8FDC75C99D}"/>
              </a:ext>
            </a:extLst>
          </p:cNvPr>
          <p:cNvSpPr/>
          <p:nvPr/>
        </p:nvSpPr>
        <p:spPr>
          <a:xfrm>
            <a:off x="1188304" y="1423756"/>
            <a:ext cx="10136921" cy="288051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DFC60917-C726-C1C8-23F9-AECABD8D77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5D5F7FAE-F4F3-8A24-3398-12D3DBAE76C8}"/>
              </a:ext>
            </a:extLst>
          </p:cNvPr>
          <p:cNvSpPr txBox="1">
            <a:spLocks/>
          </p:cNvSpPr>
          <p:nvPr/>
        </p:nvSpPr>
        <p:spPr>
          <a:xfrm>
            <a:off x="1872878" y="1563301"/>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494949"/>
                </a:solidFill>
              </a:rPr>
              <a:t>Example: </a:t>
            </a:r>
            <a:r>
              <a:rPr lang="en-IE" sz="2200" b="1" dirty="0">
                <a:solidFill>
                  <a:srgbClr val="494949"/>
                </a:solidFill>
                <a:hlinkClick r:id="rId5">
                  <a:extLst>
                    <a:ext uri="{A12FA001-AC4F-418D-AE19-62706E023703}">
                      <ahyp:hlinkClr xmlns:ahyp="http://schemas.microsoft.com/office/drawing/2018/hyperlinkcolor" val="tx"/>
                    </a:ext>
                  </a:extLst>
                </a:hlinkClick>
              </a:rPr>
              <a:t>Zeeland’s</a:t>
            </a:r>
            <a:r>
              <a:rPr lang="en-IE" sz="2200" dirty="0">
                <a:solidFill>
                  <a:srgbClr val="494949"/>
                </a:solidFill>
              </a:rPr>
              <a:t> 2024–25 </a:t>
            </a:r>
            <a:r>
              <a:rPr lang="en-IE" sz="2200" b="1" dirty="0">
                <a:solidFill>
                  <a:srgbClr val="494949"/>
                </a:solidFill>
              </a:rPr>
              <a:t>LEADER-</a:t>
            </a:r>
            <a:r>
              <a:rPr lang="en-IE" sz="2200" b="1" dirty="0" err="1">
                <a:solidFill>
                  <a:srgbClr val="494949"/>
                </a:solidFill>
              </a:rPr>
              <a:t>uitvoering</a:t>
            </a:r>
            <a:r>
              <a:rPr lang="en-IE" sz="2200" dirty="0">
                <a:solidFill>
                  <a:srgbClr val="494949"/>
                </a:solidFill>
              </a:rPr>
              <a:t> scheme offers </a:t>
            </a:r>
            <a:r>
              <a:rPr lang="en-US" sz="2200" dirty="0">
                <a:solidFill>
                  <a:srgbClr val="494949"/>
                </a:solidFill>
              </a:rPr>
              <a:t>a total of €4 million, with grants ranging from €30,000 to €200,000 (minimum</a:t>
            </a:r>
            <a:r>
              <a:rPr lang="en-IE" sz="2200" b="1" dirty="0">
                <a:solidFill>
                  <a:srgbClr val="494949"/>
                </a:solidFill>
              </a:rPr>
              <a:t> 40% own funding)</a:t>
            </a:r>
            <a:r>
              <a:rPr lang="en-IE" sz="2200" dirty="0">
                <a:solidFill>
                  <a:srgbClr val="494949"/>
                </a:solidFill>
              </a:rPr>
              <a:t>. Projects must </a:t>
            </a:r>
            <a:r>
              <a:rPr lang="en-US" sz="2200" dirty="0">
                <a:solidFill>
                  <a:srgbClr val="494949"/>
                </a:solidFill>
              </a:rPr>
              <a:t>align with the area’s development strategy (e.g., sustainable tourism, biodiversity). Explore </a:t>
            </a:r>
            <a:r>
              <a:rPr lang="en-US" sz="2200" dirty="0" err="1">
                <a:solidFill>
                  <a:srgbClr val="494949"/>
                </a:solidFill>
              </a:rPr>
              <a:t>Provincie</a:t>
            </a:r>
            <a:r>
              <a:rPr lang="en-US" sz="2200" dirty="0">
                <a:solidFill>
                  <a:srgbClr val="494949"/>
                </a:solidFill>
              </a:rPr>
              <a:t> Zeeland, which fosters regional economic development, growth, and innovation. </a:t>
            </a:r>
          </a:p>
          <a:p>
            <a:pPr marL="0" indent="0">
              <a:spcAft>
                <a:spcPts val="600"/>
              </a:spcAft>
            </a:pPr>
            <a:r>
              <a:rPr lang="en-US" sz="2200" b="1" dirty="0">
                <a:solidFill>
                  <a:srgbClr val="494949"/>
                </a:solidFill>
              </a:rPr>
              <a:t>Examples: </a:t>
            </a:r>
            <a:r>
              <a:rPr lang="en-IE" sz="2200" b="1" dirty="0">
                <a:solidFill>
                  <a:srgbClr val="494949"/>
                </a:solidFill>
                <a:hlinkClick r:id="rId6">
                  <a:extLst>
                    <a:ext uri="{A12FA001-AC4F-418D-AE19-62706E023703}">
                      <ahyp:hlinkClr xmlns:ahyp="http://schemas.microsoft.com/office/drawing/2018/hyperlinkcolor" val="tx"/>
                    </a:ext>
                  </a:extLst>
                </a:hlinkClick>
              </a:rPr>
              <a:t>Friesland’s</a:t>
            </a:r>
            <a:r>
              <a:rPr lang="en-IE" sz="2200" dirty="0">
                <a:solidFill>
                  <a:srgbClr val="494949"/>
                </a:solidFill>
              </a:rPr>
              <a:t> LEADER program (via SNN) funds rural initiatives in NW/SE/SW Friesland with grants of </a:t>
            </a:r>
            <a:r>
              <a:rPr lang="en-IE" sz="2200" b="1" dirty="0">
                <a:solidFill>
                  <a:srgbClr val="494949"/>
                </a:solidFill>
              </a:rPr>
              <a:t>€50,000–€125,000.</a:t>
            </a:r>
          </a:p>
          <a:p>
            <a:pPr marL="0" indent="0">
              <a:spcAft>
                <a:spcPts val="600"/>
              </a:spcAft>
            </a:pPr>
            <a:endParaRPr lang="en-US" sz="2200" dirty="0">
              <a:solidFill>
                <a:srgbClr val="494949"/>
              </a:solidFill>
            </a:endParaRPr>
          </a:p>
          <a:p>
            <a:pPr marL="104775" indent="0">
              <a:spcBef>
                <a:spcPts val="600"/>
              </a:spcBef>
            </a:pPr>
            <a:endParaRPr lang="en-US" sz="2200" dirty="0">
              <a:solidFill>
                <a:srgbClr val="494949"/>
              </a:solidFill>
            </a:endParaRPr>
          </a:p>
        </p:txBody>
      </p:sp>
      <p:cxnSp>
        <p:nvCxnSpPr>
          <p:cNvPr id="15" name="Connector: Elbow 14">
            <a:extLst>
              <a:ext uri="{FF2B5EF4-FFF2-40B4-BE49-F238E27FC236}">
                <a16:creationId xmlns:a16="http://schemas.microsoft.com/office/drawing/2014/main" id="{AEC2AF36-2828-92A2-472A-744F3D84BF02}"/>
              </a:ext>
            </a:extLst>
          </p:cNvPr>
          <p:cNvCxnSpPr>
            <a:cxnSpLocks/>
          </p:cNvCxnSpPr>
          <p:nvPr/>
        </p:nvCxnSpPr>
        <p:spPr>
          <a:xfrm rot="10800000" flipH="1" flipV="1">
            <a:off x="1188304" y="2938113"/>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E7003B19-29A8-997A-3C4A-A3C72455F0C8}"/>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4480DE78-65B2-8D72-1365-50BB4BCAA523}"/>
              </a:ext>
            </a:extLst>
          </p:cNvPr>
          <p:cNvSpPr txBox="1">
            <a:spLocks/>
          </p:cNvSpPr>
          <p:nvPr/>
        </p:nvSpPr>
        <p:spPr>
          <a:xfrm>
            <a:off x="454996" y="272822"/>
            <a:ext cx="5873578"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200" dirty="0"/>
              <a:t>LEADER/GLB Management Consultancy</a:t>
            </a:r>
            <a:endParaRPr lang="en-US" sz="3200" dirty="0"/>
          </a:p>
        </p:txBody>
      </p:sp>
      <p:sp>
        <p:nvSpPr>
          <p:cNvPr id="18" name="Flowchart: Alternate Process 17">
            <a:extLst>
              <a:ext uri="{FF2B5EF4-FFF2-40B4-BE49-F238E27FC236}">
                <a16:creationId xmlns:a16="http://schemas.microsoft.com/office/drawing/2014/main" id="{8938B2EE-7CE0-ED97-099D-55BC3E086B4A}"/>
              </a:ext>
            </a:extLst>
          </p:cNvPr>
          <p:cNvSpPr/>
          <p:nvPr/>
        </p:nvSpPr>
        <p:spPr>
          <a:xfrm>
            <a:off x="1872878" y="4624259"/>
            <a:ext cx="7566397" cy="156680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53DC4EEC-4832-73CA-DBA8-AA19018791AC}"/>
              </a:ext>
            </a:extLst>
          </p:cNvPr>
          <p:cNvSpPr txBox="1">
            <a:spLocks/>
          </p:cNvSpPr>
          <p:nvPr/>
        </p:nvSpPr>
        <p:spPr>
          <a:xfrm>
            <a:off x="2634711" y="4904806"/>
            <a:ext cx="673372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sz="2200" dirty="0">
                <a:solidFill>
                  <a:srgbClr val="494949"/>
                </a:solidFill>
              </a:rPr>
              <a:t>In </a:t>
            </a:r>
            <a:r>
              <a:rPr lang="en-IE" sz="2200" b="1" dirty="0">
                <a:solidFill>
                  <a:srgbClr val="494949"/>
                </a:solidFill>
                <a:hlinkClick r:id="rId7">
                  <a:extLst>
                    <a:ext uri="{A12FA001-AC4F-418D-AE19-62706E023703}">
                      <ahyp:hlinkClr xmlns:ahyp="http://schemas.microsoft.com/office/drawing/2018/hyperlinkcolor" val="tx"/>
                    </a:ext>
                  </a:extLst>
                </a:hlinkClick>
              </a:rPr>
              <a:t>Drenthe</a:t>
            </a:r>
            <a:r>
              <a:rPr lang="en-IE" sz="2200" b="1" dirty="0">
                <a:solidFill>
                  <a:srgbClr val="494949"/>
                </a:solidFill>
              </a:rPr>
              <a:t>, </a:t>
            </a:r>
            <a:r>
              <a:rPr lang="en-IE" sz="2200" dirty="0">
                <a:solidFill>
                  <a:srgbClr val="494949"/>
                </a:solidFill>
              </a:rPr>
              <a:t>there are two streams: an EU-LEADER </a:t>
            </a:r>
            <a:r>
              <a:rPr lang="en-US" sz="2200" dirty="0">
                <a:solidFill>
                  <a:srgbClr val="494949"/>
                </a:solidFill>
              </a:rPr>
              <a:t>project (€15,000–€125,000 at 50%) and a provincial micro-LEADER project (small projects, €5,000–€25,000 at 50%)</a:t>
            </a:r>
            <a:r>
              <a:rPr lang="en-IE" sz="2200" b="1" dirty="0">
                <a:solidFill>
                  <a:srgbClr val="494949"/>
                </a:solidFill>
              </a:rPr>
              <a:t>. </a:t>
            </a:r>
          </a:p>
          <a:p>
            <a:pPr marL="447675" indent="0"/>
            <a:endParaRPr lang="en-US" sz="2200" dirty="0">
              <a:solidFill>
                <a:srgbClr val="494949"/>
              </a:solidFill>
            </a:endParaRPr>
          </a:p>
        </p:txBody>
      </p:sp>
      <p:pic>
        <p:nvPicPr>
          <p:cNvPr id="43" name="Graphic 42" descr="Excellent with solid fill">
            <a:extLst>
              <a:ext uri="{FF2B5EF4-FFF2-40B4-BE49-F238E27FC236}">
                <a16:creationId xmlns:a16="http://schemas.microsoft.com/office/drawing/2014/main" id="{6E7C644D-FC9B-726A-65B4-954B249F1F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31371" y="4692602"/>
            <a:ext cx="749373" cy="749373"/>
          </a:xfrm>
          <a:prstGeom prst="rect">
            <a:avLst/>
          </a:prstGeom>
        </p:spPr>
      </p:pic>
      <p:pic>
        <p:nvPicPr>
          <p:cNvPr id="5" name="Picture 2" descr="Europees project LEADER | Gemeente Middelburg">
            <a:extLst>
              <a:ext uri="{FF2B5EF4-FFF2-40B4-BE49-F238E27FC236}">
                <a16:creationId xmlns:a16="http://schemas.microsoft.com/office/drawing/2014/main" id="{E5789E0B-99A0-3747-C70C-C41EC29B01B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8379" t="22621" r="22070" b="23860"/>
          <a:stretch>
            <a:fillRect/>
          </a:stretch>
        </p:blipFill>
        <p:spPr bwMode="auto">
          <a:xfrm>
            <a:off x="8214803" y="85433"/>
            <a:ext cx="3196933" cy="1127979"/>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Excellent with solid fill">
            <a:extLst>
              <a:ext uri="{FF2B5EF4-FFF2-40B4-BE49-F238E27FC236}">
                <a16:creationId xmlns:a16="http://schemas.microsoft.com/office/drawing/2014/main" id="{B4CCA101-9EAE-3BB1-1881-957DA6368F8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21966" y="1594345"/>
            <a:ext cx="749373" cy="749373"/>
          </a:xfrm>
          <a:prstGeom prst="rect">
            <a:avLst/>
          </a:prstGeom>
        </p:spPr>
      </p:pic>
      <p:pic>
        <p:nvPicPr>
          <p:cNvPr id="13" name="Picture 12">
            <a:extLst>
              <a:ext uri="{FF2B5EF4-FFF2-40B4-BE49-F238E27FC236}">
                <a16:creationId xmlns:a16="http://schemas.microsoft.com/office/drawing/2014/main" id="{88A3CEBE-977E-C8A0-B924-A176368A8B56}"/>
              </a:ext>
            </a:extLst>
          </p:cNvPr>
          <p:cNvPicPr>
            <a:picLocks noChangeAspect="1"/>
          </p:cNvPicPr>
          <p:nvPr/>
        </p:nvPicPr>
        <p:blipFill>
          <a:blip r:embed="rId13"/>
          <a:stretch>
            <a:fillRect/>
          </a:stretch>
        </p:blipFill>
        <p:spPr>
          <a:xfrm>
            <a:off x="9463364" y="4806245"/>
            <a:ext cx="1948372" cy="876191"/>
          </a:xfrm>
          <a:prstGeom prst="rect">
            <a:avLst/>
          </a:prstGeom>
        </p:spPr>
      </p:pic>
    </p:spTree>
    <p:extLst>
      <p:ext uri="{BB962C8B-B14F-4D97-AF65-F5344CB8AC3E}">
        <p14:creationId xmlns:p14="http://schemas.microsoft.com/office/powerpoint/2010/main" val="1161335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79100-1BDD-925F-3785-3983AC009669}"/>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C811FE2-D236-C6F3-0AC3-87856362F3A7}"/>
              </a:ext>
            </a:extLst>
          </p:cNvPr>
          <p:cNvSpPr/>
          <p:nvPr/>
        </p:nvSpPr>
        <p:spPr>
          <a:xfrm>
            <a:off x="1160476" y="456275"/>
            <a:ext cx="10136921" cy="262105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230EC2DE-7E57-205C-60EE-D2080C792D6C}"/>
              </a:ext>
            </a:extLst>
          </p:cNvPr>
          <p:cNvSpPr txBox="1">
            <a:spLocks/>
          </p:cNvSpPr>
          <p:nvPr/>
        </p:nvSpPr>
        <p:spPr>
          <a:xfrm>
            <a:off x="1828342" y="595820"/>
            <a:ext cx="9370567" cy="1283522"/>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494949"/>
                </a:solidFill>
              </a:rPr>
              <a:t>Examples: </a:t>
            </a:r>
          </a:p>
          <a:p>
            <a:pPr marL="0" indent="0">
              <a:spcAft>
                <a:spcPts val="600"/>
              </a:spcAft>
            </a:pPr>
            <a:r>
              <a:rPr lang="en-IE" sz="2200" b="1" dirty="0">
                <a:solidFill>
                  <a:srgbClr val="494949"/>
                </a:solidFill>
                <a:hlinkClick r:id="rId3">
                  <a:extLst>
                    <a:ext uri="{A12FA001-AC4F-418D-AE19-62706E023703}">
                      <ahyp:hlinkClr xmlns:ahyp="http://schemas.microsoft.com/office/drawing/2018/hyperlinkcolor" val="tx"/>
                    </a:ext>
                  </a:extLst>
                </a:hlinkClick>
              </a:rPr>
              <a:t>Gelderland</a:t>
            </a:r>
            <a:r>
              <a:rPr lang="en-IE" sz="2200" dirty="0">
                <a:solidFill>
                  <a:srgbClr val="494949"/>
                </a:solidFill>
              </a:rPr>
              <a:t> has several LEADER zones (</a:t>
            </a:r>
            <a:r>
              <a:rPr lang="en-IE" sz="2200" dirty="0" err="1">
                <a:solidFill>
                  <a:srgbClr val="494949"/>
                </a:solidFill>
              </a:rPr>
              <a:t>Achterhoek</a:t>
            </a:r>
            <a:r>
              <a:rPr lang="en-IE" sz="2200" dirty="0">
                <a:solidFill>
                  <a:srgbClr val="494949"/>
                </a:solidFill>
              </a:rPr>
              <a:t>, </a:t>
            </a:r>
            <a:r>
              <a:rPr lang="en-IE" sz="2200" dirty="0" err="1">
                <a:solidFill>
                  <a:srgbClr val="494949"/>
                </a:solidFill>
              </a:rPr>
              <a:t>Veluwe</a:t>
            </a:r>
            <a:r>
              <a:rPr lang="en-IE" sz="2200" dirty="0">
                <a:solidFill>
                  <a:srgbClr val="494949"/>
                </a:solidFill>
              </a:rPr>
              <a:t>, etc) with subsidy rates of </a:t>
            </a:r>
            <a:r>
              <a:rPr lang="en-IE" sz="2200" b="1" dirty="0">
                <a:solidFill>
                  <a:srgbClr val="494949"/>
                </a:solidFill>
              </a:rPr>
              <a:t>50% (typical grants €15k–€80k)</a:t>
            </a:r>
            <a:r>
              <a:rPr lang="en-IE" sz="2200" dirty="0">
                <a:solidFill>
                  <a:srgbClr val="494949"/>
                </a:solidFill>
              </a:rPr>
              <a:t>.</a:t>
            </a:r>
          </a:p>
          <a:p>
            <a:pPr marL="0" indent="0">
              <a:spcAft>
                <a:spcPts val="600"/>
              </a:spcAft>
            </a:pPr>
            <a:r>
              <a:rPr lang="en-IE" sz="2200" b="1" dirty="0">
                <a:solidFill>
                  <a:srgbClr val="494949"/>
                </a:solidFill>
                <a:hlinkClick r:id="rId4">
                  <a:extLst>
                    <a:ext uri="{A12FA001-AC4F-418D-AE19-62706E023703}">
                      <ahyp:hlinkClr xmlns:ahyp="http://schemas.microsoft.com/office/drawing/2018/hyperlinkcolor" val="tx"/>
                    </a:ext>
                  </a:extLst>
                </a:hlinkClick>
              </a:rPr>
              <a:t>Limburg’s</a:t>
            </a:r>
            <a:r>
              <a:rPr lang="en-IE" sz="2200" dirty="0">
                <a:solidFill>
                  <a:srgbClr val="494949"/>
                </a:solidFill>
              </a:rPr>
              <a:t> LEADER Zuid-Limburg call (open 19 Mar 2024–3 Jan 2028) covers areas like </a:t>
            </a:r>
            <a:r>
              <a:rPr lang="en-IE" sz="2200" dirty="0" err="1">
                <a:solidFill>
                  <a:srgbClr val="494949"/>
                </a:solidFill>
              </a:rPr>
              <a:t>Heuvelland</a:t>
            </a:r>
            <a:r>
              <a:rPr lang="en-IE" sz="2200" dirty="0">
                <a:solidFill>
                  <a:srgbClr val="494949"/>
                </a:solidFill>
              </a:rPr>
              <a:t>; it subsidizes up to </a:t>
            </a:r>
            <a:r>
              <a:rPr lang="en-IE" sz="2200" b="1" dirty="0">
                <a:solidFill>
                  <a:srgbClr val="494949"/>
                </a:solidFill>
              </a:rPr>
              <a:t>55% (projects €20k–€250k, max €137.5k </a:t>
            </a:r>
            <a:r>
              <a:rPr lang="en-IE" sz="2200" dirty="0">
                <a:solidFill>
                  <a:srgbClr val="494949"/>
                </a:solidFill>
              </a:rPr>
              <a:t>normally, up to €200k for cross-boundary projects).</a:t>
            </a:r>
          </a:p>
          <a:p>
            <a:pPr marL="0" indent="0">
              <a:spcAft>
                <a:spcPts val="600"/>
              </a:spcAft>
            </a:pPr>
            <a:endParaRPr lang="en-US" sz="2200" dirty="0">
              <a:solidFill>
                <a:srgbClr val="494949"/>
              </a:solidFill>
            </a:endParaRPr>
          </a:p>
          <a:p>
            <a:pPr marL="104775" indent="0">
              <a:spcBef>
                <a:spcPts val="600"/>
              </a:spcBef>
            </a:pPr>
            <a:endParaRPr lang="en-US" sz="2200" dirty="0">
              <a:solidFill>
                <a:srgbClr val="494949"/>
              </a:solidFill>
            </a:endParaRPr>
          </a:p>
        </p:txBody>
      </p:sp>
      <p:cxnSp>
        <p:nvCxnSpPr>
          <p:cNvPr id="15" name="Connector: Elbow 14">
            <a:extLst>
              <a:ext uri="{FF2B5EF4-FFF2-40B4-BE49-F238E27FC236}">
                <a16:creationId xmlns:a16="http://schemas.microsoft.com/office/drawing/2014/main" id="{A18227F0-1FA5-291B-0391-C3E15D256291}"/>
              </a:ext>
            </a:extLst>
          </p:cNvPr>
          <p:cNvCxnSpPr>
            <a:cxnSpLocks/>
          </p:cNvCxnSpPr>
          <p:nvPr/>
        </p:nvCxnSpPr>
        <p:spPr>
          <a:xfrm rot="10800000" flipH="1" flipV="1">
            <a:off x="1160476" y="1970632"/>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3" name="Graphic 42" descr="Excellent with solid fill">
            <a:extLst>
              <a:ext uri="{FF2B5EF4-FFF2-40B4-BE49-F238E27FC236}">
                <a16:creationId xmlns:a16="http://schemas.microsoft.com/office/drawing/2014/main" id="{359C1722-C6D6-92C0-D284-813E46D00D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3543" y="3725121"/>
            <a:ext cx="749373" cy="749373"/>
          </a:xfrm>
          <a:prstGeom prst="rect">
            <a:avLst/>
          </a:prstGeom>
        </p:spPr>
      </p:pic>
      <p:pic>
        <p:nvPicPr>
          <p:cNvPr id="6" name="Graphic 5" descr="Excellent with solid fill">
            <a:extLst>
              <a:ext uri="{FF2B5EF4-FFF2-40B4-BE49-F238E27FC236}">
                <a16:creationId xmlns:a16="http://schemas.microsoft.com/office/drawing/2014/main" id="{A9032508-7D03-CDA0-1119-9D7C8086DE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81812" y="570729"/>
            <a:ext cx="749373" cy="749373"/>
          </a:xfrm>
          <a:prstGeom prst="rect">
            <a:avLst/>
          </a:prstGeom>
        </p:spPr>
      </p:pic>
      <p:sp>
        <p:nvSpPr>
          <p:cNvPr id="7" name="Flowchart: Alternate Process 6">
            <a:extLst>
              <a:ext uri="{FF2B5EF4-FFF2-40B4-BE49-F238E27FC236}">
                <a16:creationId xmlns:a16="http://schemas.microsoft.com/office/drawing/2014/main" id="{E11AC871-84E2-1D44-F4B2-A867FCC81421}"/>
              </a:ext>
            </a:extLst>
          </p:cNvPr>
          <p:cNvSpPr/>
          <p:nvPr/>
        </p:nvSpPr>
        <p:spPr>
          <a:xfrm>
            <a:off x="1814278" y="3286960"/>
            <a:ext cx="10029648" cy="183806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5B529415-FB6A-12C2-187A-AC04DD1D156D}"/>
              </a:ext>
            </a:extLst>
          </p:cNvPr>
          <p:cNvSpPr txBox="1">
            <a:spLocks/>
          </p:cNvSpPr>
          <p:nvPr/>
        </p:nvSpPr>
        <p:spPr>
          <a:xfrm>
            <a:off x="2540048" y="3506433"/>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sz="2200" b="1" dirty="0">
                <a:solidFill>
                  <a:srgbClr val="494949"/>
                </a:solidFill>
              </a:rPr>
              <a:t>Eligibility:</a:t>
            </a:r>
            <a:r>
              <a:rPr lang="en-IE" sz="2200" dirty="0">
                <a:solidFill>
                  <a:srgbClr val="494949"/>
                </a:solidFill>
              </a:rPr>
              <a:t> You typically must operate in a rural area within a Local Action Group (LAG) territory and form part of a community-driven project. Many grants require some local partner involvement or multi-village impact. Consult your province’s LAG early.</a:t>
            </a:r>
          </a:p>
        </p:txBody>
      </p:sp>
      <p:pic>
        <p:nvPicPr>
          <p:cNvPr id="12" name="Graphic 11" descr="Lights On with solid fill">
            <a:extLst>
              <a:ext uri="{FF2B5EF4-FFF2-40B4-BE49-F238E27FC236}">
                <a16:creationId xmlns:a16="http://schemas.microsoft.com/office/drawing/2014/main" id="{F495D351-9B17-4ED0-91B8-B03EDB3FA5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72818" y="3497482"/>
            <a:ext cx="608690" cy="608690"/>
          </a:xfrm>
          <a:prstGeom prst="rect">
            <a:avLst/>
          </a:prstGeom>
        </p:spPr>
      </p:pic>
      <p:sp>
        <p:nvSpPr>
          <p:cNvPr id="14" name="TextBox 13">
            <a:extLst>
              <a:ext uri="{FF2B5EF4-FFF2-40B4-BE49-F238E27FC236}">
                <a16:creationId xmlns:a16="http://schemas.microsoft.com/office/drawing/2014/main" id="{29C8456A-8589-4FB3-F576-513E5823D20C}"/>
              </a:ext>
            </a:extLst>
          </p:cNvPr>
          <p:cNvSpPr txBox="1"/>
          <p:nvPr/>
        </p:nvSpPr>
        <p:spPr>
          <a:xfrm>
            <a:off x="2770988" y="5326409"/>
            <a:ext cx="2889620" cy="646331"/>
          </a:xfrm>
          <a:prstGeom prst="rect">
            <a:avLst/>
          </a:prstGeom>
          <a:noFill/>
        </p:spPr>
        <p:txBody>
          <a:bodyPr wrap="square" rtlCol="0">
            <a:spAutoFit/>
          </a:bodyPr>
          <a:lstStyle/>
          <a:p>
            <a:r>
              <a:rPr lang="en-US" b="1" i="1" dirty="0">
                <a:solidFill>
                  <a:srgbClr val="494949"/>
                </a:solidFill>
                <a:latin typeface="Google Sans"/>
              </a:rPr>
              <a:t>Recommended Reading</a:t>
            </a:r>
            <a:endParaRPr lang="en-US" b="1" i="1" dirty="0">
              <a:solidFill>
                <a:srgbClr val="494949"/>
              </a:solidFill>
              <a:latin typeface="Google Sans"/>
              <a:hlinkClick r:id="rId11">
                <a:extLst>
                  <a:ext uri="{A12FA001-AC4F-418D-AE19-62706E023703}">
                    <ahyp:hlinkClr xmlns:ahyp="http://schemas.microsoft.com/office/drawing/2018/hyperlinkcolor" val="tx"/>
                  </a:ext>
                </a:extLst>
              </a:hlinkClick>
            </a:endParaRPr>
          </a:p>
          <a:p>
            <a:r>
              <a:rPr lang="en-IE" dirty="0">
                <a:solidFill>
                  <a:srgbClr val="00B0F0"/>
                </a:solidFill>
                <a:hlinkClick r:id="rId12">
                  <a:extLst>
                    <a:ext uri="{A12FA001-AC4F-418D-AE19-62706E023703}">
                      <ahyp:hlinkClr xmlns:ahyp="http://schemas.microsoft.com/office/drawing/2018/hyperlinkcolor" val="tx"/>
                    </a:ext>
                  </a:extLst>
                </a:hlinkClick>
              </a:rPr>
              <a:t>LEADER Projects in Zeeland</a:t>
            </a:r>
            <a:endParaRPr lang="en-IE" dirty="0">
              <a:solidFill>
                <a:srgbClr val="00B0F0"/>
              </a:solidFill>
            </a:endParaRPr>
          </a:p>
        </p:txBody>
      </p:sp>
      <p:pic>
        <p:nvPicPr>
          <p:cNvPr id="16" name="Picture 15">
            <a:extLst>
              <a:ext uri="{FF2B5EF4-FFF2-40B4-BE49-F238E27FC236}">
                <a16:creationId xmlns:a16="http://schemas.microsoft.com/office/drawing/2014/main" id="{736FF10F-E6FB-2C32-7040-93FCA1AD5B38}"/>
              </a:ext>
            </a:extLst>
          </p:cNvPr>
          <p:cNvPicPr>
            <a:picLocks noChangeAspect="1"/>
          </p:cNvPicPr>
          <p:nvPr/>
        </p:nvPicPr>
        <p:blipFill>
          <a:blip r:embed="rId13"/>
          <a:stretch>
            <a:fillRect/>
          </a:stretch>
        </p:blipFill>
        <p:spPr>
          <a:xfrm>
            <a:off x="1819604" y="5554128"/>
            <a:ext cx="850589" cy="846711"/>
          </a:xfrm>
          <a:prstGeom prst="rect">
            <a:avLst/>
          </a:prstGeom>
        </p:spPr>
      </p:pic>
      <p:sp>
        <p:nvSpPr>
          <p:cNvPr id="20" name="TextBox 19">
            <a:extLst>
              <a:ext uri="{FF2B5EF4-FFF2-40B4-BE49-F238E27FC236}">
                <a16:creationId xmlns:a16="http://schemas.microsoft.com/office/drawing/2014/main" id="{E602CD7F-D341-907C-7F1E-2B114659D953}"/>
              </a:ext>
            </a:extLst>
          </p:cNvPr>
          <p:cNvSpPr txBox="1"/>
          <p:nvPr/>
        </p:nvSpPr>
        <p:spPr>
          <a:xfrm>
            <a:off x="2770988" y="5939014"/>
            <a:ext cx="6096000" cy="646331"/>
          </a:xfrm>
          <a:prstGeom prst="rect">
            <a:avLst/>
          </a:prstGeom>
          <a:noFill/>
        </p:spPr>
        <p:txBody>
          <a:bodyPr wrap="square">
            <a:spAutoFit/>
          </a:bodyPr>
          <a:lstStyle/>
          <a:p>
            <a:r>
              <a:rPr lang="en-IE" dirty="0">
                <a:solidFill>
                  <a:srgbClr val="00B0F0"/>
                </a:solidFill>
                <a:hlinkClick r:id="rId14">
                  <a:extLst>
                    <a:ext uri="{A12FA001-AC4F-418D-AE19-62706E023703}">
                      <ahyp:hlinkClr xmlns:ahyp="http://schemas.microsoft.com/office/drawing/2018/hyperlinkcolor" val="tx"/>
                    </a:ext>
                  </a:extLst>
                </a:hlinkClick>
              </a:rPr>
              <a:t>LEADER Drenthe</a:t>
            </a:r>
            <a:endParaRPr lang="en-IE" dirty="0">
              <a:solidFill>
                <a:srgbClr val="00B0F0"/>
              </a:solidFill>
            </a:endParaRPr>
          </a:p>
          <a:p>
            <a:r>
              <a:rPr lang="en-IE" dirty="0">
                <a:solidFill>
                  <a:srgbClr val="00B0F0"/>
                </a:solidFill>
                <a:hlinkClick r:id="rId15">
                  <a:extLst>
                    <a:ext uri="{A12FA001-AC4F-418D-AE19-62706E023703}">
                      <ahyp:hlinkClr xmlns:ahyp="http://schemas.microsoft.com/office/drawing/2018/hyperlinkcolor" val="tx"/>
                    </a:ext>
                  </a:extLst>
                </a:hlinkClick>
              </a:rPr>
              <a:t>LEADER </a:t>
            </a:r>
            <a:r>
              <a:rPr lang="en-IE" dirty="0" err="1">
                <a:solidFill>
                  <a:srgbClr val="00B0F0"/>
                </a:solidFill>
                <a:hlinkClick r:id="rId15">
                  <a:extLst>
                    <a:ext uri="{A12FA001-AC4F-418D-AE19-62706E023703}">
                      <ahyp:hlinkClr xmlns:ahyp="http://schemas.microsoft.com/office/drawing/2018/hyperlinkcolor" val="tx"/>
                    </a:ext>
                  </a:extLst>
                </a:hlinkClick>
              </a:rPr>
              <a:t>Fryslân</a:t>
            </a:r>
            <a:r>
              <a:rPr lang="en-IE" dirty="0">
                <a:solidFill>
                  <a:srgbClr val="00B0F0"/>
                </a:solidFill>
              </a:rPr>
              <a:t> </a:t>
            </a:r>
            <a:r>
              <a:rPr lang="en-IE" dirty="0">
                <a:solidFill>
                  <a:srgbClr val="494949"/>
                </a:solidFill>
              </a:rPr>
              <a:t>and</a:t>
            </a:r>
            <a:r>
              <a:rPr lang="en-IE" dirty="0">
                <a:solidFill>
                  <a:srgbClr val="00B0F0"/>
                </a:solidFill>
              </a:rPr>
              <a:t> </a:t>
            </a:r>
            <a:r>
              <a:rPr lang="en-IE" dirty="0">
                <a:solidFill>
                  <a:srgbClr val="00B0F0"/>
                </a:solidFill>
                <a:hlinkClick r:id="rId16">
                  <a:extLst>
                    <a:ext uri="{A12FA001-AC4F-418D-AE19-62706E023703}">
                      <ahyp:hlinkClr xmlns:ahyp="http://schemas.microsoft.com/office/drawing/2018/hyperlinkcolor" val="tx"/>
                    </a:ext>
                  </a:extLst>
                </a:hlinkClick>
              </a:rPr>
              <a:t>https://www.fryslan.frl/fy/leader</a:t>
            </a:r>
            <a:r>
              <a:rPr lang="en-IE" dirty="0">
                <a:solidFill>
                  <a:srgbClr val="00B0F0"/>
                </a:solidFill>
              </a:rPr>
              <a:t> </a:t>
            </a:r>
          </a:p>
        </p:txBody>
      </p:sp>
    </p:spTree>
    <p:extLst>
      <p:ext uri="{BB962C8B-B14F-4D97-AF65-F5344CB8AC3E}">
        <p14:creationId xmlns:p14="http://schemas.microsoft.com/office/powerpoint/2010/main" val="2447599157"/>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13609</TotalTime>
  <Words>3152</Words>
  <Application>Microsoft Office PowerPoint</Application>
  <PresentationFormat>Widescreen</PresentationFormat>
  <Paragraphs>160</Paragraphs>
  <Slides>25</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__ROsans_ca772e</vt:lpstr>
      <vt:lpstr>Aptos</vt:lpstr>
      <vt:lpstr>Arial</vt:lpstr>
      <vt:lpstr>Calibri</vt:lpstr>
      <vt:lpstr>Google Sans</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563</cp:revision>
  <dcterms:created xsi:type="dcterms:W3CDTF">2020-10-14T13:32:04Z</dcterms:created>
  <dcterms:modified xsi:type="dcterms:W3CDTF">2025-08-21T14:39:33Z</dcterms:modified>
</cp:coreProperties>
</file>